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8"/>
  </p:notesMasterIdLst>
  <p:sldIdLst>
    <p:sldId id="258" r:id="rId5"/>
    <p:sldId id="290" r:id="rId6"/>
    <p:sldId id="277" r:id="rId7"/>
    <p:sldId id="259" r:id="rId8"/>
    <p:sldId id="260" r:id="rId9"/>
    <p:sldId id="291" r:id="rId10"/>
    <p:sldId id="292" r:id="rId11"/>
    <p:sldId id="293" r:id="rId12"/>
    <p:sldId id="295" r:id="rId13"/>
    <p:sldId id="296" r:id="rId14"/>
    <p:sldId id="297" r:id="rId15"/>
    <p:sldId id="298" r:id="rId16"/>
    <p:sldId id="299" r:id="rId17"/>
    <p:sldId id="300" r:id="rId18"/>
    <p:sldId id="301" r:id="rId19"/>
    <p:sldId id="302" r:id="rId20"/>
    <p:sldId id="294" r:id="rId21"/>
    <p:sldId id="303" r:id="rId22"/>
    <p:sldId id="305" r:id="rId23"/>
    <p:sldId id="306" r:id="rId24"/>
    <p:sldId id="307" r:id="rId25"/>
    <p:sldId id="308" r:id="rId26"/>
    <p:sldId id="309" r:id="rId27"/>
    <p:sldId id="310" r:id="rId28"/>
    <p:sldId id="312" r:id="rId29"/>
    <p:sldId id="311"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04" r:id="rId45"/>
    <p:sldId id="288" r:id="rId46"/>
    <p:sldId id="28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9" autoAdjust="0"/>
    <p:restoredTop sz="78674"/>
  </p:normalViewPr>
  <p:slideViewPr>
    <p:cSldViewPr snapToGrid="0">
      <p:cViewPr varScale="1">
        <p:scale>
          <a:sx n="83" d="100"/>
          <a:sy n="83" d="100"/>
        </p:scale>
        <p:origin x="14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4C748-A0D8-4AD5-AA27-9B9DA10EE890}" type="datetimeFigureOut">
              <a:rPr lang="en-US" smtClean="0"/>
              <a:t>5/27/25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972D1-E55A-4C23-8006-380170BA3FF9}" type="slidenum">
              <a:rPr lang="en-US" smtClean="0"/>
              <a:t>‹#›</a:t>
            </a:fld>
            <a:endParaRPr lang="en-US"/>
          </a:p>
        </p:txBody>
      </p:sp>
    </p:spTree>
    <p:extLst>
      <p:ext uri="{BB962C8B-B14F-4D97-AF65-F5344CB8AC3E}">
        <p14:creationId xmlns:p14="http://schemas.microsoft.com/office/powerpoint/2010/main" val="17684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972D1-E55A-4C23-8006-380170BA3FF9}" type="slidenum">
              <a:rPr lang="en-US" smtClean="0"/>
              <a:t>1</a:t>
            </a:fld>
            <a:endParaRPr lang="en-US"/>
          </a:p>
        </p:txBody>
      </p:sp>
    </p:spTree>
    <p:extLst>
      <p:ext uri="{BB962C8B-B14F-4D97-AF65-F5344CB8AC3E}">
        <p14:creationId xmlns:p14="http://schemas.microsoft.com/office/powerpoint/2010/main" val="2380893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E5E2A-42F2-FC37-512B-3CFDE3F2E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0F3D2-693A-8E91-12EB-582120414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F5A67-16FC-9627-3664-494A693A0F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D6326D-D694-269B-987A-C147EDA03528}"/>
              </a:ext>
            </a:extLst>
          </p:cNvPr>
          <p:cNvSpPr>
            <a:spLocks noGrp="1"/>
          </p:cNvSpPr>
          <p:nvPr>
            <p:ph type="sldNum" sz="quarter" idx="5"/>
          </p:nvPr>
        </p:nvSpPr>
        <p:spPr/>
        <p:txBody>
          <a:bodyPr/>
          <a:lstStyle/>
          <a:p>
            <a:fld id="{BF3972D1-E55A-4C23-8006-380170BA3FF9}" type="slidenum">
              <a:rPr lang="en-US" smtClean="0"/>
              <a:t>11</a:t>
            </a:fld>
            <a:endParaRPr lang="en-US"/>
          </a:p>
        </p:txBody>
      </p:sp>
    </p:spTree>
    <p:extLst>
      <p:ext uri="{BB962C8B-B14F-4D97-AF65-F5344CB8AC3E}">
        <p14:creationId xmlns:p14="http://schemas.microsoft.com/office/powerpoint/2010/main" val="258702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CE532-EC40-B026-513C-100109C52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8906E-D183-FF70-2DA5-A293AB8BE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1199E-0E1C-1646-DFC5-7DAF4EBBB9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658080-C1E4-962F-8D48-5E61461EB5D0}"/>
              </a:ext>
            </a:extLst>
          </p:cNvPr>
          <p:cNvSpPr>
            <a:spLocks noGrp="1"/>
          </p:cNvSpPr>
          <p:nvPr>
            <p:ph type="sldNum" sz="quarter" idx="5"/>
          </p:nvPr>
        </p:nvSpPr>
        <p:spPr/>
        <p:txBody>
          <a:bodyPr/>
          <a:lstStyle/>
          <a:p>
            <a:fld id="{BF3972D1-E55A-4C23-8006-380170BA3FF9}" type="slidenum">
              <a:rPr lang="en-US" smtClean="0"/>
              <a:t>12</a:t>
            </a:fld>
            <a:endParaRPr lang="en-US"/>
          </a:p>
        </p:txBody>
      </p:sp>
    </p:spTree>
    <p:extLst>
      <p:ext uri="{BB962C8B-B14F-4D97-AF65-F5344CB8AC3E}">
        <p14:creationId xmlns:p14="http://schemas.microsoft.com/office/powerpoint/2010/main" val="257137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72E76-05E5-461C-673D-ED1FE70ED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0975F-1BBE-C222-F98B-76BCC7760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F569C-3D12-1C06-3403-E1F84543C0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80882B-EBB8-B5EA-73EC-16AFEA812698}"/>
              </a:ext>
            </a:extLst>
          </p:cNvPr>
          <p:cNvSpPr>
            <a:spLocks noGrp="1"/>
          </p:cNvSpPr>
          <p:nvPr>
            <p:ph type="sldNum" sz="quarter" idx="5"/>
          </p:nvPr>
        </p:nvSpPr>
        <p:spPr/>
        <p:txBody>
          <a:bodyPr/>
          <a:lstStyle/>
          <a:p>
            <a:fld id="{BF3972D1-E55A-4C23-8006-380170BA3FF9}" type="slidenum">
              <a:rPr lang="en-US" smtClean="0"/>
              <a:t>13</a:t>
            </a:fld>
            <a:endParaRPr lang="en-US"/>
          </a:p>
        </p:txBody>
      </p:sp>
    </p:spTree>
    <p:extLst>
      <p:ext uri="{BB962C8B-B14F-4D97-AF65-F5344CB8AC3E}">
        <p14:creationId xmlns:p14="http://schemas.microsoft.com/office/powerpoint/2010/main" val="412579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1A785-396D-9C24-7783-FE95770AA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F2CB4-6889-5970-3DE9-9D5675040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01F96-5D58-601F-ECAB-0F2AF2AD9B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ABA36B-6E7C-E776-D7FE-D4AF96F0DFA1}"/>
              </a:ext>
            </a:extLst>
          </p:cNvPr>
          <p:cNvSpPr>
            <a:spLocks noGrp="1"/>
          </p:cNvSpPr>
          <p:nvPr>
            <p:ph type="sldNum" sz="quarter" idx="5"/>
          </p:nvPr>
        </p:nvSpPr>
        <p:spPr/>
        <p:txBody>
          <a:bodyPr/>
          <a:lstStyle/>
          <a:p>
            <a:fld id="{BF3972D1-E55A-4C23-8006-380170BA3FF9}" type="slidenum">
              <a:rPr lang="en-US" smtClean="0"/>
              <a:t>14</a:t>
            </a:fld>
            <a:endParaRPr lang="en-US"/>
          </a:p>
        </p:txBody>
      </p:sp>
    </p:spTree>
    <p:extLst>
      <p:ext uri="{BB962C8B-B14F-4D97-AF65-F5344CB8AC3E}">
        <p14:creationId xmlns:p14="http://schemas.microsoft.com/office/powerpoint/2010/main" val="223309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60EAF-AE9A-9548-AEC7-ABF79C667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2FD4D-FA32-4843-D242-57D7362DC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20633-2B81-F6AF-B3DD-8DEF5CA62C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A5F010-DB55-A069-B7D2-B18FB93F398A}"/>
              </a:ext>
            </a:extLst>
          </p:cNvPr>
          <p:cNvSpPr>
            <a:spLocks noGrp="1"/>
          </p:cNvSpPr>
          <p:nvPr>
            <p:ph type="sldNum" sz="quarter" idx="5"/>
          </p:nvPr>
        </p:nvSpPr>
        <p:spPr/>
        <p:txBody>
          <a:bodyPr/>
          <a:lstStyle/>
          <a:p>
            <a:fld id="{BF3972D1-E55A-4C23-8006-380170BA3FF9}" type="slidenum">
              <a:rPr lang="en-US" smtClean="0"/>
              <a:t>15</a:t>
            </a:fld>
            <a:endParaRPr lang="en-US"/>
          </a:p>
        </p:txBody>
      </p:sp>
    </p:spTree>
    <p:extLst>
      <p:ext uri="{BB962C8B-B14F-4D97-AF65-F5344CB8AC3E}">
        <p14:creationId xmlns:p14="http://schemas.microsoft.com/office/powerpoint/2010/main" val="1480102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3C64-63D9-F594-2FD5-74D007D6C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AD343-CC7D-BB9D-B04C-FCBF644FF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B03ED-E045-77C4-20C2-05AA33F166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7AA191-02B8-7C74-8E09-2D427C6A12FB}"/>
              </a:ext>
            </a:extLst>
          </p:cNvPr>
          <p:cNvSpPr>
            <a:spLocks noGrp="1"/>
          </p:cNvSpPr>
          <p:nvPr>
            <p:ph type="sldNum" sz="quarter" idx="5"/>
          </p:nvPr>
        </p:nvSpPr>
        <p:spPr/>
        <p:txBody>
          <a:bodyPr/>
          <a:lstStyle/>
          <a:p>
            <a:fld id="{BF3972D1-E55A-4C23-8006-380170BA3FF9}" type="slidenum">
              <a:rPr lang="en-US" smtClean="0"/>
              <a:t>16</a:t>
            </a:fld>
            <a:endParaRPr lang="en-US"/>
          </a:p>
        </p:txBody>
      </p:sp>
    </p:spTree>
    <p:extLst>
      <p:ext uri="{BB962C8B-B14F-4D97-AF65-F5344CB8AC3E}">
        <p14:creationId xmlns:p14="http://schemas.microsoft.com/office/powerpoint/2010/main" val="2114266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972D1-E55A-4C23-8006-380170BA3FF9}" type="slidenum">
              <a:rPr lang="en-US" smtClean="0"/>
              <a:t>20</a:t>
            </a:fld>
            <a:endParaRPr lang="en-US"/>
          </a:p>
        </p:txBody>
      </p:sp>
    </p:spTree>
    <p:extLst>
      <p:ext uri="{BB962C8B-B14F-4D97-AF65-F5344CB8AC3E}">
        <p14:creationId xmlns:p14="http://schemas.microsoft.com/office/powerpoint/2010/main" val="737616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96440-9956-09ED-DD44-5E599A2DC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F6D6D-7796-0458-E07E-8779F9362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4ADC0-A59C-AF99-D0BF-BEB50FFE50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6ABDE-4668-A884-197F-3262092C5C9A}"/>
              </a:ext>
            </a:extLst>
          </p:cNvPr>
          <p:cNvSpPr>
            <a:spLocks noGrp="1"/>
          </p:cNvSpPr>
          <p:nvPr>
            <p:ph type="sldNum" sz="quarter" idx="5"/>
          </p:nvPr>
        </p:nvSpPr>
        <p:spPr/>
        <p:txBody>
          <a:bodyPr/>
          <a:lstStyle/>
          <a:p>
            <a:fld id="{BF3972D1-E55A-4C23-8006-380170BA3FF9}" type="slidenum">
              <a:rPr lang="en-US" smtClean="0"/>
              <a:t>22</a:t>
            </a:fld>
            <a:endParaRPr lang="en-US"/>
          </a:p>
        </p:txBody>
      </p:sp>
    </p:spTree>
    <p:extLst>
      <p:ext uri="{BB962C8B-B14F-4D97-AF65-F5344CB8AC3E}">
        <p14:creationId xmlns:p14="http://schemas.microsoft.com/office/powerpoint/2010/main" val="195990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75211-60EF-7540-A95C-3B6BA3259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93EA0-1E2A-2ED7-ABCB-24C60761D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10DAA-D34C-7A73-27FE-5328224193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66BC3B-8F17-52E8-D4F0-D8CD57386B11}"/>
              </a:ext>
            </a:extLst>
          </p:cNvPr>
          <p:cNvSpPr>
            <a:spLocks noGrp="1"/>
          </p:cNvSpPr>
          <p:nvPr>
            <p:ph type="sldNum" sz="quarter" idx="5"/>
          </p:nvPr>
        </p:nvSpPr>
        <p:spPr/>
        <p:txBody>
          <a:bodyPr/>
          <a:lstStyle/>
          <a:p>
            <a:fld id="{BF3972D1-E55A-4C23-8006-380170BA3FF9}" type="slidenum">
              <a:rPr lang="en-US" smtClean="0"/>
              <a:t>23</a:t>
            </a:fld>
            <a:endParaRPr lang="en-US"/>
          </a:p>
        </p:txBody>
      </p:sp>
    </p:spTree>
    <p:extLst>
      <p:ext uri="{BB962C8B-B14F-4D97-AF65-F5344CB8AC3E}">
        <p14:creationId xmlns:p14="http://schemas.microsoft.com/office/powerpoint/2010/main" val="3694854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B9385-9718-4B2C-A964-6D0B0150B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03FBA-0C60-AEDE-53A6-6EAF93E38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9B854-3D78-D0B5-45A2-4D5958DA6A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835A3E-16CD-4F93-7F82-15F8E9F5EC1D}"/>
              </a:ext>
            </a:extLst>
          </p:cNvPr>
          <p:cNvSpPr>
            <a:spLocks noGrp="1"/>
          </p:cNvSpPr>
          <p:nvPr>
            <p:ph type="sldNum" sz="quarter" idx="5"/>
          </p:nvPr>
        </p:nvSpPr>
        <p:spPr/>
        <p:txBody>
          <a:bodyPr/>
          <a:lstStyle/>
          <a:p>
            <a:fld id="{BF3972D1-E55A-4C23-8006-380170BA3FF9}" type="slidenum">
              <a:rPr lang="en-US" smtClean="0"/>
              <a:t>34</a:t>
            </a:fld>
            <a:endParaRPr lang="en-US"/>
          </a:p>
        </p:txBody>
      </p:sp>
    </p:spTree>
    <p:extLst>
      <p:ext uri="{BB962C8B-B14F-4D97-AF65-F5344CB8AC3E}">
        <p14:creationId xmlns:p14="http://schemas.microsoft.com/office/powerpoint/2010/main" val="246466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972D1-E55A-4C23-8006-380170BA3FF9}" type="slidenum">
              <a:rPr lang="en-US" smtClean="0"/>
              <a:t>3</a:t>
            </a:fld>
            <a:endParaRPr lang="en-US"/>
          </a:p>
        </p:txBody>
      </p:sp>
    </p:spTree>
    <p:extLst>
      <p:ext uri="{BB962C8B-B14F-4D97-AF65-F5344CB8AC3E}">
        <p14:creationId xmlns:p14="http://schemas.microsoft.com/office/powerpoint/2010/main" val="87636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D92DC-6CCB-298F-6D73-5AF223602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C22CA-039A-A38B-1DE7-B2BBC6E09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C639A-69F0-3F47-5CA8-DBB154DF3B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4BB57F-9A68-DD6B-970E-C255F6E57CFC}"/>
              </a:ext>
            </a:extLst>
          </p:cNvPr>
          <p:cNvSpPr>
            <a:spLocks noGrp="1"/>
          </p:cNvSpPr>
          <p:nvPr>
            <p:ph type="sldNum" sz="quarter" idx="5"/>
          </p:nvPr>
        </p:nvSpPr>
        <p:spPr/>
        <p:txBody>
          <a:bodyPr/>
          <a:lstStyle/>
          <a:p>
            <a:fld id="{BF3972D1-E55A-4C23-8006-380170BA3FF9}" type="slidenum">
              <a:rPr lang="en-US" smtClean="0"/>
              <a:t>35</a:t>
            </a:fld>
            <a:endParaRPr lang="en-US"/>
          </a:p>
        </p:txBody>
      </p:sp>
    </p:spTree>
    <p:extLst>
      <p:ext uri="{BB962C8B-B14F-4D97-AF65-F5344CB8AC3E}">
        <p14:creationId xmlns:p14="http://schemas.microsoft.com/office/powerpoint/2010/main" val="3504906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972D1-E55A-4C23-8006-380170BA3FF9}" type="slidenum">
              <a:rPr lang="en-US" smtClean="0"/>
              <a:t>37</a:t>
            </a:fld>
            <a:endParaRPr lang="en-US"/>
          </a:p>
        </p:txBody>
      </p:sp>
    </p:spTree>
    <p:extLst>
      <p:ext uri="{BB962C8B-B14F-4D97-AF65-F5344CB8AC3E}">
        <p14:creationId xmlns:p14="http://schemas.microsoft.com/office/powerpoint/2010/main" val="499287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972D1-E55A-4C23-8006-380170BA3FF9}" type="slidenum">
              <a:rPr lang="en-US" smtClean="0"/>
              <a:t>38</a:t>
            </a:fld>
            <a:endParaRPr lang="en-US"/>
          </a:p>
        </p:txBody>
      </p:sp>
    </p:spTree>
    <p:extLst>
      <p:ext uri="{BB962C8B-B14F-4D97-AF65-F5344CB8AC3E}">
        <p14:creationId xmlns:p14="http://schemas.microsoft.com/office/powerpoint/2010/main" val="539362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972D1-E55A-4C23-8006-380170BA3FF9}" type="slidenum">
              <a:rPr lang="en-US" smtClean="0"/>
              <a:t>39</a:t>
            </a:fld>
            <a:endParaRPr lang="en-US"/>
          </a:p>
        </p:txBody>
      </p:sp>
    </p:spTree>
    <p:extLst>
      <p:ext uri="{BB962C8B-B14F-4D97-AF65-F5344CB8AC3E}">
        <p14:creationId xmlns:p14="http://schemas.microsoft.com/office/powerpoint/2010/main" val="603979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972D1-E55A-4C23-8006-380170BA3FF9}" type="slidenum">
              <a:rPr lang="en-US" smtClean="0"/>
              <a:t>4</a:t>
            </a:fld>
            <a:endParaRPr lang="en-US"/>
          </a:p>
        </p:txBody>
      </p:sp>
    </p:spTree>
    <p:extLst>
      <p:ext uri="{BB962C8B-B14F-4D97-AF65-F5344CB8AC3E}">
        <p14:creationId xmlns:p14="http://schemas.microsoft.com/office/powerpoint/2010/main" val="400323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972D1-E55A-4C23-8006-380170BA3FF9}" type="slidenum">
              <a:rPr lang="en-US" smtClean="0"/>
              <a:t>5</a:t>
            </a:fld>
            <a:endParaRPr lang="en-US"/>
          </a:p>
        </p:txBody>
      </p:sp>
    </p:spTree>
    <p:extLst>
      <p:ext uri="{BB962C8B-B14F-4D97-AF65-F5344CB8AC3E}">
        <p14:creationId xmlns:p14="http://schemas.microsoft.com/office/powerpoint/2010/main" val="86378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1105C-373A-FC64-F331-5CE53017F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F3846-A8BC-2C94-57CA-4A817E286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CBF9C-DF58-EA7A-B942-D7BDFC8258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B9C60D-AE4E-C741-7B09-81FBE9CA983D}"/>
              </a:ext>
            </a:extLst>
          </p:cNvPr>
          <p:cNvSpPr>
            <a:spLocks noGrp="1"/>
          </p:cNvSpPr>
          <p:nvPr>
            <p:ph type="sldNum" sz="quarter" idx="5"/>
          </p:nvPr>
        </p:nvSpPr>
        <p:spPr/>
        <p:txBody>
          <a:bodyPr/>
          <a:lstStyle/>
          <a:p>
            <a:fld id="{BF3972D1-E55A-4C23-8006-380170BA3FF9}" type="slidenum">
              <a:rPr lang="en-US" smtClean="0"/>
              <a:t>6</a:t>
            </a:fld>
            <a:endParaRPr lang="en-US"/>
          </a:p>
        </p:txBody>
      </p:sp>
    </p:spTree>
    <p:extLst>
      <p:ext uri="{BB962C8B-B14F-4D97-AF65-F5344CB8AC3E}">
        <p14:creationId xmlns:p14="http://schemas.microsoft.com/office/powerpoint/2010/main" val="179277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6DC7E-7206-0BB3-AF90-86FD73BE6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E29C9-243B-28DC-0C46-83CB09D97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BB64B-A05A-B673-526F-04916F5A5E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623FC1-5FD0-1426-C20C-61125507306A}"/>
              </a:ext>
            </a:extLst>
          </p:cNvPr>
          <p:cNvSpPr>
            <a:spLocks noGrp="1"/>
          </p:cNvSpPr>
          <p:nvPr>
            <p:ph type="sldNum" sz="quarter" idx="5"/>
          </p:nvPr>
        </p:nvSpPr>
        <p:spPr/>
        <p:txBody>
          <a:bodyPr/>
          <a:lstStyle/>
          <a:p>
            <a:fld id="{BF3972D1-E55A-4C23-8006-380170BA3FF9}" type="slidenum">
              <a:rPr lang="en-US" smtClean="0"/>
              <a:t>7</a:t>
            </a:fld>
            <a:endParaRPr lang="en-US"/>
          </a:p>
        </p:txBody>
      </p:sp>
    </p:spTree>
    <p:extLst>
      <p:ext uri="{BB962C8B-B14F-4D97-AF65-F5344CB8AC3E}">
        <p14:creationId xmlns:p14="http://schemas.microsoft.com/office/powerpoint/2010/main" val="223543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43505-9226-DF8C-E558-C99377521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3ED3C-8FF1-73C3-EC2F-0144CE7FAD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B9669-C470-1BC9-59D5-465029B8EF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3C4A56-35BA-4D06-E668-3D67F9EC0B01}"/>
              </a:ext>
            </a:extLst>
          </p:cNvPr>
          <p:cNvSpPr>
            <a:spLocks noGrp="1"/>
          </p:cNvSpPr>
          <p:nvPr>
            <p:ph type="sldNum" sz="quarter" idx="5"/>
          </p:nvPr>
        </p:nvSpPr>
        <p:spPr/>
        <p:txBody>
          <a:bodyPr/>
          <a:lstStyle/>
          <a:p>
            <a:fld id="{BF3972D1-E55A-4C23-8006-380170BA3FF9}" type="slidenum">
              <a:rPr lang="en-US" smtClean="0"/>
              <a:t>8</a:t>
            </a:fld>
            <a:endParaRPr lang="en-US"/>
          </a:p>
        </p:txBody>
      </p:sp>
    </p:spTree>
    <p:extLst>
      <p:ext uri="{BB962C8B-B14F-4D97-AF65-F5344CB8AC3E}">
        <p14:creationId xmlns:p14="http://schemas.microsoft.com/office/powerpoint/2010/main" val="452085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80E0A-6A17-9748-8035-B23CC7BCB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B899C-A340-1C95-A588-899D38172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12069-6599-7257-4E5D-3E6ED2A060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91E42D-C06B-A417-26DA-852C60757B3D}"/>
              </a:ext>
            </a:extLst>
          </p:cNvPr>
          <p:cNvSpPr>
            <a:spLocks noGrp="1"/>
          </p:cNvSpPr>
          <p:nvPr>
            <p:ph type="sldNum" sz="quarter" idx="5"/>
          </p:nvPr>
        </p:nvSpPr>
        <p:spPr/>
        <p:txBody>
          <a:bodyPr/>
          <a:lstStyle/>
          <a:p>
            <a:fld id="{BF3972D1-E55A-4C23-8006-380170BA3FF9}" type="slidenum">
              <a:rPr lang="en-US" smtClean="0"/>
              <a:t>9</a:t>
            </a:fld>
            <a:endParaRPr lang="en-US"/>
          </a:p>
        </p:txBody>
      </p:sp>
    </p:spTree>
    <p:extLst>
      <p:ext uri="{BB962C8B-B14F-4D97-AF65-F5344CB8AC3E}">
        <p14:creationId xmlns:p14="http://schemas.microsoft.com/office/powerpoint/2010/main" val="240678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3DC91-0A64-FF49-FB83-821EC3947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F2215-1094-5C23-F50D-4226EF9C5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5ABE7-0FAE-D4FB-B4CA-C891312AFA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8DA647-C1CE-B105-7587-8100BB33AF4C}"/>
              </a:ext>
            </a:extLst>
          </p:cNvPr>
          <p:cNvSpPr>
            <a:spLocks noGrp="1"/>
          </p:cNvSpPr>
          <p:nvPr>
            <p:ph type="sldNum" sz="quarter" idx="5"/>
          </p:nvPr>
        </p:nvSpPr>
        <p:spPr/>
        <p:txBody>
          <a:bodyPr/>
          <a:lstStyle/>
          <a:p>
            <a:fld id="{BF3972D1-E55A-4C23-8006-380170BA3FF9}" type="slidenum">
              <a:rPr lang="en-US" smtClean="0"/>
              <a:t>10</a:t>
            </a:fld>
            <a:endParaRPr lang="en-US"/>
          </a:p>
        </p:txBody>
      </p:sp>
    </p:spTree>
    <p:extLst>
      <p:ext uri="{BB962C8B-B14F-4D97-AF65-F5344CB8AC3E}">
        <p14:creationId xmlns:p14="http://schemas.microsoft.com/office/powerpoint/2010/main" val="232111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1DB8CF-EFFC-4845-9EA2-F8C5F8AD05D8}" type="datetimeFigureOut">
              <a:rPr lang="en-US" smtClean="0"/>
              <a:t>5/27/25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271675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228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B8CF-EFFC-4845-9EA2-F8C5F8AD05D8}" type="datetimeFigureOut">
              <a:rPr lang="en-US" smtClean="0"/>
              <a:t>5/27/25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4557F-EC01-4D9A-9CB6-CB3F35AE16EC}" type="slidenum">
              <a:rPr lang="en-US" smtClean="0"/>
              <a:t>‹#›</a:t>
            </a:fld>
            <a:endParaRPr lang="en-US"/>
          </a:p>
        </p:txBody>
      </p:sp>
      <p:pic>
        <p:nvPicPr>
          <p:cNvPr id="7" name="Picture 6" descr="color_horiz.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84901"/>
            <a:ext cx="12192000" cy="673100"/>
          </a:xfrm>
          <a:prstGeom prst="rect">
            <a:avLst/>
          </a:prstGeom>
          <a:solidFill>
            <a:srgbClr val="00274C"/>
          </a:solidFill>
          <a:ln>
            <a:noFill/>
          </a:ln>
        </p:spPr>
      </p:pic>
      <p:pic>
        <p:nvPicPr>
          <p:cNvPr id="10" name="Picture 9">
            <a:extLst>
              <a:ext uri="{FF2B5EF4-FFF2-40B4-BE49-F238E27FC236}">
                <a16:creationId xmlns:a16="http://schemas.microsoft.com/office/drawing/2014/main" id="{9CC4875C-66CD-D047-9D42-65AADCD90A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20353" y="6324601"/>
            <a:ext cx="3177713" cy="393699"/>
          </a:xfrm>
          <a:prstGeom prst="rect">
            <a:avLst/>
          </a:prstGeom>
        </p:spPr>
      </p:pic>
    </p:spTree>
    <p:extLst>
      <p:ext uri="{BB962C8B-B14F-4D97-AF65-F5344CB8AC3E}">
        <p14:creationId xmlns:p14="http://schemas.microsoft.com/office/powerpoint/2010/main" val="3350629160"/>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685800" rtl="0" eaLnBrk="1" latinLnBrk="0" hangingPunct="1">
        <a:lnSpc>
          <a:spcPct val="90000"/>
        </a:lnSpc>
        <a:spcBef>
          <a:spcPct val="0"/>
        </a:spcBef>
        <a:buNone/>
        <a:defRPr sz="3300" b="1" kern="1200">
          <a:solidFill>
            <a:schemeClr val="tx1"/>
          </a:solidFill>
          <a:latin typeface="IBM Plex Sans" panose="020B050305020300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thecurbsiders.com/episode-lis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3607"/>
            <a:ext cx="10515600" cy="5025058"/>
          </a:xfrm>
        </p:spPr>
        <p:txBody>
          <a:bodyPr/>
          <a:lstStyle/>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0B817418-3352-9A1F-95C6-6C47708AFCEC}"/>
              </a:ext>
            </a:extLst>
          </p:cNvPr>
          <p:cNvSpPr txBox="1">
            <a:spLocks/>
          </p:cNvSpPr>
          <p:nvPr/>
        </p:nvSpPr>
        <p:spPr>
          <a:xfrm>
            <a:off x="1524000" y="1122363"/>
            <a:ext cx="9144000" cy="2387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IBM Plex Sans" panose="020B0503050203000203" pitchFamily="34" charset="0"/>
                <a:ea typeface="+mj-ea"/>
                <a:cs typeface="+mj-cs"/>
              </a:defRPr>
            </a:lvl1pPr>
          </a:lstStyle>
          <a:p>
            <a:pPr algn="ctr"/>
            <a:r>
              <a:rPr lang="en-US" dirty="0"/>
              <a:t>Optimizing Healthcare for Patients Returning to the Community after Incarceration</a:t>
            </a:r>
          </a:p>
        </p:txBody>
      </p:sp>
      <p:sp>
        <p:nvSpPr>
          <p:cNvPr id="4" name="Subtitle 2">
            <a:extLst>
              <a:ext uri="{FF2B5EF4-FFF2-40B4-BE49-F238E27FC236}">
                <a16:creationId xmlns:a16="http://schemas.microsoft.com/office/drawing/2014/main" id="{51C37243-1E3A-335C-976A-0A93D3B80ED6}"/>
              </a:ext>
            </a:extLst>
          </p:cNvPr>
          <p:cNvSpPr txBox="1">
            <a:spLocks/>
          </p:cNvSpPr>
          <p:nvPr/>
        </p:nvSpPr>
        <p:spPr>
          <a:xfrm>
            <a:off x="1524000" y="3429001"/>
            <a:ext cx="9144000" cy="2379664"/>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300" dirty="0"/>
              <a:t>Eliza Hutchinson, MD</a:t>
            </a:r>
          </a:p>
          <a:p>
            <a:pPr marL="0" indent="0" algn="ctr">
              <a:buNone/>
            </a:pPr>
            <a:r>
              <a:rPr lang="en-US" sz="2300" dirty="0"/>
              <a:t>Assistant Professor of Family Medicine, University of Michigan</a:t>
            </a:r>
          </a:p>
          <a:p>
            <a:pPr marL="0" indent="0" algn="ctr">
              <a:buNone/>
            </a:pPr>
            <a:r>
              <a:rPr lang="en-US" sz="2300" dirty="0"/>
              <a:t>Director of Addiction Services, Packard Health</a:t>
            </a:r>
          </a:p>
          <a:p>
            <a:pPr marL="0" indent="0" algn="ctr">
              <a:buNone/>
            </a:pPr>
            <a:endParaRPr lang="en-US" sz="2300" dirty="0"/>
          </a:p>
          <a:p>
            <a:pPr marL="0" indent="0" algn="ctr">
              <a:buNone/>
            </a:pPr>
            <a:r>
              <a:rPr lang="en-US" sz="2300" dirty="0"/>
              <a:t>Adam Grant</a:t>
            </a:r>
          </a:p>
          <a:p>
            <a:pPr marL="0" indent="0" algn="ctr">
              <a:buNone/>
            </a:pPr>
            <a:r>
              <a:rPr lang="en-US" sz="2300" dirty="0"/>
              <a:t>Executive Director, A Brighter Way</a:t>
            </a:r>
          </a:p>
          <a:p>
            <a:pPr marL="0" indent="0" algn="ctr">
              <a:buNone/>
            </a:pPr>
            <a:endParaRPr lang="en-US" dirty="0"/>
          </a:p>
          <a:p>
            <a:pPr marL="0" indent="0" algn="ctr">
              <a:buNone/>
            </a:pPr>
            <a:r>
              <a:rPr lang="en-US" dirty="0"/>
              <a:t>June 5, 2025</a:t>
            </a:r>
          </a:p>
        </p:txBody>
      </p:sp>
    </p:spTree>
    <p:extLst>
      <p:ext uri="{BB962C8B-B14F-4D97-AF65-F5344CB8AC3E}">
        <p14:creationId xmlns:p14="http://schemas.microsoft.com/office/powerpoint/2010/main" val="212989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0EDB1-EB64-342B-CF01-E79AB4753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26502-9C7E-33F8-7DCB-520798C4760A}"/>
              </a:ext>
            </a:extLst>
          </p:cNvPr>
          <p:cNvSpPr>
            <a:spLocks noGrp="1"/>
          </p:cNvSpPr>
          <p:nvPr>
            <p:ph type="title"/>
          </p:nvPr>
        </p:nvSpPr>
        <p:spPr>
          <a:xfrm>
            <a:off x="838200" y="365125"/>
            <a:ext cx="10515600" cy="1325563"/>
          </a:xfrm>
        </p:spPr>
        <p:txBody>
          <a:bodyPr/>
          <a:lstStyle/>
          <a:p>
            <a:r>
              <a:rPr lang="en-US" dirty="0"/>
              <a:t>Mass punishment in Michigan</a:t>
            </a:r>
          </a:p>
        </p:txBody>
      </p:sp>
      <p:sp>
        <p:nvSpPr>
          <p:cNvPr id="4" name="TextBox 3">
            <a:extLst>
              <a:ext uri="{FF2B5EF4-FFF2-40B4-BE49-F238E27FC236}">
                <a16:creationId xmlns:a16="http://schemas.microsoft.com/office/drawing/2014/main" id="{74CD039C-C728-72AA-5FBC-17465A51C5C7}"/>
              </a:ext>
            </a:extLst>
          </p:cNvPr>
          <p:cNvSpPr txBox="1"/>
          <p:nvPr/>
        </p:nvSpPr>
        <p:spPr>
          <a:xfrm>
            <a:off x="5201272" y="5954850"/>
            <a:ext cx="3296996" cy="276999"/>
          </a:xfrm>
          <a:prstGeom prst="rect">
            <a:avLst/>
          </a:prstGeom>
          <a:noFill/>
        </p:spPr>
        <p:txBody>
          <a:bodyPr wrap="square" rtlCol="0">
            <a:spAutoFit/>
          </a:bodyPr>
          <a:lstStyle/>
          <a:p>
            <a:r>
              <a:rPr lang="en-US" sz="1200" dirty="0"/>
              <a:t>Source: Prison Policy Initiative</a:t>
            </a:r>
          </a:p>
        </p:txBody>
      </p:sp>
      <p:pic>
        <p:nvPicPr>
          <p:cNvPr id="5" name="Picture 4">
            <a:extLst>
              <a:ext uri="{FF2B5EF4-FFF2-40B4-BE49-F238E27FC236}">
                <a16:creationId xmlns:a16="http://schemas.microsoft.com/office/drawing/2014/main" id="{2C8E3099-B19E-5BBA-77B0-3702DCAB3916}"/>
              </a:ext>
            </a:extLst>
          </p:cNvPr>
          <p:cNvPicPr>
            <a:picLocks noChangeAspect="1"/>
          </p:cNvPicPr>
          <p:nvPr/>
        </p:nvPicPr>
        <p:blipFill>
          <a:blip r:embed="rId3"/>
          <a:stretch>
            <a:fillRect/>
          </a:stretch>
        </p:blipFill>
        <p:spPr>
          <a:xfrm>
            <a:off x="5638800" y="1343526"/>
            <a:ext cx="6196224" cy="4635066"/>
          </a:xfrm>
          <a:prstGeom prst="rect">
            <a:avLst/>
          </a:prstGeom>
        </p:spPr>
      </p:pic>
      <p:sp>
        <p:nvSpPr>
          <p:cNvPr id="8" name="Oval 7">
            <a:extLst>
              <a:ext uri="{FF2B5EF4-FFF2-40B4-BE49-F238E27FC236}">
                <a16:creationId xmlns:a16="http://schemas.microsoft.com/office/drawing/2014/main" id="{EC2E6492-DCB9-CD08-BFB7-D1FD40960678}"/>
              </a:ext>
            </a:extLst>
          </p:cNvPr>
          <p:cNvSpPr/>
          <p:nvPr/>
        </p:nvSpPr>
        <p:spPr>
          <a:xfrm>
            <a:off x="7351298" y="2237874"/>
            <a:ext cx="553452" cy="374071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EF14976-0703-7DD8-0A29-6DF0457A6623}"/>
              </a:ext>
            </a:extLst>
          </p:cNvPr>
          <p:cNvPicPr>
            <a:picLocks noChangeAspect="1"/>
          </p:cNvPicPr>
          <p:nvPr/>
        </p:nvPicPr>
        <p:blipFill>
          <a:blip r:embed="rId4"/>
          <a:stretch>
            <a:fillRect/>
          </a:stretch>
        </p:blipFill>
        <p:spPr>
          <a:xfrm>
            <a:off x="179176" y="2515217"/>
            <a:ext cx="5245370" cy="2959252"/>
          </a:xfrm>
          <a:prstGeom prst="rect">
            <a:avLst/>
          </a:prstGeom>
        </p:spPr>
      </p:pic>
      <p:sp>
        <p:nvSpPr>
          <p:cNvPr id="12" name="Oval 11">
            <a:extLst>
              <a:ext uri="{FF2B5EF4-FFF2-40B4-BE49-F238E27FC236}">
                <a16:creationId xmlns:a16="http://schemas.microsoft.com/office/drawing/2014/main" id="{B5DC0057-C4DC-2F1F-B9E1-A593324A1EB7}"/>
              </a:ext>
            </a:extLst>
          </p:cNvPr>
          <p:cNvSpPr/>
          <p:nvPr/>
        </p:nvSpPr>
        <p:spPr>
          <a:xfrm>
            <a:off x="7351298" y="2237874"/>
            <a:ext cx="553452" cy="374071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72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FA7E-223F-E747-4941-869C77D81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AA43D-1C84-ECCB-53C7-80AA19859E3A}"/>
              </a:ext>
            </a:extLst>
          </p:cNvPr>
          <p:cNvSpPr>
            <a:spLocks noGrp="1"/>
          </p:cNvSpPr>
          <p:nvPr>
            <p:ph type="title"/>
          </p:nvPr>
        </p:nvSpPr>
        <p:spPr>
          <a:xfrm>
            <a:off x="838200" y="365125"/>
            <a:ext cx="10515600" cy="1325563"/>
          </a:xfrm>
        </p:spPr>
        <p:txBody>
          <a:bodyPr/>
          <a:lstStyle/>
          <a:p>
            <a:r>
              <a:rPr lang="en-US" dirty="0"/>
              <a:t>Prominent racial disparities in carceral settings</a:t>
            </a:r>
          </a:p>
        </p:txBody>
      </p:sp>
      <p:sp>
        <p:nvSpPr>
          <p:cNvPr id="3" name="TextBox 2">
            <a:extLst>
              <a:ext uri="{FF2B5EF4-FFF2-40B4-BE49-F238E27FC236}">
                <a16:creationId xmlns:a16="http://schemas.microsoft.com/office/drawing/2014/main" id="{0D0AF619-6C02-5B8B-5293-4E8E673103E1}"/>
              </a:ext>
            </a:extLst>
          </p:cNvPr>
          <p:cNvSpPr txBox="1"/>
          <p:nvPr/>
        </p:nvSpPr>
        <p:spPr>
          <a:xfrm>
            <a:off x="7452953" y="5926665"/>
            <a:ext cx="3296996" cy="276999"/>
          </a:xfrm>
          <a:prstGeom prst="rect">
            <a:avLst/>
          </a:prstGeom>
          <a:noFill/>
        </p:spPr>
        <p:txBody>
          <a:bodyPr wrap="square" rtlCol="0">
            <a:spAutoFit/>
          </a:bodyPr>
          <a:lstStyle/>
          <a:p>
            <a:r>
              <a:rPr lang="en-US" sz="1200"/>
              <a:t>Source: Prison Policy Initiative</a:t>
            </a:r>
          </a:p>
        </p:txBody>
      </p:sp>
      <p:sp>
        <p:nvSpPr>
          <p:cNvPr id="6" name="TextBox 5">
            <a:extLst>
              <a:ext uri="{FF2B5EF4-FFF2-40B4-BE49-F238E27FC236}">
                <a16:creationId xmlns:a16="http://schemas.microsoft.com/office/drawing/2014/main" id="{4167A29B-B0EB-C55B-1940-C8CD0905CDD6}"/>
              </a:ext>
            </a:extLst>
          </p:cNvPr>
          <p:cNvSpPr txBox="1"/>
          <p:nvPr/>
        </p:nvSpPr>
        <p:spPr>
          <a:xfrm>
            <a:off x="657716" y="4804222"/>
            <a:ext cx="3536911" cy="1138773"/>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libri" panose="020F0502020204030204"/>
                <a:ea typeface="+mn-ea"/>
                <a:cs typeface="+mn-cs"/>
              </a:rPr>
              <a:t>1 in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Black American men will be incarcerated</a:t>
            </a:r>
          </a:p>
        </p:txBody>
      </p:sp>
      <p:pic>
        <p:nvPicPr>
          <p:cNvPr id="7" name="Picture 6">
            <a:extLst>
              <a:ext uri="{FF2B5EF4-FFF2-40B4-BE49-F238E27FC236}">
                <a16:creationId xmlns:a16="http://schemas.microsoft.com/office/drawing/2014/main" id="{D958CF88-2931-C5E2-66A8-473644D2D9A4}"/>
              </a:ext>
            </a:extLst>
          </p:cNvPr>
          <p:cNvPicPr>
            <a:picLocks noChangeAspect="1"/>
          </p:cNvPicPr>
          <p:nvPr/>
        </p:nvPicPr>
        <p:blipFill>
          <a:blip r:embed="rId3"/>
          <a:stretch>
            <a:fillRect/>
          </a:stretch>
        </p:blipFill>
        <p:spPr>
          <a:xfrm>
            <a:off x="5681843" y="1422400"/>
            <a:ext cx="5943572" cy="4463258"/>
          </a:xfrm>
          <a:prstGeom prst="rect">
            <a:avLst/>
          </a:prstGeom>
        </p:spPr>
      </p:pic>
      <p:sp>
        <p:nvSpPr>
          <p:cNvPr id="14" name="TextBox 13">
            <a:extLst>
              <a:ext uri="{FF2B5EF4-FFF2-40B4-BE49-F238E27FC236}">
                <a16:creationId xmlns:a16="http://schemas.microsoft.com/office/drawing/2014/main" id="{20F37DE4-A921-D7FF-3380-412BDE4E0636}"/>
              </a:ext>
            </a:extLst>
          </p:cNvPr>
          <p:cNvSpPr txBox="1"/>
          <p:nvPr/>
        </p:nvSpPr>
        <p:spPr>
          <a:xfrm>
            <a:off x="1529405" y="5925657"/>
            <a:ext cx="3296996" cy="276999"/>
          </a:xfrm>
          <a:prstGeom prst="rect">
            <a:avLst/>
          </a:prstGeom>
          <a:noFill/>
        </p:spPr>
        <p:txBody>
          <a:bodyPr wrap="square" rtlCol="0">
            <a:spAutoFit/>
          </a:bodyPr>
          <a:lstStyle/>
          <a:p>
            <a:r>
              <a:rPr lang="en-US" sz="1200" dirty="0"/>
              <a:t>Bureau of Justice Statistics</a:t>
            </a:r>
          </a:p>
        </p:txBody>
      </p:sp>
      <p:pic>
        <p:nvPicPr>
          <p:cNvPr id="5" name="Picture 4">
            <a:extLst>
              <a:ext uri="{FF2B5EF4-FFF2-40B4-BE49-F238E27FC236}">
                <a16:creationId xmlns:a16="http://schemas.microsoft.com/office/drawing/2014/main" id="{E7C17964-69A4-0CB6-D187-2E3D83A9E712}"/>
              </a:ext>
            </a:extLst>
          </p:cNvPr>
          <p:cNvPicPr>
            <a:picLocks noChangeAspect="1"/>
          </p:cNvPicPr>
          <p:nvPr/>
        </p:nvPicPr>
        <p:blipFill>
          <a:blip r:embed="rId4"/>
          <a:stretch>
            <a:fillRect/>
          </a:stretch>
        </p:blipFill>
        <p:spPr>
          <a:xfrm>
            <a:off x="235108" y="1465942"/>
            <a:ext cx="5012971" cy="2306807"/>
          </a:xfrm>
          <a:prstGeom prst="rect">
            <a:avLst/>
          </a:prstGeom>
          <a:ln w="12700">
            <a:solidFill>
              <a:schemeClr val="tx1"/>
            </a:solidFill>
          </a:ln>
        </p:spPr>
      </p:pic>
      <p:sp>
        <p:nvSpPr>
          <p:cNvPr id="8" name="TextBox 7">
            <a:extLst>
              <a:ext uri="{FF2B5EF4-FFF2-40B4-BE49-F238E27FC236}">
                <a16:creationId xmlns:a16="http://schemas.microsoft.com/office/drawing/2014/main" id="{7F250CCD-D8B1-702F-0777-35897D8ECAD0}"/>
              </a:ext>
            </a:extLst>
          </p:cNvPr>
          <p:cNvSpPr txBox="1"/>
          <p:nvPr/>
        </p:nvSpPr>
        <p:spPr>
          <a:xfrm>
            <a:off x="1500377" y="3828006"/>
            <a:ext cx="3296996" cy="276999"/>
          </a:xfrm>
          <a:prstGeom prst="rect">
            <a:avLst/>
          </a:prstGeom>
          <a:noFill/>
        </p:spPr>
        <p:txBody>
          <a:bodyPr wrap="square" rtlCol="0">
            <a:spAutoFit/>
          </a:bodyPr>
          <a:lstStyle/>
          <a:p>
            <a:r>
              <a:rPr lang="en-US" sz="1200" dirty="0" err="1"/>
              <a:t>Roehrkasse</a:t>
            </a:r>
            <a:r>
              <a:rPr lang="en-US" sz="1200" dirty="0"/>
              <a:t> &amp; Wildeman, 2022</a:t>
            </a:r>
          </a:p>
        </p:txBody>
      </p:sp>
    </p:spTree>
    <p:extLst>
      <p:ext uri="{BB962C8B-B14F-4D97-AF65-F5344CB8AC3E}">
        <p14:creationId xmlns:p14="http://schemas.microsoft.com/office/powerpoint/2010/main" val="82322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A326A-4048-5E40-2C1F-DC4350086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8DEFE-1F2C-ECEA-0EAF-8A3E88EAB376}"/>
              </a:ext>
            </a:extLst>
          </p:cNvPr>
          <p:cNvSpPr>
            <a:spLocks noGrp="1"/>
          </p:cNvSpPr>
          <p:nvPr>
            <p:ph type="title"/>
          </p:nvPr>
        </p:nvSpPr>
        <p:spPr>
          <a:xfrm>
            <a:off x="838200" y="365125"/>
            <a:ext cx="10515600" cy="1325563"/>
          </a:xfrm>
        </p:spPr>
        <p:txBody>
          <a:bodyPr/>
          <a:lstStyle/>
          <a:p>
            <a:r>
              <a:rPr lang="en-US" dirty="0"/>
              <a:t>Myth or Fact?</a:t>
            </a:r>
          </a:p>
        </p:txBody>
      </p:sp>
      <p:sp>
        <p:nvSpPr>
          <p:cNvPr id="3" name="Content Placeholder 2">
            <a:extLst>
              <a:ext uri="{FF2B5EF4-FFF2-40B4-BE49-F238E27FC236}">
                <a16:creationId xmlns:a16="http://schemas.microsoft.com/office/drawing/2014/main" id="{EC9D5DBA-38ED-E458-3CD8-0E9B56FAC6EB}"/>
              </a:ext>
            </a:extLst>
          </p:cNvPr>
          <p:cNvSpPr>
            <a:spLocks noGrp="1"/>
          </p:cNvSpPr>
          <p:nvPr>
            <p:ph idx="1"/>
          </p:nvPr>
        </p:nvSpPr>
        <p:spPr>
          <a:xfrm>
            <a:off x="1574800" y="2676525"/>
            <a:ext cx="9169400" cy="4351338"/>
          </a:xfrm>
        </p:spPr>
        <p:txBody>
          <a:bodyPr>
            <a:normAutofit/>
          </a:bodyPr>
          <a:lstStyle/>
          <a:p>
            <a:pPr marL="0" indent="0" algn="ctr">
              <a:buNone/>
            </a:pPr>
            <a:r>
              <a:rPr lang="en-US" sz="3200" dirty="0"/>
              <a:t>The majority of individuals are incarcerated for committing violent acts</a:t>
            </a:r>
          </a:p>
        </p:txBody>
      </p:sp>
    </p:spTree>
    <p:extLst>
      <p:ext uri="{BB962C8B-B14F-4D97-AF65-F5344CB8AC3E}">
        <p14:creationId xmlns:p14="http://schemas.microsoft.com/office/powerpoint/2010/main" val="3585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9A335-4017-B2E3-1CA0-C38FCBCEF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83AF0-52B6-9846-7E84-4C70D4329E18}"/>
              </a:ext>
            </a:extLst>
          </p:cNvPr>
          <p:cNvSpPr>
            <a:spLocks noGrp="1"/>
          </p:cNvSpPr>
          <p:nvPr>
            <p:ph type="title"/>
          </p:nvPr>
        </p:nvSpPr>
        <p:spPr>
          <a:xfrm>
            <a:off x="838200" y="365125"/>
            <a:ext cx="10515600" cy="1325563"/>
          </a:xfrm>
        </p:spPr>
        <p:txBody>
          <a:bodyPr/>
          <a:lstStyle/>
          <a:p>
            <a:r>
              <a:rPr lang="en-US" dirty="0"/>
              <a:t>Myth or Fact?</a:t>
            </a:r>
          </a:p>
        </p:txBody>
      </p:sp>
      <p:sp>
        <p:nvSpPr>
          <p:cNvPr id="3" name="Content Placeholder 2">
            <a:extLst>
              <a:ext uri="{FF2B5EF4-FFF2-40B4-BE49-F238E27FC236}">
                <a16:creationId xmlns:a16="http://schemas.microsoft.com/office/drawing/2014/main" id="{584DB9D8-8D0A-6A48-83AD-97F92F9CED91}"/>
              </a:ext>
            </a:extLst>
          </p:cNvPr>
          <p:cNvSpPr>
            <a:spLocks noGrp="1"/>
          </p:cNvSpPr>
          <p:nvPr>
            <p:ph idx="1"/>
          </p:nvPr>
        </p:nvSpPr>
        <p:spPr>
          <a:xfrm>
            <a:off x="279400" y="1901825"/>
            <a:ext cx="11493500" cy="4351338"/>
          </a:xfrm>
        </p:spPr>
        <p:txBody>
          <a:bodyPr>
            <a:normAutofit/>
          </a:bodyPr>
          <a:lstStyle/>
          <a:p>
            <a:pPr marL="0" indent="0" algn="ctr">
              <a:buNone/>
            </a:pPr>
            <a:r>
              <a:rPr lang="en-US" sz="3200" dirty="0"/>
              <a:t>A very small proportion are incarcerated for violent acts. Incarceration for drug-related offenses is far more common.</a:t>
            </a:r>
          </a:p>
        </p:txBody>
      </p:sp>
      <p:sp>
        <p:nvSpPr>
          <p:cNvPr id="4" name="Oval 3">
            <a:extLst>
              <a:ext uri="{FF2B5EF4-FFF2-40B4-BE49-F238E27FC236}">
                <a16:creationId xmlns:a16="http://schemas.microsoft.com/office/drawing/2014/main" id="{5ECEDFD2-1474-E344-70C3-FD9A10024AFB}"/>
              </a:ext>
            </a:extLst>
          </p:cNvPr>
          <p:cNvSpPr/>
          <p:nvPr/>
        </p:nvSpPr>
        <p:spPr>
          <a:xfrm>
            <a:off x="838200" y="480218"/>
            <a:ext cx="1181100" cy="10953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5" name="Picture 4">
            <a:extLst>
              <a:ext uri="{FF2B5EF4-FFF2-40B4-BE49-F238E27FC236}">
                <a16:creationId xmlns:a16="http://schemas.microsoft.com/office/drawing/2014/main" id="{6A941927-03BF-505E-4342-35E12101B524}"/>
              </a:ext>
            </a:extLst>
          </p:cNvPr>
          <p:cNvPicPr>
            <a:picLocks noChangeAspect="1"/>
          </p:cNvPicPr>
          <p:nvPr/>
        </p:nvPicPr>
        <p:blipFill>
          <a:blip r:embed="rId3"/>
          <a:stretch>
            <a:fillRect/>
          </a:stretch>
        </p:blipFill>
        <p:spPr>
          <a:xfrm>
            <a:off x="4102100" y="2837533"/>
            <a:ext cx="4422937" cy="3305290"/>
          </a:xfrm>
          <a:prstGeom prst="rect">
            <a:avLst/>
          </a:prstGeom>
        </p:spPr>
      </p:pic>
      <p:sp>
        <p:nvSpPr>
          <p:cNvPr id="6" name="Oval 5">
            <a:extLst>
              <a:ext uri="{FF2B5EF4-FFF2-40B4-BE49-F238E27FC236}">
                <a16:creationId xmlns:a16="http://schemas.microsoft.com/office/drawing/2014/main" id="{EF5F9BF1-7844-5BF5-9505-C74070FFE57D}"/>
              </a:ext>
            </a:extLst>
          </p:cNvPr>
          <p:cNvSpPr/>
          <p:nvPr/>
        </p:nvSpPr>
        <p:spPr>
          <a:xfrm>
            <a:off x="6578600" y="3073400"/>
            <a:ext cx="2501900" cy="776287"/>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376015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53455-0F7D-935F-D883-7127B37D8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6F8D5-DA21-6D95-33AE-0CE24B62D135}"/>
              </a:ext>
            </a:extLst>
          </p:cNvPr>
          <p:cNvSpPr>
            <a:spLocks noGrp="1"/>
          </p:cNvSpPr>
          <p:nvPr>
            <p:ph type="title"/>
          </p:nvPr>
        </p:nvSpPr>
        <p:spPr>
          <a:xfrm>
            <a:off x="838200" y="365125"/>
            <a:ext cx="10515600" cy="1325563"/>
          </a:xfrm>
        </p:spPr>
        <p:txBody>
          <a:bodyPr/>
          <a:lstStyle/>
          <a:p>
            <a:r>
              <a:rPr lang="en-US" dirty="0"/>
              <a:t>Myth or Fact?</a:t>
            </a:r>
          </a:p>
        </p:txBody>
      </p:sp>
      <p:sp>
        <p:nvSpPr>
          <p:cNvPr id="3" name="Content Placeholder 2">
            <a:extLst>
              <a:ext uri="{FF2B5EF4-FFF2-40B4-BE49-F238E27FC236}">
                <a16:creationId xmlns:a16="http://schemas.microsoft.com/office/drawing/2014/main" id="{B64133CB-05E1-9F84-8920-A7FE1CDCF532}"/>
              </a:ext>
            </a:extLst>
          </p:cNvPr>
          <p:cNvSpPr>
            <a:spLocks noGrp="1"/>
          </p:cNvSpPr>
          <p:nvPr>
            <p:ph idx="1"/>
          </p:nvPr>
        </p:nvSpPr>
        <p:spPr>
          <a:xfrm>
            <a:off x="1574800" y="2676525"/>
            <a:ext cx="9169400" cy="4351338"/>
          </a:xfrm>
        </p:spPr>
        <p:txBody>
          <a:bodyPr>
            <a:normAutofit/>
          </a:bodyPr>
          <a:lstStyle/>
          <a:p>
            <a:pPr marL="0" indent="0" algn="ctr">
              <a:buNone/>
            </a:pPr>
            <a:r>
              <a:rPr lang="en-US" sz="3200" dirty="0"/>
              <a:t>The majority of incarcerated individuals have a substance use disorder (SUD).</a:t>
            </a:r>
          </a:p>
        </p:txBody>
      </p:sp>
    </p:spTree>
    <p:extLst>
      <p:ext uri="{BB962C8B-B14F-4D97-AF65-F5344CB8AC3E}">
        <p14:creationId xmlns:p14="http://schemas.microsoft.com/office/powerpoint/2010/main" val="129734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C4959-A3C2-8C5E-C868-2629DFF4F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8A600-D615-C9C6-B2B6-3C093C67B027}"/>
              </a:ext>
            </a:extLst>
          </p:cNvPr>
          <p:cNvSpPr>
            <a:spLocks noGrp="1"/>
          </p:cNvSpPr>
          <p:nvPr>
            <p:ph type="title"/>
          </p:nvPr>
        </p:nvSpPr>
        <p:spPr>
          <a:xfrm>
            <a:off x="838200" y="365125"/>
            <a:ext cx="10515600" cy="1325563"/>
          </a:xfrm>
        </p:spPr>
        <p:txBody>
          <a:bodyPr/>
          <a:lstStyle/>
          <a:p>
            <a:r>
              <a:rPr lang="en-US" dirty="0"/>
              <a:t>Myth or Fact?</a:t>
            </a:r>
          </a:p>
        </p:txBody>
      </p:sp>
      <p:sp>
        <p:nvSpPr>
          <p:cNvPr id="3" name="Content Placeholder 2">
            <a:extLst>
              <a:ext uri="{FF2B5EF4-FFF2-40B4-BE49-F238E27FC236}">
                <a16:creationId xmlns:a16="http://schemas.microsoft.com/office/drawing/2014/main" id="{55541517-8540-162D-2FE3-8D4A3341EC7B}"/>
              </a:ext>
            </a:extLst>
          </p:cNvPr>
          <p:cNvSpPr>
            <a:spLocks noGrp="1"/>
          </p:cNvSpPr>
          <p:nvPr>
            <p:ph idx="1"/>
          </p:nvPr>
        </p:nvSpPr>
        <p:spPr>
          <a:xfrm>
            <a:off x="279400" y="1901825"/>
            <a:ext cx="11493500" cy="4351338"/>
          </a:xfrm>
        </p:spPr>
        <p:txBody>
          <a:bodyPr>
            <a:normAutofit/>
          </a:bodyPr>
          <a:lstStyle/>
          <a:p>
            <a:pPr marL="0" indent="0" algn="ctr">
              <a:buNone/>
            </a:pPr>
            <a:r>
              <a:rPr lang="en-US" sz="3200" dirty="0"/>
              <a:t>The majority of incarcerated individuals have SUD and mental health conditions.</a:t>
            </a:r>
          </a:p>
        </p:txBody>
      </p:sp>
      <p:sp>
        <p:nvSpPr>
          <p:cNvPr id="4" name="Oval 3">
            <a:extLst>
              <a:ext uri="{FF2B5EF4-FFF2-40B4-BE49-F238E27FC236}">
                <a16:creationId xmlns:a16="http://schemas.microsoft.com/office/drawing/2014/main" id="{6456D73C-9670-2C5E-8D5B-1F6D5CB9777A}"/>
              </a:ext>
            </a:extLst>
          </p:cNvPr>
          <p:cNvSpPr/>
          <p:nvPr/>
        </p:nvSpPr>
        <p:spPr>
          <a:xfrm>
            <a:off x="2400300" y="480218"/>
            <a:ext cx="1181100" cy="10953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7" name="Picture 6">
            <a:extLst>
              <a:ext uri="{FF2B5EF4-FFF2-40B4-BE49-F238E27FC236}">
                <a16:creationId xmlns:a16="http://schemas.microsoft.com/office/drawing/2014/main" id="{C5821383-A78D-E7EB-D7C6-1FCE27A0E9D8}"/>
              </a:ext>
            </a:extLst>
          </p:cNvPr>
          <p:cNvPicPr>
            <a:picLocks noChangeAspect="1"/>
          </p:cNvPicPr>
          <p:nvPr/>
        </p:nvPicPr>
        <p:blipFill>
          <a:blip r:embed="rId3"/>
          <a:stretch>
            <a:fillRect/>
          </a:stretch>
        </p:blipFill>
        <p:spPr>
          <a:xfrm>
            <a:off x="2806700" y="2879970"/>
            <a:ext cx="2909285" cy="3206679"/>
          </a:xfrm>
          <a:prstGeom prst="rect">
            <a:avLst/>
          </a:prstGeom>
        </p:spPr>
      </p:pic>
      <p:pic>
        <p:nvPicPr>
          <p:cNvPr id="8" name="Picture 7">
            <a:extLst>
              <a:ext uri="{FF2B5EF4-FFF2-40B4-BE49-F238E27FC236}">
                <a16:creationId xmlns:a16="http://schemas.microsoft.com/office/drawing/2014/main" id="{14428BCD-A111-C24F-C7A8-2347DD093F27}"/>
              </a:ext>
            </a:extLst>
          </p:cNvPr>
          <p:cNvPicPr>
            <a:picLocks noChangeAspect="1"/>
          </p:cNvPicPr>
          <p:nvPr/>
        </p:nvPicPr>
        <p:blipFill>
          <a:blip r:embed="rId4"/>
          <a:stretch>
            <a:fillRect/>
          </a:stretch>
        </p:blipFill>
        <p:spPr>
          <a:xfrm>
            <a:off x="6197005" y="3022541"/>
            <a:ext cx="4092560" cy="3064108"/>
          </a:xfrm>
          <a:prstGeom prst="rect">
            <a:avLst/>
          </a:prstGeom>
        </p:spPr>
      </p:pic>
    </p:spTree>
    <p:extLst>
      <p:ext uri="{BB962C8B-B14F-4D97-AF65-F5344CB8AC3E}">
        <p14:creationId xmlns:p14="http://schemas.microsoft.com/office/powerpoint/2010/main" val="155828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F06E8-CDC0-BDDB-8161-2076BC5B2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1054C-05D2-216C-A730-05E3CA9D7674}"/>
              </a:ext>
            </a:extLst>
          </p:cNvPr>
          <p:cNvSpPr>
            <a:spLocks noGrp="1"/>
          </p:cNvSpPr>
          <p:nvPr>
            <p:ph type="title"/>
          </p:nvPr>
        </p:nvSpPr>
        <p:spPr>
          <a:xfrm>
            <a:off x="838200" y="365125"/>
            <a:ext cx="10515600" cy="1325563"/>
          </a:xfrm>
        </p:spPr>
        <p:txBody>
          <a:bodyPr/>
          <a:lstStyle/>
          <a:p>
            <a:r>
              <a:rPr lang="en-US" dirty="0"/>
              <a:t>High prevalence of chronic disease in carceral settings</a:t>
            </a:r>
          </a:p>
        </p:txBody>
      </p:sp>
      <p:pic>
        <p:nvPicPr>
          <p:cNvPr id="4" name="Picture 3">
            <a:extLst>
              <a:ext uri="{FF2B5EF4-FFF2-40B4-BE49-F238E27FC236}">
                <a16:creationId xmlns:a16="http://schemas.microsoft.com/office/drawing/2014/main" id="{ABDB54E1-DDB7-5072-C23D-7B5D049F4F26}"/>
              </a:ext>
            </a:extLst>
          </p:cNvPr>
          <p:cNvPicPr>
            <a:picLocks noChangeAspect="1"/>
          </p:cNvPicPr>
          <p:nvPr/>
        </p:nvPicPr>
        <p:blipFill>
          <a:blip r:embed="rId3"/>
          <a:stretch>
            <a:fillRect/>
          </a:stretch>
        </p:blipFill>
        <p:spPr>
          <a:xfrm>
            <a:off x="6160167" y="1927095"/>
            <a:ext cx="5760361" cy="3370241"/>
          </a:xfrm>
          <a:prstGeom prst="rect">
            <a:avLst/>
          </a:prstGeom>
          <a:ln>
            <a:solidFill>
              <a:schemeClr val="tx1"/>
            </a:solidFill>
          </a:ln>
        </p:spPr>
      </p:pic>
      <p:sp>
        <p:nvSpPr>
          <p:cNvPr id="5" name="TextBox 4">
            <a:extLst>
              <a:ext uri="{FF2B5EF4-FFF2-40B4-BE49-F238E27FC236}">
                <a16:creationId xmlns:a16="http://schemas.microsoft.com/office/drawing/2014/main" id="{D7B0B3FE-E90A-8E99-FE29-50D50C0233A0}"/>
              </a:ext>
            </a:extLst>
          </p:cNvPr>
          <p:cNvSpPr txBox="1"/>
          <p:nvPr/>
        </p:nvSpPr>
        <p:spPr>
          <a:xfrm>
            <a:off x="5383999" y="5493691"/>
            <a:ext cx="6927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https://</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www.careinnovations.org</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/resources/innovation-spotlight-transitions-clinic-network/</a:t>
            </a:r>
          </a:p>
        </p:txBody>
      </p:sp>
      <p:pic>
        <p:nvPicPr>
          <p:cNvPr id="8" name="Picture 7">
            <a:extLst>
              <a:ext uri="{FF2B5EF4-FFF2-40B4-BE49-F238E27FC236}">
                <a16:creationId xmlns:a16="http://schemas.microsoft.com/office/drawing/2014/main" id="{76920369-AC7E-8D9D-A999-4BD51686168F}"/>
              </a:ext>
            </a:extLst>
          </p:cNvPr>
          <p:cNvPicPr>
            <a:picLocks noChangeAspect="1"/>
          </p:cNvPicPr>
          <p:nvPr/>
        </p:nvPicPr>
        <p:blipFill>
          <a:blip r:embed="rId4"/>
          <a:stretch>
            <a:fillRect/>
          </a:stretch>
        </p:blipFill>
        <p:spPr>
          <a:xfrm>
            <a:off x="375191" y="1929838"/>
            <a:ext cx="5391254" cy="3331243"/>
          </a:xfrm>
          <a:prstGeom prst="rect">
            <a:avLst/>
          </a:prstGeom>
          <a:ln>
            <a:solidFill>
              <a:schemeClr val="tx1"/>
            </a:solidFill>
          </a:ln>
        </p:spPr>
      </p:pic>
      <p:sp>
        <p:nvSpPr>
          <p:cNvPr id="9" name="TextBox 8">
            <a:extLst>
              <a:ext uri="{FF2B5EF4-FFF2-40B4-BE49-F238E27FC236}">
                <a16:creationId xmlns:a16="http://schemas.microsoft.com/office/drawing/2014/main" id="{2A2F3172-DDCC-1B95-DB8A-EC2E71B9F704}"/>
              </a:ext>
            </a:extLst>
          </p:cNvPr>
          <p:cNvSpPr txBox="1"/>
          <p:nvPr/>
        </p:nvSpPr>
        <p:spPr>
          <a:xfrm>
            <a:off x="2625830" y="5449905"/>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NIHCM</a:t>
            </a:r>
          </a:p>
        </p:txBody>
      </p:sp>
    </p:spTree>
    <p:extLst>
      <p:ext uri="{BB962C8B-B14F-4D97-AF65-F5344CB8AC3E}">
        <p14:creationId xmlns:p14="http://schemas.microsoft.com/office/powerpoint/2010/main" val="373480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D890-211E-6A8E-3F2C-59B63F2D3364}"/>
              </a:ext>
            </a:extLst>
          </p:cNvPr>
          <p:cNvSpPr>
            <a:spLocks noGrp="1"/>
          </p:cNvSpPr>
          <p:nvPr>
            <p:ph type="title"/>
          </p:nvPr>
        </p:nvSpPr>
        <p:spPr/>
        <p:txBody>
          <a:bodyPr/>
          <a:lstStyle/>
          <a:p>
            <a:r>
              <a:rPr lang="en-US" dirty="0"/>
              <a:t>How does incarceration worsen health?</a:t>
            </a:r>
          </a:p>
        </p:txBody>
      </p:sp>
      <p:sp>
        <p:nvSpPr>
          <p:cNvPr id="4" name="Content Placeholder 2">
            <a:extLst>
              <a:ext uri="{FF2B5EF4-FFF2-40B4-BE49-F238E27FC236}">
                <a16:creationId xmlns:a16="http://schemas.microsoft.com/office/drawing/2014/main" id="{BBE2D705-83C7-8930-7C29-B3E3FEAEBDEE}"/>
              </a:ext>
            </a:extLst>
          </p:cNvPr>
          <p:cNvSpPr>
            <a:spLocks noGrp="1"/>
          </p:cNvSpPr>
          <p:nvPr>
            <p:ph idx="1"/>
          </p:nvPr>
        </p:nvSpPr>
        <p:spPr>
          <a:xfrm>
            <a:off x="838200" y="1825625"/>
            <a:ext cx="10515600" cy="4351338"/>
          </a:xfrm>
        </p:spPr>
        <p:txBody>
          <a:bodyPr>
            <a:normAutofit/>
          </a:bodyPr>
          <a:lstStyle/>
          <a:p>
            <a:pPr marL="457200" indent="-457200">
              <a:buFont typeface="Arial" panose="020B0604020202020204" pitchFamily="34" charset="0"/>
              <a:buChar char="•"/>
            </a:pPr>
            <a:r>
              <a:rPr lang="en-US" sz="2400" dirty="0"/>
              <a:t>Burden of health conditions at entry</a:t>
            </a:r>
          </a:p>
          <a:p>
            <a:pPr marL="457200" indent="-457200">
              <a:buFont typeface="Arial" panose="020B0604020202020204" pitchFamily="34" charset="0"/>
              <a:buChar char="•"/>
            </a:pPr>
            <a:r>
              <a:rPr lang="en-US" sz="2400" dirty="0"/>
              <a:t>Trauma during incarceration</a:t>
            </a:r>
          </a:p>
          <a:p>
            <a:pPr marL="457200" indent="-457200">
              <a:buFont typeface="Arial" panose="020B0604020202020204" pitchFamily="34" charset="0"/>
              <a:buChar char="•"/>
            </a:pPr>
            <a:r>
              <a:rPr lang="en-US" sz="2400" dirty="0"/>
              <a:t>Solitary confinement</a:t>
            </a:r>
          </a:p>
          <a:p>
            <a:pPr marL="457200" indent="-457200">
              <a:buFont typeface="Arial" panose="020B0604020202020204" pitchFamily="34" charset="0"/>
              <a:buChar char="•"/>
            </a:pPr>
            <a:r>
              <a:rPr lang="en-US" sz="2400" dirty="0"/>
              <a:t>Lack of access to harm reduction resources</a:t>
            </a:r>
          </a:p>
          <a:p>
            <a:pPr marL="457200" indent="-457200">
              <a:buFont typeface="Arial" panose="020B0604020202020204" pitchFamily="34" charset="0"/>
              <a:buChar char="•"/>
            </a:pPr>
            <a:r>
              <a:rPr lang="en-US" sz="2400" dirty="0"/>
              <a:t>Infectious disease spread/crowding</a:t>
            </a:r>
          </a:p>
          <a:p>
            <a:pPr marL="457200" indent="-457200">
              <a:buFont typeface="Arial" panose="020B0604020202020204" pitchFamily="34" charset="0"/>
              <a:buChar char="•"/>
            </a:pPr>
            <a:r>
              <a:rPr lang="en-US" sz="2400" dirty="0"/>
              <a:t>Diet/nutrition</a:t>
            </a:r>
          </a:p>
          <a:p>
            <a:pPr marL="457200" indent="-457200">
              <a:buFont typeface="Arial" panose="020B0604020202020204" pitchFamily="34" charset="0"/>
              <a:buChar char="•"/>
            </a:pPr>
            <a:r>
              <a:rPr lang="en-US" sz="2400" dirty="0"/>
              <a:t>Healthcare during incarceration (privatized)</a:t>
            </a:r>
          </a:p>
          <a:p>
            <a:endParaRPr lang="en-US" sz="2400" dirty="0"/>
          </a:p>
        </p:txBody>
      </p:sp>
    </p:spTree>
    <p:extLst>
      <p:ext uri="{BB962C8B-B14F-4D97-AF65-F5344CB8AC3E}">
        <p14:creationId xmlns:p14="http://schemas.microsoft.com/office/powerpoint/2010/main" val="210098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D976D-5210-3A0C-8A38-E29318573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E9FD3-CF4A-F3F4-4E68-32A651A149BA}"/>
              </a:ext>
            </a:extLst>
          </p:cNvPr>
          <p:cNvSpPr>
            <a:spLocks noGrp="1"/>
          </p:cNvSpPr>
          <p:nvPr>
            <p:ph type="title"/>
          </p:nvPr>
        </p:nvSpPr>
        <p:spPr/>
        <p:txBody>
          <a:bodyPr/>
          <a:lstStyle/>
          <a:p>
            <a:r>
              <a:rPr lang="en-US" dirty="0"/>
              <a:t>Adam: A typical day in prison</a:t>
            </a:r>
          </a:p>
        </p:txBody>
      </p:sp>
      <p:pic>
        <p:nvPicPr>
          <p:cNvPr id="6" name="Picture 5">
            <a:extLst>
              <a:ext uri="{FF2B5EF4-FFF2-40B4-BE49-F238E27FC236}">
                <a16:creationId xmlns:a16="http://schemas.microsoft.com/office/drawing/2014/main" id="{AEB8FEBC-1BAC-55F4-2CAB-B0BB274E1F02}"/>
              </a:ext>
            </a:extLst>
          </p:cNvPr>
          <p:cNvPicPr>
            <a:picLocks noChangeAspect="1"/>
          </p:cNvPicPr>
          <p:nvPr/>
        </p:nvPicPr>
        <p:blipFill>
          <a:blip r:embed="rId2"/>
          <a:stretch>
            <a:fillRect/>
          </a:stretch>
        </p:blipFill>
        <p:spPr>
          <a:xfrm>
            <a:off x="7788390" y="1690688"/>
            <a:ext cx="4374238" cy="3973691"/>
          </a:xfrm>
          <a:prstGeom prst="rect">
            <a:avLst/>
          </a:prstGeom>
        </p:spPr>
      </p:pic>
      <p:sp>
        <p:nvSpPr>
          <p:cNvPr id="7" name="Shape 275">
            <a:extLst>
              <a:ext uri="{FF2B5EF4-FFF2-40B4-BE49-F238E27FC236}">
                <a16:creationId xmlns:a16="http://schemas.microsoft.com/office/drawing/2014/main" id="{E1DE1451-2A14-971D-D4D5-09E77D7876DC}"/>
              </a:ext>
            </a:extLst>
          </p:cNvPr>
          <p:cNvSpPr txBox="1"/>
          <p:nvPr/>
        </p:nvSpPr>
        <p:spPr>
          <a:xfrm>
            <a:off x="7384300" y="5781554"/>
            <a:ext cx="4678654" cy="158598"/>
          </a:xfrm>
          <a:prstGeom prst="rect">
            <a:avLst/>
          </a:prstGeom>
          <a:noFill/>
          <a:ln>
            <a:noFill/>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NIHCM</a:t>
            </a:r>
          </a:p>
        </p:txBody>
      </p:sp>
      <p:pic>
        <p:nvPicPr>
          <p:cNvPr id="8" name="Shape 274">
            <a:extLst>
              <a:ext uri="{FF2B5EF4-FFF2-40B4-BE49-F238E27FC236}">
                <a16:creationId xmlns:a16="http://schemas.microsoft.com/office/drawing/2014/main" id="{50E6F332-57A9-E966-A3D3-902B32FBE651}"/>
              </a:ext>
            </a:extLst>
          </p:cNvPr>
          <p:cNvPicPr preferRelativeResize="0"/>
          <p:nvPr/>
        </p:nvPicPr>
        <p:blipFill>
          <a:blip r:embed="rId3">
            <a:alphaModFix/>
          </a:blip>
          <a:stretch>
            <a:fillRect/>
          </a:stretch>
        </p:blipFill>
        <p:spPr>
          <a:xfrm>
            <a:off x="213264" y="2709372"/>
            <a:ext cx="4015150" cy="2088672"/>
          </a:xfrm>
          <a:prstGeom prst="rect">
            <a:avLst/>
          </a:prstGeom>
          <a:noFill/>
          <a:ln>
            <a:noFill/>
          </a:ln>
        </p:spPr>
      </p:pic>
      <p:sp>
        <p:nvSpPr>
          <p:cNvPr id="9" name="Shape 275">
            <a:extLst>
              <a:ext uri="{FF2B5EF4-FFF2-40B4-BE49-F238E27FC236}">
                <a16:creationId xmlns:a16="http://schemas.microsoft.com/office/drawing/2014/main" id="{02FDBC7B-17DD-8F40-E4F0-8F7EA0ABF7D2}"/>
              </a:ext>
            </a:extLst>
          </p:cNvPr>
          <p:cNvSpPr txBox="1"/>
          <p:nvPr/>
        </p:nvSpPr>
        <p:spPr>
          <a:xfrm>
            <a:off x="-18802" y="4821687"/>
            <a:ext cx="4678654" cy="158598"/>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http://</a:t>
            </a:r>
            <a:r>
              <a:rPr kumimoji="0" lang="en-US" sz="1000" b="0" i="0" u="none" strike="noStrike" kern="1200" cap="none" spc="0" normalizeH="0" baseline="0" noProof="0" err="1">
                <a:ln>
                  <a:noFill/>
                </a:ln>
                <a:solidFill>
                  <a:prstClr val="black"/>
                </a:solidFill>
                <a:effectLst/>
                <a:uLnTx/>
                <a:uFillTx/>
                <a:latin typeface="Calibri" panose="020F0502020204030204"/>
                <a:ea typeface="+mn-ea"/>
                <a:cs typeface="+mn-cs"/>
              </a:rPr>
              <a:t>images.gawker.com</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/18ebk4rp5njymjpg/c_scale,fl_progressive,q_80,w_800.jpg</a:t>
            </a:r>
          </a:p>
        </p:txBody>
      </p:sp>
      <p:pic>
        <p:nvPicPr>
          <p:cNvPr id="10" name="Picture 9">
            <a:extLst>
              <a:ext uri="{FF2B5EF4-FFF2-40B4-BE49-F238E27FC236}">
                <a16:creationId xmlns:a16="http://schemas.microsoft.com/office/drawing/2014/main" id="{637C68AD-A177-27D8-3FB1-8B95F3982F80}"/>
              </a:ext>
            </a:extLst>
          </p:cNvPr>
          <p:cNvPicPr>
            <a:picLocks noChangeAspect="1"/>
          </p:cNvPicPr>
          <p:nvPr/>
        </p:nvPicPr>
        <p:blipFill>
          <a:blip r:embed="rId4"/>
          <a:stretch>
            <a:fillRect/>
          </a:stretch>
        </p:blipFill>
        <p:spPr>
          <a:xfrm>
            <a:off x="4570681" y="1690688"/>
            <a:ext cx="2973112" cy="3973692"/>
          </a:xfrm>
          <a:prstGeom prst="rect">
            <a:avLst/>
          </a:prstGeom>
        </p:spPr>
      </p:pic>
      <p:sp>
        <p:nvSpPr>
          <p:cNvPr id="11" name="Shape 275">
            <a:extLst>
              <a:ext uri="{FF2B5EF4-FFF2-40B4-BE49-F238E27FC236}">
                <a16:creationId xmlns:a16="http://schemas.microsoft.com/office/drawing/2014/main" id="{7DB6ECFF-385E-E4B5-E990-A786942BA63C}"/>
              </a:ext>
            </a:extLst>
          </p:cNvPr>
          <p:cNvSpPr txBox="1"/>
          <p:nvPr/>
        </p:nvSpPr>
        <p:spPr>
          <a:xfrm>
            <a:off x="4098969" y="5784532"/>
            <a:ext cx="4025311" cy="452659"/>
          </a:xfrm>
          <a:prstGeom prst="rect">
            <a:avLst/>
          </a:prstGeom>
          <a:noFill/>
          <a:ln>
            <a:noFill/>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Marshall Project</a:t>
            </a:r>
          </a:p>
        </p:txBody>
      </p:sp>
    </p:spTree>
    <p:extLst>
      <p:ext uri="{BB962C8B-B14F-4D97-AF65-F5344CB8AC3E}">
        <p14:creationId xmlns:p14="http://schemas.microsoft.com/office/powerpoint/2010/main" val="2237109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8F23-A3ED-9F59-F9CA-8A6BEA274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BC561-E483-21BD-C323-2F412B4944F6}"/>
              </a:ext>
            </a:extLst>
          </p:cNvPr>
          <p:cNvSpPr>
            <a:spLocks noGrp="1"/>
          </p:cNvSpPr>
          <p:nvPr>
            <p:ph type="title"/>
          </p:nvPr>
        </p:nvSpPr>
        <p:spPr/>
        <p:txBody>
          <a:bodyPr/>
          <a:lstStyle/>
          <a:p>
            <a:r>
              <a:rPr lang="en-US" dirty="0"/>
              <a:t>Limitations of healthcare in carceral settings</a:t>
            </a:r>
          </a:p>
        </p:txBody>
      </p:sp>
      <p:sp>
        <p:nvSpPr>
          <p:cNvPr id="4" name="Content Placeholder 2">
            <a:extLst>
              <a:ext uri="{FF2B5EF4-FFF2-40B4-BE49-F238E27FC236}">
                <a16:creationId xmlns:a16="http://schemas.microsoft.com/office/drawing/2014/main" id="{029B5F07-A3CA-5B26-AAA8-0A8B816A881E}"/>
              </a:ext>
            </a:extLst>
          </p:cNvPr>
          <p:cNvSpPr>
            <a:spLocks noGrp="1"/>
          </p:cNvSpPr>
          <p:nvPr>
            <p:ph idx="1"/>
          </p:nvPr>
        </p:nvSpPr>
        <p:spPr>
          <a:xfrm>
            <a:off x="838200" y="1825625"/>
            <a:ext cx="10515600" cy="4351338"/>
          </a:xfrm>
        </p:spPr>
        <p:txBody>
          <a:bodyPr>
            <a:normAutofit/>
          </a:bodyPr>
          <a:lstStyle/>
          <a:p>
            <a:pPr marL="457200" indent="-457200">
              <a:buFont typeface="Arial" panose="020B0604020202020204" pitchFamily="34" charset="0"/>
              <a:buChar char="•"/>
            </a:pPr>
            <a:r>
              <a:rPr lang="en-US" sz="2400" dirty="0"/>
              <a:t>Privatization (incentive to spend less on care)</a:t>
            </a:r>
          </a:p>
          <a:p>
            <a:pPr marL="457200" indent="-457200">
              <a:buFont typeface="Arial" panose="020B0604020202020204" pitchFamily="34" charset="0"/>
              <a:buChar char="•"/>
            </a:pPr>
            <a:r>
              <a:rPr lang="en-US" sz="2400" dirty="0"/>
              <a:t>Inmate Exclusion Act </a:t>
            </a:r>
          </a:p>
          <a:p>
            <a:pPr marL="457200" indent="-457200">
              <a:buFont typeface="Arial" panose="020B0604020202020204" pitchFamily="34" charset="0"/>
              <a:buChar char="•"/>
            </a:pPr>
            <a:r>
              <a:rPr lang="en-US" sz="2400" dirty="0"/>
              <a:t>Lack of regulatory oversight or agreed-upon standards of care</a:t>
            </a:r>
          </a:p>
          <a:p>
            <a:pPr marL="457200" indent="-457200">
              <a:buFont typeface="Arial" panose="020B0604020202020204" pitchFamily="34" charset="0"/>
              <a:buChar char="•"/>
            </a:pPr>
            <a:r>
              <a:rPr lang="en-US" sz="2400" dirty="0"/>
              <a:t>Co-pays for medical care </a:t>
            </a:r>
          </a:p>
          <a:p>
            <a:endParaRPr lang="en-US" sz="2400" dirty="0"/>
          </a:p>
        </p:txBody>
      </p:sp>
      <p:sp>
        <p:nvSpPr>
          <p:cNvPr id="3" name="Speech Bubble: Rectangle with Corners Rounded 2">
            <a:extLst>
              <a:ext uri="{FF2B5EF4-FFF2-40B4-BE49-F238E27FC236}">
                <a16:creationId xmlns:a16="http://schemas.microsoft.com/office/drawing/2014/main" id="{38C45623-8502-0F49-EA85-CAE8BB8FC136}"/>
              </a:ext>
            </a:extLst>
          </p:cNvPr>
          <p:cNvSpPr/>
          <p:nvPr/>
        </p:nvSpPr>
        <p:spPr>
          <a:xfrm>
            <a:off x="4271205" y="4549265"/>
            <a:ext cx="7488058" cy="116195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“Every dental technician in there is nicknamed “Bloody Mary.” That’s not by chance…They don’t want to numb you up…You can’t get partials until you’ve lost at least 3 teeth, and they have to be in a row”</a:t>
            </a:r>
          </a:p>
        </p:txBody>
      </p:sp>
      <p:sp>
        <p:nvSpPr>
          <p:cNvPr id="5" name="Speech Bubble: Rectangle with Corners Rounded 4">
            <a:extLst>
              <a:ext uri="{FF2B5EF4-FFF2-40B4-BE49-F238E27FC236}">
                <a16:creationId xmlns:a16="http://schemas.microsoft.com/office/drawing/2014/main" id="{A29F0046-63E7-334B-CBAC-9811A34740BC}"/>
              </a:ext>
            </a:extLst>
          </p:cNvPr>
          <p:cNvSpPr/>
          <p:nvPr/>
        </p:nvSpPr>
        <p:spPr>
          <a:xfrm>
            <a:off x="1056767" y="4529303"/>
            <a:ext cx="2999874" cy="116195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“You stop requesting the medical help because you know that it’s not what you would get if you were home.”</a:t>
            </a:r>
          </a:p>
        </p:txBody>
      </p:sp>
    </p:spTree>
    <p:extLst>
      <p:ext uri="{BB962C8B-B14F-4D97-AF65-F5344CB8AC3E}">
        <p14:creationId xmlns:p14="http://schemas.microsoft.com/office/powerpoint/2010/main" val="297493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EA68-B6DA-A5DA-0120-DADC7F6D876C}"/>
              </a:ext>
            </a:extLst>
          </p:cNvPr>
          <p:cNvSpPr>
            <a:spLocks noGrp="1"/>
          </p:cNvSpPr>
          <p:nvPr>
            <p:ph type="title"/>
          </p:nvPr>
        </p:nvSpPr>
        <p:spPr/>
        <p:txBody>
          <a:bodyPr/>
          <a:lstStyle/>
          <a:p>
            <a:r>
              <a:rPr lang="en-US" dirty="0"/>
              <a:t>Intros</a:t>
            </a:r>
          </a:p>
        </p:txBody>
      </p:sp>
      <p:pic>
        <p:nvPicPr>
          <p:cNvPr id="4" name="Picture 3">
            <a:extLst>
              <a:ext uri="{FF2B5EF4-FFF2-40B4-BE49-F238E27FC236}">
                <a16:creationId xmlns:a16="http://schemas.microsoft.com/office/drawing/2014/main" id="{D961B612-DCD3-CB42-0D94-B155687B3100}"/>
              </a:ext>
            </a:extLst>
          </p:cNvPr>
          <p:cNvPicPr>
            <a:picLocks noChangeAspect="1"/>
          </p:cNvPicPr>
          <p:nvPr/>
        </p:nvPicPr>
        <p:blipFill>
          <a:blip r:embed="rId2"/>
          <a:stretch>
            <a:fillRect/>
          </a:stretch>
        </p:blipFill>
        <p:spPr>
          <a:xfrm>
            <a:off x="7030724" y="2370686"/>
            <a:ext cx="2773630" cy="2756853"/>
          </a:xfrm>
          <a:prstGeom prst="rect">
            <a:avLst/>
          </a:prstGeom>
        </p:spPr>
      </p:pic>
      <p:pic>
        <p:nvPicPr>
          <p:cNvPr id="5" name="Picture 4">
            <a:extLst>
              <a:ext uri="{FF2B5EF4-FFF2-40B4-BE49-F238E27FC236}">
                <a16:creationId xmlns:a16="http://schemas.microsoft.com/office/drawing/2014/main" id="{1707841D-3685-2F4D-CDC9-F1C3539AD7D2}"/>
              </a:ext>
            </a:extLst>
          </p:cNvPr>
          <p:cNvPicPr>
            <a:picLocks noChangeAspect="1"/>
          </p:cNvPicPr>
          <p:nvPr/>
        </p:nvPicPr>
        <p:blipFill>
          <a:blip r:embed="rId3"/>
          <a:stretch>
            <a:fillRect/>
          </a:stretch>
        </p:blipFill>
        <p:spPr>
          <a:xfrm>
            <a:off x="2662855" y="2349233"/>
            <a:ext cx="2240626" cy="2817904"/>
          </a:xfrm>
          <a:prstGeom prst="rect">
            <a:avLst/>
          </a:prstGeom>
        </p:spPr>
      </p:pic>
      <p:sp>
        <p:nvSpPr>
          <p:cNvPr id="8" name="Subtitle 2">
            <a:extLst>
              <a:ext uri="{FF2B5EF4-FFF2-40B4-BE49-F238E27FC236}">
                <a16:creationId xmlns:a16="http://schemas.microsoft.com/office/drawing/2014/main" id="{421B738D-5A60-E8D4-E553-EFA6B64BF084}"/>
              </a:ext>
            </a:extLst>
          </p:cNvPr>
          <p:cNvSpPr txBox="1">
            <a:spLocks/>
          </p:cNvSpPr>
          <p:nvPr/>
        </p:nvSpPr>
        <p:spPr>
          <a:xfrm>
            <a:off x="228600" y="5206735"/>
            <a:ext cx="7109137" cy="13255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dirty="0"/>
              <a:t>Eliza Hutchinson, MD</a:t>
            </a:r>
          </a:p>
          <a:p>
            <a:pPr marL="0" indent="0" algn="ctr">
              <a:buNone/>
            </a:pPr>
            <a:r>
              <a:rPr lang="en-US" sz="1600" dirty="0"/>
              <a:t>Assistant Professor of Family Medicine, University of Michigan</a:t>
            </a:r>
          </a:p>
          <a:p>
            <a:pPr marL="0" indent="0" algn="ctr">
              <a:buNone/>
            </a:pPr>
            <a:r>
              <a:rPr lang="en-US" sz="1600" dirty="0"/>
              <a:t>Director of Addiction Services, Packard Health</a:t>
            </a:r>
          </a:p>
          <a:p>
            <a:pPr marL="0" indent="0" algn="ctr">
              <a:buNone/>
            </a:pPr>
            <a:endParaRPr lang="en-US" dirty="0"/>
          </a:p>
        </p:txBody>
      </p:sp>
      <p:sp>
        <p:nvSpPr>
          <p:cNvPr id="9" name="Subtitle 2">
            <a:extLst>
              <a:ext uri="{FF2B5EF4-FFF2-40B4-BE49-F238E27FC236}">
                <a16:creationId xmlns:a16="http://schemas.microsoft.com/office/drawing/2014/main" id="{AA174DD8-D6F6-5061-4452-54CE4F5F12EE}"/>
              </a:ext>
            </a:extLst>
          </p:cNvPr>
          <p:cNvSpPr txBox="1">
            <a:spLocks/>
          </p:cNvSpPr>
          <p:nvPr/>
        </p:nvSpPr>
        <p:spPr>
          <a:xfrm>
            <a:off x="4862970" y="5184353"/>
            <a:ext cx="7109137" cy="13255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dirty="0"/>
              <a:t>Adam Grant</a:t>
            </a:r>
          </a:p>
          <a:p>
            <a:pPr marL="0" indent="0" algn="ctr">
              <a:buNone/>
            </a:pPr>
            <a:r>
              <a:rPr lang="en-US" sz="1600" dirty="0"/>
              <a:t>Executive Director, A Brighter Way</a:t>
            </a:r>
          </a:p>
          <a:p>
            <a:pPr marL="0" indent="0" algn="ctr">
              <a:buNone/>
            </a:pPr>
            <a:endParaRPr lang="en-US" dirty="0"/>
          </a:p>
        </p:txBody>
      </p:sp>
    </p:spTree>
    <p:extLst>
      <p:ext uri="{BB962C8B-B14F-4D97-AF65-F5344CB8AC3E}">
        <p14:creationId xmlns:p14="http://schemas.microsoft.com/office/powerpoint/2010/main" val="426213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3A133-58FE-168C-AABC-95979C1DC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484E2-45DA-A1A2-9842-8DFCC0D597B4}"/>
              </a:ext>
            </a:extLst>
          </p:cNvPr>
          <p:cNvSpPr>
            <a:spLocks noGrp="1"/>
          </p:cNvSpPr>
          <p:nvPr>
            <p:ph type="title"/>
          </p:nvPr>
        </p:nvSpPr>
        <p:spPr/>
        <p:txBody>
          <a:bodyPr/>
          <a:lstStyle/>
          <a:p>
            <a:r>
              <a:rPr lang="en-US" dirty="0"/>
              <a:t>Adam: A typical day during reentry</a:t>
            </a:r>
          </a:p>
        </p:txBody>
      </p:sp>
      <p:sp>
        <p:nvSpPr>
          <p:cNvPr id="3" name="TextBox 2">
            <a:extLst>
              <a:ext uri="{FF2B5EF4-FFF2-40B4-BE49-F238E27FC236}">
                <a16:creationId xmlns:a16="http://schemas.microsoft.com/office/drawing/2014/main" id="{CE29687B-156C-D522-A8EB-5B6E507DA3B2}"/>
              </a:ext>
            </a:extLst>
          </p:cNvPr>
          <p:cNvSpPr txBox="1"/>
          <p:nvPr/>
        </p:nvSpPr>
        <p:spPr>
          <a:xfrm rot="499835">
            <a:off x="4897325" y="1597321"/>
            <a:ext cx="9460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Housing</a:t>
            </a:r>
          </a:p>
        </p:txBody>
      </p:sp>
      <p:sp>
        <p:nvSpPr>
          <p:cNvPr id="4" name="TextBox 3">
            <a:extLst>
              <a:ext uri="{FF2B5EF4-FFF2-40B4-BE49-F238E27FC236}">
                <a16:creationId xmlns:a16="http://schemas.microsoft.com/office/drawing/2014/main" id="{845CCAAE-CD58-4499-9A76-8912472EA0CF}"/>
              </a:ext>
            </a:extLst>
          </p:cNvPr>
          <p:cNvSpPr txBox="1"/>
          <p:nvPr/>
        </p:nvSpPr>
        <p:spPr>
          <a:xfrm rot="1082530">
            <a:off x="5944864" y="3315773"/>
            <a:ext cx="15601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rPr>
              <a:t>Transportation</a:t>
            </a:r>
          </a:p>
        </p:txBody>
      </p:sp>
      <p:sp>
        <p:nvSpPr>
          <p:cNvPr id="5" name="TextBox 4">
            <a:extLst>
              <a:ext uri="{FF2B5EF4-FFF2-40B4-BE49-F238E27FC236}">
                <a16:creationId xmlns:a16="http://schemas.microsoft.com/office/drawing/2014/main" id="{A5CC5532-C347-F155-83B3-8974BFE3832E}"/>
              </a:ext>
            </a:extLst>
          </p:cNvPr>
          <p:cNvSpPr txBox="1"/>
          <p:nvPr/>
        </p:nvSpPr>
        <p:spPr>
          <a:xfrm rot="1014871">
            <a:off x="7077406" y="2084083"/>
            <a:ext cx="22633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92D050"/>
                </a:solidFill>
                <a:effectLst/>
                <a:uLnTx/>
                <a:uFillTx/>
                <a:latin typeface="Calibri" panose="020F0502020204030204"/>
                <a:ea typeface="+mn-ea"/>
                <a:cs typeface="+mn-cs"/>
              </a:rPr>
              <a:t>Insurance reactivation</a:t>
            </a:r>
          </a:p>
        </p:txBody>
      </p:sp>
      <p:sp>
        <p:nvSpPr>
          <p:cNvPr id="12" name="TextBox 11">
            <a:extLst>
              <a:ext uri="{FF2B5EF4-FFF2-40B4-BE49-F238E27FC236}">
                <a16:creationId xmlns:a16="http://schemas.microsoft.com/office/drawing/2014/main" id="{39B6F7DE-6EE8-8B4A-F723-3C7F452FECD7}"/>
              </a:ext>
            </a:extLst>
          </p:cNvPr>
          <p:cNvSpPr txBox="1"/>
          <p:nvPr/>
        </p:nvSpPr>
        <p:spPr>
          <a:xfrm rot="21161294">
            <a:off x="6604359" y="2775537"/>
            <a:ext cx="23255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rPr>
              <a:t>Repairing relationships</a:t>
            </a:r>
          </a:p>
        </p:txBody>
      </p:sp>
      <p:sp>
        <p:nvSpPr>
          <p:cNvPr id="13" name="TextBox 12">
            <a:extLst>
              <a:ext uri="{FF2B5EF4-FFF2-40B4-BE49-F238E27FC236}">
                <a16:creationId xmlns:a16="http://schemas.microsoft.com/office/drawing/2014/main" id="{E15C6E0E-F4D7-E9F4-E8E8-A8647439EAFE}"/>
              </a:ext>
            </a:extLst>
          </p:cNvPr>
          <p:cNvSpPr txBox="1"/>
          <p:nvPr/>
        </p:nvSpPr>
        <p:spPr>
          <a:xfrm rot="21059020">
            <a:off x="5120219" y="4005320"/>
            <a:ext cx="14304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rPr>
              <a:t>Identification</a:t>
            </a:r>
          </a:p>
        </p:txBody>
      </p:sp>
      <p:sp>
        <p:nvSpPr>
          <p:cNvPr id="14" name="TextBox 13">
            <a:extLst>
              <a:ext uri="{FF2B5EF4-FFF2-40B4-BE49-F238E27FC236}">
                <a16:creationId xmlns:a16="http://schemas.microsoft.com/office/drawing/2014/main" id="{10F16017-A906-E78F-A424-E4717F4622A1}"/>
              </a:ext>
            </a:extLst>
          </p:cNvPr>
          <p:cNvSpPr txBox="1"/>
          <p:nvPr/>
        </p:nvSpPr>
        <p:spPr>
          <a:xfrm rot="20285381">
            <a:off x="7294098" y="3727581"/>
            <a:ext cx="13771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rPr>
              <a:t>Employment</a:t>
            </a:r>
          </a:p>
        </p:txBody>
      </p:sp>
      <p:sp>
        <p:nvSpPr>
          <p:cNvPr id="15" name="TextBox 14">
            <a:extLst>
              <a:ext uri="{FF2B5EF4-FFF2-40B4-BE49-F238E27FC236}">
                <a16:creationId xmlns:a16="http://schemas.microsoft.com/office/drawing/2014/main" id="{AF7ED1A9-210C-E4A2-40BC-593B771A5070}"/>
              </a:ext>
            </a:extLst>
          </p:cNvPr>
          <p:cNvSpPr txBox="1"/>
          <p:nvPr/>
        </p:nvSpPr>
        <p:spPr>
          <a:xfrm rot="19751742">
            <a:off x="3647251" y="4216160"/>
            <a:ext cx="11043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C000"/>
                </a:solidFill>
                <a:effectLst/>
                <a:uLnTx/>
                <a:uFillTx/>
                <a:latin typeface="Calibri" panose="020F0502020204030204"/>
                <a:ea typeface="+mn-ea"/>
                <a:cs typeface="+mn-cs"/>
              </a:rPr>
              <a:t>Legal fees</a:t>
            </a:r>
          </a:p>
        </p:txBody>
      </p:sp>
      <p:sp>
        <p:nvSpPr>
          <p:cNvPr id="16" name="TextBox 15">
            <a:extLst>
              <a:ext uri="{FF2B5EF4-FFF2-40B4-BE49-F238E27FC236}">
                <a16:creationId xmlns:a16="http://schemas.microsoft.com/office/drawing/2014/main" id="{6EC0EC2A-1B91-EF8C-E506-6EE4A2D6F717}"/>
              </a:ext>
            </a:extLst>
          </p:cNvPr>
          <p:cNvSpPr txBox="1"/>
          <p:nvPr/>
        </p:nvSpPr>
        <p:spPr>
          <a:xfrm rot="2328855">
            <a:off x="7097860" y="4905949"/>
            <a:ext cx="18389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Parole/Probation</a:t>
            </a:r>
          </a:p>
        </p:txBody>
      </p:sp>
      <p:sp>
        <p:nvSpPr>
          <p:cNvPr id="17" name="TextBox 16">
            <a:extLst>
              <a:ext uri="{FF2B5EF4-FFF2-40B4-BE49-F238E27FC236}">
                <a16:creationId xmlns:a16="http://schemas.microsoft.com/office/drawing/2014/main" id="{5BA8172A-1EDF-17C3-895A-263399491866}"/>
              </a:ext>
            </a:extLst>
          </p:cNvPr>
          <p:cNvSpPr txBox="1"/>
          <p:nvPr/>
        </p:nvSpPr>
        <p:spPr>
          <a:xfrm>
            <a:off x="5312057" y="4704067"/>
            <a:ext cx="17920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rPr>
              <a:t>Complex systems</a:t>
            </a:r>
          </a:p>
        </p:txBody>
      </p:sp>
      <p:sp>
        <p:nvSpPr>
          <p:cNvPr id="18" name="TextBox 17">
            <a:extLst>
              <a:ext uri="{FF2B5EF4-FFF2-40B4-BE49-F238E27FC236}">
                <a16:creationId xmlns:a16="http://schemas.microsoft.com/office/drawing/2014/main" id="{FC57A7DB-8BD9-A8D3-8813-056713D44F18}"/>
              </a:ext>
            </a:extLst>
          </p:cNvPr>
          <p:cNvSpPr txBox="1"/>
          <p:nvPr/>
        </p:nvSpPr>
        <p:spPr>
          <a:xfrm rot="471749">
            <a:off x="3234812" y="4909922"/>
            <a:ext cx="9650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rPr>
              <a:t>Mistrust</a:t>
            </a:r>
          </a:p>
        </p:txBody>
      </p:sp>
      <p:sp>
        <p:nvSpPr>
          <p:cNvPr id="19" name="TextBox 18">
            <a:extLst>
              <a:ext uri="{FF2B5EF4-FFF2-40B4-BE49-F238E27FC236}">
                <a16:creationId xmlns:a16="http://schemas.microsoft.com/office/drawing/2014/main" id="{593B2EA0-AFF8-3B03-11CA-34A86989BBEF}"/>
              </a:ext>
            </a:extLst>
          </p:cNvPr>
          <p:cNvSpPr txBox="1"/>
          <p:nvPr/>
        </p:nvSpPr>
        <p:spPr>
          <a:xfrm rot="20794954">
            <a:off x="3959423" y="2405898"/>
            <a:ext cx="8853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rPr>
              <a:t>Trauma</a:t>
            </a:r>
          </a:p>
        </p:txBody>
      </p:sp>
      <p:sp>
        <p:nvSpPr>
          <p:cNvPr id="20" name="TextBox 19">
            <a:extLst>
              <a:ext uri="{FF2B5EF4-FFF2-40B4-BE49-F238E27FC236}">
                <a16:creationId xmlns:a16="http://schemas.microsoft.com/office/drawing/2014/main" id="{3152B79D-9B2C-5EB1-1E59-55A8D6B73E2D}"/>
              </a:ext>
            </a:extLst>
          </p:cNvPr>
          <p:cNvSpPr txBox="1"/>
          <p:nvPr/>
        </p:nvSpPr>
        <p:spPr>
          <a:xfrm rot="20737864">
            <a:off x="3828792" y="5256477"/>
            <a:ext cx="1383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rPr>
              <a:t>Medical care</a:t>
            </a:r>
          </a:p>
        </p:txBody>
      </p:sp>
      <p:sp>
        <p:nvSpPr>
          <p:cNvPr id="21" name="TextBox 20">
            <a:extLst>
              <a:ext uri="{FF2B5EF4-FFF2-40B4-BE49-F238E27FC236}">
                <a16:creationId xmlns:a16="http://schemas.microsoft.com/office/drawing/2014/main" id="{042A3552-BA07-E602-56FB-12FFA8C117B6}"/>
              </a:ext>
            </a:extLst>
          </p:cNvPr>
          <p:cNvSpPr txBox="1"/>
          <p:nvPr/>
        </p:nvSpPr>
        <p:spPr>
          <a:xfrm rot="21015770">
            <a:off x="5872889" y="5428797"/>
            <a:ext cx="15290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rPr>
              <a:t>Chronic illness</a:t>
            </a:r>
          </a:p>
        </p:txBody>
      </p:sp>
      <p:sp>
        <p:nvSpPr>
          <p:cNvPr id="22" name="TextBox 21">
            <a:extLst>
              <a:ext uri="{FF2B5EF4-FFF2-40B4-BE49-F238E27FC236}">
                <a16:creationId xmlns:a16="http://schemas.microsoft.com/office/drawing/2014/main" id="{A0745ED1-2362-3AF2-5EFD-2B9AF5C4F441}"/>
              </a:ext>
            </a:extLst>
          </p:cNvPr>
          <p:cNvSpPr txBox="1"/>
          <p:nvPr/>
        </p:nvSpPr>
        <p:spPr>
          <a:xfrm rot="857647">
            <a:off x="3861111" y="3156563"/>
            <a:ext cx="15038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92D050"/>
                </a:solidFill>
                <a:effectLst/>
                <a:uLnTx/>
                <a:uFillTx/>
                <a:latin typeface="Calibri" panose="020F0502020204030204"/>
                <a:ea typeface="+mn-ea"/>
                <a:cs typeface="+mn-cs"/>
              </a:rPr>
              <a:t>Triggers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92D050"/>
                </a:solidFill>
                <a:effectLst/>
                <a:uLnTx/>
                <a:uFillTx/>
                <a:latin typeface="Calibri" panose="020F0502020204030204"/>
                <a:ea typeface="+mn-ea"/>
                <a:cs typeface="+mn-cs"/>
              </a:rPr>
              <a:t>substance use</a:t>
            </a:r>
          </a:p>
        </p:txBody>
      </p:sp>
      <p:sp>
        <p:nvSpPr>
          <p:cNvPr id="23" name="TextBox 22">
            <a:extLst>
              <a:ext uri="{FF2B5EF4-FFF2-40B4-BE49-F238E27FC236}">
                <a16:creationId xmlns:a16="http://schemas.microsoft.com/office/drawing/2014/main" id="{ABD520C6-7A12-D9C6-0BA3-97B385640DAD}"/>
              </a:ext>
            </a:extLst>
          </p:cNvPr>
          <p:cNvSpPr txBox="1"/>
          <p:nvPr/>
        </p:nvSpPr>
        <p:spPr>
          <a:xfrm rot="21286183">
            <a:off x="5192883" y="2312766"/>
            <a:ext cx="18768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C000"/>
                </a:solidFill>
                <a:effectLst/>
                <a:uLnTx/>
                <a:uFillTx/>
                <a:latin typeface="Calibri" panose="020F0502020204030204"/>
                <a:ea typeface="+mn-ea"/>
                <a:cs typeface="+mn-cs"/>
              </a:rPr>
              <a:t>Behavioral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C000"/>
                </a:solidFill>
                <a:effectLst/>
                <a:uLnTx/>
                <a:uFillTx/>
                <a:latin typeface="Calibri" panose="020F0502020204030204"/>
                <a:ea typeface="+mn-ea"/>
                <a:cs typeface="+mn-cs"/>
              </a:rPr>
              <a:t>conditions</a:t>
            </a:r>
          </a:p>
        </p:txBody>
      </p:sp>
    </p:spTree>
    <p:extLst>
      <p:ext uri="{BB962C8B-B14F-4D97-AF65-F5344CB8AC3E}">
        <p14:creationId xmlns:p14="http://schemas.microsoft.com/office/powerpoint/2010/main" val="118559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BE8EA-103A-7AE9-B437-4B8C15AD5AE6}"/>
              </a:ext>
            </a:extLst>
          </p:cNvPr>
          <p:cNvPicPr>
            <a:picLocks noChangeAspect="1"/>
          </p:cNvPicPr>
          <p:nvPr/>
        </p:nvPicPr>
        <p:blipFill>
          <a:blip r:embed="rId2"/>
          <a:srcRect r="5190"/>
          <a:stretch/>
        </p:blipFill>
        <p:spPr>
          <a:xfrm>
            <a:off x="1439424" y="470116"/>
            <a:ext cx="9496909" cy="1339276"/>
          </a:xfrm>
          <a:prstGeom prst="rect">
            <a:avLst/>
          </a:prstGeom>
          <a:ln>
            <a:solidFill>
              <a:schemeClr val="tx1"/>
            </a:solidFill>
          </a:ln>
        </p:spPr>
      </p:pic>
      <p:pic>
        <p:nvPicPr>
          <p:cNvPr id="5" name="Picture 4">
            <a:extLst>
              <a:ext uri="{FF2B5EF4-FFF2-40B4-BE49-F238E27FC236}">
                <a16:creationId xmlns:a16="http://schemas.microsoft.com/office/drawing/2014/main" id="{1E8205EB-DDE7-C0D4-45B2-D3CC3A532E3C}"/>
              </a:ext>
            </a:extLst>
          </p:cNvPr>
          <p:cNvPicPr>
            <a:picLocks noChangeAspect="1"/>
          </p:cNvPicPr>
          <p:nvPr/>
        </p:nvPicPr>
        <p:blipFill>
          <a:blip r:embed="rId3"/>
          <a:stretch>
            <a:fillRect/>
          </a:stretch>
        </p:blipFill>
        <p:spPr>
          <a:xfrm>
            <a:off x="6374739" y="1972812"/>
            <a:ext cx="5443191" cy="4066909"/>
          </a:xfrm>
          <a:prstGeom prst="rect">
            <a:avLst/>
          </a:prstGeom>
          <a:ln>
            <a:solidFill>
              <a:schemeClr val="tx1"/>
            </a:solidFill>
          </a:ln>
        </p:spPr>
      </p:pic>
      <p:pic>
        <p:nvPicPr>
          <p:cNvPr id="6" name="Picture 5">
            <a:extLst>
              <a:ext uri="{FF2B5EF4-FFF2-40B4-BE49-F238E27FC236}">
                <a16:creationId xmlns:a16="http://schemas.microsoft.com/office/drawing/2014/main" id="{25D5261F-0984-86BD-1B57-E82E10D81D8D}"/>
              </a:ext>
            </a:extLst>
          </p:cNvPr>
          <p:cNvPicPr>
            <a:picLocks noChangeAspect="1"/>
          </p:cNvPicPr>
          <p:nvPr/>
        </p:nvPicPr>
        <p:blipFill>
          <a:blip r:embed="rId4"/>
          <a:stretch>
            <a:fillRect/>
          </a:stretch>
        </p:blipFill>
        <p:spPr>
          <a:xfrm>
            <a:off x="270164" y="2316162"/>
            <a:ext cx="5825836" cy="3380207"/>
          </a:xfrm>
          <a:prstGeom prst="rect">
            <a:avLst/>
          </a:prstGeom>
          <a:ln>
            <a:solidFill>
              <a:schemeClr val="tx1"/>
            </a:solidFill>
          </a:ln>
        </p:spPr>
      </p:pic>
    </p:spTree>
    <p:extLst>
      <p:ext uri="{BB962C8B-B14F-4D97-AF65-F5344CB8AC3E}">
        <p14:creationId xmlns:p14="http://schemas.microsoft.com/office/powerpoint/2010/main" val="110422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68817-F5B2-C1A7-3AB3-EC13979C8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FA877-E2D5-0B15-8CE3-17C2C138081F}"/>
              </a:ext>
            </a:extLst>
          </p:cNvPr>
          <p:cNvSpPr>
            <a:spLocks noGrp="1"/>
          </p:cNvSpPr>
          <p:nvPr>
            <p:ph type="title"/>
          </p:nvPr>
        </p:nvSpPr>
        <p:spPr>
          <a:xfrm>
            <a:off x="838200" y="365125"/>
            <a:ext cx="10515600" cy="1325563"/>
          </a:xfrm>
        </p:spPr>
        <p:txBody>
          <a:bodyPr/>
          <a:lstStyle/>
          <a:p>
            <a:r>
              <a:rPr lang="en-US" dirty="0"/>
              <a:t>Myth or Fact?</a:t>
            </a:r>
          </a:p>
        </p:txBody>
      </p:sp>
      <p:sp>
        <p:nvSpPr>
          <p:cNvPr id="3" name="Content Placeholder 2">
            <a:extLst>
              <a:ext uri="{FF2B5EF4-FFF2-40B4-BE49-F238E27FC236}">
                <a16:creationId xmlns:a16="http://schemas.microsoft.com/office/drawing/2014/main" id="{0E06BD00-9EAA-8D7B-7FB5-CCECDCD81437}"/>
              </a:ext>
            </a:extLst>
          </p:cNvPr>
          <p:cNvSpPr>
            <a:spLocks noGrp="1"/>
          </p:cNvSpPr>
          <p:nvPr>
            <p:ph idx="1"/>
          </p:nvPr>
        </p:nvSpPr>
        <p:spPr>
          <a:xfrm>
            <a:off x="1574800" y="2676525"/>
            <a:ext cx="9169400" cy="4351338"/>
          </a:xfrm>
        </p:spPr>
        <p:txBody>
          <a:bodyPr>
            <a:normAutofit/>
          </a:bodyPr>
          <a:lstStyle/>
          <a:p>
            <a:pPr marL="0" indent="0" algn="ctr">
              <a:buNone/>
            </a:pPr>
            <a:r>
              <a:rPr lang="en-US" sz="3200" dirty="0"/>
              <a:t>There is not much that I, as a healthcare provider in the community, can do about these health disparities.</a:t>
            </a:r>
          </a:p>
        </p:txBody>
      </p:sp>
    </p:spTree>
    <p:extLst>
      <p:ext uri="{BB962C8B-B14F-4D97-AF65-F5344CB8AC3E}">
        <p14:creationId xmlns:p14="http://schemas.microsoft.com/office/powerpoint/2010/main" val="2875947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0D411-7FF2-CCAF-A50B-33120A9AE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C3F62-33BE-264A-61B5-C8A850122804}"/>
              </a:ext>
            </a:extLst>
          </p:cNvPr>
          <p:cNvSpPr>
            <a:spLocks noGrp="1"/>
          </p:cNvSpPr>
          <p:nvPr>
            <p:ph type="title"/>
          </p:nvPr>
        </p:nvSpPr>
        <p:spPr>
          <a:xfrm>
            <a:off x="838200" y="365125"/>
            <a:ext cx="10515600" cy="1325563"/>
          </a:xfrm>
        </p:spPr>
        <p:txBody>
          <a:bodyPr/>
          <a:lstStyle/>
          <a:p>
            <a:r>
              <a:rPr lang="en-US" dirty="0"/>
              <a:t>Myth or Fact?</a:t>
            </a:r>
          </a:p>
        </p:txBody>
      </p:sp>
      <p:sp>
        <p:nvSpPr>
          <p:cNvPr id="3" name="Content Placeholder 2">
            <a:extLst>
              <a:ext uri="{FF2B5EF4-FFF2-40B4-BE49-F238E27FC236}">
                <a16:creationId xmlns:a16="http://schemas.microsoft.com/office/drawing/2014/main" id="{51891968-0514-4E6C-C330-1A3BBBF169EB}"/>
              </a:ext>
            </a:extLst>
          </p:cNvPr>
          <p:cNvSpPr>
            <a:spLocks noGrp="1"/>
          </p:cNvSpPr>
          <p:nvPr>
            <p:ph idx="1"/>
          </p:nvPr>
        </p:nvSpPr>
        <p:spPr>
          <a:xfrm>
            <a:off x="1574800" y="2676525"/>
            <a:ext cx="9169400" cy="4351338"/>
          </a:xfrm>
        </p:spPr>
        <p:txBody>
          <a:bodyPr>
            <a:normAutofit/>
          </a:bodyPr>
          <a:lstStyle/>
          <a:p>
            <a:pPr marL="0" indent="0" algn="ctr">
              <a:buNone/>
            </a:pPr>
            <a:r>
              <a:rPr lang="en-US" sz="3200" dirty="0"/>
              <a:t>There is not much that I, as a healthcare provider in the community, can do about these health disparities.</a:t>
            </a:r>
          </a:p>
        </p:txBody>
      </p:sp>
      <p:sp>
        <p:nvSpPr>
          <p:cNvPr id="4" name="Oval 3">
            <a:extLst>
              <a:ext uri="{FF2B5EF4-FFF2-40B4-BE49-F238E27FC236}">
                <a16:creationId xmlns:a16="http://schemas.microsoft.com/office/drawing/2014/main" id="{A9673111-B96C-5449-68D6-60244CA6AEF3}"/>
              </a:ext>
            </a:extLst>
          </p:cNvPr>
          <p:cNvSpPr/>
          <p:nvPr/>
        </p:nvSpPr>
        <p:spPr>
          <a:xfrm>
            <a:off x="825500" y="480218"/>
            <a:ext cx="1181100" cy="10953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90541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BE28C-7F99-59DC-BFFF-2C5312DFE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4CB59-A799-5972-0FE3-5A9CAEFBDFA6}"/>
              </a:ext>
            </a:extLst>
          </p:cNvPr>
          <p:cNvSpPr>
            <a:spLocks noGrp="1"/>
          </p:cNvSpPr>
          <p:nvPr>
            <p:ph type="title"/>
          </p:nvPr>
        </p:nvSpPr>
        <p:spPr/>
        <p:txBody>
          <a:bodyPr/>
          <a:lstStyle/>
          <a:p>
            <a:r>
              <a:rPr lang="en-US" dirty="0"/>
              <a:t>What can we do as healthcare providers?</a:t>
            </a:r>
          </a:p>
        </p:txBody>
      </p:sp>
      <p:sp>
        <p:nvSpPr>
          <p:cNvPr id="4" name="Content Placeholder 2">
            <a:extLst>
              <a:ext uri="{FF2B5EF4-FFF2-40B4-BE49-F238E27FC236}">
                <a16:creationId xmlns:a16="http://schemas.microsoft.com/office/drawing/2014/main" id="{55C3C513-DB08-FD5F-8ABB-AD9AF58C9188}"/>
              </a:ext>
            </a:extLst>
          </p:cNvPr>
          <p:cNvSpPr>
            <a:spLocks noGrp="1"/>
          </p:cNvSpPr>
          <p:nvPr>
            <p:ph idx="1"/>
          </p:nvPr>
        </p:nvSpPr>
        <p:spPr>
          <a:xfrm>
            <a:off x="838200" y="1825625"/>
            <a:ext cx="10515600" cy="4351338"/>
          </a:xfrm>
        </p:spPr>
        <p:txBody>
          <a:bodyPr>
            <a:normAutofit/>
          </a:bodyPr>
          <a:lstStyle/>
          <a:p>
            <a:pPr marL="457200" indent="-457200">
              <a:buFont typeface="Arial" panose="020B0604020202020204" pitchFamily="34" charset="0"/>
              <a:buChar char="•"/>
            </a:pPr>
            <a:r>
              <a:rPr lang="en-US" sz="2400" dirty="0"/>
              <a:t>Clinical/direct patient care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Systems of care and community resource partnership</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Advocacy</a:t>
            </a:r>
          </a:p>
          <a:p>
            <a:endParaRPr lang="en-US" sz="2400" dirty="0"/>
          </a:p>
        </p:txBody>
      </p:sp>
    </p:spTree>
    <p:extLst>
      <p:ext uri="{BB962C8B-B14F-4D97-AF65-F5344CB8AC3E}">
        <p14:creationId xmlns:p14="http://schemas.microsoft.com/office/powerpoint/2010/main" val="2275442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605F0-D7A2-4F69-C123-285561AAA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4732C-DAA4-BF92-0A1D-825CF2A2AC0F}"/>
              </a:ext>
            </a:extLst>
          </p:cNvPr>
          <p:cNvSpPr>
            <a:spLocks noGrp="1"/>
          </p:cNvSpPr>
          <p:nvPr>
            <p:ph type="title"/>
          </p:nvPr>
        </p:nvSpPr>
        <p:spPr/>
        <p:txBody>
          <a:bodyPr/>
          <a:lstStyle/>
          <a:p>
            <a:r>
              <a:rPr lang="en-US" dirty="0"/>
              <a:t>What can we do as healthcare providers?</a:t>
            </a:r>
          </a:p>
        </p:txBody>
      </p:sp>
      <p:sp>
        <p:nvSpPr>
          <p:cNvPr id="4" name="Content Placeholder 2">
            <a:extLst>
              <a:ext uri="{FF2B5EF4-FFF2-40B4-BE49-F238E27FC236}">
                <a16:creationId xmlns:a16="http://schemas.microsoft.com/office/drawing/2014/main" id="{811AD8B9-225D-7709-7DA1-71B7B33B12F2}"/>
              </a:ext>
            </a:extLst>
          </p:cNvPr>
          <p:cNvSpPr>
            <a:spLocks noGrp="1"/>
          </p:cNvSpPr>
          <p:nvPr>
            <p:ph idx="1"/>
          </p:nvPr>
        </p:nvSpPr>
        <p:spPr>
          <a:xfrm>
            <a:off x="838200" y="1825625"/>
            <a:ext cx="10515600" cy="4351338"/>
          </a:xfrm>
        </p:spPr>
        <p:txBody>
          <a:bodyPr>
            <a:normAutofit/>
          </a:bodyPr>
          <a:lstStyle/>
          <a:p>
            <a:pPr marL="457200" indent="-457200">
              <a:buFont typeface="Arial" panose="020B0604020202020204" pitchFamily="34" charset="0"/>
              <a:buChar char="•"/>
            </a:pPr>
            <a:r>
              <a:rPr lang="en-US" sz="2400" b="1" dirty="0"/>
              <a:t>Clinical/direct patient care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Systems of care and community resource partnership</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Advocacy</a:t>
            </a:r>
          </a:p>
          <a:p>
            <a:endParaRPr lang="en-US" sz="2400" dirty="0"/>
          </a:p>
        </p:txBody>
      </p:sp>
    </p:spTree>
    <p:extLst>
      <p:ext uri="{BB962C8B-B14F-4D97-AF65-F5344CB8AC3E}">
        <p14:creationId xmlns:p14="http://schemas.microsoft.com/office/powerpoint/2010/main" val="4109674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30486-0742-A6CA-CA10-04E78A37B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4B323-025E-396B-736F-A0E112B400DF}"/>
              </a:ext>
            </a:extLst>
          </p:cNvPr>
          <p:cNvSpPr>
            <a:spLocks noGrp="1"/>
          </p:cNvSpPr>
          <p:nvPr>
            <p:ph type="title"/>
          </p:nvPr>
        </p:nvSpPr>
        <p:spPr/>
        <p:txBody>
          <a:bodyPr/>
          <a:lstStyle/>
          <a:p>
            <a:r>
              <a:rPr lang="en-US" dirty="0"/>
              <a:t>Keep in mind…</a:t>
            </a:r>
          </a:p>
        </p:txBody>
      </p:sp>
      <p:sp>
        <p:nvSpPr>
          <p:cNvPr id="4" name="Content Placeholder 2">
            <a:extLst>
              <a:ext uri="{FF2B5EF4-FFF2-40B4-BE49-F238E27FC236}">
                <a16:creationId xmlns:a16="http://schemas.microsoft.com/office/drawing/2014/main" id="{3BD78B0F-FD7D-06C2-159E-C330FB4DA757}"/>
              </a:ext>
            </a:extLst>
          </p:cNvPr>
          <p:cNvSpPr>
            <a:spLocks noGrp="1"/>
          </p:cNvSpPr>
          <p:nvPr>
            <p:ph idx="1"/>
          </p:nvPr>
        </p:nvSpPr>
        <p:spPr>
          <a:xfrm>
            <a:off x="838200" y="1825625"/>
            <a:ext cx="10185400" cy="4351338"/>
          </a:xfrm>
        </p:spPr>
        <p:txBody>
          <a:bodyPr>
            <a:normAutofit/>
          </a:bodyPr>
          <a:lstStyle/>
          <a:p>
            <a:pPr marL="457200" indent="-457200">
              <a:buFont typeface="Arial" panose="020B0604020202020204" pitchFamily="34" charset="0"/>
              <a:buChar char="•"/>
            </a:pPr>
            <a:r>
              <a:rPr lang="en-US" sz="2400" dirty="0"/>
              <a:t>Intersecting stigmatized identities (race, SUD, mental illness, housing instability, justice involvement)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Culture of incarceration</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History of negative experience with carceral health systems</a:t>
            </a:r>
          </a:p>
          <a:p>
            <a:endParaRPr lang="en-US" sz="2400" dirty="0"/>
          </a:p>
        </p:txBody>
      </p:sp>
      <p:pic>
        <p:nvPicPr>
          <p:cNvPr id="3" name="Picture 2">
            <a:extLst>
              <a:ext uri="{FF2B5EF4-FFF2-40B4-BE49-F238E27FC236}">
                <a16:creationId xmlns:a16="http://schemas.microsoft.com/office/drawing/2014/main" id="{986C76E2-00D3-1B1D-F893-BE5F49A55AA2}"/>
              </a:ext>
            </a:extLst>
          </p:cNvPr>
          <p:cNvPicPr>
            <a:picLocks noChangeAspect="1"/>
          </p:cNvPicPr>
          <p:nvPr/>
        </p:nvPicPr>
        <p:blipFill>
          <a:blip r:embed="rId2"/>
          <a:stretch>
            <a:fillRect/>
          </a:stretch>
        </p:blipFill>
        <p:spPr>
          <a:xfrm>
            <a:off x="5823564" y="555863"/>
            <a:ext cx="1248640" cy="1129152"/>
          </a:xfrm>
          <a:prstGeom prst="rect">
            <a:avLst/>
          </a:prstGeom>
        </p:spPr>
      </p:pic>
      <p:sp>
        <p:nvSpPr>
          <p:cNvPr id="5" name="Oval 4">
            <a:extLst>
              <a:ext uri="{FF2B5EF4-FFF2-40B4-BE49-F238E27FC236}">
                <a16:creationId xmlns:a16="http://schemas.microsoft.com/office/drawing/2014/main" id="{13C0C8B2-5280-F5F9-D383-20EE1E269EE3}"/>
              </a:ext>
            </a:extLst>
          </p:cNvPr>
          <p:cNvSpPr/>
          <p:nvPr/>
        </p:nvSpPr>
        <p:spPr>
          <a:xfrm>
            <a:off x="7694998" y="454397"/>
            <a:ext cx="1322643" cy="12083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Build trust </a:t>
            </a:r>
          </a:p>
        </p:txBody>
      </p:sp>
      <p:sp>
        <p:nvSpPr>
          <p:cNvPr id="6" name="Speech Bubble: Rectangle with Corners Rounded 5">
            <a:extLst>
              <a:ext uri="{FF2B5EF4-FFF2-40B4-BE49-F238E27FC236}">
                <a16:creationId xmlns:a16="http://schemas.microsoft.com/office/drawing/2014/main" id="{AB001E33-FDC6-FA13-E75F-AE99FA06F1F2}"/>
              </a:ext>
            </a:extLst>
          </p:cNvPr>
          <p:cNvSpPr/>
          <p:nvPr/>
        </p:nvSpPr>
        <p:spPr>
          <a:xfrm>
            <a:off x="1168400" y="4389336"/>
            <a:ext cx="3573379" cy="155659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r>
              <a:rPr lang="en-US" sz="1800" dirty="0"/>
              <a:t>“Most people coming home are </a:t>
            </a:r>
            <a:r>
              <a:rPr lang="en-US" sz="1800" b="1" dirty="0"/>
              <a:t>so traumatized from their health care experience </a:t>
            </a:r>
            <a:r>
              <a:rPr lang="en-US" sz="1800" dirty="0"/>
              <a:t>inside, that they just try and avoid it as much as they can.” </a:t>
            </a:r>
          </a:p>
        </p:txBody>
      </p:sp>
      <p:sp>
        <p:nvSpPr>
          <p:cNvPr id="7" name="Speech Bubble: Rectangle with Corners Rounded 6">
            <a:extLst>
              <a:ext uri="{FF2B5EF4-FFF2-40B4-BE49-F238E27FC236}">
                <a16:creationId xmlns:a16="http://schemas.microsoft.com/office/drawing/2014/main" id="{E85EDE07-6400-3BC1-1529-EBEF3F42EEDF}"/>
              </a:ext>
            </a:extLst>
          </p:cNvPr>
          <p:cNvSpPr/>
          <p:nvPr/>
        </p:nvSpPr>
        <p:spPr>
          <a:xfrm>
            <a:off x="5227188" y="4322607"/>
            <a:ext cx="6418711" cy="162332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r>
              <a:rPr lang="en-US" sz="1800" dirty="0"/>
              <a:t>Few providers have a </a:t>
            </a:r>
            <a:r>
              <a:rPr lang="en-US" sz="1800" b="1" dirty="0"/>
              <a:t>shared identity</a:t>
            </a:r>
            <a:r>
              <a:rPr lang="en-US" sz="1800" dirty="0"/>
              <a:t> with returning citizens or </a:t>
            </a:r>
            <a:r>
              <a:rPr lang="en-US" sz="1800" b="1" dirty="0"/>
              <a:t>training</a:t>
            </a:r>
            <a:r>
              <a:rPr lang="en-US" sz="1800" dirty="0"/>
              <a:t> </a:t>
            </a:r>
            <a:r>
              <a:rPr lang="en-US" sz="1800" b="1" dirty="0"/>
              <a:t>on their unique needs</a:t>
            </a:r>
            <a:r>
              <a:rPr lang="en-US" sz="1800" dirty="0"/>
              <a:t>. Some demonstrate </a:t>
            </a:r>
            <a:r>
              <a:rPr lang="en-US" sz="1800" b="1" dirty="0"/>
              <a:t>discomfort </a:t>
            </a:r>
            <a:r>
              <a:rPr lang="en-US" sz="1800" dirty="0"/>
              <a:t>during interactions. </a:t>
            </a:r>
            <a:r>
              <a:rPr lang="en-US" sz="1800" b="1" dirty="0"/>
              <a:t>Time constraints </a:t>
            </a:r>
            <a:r>
              <a:rPr lang="en-US" sz="1800" dirty="0"/>
              <a:t>further limit the ability to provide the holistic care needed.</a:t>
            </a:r>
          </a:p>
        </p:txBody>
      </p:sp>
    </p:spTree>
    <p:extLst>
      <p:ext uri="{BB962C8B-B14F-4D97-AF65-F5344CB8AC3E}">
        <p14:creationId xmlns:p14="http://schemas.microsoft.com/office/powerpoint/2010/main" val="2189970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10296-9822-CC8B-BDEB-049E204AB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717A6-0F27-A204-03D8-8D6F744DCB06}"/>
              </a:ext>
            </a:extLst>
          </p:cNvPr>
          <p:cNvSpPr>
            <a:spLocks noGrp="1"/>
          </p:cNvSpPr>
          <p:nvPr>
            <p:ph type="title"/>
          </p:nvPr>
        </p:nvSpPr>
        <p:spPr/>
        <p:txBody>
          <a:bodyPr/>
          <a:lstStyle/>
          <a:p>
            <a:r>
              <a:rPr lang="en-US" dirty="0"/>
              <a:t>Taking a history – do </a:t>
            </a:r>
          </a:p>
        </p:txBody>
      </p:sp>
      <p:sp>
        <p:nvSpPr>
          <p:cNvPr id="10" name="Content Placeholder 2">
            <a:extLst>
              <a:ext uri="{FF2B5EF4-FFF2-40B4-BE49-F238E27FC236}">
                <a16:creationId xmlns:a16="http://schemas.microsoft.com/office/drawing/2014/main" id="{C0F86E85-88C2-7B7B-6573-55320D2276CB}"/>
              </a:ext>
            </a:extLst>
          </p:cNvPr>
          <p:cNvSpPr txBox="1">
            <a:spLocks/>
          </p:cNvSpPr>
          <p:nvPr/>
        </p:nvSpPr>
        <p:spPr>
          <a:xfrm>
            <a:off x="838200" y="2030167"/>
            <a:ext cx="353377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t>Ensure physical comfort</a:t>
            </a:r>
          </a:p>
          <a:p>
            <a:pPr marL="342900" indent="-342900" algn="l">
              <a:buFont typeface="Arial" panose="020B0604020202020204" pitchFamily="34" charset="0"/>
              <a:buChar char="•"/>
            </a:pPr>
            <a:r>
              <a:rPr lang="en-US"/>
              <a:t>Ask permission to ask questions</a:t>
            </a:r>
          </a:p>
          <a:p>
            <a:pPr marL="342900" indent="-342900" algn="l">
              <a:buFont typeface="Arial" panose="020B0604020202020204" pitchFamily="34" charset="0"/>
              <a:buChar char="•"/>
            </a:pPr>
            <a:r>
              <a:rPr lang="en-US"/>
              <a:t>Explain why you are asking questions</a:t>
            </a:r>
          </a:p>
          <a:p>
            <a:pPr marL="342900" indent="-342900" algn="l">
              <a:buFont typeface="Arial" panose="020B0604020202020204" pitchFamily="34" charset="0"/>
              <a:buChar char="•"/>
            </a:pPr>
            <a:r>
              <a:rPr lang="en-US"/>
              <a:t>Explain what you are NOT asking (details of charges)</a:t>
            </a:r>
          </a:p>
        </p:txBody>
      </p:sp>
      <p:sp>
        <p:nvSpPr>
          <p:cNvPr id="11" name="Content Placeholder 2">
            <a:extLst>
              <a:ext uri="{FF2B5EF4-FFF2-40B4-BE49-F238E27FC236}">
                <a16:creationId xmlns:a16="http://schemas.microsoft.com/office/drawing/2014/main" id="{363FAFBA-1F21-3238-D8D3-C43AB8E8EA44}"/>
              </a:ext>
            </a:extLst>
          </p:cNvPr>
          <p:cNvSpPr txBox="1">
            <a:spLocks/>
          </p:cNvSpPr>
          <p:nvPr/>
        </p:nvSpPr>
        <p:spPr>
          <a:xfrm>
            <a:off x="7820025" y="2030167"/>
            <a:ext cx="35337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Use clear language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Use person-first language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Share what you are documenting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Take incarceration history as you would a substance use disorder history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2043FC0-3096-DC49-2AEB-FFEE17BD0152}"/>
              </a:ext>
            </a:extLst>
          </p:cNvPr>
          <p:cNvPicPr>
            <a:picLocks noChangeAspect="1"/>
          </p:cNvPicPr>
          <p:nvPr/>
        </p:nvPicPr>
        <p:blipFill>
          <a:blip r:embed="rId2"/>
          <a:stretch>
            <a:fillRect/>
          </a:stretch>
        </p:blipFill>
        <p:spPr>
          <a:xfrm>
            <a:off x="4759327" y="2661992"/>
            <a:ext cx="2430797" cy="2406650"/>
          </a:xfrm>
          <a:prstGeom prst="rect">
            <a:avLst/>
          </a:prstGeom>
        </p:spPr>
      </p:pic>
    </p:spTree>
    <p:extLst>
      <p:ext uri="{BB962C8B-B14F-4D97-AF65-F5344CB8AC3E}">
        <p14:creationId xmlns:p14="http://schemas.microsoft.com/office/powerpoint/2010/main" val="2555095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697CF-5978-FAE5-603A-C75D348CD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B73DF-3435-F749-C3AB-CE665323E5F0}"/>
              </a:ext>
            </a:extLst>
          </p:cNvPr>
          <p:cNvSpPr>
            <a:spLocks noGrp="1"/>
          </p:cNvSpPr>
          <p:nvPr>
            <p:ph type="title"/>
          </p:nvPr>
        </p:nvSpPr>
        <p:spPr/>
        <p:txBody>
          <a:bodyPr/>
          <a:lstStyle/>
          <a:p>
            <a:r>
              <a:rPr lang="en-US" dirty="0"/>
              <a:t>Taking a history – don’t </a:t>
            </a:r>
          </a:p>
        </p:txBody>
      </p:sp>
      <p:sp>
        <p:nvSpPr>
          <p:cNvPr id="5" name="Content Placeholder 2">
            <a:extLst>
              <a:ext uri="{FF2B5EF4-FFF2-40B4-BE49-F238E27FC236}">
                <a16:creationId xmlns:a16="http://schemas.microsoft.com/office/drawing/2014/main" id="{E05CF988-BF36-8C1F-BB2B-5C4EA60E96AA}"/>
              </a:ext>
            </a:extLst>
          </p:cNvPr>
          <p:cNvSpPr txBox="1">
            <a:spLocks/>
          </p:cNvSpPr>
          <p:nvPr/>
        </p:nvSpPr>
        <p:spPr>
          <a:xfrm>
            <a:off x="838200" y="2030165"/>
            <a:ext cx="402215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Ask about incarceration history on written intake forms</a:t>
            </a:r>
          </a:p>
          <a:p>
            <a:pPr marL="342900" indent="-342900" algn="l">
              <a:buFont typeface="Arial" panose="020B0604020202020204" pitchFamily="34" charset="0"/>
              <a:buChar char="•"/>
            </a:pPr>
            <a:r>
              <a:rPr lang="en-US" dirty="0"/>
              <a:t>Ask details of criminal charges – knowledge of crime leads to lower quality of care </a:t>
            </a:r>
            <a:r>
              <a:rPr lang="en-US" sz="1200" dirty="0"/>
              <a:t>(Pierre, et al 2022)</a:t>
            </a:r>
          </a:p>
          <a:p>
            <a:pPr marL="342900" indent="-342900" algn="l">
              <a:buFont typeface="Arial" panose="020B0604020202020204" pitchFamily="34" charset="0"/>
              <a:buChar char="•"/>
            </a:pPr>
            <a:r>
              <a:rPr lang="en-US" dirty="0"/>
              <a:t>Press for information that a patient is reluctant to share</a:t>
            </a:r>
          </a:p>
        </p:txBody>
      </p:sp>
      <p:pic>
        <p:nvPicPr>
          <p:cNvPr id="6" name="Picture 5">
            <a:extLst>
              <a:ext uri="{FF2B5EF4-FFF2-40B4-BE49-F238E27FC236}">
                <a16:creationId xmlns:a16="http://schemas.microsoft.com/office/drawing/2014/main" id="{615537C2-098A-1F34-A1B1-4B2D678EB712}"/>
              </a:ext>
            </a:extLst>
          </p:cNvPr>
          <p:cNvPicPr>
            <a:picLocks noChangeAspect="1"/>
          </p:cNvPicPr>
          <p:nvPr/>
        </p:nvPicPr>
        <p:blipFill>
          <a:blip r:embed="rId2"/>
          <a:stretch>
            <a:fillRect/>
          </a:stretch>
        </p:blipFill>
        <p:spPr>
          <a:xfrm>
            <a:off x="4860356" y="2371724"/>
            <a:ext cx="2471288" cy="2503487"/>
          </a:xfrm>
          <a:prstGeom prst="rect">
            <a:avLst/>
          </a:prstGeom>
        </p:spPr>
      </p:pic>
      <p:sp>
        <p:nvSpPr>
          <p:cNvPr id="7" name="Content Placeholder 2">
            <a:extLst>
              <a:ext uri="{FF2B5EF4-FFF2-40B4-BE49-F238E27FC236}">
                <a16:creationId xmlns:a16="http://schemas.microsoft.com/office/drawing/2014/main" id="{C626EE2B-63B5-6322-9A07-32B12DF843BF}"/>
              </a:ext>
            </a:extLst>
          </p:cNvPr>
          <p:cNvSpPr txBox="1">
            <a:spLocks/>
          </p:cNvSpPr>
          <p:nvPr/>
        </p:nvSpPr>
        <p:spPr>
          <a:xfrm>
            <a:off x="7820025" y="2030165"/>
            <a:ext cx="35337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 stigmatizing language (inmate, offender, ex-con, felon)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Include detail of incarceration history in EHR documentation</a:t>
            </a:r>
          </a:p>
        </p:txBody>
      </p:sp>
      <p:sp>
        <p:nvSpPr>
          <p:cNvPr id="8" name="Speech Bubble: Rectangle with Corners Rounded 7">
            <a:extLst>
              <a:ext uri="{FF2B5EF4-FFF2-40B4-BE49-F238E27FC236}">
                <a16:creationId xmlns:a16="http://schemas.microsoft.com/office/drawing/2014/main" id="{2F50055D-B32B-F0D4-819B-DFA883433CA8}"/>
              </a:ext>
            </a:extLst>
          </p:cNvPr>
          <p:cNvSpPr/>
          <p:nvPr/>
        </p:nvSpPr>
        <p:spPr>
          <a:xfrm>
            <a:off x="7702828" y="4694965"/>
            <a:ext cx="4285041" cy="114475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r>
              <a:rPr lang="en-US" sz="1800"/>
              <a:t>“They feel like they were </a:t>
            </a:r>
            <a:r>
              <a:rPr lang="en-US" sz="1800" b="1"/>
              <a:t>stigmatized against</a:t>
            </a:r>
            <a:r>
              <a:rPr lang="en-US" sz="1800"/>
              <a:t>, and so they don't feel comfortable going to those settings, seeking out medical care.”</a:t>
            </a:r>
          </a:p>
        </p:txBody>
      </p:sp>
    </p:spTree>
    <p:extLst>
      <p:ext uri="{BB962C8B-B14F-4D97-AF65-F5344CB8AC3E}">
        <p14:creationId xmlns:p14="http://schemas.microsoft.com/office/powerpoint/2010/main" val="336191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FFF2-2595-38C0-384B-1E287D899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0C915-E641-7092-F6A5-59A751A68DE6}"/>
              </a:ext>
            </a:extLst>
          </p:cNvPr>
          <p:cNvSpPr>
            <a:spLocks noGrp="1"/>
          </p:cNvSpPr>
          <p:nvPr>
            <p:ph type="title"/>
          </p:nvPr>
        </p:nvSpPr>
        <p:spPr/>
        <p:txBody>
          <a:bodyPr/>
          <a:lstStyle/>
          <a:p>
            <a:r>
              <a:rPr lang="en-US" dirty="0"/>
              <a:t>How can we ask about incarceration exposure?</a:t>
            </a:r>
          </a:p>
        </p:txBody>
      </p:sp>
      <p:sp>
        <p:nvSpPr>
          <p:cNvPr id="3" name="Speech Bubble: Oval 2">
            <a:extLst>
              <a:ext uri="{FF2B5EF4-FFF2-40B4-BE49-F238E27FC236}">
                <a16:creationId xmlns:a16="http://schemas.microsoft.com/office/drawing/2014/main" id="{25C1D6E9-91FF-9D2E-8287-17043DEAC929}"/>
              </a:ext>
            </a:extLst>
          </p:cNvPr>
          <p:cNvSpPr/>
          <p:nvPr/>
        </p:nvSpPr>
        <p:spPr>
          <a:xfrm>
            <a:off x="889316" y="1877157"/>
            <a:ext cx="6293536" cy="1828800"/>
          </a:xfrm>
          <a:prstGeom prst="wedgeEllipseCallou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 my experience, people who have been incarcerated often live with lasting impacts from that experience, such as discrimination from housing, mental health effects. Have you or anyone in your family be impacted by incarceration?</a:t>
            </a:r>
          </a:p>
        </p:txBody>
      </p:sp>
      <p:sp>
        <p:nvSpPr>
          <p:cNvPr id="4" name="Speech Bubble: Oval 3">
            <a:extLst>
              <a:ext uri="{FF2B5EF4-FFF2-40B4-BE49-F238E27FC236}">
                <a16:creationId xmlns:a16="http://schemas.microsoft.com/office/drawing/2014/main" id="{B890ED6B-77D2-EB4C-C85E-1E6B0DA7149B}"/>
              </a:ext>
            </a:extLst>
          </p:cNvPr>
          <p:cNvSpPr/>
          <p:nvPr/>
        </p:nvSpPr>
        <p:spPr>
          <a:xfrm>
            <a:off x="6395970" y="1669326"/>
            <a:ext cx="5420839" cy="1624212"/>
          </a:xfrm>
          <a:prstGeom prst="wedgeEllipseCallou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Many of my patients have had experience with incarceration, personally or in their family, and this can affect their health. Have you or anyone in your family had experience with incarceration?</a:t>
            </a:r>
            <a:endParaRPr lang="en-US" sz="1600"/>
          </a:p>
        </p:txBody>
      </p:sp>
      <p:sp>
        <p:nvSpPr>
          <p:cNvPr id="9" name="Speech Bubble: Rectangle with Corners Rounded 8">
            <a:extLst>
              <a:ext uri="{FF2B5EF4-FFF2-40B4-BE49-F238E27FC236}">
                <a16:creationId xmlns:a16="http://schemas.microsoft.com/office/drawing/2014/main" id="{6D87F366-42EE-E99B-EF3A-2D2612B749B0}"/>
              </a:ext>
            </a:extLst>
          </p:cNvPr>
          <p:cNvSpPr/>
          <p:nvPr/>
        </p:nvSpPr>
        <p:spPr>
          <a:xfrm>
            <a:off x="944135" y="4020956"/>
            <a:ext cx="5937928" cy="1682012"/>
          </a:xfrm>
          <a:prstGeom prst="wedgeRoundRectCallou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Without telling me any details about your charges, would you share with me the sorts of things that lead to incarceration for you?  For example, some people find that they always end up in jail when they relapse on a substance, or because of an activity </a:t>
            </a:r>
            <a:r>
              <a:rPr lang="en-US" sz="1600">
                <a:solidFill>
                  <a:prstClr val="black"/>
                </a:solidFill>
                <a:latin typeface="Calibri" panose="020F0502020204030204"/>
              </a:rPr>
              <a:t>that</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gets their basic needs met. Does anything like that happen for you? </a:t>
            </a:r>
            <a:endParaRPr lang="en-US" sz="1600"/>
          </a:p>
        </p:txBody>
      </p:sp>
      <p:sp>
        <p:nvSpPr>
          <p:cNvPr id="10" name="Speech Bubble: Rectangle with Corners Rounded 9">
            <a:extLst>
              <a:ext uri="{FF2B5EF4-FFF2-40B4-BE49-F238E27FC236}">
                <a16:creationId xmlns:a16="http://schemas.microsoft.com/office/drawing/2014/main" id="{30883B18-0A62-2B24-EA3A-47DAB7983753}"/>
              </a:ext>
            </a:extLst>
          </p:cNvPr>
          <p:cNvSpPr/>
          <p:nvPr/>
        </p:nvSpPr>
        <p:spPr>
          <a:xfrm>
            <a:off x="6737684" y="4526055"/>
            <a:ext cx="3404937" cy="1491912"/>
          </a:xfrm>
          <a:prstGeom prst="wedgeRoundRectCallou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Can you tell me more about the times you have spent living in the community? What worked for you then to help stay out of jail?</a:t>
            </a:r>
          </a:p>
        </p:txBody>
      </p:sp>
    </p:spTree>
    <p:extLst>
      <p:ext uri="{BB962C8B-B14F-4D97-AF65-F5344CB8AC3E}">
        <p14:creationId xmlns:p14="http://schemas.microsoft.com/office/powerpoint/2010/main" val="383217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4096-AB0A-A86E-A19D-688DE0B11164}"/>
              </a:ext>
            </a:extLst>
          </p:cNvPr>
          <p:cNvSpPr>
            <a:spLocks noGrp="1"/>
          </p:cNvSpPr>
          <p:nvPr>
            <p:ph type="title"/>
          </p:nvPr>
        </p:nvSpPr>
        <p:spPr>
          <a:xfrm>
            <a:off x="838200" y="365125"/>
            <a:ext cx="10515600" cy="1325563"/>
          </a:xfrm>
        </p:spPr>
        <p:txBody>
          <a:bodyPr/>
          <a:lstStyle/>
          <a:p>
            <a:r>
              <a:rPr lang="en-US" dirty="0"/>
              <a:t>Objectives</a:t>
            </a:r>
          </a:p>
        </p:txBody>
      </p:sp>
      <p:sp>
        <p:nvSpPr>
          <p:cNvPr id="3" name="Content Placeholder 2">
            <a:extLst>
              <a:ext uri="{FF2B5EF4-FFF2-40B4-BE49-F238E27FC236}">
                <a16:creationId xmlns:a16="http://schemas.microsoft.com/office/drawing/2014/main" id="{0FD4D0B2-7BE0-AE7D-7AF7-E23CB28B5664}"/>
              </a:ext>
            </a:extLst>
          </p:cNvPr>
          <p:cNvSpPr>
            <a:spLocks noGrp="1"/>
          </p:cNvSpPr>
          <p:nvPr>
            <p:ph idx="1"/>
          </p:nvPr>
        </p:nvSpPr>
        <p:spPr>
          <a:xfrm>
            <a:off x="838200" y="1825625"/>
            <a:ext cx="10515600" cy="4351338"/>
          </a:xfrm>
        </p:spPr>
        <p:txBody>
          <a:bodyPr>
            <a:normAutofit/>
          </a:bodyPr>
          <a:lstStyle/>
          <a:p>
            <a:r>
              <a:rPr lang="en-US" sz="2400" dirty="0"/>
              <a:t>Describe the unique health risks related to incarceration exposure</a:t>
            </a:r>
          </a:p>
          <a:p>
            <a:endParaRPr lang="en-US" sz="2400" dirty="0"/>
          </a:p>
          <a:p>
            <a:r>
              <a:rPr lang="en-US" sz="2400" dirty="0"/>
              <a:t>Develop clinical skills to optimize engagement and care delivery for formerly incarcerated individuals</a:t>
            </a:r>
          </a:p>
          <a:p>
            <a:endParaRPr lang="en-US" sz="2400" dirty="0"/>
          </a:p>
          <a:p>
            <a:r>
              <a:rPr lang="en-US" sz="2400" dirty="0"/>
              <a:t>Identify community resources, emerging models of care, and advocacy opportunities to improve the health of justice-involved individuals</a:t>
            </a:r>
          </a:p>
          <a:p>
            <a:pPr marL="0" indent="0">
              <a:buNone/>
            </a:pPr>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49794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5460-2F35-F73B-8FA7-4B04F52EB375}"/>
              </a:ext>
            </a:extLst>
          </p:cNvPr>
          <p:cNvSpPr>
            <a:spLocks noGrp="1"/>
          </p:cNvSpPr>
          <p:nvPr>
            <p:ph type="title"/>
          </p:nvPr>
        </p:nvSpPr>
        <p:spPr/>
        <p:txBody>
          <a:bodyPr/>
          <a:lstStyle/>
          <a:p>
            <a:r>
              <a:rPr lang="en-US" dirty="0"/>
              <a:t>Taking a history of justice involvement</a:t>
            </a:r>
          </a:p>
        </p:txBody>
      </p:sp>
      <p:pic>
        <p:nvPicPr>
          <p:cNvPr id="4" name="Picture 3">
            <a:extLst>
              <a:ext uri="{FF2B5EF4-FFF2-40B4-BE49-F238E27FC236}">
                <a16:creationId xmlns:a16="http://schemas.microsoft.com/office/drawing/2014/main" id="{96509B54-ABA6-A4CE-5B9F-E63A951220F9}"/>
              </a:ext>
            </a:extLst>
          </p:cNvPr>
          <p:cNvPicPr>
            <a:picLocks noChangeAspect="1"/>
          </p:cNvPicPr>
          <p:nvPr/>
        </p:nvPicPr>
        <p:blipFill>
          <a:blip r:embed="rId2"/>
          <a:stretch>
            <a:fillRect/>
          </a:stretch>
        </p:blipFill>
        <p:spPr>
          <a:xfrm>
            <a:off x="3835255" y="1690688"/>
            <a:ext cx="4165240" cy="4165240"/>
          </a:xfrm>
          <a:prstGeom prst="rect">
            <a:avLst/>
          </a:prstGeom>
        </p:spPr>
      </p:pic>
    </p:spTree>
    <p:extLst>
      <p:ext uri="{BB962C8B-B14F-4D97-AF65-F5344CB8AC3E}">
        <p14:creationId xmlns:p14="http://schemas.microsoft.com/office/powerpoint/2010/main" val="2400144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AC069-D7E0-2BE5-5F52-58F7B6FE17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1EDB3-D796-B913-2621-818E1191DBE7}"/>
              </a:ext>
            </a:extLst>
          </p:cNvPr>
          <p:cNvSpPr>
            <a:spLocks noGrp="1"/>
          </p:cNvSpPr>
          <p:nvPr>
            <p:ph type="title"/>
          </p:nvPr>
        </p:nvSpPr>
        <p:spPr/>
        <p:txBody>
          <a:bodyPr/>
          <a:lstStyle/>
          <a:p>
            <a:r>
              <a:rPr lang="en-US" dirty="0"/>
              <a:t>Words DO matter: documentation considerations</a:t>
            </a:r>
          </a:p>
        </p:txBody>
      </p:sp>
      <p:sp>
        <p:nvSpPr>
          <p:cNvPr id="3" name="TextBox 2">
            <a:extLst>
              <a:ext uri="{FF2B5EF4-FFF2-40B4-BE49-F238E27FC236}">
                <a16:creationId xmlns:a16="http://schemas.microsoft.com/office/drawing/2014/main" id="{68E8DA6C-069E-3E51-38CC-B896E85C850E}"/>
              </a:ext>
            </a:extLst>
          </p:cNvPr>
          <p:cNvSpPr txBox="1"/>
          <p:nvPr/>
        </p:nvSpPr>
        <p:spPr>
          <a:xfrm>
            <a:off x="2032000" y="1804501"/>
            <a:ext cx="8089900" cy="1631216"/>
          </a:xfrm>
          <a:prstGeom prst="rect">
            <a:avLst/>
          </a:prstGeom>
          <a:noFill/>
        </p:spPr>
        <p:txBody>
          <a:bodyPr wrap="square">
            <a:spAutoFit/>
          </a:bodyPr>
          <a:lstStyle/>
          <a:p>
            <a:pPr marL="285750" indent="-285750">
              <a:buFont typeface="Arial" panose="020B0604020202020204" pitchFamily="34" charset="0"/>
              <a:buChar char="•"/>
            </a:pPr>
            <a:r>
              <a:rPr lang="en-US" sz="2000" dirty="0"/>
              <a:t>Implicit bias, stigma transmission (Goddu, et al 2018)</a:t>
            </a:r>
          </a:p>
          <a:p>
            <a:pPr marL="285750" indent="-285750">
              <a:buFont typeface="Arial" panose="020B0604020202020204" pitchFamily="34" charset="0"/>
              <a:buChar char="•"/>
            </a:pPr>
            <a:r>
              <a:rPr lang="en-US" sz="2000" dirty="0"/>
              <a:t>Be thoughtful and selective – record only relevant details (ex date of release if recent; key related social needs that the team will address)</a:t>
            </a:r>
          </a:p>
          <a:p>
            <a:pPr marL="285750" indent="-285750">
              <a:buFont typeface="Arial" panose="020B0604020202020204" pitchFamily="34" charset="0"/>
              <a:buChar char="•"/>
            </a:pPr>
            <a:r>
              <a:rPr lang="en-US" sz="2000" dirty="0"/>
              <a:t>Do NOT document details of charges if you learn them</a:t>
            </a:r>
          </a:p>
          <a:p>
            <a:pPr marL="285750" indent="-285750">
              <a:buFont typeface="Arial" panose="020B0604020202020204" pitchFamily="34" charset="0"/>
              <a:buChar char="•"/>
            </a:pPr>
            <a:r>
              <a:rPr lang="en-US" sz="2000" dirty="0"/>
              <a:t>Share with patient what you are and are not documenting</a:t>
            </a:r>
          </a:p>
        </p:txBody>
      </p:sp>
      <p:pic>
        <p:nvPicPr>
          <p:cNvPr id="5" name="Picture 4">
            <a:extLst>
              <a:ext uri="{FF2B5EF4-FFF2-40B4-BE49-F238E27FC236}">
                <a16:creationId xmlns:a16="http://schemas.microsoft.com/office/drawing/2014/main" id="{5B80B170-3303-F728-83EE-780D8B2FD3C7}"/>
              </a:ext>
            </a:extLst>
          </p:cNvPr>
          <p:cNvPicPr>
            <a:picLocks noChangeAspect="1"/>
          </p:cNvPicPr>
          <p:nvPr/>
        </p:nvPicPr>
        <p:blipFill rotWithShape="1">
          <a:blip r:embed="rId2"/>
          <a:srcRect r="1991" b="8341"/>
          <a:stretch/>
        </p:blipFill>
        <p:spPr>
          <a:xfrm>
            <a:off x="4045522" y="3910243"/>
            <a:ext cx="3489615" cy="2168433"/>
          </a:xfrm>
          <a:prstGeom prst="rect">
            <a:avLst/>
          </a:prstGeom>
        </p:spPr>
      </p:pic>
    </p:spTree>
    <p:extLst>
      <p:ext uri="{BB962C8B-B14F-4D97-AF65-F5344CB8AC3E}">
        <p14:creationId xmlns:p14="http://schemas.microsoft.com/office/powerpoint/2010/main" val="3164016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D368-7CB0-56B1-082A-DC1BB668946D}"/>
              </a:ext>
            </a:extLst>
          </p:cNvPr>
          <p:cNvSpPr>
            <a:spLocks noGrp="1"/>
          </p:cNvSpPr>
          <p:nvPr>
            <p:ph type="title"/>
          </p:nvPr>
        </p:nvSpPr>
        <p:spPr/>
        <p:txBody>
          <a:bodyPr/>
          <a:lstStyle/>
          <a:p>
            <a:r>
              <a:rPr lang="en-US" dirty="0"/>
              <a:t>Screening and treatment after incarceration</a:t>
            </a:r>
          </a:p>
        </p:txBody>
      </p:sp>
      <p:sp>
        <p:nvSpPr>
          <p:cNvPr id="4" name="TextBox 3">
            <a:extLst>
              <a:ext uri="{FF2B5EF4-FFF2-40B4-BE49-F238E27FC236}">
                <a16:creationId xmlns:a16="http://schemas.microsoft.com/office/drawing/2014/main" id="{2801E71A-4E19-FDF5-8372-4B7BBD6AC018}"/>
              </a:ext>
            </a:extLst>
          </p:cNvPr>
          <p:cNvSpPr txBox="1"/>
          <p:nvPr/>
        </p:nvSpPr>
        <p:spPr>
          <a:xfrm>
            <a:off x="1689100" y="1419485"/>
            <a:ext cx="8877300" cy="1569660"/>
          </a:xfrm>
          <a:prstGeom prst="rect">
            <a:avLst/>
          </a:prstGeom>
          <a:noFill/>
        </p:spPr>
        <p:txBody>
          <a:bodyPr wrap="square">
            <a:spAutoFit/>
          </a:bodyPr>
          <a:lstStyle/>
          <a:p>
            <a:pPr marL="342900" indent="-342900">
              <a:buFont typeface="Arial" panose="020B0604020202020204" pitchFamily="34" charset="0"/>
              <a:buChar char="•"/>
            </a:pPr>
            <a:r>
              <a:rPr lang="en-US" sz="2400" dirty="0"/>
              <a:t>No established guidelines. Follow typical guidelines for general population.  </a:t>
            </a:r>
          </a:p>
          <a:p>
            <a:pPr marL="342900" indent="-342900">
              <a:buFont typeface="Arial" panose="020B0604020202020204" pitchFamily="34" charset="0"/>
              <a:buChar char="•"/>
            </a:pPr>
            <a:r>
              <a:rPr lang="en-US" sz="2400" dirty="0"/>
              <a:t>Remember most prevalent conditions, especially immediately post-release</a:t>
            </a:r>
          </a:p>
        </p:txBody>
      </p:sp>
      <p:pic>
        <p:nvPicPr>
          <p:cNvPr id="5" name="Picture 4">
            <a:extLst>
              <a:ext uri="{FF2B5EF4-FFF2-40B4-BE49-F238E27FC236}">
                <a16:creationId xmlns:a16="http://schemas.microsoft.com/office/drawing/2014/main" id="{5C22FFF2-69DC-004E-03B9-815A35940040}"/>
              </a:ext>
            </a:extLst>
          </p:cNvPr>
          <p:cNvPicPr>
            <a:picLocks noChangeAspect="1"/>
          </p:cNvPicPr>
          <p:nvPr/>
        </p:nvPicPr>
        <p:blipFill>
          <a:blip r:embed="rId2"/>
          <a:stretch>
            <a:fillRect/>
          </a:stretch>
        </p:blipFill>
        <p:spPr>
          <a:xfrm>
            <a:off x="3261978" y="2927984"/>
            <a:ext cx="5284454" cy="3066092"/>
          </a:xfrm>
          <a:prstGeom prst="rect">
            <a:avLst/>
          </a:prstGeom>
          <a:ln>
            <a:solidFill>
              <a:schemeClr val="tx1"/>
            </a:solidFill>
          </a:ln>
        </p:spPr>
      </p:pic>
    </p:spTree>
    <p:extLst>
      <p:ext uri="{BB962C8B-B14F-4D97-AF65-F5344CB8AC3E}">
        <p14:creationId xmlns:p14="http://schemas.microsoft.com/office/powerpoint/2010/main" val="269288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26F9-3181-132E-219A-61FC2C20A2B4}"/>
              </a:ext>
            </a:extLst>
          </p:cNvPr>
          <p:cNvSpPr>
            <a:spLocks noGrp="1"/>
          </p:cNvSpPr>
          <p:nvPr>
            <p:ph type="title"/>
          </p:nvPr>
        </p:nvSpPr>
        <p:spPr/>
        <p:txBody>
          <a:bodyPr/>
          <a:lstStyle/>
          <a:p>
            <a:r>
              <a:rPr lang="en-US" dirty="0"/>
              <a:t>Save lives with MOUD, particularly during reentry!</a:t>
            </a:r>
          </a:p>
        </p:txBody>
      </p:sp>
      <p:pic>
        <p:nvPicPr>
          <p:cNvPr id="4" name="Picture 3">
            <a:extLst>
              <a:ext uri="{FF2B5EF4-FFF2-40B4-BE49-F238E27FC236}">
                <a16:creationId xmlns:a16="http://schemas.microsoft.com/office/drawing/2014/main" id="{1E8D5C70-99B2-295E-50C8-E8902870B90B}"/>
              </a:ext>
            </a:extLst>
          </p:cNvPr>
          <p:cNvPicPr>
            <a:picLocks noChangeAspect="1"/>
          </p:cNvPicPr>
          <p:nvPr/>
        </p:nvPicPr>
        <p:blipFill>
          <a:blip r:embed="rId2"/>
          <a:stretch>
            <a:fillRect/>
          </a:stretch>
        </p:blipFill>
        <p:spPr>
          <a:xfrm>
            <a:off x="4711230" y="1376493"/>
            <a:ext cx="4537892" cy="4582822"/>
          </a:xfrm>
          <a:prstGeom prst="rect">
            <a:avLst/>
          </a:prstGeom>
        </p:spPr>
      </p:pic>
      <p:pic>
        <p:nvPicPr>
          <p:cNvPr id="5" name="Picture 4">
            <a:extLst>
              <a:ext uri="{FF2B5EF4-FFF2-40B4-BE49-F238E27FC236}">
                <a16:creationId xmlns:a16="http://schemas.microsoft.com/office/drawing/2014/main" id="{E782F89F-6700-832C-97F4-B3170CF5DF65}"/>
              </a:ext>
            </a:extLst>
          </p:cNvPr>
          <p:cNvPicPr>
            <a:picLocks noChangeAspect="1"/>
          </p:cNvPicPr>
          <p:nvPr/>
        </p:nvPicPr>
        <p:blipFill>
          <a:blip r:embed="rId3"/>
          <a:stretch>
            <a:fillRect/>
          </a:stretch>
        </p:blipFill>
        <p:spPr>
          <a:xfrm>
            <a:off x="164257" y="1900357"/>
            <a:ext cx="4455901" cy="3344744"/>
          </a:xfrm>
          <a:prstGeom prst="rect">
            <a:avLst/>
          </a:prstGeom>
        </p:spPr>
      </p:pic>
      <p:sp>
        <p:nvSpPr>
          <p:cNvPr id="6" name="TextBox 5">
            <a:extLst>
              <a:ext uri="{FF2B5EF4-FFF2-40B4-BE49-F238E27FC236}">
                <a16:creationId xmlns:a16="http://schemas.microsoft.com/office/drawing/2014/main" id="{4A0BC66D-192D-F380-A640-8840673DCD6F}"/>
              </a:ext>
            </a:extLst>
          </p:cNvPr>
          <p:cNvSpPr txBox="1"/>
          <p:nvPr/>
        </p:nvSpPr>
        <p:spPr>
          <a:xfrm>
            <a:off x="9491804" y="2759963"/>
            <a:ext cx="2535939" cy="181588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Buprenorphine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reduces mortality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B0F0"/>
                </a:solidFill>
                <a:effectLst/>
                <a:uLnTx/>
                <a:uFillTx/>
                <a:latin typeface="Calibri" panose="020F0502020204030204"/>
                <a:ea typeface="+mn-ea"/>
                <a:cs typeface="+mn-cs"/>
              </a:rPr>
              <a:t>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(Green, et al 2018)</a:t>
            </a:r>
          </a:p>
        </p:txBody>
      </p:sp>
    </p:spTree>
    <p:extLst>
      <p:ext uri="{BB962C8B-B14F-4D97-AF65-F5344CB8AC3E}">
        <p14:creationId xmlns:p14="http://schemas.microsoft.com/office/powerpoint/2010/main" val="4158850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B530E-BF8D-3D03-15AD-66C902E31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1AFE9-FE88-C4C4-8C54-90D4B9086D5C}"/>
              </a:ext>
            </a:extLst>
          </p:cNvPr>
          <p:cNvSpPr>
            <a:spLocks noGrp="1"/>
          </p:cNvSpPr>
          <p:nvPr>
            <p:ph type="title"/>
          </p:nvPr>
        </p:nvSpPr>
        <p:spPr>
          <a:xfrm>
            <a:off x="838200" y="365125"/>
            <a:ext cx="10515600" cy="1325563"/>
          </a:xfrm>
        </p:spPr>
        <p:txBody>
          <a:bodyPr/>
          <a:lstStyle/>
          <a:p>
            <a:r>
              <a:rPr lang="en-US" dirty="0"/>
              <a:t>Myth or Fact?</a:t>
            </a:r>
          </a:p>
        </p:txBody>
      </p:sp>
      <p:sp>
        <p:nvSpPr>
          <p:cNvPr id="3" name="Content Placeholder 2">
            <a:extLst>
              <a:ext uri="{FF2B5EF4-FFF2-40B4-BE49-F238E27FC236}">
                <a16:creationId xmlns:a16="http://schemas.microsoft.com/office/drawing/2014/main" id="{0A0063A0-2B4B-387A-5110-14A263327B6E}"/>
              </a:ext>
            </a:extLst>
          </p:cNvPr>
          <p:cNvSpPr>
            <a:spLocks noGrp="1"/>
          </p:cNvSpPr>
          <p:nvPr>
            <p:ph idx="1"/>
          </p:nvPr>
        </p:nvSpPr>
        <p:spPr>
          <a:xfrm>
            <a:off x="1574800" y="2676525"/>
            <a:ext cx="9169400" cy="4351338"/>
          </a:xfrm>
        </p:spPr>
        <p:txBody>
          <a:bodyPr>
            <a:normAutofit/>
          </a:bodyPr>
          <a:lstStyle/>
          <a:p>
            <a:pPr marL="0" indent="0" algn="ctr">
              <a:buNone/>
            </a:pPr>
            <a:r>
              <a:rPr lang="en-US" sz="3200" dirty="0"/>
              <a:t>Justice-involved individuals have poor health outcomes because they tend not to follow up or follow medical advice.</a:t>
            </a:r>
          </a:p>
        </p:txBody>
      </p:sp>
    </p:spTree>
    <p:extLst>
      <p:ext uri="{BB962C8B-B14F-4D97-AF65-F5344CB8AC3E}">
        <p14:creationId xmlns:p14="http://schemas.microsoft.com/office/powerpoint/2010/main" val="2443981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6DFD9-3434-A1EC-D600-692B26B54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9A4D6-ADA8-8CFB-1B39-C046699BC981}"/>
              </a:ext>
            </a:extLst>
          </p:cNvPr>
          <p:cNvSpPr>
            <a:spLocks noGrp="1"/>
          </p:cNvSpPr>
          <p:nvPr>
            <p:ph type="title"/>
          </p:nvPr>
        </p:nvSpPr>
        <p:spPr>
          <a:xfrm>
            <a:off x="838200" y="365125"/>
            <a:ext cx="10515600" cy="1325563"/>
          </a:xfrm>
        </p:spPr>
        <p:txBody>
          <a:bodyPr/>
          <a:lstStyle/>
          <a:p>
            <a:r>
              <a:rPr lang="en-US" dirty="0"/>
              <a:t>Myth or Fact?</a:t>
            </a:r>
          </a:p>
        </p:txBody>
      </p:sp>
      <p:sp>
        <p:nvSpPr>
          <p:cNvPr id="3" name="Content Placeholder 2">
            <a:extLst>
              <a:ext uri="{FF2B5EF4-FFF2-40B4-BE49-F238E27FC236}">
                <a16:creationId xmlns:a16="http://schemas.microsoft.com/office/drawing/2014/main" id="{F27F746B-62B2-1E81-21DE-6D71BCB119BB}"/>
              </a:ext>
            </a:extLst>
          </p:cNvPr>
          <p:cNvSpPr>
            <a:spLocks noGrp="1"/>
          </p:cNvSpPr>
          <p:nvPr>
            <p:ph idx="1"/>
          </p:nvPr>
        </p:nvSpPr>
        <p:spPr>
          <a:xfrm>
            <a:off x="1574800" y="2676525"/>
            <a:ext cx="9169400" cy="4351338"/>
          </a:xfrm>
        </p:spPr>
        <p:txBody>
          <a:bodyPr>
            <a:normAutofit/>
          </a:bodyPr>
          <a:lstStyle/>
          <a:p>
            <a:pPr marL="0" indent="0" algn="ctr">
              <a:buNone/>
            </a:pPr>
            <a:r>
              <a:rPr lang="en-US" sz="3200" dirty="0"/>
              <a:t>Justice-involved individuals often have neglected health conditions due to problematic systems of care. Due to competing demands (housing, employment, parole obligations), they may struggle with follow up. This is not different from other patients facing socioeconomic difficulties.</a:t>
            </a:r>
          </a:p>
        </p:txBody>
      </p:sp>
      <p:sp>
        <p:nvSpPr>
          <p:cNvPr id="4" name="Oval 3">
            <a:extLst>
              <a:ext uri="{FF2B5EF4-FFF2-40B4-BE49-F238E27FC236}">
                <a16:creationId xmlns:a16="http://schemas.microsoft.com/office/drawing/2014/main" id="{521F3232-8E0A-02F6-5A69-D1CE2618E7EE}"/>
              </a:ext>
            </a:extLst>
          </p:cNvPr>
          <p:cNvSpPr/>
          <p:nvPr/>
        </p:nvSpPr>
        <p:spPr>
          <a:xfrm>
            <a:off x="825499" y="480218"/>
            <a:ext cx="2599871" cy="10953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1444191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A304C-E904-0108-3A85-5593A8219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2036C-523A-075D-AA00-37C74C3CE7E6}"/>
              </a:ext>
            </a:extLst>
          </p:cNvPr>
          <p:cNvSpPr>
            <a:spLocks noGrp="1"/>
          </p:cNvSpPr>
          <p:nvPr>
            <p:ph type="title"/>
          </p:nvPr>
        </p:nvSpPr>
        <p:spPr/>
        <p:txBody>
          <a:bodyPr/>
          <a:lstStyle/>
          <a:p>
            <a:r>
              <a:rPr lang="en-US" dirty="0"/>
              <a:t>What can we do as healthcare providers?</a:t>
            </a:r>
          </a:p>
        </p:txBody>
      </p:sp>
      <p:sp>
        <p:nvSpPr>
          <p:cNvPr id="4" name="Content Placeholder 2">
            <a:extLst>
              <a:ext uri="{FF2B5EF4-FFF2-40B4-BE49-F238E27FC236}">
                <a16:creationId xmlns:a16="http://schemas.microsoft.com/office/drawing/2014/main" id="{210C0DAF-F868-CA25-885F-C157A4943382}"/>
              </a:ext>
            </a:extLst>
          </p:cNvPr>
          <p:cNvSpPr>
            <a:spLocks noGrp="1"/>
          </p:cNvSpPr>
          <p:nvPr>
            <p:ph idx="1"/>
          </p:nvPr>
        </p:nvSpPr>
        <p:spPr>
          <a:xfrm>
            <a:off x="838200" y="1825625"/>
            <a:ext cx="10515600" cy="4351338"/>
          </a:xfrm>
        </p:spPr>
        <p:txBody>
          <a:bodyPr>
            <a:normAutofit/>
          </a:bodyPr>
          <a:lstStyle/>
          <a:p>
            <a:pPr marL="457200" indent="-457200">
              <a:buFont typeface="Arial" panose="020B0604020202020204" pitchFamily="34" charset="0"/>
              <a:buChar char="•"/>
            </a:pPr>
            <a:r>
              <a:rPr lang="en-US" sz="2400" dirty="0"/>
              <a:t>Clinical/direct patient care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b="1" dirty="0"/>
              <a:t>Systems of care and community resource partnership</a:t>
            </a:r>
            <a:endParaRPr lang="en-US" sz="2400" dirty="0"/>
          </a:p>
          <a:p>
            <a:pPr marL="800100" lvl="1" indent="-457200"/>
            <a:r>
              <a:rPr lang="en-US" sz="2100" dirty="0"/>
              <a:t>Staff education, language</a:t>
            </a:r>
          </a:p>
          <a:p>
            <a:pPr marL="800100" lvl="1" indent="-457200"/>
            <a:r>
              <a:rPr lang="en-US" sz="2100" dirty="0"/>
              <a:t>Multidisciplinary teamwork (especially behavioral health, peers, community health workers)</a:t>
            </a:r>
          </a:p>
          <a:p>
            <a:pPr marL="800100" lvl="1" indent="-457200"/>
            <a:r>
              <a:rPr lang="en-US" sz="2100" dirty="0"/>
              <a:t>Peer support in clinic and/or in the community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Advocacy</a:t>
            </a:r>
          </a:p>
          <a:p>
            <a:endParaRPr lang="en-US" sz="2400" dirty="0"/>
          </a:p>
        </p:txBody>
      </p:sp>
    </p:spTree>
    <p:extLst>
      <p:ext uri="{BB962C8B-B14F-4D97-AF65-F5344CB8AC3E}">
        <p14:creationId xmlns:p14="http://schemas.microsoft.com/office/powerpoint/2010/main" val="1784693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7E5C-B195-9386-B4A7-33AC0F3198D6}"/>
              </a:ext>
            </a:extLst>
          </p:cNvPr>
          <p:cNvSpPr>
            <a:spLocks noGrp="1"/>
          </p:cNvSpPr>
          <p:nvPr>
            <p:ph type="title"/>
          </p:nvPr>
        </p:nvSpPr>
        <p:spPr/>
        <p:txBody>
          <a:bodyPr/>
          <a:lstStyle/>
          <a:p>
            <a:r>
              <a:rPr lang="en-US" dirty="0"/>
              <a:t>Innovative care model: Transitions Clinic Network</a:t>
            </a:r>
          </a:p>
        </p:txBody>
      </p:sp>
      <p:pic>
        <p:nvPicPr>
          <p:cNvPr id="4" name="Picture 3">
            <a:extLst>
              <a:ext uri="{FF2B5EF4-FFF2-40B4-BE49-F238E27FC236}">
                <a16:creationId xmlns:a16="http://schemas.microsoft.com/office/drawing/2014/main" id="{5347F293-D1E2-AEEA-A61C-406E7A3E084B}"/>
              </a:ext>
            </a:extLst>
          </p:cNvPr>
          <p:cNvPicPr>
            <a:picLocks noChangeAspect="1"/>
          </p:cNvPicPr>
          <p:nvPr/>
        </p:nvPicPr>
        <p:blipFill>
          <a:blip r:embed="rId3"/>
          <a:stretch>
            <a:fillRect/>
          </a:stretch>
        </p:blipFill>
        <p:spPr>
          <a:xfrm>
            <a:off x="3913455" y="1455783"/>
            <a:ext cx="7684610" cy="4538248"/>
          </a:xfrm>
          <a:prstGeom prst="rect">
            <a:avLst/>
          </a:prstGeom>
          <a:ln>
            <a:solidFill>
              <a:schemeClr val="tx1"/>
            </a:solidFill>
          </a:ln>
        </p:spPr>
      </p:pic>
      <p:pic>
        <p:nvPicPr>
          <p:cNvPr id="5" name="Picture 4">
            <a:extLst>
              <a:ext uri="{FF2B5EF4-FFF2-40B4-BE49-F238E27FC236}">
                <a16:creationId xmlns:a16="http://schemas.microsoft.com/office/drawing/2014/main" id="{0D643201-0289-8836-5562-C90B9E38E9AE}"/>
              </a:ext>
            </a:extLst>
          </p:cNvPr>
          <p:cNvPicPr>
            <a:picLocks noChangeAspect="1"/>
          </p:cNvPicPr>
          <p:nvPr/>
        </p:nvPicPr>
        <p:blipFill>
          <a:blip r:embed="rId4"/>
          <a:stretch>
            <a:fillRect/>
          </a:stretch>
        </p:blipFill>
        <p:spPr>
          <a:xfrm>
            <a:off x="951558" y="2050375"/>
            <a:ext cx="2141008" cy="1881494"/>
          </a:xfrm>
          <a:prstGeom prst="rect">
            <a:avLst/>
          </a:prstGeom>
          <a:ln>
            <a:solidFill>
              <a:schemeClr val="tx1"/>
            </a:solidFill>
          </a:ln>
        </p:spPr>
      </p:pic>
      <p:pic>
        <p:nvPicPr>
          <p:cNvPr id="6" name="Picture 5">
            <a:extLst>
              <a:ext uri="{FF2B5EF4-FFF2-40B4-BE49-F238E27FC236}">
                <a16:creationId xmlns:a16="http://schemas.microsoft.com/office/drawing/2014/main" id="{ED11C3BD-4C3F-9F60-C67A-9B32F51A9A3B}"/>
              </a:ext>
            </a:extLst>
          </p:cNvPr>
          <p:cNvPicPr>
            <a:picLocks noChangeAspect="1"/>
          </p:cNvPicPr>
          <p:nvPr/>
        </p:nvPicPr>
        <p:blipFill>
          <a:blip r:embed="rId5"/>
          <a:stretch>
            <a:fillRect/>
          </a:stretch>
        </p:blipFill>
        <p:spPr>
          <a:xfrm>
            <a:off x="342981" y="4291556"/>
            <a:ext cx="3358162" cy="743166"/>
          </a:xfrm>
          <a:prstGeom prst="rect">
            <a:avLst/>
          </a:prstGeom>
          <a:ln>
            <a:solidFill>
              <a:schemeClr val="tx1"/>
            </a:solidFill>
          </a:ln>
        </p:spPr>
      </p:pic>
    </p:spTree>
    <p:extLst>
      <p:ext uri="{BB962C8B-B14F-4D97-AF65-F5344CB8AC3E}">
        <p14:creationId xmlns:p14="http://schemas.microsoft.com/office/powerpoint/2010/main" val="4075992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1513-CA67-7604-FE73-B07D47B09351}"/>
              </a:ext>
            </a:extLst>
          </p:cNvPr>
          <p:cNvSpPr>
            <a:spLocks noGrp="1"/>
          </p:cNvSpPr>
          <p:nvPr>
            <p:ph type="title"/>
          </p:nvPr>
        </p:nvSpPr>
        <p:spPr/>
        <p:txBody>
          <a:bodyPr/>
          <a:lstStyle/>
          <a:p>
            <a:r>
              <a:rPr lang="en-US" dirty="0"/>
              <a:t>Adam: Community peer support</a:t>
            </a:r>
          </a:p>
        </p:txBody>
      </p:sp>
      <p:pic>
        <p:nvPicPr>
          <p:cNvPr id="4" name="Picture 3" descr="A Brighter Way: Reentry Through Relationship - services and opportunities for formerly released incarcerated people">
            <a:extLst>
              <a:ext uri="{FF2B5EF4-FFF2-40B4-BE49-F238E27FC236}">
                <a16:creationId xmlns:a16="http://schemas.microsoft.com/office/drawing/2014/main" id="{17D9C12C-3955-55E2-038B-C87CC46A91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2566" y="1444252"/>
            <a:ext cx="2642544" cy="20810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12080CE-F283-2409-B483-74F541F25293}"/>
              </a:ext>
            </a:extLst>
          </p:cNvPr>
          <p:cNvPicPr>
            <a:picLocks noChangeAspect="1"/>
          </p:cNvPicPr>
          <p:nvPr/>
        </p:nvPicPr>
        <p:blipFill rotWithShape="1">
          <a:blip r:embed="rId4"/>
          <a:srcRect l="6712" r="4064"/>
          <a:stretch/>
        </p:blipFill>
        <p:spPr>
          <a:xfrm>
            <a:off x="3085416" y="3715387"/>
            <a:ext cx="6306086" cy="2081006"/>
          </a:xfrm>
          <a:prstGeom prst="rect">
            <a:avLst/>
          </a:prstGeom>
          <a:ln>
            <a:solidFill>
              <a:schemeClr val="tx1"/>
            </a:solidFill>
          </a:ln>
        </p:spPr>
      </p:pic>
    </p:spTree>
    <p:extLst>
      <p:ext uri="{BB962C8B-B14F-4D97-AF65-F5344CB8AC3E}">
        <p14:creationId xmlns:p14="http://schemas.microsoft.com/office/powerpoint/2010/main" val="3858160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D8686-DD46-989D-63A3-8E68C05F5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CD4B2-78EB-3393-8F91-647CEC06A716}"/>
              </a:ext>
            </a:extLst>
          </p:cNvPr>
          <p:cNvSpPr>
            <a:spLocks noGrp="1"/>
          </p:cNvSpPr>
          <p:nvPr>
            <p:ph type="title"/>
          </p:nvPr>
        </p:nvSpPr>
        <p:spPr/>
        <p:txBody>
          <a:bodyPr/>
          <a:lstStyle/>
          <a:p>
            <a:r>
              <a:rPr lang="en-US" dirty="0"/>
              <a:t>What can we do as healthcare providers?</a:t>
            </a:r>
          </a:p>
        </p:txBody>
      </p:sp>
      <p:sp>
        <p:nvSpPr>
          <p:cNvPr id="4" name="Content Placeholder 2">
            <a:extLst>
              <a:ext uri="{FF2B5EF4-FFF2-40B4-BE49-F238E27FC236}">
                <a16:creationId xmlns:a16="http://schemas.microsoft.com/office/drawing/2014/main" id="{4241FBC3-318E-1E2A-4100-F46BE78A8BA3}"/>
              </a:ext>
            </a:extLst>
          </p:cNvPr>
          <p:cNvSpPr>
            <a:spLocks noGrp="1"/>
          </p:cNvSpPr>
          <p:nvPr>
            <p:ph idx="1"/>
          </p:nvPr>
        </p:nvSpPr>
        <p:spPr>
          <a:xfrm>
            <a:off x="838200" y="1825625"/>
            <a:ext cx="10515600" cy="4351338"/>
          </a:xfrm>
        </p:spPr>
        <p:txBody>
          <a:bodyPr>
            <a:normAutofit/>
          </a:bodyPr>
          <a:lstStyle/>
          <a:p>
            <a:pPr marL="457200" indent="-457200">
              <a:buFont typeface="Arial" panose="020B0604020202020204" pitchFamily="34" charset="0"/>
              <a:buChar char="•"/>
            </a:pPr>
            <a:r>
              <a:rPr lang="en-US" sz="2400" dirty="0"/>
              <a:t>Clinical/direct patient care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Systems of care and community resource partnership</a:t>
            </a:r>
          </a:p>
          <a:p>
            <a:pPr marL="0" indent="0">
              <a:buNone/>
            </a:pPr>
            <a:endParaRPr lang="en-US" sz="2400" dirty="0"/>
          </a:p>
          <a:p>
            <a:pPr marL="457200" indent="-457200">
              <a:buFont typeface="Arial" panose="020B0604020202020204" pitchFamily="34" charset="0"/>
              <a:buChar char="•"/>
            </a:pPr>
            <a:r>
              <a:rPr lang="en-US" sz="2400" b="1" dirty="0"/>
              <a:t>Advocacy</a:t>
            </a:r>
          </a:p>
          <a:p>
            <a:endParaRPr lang="en-US" sz="2400" dirty="0"/>
          </a:p>
        </p:txBody>
      </p:sp>
    </p:spTree>
    <p:extLst>
      <p:ext uri="{BB962C8B-B14F-4D97-AF65-F5344CB8AC3E}">
        <p14:creationId xmlns:p14="http://schemas.microsoft.com/office/powerpoint/2010/main" val="46630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39BA68-3FB6-5550-1369-C21C10E2AFE2}"/>
              </a:ext>
            </a:extLst>
          </p:cNvPr>
          <p:cNvSpPr>
            <a:spLocks noGrp="1"/>
          </p:cNvSpPr>
          <p:nvPr>
            <p:ph type="title"/>
          </p:nvPr>
        </p:nvSpPr>
        <p:spPr>
          <a:xfrm>
            <a:off x="838200" y="365125"/>
            <a:ext cx="10515600" cy="1325563"/>
          </a:xfrm>
        </p:spPr>
        <p:txBody>
          <a:bodyPr/>
          <a:lstStyle/>
          <a:p>
            <a:r>
              <a:rPr lang="en-US" dirty="0"/>
              <a:t>Roadmap </a:t>
            </a:r>
          </a:p>
        </p:txBody>
      </p:sp>
      <p:sp>
        <p:nvSpPr>
          <p:cNvPr id="7" name="Content Placeholder 2">
            <a:extLst>
              <a:ext uri="{FF2B5EF4-FFF2-40B4-BE49-F238E27FC236}">
                <a16:creationId xmlns:a16="http://schemas.microsoft.com/office/drawing/2014/main" id="{4A0C07D5-C18A-2DA7-C80E-8D4241496D37}"/>
              </a:ext>
            </a:extLst>
          </p:cNvPr>
          <p:cNvSpPr>
            <a:spLocks noGrp="1"/>
          </p:cNvSpPr>
          <p:nvPr>
            <p:ph idx="1"/>
          </p:nvPr>
        </p:nvSpPr>
        <p:spPr>
          <a:xfrm>
            <a:off x="838200" y="1825625"/>
            <a:ext cx="10515600" cy="4351338"/>
          </a:xfrm>
        </p:spPr>
        <p:txBody>
          <a:bodyPr>
            <a:normAutofit/>
          </a:bodyPr>
          <a:lstStyle/>
          <a:p>
            <a:r>
              <a:rPr lang="en-US" sz="2400" dirty="0"/>
              <a:t>Mass incarceration in the US</a:t>
            </a:r>
          </a:p>
          <a:p>
            <a:r>
              <a:rPr lang="en-US" sz="2400" dirty="0"/>
              <a:t>Healthcare in carceral settings</a:t>
            </a:r>
          </a:p>
          <a:p>
            <a:r>
              <a:rPr lang="en-US" sz="2400" dirty="0"/>
              <a:t>Health risks during reentry period</a:t>
            </a:r>
          </a:p>
          <a:p>
            <a:r>
              <a:rPr lang="en-US" sz="2400" dirty="0"/>
              <a:t>Clinical considerations</a:t>
            </a:r>
          </a:p>
          <a:p>
            <a:r>
              <a:rPr lang="en-US" sz="2400" dirty="0"/>
              <a:t>Clinic systems changes</a:t>
            </a:r>
          </a:p>
          <a:p>
            <a:r>
              <a:rPr lang="en-US" sz="2400" dirty="0"/>
              <a:t>Advocacy opportunities</a:t>
            </a:r>
          </a:p>
          <a:p>
            <a:endParaRPr lang="en-US" sz="2400" dirty="0"/>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374863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E395-F39A-DF0C-8C6C-7F4DCCEC9510}"/>
              </a:ext>
            </a:extLst>
          </p:cNvPr>
          <p:cNvSpPr>
            <a:spLocks noGrp="1"/>
          </p:cNvSpPr>
          <p:nvPr>
            <p:ph type="title"/>
          </p:nvPr>
        </p:nvSpPr>
        <p:spPr/>
        <p:txBody>
          <a:bodyPr/>
          <a:lstStyle/>
          <a:p>
            <a:r>
              <a:rPr lang="en-US" dirty="0"/>
              <a:t>Advocating for your justice-involved patient</a:t>
            </a:r>
          </a:p>
        </p:txBody>
      </p:sp>
      <p:sp>
        <p:nvSpPr>
          <p:cNvPr id="3" name="Content Placeholder 2">
            <a:extLst>
              <a:ext uri="{FF2B5EF4-FFF2-40B4-BE49-F238E27FC236}">
                <a16:creationId xmlns:a16="http://schemas.microsoft.com/office/drawing/2014/main" id="{EC03E28D-CD03-C0DF-075B-9E6D0862807A}"/>
              </a:ext>
            </a:extLst>
          </p:cNvPr>
          <p:cNvSpPr>
            <a:spLocks noGrp="1"/>
          </p:cNvSpPr>
          <p:nvPr>
            <p:ph idx="1"/>
          </p:nvPr>
        </p:nvSpPr>
        <p:spPr/>
        <p:txBody>
          <a:bodyPr/>
          <a:lstStyle/>
          <a:p>
            <a:r>
              <a:rPr lang="en-US" sz="2400" dirty="0"/>
              <a:t>Parole/Probation officers</a:t>
            </a:r>
          </a:p>
          <a:p>
            <a:pPr lvl="1"/>
            <a:r>
              <a:rPr lang="en-US" sz="2000" dirty="0">
                <a:sym typeface="Wingdings" panose="05000000000000000000" pitchFamily="2" charset="2"/>
              </a:rPr>
              <a:t>Offer to provide letter of support (reassuring patient no information disclosed without their permission)</a:t>
            </a:r>
          </a:p>
          <a:p>
            <a:endParaRPr lang="en-US" dirty="0">
              <a:sym typeface="Wingdings" panose="05000000000000000000" pitchFamily="2" charset="2"/>
            </a:endParaRPr>
          </a:p>
          <a:p>
            <a:r>
              <a:rPr lang="en-US" sz="2400" dirty="0">
                <a:sym typeface="Wingdings" panose="05000000000000000000" pitchFamily="2" charset="2"/>
              </a:rPr>
              <a:t>Currently incarcerated patient </a:t>
            </a:r>
          </a:p>
          <a:p>
            <a:pPr lvl="1"/>
            <a:r>
              <a:rPr lang="en-US" sz="2000" dirty="0">
                <a:sym typeface="Wingdings" panose="05000000000000000000" pitchFamily="2" charset="2"/>
              </a:rPr>
              <a:t>Understand institutional restraint policies; advocate for removal as possible</a:t>
            </a:r>
          </a:p>
          <a:p>
            <a:pPr lvl="1"/>
            <a:r>
              <a:rPr lang="en-US" sz="2000" dirty="0">
                <a:sym typeface="Wingdings" panose="05000000000000000000" pitchFamily="2" charset="2"/>
              </a:rPr>
              <a:t>If law enforcement present  advocate collaboratively for as much patient privacy as possible</a:t>
            </a:r>
            <a:endParaRPr lang="en-US" sz="2000" dirty="0"/>
          </a:p>
        </p:txBody>
      </p:sp>
      <p:pic>
        <p:nvPicPr>
          <p:cNvPr id="4" name="Picture 3">
            <a:extLst>
              <a:ext uri="{FF2B5EF4-FFF2-40B4-BE49-F238E27FC236}">
                <a16:creationId xmlns:a16="http://schemas.microsoft.com/office/drawing/2014/main" id="{FC02DBC7-B1CB-4BE6-4DF3-FA3327E2EC0F}"/>
              </a:ext>
            </a:extLst>
          </p:cNvPr>
          <p:cNvPicPr>
            <a:picLocks noChangeAspect="1"/>
          </p:cNvPicPr>
          <p:nvPr/>
        </p:nvPicPr>
        <p:blipFill>
          <a:blip r:embed="rId2"/>
          <a:stretch>
            <a:fillRect/>
          </a:stretch>
        </p:blipFill>
        <p:spPr>
          <a:xfrm>
            <a:off x="3802742" y="4376305"/>
            <a:ext cx="3638317" cy="1678314"/>
          </a:xfrm>
          <a:prstGeom prst="rect">
            <a:avLst/>
          </a:prstGeom>
        </p:spPr>
      </p:pic>
    </p:spTree>
    <p:extLst>
      <p:ext uri="{BB962C8B-B14F-4D97-AF65-F5344CB8AC3E}">
        <p14:creationId xmlns:p14="http://schemas.microsoft.com/office/powerpoint/2010/main" val="1842827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E4B7-BDFD-82E3-749F-BEA5558AB847}"/>
              </a:ext>
            </a:extLst>
          </p:cNvPr>
          <p:cNvSpPr>
            <a:spLocks noGrp="1"/>
          </p:cNvSpPr>
          <p:nvPr>
            <p:ph type="title"/>
          </p:nvPr>
        </p:nvSpPr>
        <p:spPr/>
        <p:txBody>
          <a:bodyPr/>
          <a:lstStyle/>
          <a:p>
            <a:r>
              <a:rPr lang="en-US" dirty="0"/>
              <a:t>Where can I learn more?</a:t>
            </a:r>
          </a:p>
        </p:txBody>
      </p:sp>
      <p:pic>
        <p:nvPicPr>
          <p:cNvPr id="4" name="Picture 3">
            <a:extLst>
              <a:ext uri="{FF2B5EF4-FFF2-40B4-BE49-F238E27FC236}">
                <a16:creationId xmlns:a16="http://schemas.microsoft.com/office/drawing/2014/main" id="{320F9DBC-F385-2E70-C8FD-7379A2928D7B}"/>
              </a:ext>
            </a:extLst>
          </p:cNvPr>
          <p:cNvPicPr>
            <a:picLocks noChangeAspect="1"/>
          </p:cNvPicPr>
          <p:nvPr/>
        </p:nvPicPr>
        <p:blipFill>
          <a:blip r:embed="rId2"/>
          <a:stretch>
            <a:fillRect/>
          </a:stretch>
        </p:blipFill>
        <p:spPr>
          <a:xfrm>
            <a:off x="488703" y="2667693"/>
            <a:ext cx="2578100" cy="2654300"/>
          </a:xfrm>
          <a:prstGeom prst="rect">
            <a:avLst/>
          </a:prstGeom>
        </p:spPr>
      </p:pic>
      <p:pic>
        <p:nvPicPr>
          <p:cNvPr id="5" name="Picture 4">
            <a:extLst>
              <a:ext uri="{FF2B5EF4-FFF2-40B4-BE49-F238E27FC236}">
                <a16:creationId xmlns:a16="http://schemas.microsoft.com/office/drawing/2014/main" id="{5940D397-4C8A-5C2F-6F1A-7B1517800FA9}"/>
              </a:ext>
            </a:extLst>
          </p:cNvPr>
          <p:cNvPicPr>
            <a:picLocks noChangeAspect="1"/>
          </p:cNvPicPr>
          <p:nvPr/>
        </p:nvPicPr>
        <p:blipFill>
          <a:blip r:embed="rId3"/>
          <a:stretch>
            <a:fillRect/>
          </a:stretch>
        </p:blipFill>
        <p:spPr>
          <a:xfrm>
            <a:off x="8107247" y="702125"/>
            <a:ext cx="3656275" cy="3149600"/>
          </a:xfrm>
          <a:prstGeom prst="rect">
            <a:avLst/>
          </a:prstGeom>
        </p:spPr>
      </p:pic>
      <p:pic>
        <p:nvPicPr>
          <p:cNvPr id="6" name="Picture 5">
            <a:extLst>
              <a:ext uri="{FF2B5EF4-FFF2-40B4-BE49-F238E27FC236}">
                <a16:creationId xmlns:a16="http://schemas.microsoft.com/office/drawing/2014/main" id="{035627D5-D2EC-1476-33D2-A86E89324835}"/>
              </a:ext>
            </a:extLst>
          </p:cNvPr>
          <p:cNvPicPr>
            <a:picLocks noChangeAspect="1"/>
          </p:cNvPicPr>
          <p:nvPr/>
        </p:nvPicPr>
        <p:blipFill>
          <a:blip r:embed="rId4"/>
          <a:stretch>
            <a:fillRect/>
          </a:stretch>
        </p:blipFill>
        <p:spPr>
          <a:xfrm>
            <a:off x="6951765" y="4114428"/>
            <a:ext cx="3526440" cy="1790866"/>
          </a:xfrm>
          <a:prstGeom prst="rect">
            <a:avLst/>
          </a:prstGeom>
        </p:spPr>
      </p:pic>
      <p:pic>
        <p:nvPicPr>
          <p:cNvPr id="7" name="Picture 6">
            <a:extLst>
              <a:ext uri="{FF2B5EF4-FFF2-40B4-BE49-F238E27FC236}">
                <a16:creationId xmlns:a16="http://schemas.microsoft.com/office/drawing/2014/main" id="{35D90C44-7B8D-22A9-CB2E-190BF13595D3}"/>
              </a:ext>
            </a:extLst>
          </p:cNvPr>
          <p:cNvPicPr>
            <a:picLocks noChangeAspect="1"/>
          </p:cNvPicPr>
          <p:nvPr/>
        </p:nvPicPr>
        <p:blipFill>
          <a:blip r:embed="rId5"/>
          <a:stretch>
            <a:fillRect/>
          </a:stretch>
        </p:blipFill>
        <p:spPr>
          <a:xfrm>
            <a:off x="3544792" y="2205730"/>
            <a:ext cx="3406973" cy="923925"/>
          </a:xfrm>
          <a:prstGeom prst="rect">
            <a:avLst/>
          </a:prstGeom>
        </p:spPr>
      </p:pic>
      <p:pic>
        <p:nvPicPr>
          <p:cNvPr id="8" name="Picture 7">
            <a:extLst>
              <a:ext uri="{FF2B5EF4-FFF2-40B4-BE49-F238E27FC236}">
                <a16:creationId xmlns:a16="http://schemas.microsoft.com/office/drawing/2014/main" id="{758142CB-90FB-7E4A-B63C-F38BEDBAD20F}"/>
              </a:ext>
            </a:extLst>
          </p:cNvPr>
          <p:cNvPicPr>
            <a:picLocks noChangeAspect="1"/>
          </p:cNvPicPr>
          <p:nvPr/>
        </p:nvPicPr>
        <p:blipFill>
          <a:blip r:embed="rId6"/>
          <a:stretch>
            <a:fillRect/>
          </a:stretch>
        </p:blipFill>
        <p:spPr>
          <a:xfrm>
            <a:off x="3641538" y="4551363"/>
            <a:ext cx="2794000" cy="1079500"/>
          </a:xfrm>
          <a:prstGeom prst="rect">
            <a:avLst/>
          </a:prstGeom>
        </p:spPr>
      </p:pic>
    </p:spTree>
    <p:extLst>
      <p:ext uri="{BB962C8B-B14F-4D97-AF65-F5344CB8AC3E}">
        <p14:creationId xmlns:p14="http://schemas.microsoft.com/office/powerpoint/2010/main" val="2191278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1A1A2F-2767-E41E-2EBE-142447EF31AC}"/>
              </a:ext>
            </a:extLst>
          </p:cNvPr>
          <p:cNvSpPr>
            <a:spLocks noGrp="1"/>
          </p:cNvSpPr>
          <p:nvPr>
            <p:ph type="title"/>
          </p:nvPr>
        </p:nvSpPr>
        <p:spPr>
          <a:xfrm>
            <a:off x="838200" y="365125"/>
            <a:ext cx="10515600" cy="1325563"/>
          </a:xfrm>
        </p:spPr>
        <p:txBody>
          <a:bodyPr/>
          <a:lstStyle/>
          <a:p>
            <a:r>
              <a:rPr lang="en-US" dirty="0"/>
              <a:t>Key take aways</a:t>
            </a:r>
          </a:p>
        </p:txBody>
      </p:sp>
      <p:sp>
        <p:nvSpPr>
          <p:cNvPr id="5" name="Content Placeholder 2">
            <a:extLst>
              <a:ext uri="{FF2B5EF4-FFF2-40B4-BE49-F238E27FC236}">
                <a16:creationId xmlns:a16="http://schemas.microsoft.com/office/drawing/2014/main" id="{48280863-6568-F367-15ED-97698DBD6522}"/>
              </a:ext>
            </a:extLst>
          </p:cNvPr>
          <p:cNvSpPr>
            <a:spLocks noGrp="1"/>
          </p:cNvSpPr>
          <p:nvPr>
            <p:ph idx="1"/>
          </p:nvPr>
        </p:nvSpPr>
        <p:spPr>
          <a:xfrm>
            <a:off x="838200" y="1825625"/>
            <a:ext cx="10515600" cy="4351338"/>
          </a:xfrm>
        </p:spPr>
        <p:txBody>
          <a:bodyPr>
            <a:normAutofit/>
          </a:bodyPr>
          <a:lstStyle/>
          <a:p>
            <a:r>
              <a:rPr lang="en-US" sz="2400" dirty="0"/>
              <a:t>Mass incarceration affects all our communities; every member of the healthcare team can make a difference!</a:t>
            </a:r>
          </a:p>
          <a:p>
            <a:pPr marL="0" indent="0">
              <a:buNone/>
            </a:pPr>
            <a:endParaRPr lang="en-US" sz="2400" dirty="0"/>
          </a:p>
          <a:p>
            <a:r>
              <a:rPr lang="en-US" sz="2400" dirty="0"/>
              <a:t>You’ll never know if you don’t ask; be thoughtful in how you ask about incarceration and how you document</a:t>
            </a:r>
          </a:p>
          <a:p>
            <a:pPr marL="0" indent="0">
              <a:buNone/>
            </a:pPr>
            <a:endParaRPr lang="en-US" sz="2400" dirty="0"/>
          </a:p>
          <a:p>
            <a:r>
              <a:rPr lang="en-US" sz="2400" dirty="0"/>
              <a:t>Think of incarceration exposure (particularly recent) as a serious health risk </a:t>
            </a:r>
          </a:p>
          <a:p>
            <a:pPr marL="0" indent="0">
              <a:buNone/>
            </a:pPr>
            <a:endParaRPr lang="en-US" sz="2400" dirty="0"/>
          </a:p>
        </p:txBody>
      </p:sp>
    </p:spTree>
    <p:extLst>
      <p:ext uri="{BB962C8B-B14F-4D97-AF65-F5344CB8AC3E}">
        <p14:creationId xmlns:p14="http://schemas.microsoft.com/office/powerpoint/2010/main" val="1255042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76EE43-68DF-3F41-E49C-8DD45828549F}"/>
              </a:ext>
            </a:extLst>
          </p:cNvPr>
          <p:cNvSpPr>
            <a:spLocks noGrp="1"/>
          </p:cNvSpPr>
          <p:nvPr>
            <p:ph type="title"/>
          </p:nvPr>
        </p:nvSpPr>
        <p:spPr>
          <a:xfrm>
            <a:off x="838200" y="365125"/>
            <a:ext cx="10515600" cy="1325563"/>
          </a:xfrm>
        </p:spPr>
        <p:txBody>
          <a:bodyPr/>
          <a:lstStyle/>
          <a:p>
            <a:r>
              <a:rPr lang="en-US" dirty="0"/>
              <a:t>References</a:t>
            </a:r>
          </a:p>
        </p:txBody>
      </p:sp>
      <p:sp>
        <p:nvSpPr>
          <p:cNvPr id="5" name="Content Placeholder 2">
            <a:extLst>
              <a:ext uri="{FF2B5EF4-FFF2-40B4-BE49-F238E27FC236}">
                <a16:creationId xmlns:a16="http://schemas.microsoft.com/office/drawing/2014/main" id="{1F700F1F-02B7-E667-4871-C7FC35BB2F8B}"/>
              </a:ext>
            </a:extLst>
          </p:cNvPr>
          <p:cNvSpPr>
            <a:spLocks noGrp="1"/>
          </p:cNvSpPr>
          <p:nvPr>
            <p:ph idx="1"/>
          </p:nvPr>
        </p:nvSpPr>
        <p:spPr>
          <a:xfrm>
            <a:off x="725715" y="1253331"/>
            <a:ext cx="11179629" cy="4351338"/>
          </a:xfrm>
        </p:spPr>
        <p:txBody>
          <a:bodyPr>
            <a:noAutofit/>
          </a:bodyPr>
          <a:lstStyle/>
          <a:p>
            <a:pPr marL="0" indent="0">
              <a:buNone/>
            </a:pPr>
            <a:r>
              <a:rPr lang="en-US" sz="1200" dirty="0" err="1">
                <a:solidFill>
                  <a:srgbClr val="1E1E1E"/>
                </a:solidFill>
                <a:latin typeface="ProximaNova"/>
              </a:rPr>
              <a:t>Ashkin</a:t>
            </a:r>
            <a:r>
              <a:rPr lang="en-US" sz="1200" dirty="0">
                <a:solidFill>
                  <a:srgbClr val="1E1E1E"/>
                </a:solidFill>
                <a:latin typeface="ProximaNova"/>
              </a:rPr>
              <a:t> E, Baca-Atlas M, Zeitler M, </a:t>
            </a:r>
            <a:r>
              <a:rPr lang="en-US" sz="1200" dirty="0" err="1">
                <a:solidFill>
                  <a:srgbClr val="1E1E1E"/>
                </a:solidFill>
                <a:latin typeface="ProximaNova"/>
              </a:rPr>
              <a:t>Frayha</a:t>
            </a:r>
            <a:r>
              <a:rPr lang="en-US" sz="1200" dirty="0">
                <a:solidFill>
                  <a:srgbClr val="1E1E1E"/>
                </a:solidFill>
                <a:latin typeface="ProximaNova"/>
              </a:rPr>
              <a:t> N, et al. “Care of the Formerly Incarcerated Patient”. </a:t>
            </a:r>
            <a:r>
              <a:rPr lang="en-US" sz="1200" i="1" dirty="0">
                <a:solidFill>
                  <a:srgbClr val="1E1E1E"/>
                </a:solidFill>
                <a:latin typeface="ProximaNova"/>
              </a:rPr>
              <a:t>Primary Care Reviews and Perspectives </a:t>
            </a:r>
            <a:r>
              <a:rPr lang="en-US" sz="1200" dirty="0">
                <a:solidFill>
                  <a:srgbClr val="1E1E1E"/>
                </a:solidFill>
                <a:latin typeface="ProximaNova"/>
              </a:rPr>
              <a:t>podcast. May 2022. </a:t>
            </a:r>
          </a:p>
          <a:p>
            <a:pPr marL="0" indent="0">
              <a:buNone/>
            </a:pPr>
            <a:r>
              <a:rPr lang="en-US" sz="1200" dirty="0">
                <a:solidFill>
                  <a:srgbClr val="1E1E1E"/>
                </a:solidFill>
                <a:effectLst/>
                <a:latin typeface="ProximaNova"/>
              </a:rPr>
              <a:t>Binswanger I, Stern MF, </a:t>
            </a:r>
            <a:r>
              <a:rPr lang="en-US" sz="1200" dirty="0" err="1">
                <a:solidFill>
                  <a:srgbClr val="1E1E1E"/>
                </a:solidFill>
                <a:effectLst/>
                <a:latin typeface="ProximaNova"/>
              </a:rPr>
              <a:t>Deyo</a:t>
            </a:r>
            <a:r>
              <a:rPr lang="en-US" sz="1200" dirty="0">
                <a:solidFill>
                  <a:srgbClr val="1E1E1E"/>
                </a:solidFill>
                <a:latin typeface="ProximaNova"/>
              </a:rPr>
              <a:t> RA, et al. Release from prison – a high risk of death for former inmates. </a:t>
            </a:r>
            <a:r>
              <a:rPr lang="en-US" sz="1200" i="1" dirty="0">
                <a:solidFill>
                  <a:srgbClr val="1E1E1E"/>
                </a:solidFill>
                <a:latin typeface="ProximaNova"/>
              </a:rPr>
              <a:t>N </a:t>
            </a:r>
            <a:r>
              <a:rPr lang="en-US" sz="1200" i="1" dirty="0" err="1">
                <a:solidFill>
                  <a:srgbClr val="1E1E1E"/>
                </a:solidFill>
                <a:latin typeface="ProximaNova"/>
              </a:rPr>
              <a:t>Engl</a:t>
            </a:r>
            <a:r>
              <a:rPr lang="en-US" sz="1200" i="1" dirty="0">
                <a:solidFill>
                  <a:srgbClr val="1E1E1E"/>
                </a:solidFill>
                <a:latin typeface="ProximaNova"/>
              </a:rPr>
              <a:t> J Med.</a:t>
            </a:r>
            <a:r>
              <a:rPr lang="en-US" sz="1200" dirty="0">
                <a:solidFill>
                  <a:srgbClr val="1E1E1E"/>
                </a:solidFill>
                <a:latin typeface="ProximaNova"/>
              </a:rPr>
              <a:t> Jan 11;356(2):157-65.</a:t>
            </a:r>
            <a:endParaRPr lang="en-US" sz="1200" b="0" i="0" dirty="0">
              <a:solidFill>
                <a:srgbClr val="333333"/>
              </a:solidFill>
              <a:effectLst/>
            </a:endParaRPr>
          </a:p>
          <a:p>
            <a:pPr marL="0" indent="0">
              <a:buNone/>
            </a:pPr>
            <a:r>
              <a:rPr lang="en-US" sz="1200" dirty="0">
                <a:solidFill>
                  <a:srgbClr val="1E1E1E"/>
                </a:solidFill>
                <a:effectLst/>
                <a:latin typeface="ProximaNova"/>
              </a:rPr>
              <a:t>Brinkley-Rubinstein L, </a:t>
            </a:r>
            <a:r>
              <a:rPr lang="en-US" sz="1200" dirty="0" err="1">
                <a:solidFill>
                  <a:srgbClr val="1E1E1E"/>
                </a:solidFill>
                <a:effectLst/>
                <a:latin typeface="ProximaNova"/>
              </a:rPr>
              <a:t>Sivaraman</a:t>
            </a:r>
            <a:r>
              <a:rPr lang="en-US" sz="1200" dirty="0">
                <a:solidFill>
                  <a:srgbClr val="1E1E1E"/>
                </a:solidFill>
                <a:effectLst/>
                <a:latin typeface="ProximaNova"/>
              </a:rPr>
              <a:t> J, Rosen DL, et al. Association of Restrictive Housing During Incarceration With Mortality After Release. </a:t>
            </a:r>
            <a:r>
              <a:rPr lang="en-US" sz="1200" i="1" dirty="0">
                <a:solidFill>
                  <a:srgbClr val="1E1E1E"/>
                </a:solidFill>
                <a:effectLst/>
                <a:latin typeface="ProximaNova"/>
              </a:rPr>
              <a:t>JAMA </a:t>
            </a:r>
            <a:r>
              <a:rPr lang="en-US" sz="1200" i="1" dirty="0" err="1">
                <a:solidFill>
                  <a:srgbClr val="1E1E1E"/>
                </a:solidFill>
                <a:effectLst/>
                <a:latin typeface="ProximaNova"/>
              </a:rPr>
              <a:t>Netw</a:t>
            </a:r>
            <a:r>
              <a:rPr lang="en-US" sz="1200" i="1" dirty="0">
                <a:solidFill>
                  <a:srgbClr val="1E1E1E"/>
                </a:solidFill>
                <a:effectLst/>
                <a:latin typeface="ProximaNova"/>
              </a:rPr>
              <a:t> Open</a:t>
            </a:r>
            <a:r>
              <a:rPr lang="en-US" sz="1200" dirty="0">
                <a:solidFill>
                  <a:srgbClr val="1E1E1E"/>
                </a:solidFill>
                <a:effectLst/>
                <a:latin typeface="ProximaNova"/>
              </a:rPr>
              <a:t>. 2019;2(10):e1912516. Published 2019 Oct 2. </a:t>
            </a:r>
            <a:r>
              <a:rPr lang="en-US" sz="1200" dirty="0">
                <a:solidFill>
                  <a:srgbClr val="0F54CC"/>
                </a:solidFill>
                <a:effectLst/>
                <a:latin typeface="ProximaNova"/>
              </a:rPr>
              <a:t>PMID: 31584680 </a:t>
            </a:r>
            <a:endParaRPr lang="en-US" sz="1200" b="0" i="0" dirty="0">
              <a:solidFill>
                <a:srgbClr val="333333"/>
              </a:solidFill>
              <a:effectLst/>
            </a:endParaRPr>
          </a:p>
          <a:p>
            <a:pPr marL="0" indent="0">
              <a:buNone/>
            </a:pPr>
            <a:r>
              <a:rPr lang="en-US" sz="1200" b="0" i="0" dirty="0">
                <a:solidFill>
                  <a:srgbClr val="333333"/>
                </a:solidFill>
                <a:effectLst/>
              </a:rPr>
              <a:t>Cohen SM, Puglisi L,  </a:t>
            </a:r>
            <a:r>
              <a:rPr lang="en-US" sz="1200" b="0" i="0" dirty="0" err="1">
                <a:solidFill>
                  <a:srgbClr val="333333"/>
                </a:solidFill>
                <a:effectLst/>
              </a:rPr>
              <a:t>Leyde</a:t>
            </a:r>
            <a:r>
              <a:rPr lang="en-US" sz="1200" b="0" i="0" dirty="0">
                <a:solidFill>
                  <a:srgbClr val="333333"/>
                </a:solidFill>
                <a:effectLst/>
              </a:rPr>
              <a:t> S, Chan, CA. “#17 Caring for People with Criminal Legal Involvement and SUDs with Dr. Lisa Puglisi”. </a:t>
            </a:r>
            <a:r>
              <a:rPr lang="en-US" sz="1200" b="0" i="1" dirty="0">
                <a:solidFill>
                  <a:srgbClr val="333333"/>
                </a:solidFill>
                <a:effectLst/>
              </a:rPr>
              <a:t>The </a:t>
            </a:r>
            <a:r>
              <a:rPr lang="en-US" sz="1200" b="0" i="1" dirty="0" err="1">
                <a:solidFill>
                  <a:srgbClr val="333333"/>
                </a:solidFill>
                <a:effectLst/>
              </a:rPr>
              <a:t>Curbsiders</a:t>
            </a:r>
            <a:r>
              <a:rPr lang="en-US" sz="1200" b="0" i="1" dirty="0">
                <a:solidFill>
                  <a:srgbClr val="333333"/>
                </a:solidFill>
                <a:effectLst/>
              </a:rPr>
              <a:t> Addiction Medicine Podcast. </a:t>
            </a:r>
            <a:r>
              <a:rPr lang="en-US" sz="1200" b="1" i="0" u="none" strike="noStrike" dirty="0">
                <a:effectLst/>
                <a:hlinkClick r:id="rId2"/>
              </a:rPr>
              <a:t>https://thecurbsiders.com/episode-list</a:t>
            </a:r>
            <a:r>
              <a:rPr lang="en-US" sz="1200" b="0" i="0" dirty="0">
                <a:solidFill>
                  <a:srgbClr val="333333"/>
                </a:solidFill>
                <a:effectLst/>
              </a:rPr>
              <a:t> August 10, 2023.</a:t>
            </a:r>
          </a:p>
          <a:p>
            <a:pPr marL="0"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Constantine 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Andel</a:t>
            </a:r>
            <a:r>
              <a:rPr lang="en-US" sz="1200" dirty="0">
                <a:effectLst/>
                <a:latin typeface="Calibri" panose="020F0502020204030204" pitchFamily="34" charset="0"/>
                <a:ea typeface="Calibri" panose="020F0502020204030204" pitchFamily="34" charset="0"/>
                <a:cs typeface="Times New Roman" panose="02020603050405020304" pitchFamily="18" charset="0"/>
              </a:rPr>
              <a:t> 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Petrila</a:t>
            </a:r>
            <a:r>
              <a:rPr lang="en-US" sz="1200" dirty="0">
                <a:effectLst/>
                <a:latin typeface="Calibri" panose="020F0502020204030204" pitchFamily="34" charset="0"/>
                <a:ea typeface="Calibri" panose="020F0502020204030204" pitchFamily="34" charset="0"/>
                <a:cs typeface="Times New Roman" panose="02020603050405020304" pitchFamily="18" charset="0"/>
              </a:rPr>
              <a:t> J, et al. (2010). Characteristics and Experiences of Adults with a Serious Mental Illness Who Were Involved in the Criminal Justice System. Psychiatric Services. 61(5):451-457. </a:t>
            </a:r>
            <a:endParaRPr lang="en-US" sz="1200" dirty="0">
              <a:solidFill>
                <a:srgbClr val="1E1E1E"/>
              </a:solidFill>
              <a:effectLst/>
              <a:latin typeface="ProximaNova"/>
            </a:endParaRPr>
          </a:p>
          <a:p>
            <a:pPr marL="0" indent="0">
              <a:buNone/>
            </a:pPr>
            <a:r>
              <a:rPr lang="en-US" sz="1200" dirty="0" err="1">
                <a:solidFill>
                  <a:srgbClr val="1E1E1E"/>
                </a:solidFill>
                <a:effectLst/>
                <a:latin typeface="ProximaNova"/>
              </a:rPr>
              <a:t>Goddu</a:t>
            </a:r>
            <a:r>
              <a:rPr lang="en-US" sz="1200" dirty="0">
                <a:solidFill>
                  <a:srgbClr val="1E1E1E"/>
                </a:solidFill>
                <a:effectLst/>
                <a:latin typeface="ProximaNova"/>
              </a:rPr>
              <a:t> AP, </a:t>
            </a:r>
            <a:r>
              <a:rPr lang="en-US" sz="1200" dirty="0" err="1">
                <a:solidFill>
                  <a:srgbClr val="1E1E1E"/>
                </a:solidFill>
                <a:effectLst/>
                <a:latin typeface="ProximaNova"/>
              </a:rPr>
              <a:t>O’Conor</a:t>
            </a:r>
            <a:r>
              <a:rPr lang="en-US" sz="1200" dirty="0">
                <a:solidFill>
                  <a:srgbClr val="1E1E1E"/>
                </a:solidFill>
                <a:effectLst/>
                <a:latin typeface="ProximaNova"/>
              </a:rPr>
              <a:t> KJ, </a:t>
            </a:r>
            <a:r>
              <a:rPr lang="en-US" sz="1200" dirty="0" err="1">
                <a:solidFill>
                  <a:srgbClr val="1E1E1E"/>
                </a:solidFill>
                <a:effectLst/>
                <a:latin typeface="ProximaNova"/>
              </a:rPr>
              <a:t>Lanzkron</a:t>
            </a:r>
            <a:r>
              <a:rPr lang="en-US" sz="1200" dirty="0">
                <a:solidFill>
                  <a:srgbClr val="1E1E1E"/>
                </a:solidFill>
                <a:effectLst/>
                <a:latin typeface="ProximaNova"/>
              </a:rPr>
              <a:t> S, et al. Do Words Matter? Stigmatizing Language and the Transmission of Bias in the Medical Record. </a:t>
            </a:r>
            <a:r>
              <a:rPr lang="en-US" sz="1200" i="1" dirty="0">
                <a:solidFill>
                  <a:srgbClr val="1E1E1E"/>
                </a:solidFill>
                <a:effectLst/>
                <a:latin typeface="ProximaNova"/>
              </a:rPr>
              <a:t>J Gen Intern Med.</a:t>
            </a:r>
            <a:r>
              <a:rPr lang="en-US" sz="1200" dirty="0">
                <a:solidFill>
                  <a:srgbClr val="1E1E1E"/>
                </a:solidFill>
                <a:effectLst/>
                <a:latin typeface="ProximaNova"/>
              </a:rPr>
              <a:t> 2018;33(5):685-691.</a:t>
            </a:r>
          </a:p>
          <a:p>
            <a:pPr marL="0" indent="0">
              <a:buNone/>
            </a:pPr>
            <a:r>
              <a:rPr lang="en-US" sz="1200" dirty="0">
                <a:solidFill>
                  <a:srgbClr val="1E1E1E"/>
                </a:solidFill>
                <a:effectLst/>
                <a:latin typeface="ProximaNova"/>
              </a:rPr>
              <a:t>Green TC, Clarke J, Brinkley-Rubinstein L, et al. Post Incarceration Fatal Overdoses After Implementing Medications for Addiction Treatment in a Statewide Correctional System. </a:t>
            </a:r>
            <a:r>
              <a:rPr lang="en-US" sz="1200" i="1" dirty="0">
                <a:solidFill>
                  <a:srgbClr val="1E1E1E"/>
                </a:solidFill>
                <a:effectLst/>
                <a:latin typeface="ProximaNova"/>
              </a:rPr>
              <a:t>JAMA Psychiatry</a:t>
            </a:r>
            <a:r>
              <a:rPr lang="en-US" sz="1200" dirty="0">
                <a:solidFill>
                  <a:srgbClr val="1E1E1E"/>
                </a:solidFill>
                <a:effectLst/>
                <a:latin typeface="ProximaNova"/>
              </a:rPr>
              <a:t>. 2018;75(4):405-407. </a:t>
            </a:r>
            <a:r>
              <a:rPr lang="en-US" sz="1200" dirty="0">
                <a:solidFill>
                  <a:srgbClr val="0F54CC"/>
                </a:solidFill>
                <a:effectLst/>
                <a:latin typeface="ProximaNova"/>
              </a:rPr>
              <a:t>PMID: 29450443 </a:t>
            </a:r>
          </a:p>
          <a:p>
            <a:pPr marL="0" indent="0">
              <a:buNone/>
            </a:pPr>
            <a:r>
              <a:rPr lang="en-US" sz="1200" dirty="0">
                <a:effectLst/>
                <a:latin typeface="ProximaNova"/>
              </a:rPr>
              <a:t>Harvey TD, Busch SH, Lin H-J, et al. Cost savings of a primary care program for individuals recently released from prison: a propensity-matched study. </a:t>
            </a:r>
            <a:r>
              <a:rPr lang="en-US" sz="1200" i="1" dirty="0">
                <a:effectLst/>
                <a:latin typeface="ProximaNova"/>
              </a:rPr>
              <a:t>BMC Health Services Research</a:t>
            </a:r>
            <a:r>
              <a:rPr lang="en-US" sz="1200" dirty="0">
                <a:effectLst/>
                <a:latin typeface="ProximaNova"/>
              </a:rPr>
              <a:t>. 2022;22(585).</a:t>
            </a:r>
          </a:p>
          <a:p>
            <a:pPr marL="0" indent="0">
              <a:buNone/>
            </a:pPr>
            <a:r>
              <a:rPr lang="en-US" sz="1200" dirty="0" err="1">
                <a:effectLst/>
                <a:latin typeface="ProximaNova"/>
              </a:rPr>
              <a:t>MacKenzie</a:t>
            </a:r>
            <a:r>
              <a:rPr lang="en-US" sz="1200" dirty="0">
                <a:effectLst/>
                <a:latin typeface="ProximaNova"/>
              </a:rPr>
              <a:t> O, Goldman J, Chin M, et al. Association of Individual and Family History of Correctional Control With Health Outcomes of Patients in Primary Care Center. </a:t>
            </a:r>
            <a:r>
              <a:rPr lang="en-US" sz="1200" i="1" dirty="0">
                <a:effectLst/>
                <a:latin typeface="ProximaNova"/>
              </a:rPr>
              <a:t>JAMA </a:t>
            </a:r>
            <a:r>
              <a:rPr lang="en-US" sz="1200" i="1" dirty="0" err="1">
                <a:effectLst/>
                <a:latin typeface="ProximaNova"/>
              </a:rPr>
              <a:t>Netw</a:t>
            </a:r>
            <a:r>
              <a:rPr lang="en-US" sz="1200" i="1" dirty="0">
                <a:effectLst/>
                <a:latin typeface="ProximaNova"/>
              </a:rPr>
              <a:t> Open.</a:t>
            </a:r>
            <a:r>
              <a:rPr lang="en-US" sz="1200" dirty="0">
                <a:effectLst/>
                <a:latin typeface="ProximaNova"/>
              </a:rPr>
              <a:t> 2021:4(11):e2133384 </a:t>
            </a:r>
          </a:p>
          <a:p>
            <a:pPr marL="0" indent="0">
              <a:buNone/>
            </a:pPr>
            <a:r>
              <a:rPr lang="en-US" sz="1200" dirty="0">
                <a:effectLst/>
                <a:latin typeface="ProximaNova"/>
              </a:rPr>
              <a:t>Pierre K, Rahmanian KP, Rooks BJ, Solberg LB. Self-reported physician attitudes and </a:t>
            </a:r>
            <a:r>
              <a:rPr lang="en-US" sz="1200" dirty="0" err="1">
                <a:effectLst/>
                <a:latin typeface="ProximaNova"/>
              </a:rPr>
              <a:t>behaviours</a:t>
            </a:r>
            <a:r>
              <a:rPr lang="en-US" sz="1200" dirty="0">
                <a:effectLst/>
                <a:latin typeface="ProximaNova"/>
              </a:rPr>
              <a:t> toward incarcerated patients. </a:t>
            </a:r>
            <a:r>
              <a:rPr lang="en-US" sz="1200" i="1" dirty="0">
                <a:latin typeface="ProximaNova"/>
              </a:rPr>
              <a:t>J Med Ethics.</a:t>
            </a:r>
            <a:r>
              <a:rPr lang="en-US" sz="1200" dirty="0">
                <a:latin typeface="ProximaNova"/>
              </a:rPr>
              <a:t> 2022;48(5):338-342.</a:t>
            </a:r>
          </a:p>
          <a:p>
            <a:pPr marL="0" indent="0">
              <a:buNone/>
            </a:pPr>
            <a:r>
              <a:rPr lang="en-US" sz="1200" dirty="0" err="1">
                <a:effectLst/>
                <a:latin typeface="ProximaNova"/>
              </a:rPr>
              <a:t>Roehrkasse</a:t>
            </a:r>
            <a:r>
              <a:rPr lang="en-US" sz="1200" dirty="0">
                <a:latin typeface="ProximaNova"/>
              </a:rPr>
              <a:t> AF &amp; Wildeman C. Lifetime risk of imprisonment in the United States remains high and starkly unequal. </a:t>
            </a:r>
            <a:r>
              <a:rPr lang="en-US" sz="1200" i="1" dirty="0">
                <a:latin typeface="ProximaNova"/>
              </a:rPr>
              <a:t>Sci. Adv. </a:t>
            </a:r>
            <a:r>
              <a:rPr lang="en-US" sz="1200" dirty="0">
                <a:latin typeface="ProximaNova"/>
              </a:rPr>
              <a:t>2022;8.</a:t>
            </a:r>
            <a:endParaRPr lang="en-US" sz="1200" dirty="0">
              <a:effectLst/>
              <a:latin typeface="ProximaNova"/>
            </a:endParaRPr>
          </a:p>
          <a:p>
            <a:pPr marL="0" indent="0">
              <a:buNone/>
            </a:pPr>
            <a:r>
              <a:rPr lang="en-US" sz="1200" dirty="0">
                <a:effectLst/>
                <a:latin typeface="ProximaNova"/>
              </a:rPr>
              <a:t>Wang EA, Hong CS, Shavit S, Sanders R, Kessell E, Kushel MB. Engaging individuals recently released from prison into primary care: a randomized trial. </a:t>
            </a:r>
            <a:r>
              <a:rPr lang="en-US" sz="1200" i="1" dirty="0">
                <a:effectLst/>
                <a:latin typeface="ProximaNova"/>
              </a:rPr>
              <a:t>Am J Public Health</a:t>
            </a:r>
            <a:r>
              <a:rPr lang="en-US" sz="1200" dirty="0">
                <a:effectLst/>
                <a:latin typeface="ProximaNova"/>
              </a:rPr>
              <a:t>. 2012;102(9):e22-e29. </a:t>
            </a:r>
            <a:r>
              <a:rPr lang="en-US" sz="1200" dirty="0">
                <a:solidFill>
                  <a:srgbClr val="0F54CC"/>
                </a:solidFill>
                <a:effectLst/>
                <a:latin typeface="ProximaNova"/>
              </a:rPr>
              <a:t>PMID: 22813476 </a:t>
            </a:r>
            <a:endParaRPr lang="en-US" sz="1200" dirty="0">
              <a:effectLst/>
              <a:latin typeface="TimesNewRomanPSMT"/>
            </a:endParaRPr>
          </a:p>
          <a:p>
            <a:pPr marL="0" indent="0">
              <a:buNone/>
            </a:pPr>
            <a:r>
              <a:rPr lang="en-US" sz="1200" dirty="0">
                <a:effectLst/>
                <a:latin typeface="ProximaNova"/>
              </a:rPr>
              <a:t>Wang EA, Lin HJ, </a:t>
            </a:r>
            <a:r>
              <a:rPr lang="en-US" sz="1200" dirty="0" err="1">
                <a:effectLst/>
                <a:latin typeface="ProximaNova"/>
              </a:rPr>
              <a:t>Aminawung</a:t>
            </a:r>
            <a:r>
              <a:rPr lang="en-US" sz="1200" dirty="0">
                <a:effectLst/>
                <a:latin typeface="ProximaNova"/>
              </a:rPr>
              <a:t> JA, et al. Propensity-matched study of enhanced primary care on contact with the criminal justice system among individuals recently released from prison to New Haven. </a:t>
            </a:r>
            <a:r>
              <a:rPr lang="en-US" sz="1200" i="1" dirty="0">
                <a:effectLst/>
                <a:latin typeface="ProximaNova"/>
              </a:rPr>
              <a:t>BMJ Open</a:t>
            </a:r>
            <a:r>
              <a:rPr lang="en-US" sz="1200" dirty="0">
                <a:effectLst/>
                <a:latin typeface="ProximaNova"/>
              </a:rPr>
              <a:t>. 2019;9(5):e028097. Published 2019 May 2. </a:t>
            </a:r>
            <a:r>
              <a:rPr lang="en-US" sz="1200" dirty="0">
                <a:solidFill>
                  <a:srgbClr val="0F54CC"/>
                </a:solidFill>
                <a:effectLst/>
                <a:latin typeface="ProximaNova"/>
              </a:rPr>
              <a:t>PMID: 31048315 </a:t>
            </a:r>
          </a:p>
          <a:p>
            <a:endParaRPr lang="en-US" sz="1200" dirty="0">
              <a:effectLst/>
              <a:latin typeface="TimesNewRomanPSMT"/>
            </a:endParaRPr>
          </a:p>
          <a:p>
            <a:endParaRPr lang="en-US" sz="1200" dirty="0">
              <a:solidFill>
                <a:srgbClr val="1E1E1E"/>
              </a:solidFill>
              <a:effectLst/>
              <a:latin typeface="Helvetica" pitchFamily="2" charset="0"/>
            </a:endParaRPr>
          </a:p>
          <a:p>
            <a:endParaRPr lang="en-US" sz="1200" dirty="0"/>
          </a:p>
        </p:txBody>
      </p:sp>
    </p:spTree>
    <p:extLst>
      <p:ext uri="{BB962C8B-B14F-4D97-AF65-F5344CB8AC3E}">
        <p14:creationId xmlns:p14="http://schemas.microsoft.com/office/powerpoint/2010/main" val="186354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9A96-1056-CAE6-FE6F-7889A53339E4}"/>
              </a:ext>
            </a:extLst>
          </p:cNvPr>
          <p:cNvSpPr>
            <a:spLocks noGrp="1"/>
          </p:cNvSpPr>
          <p:nvPr>
            <p:ph type="title"/>
          </p:nvPr>
        </p:nvSpPr>
        <p:spPr>
          <a:xfrm>
            <a:off x="838200" y="365125"/>
            <a:ext cx="10515600" cy="1325563"/>
          </a:xfrm>
        </p:spPr>
        <p:txBody>
          <a:bodyPr/>
          <a:lstStyle/>
          <a:p>
            <a:r>
              <a:rPr lang="en-US" dirty="0"/>
              <a:t>We hope you will leave today’s session feeling:</a:t>
            </a:r>
          </a:p>
        </p:txBody>
      </p:sp>
      <p:sp>
        <p:nvSpPr>
          <p:cNvPr id="3" name="Content Placeholder 2">
            <a:extLst>
              <a:ext uri="{FF2B5EF4-FFF2-40B4-BE49-F238E27FC236}">
                <a16:creationId xmlns:a16="http://schemas.microsoft.com/office/drawing/2014/main" id="{1EF746DA-AF17-F2AA-0C1E-19CDDA68864D}"/>
              </a:ext>
            </a:extLst>
          </p:cNvPr>
          <p:cNvSpPr>
            <a:spLocks noGrp="1"/>
          </p:cNvSpPr>
          <p:nvPr>
            <p:ph idx="1"/>
          </p:nvPr>
        </p:nvSpPr>
        <p:spPr>
          <a:xfrm>
            <a:off x="838200" y="2676525"/>
            <a:ext cx="10515600" cy="4351338"/>
          </a:xfrm>
        </p:spPr>
        <p:txBody>
          <a:bodyPr>
            <a:normAutofit/>
          </a:bodyPr>
          <a:lstStyle/>
          <a:p>
            <a:pPr marL="0" indent="0" algn="ctr">
              <a:buNone/>
            </a:pPr>
            <a:r>
              <a:rPr lang="en-US" sz="3200" dirty="0"/>
              <a:t>A sense of urgency, inspiration, and empowerment in engaging intentionally with formerly incarcerated individuals and advocating for efforts to address health disparities in the justice-involved population.</a:t>
            </a:r>
          </a:p>
        </p:txBody>
      </p:sp>
    </p:spTree>
    <p:extLst>
      <p:ext uri="{BB962C8B-B14F-4D97-AF65-F5344CB8AC3E}">
        <p14:creationId xmlns:p14="http://schemas.microsoft.com/office/powerpoint/2010/main" val="148783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46ABC-9A17-7CBA-BA5C-437A8AED9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5742D-D6AB-0D2F-7419-F71142B1A29D}"/>
              </a:ext>
            </a:extLst>
          </p:cNvPr>
          <p:cNvSpPr>
            <a:spLocks noGrp="1"/>
          </p:cNvSpPr>
          <p:nvPr>
            <p:ph type="title"/>
          </p:nvPr>
        </p:nvSpPr>
        <p:spPr>
          <a:xfrm>
            <a:off x="838200" y="365125"/>
            <a:ext cx="10515600" cy="1325563"/>
          </a:xfrm>
        </p:spPr>
        <p:txBody>
          <a:bodyPr/>
          <a:lstStyle/>
          <a:p>
            <a:r>
              <a:rPr lang="en-US" dirty="0"/>
              <a:t>Why have this conversation?</a:t>
            </a:r>
          </a:p>
        </p:txBody>
      </p:sp>
      <p:sp>
        <p:nvSpPr>
          <p:cNvPr id="3" name="Content Placeholder 2">
            <a:extLst>
              <a:ext uri="{FF2B5EF4-FFF2-40B4-BE49-F238E27FC236}">
                <a16:creationId xmlns:a16="http://schemas.microsoft.com/office/drawing/2014/main" id="{1F5E2A52-403A-4E93-6124-075570379A4E}"/>
              </a:ext>
            </a:extLst>
          </p:cNvPr>
          <p:cNvSpPr>
            <a:spLocks noGrp="1"/>
          </p:cNvSpPr>
          <p:nvPr>
            <p:ph idx="1"/>
          </p:nvPr>
        </p:nvSpPr>
        <p:spPr>
          <a:xfrm>
            <a:off x="584200" y="2676525"/>
            <a:ext cx="11010900" cy="4351338"/>
          </a:xfrm>
        </p:spPr>
        <p:txBody>
          <a:bodyPr>
            <a:normAutofit/>
          </a:bodyPr>
          <a:lstStyle/>
          <a:p>
            <a:pPr marL="0" indent="0" algn="ctr">
              <a:buNone/>
            </a:pPr>
            <a:r>
              <a:rPr lang="en-US" sz="3200" dirty="0"/>
              <a:t>“I don’t interact with many patients who have been incarcerated”</a:t>
            </a:r>
          </a:p>
        </p:txBody>
      </p:sp>
    </p:spTree>
    <p:extLst>
      <p:ext uri="{BB962C8B-B14F-4D97-AF65-F5344CB8AC3E}">
        <p14:creationId xmlns:p14="http://schemas.microsoft.com/office/powerpoint/2010/main" val="242094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F5B73-89E7-2E90-C27A-8C87A8598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58BDE-0905-F427-F1FB-68FD95F0695B}"/>
              </a:ext>
            </a:extLst>
          </p:cNvPr>
          <p:cNvSpPr>
            <a:spLocks noGrp="1"/>
          </p:cNvSpPr>
          <p:nvPr>
            <p:ph type="title"/>
          </p:nvPr>
        </p:nvSpPr>
        <p:spPr>
          <a:xfrm>
            <a:off x="838200" y="365125"/>
            <a:ext cx="10515600" cy="1325563"/>
          </a:xfrm>
        </p:spPr>
        <p:txBody>
          <a:bodyPr/>
          <a:lstStyle/>
          <a:p>
            <a:r>
              <a:rPr lang="en-US" dirty="0"/>
              <a:t>Why have this conversation?</a:t>
            </a:r>
          </a:p>
        </p:txBody>
      </p:sp>
      <p:sp>
        <p:nvSpPr>
          <p:cNvPr id="3" name="Content Placeholder 2">
            <a:extLst>
              <a:ext uri="{FF2B5EF4-FFF2-40B4-BE49-F238E27FC236}">
                <a16:creationId xmlns:a16="http://schemas.microsoft.com/office/drawing/2014/main" id="{26DDD468-5122-1789-4174-442A8E938C50}"/>
              </a:ext>
            </a:extLst>
          </p:cNvPr>
          <p:cNvSpPr>
            <a:spLocks noGrp="1"/>
          </p:cNvSpPr>
          <p:nvPr>
            <p:ph idx="1"/>
          </p:nvPr>
        </p:nvSpPr>
        <p:spPr>
          <a:xfrm>
            <a:off x="838200" y="1825625"/>
            <a:ext cx="10515600" cy="4351338"/>
          </a:xfrm>
        </p:spPr>
        <p:txBody>
          <a:bodyPr>
            <a:normAutofit/>
          </a:bodyPr>
          <a:lstStyle/>
          <a:p>
            <a:r>
              <a:rPr lang="en-US" sz="2400" dirty="0"/>
              <a:t>Mass incarceration affects all our communities</a:t>
            </a:r>
          </a:p>
          <a:p>
            <a:pPr marL="0" indent="0">
              <a:buNone/>
            </a:pPr>
            <a:endParaRPr lang="en-US" sz="2400" dirty="0"/>
          </a:p>
          <a:p>
            <a:r>
              <a:rPr lang="en-US" sz="2400" dirty="0"/>
              <a:t>Justice-involved individuals are already in our clinical settings</a:t>
            </a:r>
          </a:p>
          <a:p>
            <a:endParaRPr lang="en-US" sz="2400" dirty="0"/>
          </a:p>
          <a:p>
            <a:r>
              <a:rPr lang="en-US" sz="2400" dirty="0"/>
              <a:t>Urgent and neglected community health need</a:t>
            </a:r>
          </a:p>
          <a:p>
            <a:endParaRPr lang="en-US" sz="2400" dirty="0"/>
          </a:p>
          <a:p>
            <a:r>
              <a:rPr lang="en-US" sz="2400" dirty="0"/>
              <a:t>Addressing healthy equity and health disparities</a:t>
            </a:r>
          </a:p>
          <a:p>
            <a:endParaRPr lang="en-US" sz="2400" dirty="0"/>
          </a:p>
          <a:p>
            <a:r>
              <a:rPr lang="en-US" sz="2400" dirty="0"/>
              <a:t>Every member of the healthcare team can help</a:t>
            </a:r>
          </a:p>
          <a:p>
            <a:endParaRPr lang="en-US" sz="2400" dirty="0"/>
          </a:p>
        </p:txBody>
      </p:sp>
      <p:sp>
        <p:nvSpPr>
          <p:cNvPr id="8" name="Oval 7">
            <a:extLst>
              <a:ext uri="{FF2B5EF4-FFF2-40B4-BE49-F238E27FC236}">
                <a16:creationId xmlns:a16="http://schemas.microsoft.com/office/drawing/2014/main" id="{EEBB27C8-68E1-D108-AC78-801BF6FC616B}"/>
              </a:ext>
            </a:extLst>
          </p:cNvPr>
          <p:cNvSpPr/>
          <p:nvPr/>
        </p:nvSpPr>
        <p:spPr>
          <a:xfrm>
            <a:off x="8886812" y="3245595"/>
            <a:ext cx="2774604" cy="25723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40% of patients in an urban primary care practice have a history of incarceration</a:t>
            </a:r>
          </a:p>
        </p:txBody>
      </p:sp>
      <p:pic>
        <p:nvPicPr>
          <p:cNvPr id="9" name="Picture 8">
            <a:extLst>
              <a:ext uri="{FF2B5EF4-FFF2-40B4-BE49-F238E27FC236}">
                <a16:creationId xmlns:a16="http://schemas.microsoft.com/office/drawing/2014/main" id="{FCD19EDC-3D5E-2873-7FE7-5E099F413AFC}"/>
              </a:ext>
            </a:extLst>
          </p:cNvPr>
          <p:cNvPicPr>
            <a:picLocks noChangeAspect="1"/>
          </p:cNvPicPr>
          <p:nvPr/>
        </p:nvPicPr>
        <p:blipFill>
          <a:blip r:embed="rId3"/>
          <a:stretch>
            <a:fillRect/>
          </a:stretch>
        </p:blipFill>
        <p:spPr>
          <a:xfrm>
            <a:off x="8972721" y="537408"/>
            <a:ext cx="2602787" cy="2296577"/>
          </a:xfrm>
          <a:prstGeom prst="rect">
            <a:avLst/>
          </a:prstGeom>
        </p:spPr>
      </p:pic>
      <p:sp>
        <p:nvSpPr>
          <p:cNvPr id="10" name="TextBox 9">
            <a:extLst>
              <a:ext uri="{FF2B5EF4-FFF2-40B4-BE49-F238E27FC236}">
                <a16:creationId xmlns:a16="http://schemas.microsoft.com/office/drawing/2014/main" id="{7E41053B-ECBB-B8DE-9A5E-BD1DAA6F6BD0}"/>
              </a:ext>
            </a:extLst>
          </p:cNvPr>
          <p:cNvSpPr txBox="1"/>
          <p:nvPr/>
        </p:nvSpPr>
        <p:spPr>
          <a:xfrm>
            <a:off x="10001262" y="2833985"/>
            <a:ext cx="7160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NIHCM</a:t>
            </a:r>
          </a:p>
        </p:txBody>
      </p:sp>
      <p:sp>
        <p:nvSpPr>
          <p:cNvPr id="11" name="TextBox 10">
            <a:extLst>
              <a:ext uri="{FF2B5EF4-FFF2-40B4-BE49-F238E27FC236}">
                <a16:creationId xmlns:a16="http://schemas.microsoft.com/office/drawing/2014/main" id="{E9AB4E42-4387-AE21-04A3-66B68A42019C}"/>
              </a:ext>
            </a:extLst>
          </p:cNvPr>
          <p:cNvSpPr txBox="1"/>
          <p:nvPr/>
        </p:nvSpPr>
        <p:spPr>
          <a:xfrm>
            <a:off x="9540056" y="5849908"/>
            <a:ext cx="17483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MacKenzie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et al, 2021</a:t>
            </a:r>
          </a:p>
        </p:txBody>
      </p:sp>
    </p:spTree>
    <p:extLst>
      <p:ext uri="{BB962C8B-B14F-4D97-AF65-F5344CB8AC3E}">
        <p14:creationId xmlns:p14="http://schemas.microsoft.com/office/powerpoint/2010/main" val="323103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129AD-60CB-ED8E-0975-1327CA5F7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30C61-EE1B-4F82-5285-0F3D064E69EC}"/>
              </a:ext>
            </a:extLst>
          </p:cNvPr>
          <p:cNvSpPr>
            <a:spLocks noGrp="1"/>
          </p:cNvSpPr>
          <p:nvPr>
            <p:ph type="title"/>
          </p:nvPr>
        </p:nvSpPr>
        <p:spPr>
          <a:xfrm>
            <a:off x="838200" y="365125"/>
            <a:ext cx="10515600" cy="1325563"/>
          </a:xfrm>
        </p:spPr>
        <p:txBody>
          <a:bodyPr/>
          <a:lstStyle/>
          <a:p>
            <a:r>
              <a:rPr lang="en-US" dirty="0"/>
              <a:t>Incarceration by the numbers</a:t>
            </a:r>
          </a:p>
        </p:txBody>
      </p:sp>
      <p:pic>
        <p:nvPicPr>
          <p:cNvPr id="4" name="Picture 3">
            <a:extLst>
              <a:ext uri="{FF2B5EF4-FFF2-40B4-BE49-F238E27FC236}">
                <a16:creationId xmlns:a16="http://schemas.microsoft.com/office/drawing/2014/main" id="{EBFE52FD-C150-44F1-03BC-90B95ADCFE55}"/>
              </a:ext>
            </a:extLst>
          </p:cNvPr>
          <p:cNvPicPr>
            <a:picLocks noChangeAspect="1"/>
          </p:cNvPicPr>
          <p:nvPr/>
        </p:nvPicPr>
        <p:blipFill>
          <a:blip r:embed="rId3"/>
          <a:stretch>
            <a:fillRect/>
          </a:stretch>
        </p:blipFill>
        <p:spPr>
          <a:xfrm>
            <a:off x="357377" y="1524000"/>
            <a:ext cx="5738623" cy="4280219"/>
          </a:xfrm>
          <a:prstGeom prst="rect">
            <a:avLst/>
          </a:prstGeom>
        </p:spPr>
      </p:pic>
      <p:pic>
        <p:nvPicPr>
          <p:cNvPr id="5" name="Picture 4">
            <a:extLst>
              <a:ext uri="{FF2B5EF4-FFF2-40B4-BE49-F238E27FC236}">
                <a16:creationId xmlns:a16="http://schemas.microsoft.com/office/drawing/2014/main" id="{8B54219A-5806-952C-B43C-B89A6F9EA6DB}"/>
              </a:ext>
            </a:extLst>
          </p:cNvPr>
          <p:cNvPicPr>
            <a:picLocks noChangeAspect="1"/>
          </p:cNvPicPr>
          <p:nvPr/>
        </p:nvPicPr>
        <p:blipFill>
          <a:blip r:embed="rId4"/>
          <a:stretch>
            <a:fillRect/>
          </a:stretch>
        </p:blipFill>
        <p:spPr>
          <a:xfrm>
            <a:off x="6208363" y="1524000"/>
            <a:ext cx="5761833" cy="4280219"/>
          </a:xfrm>
          <a:prstGeom prst="rect">
            <a:avLst/>
          </a:prstGeom>
        </p:spPr>
      </p:pic>
    </p:spTree>
    <p:extLst>
      <p:ext uri="{BB962C8B-B14F-4D97-AF65-F5344CB8AC3E}">
        <p14:creationId xmlns:p14="http://schemas.microsoft.com/office/powerpoint/2010/main" val="366747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65408-DC60-28A5-902B-8E535257A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9F751-C91C-E506-3CC0-E7A1F75692C3}"/>
              </a:ext>
            </a:extLst>
          </p:cNvPr>
          <p:cNvSpPr>
            <a:spLocks noGrp="1"/>
          </p:cNvSpPr>
          <p:nvPr>
            <p:ph type="title"/>
          </p:nvPr>
        </p:nvSpPr>
        <p:spPr>
          <a:xfrm>
            <a:off x="838200" y="365125"/>
            <a:ext cx="10515600" cy="1325563"/>
          </a:xfrm>
        </p:spPr>
        <p:txBody>
          <a:bodyPr/>
          <a:lstStyle/>
          <a:p>
            <a:r>
              <a:rPr lang="en-US" dirty="0"/>
              <a:t>Current incarceration is only part of the picture</a:t>
            </a:r>
          </a:p>
        </p:txBody>
      </p:sp>
      <p:sp>
        <p:nvSpPr>
          <p:cNvPr id="3" name="TextBox 2">
            <a:extLst>
              <a:ext uri="{FF2B5EF4-FFF2-40B4-BE49-F238E27FC236}">
                <a16:creationId xmlns:a16="http://schemas.microsoft.com/office/drawing/2014/main" id="{2545908F-0D3A-755F-5B57-AB2BA06D355C}"/>
              </a:ext>
            </a:extLst>
          </p:cNvPr>
          <p:cNvSpPr txBox="1"/>
          <p:nvPr/>
        </p:nvSpPr>
        <p:spPr>
          <a:xfrm>
            <a:off x="7206920" y="2379619"/>
            <a:ext cx="3777915" cy="2246769"/>
          </a:xfrm>
          <a:prstGeom prst="rect">
            <a:avLst/>
          </a:prstGeom>
          <a:noFill/>
        </p:spPr>
        <p:txBody>
          <a:bodyPr wrap="square" rtlCol="0">
            <a:spAutoFit/>
          </a:bodyPr>
          <a:lstStyle/>
          <a:p>
            <a:pPr algn="ctr"/>
            <a:r>
              <a:rPr lang="en-US" sz="2800" b="1" dirty="0"/>
              <a:t>1 in 3</a:t>
            </a:r>
            <a:r>
              <a:rPr lang="en-US" sz="2800" dirty="0"/>
              <a:t> US adults has a criminal record</a:t>
            </a:r>
          </a:p>
          <a:p>
            <a:pPr algn="ctr"/>
            <a:endParaRPr lang="en-US" sz="2800" dirty="0"/>
          </a:p>
          <a:p>
            <a:pPr algn="ctr"/>
            <a:r>
              <a:rPr lang="en-US" sz="2800" b="1" dirty="0"/>
              <a:t>1 in 20</a:t>
            </a:r>
            <a:r>
              <a:rPr lang="en-US" sz="2800" dirty="0"/>
              <a:t> US adults has been incarcerated</a:t>
            </a:r>
          </a:p>
        </p:txBody>
      </p:sp>
      <p:sp>
        <p:nvSpPr>
          <p:cNvPr id="6" name="TextBox 5">
            <a:extLst>
              <a:ext uri="{FF2B5EF4-FFF2-40B4-BE49-F238E27FC236}">
                <a16:creationId xmlns:a16="http://schemas.microsoft.com/office/drawing/2014/main" id="{C377F634-9C5B-7528-647A-0FD3C9AEF628}"/>
              </a:ext>
            </a:extLst>
          </p:cNvPr>
          <p:cNvSpPr txBox="1"/>
          <p:nvPr/>
        </p:nvSpPr>
        <p:spPr>
          <a:xfrm>
            <a:off x="1799045" y="5874084"/>
            <a:ext cx="4127175" cy="276999"/>
          </a:xfrm>
          <a:prstGeom prst="rect">
            <a:avLst/>
          </a:prstGeom>
          <a:noFill/>
        </p:spPr>
        <p:txBody>
          <a:bodyPr wrap="square" rtlCol="0">
            <a:spAutoFit/>
          </a:bodyPr>
          <a:lstStyle/>
          <a:p>
            <a:r>
              <a:rPr lang="en-US" sz="1200"/>
              <a:t>Source: Prison Policy Initiative, Bureau of Justice Statistics</a:t>
            </a:r>
          </a:p>
        </p:txBody>
      </p:sp>
      <p:pic>
        <p:nvPicPr>
          <p:cNvPr id="7" name="Picture 6">
            <a:extLst>
              <a:ext uri="{FF2B5EF4-FFF2-40B4-BE49-F238E27FC236}">
                <a16:creationId xmlns:a16="http://schemas.microsoft.com/office/drawing/2014/main" id="{A12EE01E-BCF7-BF26-C288-182B461F1879}"/>
              </a:ext>
            </a:extLst>
          </p:cNvPr>
          <p:cNvPicPr>
            <a:picLocks noChangeAspect="1"/>
          </p:cNvPicPr>
          <p:nvPr/>
        </p:nvPicPr>
        <p:blipFill>
          <a:blip r:embed="rId3"/>
          <a:stretch>
            <a:fillRect/>
          </a:stretch>
        </p:blipFill>
        <p:spPr>
          <a:xfrm>
            <a:off x="623573" y="1285044"/>
            <a:ext cx="5914152" cy="4491761"/>
          </a:xfrm>
          <a:prstGeom prst="rect">
            <a:avLst/>
          </a:prstGeom>
        </p:spPr>
      </p:pic>
    </p:spTree>
    <p:extLst>
      <p:ext uri="{BB962C8B-B14F-4D97-AF65-F5344CB8AC3E}">
        <p14:creationId xmlns:p14="http://schemas.microsoft.com/office/powerpoint/2010/main" val="161192042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AD919A4DF3548A7154F4200ACB4B5" ma:contentTypeVersion="16" ma:contentTypeDescription="Create a new document." ma:contentTypeScope="" ma:versionID="fbce050d9df006f16006c887bd6eef4b">
  <xsd:schema xmlns:xsd="http://www.w3.org/2001/XMLSchema" xmlns:xs="http://www.w3.org/2001/XMLSchema" xmlns:p="http://schemas.microsoft.com/office/2006/metadata/properties" xmlns:ns1="http://schemas.microsoft.com/sharepoint/v3" xmlns:ns2="30413197-23cb-4fa6-977e-15613d1a8345" xmlns:ns3="b159b254-6d57-44a0-b030-b506957ed4c0" targetNamespace="http://schemas.microsoft.com/office/2006/metadata/properties" ma:root="true" ma:fieldsID="3d3b578559b070fc62a44106224bf73c" ns1:_="" ns2:_="" ns3:_="">
    <xsd:import namespace="http://schemas.microsoft.com/sharepoint/v3"/>
    <xsd:import namespace="30413197-23cb-4fa6-977e-15613d1a8345"/>
    <xsd:import namespace="b159b254-6d57-44a0-b030-b506957ed4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13197-23cb-4fa6-977e-15613d1a8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e83da4f-4d6a-43ba-aa09-ce86d4899de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59b254-6d57-44a0-b030-b506957ed4c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08584a6-754b-4508-89c5-0ab0b4ff32a2}" ma:internalName="TaxCatchAll" ma:showField="CatchAllData" ma:web="b159b254-6d57-44a0-b030-b506957ed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0413197-23cb-4fa6-977e-15613d1a8345">
      <Terms xmlns="http://schemas.microsoft.com/office/infopath/2007/PartnerControls"/>
    </lcf76f155ced4ddcb4097134ff3c332f>
    <TaxCatchAll xmlns="b159b254-6d57-44a0-b030-b506957ed4c0" xsi:nil="true"/>
  </documentManagement>
</p:properties>
</file>

<file path=customXml/itemProps1.xml><?xml version="1.0" encoding="utf-8"?>
<ds:datastoreItem xmlns:ds="http://schemas.openxmlformats.org/officeDocument/2006/customXml" ds:itemID="{8618DCD2-0AA3-4D24-A4AF-ECDFE58B6855}"/>
</file>

<file path=customXml/itemProps2.xml><?xml version="1.0" encoding="utf-8"?>
<ds:datastoreItem xmlns:ds="http://schemas.openxmlformats.org/officeDocument/2006/customXml" ds:itemID="{D8F91E54-5FB0-4E1A-99AF-104D74CBE475}">
  <ds:schemaRefs>
    <ds:schemaRef ds:uri="http://schemas.microsoft.com/sharepoint/v3/contenttype/forms"/>
  </ds:schemaRefs>
</ds:datastoreItem>
</file>

<file path=customXml/itemProps3.xml><?xml version="1.0" encoding="utf-8"?>
<ds:datastoreItem xmlns:ds="http://schemas.openxmlformats.org/officeDocument/2006/customXml" ds:itemID="{D516F45B-C3A0-438A-B68C-3ADEF098E792}">
  <ds:schemaRefs>
    <ds:schemaRef ds:uri="http://schemas.openxmlformats.org/package/2006/metadata/core-properties"/>
    <ds:schemaRef ds:uri="2132b11f-0d1c-4615-95e1-a94d59d5cc91"/>
    <ds:schemaRef ds:uri="http://schemas.microsoft.com/sharepoint/v3"/>
    <ds:schemaRef ds:uri="http://purl.org/dc/terms/"/>
    <ds:schemaRef ds:uri="http://www.w3.org/XML/1998/namespace"/>
    <ds:schemaRef ds:uri="http://schemas.microsoft.com/office/2006/documentManagement/types"/>
    <ds:schemaRef ds:uri="http://purl.org/dc/dcmitype/"/>
    <ds:schemaRef ds:uri="http://schemas.microsoft.com/office/infopath/2007/PartnerControls"/>
    <ds:schemaRef ds:uri="9f0379c6-3be3-4dbd-a243-e16efdd8f068"/>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2166</TotalTime>
  <Words>2036</Words>
  <Application>Microsoft Macintosh PowerPoint</Application>
  <PresentationFormat>Widescreen</PresentationFormat>
  <Paragraphs>245</Paragraphs>
  <Slides>43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Helvetica</vt:lpstr>
      <vt:lpstr>IBM Plex Sans</vt:lpstr>
      <vt:lpstr>ProximaNova</vt:lpstr>
      <vt:lpstr>TimesNewRomanPSMT</vt:lpstr>
      <vt:lpstr>Wingdings</vt:lpstr>
      <vt:lpstr>2_Office Theme</vt:lpstr>
      <vt:lpstr>PowerPoint Presentation</vt:lpstr>
      <vt:lpstr>Intros</vt:lpstr>
      <vt:lpstr>Objectives</vt:lpstr>
      <vt:lpstr>Roadmap </vt:lpstr>
      <vt:lpstr>We hope you will leave today’s session feeling:</vt:lpstr>
      <vt:lpstr>Why have this conversation?</vt:lpstr>
      <vt:lpstr>Why have this conversation?</vt:lpstr>
      <vt:lpstr>Incarceration by the numbers</vt:lpstr>
      <vt:lpstr>Current incarceration is only part of the picture</vt:lpstr>
      <vt:lpstr>Mass punishment in Michigan</vt:lpstr>
      <vt:lpstr>Prominent racial disparities in carceral settings</vt:lpstr>
      <vt:lpstr>Myth or Fact?</vt:lpstr>
      <vt:lpstr>Myth or Fact?</vt:lpstr>
      <vt:lpstr>Myth or Fact?</vt:lpstr>
      <vt:lpstr>Myth or Fact?</vt:lpstr>
      <vt:lpstr>High prevalence of chronic disease in carceral settings</vt:lpstr>
      <vt:lpstr>How does incarceration worsen health?</vt:lpstr>
      <vt:lpstr>Adam: A typical day in prison</vt:lpstr>
      <vt:lpstr>Limitations of healthcare in carceral settings</vt:lpstr>
      <vt:lpstr>Adam: A typical day during reentry</vt:lpstr>
      <vt:lpstr>PowerPoint Presentation</vt:lpstr>
      <vt:lpstr>Myth or Fact?</vt:lpstr>
      <vt:lpstr>Myth or Fact?</vt:lpstr>
      <vt:lpstr>What can we do as healthcare providers?</vt:lpstr>
      <vt:lpstr>What can we do as healthcare providers?</vt:lpstr>
      <vt:lpstr>Keep in mind…</vt:lpstr>
      <vt:lpstr>Taking a history – do </vt:lpstr>
      <vt:lpstr>Taking a history – don’t </vt:lpstr>
      <vt:lpstr>How can we ask about incarceration exposure?</vt:lpstr>
      <vt:lpstr>Taking a history of justice involvement</vt:lpstr>
      <vt:lpstr>Words DO matter: documentation considerations</vt:lpstr>
      <vt:lpstr>Screening and treatment after incarceration</vt:lpstr>
      <vt:lpstr>Save lives with MOUD, particularly during reentry!</vt:lpstr>
      <vt:lpstr>Myth or Fact?</vt:lpstr>
      <vt:lpstr>Myth or Fact?</vt:lpstr>
      <vt:lpstr>What can we do as healthcare providers?</vt:lpstr>
      <vt:lpstr>Innovative care model: Transitions Clinic Network</vt:lpstr>
      <vt:lpstr>Adam: Community peer support</vt:lpstr>
      <vt:lpstr>What can we do as healthcare providers?</vt:lpstr>
      <vt:lpstr>Advocating for your justice-involved patient</vt:lpstr>
      <vt:lpstr>Where can I learn more?</vt:lpstr>
      <vt:lpstr>Key take aways</vt:lpstr>
      <vt:lpstr>References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Parker-Featherstone, Ebony</dc:creator>
  <cp:lastModifiedBy>Cushman, Nicholas</cp:lastModifiedBy>
  <cp:revision>114</cp:revision>
  <dcterms:created xsi:type="dcterms:W3CDTF">2021-02-23T14:59:18Z</dcterms:created>
  <dcterms:modified xsi:type="dcterms:W3CDTF">2025-05-27T13:10:56Z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0x0101006B0AD919A4DF3548A7154F4200ACB4B5</vt:lpwstr>
  </property>
</Properties>
</file>