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526" r:id="rId2"/>
    <p:sldId id="521" r:id="rId3"/>
    <p:sldId id="542" r:id="rId4"/>
    <p:sldId id="532" r:id="rId5"/>
    <p:sldId id="275" r:id="rId6"/>
    <p:sldId id="324" r:id="rId7"/>
    <p:sldId id="272" r:id="rId8"/>
    <p:sldId id="537" r:id="rId9"/>
    <p:sldId id="538" r:id="rId10"/>
    <p:sldId id="259" r:id="rId11"/>
    <p:sldId id="261" r:id="rId12"/>
    <p:sldId id="264" r:id="rId13"/>
    <p:sldId id="265" r:id="rId14"/>
    <p:sldId id="330" r:id="rId15"/>
    <p:sldId id="326" r:id="rId16"/>
    <p:sldId id="490" r:id="rId17"/>
    <p:sldId id="536" r:id="rId18"/>
    <p:sldId id="268" r:id="rId19"/>
    <p:sldId id="539" r:id="rId20"/>
    <p:sldId id="390" r:id="rId21"/>
    <p:sldId id="389" r:id="rId22"/>
    <p:sldId id="391" r:id="rId23"/>
    <p:sldId id="290" r:id="rId24"/>
    <p:sldId id="291" r:id="rId25"/>
    <p:sldId id="534" r:id="rId26"/>
    <p:sldId id="540" r:id="rId27"/>
    <p:sldId id="5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Foid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A985"/>
    <a:srgbClr val="17A4A3"/>
    <a:srgbClr val="189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snapToObjects="1">
      <p:cViewPr varScale="1">
        <p:scale>
          <a:sx n="63" d="100"/>
          <a:sy n="63" d="100"/>
        </p:scale>
        <p:origin x="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D144EA-1713-440E-B7D3-7CCE5C1425C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4FE4770-91CB-44D0-8C3F-3BFD1810B14D}">
      <dgm:prSet phldrT="[Text]"/>
      <dgm:spPr/>
      <dgm:t>
        <a:bodyPr/>
        <a:lstStyle/>
        <a:p>
          <a:r>
            <a:rPr lang="en-US" dirty="0"/>
            <a:t>Concussion</a:t>
          </a:r>
        </a:p>
      </dgm:t>
    </dgm:pt>
    <dgm:pt modelId="{5EDC9FAD-3D5E-40BC-8635-965631FE2DEB}" type="parTrans" cxnId="{8DBDCAF3-8132-406F-B0A9-7B2698BB4A9B}">
      <dgm:prSet/>
      <dgm:spPr/>
      <dgm:t>
        <a:bodyPr/>
        <a:lstStyle/>
        <a:p>
          <a:endParaRPr lang="en-US"/>
        </a:p>
      </dgm:t>
    </dgm:pt>
    <dgm:pt modelId="{72488B61-9F35-4D74-80B5-BD249F0045AD}" type="sibTrans" cxnId="{8DBDCAF3-8132-406F-B0A9-7B2698BB4A9B}">
      <dgm:prSet/>
      <dgm:spPr/>
      <dgm:t>
        <a:bodyPr/>
        <a:lstStyle/>
        <a:p>
          <a:endParaRPr lang="en-US"/>
        </a:p>
      </dgm:t>
    </dgm:pt>
    <dgm:pt modelId="{90B61E49-0E88-48CE-A579-95236671AFF5}">
      <dgm:prSet phldrT="[Text]"/>
      <dgm:spPr/>
      <dgm:t>
        <a:bodyPr/>
        <a:lstStyle/>
        <a:p>
          <a:r>
            <a:rPr lang="en-US" dirty="0"/>
            <a:t>Mild</a:t>
          </a:r>
        </a:p>
      </dgm:t>
    </dgm:pt>
    <dgm:pt modelId="{5870F0C7-5F2D-47E3-B457-93336EDC91FE}" type="parTrans" cxnId="{1CD634EF-ED50-4EB9-ADE0-10D70595D32C}">
      <dgm:prSet/>
      <dgm:spPr/>
      <dgm:t>
        <a:bodyPr/>
        <a:lstStyle/>
        <a:p>
          <a:endParaRPr lang="en-US"/>
        </a:p>
      </dgm:t>
    </dgm:pt>
    <dgm:pt modelId="{D2D48507-8908-4C1A-94DB-542C3A00107C}" type="sibTrans" cxnId="{1CD634EF-ED50-4EB9-ADE0-10D70595D32C}">
      <dgm:prSet/>
      <dgm:spPr/>
      <dgm:t>
        <a:bodyPr/>
        <a:lstStyle/>
        <a:p>
          <a:endParaRPr lang="en-US"/>
        </a:p>
      </dgm:t>
    </dgm:pt>
    <dgm:pt modelId="{860077DD-D11A-477E-9512-767A819DF1A6}">
      <dgm:prSet phldrT="[Text]"/>
      <dgm:spPr/>
      <dgm:t>
        <a:bodyPr/>
        <a:lstStyle/>
        <a:p>
          <a:r>
            <a:rPr lang="en-US" dirty="0"/>
            <a:t>Moderate</a:t>
          </a:r>
        </a:p>
      </dgm:t>
    </dgm:pt>
    <dgm:pt modelId="{007FAA97-C43F-4BBE-B170-779249C4D04A}" type="parTrans" cxnId="{60DD6B06-11D7-47F8-840E-A9786B742BE7}">
      <dgm:prSet/>
      <dgm:spPr/>
      <dgm:t>
        <a:bodyPr/>
        <a:lstStyle/>
        <a:p>
          <a:endParaRPr lang="en-US"/>
        </a:p>
      </dgm:t>
    </dgm:pt>
    <dgm:pt modelId="{0E1E46FC-A413-42A7-879B-7B1C6D5F6150}" type="sibTrans" cxnId="{60DD6B06-11D7-47F8-840E-A9786B742BE7}">
      <dgm:prSet/>
      <dgm:spPr/>
      <dgm:t>
        <a:bodyPr/>
        <a:lstStyle/>
        <a:p>
          <a:endParaRPr lang="en-US"/>
        </a:p>
      </dgm:t>
    </dgm:pt>
    <dgm:pt modelId="{50552241-E4E8-4E2A-8EAE-93176F0EFA0C}">
      <dgm:prSet phldrT="[Text]"/>
      <dgm:spPr/>
      <dgm:t>
        <a:bodyPr/>
        <a:lstStyle/>
        <a:p>
          <a:r>
            <a:rPr lang="en-US" dirty="0"/>
            <a:t>Severe</a:t>
          </a:r>
        </a:p>
      </dgm:t>
    </dgm:pt>
    <dgm:pt modelId="{748F1422-EAFC-4AC5-9EBD-B320B8FADFDC}" type="parTrans" cxnId="{0800E744-B0FB-4A9E-A268-7D112B2CB9E4}">
      <dgm:prSet/>
      <dgm:spPr/>
      <dgm:t>
        <a:bodyPr/>
        <a:lstStyle/>
        <a:p>
          <a:endParaRPr lang="en-US"/>
        </a:p>
      </dgm:t>
    </dgm:pt>
    <dgm:pt modelId="{4F8D4486-C979-47EA-82E6-B3382904F6DD}" type="sibTrans" cxnId="{0800E744-B0FB-4A9E-A268-7D112B2CB9E4}">
      <dgm:prSet/>
      <dgm:spPr/>
      <dgm:t>
        <a:bodyPr/>
        <a:lstStyle/>
        <a:p>
          <a:endParaRPr lang="en-US"/>
        </a:p>
      </dgm:t>
    </dgm:pt>
    <dgm:pt modelId="{B0249137-634B-424E-ACF2-3ACB6482BA7C}" type="pres">
      <dgm:prSet presAssocID="{71D144EA-1713-440E-B7D3-7CCE5C1425CC}" presName="diagram" presStyleCnt="0">
        <dgm:presLayoutVars>
          <dgm:dir/>
          <dgm:resizeHandles val="exact"/>
        </dgm:presLayoutVars>
      </dgm:prSet>
      <dgm:spPr/>
    </dgm:pt>
    <dgm:pt modelId="{19E0B656-F052-499D-AF92-3CB4E960FDEF}" type="pres">
      <dgm:prSet presAssocID="{A4FE4770-91CB-44D0-8C3F-3BFD1810B14D}" presName="node" presStyleLbl="node1" presStyleIdx="0" presStyleCnt="4">
        <dgm:presLayoutVars>
          <dgm:bulletEnabled val="1"/>
        </dgm:presLayoutVars>
      </dgm:prSet>
      <dgm:spPr/>
    </dgm:pt>
    <dgm:pt modelId="{E9036B82-E890-47E8-B683-6D633856EFBC}" type="pres">
      <dgm:prSet presAssocID="{72488B61-9F35-4D74-80B5-BD249F0045AD}" presName="sibTrans" presStyleCnt="0"/>
      <dgm:spPr/>
    </dgm:pt>
    <dgm:pt modelId="{5ECD9D4A-6E12-43F7-9F81-AA19D3CBEB12}" type="pres">
      <dgm:prSet presAssocID="{90B61E49-0E88-48CE-A579-95236671AFF5}" presName="node" presStyleLbl="node1" presStyleIdx="1" presStyleCnt="4">
        <dgm:presLayoutVars>
          <dgm:bulletEnabled val="1"/>
        </dgm:presLayoutVars>
      </dgm:prSet>
      <dgm:spPr/>
    </dgm:pt>
    <dgm:pt modelId="{AFE297A0-13DD-45B4-8C38-C588DA078A97}" type="pres">
      <dgm:prSet presAssocID="{D2D48507-8908-4C1A-94DB-542C3A00107C}" presName="sibTrans" presStyleCnt="0"/>
      <dgm:spPr/>
    </dgm:pt>
    <dgm:pt modelId="{86830F72-CB5A-41FF-A9D7-A9ABDF39990D}" type="pres">
      <dgm:prSet presAssocID="{860077DD-D11A-477E-9512-767A819DF1A6}" presName="node" presStyleLbl="node1" presStyleIdx="2" presStyleCnt="4">
        <dgm:presLayoutVars>
          <dgm:bulletEnabled val="1"/>
        </dgm:presLayoutVars>
      </dgm:prSet>
      <dgm:spPr/>
    </dgm:pt>
    <dgm:pt modelId="{DA5B06B7-241A-432D-8D6D-76D38BA656E0}" type="pres">
      <dgm:prSet presAssocID="{0E1E46FC-A413-42A7-879B-7B1C6D5F6150}" presName="sibTrans" presStyleCnt="0"/>
      <dgm:spPr/>
    </dgm:pt>
    <dgm:pt modelId="{3C6498AF-93DB-4300-89C0-A58B7CF25418}" type="pres">
      <dgm:prSet presAssocID="{50552241-E4E8-4E2A-8EAE-93176F0EFA0C}" presName="node" presStyleLbl="node1" presStyleIdx="3" presStyleCnt="4">
        <dgm:presLayoutVars>
          <dgm:bulletEnabled val="1"/>
        </dgm:presLayoutVars>
      </dgm:prSet>
      <dgm:spPr/>
    </dgm:pt>
  </dgm:ptLst>
  <dgm:cxnLst>
    <dgm:cxn modelId="{60DD6B06-11D7-47F8-840E-A9786B742BE7}" srcId="{71D144EA-1713-440E-B7D3-7CCE5C1425CC}" destId="{860077DD-D11A-477E-9512-767A819DF1A6}" srcOrd="2" destOrd="0" parTransId="{007FAA97-C43F-4BBE-B170-779249C4D04A}" sibTransId="{0E1E46FC-A413-42A7-879B-7B1C6D5F6150}"/>
    <dgm:cxn modelId="{76D54F0A-4AE9-418D-8590-967F69E9BF45}" type="presOf" srcId="{860077DD-D11A-477E-9512-767A819DF1A6}" destId="{86830F72-CB5A-41FF-A9D7-A9ABDF39990D}" srcOrd="0" destOrd="0" presId="urn:microsoft.com/office/officeart/2005/8/layout/default"/>
    <dgm:cxn modelId="{0800E744-B0FB-4A9E-A268-7D112B2CB9E4}" srcId="{71D144EA-1713-440E-B7D3-7CCE5C1425CC}" destId="{50552241-E4E8-4E2A-8EAE-93176F0EFA0C}" srcOrd="3" destOrd="0" parTransId="{748F1422-EAFC-4AC5-9EBD-B320B8FADFDC}" sibTransId="{4F8D4486-C979-47EA-82E6-B3382904F6DD}"/>
    <dgm:cxn modelId="{33CD8866-2868-4333-9E53-D0B362FDC9EE}" type="presOf" srcId="{A4FE4770-91CB-44D0-8C3F-3BFD1810B14D}" destId="{19E0B656-F052-499D-AF92-3CB4E960FDEF}" srcOrd="0" destOrd="0" presId="urn:microsoft.com/office/officeart/2005/8/layout/default"/>
    <dgm:cxn modelId="{64850567-A9E6-45E1-A22F-96D46F813E3F}" type="presOf" srcId="{90B61E49-0E88-48CE-A579-95236671AFF5}" destId="{5ECD9D4A-6E12-43F7-9F81-AA19D3CBEB12}" srcOrd="0" destOrd="0" presId="urn:microsoft.com/office/officeart/2005/8/layout/default"/>
    <dgm:cxn modelId="{FE396D4F-4963-41E5-9F26-73A6E9368A1A}" type="presOf" srcId="{50552241-E4E8-4E2A-8EAE-93176F0EFA0C}" destId="{3C6498AF-93DB-4300-89C0-A58B7CF25418}" srcOrd="0" destOrd="0" presId="urn:microsoft.com/office/officeart/2005/8/layout/default"/>
    <dgm:cxn modelId="{B3A85F98-2E53-4DE5-81C4-31D9550E33B3}" type="presOf" srcId="{71D144EA-1713-440E-B7D3-7CCE5C1425CC}" destId="{B0249137-634B-424E-ACF2-3ACB6482BA7C}" srcOrd="0" destOrd="0" presId="urn:microsoft.com/office/officeart/2005/8/layout/default"/>
    <dgm:cxn modelId="{1CD634EF-ED50-4EB9-ADE0-10D70595D32C}" srcId="{71D144EA-1713-440E-B7D3-7CCE5C1425CC}" destId="{90B61E49-0E88-48CE-A579-95236671AFF5}" srcOrd="1" destOrd="0" parTransId="{5870F0C7-5F2D-47E3-B457-93336EDC91FE}" sibTransId="{D2D48507-8908-4C1A-94DB-542C3A00107C}"/>
    <dgm:cxn modelId="{8DBDCAF3-8132-406F-B0A9-7B2698BB4A9B}" srcId="{71D144EA-1713-440E-B7D3-7CCE5C1425CC}" destId="{A4FE4770-91CB-44D0-8C3F-3BFD1810B14D}" srcOrd="0" destOrd="0" parTransId="{5EDC9FAD-3D5E-40BC-8635-965631FE2DEB}" sibTransId="{72488B61-9F35-4D74-80B5-BD249F0045AD}"/>
    <dgm:cxn modelId="{62E1897E-34C0-46C5-AC74-B90B7E03D5C7}" type="presParOf" srcId="{B0249137-634B-424E-ACF2-3ACB6482BA7C}" destId="{19E0B656-F052-499D-AF92-3CB4E960FDEF}" srcOrd="0" destOrd="0" presId="urn:microsoft.com/office/officeart/2005/8/layout/default"/>
    <dgm:cxn modelId="{20A3F73E-A82F-4DE7-9420-F61A7C79769B}" type="presParOf" srcId="{B0249137-634B-424E-ACF2-3ACB6482BA7C}" destId="{E9036B82-E890-47E8-B683-6D633856EFBC}" srcOrd="1" destOrd="0" presId="urn:microsoft.com/office/officeart/2005/8/layout/default"/>
    <dgm:cxn modelId="{ACDD5AA6-FCA5-4385-93AE-1ED19376A470}" type="presParOf" srcId="{B0249137-634B-424E-ACF2-3ACB6482BA7C}" destId="{5ECD9D4A-6E12-43F7-9F81-AA19D3CBEB12}" srcOrd="2" destOrd="0" presId="urn:microsoft.com/office/officeart/2005/8/layout/default"/>
    <dgm:cxn modelId="{8E472611-768A-493D-876A-C5A98CB3693B}" type="presParOf" srcId="{B0249137-634B-424E-ACF2-3ACB6482BA7C}" destId="{AFE297A0-13DD-45B4-8C38-C588DA078A97}" srcOrd="3" destOrd="0" presId="urn:microsoft.com/office/officeart/2005/8/layout/default"/>
    <dgm:cxn modelId="{5B01A735-59E8-4F80-A7AD-40DF7EA3EC5D}" type="presParOf" srcId="{B0249137-634B-424E-ACF2-3ACB6482BA7C}" destId="{86830F72-CB5A-41FF-A9D7-A9ABDF39990D}" srcOrd="4" destOrd="0" presId="urn:microsoft.com/office/officeart/2005/8/layout/default"/>
    <dgm:cxn modelId="{A03194F5-421C-4600-A79C-1D86CEE4C664}" type="presParOf" srcId="{B0249137-634B-424E-ACF2-3ACB6482BA7C}" destId="{DA5B06B7-241A-432D-8D6D-76D38BA656E0}" srcOrd="5" destOrd="0" presId="urn:microsoft.com/office/officeart/2005/8/layout/default"/>
    <dgm:cxn modelId="{646995BB-C96C-40B9-9892-551781D7534E}" type="presParOf" srcId="{B0249137-634B-424E-ACF2-3ACB6482BA7C}" destId="{3C6498AF-93DB-4300-89C0-A58B7CF25418}"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277EFF-415B-4063-A025-AA3E2FFF1787}" type="doc">
      <dgm:prSet loTypeId="urn:microsoft.com/office/officeart/2005/8/layout/hProcess9" loCatId="process" qsTypeId="urn:microsoft.com/office/officeart/2005/8/quickstyle/simple1" qsCatId="simple" csTypeId="urn:microsoft.com/office/officeart/2005/8/colors/colorful5" csCatId="colorful" phldr="1"/>
      <dgm:spPr/>
    </dgm:pt>
    <dgm:pt modelId="{00EDA799-4E76-4EC9-A098-B69E1A797BE7}">
      <dgm:prSet phldrT="[Text]"/>
      <dgm:spPr/>
      <dgm:t>
        <a:bodyPr/>
        <a:lstStyle/>
        <a:p>
          <a:r>
            <a:rPr lang="en-US" dirty="0"/>
            <a:t>Severe</a:t>
          </a:r>
        </a:p>
      </dgm:t>
    </dgm:pt>
    <dgm:pt modelId="{062BCC3D-CF37-4196-8D39-25281319A856}" type="parTrans" cxnId="{9A1FB2C2-A47E-4250-B27A-A7DCB770EC81}">
      <dgm:prSet/>
      <dgm:spPr/>
      <dgm:t>
        <a:bodyPr/>
        <a:lstStyle/>
        <a:p>
          <a:endParaRPr lang="en-US"/>
        </a:p>
      </dgm:t>
    </dgm:pt>
    <dgm:pt modelId="{D3199C49-FD3E-4A09-B865-45F2398A9797}" type="sibTrans" cxnId="{9A1FB2C2-A47E-4250-B27A-A7DCB770EC81}">
      <dgm:prSet/>
      <dgm:spPr/>
      <dgm:t>
        <a:bodyPr/>
        <a:lstStyle/>
        <a:p>
          <a:endParaRPr lang="en-US"/>
        </a:p>
      </dgm:t>
    </dgm:pt>
    <dgm:pt modelId="{30153BA9-4DC8-4077-93CA-FF8C45CC4D4E}">
      <dgm:prSet phldrT="[Text]"/>
      <dgm:spPr/>
      <dgm:t>
        <a:bodyPr/>
        <a:lstStyle/>
        <a:p>
          <a:r>
            <a:rPr lang="en-US" dirty="0"/>
            <a:t>Moderate</a:t>
          </a:r>
        </a:p>
      </dgm:t>
    </dgm:pt>
    <dgm:pt modelId="{6EF32A0D-99CD-4FFB-9AF7-6A8B505C3E89}" type="parTrans" cxnId="{D62BD377-99C2-4AEB-9B04-923921696D71}">
      <dgm:prSet/>
      <dgm:spPr/>
      <dgm:t>
        <a:bodyPr/>
        <a:lstStyle/>
        <a:p>
          <a:endParaRPr lang="en-US"/>
        </a:p>
      </dgm:t>
    </dgm:pt>
    <dgm:pt modelId="{BC5A50A8-667A-4964-A699-C4A9FA3C3B0B}" type="sibTrans" cxnId="{D62BD377-99C2-4AEB-9B04-923921696D71}">
      <dgm:prSet/>
      <dgm:spPr/>
      <dgm:t>
        <a:bodyPr/>
        <a:lstStyle/>
        <a:p>
          <a:endParaRPr lang="en-US"/>
        </a:p>
      </dgm:t>
    </dgm:pt>
    <dgm:pt modelId="{EA70A30D-0754-404A-A2A5-85D0B80F787C}">
      <dgm:prSet phldrT="[Text]"/>
      <dgm:spPr/>
      <dgm:t>
        <a:bodyPr/>
        <a:lstStyle/>
        <a:p>
          <a:r>
            <a:rPr lang="en-US" dirty="0"/>
            <a:t>Concussion</a:t>
          </a:r>
        </a:p>
      </dgm:t>
    </dgm:pt>
    <dgm:pt modelId="{C50ACF64-FEC0-4A3D-A5C3-FA7CC99827D6}" type="parTrans" cxnId="{66BBC550-F13A-4D4E-B0AE-94853ECC75BD}">
      <dgm:prSet/>
      <dgm:spPr/>
      <dgm:t>
        <a:bodyPr/>
        <a:lstStyle/>
        <a:p>
          <a:endParaRPr lang="en-US"/>
        </a:p>
      </dgm:t>
    </dgm:pt>
    <dgm:pt modelId="{F7FA536F-7A60-48F7-B525-4AD92342C418}" type="sibTrans" cxnId="{66BBC550-F13A-4D4E-B0AE-94853ECC75BD}">
      <dgm:prSet/>
      <dgm:spPr/>
      <dgm:t>
        <a:bodyPr/>
        <a:lstStyle/>
        <a:p>
          <a:endParaRPr lang="en-US"/>
        </a:p>
      </dgm:t>
    </dgm:pt>
    <dgm:pt modelId="{B192444D-C0B4-4373-8F92-08B55A8A2CFF}">
      <dgm:prSet/>
      <dgm:spPr/>
      <dgm:t>
        <a:bodyPr/>
        <a:lstStyle/>
        <a:p>
          <a:r>
            <a:rPr lang="en-US" dirty="0"/>
            <a:t>Mild</a:t>
          </a:r>
        </a:p>
      </dgm:t>
    </dgm:pt>
    <dgm:pt modelId="{A84C825B-B1CC-4869-9261-C2198F701CFC}" type="parTrans" cxnId="{2B1314A4-29D3-49AE-A588-991F2EF7A4FC}">
      <dgm:prSet/>
      <dgm:spPr/>
      <dgm:t>
        <a:bodyPr/>
        <a:lstStyle/>
        <a:p>
          <a:endParaRPr lang="en-US"/>
        </a:p>
      </dgm:t>
    </dgm:pt>
    <dgm:pt modelId="{7EF02888-C561-40ED-BE31-8697CE9E1DD3}" type="sibTrans" cxnId="{2B1314A4-29D3-49AE-A588-991F2EF7A4FC}">
      <dgm:prSet/>
      <dgm:spPr/>
      <dgm:t>
        <a:bodyPr/>
        <a:lstStyle/>
        <a:p>
          <a:endParaRPr lang="en-US"/>
        </a:p>
      </dgm:t>
    </dgm:pt>
    <dgm:pt modelId="{00BD3266-A94B-425F-9FA5-70279D49FF88}" type="pres">
      <dgm:prSet presAssocID="{72277EFF-415B-4063-A025-AA3E2FFF1787}" presName="CompostProcess" presStyleCnt="0">
        <dgm:presLayoutVars>
          <dgm:dir/>
          <dgm:resizeHandles val="exact"/>
        </dgm:presLayoutVars>
      </dgm:prSet>
      <dgm:spPr/>
    </dgm:pt>
    <dgm:pt modelId="{854A1D71-B7A1-42E4-B232-6C0746B168A5}" type="pres">
      <dgm:prSet presAssocID="{72277EFF-415B-4063-A025-AA3E2FFF1787}" presName="arrow" presStyleLbl="bgShp" presStyleIdx="0" presStyleCnt="1" custLinFactNeighborX="24985" custLinFactNeighborY="39403"/>
      <dgm:spPr/>
    </dgm:pt>
    <dgm:pt modelId="{981E1646-3CB4-4843-B8FC-BFFCDE0D3597}" type="pres">
      <dgm:prSet presAssocID="{72277EFF-415B-4063-A025-AA3E2FFF1787}" presName="linearProcess" presStyleCnt="0"/>
      <dgm:spPr/>
    </dgm:pt>
    <dgm:pt modelId="{99B91B9D-9661-44EE-A804-A1CDF8244CEF}" type="pres">
      <dgm:prSet presAssocID="{00EDA799-4E76-4EC9-A098-B69E1A797BE7}" presName="textNode" presStyleLbl="node1" presStyleIdx="0" presStyleCnt="4">
        <dgm:presLayoutVars>
          <dgm:bulletEnabled val="1"/>
        </dgm:presLayoutVars>
      </dgm:prSet>
      <dgm:spPr/>
    </dgm:pt>
    <dgm:pt modelId="{03608A56-5278-48EB-A3C5-B0066C6331B1}" type="pres">
      <dgm:prSet presAssocID="{D3199C49-FD3E-4A09-B865-45F2398A9797}" presName="sibTrans" presStyleCnt="0"/>
      <dgm:spPr/>
    </dgm:pt>
    <dgm:pt modelId="{D04B768B-B050-4C22-87B9-AC181370FDBD}" type="pres">
      <dgm:prSet presAssocID="{30153BA9-4DC8-4077-93CA-FF8C45CC4D4E}" presName="textNode" presStyleLbl="node1" presStyleIdx="1" presStyleCnt="4">
        <dgm:presLayoutVars>
          <dgm:bulletEnabled val="1"/>
        </dgm:presLayoutVars>
      </dgm:prSet>
      <dgm:spPr/>
    </dgm:pt>
    <dgm:pt modelId="{FE8FCC11-5B7C-40DB-8A1E-87C969A26CCC}" type="pres">
      <dgm:prSet presAssocID="{BC5A50A8-667A-4964-A699-C4A9FA3C3B0B}" presName="sibTrans" presStyleCnt="0"/>
      <dgm:spPr/>
    </dgm:pt>
    <dgm:pt modelId="{EDCA6813-0D84-4171-B2D1-7503DC399B67}" type="pres">
      <dgm:prSet presAssocID="{B192444D-C0B4-4373-8F92-08B55A8A2CFF}" presName="textNode" presStyleLbl="node1" presStyleIdx="2" presStyleCnt="4">
        <dgm:presLayoutVars>
          <dgm:bulletEnabled val="1"/>
        </dgm:presLayoutVars>
      </dgm:prSet>
      <dgm:spPr/>
    </dgm:pt>
    <dgm:pt modelId="{F83854A2-369E-49D9-8D58-44D166F5D037}" type="pres">
      <dgm:prSet presAssocID="{7EF02888-C561-40ED-BE31-8697CE9E1DD3}" presName="sibTrans" presStyleCnt="0"/>
      <dgm:spPr/>
    </dgm:pt>
    <dgm:pt modelId="{93C988DD-E2A8-4153-88DB-7DE79CF2CECB}" type="pres">
      <dgm:prSet presAssocID="{EA70A30D-0754-404A-A2A5-85D0B80F787C}" presName="textNode" presStyleLbl="node1" presStyleIdx="3" presStyleCnt="4">
        <dgm:presLayoutVars>
          <dgm:bulletEnabled val="1"/>
        </dgm:presLayoutVars>
      </dgm:prSet>
      <dgm:spPr/>
    </dgm:pt>
  </dgm:ptLst>
  <dgm:cxnLst>
    <dgm:cxn modelId="{1640EE6C-B342-46D6-8414-06C86177CBEE}" type="presOf" srcId="{30153BA9-4DC8-4077-93CA-FF8C45CC4D4E}" destId="{D04B768B-B050-4C22-87B9-AC181370FDBD}" srcOrd="0" destOrd="0" presId="urn:microsoft.com/office/officeart/2005/8/layout/hProcess9"/>
    <dgm:cxn modelId="{66BBC550-F13A-4D4E-B0AE-94853ECC75BD}" srcId="{72277EFF-415B-4063-A025-AA3E2FFF1787}" destId="{EA70A30D-0754-404A-A2A5-85D0B80F787C}" srcOrd="3" destOrd="0" parTransId="{C50ACF64-FEC0-4A3D-A5C3-FA7CC99827D6}" sibTransId="{F7FA536F-7A60-48F7-B525-4AD92342C418}"/>
    <dgm:cxn modelId="{D62BD377-99C2-4AEB-9B04-923921696D71}" srcId="{72277EFF-415B-4063-A025-AA3E2FFF1787}" destId="{30153BA9-4DC8-4077-93CA-FF8C45CC4D4E}" srcOrd="1" destOrd="0" parTransId="{6EF32A0D-99CD-4FFB-9AF7-6A8B505C3E89}" sibTransId="{BC5A50A8-667A-4964-A699-C4A9FA3C3B0B}"/>
    <dgm:cxn modelId="{41BA8779-608A-4256-9A50-344FCC0CD8E1}" type="presOf" srcId="{B192444D-C0B4-4373-8F92-08B55A8A2CFF}" destId="{EDCA6813-0D84-4171-B2D1-7503DC399B67}" srcOrd="0" destOrd="0" presId="urn:microsoft.com/office/officeart/2005/8/layout/hProcess9"/>
    <dgm:cxn modelId="{AD0BC17D-22A3-4877-BAF4-DDF5EDED7A11}" type="presOf" srcId="{72277EFF-415B-4063-A025-AA3E2FFF1787}" destId="{00BD3266-A94B-425F-9FA5-70279D49FF88}" srcOrd="0" destOrd="0" presId="urn:microsoft.com/office/officeart/2005/8/layout/hProcess9"/>
    <dgm:cxn modelId="{6306B08F-4B49-48D4-8572-FC840D1B1FA6}" type="presOf" srcId="{EA70A30D-0754-404A-A2A5-85D0B80F787C}" destId="{93C988DD-E2A8-4153-88DB-7DE79CF2CECB}" srcOrd="0" destOrd="0" presId="urn:microsoft.com/office/officeart/2005/8/layout/hProcess9"/>
    <dgm:cxn modelId="{2B1314A4-29D3-49AE-A588-991F2EF7A4FC}" srcId="{72277EFF-415B-4063-A025-AA3E2FFF1787}" destId="{B192444D-C0B4-4373-8F92-08B55A8A2CFF}" srcOrd="2" destOrd="0" parTransId="{A84C825B-B1CC-4869-9261-C2198F701CFC}" sibTransId="{7EF02888-C561-40ED-BE31-8697CE9E1DD3}"/>
    <dgm:cxn modelId="{9A1FB2C2-A47E-4250-B27A-A7DCB770EC81}" srcId="{72277EFF-415B-4063-A025-AA3E2FFF1787}" destId="{00EDA799-4E76-4EC9-A098-B69E1A797BE7}" srcOrd="0" destOrd="0" parTransId="{062BCC3D-CF37-4196-8D39-25281319A856}" sibTransId="{D3199C49-FD3E-4A09-B865-45F2398A9797}"/>
    <dgm:cxn modelId="{FA7D78DC-C47B-4065-B57D-75D61DE3667C}" type="presOf" srcId="{00EDA799-4E76-4EC9-A098-B69E1A797BE7}" destId="{99B91B9D-9661-44EE-A804-A1CDF8244CEF}" srcOrd="0" destOrd="0" presId="urn:microsoft.com/office/officeart/2005/8/layout/hProcess9"/>
    <dgm:cxn modelId="{EA680246-F2FB-4E3A-8BA7-CE3E8827EBDE}" type="presParOf" srcId="{00BD3266-A94B-425F-9FA5-70279D49FF88}" destId="{854A1D71-B7A1-42E4-B232-6C0746B168A5}" srcOrd="0" destOrd="0" presId="urn:microsoft.com/office/officeart/2005/8/layout/hProcess9"/>
    <dgm:cxn modelId="{7B85F78D-0F34-45A8-94DA-F829E8B3D4B9}" type="presParOf" srcId="{00BD3266-A94B-425F-9FA5-70279D49FF88}" destId="{981E1646-3CB4-4843-B8FC-BFFCDE0D3597}" srcOrd="1" destOrd="0" presId="urn:microsoft.com/office/officeart/2005/8/layout/hProcess9"/>
    <dgm:cxn modelId="{EBB66896-79B4-43CB-8090-52845E8CD22A}" type="presParOf" srcId="{981E1646-3CB4-4843-B8FC-BFFCDE0D3597}" destId="{99B91B9D-9661-44EE-A804-A1CDF8244CEF}" srcOrd="0" destOrd="0" presId="urn:microsoft.com/office/officeart/2005/8/layout/hProcess9"/>
    <dgm:cxn modelId="{375F2991-7538-4907-AD48-98128FAA59BF}" type="presParOf" srcId="{981E1646-3CB4-4843-B8FC-BFFCDE0D3597}" destId="{03608A56-5278-48EB-A3C5-B0066C6331B1}" srcOrd="1" destOrd="0" presId="urn:microsoft.com/office/officeart/2005/8/layout/hProcess9"/>
    <dgm:cxn modelId="{E2D4A5E3-90D0-4215-893C-DB98FB1D8786}" type="presParOf" srcId="{981E1646-3CB4-4843-B8FC-BFFCDE0D3597}" destId="{D04B768B-B050-4C22-87B9-AC181370FDBD}" srcOrd="2" destOrd="0" presId="urn:microsoft.com/office/officeart/2005/8/layout/hProcess9"/>
    <dgm:cxn modelId="{4ACE6542-19DB-4F76-861A-B7C74F10278D}" type="presParOf" srcId="{981E1646-3CB4-4843-B8FC-BFFCDE0D3597}" destId="{FE8FCC11-5B7C-40DB-8A1E-87C969A26CCC}" srcOrd="3" destOrd="0" presId="urn:microsoft.com/office/officeart/2005/8/layout/hProcess9"/>
    <dgm:cxn modelId="{4E003B2E-2F98-4B0A-A9A3-0D0AFF638FCB}" type="presParOf" srcId="{981E1646-3CB4-4843-B8FC-BFFCDE0D3597}" destId="{EDCA6813-0D84-4171-B2D1-7503DC399B67}" srcOrd="4" destOrd="0" presId="urn:microsoft.com/office/officeart/2005/8/layout/hProcess9"/>
    <dgm:cxn modelId="{4F652E7E-C94A-49EF-A8D3-60593DB0D7D4}" type="presParOf" srcId="{981E1646-3CB4-4843-B8FC-BFFCDE0D3597}" destId="{F83854A2-369E-49D9-8D58-44D166F5D037}" srcOrd="5" destOrd="0" presId="urn:microsoft.com/office/officeart/2005/8/layout/hProcess9"/>
    <dgm:cxn modelId="{F1B16F63-9A63-4FC0-9C0E-5FE270906D55}" type="presParOf" srcId="{981E1646-3CB4-4843-B8FC-BFFCDE0D3597}" destId="{93C988DD-E2A8-4153-88DB-7DE79CF2CECB}"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77E05E-537A-41A6-BDC7-50528ECA9200}"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en-US"/>
        </a:p>
      </dgm:t>
    </dgm:pt>
    <dgm:pt modelId="{49BEAE84-FB1F-4A13-86FF-6D0911AB801A}">
      <dgm:prSet phldrT="[Text]"/>
      <dgm:spPr/>
      <dgm:t>
        <a:bodyPr/>
        <a:lstStyle/>
        <a:p>
          <a:r>
            <a:rPr lang="en-US" dirty="0"/>
            <a:t>Abilities</a:t>
          </a:r>
        </a:p>
      </dgm:t>
    </dgm:pt>
    <dgm:pt modelId="{8390BEBD-A1BD-42C5-AD9E-25E237244A22}" type="parTrans" cxnId="{BD097535-EE08-43D3-980B-C04D36BEB6D1}">
      <dgm:prSet/>
      <dgm:spPr/>
      <dgm:t>
        <a:bodyPr/>
        <a:lstStyle/>
        <a:p>
          <a:endParaRPr lang="en-US"/>
        </a:p>
      </dgm:t>
    </dgm:pt>
    <dgm:pt modelId="{A9DB0DD2-340D-4DAE-A532-A8D081DF7A1E}" type="sibTrans" cxnId="{BD097535-EE08-43D3-980B-C04D36BEB6D1}">
      <dgm:prSet/>
      <dgm:spPr/>
      <dgm:t>
        <a:bodyPr/>
        <a:lstStyle/>
        <a:p>
          <a:endParaRPr lang="en-US"/>
        </a:p>
      </dgm:t>
    </dgm:pt>
    <dgm:pt modelId="{F272D9BF-EE4B-4589-A87B-F5110E1C22F0}">
      <dgm:prSet phldrT="[Text]"/>
      <dgm:spPr/>
      <dgm:t>
        <a:bodyPr/>
        <a:lstStyle/>
        <a:p>
          <a:r>
            <a:rPr lang="en-US" dirty="0"/>
            <a:t>Motivation</a:t>
          </a:r>
        </a:p>
      </dgm:t>
    </dgm:pt>
    <dgm:pt modelId="{16C07009-A555-4FBF-B2C9-8F16E52C8C4B}" type="parTrans" cxnId="{EE156481-BE26-4B18-88CB-E3AA2B9D79CB}">
      <dgm:prSet/>
      <dgm:spPr/>
      <dgm:t>
        <a:bodyPr/>
        <a:lstStyle/>
        <a:p>
          <a:endParaRPr lang="en-US"/>
        </a:p>
      </dgm:t>
    </dgm:pt>
    <dgm:pt modelId="{36A5AB52-4650-4BBF-BA87-38832EFA1309}" type="sibTrans" cxnId="{EE156481-BE26-4B18-88CB-E3AA2B9D79CB}">
      <dgm:prSet/>
      <dgm:spPr/>
      <dgm:t>
        <a:bodyPr/>
        <a:lstStyle/>
        <a:p>
          <a:endParaRPr lang="en-US"/>
        </a:p>
      </dgm:t>
    </dgm:pt>
    <dgm:pt modelId="{C32A29AF-0A25-4F2D-9311-DAD5E923F5F4}">
      <dgm:prSet phldrT="[Text]"/>
      <dgm:spPr/>
      <dgm:t>
        <a:bodyPr/>
        <a:lstStyle/>
        <a:p>
          <a:r>
            <a:rPr lang="en-US" dirty="0"/>
            <a:t>Environment</a:t>
          </a:r>
        </a:p>
      </dgm:t>
    </dgm:pt>
    <dgm:pt modelId="{DEEC8062-27BF-4073-ADF0-BB89DC17827E}" type="parTrans" cxnId="{F3501CA9-FF02-495D-AFCE-2AFE907399BF}">
      <dgm:prSet/>
      <dgm:spPr/>
      <dgm:t>
        <a:bodyPr/>
        <a:lstStyle/>
        <a:p>
          <a:endParaRPr lang="en-US"/>
        </a:p>
      </dgm:t>
    </dgm:pt>
    <dgm:pt modelId="{9B8834FC-FCBB-4745-91D3-F2C47A10F07F}" type="sibTrans" cxnId="{F3501CA9-FF02-495D-AFCE-2AFE907399BF}">
      <dgm:prSet/>
      <dgm:spPr/>
      <dgm:t>
        <a:bodyPr/>
        <a:lstStyle/>
        <a:p>
          <a:endParaRPr lang="en-US"/>
        </a:p>
      </dgm:t>
    </dgm:pt>
    <dgm:pt modelId="{C22C73DB-8DFF-4FDA-8C42-0D8C99D75905}" type="pres">
      <dgm:prSet presAssocID="{1E77E05E-537A-41A6-BDC7-50528ECA9200}" presName="Name0" presStyleCnt="0">
        <dgm:presLayoutVars>
          <dgm:dir/>
          <dgm:resizeHandles val="exact"/>
        </dgm:presLayoutVars>
      </dgm:prSet>
      <dgm:spPr/>
    </dgm:pt>
    <dgm:pt modelId="{AC00AF00-7920-498F-A210-80E70A815F18}" type="pres">
      <dgm:prSet presAssocID="{49BEAE84-FB1F-4A13-86FF-6D0911AB801A}" presName="node" presStyleLbl="node1" presStyleIdx="0" presStyleCnt="3">
        <dgm:presLayoutVars>
          <dgm:bulletEnabled val="1"/>
        </dgm:presLayoutVars>
      </dgm:prSet>
      <dgm:spPr/>
    </dgm:pt>
    <dgm:pt modelId="{38F76DDF-462C-4F3F-9BEF-105ABDA6CE0A}" type="pres">
      <dgm:prSet presAssocID="{A9DB0DD2-340D-4DAE-A532-A8D081DF7A1E}" presName="sibTrans" presStyleLbl="sibTrans2D1" presStyleIdx="0" presStyleCnt="3"/>
      <dgm:spPr/>
    </dgm:pt>
    <dgm:pt modelId="{23BABF11-50EF-47B9-B090-757EEC2433EA}" type="pres">
      <dgm:prSet presAssocID="{A9DB0DD2-340D-4DAE-A532-A8D081DF7A1E}" presName="connectorText" presStyleLbl="sibTrans2D1" presStyleIdx="0" presStyleCnt="3"/>
      <dgm:spPr/>
    </dgm:pt>
    <dgm:pt modelId="{0D44C189-9DE6-4EAA-BB5E-13560821157E}" type="pres">
      <dgm:prSet presAssocID="{F272D9BF-EE4B-4589-A87B-F5110E1C22F0}" presName="node" presStyleLbl="node1" presStyleIdx="1" presStyleCnt="3">
        <dgm:presLayoutVars>
          <dgm:bulletEnabled val="1"/>
        </dgm:presLayoutVars>
      </dgm:prSet>
      <dgm:spPr/>
    </dgm:pt>
    <dgm:pt modelId="{F983531B-40CA-4CDA-9B7D-5C6AFF2F5130}" type="pres">
      <dgm:prSet presAssocID="{36A5AB52-4650-4BBF-BA87-38832EFA1309}" presName="sibTrans" presStyleLbl="sibTrans2D1" presStyleIdx="1" presStyleCnt="3"/>
      <dgm:spPr/>
    </dgm:pt>
    <dgm:pt modelId="{1048FB2F-4DFB-4F7A-BCE0-7BBF907E86DA}" type="pres">
      <dgm:prSet presAssocID="{36A5AB52-4650-4BBF-BA87-38832EFA1309}" presName="connectorText" presStyleLbl="sibTrans2D1" presStyleIdx="1" presStyleCnt="3"/>
      <dgm:spPr/>
    </dgm:pt>
    <dgm:pt modelId="{2D8E2DE8-1D87-4391-864B-4FF6ACE53404}" type="pres">
      <dgm:prSet presAssocID="{C32A29AF-0A25-4F2D-9311-DAD5E923F5F4}" presName="node" presStyleLbl="node1" presStyleIdx="2" presStyleCnt="3">
        <dgm:presLayoutVars>
          <dgm:bulletEnabled val="1"/>
        </dgm:presLayoutVars>
      </dgm:prSet>
      <dgm:spPr/>
    </dgm:pt>
    <dgm:pt modelId="{22AE9B02-B219-456F-AB8D-ACCF1545E24A}" type="pres">
      <dgm:prSet presAssocID="{9B8834FC-FCBB-4745-91D3-F2C47A10F07F}" presName="sibTrans" presStyleLbl="sibTrans2D1" presStyleIdx="2" presStyleCnt="3"/>
      <dgm:spPr/>
    </dgm:pt>
    <dgm:pt modelId="{702171C5-BDD6-4320-AA56-BAC128FFDCF4}" type="pres">
      <dgm:prSet presAssocID="{9B8834FC-FCBB-4745-91D3-F2C47A10F07F}" presName="connectorText" presStyleLbl="sibTrans2D1" presStyleIdx="2" presStyleCnt="3"/>
      <dgm:spPr/>
    </dgm:pt>
  </dgm:ptLst>
  <dgm:cxnLst>
    <dgm:cxn modelId="{6039BA15-ADB5-4785-9457-5E0C71EBF204}" type="presOf" srcId="{F272D9BF-EE4B-4589-A87B-F5110E1C22F0}" destId="{0D44C189-9DE6-4EAA-BB5E-13560821157E}" srcOrd="0" destOrd="0" presId="urn:microsoft.com/office/officeart/2005/8/layout/cycle7"/>
    <dgm:cxn modelId="{E2940330-CC1E-47DF-810A-BBCE597D84D5}" type="presOf" srcId="{C32A29AF-0A25-4F2D-9311-DAD5E923F5F4}" destId="{2D8E2DE8-1D87-4391-864B-4FF6ACE53404}" srcOrd="0" destOrd="0" presId="urn:microsoft.com/office/officeart/2005/8/layout/cycle7"/>
    <dgm:cxn modelId="{BD097535-EE08-43D3-980B-C04D36BEB6D1}" srcId="{1E77E05E-537A-41A6-BDC7-50528ECA9200}" destId="{49BEAE84-FB1F-4A13-86FF-6D0911AB801A}" srcOrd="0" destOrd="0" parTransId="{8390BEBD-A1BD-42C5-AD9E-25E237244A22}" sibTransId="{A9DB0DD2-340D-4DAE-A532-A8D081DF7A1E}"/>
    <dgm:cxn modelId="{09D19237-21AE-40A9-9C84-108682D79E14}" type="presOf" srcId="{9B8834FC-FCBB-4745-91D3-F2C47A10F07F}" destId="{702171C5-BDD6-4320-AA56-BAC128FFDCF4}" srcOrd="1" destOrd="0" presId="urn:microsoft.com/office/officeart/2005/8/layout/cycle7"/>
    <dgm:cxn modelId="{FE0C8B3A-EBC2-4725-8BAA-7146D8E32619}" type="presOf" srcId="{36A5AB52-4650-4BBF-BA87-38832EFA1309}" destId="{1048FB2F-4DFB-4F7A-BCE0-7BBF907E86DA}" srcOrd="1" destOrd="0" presId="urn:microsoft.com/office/officeart/2005/8/layout/cycle7"/>
    <dgm:cxn modelId="{5D78644B-827F-4512-90F7-160EB5E25804}" type="presOf" srcId="{A9DB0DD2-340D-4DAE-A532-A8D081DF7A1E}" destId="{23BABF11-50EF-47B9-B090-757EEC2433EA}" srcOrd="1" destOrd="0" presId="urn:microsoft.com/office/officeart/2005/8/layout/cycle7"/>
    <dgm:cxn modelId="{EE156481-BE26-4B18-88CB-E3AA2B9D79CB}" srcId="{1E77E05E-537A-41A6-BDC7-50528ECA9200}" destId="{F272D9BF-EE4B-4589-A87B-F5110E1C22F0}" srcOrd="1" destOrd="0" parTransId="{16C07009-A555-4FBF-B2C9-8F16E52C8C4B}" sibTransId="{36A5AB52-4650-4BBF-BA87-38832EFA1309}"/>
    <dgm:cxn modelId="{62851688-42DF-4D89-A8D1-3AD731AB07B2}" type="presOf" srcId="{1E77E05E-537A-41A6-BDC7-50528ECA9200}" destId="{C22C73DB-8DFF-4FDA-8C42-0D8C99D75905}" srcOrd="0" destOrd="0" presId="urn:microsoft.com/office/officeart/2005/8/layout/cycle7"/>
    <dgm:cxn modelId="{AC5C9E97-0518-4E31-A4BB-715C127C64B0}" type="presOf" srcId="{36A5AB52-4650-4BBF-BA87-38832EFA1309}" destId="{F983531B-40CA-4CDA-9B7D-5C6AFF2F5130}" srcOrd="0" destOrd="0" presId="urn:microsoft.com/office/officeart/2005/8/layout/cycle7"/>
    <dgm:cxn modelId="{B0F2FA9E-BC1A-4555-9B52-5234ED0C823F}" type="presOf" srcId="{A9DB0DD2-340D-4DAE-A532-A8D081DF7A1E}" destId="{38F76DDF-462C-4F3F-9BEF-105ABDA6CE0A}" srcOrd="0" destOrd="0" presId="urn:microsoft.com/office/officeart/2005/8/layout/cycle7"/>
    <dgm:cxn modelId="{72A3E8A5-7100-495A-8731-EFC57F2A710F}" type="presOf" srcId="{9B8834FC-FCBB-4745-91D3-F2C47A10F07F}" destId="{22AE9B02-B219-456F-AB8D-ACCF1545E24A}" srcOrd="0" destOrd="0" presId="urn:microsoft.com/office/officeart/2005/8/layout/cycle7"/>
    <dgm:cxn modelId="{F3501CA9-FF02-495D-AFCE-2AFE907399BF}" srcId="{1E77E05E-537A-41A6-BDC7-50528ECA9200}" destId="{C32A29AF-0A25-4F2D-9311-DAD5E923F5F4}" srcOrd="2" destOrd="0" parTransId="{DEEC8062-27BF-4073-ADF0-BB89DC17827E}" sibTransId="{9B8834FC-FCBB-4745-91D3-F2C47A10F07F}"/>
    <dgm:cxn modelId="{555B16D3-48FA-4E49-B54D-562442657329}" type="presOf" srcId="{49BEAE84-FB1F-4A13-86FF-6D0911AB801A}" destId="{AC00AF00-7920-498F-A210-80E70A815F18}" srcOrd="0" destOrd="0" presId="urn:microsoft.com/office/officeart/2005/8/layout/cycle7"/>
    <dgm:cxn modelId="{65282244-94B7-441C-8124-3FECC9189259}" type="presParOf" srcId="{C22C73DB-8DFF-4FDA-8C42-0D8C99D75905}" destId="{AC00AF00-7920-498F-A210-80E70A815F18}" srcOrd="0" destOrd="0" presId="urn:microsoft.com/office/officeart/2005/8/layout/cycle7"/>
    <dgm:cxn modelId="{CEB8E602-FA08-4FC0-A6BC-7BA2973AD62B}" type="presParOf" srcId="{C22C73DB-8DFF-4FDA-8C42-0D8C99D75905}" destId="{38F76DDF-462C-4F3F-9BEF-105ABDA6CE0A}" srcOrd="1" destOrd="0" presId="urn:microsoft.com/office/officeart/2005/8/layout/cycle7"/>
    <dgm:cxn modelId="{AD3B6F20-A6FF-4CDB-9C40-3BE0C30A354A}" type="presParOf" srcId="{38F76DDF-462C-4F3F-9BEF-105ABDA6CE0A}" destId="{23BABF11-50EF-47B9-B090-757EEC2433EA}" srcOrd="0" destOrd="0" presId="urn:microsoft.com/office/officeart/2005/8/layout/cycle7"/>
    <dgm:cxn modelId="{50954D6D-93F0-4631-9886-F5E68EBE4BC8}" type="presParOf" srcId="{C22C73DB-8DFF-4FDA-8C42-0D8C99D75905}" destId="{0D44C189-9DE6-4EAA-BB5E-13560821157E}" srcOrd="2" destOrd="0" presId="urn:microsoft.com/office/officeart/2005/8/layout/cycle7"/>
    <dgm:cxn modelId="{BE59F30E-5EDB-4F39-AB1C-E2DF85DE4ABE}" type="presParOf" srcId="{C22C73DB-8DFF-4FDA-8C42-0D8C99D75905}" destId="{F983531B-40CA-4CDA-9B7D-5C6AFF2F5130}" srcOrd="3" destOrd="0" presId="urn:microsoft.com/office/officeart/2005/8/layout/cycle7"/>
    <dgm:cxn modelId="{4DB40C66-9C9F-4F2A-A65C-9E5A63372CEE}" type="presParOf" srcId="{F983531B-40CA-4CDA-9B7D-5C6AFF2F5130}" destId="{1048FB2F-4DFB-4F7A-BCE0-7BBF907E86DA}" srcOrd="0" destOrd="0" presId="urn:microsoft.com/office/officeart/2005/8/layout/cycle7"/>
    <dgm:cxn modelId="{AD824A72-2BDB-4D1E-9FB8-9B79407DA4F9}" type="presParOf" srcId="{C22C73DB-8DFF-4FDA-8C42-0D8C99D75905}" destId="{2D8E2DE8-1D87-4391-864B-4FF6ACE53404}" srcOrd="4" destOrd="0" presId="urn:microsoft.com/office/officeart/2005/8/layout/cycle7"/>
    <dgm:cxn modelId="{6DC07D03-59DE-4D58-A497-3CDB5FEA254B}" type="presParOf" srcId="{C22C73DB-8DFF-4FDA-8C42-0D8C99D75905}" destId="{22AE9B02-B219-456F-AB8D-ACCF1545E24A}" srcOrd="5" destOrd="0" presId="urn:microsoft.com/office/officeart/2005/8/layout/cycle7"/>
    <dgm:cxn modelId="{9D2BFE3D-A7A1-4B71-9657-4FB071CCE944}" type="presParOf" srcId="{22AE9B02-B219-456F-AB8D-ACCF1545E24A}" destId="{702171C5-BDD6-4320-AA56-BAC128FFDCF4}"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3376B0-B4F8-4B70-8190-8BDB1A1C6426}" type="doc">
      <dgm:prSet loTypeId="urn:microsoft.com/office/officeart/2005/8/layout/hProcess9" loCatId="process" qsTypeId="urn:microsoft.com/office/officeart/2005/8/quickstyle/simple1" qsCatId="simple" csTypeId="urn:microsoft.com/office/officeart/2005/8/colors/colorful5" csCatId="colorful" phldr="1"/>
      <dgm:spPr/>
    </dgm:pt>
    <dgm:pt modelId="{E4F6F195-9253-43D8-83CA-2E2FA24BE739}">
      <dgm:prSet phldrT="[Text]" custT="1"/>
      <dgm:spPr/>
      <dgm:t>
        <a:bodyPr/>
        <a:lstStyle/>
        <a:p>
          <a:r>
            <a:rPr lang="en-US" sz="2400" b="1" dirty="0"/>
            <a:t>Personality change</a:t>
          </a:r>
        </a:p>
        <a:p>
          <a:r>
            <a:rPr lang="en-US" sz="2400" b="1" dirty="0"/>
            <a:t>Visual </a:t>
          </a:r>
        </a:p>
        <a:p>
          <a:r>
            <a:rPr lang="en-US" sz="2400" b="1" dirty="0"/>
            <a:t>Motor </a:t>
          </a:r>
        </a:p>
        <a:p>
          <a:r>
            <a:rPr lang="en-US" sz="2400" b="1" dirty="0"/>
            <a:t>Decision Making</a:t>
          </a:r>
        </a:p>
        <a:p>
          <a:r>
            <a:rPr lang="en-US" sz="2400" b="1" dirty="0"/>
            <a:t>Attention</a:t>
          </a:r>
        </a:p>
        <a:p>
          <a:r>
            <a:rPr lang="en-US" sz="2400" b="1" dirty="0"/>
            <a:t>Language</a:t>
          </a:r>
        </a:p>
      </dgm:t>
    </dgm:pt>
    <dgm:pt modelId="{DDF812B9-B4DA-4F8A-B2FF-91B0B1E8066D}" type="parTrans" cxnId="{5E02DEAB-4359-4A33-B42D-7E4C54D5203C}">
      <dgm:prSet/>
      <dgm:spPr/>
      <dgm:t>
        <a:bodyPr/>
        <a:lstStyle/>
        <a:p>
          <a:endParaRPr lang="en-US"/>
        </a:p>
      </dgm:t>
    </dgm:pt>
    <dgm:pt modelId="{A06F0EB1-DA47-47CA-8E8D-B44B962138AB}" type="sibTrans" cxnId="{5E02DEAB-4359-4A33-B42D-7E4C54D5203C}">
      <dgm:prSet/>
      <dgm:spPr/>
      <dgm:t>
        <a:bodyPr/>
        <a:lstStyle/>
        <a:p>
          <a:endParaRPr lang="en-US"/>
        </a:p>
      </dgm:t>
    </dgm:pt>
    <dgm:pt modelId="{D93F083F-1BAB-47DC-9917-4991475B9B36}">
      <dgm:prSet phldrT="[Text]" custT="1"/>
      <dgm:spPr/>
      <dgm:t>
        <a:bodyPr/>
        <a:lstStyle/>
        <a:p>
          <a:r>
            <a:rPr lang="en-US" sz="2200" b="1" dirty="0"/>
            <a:t>Sudden Onset</a:t>
          </a:r>
        </a:p>
        <a:p>
          <a:r>
            <a:rPr lang="en-US" sz="2200" b="1" dirty="0"/>
            <a:t>Front/ Back Phenomenon</a:t>
          </a:r>
        </a:p>
        <a:p>
          <a:r>
            <a:rPr lang="en-US" sz="2200" b="1" dirty="0"/>
            <a:t>Non- Progressive</a:t>
          </a:r>
        </a:p>
        <a:p>
          <a:r>
            <a:rPr lang="en-US" sz="2200" b="1" dirty="0"/>
            <a:t>Higher Risk for Dementia</a:t>
          </a:r>
        </a:p>
        <a:p>
          <a:endParaRPr lang="en-US" sz="2000" dirty="0"/>
        </a:p>
      </dgm:t>
    </dgm:pt>
    <dgm:pt modelId="{E74FACB4-8596-406D-A0C8-2F10869C8EBB}" type="parTrans" cxnId="{29631F39-D800-4B66-ACD4-36FA9D18A194}">
      <dgm:prSet/>
      <dgm:spPr/>
      <dgm:t>
        <a:bodyPr/>
        <a:lstStyle/>
        <a:p>
          <a:endParaRPr lang="en-US"/>
        </a:p>
      </dgm:t>
    </dgm:pt>
    <dgm:pt modelId="{AEEA1994-BDD8-49AD-B33C-AE2273AB09EB}" type="sibTrans" cxnId="{29631F39-D800-4B66-ACD4-36FA9D18A194}">
      <dgm:prSet/>
      <dgm:spPr/>
      <dgm:t>
        <a:bodyPr/>
        <a:lstStyle/>
        <a:p>
          <a:endParaRPr lang="en-US"/>
        </a:p>
      </dgm:t>
    </dgm:pt>
    <dgm:pt modelId="{A7B9721A-7E95-4F53-A583-0BE65A87345E}">
      <dgm:prSet phldrT="[Text]" custT="1"/>
      <dgm:spPr/>
      <dgm:t>
        <a:bodyPr/>
        <a:lstStyle/>
        <a:p>
          <a:endParaRPr lang="en-US" sz="2200" dirty="0"/>
        </a:p>
        <a:p>
          <a:r>
            <a:rPr lang="en-US" sz="2200" b="1" dirty="0"/>
            <a:t>Socially Inappropriate</a:t>
          </a:r>
        </a:p>
        <a:p>
          <a:r>
            <a:rPr lang="en-US" sz="2200" b="1" dirty="0"/>
            <a:t>Poor problem solving</a:t>
          </a:r>
        </a:p>
        <a:p>
          <a:r>
            <a:rPr lang="en-US" sz="2200" b="1" dirty="0"/>
            <a:t>Low Frustration Tolerance</a:t>
          </a:r>
        </a:p>
        <a:p>
          <a:r>
            <a:rPr lang="en-US" sz="2200" b="1" dirty="0"/>
            <a:t>Difficulty Following Directions</a:t>
          </a:r>
        </a:p>
        <a:p>
          <a:r>
            <a:rPr lang="en-US" sz="2200" b="1" dirty="0"/>
            <a:t>Non- Compliant</a:t>
          </a:r>
        </a:p>
        <a:p>
          <a:endParaRPr lang="en-US" sz="2000" dirty="0"/>
        </a:p>
      </dgm:t>
    </dgm:pt>
    <dgm:pt modelId="{4BA12C5C-E494-4B68-9A9D-2A5A277E5ECD}" type="parTrans" cxnId="{BDBE32DF-C658-44C6-A2D2-C2094AD80426}">
      <dgm:prSet/>
      <dgm:spPr/>
      <dgm:t>
        <a:bodyPr/>
        <a:lstStyle/>
        <a:p>
          <a:endParaRPr lang="en-US"/>
        </a:p>
      </dgm:t>
    </dgm:pt>
    <dgm:pt modelId="{7CD9B049-5CD2-4326-8305-3574C6AB0045}" type="sibTrans" cxnId="{BDBE32DF-C658-44C6-A2D2-C2094AD80426}">
      <dgm:prSet/>
      <dgm:spPr/>
      <dgm:t>
        <a:bodyPr/>
        <a:lstStyle/>
        <a:p>
          <a:endParaRPr lang="en-US"/>
        </a:p>
      </dgm:t>
    </dgm:pt>
    <dgm:pt modelId="{9189503C-21FC-4BA8-8145-FAC554143AE9}" type="pres">
      <dgm:prSet presAssocID="{613376B0-B4F8-4B70-8190-8BDB1A1C6426}" presName="CompostProcess" presStyleCnt="0">
        <dgm:presLayoutVars>
          <dgm:dir/>
          <dgm:resizeHandles val="exact"/>
        </dgm:presLayoutVars>
      </dgm:prSet>
      <dgm:spPr/>
    </dgm:pt>
    <dgm:pt modelId="{82AB9C13-00C1-48E0-A6D5-DD50108946F3}" type="pres">
      <dgm:prSet presAssocID="{613376B0-B4F8-4B70-8190-8BDB1A1C6426}" presName="arrow" presStyleLbl="bgShp" presStyleIdx="0" presStyleCnt="1"/>
      <dgm:spPr/>
    </dgm:pt>
    <dgm:pt modelId="{DCE8D332-8A8F-4F7E-9C19-E6A3D22C55E9}" type="pres">
      <dgm:prSet presAssocID="{613376B0-B4F8-4B70-8190-8BDB1A1C6426}" presName="linearProcess" presStyleCnt="0"/>
      <dgm:spPr/>
    </dgm:pt>
    <dgm:pt modelId="{60AFE14A-0996-41A8-BBDB-5BEF638DCD37}" type="pres">
      <dgm:prSet presAssocID="{E4F6F195-9253-43D8-83CA-2E2FA24BE739}" presName="textNode" presStyleLbl="node1" presStyleIdx="0" presStyleCnt="3">
        <dgm:presLayoutVars>
          <dgm:bulletEnabled val="1"/>
        </dgm:presLayoutVars>
      </dgm:prSet>
      <dgm:spPr/>
    </dgm:pt>
    <dgm:pt modelId="{980820AD-F299-4E09-893F-C05352EE7F91}" type="pres">
      <dgm:prSet presAssocID="{A06F0EB1-DA47-47CA-8E8D-B44B962138AB}" presName="sibTrans" presStyleCnt="0"/>
      <dgm:spPr/>
    </dgm:pt>
    <dgm:pt modelId="{CC37FC49-B800-4A03-B568-B5B2F5C98DBB}" type="pres">
      <dgm:prSet presAssocID="{D93F083F-1BAB-47DC-9917-4991475B9B36}" presName="textNode" presStyleLbl="node1" presStyleIdx="1" presStyleCnt="3">
        <dgm:presLayoutVars>
          <dgm:bulletEnabled val="1"/>
        </dgm:presLayoutVars>
      </dgm:prSet>
      <dgm:spPr/>
    </dgm:pt>
    <dgm:pt modelId="{CF9240DE-A478-41DD-9A76-64559E750ECD}" type="pres">
      <dgm:prSet presAssocID="{AEEA1994-BDD8-49AD-B33C-AE2273AB09EB}" presName="sibTrans" presStyleCnt="0"/>
      <dgm:spPr/>
    </dgm:pt>
    <dgm:pt modelId="{BA6B6998-03B4-43AE-AC28-772EC6B82DA3}" type="pres">
      <dgm:prSet presAssocID="{A7B9721A-7E95-4F53-A583-0BE65A87345E}" presName="textNode" presStyleLbl="node1" presStyleIdx="2" presStyleCnt="3">
        <dgm:presLayoutVars>
          <dgm:bulletEnabled val="1"/>
        </dgm:presLayoutVars>
      </dgm:prSet>
      <dgm:spPr/>
    </dgm:pt>
  </dgm:ptLst>
  <dgm:cxnLst>
    <dgm:cxn modelId="{29631F39-D800-4B66-ACD4-36FA9D18A194}" srcId="{613376B0-B4F8-4B70-8190-8BDB1A1C6426}" destId="{D93F083F-1BAB-47DC-9917-4991475B9B36}" srcOrd="1" destOrd="0" parTransId="{E74FACB4-8596-406D-A0C8-2F10869C8EBB}" sibTransId="{AEEA1994-BDD8-49AD-B33C-AE2273AB09EB}"/>
    <dgm:cxn modelId="{49079F67-F635-499C-A51B-F1896C26BC81}" type="presOf" srcId="{E4F6F195-9253-43D8-83CA-2E2FA24BE739}" destId="{60AFE14A-0996-41A8-BBDB-5BEF638DCD37}" srcOrd="0" destOrd="0" presId="urn:microsoft.com/office/officeart/2005/8/layout/hProcess9"/>
    <dgm:cxn modelId="{5E02DEAB-4359-4A33-B42D-7E4C54D5203C}" srcId="{613376B0-B4F8-4B70-8190-8BDB1A1C6426}" destId="{E4F6F195-9253-43D8-83CA-2E2FA24BE739}" srcOrd="0" destOrd="0" parTransId="{DDF812B9-B4DA-4F8A-B2FF-91B0B1E8066D}" sibTransId="{A06F0EB1-DA47-47CA-8E8D-B44B962138AB}"/>
    <dgm:cxn modelId="{54E0FDC7-0092-4748-81FE-B97B889D62A9}" type="presOf" srcId="{613376B0-B4F8-4B70-8190-8BDB1A1C6426}" destId="{9189503C-21FC-4BA8-8145-FAC554143AE9}" srcOrd="0" destOrd="0" presId="urn:microsoft.com/office/officeart/2005/8/layout/hProcess9"/>
    <dgm:cxn modelId="{BDBE32DF-C658-44C6-A2D2-C2094AD80426}" srcId="{613376B0-B4F8-4B70-8190-8BDB1A1C6426}" destId="{A7B9721A-7E95-4F53-A583-0BE65A87345E}" srcOrd="2" destOrd="0" parTransId="{4BA12C5C-E494-4B68-9A9D-2A5A277E5ECD}" sibTransId="{7CD9B049-5CD2-4326-8305-3574C6AB0045}"/>
    <dgm:cxn modelId="{AAE20BF2-7DF0-4239-9932-C7A4C7769543}" type="presOf" srcId="{D93F083F-1BAB-47DC-9917-4991475B9B36}" destId="{CC37FC49-B800-4A03-B568-B5B2F5C98DBB}" srcOrd="0" destOrd="0" presId="urn:microsoft.com/office/officeart/2005/8/layout/hProcess9"/>
    <dgm:cxn modelId="{D28B05F6-76E7-4AAA-A947-592E18CFE7C7}" type="presOf" srcId="{A7B9721A-7E95-4F53-A583-0BE65A87345E}" destId="{BA6B6998-03B4-43AE-AC28-772EC6B82DA3}" srcOrd="0" destOrd="0" presId="urn:microsoft.com/office/officeart/2005/8/layout/hProcess9"/>
    <dgm:cxn modelId="{5528EE78-8E69-402E-8E2C-48A89664E457}" type="presParOf" srcId="{9189503C-21FC-4BA8-8145-FAC554143AE9}" destId="{82AB9C13-00C1-48E0-A6D5-DD50108946F3}" srcOrd="0" destOrd="0" presId="urn:microsoft.com/office/officeart/2005/8/layout/hProcess9"/>
    <dgm:cxn modelId="{4C98A09B-D183-4A9F-AE0A-3AE6B57CF4CB}" type="presParOf" srcId="{9189503C-21FC-4BA8-8145-FAC554143AE9}" destId="{DCE8D332-8A8F-4F7E-9C19-E6A3D22C55E9}" srcOrd="1" destOrd="0" presId="urn:microsoft.com/office/officeart/2005/8/layout/hProcess9"/>
    <dgm:cxn modelId="{99B50956-0BA9-40A5-BC1B-CBAE4D3F4E0A}" type="presParOf" srcId="{DCE8D332-8A8F-4F7E-9C19-E6A3D22C55E9}" destId="{60AFE14A-0996-41A8-BBDB-5BEF638DCD37}" srcOrd="0" destOrd="0" presId="urn:microsoft.com/office/officeart/2005/8/layout/hProcess9"/>
    <dgm:cxn modelId="{6EC8310F-DC1F-438D-9199-897BF59B8012}" type="presParOf" srcId="{DCE8D332-8A8F-4F7E-9C19-E6A3D22C55E9}" destId="{980820AD-F299-4E09-893F-C05352EE7F91}" srcOrd="1" destOrd="0" presId="urn:microsoft.com/office/officeart/2005/8/layout/hProcess9"/>
    <dgm:cxn modelId="{F6E56F09-D14B-4904-AA86-CA8C371A1122}" type="presParOf" srcId="{DCE8D332-8A8F-4F7E-9C19-E6A3D22C55E9}" destId="{CC37FC49-B800-4A03-B568-B5B2F5C98DBB}" srcOrd="2" destOrd="0" presId="urn:microsoft.com/office/officeart/2005/8/layout/hProcess9"/>
    <dgm:cxn modelId="{77E51D6A-620B-4402-998B-9FE6323026B7}" type="presParOf" srcId="{DCE8D332-8A8F-4F7E-9C19-E6A3D22C55E9}" destId="{CF9240DE-A478-41DD-9A76-64559E750ECD}" srcOrd="3" destOrd="0" presId="urn:microsoft.com/office/officeart/2005/8/layout/hProcess9"/>
    <dgm:cxn modelId="{23E1719F-748D-46BB-BC70-0126F6067F68}" type="presParOf" srcId="{DCE8D332-8A8F-4F7E-9C19-E6A3D22C55E9}" destId="{BA6B6998-03B4-43AE-AC28-772EC6B82DA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C098F1-9F19-41AE-8C37-71CF2598F278}" type="doc">
      <dgm:prSet loTypeId="urn:microsoft.com/office/officeart/2005/8/layout/hProcess9" loCatId="process" qsTypeId="urn:microsoft.com/office/officeart/2005/8/quickstyle/simple1" qsCatId="simple" csTypeId="urn:microsoft.com/office/officeart/2005/8/colors/colorful5" csCatId="colorful" phldr="1"/>
      <dgm:spPr/>
    </dgm:pt>
    <dgm:pt modelId="{631D20A9-DCA0-444C-AF45-42632F763BF9}">
      <dgm:prSet phldrT="[Text]"/>
      <dgm:spPr/>
      <dgm:t>
        <a:bodyPr/>
        <a:lstStyle/>
        <a:p>
          <a:r>
            <a:rPr lang="en-US" b="1" dirty="0"/>
            <a:t>Short Term memory</a:t>
          </a:r>
        </a:p>
        <a:p>
          <a:r>
            <a:rPr lang="en-US" b="1" dirty="0"/>
            <a:t>Visual Spatial</a:t>
          </a:r>
        </a:p>
        <a:p>
          <a:r>
            <a:rPr lang="en-US" b="1" dirty="0"/>
            <a:t>Executive Function</a:t>
          </a:r>
        </a:p>
      </dgm:t>
    </dgm:pt>
    <dgm:pt modelId="{EC2CD1FA-0205-447C-A8D6-010252AD30B4}" type="parTrans" cxnId="{BAF4E473-1A4B-43CE-AEBE-64F9A9580D1B}">
      <dgm:prSet/>
      <dgm:spPr/>
      <dgm:t>
        <a:bodyPr/>
        <a:lstStyle/>
        <a:p>
          <a:endParaRPr lang="en-US"/>
        </a:p>
      </dgm:t>
    </dgm:pt>
    <dgm:pt modelId="{C38395EF-28B7-4FEA-B0FA-F6964F4559B6}" type="sibTrans" cxnId="{BAF4E473-1A4B-43CE-AEBE-64F9A9580D1B}">
      <dgm:prSet/>
      <dgm:spPr/>
      <dgm:t>
        <a:bodyPr/>
        <a:lstStyle/>
        <a:p>
          <a:endParaRPr lang="en-US"/>
        </a:p>
      </dgm:t>
    </dgm:pt>
    <dgm:pt modelId="{73D0E91E-1110-4BA2-BCD4-16C62C1B38B7}">
      <dgm:prSet phldrT="[Text]"/>
      <dgm:spPr/>
      <dgm:t>
        <a:bodyPr/>
        <a:lstStyle/>
        <a:p>
          <a:r>
            <a:rPr lang="en-US" b="1" dirty="0"/>
            <a:t>Slow and progressive</a:t>
          </a:r>
        </a:p>
        <a:p>
          <a:r>
            <a:rPr lang="en-US" b="1" dirty="0"/>
            <a:t>Social skills remain</a:t>
          </a:r>
        </a:p>
        <a:p>
          <a:r>
            <a:rPr lang="en-US" b="1" dirty="0"/>
            <a:t>Poor Decision  Making</a:t>
          </a:r>
        </a:p>
        <a:p>
          <a:r>
            <a:rPr lang="en-US" b="1" dirty="0"/>
            <a:t>Poor Visual  Spatial Skills</a:t>
          </a:r>
        </a:p>
      </dgm:t>
    </dgm:pt>
    <dgm:pt modelId="{E6CC433A-6A36-4BA3-B51F-D9A2D87551E5}" type="parTrans" cxnId="{F6F5A8C6-C7C0-45CA-83CD-E340AEC47317}">
      <dgm:prSet/>
      <dgm:spPr/>
      <dgm:t>
        <a:bodyPr/>
        <a:lstStyle/>
        <a:p>
          <a:endParaRPr lang="en-US"/>
        </a:p>
      </dgm:t>
    </dgm:pt>
    <dgm:pt modelId="{D09463FF-DDDB-4C97-A728-BCFBE577CDA1}" type="sibTrans" cxnId="{F6F5A8C6-C7C0-45CA-83CD-E340AEC47317}">
      <dgm:prSet/>
      <dgm:spPr/>
      <dgm:t>
        <a:bodyPr/>
        <a:lstStyle/>
        <a:p>
          <a:endParaRPr lang="en-US"/>
        </a:p>
      </dgm:t>
    </dgm:pt>
    <dgm:pt modelId="{B597B892-7B44-4D38-A358-D226688053F0}">
      <dgm:prSet phldrT="[Text]"/>
      <dgm:spPr/>
      <dgm:t>
        <a:bodyPr/>
        <a:lstStyle/>
        <a:p>
          <a:r>
            <a:rPr lang="en-US" b="1" dirty="0"/>
            <a:t>Repeats stories</a:t>
          </a:r>
        </a:p>
        <a:p>
          <a:r>
            <a:rPr lang="en-US" b="1" dirty="0"/>
            <a:t>Gets Lost</a:t>
          </a:r>
        </a:p>
        <a:p>
          <a:r>
            <a:rPr lang="en-US" b="1" dirty="0"/>
            <a:t>Clumsy</a:t>
          </a:r>
        </a:p>
        <a:p>
          <a:r>
            <a:rPr lang="en-US" b="1" dirty="0"/>
            <a:t>High risk for anxiety/depression symptoms</a:t>
          </a:r>
        </a:p>
      </dgm:t>
    </dgm:pt>
    <dgm:pt modelId="{723C5086-E524-4712-BC2D-633E050A026B}" type="parTrans" cxnId="{BE63A7A2-318D-4502-92D3-9D25FD4BB789}">
      <dgm:prSet/>
      <dgm:spPr/>
      <dgm:t>
        <a:bodyPr/>
        <a:lstStyle/>
        <a:p>
          <a:endParaRPr lang="en-US"/>
        </a:p>
      </dgm:t>
    </dgm:pt>
    <dgm:pt modelId="{A6E21683-E68C-4045-BD00-21C1EBEB4EDA}" type="sibTrans" cxnId="{BE63A7A2-318D-4502-92D3-9D25FD4BB789}">
      <dgm:prSet/>
      <dgm:spPr/>
      <dgm:t>
        <a:bodyPr/>
        <a:lstStyle/>
        <a:p>
          <a:endParaRPr lang="en-US"/>
        </a:p>
      </dgm:t>
    </dgm:pt>
    <dgm:pt modelId="{978952C0-308F-4BAC-B24F-B79D1B540638}" type="pres">
      <dgm:prSet presAssocID="{33C098F1-9F19-41AE-8C37-71CF2598F278}" presName="CompostProcess" presStyleCnt="0">
        <dgm:presLayoutVars>
          <dgm:dir/>
          <dgm:resizeHandles val="exact"/>
        </dgm:presLayoutVars>
      </dgm:prSet>
      <dgm:spPr/>
    </dgm:pt>
    <dgm:pt modelId="{2D61012F-22C8-4C53-B5C6-F64F6393A71A}" type="pres">
      <dgm:prSet presAssocID="{33C098F1-9F19-41AE-8C37-71CF2598F278}" presName="arrow" presStyleLbl="bgShp" presStyleIdx="0" presStyleCnt="1"/>
      <dgm:spPr/>
    </dgm:pt>
    <dgm:pt modelId="{444F7370-63B9-4EBD-B00E-F88B444ADCD0}" type="pres">
      <dgm:prSet presAssocID="{33C098F1-9F19-41AE-8C37-71CF2598F278}" presName="linearProcess" presStyleCnt="0"/>
      <dgm:spPr/>
    </dgm:pt>
    <dgm:pt modelId="{A42A099A-9448-4BC3-B69E-765DD7CD43DE}" type="pres">
      <dgm:prSet presAssocID="{631D20A9-DCA0-444C-AF45-42632F763BF9}" presName="textNode" presStyleLbl="node1" presStyleIdx="0" presStyleCnt="3">
        <dgm:presLayoutVars>
          <dgm:bulletEnabled val="1"/>
        </dgm:presLayoutVars>
      </dgm:prSet>
      <dgm:spPr/>
    </dgm:pt>
    <dgm:pt modelId="{73C0E6E8-BFA9-4D00-9351-F67C6837075D}" type="pres">
      <dgm:prSet presAssocID="{C38395EF-28B7-4FEA-B0FA-F6964F4559B6}" presName="sibTrans" presStyleCnt="0"/>
      <dgm:spPr/>
    </dgm:pt>
    <dgm:pt modelId="{9AACF7D3-853B-4033-BEA8-05C7B6F039BE}" type="pres">
      <dgm:prSet presAssocID="{73D0E91E-1110-4BA2-BCD4-16C62C1B38B7}" presName="textNode" presStyleLbl="node1" presStyleIdx="1" presStyleCnt="3">
        <dgm:presLayoutVars>
          <dgm:bulletEnabled val="1"/>
        </dgm:presLayoutVars>
      </dgm:prSet>
      <dgm:spPr/>
    </dgm:pt>
    <dgm:pt modelId="{4BB2EBA1-F674-4566-9FC4-9F94B09BADEB}" type="pres">
      <dgm:prSet presAssocID="{D09463FF-DDDB-4C97-A728-BCFBE577CDA1}" presName="sibTrans" presStyleCnt="0"/>
      <dgm:spPr/>
    </dgm:pt>
    <dgm:pt modelId="{39A78AEB-7A40-439E-8623-58F0497041FD}" type="pres">
      <dgm:prSet presAssocID="{B597B892-7B44-4D38-A358-D226688053F0}" presName="textNode" presStyleLbl="node1" presStyleIdx="2" presStyleCnt="3">
        <dgm:presLayoutVars>
          <dgm:bulletEnabled val="1"/>
        </dgm:presLayoutVars>
      </dgm:prSet>
      <dgm:spPr/>
    </dgm:pt>
  </dgm:ptLst>
  <dgm:cxnLst>
    <dgm:cxn modelId="{BAF4E473-1A4B-43CE-AEBE-64F9A9580D1B}" srcId="{33C098F1-9F19-41AE-8C37-71CF2598F278}" destId="{631D20A9-DCA0-444C-AF45-42632F763BF9}" srcOrd="0" destOrd="0" parTransId="{EC2CD1FA-0205-447C-A8D6-010252AD30B4}" sibTransId="{C38395EF-28B7-4FEA-B0FA-F6964F4559B6}"/>
    <dgm:cxn modelId="{96EAD67B-6CA1-4452-A7B8-E3E1CB79A701}" type="presOf" srcId="{73D0E91E-1110-4BA2-BCD4-16C62C1B38B7}" destId="{9AACF7D3-853B-4033-BEA8-05C7B6F039BE}" srcOrd="0" destOrd="0" presId="urn:microsoft.com/office/officeart/2005/8/layout/hProcess9"/>
    <dgm:cxn modelId="{BE63A7A2-318D-4502-92D3-9D25FD4BB789}" srcId="{33C098F1-9F19-41AE-8C37-71CF2598F278}" destId="{B597B892-7B44-4D38-A358-D226688053F0}" srcOrd="2" destOrd="0" parTransId="{723C5086-E524-4712-BC2D-633E050A026B}" sibTransId="{A6E21683-E68C-4045-BD00-21C1EBEB4EDA}"/>
    <dgm:cxn modelId="{F6F5A8C6-C7C0-45CA-83CD-E340AEC47317}" srcId="{33C098F1-9F19-41AE-8C37-71CF2598F278}" destId="{73D0E91E-1110-4BA2-BCD4-16C62C1B38B7}" srcOrd="1" destOrd="0" parTransId="{E6CC433A-6A36-4BA3-B51F-D9A2D87551E5}" sibTransId="{D09463FF-DDDB-4C97-A728-BCFBE577CDA1}"/>
    <dgm:cxn modelId="{32BEE8DE-A8DA-45E3-B900-50475D5920E7}" type="presOf" srcId="{B597B892-7B44-4D38-A358-D226688053F0}" destId="{39A78AEB-7A40-439E-8623-58F0497041FD}" srcOrd="0" destOrd="0" presId="urn:microsoft.com/office/officeart/2005/8/layout/hProcess9"/>
    <dgm:cxn modelId="{FDB28BE1-8983-48AA-8644-0E7800FD24F8}" type="presOf" srcId="{631D20A9-DCA0-444C-AF45-42632F763BF9}" destId="{A42A099A-9448-4BC3-B69E-765DD7CD43DE}" srcOrd="0" destOrd="0" presId="urn:microsoft.com/office/officeart/2005/8/layout/hProcess9"/>
    <dgm:cxn modelId="{F847F3E7-8EC8-4243-91F1-7540103DD2D4}" type="presOf" srcId="{33C098F1-9F19-41AE-8C37-71CF2598F278}" destId="{978952C0-308F-4BAC-B24F-B79D1B540638}" srcOrd="0" destOrd="0" presId="urn:microsoft.com/office/officeart/2005/8/layout/hProcess9"/>
    <dgm:cxn modelId="{2DF9DA74-B643-47C5-9FD0-EBED2C01951C}" type="presParOf" srcId="{978952C0-308F-4BAC-B24F-B79D1B540638}" destId="{2D61012F-22C8-4C53-B5C6-F64F6393A71A}" srcOrd="0" destOrd="0" presId="urn:microsoft.com/office/officeart/2005/8/layout/hProcess9"/>
    <dgm:cxn modelId="{03423FF5-9E23-4C99-A23E-A78191D8E6AF}" type="presParOf" srcId="{978952C0-308F-4BAC-B24F-B79D1B540638}" destId="{444F7370-63B9-4EBD-B00E-F88B444ADCD0}" srcOrd="1" destOrd="0" presId="urn:microsoft.com/office/officeart/2005/8/layout/hProcess9"/>
    <dgm:cxn modelId="{F46D1E77-61D5-4335-853D-9BCC41A316FE}" type="presParOf" srcId="{444F7370-63B9-4EBD-B00E-F88B444ADCD0}" destId="{A42A099A-9448-4BC3-B69E-765DD7CD43DE}" srcOrd="0" destOrd="0" presId="urn:microsoft.com/office/officeart/2005/8/layout/hProcess9"/>
    <dgm:cxn modelId="{53AA65CD-1992-4E37-870B-394DA4267503}" type="presParOf" srcId="{444F7370-63B9-4EBD-B00E-F88B444ADCD0}" destId="{73C0E6E8-BFA9-4D00-9351-F67C6837075D}" srcOrd="1" destOrd="0" presId="urn:microsoft.com/office/officeart/2005/8/layout/hProcess9"/>
    <dgm:cxn modelId="{B1B9E5F7-84D8-4B6C-9142-43F5B25E5367}" type="presParOf" srcId="{444F7370-63B9-4EBD-B00E-F88B444ADCD0}" destId="{9AACF7D3-853B-4033-BEA8-05C7B6F039BE}" srcOrd="2" destOrd="0" presId="urn:microsoft.com/office/officeart/2005/8/layout/hProcess9"/>
    <dgm:cxn modelId="{F61DB3CB-C716-4360-A2DD-E8DFAC3C06FC}" type="presParOf" srcId="{444F7370-63B9-4EBD-B00E-F88B444ADCD0}" destId="{4BB2EBA1-F674-4566-9FC4-9F94B09BADEB}" srcOrd="3" destOrd="0" presId="urn:microsoft.com/office/officeart/2005/8/layout/hProcess9"/>
    <dgm:cxn modelId="{BFF820F9-F656-4288-A0FB-F07C359055AF}" type="presParOf" srcId="{444F7370-63B9-4EBD-B00E-F88B444ADCD0}" destId="{39A78AEB-7A40-439E-8623-58F0497041F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C2F945-260B-4BFD-89CE-BDFDC75EDC82}" type="doc">
      <dgm:prSet loTypeId="urn:microsoft.com/office/officeart/2005/8/layout/hProcess9" loCatId="process" qsTypeId="urn:microsoft.com/office/officeart/2005/8/quickstyle/simple1" qsCatId="simple" csTypeId="urn:microsoft.com/office/officeart/2005/8/colors/colorful5" csCatId="colorful" phldr="1"/>
      <dgm:spPr/>
    </dgm:pt>
    <dgm:pt modelId="{9DD6D15D-00BB-4158-8A05-E56C151B4632}">
      <dgm:prSet phldrT="[Text]"/>
      <dgm:spPr/>
      <dgm:t>
        <a:bodyPr/>
        <a:lstStyle/>
        <a:p>
          <a:r>
            <a:rPr lang="en-US" b="1" dirty="0"/>
            <a:t>Varied by location</a:t>
          </a:r>
        </a:p>
        <a:p>
          <a:r>
            <a:rPr lang="en-US" b="1" dirty="0"/>
            <a:t>Focal versus Global</a:t>
          </a:r>
        </a:p>
      </dgm:t>
    </dgm:pt>
    <dgm:pt modelId="{6BC761C3-8882-440E-A265-4F0493C392C7}" type="parTrans" cxnId="{55D6A007-43F8-4AE0-A631-981F4644F6F9}">
      <dgm:prSet/>
      <dgm:spPr/>
      <dgm:t>
        <a:bodyPr/>
        <a:lstStyle/>
        <a:p>
          <a:endParaRPr lang="en-US"/>
        </a:p>
      </dgm:t>
    </dgm:pt>
    <dgm:pt modelId="{69952D72-16AB-47FC-927A-9758AA2949C0}" type="sibTrans" cxnId="{55D6A007-43F8-4AE0-A631-981F4644F6F9}">
      <dgm:prSet/>
      <dgm:spPr/>
      <dgm:t>
        <a:bodyPr/>
        <a:lstStyle/>
        <a:p>
          <a:endParaRPr lang="en-US"/>
        </a:p>
      </dgm:t>
    </dgm:pt>
    <dgm:pt modelId="{FCDDFC4D-9D2F-45A8-A606-5994A2C749AB}">
      <dgm:prSet phldrT="[Text]"/>
      <dgm:spPr/>
      <dgm:t>
        <a:bodyPr/>
        <a:lstStyle/>
        <a:p>
          <a:r>
            <a:rPr lang="en-US" b="1" dirty="0"/>
            <a:t>Sudden Onset for Stroke</a:t>
          </a:r>
        </a:p>
        <a:p>
          <a:r>
            <a:rPr lang="en-US" b="1" dirty="0"/>
            <a:t>Gradual for Diffuse for Vascular  </a:t>
          </a:r>
        </a:p>
      </dgm:t>
    </dgm:pt>
    <dgm:pt modelId="{586395C9-F36D-4574-A7B6-B510883E8CF7}" type="parTrans" cxnId="{CDA0ECDA-7BD3-4AA2-9C34-B7F2AB066E35}">
      <dgm:prSet/>
      <dgm:spPr/>
      <dgm:t>
        <a:bodyPr/>
        <a:lstStyle/>
        <a:p>
          <a:endParaRPr lang="en-US"/>
        </a:p>
      </dgm:t>
    </dgm:pt>
    <dgm:pt modelId="{897ABB89-F524-44C2-A418-362EBF49E2CF}" type="sibTrans" cxnId="{CDA0ECDA-7BD3-4AA2-9C34-B7F2AB066E35}">
      <dgm:prSet/>
      <dgm:spPr/>
      <dgm:t>
        <a:bodyPr/>
        <a:lstStyle/>
        <a:p>
          <a:endParaRPr lang="en-US"/>
        </a:p>
      </dgm:t>
    </dgm:pt>
    <dgm:pt modelId="{9044D6DA-2CAD-4F4C-9DB2-BA84B567C12B}">
      <dgm:prSet phldrT="[Text]"/>
      <dgm:spPr/>
      <dgm:t>
        <a:bodyPr/>
        <a:lstStyle/>
        <a:p>
          <a:r>
            <a:rPr lang="en-US" b="1" dirty="0"/>
            <a:t>Difficulty with moving part of the body</a:t>
          </a:r>
        </a:p>
        <a:p>
          <a:r>
            <a:rPr lang="en-US" b="1" dirty="0"/>
            <a:t>Difficulty with Speech</a:t>
          </a:r>
        </a:p>
        <a:p>
          <a:r>
            <a:rPr lang="en-US" b="1" dirty="0"/>
            <a:t>Emotional and Cognitive Changes</a:t>
          </a:r>
        </a:p>
      </dgm:t>
    </dgm:pt>
    <dgm:pt modelId="{9F4B6694-FBC5-4ECA-977B-4ECB1952F6B8}" type="parTrans" cxnId="{556771CF-9829-4F26-88E2-216B829CFD88}">
      <dgm:prSet/>
      <dgm:spPr/>
      <dgm:t>
        <a:bodyPr/>
        <a:lstStyle/>
        <a:p>
          <a:endParaRPr lang="en-US"/>
        </a:p>
      </dgm:t>
    </dgm:pt>
    <dgm:pt modelId="{F19E5D17-1F76-4BFB-8F75-71253D9E17C2}" type="sibTrans" cxnId="{556771CF-9829-4F26-88E2-216B829CFD88}">
      <dgm:prSet/>
      <dgm:spPr/>
      <dgm:t>
        <a:bodyPr/>
        <a:lstStyle/>
        <a:p>
          <a:endParaRPr lang="en-US"/>
        </a:p>
      </dgm:t>
    </dgm:pt>
    <dgm:pt modelId="{1A819534-4B03-4E8E-B503-78AC22E441D3}" type="pres">
      <dgm:prSet presAssocID="{91C2F945-260B-4BFD-89CE-BDFDC75EDC82}" presName="CompostProcess" presStyleCnt="0">
        <dgm:presLayoutVars>
          <dgm:dir/>
          <dgm:resizeHandles val="exact"/>
        </dgm:presLayoutVars>
      </dgm:prSet>
      <dgm:spPr/>
    </dgm:pt>
    <dgm:pt modelId="{4C34869A-6FBD-49D9-89C8-79CD6E5C602A}" type="pres">
      <dgm:prSet presAssocID="{91C2F945-260B-4BFD-89CE-BDFDC75EDC82}" presName="arrow" presStyleLbl="bgShp" presStyleIdx="0" presStyleCnt="1"/>
      <dgm:spPr/>
    </dgm:pt>
    <dgm:pt modelId="{49D04C99-CC2E-46C6-959B-53C45595B96C}" type="pres">
      <dgm:prSet presAssocID="{91C2F945-260B-4BFD-89CE-BDFDC75EDC82}" presName="linearProcess" presStyleCnt="0"/>
      <dgm:spPr/>
    </dgm:pt>
    <dgm:pt modelId="{47EF4BE2-B0ED-436C-8C4D-C97C2CE7E85B}" type="pres">
      <dgm:prSet presAssocID="{9DD6D15D-00BB-4158-8A05-E56C151B4632}" presName="textNode" presStyleLbl="node1" presStyleIdx="0" presStyleCnt="3">
        <dgm:presLayoutVars>
          <dgm:bulletEnabled val="1"/>
        </dgm:presLayoutVars>
      </dgm:prSet>
      <dgm:spPr/>
    </dgm:pt>
    <dgm:pt modelId="{F0A66BC1-626B-492C-8200-E02468570239}" type="pres">
      <dgm:prSet presAssocID="{69952D72-16AB-47FC-927A-9758AA2949C0}" presName="sibTrans" presStyleCnt="0"/>
      <dgm:spPr/>
    </dgm:pt>
    <dgm:pt modelId="{AF13F653-16CB-4CFE-8FE0-E5E81200B676}" type="pres">
      <dgm:prSet presAssocID="{FCDDFC4D-9D2F-45A8-A606-5994A2C749AB}" presName="textNode" presStyleLbl="node1" presStyleIdx="1" presStyleCnt="3">
        <dgm:presLayoutVars>
          <dgm:bulletEnabled val="1"/>
        </dgm:presLayoutVars>
      </dgm:prSet>
      <dgm:spPr/>
    </dgm:pt>
    <dgm:pt modelId="{BE694646-DE90-4BDB-AC3F-64209F8DB644}" type="pres">
      <dgm:prSet presAssocID="{897ABB89-F524-44C2-A418-362EBF49E2CF}" presName="sibTrans" presStyleCnt="0"/>
      <dgm:spPr/>
    </dgm:pt>
    <dgm:pt modelId="{82D910B4-D388-4AD6-B1FA-772E14D7FFCD}" type="pres">
      <dgm:prSet presAssocID="{9044D6DA-2CAD-4F4C-9DB2-BA84B567C12B}" presName="textNode" presStyleLbl="node1" presStyleIdx="2" presStyleCnt="3">
        <dgm:presLayoutVars>
          <dgm:bulletEnabled val="1"/>
        </dgm:presLayoutVars>
      </dgm:prSet>
      <dgm:spPr/>
    </dgm:pt>
  </dgm:ptLst>
  <dgm:cxnLst>
    <dgm:cxn modelId="{55D6A007-43F8-4AE0-A631-981F4644F6F9}" srcId="{91C2F945-260B-4BFD-89CE-BDFDC75EDC82}" destId="{9DD6D15D-00BB-4158-8A05-E56C151B4632}" srcOrd="0" destOrd="0" parTransId="{6BC761C3-8882-440E-A265-4F0493C392C7}" sibTransId="{69952D72-16AB-47FC-927A-9758AA2949C0}"/>
    <dgm:cxn modelId="{07C64493-B704-4239-8D8B-7F2FAFAA064A}" type="presOf" srcId="{9044D6DA-2CAD-4F4C-9DB2-BA84B567C12B}" destId="{82D910B4-D388-4AD6-B1FA-772E14D7FFCD}" srcOrd="0" destOrd="0" presId="urn:microsoft.com/office/officeart/2005/8/layout/hProcess9"/>
    <dgm:cxn modelId="{A4054695-B0B4-409F-BC82-15A41F3855EB}" type="presOf" srcId="{9DD6D15D-00BB-4158-8A05-E56C151B4632}" destId="{47EF4BE2-B0ED-436C-8C4D-C97C2CE7E85B}" srcOrd="0" destOrd="0" presId="urn:microsoft.com/office/officeart/2005/8/layout/hProcess9"/>
    <dgm:cxn modelId="{04680DBE-0DDF-48DE-A068-5682D89F9141}" type="presOf" srcId="{91C2F945-260B-4BFD-89CE-BDFDC75EDC82}" destId="{1A819534-4B03-4E8E-B503-78AC22E441D3}" srcOrd="0" destOrd="0" presId="urn:microsoft.com/office/officeart/2005/8/layout/hProcess9"/>
    <dgm:cxn modelId="{97D2F5C3-DE5E-4DED-962E-5492E98FE607}" type="presOf" srcId="{FCDDFC4D-9D2F-45A8-A606-5994A2C749AB}" destId="{AF13F653-16CB-4CFE-8FE0-E5E81200B676}" srcOrd="0" destOrd="0" presId="urn:microsoft.com/office/officeart/2005/8/layout/hProcess9"/>
    <dgm:cxn modelId="{556771CF-9829-4F26-88E2-216B829CFD88}" srcId="{91C2F945-260B-4BFD-89CE-BDFDC75EDC82}" destId="{9044D6DA-2CAD-4F4C-9DB2-BA84B567C12B}" srcOrd="2" destOrd="0" parTransId="{9F4B6694-FBC5-4ECA-977B-4ECB1952F6B8}" sibTransId="{F19E5D17-1F76-4BFB-8F75-71253D9E17C2}"/>
    <dgm:cxn modelId="{CDA0ECDA-7BD3-4AA2-9C34-B7F2AB066E35}" srcId="{91C2F945-260B-4BFD-89CE-BDFDC75EDC82}" destId="{FCDDFC4D-9D2F-45A8-A606-5994A2C749AB}" srcOrd="1" destOrd="0" parTransId="{586395C9-F36D-4574-A7B6-B510883E8CF7}" sibTransId="{897ABB89-F524-44C2-A418-362EBF49E2CF}"/>
    <dgm:cxn modelId="{DA2313CA-A595-4684-B22A-2EF2267CB712}" type="presParOf" srcId="{1A819534-4B03-4E8E-B503-78AC22E441D3}" destId="{4C34869A-6FBD-49D9-89C8-79CD6E5C602A}" srcOrd="0" destOrd="0" presId="urn:microsoft.com/office/officeart/2005/8/layout/hProcess9"/>
    <dgm:cxn modelId="{111E26C9-E669-4F96-A80A-65C37CA2374D}" type="presParOf" srcId="{1A819534-4B03-4E8E-B503-78AC22E441D3}" destId="{49D04C99-CC2E-46C6-959B-53C45595B96C}" srcOrd="1" destOrd="0" presId="urn:microsoft.com/office/officeart/2005/8/layout/hProcess9"/>
    <dgm:cxn modelId="{66F41B03-4D6D-467B-9EC8-CF84827E5A1D}" type="presParOf" srcId="{49D04C99-CC2E-46C6-959B-53C45595B96C}" destId="{47EF4BE2-B0ED-436C-8C4D-C97C2CE7E85B}" srcOrd="0" destOrd="0" presId="urn:microsoft.com/office/officeart/2005/8/layout/hProcess9"/>
    <dgm:cxn modelId="{C292B0D8-EBB9-4314-AA26-ADCE4FE28281}" type="presParOf" srcId="{49D04C99-CC2E-46C6-959B-53C45595B96C}" destId="{F0A66BC1-626B-492C-8200-E02468570239}" srcOrd="1" destOrd="0" presId="urn:microsoft.com/office/officeart/2005/8/layout/hProcess9"/>
    <dgm:cxn modelId="{20CDD2F0-2A9C-44BA-BF5F-70DC33CCC79E}" type="presParOf" srcId="{49D04C99-CC2E-46C6-959B-53C45595B96C}" destId="{AF13F653-16CB-4CFE-8FE0-E5E81200B676}" srcOrd="2" destOrd="0" presId="urn:microsoft.com/office/officeart/2005/8/layout/hProcess9"/>
    <dgm:cxn modelId="{E1E46B61-561B-4872-AA94-0413679B342D}" type="presParOf" srcId="{49D04C99-CC2E-46C6-959B-53C45595B96C}" destId="{BE694646-DE90-4BDB-AC3F-64209F8DB644}" srcOrd="3" destOrd="0" presId="urn:microsoft.com/office/officeart/2005/8/layout/hProcess9"/>
    <dgm:cxn modelId="{5B183D30-AA21-468D-A1FA-EC95A3E000F0}" type="presParOf" srcId="{49D04C99-CC2E-46C6-959B-53C45595B96C}" destId="{82D910B4-D388-4AD6-B1FA-772E14D7FFC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0B656-F052-499D-AF92-3CB4E960FDEF}">
      <dsp:nvSpPr>
        <dsp:cNvPr id="0" name=""/>
        <dsp:cNvSpPr/>
      </dsp:nvSpPr>
      <dsp:spPr>
        <a:xfrm>
          <a:off x="632" y="238365"/>
          <a:ext cx="2467582" cy="1480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Concussion</a:t>
          </a:r>
        </a:p>
      </dsp:txBody>
      <dsp:txXfrm>
        <a:off x="632" y="238365"/>
        <a:ext cx="2467582" cy="1480549"/>
      </dsp:txXfrm>
    </dsp:sp>
    <dsp:sp modelId="{5ECD9D4A-6E12-43F7-9F81-AA19D3CBEB12}">
      <dsp:nvSpPr>
        <dsp:cNvPr id="0" name=""/>
        <dsp:cNvSpPr/>
      </dsp:nvSpPr>
      <dsp:spPr>
        <a:xfrm>
          <a:off x="2714973" y="238365"/>
          <a:ext cx="2467582" cy="1480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Mild</a:t>
          </a:r>
        </a:p>
      </dsp:txBody>
      <dsp:txXfrm>
        <a:off x="2714973" y="238365"/>
        <a:ext cx="2467582" cy="1480549"/>
      </dsp:txXfrm>
    </dsp:sp>
    <dsp:sp modelId="{86830F72-CB5A-41FF-A9D7-A9ABDF39990D}">
      <dsp:nvSpPr>
        <dsp:cNvPr id="0" name=""/>
        <dsp:cNvSpPr/>
      </dsp:nvSpPr>
      <dsp:spPr>
        <a:xfrm>
          <a:off x="632" y="1965673"/>
          <a:ext cx="2467582" cy="1480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Moderate</a:t>
          </a:r>
        </a:p>
      </dsp:txBody>
      <dsp:txXfrm>
        <a:off x="632" y="1965673"/>
        <a:ext cx="2467582" cy="1480549"/>
      </dsp:txXfrm>
    </dsp:sp>
    <dsp:sp modelId="{3C6498AF-93DB-4300-89C0-A58B7CF25418}">
      <dsp:nvSpPr>
        <dsp:cNvPr id="0" name=""/>
        <dsp:cNvSpPr/>
      </dsp:nvSpPr>
      <dsp:spPr>
        <a:xfrm>
          <a:off x="2714973" y="1965673"/>
          <a:ext cx="2467582" cy="1480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Severe</a:t>
          </a:r>
        </a:p>
      </dsp:txBody>
      <dsp:txXfrm>
        <a:off x="2714973" y="1965673"/>
        <a:ext cx="2467582" cy="1480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A1D71-B7A1-42E4-B232-6C0746B168A5}">
      <dsp:nvSpPr>
        <dsp:cNvPr id="0" name=""/>
        <dsp:cNvSpPr/>
      </dsp:nvSpPr>
      <dsp:spPr>
        <a:xfrm>
          <a:off x="932862" y="0"/>
          <a:ext cx="5286223" cy="1816249"/>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B91B9D-9661-44EE-A804-A1CDF8244CEF}">
      <dsp:nvSpPr>
        <dsp:cNvPr id="0" name=""/>
        <dsp:cNvSpPr/>
      </dsp:nvSpPr>
      <dsp:spPr>
        <a:xfrm>
          <a:off x="4668" y="544874"/>
          <a:ext cx="1433779" cy="7264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Severe</a:t>
          </a:r>
        </a:p>
      </dsp:txBody>
      <dsp:txXfrm>
        <a:off x="40133" y="580339"/>
        <a:ext cx="1362849" cy="655569"/>
      </dsp:txXfrm>
    </dsp:sp>
    <dsp:sp modelId="{D04B768B-B050-4C22-87B9-AC181370FDBD}">
      <dsp:nvSpPr>
        <dsp:cNvPr id="0" name=""/>
        <dsp:cNvSpPr/>
      </dsp:nvSpPr>
      <dsp:spPr>
        <a:xfrm>
          <a:off x="1596658" y="544874"/>
          <a:ext cx="1433779" cy="72649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Moderate</a:t>
          </a:r>
        </a:p>
      </dsp:txBody>
      <dsp:txXfrm>
        <a:off x="1632123" y="580339"/>
        <a:ext cx="1362849" cy="655569"/>
      </dsp:txXfrm>
    </dsp:sp>
    <dsp:sp modelId="{EDCA6813-0D84-4171-B2D1-7503DC399B67}">
      <dsp:nvSpPr>
        <dsp:cNvPr id="0" name=""/>
        <dsp:cNvSpPr/>
      </dsp:nvSpPr>
      <dsp:spPr>
        <a:xfrm>
          <a:off x="3188648" y="544874"/>
          <a:ext cx="1433779" cy="72649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Mild</a:t>
          </a:r>
        </a:p>
      </dsp:txBody>
      <dsp:txXfrm>
        <a:off x="3224113" y="580339"/>
        <a:ext cx="1362849" cy="655569"/>
      </dsp:txXfrm>
    </dsp:sp>
    <dsp:sp modelId="{93C988DD-E2A8-4153-88DB-7DE79CF2CECB}">
      <dsp:nvSpPr>
        <dsp:cNvPr id="0" name=""/>
        <dsp:cNvSpPr/>
      </dsp:nvSpPr>
      <dsp:spPr>
        <a:xfrm>
          <a:off x="4780637" y="544874"/>
          <a:ext cx="1433779" cy="72649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Concussion</a:t>
          </a:r>
        </a:p>
      </dsp:txBody>
      <dsp:txXfrm>
        <a:off x="4816102" y="580339"/>
        <a:ext cx="1362849" cy="655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0AF00-7920-498F-A210-80E70A815F18}">
      <dsp:nvSpPr>
        <dsp:cNvPr id="0" name=""/>
        <dsp:cNvSpPr/>
      </dsp:nvSpPr>
      <dsp:spPr>
        <a:xfrm>
          <a:off x="3720132" y="1273"/>
          <a:ext cx="2110134" cy="105506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Abilities</a:t>
          </a:r>
        </a:p>
      </dsp:txBody>
      <dsp:txXfrm>
        <a:off x="3751034" y="32175"/>
        <a:ext cx="2048330" cy="993263"/>
      </dsp:txXfrm>
    </dsp:sp>
    <dsp:sp modelId="{38F76DDF-462C-4F3F-9BEF-105ABDA6CE0A}">
      <dsp:nvSpPr>
        <dsp:cNvPr id="0" name=""/>
        <dsp:cNvSpPr/>
      </dsp:nvSpPr>
      <dsp:spPr>
        <a:xfrm rot="3600000">
          <a:off x="5096479" y="1853289"/>
          <a:ext cx="1100021" cy="369273"/>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207261" y="1927144"/>
        <a:ext cx="878457" cy="221563"/>
      </dsp:txXfrm>
    </dsp:sp>
    <dsp:sp modelId="{0D44C189-9DE6-4EAA-BB5E-13560821157E}">
      <dsp:nvSpPr>
        <dsp:cNvPr id="0" name=""/>
        <dsp:cNvSpPr/>
      </dsp:nvSpPr>
      <dsp:spPr>
        <a:xfrm>
          <a:off x="5462713" y="3019512"/>
          <a:ext cx="2110134" cy="1055067"/>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Motivation</a:t>
          </a:r>
        </a:p>
      </dsp:txBody>
      <dsp:txXfrm>
        <a:off x="5493615" y="3050414"/>
        <a:ext cx="2048330" cy="993263"/>
      </dsp:txXfrm>
    </dsp:sp>
    <dsp:sp modelId="{F983531B-40CA-4CDA-9B7D-5C6AFF2F5130}">
      <dsp:nvSpPr>
        <dsp:cNvPr id="0" name=""/>
        <dsp:cNvSpPr/>
      </dsp:nvSpPr>
      <dsp:spPr>
        <a:xfrm rot="10800000">
          <a:off x="4225189" y="3362409"/>
          <a:ext cx="1100021" cy="369273"/>
        </a:xfrm>
        <a:prstGeom prst="lef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4335971" y="3436264"/>
        <a:ext cx="878457" cy="221563"/>
      </dsp:txXfrm>
    </dsp:sp>
    <dsp:sp modelId="{2D8E2DE8-1D87-4391-864B-4FF6ACE53404}">
      <dsp:nvSpPr>
        <dsp:cNvPr id="0" name=""/>
        <dsp:cNvSpPr/>
      </dsp:nvSpPr>
      <dsp:spPr>
        <a:xfrm>
          <a:off x="1977551" y="3019512"/>
          <a:ext cx="2110134" cy="1055067"/>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Environment</a:t>
          </a:r>
        </a:p>
      </dsp:txBody>
      <dsp:txXfrm>
        <a:off x="2008453" y="3050414"/>
        <a:ext cx="2048330" cy="993263"/>
      </dsp:txXfrm>
    </dsp:sp>
    <dsp:sp modelId="{22AE9B02-B219-456F-AB8D-ACCF1545E24A}">
      <dsp:nvSpPr>
        <dsp:cNvPr id="0" name=""/>
        <dsp:cNvSpPr/>
      </dsp:nvSpPr>
      <dsp:spPr>
        <a:xfrm rot="18000000">
          <a:off x="3353898" y="1853289"/>
          <a:ext cx="1100021" cy="369273"/>
        </a:xfrm>
        <a:prstGeom prst="lef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464680" y="1927144"/>
        <a:ext cx="878457" cy="221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B9C13-00C1-48E0-A6D5-DD50108946F3}">
      <dsp:nvSpPr>
        <dsp:cNvPr id="0" name=""/>
        <dsp:cNvSpPr/>
      </dsp:nvSpPr>
      <dsp:spPr>
        <a:xfrm>
          <a:off x="863039" y="0"/>
          <a:ext cx="9781111" cy="693519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AFE14A-0996-41A8-BBDB-5BEF638DCD37}">
      <dsp:nvSpPr>
        <dsp:cNvPr id="0" name=""/>
        <dsp:cNvSpPr/>
      </dsp:nvSpPr>
      <dsp:spPr>
        <a:xfrm>
          <a:off x="1229" y="2080557"/>
          <a:ext cx="3495912" cy="277407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Personality change</a:t>
          </a:r>
        </a:p>
        <a:p>
          <a:pPr marL="0" lvl="0" indent="0" algn="ctr" defTabSz="1066800">
            <a:lnSpc>
              <a:spcPct val="90000"/>
            </a:lnSpc>
            <a:spcBef>
              <a:spcPct val="0"/>
            </a:spcBef>
            <a:spcAft>
              <a:spcPct val="35000"/>
            </a:spcAft>
            <a:buNone/>
          </a:pPr>
          <a:r>
            <a:rPr lang="en-US" sz="2400" b="1" kern="1200" dirty="0"/>
            <a:t>Visual </a:t>
          </a:r>
        </a:p>
        <a:p>
          <a:pPr marL="0" lvl="0" indent="0" algn="ctr" defTabSz="1066800">
            <a:lnSpc>
              <a:spcPct val="90000"/>
            </a:lnSpc>
            <a:spcBef>
              <a:spcPct val="0"/>
            </a:spcBef>
            <a:spcAft>
              <a:spcPct val="35000"/>
            </a:spcAft>
            <a:buNone/>
          </a:pPr>
          <a:r>
            <a:rPr lang="en-US" sz="2400" b="1" kern="1200" dirty="0"/>
            <a:t>Motor </a:t>
          </a:r>
        </a:p>
        <a:p>
          <a:pPr marL="0" lvl="0" indent="0" algn="ctr" defTabSz="1066800">
            <a:lnSpc>
              <a:spcPct val="90000"/>
            </a:lnSpc>
            <a:spcBef>
              <a:spcPct val="0"/>
            </a:spcBef>
            <a:spcAft>
              <a:spcPct val="35000"/>
            </a:spcAft>
            <a:buNone/>
          </a:pPr>
          <a:r>
            <a:rPr lang="en-US" sz="2400" b="1" kern="1200" dirty="0"/>
            <a:t>Decision Making</a:t>
          </a:r>
        </a:p>
        <a:p>
          <a:pPr marL="0" lvl="0" indent="0" algn="ctr" defTabSz="1066800">
            <a:lnSpc>
              <a:spcPct val="90000"/>
            </a:lnSpc>
            <a:spcBef>
              <a:spcPct val="0"/>
            </a:spcBef>
            <a:spcAft>
              <a:spcPct val="35000"/>
            </a:spcAft>
            <a:buNone/>
          </a:pPr>
          <a:r>
            <a:rPr lang="en-US" sz="2400" b="1" kern="1200" dirty="0"/>
            <a:t>Attention</a:t>
          </a:r>
        </a:p>
        <a:p>
          <a:pPr marL="0" lvl="0" indent="0" algn="ctr" defTabSz="1066800">
            <a:lnSpc>
              <a:spcPct val="90000"/>
            </a:lnSpc>
            <a:spcBef>
              <a:spcPct val="0"/>
            </a:spcBef>
            <a:spcAft>
              <a:spcPct val="35000"/>
            </a:spcAft>
            <a:buNone/>
          </a:pPr>
          <a:r>
            <a:rPr lang="en-US" sz="2400" b="1" kern="1200" dirty="0"/>
            <a:t>Language</a:t>
          </a:r>
        </a:p>
      </dsp:txBody>
      <dsp:txXfrm>
        <a:off x="136648" y="2215976"/>
        <a:ext cx="3225074" cy="2503238"/>
      </dsp:txXfrm>
    </dsp:sp>
    <dsp:sp modelId="{CC37FC49-B800-4A03-B568-B5B2F5C98DBB}">
      <dsp:nvSpPr>
        <dsp:cNvPr id="0" name=""/>
        <dsp:cNvSpPr/>
      </dsp:nvSpPr>
      <dsp:spPr>
        <a:xfrm>
          <a:off x="4005638" y="2080557"/>
          <a:ext cx="3495912" cy="277407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Sudden Onset</a:t>
          </a:r>
        </a:p>
        <a:p>
          <a:pPr marL="0" lvl="0" indent="0" algn="ctr" defTabSz="977900">
            <a:lnSpc>
              <a:spcPct val="90000"/>
            </a:lnSpc>
            <a:spcBef>
              <a:spcPct val="0"/>
            </a:spcBef>
            <a:spcAft>
              <a:spcPct val="35000"/>
            </a:spcAft>
            <a:buNone/>
          </a:pPr>
          <a:r>
            <a:rPr lang="en-US" sz="2200" b="1" kern="1200" dirty="0"/>
            <a:t>Front/ Back Phenomenon</a:t>
          </a:r>
        </a:p>
        <a:p>
          <a:pPr marL="0" lvl="0" indent="0" algn="ctr" defTabSz="977900">
            <a:lnSpc>
              <a:spcPct val="90000"/>
            </a:lnSpc>
            <a:spcBef>
              <a:spcPct val="0"/>
            </a:spcBef>
            <a:spcAft>
              <a:spcPct val="35000"/>
            </a:spcAft>
            <a:buNone/>
          </a:pPr>
          <a:r>
            <a:rPr lang="en-US" sz="2200" b="1" kern="1200" dirty="0"/>
            <a:t>Non- Progressive</a:t>
          </a:r>
        </a:p>
        <a:p>
          <a:pPr marL="0" lvl="0" indent="0" algn="ctr" defTabSz="977900">
            <a:lnSpc>
              <a:spcPct val="90000"/>
            </a:lnSpc>
            <a:spcBef>
              <a:spcPct val="0"/>
            </a:spcBef>
            <a:spcAft>
              <a:spcPct val="35000"/>
            </a:spcAft>
            <a:buNone/>
          </a:pPr>
          <a:r>
            <a:rPr lang="en-US" sz="2200" b="1" kern="1200" dirty="0"/>
            <a:t>Higher Risk for Dementia</a:t>
          </a:r>
        </a:p>
        <a:p>
          <a:pPr marL="0" lvl="0" indent="0" algn="ctr" defTabSz="977900">
            <a:lnSpc>
              <a:spcPct val="90000"/>
            </a:lnSpc>
            <a:spcBef>
              <a:spcPct val="0"/>
            </a:spcBef>
            <a:spcAft>
              <a:spcPct val="35000"/>
            </a:spcAft>
            <a:buNone/>
          </a:pPr>
          <a:endParaRPr lang="en-US" sz="2000" kern="1200" dirty="0"/>
        </a:p>
      </dsp:txBody>
      <dsp:txXfrm>
        <a:off x="4141057" y="2215976"/>
        <a:ext cx="3225074" cy="2503238"/>
      </dsp:txXfrm>
    </dsp:sp>
    <dsp:sp modelId="{BA6B6998-03B4-43AE-AC28-772EC6B82DA3}">
      <dsp:nvSpPr>
        <dsp:cNvPr id="0" name=""/>
        <dsp:cNvSpPr/>
      </dsp:nvSpPr>
      <dsp:spPr>
        <a:xfrm>
          <a:off x="8010047" y="2080557"/>
          <a:ext cx="3495912" cy="277407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r>
            <a:rPr lang="en-US" sz="2200" b="1" kern="1200" dirty="0"/>
            <a:t>Socially Inappropriate</a:t>
          </a:r>
        </a:p>
        <a:p>
          <a:pPr marL="0" lvl="0" indent="0" algn="ctr" defTabSz="977900">
            <a:lnSpc>
              <a:spcPct val="90000"/>
            </a:lnSpc>
            <a:spcBef>
              <a:spcPct val="0"/>
            </a:spcBef>
            <a:spcAft>
              <a:spcPct val="35000"/>
            </a:spcAft>
            <a:buNone/>
          </a:pPr>
          <a:r>
            <a:rPr lang="en-US" sz="2200" b="1" kern="1200" dirty="0"/>
            <a:t>Poor problem solving</a:t>
          </a:r>
        </a:p>
        <a:p>
          <a:pPr marL="0" lvl="0" indent="0" algn="ctr" defTabSz="977900">
            <a:lnSpc>
              <a:spcPct val="90000"/>
            </a:lnSpc>
            <a:spcBef>
              <a:spcPct val="0"/>
            </a:spcBef>
            <a:spcAft>
              <a:spcPct val="35000"/>
            </a:spcAft>
            <a:buNone/>
          </a:pPr>
          <a:r>
            <a:rPr lang="en-US" sz="2200" b="1" kern="1200" dirty="0"/>
            <a:t>Low Frustration Tolerance</a:t>
          </a:r>
        </a:p>
        <a:p>
          <a:pPr marL="0" lvl="0" indent="0" algn="ctr" defTabSz="977900">
            <a:lnSpc>
              <a:spcPct val="90000"/>
            </a:lnSpc>
            <a:spcBef>
              <a:spcPct val="0"/>
            </a:spcBef>
            <a:spcAft>
              <a:spcPct val="35000"/>
            </a:spcAft>
            <a:buNone/>
          </a:pPr>
          <a:r>
            <a:rPr lang="en-US" sz="2200" b="1" kern="1200" dirty="0"/>
            <a:t>Difficulty Following Directions</a:t>
          </a:r>
        </a:p>
        <a:p>
          <a:pPr marL="0" lvl="0" indent="0" algn="ctr" defTabSz="977900">
            <a:lnSpc>
              <a:spcPct val="90000"/>
            </a:lnSpc>
            <a:spcBef>
              <a:spcPct val="0"/>
            </a:spcBef>
            <a:spcAft>
              <a:spcPct val="35000"/>
            </a:spcAft>
            <a:buNone/>
          </a:pPr>
          <a:r>
            <a:rPr lang="en-US" sz="2200" b="1" kern="1200" dirty="0"/>
            <a:t>Non- Compliant</a:t>
          </a:r>
        </a:p>
        <a:p>
          <a:pPr marL="0" lvl="0" indent="0" algn="ctr" defTabSz="977900">
            <a:lnSpc>
              <a:spcPct val="90000"/>
            </a:lnSpc>
            <a:spcBef>
              <a:spcPct val="0"/>
            </a:spcBef>
            <a:spcAft>
              <a:spcPct val="35000"/>
            </a:spcAft>
            <a:buNone/>
          </a:pPr>
          <a:endParaRPr lang="en-US" sz="2000" kern="1200" dirty="0"/>
        </a:p>
      </dsp:txBody>
      <dsp:txXfrm>
        <a:off x="8145466" y="2215976"/>
        <a:ext cx="3225074" cy="25032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1012F-22C8-4C53-B5C6-F64F6393A71A}">
      <dsp:nvSpPr>
        <dsp:cNvPr id="0" name=""/>
        <dsp:cNvSpPr/>
      </dsp:nvSpPr>
      <dsp:spPr>
        <a:xfrm>
          <a:off x="903118" y="0"/>
          <a:ext cx="10235342" cy="6380059"/>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A099A-9448-4BC3-B69E-765DD7CD43DE}">
      <dsp:nvSpPr>
        <dsp:cNvPr id="0" name=""/>
        <dsp:cNvSpPr/>
      </dsp:nvSpPr>
      <dsp:spPr>
        <a:xfrm>
          <a:off x="308389" y="1914017"/>
          <a:ext cx="3612473" cy="255202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Short Term memory</a:t>
          </a:r>
        </a:p>
        <a:p>
          <a:pPr marL="0" lvl="0" indent="0" algn="ctr" defTabSz="933450">
            <a:lnSpc>
              <a:spcPct val="90000"/>
            </a:lnSpc>
            <a:spcBef>
              <a:spcPct val="0"/>
            </a:spcBef>
            <a:spcAft>
              <a:spcPct val="35000"/>
            </a:spcAft>
            <a:buNone/>
          </a:pPr>
          <a:r>
            <a:rPr lang="en-US" sz="2100" b="1" kern="1200" dirty="0"/>
            <a:t>Visual Spatial</a:t>
          </a:r>
        </a:p>
        <a:p>
          <a:pPr marL="0" lvl="0" indent="0" algn="ctr" defTabSz="933450">
            <a:lnSpc>
              <a:spcPct val="90000"/>
            </a:lnSpc>
            <a:spcBef>
              <a:spcPct val="0"/>
            </a:spcBef>
            <a:spcAft>
              <a:spcPct val="35000"/>
            </a:spcAft>
            <a:buNone/>
          </a:pPr>
          <a:r>
            <a:rPr lang="en-US" sz="2100" b="1" kern="1200" dirty="0"/>
            <a:t>Executive Function</a:t>
          </a:r>
        </a:p>
      </dsp:txBody>
      <dsp:txXfrm>
        <a:off x="432968" y="2038596"/>
        <a:ext cx="3363315" cy="2302865"/>
      </dsp:txXfrm>
    </dsp:sp>
    <dsp:sp modelId="{9AACF7D3-853B-4033-BEA8-05C7B6F039BE}">
      <dsp:nvSpPr>
        <dsp:cNvPr id="0" name=""/>
        <dsp:cNvSpPr/>
      </dsp:nvSpPr>
      <dsp:spPr>
        <a:xfrm>
          <a:off x="4214552" y="1914017"/>
          <a:ext cx="3612473" cy="255202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Slow and progressive</a:t>
          </a:r>
        </a:p>
        <a:p>
          <a:pPr marL="0" lvl="0" indent="0" algn="ctr" defTabSz="933450">
            <a:lnSpc>
              <a:spcPct val="90000"/>
            </a:lnSpc>
            <a:spcBef>
              <a:spcPct val="0"/>
            </a:spcBef>
            <a:spcAft>
              <a:spcPct val="35000"/>
            </a:spcAft>
            <a:buNone/>
          </a:pPr>
          <a:r>
            <a:rPr lang="en-US" sz="2100" b="1" kern="1200" dirty="0"/>
            <a:t>Social skills remain</a:t>
          </a:r>
        </a:p>
        <a:p>
          <a:pPr marL="0" lvl="0" indent="0" algn="ctr" defTabSz="933450">
            <a:lnSpc>
              <a:spcPct val="90000"/>
            </a:lnSpc>
            <a:spcBef>
              <a:spcPct val="0"/>
            </a:spcBef>
            <a:spcAft>
              <a:spcPct val="35000"/>
            </a:spcAft>
            <a:buNone/>
          </a:pPr>
          <a:r>
            <a:rPr lang="en-US" sz="2100" b="1" kern="1200" dirty="0"/>
            <a:t>Poor Decision  Making</a:t>
          </a:r>
        </a:p>
        <a:p>
          <a:pPr marL="0" lvl="0" indent="0" algn="ctr" defTabSz="933450">
            <a:lnSpc>
              <a:spcPct val="90000"/>
            </a:lnSpc>
            <a:spcBef>
              <a:spcPct val="0"/>
            </a:spcBef>
            <a:spcAft>
              <a:spcPct val="35000"/>
            </a:spcAft>
            <a:buNone/>
          </a:pPr>
          <a:r>
            <a:rPr lang="en-US" sz="2100" b="1" kern="1200" dirty="0"/>
            <a:t>Poor Visual  Spatial Skills</a:t>
          </a:r>
        </a:p>
      </dsp:txBody>
      <dsp:txXfrm>
        <a:off x="4339131" y="2038596"/>
        <a:ext cx="3363315" cy="2302865"/>
      </dsp:txXfrm>
    </dsp:sp>
    <dsp:sp modelId="{39A78AEB-7A40-439E-8623-58F0497041FD}">
      <dsp:nvSpPr>
        <dsp:cNvPr id="0" name=""/>
        <dsp:cNvSpPr/>
      </dsp:nvSpPr>
      <dsp:spPr>
        <a:xfrm>
          <a:off x="8120716" y="1914017"/>
          <a:ext cx="3612473" cy="255202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Repeats stories</a:t>
          </a:r>
        </a:p>
        <a:p>
          <a:pPr marL="0" lvl="0" indent="0" algn="ctr" defTabSz="933450">
            <a:lnSpc>
              <a:spcPct val="90000"/>
            </a:lnSpc>
            <a:spcBef>
              <a:spcPct val="0"/>
            </a:spcBef>
            <a:spcAft>
              <a:spcPct val="35000"/>
            </a:spcAft>
            <a:buNone/>
          </a:pPr>
          <a:r>
            <a:rPr lang="en-US" sz="2100" b="1" kern="1200" dirty="0"/>
            <a:t>Gets Lost</a:t>
          </a:r>
        </a:p>
        <a:p>
          <a:pPr marL="0" lvl="0" indent="0" algn="ctr" defTabSz="933450">
            <a:lnSpc>
              <a:spcPct val="90000"/>
            </a:lnSpc>
            <a:spcBef>
              <a:spcPct val="0"/>
            </a:spcBef>
            <a:spcAft>
              <a:spcPct val="35000"/>
            </a:spcAft>
            <a:buNone/>
          </a:pPr>
          <a:r>
            <a:rPr lang="en-US" sz="2100" b="1" kern="1200" dirty="0"/>
            <a:t>Clumsy</a:t>
          </a:r>
        </a:p>
        <a:p>
          <a:pPr marL="0" lvl="0" indent="0" algn="ctr" defTabSz="933450">
            <a:lnSpc>
              <a:spcPct val="90000"/>
            </a:lnSpc>
            <a:spcBef>
              <a:spcPct val="0"/>
            </a:spcBef>
            <a:spcAft>
              <a:spcPct val="35000"/>
            </a:spcAft>
            <a:buNone/>
          </a:pPr>
          <a:r>
            <a:rPr lang="en-US" sz="2100" b="1" kern="1200" dirty="0"/>
            <a:t>High risk for anxiety/depression symptoms</a:t>
          </a:r>
        </a:p>
      </dsp:txBody>
      <dsp:txXfrm>
        <a:off x="8245295" y="2038596"/>
        <a:ext cx="3363315" cy="23028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4869A-6FBD-49D9-89C8-79CD6E5C602A}">
      <dsp:nvSpPr>
        <dsp:cNvPr id="0" name=""/>
        <dsp:cNvSpPr/>
      </dsp:nvSpPr>
      <dsp:spPr>
        <a:xfrm>
          <a:off x="871055" y="0"/>
          <a:ext cx="9871956" cy="5578475"/>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EF4BE2-B0ED-436C-8C4D-C97C2CE7E85B}">
      <dsp:nvSpPr>
        <dsp:cNvPr id="0" name=""/>
        <dsp:cNvSpPr/>
      </dsp:nvSpPr>
      <dsp:spPr>
        <a:xfrm>
          <a:off x="376833" y="1673542"/>
          <a:ext cx="3484220" cy="22313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Varied by location</a:t>
          </a:r>
        </a:p>
        <a:p>
          <a:pPr marL="0" lvl="0" indent="0" algn="ctr" defTabSz="977900">
            <a:lnSpc>
              <a:spcPct val="90000"/>
            </a:lnSpc>
            <a:spcBef>
              <a:spcPct val="0"/>
            </a:spcBef>
            <a:spcAft>
              <a:spcPct val="35000"/>
            </a:spcAft>
            <a:buNone/>
          </a:pPr>
          <a:r>
            <a:rPr lang="en-US" sz="2200" b="1" kern="1200" dirty="0"/>
            <a:t>Focal versus Global</a:t>
          </a:r>
        </a:p>
      </dsp:txBody>
      <dsp:txXfrm>
        <a:off x="485760" y="1782469"/>
        <a:ext cx="3266366" cy="2013536"/>
      </dsp:txXfrm>
    </dsp:sp>
    <dsp:sp modelId="{AF13F653-16CB-4CFE-8FE0-E5E81200B676}">
      <dsp:nvSpPr>
        <dsp:cNvPr id="0" name=""/>
        <dsp:cNvSpPr/>
      </dsp:nvSpPr>
      <dsp:spPr>
        <a:xfrm>
          <a:off x="4064923" y="1673542"/>
          <a:ext cx="3484220" cy="223139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Sudden Onset for Stroke</a:t>
          </a:r>
        </a:p>
        <a:p>
          <a:pPr marL="0" lvl="0" indent="0" algn="ctr" defTabSz="977900">
            <a:lnSpc>
              <a:spcPct val="90000"/>
            </a:lnSpc>
            <a:spcBef>
              <a:spcPct val="0"/>
            </a:spcBef>
            <a:spcAft>
              <a:spcPct val="35000"/>
            </a:spcAft>
            <a:buNone/>
          </a:pPr>
          <a:r>
            <a:rPr lang="en-US" sz="2200" b="1" kern="1200" dirty="0"/>
            <a:t>Gradual for Diffuse for Vascular  </a:t>
          </a:r>
        </a:p>
      </dsp:txBody>
      <dsp:txXfrm>
        <a:off x="4173850" y="1782469"/>
        <a:ext cx="3266366" cy="2013536"/>
      </dsp:txXfrm>
    </dsp:sp>
    <dsp:sp modelId="{82D910B4-D388-4AD6-B1FA-772E14D7FFCD}">
      <dsp:nvSpPr>
        <dsp:cNvPr id="0" name=""/>
        <dsp:cNvSpPr/>
      </dsp:nvSpPr>
      <dsp:spPr>
        <a:xfrm>
          <a:off x="7753013" y="1673542"/>
          <a:ext cx="3484220" cy="22313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Difficulty with moving part of the body</a:t>
          </a:r>
        </a:p>
        <a:p>
          <a:pPr marL="0" lvl="0" indent="0" algn="ctr" defTabSz="977900">
            <a:lnSpc>
              <a:spcPct val="90000"/>
            </a:lnSpc>
            <a:spcBef>
              <a:spcPct val="0"/>
            </a:spcBef>
            <a:spcAft>
              <a:spcPct val="35000"/>
            </a:spcAft>
            <a:buNone/>
          </a:pPr>
          <a:r>
            <a:rPr lang="en-US" sz="2200" b="1" kern="1200" dirty="0"/>
            <a:t>Difficulty with Speech</a:t>
          </a:r>
        </a:p>
        <a:p>
          <a:pPr marL="0" lvl="0" indent="0" algn="ctr" defTabSz="977900">
            <a:lnSpc>
              <a:spcPct val="90000"/>
            </a:lnSpc>
            <a:spcBef>
              <a:spcPct val="0"/>
            </a:spcBef>
            <a:spcAft>
              <a:spcPct val="35000"/>
            </a:spcAft>
            <a:buNone/>
          </a:pPr>
          <a:r>
            <a:rPr lang="en-US" sz="2200" b="1" kern="1200" dirty="0"/>
            <a:t>Emotional and Cognitive Changes</a:t>
          </a:r>
        </a:p>
      </dsp:txBody>
      <dsp:txXfrm>
        <a:off x="7861940" y="1782469"/>
        <a:ext cx="3266366" cy="20135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2C80F-DDD9-C04E-97BC-A64DE7A6A3E8}"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B05BD-9699-8C4A-B4F7-6809EF7189CB}" type="slidenum">
              <a:rPr lang="en-US" smtClean="0"/>
              <a:t>‹#›</a:t>
            </a:fld>
            <a:endParaRPr lang="en-US"/>
          </a:p>
        </p:txBody>
      </p:sp>
    </p:spTree>
    <p:extLst>
      <p:ext uri="{BB962C8B-B14F-4D97-AF65-F5344CB8AC3E}">
        <p14:creationId xmlns:p14="http://schemas.microsoft.com/office/powerpoint/2010/main" val="135789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kern="1200" dirty="0">
                <a:solidFill>
                  <a:schemeClr val="tx1"/>
                </a:solidFill>
                <a:effectLst/>
                <a:latin typeface="+mn-lt"/>
                <a:ea typeface="+mn-ea"/>
                <a:cs typeface="+mn-cs"/>
              </a:rPr>
              <a:t>My names David Stephens, my mothers family are settlers from Sweden, Norway, Holland, Scotland, and Denmark and my father’s family is Haida from the </a:t>
            </a:r>
            <a:r>
              <a:rPr lang="en-US" sz="1200" b="0" i="0" u="none" strike="noStrike" kern="1200" dirty="0" err="1">
                <a:solidFill>
                  <a:schemeClr val="tx1"/>
                </a:solidFill>
                <a:effectLst/>
                <a:latin typeface="+mn-lt"/>
                <a:ea typeface="+mn-ea"/>
                <a:cs typeface="+mn-cs"/>
              </a:rPr>
              <a:t>Cumshewa</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Skedans</a:t>
            </a:r>
            <a:r>
              <a:rPr lang="en-US" sz="1200" b="0" i="0" u="none" strike="noStrike" kern="1200" dirty="0">
                <a:solidFill>
                  <a:schemeClr val="tx1"/>
                </a:solidFill>
                <a:effectLst/>
                <a:latin typeface="+mn-lt"/>
                <a:ea typeface="+mn-ea"/>
                <a:cs typeface="+mn-cs"/>
              </a:rPr>
              <a:t> clans, and also are settlers from Wales, Ireland and Scotland. I’m a Nurse and serve the 43 federally recognized tribes of the NWTEC and all of Indian Country thru the NPAIHBs Indian Country ECHO program</a:t>
            </a:r>
            <a:endParaRPr lang="en-US" dirty="0">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a:t>
            </a:fld>
            <a:endParaRPr lang="en-US"/>
          </a:p>
        </p:txBody>
      </p:sp>
    </p:spTree>
    <p:extLst>
      <p:ext uri="{BB962C8B-B14F-4D97-AF65-F5344CB8AC3E}">
        <p14:creationId xmlns:p14="http://schemas.microsoft.com/office/powerpoint/2010/main" val="1043474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3235325" y="214313"/>
            <a:ext cx="13573125" cy="7635875"/>
          </a:xfrm>
          <a:ln/>
        </p:spPr>
      </p:sp>
    </p:spTree>
    <p:extLst>
      <p:ext uri="{BB962C8B-B14F-4D97-AF65-F5344CB8AC3E}">
        <p14:creationId xmlns:p14="http://schemas.microsoft.com/office/powerpoint/2010/main" val="945703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sz="1200" kern="1200" dirty="0">
                <a:solidFill>
                  <a:schemeClr val="tx1"/>
                </a:solidFill>
                <a:effectLst/>
                <a:latin typeface="+mn-lt"/>
                <a:ea typeface="+mn-ea"/>
                <a:cs typeface="+mn-cs"/>
              </a:rPr>
              <a:t>NC</a:t>
            </a:r>
            <a:r>
              <a:rPr lang="en-US" dirty="0"/>
              <a:t>: Here's a few program areas that we're currently planning to launch.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16</a:t>
            </a:fld>
            <a:endParaRPr lang="en-US"/>
          </a:p>
        </p:txBody>
      </p:sp>
    </p:spTree>
    <p:extLst>
      <p:ext uri="{BB962C8B-B14F-4D97-AF65-F5344CB8AC3E}">
        <p14:creationId xmlns:p14="http://schemas.microsoft.com/office/powerpoint/2010/main" val="3576461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19</a:t>
            </a:fld>
            <a:endParaRPr lang="en-US"/>
          </a:p>
        </p:txBody>
      </p:sp>
    </p:spTree>
    <p:extLst>
      <p:ext uri="{BB962C8B-B14F-4D97-AF65-F5344CB8AC3E}">
        <p14:creationId xmlns:p14="http://schemas.microsoft.com/office/powerpoint/2010/main" val="547486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50219-32D3-EE48-97BE-57634A283C59}" type="slidenum">
              <a:rPr lang="en-US" smtClean="0"/>
              <a:t>22</a:t>
            </a:fld>
            <a:endParaRPr lang="en-US"/>
          </a:p>
        </p:txBody>
      </p:sp>
    </p:spTree>
    <p:extLst>
      <p:ext uri="{BB962C8B-B14F-4D97-AF65-F5344CB8AC3E}">
        <p14:creationId xmlns:p14="http://schemas.microsoft.com/office/powerpoint/2010/main" val="289105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afd7161afc_2_38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2afd7161afc_2_3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545" name="Google Shape;545;g2afd7161afc_2_3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afd7161afc_2_3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g2afd7161afc_2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defRPr/>
            </a:pPr>
            <a:r>
              <a:rPr lang="en-US" dirty="0"/>
              <a:t>Please visit our website to sign-up to join one of our many ECHO sessions. Thank you!</a:t>
            </a: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27</a:t>
            </a:fld>
            <a:endParaRPr lang="en-US"/>
          </a:p>
        </p:txBody>
      </p:sp>
    </p:spTree>
    <p:extLst>
      <p:ext uri="{BB962C8B-B14F-4D97-AF65-F5344CB8AC3E}">
        <p14:creationId xmlns:p14="http://schemas.microsoft.com/office/powerpoint/2010/main" val="113263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a:t>
            </a:fld>
            <a:endParaRPr lang="en-US"/>
          </a:p>
        </p:txBody>
      </p:sp>
    </p:spTree>
    <p:extLst>
      <p:ext uri="{BB962C8B-B14F-4D97-AF65-F5344CB8AC3E}">
        <p14:creationId xmlns:p14="http://schemas.microsoft.com/office/powerpoint/2010/main" val="71327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Here are our learning objectives for today's presentation.</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a:t>
            </a:fld>
            <a:endParaRPr lang="en-US"/>
          </a:p>
        </p:txBody>
      </p:sp>
    </p:spTree>
    <p:extLst>
      <p:ext uri="{BB962C8B-B14F-4D97-AF65-F5344CB8AC3E}">
        <p14:creationId xmlns:p14="http://schemas.microsoft.com/office/powerpoint/2010/main" val="69363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4</a:t>
            </a:fld>
            <a:endParaRPr lang="en-US"/>
          </a:p>
        </p:txBody>
      </p:sp>
    </p:spTree>
    <p:extLst>
      <p:ext uri="{BB962C8B-B14F-4D97-AF65-F5344CB8AC3E}">
        <p14:creationId xmlns:p14="http://schemas.microsoft.com/office/powerpoint/2010/main" val="2679312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026"/>
          <p:cNvSpPr>
            <a:spLocks noGrp="1" noRot="1" noChangeAspect="1" noChangeArrowheads="1" noTextEdit="1"/>
          </p:cNvSpPr>
          <p:nvPr>
            <p:ph type="sldImg"/>
          </p:nvPr>
        </p:nvSpPr>
        <p:spPr>
          <a:xfrm>
            <a:off x="393700" y="692150"/>
            <a:ext cx="6070600" cy="3416300"/>
          </a:xfrm>
          <a:ln/>
        </p:spPr>
      </p:sp>
      <p:sp>
        <p:nvSpPr>
          <p:cNvPr id="63490"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65323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8</a:t>
            </a:fld>
            <a:endParaRPr lang="en-US"/>
          </a:p>
        </p:txBody>
      </p:sp>
    </p:spTree>
    <p:extLst>
      <p:ext uri="{BB962C8B-B14F-4D97-AF65-F5344CB8AC3E}">
        <p14:creationId xmlns:p14="http://schemas.microsoft.com/office/powerpoint/2010/main" val="423014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9</a:t>
            </a:fld>
            <a:endParaRPr lang="en-US"/>
          </a:p>
        </p:txBody>
      </p:sp>
    </p:spTree>
    <p:extLst>
      <p:ext uri="{BB962C8B-B14F-4D97-AF65-F5344CB8AC3E}">
        <p14:creationId xmlns:p14="http://schemas.microsoft.com/office/powerpoint/2010/main" val="605301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26"/>
          <p:cNvSpPr>
            <a:spLocks noGrp="1" noRot="1" noChangeAspect="1" noChangeArrowheads="1" noTextEdit="1"/>
          </p:cNvSpPr>
          <p:nvPr>
            <p:ph type="sldImg"/>
          </p:nvPr>
        </p:nvSpPr>
        <p:spPr>
          <a:xfrm>
            <a:off x="381000" y="685800"/>
            <a:ext cx="6096000" cy="3429000"/>
          </a:xfrm>
          <a:ln/>
        </p:spPr>
      </p:sp>
      <p:sp>
        <p:nvSpPr>
          <p:cNvPr id="26626"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923303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393700" y="692150"/>
            <a:ext cx="6070600" cy="3416300"/>
          </a:xfrm>
          <a:ln/>
        </p:spPr>
      </p:sp>
      <p:sp>
        <p:nvSpPr>
          <p:cNvPr id="286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94014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1B56-DB8C-BC44-8324-9A80B29603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3C8311-0670-5447-96E0-725C2F6DCF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0B0001-C97B-FB47-A42B-DFB2F6A1ADB4}"/>
              </a:ext>
            </a:extLst>
          </p:cNvPr>
          <p:cNvSpPr>
            <a:spLocks noGrp="1"/>
          </p:cNvSpPr>
          <p:nvPr>
            <p:ph type="dt" sz="half" idx="10"/>
          </p:nvPr>
        </p:nvSpPr>
        <p:spPr/>
        <p:txBody>
          <a:bodyPr/>
          <a:lstStyle/>
          <a:p>
            <a:fld id="{4E7D7EE5-A5E6-BB40-8490-504F9ED65504}" type="datetimeFigureOut">
              <a:rPr lang="en-US" smtClean="0"/>
              <a:t>6/12/2025</a:t>
            </a:fld>
            <a:endParaRPr lang="en-US"/>
          </a:p>
        </p:txBody>
      </p:sp>
      <p:sp>
        <p:nvSpPr>
          <p:cNvPr id="5" name="Footer Placeholder 4">
            <a:extLst>
              <a:ext uri="{FF2B5EF4-FFF2-40B4-BE49-F238E27FC236}">
                <a16:creationId xmlns:a16="http://schemas.microsoft.com/office/drawing/2014/main" id="{9B10312C-BC22-EC43-BC19-C30E9582E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F27F1-E871-2249-87B8-8CD31A455206}"/>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70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BC20-5FBD-8D43-BF4F-4C99700A73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84667-90BB-8046-9766-849980976C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77242-C6D3-EC4A-B40B-ED5A234CE3F2}"/>
              </a:ext>
            </a:extLst>
          </p:cNvPr>
          <p:cNvSpPr>
            <a:spLocks noGrp="1"/>
          </p:cNvSpPr>
          <p:nvPr>
            <p:ph type="dt" sz="half" idx="10"/>
          </p:nvPr>
        </p:nvSpPr>
        <p:spPr/>
        <p:txBody>
          <a:bodyPr/>
          <a:lstStyle/>
          <a:p>
            <a:fld id="{4E7D7EE5-A5E6-BB40-8490-504F9ED65504}" type="datetimeFigureOut">
              <a:rPr lang="en-US" smtClean="0"/>
              <a:t>6/12/2025</a:t>
            </a:fld>
            <a:endParaRPr lang="en-US"/>
          </a:p>
        </p:txBody>
      </p:sp>
      <p:sp>
        <p:nvSpPr>
          <p:cNvPr id="5" name="Footer Placeholder 4">
            <a:extLst>
              <a:ext uri="{FF2B5EF4-FFF2-40B4-BE49-F238E27FC236}">
                <a16:creationId xmlns:a16="http://schemas.microsoft.com/office/drawing/2014/main" id="{90177C7C-3B18-2944-A917-3545C02E3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B7376-8858-3A4D-8A40-DE7987670C2D}"/>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94689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9433B-1BE8-F546-B6FA-30C00192A4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8628C-2A74-0745-BF1D-366983A745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8D8AC-FCE1-5D47-A5A3-23BDA4EFD437}"/>
              </a:ext>
            </a:extLst>
          </p:cNvPr>
          <p:cNvSpPr>
            <a:spLocks noGrp="1"/>
          </p:cNvSpPr>
          <p:nvPr>
            <p:ph type="dt" sz="half" idx="10"/>
          </p:nvPr>
        </p:nvSpPr>
        <p:spPr/>
        <p:txBody>
          <a:bodyPr/>
          <a:lstStyle/>
          <a:p>
            <a:fld id="{4E7D7EE5-A5E6-BB40-8490-504F9ED65504}" type="datetimeFigureOut">
              <a:rPr lang="en-US" smtClean="0"/>
              <a:t>6/12/2025</a:t>
            </a:fld>
            <a:endParaRPr lang="en-US"/>
          </a:p>
        </p:txBody>
      </p:sp>
      <p:sp>
        <p:nvSpPr>
          <p:cNvPr id="5" name="Footer Placeholder 4">
            <a:extLst>
              <a:ext uri="{FF2B5EF4-FFF2-40B4-BE49-F238E27FC236}">
                <a16:creationId xmlns:a16="http://schemas.microsoft.com/office/drawing/2014/main" id="{B0F8C320-38C2-D640-A48B-6663BDA1F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B5BCB-AB27-094F-8DDD-F344A71308DA}"/>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205814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609601"/>
            <a:ext cx="10399184" cy="545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4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F61C-6103-B945-8256-AB79BF0B70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F84AC8-EFDA-C14A-90EC-B933A15782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623DF-D070-B34A-813B-2776673686E2}"/>
              </a:ext>
            </a:extLst>
          </p:cNvPr>
          <p:cNvSpPr>
            <a:spLocks noGrp="1"/>
          </p:cNvSpPr>
          <p:nvPr>
            <p:ph type="dt" sz="half" idx="10"/>
          </p:nvPr>
        </p:nvSpPr>
        <p:spPr/>
        <p:txBody>
          <a:bodyPr/>
          <a:lstStyle/>
          <a:p>
            <a:fld id="{4E7D7EE5-A5E6-BB40-8490-504F9ED65504}" type="datetimeFigureOut">
              <a:rPr lang="en-US" smtClean="0"/>
              <a:t>6/12/2025</a:t>
            </a:fld>
            <a:endParaRPr lang="en-US"/>
          </a:p>
        </p:txBody>
      </p:sp>
      <p:sp>
        <p:nvSpPr>
          <p:cNvPr id="5" name="Footer Placeholder 4">
            <a:extLst>
              <a:ext uri="{FF2B5EF4-FFF2-40B4-BE49-F238E27FC236}">
                <a16:creationId xmlns:a16="http://schemas.microsoft.com/office/drawing/2014/main" id="{9A524AD9-2C49-834C-8881-2932F6CAC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4DAE-2805-C242-8E9F-C5AD824356B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41117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C0784-24E7-A44C-9BF6-6D70E897F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416098-5434-BB43-BF59-483AEE19C8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2697C-2FA3-2345-9B3B-11E2770F6538}"/>
              </a:ext>
            </a:extLst>
          </p:cNvPr>
          <p:cNvSpPr>
            <a:spLocks noGrp="1"/>
          </p:cNvSpPr>
          <p:nvPr>
            <p:ph type="dt" sz="half" idx="10"/>
          </p:nvPr>
        </p:nvSpPr>
        <p:spPr/>
        <p:txBody>
          <a:bodyPr/>
          <a:lstStyle/>
          <a:p>
            <a:fld id="{4E7D7EE5-A5E6-BB40-8490-504F9ED65504}" type="datetimeFigureOut">
              <a:rPr lang="en-US" smtClean="0"/>
              <a:t>6/12/2025</a:t>
            </a:fld>
            <a:endParaRPr lang="en-US"/>
          </a:p>
        </p:txBody>
      </p:sp>
      <p:sp>
        <p:nvSpPr>
          <p:cNvPr id="5" name="Footer Placeholder 4">
            <a:extLst>
              <a:ext uri="{FF2B5EF4-FFF2-40B4-BE49-F238E27FC236}">
                <a16:creationId xmlns:a16="http://schemas.microsoft.com/office/drawing/2014/main" id="{DC47A75C-4405-5B42-89FD-9303948F4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74B98-4943-C94D-AD75-C1618B230137}"/>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27850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1A06-8997-5049-8A49-8FDD1016D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F527A-F0E0-AA47-8692-15513B2FD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479044-E6D7-E54C-A874-78A95770D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CB144E-2BB1-7144-9E84-DC492FC1CDFC}"/>
              </a:ext>
            </a:extLst>
          </p:cNvPr>
          <p:cNvSpPr>
            <a:spLocks noGrp="1"/>
          </p:cNvSpPr>
          <p:nvPr>
            <p:ph type="dt" sz="half" idx="10"/>
          </p:nvPr>
        </p:nvSpPr>
        <p:spPr/>
        <p:txBody>
          <a:bodyPr/>
          <a:lstStyle/>
          <a:p>
            <a:fld id="{4E7D7EE5-A5E6-BB40-8490-504F9ED65504}" type="datetimeFigureOut">
              <a:rPr lang="en-US" smtClean="0"/>
              <a:t>6/12/2025</a:t>
            </a:fld>
            <a:endParaRPr lang="en-US"/>
          </a:p>
        </p:txBody>
      </p:sp>
      <p:sp>
        <p:nvSpPr>
          <p:cNvPr id="6" name="Footer Placeholder 5">
            <a:extLst>
              <a:ext uri="{FF2B5EF4-FFF2-40B4-BE49-F238E27FC236}">
                <a16:creationId xmlns:a16="http://schemas.microsoft.com/office/drawing/2014/main" id="{4DBCB389-4B6C-864C-8EC2-D06DF74D16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690B5-0C8D-8443-9AE0-5A820AF92494}"/>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89353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A146-F10A-7047-B65E-4F90B310AE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1D1955-9767-974F-B47B-6FFB8CED5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6D8D93-6A23-0F49-9984-27B44F797A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19E395-53A5-414F-989B-00A31BF718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553F0F-EBD8-6841-BEF8-5173FE2D9A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CD0A8-CF29-5546-BBDC-ADA4E56CACCB}"/>
              </a:ext>
            </a:extLst>
          </p:cNvPr>
          <p:cNvSpPr>
            <a:spLocks noGrp="1"/>
          </p:cNvSpPr>
          <p:nvPr>
            <p:ph type="dt" sz="half" idx="10"/>
          </p:nvPr>
        </p:nvSpPr>
        <p:spPr/>
        <p:txBody>
          <a:bodyPr/>
          <a:lstStyle/>
          <a:p>
            <a:fld id="{4E7D7EE5-A5E6-BB40-8490-504F9ED65504}" type="datetimeFigureOut">
              <a:rPr lang="en-US" smtClean="0"/>
              <a:t>6/12/2025</a:t>
            </a:fld>
            <a:endParaRPr lang="en-US"/>
          </a:p>
        </p:txBody>
      </p:sp>
      <p:sp>
        <p:nvSpPr>
          <p:cNvPr id="8" name="Footer Placeholder 7">
            <a:extLst>
              <a:ext uri="{FF2B5EF4-FFF2-40B4-BE49-F238E27FC236}">
                <a16:creationId xmlns:a16="http://schemas.microsoft.com/office/drawing/2014/main" id="{DF63A6A4-2987-804E-9482-77BFC86F8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B168E2-9753-E341-94ED-47097CDE7D08}"/>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72645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906D-A307-4B4A-B616-2929D2E1AD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D98590-FF9F-A941-AF06-BAE9DDE90378}"/>
              </a:ext>
            </a:extLst>
          </p:cNvPr>
          <p:cNvSpPr>
            <a:spLocks noGrp="1"/>
          </p:cNvSpPr>
          <p:nvPr>
            <p:ph type="dt" sz="half" idx="10"/>
          </p:nvPr>
        </p:nvSpPr>
        <p:spPr/>
        <p:txBody>
          <a:bodyPr/>
          <a:lstStyle/>
          <a:p>
            <a:fld id="{4E7D7EE5-A5E6-BB40-8490-504F9ED65504}" type="datetimeFigureOut">
              <a:rPr lang="en-US" smtClean="0"/>
              <a:t>6/12/2025</a:t>
            </a:fld>
            <a:endParaRPr lang="en-US"/>
          </a:p>
        </p:txBody>
      </p:sp>
      <p:sp>
        <p:nvSpPr>
          <p:cNvPr id="4" name="Footer Placeholder 3">
            <a:extLst>
              <a:ext uri="{FF2B5EF4-FFF2-40B4-BE49-F238E27FC236}">
                <a16:creationId xmlns:a16="http://schemas.microsoft.com/office/drawing/2014/main" id="{859D9A22-6CD9-9B4E-9023-1F56D8021B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CE0806-41E7-9F46-9075-E3D01F667F7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7555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12F9EC-9403-D242-91B8-12416ACF414F}"/>
              </a:ext>
            </a:extLst>
          </p:cNvPr>
          <p:cNvSpPr>
            <a:spLocks noGrp="1"/>
          </p:cNvSpPr>
          <p:nvPr>
            <p:ph type="dt" sz="half" idx="10"/>
          </p:nvPr>
        </p:nvSpPr>
        <p:spPr/>
        <p:txBody>
          <a:bodyPr/>
          <a:lstStyle/>
          <a:p>
            <a:fld id="{4E7D7EE5-A5E6-BB40-8490-504F9ED65504}" type="datetimeFigureOut">
              <a:rPr lang="en-US" smtClean="0"/>
              <a:t>6/12/2025</a:t>
            </a:fld>
            <a:endParaRPr lang="en-US"/>
          </a:p>
        </p:txBody>
      </p:sp>
      <p:sp>
        <p:nvSpPr>
          <p:cNvPr id="3" name="Footer Placeholder 2">
            <a:extLst>
              <a:ext uri="{FF2B5EF4-FFF2-40B4-BE49-F238E27FC236}">
                <a16:creationId xmlns:a16="http://schemas.microsoft.com/office/drawing/2014/main" id="{ABC910B9-7234-EF49-BABA-58D3A1454D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7C67C2-88CC-1A4D-921C-743911F6B891}"/>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153754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D1927-C572-4E45-874E-12BD88B0F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A9220-0ACA-CB42-8C61-8506A2733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5A24-E02F-7C48-BDE8-C51DF96BF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FB61FE-87BA-6143-84BF-A3779B2A2D68}"/>
              </a:ext>
            </a:extLst>
          </p:cNvPr>
          <p:cNvSpPr>
            <a:spLocks noGrp="1"/>
          </p:cNvSpPr>
          <p:nvPr>
            <p:ph type="dt" sz="half" idx="10"/>
          </p:nvPr>
        </p:nvSpPr>
        <p:spPr/>
        <p:txBody>
          <a:bodyPr/>
          <a:lstStyle/>
          <a:p>
            <a:fld id="{4E7D7EE5-A5E6-BB40-8490-504F9ED65504}" type="datetimeFigureOut">
              <a:rPr lang="en-US" smtClean="0"/>
              <a:t>6/12/2025</a:t>
            </a:fld>
            <a:endParaRPr lang="en-US"/>
          </a:p>
        </p:txBody>
      </p:sp>
      <p:sp>
        <p:nvSpPr>
          <p:cNvPr id="6" name="Footer Placeholder 5">
            <a:extLst>
              <a:ext uri="{FF2B5EF4-FFF2-40B4-BE49-F238E27FC236}">
                <a16:creationId xmlns:a16="http://schemas.microsoft.com/office/drawing/2014/main" id="{1848C9A7-A5F8-8045-8B0A-2CCEC554F7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76B48-29FF-6D4B-B7A4-FD02698128F0}"/>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1543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E830-732B-4843-8A04-6C647C7D54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5172F9-B8A9-4742-9F37-6A16C0A3CC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2EC60-D5AB-2F49-8CBF-4AF29B865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444F1-2D5D-274F-8070-27D5FBE32D09}"/>
              </a:ext>
            </a:extLst>
          </p:cNvPr>
          <p:cNvSpPr>
            <a:spLocks noGrp="1"/>
          </p:cNvSpPr>
          <p:nvPr>
            <p:ph type="dt" sz="half" idx="10"/>
          </p:nvPr>
        </p:nvSpPr>
        <p:spPr/>
        <p:txBody>
          <a:bodyPr/>
          <a:lstStyle/>
          <a:p>
            <a:fld id="{4E7D7EE5-A5E6-BB40-8490-504F9ED65504}" type="datetimeFigureOut">
              <a:rPr lang="en-US" smtClean="0"/>
              <a:t>6/12/2025</a:t>
            </a:fld>
            <a:endParaRPr lang="en-US"/>
          </a:p>
        </p:txBody>
      </p:sp>
      <p:sp>
        <p:nvSpPr>
          <p:cNvPr id="6" name="Footer Placeholder 5">
            <a:extLst>
              <a:ext uri="{FF2B5EF4-FFF2-40B4-BE49-F238E27FC236}">
                <a16:creationId xmlns:a16="http://schemas.microsoft.com/office/drawing/2014/main" id="{DC955B00-D0C5-6E44-A221-F2E5E9499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D2205-5570-AA45-A5DB-E86D88829A0C}"/>
              </a:ext>
            </a:extLst>
          </p:cNvPr>
          <p:cNvSpPr>
            <a:spLocks noGrp="1"/>
          </p:cNvSpPr>
          <p:nvPr>
            <p:ph type="sldNum" sz="quarter" idx="12"/>
          </p:nvPr>
        </p:nvSpPr>
        <p:spPr/>
        <p:txBody>
          <a:bodyPr/>
          <a:lstStyle/>
          <a:p>
            <a:fld id="{6471CC73-E702-884F-8B7C-6CFBA786C3FD}" type="slidenum">
              <a:rPr lang="en-US" smtClean="0"/>
              <a:t>‹#›</a:t>
            </a:fld>
            <a:endParaRPr lang="en-US"/>
          </a:p>
        </p:txBody>
      </p:sp>
    </p:spTree>
    <p:extLst>
      <p:ext uri="{BB962C8B-B14F-4D97-AF65-F5344CB8AC3E}">
        <p14:creationId xmlns:p14="http://schemas.microsoft.com/office/powerpoint/2010/main" val="26711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8BFDD-A4F8-D143-BC3F-5BD35F8FC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5663F5-83F8-ED42-8565-F5A0A9734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16FC8-6D10-1D4C-A334-00532CE17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D7EE5-A5E6-BB40-8490-504F9ED65504}" type="datetimeFigureOut">
              <a:rPr lang="en-US" smtClean="0"/>
              <a:t>6/12/2025</a:t>
            </a:fld>
            <a:endParaRPr lang="en-US"/>
          </a:p>
        </p:txBody>
      </p:sp>
      <p:sp>
        <p:nvSpPr>
          <p:cNvPr id="5" name="Footer Placeholder 4">
            <a:extLst>
              <a:ext uri="{FF2B5EF4-FFF2-40B4-BE49-F238E27FC236}">
                <a16:creationId xmlns:a16="http://schemas.microsoft.com/office/drawing/2014/main" id="{D1E7A238-A3D2-564B-A2A8-69ED040C4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195CA7-9CAF-B54A-BDCC-FF0549A87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1CC73-E702-884F-8B7C-6CFBA786C3FD}" type="slidenum">
              <a:rPr lang="en-US" smtClean="0"/>
              <a:t>‹#›</a:t>
            </a:fld>
            <a:endParaRPr lang="en-US"/>
          </a:p>
        </p:txBody>
      </p:sp>
    </p:spTree>
    <p:extLst>
      <p:ext uri="{BB962C8B-B14F-4D97-AF65-F5344CB8AC3E}">
        <p14:creationId xmlns:p14="http://schemas.microsoft.com/office/powerpoint/2010/main" val="319290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mailto:sfoidel@pacific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cdc.gov/traumaticbraininjury/get_the_facts.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cdc.gov/traumaticbraininjur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3.xml"/><Relationship Id="rId7" Type="http://schemas.openxmlformats.org/officeDocument/2006/relationships/diagramLayout" Target="../diagrams/layout1.xml"/><Relationship Id="rId12" Type="http://schemas.openxmlformats.org/officeDocument/2006/relationships/image" Target="../media/image6.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notesSlide" Target="../notesSlides/notesSlide5.xml"/><Relationship Id="rId10" Type="http://schemas.microsoft.com/office/2007/relationships/diagramDrawing" Target="../diagrams/drawing1.xml"/><Relationship Id="rId4" Type="http://schemas.openxmlformats.org/officeDocument/2006/relationships/slideLayout" Target="../slideLayouts/slideLayout5.xml"/><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41B567F-030B-4358-BCFF-114377988FD7}"/>
              </a:ext>
            </a:extLst>
          </p:cNvPr>
          <p:cNvPicPr>
            <a:picLocks noChangeAspect="1"/>
          </p:cNvPicPr>
          <p:nvPr/>
        </p:nvPicPr>
        <p:blipFill rotWithShape="1">
          <a:blip r:embed="rId3"/>
          <a:srcRect l="35938"/>
          <a:stretch/>
        </p:blipFill>
        <p:spPr>
          <a:xfrm>
            <a:off x="0" y="3830909"/>
            <a:ext cx="4265007" cy="2263584"/>
          </a:xfrm>
          <a:prstGeom prst="rect">
            <a:avLst/>
          </a:prstGeom>
        </p:spPr>
      </p:pic>
      <p:pic>
        <p:nvPicPr>
          <p:cNvPr id="8" name="Picture 7">
            <a:extLst>
              <a:ext uri="{FF2B5EF4-FFF2-40B4-BE49-F238E27FC236}">
                <a16:creationId xmlns:a16="http://schemas.microsoft.com/office/drawing/2014/main" id="{292BCE0E-A92F-4B71-9BA3-3BBFAFF43BC4}"/>
              </a:ext>
            </a:extLst>
          </p:cNvPr>
          <p:cNvPicPr>
            <a:picLocks noChangeAspect="1"/>
          </p:cNvPicPr>
          <p:nvPr/>
        </p:nvPicPr>
        <p:blipFill rotWithShape="1">
          <a:blip r:embed="rId4"/>
          <a:srcRect l="64130" t="31842" r="2174" b="4731"/>
          <a:stretch/>
        </p:blipFill>
        <p:spPr>
          <a:xfrm rot="10800000">
            <a:off x="0" y="0"/>
            <a:ext cx="4108175" cy="4108173"/>
          </a:xfrm>
          <a:prstGeom prst="rect">
            <a:avLst/>
          </a:prstGeom>
        </p:spPr>
      </p:pic>
      <p:pic>
        <p:nvPicPr>
          <p:cNvPr id="24" name="Picture 23">
            <a:extLst>
              <a:ext uri="{FF2B5EF4-FFF2-40B4-BE49-F238E27FC236}">
                <a16:creationId xmlns:a16="http://schemas.microsoft.com/office/drawing/2014/main" id="{31F26858-38AD-4BAD-BDE4-70450191D862}"/>
              </a:ext>
            </a:extLst>
          </p:cNvPr>
          <p:cNvPicPr>
            <a:picLocks noChangeAspect="1"/>
          </p:cNvPicPr>
          <p:nvPr/>
        </p:nvPicPr>
        <p:blipFill rotWithShape="1">
          <a:blip r:embed="rId5"/>
          <a:srcRect l="5327" t="28977" r="29673" b="56905"/>
          <a:stretch/>
        </p:blipFill>
        <p:spPr>
          <a:xfrm>
            <a:off x="0" y="5622256"/>
            <a:ext cx="4732235" cy="546028"/>
          </a:xfrm>
          <a:prstGeom prst="rect">
            <a:avLst/>
          </a:prstGeom>
        </p:spPr>
      </p:pic>
      <p:pic>
        <p:nvPicPr>
          <p:cNvPr id="34" name="Picture 33">
            <a:extLst>
              <a:ext uri="{FF2B5EF4-FFF2-40B4-BE49-F238E27FC236}">
                <a16:creationId xmlns:a16="http://schemas.microsoft.com/office/drawing/2014/main" id="{5AC1C065-2A4A-4D69-B191-A55C8C787478}"/>
              </a:ext>
            </a:extLst>
          </p:cNvPr>
          <p:cNvPicPr>
            <a:picLocks noChangeAspect="1"/>
          </p:cNvPicPr>
          <p:nvPr/>
        </p:nvPicPr>
        <p:blipFill rotWithShape="1">
          <a:blip r:embed="rId6"/>
          <a:srcRect l="12973" t="38458" r="23379" b="47425"/>
          <a:stretch/>
        </p:blipFill>
        <p:spPr>
          <a:xfrm>
            <a:off x="0" y="6167336"/>
            <a:ext cx="4633853" cy="546028"/>
          </a:xfrm>
          <a:prstGeom prst="rect">
            <a:avLst/>
          </a:prstGeom>
        </p:spPr>
      </p:pic>
      <p:sp>
        <p:nvSpPr>
          <p:cNvPr id="6" name="Content Placeholder 2">
            <a:extLst>
              <a:ext uri="{FF2B5EF4-FFF2-40B4-BE49-F238E27FC236}">
                <a16:creationId xmlns:a16="http://schemas.microsoft.com/office/drawing/2014/main" id="{DE816863-E29E-5D45-AD69-C56B31715C4C}"/>
              </a:ext>
            </a:extLst>
          </p:cNvPr>
          <p:cNvSpPr txBox="1">
            <a:spLocks/>
          </p:cNvSpPr>
          <p:nvPr/>
        </p:nvSpPr>
        <p:spPr>
          <a:xfrm>
            <a:off x="5048655" y="3511685"/>
            <a:ext cx="6955277" cy="128169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189C9C"/>
                </a:solidFill>
                <a:latin typeface="Calibri"/>
                <a:ea typeface="+mn-lt"/>
                <a:cs typeface="+mn-lt"/>
              </a:rPr>
              <a:t>Sarah Foidel, PP-OTD, OTR/L, FAOTA</a:t>
            </a:r>
          </a:p>
          <a:p>
            <a:pPr marL="0" indent="0" algn="ctr">
              <a:buNone/>
            </a:pPr>
            <a:r>
              <a:rPr lang="en-US" dirty="0">
                <a:solidFill>
                  <a:srgbClr val="189C9C"/>
                </a:solidFill>
                <a:latin typeface="Calibri"/>
                <a:ea typeface="+mn-lt"/>
                <a:cs typeface="+mn-lt"/>
              </a:rPr>
              <a:t>Director School of Occupational Therapy</a:t>
            </a:r>
          </a:p>
          <a:p>
            <a:pPr marL="0" indent="0" algn="ctr">
              <a:buNone/>
            </a:pPr>
            <a:r>
              <a:rPr lang="en-US" dirty="0">
                <a:solidFill>
                  <a:srgbClr val="189C9C"/>
                </a:solidFill>
                <a:latin typeface="Calibri"/>
                <a:ea typeface="+mn-lt"/>
                <a:cs typeface="+mn-lt"/>
              </a:rPr>
              <a:t> Pacific University| sfoidel@pacificu.edu</a:t>
            </a:r>
            <a:endParaRPr lang="en-US" dirty="0">
              <a:solidFill>
                <a:srgbClr val="189C9C"/>
              </a:solidFill>
              <a:latin typeface="Calibri"/>
              <a:cs typeface="Calibri"/>
            </a:endParaRPr>
          </a:p>
          <a:p>
            <a:pPr marL="457200" indent="-457200"/>
            <a:endParaRPr lang="en-US" sz="2400" dirty="0">
              <a:solidFill>
                <a:srgbClr val="189C9C"/>
              </a:solidFill>
              <a:latin typeface="Segoe UI"/>
              <a:cs typeface="Calibri"/>
            </a:endParaRPr>
          </a:p>
        </p:txBody>
      </p:sp>
      <p:sp>
        <p:nvSpPr>
          <p:cNvPr id="2" name="Rectangle 1">
            <a:extLst>
              <a:ext uri="{FF2B5EF4-FFF2-40B4-BE49-F238E27FC236}">
                <a16:creationId xmlns:a16="http://schemas.microsoft.com/office/drawing/2014/main" id="{B9FC4F4E-D619-F74B-9477-5F235F964135}"/>
              </a:ext>
            </a:extLst>
          </p:cNvPr>
          <p:cNvSpPr/>
          <p:nvPr/>
        </p:nvSpPr>
        <p:spPr>
          <a:xfrm>
            <a:off x="5140796" y="344673"/>
            <a:ext cx="6201796" cy="1938992"/>
          </a:xfrm>
          <a:prstGeom prst="rect">
            <a:avLst/>
          </a:prstGeom>
        </p:spPr>
        <p:txBody>
          <a:bodyPr wrap="square">
            <a:spAutoFit/>
          </a:bodyPr>
          <a:lstStyle/>
          <a:p>
            <a:pPr algn="ctr"/>
            <a:r>
              <a:rPr lang="en-US" sz="4000" b="1" dirty="0">
                <a:solidFill>
                  <a:srgbClr val="189C9C"/>
                </a:solidFill>
                <a:latin typeface="Segoe UI"/>
                <a:cs typeface="Segoe UI"/>
              </a:rPr>
              <a:t>Intersection of Acquired Brain Injury and Dementia</a:t>
            </a:r>
            <a:endParaRPr lang="en-US" sz="4000" dirty="0">
              <a:solidFill>
                <a:srgbClr val="189C9C"/>
              </a:solidFill>
            </a:endParaRPr>
          </a:p>
        </p:txBody>
      </p:sp>
      <p:sp>
        <p:nvSpPr>
          <p:cNvPr id="9" name="Rectangle 8">
            <a:extLst>
              <a:ext uri="{FF2B5EF4-FFF2-40B4-BE49-F238E27FC236}">
                <a16:creationId xmlns:a16="http://schemas.microsoft.com/office/drawing/2014/main" id="{DCFA1A41-7C07-3944-81D8-77DD39CDCBF6}"/>
              </a:ext>
            </a:extLst>
          </p:cNvPr>
          <p:cNvSpPr/>
          <p:nvPr/>
        </p:nvSpPr>
        <p:spPr>
          <a:xfrm>
            <a:off x="5629818" y="2409861"/>
            <a:ext cx="5223752" cy="461665"/>
          </a:xfrm>
          <a:prstGeom prst="rect">
            <a:avLst/>
          </a:prstGeom>
        </p:spPr>
        <p:txBody>
          <a:bodyPr wrap="square">
            <a:spAutoFit/>
          </a:bodyPr>
          <a:lstStyle/>
          <a:p>
            <a:pPr algn="ctr"/>
            <a:r>
              <a:rPr lang="en-US" sz="2400" b="1" dirty="0">
                <a:solidFill>
                  <a:srgbClr val="189C9C"/>
                </a:solidFill>
                <a:latin typeface="Segoe UI"/>
                <a:cs typeface="Segoe UI"/>
              </a:rPr>
              <a:t>June 12, 2025</a:t>
            </a:r>
            <a:endParaRPr lang="en-US" sz="2400" dirty="0">
              <a:solidFill>
                <a:srgbClr val="189C9C"/>
              </a:solidFill>
            </a:endParaRPr>
          </a:p>
        </p:txBody>
      </p:sp>
    </p:spTree>
    <p:extLst>
      <p:ext uri="{BB962C8B-B14F-4D97-AF65-F5344CB8AC3E}">
        <p14:creationId xmlns:p14="http://schemas.microsoft.com/office/powerpoint/2010/main" val="79826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7A985">
            <a:alpha val="23000"/>
          </a:srgbClr>
        </a:solidFill>
        <a:effectLst/>
      </p:bgPr>
    </p:bg>
    <p:spTree>
      <p:nvGrpSpPr>
        <p:cNvPr id="1" name=""/>
        <p:cNvGrpSpPr/>
        <p:nvPr/>
      </p:nvGrpSpPr>
      <p:grpSpPr>
        <a:xfrm>
          <a:off x="0" y="0"/>
          <a:ext cx="0" cy="0"/>
          <a:chOff x="0" y="0"/>
          <a:chExt cx="0" cy="0"/>
        </a:xfrm>
      </p:grpSpPr>
      <p:sp>
        <p:nvSpPr>
          <p:cNvPr id="203778" name="Rectangle 1026"/>
          <p:cNvSpPr>
            <a:spLocks noGrp="1" noChangeArrowheads="1"/>
          </p:cNvSpPr>
          <p:nvPr>
            <p:ph type="title"/>
          </p:nvPr>
        </p:nvSpPr>
        <p:spPr/>
        <p:txBody>
          <a:bodyPr/>
          <a:lstStyle/>
          <a:p>
            <a:pPr>
              <a:defRPr/>
            </a:pPr>
            <a:r>
              <a:rPr lang="en-US" b="1" dirty="0">
                <a:ea typeface="+mj-ea"/>
                <a:cs typeface="+mj-cs"/>
              </a:rPr>
              <a:t>Pathology</a:t>
            </a:r>
          </a:p>
        </p:txBody>
      </p:sp>
      <p:sp>
        <p:nvSpPr>
          <p:cNvPr id="25602" name="Rectangle 1027"/>
          <p:cNvSpPr>
            <a:spLocks noGrp="1" noChangeArrowheads="1"/>
          </p:cNvSpPr>
          <p:nvPr>
            <p:ph sz="half" idx="1"/>
          </p:nvPr>
        </p:nvSpPr>
        <p:spPr/>
        <p:txBody>
          <a:bodyPr>
            <a:normAutofit/>
          </a:bodyPr>
          <a:lstStyle/>
          <a:p>
            <a:pPr>
              <a:lnSpc>
                <a:spcPct val="80000"/>
              </a:lnSpc>
              <a:spcAft>
                <a:spcPts val="1200"/>
              </a:spcAft>
            </a:pPr>
            <a:r>
              <a:rPr lang="en-US" altLang="en-US" sz="2400" dirty="0"/>
              <a:t>The brain is composed of about 15 to 20 billion neurons plus other support cells.</a:t>
            </a:r>
          </a:p>
          <a:p>
            <a:pPr eaLnBrk="1" hangingPunct="1">
              <a:lnSpc>
                <a:spcPct val="80000"/>
              </a:lnSpc>
            </a:pPr>
            <a:r>
              <a:rPr lang="en-US" altLang="en-US" sz="2400" dirty="0"/>
              <a:t>The brain is essentially floating, supported in fluid within the skull. </a:t>
            </a:r>
          </a:p>
          <a:p>
            <a:pPr eaLnBrk="1" hangingPunct="1">
              <a:lnSpc>
                <a:spcPct val="80000"/>
              </a:lnSpc>
            </a:pPr>
            <a:endParaRPr lang="en-US" altLang="en-US" sz="2400" dirty="0"/>
          </a:p>
          <a:p>
            <a:pPr eaLnBrk="1" hangingPunct="1">
              <a:lnSpc>
                <a:spcPct val="80000"/>
              </a:lnSpc>
            </a:pPr>
            <a:r>
              <a:rPr lang="en-US" altLang="en-US" sz="2400" dirty="0"/>
              <a:t>The brain tissue is soft and therefore can be compressed, pulled, and stretched. </a:t>
            </a:r>
          </a:p>
        </p:txBody>
      </p:sp>
      <p:sp>
        <p:nvSpPr>
          <p:cNvPr id="2560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234CDD33-2B5D-4247-9CBC-DAE44EF22217}" type="slidenum">
              <a:rPr lang="en-US" altLang="en-US" sz="1200">
                <a:solidFill>
                  <a:srgbClr val="BCBC95"/>
                </a:solidFill>
              </a:rPr>
              <a:pPr eaLnBrk="1" hangingPunct="1"/>
              <a:t>10</a:t>
            </a:fld>
            <a:endParaRPr lang="en-US" altLang="en-US" sz="1200">
              <a:solidFill>
                <a:srgbClr val="BCBC95"/>
              </a:solidFill>
            </a:endParaRPr>
          </a:p>
        </p:txBody>
      </p:sp>
      <p:pic>
        <p:nvPicPr>
          <p:cNvPr id="8" name="Picture 6" descr="Image result for mening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11684" y="1496245"/>
            <a:ext cx="5473915" cy="3421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3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7A985">
            <a:alpha val="30000"/>
          </a:srgbClr>
        </a:solidFill>
        <a:effectLst/>
      </p:bgPr>
    </p:bg>
    <p:spTree>
      <p:nvGrpSpPr>
        <p:cNvPr id="1" name=""/>
        <p:cNvGrpSpPr/>
        <p:nvPr/>
      </p:nvGrpSpPr>
      <p:grpSpPr>
        <a:xfrm>
          <a:off x="0" y="0"/>
          <a:ext cx="0" cy="0"/>
          <a:chOff x="0" y="0"/>
          <a:chExt cx="0" cy="0"/>
        </a:xfrm>
      </p:grpSpPr>
      <p:sp>
        <p:nvSpPr>
          <p:cNvPr id="27649" name="TextBox 3"/>
          <p:cNvSpPr txBox="1">
            <a:spLocks noChangeArrowheads="1"/>
          </p:cNvSpPr>
          <p:nvPr/>
        </p:nvSpPr>
        <p:spPr bwMode="auto">
          <a:xfrm>
            <a:off x="3048001" y="6172200"/>
            <a:ext cx="3287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a:latin typeface="Arial" panose="020B0604020202020204" pitchFamily="34" charset="0"/>
              </a:rPr>
              <a:t>http://www.presentationgroup.com</a:t>
            </a:r>
          </a:p>
        </p:txBody>
      </p:sp>
      <p:pic>
        <p:nvPicPr>
          <p:cNvPr id="27650" name="Picture 4" descr="http://www.presentationgroup.com/medicallibrary/images/1%20hi%200005%20closed%20head%20injury%20lat_jpg.jpg"/>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2204243" y="347662"/>
            <a:ext cx="7783513" cy="5837237"/>
          </a:xfrm>
          <a:noFill/>
        </p:spPr>
      </p:pic>
    </p:spTree>
    <p:custDataLst>
      <p:tags r:id="rId1"/>
    </p:custDataLst>
    <p:extLst>
      <p:ext uri="{BB962C8B-B14F-4D97-AF65-F5344CB8AC3E}">
        <p14:creationId xmlns:p14="http://schemas.microsoft.com/office/powerpoint/2010/main" val="2984815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A985">
            <a:alpha val="24000"/>
          </a:srgb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24882" y="972191"/>
            <a:ext cx="10496774" cy="857027"/>
          </a:xfrm>
        </p:spPr>
        <p:txBody>
          <a:bodyPr>
            <a:normAutofit fontScale="90000"/>
          </a:bodyPr>
          <a:lstStyle/>
          <a:p>
            <a:pPr eaLnBrk="1" hangingPunct="1">
              <a:defRPr/>
            </a:pPr>
            <a:r>
              <a:rPr lang="en-US" dirty="0"/>
              <a:t>DSM-5 </a:t>
            </a:r>
            <a:br>
              <a:rPr lang="en-US" dirty="0"/>
            </a:br>
            <a:r>
              <a:rPr lang="en-US" dirty="0"/>
              <a:t>Neurocognitive Disorders(NCD)</a:t>
            </a:r>
          </a:p>
        </p:txBody>
      </p:sp>
      <p:sp>
        <p:nvSpPr>
          <p:cNvPr id="15363" name="Rectangle 3"/>
          <p:cNvSpPr>
            <a:spLocks noGrp="1" noChangeArrowheads="1"/>
          </p:cNvSpPr>
          <p:nvPr>
            <p:ph idx="1"/>
          </p:nvPr>
        </p:nvSpPr>
        <p:spPr>
          <a:xfrm>
            <a:off x="624883" y="2030681"/>
            <a:ext cx="9805658" cy="4497710"/>
          </a:xfrm>
        </p:spPr>
        <p:txBody>
          <a:bodyPr>
            <a:normAutofit/>
          </a:bodyPr>
          <a:lstStyle/>
          <a:p>
            <a:pPr eaLnBrk="1" hangingPunct="1">
              <a:defRPr/>
            </a:pPr>
            <a:r>
              <a:rPr lang="en-US" sz="2800" dirty="0"/>
              <a:t>Delirium</a:t>
            </a:r>
          </a:p>
          <a:p>
            <a:pPr eaLnBrk="1" hangingPunct="1">
              <a:defRPr/>
            </a:pPr>
            <a:r>
              <a:rPr lang="en-US" sz="2800" dirty="0"/>
              <a:t>Mild NCD</a:t>
            </a:r>
          </a:p>
          <a:p>
            <a:pPr>
              <a:defRPr/>
            </a:pPr>
            <a:r>
              <a:rPr lang="en-US" sz="2800" dirty="0"/>
              <a:t>Major NCD  </a:t>
            </a:r>
          </a:p>
          <a:p>
            <a:pPr eaLnBrk="1" hangingPunct="1">
              <a:defRPr/>
            </a:pPr>
            <a:r>
              <a:rPr lang="en-US" sz="2800" dirty="0"/>
              <a:t>(NCD Not Otherwise Specified)</a:t>
            </a:r>
          </a:p>
          <a:p>
            <a:pPr eaLnBrk="1" hangingPunct="1">
              <a:defRPr/>
            </a:pPr>
            <a:endParaRPr lang="en-US" dirty="0"/>
          </a:p>
          <a:p>
            <a:pPr eaLnBrk="1" hangingPunct="1">
              <a:defRPr/>
            </a:pPr>
            <a:endParaRPr lang="en-US" sz="1650" dirty="0"/>
          </a:p>
        </p:txBody>
      </p:sp>
      <p:pic>
        <p:nvPicPr>
          <p:cNvPr id="3" name="Picture 2">
            <a:extLst>
              <a:ext uri="{FF2B5EF4-FFF2-40B4-BE49-F238E27FC236}">
                <a16:creationId xmlns:a16="http://schemas.microsoft.com/office/drawing/2014/main" id="{4873A66F-B207-4D38-9B21-DD940F72267E}"/>
              </a:ext>
            </a:extLst>
          </p:cNvPr>
          <p:cNvPicPr>
            <a:picLocks noChangeAspect="1"/>
          </p:cNvPicPr>
          <p:nvPr/>
        </p:nvPicPr>
        <p:blipFill>
          <a:blip r:embed="rId2"/>
          <a:stretch>
            <a:fillRect/>
          </a:stretch>
        </p:blipFill>
        <p:spPr>
          <a:xfrm>
            <a:off x="7533538" y="1747070"/>
            <a:ext cx="3588118" cy="3588118"/>
          </a:xfrm>
          <a:prstGeom prst="rect">
            <a:avLst/>
          </a:prstGeom>
        </p:spPr>
      </p:pic>
    </p:spTree>
    <p:extLst>
      <p:ext uri="{BB962C8B-B14F-4D97-AF65-F5344CB8AC3E}">
        <p14:creationId xmlns:p14="http://schemas.microsoft.com/office/powerpoint/2010/main" val="425887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A985">
            <a:alpha val="31000"/>
          </a:srgbClr>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106878" y="225631"/>
            <a:ext cx="11246922" cy="1002845"/>
          </a:xfrm>
        </p:spPr>
        <p:txBody>
          <a:bodyPr>
            <a:normAutofit/>
          </a:bodyPr>
          <a:lstStyle/>
          <a:p>
            <a:pPr eaLnBrk="1" hangingPunct="1"/>
            <a:r>
              <a:rPr lang="en-US" altLang="en-US" b="1" dirty="0"/>
              <a:t>DSM 5 Criteria:  Neurocognitive Disorder</a:t>
            </a:r>
          </a:p>
        </p:txBody>
      </p:sp>
      <p:sp>
        <p:nvSpPr>
          <p:cNvPr id="18435" name="Content Placeholder 2"/>
          <p:cNvSpPr>
            <a:spLocks noGrp="1"/>
          </p:cNvSpPr>
          <p:nvPr>
            <p:ph idx="1"/>
          </p:nvPr>
        </p:nvSpPr>
        <p:spPr>
          <a:xfrm>
            <a:off x="1413163" y="1564640"/>
            <a:ext cx="9219395" cy="4889324"/>
          </a:xfrm>
        </p:spPr>
        <p:txBody>
          <a:bodyPr>
            <a:normAutofit/>
          </a:bodyPr>
          <a:lstStyle/>
          <a:p>
            <a:pPr eaLnBrk="1" hangingPunct="1"/>
            <a:r>
              <a:rPr lang="en-US" altLang="en-US" sz="2800" dirty="0"/>
              <a:t>Change from DSM IV</a:t>
            </a:r>
          </a:p>
          <a:p>
            <a:pPr eaLnBrk="1" hangingPunct="1"/>
            <a:r>
              <a:rPr lang="en-US" altLang="en-US" sz="2800" dirty="0"/>
              <a:t>Minor versus Major</a:t>
            </a:r>
          </a:p>
          <a:p>
            <a:r>
              <a:rPr lang="en-US" altLang="en-US" sz="2800" dirty="0"/>
              <a:t>Sub Classification is by Etiology </a:t>
            </a:r>
          </a:p>
          <a:p>
            <a:pPr eaLnBrk="1" hangingPunct="1"/>
            <a:r>
              <a:rPr lang="en-US" altLang="en-US" sz="2800" dirty="0"/>
              <a:t>The defining characteristics of NCD</a:t>
            </a:r>
            <a:r>
              <a:rPr lang="en-US" altLang="en-US" dirty="0"/>
              <a:t>: </a:t>
            </a:r>
          </a:p>
          <a:p>
            <a:pPr lvl="1" eaLnBrk="1" hangingPunct="1"/>
            <a:r>
              <a:rPr lang="en-US" altLang="en-US" sz="2799" dirty="0"/>
              <a:t>core deficits are in cognition </a:t>
            </a:r>
          </a:p>
          <a:p>
            <a:pPr lvl="1" eaLnBrk="1" hangingPunct="1"/>
            <a:r>
              <a:rPr lang="en-US" altLang="en-US" sz="2799" dirty="0"/>
              <a:t>one or more domains impacted</a:t>
            </a:r>
          </a:p>
          <a:p>
            <a:pPr lvl="1" eaLnBrk="1" hangingPunct="1"/>
            <a:r>
              <a:rPr lang="en-US" altLang="en-US" sz="2799" dirty="0"/>
              <a:t>not developmental</a:t>
            </a:r>
          </a:p>
          <a:p>
            <a:pPr lvl="1" eaLnBrk="1" hangingPunct="1"/>
            <a:r>
              <a:rPr lang="en-US" altLang="en-US" sz="2799" dirty="0"/>
              <a:t>deficits represent a decline from baseline</a:t>
            </a:r>
          </a:p>
          <a:p>
            <a:pPr lvl="1" eaLnBrk="1" hangingPunct="1"/>
            <a:r>
              <a:rPr lang="en-US" altLang="en-US" sz="2799" dirty="0"/>
              <a:t>requires concern &amp; clinical evaluation</a:t>
            </a:r>
          </a:p>
          <a:p>
            <a:pPr lvl="1" eaLnBrk="1" hangingPunct="1"/>
            <a:r>
              <a:rPr lang="en-US" altLang="en-US" sz="2799" u="sng" dirty="0"/>
              <a:t>decrease in everyday activities is key</a:t>
            </a:r>
          </a:p>
          <a:p>
            <a:pPr lvl="1" eaLnBrk="1" hangingPunct="1"/>
            <a:endParaRPr lang="en-US" altLang="en-US" sz="2799" dirty="0"/>
          </a:p>
        </p:txBody>
      </p:sp>
      <p:sp>
        <p:nvSpPr>
          <p:cNvPr id="4" name="Freeform 2">
            <a:extLst>
              <a:ext uri="{FF2B5EF4-FFF2-40B4-BE49-F238E27FC236}">
                <a16:creationId xmlns:a16="http://schemas.microsoft.com/office/drawing/2014/main" id="{CCB76392-F2E7-47D6-9943-C04D27E728EC}"/>
              </a:ext>
            </a:extLst>
          </p:cNvPr>
          <p:cNvSpPr/>
          <p:nvPr/>
        </p:nvSpPr>
        <p:spPr>
          <a:xfrm>
            <a:off x="9296400" y="1027906"/>
            <a:ext cx="2660634" cy="2401094"/>
          </a:xfrm>
          <a:custGeom>
            <a:avLst/>
            <a:gdLst/>
            <a:ahLst/>
            <a:cxnLst/>
            <a:rect l="l" t="t" r="r" b="b"/>
            <a:pathLst>
              <a:path w="4685590" h="4114800">
                <a:moveTo>
                  <a:pt x="0" y="0"/>
                </a:moveTo>
                <a:lnTo>
                  <a:pt x="4685590" y="0"/>
                </a:lnTo>
                <a:lnTo>
                  <a:pt x="468559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31388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7A985">
            <a:alpha val="26000"/>
          </a:srgbClr>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905000" y="609601"/>
            <a:ext cx="7391400" cy="646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pPr>
            <a:r>
              <a:rPr lang="en-US" altLang="en-US" sz="4000">
                <a:latin typeface="Arial" panose="020B0604020202020204" pitchFamily="34" charset="0"/>
              </a:rPr>
              <a:t>Sub classification by Etiology</a:t>
            </a:r>
          </a:p>
        </p:txBody>
      </p:sp>
      <p:sp>
        <p:nvSpPr>
          <p:cNvPr id="14339" name="Text Box 3"/>
          <p:cNvSpPr txBox="1">
            <a:spLocks noChangeArrowheads="1"/>
          </p:cNvSpPr>
          <p:nvPr/>
        </p:nvSpPr>
        <p:spPr bwMode="auto">
          <a:xfrm>
            <a:off x="1059543" y="1574007"/>
            <a:ext cx="7799821"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45000"/>
              </a:spcBef>
              <a:buFontTx/>
              <a:buNone/>
            </a:pPr>
            <a:r>
              <a:rPr lang="en-US" altLang="en-US" sz="2400" dirty="0">
                <a:latin typeface="Arial" panose="020B0604020202020204" pitchFamily="34" charset="0"/>
              </a:rPr>
              <a:t>Alzheimer’s disease</a:t>
            </a:r>
          </a:p>
          <a:p>
            <a:pPr>
              <a:spcBef>
                <a:spcPct val="45000"/>
              </a:spcBef>
              <a:buFontTx/>
              <a:buNone/>
            </a:pPr>
            <a:r>
              <a:rPr lang="en-US" altLang="en-US" sz="2400" dirty="0" err="1">
                <a:latin typeface="Arial" panose="020B0604020202020204" pitchFamily="34" charset="0"/>
              </a:rPr>
              <a:t>Lewy</a:t>
            </a:r>
            <a:r>
              <a:rPr lang="en-US" altLang="en-US" sz="2400" dirty="0">
                <a:latin typeface="Arial" panose="020B0604020202020204" pitchFamily="34" charset="0"/>
              </a:rPr>
              <a:t> body disease</a:t>
            </a:r>
          </a:p>
          <a:p>
            <a:pPr>
              <a:spcBef>
                <a:spcPct val="45000"/>
              </a:spcBef>
              <a:buFontTx/>
              <a:buNone/>
            </a:pPr>
            <a:r>
              <a:rPr lang="en-US" altLang="en-US" sz="2400" dirty="0">
                <a:latin typeface="Arial" panose="020B0604020202020204" pitchFamily="34" charset="0"/>
              </a:rPr>
              <a:t>Frontotemporal dementia</a:t>
            </a:r>
          </a:p>
          <a:p>
            <a:pPr>
              <a:spcBef>
                <a:spcPct val="45000"/>
              </a:spcBef>
              <a:buFontTx/>
              <a:buNone/>
            </a:pPr>
            <a:r>
              <a:rPr lang="en-US" altLang="en-US" sz="2400" dirty="0">
                <a:latin typeface="Arial" panose="020B0604020202020204" pitchFamily="34" charset="0"/>
              </a:rPr>
              <a:t>Vascular neurocognitive impairment</a:t>
            </a:r>
          </a:p>
          <a:p>
            <a:pPr>
              <a:spcBef>
                <a:spcPct val="45000"/>
              </a:spcBef>
              <a:buFontTx/>
              <a:buNone/>
            </a:pPr>
            <a:r>
              <a:rPr lang="en-US" altLang="en-US" sz="2400" dirty="0">
                <a:latin typeface="Arial" panose="020B0604020202020204" pitchFamily="34" charset="0"/>
              </a:rPr>
              <a:t>Traumatic brain injury</a:t>
            </a:r>
          </a:p>
          <a:p>
            <a:pPr>
              <a:spcBef>
                <a:spcPct val="45000"/>
              </a:spcBef>
              <a:buFontTx/>
              <a:buNone/>
            </a:pPr>
            <a:r>
              <a:rPr lang="en-US" altLang="en-US" sz="2400" dirty="0">
                <a:latin typeface="Arial" panose="020B0604020202020204" pitchFamily="34" charset="0"/>
              </a:rPr>
              <a:t>HIV</a:t>
            </a:r>
          </a:p>
          <a:p>
            <a:pPr>
              <a:spcBef>
                <a:spcPct val="45000"/>
              </a:spcBef>
              <a:buFontTx/>
              <a:buNone/>
            </a:pPr>
            <a:r>
              <a:rPr lang="en-US" altLang="en-US" sz="2400" dirty="0">
                <a:latin typeface="Arial" panose="020B0604020202020204" pitchFamily="34" charset="0"/>
              </a:rPr>
              <a:t>Huntington’s disease</a:t>
            </a:r>
          </a:p>
          <a:p>
            <a:pPr>
              <a:spcBef>
                <a:spcPct val="45000"/>
              </a:spcBef>
              <a:buFontTx/>
              <a:buNone/>
            </a:pPr>
            <a:r>
              <a:rPr lang="en-US" altLang="en-US" sz="2400" dirty="0">
                <a:latin typeface="Arial" panose="020B0604020202020204" pitchFamily="34" charset="0"/>
              </a:rPr>
              <a:t>Other causes</a:t>
            </a:r>
          </a:p>
        </p:txBody>
      </p:sp>
      <p:sp>
        <p:nvSpPr>
          <p:cNvPr id="14342" name="TextBox 3"/>
          <p:cNvSpPr txBox="1">
            <a:spLocks noChangeArrowheads="1"/>
          </p:cNvSpPr>
          <p:nvPr/>
        </p:nvSpPr>
        <p:spPr bwMode="auto">
          <a:xfrm>
            <a:off x="6386513" y="5373689"/>
            <a:ext cx="38655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900" dirty="0">
                <a:latin typeface="Arial" panose="020B0604020202020204" pitchFamily="34" charset="0"/>
              </a:rPr>
              <a:t>http://www.psychiatry.org/mental-health/understanding-mental-disorders</a:t>
            </a:r>
          </a:p>
        </p:txBody>
      </p:sp>
      <p:sp>
        <p:nvSpPr>
          <p:cNvPr id="14343" name="TextBox 4"/>
          <p:cNvSpPr txBox="1">
            <a:spLocks noChangeArrowheads="1"/>
          </p:cNvSpPr>
          <p:nvPr/>
        </p:nvSpPr>
        <p:spPr bwMode="auto">
          <a:xfrm>
            <a:off x="7058026" y="5683251"/>
            <a:ext cx="24733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900">
                <a:latin typeface="Arial" panose="020B0604020202020204" pitchFamily="34" charset="0"/>
              </a:rPr>
              <a:t>(American Psychiatric Association, 2013)</a:t>
            </a:r>
          </a:p>
        </p:txBody>
      </p:sp>
      <p:pic>
        <p:nvPicPr>
          <p:cNvPr id="3" name="Picture 2">
            <a:extLst>
              <a:ext uri="{FF2B5EF4-FFF2-40B4-BE49-F238E27FC236}">
                <a16:creationId xmlns:a16="http://schemas.microsoft.com/office/drawing/2014/main" id="{A0F1AD5A-8017-4FD5-8B82-CA5907EE10E7}"/>
              </a:ext>
            </a:extLst>
          </p:cNvPr>
          <p:cNvPicPr>
            <a:picLocks noChangeAspect="1"/>
          </p:cNvPicPr>
          <p:nvPr/>
        </p:nvPicPr>
        <p:blipFill>
          <a:blip r:embed="rId3"/>
          <a:stretch>
            <a:fillRect/>
          </a:stretch>
        </p:blipFill>
        <p:spPr>
          <a:xfrm>
            <a:off x="6104263" y="1574007"/>
            <a:ext cx="4810209" cy="3481389"/>
          </a:xfrm>
          <a:prstGeom prst="rect">
            <a:avLst/>
          </a:prstGeom>
        </p:spPr>
      </p:pic>
    </p:spTree>
    <p:extLst>
      <p:ext uri="{BB962C8B-B14F-4D97-AF65-F5344CB8AC3E}">
        <p14:creationId xmlns:p14="http://schemas.microsoft.com/office/powerpoint/2010/main" val="201052898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7A985">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Chronic Traumatic Encephalopathy-CTE</a:t>
            </a:r>
          </a:p>
        </p:txBody>
      </p:sp>
      <p:sp>
        <p:nvSpPr>
          <p:cNvPr id="3" name="Content Placeholder 2"/>
          <p:cNvSpPr>
            <a:spLocks noGrp="1"/>
          </p:cNvSpPr>
          <p:nvPr>
            <p:ph idx="1"/>
          </p:nvPr>
        </p:nvSpPr>
        <p:spPr>
          <a:xfrm>
            <a:off x="650240" y="1574800"/>
            <a:ext cx="10854372" cy="5283200"/>
          </a:xfrm>
        </p:spPr>
        <p:txBody>
          <a:bodyPr>
            <a:normAutofit/>
          </a:bodyPr>
          <a:lstStyle/>
          <a:p>
            <a:r>
              <a:rPr lang="en-US" dirty="0"/>
              <a:t>Condition that occurs in repetitive closed head injuries</a:t>
            </a:r>
          </a:p>
          <a:p>
            <a:r>
              <a:rPr lang="en-US" dirty="0"/>
              <a:t>Progressive attention, orientation, lack of insight,  judgment, memory impairment and mood impairment.</a:t>
            </a:r>
          </a:p>
          <a:p>
            <a:r>
              <a:rPr lang="en-US" dirty="0"/>
              <a:t>Frequent dizziness and headaches symptoms, such as lack of insight, poor judgment</a:t>
            </a:r>
          </a:p>
          <a:p>
            <a:r>
              <a:rPr lang="en-US" dirty="0"/>
              <a:t>Common eventual development of Parkinsonism- blunted affect, shuffling slow gait</a:t>
            </a:r>
          </a:p>
          <a:p>
            <a:r>
              <a:rPr lang="en-US" dirty="0"/>
              <a:t>extensive tau neurofibrillary tangles on autopsy</a:t>
            </a:r>
          </a:p>
          <a:p>
            <a:pPr marL="0" indent="0">
              <a:buNone/>
            </a:pPr>
            <a:endParaRPr lang="en-US" dirty="0"/>
          </a:p>
          <a:p>
            <a:pPr marL="0" indent="0">
              <a:buNone/>
            </a:pPr>
            <a:r>
              <a:rPr lang="en-US" sz="1200" dirty="0"/>
              <a:t>http://www.cbsnews.com/pictures/nfl-football-players-with-cte/6/</a:t>
            </a:r>
          </a:p>
          <a:p>
            <a:pPr marL="0" indent="0">
              <a:buNone/>
            </a:pPr>
            <a:endParaRPr lang="en-US" sz="1200" dirty="0"/>
          </a:p>
          <a:p>
            <a:pPr marL="0" indent="0">
              <a:buNone/>
            </a:pPr>
            <a:r>
              <a:rPr lang="en-US" sz="1200" dirty="0"/>
              <a:t>McKee, A. C., Cantu, R. C., </a:t>
            </a:r>
            <a:r>
              <a:rPr lang="en-US" sz="1200" dirty="0" err="1"/>
              <a:t>Nowinski</a:t>
            </a:r>
            <a:r>
              <a:rPr lang="en-US" sz="1200" dirty="0"/>
              <a:t>, C. J., Hedley-Whyte, E. T., </a:t>
            </a:r>
            <a:r>
              <a:rPr lang="en-US" sz="1200" dirty="0" err="1"/>
              <a:t>Gavett</a:t>
            </a:r>
            <a:r>
              <a:rPr lang="en-US" sz="1200" dirty="0"/>
              <a:t>, B. E., </a:t>
            </a:r>
            <a:r>
              <a:rPr lang="en-US" sz="1200" dirty="0" err="1"/>
              <a:t>Budson</a:t>
            </a:r>
            <a:r>
              <a:rPr lang="en-US" sz="1200" dirty="0"/>
              <a:t>, A. E., ... &amp; Stern, R. A. (2009). Chronic traumatic encephalopathy in athletes: progressive </a:t>
            </a:r>
            <a:r>
              <a:rPr lang="en-US" sz="1200" dirty="0" err="1"/>
              <a:t>tauopathy</a:t>
            </a:r>
            <a:r>
              <a:rPr lang="en-US" sz="1200" dirty="0"/>
              <a:t> following repetitive head injury. </a:t>
            </a:r>
            <a:r>
              <a:rPr lang="en-US" sz="1200" i="1" dirty="0"/>
              <a:t>Journal of neuropathology and experimental neurology</a:t>
            </a:r>
            <a:r>
              <a:rPr lang="en-US" sz="1200" dirty="0"/>
              <a:t>, </a:t>
            </a:r>
            <a:r>
              <a:rPr lang="en-US" sz="1200" i="1" dirty="0"/>
              <a:t>68</a:t>
            </a:r>
            <a:r>
              <a:rPr lang="en-US" sz="1200" dirty="0"/>
              <a:t>(7), 709.</a:t>
            </a:r>
          </a:p>
          <a:p>
            <a:pPr marL="0" indent="0">
              <a:buNone/>
            </a:pPr>
            <a:endParaRPr lang="en-US" sz="1200" dirty="0"/>
          </a:p>
          <a:p>
            <a:endParaRPr lang="en-US" sz="1200" dirty="0"/>
          </a:p>
          <a:p>
            <a:endParaRPr lang="en-US" dirty="0"/>
          </a:p>
        </p:txBody>
      </p:sp>
      <p:sp>
        <p:nvSpPr>
          <p:cNvPr id="4" name="Freeform 2">
            <a:extLst>
              <a:ext uri="{FF2B5EF4-FFF2-40B4-BE49-F238E27FC236}">
                <a16:creationId xmlns:a16="http://schemas.microsoft.com/office/drawing/2014/main" id="{7D20EEC5-CF11-4778-BFB4-DD77FB4DB932}"/>
              </a:ext>
            </a:extLst>
          </p:cNvPr>
          <p:cNvSpPr/>
          <p:nvPr/>
        </p:nvSpPr>
        <p:spPr>
          <a:xfrm>
            <a:off x="9032240" y="4675346"/>
            <a:ext cx="1807194" cy="1564967"/>
          </a:xfrm>
          <a:custGeom>
            <a:avLst/>
            <a:gdLst/>
            <a:ahLst/>
            <a:cxnLst/>
            <a:rect l="l" t="t" r="r" b="b"/>
            <a:pathLst>
              <a:path w="4685590" h="4114800">
                <a:moveTo>
                  <a:pt x="0" y="0"/>
                </a:moveTo>
                <a:lnTo>
                  <a:pt x="4685590" y="0"/>
                </a:lnTo>
                <a:lnTo>
                  <a:pt x="468559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969472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0" y="1"/>
            <a:ext cx="12192000" cy="1611086"/>
          </a:xfrm>
        </p:spPr>
        <p:txBody>
          <a:bodyPr>
            <a:normAutofit/>
          </a:bodyPr>
          <a:lstStyle/>
          <a:p>
            <a:pPr algn="ctr"/>
            <a:r>
              <a:rPr lang="en-US" sz="5400" b="1" dirty="0">
                <a:solidFill>
                  <a:schemeClr val="bg1"/>
                </a:solidFill>
                <a:latin typeface="Segoe UI" panose="020B0502040204020203" pitchFamily="34" charset="0"/>
                <a:cs typeface="Segoe UI" panose="020B0502040204020203" pitchFamily="34" charset="0"/>
              </a:rPr>
              <a:t>Overlap of Dementia and ABI</a:t>
            </a:r>
            <a:endParaRPr lang="en-US" sz="5400" dirty="0"/>
          </a:p>
        </p:txBody>
      </p:sp>
      <p:sp>
        <p:nvSpPr>
          <p:cNvPr id="10" name="Rectangle 9">
            <a:extLst>
              <a:ext uri="{FF2B5EF4-FFF2-40B4-BE49-F238E27FC236}">
                <a16:creationId xmlns:a16="http://schemas.microsoft.com/office/drawing/2014/main" id="{7B5AC67C-E5B3-4413-998A-4E256FB3589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A6E8D20-5B88-49E3-B2FE-05298F85C853}"/>
              </a:ext>
            </a:extLst>
          </p:cNvPr>
          <p:cNvSpPr>
            <a:spLocks noGrp="1"/>
          </p:cNvSpPr>
          <p:nvPr>
            <p:ph idx="1"/>
          </p:nvPr>
        </p:nvSpPr>
        <p:spPr>
          <a:xfrm>
            <a:off x="580768" y="1763294"/>
            <a:ext cx="5140410" cy="5514835"/>
          </a:xfrm>
        </p:spPr>
        <p:txBody>
          <a:bodyPr vert="horz" lIns="91440" tIns="45720" rIns="91440" bIns="45720" rtlCol="0" anchor="t">
            <a:normAutofit/>
          </a:bodyPr>
          <a:lstStyle/>
          <a:p>
            <a:endParaRPr lang="en-US" sz="3300" dirty="0">
              <a:solidFill>
                <a:srgbClr val="061F57"/>
              </a:solidFill>
              <a:latin typeface="Segoe UI"/>
              <a:ea typeface="+mn-lt"/>
              <a:cs typeface="+mn-lt"/>
            </a:endParaRPr>
          </a:p>
          <a:p>
            <a:endParaRPr lang="en-US" sz="3300" dirty="0">
              <a:solidFill>
                <a:srgbClr val="061F57"/>
              </a:solidFill>
              <a:latin typeface="Segoe UI"/>
              <a:ea typeface="+mn-lt"/>
              <a:cs typeface="+mn-lt"/>
            </a:endParaRPr>
          </a:p>
          <a:p>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0" indent="0">
              <a:buNone/>
            </a:pPr>
            <a:endParaRPr lang="en-US" sz="3300" dirty="0">
              <a:solidFill>
                <a:srgbClr val="061F57"/>
              </a:solidFill>
              <a:latin typeface="Segoe UI"/>
              <a:ea typeface="+mn-lt"/>
              <a:cs typeface="+mn-lt"/>
            </a:endParaRPr>
          </a:p>
          <a:p>
            <a:pPr marL="457200" lvl="1" indent="0">
              <a:buNone/>
            </a:pPr>
            <a:endParaRPr lang="en-US" sz="600" dirty="0">
              <a:solidFill>
                <a:srgbClr val="061F57"/>
              </a:solidFill>
              <a:latin typeface="Segoe UI"/>
              <a:ea typeface="+mn-lt"/>
              <a:cs typeface="+mn-lt"/>
            </a:endParaRPr>
          </a:p>
          <a:p>
            <a:pPr lvl="1"/>
            <a:endParaRPr lang="en-US" dirty="0">
              <a:solidFill>
                <a:schemeClr val="accent2"/>
              </a:solidFill>
              <a:cs typeface="Calibri"/>
            </a:endParaRPr>
          </a:p>
          <a:p>
            <a:endParaRPr lang="en-US" dirty="0">
              <a:solidFill>
                <a:schemeClr val="accent2"/>
              </a:solidFill>
              <a:cs typeface="Calibri"/>
            </a:endParaRPr>
          </a:p>
        </p:txBody>
      </p:sp>
      <p:pic>
        <p:nvPicPr>
          <p:cNvPr id="8" name="Content Placeholder 4" descr="Winding dirt road">
            <a:extLst>
              <a:ext uri="{FF2B5EF4-FFF2-40B4-BE49-F238E27FC236}">
                <a16:creationId xmlns:a16="http://schemas.microsoft.com/office/drawing/2014/main" id="{8D7A4DCB-6AD4-44CD-9983-8568847233A4}"/>
              </a:ext>
            </a:extLst>
          </p:cNvPr>
          <p:cNvPicPr>
            <a:picLocks noChangeAspect="1"/>
          </p:cNvPicPr>
          <p:nvPr/>
        </p:nvPicPr>
        <p:blipFill rotWithShape="1">
          <a:blip r:embed="rId3">
            <a:extLst>
              <a:ext uri="{28A0092B-C50C-407E-A947-70E740481C1C}">
                <a14:useLocalDpi xmlns:a14="http://schemas.microsoft.com/office/drawing/2010/main" val="0"/>
              </a:ext>
            </a:extLst>
          </a:blip>
          <a:srcRect l="9620" r="3274" b="-1"/>
          <a:stretch/>
        </p:blipFill>
        <p:spPr>
          <a:xfrm>
            <a:off x="5237101" y="1528354"/>
            <a:ext cx="6954901" cy="5329646"/>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pic>
        <p:nvPicPr>
          <p:cNvPr id="12" name="Picture 11" descr="A picture containing graphical user interface&#10;&#10;Description automatically generated">
            <a:extLst>
              <a:ext uri="{FF2B5EF4-FFF2-40B4-BE49-F238E27FC236}">
                <a16:creationId xmlns:a16="http://schemas.microsoft.com/office/drawing/2014/main" id="{995C3714-E1E4-4B0F-AE86-F5D731CC6A58}"/>
              </a:ext>
            </a:extLst>
          </p:cNvPr>
          <p:cNvPicPr>
            <a:picLocks noChangeAspect="1"/>
          </p:cNvPicPr>
          <p:nvPr/>
        </p:nvPicPr>
        <p:blipFill rotWithShape="1">
          <a:blip r:embed="rId4">
            <a:alphaModFix amt="10000"/>
          </a:blip>
          <a:srcRect l="16778" r="64354"/>
          <a:stretch/>
        </p:blipFill>
        <p:spPr>
          <a:xfrm>
            <a:off x="111760" y="1480531"/>
            <a:ext cx="3566160" cy="5115458"/>
          </a:xfrm>
          <a:prstGeom prst="rect">
            <a:avLst/>
          </a:prstGeom>
        </p:spPr>
      </p:pic>
      <p:sp>
        <p:nvSpPr>
          <p:cNvPr id="9" name="Freeform 5">
            <a:extLst>
              <a:ext uri="{FF2B5EF4-FFF2-40B4-BE49-F238E27FC236}">
                <a16:creationId xmlns:a16="http://schemas.microsoft.com/office/drawing/2014/main" id="{837346FD-A6FE-421A-9E31-7587F71034C4}"/>
              </a:ext>
            </a:extLst>
          </p:cNvPr>
          <p:cNvSpPr/>
          <p:nvPr/>
        </p:nvSpPr>
        <p:spPr>
          <a:xfrm>
            <a:off x="1175189" y="1763294"/>
            <a:ext cx="4348534" cy="4114800"/>
          </a:xfrm>
          <a:custGeom>
            <a:avLst/>
            <a:gdLst/>
            <a:ahLst/>
            <a:cxnLst/>
            <a:rect l="l" t="t" r="r" b="b"/>
            <a:pathLst>
              <a:path w="4348534" h="4114800">
                <a:moveTo>
                  <a:pt x="0" y="0"/>
                </a:moveTo>
                <a:lnTo>
                  <a:pt x="4348534" y="0"/>
                </a:lnTo>
                <a:lnTo>
                  <a:pt x="43485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224036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7A985">
            <a:alpha val="27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C8EEB-46B0-4C7E-B01D-973DF57BD6EA}"/>
              </a:ext>
            </a:extLst>
          </p:cNvPr>
          <p:cNvSpPr>
            <a:spLocks noGrp="1"/>
          </p:cNvSpPr>
          <p:nvPr>
            <p:ph type="title"/>
          </p:nvPr>
        </p:nvSpPr>
        <p:spPr/>
        <p:txBody>
          <a:bodyPr/>
          <a:lstStyle/>
          <a:p>
            <a:r>
              <a:rPr lang="en-US" b="1" dirty="0"/>
              <a:t>Increased Risk</a:t>
            </a:r>
          </a:p>
        </p:txBody>
      </p:sp>
      <p:sp>
        <p:nvSpPr>
          <p:cNvPr id="3" name="Content Placeholder 2">
            <a:extLst>
              <a:ext uri="{FF2B5EF4-FFF2-40B4-BE49-F238E27FC236}">
                <a16:creationId xmlns:a16="http://schemas.microsoft.com/office/drawing/2014/main" id="{1BB199AF-EE5F-44C4-B2A6-54A92A3C0FD7}"/>
              </a:ext>
            </a:extLst>
          </p:cNvPr>
          <p:cNvSpPr>
            <a:spLocks noGrp="1"/>
          </p:cNvSpPr>
          <p:nvPr>
            <p:ph idx="1"/>
          </p:nvPr>
        </p:nvSpPr>
        <p:spPr/>
        <p:txBody>
          <a:bodyPr/>
          <a:lstStyle/>
          <a:p>
            <a:r>
              <a:rPr lang="en-US" dirty="0"/>
              <a:t>Traumatic Brain Injury</a:t>
            </a:r>
          </a:p>
          <a:p>
            <a:r>
              <a:rPr lang="en-US" dirty="0"/>
              <a:t>Schizophrenia</a:t>
            </a:r>
          </a:p>
          <a:p>
            <a:r>
              <a:rPr lang="en-US" dirty="0"/>
              <a:t>Intellectual Development Disorders</a:t>
            </a:r>
          </a:p>
          <a:p>
            <a:r>
              <a:rPr lang="en-US" dirty="0"/>
              <a:t>Substance Use</a:t>
            </a:r>
          </a:p>
          <a:p>
            <a:r>
              <a:rPr lang="en-US" dirty="0"/>
              <a:t>Stroke/ Vascular Damage</a:t>
            </a:r>
          </a:p>
        </p:txBody>
      </p:sp>
      <p:sp>
        <p:nvSpPr>
          <p:cNvPr id="9" name="Freeform 4">
            <a:extLst>
              <a:ext uri="{FF2B5EF4-FFF2-40B4-BE49-F238E27FC236}">
                <a16:creationId xmlns:a16="http://schemas.microsoft.com/office/drawing/2014/main" id="{94731CDB-3594-4E07-94D0-875D23CCAA17}"/>
              </a:ext>
            </a:extLst>
          </p:cNvPr>
          <p:cNvSpPr/>
          <p:nvPr/>
        </p:nvSpPr>
        <p:spPr>
          <a:xfrm>
            <a:off x="7400248" y="681037"/>
            <a:ext cx="3801047" cy="4114800"/>
          </a:xfrm>
          <a:custGeom>
            <a:avLst/>
            <a:gdLst/>
            <a:ahLst/>
            <a:cxnLst/>
            <a:rect l="l" t="t" r="r" b="b"/>
            <a:pathLst>
              <a:path w="3801047" h="4114800">
                <a:moveTo>
                  <a:pt x="0" y="0"/>
                </a:moveTo>
                <a:lnTo>
                  <a:pt x="3801046" y="0"/>
                </a:lnTo>
                <a:lnTo>
                  <a:pt x="380104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665914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7A985">
            <a:alpha val="28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8588-EA29-4E2A-9EF1-1356399FF385}"/>
              </a:ext>
            </a:extLst>
          </p:cNvPr>
          <p:cNvSpPr>
            <a:spLocks noGrp="1"/>
          </p:cNvSpPr>
          <p:nvPr>
            <p:ph type="title"/>
          </p:nvPr>
        </p:nvSpPr>
        <p:spPr/>
        <p:txBody>
          <a:bodyPr/>
          <a:lstStyle/>
          <a:p>
            <a:pPr algn="ctr"/>
            <a:r>
              <a:rPr lang="en-US" b="1" dirty="0"/>
              <a:t>Functional Areas of the Brain</a:t>
            </a:r>
          </a:p>
        </p:txBody>
      </p:sp>
      <p:pic>
        <p:nvPicPr>
          <p:cNvPr id="8" name="Content Placeholder 7">
            <a:extLst>
              <a:ext uri="{FF2B5EF4-FFF2-40B4-BE49-F238E27FC236}">
                <a16:creationId xmlns:a16="http://schemas.microsoft.com/office/drawing/2014/main" id="{A8467333-1E79-4DA6-BF1B-6089DF7B5BD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6730" y="1825625"/>
            <a:ext cx="4951735" cy="4351338"/>
          </a:xfrm>
        </p:spPr>
      </p:pic>
      <p:sp>
        <p:nvSpPr>
          <p:cNvPr id="3" name="Content Placeholder 2">
            <a:extLst>
              <a:ext uri="{FF2B5EF4-FFF2-40B4-BE49-F238E27FC236}">
                <a16:creationId xmlns:a16="http://schemas.microsoft.com/office/drawing/2014/main" id="{4F873887-669E-4E00-BBDB-80D9A7A9C1E8}"/>
              </a:ext>
            </a:extLst>
          </p:cNvPr>
          <p:cNvSpPr>
            <a:spLocks noGrp="1"/>
          </p:cNvSpPr>
          <p:nvPr>
            <p:ph sz="half" idx="2"/>
          </p:nvPr>
        </p:nvSpPr>
        <p:spPr/>
        <p:txBody>
          <a:bodyPr>
            <a:normAutofit/>
          </a:bodyPr>
          <a:lstStyle/>
          <a:p>
            <a:r>
              <a:rPr lang="en-US" sz="3600" dirty="0"/>
              <a:t>Frontal Lobe</a:t>
            </a:r>
          </a:p>
          <a:p>
            <a:r>
              <a:rPr lang="en-US" sz="3600" dirty="0"/>
              <a:t>Parietal Lobe</a:t>
            </a:r>
          </a:p>
          <a:p>
            <a:r>
              <a:rPr lang="en-US" sz="3600" dirty="0"/>
              <a:t>Temporal</a:t>
            </a:r>
          </a:p>
          <a:p>
            <a:r>
              <a:rPr lang="en-US" sz="3600" dirty="0"/>
              <a:t>Occipital</a:t>
            </a:r>
          </a:p>
          <a:p>
            <a:r>
              <a:rPr lang="en-US" sz="3600" dirty="0"/>
              <a:t>Insular</a:t>
            </a:r>
          </a:p>
          <a:p>
            <a:r>
              <a:rPr lang="en-US" sz="3600" dirty="0"/>
              <a:t>Limbic connections</a:t>
            </a:r>
          </a:p>
          <a:p>
            <a:r>
              <a:rPr lang="en-US" sz="3600" dirty="0"/>
              <a:t>Movement symptoms</a:t>
            </a:r>
          </a:p>
        </p:txBody>
      </p:sp>
    </p:spTree>
    <p:extLst>
      <p:ext uri="{BB962C8B-B14F-4D97-AF65-F5344CB8AC3E}">
        <p14:creationId xmlns:p14="http://schemas.microsoft.com/office/powerpoint/2010/main" val="1170149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ea typeface="+mj-ea"/>
              </a:rPr>
              <a:t>Person Centered Care =  Understanding Function</a:t>
            </a: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002060"/>
              </a:solidFill>
              <a:latin typeface="Calibri"/>
              <a:cs typeface="Calibri"/>
            </a:endParaRPr>
          </a:p>
          <a:p>
            <a:pPr marL="457200" indent="-457200"/>
            <a:endParaRPr lang="en-US" dirty="0">
              <a:solidFill>
                <a:srgbClr val="002060"/>
              </a:solidFill>
              <a:ea typeface="+mn-lt"/>
              <a:cs typeface="+mn-lt"/>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8" name="Title 1">
            <a:extLst>
              <a:ext uri="{FF2B5EF4-FFF2-40B4-BE49-F238E27FC236}">
                <a16:creationId xmlns:a16="http://schemas.microsoft.com/office/drawing/2014/main" id="{CE8016D7-B9D8-46AB-B742-61745D0E65E6}"/>
              </a:ext>
            </a:extLst>
          </p:cNvPr>
          <p:cNvSpPr>
            <a:spLocks noGrp="1"/>
          </p:cNvSpPr>
          <p:nvPr>
            <p:ph type="title"/>
          </p:nvPr>
        </p:nvSpPr>
        <p:spPr>
          <a:xfrm>
            <a:off x="2704698" y="1934677"/>
            <a:ext cx="9211377" cy="4312119"/>
          </a:xfrm>
        </p:spPr>
        <p:txBody>
          <a:bodyPr>
            <a:noAutofit/>
          </a:bodyPr>
          <a:lstStyle/>
          <a:p>
            <a:endParaRPr lang="en-US" sz="3200" dirty="0"/>
          </a:p>
        </p:txBody>
      </p:sp>
      <p:graphicFrame>
        <p:nvGraphicFramePr>
          <p:cNvPr id="3" name="Diagram 2">
            <a:extLst>
              <a:ext uri="{FF2B5EF4-FFF2-40B4-BE49-F238E27FC236}">
                <a16:creationId xmlns:a16="http://schemas.microsoft.com/office/drawing/2014/main" id="{69B8CA20-8125-4F14-938F-889F3BE0544D}"/>
              </a:ext>
            </a:extLst>
          </p:cNvPr>
          <p:cNvGraphicFramePr/>
          <p:nvPr>
            <p:extLst>
              <p:ext uri="{D42A27DB-BD31-4B8C-83A1-F6EECF244321}">
                <p14:modId xmlns:p14="http://schemas.microsoft.com/office/powerpoint/2010/main" val="792798585"/>
              </p:ext>
            </p:extLst>
          </p:nvPr>
        </p:nvGraphicFramePr>
        <p:xfrm>
          <a:off x="2032000" y="2062480"/>
          <a:ext cx="9550400" cy="40758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210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2787268" y="1480531"/>
            <a:ext cx="8980193" cy="515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000" dirty="0">
              <a:solidFill>
                <a:srgbClr val="061F57"/>
              </a:solidFill>
              <a:latin typeface="Segoe UI"/>
              <a:ea typeface="+mn-lt"/>
              <a:cs typeface="+mn-lt"/>
            </a:endParaRPr>
          </a:p>
          <a:p>
            <a:r>
              <a:rPr lang="en-US" sz="3000" dirty="0">
                <a:solidFill>
                  <a:srgbClr val="061F57"/>
                </a:solidFill>
                <a:latin typeface="Segoe UI"/>
                <a:ea typeface="+mn-lt"/>
                <a:cs typeface="+mn-lt"/>
              </a:rPr>
              <a:t>Occupational Therapist (26 years)</a:t>
            </a:r>
          </a:p>
          <a:p>
            <a:r>
              <a:rPr lang="en-US" sz="3000" dirty="0">
                <a:solidFill>
                  <a:srgbClr val="061F57"/>
                </a:solidFill>
                <a:latin typeface="Segoe UI"/>
                <a:ea typeface="+mn-lt"/>
                <a:cs typeface="+mn-lt"/>
              </a:rPr>
              <a:t>Associate Professor and Director of Pacific’s School of Occupational Therapy</a:t>
            </a:r>
          </a:p>
          <a:p>
            <a:r>
              <a:rPr lang="en-US" sz="3000" dirty="0">
                <a:solidFill>
                  <a:srgbClr val="061F57"/>
                </a:solidFill>
                <a:latin typeface="Segoe UI"/>
                <a:ea typeface="+mn-lt"/>
                <a:cs typeface="+mn-lt"/>
              </a:rPr>
              <a:t>GWEP Partner</a:t>
            </a:r>
          </a:p>
          <a:p>
            <a:r>
              <a:rPr lang="en-US" sz="3000" dirty="0">
                <a:solidFill>
                  <a:srgbClr val="061F57"/>
                </a:solidFill>
                <a:latin typeface="Segoe UI"/>
                <a:ea typeface="+mn-lt"/>
                <a:cs typeface="+mn-lt"/>
              </a:rPr>
              <a:t>ECHO Faculty lead x 5 years</a:t>
            </a:r>
          </a:p>
          <a:p>
            <a:r>
              <a:rPr lang="en-US" sz="3000" dirty="0">
                <a:solidFill>
                  <a:srgbClr val="061F57"/>
                </a:solidFill>
                <a:latin typeface="Segoe UI"/>
                <a:ea typeface="+mn-lt"/>
                <a:cs typeface="+mn-lt"/>
              </a:rPr>
              <a:t>Mom, friend, board game player, hiker, and plant enthusiast.</a:t>
            </a:r>
          </a:p>
          <a:p>
            <a:r>
              <a:rPr lang="en-US" sz="3000" dirty="0">
                <a:solidFill>
                  <a:srgbClr val="061F57"/>
                </a:solidFill>
                <a:latin typeface="Segoe UI"/>
                <a:ea typeface="+mn-lt"/>
                <a:cs typeface="+mn-lt"/>
              </a:rPr>
              <a:t>Owner Functional Pathways LLC</a:t>
            </a:r>
          </a:p>
          <a:p>
            <a:r>
              <a:rPr lang="en-US" sz="3000" dirty="0">
                <a:solidFill>
                  <a:srgbClr val="061F57"/>
                </a:solidFill>
                <a:latin typeface="Segoe UI"/>
                <a:ea typeface="+mn-lt"/>
                <a:cs typeface="+mn-lt"/>
              </a:rPr>
              <a:t>Author and Researcher </a:t>
            </a:r>
          </a:p>
          <a:p>
            <a:pPr marL="514350" indent="-514350">
              <a:buAutoNum type="arabicPeriod" startAt="2"/>
            </a:pPr>
            <a:endParaRPr lang="en-US" sz="3000" dirty="0">
              <a:solidFill>
                <a:srgbClr val="061F57"/>
              </a:solidFill>
              <a:latin typeface="Segoe UI"/>
              <a:ea typeface="+mn-lt"/>
              <a:cs typeface="+mn-lt"/>
            </a:endParaRPr>
          </a:p>
          <a:p>
            <a:pPr marL="514350" indent="-514350">
              <a:buFont typeface="+mj-lt"/>
              <a:buAutoNum type="arabicPeriod"/>
            </a:pPr>
            <a:endParaRPr lang="en-US" sz="3000" dirty="0">
              <a:solidFill>
                <a:srgbClr val="061F57"/>
              </a:solidFill>
              <a:latin typeface="Segoe UI"/>
              <a:ea typeface="+mn-lt"/>
              <a:cs typeface="+mn-lt"/>
            </a:endParaRPr>
          </a:p>
          <a:p>
            <a:pPr marL="514350" indent="-514350">
              <a:buAutoNum type="arabi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solidFill>
                  <a:schemeClr val="bg1"/>
                </a:solidFill>
                <a:latin typeface="Segoe UI"/>
                <a:ea typeface="+mj-ea"/>
                <a:cs typeface="Segoe UI"/>
              </a:rPr>
              <a:t>About Your Speaker</a:t>
            </a:r>
            <a:endParaRPr lang="en-US" sz="4000" dirty="0">
              <a:ea typeface="+mj-ea"/>
            </a:endParaRPr>
          </a:p>
          <a:p>
            <a:pPr algn="ct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1553345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62EE-3F73-4F8C-BB5E-1AB3839B38FE}"/>
              </a:ext>
            </a:extLst>
          </p:cNvPr>
          <p:cNvSpPr>
            <a:spLocks noGrp="1"/>
          </p:cNvSpPr>
          <p:nvPr>
            <p:ph type="title"/>
          </p:nvPr>
        </p:nvSpPr>
        <p:spPr/>
        <p:txBody>
          <a:bodyPr/>
          <a:lstStyle/>
          <a:p>
            <a:r>
              <a:rPr lang="en-US" dirty="0"/>
              <a:t>Traumatic Brain Injury</a:t>
            </a:r>
          </a:p>
        </p:txBody>
      </p:sp>
      <p:graphicFrame>
        <p:nvGraphicFramePr>
          <p:cNvPr id="5" name="Content Placeholder 4">
            <a:extLst>
              <a:ext uri="{FF2B5EF4-FFF2-40B4-BE49-F238E27FC236}">
                <a16:creationId xmlns:a16="http://schemas.microsoft.com/office/drawing/2014/main" id="{853871F0-BEDC-43D0-8D07-006D4BA20FB1}"/>
              </a:ext>
            </a:extLst>
          </p:cNvPr>
          <p:cNvGraphicFramePr>
            <a:graphicFrameLocks noGrp="1"/>
          </p:cNvGraphicFramePr>
          <p:nvPr>
            <p:ph idx="1"/>
            <p:extLst>
              <p:ext uri="{D42A27DB-BD31-4B8C-83A1-F6EECF244321}">
                <p14:modId xmlns:p14="http://schemas.microsoft.com/office/powerpoint/2010/main" val="1250080285"/>
              </p:ext>
            </p:extLst>
          </p:nvPr>
        </p:nvGraphicFramePr>
        <p:xfrm>
          <a:off x="106878" y="-320633"/>
          <a:ext cx="11507190" cy="6935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FAA84E3-EC8B-4457-9DD2-227A37D189E1}"/>
              </a:ext>
            </a:extLst>
          </p:cNvPr>
          <p:cNvSpPr>
            <a:spLocks noGrp="1"/>
          </p:cNvSpPr>
          <p:nvPr>
            <p:ph type="sldNum" sz="quarter" idx="12"/>
          </p:nvPr>
        </p:nvSpPr>
        <p:spPr/>
        <p:txBody>
          <a:bodyPr/>
          <a:lstStyle/>
          <a:p>
            <a:fld id="{63501B2F-7599-7F48-96DD-4D75D627C43D}" type="slidenum">
              <a:rPr lang="en-US" smtClean="0"/>
              <a:pPr/>
              <a:t>20</a:t>
            </a:fld>
            <a:endParaRPr lang="en-US" dirty="0"/>
          </a:p>
        </p:txBody>
      </p:sp>
    </p:spTree>
    <p:extLst>
      <p:ext uri="{BB962C8B-B14F-4D97-AF65-F5344CB8AC3E}">
        <p14:creationId xmlns:p14="http://schemas.microsoft.com/office/powerpoint/2010/main" val="49104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00C1EC-016E-4C26-9F4B-564BF85902C7}"/>
              </a:ext>
            </a:extLst>
          </p:cNvPr>
          <p:cNvSpPr>
            <a:spLocks noGrp="1"/>
          </p:cNvSpPr>
          <p:nvPr>
            <p:ph type="title"/>
          </p:nvPr>
        </p:nvSpPr>
        <p:spPr/>
        <p:txBody>
          <a:bodyPr/>
          <a:lstStyle/>
          <a:p>
            <a:r>
              <a:rPr lang="en-US" dirty="0"/>
              <a:t>Alzheimer's Dementia</a:t>
            </a:r>
          </a:p>
        </p:txBody>
      </p:sp>
      <p:graphicFrame>
        <p:nvGraphicFramePr>
          <p:cNvPr id="5" name="Content Placeholder 4">
            <a:extLst>
              <a:ext uri="{FF2B5EF4-FFF2-40B4-BE49-F238E27FC236}">
                <a16:creationId xmlns:a16="http://schemas.microsoft.com/office/drawing/2014/main" id="{7DD41487-56FC-4D4C-B554-9D11558460F8}"/>
              </a:ext>
            </a:extLst>
          </p:cNvPr>
          <p:cNvGraphicFramePr>
            <a:graphicFrameLocks noGrp="1"/>
          </p:cNvGraphicFramePr>
          <p:nvPr>
            <p:ph idx="1"/>
            <p:extLst>
              <p:ext uri="{D42A27DB-BD31-4B8C-83A1-F6EECF244321}">
                <p14:modId xmlns:p14="http://schemas.microsoft.com/office/powerpoint/2010/main" val="781426718"/>
              </p:ext>
            </p:extLst>
          </p:nvPr>
        </p:nvGraphicFramePr>
        <p:xfrm>
          <a:off x="-1" y="365125"/>
          <a:ext cx="12041579" cy="6380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6790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0EE60-CA82-49CE-8B4E-216C20C7B112}"/>
              </a:ext>
            </a:extLst>
          </p:cNvPr>
          <p:cNvSpPr>
            <a:spLocks noGrp="1"/>
          </p:cNvSpPr>
          <p:nvPr>
            <p:ph type="title"/>
          </p:nvPr>
        </p:nvSpPr>
        <p:spPr/>
        <p:txBody>
          <a:bodyPr/>
          <a:lstStyle/>
          <a:p>
            <a:r>
              <a:rPr lang="en-US" dirty="0"/>
              <a:t>Stroke or Vascular Event</a:t>
            </a:r>
          </a:p>
        </p:txBody>
      </p:sp>
      <p:graphicFrame>
        <p:nvGraphicFramePr>
          <p:cNvPr id="5" name="Content Placeholder 4">
            <a:extLst>
              <a:ext uri="{FF2B5EF4-FFF2-40B4-BE49-F238E27FC236}">
                <a16:creationId xmlns:a16="http://schemas.microsoft.com/office/drawing/2014/main" id="{A07F7192-2120-4BC9-831B-8E738BDFBAC9}"/>
              </a:ext>
            </a:extLst>
          </p:cNvPr>
          <p:cNvGraphicFramePr>
            <a:graphicFrameLocks noGrp="1"/>
          </p:cNvGraphicFramePr>
          <p:nvPr>
            <p:ph idx="1"/>
            <p:extLst>
              <p:ext uri="{D42A27DB-BD31-4B8C-83A1-F6EECF244321}">
                <p14:modId xmlns:p14="http://schemas.microsoft.com/office/powerpoint/2010/main" val="4217623516"/>
              </p:ext>
            </p:extLst>
          </p:nvPr>
        </p:nvGraphicFramePr>
        <p:xfrm>
          <a:off x="273132" y="914399"/>
          <a:ext cx="11614067" cy="557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6E9E48B-5DFE-45E0-B86E-2D28A50D039A}"/>
              </a:ext>
            </a:extLst>
          </p:cNvPr>
          <p:cNvSpPr>
            <a:spLocks noGrp="1"/>
          </p:cNvSpPr>
          <p:nvPr>
            <p:ph type="sldNum" sz="quarter" idx="12"/>
          </p:nvPr>
        </p:nvSpPr>
        <p:spPr/>
        <p:txBody>
          <a:bodyPr/>
          <a:lstStyle/>
          <a:p>
            <a:fld id="{63501B2F-7599-7F48-96DD-4D75D627C43D}" type="slidenum">
              <a:rPr lang="en-US" smtClean="0"/>
              <a:pPr/>
              <a:t>22</a:t>
            </a:fld>
            <a:endParaRPr lang="en-US" dirty="0"/>
          </a:p>
        </p:txBody>
      </p:sp>
    </p:spTree>
    <p:extLst>
      <p:ext uri="{BB962C8B-B14F-4D97-AF65-F5344CB8AC3E}">
        <p14:creationId xmlns:p14="http://schemas.microsoft.com/office/powerpoint/2010/main" val="1142087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7A985">
            <a:alpha val="12000"/>
          </a:srgbClr>
        </a:solidFill>
        <a:effectLst/>
      </p:bgPr>
    </p:bg>
    <p:spTree>
      <p:nvGrpSpPr>
        <p:cNvPr id="1" name="Shape 546"/>
        <p:cNvGrpSpPr/>
        <p:nvPr/>
      </p:nvGrpSpPr>
      <p:grpSpPr>
        <a:xfrm>
          <a:off x="0" y="0"/>
          <a:ext cx="0" cy="0"/>
          <a:chOff x="0" y="0"/>
          <a:chExt cx="0" cy="0"/>
        </a:xfrm>
      </p:grpSpPr>
      <p:sp>
        <p:nvSpPr>
          <p:cNvPr id="547" name="Google Shape;547;g2afd7161afc_2_383"/>
          <p:cNvSpPr txBox="1"/>
          <p:nvPr/>
        </p:nvSpPr>
        <p:spPr>
          <a:xfrm>
            <a:off x="609600" y="152400"/>
            <a:ext cx="10972800" cy="1288500"/>
          </a:xfrm>
          <a:prstGeom prst="rect">
            <a:avLst/>
          </a:prstGeom>
          <a:solidFill>
            <a:srgbClr val="002060"/>
          </a:solid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4400"/>
              <a:buFont typeface="Times New Roman"/>
              <a:buNone/>
            </a:pPr>
            <a:r>
              <a:rPr lang="en-US" sz="4400" b="1" i="0" u="none" strike="noStrike" cap="none">
                <a:solidFill>
                  <a:schemeClr val="lt1"/>
                </a:solidFill>
                <a:latin typeface="Times New Roman"/>
                <a:ea typeface="Times New Roman"/>
                <a:cs typeface="Times New Roman"/>
                <a:sym typeface="Times New Roman"/>
              </a:rPr>
              <a:t>Strength-Based Care Planning</a:t>
            </a:r>
            <a:endParaRPr/>
          </a:p>
        </p:txBody>
      </p:sp>
      <p:graphicFrame>
        <p:nvGraphicFramePr>
          <p:cNvPr id="548" name="Google Shape;548;g2afd7161afc_2_383"/>
          <p:cNvGraphicFramePr/>
          <p:nvPr/>
        </p:nvGraphicFramePr>
        <p:xfrm>
          <a:off x="609600" y="1440994"/>
          <a:ext cx="10730850" cy="4332800"/>
        </p:xfrm>
        <a:graphic>
          <a:graphicData uri="http://schemas.openxmlformats.org/drawingml/2006/table">
            <a:tbl>
              <a:tblPr firstRow="1" bandRow="1">
                <a:noFill/>
              </a:tblPr>
              <a:tblGrid>
                <a:gridCol w="2129100">
                  <a:extLst>
                    <a:ext uri="{9D8B030D-6E8A-4147-A177-3AD203B41FA5}">
                      <a16:colId xmlns:a16="http://schemas.microsoft.com/office/drawing/2014/main" val="20000"/>
                    </a:ext>
                  </a:extLst>
                </a:gridCol>
                <a:gridCol w="2489650">
                  <a:extLst>
                    <a:ext uri="{9D8B030D-6E8A-4147-A177-3AD203B41FA5}">
                      <a16:colId xmlns:a16="http://schemas.microsoft.com/office/drawing/2014/main" val="20001"/>
                    </a:ext>
                  </a:extLst>
                </a:gridCol>
                <a:gridCol w="672000">
                  <a:extLst>
                    <a:ext uri="{9D8B030D-6E8A-4147-A177-3AD203B41FA5}">
                      <a16:colId xmlns:a16="http://schemas.microsoft.com/office/drawing/2014/main" val="20002"/>
                    </a:ext>
                  </a:extLst>
                </a:gridCol>
                <a:gridCol w="3102250">
                  <a:extLst>
                    <a:ext uri="{9D8B030D-6E8A-4147-A177-3AD203B41FA5}">
                      <a16:colId xmlns:a16="http://schemas.microsoft.com/office/drawing/2014/main" val="20003"/>
                    </a:ext>
                  </a:extLst>
                </a:gridCol>
                <a:gridCol w="2337850">
                  <a:extLst>
                    <a:ext uri="{9D8B030D-6E8A-4147-A177-3AD203B41FA5}">
                      <a16:colId xmlns:a16="http://schemas.microsoft.com/office/drawing/2014/main" val="20004"/>
                    </a:ext>
                  </a:extLst>
                </a:gridCol>
              </a:tblGrid>
              <a:tr h="1091250">
                <a:tc>
                  <a:txBody>
                    <a:bodyPr/>
                    <a:lstStyle/>
                    <a:p>
                      <a:pPr marL="0" marR="0" lvl="0" indent="0" algn="l" rtl="0">
                        <a:spcBef>
                          <a:spcPts val="0"/>
                        </a:spcBef>
                        <a:spcAft>
                          <a:spcPts val="0"/>
                        </a:spcAft>
                        <a:buNone/>
                      </a:pPr>
                      <a:r>
                        <a:rPr lang="en-US" sz="2400" u="none" strike="noStrike" cap="none"/>
                        <a:t>Concerning </a:t>
                      </a:r>
                      <a:endParaRPr/>
                    </a:p>
                    <a:p>
                      <a:pPr marL="0" marR="0" lvl="0" indent="0" algn="l" rtl="0">
                        <a:spcBef>
                          <a:spcPts val="0"/>
                        </a:spcBef>
                        <a:spcAft>
                          <a:spcPts val="0"/>
                        </a:spcAft>
                        <a:buNone/>
                      </a:pPr>
                      <a:r>
                        <a:rPr lang="en-US" sz="2400"/>
                        <a:t>Behavior</a:t>
                      </a:r>
                      <a:endParaRPr/>
                    </a:p>
                  </a:txBody>
                  <a:tcPr marL="91450" marR="91450" marT="45725" marB="45725"/>
                </a:tc>
                <a:tc>
                  <a:txBody>
                    <a:bodyPr/>
                    <a:lstStyle/>
                    <a:p>
                      <a:pPr marL="0" marR="0" lvl="0" indent="0" algn="l" rtl="0">
                        <a:spcBef>
                          <a:spcPts val="0"/>
                        </a:spcBef>
                        <a:spcAft>
                          <a:spcPts val="0"/>
                        </a:spcAft>
                        <a:buNone/>
                      </a:pPr>
                      <a:r>
                        <a:rPr lang="en-US" sz="2400"/>
                        <a:t>Intervention</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solidFill>
                      <a:srgbClr val="002060"/>
                    </a:solidFill>
                  </a:tcPr>
                </a:tc>
                <a:tc>
                  <a:txBody>
                    <a:bodyPr/>
                    <a:lstStyle/>
                    <a:p>
                      <a:pPr marL="0" marR="0" lvl="0" indent="0" algn="l" rtl="0">
                        <a:spcBef>
                          <a:spcPts val="0"/>
                        </a:spcBef>
                        <a:spcAft>
                          <a:spcPts val="0"/>
                        </a:spcAft>
                        <a:buNone/>
                      </a:pPr>
                      <a:r>
                        <a:rPr lang="en-US" sz="2400"/>
                        <a:t>Identified Resident Strength</a:t>
                      </a:r>
                      <a:endParaRPr/>
                    </a:p>
                  </a:txBody>
                  <a:tcPr marL="91450" marR="91450" marT="45725" marB="45725"/>
                </a:tc>
                <a:tc>
                  <a:txBody>
                    <a:bodyPr/>
                    <a:lstStyle/>
                    <a:p>
                      <a:pPr marL="0" marR="0" lvl="0" indent="0" algn="l" rtl="0">
                        <a:spcBef>
                          <a:spcPts val="0"/>
                        </a:spcBef>
                        <a:spcAft>
                          <a:spcPts val="0"/>
                        </a:spcAft>
                        <a:buNone/>
                      </a:pPr>
                      <a:r>
                        <a:rPr lang="en-US" sz="2400"/>
                        <a:t>Intervention</a:t>
                      </a:r>
                      <a:endParaRPr/>
                    </a:p>
                  </a:txBody>
                  <a:tcPr marL="91450" marR="91450" marT="45725" marB="45725"/>
                </a:tc>
                <a:extLst>
                  <a:ext uri="{0D108BD9-81ED-4DB2-BD59-A6C34878D82A}">
                    <a16:rowId xmlns:a16="http://schemas.microsoft.com/office/drawing/2014/main" val="10000"/>
                  </a:ext>
                </a:extLst>
              </a:tr>
              <a:tr h="1778500">
                <a:tc>
                  <a:txBody>
                    <a:bodyPr/>
                    <a:lstStyle/>
                    <a:p>
                      <a:pPr marL="0" marR="0" lvl="0" indent="0" algn="l" rtl="0">
                        <a:spcBef>
                          <a:spcPts val="0"/>
                        </a:spcBef>
                        <a:spcAft>
                          <a:spcPts val="0"/>
                        </a:spcAft>
                        <a:buNone/>
                      </a:pPr>
                      <a:r>
                        <a:rPr lang="en-US" sz="1800"/>
                        <a:t>Asks repetitive questions due to short term memory loss</a:t>
                      </a:r>
                      <a:endParaRPr/>
                    </a:p>
                  </a:txBody>
                  <a:tcPr marL="91450" marR="91450" marT="45725" marB="45725"/>
                </a:tc>
                <a:tc>
                  <a:txBody>
                    <a:bodyPr/>
                    <a:lstStyle/>
                    <a:p>
                      <a:pPr marL="0" marR="0" lvl="0" indent="0" algn="l" rtl="0">
                        <a:spcBef>
                          <a:spcPts val="0"/>
                        </a:spcBef>
                        <a:spcAft>
                          <a:spcPts val="0"/>
                        </a:spcAft>
                        <a:buNone/>
                      </a:pPr>
                      <a:r>
                        <a:rPr lang="en-US" sz="1800"/>
                        <a:t>Provide notes and reminders for memory. Also educate caregivers.</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solidFill>
                      <a:srgbClr val="002060"/>
                    </a:solidFill>
                  </a:tcPr>
                </a:tc>
                <a:tc>
                  <a:txBody>
                    <a:bodyPr/>
                    <a:lstStyle/>
                    <a:p>
                      <a:pPr marL="0" marR="0" lvl="0" indent="0" algn="l" rtl="0">
                        <a:spcBef>
                          <a:spcPts val="0"/>
                        </a:spcBef>
                        <a:spcAft>
                          <a:spcPts val="0"/>
                        </a:spcAft>
                        <a:buNone/>
                      </a:pPr>
                      <a:r>
                        <a:rPr lang="en-US" sz="1800"/>
                        <a:t>Enjoys reminiscence due to strong social skills and long term memory</a:t>
                      </a:r>
                      <a:endParaRPr/>
                    </a:p>
                  </a:txBody>
                  <a:tcPr marL="91450" marR="91450" marT="45725" marB="45725"/>
                </a:tc>
                <a:tc>
                  <a:txBody>
                    <a:bodyPr/>
                    <a:lstStyle/>
                    <a:p>
                      <a:pPr marL="0" marR="0" lvl="0" indent="0" algn="l" rtl="0">
                        <a:spcBef>
                          <a:spcPts val="0"/>
                        </a:spcBef>
                        <a:spcAft>
                          <a:spcPts val="0"/>
                        </a:spcAft>
                        <a:buNone/>
                      </a:pPr>
                      <a:r>
                        <a:rPr lang="en-US" sz="1800"/>
                        <a:t>Provide opportunities  group activities with social modelling and limited STM demands</a:t>
                      </a:r>
                      <a:endParaRPr/>
                    </a:p>
                  </a:txBody>
                  <a:tcPr marL="91450" marR="91450" marT="45725" marB="45725"/>
                </a:tc>
                <a:extLst>
                  <a:ext uri="{0D108BD9-81ED-4DB2-BD59-A6C34878D82A}">
                    <a16:rowId xmlns:a16="http://schemas.microsoft.com/office/drawing/2014/main" val="10001"/>
                  </a:ext>
                </a:extLst>
              </a:tr>
              <a:tr h="1400475">
                <a:tc>
                  <a:txBody>
                    <a:bodyPr/>
                    <a:lstStyle/>
                    <a:p>
                      <a:pPr marL="0" marR="0" lvl="0" indent="0" algn="l" rtl="0">
                        <a:spcBef>
                          <a:spcPts val="0"/>
                        </a:spcBef>
                        <a:spcAft>
                          <a:spcPts val="0"/>
                        </a:spcAft>
                        <a:buNone/>
                      </a:pPr>
                      <a:r>
                        <a:rPr lang="en-US" sz="1800"/>
                        <a:t>Urinates (labeled as incontinence) on fake plants in the lobby</a:t>
                      </a:r>
                      <a:endParaRPr/>
                    </a:p>
                  </a:txBody>
                  <a:tcPr marL="91450" marR="91450" marT="45725" marB="45725"/>
                </a:tc>
                <a:tc>
                  <a:txBody>
                    <a:bodyPr/>
                    <a:lstStyle/>
                    <a:p>
                      <a:pPr marL="0" marR="0" lvl="0" indent="0" algn="l" rtl="0">
                        <a:spcBef>
                          <a:spcPts val="0"/>
                        </a:spcBef>
                        <a:spcAft>
                          <a:spcPts val="0"/>
                        </a:spcAft>
                        <a:buNone/>
                      </a:pPr>
                      <a:r>
                        <a:rPr lang="en-US" sz="1800"/>
                        <a:t>Briefs, redirection to bathroom, possibly clothes that are difficult to take off</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solidFill>
                      <a:srgbClr val="002060"/>
                    </a:solidFill>
                  </a:tcPr>
                </a:tc>
                <a:tc>
                  <a:txBody>
                    <a:bodyPr/>
                    <a:lstStyle/>
                    <a:p>
                      <a:pPr marL="0" marR="0" lvl="0" indent="0" algn="l" rtl="0">
                        <a:spcBef>
                          <a:spcPts val="0"/>
                        </a:spcBef>
                        <a:spcAft>
                          <a:spcPts val="0"/>
                        </a:spcAft>
                        <a:buNone/>
                      </a:pPr>
                      <a:r>
                        <a:rPr lang="en-US" sz="1800"/>
                        <a:t>Continence, seeking the use of the restroom, potential for increased ADL independence</a:t>
                      </a:r>
                      <a:endParaRPr/>
                    </a:p>
                  </a:txBody>
                  <a:tcPr marL="91450" marR="91450" marT="45725" marB="45725"/>
                </a:tc>
                <a:tc>
                  <a:txBody>
                    <a:bodyPr/>
                    <a:lstStyle/>
                    <a:p>
                      <a:pPr marL="0" marR="0" lvl="0" indent="0" algn="l" rtl="0">
                        <a:spcBef>
                          <a:spcPts val="0"/>
                        </a:spcBef>
                        <a:spcAft>
                          <a:spcPts val="0"/>
                        </a:spcAft>
                        <a:buNone/>
                      </a:pPr>
                      <a:r>
                        <a:rPr lang="en-US" sz="1800" dirty="0"/>
                        <a:t>Toileting schedule, well marked bathrooms, keep bathroom doors open, try a commode</a:t>
                      </a:r>
                      <a:endParaRPr dirty="0"/>
                    </a:p>
                  </a:txBody>
                  <a:tcPr marL="91450" marR="91450" marT="45725" marB="45725"/>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6AA19409-0735-450C-958F-3494ACCC19BA}"/>
              </a:ext>
            </a:extLst>
          </p:cNvPr>
          <p:cNvSpPr txBox="1"/>
          <p:nvPr/>
        </p:nvSpPr>
        <p:spPr>
          <a:xfrm>
            <a:off x="9560560" y="6350000"/>
            <a:ext cx="582211" cy="307777"/>
          </a:xfrm>
          <a:prstGeom prst="rect">
            <a:avLst/>
          </a:prstGeom>
          <a:noFill/>
        </p:spPr>
        <p:txBody>
          <a:bodyPr wrap="none" rtlCol="0">
            <a:spAutoFit/>
          </a:bodyPr>
          <a:lstStyle/>
          <a:p>
            <a:r>
              <a:rPr lang="en-US" dirty="0"/>
              <a:t>3,7,8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7A985">
            <a:alpha val="16000"/>
          </a:srgbClr>
        </a:solidFill>
        <a:effectLst/>
      </p:bgPr>
    </p:bg>
    <p:spTree>
      <p:nvGrpSpPr>
        <p:cNvPr id="1" name="Shape 552"/>
        <p:cNvGrpSpPr/>
        <p:nvPr/>
      </p:nvGrpSpPr>
      <p:grpSpPr>
        <a:xfrm>
          <a:off x="0" y="0"/>
          <a:ext cx="0" cy="0"/>
          <a:chOff x="0" y="0"/>
          <a:chExt cx="0" cy="0"/>
        </a:xfrm>
      </p:grpSpPr>
      <p:sp>
        <p:nvSpPr>
          <p:cNvPr id="553" name="Google Shape;553;g2afd7161afc_2_389"/>
          <p:cNvSpPr txBox="1">
            <a:spLocks noGrp="1"/>
          </p:cNvSpPr>
          <p:nvPr>
            <p:ph type="title"/>
          </p:nvPr>
        </p:nvSpPr>
        <p:spPr>
          <a:xfrm>
            <a:off x="1261872" y="365760"/>
            <a:ext cx="9692700" cy="1325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entury Schoolbook"/>
              <a:buNone/>
            </a:pPr>
            <a:r>
              <a:rPr lang="en-US" b="1" dirty="0"/>
              <a:t>Example of a Strength-Based Functional Care Plan</a:t>
            </a:r>
            <a:endParaRPr b="1" dirty="0"/>
          </a:p>
        </p:txBody>
      </p:sp>
      <p:graphicFrame>
        <p:nvGraphicFramePr>
          <p:cNvPr id="554" name="Google Shape;554;g2afd7161afc_2_389"/>
          <p:cNvGraphicFramePr/>
          <p:nvPr>
            <p:extLst>
              <p:ext uri="{D42A27DB-BD31-4B8C-83A1-F6EECF244321}">
                <p14:modId xmlns:p14="http://schemas.microsoft.com/office/powerpoint/2010/main" val="1580779034"/>
              </p:ext>
            </p:extLst>
          </p:nvPr>
        </p:nvGraphicFramePr>
        <p:xfrm>
          <a:off x="259396" y="1866507"/>
          <a:ext cx="10939600" cy="4336325"/>
        </p:xfrm>
        <a:graphic>
          <a:graphicData uri="http://schemas.openxmlformats.org/drawingml/2006/table">
            <a:tbl>
              <a:tblPr firstRow="1" bandRow="1">
                <a:noFill/>
              </a:tblPr>
              <a:tblGrid>
                <a:gridCol w="2734900">
                  <a:extLst>
                    <a:ext uri="{9D8B030D-6E8A-4147-A177-3AD203B41FA5}">
                      <a16:colId xmlns:a16="http://schemas.microsoft.com/office/drawing/2014/main" val="20000"/>
                    </a:ext>
                  </a:extLst>
                </a:gridCol>
                <a:gridCol w="2734900">
                  <a:extLst>
                    <a:ext uri="{9D8B030D-6E8A-4147-A177-3AD203B41FA5}">
                      <a16:colId xmlns:a16="http://schemas.microsoft.com/office/drawing/2014/main" val="20001"/>
                    </a:ext>
                  </a:extLst>
                </a:gridCol>
                <a:gridCol w="2734900">
                  <a:extLst>
                    <a:ext uri="{9D8B030D-6E8A-4147-A177-3AD203B41FA5}">
                      <a16:colId xmlns:a16="http://schemas.microsoft.com/office/drawing/2014/main" val="20002"/>
                    </a:ext>
                  </a:extLst>
                </a:gridCol>
                <a:gridCol w="2734900">
                  <a:extLst>
                    <a:ext uri="{9D8B030D-6E8A-4147-A177-3AD203B41FA5}">
                      <a16:colId xmlns:a16="http://schemas.microsoft.com/office/drawing/2014/main" val="20003"/>
                    </a:ext>
                  </a:extLst>
                </a:gridCol>
              </a:tblGrid>
              <a:tr h="682350">
                <a:tc>
                  <a:txBody>
                    <a:bodyPr/>
                    <a:lstStyle/>
                    <a:p>
                      <a:pPr marL="0" marR="0" lvl="0" indent="0" algn="l" rtl="0">
                        <a:spcBef>
                          <a:spcPts val="0"/>
                        </a:spcBef>
                        <a:spcAft>
                          <a:spcPts val="0"/>
                        </a:spcAft>
                        <a:buNone/>
                      </a:pPr>
                      <a:r>
                        <a:rPr lang="en-US" sz="1800" b="1" dirty="0"/>
                        <a:t>Behavioral Challenge</a:t>
                      </a:r>
                      <a:endParaRPr b="1" dirty="0"/>
                    </a:p>
                  </a:txBody>
                  <a:tcPr marL="91450" marR="91450" marT="45725" marB="45725"/>
                </a:tc>
                <a:tc>
                  <a:txBody>
                    <a:bodyPr/>
                    <a:lstStyle/>
                    <a:p>
                      <a:pPr marL="0" marR="0" lvl="0" indent="0" algn="l" rtl="0">
                        <a:spcBef>
                          <a:spcPts val="0"/>
                        </a:spcBef>
                        <a:spcAft>
                          <a:spcPts val="0"/>
                        </a:spcAft>
                        <a:buNone/>
                      </a:pPr>
                      <a:r>
                        <a:rPr lang="en-US" sz="1800" b="1" dirty="0"/>
                        <a:t>Strength</a:t>
                      </a:r>
                      <a:endParaRPr b="1" dirty="0"/>
                    </a:p>
                  </a:txBody>
                  <a:tcPr marL="91450" marR="91450" marT="45725" marB="45725"/>
                </a:tc>
                <a:tc>
                  <a:txBody>
                    <a:bodyPr/>
                    <a:lstStyle/>
                    <a:p>
                      <a:pPr marL="0" marR="0" lvl="0" indent="0" algn="l" rtl="0">
                        <a:spcBef>
                          <a:spcPts val="0"/>
                        </a:spcBef>
                        <a:spcAft>
                          <a:spcPts val="0"/>
                        </a:spcAft>
                        <a:buNone/>
                      </a:pPr>
                      <a:r>
                        <a:rPr lang="en-US" sz="1800" b="1"/>
                        <a:t>Interventions</a:t>
                      </a:r>
                      <a:endParaRPr b="1"/>
                    </a:p>
                  </a:txBody>
                  <a:tcPr marL="91450" marR="91450" marT="45725" marB="45725"/>
                </a:tc>
                <a:tc>
                  <a:txBody>
                    <a:bodyPr/>
                    <a:lstStyle/>
                    <a:p>
                      <a:pPr marL="0" marR="0" lvl="0" indent="0" algn="l" rtl="0">
                        <a:spcBef>
                          <a:spcPts val="0"/>
                        </a:spcBef>
                        <a:spcAft>
                          <a:spcPts val="0"/>
                        </a:spcAft>
                        <a:buNone/>
                      </a:pPr>
                      <a:r>
                        <a:rPr lang="en-US" sz="1800" b="1"/>
                        <a:t>Targeted Outcomes</a:t>
                      </a:r>
                      <a:endParaRPr b="1"/>
                    </a:p>
                  </a:txBody>
                  <a:tcPr marL="91450" marR="91450" marT="45725" marB="45725"/>
                </a:tc>
                <a:extLst>
                  <a:ext uri="{0D108BD9-81ED-4DB2-BD59-A6C34878D82A}">
                    <a16:rowId xmlns:a16="http://schemas.microsoft.com/office/drawing/2014/main" val="10000"/>
                  </a:ext>
                </a:extLst>
              </a:tr>
              <a:tr h="1852100">
                <a:tc>
                  <a:txBody>
                    <a:bodyPr/>
                    <a:lstStyle/>
                    <a:p>
                      <a:pPr marL="0" marR="0" lvl="0" indent="0" algn="l" rtl="0">
                        <a:spcBef>
                          <a:spcPts val="0"/>
                        </a:spcBef>
                        <a:spcAft>
                          <a:spcPts val="0"/>
                        </a:spcAft>
                        <a:buNone/>
                      </a:pPr>
                      <a:r>
                        <a:rPr lang="en-US" sz="1800" b="1" dirty="0"/>
                        <a:t>Frequent Falls (at night)</a:t>
                      </a:r>
                      <a:endParaRPr b="1" dirty="0"/>
                    </a:p>
                  </a:txBody>
                  <a:tcPr marL="91450" marR="91450" marT="45725" marB="45725"/>
                </a:tc>
                <a:tc>
                  <a:txBody>
                    <a:bodyPr/>
                    <a:lstStyle/>
                    <a:p>
                      <a:pPr marL="0" marR="0" lvl="0" indent="0" algn="l" rtl="0">
                        <a:spcBef>
                          <a:spcPts val="0"/>
                        </a:spcBef>
                        <a:spcAft>
                          <a:spcPts val="0"/>
                        </a:spcAft>
                        <a:buNone/>
                      </a:pPr>
                      <a:r>
                        <a:rPr lang="en-US" sz="1800" b="1" dirty="0"/>
                        <a:t>Mobility, Attention and visual skills</a:t>
                      </a:r>
                      <a:endParaRPr b="1" dirty="0"/>
                    </a:p>
                  </a:txBody>
                  <a:tcPr marL="91450" marR="91450" marT="45725" marB="45725"/>
                </a:tc>
                <a:tc>
                  <a:txBody>
                    <a:bodyPr/>
                    <a:lstStyle/>
                    <a:p>
                      <a:pPr marL="0" marR="0" lvl="0" indent="0" algn="l" rtl="0">
                        <a:spcBef>
                          <a:spcPts val="0"/>
                        </a:spcBef>
                        <a:spcAft>
                          <a:spcPts val="0"/>
                        </a:spcAft>
                        <a:buNone/>
                      </a:pPr>
                      <a:r>
                        <a:rPr lang="en-US" sz="1800" b="1" dirty="0"/>
                        <a:t>Toileting schedule, frequent  daily exercise, motion sensitive lighting, signs to remind to use call bell</a:t>
                      </a:r>
                      <a:endParaRPr b="1" dirty="0"/>
                    </a:p>
                    <a:p>
                      <a:pPr marL="0" marR="0" lvl="0" indent="0" algn="l" rtl="0">
                        <a:spcBef>
                          <a:spcPts val="0"/>
                        </a:spcBef>
                        <a:spcAft>
                          <a:spcPts val="0"/>
                        </a:spcAft>
                        <a:buNone/>
                      </a:pPr>
                      <a:endParaRPr sz="1800" b="1" dirty="0"/>
                    </a:p>
                  </a:txBody>
                  <a:tcPr marL="91450" marR="91450" marT="45725" marB="45725"/>
                </a:tc>
                <a:tc>
                  <a:txBody>
                    <a:bodyPr/>
                    <a:lstStyle/>
                    <a:p>
                      <a:pPr marL="0" marR="0" lvl="0" indent="0" algn="l" rtl="0">
                        <a:spcBef>
                          <a:spcPts val="0"/>
                        </a:spcBef>
                        <a:spcAft>
                          <a:spcPts val="0"/>
                        </a:spcAft>
                        <a:buNone/>
                      </a:pPr>
                      <a:r>
                        <a:rPr lang="en-US" sz="1800" b="1" dirty="0"/>
                        <a:t>Continence, increased sleep at night, maintained mobility, no injury from falls</a:t>
                      </a:r>
                      <a:endParaRPr b="1" dirty="0"/>
                    </a:p>
                  </a:txBody>
                  <a:tcPr marL="91450" marR="91450" marT="45725" marB="45725"/>
                </a:tc>
                <a:extLst>
                  <a:ext uri="{0D108BD9-81ED-4DB2-BD59-A6C34878D82A}">
                    <a16:rowId xmlns:a16="http://schemas.microsoft.com/office/drawing/2014/main" val="10001"/>
                  </a:ext>
                </a:extLst>
              </a:tr>
              <a:tr h="1801875">
                <a:tc>
                  <a:txBody>
                    <a:bodyPr/>
                    <a:lstStyle/>
                    <a:p>
                      <a:pPr marL="0" marR="0" lvl="0" indent="0" algn="l" rtl="0">
                        <a:spcBef>
                          <a:spcPts val="0"/>
                        </a:spcBef>
                        <a:spcAft>
                          <a:spcPts val="0"/>
                        </a:spcAft>
                        <a:buNone/>
                      </a:pPr>
                      <a:r>
                        <a:rPr lang="en-US" sz="1800" b="1"/>
                        <a:t>Physically aggressive with toileting at night</a:t>
                      </a:r>
                      <a:endParaRPr b="1"/>
                    </a:p>
                  </a:txBody>
                  <a:tcPr marL="91450" marR="91450" marT="45725" marB="45725"/>
                </a:tc>
                <a:tc>
                  <a:txBody>
                    <a:bodyPr/>
                    <a:lstStyle/>
                    <a:p>
                      <a:pPr marL="0" marR="0" lvl="0" indent="0" algn="l" rtl="0">
                        <a:spcBef>
                          <a:spcPts val="0"/>
                        </a:spcBef>
                        <a:spcAft>
                          <a:spcPts val="0"/>
                        </a:spcAft>
                        <a:buNone/>
                      </a:pPr>
                      <a:r>
                        <a:rPr lang="en-US" sz="1800" b="1"/>
                        <a:t>Good attention skills, good social skills, good mobility, skin is in good condition</a:t>
                      </a:r>
                      <a:endParaRPr b="1"/>
                    </a:p>
                  </a:txBody>
                  <a:tcPr marL="91450" marR="91450" marT="45725" marB="45725"/>
                </a:tc>
                <a:tc>
                  <a:txBody>
                    <a:bodyPr/>
                    <a:lstStyle/>
                    <a:p>
                      <a:pPr marL="0" marR="0" lvl="0" indent="0" algn="l" rtl="0">
                        <a:spcBef>
                          <a:spcPts val="0"/>
                        </a:spcBef>
                        <a:spcAft>
                          <a:spcPts val="0"/>
                        </a:spcAft>
                        <a:buNone/>
                      </a:pPr>
                      <a:r>
                        <a:rPr lang="en-US" sz="1800" b="1" dirty="0"/>
                        <a:t>Daily mobility, positive sleep hygiene, depends at night with only changing in the am with bed bath</a:t>
                      </a:r>
                      <a:endParaRPr b="1" dirty="0"/>
                    </a:p>
                  </a:txBody>
                  <a:tcPr marL="91450" marR="91450" marT="45725" marB="45725"/>
                </a:tc>
                <a:tc>
                  <a:txBody>
                    <a:bodyPr/>
                    <a:lstStyle/>
                    <a:p>
                      <a:pPr marL="0" marR="0" lvl="0" indent="0" algn="l" rtl="0">
                        <a:spcBef>
                          <a:spcPts val="0"/>
                        </a:spcBef>
                        <a:spcAft>
                          <a:spcPts val="0"/>
                        </a:spcAft>
                        <a:buNone/>
                      </a:pPr>
                      <a:r>
                        <a:rPr lang="en-US" sz="1800" b="1" dirty="0"/>
                        <a:t>Skin remains in good condition, Mobility is maintained, full night of rest</a:t>
                      </a:r>
                      <a:endParaRPr b="1" dirty="0"/>
                    </a:p>
                  </a:txBody>
                  <a:tcPr marL="91450" marR="91450" marT="45725" marB="45725"/>
                </a:tc>
                <a:extLst>
                  <a:ext uri="{0D108BD9-81ED-4DB2-BD59-A6C34878D82A}">
                    <a16:rowId xmlns:a16="http://schemas.microsoft.com/office/drawing/2014/main" val="10002"/>
                  </a:ext>
                </a:extLst>
              </a:tr>
            </a:tbl>
          </a:graphicData>
        </a:graphic>
      </p:graphicFrame>
      <p:sp>
        <p:nvSpPr>
          <p:cNvPr id="555" name="Google Shape;555;g2afd7161afc_2_389"/>
          <p:cNvSpPr txBox="1">
            <a:spLocks noGrp="1"/>
          </p:cNvSpPr>
          <p:nvPr>
            <p:ph type="ftr" idx="11"/>
          </p:nvPr>
        </p:nvSpPr>
        <p:spPr>
          <a:xfrm rot="-5400000">
            <a:off x="9959329" y="4046550"/>
            <a:ext cx="35814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EF533D1A-9226-4547-9A01-DBDA5A38168F}"/>
              </a:ext>
            </a:extLst>
          </p:cNvPr>
          <p:cNvSpPr txBox="1"/>
          <p:nvPr/>
        </p:nvSpPr>
        <p:spPr>
          <a:xfrm>
            <a:off x="9337040" y="6492240"/>
            <a:ext cx="582211" cy="307777"/>
          </a:xfrm>
          <a:prstGeom prst="rect">
            <a:avLst/>
          </a:prstGeom>
          <a:noFill/>
        </p:spPr>
        <p:txBody>
          <a:bodyPr wrap="none" rtlCol="0">
            <a:spAutoFit/>
          </a:bodyPr>
          <a:lstStyle/>
          <a:p>
            <a:r>
              <a:rPr lang="en-US" dirty="0"/>
              <a:t>3,7,8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7A985">
            <a:alpha val="1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21C8F-E909-4FC4-9528-886890A4E494}"/>
              </a:ext>
            </a:extLst>
          </p:cNvPr>
          <p:cNvSpPr>
            <a:spLocks noGrp="1"/>
          </p:cNvSpPr>
          <p:nvPr>
            <p:ph type="title"/>
          </p:nvPr>
        </p:nvSpPr>
        <p:spPr>
          <a:xfrm>
            <a:off x="838200" y="365125"/>
            <a:ext cx="10515600" cy="549275"/>
          </a:xfrm>
        </p:spPr>
        <p:txBody>
          <a:bodyPr>
            <a:normAutofit fontScale="90000"/>
          </a:bodyPr>
          <a:lstStyle/>
          <a:p>
            <a:pPr algn="ctr"/>
            <a:r>
              <a:rPr lang="en-US" b="1" dirty="0"/>
              <a:t>Case Study and Discussion</a:t>
            </a:r>
          </a:p>
        </p:txBody>
      </p:sp>
      <p:sp>
        <p:nvSpPr>
          <p:cNvPr id="3" name="Content Placeholder 2">
            <a:extLst>
              <a:ext uri="{FF2B5EF4-FFF2-40B4-BE49-F238E27FC236}">
                <a16:creationId xmlns:a16="http://schemas.microsoft.com/office/drawing/2014/main" id="{C8426D56-22C0-4EA5-A486-EE3E27A29BAA}"/>
              </a:ext>
            </a:extLst>
          </p:cNvPr>
          <p:cNvSpPr>
            <a:spLocks noGrp="1"/>
          </p:cNvSpPr>
          <p:nvPr>
            <p:ph idx="1"/>
          </p:nvPr>
        </p:nvSpPr>
        <p:spPr>
          <a:xfrm>
            <a:off x="213360" y="1107440"/>
            <a:ext cx="11744960" cy="5547360"/>
          </a:xfrm>
        </p:spPr>
        <p:txBody>
          <a:bodyPr>
            <a:normAutofit lnSpcReduction="10000"/>
          </a:bodyPr>
          <a:lstStyle/>
          <a:p>
            <a:pPr marL="0" indent="0">
              <a:buNone/>
            </a:pPr>
            <a:r>
              <a:rPr lang="en-US" dirty="0"/>
              <a:t>Margo is a 68 year old with a history a head injury at age at 22 from a motor vehicle accident. It was rated as moderate and Margo had rehabilitation from OT, PT, and Speech for motor, sensory, and cognitive changes. Margo continued to live with planning and problem solving challenges, mild balance changes, and sensitivity to loud noises and bright lights.</a:t>
            </a:r>
          </a:p>
          <a:p>
            <a:pPr marL="0" indent="0">
              <a:buNone/>
            </a:pPr>
            <a:r>
              <a:rPr lang="en-US" dirty="0"/>
              <a:t>Margo was able to complete an associates degree and has worked as an administrative assistant and a waitress for 40 years.  She raised three children who live locally.  Her husband passed away 2 years ago.</a:t>
            </a:r>
          </a:p>
          <a:p>
            <a:pPr marL="0" indent="0">
              <a:buNone/>
            </a:pPr>
            <a:r>
              <a:rPr lang="en-US" dirty="0"/>
              <a:t>She lives independently in a single level home with 4 cats.  Her daughter is a nurse and helps with medication set up and minimum housekeeping.</a:t>
            </a:r>
          </a:p>
          <a:p>
            <a:pPr marL="0" indent="0">
              <a:buNone/>
            </a:pPr>
            <a:endParaRPr lang="en-US" b="1" dirty="0"/>
          </a:p>
          <a:p>
            <a:pPr marL="0" indent="0">
              <a:buNone/>
            </a:pPr>
            <a:r>
              <a:rPr lang="en-US" b="1" dirty="0"/>
              <a:t>Current challenges</a:t>
            </a:r>
            <a:r>
              <a:rPr lang="en-US" dirty="0"/>
              <a:t>:  Driving (keeps hitting curbs, neighbors garbage cans), forgetful of appointments and medication schedule, calls family frequently for help, and recently had a fall breaking her wrist.</a:t>
            </a:r>
          </a:p>
          <a:p>
            <a:pPr marL="0" indent="0">
              <a:buNone/>
            </a:pPr>
            <a:endParaRPr lang="en-US" dirty="0"/>
          </a:p>
        </p:txBody>
      </p:sp>
    </p:spTree>
    <p:extLst>
      <p:ext uri="{BB962C8B-B14F-4D97-AF65-F5344CB8AC3E}">
        <p14:creationId xmlns:p14="http://schemas.microsoft.com/office/powerpoint/2010/main" val="1035723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7A985">
            <a:alpha val="31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2ED4-55A9-45BD-99F4-C862709AA6F5}"/>
              </a:ext>
            </a:extLst>
          </p:cNvPr>
          <p:cNvSpPr>
            <a:spLocks noGrp="1"/>
          </p:cNvSpPr>
          <p:nvPr>
            <p:ph type="title"/>
          </p:nvPr>
        </p:nvSpPr>
        <p:spPr/>
        <p:txBody>
          <a:bodyPr/>
          <a:lstStyle/>
          <a:p>
            <a:r>
              <a:rPr lang="en-US" b="1" dirty="0"/>
              <a:t>Lets Help Margo!</a:t>
            </a:r>
          </a:p>
        </p:txBody>
      </p:sp>
      <p:sp>
        <p:nvSpPr>
          <p:cNvPr id="3" name="Content Placeholder 2">
            <a:extLst>
              <a:ext uri="{FF2B5EF4-FFF2-40B4-BE49-F238E27FC236}">
                <a16:creationId xmlns:a16="http://schemas.microsoft.com/office/drawing/2014/main" id="{B96DD63A-B838-4AAD-8A27-951B54FBE97F}"/>
              </a:ext>
            </a:extLst>
          </p:cNvPr>
          <p:cNvSpPr>
            <a:spLocks noGrp="1"/>
          </p:cNvSpPr>
          <p:nvPr>
            <p:ph idx="1"/>
          </p:nvPr>
        </p:nvSpPr>
        <p:spPr>
          <a:xfrm>
            <a:off x="838200" y="2011679"/>
            <a:ext cx="7706360" cy="4165283"/>
          </a:xfrm>
        </p:spPr>
        <p:txBody>
          <a:bodyPr/>
          <a:lstStyle/>
          <a:p>
            <a:r>
              <a:rPr lang="en-US" dirty="0"/>
              <a:t>Where is Margo struggling?</a:t>
            </a:r>
          </a:p>
          <a:p>
            <a:r>
              <a:rPr lang="en-US" dirty="0"/>
              <a:t>What could be happening to cause changes?</a:t>
            </a:r>
          </a:p>
          <a:p>
            <a:r>
              <a:rPr lang="en-US" dirty="0"/>
              <a:t>Where does Margo need support?</a:t>
            </a:r>
          </a:p>
          <a:p>
            <a:r>
              <a:rPr lang="en-US" dirty="0"/>
              <a:t>Referral ideas?</a:t>
            </a:r>
          </a:p>
          <a:p>
            <a:r>
              <a:rPr lang="en-US" dirty="0"/>
              <a:t>Environmental changes?</a:t>
            </a:r>
          </a:p>
          <a:p>
            <a:endParaRPr lang="en-US" dirty="0"/>
          </a:p>
          <a:p>
            <a:pPr marL="0" indent="0">
              <a:buNone/>
            </a:pPr>
            <a:r>
              <a:rPr lang="en-US" u="sng" dirty="0"/>
              <a:t>ACTION ITEM</a:t>
            </a:r>
            <a:r>
              <a:rPr lang="en-US" dirty="0"/>
              <a:t>:   Care Plan for Strengths for Success</a:t>
            </a:r>
          </a:p>
        </p:txBody>
      </p:sp>
      <p:pic>
        <p:nvPicPr>
          <p:cNvPr id="2052" name="Picture 4" descr="Fictional portrait of a pretty elderly black woman pensioner with grey hair, wearing glasses and smiling. Celebrate Black History Month and Afro-american identity. For minority and ethnic rights ">
            <a:extLst>
              <a:ext uri="{FF2B5EF4-FFF2-40B4-BE49-F238E27FC236}">
                <a16:creationId xmlns:a16="http://schemas.microsoft.com/office/drawing/2014/main" id="{94DC759F-C001-4672-A9D7-CFB787EE7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3520" y="345595"/>
            <a:ext cx="2802573" cy="371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06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Thank You</a:t>
            </a:r>
            <a:endParaRPr lang="en-US" sz="5400" b="1" dirty="0">
              <a:solidFill>
                <a:schemeClr val="bg1"/>
              </a:solidFill>
              <a:latin typeface="Segoe UI" panose="020B0502040204020203" pitchFamily="34" charset="0"/>
              <a:ea typeface="+mj-ea"/>
              <a:cs typeface="Segoe UI" panose="020B0502040204020203" pitchFamily="34" charset="0"/>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D76F88E-F212-A047-8B77-86DF120EFA71}"/>
              </a:ext>
            </a:extLst>
          </p:cNvPr>
          <p:cNvPicPr>
            <a:picLocks noChangeAspect="1"/>
          </p:cNvPicPr>
          <p:nvPr/>
        </p:nvPicPr>
        <p:blipFill>
          <a:blip r:embed="rId3"/>
          <a:stretch>
            <a:fillRect/>
          </a:stretch>
        </p:blipFill>
        <p:spPr>
          <a:xfrm>
            <a:off x="2133600" y="1702743"/>
            <a:ext cx="7942734" cy="2918416"/>
          </a:xfrm>
          <a:prstGeom prst="rect">
            <a:avLst/>
          </a:prstGeom>
        </p:spPr>
      </p:pic>
      <p:sp>
        <p:nvSpPr>
          <p:cNvPr id="10" name="Content Placeholder 2">
            <a:extLst>
              <a:ext uri="{FF2B5EF4-FFF2-40B4-BE49-F238E27FC236}">
                <a16:creationId xmlns:a16="http://schemas.microsoft.com/office/drawing/2014/main" id="{0CFE83F8-5EF0-A44F-8C3A-F0CB9B5131EC}"/>
              </a:ext>
            </a:extLst>
          </p:cNvPr>
          <p:cNvSpPr txBox="1">
            <a:spLocks/>
          </p:cNvSpPr>
          <p:nvPr/>
        </p:nvSpPr>
        <p:spPr>
          <a:xfrm>
            <a:off x="1288473" y="4303643"/>
            <a:ext cx="11274588" cy="248470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2060"/>
                </a:solidFill>
                <a:latin typeface="Segoe UI"/>
                <a:cs typeface="Calibri"/>
              </a:rPr>
              <a:t>Visit: </a:t>
            </a:r>
            <a:r>
              <a:rPr lang="en-US" sz="3200" b="1" u="sng" dirty="0" err="1">
                <a:solidFill>
                  <a:srgbClr val="002060"/>
                </a:solidFill>
                <a:latin typeface="Segoe UI"/>
                <a:cs typeface="Calibri"/>
              </a:rPr>
              <a:t>IndianCountryECHO.org</a:t>
            </a:r>
            <a:r>
              <a:rPr lang="en-US" sz="3200" b="1" dirty="0">
                <a:solidFill>
                  <a:srgbClr val="002060"/>
                </a:solidFill>
                <a:latin typeface="Segoe UI"/>
                <a:cs typeface="Calibri"/>
              </a:rPr>
              <a:t> </a:t>
            </a:r>
          </a:p>
          <a:p>
            <a:pPr marL="0" indent="0" algn="ctr">
              <a:buNone/>
            </a:pPr>
            <a:r>
              <a:rPr lang="en-US" sz="3200" dirty="0">
                <a:solidFill>
                  <a:srgbClr val="002060"/>
                </a:solidFill>
                <a:latin typeface="Calibri"/>
                <a:ea typeface="+mn-lt"/>
                <a:cs typeface="+mn-lt"/>
              </a:rPr>
              <a:t>Sarah </a:t>
            </a:r>
            <a:r>
              <a:rPr lang="en-US" sz="3200" dirty="0" err="1">
                <a:solidFill>
                  <a:srgbClr val="002060"/>
                </a:solidFill>
                <a:latin typeface="Calibri"/>
                <a:ea typeface="+mn-lt"/>
                <a:cs typeface="+mn-lt"/>
              </a:rPr>
              <a:t>Foidel</a:t>
            </a:r>
            <a:r>
              <a:rPr lang="en-US" sz="3200" dirty="0">
                <a:solidFill>
                  <a:srgbClr val="002060"/>
                </a:solidFill>
                <a:latin typeface="Calibri"/>
                <a:ea typeface="+mn-lt"/>
                <a:cs typeface="+mn-lt"/>
              </a:rPr>
              <a:t>  OTD, PP-OTR/L, FAOTA</a:t>
            </a:r>
          </a:p>
          <a:p>
            <a:pPr marL="0" indent="0" algn="ctr">
              <a:buNone/>
            </a:pPr>
            <a:r>
              <a:rPr lang="en-US" sz="3200" dirty="0">
                <a:solidFill>
                  <a:srgbClr val="002060"/>
                </a:solidFill>
                <a:latin typeface="Calibri"/>
                <a:ea typeface="+mn-lt"/>
                <a:cs typeface="+mn-lt"/>
              </a:rPr>
              <a:t>Occupational Therapist/ Director School of OT</a:t>
            </a:r>
          </a:p>
          <a:p>
            <a:pPr marL="0" indent="0" algn="ctr">
              <a:buNone/>
            </a:pPr>
            <a:r>
              <a:rPr lang="en-US" sz="3200" dirty="0">
                <a:solidFill>
                  <a:srgbClr val="002060"/>
                </a:solidFill>
                <a:latin typeface="Calibri"/>
                <a:ea typeface="+mn-lt"/>
                <a:cs typeface="+mn-lt"/>
              </a:rPr>
              <a:t>Pacific University</a:t>
            </a:r>
          </a:p>
          <a:p>
            <a:pPr marL="0" indent="0" algn="ctr">
              <a:buNone/>
            </a:pPr>
            <a:r>
              <a:rPr lang="en-US" sz="3200" dirty="0">
                <a:solidFill>
                  <a:srgbClr val="002060"/>
                </a:solidFill>
                <a:latin typeface="Calibri"/>
                <a:ea typeface="+mn-lt"/>
                <a:cs typeface="+mn-lt"/>
                <a:hlinkClick r:id="rId4"/>
              </a:rPr>
              <a:t>sfoidel@pacificu.edu</a:t>
            </a:r>
            <a:endParaRPr lang="en-US" sz="3200" dirty="0">
              <a:solidFill>
                <a:srgbClr val="002060"/>
              </a:solidFill>
              <a:latin typeface="Calibri"/>
              <a:ea typeface="+mn-lt"/>
              <a:cs typeface="+mn-lt"/>
            </a:endParaRPr>
          </a:p>
          <a:p>
            <a:pPr marL="0" indent="0" algn="ctr">
              <a:buNone/>
            </a:pPr>
            <a:r>
              <a:rPr lang="en-US" sz="3200" dirty="0">
                <a:solidFill>
                  <a:srgbClr val="002060"/>
                </a:solidFill>
                <a:latin typeface="Calibri"/>
                <a:ea typeface="+mn-lt"/>
                <a:cs typeface="+mn-lt"/>
              </a:rPr>
              <a:t>Full reference list available/ Images all free for use</a:t>
            </a:r>
          </a:p>
          <a:p>
            <a:pPr marL="0" indent="0" algn="ctr">
              <a:buNone/>
            </a:pPr>
            <a:endParaRPr lang="en-US" sz="3200" dirty="0">
              <a:solidFill>
                <a:srgbClr val="002060"/>
              </a:solidFill>
              <a:latin typeface="Calibri"/>
              <a:ea typeface="+mn-lt"/>
              <a:cs typeface="+mn-lt"/>
            </a:endParaRPr>
          </a:p>
          <a:p>
            <a:pPr marL="0" indent="0" algn="ctr">
              <a:buNone/>
            </a:pPr>
            <a:endParaRPr lang="en-US" sz="3200" dirty="0">
              <a:solidFill>
                <a:srgbClr val="000000"/>
              </a:solidFill>
              <a:latin typeface="Calibri"/>
              <a:cs typeface="Calibri"/>
            </a:endParaRPr>
          </a:p>
          <a:p>
            <a:pPr marL="457200" indent="-457200"/>
            <a:endParaRPr lang="en-US" dirty="0">
              <a:solidFill>
                <a:srgbClr val="008797"/>
              </a:solidFill>
              <a:latin typeface="Segoe UI"/>
              <a:cs typeface="Calibri"/>
            </a:endParaRPr>
          </a:p>
        </p:txBody>
      </p:sp>
    </p:spTree>
    <p:extLst>
      <p:ext uri="{BB962C8B-B14F-4D97-AF65-F5344CB8AC3E}">
        <p14:creationId xmlns:p14="http://schemas.microsoft.com/office/powerpoint/2010/main" val="959665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2787268" y="2005624"/>
            <a:ext cx="898019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3000" dirty="0">
                <a:solidFill>
                  <a:srgbClr val="061F57"/>
                </a:solidFill>
                <a:latin typeface="Segoe UI"/>
                <a:ea typeface="+mn-lt"/>
                <a:cs typeface="+mn-lt"/>
              </a:rPr>
              <a:t>Increase understanding of Acquired Brain Injury (ABI) diagnosis and symptoms</a:t>
            </a:r>
          </a:p>
          <a:p>
            <a:pPr marL="514350" indent="-514350">
              <a:buFont typeface="+mj-lt"/>
              <a:buAutoNum type="arabicPeriod"/>
            </a:pPr>
            <a:endParaRPr lang="en-US" sz="3000" dirty="0">
              <a:solidFill>
                <a:srgbClr val="061F57"/>
              </a:solidFill>
              <a:latin typeface="Segoe UI"/>
              <a:ea typeface="+mn-lt"/>
              <a:cs typeface="+mn-lt"/>
            </a:endParaRPr>
          </a:p>
          <a:p>
            <a:pPr marL="514350" indent="-514350">
              <a:buFont typeface="+mj-lt"/>
              <a:buAutoNum type="arabicPeriod"/>
            </a:pPr>
            <a:r>
              <a:rPr lang="en-US" sz="3000" dirty="0">
                <a:solidFill>
                  <a:srgbClr val="061F57"/>
                </a:solidFill>
                <a:latin typeface="Segoe UI"/>
                <a:ea typeface="+mn-lt"/>
                <a:cs typeface="+mn-lt"/>
              </a:rPr>
              <a:t>Examine and recognize the intersection between brain injury and dementia</a:t>
            </a:r>
          </a:p>
          <a:p>
            <a:pPr marL="514350" indent="-514350">
              <a:buFont typeface="+mj-lt"/>
              <a:buAutoNum type="arabicPeriod"/>
            </a:pPr>
            <a:endParaRPr lang="en-US" sz="3000" dirty="0">
              <a:solidFill>
                <a:srgbClr val="061F57"/>
              </a:solidFill>
              <a:latin typeface="Segoe UI"/>
              <a:ea typeface="+mn-lt"/>
              <a:cs typeface="+mn-lt"/>
            </a:endParaRPr>
          </a:p>
          <a:p>
            <a:pPr marL="514350" indent="-514350">
              <a:buFont typeface="+mj-lt"/>
              <a:buAutoNum type="arabicPeriod"/>
            </a:pPr>
            <a:r>
              <a:rPr lang="en-US" sz="3000" dirty="0">
                <a:solidFill>
                  <a:srgbClr val="061F57"/>
                </a:solidFill>
                <a:latin typeface="Segoe UI"/>
                <a:ea typeface="+mn-lt"/>
                <a:cs typeface="+mn-lt"/>
              </a:rPr>
              <a:t>Through case study examples, increase ability to identify person-centered interventions </a:t>
            </a:r>
          </a:p>
          <a:p>
            <a:pPr marL="514350" indent="-514350">
              <a:buAutoNum type="arabi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Objectives</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Tree>
    <p:extLst>
      <p:ext uri="{BB962C8B-B14F-4D97-AF65-F5344CB8AC3E}">
        <p14:creationId xmlns:p14="http://schemas.microsoft.com/office/powerpoint/2010/main" val="226078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t>Terminology:  </a:t>
            </a:r>
            <a:br>
              <a:rPr lang="en-US" sz="4000" dirty="0"/>
            </a:br>
            <a:r>
              <a:rPr lang="en-US" sz="4000" dirty="0"/>
              <a:t>Acquired (ABI) versus Traumatic (TBI)</a:t>
            </a:r>
            <a:endParaRPr lang="en-US" sz="4000"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002060"/>
              </a:solidFill>
              <a:latin typeface="Calibri"/>
              <a:cs typeface="Calibri"/>
            </a:endParaRPr>
          </a:p>
          <a:p>
            <a:pPr marL="457200" indent="-457200"/>
            <a:endParaRPr lang="en-US" dirty="0">
              <a:solidFill>
                <a:srgbClr val="002060"/>
              </a:solidFill>
              <a:ea typeface="+mn-lt"/>
              <a:cs typeface="+mn-lt"/>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8" name="Title 1">
            <a:extLst>
              <a:ext uri="{FF2B5EF4-FFF2-40B4-BE49-F238E27FC236}">
                <a16:creationId xmlns:a16="http://schemas.microsoft.com/office/drawing/2014/main" id="{CE8016D7-B9D8-46AB-B742-61745D0E65E6}"/>
              </a:ext>
            </a:extLst>
          </p:cNvPr>
          <p:cNvSpPr>
            <a:spLocks noGrp="1"/>
          </p:cNvSpPr>
          <p:nvPr>
            <p:ph type="title"/>
          </p:nvPr>
        </p:nvSpPr>
        <p:spPr>
          <a:xfrm>
            <a:off x="2704698" y="1934677"/>
            <a:ext cx="9211377" cy="4312119"/>
          </a:xfrm>
        </p:spPr>
        <p:txBody>
          <a:bodyPr>
            <a:noAutofit/>
          </a:bodyPr>
          <a:lstStyle/>
          <a:p>
            <a:r>
              <a:rPr lang="en-US" sz="3200" b="1" dirty="0"/>
              <a:t>Acquired is non- progressive</a:t>
            </a:r>
            <a:br>
              <a:rPr lang="en-US" sz="3200" b="1" dirty="0"/>
            </a:br>
            <a:r>
              <a:rPr lang="en-US" sz="3200" b="1" dirty="0"/>
              <a:t>Acquired is non-developmental</a:t>
            </a:r>
            <a:br>
              <a:rPr lang="en-US" sz="3200" b="1" dirty="0"/>
            </a:br>
            <a:r>
              <a:rPr lang="en-US" sz="3200" b="1" dirty="0"/>
              <a:t>Traumatic implies external force</a:t>
            </a:r>
            <a:br>
              <a:rPr lang="en-US" sz="3200" b="1" dirty="0"/>
            </a:br>
            <a:br>
              <a:rPr lang="en-US" sz="3200" b="1" dirty="0"/>
            </a:br>
            <a:r>
              <a:rPr lang="en-US" sz="3200" b="1" dirty="0"/>
              <a:t>Common Causes: MVA, Falls, Sports Injuries, Military Explosions</a:t>
            </a:r>
            <a:br>
              <a:rPr lang="en-US" sz="3200" b="1" dirty="0"/>
            </a:br>
            <a:br>
              <a:rPr lang="en-US" sz="3200" b="1" dirty="0"/>
            </a:br>
            <a:r>
              <a:rPr lang="en-US" sz="3200" b="1" dirty="0"/>
              <a:t>Acquired Injury includes:  CVA, TBI, Anoxic Event, Brain Tumor</a:t>
            </a:r>
            <a:br>
              <a:rPr lang="en-US" sz="3200" b="1" dirty="0"/>
            </a:br>
            <a:endParaRPr lang="en-US" sz="3200" b="1" dirty="0"/>
          </a:p>
        </p:txBody>
      </p:sp>
    </p:spTree>
    <p:extLst>
      <p:ext uri="{BB962C8B-B14F-4D97-AF65-F5344CB8AC3E}">
        <p14:creationId xmlns:p14="http://schemas.microsoft.com/office/powerpoint/2010/main" val="3029968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A985">
            <a:alpha val="2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40632"/>
            <a:ext cx="11415562" cy="1838523"/>
          </a:xfrm>
        </p:spPr>
        <p:txBody>
          <a:bodyPr/>
          <a:lstStyle/>
          <a:p>
            <a:r>
              <a:rPr lang="en-US" dirty="0"/>
              <a:t>      		</a:t>
            </a:r>
            <a:r>
              <a:rPr lang="en-US" b="1" dirty="0"/>
              <a:t>CDC Facts- Overview ABI</a:t>
            </a:r>
          </a:p>
        </p:txBody>
      </p:sp>
      <p:sp>
        <p:nvSpPr>
          <p:cNvPr id="3" name="Content Placeholder 2"/>
          <p:cNvSpPr>
            <a:spLocks noGrp="1"/>
          </p:cNvSpPr>
          <p:nvPr>
            <p:ph idx="1"/>
          </p:nvPr>
        </p:nvSpPr>
        <p:spPr>
          <a:xfrm>
            <a:off x="192505" y="1203159"/>
            <a:ext cx="11630039" cy="6356740"/>
          </a:xfrm>
        </p:spPr>
        <p:txBody>
          <a:bodyPr>
            <a:normAutofit/>
          </a:bodyPr>
          <a:lstStyle/>
          <a:p>
            <a:r>
              <a:rPr lang="en-US" dirty="0"/>
              <a:t> Falls are the leading cause of TBI (48%)</a:t>
            </a:r>
          </a:p>
          <a:p>
            <a:pPr lvl="1"/>
            <a:r>
              <a:rPr lang="en-US" sz="2800" dirty="0"/>
              <a:t>Almost half (49%) of TBI-related ED visits among children 0 to 17 years were caused by falls.</a:t>
            </a:r>
          </a:p>
          <a:p>
            <a:pPr lvl="1"/>
            <a:r>
              <a:rPr lang="en-US" sz="2800" dirty="0"/>
              <a:t>Four in five (81%) TBI-related ED visits in older adults aged 65 years and older were caused by falls</a:t>
            </a:r>
          </a:p>
          <a:p>
            <a:r>
              <a:rPr lang="en-US" dirty="0"/>
              <a:t>Being struck by or against an object was the second leading cause (17%)</a:t>
            </a:r>
          </a:p>
          <a:p>
            <a:r>
              <a:rPr lang="en-US" dirty="0"/>
              <a:t>28% TBI-related ED visits in children less than 17 years of age or less were caused by being struck by or against an object.</a:t>
            </a:r>
          </a:p>
          <a:p>
            <a:r>
              <a:rPr lang="en-US" dirty="0"/>
              <a:t>Falls and motor vehicle crashes were the first and second leading causes of all TBI-related hospitalizations (52% and 20%, respectively).</a:t>
            </a:r>
          </a:p>
          <a:p>
            <a:r>
              <a:rPr lang="en-US" dirty="0"/>
              <a:t>Intentional self-harm was the first leading cause of TBI-related deaths (33%)</a:t>
            </a:r>
          </a:p>
          <a:p>
            <a:pPr marL="0" indent="0">
              <a:buNone/>
            </a:pPr>
            <a:endParaRPr lang="en-US" dirty="0"/>
          </a:p>
        </p:txBody>
      </p:sp>
      <p:sp>
        <p:nvSpPr>
          <p:cNvPr id="4" name="TextBox 3"/>
          <p:cNvSpPr txBox="1"/>
          <p:nvPr/>
        </p:nvSpPr>
        <p:spPr>
          <a:xfrm>
            <a:off x="2724727" y="6308436"/>
            <a:ext cx="7901522" cy="338554"/>
          </a:xfrm>
          <a:prstGeom prst="rect">
            <a:avLst/>
          </a:prstGeom>
          <a:noFill/>
        </p:spPr>
        <p:txBody>
          <a:bodyPr wrap="none" rtlCol="0">
            <a:spAutoFit/>
          </a:bodyPr>
          <a:lstStyle/>
          <a:p>
            <a:r>
              <a:rPr lang="en-US" sz="1600" dirty="0">
                <a:hlinkClick r:id="rId2"/>
              </a:rPr>
              <a:t>Retrieved 2019: https://www.cdc.gov/traumaticbraininjury/get_the_facts.html</a:t>
            </a:r>
            <a:endParaRPr lang="en-US" sz="1600" dirty="0"/>
          </a:p>
        </p:txBody>
      </p:sp>
    </p:spTree>
    <p:extLst>
      <p:ext uri="{BB962C8B-B14F-4D97-AF65-F5344CB8AC3E}">
        <p14:creationId xmlns:p14="http://schemas.microsoft.com/office/powerpoint/2010/main" val="30080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A985">
            <a:alpha val="21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016" y="0"/>
            <a:ext cx="10789920" cy="1422400"/>
          </a:xfrm>
        </p:spPr>
        <p:txBody>
          <a:bodyPr/>
          <a:lstStyle/>
          <a:p>
            <a:r>
              <a:rPr lang="en-US" b="1" dirty="0"/>
              <a:t>Risk Factors</a:t>
            </a:r>
            <a:br>
              <a:rPr lang="en-US" dirty="0"/>
            </a:br>
            <a:endParaRPr lang="en-US" sz="2000" dirty="0"/>
          </a:p>
        </p:txBody>
      </p:sp>
      <p:sp>
        <p:nvSpPr>
          <p:cNvPr id="3" name="Content Placeholder 2"/>
          <p:cNvSpPr>
            <a:spLocks noGrp="1"/>
          </p:cNvSpPr>
          <p:nvPr>
            <p:ph idx="1"/>
          </p:nvPr>
        </p:nvSpPr>
        <p:spPr>
          <a:xfrm>
            <a:off x="539016" y="1422400"/>
            <a:ext cx="10965596" cy="5094310"/>
          </a:xfrm>
        </p:spPr>
        <p:txBody>
          <a:bodyPr>
            <a:normAutofit/>
          </a:bodyPr>
          <a:lstStyle/>
          <a:p>
            <a:r>
              <a:rPr lang="en-US" dirty="0"/>
              <a:t>Men 3x more likely to die  from TBI</a:t>
            </a:r>
          </a:p>
          <a:p>
            <a:r>
              <a:rPr lang="en-US" dirty="0"/>
              <a:t>Rates were highest for persons 65 years and older.</a:t>
            </a:r>
          </a:p>
          <a:p>
            <a:r>
              <a:rPr lang="en-US" dirty="0"/>
              <a:t>Leading cause of death:</a:t>
            </a:r>
          </a:p>
          <a:p>
            <a:pPr lvl="1"/>
            <a:r>
              <a:rPr lang="en-US" sz="2800" dirty="0"/>
              <a:t>Falls for persons 65 years or older</a:t>
            </a:r>
          </a:p>
          <a:p>
            <a:pPr lvl="1"/>
            <a:r>
              <a:rPr lang="en-US" sz="2800" dirty="0"/>
              <a:t>MVA crashes adults ages 5-24 years</a:t>
            </a:r>
          </a:p>
          <a:p>
            <a:pPr lvl="1"/>
            <a:r>
              <a:rPr lang="en-US" sz="2800" dirty="0"/>
              <a:t>Assaults children ages 0-4.</a:t>
            </a:r>
          </a:p>
          <a:p>
            <a:r>
              <a:rPr lang="en-US" dirty="0"/>
              <a:t>Among non-fatal TBI-related injuries for 2006–2010:</a:t>
            </a:r>
          </a:p>
          <a:p>
            <a:pPr lvl="1"/>
            <a:r>
              <a:rPr lang="en-US" sz="2800" dirty="0"/>
              <a:t>Hospitalization rates were highest among persons aged 65  plus</a:t>
            </a:r>
          </a:p>
          <a:p>
            <a:pPr lvl="1"/>
            <a:r>
              <a:rPr lang="en-US" sz="2800" dirty="0"/>
              <a:t>ED visits were highest for children aged 0-4 years</a:t>
            </a:r>
          </a:p>
        </p:txBody>
      </p:sp>
      <p:sp>
        <p:nvSpPr>
          <p:cNvPr id="5" name="TextBox 4"/>
          <p:cNvSpPr txBox="1"/>
          <p:nvPr/>
        </p:nvSpPr>
        <p:spPr>
          <a:xfrm>
            <a:off x="2068945" y="6400800"/>
            <a:ext cx="6068069" cy="307777"/>
          </a:xfrm>
          <a:prstGeom prst="rect">
            <a:avLst/>
          </a:prstGeom>
          <a:noFill/>
        </p:spPr>
        <p:txBody>
          <a:bodyPr wrap="square" rtlCol="0">
            <a:spAutoFit/>
          </a:bodyPr>
          <a:lstStyle/>
          <a:p>
            <a:r>
              <a:rPr lang="en-US" sz="1400" dirty="0"/>
              <a:t>Retrieved from </a:t>
            </a:r>
            <a:r>
              <a:rPr lang="en-US" sz="1400" dirty="0">
                <a:hlinkClick r:id="rId2"/>
              </a:rPr>
              <a:t>http://www.cdc.gov/traumaticbraininjury</a:t>
            </a:r>
            <a:r>
              <a:rPr lang="en-US" sz="1400" dirty="0"/>
              <a:t> 2014 Facts</a:t>
            </a:r>
          </a:p>
        </p:txBody>
      </p:sp>
    </p:spTree>
    <p:extLst>
      <p:ext uri="{BB962C8B-B14F-4D97-AF65-F5344CB8AC3E}">
        <p14:creationId xmlns:p14="http://schemas.microsoft.com/office/powerpoint/2010/main" val="332467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A985">
            <a:alpha val="35000"/>
          </a:srgbClr>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2"/>
            </p:custDataLst>
          </p:nvPr>
        </p:nvSpPr>
        <p:spPr/>
        <p:txBody>
          <a:bodyPr/>
          <a:lstStyle/>
          <a:p>
            <a:pPr>
              <a:defRPr/>
            </a:pPr>
            <a:r>
              <a:rPr lang="en-US" b="1" dirty="0">
                <a:ea typeface="+mj-ea"/>
                <a:cs typeface="+mj-cs"/>
              </a:rPr>
              <a:t>Pathology - Categories of TBI</a:t>
            </a:r>
          </a:p>
        </p:txBody>
      </p:sp>
      <p:sp>
        <p:nvSpPr>
          <p:cNvPr id="2" name="Text Placeholder 1">
            <a:extLst>
              <a:ext uri="{FF2B5EF4-FFF2-40B4-BE49-F238E27FC236}">
                <a16:creationId xmlns:a16="http://schemas.microsoft.com/office/drawing/2014/main" id="{58CEF485-7699-4584-9CF8-BBCFBA5817C2}"/>
              </a:ext>
            </a:extLst>
          </p:cNvPr>
          <p:cNvSpPr>
            <a:spLocks noGrp="1"/>
          </p:cNvSpPr>
          <p:nvPr>
            <p:ph type="body" idx="1"/>
          </p:nvPr>
        </p:nvSpPr>
        <p:spPr/>
        <p:txBody>
          <a:bodyPr/>
          <a:lstStyle/>
          <a:p>
            <a:r>
              <a:rPr lang="en-US" dirty="0"/>
              <a:t>Causes</a:t>
            </a:r>
          </a:p>
        </p:txBody>
      </p:sp>
      <p:sp>
        <p:nvSpPr>
          <p:cNvPr id="62466" name="Rectangle 3"/>
          <p:cNvSpPr>
            <a:spLocks noGrp="1" noChangeArrowheads="1"/>
          </p:cNvSpPr>
          <p:nvPr>
            <p:ph sz="half" idx="2"/>
            <p:custDataLst>
              <p:tags r:id="rId3"/>
            </p:custDataLst>
          </p:nvPr>
        </p:nvSpPr>
        <p:spPr/>
        <p:txBody>
          <a:bodyPr>
            <a:normAutofit/>
          </a:bodyPr>
          <a:lstStyle/>
          <a:p>
            <a:pPr eaLnBrk="1" hangingPunct="1"/>
            <a:r>
              <a:rPr lang="en-US" altLang="en-US" sz="2400" u="sng" dirty="0"/>
              <a:t>Closed head injury</a:t>
            </a:r>
          </a:p>
          <a:p>
            <a:pPr lvl="1" eaLnBrk="1" hangingPunct="1"/>
            <a:r>
              <a:rPr lang="en-US" altLang="en-US" sz="2400" dirty="0"/>
              <a:t>MVA</a:t>
            </a:r>
          </a:p>
          <a:p>
            <a:pPr lvl="1" eaLnBrk="1" hangingPunct="1"/>
            <a:r>
              <a:rPr lang="en-US" altLang="en-US" sz="2400" dirty="0"/>
              <a:t>Falls</a:t>
            </a:r>
          </a:p>
          <a:p>
            <a:pPr lvl="1" eaLnBrk="1" hangingPunct="1"/>
            <a:r>
              <a:rPr lang="en-US" altLang="en-US" sz="2400" dirty="0"/>
              <a:t>Sports Accidents</a:t>
            </a:r>
          </a:p>
          <a:p>
            <a:pPr marL="457200" lvl="1" indent="0" eaLnBrk="1" hangingPunct="1">
              <a:buNone/>
            </a:pPr>
            <a:endParaRPr lang="en-US" altLang="en-US" sz="2400" dirty="0"/>
          </a:p>
          <a:p>
            <a:pPr eaLnBrk="1" hangingPunct="1"/>
            <a:r>
              <a:rPr lang="en-US" altLang="en-US" sz="2400" u="sng" dirty="0"/>
              <a:t>Open head injury/ Penetration</a:t>
            </a:r>
          </a:p>
          <a:p>
            <a:pPr lvl="1" eaLnBrk="1" hangingPunct="1"/>
            <a:r>
              <a:rPr lang="en-US" altLang="en-US" sz="2400" dirty="0"/>
              <a:t>Gunshot</a:t>
            </a:r>
          </a:p>
          <a:p>
            <a:pPr lvl="1" eaLnBrk="1" hangingPunct="1"/>
            <a:r>
              <a:rPr lang="en-US" altLang="en-US" sz="2400" dirty="0"/>
              <a:t>Knife</a:t>
            </a:r>
          </a:p>
          <a:p>
            <a:pPr lvl="1" eaLnBrk="1" hangingPunct="1"/>
            <a:r>
              <a:rPr lang="en-US" altLang="en-US" sz="2400" dirty="0"/>
              <a:t>Accidents</a:t>
            </a:r>
          </a:p>
        </p:txBody>
      </p:sp>
      <p:sp>
        <p:nvSpPr>
          <p:cNvPr id="3" name="Text Placeholder 2">
            <a:extLst>
              <a:ext uri="{FF2B5EF4-FFF2-40B4-BE49-F238E27FC236}">
                <a16:creationId xmlns:a16="http://schemas.microsoft.com/office/drawing/2014/main" id="{A995BCCC-699E-4667-9971-97369F35EDDF}"/>
              </a:ext>
            </a:extLst>
          </p:cNvPr>
          <p:cNvSpPr>
            <a:spLocks noGrp="1"/>
          </p:cNvSpPr>
          <p:nvPr>
            <p:ph type="body" sz="quarter" idx="3"/>
          </p:nvPr>
        </p:nvSpPr>
        <p:spPr/>
        <p:txBody>
          <a:bodyPr/>
          <a:lstStyle/>
          <a:p>
            <a:r>
              <a:rPr lang="en-US" dirty="0"/>
              <a:t>Types</a:t>
            </a:r>
          </a:p>
        </p:txBody>
      </p:sp>
      <p:graphicFrame>
        <p:nvGraphicFramePr>
          <p:cNvPr id="5" name="Content Placeholder 4">
            <a:extLst>
              <a:ext uri="{FF2B5EF4-FFF2-40B4-BE49-F238E27FC236}">
                <a16:creationId xmlns:a16="http://schemas.microsoft.com/office/drawing/2014/main" id="{C9F83DB0-F691-446A-AD62-AB495F0439C9}"/>
              </a:ext>
            </a:extLst>
          </p:cNvPr>
          <p:cNvGraphicFramePr>
            <a:graphicFrameLocks noGrp="1"/>
          </p:cNvGraphicFramePr>
          <p:nvPr>
            <p:ph sz="quarter" idx="4"/>
            <p:extLst>
              <p:ext uri="{D42A27DB-BD31-4B8C-83A1-F6EECF244321}">
                <p14:modId xmlns:p14="http://schemas.microsoft.com/office/powerpoint/2010/main" val="2232887590"/>
              </p:ext>
            </p:extLst>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24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97E79EA9-9EAF-46D5-B770-09B466387A0D}" type="slidenum">
              <a:rPr lang="en-US" altLang="en-US" sz="1200">
                <a:solidFill>
                  <a:srgbClr val="BCBC95"/>
                </a:solidFill>
              </a:rPr>
              <a:pPr eaLnBrk="1" hangingPunct="1"/>
              <a:t>7</a:t>
            </a:fld>
            <a:endParaRPr lang="en-US" altLang="en-US" sz="1200">
              <a:solidFill>
                <a:srgbClr val="BCBC95"/>
              </a:solidFill>
            </a:endParaRPr>
          </a:p>
        </p:txBody>
      </p:sp>
      <p:sp>
        <p:nvSpPr>
          <p:cNvPr id="6" name="Rectangle 1">
            <a:extLst>
              <a:ext uri="{FF2B5EF4-FFF2-40B4-BE49-F238E27FC236}">
                <a16:creationId xmlns:a16="http://schemas.microsoft.com/office/drawing/2014/main" id="{2C1C5D00-D98D-45FA-AD2C-302349E649E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Freeform 2">
            <a:extLst>
              <a:ext uri="{FF2B5EF4-FFF2-40B4-BE49-F238E27FC236}">
                <a16:creationId xmlns:a16="http://schemas.microsoft.com/office/drawing/2014/main" id="{242E0294-AE6A-451D-8F29-EA10B6F407C2}"/>
              </a:ext>
            </a:extLst>
          </p:cNvPr>
          <p:cNvSpPr/>
          <p:nvPr/>
        </p:nvSpPr>
        <p:spPr>
          <a:xfrm>
            <a:off x="10149840" y="1027906"/>
            <a:ext cx="1807194" cy="1564967"/>
          </a:xfrm>
          <a:custGeom>
            <a:avLst/>
            <a:gdLst/>
            <a:ahLst/>
            <a:cxnLst/>
            <a:rect l="l" t="t" r="r" b="b"/>
            <a:pathLst>
              <a:path w="4685590" h="4114800">
                <a:moveTo>
                  <a:pt x="0" y="0"/>
                </a:moveTo>
                <a:lnTo>
                  <a:pt x="4685590" y="0"/>
                </a:lnTo>
                <a:lnTo>
                  <a:pt x="468559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ustDataLst>
      <p:tags r:id="rId1"/>
    </p:custDataLst>
    <p:extLst>
      <p:ext uri="{BB962C8B-B14F-4D97-AF65-F5344CB8AC3E}">
        <p14:creationId xmlns:p14="http://schemas.microsoft.com/office/powerpoint/2010/main" val="4257734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t>Assessment:</a:t>
            </a:r>
            <a:br>
              <a:rPr lang="en-US" sz="4000" dirty="0"/>
            </a:br>
            <a:r>
              <a:rPr lang="en-US" sz="6000" dirty="0">
                <a:ea typeface="+mj-ea"/>
                <a:cs typeface="+mj-cs"/>
              </a:rPr>
              <a:t>Glasgow Coma Scale</a:t>
            </a:r>
            <a:endParaRPr lang="en-US" sz="6000"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002060"/>
              </a:solidFill>
              <a:latin typeface="Calibri"/>
              <a:cs typeface="Calibri"/>
            </a:endParaRPr>
          </a:p>
          <a:p>
            <a:pPr marL="457200" indent="-457200"/>
            <a:endParaRPr lang="en-US" dirty="0">
              <a:solidFill>
                <a:srgbClr val="002060"/>
              </a:solidFill>
              <a:ea typeface="+mn-lt"/>
              <a:cs typeface="+mn-lt"/>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8" name="Title 1">
            <a:extLst>
              <a:ext uri="{FF2B5EF4-FFF2-40B4-BE49-F238E27FC236}">
                <a16:creationId xmlns:a16="http://schemas.microsoft.com/office/drawing/2014/main" id="{CE8016D7-B9D8-46AB-B742-61745D0E65E6}"/>
              </a:ext>
            </a:extLst>
          </p:cNvPr>
          <p:cNvSpPr>
            <a:spLocks noGrp="1"/>
          </p:cNvSpPr>
          <p:nvPr>
            <p:ph type="title"/>
          </p:nvPr>
        </p:nvSpPr>
        <p:spPr>
          <a:xfrm>
            <a:off x="2704698" y="1934677"/>
            <a:ext cx="9211377" cy="4312119"/>
          </a:xfrm>
        </p:spPr>
        <p:txBody>
          <a:bodyPr>
            <a:noAutofit/>
          </a:bodyPr>
          <a:lstStyle/>
          <a:p>
            <a:pPr eaLnBrk="1" hangingPunct="1">
              <a:lnSpc>
                <a:spcPct val="90000"/>
              </a:lnSpc>
            </a:pPr>
            <a:r>
              <a:rPr lang="en-US" altLang="en-US" sz="3200" dirty="0"/>
              <a:t>Measures severity of brain injury symptoms (consciousness and arousal)</a:t>
            </a:r>
            <a:br>
              <a:rPr lang="en-US" altLang="en-US" sz="3200" dirty="0"/>
            </a:br>
            <a:br>
              <a:rPr lang="en-US" altLang="en-US" sz="3200" dirty="0"/>
            </a:br>
            <a:r>
              <a:rPr lang="en-US" altLang="en-US" sz="3200" dirty="0"/>
              <a:t>The scores range from 3 to 15</a:t>
            </a:r>
            <a:br>
              <a:rPr lang="en-US" altLang="en-US" sz="3200" dirty="0"/>
            </a:br>
            <a:r>
              <a:rPr lang="en-US" altLang="en-US" sz="3200" dirty="0"/>
              <a:t>3 = extremely critical</a:t>
            </a:r>
            <a:br>
              <a:rPr lang="en-US" altLang="en-US" sz="3200" dirty="0"/>
            </a:br>
            <a:r>
              <a:rPr lang="en-US" altLang="en-US" sz="3200" dirty="0"/>
              <a:t>15 = talking, alert, and oriented</a:t>
            </a:r>
            <a:br>
              <a:rPr lang="en-US" altLang="en-US" sz="3200" dirty="0"/>
            </a:br>
            <a:br>
              <a:rPr lang="en-US" altLang="en-US" sz="3200" b="1" dirty="0">
                <a:latin typeface="Arial" panose="020B0604020202020204" pitchFamily="34" charset="0"/>
              </a:rPr>
            </a:br>
            <a:r>
              <a:rPr lang="en-US" altLang="en-US" sz="3200" b="1" dirty="0">
                <a:latin typeface="Arial" panose="020B0604020202020204" pitchFamily="34" charset="0"/>
              </a:rPr>
              <a:t>		</a:t>
            </a:r>
            <a:endParaRPr lang="en-US" sz="3200" dirty="0"/>
          </a:p>
        </p:txBody>
      </p:sp>
      <p:graphicFrame>
        <p:nvGraphicFramePr>
          <p:cNvPr id="2" name="Diagram 1">
            <a:extLst>
              <a:ext uri="{FF2B5EF4-FFF2-40B4-BE49-F238E27FC236}">
                <a16:creationId xmlns:a16="http://schemas.microsoft.com/office/drawing/2014/main" id="{4E978CC2-21CF-4F25-B816-9A5312AE7471}"/>
              </a:ext>
            </a:extLst>
          </p:cNvPr>
          <p:cNvGraphicFramePr/>
          <p:nvPr>
            <p:extLst>
              <p:ext uri="{D42A27DB-BD31-4B8C-83A1-F6EECF244321}">
                <p14:modId xmlns:p14="http://schemas.microsoft.com/office/powerpoint/2010/main" val="2395598455"/>
              </p:ext>
            </p:extLst>
          </p:nvPr>
        </p:nvGraphicFramePr>
        <p:xfrm>
          <a:off x="5872480" y="4836870"/>
          <a:ext cx="6219086" cy="18162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4495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t>Assessment:</a:t>
            </a:r>
            <a:br>
              <a:rPr lang="en-US" sz="4800" dirty="0"/>
            </a:br>
            <a:r>
              <a:rPr lang="en-US" sz="6000" dirty="0"/>
              <a:t>Ranchos Levels</a:t>
            </a:r>
            <a:endParaRPr lang="en-US" sz="6000"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3020291" y="1698770"/>
            <a:ext cx="8442749"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002060"/>
              </a:solidFill>
              <a:latin typeface="Calibri"/>
              <a:cs typeface="Calibri"/>
            </a:endParaRPr>
          </a:p>
          <a:p>
            <a:pPr marL="457200" indent="-457200"/>
            <a:endParaRPr lang="en-US" dirty="0">
              <a:solidFill>
                <a:srgbClr val="002060"/>
              </a:solidFill>
              <a:ea typeface="+mn-lt"/>
              <a:cs typeface="+mn-lt"/>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8" name="Title 1">
            <a:extLst>
              <a:ext uri="{FF2B5EF4-FFF2-40B4-BE49-F238E27FC236}">
                <a16:creationId xmlns:a16="http://schemas.microsoft.com/office/drawing/2014/main" id="{CE8016D7-B9D8-46AB-B742-61745D0E65E6}"/>
              </a:ext>
            </a:extLst>
          </p:cNvPr>
          <p:cNvSpPr>
            <a:spLocks noGrp="1"/>
          </p:cNvSpPr>
          <p:nvPr>
            <p:ph type="title"/>
          </p:nvPr>
        </p:nvSpPr>
        <p:spPr>
          <a:xfrm>
            <a:off x="2489200" y="1934677"/>
            <a:ext cx="9426875" cy="4312119"/>
          </a:xfrm>
        </p:spPr>
        <p:txBody>
          <a:bodyPr>
            <a:noAutofit/>
          </a:bodyPr>
          <a:lstStyle/>
          <a:p>
            <a:pPr marR="0" lvl="0" algn="l" defTabSz="914400" rtl="0" eaLnBrk="1" fontAlgn="base" latinLnBrk="0" hangingPunct="1">
              <a:lnSpc>
                <a:spcPct val="100000"/>
              </a:lnSpc>
              <a:spcBef>
                <a:spcPct val="0"/>
              </a:spcBef>
              <a:spcAft>
                <a:spcPct val="0"/>
              </a:spcAft>
              <a:buClrTx/>
              <a:buSzTx/>
              <a:tabLst/>
            </a:pPr>
            <a:br>
              <a:rPr lang="en-US" sz="1800" b="0" i="0" u="none" strike="noStrike" kern="1200" baseline="0" dirty="0">
                <a:ln>
                  <a:noFill/>
                </a:ln>
                <a:solidFill>
                  <a:srgbClr val="FFFFFF"/>
                </a:solidFill>
                <a:effectLst/>
                <a:latin typeface="Century Gothic" panose="020B0502020202020204" pitchFamily="34" charset="0"/>
                <a:cs typeface="Arial" panose="020B0604020202020204" pitchFamily="34" charset="0"/>
              </a:rPr>
            </a:br>
            <a:br>
              <a:rPr lang="en-US" sz="1800" b="0" i="0" u="none" strike="noStrike" kern="1200" baseline="0" dirty="0">
                <a:ln>
                  <a:noFill/>
                </a:ln>
                <a:effectLst/>
                <a:latin typeface="Century Gothic" panose="020B0502020202020204" pitchFamily="34" charset="0"/>
                <a:cs typeface="Arial" panose="020B0604020202020204" pitchFamily="34" charset="0"/>
              </a:rPr>
            </a:br>
            <a:r>
              <a:rPr lang="en-US" sz="1800" b="0" i="0" u="none" strike="noStrike" kern="1200" baseline="0" dirty="0">
                <a:ln>
                  <a:noFill/>
                </a:ln>
                <a:effectLst/>
                <a:latin typeface="Century Gothic" panose="020B0502020202020204" pitchFamily="34" charset="0"/>
                <a:cs typeface="Arial" panose="020B0604020202020204" pitchFamily="34" charset="0"/>
              </a:rPr>
              <a:t>	</a:t>
            </a:r>
            <a:br>
              <a:rPr lang="en-US" sz="1800" b="0" i="0" u="none" strike="noStrike" kern="1200" baseline="0" dirty="0">
                <a:ln>
                  <a:noFill/>
                </a:ln>
                <a:effectLst/>
                <a:latin typeface="Century Gothic" panose="020B0502020202020204" pitchFamily="34" charset="0"/>
                <a:cs typeface="Arial" panose="020B0604020202020204" pitchFamily="34" charset="0"/>
              </a:rPr>
            </a:br>
            <a:br>
              <a:rPr lang="en-US" sz="1800" b="0" i="0" u="none" strike="noStrike" kern="1200" baseline="0" dirty="0">
                <a:ln>
                  <a:noFill/>
                </a:ln>
                <a:effectLst/>
                <a:latin typeface="Century Gothic" panose="020B0502020202020204" pitchFamily="34" charset="0"/>
                <a:cs typeface="Arial" panose="020B0604020202020204" pitchFamily="34" charset="0"/>
              </a:rPr>
            </a:br>
            <a:r>
              <a:rPr lang="en-US" sz="1800" b="0" i="0" u="none" strike="noStrike" kern="1200" baseline="0" dirty="0">
                <a:ln>
                  <a:noFill/>
                </a:ln>
                <a:effectLst/>
                <a:latin typeface="Century Gothic" panose="020B0502020202020204" pitchFamily="34" charset="0"/>
                <a:cs typeface="Arial" panose="020B0604020202020204" pitchFamily="34" charset="0"/>
              </a:rPr>
              <a:t>	</a:t>
            </a:r>
            <a:r>
              <a:rPr lang="en-US" sz="2800" b="0" i="0" u="none" strike="noStrike" kern="1200" baseline="0" dirty="0">
                <a:ln>
                  <a:noFill/>
                </a:ln>
                <a:effectLst/>
                <a:latin typeface="+mn-lt"/>
                <a:cs typeface="Arial" panose="020B0604020202020204" pitchFamily="34" charset="0"/>
              </a:rPr>
              <a:t>No Response</a:t>
            </a:r>
            <a:r>
              <a:rPr lang="en-US" sz="1800" b="0" i="0" u="none" strike="noStrike" kern="1200" baseline="0" dirty="0">
                <a:ln>
                  <a:noFill/>
                </a:ln>
                <a:effectLst/>
                <a:latin typeface="Century Gothic" panose="020B0502020202020204" pitchFamily="34" charset="0"/>
                <a:cs typeface="Arial" panose="020B0604020202020204" pitchFamily="34" charset="0"/>
              </a:rPr>
              <a:t>/ </a:t>
            </a:r>
            <a:r>
              <a:rPr lang="en-US" sz="2800" b="0" i="0" u="none" strike="noStrike" kern="1200" baseline="0" dirty="0">
                <a:ln>
                  <a:noFill/>
                </a:ln>
                <a:effectLst/>
                <a:latin typeface="+mn-lt"/>
                <a:cs typeface="Arial" panose="020B0604020202020204" pitchFamily="34" charset="0"/>
              </a:rPr>
              <a:t>Generalized response</a:t>
            </a:r>
            <a:r>
              <a:rPr lang="en-US" sz="2800" dirty="0">
                <a:latin typeface="+mn-lt"/>
                <a:cs typeface="Arial" panose="020B0604020202020204" pitchFamily="34" charset="0"/>
              </a:rPr>
              <a:t> – I/II</a:t>
            </a:r>
            <a:br>
              <a:rPr lang="en-US" sz="2800" b="0" i="0" u="none" strike="noStrike" kern="1200" baseline="0" dirty="0">
                <a:ln>
                  <a:noFill/>
                </a:ln>
                <a:effectLst/>
                <a:latin typeface="+mn-lt"/>
                <a:cs typeface="Arial" panose="020B0604020202020204" pitchFamily="34" charset="0"/>
              </a:rPr>
            </a:br>
            <a:r>
              <a:rPr lang="en-US" sz="2800" b="0" i="0" u="none" strike="noStrike" kern="1200" baseline="0" dirty="0">
                <a:ln>
                  <a:noFill/>
                </a:ln>
                <a:effectLst/>
                <a:latin typeface="+mn-lt"/>
                <a:cs typeface="Arial" panose="020B0604020202020204" pitchFamily="34" charset="0"/>
              </a:rPr>
              <a:t>	Localized response-   III</a:t>
            </a:r>
            <a:br>
              <a:rPr lang="en-US" sz="2800" b="0" i="0" u="none" strike="noStrike" kern="1200" baseline="0" dirty="0">
                <a:ln>
                  <a:noFill/>
                </a:ln>
                <a:effectLst/>
                <a:latin typeface="+mn-lt"/>
                <a:cs typeface="Arial" panose="020B0604020202020204" pitchFamily="34" charset="0"/>
              </a:rPr>
            </a:br>
            <a:r>
              <a:rPr lang="en-US" sz="2800" b="0" i="0" u="none" strike="noStrike" kern="1200" baseline="0" dirty="0">
                <a:ln>
                  <a:noFill/>
                </a:ln>
                <a:effectLst/>
                <a:latin typeface="+mn-lt"/>
                <a:cs typeface="Arial" panose="020B0604020202020204" pitchFamily="34" charset="0"/>
              </a:rPr>
              <a:t>	Confused-agitated-  IV</a:t>
            </a:r>
            <a:br>
              <a:rPr lang="en-US" sz="2800" b="0" i="0" u="none" strike="noStrike" kern="1200" baseline="0" dirty="0">
                <a:ln>
                  <a:noFill/>
                </a:ln>
                <a:effectLst/>
                <a:latin typeface="+mn-lt"/>
                <a:cs typeface="Arial" panose="020B0604020202020204" pitchFamily="34" charset="0"/>
              </a:rPr>
            </a:br>
            <a:r>
              <a:rPr lang="en-US" sz="2800" b="0" i="0" u="none" strike="noStrike" kern="1200" baseline="0" dirty="0">
                <a:ln>
                  <a:noFill/>
                </a:ln>
                <a:effectLst/>
                <a:latin typeface="+mn-lt"/>
                <a:cs typeface="Arial" panose="020B0604020202020204" pitchFamily="34" charset="0"/>
              </a:rPr>
              <a:t>	Confused-inappropriate-  V</a:t>
            </a:r>
            <a:br>
              <a:rPr lang="en-US" sz="2800" b="0" i="0" u="none" strike="noStrike" kern="1200" baseline="0" dirty="0">
                <a:ln>
                  <a:noFill/>
                </a:ln>
                <a:effectLst/>
                <a:latin typeface="+mn-lt"/>
                <a:cs typeface="Arial" panose="020B0604020202020204" pitchFamily="34" charset="0"/>
              </a:rPr>
            </a:br>
            <a:r>
              <a:rPr lang="en-US" sz="2800" b="0" i="0" u="none" strike="noStrike" kern="1200" baseline="0" dirty="0">
                <a:ln>
                  <a:noFill/>
                </a:ln>
                <a:effectLst/>
                <a:latin typeface="+mn-lt"/>
                <a:cs typeface="Arial" panose="020B0604020202020204" pitchFamily="34" charset="0"/>
              </a:rPr>
              <a:t>	Confused-appropriate-  VI</a:t>
            </a:r>
            <a:br>
              <a:rPr lang="en-US" sz="2800" b="0" i="0" u="none" strike="noStrike" kern="1200" baseline="0" dirty="0">
                <a:ln>
                  <a:noFill/>
                </a:ln>
                <a:effectLst/>
                <a:latin typeface="+mn-lt"/>
                <a:cs typeface="Arial" panose="020B0604020202020204" pitchFamily="34" charset="0"/>
              </a:rPr>
            </a:br>
            <a:r>
              <a:rPr lang="en-US" sz="2800" b="0" i="0" u="none" strike="noStrike" kern="1200" baseline="0" dirty="0">
                <a:ln>
                  <a:noFill/>
                </a:ln>
                <a:effectLst/>
                <a:latin typeface="+mn-lt"/>
                <a:cs typeface="Arial" panose="020B0604020202020204" pitchFamily="34" charset="0"/>
              </a:rPr>
              <a:t>	Automatic-appropriate- VII</a:t>
            </a:r>
            <a:br>
              <a:rPr lang="en-US" sz="2800" b="0" i="0" u="none" strike="noStrike" kern="1200" baseline="0" dirty="0">
                <a:ln>
                  <a:noFill/>
                </a:ln>
                <a:effectLst/>
                <a:latin typeface="+mn-lt"/>
                <a:cs typeface="Arial" panose="020B0604020202020204" pitchFamily="34" charset="0"/>
              </a:rPr>
            </a:br>
            <a:r>
              <a:rPr lang="en-US" sz="2800" b="0" i="0" u="none" strike="noStrike" kern="1200" baseline="0" dirty="0">
                <a:ln>
                  <a:noFill/>
                </a:ln>
                <a:effectLst/>
                <a:latin typeface="+mn-lt"/>
                <a:cs typeface="Arial" panose="020B0604020202020204" pitchFamily="34" charset="0"/>
              </a:rPr>
              <a:t>	Purposeful and appropriate w/SBA- VIII</a:t>
            </a:r>
            <a:br>
              <a:rPr lang="en-US" sz="2800" b="0" i="0" u="none" strike="noStrike" kern="1200" baseline="0" dirty="0">
                <a:ln>
                  <a:noFill/>
                </a:ln>
                <a:effectLst/>
                <a:latin typeface="+mn-lt"/>
                <a:cs typeface="Arial" panose="020B0604020202020204" pitchFamily="34" charset="0"/>
              </a:rPr>
            </a:br>
            <a:r>
              <a:rPr lang="en-US" sz="2800" b="0" i="0" u="none" strike="noStrike" kern="1200" baseline="0" dirty="0">
                <a:ln>
                  <a:noFill/>
                </a:ln>
                <a:effectLst/>
                <a:latin typeface="+mn-lt"/>
                <a:cs typeface="Arial" panose="020B0604020202020204" pitchFamily="34" charset="0"/>
              </a:rPr>
              <a:t>	Purposeful appropriate w/SBA on request-IX</a:t>
            </a:r>
            <a:br>
              <a:rPr lang="en-US" sz="2800" b="0" i="0" u="none" strike="noStrike" kern="1200" baseline="0" dirty="0">
                <a:ln>
                  <a:noFill/>
                </a:ln>
                <a:effectLst/>
                <a:latin typeface="+mn-lt"/>
                <a:cs typeface="Arial" panose="020B0604020202020204" pitchFamily="34" charset="0"/>
              </a:rPr>
            </a:br>
            <a:r>
              <a:rPr lang="en-US" sz="2800" b="0" i="0" u="none" strike="noStrike" kern="1200" baseline="0" dirty="0">
                <a:ln>
                  <a:noFill/>
                </a:ln>
                <a:effectLst/>
                <a:latin typeface="+mn-lt"/>
                <a:cs typeface="Arial" panose="020B0604020202020204" pitchFamily="34" charset="0"/>
              </a:rPr>
              <a:t>	Purposeful &amp; appropriate at Mod I- X</a:t>
            </a:r>
            <a:br>
              <a:rPr lang="en-US" sz="2800" b="0" i="0" u="none" strike="noStrike" kern="1200" baseline="0" dirty="0">
                <a:ln>
                  <a:noFill/>
                </a:ln>
                <a:effectLst/>
                <a:latin typeface="+mn-lt"/>
                <a:cs typeface="Arial" panose="020B0604020202020204" pitchFamily="34" charset="0"/>
              </a:rPr>
            </a:br>
            <a:br>
              <a:rPr lang="en-US" sz="1800" b="0" i="0" u="none" strike="noStrike" kern="1200" baseline="0" dirty="0">
                <a:ln>
                  <a:noFill/>
                </a:ln>
                <a:effectLst/>
                <a:latin typeface="+mn-lt"/>
                <a:cs typeface="Arial" panose="020B0604020202020204" pitchFamily="34" charset="0"/>
              </a:rPr>
            </a:br>
            <a:r>
              <a:rPr lang="en-US" sz="1800" b="0" i="0" u="none" strike="noStrike" kern="1200" baseline="0" dirty="0">
                <a:ln>
                  <a:noFill/>
                </a:ln>
                <a:effectLst/>
                <a:latin typeface="Century Gothic" panose="020B0502020202020204" pitchFamily="34" charset="0"/>
                <a:cs typeface="Arial" panose="020B0604020202020204" pitchFamily="34" charset="0"/>
              </a:rPr>
              <a:t>	</a:t>
            </a:r>
            <a:br>
              <a:rPr lang="en-US" sz="1800" b="0" i="0" u="none" strike="noStrike" kern="1200" baseline="0" dirty="0">
                <a:ln>
                  <a:noFill/>
                </a:ln>
                <a:effectLst/>
                <a:latin typeface="Century Gothic" panose="020B0502020202020204" pitchFamily="34" charset="0"/>
                <a:cs typeface="Arial" panose="020B0604020202020204" pitchFamily="34" charset="0"/>
              </a:rPr>
            </a:br>
            <a:endParaRPr lang="en-US" sz="3200" dirty="0"/>
          </a:p>
        </p:txBody>
      </p:sp>
    </p:spTree>
    <p:extLst>
      <p:ext uri="{BB962C8B-B14F-4D97-AF65-F5344CB8AC3E}">
        <p14:creationId xmlns:p14="http://schemas.microsoft.com/office/powerpoint/2010/main" val="582757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WI" val="58"/>
  <p:tag name="BSN" val="58"/>
  <p:tag name="SVT" val="FALSE"/>
  <p:tag name="NBP" val="1"/>
  <p:tag name="CVB" val="58"/>
  <p:tag name="SPT" val="FALSE"/>
  <p:tag name="CII" val="58"/>
</p:tagLst>
</file>

<file path=ppt/tags/tag2.xml><?xml version="1.0" encoding="utf-8"?>
<p:tagLst xmlns:a="http://schemas.openxmlformats.org/drawingml/2006/main" xmlns:r="http://schemas.openxmlformats.org/officeDocument/2006/relationships" xmlns:p="http://schemas.openxmlformats.org/presentationml/2006/main">
  <p:tag name="NTS" val="1"/>
</p:tagLst>
</file>

<file path=ppt/tags/tag3.xml><?xml version="1.0" encoding="utf-8"?>
<p:tagLst xmlns:a="http://schemas.openxmlformats.org/drawingml/2006/main" xmlns:r="http://schemas.openxmlformats.org/officeDocument/2006/relationships" xmlns:p="http://schemas.openxmlformats.org/presentationml/2006/main">
  <p:tag name="TIT" val="29670491 1334609713"/>
  <p:tag name="TEGBUILD" val="2569"/>
</p:tagLst>
</file>

<file path=ppt/tags/tag4.xml><?xml version="1.0" encoding="utf-8"?>
<p:tagLst xmlns:a="http://schemas.openxmlformats.org/drawingml/2006/main" xmlns:r="http://schemas.openxmlformats.org/officeDocument/2006/relationships" xmlns:p="http://schemas.openxmlformats.org/presentationml/2006/main">
  <p:tag name="SWI" val="59"/>
  <p:tag name="BSN" val="59"/>
  <p:tag name="SVT" val="FALSE"/>
  <p:tag name="NBP" val="1"/>
  <p:tag name="CVB" val="59"/>
  <p:tag name="SPT" val="FALSE"/>
  <p:tag name="CII" val="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4516</TotalTime>
  <Words>1622</Words>
  <Application>Microsoft Office PowerPoint</Application>
  <PresentationFormat>Widescreen</PresentationFormat>
  <Paragraphs>364</Paragraphs>
  <Slides>27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Avenir Next LT Pro</vt:lpstr>
      <vt:lpstr>Calibri</vt:lpstr>
      <vt:lpstr>Calibri Light</vt:lpstr>
      <vt:lpstr>Century Gothic</vt:lpstr>
      <vt:lpstr>Century Schoolbook</vt:lpstr>
      <vt:lpstr>Gill Sans Nova Book</vt:lpstr>
      <vt:lpstr>Segoe UI</vt:lpstr>
      <vt:lpstr>Times New Roman</vt:lpstr>
      <vt:lpstr>Office Theme</vt:lpstr>
      <vt:lpstr>PowerPoint Presentation</vt:lpstr>
      <vt:lpstr>PowerPoint Presentation</vt:lpstr>
      <vt:lpstr>PowerPoint Presentation</vt:lpstr>
      <vt:lpstr>Acquired is non- progressive Acquired is non-developmental Traumatic implies external force  Common Causes: MVA, Falls, Sports Injuries, Military Explosions  Acquired Injury includes:  CVA, TBI, Anoxic Event, Brain Tumor </vt:lpstr>
      <vt:lpstr>        CDC Facts- Overview ABI</vt:lpstr>
      <vt:lpstr>Risk Factors </vt:lpstr>
      <vt:lpstr>Pathology - Categories of TBI</vt:lpstr>
      <vt:lpstr>Measures severity of brain injury symptoms (consciousness and arousal)  The scores range from 3 to 15 3 = extremely critical 15 = talking, alert, and oriented    </vt:lpstr>
      <vt:lpstr>      No Response/ Generalized response – I/II  Localized response-   III  Confused-agitated-  IV  Confused-inappropriate-  V  Confused-appropriate-  VI  Automatic-appropriate- VII  Purposeful and appropriate w/SBA- VIII  Purposeful appropriate w/SBA on request-IX  Purposeful &amp; appropriate at Mod I- X    </vt:lpstr>
      <vt:lpstr>Pathology</vt:lpstr>
      <vt:lpstr>PowerPoint Presentation</vt:lpstr>
      <vt:lpstr>DSM-5  Neurocognitive Disorders(NCD)</vt:lpstr>
      <vt:lpstr>DSM 5 Criteria:  Neurocognitive Disorder</vt:lpstr>
      <vt:lpstr>PowerPoint Presentation</vt:lpstr>
      <vt:lpstr>Chronic Traumatic Encephalopathy-CTE</vt:lpstr>
      <vt:lpstr>Overlap of Dementia and ABI</vt:lpstr>
      <vt:lpstr>Increased Risk</vt:lpstr>
      <vt:lpstr>Functional Areas of the Brain</vt:lpstr>
      <vt:lpstr>PowerPoint Presentation</vt:lpstr>
      <vt:lpstr>Traumatic Brain Injury</vt:lpstr>
      <vt:lpstr>Alzheimer's Dementia</vt:lpstr>
      <vt:lpstr>Stroke or Vascular Event</vt:lpstr>
      <vt:lpstr>PowerPoint Presentation</vt:lpstr>
      <vt:lpstr>Example of a Strength-Based Functional Care Plan</vt:lpstr>
      <vt:lpstr>Case Study and Discussion</vt:lpstr>
      <vt:lpstr>Lets Help Margo!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Stephens</dc:creator>
  <cp:lastModifiedBy>Foidel, Sarah</cp:lastModifiedBy>
  <cp:revision>19</cp:revision>
  <dcterms:created xsi:type="dcterms:W3CDTF">2021-10-28T16:52:03Z</dcterms:created>
  <dcterms:modified xsi:type="dcterms:W3CDTF">2025-06-12T17:45:45Z</dcterms:modified>
</cp:coreProperties>
</file>