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526" r:id="rId5"/>
    <p:sldId id="521" r:id="rId6"/>
    <p:sldId id="532" r:id="rId7"/>
    <p:sldId id="534" r:id="rId8"/>
    <p:sldId id="535" r:id="rId9"/>
    <p:sldId id="537" r:id="rId10"/>
    <p:sldId id="533" r:id="rId11"/>
    <p:sldId id="538" r:id="rId12"/>
    <p:sldId id="539" r:id="rId13"/>
    <p:sldId id="540" r:id="rId14"/>
    <p:sldId id="541" r:id="rId15"/>
    <p:sldId id="542" r:id="rId16"/>
    <p:sldId id="543" r:id="rId17"/>
    <p:sldId id="544" r:id="rId18"/>
    <p:sldId id="490" r:id="rId19"/>
    <p:sldId id="546" r:id="rId20"/>
    <p:sldId id="547" r:id="rId21"/>
    <p:sldId id="549" r:id="rId22"/>
    <p:sldId id="548" r:id="rId23"/>
    <p:sldId id="551" r:id="rId24"/>
    <p:sldId id="552" r:id="rId25"/>
    <p:sldId id="51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C9C"/>
    <a:srgbClr val="17A4A3"/>
    <a:srgbClr val="17A9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13"/>
    <p:restoredTop sz="90709" autoAdjust="0"/>
  </p:normalViewPr>
  <p:slideViewPr>
    <p:cSldViewPr snapToGrid="0" snapToObjects="1">
      <p:cViewPr varScale="1">
        <p:scale>
          <a:sx n="100" d="100"/>
          <a:sy n="100" d="100"/>
        </p:scale>
        <p:origin x="80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2C80F-DDD9-C04E-97BC-A64DE7A6A3E8}"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B05BD-9699-8C4A-B4F7-6809EF7189CB}" type="slidenum">
              <a:rPr lang="en-US" smtClean="0"/>
              <a:t>‹#›</a:t>
            </a:fld>
            <a:endParaRPr lang="en-US"/>
          </a:p>
        </p:txBody>
      </p:sp>
    </p:spTree>
    <p:extLst>
      <p:ext uri="{BB962C8B-B14F-4D97-AF65-F5344CB8AC3E}">
        <p14:creationId xmlns:p14="http://schemas.microsoft.com/office/powerpoint/2010/main" val="135789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a:t>
            </a:fld>
            <a:endParaRPr lang="en-US"/>
          </a:p>
        </p:txBody>
      </p:sp>
    </p:spTree>
    <p:extLst>
      <p:ext uri="{BB962C8B-B14F-4D97-AF65-F5344CB8AC3E}">
        <p14:creationId xmlns:p14="http://schemas.microsoft.com/office/powerpoint/2010/main" val="1043474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9404D-9E49-343B-546C-343813D83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FD345-694F-005F-F4EC-56E2F2886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7E62B-BBAB-CF0B-40BE-97E5D9AF3478}"/>
              </a:ext>
            </a:extLst>
          </p:cNvPr>
          <p:cNvSpPr>
            <a:spLocks noGrp="1"/>
          </p:cNvSpPr>
          <p:nvPr>
            <p:ph type="body" idx="1"/>
          </p:nvPr>
        </p:nvSpPr>
        <p:spPr/>
        <p:txBody>
          <a:bodyPr/>
          <a:lstStyle/>
          <a:p>
            <a:r>
              <a:rPr lang="en-US" dirty="0"/>
              <a:t>The aging process results in alterations to the microbiome composition (dysbiosis) and contributes to development of chronic low-grade inflammation </a:t>
            </a:r>
          </a:p>
          <a:p>
            <a:r>
              <a:rPr lang="en-US" dirty="0"/>
              <a:t>Dysbiosis implicated in the pathogenesis of AD by initiating and prolonging neuroinflammatory processes. Gut-derived bacteria and toxins can compromise the integrity of the BBB and contribute to early neuroinflammatory changes and AD by priming microglia and impairing amyloid clearance </a:t>
            </a:r>
          </a:p>
          <a:p>
            <a:r>
              <a:rPr lang="en-US" dirty="0"/>
              <a:t>Almost 60% of variation in the gut microbiome is attributable to diet; therefore, modulating the gut microbiome through dietary means could be an effective approach to reduce inflammation associated with 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A577D466-3609-2A88-D729-0D181E669C77}"/>
              </a:ext>
            </a:extLst>
          </p:cNvPr>
          <p:cNvSpPr>
            <a:spLocks noGrp="1"/>
          </p:cNvSpPr>
          <p:nvPr>
            <p:ph type="sldNum" sz="quarter" idx="5"/>
          </p:nvPr>
        </p:nvSpPr>
        <p:spPr/>
        <p:txBody>
          <a:bodyPr/>
          <a:lstStyle/>
          <a:p>
            <a:fld id="{83E0F0F4-4215-4694-A1B5-E0A1D09AC16D}" type="slidenum">
              <a:rPr lang="en-US" smtClean="0"/>
              <a:t>12</a:t>
            </a:fld>
            <a:endParaRPr lang="en-US"/>
          </a:p>
        </p:txBody>
      </p:sp>
    </p:spTree>
    <p:extLst>
      <p:ext uri="{BB962C8B-B14F-4D97-AF65-F5344CB8AC3E}">
        <p14:creationId xmlns:p14="http://schemas.microsoft.com/office/powerpoint/2010/main" val="428009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26341-FDD8-88BC-C87D-C1E51AA68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75724-AA60-40D9-0B1F-C4F57048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B73DF-E6A2-45AE-74EC-611BACE4113C}"/>
              </a:ext>
            </a:extLst>
          </p:cNvPr>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Our gut bacteria (“microbiome”) play a huge role in health. There is a “gut-brain” pathway that means our gut microbiome influences brain activity- anxiety, depression, even dementia</a:t>
            </a:r>
          </a:p>
          <a:p>
            <a:r>
              <a:rPr lang="en-US" altLang="en-US" dirty="0">
                <a:latin typeface="Arial" panose="020B0604020202020204" pitchFamily="34" charset="0"/>
                <a:cs typeface="Arial" panose="020B0604020202020204" pitchFamily="34" charset="0"/>
              </a:rPr>
              <a:t>Our microbiome has a “mid-life crisis” that may make us more vulnerable to inflammation and other negative aging factors. PREBIOTICS such as garlic may help lessen this midlife crisis</a:t>
            </a:r>
          </a:p>
          <a:p>
            <a:r>
              <a:rPr lang="en-US" altLang="en-US" dirty="0">
                <a:latin typeface="Arial" panose="020B0604020202020204" pitchFamily="34" charset="0"/>
                <a:cs typeface="Arial" panose="020B0604020202020204" pitchFamily="34" charset="0"/>
              </a:rPr>
              <a:t>The Mediterranean diet alters our gut microbiome favorably within just 2-3 weeks!</a:t>
            </a:r>
          </a:p>
          <a:p>
            <a:endParaRPr lang="en-US" altLang="en-US" dirty="0">
              <a:latin typeface="Arial" panose="020B0604020202020204" pitchFamily="34" charset="0"/>
              <a:cs typeface="Arial" panose="020B0604020202020204" pitchFamily="34" charset="0"/>
            </a:endParaRPr>
          </a:p>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1890FB70-57BB-B8F0-2D55-BF3BAD78B6B6}"/>
              </a:ext>
            </a:extLst>
          </p:cNvPr>
          <p:cNvSpPr>
            <a:spLocks noGrp="1"/>
          </p:cNvSpPr>
          <p:nvPr>
            <p:ph type="sldNum" sz="quarter" idx="5"/>
          </p:nvPr>
        </p:nvSpPr>
        <p:spPr/>
        <p:txBody>
          <a:bodyPr/>
          <a:lstStyle/>
          <a:p>
            <a:fld id="{83E0F0F4-4215-4694-A1B5-E0A1D09AC16D}" type="slidenum">
              <a:rPr lang="en-US" smtClean="0"/>
              <a:t>13</a:t>
            </a:fld>
            <a:endParaRPr lang="en-US"/>
          </a:p>
        </p:txBody>
      </p:sp>
    </p:spTree>
    <p:extLst>
      <p:ext uri="{BB962C8B-B14F-4D97-AF65-F5344CB8AC3E}">
        <p14:creationId xmlns:p14="http://schemas.microsoft.com/office/powerpoint/2010/main" val="653656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3FDA9-2820-B2DB-21CB-8FFE2EFBE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680F91-1F84-6DB5-0E8F-491A7278A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3864BD-EC14-1E25-14CC-2B85501EF01A}"/>
              </a:ext>
            </a:extLst>
          </p:cNvPr>
          <p:cNvSpPr>
            <a:spLocks noGrp="1"/>
          </p:cNvSpPr>
          <p:nvPr>
            <p:ph type="body" idx="1"/>
          </p:nvPr>
        </p:nvSpPr>
        <p:spPr/>
        <p:txBody>
          <a:bodyPr/>
          <a:lstStyle/>
          <a:p>
            <a:r>
              <a:rPr lang="en-US" dirty="0"/>
              <a:t>Antioxidants from fruit and vegetables suppress neuroinflammatory processes and neuronal apoptosis by inhibiting free radicals and cytokine production in activated microglia cells</a:t>
            </a:r>
          </a:p>
          <a:p>
            <a:r>
              <a:rPr lang="en-US" dirty="0"/>
              <a:t>Plant-derived flavonoids play a role in preventing neuroinflammation by down regulating transcription factor activity</a:t>
            </a:r>
          </a:p>
          <a:p>
            <a:r>
              <a:rPr lang="en-US" dirty="0"/>
              <a:t>Long chain omega-3 fatty acids from fish attenuate the expression of pro-inflammatory cytokines in microglia and help to resolve inflammation in the brain</a:t>
            </a:r>
          </a:p>
          <a:p>
            <a:r>
              <a:rPr lang="en-US" dirty="0"/>
              <a:t>Help maintain normal BMI- which is critical</a:t>
            </a:r>
          </a:p>
        </p:txBody>
      </p:sp>
      <p:sp>
        <p:nvSpPr>
          <p:cNvPr id="4" name="Slide Number Placeholder 3">
            <a:extLst>
              <a:ext uri="{FF2B5EF4-FFF2-40B4-BE49-F238E27FC236}">
                <a16:creationId xmlns:a16="http://schemas.microsoft.com/office/drawing/2014/main" id="{48B9CA76-1DF5-4B5B-A96A-711A9603FCB6}"/>
              </a:ext>
            </a:extLst>
          </p:cNvPr>
          <p:cNvSpPr>
            <a:spLocks noGrp="1"/>
          </p:cNvSpPr>
          <p:nvPr>
            <p:ph type="sldNum" sz="quarter" idx="5"/>
          </p:nvPr>
        </p:nvSpPr>
        <p:spPr/>
        <p:txBody>
          <a:bodyPr/>
          <a:lstStyle/>
          <a:p>
            <a:fld id="{83E0F0F4-4215-4694-A1B5-E0A1D09AC16D}" type="slidenum">
              <a:rPr lang="en-US" smtClean="0"/>
              <a:t>14</a:t>
            </a:fld>
            <a:endParaRPr lang="en-US"/>
          </a:p>
        </p:txBody>
      </p:sp>
    </p:spTree>
    <p:extLst>
      <p:ext uri="{BB962C8B-B14F-4D97-AF65-F5344CB8AC3E}">
        <p14:creationId xmlns:p14="http://schemas.microsoft.com/office/powerpoint/2010/main" val="1757788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dirty="0"/>
              <a:t>every 5% of calories that came from animal protein instead of carbohydrates, there was an 11% lower risk for developing dementia. And for every 5% of calories that came from plant protein instead of carbohydrates, there was a 26% lower risk for developing dementia</a:t>
            </a:r>
          </a:p>
          <a:p>
            <a:pPr>
              <a:lnSpc>
                <a:spcPct val="115000"/>
              </a:lnSpc>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15</a:t>
            </a:fld>
            <a:endParaRPr lang="en-US"/>
          </a:p>
        </p:txBody>
      </p:sp>
    </p:spTree>
    <p:extLst>
      <p:ext uri="{BB962C8B-B14F-4D97-AF65-F5344CB8AC3E}">
        <p14:creationId xmlns:p14="http://schemas.microsoft.com/office/powerpoint/2010/main" val="3576461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88B45-54FD-8E19-AEAB-C788BFC41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76D45-18CC-60C8-3DCD-73C2EDE4D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631F55-E977-BC82-3CB9-F01375CA73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5FC950-30A1-6C82-6578-6816FC69EAE6}"/>
              </a:ext>
            </a:extLst>
          </p:cNvPr>
          <p:cNvSpPr>
            <a:spLocks noGrp="1"/>
          </p:cNvSpPr>
          <p:nvPr>
            <p:ph type="sldNum" sz="quarter" idx="5"/>
          </p:nvPr>
        </p:nvSpPr>
        <p:spPr/>
        <p:txBody>
          <a:bodyPr/>
          <a:lstStyle/>
          <a:p>
            <a:fld id="{83E0F0F4-4215-4694-A1B5-E0A1D09AC16D}" type="slidenum">
              <a:rPr lang="en-US" smtClean="0"/>
              <a:t>16</a:t>
            </a:fld>
            <a:endParaRPr lang="en-US"/>
          </a:p>
        </p:txBody>
      </p:sp>
    </p:spTree>
    <p:extLst>
      <p:ext uri="{BB962C8B-B14F-4D97-AF65-F5344CB8AC3E}">
        <p14:creationId xmlns:p14="http://schemas.microsoft.com/office/powerpoint/2010/main" val="4186853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Research shows good protein intake reduces sarcopenia, or loss of muscle mass, and frailty in older adults. Many older adults don’t get enough protein in their diet and this increases the risk of becoming frail and dependent. I recommend at least one gram </a:t>
            </a:r>
            <a:r>
              <a:rPr lang="en-US" dirty="0"/>
              <a:t>protein per kilogram weight. So if you weigh 130 pounds (60 kg), eat 60 </a:t>
            </a:r>
            <a:r>
              <a:rPr lang="en-US" dirty="0" err="1"/>
              <a:t>gms</a:t>
            </a:r>
            <a:r>
              <a:rPr lang="en-US" dirty="0"/>
              <a:t> protein daily</a:t>
            </a:r>
          </a:p>
          <a:p>
            <a:r>
              <a:rPr lang="en-US" dirty="0"/>
              <a:t>Try to get 70% of protein from plant based sources, so 40 gm protein should be from vegetable sources and just 20 gm from animal sources. Lentils, chickpeas, brown rice, almonds are great sources of plant based protein, and tuna or salmon are</a:t>
            </a:r>
            <a:r>
              <a:rPr lang="en-US" baseline="0" dirty="0"/>
              <a:t> great animal based sources of protein. For people with dementia, avoiding loss of muscle mass helps maintain independence in walking and other key activities of daily living, so reduces burden on caregivers and improves well being.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BB05BD-9699-8C4A-B4F7-6809EF7189CB}" type="slidenum">
              <a:rPr lang="en-US" smtClean="0"/>
              <a:t>18</a:t>
            </a:fld>
            <a:endParaRPr lang="en-US"/>
          </a:p>
        </p:txBody>
      </p:sp>
    </p:spTree>
    <p:extLst>
      <p:ext uri="{BB962C8B-B14F-4D97-AF65-F5344CB8AC3E}">
        <p14:creationId xmlns:p14="http://schemas.microsoft.com/office/powerpoint/2010/main" val="3636441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F75B4-568B-C4B0-B77A-AA6467DD7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DE891-1E7A-A8AD-A577-8B1FD374B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1C4FCE-4E3A-B6E2-6E03-2344BC3C40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ingredients like kale, sweet potatoes, chickpeas, turmeric, sunflower seeds and quinoa, this recipe is a great example of a plant based, high protein dish that helps protect the brain. Greens can even blunt the effect of terrible foods like bacon and donuts. Beans are a great source of clean protein and complex carbohydrates, and the resistant starches regulate blood sugar and the fiber can help reduce cholesterol – two very important functions for brain health.</a:t>
            </a:r>
          </a:p>
          <a:p>
            <a:endParaRPr lang="en-US" dirty="0"/>
          </a:p>
        </p:txBody>
      </p:sp>
      <p:sp>
        <p:nvSpPr>
          <p:cNvPr id="4" name="Slide Number Placeholder 3">
            <a:extLst>
              <a:ext uri="{FF2B5EF4-FFF2-40B4-BE49-F238E27FC236}">
                <a16:creationId xmlns:a16="http://schemas.microsoft.com/office/drawing/2014/main" id="{FCD0CF57-AF51-A129-DA41-4A8108990D6C}"/>
              </a:ext>
            </a:extLst>
          </p:cNvPr>
          <p:cNvSpPr>
            <a:spLocks noGrp="1"/>
          </p:cNvSpPr>
          <p:nvPr>
            <p:ph type="sldNum" sz="quarter" idx="5"/>
          </p:nvPr>
        </p:nvSpPr>
        <p:spPr/>
        <p:txBody>
          <a:bodyPr/>
          <a:lstStyle/>
          <a:p>
            <a:fld id="{83E0F0F4-4215-4694-A1B5-E0A1D09AC16D}" type="slidenum">
              <a:rPr lang="en-US" smtClean="0"/>
              <a:t>19</a:t>
            </a:fld>
            <a:endParaRPr lang="en-US"/>
          </a:p>
        </p:txBody>
      </p:sp>
    </p:spTree>
    <p:extLst>
      <p:ext uri="{BB962C8B-B14F-4D97-AF65-F5344CB8AC3E}">
        <p14:creationId xmlns:p14="http://schemas.microsoft.com/office/powerpoint/2010/main" val="2641434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822E1-22BE-86AC-68EA-E35F8695E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81D7C-77EE-F250-73C1-4809A61B3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A20A9-1A62-8582-970A-6B604ECCAF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B9383D-9D18-7E8E-D7D8-88800130B2A3}"/>
              </a:ext>
            </a:extLst>
          </p:cNvPr>
          <p:cNvSpPr>
            <a:spLocks noGrp="1"/>
          </p:cNvSpPr>
          <p:nvPr>
            <p:ph type="sldNum" sz="quarter" idx="5"/>
          </p:nvPr>
        </p:nvSpPr>
        <p:spPr/>
        <p:txBody>
          <a:bodyPr/>
          <a:lstStyle/>
          <a:p>
            <a:fld id="{83E0F0F4-4215-4694-A1B5-E0A1D09AC16D}" type="slidenum">
              <a:rPr lang="en-US" smtClean="0"/>
              <a:t>20</a:t>
            </a:fld>
            <a:endParaRPr lang="en-US"/>
          </a:p>
        </p:txBody>
      </p:sp>
    </p:spTree>
    <p:extLst>
      <p:ext uri="{BB962C8B-B14F-4D97-AF65-F5344CB8AC3E}">
        <p14:creationId xmlns:p14="http://schemas.microsoft.com/office/powerpoint/2010/main" val="702603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defRPr/>
            </a:pPr>
            <a:r>
              <a:rPr lang="en-US" dirty="0"/>
              <a:t>Please visit our website to sign-up to join one of our many ECHO sessions. Thank you!</a:t>
            </a: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22</a:t>
            </a:fld>
            <a:endParaRPr lang="en-US"/>
          </a:p>
        </p:txBody>
      </p:sp>
    </p:spTree>
    <p:extLst>
      <p:ext uri="{BB962C8B-B14F-4D97-AF65-F5344CB8AC3E}">
        <p14:creationId xmlns:p14="http://schemas.microsoft.com/office/powerpoint/2010/main" val="113263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Here are our learning objectives for today's presentation.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a:t>
            </a:fld>
            <a:endParaRPr lang="en-US"/>
          </a:p>
        </p:txBody>
      </p:sp>
    </p:spTree>
    <p:extLst>
      <p:ext uri="{BB962C8B-B14F-4D97-AF65-F5344CB8AC3E}">
        <p14:creationId xmlns:p14="http://schemas.microsoft.com/office/powerpoint/2010/main" val="71327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group is likely aware of what is normal and abnormal with aging, but just a quick review….</a:t>
            </a:r>
          </a:p>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a:t>
            </a:fld>
            <a:endParaRPr lang="en-US"/>
          </a:p>
        </p:txBody>
      </p:sp>
    </p:spTree>
    <p:extLst>
      <p:ext uri="{BB962C8B-B14F-4D97-AF65-F5344CB8AC3E}">
        <p14:creationId xmlns:p14="http://schemas.microsoft.com/office/powerpoint/2010/main" val="2679312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E2E8B-2A01-6888-A0B4-3CED1FF2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167B6-8949-5F37-6B2A-0277690CF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F0921-3366-184F-44DA-C258C9A69361}"/>
              </a:ext>
            </a:extLst>
          </p:cNvPr>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851EA5A0-A530-6913-AB0A-C62323B79C77}"/>
              </a:ext>
            </a:extLst>
          </p:cNvPr>
          <p:cNvSpPr>
            <a:spLocks noGrp="1"/>
          </p:cNvSpPr>
          <p:nvPr>
            <p:ph type="sldNum" sz="quarter" idx="5"/>
          </p:nvPr>
        </p:nvSpPr>
        <p:spPr/>
        <p:txBody>
          <a:bodyPr/>
          <a:lstStyle/>
          <a:p>
            <a:fld id="{83E0F0F4-4215-4694-A1B5-E0A1D09AC16D}" type="slidenum">
              <a:rPr lang="en-US" smtClean="0"/>
              <a:t>6</a:t>
            </a:fld>
            <a:endParaRPr lang="en-US"/>
          </a:p>
        </p:txBody>
      </p:sp>
    </p:spTree>
    <p:extLst>
      <p:ext uri="{BB962C8B-B14F-4D97-AF65-F5344CB8AC3E}">
        <p14:creationId xmlns:p14="http://schemas.microsoft.com/office/powerpoint/2010/main" val="153996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15CF2-5BE9-7C72-6D8B-34CFCDE0F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C35FE-E822-D076-EAD3-780BBB18B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EE196-ECB7-C7DA-F5B5-48C39DA0C917}"/>
              </a:ext>
            </a:extLst>
          </p:cNvPr>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54813E20-D070-04A4-0BF4-2241881BCA11}"/>
              </a:ext>
            </a:extLst>
          </p:cNvPr>
          <p:cNvSpPr>
            <a:spLocks noGrp="1"/>
          </p:cNvSpPr>
          <p:nvPr>
            <p:ph type="sldNum" sz="quarter" idx="5"/>
          </p:nvPr>
        </p:nvSpPr>
        <p:spPr/>
        <p:txBody>
          <a:bodyPr/>
          <a:lstStyle/>
          <a:p>
            <a:fld id="{83E0F0F4-4215-4694-A1B5-E0A1D09AC16D}" type="slidenum">
              <a:rPr lang="en-US" smtClean="0"/>
              <a:t>7</a:t>
            </a:fld>
            <a:endParaRPr lang="en-US"/>
          </a:p>
        </p:txBody>
      </p:sp>
    </p:spTree>
    <p:extLst>
      <p:ext uri="{BB962C8B-B14F-4D97-AF65-F5344CB8AC3E}">
        <p14:creationId xmlns:p14="http://schemas.microsoft.com/office/powerpoint/2010/main" val="41557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08D3D-482F-11A2-C60C-FB98DF750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07A84-97A1-6E5C-6BC3-F40B958F92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C7655-C25D-1061-DA26-4288BE0E058C}"/>
              </a:ext>
            </a:extLst>
          </p:cNvPr>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BC13AE6B-6674-6DF4-63B5-2B1EC96C7798}"/>
              </a:ext>
            </a:extLst>
          </p:cNvPr>
          <p:cNvSpPr>
            <a:spLocks noGrp="1"/>
          </p:cNvSpPr>
          <p:nvPr>
            <p:ph type="sldNum" sz="quarter" idx="5"/>
          </p:nvPr>
        </p:nvSpPr>
        <p:spPr/>
        <p:txBody>
          <a:bodyPr/>
          <a:lstStyle/>
          <a:p>
            <a:fld id="{83E0F0F4-4215-4694-A1B5-E0A1D09AC16D}" type="slidenum">
              <a:rPr lang="en-US" smtClean="0"/>
              <a:t>8</a:t>
            </a:fld>
            <a:endParaRPr lang="en-US"/>
          </a:p>
        </p:txBody>
      </p:sp>
    </p:spTree>
    <p:extLst>
      <p:ext uri="{BB962C8B-B14F-4D97-AF65-F5344CB8AC3E}">
        <p14:creationId xmlns:p14="http://schemas.microsoft.com/office/powerpoint/2010/main" val="48953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6603B-CC00-3BAC-FC00-553C3B522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F06FE-0586-A5B0-49AC-1E2E938D1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BBD04-0C93-C624-E27B-86459E6C8D33}"/>
              </a:ext>
            </a:extLst>
          </p:cNvPr>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E61430F7-3012-8AD2-1A18-162FBCB55954}"/>
              </a:ext>
            </a:extLst>
          </p:cNvPr>
          <p:cNvSpPr>
            <a:spLocks noGrp="1"/>
          </p:cNvSpPr>
          <p:nvPr>
            <p:ph type="sldNum" sz="quarter" idx="5"/>
          </p:nvPr>
        </p:nvSpPr>
        <p:spPr/>
        <p:txBody>
          <a:bodyPr/>
          <a:lstStyle/>
          <a:p>
            <a:fld id="{83E0F0F4-4215-4694-A1B5-E0A1D09AC16D}" type="slidenum">
              <a:rPr lang="en-US" smtClean="0"/>
              <a:t>9</a:t>
            </a:fld>
            <a:endParaRPr lang="en-US"/>
          </a:p>
        </p:txBody>
      </p:sp>
    </p:spTree>
    <p:extLst>
      <p:ext uri="{BB962C8B-B14F-4D97-AF65-F5344CB8AC3E}">
        <p14:creationId xmlns:p14="http://schemas.microsoft.com/office/powerpoint/2010/main" val="233927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198C3-D954-7326-3BCB-CB87AF0D5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03ACB-8CA8-33D2-9115-2ACC931A0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D7258-DF30-FB67-6390-AC1DCF350C7E}"/>
              </a:ext>
            </a:extLst>
          </p:cNvPr>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26308D68-D5D0-2C43-297D-7BF1475D5D04}"/>
              </a:ext>
            </a:extLst>
          </p:cNvPr>
          <p:cNvSpPr>
            <a:spLocks noGrp="1"/>
          </p:cNvSpPr>
          <p:nvPr>
            <p:ph type="sldNum" sz="quarter" idx="5"/>
          </p:nvPr>
        </p:nvSpPr>
        <p:spPr/>
        <p:txBody>
          <a:bodyPr/>
          <a:lstStyle/>
          <a:p>
            <a:fld id="{83E0F0F4-4215-4694-A1B5-E0A1D09AC16D}" type="slidenum">
              <a:rPr lang="en-US" smtClean="0"/>
              <a:t>10</a:t>
            </a:fld>
            <a:endParaRPr lang="en-US"/>
          </a:p>
        </p:txBody>
      </p:sp>
    </p:spTree>
    <p:extLst>
      <p:ext uri="{BB962C8B-B14F-4D97-AF65-F5344CB8AC3E}">
        <p14:creationId xmlns:p14="http://schemas.microsoft.com/office/powerpoint/2010/main" val="736114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9E229-EDCA-641F-6638-229F9A2F2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9ED19-1307-6216-C238-0494ED304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EA7BD-0187-A4C0-917B-3A09302DAABB}"/>
              </a:ext>
            </a:extLst>
          </p:cNvPr>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1F4D32DA-AD3F-9146-F255-172F5E53F158}"/>
              </a:ext>
            </a:extLst>
          </p:cNvPr>
          <p:cNvSpPr>
            <a:spLocks noGrp="1"/>
          </p:cNvSpPr>
          <p:nvPr>
            <p:ph type="sldNum" sz="quarter" idx="5"/>
          </p:nvPr>
        </p:nvSpPr>
        <p:spPr/>
        <p:txBody>
          <a:bodyPr/>
          <a:lstStyle/>
          <a:p>
            <a:fld id="{83E0F0F4-4215-4694-A1B5-E0A1D09AC16D}" type="slidenum">
              <a:rPr lang="en-US" smtClean="0"/>
              <a:t>11</a:t>
            </a:fld>
            <a:endParaRPr lang="en-US"/>
          </a:p>
        </p:txBody>
      </p:sp>
    </p:spTree>
    <p:extLst>
      <p:ext uri="{BB962C8B-B14F-4D97-AF65-F5344CB8AC3E}">
        <p14:creationId xmlns:p14="http://schemas.microsoft.com/office/powerpoint/2010/main" val="2685054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1B56-DB8C-BC44-8324-9A80B29603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3C8311-0670-5447-96E0-725C2F6DCF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B0001-C97B-FB47-A42B-DFB2F6A1ADB4}"/>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9B10312C-BC22-EC43-BC19-C30E9582E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F27F1-E871-2249-87B8-8CD31A455206}"/>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70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BC20-5FBD-8D43-BF4F-4C99700A73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84667-90BB-8046-9766-849980976C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77242-C6D3-EC4A-B40B-ED5A234CE3F2}"/>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90177C7C-3B18-2944-A917-3545C02E3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B7376-8858-3A4D-8A40-DE7987670C2D}"/>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94689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9433B-1BE8-F546-B6FA-30C00192A4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8628C-2A74-0745-BF1D-366983A745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8D8AC-FCE1-5D47-A5A3-23BDA4EFD437}"/>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B0F8C320-38C2-D640-A48B-6663BDA1F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B5BCB-AB27-094F-8DDD-F344A71308DA}"/>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20581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F61C-6103-B945-8256-AB79BF0B7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F84AC8-EFDA-C14A-90EC-B933A15782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623DF-D070-B34A-813B-2776673686E2}"/>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9A524AD9-2C49-834C-8881-2932F6CAC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4DAE-2805-C242-8E9F-C5AD824356B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1117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C0784-24E7-A44C-9BF6-6D70E897F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416098-5434-BB43-BF59-483AEE19C8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2697C-2FA3-2345-9B3B-11E2770F6538}"/>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DC47A75C-4405-5B42-89FD-9303948F4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74B98-4943-C94D-AD75-C1618B230137}"/>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27850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1A06-8997-5049-8A49-8FDD1016D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F527A-F0E0-AA47-8692-15513B2FD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479044-E6D7-E54C-A874-78A95770D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CB144E-2BB1-7144-9E84-DC492FC1CDFC}"/>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6" name="Footer Placeholder 5">
            <a:extLst>
              <a:ext uri="{FF2B5EF4-FFF2-40B4-BE49-F238E27FC236}">
                <a16:creationId xmlns:a16="http://schemas.microsoft.com/office/drawing/2014/main" id="{4DBCB389-4B6C-864C-8EC2-D06DF74D16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690B5-0C8D-8443-9AE0-5A820AF92494}"/>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89353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A146-F10A-7047-B65E-4F90B310AE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1D1955-9767-974F-B47B-6FFB8CED5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6D8D93-6A23-0F49-9984-27B44F797A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9E395-53A5-414F-989B-00A31BF718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553F0F-EBD8-6841-BEF8-5173FE2D9A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CD0A8-CF29-5546-BBDC-ADA4E56CACCB}"/>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8" name="Footer Placeholder 7">
            <a:extLst>
              <a:ext uri="{FF2B5EF4-FFF2-40B4-BE49-F238E27FC236}">
                <a16:creationId xmlns:a16="http://schemas.microsoft.com/office/drawing/2014/main" id="{DF63A6A4-2987-804E-9482-77BFC86F8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B168E2-9753-E341-94ED-47097CDE7D0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72645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906D-A307-4B4A-B616-2929D2E1AD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D98590-FF9F-A941-AF06-BAE9DDE90378}"/>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4" name="Footer Placeholder 3">
            <a:extLst>
              <a:ext uri="{FF2B5EF4-FFF2-40B4-BE49-F238E27FC236}">
                <a16:creationId xmlns:a16="http://schemas.microsoft.com/office/drawing/2014/main" id="{859D9A22-6CD9-9B4E-9023-1F56D8021B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CE0806-41E7-9F46-9075-E3D01F667F7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7555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12F9EC-9403-D242-91B8-12416ACF414F}"/>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3" name="Footer Placeholder 2">
            <a:extLst>
              <a:ext uri="{FF2B5EF4-FFF2-40B4-BE49-F238E27FC236}">
                <a16:creationId xmlns:a16="http://schemas.microsoft.com/office/drawing/2014/main" id="{ABC910B9-7234-EF49-BABA-58D3A1454D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7C67C2-88CC-1A4D-921C-743911F6B891}"/>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3754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D1927-C572-4E45-874E-12BD88B0F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A9220-0ACA-CB42-8C61-8506A2733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5A24-E02F-7C48-BDE8-C51DF96BF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B61FE-87BA-6143-84BF-A3779B2A2D68}"/>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6" name="Footer Placeholder 5">
            <a:extLst>
              <a:ext uri="{FF2B5EF4-FFF2-40B4-BE49-F238E27FC236}">
                <a16:creationId xmlns:a16="http://schemas.microsoft.com/office/drawing/2014/main" id="{1848C9A7-A5F8-8045-8B0A-2CCEC554F7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76B48-29FF-6D4B-B7A4-FD02698128F0}"/>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1543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E830-732B-4843-8A04-6C647C7D5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5172F9-B8A9-4742-9F37-6A16C0A3CC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2EC60-D5AB-2F49-8CBF-4AF29B865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444F1-2D5D-274F-8070-27D5FBE32D09}"/>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6" name="Footer Placeholder 5">
            <a:extLst>
              <a:ext uri="{FF2B5EF4-FFF2-40B4-BE49-F238E27FC236}">
                <a16:creationId xmlns:a16="http://schemas.microsoft.com/office/drawing/2014/main" id="{DC955B00-D0C5-6E44-A221-F2E5E9499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D2205-5570-AA45-A5DB-E86D88829A0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6711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8BFDD-A4F8-D143-BC3F-5BD35F8FC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663F5-83F8-ED42-8565-F5A0A9734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16FC8-6D10-1D4C-A334-00532CE17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D1E7A238-A3D2-564B-A2A8-69ED040C4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195CA7-9CAF-B54A-BDCC-FF0549A87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1CC73-E702-884F-8B7C-6CFBA786C3FD}" type="slidenum">
              <a:rPr lang="en-US" smtClean="0"/>
              <a:t>‹#›</a:t>
            </a:fld>
            <a:endParaRPr lang="en-US"/>
          </a:p>
        </p:txBody>
      </p:sp>
    </p:spTree>
    <p:extLst>
      <p:ext uri="{BB962C8B-B14F-4D97-AF65-F5344CB8AC3E}">
        <p14:creationId xmlns:p14="http://schemas.microsoft.com/office/powerpoint/2010/main" val="319290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41B567F-030B-4358-BCFF-114377988FD7}"/>
              </a:ext>
            </a:extLst>
          </p:cNvPr>
          <p:cNvPicPr>
            <a:picLocks noChangeAspect="1"/>
          </p:cNvPicPr>
          <p:nvPr/>
        </p:nvPicPr>
        <p:blipFill rotWithShape="1">
          <a:blip r:embed="rId3"/>
          <a:srcRect l="35938"/>
          <a:stretch/>
        </p:blipFill>
        <p:spPr>
          <a:xfrm>
            <a:off x="0" y="3830909"/>
            <a:ext cx="4265007" cy="2263584"/>
          </a:xfrm>
          <a:prstGeom prst="rect">
            <a:avLst/>
          </a:prstGeom>
        </p:spPr>
      </p:pic>
      <p:pic>
        <p:nvPicPr>
          <p:cNvPr id="8" name="Picture 7">
            <a:extLst>
              <a:ext uri="{FF2B5EF4-FFF2-40B4-BE49-F238E27FC236}">
                <a16:creationId xmlns:a16="http://schemas.microsoft.com/office/drawing/2014/main" id="{292BCE0E-A92F-4B71-9BA3-3BBFAFF43BC4}"/>
              </a:ext>
            </a:extLst>
          </p:cNvPr>
          <p:cNvPicPr>
            <a:picLocks noChangeAspect="1"/>
          </p:cNvPicPr>
          <p:nvPr/>
        </p:nvPicPr>
        <p:blipFill rotWithShape="1">
          <a:blip r:embed="rId4"/>
          <a:srcRect l="64130" t="31842" r="2174" b="4731"/>
          <a:stretch/>
        </p:blipFill>
        <p:spPr>
          <a:xfrm rot="10800000">
            <a:off x="0" y="0"/>
            <a:ext cx="4108175" cy="4108173"/>
          </a:xfrm>
          <a:prstGeom prst="rect">
            <a:avLst/>
          </a:prstGeom>
        </p:spPr>
      </p:pic>
      <p:pic>
        <p:nvPicPr>
          <p:cNvPr id="24" name="Picture 23">
            <a:extLst>
              <a:ext uri="{FF2B5EF4-FFF2-40B4-BE49-F238E27FC236}">
                <a16:creationId xmlns:a16="http://schemas.microsoft.com/office/drawing/2014/main" id="{31F26858-38AD-4BAD-BDE4-70450191D862}"/>
              </a:ext>
            </a:extLst>
          </p:cNvPr>
          <p:cNvPicPr>
            <a:picLocks noChangeAspect="1"/>
          </p:cNvPicPr>
          <p:nvPr/>
        </p:nvPicPr>
        <p:blipFill rotWithShape="1">
          <a:blip r:embed="rId5"/>
          <a:srcRect l="5327" t="28977" r="29673" b="56905"/>
          <a:stretch/>
        </p:blipFill>
        <p:spPr>
          <a:xfrm>
            <a:off x="0" y="5622256"/>
            <a:ext cx="4732235" cy="546028"/>
          </a:xfrm>
          <a:prstGeom prst="rect">
            <a:avLst/>
          </a:prstGeom>
        </p:spPr>
      </p:pic>
      <p:pic>
        <p:nvPicPr>
          <p:cNvPr id="34" name="Picture 33">
            <a:extLst>
              <a:ext uri="{FF2B5EF4-FFF2-40B4-BE49-F238E27FC236}">
                <a16:creationId xmlns:a16="http://schemas.microsoft.com/office/drawing/2014/main" id="{5AC1C065-2A4A-4D69-B191-A55C8C787478}"/>
              </a:ext>
            </a:extLst>
          </p:cNvPr>
          <p:cNvPicPr>
            <a:picLocks noChangeAspect="1"/>
          </p:cNvPicPr>
          <p:nvPr/>
        </p:nvPicPr>
        <p:blipFill rotWithShape="1">
          <a:blip r:embed="rId6"/>
          <a:srcRect l="12973" t="38458" r="23379" b="47425"/>
          <a:stretch/>
        </p:blipFill>
        <p:spPr>
          <a:xfrm>
            <a:off x="0" y="6167336"/>
            <a:ext cx="4633853" cy="546028"/>
          </a:xfrm>
          <a:prstGeom prst="rect">
            <a:avLst/>
          </a:prstGeom>
        </p:spPr>
      </p:pic>
      <p:sp>
        <p:nvSpPr>
          <p:cNvPr id="6" name="Content Placeholder 2">
            <a:extLst>
              <a:ext uri="{FF2B5EF4-FFF2-40B4-BE49-F238E27FC236}">
                <a16:creationId xmlns:a16="http://schemas.microsoft.com/office/drawing/2014/main" id="{DE816863-E29E-5D45-AD69-C56B31715C4C}"/>
              </a:ext>
            </a:extLst>
          </p:cNvPr>
          <p:cNvSpPr txBox="1">
            <a:spLocks/>
          </p:cNvSpPr>
          <p:nvPr/>
        </p:nvSpPr>
        <p:spPr>
          <a:xfrm>
            <a:off x="4919259" y="4813362"/>
            <a:ext cx="6955277" cy="10439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189C9C"/>
                </a:solidFill>
                <a:latin typeface="Calibri"/>
                <a:ea typeface="+mn-lt"/>
                <a:cs typeface="+mn-lt"/>
              </a:rPr>
              <a:t>Elizabeth Eckstrom, MD, MPH| Professor | OHSU| eckstrom@ohsu.edu</a:t>
            </a:r>
            <a:endParaRPr lang="en-US" dirty="0">
              <a:solidFill>
                <a:srgbClr val="189C9C"/>
              </a:solidFill>
              <a:latin typeface="Calibri"/>
              <a:cs typeface="Calibri"/>
            </a:endParaRPr>
          </a:p>
          <a:p>
            <a:pPr marL="457200" indent="-457200"/>
            <a:endParaRPr lang="en-US" sz="2400" dirty="0">
              <a:solidFill>
                <a:srgbClr val="189C9C"/>
              </a:solidFill>
              <a:latin typeface="Segoe UI"/>
              <a:cs typeface="Calibri"/>
            </a:endParaRPr>
          </a:p>
        </p:txBody>
      </p:sp>
      <p:sp>
        <p:nvSpPr>
          <p:cNvPr id="2" name="Rectangle 1">
            <a:extLst>
              <a:ext uri="{FF2B5EF4-FFF2-40B4-BE49-F238E27FC236}">
                <a16:creationId xmlns:a16="http://schemas.microsoft.com/office/drawing/2014/main" id="{B9FC4F4E-D619-F74B-9477-5F235F964135}"/>
              </a:ext>
            </a:extLst>
          </p:cNvPr>
          <p:cNvSpPr/>
          <p:nvPr/>
        </p:nvSpPr>
        <p:spPr>
          <a:xfrm>
            <a:off x="4265007" y="813771"/>
            <a:ext cx="7077585" cy="2616101"/>
          </a:xfrm>
          <a:prstGeom prst="rect">
            <a:avLst/>
          </a:prstGeom>
        </p:spPr>
        <p:txBody>
          <a:bodyPr wrap="square">
            <a:spAutoFit/>
          </a:bodyPr>
          <a:lstStyle/>
          <a:p>
            <a:pPr algn="ctr"/>
            <a:r>
              <a:rPr lang="en-US" sz="4800" b="1" dirty="0">
                <a:solidFill>
                  <a:srgbClr val="189C9C"/>
                </a:solidFill>
                <a:latin typeface="Segoe UI"/>
                <a:cs typeface="Segoe UI"/>
              </a:rPr>
              <a:t>How can good nutrition help persons living with dementia? </a:t>
            </a:r>
            <a:br>
              <a:rPr lang="en-US" sz="4800" b="1" dirty="0">
                <a:solidFill>
                  <a:srgbClr val="189C9C"/>
                </a:solidFill>
                <a:latin typeface="Segoe UI"/>
                <a:cs typeface="Segoe UI"/>
              </a:rPr>
            </a:br>
            <a:endParaRPr lang="en-US" dirty="0">
              <a:solidFill>
                <a:srgbClr val="189C9C"/>
              </a:solidFill>
            </a:endParaRPr>
          </a:p>
        </p:txBody>
      </p:sp>
      <p:sp>
        <p:nvSpPr>
          <p:cNvPr id="9" name="Rectangle 8">
            <a:extLst>
              <a:ext uri="{FF2B5EF4-FFF2-40B4-BE49-F238E27FC236}">
                <a16:creationId xmlns:a16="http://schemas.microsoft.com/office/drawing/2014/main" id="{DCFA1A41-7C07-3944-81D8-77DD39CDCBF6}"/>
              </a:ext>
            </a:extLst>
          </p:cNvPr>
          <p:cNvSpPr/>
          <p:nvPr/>
        </p:nvSpPr>
        <p:spPr>
          <a:xfrm>
            <a:off x="5388278" y="3648901"/>
            <a:ext cx="5223752" cy="584775"/>
          </a:xfrm>
          <a:prstGeom prst="rect">
            <a:avLst/>
          </a:prstGeom>
        </p:spPr>
        <p:txBody>
          <a:bodyPr wrap="square">
            <a:spAutoFit/>
          </a:bodyPr>
          <a:lstStyle/>
          <a:p>
            <a:pPr algn="ctr"/>
            <a:r>
              <a:rPr lang="en-US" sz="3200" b="1" dirty="0">
                <a:solidFill>
                  <a:srgbClr val="189C9C"/>
                </a:solidFill>
                <a:latin typeface="Segoe UI"/>
                <a:cs typeface="Segoe UI"/>
              </a:rPr>
              <a:t>August 14, 2025</a:t>
            </a:r>
            <a:endParaRPr lang="en-US" sz="1100" dirty="0">
              <a:solidFill>
                <a:srgbClr val="189C9C"/>
              </a:solidFill>
            </a:endParaRPr>
          </a:p>
        </p:txBody>
      </p:sp>
    </p:spTree>
    <p:extLst>
      <p:ext uri="{BB962C8B-B14F-4D97-AF65-F5344CB8AC3E}">
        <p14:creationId xmlns:p14="http://schemas.microsoft.com/office/powerpoint/2010/main" val="79826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B15B4-00B2-0820-B3A8-23140DF9E8F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B909DBF-1015-EF8E-E6EB-F7FE7C81316C}"/>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FC789A0-7793-35E9-D41B-A1165B05C656}"/>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Segoe UI" panose="020B0502040204020203" pitchFamily="34" charset="0"/>
                <a:ea typeface="+mj-ea"/>
                <a:cs typeface="Segoe UI" panose="020B0502040204020203" pitchFamily="34" charset="0"/>
              </a:rPr>
              <a:t>Traditional Pacific NW Native American foods that perfectly reflect the Mediterranean diet </a:t>
            </a:r>
          </a:p>
        </p:txBody>
      </p:sp>
      <p:sp>
        <p:nvSpPr>
          <p:cNvPr id="29" name="Rectangle 28">
            <a:extLst>
              <a:ext uri="{FF2B5EF4-FFF2-40B4-BE49-F238E27FC236}">
                <a16:creationId xmlns:a16="http://schemas.microsoft.com/office/drawing/2014/main" id="{E60F6A7F-B842-8E5A-DA95-B005820E1833}"/>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3B3706F-507B-4EE4-D97F-7D534868BB4E}"/>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9C3F0D9B-CCB3-F6B1-47DE-20236D03CA81}"/>
              </a:ext>
            </a:extLst>
          </p:cNvPr>
          <p:cNvSpPr>
            <a:spLocks noGrp="1"/>
          </p:cNvSpPr>
          <p:nvPr>
            <p:ph idx="1"/>
          </p:nvPr>
        </p:nvSpPr>
        <p:spPr>
          <a:xfrm>
            <a:off x="3087585" y="3901366"/>
            <a:ext cx="8823366" cy="2766629"/>
          </a:xfrm>
        </p:spPr>
        <p:txBody>
          <a:bodyPr>
            <a:noAutofit/>
          </a:bodyPr>
          <a:lstStyle/>
          <a:p>
            <a:r>
              <a:rPr lang="en-US" sz="2600" dirty="0">
                <a:latin typeface="Segoe UI" panose="020B0502040204020203" pitchFamily="34" charset="0"/>
                <a:cs typeface="Segoe UI" panose="020B0502040204020203" pitchFamily="34" charset="0"/>
              </a:rPr>
              <a:t>Salmon! </a:t>
            </a:r>
          </a:p>
          <a:p>
            <a:r>
              <a:rPr lang="en-US" sz="2600" dirty="0">
                <a:latin typeface="Segoe UI" panose="020B0502040204020203" pitchFamily="34" charset="0"/>
                <a:cs typeface="Segoe UI" panose="020B0502040204020203" pitchFamily="34" charset="0"/>
              </a:rPr>
              <a:t>Berries- huckleberries, salmon berries, blackberries</a:t>
            </a:r>
          </a:p>
          <a:p>
            <a:r>
              <a:rPr lang="en-US" sz="2600" dirty="0">
                <a:latin typeface="Segoe UI" panose="020B0502040204020203" pitchFamily="34" charset="0"/>
                <a:cs typeface="Segoe UI" panose="020B0502040204020203" pitchFamily="34" charset="0"/>
              </a:rPr>
              <a:t>Hazelnuts</a:t>
            </a:r>
          </a:p>
          <a:p>
            <a:r>
              <a:rPr lang="en-US" sz="2600" dirty="0">
                <a:latin typeface="Segoe UI" panose="020B0502040204020203" pitchFamily="34" charset="0"/>
                <a:cs typeface="Segoe UI" panose="020B0502040204020203" pitchFamily="34" charset="0"/>
              </a:rPr>
              <a:t>Wapato (similar to potatoes, skip the large white potatoes and eat yams, orange or purple)</a:t>
            </a:r>
          </a:p>
          <a:p>
            <a:r>
              <a:rPr lang="en-US" sz="2600" dirty="0">
                <a:latin typeface="Segoe UI" panose="020B0502040204020203" pitchFamily="34" charset="0"/>
                <a:cs typeface="Segoe UI" panose="020B0502040204020203" pitchFamily="34" charset="0"/>
              </a:rPr>
              <a:t>Squash, beans, corn</a:t>
            </a:r>
          </a:p>
          <a:p>
            <a:pPr marL="0" indent="0">
              <a:buNone/>
            </a:pPr>
            <a:endParaRPr lang="en-US" sz="2600" dirty="0">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4DCFEF71-3F5F-223C-0654-5F8ECEB941E5}"/>
              </a:ext>
            </a:extLst>
          </p:cNvPr>
          <p:cNvPicPr>
            <a:picLocks noChangeAspect="1"/>
          </p:cNvPicPr>
          <p:nvPr/>
        </p:nvPicPr>
        <p:blipFill>
          <a:blip r:embed="rId4"/>
          <a:stretch>
            <a:fillRect/>
          </a:stretch>
        </p:blipFill>
        <p:spPr>
          <a:xfrm>
            <a:off x="6421911" y="1666254"/>
            <a:ext cx="3924300" cy="2641600"/>
          </a:xfrm>
          <a:prstGeom prst="rect">
            <a:avLst/>
          </a:prstGeom>
        </p:spPr>
      </p:pic>
      <p:sp>
        <p:nvSpPr>
          <p:cNvPr id="4" name="TextBox 3">
            <a:extLst>
              <a:ext uri="{FF2B5EF4-FFF2-40B4-BE49-F238E27FC236}">
                <a16:creationId xmlns:a16="http://schemas.microsoft.com/office/drawing/2014/main" id="{0E967734-3A65-2EA5-9C84-F5DC3DF24FD5}"/>
              </a:ext>
            </a:extLst>
          </p:cNvPr>
          <p:cNvSpPr txBox="1"/>
          <p:nvPr/>
        </p:nvSpPr>
        <p:spPr>
          <a:xfrm>
            <a:off x="10592790" y="1840675"/>
            <a:ext cx="844783" cy="646331"/>
          </a:xfrm>
          <a:prstGeom prst="rect">
            <a:avLst/>
          </a:prstGeom>
          <a:noFill/>
        </p:spPr>
        <p:txBody>
          <a:bodyPr wrap="none" rtlCol="0">
            <a:spAutoFit/>
          </a:bodyPr>
          <a:lstStyle/>
          <a:p>
            <a:r>
              <a:rPr lang="en-US" dirty="0"/>
              <a:t>Getty </a:t>
            </a:r>
          </a:p>
          <a:p>
            <a:r>
              <a:rPr lang="en-US" dirty="0"/>
              <a:t>images</a:t>
            </a:r>
          </a:p>
        </p:txBody>
      </p:sp>
    </p:spTree>
    <p:extLst>
      <p:ext uri="{BB962C8B-B14F-4D97-AF65-F5344CB8AC3E}">
        <p14:creationId xmlns:p14="http://schemas.microsoft.com/office/powerpoint/2010/main" val="2164411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E2038-00A7-D1EA-C74A-173236068E4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9767B5E-DAE0-C00B-8528-B9E1058474F8}"/>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2220A98-2739-4108-ACC3-E4E563E915A3}"/>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Segoe UI" panose="020B0502040204020203" pitchFamily="34" charset="0"/>
                <a:ea typeface="+mj-ea"/>
                <a:cs typeface="Segoe UI" panose="020B0502040204020203" pitchFamily="34" charset="0"/>
              </a:rPr>
              <a:t>What are some effects of a Western-style diet </a:t>
            </a:r>
          </a:p>
          <a:p>
            <a:pPr algn="ctr"/>
            <a:r>
              <a:rPr lang="en-US" sz="4000" b="1" dirty="0">
                <a:latin typeface="Segoe UI" panose="020B0502040204020203" pitchFamily="34" charset="0"/>
                <a:ea typeface="+mj-ea"/>
                <a:cs typeface="Segoe UI" panose="020B0502040204020203" pitchFamily="34" charset="0"/>
              </a:rPr>
              <a:t>on brain function?</a:t>
            </a:r>
          </a:p>
        </p:txBody>
      </p:sp>
      <p:sp>
        <p:nvSpPr>
          <p:cNvPr id="29" name="Rectangle 28">
            <a:extLst>
              <a:ext uri="{FF2B5EF4-FFF2-40B4-BE49-F238E27FC236}">
                <a16:creationId xmlns:a16="http://schemas.microsoft.com/office/drawing/2014/main" id="{052A0EB3-51A0-2F20-D17B-5C4E1CB3C199}"/>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810C1C32-C731-E8D8-4A7F-14FDB60E8B8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919F1244-6688-AA46-C728-112A6454060D}"/>
              </a:ext>
            </a:extLst>
          </p:cNvPr>
          <p:cNvSpPr>
            <a:spLocks noGrp="1"/>
          </p:cNvSpPr>
          <p:nvPr>
            <p:ph idx="1"/>
          </p:nvPr>
        </p:nvSpPr>
        <p:spPr>
          <a:xfrm>
            <a:off x="3568342" y="2037837"/>
            <a:ext cx="7528283" cy="3182376"/>
          </a:xfrm>
        </p:spPr>
        <p:txBody>
          <a:bodyPr>
            <a:noAutofit/>
          </a:bodyPr>
          <a:lstStyle/>
          <a:p>
            <a:r>
              <a:rPr lang="en-US" sz="2600" dirty="0">
                <a:latin typeface="Segoe UI" panose="020B0502040204020203" pitchFamily="34" charset="0"/>
                <a:cs typeface="Segoe UI" panose="020B0502040204020203" pitchFamily="34" charset="0"/>
              </a:rPr>
              <a:t>High pro-inflammatory dietary scores - higher intake of red meat, processed meat, and fried food, and lower intake of whole grains- linked with cognitive impairment </a:t>
            </a:r>
          </a:p>
          <a:p>
            <a:r>
              <a:rPr lang="en-US" sz="2600" dirty="0">
                <a:latin typeface="Segoe UI" panose="020B0502040204020203" pitchFamily="34" charset="0"/>
                <a:cs typeface="Segoe UI" panose="020B0502040204020203" pitchFamily="34" charset="0"/>
              </a:rPr>
              <a:t>An inflammatory nutrient pattern (low intake of calcium, antioxidant vitamins,omega-3 and high intake of cholesterol) is inversely associated with brain volume and cognitive function</a:t>
            </a:r>
          </a:p>
        </p:txBody>
      </p:sp>
      <p:sp>
        <p:nvSpPr>
          <p:cNvPr id="2" name="TextBox 1">
            <a:extLst>
              <a:ext uri="{FF2B5EF4-FFF2-40B4-BE49-F238E27FC236}">
                <a16:creationId xmlns:a16="http://schemas.microsoft.com/office/drawing/2014/main" id="{77A680D2-B1BD-8CC9-8FC0-C843A8994F92}"/>
              </a:ext>
            </a:extLst>
          </p:cNvPr>
          <p:cNvSpPr txBox="1"/>
          <p:nvPr/>
        </p:nvSpPr>
        <p:spPr>
          <a:xfrm>
            <a:off x="8553451" y="5579655"/>
            <a:ext cx="1949919" cy="300082"/>
          </a:xfrm>
          <a:prstGeom prst="rect">
            <a:avLst/>
          </a:prstGeom>
          <a:noFill/>
        </p:spPr>
        <p:txBody>
          <a:bodyPr wrap="square" rtlCol="0">
            <a:spAutoFit/>
          </a:bodyPr>
          <a:lstStyle/>
          <a:p>
            <a:pPr defTabSz="685800"/>
            <a:r>
              <a:rPr lang="en-US" sz="1350" dirty="0" err="1">
                <a:solidFill>
                  <a:prstClr val="black"/>
                </a:solidFill>
                <a:latin typeface="Segoe UI" panose="020B0502040204020203" pitchFamily="34" charset="0"/>
                <a:cs typeface="Segoe UI" panose="020B0502040204020203" pitchFamily="34" charset="0"/>
              </a:rPr>
              <a:t>McGrattan</a:t>
            </a:r>
            <a:r>
              <a:rPr lang="en-US" sz="1350" dirty="0">
                <a:solidFill>
                  <a:prstClr val="black"/>
                </a:solidFill>
                <a:latin typeface="Segoe UI" panose="020B0502040204020203" pitchFamily="34" charset="0"/>
                <a:cs typeface="Segoe UI" panose="020B0502040204020203" pitchFamily="34" charset="0"/>
              </a:rPr>
              <a:t> et al, 2019</a:t>
            </a:r>
          </a:p>
        </p:txBody>
      </p:sp>
    </p:spTree>
    <p:extLst>
      <p:ext uri="{BB962C8B-B14F-4D97-AF65-F5344CB8AC3E}">
        <p14:creationId xmlns:p14="http://schemas.microsoft.com/office/powerpoint/2010/main" val="2149601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4FCE3-52B3-B952-546A-DDCF03115B4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93E32BE-5873-C1DC-ED69-4CF9F1131960}"/>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9A55351-A4EC-5879-DC52-9B90DF1B3C3F}"/>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latin typeface="Segoe UI" panose="020B0502040204020203" pitchFamily="34" charset="0"/>
                <a:ea typeface="+mj-ea"/>
                <a:cs typeface="Segoe UI" panose="020B0502040204020203" pitchFamily="34" charset="0"/>
              </a:rPr>
              <a:t>The Gut Microbiome</a:t>
            </a:r>
          </a:p>
        </p:txBody>
      </p:sp>
      <p:sp>
        <p:nvSpPr>
          <p:cNvPr id="29" name="Rectangle 28">
            <a:extLst>
              <a:ext uri="{FF2B5EF4-FFF2-40B4-BE49-F238E27FC236}">
                <a16:creationId xmlns:a16="http://schemas.microsoft.com/office/drawing/2014/main" id="{65D1C92D-6271-0C25-74E0-C2B112C2495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6BB8C5C4-955F-13CD-4AF5-C65BA9CDE9D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FCBBB142-B142-B23D-E238-ABAD1370DC11}"/>
              </a:ext>
            </a:extLst>
          </p:cNvPr>
          <p:cNvSpPr>
            <a:spLocks noGrp="1"/>
          </p:cNvSpPr>
          <p:nvPr>
            <p:ph idx="1"/>
          </p:nvPr>
        </p:nvSpPr>
        <p:spPr>
          <a:xfrm>
            <a:off x="2695576" y="2037837"/>
            <a:ext cx="8829674" cy="3182376"/>
          </a:xfrm>
        </p:spPr>
        <p:txBody>
          <a:bodyPr>
            <a:noAutofit/>
          </a:bodyPr>
          <a:lstStyle/>
          <a:p>
            <a:r>
              <a:rPr lang="en-US" sz="2400" dirty="0">
                <a:latin typeface="Segoe UI" panose="020B0502040204020203" pitchFamily="34" charset="0"/>
                <a:cs typeface="Segoe UI" panose="020B0502040204020203" pitchFamily="34" charset="0"/>
              </a:rPr>
              <a:t>The aging process alters the microbiome composition (dysbiosis) and leads to chronic low-grade inflammation</a:t>
            </a:r>
          </a:p>
          <a:p>
            <a:r>
              <a:rPr lang="en-US" sz="2400" dirty="0">
                <a:latin typeface="Segoe UI" panose="020B0502040204020203" pitchFamily="34" charset="0"/>
                <a:cs typeface="Segoe UI" panose="020B0502040204020203" pitchFamily="34" charset="0"/>
              </a:rPr>
              <a:t>Dysbiosis implicated in pathogenesis of AD </a:t>
            </a:r>
          </a:p>
          <a:p>
            <a:r>
              <a:rPr lang="en-US" sz="2400" dirty="0">
                <a:latin typeface="Segoe UI" panose="020B0502040204020203" pitchFamily="34" charset="0"/>
                <a:cs typeface="Segoe UI" panose="020B0502040204020203" pitchFamily="34" charset="0"/>
              </a:rPr>
              <a:t>Gut-derived bacteria and toxins can compromise the integrity of the BBB and contribute to early neuroinflammatory changes and AD by priming microglia and impairing amyloid clearance </a:t>
            </a:r>
          </a:p>
          <a:p>
            <a:r>
              <a:rPr lang="en-US" sz="2400" dirty="0">
                <a:latin typeface="Segoe UI" panose="020B0502040204020203" pitchFamily="34" charset="0"/>
                <a:cs typeface="Segoe UI" panose="020B0502040204020203" pitchFamily="34" charset="0"/>
              </a:rPr>
              <a:t>Almost 60% of variation in the gut microbiome is attributable to diet so modifying the gut microbiome through diet could reduce inflammation associated with AD</a:t>
            </a:r>
          </a:p>
          <a:p>
            <a:endParaRPr lang="en-US" sz="2400" dirty="0">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543AE83A-CC0B-49E3-257F-D7AE3A6E4C9D}"/>
              </a:ext>
            </a:extLst>
          </p:cNvPr>
          <p:cNvSpPr txBox="1"/>
          <p:nvPr/>
        </p:nvSpPr>
        <p:spPr>
          <a:xfrm>
            <a:off x="9305926" y="6132105"/>
            <a:ext cx="1949919" cy="300082"/>
          </a:xfrm>
          <a:prstGeom prst="rect">
            <a:avLst/>
          </a:prstGeom>
          <a:noFill/>
        </p:spPr>
        <p:txBody>
          <a:bodyPr wrap="square" rtlCol="0">
            <a:spAutoFit/>
          </a:bodyPr>
          <a:lstStyle/>
          <a:p>
            <a:pPr defTabSz="685800"/>
            <a:r>
              <a:rPr lang="en-US" sz="1350" dirty="0" err="1">
                <a:solidFill>
                  <a:prstClr val="black"/>
                </a:solidFill>
                <a:latin typeface="Segoe UI" panose="020B0502040204020203" pitchFamily="34" charset="0"/>
                <a:cs typeface="Segoe UI" panose="020B0502040204020203" pitchFamily="34" charset="0"/>
              </a:rPr>
              <a:t>McGrattan</a:t>
            </a:r>
            <a:r>
              <a:rPr lang="en-US" sz="1350" dirty="0">
                <a:solidFill>
                  <a:prstClr val="black"/>
                </a:solidFill>
                <a:latin typeface="Segoe UI" panose="020B0502040204020203" pitchFamily="34" charset="0"/>
                <a:cs typeface="Segoe UI" panose="020B0502040204020203" pitchFamily="34" charset="0"/>
              </a:rPr>
              <a:t> et al, 2019</a:t>
            </a:r>
          </a:p>
        </p:txBody>
      </p:sp>
    </p:spTree>
    <p:extLst>
      <p:ext uri="{BB962C8B-B14F-4D97-AF65-F5344CB8AC3E}">
        <p14:creationId xmlns:p14="http://schemas.microsoft.com/office/powerpoint/2010/main" val="2598326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901A9-5B60-C2F6-6656-7E60D578790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5C55DAB-0A10-FB2E-6947-76CDDDDD4BBF}"/>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8C962C8-2249-2B04-6265-6E3A5E6DAE59}"/>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latin typeface="Segoe UI" panose="020B0502040204020203" pitchFamily="34" charset="0"/>
                <a:ea typeface="+mj-ea"/>
                <a:cs typeface="Segoe UI" panose="020B0502040204020203" pitchFamily="34" charset="0"/>
              </a:rPr>
              <a:t>Gut Microbiome and </a:t>
            </a:r>
          </a:p>
          <a:p>
            <a:pPr algn="ctr"/>
            <a:r>
              <a:rPr lang="en-US" sz="4800" b="1" dirty="0">
                <a:latin typeface="Segoe UI" panose="020B0502040204020203" pitchFamily="34" charset="0"/>
                <a:ea typeface="+mj-ea"/>
                <a:cs typeface="Segoe UI" panose="020B0502040204020203" pitchFamily="34" charset="0"/>
              </a:rPr>
              <a:t>the Mediterranean diet</a:t>
            </a:r>
          </a:p>
        </p:txBody>
      </p:sp>
      <p:sp>
        <p:nvSpPr>
          <p:cNvPr id="29" name="Rectangle 28">
            <a:extLst>
              <a:ext uri="{FF2B5EF4-FFF2-40B4-BE49-F238E27FC236}">
                <a16:creationId xmlns:a16="http://schemas.microsoft.com/office/drawing/2014/main" id="{36128D57-5343-3A54-E9A5-F4A702E660BA}"/>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0618C775-E389-0A29-2EBF-6D12CD6C0FD3}"/>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6" name="Content Placeholder 3">
            <a:extLst>
              <a:ext uri="{FF2B5EF4-FFF2-40B4-BE49-F238E27FC236}">
                <a16:creationId xmlns:a16="http://schemas.microsoft.com/office/drawing/2014/main" id="{4C33A7D4-ECC7-2390-7A09-54F00266C41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2228144" y="1825625"/>
            <a:ext cx="7735711" cy="4351338"/>
          </a:xfrm>
          <a:prstGeom prst="rect">
            <a:avLst/>
          </a:prstGeom>
        </p:spPr>
      </p:pic>
    </p:spTree>
    <p:extLst>
      <p:ext uri="{BB962C8B-B14F-4D97-AF65-F5344CB8AC3E}">
        <p14:creationId xmlns:p14="http://schemas.microsoft.com/office/powerpoint/2010/main" val="1711630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1C061-7151-405A-9EDE-B9DEEC436A8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2C3A30B-A9A1-20EF-55E4-2309EFFA4FD6}"/>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299B8FB-F4E9-375A-52EE-DD00037C2D0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latin typeface="Segoe UI" panose="020B0502040204020203" pitchFamily="34" charset="0"/>
                <a:ea typeface="+mj-ea"/>
                <a:cs typeface="Segoe UI" panose="020B0502040204020203" pitchFamily="34" charset="0"/>
              </a:rPr>
              <a:t>Why plants and fish are so valuable…</a:t>
            </a:r>
          </a:p>
        </p:txBody>
      </p:sp>
      <p:sp>
        <p:nvSpPr>
          <p:cNvPr id="29" name="Rectangle 28">
            <a:extLst>
              <a:ext uri="{FF2B5EF4-FFF2-40B4-BE49-F238E27FC236}">
                <a16:creationId xmlns:a16="http://schemas.microsoft.com/office/drawing/2014/main" id="{9790B566-D08A-6BF1-AFDD-D7816FE13E0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97DF5DAD-B2AE-0B25-D520-057A56BAE9D2}"/>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2" name="Content Placeholder 2">
            <a:extLst>
              <a:ext uri="{FF2B5EF4-FFF2-40B4-BE49-F238E27FC236}">
                <a16:creationId xmlns:a16="http://schemas.microsoft.com/office/drawing/2014/main" id="{CDFE6C71-7261-0BF6-EAC1-A728280189A3}"/>
              </a:ext>
            </a:extLst>
          </p:cNvPr>
          <p:cNvSpPr>
            <a:spLocks noGrp="1"/>
          </p:cNvSpPr>
          <p:nvPr>
            <p:ph idx="1"/>
          </p:nvPr>
        </p:nvSpPr>
        <p:spPr>
          <a:xfrm>
            <a:off x="2695576" y="2037837"/>
            <a:ext cx="8829674" cy="3182376"/>
          </a:xfrm>
        </p:spPr>
        <p:txBody>
          <a:bodyPr>
            <a:noAutofit/>
          </a:bodyPr>
          <a:lstStyle/>
          <a:p>
            <a:r>
              <a:rPr lang="en-US" sz="2400" dirty="0">
                <a:latin typeface="Segoe UI" panose="020B0502040204020203" pitchFamily="34" charset="0"/>
                <a:cs typeface="Segoe UI" panose="020B0502040204020203" pitchFamily="34" charset="0"/>
              </a:rPr>
              <a:t>Antioxidants from fruit and vegetables suppress neuroinflammatory processes and neuronal apoptosis </a:t>
            </a:r>
          </a:p>
          <a:p>
            <a:r>
              <a:rPr lang="en-US" sz="2400" dirty="0">
                <a:latin typeface="Segoe UI" panose="020B0502040204020203" pitchFamily="34" charset="0"/>
                <a:cs typeface="Segoe UI" panose="020B0502040204020203" pitchFamily="34" charset="0"/>
              </a:rPr>
              <a:t>Plant-derived flavonoids downregulate the transcription factor activity to prevent neuroinflammation </a:t>
            </a:r>
          </a:p>
          <a:p>
            <a:r>
              <a:rPr lang="en-US" sz="2400" dirty="0">
                <a:latin typeface="Segoe UI" panose="020B0502040204020203" pitchFamily="34" charset="0"/>
                <a:cs typeface="Segoe UI" panose="020B0502040204020203" pitchFamily="34" charset="0"/>
              </a:rPr>
              <a:t>Long chain omega-3 fatty acids from fish attenuate the expression of pro-inflammatory cytokines in microglia and help to resolve inflammation in the brain</a:t>
            </a:r>
          </a:p>
          <a:p>
            <a:r>
              <a:rPr lang="en-US" sz="2400" dirty="0">
                <a:latin typeface="Segoe UI" panose="020B0502040204020203" pitchFamily="34" charset="0"/>
                <a:cs typeface="Segoe UI" panose="020B0502040204020203" pitchFamily="34" charset="0"/>
              </a:rPr>
              <a:t>Healthy high calorie plants and fish (nuts, avocado, salmon, seeds, </a:t>
            </a:r>
            <a:r>
              <a:rPr lang="en-US" sz="2400" dirty="0" err="1">
                <a:latin typeface="Segoe UI" panose="020B0502040204020203" pitchFamily="34" charset="0"/>
                <a:cs typeface="Segoe UI" panose="020B0502040204020203" pitchFamily="34" charset="0"/>
              </a:rPr>
              <a:t>etc</a:t>
            </a:r>
            <a:r>
              <a:rPr lang="en-US" sz="2400" dirty="0">
                <a:latin typeface="Segoe UI" panose="020B0502040204020203" pitchFamily="34" charset="0"/>
                <a:cs typeface="Segoe UI" panose="020B0502040204020203" pitchFamily="34" charset="0"/>
              </a:rPr>
              <a:t>) help maintain normal BMI- which is critical</a:t>
            </a:r>
          </a:p>
        </p:txBody>
      </p:sp>
      <p:sp>
        <p:nvSpPr>
          <p:cNvPr id="3" name="TextBox 2">
            <a:extLst>
              <a:ext uri="{FF2B5EF4-FFF2-40B4-BE49-F238E27FC236}">
                <a16:creationId xmlns:a16="http://schemas.microsoft.com/office/drawing/2014/main" id="{D5179337-84B8-EDEE-C32E-B669275D2573}"/>
              </a:ext>
            </a:extLst>
          </p:cNvPr>
          <p:cNvSpPr txBox="1"/>
          <p:nvPr/>
        </p:nvSpPr>
        <p:spPr>
          <a:xfrm>
            <a:off x="9305926" y="6132105"/>
            <a:ext cx="1949919" cy="300082"/>
          </a:xfrm>
          <a:prstGeom prst="rect">
            <a:avLst/>
          </a:prstGeom>
          <a:noFill/>
        </p:spPr>
        <p:txBody>
          <a:bodyPr wrap="square" rtlCol="0">
            <a:spAutoFit/>
          </a:bodyPr>
          <a:lstStyle/>
          <a:p>
            <a:pPr defTabSz="685800"/>
            <a:r>
              <a:rPr lang="en-US" sz="1350" dirty="0" err="1">
                <a:solidFill>
                  <a:prstClr val="black"/>
                </a:solidFill>
                <a:latin typeface="Segoe UI" panose="020B0502040204020203" pitchFamily="34" charset="0"/>
                <a:cs typeface="Segoe UI" panose="020B0502040204020203" pitchFamily="34" charset="0"/>
              </a:rPr>
              <a:t>McGrattan</a:t>
            </a:r>
            <a:r>
              <a:rPr lang="en-US" sz="1350" dirty="0">
                <a:solidFill>
                  <a:prstClr val="black"/>
                </a:solidFill>
                <a:latin typeface="Segoe UI" panose="020B0502040204020203" pitchFamily="34" charset="0"/>
                <a:cs typeface="Segoe UI" panose="020B0502040204020203" pitchFamily="34" charset="0"/>
              </a:rPr>
              <a:t> et al, 2019</a:t>
            </a:r>
          </a:p>
        </p:txBody>
      </p:sp>
    </p:spTree>
    <p:extLst>
      <p:ext uri="{BB962C8B-B14F-4D97-AF65-F5344CB8AC3E}">
        <p14:creationId xmlns:p14="http://schemas.microsoft.com/office/powerpoint/2010/main" val="3629553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
            <a:ext cx="12192000" cy="1611086"/>
          </a:xfrm>
        </p:spPr>
        <p:txBody>
          <a:bodyPr>
            <a:normAutofit/>
          </a:bodyPr>
          <a:lstStyle/>
          <a:p>
            <a:pPr algn="ctr"/>
            <a:r>
              <a:rPr lang="en-US" sz="4800" b="1" dirty="0">
                <a:solidFill>
                  <a:schemeClr val="bg1"/>
                </a:solidFill>
                <a:latin typeface="Segoe UI" panose="020B0502040204020203" pitchFamily="34" charset="0"/>
                <a:cs typeface="Segoe UI" panose="020B0502040204020203" pitchFamily="34" charset="0"/>
              </a:rPr>
              <a:t>What about protein?</a:t>
            </a:r>
            <a:endParaRPr lang="en-US" sz="4800" dirty="0"/>
          </a:p>
        </p:txBody>
      </p:sp>
      <p:sp>
        <p:nvSpPr>
          <p:cNvPr id="10" name="Rectangle 9">
            <a:extLst>
              <a:ext uri="{FF2B5EF4-FFF2-40B4-BE49-F238E27FC236}">
                <a16:creationId xmlns:a16="http://schemas.microsoft.com/office/drawing/2014/main" id="{7B5AC67C-E5B3-4413-998A-4E256FB358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A6E8D20-5B88-49E3-B2FE-05298F85C853}"/>
              </a:ext>
            </a:extLst>
          </p:cNvPr>
          <p:cNvSpPr>
            <a:spLocks noGrp="1"/>
          </p:cNvSpPr>
          <p:nvPr>
            <p:ph idx="1"/>
          </p:nvPr>
        </p:nvSpPr>
        <p:spPr>
          <a:xfrm>
            <a:off x="190201" y="1680561"/>
            <a:ext cx="6146799" cy="5514835"/>
          </a:xfrm>
        </p:spPr>
        <p:txBody>
          <a:bodyPr vert="horz" lIns="91440" tIns="45720" rIns="91440" bIns="45720" rtlCol="0" anchor="t">
            <a:normAutofit/>
          </a:bodyPr>
          <a:lstStyle/>
          <a:p>
            <a:pPr marL="0" indent="0">
              <a:buNone/>
            </a:pPr>
            <a:r>
              <a:rPr lang="en-US" b="1" dirty="0"/>
              <a:t>For every 5% of calories that come from plant protein instead of carbs, there is a 26% lower risk of developing dementia</a:t>
            </a:r>
          </a:p>
          <a:p>
            <a:r>
              <a:rPr lang="en-US" sz="2800" dirty="0"/>
              <a:t>Low protein intake associated with lower verbal memory</a:t>
            </a:r>
          </a:p>
          <a:p>
            <a:r>
              <a:rPr lang="en-US" sz="2800" dirty="0"/>
              <a:t>Higher protein intake positively correlated with non-verbal learning, verbal memory, and reduced risk of MCI or dementia</a:t>
            </a:r>
          </a:p>
          <a:p>
            <a:endParaRPr lang="en-US" dirty="0">
              <a:solidFill>
                <a:schemeClr val="accent2"/>
              </a:solidFill>
              <a:cs typeface="Calibri"/>
            </a:endParaRPr>
          </a:p>
        </p:txBody>
      </p:sp>
      <p:pic>
        <p:nvPicPr>
          <p:cNvPr id="12" name="Picture 11" descr="A picture containing graphical user interface&#10;&#10;Description automatically generated">
            <a:extLst>
              <a:ext uri="{FF2B5EF4-FFF2-40B4-BE49-F238E27FC236}">
                <a16:creationId xmlns:a16="http://schemas.microsoft.com/office/drawing/2014/main" id="{995C3714-E1E4-4B0F-AE86-F5D731CC6A58}"/>
              </a:ext>
            </a:extLst>
          </p:cNvPr>
          <p:cNvPicPr>
            <a:picLocks noChangeAspect="1"/>
          </p:cNvPicPr>
          <p:nvPr/>
        </p:nvPicPr>
        <p:blipFill rotWithShape="1">
          <a:blip r:embed="rId3">
            <a:alphaModFix amt="10000"/>
          </a:blip>
          <a:srcRect l="16778" r="64354"/>
          <a:stretch/>
        </p:blipFill>
        <p:spPr>
          <a:xfrm>
            <a:off x="0" y="1680561"/>
            <a:ext cx="2844801" cy="5115458"/>
          </a:xfrm>
          <a:prstGeom prst="rect">
            <a:avLst/>
          </a:prstGeom>
        </p:spPr>
      </p:pic>
      <p:sp>
        <p:nvSpPr>
          <p:cNvPr id="5" name="TextBox 4">
            <a:extLst>
              <a:ext uri="{FF2B5EF4-FFF2-40B4-BE49-F238E27FC236}">
                <a16:creationId xmlns:a16="http://schemas.microsoft.com/office/drawing/2014/main" id="{91E20031-6F4D-EAB9-C94A-CAEF5303D7F5}"/>
              </a:ext>
            </a:extLst>
          </p:cNvPr>
          <p:cNvSpPr txBox="1"/>
          <p:nvPr/>
        </p:nvSpPr>
        <p:spPr>
          <a:xfrm>
            <a:off x="3966258" y="5377469"/>
            <a:ext cx="865173" cy="300082"/>
          </a:xfrm>
          <a:prstGeom prst="rect">
            <a:avLst/>
          </a:prstGeom>
          <a:noFill/>
        </p:spPr>
        <p:txBody>
          <a:bodyPr wrap="none" rtlCol="0">
            <a:spAutoFit/>
          </a:bodyPr>
          <a:lstStyle/>
          <a:p>
            <a:pPr defTabSz="685800"/>
            <a:r>
              <a:rPr lang="en-US" sz="1350" dirty="0">
                <a:solidFill>
                  <a:prstClr val="black"/>
                </a:solidFill>
                <a:latin typeface="Segoe UI" panose="020B0502040204020203" pitchFamily="34" charset="0"/>
                <a:cs typeface="Segoe UI" panose="020B0502040204020203" pitchFamily="34" charset="0"/>
              </a:rPr>
              <a:t>Yeh, et al</a:t>
            </a:r>
          </a:p>
        </p:txBody>
      </p:sp>
      <p:pic>
        <p:nvPicPr>
          <p:cNvPr id="3" name="Picture 2">
            <a:extLst>
              <a:ext uri="{FF2B5EF4-FFF2-40B4-BE49-F238E27FC236}">
                <a16:creationId xmlns:a16="http://schemas.microsoft.com/office/drawing/2014/main" id="{B925CE0D-3525-23E6-3349-B9EAC59CC720}"/>
              </a:ext>
            </a:extLst>
          </p:cNvPr>
          <p:cNvPicPr>
            <a:picLocks noChangeAspect="1"/>
          </p:cNvPicPr>
          <p:nvPr/>
        </p:nvPicPr>
        <p:blipFill>
          <a:blip r:embed="rId4"/>
          <a:stretch>
            <a:fillRect/>
          </a:stretch>
        </p:blipFill>
        <p:spPr>
          <a:xfrm>
            <a:off x="6337000" y="1528354"/>
            <a:ext cx="5855000" cy="4718668"/>
          </a:xfrm>
          <a:prstGeom prst="rect">
            <a:avLst/>
          </a:prstGeom>
        </p:spPr>
      </p:pic>
      <p:sp>
        <p:nvSpPr>
          <p:cNvPr id="8" name="TextBox 7">
            <a:extLst>
              <a:ext uri="{FF2B5EF4-FFF2-40B4-BE49-F238E27FC236}">
                <a16:creationId xmlns:a16="http://schemas.microsoft.com/office/drawing/2014/main" id="{9C60E3D4-498F-6BE1-4071-C3F321E4BC6C}"/>
              </a:ext>
            </a:extLst>
          </p:cNvPr>
          <p:cNvSpPr txBox="1"/>
          <p:nvPr/>
        </p:nvSpPr>
        <p:spPr>
          <a:xfrm>
            <a:off x="8843059" y="6247022"/>
            <a:ext cx="2316532" cy="369332"/>
          </a:xfrm>
          <a:prstGeom prst="rect">
            <a:avLst/>
          </a:prstGeom>
          <a:noFill/>
        </p:spPr>
        <p:txBody>
          <a:bodyPr wrap="none" rtlCol="0">
            <a:spAutoFit/>
          </a:bodyPr>
          <a:lstStyle/>
          <a:p>
            <a:r>
              <a:rPr lang="en-US" dirty="0"/>
              <a:t>Edward S. Curtis photo</a:t>
            </a:r>
          </a:p>
        </p:txBody>
      </p:sp>
    </p:spTree>
    <p:extLst>
      <p:ext uri="{BB962C8B-B14F-4D97-AF65-F5344CB8AC3E}">
        <p14:creationId xmlns:p14="http://schemas.microsoft.com/office/powerpoint/2010/main" val="2224036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36227-34BA-3F5A-80B5-2FD2C90C9B4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9B6EC61-5CD1-75EC-CB30-93B7D8A1FA4A}"/>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F311079-56B6-142D-B0DE-0912B771AC65}"/>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latin typeface="Segoe UI" panose="020B0502040204020203" pitchFamily="34" charset="0"/>
                <a:ea typeface="+mj-ea"/>
                <a:cs typeface="Segoe UI" panose="020B0502040204020203" pitchFamily="34" charset="0"/>
              </a:rPr>
              <a:t>The Blue Zones</a:t>
            </a:r>
          </a:p>
        </p:txBody>
      </p:sp>
      <p:sp>
        <p:nvSpPr>
          <p:cNvPr id="29" name="Rectangle 28">
            <a:extLst>
              <a:ext uri="{FF2B5EF4-FFF2-40B4-BE49-F238E27FC236}">
                <a16:creationId xmlns:a16="http://schemas.microsoft.com/office/drawing/2014/main" id="{DF6D7A31-155C-EBED-F807-F00156DD608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660B0580-E50B-31F9-3959-48CA29F51A25}"/>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2" name="Content Placeholder 2">
            <a:extLst>
              <a:ext uri="{FF2B5EF4-FFF2-40B4-BE49-F238E27FC236}">
                <a16:creationId xmlns:a16="http://schemas.microsoft.com/office/drawing/2014/main" id="{45CCC21F-9501-D517-93AB-B04688412B8E}"/>
              </a:ext>
            </a:extLst>
          </p:cNvPr>
          <p:cNvSpPr>
            <a:spLocks noGrp="1"/>
          </p:cNvSpPr>
          <p:nvPr>
            <p:ph idx="1"/>
          </p:nvPr>
        </p:nvSpPr>
        <p:spPr>
          <a:xfrm>
            <a:off x="5495924" y="1837812"/>
            <a:ext cx="6029325" cy="3182376"/>
          </a:xfrm>
        </p:spPr>
        <p:txBody>
          <a:bodyPr>
            <a:noAutofit/>
          </a:bodyPr>
          <a:lstStyle/>
          <a:p>
            <a:r>
              <a:rPr lang="en-US" sz="2400" dirty="0">
                <a:latin typeface="Segoe UI" panose="020B0502040204020203" pitchFamily="34" charset="0"/>
                <a:cs typeface="Segoe UI" panose="020B0502040204020203" pitchFamily="34" charset="0"/>
              </a:rPr>
              <a:t>Moderate, regular physical activity as part of daily life</a:t>
            </a:r>
          </a:p>
          <a:p>
            <a:r>
              <a:rPr lang="en-US" sz="2400" dirty="0">
                <a:latin typeface="Segoe UI" panose="020B0502040204020203" pitchFamily="34" charset="0"/>
                <a:cs typeface="Segoe UI" panose="020B0502040204020203" pitchFamily="34" charset="0"/>
              </a:rPr>
              <a:t>Plant-based diet</a:t>
            </a:r>
          </a:p>
          <a:p>
            <a:r>
              <a:rPr lang="en-US" sz="2400" dirty="0">
                <a:latin typeface="Segoe UI" panose="020B0502040204020203" pitchFamily="34" charset="0"/>
                <a:cs typeface="Segoe UI" panose="020B0502040204020203" pitchFamily="34" charset="0"/>
              </a:rPr>
              <a:t>Moderate calorie intake</a:t>
            </a:r>
          </a:p>
          <a:p>
            <a:r>
              <a:rPr lang="en-US" sz="2400" dirty="0">
                <a:latin typeface="Segoe UI" panose="020B0502040204020203" pitchFamily="34" charset="0"/>
                <a:cs typeface="Segoe UI" panose="020B0502040204020203" pitchFamily="34" charset="0"/>
              </a:rPr>
              <a:t>Life purpose</a:t>
            </a:r>
          </a:p>
          <a:p>
            <a:r>
              <a:rPr lang="en-US" sz="2400" dirty="0">
                <a:latin typeface="Segoe UI" panose="020B0502040204020203" pitchFamily="34" charset="0"/>
                <a:cs typeface="Segoe UI" panose="020B0502040204020203" pitchFamily="34" charset="0"/>
              </a:rPr>
              <a:t>Engagement in family life</a:t>
            </a:r>
          </a:p>
          <a:p>
            <a:r>
              <a:rPr lang="en-US" sz="2400" dirty="0">
                <a:latin typeface="Segoe UI" panose="020B0502040204020203" pitchFamily="34" charset="0"/>
                <a:cs typeface="Segoe UI" panose="020B0502040204020203" pitchFamily="34" charset="0"/>
              </a:rPr>
              <a:t>Engagement in social life </a:t>
            </a:r>
          </a:p>
          <a:p>
            <a:r>
              <a:rPr lang="en-US" sz="2400" dirty="0">
                <a:latin typeface="Segoe UI" panose="020B0502040204020203" pitchFamily="34" charset="0"/>
                <a:cs typeface="Segoe UI" panose="020B0502040204020203" pitchFamily="34" charset="0"/>
              </a:rPr>
              <a:t>Stress reduction</a:t>
            </a:r>
          </a:p>
          <a:p>
            <a:r>
              <a:rPr lang="en-US" sz="2400" dirty="0">
                <a:latin typeface="Segoe UI" panose="020B0502040204020203" pitchFamily="34" charset="0"/>
                <a:cs typeface="Segoe UI" panose="020B0502040204020203" pitchFamily="34" charset="0"/>
              </a:rPr>
              <a:t>Limited alcohol consumption, especially wine</a:t>
            </a:r>
          </a:p>
          <a:p>
            <a:r>
              <a:rPr lang="en-US" sz="2400" dirty="0">
                <a:latin typeface="Segoe UI" panose="020B0502040204020203" pitchFamily="34" charset="0"/>
                <a:cs typeface="Segoe UI" panose="020B0502040204020203" pitchFamily="34" charset="0"/>
              </a:rPr>
              <a:t>Engagement in spirituality or religion</a:t>
            </a:r>
          </a:p>
        </p:txBody>
      </p:sp>
      <p:pic>
        <p:nvPicPr>
          <p:cNvPr id="4" name="Content Placeholder 4">
            <a:extLst>
              <a:ext uri="{FF2B5EF4-FFF2-40B4-BE49-F238E27FC236}">
                <a16:creationId xmlns:a16="http://schemas.microsoft.com/office/drawing/2014/main" id="{9B29B4F2-4E06-08BF-063A-6872AD86A746}"/>
              </a:ext>
            </a:extLst>
          </p:cNvPr>
          <p:cNvPicPr>
            <a:picLocks noChangeAspect="1"/>
          </p:cNvPicPr>
          <p:nvPr/>
        </p:nvPicPr>
        <p:blipFill>
          <a:blip r:embed="rId4"/>
          <a:stretch>
            <a:fillRect/>
          </a:stretch>
        </p:blipFill>
        <p:spPr>
          <a:xfrm>
            <a:off x="389543" y="2435190"/>
            <a:ext cx="4910513" cy="3273675"/>
          </a:xfrm>
          <a:prstGeom prst="rect">
            <a:avLst/>
          </a:prstGeom>
        </p:spPr>
      </p:pic>
    </p:spTree>
    <p:extLst>
      <p:ext uri="{BB962C8B-B14F-4D97-AF65-F5344CB8AC3E}">
        <p14:creationId xmlns:p14="http://schemas.microsoft.com/office/powerpoint/2010/main" val="4052812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E79FD-A50F-E5CF-3879-B734D4B5842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8A47B4F-6B93-361D-D198-E93C9708A596}"/>
              </a:ext>
            </a:extLst>
          </p:cNvPr>
          <p:cNvPicPr>
            <a:picLocks noChangeAspect="1"/>
          </p:cNvPicPr>
          <p:nvPr/>
        </p:nvPicPr>
        <p:blipFill>
          <a:blip r:embed="rId2"/>
          <a:stretch>
            <a:fillRect/>
          </a:stretch>
        </p:blipFill>
        <p:spPr>
          <a:xfrm>
            <a:off x="6654015" y="1228725"/>
            <a:ext cx="5304521" cy="3539728"/>
          </a:xfrm>
          <a:prstGeom prst="rect">
            <a:avLst/>
          </a:prstGeom>
        </p:spPr>
      </p:pic>
      <p:sp>
        <p:nvSpPr>
          <p:cNvPr id="7" name="Title 3">
            <a:extLst>
              <a:ext uri="{FF2B5EF4-FFF2-40B4-BE49-F238E27FC236}">
                <a16:creationId xmlns:a16="http://schemas.microsoft.com/office/drawing/2014/main" id="{1A21AE4D-202B-BD6F-A87D-CE0D6244776E}"/>
              </a:ext>
            </a:extLst>
          </p:cNvPr>
          <p:cNvSpPr txBox="1">
            <a:spLocks/>
          </p:cNvSpPr>
          <p:nvPr/>
        </p:nvSpPr>
        <p:spPr>
          <a:xfrm>
            <a:off x="233464" y="1638300"/>
            <a:ext cx="6167336" cy="1790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i="1" dirty="0">
                <a:solidFill>
                  <a:schemeClr val="accent6">
                    <a:lumMod val="75000"/>
                  </a:schemeClr>
                </a:solidFill>
                <a:latin typeface="Segoe UI" panose="020B0502040204020203" pitchFamily="34" charset="0"/>
                <a:cs typeface="Segoe UI" panose="020B0502040204020203" pitchFamily="34" charset="0"/>
              </a:rPr>
              <a:t>“If people truly live a healthy lifestyle, 90% should be able to avoid Alzheimer Disease within their normal lifespan.”</a:t>
            </a:r>
            <a:br>
              <a:rPr lang="en-US" sz="3600" b="1" i="1" dirty="0">
                <a:solidFill>
                  <a:schemeClr val="accent6">
                    <a:lumMod val="75000"/>
                  </a:schemeClr>
                </a:solidFill>
                <a:latin typeface="Segoe UI" panose="020B0502040204020203" pitchFamily="34" charset="0"/>
                <a:cs typeface="Segoe UI" panose="020B0502040204020203" pitchFamily="34" charset="0"/>
              </a:rPr>
            </a:br>
            <a:r>
              <a:rPr lang="en-US" sz="3200" b="1" i="1" dirty="0">
                <a:solidFill>
                  <a:schemeClr val="accent6">
                    <a:lumMod val="75000"/>
                  </a:schemeClr>
                </a:solidFill>
                <a:latin typeface="Segoe UI" panose="020B0502040204020203" pitchFamily="34" charset="0"/>
                <a:cs typeface="Segoe UI" panose="020B0502040204020203" pitchFamily="34" charset="0"/>
              </a:rPr>
              <a:t>“An optimal diet can reduce risk of Alzheimer Disease by more than 50%”</a:t>
            </a:r>
            <a:endParaRPr lang="en-US" sz="3600" b="1" i="1" dirty="0">
              <a:solidFill>
                <a:schemeClr val="accent6">
                  <a:lumMod val="75000"/>
                </a:schemeClr>
              </a:solidFill>
              <a:latin typeface="Segoe UI" panose="020B0502040204020203" pitchFamily="34" charset="0"/>
              <a:cs typeface="Segoe UI" panose="020B0502040204020203" pitchFamily="34" charset="0"/>
            </a:endParaRPr>
          </a:p>
        </p:txBody>
      </p:sp>
      <p:sp>
        <p:nvSpPr>
          <p:cNvPr id="8" name="Subtitle 4">
            <a:extLst>
              <a:ext uri="{FF2B5EF4-FFF2-40B4-BE49-F238E27FC236}">
                <a16:creationId xmlns:a16="http://schemas.microsoft.com/office/drawing/2014/main" id="{49DD01BF-9BC2-D9EE-0546-E069383A66FD}"/>
              </a:ext>
            </a:extLst>
          </p:cNvPr>
          <p:cNvSpPr txBox="1">
            <a:spLocks/>
          </p:cNvSpPr>
          <p:nvPr/>
        </p:nvSpPr>
        <p:spPr>
          <a:xfrm>
            <a:off x="-171831" y="5092303"/>
            <a:ext cx="6858000" cy="12418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600" dirty="0"/>
              <a:t>Dr. Dean and Dr. Ayesha Sherzai,</a:t>
            </a:r>
          </a:p>
          <a:p>
            <a:pPr marL="0" indent="0" algn="r">
              <a:buNone/>
            </a:pPr>
            <a:r>
              <a:rPr lang="en-US" sz="2600" dirty="0"/>
              <a:t>Alzheimer’s Prevention Program at Loma Linda University Medical Cente</a:t>
            </a:r>
            <a:r>
              <a:rPr lang="en-US" dirty="0"/>
              <a:t>r</a:t>
            </a:r>
          </a:p>
        </p:txBody>
      </p:sp>
    </p:spTree>
    <p:extLst>
      <p:ext uri="{BB962C8B-B14F-4D97-AF65-F5344CB8AC3E}">
        <p14:creationId xmlns:p14="http://schemas.microsoft.com/office/powerpoint/2010/main" val="3055325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B8E24-8701-17CC-2E61-B6B6CCFA0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D0D036-15B7-5835-8071-9DB73E784192}"/>
              </a:ext>
            </a:extLst>
          </p:cNvPr>
          <p:cNvSpPr>
            <a:spLocks noGrp="1"/>
          </p:cNvSpPr>
          <p:nvPr>
            <p:ph type="title"/>
          </p:nvPr>
        </p:nvSpPr>
        <p:spPr>
          <a:xfrm>
            <a:off x="840903" y="-28152"/>
            <a:ext cx="10515600" cy="1325563"/>
          </a:xfrm>
        </p:spPr>
        <p:txBody>
          <a:bodyPr/>
          <a:lstStyle/>
          <a:p>
            <a:r>
              <a:rPr lang="en-US" dirty="0">
                <a:latin typeface="Segoe UI" panose="020B0502040204020203" pitchFamily="34" charset="0"/>
                <a:cs typeface="Segoe UI" panose="020B0502040204020203" pitchFamily="34" charset="0"/>
              </a:rPr>
              <a:t>Protein- reduces </a:t>
            </a:r>
            <a:r>
              <a:rPr lang="en-US" dirty="0" err="1">
                <a:latin typeface="Segoe UI" panose="020B0502040204020203" pitchFamily="34" charset="0"/>
                <a:cs typeface="Segoe UI" panose="020B0502040204020203" pitchFamily="34" charset="0"/>
              </a:rPr>
              <a:t>Sarcopenia</a:t>
            </a:r>
            <a:r>
              <a:rPr lang="en-US" dirty="0">
                <a:latin typeface="Segoe UI" panose="020B0502040204020203" pitchFamily="34" charset="0"/>
                <a:cs typeface="Segoe UI" panose="020B0502040204020203" pitchFamily="34" charset="0"/>
              </a:rPr>
              <a:t> and Frailty</a:t>
            </a:r>
          </a:p>
        </p:txBody>
      </p:sp>
      <p:sp>
        <p:nvSpPr>
          <p:cNvPr id="3" name="Content Placeholder 2">
            <a:extLst>
              <a:ext uri="{FF2B5EF4-FFF2-40B4-BE49-F238E27FC236}">
                <a16:creationId xmlns:a16="http://schemas.microsoft.com/office/drawing/2014/main" id="{45CE3AAD-63EF-BE79-5C04-90E3F532E635}"/>
              </a:ext>
            </a:extLst>
          </p:cNvPr>
          <p:cNvSpPr>
            <a:spLocks noGrp="1"/>
          </p:cNvSpPr>
          <p:nvPr>
            <p:ph idx="1"/>
          </p:nvPr>
        </p:nvSpPr>
        <p:spPr>
          <a:xfrm>
            <a:off x="753979" y="1133151"/>
            <a:ext cx="10515600" cy="4351338"/>
          </a:xfrm>
        </p:spPr>
        <p:txBody>
          <a:bodyPr/>
          <a:lstStyle/>
          <a:p>
            <a:r>
              <a:rPr lang="en-US" dirty="0">
                <a:latin typeface="Segoe UI" panose="020B0502040204020203" pitchFamily="34" charset="0"/>
                <a:cs typeface="Segoe UI" panose="020B0502040204020203" pitchFamily="34" charset="0"/>
              </a:rPr>
              <a:t>Eat at least 1 gm protein per kilogram weight. So if you weigh 130 pounds (60 kg), eat 60 </a:t>
            </a:r>
            <a:r>
              <a:rPr lang="en-US" dirty="0" err="1">
                <a:latin typeface="Segoe UI" panose="020B0502040204020203" pitchFamily="34" charset="0"/>
                <a:cs typeface="Segoe UI" panose="020B0502040204020203" pitchFamily="34" charset="0"/>
              </a:rPr>
              <a:t>gms</a:t>
            </a:r>
            <a:r>
              <a:rPr lang="en-US" dirty="0">
                <a:latin typeface="Segoe UI" panose="020B0502040204020203" pitchFamily="34" charset="0"/>
                <a:cs typeface="Segoe UI" panose="020B0502040204020203" pitchFamily="34" charset="0"/>
              </a:rPr>
              <a:t> protein daily</a:t>
            </a:r>
          </a:p>
          <a:p>
            <a:r>
              <a:rPr lang="en-US" dirty="0">
                <a:latin typeface="Segoe UI" panose="020B0502040204020203" pitchFamily="34" charset="0"/>
                <a:cs typeface="Segoe UI" panose="020B0502040204020203" pitchFamily="34" charset="0"/>
              </a:rPr>
              <a:t>Try to get 70% of protein from plant-based sources, so 40 gm protein should be from vegetable sources and just 20 gm from animal sources. </a:t>
            </a:r>
          </a:p>
        </p:txBody>
      </p:sp>
      <p:pic>
        <p:nvPicPr>
          <p:cNvPr id="5" name="Picture 4">
            <a:extLst>
              <a:ext uri="{FF2B5EF4-FFF2-40B4-BE49-F238E27FC236}">
                <a16:creationId xmlns:a16="http://schemas.microsoft.com/office/drawing/2014/main" id="{6178A032-EAE2-8378-223B-FF474B078997}"/>
              </a:ext>
            </a:extLst>
          </p:cNvPr>
          <p:cNvPicPr>
            <a:picLocks noChangeAspect="1"/>
          </p:cNvPicPr>
          <p:nvPr/>
        </p:nvPicPr>
        <p:blipFill>
          <a:blip r:embed="rId3"/>
          <a:stretch>
            <a:fillRect/>
          </a:stretch>
        </p:blipFill>
        <p:spPr>
          <a:xfrm>
            <a:off x="7254266" y="5121766"/>
            <a:ext cx="2604351" cy="1736234"/>
          </a:xfrm>
          <a:prstGeom prst="rect">
            <a:avLst/>
          </a:prstGeom>
        </p:spPr>
      </p:pic>
      <p:pic>
        <p:nvPicPr>
          <p:cNvPr id="6" name="Picture 5">
            <a:extLst>
              <a:ext uri="{FF2B5EF4-FFF2-40B4-BE49-F238E27FC236}">
                <a16:creationId xmlns:a16="http://schemas.microsoft.com/office/drawing/2014/main" id="{8965870D-3AA9-A17B-8E30-4DDED6342B5A}"/>
              </a:ext>
            </a:extLst>
          </p:cNvPr>
          <p:cNvPicPr>
            <a:picLocks noChangeAspect="1"/>
          </p:cNvPicPr>
          <p:nvPr/>
        </p:nvPicPr>
        <p:blipFill>
          <a:blip r:embed="rId4"/>
          <a:stretch>
            <a:fillRect/>
          </a:stretch>
        </p:blipFill>
        <p:spPr>
          <a:xfrm>
            <a:off x="9301899" y="3697361"/>
            <a:ext cx="2141527" cy="1427685"/>
          </a:xfrm>
          <a:prstGeom prst="rect">
            <a:avLst/>
          </a:prstGeom>
        </p:spPr>
      </p:pic>
      <p:pic>
        <p:nvPicPr>
          <p:cNvPr id="9" name="Picture 8">
            <a:extLst>
              <a:ext uri="{FF2B5EF4-FFF2-40B4-BE49-F238E27FC236}">
                <a16:creationId xmlns:a16="http://schemas.microsoft.com/office/drawing/2014/main" id="{578C0324-2A6A-3E7F-4754-019B2534593F}"/>
              </a:ext>
            </a:extLst>
          </p:cNvPr>
          <p:cNvPicPr>
            <a:picLocks noChangeAspect="1"/>
          </p:cNvPicPr>
          <p:nvPr/>
        </p:nvPicPr>
        <p:blipFill>
          <a:blip r:embed="rId5"/>
          <a:stretch>
            <a:fillRect/>
          </a:stretch>
        </p:blipFill>
        <p:spPr>
          <a:xfrm>
            <a:off x="160738" y="3212568"/>
            <a:ext cx="3212753" cy="2141836"/>
          </a:xfrm>
          <a:prstGeom prst="rect">
            <a:avLst/>
          </a:prstGeom>
        </p:spPr>
      </p:pic>
      <p:pic>
        <p:nvPicPr>
          <p:cNvPr id="10" name="Picture 9">
            <a:extLst>
              <a:ext uri="{FF2B5EF4-FFF2-40B4-BE49-F238E27FC236}">
                <a16:creationId xmlns:a16="http://schemas.microsoft.com/office/drawing/2014/main" id="{DD4C009F-E908-ABA1-3215-BDBE4F98AEA7}"/>
              </a:ext>
            </a:extLst>
          </p:cNvPr>
          <p:cNvPicPr>
            <a:picLocks noChangeAspect="1"/>
          </p:cNvPicPr>
          <p:nvPr/>
        </p:nvPicPr>
        <p:blipFill>
          <a:blip r:embed="rId6"/>
          <a:stretch>
            <a:fillRect/>
          </a:stretch>
        </p:blipFill>
        <p:spPr>
          <a:xfrm>
            <a:off x="5124542" y="3050639"/>
            <a:ext cx="2946870" cy="1959765"/>
          </a:xfrm>
          <a:prstGeom prst="rect">
            <a:avLst/>
          </a:prstGeom>
        </p:spPr>
      </p:pic>
      <p:pic>
        <p:nvPicPr>
          <p:cNvPr id="11" name="Picture 10">
            <a:extLst>
              <a:ext uri="{FF2B5EF4-FFF2-40B4-BE49-F238E27FC236}">
                <a16:creationId xmlns:a16="http://schemas.microsoft.com/office/drawing/2014/main" id="{6570EA39-BCD4-2070-834D-A3B0565A9D8A}"/>
              </a:ext>
            </a:extLst>
          </p:cNvPr>
          <p:cNvPicPr>
            <a:picLocks noChangeAspect="1"/>
          </p:cNvPicPr>
          <p:nvPr/>
        </p:nvPicPr>
        <p:blipFill>
          <a:blip r:embed="rId7"/>
          <a:stretch>
            <a:fillRect/>
          </a:stretch>
        </p:blipFill>
        <p:spPr>
          <a:xfrm>
            <a:off x="3335654" y="5010404"/>
            <a:ext cx="2333803" cy="1700778"/>
          </a:xfrm>
          <a:prstGeom prst="rect">
            <a:avLst/>
          </a:prstGeom>
        </p:spPr>
      </p:pic>
      <p:sp>
        <p:nvSpPr>
          <p:cNvPr id="12" name="TextBox 11">
            <a:extLst>
              <a:ext uri="{FF2B5EF4-FFF2-40B4-BE49-F238E27FC236}">
                <a16:creationId xmlns:a16="http://schemas.microsoft.com/office/drawing/2014/main" id="{E70731FB-8FED-8B16-A6E9-87F802F2BAC3}"/>
              </a:ext>
            </a:extLst>
          </p:cNvPr>
          <p:cNvSpPr txBox="1"/>
          <p:nvPr/>
        </p:nvSpPr>
        <p:spPr>
          <a:xfrm>
            <a:off x="8838294" y="3156420"/>
            <a:ext cx="897720" cy="830997"/>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3 </a:t>
            </a:r>
            <a:r>
              <a:rPr lang="en-US" sz="1600" dirty="0" err="1">
                <a:latin typeface="Segoe UI" panose="020B0502040204020203" pitchFamily="34" charset="0"/>
                <a:cs typeface="Segoe UI" panose="020B0502040204020203" pitchFamily="34" charset="0"/>
              </a:rPr>
              <a:t>oz</a:t>
            </a:r>
            <a:r>
              <a:rPr lang="en-US" sz="1600" dirty="0">
                <a:latin typeface="Segoe UI" panose="020B0502040204020203" pitchFamily="34" charset="0"/>
                <a:cs typeface="Segoe UI" panose="020B0502040204020203" pitchFamily="34" charset="0"/>
              </a:rPr>
              <a:t> tuna=</a:t>
            </a:r>
          </a:p>
          <a:p>
            <a:r>
              <a:rPr lang="en-US" sz="1600" dirty="0">
                <a:latin typeface="Segoe UI" panose="020B0502040204020203" pitchFamily="34" charset="0"/>
                <a:cs typeface="Segoe UI" panose="020B0502040204020203" pitchFamily="34" charset="0"/>
              </a:rPr>
              <a:t>24 </a:t>
            </a:r>
            <a:r>
              <a:rPr lang="en-US" sz="1600" dirty="0" err="1">
                <a:latin typeface="Segoe UI" panose="020B0502040204020203" pitchFamily="34" charset="0"/>
                <a:cs typeface="Segoe UI" panose="020B0502040204020203" pitchFamily="34" charset="0"/>
              </a:rPr>
              <a:t>gms</a:t>
            </a:r>
            <a:endParaRPr lang="en-US" sz="1600" dirty="0">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A3EF6DF6-D313-54C5-4BFC-080D54BEC582}"/>
              </a:ext>
            </a:extLst>
          </p:cNvPr>
          <p:cNvSpPr txBox="1"/>
          <p:nvPr/>
        </p:nvSpPr>
        <p:spPr>
          <a:xfrm>
            <a:off x="1767114" y="5808123"/>
            <a:ext cx="1598515" cy="861774"/>
          </a:xfrm>
          <a:prstGeom prst="rect">
            <a:avLst/>
          </a:prstGeom>
          <a:noFill/>
        </p:spPr>
        <p:txBody>
          <a:bodyPr wrap="none" rtlCol="0">
            <a:spAutoFit/>
          </a:bodyPr>
          <a:lstStyle/>
          <a:p>
            <a:r>
              <a:rPr lang="en-US" sz="1600" dirty="0">
                <a:latin typeface="Segoe UI" panose="020B0502040204020203" pitchFamily="34" charset="0"/>
                <a:cs typeface="Segoe UI" panose="020B0502040204020203" pitchFamily="34" charset="0"/>
              </a:rPr>
              <a:t>½ c chickpeas=</a:t>
            </a:r>
          </a:p>
          <a:p>
            <a:r>
              <a:rPr lang="en-US" sz="1600" dirty="0">
                <a:latin typeface="Segoe UI" panose="020B0502040204020203" pitchFamily="34" charset="0"/>
                <a:cs typeface="Segoe UI" panose="020B0502040204020203" pitchFamily="34" charset="0"/>
              </a:rPr>
              <a:t>8 </a:t>
            </a:r>
            <a:r>
              <a:rPr lang="en-US" sz="1600" dirty="0" err="1">
                <a:latin typeface="Segoe UI" panose="020B0502040204020203" pitchFamily="34" charset="0"/>
                <a:cs typeface="Segoe UI" panose="020B0502040204020203" pitchFamily="34" charset="0"/>
              </a:rPr>
              <a:t>gms</a:t>
            </a:r>
            <a:endParaRPr lang="en-US" sz="1600"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DDDE1BD7-DC1C-0412-2997-A3D89A22C683}"/>
              </a:ext>
            </a:extLst>
          </p:cNvPr>
          <p:cNvSpPr txBox="1"/>
          <p:nvPr/>
        </p:nvSpPr>
        <p:spPr>
          <a:xfrm>
            <a:off x="9757610" y="5805448"/>
            <a:ext cx="1534394" cy="584775"/>
          </a:xfrm>
          <a:prstGeom prst="rect">
            <a:avLst/>
          </a:prstGeom>
          <a:noFill/>
        </p:spPr>
        <p:txBody>
          <a:bodyPr wrap="none" rtlCol="0">
            <a:spAutoFit/>
          </a:bodyPr>
          <a:lstStyle/>
          <a:p>
            <a:r>
              <a:rPr lang="en-US" sz="1600" dirty="0">
                <a:latin typeface="Segoe UI" panose="020B0502040204020203" pitchFamily="34" charset="0"/>
                <a:cs typeface="Segoe UI" panose="020B0502040204020203" pitchFamily="34" charset="0"/>
              </a:rPr>
              <a:t>2 </a:t>
            </a:r>
            <a:r>
              <a:rPr lang="en-US" sz="1600" dirty="0" err="1">
                <a:latin typeface="Segoe UI" panose="020B0502040204020203" pitchFamily="34" charset="0"/>
                <a:cs typeface="Segoe UI" panose="020B0502040204020203" pitchFamily="34" charset="0"/>
              </a:rPr>
              <a:t>oz</a:t>
            </a:r>
            <a:r>
              <a:rPr lang="en-US" sz="1600" dirty="0">
                <a:latin typeface="Segoe UI" panose="020B0502040204020203" pitchFamily="34" charset="0"/>
                <a:cs typeface="Segoe UI" panose="020B0502040204020203" pitchFamily="34" charset="0"/>
              </a:rPr>
              <a:t> almonds=</a:t>
            </a:r>
          </a:p>
          <a:p>
            <a:r>
              <a:rPr lang="en-US" sz="1600" dirty="0">
                <a:latin typeface="Segoe UI" panose="020B0502040204020203" pitchFamily="34" charset="0"/>
                <a:cs typeface="Segoe UI" panose="020B0502040204020203" pitchFamily="34" charset="0"/>
              </a:rPr>
              <a:t>12 </a:t>
            </a:r>
            <a:r>
              <a:rPr lang="en-US" sz="1600" dirty="0" err="1">
                <a:latin typeface="Segoe UI" panose="020B0502040204020203" pitchFamily="34" charset="0"/>
                <a:cs typeface="Segoe UI" panose="020B0502040204020203" pitchFamily="34" charset="0"/>
              </a:rPr>
              <a:t>gms</a:t>
            </a:r>
            <a:endParaRPr lang="en-US" sz="1600" dirty="0">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4BA07DC3-A6C1-3019-97DE-13D2485121F9}"/>
              </a:ext>
            </a:extLst>
          </p:cNvPr>
          <p:cNvSpPr txBox="1"/>
          <p:nvPr/>
        </p:nvSpPr>
        <p:spPr>
          <a:xfrm>
            <a:off x="4002337" y="3314045"/>
            <a:ext cx="1677575" cy="584775"/>
          </a:xfrm>
          <a:prstGeom prst="rect">
            <a:avLst/>
          </a:prstGeom>
          <a:noFill/>
        </p:spPr>
        <p:txBody>
          <a:bodyPr wrap="none" rtlCol="0">
            <a:spAutoFit/>
          </a:bodyPr>
          <a:lstStyle/>
          <a:p>
            <a:r>
              <a:rPr lang="en-US" sz="1600" dirty="0">
                <a:latin typeface="Segoe UI" panose="020B0502040204020203" pitchFamily="34" charset="0"/>
                <a:cs typeface="Segoe UI" panose="020B0502040204020203" pitchFamily="34" charset="0"/>
              </a:rPr>
              <a:t>½ c brown rice=</a:t>
            </a:r>
          </a:p>
          <a:p>
            <a:r>
              <a:rPr lang="en-US" sz="1600" dirty="0">
                <a:latin typeface="Segoe UI" panose="020B0502040204020203" pitchFamily="34" charset="0"/>
                <a:cs typeface="Segoe UI" panose="020B0502040204020203" pitchFamily="34" charset="0"/>
              </a:rPr>
              <a:t>3 </a:t>
            </a:r>
            <a:r>
              <a:rPr lang="en-US" sz="1600" dirty="0" err="1">
                <a:latin typeface="Segoe UI" panose="020B0502040204020203" pitchFamily="34" charset="0"/>
                <a:cs typeface="Segoe UI" panose="020B0502040204020203" pitchFamily="34" charset="0"/>
              </a:rPr>
              <a:t>gms</a:t>
            </a:r>
            <a:endParaRPr lang="en-US" sz="1600" dirty="0">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9E6D6860-0D52-F101-6EA2-69A56E12C925}"/>
              </a:ext>
            </a:extLst>
          </p:cNvPr>
          <p:cNvSpPr txBox="1"/>
          <p:nvPr/>
        </p:nvSpPr>
        <p:spPr>
          <a:xfrm>
            <a:off x="160738" y="5265247"/>
            <a:ext cx="1486304" cy="584775"/>
          </a:xfrm>
          <a:prstGeom prst="rect">
            <a:avLst/>
          </a:prstGeom>
          <a:noFill/>
        </p:spPr>
        <p:txBody>
          <a:bodyPr wrap="none" rtlCol="0">
            <a:spAutoFit/>
          </a:bodyPr>
          <a:lstStyle/>
          <a:p>
            <a:r>
              <a:rPr lang="en-US" sz="1600" dirty="0">
                <a:latin typeface="Segoe UI" panose="020B0502040204020203" pitchFamily="34" charset="0"/>
                <a:cs typeface="Segoe UI" panose="020B0502040204020203" pitchFamily="34" charset="0"/>
              </a:rPr>
              <a:t>½ cup lentils=</a:t>
            </a:r>
          </a:p>
          <a:p>
            <a:r>
              <a:rPr lang="en-US" sz="1600" dirty="0">
                <a:latin typeface="Segoe UI" panose="020B0502040204020203" pitchFamily="34" charset="0"/>
                <a:cs typeface="Segoe UI" panose="020B0502040204020203" pitchFamily="34" charset="0"/>
              </a:rPr>
              <a:t>9 </a:t>
            </a:r>
            <a:r>
              <a:rPr lang="en-US" sz="1600" dirty="0" err="1">
                <a:latin typeface="Segoe UI" panose="020B0502040204020203" pitchFamily="34" charset="0"/>
                <a:cs typeface="Segoe UI" panose="020B0502040204020203" pitchFamily="34" charset="0"/>
              </a:rPr>
              <a:t>gms</a:t>
            </a:r>
            <a:endParaRPr lang="en-US"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80821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191DA-53B2-65B6-5F94-6F105B6DF58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A9EEE09-4199-343F-5C81-D6BF8B96CC45}"/>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9" name="Rectangle: Rounded Corners 8">
            <a:extLst>
              <a:ext uri="{FF2B5EF4-FFF2-40B4-BE49-F238E27FC236}">
                <a16:creationId xmlns:a16="http://schemas.microsoft.com/office/drawing/2014/main" id="{7F978F5A-4A81-7C54-59E0-560656A75F49}"/>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latin typeface="Segoe UI" panose="020B0502040204020203" pitchFamily="34" charset="0"/>
                <a:ea typeface="+mj-ea"/>
                <a:cs typeface="Segoe UI" panose="020B0502040204020203" pitchFamily="34" charset="0"/>
              </a:rPr>
              <a:t>Mediterranean Brain Bowl Recipe*</a:t>
            </a:r>
          </a:p>
        </p:txBody>
      </p:sp>
      <p:sp>
        <p:nvSpPr>
          <p:cNvPr id="29" name="Rectangle 28">
            <a:extLst>
              <a:ext uri="{FF2B5EF4-FFF2-40B4-BE49-F238E27FC236}">
                <a16:creationId xmlns:a16="http://schemas.microsoft.com/office/drawing/2014/main" id="{F7DFED0D-C7CA-5B69-77CD-87BCC85095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12" name="Picture 11" descr="A picture containing graphical user interface&#10;&#10;Description automatically generated">
            <a:extLst>
              <a:ext uri="{FF2B5EF4-FFF2-40B4-BE49-F238E27FC236}">
                <a16:creationId xmlns:a16="http://schemas.microsoft.com/office/drawing/2014/main" id="{425699E7-AE34-8E54-775F-52836B4AB533}"/>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2" name="Content Placeholder 2">
            <a:extLst>
              <a:ext uri="{FF2B5EF4-FFF2-40B4-BE49-F238E27FC236}">
                <a16:creationId xmlns:a16="http://schemas.microsoft.com/office/drawing/2014/main" id="{B5275D59-971B-7997-1852-E870652DDCEE}"/>
              </a:ext>
            </a:extLst>
          </p:cNvPr>
          <p:cNvSpPr>
            <a:spLocks noGrp="1"/>
          </p:cNvSpPr>
          <p:nvPr>
            <p:ph idx="1"/>
          </p:nvPr>
        </p:nvSpPr>
        <p:spPr>
          <a:xfrm>
            <a:off x="1695451" y="1752088"/>
            <a:ext cx="10420350" cy="482414"/>
          </a:xfrm>
        </p:spPr>
        <p:txBody>
          <a:bodyPr>
            <a:noAutofit/>
          </a:bodyPr>
          <a:lstStyle/>
          <a:p>
            <a:r>
              <a:rPr lang="en-US" sz="2400" dirty="0">
                <a:latin typeface="Segoe UI" panose="020B0502040204020203" pitchFamily="34" charset="0"/>
                <a:cs typeface="Segoe UI" panose="020B0502040204020203" pitchFamily="34" charset="0"/>
              </a:rPr>
              <a:t>https://www.bluezones.com/recipe/mediterranean-grain-bowl/ </a:t>
            </a:r>
          </a:p>
        </p:txBody>
      </p:sp>
      <p:pic>
        <p:nvPicPr>
          <p:cNvPr id="16" name="Content Placeholder 3">
            <a:extLst>
              <a:ext uri="{FF2B5EF4-FFF2-40B4-BE49-F238E27FC236}">
                <a16:creationId xmlns:a16="http://schemas.microsoft.com/office/drawing/2014/main" id="{51DF9CD0-A080-2116-D665-109184DDA263}"/>
              </a:ext>
            </a:extLst>
          </p:cNvPr>
          <p:cNvPicPr>
            <a:picLocks noChangeAspect="1"/>
          </p:cNvPicPr>
          <p:nvPr/>
        </p:nvPicPr>
        <p:blipFill>
          <a:blip r:embed="rId4"/>
          <a:stretch>
            <a:fillRect/>
          </a:stretch>
        </p:blipFill>
        <p:spPr>
          <a:xfrm>
            <a:off x="3647416" y="2458236"/>
            <a:ext cx="4897168" cy="3263504"/>
          </a:xfrm>
          <a:prstGeom prst="rect">
            <a:avLst/>
          </a:prstGeom>
        </p:spPr>
      </p:pic>
      <p:sp>
        <p:nvSpPr>
          <p:cNvPr id="17" name="TextBox 16">
            <a:extLst>
              <a:ext uri="{FF2B5EF4-FFF2-40B4-BE49-F238E27FC236}">
                <a16:creationId xmlns:a16="http://schemas.microsoft.com/office/drawing/2014/main" id="{7A469374-B164-F1BB-5BB9-5E9B23E85874}"/>
              </a:ext>
            </a:extLst>
          </p:cNvPr>
          <p:cNvSpPr txBox="1"/>
          <p:nvPr/>
        </p:nvSpPr>
        <p:spPr>
          <a:xfrm>
            <a:off x="2844800" y="5753039"/>
            <a:ext cx="7823200" cy="892552"/>
          </a:xfrm>
          <a:prstGeom prst="rect">
            <a:avLst/>
          </a:prstGeom>
          <a:noFill/>
        </p:spPr>
        <p:txBody>
          <a:bodyPr wrap="square" rtlCol="0">
            <a:spAutoFit/>
          </a:bodyPr>
          <a:lstStyle/>
          <a:p>
            <a:pPr defTabSz="685800"/>
            <a:r>
              <a:rPr lang="en-US" sz="2600" dirty="0">
                <a:solidFill>
                  <a:prstClr val="black"/>
                </a:solidFill>
                <a:latin typeface="Segoe UI" panose="020B0502040204020203" pitchFamily="34" charset="0"/>
                <a:cs typeface="Segoe UI" panose="020B0502040204020203" pitchFamily="34" charset="0"/>
              </a:rPr>
              <a:t>*Beans and greens are THE best foods to protect </a:t>
            </a:r>
          </a:p>
          <a:p>
            <a:pPr defTabSz="685800"/>
            <a:r>
              <a:rPr lang="en-US" sz="2600" dirty="0">
                <a:solidFill>
                  <a:prstClr val="black"/>
                </a:solidFill>
                <a:latin typeface="Segoe UI" panose="020B0502040204020203" pitchFamily="34" charset="0"/>
                <a:cs typeface="Segoe UI" panose="020B0502040204020203" pitchFamily="34" charset="0"/>
              </a:rPr>
              <a:t>the brain from dementia</a:t>
            </a:r>
          </a:p>
        </p:txBody>
      </p:sp>
    </p:spTree>
    <p:extLst>
      <p:ext uri="{BB962C8B-B14F-4D97-AF65-F5344CB8AC3E}">
        <p14:creationId xmlns:p14="http://schemas.microsoft.com/office/powerpoint/2010/main" val="3981150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r>
              <a:rPr lang="en-US" sz="3000" dirty="0">
                <a:solidFill>
                  <a:srgbClr val="061F57"/>
                </a:solidFill>
                <a:latin typeface="Segoe UI"/>
                <a:ea typeface="+mn-lt"/>
                <a:cs typeface="+mn-lt"/>
              </a:rPr>
              <a:t>Recognize modifiable lifestyle factors to prevent dementia</a:t>
            </a:r>
          </a:p>
          <a:p>
            <a:pPr marL="514350" indent="-514350">
              <a:buAutoNum type="romanUcPeriod"/>
            </a:pPr>
            <a:r>
              <a:rPr lang="en-US" sz="3000" dirty="0">
                <a:solidFill>
                  <a:srgbClr val="061F57"/>
                </a:solidFill>
                <a:latin typeface="Segoe UI"/>
                <a:ea typeface="+mn-lt"/>
                <a:cs typeface="+mn-lt"/>
              </a:rPr>
              <a:t>Understand the components of a Mediterranean-style diet that are so important for the brain</a:t>
            </a:r>
          </a:p>
          <a:p>
            <a:pPr marL="514350" indent="-514350">
              <a:buAutoNum type="romanUcPeriod"/>
            </a:pPr>
            <a:r>
              <a:rPr lang="en-US" sz="3000" dirty="0">
                <a:solidFill>
                  <a:srgbClr val="061F57"/>
                </a:solidFill>
                <a:latin typeface="Segoe UI"/>
                <a:ea typeface="+mn-lt"/>
                <a:cs typeface="+mn-lt"/>
              </a:rPr>
              <a:t>Gain confidence in </a:t>
            </a:r>
            <a:br>
              <a:rPr lang="en-US" sz="3000" dirty="0">
                <a:solidFill>
                  <a:srgbClr val="061F57"/>
                </a:solidFill>
                <a:latin typeface="Segoe UI"/>
                <a:ea typeface="+mn-lt"/>
                <a:cs typeface="+mn-lt"/>
              </a:rPr>
            </a:br>
            <a:r>
              <a:rPr lang="en-US" sz="3000" dirty="0">
                <a:solidFill>
                  <a:srgbClr val="061F57"/>
                </a:solidFill>
                <a:latin typeface="Segoe UI"/>
                <a:ea typeface="+mn-lt"/>
                <a:cs typeface="+mn-lt"/>
              </a:rPr>
              <a:t>counseling older patients</a:t>
            </a:r>
            <a:br>
              <a:rPr lang="en-US" sz="3000" dirty="0">
                <a:solidFill>
                  <a:srgbClr val="061F57"/>
                </a:solidFill>
                <a:latin typeface="Segoe UI"/>
                <a:ea typeface="+mn-lt"/>
                <a:cs typeface="+mn-lt"/>
              </a:rPr>
            </a:br>
            <a:r>
              <a:rPr lang="en-US" sz="3000" dirty="0">
                <a:solidFill>
                  <a:srgbClr val="061F57"/>
                </a:solidFill>
                <a:latin typeface="Segoe UI"/>
                <a:ea typeface="+mn-lt"/>
                <a:cs typeface="+mn-lt"/>
              </a:rPr>
              <a:t>to improve nutrition</a:t>
            </a:r>
          </a:p>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Objectives</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3" name="Picture 2">
            <a:extLst>
              <a:ext uri="{FF2B5EF4-FFF2-40B4-BE49-F238E27FC236}">
                <a16:creationId xmlns:a16="http://schemas.microsoft.com/office/drawing/2014/main" id="{D8A87C15-2973-AECA-1AF7-29BB2A9EA86E}"/>
              </a:ext>
            </a:extLst>
          </p:cNvPr>
          <p:cNvPicPr>
            <a:picLocks noChangeAspect="1"/>
          </p:cNvPicPr>
          <p:nvPr/>
        </p:nvPicPr>
        <p:blipFill>
          <a:blip r:embed="rId4"/>
          <a:stretch>
            <a:fillRect/>
          </a:stretch>
        </p:blipFill>
        <p:spPr>
          <a:xfrm>
            <a:off x="7881797" y="3968268"/>
            <a:ext cx="3975100" cy="2667000"/>
          </a:xfrm>
          <a:prstGeom prst="rect">
            <a:avLst/>
          </a:prstGeom>
        </p:spPr>
      </p:pic>
      <p:sp>
        <p:nvSpPr>
          <p:cNvPr id="4" name="TextBox 3">
            <a:extLst>
              <a:ext uri="{FF2B5EF4-FFF2-40B4-BE49-F238E27FC236}">
                <a16:creationId xmlns:a16="http://schemas.microsoft.com/office/drawing/2014/main" id="{3BB6D802-4FDA-12AA-3F14-D1591244E561}"/>
              </a:ext>
            </a:extLst>
          </p:cNvPr>
          <p:cNvSpPr txBox="1"/>
          <p:nvPr/>
        </p:nvSpPr>
        <p:spPr>
          <a:xfrm>
            <a:off x="7992166" y="6555807"/>
            <a:ext cx="1412566" cy="369332"/>
          </a:xfrm>
          <a:prstGeom prst="rect">
            <a:avLst/>
          </a:prstGeom>
          <a:noFill/>
        </p:spPr>
        <p:txBody>
          <a:bodyPr wrap="none" rtlCol="0">
            <a:spAutoFit/>
          </a:bodyPr>
          <a:lstStyle/>
          <a:p>
            <a:r>
              <a:rPr lang="en-US" dirty="0"/>
              <a:t>Getty images</a:t>
            </a:r>
          </a:p>
        </p:txBody>
      </p:sp>
    </p:spTree>
    <p:extLst>
      <p:ext uri="{BB962C8B-B14F-4D97-AF65-F5344CB8AC3E}">
        <p14:creationId xmlns:p14="http://schemas.microsoft.com/office/powerpoint/2010/main" val="1553345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75978-17AE-04DE-932A-4FF35FE80A6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A9C2181-71D2-D089-5DC3-83AFFFA858B6}"/>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9" name="Rectangle: Rounded Corners 8">
            <a:extLst>
              <a:ext uri="{FF2B5EF4-FFF2-40B4-BE49-F238E27FC236}">
                <a16:creationId xmlns:a16="http://schemas.microsoft.com/office/drawing/2014/main" id="{76934AD8-7BAB-7E2E-5454-CFDB8452B9B1}"/>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latin typeface="Segoe UI" panose="020B0502040204020203" pitchFamily="34" charset="0"/>
                <a:ea typeface="+mj-ea"/>
                <a:cs typeface="Segoe UI" panose="020B0502040204020203" pitchFamily="34" charset="0"/>
              </a:rPr>
              <a:t>Summary</a:t>
            </a:r>
          </a:p>
        </p:txBody>
      </p:sp>
      <p:sp>
        <p:nvSpPr>
          <p:cNvPr id="29" name="Rectangle 28">
            <a:extLst>
              <a:ext uri="{FF2B5EF4-FFF2-40B4-BE49-F238E27FC236}">
                <a16:creationId xmlns:a16="http://schemas.microsoft.com/office/drawing/2014/main" id="{B8A43425-872E-BE04-26BC-175D60EBEC2B}"/>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12" name="Picture 11" descr="A picture containing graphical user interface&#10;&#10;Description automatically generated">
            <a:extLst>
              <a:ext uri="{FF2B5EF4-FFF2-40B4-BE49-F238E27FC236}">
                <a16:creationId xmlns:a16="http://schemas.microsoft.com/office/drawing/2014/main" id="{2AA6999E-03FA-9EA1-822F-C9DD3A5E73B1}"/>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4" name="Content Placeholder 3">
            <a:extLst>
              <a:ext uri="{FF2B5EF4-FFF2-40B4-BE49-F238E27FC236}">
                <a16:creationId xmlns:a16="http://schemas.microsoft.com/office/drawing/2014/main" id="{62E9B27B-002D-81F8-254A-E4E3E02553C4}"/>
              </a:ext>
            </a:extLst>
          </p:cNvPr>
          <p:cNvSpPr>
            <a:spLocks noGrp="1"/>
          </p:cNvSpPr>
          <p:nvPr>
            <p:ph idx="1"/>
          </p:nvPr>
        </p:nvSpPr>
        <p:spPr>
          <a:xfrm>
            <a:off x="7394745" y="1528354"/>
            <a:ext cx="4492455" cy="5115458"/>
          </a:xfrm>
        </p:spPr>
        <p:txBody>
          <a:bodyPr>
            <a:normAutofit fontScale="92500" lnSpcReduction="10000"/>
          </a:bodyPr>
          <a:lstStyle/>
          <a:p>
            <a:r>
              <a:rPr lang="en-US" dirty="0"/>
              <a:t>Start NOW to reduce risk of dementia- and don’t stop healthy practices after you have a dementia diagnosis</a:t>
            </a:r>
          </a:p>
          <a:p>
            <a:r>
              <a:rPr lang="en-US" dirty="0"/>
              <a:t>A Mediterranean-style, mostly plant-based diet markedly reduces risk of dementia, and improves quality of life for those who have dementia</a:t>
            </a:r>
          </a:p>
          <a:p>
            <a:r>
              <a:rPr lang="en-US" dirty="0"/>
              <a:t>Simple garden vegetables, whole grains, lentils, salmon, healthy oils form the basis of the diet- and the diet can be tailored to local practices and available foods</a:t>
            </a:r>
          </a:p>
          <a:p>
            <a:endParaRPr lang="en-US" dirty="0"/>
          </a:p>
          <a:p>
            <a:endParaRPr lang="en-US" dirty="0"/>
          </a:p>
        </p:txBody>
      </p:sp>
      <p:pic>
        <p:nvPicPr>
          <p:cNvPr id="2" name="Picture 1">
            <a:extLst>
              <a:ext uri="{FF2B5EF4-FFF2-40B4-BE49-F238E27FC236}">
                <a16:creationId xmlns:a16="http://schemas.microsoft.com/office/drawing/2014/main" id="{05C6580C-5452-6C18-41A9-C9734708649E}"/>
              </a:ext>
            </a:extLst>
          </p:cNvPr>
          <p:cNvPicPr>
            <a:picLocks noChangeAspect="1"/>
          </p:cNvPicPr>
          <p:nvPr/>
        </p:nvPicPr>
        <p:blipFill>
          <a:blip r:embed="rId4"/>
          <a:stretch>
            <a:fillRect/>
          </a:stretch>
        </p:blipFill>
        <p:spPr>
          <a:xfrm>
            <a:off x="139092" y="1528354"/>
            <a:ext cx="7198939" cy="4832358"/>
          </a:xfrm>
          <a:prstGeom prst="rect">
            <a:avLst/>
          </a:prstGeom>
        </p:spPr>
      </p:pic>
    </p:spTree>
    <p:extLst>
      <p:ext uri="{BB962C8B-B14F-4D97-AF65-F5344CB8AC3E}">
        <p14:creationId xmlns:p14="http://schemas.microsoft.com/office/powerpoint/2010/main" val="3444101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A8A2EC8-BF88-43B1-5BA8-E28C018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63" y="0"/>
            <a:ext cx="7737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378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7685"/>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5400" b="1" dirty="0">
                <a:solidFill>
                  <a:schemeClr val="bg1"/>
                </a:solidFill>
                <a:latin typeface="Segoe UI"/>
                <a:ea typeface="+mj-ea"/>
                <a:cs typeface="Segoe UI"/>
              </a:rPr>
              <a:t>Questions?</a:t>
            </a:r>
            <a:endParaRPr lang="en-US" sz="5400" b="1" dirty="0">
              <a:solidFill>
                <a:schemeClr val="bg1"/>
              </a:solidFill>
              <a:latin typeface="Segoe UI" panose="020B0502040204020203" pitchFamily="34" charset="0"/>
              <a:ea typeface="+mj-ea"/>
              <a:cs typeface="Segoe UI" panose="020B0502040204020203" pitchFamily="34" charset="0"/>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D76F88E-F212-A047-8B77-86DF120EFA71}"/>
              </a:ext>
            </a:extLst>
          </p:cNvPr>
          <p:cNvPicPr>
            <a:picLocks noChangeAspect="1"/>
          </p:cNvPicPr>
          <p:nvPr/>
        </p:nvPicPr>
        <p:blipFill>
          <a:blip r:embed="rId3"/>
          <a:stretch>
            <a:fillRect/>
          </a:stretch>
        </p:blipFill>
        <p:spPr>
          <a:xfrm>
            <a:off x="82378" y="1770349"/>
            <a:ext cx="4889672" cy="1796623"/>
          </a:xfrm>
          <a:prstGeom prst="rect">
            <a:avLst/>
          </a:prstGeom>
        </p:spPr>
      </p:pic>
      <p:sp>
        <p:nvSpPr>
          <p:cNvPr id="10" name="Content Placeholder 2">
            <a:extLst>
              <a:ext uri="{FF2B5EF4-FFF2-40B4-BE49-F238E27FC236}">
                <a16:creationId xmlns:a16="http://schemas.microsoft.com/office/drawing/2014/main" id="{0CFE83F8-5EF0-A44F-8C3A-F0CB9B5131EC}"/>
              </a:ext>
            </a:extLst>
          </p:cNvPr>
          <p:cNvSpPr txBox="1">
            <a:spLocks/>
          </p:cNvSpPr>
          <p:nvPr/>
        </p:nvSpPr>
        <p:spPr>
          <a:xfrm>
            <a:off x="1288473" y="4621160"/>
            <a:ext cx="9670567" cy="2167186"/>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2060"/>
                </a:solidFill>
                <a:latin typeface="Segoe UI"/>
                <a:cs typeface="Calibri"/>
              </a:rPr>
              <a:t>Visit: </a:t>
            </a:r>
            <a:r>
              <a:rPr lang="en-US" sz="3200" b="1" u="sng" dirty="0" err="1">
                <a:solidFill>
                  <a:srgbClr val="002060"/>
                </a:solidFill>
                <a:latin typeface="Segoe UI"/>
                <a:cs typeface="Calibri"/>
              </a:rPr>
              <a:t>IndianCountryECHO.org</a:t>
            </a:r>
            <a:r>
              <a:rPr lang="en-US" sz="3200" b="1" dirty="0">
                <a:solidFill>
                  <a:srgbClr val="002060"/>
                </a:solidFill>
                <a:latin typeface="Segoe UI"/>
                <a:cs typeface="Calibri"/>
              </a:rPr>
              <a:t> </a:t>
            </a:r>
          </a:p>
          <a:p>
            <a:pPr marL="0" indent="0" algn="ctr">
              <a:buNone/>
            </a:pPr>
            <a:r>
              <a:rPr lang="en-US" sz="3200" dirty="0">
                <a:solidFill>
                  <a:srgbClr val="002060"/>
                </a:solidFill>
                <a:latin typeface="Calibri"/>
                <a:ea typeface="+mn-lt"/>
                <a:cs typeface="+mn-lt"/>
              </a:rPr>
              <a:t>Elizabeth Eckstrom, MD, MPH</a:t>
            </a:r>
          </a:p>
          <a:p>
            <a:pPr marL="0" indent="0" algn="ctr">
              <a:buNone/>
            </a:pPr>
            <a:r>
              <a:rPr lang="en-US" sz="3200" dirty="0">
                <a:solidFill>
                  <a:srgbClr val="002060"/>
                </a:solidFill>
                <a:latin typeface="Calibri"/>
                <a:ea typeface="+mn-lt"/>
                <a:cs typeface="+mn-lt"/>
              </a:rPr>
              <a:t>Professor</a:t>
            </a:r>
          </a:p>
          <a:p>
            <a:pPr marL="0" indent="0" algn="ctr">
              <a:buNone/>
            </a:pPr>
            <a:r>
              <a:rPr lang="en-US" sz="3200" dirty="0">
                <a:solidFill>
                  <a:srgbClr val="002060"/>
                </a:solidFill>
                <a:latin typeface="Calibri"/>
                <a:ea typeface="+mn-lt"/>
                <a:cs typeface="+mn-lt"/>
              </a:rPr>
              <a:t>Oregon Health &amp; Science University/Oregon GWEP</a:t>
            </a:r>
          </a:p>
          <a:p>
            <a:pPr marL="0" indent="0" algn="ctr">
              <a:buNone/>
            </a:pPr>
            <a:r>
              <a:rPr lang="en-US" sz="3200" dirty="0">
                <a:solidFill>
                  <a:srgbClr val="002060"/>
                </a:solidFill>
                <a:latin typeface="Calibri"/>
                <a:ea typeface="+mn-lt"/>
                <a:cs typeface="+mn-lt"/>
              </a:rPr>
              <a:t>eckstrom@ohsu.edu</a:t>
            </a:r>
            <a:endParaRPr lang="en-US" sz="3200" dirty="0">
              <a:solidFill>
                <a:srgbClr val="000000"/>
              </a:solidFill>
              <a:latin typeface="Calibri"/>
              <a:cs typeface="Calibri"/>
            </a:endParaRPr>
          </a:p>
          <a:p>
            <a:pPr marL="457200" indent="-457200"/>
            <a:endParaRPr lang="en-US" dirty="0">
              <a:solidFill>
                <a:srgbClr val="008797"/>
              </a:solidFill>
              <a:latin typeface="Segoe UI"/>
              <a:cs typeface="Calibri"/>
            </a:endParaRPr>
          </a:p>
        </p:txBody>
      </p:sp>
      <p:pic>
        <p:nvPicPr>
          <p:cNvPr id="3" name="Picture 2">
            <a:extLst>
              <a:ext uri="{FF2B5EF4-FFF2-40B4-BE49-F238E27FC236}">
                <a16:creationId xmlns:a16="http://schemas.microsoft.com/office/drawing/2014/main" id="{3BB8DA09-0168-ECE6-33A4-6F304A80D4D5}"/>
              </a:ext>
            </a:extLst>
          </p:cNvPr>
          <p:cNvPicPr>
            <a:picLocks noChangeAspect="1"/>
          </p:cNvPicPr>
          <p:nvPr/>
        </p:nvPicPr>
        <p:blipFill>
          <a:blip r:embed="rId4"/>
          <a:stretch>
            <a:fillRect/>
          </a:stretch>
        </p:blipFill>
        <p:spPr>
          <a:xfrm>
            <a:off x="5596842" y="140238"/>
            <a:ext cx="6197759" cy="4193203"/>
          </a:xfrm>
          <a:prstGeom prst="rect">
            <a:avLst/>
          </a:prstGeom>
        </p:spPr>
      </p:pic>
      <p:sp>
        <p:nvSpPr>
          <p:cNvPr id="4" name="TextBox 3">
            <a:extLst>
              <a:ext uri="{FF2B5EF4-FFF2-40B4-BE49-F238E27FC236}">
                <a16:creationId xmlns:a16="http://schemas.microsoft.com/office/drawing/2014/main" id="{F7154F29-511F-B013-CE68-114949096B91}"/>
              </a:ext>
            </a:extLst>
          </p:cNvPr>
          <p:cNvSpPr txBox="1"/>
          <p:nvPr/>
        </p:nvSpPr>
        <p:spPr>
          <a:xfrm>
            <a:off x="9248172" y="4537276"/>
            <a:ext cx="1412566" cy="369332"/>
          </a:xfrm>
          <a:prstGeom prst="rect">
            <a:avLst/>
          </a:prstGeom>
          <a:noFill/>
        </p:spPr>
        <p:txBody>
          <a:bodyPr wrap="none" rtlCol="0">
            <a:spAutoFit/>
          </a:bodyPr>
          <a:lstStyle/>
          <a:p>
            <a:r>
              <a:rPr lang="en-US" dirty="0"/>
              <a:t>Getty images</a:t>
            </a:r>
          </a:p>
        </p:txBody>
      </p:sp>
    </p:spTree>
    <p:extLst>
      <p:ext uri="{BB962C8B-B14F-4D97-AF65-F5344CB8AC3E}">
        <p14:creationId xmlns:p14="http://schemas.microsoft.com/office/powerpoint/2010/main" val="959665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Brain Changes with Aging</a:t>
            </a:r>
            <a:endParaRPr lang="en-US"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002060"/>
                </a:solidFill>
                <a:latin typeface="Segoe UI"/>
                <a:cs typeface="Segoe UI"/>
              </a:rPr>
              <a:t>Normal Aging</a:t>
            </a:r>
            <a:endParaRPr lang="en-US" sz="2600" dirty="0">
              <a:solidFill>
                <a:srgbClr val="002060"/>
              </a:solidFill>
              <a:latin typeface="Segoe UI"/>
              <a:cs typeface="Calibri"/>
            </a:endParaRPr>
          </a:p>
          <a:p>
            <a:pPr marL="457200" indent="-457200"/>
            <a:r>
              <a:rPr lang="en-US" dirty="0">
                <a:solidFill>
                  <a:srgbClr val="002060"/>
                </a:solidFill>
                <a:latin typeface="Calibri"/>
                <a:cs typeface="Calibri"/>
              </a:rPr>
              <a:t>Slowed processing speed</a:t>
            </a:r>
          </a:p>
          <a:p>
            <a:pPr marL="457200" indent="-457200"/>
            <a:r>
              <a:rPr lang="en-US" dirty="0">
                <a:solidFill>
                  <a:srgbClr val="002060"/>
                </a:solidFill>
                <a:latin typeface="Calibri"/>
                <a:cs typeface="Calibri"/>
              </a:rPr>
              <a:t>Poorer word recall</a:t>
            </a:r>
          </a:p>
          <a:p>
            <a:pPr marL="457200" indent="-457200"/>
            <a:r>
              <a:rPr lang="en-US" dirty="0">
                <a:solidFill>
                  <a:srgbClr val="002060"/>
                </a:solidFill>
                <a:latin typeface="Calibri"/>
                <a:cs typeface="Calibri"/>
              </a:rPr>
              <a:t>Difficulty with multitasking</a:t>
            </a:r>
          </a:p>
          <a:p>
            <a:pPr marL="457200" indent="-457200"/>
            <a:endParaRPr lang="en-US" dirty="0">
              <a:solidFill>
                <a:srgbClr val="002060"/>
              </a:solidFill>
              <a:latin typeface="Calibri"/>
              <a:cs typeface="Calibri"/>
            </a:endParaRPr>
          </a:p>
          <a:p>
            <a:pPr marL="0" indent="0">
              <a:lnSpc>
                <a:spcPct val="100000"/>
              </a:lnSpc>
              <a:buFont typeface="Arial" panose="020B0604020202020204" pitchFamily="34" charset="0"/>
              <a:buNone/>
            </a:pPr>
            <a:r>
              <a:rPr lang="en-US" sz="2600" b="1" dirty="0">
                <a:solidFill>
                  <a:srgbClr val="002060"/>
                </a:solidFill>
                <a:latin typeface="Segoe UI"/>
                <a:cs typeface="Segoe UI"/>
              </a:rPr>
              <a:t>Cognitive Impairment</a:t>
            </a:r>
          </a:p>
          <a:p>
            <a:pPr marL="457200" indent="-457200">
              <a:lnSpc>
                <a:spcPct val="100000"/>
              </a:lnSpc>
            </a:pPr>
            <a:r>
              <a:rPr lang="en-US" sz="2600" dirty="0">
                <a:solidFill>
                  <a:srgbClr val="002060"/>
                </a:solidFill>
                <a:latin typeface="Segoe UI"/>
                <a:cs typeface="Segoe UI"/>
              </a:rPr>
              <a:t>Inability to make new memories</a:t>
            </a:r>
          </a:p>
          <a:p>
            <a:pPr marL="457200" indent="-457200">
              <a:lnSpc>
                <a:spcPct val="100000"/>
              </a:lnSpc>
            </a:pPr>
            <a:r>
              <a:rPr lang="en-US" sz="2600" dirty="0">
                <a:solidFill>
                  <a:srgbClr val="002060"/>
                </a:solidFill>
                <a:latin typeface="Segoe UI"/>
                <a:cs typeface="Segoe UI"/>
              </a:rPr>
              <a:t>Decreased planning, reasoning, abstraction, language</a:t>
            </a:r>
          </a:p>
          <a:p>
            <a:pPr marL="457200" indent="-457200">
              <a:lnSpc>
                <a:spcPct val="100000"/>
              </a:lnSpc>
            </a:pPr>
            <a:r>
              <a:rPr lang="en-US" sz="2600" dirty="0">
                <a:solidFill>
                  <a:srgbClr val="002060"/>
                </a:solidFill>
                <a:latin typeface="Segoe UI"/>
                <a:cs typeface="Segoe UI"/>
              </a:rPr>
              <a:t>Changes in personality/emotions</a:t>
            </a:r>
            <a:endParaRPr lang="en-US" dirty="0">
              <a:solidFill>
                <a:srgbClr val="002060"/>
              </a:solidFill>
              <a:latin typeface="Calibri"/>
              <a:cs typeface="Calibri"/>
            </a:endParaRPr>
          </a:p>
          <a:p>
            <a:pPr marL="457200" indent="-457200"/>
            <a:endParaRPr lang="en-US" dirty="0">
              <a:solidFill>
                <a:srgbClr val="002060"/>
              </a:solidFill>
              <a:ea typeface="+mn-lt"/>
              <a:cs typeface="+mn-lt"/>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2" name="brain.jpg" descr="brain.jpg">
            <a:extLst>
              <a:ext uri="{FF2B5EF4-FFF2-40B4-BE49-F238E27FC236}">
                <a16:creationId xmlns:a16="http://schemas.microsoft.com/office/drawing/2014/main" id="{4CF2F2E4-00DD-C298-C76B-A15021C4A3AE}"/>
              </a:ext>
            </a:extLst>
          </p:cNvPr>
          <p:cNvPicPr>
            <a:picLocks noChangeAspect="1"/>
          </p:cNvPicPr>
          <p:nvPr/>
        </p:nvPicPr>
        <p:blipFill>
          <a:blip r:embed="rId4"/>
          <a:srcRect l="1237" r="1237"/>
          <a:stretch>
            <a:fillRect/>
          </a:stretch>
        </p:blipFill>
        <p:spPr>
          <a:xfrm>
            <a:off x="8821947" y="1680561"/>
            <a:ext cx="2935857" cy="3004133"/>
          </a:xfrm>
          <a:prstGeom prst="rect">
            <a:avLst/>
          </a:prstGeom>
        </p:spPr>
      </p:pic>
    </p:spTree>
    <p:extLst>
      <p:ext uri="{BB962C8B-B14F-4D97-AF65-F5344CB8AC3E}">
        <p14:creationId xmlns:p14="http://schemas.microsoft.com/office/powerpoint/2010/main" val="3029968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C6F88F-A62B-2494-6450-8B45B91CFFC8}"/>
              </a:ext>
            </a:extLst>
          </p:cNvPr>
          <p:cNvSpPr>
            <a:spLocks noGrp="1"/>
          </p:cNvSpPr>
          <p:nvPr>
            <p:ph idx="1"/>
          </p:nvPr>
        </p:nvSpPr>
        <p:spPr>
          <a:xfrm>
            <a:off x="838201" y="1103731"/>
            <a:ext cx="2925278" cy="4351338"/>
          </a:xfrm>
        </p:spPr>
        <p:txBody>
          <a:bodyPr/>
          <a:lstStyle/>
          <a:p>
            <a:pPr marL="0" indent="0">
              <a:buNone/>
            </a:pPr>
            <a:r>
              <a:rPr lang="en-US" dirty="0">
                <a:solidFill>
                  <a:srgbClr val="002060"/>
                </a:solidFill>
                <a:latin typeface="Calibri"/>
                <a:cs typeface="Calibri"/>
              </a:rPr>
              <a:t>At least 45% of risk for dementia is preventable- and it helps to keep doing these things even after you have a diagnosis of dementia</a:t>
            </a:r>
          </a:p>
          <a:p>
            <a:endParaRPr lang="en-US" dirty="0">
              <a:latin typeface="Segoe UI" panose="020B0502040204020203" pitchFamily="34" charset="0"/>
              <a:cs typeface="Segoe UI" panose="020B0502040204020203" pitchFamily="34" charset="0"/>
            </a:endParaRPr>
          </a:p>
        </p:txBody>
      </p:sp>
      <p:pic>
        <p:nvPicPr>
          <p:cNvPr id="4" name="Content Placeholder 6">
            <a:extLst>
              <a:ext uri="{FF2B5EF4-FFF2-40B4-BE49-F238E27FC236}">
                <a16:creationId xmlns:a16="http://schemas.microsoft.com/office/drawing/2014/main" id="{90C113CB-DB05-5C46-91DE-E5577B95E186}"/>
              </a:ext>
            </a:extLst>
          </p:cNvPr>
          <p:cNvPicPr>
            <a:picLocks noChangeAspect="1"/>
          </p:cNvPicPr>
          <p:nvPr/>
        </p:nvPicPr>
        <p:blipFill>
          <a:blip r:embed="rId2"/>
          <a:stretch>
            <a:fillRect/>
          </a:stretch>
        </p:blipFill>
        <p:spPr>
          <a:xfrm>
            <a:off x="4321161" y="130629"/>
            <a:ext cx="4310057" cy="6580414"/>
          </a:xfrm>
          <a:prstGeom prst="rect">
            <a:avLst/>
          </a:prstGeom>
        </p:spPr>
      </p:pic>
    </p:spTree>
    <p:extLst>
      <p:ext uri="{BB962C8B-B14F-4D97-AF65-F5344CB8AC3E}">
        <p14:creationId xmlns:p14="http://schemas.microsoft.com/office/powerpoint/2010/main" val="1815605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FB64-2BCA-5BB7-8A24-F944038EE2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F16B75-C6EE-972D-CD8C-40BA12DE0D18}"/>
              </a:ext>
            </a:extLst>
          </p:cNvPr>
          <p:cNvSpPr>
            <a:spLocks noGrp="1"/>
          </p:cNvSpPr>
          <p:nvPr>
            <p:ph idx="1"/>
          </p:nvPr>
        </p:nvSpPr>
        <p:spPr>
          <a:xfrm>
            <a:off x="609601" y="2075281"/>
            <a:ext cx="1971674" cy="1877594"/>
          </a:xfrm>
        </p:spPr>
        <p:txBody>
          <a:bodyPr/>
          <a:lstStyle/>
          <a:p>
            <a:pPr marL="0" indent="0">
              <a:buNone/>
            </a:pPr>
            <a:r>
              <a:rPr lang="en-US" dirty="0">
                <a:solidFill>
                  <a:srgbClr val="002060"/>
                </a:solidFill>
                <a:latin typeface="Calibri"/>
                <a:cs typeface="Calibri"/>
              </a:rPr>
              <a:t>Managing risks for people with dementia</a:t>
            </a:r>
            <a:endParaRPr lang="en-US" dirty="0">
              <a:latin typeface="Segoe UI" panose="020B0502040204020203" pitchFamily="34" charset="0"/>
              <a:cs typeface="Segoe UI" panose="020B0502040204020203" pitchFamily="34" charset="0"/>
            </a:endParaRPr>
          </a:p>
        </p:txBody>
      </p:sp>
      <p:pic>
        <p:nvPicPr>
          <p:cNvPr id="2" name="Content Placeholder 4">
            <a:extLst>
              <a:ext uri="{FF2B5EF4-FFF2-40B4-BE49-F238E27FC236}">
                <a16:creationId xmlns:a16="http://schemas.microsoft.com/office/drawing/2014/main" id="{07401624-FAB0-11B4-ADE5-3DE347D38F5C}"/>
              </a:ext>
            </a:extLst>
          </p:cNvPr>
          <p:cNvPicPr>
            <a:picLocks noChangeAspect="1"/>
          </p:cNvPicPr>
          <p:nvPr/>
        </p:nvPicPr>
        <p:blipFill>
          <a:blip r:embed="rId2"/>
          <a:stretch>
            <a:fillRect/>
          </a:stretch>
        </p:blipFill>
        <p:spPr>
          <a:xfrm>
            <a:off x="3068803" y="0"/>
            <a:ext cx="7706320" cy="6858000"/>
          </a:xfrm>
          <a:prstGeom prst="rect">
            <a:avLst/>
          </a:prstGeom>
        </p:spPr>
      </p:pic>
    </p:spTree>
    <p:extLst>
      <p:ext uri="{BB962C8B-B14F-4D97-AF65-F5344CB8AC3E}">
        <p14:creationId xmlns:p14="http://schemas.microsoft.com/office/powerpoint/2010/main" val="3497506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32016-9AA5-AE4B-49B0-EBD3C7E5176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1A9E524-D2D8-A369-AC04-E3BC7BEA868C}"/>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5BFED92-6C27-AD1C-C9D8-597DC39BB90B}"/>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Segoe UI" panose="020B0502040204020203" pitchFamily="34" charset="0"/>
                <a:ea typeface="+mj-ea"/>
                <a:cs typeface="Segoe UI" panose="020B0502040204020203" pitchFamily="34" charset="0"/>
              </a:rPr>
              <a:t>What did you have for dinner last night?</a:t>
            </a:r>
          </a:p>
          <a:p>
            <a:pPr algn="ctr"/>
            <a:r>
              <a:rPr lang="en-US" sz="4000" b="1" dirty="0">
                <a:latin typeface="Segoe UI" panose="020B0502040204020203" pitchFamily="34" charset="0"/>
                <a:ea typeface="+mj-ea"/>
                <a:cs typeface="Segoe UI" panose="020B0502040204020203" pitchFamily="34" charset="0"/>
              </a:rPr>
              <a:t>Was it a Mediterranean-style meal? </a:t>
            </a:r>
          </a:p>
        </p:txBody>
      </p:sp>
      <p:sp>
        <p:nvSpPr>
          <p:cNvPr id="29" name="Rectangle 28">
            <a:extLst>
              <a:ext uri="{FF2B5EF4-FFF2-40B4-BE49-F238E27FC236}">
                <a16:creationId xmlns:a16="http://schemas.microsoft.com/office/drawing/2014/main" id="{D9230403-0608-0662-CBA7-4A5173B991B2}"/>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5915801D-D005-1CD1-BE48-DCEDAC04D190}"/>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2" name="Picture 1">
            <a:extLst>
              <a:ext uri="{FF2B5EF4-FFF2-40B4-BE49-F238E27FC236}">
                <a16:creationId xmlns:a16="http://schemas.microsoft.com/office/drawing/2014/main" id="{7023294A-4D0E-FAA4-32F9-40D466C5E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800" y="2241135"/>
            <a:ext cx="6390893" cy="399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731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7F999-069E-52C8-15CF-3BE1AE9448A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3AFC2DE-5A21-33F7-D0D7-54B737C6C6B9}"/>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C97761D-32D9-B3C3-7C59-E93F24D3D2B1}"/>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Mediterranean Diet</a:t>
            </a:r>
            <a:endParaRPr lang="en-US" dirty="0">
              <a:ea typeface="+mj-ea"/>
            </a:endParaRPr>
          </a:p>
        </p:txBody>
      </p:sp>
      <p:sp>
        <p:nvSpPr>
          <p:cNvPr id="29" name="Rectangle 28">
            <a:extLst>
              <a:ext uri="{FF2B5EF4-FFF2-40B4-BE49-F238E27FC236}">
                <a16:creationId xmlns:a16="http://schemas.microsoft.com/office/drawing/2014/main" id="{107A4663-DAB7-0821-66E4-04B701209084}"/>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7969B986-D4D6-46DE-875F-1375872F4401}"/>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2" name="Content Placeholder 6">
            <a:extLst>
              <a:ext uri="{FF2B5EF4-FFF2-40B4-BE49-F238E27FC236}">
                <a16:creationId xmlns:a16="http://schemas.microsoft.com/office/drawing/2014/main" id="{AA392E28-4EDD-62A5-2563-3DBBE64D1547}"/>
              </a:ext>
            </a:extLst>
          </p:cNvPr>
          <p:cNvPicPr>
            <a:picLocks noGrp="1" noChangeAspect="1"/>
          </p:cNvPicPr>
          <p:nvPr>
            <p:ph sz="half" idx="1"/>
          </p:nvPr>
        </p:nvPicPr>
        <p:blipFill>
          <a:blip r:embed="rId4"/>
          <a:stretch>
            <a:fillRect/>
          </a:stretch>
        </p:blipFill>
        <p:spPr>
          <a:xfrm>
            <a:off x="6241964" y="1637103"/>
            <a:ext cx="5419216" cy="2831540"/>
          </a:xfrm>
          <a:prstGeom prst="rect">
            <a:avLst/>
          </a:prstGeom>
        </p:spPr>
      </p:pic>
      <p:pic>
        <p:nvPicPr>
          <p:cNvPr id="3" name="Picture 2">
            <a:extLst>
              <a:ext uri="{FF2B5EF4-FFF2-40B4-BE49-F238E27FC236}">
                <a16:creationId xmlns:a16="http://schemas.microsoft.com/office/drawing/2014/main" id="{1F327638-CB8A-DBCF-E063-EF28982ACCAB}"/>
              </a:ext>
            </a:extLst>
          </p:cNvPr>
          <p:cNvPicPr>
            <a:picLocks noChangeAspect="1"/>
          </p:cNvPicPr>
          <p:nvPr/>
        </p:nvPicPr>
        <p:blipFill>
          <a:blip r:embed="rId5"/>
          <a:stretch>
            <a:fillRect/>
          </a:stretch>
        </p:blipFill>
        <p:spPr>
          <a:xfrm>
            <a:off x="2508203" y="3774005"/>
            <a:ext cx="4987972" cy="2806868"/>
          </a:xfrm>
          <a:prstGeom prst="rect">
            <a:avLst/>
          </a:prstGeom>
        </p:spPr>
      </p:pic>
    </p:spTree>
    <p:extLst>
      <p:ext uri="{BB962C8B-B14F-4D97-AF65-F5344CB8AC3E}">
        <p14:creationId xmlns:p14="http://schemas.microsoft.com/office/powerpoint/2010/main" val="1587847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EA734-CDBB-F9DE-2569-BA09680285A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30A3EDD-540E-78D8-52D7-01E80897A402}"/>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144F64F-50E9-3988-7CA5-E1146902C8F5}"/>
              </a:ext>
            </a:extLst>
          </p:cNvPr>
          <p:cNvSpPr/>
          <p:nvPr/>
        </p:nvSpPr>
        <p:spPr>
          <a:xfrm>
            <a:off x="70667" y="170608"/>
            <a:ext cx="6725166" cy="1227412"/>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Why Mediterranean diet?</a:t>
            </a:r>
            <a:endParaRPr lang="en-US" dirty="0">
              <a:ea typeface="+mj-ea"/>
            </a:endParaRPr>
          </a:p>
        </p:txBody>
      </p:sp>
      <p:sp>
        <p:nvSpPr>
          <p:cNvPr id="29" name="Rectangle 28">
            <a:extLst>
              <a:ext uri="{FF2B5EF4-FFF2-40B4-BE49-F238E27FC236}">
                <a16:creationId xmlns:a16="http://schemas.microsoft.com/office/drawing/2014/main" id="{0F67ED15-D6C8-ADAA-39C8-1933F2848B91}"/>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590A1FB6-CE4A-9121-001C-42F8D6079D69}"/>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33AD57F4-85D4-30F7-621E-F70C27BB8304}"/>
              </a:ext>
            </a:extLst>
          </p:cNvPr>
          <p:cNvSpPr txBox="1">
            <a:spLocks/>
          </p:cNvSpPr>
          <p:nvPr/>
        </p:nvSpPr>
        <p:spPr>
          <a:xfrm>
            <a:off x="2511707" y="1598050"/>
            <a:ext cx="4190036" cy="51154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2060"/>
                </a:solidFill>
                <a:latin typeface="Segoe UI"/>
                <a:cs typeface="Segoe UI"/>
              </a:rPr>
              <a:t>Reduces</a:t>
            </a:r>
            <a:endParaRPr lang="en-US" sz="2600" dirty="0">
              <a:solidFill>
                <a:srgbClr val="002060"/>
              </a:solidFill>
              <a:latin typeface="Segoe UI"/>
              <a:cs typeface="Calibri"/>
            </a:endParaRPr>
          </a:p>
          <a:p>
            <a:pPr marL="457200" indent="-457200"/>
            <a:r>
              <a:rPr lang="en-US" dirty="0">
                <a:solidFill>
                  <a:srgbClr val="002060"/>
                </a:solidFill>
                <a:latin typeface="Calibri"/>
                <a:cs typeface="Calibri"/>
              </a:rPr>
              <a:t>Heart disease and stroke</a:t>
            </a:r>
          </a:p>
          <a:p>
            <a:pPr marL="457200" indent="-457200"/>
            <a:r>
              <a:rPr lang="en-US" dirty="0">
                <a:solidFill>
                  <a:srgbClr val="002060"/>
                </a:solidFill>
                <a:latin typeface="Calibri"/>
                <a:cs typeface="Calibri"/>
              </a:rPr>
              <a:t>Cancer deaths</a:t>
            </a:r>
          </a:p>
          <a:p>
            <a:pPr marL="457200" indent="-457200"/>
            <a:r>
              <a:rPr lang="en-US" b="1" dirty="0">
                <a:solidFill>
                  <a:srgbClr val="002060"/>
                </a:solidFill>
                <a:latin typeface="Calibri"/>
                <a:cs typeface="Calibri"/>
              </a:rPr>
              <a:t>Dementia</a:t>
            </a:r>
          </a:p>
          <a:p>
            <a:pPr marL="457200" indent="-457200"/>
            <a:r>
              <a:rPr lang="en-US" dirty="0">
                <a:solidFill>
                  <a:srgbClr val="002060"/>
                </a:solidFill>
                <a:latin typeface="Calibri"/>
                <a:cs typeface="Calibri"/>
              </a:rPr>
              <a:t>Diabetes medications</a:t>
            </a:r>
          </a:p>
          <a:p>
            <a:pPr marL="457200" indent="-457200"/>
            <a:r>
              <a:rPr lang="en-US" b="1" dirty="0">
                <a:solidFill>
                  <a:srgbClr val="002060"/>
                </a:solidFill>
                <a:latin typeface="Calibri"/>
                <a:cs typeface="Calibri"/>
              </a:rPr>
              <a:t>Frailty</a:t>
            </a:r>
          </a:p>
          <a:p>
            <a:pPr marL="457200" indent="-457200"/>
            <a:r>
              <a:rPr lang="en-US" dirty="0">
                <a:solidFill>
                  <a:srgbClr val="002060"/>
                </a:solidFill>
                <a:latin typeface="Calibri"/>
                <a:cs typeface="Calibri"/>
              </a:rPr>
              <a:t>Pain for those with arthritis</a:t>
            </a:r>
          </a:p>
          <a:p>
            <a:pPr marL="0" indent="0">
              <a:buNone/>
            </a:pPr>
            <a:endParaRPr lang="en-US" dirty="0">
              <a:solidFill>
                <a:srgbClr val="002060"/>
              </a:solidFill>
              <a:latin typeface="Calibri"/>
              <a:cs typeface="Calibri"/>
            </a:endParaRPr>
          </a:p>
          <a:p>
            <a:pPr marL="0" indent="0">
              <a:buNone/>
            </a:pPr>
            <a:r>
              <a:rPr lang="en-US" dirty="0">
                <a:solidFill>
                  <a:srgbClr val="002060"/>
                </a:solidFill>
                <a:latin typeface="Calibri"/>
                <a:cs typeface="Calibri"/>
              </a:rPr>
              <a:t>Increases</a:t>
            </a:r>
          </a:p>
          <a:p>
            <a:pPr marL="457200" indent="-457200"/>
            <a:r>
              <a:rPr lang="en-US" dirty="0">
                <a:solidFill>
                  <a:srgbClr val="002060"/>
                </a:solidFill>
                <a:latin typeface="Calibri"/>
                <a:cs typeface="Calibri"/>
              </a:rPr>
              <a:t>Quality of life for those with arthritis</a:t>
            </a:r>
          </a:p>
          <a:p>
            <a:pPr marL="457200" indent="-457200"/>
            <a:r>
              <a:rPr lang="en-US" dirty="0">
                <a:solidFill>
                  <a:srgbClr val="002060"/>
                </a:solidFill>
                <a:latin typeface="Calibri"/>
                <a:cs typeface="Calibri"/>
              </a:rPr>
              <a:t>Psychological resilience </a:t>
            </a:r>
          </a:p>
          <a:p>
            <a:pPr marL="0" indent="0">
              <a:buNone/>
            </a:pPr>
            <a:endParaRPr lang="en-US" dirty="0">
              <a:solidFill>
                <a:srgbClr val="002060"/>
              </a:solidFill>
              <a:latin typeface="Calibri"/>
              <a:cs typeface="Calibri"/>
            </a:endParaRPr>
          </a:p>
          <a:p>
            <a:pPr marL="457200" indent="-457200"/>
            <a:endParaRPr lang="en-US" dirty="0">
              <a:solidFill>
                <a:srgbClr val="002060"/>
              </a:solidFill>
              <a:ea typeface="+mn-lt"/>
              <a:cs typeface="+mn-lt"/>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3" name="Picture 2">
            <a:extLst>
              <a:ext uri="{FF2B5EF4-FFF2-40B4-BE49-F238E27FC236}">
                <a16:creationId xmlns:a16="http://schemas.microsoft.com/office/drawing/2014/main" id="{19FD9A70-8DD6-7D92-9319-0FB22A5B2269}"/>
              </a:ext>
            </a:extLst>
          </p:cNvPr>
          <p:cNvPicPr>
            <a:picLocks noChangeAspect="1"/>
          </p:cNvPicPr>
          <p:nvPr/>
        </p:nvPicPr>
        <p:blipFill>
          <a:blip r:embed="rId4"/>
          <a:stretch>
            <a:fillRect/>
          </a:stretch>
        </p:blipFill>
        <p:spPr>
          <a:xfrm>
            <a:off x="6889922" y="185707"/>
            <a:ext cx="5219700" cy="6527800"/>
          </a:xfrm>
          <a:prstGeom prst="rect">
            <a:avLst/>
          </a:prstGeom>
        </p:spPr>
      </p:pic>
      <p:sp>
        <p:nvSpPr>
          <p:cNvPr id="4" name="TextBox 3">
            <a:extLst>
              <a:ext uri="{FF2B5EF4-FFF2-40B4-BE49-F238E27FC236}">
                <a16:creationId xmlns:a16="http://schemas.microsoft.com/office/drawing/2014/main" id="{C3E1488C-6FF6-96DB-2D1A-F4A91B99B21E}"/>
              </a:ext>
            </a:extLst>
          </p:cNvPr>
          <p:cNvSpPr txBox="1"/>
          <p:nvPr/>
        </p:nvSpPr>
        <p:spPr>
          <a:xfrm>
            <a:off x="8750462" y="6309727"/>
            <a:ext cx="2974692" cy="369332"/>
          </a:xfrm>
          <a:prstGeom prst="rect">
            <a:avLst/>
          </a:prstGeom>
          <a:noFill/>
        </p:spPr>
        <p:txBody>
          <a:bodyPr wrap="square" rtlCol="0">
            <a:spAutoFit/>
          </a:bodyPr>
          <a:lstStyle/>
          <a:p>
            <a:r>
              <a:rPr lang="en-US" dirty="0"/>
              <a:t>Edward S. Curtis photograph</a:t>
            </a:r>
          </a:p>
        </p:txBody>
      </p:sp>
    </p:spTree>
    <p:extLst>
      <p:ext uri="{BB962C8B-B14F-4D97-AF65-F5344CB8AC3E}">
        <p14:creationId xmlns:p14="http://schemas.microsoft.com/office/powerpoint/2010/main" val="333129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1509B-5A8C-28E9-8A04-88FA31B4EBC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9B319FF-462F-B895-8E86-24165B1C948B}"/>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A45AA65-17C9-E8EA-9DF3-BC555C2CDC77}"/>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latin typeface="Segoe UI" panose="020B0502040204020203" pitchFamily="34" charset="0"/>
                <a:ea typeface="+mj-ea"/>
                <a:cs typeface="Segoe UI" panose="020B0502040204020203" pitchFamily="34" charset="0"/>
              </a:rPr>
              <a:t>Mediterranean </a:t>
            </a:r>
            <a:r>
              <a:rPr lang="en-US" sz="4800" b="1" dirty="0">
                <a:solidFill>
                  <a:schemeClr val="bg1"/>
                </a:solidFill>
                <a:latin typeface="Segoe UI"/>
                <a:ea typeface="+mj-ea"/>
                <a:cs typeface="Segoe UI"/>
              </a:rPr>
              <a:t>diet</a:t>
            </a:r>
            <a:r>
              <a:rPr lang="en-US" sz="4800" b="1" dirty="0">
                <a:latin typeface="Segoe UI" panose="020B0502040204020203" pitchFamily="34" charset="0"/>
                <a:ea typeface="+mj-ea"/>
                <a:cs typeface="Segoe UI" panose="020B0502040204020203" pitchFamily="34" charset="0"/>
              </a:rPr>
              <a:t> considered the </a:t>
            </a:r>
          </a:p>
          <a:p>
            <a:pPr algn="ctr"/>
            <a:r>
              <a:rPr lang="en-US" sz="4800" b="1" dirty="0">
                <a:latin typeface="Segoe UI" panose="020B0502040204020203" pitchFamily="34" charset="0"/>
                <a:ea typeface="+mj-ea"/>
                <a:cs typeface="Segoe UI" panose="020B0502040204020203" pitchFamily="34" charset="0"/>
              </a:rPr>
              <a:t>“Poor Man’s Diet”</a:t>
            </a:r>
          </a:p>
        </p:txBody>
      </p:sp>
      <p:sp>
        <p:nvSpPr>
          <p:cNvPr id="29" name="Rectangle 28">
            <a:extLst>
              <a:ext uri="{FF2B5EF4-FFF2-40B4-BE49-F238E27FC236}">
                <a16:creationId xmlns:a16="http://schemas.microsoft.com/office/drawing/2014/main" id="{2439C324-1887-DDC9-A0C2-985B2C2E12CC}"/>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1A3ABA39-10D1-C30F-E684-1B0416D443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3" name="Content Placeholder 2">
            <a:extLst>
              <a:ext uri="{FF2B5EF4-FFF2-40B4-BE49-F238E27FC236}">
                <a16:creationId xmlns:a16="http://schemas.microsoft.com/office/drawing/2014/main" id="{F7EEB898-1ED6-485C-13F6-BA13DC3A2116}"/>
              </a:ext>
            </a:extLst>
          </p:cNvPr>
          <p:cNvSpPr>
            <a:spLocks noGrp="1"/>
          </p:cNvSpPr>
          <p:nvPr>
            <p:ph idx="1"/>
          </p:nvPr>
        </p:nvSpPr>
        <p:spPr>
          <a:xfrm>
            <a:off x="6766759" y="1837812"/>
            <a:ext cx="5137693" cy="3182376"/>
          </a:xfrm>
        </p:spPr>
        <p:txBody>
          <a:bodyPr>
            <a:noAutofit/>
          </a:bodyPr>
          <a:lstStyle/>
          <a:p>
            <a:r>
              <a:rPr lang="en-US" sz="2600" dirty="0">
                <a:latin typeface="Segoe UI" panose="020B0502040204020203" pitchFamily="34" charset="0"/>
                <a:cs typeface="Segoe UI" panose="020B0502040204020203" pitchFamily="34" charset="0"/>
              </a:rPr>
              <a:t>Grew from the very poor areas of Naples and Sicily</a:t>
            </a:r>
          </a:p>
          <a:p>
            <a:r>
              <a:rPr lang="en-US" sz="2600" dirty="0">
                <a:latin typeface="Segoe UI" panose="020B0502040204020203" pitchFamily="34" charset="0"/>
                <a:cs typeface="Segoe UI" panose="020B0502040204020203" pitchFamily="34" charset="0"/>
              </a:rPr>
              <a:t>Largely based on foods people grew themselves- tomatoes, greens, lentils, olive oil</a:t>
            </a:r>
          </a:p>
          <a:p>
            <a:r>
              <a:rPr lang="en-US" sz="2600" dirty="0">
                <a:latin typeface="Segoe UI" panose="020B0502040204020203" pitchFamily="34" charset="0"/>
                <a:cs typeface="Segoe UI" panose="020B0502040204020203" pitchFamily="34" charset="0"/>
              </a:rPr>
              <a:t>Warmer climates with 2-3 crops possible per year</a:t>
            </a:r>
          </a:p>
          <a:p>
            <a:r>
              <a:rPr lang="en-US" sz="2600" dirty="0">
                <a:latin typeface="Segoe UI" panose="020B0502040204020203" pitchFamily="34" charset="0"/>
                <a:cs typeface="Segoe UI" panose="020B0502040204020203" pitchFamily="34" charset="0"/>
              </a:rPr>
              <a:t>Couldn’t afford meat- so not part of the diet! </a:t>
            </a:r>
          </a:p>
          <a:p>
            <a:r>
              <a:rPr lang="en-US" sz="2600" dirty="0">
                <a:latin typeface="Segoe UI" panose="020B0502040204020203" pitchFamily="34" charset="0"/>
                <a:cs typeface="Segoe UI" panose="020B0502040204020203" pitchFamily="34" charset="0"/>
              </a:rPr>
              <a:t>Most places near ocean, so fishing was part of the culture</a:t>
            </a:r>
          </a:p>
        </p:txBody>
      </p:sp>
      <p:pic>
        <p:nvPicPr>
          <p:cNvPr id="4" name="Picture 3">
            <a:extLst>
              <a:ext uri="{FF2B5EF4-FFF2-40B4-BE49-F238E27FC236}">
                <a16:creationId xmlns:a16="http://schemas.microsoft.com/office/drawing/2014/main" id="{EAAD60BD-DAED-2145-FC87-7AE5888FFE40}"/>
              </a:ext>
            </a:extLst>
          </p:cNvPr>
          <p:cNvPicPr>
            <a:picLocks noChangeAspect="1"/>
          </p:cNvPicPr>
          <p:nvPr/>
        </p:nvPicPr>
        <p:blipFill>
          <a:blip r:embed="rId4"/>
          <a:stretch>
            <a:fillRect/>
          </a:stretch>
        </p:blipFill>
        <p:spPr>
          <a:xfrm>
            <a:off x="1636691" y="1790811"/>
            <a:ext cx="4875747" cy="3276378"/>
          </a:xfrm>
          <a:prstGeom prst="rect">
            <a:avLst/>
          </a:prstGeom>
        </p:spPr>
      </p:pic>
      <p:sp>
        <p:nvSpPr>
          <p:cNvPr id="5" name="TextBox 4">
            <a:extLst>
              <a:ext uri="{FF2B5EF4-FFF2-40B4-BE49-F238E27FC236}">
                <a16:creationId xmlns:a16="http://schemas.microsoft.com/office/drawing/2014/main" id="{E7CD7E2F-A049-64BC-BF83-68F4EB6CE04E}"/>
              </a:ext>
            </a:extLst>
          </p:cNvPr>
          <p:cNvSpPr txBox="1"/>
          <p:nvPr/>
        </p:nvSpPr>
        <p:spPr>
          <a:xfrm>
            <a:off x="2152891" y="5177439"/>
            <a:ext cx="1412566" cy="369332"/>
          </a:xfrm>
          <a:prstGeom prst="rect">
            <a:avLst/>
          </a:prstGeom>
          <a:noFill/>
        </p:spPr>
        <p:txBody>
          <a:bodyPr wrap="none" rtlCol="0">
            <a:spAutoFit/>
          </a:bodyPr>
          <a:lstStyle/>
          <a:p>
            <a:r>
              <a:rPr lang="en-US" dirty="0"/>
              <a:t>Getty images</a:t>
            </a:r>
          </a:p>
        </p:txBody>
      </p:sp>
    </p:spTree>
    <p:extLst>
      <p:ext uri="{BB962C8B-B14F-4D97-AF65-F5344CB8AC3E}">
        <p14:creationId xmlns:p14="http://schemas.microsoft.com/office/powerpoint/2010/main" val="3011024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0AD919A4DF3548A7154F4200ACB4B5" ma:contentTypeVersion="16" ma:contentTypeDescription="Create a new document." ma:contentTypeScope="" ma:versionID="fbce050d9df006f16006c887bd6eef4b">
  <xsd:schema xmlns:xsd="http://www.w3.org/2001/XMLSchema" xmlns:xs="http://www.w3.org/2001/XMLSchema" xmlns:p="http://schemas.microsoft.com/office/2006/metadata/properties" xmlns:ns1="http://schemas.microsoft.com/sharepoint/v3" xmlns:ns2="30413197-23cb-4fa6-977e-15613d1a8345" xmlns:ns3="b159b254-6d57-44a0-b030-b506957ed4c0" targetNamespace="http://schemas.microsoft.com/office/2006/metadata/properties" ma:root="true" ma:fieldsID="3d3b578559b070fc62a44106224bf73c" ns1:_="" ns2:_="" ns3:_="">
    <xsd:import namespace="http://schemas.microsoft.com/sharepoint/v3"/>
    <xsd:import namespace="30413197-23cb-4fa6-977e-15613d1a8345"/>
    <xsd:import namespace="b159b254-6d57-44a0-b030-b506957ed4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13197-23cb-4fa6-977e-15613d1a8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e83da4f-4d6a-43ba-aa09-ce86d4899de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9b254-6d57-44a0-b030-b506957ed4c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08584a6-754b-4508-89c5-0ab0b4ff32a2}" ma:internalName="TaxCatchAll" ma:showField="CatchAllData" ma:web="b159b254-6d57-44a0-b030-b506957ed4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0413197-23cb-4fa6-977e-15613d1a8345">
      <Terms xmlns="http://schemas.microsoft.com/office/infopath/2007/PartnerControls"/>
    </lcf76f155ced4ddcb4097134ff3c332f>
    <TaxCatchAll xmlns="b159b254-6d57-44a0-b030-b506957ed4c0"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1D1DCF-B809-4A4D-B8A1-EE24A1A4D8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0413197-23cb-4fa6-977e-15613d1a8345"/>
    <ds:schemaRef ds:uri="b159b254-6d57-44a0-b030-b506957ed4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D99519-AF9B-4CB7-BB25-F888D3FCEB46}">
  <ds:schemaRefs>
    <ds:schemaRef ds:uri="http://schemas.microsoft.com/office/2006/metadata/properties"/>
    <ds:schemaRef ds:uri="http://schemas.microsoft.com/office/infopath/2007/PartnerControls"/>
    <ds:schemaRef ds:uri="30413197-23cb-4fa6-977e-15613d1a8345"/>
    <ds:schemaRef ds:uri="b159b254-6d57-44a0-b030-b506957ed4c0"/>
    <ds:schemaRef ds:uri="http://schemas.microsoft.com/sharepoint/v3"/>
  </ds:schemaRefs>
</ds:datastoreItem>
</file>

<file path=customXml/itemProps3.xml><?xml version="1.0" encoding="utf-8"?>
<ds:datastoreItem xmlns:ds="http://schemas.openxmlformats.org/officeDocument/2006/customXml" ds:itemID="{1DBFA08A-7D47-4634-866E-B6364ED2E2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185</TotalTime>
  <Words>1525</Words>
  <Application>Microsoft Office PowerPoint</Application>
  <PresentationFormat>Widescreen</PresentationFormat>
  <Paragraphs>234</Paragraphs>
  <Slides>22</Slides>
  <Notes>18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protein?</vt:lpstr>
      <vt:lpstr>PowerPoint Presentation</vt:lpstr>
      <vt:lpstr>PowerPoint Presentation</vt:lpstr>
      <vt:lpstr>Protein- reduces Sarcopenia and Frailty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Stephens</dc:creator>
  <cp:lastModifiedBy>Bryanna De Lima</cp:lastModifiedBy>
  <cp:revision>6</cp:revision>
  <dcterms:created xsi:type="dcterms:W3CDTF">2021-10-28T16:52:03Z</dcterms:created>
  <dcterms:modified xsi:type="dcterms:W3CDTF">2025-10-09T01:37:18Z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0x0101006B0AD919A4DF3548A7154F4200ACB4B5</vt:lpwstr>
  </property>
</Properties>
</file>