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526" r:id="rId5"/>
    <p:sldId id="521" r:id="rId6"/>
    <p:sldId id="490" r:id="rId7"/>
    <p:sldId id="528" r:id="rId8"/>
    <p:sldId id="542" r:id="rId9"/>
    <p:sldId id="552" r:id="rId10"/>
    <p:sldId id="554" r:id="rId11"/>
    <p:sldId id="543" r:id="rId12"/>
    <p:sldId id="555" r:id="rId13"/>
    <p:sldId id="544" r:id="rId14"/>
    <p:sldId id="545" r:id="rId15"/>
    <p:sldId id="549" r:id="rId16"/>
    <p:sldId id="547" r:id="rId17"/>
    <p:sldId id="556" r:id="rId18"/>
    <p:sldId id="548" r:id="rId19"/>
    <p:sldId id="550" r:id="rId20"/>
    <p:sldId id="551" r:id="rId21"/>
    <p:sldId id="536" r:id="rId22"/>
    <p:sldId id="51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9C9C"/>
    <a:srgbClr val="17A4A3"/>
    <a:srgbClr val="17A9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3F9906-9832-47C0-BEBD-68DEC5E1A5FA}" v="24" dt="2025-08-28T00:11:17.8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95" autoAdjust="0"/>
    <p:restoredTop sz="96405"/>
  </p:normalViewPr>
  <p:slideViewPr>
    <p:cSldViewPr snapToGrid="0" snapToObjects="1">
      <p:cViewPr>
        <p:scale>
          <a:sx n="85" d="100"/>
          <a:sy n="85" d="100"/>
        </p:scale>
        <p:origin x="533" y="28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42C80F-DDD9-C04E-97BC-A64DE7A6A3E8}" type="datetimeFigureOut">
              <a:rPr lang="en-US" smtClean="0"/>
              <a:t>10/8/2025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B05BD-9699-8C4A-B4F7-6809EF7189CB}" type="slidenum">
              <a:rPr lang="en-US" smtClean="0"/>
              <a:t>‹#›</a:t>
            </a:fld>
            <a:endParaRPr lang="en-US"/>
          </a:p>
        </p:txBody>
      </p:sp>
    </p:spTree>
    <p:extLst>
      <p:ext uri="{BB962C8B-B14F-4D97-AF65-F5344CB8AC3E}">
        <p14:creationId xmlns:p14="http://schemas.microsoft.com/office/powerpoint/2010/main" val="1357891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kern="1200" dirty="0">
                <a:solidFill>
                  <a:schemeClr val="tx1"/>
                </a:solidFill>
                <a:effectLst/>
                <a:latin typeface="+mn-lt"/>
                <a:ea typeface="+mn-ea"/>
                <a:cs typeface="+mn-cs"/>
              </a:rPr>
              <a:t>My names David Stephens, my mothers family are settlers from Sweden, Norway, Holland, Scotland, and Denmark and my father’s family is Haida from the </a:t>
            </a:r>
            <a:r>
              <a:rPr lang="en-US" sz="1200" b="0" i="0" u="none" strike="noStrike" kern="1200" dirty="0" err="1">
                <a:solidFill>
                  <a:schemeClr val="tx1"/>
                </a:solidFill>
                <a:effectLst/>
                <a:latin typeface="+mn-lt"/>
                <a:ea typeface="+mn-ea"/>
                <a:cs typeface="+mn-cs"/>
              </a:rPr>
              <a:t>Cumshewa</a:t>
            </a:r>
            <a:r>
              <a:rPr lang="en-US" sz="1200" b="0" i="0" u="none" strike="noStrike"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rPr>
              <a:t>Skedans</a:t>
            </a:r>
            <a:r>
              <a:rPr lang="en-US" sz="1200" b="0" i="0" u="none" strike="noStrike" kern="1200" dirty="0">
                <a:solidFill>
                  <a:schemeClr val="tx1"/>
                </a:solidFill>
                <a:effectLst/>
                <a:latin typeface="+mn-lt"/>
                <a:ea typeface="+mn-ea"/>
                <a:cs typeface="+mn-cs"/>
              </a:rPr>
              <a:t> clans, and also are settlers from Wales, Ireland and Scotland. I’m a Nurse and serve the 43 federally recognized tribes of the NWTEC and all of Indian Country thru the NPAIHBs Indian Country ECHO program</a:t>
            </a:r>
            <a:endParaRPr lang="en-US" dirty="0">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1</a:t>
            </a:fld>
            <a:endParaRPr lang="en-US"/>
          </a:p>
        </p:txBody>
      </p:sp>
    </p:spTree>
    <p:extLst>
      <p:ext uri="{BB962C8B-B14F-4D97-AF65-F5344CB8AC3E}">
        <p14:creationId xmlns:p14="http://schemas.microsoft.com/office/powerpoint/2010/main" val="1043474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F770B-C73C-9C1F-154F-BDBE81832C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261A1F-713F-8848-E0AC-F801693EFC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B65570-443D-3A36-3C28-BC36B8FC6B26}"/>
              </a:ext>
            </a:extLst>
          </p:cNvPr>
          <p:cNvSpPr>
            <a:spLocks noGrp="1"/>
          </p:cNvSpPr>
          <p:nvPr>
            <p:ph type="body" idx="1"/>
          </p:nvPr>
        </p:nvSpPr>
        <p:spPr/>
        <p:txBody>
          <a:bodyPr/>
          <a:lstStyle/>
          <a:p>
            <a:pPr>
              <a:defRPr/>
            </a:pPr>
            <a:r>
              <a:rPr lang="en-US"/>
              <a:t>Here are our learning objectives for today's presentation.</a:t>
            </a:r>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9B410C06-6803-D7AC-171F-3C3971328B8D}"/>
              </a:ext>
            </a:extLst>
          </p:cNvPr>
          <p:cNvSpPr>
            <a:spLocks noGrp="1"/>
          </p:cNvSpPr>
          <p:nvPr>
            <p:ph type="sldNum" sz="quarter" idx="5"/>
          </p:nvPr>
        </p:nvSpPr>
        <p:spPr/>
        <p:txBody>
          <a:bodyPr/>
          <a:lstStyle/>
          <a:p>
            <a:fld id="{83E0F0F4-4215-4694-A1B5-E0A1D09AC16D}" type="slidenum">
              <a:rPr lang="en-US" smtClean="0"/>
              <a:t>10</a:t>
            </a:fld>
            <a:endParaRPr lang="en-US"/>
          </a:p>
        </p:txBody>
      </p:sp>
    </p:spTree>
    <p:extLst>
      <p:ext uri="{BB962C8B-B14F-4D97-AF65-F5344CB8AC3E}">
        <p14:creationId xmlns:p14="http://schemas.microsoft.com/office/powerpoint/2010/main" val="2720807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9AFC6-97C0-3B06-EC3B-B3F2B6B35F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2AA67B-3DEF-8167-9F84-0916C4B77B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F19852-A669-151C-53D7-C91E7237A3B9}"/>
              </a:ext>
            </a:extLst>
          </p:cNvPr>
          <p:cNvSpPr>
            <a:spLocks noGrp="1"/>
          </p:cNvSpPr>
          <p:nvPr>
            <p:ph type="body" idx="1"/>
          </p:nvPr>
        </p:nvSpPr>
        <p:spPr/>
        <p:txBody>
          <a:bodyPr/>
          <a:lstStyle/>
          <a:p>
            <a:pPr>
              <a:defRPr/>
            </a:pPr>
            <a:r>
              <a:rPr lang="en-US"/>
              <a:t>Here are our learning objectives for today's presentation.</a:t>
            </a:r>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E6AB5F9-8117-2651-DEE3-C14690F89504}"/>
              </a:ext>
            </a:extLst>
          </p:cNvPr>
          <p:cNvSpPr>
            <a:spLocks noGrp="1"/>
          </p:cNvSpPr>
          <p:nvPr>
            <p:ph type="sldNum" sz="quarter" idx="5"/>
          </p:nvPr>
        </p:nvSpPr>
        <p:spPr/>
        <p:txBody>
          <a:bodyPr/>
          <a:lstStyle/>
          <a:p>
            <a:fld id="{83E0F0F4-4215-4694-A1B5-E0A1D09AC16D}" type="slidenum">
              <a:rPr lang="en-US" smtClean="0"/>
              <a:t>11</a:t>
            </a:fld>
            <a:endParaRPr lang="en-US"/>
          </a:p>
        </p:txBody>
      </p:sp>
    </p:spTree>
    <p:extLst>
      <p:ext uri="{BB962C8B-B14F-4D97-AF65-F5344CB8AC3E}">
        <p14:creationId xmlns:p14="http://schemas.microsoft.com/office/powerpoint/2010/main" val="682511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5F04B-0515-C074-DC9D-0B5EFDBB78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77FE2C-6E01-EE3E-15C6-C0CF620CD4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C8BF6C-7457-75EA-D814-92E415D77165}"/>
              </a:ext>
            </a:extLst>
          </p:cNvPr>
          <p:cNvSpPr>
            <a:spLocks noGrp="1"/>
          </p:cNvSpPr>
          <p:nvPr>
            <p:ph type="body" idx="1"/>
          </p:nvPr>
        </p:nvSpPr>
        <p:spPr/>
        <p:txBody>
          <a:bodyPr/>
          <a:lstStyle/>
          <a:p>
            <a:pPr>
              <a:defRPr/>
            </a:pPr>
            <a:r>
              <a:rPr lang="en-US"/>
              <a:t>Here are our learning objectives for today's presentation.</a:t>
            </a:r>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BA67949-C413-F110-BAEB-A49DA4075382}"/>
              </a:ext>
            </a:extLst>
          </p:cNvPr>
          <p:cNvSpPr>
            <a:spLocks noGrp="1"/>
          </p:cNvSpPr>
          <p:nvPr>
            <p:ph type="sldNum" sz="quarter" idx="5"/>
          </p:nvPr>
        </p:nvSpPr>
        <p:spPr/>
        <p:txBody>
          <a:bodyPr/>
          <a:lstStyle/>
          <a:p>
            <a:fld id="{83E0F0F4-4215-4694-A1B5-E0A1D09AC16D}" type="slidenum">
              <a:rPr lang="en-US" smtClean="0"/>
              <a:t>12</a:t>
            </a:fld>
            <a:endParaRPr lang="en-US"/>
          </a:p>
        </p:txBody>
      </p:sp>
    </p:spTree>
    <p:extLst>
      <p:ext uri="{BB962C8B-B14F-4D97-AF65-F5344CB8AC3E}">
        <p14:creationId xmlns:p14="http://schemas.microsoft.com/office/powerpoint/2010/main" val="2918039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5CC76-82B1-5209-D986-96481511B9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294F71-B634-9A21-47D4-1DEE8D922E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FD00EE-997F-0E70-2E0A-439A1C4B1377}"/>
              </a:ext>
            </a:extLst>
          </p:cNvPr>
          <p:cNvSpPr>
            <a:spLocks noGrp="1"/>
          </p:cNvSpPr>
          <p:nvPr>
            <p:ph type="body" idx="1"/>
          </p:nvPr>
        </p:nvSpPr>
        <p:spPr/>
        <p:txBody>
          <a:bodyPr/>
          <a:lstStyle/>
          <a:p>
            <a:pPr>
              <a:defRPr/>
            </a:pPr>
            <a:r>
              <a:rPr lang="en-US"/>
              <a:t>Here are our learning objectives for today's presentation.</a:t>
            </a:r>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D688427-DB8C-A15F-1DD0-18AEDCAD7DA1}"/>
              </a:ext>
            </a:extLst>
          </p:cNvPr>
          <p:cNvSpPr>
            <a:spLocks noGrp="1"/>
          </p:cNvSpPr>
          <p:nvPr>
            <p:ph type="sldNum" sz="quarter" idx="5"/>
          </p:nvPr>
        </p:nvSpPr>
        <p:spPr/>
        <p:txBody>
          <a:bodyPr/>
          <a:lstStyle/>
          <a:p>
            <a:fld id="{83E0F0F4-4215-4694-A1B5-E0A1D09AC16D}" type="slidenum">
              <a:rPr lang="en-US" smtClean="0"/>
              <a:t>13</a:t>
            </a:fld>
            <a:endParaRPr lang="en-US"/>
          </a:p>
        </p:txBody>
      </p:sp>
    </p:spTree>
    <p:extLst>
      <p:ext uri="{BB962C8B-B14F-4D97-AF65-F5344CB8AC3E}">
        <p14:creationId xmlns:p14="http://schemas.microsoft.com/office/powerpoint/2010/main" val="3550720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BB30F-CD90-CF5A-1F20-180DD11C17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A81C86-9622-F20C-7E01-56F4E54AD6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DE6CA8-54C8-8717-060C-8008136C8796}"/>
              </a:ext>
            </a:extLst>
          </p:cNvPr>
          <p:cNvSpPr>
            <a:spLocks noGrp="1"/>
          </p:cNvSpPr>
          <p:nvPr>
            <p:ph type="body" idx="1"/>
          </p:nvPr>
        </p:nvSpPr>
        <p:spPr/>
        <p:txBody>
          <a:bodyPr/>
          <a:lstStyle/>
          <a:p>
            <a:pPr>
              <a:defRPr/>
            </a:pPr>
            <a:r>
              <a:rPr lang="en-US"/>
              <a:t>Here are our learning objectives for today's presentation.</a:t>
            </a:r>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D68CF54-F152-6D6E-68B2-306E823DBCEE}"/>
              </a:ext>
            </a:extLst>
          </p:cNvPr>
          <p:cNvSpPr>
            <a:spLocks noGrp="1"/>
          </p:cNvSpPr>
          <p:nvPr>
            <p:ph type="sldNum" sz="quarter" idx="5"/>
          </p:nvPr>
        </p:nvSpPr>
        <p:spPr/>
        <p:txBody>
          <a:bodyPr/>
          <a:lstStyle/>
          <a:p>
            <a:fld id="{83E0F0F4-4215-4694-A1B5-E0A1D09AC16D}" type="slidenum">
              <a:rPr lang="en-US" smtClean="0"/>
              <a:t>14</a:t>
            </a:fld>
            <a:endParaRPr lang="en-US"/>
          </a:p>
        </p:txBody>
      </p:sp>
    </p:spTree>
    <p:extLst>
      <p:ext uri="{BB962C8B-B14F-4D97-AF65-F5344CB8AC3E}">
        <p14:creationId xmlns:p14="http://schemas.microsoft.com/office/powerpoint/2010/main" val="3219769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564DE-56FD-24FD-17B7-55A5B28293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427A83-74CE-D30D-D05B-0744BDA454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1C9A2A-86E8-E0C1-2980-74D256079DAB}"/>
              </a:ext>
            </a:extLst>
          </p:cNvPr>
          <p:cNvSpPr>
            <a:spLocks noGrp="1"/>
          </p:cNvSpPr>
          <p:nvPr>
            <p:ph type="body" idx="1"/>
          </p:nvPr>
        </p:nvSpPr>
        <p:spPr/>
        <p:txBody>
          <a:bodyPr/>
          <a:lstStyle/>
          <a:p>
            <a:pPr>
              <a:defRPr/>
            </a:pPr>
            <a:r>
              <a:rPr lang="en-US"/>
              <a:t>Here are our learning objectives for today's presentation.</a:t>
            </a:r>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706F6FF3-305F-EA26-D4E6-080B0E39C554}"/>
              </a:ext>
            </a:extLst>
          </p:cNvPr>
          <p:cNvSpPr>
            <a:spLocks noGrp="1"/>
          </p:cNvSpPr>
          <p:nvPr>
            <p:ph type="sldNum" sz="quarter" idx="5"/>
          </p:nvPr>
        </p:nvSpPr>
        <p:spPr/>
        <p:txBody>
          <a:bodyPr/>
          <a:lstStyle/>
          <a:p>
            <a:fld id="{83E0F0F4-4215-4694-A1B5-E0A1D09AC16D}" type="slidenum">
              <a:rPr lang="en-US" smtClean="0"/>
              <a:t>15</a:t>
            </a:fld>
            <a:endParaRPr lang="en-US"/>
          </a:p>
        </p:txBody>
      </p:sp>
    </p:spTree>
    <p:extLst>
      <p:ext uri="{BB962C8B-B14F-4D97-AF65-F5344CB8AC3E}">
        <p14:creationId xmlns:p14="http://schemas.microsoft.com/office/powerpoint/2010/main" val="759229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73768-17EF-8C4C-E23E-E751AF3861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484003-D122-C4B4-C8CB-A1B15F62ED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ED7577-FA5A-DEB9-20E9-5F73F31C9136}"/>
              </a:ext>
            </a:extLst>
          </p:cNvPr>
          <p:cNvSpPr>
            <a:spLocks noGrp="1"/>
          </p:cNvSpPr>
          <p:nvPr>
            <p:ph type="body" idx="1"/>
          </p:nvPr>
        </p:nvSpPr>
        <p:spPr/>
        <p:txBody>
          <a:bodyPr/>
          <a:lstStyle/>
          <a:p>
            <a:pPr>
              <a:defRPr/>
            </a:pPr>
            <a:r>
              <a:rPr lang="en-US"/>
              <a:t>Here are our learning objectives for today's presentation.</a:t>
            </a:r>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AF5E039-4692-3C93-4920-D1B8FBB38095}"/>
              </a:ext>
            </a:extLst>
          </p:cNvPr>
          <p:cNvSpPr>
            <a:spLocks noGrp="1"/>
          </p:cNvSpPr>
          <p:nvPr>
            <p:ph type="sldNum" sz="quarter" idx="5"/>
          </p:nvPr>
        </p:nvSpPr>
        <p:spPr/>
        <p:txBody>
          <a:bodyPr/>
          <a:lstStyle/>
          <a:p>
            <a:fld id="{83E0F0F4-4215-4694-A1B5-E0A1D09AC16D}" type="slidenum">
              <a:rPr lang="en-US" smtClean="0"/>
              <a:t>16</a:t>
            </a:fld>
            <a:endParaRPr lang="en-US"/>
          </a:p>
        </p:txBody>
      </p:sp>
    </p:spTree>
    <p:extLst>
      <p:ext uri="{BB962C8B-B14F-4D97-AF65-F5344CB8AC3E}">
        <p14:creationId xmlns:p14="http://schemas.microsoft.com/office/powerpoint/2010/main" val="711465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F095F-AF5C-5440-86BD-D1A5635161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4DA717-92F9-7426-7309-D7084B1AB5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C8CC0E-F00A-7339-1709-DEAFB9818531}"/>
              </a:ext>
            </a:extLst>
          </p:cNvPr>
          <p:cNvSpPr>
            <a:spLocks noGrp="1"/>
          </p:cNvSpPr>
          <p:nvPr>
            <p:ph type="body" idx="1"/>
          </p:nvPr>
        </p:nvSpPr>
        <p:spPr/>
        <p:txBody>
          <a:bodyPr/>
          <a:lstStyle/>
          <a:p>
            <a:pPr>
              <a:defRPr/>
            </a:pPr>
            <a:r>
              <a:rPr lang="en-US"/>
              <a:t>Here are our learning objectives for today's presentation.</a:t>
            </a:r>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996F2E58-F9FF-1D2A-3017-1ABE65CE70DD}"/>
              </a:ext>
            </a:extLst>
          </p:cNvPr>
          <p:cNvSpPr>
            <a:spLocks noGrp="1"/>
          </p:cNvSpPr>
          <p:nvPr>
            <p:ph type="sldNum" sz="quarter" idx="5"/>
          </p:nvPr>
        </p:nvSpPr>
        <p:spPr/>
        <p:txBody>
          <a:bodyPr/>
          <a:lstStyle/>
          <a:p>
            <a:fld id="{83E0F0F4-4215-4694-A1B5-E0A1D09AC16D}" type="slidenum">
              <a:rPr lang="en-US" smtClean="0"/>
              <a:t>17</a:t>
            </a:fld>
            <a:endParaRPr lang="en-US"/>
          </a:p>
        </p:txBody>
      </p:sp>
    </p:spTree>
    <p:extLst>
      <p:ext uri="{BB962C8B-B14F-4D97-AF65-F5344CB8AC3E}">
        <p14:creationId xmlns:p14="http://schemas.microsoft.com/office/powerpoint/2010/main" val="3349418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defRPr/>
            </a:pPr>
            <a:r>
              <a:rPr lang="en-US" dirty="0"/>
              <a:t>Please visit our website to sign-up to join one of our many ECHO sessions. Thank you!</a:t>
            </a:r>
            <a:endParaRPr lang="en-US" dirty="0">
              <a:cs typeface="Calibri"/>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19</a:t>
            </a:fld>
            <a:endParaRPr lang="en-US"/>
          </a:p>
        </p:txBody>
      </p:sp>
    </p:spTree>
    <p:extLst>
      <p:ext uri="{BB962C8B-B14F-4D97-AF65-F5344CB8AC3E}">
        <p14:creationId xmlns:p14="http://schemas.microsoft.com/office/powerpoint/2010/main" val="1132639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Here are our learning objectives for today's presentation.</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2</a:t>
            </a:fld>
            <a:endParaRPr lang="en-US"/>
          </a:p>
        </p:txBody>
      </p:sp>
    </p:spTree>
    <p:extLst>
      <p:ext uri="{BB962C8B-B14F-4D97-AF65-F5344CB8AC3E}">
        <p14:creationId xmlns:p14="http://schemas.microsoft.com/office/powerpoint/2010/main" val="713277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sz="1200" kern="1200" dirty="0">
                <a:solidFill>
                  <a:schemeClr val="tx1"/>
                </a:solidFill>
                <a:effectLst/>
                <a:latin typeface="+mn-lt"/>
                <a:ea typeface="+mn-ea"/>
                <a:cs typeface="+mn-cs"/>
              </a:rPr>
              <a:t>NC</a:t>
            </a:r>
            <a:r>
              <a:rPr lang="en-US" dirty="0"/>
              <a:t>: Here's a few program areas that we're currently planning to launch.</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3</a:t>
            </a:fld>
            <a:endParaRPr lang="en-US"/>
          </a:p>
        </p:txBody>
      </p:sp>
    </p:spTree>
    <p:extLst>
      <p:ext uri="{BB962C8B-B14F-4D97-AF65-F5344CB8AC3E}">
        <p14:creationId xmlns:p14="http://schemas.microsoft.com/office/powerpoint/2010/main" val="3576461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8DE46-993D-C406-8FE0-3622590BCA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0E2024-141F-7526-8FA5-97729BDB81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E21F36-57F8-79A8-601F-91BB571CDBE9}"/>
              </a:ext>
            </a:extLst>
          </p:cNvPr>
          <p:cNvSpPr>
            <a:spLocks noGrp="1"/>
          </p:cNvSpPr>
          <p:nvPr>
            <p:ph type="body" idx="1"/>
          </p:nvPr>
        </p:nvSpPr>
        <p:spPr/>
        <p:txBody>
          <a:bodyPr/>
          <a:lstStyle/>
          <a:p>
            <a:pPr>
              <a:defRPr/>
            </a:pPr>
            <a:r>
              <a:rPr lang="en-US"/>
              <a:t>Here are our learning objectives for today's presentation.</a:t>
            </a:r>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E1C0A5BB-59EE-BF43-AD69-96F95ECC2535}"/>
              </a:ext>
            </a:extLst>
          </p:cNvPr>
          <p:cNvSpPr>
            <a:spLocks noGrp="1"/>
          </p:cNvSpPr>
          <p:nvPr>
            <p:ph type="sldNum" sz="quarter" idx="5"/>
          </p:nvPr>
        </p:nvSpPr>
        <p:spPr/>
        <p:txBody>
          <a:bodyPr/>
          <a:lstStyle/>
          <a:p>
            <a:fld id="{83E0F0F4-4215-4694-A1B5-E0A1D09AC16D}" type="slidenum">
              <a:rPr lang="en-US" smtClean="0"/>
              <a:t>4</a:t>
            </a:fld>
            <a:endParaRPr lang="en-US"/>
          </a:p>
        </p:txBody>
      </p:sp>
    </p:spTree>
    <p:extLst>
      <p:ext uri="{BB962C8B-B14F-4D97-AF65-F5344CB8AC3E}">
        <p14:creationId xmlns:p14="http://schemas.microsoft.com/office/powerpoint/2010/main" val="3993679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F5008-659C-AED6-F659-54FC827017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A1EFD6-2B5D-EB1D-5F3C-4687D03526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0D3E34-2085-F463-33F5-9AD8FC5F0FAA}"/>
              </a:ext>
            </a:extLst>
          </p:cNvPr>
          <p:cNvSpPr>
            <a:spLocks noGrp="1"/>
          </p:cNvSpPr>
          <p:nvPr>
            <p:ph type="body" idx="1"/>
          </p:nvPr>
        </p:nvSpPr>
        <p:spPr/>
        <p:txBody>
          <a:bodyPr/>
          <a:lstStyle/>
          <a:p>
            <a:pPr>
              <a:defRPr/>
            </a:pPr>
            <a:r>
              <a:rPr lang="en-US"/>
              <a:t>Here are our learning objectives for today's presentation.</a:t>
            </a:r>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028D56C-D012-85F0-54A9-C6B64105799F}"/>
              </a:ext>
            </a:extLst>
          </p:cNvPr>
          <p:cNvSpPr>
            <a:spLocks noGrp="1"/>
          </p:cNvSpPr>
          <p:nvPr>
            <p:ph type="sldNum" sz="quarter" idx="5"/>
          </p:nvPr>
        </p:nvSpPr>
        <p:spPr/>
        <p:txBody>
          <a:bodyPr/>
          <a:lstStyle/>
          <a:p>
            <a:fld id="{83E0F0F4-4215-4694-A1B5-E0A1D09AC16D}" type="slidenum">
              <a:rPr lang="en-US" smtClean="0"/>
              <a:t>5</a:t>
            </a:fld>
            <a:endParaRPr lang="en-US"/>
          </a:p>
        </p:txBody>
      </p:sp>
    </p:spTree>
    <p:extLst>
      <p:ext uri="{BB962C8B-B14F-4D97-AF65-F5344CB8AC3E}">
        <p14:creationId xmlns:p14="http://schemas.microsoft.com/office/powerpoint/2010/main" val="1300019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5B2F1-EC3E-3D18-93EE-A1E89461B6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B659A7-7EC9-07BB-CD65-18001A546C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2AC077-8E73-465A-9784-C37D04ED30FB}"/>
              </a:ext>
            </a:extLst>
          </p:cNvPr>
          <p:cNvSpPr>
            <a:spLocks noGrp="1"/>
          </p:cNvSpPr>
          <p:nvPr>
            <p:ph type="body" idx="1"/>
          </p:nvPr>
        </p:nvSpPr>
        <p:spPr/>
        <p:txBody>
          <a:bodyPr/>
          <a:lstStyle/>
          <a:p>
            <a:pPr>
              <a:defRPr/>
            </a:pPr>
            <a:r>
              <a:rPr lang="en-US"/>
              <a:t>Here are our learning objectives for today's presentation.</a:t>
            </a:r>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261408F-3F95-BA85-1997-3E09F5F4B042}"/>
              </a:ext>
            </a:extLst>
          </p:cNvPr>
          <p:cNvSpPr>
            <a:spLocks noGrp="1"/>
          </p:cNvSpPr>
          <p:nvPr>
            <p:ph type="sldNum" sz="quarter" idx="5"/>
          </p:nvPr>
        </p:nvSpPr>
        <p:spPr/>
        <p:txBody>
          <a:bodyPr/>
          <a:lstStyle/>
          <a:p>
            <a:fld id="{83E0F0F4-4215-4694-A1B5-E0A1D09AC16D}" type="slidenum">
              <a:rPr lang="en-US" smtClean="0"/>
              <a:t>6</a:t>
            </a:fld>
            <a:endParaRPr lang="en-US"/>
          </a:p>
        </p:txBody>
      </p:sp>
    </p:spTree>
    <p:extLst>
      <p:ext uri="{BB962C8B-B14F-4D97-AF65-F5344CB8AC3E}">
        <p14:creationId xmlns:p14="http://schemas.microsoft.com/office/powerpoint/2010/main" val="1492226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B9AD4-B27A-F6F0-0731-54A784D545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A7C773-517C-5928-2965-E305DD0645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1EE12C-A16F-4DE3-15AD-2FA238765AF8}"/>
              </a:ext>
            </a:extLst>
          </p:cNvPr>
          <p:cNvSpPr>
            <a:spLocks noGrp="1"/>
          </p:cNvSpPr>
          <p:nvPr>
            <p:ph type="body" idx="1"/>
          </p:nvPr>
        </p:nvSpPr>
        <p:spPr/>
        <p:txBody>
          <a:bodyPr/>
          <a:lstStyle/>
          <a:p>
            <a:pPr>
              <a:defRPr/>
            </a:pPr>
            <a:r>
              <a:rPr lang="en-US"/>
              <a:t>Here are our learning objectives for today's presentation.</a:t>
            </a:r>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BC33467-5C21-BCE9-3441-0B2EBBBD1E6B}"/>
              </a:ext>
            </a:extLst>
          </p:cNvPr>
          <p:cNvSpPr>
            <a:spLocks noGrp="1"/>
          </p:cNvSpPr>
          <p:nvPr>
            <p:ph type="sldNum" sz="quarter" idx="5"/>
          </p:nvPr>
        </p:nvSpPr>
        <p:spPr/>
        <p:txBody>
          <a:bodyPr/>
          <a:lstStyle/>
          <a:p>
            <a:fld id="{83E0F0F4-4215-4694-A1B5-E0A1D09AC16D}" type="slidenum">
              <a:rPr lang="en-US" smtClean="0"/>
              <a:t>7</a:t>
            </a:fld>
            <a:endParaRPr lang="en-US"/>
          </a:p>
        </p:txBody>
      </p:sp>
    </p:spTree>
    <p:extLst>
      <p:ext uri="{BB962C8B-B14F-4D97-AF65-F5344CB8AC3E}">
        <p14:creationId xmlns:p14="http://schemas.microsoft.com/office/powerpoint/2010/main" val="3049816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B8618-3601-E35E-CBCA-8F6BF81412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CD32E7-B692-461B-D16A-43B6747806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A3153E-528D-AD67-DB61-70782204753E}"/>
              </a:ext>
            </a:extLst>
          </p:cNvPr>
          <p:cNvSpPr>
            <a:spLocks noGrp="1"/>
          </p:cNvSpPr>
          <p:nvPr>
            <p:ph type="body" idx="1"/>
          </p:nvPr>
        </p:nvSpPr>
        <p:spPr/>
        <p:txBody>
          <a:bodyPr/>
          <a:lstStyle/>
          <a:p>
            <a:pPr>
              <a:defRPr/>
            </a:pPr>
            <a:r>
              <a:rPr lang="en-US"/>
              <a:t>Here are our learning objectives for today's presentation.</a:t>
            </a:r>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33FFE43-D998-FA77-C5AA-784A2F3221D3}"/>
              </a:ext>
            </a:extLst>
          </p:cNvPr>
          <p:cNvSpPr>
            <a:spLocks noGrp="1"/>
          </p:cNvSpPr>
          <p:nvPr>
            <p:ph type="sldNum" sz="quarter" idx="5"/>
          </p:nvPr>
        </p:nvSpPr>
        <p:spPr/>
        <p:txBody>
          <a:bodyPr/>
          <a:lstStyle/>
          <a:p>
            <a:fld id="{83E0F0F4-4215-4694-A1B5-E0A1D09AC16D}" type="slidenum">
              <a:rPr lang="en-US" smtClean="0"/>
              <a:t>8</a:t>
            </a:fld>
            <a:endParaRPr lang="en-US"/>
          </a:p>
        </p:txBody>
      </p:sp>
    </p:spTree>
    <p:extLst>
      <p:ext uri="{BB962C8B-B14F-4D97-AF65-F5344CB8AC3E}">
        <p14:creationId xmlns:p14="http://schemas.microsoft.com/office/powerpoint/2010/main" val="2944784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1E7C7-1CDB-61EA-DE99-780BF7D2CC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807175-C83E-2250-1A4A-7EF1B6E0DC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5452C9-3D29-D0D5-A6EF-747C85B2C5B2}"/>
              </a:ext>
            </a:extLst>
          </p:cNvPr>
          <p:cNvSpPr>
            <a:spLocks noGrp="1"/>
          </p:cNvSpPr>
          <p:nvPr>
            <p:ph type="body" idx="1"/>
          </p:nvPr>
        </p:nvSpPr>
        <p:spPr/>
        <p:txBody>
          <a:bodyPr/>
          <a:lstStyle/>
          <a:p>
            <a:pPr>
              <a:defRPr/>
            </a:pPr>
            <a:r>
              <a:rPr lang="en-US"/>
              <a:t>Here are our learning objectives for today's presentation.</a:t>
            </a:r>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77A1B19E-0FE4-0CF7-AB25-FF1A33E03A51}"/>
              </a:ext>
            </a:extLst>
          </p:cNvPr>
          <p:cNvSpPr>
            <a:spLocks noGrp="1"/>
          </p:cNvSpPr>
          <p:nvPr>
            <p:ph type="sldNum" sz="quarter" idx="5"/>
          </p:nvPr>
        </p:nvSpPr>
        <p:spPr/>
        <p:txBody>
          <a:bodyPr/>
          <a:lstStyle/>
          <a:p>
            <a:fld id="{83E0F0F4-4215-4694-A1B5-E0A1D09AC16D}" type="slidenum">
              <a:rPr lang="en-US" smtClean="0"/>
              <a:t>9</a:t>
            </a:fld>
            <a:endParaRPr lang="en-US"/>
          </a:p>
        </p:txBody>
      </p:sp>
    </p:spTree>
    <p:extLst>
      <p:ext uri="{BB962C8B-B14F-4D97-AF65-F5344CB8AC3E}">
        <p14:creationId xmlns:p14="http://schemas.microsoft.com/office/powerpoint/2010/main" val="4059665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31B56-DB8C-BC44-8324-9A80B29603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3C8311-0670-5447-96E0-725C2F6DCF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0B0001-C97B-FB47-A42B-DFB2F6A1ADB4}"/>
              </a:ext>
            </a:extLst>
          </p:cNvPr>
          <p:cNvSpPr>
            <a:spLocks noGrp="1"/>
          </p:cNvSpPr>
          <p:nvPr>
            <p:ph type="dt" sz="half" idx="10"/>
          </p:nvPr>
        </p:nvSpPr>
        <p:spPr/>
        <p:txBody>
          <a:bodyPr/>
          <a:lstStyle/>
          <a:p>
            <a:fld id="{4E7D7EE5-A5E6-BB40-8490-504F9ED65504}" type="datetimeFigureOut">
              <a:rPr lang="en-US" smtClean="0"/>
              <a:t>10/8/2025</a:t>
            </a:fld>
            <a:endParaRPr lang="en-US"/>
          </a:p>
        </p:txBody>
      </p:sp>
      <p:sp>
        <p:nvSpPr>
          <p:cNvPr id="5" name="Footer Placeholder 4">
            <a:extLst>
              <a:ext uri="{FF2B5EF4-FFF2-40B4-BE49-F238E27FC236}">
                <a16:creationId xmlns:a16="http://schemas.microsoft.com/office/drawing/2014/main" id="{9B10312C-BC22-EC43-BC19-C30E9582EA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0F27F1-E871-2249-87B8-8CD31A455206}"/>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700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2BC20-5FBD-8D43-BF4F-4C99700A73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84667-90BB-8046-9766-849980976C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977242-C6D3-EC4A-B40B-ED5A234CE3F2}"/>
              </a:ext>
            </a:extLst>
          </p:cNvPr>
          <p:cNvSpPr>
            <a:spLocks noGrp="1"/>
          </p:cNvSpPr>
          <p:nvPr>
            <p:ph type="dt" sz="half" idx="10"/>
          </p:nvPr>
        </p:nvSpPr>
        <p:spPr/>
        <p:txBody>
          <a:bodyPr/>
          <a:lstStyle/>
          <a:p>
            <a:fld id="{4E7D7EE5-A5E6-BB40-8490-504F9ED65504}" type="datetimeFigureOut">
              <a:rPr lang="en-US" smtClean="0"/>
              <a:t>10/8/2025</a:t>
            </a:fld>
            <a:endParaRPr lang="en-US"/>
          </a:p>
        </p:txBody>
      </p:sp>
      <p:sp>
        <p:nvSpPr>
          <p:cNvPr id="5" name="Footer Placeholder 4">
            <a:extLst>
              <a:ext uri="{FF2B5EF4-FFF2-40B4-BE49-F238E27FC236}">
                <a16:creationId xmlns:a16="http://schemas.microsoft.com/office/drawing/2014/main" id="{90177C7C-3B18-2944-A917-3545C02E33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2B7376-8858-3A4D-8A40-DE7987670C2D}"/>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1946899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F9433B-1BE8-F546-B6FA-30C00192A4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8628C-2A74-0745-BF1D-366983A745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58D8AC-FCE1-5D47-A5A3-23BDA4EFD437}"/>
              </a:ext>
            </a:extLst>
          </p:cNvPr>
          <p:cNvSpPr>
            <a:spLocks noGrp="1"/>
          </p:cNvSpPr>
          <p:nvPr>
            <p:ph type="dt" sz="half" idx="10"/>
          </p:nvPr>
        </p:nvSpPr>
        <p:spPr/>
        <p:txBody>
          <a:bodyPr/>
          <a:lstStyle/>
          <a:p>
            <a:fld id="{4E7D7EE5-A5E6-BB40-8490-504F9ED65504}" type="datetimeFigureOut">
              <a:rPr lang="en-US" smtClean="0"/>
              <a:t>10/8/2025</a:t>
            </a:fld>
            <a:endParaRPr lang="en-US"/>
          </a:p>
        </p:txBody>
      </p:sp>
      <p:sp>
        <p:nvSpPr>
          <p:cNvPr id="5" name="Footer Placeholder 4">
            <a:extLst>
              <a:ext uri="{FF2B5EF4-FFF2-40B4-BE49-F238E27FC236}">
                <a16:creationId xmlns:a16="http://schemas.microsoft.com/office/drawing/2014/main" id="{B0F8C320-38C2-D640-A48B-6663BDA1F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EB5BCB-AB27-094F-8DDD-F344A71308DA}"/>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4205814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2F61C-6103-B945-8256-AB79BF0B70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F84AC8-EFDA-C14A-90EC-B933A15782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5623DF-D070-B34A-813B-2776673686E2}"/>
              </a:ext>
            </a:extLst>
          </p:cNvPr>
          <p:cNvSpPr>
            <a:spLocks noGrp="1"/>
          </p:cNvSpPr>
          <p:nvPr>
            <p:ph type="dt" sz="half" idx="10"/>
          </p:nvPr>
        </p:nvSpPr>
        <p:spPr/>
        <p:txBody>
          <a:bodyPr/>
          <a:lstStyle/>
          <a:p>
            <a:fld id="{4E7D7EE5-A5E6-BB40-8490-504F9ED65504}" type="datetimeFigureOut">
              <a:rPr lang="en-US" smtClean="0"/>
              <a:t>10/8/2025</a:t>
            </a:fld>
            <a:endParaRPr lang="en-US"/>
          </a:p>
        </p:txBody>
      </p:sp>
      <p:sp>
        <p:nvSpPr>
          <p:cNvPr id="5" name="Footer Placeholder 4">
            <a:extLst>
              <a:ext uri="{FF2B5EF4-FFF2-40B4-BE49-F238E27FC236}">
                <a16:creationId xmlns:a16="http://schemas.microsoft.com/office/drawing/2014/main" id="{9A524AD9-2C49-834C-8881-2932F6CACC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34DAE-2805-C242-8E9F-C5AD824356B8}"/>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411176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C0784-24E7-A44C-9BF6-6D70E897F4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416098-5434-BB43-BF59-483AEE19C8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F2697C-2FA3-2345-9B3B-11E2770F6538}"/>
              </a:ext>
            </a:extLst>
          </p:cNvPr>
          <p:cNvSpPr>
            <a:spLocks noGrp="1"/>
          </p:cNvSpPr>
          <p:nvPr>
            <p:ph type="dt" sz="half" idx="10"/>
          </p:nvPr>
        </p:nvSpPr>
        <p:spPr/>
        <p:txBody>
          <a:bodyPr/>
          <a:lstStyle/>
          <a:p>
            <a:fld id="{4E7D7EE5-A5E6-BB40-8490-504F9ED65504}" type="datetimeFigureOut">
              <a:rPr lang="en-US" smtClean="0"/>
              <a:t>10/8/2025</a:t>
            </a:fld>
            <a:endParaRPr lang="en-US"/>
          </a:p>
        </p:txBody>
      </p:sp>
      <p:sp>
        <p:nvSpPr>
          <p:cNvPr id="5" name="Footer Placeholder 4">
            <a:extLst>
              <a:ext uri="{FF2B5EF4-FFF2-40B4-BE49-F238E27FC236}">
                <a16:creationId xmlns:a16="http://schemas.microsoft.com/office/drawing/2014/main" id="{DC47A75C-4405-5B42-89FD-9303948F4C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74B98-4943-C94D-AD75-C1618B230137}"/>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1278503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71A06-8997-5049-8A49-8FDD1016DB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5F527A-F0E0-AA47-8692-15513B2FD5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479044-E6D7-E54C-A874-78A95770DC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CB144E-2BB1-7144-9E84-DC492FC1CDFC}"/>
              </a:ext>
            </a:extLst>
          </p:cNvPr>
          <p:cNvSpPr>
            <a:spLocks noGrp="1"/>
          </p:cNvSpPr>
          <p:nvPr>
            <p:ph type="dt" sz="half" idx="10"/>
          </p:nvPr>
        </p:nvSpPr>
        <p:spPr/>
        <p:txBody>
          <a:bodyPr/>
          <a:lstStyle/>
          <a:p>
            <a:fld id="{4E7D7EE5-A5E6-BB40-8490-504F9ED65504}" type="datetimeFigureOut">
              <a:rPr lang="en-US" smtClean="0"/>
              <a:t>10/8/2025</a:t>
            </a:fld>
            <a:endParaRPr lang="en-US"/>
          </a:p>
        </p:txBody>
      </p:sp>
      <p:sp>
        <p:nvSpPr>
          <p:cNvPr id="6" name="Footer Placeholder 5">
            <a:extLst>
              <a:ext uri="{FF2B5EF4-FFF2-40B4-BE49-F238E27FC236}">
                <a16:creationId xmlns:a16="http://schemas.microsoft.com/office/drawing/2014/main" id="{4DBCB389-4B6C-864C-8EC2-D06DF74D16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E690B5-0C8D-8443-9AE0-5A820AF92494}"/>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2893530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A146-F10A-7047-B65E-4F90B310AE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1D1955-9767-974F-B47B-6FFB8CED55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6D8D93-6A23-0F49-9984-27B44F797A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19E395-53A5-414F-989B-00A31BF718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553F0F-EBD8-6841-BEF8-5173FE2D9A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ACD0A8-CF29-5546-BBDC-ADA4E56CACCB}"/>
              </a:ext>
            </a:extLst>
          </p:cNvPr>
          <p:cNvSpPr>
            <a:spLocks noGrp="1"/>
          </p:cNvSpPr>
          <p:nvPr>
            <p:ph type="dt" sz="half" idx="10"/>
          </p:nvPr>
        </p:nvSpPr>
        <p:spPr/>
        <p:txBody>
          <a:bodyPr/>
          <a:lstStyle/>
          <a:p>
            <a:fld id="{4E7D7EE5-A5E6-BB40-8490-504F9ED65504}" type="datetimeFigureOut">
              <a:rPr lang="en-US" smtClean="0"/>
              <a:t>10/8/2025</a:t>
            </a:fld>
            <a:endParaRPr lang="en-US"/>
          </a:p>
        </p:txBody>
      </p:sp>
      <p:sp>
        <p:nvSpPr>
          <p:cNvPr id="8" name="Footer Placeholder 7">
            <a:extLst>
              <a:ext uri="{FF2B5EF4-FFF2-40B4-BE49-F238E27FC236}">
                <a16:creationId xmlns:a16="http://schemas.microsoft.com/office/drawing/2014/main" id="{DF63A6A4-2987-804E-9482-77BFC86F8A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B168E2-9753-E341-94ED-47097CDE7D08}"/>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2726453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B906D-A307-4B4A-B616-2929D2E1AD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D98590-FF9F-A941-AF06-BAE9DDE90378}"/>
              </a:ext>
            </a:extLst>
          </p:cNvPr>
          <p:cNvSpPr>
            <a:spLocks noGrp="1"/>
          </p:cNvSpPr>
          <p:nvPr>
            <p:ph type="dt" sz="half" idx="10"/>
          </p:nvPr>
        </p:nvSpPr>
        <p:spPr/>
        <p:txBody>
          <a:bodyPr/>
          <a:lstStyle/>
          <a:p>
            <a:fld id="{4E7D7EE5-A5E6-BB40-8490-504F9ED65504}" type="datetimeFigureOut">
              <a:rPr lang="en-US" smtClean="0"/>
              <a:t>10/8/2025</a:t>
            </a:fld>
            <a:endParaRPr lang="en-US"/>
          </a:p>
        </p:txBody>
      </p:sp>
      <p:sp>
        <p:nvSpPr>
          <p:cNvPr id="4" name="Footer Placeholder 3">
            <a:extLst>
              <a:ext uri="{FF2B5EF4-FFF2-40B4-BE49-F238E27FC236}">
                <a16:creationId xmlns:a16="http://schemas.microsoft.com/office/drawing/2014/main" id="{859D9A22-6CD9-9B4E-9023-1F56D8021B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CE0806-41E7-9F46-9075-E3D01F667F7C}"/>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1575559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12F9EC-9403-D242-91B8-12416ACF414F}"/>
              </a:ext>
            </a:extLst>
          </p:cNvPr>
          <p:cNvSpPr>
            <a:spLocks noGrp="1"/>
          </p:cNvSpPr>
          <p:nvPr>
            <p:ph type="dt" sz="half" idx="10"/>
          </p:nvPr>
        </p:nvSpPr>
        <p:spPr/>
        <p:txBody>
          <a:bodyPr/>
          <a:lstStyle/>
          <a:p>
            <a:fld id="{4E7D7EE5-A5E6-BB40-8490-504F9ED65504}" type="datetimeFigureOut">
              <a:rPr lang="en-US" smtClean="0"/>
              <a:t>10/8/2025</a:t>
            </a:fld>
            <a:endParaRPr lang="en-US"/>
          </a:p>
        </p:txBody>
      </p:sp>
      <p:sp>
        <p:nvSpPr>
          <p:cNvPr id="3" name="Footer Placeholder 2">
            <a:extLst>
              <a:ext uri="{FF2B5EF4-FFF2-40B4-BE49-F238E27FC236}">
                <a16:creationId xmlns:a16="http://schemas.microsoft.com/office/drawing/2014/main" id="{ABC910B9-7234-EF49-BABA-58D3A1454D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7C67C2-88CC-1A4D-921C-743911F6B891}"/>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1537542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D1927-C572-4E45-874E-12BD88B0F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4A9220-0ACA-CB42-8C61-8506A2733A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25A24-E02F-7C48-BDE8-C51DF96BF8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FB61FE-87BA-6143-84BF-A3779B2A2D68}"/>
              </a:ext>
            </a:extLst>
          </p:cNvPr>
          <p:cNvSpPr>
            <a:spLocks noGrp="1"/>
          </p:cNvSpPr>
          <p:nvPr>
            <p:ph type="dt" sz="half" idx="10"/>
          </p:nvPr>
        </p:nvSpPr>
        <p:spPr/>
        <p:txBody>
          <a:bodyPr/>
          <a:lstStyle/>
          <a:p>
            <a:fld id="{4E7D7EE5-A5E6-BB40-8490-504F9ED65504}" type="datetimeFigureOut">
              <a:rPr lang="en-US" smtClean="0"/>
              <a:t>10/8/2025</a:t>
            </a:fld>
            <a:endParaRPr lang="en-US"/>
          </a:p>
        </p:txBody>
      </p:sp>
      <p:sp>
        <p:nvSpPr>
          <p:cNvPr id="6" name="Footer Placeholder 5">
            <a:extLst>
              <a:ext uri="{FF2B5EF4-FFF2-40B4-BE49-F238E27FC236}">
                <a16:creationId xmlns:a16="http://schemas.microsoft.com/office/drawing/2014/main" id="{1848C9A7-A5F8-8045-8B0A-2CCEC554F7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E76B48-29FF-6D4B-B7A4-FD02698128F0}"/>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215435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8E830-732B-4843-8A04-6C647C7D54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5172F9-B8A9-4742-9F37-6A16C0A3CC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02EC60-D5AB-2F49-8CBF-4AF29B8650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8444F1-2D5D-274F-8070-27D5FBE32D09}"/>
              </a:ext>
            </a:extLst>
          </p:cNvPr>
          <p:cNvSpPr>
            <a:spLocks noGrp="1"/>
          </p:cNvSpPr>
          <p:nvPr>
            <p:ph type="dt" sz="half" idx="10"/>
          </p:nvPr>
        </p:nvSpPr>
        <p:spPr/>
        <p:txBody>
          <a:bodyPr/>
          <a:lstStyle/>
          <a:p>
            <a:fld id="{4E7D7EE5-A5E6-BB40-8490-504F9ED65504}" type="datetimeFigureOut">
              <a:rPr lang="en-US" smtClean="0"/>
              <a:t>10/8/2025</a:t>
            </a:fld>
            <a:endParaRPr lang="en-US"/>
          </a:p>
        </p:txBody>
      </p:sp>
      <p:sp>
        <p:nvSpPr>
          <p:cNvPr id="6" name="Footer Placeholder 5">
            <a:extLst>
              <a:ext uri="{FF2B5EF4-FFF2-40B4-BE49-F238E27FC236}">
                <a16:creationId xmlns:a16="http://schemas.microsoft.com/office/drawing/2014/main" id="{DC955B00-D0C5-6E44-A221-F2E5E94998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8D2205-5570-AA45-A5DB-E86D88829A0C}"/>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267116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C8BFDD-A4F8-D143-BC3F-5BD35F8FC1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5663F5-83F8-ED42-8565-F5A0A9734C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A16FC8-6D10-1D4C-A334-00532CE176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7D7EE5-A5E6-BB40-8490-504F9ED65504}" type="datetimeFigureOut">
              <a:rPr lang="en-US" smtClean="0"/>
              <a:t>10/8/2025</a:t>
            </a:fld>
            <a:endParaRPr lang="en-US"/>
          </a:p>
        </p:txBody>
      </p:sp>
      <p:sp>
        <p:nvSpPr>
          <p:cNvPr id="5" name="Footer Placeholder 4">
            <a:extLst>
              <a:ext uri="{FF2B5EF4-FFF2-40B4-BE49-F238E27FC236}">
                <a16:creationId xmlns:a16="http://schemas.microsoft.com/office/drawing/2014/main" id="{D1E7A238-A3D2-564B-A2A8-69ED040C46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195CA7-9CAF-B54A-BDCC-FF0549A876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1CC73-E702-884F-8B7C-6CFBA786C3FD}" type="slidenum">
              <a:rPr lang="en-US" smtClean="0"/>
              <a:t>‹#›</a:t>
            </a:fld>
            <a:endParaRPr lang="en-US"/>
          </a:p>
        </p:txBody>
      </p:sp>
    </p:spTree>
    <p:extLst>
      <p:ext uri="{BB962C8B-B14F-4D97-AF65-F5344CB8AC3E}">
        <p14:creationId xmlns:p14="http://schemas.microsoft.com/office/powerpoint/2010/main" val="3192902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176/appi.ajp.2021.21060664"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hyperlink" Target="https://psychiatryonline.org/doi/suppl/10.1176/appi.ajp.2021.21060664/suppl_file/appi.ajp.2021.21060664.ds001.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psychiatryonline.org/doi/10.1176/appi.ajp.2021.21060664#core-collateral-B39"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psychiatryonline.org/toc/ajp/179/5" TargetMode="External"/><Relationship Id="rId2" Type="http://schemas.openxmlformats.org/officeDocument/2006/relationships/hyperlink" Target="https://doi.org/10.1111/ajag.13224" TargetMode="External"/><Relationship Id="rId1" Type="http://schemas.openxmlformats.org/officeDocument/2006/relationships/slideLayout" Target="../slideLayouts/slideLayout2.xml"/><Relationship Id="rId5" Type="http://schemas.openxmlformats.org/officeDocument/2006/relationships/hyperlink" Target="https://doi.org/10.1212/WNL.0000000000001675" TargetMode="External"/><Relationship Id="rId4" Type="http://schemas.openxmlformats.org/officeDocument/2006/relationships/hyperlink" Target="https://doi.org/10.1176/appi.ajp.2021.21060664"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541B567F-030B-4358-BCFF-114377988FD7}"/>
              </a:ext>
            </a:extLst>
          </p:cNvPr>
          <p:cNvPicPr>
            <a:picLocks noChangeAspect="1"/>
          </p:cNvPicPr>
          <p:nvPr/>
        </p:nvPicPr>
        <p:blipFill rotWithShape="1">
          <a:blip r:embed="rId3"/>
          <a:srcRect l="35938"/>
          <a:stretch/>
        </p:blipFill>
        <p:spPr>
          <a:xfrm>
            <a:off x="0" y="3830909"/>
            <a:ext cx="4265007" cy="2263584"/>
          </a:xfrm>
          <a:prstGeom prst="rect">
            <a:avLst/>
          </a:prstGeom>
        </p:spPr>
      </p:pic>
      <p:pic>
        <p:nvPicPr>
          <p:cNvPr id="8" name="Picture 7">
            <a:extLst>
              <a:ext uri="{FF2B5EF4-FFF2-40B4-BE49-F238E27FC236}">
                <a16:creationId xmlns:a16="http://schemas.microsoft.com/office/drawing/2014/main" id="{292BCE0E-A92F-4B71-9BA3-3BBFAFF43BC4}"/>
              </a:ext>
            </a:extLst>
          </p:cNvPr>
          <p:cNvPicPr>
            <a:picLocks noChangeAspect="1"/>
          </p:cNvPicPr>
          <p:nvPr/>
        </p:nvPicPr>
        <p:blipFill rotWithShape="1">
          <a:blip r:embed="rId4"/>
          <a:srcRect l="64130" t="31842" r="2174" b="4731"/>
          <a:stretch/>
        </p:blipFill>
        <p:spPr>
          <a:xfrm rot="10800000">
            <a:off x="0" y="0"/>
            <a:ext cx="4108175" cy="4108173"/>
          </a:xfrm>
          <a:prstGeom prst="rect">
            <a:avLst/>
          </a:prstGeom>
        </p:spPr>
      </p:pic>
      <p:pic>
        <p:nvPicPr>
          <p:cNvPr id="24" name="Picture 23">
            <a:extLst>
              <a:ext uri="{FF2B5EF4-FFF2-40B4-BE49-F238E27FC236}">
                <a16:creationId xmlns:a16="http://schemas.microsoft.com/office/drawing/2014/main" id="{31F26858-38AD-4BAD-BDE4-70450191D862}"/>
              </a:ext>
            </a:extLst>
          </p:cNvPr>
          <p:cNvPicPr>
            <a:picLocks noChangeAspect="1"/>
          </p:cNvPicPr>
          <p:nvPr/>
        </p:nvPicPr>
        <p:blipFill rotWithShape="1">
          <a:blip r:embed="rId5"/>
          <a:srcRect l="5327" t="28977" r="29673" b="56905"/>
          <a:stretch/>
        </p:blipFill>
        <p:spPr>
          <a:xfrm>
            <a:off x="0" y="5622256"/>
            <a:ext cx="4732235" cy="546028"/>
          </a:xfrm>
          <a:prstGeom prst="rect">
            <a:avLst/>
          </a:prstGeom>
        </p:spPr>
      </p:pic>
      <p:pic>
        <p:nvPicPr>
          <p:cNvPr id="34" name="Picture 33">
            <a:extLst>
              <a:ext uri="{FF2B5EF4-FFF2-40B4-BE49-F238E27FC236}">
                <a16:creationId xmlns:a16="http://schemas.microsoft.com/office/drawing/2014/main" id="{5AC1C065-2A4A-4D69-B191-A55C8C787478}"/>
              </a:ext>
            </a:extLst>
          </p:cNvPr>
          <p:cNvPicPr>
            <a:picLocks noChangeAspect="1"/>
          </p:cNvPicPr>
          <p:nvPr/>
        </p:nvPicPr>
        <p:blipFill rotWithShape="1">
          <a:blip r:embed="rId6"/>
          <a:srcRect l="12973" t="38458" r="23379" b="47425"/>
          <a:stretch/>
        </p:blipFill>
        <p:spPr>
          <a:xfrm>
            <a:off x="0" y="6167336"/>
            <a:ext cx="4633853" cy="546028"/>
          </a:xfrm>
          <a:prstGeom prst="rect">
            <a:avLst/>
          </a:prstGeom>
        </p:spPr>
      </p:pic>
      <p:sp>
        <p:nvSpPr>
          <p:cNvPr id="6" name="Content Placeholder 2">
            <a:extLst>
              <a:ext uri="{FF2B5EF4-FFF2-40B4-BE49-F238E27FC236}">
                <a16:creationId xmlns:a16="http://schemas.microsoft.com/office/drawing/2014/main" id="{DE816863-E29E-5D45-AD69-C56B31715C4C}"/>
              </a:ext>
            </a:extLst>
          </p:cNvPr>
          <p:cNvSpPr txBox="1">
            <a:spLocks/>
          </p:cNvSpPr>
          <p:nvPr/>
        </p:nvSpPr>
        <p:spPr>
          <a:xfrm>
            <a:off x="4732235" y="3511685"/>
            <a:ext cx="7271697" cy="1565491"/>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189C9C"/>
                </a:solidFill>
                <a:latin typeface="Calibri"/>
                <a:ea typeface="+mn-lt"/>
                <a:cs typeface="+mn-lt"/>
              </a:rPr>
              <a:t>Maureen C. Nash, MD, MS </a:t>
            </a:r>
          </a:p>
          <a:p>
            <a:pPr marL="0" indent="0" algn="ctr">
              <a:buNone/>
            </a:pPr>
            <a:r>
              <a:rPr lang="en-US" dirty="0">
                <a:solidFill>
                  <a:srgbClr val="189C9C"/>
                </a:solidFill>
                <a:latin typeface="Calibri"/>
                <a:ea typeface="+mn-lt"/>
                <a:cs typeface="+mn-lt"/>
              </a:rPr>
              <a:t>Clinical Psychiatric Director</a:t>
            </a:r>
          </a:p>
          <a:p>
            <a:pPr marL="0" indent="0" algn="ctr">
              <a:buNone/>
            </a:pPr>
            <a:r>
              <a:rPr lang="en-US" sz="2600" dirty="0">
                <a:solidFill>
                  <a:srgbClr val="189C9C"/>
                </a:solidFill>
                <a:latin typeface="Calibri"/>
                <a:ea typeface="+mn-lt"/>
                <a:cs typeface="+mn-lt"/>
              </a:rPr>
              <a:t>Native American Rehabilitation Association of the NW</a:t>
            </a:r>
          </a:p>
          <a:p>
            <a:pPr marL="0" indent="0" algn="ctr">
              <a:buNone/>
            </a:pPr>
            <a:r>
              <a:rPr lang="en-US" sz="2600" dirty="0">
                <a:solidFill>
                  <a:srgbClr val="189C9C"/>
                </a:solidFill>
                <a:latin typeface="Calibri"/>
                <a:ea typeface="+mn-lt"/>
                <a:cs typeface="+mn-lt"/>
              </a:rPr>
              <a:t> </a:t>
            </a:r>
            <a:r>
              <a:rPr lang="en-US" dirty="0">
                <a:solidFill>
                  <a:srgbClr val="189C9C"/>
                </a:solidFill>
                <a:latin typeface="Calibri"/>
                <a:ea typeface="+mn-lt"/>
                <a:cs typeface="+mn-lt"/>
              </a:rPr>
              <a:t>docmcnash@gmail.com</a:t>
            </a:r>
            <a:endParaRPr lang="en-US" dirty="0">
              <a:solidFill>
                <a:srgbClr val="189C9C"/>
              </a:solidFill>
              <a:latin typeface="Calibri"/>
              <a:cs typeface="Calibri"/>
            </a:endParaRPr>
          </a:p>
          <a:p>
            <a:pPr marL="457200" indent="-457200"/>
            <a:endParaRPr lang="en-US" sz="2400" dirty="0">
              <a:solidFill>
                <a:srgbClr val="189C9C"/>
              </a:solidFill>
              <a:latin typeface="Segoe UI"/>
              <a:cs typeface="Calibri"/>
            </a:endParaRPr>
          </a:p>
        </p:txBody>
      </p:sp>
      <p:sp>
        <p:nvSpPr>
          <p:cNvPr id="2" name="Rectangle 1">
            <a:extLst>
              <a:ext uri="{FF2B5EF4-FFF2-40B4-BE49-F238E27FC236}">
                <a16:creationId xmlns:a16="http://schemas.microsoft.com/office/drawing/2014/main" id="{B9FC4F4E-D619-F74B-9477-5F235F964135}"/>
              </a:ext>
            </a:extLst>
          </p:cNvPr>
          <p:cNvSpPr/>
          <p:nvPr/>
        </p:nvSpPr>
        <p:spPr>
          <a:xfrm>
            <a:off x="5140796" y="285781"/>
            <a:ext cx="6201796" cy="2123658"/>
          </a:xfrm>
          <a:prstGeom prst="rect">
            <a:avLst/>
          </a:prstGeom>
        </p:spPr>
        <p:txBody>
          <a:bodyPr wrap="square">
            <a:spAutoFit/>
          </a:bodyPr>
          <a:lstStyle/>
          <a:p>
            <a:pPr algn="ctr"/>
            <a:r>
              <a:rPr lang="en-US" sz="4400" b="1" dirty="0">
                <a:solidFill>
                  <a:srgbClr val="189C9C"/>
                </a:solidFill>
                <a:latin typeface="Segoe UI"/>
                <a:cs typeface="Segoe UI"/>
              </a:rPr>
              <a:t>Cannabis &amp; Dementia: Cause? Treatment? </a:t>
            </a:r>
          </a:p>
          <a:p>
            <a:pPr algn="ctr"/>
            <a:r>
              <a:rPr lang="en-US" sz="4400" b="1" dirty="0">
                <a:solidFill>
                  <a:srgbClr val="189C9C"/>
                </a:solidFill>
                <a:latin typeface="Segoe UI"/>
                <a:cs typeface="Segoe UI"/>
              </a:rPr>
              <a:t>What do we know?</a:t>
            </a:r>
            <a:endParaRPr lang="en-US" sz="4400" dirty="0">
              <a:solidFill>
                <a:srgbClr val="189C9C"/>
              </a:solidFill>
            </a:endParaRPr>
          </a:p>
        </p:txBody>
      </p:sp>
      <p:sp>
        <p:nvSpPr>
          <p:cNvPr id="9" name="Rectangle 8">
            <a:extLst>
              <a:ext uri="{FF2B5EF4-FFF2-40B4-BE49-F238E27FC236}">
                <a16:creationId xmlns:a16="http://schemas.microsoft.com/office/drawing/2014/main" id="{DCFA1A41-7C07-3944-81D8-77DD39CDCBF6}"/>
              </a:ext>
            </a:extLst>
          </p:cNvPr>
          <p:cNvSpPr/>
          <p:nvPr/>
        </p:nvSpPr>
        <p:spPr>
          <a:xfrm>
            <a:off x="5629818" y="2668174"/>
            <a:ext cx="5223752" cy="584775"/>
          </a:xfrm>
          <a:prstGeom prst="rect">
            <a:avLst/>
          </a:prstGeom>
        </p:spPr>
        <p:txBody>
          <a:bodyPr wrap="square">
            <a:spAutoFit/>
          </a:bodyPr>
          <a:lstStyle/>
          <a:p>
            <a:pPr algn="ctr"/>
            <a:r>
              <a:rPr lang="en-US" sz="3200" b="1" dirty="0">
                <a:solidFill>
                  <a:srgbClr val="189C9C"/>
                </a:solidFill>
                <a:latin typeface="Segoe UI"/>
                <a:cs typeface="Segoe UI"/>
              </a:rPr>
              <a:t>11 Sept 2025</a:t>
            </a:r>
            <a:endParaRPr lang="en-US" sz="1100" dirty="0">
              <a:solidFill>
                <a:srgbClr val="189C9C"/>
              </a:solidFill>
            </a:endParaRPr>
          </a:p>
        </p:txBody>
      </p:sp>
    </p:spTree>
    <p:extLst>
      <p:ext uri="{BB962C8B-B14F-4D97-AF65-F5344CB8AC3E}">
        <p14:creationId xmlns:p14="http://schemas.microsoft.com/office/powerpoint/2010/main" val="798265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4FBF0-DC26-F604-1499-3DD3C20F20C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D9E7F23-4F7B-D48F-B2DE-EC113CBCC837}"/>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36341D59-89D5-988A-F6BF-91E620BF94AE}"/>
              </a:ext>
            </a:extLst>
          </p:cNvPr>
          <p:cNvSpPr txBox="1">
            <a:spLocks/>
          </p:cNvSpPr>
          <p:nvPr/>
        </p:nvSpPr>
        <p:spPr>
          <a:xfrm>
            <a:off x="2592730" y="1776207"/>
            <a:ext cx="9174732" cy="485906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24 participants aged 65 and over with a history of heavy cannabis </a:t>
            </a:r>
          </a:p>
          <a:p>
            <a:pPr marL="0" indent="0">
              <a:buNone/>
            </a:pPr>
            <a:r>
              <a:rPr lang="en-US" dirty="0"/>
              <a:t>Vs</a:t>
            </a:r>
          </a:p>
          <a:p>
            <a:pPr marL="0" indent="0">
              <a:buNone/>
            </a:pPr>
            <a:r>
              <a:rPr lang="en-US" dirty="0"/>
              <a:t>26 participants with no lifetime cannabis use. </a:t>
            </a:r>
          </a:p>
          <a:p>
            <a:pPr marL="0" indent="0">
              <a:buNone/>
            </a:pPr>
            <a:r>
              <a:rPr lang="en-US" dirty="0"/>
              <a:t>Heavy use was defined as more than 20 days a month, starting before the age of 20. </a:t>
            </a:r>
          </a:p>
          <a:p>
            <a:pPr marL="0" indent="0">
              <a:buNone/>
            </a:pPr>
            <a:endParaRPr lang="en-US" dirty="0"/>
          </a:p>
          <a:p>
            <a:pPr marL="0" indent="0">
              <a:buNone/>
            </a:pPr>
            <a:r>
              <a:rPr lang="en-US" dirty="0"/>
              <a:t>This pattern of use showed greater impairment in paired association learning, verbal memory, processing speed, and executive function (</a:t>
            </a:r>
            <a:r>
              <a:rPr lang="en-US" dirty="0" err="1"/>
              <a:t>Burggren</a:t>
            </a:r>
            <a:r>
              <a:rPr lang="en-US" dirty="0"/>
              <a:t> et al.).</a:t>
            </a:r>
          </a:p>
          <a:p>
            <a:pPr marL="0" indent="0">
              <a:buNone/>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C24150F0-474B-53F4-942B-407EA7496946}"/>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Tiny study comparing 2 groups</a:t>
            </a:r>
            <a:endParaRPr lang="en-US" dirty="0">
              <a:ea typeface="+mj-ea"/>
            </a:endParaRPr>
          </a:p>
        </p:txBody>
      </p:sp>
      <p:sp>
        <p:nvSpPr>
          <p:cNvPr id="14" name="Rectangle 13">
            <a:extLst>
              <a:ext uri="{FF2B5EF4-FFF2-40B4-BE49-F238E27FC236}">
                <a16:creationId xmlns:a16="http://schemas.microsoft.com/office/drawing/2014/main" id="{9D8F2D3E-B903-45E4-AD24-28FF6F4E8652}"/>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B8930460-8E66-E486-565A-E951BEBBB1F0}"/>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Tree>
    <p:extLst>
      <p:ext uri="{BB962C8B-B14F-4D97-AF65-F5344CB8AC3E}">
        <p14:creationId xmlns:p14="http://schemas.microsoft.com/office/powerpoint/2010/main" val="617804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153DF-416C-4A57-EA37-C82ACE5AF77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02920BB-9089-0232-CDDF-F388C3D267B7}"/>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098D4D06-760A-E302-C3E1-FD5D366FBC1A}"/>
              </a:ext>
            </a:extLst>
          </p:cNvPr>
          <p:cNvSpPr txBox="1">
            <a:spLocks/>
          </p:cNvSpPr>
          <p:nvPr/>
        </p:nvSpPr>
        <p:spPr>
          <a:xfrm>
            <a:off x="2592730" y="1776207"/>
            <a:ext cx="9174732" cy="4859061"/>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dirty="0"/>
              <a:t>The association between cannabis use and functional decline has not been studied widely in older people. </a:t>
            </a:r>
          </a:p>
          <a:p>
            <a:pPr fontAlgn="base"/>
            <a:r>
              <a:rPr lang="en-US" dirty="0"/>
              <a:t>Retrospective question about subjective experience people aged 45 and above, examining the association between levels of cannabis use over the previous 12 months vs those who reported no cannabis use compared to cannabis users. Study numbers were not reported (Dowling, [11]). </a:t>
            </a:r>
          </a:p>
          <a:p>
            <a:pPr fontAlgn="base"/>
            <a:r>
              <a:rPr lang="en-US" dirty="0"/>
              <a:t>Participants were recruited from publicizing the study in the national media and via existing older adult cohorts, but with no information on refusal rates. </a:t>
            </a:r>
          </a:p>
          <a:p>
            <a:pPr fontAlgn="base"/>
            <a:r>
              <a:rPr lang="en-US" dirty="0"/>
              <a:t>Participants with an established diagnosis of dementia were not included. Ethical approval was obtained from the London Bridge NHS Research Ethics Committee (Ref: 13/LO/1578). A longitudinal design was used, with annual assessment. </a:t>
            </a:r>
          </a:p>
          <a:p>
            <a:pPr marL="0" indent="0">
              <a:buNone/>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DE640098-BBD8-0BA2-C911-15A7FCC62604}"/>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Example of Problematic Study</a:t>
            </a:r>
            <a:endParaRPr lang="en-US" dirty="0">
              <a:ea typeface="+mj-ea"/>
            </a:endParaRPr>
          </a:p>
        </p:txBody>
      </p:sp>
      <p:sp>
        <p:nvSpPr>
          <p:cNvPr id="14" name="Rectangle 13">
            <a:extLst>
              <a:ext uri="{FF2B5EF4-FFF2-40B4-BE49-F238E27FC236}">
                <a16:creationId xmlns:a16="http://schemas.microsoft.com/office/drawing/2014/main" id="{35D0ED1C-18DD-87DF-409D-909B72E3D29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CE0E586D-CBB4-41D4-6941-FF9E6D0D8E22}"/>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Tree>
    <p:extLst>
      <p:ext uri="{BB962C8B-B14F-4D97-AF65-F5344CB8AC3E}">
        <p14:creationId xmlns:p14="http://schemas.microsoft.com/office/powerpoint/2010/main" val="1765750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32F84-1EF3-2BAB-DA24-A87E8FA4D56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A1DEBDB-99F5-B43F-990C-00819BDDEF60}"/>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9A9E9A2C-FEB5-C770-29B7-6EC361EFE194}"/>
              </a:ext>
            </a:extLst>
          </p:cNvPr>
          <p:cNvSpPr txBox="1">
            <a:spLocks/>
          </p:cNvSpPr>
          <p:nvPr/>
        </p:nvSpPr>
        <p:spPr>
          <a:xfrm>
            <a:off x="2592730" y="1776207"/>
            <a:ext cx="9174732" cy="4859061"/>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b="1" dirty="0"/>
              <a:t>Examining the use of cannabidiol and delta-9-tetrahydrocannabinol-based medicine among individuals diagnosed with dementia living within residential aged care facilities: Results of a double-blind </a:t>
            </a:r>
            <a:r>
              <a:rPr lang="en-US" b="1" dirty="0" err="1"/>
              <a:t>randomised</a:t>
            </a:r>
            <a:r>
              <a:rPr lang="en-US" b="1" dirty="0"/>
              <a:t> crossover trial</a:t>
            </a:r>
            <a:r>
              <a:rPr lang="en-US" dirty="0"/>
              <a:t> 2023</a:t>
            </a:r>
          </a:p>
          <a:p>
            <a:pPr marL="0" indent="0" fontAlgn="base">
              <a:buNone/>
            </a:pPr>
            <a:endParaRPr lang="en-US" dirty="0"/>
          </a:p>
          <a:p>
            <a:pPr fontAlgn="base"/>
            <a:r>
              <a:rPr lang="en-US" dirty="0"/>
              <a:t>Example of a study that got published.</a:t>
            </a:r>
          </a:p>
          <a:p>
            <a:pPr fontAlgn="base"/>
            <a:r>
              <a:rPr lang="en-US" dirty="0" err="1"/>
              <a:t>PwD</a:t>
            </a:r>
            <a:r>
              <a:rPr lang="en-US" dirty="0"/>
              <a:t> studied. </a:t>
            </a:r>
            <a:r>
              <a:rPr lang="en-US" sz="3000" b="1" dirty="0"/>
              <a:t>Only 21 </a:t>
            </a:r>
            <a:r>
              <a:rPr lang="en-US" sz="3000" b="1" dirty="0" err="1"/>
              <a:t>prts</a:t>
            </a:r>
            <a:r>
              <a:rPr lang="en-US" sz="3000" b="1" dirty="0"/>
              <a:t> in this study and their own estimates indicated they needed 50-150 people to be able to reach conclusions.</a:t>
            </a:r>
          </a:p>
          <a:p>
            <a:pPr fontAlgn="base"/>
            <a:r>
              <a:rPr lang="en-US" sz="3000" b="1" dirty="0"/>
              <a:t>?Maybe one of numerous behavioral </a:t>
            </a:r>
            <a:r>
              <a:rPr lang="en-US" sz="3000" b="1" dirty="0" err="1"/>
              <a:t>sx</a:t>
            </a:r>
            <a:r>
              <a:rPr lang="en-US" sz="3000" b="1" dirty="0"/>
              <a:t> due to dementia improved.</a:t>
            </a:r>
          </a:p>
          <a:p>
            <a:pPr marL="0" indent="0">
              <a:buNone/>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5D6C9961-EA41-EC80-3887-15FC3EFE35AD}"/>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Example of a Problematic Study</a:t>
            </a:r>
            <a:endParaRPr lang="en-US" dirty="0">
              <a:ea typeface="+mj-ea"/>
            </a:endParaRPr>
          </a:p>
        </p:txBody>
      </p:sp>
      <p:sp>
        <p:nvSpPr>
          <p:cNvPr id="14" name="Rectangle 13">
            <a:extLst>
              <a:ext uri="{FF2B5EF4-FFF2-40B4-BE49-F238E27FC236}">
                <a16:creationId xmlns:a16="http://schemas.microsoft.com/office/drawing/2014/main" id="{5993F4AA-8B9D-39B9-196E-F28968951E1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AF8D2BF9-BEEF-B483-687C-94B5BF610C19}"/>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Tree>
    <p:extLst>
      <p:ext uri="{BB962C8B-B14F-4D97-AF65-F5344CB8AC3E}">
        <p14:creationId xmlns:p14="http://schemas.microsoft.com/office/powerpoint/2010/main" val="128107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22C2E-E15D-6AB8-6ABA-63FFBA8E6CB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97235A3-9C73-47E9-E234-975590E903F2}"/>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E35ABB81-2FA5-6573-6F16-B153088ED74E}"/>
              </a:ext>
            </a:extLst>
          </p:cNvPr>
          <p:cNvSpPr txBox="1">
            <a:spLocks/>
          </p:cNvSpPr>
          <p:nvPr/>
        </p:nvSpPr>
        <p:spPr>
          <a:xfrm>
            <a:off x="2592730" y="1776207"/>
            <a:ext cx="9174732" cy="485906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This prospective study followed a population-representative birth cohort for 45 years</a:t>
            </a:r>
          </a:p>
          <a:p>
            <a:pPr marL="0" indent="0">
              <a:buNone/>
            </a:pPr>
            <a:r>
              <a:rPr lang="en-US" dirty="0"/>
              <a:t>Able to evaluate long-term cannabis users for cognitive deficits and hippocampal volume in midlife. </a:t>
            </a:r>
          </a:p>
          <a:p>
            <a:pPr marL="0" indent="0">
              <a:buNone/>
            </a:pPr>
            <a:r>
              <a:rPr lang="en-US" dirty="0"/>
              <a:t>The longitudinal design enabled a comparison of a person’s midlife cognitive abilities to their childhood cognitive abilities before cannabis initiation. The study also enabled a test of the role of hippocampal gray matter volume in mediating associations between long-term cannabis use and cognitive deficits. Six findings stand out.</a:t>
            </a:r>
          </a:p>
          <a:p>
            <a:pPr marL="0" indent="0">
              <a:buNone/>
            </a:pPr>
            <a:r>
              <a:rPr lang="en-US" u="sng" dirty="0">
                <a:hlinkClick r:id="rId3"/>
              </a:rPr>
              <a:t>https://doi.org/10.1176/appi.ajp.2021.21060664</a:t>
            </a:r>
            <a:r>
              <a:rPr lang="en-US" dirty="0"/>
              <a:t>  </a:t>
            </a:r>
          </a:p>
          <a:p>
            <a:pPr marL="0" indent="0">
              <a:buNone/>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9D22ECCD-B910-62E3-B3E3-2D2D98007A9E}"/>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dirty="0"/>
              <a:t>Example of well done study: Long-Term Cannabis Use: Cognitive Reserves and Hippocampal Volume in Midlife</a:t>
            </a:r>
            <a:r>
              <a:rPr lang="en-US" sz="4000" dirty="0"/>
              <a:t> </a:t>
            </a:r>
          </a:p>
          <a:p>
            <a:pPr algn="ctr"/>
            <a:endParaRPr lang="en-US" dirty="0">
              <a:ea typeface="+mj-ea"/>
            </a:endParaRPr>
          </a:p>
        </p:txBody>
      </p:sp>
      <p:sp>
        <p:nvSpPr>
          <p:cNvPr id="14" name="Rectangle 13">
            <a:extLst>
              <a:ext uri="{FF2B5EF4-FFF2-40B4-BE49-F238E27FC236}">
                <a16:creationId xmlns:a16="http://schemas.microsoft.com/office/drawing/2014/main" id="{0069F5AF-9212-BEEE-6438-6CE151750D99}"/>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82674DF8-0C7A-60CF-191B-BE1609E54644}"/>
              </a:ext>
            </a:extLst>
          </p:cNvPr>
          <p:cNvPicPr>
            <a:picLocks noChangeAspect="1"/>
          </p:cNvPicPr>
          <p:nvPr/>
        </p:nvPicPr>
        <p:blipFill rotWithShape="1">
          <a:blip r:embed="rId4">
            <a:alphaModFix amt="10000"/>
          </a:blip>
          <a:srcRect l="16778" r="64354"/>
          <a:stretch/>
        </p:blipFill>
        <p:spPr>
          <a:xfrm>
            <a:off x="-1" y="1680561"/>
            <a:ext cx="2844801" cy="5115458"/>
          </a:xfrm>
          <a:prstGeom prst="rect">
            <a:avLst/>
          </a:prstGeom>
        </p:spPr>
      </p:pic>
    </p:spTree>
    <p:extLst>
      <p:ext uri="{BB962C8B-B14F-4D97-AF65-F5344CB8AC3E}">
        <p14:creationId xmlns:p14="http://schemas.microsoft.com/office/powerpoint/2010/main" val="570954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A5004-2F29-D678-8ECB-451BC27016A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0C423E1-46C2-B69E-DDC6-6E57D109E9BD}"/>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530F01B5-88F1-654A-ADDE-254D24D8E5CD}"/>
              </a:ext>
            </a:extLst>
          </p:cNvPr>
          <p:cNvSpPr txBox="1">
            <a:spLocks/>
          </p:cNvSpPr>
          <p:nvPr/>
        </p:nvSpPr>
        <p:spPr>
          <a:xfrm>
            <a:off x="2592730" y="1776207"/>
            <a:ext cx="9174732" cy="4859061"/>
          </a:xfrm>
          <a:prstGeom prst="rect">
            <a:avLst/>
          </a:prstGeom>
        </p:spPr>
        <p:txBody>
          <a:bodyPr vert="horz" lIns="91440" tIns="45720" rIns="91440" bIns="45720" rtlCol="0" anchor="t">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3000" dirty="0"/>
              <a:t>1) long-term cannabis users exhibited IQ decline and poorer learning and processing speed in midlife relative to their childhood IQ. </a:t>
            </a:r>
          </a:p>
          <a:p>
            <a:pPr fontAlgn="base"/>
            <a:r>
              <a:rPr lang="en-US" sz="3000" dirty="0"/>
              <a:t>People who knew them well described them as having memory and attention problems. These associations were not explained by prospectively assessed persistent tobacco, alcohol, and other illicit drug dependence or by childhood socioeconomic status, low childhood self-control, and family substance dependence history. Associations were also not explained by recent cannabis use. Findings were consistent across two cannabis exposures (persistence of cannabis dependence, persistence of regular use) and in tests comparing long-term cannabis users to five comparison groups (cannabis nonusers, tobacco users, alcohol users, recreational cannabis users, and cannabis quitters). (Table S11 in the </a:t>
            </a:r>
            <a:r>
              <a:rPr lang="en-US" sz="3000" u="sng" dirty="0">
                <a:hlinkClick r:id="rId3"/>
              </a:rPr>
              <a:t>online supplement</a:t>
            </a:r>
            <a:r>
              <a:rPr lang="en-US" sz="3000" dirty="0"/>
              <a:t> summarizes findings across tests of dose-response associations and group comparisons.) This suggests that cannabis-related IQ decline, poorer learning and processing speed, and informant-reported memory and attention problems are not artifacts of analytic approach or of measured confounders, but rather are more likely to be consequences of long-term use. Cognitive childhood-to-adulthood changes such as those we observed have been shown to predict steeper cognitive decline from ages 70 to 82, and to do so better than adult cognitive level (</a:t>
            </a:r>
            <a:r>
              <a:rPr lang="en-US" sz="3000" u="sng" dirty="0">
                <a:hlinkClick r:id="rId4"/>
              </a:rPr>
              <a:t>39</a:t>
            </a:r>
            <a:r>
              <a:rPr lang="en-US" sz="3000" dirty="0"/>
              <a:t>). </a:t>
            </a:r>
          </a:p>
          <a:p>
            <a:pPr fontAlgn="base"/>
            <a:r>
              <a:rPr lang="en-US" sz="3000" dirty="0"/>
              <a:t>2) long-term cannabis users showed significantly larger IQ decline, poorer learning and memory, and poorer processing speed than long-term tobacco or alcohol users. Thus, some cognitive deficits were more pronounced for long-term cannabis users than for long-term tobacco or alcohol users, contrary to some claims </a:t>
            </a:r>
          </a:p>
          <a:p>
            <a:pPr marL="0" indent="0">
              <a:buNone/>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CA50233B-7840-659F-6F49-FFF8F393597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Findings:</a:t>
            </a:r>
            <a:endParaRPr lang="en-US" dirty="0">
              <a:ea typeface="+mj-ea"/>
            </a:endParaRPr>
          </a:p>
        </p:txBody>
      </p:sp>
      <p:sp>
        <p:nvSpPr>
          <p:cNvPr id="14" name="Rectangle 13">
            <a:extLst>
              <a:ext uri="{FF2B5EF4-FFF2-40B4-BE49-F238E27FC236}">
                <a16:creationId xmlns:a16="http://schemas.microsoft.com/office/drawing/2014/main" id="{D7BE9892-39F8-181E-5C89-E253C52EE5BD}"/>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393BB1C6-2811-575D-AB55-19A6C5648B71}"/>
              </a:ext>
            </a:extLst>
          </p:cNvPr>
          <p:cNvPicPr>
            <a:picLocks noChangeAspect="1"/>
          </p:cNvPicPr>
          <p:nvPr/>
        </p:nvPicPr>
        <p:blipFill rotWithShape="1">
          <a:blip r:embed="rId5">
            <a:alphaModFix amt="10000"/>
          </a:blip>
          <a:srcRect l="16778" r="64354"/>
          <a:stretch/>
        </p:blipFill>
        <p:spPr>
          <a:xfrm>
            <a:off x="-1" y="1680561"/>
            <a:ext cx="2844801" cy="5115458"/>
          </a:xfrm>
          <a:prstGeom prst="rect">
            <a:avLst/>
          </a:prstGeom>
        </p:spPr>
      </p:pic>
    </p:spTree>
    <p:extLst>
      <p:ext uri="{BB962C8B-B14F-4D97-AF65-F5344CB8AC3E}">
        <p14:creationId xmlns:p14="http://schemas.microsoft.com/office/powerpoint/2010/main" val="3973777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55B9F-BE2E-E04B-2EAC-5D3BF227DA5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DCED9E7-B701-A8EB-F116-2F223D7E6659}"/>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DAE621B0-168E-4D8F-FF6A-17D7604005E4}"/>
              </a:ext>
            </a:extLst>
          </p:cNvPr>
          <p:cNvSpPr txBox="1">
            <a:spLocks/>
          </p:cNvSpPr>
          <p:nvPr/>
        </p:nvSpPr>
        <p:spPr>
          <a:xfrm>
            <a:off x="2592730" y="1776207"/>
            <a:ext cx="9174732" cy="4859061"/>
          </a:xfrm>
          <a:prstGeom prst="rect">
            <a:avLst/>
          </a:prstGeom>
        </p:spPr>
        <p:txBody>
          <a:bodyPr vert="horz" lIns="91440" tIns="45720" rIns="91440" bIns="45720" rtlCol="0" anchor="t">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3000" dirty="0"/>
              <a:t>3) cognitive functioning among midlife recreational cannabis users was similar to representative cohort norms. This suggests that infrequent, non–problem recreational cannabis use in midlife is unlikely to compromise cognitive functioning. Our results highlight the importance of not conflating long-term and recreational cannabis users in future studies. </a:t>
            </a:r>
          </a:p>
          <a:p>
            <a:pPr fontAlgn="base"/>
            <a:r>
              <a:rPr lang="en-US" sz="3000" dirty="0"/>
              <a:t>4) cannabis quitters showed subtle cognitive deficits that may explain inconsistent findings on the benefits of cessation . </a:t>
            </a:r>
          </a:p>
          <a:p>
            <a:pPr fontAlgn="base"/>
            <a:r>
              <a:rPr lang="en-US" sz="3000" dirty="0"/>
              <a:t>5) long-term cannabis users showed smaller bilateral volume in total hippocampus and five of 12 structurally and functionally distinct subregions compared with nonusers, consistent with case-control studies . </a:t>
            </a:r>
          </a:p>
          <a:p>
            <a:pPr fontAlgn="base"/>
            <a:r>
              <a:rPr lang="en-US" sz="3000" dirty="0"/>
              <a:t>6) although persistence of cannabis use showed dose-response associations with cognitive deficits and, to a lesser extent, smaller hippocampal volume in the representative sample, smaller hippocampal volume did not statistically mediate associations between persistence of cannabis use and cognitive deficits. </a:t>
            </a:r>
          </a:p>
          <a:p>
            <a:pPr lvl="1" fontAlgn="base"/>
            <a:r>
              <a:rPr lang="en-US" sz="3000" dirty="0"/>
              <a:t>Smaller hippocampal volume has been suggested as a possible mediator of cannabis-related cognitive deficits , because the hippocampus is rich in type 1 cannabinoid (CB1) receptors and is involved in learning and memory. However, smaller hippocampal volume may be a reductionistic explanation for cannabis-related cognitive deficits. For example, in addition to the hippocampus, other CB1-rich brain regions, including those involved in reward and motivation, may play a role. Further, neurobiological mechanisms likely extend beyond gray matter volume differences to include differences in structural and functional connectivity . Finally, social mechanisms could also play a role. </a:t>
            </a:r>
          </a:p>
          <a:p>
            <a:pPr marL="0" indent="0">
              <a:buNone/>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74263106-D743-CFA4-6CDD-B4CBEBCEF8D5}"/>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Findings:</a:t>
            </a:r>
            <a:endParaRPr lang="en-US" dirty="0">
              <a:ea typeface="+mj-ea"/>
            </a:endParaRPr>
          </a:p>
        </p:txBody>
      </p:sp>
      <p:sp>
        <p:nvSpPr>
          <p:cNvPr id="14" name="Rectangle 13">
            <a:extLst>
              <a:ext uri="{FF2B5EF4-FFF2-40B4-BE49-F238E27FC236}">
                <a16:creationId xmlns:a16="http://schemas.microsoft.com/office/drawing/2014/main" id="{6A57D499-7C1F-FC02-AEB7-0D8D2E9AA739}"/>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97151665-8B34-DBCC-EB6B-EA9388C7A1ED}"/>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Tree>
    <p:extLst>
      <p:ext uri="{BB962C8B-B14F-4D97-AF65-F5344CB8AC3E}">
        <p14:creationId xmlns:p14="http://schemas.microsoft.com/office/powerpoint/2010/main" val="3519556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E3A26-FDC3-C2ED-FCA8-925AEAA2269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AB2F70F-79B9-998B-DFDA-BE74AC5F3349}"/>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4841DD30-8E6B-A051-B7A5-059E2180D2B3}"/>
              </a:ext>
            </a:extLst>
          </p:cNvPr>
          <p:cNvSpPr txBox="1">
            <a:spLocks/>
          </p:cNvSpPr>
          <p:nvPr/>
        </p:nvSpPr>
        <p:spPr>
          <a:xfrm>
            <a:off x="2592730" y="1776207"/>
            <a:ext cx="9174732" cy="4859061"/>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dirty="0"/>
              <a:t>Key Points: Question: Are individuals who have an acute care encounter (an emergency department visit or hospitalization) due to cannabis use at increased risk of being diagnosed with dementia? </a:t>
            </a:r>
          </a:p>
          <a:p>
            <a:pPr fontAlgn="base"/>
            <a:r>
              <a:rPr lang="en-US" dirty="0"/>
              <a:t>Findings: In this cohort study of 6 million individuals aged 45 years or older with no history of dementia, those with acute care due to cannabis use were at 1.5-fold (absolute risk, 5.0% vs 3.6%) and 3.9-fold (absolute risk, 5.0% vs 1.3%) increased risk of a new dementia diagnosis within 5 years compared with individuals with an all-cause acute care encounter and the general population, respectively. Meaning: Individuals with cannabis use severe enough to require emergency department or hospital care may be at increased risk of being diagnosed with dementia. </a:t>
            </a:r>
          </a:p>
          <a:p>
            <a:pPr fontAlgn="base"/>
            <a:r>
              <a:rPr lang="en-US" b="1" dirty="0"/>
              <a:t>Risk of Dementia in Individuals With Emergency Department Visits or Hospitalizations Due to Cannabis.</a:t>
            </a:r>
            <a:r>
              <a:rPr lang="en-US" dirty="0"/>
              <a:t> </a:t>
            </a:r>
          </a:p>
          <a:p>
            <a:pPr marL="0" indent="0" fontAlgn="base">
              <a:buNone/>
            </a:pPr>
            <a:r>
              <a:rPr lang="en-US" dirty="0"/>
              <a:t>JAMA neurology, 2025. Myran, DT; et al.</a:t>
            </a:r>
          </a:p>
          <a:p>
            <a:pPr marL="0" indent="0">
              <a:buNone/>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EF343B4B-88DF-8457-00F5-5D0993DEFDCD}"/>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chemeClr val="bg1"/>
                </a:solidFill>
                <a:latin typeface="Segoe UI"/>
                <a:ea typeface="+mj-ea"/>
                <a:cs typeface="Segoe UI"/>
              </a:rPr>
              <a:t>Well done study: ED/inpatient visit due to CBD predicts later dementia</a:t>
            </a:r>
            <a:endParaRPr lang="en-US" sz="4800" dirty="0">
              <a:ea typeface="+mj-ea"/>
            </a:endParaRPr>
          </a:p>
        </p:txBody>
      </p:sp>
      <p:sp>
        <p:nvSpPr>
          <p:cNvPr id="14" name="Rectangle 13">
            <a:extLst>
              <a:ext uri="{FF2B5EF4-FFF2-40B4-BE49-F238E27FC236}">
                <a16:creationId xmlns:a16="http://schemas.microsoft.com/office/drawing/2014/main" id="{DB8E1B0A-2BDC-4D6C-42C1-D86DCDEC8674}"/>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720A14DD-B904-D66E-9705-CF2803EFFEC6}"/>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Tree>
    <p:extLst>
      <p:ext uri="{BB962C8B-B14F-4D97-AF65-F5344CB8AC3E}">
        <p14:creationId xmlns:p14="http://schemas.microsoft.com/office/powerpoint/2010/main" val="1477871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9C523-415E-ADAF-8830-772D4FBC7E0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5D6D6EC-1786-0C92-D2EE-570AB881D29A}"/>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211A0A13-D6E6-2999-4704-1E3F4E3ADD2D}"/>
              </a:ext>
            </a:extLst>
          </p:cNvPr>
          <p:cNvSpPr txBox="1">
            <a:spLocks/>
          </p:cNvSpPr>
          <p:nvPr/>
        </p:nvSpPr>
        <p:spPr>
          <a:xfrm>
            <a:off x="268941" y="1776207"/>
            <a:ext cx="11498521" cy="4859061"/>
          </a:xfrm>
          <a:prstGeom prst="rect">
            <a:avLst/>
          </a:prstGeom>
        </p:spPr>
        <p:txBody>
          <a:bodyPr vert="horz" lIns="91440" tIns="45720" rIns="91440" bIns="45720" rtlCol="0" anchor="t">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7400" b="1" dirty="0"/>
              <a:t>Objective: </a:t>
            </a:r>
            <a:r>
              <a:rPr lang="en-US" sz="7400" dirty="0"/>
              <a:t>To study the efficacy and safety of low-dose oral tetrahydrocannabinol (THC) in the treatment of dementia-related neuropsychiatric symptoms (NPS).</a:t>
            </a:r>
          </a:p>
          <a:p>
            <a:pPr fontAlgn="base"/>
            <a:r>
              <a:rPr lang="en-US" sz="7400" b="1" dirty="0"/>
              <a:t>Methods: </a:t>
            </a:r>
            <a:r>
              <a:rPr lang="en-US" sz="7400" dirty="0"/>
              <a:t>This is a randomized, double-blind, placebo-controlled study. Patients with dementia and clinically relevant NPS were randomly assigned to receive THC 1.5 mg or matched placebo (1:1) 3 times daily for 3 weeks. Primary outcome was change in Neuropsychiatric Inventory (NPI), assessed at baseline and after 14 and 21 days. Analyses were based on intention-to-treat.</a:t>
            </a:r>
          </a:p>
          <a:p>
            <a:pPr fontAlgn="base"/>
            <a:r>
              <a:rPr lang="en-US" sz="7400" b="1" dirty="0"/>
              <a:t>Results: </a:t>
            </a:r>
            <a:r>
              <a:rPr lang="en-US" sz="7400" dirty="0"/>
              <a:t>Twenty-four patients received THC and 26 received placebo. NPS were reduced during both treatment conditions. The difference in reduction from baseline between THC and placebo was not significant (mean difference </a:t>
            </a:r>
            <a:r>
              <a:rPr lang="en-US" sz="7400" dirty="0" err="1"/>
              <a:t>NPItotal</a:t>
            </a:r>
            <a:r>
              <a:rPr lang="en-US" sz="7400" dirty="0"/>
              <a:t>: 3.2, 95% confidence interval [CI] -3.6 to 10.0), nor were changes in scores for agitation (Cohen-Mansfield Agitation Inventory 4.6, 95% CI -3.0 to 12.2), quality of life (Quality of Life-Alzheimer's Disease -0.5, 95% CI -2.6 to 1.6), or activities of daily living (Barthel Index 0.6, 95% CI -0.8 to 1.9). The number of patients experiencing mild or moderate adverse events was similar (THC, n = 16; placebo, n = 14, p = 0.36). No effects on vital signs, weight, or episodic memory were observed.</a:t>
            </a:r>
          </a:p>
          <a:p>
            <a:pPr fontAlgn="base"/>
            <a:r>
              <a:rPr lang="en-US" sz="7400" b="1" dirty="0"/>
              <a:t>Conclusions: </a:t>
            </a:r>
            <a:r>
              <a:rPr lang="en-US" sz="7400" dirty="0"/>
              <a:t>Oral THC of 4.5 mg daily showed no benefit in NPS, but was well-tolerated, which adds valuable knowledge to the scarce evidence on THC in dementia. The benign adverse event profile of this dosage allows study of whether higher doses are efficacious and equally well-tolerated.</a:t>
            </a:r>
          </a:p>
          <a:p>
            <a:pPr fontAlgn="base"/>
            <a:r>
              <a:rPr lang="en-US" sz="7400" b="1" dirty="0"/>
              <a:t>Classification Of Evidence: </a:t>
            </a:r>
            <a:r>
              <a:rPr lang="en-US" sz="7400" dirty="0"/>
              <a:t>This study provides Class I evidence that for patients with dementia-related NPS, low-dose THC does not significantly reduce NPS at 21 days, though it is well-tolerated. </a:t>
            </a:r>
          </a:p>
          <a:p>
            <a:pPr marL="0" indent="0" fontAlgn="base">
              <a:buNone/>
            </a:pPr>
            <a:r>
              <a:rPr lang="en-US" sz="6400" dirty="0"/>
              <a:t>van den Elsen, </a:t>
            </a:r>
            <a:r>
              <a:rPr lang="en-US" sz="6400" dirty="0" err="1"/>
              <a:t>Geke</a:t>
            </a:r>
            <a:r>
              <a:rPr lang="en-US" sz="6400" dirty="0"/>
              <a:t> A H et al. “Tetrahydrocannabinol for neuropsychiatric symptoms in dementia: A randomized controlled trial.” </a:t>
            </a:r>
            <a:r>
              <a:rPr lang="en-US" sz="6400" i="1" dirty="0"/>
              <a:t>Neurology</a:t>
            </a:r>
            <a:r>
              <a:rPr lang="en-US" sz="6400" dirty="0"/>
              <a:t> vol. 84,23 (2015): 2338-46. doi:10.1212/WNL.0000000000001675</a:t>
            </a:r>
          </a:p>
          <a:p>
            <a:pPr marL="0" indent="0">
              <a:buNone/>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D89582A0-EB8F-23B0-BAB3-93E43D9B7235}"/>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b="1" dirty="0" err="1"/>
              <a:t>Welldone</a:t>
            </a:r>
            <a:r>
              <a:rPr lang="en-US" sz="4400" b="1" dirty="0"/>
              <a:t> Study:  RCT of THC for </a:t>
            </a:r>
          </a:p>
          <a:p>
            <a:pPr algn="ctr"/>
            <a:r>
              <a:rPr lang="en-US" sz="4400" b="1" dirty="0"/>
              <a:t>Neuropsychiatric </a:t>
            </a:r>
            <a:r>
              <a:rPr lang="en-US" sz="4400" b="1" dirty="0" err="1"/>
              <a:t>Sx</a:t>
            </a:r>
            <a:r>
              <a:rPr lang="en-US" sz="4400" b="1" dirty="0"/>
              <a:t> of Dementia</a:t>
            </a:r>
            <a:endParaRPr lang="en-US" sz="4400" b="1" dirty="0">
              <a:ea typeface="+mj-ea"/>
            </a:endParaRPr>
          </a:p>
        </p:txBody>
      </p:sp>
      <p:sp>
        <p:nvSpPr>
          <p:cNvPr id="14" name="Rectangle 13">
            <a:extLst>
              <a:ext uri="{FF2B5EF4-FFF2-40B4-BE49-F238E27FC236}">
                <a16:creationId xmlns:a16="http://schemas.microsoft.com/office/drawing/2014/main" id="{E98165FD-684A-D517-68D4-1E5AF41D008A}"/>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FD182FA1-7B37-05F1-05D9-3697DE4106D6}"/>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Tree>
    <p:extLst>
      <p:ext uri="{BB962C8B-B14F-4D97-AF65-F5344CB8AC3E}">
        <p14:creationId xmlns:p14="http://schemas.microsoft.com/office/powerpoint/2010/main" val="748816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A3BA7-658C-866B-E80C-EC72ED188998}"/>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B3A9F46F-8916-2C08-6B9B-95B18EF375F0}"/>
              </a:ext>
            </a:extLst>
          </p:cNvPr>
          <p:cNvSpPr>
            <a:spLocks noGrp="1"/>
          </p:cNvSpPr>
          <p:nvPr>
            <p:ph idx="1"/>
          </p:nvPr>
        </p:nvSpPr>
        <p:spPr>
          <a:xfrm>
            <a:off x="673100" y="1409700"/>
            <a:ext cx="10680700" cy="4767263"/>
          </a:xfrm>
        </p:spPr>
        <p:txBody>
          <a:bodyPr>
            <a:normAutofit fontScale="92500" lnSpcReduction="10000"/>
          </a:bodyPr>
          <a:lstStyle/>
          <a:p>
            <a:pPr marL="0" indent="0" fontAlgn="base">
              <a:buNone/>
            </a:pPr>
            <a:r>
              <a:rPr lang="en-US" sz="2000" dirty="0"/>
              <a:t>Timler A et al. Examining the use of cannabidiol and delta-9-tetrahydrocannabinol-based medicine among individuals diagnosed with dementia living within residential aged care facilities: Results of a double-blind </a:t>
            </a:r>
            <a:r>
              <a:rPr lang="en-US" sz="2000" dirty="0" err="1"/>
              <a:t>randomised</a:t>
            </a:r>
            <a:r>
              <a:rPr lang="en-US" sz="2000" dirty="0"/>
              <a:t> crossover trial . 2023. </a:t>
            </a:r>
            <a:r>
              <a:rPr lang="en-US" sz="2000" u="sng" dirty="0">
                <a:hlinkClick r:id="rId2"/>
              </a:rPr>
              <a:t>https://doi.org/10.1111/ajag.13224</a:t>
            </a:r>
            <a:r>
              <a:rPr lang="en-US" sz="2000" dirty="0"/>
              <a:t> </a:t>
            </a:r>
          </a:p>
          <a:p>
            <a:pPr marL="0" indent="0" fontAlgn="base">
              <a:buNone/>
            </a:pPr>
            <a:endParaRPr lang="en-US" sz="2000" dirty="0"/>
          </a:p>
          <a:p>
            <a:pPr marL="0" indent="0" fontAlgn="base">
              <a:buNone/>
            </a:pPr>
            <a:r>
              <a:rPr lang="en-US" sz="2000" dirty="0"/>
              <a:t>Meier MH et al. Long-Term Cannabis Use and Cognitive Reserves and Hippocampal Volume in Midlife. 2022. AJP. </a:t>
            </a:r>
            <a:r>
              <a:rPr lang="en-US" sz="2000" u="sng" dirty="0">
                <a:hlinkClick r:id="rId3"/>
              </a:rPr>
              <a:t>179(5)</a:t>
            </a:r>
            <a:r>
              <a:rPr lang="en-US" sz="2000" u="sng" dirty="0"/>
              <a:t>. </a:t>
            </a:r>
            <a:r>
              <a:rPr lang="en-US" sz="2000" u="sng" dirty="0">
                <a:hlinkClick r:id="rId4"/>
              </a:rPr>
              <a:t>https://doi.org/10.1176/appi.ajp.2021.21060664</a:t>
            </a:r>
            <a:r>
              <a:rPr lang="en-US" sz="2000" dirty="0"/>
              <a:t> </a:t>
            </a:r>
          </a:p>
          <a:p>
            <a:pPr marL="0" indent="0" fontAlgn="base">
              <a:buNone/>
            </a:pPr>
            <a:endParaRPr lang="en-US" sz="2000" dirty="0"/>
          </a:p>
          <a:p>
            <a:pPr marL="0" indent="0" fontAlgn="base">
              <a:buNone/>
            </a:pPr>
            <a:r>
              <a:rPr lang="en-US" dirty="0"/>
              <a:t>Myran DT; et al </a:t>
            </a:r>
            <a:r>
              <a:rPr lang="en-US" b="1" dirty="0"/>
              <a:t>Risk of Dementia in Individuals With Emergency Department Visits or Hospitalizations Due to Cannabis.</a:t>
            </a:r>
            <a:r>
              <a:rPr lang="en-US" dirty="0"/>
              <a:t> JAMA neurology, 2025. </a:t>
            </a:r>
          </a:p>
          <a:p>
            <a:pPr marL="0" indent="0" fontAlgn="base">
              <a:buNone/>
            </a:pPr>
            <a:endParaRPr lang="en-US" dirty="0"/>
          </a:p>
          <a:p>
            <a:pPr marL="0" indent="0" fontAlgn="base">
              <a:buNone/>
            </a:pPr>
            <a:r>
              <a:rPr lang="en-US" dirty="0"/>
              <a:t>van den Elsen, GAH, et al. (2015). Tetrahydrocannabinol for neuropsychiatric symptoms in dementia: A randomized controlled trial. Neurology, 84(23), 2338–2346. </a:t>
            </a:r>
            <a:r>
              <a:rPr lang="en-US" u="sng" dirty="0">
                <a:hlinkClick r:id="rId5"/>
              </a:rPr>
              <a:t>https://doi.org/10.1212/WNL.0000000000001675</a:t>
            </a:r>
            <a:r>
              <a:rPr lang="en-US" dirty="0"/>
              <a:t> </a:t>
            </a:r>
          </a:p>
          <a:p>
            <a:pPr fontAlgn="base"/>
            <a:endParaRPr lang="en-US" dirty="0"/>
          </a:p>
          <a:p>
            <a:pPr marL="0" indent="0" fontAlgn="base">
              <a:buNone/>
            </a:pPr>
            <a:endParaRPr lang="en-US" sz="2000" dirty="0"/>
          </a:p>
          <a:p>
            <a:endParaRPr lang="en-US" dirty="0"/>
          </a:p>
        </p:txBody>
      </p:sp>
    </p:spTree>
    <p:extLst>
      <p:ext uri="{BB962C8B-B14F-4D97-AF65-F5344CB8AC3E}">
        <p14:creationId xmlns:p14="http://schemas.microsoft.com/office/powerpoint/2010/main" val="52676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F7B0A59-8001-47BA-AA44-A16E99E17062}"/>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Thank you for attending!</a:t>
            </a:r>
            <a:endParaRPr lang="en-US" sz="5400" b="1" dirty="0">
              <a:solidFill>
                <a:schemeClr val="bg1"/>
              </a:solidFill>
              <a:latin typeface="Segoe UI" panose="020B0502040204020203" pitchFamily="34" charset="0"/>
              <a:ea typeface="+mj-ea"/>
              <a:cs typeface="Segoe UI" panose="020B0502040204020203" pitchFamily="34" charset="0"/>
            </a:endParaRPr>
          </a:p>
        </p:txBody>
      </p:sp>
      <p:sp>
        <p:nvSpPr>
          <p:cNvPr id="29" name="Rectangle 28">
            <a:extLst>
              <a:ext uri="{FF2B5EF4-FFF2-40B4-BE49-F238E27FC236}">
                <a16:creationId xmlns:a16="http://schemas.microsoft.com/office/drawing/2014/main" id="{69ACBE4A-8657-411C-8A6B-82A56D1473C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D76F88E-F212-A047-8B77-86DF120EFA71}"/>
              </a:ext>
            </a:extLst>
          </p:cNvPr>
          <p:cNvPicPr>
            <a:picLocks noChangeAspect="1"/>
          </p:cNvPicPr>
          <p:nvPr/>
        </p:nvPicPr>
        <p:blipFill>
          <a:blip r:embed="rId3"/>
          <a:stretch>
            <a:fillRect/>
          </a:stretch>
        </p:blipFill>
        <p:spPr>
          <a:xfrm>
            <a:off x="2133600" y="1702743"/>
            <a:ext cx="7942734" cy="2918416"/>
          </a:xfrm>
          <a:prstGeom prst="rect">
            <a:avLst/>
          </a:prstGeom>
        </p:spPr>
      </p:pic>
      <p:sp>
        <p:nvSpPr>
          <p:cNvPr id="10" name="Content Placeholder 2">
            <a:extLst>
              <a:ext uri="{FF2B5EF4-FFF2-40B4-BE49-F238E27FC236}">
                <a16:creationId xmlns:a16="http://schemas.microsoft.com/office/drawing/2014/main" id="{0CFE83F8-5EF0-A44F-8C3A-F0CB9B5131EC}"/>
              </a:ext>
            </a:extLst>
          </p:cNvPr>
          <p:cNvSpPr txBox="1">
            <a:spLocks/>
          </p:cNvSpPr>
          <p:nvPr/>
        </p:nvSpPr>
        <p:spPr>
          <a:xfrm>
            <a:off x="1288473" y="4621160"/>
            <a:ext cx="9670567" cy="2167186"/>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rgbClr val="002060"/>
                </a:solidFill>
                <a:latin typeface="Segoe UI"/>
                <a:cs typeface="Calibri"/>
              </a:rPr>
              <a:t>Visit: </a:t>
            </a:r>
            <a:r>
              <a:rPr lang="en-US" sz="3200" b="1" u="sng" dirty="0" err="1">
                <a:solidFill>
                  <a:srgbClr val="002060"/>
                </a:solidFill>
                <a:latin typeface="Segoe UI"/>
                <a:cs typeface="Calibri"/>
              </a:rPr>
              <a:t>IndianCountryECHO.org</a:t>
            </a:r>
            <a:r>
              <a:rPr lang="en-US" sz="3200" b="1" dirty="0">
                <a:solidFill>
                  <a:srgbClr val="002060"/>
                </a:solidFill>
                <a:latin typeface="Segoe UI"/>
                <a:cs typeface="Calibri"/>
              </a:rPr>
              <a:t> </a:t>
            </a:r>
          </a:p>
          <a:p>
            <a:pPr marL="0" indent="0" algn="ctr">
              <a:buNone/>
            </a:pPr>
            <a:r>
              <a:rPr lang="en-US" sz="3600" dirty="0">
                <a:solidFill>
                  <a:srgbClr val="189C9C"/>
                </a:solidFill>
                <a:ea typeface="+mn-lt"/>
                <a:cs typeface="+mn-lt"/>
              </a:rPr>
              <a:t>Maureen C. Nash, MD, MS </a:t>
            </a:r>
          </a:p>
          <a:p>
            <a:pPr marL="0" indent="0" algn="ctr">
              <a:buNone/>
            </a:pPr>
            <a:r>
              <a:rPr lang="en-US" sz="3600" dirty="0">
                <a:solidFill>
                  <a:srgbClr val="189C9C"/>
                </a:solidFill>
                <a:ea typeface="+mn-lt"/>
                <a:cs typeface="+mn-lt"/>
              </a:rPr>
              <a:t>Clinical Psychiatric Director</a:t>
            </a:r>
          </a:p>
          <a:p>
            <a:pPr marL="0" indent="0" algn="ctr">
              <a:buNone/>
            </a:pPr>
            <a:r>
              <a:rPr lang="en-US" sz="3600" dirty="0">
                <a:solidFill>
                  <a:srgbClr val="189C9C"/>
                </a:solidFill>
                <a:ea typeface="+mn-lt"/>
                <a:cs typeface="+mn-lt"/>
              </a:rPr>
              <a:t>Native American Rehabilitation Association of the NW</a:t>
            </a:r>
          </a:p>
          <a:p>
            <a:pPr marL="0" indent="0" algn="ctr">
              <a:buNone/>
            </a:pPr>
            <a:r>
              <a:rPr lang="en-US" sz="3600" dirty="0">
                <a:solidFill>
                  <a:srgbClr val="189C9C"/>
                </a:solidFill>
                <a:ea typeface="+mn-lt"/>
                <a:cs typeface="+mn-lt"/>
              </a:rPr>
              <a:t> docmcnash@gmail.com</a:t>
            </a:r>
            <a:endParaRPr lang="en-US" sz="3600" dirty="0">
              <a:solidFill>
                <a:srgbClr val="189C9C"/>
              </a:solidFill>
              <a:cs typeface="Calibri"/>
            </a:endParaRPr>
          </a:p>
          <a:p>
            <a:pPr marL="457200" indent="-457200"/>
            <a:endParaRPr lang="en-US" dirty="0">
              <a:solidFill>
                <a:srgbClr val="008797"/>
              </a:solidFill>
              <a:latin typeface="Segoe UI"/>
              <a:cs typeface="Calibri"/>
            </a:endParaRPr>
          </a:p>
        </p:txBody>
      </p:sp>
    </p:spTree>
    <p:extLst>
      <p:ext uri="{BB962C8B-B14F-4D97-AF65-F5344CB8AC3E}">
        <p14:creationId xmlns:p14="http://schemas.microsoft.com/office/powerpoint/2010/main" val="959665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8FE488AD-3F52-42F7-8886-CF1E6AB69A90}"/>
              </a:ext>
            </a:extLst>
          </p:cNvPr>
          <p:cNvSpPr txBox="1">
            <a:spLocks/>
          </p:cNvSpPr>
          <p:nvPr/>
        </p:nvSpPr>
        <p:spPr>
          <a:xfrm>
            <a:off x="2592730" y="1776207"/>
            <a:ext cx="9174732" cy="485906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dirty="0">
                <a:solidFill>
                  <a:srgbClr val="061F57"/>
                </a:solidFill>
                <a:latin typeface="Segoe UI"/>
                <a:ea typeface="+mn-lt"/>
                <a:cs typeface="+mn-lt"/>
              </a:rPr>
              <a:t>By the end of this presentation, attendees will be able to describe:</a:t>
            </a:r>
          </a:p>
          <a:p>
            <a:pPr marL="514350" indent="-514350">
              <a:buAutoNum type="romanUcPeriod"/>
            </a:pPr>
            <a:r>
              <a:rPr lang="en-US" sz="3000" dirty="0">
                <a:solidFill>
                  <a:srgbClr val="061F57"/>
                </a:solidFill>
                <a:latin typeface="Segoe UI"/>
                <a:ea typeface="+mn-lt"/>
                <a:cs typeface="+mn-lt"/>
              </a:rPr>
              <a:t>What is dementia and why do we care about  cannabis?</a:t>
            </a:r>
          </a:p>
          <a:p>
            <a:pPr marL="514350" indent="-514350">
              <a:buAutoNum type="romanUcPeriod"/>
            </a:pPr>
            <a:r>
              <a:rPr lang="en-US" sz="3000" dirty="0">
                <a:solidFill>
                  <a:srgbClr val="061F57"/>
                </a:solidFill>
                <a:latin typeface="Segoe UI"/>
                <a:ea typeface="+mn-lt"/>
                <a:cs typeface="+mn-lt"/>
              </a:rPr>
              <a:t>List 3 brain impacts of cannabis</a:t>
            </a:r>
          </a:p>
          <a:p>
            <a:pPr marL="514350" indent="-514350">
              <a:buAutoNum type="romanUcPeriod"/>
            </a:pPr>
            <a:r>
              <a:rPr lang="en-US" sz="3000" dirty="0">
                <a:solidFill>
                  <a:srgbClr val="061F57"/>
                </a:solidFill>
                <a:latin typeface="Segoe UI"/>
                <a:ea typeface="+mn-lt"/>
                <a:cs typeface="+mn-lt"/>
              </a:rPr>
              <a:t>List 2 or more brain risks of cannabis use</a:t>
            </a:r>
          </a:p>
          <a:p>
            <a:pPr marL="514350" indent="-514350">
              <a:buAutoNum type="romanUcPeriod"/>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Objectives</a:t>
            </a:r>
            <a:endParaRPr lang="en-US"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Tree>
    <p:extLst>
      <p:ext uri="{BB962C8B-B14F-4D97-AF65-F5344CB8AC3E}">
        <p14:creationId xmlns:p14="http://schemas.microsoft.com/office/powerpoint/2010/main" val="1553345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0" y="1"/>
            <a:ext cx="12192000" cy="1611086"/>
          </a:xfrm>
        </p:spPr>
        <p:txBody>
          <a:bodyPr>
            <a:normAutofit/>
          </a:bodyPr>
          <a:lstStyle/>
          <a:p>
            <a:pPr algn="ctr"/>
            <a:r>
              <a:rPr lang="en-US" sz="5400" b="1" dirty="0">
                <a:solidFill>
                  <a:schemeClr val="bg1"/>
                </a:solidFill>
                <a:latin typeface="Segoe UI"/>
                <a:cs typeface="Segoe UI"/>
              </a:rPr>
              <a:t>What we are covering today</a:t>
            </a:r>
            <a:endParaRPr lang="en-US" sz="5400" dirty="0">
              <a:solidFill>
                <a:schemeClr val="bg1"/>
              </a:solidFill>
            </a:endParaRPr>
          </a:p>
        </p:txBody>
      </p:sp>
      <p:sp>
        <p:nvSpPr>
          <p:cNvPr id="10" name="Rectangle 9">
            <a:extLst>
              <a:ext uri="{FF2B5EF4-FFF2-40B4-BE49-F238E27FC236}">
                <a16:creationId xmlns:a16="http://schemas.microsoft.com/office/drawing/2014/main" id="{7B5AC67C-E5B3-4413-998A-4E256FB35898}"/>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8A6E8D20-5B88-49E3-B2FE-05298F85C853}"/>
              </a:ext>
            </a:extLst>
          </p:cNvPr>
          <p:cNvSpPr>
            <a:spLocks noGrp="1"/>
          </p:cNvSpPr>
          <p:nvPr>
            <p:ph idx="1"/>
          </p:nvPr>
        </p:nvSpPr>
        <p:spPr>
          <a:xfrm>
            <a:off x="580768" y="1763294"/>
            <a:ext cx="5140410" cy="4625931"/>
          </a:xfrm>
        </p:spPr>
        <p:txBody>
          <a:bodyPr vert="horz" lIns="91440" tIns="45720" rIns="91440" bIns="45720" rtlCol="0" anchor="t">
            <a:normAutofit/>
          </a:bodyPr>
          <a:lstStyle/>
          <a:p>
            <a:pPr marL="457200" indent="-457200"/>
            <a:r>
              <a:rPr lang="en-US" sz="3600" dirty="0">
                <a:solidFill>
                  <a:srgbClr val="002060"/>
                </a:solidFill>
                <a:cs typeface="Calibri"/>
              </a:rPr>
              <a:t>What is Dementia anyway?</a:t>
            </a:r>
          </a:p>
          <a:p>
            <a:pPr marL="457200" indent="-457200"/>
            <a:r>
              <a:rPr lang="en-US" sz="3600" dirty="0">
                <a:solidFill>
                  <a:srgbClr val="002060"/>
                </a:solidFill>
                <a:cs typeface="Calibri"/>
              </a:rPr>
              <a:t>Cannabis and the Brain</a:t>
            </a:r>
          </a:p>
          <a:p>
            <a:pPr marL="457200" indent="-457200"/>
            <a:r>
              <a:rPr lang="en-US" sz="3600" dirty="0">
                <a:solidFill>
                  <a:srgbClr val="002060"/>
                </a:solidFill>
                <a:cs typeface="Calibri"/>
              </a:rPr>
              <a:t>Cannabis causing Cognitive Impairment?</a:t>
            </a:r>
          </a:p>
          <a:p>
            <a:pPr marL="457200" indent="-457200"/>
            <a:r>
              <a:rPr lang="en-US" sz="3600" dirty="0">
                <a:solidFill>
                  <a:srgbClr val="002060"/>
                </a:solidFill>
                <a:cs typeface="Calibri"/>
              </a:rPr>
              <a:t>Cannabis for “Dementia” Treatment?</a:t>
            </a:r>
          </a:p>
          <a:p>
            <a:endParaRPr lang="en-US" sz="3300" dirty="0">
              <a:solidFill>
                <a:srgbClr val="061F57"/>
              </a:solidFill>
              <a:latin typeface="Segoe UI"/>
              <a:ea typeface="+mn-lt"/>
              <a:cs typeface="+mn-lt"/>
            </a:endParaRPr>
          </a:p>
          <a:p>
            <a:endParaRPr lang="en-US" sz="3300" dirty="0">
              <a:solidFill>
                <a:srgbClr val="061F57"/>
              </a:solidFill>
              <a:latin typeface="Segoe UI"/>
              <a:ea typeface="+mn-lt"/>
              <a:cs typeface="+mn-lt"/>
            </a:endParaRPr>
          </a:p>
          <a:p>
            <a:endParaRPr lang="en-US" sz="3300" dirty="0">
              <a:solidFill>
                <a:srgbClr val="061F57"/>
              </a:solidFill>
              <a:latin typeface="Segoe UI"/>
              <a:ea typeface="+mn-lt"/>
              <a:cs typeface="+mn-lt"/>
            </a:endParaRPr>
          </a:p>
          <a:p>
            <a:pPr marL="0" indent="0">
              <a:buNone/>
            </a:pPr>
            <a:endParaRPr lang="en-US" sz="3300" dirty="0">
              <a:solidFill>
                <a:srgbClr val="061F57"/>
              </a:solidFill>
              <a:latin typeface="Segoe UI"/>
              <a:ea typeface="+mn-lt"/>
              <a:cs typeface="+mn-lt"/>
            </a:endParaRPr>
          </a:p>
          <a:p>
            <a:pPr marL="0" indent="0">
              <a:buNone/>
            </a:pPr>
            <a:endParaRPr lang="en-US" sz="3300" dirty="0">
              <a:solidFill>
                <a:srgbClr val="061F57"/>
              </a:solidFill>
              <a:latin typeface="Segoe UI"/>
              <a:ea typeface="+mn-lt"/>
              <a:cs typeface="+mn-lt"/>
            </a:endParaRPr>
          </a:p>
          <a:p>
            <a:pPr marL="0" indent="0">
              <a:buNone/>
            </a:pPr>
            <a:endParaRPr lang="en-US" sz="3300" dirty="0">
              <a:solidFill>
                <a:srgbClr val="061F57"/>
              </a:solidFill>
              <a:latin typeface="Segoe UI"/>
              <a:ea typeface="+mn-lt"/>
              <a:cs typeface="+mn-lt"/>
            </a:endParaRPr>
          </a:p>
          <a:p>
            <a:pPr marL="457200" lvl="1" indent="0">
              <a:buNone/>
            </a:pPr>
            <a:endParaRPr lang="en-US" sz="600" dirty="0">
              <a:solidFill>
                <a:srgbClr val="061F57"/>
              </a:solidFill>
              <a:latin typeface="Segoe UI"/>
              <a:ea typeface="+mn-lt"/>
              <a:cs typeface="+mn-lt"/>
            </a:endParaRPr>
          </a:p>
          <a:p>
            <a:pPr lvl="1"/>
            <a:endParaRPr lang="en-US" dirty="0">
              <a:solidFill>
                <a:schemeClr val="accent2"/>
              </a:solidFill>
              <a:cs typeface="Calibri"/>
            </a:endParaRPr>
          </a:p>
          <a:p>
            <a:endParaRPr lang="en-US" dirty="0">
              <a:solidFill>
                <a:schemeClr val="accent2"/>
              </a:solidFill>
              <a:cs typeface="Calibri"/>
            </a:endParaRPr>
          </a:p>
        </p:txBody>
      </p:sp>
      <p:pic>
        <p:nvPicPr>
          <p:cNvPr id="8" name="Content Placeholder 4" descr="Winding dirt road">
            <a:extLst>
              <a:ext uri="{FF2B5EF4-FFF2-40B4-BE49-F238E27FC236}">
                <a16:creationId xmlns:a16="http://schemas.microsoft.com/office/drawing/2014/main" id="{8D7A4DCB-6AD4-44CD-9983-8568847233A4}"/>
              </a:ext>
            </a:extLst>
          </p:cNvPr>
          <p:cNvPicPr>
            <a:picLocks noChangeAspect="1"/>
          </p:cNvPicPr>
          <p:nvPr/>
        </p:nvPicPr>
        <p:blipFill rotWithShape="1">
          <a:blip r:embed="rId3">
            <a:extLst>
              <a:ext uri="{28A0092B-C50C-407E-A947-70E740481C1C}">
                <a14:useLocalDpi xmlns:a14="http://schemas.microsoft.com/office/drawing/2010/main" val="0"/>
              </a:ext>
            </a:extLst>
          </a:blip>
          <a:srcRect l="9620" r="3274" b="-1"/>
          <a:stretch/>
        </p:blipFill>
        <p:spPr>
          <a:xfrm>
            <a:off x="5237101" y="1528354"/>
            <a:ext cx="6954901" cy="5329646"/>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pic>
        <p:nvPicPr>
          <p:cNvPr id="12" name="Picture 11" descr="A picture containing graphical user interface&#10;&#10;Description automatically generated">
            <a:extLst>
              <a:ext uri="{FF2B5EF4-FFF2-40B4-BE49-F238E27FC236}">
                <a16:creationId xmlns:a16="http://schemas.microsoft.com/office/drawing/2014/main" id="{995C3714-E1E4-4B0F-AE86-F5D731CC6A58}"/>
              </a:ext>
            </a:extLst>
          </p:cNvPr>
          <p:cNvPicPr>
            <a:picLocks noChangeAspect="1"/>
          </p:cNvPicPr>
          <p:nvPr/>
        </p:nvPicPr>
        <p:blipFill rotWithShape="1">
          <a:blip r:embed="rId4">
            <a:alphaModFix amt="10000"/>
          </a:blip>
          <a:srcRect l="16778" r="64354"/>
          <a:stretch/>
        </p:blipFill>
        <p:spPr>
          <a:xfrm>
            <a:off x="0" y="1635448"/>
            <a:ext cx="2844801" cy="5115458"/>
          </a:xfrm>
          <a:prstGeom prst="rect">
            <a:avLst/>
          </a:prstGeom>
        </p:spPr>
      </p:pic>
    </p:spTree>
    <p:extLst>
      <p:ext uri="{BB962C8B-B14F-4D97-AF65-F5344CB8AC3E}">
        <p14:creationId xmlns:p14="http://schemas.microsoft.com/office/powerpoint/2010/main" val="2224036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DFDB4-E963-9ADD-6AA8-D7E45DD95E2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B3D0E41-798B-0BEB-18E6-348B854AB8DD}"/>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AF63A758-F54C-0843-5862-29895DB87CCE}"/>
              </a:ext>
            </a:extLst>
          </p:cNvPr>
          <p:cNvSpPr txBox="1">
            <a:spLocks/>
          </p:cNvSpPr>
          <p:nvPr/>
        </p:nvSpPr>
        <p:spPr>
          <a:xfrm>
            <a:off x="2592730" y="1776207"/>
            <a:ext cx="9174732" cy="485906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romanUcPeriod"/>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B7F2BE2C-0F0F-D46F-355C-F9370734E4DA}"/>
              </a:ext>
            </a:extLst>
          </p:cNvPr>
          <p:cNvSpPr/>
          <p:nvPr/>
        </p:nvSpPr>
        <p:spPr>
          <a:xfrm>
            <a:off x="0" y="21831"/>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b="1" dirty="0">
                <a:ea typeface="+mj-ea"/>
              </a:rPr>
              <a:t>What is Dementia anyway?</a:t>
            </a:r>
          </a:p>
        </p:txBody>
      </p:sp>
      <p:sp>
        <p:nvSpPr>
          <p:cNvPr id="14" name="Rectangle 13">
            <a:extLst>
              <a:ext uri="{FF2B5EF4-FFF2-40B4-BE49-F238E27FC236}">
                <a16:creationId xmlns:a16="http://schemas.microsoft.com/office/drawing/2014/main" id="{751D32F5-F7CB-5E94-CD4D-735446154BA2}"/>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98ACFE39-8A53-BE88-BD49-F9F8352AF6A0}"/>
              </a:ext>
            </a:extLst>
          </p:cNvPr>
          <p:cNvPicPr>
            <a:picLocks noChangeAspect="1"/>
          </p:cNvPicPr>
          <p:nvPr/>
        </p:nvPicPr>
        <p:blipFill rotWithShape="1">
          <a:blip r:embed="rId3">
            <a:alphaModFix amt="10000"/>
          </a:blip>
          <a:srcRect l="16778" r="64354"/>
          <a:stretch/>
        </p:blipFill>
        <p:spPr>
          <a:xfrm>
            <a:off x="-3961377" y="3524511"/>
            <a:ext cx="1331768" cy="2394756"/>
          </a:xfrm>
          <a:prstGeom prst="rect">
            <a:avLst/>
          </a:prstGeom>
        </p:spPr>
      </p:pic>
      <p:sp>
        <p:nvSpPr>
          <p:cNvPr id="4" name="TextBox 3">
            <a:extLst>
              <a:ext uri="{FF2B5EF4-FFF2-40B4-BE49-F238E27FC236}">
                <a16:creationId xmlns:a16="http://schemas.microsoft.com/office/drawing/2014/main" id="{22AFD0C2-08D7-A1AF-02AD-F60F41F31480}"/>
              </a:ext>
            </a:extLst>
          </p:cNvPr>
          <p:cNvSpPr txBox="1"/>
          <p:nvPr/>
        </p:nvSpPr>
        <p:spPr>
          <a:xfrm>
            <a:off x="2933700" y="1824030"/>
            <a:ext cx="8763000" cy="4970591"/>
          </a:xfrm>
          <a:prstGeom prst="rect">
            <a:avLst/>
          </a:prstGeom>
          <a:noFill/>
        </p:spPr>
        <p:txBody>
          <a:bodyPr wrap="square" rtlCol="0">
            <a:spAutoFit/>
          </a:bodyPr>
          <a:lstStyle/>
          <a:p>
            <a:r>
              <a:rPr lang="en-US" sz="2300" dirty="0"/>
              <a:t>World Health Organization used to use a simple definition:</a:t>
            </a:r>
          </a:p>
          <a:p>
            <a:pPr marL="342900" indent="-342900">
              <a:buFont typeface="+mj-lt"/>
              <a:buAutoNum type="arabicPeriod"/>
            </a:pPr>
            <a:r>
              <a:rPr lang="en-US" sz="2300" dirty="0"/>
              <a:t>Cognitive deficits in 2 or more of: memory, attention, learning, use of or understanding language, orientation, visual-spatial areas or decision in making/problem solving</a:t>
            </a:r>
          </a:p>
          <a:p>
            <a:pPr marL="342900" indent="-342900">
              <a:buFont typeface="+mj-lt"/>
              <a:buAutoNum type="arabicPeriod"/>
            </a:pPr>
            <a:endParaRPr lang="en-US" sz="2300" dirty="0"/>
          </a:p>
          <a:p>
            <a:pPr marL="342900" indent="-342900">
              <a:buFont typeface="+mj-lt"/>
              <a:buAutoNum type="arabicPeriod"/>
            </a:pPr>
            <a:r>
              <a:rPr lang="en-US" sz="2300" dirty="0"/>
              <a:t>Behavior: Delusions, hallucinations, agitation/aggression, dysphoria/depression, anxiety, euphoria/elation, apathy/indifference, disinhibition, irritability/mood liability, aberrant motor behavior, night-time behavior disturbance, appetite/eating abnormalities </a:t>
            </a:r>
          </a:p>
          <a:p>
            <a:pPr marL="342900" indent="-342900">
              <a:buFont typeface="+mj-lt"/>
              <a:buAutoNum type="arabicPeriod"/>
            </a:pPr>
            <a:endParaRPr lang="en-US" sz="2300" dirty="0"/>
          </a:p>
          <a:p>
            <a:pPr marL="342900" indent="-342900">
              <a:buFont typeface="+mj-lt"/>
              <a:buAutoNum type="arabicPeriod"/>
            </a:pPr>
            <a:r>
              <a:rPr lang="en-US" sz="2300" dirty="0"/>
              <a:t>Loss of previous level of functioning in Independent Activities of daily living or activities of daily living </a:t>
            </a:r>
          </a:p>
          <a:p>
            <a:endParaRPr lang="en-US" dirty="0"/>
          </a:p>
        </p:txBody>
      </p:sp>
      <p:pic>
        <p:nvPicPr>
          <p:cNvPr id="1026" name="Picture 2" descr="three legged stool icon on white background. flat style. wobbly three legged stool. wooden chair ...">
            <a:extLst>
              <a:ext uri="{FF2B5EF4-FFF2-40B4-BE49-F238E27FC236}">
                <a16:creationId xmlns:a16="http://schemas.microsoft.com/office/drawing/2014/main" id="{20A4DE08-2CBB-A8FF-83B3-E9FFADF60F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514" y="2384384"/>
            <a:ext cx="2613742" cy="3210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12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4C6CB-CE8F-42AA-40F0-DF990F8C370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DF54D24-70E3-7DA6-977B-FB24C7BEFDDA}"/>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9F90DB2F-36CE-DFFC-2E2C-37692DD25658}"/>
              </a:ext>
            </a:extLst>
          </p:cNvPr>
          <p:cNvSpPr txBox="1">
            <a:spLocks/>
          </p:cNvSpPr>
          <p:nvPr/>
        </p:nvSpPr>
        <p:spPr>
          <a:xfrm>
            <a:off x="2592730" y="1776207"/>
            <a:ext cx="9174732" cy="4859061"/>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dirty="0"/>
              <a:t>There is clear evidence supporting the utility of CBD to treat epilepsy. For other health conditions reviewed, evidence was often mixed and/or there was a general lack of well-powered randomized, placebo-controlled studies to draw definitive conclusions. </a:t>
            </a:r>
          </a:p>
          <a:p>
            <a:pPr fontAlgn="base"/>
            <a:r>
              <a:rPr lang="en-US" b="1" dirty="0"/>
              <a:t>CANNABIS IS NOT FDA APPROVED FOR ANYTHING.</a:t>
            </a:r>
          </a:p>
          <a:p>
            <a:pPr fontAlgn="base"/>
            <a:r>
              <a:rPr lang="en-US" dirty="0"/>
              <a:t>Some states allow “medical” cannabis use as they may define that </a:t>
            </a:r>
          </a:p>
          <a:p>
            <a:pPr marL="0" indent="0" fontAlgn="base">
              <a:buNone/>
            </a:pPr>
            <a:endParaRPr lang="en-US" dirty="0"/>
          </a:p>
          <a:p>
            <a:pPr marL="0" indent="0" fontAlgn="base">
              <a:buNone/>
            </a:pPr>
            <a:r>
              <a:rPr lang="en-US" sz="1800" dirty="0"/>
              <a:t>Sholler DJ, Schoene L, Spindle TR. Therapeutic Efficacy of Cannabidiol (CBD): A Review of the Evidence from Clinical Trials and Human Laboratory Studies. Curr Addict Rep. 2020 Sep;7(3):405-412. </a:t>
            </a:r>
            <a:r>
              <a:rPr lang="en-US" sz="1800" dirty="0" err="1"/>
              <a:t>doi</a:t>
            </a:r>
            <a:r>
              <a:rPr lang="en-US" sz="1800" dirty="0"/>
              <a:t>: 10.1007/s40429-020-00326-8. </a:t>
            </a:r>
            <a:r>
              <a:rPr lang="en-US" sz="1800" dirty="0" err="1"/>
              <a:t>Epub</a:t>
            </a:r>
            <a:r>
              <a:rPr lang="en-US" sz="1800" dirty="0"/>
              <a:t> 2020 Jul 25. PMID: 33585159; PMCID: PMC7880228. </a:t>
            </a:r>
          </a:p>
          <a:p>
            <a:pPr marL="0" indent="0">
              <a:buNone/>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0A922DCE-6C81-0DA5-075A-9D12438DFBEC}"/>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dirty="0"/>
              <a:t>What are the evidence based </a:t>
            </a:r>
          </a:p>
          <a:p>
            <a:pPr algn="ctr"/>
            <a:r>
              <a:rPr lang="en-US" sz="4000" b="1" dirty="0"/>
              <a:t>medical uses for Cannabis?</a:t>
            </a:r>
            <a:endParaRPr lang="en-US" sz="4000" b="1" dirty="0">
              <a:ea typeface="+mj-ea"/>
            </a:endParaRPr>
          </a:p>
        </p:txBody>
      </p:sp>
      <p:sp>
        <p:nvSpPr>
          <p:cNvPr id="14" name="Rectangle 13">
            <a:extLst>
              <a:ext uri="{FF2B5EF4-FFF2-40B4-BE49-F238E27FC236}">
                <a16:creationId xmlns:a16="http://schemas.microsoft.com/office/drawing/2014/main" id="{1F876FC5-845C-9178-B7A5-4E832CADD95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2A3BF21B-A13C-DE48-7EF0-7A762D80D0C3}"/>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Tree>
    <p:extLst>
      <p:ext uri="{BB962C8B-B14F-4D97-AF65-F5344CB8AC3E}">
        <p14:creationId xmlns:p14="http://schemas.microsoft.com/office/powerpoint/2010/main" val="4182193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D25C1-B8D0-884E-B4E0-46215D0A471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8CC9FCC-264D-1F98-89C9-7E4015494167}"/>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2F34E235-8FC5-7301-4C31-FD8CD07630CA}"/>
              </a:ext>
            </a:extLst>
          </p:cNvPr>
          <p:cNvSpPr txBox="1">
            <a:spLocks/>
          </p:cNvSpPr>
          <p:nvPr/>
        </p:nvSpPr>
        <p:spPr>
          <a:xfrm>
            <a:off x="2592730" y="1776207"/>
            <a:ext cx="9174732" cy="4859061"/>
          </a:xfrm>
          <a:prstGeom prst="rect">
            <a:avLst/>
          </a:prstGeom>
        </p:spPr>
        <p:txBody>
          <a:bodyPr vert="horz" lIns="91440" tIns="45720" rIns="91440" bIns="45720" rtlCol="0" anchor="t">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dirty="0"/>
              <a:t>Background: Most adults report beliefs that cannabis has at least one benefit (e.g., stress relief, chronic pain management); however, the benefits are not well established. Beliefs about cannabis benefits are associated with the initiation of use, whereas beliefs about the risks of cannabis are protective factors against its use.</a:t>
            </a:r>
          </a:p>
          <a:p>
            <a:pPr fontAlgn="base"/>
            <a:r>
              <a:rPr lang="en-US" dirty="0"/>
              <a:t>This exploratory study examined beliefs about perceived benefits (i.e., stress relief, pain management) of cannabis, how beliefs vary as a function of use, and associations between health worry and benefits of cannabis among AIAN adults. </a:t>
            </a:r>
          </a:p>
          <a:p>
            <a:pPr fontAlgn="base"/>
            <a:r>
              <a:rPr lang="en-US" dirty="0"/>
              <a:t>Participants (n = 182) were on average 41.4 (SD = 16.3) years old, 63.9% female, and identified as AIAN. </a:t>
            </a:r>
            <a:r>
              <a:rPr lang="en-US" b="1" dirty="0"/>
              <a:t>Those who used cannabis in the past year were more likely to agree that cannabis relieves stress and less likely to believe that those who use cannabis should be very worried about their health. Participants who agreed that those who use cannabis should be worried about their health were less likely to report beliefs that cannabis relieves stress or helps with chronic pain.</a:t>
            </a:r>
            <a:r>
              <a:rPr lang="en-US" dirty="0"/>
              <a:t> </a:t>
            </a:r>
          </a:p>
          <a:p>
            <a:pPr fontAlgn="base"/>
            <a:r>
              <a:rPr lang="en-US" dirty="0"/>
              <a:t>Conclusions: Our study confirms the role of health-related perceptions and worry about cannabis products with cannabis use among this population that may be at risk for higher cannabis use. </a:t>
            </a:r>
          </a:p>
          <a:p>
            <a:pPr fontAlgn="base"/>
            <a:r>
              <a:rPr lang="en-US" b="1" dirty="0"/>
              <a:t>Fleszar-Pavlović, S. E., Alegria, K. E., Vasquez, J. J., &amp; Epperson, A. E. (2023). Past Cannabis Use, Health-Related Worry, and Beliefs About Perceived Benefits of Cannabis Among American Indians/Alaska Natives. </a:t>
            </a:r>
            <a:r>
              <a:rPr lang="en-US" b="1" i="1" dirty="0"/>
              <a:t>Journal of Racial &amp; Ethnic Health Disparities</a:t>
            </a:r>
            <a:r>
              <a:rPr lang="en-US" b="1" dirty="0"/>
              <a:t>, </a:t>
            </a:r>
            <a:r>
              <a:rPr lang="en-US" b="1" i="1" dirty="0"/>
              <a:t>10</a:t>
            </a:r>
            <a:r>
              <a:rPr lang="en-US" b="1" dirty="0"/>
              <a:t>(6), 2844–2850. https://doi.org/10.1007/s40615-022-01461-w</a:t>
            </a:r>
            <a:r>
              <a:rPr lang="en-US" dirty="0"/>
              <a:t> </a:t>
            </a:r>
          </a:p>
          <a:p>
            <a:pPr marL="0" indent="0">
              <a:buNone/>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7AE6CF18-E03C-F984-31F0-1FE17215FB23}"/>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NA/AN may be on 2 separate sides on the question of cannabis</a:t>
            </a:r>
            <a:endParaRPr lang="en-US" dirty="0">
              <a:ea typeface="+mj-ea"/>
            </a:endParaRPr>
          </a:p>
        </p:txBody>
      </p:sp>
      <p:sp>
        <p:nvSpPr>
          <p:cNvPr id="14" name="Rectangle 13">
            <a:extLst>
              <a:ext uri="{FF2B5EF4-FFF2-40B4-BE49-F238E27FC236}">
                <a16:creationId xmlns:a16="http://schemas.microsoft.com/office/drawing/2014/main" id="{01063534-9C57-1D2B-2AF6-4EB9D0B4ECBA}"/>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1A528AB1-F26D-65D6-5473-C0DC0701B64A}"/>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Tree>
    <p:extLst>
      <p:ext uri="{BB962C8B-B14F-4D97-AF65-F5344CB8AC3E}">
        <p14:creationId xmlns:p14="http://schemas.microsoft.com/office/powerpoint/2010/main" val="3544298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E2A80-84E0-7195-0652-EE8189744BE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2D98633-3A8A-628A-A196-626C2990A419}"/>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3E7C5BFA-BC8E-F15A-59B8-A46B5D331215}"/>
              </a:ext>
            </a:extLst>
          </p:cNvPr>
          <p:cNvSpPr txBox="1">
            <a:spLocks/>
          </p:cNvSpPr>
          <p:nvPr/>
        </p:nvSpPr>
        <p:spPr>
          <a:xfrm>
            <a:off x="539496" y="1776207"/>
            <a:ext cx="11227966" cy="4859061"/>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American Indian and Alaska Native (AI/AN) peoples are disproportionately impacted by substance use disorders (SUDs) and health consequences compared to others in US.</a:t>
            </a:r>
          </a:p>
          <a:p>
            <a:r>
              <a:rPr lang="en-US" dirty="0"/>
              <a:t>AI/AN peoples experience significant health disparities and disease burden that are exacerbated by settler-colonial traumas expressed through prejudice, stigma, discrimination, and systemic and structural inequities. </a:t>
            </a:r>
          </a:p>
          <a:p>
            <a:r>
              <a:rPr lang="en-US" dirty="0"/>
              <a:t>One such compounding disease for AI/AN peoples that is expected to increase but little is known is Alzheimer's disease and related dementias (ADRD). </a:t>
            </a:r>
          </a:p>
          <a:p>
            <a:r>
              <a:rPr lang="en-US" dirty="0"/>
              <a:t>AI/AN approaches for understanding and treating disease have long been rooted in culture, context, and worldview. </a:t>
            </a:r>
            <a:r>
              <a:rPr lang="en-US" b="1" dirty="0"/>
              <a:t>Thus, culturally based prevention, service, and caregiving are critical to optimal outcomes, and investigating cultural beliefs regarding ADRD can provide insights into linkages of chronic stressors, disease, prevention and treatment, and the role of substance misuse </a:t>
            </a:r>
          </a:p>
          <a:p>
            <a:pPr marL="0" indent="0">
              <a:buNone/>
            </a:pPr>
            <a:r>
              <a:rPr lang="en-US" sz="2100" dirty="0"/>
              <a:t>Crouch MC, et al. Dementia, Substance Misuse, and Social Determinants of Health: American Indian and Alaska Native Peoples' Prevention, Service, and Care. Chronic Stress (Thousand Oaks). 2023 Jan 18;7:24705470221149479. </a:t>
            </a:r>
            <a:r>
              <a:rPr lang="en-US" sz="2100" dirty="0" err="1"/>
              <a:t>doi</a:t>
            </a:r>
            <a:r>
              <a:rPr lang="en-US" sz="2100" dirty="0"/>
              <a:t>: 10.1177/24705470221149479. PMID: 36699807; PMCID: PMC9869198. </a:t>
            </a:r>
          </a:p>
          <a:p>
            <a:pPr marL="0" indent="0">
              <a:buNone/>
            </a:pPr>
            <a:endParaRPr lang="en-US" dirty="0"/>
          </a:p>
          <a:p>
            <a:pPr marL="0" indent="0">
              <a:buNone/>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0122E403-997C-4E71-8AEF-E501379E962E}"/>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What do we know about AI/AN populations and dementia?</a:t>
            </a:r>
            <a:endParaRPr lang="en-US" dirty="0">
              <a:ea typeface="+mj-ea"/>
            </a:endParaRPr>
          </a:p>
        </p:txBody>
      </p:sp>
      <p:sp>
        <p:nvSpPr>
          <p:cNvPr id="14" name="Rectangle 13">
            <a:extLst>
              <a:ext uri="{FF2B5EF4-FFF2-40B4-BE49-F238E27FC236}">
                <a16:creationId xmlns:a16="http://schemas.microsoft.com/office/drawing/2014/main" id="{25A0000C-895C-3702-02A7-50B00AC017E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9707F84D-24AC-75C1-55E7-2EA3880C5E9F}"/>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Tree>
    <p:extLst>
      <p:ext uri="{BB962C8B-B14F-4D97-AF65-F5344CB8AC3E}">
        <p14:creationId xmlns:p14="http://schemas.microsoft.com/office/powerpoint/2010/main" val="3990208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2F856-C528-A1B5-40A2-5FF0836579E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A3256E6-2376-1481-328F-9D1D34BBAA71}"/>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886B5716-123C-596C-0721-86D5DD0E4B54}"/>
              </a:ext>
            </a:extLst>
          </p:cNvPr>
          <p:cNvSpPr txBox="1">
            <a:spLocks/>
          </p:cNvSpPr>
          <p:nvPr/>
        </p:nvSpPr>
        <p:spPr>
          <a:xfrm>
            <a:off x="2592730" y="1776207"/>
            <a:ext cx="9174732" cy="4859061"/>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There has been an increase in cannabis use in older adults for both recreational and medical purposes over the past two decades (Rao &amp; Roche). However, most studies examining the association between cannabis use and cognitive function do not include older adults (Stypulkowski &amp; Thayer). </a:t>
            </a:r>
          </a:p>
          <a:p>
            <a:r>
              <a:rPr lang="en-US" dirty="0"/>
              <a:t>Studies involving younger adults have shown acute cognitive dysfunction during cannabis intoxication, with impairment in attention, learning, working memory, processing speed, and aspects of executive functioning (Crean et al. ; Kroon et al). </a:t>
            </a:r>
          </a:p>
          <a:p>
            <a:r>
              <a:rPr lang="en-US" dirty="0"/>
              <a:t>Long-term cannabis use is also associated with memory impairment (Schoeler &amp; Bhattacharyya ). </a:t>
            </a:r>
          </a:p>
          <a:p>
            <a:pPr marL="0" indent="0">
              <a:buNone/>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07A46C76-8AC8-DE0F-23BF-E198B86DD7D7}"/>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dirty="0">
                <a:ea typeface="+mj-ea"/>
              </a:rPr>
              <a:t>Cannabis Use and Study Trends in US</a:t>
            </a:r>
          </a:p>
        </p:txBody>
      </p:sp>
      <p:sp>
        <p:nvSpPr>
          <p:cNvPr id="14" name="Rectangle 13">
            <a:extLst>
              <a:ext uri="{FF2B5EF4-FFF2-40B4-BE49-F238E27FC236}">
                <a16:creationId xmlns:a16="http://schemas.microsoft.com/office/drawing/2014/main" id="{03E2491E-123E-8824-28C8-04530E539615}"/>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74EC6678-2B8E-6704-6593-B461940253A0}"/>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Tree>
    <p:extLst>
      <p:ext uri="{BB962C8B-B14F-4D97-AF65-F5344CB8AC3E}">
        <p14:creationId xmlns:p14="http://schemas.microsoft.com/office/powerpoint/2010/main" val="3958892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2E0FB-F9E0-A117-5D1D-65BAC1BD876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1654592-93E9-9403-A2CF-9EE293A82983}"/>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3EF71947-F9BF-C4D9-5CDA-FF7A8965B821}"/>
              </a:ext>
            </a:extLst>
          </p:cNvPr>
          <p:cNvSpPr txBox="1">
            <a:spLocks/>
          </p:cNvSpPr>
          <p:nvPr/>
        </p:nvSpPr>
        <p:spPr>
          <a:xfrm>
            <a:off x="2592730" y="1776207"/>
            <a:ext cx="9174732" cy="485906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Pre-clinical studies suggest that there are age-related changes in the endocannabinoid system of the brain and that cannabinoids may benefit cognition in older animals (</a:t>
            </a:r>
            <a:r>
              <a:rPr lang="en-US" dirty="0" err="1"/>
              <a:t>Piyanova</a:t>
            </a:r>
            <a:r>
              <a:rPr lang="en-US" dirty="0"/>
              <a:t> et al.). </a:t>
            </a:r>
          </a:p>
          <a:p>
            <a:r>
              <a:rPr lang="en-US" dirty="0"/>
              <a:t>Low-dose administration of cannabinoid delta-9-tetrahydrocannabinol (THC) to older mice shows increased hippocampal spine density, increased synaptic connectivity, and enhanced cognitive performance, while THC administration in younger animals is known to worsen cognitive performance and has no effect on spine density (Bilkei-</a:t>
            </a:r>
            <a:r>
              <a:rPr lang="en-US" dirty="0" err="1"/>
              <a:t>Gorzo</a:t>
            </a:r>
            <a:r>
              <a:rPr lang="en-US" dirty="0"/>
              <a:t> et al.). </a:t>
            </a:r>
          </a:p>
          <a:p>
            <a:pPr marL="0" indent="0">
              <a:buNone/>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3E7AB108-2F29-F9ED-3EE1-7CFE52E460AE}"/>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t>Endocannabinoid Brain Changes</a:t>
            </a:r>
            <a:endParaRPr lang="en-US" sz="5400" b="1" dirty="0">
              <a:ea typeface="+mj-ea"/>
            </a:endParaRPr>
          </a:p>
        </p:txBody>
      </p:sp>
      <p:sp>
        <p:nvSpPr>
          <p:cNvPr id="14" name="Rectangle 13">
            <a:extLst>
              <a:ext uri="{FF2B5EF4-FFF2-40B4-BE49-F238E27FC236}">
                <a16:creationId xmlns:a16="http://schemas.microsoft.com/office/drawing/2014/main" id="{DA5FAA37-8F66-A180-ABD6-12615DE7316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BEC7B8CD-9911-149F-1C70-2A36E471DA42}"/>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Tree>
    <p:extLst>
      <p:ext uri="{BB962C8B-B14F-4D97-AF65-F5344CB8AC3E}">
        <p14:creationId xmlns:p14="http://schemas.microsoft.com/office/powerpoint/2010/main" val="29334124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B0AD919A4DF3548A7154F4200ACB4B5" ma:contentTypeVersion="16" ma:contentTypeDescription="Create a new document." ma:contentTypeScope="" ma:versionID="fbce050d9df006f16006c887bd6eef4b">
  <xsd:schema xmlns:xsd="http://www.w3.org/2001/XMLSchema" xmlns:xs="http://www.w3.org/2001/XMLSchema" xmlns:p="http://schemas.microsoft.com/office/2006/metadata/properties" xmlns:ns1="http://schemas.microsoft.com/sharepoint/v3" xmlns:ns2="30413197-23cb-4fa6-977e-15613d1a8345" xmlns:ns3="b159b254-6d57-44a0-b030-b506957ed4c0" targetNamespace="http://schemas.microsoft.com/office/2006/metadata/properties" ma:root="true" ma:fieldsID="3d3b578559b070fc62a44106224bf73c" ns1:_="" ns2:_="" ns3:_="">
    <xsd:import namespace="http://schemas.microsoft.com/sharepoint/v3"/>
    <xsd:import namespace="30413197-23cb-4fa6-977e-15613d1a8345"/>
    <xsd:import namespace="b159b254-6d57-44a0-b030-b506957ed4c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413197-23cb-4fa6-977e-15613d1a83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fe83da4f-4d6a-43ba-aa09-ce86d4899de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159b254-6d57-44a0-b030-b506957ed4c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08584a6-754b-4508-89c5-0ab0b4ff32a2}" ma:internalName="TaxCatchAll" ma:showField="CatchAllData" ma:web="b159b254-6d57-44a0-b030-b506957ed4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0413197-23cb-4fa6-977e-15613d1a8345">
      <Terms xmlns="http://schemas.microsoft.com/office/infopath/2007/PartnerControls"/>
    </lcf76f155ced4ddcb4097134ff3c332f>
    <TaxCatchAll xmlns="b159b254-6d57-44a0-b030-b506957ed4c0"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CC272D2D-54B5-423E-BCF7-181CA67D3A6B}">
  <ds:schemaRefs>
    <ds:schemaRef ds:uri="http://schemas.microsoft.com/sharepoint/v3/contenttype/forms"/>
  </ds:schemaRefs>
</ds:datastoreItem>
</file>

<file path=customXml/itemProps2.xml><?xml version="1.0" encoding="utf-8"?>
<ds:datastoreItem xmlns:ds="http://schemas.openxmlformats.org/officeDocument/2006/customXml" ds:itemID="{CC83283D-56FF-43BA-828E-34A753A887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0413197-23cb-4fa6-977e-15613d1a8345"/>
    <ds:schemaRef ds:uri="b159b254-6d57-44a0-b030-b506957ed4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5819EE7-B91B-4FF0-9A0D-51FE73119201}">
  <ds:schemaRefs>
    <ds:schemaRef ds:uri="http://schemas.microsoft.com/office/2006/metadata/properties"/>
    <ds:schemaRef ds:uri="http://schemas.microsoft.com/office/infopath/2007/PartnerControls"/>
    <ds:schemaRef ds:uri="30413197-23cb-4fa6-977e-15613d1a8345"/>
    <ds:schemaRef ds:uri="b159b254-6d57-44a0-b030-b506957ed4c0"/>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909</TotalTime>
  <Words>2982</Words>
  <Application>Microsoft Office PowerPoint</Application>
  <PresentationFormat>Widescreen</PresentationFormat>
  <Paragraphs>260</Paragraphs>
  <Slides>19</Slides>
  <Notes>18</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What we are covering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Stephens</dc:creator>
  <cp:lastModifiedBy>MC Nash</cp:lastModifiedBy>
  <cp:revision>4</cp:revision>
  <dcterms:created xsi:type="dcterms:W3CDTF">2021-10-28T16:52:03Z</dcterms:created>
  <dcterms:modified xsi:type="dcterms:W3CDTF">2025-10-09T03:08:54Z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0x0101006B0AD919A4DF3548A7154F4200ACB4B5</vt:lpwstr>
  </property>
</Properties>
</file>