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73" r:id="rId2"/>
  </p:sldMasterIdLst>
  <p:sldIdLst>
    <p:sldId id="2147309867" r:id="rId3"/>
    <p:sldId id="2147309852" r:id="rId4"/>
    <p:sldId id="2147309884" r:id="rId5"/>
    <p:sldId id="2147309885" r:id="rId6"/>
    <p:sldId id="2147309888" r:id="rId7"/>
    <p:sldId id="276" r:id="rId8"/>
    <p:sldId id="2147309889" r:id="rId9"/>
    <p:sldId id="2147309890" r:id="rId10"/>
    <p:sldId id="21473098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2"/>
    <p:restoredTop sz="94684"/>
  </p:normalViewPr>
  <p:slideViewPr>
    <p:cSldViewPr snapToGrid="0">
      <p:cViewPr varScale="1">
        <p:scale>
          <a:sx n="104" d="100"/>
          <a:sy n="104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8375"/>
            <a:ext cx="10515600" cy="23948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B7ECA-6E0B-CF1B-AC2A-A6B0BFECDCE0}"/>
              </a:ext>
            </a:extLst>
          </p:cNvPr>
          <p:cNvSpPr/>
          <p:nvPr/>
        </p:nvSpPr>
        <p:spPr>
          <a:xfrm>
            <a:off x="0" y="3829677"/>
            <a:ext cx="12192000" cy="25319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9D19B-E506-6CA9-70F5-EBA353951C5F}"/>
              </a:ext>
            </a:extLst>
          </p:cNvPr>
          <p:cNvGrpSpPr>
            <a:grpSpLocks noChangeAspect="1"/>
          </p:cNvGrpSpPr>
          <p:nvPr/>
        </p:nvGrpSpPr>
        <p:grpSpPr>
          <a:xfrm>
            <a:off x="8203082" y="4622901"/>
            <a:ext cx="2994688" cy="1506471"/>
            <a:chOff x="7279583" y="5264225"/>
            <a:chExt cx="2480431" cy="1247776"/>
          </a:xfrm>
        </p:grpSpPr>
        <p:pic>
          <p:nvPicPr>
            <p:cNvPr id="15" name="Picture 14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D4EF4272-74C4-CF16-320A-800CA0A2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583" y="5264225"/>
              <a:ext cx="1247776" cy="1247776"/>
            </a:xfrm>
            <a:prstGeom prst="rect">
              <a:avLst/>
            </a:prstGeom>
          </p:spPr>
        </p:pic>
        <p:pic>
          <p:nvPicPr>
            <p:cNvPr id="16" name="Picture 15" descr="A logo with a sign and text&#10;&#10;Description automatically generated with medium confidence">
              <a:extLst>
                <a:ext uri="{FF2B5EF4-FFF2-40B4-BE49-F238E27FC236}">
                  <a16:creationId xmlns:a16="http://schemas.microsoft.com/office/drawing/2014/main" id="{0F381467-45B9-5203-6446-E2B146538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989" y="5264225"/>
              <a:ext cx="1251025" cy="1247776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9459611-B7D8-AC92-6148-BA54C571A6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159300"/>
            <a:ext cx="3088167" cy="5143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7708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F70E4-B7DC-D91C-8535-7CDA2E8EC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B161B-A95A-6D70-6FA3-3E6E719DB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A6D3A-B913-FECB-D4EB-1ABE194E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0231-F852-4541-A12B-08EF078229DE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E0045-DA2F-6939-7998-E91B6FC4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B530-E200-0964-6F77-D159AF60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97E-049E-460E-A534-0D9287EE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F7F6-8A80-3AD0-D0DC-A4808CA7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9FB90-B3C8-D2FB-F907-8CE18C16D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D3816-235F-91D7-6860-75FAD134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0231-F852-4541-A12B-08EF078229DE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BC10-F7B2-2C61-6C9E-887D4E635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AEF3E-E827-4C21-2C6D-1D30659B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97E-049E-460E-A534-0D9287EE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19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E879-E913-5EC0-B269-7FA72567C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ACBF1-767A-D135-7C4A-6EA34B965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24EDF-00A0-0787-6E02-04DC6AC7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0231-F852-4541-A12B-08EF078229DE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59C01-A66D-DDC5-FDE1-68A783C6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54D26-2D56-7CB5-59AE-AABC6EA9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97E-049E-460E-A534-0D9287EE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D0763-4363-C45D-BB7F-6979E0CB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ABDC2-FDAA-8F2D-D77D-BE8755B20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A845-BA1F-8CF3-835F-853D4D82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F7D1-7DE8-974C-BAB6-91F4A34B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0231-F852-4541-A12B-08EF078229DE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7B7C5-5485-DD09-1697-4DFEAF40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9085E-D212-A426-5BC1-17CBE99D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97E-049E-460E-A534-0D9287EE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DCCC-38AE-3E68-9E2C-59075BEA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37745-4AC3-3D39-B1FE-7C0FE8D26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E539F-5E78-4D70-F381-F355A51E3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1F95C-4A50-BFA7-F813-F44FFC0E3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D0EEC-6863-2D6A-3053-6BD3D42D5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CE0016-6EEA-F076-1C65-ADDCE121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0231-F852-4541-A12B-08EF078229DE}" type="datetimeFigureOut">
              <a:rPr lang="en-US" smtClean="0"/>
              <a:t>7/10/25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1AB26-BAE5-4984-D90D-A4061448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0C4208-51B0-E8CA-3B69-826E579D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97E-049E-460E-A534-0D9287EE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4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2CF1-4F5C-0774-44B8-83295078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D8D98-621E-5282-754C-2D7ABB16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0231-F852-4541-A12B-08EF078229DE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1880F-3749-9CFD-EF78-030DAEF2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849F5-1E0E-B662-0CC9-7C36EA93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97E-049E-460E-A534-0D9287EE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307F9-4A97-EF68-E568-43E742A3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0231-F852-4541-A12B-08EF078229DE}" type="datetimeFigureOut">
              <a:rPr lang="en-US" smtClean="0"/>
              <a:t>7/10/25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5F10D-8E15-04B3-290B-46E064F4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63B25-6A5A-A94D-DE5A-07B5A2FF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97E-049E-460E-A534-0D9287EE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8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3D9A-05B0-9358-0151-7591F854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77A7-036A-898E-8EC0-08CC66207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EC41A-582C-B8ED-2DE0-B1900CAF7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A2F97-FA68-EE65-4F3F-0EBD2CA15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0231-F852-4541-A12B-08EF078229DE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3C44E-392E-BB2E-9CCF-247478B2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C1F58-DFD4-C92F-22FB-3D90230D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97E-049E-460E-A534-0D9287EE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83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5E35-2093-1033-C209-349F7C5B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DA60-F0B3-9D45-F9F3-2B1724E6C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B14CC-8C2B-F2B2-9EFB-590F9CA1F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05D6D-14DE-0357-B52F-8747C811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0231-F852-4541-A12B-08EF078229DE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4F849-21A2-BCAD-CB59-4CC3246E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94E65-9F0B-A357-12DC-FE8876BF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97E-049E-460E-A534-0D9287EE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74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B436-F482-C37C-5F81-55512A57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8BEB4-CCEB-504D-26D8-E026217EA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0EDD8-A13D-4B77-A74E-A5A9FCD9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0231-F852-4541-A12B-08EF078229DE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D1558-E828-C3BD-DE21-2EB393AB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BA5A-8ED6-7AD0-EF3A-47F6D348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97E-049E-460E-A534-0D9287EE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5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446BA-1134-C4AB-5E71-5989B3354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1E8765CA-4F31-E492-C58E-64A613F1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368F5885-6A78-51F9-BB3F-EA84F268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201B874-2F6D-5E68-7BD4-09D81751E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7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C801E-9266-811B-B030-43AA9A2F9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AA2C8-027D-AFFF-F5C6-643E9AAE5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6ED6B-C140-9715-30C3-9968FCDA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0231-F852-4541-A12B-08EF078229DE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73941-5517-1145-FE58-787D123D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975D8-583E-1DC1-67C4-098DA74A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97E-049E-460E-A534-0D9287EE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3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8D88DF-2067-D37E-B56A-8D9B9FE9503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031D52DF-F072-425C-41FE-91A477E0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536D35E4-3330-3C01-0155-5AB180F2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6B7ED6D-A205-2F9A-D9CC-B268391B8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763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Lef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4C9BEAC-E26B-DE88-C7BB-E363BAD91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9800" y="1164697"/>
            <a:ext cx="8044512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800" y="435829"/>
            <a:ext cx="6845301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60C18-FB1B-ADFB-5672-6C440615B6AC}"/>
              </a:ext>
            </a:extLst>
          </p:cNvPr>
          <p:cNvSpPr/>
          <p:nvPr/>
        </p:nvSpPr>
        <p:spPr>
          <a:xfrm>
            <a:off x="0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/>
        </p:nvGrpSpPr>
        <p:grpSpPr>
          <a:xfrm>
            <a:off x="234059" y="236882"/>
            <a:ext cx="1532147" cy="777240"/>
            <a:chOff x="10377108" y="312668"/>
            <a:chExt cx="1532147" cy="777240"/>
          </a:xfrm>
        </p:grpSpPr>
        <p:pic>
          <p:nvPicPr>
            <p:cNvPr id="11" name="Picture 10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12" name="Picture 11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29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Righ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4A34FA-7FE1-8ED8-82E2-194FA3269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688" y="1164697"/>
            <a:ext cx="7947478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3EB87-27F2-CA4B-5045-1BA0799BD93B}"/>
              </a:ext>
            </a:extLst>
          </p:cNvPr>
          <p:cNvSpPr/>
          <p:nvPr/>
        </p:nvSpPr>
        <p:spPr>
          <a:xfrm>
            <a:off x="9147048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582AC-5695-48DB-B28C-201892CC3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A1AE7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7947478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/>
        </p:nvGrpSpPr>
        <p:grpSpPr>
          <a:xfrm>
            <a:off x="10434258" y="221225"/>
            <a:ext cx="1532147" cy="777240"/>
            <a:chOff x="10377108" y="312668"/>
            <a:chExt cx="1532147" cy="777240"/>
          </a:xfrm>
        </p:grpSpPr>
        <p:pic>
          <p:nvPicPr>
            <p:cNvPr id="7" name="Picture 6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9" name="Picture 8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178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Solid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5AB0C-77A7-E8DE-FDC5-E282C2863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0EE900-5BE5-8668-4780-6AA44468D324}"/>
              </a:ext>
            </a:extLst>
          </p:cNvPr>
          <p:cNvSpPr>
            <a:spLocks/>
          </p:cNvSpPr>
          <p:nvPr/>
        </p:nvSpPr>
        <p:spPr>
          <a:xfrm>
            <a:off x="1462117" y="2082340"/>
            <a:ext cx="2128514" cy="2128514"/>
          </a:xfrm>
          <a:prstGeom prst="ellipse">
            <a:avLst/>
          </a:prstGeom>
          <a:solidFill>
            <a:srgbClr val="E7EFF5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EED315-FBEB-9940-2AD2-57A1C69070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4587" y="1810777"/>
            <a:ext cx="7213600" cy="1997075"/>
          </a:xfrm>
        </p:spPr>
        <p:txBody>
          <a:bodyPr anchor="b"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6B1E97-2DB8-C0C1-F51B-5DC58022D7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4587" y="3807852"/>
            <a:ext cx="7213600" cy="857250"/>
          </a:xfr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5" y="2073106"/>
            <a:ext cx="2128603" cy="21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us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1DAFE-86F1-C731-6EBA-BE9EFC300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12491" r="25" b="12491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86ACDC-EA3B-1A68-9DC3-9C855ECD1254}"/>
              </a:ext>
            </a:extLst>
          </p:cNvPr>
          <p:cNvSpPr/>
          <p:nvPr/>
        </p:nvSpPr>
        <p:spPr>
          <a:xfrm>
            <a:off x="0" y="7067"/>
            <a:ext cx="12188952" cy="6858000"/>
          </a:xfrm>
          <a:prstGeom prst="rect">
            <a:avLst/>
          </a:prstGeom>
          <a:solidFill>
            <a:schemeClr val="accent1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7D1004-5BE8-6994-807E-701A455AC162}"/>
              </a:ext>
            </a:extLst>
          </p:cNvPr>
          <p:cNvGrpSpPr/>
          <p:nvPr/>
        </p:nvGrpSpPr>
        <p:grpSpPr>
          <a:xfrm>
            <a:off x="3944855" y="1281057"/>
            <a:ext cx="4302290" cy="4295887"/>
            <a:chOff x="3992880" y="1325880"/>
            <a:chExt cx="4206240" cy="420624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39C289-9B30-E6BA-F1CD-578F60B200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992880" y="1325880"/>
              <a:ext cx="4206240" cy="4206241"/>
            </a:xfrm>
            <a:prstGeom prst="ellipse">
              <a:avLst/>
            </a:prstGeom>
            <a:solidFill>
              <a:schemeClr val="bg1"/>
            </a:solidFill>
            <a:ln w="1270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2449D1F4-CE5E-527B-DD18-992A10B94CE8}"/>
                </a:ext>
              </a:extLst>
            </p:cNvPr>
            <p:cNvSpPr txBox="1">
              <a:spLocks/>
            </p:cNvSpPr>
            <p:nvPr/>
          </p:nvSpPr>
          <p:spPr>
            <a:xfrm>
              <a:off x="4053544" y="3043127"/>
              <a:ext cx="4084912" cy="77174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-50" normalizeH="0" baseline="0" noProof="0">
                <a:ln>
                  <a:noFill/>
                </a:ln>
                <a:solidFill>
                  <a:srgbClr val="A1AE72"/>
                </a:solidFill>
                <a:effectLst/>
                <a:uLnTx/>
                <a:uFillTx/>
                <a:latin typeface="+mn-lt"/>
                <a:ea typeface="Calibri Light"/>
                <a:cs typeface="Calibri Ligh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94598" y="1819137"/>
            <a:ext cx="3616504" cy="176458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r>
              <a:rPr lang="en-US" sz="4400" baseline="0" dirty="0">
                <a:solidFill>
                  <a:schemeClr val="accent1">
                    <a:lumMod val="50000"/>
                  </a:schemeClr>
                </a:solidFill>
              </a:rPr>
              <a:t> Break</a:t>
            </a:r>
          </a:p>
          <a:p>
            <a:pPr algn="ctr"/>
            <a:endParaRPr lang="en-US" baseline="0" dirty="0"/>
          </a:p>
          <a:p>
            <a:pPr algn="ctr"/>
            <a:r>
              <a:rPr lang="en-US" sz="2400" baseline="0" dirty="0"/>
              <a:t>Supporting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815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C6EB-DAA0-2CE6-56D6-46D41CBF9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358E4B-E18E-BA58-3063-F405DBF8EBC4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EDA25-33C8-6DC5-0A19-E541D32F25E8}"/>
              </a:ext>
            </a:extLst>
          </p:cNvPr>
          <p:cNvSpPr/>
          <p:nvPr/>
        </p:nvSpPr>
        <p:spPr>
          <a:xfrm>
            <a:off x="0" y="0"/>
            <a:ext cx="12192000" cy="63616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ign and text&#10;&#10;Description automatically generated with medium confidence">
            <a:extLst>
              <a:ext uri="{FF2B5EF4-FFF2-40B4-BE49-F238E27FC236}">
                <a16:creationId xmlns:a16="http://schemas.microsoft.com/office/drawing/2014/main" id="{558E5AB0-0C5C-CDE1-30C6-C6D3084C5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6" y="1714500"/>
            <a:ext cx="34379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4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674D-6E65-B1D8-F54F-EB60A860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19562-5707-6A22-DDBF-0E13047E6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67AC6-58E1-C7EC-5938-829513A5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DB51-9D7F-654B-9ED5-60A547E93A83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A0372-BEEF-D107-B8FC-16740860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6568C-55E4-46D9-7034-50ECED20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9CC5-7DAC-4245-9161-4BA281B75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4D456-4C20-A6A5-BC19-8B5FA73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30"/>
            <a:ext cx="10856624" cy="1070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6D904-3E41-2426-3705-1A07F3DE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688" y="1825625"/>
            <a:ext cx="10856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7F989F88-0F4F-63CA-7E8B-55B3D17A2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595" y="6422943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C3F9DB51-9D7F-654B-9ED5-60A547E93A83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C8CC00C-0C44-66A1-A66D-A2D44855CE09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9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3C05D-E6DE-E319-1C7D-8379152C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526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6682E-6B6F-5ECC-38A3-718197558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D636D-F851-09B0-58AA-110752B77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A50231-F852-4541-A12B-08EF078229DE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F852-A3FD-D387-F04D-FCAC95E62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5FFE6-104B-FEEC-FD57-9B21BB1AA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6297E-049E-460E-A534-0D9287EEA54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9B0693-5E1A-C9A9-040A-ECBBA10C9D01}"/>
              </a:ext>
            </a:extLst>
          </p:cNvPr>
          <p:cNvGrpSpPr>
            <a:grpSpLocks noChangeAspect="1"/>
          </p:cNvGrpSpPr>
          <p:nvPr/>
        </p:nvGrpSpPr>
        <p:grpSpPr>
          <a:xfrm>
            <a:off x="10063655" y="592297"/>
            <a:ext cx="1532147" cy="777240"/>
            <a:chOff x="7526755" y="4455620"/>
            <a:chExt cx="3477899" cy="1764296"/>
          </a:xfrm>
        </p:grpSpPr>
        <p:pic>
          <p:nvPicPr>
            <p:cNvPr id="8" name="Picture 7" descr="IHS Logo.">
              <a:extLst>
                <a:ext uri="{FF2B5EF4-FFF2-40B4-BE49-F238E27FC236}">
                  <a16:creationId xmlns:a16="http://schemas.microsoft.com/office/drawing/2014/main" id="{085C843A-8191-524A-AA43-21D6DC21B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9" name="Picture 8" descr="HHS Logo.">
              <a:extLst>
                <a:ext uri="{FF2B5EF4-FFF2-40B4-BE49-F238E27FC236}">
                  <a16:creationId xmlns:a16="http://schemas.microsoft.com/office/drawing/2014/main" id="{5F0A8852-315E-1497-55D0-04FB4C334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60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easles/downloads/adult-mmr-algorithm-508.pdf" TargetMode="External"/><Relationship Id="rId2" Type="http://schemas.openxmlformats.org/officeDocument/2006/relationships/hyperlink" Target="https://www.cdc.gov/measles/downloads/Toolkit-Measles-Clinical-Provider-Flowsheet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917C4D-87FD-130F-2D2E-B1AFDEC6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 Clinical Update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Jonathan </a:t>
            </a:r>
            <a:r>
              <a:rPr lang="en-US" sz="2400" dirty="0" err="1">
                <a:solidFill>
                  <a:schemeClr val="tx1"/>
                </a:solidFill>
              </a:rPr>
              <a:t>Vilasier</a:t>
            </a:r>
            <a:r>
              <a:rPr lang="en-US" sz="2400" dirty="0">
                <a:solidFill>
                  <a:schemeClr val="tx1"/>
                </a:solidFill>
              </a:rPr>
              <a:t> Iralu, MD, MACP, FIDSA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400" dirty="0"/>
              <a:t>Indian Health Service Chief Clinical Consultant for Infectious Diseases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05C-3DA0-8AFA-E976-85E9F5052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7/17/2025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99BC98-FC16-D652-4283-B12E86A37AB5}"/>
              </a:ext>
            </a:extLst>
          </p:cNvPr>
          <p:cNvSpPr txBox="1">
            <a:spLocks/>
          </p:cNvSpPr>
          <p:nvPr/>
        </p:nvSpPr>
        <p:spPr>
          <a:xfrm>
            <a:off x="838200" y="4495298"/>
            <a:ext cx="9258300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Indian Health Service 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9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43480-91F3-D458-03E2-90B1C85F7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COVID-19 Update</a:t>
            </a:r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7928E4B-3337-7F89-08D1-A8F6129C54E7}"/>
              </a:ext>
            </a:extLst>
          </p:cNvPr>
          <p:cNvSpPr txBox="1">
            <a:spLocks/>
          </p:cNvSpPr>
          <p:nvPr/>
        </p:nvSpPr>
        <p:spPr>
          <a:xfrm>
            <a:off x="266700" y="1884912"/>
            <a:ext cx="5829300" cy="4135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NB .8.1 is replacing LP.8.1.1 </a:t>
            </a:r>
            <a:r>
              <a:rPr lang="en-US" dirty="0"/>
              <a:t>as the dominant  variant</a:t>
            </a:r>
          </a:p>
          <a:p>
            <a:r>
              <a:rPr lang="en-US" dirty="0"/>
              <a:t>Has a growth advantage. </a:t>
            </a:r>
          </a:p>
          <a:p>
            <a:r>
              <a:rPr lang="en-US" dirty="0"/>
              <a:t>No reports difference in severity, </a:t>
            </a:r>
          </a:p>
          <a:p>
            <a:r>
              <a:rPr lang="en-US" dirty="0"/>
              <a:t>May evade immune response</a:t>
            </a:r>
          </a:p>
          <a:p>
            <a:r>
              <a:rPr lang="en-US" dirty="0"/>
              <a:t>Paxlovid should work  (no new PI mutations)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D43A1-86D1-6EEF-F736-A3CD5F2B5EA1}"/>
              </a:ext>
            </a:extLst>
          </p:cNvPr>
          <p:cNvSpPr txBox="1"/>
          <p:nvPr/>
        </p:nvSpPr>
        <p:spPr>
          <a:xfrm>
            <a:off x="385590" y="5352647"/>
            <a:ext cx="61042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covid.cdc.gov</a:t>
            </a:r>
            <a:r>
              <a:rPr lang="en-US" sz="1200" dirty="0"/>
              <a:t>/covid-data-tracker/#variants-genomic-surveillance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675E6-2C84-8992-584B-1722B4295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988" y="1722084"/>
            <a:ext cx="4876318" cy="3819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64DA9D-C9C5-586C-9434-DC4544CF437A}"/>
              </a:ext>
            </a:extLst>
          </p:cNvPr>
          <p:cNvSpPr txBox="1"/>
          <p:nvPr/>
        </p:nvSpPr>
        <p:spPr>
          <a:xfrm>
            <a:off x="385590" y="5498841"/>
            <a:ext cx="112922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https://cdn.who.int/media/docs/default-source/documents/epp/tracking-sars-cov-2/23052025_nb.1.8.1_ire.pdf</a:t>
            </a:r>
          </a:p>
        </p:txBody>
      </p:sp>
    </p:spTree>
    <p:extLst>
      <p:ext uri="{BB962C8B-B14F-4D97-AF65-F5344CB8AC3E}">
        <p14:creationId xmlns:p14="http://schemas.microsoft.com/office/powerpoint/2010/main" val="384963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ACD88-442E-5AA2-DCD1-253C1FDA8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BC48BC-CC15-4A39-ABB0-71710F73B2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534300-F02B-93D9-2077-B9DE1B5B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Avian Influenza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0197C-6AA8-C682-60F6-7C224DAEB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" y="2051263"/>
            <a:ext cx="5504229" cy="3546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5BB41-0A56-624F-2882-6FB44F4E9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06" y="790489"/>
            <a:ext cx="3383555" cy="26941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4F0890-CA02-8355-3204-F1E030516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23" y="3225702"/>
            <a:ext cx="3873751" cy="2841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982F3C-7EBC-8630-84DA-000C38A5A064}"/>
              </a:ext>
            </a:extLst>
          </p:cNvPr>
          <p:cNvSpPr txBox="1"/>
          <p:nvPr/>
        </p:nvSpPr>
        <p:spPr>
          <a:xfrm>
            <a:off x="976184" y="5698767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www.cdc.gov</a:t>
            </a:r>
            <a:r>
              <a:rPr lang="en-US" dirty="0"/>
              <a:t>/bird-flu/situation-summary/</a:t>
            </a:r>
            <a:r>
              <a:rPr lang="en-US" dirty="0" err="1"/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0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CF38C-A5E6-8377-FF93-A0B77F0D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DC0F06-FFC8-A88F-38EE-66C4BF6032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www.cdc.gov</a:t>
            </a:r>
            <a:r>
              <a:rPr lang="en-US" dirty="0"/>
              <a:t>/measles/data-research/</a:t>
            </a:r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D13605-E49B-D650-7B7F-8398EAB5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 Update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90E3AC-78CF-D62C-4906-675DFF7FC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00519"/>
              </p:ext>
            </p:extLst>
          </p:nvPr>
        </p:nvGraphicFramePr>
        <p:xfrm>
          <a:off x="833348" y="1652804"/>
          <a:ext cx="3508246" cy="1005840"/>
        </p:xfrm>
        <a:graphic>
          <a:graphicData uri="http://schemas.openxmlformats.org/drawingml/2006/table">
            <a:tbl>
              <a:tblPr/>
              <a:tblGrid>
                <a:gridCol w="3508246">
                  <a:extLst>
                    <a:ext uri="{9D8B030D-6E8A-4147-A177-3AD203B41FA5}">
                      <a16:colId xmlns:a16="http://schemas.microsoft.com/office/drawing/2014/main" val="1636955805"/>
                    </a:ext>
                  </a:extLst>
                </a:gridCol>
              </a:tblGrid>
              <a:tr h="3950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dirty="0">
                          <a:solidFill>
                            <a:srgbClr val="1C1D1F"/>
                          </a:solidFill>
                          <a:effectLst/>
                          <a:latin typeface="Poppins" panose="00000500000000000000" pitchFamily="2" charset="0"/>
                        </a:rPr>
                        <a:t>U.S. Cases in 2025</a:t>
                      </a:r>
                    </a:p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Total cases:   </a:t>
                      </a:r>
                      <a:r>
                        <a:rPr lang="en-US" b="0" dirty="0">
                          <a:solidFill>
                            <a:srgbClr val="1C1D1F"/>
                          </a:solidFill>
                          <a:effectLst/>
                          <a:latin typeface="Poppins" panose="00000500000000000000" pitchFamily="2" charset="0"/>
                        </a:rPr>
                        <a:t>1288</a:t>
                      </a:r>
                    </a:p>
                  </a:txBody>
                  <a:tcPr>
                    <a:lnL w="28575" cap="flat" cmpd="sng" algn="ctr">
                      <a:solidFill>
                        <a:srgbClr val="E0AB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430481"/>
                  </a:ext>
                </a:extLst>
              </a:tr>
              <a:tr h="26566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b="0" dirty="0">
                        <a:solidFill>
                          <a:srgbClr val="1C1D1F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0AB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66172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0CBCB11-7236-69BB-B32E-4B8044292C6B}"/>
              </a:ext>
            </a:extLst>
          </p:cNvPr>
          <p:cNvSpPr txBox="1"/>
          <p:nvPr/>
        </p:nvSpPr>
        <p:spPr>
          <a:xfrm>
            <a:off x="5841316" y="1652804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Measles Cases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050AF-A0BE-E877-DF5E-EE8E616BC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445" y="2022136"/>
            <a:ext cx="5818623" cy="349418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0F5941-1B80-74A3-CA07-ADC7A57DC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4018"/>
              </p:ext>
            </p:extLst>
          </p:nvPr>
        </p:nvGraphicFramePr>
        <p:xfrm>
          <a:off x="745456" y="2343418"/>
          <a:ext cx="3508246" cy="4023360"/>
        </p:xfrm>
        <a:graphic>
          <a:graphicData uri="http://schemas.openxmlformats.org/drawingml/2006/table">
            <a:tbl>
              <a:tblPr/>
              <a:tblGrid>
                <a:gridCol w="3508246">
                  <a:extLst>
                    <a:ext uri="{9D8B030D-6E8A-4147-A177-3AD203B41FA5}">
                      <a16:colId xmlns:a16="http://schemas.microsoft.com/office/drawing/2014/main" val="74838923"/>
                    </a:ext>
                  </a:extLst>
                </a:gridCol>
              </a:tblGrid>
              <a:tr h="1233548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Age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Under 5 years: </a:t>
                      </a:r>
                      <a:r>
                        <a:rPr lang="en-US" b="1">
                          <a:effectLst/>
                        </a:rPr>
                        <a:t>368 (29%)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5-19 years: </a:t>
                      </a:r>
                      <a:r>
                        <a:rPr lang="en-US" b="1">
                          <a:effectLst/>
                        </a:rPr>
                        <a:t>469 (36%)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20+ years: </a:t>
                      </a:r>
                      <a:r>
                        <a:rPr lang="en-US" b="1">
                          <a:effectLst/>
                        </a:rPr>
                        <a:t>439 (34%)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Age unknown: </a:t>
                      </a:r>
                      <a:r>
                        <a:rPr lang="en-US" b="1">
                          <a:effectLst/>
                        </a:rPr>
                        <a:t>12 (1%)</a:t>
                      </a:r>
                      <a:endParaRPr lang="en-US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rgbClr val="E0AB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55479"/>
                  </a:ext>
                </a:extLst>
              </a:tr>
              <a:tr h="1295920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Vaccination Status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Unvaccinated or Unknown: </a:t>
                      </a:r>
                      <a:r>
                        <a:rPr lang="en-US" b="1" dirty="0">
                          <a:effectLst/>
                        </a:rPr>
                        <a:t>92%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One MMR dose: </a:t>
                      </a:r>
                      <a:r>
                        <a:rPr lang="en-US" b="1" dirty="0">
                          <a:effectLst/>
                        </a:rPr>
                        <a:t>4%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Two MMR doses: </a:t>
                      </a:r>
                      <a:r>
                        <a:rPr lang="en-US" b="1" dirty="0">
                          <a:effectLst/>
                        </a:rPr>
                        <a:t>4%</a:t>
                      </a:r>
                    </a:p>
                    <a:p>
                      <a:endParaRPr lang="en-US" b="1" dirty="0">
                        <a:effectLst/>
                      </a:endParaRPr>
                    </a:p>
                    <a:p>
                      <a:r>
                        <a:rPr lang="en-US" b="1" dirty="0">
                          <a:effectLst/>
                        </a:rPr>
                        <a:t>Hospitalization rate: 13%</a:t>
                      </a:r>
                    </a:p>
                    <a:p>
                      <a:endParaRPr lang="en-US" b="1" dirty="0">
                        <a:effectLst/>
                      </a:endParaRPr>
                    </a:p>
                    <a:p>
                      <a:r>
                        <a:rPr lang="en-US" b="1" dirty="0">
                          <a:effectLst/>
                        </a:rPr>
                        <a:t>Deaths 3</a:t>
                      </a:r>
                    </a:p>
                    <a:p>
                      <a:endParaRPr lang="en-US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rgbClr val="D7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05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15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595B0E-76D5-6CDC-625C-7126636C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688" y="1164696"/>
            <a:ext cx="10856624" cy="3313279"/>
          </a:xfrm>
        </p:spPr>
        <p:txBody>
          <a:bodyPr/>
          <a:lstStyle/>
          <a:p>
            <a:pPr marL="285750" indent="-285750"/>
            <a:r>
              <a:rPr lang="en-US" sz="2800" b="1" dirty="0"/>
              <a:t>Provider clinical assessment algorithm: </a:t>
            </a:r>
          </a:p>
          <a:p>
            <a:pPr marL="971550" lvl="1" indent="-285750"/>
            <a:r>
              <a:rPr lang="en-US" dirty="0"/>
              <a:t> </a:t>
            </a:r>
            <a:r>
              <a:rPr lang="en-US" dirty="0">
                <a:hlinkClick r:id="rId2"/>
              </a:rPr>
              <a:t>https://www.cdc.gov/measles/downloads/Toolkit-Measles-Clinical-Provider-Flowsheet.pptx</a:t>
            </a:r>
            <a:endParaRPr lang="en-US" dirty="0"/>
          </a:p>
          <a:p>
            <a:pPr marL="971550" lvl="1" indent="-285750"/>
            <a:endParaRPr lang="en-US" dirty="0"/>
          </a:p>
          <a:p>
            <a:pPr marL="285750" indent="-285750"/>
            <a:r>
              <a:rPr lang="en-US" sz="2800" b="1" dirty="0"/>
              <a:t>Adult Measles vaccination:</a:t>
            </a:r>
          </a:p>
          <a:p>
            <a:pPr marL="971550" lvl="1" indent="-285750"/>
            <a:r>
              <a:rPr lang="en-US" dirty="0"/>
              <a:t> </a:t>
            </a:r>
            <a:r>
              <a:rPr lang="en-US" dirty="0">
                <a:hlinkClick r:id="rId3"/>
              </a:rPr>
              <a:t>https://www.cdc.gov/measles/downloads/adult-mmr-algorithm-508.pdf</a:t>
            </a:r>
            <a:endParaRPr lang="en-US" dirty="0"/>
          </a:p>
          <a:p>
            <a:pPr marL="971550" lvl="1" indent="-285750"/>
            <a:endParaRPr lang="en-US" dirty="0"/>
          </a:p>
          <a:p>
            <a:pPr marL="971550" lvl="1" indent="-28575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7419E1-6739-818A-7A64-4EE526C1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resources</a:t>
            </a:r>
          </a:p>
        </p:txBody>
      </p:sp>
    </p:spTree>
    <p:extLst>
      <p:ext uri="{BB962C8B-B14F-4D97-AF65-F5344CB8AC3E}">
        <p14:creationId xmlns:p14="http://schemas.microsoft.com/office/powerpoint/2010/main" val="403767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C52E0AD-BE77-4AC2-D6C1-C8CC9435BAC6}"/>
              </a:ext>
            </a:extLst>
          </p:cNvPr>
          <p:cNvCxnSpPr>
            <a:cxnSpLocks/>
          </p:cNvCxnSpPr>
          <p:nvPr/>
        </p:nvCxnSpPr>
        <p:spPr>
          <a:xfrm>
            <a:off x="1913244" y="4005726"/>
            <a:ext cx="5335" cy="856415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EBCC519-0967-F45C-9DE7-8D62E6B07B6D}"/>
              </a:ext>
            </a:extLst>
          </p:cNvPr>
          <p:cNvCxnSpPr>
            <a:cxnSpLocks/>
          </p:cNvCxnSpPr>
          <p:nvPr/>
        </p:nvCxnSpPr>
        <p:spPr>
          <a:xfrm>
            <a:off x="7153048" y="3506945"/>
            <a:ext cx="10347" cy="572986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14F27BA-B61B-040F-BD86-2FC0CB589364}"/>
              </a:ext>
            </a:extLst>
          </p:cNvPr>
          <p:cNvSpPr txBox="1"/>
          <p:nvPr/>
        </p:nvSpPr>
        <p:spPr>
          <a:xfrm>
            <a:off x="5641009" y="2667948"/>
            <a:ext cx="28739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Measles clinical criteria?</a:t>
            </a:r>
            <a:r>
              <a:rPr lang="en-US" sz="1200" b="1" baseline="30000" dirty="0"/>
              <a:t>4</a:t>
            </a:r>
            <a:r>
              <a:rPr lang="en-US" sz="1200" b="1" dirty="0"/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Fever</a:t>
            </a:r>
            <a:r>
              <a:rPr lang="en-US" sz="1200" baseline="30000" dirty="0"/>
              <a:t>2</a:t>
            </a:r>
            <a:r>
              <a:rPr lang="en-US" sz="1200" dirty="0"/>
              <a:t> and rash</a:t>
            </a:r>
          </a:p>
          <a:p>
            <a:r>
              <a:rPr lang="en-US" sz="1200" dirty="0"/>
              <a:t>     AND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Cough, runny nose, OR conjunctivitis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2FF04-BEA0-4FB9-5CC6-C40C49A80E15}"/>
              </a:ext>
            </a:extLst>
          </p:cNvPr>
          <p:cNvSpPr txBox="1"/>
          <p:nvPr/>
        </p:nvSpPr>
        <p:spPr>
          <a:xfrm>
            <a:off x="182300" y="2757473"/>
            <a:ext cx="391946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Epidemiologic risk for measles in the 21 days before rash?</a:t>
            </a:r>
          </a:p>
          <a:p>
            <a:r>
              <a:rPr lang="en-US" sz="1200" b="1" dirty="0"/>
              <a:t>ANY of the following: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International travel in last 21 days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Domestic travel in last 21 days to an area with known measles transmission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Known exposure to measles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72DDA7-FC9A-229B-1577-0BC0F4FA43F0}"/>
              </a:ext>
            </a:extLst>
          </p:cNvPr>
          <p:cNvSpPr txBox="1"/>
          <p:nvPr/>
        </p:nvSpPr>
        <p:spPr>
          <a:xfrm>
            <a:off x="1454228" y="4862141"/>
            <a:ext cx="308158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Suspect measles. </a:t>
            </a:r>
          </a:p>
          <a:p>
            <a:pPr algn="ctr"/>
            <a:r>
              <a:rPr lang="en-US" sz="1200" b="1" dirty="0"/>
              <a:t>Immediately contact local or state health department to discuss testing options.</a:t>
            </a:r>
            <a:endParaRPr lang="en-US" sz="1200" dirty="0"/>
          </a:p>
          <a:p>
            <a:pPr algn="ctr"/>
            <a:r>
              <a:rPr lang="en-US" sz="1200" b="1" dirty="0"/>
              <a:t> See Testing Recommendations.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5D7DBE-E984-B53E-65B8-C3AECFFC2534}"/>
              </a:ext>
            </a:extLst>
          </p:cNvPr>
          <p:cNvSpPr txBox="1"/>
          <p:nvPr/>
        </p:nvSpPr>
        <p:spPr>
          <a:xfrm>
            <a:off x="6076935" y="5092490"/>
            <a:ext cx="22750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Prior measles vaccination?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Age ≤6 years: 1 dose MMR*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Age &gt;6 years: 2+ doses MMR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9F763-FA55-13ED-7882-47101575F70E}"/>
              </a:ext>
            </a:extLst>
          </p:cNvPr>
          <p:cNvSpPr txBox="1"/>
          <p:nvPr/>
        </p:nvSpPr>
        <p:spPr>
          <a:xfrm>
            <a:off x="6076935" y="4081568"/>
            <a:ext cx="19600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Received MMR vaccine in the last 21 days?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E66417-E8B9-7297-0CBF-10800541349F}"/>
              </a:ext>
            </a:extLst>
          </p:cNvPr>
          <p:cNvSpPr/>
          <p:nvPr/>
        </p:nvSpPr>
        <p:spPr>
          <a:xfrm>
            <a:off x="6864029" y="3628298"/>
            <a:ext cx="748626" cy="319228"/>
          </a:xfrm>
          <a:prstGeom prst="ellipse">
            <a:avLst/>
          </a:prstGeom>
          <a:solidFill>
            <a:srgbClr val="F8C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CAF339-99D9-C02A-D10A-5F1BD51DBE97}"/>
              </a:ext>
            </a:extLst>
          </p:cNvPr>
          <p:cNvSpPr txBox="1"/>
          <p:nvPr/>
        </p:nvSpPr>
        <p:spPr>
          <a:xfrm>
            <a:off x="9404742" y="4097312"/>
            <a:ext cx="212979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Likely a reaction to MMR vaccination</a:t>
            </a:r>
            <a:r>
              <a:rPr lang="en-US" sz="1200" b="1" baseline="30000" dirty="0"/>
              <a:t>5</a:t>
            </a:r>
            <a:endParaRPr lang="en-US" sz="1200" baseline="30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119797-936B-BB5D-64E7-5603660AE388}"/>
              </a:ext>
            </a:extLst>
          </p:cNvPr>
          <p:cNvSpPr txBox="1"/>
          <p:nvPr/>
        </p:nvSpPr>
        <p:spPr>
          <a:xfrm>
            <a:off x="9302515" y="5000640"/>
            <a:ext cx="2739668" cy="1647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Measles uncommon among people with age-appropriate vaccination. Measles can occur among vaccinated people, but generally during intense exposure (e.g., daycare or household exposure).</a:t>
            </a:r>
          </a:p>
          <a:p>
            <a:pPr algn="ctr"/>
            <a:br>
              <a:rPr lang="en-US" sz="1000" b="1" dirty="0"/>
            </a:br>
            <a:r>
              <a:rPr lang="en-US" sz="1000" b="1" dirty="0"/>
              <a:t>If measles suspected based on clinical presentation or severity of illness, contact state or local health department for guidance.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A67AD-7C8B-7E58-A152-EA8C1CE5FDAE}"/>
              </a:ext>
            </a:extLst>
          </p:cNvPr>
          <p:cNvSpPr txBox="1"/>
          <p:nvPr/>
        </p:nvSpPr>
        <p:spPr>
          <a:xfrm>
            <a:off x="9363436" y="2772904"/>
            <a:ext cx="21495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Measles unlikely.</a:t>
            </a:r>
          </a:p>
          <a:p>
            <a:pPr algn="ctr"/>
            <a:r>
              <a:rPr lang="en-US" sz="1200" b="1" dirty="0"/>
              <a:t>If measles still suspected, contact state or local health department for guidance.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0F2BB7C-8A41-76B6-2DBE-D893CB7606B1}"/>
              </a:ext>
            </a:extLst>
          </p:cNvPr>
          <p:cNvSpPr txBox="1"/>
          <p:nvPr/>
        </p:nvSpPr>
        <p:spPr>
          <a:xfrm>
            <a:off x="3123440" y="48130"/>
            <a:ext cx="58426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Evaluating a patient presenting with rash when there is no local measles transmission</a:t>
            </a:r>
            <a:r>
              <a:rPr lang="en-US" sz="2400" b="1" baseline="30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00633-39C3-4B4B-9152-48DEC624B2E9}"/>
              </a:ext>
            </a:extLst>
          </p:cNvPr>
          <p:cNvSpPr txBox="1"/>
          <p:nvPr/>
        </p:nvSpPr>
        <p:spPr>
          <a:xfrm>
            <a:off x="570016" y="1358039"/>
            <a:ext cx="25676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Needs ALL 3: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Fever</a:t>
            </a:r>
            <a:r>
              <a:rPr lang="en-US" sz="1200" baseline="30000" dirty="0"/>
              <a:t>2</a:t>
            </a:r>
            <a:r>
              <a:rPr lang="en-US" sz="1200" dirty="0"/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Generalized, maculopapular rash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No vesicular lesions / vesicles</a:t>
            </a:r>
            <a:r>
              <a:rPr lang="en-US" sz="1200" baseline="30000" dirty="0"/>
              <a:t>3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9BEC69-EC4F-827C-FBEF-DFA2705CEE39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853818" y="2189036"/>
            <a:ext cx="64762" cy="589713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B446D665-1CC5-B7F3-45BC-4970709D623C}"/>
              </a:ext>
            </a:extLst>
          </p:cNvPr>
          <p:cNvSpPr/>
          <p:nvPr/>
        </p:nvSpPr>
        <p:spPr>
          <a:xfrm>
            <a:off x="1642498" y="2299816"/>
            <a:ext cx="637992" cy="319228"/>
          </a:xfrm>
          <a:prstGeom prst="ellipse">
            <a:avLst/>
          </a:prstGeom>
          <a:solidFill>
            <a:srgbClr val="F8C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6734F8-F2F5-0139-BF05-6A4865153B57}"/>
              </a:ext>
            </a:extLst>
          </p:cNvPr>
          <p:cNvCxnSpPr>
            <a:cxnSpLocks/>
          </p:cNvCxnSpPr>
          <p:nvPr/>
        </p:nvCxnSpPr>
        <p:spPr>
          <a:xfrm>
            <a:off x="4032158" y="3245347"/>
            <a:ext cx="1608851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B379577-414B-8970-7C42-109D0BD6A592}"/>
              </a:ext>
            </a:extLst>
          </p:cNvPr>
          <p:cNvSpPr txBox="1"/>
          <p:nvPr/>
        </p:nvSpPr>
        <p:spPr>
          <a:xfrm>
            <a:off x="1252742" y="1037956"/>
            <a:ext cx="132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START HERE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27F953E-104A-7F6A-6BB4-5114D8F446FA}"/>
              </a:ext>
            </a:extLst>
          </p:cNvPr>
          <p:cNvCxnSpPr>
            <a:cxnSpLocks/>
            <a:stCxn id="2" idx="2"/>
            <a:endCxn id="34" idx="0"/>
          </p:cNvCxnSpPr>
          <p:nvPr/>
        </p:nvCxnSpPr>
        <p:spPr>
          <a:xfrm>
            <a:off x="7056982" y="4543233"/>
            <a:ext cx="157463" cy="54925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F7B791E-C221-A89F-9B56-B9D652E92848}"/>
              </a:ext>
            </a:extLst>
          </p:cNvPr>
          <p:cNvSpPr/>
          <p:nvPr/>
        </p:nvSpPr>
        <p:spPr>
          <a:xfrm>
            <a:off x="6904233" y="4609171"/>
            <a:ext cx="605501" cy="319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D537EA2-637E-E9BA-2820-7952E12A1A4F}"/>
              </a:ext>
            </a:extLst>
          </p:cNvPr>
          <p:cNvCxnSpPr>
            <a:cxnSpLocks/>
          </p:cNvCxnSpPr>
          <p:nvPr/>
        </p:nvCxnSpPr>
        <p:spPr>
          <a:xfrm flipH="1">
            <a:off x="4535813" y="5286472"/>
            <a:ext cx="1541123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94AFDAD-F3AD-AB7F-2368-7CA7079FA410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8037028" y="4321601"/>
            <a:ext cx="1367714" cy="6544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C6078F4-B764-2008-CE80-BD16FC2C0D17}"/>
              </a:ext>
            </a:extLst>
          </p:cNvPr>
          <p:cNvCxnSpPr>
            <a:cxnSpLocks/>
          </p:cNvCxnSpPr>
          <p:nvPr/>
        </p:nvCxnSpPr>
        <p:spPr>
          <a:xfrm>
            <a:off x="8259106" y="5276519"/>
            <a:ext cx="1105370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468E7D9-8B7F-6F97-AA1A-C3D2D0C7FB0A}"/>
              </a:ext>
            </a:extLst>
          </p:cNvPr>
          <p:cNvSpPr/>
          <p:nvPr/>
        </p:nvSpPr>
        <p:spPr>
          <a:xfrm>
            <a:off x="8422362" y="4160385"/>
            <a:ext cx="764863" cy="319228"/>
          </a:xfrm>
          <a:prstGeom prst="ellipse">
            <a:avLst/>
          </a:prstGeom>
          <a:solidFill>
            <a:srgbClr val="F8C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Yes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CF93F89-8BB7-FD86-EDEC-8FE3A5A5EC90}"/>
              </a:ext>
            </a:extLst>
          </p:cNvPr>
          <p:cNvCxnSpPr>
            <a:cxnSpLocks/>
          </p:cNvCxnSpPr>
          <p:nvPr/>
        </p:nvCxnSpPr>
        <p:spPr>
          <a:xfrm>
            <a:off x="3137619" y="1832483"/>
            <a:ext cx="1453896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3540BD4-EF30-2A8F-4BB7-330A0524B29C}"/>
              </a:ext>
            </a:extLst>
          </p:cNvPr>
          <p:cNvSpPr txBox="1"/>
          <p:nvPr/>
        </p:nvSpPr>
        <p:spPr>
          <a:xfrm>
            <a:off x="4579814" y="1613026"/>
            <a:ext cx="29299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Measles unlikely. If vesicular rash, consider varicella or alternative cause of rash.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DA344F1-5091-79CB-D04E-6A16E54AC7F3}"/>
              </a:ext>
            </a:extLst>
          </p:cNvPr>
          <p:cNvSpPr/>
          <p:nvPr/>
        </p:nvSpPr>
        <p:spPr>
          <a:xfrm>
            <a:off x="3583445" y="1672869"/>
            <a:ext cx="658049" cy="319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671CC8-271B-5B7F-35D4-22FEABE23E08}"/>
              </a:ext>
            </a:extLst>
          </p:cNvPr>
          <p:cNvCxnSpPr>
            <a:cxnSpLocks/>
          </p:cNvCxnSpPr>
          <p:nvPr/>
        </p:nvCxnSpPr>
        <p:spPr>
          <a:xfrm>
            <a:off x="8514053" y="3088274"/>
            <a:ext cx="931979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ABC1B34-1177-FF08-C9D2-2DCFFE53C1FA}"/>
              </a:ext>
            </a:extLst>
          </p:cNvPr>
          <p:cNvSpPr/>
          <p:nvPr/>
        </p:nvSpPr>
        <p:spPr>
          <a:xfrm>
            <a:off x="8691343" y="2936807"/>
            <a:ext cx="548917" cy="319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54E4766-692D-B8AE-FFA5-0CE1219FB79E}"/>
              </a:ext>
            </a:extLst>
          </p:cNvPr>
          <p:cNvSpPr/>
          <p:nvPr/>
        </p:nvSpPr>
        <p:spPr>
          <a:xfrm>
            <a:off x="1642498" y="4276767"/>
            <a:ext cx="637992" cy="319228"/>
          </a:xfrm>
          <a:prstGeom prst="ellipse">
            <a:avLst/>
          </a:prstGeom>
          <a:solidFill>
            <a:srgbClr val="F8C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8B0ADE-9746-4B9E-3940-A3ECE4C41D9E}"/>
              </a:ext>
            </a:extLst>
          </p:cNvPr>
          <p:cNvSpPr/>
          <p:nvPr/>
        </p:nvSpPr>
        <p:spPr>
          <a:xfrm>
            <a:off x="5173372" y="5118025"/>
            <a:ext cx="713930" cy="319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19AA6D-30DD-A4C2-3B48-C144653A88D6}"/>
              </a:ext>
            </a:extLst>
          </p:cNvPr>
          <p:cNvSpPr/>
          <p:nvPr/>
        </p:nvSpPr>
        <p:spPr>
          <a:xfrm>
            <a:off x="8444803" y="5108072"/>
            <a:ext cx="764863" cy="319228"/>
          </a:xfrm>
          <a:prstGeom prst="ellipse">
            <a:avLst/>
          </a:prstGeom>
          <a:solidFill>
            <a:srgbClr val="F8C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6E58F8-533B-0915-D984-5E2D186E7EA8}"/>
              </a:ext>
            </a:extLst>
          </p:cNvPr>
          <p:cNvSpPr txBox="1"/>
          <p:nvPr/>
        </p:nvSpPr>
        <p:spPr>
          <a:xfrm>
            <a:off x="6612183" y="5731408"/>
            <a:ext cx="1739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*or other measles-containing vaccine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0E3B0C-EBB5-D147-06D0-607AF33CCC1A}"/>
              </a:ext>
            </a:extLst>
          </p:cNvPr>
          <p:cNvSpPr/>
          <p:nvPr/>
        </p:nvSpPr>
        <p:spPr>
          <a:xfrm>
            <a:off x="4585183" y="3085733"/>
            <a:ext cx="713930" cy="319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09434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6FF0-EC10-3154-275A-45D94B5A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998"/>
          </a:xfrm>
        </p:spPr>
        <p:txBody>
          <a:bodyPr/>
          <a:lstStyle/>
          <a:p>
            <a:r>
              <a:rPr lang="en-US" dirty="0"/>
              <a:t>CDC Adult MMR algorithm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5820B-DDA3-78AA-8642-6A59D697B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27" y="1283110"/>
            <a:ext cx="11703017" cy="5421485"/>
          </a:xfrm>
        </p:spPr>
      </p:pic>
    </p:spTree>
    <p:extLst>
      <p:ext uri="{BB962C8B-B14F-4D97-AF65-F5344CB8AC3E}">
        <p14:creationId xmlns:p14="http://schemas.microsoft.com/office/powerpoint/2010/main" val="3959302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D42F10-2F9A-838D-E28F-C31B6089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688" y="1164697"/>
            <a:ext cx="11083588" cy="51001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latin typeface="+mn-lt"/>
              </a:rPr>
              <a:t>Approved in 12/2022 by FDA for HIV treatment (multidrug resistant)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latin typeface="+mn-lt"/>
              </a:rPr>
              <a:t>Approved Jun 18, 2025 by FDA for </a:t>
            </a:r>
            <a:r>
              <a:rPr lang="en-US" sz="2800" b="1" i="0" dirty="0" err="1">
                <a:solidFill>
                  <a:schemeClr val="tx1"/>
                </a:solidFill>
                <a:latin typeface="+mn-lt"/>
              </a:rPr>
              <a:t>PrEP</a:t>
            </a:r>
            <a:r>
              <a:rPr lang="en-US" sz="2800" b="1" i="0" dirty="0">
                <a:solidFill>
                  <a:schemeClr val="tx1"/>
                </a:solidFill>
                <a:latin typeface="+mn-lt"/>
              </a:rPr>
              <a:t> (Purpose trials)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latin typeface="+mn-lt"/>
              </a:rPr>
              <a:t>Multistage HIV-1 capsid inhibitor: </a:t>
            </a:r>
          </a:p>
          <a:p>
            <a:pPr marL="1143000" lvl="1" indent="-457200"/>
            <a:r>
              <a:rPr lang="en-US" sz="3000" i="0" dirty="0">
                <a:solidFill>
                  <a:schemeClr val="tx1"/>
                </a:solidFill>
                <a:latin typeface="+mn-lt"/>
              </a:rPr>
              <a:t>Block</a:t>
            </a:r>
            <a:r>
              <a:rPr lang="en-US" sz="3000" b="1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/>
              <a:t>capsid assembly, virus assembly and release, and nuclear transport</a:t>
            </a:r>
            <a:endParaRPr lang="en-US" sz="3000" b="1" i="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latin typeface="+mn-lt"/>
              </a:rPr>
              <a:t>Dosage:  927 mg SQ every 6 months Side effects:</a:t>
            </a:r>
          </a:p>
          <a:p>
            <a:pPr marL="1143000" lvl="1" indent="-457200"/>
            <a:r>
              <a:rPr lang="en-US" sz="3000" b="1" dirty="0"/>
              <a:t>Injection site reactions and nausea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latin typeface="+mn-lt"/>
              </a:rPr>
              <a:t>Drug interactions:  Rifampin, carbamazepine, amiodarone, statin, opiates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latin typeface="+mn-lt"/>
              </a:rPr>
              <a:t>Cost per year:  $28,218!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i="0" dirty="0">
              <a:solidFill>
                <a:schemeClr val="tx1"/>
              </a:solidFill>
              <a:latin typeface="+mn-lt"/>
            </a:endParaRPr>
          </a:p>
          <a:p>
            <a:pPr marL="457200" indent="-457200"/>
            <a:endParaRPr lang="en-US" sz="28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E3A566-B27E-AEDE-B570-D5A6A2B5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840230"/>
          </a:xfrm>
        </p:spPr>
        <p:txBody>
          <a:bodyPr/>
          <a:lstStyle/>
          <a:p>
            <a:r>
              <a:rPr lang="en-US" sz="5400" dirty="0" err="1">
                <a:solidFill>
                  <a:srgbClr val="FF0000"/>
                </a:solidFill>
              </a:rPr>
              <a:t>Lenacapavir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PrEP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F3ED8-204B-6A25-49F5-ED9BE6B8D7AC}"/>
              </a:ext>
            </a:extLst>
          </p:cNvPr>
          <p:cNvSpPr txBox="1"/>
          <p:nvPr/>
        </p:nvSpPr>
        <p:spPr>
          <a:xfrm>
            <a:off x="5869459" y="5693304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www.prepwatch.org</a:t>
            </a:r>
            <a:r>
              <a:rPr lang="en-US" dirty="0"/>
              <a:t>/products/</a:t>
            </a:r>
            <a:r>
              <a:rPr lang="en-US" dirty="0" err="1"/>
              <a:t>lenacapavir</a:t>
            </a:r>
            <a:r>
              <a:rPr lang="en-US" dirty="0"/>
              <a:t>-for-prep/</a:t>
            </a:r>
          </a:p>
        </p:txBody>
      </p:sp>
    </p:spTree>
    <p:extLst>
      <p:ext uri="{BB962C8B-B14F-4D97-AF65-F5344CB8AC3E}">
        <p14:creationId xmlns:p14="http://schemas.microsoft.com/office/powerpoint/2010/main" val="382237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02196"/>
      </p:ext>
    </p:extLst>
  </p:cSld>
  <p:clrMapOvr>
    <a:masterClrMapping/>
  </p:clrMapOvr>
</p:sld>
</file>

<file path=ppt/theme/theme1.xml><?xml version="1.0" encoding="utf-8"?>
<a:theme xmlns:a="http://schemas.openxmlformats.org/drawingml/2006/main" name="IHS v2">
  <a:themeElements>
    <a:clrScheme name="IHS v2">
      <a:dk1>
        <a:srgbClr val="000000"/>
      </a:dk1>
      <a:lt1>
        <a:sysClr val="window" lastClr="FFFFFF"/>
      </a:lt1>
      <a:dk2>
        <a:srgbClr val="3B5529"/>
      </a:dk2>
      <a:lt2>
        <a:srgbClr val="CDDEEE"/>
      </a:lt2>
      <a:accent1>
        <a:srgbClr val="0F4C76"/>
      </a:accent1>
      <a:accent2>
        <a:srgbClr val="A1AE72"/>
      </a:accent2>
      <a:accent3>
        <a:srgbClr val="713E28"/>
      </a:accent3>
      <a:accent4>
        <a:srgbClr val="D4C566"/>
      </a:accent4>
      <a:accent5>
        <a:srgbClr val="D3A445"/>
      </a:accent5>
      <a:accent6>
        <a:srgbClr val="3B5529"/>
      </a:accent6>
      <a:hlink>
        <a:srgbClr val="0070C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S v2" id="{77346667-6128-4F32-9973-036F49212C19}" vid="{BE8F743D-F692-429F-95FF-0E8373C9F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 Health STI update June 2025</Template>
  <TotalTime>270</TotalTime>
  <Words>598</Words>
  <Application>Microsoft Macintosh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Poppins</vt:lpstr>
      <vt:lpstr>Wingdings</vt:lpstr>
      <vt:lpstr>IHS v2</vt:lpstr>
      <vt:lpstr>Office Theme</vt:lpstr>
      <vt:lpstr>ID Clinical Update Jonathan Vilasier Iralu, MD, MACP, FIDSA Indian Health Service Chief Clinical Consultant for Infectious Diseases </vt:lpstr>
      <vt:lpstr>COVID-19 Update</vt:lpstr>
      <vt:lpstr>Avian Influenza Update</vt:lpstr>
      <vt:lpstr>Measles Update</vt:lpstr>
      <vt:lpstr>CDC resources</vt:lpstr>
      <vt:lpstr>PowerPoint Presentation</vt:lpstr>
      <vt:lpstr>CDC Adult MMR algorithm</vt:lpstr>
      <vt:lpstr>Lenacapavir PrEP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 Clinical Update Jonathan Vilasier Iralu, MD, MACP, FIDSA Indian Health Service Chief Clinical Consultant for Infectious Diseases </dc:title>
  <dc:creator>Jonathan Iralu</dc:creator>
  <cp:lastModifiedBy>David Stephens</cp:lastModifiedBy>
  <cp:revision>6</cp:revision>
  <dcterms:created xsi:type="dcterms:W3CDTF">2025-03-29T22:37:19Z</dcterms:created>
  <dcterms:modified xsi:type="dcterms:W3CDTF">2025-07-10T23:00:52Z</dcterms:modified>
</cp:coreProperties>
</file>