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7" r:id="rId1"/>
  </p:sldMasterIdLst>
  <p:sldIdLst>
    <p:sldId id="256" r:id="rId2"/>
    <p:sldId id="272" r:id="rId3"/>
    <p:sldId id="295" r:id="rId4"/>
    <p:sldId id="303" r:id="rId5"/>
    <p:sldId id="271" r:id="rId6"/>
    <p:sldId id="273" r:id="rId7"/>
    <p:sldId id="296" r:id="rId8"/>
    <p:sldId id="274" r:id="rId9"/>
    <p:sldId id="269" r:id="rId10"/>
    <p:sldId id="261" r:id="rId11"/>
    <p:sldId id="276" r:id="rId12"/>
    <p:sldId id="275" r:id="rId13"/>
    <p:sldId id="297" r:id="rId14"/>
    <p:sldId id="263" r:id="rId15"/>
    <p:sldId id="277" r:id="rId16"/>
    <p:sldId id="270" r:id="rId17"/>
    <p:sldId id="305" r:id="rId18"/>
    <p:sldId id="298" r:id="rId19"/>
    <p:sldId id="266" r:id="rId20"/>
    <p:sldId id="311" r:id="rId21"/>
    <p:sldId id="260" r:id="rId22"/>
    <p:sldId id="310" r:id="rId23"/>
    <p:sldId id="299" r:id="rId24"/>
    <p:sldId id="294" r:id="rId25"/>
    <p:sldId id="312" r:id="rId26"/>
    <p:sldId id="300" r:id="rId27"/>
    <p:sldId id="281" r:id="rId28"/>
    <p:sldId id="293" r:id="rId29"/>
    <p:sldId id="292" r:id="rId30"/>
    <p:sldId id="291" r:id="rId31"/>
    <p:sldId id="285" r:id="rId32"/>
    <p:sldId id="306" r:id="rId33"/>
    <p:sldId id="283" r:id="rId34"/>
    <p:sldId id="279" r:id="rId35"/>
    <p:sldId id="309" r:id="rId36"/>
    <p:sldId id="289" r:id="rId37"/>
    <p:sldId id="288" r:id="rId38"/>
    <p:sldId id="301" r:id="rId39"/>
    <p:sldId id="286" r:id="rId40"/>
    <p:sldId id="302" r:id="rId41"/>
    <p:sldId id="307" r:id="rId42"/>
    <p:sldId id="304" r:id="rId43"/>
    <p:sldId id="313" r:id="rId44"/>
    <p:sldId id="278" r:id="rId45"/>
    <p:sldId id="290" r:id="rId46"/>
    <p:sldId id="280" r:id="rId47"/>
    <p:sldId id="284"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B230"/>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snapToGrid="0">
      <p:cViewPr varScale="1">
        <p:scale>
          <a:sx n="110" d="100"/>
          <a:sy n="110" d="100"/>
        </p:scale>
        <p:origin x="66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253CFA9-A7A8-436E-9730-913B39573AA0}" type="datetimeFigureOut">
              <a:rPr lang="en-US" smtClean="0"/>
              <a:t>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51441D-DE2B-4C8D-B57E-AA6EACF58207}"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9828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53CFA9-A7A8-436E-9730-913B39573AA0}" type="datetimeFigureOut">
              <a:rPr lang="en-US" smtClean="0"/>
              <a:t>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51441D-DE2B-4C8D-B57E-AA6EACF58207}" type="slidenum">
              <a:rPr lang="en-US" smtClean="0"/>
              <a:t>‹#›</a:t>
            </a:fld>
            <a:endParaRPr lang="en-US"/>
          </a:p>
        </p:txBody>
      </p:sp>
    </p:spTree>
    <p:extLst>
      <p:ext uri="{BB962C8B-B14F-4D97-AF65-F5344CB8AC3E}">
        <p14:creationId xmlns:p14="http://schemas.microsoft.com/office/powerpoint/2010/main" val="670033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53CFA9-A7A8-436E-9730-913B39573AA0}" type="datetimeFigureOut">
              <a:rPr lang="en-US" smtClean="0"/>
              <a:t>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51441D-DE2B-4C8D-B57E-AA6EACF58207}" type="slidenum">
              <a:rPr lang="en-US" smtClean="0"/>
              <a:t>‹#›</a:t>
            </a:fld>
            <a:endParaRPr lang="en-US"/>
          </a:p>
        </p:txBody>
      </p:sp>
    </p:spTree>
    <p:extLst>
      <p:ext uri="{BB962C8B-B14F-4D97-AF65-F5344CB8AC3E}">
        <p14:creationId xmlns:p14="http://schemas.microsoft.com/office/powerpoint/2010/main" val="1586514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53CFA9-A7A8-436E-9730-913B39573AA0}" type="datetimeFigureOut">
              <a:rPr lang="en-US" smtClean="0"/>
              <a:t>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51441D-DE2B-4C8D-B57E-AA6EACF58207}" type="slidenum">
              <a:rPr lang="en-US" smtClean="0"/>
              <a:t>‹#›</a:t>
            </a:fld>
            <a:endParaRPr lang="en-US"/>
          </a:p>
        </p:txBody>
      </p:sp>
    </p:spTree>
    <p:extLst>
      <p:ext uri="{BB962C8B-B14F-4D97-AF65-F5344CB8AC3E}">
        <p14:creationId xmlns:p14="http://schemas.microsoft.com/office/powerpoint/2010/main" val="1479395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53CFA9-A7A8-436E-9730-913B39573AA0}" type="datetimeFigureOut">
              <a:rPr lang="en-US" smtClean="0"/>
              <a:t>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51441D-DE2B-4C8D-B57E-AA6EACF58207}"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4874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253CFA9-A7A8-436E-9730-913B39573AA0}" type="datetimeFigureOut">
              <a:rPr lang="en-US" smtClean="0"/>
              <a:t>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51441D-DE2B-4C8D-B57E-AA6EACF58207}" type="slidenum">
              <a:rPr lang="en-US" smtClean="0"/>
              <a:t>‹#›</a:t>
            </a:fld>
            <a:endParaRPr lang="en-US"/>
          </a:p>
        </p:txBody>
      </p:sp>
    </p:spTree>
    <p:extLst>
      <p:ext uri="{BB962C8B-B14F-4D97-AF65-F5344CB8AC3E}">
        <p14:creationId xmlns:p14="http://schemas.microsoft.com/office/powerpoint/2010/main" val="1470344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53CFA9-A7A8-436E-9730-913B39573AA0}" type="datetimeFigureOut">
              <a:rPr lang="en-US" smtClean="0"/>
              <a:t>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51441D-DE2B-4C8D-B57E-AA6EACF58207}" type="slidenum">
              <a:rPr lang="en-US" smtClean="0"/>
              <a:t>‹#›</a:t>
            </a:fld>
            <a:endParaRPr lang="en-US"/>
          </a:p>
        </p:txBody>
      </p:sp>
    </p:spTree>
    <p:extLst>
      <p:ext uri="{BB962C8B-B14F-4D97-AF65-F5344CB8AC3E}">
        <p14:creationId xmlns:p14="http://schemas.microsoft.com/office/powerpoint/2010/main" val="1629418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253CFA9-A7A8-436E-9730-913B39573AA0}" type="datetimeFigureOut">
              <a:rPr lang="en-US" smtClean="0"/>
              <a:t>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51441D-DE2B-4C8D-B57E-AA6EACF58207}" type="slidenum">
              <a:rPr lang="en-US" smtClean="0"/>
              <a:t>‹#›</a:t>
            </a:fld>
            <a:endParaRPr lang="en-US"/>
          </a:p>
        </p:txBody>
      </p:sp>
    </p:spTree>
    <p:extLst>
      <p:ext uri="{BB962C8B-B14F-4D97-AF65-F5344CB8AC3E}">
        <p14:creationId xmlns:p14="http://schemas.microsoft.com/office/powerpoint/2010/main" val="3408187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253CFA9-A7A8-436E-9730-913B39573AA0}" type="datetimeFigureOut">
              <a:rPr lang="en-US" smtClean="0"/>
              <a:t>5/20/25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751441D-DE2B-4C8D-B57E-AA6EACF58207}" type="slidenum">
              <a:rPr lang="en-US" smtClean="0"/>
              <a:t>‹#›</a:t>
            </a:fld>
            <a:endParaRPr lang="en-US"/>
          </a:p>
        </p:txBody>
      </p:sp>
    </p:spTree>
    <p:extLst>
      <p:ext uri="{BB962C8B-B14F-4D97-AF65-F5344CB8AC3E}">
        <p14:creationId xmlns:p14="http://schemas.microsoft.com/office/powerpoint/2010/main" val="3701426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253CFA9-A7A8-436E-9730-913B39573AA0}" type="datetimeFigureOut">
              <a:rPr lang="en-US" smtClean="0"/>
              <a:t>5/20/25</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751441D-DE2B-4C8D-B57E-AA6EACF58207}" type="slidenum">
              <a:rPr lang="en-US" smtClean="0"/>
              <a:t>‹#›</a:t>
            </a:fld>
            <a:endParaRPr lang="en-US"/>
          </a:p>
        </p:txBody>
      </p:sp>
    </p:spTree>
    <p:extLst>
      <p:ext uri="{BB962C8B-B14F-4D97-AF65-F5344CB8AC3E}">
        <p14:creationId xmlns:p14="http://schemas.microsoft.com/office/powerpoint/2010/main" val="4237452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53CFA9-A7A8-436E-9730-913B39573AA0}" type="datetimeFigureOut">
              <a:rPr lang="en-US" smtClean="0"/>
              <a:t>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51441D-DE2B-4C8D-B57E-AA6EACF58207}" type="slidenum">
              <a:rPr lang="en-US" smtClean="0"/>
              <a:t>‹#›</a:t>
            </a:fld>
            <a:endParaRPr lang="en-US"/>
          </a:p>
        </p:txBody>
      </p:sp>
    </p:spTree>
    <p:extLst>
      <p:ext uri="{BB962C8B-B14F-4D97-AF65-F5344CB8AC3E}">
        <p14:creationId xmlns:p14="http://schemas.microsoft.com/office/powerpoint/2010/main" val="4092136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253CFA9-A7A8-436E-9730-913B39573AA0}" type="datetimeFigureOut">
              <a:rPr lang="en-US" smtClean="0"/>
              <a:t>5/20/25</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751441D-DE2B-4C8D-B57E-AA6EACF58207}"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7755412"/>
      </p:ext>
    </p:extLst>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newslaundry.com/podcast/lets-talk-about"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ncbi.nlm.nih.gov/pmc/articles/PMC5711758/" TargetMode="Externa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hyperlink" Target="https://www.columbusmonthly.com/story/entertainment/human-interest/2022/02/03/dispatches-overdose-crisis-fentanyl-exposure-overdose-myth/6648270001/"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statnews.com/2017/08/09/fentanyl-falling-ill/"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hyperlink" Target="https://www.statnews.com/2017/08/09/fentanyl-falling-ill/" TargetMode="External"/><Relationship Id="rId4" Type="http://schemas.openxmlformats.org/officeDocument/2006/relationships/hyperlink" Target="https://www.cdph.ca.gov/Programs/CCDPHP/sapb/CDPH%20Document%20Library/Responding-to-a-Fentanyl-Overdose.pdf"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drugfree.org/fentanyl-test-strips/" TargetMode="External"/><Relationship Id="rId2" Type="http://schemas.openxmlformats.org/officeDocument/2006/relationships/hyperlink" Target="https://www.facebook.com/photo/?fbid=859331906243446&amp;set=a.307496668093642" TargetMode="External"/><Relationship Id="rId1" Type="http://schemas.openxmlformats.org/officeDocument/2006/relationships/slideLayout" Target="../slideLayouts/slideLayout8.xml"/><Relationship Id="rId5" Type="http://schemas.openxmlformats.org/officeDocument/2006/relationships/image" Target="../media/image13.jpe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hyperlink" Target="https://www.btnx.com/HarmReduction" TargetMode="External"/><Relationship Id="rId2" Type="http://schemas.openxmlformats.org/officeDocument/2006/relationships/hyperlink" Target="https://en.wikipedia.org/wiki/List_of_fentanyl_analogues" TargetMode="Externa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hyperlink" Target="https://grassrootsharmreduction.org/" TargetMode="External"/><Relationship Id="rId4" Type="http://schemas.openxmlformats.org/officeDocument/2006/relationships/hyperlink" Target="https://www.ice.gov/news/releases/lake-oswego-man-sentenced-federal-prison-distributing-fentanyl-china-leading-overdos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dancesafe.org/fentany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hyperlink" Target="https://www.facebook.com/joltharmreductionpeoria/" TargetMode="External"/><Relationship Id="rId5" Type="http://schemas.openxmlformats.org/officeDocument/2006/relationships/hyperlink" Target="https://www.aacc.org/-/media/Files/Divisions/TDM-TOX/AACC-TDM-CT-Newsletter_Summer_2020_final.pdf?la=en&amp;hash=9AA897EBC6DE9E132FEEB5F070BB8AE45250843F#:~:text=At%203%20h%2C%206%20h,of%20high%20levels%20of%20diphenhydramine" TargetMode="External"/><Relationship Id="rId4" Type="http://schemas.openxmlformats.org/officeDocument/2006/relationships/hyperlink" Target="https://www.cdph.ca.gov/Programs/CID/DOA/CDPH%20Document%20Library/Fact_Sheet_Fentanyl_Testing_Approved_ADA.pdf"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phila.gov/2023-09-06-pick-up-harm-reduction-supplies-at-a-resource-hub/" TargetMode="Externa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harmreductiontherapeutics.org/" TargetMode="External"/><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hyperlink" Target="https://www.ncbi.nlm.nih.gov/pmc/articles/PMC8312149/#:~:text=Fentanyl%2Dinduced%20chest%20wall%20rigidity%2C%20otherwise%20known%20as%20wooden%20chest,with%20sedatives%20for%20intubated%20patients" TargetMode="External"/><Relationship Id="rId2" Type="http://schemas.openxmlformats.org/officeDocument/2006/relationships/hyperlink" Target="https://pubmed.ncbi.nlm.nih.gov/34492557/"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4vwcGJULpq0" TargetMode="External"/><Relationship Id="rId2" Type="http://schemas.openxmlformats.org/officeDocument/2006/relationships/image" Target="../media/image19.jpeg"/><Relationship Id="rId1" Type="http://schemas.openxmlformats.org/officeDocument/2006/relationships/slideLayout" Target="../slideLayouts/slideLayout8.xml"/><Relationship Id="rId5" Type="http://schemas.openxmlformats.org/officeDocument/2006/relationships/image" Target="../media/image20.jpeg"/><Relationship Id="rId4" Type="http://schemas.openxmlformats.org/officeDocument/2006/relationships/hyperlink" Target="https://weedmaps.com/learn/dictionary/vape-pen"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newschannel5.com/news/police-warn-of-marijuana-laced-with-fentanyl" TargetMode="External"/><Relationship Id="rId2" Type="http://schemas.openxmlformats.org/officeDocument/2006/relationships/hyperlink" Target="https://filtermag.org/fentanyl-marijuana-myth/amp/" TargetMode="Externa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hyperlink" Target="https://www.amazon.se/-/en/UFCVWBC1384_VC/dp/B07JX6NSFF" TargetMode="External"/><Relationship Id="rId2" Type="http://schemas.openxmlformats.org/officeDocument/2006/relationships/hyperlink" Target="https://filtermag.org/fentanyl-marijuana-myth/amp/" TargetMode="Externa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hyperlink" Target="https://www.nbcnews.com/health/health-news/feared-illicit-fentanyl-now-drug-choice-many-opioids-users-rcna40418" TargetMode="External"/><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hyperlink" Target="https://pubmed.ncbi.nlm.nih.gov/38358969/"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pubmed.ncbi.nlm.nih.gov/38358969/"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www.wkyt.com/2021/12/03/fentanyl-laced-vape-pens-among-teens-concern-after-tennessee-high-school-incident/" TargetMode="Externa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pubmed.ncbi.nlm.nih.gov/31504663/"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pubmed.ncbi.nlm.nih.gov/36341309/"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dreamstime.com/illustration/bigfoot-coffee.html" TargetMode="External"/><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s://www.upends.com/blogs/articles/meth-vape-pen-a-2021-review-of-the-meth-vaporizer" TargetMode="External"/><Relationship Id="rId2" Type="http://schemas.openxmlformats.org/officeDocument/2006/relationships/hyperlink" Target="https://tools420.com/yocan-orbit-review/#Yocan_Orbit_Specs" TargetMode="Externa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nuaa.org.au/s/Nitazene-Vape.pdf" TargetMode="External"/><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pathology.health.nsw.gov.au/articles/overdoses-linked-to-illicit-vape-juice/" TargetMode="External"/><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dea.gov/documents/2020/2020-09/2020-09-14/fentanyl-used-vape-pens" TargetMode="External"/><Relationship Id="rId2" Type="http://schemas.openxmlformats.org/officeDocument/2006/relationships/hyperlink" Target="https://pathology.health.nsw.gov.au/articles/overdoses-linked-to-illicit-vape-juice/"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dea.gov/documents/2020/2020-09/2020-09-14/fentanyl-used-vape-pens" TargetMode="External"/><Relationship Id="rId2" Type="http://schemas.openxmlformats.org/officeDocument/2006/relationships/hyperlink" Target="https://pathology.health.nsw.gov.au/articles/overdoses-linked-to-illicit-vape-juic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tenor.com/search/jan-brady-marsha-marsha-marsha-gifs" TargetMode="External"/><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humanedge.org.uk/15-myths-about-mentoring-debunkednbsp/" TargetMode="External"/><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s://humanedge.org.uk/15-myths-about-mentoring-debunkednbsp/"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humanedge.org.uk/15-myths-about-mentoring-debunkednbsp/" TargetMode="External"/><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mailto:Blue.Valentine@BentonCountyOR.gov" TargetMode="Externa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8" Type="http://schemas.openxmlformats.org/officeDocument/2006/relationships/hyperlink" Target="https://www.aacc.org/-/media/Files/Divisions/TDM-TOX/AACC-TDM-CT-Newsletter_Summer_2020_final.pdf?la=en&amp;hash=9AA897EBC6DE9E132FEEB5F070BB8AE45250843F#:~:text=At%203%20h%2C%206%20h,of%20high%20levels%20of%20diphenhydramine" TargetMode="External"/><Relationship Id="rId3" Type="http://schemas.openxmlformats.org/officeDocument/2006/relationships/hyperlink" Target="https://www.wcnc.com/article/news/verify/fentanyl-drug-deadly-verify-viral-social-media/275-bbb5fa3b-30d0-44ec-86ec-a334184ab524" TargetMode="External"/><Relationship Id="rId7" Type="http://schemas.openxmlformats.org/officeDocument/2006/relationships/hyperlink" Target="https://www.ice.gov/news/releases/lake-oswego-man-sentenced-federal-prison-distributing-fentanyl-china-leading-overdose" TargetMode="External"/><Relationship Id="rId12" Type="http://schemas.openxmlformats.org/officeDocument/2006/relationships/hyperlink" Target="https://pathology.health.nsw.gov.au/articles/overdoses-linked-to-illicit-vape-juice/" TargetMode="External"/><Relationship Id="rId2" Type="http://schemas.openxmlformats.org/officeDocument/2006/relationships/hyperlink" Target="https://www.statnews.com/2017/08/09/fentanyl-falling-ill/" TargetMode="External"/><Relationship Id="rId1" Type="http://schemas.openxmlformats.org/officeDocument/2006/relationships/slideLayout" Target="../slideLayouts/slideLayout7.xml"/><Relationship Id="rId6" Type="http://schemas.openxmlformats.org/officeDocument/2006/relationships/hyperlink" Target="https://en.wikipedia.org/wiki/List_of_fentanyl_analogues" TargetMode="External"/><Relationship Id="rId11" Type="http://schemas.openxmlformats.org/officeDocument/2006/relationships/hyperlink" Target="https://www.ncbi.nlm.nih.gov/pmc/articles/PMC8312149/#:~:text=Fentanyl%2Dinduced%20chest%20wall%20rigidity%2C%20otherwise%20known%20as%20wooden%20chest,with%20sedatives%20for%20intubated%20patients" TargetMode="External"/><Relationship Id="rId5" Type="http://schemas.openxmlformats.org/officeDocument/2006/relationships/hyperlink" Target="https://www.ncbi.nlm.nih.gov/pmc/articles/PMC5711758/" TargetMode="External"/><Relationship Id="rId10" Type="http://schemas.openxmlformats.org/officeDocument/2006/relationships/hyperlink" Target="https://pubmed.ncbi.nlm.nih.gov/34492557/" TargetMode="External"/><Relationship Id="rId4" Type="http://schemas.openxmlformats.org/officeDocument/2006/relationships/hyperlink" Target="https://filtermag.org/fentanyl-marijuana-myth/amp/" TargetMode="External"/><Relationship Id="rId9" Type="http://schemas.openxmlformats.org/officeDocument/2006/relationships/hyperlink" Target="https://dancesafe.org/wp-content/uploads/2019/02/2019-fent-strips.pdf" TargetMode="External"/></Relationships>
</file>

<file path=ppt/slides/_rels/slide45.xml.rels><?xml version="1.0" encoding="UTF-8" standalone="yes"?>
<Relationships xmlns="http://schemas.openxmlformats.org/package/2006/relationships"><Relationship Id="rId8" Type="http://schemas.openxmlformats.org/officeDocument/2006/relationships/hyperlink" Target="https://pubmed.ncbi.nlm.nih.gov/36341309/" TargetMode="External"/><Relationship Id="rId3" Type="http://schemas.openxmlformats.org/officeDocument/2006/relationships/hyperlink" Target="https://nuaa.org.au/s/Nitazene-Vape.pdf" TargetMode="External"/><Relationship Id="rId7" Type="http://schemas.openxmlformats.org/officeDocument/2006/relationships/hyperlink" Target="https://pubmed.ncbi.nlm.nih.gov/27277119/" TargetMode="External"/><Relationship Id="rId2" Type="http://schemas.openxmlformats.org/officeDocument/2006/relationships/hyperlink" Target="https://pathology.health.nsw.gov.au/articles/overdoses-linked-to-illicit-vape-juice/" TargetMode="External"/><Relationship Id="rId1" Type="http://schemas.openxmlformats.org/officeDocument/2006/relationships/slideLayout" Target="../slideLayouts/slideLayout7.xml"/><Relationship Id="rId6" Type="http://schemas.openxmlformats.org/officeDocument/2006/relationships/hyperlink" Target="https://www.ojp.gov/pdffiles1/nij/grants/251788.pdf" TargetMode="External"/><Relationship Id="rId11" Type="http://schemas.openxmlformats.org/officeDocument/2006/relationships/hyperlink" Target="https://myadlm.org/science-and-research/clinical-and-forensic-toxicology-news/archives/2019/december-2019" TargetMode="External"/><Relationship Id="rId5" Type="http://schemas.openxmlformats.org/officeDocument/2006/relationships/hyperlink" Target="https://pubmed.ncbi.nlm.nih.gov/30245461/" TargetMode="External"/><Relationship Id="rId10" Type="http://schemas.openxmlformats.org/officeDocument/2006/relationships/hyperlink" Target="https://www.dea.gov/documents/2020/2020-09/2020-09-14/fentanyl-used-vape-pens" TargetMode="External"/><Relationship Id="rId4" Type="http://schemas.openxmlformats.org/officeDocument/2006/relationships/hyperlink" Target="https://tools420.com/yocan-orbit-review/#Yocan_Orbit_Specs" TargetMode="External"/><Relationship Id="rId9" Type="http://schemas.openxmlformats.org/officeDocument/2006/relationships/hyperlink" Target="https://pubmed.ncbi.nlm.nih.gov/31504663/"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www.reddit.com/r/meth/comments/113ib7e/an_inside_look_on_vaping_meth_with_atomizers/?share_id=wfUIXW_NGhkjgxxhD8wvm&amp;utm_content=2&amp;utm_medium=android_app&amp;utm_name=androidcss&amp;utm_source=share&amp;utm_term=10" TargetMode="External"/><Relationship Id="rId2" Type="http://schemas.openxmlformats.org/officeDocument/2006/relationships/hyperlink" Target="https://www.bluelight.org/community/threads/vaping-meth-2014.731118/" TargetMode="External"/><Relationship Id="rId1" Type="http://schemas.openxmlformats.org/officeDocument/2006/relationships/slideLayout" Target="../slideLayouts/slideLayout6.xml"/><Relationship Id="rId6" Type="http://schemas.openxmlformats.org/officeDocument/2006/relationships/hyperlink" Target="https://www.reddit.com/r/dmtguide/comments/1g03kxe/does_anyone_else_use_a_yocan_orbit_on_a_box_mod/" TargetMode="External"/><Relationship Id="rId5" Type="http://schemas.openxmlformats.org/officeDocument/2006/relationships/hyperlink" Target="https://www.reddit.com/r/yocanvape/comments/vmhkn4/yocan_orbit_how_to_use/" TargetMode="External"/><Relationship Id="rId4" Type="http://schemas.openxmlformats.org/officeDocument/2006/relationships/hyperlink" Target="https://www.upends.com/blogs/articles/meth-vape-pen-a-2021-review-of-the-meth-vaporizer"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thv11.com/article/news/local/verify/verify-are-people-hiding-needles-in-gas-pumps/91-581853980"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shutterstock.com/image-photo/colorful-buckets-row-isolated-on-white-329203394"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guardianrecovery.com/addiction-treatment/heroin-abuse-addiction/what-is-a-heroin-spoon/" TargetMode="External"/><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s://www.acmt.net/wp-content/uploads/2023/01/Fentanyl_PPE_Emergency_Responders_.pdf" TargetMode="External"/><Relationship Id="rId2" Type="http://schemas.openxmlformats.org/officeDocument/2006/relationships/hyperlink" Target="https://www.wcnc.com/article/news/verify/fentanyl-drug-deadly-verify-viral-social-media/275-bbb5fa3b-30d0-44ec-86ec-a334184ab524" TargetMode="Externa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together.stjude.org/en-us/diagnosis-treatment/medication-management/fentanyl-patches.html" TargetMode="Externa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s://www.syfy.com/movies/et-the-extra-terrestria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9684" y="1210360"/>
            <a:ext cx="9958316" cy="856562"/>
          </a:xfrm>
        </p:spPr>
        <p:txBody>
          <a:bodyPr>
            <a:normAutofit fontScale="90000"/>
          </a:bodyPr>
          <a:lstStyle/>
          <a:p>
            <a:r>
              <a:rPr lang="en-US" dirty="0"/>
              <a:t>Let’s talk about fentanyl- </a:t>
            </a:r>
            <a:r>
              <a:rPr lang="en-US" sz="6000" dirty="0"/>
              <a:t>myths, facts, rumors, and more</a:t>
            </a:r>
            <a:endParaRPr lang="en-US" dirty="0"/>
          </a:p>
        </p:txBody>
      </p:sp>
      <p:sp>
        <p:nvSpPr>
          <p:cNvPr id="4" name="TextBox 3"/>
          <p:cNvSpPr txBox="1"/>
          <p:nvPr/>
        </p:nvSpPr>
        <p:spPr>
          <a:xfrm>
            <a:off x="4852487" y="2611040"/>
            <a:ext cx="6366794" cy="1569660"/>
          </a:xfrm>
          <a:prstGeom prst="rect">
            <a:avLst/>
          </a:prstGeom>
          <a:noFill/>
        </p:spPr>
        <p:txBody>
          <a:bodyPr wrap="square" rtlCol="0">
            <a:spAutoFit/>
          </a:bodyPr>
          <a:lstStyle/>
          <a:p>
            <a:r>
              <a:rPr lang="en-US" sz="3200" dirty="0"/>
              <a:t>Is what you think you know helping or harming the community and the people you serve?</a:t>
            </a:r>
          </a:p>
        </p:txBody>
      </p:sp>
      <p:sp>
        <p:nvSpPr>
          <p:cNvPr id="3" name="TextBox 2"/>
          <p:cNvSpPr txBox="1"/>
          <p:nvPr/>
        </p:nvSpPr>
        <p:spPr>
          <a:xfrm>
            <a:off x="6482687" y="4862068"/>
            <a:ext cx="4434840" cy="830997"/>
          </a:xfrm>
          <a:prstGeom prst="rect">
            <a:avLst/>
          </a:prstGeom>
          <a:noFill/>
        </p:spPr>
        <p:txBody>
          <a:bodyPr wrap="square" rtlCol="0">
            <a:spAutoFit/>
          </a:bodyPr>
          <a:lstStyle/>
          <a:p>
            <a:pPr algn="r"/>
            <a:r>
              <a:rPr lang="en-US" sz="2400" dirty="0"/>
              <a:t>Blue Valentine, CHW</a:t>
            </a:r>
          </a:p>
          <a:p>
            <a:pPr algn="r"/>
            <a:r>
              <a:rPr lang="en-US" sz="2400" dirty="0"/>
              <a:t>NPAIHB ECHO 05/20/25</a:t>
            </a:r>
          </a:p>
        </p:txBody>
      </p:sp>
      <p:sp>
        <p:nvSpPr>
          <p:cNvPr id="5" name="TextBox 4"/>
          <p:cNvSpPr txBox="1"/>
          <p:nvPr/>
        </p:nvSpPr>
        <p:spPr>
          <a:xfrm>
            <a:off x="5212667" y="5918974"/>
            <a:ext cx="7989758" cy="276999"/>
          </a:xfrm>
          <a:prstGeom prst="rect">
            <a:avLst/>
          </a:prstGeom>
          <a:noFill/>
        </p:spPr>
        <p:txBody>
          <a:bodyPr wrap="square" rtlCol="0">
            <a:spAutoFit/>
          </a:bodyPr>
          <a:lstStyle/>
          <a:p>
            <a:r>
              <a:rPr lang="en-US" sz="1200" dirty="0"/>
              <a:t>Image from </a:t>
            </a:r>
            <a:r>
              <a:rPr lang="en-US" sz="1200" dirty="0">
                <a:hlinkClick r:id="rId2"/>
              </a:rPr>
              <a:t>https://www.newslaundry.com/podcast/lets-talk-about</a:t>
            </a:r>
            <a:r>
              <a:rPr lang="en-US" sz="1200" dirty="0"/>
              <a:t> </a:t>
            </a:r>
          </a:p>
        </p:txBody>
      </p:sp>
      <p:pic>
        <p:nvPicPr>
          <p:cNvPr id="6" name="Picture 2" descr="Let's Talk About">
            <a:extLst>
              <a:ext uri="{FF2B5EF4-FFF2-40B4-BE49-F238E27FC236}">
                <a16:creationId xmlns:a16="http://schemas.microsoft.com/office/drawing/2014/main" id="{7C1302B1-3E8E-F7E6-7F7C-5D4C467370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684" y="2611040"/>
            <a:ext cx="3446434" cy="3446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7075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3306" y="512860"/>
            <a:ext cx="9291215" cy="1049235"/>
          </a:xfrm>
        </p:spPr>
        <p:txBody>
          <a:bodyPr/>
          <a:lstStyle/>
          <a:p>
            <a:r>
              <a:rPr lang="en-US" dirty="0"/>
              <a:t>Overdose risk to first responders</a:t>
            </a:r>
          </a:p>
        </p:txBody>
      </p:sp>
      <p:sp>
        <p:nvSpPr>
          <p:cNvPr id="3" name="Content Placeholder 2"/>
          <p:cNvSpPr>
            <a:spLocks noGrp="1"/>
          </p:cNvSpPr>
          <p:nvPr>
            <p:ph idx="1"/>
          </p:nvPr>
        </p:nvSpPr>
        <p:spPr>
          <a:xfrm>
            <a:off x="643569" y="1890146"/>
            <a:ext cx="6260682" cy="4751119"/>
          </a:xfrm>
        </p:spPr>
        <p:txBody>
          <a:bodyPr>
            <a:normAutofit/>
          </a:bodyPr>
          <a:lstStyle/>
          <a:p>
            <a:pPr marL="0" indent="0">
              <a:buNone/>
            </a:pPr>
            <a:r>
              <a:rPr lang="en-US" sz="1900" dirty="0"/>
              <a:t>The position of the American College of Medical Toxicology (ACMT) and American Academy of Clinical Toxicology (AACT), is as follows:</a:t>
            </a:r>
          </a:p>
          <a:p>
            <a:pPr>
              <a:buFont typeface="Arial" panose="020B0604020202020204" pitchFamily="34" charset="0"/>
              <a:buChar char="•"/>
            </a:pPr>
            <a:r>
              <a:rPr lang="en-US" sz="1900" dirty="0"/>
              <a:t>Fentanyl and its analogs are potent opioid receptor agonists, but the risk of clinically significant exposure to emergency responders is extremely low. </a:t>
            </a:r>
          </a:p>
          <a:p>
            <a:pPr>
              <a:buFont typeface="Arial" panose="020B0604020202020204" pitchFamily="34" charset="0"/>
              <a:buChar char="•"/>
            </a:pPr>
            <a:r>
              <a:rPr lang="en-US" sz="1900" b="1" dirty="0"/>
              <a:t>To date, we have not seen reports of emergency responders developing signs or symptoms consistent with opioid toxicity from incidental contact with opioids. </a:t>
            </a:r>
            <a:r>
              <a:rPr lang="en-US" sz="1900" dirty="0"/>
              <a:t>Incidental dermal absorption is unlikely to cause opioid toxicity.</a:t>
            </a:r>
          </a:p>
          <a:p>
            <a:endParaRPr lang="en-US" dirty="0"/>
          </a:p>
        </p:txBody>
      </p:sp>
      <p:pic>
        <p:nvPicPr>
          <p:cNvPr id="7170" name="Picture 2" descr="Dispatches from the Overdose Crisis: The fentanyl exposure overdose my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7303" y="2329984"/>
            <a:ext cx="4512526" cy="251241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62602" y="5498495"/>
            <a:ext cx="10679214" cy="738664"/>
          </a:xfrm>
          <a:prstGeom prst="rect">
            <a:avLst/>
          </a:prstGeom>
          <a:noFill/>
        </p:spPr>
        <p:txBody>
          <a:bodyPr wrap="square" rtlCol="0">
            <a:spAutoFit/>
          </a:bodyPr>
          <a:lstStyle/>
          <a:p>
            <a:r>
              <a:rPr lang="en-US" sz="1400" dirty="0"/>
              <a:t>Information from </a:t>
            </a:r>
            <a:r>
              <a:rPr lang="en-US" sz="1400" dirty="0">
                <a:hlinkClick r:id="rId3"/>
              </a:rPr>
              <a:t>https://www.ncbi.nlm.nih.gov/pmc/articles/PMC5711758/</a:t>
            </a:r>
            <a:r>
              <a:rPr lang="en-US" sz="1400" dirty="0"/>
              <a:t> </a:t>
            </a:r>
          </a:p>
          <a:p>
            <a:r>
              <a:rPr lang="en-US" sz="1400" dirty="0"/>
              <a:t>Image from </a:t>
            </a:r>
            <a:r>
              <a:rPr lang="en-US" sz="1400" dirty="0">
                <a:hlinkClick r:id="rId4"/>
              </a:rPr>
              <a:t>https://www.columbusmonthly.com/story/entertainment/human-interest/2022/02/03/dispatches-overdose-crisis-fentanyl-exposure-overdose-myth/6648270001/</a:t>
            </a:r>
            <a:r>
              <a:rPr lang="en-US" sz="1400" dirty="0"/>
              <a:t> </a:t>
            </a:r>
          </a:p>
        </p:txBody>
      </p:sp>
    </p:spTree>
    <p:extLst>
      <p:ext uri="{BB962C8B-B14F-4D97-AF65-F5344CB8AC3E}">
        <p14:creationId xmlns:p14="http://schemas.microsoft.com/office/powerpoint/2010/main" val="2778386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5A28DD-1F1F-BF07-4FEF-3A0B18C67B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B32988-65C0-0CB1-9BC0-F125295CF8BB}"/>
              </a:ext>
            </a:extLst>
          </p:cNvPr>
          <p:cNvSpPr>
            <a:spLocks noGrp="1"/>
          </p:cNvSpPr>
          <p:nvPr>
            <p:ph type="title"/>
          </p:nvPr>
        </p:nvSpPr>
        <p:spPr>
          <a:xfrm>
            <a:off x="773306" y="512860"/>
            <a:ext cx="9291215" cy="1049235"/>
          </a:xfrm>
        </p:spPr>
        <p:txBody>
          <a:bodyPr/>
          <a:lstStyle/>
          <a:p>
            <a:r>
              <a:rPr lang="en-US" dirty="0"/>
              <a:t>Overdose risk to first responders</a:t>
            </a:r>
          </a:p>
        </p:txBody>
      </p:sp>
      <p:sp>
        <p:nvSpPr>
          <p:cNvPr id="7" name="Content Placeholder 2">
            <a:extLst>
              <a:ext uri="{FF2B5EF4-FFF2-40B4-BE49-F238E27FC236}">
                <a16:creationId xmlns:a16="http://schemas.microsoft.com/office/drawing/2014/main" id="{1597129C-7484-75D6-C94B-7EFCDD18DCB4}"/>
              </a:ext>
            </a:extLst>
          </p:cNvPr>
          <p:cNvSpPr txBox="1">
            <a:spLocks/>
          </p:cNvSpPr>
          <p:nvPr/>
        </p:nvSpPr>
        <p:spPr>
          <a:xfrm>
            <a:off x="1354139" y="4142897"/>
            <a:ext cx="9601200" cy="1600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0" dirty="0"/>
              <a:t>A CPR mask can provide a barrier to help protect you, if you are worried about overdosing from performing CPR or rescue breaths to a person that is overdosing.</a:t>
            </a:r>
          </a:p>
          <a:p>
            <a:endParaRPr lang="en-US" dirty="0"/>
          </a:p>
        </p:txBody>
      </p:sp>
      <p:pic>
        <p:nvPicPr>
          <p:cNvPr id="8" name="Picture 7">
            <a:extLst>
              <a:ext uri="{FF2B5EF4-FFF2-40B4-BE49-F238E27FC236}">
                <a16:creationId xmlns:a16="http://schemas.microsoft.com/office/drawing/2014/main" id="{1B993F64-1D5B-BB85-4D75-967F148D4281}"/>
              </a:ext>
            </a:extLst>
          </p:cNvPr>
          <p:cNvPicPr/>
          <p:nvPr/>
        </p:nvPicPr>
        <p:blipFill rotWithShape="1">
          <a:blip r:embed="rId2"/>
          <a:srcRect l="13553" t="44961" r="29850" b="27671"/>
          <a:stretch/>
        </p:blipFill>
        <p:spPr bwMode="auto">
          <a:xfrm>
            <a:off x="1449969" y="1820253"/>
            <a:ext cx="8892344" cy="2080416"/>
          </a:xfrm>
          <a:prstGeom prst="rect">
            <a:avLst/>
          </a:prstGeom>
          <a:ln>
            <a:noFill/>
          </a:ln>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id="{9DA67666-4424-1058-93B5-20E288DF7ADD}"/>
              </a:ext>
            </a:extLst>
          </p:cNvPr>
          <p:cNvSpPr txBox="1"/>
          <p:nvPr/>
        </p:nvSpPr>
        <p:spPr>
          <a:xfrm>
            <a:off x="2401024" y="5769139"/>
            <a:ext cx="8077200" cy="258532"/>
          </a:xfrm>
          <a:prstGeom prst="rect">
            <a:avLst/>
          </a:prstGeom>
          <a:noFill/>
        </p:spPr>
        <p:txBody>
          <a:bodyPr wrap="square" rtlCol="0">
            <a:spAutoFit/>
          </a:bodyPr>
          <a:lstStyle/>
          <a:p>
            <a:pPr>
              <a:lnSpc>
                <a:spcPct val="90000"/>
              </a:lnSpc>
            </a:pPr>
            <a:r>
              <a:rPr lang="en-US" sz="1200" dirty="0"/>
              <a:t>Image from </a:t>
            </a:r>
            <a:r>
              <a:rPr lang="en-US" sz="1200" dirty="0">
                <a:hlinkClick r:id="rId3"/>
              </a:rPr>
              <a:t>https://www.statnews.com/2017/08/09/fentanyl-falling-ill/</a:t>
            </a:r>
            <a:r>
              <a:rPr lang="en-US" sz="1200" dirty="0"/>
              <a:t> </a:t>
            </a:r>
          </a:p>
        </p:txBody>
      </p:sp>
    </p:spTree>
    <p:extLst>
      <p:ext uri="{BB962C8B-B14F-4D97-AF65-F5344CB8AC3E}">
        <p14:creationId xmlns:p14="http://schemas.microsoft.com/office/powerpoint/2010/main" val="3334864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E4A04-49ED-3808-69B4-47D3163F0D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399518-EF73-0E86-70E4-13F1F5D88D35}"/>
              </a:ext>
            </a:extLst>
          </p:cNvPr>
          <p:cNvSpPr>
            <a:spLocks noGrp="1"/>
          </p:cNvSpPr>
          <p:nvPr>
            <p:ph type="title"/>
          </p:nvPr>
        </p:nvSpPr>
        <p:spPr>
          <a:xfrm>
            <a:off x="968991" y="804519"/>
            <a:ext cx="9773804" cy="1049235"/>
          </a:xfrm>
        </p:spPr>
        <p:txBody>
          <a:bodyPr>
            <a:normAutofit/>
          </a:bodyPr>
          <a:lstStyle/>
          <a:p>
            <a:r>
              <a:rPr lang="en-US" dirty="0"/>
              <a:t>Overdose risk from touching fentanyl</a:t>
            </a:r>
          </a:p>
        </p:txBody>
      </p:sp>
      <p:pic>
        <p:nvPicPr>
          <p:cNvPr id="6" name="Picture 2" descr="Overdose myths illustration">
            <a:extLst>
              <a:ext uri="{FF2B5EF4-FFF2-40B4-BE49-F238E27FC236}">
                <a16:creationId xmlns:a16="http://schemas.microsoft.com/office/drawing/2014/main" id="{7CF13D4E-9A75-179C-D17C-E8857A28BFDE}"/>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4000" contrast="4000"/>
                    </a14:imgEffect>
                  </a14:imgLayer>
                </a14:imgProps>
              </a:ext>
              <a:ext uri="{28A0092B-C50C-407E-A947-70E740481C1C}">
                <a14:useLocalDpi xmlns:a14="http://schemas.microsoft.com/office/drawing/2010/main" val="0"/>
              </a:ext>
            </a:extLst>
          </a:blip>
          <a:srcRect/>
          <a:stretch>
            <a:fillRect/>
          </a:stretch>
        </p:blipFill>
        <p:spPr bwMode="auto">
          <a:xfrm>
            <a:off x="578734" y="2023597"/>
            <a:ext cx="3130255" cy="313025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956BB82-79E5-EF67-0588-7B3563076DF6}"/>
              </a:ext>
            </a:extLst>
          </p:cNvPr>
          <p:cNvSpPr txBox="1"/>
          <p:nvPr/>
        </p:nvSpPr>
        <p:spPr>
          <a:xfrm>
            <a:off x="4153603" y="1965722"/>
            <a:ext cx="6688579" cy="3393237"/>
          </a:xfrm>
          <a:prstGeom prst="rect">
            <a:avLst/>
          </a:prstGeom>
          <a:noFill/>
        </p:spPr>
        <p:txBody>
          <a:bodyPr wrap="square" rtlCol="0">
            <a:spAutoFit/>
          </a:bodyPr>
          <a:lstStyle/>
          <a:p>
            <a:pPr marL="342900" indent="-342900">
              <a:spcAft>
                <a:spcPts val="900"/>
              </a:spcAft>
              <a:buClr>
                <a:srgbClr val="00B0F0"/>
              </a:buClr>
              <a:buFont typeface="Arial" panose="020B0604020202020204" pitchFamily="34" charset="0"/>
              <a:buChar char="•"/>
            </a:pPr>
            <a:r>
              <a:rPr lang="en-US" sz="2400" dirty="0"/>
              <a:t>Make sure fentanyl does not get into your mouth, nose, or eyes because then it can be dangerous. </a:t>
            </a:r>
          </a:p>
          <a:p>
            <a:pPr marL="342900" indent="-342900">
              <a:spcAft>
                <a:spcPts val="900"/>
              </a:spcAft>
              <a:buClr>
                <a:srgbClr val="00B0F0"/>
              </a:buClr>
              <a:buFont typeface="Arial" panose="020B0604020202020204" pitchFamily="34" charset="0"/>
              <a:buChar char="•"/>
            </a:pPr>
            <a:r>
              <a:rPr lang="en-US" sz="2400" dirty="0"/>
              <a:t>Nitrile or latex gloves are an effective barrier.</a:t>
            </a:r>
          </a:p>
          <a:p>
            <a:pPr marL="342900" indent="-342900">
              <a:spcAft>
                <a:spcPts val="900"/>
              </a:spcAft>
              <a:buClr>
                <a:srgbClr val="00B0F0"/>
              </a:buClr>
              <a:buFont typeface="Arial" panose="020B0604020202020204" pitchFamily="34" charset="0"/>
              <a:buChar char="•"/>
            </a:pPr>
            <a:r>
              <a:rPr lang="en-US" sz="2400" dirty="0"/>
              <a:t>Wash hands with mild soap and water following potential contact to remove fentanyl from the skin.</a:t>
            </a:r>
          </a:p>
          <a:p>
            <a:pPr marL="342900" indent="-342900">
              <a:spcAft>
                <a:spcPts val="900"/>
              </a:spcAft>
              <a:buClr>
                <a:srgbClr val="00B0F0"/>
              </a:buClr>
              <a:buFont typeface="Arial" panose="020B0604020202020204" pitchFamily="34" charset="0"/>
              <a:buChar char="•"/>
            </a:pPr>
            <a:r>
              <a:rPr lang="en-US" sz="2400" u="sng" dirty="0"/>
              <a:t>Hand sanitizer or other cleaning agents may increase skin absorption and should be avoided.</a:t>
            </a:r>
          </a:p>
        </p:txBody>
      </p:sp>
      <p:sp>
        <p:nvSpPr>
          <p:cNvPr id="8" name="TextBox 7">
            <a:extLst>
              <a:ext uri="{FF2B5EF4-FFF2-40B4-BE49-F238E27FC236}">
                <a16:creationId xmlns:a16="http://schemas.microsoft.com/office/drawing/2014/main" id="{F7A563B4-7CA4-5EF0-C5CE-D2E0B921C57D}"/>
              </a:ext>
            </a:extLst>
          </p:cNvPr>
          <p:cNvSpPr txBox="1"/>
          <p:nvPr/>
        </p:nvSpPr>
        <p:spPr>
          <a:xfrm>
            <a:off x="1166165" y="5528802"/>
            <a:ext cx="9379456" cy="646331"/>
          </a:xfrm>
          <a:prstGeom prst="rect">
            <a:avLst/>
          </a:prstGeom>
          <a:noFill/>
        </p:spPr>
        <p:txBody>
          <a:bodyPr wrap="square" rtlCol="0">
            <a:spAutoFit/>
          </a:bodyPr>
          <a:lstStyle/>
          <a:p>
            <a:r>
              <a:rPr lang="en-US" sz="1200" dirty="0"/>
              <a:t>Information from: </a:t>
            </a:r>
            <a:r>
              <a:rPr lang="en-US" sz="1200" dirty="0">
                <a:hlinkClick r:id="rId4"/>
              </a:rPr>
              <a:t>https://www.cdph.ca.gov/Programs/CCDPHP/sapb/CDPH%20Document%20Library/Responding-to-a-Fentanyl-Overdose.pdf</a:t>
            </a:r>
            <a:r>
              <a:rPr lang="en-US" sz="1200" dirty="0"/>
              <a:t> </a:t>
            </a:r>
            <a:r>
              <a:rPr lang="en-US" sz="1200" dirty="0">
                <a:solidFill>
                  <a:srgbClr val="C00000"/>
                </a:solidFill>
              </a:rPr>
              <a:t> </a:t>
            </a:r>
            <a:r>
              <a:rPr lang="en-US" sz="1200" dirty="0"/>
              <a:t>and </a:t>
            </a:r>
            <a:r>
              <a:rPr lang="en-US" sz="1200" dirty="0">
                <a:hlinkClick r:id="rId5"/>
              </a:rPr>
              <a:t>https://www.statnews.com/2017/08/09/fentanyl-falling-ill/</a:t>
            </a:r>
            <a:r>
              <a:rPr lang="en-US" sz="1200" dirty="0"/>
              <a:t> </a:t>
            </a:r>
            <a:endParaRPr lang="en-US" sz="1200" dirty="0">
              <a:solidFill>
                <a:srgbClr val="C00000"/>
              </a:solidFill>
            </a:endParaRPr>
          </a:p>
          <a:p>
            <a:r>
              <a:rPr lang="en-US" sz="1200" dirty="0"/>
              <a:t>Image from: </a:t>
            </a:r>
            <a:r>
              <a:rPr lang="en-US" sz="1200" dirty="0">
                <a:solidFill>
                  <a:srgbClr val="C00000"/>
                </a:solidFill>
                <a:hlinkClick r:id="rId5"/>
              </a:rPr>
              <a:t>https://www.statnews.com/2017/08/09/fentanyl-falling-ill/</a:t>
            </a:r>
            <a:r>
              <a:rPr lang="en-US" sz="1200" dirty="0">
                <a:solidFill>
                  <a:srgbClr val="C00000"/>
                </a:solidFill>
              </a:rPr>
              <a:t> </a:t>
            </a:r>
          </a:p>
        </p:txBody>
      </p:sp>
    </p:spTree>
    <p:extLst>
      <p:ext uri="{BB962C8B-B14F-4D97-AF65-F5344CB8AC3E}">
        <p14:creationId xmlns:p14="http://schemas.microsoft.com/office/powerpoint/2010/main" val="1258748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E691B-5583-AC67-6A84-26D40B6710C9}"/>
              </a:ext>
            </a:extLst>
          </p:cNvPr>
          <p:cNvSpPr>
            <a:spLocks noGrp="1"/>
          </p:cNvSpPr>
          <p:nvPr>
            <p:ph type="title"/>
          </p:nvPr>
        </p:nvSpPr>
        <p:spPr/>
        <p:txBody>
          <a:bodyPr>
            <a:normAutofit/>
          </a:bodyPr>
          <a:lstStyle/>
          <a:p>
            <a:r>
              <a:rPr lang="en-US" sz="4400" dirty="0"/>
              <a:t>Fentanyl test strips (FTS)</a:t>
            </a:r>
          </a:p>
        </p:txBody>
      </p:sp>
      <p:sp>
        <p:nvSpPr>
          <p:cNvPr id="5" name="TextBox 4">
            <a:extLst>
              <a:ext uri="{FF2B5EF4-FFF2-40B4-BE49-F238E27FC236}">
                <a16:creationId xmlns:a16="http://schemas.microsoft.com/office/drawing/2014/main" id="{3C6218D5-FF7F-2FC4-0A53-E7EED5ACF2E9}"/>
              </a:ext>
            </a:extLst>
          </p:cNvPr>
          <p:cNvSpPr txBox="1"/>
          <p:nvPr/>
        </p:nvSpPr>
        <p:spPr>
          <a:xfrm>
            <a:off x="4463878" y="6274055"/>
            <a:ext cx="7743568" cy="461665"/>
          </a:xfrm>
          <a:prstGeom prst="rect">
            <a:avLst/>
          </a:prstGeom>
          <a:noFill/>
        </p:spPr>
        <p:txBody>
          <a:bodyPr wrap="square" rtlCol="0">
            <a:spAutoFit/>
          </a:bodyPr>
          <a:lstStyle/>
          <a:p>
            <a:r>
              <a:rPr lang="en-US" sz="1200" dirty="0"/>
              <a:t>Images from: </a:t>
            </a:r>
            <a:r>
              <a:rPr lang="en-US" sz="1200" dirty="0">
                <a:hlinkClick r:id="rId2"/>
              </a:rPr>
              <a:t>https://www.facebook.com/photo/?fbid=859331906243446&amp;set=a.307496668093642</a:t>
            </a:r>
            <a:r>
              <a:rPr lang="en-US" sz="1200" dirty="0"/>
              <a:t> and </a:t>
            </a:r>
            <a:r>
              <a:rPr lang="en-US" sz="1200" dirty="0">
                <a:hlinkClick r:id="rId3"/>
              </a:rPr>
              <a:t>https://drugfree.org/fentanyl-test-strips/</a:t>
            </a:r>
            <a:r>
              <a:rPr lang="en-US" sz="1200" dirty="0"/>
              <a:t>  </a:t>
            </a:r>
          </a:p>
        </p:txBody>
      </p:sp>
      <p:pic>
        <p:nvPicPr>
          <p:cNvPr id="2054" name="Picture 6" descr="May be an image of text">
            <a:extLst>
              <a:ext uri="{FF2B5EF4-FFF2-40B4-BE49-F238E27FC236}">
                <a16:creationId xmlns:a16="http://schemas.microsoft.com/office/drawing/2014/main" id="{A45B1140-DA17-E534-7455-1215EE63E2E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8865" b="10967"/>
          <a:stretch/>
        </p:blipFill>
        <p:spPr bwMode="auto">
          <a:xfrm>
            <a:off x="5356654" y="491858"/>
            <a:ext cx="5449330" cy="366242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Fentanyl Test Strips - Partnership to ...">
            <a:extLst>
              <a:ext uri="{FF2B5EF4-FFF2-40B4-BE49-F238E27FC236}">
                <a16:creationId xmlns:a16="http://schemas.microsoft.com/office/drawing/2014/main" id="{79B6ADC4-9A64-A86E-6B7E-594BB0E0A10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85" t="9901" r="885" b="13554"/>
          <a:stretch/>
        </p:blipFill>
        <p:spPr bwMode="auto">
          <a:xfrm>
            <a:off x="6709720" y="4534930"/>
            <a:ext cx="3314700" cy="1631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4887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3762" y="286603"/>
            <a:ext cx="10401918" cy="1450757"/>
          </a:xfrm>
        </p:spPr>
        <p:txBody>
          <a:bodyPr>
            <a:normAutofit/>
          </a:bodyPr>
          <a:lstStyle/>
          <a:p>
            <a:r>
              <a:rPr lang="en-US" dirty="0"/>
              <a:t>Fentanyl test strips can’t tell you for sure if a substance has fentanyl in it or if it is safe.</a:t>
            </a:r>
          </a:p>
        </p:txBody>
      </p:sp>
      <p:sp>
        <p:nvSpPr>
          <p:cNvPr id="7" name="Content Placeholder 2">
            <a:extLst>
              <a:ext uri="{FF2B5EF4-FFF2-40B4-BE49-F238E27FC236}">
                <a16:creationId xmlns:a16="http://schemas.microsoft.com/office/drawing/2014/main" id="{18C62C63-76ED-5316-15CC-A1074CBE1BBD}"/>
              </a:ext>
            </a:extLst>
          </p:cNvPr>
          <p:cNvSpPr>
            <a:spLocks noGrp="1"/>
          </p:cNvSpPr>
          <p:nvPr>
            <p:ph idx="1"/>
          </p:nvPr>
        </p:nvSpPr>
        <p:spPr>
          <a:xfrm>
            <a:off x="612549" y="2038865"/>
            <a:ext cx="6171309" cy="4138098"/>
          </a:xfrm>
        </p:spPr>
        <p:txBody>
          <a:bodyPr>
            <a:normAutofit/>
          </a:bodyPr>
          <a:lstStyle/>
          <a:p>
            <a:pPr>
              <a:buFont typeface="Arial" panose="020B0604020202020204" pitchFamily="34" charset="0"/>
              <a:buChar char="•"/>
            </a:pPr>
            <a:r>
              <a:rPr lang="en-US" sz="2600" b="0" dirty="0"/>
              <a:t>FTS can detect a handful of the most common types (analogs) of fentanyl.</a:t>
            </a:r>
          </a:p>
          <a:p>
            <a:pPr>
              <a:buFont typeface="Arial" panose="020B0604020202020204" pitchFamily="34" charset="0"/>
              <a:buChar char="•"/>
            </a:pPr>
            <a:r>
              <a:rPr lang="en-US" sz="2600" b="0" dirty="0"/>
              <a:t>There are more than 1400 different types of fentanyl.</a:t>
            </a:r>
          </a:p>
          <a:p>
            <a:pPr>
              <a:buFont typeface="Arial" panose="020B0604020202020204" pitchFamily="34" charset="0"/>
              <a:buChar char="•"/>
            </a:pPr>
            <a:r>
              <a:rPr lang="en-US" sz="2600" b="0" dirty="0"/>
              <a:t>Oregon has had overdose deaths from types of fentanyl not detected by test strips (such as cyclopropyl fentanyl).</a:t>
            </a:r>
          </a:p>
        </p:txBody>
      </p:sp>
      <p:sp>
        <p:nvSpPr>
          <p:cNvPr id="8" name="TextBox 7">
            <a:extLst>
              <a:ext uri="{FF2B5EF4-FFF2-40B4-BE49-F238E27FC236}">
                <a16:creationId xmlns:a16="http://schemas.microsoft.com/office/drawing/2014/main" id="{6E383E6D-79A6-74B2-8586-D16E29EAE769}"/>
              </a:ext>
            </a:extLst>
          </p:cNvPr>
          <p:cNvSpPr txBox="1"/>
          <p:nvPr/>
        </p:nvSpPr>
        <p:spPr>
          <a:xfrm>
            <a:off x="2793730" y="5530800"/>
            <a:ext cx="10895034" cy="646163"/>
          </a:xfrm>
          <a:prstGeom prst="rect">
            <a:avLst/>
          </a:prstGeom>
          <a:noFill/>
        </p:spPr>
        <p:txBody>
          <a:bodyPr wrap="square" rtlCol="0">
            <a:spAutoFit/>
          </a:bodyPr>
          <a:lstStyle/>
          <a:p>
            <a:r>
              <a:rPr lang="en-US" sz="1200" dirty="0"/>
              <a:t>Information from </a:t>
            </a:r>
            <a:r>
              <a:rPr lang="en-US" sz="1200" dirty="0">
                <a:hlinkClick r:id="rId2"/>
              </a:rPr>
              <a:t>https://en.wikipedia.org/wiki/List_of_fentanyl_analogues</a:t>
            </a:r>
            <a:r>
              <a:rPr lang="en-US" sz="1200" dirty="0"/>
              <a:t> and </a:t>
            </a:r>
            <a:r>
              <a:rPr lang="en-US" sz="1200" dirty="0">
                <a:hlinkClick r:id="rId3"/>
              </a:rPr>
              <a:t>https://www.btnx.com/HarmReduction</a:t>
            </a:r>
            <a:r>
              <a:rPr lang="en-US" sz="1200" dirty="0"/>
              <a:t> </a:t>
            </a:r>
          </a:p>
          <a:p>
            <a:r>
              <a:rPr lang="en-US" sz="1200" dirty="0"/>
              <a:t>and </a:t>
            </a:r>
            <a:r>
              <a:rPr lang="en-US" sz="1200" dirty="0">
                <a:hlinkClick r:id="rId4"/>
              </a:rPr>
              <a:t>https://www.ice.gov/news/releases/lake-oswego-man-sentenced-federal-prison-distributing-fentanyl-china-leading-overdose</a:t>
            </a:r>
            <a:r>
              <a:rPr lang="en-US" sz="1200" dirty="0"/>
              <a:t>   </a:t>
            </a:r>
          </a:p>
          <a:p>
            <a:r>
              <a:rPr lang="en-US" sz="1200" dirty="0"/>
              <a:t>Image from: </a:t>
            </a:r>
            <a:r>
              <a:rPr lang="en-US" sz="1200" dirty="0">
                <a:hlinkClick r:id="rId5"/>
              </a:rPr>
              <a:t>https://grassrootsharmreduction.org/</a:t>
            </a:r>
            <a:r>
              <a:rPr lang="en-US" sz="1200" dirty="0"/>
              <a:t>  </a:t>
            </a:r>
          </a:p>
        </p:txBody>
      </p:sp>
      <p:pic>
        <p:nvPicPr>
          <p:cNvPr id="2050" name="Picture 2" descr="Shop - Grassroots Harm Reduction">
            <a:extLst>
              <a:ext uri="{FF2B5EF4-FFF2-40B4-BE49-F238E27FC236}">
                <a16:creationId xmlns:a16="http://schemas.microsoft.com/office/drawing/2014/main" id="{D1584D5B-429A-89E6-FB7B-B2EC9D898EF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41631" y="1999282"/>
            <a:ext cx="3269596" cy="3269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92721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B3D4FD-DCE1-1C61-52BD-109C596971B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BBF75C-2230-C607-688C-2E390F6BA4E0}"/>
              </a:ext>
            </a:extLst>
          </p:cNvPr>
          <p:cNvSpPr>
            <a:spLocks noGrp="1"/>
          </p:cNvSpPr>
          <p:nvPr>
            <p:ph idx="1"/>
          </p:nvPr>
        </p:nvSpPr>
        <p:spPr>
          <a:xfrm>
            <a:off x="1186249" y="1825625"/>
            <a:ext cx="10167551" cy="4351338"/>
          </a:xfrm>
        </p:spPr>
        <p:txBody>
          <a:bodyPr/>
          <a:lstStyle/>
          <a:p>
            <a:pPr>
              <a:buFont typeface="Arial" panose="020B0604020202020204" pitchFamily="34" charset="0"/>
              <a:buChar char="•"/>
            </a:pPr>
            <a:r>
              <a:rPr lang="en-US" sz="2800" b="0" dirty="0"/>
              <a:t>False positives can occur.</a:t>
            </a:r>
          </a:p>
          <a:p>
            <a:pPr>
              <a:buFont typeface="Arial" panose="020B0604020202020204" pitchFamily="34" charset="0"/>
              <a:buChar char="•"/>
            </a:pPr>
            <a:r>
              <a:rPr lang="en-US" sz="2800" b="0" dirty="0"/>
              <a:t>False negatives can occur.</a:t>
            </a:r>
          </a:p>
          <a:p>
            <a:pPr>
              <a:buFont typeface="Arial" panose="020B0604020202020204" pitchFamily="34" charset="0"/>
              <a:buChar char="•"/>
            </a:pPr>
            <a:r>
              <a:rPr lang="en-US" sz="2800" b="0" dirty="0"/>
              <a:t>BTNX brand tests require residue of meth and MDMA to be diluted in order to avoid a false positive.</a:t>
            </a:r>
          </a:p>
          <a:p>
            <a:pPr>
              <a:buFont typeface="Arial" panose="020B0604020202020204" pitchFamily="34" charset="0"/>
              <a:buChar char="•"/>
            </a:pPr>
            <a:r>
              <a:rPr lang="en-US" sz="2800" b="0" dirty="0"/>
              <a:t>User error can occur reading the results since 2 lines are a negative result.</a:t>
            </a:r>
          </a:p>
          <a:p>
            <a:pPr marL="0" indent="0">
              <a:buNone/>
            </a:pPr>
            <a:endParaRPr lang="en-US" b="0" dirty="0"/>
          </a:p>
        </p:txBody>
      </p:sp>
      <p:sp>
        <p:nvSpPr>
          <p:cNvPr id="4" name="TextBox 3">
            <a:extLst>
              <a:ext uri="{FF2B5EF4-FFF2-40B4-BE49-F238E27FC236}">
                <a16:creationId xmlns:a16="http://schemas.microsoft.com/office/drawing/2014/main" id="{AA8B94E2-F2E9-1AB4-31E0-2D456E3A754E}"/>
              </a:ext>
            </a:extLst>
          </p:cNvPr>
          <p:cNvSpPr txBox="1"/>
          <p:nvPr/>
        </p:nvSpPr>
        <p:spPr>
          <a:xfrm>
            <a:off x="1097280" y="5899964"/>
            <a:ext cx="3579193" cy="276999"/>
          </a:xfrm>
          <a:prstGeom prst="rect">
            <a:avLst/>
          </a:prstGeom>
          <a:noFill/>
        </p:spPr>
        <p:txBody>
          <a:bodyPr wrap="square" rtlCol="0">
            <a:spAutoFit/>
          </a:bodyPr>
          <a:lstStyle/>
          <a:p>
            <a:r>
              <a:rPr lang="en-US" sz="1200" dirty="0"/>
              <a:t>Image from: </a:t>
            </a:r>
            <a:r>
              <a:rPr lang="en-US" sz="1200" dirty="0">
                <a:hlinkClick r:id="rId2"/>
              </a:rPr>
              <a:t>https://dancesafe.org/fentanyl/</a:t>
            </a:r>
            <a:r>
              <a:rPr lang="en-US" sz="1200" dirty="0"/>
              <a:t> </a:t>
            </a:r>
          </a:p>
        </p:txBody>
      </p:sp>
      <p:pic>
        <p:nvPicPr>
          <p:cNvPr id="5" name="Picture 2" descr="Fentanyl | DanceSafe">
            <a:extLst>
              <a:ext uri="{FF2B5EF4-FFF2-40B4-BE49-F238E27FC236}">
                <a16:creationId xmlns:a16="http://schemas.microsoft.com/office/drawing/2014/main" id="{5E53E1E1-85E0-7A90-F8F7-74A3E7CFF81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0044"/>
          <a:stretch/>
        </p:blipFill>
        <p:spPr bwMode="auto">
          <a:xfrm>
            <a:off x="4890536" y="4676822"/>
            <a:ext cx="4992202" cy="1286342"/>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1186249" y="374868"/>
            <a:ext cx="10401918"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t>Fentanyl test strips can’t tell you for sure if a substance has fentanyl in it or if it is safe.</a:t>
            </a:r>
          </a:p>
        </p:txBody>
      </p:sp>
    </p:spTree>
    <p:extLst>
      <p:ext uri="{BB962C8B-B14F-4D97-AF65-F5344CB8AC3E}">
        <p14:creationId xmlns:p14="http://schemas.microsoft.com/office/powerpoint/2010/main" val="1234839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3000" contrast="8000"/>
                    </a14:imgEffect>
                  </a14:imgLayer>
                </a14:imgProps>
              </a:ext>
              <a:ext uri="{28A0092B-C50C-407E-A947-70E740481C1C}">
                <a14:useLocalDpi xmlns:a14="http://schemas.microsoft.com/office/drawing/2010/main" val="0"/>
              </a:ext>
            </a:extLst>
          </a:blip>
          <a:srcRect l="27572" t="7063" r="12319" b="4949"/>
          <a:stretch/>
        </p:blipFill>
        <p:spPr>
          <a:xfrm>
            <a:off x="7015029" y="1933731"/>
            <a:ext cx="4724283" cy="2964674"/>
          </a:xfrm>
          <a:prstGeom prst="rect">
            <a:avLst/>
          </a:prstGeom>
        </p:spPr>
      </p:pic>
      <p:sp>
        <p:nvSpPr>
          <p:cNvPr id="8" name="Content Placeholder 2">
            <a:extLst>
              <a:ext uri="{FF2B5EF4-FFF2-40B4-BE49-F238E27FC236}">
                <a16:creationId xmlns:a16="http://schemas.microsoft.com/office/drawing/2014/main" id="{E932FB94-D67C-6697-7DF8-C71F2D2A2914}"/>
              </a:ext>
            </a:extLst>
          </p:cNvPr>
          <p:cNvSpPr>
            <a:spLocks noGrp="1"/>
          </p:cNvSpPr>
          <p:nvPr>
            <p:ph idx="1"/>
          </p:nvPr>
        </p:nvSpPr>
        <p:spPr>
          <a:xfrm>
            <a:off x="659140" y="1760076"/>
            <a:ext cx="5859709" cy="4681090"/>
          </a:xfrm>
        </p:spPr>
        <p:txBody>
          <a:bodyPr>
            <a:normAutofit/>
          </a:bodyPr>
          <a:lstStyle/>
          <a:p>
            <a:pPr>
              <a:buFont typeface="Arial" panose="020B0604020202020204" pitchFamily="34" charset="0"/>
              <a:buChar char="•"/>
            </a:pPr>
            <a:r>
              <a:rPr lang="en-US" sz="2800" b="0" dirty="0"/>
              <a:t>FTS will show a false positive result if diphenhydramine (Benadryl) is in the substance tested.</a:t>
            </a:r>
          </a:p>
          <a:p>
            <a:pPr>
              <a:buFont typeface="Arial" panose="020B0604020202020204" pitchFamily="34" charset="0"/>
              <a:buChar char="•"/>
            </a:pPr>
            <a:r>
              <a:rPr lang="en-US" sz="2800" b="0" dirty="0"/>
              <a:t>Benadryl is often added to opioids (heroin, fentanyl) sold on the street (unregulated).</a:t>
            </a:r>
          </a:p>
          <a:p>
            <a:pPr>
              <a:buFont typeface="Arial" panose="020B0604020202020204" pitchFamily="34" charset="0"/>
              <a:buChar char="•"/>
            </a:pPr>
            <a:r>
              <a:rPr lang="en-US" sz="2800" dirty="0"/>
              <a:t>Other contaminants may also create a false positive result</a:t>
            </a:r>
            <a:endParaRPr lang="en-US" sz="2800" b="0" dirty="0"/>
          </a:p>
        </p:txBody>
      </p:sp>
      <p:sp>
        <p:nvSpPr>
          <p:cNvPr id="9" name="TextBox 8">
            <a:extLst>
              <a:ext uri="{FF2B5EF4-FFF2-40B4-BE49-F238E27FC236}">
                <a16:creationId xmlns:a16="http://schemas.microsoft.com/office/drawing/2014/main" id="{2219FC55-D915-99ED-5EC8-DB204085331C}"/>
              </a:ext>
            </a:extLst>
          </p:cNvPr>
          <p:cNvSpPr txBox="1"/>
          <p:nvPr/>
        </p:nvSpPr>
        <p:spPr>
          <a:xfrm>
            <a:off x="1614116" y="5348531"/>
            <a:ext cx="9288795" cy="1015663"/>
          </a:xfrm>
          <a:prstGeom prst="rect">
            <a:avLst/>
          </a:prstGeom>
          <a:noFill/>
        </p:spPr>
        <p:txBody>
          <a:bodyPr wrap="square" rtlCol="0">
            <a:spAutoFit/>
          </a:bodyPr>
          <a:lstStyle/>
          <a:p>
            <a:r>
              <a:rPr lang="en-US" sz="1200" dirty="0"/>
              <a:t>Information from </a:t>
            </a:r>
            <a:r>
              <a:rPr lang="en-US" sz="1200" dirty="0">
                <a:hlinkClick r:id="rId4"/>
              </a:rPr>
              <a:t>https://www.cdph.ca.gov/Programs/CID/DOA/CDPH%20Document%20Library/Fact_Sheet_Fentanyl_Testing_Approved_ADA.pdf</a:t>
            </a:r>
            <a:endParaRPr lang="en-US" sz="1200" dirty="0"/>
          </a:p>
          <a:p>
            <a:r>
              <a:rPr lang="en-US" sz="1200" dirty="0">
                <a:hlinkClick r:id="rId5"/>
              </a:rPr>
              <a:t>https://www.aacc.org/-/media/Files/Divisions/TDM-TOX/AACC-TDM-CT-Newsletter_Summer_2020_final.pdf?la=en&amp;hash=9AA897EBC6DE9E132FEEB5F070BB8AE45250843F#:~:text=At%203%20h%2C%206%20h,of%20high%20levels%20of%20diphenhydramine</a:t>
            </a:r>
            <a:r>
              <a:rPr lang="en-US" sz="1200" dirty="0"/>
              <a:t>.  Image from </a:t>
            </a:r>
            <a:r>
              <a:rPr lang="en-US" sz="1200" dirty="0">
                <a:hlinkClick r:id="rId6"/>
              </a:rPr>
              <a:t>https://www.facebook.com/joltharmreductionpeoria/</a:t>
            </a:r>
            <a:r>
              <a:rPr lang="en-US" sz="1200" dirty="0"/>
              <a:t> </a:t>
            </a:r>
          </a:p>
        </p:txBody>
      </p:sp>
      <p:sp>
        <p:nvSpPr>
          <p:cNvPr id="6" name="Title 1">
            <a:extLst>
              <a:ext uri="{FF2B5EF4-FFF2-40B4-BE49-F238E27FC236}">
                <a16:creationId xmlns:a16="http://schemas.microsoft.com/office/drawing/2014/main" id="{9A1CB7FF-EE5D-3F39-C152-38ED557D5A06}"/>
              </a:ext>
            </a:extLst>
          </p:cNvPr>
          <p:cNvSpPr>
            <a:spLocks noGrp="1"/>
          </p:cNvSpPr>
          <p:nvPr>
            <p:ph type="title"/>
          </p:nvPr>
        </p:nvSpPr>
        <p:spPr>
          <a:xfrm>
            <a:off x="753762" y="286603"/>
            <a:ext cx="10401918" cy="1450757"/>
          </a:xfrm>
        </p:spPr>
        <p:txBody>
          <a:bodyPr>
            <a:normAutofit/>
          </a:bodyPr>
          <a:lstStyle/>
          <a:p>
            <a:r>
              <a:rPr lang="en-US" dirty="0"/>
              <a:t>Fentanyl test strips can’t tell you for sure if a substance has fentanyl in it or if it is safe.</a:t>
            </a:r>
          </a:p>
        </p:txBody>
      </p:sp>
    </p:spTree>
    <p:extLst>
      <p:ext uri="{BB962C8B-B14F-4D97-AF65-F5344CB8AC3E}">
        <p14:creationId xmlns:p14="http://schemas.microsoft.com/office/powerpoint/2010/main" val="35011481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59978C-2669-1085-0AA4-9EF1DF5120BF}"/>
            </a:ext>
          </a:extLst>
        </p:cNvPr>
        <p:cNvGrpSpPr/>
        <p:nvPr/>
      </p:nvGrpSpPr>
      <p:grpSpPr>
        <a:xfrm>
          <a:off x="0" y="0"/>
          <a:ext cx="0" cy="0"/>
          <a:chOff x="0" y="0"/>
          <a:chExt cx="0" cy="0"/>
        </a:xfrm>
      </p:grpSpPr>
      <p:sp>
        <p:nvSpPr>
          <p:cNvPr id="8" name="Content Placeholder 2">
            <a:extLst>
              <a:ext uri="{FF2B5EF4-FFF2-40B4-BE49-F238E27FC236}">
                <a16:creationId xmlns:a16="http://schemas.microsoft.com/office/drawing/2014/main" id="{217ED180-8D29-8E85-C8AA-73243C52498F}"/>
              </a:ext>
            </a:extLst>
          </p:cNvPr>
          <p:cNvSpPr>
            <a:spLocks noGrp="1"/>
          </p:cNvSpPr>
          <p:nvPr>
            <p:ph idx="1"/>
          </p:nvPr>
        </p:nvSpPr>
        <p:spPr>
          <a:xfrm>
            <a:off x="646783" y="2176910"/>
            <a:ext cx="5859709" cy="4681090"/>
          </a:xfrm>
        </p:spPr>
        <p:txBody>
          <a:bodyPr>
            <a:normAutofit/>
          </a:bodyPr>
          <a:lstStyle/>
          <a:p>
            <a:pPr>
              <a:buFont typeface="Arial" panose="020B0604020202020204" pitchFamily="34" charset="0"/>
              <a:buChar char="•"/>
            </a:pPr>
            <a:r>
              <a:rPr lang="en-US" sz="2600" b="0" dirty="0"/>
              <a:t>FTS can be a great tool to help organizations get connected to people who are using drugs.</a:t>
            </a:r>
          </a:p>
          <a:p>
            <a:pPr>
              <a:buFont typeface="Arial" panose="020B0604020202020204" pitchFamily="34" charset="0"/>
              <a:buChar char="•"/>
            </a:pPr>
            <a:r>
              <a:rPr lang="en-US" sz="2600" dirty="0"/>
              <a:t>People seeking FTS should also be given harm reduction education and naloxone</a:t>
            </a:r>
          </a:p>
          <a:p>
            <a:pPr>
              <a:buFont typeface="Arial" panose="020B0604020202020204" pitchFamily="34" charset="0"/>
              <a:buChar char="•"/>
            </a:pPr>
            <a:r>
              <a:rPr lang="en-US" sz="2600" b="0" dirty="0"/>
              <a:t>FTS can open the door to discussions on safer drug use</a:t>
            </a:r>
          </a:p>
          <a:p>
            <a:pPr>
              <a:buFont typeface="Arial" panose="020B0604020202020204" pitchFamily="34" charset="0"/>
              <a:buChar char="•"/>
            </a:pPr>
            <a:r>
              <a:rPr lang="en-US" sz="2600" dirty="0"/>
              <a:t>FTS can help people think about safety when using drugs</a:t>
            </a:r>
            <a:endParaRPr lang="en-US" sz="2600" b="0" dirty="0"/>
          </a:p>
        </p:txBody>
      </p:sp>
      <p:sp>
        <p:nvSpPr>
          <p:cNvPr id="6" name="Title 1">
            <a:extLst>
              <a:ext uri="{FF2B5EF4-FFF2-40B4-BE49-F238E27FC236}">
                <a16:creationId xmlns:a16="http://schemas.microsoft.com/office/drawing/2014/main" id="{A742EBB7-060D-2D53-C2FF-A5A821C79C93}"/>
              </a:ext>
            </a:extLst>
          </p:cNvPr>
          <p:cNvSpPr>
            <a:spLocks noGrp="1"/>
          </p:cNvSpPr>
          <p:nvPr>
            <p:ph type="title"/>
          </p:nvPr>
        </p:nvSpPr>
        <p:spPr>
          <a:xfrm>
            <a:off x="753762" y="286603"/>
            <a:ext cx="10401918" cy="1450757"/>
          </a:xfrm>
        </p:spPr>
        <p:txBody>
          <a:bodyPr>
            <a:normAutofit/>
          </a:bodyPr>
          <a:lstStyle/>
          <a:p>
            <a:r>
              <a:rPr lang="en-US" dirty="0"/>
              <a:t>Fentanyl test strips can be a great tool for engagement</a:t>
            </a:r>
          </a:p>
        </p:txBody>
      </p:sp>
      <p:pic>
        <p:nvPicPr>
          <p:cNvPr id="16386" name="Picture 2" descr="Pick up harm reduction supplies at a resource hub | Department of Public  Health | City of Philadelphia">
            <a:extLst>
              <a:ext uri="{FF2B5EF4-FFF2-40B4-BE49-F238E27FC236}">
                <a16:creationId xmlns:a16="http://schemas.microsoft.com/office/drawing/2014/main" id="{70BCFEB0-A87C-ECD6-7C2B-B7AE3AAFB8C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918" t="29792" r="12771"/>
          <a:stretch/>
        </p:blipFill>
        <p:spPr bwMode="auto">
          <a:xfrm>
            <a:off x="6506492" y="2176910"/>
            <a:ext cx="5357866" cy="345777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F48EE66-25FD-C706-2D34-96B83CE46539}"/>
              </a:ext>
            </a:extLst>
          </p:cNvPr>
          <p:cNvSpPr txBox="1"/>
          <p:nvPr/>
        </p:nvSpPr>
        <p:spPr>
          <a:xfrm>
            <a:off x="5202196" y="5970340"/>
            <a:ext cx="6777122" cy="276999"/>
          </a:xfrm>
          <a:prstGeom prst="rect">
            <a:avLst/>
          </a:prstGeom>
          <a:noFill/>
        </p:spPr>
        <p:txBody>
          <a:bodyPr wrap="square" rtlCol="0">
            <a:spAutoFit/>
          </a:bodyPr>
          <a:lstStyle/>
          <a:p>
            <a:r>
              <a:rPr lang="en-US" sz="1200" dirty="0"/>
              <a:t>Image from: </a:t>
            </a:r>
            <a:r>
              <a:rPr lang="en-US" sz="1200" dirty="0">
                <a:hlinkClick r:id="rId3"/>
              </a:rPr>
              <a:t>https://www.phila.gov/2023-09-06-pick-up-harm-reduction-supplies-at-a-resource-hub/</a:t>
            </a:r>
            <a:r>
              <a:rPr lang="en-US" sz="1200" dirty="0"/>
              <a:t> </a:t>
            </a:r>
          </a:p>
        </p:txBody>
      </p:sp>
    </p:spTree>
    <p:extLst>
      <p:ext uri="{BB962C8B-B14F-4D97-AF65-F5344CB8AC3E}">
        <p14:creationId xmlns:p14="http://schemas.microsoft.com/office/powerpoint/2010/main" val="14814584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B8E9B-A81F-6720-1403-E9810BEDDD02}"/>
              </a:ext>
            </a:extLst>
          </p:cNvPr>
          <p:cNvSpPr>
            <a:spLocks noGrp="1"/>
          </p:cNvSpPr>
          <p:nvPr>
            <p:ph type="title"/>
          </p:nvPr>
        </p:nvSpPr>
        <p:spPr/>
        <p:txBody>
          <a:bodyPr>
            <a:normAutofit/>
          </a:bodyPr>
          <a:lstStyle/>
          <a:p>
            <a:r>
              <a:rPr lang="en-US" sz="4400" dirty="0"/>
              <a:t>Naloxone-resistant fentanyl</a:t>
            </a:r>
          </a:p>
        </p:txBody>
      </p:sp>
      <p:pic>
        <p:nvPicPr>
          <p:cNvPr id="3074" name="Picture 2" descr="Home - Harm Reduction Therapeutics">
            <a:extLst>
              <a:ext uri="{FF2B5EF4-FFF2-40B4-BE49-F238E27FC236}">
                <a16:creationId xmlns:a16="http://schemas.microsoft.com/office/drawing/2014/main" id="{FE45D999-A7B6-D315-3FE9-D3BC39E569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3914" y="594359"/>
            <a:ext cx="5959046" cy="509655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F52BB0E-F902-435A-6B03-4ADB170474FA}"/>
              </a:ext>
            </a:extLst>
          </p:cNvPr>
          <p:cNvSpPr txBox="1"/>
          <p:nvPr/>
        </p:nvSpPr>
        <p:spPr>
          <a:xfrm>
            <a:off x="4293222" y="6369728"/>
            <a:ext cx="7743568" cy="276999"/>
          </a:xfrm>
          <a:prstGeom prst="rect">
            <a:avLst/>
          </a:prstGeom>
          <a:noFill/>
        </p:spPr>
        <p:txBody>
          <a:bodyPr wrap="square" rtlCol="0">
            <a:spAutoFit/>
          </a:bodyPr>
          <a:lstStyle/>
          <a:p>
            <a:r>
              <a:rPr lang="en-US" sz="1200" dirty="0"/>
              <a:t>Image from: </a:t>
            </a:r>
            <a:r>
              <a:rPr lang="en-US" sz="1200" dirty="0">
                <a:hlinkClick r:id="rId3"/>
              </a:rPr>
              <a:t>https://www.harmreductiontherapeutics.org/</a:t>
            </a:r>
            <a:r>
              <a:rPr lang="en-US" sz="1200" dirty="0"/>
              <a:t> </a:t>
            </a:r>
          </a:p>
        </p:txBody>
      </p:sp>
    </p:spTree>
    <p:extLst>
      <p:ext uri="{BB962C8B-B14F-4D97-AF65-F5344CB8AC3E}">
        <p14:creationId xmlns:p14="http://schemas.microsoft.com/office/powerpoint/2010/main" val="35316585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867" y="467590"/>
            <a:ext cx="11542427" cy="1049235"/>
          </a:xfrm>
        </p:spPr>
        <p:txBody>
          <a:bodyPr>
            <a:normAutofit/>
          </a:bodyPr>
          <a:lstStyle/>
          <a:p>
            <a:r>
              <a:rPr lang="en-US" dirty="0"/>
              <a:t>Fentanyl is not resistant to naloxone</a:t>
            </a:r>
          </a:p>
        </p:txBody>
      </p:sp>
      <p:sp>
        <p:nvSpPr>
          <p:cNvPr id="3" name="Content Placeholder 2"/>
          <p:cNvSpPr>
            <a:spLocks noGrp="1"/>
          </p:cNvSpPr>
          <p:nvPr>
            <p:ph idx="1"/>
          </p:nvPr>
        </p:nvSpPr>
        <p:spPr>
          <a:xfrm>
            <a:off x="642551" y="2001638"/>
            <a:ext cx="10315448" cy="3677616"/>
          </a:xfrm>
        </p:spPr>
        <p:txBody>
          <a:bodyPr>
            <a:normAutofit fontScale="92500"/>
          </a:bodyPr>
          <a:lstStyle/>
          <a:p>
            <a:pPr>
              <a:buFont typeface="Arial" panose="020B0604020202020204" pitchFamily="34" charset="0"/>
              <a:buChar char="•"/>
            </a:pPr>
            <a:r>
              <a:rPr lang="en-US" sz="2400" dirty="0"/>
              <a:t>Fentanyl itself is not resistant to naloxone, but fentanyl can cause vocal cord closure, which can lead to death.</a:t>
            </a:r>
          </a:p>
          <a:p>
            <a:pPr>
              <a:buFont typeface="Arial" panose="020B0604020202020204" pitchFamily="34" charset="0"/>
              <a:buChar char="•"/>
            </a:pPr>
            <a:r>
              <a:rPr lang="en-US" sz="2400" dirty="0"/>
              <a:t>Fentanyl will respond to naloxone if someone is overdosing, because it is an opioid.</a:t>
            </a:r>
          </a:p>
          <a:p>
            <a:pPr>
              <a:buFont typeface="Arial" panose="020B0604020202020204" pitchFamily="34" charset="0"/>
              <a:buChar char="•"/>
            </a:pPr>
            <a:r>
              <a:rPr lang="en-US" sz="2400" dirty="0"/>
              <a:t>High doses of the synthetic opioid fentanyl can cause rapid and sustained vocal cord closure (VCC) leading to airway obstruction that prevents overdose victims from breathing. This airway effect is not caused by morphine-derived opiates (e.g. heroin), is distinct from respiratory depression, resistant to naloxone, and can be lethal.</a:t>
            </a:r>
          </a:p>
          <a:p>
            <a:pPr>
              <a:buFont typeface="Arial" panose="020B0604020202020204" pitchFamily="34" charset="0"/>
              <a:buChar char="•"/>
            </a:pPr>
            <a:r>
              <a:rPr lang="en-US" sz="2400" dirty="0"/>
              <a:t>Fentanyl can induce chest wall rigidity, or wooden chest syndrome (WCS). Fentanyl induced skeletal muscle rigidity can cause ventilator failure.</a:t>
            </a:r>
          </a:p>
          <a:p>
            <a:endParaRPr lang="en-US" dirty="0"/>
          </a:p>
        </p:txBody>
      </p:sp>
      <p:sp>
        <p:nvSpPr>
          <p:cNvPr id="4" name="TextBox 3"/>
          <p:cNvSpPr txBox="1"/>
          <p:nvPr/>
        </p:nvSpPr>
        <p:spPr>
          <a:xfrm>
            <a:off x="419913" y="5592287"/>
            <a:ext cx="11772087" cy="923330"/>
          </a:xfrm>
          <a:prstGeom prst="rect">
            <a:avLst/>
          </a:prstGeom>
          <a:noFill/>
        </p:spPr>
        <p:txBody>
          <a:bodyPr wrap="square" rtlCol="0">
            <a:spAutoFit/>
          </a:bodyPr>
          <a:lstStyle/>
          <a:p>
            <a:r>
              <a:rPr lang="en-US" sz="1200" dirty="0"/>
              <a:t>Information from </a:t>
            </a:r>
            <a:r>
              <a:rPr lang="en-US" sz="1200" dirty="0">
                <a:hlinkClick r:id="rId2"/>
              </a:rPr>
              <a:t>https://pubmed.ncbi.nlm.nih.gov/34492557/</a:t>
            </a:r>
            <a:r>
              <a:rPr lang="en-US" sz="1200" dirty="0"/>
              <a:t> and </a:t>
            </a:r>
            <a:r>
              <a:rPr lang="en-US" sz="1200" dirty="0">
                <a:hlinkClick r:id="rId3"/>
              </a:rPr>
              <a:t>https://www.ncbi.nlm.nih.gov/pmc/articles/PMC8312149/#:~:text=Fentanyl%2Dinduced%20chest%20wall%20rigidity%2C%20otherwise%20known%20as%20wooden%20chest,with%20sedatives%20for%20intubated%20patients</a:t>
            </a:r>
            <a:r>
              <a:rPr lang="en-US" sz="1200" dirty="0"/>
              <a:t>  </a:t>
            </a:r>
          </a:p>
          <a:p>
            <a:endParaRPr lang="en-US" dirty="0"/>
          </a:p>
        </p:txBody>
      </p:sp>
    </p:spTree>
    <p:extLst>
      <p:ext uri="{BB962C8B-B14F-4D97-AF65-F5344CB8AC3E}">
        <p14:creationId xmlns:p14="http://schemas.microsoft.com/office/powerpoint/2010/main" val="3225911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841588"/>
            <a:ext cx="9291215" cy="643281"/>
          </a:xfrm>
        </p:spPr>
        <p:txBody>
          <a:bodyPr>
            <a:noAutofit/>
          </a:bodyPr>
          <a:lstStyle/>
          <a:p>
            <a:r>
              <a:rPr lang="en-US" dirty="0"/>
              <a:t>Purpose</a:t>
            </a:r>
            <a:endParaRPr lang="en-US" sz="4400"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800" dirty="0"/>
              <a:t>The intent of this presentation is to address some questions from providers and community members about fentanyl.</a:t>
            </a:r>
          </a:p>
          <a:p>
            <a:pPr>
              <a:buFont typeface="Arial" panose="020B0604020202020204" pitchFamily="34" charset="0"/>
              <a:buChar char="•"/>
            </a:pPr>
            <a:r>
              <a:rPr lang="en-US" sz="2800" dirty="0"/>
              <a:t>Disclaimer: information and the illicit drug supply is evolving quickly, and we are doing our best to stay on top of the most current information that is based in science.</a:t>
            </a:r>
          </a:p>
          <a:p>
            <a:pPr>
              <a:buFont typeface="Arial" panose="020B0604020202020204" pitchFamily="34" charset="0"/>
              <a:buChar char="•"/>
            </a:pPr>
            <a:r>
              <a:rPr lang="en-US" sz="2800" dirty="0"/>
              <a:t>People who use drugs are the experts in their own experience, and we can partner with them to reduce harm and help them understand their experience, with no expectation of abstinence.</a:t>
            </a:r>
          </a:p>
        </p:txBody>
      </p:sp>
    </p:spTree>
    <p:extLst>
      <p:ext uri="{BB962C8B-B14F-4D97-AF65-F5344CB8AC3E}">
        <p14:creationId xmlns:p14="http://schemas.microsoft.com/office/powerpoint/2010/main" val="4612778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1F1826-66A6-68E7-B04A-71D35F1FF9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4F02D2-CB76-0813-4D39-42C1FA9A590E}"/>
              </a:ext>
            </a:extLst>
          </p:cNvPr>
          <p:cNvSpPr>
            <a:spLocks noGrp="1"/>
          </p:cNvSpPr>
          <p:nvPr>
            <p:ph type="title"/>
          </p:nvPr>
        </p:nvSpPr>
        <p:spPr/>
        <p:txBody>
          <a:bodyPr>
            <a:normAutofit/>
          </a:bodyPr>
          <a:lstStyle/>
          <a:p>
            <a:r>
              <a:rPr lang="en-US" sz="4400" dirty="0"/>
              <a:t>Fentanyl-laced cannabis</a:t>
            </a:r>
          </a:p>
        </p:txBody>
      </p:sp>
      <p:pic>
        <p:nvPicPr>
          <p:cNvPr id="5124" name="Picture 4" descr="Fentanyl-laced vape pens">
            <a:extLst>
              <a:ext uri="{FF2B5EF4-FFF2-40B4-BE49-F238E27FC236}">
                <a16:creationId xmlns:a16="http://schemas.microsoft.com/office/drawing/2014/main" id="{FE7FB0E1-D994-47E0-BFBB-F9386B9902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8958" y="988754"/>
            <a:ext cx="6051106" cy="340374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44E0C53-6193-A311-A740-CB73ADDDE8D7}"/>
              </a:ext>
            </a:extLst>
          </p:cNvPr>
          <p:cNvSpPr txBox="1"/>
          <p:nvPr/>
        </p:nvSpPr>
        <p:spPr>
          <a:xfrm>
            <a:off x="4376928" y="6360730"/>
            <a:ext cx="7743568" cy="276999"/>
          </a:xfrm>
          <a:prstGeom prst="rect">
            <a:avLst/>
          </a:prstGeom>
          <a:noFill/>
        </p:spPr>
        <p:txBody>
          <a:bodyPr wrap="square" rtlCol="0">
            <a:spAutoFit/>
          </a:bodyPr>
          <a:lstStyle/>
          <a:p>
            <a:r>
              <a:rPr lang="en-US" sz="1200" dirty="0"/>
              <a:t>Images from: </a:t>
            </a:r>
            <a:r>
              <a:rPr lang="en-US" sz="1200" dirty="0">
                <a:hlinkClick r:id="rId3"/>
              </a:rPr>
              <a:t>https://www.youtube.com/watch?v=4vwcGJULpq0</a:t>
            </a:r>
            <a:r>
              <a:rPr lang="en-US" sz="1200" dirty="0"/>
              <a:t> and </a:t>
            </a:r>
            <a:r>
              <a:rPr lang="en-US" sz="1200" dirty="0">
                <a:hlinkClick r:id="rId4"/>
              </a:rPr>
              <a:t>https://weedmaps.com/learn/dictionary/vape-pen</a:t>
            </a:r>
            <a:r>
              <a:rPr lang="en-US" sz="1200" dirty="0"/>
              <a:t> </a:t>
            </a:r>
          </a:p>
        </p:txBody>
      </p:sp>
      <p:pic>
        <p:nvPicPr>
          <p:cNvPr id="2050" name="Picture 2" descr="What is a Vape Pen? Weed Pen Definition | Weedmaps">
            <a:extLst>
              <a:ext uri="{FF2B5EF4-FFF2-40B4-BE49-F238E27FC236}">
                <a16:creationId xmlns:a16="http://schemas.microsoft.com/office/drawing/2014/main" id="{67450B58-2C5E-CDC8-3B1B-DC5DB8259F3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40000" r="8829" b="37461"/>
          <a:stretch/>
        </p:blipFill>
        <p:spPr bwMode="auto">
          <a:xfrm>
            <a:off x="4120896" y="4888281"/>
            <a:ext cx="8071104" cy="1122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81962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1" y="553111"/>
            <a:ext cx="11338559" cy="1049235"/>
          </a:xfrm>
        </p:spPr>
        <p:txBody>
          <a:bodyPr>
            <a:normAutofit/>
          </a:bodyPr>
          <a:lstStyle/>
          <a:p>
            <a:r>
              <a:rPr lang="en-US" sz="3600" dirty="0"/>
              <a:t>Fentanyl-laced cannabis (flower, vape) </a:t>
            </a:r>
          </a:p>
        </p:txBody>
      </p:sp>
      <p:sp>
        <p:nvSpPr>
          <p:cNvPr id="3" name="Content Placeholder 2"/>
          <p:cNvSpPr>
            <a:spLocks noGrp="1"/>
          </p:cNvSpPr>
          <p:nvPr>
            <p:ph idx="1"/>
          </p:nvPr>
        </p:nvSpPr>
        <p:spPr>
          <a:xfrm>
            <a:off x="640081" y="2085855"/>
            <a:ext cx="6240091" cy="3450613"/>
          </a:xfrm>
        </p:spPr>
        <p:txBody>
          <a:bodyPr>
            <a:normAutofit fontScale="92500"/>
          </a:bodyPr>
          <a:lstStyle/>
          <a:p>
            <a:r>
              <a:rPr lang="en-US" dirty="0"/>
              <a:t> </a:t>
            </a:r>
            <a:r>
              <a:rPr lang="en-US" sz="2400" dirty="0"/>
              <a:t>In the case of cannabis flower, smoking involves loading the material into a pipe or roll paper, lighting it on fire, and inhaling the smoke. Burning fentanyl with a direct flame destroys it, so even if someone smoked cannabis contaminated with fentanyl, the fentanyl would not be active in the smoke.</a:t>
            </a:r>
          </a:p>
          <a:p>
            <a:r>
              <a:rPr lang="en-US" sz="2400" dirty="0"/>
              <a:t>In the case of vaping cannabis, fentanyl’s boiling point is 466 ⁰ C, or about 871⁰ F. The hottest temperature settings on </a:t>
            </a:r>
            <a:r>
              <a:rPr lang="en-US" sz="2400" u="sng" dirty="0"/>
              <a:t>cannabis oil </a:t>
            </a:r>
            <a:r>
              <a:rPr lang="en-US" sz="2400" dirty="0"/>
              <a:t>vape pens are 210-220⁰ C (or 410-428⁰F).</a:t>
            </a:r>
          </a:p>
        </p:txBody>
      </p:sp>
      <p:sp>
        <p:nvSpPr>
          <p:cNvPr id="4" name="TextBox 3"/>
          <p:cNvSpPr txBox="1"/>
          <p:nvPr/>
        </p:nvSpPr>
        <p:spPr>
          <a:xfrm>
            <a:off x="640081" y="5681423"/>
            <a:ext cx="11753088" cy="677108"/>
          </a:xfrm>
          <a:prstGeom prst="rect">
            <a:avLst/>
          </a:prstGeom>
          <a:noFill/>
        </p:spPr>
        <p:txBody>
          <a:bodyPr wrap="square" rtlCol="0">
            <a:spAutoFit/>
          </a:bodyPr>
          <a:lstStyle/>
          <a:p>
            <a:endParaRPr lang="en-US" sz="1400" u="sng" dirty="0">
              <a:hlinkClick r:id="rId2"/>
            </a:endParaRPr>
          </a:p>
          <a:p>
            <a:r>
              <a:rPr lang="en-US" sz="1200" dirty="0"/>
              <a:t>Information from</a:t>
            </a:r>
            <a:r>
              <a:rPr lang="en-US" sz="1200" u="sng" dirty="0">
                <a:hlinkClick r:id="rId2"/>
              </a:rPr>
              <a:t> </a:t>
            </a:r>
            <a:r>
              <a:rPr lang="en-US" sz="1200" dirty="0">
                <a:hlinkClick r:id="rId2"/>
              </a:rPr>
              <a:t>https://filtermag.org/fentanyl-marijuana-myth/amp/</a:t>
            </a:r>
            <a:r>
              <a:rPr lang="en-US" sz="1200" dirty="0"/>
              <a:t> Image from </a:t>
            </a:r>
            <a:r>
              <a:rPr lang="en-US" sz="1200" dirty="0">
                <a:hlinkClick r:id="rId3"/>
              </a:rPr>
              <a:t>https://www.newschannel5.com/news/police-warn-of-marijuana-laced-with-fentanyl</a:t>
            </a:r>
            <a:r>
              <a:rPr lang="en-US" sz="1200" dirty="0"/>
              <a:t> </a:t>
            </a:r>
          </a:p>
          <a:p>
            <a:endParaRPr lang="en-US" sz="1200" dirty="0"/>
          </a:p>
        </p:txBody>
      </p:sp>
      <p:pic>
        <p:nvPicPr>
          <p:cNvPr id="1026" name="Picture 2" descr="Police warn of Fentanyl-laced marijuan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50735" y="2284036"/>
            <a:ext cx="4827905" cy="2715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61356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BD463-5D22-6C11-EA42-79BA1E36FC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88AB22-1E19-B4D6-BBDE-EEEE9524C209}"/>
              </a:ext>
            </a:extLst>
          </p:cNvPr>
          <p:cNvSpPr>
            <a:spLocks noGrp="1"/>
          </p:cNvSpPr>
          <p:nvPr>
            <p:ph type="title"/>
          </p:nvPr>
        </p:nvSpPr>
        <p:spPr>
          <a:xfrm>
            <a:off x="640081" y="553111"/>
            <a:ext cx="11338559" cy="1049235"/>
          </a:xfrm>
        </p:spPr>
        <p:txBody>
          <a:bodyPr>
            <a:normAutofit/>
          </a:bodyPr>
          <a:lstStyle/>
          <a:p>
            <a:r>
              <a:rPr lang="en-US" sz="3600" dirty="0"/>
              <a:t>Fentanyl-laced cannabis (flower, vape) TL:DR</a:t>
            </a:r>
          </a:p>
        </p:txBody>
      </p:sp>
      <p:sp>
        <p:nvSpPr>
          <p:cNvPr id="3" name="Content Placeholder 2">
            <a:extLst>
              <a:ext uri="{FF2B5EF4-FFF2-40B4-BE49-F238E27FC236}">
                <a16:creationId xmlns:a16="http://schemas.microsoft.com/office/drawing/2014/main" id="{BB814A74-FA34-C414-6EF2-901EDE27D7FF}"/>
              </a:ext>
            </a:extLst>
          </p:cNvPr>
          <p:cNvSpPr>
            <a:spLocks noGrp="1"/>
          </p:cNvSpPr>
          <p:nvPr>
            <p:ph idx="1"/>
          </p:nvPr>
        </p:nvSpPr>
        <p:spPr>
          <a:xfrm>
            <a:off x="640081" y="2340864"/>
            <a:ext cx="6240091" cy="3195604"/>
          </a:xfrm>
        </p:spPr>
        <p:txBody>
          <a:bodyPr>
            <a:normAutofit/>
          </a:bodyPr>
          <a:lstStyle/>
          <a:p>
            <a:pPr>
              <a:buFont typeface="Arial" panose="020B0604020202020204" pitchFamily="34" charset="0"/>
              <a:buChar char="•"/>
            </a:pPr>
            <a:r>
              <a:rPr lang="en-US" dirty="0"/>
              <a:t> </a:t>
            </a:r>
            <a:r>
              <a:rPr lang="en-US" sz="3000" dirty="0"/>
              <a:t>Traditional cannabis oil vapes do not get hot enough to vape cannabis with fentanyl.</a:t>
            </a:r>
          </a:p>
          <a:p>
            <a:pPr>
              <a:buFont typeface="Arial" panose="020B0604020202020204" pitchFamily="34" charset="0"/>
              <a:buChar char="•"/>
            </a:pPr>
            <a:r>
              <a:rPr lang="en-US" sz="3000" dirty="0"/>
              <a:t>Using a direct flame to smoke cannabis with fentanyl will destroy the fentanyl because it is too hot.</a:t>
            </a:r>
          </a:p>
        </p:txBody>
      </p:sp>
      <p:sp>
        <p:nvSpPr>
          <p:cNvPr id="4" name="TextBox 3">
            <a:extLst>
              <a:ext uri="{FF2B5EF4-FFF2-40B4-BE49-F238E27FC236}">
                <a16:creationId xmlns:a16="http://schemas.microsoft.com/office/drawing/2014/main" id="{FA7394B1-84AF-484A-DEC0-85CF6F3622F8}"/>
              </a:ext>
            </a:extLst>
          </p:cNvPr>
          <p:cNvSpPr txBox="1"/>
          <p:nvPr/>
        </p:nvSpPr>
        <p:spPr>
          <a:xfrm>
            <a:off x="640081" y="5728216"/>
            <a:ext cx="11582400" cy="677108"/>
          </a:xfrm>
          <a:prstGeom prst="rect">
            <a:avLst/>
          </a:prstGeom>
          <a:noFill/>
        </p:spPr>
        <p:txBody>
          <a:bodyPr wrap="square" rtlCol="0">
            <a:spAutoFit/>
          </a:bodyPr>
          <a:lstStyle/>
          <a:p>
            <a:endParaRPr lang="en-US" sz="1400" u="sng" dirty="0">
              <a:hlinkClick r:id="rId2"/>
            </a:endParaRPr>
          </a:p>
          <a:p>
            <a:r>
              <a:rPr lang="en-US" sz="1200" dirty="0"/>
              <a:t>Information from</a:t>
            </a:r>
            <a:r>
              <a:rPr lang="en-US" sz="1200" u="sng" dirty="0">
                <a:hlinkClick r:id="rId2"/>
              </a:rPr>
              <a:t> </a:t>
            </a:r>
            <a:r>
              <a:rPr lang="en-US" sz="1200" dirty="0">
                <a:hlinkClick r:id="rId2"/>
              </a:rPr>
              <a:t>https://filtermag.org/fentanyl-marijuana-myth/amp/</a:t>
            </a:r>
            <a:r>
              <a:rPr lang="en-US" sz="1200" dirty="0"/>
              <a:t> mage from </a:t>
            </a:r>
            <a:r>
              <a:rPr lang="en-US" sz="1200" dirty="0">
                <a:hlinkClick r:id="rId3"/>
              </a:rPr>
              <a:t>https://www.amazon.se/-/en/UFCVWBC1384_VC/dp/B07JX6NSFF</a:t>
            </a:r>
            <a:r>
              <a:rPr lang="en-US" sz="1200" dirty="0"/>
              <a:t> </a:t>
            </a:r>
          </a:p>
          <a:p>
            <a:endParaRPr lang="en-US" sz="1200" dirty="0"/>
          </a:p>
        </p:txBody>
      </p:sp>
      <p:pic>
        <p:nvPicPr>
          <p:cNvPr id="3074" name="Picture 2" descr="Reefer Madness konsttryck på duk, vintagemönster">
            <a:extLst>
              <a:ext uri="{FF2B5EF4-FFF2-40B4-BE49-F238E27FC236}">
                <a16:creationId xmlns:a16="http://schemas.microsoft.com/office/drawing/2014/main" id="{30A24BE1-3B5A-AE5F-3EFF-6A2E83A83A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97951" y="1838172"/>
            <a:ext cx="2948653" cy="3890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92696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53A42-0183-25FC-5E97-8C058735B575}"/>
              </a:ext>
            </a:extLst>
          </p:cNvPr>
          <p:cNvSpPr>
            <a:spLocks noGrp="1"/>
          </p:cNvSpPr>
          <p:nvPr>
            <p:ph type="title"/>
          </p:nvPr>
        </p:nvSpPr>
        <p:spPr/>
        <p:txBody>
          <a:bodyPr>
            <a:normAutofit/>
          </a:bodyPr>
          <a:lstStyle/>
          <a:p>
            <a:r>
              <a:rPr lang="en-US" sz="4400" dirty="0"/>
              <a:t>Overdoses from smoking illicit drugs</a:t>
            </a:r>
          </a:p>
        </p:txBody>
      </p:sp>
      <p:pic>
        <p:nvPicPr>
          <p:cNvPr id="4098" name="Picture 2" descr="Once feared, illicit fentanyl is now a drug of choice for many opioid users">
            <a:extLst>
              <a:ext uri="{FF2B5EF4-FFF2-40B4-BE49-F238E27FC236}">
                <a16:creationId xmlns:a16="http://schemas.microsoft.com/office/drawing/2014/main" id="{DAC7304A-4922-C69B-36BE-4AC0EF2DFF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3380" y="868508"/>
            <a:ext cx="6587904" cy="439193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E60920E-E146-0C7C-9387-53D651BF07EC}"/>
              </a:ext>
            </a:extLst>
          </p:cNvPr>
          <p:cNvSpPr txBox="1"/>
          <p:nvPr/>
        </p:nvSpPr>
        <p:spPr>
          <a:xfrm>
            <a:off x="4317935" y="6246161"/>
            <a:ext cx="7743568" cy="461665"/>
          </a:xfrm>
          <a:prstGeom prst="rect">
            <a:avLst/>
          </a:prstGeom>
          <a:noFill/>
        </p:spPr>
        <p:txBody>
          <a:bodyPr wrap="square" rtlCol="0">
            <a:spAutoFit/>
          </a:bodyPr>
          <a:lstStyle/>
          <a:p>
            <a:r>
              <a:rPr lang="en-US" sz="1200" dirty="0"/>
              <a:t>Image from: </a:t>
            </a:r>
            <a:r>
              <a:rPr lang="en-US" sz="1200" dirty="0">
                <a:hlinkClick r:id="rId3"/>
              </a:rPr>
              <a:t>https://www.nbcnews.com/health/health-news/feared-illicit-fentanyl-now-drug-choice-many-opioids-users-rcna40418</a:t>
            </a:r>
            <a:r>
              <a:rPr lang="en-US" sz="1200" dirty="0"/>
              <a:t> </a:t>
            </a:r>
          </a:p>
        </p:txBody>
      </p:sp>
    </p:spTree>
    <p:extLst>
      <p:ext uri="{BB962C8B-B14F-4D97-AF65-F5344CB8AC3E}">
        <p14:creationId xmlns:p14="http://schemas.microsoft.com/office/powerpoint/2010/main" val="33160107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61873B-AF20-9F59-EB27-37E33DE8B8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0D3D9D-FD8D-7011-9B01-06D92CF9EF72}"/>
              </a:ext>
            </a:extLst>
          </p:cNvPr>
          <p:cNvSpPr>
            <a:spLocks noGrp="1"/>
          </p:cNvSpPr>
          <p:nvPr>
            <p:ph type="title"/>
          </p:nvPr>
        </p:nvSpPr>
        <p:spPr/>
        <p:txBody>
          <a:bodyPr/>
          <a:lstStyle/>
          <a:p>
            <a:r>
              <a:rPr lang="en-US" dirty="0"/>
              <a:t>Overdoses from smoking illicit drugs</a:t>
            </a:r>
          </a:p>
        </p:txBody>
      </p:sp>
      <p:sp>
        <p:nvSpPr>
          <p:cNvPr id="3" name="Content Placeholder 2">
            <a:extLst>
              <a:ext uri="{FF2B5EF4-FFF2-40B4-BE49-F238E27FC236}">
                <a16:creationId xmlns:a16="http://schemas.microsoft.com/office/drawing/2014/main" id="{62D97F33-AF4B-6D5D-6699-648ABBDAEE02}"/>
              </a:ext>
            </a:extLst>
          </p:cNvPr>
          <p:cNvSpPr>
            <a:spLocks noGrp="1"/>
          </p:cNvSpPr>
          <p:nvPr>
            <p:ph idx="1"/>
          </p:nvPr>
        </p:nvSpPr>
        <p:spPr>
          <a:xfrm>
            <a:off x="1097280" y="2360140"/>
            <a:ext cx="10058400" cy="3508953"/>
          </a:xfrm>
        </p:spPr>
        <p:txBody>
          <a:bodyPr>
            <a:normAutofit lnSpcReduction="10000"/>
          </a:bodyPr>
          <a:lstStyle/>
          <a:p>
            <a:pPr>
              <a:buFont typeface="Arial" panose="020B0604020202020204" pitchFamily="34" charset="0"/>
              <a:buChar char="•"/>
            </a:pPr>
            <a:r>
              <a:rPr lang="en-US" sz="2400" dirty="0"/>
              <a:t>From January–June 2020 to July–December 2022, the percentage of overdose deaths with evidence of injection decreased 29.1%, from 22.7% to 16.1%. </a:t>
            </a:r>
          </a:p>
          <a:p>
            <a:pPr>
              <a:buFont typeface="Arial" panose="020B0604020202020204" pitchFamily="34" charset="0"/>
              <a:buChar char="•"/>
            </a:pPr>
            <a:r>
              <a:rPr lang="en-US" sz="2400" dirty="0"/>
              <a:t>From January–June 2020 to July–December 2022, the percentage of overdose deaths with evidence of smoking increased 73.7%, from 13.3% to 23.1%. </a:t>
            </a:r>
          </a:p>
          <a:p>
            <a:pPr>
              <a:buFont typeface="Arial" panose="020B0604020202020204" pitchFamily="34" charset="0"/>
              <a:buChar char="•"/>
            </a:pPr>
            <a:r>
              <a:rPr lang="en-US" sz="2400" dirty="0"/>
              <a:t>The number of deaths with evidence of smoking increased 109.1%, from 2,794 to 5,843.</a:t>
            </a:r>
          </a:p>
          <a:p>
            <a:pPr>
              <a:buFont typeface="Arial" panose="020B0604020202020204" pitchFamily="34" charset="0"/>
              <a:buChar char="•"/>
            </a:pPr>
            <a:r>
              <a:rPr lang="en-US" sz="2400" dirty="0"/>
              <a:t>By 2022, smoking was the most commonly documented route of use in overdose deaths. </a:t>
            </a:r>
          </a:p>
          <a:p>
            <a:pPr>
              <a:buFont typeface="Arial" panose="020B0604020202020204" pitchFamily="34" charset="0"/>
              <a:buChar char="•"/>
            </a:pPr>
            <a:r>
              <a:rPr lang="en-US" sz="2400" dirty="0"/>
              <a:t>Trends were similar in all U.S. regions.</a:t>
            </a:r>
          </a:p>
        </p:txBody>
      </p:sp>
      <p:sp>
        <p:nvSpPr>
          <p:cNvPr id="4" name="TextBox 3">
            <a:extLst>
              <a:ext uri="{FF2B5EF4-FFF2-40B4-BE49-F238E27FC236}">
                <a16:creationId xmlns:a16="http://schemas.microsoft.com/office/drawing/2014/main" id="{DE1941F4-7DC3-8636-7674-83ECD35771EE}"/>
              </a:ext>
            </a:extLst>
          </p:cNvPr>
          <p:cNvSpPr txBox="1"/>
          <p:nvPr/>
        </p:nvSpPr>
        <p:spPr>
          <a:xfrm>
            <a:off x="4188941" y="5990492"/>
            <a:ext cx="8946292" cy="276999"/>
          </a:xfrm>
          <a:prstGeom prst="rect">
            <a:avLst/>
          </a:prstGeom>
          <a:noFill/>
        </p:spPr>
        <p:txBody>
          <a:bodyPr wrap="square" rtlCol="0">
            <a:spAutoFit/>
          </a:bodyPr>
          <a:lstStyle/>
          <a:p>
            <a:r>
              <a:rPr lang="en-US" sz="1200" dirty="0"/>
              <a:t>Info from: </a:t>
            </a:r>
            <a:r>
              <a:rPr lang="en-US" sz="1200" dirty="0">
                <a:hlinkClick r:id="rId2"/>
              </a:rPr>
              <a:t>https://pubmed.ncbi.nlm.nih.gov/38358969/</a:t>
            </a:r>
            <a:r>
              <a:rPr lang="en-US" sz="1200" dirty="0"/>
              <a:t> </a:t>
            </a:r>
          </a:p>
        </p:txBody>
      </p:sp>
    </p:spTree>
    <p:extLst>
      <p:ext uri="{BB962C8B-B14F-4D97-AF65-F5344CB8AC3E}">
        <p14:creationId xmlns:p14="http://schemas.microsoft.com/office/powerpoint/2010/main" val="42702599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F5C3E9-659C-B17B-CE27-133DD7A3AF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3876E6-CDB4-503B-BEA8-29DE2214B020}"/>
              </a:ext>
            </a:extLst>
          </p:cNvPr>
          <p:cNvSpPr>
            <a:spLocks noGrp="1"/>
          </p:cNvSpPr>
          <p:nvPr>
            <p:ph type="title"/>
          </p:nvPr>
        </p:nvSpPr>
        <p:spPr>
          <a:xfrm>
            <a:off x="703383" y="263528"/>
            <a:ext cx="11131061" cy="1450757"/>
          </a:xfrm>
        </p:spPr>
        <p:txBody>
          <a:bodyPr/>
          <a:lstStyle/>
          <a:p>
            <a:r>
              <a:rPr lang="en-US" dirty="0"/>
              <a:t>Overdoses from smoking illicit drugs: TLDR</a:t>
            </a:r>
          </a:p>
        </p:txBody>
      </p:sp>
      <p:sp>
        <p:nvSpPr>
          <p:cNvPr id="3" name="Content Placeholder 2">
            <a:extLst>
              <a:ext uri="{FF2B5EF4-FFF2-40B4-BE49-F238E27FC236}">
                <a16:creationId xmlns:a16="http://schemas.microsoft.com/office/drawing/2014/main" id="{F8BE6C98-A7DD-3AD7-4830-BEB5B9B4A65F}"/>
              </a:ext>
            </a:extLst>
          </p:cNvPr>
          <p:cNvSpPr>
            <a:spLocks noGrp="1"/>
          </p:cNvSpPr>
          <p:nvPr>
            <p:ph idx="1"/>
          </p:nvPr>
        </p:nvSpPr>
        <p:spPr>
          <a:xfrm>
            <a:off x="1097280" y="2360140"/>
            <a:ext cx="10058400" cy="3508953"/>
          </a:xfrm>
        </p:spPr>
        <p:txBody>
          <a:bodyPr>
            <a:normAutofit/>
          </a:bodyPr>
          <a:lstStyle/>
          <a:p>
            <a:pPr>
              <a:buFont typeface="Arial" panose="020B0604020202020204" pitchFamily="34" charset="0"/>
              <a:buChar char="•"/>
            </a:pPr>
            <a:r>
              <a:rPr lang="en-US" sz="3600" dirty="0"/>
              <a:t>The percentage of overdose deaths related to injection are decreasing.</a:t>
            </a:r>
          </a:p>
          <a:p>
            <a:pPr>
              <a:buFont typeface="Arial" panose="020B0604020202020204" pitchFamily="34" charset="0"/>
              <a:buChar char="•"/>
            </a:pPr>
            <a:r>
              <a:rPr lang="en-US" sz="3600" dirty="0"/>
              <a:t>The percentage of overdose deaths related to smoking (not vaping) are increasing.</a:t>
            </a:r>
          </a:p>
        </p:txBody>
      </p:sp>
      <p:sp>
        <p:nvSpPr>
          <p:cNvPr id="4" name="TextBox 3">
            <a:extLst>
              <a:ext uri="{FF2B5EF4-FFF2-40B4-BE49-F238E27FC236}">
                <a16:creationId xmlns:a16="http://schemas.microsoft.com/office/drawing/2014/main" id="{E4EF6300-C3AE-2871-85CE-A547CA03D6F8}"/>
              </a:ext>
            </a:extLst>
          </p:cNvPr>
          <p:cNvSpPr txBox="1"/>
          <p:nvPr/>
        </p:nvSpPr>
        <p:spPr>
          <a:xfrm>
            <a:off x="4188941" y="5990492"/>
            <a:ext cx="8946292" cy="276999"/>
          </a:xfrm>
          <a:prstGeom prst="rect">
            <a:avLst/>
          </a:prstGeom>
          <a:noFill/>
        </p:spPr>
        <p:txBody>
          <a:bodyPr wrap="square" rtlCol="0">
            <a:spAutoFit/>
          </a:bodyPr>
          <a:lstStyle/>
          <a:p>
            <a:r>
              <a:rPr lang="en-US" sz="1200" dirty="0"/>
              <a:t>Info from: </a:t>
            </a:r>
            <a:r>
              <a:rPr lang="en-US" sz="1200" dirty="0">
                <a:hlinkClick r:id="rId2"/>
              </a:rPr>
              <a:t>https://pubmed.ncbi.nlm.nih.gov/38358969/</a:t>
            </a:r>
            <a:r>
              <a:rPr lang="en-US" sz="1200" dirty="0"/>
              <a:t> </a:t>
            </a:r>
          </a:p>
        </p:txBody>
      </p:sp>
    </p:spTree>
    <p:extLst>
      <p:ext uri="{BB962C8B-B14F-4D97-AF65-F5344CB8AC3E}">
        <p14:creationId xmlns:p14="http://schemas.microsoft.com/office/powerpoint/2010/main" val="23965119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2D33A-47F0-4AC4-8BB1-3ADFB97AB220}"/>
              </a:ext>
            </a:extLst>
          </p:cNvPr>
          <p:cNvSpPr>
            <a:spLocks noGrp="1"/>
          </p:cNvSpPr>
          <p:nvPr>
            <p:ph type="title"/>
          </p:nvPr>
        </p:nvSpPr>
        <p:spPr/>
        <p:txBody>
          <a:bodyPr>
            <a:normAutofit/>
          </a:bodyPr>
          <a:lstStyle/>
          <a:p>
            <a:r>
              <a:rPr lang="en-US" sz="4400" dirty="0"/>
              <a:t>Vaping illicit drugs</a:t>
            </a:r>
          </a:p>
        </p:txBody>
      </p:sp>
      <p:sp>
        <p:nvSpPr>
          <p:cNvPr id="5" name="TextBox 4">
            <a:extLst>
              <a:ext uri="{FF2B5EF4-FFF2-40B4-BE49-F238E27FC236}">
                <a16:creationId xmlns:a16="http://schemas.microsoft.com/office/drawing/2014/main" id="{FF46969D-78E7-7D36-4A65-1C8A24AC377D}"/>
              </a:ext>
            </a:extLst>
          </p:cNvPr>
          <p:cNvSpPr txBox="1"/>
          <p:nvPr/>
        </p:nvSpPr>
        <p:spPr>
          <a:xfrm>
            <a:off x="4231439" y="5798022"/>
            <a:ext cx="7743568" cy="461665"/>
          </a:xfrm>
          <a:prstGeom prst="rect">
            <a:avLst/>
          </a:prstGeom>
          <a:noFill/>
        </p:spPr>
        <p:txBody>
          <a:bodyPr wrap="square" rtlCol="0">
            <a:spAutoFit/>
          </a:bodyPr>
          <a:lstStyle/>
          <a:p>
            <a:r>
              <a:rPr lang="en-US" sz="1200" dirty="0"/>
              <a:t>Image from: </a:t>
            </a:r>
            <a:r>
              <a:rPr lang="en-US" sz="1200" dirty="0">
                <a:hlinkClick r:id="rId2"/>
              </a:rPr>
              <a:t>https://www.wkyt.com/2021/12/03/fentanyl-laced-vape-pens-among-teens-concern-after-tennessee-high-school-incident/</a:t>
            </a:r>
            <a:r>
              <a:rPr lang="en-US" sz="1200" dirty="0"/>
              <a:t> </a:t>
            </a:r>
          </a:p>
        </p:txBody>
      </p:sp>
      <p:pic>
        <p:nvPicPr>
          <p:cNvPr id="1026" name="Picture 2">
            <a:extLst>
              <a:ext uri="{FF2B5EF4-FFF2-40B4-BE49-F238E27FC236}">
                <a16:creationId xmlns:a16="http://schemas.microsoft.com/office/drawing/2014/main" id="{51101B8D-D0C7-5803-12A0-CFB7CB533EA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18538" y="920224"/>
            <a:ext cx="6969369" cy="3920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85958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D2BC99-243E-4942-8CB0-101E5DD32F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683564-F246-0B8A-FD6D-383B3E83FCD1}"/>
              </a:ext>
            </a:extLst>
          </p:cNvPr>
          <p:cNvSpPr>
            <a:spLocks noGrp="1"/>
          </p:cNvSpPr>
          <p:nvPr>
            <p:ph type="title"/>
          </p:nvPr>
        </p:nvSpPr>
        <p:spPr/>
        <p:txBody>
          <a:bodyPr/>
          <a:lstStyle/>
          <a:p>
            <a:r>
              <a:rPr lang="en-US" dirty="0"/>
              <a:t>Vaping illicit drugs</a:t>
            </a:r>
          </a:p>
        </p:txBody>
      </p:sp>
      <p:sp>
        <p:nvSpPr>
          <p:cNvPr id="3" name="Content Placeholder 2">
            <a:extLst>
              <a:ext uri="{FF2B5EF4-FFF2-40B4-BE49-F238E27FC236}">
                <a16:creationId xmlns:a16="http://schemas.microsoft.com/office/drawing/2014/main" id="{86C435FE-A156-1B8E-B290-F2F22A2B654E}"/>
              </a:ext>
            </a:extLst>
          </p:cNvPr>
          <p:cNvSpPr>
            <a:spLocks noGrp="1"/>
          </p:cNvSpPr>
          <p:nvPr>
            <p:ph idx="1"/>
          </p:nvPr>
        </p:nvSpPr>
        <p:spPr>
          <a:xfrm>
            <a:off x="1066800" y="2228793"/>
            <a:ext cx="10058400" cy="4023360"/>
          </a:xfrm>
        </p:spPr>
        <p:txBody>
          <a:bodyPr>
            <a:normAutofit/>
          </a:bodyPr>
          <a:lstStyle/>
          <a:p>
            <a:pPr>
              <a:buFont typeface="Arial" panose="020B0604020202020204" pitchFamily="34" charset="0"/>
              <a:buChar char="•"/>
            </a:pPr>
            <a:r>
              <a:rPr lang="en-US" sz="2400" dirty="0"/>
              <a:t>Traditional cannabis or nicotine vape pens may not work (or work well) for vaping opioids or stimulants.</a:t>
            </a:r>
          </a:p>
          <a:p>
            <a:pPr>
              <a:buFont typeface="Arial" panose="020B0604020202020204" pitchFamily="34" charset="0"/>
              <a:buChar char="•"/>
            </a:pPr>
            <a:r>
              <a:rPr lang="en-US" sz="2400" dirty="0"/>
              <a:t>Newer technology has created a market for vape pens with varying temperatures and mechanisms for heating drugs.</a:t>
            </a:r>
          </a:p>
          <a:p>
            <a:pPr>
              <a:buFont typeface="Arial" panose="020B0604020202020204" pitchFamily="34" charset="0"/>
              <a:buChar char="•"/>
            </a:pPr>
            <a:r>
              <a:rPr lang="en-US" sz="2400" dirty="0"/>
              <a:t>Vape pens that are sold to smoke cannabis wax, shatter, and dabs (concentrates) have temperatures that can be different from traditional cannabis vapes used to smoke cannabis oil or resin.</a:t>
            </a:r>
          </a:p>
          <a:p>
            <a:pPr>
              <a:buFont typeface="Arial" panose="020B0604020202020204" pitchFamily="34" charset="0"/>
              <a:buChar char="•"/>
            </a:pPr>
            <a:r>
              <a:rPr lang="en-US" sz="2400" dirty="0"/>
              <a:t>Nicotine vapes can be modified for smoking other substances.</a:t>
            </a:r>
          </a:p>
        </p:txBody>
      </p:sp>
    </p:spTree>
    <p:extLst>
      <p:ext uri="{BB962C8B-B14F-4D97-AF65-F5344CB8AC3E}">
        <p14:creationId xmlns:p14="http://schemas.microsoft.com/office/powerpoint/2010/main" val="28633486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8B1AB7-E728-E6F3-BB7E-27373C99A2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D5401B-1BAF-154D-E910-2FB3DE285808}"/>
              </a:ext>
            </a:extLst>
          </p:cNvPr>
          <p:cNvSpPr>
            <a:spLocks noGrp="1"/>
          </p:cNvSpPr>
          <p:nvPr>
            <p:ph type="title"/>
          </p:nvPr>
        </p:nvSpPr>
        <p:spPr/>
        <p:txBody>
          <a:bodyPr/>
          <a:lstStyle/>
          <a:p>
            <a:r>
              <a:rPr lang="en-US" dirty="0"/>
              <a:t>Research on vaping illicit drugs</a:t>
            </a:r>
          </a:p>
        </p:txBody>
      </p:sp>
      <p:sp>
        <p:nvSpPr>
          <p:cNvPr id="6" name="TextBox 5">
            <a:extLst>
              <a:ext uri="{FF2B5EF4-FFF2-40B4-BE49-F238E27FC236}">
                <a16:creationId xmlns:a16="http://schemas.microsoft.com/office/drawing/2014/main" id="{404C7406-5DC4-63E0-FD68-C26C52E228CD}"/>
              </a:ext>
            </a:extLst>
          </p:cNvPr>
          <p:cNvSpPr txBox="1"/>
          <p:nvPr/>
        </p:nvSpPr>
        <p:spPr>
          <a:xfrm>
            <a:off x="1618735" y="5931243"/>
            <a:ext cx="9020433" cy="276999"/>
          </a:xfrm>
          <a:prstGeom prst="rect">
            <a:avLst/>
          </a:prstGeom>
          <a:noFill/>
        </p:spPr>
        <p:txBody>
          <a:bodyPr wrap="square" rtlCol="0">
            <a:spAutoFit/>
          </a:bodyPr>
          <a:lstStyle/>
          <a:p>
            <a:r>
              <a:rPr lang="en-US" sz="1200" dirty="0"/>
              <a:t>Image and info from : </a:t>
            </a:r>
            <a:r>
              <a:rPr lang="en-US" sz="1200" dirty="0">
                <a:hlinkClick r:id="rId2"/>
              </a:rPr>
              <a:t>https://pubmed.ncbi.nlm.nih.gov/31504663/</a:t>
            </a:r>
            <a:r>
              <a:rPr lang="en-US" sz="1200" dirty="0"/>
              <a:t> </a:t>
            </a:r>
          </a:p>
        </p:txBody>
      </p:sp>
      <p:pic>
        <p:nvPicPr>
          <p:cNvPr id="5" name="Picture 4">
            <a:extLst>
              <a:ext uri="{FF2B5EF4-FFF2-40B4-BE49-F238E27FC236}">
                <a16:creationId xmlns:a16="http://schemas.microsoft.com/office/drawing/2014/main" id="{CD034806-9A48-5870-7842-5E4990B08158}"/>
              </a:ext>
            </a:extLst>
          </p:cNvPr>
          <p:cNvPicPr>
            <a:picLocks noChangeAspect="1"/>
          </p:cNvPicPr>
          <p:nvPr/>
        </p:nvPicPr>
        <p:blipFill>
          <a:blip r:embed="rId3"/>
          <a:stretch>
            <a:fillRect/>
          </a:stretch>
        </p:blipFill>
        <p:spPr>
          <a:xfrm>
            <a:off x="1813792" y="2003937"/>
            <a:ext cx="7332750" cy="1425063"/>
          </a:xfrm>
          <a:prstGeom prst="rect">
            <a:avLst/>
          </a:prstGeom>
        </p:spPr>
      </p:pic>
      <p:sp>
        <p:nvSpPr>
          <p:cNvPr id="4" name="TextBox 3">
            <a:extLst>
              <a:ext uri="{FF2B5EF4-FFF2-40B4-BE49-F238E27FC236}">
                <a16:creationId xmlns:a16="http://schemas.microsoft.com/office/drawing/2014/main" id="{138849ED-EFBA-8B70-8799-5546D095D242}"/>
              </a:ext>
            </a:extLst>
          </p:cNvPr>
          <p:cNvSpPr txBox="1"/>
          <p:nvPr/>
        </p:nvSpPr>
        <p:spPr>
          <a:xfrm>
            <a:off x="1245562" y="3948951"/>
            <a:ext cx="10419216" cy="1754326"/>
          </a:xfrm>
          <a:prstGeom prst="rect">
            <a:avLst/>
          </a:prstGeom>
          <a:noFill/>
        </p:spPr>
        <p:txBody>
          <a:bodyPr wrap="square">
            <a:spAutoFit/>
          </a:bodyPr>
          <a:lstStyle/>
          <a:p>
            <a:pPr algn="l"/>
            <a:r>
              <a:rPr lang="en-US" sz="1800" b="0" i="0" u="none" strike="noStrike" baseline="0" dirty="0">
                <a:latin typeface="UniversLTStd"/>
              </a:rPr>
              <a:t>The use of electronic cigarettes (e-cigs) has expanded from a nicotine delivery system to a general</a:t>
            </a:r>
          </a:p>
          <a:p>
            <a:pPr algn="l"/>
            <a:r>
              <a:rPr lang="en-US" sz="1800" b="0" i="0" u="none" strike="noStrike" baseline="0" dirty="0">
                <a:latin typeface="UniversLTStd"/>
              </a:rPr>
              <a:t>drug delivery system. The internet is rife with websites, blogs and forums informing users how</a:t>
            </a:r>
          </a:p>
          <a:p>
            <a:pPr algn="l"/>
            <a:r>
              <a:rPr lang="en-US" sz="1800" b="0" i="0" u="none" strike="noStrike" baseline="0" dirty="0">
                <a:latin typeface="UniversLTStd"/>
              </a:rPr>
              <a:t>to modify e-cigs to deliver illicit drugs while maintaining optimal drug delivery of their device.</a:t>
            </a:r>
          </a:p>
          <a:p>
            <a:pPr algn="l"/>
            <a:r>
              <a:rPr lang="en-US" sz="1800" b="0" i="0" u="none" strike="noStrike" baseline="0" dirty="0">
                <a:latin typeface="UniversLTStd"/>
              </a:rPr>
              <a:t>The goal of this study was to qualitatively identify the presence of methamphetamine in the</a:t>
            </a:r>
          </a:p>
          <a:p>
            <a:pPr algn="l"/>
            <a:r>
              <a:rPr lang="en-US" sz="1800" b="0" i="0" u="none" strike="noStrike" baseline="0" dirty="0">
                <a:latin typeface="UniversLTStd"/>
              </a:rPr>
              <a:t>aerosol produced by an e-cig and to quantitatively assess the effect voltage on the concentration</a:t>
            </a:r>
          </a:p>
          <a:p>
            <a:pPr algn="l"/>
            <a:r>
              <a:rPr lang="en-US" sz="1800" b="0" i="0" u="none" strike="noStrike" baseline="0" dirty="0">
                <a:latin typeface="UniversLTStd"/>
              </a:rPr>
              <a:t>of aerosolized methamphetamine.</a:t>
            </a:r>
            <a:endParaRPr lang="en-US" dirty="0"/>
          </a:p>
        </p:txBody>
      </p:sp>
    </p:spTree>
    <p:extLst>
      <p:ext uri="{BB962C8B-B14F-4D97-AF65-F5344CB8AC3E}">
        <p14:creationId xmlns:p14="http://schemas.microsoft.com/office/powerpoint/2010/main" val="16312611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08AD5B-E1A6-6E6F-AFD5-FB799F135B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08F114-30FA-5904-1AEC-4142B65C8178}"/>
              </a:ext>
            </a:extLst>
          </p:cNvPr>
          <p:cNvSpPr>
            <a:spLocks noGrp="1"/>
          </p:cNvSpPr>
          <p:nvPr>
            <p:ph type="title"/>
          </p:nvPr>
        </p:nvSpPr>
        <p:spPr/>
        <p:txBody>
          <a:bodyPr/>
          <a:lstStyle/>
          <a:p>
            <a:r>
              <a:rPr lang="en-US" dirty="0"/>
              <a:t>Research on vaping illicit drugs</a:t>
            </a:r>
          </a:p>
        </p:txBody>
      </p:sp>
      <p:sp>
        <p:nvSpPr>
          <p:cNvPr id="6" name="TextBox 5">
            <a:extLst>
              <a:ext uri="{FF2B5EF4-FFF2-40B4-BE49-F238E27FC236}">
                <a16:creationId xmlns:a16="http://schemas.microsoft.com/office/drawing/2014/main" id="{57D97379-1B01-4A26-BF82-6D59C5F63E1D}"/>
              </a:ext>
            </a:extLst>
          </p:cNvPr>
          <p:cNvSpPr txBox="1"/>
          <p:nvPr/>
        </p:nvSpPr>
        <p:spPr>
          <a:xfrm>
            <a:off x="1618735" y="5931243"/>
            <a:ext cx="9020433" cy="276999"/>
          </a:xfrm>
          <a:prstGeom prst="rect">
            <a:avLst/>
          </a:prstGeom>
          <a:noFill/>
        </p:spPr>
        <p:txBody>
          <a:bodyPr wrap="square" rtlCol="0">
            <a:spAutoFit/>
          </a:bodyPr>
          <a:lstStyle/>
          <a:p>
            <a:r>
              <a:rPr lang="en-US" sz="1200" dirty="0"/>
              <a:t>Image and info from : </a:t>
            </a:r>
            <a:r>
              <a:rPr lang="en-US" sz="1200" dirty="0">
                <a:hlinkClick r:id="rId2"/>
              </a:rPr>
              <a:t>https://pubmed.ncbi.nlm.nih.gov/36341309/</a:t>
            </a:r>
            <a:r>
              <a:rPr lang="en-US" sz="1200" dirty="0"/>
              <a:t>   </a:t>
            </a:r>
          </a:p>
        </p:txBody>
      </p:sp>
      <p:pic>
        <p:nvPicPr>
          <p:cNvPr id="10" name="Picture 9">
            <a:extLst>
              <a:ext uri="{FF2B5EF4-FFF2-40B4-BE49-F238E27FC236}">
                <a16:creationId xmlns:a16="http://schemas.microsoft.com/office/drawing/2014/main" id="{71670032-685D-B612-AEB9-4D8EA8B22895}"/>
              </a:ext>
            </a:extLst>
          </p:cNvPr>
          <p:cNvPicPr>
            <a:picLocks noChangeAspect="1"/>
          </p:cNvPicPr>
          <p:nvPr/>
        </p:nvPicPr>
        <p:blipFill>
          <a:blip r:embed="rId3"/>
          <a:stretch>
            <a:fillRect/>
          </a:stretch>
        </p:blipFill>
        <p:spPr>
          <a:xfrm>
            <a:off x="2224216" y="2233963"/>
            <a:ext cx="7332749" cy="1066892"/>
          </a:xfrm>
          <a:prstGeom prst="rect">
            <a:avLst/>
          </a:prstGeom>
        </p:spPr>
      </p:pic>
      <p:sp>
        <p:nvSpPr>
          <p:cNvPr id="8" name="TextBox 7">
            <a:extLst>
              <a:ext uri="{FF2B5EF4-FFF2-40B4-BE49-F238E27FC236}">
                <a16:creationId xmlns:a16="http://schemas.microsoft.com/office/drawing/2014/main" id="{3765C517-151D-55C9-164C-724A116787D1}"/>
              </a:ext>
            </a:extLst>
          </p:cNvPr>
          <p:cNvSpPr txBox="1"/>
          <p:nvPr/>
        </p:nvSpPr>
        <p:spPr>
          <a:xfrm>
            <a:off x="1097280" y="3600386"/>
            <a:ext cx="10191853" cy="2031325"/>
          </a:xfrm>
          <a:prstGeom prst="rect">
            <a:avLst/>
          </a:prstGeom>
          <a:noFill/>
        </p:spPr>
        <p:txBody>
          <a:bodyPr wrap="square">
            <a:spAutoFit/>
          </a:bodyPr>
          <a:lstStyle/>
          <a:p>
            <a:r>
              <a:rPr lang="en-US" b="0" i="1" u="none" strike="noStrike" baseline="0" dirty="0">
                <a:solidFill>
                  <a:srgbClr val="000000"/>
                </a:solidFill>
                <a:latin typeface="Charis SIL"/>
              </a:rPr>
              <a:t>Methods: </a:t>
            </a:r>
            <a:r>
              <a:rPr lang="en-US" b="0" i="0" u="none" strike="noStrike" baseline="0" dirty="0">
                <a:solidFill>
                  <a:srgbClr val="000000"/>
                </a:solidFill>
                <a:latin typeface="Charis SIL"/>
              </a:rPr>
              <a:t>In 2019, we surveyed 553 individuals from 18 residential SUD treatment programs in California, USA. Individuals reporting any lifetime use of an e-cigarette containing nicotine (n = 279) were asked about ever use of drugs other than nicotine in their e-cigarette. Those who reported use of non-nicotine drugs in their e-cigarette also reported what psychoactive drugs were used. </a:t>
            </a:r>
            <a:r>
              <a:rPr lang="en-US" b="0" i="1" u="none" strike="noStrike" baseline="0" dirty="0">
                <a:solidFill>
                  <a:srgbClr val="000000"/>
                </a:solidFill>
                <a:latin typeface="Charis SIL"/>
              </a:rPr>
              <a:t>Results: </a:t>
            </a:r>
            <a:r>
              <a:rPr lang="en-US" b="0" i="0" u="none" strike="noStrike" baseline="0" dirty="0">
                <a:solidFill>
                  <a:srgbClr val="000000"/>
                </a:solidFill>
                <a:latin typeface="Charis SIL"/>
              </a:rPr>
              <a:t>Among all the participants, 25 % (n = 139) . reported ever engaging in </a:t>
            </a:r>
            <a:r>
              <a:rPr lang="en-US" b="0" i="0" dirty="0">
                <a:solidFill>
                  <a:srgbClr val="212121"/>
                </a:solidFill>
                <a:effectLst/>
                <a:latin typeface="BlinkMacSystemFont"/>
              </a:rPr>
              <a:t>other substance use in e-cigarettes (</a:t>
            </a:r>
            <a:r>
              <a:rPr lang="en-US" b="0" i="0" u="none" strike="noStrike" baseline="0" dirty="0">
                <a:solidFill>
                  <a:srgbClr val="000000"/>
                </a:solidFill>
                <a:latin typeface="Charis SIL"/>
              </a:rPr>
              <a:t>OSUE). The most common drugs used in vaping devices were marijuana/THC/hash, (70.5 %, n = 98) and amphetamines/methamphetamine (51.1 %, n = 71). </a:t>
            </a:r>
            <a:endParaRPr lang="en-US" sz="4800" dirty="0"/>
          </a:p>
        </p:txBody>
      </p:sp>
    </p:spTree>
    <p:extLst>
      <p:ext uri="{BB962C8B-B14F-4D97-AF65-F5344CB8AC3E}">
        <p14:creationId xmlns:p14="http://schemas.microsoft.com/office/powerpoint/2010/main" val="641324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0FB80-CB0A-AE6C-D89C-BD9A0BD7BE58}"/>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3633557B-0A0D-C5EF-0CE5-1CD1A6C16A94}"/>
              </a:ext>
            </a:extLst>
          </p:cNvPr>
          <p:cNvSpPr>
            <a:spLocks noGrp="1"/>
          </p:cNvSpPr>
          <p:nvPr>
            <p:ph sz="half" idx="1"/>
          </p:nvPr>
        </p:nvSpPr>
        <p:spPr>
          <a:xfrm>
            <a:off x="598684" y="2006372"/>
            <a:ext cx="6290828" cy="4023359"/>
          </a:xfrm>
        </p:spPr>
        <p:txBody>
          <a:bodyPr>
            <a:normAutofit fontScale="92500" lnSpcReduction="20000"/>
          </a:bodyPr>
          <a:lstStyle/>
          <a:p>
            <a:pPr marL="342900" marR="0" lvl="0" indent="-342900">
              <a:lnSpc>
                <a:spcPct val="115000"/>
              </a:lnSpc>
              <a:buFont typeface="Symbol" panose="05050102010706020507" pitchFamily="18" charset="2"/>
              <a:buChar char=""/>
            </a:pPr>
            <a:r>
              <a:rPr lang="en-US" sz="2800" kern="100" dirty="0">
                <a:effectLst/>
                <a:latin typeface="Aptos" panose="020B0004020202020204" pitchFamily="34" charset="0"/>
                <a:ea typeface="Aptos" panose="020B0004020202020204" pitchFamily="34" charset="0"/>
                <a:cs typeface="Times New Roman" panose="02020603050405020304" pitchFamily="18" charset="0"/>
              </a:rPr>
              <a:t>Overdose risk from touching fentanyl</a:t>
            </a:r>
          </a:p>
          <a:p>
            <a:pPr marL="342900" marR="0" lvl="0" indent="-342900">
              <a:lnSpc>
                <a:spcPct val="115000"/>
              </a:lnSpc>
              <a:buFont typeface="Symbol" panose="05050102010706020507" pitchFamily="18" charset="2"/>
              <a:buChar char=""/>
            </a:pPr>
            <a:r>
              <a:rPr lang="en-US" sz="2800" kern="100" dirty="0">
                <a:effectLst/>
                <a:latin typeface="Aptos" panose="020B0004020202020204" pitchFamily="34" charset="0"/>
                <a:ea typeface="Aptos" panose="020B0004020202020204" pitchFamily="34" charset="0"/>
                <a:cs typeface="Times New Roman" panose="02020603050405020304" pitchFamily="18" charset="0"/>
              </a:rPr>
              <a:t>Fentanyl test strips</a:t>
            </a:r>
          </a:p>
          <a:p>
            <a:pPr marL="342900" marR="0" lvl="0" indent="-342900">
              <a:lnSpc>
                <a:spcPct val="115000"/>
              </a:lnSpc>
              <a:buFont typeface="Symbol" panose="05050102010706020507" pitchFamily="18" charset="2"/>
              <a:buChar char=""/>
            </a:pPr>
            <a:r>
              <a:rPr lang="en-US" sz="2800" kern="100" dirty="0">
                <a:effectLst/>
                <a:latin typeface="Aptos" panose="020B0004020202020204" pitchFamily="34" charset="0"/>
                <a:ea typeface="Aptos" panose="020B0004020202020204" pitchFamily="34" charset="0"/>
                <a:cs typeface="Times New Roman" panose="02020603050405020304" pitchFamily="18" charset="0"/>
              </a:rPr>
              <a:t>“Naloxone-resistant” fentanyl</a:t>
            </a:r>
          </a:p>
          <a:p>
            <a:pPr marL="342900" indent="-342900">
              <a:lnSpc>
                <a:spcPct val="115000"/>
              </a:lnSpc>
              <a:buFont typeface="Symbol" panose="05050102010706020507" pitchFamily="18" charset="2"/>
              <a:buChar char=""/>
            </a:pPr>
            <a:r>
              <a:rPr lang="en-US" sz="2800" kern="100" dirty="0">
                <a:effectLst/>
                <a:latin typeface="Aptos" panose="020B0004020202020204" pitchFamily="34" charset="0"/>
                <a:ea typeface="Aptos" panose="020B0004020202020204" pitchFamily="34" charset="0"/>
                <a:cs typeface="Times New Roman" panose="02020603050405020304" pitchFamily="18" charset="0"/>
              </a:rPr>
              <a:t>Fentanyl laced cannabis</a:t>
            </a:r>
          </a:p>
          <a:p>
            <a:pPr marL="342900" marR="0" lvl="0" indent="-342900">
              <a:lnSpc>
                <a:spcPct val="115000"/>
              </a:lnSpc>
              <a:buFont typeface="Symbol" panose="05050102010706020507" pitchFamily="18" charset="2"/>
              <a:buChar char=""/>
            </a:pPr>
            <a:r>
              <a:rPr lang="en-US" sz="2800" kern="100" dirty="0">
                <a:effectLst/>
                <a:latin typeface="Aptos" panose="020B0004020202020204" pitchFamily="34" charset="0"/>
                <a:ea typeface="Aptos" panose="020B0004020202020204" pitchFamily="34" charset="0"/>
                <a:cs typeface="Times New Roman" panose="02020603050405020304" pitchFamily="18" charset="0"/>
              </a:rPr>
              <a:t>Overdoses from smoking illicit drugs</a:t>
            </a:r>
          </a:p>
          <a:p>
            <a:pPr marL="342900" marR="0" lvl="0" indent="-342900">
              <a:lnSpc>
                <a:spcPct val="115000"/>
              </a:lnSpc>
              <a:buFont typeface="Symbol" panose="05050102010706020507" pitchFamily="18" charset="2"/>
              <a:buChar char=""/>
            </a:pPr>
            <a:r>
              <a:rPr lang="en-US" sz="2800" kern="100" dirty="0">
                <a:effectLst/>
                <a:latin typeface="Aptos" panose="020B0004020202020204" pitchFamily="34" charset="0"/>
                <a:ea typeface="Aptos" panose="020B0004020202020204" pitchFamily="34" charset="0"/>
                <a:cs typeface="Times New Roman" panose="02020603050405020304" pitchFamily="18" charset="0"/>
              </a:rPr>
              <a:t>Vaping illicit drugs</a:t>
            </a:r>
          </a:p>
          <a:p>
            <a:pPr marL="342900" marR="0" lvl="0" indent="-342900">
              <a:lnSpc>
                <a:spcPct val="115000"/>
              </a:lnSpc>
              <a:spcAft>
                <a:spcPts val="800"/>
              </a:spcAft>
              <a:buFont typeface="Symbol" panose="05050102010706020507" pitchFamily="18" charset="2"/>
              <a:buChar char=""/>
            </a:pPr>
            <a:r>
              <a:rPr lang="en-US" sz="2800" kern="100" dirty="0">
                <a:effectLst/>
                <a:latin typeface="Aptos" panose="020B0004020202020204" pitchFamily="34" charset="0"/>
                <a:ea typeface="Aptos" panose="020B0004020202020204" pitchFamily="34" charset="0"/>
                <a:cs typeface="Times New Roman" panose="02020603050405020304" pitchFamily="18" charset="0"/>
              </a:rPr>
              <a:t>Overdoses from vaping illicit drugs</a:t>
            </a:r>
          </a:p>
        </p:txBody>
      </p:sp>
      <p:pic>
        <p:nvPicPr>
          <p:cNvPr id="7170" name="Picture 2" descr="Bigfoot Coffee Stock Illustrations – 62 Bigfoot Coffee Stock Illustrations,  Vectors &amp; Clipart - Dreamstime">
            <a:extLst>
              <a:ext uri="{FF2B5EF4-FFF2-40B4-BE49-F238E27FC236}">
                <a16:creationId xmlns:a16="http://schemas.microsoft.com/office/drawing/2014/main" id="{D7BBE108-783F-ECAD-35F9-1A757B0E8C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9512" y="2253049"/>
            <a:ext cx="4703804" cy="235190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4C05933-8589-C6AE-DB55-6C34A0661FB6}"/>
              </a:ext>
            </a:extLst>
          </p:cNvPr>
          <p:cNvSpPr txBox="1"/>
          <p:nvPr/>
        </p:nvSpPr>
        <p:spPr>
          <a:xfrm>
            <a:off x="7192370" y="5628323"/>
            <a:ext cx="6446520" cy="276999"/>
          </a:xfrm>
          <a:prstGeom prst="rect">
            <a:avLst/>
          </a:prstGeom>
          <a:noFill/>
        </p:spPr>
        <p:txBody>
          <a:bodyPr wrap="square" rtlCol="0">
            <a:spAutoFit/>
          </a:bodyPr>
          <a:lstStyle/>
          <a:p>
            <a:r>
              <a:rPr lang="en-US" sz="1200" dirty="0"/>
              <a:t>Image from: </a:t>
            </a:r>
            <a:r>
              <a:rPr lang="en-US" sz="1200" dirty="0">
                <a:hlinkClick r:id="rId3"/>
              </a:rPr>
              <a:t>https://www.dreamstime.com/illustration/bigfoot-coffee.html</a:t>
            </a:r>
            <a:r>
              <a:rPr lang="en-US" sz="1200" dirty="0"/>
              <a:t> </a:t>
            </a:r>
          </a:p>
        </p:txBody>
      </p:sp>
    </p:spTree>
    <p:extLst>
      <p:ext uri="{BB962C8B-B14F-4D97-AF65-F5344CB8AC3E}">
        <p14:creationId xmlns:p14="http://schemas.microsoft.com/office/powerpoint/2010/main" val="24852397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FFDEAE-C99F-E84D-4AEE-8F25039F2B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01C311-2C3B-A63A-577A-451974BEA500}"/>
              </a:ext>
            </a:extLst>
          </p:cNvPr>
          <p:cNvSpPr>
            <a:spLocks noGrp="1"/>
          </p:cNvSpPr>
          <p:nvPr>
            <p:ph type="title"/>
          </p:nvPr>
        </p:nvSpPr>
        <p:spPr/>
        <p:txBody>
          <a:bodyPr/>
          <a:lstStyle/>
          <a:p>
            <a:r>
              <a:rPr lang="en-US" dirty="0"/>
              <a:t>Vaping illicit drugs</a:t>
            </a:r>
          </a:p>
        </p:txBody>
      </p:sp>
      <p:sp>
        <p:nvSpPr>
          <p:cNvPr id="3" name="TextBox 2">
            <a:extLst>
              <a:ext uri="{FF2B5EF4-FFF2-40B4-BE49-F238E27FC236}">
                <a16:creationId xmlns:a16="http://schemas.microsoft.com/office/drawing/2014/main" id="{79EF4715-F7F9-FFD1-9587-DA093F9B358E}"/>
              </a:ext>
            </a:extLst>
          </p:cNvPr>
          <p:cNvSpPr txBox="1"/>
          <p:nvPr/>
        </p:nvSpPr>
        <p:spPr>
          <a:xfrm>
            <a:off x="902042" y="5502702"/>
            <a:ext cx="9549302" cy="461665"/>
          </a:xfrm>
          <a:prstGeom prst="rect">
            <a:avLst/>
          </a:prstGeom>
          <a:noFill/>
        </p:spPr>
        <p:txBody>
          <a:bodyPr wrap="square" rtlCol="0">
            <a:spAutoFit/>
          </a:bodyPr>
          <a:lstStyle/>
          <a:p>
            <a:r>
              <a:rPr lang="en-US" sz="1200" dirty="0"/>
              <a:t>Images from: </a:t>
            </a:r>
            <a:r>
              <a:rPr lang="en-US" sz="1200" dirty="0">
                <a:hlinkClick r:id="rId2"/>
              </a:rPr>
              <a:t>https://tools420.com/yocan-orbit-review/#Yocan_Orbit_Specs</a:t>
            </a:r>
            <a:r>
              <a:rPr lang="en-US" sz="1200" dirty="0"/>
              <a:t> and </a:t>
            </a:r>
            <a:r>
              <a:rPr lang="en-US" sz="1200" dirty="0">
                <a:hlinkClick r:id="rId3"/>
              </a:rPr>
              <a:t>https://www.upends.com/blogs/articles/meth-vape-pen-a-2021-review-of-the-meth-vaporizer</a:t>
            </a:r>
            <a:r>
              <a:rPr lang="en-US" sz="1200" dirty="0"/>
              <a:t>  </a:t>
            </a:r>
          </a:p>
        </p:txBody>
      </p:sp>
      <p:pic>
        <p:nvPicPr>
          <p:cNvPr id="5" name="Picture 4">
            <a:extLst>
              <a:ext uri="{FF2B5EF4-FFF2-40B4-BE49-F238E27FC236}">
                <a16:creationId xmlns:a16="http://schemas.microsoft.com/office/drawing/2014/main" id="{3783E66E-CD85-5127-3F24-FF7017F3947A}"/>
              </a:ext>
            </a:extLst>
          </p:cNvPr>
          <p:cNvPicPr>
            <a:picLocks noChangeAspect="1"/>
          </p:cNvPicPr>
          <p:nvPr/>
        </p:nvPicPr>
        <p:blipFill>
          <a:blip r:embed="rId4"/>
          <a:stretch>
            <a:fillRect/>
          </a:stretch>
        </p:blipFill>
        <p:spPr>
          <a:xfrm>
            <a:off x="1414815" y="2146540"/>
            <a:ext cx="762066" cy="3177815"/>
          </a:xfrm>
          <a:prstGeom prst="rect">
            <a:avLst/>
          </a:prstGeom>
        </p:spPr>
      </p:pic>
      <p:pic>
        <p:nvPicPr>
          <p:cNvPr id="7" name="Picture 6">
            <a:extLst>
              <a:ext uri="{FF2B5EF4-FFF2-40B4-BE49-F238E27FC236}">
                <a16:creationId xmlns:a16="http://schemas.microsoft.com/office/drawing/2014/main" id="{FF56DF6E-CE11-F057-F658-164C92030F1F}"/>
              </a:ext>
            </a:extLst>
          </p:cNvPr>
          <p:cNvPicPr>
            <a:picLocks noChangeAspect="1"/>
          </p:cNvPicPr>
          <p:nvPr/>
        </p:nvPicPr>
        <p:blipFill>
          <a:blip r:embed="rId5"/>
          <a:stretch>
            <a:fillRect/>
          </a:stretch>
        </p:blipFill>
        <p:spPr>
          <a:xfrm>
            <a:off x="2831213" y="2049326"/>
            <a:ext cx="647756" cy="3330229"/>
          </a:xfrm>
          <a:prstGeom prst="rect">
            <a:avLst/>
          </a:prstGeom>
        </p:spPr>
      </p:pic>
      <p:sp>
        <p:nvSpPr>
          <p:cNvPr id="8" name="TextBox 7">
            <a:extLst>
              <a:ext uri="{FF2B5EF4-FFF2-40B4-BE49-F238E27FC236}">
                <a16:creationId xmlns:a16="http://schemas.microsoft.com/office/drawing/2014/main" id="{1BB14659-E936-AACD-DF54-DD465662CAD4}"/>
              </a:ext>
            </a:extLst>
          </p:cNvPr>
          <p:cNvSpPr txBox="1"/>
          <p:nvPr/>
        </p:nvSpPr>
        <p:spPr>
          <a:xfrm>
            <a:off x="4287795" y="2421924"/>
            <a:ext cx="6339016" cy="2800767"/>
          </a:xfrm>
          <a:prstGeom prst="rect">
            <a:avLst/>
          </a:prstGeom>
          <a:noFill/>
        </p:spPr>
        <p:txBody>
          <a:bodyPr wrap="square" rtlCol="0">
            <a:spAutoFit/>
          </a:bodyPr>
          <a:lstStyle/>
          <a:p>
            <a:r>
              <a:rPr lang="en-US" sz="2800" dirty="0"/>
              <a:t>Vape pens like these have different voltages and variable temperatures which make them more ideal for vaping illicit drugs, when compared to a traditional nicotine or cannabis oil vape pen.</a:t>
            </a:r>
          </a:p>
          <a:p>
            <a:endParaRPr lang="en-US" dirty="0"/>
          </a:p>
          <a:p>
            <a:endParaRPr lang="en-US" dirty="0"/>
          </a:p>
        </p:txBody>
      </p:sp>
    </p:spTree>
    <p:extLst>
      <p:ext uri="{BB962C8B-B14F-4D97-AF65-F5344CB8AC3E}">
        <p14:creationId xmlns:p14="http://schemas.microsoft.com/office/powerpoint/2010/main" val="26758684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FE3033-58A9-BB7F-51FC-F747FB2C5A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7C7373-66E0-4398-07BD-DA2DA5C43661}"/>
              </a:ext>
            </a:extLst>
          </p:cNvPr>
          <p:cNvSpPr>
            <a:spLocks noGrp="1"/>
          </p:cNvSpPr>
          <p:nvPr>
            <p:ph type="title"/>
          </p:nvPr>
        </p:nvSpPr>
        <p:spPr/>
        <p:txBody>
          <a:bodyPr/>
          <a:lstStyle/>
          <a:p>
            <a:r>
              <a:rPr lang="en-US" dirty="0"/>
              <a:t>Vaping illicit drugs- online forums</a:t>
            </a:r>
          </a:p>
        </p:txBody>
      </p:sp>
      <p:pic>
        <p:nvPicPr>
          <p:cNvPr id="5" name="Picture 4">
            <a:extLst>
              <a:ext uri="{FF2B5EF4-FFF2-40B4-BE49-F238E27FC236}">
                <a16:creationId xmlns:a16="http://schemas.microsoft.com/office/drawing/2014/main" id="{B7343745-66CE-7813-C3D6-C376112F4BC2}"/>
              </a:ext>
            </a:extLst>
          </p:cNvPr>
          <p:cNvPicPr>
            <a:picLocks noChangeAspect="1"/>
          </p:cNvPicPr>
          <p:nvPr/>
        </p:nvPicPr>
        <p:blipFill>
          <a:blip r:embed="rId2"/>
          <a:stretch>
            <a:fillRect/>
          </a:stretch>
        </p:blipFill>
        <p:spPr>
          <a:xfrm>
            <a:off x="517310" y="2252078"/>
            <a:ext cx="5349704" cy="1044030"/>
          </a:xfrm>
          <a:prstGeom prst="rect">
            <a:avLst/>
          </a:prstGeom>
        </p:spPr>
      </p:pic>
      <p:pic>
        <p:nvPicPr>
          <p:cNvPr id="4" name="Picture 3">
            <a:extLst>
              <a:ext uri="{FF2B5EF4-FFF2-40B4-BE49-F238E27FC236}">
                <a16:creationId xmlns:a16="http://schemas.microsoft.com/office/drawing/2014/main" id="{7C480E8C-D051-BD14-1071-BA5055BB138F}"/>
              </a:ext>
            </a:extLst>
          </p:cNvPr>
          <p:cNvPicPr>
            <a:picLocks noChangeAspect="1"/>
          </p:cNvPicPr>
          <p:nvPr/>
        </p:nvPicPr>
        <p:blipFill>
          <a:blip r:embed="rId3"/>
          <a:stretch>
            <a:fillRect/>
          </a:stretch>
        </p:blipFill>
        <p:spPr>
          <a:xfrm>
            <a:off x="6225023" y="1780609"/>
            <a:ext cx="5966977" cy="4404742"/>
          </a:xfrm>
          <a:prstGeom prst="rect">
            <a:avLst/>
          </a:prstGeom>
        </p:spPr>
      </p:pic>
      <p:pic>
        <p:nvPicPr>
          <p:cNvPr id="7" name="Picture 6">
            <a:extLst>
              <a:ext uri="{FF2B5EF4-FFF2-40B4-BE49-F238E27FC236}">
                <a16:creationId xmlns:a16="http://schemas.microsoft.com/office/drawing/2014/main" id="{DA0C8644-5EA5-C8AB-3EDB-23448A944AC8}"/>
              </a:ext>
            </a:extLst>
          </p:cNvPr>
          <p:cNvPicPr>
            <a:picLocks noChangeAspect="1"/>
          </p:cNvPicPr>
          <p:nvPr/>
        </p:nvPicPr>
        <p:blipFill>
          <a:blip r:embed="rId4"/>
          <a:stretch>
            <a:fillRect/>
          </a:stretch>
        </p:blipFill>
        <p:spPr>
          <a:xfrm>
            <a:off x="517310" y="4114800"/>
            <a:ext cx="5177589" cy="1506208"/>
          </a:xfrm>
          <a:prstGeom prst="rect">
            <a:avLst/>
          </a:prstGeom>
        </p:spPr>
      </p:pic>
    </p:spTree>
    <p:extLst>
      <p:ext uri="{BB962C8B-B14F-4D97-AF65-F5344CB8AC3E}">
        <p14:creationId xmlns:p14="http://schemas.microsoft.com/office/powerpoint/2010/main" val="13695904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FE9CDA-68C5-F0A1-6DEA-E5D4220EF7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F2EBBE-99C5-85A1-7D56-AD1085655703}"/>
              </a:ext>
            </a:extLst>
          </p:cNvPr>
          <p:cNvSpPr>
            <a:spLocks noGrp="1"/>
          </p:cNvSpPr>
          <p:nvPr>
            <p:ph type="title"/>
          </p:nvPr>
        </p:nvSpPr>
        <p:spPr/>
        <p:txBody>
          <a:bodyPr/>
          <a:lstStyle/>
          <a:p>
            <a:r>
              <a:rPr lang="en-US" dirty="0"/>
              <a:t>Vaping illicit drugs- online forums</a:t>
            </a:r>
          </a:p>
        </p:txBody>
      </p:sp>
      <p:pic>
        <p:nvPicPr>
          <p:cNvPr id="6" name="Picture 5">
            <a:extLst>
              <a:ext uri="{FF2B5EF4-FFF2-40B4-BE49-F238E27FC236}">
                <a16:creationId xmlns:a16="http://schemas.microsoft.com/office/drawing/2014/main" id="{64F2363B-3547-D241-50DF-04D738A9E600}"/>
              </a:ext>
            </a:extLst>
          </p:cNvPr>
          <p:cNvPicPr>
            <a:picLocks noChangeAspect="1"/>
          </p:cNvPicPr>
          <p:nvPr/>
        </p:nvPicPr>
        <p:blipFill>
          <a:blip r:embed="rId2"/>
          <a:stretch>
            <a:fillRect/>
          </a:stretch>
        </p:blipFill>
        <p:spPr>
          <a:xfrm>
            <a:off x="2915018" y="1873285"/>
            <a:ext cx="5302225" cy="4321628"/>
          </a:xfrm>
          <a:prstGeom prst="rect">
            <a:avLst/>
          </a:prstGeom>
        </p:spPr>
      </p:pic>
    </p:spTree>
    <p:extLst>
      <p:ext uri="{BB962C8B-B14F-4D97-AF65-F5344CB8AC3E}">
        <p14:creationId xmlns:p14="http://schemas.microsoft.com/office/powerpoint/2010/main" val="14780421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4C9356-94A5-2E94-C531-529479B96F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62D116-B1F2-3651-38BD-56E2031C8DBE}"/>
              </a:ext>
            </a:extLst>
          </p:cNvPr>
          <p:cNvSpPr>
            <a:spLocks noGrp="1"/>
          </p:cNvSpPr>
          <p:nvPr>
            <p:ph type="title"/>
          </p:nvPr>
        </p:nvSpPr>
        <p:spPr/>
        <p:txBody>
          <a:bodyPr/>
          <a:lstStyle/>
          <a:p>
            <a:r>
              <a:rPr lang="en-US" dirty="0"/>
              <a:t>Vaping fentanyl (or meth)- online forums</a:t>
            </a:r>
          </a:p>
        </p:txBody>
      </p:sp>
      <p:pic>
        <p:nvPicPr>
          <p:cNvPr id="4" name="Picture 3">
            <a:extLst>
              <a:ext uri="{FF2B5EF4-FFF2-40B4-BE49-F238E27FC236}">
                <a16:creationId xmlns:a16="http://schemas.microsoft.com/office/drawing/2014/main" id="{5CB61639-833E-F4B6-44DE-961B0371637D}"/>
              </a:ext>
            </a:extLst>
          </p:cNvPr>
          <p:cNvPicPr>
            <a:picLocks noChangeAspect="1"/>
          </p:cNvPicPr>
          <p:nvPr/>
        </p:nvPicPr>
        <p:blipFill>
          <a:blip r:embed="rId2"/>
          <a:stretch>
            <a:fillRect/>
          </a:stretch>
        </p:blipFill>
        <p:spPr>
          <a:xfrm>
            <a:off x="2966833" y="1877941"/>
            <a:ext cx="5319221" cy="4214225"/>
          </a:xfrm>
          <a:prstGeom prst="rect">
            <a:avLst/>
          </a:prstGeom>
        </p:spPr>
      </p:pic>
    </p:spTree>
    <p:extLst>
      <p:ext uri="{BB962C8B-B14F-4D97-AF65-F5344CB8AC3E}">
        <p14:creationId xmlns:p14="http://schemas.microsoft.com/office/powerpoint/2010/main" val="19049143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1C501-3CD9-C059-D3F4-41081769BEAC}"/>
              </a:ext>
            </a:extLst>
          </p:cNvPr>
          <p:cNvSpPr>
            <a:spLocks noGrp="1"/>
          </p:cNvSpPr>
          <p:nvPr>
            <p:ph type="title"/>
          </p:nvPr>
        </p:nvSpPr>
        <p:spPr>
          <a:xfrm>
            <a:off x="724930" y="286603"/>
            <a:ext cx="11746523" cy="1450757"/>
          </a:xfrm>
        </p:spPr>
        <p:txBody>
          <a:bodyPr/>
          <a:lstStyle/>
          <a:p>
            <a:r>
              <a:rPr lang="en-US" dirty="0"/>
              <a:t>Overdose from vaping illicit drugs – San Diego</a:t>
            </a:r>
          </a:p>
        </p:txBody>
      </p:sp>
      <p:sp>
        <p:nvSpPr>
          <p:cNvPr id="6" name="TextBox 5">
            <a:extLst>
              <a:ext uri="{FF2B5EF4-FFF2-40B4-BE49-F238E27FC236}">
                <a16:creationId xmlns:a16="http://schemas.microsoft.com/office/drawing/2014/main" id="{48AF03C5-4238-4653-DEE3-C79AE2A4A4BF}"/>
              </a:ext>
            </a:extLst>
          </p:cNvPr>
          <p:cNvSpPr txBox="1"/>
          <p:nvPr/>
        </p:nvSpPr>
        <p:spPr>
          <a:xfrm>
            <a:off x="1470454" y="5869094"/>
            <a:ext cx="9020433" cy="276999"/>
          </a:xfrm>
          <a:prstGeom prst="rect">
            <a:avLst/>
          </a:prstGeom>
          <a:noFill/>
        </p:spPr>
        <p:txBody>
          <a:bodyPr wrap="square" rtlCol="0">
            <a:spAutoFit/>
          </a:bodyPr>
          <a:lstStyle/>
          <a:p>
            <a:r>
              <a:rPr lang="en-US" sz="1200" dirty="0"/>
              <a:t>Image and info from :</a:t>
            </a:r>
            <a:r>
              <a:rPr lang="en-US" sz="1200" dirty="0">
                <a:solidFill>
                  <a:srgbClr val="74B230"/>
                </a:solidFill>
              </a:rPr>
              <a:t>https://www.dea.gov/documents/2020/2020-09/2020-09-14/fentanyl-used-vape-pens </a:t>
            </a:r>
          </a:p>
        </p:txBody>
      </p:sp>
      <p:pic>
        <p:nvPicPr>
          <p:cNvPr id="8" name="Picture 7">
            <a:extLst>
              <a:ext uri="{FF2B5EF4-FFF2-40B4-BE49-F238E27FC236}">
                <a16:creationId xmlns:a16="http://schemas.microsoft.com/office/drawing/2014/main" id="{3D925AD6-B220-3B9A-CEA3-79057EA8E3F6}"/>
              </a:ext>
            </a:extLst>
          </p:cNvPr>
          <p:cNvPicPr>
            <a:picLocks noChangeAspect="1"/>
          </p:cNvPicPr>
          <p:nvPr/>
        </p:nvPicPr>
        <p:blipFill>
          <a:blip r:embed="rId2"/>
          <a:stretch>
            <a:fillRect/>
          </a:stretch>
        </p:blipFill>
        <p:spPr>
          <a:xfrm>
            <a:off x="4763531" y="1929213"/>
            <a:ext cx="6141308" cy="3939881"/>
          </a:xfrm>
          <a:prstGeom prst="rect">
            <a:avLst/>
          </a:prstGeom>
        </p:spPr>
      </p:pic>
      <p:sp>
        <p:nvSpPr>
          <p:cNvPr id="9" name="TextBox 8">
            <a:extLst>
              <a:ext uri="{FF2B5EF4-FFF2-40B4-BE49-F238E27FC236}">
                <a16:creationId xmlns:a16="http://schemas.microsoft.com/office/drawing/2014/main" id="{60F8D273-B9CF-988C-FFEB-F16D6FEC15C8}"/>
              </a:ext>
            </a:extLst>
          </p:cNvPr>
          <p:cNvSpPr txBox="1"/>
          <p:nvPr/>
        </p:nvSpPr>
        <p:spPr>
          <a:xfrm>
            <a:off x="724930" y="2895286"/>
            <a:ext cx="3632887" cy="1815882"/>
          </a:xfrm>
          <a:prstGeom prst="rect">
            <a:avLst/>
          </a:prstGeom>
          <a:noFill/>
        </p:spPr>
        <p:txBody>
          <a:bodyPr wrap="square" rtlCol="0">
            <a:spAutoFit/>
          </a:bodyPr>
          <a:lstStyle/>
          <a:p>
            <a:r>
              <a:rPr lang="en-US" sz="2800" dirty="0"/>
              <a:t>In this instance, the people who vaped illicit drugs were doing so intentionally.</a:t>
            </a:r>
          </a:p>
        </p:txBody>
      </p:sp>
    </p:spTree>
    <p:extLst>
      <p:ext uri="{BB962C8B-B14F-4D97-AF65-F5344CB8AC3E}">
        <p14:creationId xmlns:p14="http://schemas.microsoft.com/office/powerpoint/2010/main" val="17454170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D94BA5-11EC-BD11-2D35-A6DDAD87C6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66088E-DDD3-B61C-054B-1E8C44A9525D}"/>
              </a:ext>
            </a:extLst>
          </p:cNvPr>
          <p:cNvSpPr>
            <a:spLocks noGrp="1"/>
          </p:cNvSpPr>
          <p:nvPr>
            <p:ph type="title"/>
          </p:nvPr>
        </p:nvSpPr>
        <p:spPr>
          <a:xfrm>
            <a:off x="724930" y="286603"/>
            <a:ext cx="11746523" cy="1450757"/>
          </a:xfrm>
        </p:spPr>
        <p:txBody>
          <a:bodyPr/>
          <a:lstStyle/>
          <a:p>
            <a:r>
              <a:rPr lang="en-US" dirty="0"/>
              <a:t>Overdose from vaping illicit drugs – San Diego</a:t>
            </a:r>
          </a:p>
        </p:txBody>
      </p:sp>
      <p:sp>
        <p:nvSpPr>
          <p:cNvPr id="6" name="TextBox 5">
            <a:extLst>
              <a:ext uri="{FF2B5EF4-FFF2-40B4-BE49-F238E27FC236}">
                <a16:creationId xmlns:a16="http://schemas.microsoft.com/office/drawing/2014/main" id="{943B38F4-3F9F-C57B-2B51-8D4A45A1D2AE}"/>
              </a:ext>
            </a:extLst>
          </p:cNvPr>
          <p:cNvSpPr txBox="1"/>
          <p:nvPr/>
        </p:nvSpPr>
        <p:spPr>
          <a:xfrm>
            <a:off x="1470454" y="5869094"/>
            <a:ext cx="9020433" cy="276999"/>
          </a:xfrm>
          <a:prstGeom prst="rect">
            <a:avLst/>
          </a:prstGeom>
          <a:noFill/>
        </p:spPr>
        <p:txBody>
          <a:bodyPr wrap="square" rtlCol="0">
            <a:spAutoFit/>
          </a:bodyPr>
          <a:lstStyle/>
          <a:p>
            <a:r>
              <a:rPr lang="en-US" sz="1200" dirty="0"/>
              <a:t>Image and info from :</a:t>
            </a:r>
            <a:r>
              <a:rPr lang="en-US" sz="1200" dirty="0">
                <a:solidFill>
                  <a:srgbClr val="74B230"/>
                </a:solidFill>
              </a:rPr>
              <a:t>https://myadlm.org/science-and-research/clinical-and-forensic-toxicology-news/archives/2019/december-2019</a:t>
            </a:r>
          </a:p>
        </p:txBody>
      </p:sp>
      <p:pic>
        <p:nvPicPr>
          <p:cNvPr id="4" name="Picture 3">
            <a:extLst>
              <a:ext uri="{FF2B5EF4-FFF2-40B4-BE49-F238E27FC236}">
                <a16:creationId xmlns:a16="http://schemas.microsoft.com/office/drawing/2014/main" id="{5726CDAE-4959-FDFA-2FF5-8570683C7B5E}"/>
              </a:ext>
            </a:extLst>
          </p:cNvPr>
          <p:cNvPicPr>
            <a:picLocks noChangeAspect="1"/>
          </p:cNvPicPr>
          <p:nvPr/>
        </p:nvPicPr>
        <p:blipFill>
          <a:blip r:embed="rId2"/>
          <a:stretch>
            <a:fillRect/>
          </a:stretch>
        </p:blipFill>
        <p:spPr>
          <a:xfrm>
            <a:off x="285315" y="1878037"/>
            <a:ext cx="5218670" cy="1769279"/>
          </a:xfrm>
          <a:prstGeom prst="rect">
            <a:avLst/>
          </a:prstGeom>
        </p:spPr>
      </p:pic>
      <p:pic>
        <p:nvPicPr>
          <p:cNvPr id="7" name="Picture 6">
            <a:extLst>
              <a:ext uri="{FF2B5EF4-FFF2-40B4-BE49-F238E27FC236}">
                <a16:creationId xmlns:a16="http://schemas.microsoft.com/office/drawing/2014/main" id="{1B87E062-62C7-16C3-A724-04EB279158F2}"/>
              </a:ext>
            </a:extLst>
          </p:cNvPr>
          <p:cNvPicPr>
            <a:picLocks noChangeAspect="1"/>
          </p:cNvPicPr>
          <p:nvPr/>
        </p:nvPicPr>
        <p:blipFill>
          <a:blip r:embed="rId3"/>
          <a:stretch>
            <a:fillRect/>
          </a:stretch>
        </p:blipFill>
        <p:spPr>
          <a:xfrm>
            <a:off x="480646" y="3848130"/>
            <a:ext cx="4872089" cy="1577832"/>
          </a:xfrm>
          <a:prstGeom prst="rect">
            <a:avLst/>
          </a:prstGeom>
        </p:spPr>
      </p:pic>
      <p:sp>
        <p:nvSpPr>
          <p:cNvPr id="8" name="TextBox 7">
            <a:extLst>
              <a:ext uri="{FF2B5EF4-FFF2-40B4-BE49-F238E27FC236}">
                <a16:creationId xmlns:a16="http://schemas.microsoft.com/office/drawing/2014/main" id="{235A7A43-B590-A6ED-C7D4-892BF856547C}"/>
              </a:ext>
            </a:extLst>
          </p:cNvPr>
          <p:cNvSpPr txBox="1"/>
          <p:nvPr/>
        </p:nvSpPr>
        <p:spPr>
          <a:xfrm>
            <a:off x="5838093" y="2180492"/>
            <a:ext cx="5873262" cy="3416320"/>
          </a:xfrm>
          <a:prstGeom prst="rect">
            <a:avLst/>
          </a:prstGeom>
          <a:noFill/>
        </p:spPr>
        <p:txBody>
          <a:bodyPr wrap="square" rtlCol="0">
            <a:spAutoFit/>
          </a:bodyPr>
          <a:lstStyle/>
          <a:p>
            <a:pPr marL="285750" indent="-285750">
              <a:buFont typeface="Arial" panose="020B0604020202020204" pitchFamily="34" charset="0"/>
              <a:buChar char="•"/>
            </a:pPr>
            <a:r>
              <a:rPr lang="en-US" sz="2400" dirty="0"/>
              <a:t>In this case, the vape contained nicotine, </a:t>
            </a:r>
            <a:r>
              <a:rPr lang="en-US" sz="2400" dirty="0" err="1"/>
              <a:t>butyrylfentanyl</a:t>
            </a:r>
            <a:r>
              <a:rPr lang="en-US" sz="2400" dirty="0"/>
              <a:t>, and </a:t>
            </a:r>
            <a:r>
              <a:rPr lang="en-US" sz="2400" dirty="0" err="1"/>
              <a:t>valerylfentanyl</a:t>
            </a:r>
            <a:r>
              <a:rPr lang="en-US" sz="2400" dirty="0"/>
              <a:t>.</a:t>
            </a:r>
          </a:p>
          <a:p>
            <a:pPr marL="285750" indent="-285750">
              <a:buFont typeface="Arial" panose="020B0604020202020204" pitchFamily="34" charset="0"/>
              <a:buChar char="•"/>
            </a:pPr>
            <a:r>
              <a:rPr lang="en-US" sz="2400" dirty="0"/>
              <a:t>Toxicology found fentanyl, </a:t>
            </a:r>
            <a:r>
              <a:rPr lang="en-US" sz="2400" dirty="0" err="1"/>
              <a:t>butyrylfentanyl</a:t>
            </a:r>
            <a:r>
              <a:rPr lang="en-US" sz="2400" dirty="0"/>
              <a:t>, </a:t>
            </a:r>
            <a:r>
              <a:rPr lang="en-US" sz="2400" dirty="0" err="1"/>
              <a:t>valerylfentanyl</a:t>
            </a:r>
            <a:r>
              <a:rPr lang="en-US" sz="2400" dirty="0"/>
              <a:t>, ꟗ -</a:t>
            </a:r>
            <a:r>
              <a:rPr lang="en-US" sz="2400" dirty="0" err="1"/>
              <a:t>hydroxyfentanyl</a:t>
            </a:r>
            <a:r>
              <a:rPr lang="en-US" sz="2400" dirty="0"/>
              <a:t>, cocaine, buprenorphine, and sertraline in the person’s system.</a:t>
            </a:r>
          </a:p>
          <a:p>
            <a:pPr marL="285750" indent="-285750">
              <a:buFont typeface="Arial" panose="020B0604020202020204" pitchFamily="34" charset="0"/>
              <a:buChar char="•"/>
            </a:pPr>
            <a:r>
              <a:rPr lang="en-US" sz="2400" dirty="0"/>
              <a:t>The person also had a known history of injection drug use and had a syringe in his pocket when he was found.</a:t>
            </a:r>
          </a:p>
        </p:txBody>
      </p:sp>
    </p:spTree>
    <p:extLst>
      <p:ext uri="{BB962C8B-B14F-4D97-AF65-F5344CB8AC3E}">
        <p14:creationId xmlns:p14="http://schemas.microsoft.com/office/powerpoint/2010/main" val="29620153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1D9379-2A25-C8EB-8FB4-DE4197D807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B971A3-EBE3-57E8-888F-4FE0E2BDB3EC}"/>
              </a:ext>
            </a:extLst>
          </p:cNvPr>
          <p:cNvSpPr>
            <a:spLocks noGrp="1"/>
          </p:cNvSpPr>
          <p:nvPr>
            <p:ph type="title"/>
          </p:nvPr>
        </p:nvSpPr>
        <p:spPr>
          <a:xfrm>
            <a:off x="1097280" y="286603"/>
            <a:ext cx="10351008" cy="1450757"/>
          </a:xfrm>
        </p:spPr>
        <p:txBody>
          <a:bodyPr/>
          <a:lstStyle/>
          <a:p>
            <a:r>
              <a:rPr lang="en-US" dirty="0"/>
              <a:t>Overdoses from vaping illicit drugs – NSW</a:t>
            </a:r>
          </a:p>
        </p:txBody>
      </p:sp>
      <p:pic>
        <p:nvPicPr>
          <p:cNvPr id="4" name="Picture 3">
            <a:extLst>
              <a:ext uri="{FF2B5EF4-FFF2-40B4-BE49-F238E27FC236}">
                <a16:creationId xmlns:a16="http://schemas.microsoft.com/office/drawing/2014/main" id="{8F85888E-676F-4229-544C-23E7924EF1FB}"/>
              </a:ext>
            </a:extLst>
          </p:cNvPr>
          <p:cNvPicPr>
            <a:picLocks noChangeAspect="1"/>
          </p:cNvPicPr>
          <p:nvPr/>
        </p:nvPicPr>
        <p:blipFill>
          <a:blip r:embed="rId2"/>
          <a:stretch>
            <a:fillRect/>
          </a:stretch>
        </p:blipFill>
        <p:spPr>
          <a:xfrm>
            <a:off x="4188940" y="1916159"/>
            <a:ext cx="6796217" cy="3836284"/>
          </a:xfrm>
          <a:prstGeom prst="rect">
            <a:avLst/>
          </a:prstGeom>
        </p:spPr>
      </p:pic>
      <p:sp>
        <p:nvSpPr>
          <p:cNvPr id="6" name="TextBox 5">
            <a:extLst>
              <a:ext uri="{FF2B5EF4-FFF2-40B4-BE49-F238E27FC236}">
                <a16:creationId xmlns:a16="http://schemas.microsoft.com/office/drawing/2014/main" id="{0CD59D8E-CCA9-FE8A-35C2-E2889FBBCDC8}"/>
              </a:ext>
            </a:extLst>
          </p:cNvPr>
          <p:cNvSpPr txBox="1"/>
          <p:nvPr/>
        </p:nvSpPr>
        <p:spPr>
          <a:xfrm>
            <a:off x="1618735" y="5931243"/>
            <a:ext cx="9020433" cy="276999"/>
          </a:xfrm>
          <a:prstGeom prst="rect">
            <a:avLst/>
          </a:prstGeom>
          <a:noFill/>
        </p:spPr>
        <p:txBody>
          <a:bodyPr wrap="square" rtlCol="0">
            <a:spAutoFit/>
          </a:bodyPr>
          <a:lstStyle/>
          <a:p>
            <a:r>
              <a:rPr lang="en-US" sz="1200" dirty="0"/>
              <a:t>Image from: </a:t>
            </a:r>
            <a:r>
              <a:rPr lang="en-US" sz="1200" dirty="0">
                <a:hlinkClick r:id="rId3"/>
              </a:rPr>
              <a:t>https://nuaa.org.au/s/Nitazene-Vape.pdf</a:t>
            </a:r>
            <a:r>
              <a:rPr lang="en-US" sz="1200" dirty="0"/>
              <a:t> </a:t>
            </a:r>
          </a:p>
        </p:txBody>
      </p:sp>
      <p:sp>
        <p:nvSpPr>
          <p:cNvPr id="3" name="TextBox 2">
            <a:extLst>
              <a:ext uri="{FF2B5EF4-FFF2-40B4-BE49-F238E27FC236}">
                <a16:creationId xmlns:a16="http://schemas.microsoft.com/office/drawing/2014/main" id="{2E5756BE-7FEA-8920-FEC5-D1003F61A490}"/>
              </a:ext>
            </a:extLst>
          </p:cNvPr>
          <p:cNvSpPr txBox="1"/>
          <p:nvPr/>
        </p:nvSpPr>
        <p:spPr>
          <a:xfrm>
            <a:off x="998426" y="2495473"/>
            <a:ext cx="2646817" cy="2677656"/>
          </a:xfrm>
          <a:prstGeom prst="rect">
            <a:avLst/>
          </a:prstGeom>
          <a:noFill/>
        </p:spPr>
        <p:txBody>
          <a:bodyPr wrap="square" rtlCol="0">
            <a:spAutoFit/>
          </a:bodyPr>
          <a:lstStyle/>
          <a:p>
            <a:r>
              <a:rPr lang="en-US" sz="2800" dirty="0"/>
              <a:t>In this instance, the people who vaped illicit drugs were doing so unintentionally.</a:t>
            </a:r>
          </a:p>
        </p:txBody>
      </p:sp>
    </p:spTree>
    <p:extLst>
      <p:ext uri="{BB962C8B-B14F-4D97-AF65-F5344CB8AC3E}">
        <p14:creationId xmlns:p14="http://schemas.microsoft.com/office/powerpoint/2010/main" val="24703499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07C13F-23D4-331F-10EA-D6F32CD5F1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FC86C5-35E6-663A-44EA-CAF6C1A5BDDF}"/>
              </a:ext>
            </a:extLst>
          </p:cNvPr>
          <p:cNvSpPr>
            <a:spLocks noGrp="1"/>
          </p:cNvSpPr>
          <p:nvPr>
            <p:ph type="title"/>
          </p:nvPr>
        </p:nvSpPr>
        <p:spPr>
          <a:xfrm>
            <a:off x="682752" y="286603"/>
            <a:ext cx="10472928" cy="1450757"/>
          </a:xfrm>
        </p:spPr>
        <p:txBody>
          <a:bodyPr/>
          <a:lstStyle/>
          <a:p>
            <a:r>
              <a:rPr lang="en-US" dirty="0"/>
              <a:t>Overdoses from vaping illicit drugs – NSW</a:t>
            </a:r>
          </a:p>
        </p:txBody>
      </p:sp>
      <p:pic>
        <p:nvPicPr>
          <p:cNvPr id="5" name="Picture 4">
            <a:extLst>
              <a:ext uri="{FF2B5EF4-FFF2-40B4-BE49-F238E27FC236}">
                <a16:creationId xmlns:a16="http://schemas.microsoft.com/office/drawing/2014/main" id="{5F64601A-6CA1-3771-CF8E-CC7D65AC36A8}"/>
              </a:ext>
            </a:extLst>
          </p:cNvPr>
          <p:cNvPicPr>
            <a:picLocks noChangeAspect="1"/>
          </p:cNvPicPr>
          <p:nvPr/>
        </p:nvPicPr>
        <p:blipFill>
          <a:blip r:embed="rId2"/>
          <a:stretch>
            <a:fillRect/>
          </a:stretch>
        </p:blipFill>
        <p:spPr>
          <a:xfrm>
            <a:off x="565107" y="1989406"/>
            <a:ext cx="10815466" cy="3707059"/>
          </a:xfrm>
          <a:prstGeom prst="rect">
            <a:avLst/>
          </a:prstGeom>
        </p:spPr>
      </p:pic>
      <p:sp>
        <p:nvSpPr>
          <p:cNvPr id="3" name="TextBox 2">
            <a:extLst>
              <a:ext uri="{FF2B5EF4-FFF2-40B4-BE49-F238E27FC236}">
                <a16:creationId xmlns:a16="http://schemas.microsoft.com/office/drawing/2014/main" id="{830639D6-A37B-D20C-B8D6-233139974785}"/>
              </a:ext>
            </a:extLst>
          </p:cNvPr>
          <p:cNvSpPr txBox="1"/>
          <p:nvPr/>
        </p:nvSpPr>
        <p:spPr>
          <a:xfrm>
            <a:off x="4188941" y="5990492"/>
            <a:ext cx="8946292" cy="276999"/>
          </a:xfrm>
          <a:prstGeom prst="rect">
            <a:avLst/>
          </a:prstGeom>
          <a:noFill/>
        </p:spPr>
        <p:txBody>
          <a:bodyPr wrap="square" rtlCol="0">
            <a:spAutoFit/>
          </a:bodyPr>
          <a:lstStyle/>
          <a:p>
            <a:r>
              <a:rPr lang="en-US" sz="1200" dirty="0"/>
              <a:t>Image and info from: </a:t>
            </a:r>
            <a:r>
              <a:rPr lang="en-US" sz="1200" dirty="0">
                <a:hlinkClick r:id="rId3"/>
              </a:rPr>
              <a:t>https://pathology.health.nsw.gov.au/articles/overdoses-linked-to-illicit-vape-juice/</a:t>
            </a:r>
            <a:r>
              <a:rPr lang="en-US" sz="1200" dirty="0"/>
              <a:t> </a:t>
            </a:r>
          </a:p>
        </p:txBody>
      </p:sp>
    </p:spTree>
    <p:extLst>
      <p:ext uri="{BB962C8B-B14F-4D97-AF65-F5344CB8AC3E}">
        <p14:creationId xmlns:p14="http://schemas.microsoft.com/office/powerpoint/2010/main" val="41648735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026DB4-2CF6-A369-B9CC-FA26E6B5AB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45AE22-05CE-BAB9-FD18-EB35F04F9A5A}"/>
              </a:ext>
            </a:extLst>
          </p:cNvPr>
          <p:cNvSpPr>
            <a:spLocks noGrp="1"/>
          </p:cNvSpPr>
          <p:nvPr>
            <p:ph type="title"/>
          </p:nvPr>
        </p:nvSpPr>
        <p:spPr/>
        <p:txBody>
          <a:bodyPr/>
          <a:lstStyle/>
          <a:p>
            <a:r>
              <a:rPr lang="en-US" dirty="0"/>
              <a:t>Overdoses from vaping illicit drugs</a:t>
            </a:r>
          </a:p>
        </p:txBody>
      </p:sp>
      <p:sp>
        <p:nvSpPr>
          <p:cNvPr id="3" name="Content Placeholder 2">
            <a:extLst>
              <a:ext uri="{FF2B5EF4-FFF2-40B4-BE49-F238E27FC236}">
                <a16:creationId xmlns:a16="http://schemas.microsoft.com/office/drawing/2014/main" id="{278A62DA-2EF0-21A4-B882-564628FA268C}"/>
              </a:ext>
            </a:extLst>
          </p:cNvPr>
          <p:cNvSpPr>
            <a:spLocks noGrp="1"/>
          </p:cNvSpPr>
          <p:nvPr>
            <p:ph idx="1"/>
          </p:nvPr>
        </p:nvSpPr>
        <p:spPr/>
        <p:txBody>
          <a:bodyPr>
            <a:normAutofit/>
          </a:bodyPr>
          <a:lstStyle/>
          <a:p>
            <a:pPr>
              <a:buFont typeface="Arial" panose="020B0604020202020204" pitchFamily="34" charset="0"/>
              <a:buChar char="•"/>
            </a:pPr>
            <a:r>
              <a:rPr lang="en-US" sz="2800" dirty="0"/>
              <a:t>Harm reduction practices can include only buying regulated nicotine vape juice (or e-liquid) and cannabis concentrates and not using anyone else’s vapes to avoid accidental ingestion of illicit drugs.</a:t>
            </a:r>
          </a:p>
          <a:p>
            <a:pPr>
              <a:buFont typeface="Arial" panose="020B0604020202020204" pitchFamily="34" charset="0"/>
              <a:buChar char="•"/>
            </a:pPr>
            <a:r>
              <a:rPr lang="en-US" sz="2800" dirty="0"/>
              <a:t>While this does not yet appear to be common, it is important to remember that it can and does happen.</a:t>
            </a:r>
          </a:p>
          <a:p>
            <a:pPr>
              <a:buFont typeface="Arial" panose="020B0604020202020204" pitchFamily="34" charset="0"/>
              <a:buChar char="•"/>
            </a:pPr>
            <a:r>
              <a:rPr lang="en-US" sz="2800" dirty="0"/>
              <a:t>Many harm reductionists have been told this is not possible, and they will tell others it is also not possible. It is important to keep an open mind and remember that people who use drugs are the experts in their own lives.</a:t>
            </a:r>
          </a:p>
          <a:p>
            <a:endParaRPr lang="en-US" dirty="0"/>
          </a:p>
        </p:txBody>
      </p:sp>
      <p:sp>
        <p:nvSpPr>
          <p:cNvPr id="4" name="TextBox 3">
            <a:extLst>
              <a:ext uri="{FF2B5EF4-FFF2-40B4-BE49-F238E27FC236}">
                <a16:creationId xmlns:a16="http://schemas.microsoft.com/office/drawing/2014/main" id="{25A3C3C6-42F1-2E70-1EB2-9DDB03DACD20}"/>
              </a:ext>
            </a:extLst>
          </p:cNvPr>
          <p:cNvSpPr txBox="1"/>
          <p:nvPr/>
        </p:nvSpPr>
        <p:spPr>
          <a:xfrm>
            <a:off x="504156" y="5869094"/>
            <a:ext cx="12037953" cy="276999"/>
          </a:xfrm>
          <a:prstGeom prst="rect">
            <a:avLst/>
          </a:prstGeom>
          <a:noFill/>
        </p:spPr>
        <p:txBody>
          <a:bodyPr wrap="square" rtlCol="0">
            <a:spAutoFit/>
          </a:bodyPr>
          <a:lstStyle/>
          <a:p>
            <a:r>
              <a:rPr lang="en-US" sz="1200" dirty="0"/>
              <a:t>Info from: </a:t>
            </a:r>
            <a:r>
              <a:rPr lang="en-US" sz="1200" dirty="0">
                <a:hlinkClick r:id="rId2"/>
              </a:rPr>
              <a:t>https://pathology.health.nsw.gov.au/articles/overdoses-linked-to-illicit-vape-juice/</a:t>
            </a:r>
            <a:r>
              <a:rPr lang="en-US" sz="1200" dirty="0"/>
              <a:t> and </a:t>
            </a:r>
            <a:r>
              <a:rPr lang="en-US" sz="1200" dirty="0">
                <a:solidFill>
                  <a:srgbClr val="74B230"/>
                </a:solidFill>
                <a:hlinkClick r:id="rId3"/>
              </a:rPr>
              <a:t>https://www.dea.gov/documents/2020/2020-09/2020-09-14/fentanyl-used-vape-pens</a:t>
            </a:r>
            <a:r>
              <a:rPr lang="en-US" sz="1200" dirty="0">
                <a:solidFill>
                  <a:srgbClr val="74B230"/>
                </a:solidFill>
              </a:rPr>
              <a:t> </a:t>
            </a:r>
            <a:r>
              <a:rPr lang="en-US" sz="1200" dirty="0"/>
              <a:t> </a:t>
            </a:r>
          </a:p>
        </p:txBody>
      </p:sp>
    </p:spTree>
    <p:extLst>
      <p:ext uri="{BB962C8B-B14F-4D97-AF65-F5344CB8AC3E}">
        <p14:creationId xmlns:p14="http://schemas.microsoft.com/office/powerpoint/2010/main" val="41897941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9150D-89B6-7B5C-8557-08BB937171ED}"/>
              </a:ext>
            </a:extLst>
          </p:cNvPr>
          <p:cNvSpPr>
            <a:spLocks noGrp="1"/>
          </p:cNvSpPr>
          <p:nvPr>
            <p:ph type="title"/>
          </p:nvPr>
        </p:nvSpPr>
        <p:spPr/>
        <p:txBody>
          <a:bodyPr/>
          <a:lstStyle/>
          <a:p>
            <a:r>
              <a:rPr lang="en-US" dirty="0"/>
              <a:t>Overdoses from vaping illicit drugs- recap</a:t>
            </a:r>
          </a:p>
        </p:txBody>
      </p:sp>
      <p:sp>
        <p:nvSpPr>
          <p:cNvPr id="3" name="Content Placeholder 2">
            <a:extLst>
              <a:ext uri="{FF2B5EF4-FFF2-40B4-BE49-F238E27FC236}">
                <a16:creationId xmlns:a16="http://schemas.microsoft.com/office/drawing/2014/main" id="{BD6CC708-CD41-6742-CB26-79CF93E1C6FE}"/>
              </a:ext>
            </a:extLst>
          </p:cNvPr>
          <p:cNvSpPr>
            <a:spLocks noGrp="1"/>
          </p:cNvSpPr>
          <p:nvPr>
            <p:ph idx="1"/>
          </p:nvPr>
        </p:nvSpPr>
        <p:spPr/>
        <p:txBody>
          <a:bodyPr/>
          <a:lstStyle/>
          <a:p>
            <a:pPr>
              <a:buFont typeface="Arial" panose="020B0604020202020204" pitchFamily="34" charset="0"/>
              <a:buChar char="•"/>
            </a:pPr>
            <a:r>
              <a:rPr lang="en-US" sz="2800" dirty="0"/>
              <a:t>In 2023, New South Wales, Australia had 3 confirmed overdoses and one death from black market vape juice containing nitazines.</a:t>
            </a:r>
          </a:p>
          <a:p>
            <a:pPr>
              <a:buFont typeface="Arial" panose="020B0604020202020204" pitchFamily="34" charset="0"/>
              <a:buChar char="•"/>
            </a:pPr>
            <a:r>
              <a:rPr lang="en-US" sz="2800" dirty="0"/>
              <a:t>The DEA has confirmed one overdose death in the US from vaping fentanyl.</a:t>
            </a:r>
          </a:p>
          <a:p>
            <a:pPr>
              <a:buFont typeface="Arial" panose="020B0604020202020204" pitchFamily="34" charset="0"/>
              <a:buChar char="•"/>
            </a:pPr>
            <a:r>
              <a:rPr lang="en-US" sz="2800" dirty="0"/>
              <a:t>While not common, overdose deaths from intentional or unintentional vaping of illicit drugs is possible.</a:t>
            </a:r>
          </a:p>
          <a:p>
            <a:endParaRPr lang="en-US" dirty="0"/>
          </a:p>
        </p:txBody>
      </p:sp>
      <p:sp>
        <p:nvSpPr>
          <p:cNvPr id="4" name="TextBox 3">
            <a:extLst>
              <a:ext uri="{FF2B5EF4-FFF2-40B4-BE49-F238E27FC236}">
                <a16:creationId xmlns:a16="http://schemas.microsoft.com/office/drawing/2014/main" id="{2FBF4357-8018-576E-931C-7E83A1CD0460}"/>
              </a:ext>
            </a:extLst>
          </p:cNvPr>
          <p:cNvSpPr txBox="1"/>
          <p:nvPr/>
        </p:nvSpPr>
        <p:spPr>
          <a:xfrm>
            <a:off x="504156" y="5869094"/>
            <a:ext cx="12037953" cy="276999"/>
          </a:xfrm>
          <a:prstGeom prst="rect">
            <a:avLst/>
          </a:prstGeom>
          <a:noFill/>
        </p:spPr>
        <p:txBody>
          <a:bodyPr wrap="square" rtlCol="0">
            <a:spAutoFit/>
          </a:bodyPr>
          <a:lstStyle/>
          <a:p>
            <a:r>
              <a:rPr lang="en-US" sz="1200" dirty="0"/>
              <a:t>Info from: </a:t>
            </a:r>
            <a:r>
              <a:rPr lang="en-US" sz="1200" dirty="0">
                <a:hlinkClick r:id="rId2"/>
              </a:rPr>
              <a:t>https://pathology.health.nsw.gov.au/articles/overdoses-linked-to-illicit-vape-juice/</a:t>
            </a:r>
            <a:r>
              <a:rPr lang="en-US" sz="1200" dirty="0"/>
              <a:t> and </a:t>
            </a:r>
            <a:r>
              <a:rPr lang="en-US" sz="1200" dirty="0">
                <a:solidFill>
                  <a:srgbClr val="74B230"/>
                </a:solidFill>
                <a:hlinkClick r:id="rId3"/>
              </a:rPr>
              <a:t>https://www.dea.gov/documents/2020/2020-09/2020-09-14/fentanyl-used-vape-pens</a:t>
            </a:r>
            <a:r>
              <a:rPr lang="en-US" sz="1200" dirty="0">
                <a:solidFill>
                  <a:srgbClr val="74B230"/>
                </a:solidFill>
              </a:rPr>
              <a:t> </a:t>
            </a:r>
            <a:r>
              <a:rPr lang="en-US" sz="1200" dirty="0"/>
              <a:t> </a:t>
            </a:r>
          </a:p>
        </p:txBody>
      </p:sp>
    </p:spTree>
    <p:extLst>
      <p:ext uri="{BB962C8B-B14F-4D97-AF65-F5344CB8AC3E}">
        <p14:creationId xmlns:p14="http://schemas.microsoft.com/office/powerpoint/2010/main" val="196824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5353B-0132-01CF-11D0-0E7AC2AF3781}"/>
              </a:ext>
            </a:extLst>
          </p:cNvPr>
          <p:cNvSpPr>
            <a:spLocks noGrp="1"/>
          </p:cNvSpPr>
          <p:nvPr>
            <p:ph type="title"/>
          </p:nvPr>
        </p:nvSpPr>
        <p:spPr>
          <a:xfrm>
            <a:off x="1097280" y="286604"/>
            <a:ext cx="10058400" cy="1097354"/>
          </a:xfrm>
        </p:spPr>
        <p:txBody>
          <a:bodyPr/>
          <a:lstStyle/>
          <a:p>
            <a:r>
              <a:rPr lang="en-US" dirty="0"/>
              <a:t>Fentanyl</a:t>
            </a:r>
          </a:p>
        </p:txBody>
      </p:sp>
      <p:sp>
        <p:nvSpPr>
          <p:cNvPr id="3" name="Content Placeholder 2">
            <a:extLst>
              <a:ext uri="{FF2B5EF4-FFF2-40B4-BE49-F238E27FC236}">
                <a16:creationId xmlns:a16="http://schemas.microsoft.com/office/drawing/2014/main" id="{A7693DB2-2DBA-8929-CC54-6161DBF528DB}"/>
              </a:ext>
            </a:extLst>
          </p:cNvPr>
          <p:cNvSpPr>
            <a:spLocks noGrp="1"/>
          </p:cNvSpPr>
          <p:nvPr>
            <p:ph idx="1"/>
          </p:nvPr>
        </p:nvSpPr>
        <p:spPr>
          <a:xfrm>
            <a:off x="1097280" y="1895614"/>
            <a:ext cx="6119066" cy="4023360"/>
          </a:xfrm>
        </p:spPr>
        <p:txBody>
          <a:bodyPr>
            <a:normAutofit/>
          </a:bodyPr>
          <a:lstStyle/>
          <a:p>
            <a:pPr>
              <a:buFont typeface="Arial" panose="020B0604020202020204" pitchFamily="34" charset="0"/>
              <a:buChar char="•"/>
            </a:pPr>
            <a:r>
              <a:rPr lang="en-US" sz="2800" dirty="0"/>
              <a:t>Fentanyl gets a lot of press coverage and is the most well-known contaminant in the illicit drug supply.</a:t>
            </a:r>
          </a:p>
          <a:p>
            <a:pPr>
              <a:buFont typeface="Arial" panose="020B0604020202020204" pitchFamily="34" charset="0"/>
              <a:buChar char="•"/>
            </a:pPr>
            <a:r>
              <a:rPr lang="en-US" sz="2800" dirty="0"/>
              <a:t>It is important to know that there are many non-fentanyl contaminants in the supply that can be dangerous, including nitazines, xylazine, and benzodiazepines.</a:t>
            </a:r>
          </a:p>
          <a:p>
            <a:pPr>
              <a:buFont typeface="Arial" panose="020B0604020202020204" pitchFamily="34" charset="0"/>
              <a:buChar char="•"/>
            </a:pPr>
            <a:r>
              <a:rPr lang="en-US" sz="2800" dirty="0"/>
              <a:t>This presentation is centered around fentanyl, but not exclusive to fentanyl.</a:t>
            </a:r>
          </a:p>
        </p:txBody>
      </p:sp>
      <p:pic>
        <p:nvPicPr>
          <p:cNvPr id="9218" name="Picture 2" descr="Jan Brady Marsha Marsha Marsha GIFs | Tenor">
            <a:extLst>
              <a:ext uri="{FF2B5EF4-FFF2-40B4-BE49-F238E27FC236}">
                <a16:creationId xmlns:a16="http://schemas.microsoft.com/office/drawing/2014/main" id="{788DB28C-3132-B001-7DCB-33174D338D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360"/>
          <a:stretch/>
        </p:blipFill>
        <p:spPr bwMode="auto">
          <a:xfrm>
            <a:off x="7537622" y="2100646"/>
            <a:ext cx="4239706" cy="362016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287EEF9-3A52-F494-68BC-4E050C2BA0F9}"/>
              </a:ext>
            </a:extLst>
          </p:cNvPr>
          <p:cNvSpPr txBox="1"/>
          <p:nvPr/>
        </p:nvSpPr>
        <p:spPr>
          <a:xfrm>
            <a:off x="5212667" y="5918974"/>
            <a:ext cx="7989758" cy="276999"/>
          </a:xfrm>
          <a:prstGeom prst="rect">
            <a:avLst/>
          </a:prstGeom>
          <a:noFill/>
        </p:spPr>
        <p:txBody>
          <a:bodyPr wrap="square" rtlCol="0">
            <a:spAutoFit/>
          </a:bodyPr>
          <a:lstStyle/>
          <a:p>
            <a:r>
              <a:rPr lang="en-US" sz="1200" dirty="0"/>
              <a:t>Image from: </a:t>
            </a:r>
            <a:r>
              <a:rPr lang="en-US" sz="1200" dirty="0">
                <a:hlinkClick r:id="rId3"/>
              </a:rPr>
              <a:t>https://tenor.com/search/jan-brady-marsha-marsha-marsha-gifs</a:t>
            </a:r>
            <a:r>
              <a:rPr lang="en-US" sz="1200" dirty="0"/>
              <a:t> </a:t>
            </a:r>
          </a:p>
        </p:txBody>
      </p:sp>
    </p:spTree>
    <p:extLst>
      <p:ext uri="{BB962C8B-B14F-4D97-AF65-F5344CB8AC3E}">
        <p14:creationId xmlns:p14="http://schemas.microsoft.com/office/powerpoint/2010/main" val="37921954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71D54-E51C-EE52-0EC6-404C650F7DC2}"/>
              </a:ext>
            </a:extLst>
          </p:cNvPr>
          <p:cNvSpPr>
            <a:spLocks noGrp="1"/>
          </p:cNvSpPr>
          <p:nvPr>
            <p:ph type="title"/>
          </p:nvPr>
        </p:nvSpPr>
        <p:spPr/>
        <p:txBody>
          <a:bodyPr/>
          <a:lstStyle/>
          <a:p>
            <a:r>
              <a:rPr lang="en-US" dirty="0"/>
              <a:t>Recap- main points</a:t>
            </a:r>
          </a:p>
        </p:txBody>
      </p:sp>
      <p:sp>
        <p:nvSpPr>
          <p:cNvPr id="3" name="Content Placeholder 2">
            <a:extLst>
              <a:ext uri="{FF2B5EF4-FFF2-40B4-BE49-F238E27FC236}">
                <a16:creationId xmlns:a16="http://schemas.microsoft.com/office/drawing/2014/main" id="{FF745B61-1FC0-25A8-9CBE-5CAF58FE97C6}"/>
              </a:ext>
            </a:extLst>
          </p:cNvPr>
          <p:cNvSpPr>
            <a:spLocks noGrp="1"/>
          </p:cNvSpPr>
          <p:nvPr>
            <p:ph idx="1"/>
          </p:nvPr>
        </p:nvSpPr>
        <p:spPr>
          <a:xfrm>
            <a:off x="1097280" y="2418782"/>
            <a:ext cx="10455812" cy="4152614"/>
          </a:xfrm>
        </p:spPr>
        <p:txBody>
          <a:bodyPr>
            <a:normAutofit/>
          </a:bodyPr>
          <a:lstStyle/>
          <a:p>
            <a:pPr>
              <a:buFont typeface="Arial" panose="020B0604020202020204" pitchFamily="34" charset="0"/>
              <a:buChar char="•"/>
            </a:pPr>
            <a:r>
              <a:rPr lang="en-US" sz="2400" dirty="0"/>
              <a:t>You can’t overdose from touching fentanyl, but care should still be taken anytime there is potential exposure.</a:t>
            </a:r>
          </a:p>
          <a:p>
            <a:pPr>
              <a:buFont typeface="Arial" panose="020B0604020202020204" pitchFamily="34" charset="0"/>
              <a:buChar char="•"/>
            </a:pPr>
            <a:r>
              <a:rPr lang="en-US" sz="2400" dirty="0"/>
              <a:t>It is safe to help someone that is overdosing.</a:t>
            </a:r>
          </a:p>
          <a:p>
            <a:pPr>
              <a:buFont typeface="Arial" panose="020B0604020202020204" pitchFamily="34" charset="0"/>
              <a:buChar char="•"/>
            </a:pPr>
            <a:r>
              <a:rPr lang="en-US" sz="2400" dirty="0"/>
              <a:t>Fentanyl test strips should not be used as a standalone tool due to possible false positives and false negatives, and because they do not let a person know everything that is in a substance.</a:t>
            </a:r>
          </a:p>
          <a:p>
            <a:pPr>
              <a:buFont typeface="Arial" panose="020B0604020202020204" pitchFamily="34" charset="0"/>
              <a:buChar char="•"/>
            </a:pPr>
            <a:r>
              <a:rPr lang="en-US" sz="2400" dirty="0"/>
              <a:t>No opioids are resistant </a:t>
            </a:r>
            <a:r>
              <a:rPr lang="en-US" sz="2400"/>
              <a:t>to naloxone, </a:t>
            </a:r>
            <a:r>
              <a:rPr lang="en-US" sz="2400" dirty="0"/>
              <a:t>but complications can occur with fentanyl and/or polysubstance overdoses.</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p:txBody>
      </p:sp>
      <p:pic>
        <p:nvPicPr>
          <p:cNvPr id="11266" name="Picture 2" descr="15 myths about mentoring debunked - The Human Edge">
            <a:extLst>
              <a:ext uri="{FF2B5EF4-FFF2-40B4-BE49-F238E27FC236}">
                <a16:creationId xmlns:a16="http://schemas.microsoft.com/office/drawing/2014/main" id="{F4464C78-32C3-14C6-D3E5-F55BCFAA2D5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31315" y="625044"/>
            <a:ext cx="2892589" cy="162708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8ACB23B-CEF3-F779-712E-3FFAAC6DC1CF}"/>
              </a:ext>
            </a:extLst>
          </p:cNvPr>
          <p:cNvSpPr txBox="1"/>
          <p:nvPr/>
        </p:nvSpPr>
        <p:spPr>
          <a:xfrm>
            <a:off x="6472470" y="5955957"/>
            <a:ext cx="6069639" cy="276999"/>
          </a:xfrm>
          <a:prstGeom prst="rect">
            <a:avLst/>
          </a:prstGeom>
          <a:noFill/>
        </p:spPr>
        <p:txBody>
          <a:bodyPr wrap="square" rtlCol="0">
            <a:spAutoFit/>
          </a:bodyPr>
          <a:lstStyle/>
          <a:p>
            <a:r>
              <a:rPr lang="en-US" sz="1200" dirty="0"/>
              <a:t>Image from: </a:t>
            </a:r>
            <a:r>
              <a:rPr lang="en-US" sz="1200" dirty="0">
                <a:hlinkClick r:id="rId3"/>
              </a:rPr>
              <a:t>https://humanedge.org.uk/15-myths-about-mentoring-debunkednbsp/</a:t>
            </a:r>
            <a:r>
              <a:rPr lang="en-US" sz="1200" dirty="0"/>
              <a:t> </a:t>
            </a:r>
          </a:p>
        </p:txBody>
      </p:sp>
    </p:spTree>
    <p:extLst>
      <p:ext uri="{BB962C8B-B14F-4D97-AF65-F5344CB8AC3E}">
        <p14:creationId xmlns:p14="http://schemas.microsoft.com/office/powerpoint/2010/main" val="3160721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AE3196-6277-F3B0-9262-A53491A0C8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E333CE-E8E7-3258-66A6-BE7D76CD4030}"/>
              </a:ext>
            </a:extLst>
          </p:cNvPr>
          <p:cNvSpPr>
            <a:spLocks noGrp="1"/>
          </p:cNvSpPr>
          <p:nvPr>
            <p:ph type="title"/>
          </p:nvPr>
        </p:nvSpPr>
        <p:spPr/>
        <p:txBody>
          <a:bodyPr/>
          <a:lstStyle/>
          <a:p>
            <a:r>
              <a:rPr lang="en-US" dirty="0"/>
              <a:t>Recap- main points</a:t>
            </a:r>
          </a:p>
        </p:txBody>
      </p:sp>
      <p:sp>
        <p:nvSpPr>
          <p:cNvPr id="3" name="Content Placeholder 2">
            <a:extLst>
              <a:ext uri="{FF2B5EF4-FFF2-40B4-BE49-F238E27FC236}">
                <a16:creationId xmlns:a16="http://schemas.microsoft.com/office/drawing/2014/main" id="{3667A902-E2E0-D7D5-3D16-3034F14AE794}"/>
              </a:ext>
            </a:extLst>
          </p:cNvPr>
          <p:cNvSpPr>
            <a:spLocks noGrp="1"/>
          </p:cNvSpPr>
          <p:nvPr>
            <p:ph idx="1"/>
          </p:nvPr>
        </p:nvSpPr>
        <p:spPr>
          <a:xfrm>
            <a:off x="1097280" y="2462784"/>
            <a:ext cx="10546080" cy="4108612"/>
          </a:xfrm>
        </p:spPr>
        <p:txBody>
          <a:bodyPr>
            <a:normAutofit/>
          </a:bodyPr>
          <a:lstStyle/>
          <a:p>
            <a:pPr>
              <a:buFont typeface="Arial" panose="020B0604020202020204" pitchFamily="34" charset="0"/>
              <a:buChar char="•"/>
            </a:pPr>
            <a:r>
              <a:rPr lang="en-US" sz="2400" dirty="0"/>
              <a:t>There are not any documented cases of cannabis flower being laced with fentanyl, and direct flame would destroy the fentanyl.</a:t>
            </a:r>
          </a:p>
          <a:p>
            <a:pPr>
              <a:buFont typeface="Arial" panose="020B0604020202020204" pitchFamily="34" charset="0"/>
              <a:buChar char="•"/>
            </a:pPr>
            <a:r>
              <a:rPr lang="en-US" sz="2400" dirty="0"/>
              <a:t>Using a direct flame to smoke fentanyl will destroy the fentanyl because it is too hot. This means cannabis flower-laced fentanyl would not cause an overdose.</a:t>
            </a:r>
          </a:p>
          <a:p>
            <a:pPr>
              <a:buFont typeface="Arial" panose="020B0604020202020204" pitchFamily="34" charset="0"/>
              <a:buChar char="•"/>
            </a:pPr>
            <a:r>
              <a:rPr lang="en-US" sz="2400" dirty="0"/>
              <a:t>Traditional cannabis vapes do not get hot enough to vape fentanyl.</a:t>
            </a:r>
          </a:p>
          <a:p>
            <a:pPr>
              <a:buFont typeface="Arial" panose="020B0604020202020204" pitchFamily="34" charset="0"/>
              <a:buChar char="•"/>
            </a:pPr>
            <a:r>
              <a:rPr lang="en-US" sz="2400" dirty="0"/>
              <a:t>We are seeing an increase in overdose deaths from smoking illicit drugs.</a:t>
            </a:r>
          </a:p>
          <a:p>
            <a:pPr>
              <a:buFont typeface="Arial" panose="020B0604020202020204" pitchFamily="34" charset="0"/>
              <a:buChar char="•"/>
            </a:pPr>
            <a:endParaRPr lang="en-US" sz="2400"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4" name="TextBox 3">
            <a:extLst>
              <a:ext uri="{FF2B5EF4-FFF2-40B4-BE49-F238E27FC236}">
                <a16:creationId xmlns:a16="http://schemas.microsoft.com/office/drawing/2014/main" id="{7722D686-825E-E451-E457-F115411E1DFE}"/>
              </a:ext>
            </a:extLst>
          </p:cNvPr>
          <p:cNvSpPr txBox="1"/>
          <p:nvPr/>
        </p:nvSpPr>
        <p:spPr>
          <a:xfrm>
            <a:off x="6472470" y="5955957"/>
            <a:ext cx="6069639" cy="276999"/>
          </a:xfrm>
          <a:prstGeom prst="rect">
            <a:avLst/>
          </a:prstGeom>
          <a:noFill/>
        </p:spPr>
        <p:txBody>
          <a:bodyPr wrap="square" rtlCol="0">
            <a:spAutoFit/>
          </a:bodyPr>
          <a:lstStyle/>
          <a:p>
            <a:r>
              <a:rPr lang="en-US" sz="1200" dirty="0"/>
              <a:t>Image from: </a:t>
            </a:r>
            <a:r>
              <a:rPr lang="en-US" sz="1200" dirty="0">
                <a:hlinkClick r:id="rId2"/>
              </a:rPr>
              <a:t>https://humanedge.org.uk/15-myths-about-mentoring-debunkednbsp/</a:t>
            </a:r>
            <a:r>
              <a:rPr lang="en-US" sz="1200" dirty="0"/>
              <a:t> </a:t>
            </a:r>
          </a:p>
        </p:txBody>
      </p:sp>
      <p:pic>
        <p:nvPicPr>
          <p:cNvPr id="5" name="Picture 2" descr="15 myths about mentoring debunked - The Human Edge">
            <a:extLst>
              <a:ext uri="{FF2B5EF4-FFF2-40B4-BE49-F238E27FC236}">
                <a16:creationId xmlns:a16="http://schemas.microsoft.com/office/drawing/2014/main" id="{A79896B2-DB6E-6ECD-E092-F305143D579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1315" y="625044"/>
            <a:ext cx="2892589" cy="1627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10881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5FB0B8-B122-AD99-03DE-40E0BD20D4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8C4E73-CFCA-DC6C-A862-79B8EEFF6528}"/>
              </a:ext>
            </a:extLst>
          </p:cNvPr>
          <p:cNvSpPr>
            <a:spLocks noGrp="1"/>
          </p:cNvSpPr>
          <p:nvPr>
            <p:ph type="title"/>
          </p:nvPr>
        </p:nvSpPr>
        <p:spPr/>
        <p:txBody>
          <a:bodyPr/>
          <a:lstStyle/>
          <a:p>
            <a:r>
              <a:rPr lang="en-US" dirty="0"/>
              <a:t>Recap- main points</a:t>
            </a:r>
          </a:p>
        </p:txBody>
      </p:sp>
      <p:sp>
        <p:nvSpPr>
          <p:cNvPr id="3" name="Content Placeholder 2">
            <a:extLst>
              <a:ext uri="{FF2B5EF4-FFF2-40B4-BE49-F238E27FC236}">
                <a16:creationId xmlns:a16="http://schemas.microsoft.com/office/drawing/2014/main" id="{3060E225-4697-2EDE-5EB3-C23CAD589FD8}"/>
              </a:ext>
            </a:extLst>
          </p:cNvPr>
          <p:cNvSpPr>
            <a:spLocks noGrp="1"/>
          </p:cNvSpPr>
          <p:nvPr>
            <p:ph idx="1"/>
          </p:nvPr>
        </p:nvSpPr>
        <p:spPr>
          <a:xfrm>
            <a:off x="1097280" y="2755392"/>
            <a:ext cx="10741152" cy="3977010"/>
          </a:xfrm>
        </p:spPr>
        <p:txBody>
          <a:bodyPr>
            <a:normAutofit/>
          </a:bodyPr>
          <a:lstStyle/>
          <a:p>
            <a:pPr>
              <a:buFont typeface="Arial" panose="020B0604020202020204" pitchFamily="34" charset="0"/>
              <a:buChar char="•"/>
            </a:pPr>
            <a:r>
              <a:rPr lang="en-US" sz="2400" dirty="0"/>
              <a:t>Black market vapes for nicotine and cannabis can be dangerous for many reasons.</a:t>
            </a:r>
          </a:p>
          <a:p>
            <a:pPr>
              <a:buFont typeface="Arial" panose="020B0604020202020204" pitchFamily="34" charset="0"/>
              <a:buChar char="•"/>
            </a:pPr>
            <a:r>
              <a:rPr lang="en-US" sz="2400" dirty="0"/>
              <a:t>Very few overdoses have been </a:t>
            </a:r>
            <a:r>
              <a:rPr lang="en-US" sz="2400" u="sng" dirty="0"/>
              <a:t>confirmed</a:t>
            </a:r>
            <a:r>
              <a:rPr lang="en-US" sz="2400" dirty="0"/>
              <a:t> from vaping opioids or stimulants.</a:t>
            </a:r>
          </a:p>
          <a:p>
            <a:pPr>
              <a:buFont typeface="Arial" panose="020B0604020202020204" pitchFamily="34" charset="0"/>
              <a:buChar char="•"/>
            </a:pPr>
            <a:r>
              <a:rPr lang="en-US" sz="2400" dirty="0"/>
              <a:t>It is possible to vape meth or fentanyl, but it appears to be very uncommon. </a:t>
            </a:r>
          </a:p>
          <a:p>
            <a:pPr>
              <a:buFont typeface="Arial" panose="020B0604020202020204" pitchFamily="34" charset="0"/>
              <a:buChar char="•"/>
            </a:pPr>
            <a:r>
              <a:rPr lang="en-US" sz="2400" dirty="0"/>
              <a:t>There are now vapes that are used for and sold as tools to smoke illicit drugs.</a:t>
            </a:r>
          </a:p>
          <a:p>
            <a:pPr>
              <a:buFont typeface="Arial" panose="020B0604020202020204" pitchFamily="34" charset="0"/>
              <a:buChar char="•"/>
            </a:pPr>
            <a:endParaRPr lang="en-US" sz="2000" dirty="0"/>
          </a:p>
          <a:p>
            <a:pPr>
              <a:buFont typeface="Arial" panose="020B0604020202020204" pitchFamily="34" charset="0"/>
              <a:buChar char="•"/>
            </a:pPr>
            <a:endParaRPr lang="en-US" sz="2300"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p:txBody>
      </p:sp>
      <p:pic>
        <p:nvPicPr>
          <p:cNvPr id="4" name="Picture 2" descr="15 myths about mentoring debunked - The Human Edge">
            <a:extLst>
              <a:ext uri="{FF2B5EF4-FFF2-40B4-BE49-F238E27FC236}">
                <a16:creationId xmlns:a16="http://schemas.microsoft.com/office/drawing/2014/main" id="{DD9B8775-48D5-2BCD-94C7-2376903A33B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31315" y="625044"/>
            <a:ext cx="2892589" cy="162708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31EB97E-A11C-5DA3-64EC-5FB06EFC9052}"/>
              </a:ext>
            </a:extLst>
          </p:cNvPr>
          <p:cNvSpPr txBox="1"/>
          <p:nvPr/>
        </p:nvSpPr>
        <p:spPr>
          <a:xfrm>
            <a:off x="6472470" y="5955957"/>
            <a:ext cx="6069639" cy="276999"/>
          </a:xfrm>
          <a:prstGeom prst="rect">
            <a:avLst/>
          </a:prstGeom>
          <a:noFill/>
        </p:spPr>
        <p:txBody>
          <a:bodyPr wrap="square" rtlCol="0">
            <a:spAutoFit/>
          </a:bodyPr>
          <a:lstStyle/>
          <a:p>
            <a:r>
              <a:rPr lang="en-US" sz="1200" dirty="0"/>
              <a:t>Image from: </a:t>
            </a:r>
            <a:r>
              <a:rPr lang="en-US" sz="1200" dirty="0">
                <a:hlinkClick r:id="rId3"/>
              </a:rPr>
              <a:t>https://humanedge.org.uk/15-myths-about-mentoring-debunkednbsp/</a:t>
            </a:r>
            <a:r>
              <a:rPr lang="en-US" sz="1200" dirty="0"/>
              <a:t> </a:t>
            </a:r>
          </a:p>
        </p:txBody>
      </p:sp>
    </p:spTree>
    <p:extLst>
      <p:ext uri="{BB962C8B-B14F-4D97-AF65-F5344CB8AC3E}">
        <p14:creationId xmlns:p14="http://schemas.microsoft.com/office/powerpoint/2010/main" val="18428717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41891-E97A-88AD-0AA8-7DD5CF21060E}"/>
              </a:ext>
            </a:extLst>
          </p:cNvPr>
          <p:cNvSpPr>
            <a:spLocks noGrp="1"/>
          </p:cNvSpPr>
          <p:nvPr>
            <p:ph type="title"/>
          </p:nvPr>
        </p:nvSpPr>
        <p:spPr/>
        <p:txBody>
          <a:bodyPr>
            <a:normAutofit/>
          </a:bodyPr>
          <a:lstStyle/>
          <a:p>
            <a:r>
              <a:rPr lang="en-US" sz="4800" dirty="0"/>
              <a:t>Questions?</a:t>
            </a:r>
          </a:p>
        </p:txBody>
      </p:sp>
      <p:sp>
        <p:nvSpPr>
          <p:cNvPr id="3" name="Content Placeholder 2">
            <a:extLst>
              <a:ext uri="{FF2B5EF4-FFF2-40B4-BE49-F238E27FC236}">
                <a16:creationId xmlns:a16="http://schemas.microsoft.com/office/drawing/2014/main" id="{E0997808-6488-377E-B36E-479FDB5B77C1}"/>
              </a:ext>
            </a:extLst>
          </p:cNvPr>
          <p:cNvSpPr>
            <a:spLocks noGrp="1"/>
          </p:cNvSpPr>
          <p:nvPr>
            <p:ph idx="1"/>
          </p:nvPr>
        </p:nvSpPr>
        <p:spPr>
          <a:xfrm>
            <a:off x="4800600" y="4206240"/>
            <a:ext cx="6492240" cy="1783080"/>
          </a:xfrm>
        </p:spPr>
        <p:txBody>
          <a:bodyPr>
            <a:normAutofit/>
          </a:bodyPr>
          <a:lstStyle/>
          <a:p>
            <a:r>
              <a:rPr lang="en-US" sz="3200" dirty="0"/>
              <a:t>Blue Valentine, CHW</a:t>
            </a:r>
          </a:p>
          <a:p>
            <a:r>
              <a:rPr lang="en-US" sz="3200" dirty="0">
                <a:hlinkClick r:id="rId2"/>
              </a:rPr>
              <a:t>Blue.Valentine@BentonCountyOR.gov</a:t>
            </a:r>
            <a:endParaRPr lang="en-US" sz="3200" dirty="0"/>
          </a:p>
          <a:p>
            <a:r>
              <a:rPr lang="en-US" sz="3200" dirty="0"/>
              <a:t>(541) 243-4394</a:t>
            </a:r>
          </a:p>
        </p:txBody>
      </p:sp>
    </p:spTree>
    <p:extLst>
      <p:ext uri="{BB962C8B-B14F-4D97-AF65-F5344CB8AC3E}">
        <p14:creationId xmlns:p14="http://schemas.microsoft.com/office/powerpoint/2010/main" val="33251886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BA4C3-92DD-1A7C-18A3-575F3D65E3CF}"/>
              </a:ext>
            </a:extLst>
          </p:cNvPr>
          <p:cNvSpPr txBox="1">
            <a:spLocks/>
          </p:cNvSpPr>
          <p:nvPr/>
        </p:nvSpPr>
        <p:spPr>
          <a:xfrm>
            <a:off x="1451580" y="332080"/>
            <a:ext cx="9291215" cy="492380"/>
          </a:xfrm>
          <a:prstGeom prst="rect">
            <a:avLst/>
          </a:prstGeom>
        </p:spPr>
        <p:txBody>
          <a:bodyPr>
            <a:normAutofit fontScale="75000" lnSpcReduction="2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a:t>References</a:t>
            </a:r>
            <a:endParaRPr lang="en-US" dirty="0"/>
          </a:p>
        </p:txBody>
      </p:sp>
      <p:sp>
        <p:nvSpPr>
          <p:cNvPr id="3" name="Content Placeholder 2">
            <a:extLst>
              <a:ext uri="{FF2B5EF4-FFF2-40B4-BE49-F238E27FC236}">
                <a16:creationId xmlns:a16="http://schemas.microsoft.com/office/drawing/2014/main" id="{9BAC5656-61B2-53E5-E12F-858B4D94B9AE}"/>
              </a:ext>
            </a:extLst>
          </p:cNvPr>
          <p:cNvSpPr txBox="1">
            <a:spLocks/>
          </p:cNvSpPr>
          <p:nvPr/>
        </p:nvSpPr>
        <p:spPr>
          <a:xfrm>
            <a:off x="468943" y="1111491"/>
            <a:ext cx="10483714" cy="4944535"/>
          </a:xfrm>
          <a:prstGeom prst="rect">
            <a:avLst/>
          </a:prstGeom>
        </p:spPr>
        <p:txBody>
          <a:bodyPr>
            <a:normAutofit fontScale="850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hlinkClick r:id="rId2"/>
              </a:rPr>
              <a:t>https://www.statnews.com/2017/08/09/fentanyl-falling-ill/</a:t>
            </a:r>
            <a:endParaRPr lang="en-US" dirty="0"/>
          </a:p>
          <a:p>
            <a:r>
              <a:rPr lang="en-US" dirty="0">
                <a:hlinkClick r:id="rId3"/>
              </a:rPr>
              <a:t>https://www.wcnc.com/article/news/verify/fentanyl-drug-deadly-verify-viral-social-media/275-bbb5fa3b-30d0-44ec-86ec-a334184ab524</a:t>
            </a:r>
            <a:endParaRPr lang="en-US" dirty="0"/>
          </a:p>
          <a:p>
            <a:r>
              <a:rPr lang="en-US" dirty="0">
                <a:hlinkClick r:id="rId4"/>
              </a:rPr>
              <a:t>https://filtermag.org/fentanyl-marijuana-myth/amp/</a:t>
            </a:r>
            <a:endParaRPr lang="en-US" dirty="0"/>
          </a:p>
          <a:p>
            <a:r>
              <a:rPr lang="en-US" dirty="0">
                <a:hlinkClick r:id="rId5"/>
              </a:rPr>
              <a:t>https://www.ncbi.nlm.nih.gov/pmc/articles/PMC5711758/</a:t>
            </a:r>
            <a:endParaRPr lang="en-US" dirty="0"/>
          </a:p>
          <a:p>
            <a:r>
              <a:rPr lang="en-US" dirty="0">
                <a:hlinkClick r:id="rId6"/>
              </a:rPr>
              <a:t>https://en.wikipedia.org/wiki/List_of_fentanyl_analogues</a:t>
            </a:r>
            <a:r>
              <a:rPr lang="en-US" dirty="0"/>
              <a:t> (not a complete list)</a:t>
            </a:r>
          </a:p>
          <a:p>
            <a:r>
              <a:rPr lang="en-US" dirty="0">
                <a:hlinkClick r:id="rId7"/>
              </a:rPr>
              <a:t>https://www.ice.gov/news/releases/lake-oswego-man-sentenced-federal-prison-distributing-fentanyl-china-leading-overdose</a:t>
            </a:r>
            <a:endParaRPr lang="en-US" dirty="0"/>
          </a:p>
          <a:p>
            <a:r>
              <a:rPr lang="en-US" dirty="0">
                <a:hlinkClick r:id="rId8"/>
              </a:rPr>
              <a:t>https://www.aacc.org/-/media/Files/Divisions/TDM-TOX/AACC-TDM-CT-Newsletter_Summer_2020_final.pdf?la=en&amp;hash=9AA897EBC6DE9E132FEEB5F070BB8AE45250843F#:~:text=At%203%20h%2C%206%20h,of%20high%20levels%20of%20diphenhydramine</a:t>
            </a:r>
            <a:r>
              <a:rPr lang="en-US" dirty="0"/>
              <a:t>. </a:t>
            </a:r>
          </a:p>
          <a:p>
            <a:r>
              <a:rPr lang="en-US" dirty="0">
                <a:hlinkClick r:id="rId9"/>
              </a:rPr>
              <a:t>https://dancesafe.org/wp-content/uploads/2019/02/2019-fent-strips.pdf</a:t>
            </a:r>
            <a:r>
              <a:rPr lang="en-US" dirty="0"/>
              <a:t> </a:t>
            </a:r>
          </a:p>
          <a:p>
            <a:r>
              <a:rPr lang="en-US" dirty="0">
                <a:hlinkClick r:id="rId10"/>
              </a:rPr>
              <a:t>https://pubmed.ncbi.nlm.nih.gov/34492557/</a:t>
            </a:r>
            <a:endParaRPr lang="en-US" dirty="0"/>
          </a:p>
          <a:p>
            <a:r>
              <a:rPr lang="en-US" dirty="0">
                <a:hlinkClick r:id="rId11"/>
              </a:rPr>
              <a:t>https://www.ncbi.nlm.nih.gov/pmc/articles/PMC8312149/#:~:text=Fentanyl%2Dinduced%20chest%20wall%20rigidity%2C%20otherwise%20known%20as%20wooden%20chest,with%20sedatives%20for%20intubated%20patients</a:t>
            </a:r>
            <a:endParaRPr lang="en-US" dirty="0"/>
          </a:p>
          <a:p>
            <a:r>
              <a:rPr lang="en-US" dirty="0">
                <a:hlinkClick r:id="rId12"/>
              </a:rPr>
              <a:t>https://pathology.health.nsw.gov.au/articles/overdoses-linked-to-illicit-vape-juice/</a:t>
            </a:r>
            <a:r>
              <a:rPr lang="en-US" dirty="0"/>
              <a:t> </a:t>
            </a:r>
          </a:p>
          <a:p>
            <a:endParaRPr lang="en-US" dirty="0"/>
          </a:p>
          <a:p>
            <a:endParaRPr lang="en-US" dirty="0"/>
          </a:p>
          <a:p>
            <a:endParaRPr lang="en-US" dirty="0"/>
          </a:p>
        </p:txBody>
      </p:sp>
    </p:spTree>
    <p:extLst>
      <p:ext uri="{BB962C8B-B14F-4D97-AF65-F5344CB8AC3E}">
        <p14:creationId xmlns:p14="http://schemas.microsoft.com/office/powerpoint/2010/main" val="19295144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EEA036-CF57-288E-AAD9-FD6BC6A92C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F490D5-D7A7-9651-5714-79A9784F77E0}"/>
              </a:ext>
            </a:extLst>
          </p:cNvPr>
          <p:cNvSpPr txBox="1">
            <a:spLocks/>
          </p:cNvSpPr>
          <p:nvPr/>
        </p:nvSpPr>
        <p:spPr>
          <a:xfrm>
            <a:off x="1451580" y="332080"/>
            <a:ext cx="9291215" cy="492380"/>
          </a:xfrm>
          <a:prstGeom prst="rect">
            <a:avLst/>
          </a:prstGeom>
        </p:spPr>
        <p:txBody>
          <a:bodyPr>
            <a:normAutofit fontScale="75000" lnSpcReduction="2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a:t>References</a:t>
            </a:r>
            <a:endParaRPr lang="en-US" dirty="0"/>
          </a:p>
        </p:txBody>
      </p:sp>
      <p:sp>
        <p:nvSpPr>
          <p:cNvPr id="3" name="Content Placeholder 2">
            <a:extLst>
              <a:ext uri="{FF2B5EF4-FFF2-40B4-BE49-F238E27FC236}">
                <a16:creationId xmlns:a16="http://schemas.microsoft.com/office/drawing/2014/main" id="{C274E7A4-5EE9-D596-DE8A-5937C0FCB3F0}"/>
              </a:ext>
            </a:extLst>
          </p:cNvPr>
          <p:cNvSpPr txBox="1">
            <a:spLocks/>
          </p:cNvSpPr>
          <p:nvPr/>
        </p:nvSpPr>
        <p:spPr>
          <a:xfrm>
            <a:off x="468943" y="1111491"/>
            <a:ext cx="10483714" cy="4944535"/>
          </a:xfrm>
          <a:prstGeom prst="rect">
            <a:avLst/>
          </a:prstGeom>
        </p:spPr>
        <p:txBody>
          <a:bodyPr>
            <a:normAutofit fontScale="6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3600" dirty="0">
                <a:hlinkClick r:id="rId2"/>
              </a:rPr>
              <a:t>https://pathology.health.nsw.gov.au/articles/overdoses-linked-to-illicit-vape-juice/</a:t>
            </a:r>
            <a:endParaRPr lang="en-US" sz="3600" dirty="0"/>
          </a:p>
          <a:p>
            <a:r>
              <a:rPr lang="en-US" sz="3600" dirty="0">
                <a:hlinkClick r:id="rId3"/>
              </a:rPr>
              <a:t>https://nuaa.org.au/s/Nitazene-Vape.pdf</a:t>
            </a:r>
            <a:endParaRPr lang="en-US" sz="3600" dirty="0"/>
          </a:p>
          <a:p>
            <a:r>
              <a:rPr lang="en-US" sz="3600" dirty="0">
                <a:hlinkClick r:id="rId4"/>
              </a:rPr>
              <a:t>https://tools420.com/yocan-orbit-review/#Yocan_Orbit_Specs</a:t>
            </a:r>
            <a:endParaRPr lang="en-US" sz="3600" dirty="0"/>
          </a:p>
          <a:p>
            <a:r>
              <a:rPr lang="en-US" sz="3600" dirty="0">
                <a:hlinkClick r:id="rId5"/>
              </a:rPr>
              <a:t>https://pubmed.ncbi.nlm.nih.gov/30245461/</a:t>
            </a:r>
            <a:endParaRPr lang="en-US" sz="3600" dirty="0"/>
          </a:p>
          <a:p>
            <a:r>
              <a:rPr lang="en-US" sz="3600" dirty="0">
                <a:hlinkClick r:id="rId6"/>
              </a:rPr>
              <a:t>https://www.ojp.gov/pdffiles1/nij/grants/251788.pdf</a:t>
            </a:r>
            <a:endParaRPr lang="en-US" sz="3600" dirty="0"/>
          </a:p>
          <a:p>
            <a:r>
              <a:rPr lang="en-US" sz="3600" dirty="0">
                <a:hlinkClick r:id="rId7"/>
              </a:rPr>
              <a:t>https://pubmed.ncbi.nlm.nih.gov/27277119/</a:t>
            </a:r>
            <a:endParaRPr lang="en-US" sz="3600" dirty="0"/>
          </a:p>
          <a:p>
            <a:r>
              <a:rPr lang="en-US" sz="3600" dirty="0">
                <a:hlinkClick r:id="rId8"/>
              </a:rPr>
              <a:t>https://pubmed.ncbi.nlm.nih.gov/36341309/</a:t>
            </a:r>
            <a:endParaRPr lang="en-US" sz="3600" dirty="0"/>
          </a:p>
          <a:p>
            <a:r>
              <a:rPr lang="en-US" sz="3600" dirty="0">
                <a:hlinkClick r:id="rId9"/>
              </a:rPr>
              <a:t>https://pubmed.ncbi.nlm.nih.gov/31504663/</a:t>
            </a:r>
            <a:endParaRPr lang="en-US" sz="3600" dirty="0"/>
          </a:p>
          <a:p>
            <a:r>
              <a:rPr lang="en-US" sz="3600" dirty="0">
                <a:hlinkClick r:id="rId10"/>
              </a:rPr>
              <a:t>https://www.dea.gov/documents/2020/2020-09/2020-09-14/fentanyl-used-vape-pens</a:t>
            </a:r>
            <a:endParaRPr lang="en-US" sz="3600" dirty="0"/>
          </a:p>
          <a:p>
            <a:r>
              <a:rPr lang="en-US" sz="3600" dirty="0">
                <a:hlinkClick r:id="rId11"/>
              </a:rPr>
              <a:t>https://myadlm.org/science-and-research/clinical-and-forensic-toxicology-news/archives/2019/december-2019</a:t>
            </a:r>
            <a:endParaRPr lang="en-US" sz="3600" dirty="0"/>
          </a:p>
          <a:p>
            <a:endParaRPr lang="en-US" sz="4200"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5247685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7FA56-204D-866B-CCEC-09DF0BA6B3FB}"/>
              </a:ext>
            </a:extLst>
          </p:cNvPr>
          <p:cNvSpPr>
            <a:spLocks noGrp="1"/>
          </p:cNvSpPr>
          <p:nvPr>
            <p:ph type="title"/>
          </p:nvPr>
        </p:nvSpPr>
        <p:spPr/>
        <p:txBody>
          <a:bodyPr/>
          <a:lstStyle/>
          <a:p>
            <a:r>
              <a:rPr lang="en-US" dirty="0"/>
              <a:t>Forums on vapes for/vaping illicit drugs</a:t>
            </a:r>
          </a:p>
        </p:txBody>
      </p:sp>
      <p:sp>
        <p:nvSpPr>
          <p:cNvPr id="3" name="TextBox 2">
            <a:extLst>
              <a:ext uri="{FF2B5EF4-FFF2-40B4-BE49-F238E27FC236}">
                <a16:creationId xmlns:a16="http://schemas.microsoft.com/office/drawing/2014/main" id="{A5116F61-1FA7-38DA-0DF3-E47D79AF336C}"/>
              </a:ext>
            </a:extLst>
          </p:cNvPr>
          <p:cNvSpPr txBox="1"/>
          <p:nvPr/>
        </p:nvSpPr>
        <p:spPr>
          <a:xfrm>
            <a:off x="1097280" y="1989438"/>
            <a:ext cx="10542785" cy="4524315"/>
          </a:xfrm>
          <a:prstGeom prst="rect">
            <a:avLst/>
          </a:prstGeom>
          <a:noFill/>
        </p:spPr>
        <p:txBody>
          <a:bodyPr wrap="square" rtlCol="0">
            <a:spAutoFit/>
          </a:bodyPr>
          <a:lstStyle/>
          <a:p>
            <a:pPr marL="285750" indent="-285750">
              <a:buFont typeface="Arial" panose="020B0604020202020204" pitchFamily="34" charset="0"/>
              <a:buChar char="•"/>
            </a:pPr>
            <a:r>
              <a:rPr lang="en-US" dirty="0">
                <a:hlinkClick r:id="rId2"/>
              </a:rPr>
              <a:t>https://www.bluelight.org/community/threads/vaping-meth-2014.731118/</a:t>
            </a:r>
            <a:endParaRPr lang="en-US" dirty="0"/>
          </a:p>
          <a:p>
            <a:pPr marL="285750" indent="-285750">
              <a:buFont typeface="Arial" panose="020B0604020202020204" pitchFamily="34" charset="0"/>
              <a:buChar char="•"/>
            </a:pPr>
            <a:r>
              <a:rPr lang="en-US" dirty="0">
                <a:hlinkClick r:id="rId3"/>
              </a:rPr>
              <a:t>https://www.reddit.com/r/meth/comments/113ib7e/an_inside_look_on_vaping_meth_with_atomizers/?share_id=wfUIXW_NGhkjgxxhD8wvm&amp;utm_content=2&amp;utm_medium=android_app&amp;utm_name=androidcss&amp;utm_source=share&amp;utm_term=10</a:t>
            </a:r>
            <a:endParaRPr lang="en-US" dirty="0"/>
          </a:p>
          <a:p>
            <a:pPr marL="285750" indent="-285750">
              <a:buFont typeface="Arial" panose="020B0604020202020204" pitchFamily="34" charset="0"/>
              <a:buChar char="•"/>
            </a:pPr>
            <a:r>
              <a:rPr lang="en-US" dirty="0">
                <a:hlinkClick r:id="rId4"/>
              </a:rPr>
              <a:t>https://www.upends.com/blogs/articles/meth-vape-pen-a-2021-review-of-the-meth-vaporizer</a:t>
            </a:r>
            <a:endParaRPr lang="en-US" dirty="0"/>
          </a:p>
          <a:p>
            <a:pPr marL="285750" indent="-285750">
              <a:buFont typeface="Arial" panose="020B0604020202020204" pitchFamily="34" charset="0"/>
              <a:buChar char="•"/>
            </a:pPr>
            <a:r>
              <a:rPr lang="en-US" dirty="0">
                <a:hlinkClick r:id="rId5"/>
              </a:rPr>
              <a:t>https://www.reddit.com/r/yocanvape/comments/vmhkn4/yocan_orbit_how_to_use/</a:t>
            </a:r>
            <a:endParaRPr lang="en-US" dirty="0"/>
          </a:p>
          <a:p>
            <a:pPr marL="285750" indent="-285750">
              <a:buFont typeface="Arial" panose="020B0604020202020204" pitchFamily="34" charset="0"/>
              <a:buChar char="•"/>
            </a:pPr>
            <a:r>
              <a:rPr lang="en-US" dirty="0">
                <a:hlinkClick r:id="rId3"/>
              </a:rPr>
              <a:t>https://www.reddit.com/r/meth/comments/113ib7e/an_inside_look_on_vaping_meth_with_atomizers/?share_id=wfUIXW_NGhkjgxxhD8wvm&amp;utm_content=2&amp;utm_medium=android_app&amp;utm_name=androidcss&amp;utm_source=share&amp;utm_term=10</a:t>
            </a:r>
            <a:endParaRPr lang="en-US" dirty="0"/>
          </a:p>
          <a:p>
            <a:pPr marL="285750" indent="-285750">
              <a:buFont typeface="Arial" panose="020B0604020202020204" pitchFamily="34" charset="0"/>
              <a:buChar char="•"/>
            </a:pPr>
            <a:r>
              <a:rPr lang="en-US" dirty="0">
                <a:hlinkClick r:id="rId6"/>
              </a:rPr>
              <a:t>https://www.reddit.com/r/dmtguide/comments/1g03kxe/does_anyone_else_use_a_yocan_orbit_on_a_box_mod/</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6806387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5F012A-FA07-DE5B-8A8B-A34F534FFE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8947B3-46A6-21BF-91EF-72512C9EBACA}"/>
              </a:ext>
            </a:extLst>
          </p:cNvPr>
          <p:cNvSpPr>
            <a:spLocks noGrp="1"/>
          </p:cNvSpPr>
          <p:nvPr>
            <p:ph type="title"/>
          </p:nvPr>
        </p:nvSpPr>
        <p:spPr>
          <a:xfrm>
            <a:off x="390144" y="286603"/>
            <a:ext cx="10765536" cy="1200821"/>
          </a:xfrm>
        </p:spPr>
        <p:txBody>
          <a:bodyPr>
            <a:normAutofit/>
          </a:bodyPr>
          <a:lstStyle/>
          <a:p>
            <a:pPr algn="ctr"/>
            <a:r>
              <a:rPr lang="en-US" sz="4400" dirty="0"/>
              <a:t>Vaping / smoking temperatures- technical info</a:t>
            </a:r>
          </a:p>
        </p:txBody>
      </p:sp>
      <p:sp>
        <p:nvSpPr>
          <p:cNvPr id="4" name="TextBox 3">
            <a:extLst>
              <a:ext uri="{FF2B5EF4-FFF2-40B4-BE49-F238E27FC236}">
                <a16:creationId xmlns:a16="http://schemas.microsoft.com/office/drawing/2014/main" id="{008C307B-66EB-646F-0837-980B9609994E}"/>
              </a:ext>
            </a:extLst>
          </p:cNvPr>
          <p:cNvSpPr txBox="1"/>
          <p:nvPr/>
        </p:nvSpPr>
        <p:spPr>
          <a:xfrm>
            <a:off x="531341" y="1972088"/>
            <a:ext cx="11068563" cy="4585871"/>
          </a:xfrm>
          <a:prstGeom prst="rect">
            <a:avLst/>
          </a:prstGeom>
          <a:noFill/>
        </p:spPr>
        <p:txBody>
          <a:bodyPr wrap="square">
            <a:spAutoFit/>
          </a:bodyPr>
          <a:lstStyle/>
          <a:p>
            <a:pPr marL="0" marR="0"/>
            <a:r>
              <a:rPr lang="en-US" sz="1800" dirty="0" err="1">
                <a:effectLst/>
                <a:latin typeface="Aptos" panose="020B0004020202020204" pitchFamily="34" charset="0"/>
                <a:ea typeface="Times New Roman" panose="02020603050405020304" pitchFamily="18" charset="0"/>
                <a:cs typeface="Aptos" panose="020B0004020202020204" pitchFamily="34" charset="0"/>
              </a:rPr>
              <a:t>pg</a:t>
            </a:r>
            <a:r>
              <a:rPr lang="en-US" sz="1800" dirty="0">
                <a:effectLst/>
                <a:latin typeface="Aptos" panose="020B0004020202020204" pitchFamily="34" charset="0"/>
                <a:ea typeface="Times New Roman" panose="02020603050405020304" pitchFamily="18" charset="0"/>
                <a:cs typeface="Aptos" panose="020B0004020202020204" pitchFamily="34" charset="0"/>
              </a:rPr>
              <a:t> 66:</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r>
              <a:rPr lang="en-US" sz="1800" i="1" dirty="0">
                <a:effectLst/>
                <a:latin typeface="Aptos" panose="020B0004020202020204" pitchFamily="34" charset="0"/>
                <a:ea typeface="Times New Roman" panose="02020603050405020304" pitchFamily="18" charset="0"/>
                <a:cs typeface="Aptos" panose="020B0004020202020204" pitchFamily="34" charset="0"/>
              </a:rPr>
              <a:t>Also, it has been reported that the temperatures reached from “chasing the dragon” with heroin were between 200 ºC and 300 ºC, which is much lower than the tobacco cigarette studies. (750 °C - manufactured cigarettes)</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r>
              <a:rPr lang="en-US" sz="1800" dirty="0" err="1">
                <a:effectLst/>
                <a:latin typeface="Aptos" panose="020B0004020202020204" pitchFamily="34" charset="0"/>
                <a:ea typeface="Times New Roman" panose="02020603050405020304" pitchFamily="18" charset="0"/>
                <a:cs typeface="Aptos" panose="020B0004020202020204" pitchFamily="34" charset="0"/>
              </a:rPr>
              <a:t>pg</a:t>
            </a:r>
            <a:r>
              <a:rPr lang="en-US" sz="1800" dirty="0">
                <a:effectLst/>
                <a:latin typeface="Aptos" panose="020B0004020202020204" pitchFamily="34" charset="0"/>
                <a:ea typeface="Times New Roman" panose="02020603050405020304" pitchFamily="18" charset="0"/>
                <a:cs typeface="Aptos" panose="020B0004020202020204" pitchFamily="34" charset="0"/>
              </a:rPr>
              <a:t> 75:</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r>
              <a:rPr lang="en-US" sz="1800" i="1" dirty="0">
                <a:effectLst/>
                <a:latin typeface="Aptos" panose="020B0004020202020204" pitchFamily="34" charset="0"/>
                <a:ea typeface="Times New Roman" panose="02020603050405020304" pitchFamily="18" charset="0"/>
                <a:cs typeface="Aptos" panose="020B0004020202020204" pitchFamily="34" charset="0"/>
              </a:rPr>
              <a:t>The temperature under cigarette smoldering conditions was hypothesized to be high relative to “chasing the dragon”. The temperatures recorded ranged from 214.1 - 441.6 °C, with most trials being between 250 °C and 300 °C (failed trials omitted).</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r>
              <a:rPr lang="en-US" sz="1800" dirty="0" err="1">
                <a:effectLst/>
                <a:latin typeface="Aptos" panose="020B0004020202020204" pitchFamily="34" charset="0"/>
                <a:ea typeface="Times New Roman" panose="02020603050405020304" pitchFamily="18" charset="0"/>
                <a:cs typeface="Aptos" panose="020B0004020202020204" pitchFamily="34" charset="0"/>
              </a:rPr>
              <a:t>pg</a:t>
            </a:r>
            <a:r>
              <a:rPr lang="en-US" sz="1800" dirty="0">
                <a:effectLst/>
                <a:latin typeface="Aptos" panose="020B0004020202020204" pitchFamily="34" charset="0"/>
                <a:ea typeface="Times New Roman" panose="02020603050405020304" pitchFamily="18" charset="0"/>
                <a:cs typeface="Aptos" panose="020B0004020202020204" pitchFamily="34" charset="0"/>
              </a:rPr>
              <a:t> 81: </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r>
              <a:rPr lang="en-US" sz="1800" i="1" dirty="0">
                <a:effectLst/>
                <a:latin typeface="Aptos" panose="020B0004020202020204" pitchFamily="34" charset="0"/>
                <a:ea typeface="Times New Roman" panose="02020603050405020304" pitchFamily="18" charset="0"/>
                <a:cs typeface="Aptos" panose="020B0004020202020204" pitchFamily="34" charset="0"/>
              </a:rPr>
              <a:t>With this, the authors concluded that higher temperatures of 750 °C resulted in extensive degradation of not only the parent fentanyl compound itself, but also of the </a:t>
            </a:r>
            <a:r>
              <a:rPr lang="en-US" sz="1800" i="1" dirty="0" err="1">
                <a:effectLst/>
                <a:latin typeface="Aptos" panose="020B0004020202020204" pitchFamily="34" charset="0"/>
                <a:ea typeface="Times New Roman" panose="02020603050405020304" pitchFamily="18" charset="0"/>
                <a:cs typeface="Aptos" panose="020B0004020202020204" pitchFamily="34" charset="0"/>
              </a:rPr>
              <a:t>propionanilide</a:t>
            </a:r>
            <a:r>
              <a:rPr lang="en-US" sz="1800" i="1" dirty="0">
                <a:effectLst/>
                <a:latin typeface="Aptos" panose="020B0004020202020204" pitchFamily="34" charset="0"/>
                <a:ea typeface="Times New Roman" panose="02020603050405020304" pitchFamily="18" charset="0"/>
                <a:cs typeface="Aptos" panose="020B0004020202020204" pitchFamily="34" charset="0"/>
              </a:rPr>
              <a:t> and PEP.</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r>
              <a:rPr lang="en-US" sz="1800" dirty="0" err="1">
                <a:effectLst/>
                <a:latin typeface="Aptos" panose="020B0004020202020204" pitchFamily="34" charset="0"/>
                <a:ea typeface="Times New Roman" panose="02020603050405020304" pitchFamily="18" charset="0"/>
                <a:cs typeface="Aptos" panose="020B0004020202020204" pitchFamily="34" charset="0"/>
              </a:rPr>
              <a:t>pg</a:t>
            </a:r>
            <a:r>
              <a:rPr lang="en-US" sz="1800" dirty="0">
                <a:effectLst/>
                <a:latin typeface="Aptos" panose="020B0004020202020204" pitchFamily="34" charset="0"/>
                <a:ea typeface="Times New Roman" panose="02020603050405020304" pitchFamily="18" charset="0"/>
                <a:cs typeface="Aptos" panose="020B0004020202020204" pitchFamily="34" charset="0"/>
              </a:rPr>
              <a:t> 85: </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r>
              <a:rPr lang="en-US" sz="1800" i="1" dirty="0">
                <a:effectLst/>
                <a:latin typeface="Aptos" panose="020B0004020202020204" pitchFamily="34" charset="0"/>
                <a:ea typeface="Times New Roman" panose="02020603050405020304" pitchFamily="18" charset="0"/>
                <a:cs typeface="Aptos" panose="020B0004020202020204" pitchFamily="34" charset="0"/>
              </a:rPr>
              <a:t>This indicates that fentanyl itself is not stable below 350 ˚C as found in literature and hence is not likely suitable for volatilization for inhalation administration</a:t>
            </a:r>
          </a:p>
          <a:p>
            <a:pPr marL="0" marR="0"/>
            <a:endParaRPr lang="en-US" i="1" dirty="0">
              <a:latin typeface="Aptos" panose="020B0004020202020204" pitchFamily="34" charset="0"/>
              <a:ea typeface="Aptos" panose="020B0004020202020204" pitchFamily="34" charset="0"/>
              <a:cs typeface="Aptos" panose="020B0004020202020204" pitchFamily="34" charset="0"/>
            </a:endParaRPr>
          </a:p>
          <a:p>
            <a:r>
              <a:rPr lang="en-US" sz="1100" kern="100" dirty="0">
                <a:effectLst/>
                <a:latin typeface="Aptos" panose="020B0004020202020204" pitchFamily="34" charset="0"/>
                <a:ea typeface="Aptos" panose="020B0004020202020204" pitchFamily="34" charset="0"/>
                <a:cs typeface="Times New Roman" panose="02020603050405020304" pitchFamily="18" charset="0"/>
              </a:rPr>
              <a:t>From: Nishikawa, Rona Kiyomi, "Detection and characterization of </a:t>
            </a:r>
            <a:r>
              <a:rPr lang="en-US" sz="1100" kern="100" dirty="0" err="1">
                <a:effectLst/>
                <a:latin typeface="Aptos" panose="020B0004020202020204" pitchFamily="34" charset="0"/>
                <a:ea typeface="Aptos" panose="020B0004020202020204" pitchFamily="34" charset="0"/>
                <a:cs typeface="Times New Roman" panose="02020603050405020304" pitchFamily="18" charset="0"/>
              </a:rPr>
              <a:t>pyromarkers</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 of smoked drugs of abuse" (2012). </a:t>
            </a:r>
            <a:r>
              <a:rPr lang="en-US" sz="1100" i="1" kern="100" dirty="0">
                <a:effectLst/>
                <a:latin typeface="Aptos" panose="020B0004020202020204" pitchFamily="34" charset="0"/>
                <a:ea typeface="Aptos" panose="020B0004020202020204" pitchFamily="34" charset="0"/>
                <a:cs typeface="Times New Roman" panose="02020603050405020304" pitchFamily="18" charset="0"/>
              </a:rPr>
              <a:t>Graduate Theses, Dissertations, and Problem Reports</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 4904.</a:t>
            </a:r>
            <a:br>
              <a:rPr lang="en-US" sz="1100" kern="100" dirty="0">
                <a:effectLst/>
                <a:latin typeface="Aptos" panose="020B0004020202020204" pitchFamily="34" charset="0"/>
                <a:ea typeface="Aptos" panose="020B0004020202020204" pitchFamily="34" charset="0"/>
                <a:cs typeface="Times New Roman" panose="02020603050405020304" pitchFamily="18" charset="0"/>
              </a:rPr>
            </a:br>
            <a:r>
              <a:rPr lang="en-US" sz="1100" kern="100" dirty="0">
                <a:effectLst/>
                <a:latin typeface="Aptos" panose="020B0004020202020204" pitchFamily="34" charset="0"/>
                <a:ea typeface="Aptos" panose="020B0004020202020204" pitchFamily="34" charset="0"/>
                <a:cs typeface="Times New Roman" panose="02020603050405020304" pitchFamily="18" charset="0"/>
              </a:rPr>
              <a:t>https://researchrepository.wvu.edu/etd/4904</a:t>
            </a:r>
          </a:p>
          <a:p>
            <a:pPr marL="0" marR="0"/>
            <a:endParaRPr lang="en-US" sz="1800" dirty="0">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4013364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7513" y="300547"/>
            <a:ext cx="9291215" cy="1049235"/>
          </a:xfrm>
        </p:spPr>
        <p:txBody>
          <a:bodyPr/>
          <a:lstStyle/>
          <a:p>
            <a:r>
              <a:rPr lang="en-US" dirty="0"/>
              <a:t>About myths</a:t>
            </a:r>
          </a:p>
        </p:txBody>
      </p:sp>
      <p:sp>
        <p:nvSpPr>
          <p:cNvPr id="3" name="Content Placeholder 2"/>
          <p:cNvSpPr>
            <a:spLocks noGrp="1"/>
          </p:cNvSpPr>
          <p:nvPr>
            <p:ph idx="1"/>
          </p:nvPr>
        </p:nvSpPr>
        <p:spPr>
          <a:xfrm>
            <a:off x="936501" y="2248930"/>
            <a:ext cx="5476655" cy="4383671"/>
          </a:xfrm>
        </p:spPr>
        <p:txBody>
          <a:bodyPr>
            <a:normAutofit/>
          </a:bodyPr>
          <a:lstStyle/>
          <a:p>
            <a:pPr>
              <a:buFont typeface="Arial" panose="020B0604020202020204" pitchFamily="34" charset="0"/>
              <a:buChar char="•"/>
            </a:pPr>
            <a:r>
              <a:rPr lang="en-US" sz="2600" dirty="0"/>
              <a:t>Often times, myths are created from a lack of information. </a:t>
            </a:r>
          </a:p>
          <a:p>
            <a:pPr>
              <a:buFont typeface="Arial" panose="020B0604020202020204" pitchFamily="34" charset="0"/>
              <a:buChar char="•"/>
            </a:pPr>
            <a:r>
              <a:rPr lang="en-US" sz="2600" dirty="0"/>
              <a:t>A myth may have a “grain of truth”.</a:t>
            </a:r>
          </a:p>
          <a:p>
            <a:pPr>
              <a:buFont typeface="Arial" panose="020B0604020202020204" pitchFamily="34" charset="0"/>
              <a:buChar char="•"/>
            </a:pPr>
            <a:r>
              <a:rPr lang="en-US" sz="2600" dirty="0"/>
              <a:t>A lack of information coupled with fear can create and fuel myths.</a:t>
            </a:r>
          </a:p>
          <a:p>
            <a:pPr>
              <a:buFont typeface="Arial" panose="020B0604020202020204" pitchFamily="34" charset="0"/>
              <a:buChar char="•"/>
            </a:pPr>
            <a:r>
              <a:rPr lang="en-US" sz="2600" dirty="0"/>
              <a:t>Unfortunately, fear is used as a tool to teach facts or lessons.</a:t>
            </a:r>
          </a:p>
          <a:p>
            <a:endParaRPr lang="en-US" dirty="0"/>
          </a:p>
        </p:txBody>
      </p:sp>
      <p:pic>
        <p:nvPicPr>
          <p:cNvPr id="2050" name="Picture 2" descr="VERIFY | Are people hiding needles in gas pumps? | thv11.com"/>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793" r="27277"/>
          <a:stretch/>
        </p:blipFill>
        <p:spPr bwMode="auto">
          <a:xfrm>
            <a:off x="6882714" y="1910472"/>
            <a:ext cx="4026795" cy="395658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400091" y="6019196"/>
            <a:ext cx="10618382" cy="276999"/>
          </a:xfrm>
          <a:prstGeom prst="rect">
            <a:avLst/>
          </a:prstGeom>
          <a:noFill/>
        </p:spPr>
        <p:txBody>
          <a:bodyPr wrap="square" rtlCol="0">
            <a:spAutoFit/>
          </a:bodyPr>
          <a:lstStyle/>
          <a:p>
            <a:r>
              <a:rPr lang="en-US" sz="1200" dirty="0"/>
              <a:t>Image from </a:t>
            </a:r>
            <a:r>
              <a:rPr lang="en-US" sz="1200" dirty="0">
                <a:hlinkClick r:id="rId3"/>
              </a:rPr>
              <a:t>https://www.thv11.com/article/news/local/verify/verify-are-people-hiding-needles-in-gas-pumps/91-581853980</a:t>
            </a:r>
            <a:r>
              <a:rPr lang="en-US" sz="1200" dirty="0"/>
              <a:t> </a:t>
            </a:r>
          </a:p>
        </p:txBody>
      </p:sp>
      <p:grpSp>
        <p:nvGrpSpPr>
          <p:cNvPr id="13" name="Group 12">
            <a:extLst>
              <a:ext uri="{FF2B5EF4-FFF2-40B4-BE49-F238E27FC236}">
                <a16:creationId xmlns:a16="http://schemas.microsoft.com/office/drawing/2014/main" id="{8A21C293-DA99-CBE3-8A12-6D61D9AE81A1}"/>
              </a:ext>
            </a:extLst>
          </p:cNvPr>
          <p:cNvGrpSpPr/>
          <p:nvPr/>
        </p:nvGrpSpPr>
        <p:grpSpPr>
          <a:xfrm>
            <a:off x="6882714" y="1910471"/>
            <a:ext cx="4026795" cy="3956585"/>
            <a:chOff x="6882714" y="1910472"/>
            <a:chExt cx="4026795" cy="3956585"/>
          </a:xfrm>
        </p:grpSpPr>
        <p:cxnSp>
          <p:nvCxnSpPr>
            <p:cNvPr id="6" name="Straight Connector 5">
              <a:extLst>
                <a:ext uri="{FF2B5EF4-FFF2-40B4-BE49-F238E27FC236}">
                  <a16:creationId xmlns:a16="http://schemas.microsoft.com/office/drawing/2014/main" id="{8045AB15-56C4-AA16-CA2D-B35B1C7D4E41}"/>
                </a:ext>
              </a:extLst>
            </p:cNvPr>
            <p:cNvCxnSpPr>
              <a:cxnSpLocks/>
            </p:cNvCxnSpPr>
            <p:nvPr/>
          </p:nvCxnSpPr>
          <p:spPr>
            <a:xfrm>
              <a:off x="6882714" y="1910472"/>
              <a:ext cx="4026795" cy="3956585"/>
            </a:xfrm>
            <a:prstGeom prst="line">
              <a:avLst/>
            </a:prstGeom>
            <a:ln>
              <a:solidFill>
                <a:srgbClr val="C00000"/>
              </a:solidFill>
            </a:ln>
          </p:spPr>
          <p:style>
            <a:lnRef idx="3">
              <a:schemeClr val="accent4"/>
            </a:lnRef>
            <a:fillRef idx="0">
              <a:schemeClr val="accent4"/>
            </a:fillRef>
            <a:effectRef idx="2">
              <a:schemeClr val="accent4"/>
            </a:effectRef>
            <a:fontRef idx="minor">
              <a:schemeClr val="tx1"/>
            </a:fontRef>
          </p:style>
        </p:cxnSp>
        <p:cxnSp>
          <p:nvCxnSpPr>
            <p:cNvPr id="9" name="Straight Connector 8">
              <a:extLst>
                <a:ext uri="{FF2B5EF4-FFF2-40B4-BE49-F238E27FC236}">
                  <a16:creationId xmlns:a16="http://schemas.microsoft.com/office/drawing/2014/main" id="{56BDB5A2-5737-BE26-D208-1C5B1BE9548F}"/>
                </a:ext>
              </a:extLst>
            </p:cNvPr>
            <p:cNvCxnSpPr>
              <a:cxnSpLocks/>
            </p:cNvCxnSpPr>
            <p:nvPr/>
          </p:nvCxnSpPr>
          <p:spPr>
            <a:xfrm flipH="1">
              <a:off x="6882714" y="1910472"/>
              <a:ext cx="4026795" cy="3956585"/>
            </a:xfrm>
            <a:prstGeom prst="line">
              <a:avLst/>
            </a:prstGeom>
            <a:ln>
              <a:solidFill>
                <a:srgbClr val="C00000"/>
              </a:solidFill>
            </a:ln>
          </p:spPr>
          <p:style>
            <a:lnRef idx="3">
              <a:schemeClr val="accent4"/>
            </a:lnRef>
            <a:fillRef idx="0">
              <a:schemeClr val="accent4"/>
            </a:fillRef>
            <a:effectRef idx="2">
              <a:schemeClr val="accent4"/>
            </a:effectRef>
            <a:fontRef idx="minor">
              <a:schemeClr val="tx1"/>
            </a:fontRef>
          </p:style>
        </p:cxnSp>
      </p:grpSp>
    </p:spTree>
    <p:extLst>
      <p:ext uri="{BB962C8B-B14F-4D97-AF65-F5344CB8AC3E}">
        <p14:creationId xmlns:p14="http://schemas.microsoft.com/office/powerpoint/2010/main" val="3294436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804" y="286603"/>
            <a:ext cx="10484876" cy="1450757"/>
          </a:xfrm>
        </p:spPr>
        <p:txBody>
          <a:bodyPr/>
          <a:lstStyle/>
          <a:p>
            <a:r>
              <a:rPr lang="en-US" dirty="0"/>
              <a:t>Categorizing scenarios (or buckets)</a:t>
            </a:r>
          </a:p>
        </p:txBody>
      </p:sp>
      <p:sp>
        <p:nvSpPr>
          <p:cNvPr id="3" name="Content Placeholder 2"/>
          <p:cNvSpPr>
            <a:spLocks noGrp="1"/>
          </p:cNvSpPr>
          <p:nvPr>
            <p:ph idx="1"/>
          </p:nvPr>
        </p:nvSpPr>
        <p:spPr>
          <a:xfrm>
            <a:off x="670804" y="2454709"/>
            <a:ext cx="5740791" cy="3450613"/>
          </a:xfrm>
        </p:spPr>
        <p:txBody>
          <a:bodyPr/>
          <a:lstStyle/>
          <a:p>
            <a:pPr>
              <a:buFont typeface="Arial" panose="020B0604020202020204" pitchFamily="34" charset="0"/>
              <a:buChar char="•"/>
            </a:pPr>
            <a:r>
              <a:rPr lang="en-US" sz="3200" dirty="0"/>
              <a:t>Not possible; no risk</a:t>
            </a:r>
          </a:p>
          <a:p>
            <a:pPr>
              <a:buFont typeface="Arial" panose="020B0604020202020204" pitchFamily="34" charset="0"/>
              <a:buChar char="•"/>
            </a:pPr>
            <a:r>
              <a:rPr lang="en-US" sz="3200" dirty="0"/>
              <a:t>Potential, but not likely; little risk</a:t>
            </a:r>
          </a:p>
          <a:p>
            <a:pPr>
              <a:buFont typeface="Arial" panose="020B0604020202020204" pitchFamily="34" charset="0"/>
              <a:buChar char="•"/>
            </a:pPr>
            <a:r>
              <a:rPr lang="en-US" sz="3200" dirty="0"/>
              <a:t>Possible; some risk</a:t>
            </a:r>
          </a:p>
          <a:p>
            <a:pPr>
              <a:buFont typeface="Arial" panose="020B0604020202020204" pitchFamily="34" charset="0"/>
              <a:buChar char="•"/>
            </a:pPr>
            <a:r>
              <a:rPr lang="en-US" sz="3200" dirty="0"/>
              <a:t>Likely; high risk</a:t>
            </a:r>
          </a:p>
          <a:p>
            <a:endParaRPr lang="en-US" dirty="0"/>
          </a:p>
        </p:txBody>
      </p:sp>
      <p:sp>
        <p:nvSpPr>
          <p:cNvPr id="4" name="TextBox 3"/>
          <p:cNvSpPr txBox="1"/>
          <p:nvPr/>
        </p:nvSpPr>
        <p:spPr>
          <a:xfrm>
            <a:off x="5239264" y="5905322"/>
            <a:ext cx="8325485" cy="276999"/>
          </a:xfrm>
          <a:prstGeom prst="rect">
            <a:avLst/>
          </a:prstGeom>
          <a:noFill/>
        </p:spPr>
        <p:txBody>
          <a:bodyPr wrap="square" rtlCol="0">
            <a:spAutoFit/>
          </a:bodyPr>
          <a:lstStyle/>
          <a:p>
            <a:r>
              <a:rPr lang="en-US" sz="1200" dirty="0"/>
              <a:t>Image from </a:t>
            </a:r>
            <a:r>
              <a:rPr lang="en-US" sz="1200" dirty="0">
                <a:hlinkClick r:id="rId2"/>
              </a:rPr>
              <a:t>https://www.shutterstock.com/image-photo/colorful-buckets-row-isolated-on-white-329203394</a:t>
            </a:r>
            <a:r>
              <a:rPr lang="en-US" sz="1200" dirty="0"/>
              <a:t> </a:t>
            </a:r>
          </a:p>
        </p:txBody>
      </p:sp>
      <p:pic>
        <p:nvPicPr>
          <p:cNvPr id="10242" name="Picture 2" descr="Colorful Buckets Row Isolated On White Stock Photo 329203394 | Shutterstock">
            <a:extLst>
              <a:ext uri="{FF2B5EF4-FFF2-40B4-BE49-F238E27FC236}">
                <a16:creationId xmlns:a16="http://schemas.microsoft.com/office/drawing/2014/main" id="{9AC27EB1-9F56-372C-BC3E-29D4D7BEC6D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5120" b="14923"/>
          <a:stretch/>
        </p:blipFill>
        <p:spPr bwMode="auto">
          <a:xfrm>
            <a:off x="6710405" y="2564027"/>
            <a:ext cx="4810791" cy="1729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8698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FB8D3-884B-432C-45FD-13D475D9D90D}"/>
              </a:ext>
            </a:extLst>
          </p:cNvPr>
          <p:cNvSpPr>
            <a:spLocks noGrp="1"/>
          </p:cNvSpPr>
          <p:nvPr>
            <p:ph type="title"/>
          </p:nvPr>
        </p:nvSpPr>
        <p:spPr>
          <a:xfrm>
            <a:off x="457200" y="594358"/>
            <a:ext cx="3200400" cy="2834641"/>
          </a:xfrm>
        </p:spPr>
        <p:txBody>
          <a:bodyPr>
            <a:normAutofit/>
          </a:bodyPr>
          <a:lstStyle/>
          <a:p>
            <a:r>
              <a:rPr lang="en-US" sz="4400" dirty="0"/>
              <a:t>Overdose risk from touching fentanyl</a:t>
            </a:r>
          </a:p>
        </p:txBody>
      </p:sp>
      <p:pic>
        <p:nvPicPr>
          <p:cNvPr id="1026" name="Picture 2" descr="What Is a Heroin Spoon? - Guardian Recovery">
            <a:extLst>
              <a:ext uri="{FF2B5EF4-FFF2-40B4-BE49-F238E27FC236}">
                <a16:creationId xmlns:a16="http://schemas.microsoft.com/office/drawing/2014/main" id="{A5BF8910-2D3F-2262-048B-1B489CF983E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55308" y="939113"/>
            <a:ext cx="7019396" cy="468321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E57FBBC-EF41-80F3-A497-36882F0247E8}"/>
              </a:ext>
            </a:extLst>
          </p:cNvPr>
          <p:cNvSpPr txBox="1"/>
          <p:nvPr/>
        </p:nvSpPr>
        <p:spPr>
          <a:xfrm>
            <a:off x="4293222" y="6369728"/>
            <a:ext cx="7743568" cy="276999"/>
          </a:xfrm>
          <a:prstGeom prst="rect">
            <a:avLst/>
          </a:prstGeom>
          <a:noFill/>
        </p:spPr>
        <p:txBody>
          <a:bodyPr wrap="square" rtlCol="0">
            <a:spAutoFit/>
          </a:bodyPr>
          <a:lstStyle/>
          <a:p>
            <a:r>
              <a:rPr lang="en-US" sz="1200" dirty="0"/>
              <a:t>Image from </a:t>
            </a:r>
            <a:r>
              <a:rPr lang="en-US" sz="1200" dirty="0">
                <a:hlinkClick r:id="rId3"/>
              </a:rPr>
              <a:t>https://www.guardianrecovery.com/addiction-treatment/heroin-abuse-addiction/what-is-a-heroin-spoon/</a:t>
            </a:r>
            <a:r>
              <a:rPr lang="en-US" sz="1200" dirty="0"/>
              <a:t> </a:t>
            </a:r>
          </a:p>
        </p:txBody>
      </p:sp>
    </p:spTree>
    <p:extLst>
      <p:ext uri="{BB962C8B-B14F-4D97-AF65-F5344CB8AC3E}">
        <p14:creationId xmlns:p14="http://schemas.microsoft.com/office/powerpoint/2010/main" val="3228475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0497A-7EBA-D3D5-5895-8BB41404B3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12B3DB-2731-BDFC-6D84-22F3C076BACB}"/>
              </a:ext>
            </a:extLst>
          </p:cNvPr>
          <p:cNvSpPr>
            <a:spLocks noGrp="1"/>
          </p:cNvSpPr>
          <p:nvPr>
            <p:ph type="title"/>
          </p:nvPr>
        </p:nvSpPr>
        <p:spPr>
          <a:xfrm>
            <a:off x="838200" y="776390"/>
            <a:ext cx="10809026" cy="1049235"/>
          </a:xfrm>
        </p:spPr>
        <p:txBody>
          <a:bodyPr>
            <a:normAutofit/>
          </a:bodyPr>
          <a:lstStyle/>
          <a:p>
            <a:r>
              <a:rPr lang="en-US" dirty="0"/>
              <a:t>Overdose risk from touching fentanyl</a:t>
            </a:r>
          </a:p>
        </p:txBody>
      </p:sp>
      <p:sp>
        <p:nvSpPr>
          <p:cNvPr id="7" name="TextBox 6">
            <a:extLst>
              <a:ext uri="{FF2B5EF4-FFF2-40B4-BE49-F238E27FC236}">
                <a16:creationId xmlns:a16="http://schemas.microsoft.com/office/drawing/2014/main" id="{3782B613-54B0-F4B7-3C98-A3E2C4E6CC58}"/>
              </a:ext>
            </a:extLst>
          </p:cNvPr>
          <p:cNvSpPr txBox="1"/>
          <p:nvPr/>
        </p:nvSpPr>
        <p:spPr>
          <a:xfrm>
            <a:off x="5344993" y="1876825"/>
            <a:ext cx="5651216" cy="3323987"/>
          </a:xfrm>
          <a:prstGeom prst="rect">
            <a:avLst/>
          </a:prstGeom>
          <a:noFill/>
        </p:spPr>
        <p:txBody>
          <a:bodyPr wrap="square" rtlCol="0">
            <a:spAutoFit/>
          </a:bodyPr>
          <a:lstStyle/>
          <a:p>
            <a:pPr marL="342900" indent="-342900">
              <a:lnSpc>
                <a:spcPts val="2640"/>
              </a:lnSpc>
              <a:spcAft>
                <a:spcPts val="600"/>
              </a:spcAft>
              <a:buClr>
                <a:srgbClr val="00B0F0"/>
              </a:buClr>
              <a:buFont typeface="Arial" panose="020B0604020202020204" pitchFamily="34" charset="0"/>
              <a:buChar char="•"/>
            </a:pPr>
            <a:r>
              <a:rPr lang="en-US" sz="2200" dirty="0"/>
              <a:t>Someone can not easily overdose by touching something that has fentanyl on it. </a:t>
            </a:r>
          </a:p>
          <a:p>
            <a:pPr marL="342900" indent="-342900">
              <a:lnSpc>
                <a:spcPts val="2640"/>
              </a:lnSpc>
              <a:spcAft>
                <a:spcPts val="600"/>
              </a:spcAft>
              <a:buClr>
                <a:srgbClr val="00B0F0"/>
              </a:buClr>
              <a:buFont typeface="Arial" panose="020B0604020202020204" pitchFamily="34" charset="0"/>
              <a:buChar char="•"/>
            </a:pPr>
            <a:r>
              <a:rPr lang="en-US" sz="2200" dirty="0"/>
              <a:t>Fentanyl cannot penetrate the skin on its own. It needs moisture. </a:t>
            </a:r>
          </a:p>
          <a:p>
            <a:pPr marL="342900" indent="-342900">
              <a:lnSpc>
                <a:spcPts val="2640"/>
              </a:lnSpc>
              <a:spcAft>
                <a:spcPts val="600"/>
              </a:spcAft>
              <a:buClr>
                <a:srgbClr val="00B0F0"/>
              </a:buClr>
              <a:buFont typeface="Arial" panose="020B0604020202020204" pitchFamily="34" charset="0"/>
              <a:buChar char="•"/>
            </a:pPr>
            <a:r>
              <a:rPr lang="en-US" sz="2200" dirty="0"/>
              <a:t>Fentanyl patches are specially formulated to aid in absorption and relieve pain.</a:t>
            </a:r>
          </a:p>
          <a:p>
            <a:pPr marL="342900" indent="-342900">
              <a:lnSpc>
                <a:spcPts val="2640"/>
              </a:lnSpc>
              <a:spcAft>
                <a:spcPts val="600"/>
              </a:spcAft>
              <a:buClr>
                <a:srgbClr val="00B0F0"/>
              </a:buClr>
              <a:buFont typeface="Arial" panose="020B0604020202020204" pitchFamily="34" charset="0"/>
              <a:buChar char="•"/>
            </a:pPr>
            <a:r>
              <a:rPr lang="en-US" sz="2200" dirty="0"/>
              <a:t>To overdose from touching fentanyl patches, the entire surface of both palms would need to be covered in patches for 14 minutes.</a:t>
            </a:r>
          </a:p>
        </p:txBody>
      </p:sp>
      <p:sp>
        <p:nvSpPr>
          <p:cNvPr id="8" name="TextBox 7">
            <a:extLst>
              <a:ext uri="{FF2B5EF4-FFF2-40B4-BE49-F238E27FC236}">
                <a16:creationId xmlns:a16="http://schemas.microsoft.com/office/drawing/2014/main" id="{05EB7EC9-FB91-A52E-4043-F7B6C5176E8A}"/>
              </a:ext>
            </a:extLst>
          </p:cNvPr>
          <p:cNvSpPr txBox="1"/>
          <p:nvPr/>
        </p:nvSpPr>
        <p:spPr>
          <a:xfrm>
            <a:off x="566660" y="5549979"/>
            <a:ext cx="9899948" cy="646331"/>
          </a:xfrm>
          <a:prstGeom prst="rect">
            <a:avLst/>
          </a:prstGeom>
          <a:noFill/>
        </p:spPr>
        <p:txBody>
          <a:bodyPr wrap="square" rtlCol="0">
            <a:spAutoFit/>
          </a:bodyPr>
          <a:lstStyle/>
          <a:p>
            <a:r>
              <a:rPr lang="en-US" sz="1200" dirty="0"/>
              <a:t>Information from: </a:t>
            </a:r>
            <a:r>
              <a:rPr lang="en-US" sz="1200" dirty="0">
                <a:solidFill>
                  <a:srgbClr val="C00000"/>
                </a:solidFill>
                <a:hlinkClick r:id="rId2"/>
              </a:rPr>
              <a:t>https://www.wcnc.com/article/news/verify/fentanyl-drug-deadly-verify-viral-social-media/275-bbb5fa3b-30d0-44ec-86ec-a334184ab524</a:t>
            </a:r>
            <a:r>
              <a:rPr lang="en-US" sz="1200" dirty="0">
                <a:solidFill>
                  <a:srgbClr val="C00000"/>
                </a:solidFill>
              </a:rPr>
              <a:t> </a:t>
            </a:r>
            <a:r>
              <a:rPr lang="en-US" sz="1200" dirty="0"/>
              <a:t>and </a:t>
            </a:r>
            <a:r>
              <a:rPr lang="en-US" sz="1200" dirty="0">
                <a:hlinkClick r:id="rId3"/>
              </a:rPr>
              <a:t>https://www.acmt.net/wp-content/uploads/2023/01/Fentanyl_PPE_Emergency_Responders_.pdf</a:t>
            </a:r>
            <a:r>
              <a:rPr lang="en-US" sz="1200" dirty="0"/>
              <a:t> </a:t>
            </a:r>
            <a:r>
              <a:rPr lang="en-US" sz="1200" dirty="0">
                <a:solidFill>
                  <a:srgbClr val="C00000"/>
                </a:solidFill>
              </a:rPr>
              <a:t> </a:t>
            </a:r>
          </a:p>
          <a:p>
            <a:r>
              <a:rPr lang="en-US" sz="1200" dirty="0"/>
              <a:t>Image from: </a:t>
            </a:r>
            <a:r>
              <a:rPr lang="en-US" sz="1200" dirty="0">
                <a:solidFill>
                  <a:srgbClr val="C00000"/>
                </a:solidFill>
                <a:hlinkClick r:id="rId4"/>
              </a:rPr>
              <a:t>https://together.stjude.org/en-us/diagnosis-treatment/medication-management/fentanyl-patches.html</a:t>
            </a:r>
            <a:r>
              <a:rPr lang="en-US" sz="1200" dirty="0">
                <a:solidFill>
                  <a:srgbClr val="C00000"/>
                </a:solidFill>
              </a:rPr>
              <a:t> </a:t>
            </a:r>
          </a:p>
        </p:txBody>
      </p:sp>
      <p:pic>
        <p:nvPicPr>
          <p:cNvPr id="9" name="Picture 4" descr="How to Use Fentanyl Patches - Together by St. Jude™">
            <a:extLst>
              <a:ext uri="{FF2B5EF4-FFF2-40B4-BE49-F238E27FC236}">
                <a16:creationId xmlns:a16="http://schemas.microsoft.com/office/drawing/2014/main" id="{CB8E45E4-0ADB-ECD8-468A-E4BCF7BF9B8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044" t="17133" r="4262" b="12921"/>
          <a:stretch/>
        </p:blipFill>
        <p:spPr bwMode="auto">
          <a:xfrm>
            <a:off x="442639" y="2135871"/>
            <a:ext cx="4407601" cy="3139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6591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Touching fentanyl does not lead to intoxication or overdose</a:t>
            </a:r>
          </a:p>
        </p:txBody>
      </p:sp>
      <p:sp>
        <p:nvSpPr>
          <p:cNvPr id="3" name="Content Placeholder 2"/>
          <p:cNvSpPr>
            <a:spLocks noGrp="1"/>
          </p:cNvSpPr>
          <p:nvPr>
            <p:ph idx="1"/>
          </p:nvPr>
        </p:nvSpPr>
        <p:spPr>
          <a:xfrm>
            <a:off x="838200" y="2278251"/>
            <a:ext cx="4958166" cy="3898712"/>
          </a:xfrm>
        </p:spPr>
        <p:txBody>
          <a:bodyPr>
            <a:normAutofit/>
          </a:bodyPr>
          <a:lstStyle/>
          <a:p>
            <a:pPr>
              <a:buFont typeface="Arial" panose="020B0604020202020204" pitchFamily="34" charset="0"/>
              <a:buChar char="•"/>
            </a:pPr>
            <a:r>
              <a:rPr lang="en-US" sz="2800" dirty="0"/>
              <a:t>If our clients could use fentanyl by simply touching it, they would not have to worry about finding a vein in order to get high. </a:t>
            </a:r>
          </a:p>
          <a:p>
            <a:pPr>
              <a:buFont typeface="Arial" panose="020B0604020202020204" pitchFamily="34" charset="0"/>
              <a:buChar char="•"/>
            </a:pPr>
            <a:r>
              <a:rPr lang="en-US" sz="2800" dirty="0"/>
              <a:t>Nobody is using fentanyl by simply touching it, because it doesn’t work that way.</a:t>
            </a:r>
          </a:p>
        </p:txBody>
      </p:sp>
      <p:pic>
        <p:nvPicPr>
          <p:cNvPr id="10242" name="Picture 2" descr="US Congress has close encounter over extraterrestrial life | Alien life |  The Guardian"/>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19000" contrast="28000"/>
                    </a14:imgEffect>
                  </a14:imgLayer>
                </a14:imgProps>
              </a:ext>
              <a:ext uri="{28A0092B-C50C-407E-A947-70E740481C1C}">
                <a14:useLocalDpi xmlns:a14="http://schemas.microsoft.com/office/drawing/2010/main" val="0"/>
              </a:ext>
            </a:extLst>
          </a:blip>
          <a:srcRect/>
          <a:stretch>
            <a:fillRect/>
          </a:stretch>
        </p:blipFill>
        <p:spPr bwMode="auto">
          <a:xfrm>
            <a:off x="6294120" y="2278251"/>
            <a:ext cx="4861560" cy="291693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294120" y="5500114"/>
            <a:ext cx="5620460" cy="523220"/>
          </a:xfrm>
          <a:prstGeom prst="rect">
            <a:avLst/>
          </a:prstGeom>
          <a:noFill/>
        </p:spPr>
        <p:txBody>
          <a:bodyPr wrap="square" rtlCol="0">
            <a:spAutoFit/>
          </a:bodyPr>
          <a:lstStyle/>
          <a:p>
            <a:r>
              <a:rPr lang="en-US" sz="1400" dirty="0"/>
              <a:t>Information from common sense, think about it.</a:t>
            </a:r>
          </a:p>
          <a:p>
            <a:r>
              <a:rPr lang="en-US" sz="1400" dirty="0"/>
              <a:t>Image from </a:t>
            </a:r>
            <a:r>
              <a:rPr lang="en-US" sz="1400" dirty="0">
                <a:hlinkClick r:id="rId4"/>
              </a:rPr>
              <a:t>https://www.syfy.com/movies/et-the-extra-terrestrial</a:t>
            </a:r>
            <a:r>
              <a:rPr lang="en-US" sz="1400" dirty="0"/>
              <a:t> </a:t>
            </a:r>
            <a:endParaRPr lang="en-US" sz="1400" dirty="0">
              <a:solidFill>
                <a:srgbClr val="C00000"/>
              </a:solidFill>
            </a:endParaRPr>
          </a:p>
        </p:txBody>
      </p:sp>
    </p:spTree>
    <p:extLst>
      <p:ext uri="{BB962C8B-B14F-4D97-AF65-F5344CB8AC3E}">
        <p14:creationId xmlns:p14="http://schemas.microsoft.com/office/powerpoint/2010/main" val="1161514418"/>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docProps/app.xml><?xml version="1.0" encoding="utf-8"?>
<Properties xmlns="http://schemas.openxmlformats.org/officeDocument/2006/extended-properties" xmlns:vt="http://schemas.openxmlformats.org/officeDocument/2006/docPropsVTypes">
  <Template>Retrospect</Template>
  <TotalTime>8237</TotalTime>
  <Words>4009</Words>
  <Application>Microsoft Macintosh PowerPoint</Application>
  <PresentationFormat>Widescreen</PresentationFormat>
  <Paragraphs>249</Paragraphs>
  <Slides>47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47</vt:i4>
      </vt:variant>
    </vt:vector>
  </HeadingPairs>
  <TitlesOfParts>
    <vt:vector size="56" baseType="lpstr">
      <vt:lpstr>Aptos</vt:lpstr>
      <vt:lpstr>Arial</vt:lpstr>
      <vt:lpstr>BlinkMacSystemFont</vt:lpstr>
      <vt:lpstr>Calibri</vt:lpstr>
      <vt:lpstr>Calibri Light</vt:lpstr>
      <vt:lpstr>Charis SIL</vt:lpstr>
      <vt:lpstr>Symbol</vt:lpstr>
      <vt:lpstr>UniversLTStd</vt:lpstr>
      <vt:lpstr>Retrospect</vt:lpstr>
      <vt:lpstr>Let’s talk about fentanyl- myths, facts, rumors, and more</vt:lpstr>
      <vt:lpstr>Purpose</vt:lpstr>
      <vt:lpstr>Agenda</vt:lpstr>
      <vt:lpstr>Fentanyl</vt:lpstr>
      <vt:lpstr>About myths</vt:lpstr>
      <vt:lpstr>Categorizing scenarios (or buckets)</vt:lpstr>
      <vt:lpstr>Overdose risk from touching fentanyl</vt:lpstr>
      <vt:lpstr>Overdose risk from touching fentanyl</vt:lpstr>
      <vt:lpstr>Touching fentanyl does not lead to intoxication or overdose</vt:lpstr>
      <vt:lpstr>Overdose risk to first responders</vt:lpstr>
      <vt:lpstr>Overdose risk to first responders</vt:lpstr>
      <vt:lpstr>Overdose risk from touching fentanyl</vt:lpstr>
      <vt:lpstr>Fentanyl test strips (FTS)</vt:lpstr>
      <vt:lpstr>Fentanyl test strips can’t tell you for sure if a substance has fentanyl in it or if it is safe.</vt:lpstr>
      <vt:lpstr>PowerPoint Presentation</vt:lpstr>
      <vt:lpstr>Fentanyl test strips can’t tell you for sure if a substance has fentanyl in it or if it is safe.</vt:lpstr>
      <vt:lpstr>Fentanyl test strips can be a great tool for engagement</vt:lpstr>
      <vt:lpstr>Naloxone-resistant fentanyl</vt:lpstr>
      <vt:lpstr>Fentanyl is not resistant to naloxone</vt:lpstr>
      <vt:lpstr>Fentanyl-laced cannabis</vt:lpstr>
      <vt:lpstr>Fentanyl-laced cannabis (flower, vape) </vt:lpstr>
      <vt:lpstr>Fentanyl-laced cannabis (flower, vape) TL:DR</vt:lpstr>
      <vt:lpstr>Overdoses from smoking illicit drugs</vt:lpstr>
      <vt:lpstr>Overdoses from smoking illicit drugs</vt:lpstr>
      <vt:lpstr>Overdoses from smoking illicit drugs: TLDR</vt:lpstr>
      <vt:lpstr>Vaping illicit drugs</vt:lpstr>
      <vt:lpstr>Vaping illicit drugs</vt:lpstr>
      <vt:lpstr>Research on vaping illicit drugs</vt:lpstr>
      <vt:lpstr>Research on vaping illicit drugs</vt:lpstr>
      <vt:lpstr>Vaping illicit drugs</vt:lpstr>
      <vt:lpstr>Vaping illicit drugs- online forums</vt:lpstr>
      <vt:lpstr>Vaping illicit drugs- online forums</vt:lpstr>
      <vt:lpstr>Vaping fentanyl (or meth)- online forums</vt:lpstr>
      <vt:lpstr>Overdose from vaping illicit drugs – San Diego</vt:lpstr>
      <vt:lpstr>Overdose from vaping illicit drugs – San Diego</vt:lpstr>
      <vt:lpstr>Overdoses from vaping illicit drugs – NSW</vt:lpstr>
      <vt:lpstr>Overdoses from vaping illicit drugs – NSW</vt:lpstr>
      <vt:lpstr>Overdoses from vaping illicit drugs</vt:lpstr>
      <vt:lpstr>Overdoses from vaping illicit drugs- recap</vt:lpstr>
      <vt:lpstr>Recap- main points</vt:lpstr>
      <vt:lpstr>Recap- main points</vt:lpstr>
      <vt:lpstr>Recap- main points</vt:lpstr>
      <vt:lpstr>Questions?</vt:lpstr>
      <vt:lpstr>PowerPoint Presentation</vt:lpstr>
      <vt:lpstr>PowerPoint Presentation</vt:lpstr>
      <vt:lpstr>Forums on vapes for/vaping illicit drugs</vt:lpstr>
      <vt:lpstr>Vaping / smoking temperatures- technical info</vt:lpstr>
    </vt:vector>
  </TitlesOfParts>
  <Company>Benton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Fentanyl Facts vs Fiction #2</dc:title>
  <dc:creator>Valentine, Blue</dc:creator>
  <cp:lastModifiedBy>Cushman, Nicholas</cp:lastModifiedBy>
  <cp:revision>122</cp:revision>
  <dcterms:created xsi:type="dcterms:W3CDTF">2022-07-25T18:44:44Z</dcterms:created>
  <dcterms:modified xsi:type="dcterms:W3CDTF">2025-05-20T19:42:21Z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bdd6eeb-0dd0-4927-947e-a759f08fcf55_Enabled">
    <vt:lpwstr>true</vt:lpwstr>
  </property>
  <property fmtid="{D5CDD505-2E9C-101B-9397-08002B2CF9AE}" pid="3" name="MSIP_Label_ebdd6eeb-0dd0-4927-947e-a759f08fcf55_SetDate">
    <vt:lpwstr>2025-04-01T15:22:26Z</vt:lpwstr>
  </property>
  <property fmtid="{D5CDD505-2E9C-101B-9397-08002B2CF9AE}" pid="4" name="MSIP_Label_ebdd6eeb-0dd0-4927-947e-a759f08fcf55_Method">
    <vt:lpwstr>Privileged</vt:lpwstr>
  </property>
  <property fmtid="{D5CDD505-2E9C-101B-9397-08002B2CF9AE}" pid="5" name="MSIP_Label_ebdd6eeb-0dd0-4927-947e-a759f08fcf55_Name">
    <vt:lpwstr>Level 1 - Published (Items)</vt:lpwstr>
  </property>
  <property fmtid="{D5CDD505-2E9C-101B-9397-08002B2CF9AE}" pid="6" name="MSIP_Label_ebdd6eeb-0dd0-4927-947e-a759f08fcf55_SiteId">
    <vt:lpwstr>658e63e8-8d39-499c-8f48-13adc9452f4c</vt:lpwstr>
  </property>
  <property fmtid="{D5CDD505-2E9C-101B-9397-08002B2CF9AE}" pid="7" name="MSIP_Label_ebdd6eeb-0dd0-4927-947e-a759f08fcf55_ActionId">
    <vt:lpwstr>922bee6e-9080-41c6-a7d5-7b31c653df0e</vt:lpwstr>
  </property>
  <property fmtid="{D5CDD505-2E9C-101B-9397-08002B2CF9AE}" pid="8" name="MSIP_Label_ebdd6eeb-0dd0-4927-947e-a759f08fcf55_ContentBits">
    <vt:lpwstr>0</vt:lpwstr>
  </property>
</Properties>
</file>