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14" r:id="rId1"/>
  </p:sldMasterIdLst>
  <p:notesMasterIdLst>
    <p:notesMasterId r:id="rId45"/>
  </p:notesMasterIdLst>
  <p:sldIdLst>
    <p:sldId id="256" r:id="rId2"/>
    <p:sldId id="929" r:id="rId3"/>
    <p:sldId id="905" r:id="rId4"/>
    <p:sldId id="1313" r:id="rId5"/>
    <p:sldId id="415" r:id="rId6"/>
    <p:sldId id="895" r:id="rId7"/>
    <p:sldId id="892" r:id="rId8"/>
    <p:sldId id="891" r:id="rId9"/>
    <p:sldId id="332" r:id="rId10"/>
    <p:sldId id="894" r:id="rId11"/>
    <p:sldId id="901" r:id="rId12"/>
    <p:sldId id="899" r:id="rId13"/>
    <p:sldId id="896" r:id="rId14"/>
    <p:sldId id="900" r:id="rId15"/>
    <p:sldId id="930" r:id="rId16"/>
    <p:sldId id="902" r:id="rId17"/>
    <p:sldId id="885" r:id="rId18"/>
    <p:sldId id="917" r:id="rId19"/>
    <p:sldId id="883" r:id="rId20"/>
    <p:sldId id="886" r:id="rId21"/>
    <p:sldId id="884" r:id="rId22"/>
    <p:sldId id="933" r:id="rId23"/>
    <p:sldId id="941" r:id="rId24"/>
    <p:sldId id="301" r:id="rId25"/>
    <p:sldId id="927" r:id="rId26"/>
    <p:sldId id="916" r:id="rId27"/>
    <p:sldId id="1311" r:id="rId28"/>
    <p:sldId id="764" r:id="rId29"/>
    <p:sldId id="882" r:id="rId30"/>
    <p:sldId id="1320" r:id="rId31"/>
    <p:sldId id="1310" r:id="rId32"/>
    <p:sldId id="1321" r:id="rId33"/>
    <p:sldId id="915" r:id="rId34"/>
    <p:sldId id="259" r:id="rId35"/>
    <p:sldId id="264" r:id="rId36"/>
    <p:sldId id="261" r:id="rId37"/>
    <p:sldId id="940" r:id="rId38"/>
    <p:sldId id="938" r:id="rId39"/>
    <p:sldId id="932" r:id="rId40"/>
    <p:sldId id="1319" r:id="rId41"/>
    <p:sldId id="1315" r:id="rId42"/>
    <p:sldId id="935" r:id="rId43"/>
    <p:sldId id="131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Gregg" initials="JG" lastIdx="1" clrIdx="0">
    <p:extLst>
      <p:ext uri="{19B8F6BF-5375-455C-9EA6-DF929625EA0E}">
        <p15:presenceInfo xmlns:p15="http://schemas.microsoft.com/office/powerpoint/2012/main" userId="S::jessica.gregg@depaultc.org::26b3d19c-a4d9-428d-8cfe-77394f6beb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09"/>
    <p:restoredTop sz="78912"/>
  </p:normalViewPr>
  <p:slideViewPr>
    <p:cSldViewPr snapToGrid="0" snapToObjects="1">
      <p:cViewPr varScale="1">
        <p:scale>
          <a:sx n="100" d="100"/>
          <a:sy n="100" d="100"/>
        </p:scale>
        <p:origin x="56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lumMod val="50000"/>
                  </a:schemeClr>
                </a:solidFill>
                <a:latin typeface="+mn-lt"/>
                <a:ea typeface="+mn-ea"/>
                <a:cs typeface="+mn-cs"/>
              </a:defRPr>
            </a:pPr>
            <a:r>
              <a:rPr lang="en-US"/>
              <a:t>Mortality rates/1000 person years (95% CI)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lumMod val="50000"/>
                </a:schemeClr>
              </a:solidFill>
              <a:latin typeface="+mn-lt"/>
              <a:ea typeface="+mn-ea"/>
              <a:cs typeface="+mn-cs"/>
            </a:defRPr>
          </a:pPr>
          <a:endParaRPr lang="en-US"/>
        </a:p>
      </c:txPr>
    </c:title>
    <c:autoTitleDeleted val="0"/>
    <c:plotArea>
      <c:layout>
        <c:manualLayout>
          <c:layoutTarget val="inner"/>
          <c:xMode val="edge"/>
          <c:yMode val="edge"/>
          <c:x val="1.4425866372841101E-2"/>
          <c:y val="3.6162451576625801E-2"/>
          <c:w val="0.97528357664468501"/>
          <c:h val="0.86124386486656901"/>
        </c:manualLayout>
      </c:layout>
      <c:barChart>
        <c:barDir val="col"/>
        <c:grouping val="clustered"/>
        <c:varyColors val="0"/>
        <c:ser>
          <c:idx val="0"/>
          <c:order val="0"/>
          <c:tx>
            <c:strRef>
              <c:f>Sheet1!$B$1</c:f>
              <c:strCache>
                <c:ptCount val="1"/>
                <c:pt idx="0">
                  <c:v>In treatment</c:v>
                </c:pt>
              </c:strCache>
            </c:strRef>
          </c:tx>
          <c:spPr>
            <a:solidFill>
              <a:schemeClr val="accent1"/>
            </a:solidFill>
            <a:ln>
              <a:noFill/>
            </a:ln>
            <a:effectLst/>
          </c:spPr>
          <c:invertIfNegative val="0"/>
          <c:cat>
            <c:strRef>
              <c:f>Sheet1!$A$2:$A$3</c:f>
              <c:strCache>
                <c:ptCount val="2"/>
                <c:pt idx="0">
                  <c:v>Methadone - all cause mortality</c:v>
                </c:pt>
                <c:pt idx="1">
                  <c:v>Methadone - overdose mortality</c:v>
                </c:pt>
              </c:strCache>
            </c:strRef>
          </c:cat>
          <c:val>
            <c:numRef>
              <c:f>Sheet1!$B$2:$B$3</c:f>
              <c:numCache>
                <c:formatCode>General</c:formatCode>
                <c:ptCount val="2"/>
                <c:pt idx="0">
                  <c:v>11.3</c:v>
                </c:pt>
                <c:pt idx="1">
                  <c:v>2.6</c:v>
                </c:pt>
              </c:numCache>
            </c:numRef>
          </c:val>
          <c:extLst>
            <c:ext xmlns:c16="http://schemas.microsoft.com/office/drawing/2014/chart" uri="{C3380CC4-5D6E-409C-BE32-E72D297353CC}">
              <c16:uniqueId val="{00000000-A706-CF4A-8819-DF9B0F4ACE90}"/>
            </c:ext>
          </c:extLst>
        </c:ser>
        <c:ser>
          <c:idx val="1"/>
          <c:order val="1"/>
          <c:tx>
            <c:strRef>
              <c:f>Sheet1!$C$1</c:f>
              <c:strCache>
                <c:ptCount val="1"/>
                <c:pt idx="0">
                  <c:v>Out of treatment</c:v>
                </c:pt>
              </c:strCache>
            </c:strRef>
          </c:tx>
          <c:spPr>
            <a:solidFill>
              <a:schemeClr val="accent2"/>
            </a:solidFill>
            <a:ln>
              <a:noFill/>
            </a:ln>
            <a:effectLst/>
          </c:spPr>
          <c:invertIfNegative val="0"/>
          <c:cat>
            <c:strRef>
              <c:f>Sheet1!$A$2:$A$3</c:f>
              <c:strCache>
                <c:ptCount val="2"/>
                <c:pt idx="0">
                  <c:v>Methadone - all cause mortality</c:v>
                </c:pt>
                <c:pt idx="1">
                  <c:v>Methadone - overdose mortality</c:v>
                </c:pt>
              </c:strCache>
            </c:strRef>
          </c:cat>
          <c:val>
            <c:numRef>
              <c:f>Sheet1!$C$2:$C$3</c:f>
              <c:numCache>
                <c:formatCode>General</c:formatCode>
                <c:ptCount val="2"/>
                <c:pt idx="0">
                  <c:v>36.1</c:v>
                </c:pt>
                <c:pt idx="1">
                  <c:v>11.7</c:v>
                </c:pt>
              </c:numCache>
            </c:numRef>
          </c:val>
          <c:extLst>
            <c:ext xmlns:c16="http://schemas.microsoft.com/office/drawing/2014/chart" uri="{C3380CC4-5D6E-409C-BE32-E72D297353CC}">
              <c16:uniqueId val="{00000001-A706-CF4A-8819-DF9B0F4ACE90}"/>
            </c:ext>
          </c:extLst>
        </c:ser>
        <c:dLbls>
          <c:showLegendKey val="0"/>
          <c:showVal val="0"/>
          <c:showCatName val="0"/>
          <c:showSerName val="0"/>
          <c:showPercent val="0"/>
          <c:showBubbleSize val="0"/>
        </c:dLbls>
        <c:gapWidth val="219"/>
        <c:overlap val="-27"/>
        <c:axId val="361393656"/>
        <c:axId val="361394440"/>
      </c:barChart>
      <c:catAx>
        <c:axId val="36139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crossAx val="361394440"/>
        <c:crosses val="autoZero"/>
        <c:auto val="1"/>
        <c:lblAlgn val="ctr"/>
        <c:lblOffset val="100"/>
        <c:noMultiLvlLbl val="0"/>
      </c:catAx>
      <c:valAx>
        <c:axId val="361394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crossAx val="361393656"/>
        <c:crosses val="autoZero"/>
        <c:crossBetween val="between"/>
      </c:valAx>
      <c:spPr>
        <a:noFill/>
        <a:ln>
          <a:noFill/>
        </a:ln>
        <a:effectLst/>
      </c:spPr>
    </c:plotArea>
    <c:legend>
      <c:legendPos val="b"/>
      <c:layout>
        <c:manualLayout>
          <c:xMode val="edge"/>
          <c:yMode val="edge"/>
          <c:x val="0.37762673048221901"/>
          <c:y val="0.95017922457748705"/>
          <c:w val="0.25863536359425698"/>
          <c:h val="3.67375615464771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lumMod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EBDD1-27F1-4B3E-A6EA-DAB1698A48F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7E5C630-58ED-43E3-B0EB-FA39B0FDCDAA}">
      <dgm:prSet/>
      <dgm:spPr/>
      <dgm:t>
        <a:bodyPr/>
        <a:lstStyle/>
        <a:p>
          <a:r>
            <a:rPr lang="en-US" dirty="0"/>
            <a:t>What is methadone?</a:t>
          </a:r>
        </a:p>
      </dgm:t>
    </dgm:pt>
    <dgm:pt modelId="{9F7D5DD2-D970-4B6D-AE3D-35AFD51318D6}" type="parTrans" cxnId="{FD73014E-8180-413B-BBF1-9C02A30B82EA}">
      <dgm:prSet/>
      <dgm:spPr/>
      <dgm:t>
        <a:bodyPr/>
        <a:lstStyle/>
        <a:p>
          <a:endParaRPr lang="en-US"/>
        </a:p>
      </dgm:t>
    </dgm:pt>
    <dgm:pt modelId="{7BFF57A8-25A6-4143-B858-E3F5E157024A}" type="sibTrans" cxnId="{FD73014E-8180-413B-BBF1-9C02A30B82EA}">
      <dgm:prSet/>
      <dgm:spPr/>
      <dgm:t>
        <a:bodyPr/>
        <a:lstStyle/>
        <a:p>
          <a:endParaRPr lang="en-US"/>
        </a:p>
      </dgm:t>
    </dgm:pt>
    <dgm:pt modelId="{1CE859A9-E6A9-B644-842D-28B4D6ED8481}" type="pres">
      <dgm:prSet presAssocID="{B1DEBDD1-27F1-4B3E-A6EA-DAB1698A48FC}" presName="hierChild1" presStyleCnt="0">
        <dgm:presLayoutVars>
          <dgm:orgChart val="1"/>
          <dgm:chPref val="1"/>
          <dgm:dir/>
          <dgm:animOne val="branch"/>
          <dgm:animLvl val="lvl"/>
          <dgm:resizeHandles/>
        </dgm:presLayoutVars>
      </dgm:prSet>
      <dgm:spPr/>
    </dgm:pt>
    <dgm:pt modelId="{F774A563-28F7-A247-A6C5-B6AD4789DCC4}" type="pres">
      <dgm:prSet presAssocID="{D7E5C630-58ED-43E3-B0EB-FA39B0FDCDAA}" presName="hierRoot1" presStyleCnt="0">
        <dgm:presLayoutVars>
          <dgm:hierBranch val="init"/>
        </dgm:presLayoutVars>
      </dgm:prSet>
      <dgm:spPr/>
    </dgm:pt>
    <dgm:pt modelId="{401B4178-4920-A749-9B3E-AA47653AA655}" type="pres">
      <dgm:prSet presAssocID="{D7E5C630-58ED-43E3-B0EB-FA39B0FDCDAA}" presName="rootComposite1" presStyleCnt="0"/>
      <dgm:spPr/>
    </dgm:pt>
    <dgm:pt modelId="{1F61A91A-0F72-3147-8AAC-26C78E4F9B3C}" type="pres">
      <dgm:prSet presAssocID="{D7E5C630-58ED-43E3-B0EB-FA39B0FDCDAA}" presName="rootText1" presStyleLbl="node0" presStyleIdx="0" presStyleCnt="1">
        <dgm:presLayoutVars>
          <dgm:chPref val="3"/>
        </dgm:presLayoutVars>
      </dgm:prSet>
      <dgm:spPr/>
    </dgm:pt>
    <dgm:pt modelId="{FC6C92DB-0CB5-7242-A8BE-F50258B9DD1F}" type="pres">
      <dgm:prSet presAssocID="{D7E5C630-58ED-43E3-B0EB-FA39B0FDCDAA}" presName="rootConnector1" presStyleLbl="node1" presStyleIdx="0" presStyleCnt="0"/>
      <dgm:spPr/>
    </dgm:pt>
    <dgm:pt modelId="{41030B9D-1B8C-764A-B762-E76EEF613882}" type="pres">
      <dgm:prSet presAssocID="{D7E5C630-58ED-43E3-B0EB-FA39B0FDCDAA}" presName="hierChild2" presStyleCnt="0"/>
      <dgm:spPr/>
    </dgm:pt>
    <dgm:pt modelId="{A6F53B73-9E1F-B145-A4E4-625B9AB5FD26}" type="pres">
      <dgm:prSet presAssocID="{D7E5C630-58ED-43E3-B0EB-FA39B0FDCDAA}" presName="hierChild3" presStyleCnt="0"/>
      <dgm:spPr/>
    </dgm:pt>
  </dgm:ptLst>
  <dgm:cxnLst>
    <dgm:cxn modelId="{FD73014E-8180-413B-BBF1-9C02A30B82EA}" srcId="{B1DEBDD1-27F1-4B3E-A6EA-DAB1698A48FC}" destId="{D7E5C630-58ED-43E3-B0EB-FA39B0FDCDAA}" srcOrd="0" destOrd="0" parTransId="{9F7D5DD2-D970-4B6D-AE3D-35AFD51318D6}" sibTransId="{7BFF57A8-25A6-4143-B858-E3F5E157024A}"/>
    <dgm:cxn modelId="{E9143164-258D-2B4C-9D95-78936787332A}" type="presOf" srcId="{B1DEBDD1-27F1-4B3E-A6EA-DAB1698A48FC}" destId="{1CE859A9-E6A9-B644-842D-28B4D6ED8481}" srcOrd="0" destOrd="0" presId="urn:microsoft.com/office/officeart/2005/8/layout/orgChart1"/>
    <dgm:cxn modelId="{93726699-E8FF-274A-A828-5EEC8BE703F4}" type="presOf" srcId="{D7E5C630-58ED-43E3-B0EB-FA39B0FDCDAA}" destId="{1F61A91A-0F72-3147-8AAC-26C78E4F9B3C}" srcOrd="0" destOrd="0" presId="urn:microsoft.com/office/officeart/2005/8/layout/orgChart1"/>
    <dgm:cxn modelId="{E043C2B5-5A9A-0A44-A8D6-6C7D819DE192}" type="presOf" srcId="{D7E5C630-58ED-43E3-B0EB-FA39B0FDCDAA}" destId="{FC6C92DB-0CB5-7242-A8BE-F50258B9DD1F}" srcOrd="1" destOrd="0" presId="urn:microsoft.com/office/officeart/2005/8/layout/orgChart1"/>
    <dgm:cxn modelId="{C28262D5-F5FF-1C48-87F5-BCCE6FB02655}" type="presParOf" srcId="{1CE859A9-E6A9-B644-842D-28B4D6ED8481}" destId="{F774A563-28F7-A247-A6C5-B6AD4789DCC4}" srcOrd="0" destOrd="0" presId="urn:microsoft.com/office/officeart/2005/8/layout/orgChart1"/>
    <dgm:cxn modelId="{5215DEEA-8C2E-0A46-A18B-EAB783D5B901}" type="presParOf" srcId="{F774A563-28F7-A247-A6C5-B6AD4789DCC4}" destId="{401B4178-4920-A749-9B3E-AA47653AA655}" srcOrd="0" destOrd="0" presId="urn:microsoft.com/office/officeart/2005/8/layout/orgChart1"/>
    <dgm:cxn modelId="{68F7B2EA-AAE9-6646-BC50-D3EDB4576FFA}" type="presParOf" srcId="{401B4178-4920-A749-9B3E-AA47653AA655}" destId="{1F61A91A-0F72-3147-8AAC-26C78E4F9B3C}" srcOrd="0" destOrd="0" presId="urn:microsoft.com/office/officeart/2005/8/layout/orgChart1"/>
    <dgm:cxn modelId="{F03A5B61-27D2-7244-BED3-1B5CFDEBD1BD}" type="presParOf" srcId="{401B4178-4920-A749-9B3E-AA47653AA655}" destId="{FC6C92DB-0CB5-7242-A8BE-F50258B9DD1F}" srcOrd="1" destOrd="0" presId="urn:microsoft.com/office/officeart/2005/8/layout/orgChart1"/>
    <dgm:cxn modelId="{A8BEAD0E-0E2A-8545-9755-E93007EF67A4}" type="presParOf" srcId="{F774A563-28F7-A247-A6C5-B6AD4789DCC4}" destId="{41030B9D-1B8C-764A-B762-E76EEF613882}" srcOrd="1" destOrd="0" presId="urn:microsoft.com/office/officeart/2005/8/layout/orgChart1"/>
    <dgm:cxn modelId="{645AE258-5FD3-494A-BE04-3CAC5D3BCA56}" type="presParOf" srcId="{F774A563-28F7-A247-A6C5-B6AD4789DCC4}" destId="{A6F53B73-9E1F-B145-A4E4-625B9AB5FD2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AA731A-CA65-4FA2-BECF-C9D2B00399F3}"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F3E15D3D-BFE4-4241-AEE8-4D34AEF59CF1}">
      <dgm:prSet/>
      <dgm:spPr/>
      <dgm:t>
        <a:bodyPr/>
        <a:lstStyle/>
        <a:p>
          <a:r>
            <a:rPr lang="en-US"/>
            <a:t>HIGHLY REGULATED!!!!</a:t>
          </a:r>
        </a:p>
      </dgm:t>
    </dgm:pt>
    <dgm:pt modelId="{1EB69568-4A95-4760-8C01-39DC5C29F7A9}" type="parTrans" cxnId="{2047995E-CF6F-4056-A13F-9D49A8564861}">
      <dgm:prSet/>
      <dgm:spPr/>
      <dgm:t>
        <a:bodyPr/>
        <a:lstStyle/>
        <a:p>
          <a:endParaRPr lang="en-US"/>
        </a:p>
      </dgm:t>
    </dgm:pt>
    <dgm:pt modelId="{08428F16-6F20-4D31-9394-6147156722F5}" type="sibTrans" cxnId="{2047995E-CF6F-4056-A13F-9D49A8564861}">
      <dgm:prSet/>
      <dgm:spPr/>
      <dgm:t>
        <a:bodyPr/>
        <a:lstStyle/>
        <a:p>
          <a:endParaRPr lang="en-US"/>
        </a:p>
      </dgm:t>
    </dgm:pt>
    <dgm:pt modelId="{E903B290-B6CE-475D-A114-D344CF8D3E84}">
      <dgm:prSet/>
      <dgm:spPr/>
      <dgm:t>
        <a:bodyPr/>
        <a:lstStyle/>
        <a:p>
          <a:r>
            <a:rPr lang="en-US" dirty="0"/>
            <a:t>Attend clinic d</a:t>
          </a:r>
          <a:r>
            <a:rPr lang="en-US" b="0" i="0" dirty="0"/>
            <a:t>aily for a minimum of 3 months. </a:t>
          </a:r>
          <a:endParaRPr lang="en-US" dirty="0"/>
        </a:p>
      </dgm:t>
    </dgm:pt>
    <dgm:pt modelId="{E721F003-21E2-4EC2-A4B9-B1D84E5B4F57}" type="parTrans" cxnId="{0D3DE733-81D8-4A02-8EFA-3AD566A881B5}">
      <dgm:prSet/>
      <dgm:spPr/>
      <dgm:t>
        <a:bodyPr/>
        <a:lstStyle/>
        <a:p>
          <a:endParaRPr lang="en-US"/>
        </a:p>
      </dgm:t>
    </dgm:pt>
    <dgm:pt modelId="{641E397E-43C0-4C46-A3E0-925E61277C98}" type="sibTrans" cxnId="{0D3DE733-81D8-4A02-8EFA-3AD566A881B5}">
      <dgm:prSet/>
      <dgm:spPr/>
      <dgm:t>
        <a:bodyPr/>
        <a:lstStyle/>
        <a:p>
          <a:endParaRPr lang="en-US"/>
        </a:p>
      </dgm:t>
    </dgm:pt>
    <dgm:pt modelId="{226CD4CB-8052-438B-A90A-181F01A7C224}">
      <dgm:prSet/>
      <dgm:spPr/>
      <dgm:t>
        <a:bodyPr/>
        <a:lstStyle/>
        <a:p>
          <a:r>
            <a:rPr lang="en-US"/>
            <a:t>After 90 days, may take home one dose i</a:t>
          </a:r>
          <a:r>
            <a:rPr lang="en-US" b="0" i="0"/>
            <a:t>f:</a:t>
          </a:r>
          <a:endParaRPr lang="en-US"/>
        </a:p>
      </dgm:t>
    </dgm:pt>
    <dgm:pt modelId="{29C940CC-6266-4140-973B-BAB309AE2B86}" type="parTrans" cxnId="{891E44F2-6412-4758-9EBE-E594B5344B35}">
      <dgm:prSet/>
      <dgm:spPr/>
      <dgm:t>
        <a:bodyPr/>
        <a:lstStyle/>
        <a:p>
          <a:endParaRPr lang="en-US"/>
        </a:p>
      </dgm:t>
    </dgm:pt>
    <dgm:pt modelId="{F133660D-0C87-4DCF-B72D-9AC020CADA95}" type="sibTrans" cxnId="{891E44F2-6412-4758-9EBE-E594B5344B35}">
      <dgm:prSet/>
      <dgm:spPr/>
      <dgm:t>
        <a:bodyPr/>
        <a:lstStyle/>
        <a:p>
          <a:endParaRPr lang="en-US"/>
        </a:p>
      </dgm:t>
    </dgm:pt>
    <dgm:pt modelId="{264CB7D0-042D-48D4-89B6-0DE824DC4A60}">
      <dgm:prSet/>
      <dgm:spPr/>
      <dgm:t>
        <a:bodyPr/>
        <a:lstStyle/>
        <a:p>
          <a:r>
            <a:rPr lang="en-US" b="0" i="0"/>
            <a:t>attending groups </a:t>
          </a:r>
          <a:endParaRPr lang="en-US"/>
        </a:p>
      </dgm:t>
    </dgm:pt>
    <dgm:pt modelId="{0CD8E317-5F97-4341-A510-2BE00997B600}" type="parTrans" cxnId="{CC6ED320-C96F-4E7C-8325-1F908DE534C6}">
      <dgm:prSet/>
      <dgm:spPr/>
      <dgm:t>
        <a:bodyPr/>
        <a:lstStyle/>
        <a:p>
          <a:endParaRPr lang="en-US"/>
        </a:p>
      </dgm:t>
    </dgm:pt>
    <dgm:pt modelId="{4B79D5A9-B097-45A4-98F4-A6B5478E2730}" type="sibTrans" cxnId="{CC6ED320-C96F-4E7C-8325-1F908DE534C6}">
      <dgm:prSet/>
      <dgm:spPr/>
      <dgm:t>
        <a:bodyPr/>
        <a:lstStyle/>
        <a:p>
          <a:endParaRPr lang="en-US"/>
        </a:p>
      </dgm:t>
    </dgm:pt>
    <dgm:pt modelId="{CE9336CC-7017-4E7E-BCD5-54CC7117FDD8}">
      <dgm:prSet/>
      <dgm:spPr/>
      <dgm:t>
        <a:bodyPr/>
        <a:lstStyle/>
        <a:p>
          <a:r>
            <a:rPr lang="en-US" b="0" i="0" dirty="0"/>
            <a:t>participating in educational, vocational, or homemaking activities </a:t>
          </a:r>
          <a:endParaRPr lang="en-US" dirty="0"/>
        </a:p>
      </dgm:t>
    </dgm:pt>
    <dgm:pt modelId="{80AE37F8-FBF2-445B-A7DC-C9B3FA1036A2}" type="parTrans" cxnId="{6EDC594F-22F0-40A0-9AEF-7A80FF93017F}">
      <dgm:prSet/>
      <dgm:spPr/>
      <dgm:t>
        <a:bodyPr/>
        <a:lstStyle/>
        <a:p>
          <a:endParaRPr lang="en-US"/>
        </a:p>
      </dgm:t>
    </dgm:pt>
    <dgm:pt modelId="{EF95BFBE-B0FA-4981-9EDA-6942621CE29B}" type="sibTrans" cxnId="{6EDC594F-22F0-40A0-9AEF-7A80FF93017F}">
      <dgm:prSet/>
      <dgm:spPr/>
      <dgm:t>
        <a:bodyPr/>
        <a:lstStyle/>
        <a:p>
          <a:endParaRPr lang="en-US"/>
        </a:p>
      </dgm:t>
    </dgm:pt>
    <dgm:pt modelId="{8C9E6A6A-D64C-4C9A-91F9-4D3BF8C70EC0}">
      <dgm:prSet/>
      <dgm:spPr/>
      <dgm:t>
        <a:bodyPr/>
        <a:lstStyle/>
        <a:p>
          <a:r>
            <a:rPr lang="en-US" dirty="0"/>
            <a:t>e</a:t>
          </a:r>
          <a:r>
            <a:rPr lang="en-US" b="0" i="0" dirty="0"/>
            <a:t>mployment, education, or homemaking responsibilities are hindered by daily attendance may take home an extra dose.</a:t>
          </a:r>
          <a:endParaRPr lang="en-US" dirty="0"/>
        </a:p>
      </dgm:t>
    </dgm:pt>
    <dgm:pt modelId="{5E2ED693-8123-4756-AB69-76ADCF975357}" type="parTrans" cxnId="{B2EEBB61-BF3E-4EF3-A7AE-A12FDCC15FF0}">
      <dgm:prSet/>
      <dgm:spPr/>
      <dgm:t>
        <a:bodyPr/>
        <a:lstStyle/>
        <a:p>
          <a:endParaRPr lang="en-US"/>
        </a:p>
      </dgm:t>
    </dgm:pt>
    <dgm:pt modelId="{208F0F83-76BE-4195-AC84-02BBC94A3464}" type="sibTrans" cxnId="{B2EEBB61-BF3E-4EF3-A7AE-A12FDCC15FF0}">
      <dgm:prSet/>
      <dgm:spPr/>
      <dgm:t>
        <a:bodyPr/>
        <a:lstStyle/>
        <a:p>
          <a:endParaRPr lang="en-US"/>
        </a:p>
      </dgm:t>
    </dgm:pt>
    <dgm:pt modelId="{F0E9E337-EC3C-4042-8033-740693B3AECC}">
      <dgm:prSet/>
      <dgm:spPr/>
      <dgm:t>
        <a:bodyPr/>
        <a:lstStyle/>
        <a:p>
          <a:r>
            <a:rPr lang="en-US" b="0" i="0" dirty="0"/>
            <a:t>Not using</a:t>
          </a:r>
          <a:endParaRPr lang="en-US" dirty="0"/>
        </a:p>
      </dgm:t>
    </dgm:pt>
    <dgm:pt modelId="{90B3954A-6390-48C6-BF43-A7619C6D804B}" type="parTrans" cxnId="{07197844-28CB-471F-B7E0-5853D876E585}">
      <dgm:prSet/>
      <dgm:spPr/>
      <dgm:t>
        <a:bodyPr/>
        <a:lstStyle/>
        <a:p>
          <a:endParaRPr lang="en-US"/>
        </a:p>
      </dgm:t>
    </dgm:pt>
    <dgm:pt modelId="{A9F28108-1654-4450-B301-318B1BF6400F}" type="sibTrans" cxnId="{07197844-28CB-471F-B7E0-5853D876E585}">
      <dgm:prSet/>
      <dgm:spPr/>
      <dgm:t>
        <a:bodyPr/>
        <a:lstStyle/>
        <a:p>
          <a:endParaRPr lang="en-US"/>
        </a:p>
      </dgm:t>
    </dgm:pt>
    <dgm:pt modelId="{A6B584A8-46F4-4671-A23F-5A714183DF2B}">
      <dgm:prSet/>
      <dgm:spPr/>
      <dgm:t>
        <a:bodyPr/>
        <a:lstStyle/>
        <a:p>
          <a:r>
            <a:rPr lang="en-US" b="0" i="0" dirty="0"/>
            <a:t>No criminal activity</a:t>
          </a:r>
          <a:endParaRPr lang="en-US" dirty="0"/>
        </a:p>
      </dgm:t>
    </dgm:pt>
    <dgm:pt modelId="{3333C954-2F34-4BD2-93FC-4B5815CD6678}" type="parTrans" cxnId="{81B51CC7-BBD1-4416-BDAB-565AE577B93D}">
      <dgm:prSet/>
      <dgm:spPr/>
      <dgm:t>
        <a:bodyPr/>
        <a:lstStyle/>
        <a:p>
          <a:endParaRPr lang="en-US"/>
        </a:p>
      </dgm:t>
    </dgm:pt>
    <dgm:pt modelId="{B882A280-6FB9-4B0D-BCF5-87CCA1E314F2}" type="sibTrans" cxnId="{81B51CC7-BBD1-4416-BDAB-565AE577B93D}">
      <dgm:prSet/>
      <dgm:spPr/>
      <dgm:t>
        <a:bodyPr/>
        <a:lstStyle/>
        <a:p>
          <a:endParaRPr lang="en-US"/>
        </a:p>
      </dgm:t>
    </dgm:pt>
    <dgm:pt modelId="{C37B05D1-A45C-4B41-834B-F54F848236DC}">
      <dgm:prSet/>
      <dgm:spPr/>
      <dgm:t>
        <a:bodyPr/>
        <a:lstStyle/>
        <a:p>
          <a:r>
            <a:rPr lang="en-US" b="0" i="0"/>
            <a:t>Stable home environment</a:t>
          </a:r>
          <a:endParaRPr lang="en-US"/>
        </a:p>
      </dgm:t>
    </dgm:pt>
    <dgm:pt modelId="{FF21560D-DB63-4DE0-B614-EF5DC6324BCB}" type="parTrans" cxnId="{39ADAB8D-88EE-40B1-AA8A-B13FEDEB3BE5}">
      <dgm:prSet/>
      <dgm:spPr/>
      <dgm:t>
        <a:bodyPr/>
        <a:lstStyle/>
        <a:p>
          <a:endParaRPr lang="en-US"/>
        </a:p>
      </dgm:t>
    </dgm:pt>
    <dgm:pt modelId="{D47C6E92-FACD-4111-B6A2-13272133762C}" type="sibTrans" cxnId="{39ADAB8D-88EE-40B1-AA8A-B13FEDEB3BE5}">
      <dgm:prSet/>
      <dgm:spPr/>
      <dgm:t>
        <a:bodyPr/>
        <a:lstStyle/>
        <a:p>
          <a:endParaRPr lang="en-US"/>
        </a:p>
      </dgm:t>
    </dgm:pt>
    <dgm:pt modelId="{1D2D0822-2D6F-4831-872E-61243C3203A2}">
      <dgm:prSet/>
      <dgm:spPr/>
      <dgm:t>
        <a:bodyPr/>
        <a:lstStyle/>
        <a:p>
          <a:r>
            <a:rPr lang="en-US" b="0" i="0"/>
            <a:t>Safe storage</a:t>
          </a:r>
          <a:endParaRPr lang="en-US"/>
        </a:p>
      </dgm:t>
    </dgm:pt>
    <dgm:pt modelId="{6B2BCC6D-C92E-4657-A997-A18517ADF5FA}" type="parTrans" cxnId="{1DB4939E-9E0A-4EBB-980E-56F2AEDE1619}">
      <dgm:prSet/>
      <dgm:spPr/>
      <dgm:t>
        <a:bodyPr/>
        <a:lstStyle/>
        <a:p>
          <a:endParaRPr lang="en-US"/>
        </a:p>
      </dgm:t>
    </dgm:pt>
    <dgm:pt modelId="{DC9F7329-3E60-4B57-B9BE-738A32B115F9}" type="sibTrans" cxnId="{1DB4939E-9E0A-4EBB-980E-56F2AEDE1619}">
      <dgm:prSet/>
      <dgm:spPr/>
      <dgm:t>
        <a:bodyPr/>
        <a:lstStyle/>
        <a:p>
          <a:endParaRPr lang="en-US"/>
        </a:p>
      </dgm:t>
    </dgm:pt>
    <dgm:pt modelId="{223CB89B-D5CE-4ABF-B26A-5F7198081AB9}">
      <dgm:prSet/>
      <dgm:spPr/>
      <dgm:t>
        <a:bodyPr/>
        <a:lstStyle/>
        <a:p>
          <a:r>
            <a:rPr lang="en-US" b="0" i="0"/>
            <a:t>Counselor feels this will be beneficial to the patient</a:t>
          </a:r>
          <a:endParaRPr lang="en-US"/>
        </a:p>
      </dgm:t>
    </dgm:pt>
    <dgm:pt modelId="{5DBC6792-1581-4A88-AA4A-088E78EFE034}" type="parTrans" cxnId="{C325BE24-FDAE-4420-8637-E774CFBB52C5}">
      <dgm:prSet/>
      <dgm:spPr/>
      <dgm:t>
        <a:bodyPr/>
        <a:lstStyle/>
        <a:p>
          <a:endParaRPr lang="en-US"/>
        </a:p>
      </dgm:t>
    </dgm:pt>
    <dgm:pt modelId="{D0D9AE08-695D-48D4-B04A-389A947C8E74}" type="sibTrans" cxnId="{C325BE24-FDAE-4420-8637-E774CFBB52C5}">
      <dgm:prSet/>
      <dgm:spPr/>
      <dgm:t>
        <a:bodyPr/>
        <a:lstStyle/>
        <a:p>
          <a:endParaRPr lang="en-US"/>
        </a:p>
      </dgm:t>
    </dgm:pt>
    <dgm:pt modelId="{0F5E342A-3192-48E8-AACB-5F00C819C438}" type="pres">
      <dgm:prSet presAssocID="{B7AA731A-CA65-4FA2-BECF-C9D2B00399F3}" presName="linear" presStyleCnt="0">
        <dgm:presLayoutVars>
          <dgm:dir/>
          <dgm:animLvl val="lvl"/>
          <dgm:resizeHandles val="exact"/>
        </dgm:presLayoutVars>
      </dgm:prSet>
      <dgm:spPr/>
    </dgm:pt>
    <dgm:pt modelId="{16586578-DDEB-4708-BF4B-079FA6B253A1}" type="pres">
      <dgm:prSet presAssocID="{F3E15D3D-BFE4-4241-AEE8-4D34AEF59CF1}" presName="parentLin" presStyleCnt="0"/>
      <dgm:spPr/>
    </dgm:pt>
    <dgm:pt modelId="{DEDEE87B-4DBB-4144-A5E5-0C913CF4EC47}" type="pres">
      <dgm:prSet presAssocID="{F3E15D3D-BFE4-4241-AEE8-4D34AEF59CF1}" presName="parentLeftMargin" presStyleLbl="node1" presStyleIdx="0" presStyleCnt="1"/>
      <dgm:spPr/>
    </dgm:pt>
    <dgm:pt modelId="{9780AA5A-83E3-4950-B358-117B398A37FD}" type="pres">
      <dgm:prSet presAssocID="{F3E15D3D-BFE4-4241-AEE8-4D34AEF59CF1}" presName="parentText" presStyleLbl="node1" presStyleIdx="0" presStyleCnt="1">
        <dgm:presLayoutVars>
          <dgm:chMax val="0"/>
          <dgm:bulletEnabled val="1"/>
        </dgm:presLayoutVars>
      </dgm:prSet>
      <dgm:spPr/>
    </dgm:pt>
    <dgm:pt modelId="{FE129949-419A-4636-9FFB-94ACF2989880}" type="pres">
      <dgm:prSet presAssocID="{F3E15D3D-BFE4-4241-AEE8-4D34AEF59CF1}" presName="negativeSpace" presStyleCnt="0"/>
      <dgm:spPr/>
    </dgm:pt>
    <dgm:pt modelId="{79E23A6F-4DF5-4156-8D4A-BBF40C767684}" type="pres">
      <dgm:prSet presAssocID="{F3E15D3D-BFE4-4241-AEE8-4D34AEF59CF1}" presName="childText" presStyleLbl="conFgAcc1" presStyleIdx="0" presStyleCnt="1">
        <dgm:presLayoutVars>
          <dgm:bulletEnabled val="1"/>
        </dgm:presLayoutVars>
      </dgm:prSet>
      <dgm:spPr/>
    </dgm:pt>
  </dgm:ptLst>
  <dgm:cxnLst>
    <dgm:cxn modelId="{FF966409-1B6F-4C2B-9471-739AFA16A54C}" type="presOf" srcId="{A6B584A8-46F4-4671-A23F-5A714183DF2B}" destId="{79E23A6F-4DF5-4156-8D4A-BBF40C767684}" srcOrd="0" destOrd="6" presId="urn:microsoft.com/office/officeart/2005/8/layout/list1"/>
    <dgm:cxn modelId="{6B2C210F-30CC-4BF7-B7B0-768E59F4D328}" type="presOf" srcId="{F0E9E337-EC3C-4042-8033-740693B3AECC}" destId="{79E23A6F-4DF5-4156-8D4A-BBF40C767684}" srcOrd="0" destOrd="5" presId="urn:microsoft.com/office/officeart/2005/8/layout/list1"/>
    <dgm:cxn modelId="{73769F19-68D2-4B17-B246-C3708FDB0A36}" type="presOf" srcId="{E903B290-B6CE-475D-A114-D344CF8D3E84}" destId="{79E23A6F-4DF5-4156-8D4A-BBF40C767684}" srcOrd="0" destOrd="0" presId="urn:microsoft.com/office/officeart/2005/8/layout/list1"/>
    <dgm:cxn modelId="{CC6ED320-C96F-4E7C-8325-1F908DE534C6}" srcId="{226CD4CB-8052-438B-A90A-181F01A7C224}" destId="{264CB7D0-042D-48D4-89B6-0DE824DC4A60}" srcOrd="0" destOrd="0" parTransId="{0CD8E317-5F97-4341-A510-2BE00997B600}" sibTransId="{4B79D5A9-B097-45A4-98F4-A6B5478E2730}"/>
    <dgm:cxn modelId="{C325BE24-FDAE-4420-8637-E774CFBB52C5}" srcId="{226CD4CB-8052-438B-A90A-181F01A7C224}" destId="{223CB89B-D5CE-4ABF-B26A-5F7198081AB9}" srcOrd="7" destOrd="0" parTransId="{5DBC6792-1581-4A88-AA4A-088E78EFE034}" sibTransId="{D0D9AE08-695D-48D4-B04A-389A947C8E74}"/>
    <dgm:cxn modelId="{EAF42931-54C8-43FC-9EF2-EB7B139C14BA}" type="presOf" srcId="{1D2D0822-2D6F-4831-872E-61243C3203A2}" destId="{79E23A6F-4DF5-4156-8D4A-BBF40C767684}" srcOrd="0" destOrd="8" presId="urn:microsoft.com/office/officeart/2005/8/layout/list1"/>
    <dgm:cxn modelId="{0D3DE733-81D8-4A02-8EFA-3AD566A881B5}" srcId="{F3E15D3D-BFE4-4241-AEE8-4D34AEF59CF1}" destId="{E903B290-B6CE-475D-A114-D344CF8D3E84}" srcOrd="0" destOrd="0" parTransId="{E721F003-21E2-4EC2-A4B9-B1D84E5B4F57}" sibTransId="{641E397E-43C0-4C46-A3E0-925E61277C98}"/>
    <dgm:cxn modelId="{8C5B3A39-4573-45ED-8638-7109CBFECB2F}" type="presOf" srcId="{C37B05D1-A45C-4B41-834B-F54F848236DC}" destId="{79E23A6F-4DF5-4156-8D4A-BBF40C767684}" srcOrd="0" destOrd="7" presId="urn:microsoft.com/office/officeart/2005/8/layout/list1"/>
    <dgm:cxn modelId="{07197844-28CB-471F-B7E0-5853D876E585}" srcId="{226CD4CB-8052-438B-A90A-181F01A7C224}" destId="{F0E9E337-EC3C-4042-8033-740693B3AECC}" srcOrd="3" destOrd="0" parTransId="{90B3954A-6390-48C6-BF43-A7619C6D804B}" sibTransId="{A9F28108-1654-4450-B301-318B1BF6400F}"/>
    <dgm:cxn modelId="{6EDC594F-22F0-40A0-9AEF-7A80FF93017F}" srcId="{226CD4CB-8052-438B-A90A-181F01A7C224}" destId="{CE9336CC-7017-4E7E-BCD5-54CC7117FDD8}" srcOrd="1" destOrd="0" parTransId="{80AE37F8-FBF2-445B-A7DC-C9B3FA1036A2}" sibTransId="{EF95BFBE-B0FA-4981-9EDA-6942621CE29B}"/>
    <dgm:cxn modelId="{2047995E-CF6F-4056-A13F-9D49A8564861}" srcId="{B7AA731A-CA65-4FA2-BECF-C9D2B00399F3}" destId="{F3E15D3D-BFE4-4241-AEE8-4D34AEF59CF1}" srcOrd="0" destOrd="0" parTransId="{1EB69568-4A95-4760-8C01-39DC5C29F7A9}" sibTransId="{08428F16-6F20-4D31-9394-6147156722F5}"/>
    <dgm:cxn modelId="{63C4FC5E-5B49-4397-9AA8-F8095BA3E53B}" type="presOf" srcId="{8C9E6A6A-D64C-4C9A-91F9-4D3BF8C70EC0}" destId="{79E23A6F-4DF5-4156-8D4A-BBF40C767684}" srcOrd="0" destOrd="4" presId="urn:microsoft.com/office/officeart/2005/8/layout/list1"/>
    <dgm:cxn modelId="{B2EEBB61-BF3E-4EF3-A7AE-A12FDCC15FF0}" srcId="{226CD4CB-8052-438B-A90A-181F01A7C224}" destId="{8C9E6A6A-D64C-4C9A-91F9-4D3BF8C70EC0}" srcOrd="2" destOrd="0" parTransId="{5E2ED693-8123-4756-AB69-76ADCF975357}" sibTransId="{208F0F83-76BE-4195-AC84-02BBC94A3464}"/>
    <dgm:cxn modelId="{F7EB1B63-EEC4-4676-BE2B-34F5B88A8902}" type="presOf" srcId="{CE9336CC-7017-4E7E-BCD5-54CC7117FDD8}" destId="{79E23A6F-4DF5-4156-8D4A-BBF40C767684}" srcOrd="0" destOrd="3" presId="urn:microsoft.com/office/officeart/2005/8/layout/list1"/>
    <dgm:cxn modelId="{9CCB4975-5C33-49AF-B8BC-09A79E5E9988}" type="presOf" srcId="{F3E15D3D-BFE4-4241-AEE8-4D34AEF59CF1}" destId="{9780AA5A-83E3-4950-B358-117B398A37FD}" srcOrd="1" destOrd="0" presId="urn:microsoft.com/office/officeart/2005/8/layout/list1"/>
    <dgm:cxn modelId="{39ADAB8D-88EE-40B1-AA8A-B13FEDEB3BE5}" srcId="{226CD4CB-8052-438B-A90A-181F01A7C224}" destId="{C37B05D1-A45C-4B41-834B-F54F848236DC}" srcOrd="5" destOrd="0" parTransId="{FF21560D-DB63-4DE0-B614-EF5DC6324BCB}" sibTransId="{D47C6E92-FACD-4111-B6A2-13272133762C}"/>
    <dgm:cxn modelId="{1DB4939E-9E0A-4EBB-980E-56F2AEDE1619}" srcId="{226CD4CB-8052-438B-A90A-181F01A7C224}" destId="{1D2D0822-2D6F-4831-872E-61243C3203A2}" srcOrd="6" destOrd="0" parTransId="{6B2BCC6D-C92E-4657-A997-A18517ADF5FA}" sibTransId="{DC9F7329-3E60-4B57-B9BE-738A32B115F9}"/>
    <dgm:cxn modelId="{760BD2A1-452C-4278-B1C8-BEF4455C2ED9}" type="presOf" srcId="{B7AA731A-CA65-4FA2-BECF-C9D2B00399F3}" destId="{0F5E342A-3192-48E8-AACB-5F00C819C438}" srcOrd="0" destOrd="0" presId="urn:microsoft.com/office/officeart/2005/8/layout/list1"/>
    <dgm:cxn modelId="{6C3100AB-B9D4-4947-99C7-D12F8AA0910A}" type="presOf" srcId="{264CB7D0-042D-48D4-89B6-0DE824DC4A60}" destId="{79E23A6F-4DF5-4156-8D4A-BBF40C767684}" srcOrd="0" destOrd="2" presId="urn:microsoft.com/office/officeart/2005/8/layout/list1"/>
    <dgm:cxn modelId="{3EBD2AAD-7A6E-474F-867F-4E46C90D5AA6}" type="presOf" srcId="{F3E15D3D-BFE4-4241-AEE8-4D34AEF59CF1}" destId="{DEDEE87B-4DBB-4144-A5E5-0C913CF4EC47}" srcOrd="0" destOrd="0" presId="urn:microsoft.com/office/officeart/2005/8/layout/list1"/>
    <dgm:cxn modelId="{81B51CC7-BBD1-4416-BDAB-565AE577B93D}" srcId="{226CD4CB-8052-438B-A90A-181F01A7C224}" destId="{A6B584A8-46F4-4671-A23F-5A714183DF2B}" srcOrd="4" destOrd="0" parTransId="{3333C954-2F34-4BD2-93FC-4B5815CD6678}" sibTransId="{B882A280-6FB9-4B0D-BCF5-87CCA1E314F2}"/>
    <dgm:cxn modelId="{C2AE08D8-19FE-4F54-9920-9414D28D28E0}" type="presOf" srcId="{226CD4CB-8052-438B-A90A-181F01A7C224}" destId="{79E23A6F-4DF5-4156-8D4A-BBF40C767684}" srcOrd="0" destOrd="1" presId="urn:microsoft.com/office/officeart/2005/8/layout/list1"/>
    <dgm:cxn modelId="{22C1FEED-655B-464F-A3A9-233DD366FDD7}" type="presOf" srcId="{223CB89B-D5CE-4ABF-B26A-5F7198081AB9}" destId="{79E23A6F-4DF5-4156-8D4A-BBF40C767684}" srcOrd="0" destOrd="9" presId="urn:microsoft.com/office/officeart/2005/8/layout/list1"/>
    <dgm:cxn modelId="{891E44F2-6412-4758-9EBE-E594B5344B35}" srcId="{F3E15D3D-BFE4-4241-AEE8-4D34AEF59CF1}" destId="{226CD4CB-8052-438B-A90A-181F01A7C224}" srcOrd="1" destOrd="0" parTransId="{29C940CC-6266-4140-973B-BAB309AE2B86}" sibTransId="{F133660D-0C87-4DCF-B72D-9AC020CADA95}"/>
    <dgm:cxn modelId="{3BD1D639-282F-4EE9-A474-EB9A2A1D52E6}" type="presParOf" srcId="{0F5E342A-3192-48E8-AACB-5F00C819C438}" destId="{16586578-DDEB-4708-BF4B-079FA6B253A1}" srcOrd="0" destOrd="0" presId="urn:microsoft.com/office/officeart/2005/8/layout/list1"/>
    <dgm:cxn modelId="{A37B7C0A-AE7E-4854-B41B-7CA237D64BD6}" type="presParOf" srcId="{16586578-DDEB-4708-BF4B-079FA6B253A1}" destId="{DEDEE87B-4DBB-4144-A5E5-0C913CF4EC47}" srcOrd="0" destOrd="0" presId="urn:microsoft.com/office/officeart/2005/8/layout/list1"/>
    <dgm:cxn modelId="{1575A47E-AB2E-435A-9D79-0F72FC7B7558}" type="presParOf" srcId="{16586578-DDEB-4708-BF4B-079FA6B253A1}" destId="{9780AA5A-83E3-4950-B358-117B398A37FD}" srcOrd="1" destOrd="0" presId="urn:microsoft.com/office/officeart/2005/8/layout/list1"/>
    <dgm:cxn modelId="{7DA8D39A-78B1-430E-9796-2DECD753E9EE}" type="presParOf" srcId="{0F5E342A-3192-48E8-AACB-5F00C819C438}" destId="{FE129949-419A-4636-9FFB-94ACF2989880}" srcOrd="1" destOrd="0" presId="urn:microsoft.com/office/officeart/2005/8/layout/list1"/>
    <dgm:cxn modelId="{2CE8F304-F94D-4F71-A115-BBA4B0739649}" type="presParOf" srcId="{0F5E342A-3192-48E8-AACB-5F00C819C438}" destId="{79E23A6F-4DF5-4156-8D4A-BBF40C76768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C52A9A-C468-4029-AA82-5647E84989D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DA22151-2B2F-4AF7-BB97-2F81FA4A21E9}">
      <dgm:prSet/>
      <dgm:spPr/>
      <dgm:t>
        <a:bodyPr/>
        <a:lstStyle/>
        <a:p>
          <a:r>
            <a:rPr lang="en-US"/>
            <a:t>15 to 60 hours</a:t>
          </a:r>
        </a:p>
      </dgm:t>
    </dgm:pt>
    <dgm:pt modelId="{628ED8E4-CB6C-4BAB-A5C7-E5A926961679}" type="parTrans" cxnId="{90E31B0A-5F7D-4D01-820A-772EE57A3CB8}">
      <dgm:prSet/>
      <dgm:spPr/>
      <dgm:t>
        <a:bodyPr/>
        <a:lstStyle/>
        <a:p>
          <a:endParaRPr lang="en-US"/>
        </a:p>
      </dgm:t>
    </dgm:pt>
    <dgm:pt modelId="{A02C8289-B1E7-46BB-8874-D238A2FC33AF}" type="sibTrans" cxnId="{90E31B0A-5F7D-4D01-820A-772EE57A3CB8}">
      <dgm:prSet/>
      <dgm:spPr/>
      <dgm:t>
        <a:bodyPr/>
        <a:lstStyle/>
        <a:p>
          <a:endParaRPr lang="en-US"/>
        </a:p>
      </dgm:t>
    </dgm:pt>
    <dgm:pt modelId="{B50D6AA9-8413-4D8E-81E5-EEF8354FF988}">
      <dgm:prSet/>
      <dgm:spPr/>
      <dgm:t>
        <a:bodyPr/>
        <a:lstStyle/>
        <a:p>
          <a:r>
            <a:rPr lang="en-US"/>
            <a:t>People have variable metabolism</a:t>
          </a:r>
        </a:p>
      </dgm:t>
    </dgm:pt>
    <dgm:pt modelId="{20B6B61E-746C-4E97-B718-42CA921B2982}" type="parTrans" cxnId="{BCF9CF14-5E4A-406F-AC4F-145263FB1EED}">
      <dgm:prSet/>
      <dgm:spPr/>
      <dgm:t>
        <a:bodyPr/>
        <a:lstStyle/>
        <a:p>
          <a:endParaRPr lang="en-US"/>
        </a:p>
      </dgm:t>
    </dgm:pt>
    <dgm:pt modelId="{8A48665D-3D06-4D21-AEF3-6BA8A7905E1B}" type="sibTrans" cxnId="{BCF9CF14-5E4A-406F-AC4F-145263FB1EED}">
      <dgm:prSet/>
      <dgm:spPr/>
      <dgm:t>
        <a:bodyPr/>
        <a:lstStyle/>
        <a:p>
          <a:endParaRPr lang="en-US"/>
        </a:p>
      </dgm:t>
    </dgm:pt>
    <dgm:pt modelId="{2EF2A98C-CD3D-46DB-AF6D-308B045A9A56}">
      <dgm:prSet/>
      <dgm:spPr/>
      <dgm:t>
        <a:bodyPr/>
        <a:lstStyle/>
        <a:p>
          <a:r>
            <a:rPr lang="en-US"/>
            <a:t>Half-life can be affected by other medications like antibiotics, anti-seizure medications, etc.</a:t>
          </a:r>
        </a:p>
      </dgm:t>
    </dgm:pt>
    <dgm:pt modelId="{CA6AABF1-01B2-4837-B0B6-01754930832B}" type="parTrans" cxnId="{4DD16D43-B3C7-4C4C-88BF-94B13CAA2B6E}">
      <dgm:prSet/>
      <dgm:spPr/>
      <dgm:t>
        <a:bodyPr/>
        <a:lstStyle/>
        <a:p>
          <a:endParaRPr lang="en-US"/>
        </a:p>
      </dgm:t>
    </dgm:pt>
    <dgm:pt modelId="{52C282F5-A983-4698-AD7E-111FB93C5138}" type="sibTrans" cxnId="{4DD16D43-B3C7-4C4C-88BF-94B13CAA2B6E}">
      <dgm:prSet/>
      <dgm:spPr/>
      <dgm:t>
        <a:bodyPr/>
        <a:lstStyle/>
        <a:p>
          <a:endParaRPr lang="en-US"/>
        </a:p>
      </dgm:t>
    </dgm:pt>
    <dgm:pt modelId="{8F936637-5641-9247-AA75-47C7FA4EC6F1}" type="pres">
      <dgm:prSet presAssocID="{EBC52A9A-C468-4029-AA82-5647E84989D8}" presName="linear" presStyleCnt="0">
        <dgm:presLayoutVars>
          <dgm:animLvl val="lvl"/>
          <dgm:resizeHandles val="exact"/>
        </dgm:presLayoutVars>
      </dgm:prSet>
      <dgm:spPr/>
    </dgm:pt>
    <dgm:pt modelId="{12B3B35F-07B3-0E41-8747-73B0EEDFD8C7}" type="pres">
      <dgm:prSet presAssocID="{ADA22151-2B2F-4AF7-BB97-2F81FA4A21E9}" presName="parentText" presStyleLbl="node1" presStyleIdx="0" presStyleCnt="3">
        <dgm:presLayoutVars>
          <dgm:chMax val="0"/>
          <dgm:bulletEnabled val="1"/>
        </dgm:presLayoutVars>
      </dgm:prSet>
      <dgm:spPr/>
    </dgm:pt>
    <dgm:pt modelId="{7340465A-7657-5D4E-9DD6-1B1C07CEFD0B}" type="pres">
      <dgm:prSet presAssocID="{A02C8289-B1E7-46BB-8874-D238A2FC33AF}" presName="spacer" presStyleCnt="0"/>
      <dgm:spPr/>
    </dgm:pt>
    <dgm:pt modelId="{9ECE32FB-5E61-AE41-8C95-3ECAFDD238FA}" type="pres">
      <dgm:prSet presAssocID="{B50D6AA9-8413-4D8E-81E5-EEF8354FF988}" presName="parentText" presStyleLbl="node1" presStyleIdx="1" presStyleCnt="3">
        <dgm:presLayoutVars>
          <dgm:chMax val="0"/>
          <dgm:bulletEnabled val="1"/>
        </dgm:presLayoutVars>
      </dgm:prSet>
      <dgm:spPr/>
    </dgm:pt>
    <dgm:pt modelId="{5FFDD674-B50D-844A-8011-603F2F6A250D}" type="pres">
      <dgm:prSet presAssocID="{8A48665D-3D06-4D21-AEF3-6BA8A7905E1B}" presName="spacer" presStyleCnt="0"/>
      <dgm:spPr/>
    </dgm:pt>
    <dgm:pt modelId="{22E9A0B6-033F-E343-8EE3-3367315D43A3}" type="pres">
      <dgm:prSet presAssocID="{2EF2A98C-CD3D-46DB-AF6D-308B045A9A56}" presName="parentText" presStyleLbl="node1" presStyleIdx="2" presStyleCnt="3">
        <dgm:presLayoutVars>
          <dgm:chMax val="0"/>
          <dgm:bulletEnabled val="1"/>
        </dgm:presLayoutVars>
      </dgm:prSet>
      <dgm:spPr/>
    </dgm:pt>
  </dgm:ptLst>
  <dgm:cxnLst>
    <dgm:cxn modelId="{90E31B0A-5F7D-4D01-820A-772EE57A3CB8}" srcId="{EBC52A9A-C468-4029-AA82-5647E84989D8}" destId="{ADA22151-2B2F-4AF7-BB97-2F81FA4A21E9}" srcOrd="0" destOrd="0" parTransId="{628ED8E4-CB6C-4BAB-A5C7-E5A926961679}" sibTransId="{A02C8289-B1E7-46BB-8874-D238A2FC33AF}"/>
    <dgm:cxn modelId="{BCF9CF14-5E4A-406F-AC4F-145263FB1EED}" srcId="{EBC52A9A-C468-4029-AA82-5647E84989D8}" destId="{B50D6AA9-8413-4D8E-81E5-EEF8354FF988}" srcOrd="1" destOrd="0" parTransId="{20B6B61E-746C-4E97-B718-42CA921B2982}" sibTransId="{8A48665D-3D06-4D21-AEF3-6BA8A7905E1B}"/>
    <dgm:cxn modelId="{4DD16D43-B3C7-4C4C-88BF-94B13CAA2B6E}" srcId="{EBC52A9A-C468-4029-AA82-5647E84989D8}" destId="{2EF2A98C-CD3D-46DB-AF6D-308B045A9A56}" srcOrd="2" destOrd="0" parTransId="{CA6AABF1-01B2-4837-B0B6-01754930832B}" sibTransId="{52C282F5-A983-4698-AD7E-111FB93C5138}"/>
    <dgm:cxn modelId="{89F2B552-001C-A044-B4DD-74DF891268D0}" type="presOf" srcId="{2EF2A98C-CD3D-46DB-AF6D-308B045A9A56}" destId="{22E9A0B6-033F-E343-8EE3-3367315D43A3}" srcOrd="0" destOrd="0" presId="urn:microsoft.com/office/officeart/2005/8/layout/vList2"/>
    <dgm:cxn modelId="{BAFDBC52-F4F6-DA4A-B010-41E82400ED36}" type="presOf" srcId="{EBC52A9A-C468-4029-AA82-5647E84989D8}" destId="{8F936637-5641-9247-AA75-47C7FA4EC6F1}" srcOrd="0" destOrd="0" presId="urn:microsoft.com/office/officeart/2005/8/layout/vList2"/>
    <dgm:cxn modelId="{5534E35B-E6C2-B34F-BDDD-D05AB8520241}" type="presOf" srcId="{ADA22151-2B2F-4AF7-BB97-2F81FA4A21E9}" destId="{12B3B35F-07B3-0E41-8747-73B0EEDFD8C7}" srcOrd="0" destOrd="0" presId="urn:microsoft.com/office/officeart/2005/8/layout/vList2"/>
    <dgm:cxn modelId="{DD2E92C8-C5A4-9942-999C-F1F29DC66C35}" type="presOf" srcId="{B50D6AA9-8413-4D8E-81E5-EEF8354FF988}" destId="{9ECE32FB-5E61-AE41-8C95-3ECAFDD238FA}" srcOrd="0" destOrd="0" presId="urn:microsoft.com/office/officeart/2005/8/layout/vList2"/>
    <dgm:cxn modelId="{F948DCD0-6BCE-624A-9306-BA9D14394DE7}" type="presParOf" srcId="{8F936637-5641-9247-AA75-47C7FA4EC6F1}" destId="{12B3B35F-07B3-0E41-8747-73B0EEDFD8C7}" srcOrd="0" destOrd="0" presId="urn:microsoft.com/office/officeart/2005/8/layout/vList2"/>
    <dgm:cxn modelId="{C2D7A6CB-DD93-E943-95D9-40AB0A04FCC4}" type="presParOf" srcId="{8F936637-5641-9247-AA75-47C7FA4EC6F1}" destId="{7340465A-7657-5D4E-9DD6-1B1C07CEFD0B}" srcOrd="1" destOrd="0" presId="urn:microsoft.com/office/officeart/2005/8/layout/vList2"/>
    <dgm:cxn modelId="{176E9B97-B2ED-F547-970B-C342F958D998}" type="presParOf" srcId="{8F936637-5641-9247-AA75-47C7FA4EC6F1}" destId="{9ECE32FB-5E61-AE41-8C95-3ECAFDD238FA}" srcOrd="2" destOrd="0" presId="urn:microsoft.com/office/officeart/2005/8/layout/vList2"/>
    <dgm:cxn modelId="{5E1025D0-E408-8140-AB13-475FD8DC2BAB}" type="presParOf" srcId="{8F936637-5641-9247-AA75-47C7FA4EC6F1}" destId="{5FFDD674-B50D-844A-8011-603F2F6A250D}" srcOrd="3" destOrd="0" presId="urn:microsoft.com/office/officeart/2005/8/layout/vList2"/>
    <dgm:cxn modelId="{561F4E79-7095-D047-86BF-06BBF295A0AE}" type="presParOf" srcId="{8F936637-5641-9247-AA75-47C7FA4EC6F1}" destId="{22E9A0B6-033F-E343-8EE3-3367315D43A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40315E-2CA8-4DBD-AFE6-3A072DD4C354}"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E322949D-42D5-4D82-829F-97295663A283}">
      <dgm:prSet/>
      <dgm:spPr/>
      <dgm:t>
        <a:bodyPr/>
        <a:lstStyle/>
        <a:p>
          <a:r>
            <a:rPr lang="en-US" b="0" i="0"/>
            <a:t>Rates of diversion did not increase</a:t>
          </a:r>
          <a:endParaRPr lang="en-US"/>
        </a:p>
      </dgm:t>
    </dgm:pt>
    <dgm:pt modelId="{E342C23F-CA7E-4A16-BF51-1484F67B5B4A}" type="parTrans" cxnId="{8DB63BD5-8A3D-4E96-AB6C-8CA6EFF6415F}">
      <dgm:prSet/>
      <dgm:spPr/>
      <dgm:t>
        <a:bodyPr/>
        <a:lstStyle/>
        <a:p>
          <a:endParaRPr lang="en-US"/>
        </a:p>
      </dgm:t>
    </dgm:pt>
    <dgm:pt modelId="{9DBD7DEF-A7B8-4F41-9E21-5F8FE21F0CFF}" type="sibTrans" cxnId="{8DB63BD5-8A3D-4E96-AB6C-8CA6EFF6415F}">
      <dgm:prSet/>
      <dgm:spPr/>
      <dgm:t>
        <a:bodyPr/>
        <a:lstStyle/>
        <a:p>
          <a:endParaRPr lang="en-US"/>
        </a:p>
      </dgm:t>
    </dgm:pt>
    <dgm:pt modelId="{77B2C84B-AFF3-4756-826A-2C3E9E456332}">
      <dgm:prSet/>
      <dgm:spPr/>
      <dgm:t>
        <a:bodyPr/>
        <a:lstStyle/>
        <a:p>
          <a:r>
            <a:rPr lang="en-US"/>
            <a:t>Overdoses did not increase</a:t>
          </a:r>
        </a:p>
      </dgm:t>
    </dgm:pt>
    <dgm:pt modelId="{555E77D7-1507-4AAA-8D53-1794C505C1FB}" type="parTrans" cxnId="{EF8AFDC0-4CB8-415F-A41A-66806758A370}">
      <dgm:prSet/>
      <dgm:spPr/>
      <dgm:t>
        <a:bodyPr/>
        <a:lstStyle/>
        <a:p>
          <a:endParaRPr lang="en-US"/>
        </a:p>
      </dgm:t>
    </dgm:pt>
    <dgm:pt modelId="{54ED795D-A586-4FCA-BF5D-A50D13A29772}" type="sibTrans" cxnId="{EF8AFDC0-4CB8-415F-A41A-66806758A370}">
      <dgm:prSet/>
      <dgm:spPr/>
      <dgm:t>
        <a:bodyPr/>
        <a:lstStyle/>
        <a:p>
          <a:endParaRPr lang="en-US"/>
        </a:p>
      </dgm:t>
    </dgm:pt>
    <dgm:pt modelId="{34A1AD30-23AD-4648-B23A-530E0B0779A6}">
      <dgm:prSet/>
      <dgm:spPr/>
      <dgm:t>
        <a:bodyPr/>
        <a:lstStyle/>
        <a:p>
          <a:r>
            <a:rPr lang="en-US" b="0" i="0"/>
            <a:t>Patients reported increas</a:t>
          </a:r>
          <a:r>
            <a:rPr lang="en-US"/>
            <a:t>ed </a:t>
          </a:r>
          <a:r>
            <a:rPr lang="en-US" b="0" i="0"/>
            <a:t>attendance to other important aspects of their lives, such as jobs, school, and family.</a:t>
          </a:r>
          <a:endParaRPr lang="en-US"/>
        </a:p>
      </dgm:t>
    </dgm:pt>
    <dgm:pt modelId="{EC7C94F3-F77B-4A57-862E-ACD233767F94}" type="parTrans" cxnId="{89C1BC7D-A8F8-4C1F-BB6F-5B28F5D861E3}">
      <dgm:prSet/>
      <dgm:spPr/>
      <dgm:t>
        <a:bodyPr/>
        <a:lstStyle/>
        <a:p>
          <a:endParaRPr lang="en-US"/>
        </a:p>
      </dgm:t>
    </dgm:pt>
    <dgm:pt modelId="{5A78BF9B-845D-4E79-BC6A-450F246425A1}" type="sibTrans" cxnId="{89C1BC7D-A8F8-4C1F-BB6F-5B28F5D861E3}">
      <dgm:prSet/>
      <dgm:spPr/>
      <dgm:t>
        <a:bodyPr/>
        <a:lstStyle/>
        <a:p>
          <a:endParaRPr lang="en-US"/>
        </a:p>
      </dgm:t>
    </dgm:pt>
    <dgm:pt modelId="{70E0548E-4D9B-F341-8217-E3D5F9618665}" type="pres">
      <dgm:prSet presAssocID="{6640315E-2CA8-4DBD-AFE6-3A072DD4C354}" presName="outerComposite" presStyleCnt="0">
        <dgm:presLayoutVars>
          <dgm:chMax val="5"/>
          <dgm:dir/>
          <dgm:resizeHandles val="exact"/>
        </dgm:presLayoutVars>
      </dgm:prSet>
      <dgm:spPr/>
    </dgm:pt>
    <dgm:pt modelId="{242506FE-F700-F646-B989-0E8FE9C03778}" type="pres">
      <dgm:prSet presAssocID="{6640315E-2CA8-4DBD-AFE6-3A072DD4C354}" presName="dummyMaxCanvas" presStyleCnt="0">
        <dgm:presLayoutVars/>
      </dgm:prSet>
      <dgm:spPr/>
    </dgm:pt>
    <dgm:pt modelId="{6A0C8B5E-3E34-CB47-8AC2-15FD122B12B8}" type="pres">
      <dgm:prSet presAssocID="{6640315E-2CA8-4DBD-AFE6-3A072DD4C354}" presName="ThreeNodes_1" presStyleLbl="node1" presStyleIdx="0" presStyleCnt="3">
        <dgm:presLayoutVars>
          <dgm:bulletEnabled val="1"/>
        </dgm:presLayoutVars>
      </dgm:prSet>
      <dgm:spPr/>
    </dgm:pt>
    <dgm:pt modelId="{9439F552-303A-6745-9795-B6ABD42AE74A}" type="pres">
      <dgm:prSet presAssocID="{6640315E-2CA8-4DBD-AFE6-3A072DD4C354}" presName="ThreeNodes_2" presStyleLbl="node1" presStyleIdx="1" presStyleCnt="3">
        <dgm:presLayoutVars>
          <dgm:bulletEnabled val="1"/>
        </dgm:presLayoutVars>
      </dgm:prSet>
      <dgm:spPr/>
    </dgm:pt>
    <dgm:pt modelId="{0D65A7B5-76DC-5C40-9165-350F211FBF5D}" type="pres">
      <dgm:prSet presAssocID="{6640315E-2CA8-4DBD-AFE6-3A072DD4C354}" presName="ThreeNodes_3" presStyleLbl="node1" presStyleIdx="2" presStyleCnt="3">
        <dgm:presLayoutVars>
          <dgm:bulletEnabled val="1"/>
        </dgm:presLayoutVars>
      </dgm:prSet>
      <dgm:spPr/>
    </dgm:pt>
    <dgm:pt modelId="{991C85D9-2F69-4845-BDC6-C0289665A638}" type="pres">
      <dgm:prSet presAssocID="{6640315E-2CA8-4DBD-AFE6-3A072DD4C354}" presName="ThreeConn_1-2" presStyleLbl="fgAccFollowNode1" presStyleIdx="0" presStyleCnt="2">
        <dgm:presLayoutVars>
          <dgm:bulletEnabled val="1"/>
        </dgm:presLayoutVars>
      </dgm:prSet>
      <dgm:spPr/>
    </dgm:pt>
    <dgm:pt modelId="{3C8A7D48-6157-4B46-9616-DA7E05BEF1DF}" type="pres">
      <dgm:prSet presAssocID="{6640315E-2CA8-4DBD-AFE6-3A072DD4C354}" presName="ThreeConn_2-3" presStyleLbl="fgAccFollowNode1" presStyleIdx="1" presStyleCnt="2">
        <dgm:presLayoutVars>
          <dgm:bulletEnabled val="1"/>
        </dgm:presLayoutVars>
      </dgm:prSet>
      <dgm:spPr/>
    </dgm:pt>
    <dgm:pt modelId="{01D0B61D-A5FC-9743-9353-121F84AFF108}" type="pres">
      <dgm:prSet presAssocID="{6640315E-2CA8-4DBD-AFE6-3A072DD4C354}" presName="ThreeNodes_1_text" presStyleLbl="node1" presStyleIdx="2" presStyleCnt="3">
        <dgm:presLayoutVars>
          <dgm:bulletEnabled val="1"/>
        </dgm:presLayoutVars>
      </dgm:prSet>
      <dgm:spPr/>
    </dgm:pt>
    <dgm:pt modelId="{70255201-4A28-314A-9C05-F73284AF902A}" type="pres">
      <dgm:prSet presAssocID="{6640315E-2CA8-4DBD-AFE6-3A072DD4C354}" presName="ThreeNodes_2_text" presStyleLbl="node1" presStyleIdx="2" presStyleCnt="3">
        <dgm:presLayoutVars>
          <dgm:bulletEnabled val="1"/>
        </dgm:presLayoutVars>
      </dgm:prSet>
      <dgm:spPr/>
    </dgm:pt>
    <dgm:pt modelId="{A8E3E5A4-56EE-2444-A74F-33EFA596676F}" type="pres">
      <dgm:prSet presAssocID="{6640315E-2CA8-4DBD-AFE6-3A072DD4C354}" presName="ThreeNodes_3_text" presStyleLbl="node1" presStyleIdx="2" presStyleCnt="3">
        <dgm:presLayoutVars>
          <dgm:bulletEnabled val="1"/>
        </dgm:presLayoutVars>
      </dgm:prSet>
      <dgm:spPr/>
    </dgm:pt>
  </dgm:ptLst>
  <dgm:cxnLst>
    <dgm:cxn modelId="{61DBA903-91BE-654C-8782-99D42D011574}" type="presOf" srcId="{34A1AD30-23AD-4648-B23A-530E0B0779A6}" destId="{A8E3E5A4-56EE-2444-A74F-33EFA596676F}" srcOrd="1" destOrd="0" presId="urn:microsoft.com/office/officeart/2005/8/layout/vProcess5"/>
    <dgm:cxn modelId="{E2C6F01E-A645-0345-996F-DDAB620C28A6}" type="presOf" srcId="{77B2C84B-AFF3-4756-826A-2C3E9E456332}" destId="{9439F552-303A-6745-9795-B6ABD42AE74A}" srcOrd="0" destOrd="0" presId="urn:microsoft.com/office/officeart/2005/8/layout/vProcess5"/>
    <dgm:cxn modelId="{696B1824-7837-784F-A6C3-36364A86A53E}" type="presOf" srcId="{77B2C84B-AFF3-4756-826A-2C3E9E456332}" destId="{70255201-4A28-314A-9C05-F73284AF902A}" srcOrd="1" destOrd="0" presId="urn:microsoft.com/office/officeart/2005/8/layout/vProcess5"/>
    <dgm:cxn modelId="{D49DAE35-F81B-CE4F-A849-28D88C9C94D7}" type="presOf" srcId="{6640315E-2CA8-4DBD-AFE6-3A072DD4C354}" destId="{70E0548E-4D9B-F341-8217-E3D5F9618665}" srcOrd="0" destOrd="0" presId="urn:microsoft.com/office/officeart/2005/8/layout/vProcess5"/>
    <dgm:cxn modelId="{6E21213B-FB0C-C34A-ADE2-7939177BA92A}" type="presOf" srcId="{E322949D-42D5-4D82-829F-97295663A283}" destId="{01D0B61D-A5FC-9743-9353-121F84AFF108}" srcOrd="1" destOrd="0" presId="urn:microsoft.com/office/officeart/2005/8/layout/vProcess5"/>
    <dgm:cxn modelId="{FA4E1261-D9E6-884B-A33A-0993E438C5A0}" type="presOf" srcId="{E322949D-42D5-4D82-829F-97295663A283}" destId="{6A0C8B5E-3E34-CB47-8AC2-15FD122B12B8}" srcOrd="0" destOrd="0" presId="urn:microsoft.com/office/officeart/2005/8/layout/vProcess5"/>
    <dgm:cxn modelId="{D47CBB61-A303-A340-8891-3479FADAC0CC}" type="presOf" srcId="{9DBD7DEF-A7B8-4F41-9E21-5F8FE21F0CFF}" destId="{991C85D9-2F69-4845-BDC6-C0289665A638}" srcOrd="0" destOrd="0" presId="urn:microsoft.com/office/officeart/2005/8/layout/vProcess5"/>
    <dgm:cxn modelId="{89C1BC7D-A8F8-4C1F-BB6F-5B28F5D861E3}" srcId="{6640315E-2CA8-4DBD-AFE6-3A072DD4C354}" destId="{34A1AD30-23AD-4648-B23A-530E0B0779A6}" srcOrd="2" destOrd="0" parTransId="{EC7C94F3-F77B-4A57-862E-ACD233767F94}" sibTransId="{5A78BF9B-845D-4E79-BC6A-450F246425A1}"/>
    <dgm:cxn modelId="{0FBA769B-9B34-EB49-8F02-909B0E99E829}" type="presOf" srcId="{54ED795D-A586-4FCA-BF5D-A50D13A29772}" destId="{3C8A7D48-6157-4B46-9616-DA7E05BEF1DF}" srcOrd="0" destOrd="0" presId="urn:microsoft.com/office/officeart/2005/8/layout/vProcess5"/>
    <dgm:cxn modelId="{54B957A1-6A98-8B40-8DD2-AC1C18DFA8D5}" type="presOf" srcId="{34A1AD30-23AD-4648-B23A-530E0B0779A6}" destId="{0D65A7B5-76DC-5C40-9165-350F211FBF5D}" srcOrd="0" destOrd="0" presId="urn:microsoft.com/office/officeart/2005/8/layout/vProcess5"/>
    <dgm:cxn modelId="{EF8AFDC0-4CB8-415F-A41A-66806758A370}" srcId="{6640315E-2CA8-4DBD-AFE6-3A072DD4C354}" destId="{77B2C84B-AFF3-4756-826A-2C3E9E456332}" srcOrd="1" destOrd="0" parTransId="{555E77D7-1507-4AAA-8D53-1794C505C1FB}" sibTransId="{54ED795D-A586-4FCA-BF5D-A50D13A29772}"/>
    <dgm:cxn modelId="{8DB63BD5-8A3D-4E96-AB6C-8CA6EFF6415F}" srcId="{6640315E-2CA8-4DBD-AFE6-3A072DD4C354}" destId="{E322949D-42D5-4D82-829F-97295663A283}" srcOrd="0" destOrd="0" parTransId="{E342C23F-CA7E-4A16-BF51-1484F67B5B4A}" sibTransId="{9DBD7DEF-A7B8-4F41-9E21-5F8FE21F0CFF}"/>
    <dgm:cxn modelId="{DD2A2486-0865-EA4E-B9BC-DD06581AC422}" type="presParOf" srcId="{70E0548E-4D9B-F341-8217-E3D5F9618665}" destId="{242506FE-F700-F646-B989-0E8FE9C03778}" srcOrd="0" destOrd="0" presId="urn:microsoft.com/office/officeart/2005/8/layout/vProcess5"/>
    <dgm:cxn modelId="{6EE3317B-65D4-4C4D-B5E9-6B4CF9ABD9D7}" type="presParOf" srcId="{70E0548E-4D9B-F341-8217-E3D5F9618665}" destId="{6A0C8B5E-3E34-CB47-8AC2-15FD122B12B8}" srcOrd="1" destOrd="0" presId="urn:microsoft.com/office/officeart/2005/8/layout/vProcess5"/>
    <dgm:cxn modelId="{8B3042BE-1D38-E64C-9370-8F17CB6E827B}" type="presParOf" srcId="{70E0548E-4D9B-F341-8217-E3D5F9618665}" destId="{9439F552-303A-6745-9795-B6ABD42AE74A}" srcOrd="2" destOrd="0" presId="urn:microsoft.com/office/officeart/2005/8/layout/vProcess5"/>
    <dgm:cxn modelId="{8359FD4B-8644-F546-8074-484B42ADE985}" type="presParOf" srcId="{70E0548E-4D9B-F341-8217-E3D5F9618665}" destId="{0D65A7B5-76DC-5C40-9165-350F211FBF5D}" srcOrd="3" destOrd="0" presId="urn:microsoft.com/office/officeart/2005/8/layout/vProcess5"/>
    <dgm:cxn modelId="{EDB61B4F-6FFC-8044-B48E-F605C1B68DC7}" type="presParOf" srcId="{70E0548E-4D9B-F341-8217-E3D5F9618665}" destId="{991C85D9-2F69-4845-BDC6-C0289665A638}" srcOrd="4" destOrd="0" presId="urn:microsoft.com/office/officeart/2005/8/layout/vProcess5"/>
    <dgm:cxn modelId="{9F665AD8-2F66-2844-AB13-BBD72DD6898A}" type="presParOf" srcId="{70E0548E-4D9B-F341-8217-E3D5F9618665}" destId="{3C8A7D48-6157-4B46-9616-DA7E05BEF1DF}" srcOrd="5" destOrd="0" presId="urn:microsoft.com/office/officeart/2005/8/layout/vProcess5"/>
    <dgm:cxn modelId="{47951D4D-9E98-8C47-9260-C397A6D737E5}" type="presParOf" srcId="{70E0548E-4D9B-F341-8217-E3D5F9618665}" destId="{01D0B61D-A5FC-9743-9353-121F84AFF108}" srcOrd="6" destOrd="0" presId="urn:microsoft.com/office/officeart/2005/8/layout/vProcess5"/>
    <dgm:cxn modelId="{1A239C4A-1B34-444F-9524-6B481B796357}" type="presParOf" srcId="{70E0548E-4D9B-F341-8217-E3D5F9618665}" destId="{70255201-4A28-314A-9C05-F73284AF902A}" srcOrd="7" destOrd="0" presId="urn:microsoft.com/office/officeart/2005/8/layout/vProcess5"/>
    <dgm:cxn modelId="{AEA04783-6FE9-A047-A522-098651D6E2FC}" type="presParOf" srcId="{70E0548E-4D9B-F341-8217-E3D5F9618665}" destId="{A8E3E5A4-56EE-2444-A74F-33EFA596676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1A91A-0F72-3147-8AAC-26C78E4F9B3C}">
      <dsp:nvSpPr>
        <dsp:cNvPr id="0" name=""/>
        <dsp:cNvSpPr/>
      </dsp:nvSpPr>
      <dsp:spPr>
        <a:xfrm>
          <a:off x="1275269" y="2079"/>
          <a:ext cx="8377290" cy="418864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What is methadone?</a:t>
          </a:r>
        </a:p>
      </dsp:txBody>
      <dsp:txXfrm>
        <a:off x="1275269" y="2079"/>
        <a:ext cx="8377290" cy="4188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23A6F-4DF5-4156-8D4A-BBF40C767684}">
      <dsp:nvSpPr>
        <dsp:cNvPr id="0" name=""/>
        <dsp:cNvSpPr/>
      </dsp:nvSpPr>
      <dsp:spPr>
        <a:xfrm>
          <a:off x="0" y="360949"/>
          <a:ext cx="10085985" cy="5071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785" tIns="479044" rIns="782785"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Attend clinic d</a:t>
          </a:r>
          <a:r>
            <a:rPr lang="en-US" sz="2300" b="0" i="0" kern="1200" dirty="0"/>
            <a:t>aily for a minimum of 3 months. </a:t>
          </a:r>
          <a:endParaRPr lang="en-US" sz="2300" kern="1200" dirty="0"/>
        </a:p>
        <a:p>
          <a:pPr marL="228600" lvl="1" indent="-228600" algn="l" defTabSz="1022350">
            <a:lnSpc>
              <a:spcPct val="90000"/>
            </a:lnSpc>
            <a:spcBef>
              <a:spcPct val="0"/>
            </a:spcBef>
            <a:spcAft>
              <a:spcPct val="15000"/>
            </a:spcAft>
            <a:buChar char="•"/>
          </a:pPr>
          <a:r>
            <a:rPr lang="en-US" sz="2300" kern="1200"/>
            <a:t>After 90 days, may take home one dose i</a:t>
          </a:r>
          <a:r>
            <a:rPr lang="en-US" sz="2300" b="0" i="0" kern="1200"/>
            <a:t>f:</a:t>
          </a:r>
          <a:endParaRPr lang="en-US" sz="2300" kern="1200"/>
        </a:p>
        <a:p>
          <a:pPr marL="457200" lvl="2" indent="-228600" algn="l" defTabSz="1022350">
            <a:lnSpc>
              <a:spcPct val="90000"/>
            </a:lnSpc>
            <a:spcBef>
              <a:spcPct val="0"/>
            </a:spcBef>
            <a:spcAft>
              <a:spcPct val="15000"/>
            </a:spcAft>
            <a:buChar char="•"/>
          </a:pPr>
          <a:r>
            <a:rPr lang="en-US" sz="2300" b="0" i="0" kern="1200"/>
            <a:t>attending groups </a:t>
          </a:r>
          <a:endParaRPr lang="en-US" sz="2300" kern="1200"/>
        </a:p>
        <a:p>
          <a:pPr marL="457200" lvl="2" indent="-228600" algn="l" defTabSz="1022350">
            <a:lnSpc>
              <a:spcPct val="90000"/>
            </a:lnSpc>
            <a:spcBef>
              <a:spcPct val="0"/>
            </a:spcBef>
            <a:spcAft>
              <a:spcPct val="15000"/>
            </a:spcAft>
            <a:buChar char="•"/>
          </a:pPr>
          <a:r>
            <a:rPr lang="en-US" sz="2300" b="0" i="0" kern="1200" dirty="0"/>
            <a:t>participating in educational, vocational, or homemaking activities </a:t>
          </a:r>
          <a:endParaRPr lang="en-US" sz="2300" kern="1200" dirty="0"/>
        </a:p>
        <a:p>
          <a:pPr marL="457200" lvl="2" indent="-228600" algn="l" defTabSz="1022350">
            <a:lnSpc>
              <a:spcPct val="90000"/>
            </a:lnSpc>
            <a:spcBef>
              <a:spcPct val="0"/>
            </a:spcBef>
            <a:spcAft>
              <a:spcPct val="15000"/>
            </a:spcAft>
            <a:buChar char="•"/>
          </a:pPr>
          <a:r>
            <a:rPr lang="en-US" sz="2300" kern="1200" dirty="0"/>
            <a:t>e</a:t>
          </a:r>
          <a:r>
            <a:rPr lang="en-US" sz="2300" b="0" i="0" kern="1200" dirty="0"/>
            <a:t>mployment, education, or homemaking responsibilities are hindered by daily attendance may take home an extra dose.</a:t>
          </a:r>
          <a:endParaRPr lang="en-US" sz="2300" kern="1200" dirty="0"/>
        </a:p>
        <a:p>
          <a:pPr marL="457200" lvl="2" indent="-228600" algn="l" defTabSz="1022350">
            <a:lnSpc>
              <a:spcPct val="90000"/>
            </a:lnSpc>
            <a:spcBef>
              <a:spcPct val="0"/>
            </a:spcBef>
            <a:spcAft>
              <a:spcPct val="15000"/>
            </a:spcAft>
            <a:buChar char="•"/>
          </a:pPr>
          <a:r>
            <a:rPr lang="en-US" sz="2300" b="0" i="0" kern="1200" dirty="0"/>
            <a:t>Not using</a:t>
          </a:r>
          <a:endParaRPr lang="en-US" sz="2300" kern="1200" dirty="0"/>
        </a:p>
        <a:p>
          <a:pPr marL="457200" lvl="2" indent="-228600" algn="l" defTabSz="1022350">
            <a:lnSpc>
              <a:spcPct val="90000"/>
            </a:lnSpc>
            <a:spcBef>
              <a:spcPct val="0"/>
            </a:spcBef>
            <a:spcAft>
              <a:spcPct val="15000"/>
            </a:spcAft>
            <a:buChar char="•"/>
          </a:pPr>
          <a:r>
            <a:rPr lang="en-US" sz="2300" b="0" i="0" kern="1200" dirty="0"/>
            <a:t>No criminal activity</a:t>
          </a:r>
          <a:endParaRPr lang="en-US" sz="2300" kern="1200" dirty="0"/>
        </a:p>
        <a:p>
          <a:pPr marL="457200" lvl="2" indent="-228600" algn="l" defTabSz="1022350">
            <a:lnSpc>
              <a:spcPct val="90000"/>
            </a:lnSpc>
            <a:spcBef>
              <a:spcPct val="0"/>
            </a:spcBef>
            <a:spcAft>
              <a:spcPct val="15000"/>
            </a:spcAft>
            <a:buChar char="•"/>
          </a:pPr>
          <a:r>
            <a:rPr lang="en-US" sz="2300" b="0" i="0" kern="1200"/>
            <a:t>Stable home environment</a:t>
          </a:r>
          <a:endParaRPr lang="en-US" sz="2300" kern="1200"/>
        </a:p>
        <a:p>
          <a:pPr marL="457200" lvl="2" indent="-228600" algn="l" defTabSz="1022350">
            <a:lnSpc>
              <a:spcPct val="90000"/>
            </a:lnSpc>
            <a:spcBef>
              <a:spcPct val="0"/>
            </a:spcBef>
            <a:spcAft>
              <a:spcPct val="15000"/>
            </a:spcAft>
            <a:buChar char="•"/>
          </a:pPr>
          <a:r>
            <a:rPr lang="en-US" sz="2300" b="0" i="0" kern="1200"/>
            <a:t>Safe storage</a:t>
          </a:r>
          <a:endParaRPr lang="en-US" sz="2300" kern="1200"/>
        </a:p>
        <a:p>
          <a:pPr marL="457200" lvl="2" indent="-228600" algn="l" defTabSz="1022350">
            <a:lnSpc>
              <a:spcPct val="90000"/>
            </a:lnSpc>
            <a:spcBef>
              <a:spcPct val="0"/>
            </a:spcBef>
            <a:spcAft>
              <a:spcPct val="15000"/>
            </a:spcAft>
            <a:buChar char="•"/>
          </a:pPr>
          <a:r>
            <a:rPr lang="en-US" sz="2300" b="0" i="0" kern="1200"/>
            <a:t>Counselor feels this will be beneficial to the patient</a:t>
          </a:r>
          <a:endParaRPr lang="en-US" sz="2300" kern="1200"/>
        </a:p>
      </dsp:txBody>
      <dsp:txXfrm>
        <a:off x="0" y="360949"/>
        <a:ext cx="10085985" cy="5071500"/>
      </dsp:txXfrm>
    </dsp:sp>
    <dsp:sp modelId="{9780AA5A-83E3-4950-B358-117B398A37FD}">
      <dsp:nvSpPr>
        <dsp:cNvPr id="0" name=""/>
        <dsp:cNvSpPr/>
      </dsp:nvSpPr>
      <dsp:spPr>
        <a:xfrm>
          <a:off x="504299" y="21469"/>
          <a:ext cx="7060189" cy="678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858" tIns="0" rIns="266858" bIns="0" numCol="1" spcCol="1270" anchor="ctr" anchorCtr="0">
          <a:noAutofit/>
        </a:bodyPr>
        <a:lstStyle/>
        <a:p>
          <a:pPr marL="0" lvl="0" indent="0" algn="l" defTabSz="1022350">
            <a:lnSpc>
              <a:spcPct val="90000"/>
            </a:lnSpc>
            <a:spcBef>
              <a:spcPct val="0"/>
            </a:spcBef>
            <a:spcAft>
              <a:spcPct val="35000"/>
            </a:spcAft>
            <a:buNone/>
          </a:pPr>
          <a:r>
            <a:rPr lang="en-US" sz="2300" kern="1200"/>
            <a:t>HIGHLY REGULATED!!!!</a:t>
          </a:r>
        </a:p>
      </dsp:txBody>
      <dsp:txXfrm>
        <a:off x="537443" y="54613"/>
        <a:ext cx="6993901"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3B35F-07B3-0E41-8747-73B0EEDFD8C7}">
      <dsp:nvSpPr>
        <dsp:cNvPr id="0" name=""/>
        <dsp:cNvSpPr/>
      </dsp:nvSpPr>
      <dsp:spPr>
        <a:xfrm>
          <a:off x="0" y="6623"/>
          <a:ext cx="6263640" cy="1769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15 to 60 hours</a:t>
          </a:r>
        </a:p>
      </dsp:txBody>
      <dsp:txXfrm>
        <a:off x="86357" y="92980"/>
        <a:ext cx="6090926" cy="1596326"/>
      </dsp:txXfrm>
    </dsp:sp>
    <dsp:sp modelId="{9ECE32FB-5E61-AE41-8C95-3ECAFDD238FA}">
      <dsp:nvSpPr>
        <dsp:cNvPr id="0" name=""/>
        <dsp:cNvSpPr/>
      </dsp:nvSpPr>
      <dsp:spPr>
        <a:xfrm>
          <a:off x="0" y="1867823"/>
          <a:ext cx="6263640" cy="1769040"/>
        </a:xfrm>
        <a:prstGeom prst="roundRect">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People have variable metabolism</a:t>
          </a:r>
        </a:p>
      </dsp:txBody>
      <dsp:txXfrm>
        <a:off x="86357" y="1954180"/>
        <a:ext cx="6090926" cy="1596326"/>
      </dsp:txXfrm>
    </dsp:sp>
    <dsp:sp modelId="{22E9A0B6-033F-E343-8EE3-3367315D43A3}">
      <dsp:nvSpPr>
        <dsp:cNvPr id="0" name=""/>
        <dsp:cNvSpPr/>
      </dsp:nvSpPr>
      <dsp:spPr>
        <a:xfrm>
          <a:off x="0" y="3729024"/>
          <a:ext cx="6263640" cy="1769040"/>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Half-life can be affected by other medications like antibiotics, anti-seizure medications, etc.</a:t>
          </a:r>
        </a:p>
      </dsp:txBody>
      <dsp:txXfrm>
        <a:off x="86357" y="3815381"/>
        <a:ext cx="6090926" cy="1596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C8B5E-3E34-CB47-8AC2-15FD122B12B8}">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Rates of diversion did not increase</a:t>
          </a:r>
          <a:endParaRPr lang="en-US" sz="2400" kern="1200"/>
        </a:p>
      </dsp:txBody>
      <dsp:txXfrm>
        <a:off x="38234" y="38234"/>
        <a:ext cx="7529629" cy="1228933"/>
      </dsp:txXfrm>
    </dsp:sp>
    <dsp:sp modelId="{9439F552-303A-6745-9795-B6ABD42AE74A}">
      <dsp:nvSpPr>
        <dsp:cNvPr id="0" name=""/>
        <dsp:cNvSpPr/>
      </dsp:nvSpPr>
      <dsp:spPr>
        <a:xfrm>
          <a:off x="788670" y="1522968"/>
          <a:ext cx="8938260" cy="130540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Overdoses did not increase</a:t>
          </a:r>
        </a:p>
      </dsp:txBody>
      <dsp:txXfrm>
        <a:off x="826904" y="1561202"/>
        <a:ext cx="7224611" cy="1228933"/>
      </dsp:txXfrm>
    </dsp:sp>
    <dsp:sp modelId="{0D65A7B5-76DC-5C40-9165-350F211FBF5D}">
      <dsp:nvSpPr>
        <dsp:cNvPr id="0" name=""/>
        <dsp:cNvSpPr/>
      </dsp:nvSpPr>
      <dsp:spPr>
        <a:xfrm>
          <a:off x="1577340" y="3045936"/>
          <a:ext cx="8938260" cy="130540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Patients reported increas</a:t>
          </a:r>
          <a:r>
            <a:rPr lang="en-US" sz="2400" kern="1200"/>
            <a:t>ed </a:t>
          </a:r>
          <a:r>
            <a:rPr lang="en-US" sz="2400" b="0" i="0" kern="1200"/>
            <a:t>attendance to other important aspects of their lives, such as jobs, school, and family.</a:t>
          </a:r>
          <a:endParaRPr lang="en-US" sz="2400" kern="1200"/>
        </a:p>
      </dsp:txBody>
      <dsp:txXfrm>
        <a:off x="1615574" y="3084170"/>
        <a:ext cx="7224611" cy="1228933"/>
      </dsp:txXfrm>
    </dsp:sp>
    <dsp:sp modelId="{991C85D9-2F69-4845-BDC6-C0289665A638}">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3C8A7D48-6157-4B46-9616-DA7E05BEF1DF}">
      <dsp:nvSpPr>
        <dsp:cNvPr id="0" name=""/>
        <dsp:cNvSpPr/>
      </dsp:nvSpPr>
      <dsp:spPr>
        <a:xfrm>
          <a:off x="8878419" y="2504195"/>
          <a:ext cx="848510" cy="848510"/>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DBFCC-0244-C44F-8713-4D171A0CBF31}" type="datetimeFigureOut">
              <a:rPr lang="en-US" smtClean="0"/>
              <a:t>4/3/25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A00D7-3996-2C4F-AD87-269914BFFC4E}" type="slidenum">
              <a:rPr lang="en-US" smtClean="0"/>
              <a:t>‹#›</a:t>
            </a:fld>
            <a:endParaRPr lang="en-US"/>
          </a:p>
        </p:txBody>
      </p:sp>
    </p:spTree>
    <p:extLst>
      <p:ext uri="{BB962C8B-B14F-4D97-AF65-F5344CB8AC3E}">
        <p14:creationId xmlns:p14="http://schemas.microsoft.com/office/powerpoint/2010/main" val="213205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A00D7-3996-2C4F-AD87-269914BFFC4E}" type="slidenum">
              <a:rPr lang="en-US" smtClean="0"/>
              <a:t>2</a:t>
            </a:fld>
            <a:endParaRPr lang="en-US"/>
          </a:p>
        </p:txBody>
      </p:sp>
    </p:spTree>
    <p:extLst>
      <p:ext uri="{BB962C8B-B14F-4D97-AF65-F5344CB8AC3E}">
        <p14:creationId xmlns:p14="http://schemas.microsoft.com/office/powerpoint/2010/main" val="275798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A00D7-3996-2C4F-AD87-269914BFFC4E}" type="slidenum">
              <a:rPr lang="en-US" smtClean="0"/>
              <a:t>14</a:t>
            </a:fld>
            <a:endParaRPr lang="en-US"/>
          </a:p>
        </p:txBody>
      </p:sp>
    </p:spTree>
    <p:extLst>
      <p:ext uri="{BB962C8B-B14F-4D97-AF65-F5344CB8AC3E}">
        <p14:creationId xmlns:p14="http://schemas.microsoft.com/office/powerpoint/2010/main" val="3806855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Extremely strict regulations</a:t>
            </a:r>
          </a:p>
          <a:p>
            <a:endParaRPr lang="en-US" dirty="0"/>
          </a:p>
        </p:txBody>
      </p:sp>
      <p:sp>
        <p:nvSpPr>
          <p:cNvPr id="4" name="Slide Number Placeholder 3"/>
          <p:cNvSpPr>
            <a:spLocks noGrp="1"/>
          </p:cNvSpPr>
          <p:nvPr>
            <p:ph type="sldNum" sz="quarter" idx="5"/>
          </p:nvPr>
        </p:nvSpPr>
        <p:spPr/>
        <p:txBody>
          <a:bodyPr/>
          <a:lstStyle/>
          <a:p>
            <a:fld id="{200A00D7-3996-2C4F-AD87-269914BFFC4E}" type="slidenum">
              <a:rPr lang="en-US" smtClean="0"/>
              <a:t>16</a:t>
            </a:fld>
            <a:endParaRPr lang="en-US"/>
          </a:p>
        </p:txBody>
      </p:sp>
    </p:spTree>
    <p:extLst>
      <p:ext uri="{BB962C8B-B14F-4D97-AF65-F5344CB8AC3E}">
        <p14:creationId xmlns:p14="http://schemas.microsoft.com/office/powerpoint/2010/main" val="390366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Lines and other kinds of trouble – whether or not someone is looking for it.  Set up to create stigma and once get take home doses just want to disappear</a:t>
            </a:r>
          </a:p>
        </p:txBody>
      </p:sp>
      <p:sp>
        <p:nvSpPr>
          <p:cNvPr id="4" name="Slide Number Placeholder 3"/>
          <p:cNvSpPr>
            <a:spLocks noGrp="1"/>
          </p:cNvSpPr>
          <p:nvPr>
            <p:ph type="sldNum" sz="quarter" idx="5"/>
          </p:nvPr>
        </p:nvSpPr>
        <p:spPr/>
        <p:txBody>
          <a:bodyPr/>
          <a:lstStyle/>
          <a:p>
            <a:fld id="{200A00D7-3996-2C4F-AD87-269914BFFC4E}" type="slidenum">
              <a:rPr lang="en-US" smtClean="0"/>
              <a:t>17</a:t>
            </a:fld>
            <a:endParaRPr lang="en-US"/>
          </a:p>
        </p:txBody>
      </p:sp>
    </p:spTree>
    <p:extLst>
      <p:ext uri="{BB962C8B-B14F-4D97-AF65-F5344CB8AC3E}">
        <p14:creationId xmlns:p14="http://schemas.microsoft.com/office/powerpoint/2010/main" val="407458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A00D7-3996-2C4F-AD87-269914BFFC4E}" type="slidenum">
              <a:rPr lang="en-US" smtClean="0"/>
              <a:t>21</a:t>
            </a:fld>
            <a:endParaRPr lang="en-US"/>
          </a:p>
        </p:txBody>
      </p:sp>
    </p:spTree>
    <p:extLst>
      <p:ext uri="{BB962C8B-B14F-4D97-AF65-F5344CB8AC3E}">
        <p14:creationId xmlns:p14="http://schemas.microsoft.com/office/powerpoint/2010/main" val="259575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see the people driving these results. </a:t>
            </a:r>
          </a:p>
        </p:txBody>
      </p:sp>
      <p:sp>
        <p:nvSpPr>
          <p:cNvPr id="4" name="Slide Number Placeholder 3"/>
          <p:cNvSpPr>
            <a:spLocks noGrp="1"/>
          </p:cNvSpPr>
          <p:nvPr>
            <p:ph type="sldNum" sz="quarter" idx="10"/>
          </p:nvPr>
        </p:nvSpPr>
        <p:spPr/>
        <p:txBody>
          <a:bodyPr/>
          <a:lstStyle/>
          <a:p>
            <a:fld id="{BBF60FF1-3F75-6D4B-8D92-86E76BEAC807}" type="slidenum">
              <a:rPr lang="en-US" smtClean="0"/>
              <a:t>24</a:t>
            </a:fld>
            <a:endParaRPr lang="en-US"/>
          </a:p>
        </p:txBody>
      </p:sp>
    </p:spTree>
    <p:extLst>
      <p:ext uri="{BB962C8B-B14F-4D97-AF65-F5344CB8AC3E}">
        <p14:creationId xmlns:p14="http://schemas.microsoft.com/office/powerpoint/2010/main" val="1276570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During methadone treatment, both all cause and overdose mortality were substantially and significantly lower than during periods of treatment disengagement</a:t>
            </a:r>
            <a:endParaRPr lang="en-US" baseline="0" dirty="0"/>
          </a:p>
        </p:txBody>
      </p:sp>
      <p:sp>
        <p:nvSpPr>
          <p:cNvPr id="4" name="Slide Number Placeholder 3"/>
          <p:cNvSpPr>
            <a:spLocks noGrp="1"/>
          </p:cNvSpPr>
          <p:nvPr>
            <p:ph type="sldNum" sz="quarter" idx="10"/>
          </p:nvPr>
        </p:nvSpPr>
        <p:spPr>
          <a:xfrm>
            <a:off x="3972560" y="8831580"/>
            <a:ext cx="3037840" cy="464820"/>
          </a:xfrm>
          <a:prstGeom prst="rect">
            <a:avLst/>
          </a:prstGeom>
        </p:spPr>
        <p:txBody>
          <a:bodyPr/>
          <a:lstStyle/>
          <a:p>
            <a:fld id="{ED401198-090E-4C36-A9B0-CE5AE7E8643C}" type="slidenum">
              <a:rPr lang="en-US" smtClean="0"/>
              <a:pPr/>
              <a:t>25</a:t>
            </a:fld>
            <a:endParaRPr lang="en-US"/>
          </a:p>
        </p:txBody>
      </p:sp>
    </p:spTree>
    <p:extLst>
      <p:ext uri="{BB962C8B-B14F-4D97-AF65-F5344CB8AC3E}">
        <p14:creationId xmlns:p14="http://schemas.microsoft.com/office/powerpoint/2010/main" val="354205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despite such strong evidence for its effectiveness in treating opioid use disorder that WHO considers it one of “essential medications”. </a:t>
            </a:r>
          </a:p>
          <a:p>
            <a:endParaRPr lang="en-US" dirty="0"/>
          </a:p>
        </p:txBody>
      </p:sp>
      <p:sp>
        <p:nvSpPr>
          <p:cNvPr id="4" name="Slide Number Placeholder 3"/>
          <p:cNvSpPr>
            <a:spLocks noGrp="1"/>
          </p:cNvSpPr>
          <p:nvPr>
            <p:ph type="sldNum" sz="quarter" idx="5"/>
          </p:nvPr>
        </p:nvSpPr>
        <p:spPr/>
        <p:txBody>
          <a:bodyPr/>
          <a:lstStyle/>
          <a:p>
            <a:fld id="{200A00D7-3996-2C4F-AD87-269914BFFC4E}" type="slidenum">
              <a:rPr lang="en-US" smtClean="0"/>
              <a:t>26</a:t>
            </a:fld>
            <a:endParaRPr lang="en-US"/>
          </a:p>
        </p:txBody>
      </p:sp>
    </p:spTree>
    <p:extLst>
      <p:ext uri="{BB962C8B-B14F-4D97-AF65-F5344CB8AC3E}">
        <p14:creationId xmlns:p14="http://schemas.microsoft.com/office/powerpoint/2010/main" val="1236646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different mechanisms</a:t>
            </a:r>
          </a:p>
        </p:txBody>
      </p:sp>
      <p:sp>
        <p:nvSpPr>
          <p:cNvPr id="4" name="Slide Number Placeholder 3"/>
          <p:cNvSpPr>
            <a:spLocks noGrp="1"/>
          </p:cNvSpPr>
          <p:nvPr>
            <p:ph type="sldNum" sz="quarter" idx="5"/>
          </p:nvPr>
        </p:nvSpPr>
        <p:spPr/>
        <p:txBody>
          <a:bodyPr/>
          <a:lstStyle/>
          <a:p>
            <a:fld id="{ABB2C6A8-5AA7-6641-A741-700AEA400020}" type="slidenum">
              <a:rPr lang="en-US" smtClean="0"/>
              <a:t>28</a:t>
            </a:fld>
            <a:endParaRPr lang="en-US"/>
          </a:p>
        </p:txBody>
      </p:sp>
    </p:spTree>
    <p:extLst>
      <p:ext uri="{BB962C8B-B14F-4D97-AF65-F5344CB8AC3E}">
        <p14:creationId xmlns:p14="http://schemas.microsoft.com/office/powerpoint/2010/main" val="876702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Naltrexone binds super tightly</a:t>
            </a:r>
          </a:p>
        </p:txBody>
      </p:sp>
      <p:sp>
        <p:nvSpPr>
          <p:cNvPr id="4" name="Slide Number Placeholder 3"/>
          <p:cNvSpPr>
            <a:spLocks noGrp="1"/>
          </p:cNvSpPr>
          <p:nvPr>
            <p:ph type="sldNum" sz="quarter" idx="5"/>
          </p:nvPr>
        </p:nvSpPr>
        <p:spPr/>
        <p:txBody>
          <a:bodyPr/>
          <a:lstStyle/>
          <a:p>
            <a:fld id="{BBF60FF1-3F75-6D4B-8D92-86E76BEAC807}" type="slidenum">
              <a:rPr lang="en-US" smtClean="0"/>
              <a:t>29</a:t>
            </a:fld>
            <a:endParaRPr lang="en-US"/>
          </a:p>
        </p:txBody>
      </p:sp>
    </p:spTree>
    <p:extLst>
      <p:ext uri="{BB962C8B-B14F-4D97-AF65-F5344CB8AC3E}">
        <p14:creationId xmlns:p14="http://schemas.microsoft.com/office/powerpoint/2010/main" val="1976172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agonist, slow onset, ½ life about 24 hours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Methadone is stored extensively in the liver and secondarily in other body tissues. Its elimination half-life averages 24 to 36 hours at steady state,. Because of this long half-life, achieving steady-state serum methadone levels—in which drug elimination is in balance with the amount of drug remaining in the body— requires 4 to 5 days on average, although it can take much longer in some individuals.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00A00D7-3996-2C4F-AD87-269914BFFC4E}" type="slidenum">
              <a:rPr lang="en-US" smtClean="0"/>
              <a:t>34</a:t>
            </a:fld>
            <a:endParaRPr lang="en-US"/>
          </a:p>
        </p:txBody>
      </p:sp>
    </p:spTree>
    <p:extLst>
      <p:ext uri="{BB962C8B-B14F-4D97-AF65-F5344CB8AC3E}">
        <p14:creationId xmlns:p14="http://schemas.microsoft.com/office/powerpoint/2010/main" val="138522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A00D7-3996-2C4F-AD87-269914BFFC4E}" type="slidenum">
              <a:rPr lang="en-US" smtClean="0"/>
              <a:t>4</a:t>
            </a:fld>
            <a:endParaRPr lang="en-US"/>
          </a:p>
        </p:txBody>
      </p:sp>
    </p:spTree>
    <p:extLst>
      <p:ext uri="{BB962C8B-B14F-4D97-AF65-F5344CB8AC3E}">
        <p14:creationId xmlns:p14="http://schemas.microsoft.com/office/powerpoint/2010/main" val="1471901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Until steady</a:t>
            </a:r>
            <a:r>
              <a:rPr lang="en-US" baseline="0" dirty="0"/>
              <a:t> state, dose remains same but effect is greater every day.</a:t>
            </a:r>
            <a:endParaRPr lang="en-US" dirty="0"/>
          </a:p>
        </p:txBody>
      </p:sp>
      <p:sp>
        <p:nvSpPr>
          <p:cNvPr id="4" name="Slide Number Placeholder 3"/>
          <p:cNvSpPr>
            <a:spLocks noGrp="1"/>
          </p:cNvSpPr>
          <p:nvPr>
            <p:ph type="sldNum" sz="quarter" idx="10"/>
          </p:nvPr>
        </p:nvSpPr>
        <p:spPr/>
        <p:txBody>
          <a:bodyPr/>
          <a:lstStyle/>
          <a:p>
            <a:fld id="{200A00D7-3996-2C4F-AD87-269914BFFC4E}" type="slidenum">
              <a:rPr lang="en-US" smtClean="0"/>
              <a:t>35</a:t>
            </a:fld>
            <a:endParaRPr lang="en-US"/>
          </a:p>
        </p:txBody>
      </p:sp>
    </p:spTree>
    <p:extLst>
      <p:ext uri="{BB962C8B-B14F-4D97-AF65-F5344CB8AC3E}">
        <p14:creationId xmlns:p14="http://schemas.microsoft.com/office/powerpoint/2010/main" val="1013601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p>
        </p:txBody>
      </p:sp>
      <p:sp>
        <p:nvSpPr>
          <p:cNvPr id="4" name="Slide Number Placeholder 3"/>
          <p:cNvSpPr>
            <a:spLocks noGrp="1"/>
          </p:cNvSpPr>
          <p:nvPr>
            <p:ph type="sldNum" sz="quarter" idx="10"/>
          </p:nvPr>
        </p:nvSpPr>
        <p:spPr/>
        <p:txBody>
          <a:bodyPr/>
          <a:lstStyle/>
          <a:p>
            <a:fld id="{200A00D7-3996-2C4F-AD87-269914BFFC4E}" type="slidenum">
              <a:rPr lang="en-US" smtClean="0"/>
              <a:t>36</a:t>
            </a:fld>
            <a:endParaRPr lang="en-US"/>
          </a:p>
        </p:txBody>
      </p:sp>
    </p:spTree>
    <p:extLst>
      <p:ext uri="{BB962C8B-B14F-4D97-AF65-F5344CB8AC3E}">
        <p14:creationId xmlns:p14="http://schemas.microsoft.com/office/powerpoint/2010/main" val="168583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i="0" dirty="0">
                <a:solidFill>
                  <a:srgbClr val="666666"/>
                </a:solidFill>
                <a:effectLst/>
                <a:latin typeface="Roboto" panose="02000000000000000000" pitchFamily="2" charset="0"/>
              </a:rPr>
              <a:t>The milky fluid that seeps from cuts in the unripe poppy seed pod has, since ancient times, been scraped off and air-dried to produce what is known as opium. </a:t>
            </a:r>
            <a:endParaRPr lang="en-GB" dirty="0"/>
          </a:p>
        </p:txBody>
      </p:sp>
      <p:sp>
        <p:nvSpPr>
          <p:cNvPr id="4" name="Marcador de número de diapositiva 3"/>
          <p:cNvSpPr>
            <a:spLocks noGrp="1"/>
          </p:cNvSpPr>
          <p:nvPr>
            <p:ph type="sldNum" idx="10"/>
          </p:nvPr>
        </p:nvSpPr>
        <p:spPr/>
        <p:txBody>
          <a:bodyPr/>
          <a:lstStyle/>
          <a:p>
            <a:endParaRPr lang="es-ES_tradnl"/>
          </a:p>
        </p:txBody>
      </p:sp>
    </p:spTree>
    <p:extLst>
      <p:ext uri="{BB962C8B-B14F-4D97-AF65-F5344CB8AC3E}">
        <p14:creationId xmlns:p14="http://schemas.microsoft.com/office/powerpoint/2010/main" val="36919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A00D7-3996-2C4F-AD87-269914BFFC4E}" type="slidenum">
              <a:rPr lang="en-US" smtClean="0"/>
              <a:t>6</a:t>
            </a:fld>
            <a:endParaRPr lang="en-US"/>
          </a:p>
        </p:txBody>
      </p:sp>
    </p:spTree>
    <p:extLst>
      <p:ext uri="{BB962C8B-B14F-4D97-AF65-F5344CB8AC3E}">
        <p14:creationId xmlns:p14="http://schemas.microsoft.com/office/powerpoint/2010/main" val="223534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Heroin synthesized in 1874 as </a:t>
            </a:r>
            <a:r>
              <a:rPr lang="en-US" dirty="0" err="1"/>
              <a:t>tx</a:t>
            </a:r>
            <a:r>
              <a:rPr lang="en-US" dirty="0"/>
              <a:t> for bronchitis, asthma, tuberculosis, morphine and opium addiction</a:t>
            </a:r>
          </a:p>
        </p:txBody>
      </p:sp>
      <p:sp>
        <p:nvSpPr>
          <p:cNvPr id="4" name="Slide Number Placeholder 3"/>
          <p:cNvSpPr>
            <a:spLocks noGrp="1"/>
          </p:cNvSpPr>
          <p:nvPr>
            <p:ph type="sldNum" sz="quarter" idx="5"/>
          </p:nvPr>
        </p:nvSpPr>
        <p:spPr/>
        <p:txBody>
          <a:bodyPr/>
          <a:lstStyle/>
          <a:p>
            <a:fld id="{200A00D7-3996-2C4F-AD87-269914BFFC4E}" type="slidenum">
              <a:rPr lang="en-US" smtClean="0"/>
              <a:t>8</a:t>
            </a:fld>
            <a:endParaRPr lang="en-US"/>
          </a:p>
        </p:txBody>
      </p:sp>
    </p:spTree>
    <p:extLst>
      <p:ext uri="{BB962C8B-B14F-4D97-AF65-F5344CB8AC3E}">
        <p14:creationId xmlns:p14="http://schemas.microsoft.com/office/powerpoint/2010/main" val="426000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Shape 682"/>
          <p:cNvSpPr>
            <a:spLocks noGrp="1" noRot="1" noChangeAspect="1"/>
          </p:cNvSpPr>
          <p:nvPr>
            <p:ph type="sldImg"/>
          </p:nvPr>
        </p:nvSpPr>
        <p:spPr>
          <a:xfrm>
            <a:off x="381000" y="685800"/>
            <a:ext cx="6096000" cy="3429000"/>
          </a:xfrm>
          <a:prstGeom prst="rect">
            <a:avLst/>
          </a:prstGeom>
        </p:spPr>
        <p:txBody>
          <a:bodyPr/>
          <a:lstStyle/>
          <a:p>
            <a:endParaRPr/>
          </a:p>
        </p:txBody>
      </p:sp>
      <p:sp>
        <p:nvSpPr>
          <p:cNvPr id="683" name="Shape 683"/>
          <p:cNvSpPr>
            <a:spLocks noGrp="1"/>
          </p:cNvSpPr>
          <p:nvPr>
            <p:ph type="body" sz="quarter" idx="1"/>
          </p:nvPr>
        </p:nvSpPr>
        <p:spPr>
          <a:prstGeom prst="rect">
            <a:avLst/>
          </a:prstGeom>
        </p:spPr>
        <p:txBody>
          <a:bodyPr/>
          <a:lstStyle>
            <a:lvl1pPr>
              <a:defRPr sz="1200"/>
            </a:lvl1pPr>
          </a:lstStyle>
          <a:p>
            <a:r>
              <a:rPr lang="en-US" dirty="0"/>
              <a:t>In 1914, congress passed the </a:t>
            </a:r>
            <a:r>
              <a:rPr dirty="0"/>
              <a:t>Harrison Narcotics Act of 1914, which was an act regulating consumption and availability of opium stated that a doctor could prescribe opioids ”</a:t>
            </a:r>
            <a:r>
              <a:rPr lang="en-US" dirty="0"/>
              <a:t>in the course of his professional practice only”, addiction not a medical concern, so no opioids to treat addiction</a:t>
            </a:r>
            <a:endParaRPr dirty="0"/>
          </a:p>
        </p:txBody>
      </p:sp>
    </p:spTree>
    <p:extLst>
      <p:ext uri="{BB962C8B-B14F-4D97-AF65-F5344CB8AC3E}">
        <p14:creationId xmlns:p14="http://schemas.microsoft.com/office/powerpoint/2010/main" val="82219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forward 60 years</a:t>
            </a:r>
          </a:p>
        </p:txBody>
      </p:sp>
      <p:sp>
        <p:nvSpPr>
          <p:cNvPr id="4" name="Slide Number Placeholder 3"/>
          <p:cNvSpPr>
            <a:spLocks noGrp="1"/>
          </p:cNvSpPr>
          <p:nvPr>
            <p:ph type="sldNum" sz="quarter" idx="5"/>
          </p:nvPr>
        </p:nvSpPr>
        <p:spPr/>
        <p:txBody>
          <a:bodyPr/>
          <a:lstStyle/>
          <a:p>
            <a:fld id="{200A00D7-3996-2C4F-AD87-269914BFFC4E}" type="slidenum">
              <a:rPr lang="en-US" smtClean="0"/>
              <a:t>11</a:t>
            </a:fld>
            <a:endParaRPr lang="en-US"/>
          </a:p>
        </p:txBody>
      </p:sp>
    </p:spTree>
    <p:extLst>
      <p:ext uri="{BB962C8B-B14F-4D97-AF65-F5344CB8AC3E}">
        <p14:creationId xmlns:p14="http://schemas.microsoft.com/office/powerpoint/2010/main" val="3915020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Approximately 10% to 25% of American military personnel stationed in Southeast Asia using heroin.  </a:t>
            </a:r>
          </a:p>
          <a:p>
            <a:endParaRPr lang="en-US" dirty="0"/>
          </a:p>
        </p:txBody>
      </p:sp>
      <p:sp>
        <p:nvSpPr>
          <p:cNvPr id="4" name="Slide Number Placeholder 3"/>
          <p:cNvSpPr>
            <a:spLocks noGrp="1"/>
          </p:cNvSpPr>
          <p:nvPr>
            <p:ph type="sldNum" sz="quarter" idx="5"/>
          </p:nvPr>
        </p:nvSpPr>
        <p:spPr/>
        <p:txBody>
          <a:bodyPr/>
          <a:lstStyle/>
          <a:p>
            <a:fld id="{200A00D7-3996-2C4F-AD87-269914BFFC4E}" type="slidenum">
              <a:rPr lang="en-US" smtClean="0"/>
              <a:t>12</a:t>
            </a:fld>
            <a:endParaRPr lang="en-US"/>
          </a:p>
        </p:txBody>
      </p:sp>
    </p:spTree>
    <p:extLst>
      <p:ext uri="{BB962C8B-B14F-4D97-AF65-F5344CB8AC3E}">
        <p14:creationId xmlns:p14="http://schemas.microsoft.com/office/powerpoint/2010/main" val="2814194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000000"/>
                </a:solidFill>
                <a:effectLst/>
                <a:latin typeface="Arial" panose="020B0604020202020204" pitchFamily="34" charset="0"/>
              </a:rPr>
              <a:t>President Richard Nixon feared the return of American soldiers would worsen the nation's heroin problem.  War on drugs</a:t>
            </a:r>
            <a:endParaRPr lang="en-US" dirty="0"/>
          </a:p>
        </p:txBody>
      </p:sp>
      <p:sp>
        <p:nvSpPr>
          <p:cNvPr id="4" name="Slide Number Placeholder 3"/>
          <p:cNvSpPr>
            <a:spLocks noGrp="1"/>
          </p:cNvSpPr>
          <p:nvPr>
            <p:ph type="sldNum" sz="quarter" idx="5"/>
          </p:nvPr>
        </p:nvSpPr>
        <p:spPr/>
        <p:txBody>
          <a:bodyPr/>
          <a:lstStyle/>
          <a:p>
            <a:fld id="{200A00D7-3996-2C4F-AD87-269914BFFC4E}" type="slidenum">
              <a:rPr lang="en-US" smtClean="0"/>
              <a:t>13</a:t>
            </a:fld>
            <a:endParaRPr lang="en-US"/>
          </a:p>
        </p:txBody>
      </p:sp>
    </p:spTree>
    <p:extLst>
      <p:ext uri="{BB962C8B-B14F-4D97-AF65-F5344CB8AC3E}">
        <p14:creationId xmlns:p14="http://schemas.microsoft.com/office/powerpoint/2010/main" val="961480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F76B-75D2-98C3-164D-DEE651AAF2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56C85A-1C1F-EA87-6734-873988A00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CE0581-15B0-C387-915D-049734A10974}"/>
              </a:ext>
            </a:extLst>
          </p:cNvPr>
          <p:cNvSpPr>
            <a:spLocks noGrp="1"/>
          </p:cNvSpPr>
          <p:nvPr>
            <p:ph type="dt" sz="half" idx="10"/>
          </p:nvPr>
        </p:nvSpPr>
        <p:spPr/>
        <p:txBody>
          <a:bodyPr/>
          <a:lstStyle/>
          <a:p>
            <a:fld id="{16AB300F-868D-2A4F-8E3B-846FE818EEBD}" type="datetimeFigureOut">
              <a:rPr lang="en-US" smtClean="0"/>
              <a:t>4/3/25</a:t>
            </a:fld>
            <a:endParaRPr lang="en-US"/>
          </a:p>
        </p:txBody>
      </p:sp>
      <p:sp>
        <p:nvSpPr>
          <p:cNvPr id="5" name="Footer Placeholder 4">
            <a:extLst>
              <a:ext uri="{FF2B5EF4-FFF2-40B4-BE49-F238E27FC236}">
                <a16:creationId xmlns:a16="http://schemas.microsoft.com/office/drawing/2014/main" id="{B9EAA1B7-CD5E-EEA5-70BE-5CAC154C4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F8E01-F6BA-AF1F-0B14-C520F211DD1B}"/>
              </a:ext>
            </a:extLst>
          </p:cNvPr>
          <p:cNvSpPr>
            <a:spLocks noGrp="1"/>
          </p:cNvSpPr>
          <p:nvPr>
            <p:ph type="sldNum" sz="quarter" idx="12"/>
          </p:nvPr>
        </p:nvSpPr>
        <p:spPr/>
        <p:txBody>
          <a:bodyPr/>
          <a:lstStyle/>
          <a:p>
            <a:fld id="{8A2FEE6D-8C3B-D343-A222-3BFA48D61AD0}" type="slidenum">
              <a:rPr lang="en-US" smtClean="0"/>
              <a:t>‹#›</a:t>
            </a:fld>
            <a:endParaRPr lang="en-US"/>
          </a:p>
        </p:txBody>
      </p:sp>
    </p:spTree>
    <p:extLst>
      <p:ext uri="{BB962C8B-B14F-4D97-AF65-F5344CB8AC3E}">
        <p14:creationId xmlns:p14="http://schemas.microsoft.com/office/powerpoint/2010/main" val="38123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38FE-D404-60FF-D7F8-BAA79144AB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C3395-F730-36E8-2EA9-00311FC0B6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10930-FD5B-CB92-1F08-BFE07C3CA270}"/>
              </a:ext>
            </a:extLst>
          </p:cNvPr>
          <p:cNvSpPr>
            <a:spLocks noGrp="1"/>
          </p:cNvSpPr>
          <p:nvPr>
            <p:ph type="dt" sz="half" idx="10"/>
          </p:nvPr>
        </p:nvSpPr>
        <p:spPr/>
        <p:txBody>
          <a:bodyPr/>
          <a:lstStyle/>
          <a:p>
            <a:fld id="{16AB300F-868D-2A4F-8E3B-846FE818EEBD}" type="datetimeFigureOut">
              <a:rPr lang="en-US" smtClean="0"/>
              <a:t>4/3/25</a:t>
            </a:fld>
            <a:endParaRPr lang="en-US"/>
          </a:p>
        </p:txBody>
      </p:sp>
      <p:sp>
        <p:nvSpPr>
          <p:cNvPr id="5" name="Footer Placeholder 4">
            <a:extLst>
              <a:ext uri="{FF2B5EF4-FFF2-40B4-BE49-F238E27FC236}">
                <a16:creationId xmlns:a16="http://schemas.microsoft.com/office/drawing/2014/main" id="{1211D226-E2B5-66F6-BEF0-D7C0C322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0F29-1E9C-689F-E8B3-F3C414131842}"/>
              </a:ext>
            </a:extLst>
          </p:cNvPr>
          <p:cNvSpPr>
            <a:spLocks noGrp="1"/>
          </p:cNvSpPr>
          <p:nvPr>
            <p:ph type="sldNum" sz="quarter" idx="12"/>
          </p:nvPr>
        </p:nvSpPr>
        <p:spPr/>
        <p:txBody>
          <a:bodyPr/>
          <a:lstStyle/>
          <a:p>
            <a:fld id="{8A2FEE6D-8C3B-D343-A222-3BFA48D61AD0}" type="slidenum">
              <a:rPr lang="en-US" smtClean="0"/>
              <a:t>‹#›</a:t>
            </a:fld>
            <a:endParaRPr lang="en-US"/>
          </a:p>
        </p:txBody>
      </p:sp>
    </p:spTree>
    <p:extLst>
      <p:ext uri="{BB962C8B-B14F-4D97-AF65-F5344CB8AC3E}">
        <p14:creationId xmlns:p14="http://schemas.microsoft.com/office/powerpoint/2010/main" val="220605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A00A9-4F09-660D-FC33-3D318A1939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182519-2F46-D288-62B9-0EA2CB032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5906A-3F6F-C1AC-939D-3B3506ADC788}"/>
              </a:ext>
            </a:extLst>
          </p:cNvPr>
          <p:cNvSpPr>
            <a:spLocks noGrp="1"/>
          </p:cNvSpPr>
          <p:nvPr>
            <p:ph type="dt" sz="half" idx="10"/>
          </p:nvPr>
        </p:nvSpPr>
        <p:spPr/>
        <p:txBody>
          <a:bodyPr/>
          <a:lstStyle/>
          <a:p>
            <a:fld id="{16AB300F-868D-2A4F-8E3B-846FE818EEBD}" type="datetimeFigureOut">
              <a:rPr lang="en-US" smtClean="0"/>
              <a:t>4/3/25</a:t>
            </a:fld>
            <a:endParaRPr lang="en-US"/>
          </a:p>
        </p:txBody>
      </p:sp>
      <p:sp>
        <p:nvSpPr>
          <p:cNvPr id="5" name="Footer Placeholder 4">
            <a:extLst>
              <a:ext uri="{FF2B5EF4-FFF2-40B4-BE49-F238E27FC236}">
                <a16:creationId xmlns:a16="http://schemas.microsoft.com/office/drawing/2014/main" id="{426C4533-A81E-7B2A-5CD8-88FE7B69C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CCCE8-0111-4538-944B-EDA1614EE5D6}"/>
              </a:ext>
            </a:extLst>
          </p:cNvPr>
          <p:cNvSpPr>
            <a:spLocks noGrp="1"/>
          </p:cNvSpPr>
          <p:nvPr>
            <p:ph type="sldNum" sz="quarter" idx="12"/>
          </p:nvPr>
        </p:nvSpPr>
        <p:spPr/>
        <p:txBody>
          <a:bodyPr/>
          <a:lstStyle/>
          <a:p>
            <a:fld id="{8A2FEE6D-8C3B-D343-A222-3BFA48D61AD0}" type="slidenum">
              <a:rPr lang="en-US" smtClean="0"/>
              <a:t>‹#›</a:t>
            </a:fld>
            <a:endParaRPr lang="en-US"/>
          </a:p>
        </p:txBody>
      </p:sp>
    </p:spTree>
    <p:extLst>
      <p:ext uri="{BB962C8B-B14F-4D97-AF65-F5344CB8AC3E}">
        <p14:creationId xmlns:p14="http://schemas.microsoft.com/office/powerpoint/2010/main" val="295739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5253090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3C16-6D87-A497-6519-B802EE5DAD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BB94-20EC-220C-D5B2-5608B0590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835CE-3565-0E32-8A1C-D283DF99FA9C}"/>
              </a:ext>
            </a:extLst>
          </p:cNvPr>
          <p:cNvSpPr>
            <a:spLocks noGrp="1"/>
          </p:cNvSpPr>
          <p:nvPr>
            <p:ph type="dt" sz="half" idx="10"/>
          </p:nvPr>
        </p:nvSpPr>
        <p:spPr/>
        <p:txBody>
          <a:bodyPr/>
          <a:lstStyle/>
          <a:p>
            <a:fld id="{16AB300F-868D-2A4F-8E3B-846FE818EEBD}" type="datetimeFigureOut">
              <a:rPr lang="en-US" smtClean="0"/>
              <a:t>4/3/25</a:t>
            </a:fld>
            <a:endParaRPr lang="en-US"/>
          </a:p>
        </p:txBody>
      </p:sp>
      <p:sp>
        <p:nvSpPr>
          <p:cNvPr id="5" name="Footer Placeholder 4">
            <a:extLst>
              <a:ext uri="{FF2B5EF4-FFF2-40B4-BE49-F238E27FC236}">
                <a16:creationId xmlns:a16="http://schemas.microsoft.com/office/drawing/2014/main" id="{16ACEE20-F85C-20FE-2277-DA9A9B8E9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F8523-FC89-FCFD-A01A-BDC4C9A7C545}"/>
              </a:ext>
            </a:extLst>
          </p:cNvPr>
          <p:cNvSpPr>
            <a:spLocks noGrp="1"/>
          </p:cNvSpPr>
          <p:nvPr>
            <p:ph type="sldNum" sz="quarter" idx="12"/>
          </p:nvPr>
        </p:nvSpPr>
        <p:spPr/>
        <p:txBody>
          <a:bodyPr/>
          <a:lstStyle/>
          <a:p>
            <a:fld id="{8A2FEE6D-8C3B-D343-A222-3BFA48D61AD0}" type="slidenum">
              <a:rPr lang="en-US" smtClean="0"/>
              <a:t>‹#›</a:t>
            </a:fld>
            <a:endParaRPr lang="en-US"/>
          </a:p>
        </p:txBody>
      </p:sp>
    </p:spTree>
    <p:extLst>
      <p:ext uri="{BB962C8B-B14F-4D97-AF65-F5344CB8AC3E}">
        <p14:creationId xmlns:p14="http://schemas.microsoft.com/office/powerpoint/2010/main" val="383230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F7DE-4319-81D0-A7F3-E47E3DF88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C0E816-C696-853F-303A-7BBA6F7832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B037D2-D96E-9B92-8FEE-82592C30BB73}"/>
              </a:ext>
            </a:extLst>
          </p:cNvPr>
          <p:cNvSpPr>
            <a:spLocks noGrp="1"/>
          </p:cNvSpPr>
          <p:nvPr>
            <p:ph type="dt" sz="half" idx="10"/>
          </p:nvPr>
        </p:nvSpPr>
        <p:spPr/>
        <p:txBody>
          <a:bodyPr/>
          <a:lstStyle/>
          <a:p>
            <a:fld id="{16AB300F-868D-2A4F-8E3B-846FE818EEBD}" type="datetimeFigureOut">
              <a:rPr lang="en-US" smtClean="0"/>
              <a:t>4/3/25</a:t>
            </a:fld>
            <a:endParaRPr lang="en-US"/>
          </a:p>
        </p:txBody>
      </p:sp>
      <p:sp>
        <p:nvSpPr>
          <p:cNvPr id="5" name="Footer Placeholder 4">
            <a:extLst>
              <a:ext uri="{FF2B5EF4-FFF2-40B4-BE49-F238E27FC236}">
                <a16:creationId xmlns:a16="http://schemas.microsoft.com/office/drawing/2014/main" id="{74CE4ED8-379D-697F-B930-AF5A0F3CF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2B9A3-D74D-65AE-AB57-6E7FE9F2A678}"/>
              </a:ext>
            </a:extLst>
          </p:cNvPr>
          <p:cNvSpPr>
            <a:spLocks noGrp="1"/>
          </p:cNvSpPr>
          <p:nvPr>
            <p:ph type="sldNum" sz="quarter" idx="12"/>
          </p:nvPr>
        </p:nvSpPr>
        <p:spPr/>
        <p:txBody>
          <a:bodyPr/>
          <a:lstStyle/>
          <a:p>
            <a:fld id="{8A2FEE6D-8C3B-D343-A222-3BFA48D61AD0}" type="slidenum">
              <a:rPr lang="en-US" smtClean="0"/>
              <a:t>‹#›</a:t>
            </a:fld>
            <a:endParaRPr lang="en-US"/>
          </a:p>
        </p:txBody>
      </p:sp>
    </p:spTree>
    <p:extLst>
      <p:ext uri="{BB962C8B-B14F-4D97-AF65-F5344CB8AC3E}">
        <p14:creationId xmlns:p14="http://schemas.microsoft.com/office/powerpoint/2010/main" val="421971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95B4-E52C-1BBE-D16A-8C490F4F3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A6A043-D461-DAC5-2729-D67B339945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0DB203-C039-60D8-DDD7-61BCCEA474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E285BA-7A8E-61F8-6240-1724890001C1}"/>
              </a:ext>
            </a:extLst>
          </p:cNvPr>
          <p:cNvSpPr>
            <a:spLocks noGrp="1"/>
          </p:cNvSpPr>
          <p:nvPr>
            <p:ph type="dt" sz="half" idx="10"/>
          </p:nvPr>
        </p:nvSpPr>
        <p:spPr/>
        <p:txBody>
          <a:bodyPr/>
          <a:lstStyle/>
          <a:p>
            <a:fld id="{16AB300F-868D-2A4F-8E3B-846FE818EEBD}" type="datetimeFigureOut">
              <a:rPr lang="en-US" smtClean="0"/>
              <a:t>4/3/25</a:t>
            </a:fld>
            <a:endParaRPr lang="en-US"/>
          </a:p>
        </p:txBody>
      </p:sp>
      <p:sp>
        <p:nvSpPr>
          <p:cNvPr id="6" name="Footer Placeholder 5">
            <a:extLst>
              <a:ext uri="{FF2B5EF4-FFF2-40B4-BE49-F238E27FC236}">
                <a16:creationId xmlns:a16="http://schemas.microsoft.com/office/drawing/2014/main" id="{13039054-2B64-54BE-CC4A-4B265AA15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EBD0B-02E6-F9B8-F714-16B8B2298889}"/>
              </a:ext>
            </a:extLst>
          </p:cNvPr>
          <p:cNvSpPr>
            <a:spLocks noGrp="1"/>
          </p:cNvSpPr>
          <p:nvPr>
            <p:ph type="sldNum" sz="quarter" idx="12"/>
          </p:nvPr>
        </p:nvSpPr>
        <p:spPr/>
        <p:txBody>
          <a:bodyPr/>
          <a:lstStyle/>
          <a:p>
            <a:fld id="{8A2FEE6D-8C3B-D343-A222-3BFA48D61AD0}" type="slidenum">
              <a:rPr lang="en-US" smtClean="0"/>
              <a:t>‹#›</a:t>
            </a:fld>
            <a:endParaRPr lang="en-US"/>
          </a:p>
        </p:txBody>
      </p:sp>
    </p:spTree>
    <p:extLst>
      <p:ext uri="{BB962C8B-B14F-4D97-AF65-F5344CB8AC3E}">
        <p14:creationId xmlns:p14="http://schemas.microsoft.com/office/powerpoint/2010/main" val="230585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8973-72CB-2CF6-05C6-137B2C7E32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5CCACF-0EFE-1F1B-6800-B1B7EACBF0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5979B6-0284-4E4C-97E5-02084B5F67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C928E7-D987-C96C-00E7-A2CB46715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9619AE-A3FE-1AFC-3E65-0AB54B6329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6394D2-48E1-B8AE-1E63-F53ED19D5B70}"/>
              </a:ext>
            </a:extLst>
          </p:cNvPr>
          <p:cNvSpPr>
            <a:spLocks noGrp="1"/>
          </p:cNvSpPr>
          <p:nvPr>
            <p:ph type="dt" sz="half" idx="10"/>
          </p:nvPr>
        </p:nvSpPr>
        <p:spPr/>
        <p:txBody>
          <a:bodyPr/>
          <a:lstStyle/>
          <a:p>
            <a:fld id="{16AB300F-868D-2A4F-8E3B-846FE818EEBD}" type="datetimeFigureOut">
              <a:rPr lang="en-US" smtClean="0"/>
              <a:t>4/3/25</a:t>
            </a:fld>
            <a:endParaRPr lang="en-US"/>
          </a:p>
        </p:txBody>
      </p:sp>
      <p:sp>
        <p:nvSpPr>
          <p:cNvPr id="8" name="Footer Placeholder 7">
            <a:extLst>
              <a:ext uri="{FF2B5EF4-FFF2-40B4-BE49-F238E27FC236}">
                <a16:creationId xmlns:a16="http://schemas.microsoft.com/office/drawing/2014/main" id="{563D762B-FD17-B861-75EC-BE6D673B54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0A8AD3-8E8F-7879-6E74-5A2231B03554}"/>
              </a:ext>
            </a:extLst>
          </p:cNvPr>
          <p:cNvSpPr>
            <a:spLocks noGrp="1"/>
          </p:cNvSpPr>
          <p:nvPr>
            <p:ph type="sldNum" sz="quarter" idx="12"/>
          </p:nvPr>
        </p:nvSpPr>
        <p:spPr/>
        <p:txBody>
          <a:bodyPr/>
          <a:lstStyle/>
          <a:p>
            <a:fld id="{8A2FEE6D-8C3B-D343-A222-3BFA48D61AD0}" type="slidenum">
              <a:rPr lang="en-US" smtClean="0"/>
              <a:t>‹#›</a:t>
            </a:fld>
            <a:endParaRPr lang="en-US"/>
          </a:p>
        </p:txBody>
      </p:sp>
    </p:spTree>
    <p:extLst>
      <p:ext uri="{BB962C8B-B14F-4D97-AF65-F5344CB8AC3E}">
        <p14:creationId xmlns:p14="http://schemas.microsoft.com/office/powerpoint/2010/main" val="202481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D160-65C4-3367-FF6C-CBEF59D7A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584F3A-E1B3-EB90-F5F3-85CEFB302C55}"/>
              </a:ext>
            </a:extLst>
          </p:cNvPr>
          <p:cNvSpPr>
            <a:spLocks noGrp="1"/>
          </p:cNvSpPr>
          <p:nvPr>
            <p:ph type="dt" sz="half" idx="10"/>
          </p:nvPr>
        </p:nvSpPr>
        <p:spPr/>
        <p:txBody>
          <a:bodyPr/>
          <a:lstStyle/>
          <a:p>
            <a:fld id="{16AB300F-868D-2A4F-8E3B-846FE818EEBD}" type="datetimeFigureOut">
              <a:rPr lang="en-US" smtClean="0"/>
              <a:t>4/3/25</a:t>
            </a:fld>
            <a:endParaRPr lang="en-US"/>
          </a:p>
        </p:txBody>
      </p:sp>
      <p:sp>
        <p:nvSpPr>
          <p:cNvPr id="4" name="Footer Placeholder 3">
            <a:extLst>
              <a:ext uri="{FF2B5EF4-FFF2-40B4-BE49-F238E27FC236}">
                <a16:creationId xmlns:a16="http://schemas.microsoft.com/office/drawing/2014/main" id="{3F1196AE-C528-104C-A7F3-E622CEA82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5F3CB7-14A9-4441-805B-8514665A2BED}"/>
              </a:ext>
            </a:extLst>
          </p:cNvPr>
          <p:cNvSpPr>
            <a:spLocks noGrp="1"/>
          </p:cNvSpPr>
          <p:nvPr>
            <p:ph type="sldNum" sz="quarter" idx="12"/>
          </p:nvPr>
        </p:nvSpPr>
        <p:spPr/>
        <p:txBody>
          <a:bodyPr/>
          <a:lstStyle/>
          <a:p>
            <a:fld id="{8A2FEE6D-8C3B-D343-A222-3BFA48D61AD0}" type="slidenum">
              <a:rPr lang="en-US" smtClean="0"/>
              <a:t>‹#›</a:t>
            </a:fld>
            <a:endParaRPr lang="en-US"/>
          </a:p>
        </p:txBody>
      </p:sp>
    </p:spTree>
    <p:extLst>
      <p:ext uri="{BB962C8B-B14F-4D97-AF65-F5344CB8AC3E}">
        <p14:creationId xmlns:p14="http://schemas.microsoft.com/office/powerpoint/2010/main" val="33149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4BECF4-F3B5-D0C7-A493-027EF06E90F2}"/>
              </a:ext>
            </a:extLst>
          </p:cNvPr>
          <p:cNvSpPr>
            <a:spLocks noGrp="1"/>
          </p:cNvSpPr>
          <p:nvPr>
            <p:ph type="dt" sz="half" idx="10"/>
          </p:nvPr>
        </p:nvSpPr>
        <p:spPr/>
        <p:txBody>
          <a:bodyPr/>
          <a:lstStyle/>
          <a:p>
            <a:fld id="{16AB300F-868D-2A4F-8E3B-846FE818EEBD}" type="datetimeFigureOut">
              <a:rPr lang="en-US" smtClean="0"/>
              <a:t>4/3/25</a:t>
            </a:fld>
            <a:endParaRPr lang="en-US"/>
          </a:p>
        </p:txBody>
      </p:sp>
      <p:sp>
        <p:nvSpPr>
          <p:cNvPr id="3" name="Footer Placeholder 2">
            <a:extLst>
              <a:ext uri="{FF2B5EF4-FFF2-40B4-BE49-F238E27FC236}">
                <a16:creationId xmlns:a16="http://schemas.microsoft.com/office/drawing/2014/main" id="{81BEABA8-B75A-FE4A-F02F-10C539E863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170385-7593-2470-9009-8EF1ECE9EF73}"/>
              </a:ext>
            </a:extLst>
          </p:cNvPr>
          <p:cNvSpPr>
            <a:spLocks noGrp="1"/>
          </p:cNvSpPr>
          <p:nvPr>
            <p:ph type="sldNum" sz="quarter" idx="12"/>
          </p:nvPr>
        </p:nvSpPr>
        <p:spPr/>
        <p:txBody>
          <a:bodyPr/>
          <a:lstStyle/>
          <a:p>
            <a:fld id="{8A2FEE6D-8C3B-D343-A222-3BFA48D61AD0}" type="slidenum">
              <a:rPr lang="en-US" smtClean="0"/>
              <a:t>‹#›</a:t>
            </a:fld>
            <a:endParaRPr lang="en-US"/>
          </a:p>
        </p:txBody>
      </p:sp>
    </p:spTree>
    <p:extLst>
      <p:ext uri="{BB962C8B-B14F-4D97-AF65-F5344CB8AC3E}">
        <p14:creationId xmlns:p14="http://schemas.microsoft.com/office/powerpoint/2010/main" val="380988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ED1D-5377-17C6-FAE5-DEDDD6E13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9BA3E-F719-3B48-E791-E64B61686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B9E74F-D74C-733D-DCB1-3CA27C708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6F2605-FDA1-48B2-FC61-6807CE4956F3}"/>
              </a:ext>
            </a:extLst>
          </p:cNvPr>
          <p:cNvSpPr>
            <a:spLocks noGrp="1"/>
          </p:cNvSpPr>
          <p:nvPr>
            <p:ph type="dt" sz="half" idx="10"/>
          </p:nvPr>
        </p:nvSpPr>
        <p:spPr/>
        <p:txBody>
          <a:bodyPr/>
          <a:lstStyle/>
          <a:p>
            <a:fld id="{16AB300F-868D-2A4F-8E3B-846FE818EEBD}" type="datetimeFigureOut">
              <a:rPr lang="en-US" smtClean="0"/>
              <a:t>4/3/25</a:t>
            </a:fld>
            <a:endParaRPr lang="en-US"/>
          </a:p>
        </p:txBody>
      </p:sp>
      <p:sp>
        <p:nvSpPr>
          <p:cNvPr id="6" name="Footer Placeholder 5">
            <a:extLst>
              <a:ext uri="{FF2B5EF4-FFF2-40B4-BE49-F238E27FC236}">
                <a16:creationId xmlns:a16="http://schemas.microsoft.com/office/drawing/2014/main" id="{707A3446-264C-D35E-68D4-72A3FF6474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508077-995C-7DB9-B3A4-8C06DB3DDEA5}"/>
              </a:ext>
            </a:extLst>
          </p:cNvPr>
          <p:cNvSpPr>
            <a:spLocks noGrp="1"/>
          </p:cNvSpPr>
          <p:nvPr>
            <p:ph type="sldNum" sz="quarter" idx="12"/>
          </p:nvPr>
        </p:nvSpPr>
        <p:spPr/>
        <p:txBody>
          <a:bodyPr/>
          <a:lstStyle/>
          <a:p>
            <a:fld id="{8A2FEE6D-8C3B-D343-A222-3BFA48D61AD0}" type="slidenum">
              <a:rPr lang="en-US" smtClean="0"/>
              <a:t>‹#›</a:t>
            </a:fld>
            <a:endParaRPr lang="en-US"/>
          </a:p>
        </p:txBody>
      </p:sp>
    </p:spTree>
    <p:extLst>
      <p:ext uri="{BB962C8B-B14F-4D97-AF65-F5344CB8AC3E}">
        <p14:creationId xmlns:p14="http://schemas.microsoft.com/office/powerpoint/2010/main" val="23580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D27-69A3-414B-4505-4707B362D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DD3912-3A99-FAF3-6FAF-02365F455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B4D4B2-5946-3574-2FB9-3C8F3F39F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EEA89-6104-FEB4-7782-D62F557127A5}"/>
              </a:ext>
            </a:extLst>
          </p:cNvPr>
          <p:cNvSpPr>
            <a:spLocks noGrp="1"/>
          </p:cNvSpPr>
          <p:nvPr>
            <p:ph type="dt" sz="half" idx="10"/>
          </p:nvPr>
        </p:nvSpPr>
        <p:spPr/>
        <p:txBody>
          <a:bodyPr/>
          <a:lstStyle/>
          <a:p>
            <a:fld id="{16AB300F-868D-2A4F-8E3B-846FE818EEBD}" type="datetimeFigureOut">
              <a:rPr lang="en-US" smtClean="0"/>
              <a:t>4/3/25</a:t>
            </a:fld>
            <a:endParaRPr lang="en-US"/>
          </a:p>
        </p:txBody>
      </p:sp>
      <p:sp>
        <p:nvSpPr>
          <p:cNvPr id="6" name="Footer Placeholder 5">
            <a:extLst>
              <a:ext uri="{FF2B5EF4-FFF2-40B4-BE49-F238E27FC236}">
                <a16:creationId xmlns:a16="http://schemas.microsoft.com/office/drawing/2014/main" id="{3267D1B9-AE3F-7100-BD7E-56D50ED8C9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7C79F5-57E9-D84E-4EE6-47ED6C98B454}"/>
              </a:ext>
            </a:extLst>
          </p:cNvPr>
          <p:cNvSpPr>
            <a:spLocks noGrp="1"/>
          </p:cNvSpPr>
          <p:nvPr>
            <p:ph type="sldNum" sz="quarter" idx="12"/>
          </p:nvPr>
        </p:nvSpPr>
        <p:spPr/>
        <p:txBody>
          <a:bodyPr/>
          <a:lstStyle/>
          <a:p>
            <a:fld id="{8A2FEE6D-8C3B-D343-A222-3BFA48D61AD0}" type="slidenum">
              <a:rPr lang="en-US" smtClean="0"/>
              <a:t>‹#›</a:t>
            </a:fld>
            <a:endParaRPr lang="en-US"/>
          </a:p>
        </p:txBody>
      </p:sp>
    </p:spTree>
    <p:extLst>
      <p:ext uri="{BB962C8B-B14F-4D97-AF65-F5344CB8AC3E}">
        <p14:creationId xmlns:p14="http://schemas.microsoft.com/office/powerpoint/2010/main" val="3325816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6AC430-94E1-BD32-907A-522471955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296636-0079-8F63-A328-B3D0EB0EC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D69FF-648F-52AB-AC31-EB5B56A069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AB300F-868D-2A4F-8E3B-846FE818EEBD}" type="datetimeFigureOut">
              <a:rPr lang="en-US" smtClean="0"/>
              <a:t>4/3/25</a:t>
            </a:fld>
            <a:endParaRPr lang="en-US"/>
          </a:p>
        </p:txBody>
      </p:sp>
      <p:sp>
        <p:nvSpPr>
          <p:cNvPr id="5" name="Footer Placeholder 4">
            <a:extLst>
              <a:ext uri="{FF2B5EF4-FFF2-40B4-BE49-F238E27FC236}">
                <a16:creationId xmlns:a16="http://schemas.microsoft.com/office/drawing/2014/main" id="{91BCBAE0-8C74-3A75-6D37-281F74241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2F9420-D0C7-4576-A3D4-601197D920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2FEE6D-8C3B-D343-A222-3BFA48D61AD0}" type="slidenum">
              <a:rPr lang="en-US" smtClean="0"/>
              <a:t>‹#›</a:t>
            </a:fld>
            <a:endParaRPr lang="en-US"/>
          </a:p>
        </p:txBody>
      </p:sp>
    </p:spTree>
    <p:extLst>
      <p:ext uri="{BB962C8B-B14F-4D97-AF65-F5344CB8AC3E}">
        <p14:creationId xmlns:p14="http://schemas.microsoft.com/office/powerpoint/2010/main" val="100955415"/>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pubmed/33416695" TargetMode="External"/><Relationship Id="rId2" Type="http://schemas.openxmlformats.org/officeDocument/2006/relationships/hyperlink" Target="https://doi.org/10.1353/hpu.2020.0095"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5241" y="1455496"/>
            <a:ext cx="9231410" cy="3542045"/>
          </a:xfrm>
        </p:spPr>
        <p:txBody>
          <a:bodyPr anchor="b">
            <a:normAutofit fontScale="90000"/>
          </a:bodyPr>
          <a:lstStyle/>
          <a:p>
            <a:pPr algn="l"/>
            <a:br>
              <a:rPr lang="en-US" sz="7300" dirty="0"/>
            </a:br>
            <a:r>
              <a:rPr lang="en-US" sz="7300" dirty="0"/>
              <a:t>Methadone for OUD: Updates and Ongoing Barriers to Care</a:t>
            </a:r>
            <a:br>
              <a:rPr lang="en-US" sz="11500" dirty="0"/>
            </a:br>
            <a:endParaRPr lang="en-US" sz="11500" dirty="0"/>
          </a:p>
        </p:txBody>
      </p:sp>
      <p:sp>
        <p:nvSpPr>
          <p:cNvPr id="3" name="Subtitle 2"/>
          <p:cNvSpPr>
            <a:spLocks noGrp="1"/>
          </p:cNvSpPr>
          <p:nvPr>
            <p:ph type="subTitle" idx="1"/>
          </p:nvPr>
        </p:nvSpPr>
        <p:spPr>
          <a:xfrm>
            <a:off x="1285241" y="4582814"/>
            <a:ext cx="7132335" cy="1312657"/>
          </a:xfrm>
        </p:spPr>
        <p:txBody>
          <a:bodyPr anchor="t">
            <a:normAutofit/>
          </a:bodyPr>
          <a:lstStyle/>
          <a:p>
            <a:pPr algn="l"/>
            <a:r>
              <a:rPr lang="en-US" dirty="0"/>
              <a:t>Jessica Gregg MD PhD</a:t>
            </a:r>
          </a:p>
        </p:txBody>
      </p:sp>
    </p:spTree>
    <p:extLst>
      <p:ext uri="{BB962C8B-B14F-4D97-AF65-F5344CB8AC3E}">
        <p14:creationId xmlns:p14="http://schemas.microsoft.com/office/powerpoint/2010/main" val="130302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A7D07D-F1E6-4DB1-888F-FC090C460EB4}"/>
              </a:ext>
            </a:extLst>
          </p:cNvPr>
          <p:cNvSpPr txBox="1"/>
          <p:nvPr/>
        </p:nvSpPr>
        <p:spPr>
          <a:xfrm>
            <a:off x="1463039" y="937260"/>
            <a:ext cx="9724031" cy="5006339"/>
          </a:xfrm>
          <a:prstGeom prst="rect">
            <a:avLst/>
          </a:prstGeom>
        </p:spPr>
        <p:txBody>
          <a:bodyPr vert="horz" lIns="91440" tIns="45720" rIns="91440" bIns="45720" rtlCol="0" anchor="ctr">
            <a:normAutofit/>
          </a:bodyPr>
          <a:lstStyle/>
          <a:p>
            <a:pPr>
              <a:lnSpc>
                <a:spcPct val="90000"/>
              </a:lnSpc>
              <a:spcAft>
                <a:spcPts val="600"/>
              </a:spcAft>
            </a:pPr>
            <a:r>
              <a:rPr lang="en-US" sz="2800" dirty="0"/>
              <a:t>A doctor would still be allowed to prescribe opiates but …. “in the course of his professional practice only”</a:t>
            </a:r>
          </a:p>
          <a:p>
            <a:pPr>
              <a:lnSpc>
                <a:spcPct val="90000"/>
              </a:lnSpc>
              <a:spcAft>
                <a:spcPts val="600"/>
              </a:spcAft>
            </a:pPr>
            <a:endParaRPr lang="en-US" sz="2800" dirty="0"/>
          </a:p>
          <a:p>
            <a:pPr>
              <a:lnSpc>
                <a:spcPct val="90000"/>
              </a:lnSpc>
              <a:spcAft>
                <a:spcPts val="600"/>
              </a:spcAft>
            </a:pPr>
            <a:r>
              <a:rPr lang="en-US" sz="2800" dirty="0"/>
              <a:t>	Substance use disorders not considered part of the 	medical domain</a:t>
            </a:r>
          </a:p>
          <a:p>
            <a:pPr>
              <a:lnSpc>
                <a:spcPct val="90000"/>
              </a:lnSpc>
              <a:spcAft>
                <a:spcPts val="600"/>
              </a:spcAft>
            </a:pPr>
            <a:endParaRPr lang="en-US" sz="2800" dirty="0"/>
          </a:p>
          <a:p>
            <a:pPr>
              <a:lnSpc>
                <a:spcPct val="90000"/>
              </a:lnSpc>
              <a:spcAft>
                <a:spcPts val="600"/>
              </a:spcAft>
            </a:pPr>
            <a:r>
              <a:rPr lang="en-US" sz="2800" dirty="0"/>
              <a:t>	Doctors were not allowed to prescribe opiates to treat 	opioid use disorder</a:t>
            </a:r>
          </a:p>
        </p:txBody>
      </p:sp>
    </p:spTree>
    <p:extLst>
      <p:ext uri="{BB962C8B-B14F-4D97-AF65-F5344CB8AC3E}">
        <p14:creationId xmlns:p14="http://schemas.microsoft.com/office/powerpoint/2010/main" val="2913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ast-forward Emoji">
            <a:extLst>
              <a:ext uri="{FF2B5EF4-FFF2-40B4-BE49-F238E27FC236}">
                <a16:creationId xmlns:a16="http://schemas.microsoft.com/office/drawing/2014/main" id="{35B38437-4B9A-41F6-9313-D6E11ABEE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2571750"/>
            <a:ext cx="15621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42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0E17D2C3-EEF9-445C-B4D6-135AAE758A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04"/>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2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ichard nixon">
            <a:extLst>
              <a:ext uri="{FF2B5EF4-FFF2-40B4-BE49-F238E27FC236}">
                <a16:creationId xmlns:a16="http://schemas.microsoft.com/office/drawing/2014/main" id="{C3BF121F-F15F-400C-AED0-988371375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834" y="609600"/>
            <a:ext cx="9144000" cy="549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0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id="{304885FA-392D-473F-90CC-CAB86B796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78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92642-960C-4B14-A835-8AD0563FE3B1}"/>
              </a:ext>
            </a:extLst>
          </p:cNvPr>
          <p:cNvSpPr txBox="1"/>
          <p:nvPr/>
        </p:nvSpPr>
        <p:spPr>
          <a:xfrm rot="10800000" flipV="1">
            <a:off x="5448666" y="1039300"/>
            <a:ext cx="6471785" cy="4401205"/>
          </a:xfrm>
          <a:prstGeom prst="rect">
            <a:avLst/>
          </a:prstGeom>
          <a:noFill/>
        </p:spPr>
        <p:txBody>
          <a:bodyPr wrap="square" rtlCol="0">
            <a:spAutoFit/>
          </a:bodyPr>
          <a:lstStyle/>
          <a:p>
            <a:r>
              <a:rPr lang="en-US" sz="2800" dirty="0"/>
              <a:t>Vincent Dole &amp; Marie </a:t>
            </a:r>
            <a:r>
              <a:rPr lang="en-US" sz="2800" dirty="0" err="1"/>
              <a:t>Nycewinder</a:t>
            </a:r>
            <a:endParaRPr lang="en-US" sz="2800" dirty="0"/>
          </a:p>
          <a:p>
            <a:endParaRPr lang="en-US" sz="2800" dirty="0"/>
          </a:p>
          <a:p>
            <a:r>
              <a:rPr lang="en-US" sz="2800" dirty="0"/>
              <a:t>	Researchers at the Rockefeller 	center</a:t>
            </a:r>
          </a:p>
          <a:p>
            <a:endParaRPr lang="en-US" sz="2800" dirty="0"/>
          </a:p>
          <a:p>
            <a:r>
              <a:rPr lang="en-US" sz="2800" dirty="0"/>
              <a:t>	Found that research participants 	used less heroin when they took 	the opioid methadone</a:t>
            </a:r>
          </a:p>
          <a:p>
            <a:endParaRPr lang="en-US" sz="2800" dirty="0"/>
          </a:p>
          <a:p>
            <a:r>
              <a:rPr lang="en-US" sz="2800" dirty="0"/>
              <a:t>	Nixon was happy</a:t>
            </a:r>
          </a:p>
        </p:txBody>
      </p:sp>
    </p:spTree>
    <p:extLst>
      <p:ext uri="{BB962C8B-B14F-4D97-AF65-F5344CB8AC3E}">
        <p14:creationId xmlns:p14="http://schemas.microsoft.com/office/powerpoint/2010/main" val="110065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B89D4-DA6C-8347-AA3C-4661E64548E8}"/>
              </a:ext>
            </a:extLst>
          </p:cNvPr>
          <p:cNvSpPr txBox="1"/>
          <p:nvPr/>
        </p:nvSpPr>
        <p:spPr>
          <a:xfrm>
            <a:off x="983673" y="2382559"/>
            <a:ext cx="10224653" cy="2523768"/>
          </a:xfrm>
          <a:prstGeom prst="rect">
            <a:avLst/>
          </a:prstGeom>
          <a:noFill/>
        </p:spPr>
        <p:txBody>
          <a:bodyPr wrap="square" rtlCol="0">
            <a:spAutoFit/>
          </a:bodyPr>
          <a:lstStyle/>
          <a:p>
            <a:r>
              <a:rPr lang="en-US" sz="2800" dirty="0"/>
              <a:t>1970 – FDA approves methadone for “detoxification”</a:t>
            </a:r>
          </a:p>
          <a:p>
            <a:pPr marL="342900" indent="-342900">
              <a:buAutoNum type="arabicPlain" startAt="1973"/>
            </a:pPr>
            <a:r>
              <a:rPr lang="en-US" sz="2800" dirty="0"/>
              <a:t> – Methadone is approved as maintenance treatment</a:t>
            </a:r>
          </a:p>
          <a:p>
            <a:pPr marL="342900" indent="-342900">
              <a:buAutoNum type="arabicPlain" startAt="1973"/>
            </a:pPr>
            <a:r>
              <a:rPr lang="en-US" sz="2800" dirty="0"/>
              <a:t> - Opioid Treatment Programs (OTPs) are created to dispense methadone (medical providers still unable to prescribe it for OUD)</a:t>
            </a:r>
          </a:p>
          <a:p>
            <a:endParaRPr lang="en-US" dirty="0"/>
          </a:p>
        </p:txBody>
      </p:sp>
    </p:spTree>
    <p:extLst>
      <p:ext uri="{BB962C8B-B14F-4D97-AF65-F5344CB8AC3E}">
        <p14:creationId xmlns:p14="http://schemas.microsoft.com/office/powerpoint/2010/main" val="303391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3" name="Rectangle 1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AF8B997A-A75A-4F1E-8404-06C043800AAC}"/>
              </a:ext>
            </a:extLst>
          </p:cNvPr>
          <p:cNvGraphicFramePr/>
          <p:nvPr>
            <p:extLst>
              <p:ext uri="{D42A27DB-BD31-4B8C-83A1-F6EECF244321}">
                <p14:modId xmlns:p14="http://schemas.microsoft.com/office/powerpoint/2010/main" val="368402625"/>
              </p:ext>
            </p:extLst>
          </p:nvPr>
        </p:nvGraphicFramePr>
        <p:xfrm>
          <a:off x="1485900" y="750440"/>
          <a:ext cx="10085985"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834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8B73EB39-8F98-4FAC-9EE3-6B5E6F0F90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1834" y="643467"/>
            <a:ext cx="994833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6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77B74E88-534B-4B77-9FF0-C52ED88354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0362"/>
          <a:stretch/>
        </p:blipFill>
        <p:spPr bwMode="auto">
          <a:xfrm>
            <a:off x="321734" y="557189"/>
            <a:ext cx="4276956" cy="5743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F3EE14E1-33CD-41D8-8DED-DA770A79BD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2" r="2069" b="-1"/>
          <a:stretch/>
        </p:blipFill>
        <p:spPr bwMode="auto">
          <a:xfrm>
            <a:off x="4772525" y="557189"/>
            <a:ext cx="7097742" cy="574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207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A74C6749-5605-48A4-9228-D0ACC5FF58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40" r="17189"/>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42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TextBox 3">
            <a:extLst>
              <a:ext uri="{FF2B5EF4-FFF2-40B4-BE49-F238E27FC236}">
                <a16:creationId xmlns:a16="http://schemas.microsoft.com/office/drawing/2014/main" id="{3285E8A9-FAE9-0693-F82A-6A1D610A8190}"/>
              </a:ext>
            </a:extLst>
          </p:cNvPr>
          <p:cNvGraphicFramePr/>
          <p:nvPr>
            <p:extLst>
              <p:ext uri="{D42A27DB-BD31-4B8C-83A1-F6EECF244321}">
                <p14:modId xmlns:p14="http://schemas.microsoft.com/office/powerpoint/2010/main" val="373104287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462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ethadone clinic">
            <a:extLst>
              <a:ext uri="{FF2B5EF4-FFF2-40B4-BE49-F238E27FC236}">
                <a16:creationId xmlns:a16="http://schemas.microsoft.com/office/drawing/2014/main" id="{763F4530-D87D-4636-AAAF-C75FF34D8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332" y="728420"/>
            <a:ext cx="9190496" cy="5393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931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DE081E5-BF2D-4C5E-808E-03372F0E61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70" b="1664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022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B2A2A1D-5248-4F22-782A-DA989AFACBA3}"/>
              </a:ext>
            </a:extLst>
          </p:cNvPr>
          <p:cNvSpPr txBox="1"/>
          <p:nvPr/>
        </p:nvSpPr>
        <p:spPr>
          <a:xfrm>
            <a:off x="1524000" y="1584683"/>
            <a:ext cx="9144000" cy="255182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dirty="0">
                <a:solidFill>
                  <a:schemeClr val="tx1"/>
                </a:solidFill>
                <a:latin typeface="+mj-lt"/>
                <a:ea typeface="+mj-ea"/>
                <a:cs typeface="+mj-cs"/>
              </a:rPr>
              <a:t>Fewer than 20% of US Counties have an OTP</a:t>
            </a:r>
          </a:p>
        </p:txBody>
      </p:sp>
    </p:spTree>
    <p:extLst>
      <p:ext uri="{BB962C8B-B14F-4D97-AF65-F5344CB8AC3E}">
        <p14:creationId xmlns:p14="http://schemas.microsoft.com/office/powerpoint/2010/main" val="679009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EB0212-927C-E1CF-D13D-B052BC59A8E8}"/>
              </a:ext>
            </a:extLst>
          </p:cNvPr>
          <p:cNvSpPr txBox="1"/>
          <p:nvPr/>
        </p:nvSpPr>
        <p:spPr>
          <a:xfrm>
            <a:off x="1856740" y="1485900"/>
            <a:ext cx="8074815" cy="3685571"/>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a:t>Only 4% of OTP are in rural areas.</a:t>
            </a:r>
          </a:p>
          <a:p>
            <a:pPr indent="-228600">
              <a:lnSpc>
                <a:spcPct val="90000"/>
              </a:lnSpc>
              <a:spcAft>
                <a:spcPts val="600"/>
              </a:spcAft>
              <a:buFont typeface="Arial" panose="020B0604020202020204" pitchFamily="34" charset="0"/>
              <a:buChar char="•"/>
            </a:pPr>
            <a:r>
              <a:rPr lang="en-US" sz="2400" dirty="0"/>
              <a:t>Residents of rural areas must drive hours to access the medication</a:t>
            </a:r>
          </a:p>
          <a:p>
            <a:pPr indent="-228600">
              <a:lnSpc>
                <a:spcPct val="90000"/>
              </a:lnSpc>
              <a:spcAft>
                <a:spcPts val="600"/>
              </a:spcAft>
              <a:buFont typeface="Arial" panose="020B0604020202020204" pitchFamily="34" charset="0"/>
              <a:buChar char="•"/>
            </a:pPr>
            <a:r>
              <a:rPr lang="en-US" sz="2400" dirty="0"/>
              <a:t>A huge deal for Indian Country</a:t>
            </a:r>
          </a:p>
        </p:txBody>
      </p:sp>
      <p:sp>
        <p:nvSpPr>
          <p:cNvPr id="4" name="TextBox 3">
            <a:extLst>
              <a:ext uri="{FF2B5EF4-FFF2-40B4-BE49-F238E27FC236}">
                <a16:creationId xmlns:a16="http://schemas.microsoft.com/office/drawing/2014/main" id="{D12024EC-113F-C589-10E4-C71329D4E550}"/>
              </a:ext>
            </a:extLst>
          </p:cNvPr>
          <p:cNvSpPr txBox="1"/>
          <p:nvPr/>
        </p:nvSpPr>
        <p:spPr>
          <a:xfrm>
            <a:off x="5694219" y="5493204"/>
            <a:ext cx="6101542" cy="923330"/>
          </a:xfrm>
          <a:prstGeom prst="rect">
            <a:avLst/>
          </a:prstGeom>
          <a:noFill/>
        </p:spPr>
        <p:txBody>
          <a:bodyPr wrap="square">
            <a:spAutoFit/>
          </a:bodyPr>
          <a:lstStyle/>
          <a:p>
            <a:pPr>
              <a:spcAft>
                <a:spcPts val="600"/>
              </a:spcAft>
            </a:pPr>
            <a:r>
              <a:rPr lang="en-US" b="0" i="0" u="none" strike="noStrike" dirty="0">
                <a:solidFill>
                  <a:srgbClr val="343A40"/>
                </a:solidFill>
                <a:effectLst/>
                <a:latin typeface="Arial" panose="020B0604020202020204" pitchFamily="34" charset="0"/>
              </a:rPr>
              <a:t>Lister JJ, Weaver A, </a:t>
            </a:r>
            <a:r>
              <a:rPr lang="en-US" b="0" i="1" u="none" strike="noStrike" dirty="0">
                <a:solidFill>
                  <a:srgbClr val="343A40"/>
                </a:solidFill>
                <a:effectLst/>
                <a:latin typeface="Arial" panose="020B0604020202020204" pitchFamily="34" charset="0"/>
              </a:rPr>
              <a:t>Journal of Health Care for the Poor and Underserved</a:t>
            </a:r>
            <a:r>
              <a:rPr lang="en-US" b="0" i="0" u="none" strike="noStrike" dirty="0">
                <a:solidFill>
                  <a:srgbClr val="343A40"/>
                </a:solidFill>
                <a:effectLst/>
                <a:latin typeface="Arial" panose="020B0604020202020204" pitchFamily="34" charset="0"/>
              </a:rPr>
              <a:t> 2020; </a:t>
            </a:r>
            <a:r>
              <a:rPr lang="en-US" b="1" i="0" u="none" strike="noStrike" dirty="0">
                <a:solidFill>
                  <a:srgbClr val="343A40"/>
                </a:solidFill>
                <a:effectLst/>
                <a:latin typeface="Arial" panose="020B0604020202020204" pitchFamily="34" charset="0"/>
              </a:rPr>
              <a:t>31(3): </a:t>
            </a:r>
            <a:r>
              <a:rPr lang="en-US" b="0" i="0" u="none" strike="noStrike" dirty="0">
                <a:solidFill>
                  <a:srgbClr val="343A40"/>
                </a:solidFill>
                <a:effectLst/>
                <a:latin typeface="Arial" panose="020B0604020202020204" pitchFamily="34" charset="0"/>
              </a:rPr>
              <a:t>1291-1307.</a:t>
            </a:r>
            <a:r>
              <a:rPr lang="en-US" b="0" i="0" u="none" strike="noStrike" dirty="0">
                <a:solidFill>
                  <a:srgbClr val="000000"/>
                </a:solidFill>
                <a:effectLst/>
                <a:latin typeface="Arial" panose="020B0604020202020204" pitchFamily="34" charset="0"/>
                <a:hlinkClick r:id="rId2"/>
              </a:rPr>
              <a:t>DOI link</a:t>
            </a:r>
            <a:r>
              <a:rPr lang="en-US" b="0" i="0" u="none" strike="noStrike" dirty="0">
                <a:solidFill>
                  <a:srgbClr val="343A40"/>
                </a:solidFill>
                <a:effectLst/>
                <a:latin typeface="Arial" panose="020B0604020202020204" pitchFamily="34" charset="0"/>
              </a:rPr>
              <a:t>,  </a:t>
            </a:r>
            <a:r>
              <a:rPr lang="en-US" b="0" i="0" u="none" strike="noStrike" dirty="0">
                <a:solidFill>
                  <a:srgbClr val="000000"/>
                </a:solidFill>
                <a:effectLst/>
                <a:latin typeface="Arial" panose="020B0604020202020204" pitchFamily="34" charset="0"/>
                <a:hlinkClick r:id="rId3"/>
              </a:rPr>
              <a:t>PMid:33416695</a:t>
            </a:r>
            <a:endParaRPr lang="en-US" dirty="0"/>
          </a:p>
        </p:txBody>
      </p:sp>
    </p:spTree>
    <p:extLst>
      <p:ext uri="{BB962C8B-B14F-4D97-AF65-F5344CB8AC3E}">
        <p14:creationId xmlns:p14="http://schemas.microsoft.com/office/powerpoint/2010/main" val="3505667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06A296-1C3D-504C-B70C-E305632306CC}"/>
              </a:ext>
            </a:extLst>
          </p:cNvPr>
          <p:cNvSpPr>
            <a:spLocks noGrp="1"/>
          </p:cNvSpPr>
          <p:nvPr>
            <p:ph type="title"/>
          </p:nvPr>
        </p:nvSpPr>
        <p:spPr>
          <a:xfrm>
            <a:off x="1285239" y="799114"/>
            <a:ext cx="8074815" cy="1130978"/>
          </a:xfrm>
          <a:prstGeom prst="ellipse">
            <a:avLst/>
          </a:prstGeom>
        </p:spPr>
        <p:txBody>
          <a:bodyPr anchor="ctr">
            <a:normAutofit/>
          </a:bodyPr>
          <a:lstStyle/>
          <a:p>
            <a:r>
              <a:rPr lang="en-US" sz="5000" dirty="0"/>
              <a:t>Methadone: efficacy</a:t>
            </a:r>
          </a:p>
        </p:txBody>
      </p:sp>
      <p:sp>
        <p:nvSpPr>
          <p:cNvPr id="3" name="Content Placeholder 2">
            <a:extLst>
              <a:ext uri="{FF2B5EF4-FFF2-40B4-BE49-F238E27FC236}">
                <a16:creationId xmlns:a16="http://schemas.microsoft.com/office/drawing/2014/main" id="{952BEF1E-C2BC-A144-95C8-D93A2E9B7E30}"/>
              </a:ext>
            </a:extLst>
          </p:cNvPr>
          <p:cNvSpPr>
            <a:spLocks noGrp="1"/>
          </p:cNvSpPr>
          <p:nvPr>
            <p:ph idx="1"/>
          </p:nvPr>
        </p:nvSpPr>
        <p:spPr>
          <a:xfrm>
            <a:off x="641774" y="1666240"/>
            <a:ext cx="10656146" cy="4392646"/>
          </a:xfrm>
        </p:spPr>
        <p:txBody>
          <a:bodyPr anchor="t">
            <a:normAutofit fontScale="92500" lnSpcReduction="20000"/>
          </a:bodyPr>
          <a:lstStyle/>
          <a:p>
            <a:pPr marL="0" indent="0">
              <a:buNone/>
            </a:pPr>
            <a:endParaRPr lang="en-US" sz="1100" dirty="0"/>
          </a:p>
          <a:p>
            <a:pPr marL="0" indent="0">
              <a:buNone/>
            </a:pPr>
            <a:endParaRPr lang="en-US" sz="1100" dirty="0"/>
          </a:p>
          <a:p>
            <a:pPr marL="0" indent="0">
              <a:buNone/>
            </a:pPr>
            <a:endParaRPr lang="en-US" sz="2400" dirty="0"/>
          </a:p>
          <a:p>
            <a:pPr marL="0" indent="0">
              <a:buNone/>
            </a:pPr>
            <a:r>
              <a:rPr lang="en-US" sz="2600" dirty="0"/>
              <a:t>Cochrane review 2009</a:t>
            </a:r>
          </a:p>
          <a:p>
            <a:pPr lvl="1"/>
            <a:endParaRPr lang="en-US" sz="2600" dirty="0"/>
          </a:p>
          <a:p>
            <a:pPr lvl="1"/>
            <a:r>
              <a:rPr lang="en-US" sz="2600" dirty="0"/>
              <a:t>Patients taking methadone are significantly less likely to have positive urine drug screen </a:t>
            </a:r>
          </a:p>
          <a:p>
            <a:pPr lvl="1"/>
            <a:endParaRPr lang="en-US" sz="2600" dirty="0"/>
          </a:p>
          <a:p>
            <a:pPr lvl="1"/>
            <a:r>
              <a:rPr lang="en-US" sz="2600" dirty="0"/>
              <a:t>Decreased new infections with Hep C/HIV </a:t>
            </a:r>
          </a:p>
          <a:p>
            <a:pPr lvl="1"/>
            <a:endParaRPr lang="en-US" sz="2600" dirty="0"/>
          </a:p>
          <a:p>
            <a:pPr lvl="1"/>
            <a:r>
              <a:rPr lang="en-US" sz="2600" dirty="0"/>
              <a:t>Decreased criminality</a:t>
            </a:r>
          </a:p>
          <a:p>
            <a:pPr marL="457200" lvl="1" indent="0">
              <a:buNone/>
            </a:pPr>
            <a:endParaRPr lang="en-US" sz="2600" dirty="0"/>
          </a:p>
          <a:p>
            <a:pPr lvl="1"/>
            <a:r>
              <a:rPr lang="en-US" sz="2600" dirty="0"/>
              <a:t>Decreased deaths</a:t>
            </a:r>
          </a:p>
          <a:p>
            <a:pPr marL="0" indent="0">
              <a:buNone/>
            </a:pPr>
            <a:endParaRPr lang="en-US" sz="1100" dirty="0"/>
          </a:p>
          <a:p>
            <a:pPr marL="0" indent="0">
              <a:buNone/>
            </a:pPr>
            <a:endParaRPr lang="en-US" sz="1100" dirty="0"/>
          </a:p>
          <a:p>
            <a:pPr marL="0" indent="0">
              <a:buNone/>
            </a:pPr>
            <a:endParaRPr lang="en-US" sz="1100" dirty="0"/>
          </a:p>
          <a:p>
            <a:endParaRPr lang="en-US" sz="1100" dirty="0"/>
          </a:p>
          <a:p>
            <a:endParaRPr lang="en-US" sz="1100" dirty="0"/>
          </a:p>
        </p:txBody>
      </p:sp>
    </p:spTree>
    <p:extLst>
      <p:ext uri="{BB962C8B-B14F-4D97-AF65-F5344CB8AC3E}">
        <p14:creationId xmlns:p14="http://schemas.microsoft.com/office/powerpoint/2010/main" val="2301651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64692"/>
            <a:ext cx="3505849" cy="1188720"/>
          </a:xfrm>
        </p:spPr>
        <p:txBody>
          <a:bodyPr vert="horz" lIns="182880" tIns="182880" rIns="182880" bIns="182880" rtlCol="0" anchor="ctr">
            <a:normAutofit/>
          </a:bodyPr>
          <a:lstStyle/>
          <a:p>
            <a:r>
              <a:rPr lang="en-US" sz="2000" b="1" dirty="0"/>
              <a:t>Mortality risk during and after methadone treatment</a:t>
            </a:r>
          </a:p>
        </p:txBody>
      </p:sp>
      <p:graphicFrame>
        <p:nvGraphicFramePr>
          <p:cNvPr id="6" name="Content Placeholder 5"/>
          <p:cNvGraphicFramePr>
            <a:graphicFrameLocks noGrp="1"/>
          </p:cNvGraphicFramePr>
          <p:nvPr>
            <p:ph idx="1"/>
          </p:nvPr>
        </p:nvGraphicFramePr>
        <p:xfrm>
          <a:off x="4823366" y="1293275"/>
          <a:ext cx="6227064" cy="42793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04672" y="5966460"/>
            <a:ext cx="2897745" cy="561154"/>
          </a:xfrm>
          <a:prstGeom prst="rect">
            <a:avLst/>
          </a:prstGeom>
        </p:spPr>
        <p:txBody>
          <a:bodyPr vert="horz" lIns="91440" tIns="45720" rIns="91440" bIns="45720" rtlCol="0">
            <a:normAutofit/>
          </a:bodyPr>
          <a:lstStyle/>
          <a:p>
            <a:pPr>
              <a:spcBef>
                <a:spcPts val="1000"/>
              </a:spcBef>
              <a:buClr>
                <a:schemeClr val="accent2"/>
              </a:buClr>
            </a:pPr>
            <a:r>
              <a:rPr lang="en-US" sz="1000" dirty="0">
                <a:solidFill>
                  <a:schemeClr val="tx1">
                    <a:lumMod val="85000"/>
                    <a:lumOff val="15000"/>
                  </a:schemeClr>
                </a:solidFill>
              </a:rPr>
              <a:t>Mortality Risk during and after opioid substitution treatment: systematic review and meta-analysis of cohort studies. </a:t>
            </a:r>
            <a:r>
              <a:rPr lang="en-US" sz="1000" dirty="0" err="1">
                <a:solidFill>
                  <a:schemeClr val="tx1">
                    <a:lumMod val="85000"/>
                    <a:lumOff val="15000"/>
                  </a:schemeClr>
                </a:solidFill>
              </a:rPr>
              <a:t>Sordo</a:t>
            </a:r>
            <a:r>
              <a:rPr lang="en-US" sz="1000" dirty="0">
                <a:solidFill>
                  <a:schemeClr val="tx1">
                    <a:lumMod val="85000"/>
                    <a:lumOff val="15000"/>
                  </a:schemeClr>
                </a:solidFill>
              </a:rPr>
              <a:t>, et al.  BMJ 2017.</a:t>
            </a:r>
          </a:p>
        </p:txBody>
      </p:sp>
    </p:spTree>
    <p:extLst>
      <p:ext uri="{BB962C8B-B14F-4D97-AF65-F5344CB8AC3E}">
        <p14:creationId xmlns:p14="http://schemas.microsoft.com/office/powerpoint/2010/main" val="29664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9A0503-BA18-4348-B7A6-8022090124A7}"/>
              </a:ext>
            </a:extLst>
          </p:cNvPr>
          <p:cNvPicPr>
            <a:picLocks noChangeAspect="1"/>
          </p:cNvPicPr>
          <p:nvPr/>
        </p:nvPicPr>
        <p:blipFill>
          <a:blip r:embed="rId3"/>
          <a:stretch>
            <a:fillRect/>
          </a:stretch>
        </p:blipFill>
        <p:spPr>
          <a:xfrm>
            <a:off x="2377440" y="182880"/>
            <a:ext cx="7626095" cy="6345935"/>
          </a:xfrm>
          <a:prstGeom prst="rect">
            <a:avLst/>
          </a:prstGeom>
          <a:ln>
            <a:noFill/>
          </a:ln>
        </p:spPr>
      </p:pic>
    </p:spTree>
    <p:extLst>
      <p:ext uri="{BB962C8B-B14F-4D97-AF65-F5344CB8AC3E}">
        <p14:creationId xmlns:p14="http://schemas.microsoft.com/office/powerpoint/2010/main" val="1998715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0C21784-36E3-CB4B-EA07-FEFA2D0CA471}"/>
              </a:ext>
            </a:extLst>
          </p:cNvPr>
          <p:cNvSpPr txBox="1"/>
          <p:nvPr/>
        </p:nvSpPr>
        <p:spPr>
          <a:xfrm>
            <a:off x="1524000" y="1584683"/>
            <a:ext cx="9144000" cy="255182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a:solidFill>
                  <a:schemeClr val="tx1"/>
                </a:solidFill>
                <a:latin typeface="+mj-lt"/>
                <a:ea typeface="+mj-ea"/>
                <a:cs typeface="+mj-cs"/>
              </a:rPr>
              <a:t>How Does it Work?</a:t>
            </a:r>
          </a:p>
        </p:txBody>
      </p:sp>
    </p:spTree>
    <p:extLst>
      <p:ext uri="{BB962C8B-B14F-4D97-AF65-F5344CB8AC3E}">
        <p14:creationId xmlns:p14="http://schemas.microsoft.com/office/powerpoint/2010/main" val="3090781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13" name="Rectangle 1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2A6CB78-3D3F-744F-BA98-49CC874B1713}"/>
              </a:ext>
            </a:extLst>
          </p:cNvPr>
          <p:cNvPicPr>
            <a:picLocks noChangeAspect="1"/>
          </p:cNvPicPr>
          <p:nvPr/>
        </p:nvPicPr>
        <p:blipFill>
          <a:blip r:embed="rId3"/>
          <a:srcRect t="28913" b="10514"/>
          <a:stretch/>
        </p:blipFill>
        <p:spPr>
          <a:xfrm>
            <a:off x="838200" y="704765"/>
            <a:ext cx="10628376" cy="5440003"/>
          </a:xfrm>
          <a:prstGeom prst="rect">
            <a:avLst/>
          </a:prstGeom>
        </p:spPr>
      </p:pic>
    </p:spTree>
    <p:extLst>
      <p:ext uri="{BB962C8B-B14F-4D97-AF65-F5344CB8AC3E}">
        <p14:creationId xmlns:p14="http://schemas.microsoft.com/office/powerpoint/2010/main" val="4036821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7AF57C75-2996-4BC1-B6C7-E5742A68296C}"/>
              </a:ext>
            </a:extLst>
          </p:cNvPr>
          <p:cNvPicPr>
            <a:picLocks noChangeAspect="1"/>
          </p:cNvPicPr>
          <p:nvPr/>
        </p:nvPicPr>
        <p:blipFill>
          <a:blip r:embed="rId3"/>
          <a:stretch>
            <a:fillRect/>
          </a:stretch>
        </p:blipFill>
        <p:spPr>
          <a:xfrm>
            <a:off x="1621247" y="643466"/>
            <a:ext cx="8949505" cy="5571067"/>
          </a:xfrm>
          <a:prstGeom prst="rect">
            <a:avLst/>
          </a:prstGeom>
        </p:spPr>
      </p:pic>
    </p:spTree>
    <p:extLst>
      <p:ext uri="{BB962C8B-B14F-4D97-AF65-F5344CB8AC3E}">
        <p14:creationId xmlns:p14="http://schemas.microsoft.com/office/powerpoint/2010/main" val="263621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2A4684-20FC-4D76-A267-F31205EDE550}"/>
              </a:ext>
            </a:extLst>
          </p:cNvPr>
          <p:cNvSpPr txBox="1"/>
          <p:nvPr/>
        </p:nvSpPr>
        <p:spPr>
          <a:xfrm>
            <a:off x="2572536" y="1778902"/>
            <a:ext cx="8370393" cy="3300196"/>
          </a:xfrm>
          <a:prstGeom prst="rect">
            <a:avLst/>
          </a:prstGeom>
        </p:spPr>
        <p:txBody>
          <a:bodyPr vert="horz" lIns="91440" tIns="45720" rIns="91440" bIns="45720" rtlCol="0" anchor="ctr">
            <a:normAutofit/>
          </a:bodyPr>
          <a:lstStyle/>
          <a:p>
            <a:pPr>
              <a:lnSpc>
                <a:spcPct val="90000"/>
              </a:lnSpc>
              <a:spcAft>
                <a:spcPts val="600"/>
              </a:spcAft>
            </a:pPr>
            <a:r>
              <a:rPr lang="en-US" sz="2600" dirty="0"/>
              <a:t>Methadone is an opioid.</a:t>
            </a:r>
          </a:p>
          <a:p>
            <a:pPr>
              <a:lnSpc>
                <a:spcPct val="90000"/>
              </a:lnSpc>
              <a:spcAft>
                <a:spcPts val="600"/>
              </a:spcAft>
            </a:pPr>
            <a:endParaRPr lang="en-US" sz="2600" b="1" dirty="0"/>
          </a:p>
          <a:p>
            <a:pPr>
              <a:lnSpc>
                <a:spcPct val="90000"/>
              </a:lnSpc>
              <a:spcAft>
                <a:spcPts val="600"/>
              </a:spcAft>
            </a:pPr>
            <a:r>
              <a:rPr lang="en-US" sz="2600" b="1" dirty="0"/>
              <a:t>Opioid: </a:t>
            </a:r>
            <a:r>
              <a:rPr lang="en-US" sz="2600" dirty="0"/>
              <a:t>synthetic or semisynthetic substance that mimics opiates. </a:t>
            </a:r>
          </a:p>
          <a:p>
            <a:pPr>
              <a:lnSpc>
                <a:spcPct val="90000"/>
              </a:lnSpc>
              <a:spcAft>
                <a:spcPts val="600"/>
              </a:spcAft>
            </a:pPr>
            <a:endParaRPr lang="en-US" sz="2600" dirty="0"/>
          </a:p>
          <a:p>
            <a:pPr>
              <a:lnSpc>
                <a:spcPct val="90000"/>
              </a:lnSpc>
              <a:spcAft>
                <a:spcPts val="600"/>
              </a:spcAft>
            </a:pPr>
            <a:r>
              <a:rPr lang="en-US" sz="2600" b="1" dirty="0"/>
              <a:t>Opiate</a:t>
            </a:r>
            <a:r>
              <a:rPr lang="en-US" sz="2600" dirty="0"/>
              <a:t>: natural substance derived from….</a:t>
            </a:r>
          </a:p>
        </p:txBody>
      </p:sp>
    </p:spTree>
    <p:extLst>
      <p:ext uri="{BB962C8B-B14F-4D97-AF65-F5344CB8AC3E}">
        <p14:creationId xmlns:p14="http://schemas.microsoft.com/office/powerpoint/2010/main" val="2382071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me | FENTANYL Overdose and NARCAN Information | Imcalhsa.org">
            <a:extLst>
              <a:ext uri="{FF2B5EF4-FFF2-40B4-BE49-F238E27FC236}">
                <a16:creationId xmlns:a16="http://schemas.microsoft.com/office/drawing/2014/main" id="{20AD7DF6-94C2-7266-DCF7-CA7E76034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990600"/>
            <a:ext cx="7010400" cy="4907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5A80ED-3506-1627-AF83-EA92A85D810D}"/>
              </a:ext>
            </a:extLst>
          </p:cNvPr>
          <p:cNvSpPr txBox="1"/>
          <p:nvPr/>
        </p:nvSpPr>
        <p:spPr>
          <a:xfrm>
            <a:off x="7932420" y="1305341"/>
            <a:ext cx="3406140" cy="2677656"/>
          </a:xfrm>
          <a:prstGeom prst="rect">
            <a:avLst/>
          </a:prstGeom>
          <a:noFill/>
        </p:spPr>
        <p:txBody>
          <a:bodyPr wrap="square" rtlCol="0">
            <a:spAutoFit/>
          </a:bodyPr>
          <a:lstStyle/>
          <a:p>
            <a:r>
              <a:rPr lang="en-US" sz="2800" dirty="0"/>
              <a:t>The introduction of fentanyl into the illicit drug supply makes full agonists more important than ever</a:t>
            </a:r>
          </a:p>
        </p:txBody>
      </p:sp>
    </p:spTree>
    <p:extLst>
      <p:ext uri="{BB962C8B-B14F-4D97-AF65-F5344CB8AC3E}">
        <p14:creationId xmlns:p14="http://schemas.microsoft.com/office/powerpoint/2010/main" val="4015617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showing the number of opioid overdoses&#10;&#10;AI-generated content may be incorrect.">
            <a:extLst>
              <a:ext uri="{FF2B5EF4-FFF2-40B4-BE49-F238E27FC236}">
                <a16:creationId xmlns:a16="http://schemas.microsoft.com/office/drawing/2014/main" id="{4517725D-C5A6-F6AC-599E-34CB3E476703}"/>
              </a:ext>
            </a:extLst>
          </p:cNvPr>
          <p:cNvPicPr>
            <a:picLocks noChangeAspect="1"/>
          </p:cNvPicPr>
          <p:nvPr/>
        </p:nvPicPr>
        <p:blipFill>
          <a:blip r:embed="rId2"/>
          <a:stretch>
            <a:fillRect/>
          </a:stretch>
        </p:blipFill>
        <p:spPr>
          <a:xfrm>
            <a:off x="2228850" y="1143000"/>
            <a:ext cx="7734300" cy="4572000"/>
          </a:xfrm>
          <a:prstGeom prst="rect">
            <a:avLst/>
          </a:prstGeom>
        </p:spPr>
      </p:pic>
    </p:spTree>
    <p:extLst>
      <p:ext uri="{BB962C8B-B14F-4D97-AF65-F5344CB8AC3E}">
        <p14:creationId xmlns:p14="http://schemas.microsoft.com/office/powerpoint/2010/main" val="2134974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749543-2DD0-38E5-6341-AB6543583C51}"/>
              </a:ext>
            </a:extLst>
          </p:cNvPr>
          <p:cNvSpPr txBox="1"/>
          <p:nvPr/>
        </p:nvSpPr>
        <p:spPr>
          <a:xfrm>
            <a:off x="3627503" y="3167390"/>
            <a:ext cx="4936993" cy="523220"/>
          </a:xfrm>
          <a:prstGeom prst="rect">
            <a:avLst/>
          </a:prstGeom>
          <a:noFill/>
        </p:spPr>
        <p:txBody>
          <a:bodyPr wrap="none" rtlCol="0">
            <a:spAutoFit/>
          </a:bodyPr>
          <a:lstStyle/>
          <a:p>
            <a:r>
              <a:rPr lang="en-US" sz="2800" dirty="0"/>
              <a:t>But methadone is complicated</a:t>
            </a:r>
          </a:p>
        </p:txBody>
      </p:sp>
    </p:spTree>
    <p:extLst>
      <p:ext uri="{BB962C8B-B14F-4D97-AF65-F5344CB8AC3E}">
        <p14:creationId xmlns:p14="http://schemas.microsoft.com/office/powerpoint/2010/main" val="1846858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4C761B-450A-4F43-A8C0-3357B2ED0B51}"/>
              </a:ext>
            </a:extLst>
          </p:cNvPr>
          <p:cNvSpPr>
            <a:spLocks noGrp="1"/>
          </p:cNvSpPr>
          <p:nvPr>
            <p:ph type="title"/>
          </p:nvPr>
        </p:nvSpPr>
        <p:spPr>
          <a:xfrm>
            <a:off x="838200" y="557189"/>
            <a:ext cx="3374136" cy="5567891"/>
          </a:xfrm>
        </p:spPr>
        <p:txBody>
          <a:bodyPr>
            <a:normAutofit/>
          </a:bodyPr>
          <a:lstStyle/>
          <a:p>
            <a:r>
              <a:rPr lang="en-US" sz="5200"/>
              <a:t>Half life</a:t>
            </a:r>
          </a:p>
        </p:txBody>
      </p:sp>
      <p:graphicFrame>
        <p:nvGraphicFramePr>
          <p:cNvPr id="5" name="Content Placeholder 2">
            <a:extLst>
              <a:ext uri="{FF2B5EF4-FFF2-40B4-BE49-F238E27FC236}">
                <a16:creationId xmlns:a16="http://schemas.microsoft.com/office/drawing/2014/main" id="{7CAA7988-CFE1-4F00-9B59-12EF5BA8F687}"/>
              </a:ext>
            </a:extLst>
          </p:cNvPr>
          <p:cNvGraphicFramePr>
            <a:graphicFrameLocks noGrp="1"/>
          </p:cNvGraphicFramePr>
          <p:nvPr>
            <p:ph idx="1"/>
            <p:extLst>
              <p:ext uri="{D42A27DB-BD31-4B8C-83A1-F6EECF244321}">
                <p14:modId xmlns:p14="http://schemas.microsoft.com/office/powerpoint/2010/main" val="375614180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014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4367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483" y="0"/>
            <a:ext cx="11842955" cy="6710516"/>
          </a:xfrm>
          <a:prstGeom prst="rect">
            <a:avLst/>
          </a:prstGeom>
        </p:spPr>
      </p:pic>
    </p:spTree>
    <p:extLst>
      <p:ext uri="{BB962C8B-B14F-4D97-AF65-F5344CB8AC3E}">
        <p14:creationId xmlns:p14="http://schemas.microsoft.com/office/powerpoint/2010/main" val="490113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951" y="9439"/>
            <a:ext cx="12192000" cy="10033516"/>
          </a:xfrm>
          <a:prstGeom prst="rect">
            <a:avLst/>
          </a:prstGeom>
          <a:noFill/>
        </p:spPr>
        <p:txBody>
          <a:bodyPr wrap="square" rtlCol="0">
            <a:spAutoFit/>
          </a:bodyPr>
          <a:lstStyle/>
          <a:p>
            <a:pPr algn="ctr"/>
            <a:endParaRPr lang="en-US" sz="2400" dirty="0"/>
          </a:p>
          <a:p>
            <a:pPr marL="571500" indent="-571500">
              <a:buFont typeface="Arial" panose="020B0604020202020204" pitchFamily="34" charset="0"/>
              <a:buChar char="•"/>
            </a:pPr>
            <a:r>
              <a:rPr lang="en-US" sz="4000" dirty="0"/>
              <a:t>It is easy to overdose</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Start low(</a:t>
            </a:r>
            <a:r>
              <a:rPr lang="en-US" sz="4000" dirty="0" err="1"/>
              <a:t>ish</a:t>
            </a:r>
            <a:r>
              <a:rPr lang="en-US" sz="4000" dirty="0"/>
              <a:t>), go slow</a:t>
            </a:r>
          </a:p>
          <a:p>
            <a:endParaRPr lang="en-US" sz="4000" dirty="0"/>
          </a:p>
          <a:p>
            <a:pPr marL="571500" indent="-571500">
              <a:buFont typeface="Arial" panose="020B0604020202020204" pitchFamily="34" charset="0"/>
              <a:buChar char="•"/>
            </a:pPr>
            <a:r>
              <a:rPr lang="en-US" sz="4000" dirty="0"/>
              <a:t>Federal regulation: maximum first dose = 30mg </a:t>
            </a:r>
          </a:p>
          <a:p>
            <a:endParaRPr lang="en-US" sz="4000" dirty="0"/>
          </a:p>
          <a:p>
            <a:pPr marL="571500" indent="-571500">
              <a:buFont typeface="Arial" panose="020B0604020202020204" pitchFamily="34" charset="0"/>
              <a:buChar char="•"/>
            </a:pPr>
            <a:r>
              <a:rPr lang="en-US" sz="4000" dirty="0"/>
              <a:t>Maximum total dose on first day = 40mg</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Blocking dose (for heroin) &gt; 60mg</a:t>
            </a:r>
          </a:p>
          <a:p>
            <a:endParaRPr lang="en-US" sz="4000" dirty="0"/>
          </a:p>
          <a:p>
            <a:pPr algn="ctr"/>
            <a:endParaRPr lang="en-US" sz="5400" dirty="0"/>
          </a:p>
          <a:p>
            <a:pPr algn="ctr"/>
            <a:endParaRPr lang="en-US" sz="24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1092177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43DCEAF-109A-5A1A-3ACE-512DF0979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933450"/>
            <a:ext cx="8890000"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016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7332C8-7349-EFDE-19EA-153EC1F69D64}"/>
              </a:ext>
            </a:extLst>
          </p:cNvPr>
          <p:cNvSpPr txBox="1"/>
          <p:nvPr/>
        </p:nvSpPr>
        <p:spPr>
          <a:xfrm>
            <a:off x="568960" y="919691"/>
            <a:ext cx="11054080" cy="501861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solidFill>
                  <a:srgbClr val="1B1B1B"/>
                </a:solidFill>
                <a:latin typeface="Cambria" panose="02040503050406030204" pitchFamily="18" charset="0"/>
              </a:rPr>
              <a:t>OTP lobbies were often crowded, with long lines.</a:t>
            </a:r>
          </a:p>
          <a:p>
            <a:pPr marL="342900" indent="-342900">
              <a:lnSpc>
                <a:spcPct val="150000"/>
              </a:lnSpc>
              <a:buFont typeface="Arial" panose="020B0604020202020204" pitchFamily="34" charset="0"/>
              <a:buChar char="•"/>
            </a:pPr>
            <a:r>
              <a:rPr lang="en-US" sz="2400" dirty="0">
                <a:solidFill>
                  <a:srgbClr val="1B1B1B"/>
                </a:solidFill>
                <a:latin typeface="Cambria" panose="02040503050406030204" pitchFamily="18" charset="0"/>
              </a:rPr>
              <a:t>To </a:t>
            </a:r>
            <a:r>
              <a:rPr lang="en-US" sz="2400" b="0" i="0" u="none" strike="noStrike" dirty="0">
                <a:solidFill>
                  <a:srgbClr val="1B1B1B"/>
                </a:solidFill>
                <a:effectLst/>
                <a:latin typeface="Cambria" panose="02040503050406030204" pitchFamily="18" charset="0"/>
              </a:rPr>
              <a:t>allow physical distancing, SAMHSA issued an emergency exemption to the OTP regulations in March 2020 </a:t>
            </a:r>
          </a:p>
          <a:p>
            <a:pPr marL="342900" indent="-342900">
              <a:lnSpc>
                <a:spcPct val="150000"/>
              </a:lnSpc>
              <a:buFont typeface="Arial" panose="020B0604020202020204" pitchFamily="34" charset="0"/>
              <a:buChar char="•"/>
            </a:pPr>
            <a:r>
              <a:rPr lang="en-US" sz="2400" b="0" i="0" u="none" strike="noStrike" dirty="0">
                <a:solidFill>
                  <a:srgbClr val="1B1B1B"/>
                </a:solidFill>
                <a:effectLst/>
                <a:latin typeface="Cambria" panose="02040503050406030204" pitchFamily="18" charset="0"/>
              </a:rPr>
              <a:t>States were allowed to request blanket permission for stable OTP patients to receive 28 days of take-home doses and up to 14 days of take-home doses for patients who were less stable but thought to be able to handle the self-administration of methadone safely. </a:t>
            </a:r>
          </a:p>
          <a:p>
            <a:pPr marL="342900" indent="-342900">
              <a:lnSpc>
                <a:spcPct val="150000"/>
              </a:lnSpc>
              <a:buFont typeface="Arial" panose="020B0604020202020204" pitchFamily="34" charset="0"/>
              <a:buChar char="•"/>
            </a:pPr>
            <a:r>
              <a:rPr lang="en-US" sz="2400" b="0" i="0" u="none" strike="noStrike" dirty="0">
                <a:solidFill>
                  <a:srgbClr val="1B1B1B"/>
                </a:solidFill>
                <a:effectLst/>
                <a:latin typeface="Cambria" panose="02040503050406030204" pitchFamily="18" charset="0"/>
              </a:rPr>
              <a:t>The definition of “stable or “less stable” to the discretion of the OTP medical staff.</a:t>
            </a:r>
          </a:p>
          <a:p>
            <a:pPr marL="342900" indent="-342900">
              <a:lnSpc>
                <a:spcPct val="150000"/>
              </a:lnSpc>
              <a:buFont typeface="Arial" panose="020B0604020202020204" pitchFamily="34" charset="0"/>
              <a:buChar char="•"/>
            </a:pPr>
            <a:r>
              <a:rPr lang="en-US" sz="2400" dirty="0">
                <a:solidFill>
                  <a:srgbClr val="1B1B1B"/>
                </a:solidFill>
                <a:latin typeface="Cambria" panose="02040503050406030204" pitchFamily="18" charset="0"/>
              </a:rPr>
              <a:t>T</a:t>
            </a:r>
            <a:r>
              <a:rPr lang="en-US" sz="2400" b="0" i="0" u="none" strike="noStrike" dirty="0">
                <a:solidFill>
                  <a:srgbClr val="1B1B1B"/>
                </a:solidFill>
                <a:effectLst/>
                <a:latin typeface="Cambria" panose="02040503050406030204" pitchFamily="18" charset="0"/>
              </a:rPr>
              <a:t>elehealth counseling, rather than in-person, was allowed</a:t>
            </a:r>
            <a:endParaRPr lang="en-US" sz="2400" dirty="0"/>
          </a:p>
        </p:txBody>
      </p:sp>
    </p:spTree>
    <p:extLst>
      <p:ext uri="{BB962C8B-B14F-4D97-AF65-F5344CB8AC3E}">
        <p14:creationId xmlns:p14="http://schemas.microsoft.com/office/powerpoint/2010/main" val="4046318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BD7A7-9D5C-FE5F-7FB3-ED18F1052055}"/>
              </a:ext>
            </a:extLst>
          </p:cNvPr>
          <p:cNvPicPr>
            <a:picLocks noChangeAspect="1"/>
          </p:cNvPicPr>
          <p:nvPr/>
        </p:nvPicPr>
        <p:blipFill>
          <a:blip r:embed="rId2">
            <a:duotone>
              <a:schemeClr val="bg2">
                <a:shade val="45000"/>
                <a:satMod val="135000"/>
              </a:schemeClr>
              <a:prstClr val="white"/>
            </a:duotone>
          </a:blip>
          <a:srcRect t="10413" b="14587"/>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F9888-FCC8-F246-6DED-50EC93F17C0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The result?</a:t>
            </a:r>
          </a:p>
        </p:txBody>
      </p:sp>
      <p:sp>
        <p:nvSpPr>
          <p:cNvPr id="6" name="TextBox 5">
            <a:extLst>
              <a:ext uri="{FF2B5EF4-FFF2-40B4-BE49-F238E27FC236}">
                <a16:creationId xmlns:a16="http://schemas.microsoft.com/office/drawing/2014/main" id="{0DAA0567-FB76-9A9D-E95F-BF9A3E87BA3A}"/>
              </a:ext>
            </a:extLst>
          </p:cNvPr>
          <p:cNvSpPr txBox="1"/>
          <p:nvPr/>
        </p:nvSpPr>
        <p:spPr>
          <a:xfrm>
            <a:off x="6705600" y="6123543"/>
            <a:ext cx="6096000" cy="369332"/>
          </a:xfrm>
          <a:prstGeom prst="rect">
            <a:avLst/>
          </a:prstGeom>
          <a:noFill/>
        </p:spPr>
        <p:txBody>
          <a:bodyPr wrap="square">
            <a:spAutoFit/>
          </a:bodyPr>
          <a:lstStyle/>
          <a:p>
            <a:pPr>
              <a:spcAft>
                <a:spcPts val="600"/>
              </a:spcAft>
            </a:pPr>
            <a:r>
              <a:rPr lang="en-US" b="0" i="0" dirty="0">
                <a:solidFill>
                  <a:srgbClr val="212121"/>
                </a:solidFill>
                <a:effectLst/>
                <a:latin typeface="system-ui"/>
              </a:rPr>
              <a:t>Jones CM, et al. JAMA Psychiatry. 2022</a:t>
            </a:r>
            <a:endParaRPr lang="en-US"/>
          </a:p>
        </p:txBody>
      </p:sp>
      <p:graphicFrame>
        <p:nvGraphicFramePr>
          <p:cNvPr id="8" name="TextBox 3">
            <a:extLst>
              <a:ext uri="{FF2B5EF4-FFF2-40B4-BE49-F238E27FC236}">
                <a16:creationId xmlns:a16="http://schemas.microsoft.com/office/drawing/2014/main" id="{90A30C46-8940-F34B-63E0-9954E6D3CC4D}"/>
              </a:ext>
            </a:extLst>
          </p:cNvPr>
          <p:cNvGraphicFramePr/>
          <p:nvPr>
            <p:extLst>
              <p:ext uri="{D42A27DB-BD31-4B8C-83A1-F6EECF244321}">
                <p14:modId xmlns:p14="http://schemas.microsoft.com/office/powerpoint/2010/main" val="32257413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190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iates: The Poppy Flower's Secret">
            <a:extLst>
              <a:ext uri="{FF2B5EF4-FFF2-40B4-BE49-F238E27FC236}">
                <a16:creationId xmlns:a16="http://schemas.microsoft.com/office/drawing/2014/main" id="{1D8C7830-C63A-2F0F-3497-7F2630ED0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742950"/>
            <a:ext cx="95250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148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75FF-2530-88D7-3B63-E034130667FD}"/>
              </a:ext>
            </a:extLst>
          </p:cNvPr>
          <p:cNvSpPr>
            <a:spLocks noGrp="1"/>
          </p:cNvSpPr>
          <p:nvPr>
            <p:ph type="title"/>
          </p:nvPr>
        </p:nvSpPr>
        <p:spPr/>
        <p:txBody>
          <a:bodyPr/>
          <a:lstStyle/>
          <a:p>
            <a:r>
              <a:rPr lang="en-US" dirty="0"/>
              <a:t>Result?</a:t>
            </a:r>
          </a:p>
        </p:txBody>
      </p:sp>
      <p:sp>
        <p:nvSpPr>
          <p:cNvPr id="3" name="Content Placeholder 2">
            <a:extLst>
              <a:ext uri="{FF2B5EF4-FFF2-40B4-BE49-F238E27FC236}">
                <a16:creationId xmlns:a16="http://schemas.microsoft.com/office/drawing/2014/main" id="{773779D9-0939-7730-EFCF-C1CCFE85765A}"/>
              </a:ext>
            </a:extLst>
          </p:cNvPr>
          <p:cNvSpPr>
            <a:spLocks noGrp="1"/>
          </p:cNvSpPr>
          <p:nvPr>
            <p:ph idx="1"/>
          </p:nvPr>
        </p:nvSpPr>
        <p:spPr/>
        <p:txBody>
          <a:bodyPr/>
          <a:lstStyle/>
          <a:p>
            <a:pPr marL="0" indent="0">
              <a:buNone/>
            </a:pPr>
            <a:endParaRPr lang="en-US" b="0" i="0" u="none" strike="noStrike" dirty="0">
              <a:solidFill>
                <a:srgbClr val="000000"/>
              </a:solidFill>
              <a:effectLst/>
              <a:latin typeface="Roboto" panose="02000000000000000000" pitchFamily="2" charset="0"/>
            </a:endParaRPr>
          </a:p>
          <a:p>
            <a:pPr marL="0" indent="0">
              <a:buNone/>
            </a:pPr>
            <a:endParaRPr lang="en-US" dirty="0">
              <a:solidFill>
                <a:srgbClr val="000000"/>
              </a:solidFill>
              <a:latin typeface="Roboto" panose="02000000000000000000" pitchFamily="2" charset="0"/>
            </a:endParaRPr>
          </a:p>
          <a:p>
            <a:pPr marL="0" indent="0">
              <a:buNone/>
            </a:pPr>
            <a:r>
              <a:rPr lang="en-US" b="0" i="0" u="none" strike="noStrike" dirty="0">
                <a:solidFill>
                  <a:srgbClr val="000000"/>
                </a:solidFill>
                <a:effectLst/>
                <a:latin typeface="Roboto" panose="02000000000000000000" pitchFamily="2" charset="0"/>
              </a:rPr>
              <a:t>In April 2024, The Substance Abuse and Mental Health Services Administration (SAMHSA) updated the rules to take into account both data from COVID changes and the impact of fentanyl</a:t>
            </a:r>
            <a:endParaRPr lang="en-US" dirty="0"/>
          </a:p>
        </p:txBody>
      </p:sp>
    </p:spTree>
    <p:extLst>
      <p:ext uri="{BB962C8B-B14F-4D97-AF65-F5344CB8AC3E}">
        <p14:creationId xmlns:p14="http://schemas.microsoft.com/office/powerpoint/2010/main" val="2194022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08C19-B916-BF75-DCBF-3A1171BD46B1}"/>
              </a:ext>
            </a:extLst>
          </p:cNvPr>
          <p:cNvSpPr txBox="1"/>
          <p:nvPr/>
        </p:nvSpPr>
        <p:spPr>
          <a:xfrm>
            <a:off x="548640" y="1155919"/>
            <a:ext cx="10401300" cy="3785652"/>
          </a:xfrm>
          <a:prstGeom prst="rect">
            <a:avLst/>
          </a:prstGeom>
          <a:noFill/>
        </p:spPr>
        <p:txBody>
          <a:bodyPr wrap="square">
            <a:spAutoFit/>
          </a:bodyPr>
          <a:lstStyle/>
          <a:p>
            <a:pPr algn="l" fontAlgn="base">
              <a:lnSpc>
                <a:spcPts val="1950"/>
              </a:lnSpc>
              <a:spcAft>
                <a:spcPts val="750"/>
              </a:spcAft>
              <a:buFont typeface="+mj-lt"/>
              <a:buAutoNum type="arabicPeriod"/>
            </a:pPr>
            <a:r>
              <a:rPr lang="en-US" sz="2400" b="1" i="0" u="none" strike="noStrike" dirty="0">
                <a:solidFill>
                  <a:srgbClr val="000000"/>
                </a:solidFill>
                <a:effectLst/>
              </a:rPr>
              <a:t>Extended Take-Home Doses: </a:t>
            </a:r>
            <a:r>
              <a:rPr lang="en-US" sz="2400" b="0" i="0" u="none" strike="noStrike" dirty="0">
                <a:solidFill>
                  <a:srgbClr val="000000"/>
                </a:solidFill>
                <a:effectLst/>
              </a:rPr>
              <a:t>SAMHSA increased the number of take-home doses allowed for patients early in treatment. </a:t>
            </a:r>
            <a:r>
              <a:rPr lang="en-US" sz="2400" dirty="0">
                <a:solidFill>
                  <a:srgbClr val="000000"/>
                </a:solidFill>
              </a:rPr>
              <a:t>W</a:t>
            </a:r>
            <a:r>
              <a:rPr lang="en-US" sz="2400" b="0" i="0" u="none" strike="noStrike" dirty="0">
                <a:solidFill>
                  <a:srgbClr val="000000"/>
                </a:solidFill>
                <a:effectLst/>
              </a:rPr>
              <a:t>ithin the first 14 days, patients can receive up to seven days of medication at home.</a:t>
            </a:r>
          </a:p>
          <a:p>
            <a:pPr algn="l" fontAlgn="base">
              <a:lnSpc>
                <a:spcPts val="1950"/>
              </a:lnSpc>
              <a:spcAft>
                <a:spcPts val="750"/>
              </a:spcAft>
              <a:buFont typeface="+mj-lt"/>
              <a:buAutoNum type="arabicPeriod"/>
            </a:pPr>
            <a:endParaRPr lang="en-US" sz="2400" b="0" i="0" u="none" strike="noStrike" dirty="0">
              <a:solidFill>
                <a:srgbClr val="000000"/>
              </a:solidFill>
              <a:effectLst/>
            </a:endParaRPr>
          </a:p>
          <a:p>
            <a:pPr algn="l" fontAlgn="base">
              <a:lnSpc>
                <a:spcPts val="1950"/>
              </a:lnSpc>
              <a:spcAft>
                <a:spcPts val="750"/>
              </a:spcAft>
              <a:buFont typeface="+mj-lt"/>
              <a:buAutoNum type="arabicPeriod"/>
            </a:pPr>
            <a:r>
              <a:rPr lang="en-US" sz="2400" b="1" i="0" u="none" strike="noStrike" dirty="0">
                <a:solidFill>
                  <a:srgbClr val="000000"/>
                </a:solidFill>
                <a:effectLst/>
              </a:rPr>
              <a:t>Higher Initial Methadone Doses: </a:t>
            </a:r>
            <a:r>
              <a:rPr lang="en-US" sz="2400" b="0" i="0" u="none" strike="noStrike" dirty="0">
                <a:solidFill>
                  <a:srgbClr val="000000"/>
                </a:solidFill>
                <a:effectLst/>
              </a:rPr>
              <a:t>Initial methadone dosing increased from 30 mg to 50 mg.</a:t>
            </a:r>
            <a:endParaRPr lang="en-US" sz="2400" dirty="0">
              <a:solidFill>
                <a:srgbClr val="000000"/>
              </a:solidFill>
            </a:endParaRPr>
          </a:p>
          <a:p>
            <a:pPr algn="l" fontAlgn="base">
              <a:lnSpc>
                <a:spcPts val="1950"/>
              </a:lnSpc>
              <a:spcAft>
                <a:spcPts val="750"/>
              </a:spcAft>
              <a:buFont typeface="+mj-lt"/>
              <a:buAutoNum type="arabicPeriod"/>
            </a:pPr>
            <a:endParaRPr lang="en-US" sz="2400" b="0" i="0" u="none" strike="noStrike" dirty="0">
              <a:solidFill>
                <a:srgbClr val="000000"/>
              </a:solidFill>
              <a:effectLst/>
            </a:endParaRPr>
          </a:p>
          <a:p>
            <a:pPr algn="l" fontAlgn="base">
              <a:lnSpc>
                <a:spcPts val="1950"/>
              </a:lnSpc>
              <a:spcAft>
                <a:spcPts val="750"/>
              </a:spcAft>
              <a:buFont typeface="+mj-lt"/>
              <a:buAutoNum type="arabicPeriod"/>
            </a:pPr>
            <a:r>
              <a:rPr lang="en-US" sz="2400" b="1" i="0" u="none" strike="noStrike" dirty="0">
                <a:solidFill>
                  <a:srgbClr val="000000"/>
                </a:solidFill>
                <a:effectLst/>
              </a:rPr>
              <a:t>Urine Drug Screen Adjustments: </a:t>
            </a:r>
            <a:r>
              <a:rPr lang="en-US" sz="2400" b="0" i="0" u="none" strike="noStrike" dirty="0">
                <a:solidFill>
                  <a:srgbClr val="000000"/>
                </a:solidFill>
                <a:effectLst/>
              </a:rPr>
              <a:t>The Final Rule now specifies that the presence of drugs detected on urine drug screening does not necessarily limit take-home medications unless their use increases the risk of an overdose.</a:t>
            </a:r>
          </a:p>
          <a:p>
            <a:pPr algn="l" fontAlgn="base">
              <a:lnSpc>
                <a:spcPts val="1950"/>
              </a:lnSpc>
              <a:spcAft>
                <a:spcPts val="750"/>
              </a:spcAft>
              <a:buFont typeface="+mj-lt"/>
              <a:buAutoNum type="arabicPeriod"/>
            </a:pPr>
            <a:endParaRPr lang="en-US" dirty="0">
              <a:solidFill>
                <a:srgbClr val="000000"/>
              </a:solidFill>
              <a:latin typeface="Roboto" panose="02000000000000000000" pitchFamily="2" charset="0"/>
            </a:endParaRPr>
          </a:p>
          <a:p>
            <a:pPr algn="l" fontAlgn="base">
              <a:lnSpc>
                <a:spcPts val="1950"/>
              </a:lnSpc>
              <a:spcAft>
                <a:spcPts val="750"/>
              </a:spcAft>
              <a:buFont typeface="+mj-lt"/>
              <a:buAutoNum type="arabicPeriod"/>
            </a:pPr>
            <a:endParaRPr lang="en-US" b="0" i="0" u="none" strike="noStrike"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940969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BD3048D-AC7D-663C-4A41-C99BCE849398}"/>
              </a:ext>
            </a:extLst>
          </p:cNvPr>
          <p:cNvSpPr txBox="1"/>
          <p:nvPr/>
        </p:nvSpPr>
        <p:spPr>
          <a:xfrm>
            <a:off x="641774" y="2446021"/>
            <a:ext cx="10605346" cy="355893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 </a:t>
            </a:r>
          </a:p>
          <a:p>
            <a:pPr>
              <a:lnSpc>
                <a:spcPct val="90000"/>
              </a:lnSpc>
              <a:spcAft>
                <a:spcPts val="600"/>
              </a:spcAft>
            </a:pPr>
            <a:r>
              <a:rPr lang="en-US" sz="2400" dirty="0"/>
              <a:t>      Whether these flexibilities are adopted is up to each state, clinic, and tribe</a:t>
            </a:r>
          </a:p>
        </p:txBody>
      </p:sp>
    </p:spTree>
    <p:extLst>
      <p:ext uri="{BB962C8B-B14F-4D97-AF65-F5344CB8AC3E}">
        <p14:creationId xmlns:p14="http://schemas.microsoft.com/office/powerpoint/2010/main" val="2516572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4A53-FBBD-6BD5-0E7E-9085ECCE7C90}"/>
              </a:ext>
            </a:extLst>
          </p:cNvPr>
          <p:cNvSpPr>
            <a:spLocks noGrp="1"/>
          </p:cNvSpPr>
          <p:nvPr>
            <p:ph type="title"/>
          </p:nvPr>
        </p:nvSpPr>
        <p:spPr/>
        <p:txBody>
          <a:bodyPr/>
          <a:lstStyle/>
          <a:p>
            <a:r>
              <a:rPr lang="en-US" dirty="0"/>
              <a:t>Conclusion</a:t>
            </a:r>
          </a:p>
        </p:txBody>
      </p:sp>
      <p:sp>
        <p:nvSpPr>
          <p:cNvPr id="3" name="TextBox 2">
            <a:extLst>
              <a:ext uri="{FF2B5EF4-FFF2-40B4-BE49-F238E27FC236}">
                <a16:creationId xmlns:a16="http://schemas.microsoft.com/office/drawing/2014/main" id="{8F9F1D4A-8140-2C9D-0DC1-16A32D826C82}"/>
              </a:ext>
            </a:extLst>
          </p:cNvPr>
          <p:cNvSpPr txBox="1"/>
          <p:nvPr/>
        </p:nvSpPr>
        <p:spPr>
          <a:xfrm>
            <a:off x="520782" y="1951672"/>
            <a:ext cx="10515600" cy="3385542"/>
          </a:xfrm>
          <a:prstGeom prst="rect">
            <a:avLst/>
          </a:prstGeom>
          <a:noFill/>
        </p:spPr>
        <p:txBody>
          <a:bodyPr wrap="square" rtlCol="0">
            <a:spAutoFit/>
          </a:bodyPr>
          <a:lstStyle/>
          <a:p>
            <a:pPr marL="514350" indent="-514350">
              <a:buFont typeface="+mj-lt"/>
              <a:buAutoNum type="arabicPeriod"/>
            </a:pPr>
            <a:r>
              <a:rPr lang="en-US" sz="2800" dirty="0"/>
              <a:t>Methadone is life-saving</a:t>
            </a:r>
          </a:p>
          <a:p>
            <a:pPr marL="514350" indent="-514350">
              <a:buFont typeface="+mj-lt"/>
              <a:buAutoNum type="arabicPeriod"/>
            </a:pPr>
            <a:r>
              <a:rPr lang="en-US" sz="2800" dirty="0"/>
              <a:t>Access is limited</a:t>
            </a:r>
          </a:p>
          <a:p>
            <a:pPr marL="514350" indent="-514350">
              <a:buFont typeface="+mj-lt"/>
              <a:buAutoNum type="arabicPeriod"/>
            </a:pPr>
            <a:r>
              <a:rPr lang="en-US" sz="2800" dirty="0"/>
              <a:t>It is improving, but still terrible</a:t>
            </a:r>
          </a:p>
          <a:p>
            <a:pPr marL="514350" indent="-514350">
              <a:buFont typeface="+mj-lt"/>
              <a:buAutoNum type="arabicPeriod"/>
            </a:pPr>
            <a:r>
              <a:rPr lang="en-US" sz="2800" dirty="0"/>
              <a:t>Consider lobbying your state, clinic,  or tribe to adopt the flexibilities</a:t>
            </a:r>
          </a:p>
          <a:p>
            <a:pPr marL="514350" indent="-514350">
              <a:buFont typeface="+mj-lt"/>
              <a:buAutoNum type="arabicPeriod"/>
            </a:pPr>
            <a:r>
              <a:rPr lang="en-US" sz="2800" dirty="0"/>
              <a:t>It is important to understand the lengths patients must go to to get this life-saving medication</a:t>
            </a:r>
          </a:p>
          <a:p>
            <a:endParaRPr lang="en-US" dirty="0"/>
          </a:p>
        </p:txBody>
      </p:sp>
    </p:spTree>
    <p:extLst>
      <p:ext uri="{BB962C8B-B14F-4D97-AF65-F5344CB8AC3E}">
        <p14:creationId xmlns:p14="http://schemas.microsoft.com/office/powerpoint/2010/main" val="87180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3840" y="1264921"/>
            <a:ext cx="9815266" cy="5211740"/>
          </a:xfrm>
        </p:spPr>
        <p:txBody>
          <a:bodyPr/>
          <a:lstStyle/>
          <a:p>
            <a:pPr marL="0" indent="0">
              <a:buNone/>
            </a:pPr>
            <a:endParaRPr lang="en-US" sz="2400" dirty="0"/>
          </a:p>
          <a:p>
            <a:pPr marL="0" indent="0">
              <a:buNone/>
            </a:pPr>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98220" y="823130"/>
            <a:ext cx="10195560" cy="5211740"/>
          </a:xfrm>
          <a:prstGeom prst="rect">
            <a:avLst/>
          </a:prstGeom>
        </p:spPr>
      </p:pic>
    </p:spTree>
    <p:extLst>
      <p:ext uri="{BB962C8B-B14F-4D97-AF65-F5344CB8AC3E}">
        <p14:creationId xmlns:p14="http://schemas.microsoft.com/office/powerpoint/2010/main" val="126641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323940-C4D0-4962-8BAE-99ED888F66C4}"/>
              </a:ext>
            </a:extLst>
          </p:cNvPr>
          <p:cNvSpPr txBox="1"/>
          <p:nvPr/>
        </p:nvSpPr>
        <p:spPr>
          <a:xfrm>
            <a:off x="964351" y="1538545"/>
            <a:ext cx="10597729" cy="3283260"/>
          </a:xfrm>
          <a:prstGeom prst="rect">
            <a:avLst/>
          </a:prstGeom>
        </p:spPr>
        <p:txBody>
          <a:bodyPr vert="horz" lIns="91440" tIns="45720" rIns="91440" bIns="45720" rtlCol="0" anchor="ctr">
            <a:normAutofit/>
          </a:bodyPr>
          <a:lstStyle/>
          <a:p>
            <a:pPr>
              <a:lnSpc>
                <a:spcPct val="90000"/>
              </a:lnSpc>
              <a:spcAft>
                <a:spcPts val="600"/>
              </a:spcAft>
            </a:pPr>
            <a:endParaRPr lang="en-US" sz="2700" dirty="0">
              <a:sym typeface="Wingdings" panose="05000000000000000000" pitchFamily="2" charset="2"/>
            </a:endParaRPr>
          </a:p>
          <a:p>
            <a:pPr>
              <a:lnSpc>
                <a:spcPct val="90000"/>
              </a:lnSpc>
              <a:spcAft>
                <a:spcPts val="600"/>
              </a:spcAft>
            </a:pPr>
            <a:r>
              <a:rPr lang="en-US" sz="2700" dirty="0">
                <a:sym typeface="Wingdings" panose="05000000000000000000" pitchFamily="2" charset="2"/>
              </a:rPr>
              <a:t>	opium, morphine, codeine, heroin</a:t>
            </a:r>
          </a:p>
          <a:p>
            <a:pPr marL="0" indent="-228600">
              <a:lnSpc>
                <a:spcPct val="90000"/>
              </a:lnSpc>
              <a:spcAft>
                <a:spcPts val="600"/>
              </a:spcAft>
              <a:buFont typeface="Arial" panose="020B0604020202020204" pitchFamily="34" charset="0"/>
              <a:buChar char="•"/>
            </a:pPr>
            <a:endParaRPr lang="en-US" sz="2700" dirty="0">
              <a:sym typeface="Wingdings" panose="05000000000000000000" pitchFamily="2" charset="2"/>
            </a:endParaRPr>
          </a:p>
          <a:p>
            <a:pPr>
              <a:lnSpc>
                <a:spcPct val="90000"/>
              </a:lnSpc>
              <a:spcAft>
                <a:spcPts val="600"/>
              </a:spcAft>
            </a:pPr>
            <a:r>
              <a:rPr lang="en-US" sz="2700" dirty="0">
                <a:sym typeface="Wingdings" panose="05000000000000000000" pitchFamily="2" charset="2"/>
              </a:rPr>
              <a:t>	u</a:t>
            </a:r>
            <a:r>
              <a:rPr lang="en-US" sz="2700" dirty="0"/>
              <a:t>sed for various purposes for thousands of years</a:t>
            </a:r>
          </a:p>
          <a:p>
            <a:pPr marL="0" indent="-228600">
              <a:lnSpc>
                <a:spcPct val="90000"/>
              </a:lnSpc>
              <a:spcAft>
                <a:spcPts val="600"/>
              </a:spcAft>
              <a:buFont typeface="Arial" panose="020B0604020202020204" pitchFamily="34" charset="0"/>
              <a:buChar char="•"/>
            </a:pPr>
            <a:endParaRPr lang="en-US" sz="2700" dirty="0"/>
          </a:p>
          <a:p>
            <a:pPr>
              <a:lnSpc>
                <a:spcPct val="90000"/>
              </a:lnSpc>
              <a:spcAft>
                <a:spcPts val="600"/>
              </a:spcAft>
            </a:pPr>
            <a:r>
              <a:rPr lang="en-US" sz="2700" dirty="0">
                <a:sym typeface="Wingdings" panose="05000000000000000000" pitchFamily="2" charset="2"/>
              </a:rPr>
              <a:t>	 in the 1800s, </a:t>
            </a:r>
            <a:r>
              <a:rPr lang="en-US" sz="2700" dirty="0"/>
              <a:t>emerged as a popular cure-all in the US</a:t>
            </a:r>
          </a:p>
        </p:txBody>
      </p:sp>
    </p:spTree>
    <p:extLst>
      <p:ext uri="{BB962C8B-B14F-4D97-AF65-F5344CB8AC3E}">
        <p14:creationId xmlns:p14="http://schemas.microsoft.com/office/powerpoint/2010/main" val="4070580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See the source image">
            <a:extLst>
              <a:ext uri="{FF2B5EF4-FFF2-40B4-BE49-F238E27FC236}">
                <a16:creationId xmlns:a16="http://schemas.microsoft.com/office/drawing/2014/main" id="{9D1AAF30-B84A-498E-B7D3-B77AB2DC9C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9007" y="643467"/>
            <a:ext cx="7553986"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3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See the source image">
            <a:extLst>
              <a:ext uri="{FF2B5EF4-FFF2-40B4-BE49-F238E27FC236}">
                <a16:creationId xmlns:a16="http://schemas.microsoft.com/office/drawing/2014/main" id="{6E7BE0CC-B563-4BFC-8DBB-56ACCFCC13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89043" y="457200"/>
            <a:ext cx="8613913"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40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3C3C33-6DA3-024C-BCF4-4E39C9ADC097}"/>
              </a:ext>
            </a:extLst>
          </p:cNvPr>
          <p:cNvSpPr txBox="1"/>
          <p:nvPr/>
        </p:nvSpPr>
        <p:spPr>
          <a:xfrm>
            <a:off x="524256" y="491260"/>
            <a:ext cx="6594189" cy="162521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rgbClr val="FFFFFF"/>
                </a:solidFill>
                <a:latin typeface="+mj-lt"/>
                <a:ea typeface="+mj-ea"/>
                <a:cs typeface="+mj-cs"/>
              </a:rPr>
              <a:t>1914: Harrison Narcotics Act</a:t>
            </a:r>
          </a:p>
        </p:txBody>
      </p:sp>
      <p:pic>
        <p:nvPicPr>
          <p:cNvPr id="681" name="Picture 6" descr="Picture 6"/>
          <p:cNvPicPr>
            <a:picLocks noChangeAspect="1"/>
          </p:cNvPicPr>
          <p:nvPr/>
        </p:nvPicPr>
        <p:blipFill rotWithShape="1">
          <a:blip r:embed="rId3"/>
          <a:srcRect t="14856" r="-1" b="8429"/>
          <a:stretch/>
        </p:blipFill>
        <p:spPr>
          <a:xfrm>
            <a:off x="327547" y="491260"/>
            <a:ext cx="6233273" cy="5452340"/>
          </a:xfrm>
          <a:prstGeom prst="rect">
            <a:avLst/>
          </a:prstGeom>
        </p:spPr>
      </p:pic>
      <p:sp>
        <p:nvSpPr>
          <p:cNvPr id="7" name="TextBox 6">
            <a:extLst>
              <a:ext uri="{FF2B5EF4-FFF2-40B4-BE49-F238E27FC236}">
                <a16:creationId xmlns:a16="http://schemas.microsoft.com/office/drawing/2014/main" id="{5E700979-DD59-4859-B128-31613CF70245}"/>
              </a:ext>
            </a:extLst>
          </p:cNvPr>
          <p:cNvSpPr txBox="1"/>
          <p:nvPr/>
        </p:nvSpPr>
        <p:spPr>
          <a:xfrm>
            <a:off x="7118445" y="491260"/>
            <a:ext cx="4746008" cy="5278827"/>
          </a:xfrm>
          <a:prstGeom prst="rect">
            <a:avLst/>
          </a:prstGeom>
        </p:spPr>
        <p:txBody>
          <a:bodyPr vert="horz" lIns="91440" tIns="45720" rIns="91440" bIns="45720" rtlCol="0" anchor="ctr">
            <a:normAutofit/>
          </a:bodyPr>
          <a:lstStyle/>
          <a:p>
            <a:pPr>
              <a:lnSpc>
                <a:spcPct val="90000"/>
              </a:lnSpc>
              <a:spcAft>
                <a:spcPts val="600"/>
              </a:spcAft>
            </a:pPr>
            <a:r>
              <a:rPr lang="en-US" sz="2000" b="0" i="0" dirty="0">
                <a:solidFill>
                  <a:srgbClr val="FFFFFF"/>
                </a:solidFill>
                <a:effectLst/>
              </a:rPr>
              <a:t>R</a:t>
            </a:r>
            <a:r>
              <a:rPr lang="en-US" sz="2000" dirty="0">
                <a:solidFill>
                  <a:srgbClr val="FFFFFF"/>
                </a:solidFill>
              </a:rPr>
              <a:t>egulated the consumption and availability of opiates.</a:t>
            </a:r>
          </a:p>
          <a:p>
            <a:pPr marL="114300" indent="-228600">
              <a:lnSpc>
                <a:spcPct val="90000"/>
              </a:lnSpc>
              <a:spcAft>
                <a:spcPts val="600"/>
              </a:spcAft>
              <a:buFont typeface="Arial" panose="020B0604020202020204" pitchFamily="34" charset="0"/>
              <a:buChar char="•"/>
            </a:pPr>
            <a:endParaRPr lang="en-US" sz="2000" b="0" i="0" dirty="0">
              <a:solidFill>
                <a:srgbClr val="FFFFFF"/>
              </a:solidFill>
              <a:effectLst/>
            </a:endParaRPr>
          </a:p>
          <a:p>
            <a:pPr>
              <a:lnSpc>
                <a:spcPct val="90000"/>
              </a:lnSpc>
              <a:spcAft>
                <a:spcPts val="600"/>
              </a:spcAft>
            </a:pPr>
            <a:r>
              <a:rPr lang="en-US" sz="2000" b="0" i="0" dirty="0">
                <a:solidFill>
                  <a:srgbClr val="FFFFFF"/>
                </a:solidFill>
                <a:effectLst/>
              </a:rPr>
              <a:t>"The purpose of this bill—and we are all in sympathy with it—is to prevent the use of opium in the United States, destructive as it is to human happiness and human life."</a:t>
            </a:r>
            <a:endParaRPr lang="en-US" sz="2000" dirty="0">
              <a:solidFill>
                <a:srgbClr val="FFFFFF"/>
              </a:solidFill>
            </a:endParaRPr>
          </a:p>
        </p:txBody>
      </p:sp>
      <p:sp>
        <p:nvSpPr>
          <p:cNvPr id="2" name="TextBox 1">
            <a:extLst>
              <a:ext uri="{FF2B5EF4-FFF2-40B4-BE49-F238E27FC236}">
                <a16:creationId xmlns:a16="http://schemas.microsoft.com/office/drawing/2014/main" id="{0578208A-4CD6-6CF7-AB31-BE5D3445CAE3}"/>
              </a:ext>
            </a:extLst>
          </p:cNvPr>
          <p:cNvSpPr txBox="1"/>
          <p:nvPr/>
        </p:nvSpPr>
        <p:spPr>
          <a:xfrm>
            <a:off x="7804665" y="1485900"/>
            <a:ext cx="4059788" cy="1938992"/>
          </a:xfrm>
          <a:prstGeom prst="rect">
            <a:avLst/>
          </a:prstGeom>
          <a:noFill/>
        </p:spPr>
        <p:txBody>
          <a:bodyPr wrap="square" rtlCol="0">
            <a:spAutoFit/>
          </a:bodyPr>
          <a:lstStyle/>
          <a:p>
            <a:r>
              <a:rPr lang="en-US" sz="2400" dirty="0"/>
              <a:t>1914 Congress passed the Harrison Narcotics Act</a:t>
            </a:r>
          </a:p>
          <a:p>
            <a:endParaRPr lang="en-US" sz="2400" dirty="0"/>
          </a:p>
          <a:p>
            <a:r>
              <a:rPr lang="en-US" sz="2400" dirty="0"/>
              <a:t>Regulate the consumption and availability of opiates.</a:t>
            </a:r>
          </a:p>
        </p:txBody>
      </p:sp>
    </p:spTree>
    <p:extLst>
      <p:ext uri="{BB962C8B-B14F-4D97-AF65-F5344CB8AC3E}">
        <p14:creationId xmlns:p14="http://schemas.microsoft.com/office/powerpoint/2010/main" val="3092504275"/>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10702</TotalTime>
  <Words>1237</Words>
  <Application>Microsoft Macintosh PowerPoint</Application>
  <PresentationFormat>Widescreen</PresentationFormat>
  <Paragraphs>161</Paragraphs>
  <Slides>43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Aptos Display</vt:lpstr>
      <vt:lpstr>Arial</vt:lpstr>
      <vt:lpstr>Calibri</vt:lpstr>
      <vt:lpstr>Cambria</vt:lpstr>
      <vt:lpstr>Roboto</vt:lpstr>
      <vt:lpstr>system-ui</vt:lpstr>
      <vt:lpstr>Wingdings</vt:lpstr>
      <vt:lpstr>Office Theme</vt:lpstr>
      <vt:lpstr> Methadone for OUD: Updates and Ongoing Barriers to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Methadone: efficacy</vt:lpstr>
      <vt:lpstr>Mortality risk during and after methadone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Half life</vt:lpstr>
      <vt:lpstr>PowerPoint Presentation</vt:lpstr>
      <vt:lpstr>PowerPoint Presentation</vt:lpstr>
      <vt:lpstr>PowerPoint Presentation</vt:lpstr>
      <vt:lpstr>PowerPoint Presentation</vt:lpstr>
      <vt:lpstr>PowerPoint Presentation</vt:lpstr>
      <vt:lpstr>The result?</vt:lpstr>
      <vt:lpstr>Result?</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Jessica Rienstra</cp:lastModifiedBy>
  <cp:revision>111</cp:revision>
  <dcterms:created xsi:type="dcterms:W3CDTF">2017-01-19T23:09:28Z</dcterms:created>
  <dcterms:modified xsi:type="dcterms:W3CDTF">2025-04-03T17:38:33Z</dcterms:modified>
</cp:coreProperties>
</file>