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76" r:id="rId3"/>
    <p:sldId id="277" r:id="rId4"/>
    <p:sldId id="278" r:id="rId5"/>
    <p:sldId id="257" r:id="rId6"/>
    <p:sldId id="262" r:id="rId7"/>
    <p:sldId id="265" r:id="rId8"/>
    <p:sldId id="266" r:id="rId9"/>
    <p:sldId id="268" r:id="rId10"/>
    <p:sldId id="269" r:id="rId11"/>
    <p:sldId id="270" r:id="rId12"/>
    <p:sldId id="271" r:id="rId13"/>
    <p:sldId id="272" r:id="rId14"/>
    <p:sldId id="261" r:id="rId15"/>
    <p:sldId id="264" r:id="rId16"/>
    <p:sldId id="273" r:id="rId17"/>
    <p:sldId id="263" r:id="rId18"/>
    <p:sldId id="258" r:id="rId19"/>
    <p:sldId id="274" r:id="rId20"/>
    <p:sldId id="275" r:id="rId21"/>
    <p:sldId id="259" r:id="rId22"/>
    <p:sldId id="267" r:id="rId23"/>
    <p:sldId id="260"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p:restoredTop sz="87881"/>
  </p:normalViewPr>
  <p:slideViewPr>
    <p:cSldViewPr snapToGrid="0" snapToObjects="1">
      <p:cViewPr varScale="1">
        <p:scale>
          <a:sx n="95" d="100"/>
          <a:sy n="95" d="100"/>
        </p:scale>
        <p:origin x="21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A1244-ACD8-314C-8C03-CFCA1F210458}" type="datetimeFigureOut">
              <a:rPr lang="en-US" smtClean="0"/>
              <a:t>3/12/25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B4610-BDA9-6C40-978F-66EAA17D2640}" type="slidenum">
              <a:rPr lang="en-US" smtClean="0"/>
              <a:t>‹#›</a:t>
            </a:fld>
            <a:endParaRPr lang="en-US"/>
          </a:p>
        </p:txBody>
      </p:sp>
    </p:spTree>
    <p:extLst>
      <p:ext uri="{BB962C8B-B14F-4D97-AF65-F5344CB8AC3E}">
        <p14:creationId xmlns:p14="http://schemas.microsoft.com/office/powerpoint/2010/main" val="43917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Obtained from a colleague’s presentation about TIC </a:t>
            </a:r>
          </a:p>
        </p:txBody>
      </p:sp>
      <p:sp>
        <p:nvSpPr>
          <p:cNvPr id="4" name="Slide Number Placeholder 3"/>
          <p:cNvSpPr>
            <a:spLocks noGrp="1"/>
          </p:cNvSpPr>
          <p:nvPr>
            <p:ph type="sldNum" sz="quarter" idx="5"/>
          </p:nvPr>
        </p:nvSpPr>
        <p:spPr/>
        <p:txBody>
          <a:bodyPr/>
          <a:lstStyle/>
          <a:p>
            <a:fld id="{523B4610-BDA9-6C40-978F-66EAA17D2640}" type="slidenum">
              <a:rPr lang="en-US" smtClean="0"/>
              <a:t>2</a:t>
            </a:fld>
            <a:endParaRPr lang="en-US"/>
          </a:p>
        </p:txBody>
      </p:sp>
    </p:spTree>
    <p:extLst>
      <p:ext uri="{BB962C8B-B14F-4D97-AF65-F5344CB8AC3E}">
        <p14:creationId xmlns:p14="http://schemas.microsoft.com/office/powerpoint/2010/main" val="3786808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trauma informed care to our trauma patients is extremely important</a:t>
            </a:r>
          </a:p>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18</a:t>
            </a:fld>
            <a:endParaRPr lang="en-US"/>
          </a:p>
        </p:txBody>
      </p:sp>
    </p:spTree>
    <p:extLst>
      <p:ext uri="{BB962C8B-B14F-4D97-AF65-F5344CB8AC3E}">
        <p14:creationId xmlns:p14="http://schemas.microsoft.com/office/powerpoint/2010/main" val="310490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19</a:t>
            </a:fld>
            <a:endParaRPr lang="en-US"/>
          </a:p>
        </p:txBody>
      </p:sp>
    </p:spTree>
    <p:extLst>
      <p:ext uri="{BB962C8B-B14F-4D97-AF65-F5344CB8AC3E}">
        <p14:creationId xmlns:p14="http://schemas.microsoft.com/office/powerpoint/2010/main" val="21726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20</a:t>
            </a:fld>
            <a:endParaRPr lang="en-US"/>
          </a:p>
        </p:txBody>
      </p:sp>
    </p:spTree>
    <p:extLst>
      <p:ext uri="{BB962C8B-B14F-4D97-AF65-F5344CB8AC3E}">
        <p14:creationId xmlns:p14="http://schemas.microsoft.com/office/powerpoint/2010/main" val="308618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native patients also face unique challenges that should be considered in a trauma informed care model</a:t>
            </a:r>
          </a:p>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21</a:t>
            </a:fld>
            <a:endParaRPr lang="en-US"/>
          </a:p>
        </p:txBody>
      </p:sp>
    </p:spTree>
    <p:extLst>
      <p:ext uri="{BB962C8B-B14F-4D97-AF65-F5344CB8AC3E}">
        <p14:creationId xmlns:p14="http://schemas.microsoft.com/office/powerpoint/2010/main" val="1876716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22</a:t>
            </a:fld>
            <a:endParaRPr lang="en-US"/>
          </a:p>
        </p:txBody>
      </p:sp>
    </p:spTree>
    <p:extLst>
      <p:ext uri="{BB962C8B-B14F-4D97-AF65-F5344CB8AC3E}">
        <p14:creationId xmlns:p14="http://schemas.microsoft.com/office/powerpoint/2010/main" val="263560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24</a:t>
            </a:fld>
            <a:endParaRPr lang="en-US"/>
          </a:p>
        </p:txBody>
      </p:sp>
    </p:spTree>
    <p:extLst>
      <p:ext uri="{BB962C8B-B14F-4D97-AF65-F5344CB8AC3E}">
        <p14:creationId xmlns:p14="http://schemas.microsoft.com/office/powerpoint/2010/main" val="335146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especially with regards to trauma informed care, what do we think could have been differently in terms of how the providers reacted to and treated the patient? </a:t>
            </a:r>
          </a:p>
          <a:p>
            <a:endParaRPr lang="en-US" dirty="0"/>
          </a:p>
          <a:p>
            <a:r>
              <a:rPr lang="en-US" dirty="0"/>
              <a:t>Great those are great responses and today we are going to talk about how to potentially manage this situation and patient in a more compassionate manner using the trauma informed care model</a:t>
            </a:r>
          </a:p>
        </p:txBody>
      </p:sp>
      <p:sp>
        <p:nvSpPr>
          <p:cNvPr id="4" name="Slide Number Placeholder 3"/>
          <p:cNvSpPr>
            <a:spLocks noGrp="1"/>
          </p:cNvSpPr>
          <p:nvPr>
            <p:ph type="sldNum" sz="quarter" idx="5"/>
          </p:nvPr>
        </p:nvSpPr>
        <p:spPr/>
        <p:txBody>
          <a:bodyPr/>
          <a:lstStyle/>
          <a:p>
            <a:fld id="{523B4610-BDA9-6C40-978F-66EAA17D2640}" type="slidenum">
              <a:rPr lang="en-US" smtClean="0"/>
              <a:t>3</a:t>
            </a:fld>
            <a:endParaRPr lang="en-US"/>
          </a:p>
        </p:txBody>
      </p:sp>
    </p:spTree>
    <p:extLst>
      <p:ext uri="{BB962C8B-B14F-4D97-AF65-F5344CB8AC3E}">
        <p14:creationId xmlns:p14="http://schemas.microsoft.com/office/powerpoint/2010/main" val="144492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4</a:t>
            </a:fld>
            <a:endParaRPr lang="en-US"/>
          </a:p>
        </p:txBody>
      </p:sp>
    </p:spTree>
    <p:extLst>
      <p:ext uri="{BB962C8B-B14F-4D97-AF65-F5344CB8AC3E}">
        <p14:creationId xmlns:p14="http://schemas.microsoft.com/office/powerpoint/2010/main" val="57065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9</a:t>
            </a:fld>
            <a:endParaRPr lang="en-US"/>
          </a:p>
        </p:txBody>
      </p:sp>
    </p:spTree>
    <p:extLst>
      <p:ext uri="{BB962C8B-B14F-4D97-AF65-F5344CB8AC3E}">
        <p14:creationId xmlns:p14="http://schemas.microsoft.com/office/powerpoint/2010/main" val="5462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goal of TIC is to utilize an understanding of the causes and manifestations of trauma that we just </a:t>
            </a:r>
            <a:r>
              <a:rPr lang="en-US" dirty="0" err="1"/>
              <a:t>disussed</a:t>
            </a:r>
            <a:r>
              <a:rPr lang="en-US" dirty="0"/>
              <a:t> that result in lack of predictability, loss of control </a:t>
            </a:r>
            <a:r>
              <a:rPr lang="en-US" dirty="0" err="1"/>
              <a:t>etc</a:t>
            </a:r>
            <a:r>
              <a:rPr lang="en-US" dirty="0"/>
              <a:t> </a:t>
            </a:r>
          </a:p>
          <a:p>
            <a:r>
              <a:rPr lang="en-US" dirty="0"/>
              <a:t>And our goal is to </a:t>
            </a:r>
          </a:p>
        </p:txBody>
      </p:sp>
      <p:sp>
        <p:nvSpPr>
          <p:cNvPr id="4" name="Slide Number Placeholder 3"/>
          <p:cNvSpPr>
            <a:spLocks noGrp="1"/>
          </p:cNvSpPr>
          <p:nvPr>
            <p:ph type="sldNum" sz="quarter" idx="5"/>
          </p:nvPr>
        </p:nvSpPr>
        <p:spPr/>
        <p:txBody>
          <a:bodyPr/>
          <a:lstStyle/>
          <a:p>
            <a:fld id="{523B4610-BDA9-6C40-978F-66EAA17D2640}" type="slidenum">
              <a:rPr lang="en-US" smtClean="0"/>
              <a:t>13</a:t>
            </a:fld>
            <a:endParaRPr lang="en-US"/>
          </a:p>
        </p:txBody>
      </p:sp>
    </p:spTree>
    <p:extLst>
      <p:ext uri="{BB962C8B-B14F-4D97-AF65-F5344CB8AC3E}">
        <p14:creationId xmlns:p14="http://schemas.microsoft.com/office/powerpoint/2010/main" val="272166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screening</a:t>
            </a:r>
          </a:p>
          <a:p>
            <a:r>
              <a:rPr lang="en-US" dirty="0"/>
              <a:t>Core principles: safety, trustworthiness, peer support, collaboration, awareness, empowerment and choice</a:t>
            </a:r>
          </a:p>
          <a:p>
            <a:r>
              <a:rPr lang="en-US" dirty="0"/>
              <a:t>Importance of social work to address social determinants of health</a:t>
            </a:r>
          </a:p>
        </p:txBody>
      </p:sp>
      <p:sp>
        <p:nvSpPr>
          <p:cNvPr id="4" name="Slide Number Placeholder 3"/>
          <p:cNvSpPr>
            <a:spLocks noGrp="1"/>
          </p:cNvSpPr>
          <p:nvPr>
            <p:ph type="sldNum" sz="quarter" idx="5"/>
          </p:nvPr>
        </p:nvSpPr>
        <p:spPr/>
        <p:txBody>
          <a:bodyPr/>
          <a:lstStyle/>
          <a:p>
            <a:fld id="{523B4610-BDA9-6C40-978F-66EAA17D2640}" type="slidenum">
              <a:rPr lang="en-US" smtClean="0"/>
              <a:t>14</a:t>
            </a:fld>
            <a:endParaRPr lang="en-US"/>
          </a:p>
        </p:txBody>
      </p:sp>
    </p:spTree>
    <p:extLst>
      <p:ext uri="{BB962C8B-B14F-4D97-AF65-F5344CB8AC3E}">
        <p14:creationId xmlns:p14="http://schemas.microsoft.com/office/powerpoint/2010/main" val="245474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TIC model it is very important that the health care system not retraumatize patients who already suffer from existing trauma </a:t>
            </a:r>
          </a:p>
          <a:p>
            <a:r>
              <a:rPr lang="en-US" dirty="0"/>
              <a:t>The healthcare system itself may be traumatizing for instance a child who has been forced to cooperate in the past may be triggered every time he returns to the healthcare setting</a:t>
            </a:r>
          </a:p>
          <a:p>
            <a:r>
              <a:rPr lang="en-US" dirty="0"/>
              <a:t>But also we should be mindful of how things we do may trigger patients to remember events outside the hospital such as performing a pelvic exam on a sexual abuse survivor</a:t>
            </a:r>
          </a:p>
          <a:p>
            <a:r>
              <a:rPr lang="en-US" dirty="0"/>
              <a:t>The consequences of retraumatizing </a:t>
            </a:r>
            <a:r>
              <a:rPr lang="en-US" dirty="0" err="1"/>
              <a:t>vulnterable</a:t>
            </a:r>
            <a:r>
              <a:rPr lang="en-US" dirty="0"/>
              <a:t> patients are significant: </a:t>
            </a:r>
          </a:p>
          <a:p>
            <a:r>
              <a:rPr lang="en-US" dirty="0"/>
              <a:t>Instead its important that we empower patients with informed consent, open honest communication, building trust</a:t>
            </a:r>
          </a:p>
        </p:txBody>
      </p:sp>
      <p:sp>
        <p:nvSpPr>
          <p:cNvPr id="4" name="Slide Number Placeholder 3"/>
          <p:cNvSpPr>
            <a:spLocks noGrp="1"/>
          </p:cNvSpPr>
          <p:nvPr>
            <p:ph type="sldNum" sz="quarter" idx="5"/>
          </p:nvPr>
        </p:nvSpPr>
        <p:spPr/>
        <p:txBody>
          <a:bodyPr/>
          <a:lstStyle/>
          <a:p>
            <a:fld id="{523B4610-BDA9-6C40-978F-66EAA17D2640}" type="slidenum">
              <a:rPr lang="en-US" smtClean="0"/>
              <a:t>15</a:t>
            </a:fld>
            <a:endParaRPr lang="en-US"/>
          </a:p>
        </p:txBody>
      </p:sp>
    </p:spTree>
    <p:extLst>
      <p:ext uri="{BB962C8B-B14F-4D97-AF65-F5344CB8AC3E}">
        <p14:creationId xmlns:p14="http://schemas.microsoft.com/office/powerpoint/2010/main" val="36411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documentation we perform also can be important to providing trauma informed care</a:t>
            </a:r>
          </a:p>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16</a:t>
            </a:fld>
            <a:endParaRPr lang="en-US"/>
          </a:p>
        </p:txBody>
      </p:sp>
    </p:spTree>
    <p:extLst>
      <p:ext uri="{BB962C8B-B14F-4D97-AF65-F5344CB8AC3E}">
        <p14:creationId xmlns:p14="http://schemas.microsoft.com/office/powerpoint/2010/main" val="290358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B4610-BDA9-6C40-978F-66EAA17D2640}" type="slidenum">
              <a:rPr lang="en-US" smtClean="0"/>
              <a:t>17</a:t>
            </a:fld>
            <a:endParaRPr lang="en-US"/>
          </a:p>
        </p:txBody>
      </p:sp>
    </p:spTree>
    <p:extLst>
      <p:ext uri="{BB962C8B-B14F-4D97-AF65-F5344CB8AC3E}">
        <p14:creationId xmlns:p14="http://schemas.microsoft.com/office/powerpoint/2010/main" val="80372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3/12/25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3/12/25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3/12/25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3/12/25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3/12/25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3/12/25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3/12/25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3/12/25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94C6-54EC-D64B-ABD3-5D0C223FC041}"/>
              </a:ext>
            </a:extLst>
          </p:cNvPr>
          <p:cNvSpPr>
            <a:spLocks noGrp="1"/>
          </p:cNvSpPr>
          <p:nvPr>
            <p:ph type="ctrTitle"/>
          </p:nvPr>
        </p:nvSpPr>
        <p:spPr/>
        <p:txBody>
          <a:bodyPr/>
          <a:lstStyle/>
          <a:p>
            <a:r>
              <a:rPr lang="en-US" dirty="0"/>
              <a:t>Trauma Informed Care (TIC) for Trauma Patients at the IHS</a:t>
            </a:r>
          </a:p>
        </p:txBody>
      </p:sp>
      <p:sp>
        <p:nvSpPr>
          <p:cNvPr id="3" name="Subtitle 2">
            <a:extLst>
              <a:ext uri="{FF2B5EF4-FFF2-40B4-BE49-F238E27FC236}">
                <a16:creationId xmlns:a16="http://schemas.microsoft.com/office/drawing/2014/main" id="{B68A2418-AB7E-4C48-A8C3-D70B096A989D}"/>
              </a:ext>
            </a:extLst>
          </p:cNvPr>
          <p:cNvSpPr>
            <a:spLocks noGrp="1"/>
          </p:cNvSpPr>
          <p:nvPr>
            <p:ph type="subTitle" idx="1"/>
          </p:nvPr>
        </p:nvSpPr>
        <p:spPr/>
        <p:txBody>
          <a:bodyPr/>
          <a:lstStyle/>
          <a:p>
            <a:r>
              <a:rPr lang="en-US" dirty="0"/>
              <a:t>Justine </a:t>
            </a:r>
            <a:r>
              <a:rPr lang="en-US" dirty="0" err="1"/>
              <a:t>Broecker</a:t>
            </a:r>
            <a:r>
              <a:rPr lang="en-US" dirty="0"/>
              <a:t>, MD</a:t>
            </a:r>
          </a:p>
          <a:p>
            <a:r>
              <a:rPr lang="en-US" dirty="0"/>
              <a:t>UCSF HEAL Fellow</a:t>
            </a:r>
          </a:p>
        </p:txBody>
      </p:sp>
    </p:spTree>
    <p:extLst>
      <p:ext uri="{BB962C8B-B14F-4D97-AF65-F5344CB8AC3E}">
        <p14:creationId xmlns:p14="http://schemas.microsoft.com/office/powerpoint/2010/main" val="794762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DA95-B006-8D43-B0BD-601B66C2C61B}"/>
              </a:ext>
            </a:extLst>
          </p:cNvPr>
          <p:cNvSpPr>
            <a:spLocks noGrp="1"/>
          </p:cNvSpPr>
          <p:nvPr>
            <p:ph type="title"/>
          </p:nvPr>
        </p:nvSpPr>
        <p:spPr/>
        <p:txBody>
          <a:bodyPr/>
          <a:lstStyle/>
          <a:p>
            <a:r>
              <a:rPr lang="en-US" dirty="0"/>
              <a:t>SDH</a:t>
            </a:r>
          </a:p>
        </p:txBody>
      </p:sp>
      <p:pic>
        <p:nvPicPr>
          <p:cNvPr id="4" name="Content Placeholder 3">
            <a:extLst>
              <a:ext uri="{FF2B5EF4-FFF2-40B4-BE49-F238E27FC236}">
                <a16:creationId xmlns:a16="http://schemas.microsoft.com/office/drawing/2014/main" id="{4D6E9346-3F64-EA47-AAC3-AD26E1D2CFDE}"/>
              </a:ext>
            </a:extLst>
          </p:cNvPr>
          <p:cNvPicPr>
            <a:picLocks noGrp="1" noChangeAspect="1"/>
          </p:cNvPicPr>
          <p:nvPr>
            <p:ph idx="1"/>
          </p:nvPr>
        </p:nvPicPr>
        <p:blipFill>
          <a:blip r:embed="rId2"/>
          <a:stretch>
            <a:fillRect/>
          </a:stretch>
        </p:blipFill>
        <p:spPr>
          <a:xfrm>
            <a:off x="5136762" y="1216492"/>
            <a:ext cx="6281738" cy="4384518"/>
          </a:xfrm>
          <a:prstGeom prst="rect">
            <a:avLst/>
          </a:prstGeom>
        </p:spPr>
      </p:pic>
    </p:spTree>
    <p:extLst>
      <p:ext uri="{BB962C8B-B14F-4D97-AF65-F5344CB8AC3E}">
        <p14:creationId xmlns:p14="http://schemas.microsoft.com/office/powerpoint/2010/main" val="60103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5FCC-3DB1-6948-A29B-266FAC26141D}"/>
              </a:ext>
            </a:extLst>
          </p:cNvPr>
          <p:cNvSpPr>
            <a:spLocks noGrp="1"/>
          </p:cNvSpPr>
          <p:nvPr>
            <p:ph type="title"/>
          </p:nvPr>
        </p:nvSpPr>
        <p:spPr/>
        <p:txBody>
          <a:bodyPr/>
          <a:lstStyle/>
          <a:p>
            <a:r>
              <a:rPr lang="en-US" dirty="0"/>
              <a:t>Impact of SDH</a:t>
            </a:r>
          </a:p>
        </p:txBody>
      </p:sp>
      <p:pic>
        <p:nvPicPr>
          <p:cNvPr id="4" name="Content Placeholder 3">
            <a:extLst>
              <a:ext uri="{FF2B5EF4-FFF2-40B4-BE49-F238E27FC236}">
                <a16:creationId xmlns:a16="http://schemas.microsoft.com/office/drawing/2014/main" id="{C261C5A9-8BDF-7E4B-ADAB-73310E60759F}"/>
              </a:ext>
            </a:extLst>
          </p:cNvPr>
          <p:cNvPicPr>
            <a:picLocks noGrp="1" noChangeAspect="1"/>
          </p:cNvPicPr>
          <p:nvPr>
            <p:ph idx="1"/>
          </p:nvPr>
        </p:nvPicPr>
        <p:blipFill>
          <a:blip r:embed="rId2"/>
          <a:stretch>
            <a:fillRect/>
          </a:stretch>
        </p:blipFill>
        <p:spPr>
          <a:xfrm>
            <a:off x="5118100" y="1655436"/>
            <a:ext cx="6281738" cy="3543953"/>
          </a:xfrm>
          <a:prstGeom prst="rect">
            <a:avLst/>
          </a:prstGeom>
        </p:spPr>
      </p:pic>
    </p:spTree>
    <p:extLst>
      <p:ext uri="{BB962C8B-B14F-4D97-AF65-F5344CB8AC3E}">
        <p14:creationId xmlns:p14="http://schemas.microsoft.com/office/powerpoint/2010/main" val="67535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A6CC-4162-E248-ADFB-89D2A7FDAB12}"/>
              </a:ext>
            </a:extLst>
          </p:cNvPr>
          <p:cNvSpPr>
            <a:spLocks noGrp="1"/>
          </p:cNvSpPr>
          <p:nvPr>
            <p:ph type="title"/>
          </p:nvPr>
        </p:nvSpPr>
        <p:spPr/>
        <p:txBody>
          <a:bodyPr>
            <a:normAutofit fontScale="90000"/>
          </a:bodyPr>
          <a:lstStyle/>
          <a:p>
            <a:r>
              <a:rPr lang="en-US" dirty="0"/>
              <a:t>Adverse childhood and community experiences (ACEs)</a:t>
            </a:r>
          </a:p>
        </p:txBody>
      </p:sp>
      <p:pic>
        <p:nvPicPr>
          <p:cNvPr id="4" name="Content Placeholder 3">
            <a:extLst>
              <a:ext uri="{FF2B5EF4-FFF2-40B4-BE49-F238E27FC236}">
                <a16:creationId xmlns:a16="http://schemas.microsoft.com/office/drawing/2014/main" id="{B39A6089-DA78-7B42-A1D2-6BDCBBEA184C}"/>
              </a:ext>
            </a:extLst>
          </p:cNvPr>
          <p:cNvPicPr>
            <a:picLocks noGrp="1" noChangeAspect="1"/>
          </p:cNvPicPr>
          <p:nvPr>
            <p:ph idx="1"/>
          </p:nvPr>
        </p:nvPicPr>
        <p:blipFill>
          <a:blip r:embed="rId2"/>
          <a:stretch>
            <a:fillRect/>
          </a:stretch>
        </p:blipFill>
        <p:spPr>
          <a:xfrm>
            <a:off x="5118100" y="1058176"/>
            <a:ext cx="6281738" cy="4738473"/>
          </a:xfrm>
          <a:prstGeom prst="rect">
            <a:avLst/>
          </a:prstGeom>
        </p:spPr>
      </p:pic>
    </p:spTree>
    <p:extLst>
      <p:ext uri="{BB962C8B-B14F-4D97-AF65-F5344CB8AC3E}">
        <p14:creationId xmlns:p14="http://schemas.microsoft.com/office/powerpoint/2010/main" val="291523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92CA-E6A7-7A4E-A6BA-A153C80340D3}"/>
              </a:ext>
            </a:extLst>
          </p:cNvPr>
          <p:cNvSpPr>
            <a:spLocks noGrp="1"/>
          </p:cNvSpPr>
          <p:nvPr>
            <p:ph type="title"/>
          </p:nvPr>
        </p:nvSpPr>
        <p:spPr/>
        <p:txBody>
          <a:bodyPr/>
          <a:lstStyle/>
          <a:p>
            <a:r>
              <a:rPr lang="en-US" dirty="0"/>
              <a:t>Goal of TIC</a:t>
            </a:r>
          </a:p>
        </p:txBody>
      </p:sp>
      <p:pic>
        <p:nvPicPr>
          <p:cNvPr id="4" name="Content Placeholder 3">
            <a:extLst>
              <a:ext uri="{FF2B5EF4-FFF2-40B4-BE49-F238E27FC236}">
                <a16:creationId xmlns:a16="http://schemas.microsoft.com/office/drawing/2014/main" id="{BEA93938-781D-6642-A8CD-606AEB8E7B09}"/>
              </a:ext>
            </a:extLst>
          </p:cNvPr>
          <p:cNvPicPr>
            <a:picLocks noGrp="1" noChangeAspect="1"/>
          </p:cNvPicPr>
          <p:nvPr>
            <p:ph idx="1"/>
          </p:nvPr>
        </p:nvPicPr>
        <p:blipFill>
          <a:blip r:embed="rId3"/>
          <a:stretch>
            <a:fillRect/>
          </a:stretch>
        </p:blipFill>
        <p:spPr>
          <a:xfrm>
            <a:off x="5118100" y="1653905"/>
            <a:ext cx="6281738" cy="3547015"/>
          </a:xfrm>
          <a:prstGeom prst="rect">
            <a:avLst/>
          </a:prstGeom>
        </p:spPr>
      </p:pic>
    </p:spTree>
    <p:extLst>
      <p:ext uri="{BB962C8B-B14F-4D97-AF65-F5344CB8AC3E}">
        <p14:creationId xmlns:p14="http://schemas.microsoft.com/office/powerpoint/2010/main" val="340174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1190-8BAA-A541-8472-5FE11FE7787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FFF8E1BC-661F-7840-839D-B4A3ED84F8DC}"/>
              </a:ext>
            </a:extLst>
          </p:cNvPr>
          <p:cNvPicPr>
            <a:picLocks noGrp="1" noChangeAspect="1"/>
          </p:cNvPicPr>
          <p:nvPr>
            <p:ph idx="1"/>
          </p:nvPr>
        </p:nvPicPr>
        <p:blipFill>
          <a:blip r:embed="rId3"/>
          <a:stretch>
            <a:fillRect/>
          </a:stretch>
        </p:blipFill>
        <p:spPr>
          <a:xfrm>
            <a:off x="7459994" y="638683"/>
            <a:ext cx="3887611" cy="5248275"/>
          </a:xfrm>
          <a:prstGeom prst="rect">
            <a:avLst/>
          </a:prstGeom>
        </p:spPr>
      </p:pic>
      <p:pic>
        <p:nvPicPr>
          <p:cNvPr id="7" name="Picture 6">
            <a:extLst>
              <a:ext uri="{FF2B5EF4-FFF2-40B4-BE49-F238E27FC236}">
                <a16:creationId xmlns:a16="http://schemas.microsoft.com/office/drawing/2014/main" id="{B442AE57-3F4D-5445-8297-222FE0D18EE2}"/>
              </a:ext>
            </a:extLst>
          </p:cNvPr>
          <p:cNvPicPr>
            <a:picLocks noChangeAspect="1"/>
          </p:cNvPicPr>
          <p:nvPr/>
        </p:nvPicPr>
        <p:blipFill>
          <a:blip r:embed="rId4"/>
          <a:stretch>
            <a:fillRect/>
          </a:stretch>
        </p:blipFill>
        <p:spPr>
          <a:xfrm>
            <a:off x="1593596" y="3242925"/>
            <a:ext cx="4368800" cy="3771900"/>
          </a:xfrm>
          <a:prstGeom prst="rect">
            <a:avLst/>
          </a:prstGeom>
        </p:spPr>
      </p:pic>
      <p:pic>
        <p:nvPicPr>
          <p:cNvPr id="8" name="Picture 7">
            <a:extLst>
              <a:ext uri="{FF2B5EF4-FFF2-40B4-BE49-F238E27FC236}">
                <a16:creationId xmlns:a16="http://schemas.microsoft.com/office/drawing/2014/main" id="{A5153E9F-FEE8-D945-99EA-DC567491AE58}"/>
              </a:ext>
            </a:extLst>
          </p:cNvPr>
          <p:cNvPicPr>
            <a:picLocks noChangeAspect="1"/>
          </p:cNvPicPr>
          <p:nvPr/>
        </p:nvPicPr>
        <p:blipFill>
          <a:blip r:embed="rId5"/>
          <a:stretch>
            <a:fillRect/>
          </a:stretch>
        </p:blipFill>
        <p:spPr>
          <a:xfrm>
            <a:off x="1593596" y="141467"/>
            <a:ext cx="4291612" cy="2534576"/>
          </a:xfrm>
          <a:prstGeom prst="rect">
            <a:avLst/>
          </a:prstGeom>
        </p:spPr>
      </p:pic>
      <p:sp>
        <p:nvSpPr>
          <p:cNvPr id="3" name="TextBox 2">
            <a:extLst>
              <a:ext uri="{FF2B5EF4-FFF2-40B4-BE49-F238E27FC236}">
                <a16:creationId xmlns:a16="http://schemas.microsoft.com/office/drawing/2014/main" id="{F0A47548-F59B-E048-B865-687450F90B7E}"/>
              </a:ext>
            </a:extLst>
          </p:cNvPr>
          <p:cNvSpPr txBox="1"/>
          <p:nvPr/>
        </p:nvSpPr>
        <p:spPr>
          <a:xfrm>
            <a:off x="6667361" y="5886958"/>
            <a:ext cx="5524639" cy="369332"/>
          </a:xfrm>
          <a:prstGeom prst="rect">
            <a:avLst/>
          </a:prstGeom>
          <a:noFill/>
        </p:spPr>
        <p:txBody>
          <a:bodyPr wrap="square" rtlCol="0">
            <a:spAutoFit/>
          </a:bodyPr>
          <a:lstStyle/>
          <a:p>
            <a:r>
              <a:rPr lang="en-US" dirty="0"/>
              <a:t>What’s wrong with you &gt;&gt; What happened to you?</a:t>
            </a:r>
          </a:p>
        </p:txBody>
      </p:sp>
    </p:spTree>
    <p:extLst>
      <p:ext uri="{BB962C8B-B14F-4D97-AF65-F5344CB8AC3E}">
        <p14:creationId xmlns:p14="http://schemas.microsoft.com/office/powerpoint/2010/main" val="14693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6F72-8F83-084F-9033-E2835DF0418D}"/>
              </a:ext>
            </a:extLst>
          </p:cNvPr>
          <p:cNvSpPr>
            <a:spLocks noGrp="1"/>
          </p:cNvSpPr>
          <p:nvPr>
            <p:ph type="title"/>
          </p:nvPr>
        </p:nvSpPr>
        <p:spPr/>
        <p:txBody>
          <a:bodyPr>
            <a:normAutofit fontScale="90000"/>
          </a:bodyPr>
          <a:lstStyle/>
          <a:p>
            <a:r>
              <a:rPr lang="en-US" dirty="0"/>
              <a:t>Healthcare System </a:t>
            </a:r>
            <a:r>
              <a:rPr lang="en-US" dirty="0" err="1"/>
              <a:t>Retraumatization</a:t>
            </a:r>
            <a:endParaRPr lang="en-US" dirty="0"/>
          </a:p>
        </p:txBody>
      </p:sp>
      <p:sp>
        <p:nvSpPr>
          <p:cNvPr id="3" name="Content Placeholder 2">
            <a:extLst>
              <a:ext uri="{FF2B5EF4-FFF2-40B4-BE49-F238E27FC236}">
                <a16:creationId xmlns:a16="http://schemas.microsoft.com/office/drawing/2014/main" id="{6B905165-FB98-CA4F-BF07-7C97FF5E448F}"/>
              </a:ext>
            </a:extLst>
          </p:cNvPr>
          <p:cNvSpPr>
            <a:spLocks noGrp="1"/>
          </p:cNvSpPr>
          <p:nvPr>
            <p:ph idx="1"/>
          </p:nvPr>
        </p:nvSpPr>
        <p:spPr/>
        <p:txBody>
          <a:bodyPr/>
          <a:lstStyle/>
          <a:p>
            <a:r>
              <a:rPr lang="en-US" dirty="0"/>
              <a:t>PTSD may make healthcare system into triggering event</a:t>
            </a:r>
          </a:p>
          <a:p>
            <a:r>
              <a:rPr lang="en-US" dirty="0"/>
              <a:t>Example: pelvic exam on sexual abuse survivor, child forced to cooperate may make hospital itself triggering</a:t>
            </a:r>
          </a:p>
          <a:p>
            <a:r>
              <a:rPr lang="en-US" dirty="0"/>
              <a:t>Consequences: worsen </a:t>
            </a:r>
            <a:r>
              <a:rPr lang="en-US" dirty="0" err="1"/>
              <a:t>syx</a:t>
            </a:r>
            <a:r>
              <a:rPr lang="en-US" dirty="0"/>
              <a:t> related to trauma/stress (PTSD) and worse outcomes for patients, decrease trust in health care system, lack of adherence to recommended healthcare  </a:t>
            </a:r>
          </a:p>
          <a:p>
            <a:r>
              <a:rPr lang="en-US" dirty="0"/>
              <a:t>Importance of consent, open honest communication, building trust</a:t>
            </a:r>
          </a:p>
        </p:txBody>
      </p:sp>
    </p:spTree>
    <p:extLst>
      <p:ext uri="{BB962C8B-B14F-4D97-AF65-F5344CB8AC3E}">
        <p14:creationId xmlns:p14="http://schemas.microsoft.com/office/powerpoint/2010/main" val="369694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1248-FFB9-704B-BCC1-6C9B63941AD4}"/>
              </a:ext>
            </a:extLst>
          </p:cNvPr>
          <p:cNvSpPr>
            <a:spLocks noGrp="1"/>
          </p:cNvSpPr>
          <p:nvPr>
            <p:ph type="title"/>
          </p:nvPr>
        </p:nvSpPr>
        <p:spPr/>
        <p:txBody>
          <a:bodyPr/>
          <a:lstStyle/>
          <a:p>
            <a:r>
              <a:rPr lang="en-US" dirty="0"/>
              <a:t>TIC and Documentation</a:t>
            </a:r>
          </a:p>
        </p:txBody>
      </p:sp>
      <p:sp>
        <p:nvSpPr>
          <p:cNvPr id="6" name="Content Placeholder 5">
            <a:extLst>
              <a:ext uri="{FF2B5EF4-FFF2-40B4-BE49-F238E27FC236}">
                <a16:creationId xmlns:a16="http://schemas.microsoft.com/office/drawing/2014/main" id="{EE3108C9-A607-8741-90C3-937016A854BD}"/>
              </a:ext>
            </a:extLst>
          </p:cNvPr>
          <p:cNvSpPr>
            <a:spLocks noGrp="1"/>
          </p:cNvSpPr>
          <p:nvPr>
            <p:ph idx="1"/>
          </p:nvPr>
        </p:nvSpPr>
        <p:spPr/>
        <p:txBody>
          <a:bodyPr/>
          <a:lstStyle/>
          <a:p>
            <a:r>
              <a:rPr lang="en-US" dirty="0"/>
              <a:t>• Consider how documentation follows a patient</a:t>
            </a:r>
          </a:p>
          <a:p>
            <a:r>
              <a:rPr lang="en-US" dirty="0"/>
              <a:t> • Just the facts </a:t>
            </a:r>
          </a:p>
          <a:p>
            <a:r>
              <a:rPr lang="en-US" dirty="0"/>
              <a:t>• Interpretation of behavior</a:t>
            </a:r>
          </a:p>
          <a:p>
            <a:pPr lvl="1"/>
            <a:r>
              <a:rPr lang="en-US" dirty="0"/>
              <a:t>“Noncompliant”</a:t>
            </a:r>
          </a:p>
          <a:p>
            <a:pPr lvl="1"/>
            <a:r>
              <a:rPr lang="en-US" dirty="0"/>
              <a:t>• "refusal of care" or signs of “Trauma”? </a:t>
            </a:r>
          </a:p>
          <a:p>
            <a:pPr lvl="1"/>
            <a:r>
              <a:rPr lang="en-US" dirty="0"/>
              <a:t>• "oppositional" or isolated? </a:t>
            </a:r>
          </a:p>
          <a:p>
            <a:pPr lvl="1"/>
            <a:r>
              <a:rPr lang="en-US" dirty="0"/>
              <a:t>• "aggressive" or fearful? </a:t>
            </a:r>
          </a:p>
          <a:p>
            <a:pPr lvl="1"/>
            <a:r>
              <a:rPr lang="en-US" dirty="0"/>
              <a:t>• "defiant" or depressed?</a:t>
            </a:r>
          </a:p>
          <a:p>
            <a:pPr lvl="1"/>
            <a:r>
              <a:rPr lang="en-US" dirty="0"/>
              <a:t> • “combative” or “anxious”</a:t>
            </a:r>
          </a:p>
          <a:p>
            <a:pPr lvl="1"/>
            <a:r>
              <a:rPr lang="en-US" dirty="0"/>
              <a:t>Entry and exit wounds for GSW </a:t>
            </a:r>
          </a:p>
          <a:p>
            <a:r>
              <a:rPr lang="en-US" dirty="0"/>
              <a:t>• Documentation can impact acceptance to rehabilitation facilities and can perpetuate stereotype</a:t>
            </a:r>
          </a:p>
        </p:txBody>
      </p:sp>
    </p:spTree>
    <p:extLst>
      <p:ext uri="{BB962C8B-B14F-4D97-AF65-F5344CB8AC3E}">
        <p14:creationId xmlns:p14="http://schemas.microsoft.com/office/powerpoint/2010/main" val="304975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1C5D-68C8-8B45-A3D8-97924AF78D36}"/>
              </a:ext>
            </a:extLst>
          </p:cNvPr>
          <p:cNvSpPr>
            <a:spLocks noGrp="1"/>
          </p:cNvSpPr>
          <p:nvPr>
            <p:ph type="title"/>
          </p:nvPr>
        </p:nvSpPr>
        <p:spPr/>
        <p:txBody>
          <a:bodyPr/>
          <a:lstStyle/>
          <a:p>
            <a:r>
              <a:rPr lang="en-US" dirty="0"/>
              <a:t>Benefits of TIC</a:t>
            </a:r>
          </a:p>
        </p:txBody>
      </p:sp>
      <p:sp>
        <p:nvSpPr>
          <p:cNvPr id="3" name="Content Placeholder 2">
            <a:extLst>
              <a:ext uri="{FF2B5EF4-FFF2-40B4-BE49-F238E27FC236}">
                <a16:creationId xmlns:a16="http://schemas.microsoft.com/office/drawing/2014/main" id="{AB955ADF-A193-4A4D-ADA2-D704B29C1691}"/>
              </a:ext>
            </a:extLst>
          </p:cNvPr>
          <p:cNvSpPr>
            <a:spLocks noGrp="1"/>
          </p:cNvSpPr>
          <p:nvPr>
            <p:ph idx="1"/>
          </p:nvPr>
        </p:nvSpPr>
        <p:spPr/>
        <p:txBody>
          <a:bodyPr/>
          <a:lstStyle/>
          <a:p>
            <a:r>
              <a:rPr lang="en-US" dirty="0"/>
              <a:t>Patient Experience:</a:t>
            </a:r>
          </a:p>
          <a:p>
            <a:pPr lvl="1"/>
            <a:r>
              <a:rPr lang="en-US" dirty="0"/>
              <a:t>Promotes autonomy, decreases helplessness</a:t>
            </a:r>
          </a:p>
          <a:p>
            <a:pPr lvl="1"/>
            <a:r>
              <a:rPr lang="en-US" dirty="0"/>
              <a:t>Improves patient engagement, treatment adherence and health outcomes</a:t>
            </a:r>
          </a:p>
          <a:p>
            <a:pPr lvl="1"/>
            <a:r>
              <a:rPr lang="en-US" dirty="0"/>
              <a:t>Prevent further harm and reduce re-traumatization</a:t>
            </a:r>
          </a:p>
          <a:p>
            <a:r>
              <a:rPr lang="en-US" dirty="0"/>
              <a:t>Provider Experience:</a:t>
            </a:r>
          </a:p>
          <a:p>
            <a:pPr lvl="1"/>
            <a:r>
              <a:rPr lang="en-US" dirty="0"/>
              <a:t>Decreases frustration</a:t>
            </a:r>
          </a:p>
          <a:p>
            <a:pPr lvl="1"/>
            <a:r>
              <a:rPr lang="en-US" dirty="0"/>
              <a:t>Improves empathic communication</a:t>
            </a:r>
          </a:p>
          <a:p>
            <a:pPr lvl="1"/>
            <a:r>
              <a:rPr lang="en-US" dirty="0"/>
              <a:t>Raises awareness of biases</a:t>
            </a:r>
          </a:p>
          <a:p>
            <a:pPr lvl="1"/>
            <a:r>
              <a:rPr lang="en-US" dirty="0"/>
              <a:t>Improves job satisfaction and reduces burnout</a:t>
            </a:r>
          </a:p>
        </p:txBody>
      </p:sp>
    </p:spTree>
    <p:extLst>
      <p:ext uri="{BB962C8B-B14F-4D97-AF65-F5344CB8AC3E}">
        <p14:creationId xmlns:p14="http://schemas.microsoft.com/office/powerpoint/2010/main" val="272133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B3A2-0D63-2B43-9737-E12C0F119EDB}"/>
              </a:ext>
            </a:extLst>
          </p:cNvPr>
          <p:cNvSpPr>
            <a:spLocks noGrp="1"/>
          </p:cNvSpPr>
          <p:nvPr>
            <p:ph type="title"/>
          </p:nvPr>
        </p:nvSpPr>
        <p:spPr/>
        <p:txBody>
          <a:bodyPr>
            <a:normAutofit fontScale="90000"/>
          </a:bodyPr>
          <a:lstStyle/>
          <a:p>
            <a:r>
              <a:rPr lang="en-US" dirty="0"/>
              <a:t>Trauma Informed Care in Trauma Patients</a:t>
            </a:r>
          </a:p>
        </p:txBody>
      </p:sp>
      <p:sp>
        <p:nvSpPr>
          <p:cNvPr id="3" name="Content Placeholder 2">
            <a:extLst>
              <a:ext uri="{FF2B5EF4-FFF2-40B4-BE49-F238E27FC236}">
                <a16:creationId xmlns:a16="http://schemas.microsoft.com/office/drawing/2014/main" id="{01E60377-185B-0E44-8057-75B1805369A4}"/>
              </a:ext>
            </a:extLst>
          </p:cNvPr>
          <p:cNvSpPr>
            <a:spLocks noGrp="1"/>
          </p:cNvSpPr>
          <p:nvPr>
            <p:ph idx="1"/>
          </p:nvPr>
        </p:nvSpPr>
        <p:spPr/>
        <p:txBody>
          <a:bodyPr/>
          <a:lstStyle/>
          <a:p>
            <a:r>
              <a:rPr lang="en-US" dirty="0"/>
              <a:t>Trauma patients often have </a:t>
            </a:r>
            <a:r>
              <a:rPr lang="en-US" dirty="0" err="1"/>
              <a:t>hx</a:t>
            </a:r>
            <a:r>
              <a:rPr lang="en-US" dirty="0"/>
              <a:t> of trauma, ACEs and/or SDH challenges</a:t>
            </a:r>
          </a:p>
          <a:p>
            <a:r>
              <a:rPr lang="en-US" dirty="0"/>
              <a:t>Trauma itself is traumatizing, patients are vulnerable</a:t>
            </a:r>
          </a:p>
          <a:p>
            <a:r>
              <a:rPr lang="en-US" dirty="0"/>
              <a:t>communication during primary/secondary survey may promote patient comfort, trauma informed history and physical, procedures, discharge</a:t>
            </a:r>
          </a:p>
        </p:txBody>
      </p:sp>
    </p:spTree>
    <p:extLst>
      <p:ext uri="{BB962C8B-B14F-4D97-AF65-F5344CB8AC3E}">
        <p14:creationId xmlns:p14="http://schemas.microsoft.com/office/powerpoint/2010/main" val="416762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F886-4238-E748-90DF-EF7F3DAE7D4B}"/>
              </a:ext>
            </a:extLst>
          </p:cNvPr>
          <p:cNvSpPr>
            <a:spLocks noGrp="1"/>
          </p:cNvSpPr>
          <p:nvPr>
            <p:ph type="title"/>
          </p:nvPr>
        </p:nvSpPr>
        <p:spPr/>
        <p:txBody>
          <a:bodyPr>
            <a:normAutofit fontScale="90000"/>
          </a:bodyPr>
          <a:lstStyle/>
          <a:p>
            <a:r>
              <a:rPr lang="en-US" dirty="0"/>
              <a:t>Importance of Trauma Informed Care in Injured Trauma Patients</a:t>
            </a:r>
          </a:p>
        </p:txBody>
      </p:sp>
      <p:sp>
        <p:nvSpPr>
          <p:cNvPr id="3" name="Content Placeholder 2">
            <a:extLst>
              <a:ext uri="{FF2B5EF4-FFF2-40B4-BE49-F238E27FC236}">
                <a16:creationId xmlns:a16="http://schemas.microsoft.com/office/drawing/2014/main" id="{DADA1AEF-EA95-2148-9CC0-0651CA7F9399}"/>
              </a:ext>
            </a:extLst>
          </p:cNvPr>
          <p:cNvSpPr>
            <a:spLocks noGrp="1"/>
          </p:cNvSpPr>
          <p:nvPr>
            <p:ph idx="1"/>
          </p:nvPr>
        </p:nvSpPr>
        <p:spPr/>
        <p:txBody>
          <a:bodyPr/>
          <a:lstStyle/>
          <a:p>
            <a:r>
              <a:rPr lang="en-US" dirty="0"/>
              <a:t>TIC Interventions have been shown to improve trauma patient comfort/satisfaction as well as follow-up and adherence</a:t>
            </a:r>
          </a:p>
          <a:p>
            <a:r>
              <a:rPr lang="en-US" dirty="0"/>
              <a:t>TIC Interventions also improve trauma providers’ job satisfaction</a:t>
            </a:r>
          </a:p>
          <a:p>
            <a:r>
              <a:rPr lang="en-US" dirty="0"/>
              <a:t>More investigation is needed to translate TIC interventions to outcomes such as rates of reinjury/recidivism and mortality</a:t>
            </a:r>
          </a:p>
        </p:txBody>
      </p:sp>
    </p:spTree>
    <p:extLst>
      <p:ext uri="{BB962C8B-B14F-4D97-AF65-F5344CB8AC3E}">
        <p14:creationId xmlns:p14="http://schemas.microsoft.com/office/powerpoint/2010/main" val="30142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3E10-6F22-2D4B-8ECF-A5ECC12B33F2}"/>
              </a:ext>
            </a:extLst>
          </p:cNvPr>
          <p:cNvSpPr>
            <a:spLocks noGrp="1"/>
          </p:cNvSpPr>
          <p:nvPr>
            <p:ph type="title"/>
          </p:nvPr>
        </p:nvSpPr>
        <p:spPr/>
        <p:txBody>
          <a:bodyPr/>
          <a:lstStyle/>
          <a:p>
            <a:r>
              <a:rPr lang="en-US" dirty="0"/>
              <a:t>Patient JC</a:t>
            </a:r>
          </a:p>
        </p:txBody>
      </p:sp>
      <p:sp>
        <p:nvSpPr>
          <p:cNvPr id="3" name="Content Placeholder 2">
            <a:extLst>
              <a:ext uri="{FF2B5EF4-FFF2-40B4-BE49-F238E27FC236}">
                <a16:creationId xmlns:a16="http://schemas.microsoft.com/office/drawing/2014/main" id="{6593A3B9-CAEC-BC45-A5BC-9A8D52C476B5}"/>
              </a:ext>
            </a:extLst>
          </p:cNvPr>
          <p:cNvSpPr>
            <a:spLocks noGrp="1"/>
          </p:cNvSpPr>
          <p:nvPr>
            <p:ph idx="1"/>
          </p:nvPr>
        </p:nvSpPr>
        <p:spPr>
          <a:xfrm>
            <a:off x="5210915" y="803186"/>
            <a:ext cx="6281873" cy="5248622"/>
          </a:xfrm>
        </p:spPr>
        <p:txBody>
          <a:bodyPr>
            <a:normAutofit fontScale="92500" lnSpcReduction="20000"/>
          </a:bodyPr>
          <a:lstStyle/>
          <a:p>
            <a:r>
              <a:rPr lang="en-US" dirty="0"/>
              <a:t>35 </a:t>
            </a:r>
            <a:r>
              <a:rPr lang="en-US" dirty="0" err="1"/>
              <a:t>yo</a:t>
            </a:r>
            <a:r>
              <a:rPr lang="en-US" dirty="0"/>
              <a:t> M suffers multiple </a:t>
            </a:r>
            <a:r>
              <a:rPr lang="en-US" dirty="0" err="1"/>
              <a:t>gsw</a:t>
            </a:r>
            <a:endParaRPr lang="en-US" dirty="0"/>
          </a:p>
          <a:p>
            <a:r>
              <a:rPr lang="en-US" dirty="0"/>
              <a:t>Taken to ED via EMS and with police</a:t>
            </a:r>
          </a:p>
          <a:p>
            <a:r>
              <a:rPr lang="en-US" dirty="0"/>
              <a:t>Blood pressure on arrival systolic 70s, lethargic somewhat agitated but awake</a:t>
            </a:r>
          </a:p>
          <a:p>
            <a:r>
              <a:rPr lang="en-US" dirty="0"/>
              <a:t>ATLS: A, B intact, C three torso </a:t>
            </a:r>
            <a:r>
              <a:rPr lang="en-US" dirty="0" err="1"/>
              <a:t>gsw</a:t>
            </a:r>
            <a:r>
              <a:rPr lang="en-US" dirty="0"/>
              <a:t> wounds</a:t>
            </a:r>
          </a:p>
          <a:p>
            <a:r>
              <a:rPr lang="en-US" dirty="0"/>
              <a:t>Transient responder, taken to OR</a:t>
            </a:r>
          </a:p>
          <a:p>
            <a:r>
              <a:rPr lang="en-US" dirty="0"/>
              <a:t>Also happening in the trauma bay:  a provider jokes that he was probably “minding his own business.” documented as “combative.” recognized by one of the providers as a “frequent flyer” to the Emergency Department</a:t>
            </a:r>
          </a:p>
          <a:p>
            <a:r>
              <a:rPr lang="en-US" dirty="0"/>
              <a:t>Requires massive transfusion, ex-lap, injury to right iliac vein, small and large bowel</a:t>
            </a:r>
          </a:p>
          <a:p>
            <a:r>
              <a:rPr lang="en-US" dirty="0"/>
              <a:t>12 days later extubated and awake, on rounds won’t remove covers from head so chief resident says “this guy is so combative” as removes covers from head</a:t>
            </a:r>
          </a:p>
          <a:p>
            <a:endParaRPr lang="en-US" dirty="0"/>
          </a:p>
        </p:txBody>
      </p:sp>
    </p:spTree>
    <p:extLst>
      <p:ext uri="{BB962C8B-B14F-4D97-AF65-F5344CB8AC3E}">
        <p14:creationId xmlns:p14="http://schemas.microsoft.com/office/powerpoint/2010/main" val="176230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96CE-8118-8C4E-A76B-58EB18809380}"/>
              </a:ext>
            </a:extLst>
          </p:cNvPr>
          <p:cNvSpPr>
            <a:spLocks noGrp="1"/>
          </p:cNvSpPr>
          <p:nvPr>
            <p:ph type="title"/>
          </p:nvPr>
        </p:nvSpPr>
        <p:spPr/>
        <p:txBody>
          <a:bodyPr/>
          <a:lstStyle/>
          <a:p>
            <a:r>
              <a:rPr lang="en-US" dirty="0"/>
              <a:t>TIC In practice</a:t>
            </a:r>
          </a:p>
        </p:txBody>
      </p:sp>
      <p:sp>
        <p:nvSpPr>
          <p:cNvPr id="3" name="Content Placeholder 2">
            <a:extLst>
              <a:ext uri="{FF2B5EF4-FFF2-40B4-BE49-F238E27FC236}">
                <a16:creationId xmlns:a16="http://schemas.microsoft.com/office/drawing/2014/main" id="{AEC4924E-27E1-2849-84E0-7141A3C497ED}"/>
              </a:ext>
            </a:extLst>
          </p:cNvPr>
          <p:cNvSpPr>
            <a:spLocks noGrp="1"/>
          </p:cNvSpPr>
          <p:nvPr>
            <p:ph idx="1"/>
          </p:nvPr>
        </p:nvSpPr>
        <p:spPr/>
        <p:txBody>
          <a:bodyPr/>
          <a:lstStyle/>
          <a:p>
            <a:r>
              <a:rPr lang="en-US" dirty="0"/>
              <a:t>In 2012, the US Attorney General National Task Force on Children Exposed to Violence called for all EDs to provide TIC, and for all clinicians interacting with patients experiencing trauma to be trained in TIC. </a:t>
            </a:r>
          </a:p>
          <a:p>
            <a:r>
              <a:rPr lang="en-US" dirty="0"/>
              <a:t>Despite this, trauma providers’ knowledge and practice of TIC limited by time constraints and need for more training</a:t>
            </a:r>
          </a:p>
        </p:txBody>
      </p:sp>
    </p:spTree>
    <p:extLst>
      <p:ext uri="{BB962C8B-B14F-4D97-AF65-F5344CB8AC3E}">
        <p14:creationId xmlns:p14="http://schemas.microsoft.com/office/powerpoint/2010/main" val="78189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1F5A-EC3C-CF44-94C2-9BCFCE742680}"/>
              </a:ext>
            </a:extLst>
          </p:cNvPr>
          <p:cNvSpPr>
            <a:spLocks noGrp="1"/>
          </p:cNvSpPr>
          <p:nvPr>
            <p:ph type="title"/>
          </p:nvPr>
        </p:nvSpPr>
        <p:spPr/>
        <p:txBody>
          <a:bodyPr/>
          <a:lstStyle/>
          <a:p>
            <a:r>
              <a:rPr lang="en-US" dirty="0"/>
              <a:t>TIC in Native Patients</a:t>
            </a:r>
          </a:p>
        </p:txBody>
      </p:sp>
      <p:sp>
        <p:nvSpPr>
          <p:cNvPr id="3" name="Content Placeholder 2">
            <a:extLst>
              <a:ext uri="{FF2B5EF4-FFF2-40B4-BE49-F238E27FC236}">
                <a16:creationId xmlns:a16="http://schemas.microsoft.com/office/drawing/2014/main" id="{DCB5C3F5-47D4-C841-99BB-C915868B408A}"/>
              </a:ext>
            </a:extLst>
          </p:cNvPr>
          <p:cNvSpPr>
            <a:spLocks noGrp="1"/>
          </p:cNvSpPr>
          <p:nvPr>
            <p:ph idx="1"/>
          </p:nvPr>
        </p:nvSpPr>
        <p:spPr/>
        <p:txBody>
          <a:bodyPr/>
          <a:lstStyle/>
          <a:p>
            <a:r>
              <a:rPr lang="en-US" dirty="0"/>
              <a:t>Unique historical trauma: congressional genocidal policies, boarding school history, forced sterilization at the IHS</a:t>
            </a:r>
          </a:p>
          <a:p>
            <a:r>
              <a:rPr lang="en-US" dirty="0"/>
              <a:t>Creates mistrust in US government/IHS, engagement with IHS may be triggering, potential lack of adherence to recommended healthcare services</a:t>
            </a:r>
          </a:p>
          <a:p>
            <a:r>
              <a:rPr lang="en-US" dirty="0"/>
              <a:t>Importance of culture to healing, cultural competency/humility among providers</a:t>
            </a:r>
          </a:p>
        </p:txBody>
      </p:sp>
    </p:spTree>
    <p:extLst>
      <p:ext uri="{BB962C8B-B14F-4D97-AF65-F5344CB8AC3E}">
        <p14:creationId xmlns:p14="http://schemas.microsoft.com/office/powerpoint/2010/main" val="341745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4258-27D8-E945-AA64-6CDC7504AF8E}"/>
              </a:ext>
            </a:extLst>
          </p:cNvPr>
          <p:cNvSpPr>
            <a:spLocks noGrp="1"/>
          </p:cNvSpPr>
          <p:nvPr>
            <p:ph type="title"/>
          </p:nvPr>
        </p:nvSpPr>
        <p:spPr/>
        <p:txBody>
          <a:bodyPr/>
          <a:lstStyle/>
          <a:p>
            <a:r>
              <a:rPr lang="en-US" dirty="0"/>
              <a:t>TIC Training Avenues</a:t>
            </a:r>
          </a:p>
        </p:txBody>
      </p:sp>
      <p:sp>
        <p:nvSpPr>
          <p:cNvPr id="3" name="Content Placeholder 2">
            <a:extLst>
              <a:ext uri="{FF2B5EF4-FFF2-40B4-BE49-F238E27FC236}">
                <a16:creationId xmlns:a16="http://schemas.microsoft.com/office/drawing/2014/main" id="{4B646C9F-2DAB-5A45-8399-8FDC9306D73D}"/>
              </a:ext>
            </a:extLst>
          </p:cNvPr>
          <p:cNvSpPr>
            <a:spLocks noGrp="1"/>
          </p:cNvSpPr>
          <p:nvPr>
            <p:ph idx="1"/>
          </p:nvPr>
        </p:nvSpPr>
        <p:spPr/>
        <p:txBody>
          <a:bodyPr/>
          <a:lstStyle/>
          <a:p>
            <a:r>
              <a:rPr lang="en-US" dirty="0"/>
              <a:t>IHS</a:t>
            </a:r>
          </a:p>
          <a:p>
            <a:r>
              <a:rPr lang="en-US" dirty="0"/>
              <a:t>ATLS 11</a:t>
            </a:r>
            <a:r>
              <a:rPr lang="en-US" baseline="30000" dirty="0"/>
              <a:t>th</a:t>
            </a:r>
            <a:r>
              <a:rPr lang="en-US" dirty="0"/>
              <a:t> edition</a:t>
            </a:r>
          </a:p>
          <a:p>
            <a:r>
              <a:rPr lang="en-US" dirty="0"/>
              <a:t>Most online CME</a:t>
            </a:r>
          </a:p>
          <a:p>
            <a:r>
              <a:rPr lang="en-US" dirty="0"/>
              <a:t>Future directions: More discussion/hands on trainings</a:t>
            </a:r>
          </a:p>
        </p:txBody>
      </p:sp>
    </p:spTree>
    <p:extLst>
      <p:ext uri="{BB962C8B-B14F-4D97-AF65-F5344CB8AC3E}">
        <p14:creationId xmlns:p14="http://schemas.microsoft.com/office/powerpoint/2010/main" val="288307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EE32-9B8B-C944-824A-14200D4CC75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933CE8B-962F-3343-B2C3-D69CE549CBC1}"/>
              </a:ext>
            </a:extLst>
          </p:cNvPr>
          <p:cNvSpPr>
            <a:spLocks noGrp="1"/>
          </p:cNvSpPr>
          <p:nvPr>
            <p:ph idx="1"/>
          </p:nvPr>
        </p:nvSpPr>
        <p:spPr/>
        <p:txBody>
          <a:bodyPr>
            <a:normAutofit fontScale="92500" lnSpcReduction="20000"/>
          </a:bodyPr>
          <a:lstStyle/>
          <a:p>
            <a:r>
              <a:rPr lang="en-US" dirty="0"/>
              <a:t>Dicker R. “Trauma Informed Care.” OHSU Grand </a:t>
            </a:r>
            <a:r>
              <a:rPr lang="en-US" dirty="0" err="1"/>
              <a:t>Rouns</a:t>
            </a:r>
            <a:r>
              <a:rPr lang="en-US" dirty="0"/>
              <a:t>. Accessed March 5, 2025.</a:t>
            </a:r>
          </a:p>
          <a:p>
            <a:r>
              <a:rPr lang="en-US" dirty="0"/>
              <a:t>Bruce M, et al. “Trauma Providers’ Knowledge, Views and Practice of Trauma-Informed Care.” Journal of Trauma Nursing 25(2):p 131-138, 2018.</a:t>
            </a:r>
          </a:p>
          <a:p>
            <a:r>
              <a:rPr lang="en-US" dirty="0"/>
              <a:t>Xia W, et al. “Current practices and challenges in </a:t>
            </a:r>
            <a:r>
              <a:rPr lang="en-US" dirty="0" err="1"/>
              <a:t>applicatin</a:t>
            </a:r>
            <a:r>
              <a:rPr lang="en-US" dirty="0"/>
              <a:t> of TIC for accidentally injured patients.” Nursing Open. December 6 2023. </a:t>
            </a:r>
          </a:p>
          <a:p>
            <a:r>
              <a:rPr lang="en-US" dirty="0"/>
              <a:t>Brown et al. “Trauma-informed care interventions in emergency medicine: a systematic review.” West J </a:t>
            </a:r>
            <a:r>
              <a:rPr lang="en-US" dirty="0" err="1"/>
              <a:t>Emerg</a:t>
            </a:r>
            <a:r>
              <a:rPr lang="en-US" dirty="0"/>
              <a:t> Med. 2022 Apr 13;23(3):334-344. </a:t>
            </a:r>
          </a:p>
          <a:p>
            <a:r>
              <a:rPr lang="en-US" dirty="0"/>
              <a:t>Ashworth et al. “TIC best practices for improving patient care in the emergency department.” International Journal of Emergency Medicine 2023, 16(39). </a:t>
            </a:r>
          </a:p>
          <a:p>
            <a:r>
              <a:rPr lang="en-US" dirty="0"/>
              <a:t>Fischer KR, et al. “TIC for Violently Injured Patients in the ED.” Annals of Emergency Medicine. 2019, 73(2):193-202.</a:t>
            </a:r>
          </a:p>
          <a:p>
            <a:endParaRPr lang="en-US" dirty="0"/>
          </a:p>
          <a:p>
            <a:endParaRPr lang="en-US" dirty="0"/>
          </a:p>
        </p:txBody>
      </p:sp>
    </p:spTree>
    <p:extLst>
      <p:ext uri="{BB962C8B-B14F-4D97-AF65-F5344CB8AC3E}">
        <p14:creationId xmlns:p14="http://schemas.microsoft.com/office/powerpoint/2010/main" val="209731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1844-A494-6149-8598-64F0826AFE8D}"/>
              </a:ext>
            </a:extLst>
          </p:cNvPr>
          <p:cNvSpPr>
            <a:spLocks noGrp="1"/>
          </p:cNvSpPr>
          <p:nvPr>
            <p:ph type="title"/>
          </p:nvPr>
        </p:nvSpPr>
        <p:spPr/>
        <p:txBody>
          <a:bodyPr/>
          <a:lstStyle/>
          <a:p>
            <a:r>
              <a:rPr lang="en-US" dirty="0"/>
              <a:t>Thank you!</a:t>
            </a:r>
          </a:p>
        </p:txBody>
      </p:sp>
      <p:pic>
        <p:nvPicPr>
          <p:cNvPr id="4" name="Content Placeholder 3">
            <a:extLst>
              <a:ext uri="{FF2B5EF4-FFF2-40B4-BE49-F238E27FC236}">
                <a16:creationId xmlns:a16="http://schemas.microsoft.com/office/drawing/2014/main" id="{FFB4E571-B0E4-F040-8D31-79103DE6C35A}"/>
              </a:ext>
            </a:extLst>
          </p:cNvPr>
          <p:cNvPicPr>
            <a:picLocks noGrp="1" noChangeAspect="1"/>
          </p:cNvPicPr>
          <p:nvPr>
            <p:ph idx="1"/>
          </p:nvPr>
        </p:nvPicPr>
        <p:blipFill>
          <a:blip r:embed="rId3"/>
          <a:stretch>
            <a:fillRect/>
          </a:stretch>
        </p:blipFill>
        <p:spPr>
          <a:xfrm>
            <a:off x="7389019" y="2849562"/>
            <a:ext cx="1739900" cy="1155700"/>
          </a:xfrm>
          <a:prstGeom prst="rect">
            <a:avLst/>
          </a:prstGeom>
        </p:spPr>
      </p:pic>
    </p:spTree>
    <p:extLst>
      <p:ext uri="{BB962C8B-B14F-4D97-AF65-F5344CB8AC3E}">
        <p14:creationId xmlns:p14="http://schemas.microsoft.com/office/powerpoint/2010/main" val="188317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C2E6-6F58-844C-BB07-CC46FD9343E2}"/>
              </a:ext>
            </a:extLst>
          </p:cNvPr>
          <p:cNvSpPr>
            <a:spLocks noGrp="1"/>
          </p:cNvSpPr>
          <p:nvPr>
            <p:ph type="title"/>
          </p:nvPr>
        </p:nvSpPr>
        <p:spPr/>
        <p:txBody>
          <a:bodyPr/>
          <a:lstStyle/>
          <a:p>
            <a:r>
              <a:rPr lang="en-US" dirty="0"/>
              <a:t>What could be done differently?</a:t>
            </a:r>
          </a:p>
        </p:txBody>
      </p:sp>
      <p:sp>
        <p:nvSpPr>
          <p:cNvPr id="3" name="Content Placeholder 2">
            <a:extLst>
              <a:ext uri="{FF2B5EF4-FFF2-40B4-BE49-F238E27FC236}">
                <a16:creationId xmlns:a16="http://schemas.microsoft.com/office/drawing/2014/main" id="{49F65E1B-AFE5-7642-99E8-F8EAF94C7D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413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255E-14EA-9244-873D-4B745BEE8908}"/>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561F5703-B18B-7A4D-A0BA-682B09F4433B}"/>
              </a:ext>
            </a:extLst>
          </p:cNvPr>
          <p:cNvSpPr>
            <a:spLocks noGrp="1"/>
          </p:cNvSpPr>
          <p:nvPr>
            <p:ph idx="1"/>
          </p:nvPr>
        </p:nvSpPr>
        <p:spPr/>
        <p:txBody>
          <a:bodyPr/>
          <a:lstStyle/>
          <a:p>
            <a:r>
              <a:rPr lang="en-US" dirty="0"/>
              <a:t>To define trauma informed care (TIC)</a:t>
            </a:r>
          </a:p>
          <a:p>
            <a:r>
              <a:rPr lang="en-US" dirty="0"/>
              <a:t>To discuss the importance of TIC for trauma and native patients</a:t>
            </a:r>
          </a:p>
          <a:p>
            <a:r>
              <a:rPr lang="en-US" dirty="0"/>
              <a:t>To </a:t>
            </a:r>
            <a:r>
              <a:rPr lang="en-US"/>
              <a:t>discuss implementation of TIC</a:t>
            </a:r>
          </a:p>
        </p:txBody>
      </p:sp>
    </p:spTree>
    <p:extLst>
      <p:ext uri="{BB962C8B-B14F-4D97-AF65-F5344CB8AC3E}">
        <p14:creationId xmlns:p14="http://schemas.microsoft.com/office/powerpoint/2010/main" val="100435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B6BB-05F5-1C44-A384-874830410AC7}"/>
              </a:ext>
            </a:extLst>
          </p:cNvPr>
          <p:cNvSpPr>
            <a:spLocks noGrp="1"/>
          </p:cNvSpPr>
          <p:nvPr>
            <p:ph type="title"/>
          </p:nvPr>
        </p:nvSpPr>
        <p:spPr/>
        <p:txBody>
          <a:bodyPr/>
          <a:lstStyle/>
          <a:p>
            <a:r>
              <a:rPr lang="en-US" dirty="0"/>
              <a:t>What is Trauma Informed Care (TIC)?</a:t>
            </a:r>
          </a:p>
        </p:txBody>
      </p:sp>
      <p:sp>
        <p:nvSpPr>
          <p:cNvPr id="3" name="Content Placeholder 2">
            <a:extLst>
              <a:ext uri="{FF2B5EF4-FFF2-40B4-BE49-F238E27FC236}">
                <a16:creationId xmlns:a16="http://schemas.microsoft.com/office/drawing/2014/main" id="{126F5D89-8533-334A-8120-138BE4599D68}"/>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=fWken5DsJcw</a:t>
            </a:r>
          </a:p>
        </p:txBody>
      </p:sp>
    </p:spTree>
    <p:extLst>
      <p:ext uri="{BB962C8B-B14F-4D97-AF65-F5344CB8AC3E}">
        <p14:creationId xmlns:p14="http://schemas.microsoft.com/office/powerpoint/2010/main" val="139629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BE6C-EE99-7140-AB82-15111BFC2D2C}"/>
              </a:ext>
            </a:extLst>
          </p:cNvPr>
          <p:cNvSpPr>
            <a:spLocks noGrp="1"/>
          </p:cNvSpPr>
          <p:nvPr>
            <p:ph type="title"/>
          </p:nvPr>
        </p:nvSpPr>
        <p:spPr/>
        <p:txBody>
          <a:bodyPr/>
          <a:lstStyle/>
          <a:p>
            <a:r>
              <a:rPr lang="en-US" dirty="0"/>
              <a:t>TIC</a:t>
            </a:r>
          </a:p>
        </p:txBody>
      </p:sp>
      <p:sp>
        <p:nvSpPr>
          <p:cNvPr id="3" name="Content Placeholder 2">
            <a:extLst>
              <a:ext uri="{FF2B5EF4-FFF2-40B4-BE49-F238E27FC236}">
                <a16:creationId xmlns:a16="http://schemas.microsoft.com/office/drawing/2014/main" id="{A6D87098-46B1-AE4A-92E3-31A966C9D1BC}"/>
              </a:ext>
            </a:extLst>
          </p:cNvPr>
          <p:cNvSpPr>
            <a:spLocks noGrp="1"/>
          </p:cNvSpPr>
          <p:nvPr>
            <p:ph idx="1"/>
          </p:nvPr>
        </p:nvSpPr>
        <p:spPr/>
        <p:txBody>
          <a:bodyPr>
            <a:normAutofit fontScale="92500"/>
          </a:bodyPr>
          <a:lstStyle/>
          <a:p>
            <a:pPr fontAlgn="ctr"/>
            <a:r>
              <a:rPr lang="en-US" b="1" dirty="0"/>
              <a:t>Understand the impact of trauma</a:t>
            </a:r>
            <a:r>
              <a:rPr lang="en-US" dirty="0"/>
              <a:t>: TIC acknowledges that trauma can affect a person's emotions, relationships, and development. </a:t>
            </a:r>
          </a:p>
          <a:p>
            <a:pPr fontAlgn="ctr"/>
            <a:r>
              <a:rPr lang="en-US" b="1" dirty="0"/>
              <a:t>Prevent re-traumatization</a:t>
            </a:r>
            <a:r>
              <a:rPr lang="en-US" dirty="0"/>
              <a:t>: TIC aims to avoid re-experiencing the thoughts, feelings, or sensations of a traumatic event. </a:t>
            </a:r>
          </a:p>
          <a:p>
            <a:pPr fontAlgn="ctr"/>
            <a:r>
              <a:rPr lang="en-US" b="1" dirty="0"/>
              <a:t>Create a safe and welcoming environment</a:t>
            </a:r>
            <a:r>
              <a:rPr lang="en-US" dirty="0"/>
              <a:t>: TIC prioritizes physical, psychological, and emotional safety. </a:t>
            </a:r>
          </a:p>
          <a:p>
            <a:pPr fontAlgn="ctr"/>
            <a:r>
              <a:rPr lang="en-US" b="1" dirty="0"/>
              <a:t>Build trust</a:t>
            </a:r>
            <a:r>
              <a:rPr lang="en-US" dirty="0"/>
              <a:t>: TIC aims to build trust through transparency and sensitivity to people's needs. </a:t>
            </a:r>
          </a:p>
          <a:p>
            <a:pPr fontAlgn="ctr"/>
            <a:r>
              <a:rPr lang="en-US" b="1" dirty="0"/>
              <a:t>Empower people</a:t>
            </a:r>
            <a:r>
              <a:rPr lang="en-US" dirty="0"/>
              <a:t>: TIC provides opportunities for choice and collaboration. </a:t>
            </a:r>
          </a:p>
          <a:p>
            <a:r>
              <a:rPr lang="en-US" b="1" dirty="0"/>
              <a:t>Consider cultural differences</a:t>
            </a:r>
            <a:r>
              <a:rPr lang="en-US" dirty="0"/>
              <a:t>: TIC is responsive to racial, ethnic, and cultural differences. </a:t>
            </a:r>
          </a:p>
          <a:p>
            <a:endParaRPr lang="en-US" dirty="0"/>
          </a:p>
        </p:txBody>
      </p:sp>
    </p:spTree>
    <p:extLst>
      <p:ext uri="{BB962C8B-B14F-4D97-AF65-F5344CB8AC3E}">
        <p14:creationId xmlns:p14="http://schemas.microsoft.com/office/powerpoint/2010/main" val="3899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5E7F-CA73-5446-B1B4-22782F425DE1}"/>
              </a:ext>
            </a:extLst>
          </p:cNvPr>
          <p:cNvSpPr>
            <a:spLocks noGrp="1"/>
          </p:cNvSpPr>
          <p:nvPr>
            <p:ph type="title"/>
          </p:nvPr>
        </p:nvSpPr>
        <p:spPr/>
        <p:txBody>
          <a:bodyPr/>
          <a:lstStyle/>
          <a:p>
            <a:r>
              <a:rPr lang="en-US" dirty="0"/>
              <a:t>What is trauma?</a:t>
            </a:r>
          </a:p>
        </p:txBody>
      </p:sp>
      <p:pic>
        <p:nvPicPr>
          <p:cNvPr id="4" name="Content Placeholder 3">
            <a:extLst>
              <a:ext uri="{FF2B5EF4-FFF2-40B4-BE49-F238E27FC236}">
                <a16:creationId xmlns:a16="http://schemas.microsoft.com/office/drawing/2014/main" id="{453A5EE9-FB12-494A-927C-F884F77AC44C}"/>
              </a:ext>
            </a:extLst>
          </p:cNvPr>
          <p:cNvPicPr>
            <a:picLocks noGrp="1" noChangeAspect="1"/>
          </p:cNvPicPr>
          <p:nvPr>
            <p:ph idx="1"/>
          </p:nvPr>
        </p:nvPicPr>
        <p:blipFill>
          <a:blip r:embed="rId2"/>
          <a:stretch>
            <a:fillRect/>
          </a:stretch>
        </p:blipFill>
        <p:spPr>
          <a:xfrm>
            <a:off x="8542558" y="318600"/>
            <a:ext cx="3136900" cy="4000500"/>
          </a:xfrm>
          <a:prstGeom prst="rect">
            <a:avLst/>
          </a:prstGeom>
        </p:spPr>
      </p:pic>
      <p:sp>
        <p:nvSpPr>
          <p:cNvPr id="5" name="TextBox 4">
            <a:extLst>
              <a:ext uri="{FF2B5EF4-FFF2-40B4-BE49-F238E27FC236}">
                <a16:creationId xmlns:a16="http://schemas.microsoft.com/office/drawing/2014/main" id="{87B64594-4AD3-454B-8A7F-3447C3607CC5}"/>
              </a:ext>
            </a:extLst>
          </p:cNvPr>
          <p:cNvSpPr txBox="1"/>
          <p:nvPr/>
        </p:nvSpPr>
        <p:spPr>
          <a:xfrm>
            <a:off x="4683263" y="318600"/>
            <a:ext cx="2481943" cy="2031325"/>
          </a:xfrm>
          <a:prstGeom prst="rect">
            <a:avLst/>
          </a:prstGeom>
          <a:noFill/>
        </p:spPr>
        <p:txBody>
          <a:bodyPr wrap="square" rtlCol="0">
            <a:spAutoFit/>
          </a:bodyPr>
          <a:lstStyle/>
          <a:p>
            <a:r>
              <a:rPr lang="en-US" dirty="0"/>
              <a:t>A very difficult or unpleasant experience that causes someone to have mental or emotional struggles over time</a:t>
            </a:r>
          </a:p>
        </p:txBody>
      </p:sp>
      <p:pic>
        <p:nvPicPr>
          <p:cNvPr id="6" name="Picture 5">
            <a:extLst>
              <a:ext uri="{FF2B5EF4-FFF2-40B4-BE49-F238E27FC236}">
                <a16:creationId xmlns:a16="http://schemas.microsoft.com/office/drawing/2014/main" id="{3AF3AADB-9B6F-FC41-8BAF-DE8E69AAA126}"/>
              </a:ext>
            </a:extLst>
          </p:cNvPr>
          <p:cNvPicPr>
            <a:picLocks noChangeAspect="1"/>
          </p:cNvPicPr>
          <p:nvPr/>
        </p:nvPicPr>
        <p:blipFill>
          <a:blip r:embed="rId3"/>
          <a:stretch>
            <a:fillRect/>
          </a:stretch>
        </p:blipFill>
        <p:spPr>
          <a:xfrm>
            <a:off x="4951562" y="3800498"/>
            <a:ext cx="3665612" cy="2652060"/>
          </a:xfrm>
          <a:prstGeom prst="rect">
            <a:avLst/>
          </a:prstGeom>
        </p:spPr>
      </p:pic>
    </p:spTree>
    <p:extLst>
      <p:ext uri="{BB962C8B-B14F-4D97-AF65-F5344CB8AC3E}">
        <p14:creationId xmlns:p14="http://schemas.microsoft.com/office/powerpoint/2010/main" val="112434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1C15-ADC1-104F-AF83-949D956EAA9E}"/>
              </a:ext>
            </a:extLst>
          </p:cNvPr>
          <p:cNvSpPr>
            <a:spLocks noGrp="1"/>
          </p:cNvSpPr>
          <p:nvPr>
            <p:ph type="title"/>
          </p:nvPr>
        </p:nvSpPr>
        <p:spPr/>
        <p:txBody>
          <a:bodyPr/>
          <a:lstStyle/>
          <a:p>
            <a:r>
              <a:rPr lang="en-US" dirty="0"/>
              <a:t>Impact of Trauma</a:t>
            </a:r>
          </a:p>
        </p:txBody>
      </p:sp>
      <p:pic>
        <p:nvPicPr>
          <p:cNvPr id="4" name="Content Placeholder 3">
            <a:extLst>
              <a:ext uri="{FF2B5EF4-FFF2-40B4-BE49-F238E27FC236}">
                <a16:creationId xmlns:a16="http://schemas.microsoft.com/office/drawing/2014/main" id="{4EE0ED90-49B1-D44D-A5E5-654BBA33254E}"/>
              </a:ext>
            </a:extLst>
          </p:cNvPr>
          <p:cNvPicPr>
            <a:picLocks noGrp="1" noChangeAspect="1"/>
          </p:cNvPicPr>
          <p:nvPr>
            <p:ph idx="1"/>
          </p:nvPr>
        </p:nvPicPr>
        <p:blipFill>
          <a:blip r:embed="rId2"/>
          <a:stretch>
            <a:fillRect/>
          </a:stretch>
        </p:blipFill>
        <p:spPr>
          <a:xfrm>
            <a:off x="4676164" y="152286"/>
            <a:ext cx="4138679" cy="4395278"/>
          </a:xfrm>
          <a:prstGeom prst="rect">
            <a:avLst/>
          </a:prstGeom>
        </p:spPr>
      </p:pic>
      <p:pic>
        <p:nvPicPr>
          <p:cNvPr id="5" name="Picture 4">
            <a:extLst>
              <a:ext uri="{FF2B5EF4-FFF2-40B4-BE49-F238E27FC236}">
                <a16:creationId xmlns:a16="http://schemas.microsoft.com/office/drawing/2014/main" id="{D9B65E5F-5DC4-0D4E-8D27-84BD881FFCA6}"/>
              </a:ext>
            </a:extLst>
          </p:cNvPr>
          <p:cNvPicPr>
            <a:picLocks noChangeAspect="1"/>
          </p:cNvPicPr>
          <p:nvPr/>
        </p:nvPicPr>
        <p:blipFill>
          <a:blip r:embed="rId3"/>
          <a:stretch>
            <a:fillRect/>
          </a:stretch>
        </p:blipFill>
        <p:spPr>
          <a:xfrm>
            <a:off x="9103397" y="2794716"/>
            <a:ext cx="2979434" cy="3468061"/>
          </a:xfrm>
          <a:prstGeom prst="rect">
            <a:avLst/>
          </a:prstGeom>
        </p:spPr>
      </p:pic>
    </p:spTree>
    <p:extLst>
      <p:ext uri="{BB962C8B-B14F-4D97-AF65-F5344CB8AC3E}">
        <p14:creationId xmlns:p14="http://schemas.microsoft.com/office/powerpoint/2010/main" val="399638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C602-9885-BB48-92DD-02D5F74215D8}"/>
              </a:ext>
            </a:extLst>
          </p:cNvPr>
          <p:cNvSpPr>
            <a:spLocks noGrp="1"/>
          </p:cNvSpPr>
          <p:nvPr>
            <p:ph type="title"/>
          </p:nvPr>
        </p:nvSpPr>
        <p:spPr/>
        <p:txBody>
          <a:bodyPr/>
          <a:lstStyle/>
          <a:p>
            <a:r>
              <a:rPr lang="en-US" dirty="0"/>
              <a:t>Social Determinants of Health</a:t>
            </a:r>
          </a:p>
        </p:txBody>
      </p:sp>
      <p:sp>
        <p:nvSpPr>
          <p:cNvPr id="3" name="Content Placeholder 2">
            <a:extLst>
              <a:ext uri="{FF2B5EF4-FFF2-40B4-BE49-F238E27FC236}">
                <a16:creationId xmlns:a16="http://schemas.microsoft.com/office/drawing/2014/main" id="{A477C2ED-D21B-354F-89B0-576C07B258E4}"/>
              </a:ext>
            </a:extLst>
          </p:cNvPr>
          <p:cNvSpPr>
            <a:spLocks noGrp="1"/>
          </p:cNvSpPr>
          <p:nvPr>
            <p:ph idx="1"/>
          </p:nvPr>
        </p:nvSpPr>
        <p:spPr/>
        <p:txBody>
          <a:bodyPr/>
          <a:lstStyle/>
          <a:p>
            <a:r>
              <a:rPr lang="en-US" dirty="0"/>
              <a:t>Conditions in the environments where people are born, live, learn, work, play, worship and age that affect a wide range of health, functioning and quality of life outcomes and risks --Centers for Disease Control and Prevention</a:t>
            </a:r>
          </a:p>
        </p:txBody>
      </p:sp>
    </p:spTree>
    <p:extLst>
      <p:ext uri="{BB962C8B-B14F-4D97-AF65-F5344CB8AC3E}">
        <p14:creationId xmlns:p14="http://schemas.microsoft.com/office/powerpoint/2010/main" val="146916874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87261</TotalTime>
  <Words>1313</Words>
  <Application>Microsoft Macintosh PowerPoint</Application>
  <PresentationFormat>Widescreen</PresentationFormat>
  <Paragraphs>123</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Calibri Light</vt:lpstr>
      <vt:lpstr>Rockwell</vt:lpstr>
      <vt:lpstr>Wingdings</vt:lpstr>
      <vt:lpstr>Atlas</vt:lpstr>
      <vt:lpstr>Trauma Informed Care (TIC) for Trauma Patients at the IHS</vt:lpstr>
      <vt:lpstr>Patient JC</vt:lpstr>
      <vt:lpstr>What could be done differently?</vt:lpstr>
      <vt:lpstr>Objectives </vt:lpstr>
      <vt:lpstr>What is Trauma Informed Care (TIC)?</vt:lpstr>
      <vt:lpstr>TIC</vt:lpstr>
      <vt:lpstr>What is trauma?</vt:lpstr>
      <vt:lpstr>Impact of Trauma</vt:lpstr>
      <vt:lpstr>Social Determinants of Health</vt:lpstr>
      <vt:lpstr>SDH</vt:lpstr>
      <vt:lpstr>Impact of SDH</vt:lpstr>
      <vt:lpstr>Adverse childhood and community experiences (ACEs)</vt:lpstr>
      <vt:lpstr>Goal of TIC</vt:lpstr>
      <vt:lpstr>PowerPoint Presentation</vt:lpstr>
      <vt:lpstr>Healthcare System Retraumatization</vt:lpstr>
      <vt:lpstr>TIC and Documentation</vt:lpstr>
      <vt:lpstr>Benefits of TIC</vt:lpstr>
      <vt:lpstr>Trauma Informed Care in Trauma Patients</vt:lpstr>
      <vt:lpstr>Importance of Trauma Informed Care in Injured Trauma Patients</vt:lpstr>
      <vt:lpstr>TIC In practice</vt:lpstr>
      <vt:lpstr>TIC in Native Patients</vt:lpstr>
      <vt:lpstr>TIC Training Avenues</vt:lpstr>
      <vt:lpstr>References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Broecker</dc:creator>
  <cp:lastModifiedBy>Justine Broecker</cp:lastModifiedBy>
  <cp:revision>21</cp:revision>
  <dcterms:created xsi:type="dcterms:W3CDTF">2024-12-14T15:58:15Z</dcterms:created>
  <dcterms:modified xsi:type="dcterms:W3CDTF">2025-03-12T13:07:04Z</dcterms:modified>
</cp:coreProperties>
</file>