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544" r:id="rId5"/>
    <p:sldId id="564" r:id="rId6"/>
    <p:sldId id="565" r:id="rId7"/>
    <p:sldId id="566" r:id="rId8"/>
    <p:sldId id="567" r:id="rId9"/>
    <p:sldId id="568" r:id="rId10"/>
    <p:sldId id="569" r:id="rId11"/>
    <p:sldId id="543" r:id="rId12"/>
    <p:sldId id="570" r:id="rId13"/>
    <p:sldId id="545" r:id="rId14"/>
    <p:sldId id="577" r:id="rId15"/>
    <p:sldId id="546" r:id="rId16"/>
    <p:sldId id="547" r:id="rId17"/>
    <p:sldId id="553" r:id="rId18"/>
    <p:sldId id="578" r:id="rId19"/>
    <p:sldId id="548" r:id="rId20"/>
    <p:sldId id="554" r:id="rId21"/>
    <p:sldId id="579" r:id="rId22"/>
    <p:sldId id="549" r:id="rId23"/>
    <p:sldId id="555" r:id="rId24"/>
    <p:sldId id="580" r:id="rId25"/>
    <p:sldId id="550" r:id="rId26"/>
    <p:sldId id="556" r:id="rId27"/>
    <p:sldId id="581" r:id="rId28"/>
    <p:sldId id="582" r:id="rId29"/>
    <p:sldId id="551" r:id="rId30"/>
    <p:sldId id="572" r:id="rId31"/>
    <p:sldId id="583" r:id="rId32"/>
    <p:sldId id="584" r:id="rId33"/>
    <p:sldId id="552" r:id="rId34"/>
    <p:sldId id="571" r:id="rId35"/>
    <p:sldId id="573" r:id="rId36"/>
    <p:sldId id="558" r:id="rId37"/>
    <p:sldId id="561" r:id="rId38"/>
    <p:sldId id="575" r:id="rId39"/>
    <p:sldId id="574" r:id="rId40"/>
    <p:sldId id="562" r:id="rId41"/>
    <p:sldId id="563" r:id="rId42"/>
    <p:sldId id="576" r:id="rId43"/>
    <p:sldId id="51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C9C"/>
    <a:srgbClr val="17A4A3"/>
    <a:srgbClr val="17A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27462-C384-46BF-8B79-A7CB761E4BFF}" v="737" dt="2025-03-07T04:31:45.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65" autoAdjust="0"/>
    <p:restoredTop sz="96405"/>
  </p:normalViewPr>
  <p:slideViewPr>
    <p:cSldViewPr snapToGrid="0" snapToObjects="1">
      <p:cViewPr varScale="1">
        <p:scale>
          <a:sx n="67" d="100"/>
          <a:sy n="67" d="100"/>
        </p:scale>
        <p:origin x="5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10651-55A9-4A11-89CA-DD8CBAAF80A0}"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5F5D4A1-6D98-4AA8-AC88-3AF6487FF2DE}">
      <dgm:prSet phldrT="[Text]" custT="1"/>
      <dgm:spPr/>
      <dgm:t>
        <a:bodyPr/>
        <a:lstStyle/>
        <a:p>
          <a:r>
            <a:rPr lang="en-US" sz="2000" b="1" dirty="0"/>
            <a:t>Known wishes </a:t>
          </a:r>
        </a:p>
        <a:p>
          <a:r>
            <a:rPr lang="en-US" sz="2000" dirty="0"/>
            <a:t>- Via informal conversations or advance directive)</a:t>
          </a:r>
        </a:p>
      </dgm:t>
    </dgm:pt>
    <dgm:pt modelId="{26EED076-4B35-467D-8559-CB889DDB70E2}" type="parTrans" cxnId="{CCBFE52F-BF27-46DA-ABDC-EB7D4D494EE4}">
      <dgm:prSet/>
      <dgm:spPr/>
      <dgm:t>
        <a:bodyPr/>
        <a:lstStyle/>
        <a:p>
          <a:endParaRPr lang="en-US"/>
        </a:p>
      </dgm:t>
    </dgm:pt>
    <dgm:pt modelId="{D0090116-1E4C-4B91-9D4D-C3FE6B4A7D4C}" type="sibTrans" cxnId="{CCBFE52F-BF27-46DA-ABDC-EB7D4D494EE4}">
      <dgm:prSet/>
      <dgm:spPr/>
      <dgm:t>
        <a:bodyPr/>
        <a:lstStyle/>
        <a:p>
          <a:endParaRPr lang="en-US"/>
        </a:p>
      </dgm:t>
    </dgm:pt>
    <dgm:pt modelId="{E9E4A144-4A3A-404C-8267-C76AD1686917}">
      <dgm:prSet phldrT="[Text]" custT="1"/>
      <dgm:spPr/>
      <dgm:t>
        <a:bodyPr/>
        <a:lstStyle/>
        <a:p>
          <a:r>
            <a:rPr lang="en-US" sz="2000" b="1" dirty="0"/>
            <a:t>Substituted judgement </a:t>
          </a:r>
        </a:p>
        <a:p>
          <a:r>
            <a:rPr lang="en-US" sz="2000" dirty="0"/>
            <a:t>- Based on previously held values and preferences </a:t>
          </a:r>
        </a:p>
      </dgm:t>
    </dgm:pt>
    <dgm:pt modelId="{6F6ABD8C-D28C-4630-8231-F34BD2452EFF}" type="parTrans" cxnId="{827CDEEF-A790-48D2-A26C-A023D3DAA551}">
      <dgm:prSet/>
      <dgm:spPr/>
      <dgm:t>
        <a:bodyPr/>
        <a:lstStyle/>
        <a:p>
          <a:endParaRPr lang="en-US"/>
        </a:p>
      </dgm:t>
    </dgm:pt>
    <dgm:pt modelId="{270932AD-5F88-4597-A142-0709072D81E6}" type="sibTrans" cxnId="{827CDEEF-A790-48D2-A26C-A023D3DAA551}">
      <dgm:prSet/>
      <dgm:spPr/>
      <dgm:t>
        <a:bodyPr/>
        <a:lstStyle/>
        <a:p>
          <a:endParaRPr lang="en-US"/>
        </a:p>
      </dgm:t>
    </dgm:pt>
    <dgm:pt modelId="{25536643-FF92-4146-ADEB-B33E43555B88}">
      <dgm:prSet phldrT="[Text]" custT="1"/>
      <dgm:spPr/>
      <dgm:t>
        <a:bodyPr/>
        <a:lstStyle/>
        <a:p>
          <a:pPr algn="l"/>
          <a:r>
            <a:rPr lang="en-US" sz="2000" b="1" dirty="0"/>
            <a:t>Best interest approach</a:t>
          </a:r>
        </a:p>
        <a:p>
          <a:pPr algn="l"/>
          <a:r>
            <a:rPr lang="en-US" sz="2000" b="1" dirty="0"/>
            <a:t>- </a:t>
          </a:r>
          <a:r>
            <a:rPr lang="en-US" sz="2000" b="0" dirty="0"/>
            <a:t>What surrogate thinks is best</a:t>
          </a:r>
          <a:endParaRPr lang="en-US" sz="2000" b="1" dirty="0"/>
        </a:p>
      </dgm:t>
    </dgm:pt>
    <dgm:pt modelId="{73961C2A-D28C-4ACD-A663-5206A662DAC3}" type="parTrans" cxnId="{998F28DE-7910-44E9-ACA0-AE72A6B7223D}">
      <dgm:prSet/>
      <dgm:spPr/>
      <dgm:t>
        <a:bodyPr/>
        <a:lstStyle/>
        <a:p>
          <a:endParaRPr lang="en-US"/>
        </a:p>
      </dgm:t>
    </dgm:pt>
    <dgm:pt modelId="{3B42BFB4-0A91-441F-95C2-62DECDBBB604}" type="sibTrans" cxnId="{998F28DE-7910-44E9-ACA0-AE72A6B7223D}">
      <dgm:prSet/>
      <dgm:spPr/>
      <dgm:t>
        <a:bodyPr/>
        <a:lstStyle/>
        <a:p>
          <a:endParaRPr lang="en-US"/>
        </a:p>
      </dgm:t>
    </dgm:pt>
    <dgm:pt modelId="{B8B93C06-0BEC-4896-A067-430A4554926F}" type="pres">
      <dgm:prSet presAssocID="{C2610651-55A9-4A11-89CA-DD8CBAAF80A0}" presName="outerComposite" presStyleCnt="0">
        <dgm:presLayoutVars>
          <dgm:chMax val="5"/>
          <dgm:dir/>
          <dgm:resizeHandles val="exact"/>
        </dgm:presLayoutVars>
      </dgm:prSet>
      <dgm:spPr/>
    </dgm:pt>
    <dgm:pt modelId="{FF474266-A921-4DB4-87BD-D9D67C728A4E}" type="pres">
      <dgm:prSet presAssocID="{C2610651-55A9-4A11-89CA-DD8CBAAF80A0}" presName="dummyMaxCanvas" presStyleCnt="0">
        <dgm:presLayoutVars/>
      </dgm:prSet>
      <dgm:spPr/>
    </dgm:pt>
    <dgm:pt modelId="{3FF9F15B-6C7F-4650-BB3A-BB901606B72B}" type="pres">
      <dgm:prSet presAssocID="{C2610651-55A9-4A11-89CA-DD8CBAAF80A0}" presName="ThreeNodes_1" presStyleLbl="node1" presStyleIdx="0" presStyleCnt="3" custScaleX="97573" custScaleY="81812">
        <dgm:presLayoutVars>
          <dgm:bulletEnabled val="1"/>
        </dgm:presLayoutVars>
      </dgm:prSet>
      <dgm:spPr/>
    </dgm:pt>
    <dgm:pt modelId="{C45AE595-15EA-4E1A-BBF9-68E80607E487}" type="pres">
      <dgm:prSet presAssocID="{C2610651-55A9-4A11-89CA-DD8CBAAF80A0}" presName="ThreeNodes_2" presStyleLbl="node1" presStyleIdx="1" presStyleCnt="3" custScaleX="103190" custScaleY="65886">
        <dgm:presLayoutVars>
          <dgm:bulletEnabled val="1"/>
        </dgm:presLayoutVars>
      </dgm:prSet>
      <dgm:spPr/>
    </dgm:pt>
    <dgm:pt modelId="{102BF5B7-4367-444E-8D21-AB2053358867}" type="pres">
      <dgm:prSet presAssocID="{C2610651-55A9-4A11-89CA-DD8CBAAF80A0}" presName="ThreeNodes_3" presStyleLbl="node1" presStyleIdx="2" presStyleCnt="3" custScaleX="68865" custScaleY="76992" custLinFactNeighborX="13429" custLinFactNeighborY="-2431">
        <dgm:presLayoutVars>
          <dgm:bulletEnabled val="1"/>
        </dgm:presLayoutVars>
      </dgm:prSet>
      <dgm:spPr/>
    </dgm:pt>
    <dgm:pt modelId="{9ADB6C70-3C70-441D-A2B1-F39D2FFE7247}" type="pres">
      <dgm:prSet presAssocID="{C2610651-55A9-4A11-89CA-DD8CBAAF80A0}" presName="ThreeConn_1-2" presStyleLbl="fgAccFollowNode1" presStyleIdx="0" presStyleCnt="2">
        <dgm:presLayoutVars>
          <dgm:bulletEnabled val="1"/>
        </dgm:presLayoutVars>
      </dgm:prSet>
      <dgm:spPr/>
    </dgm:pt>
    <dgm:pt modelId="{368B7E8C-B907-4502-A282-4C0BB2963178}" type="pres">
      <dgm:prSet presAssocID="{C2610651-55A9-4A11-89CA-DD8CBAAF80A0}" presName="ThreeConn_2-3" presStyleLbl="fgAccFollowNode1" presStyleIdx="1" presStyleCnt="2">
        <dgm:presLayoutVars>
          <dgm:bulletEnabled val="1"/>
        </dgm:presLayoutVars>
      </dgm:prSet>
      <dgm:spPr/>
    </dgm:pt>
    <dgm:pt modelId="{F57F7AD4-2F9B-40CF-92A8-E24FB4D1FF3F}" type="pres">
      <dgm:prSet presAssocID="{C2610651-55A9-4A11-89CA-DD8CBAAF80A0}" presName="ThreeNodes_1_text" presStyleLbl="node1" presStyleIdx="2" presStyleCnt="3">
        <dgm:presLayoutVars>
          <dgm:bulletEnabled val="1"/>
        </dgm:presLayoutVars>
      </dgm:prSet>
      <dgm:spPr/>
    </dgm:pt>
    <dgm:pt modelId="{3A2D4EF5-17C1-4CC7-933A-021F5E5B3CEE}" type="pres">
      <dgm:prSet presAssocID="{C2610651-55A9-4A11-89CA-DD8CBAAF80A0}" presName="ThreeNodes_2_text" presStyleLbl="node1" presStyleIdx="2" presStyleCnt="3">
        <dgm:presLayoutVars>
          <dgm:bulletEnabled val="1"/>
        </dgm:presLayoutVars>
      </dgm:prSet>
      <dgm:spPr/>
    </dgm:pt>
    <dgm:pt modelId="{DA27A025-44D3-49C4-BAA6-E321FB3A0480}" type="pres">
      <dgm:prSet presAssocID="{C2610651-55A9-4A11-89CA-DD8CBAAF80A0}" presName="ThreeNodes_3_text" presStyleLbl="node1" presStyleIdx="2" presStyleCnt="3">
        <dgm:presLayoutVars>
          <dgm:bulletEnabled val="1"/>
        </dgm:presLayoutVars>
      </dgm:prSet>
      <dgm:spPr/>
    </dgm:pt>
  </dgm:ptLst>
  <dgm:cxnLst>
    <dgm:cxn modelId="{789A8923-D127-4461-8534-962B8368D23E}" type="presOf" srcId="{E9E4A144-4A3A-404C-8267-C76AD1686917}" destId="{C45AE595-15EA-4E1A-BBF9-68E80607E487}" srcOrd="0" destOrd="0" presId="urn:microsoft.com/office/officeart/2005/8/layout/vProcess5"/>
    <dgm:cxn modelId="{CCBFE52F-BF27-46DA-ABDC-EB7D4D494EE4}" srcId="{C2610651-55A9-4A11-89CA-DD8CBAAF80A0}" destId="{D5F5D4A1-6D98-4AA8-AC88-3AF6487FF2DE}" srcOrd="0" destOrd="0" parTransId="{26EED076-4B35-467D-8559-CB889DDB70E2}" sibTransId="{D0090116-1E4C-4B91-9D4D-C3FE6B4A7D4C}"/>
    <dgm:cxn modelId="{16233C62-1B8F-4A92-912D-7FA2F4066EA8}" type="presOf" srcId="{25536643-FF92-4146-ADEB-B33E43555B88}" destId="{DA27A025-44D3-49C4-BAA6-E321FB3A0480}" srcOrd="1" destOrd="0" presId="urn:microsoft.com/office/officeart/2005/8/layout/vProcess5"/>
    <dgm:cxn modelId="{148CCF67-B2CB-4C94-87F7-716963E2EA3C}" type="presOf" srcId="{C2610651-55A9-4A11-89CA-DD8CBAAF80A0}" destId="{B8B93C06-0BEC-4896-A067-430A4554926F}" srcOrd="0" destOrd="0" presId="urn:microsoft.com/office/officeart/2005/8/layout/vProcess5"/>
    <dgm:cxn modelId="{88186A69-C333-4ECC-9C39-CA753F1B62B5}" type="presOf" srcId="{D5F5D4A1-6D98-4AA8-AC88-3AF6487FF2DE}" destId="{3FF9F15B-6C7F-4650-BB3A-BB901606B72B}" srcOrd="0" destOrd="0" presId="urn:microsoft.com/office/officeart/2005/8/layout/vProcess5"/>
    <dgm:cxn modelId="{EB94B183-FDC8-4885-8E48-25BCC7561BB6}" type="presOf" srcId="{D5F5D4A1-6D98-4AA8-AC88-3AF6487FF2DE}" destId="{F57F7AD4-2F9B-40CF-92A8-E24FB4D1FF3F}" srcOrd="1" destOrd="0" presId="urn:microsoft.com/office/officeart/2005/8/layout/vProcess5"/>
    <dgm:cxn modelId="{72EB708E-EDDC-41FE-BF27-6B741F9735FC}" type="presOf" srcId="{E9E4A144-4A3A-404C-8267-C76AD1686917}" destId="{3A2D4EF5-17C1-4CC7-933A-021F5E5B3CEE}" srcOrd="1" destOrd="0" presId="urn:microsoft.com/office/officeart/2005/8/layout/vProcess5"/>
    <dgm:cxn modelId="{52C390B5-E31D-4FA3-ADE1-0113F2B6A071}" type="presOf" srcId="{25536643-FF92-4146-ADEB-B33E43555B88}" destId="{102BF5B7-4367-444E-8D21-AB2053358867}" srcOrd="0" destOrd="0" presId="urn:microsoft.com/office/officeart/2005/8/layout/vProcess5"/>
    <dgm:cxn modelId="{23870BCE-7491-4C67-880D-2DFC75361928}" type="presOf" srcId="{270932AD-5F88-4597-A142-0709072D81E6}" destId="{368B7E8C-B907-4502-A282-4C0BB2963178}" srcOrd="0" destOrd="0" presId="urn:microsoft.com/office/officeart/2005/8/layout/vProcess5"/>
    <dgm:cxn modelId="{80D587D5-E4ED-478E-B8B0-8680B0E34B66}" type="presOf" srcId="{D0090116-1E4C-4B91-9D4D-C3FE6B4A7D4C}" destId="{9ADB6C70-3C70-441D-A2B1-F39D2FFE7247}" srcOrd="0" destOrd="0" presId="urn:microsoft.com/office/officeart/2005/8/layout/vProcess5"/>
    <dgm:cxn modelId="{998F28DE-7910-44E9-ACA0-AE72A6B7223D}" srcId="{C2610651-55A9-4A11-89CA-DD8CBAAF80A0}" destId="{25536643-FF92-4146-ADEB-B33E43555B88}" srcOrd="2" destOrd="0" parTransId="{73961C2A-D28C-4ACD-A663-5206A662DAC3}" sibTransId="{3B42BFB4-0A91-441F-95C2-62DECDBBB604}"/>
    <dgm:cxn modelId="{827CDEEF-A790-48D2-A26C-A023D3DAA551}" srcId="{C2610651-55A9-4A11-89CA-DD8CBAAF80A0}" destId="{E9E4A144-4A3A-404C-8267-C76AD1686917}" srcOrd="1" destOrd="0" parTransId="{6F6ABD8C-D28C-4630-8231-F34BD2452EFF}" sibTransId="{270932AD-5F88-4597-A142-0709072D81E6}"/>
    <dgm:cxn modelId="{C06B23C0-2DEF-4494-AA3A-4E4A5FB4A435}" type="presParOf" srcId="{B8B93C06-0BEC-4896-A067-430A4554926F}" destId="{FF474266-A921-4DB4-87BD-D9D67C728A4E}" srcOrd="0" destOrd="0" presId="urn:microsoft.com/office/officeart/2005/8/layout/vProcess5"/>
    <dgm:cxn modelId="{901DB694-71EE-4090-9025-C1C5C18BB567}" type="presParOf" srcId="{B8B93C06-0BEC-4896-A067-430A4554926F}" destId="{3FF9F15B-6C7F-4650-BB3A-BB901606B72B}" srcOrd="1" destOrd="0" presId="urn:microsoft.com/office/officeart/2005/8/layout/vProcess5"/>
    <dgm:cxn modelId="{A80F77E6-E2EF-43D4-9940-66D27E75ACE7}" type="presParOf" srcId="{B8B93C06-0BEC-4896-A067-430A4554926F}" destId="{C45AE595-15EA-4E1A-BBF9-68E80607E487}" srcOrd="2" destOrd="0" presId="urn:microsoft.com/office/officeart/2005/8/layout/vProcess5"/>
    <dgm:cxn modelId="{54ACC2DD-447B-4AE6-8094-D3642925608D}" type="presParOf" srcId="{B8B93C06-0BEC-4896-A067-430A4554926F}" destId="{102BF5B7-4367-444E-8D21-AB2053358867}" srcOrd="3" destOrd="0" presId="urn:microsoft.com/office/officeart/2005/8/layout/vProcess5"/>
    <dgm:cxn modelId="{63435F8A-2881-4CFD-BFD3-7174A6A5C39A}" type="presParOf" srcId="{B8B93C06-0BEC-4896-A067-430A4554926F}" destId="{9ADB6C70-3C70-441D-A2B1-F39D2FFE7247}" srcOrd="4" destOrd="0" presId="urn:microsoft.com/office/officeart/2005/8/layout/vProcess5"/>
    <dgm:cxn modelId="{7F76A0A7-993E-4A16-A348-0A7C2ABF7D01}" type="presParOf" srcId="{B8B93C06-0BEC-4896-A067-430A4554926F}" destId="{368B7E8C-B907-4502-A282-4C0BB2963178}" srcOrd="5" destOrd="0" presId="urn:microsoft.com/office/officeart/2005/8/layout/vProcess5"/>
    <dgm:cxn modelId="{456D9EDD-6770-4FE1-80AC-91567015AB51}" type="presParOf" srcId="{B8B93C06-0BEC-4896-A067-430A4554926F}" destId="{F57F7AD4-2F9B-40CF-92A8-E24FB4D1FF3F}" srcOrd="6" destOrd="0" presId="urn:microsoft.com/office/officeart/2005/8/layout/vProcess5"/>
    <dgm:cxn modelId="{6E7AC89D-2418-4A3F-88FB-1755B19D9132}" type="presParOf" srcId="{B8B93C06-0BEC-4896-A067-430A4554926F}" destId="{3A2D4EF5-17C1-4CC7-933A-021F5E5B3CEE}" srcOrd="7" destOrd="0" presId="urn:microsoft.com/office/officeart/2005/8/layout/vProcess5"/>
    <dgm:cxn modelId="{E4B4ECD8-443E-4DF9-957C-C97804D2F9CA}" type="presParOf" srcId="{B8B93C06-0BEC-4896-A067-430A4554926F}" destId="{DA27A025-44D3-49C4-BAA6-E321FB3A048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F15B-6C7F-4650-BB3A-BB901606B72B}">
      <dsp:nvSpPr>
        <dsp:cNvPr id="0" name=""/>
        <dsp:cNvSpPr/>
      </dsp:nvSpPr>
      <dsp:spPr>
        <a:xfrm>
          <a:off x="87624" y="123807"/>
          <a:ext cx="7045527" cy="111380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Known wishes </a:t>
          </a:r>
        </a:p>
        <a:p>
          <a:pPr marL="0" lvl="0" indent="0" algn="l" defTabSz="889000">
            <a:lnSpc>
              <a:spcPct val="90000"/>
            </a:lnSpc>
            <a:spcBef>
              <a:spcPct val="0"/>
            </a:spcBef>
            <a:spcAft>
              <a:spcPct val="35000"/>
            </a:spcAft>
            <a:buNone/>
          </a:pPr>
          <a:r>
            <a:rPr lang="en-US" sz="2000" kern="1200" dirty="0"/>
            <a:t>- Via informal conversations or advance directive)</a:t>
          </a:r>
        </a:p>
      </dsp:txBody>
      <dsp:txXfrm>
        <a:off x="120246" y="156429"/>
        <a:ext cx="5624669" cy="1048564"/>
      </dsp:txXfrm>
    </dsp:sp>
    <dsp:sp modelId="{C45AE595-15EA-4E1A-BBF9-68E80607E487}">
      <dsp:nvSpPr>
        <dsp:cNvPr id="0" name=""/>
        <dsp:cNvSpPr/>
      </dsp:nvSpPr>
      <dsp:spPr>
        <a:xfrm>
          <a:off x="521955" y="1820546"/>
          <a:ext cx="7451118" cy="896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Substituted judgement </a:t>
          </a:r>
        </a:p>
        <a:p>
          <a:pPr marL="0" lvl="0" indent="0" algn="l" defTabSz="889000">
            <a:lnSpc>
              <a:spcPct val="90000"/>
            </a:lnSpc>
            <a:spcBef>
              <a:spcPct val="0"/>
            </a:spcBef>
            <a:spcAft>
              <a:spcPct val="35000"/>
            </a:spcAft>
            <a:buNone/>
          </a:pPr>
          <a:r>
            <a:rPr lang="en-US" sz="2000" kern="1200" dirty="0"/>
            <a:t>- Based on previously held values and preferences </a:t>
          </a:r>
        </a:p>
      </dsp:txBody>
      <dsp:txXfrm>
        <a:off x="548227" y="1846818"/>
        <a:ext cx="5827967" cy="844443"/>
      </dsp:txXfrm>
    </dsp:sp>
    <dsp:sp modelId="{102BF5B7-4367-444E-8D21-AB2053358867}">
      <dsp:nvSpPr>
        <dsp:cNvPr id="0" name=""/>
        <dsp:cNvSpPr/>
      </dsp:nvSpPr>
      <dsp:spPr>
        <a:xfrm>
          <a:off x="3368026" y="3300177"/>
          <a:ext cx="4972587" cy="10481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Best interest approach</a:t>
          </a:r>
        </a:p>
        <a:p>
          <a:pPr marL="0" lvl="0" indent="0" algn="l" defTabSz="889000">
            <a:lnSpc>
              <a:spcPct val="90000"/>
            </a:lnSpc>
            <a:spcBef>
              <a:spcPct val="0"/>
            </a:spcBef>
            <a:spcAft>
              <a:spcPct val="35000"/>
            </a:spcAft>
            <a:buNone/>
          </a:pPr>
          <a:r>
            <a:rPr lang="en-US" sz="2000" b="1" kern="1200" dirty="0"/>
            <a:t>- </a:t>
          </a:r>
          <a:r>
            <a:rPr lang="en-US" sz="2000" b="0" kern="1200" dirty="0"/>
            <a:t>What surrogate thinks is best</a:t>
          </a:r>
          <a:endParaRPr lang="en-US" sz="2000" b="1" kern="1200" dirty="0"/>
        </a:p>
      </dsp:txBody>
      <dsp:txXfrm>
        <a:off x="3398726" y="3330877"/>
        <a:ext cx="3863025" cy="986787"/>
      </dsp:txXfrm>
    </dsp:sp>
    <dsp:sp modelId="{9ADB6C70-3C70-441D-A2B1-F39D2FFE7247}">
      <dsp:nvSpPr>
        <dsp:cNvPr id="0" name=""/>
        <dsp:cNvSpPr/>
      </dsp:nvSpPr>
      <dsp:spPr>
        <a:xfrm>
          <a:off x="6335849" y="1032413"/>
          <a:ext cx="884925" cy="884925"/>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34957" y="1032413"/>
        <a:ext cx="486709" cy="665906"/>
      </dsp:txXfrm>
    </dsp:sp>
    <dsp:sp modelId="{368B7E8C-B907-4502-A282-4C0BB2963178}">
      <dsp:nvSpPr>
        <dsp:cNvPr id="0" name=""/>
        <dsp:cNvSpPr/>
      </dsp:nvSpPr>
      <dsp:spPr>
        <a:xfrm>
          <a:off x="6972977" y="2611665"/>
          <a:ext cx="884925" cy="884925"/>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72085" y="2611665"/>
        <a:ext cx="486709" cy="6659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C80F-DDD9-C04E-97BC-A64DE7A6A3E8}"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B05BD-9699-8C4A-B4F7-6809EF7189CB}" type="slidenum">
              <a:rPr lang="en-US" smtClean="0"/>
              <a:t>‹#›</a:t>
            </a:fld>
            <a:endParaRPr lang="en-US"/>
          </a:p>
        </p:txBody>
      </p:sp>
    </p:spTree>
    <p:extLst>
      <p:ext uri="{BB962C8B-B14F-4D97-AF65-F5344CB8AC3E}">
        <p14:creationId xmlns:p14="http://schemas.microsoft.com/office/powerpoint/2010/main" val="135789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False</a:t>
            </a:r>
          </a:p>
          <a:p>
            <a:pPr marL="228600" indent="-228600">
              <a:buAutoNum type="arabicPeriod"/>
            </a:pPr>
            <a:r>
              <a:rPr lang="en-US" dirty="0"/>
              <a:t>False</a:t>
            </a:r>
          </a:p>
          <a:p>
            <a:pPr marL="228600" indent="-228600">
              <a:buAutoNum type="arabicPeriod"/>
            </a:pPr>
            <a:r>
              <a:rPr lang="en-US" dirty="0"/>
              <a:t>True</a:t>
            </a:r>
          </a:p>
        </p:txBody>
      </p:sp>
      <p:sp>
        <p:nvSpPr>
          <p:cNvPr id="4" name="Slide Number Placeholder 3"/>
          <p:cNvSpPr>
            <a:spLocks noGrp="1"/>
          </p:cNvSpPr>
          <p:nvPr>
            <p:ph type="sldNum" sz="quarter" idx="5"/>
          </p:nvPr>
        </p:nvSpPr>
        <p:spPr/>
        <p:txBody>
          <a:bodyPr/>
          <a:lstStyle/>
          <a:p>
            <a:fld id="{F5BB05BD-9699-8C4A-B4F7-6809EF7189CB}" type="slidenum">
              <a:rPr lang="en-US" smtClean="0"/>
              <a:t>4</a:t>
            </a:fld>
            <a:endParaRPr lang="en-US"/>
          </a:p>
        </p:txBody>
      </p:sp>
    </p:spTree>
    <p:extLst>
      <p:ext uri="{BB962C8B-B14F-4D97-AF65-F5344CB8AC3E}">
        <p14:creationId xmlns:p14="http://schemas.microsoft.com/office/powerpoint/2010/main" val="344442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In a large (N100) study with an excellent criterion standard for capacity status, </a:t>
            </a:r>
            <a:r>
              <a:rPr lang="en-US" dirty="0" err="1"/>
              <a:t>Etchells</a:t>
            </a:r>
            <a:r>
              <a:rPr lang="en-US" dirty="0"/>
              <a:t> et al.42 found a standardized MMSE comparable to a specific assessment instrument in its ability to identify incapacity; they noted that the most useful range of scores were 16 or below for predicting incapacity, and 24 or above for predicting capacity. In another study with excellent criterion validation of capacity status, Molloy et al.58 found the MMSE to be even superior to instruments specifically designed to assess the capacity to make either specific or general advance directives; in their study group, whose mean MMSE was 21.58.6, they found the optimal cutoff score was 20. </a:t>
            </a:r>
          </a:p>
        </p:txBody>
      </p:sp>
      <p:sp>
        <p:nvSpPr>
          <p:cNvPr id="4" name="Slide Number Placeholder 3"/>
          <p:cNvSpPr>
            <a:spLocks noGrp="1"/>
          </p:cNvSpPr>
          <p:nvPr>
            <p:ph type="sldNum" sz="quarter" idx="5"/>
          </p:nvPr>
        </p:nvSpPr>
        <p:spPr/>
        <p:txBody>
          <a:bodyPr/>
          <a:lstStyle/>
          <a:p>
            <a:fld id="{F5BB05BD-9699-8C4A-B4F7-6809EF7189CB}" type="slidenum">
              <a:rPr lang="en-US" smtClean="0"/>
              <a:t>10</a:t>
            </a:fld>
            <a:endParaRPr lang="en-US"/>
          </a:p>
        </p:txBody>
      </p:sp>
    </p:spTree>
    <p:extLst>
      <p:ext uri="{BB962C8B-B14F-4D97-AF65-F5344CB8AC3E}">
        <p14:creationId xmlns:p14="http://schemas.microsoft.com/office/powerpoint/2010/main" val="354288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B05BD-9699-8C4A-B4F7-6809EF7189CB}" type="slidenum">
              <a:rPr lang="en-US" smtClean="0"/>
              <a:t>22</a:t>
            </a:fld>
            <a:endParaRPr lang="en-US"/>
          </a:p>
        </p:txBody>
      </p:sp>
    </p:spTree>
    <p:extLst>
      <p:ext uri="{BB962C8B-B14F-4D97-AF65-F5344CB8AC3E}">
        <p14:creationId xmlns:p14="http://schemas.microsoft.com/office/powerpoint/2010/main" val="37399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Scenario 1: proposed treatment is effective, carries minimal risk, and there are few or no alternatives</a:t>
            </a:r>
          </a:p>
          <a:p>
            <a:pPr lvl="2"/>
            <a:r>
              <a:rPr lang="en-US" sz="2400" dirty="0"/>
              <a:t>May be sufficient for the patient to be “aware of what is going on” and express a choice</a:t>
            </a:r>
          </a:p>
          <a:p>
            <a:pPr lvl="1"/>
            <a:r>
              <a:rPr lang="en-US" dirty="0"/>
              <a:t>Scenario 2: : (a) the proposed treatment carries a greater than minimal risk; (b) the proposed treatment has less definitive benefit; and (c) there are alternatives to the proposed treatment</a:t>
            </a:r>
          </a:p>
          <a:p>
            <a:pPr lvl="2"/>
            <a:r>
              <a:rPr lang="en-US" sz="2400" dirty="0"/>
              <a:t>Patient must also exhibit an understanding of the proposed treatment, the risk, benefits, and alternatives to the treatment</a:t>
            </a:r>
          </a:p>
          <a:p>
            <a:endParaRPr lang="en-US" dirty="0"/>
          </a:p>
        </p:txBody>
      </p:sp>
      <p:sp>
        <p:nvSpPr>
          <p:cNvPr id="4" name="Slide Number Placeholder 3"/>
          <p:cNvSpPr>
            <a:spLocks noGrp="1"/>
          </p:cNvSpPr>
          <p:nvPr>
            <p:ph type="sldNum" sz="quarter" idx="5"/>
          </p:nvPr>
        </p:nvSpPr>
        <p:spPr/>
        <p:txBody>
          <a:bodyPr/>
          <a:lstStyle/>
          <a:p>
            <a:fld id="{F5BB05BD-9699-8C4A-B4F7-6809EF7189CB}" type="slidenum">
              <a:rPr lang="en-US" smtClean="0"/>
              <a:t>26</a:t>
            </a:fld>
            <a:endParaRPr lang="en-US"/>
          </a:p>
        </p:txBody>
      </p:sp>
    </p:spTree>
    <p:extLst>
      <p:ext uri="{BB962C8B-B14F-4D97-AF65-F5344CB8AC3E}">
        <p14:creationId xmlns:p14="http://schemas.microsoft.com/office/powerpoint/2010/main" val="18243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B05BD-9699-8C4A-B4F7-6809EF7189CB}" type="slidenum">
              <a:rPr lang="en-US" smtClean="0"/>
              <a:t>30</a:t>
            </a:fld>
            <a:endParaRPr lang="en-US"/>
          </a:p>
        </p:txBody>
      </p:sp>
    </p:spTree>
    <p:extLst>
      <p:ext uri="{BB962C8B-B14F-4D97-AF65-F5344CB8AC3E}">
        <p14:creationId xmlns:p14="http://schemas.microsoft.com/office/powerpoint/2010/main" val="16938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central assumption in applying known wishes or a substituted judgment surrogate decision for a person with dementia is the presumption that these wishes, values, and preferences are stable over time and still relevant to the decision at hand</a:t>
            </a:r>
          </a:p>
        </p:txBody>
      </p:sp>
      <p:sp>
        <p:nvSpPr>
          <p:cNvPr id="4" name="Slide Number Placeholder 3"/>
          <p:cNvSpPr>
            <a:spLocks noGrp="1"/>
          </p:cNvSpPr>
          <p:nvPr>
            <p:ph type="sldNum" sz="quarter" idx="5"/>
          </p:nvPr>
        </p:nvSpPr>
        <p:spPr/>
        <p:txBody>
          <a:bodyPr/>
          <a:lstStyle/>
          <a:p>
            <a:fld id="{F5BB05BD-9699-8C4A-B4F7-6809EF7189CB}" type="slidenum">
              <a:rPr lang="en-US" smtClean="0"/>
              <a:t>38</a:t>
            </a:fld>
            <a:endParaRPr lang="en-US"/>
          </a:p>
        </p:txBody>
      </p:sp>
    </p:spTree>
    <p:extLst>
      <p:ext uri="{BB962C8B-B14F-4D97-AF65-F5344CB8AC3E}">
        <p14:creationId xmlns:p14="http://schemas.microsoft.com/office/powerpoint/2010/main" val="29867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defRPr/>
            </a:pPr>
            <a:r>
              <a:rPr lang="en-US" dirty="0"/>
              <a:t>Please visit our website to sign-up to join one of our many ECHO sessions. Thank you!</a:t>
            </a:r>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40</a:t>
            </a:fld>
            <a:endParaRPr lang="en-US"/>
          </a:p>
        </p:txBody>
      </p:sp>
    </p:spTree>
    <p:extLst>
      <p:ext uri="{BB962C8B-B14F-4D97-AF65-F5344CB8AC3E}">
        <p14:creationId xmlns:p14="http://schemas.microsoft.com/office/powerpoint/2010/main" val="113263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8D93F4-3B9E-42C8-56E3-B0352F5B99A1}"/>
              </a:ext>
            </a:extLst>
          </p:cNvPr>
          <p:cNvSpPr/>
          <p:nvPr userDrawn="1"/>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5D31B56-DB8C-BC44-8324-9A80B2960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C8311-0670-5447-96E0-725C2F6DC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B0001-C97B-FB47-A42B-DFB2F6A1ADB4}"/>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5" name="Footer Placeholder 4">
            <a:extLst>
              <a:ext uri="{FF2B5EF4-FFF2-40B4-BE49-F238E27FC236}">
                <a16:creationId xmlns:a16="http://schemas.microsoft.com/office/drawing/2014/main" id="{9B10312C-BC22-EC43-BC19-C30E9582E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F27F1-E871-2249-87B8-8CD31A455206}"/>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7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E830-732B-4843-8A04-6C647C7D5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5172F9-B8A9-4742-9F37-6A16C0A3C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2EC60-D5AB-2F49-8CBF-4AF29B865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444F1-2D5D-274F-8070-27D5FBE32D09}"/>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6" name="Footer Placeholder 5">
            <a:extLst>
              <a:ext uri="{FF2B5EF4-FFF2-40B4-BE49-F238E27FC236}">
                <a16:creationId xmlns:a16="http://schemas.microsoft.com/office/drawing/2014/main" id="{DC955B00-D0C5-6E44-A221-F2E5E9499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D2205-5570-AA45-A5DB-E86D88829A0C}"/>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6711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BC20-5FBD-8D43-BF4F-4C99700A7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84667-90BB-8046-9766-849980976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77242-C6D3-EC4A-B40B-ED5A234CE3F2}"/>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5" name="Footer Placeholder 4">
            <a:extLst>
              <a:ext uri="{FF2B5EF4-FFF2-40B4-BE49-F238E27FC236}">
                <a16:creationId xmlns:a16="http://schemas.microsoft.com/office/drawing/2014/main" id="{90177C7C-3B18-2944-A917-3545C02E3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B7376-8858-3A4D-8A40-DE7987670C2D}"/>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94689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9433B-1BE8-F546-B6FA-30C00192A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8628C-2A74-0745-BF1D-366983A745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8D8AC-FCE1-5D47-A5A3-23BDA4EFD437}"/>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5" name="Footer Placeholder 4">
            <a:extLst>
              <a:ext uri="{FF2B5EF4-FFF2-40B4-BE49-F238E27FC236}">
                <a16:creationId xmlns:a16="http://schemas.microsoft.com/office/drawing/2014/main" id="{B0F8C320-38C2-D640-A48B-6663BDA1F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B5BCB-AB27-094F-8DDD-F344A71308DA}"/>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420581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84AC8-EFDA-C14A-90EC-B933A1578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623DF-D070-B34A-813B-2776673686E2}"/>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5" name="Footer Placeholder 4">
            <a:extLst>
              <a:ext uri="{FF2B5EF4-FFF2-40B4-BE49-F238E27FC236}">
                <a16:creationId xmlns:a16="http://schemas.microsoft.com/office/drawing/2014/main" id="{9A524AD9-2C49-834C-8881-2932F6CAC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34DAE-2805-C242-8E9F-C5AD824356B8}"/>
              </a:ext>
            </a:extLst>
          </p:cNvPr>
          <p:cNvSpPr>
            <a:spLocks noGrp="1"/>
          </p:cNvSpPr>
          <p:nvPr>
            <p:ph type="sldNum" sz="quarter" idx="12"/>
          </p:nvPr>
        </p:nvSpPr>
        <p:spPr/>
        <p:txBody>
          <a:bodyPr/>
          <a:lstStyle/>
          <a:p>
            <a:fld id="{6471CC73-E702-884F-8B7C-6CFBA786C3FD}" type="slidenum">
              <a:rPr lang="en-US" smtClean="0"/>
              <a:t>‹#›</a:t>
            </a:fld>
            <a:endParaRPr lang="en-US"/>
          </a:p>
        </p:txBody>
      </p:sp>
      <p:sp>
        <p:nvSpPr>
          <p:cNvPr id="7" name="Rectangle 6">
            <a:extLst>
              <a:ext uri="{FF2B5EF4-FFF2-40B4-BE49-F238E27FC236}">
                <a16:creationId xmlns:a16="http://schemas.microsoft.com/office/drawing/2014/main" id="{8665D89A-0196-F655-F21E-EDB25C160734}"/>
              </a:ext>
            </a:extLst>
          </p:cNvPr>
          <p:cNvSpPr/>
          <p:nvPr userDrawn="1"/>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F02F61C-6103-B945-8256-AB79BF0B70EE}"/>
              </a:ext>
            </a:extLst>
          </p:cNvPr>
          <p:cNvSpPr>
            <a:spLocks noGrp="1"/>
          </p:cNvSpPr>
          <p:nvPr>
            <p:ph type="title"/>
          </p:nvPr>
        </p:nvSpPr>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411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AB0C-D83B-C818-4A58-46989507C9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47C1F-5F41-C9FF-E72B-B5B7EC1DBDB1}"/>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4" name="Footer Placeholder 3">
            <a:extLst>
              <a:ext uri="{FF2B5EF4-FFF2-40B4-BE49-F238E27FC236}">
                <a16:creationId xmlns:a16="http://schemas.microsoft.com/office/drawing/2014/main" id="{2CB37E7E-59FE-F505-7CB4-433F4436D4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EE789-8506-3FFB-33FA-E4EECBC02ECE}"/>
              </a:ext>
            </a:extLst>
          </p:cNvPr>
          <p:cNvSpPr>
            <a:spLocks noGrp="1"/>
          </p:cNvSpPr>
          <p:nvPr>
            <p:ph type="sldNum" sz="quarter" idx="12"/>
          </p:nvPr>
        </p:nvSpPr>
        <p:spPr/>
        <p:txBody>
          <a:bodyPr/>
          <a:lstStyle/>
          <a:p>
            <a:fld id="{6471CC73-E702-884F-8B7C-6CFBA786C3FD}" type="slidenum">
              <a:rPr lang="en-US" smtClean="0"/>
              <a:t>‹#›</a:t>
            </a:fld>
            <a:endParaRPr lang="en-US"/>
          </a:p>
        </p:txBody>
      </p:sp>
      <p:sp>
        <p:nvSpPr>
          <p:cNvPr id="6" name="Rectangle 5">
            <a:extLst>
              <a:ext uri="{FF2B5EF4-FFF2-40B4-BE49-F238E27FC236}">
                <a16:creationId xmlns:a16="http://schemas.microsoft.com/office/drawing/2014/main" id="{C8362E54-8BC0-CFC7-34DA-79F0A16514A9}"/>
              </a:ext>
            </a:extLst>
          </p:cNvPr>
          <p:cNvSpPr/>
          <p:nvPr userDrawn="1"/>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8078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322B04-3B50-9169-908A-A7EA79AAAE9A}"/>
              </a:ext>
            </a:extLst>
          </p:cNvPr>
          <p:cNvSpPr/>
          <p:nvPr userDrawn="1"/>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15C0784-24E7-A44C-9BF6-6D70E89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16098-5434-BB43-BF59-483AEE19C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2697C-2FA3-2345-9B3B-11E2770F6538}"/>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5" name="Footer Placeholder 4">
            <a:extLst>
              <a:ext uri="{FF2B5EF4-FFF2-40B4-BE49-F238E27FC236}">
                <a16:creationId xmlns:a16="http://schemas.microsoft.com/office/drawing/2014/main" id="{DC47A75C-4405-5B42-89FD-9303948F4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74B98-4943-C94D-AD75-C1618B230137}"/>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27850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B2DCAB-CD7B-BBD1-EDEF-E31B1F3E393C}"/>
              </a:ext>
            </a:extLst>
          </p:cNvPr>
          <p:cNvSpPr/>
          <p:nvPr userDrawn="1"/>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FF71A06-8997-5049-8A49-8FDD1016D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F527A-F0E0-AA47-8692-15513B2FD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79044-E6D7-E54C-A874-78A95770D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B144E-2BB1-7144-9E84-DC492FC1CDFC}"/>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6" name="Footer Placeholder 5">
            <a:extLst>
              <a:ext uri="{FF2B5EF4-FFF2-40B4-BE49-F238E27FC236}">
                <a16:creationId xmlns:a16="http://schemas.microsoft.com/office/drawing/2014/main" id="{4DBCB389-4B6C-864C-8EC2-D06DF74D1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690B5-0C8D-8443-9AE0-5A820AF92494}"/>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8935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D1955-9767-974F-B47B-6FFB8CED5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D8D93-6A23-0F49-9984-27B44F797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9E395-53A5-414F-989B-00A31BF71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53F0F-EBD8-6841-BEF8-5173FE2D9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ACD0A8-CF29-5546-BBDC-ADA4E56CACCB}"/>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8" name="Footer Placeholder 7">
            <a:extLst>
              <a:ext uri="{FF2B5EF4-FFF2-40B4-BE49-F238E27FC236}">
                <a16:creationId xmlns:a16="http://schemas.microsoft.com/office/drawing/2014/main" id="{DF63A6A4-2987-804E-9482-77BFC86F8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168E2-9753-E341-94ED-47097CDE7D08}"/>
              </a:ext>
            </a:extLst>
          </p:cNvPr>
          <p:cNvSpPr>
            <a:spLocks noGrp="1"/>
          </p:cNvSpPr>
          <p:nvPr>
            <p:ph type="sldNum" sz="quarter" idx="12"/>
          </p:nvPr>
        </p:nvSpPr>
        <p:spPr/>
        <p:txBody>
          <a:bodyPr/>
          <a:lstStyle/>
          <a:p>
            <a:fld id="{6471CC73-E702-884F-8B7C-6CFBA786C3FD}" type="slidenum">
              <a:rPr lang="en-US" smtClean="0"/>
              <a:t>‹#›</a:t>
            </a:fld>
            <a:endParaRPr lang="en-US"/>
          </a:p>
        </p:txBody>
      </p:sp>
      <p:sp>
        <p:nvSpPr>
          <p:cNvPr id="10" name="Rectangle 9">
            <a:extLst>
              <a:ext uri="{FF2B5EF4-FFF2-40B4-BE49-F238E27FC236}">
                <a16:creationId xmlns:a16="http://schemas.microsoft.com/office/drawing/2014/main" id="{2249D083-1248-9562-8422-87D2316AA5C8}"/>
              </a:ext>
            </a:extLst>
          </p:cNvPr>
          <p:cNvSpPr/>
          <p:nvPr userDrawn="1"/>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03FA146-F10A-7047-B65E-4F90B310AE28}"/>
              </a:ext>
            </a:extLst>
          </p:cNvPr>
          <p:cNvSpPr>
            <a:spLocks noGrp="1"/>
          </p:cNvSpPr>
          <p:nvPr>
            <p:ph type="title"/>
          </p:nvPr>
        </p:nvSpPr>
        <p:spPr>
          <a:xfrm>
            <a:off x="839788" y="365125"/>
            <a:ext cx="10515600" cy="1325563"/>
          </a:xfrm>
        </p:spPr>
        <p:txBody>
          <a:bodyPr/>
          <a:lstStyle/>
          <a:p>
            <a:r>
              <a:rPr lang="en-US"/>
              <a:t>Click to edit Master title style</a:t>
            </a:r>
          </a:p>
        </p:txBody>
      </p:sp>
    </p:spTree>
    <p:extLst>
      <p:ext uri="{BB962C8B-B14F-4D97-AF65-F5344CB8AC3E}">
        <p14:creationId xmlns:p14="http://schemas.microsoft.com/office/powerpoint/2010/main" val="272645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906D-A307-4B4A-B616-2929D2E1AD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98590-FF9F-A941-AF06-BAE9DDE90378}"/>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4" name="Footer Placeholder 3">
            <a:extLst>
              <a:ext uri="{FF2B5EF4-FFF2-40B4-BE49-F238E27FC236}">
                <a16:creationId xmlns:a16="http://schemas.microsoft.com/office/drawing/2014/main" id="{859D9A22-6CD9-9B4E-9023-1F56D8021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CE0806-41E7-9F46-9075-E3D01F667F7C}"/>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57555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2F9EC-9403-D242-91B8-12416ACF414F}"/>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3" name="Footer Placeholder 2">
            <a:extLst>
              <a:ext uri="{FF2B5EF4-FFF2-40B4-BE49-F238E27FC236}">
                <a16:creationId xmlns:a16="http://schemas.microsoft.com/office/drawing/2014/main" id="{ABC910B9-7234-EF49-BABA-58D3A1454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C67C2-88CC-1A4D-921C-743911F6B891}"/>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53754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1927-C572-4E45-874E-12BD88B0F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A9220-0ACA-CB42-8C61-8506A2733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5A24-E02F-7C48-BDE8-C51DF96BF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B61FE-87BA-6143-84BF-A3779B2A2D68}"/>
              </a:ext>
            </a:extLst>
          </p:cNvPr>
          <p:cNvSpPr>
            <a:spLocks noGrp="1"/>
          </p:cNvSpPr>
          <p:nvPr>
            <p:ph type="dt" sz="half" idx="10"/>
          </p:nvPr>
        </p:nvSpPr>
        <p:spPr/>
        <p:txBody>
          <a:bodyPr/>
          <a:lstStyle/>
          <a:p>
            <a:fld id="{4E7D7EE5-A5E6-BB40-8490-504F9ED65504}" type="datetimeFigureOut">
              <a:rPr lang="en-US" smtClean="0"/>
              <a:t>3/13/2025</a:t>
            </a:fld>
            <a:endParaRPr lang="en-US"/>
          </a:p>
        </p:txBody>
      </p:sp>
      <p:sp>
        <p:nvSpPr>
          <p:cNvPr id="6" name="Footer Placeholder 5">
            <a:extLst>
              <a:ext uri="{FF2B5EF4-FFF2-40B4-BE49-F238E27FC236}">
                <a16:creationId xmlns:a16="http://schemas.microsoft.com/office/drawing/2014/main" id="{1848C9A7-A5F8-8045-8B0A-2CCEC554F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76B48-29FF-6D4B-B7A4-FD02698128F0}"/>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1543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5663F5-83F8-ED42-8565-F5A0A9734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16FC8-6D10-1D4C-A334-00532CE17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D7EE5-A5E6-BB40-8490-504F9ED65504}" type="datetimeFigureOut">
              <a:rPr lang="en-US" smtClean="0"/>
              <a:t>3/13/2025</a:t>
            </a:fld>
            <a:endParaRPr lang="en-US"/>
          </a:p>
        </p:txBody>
      </p:sp>
      <p:sp>
        <p:nvSpPr>
          <p:cNvPr id="5" name="Footer Placeholder 4">
            <a:extLst>
              <a:ext uri="{FF2B5EF4-FFF2-40B4-BE49-F238E27FC236}">
                <a16:creationId xmlns:a16="http://schemas.microsoft.com/office/drawing/2014/main" id="{D1E7A238-A3D2-564B-A2A8-69ED040C4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95CA7-9CAF-B54A-BDCC-FF0549A87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1CC73-E702-884F-8B7C-6CFBA786C3FD}"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1966B479-3F2B-FF3D-4671-B3CBC5A0A964}"/>
              </a:ext>
            </a:extLst>
          </p:cNvPr>
          <p:cNvPicPr>
            <a:picLocks noChangeAspect="1"/>
          </p:cNvPicPr>
          <p:nvPr userDrawn="1"/>
        </p:nvPicPr>
        <p:blipFill rotWithShape="1">
          <a:blip r:embed="rId14">
            <a:alphaModFix amt="10000"/>
          </a:blip>
          <a:srcRect l="16778" r="64354"/>
          <a:stretch/>
        </p:blipFill>
        <p:spPr>
          <a:xfrm>
            <a:off x="-1" y="1680561"/>
            <a:ext cx="2844801" cy="5115458"/>
          </a:xfrm>
          <a:prstGeom prst="rect">
            <a:avLst/>
          </a:prstGeom>
        </p:spPr>
      </p:pic>
      <p:sp>
        <p:nvSpPr>
          <p:cNvPr id="2" name="Title Placeholder 1">
            <a:extLst>
              <a:ext uri="{FF2B5EF4-FFF2-40B4-BE49-F238E27FC236}">
                <a16:creationId xmlns:a16="http://schemas.microsoft.com/office/drawing/2014/main" id="{F2C8BFDD-A4F8-D143-BC3F-5BD35F8FC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9290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4B0B6-785E-D159-77B3-3E0A45863506}"/>
              </a:ext>
            </a:extLst>
          </p:cNvPr>
          <p:cNvPicPr>
            <a:picLocks noChangeAspect="1"/>
          </p:cNvPicPr>
          <p:nvPr/>
        </p:nvPicPr>
        <p:blipFill rotWithShape="1">
          <a:blip r:embed="rId2"/>
          <a:srcRect l="64130" t="31842" r="2174" b="4731"/>
          <a:stretch/>
        </p:blipFill>
        <p:spPr>
          <a:xfrm rot="10800000">
            <a:off x="0" y="0"/>
            <a:ext cx="4108175" cy="4108173"/>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6747090B-1314-E717-85CF-A9A68DAEFB3C}"/>
              </a:ext>
            </a:extLst>
          </p:cNvPr>
          <p:cNvPicPr>
            <a:picLocks noChangeAspect="1"/>
          </p:cNvPicPr>
          <p:nvPr/>
        </p:nvPicPr>
        <p:blipFill rotWithShape="1">
          <a:blip r:embed="rId3"/>
          <a:srcRect l="35938"/>
          <a:stretch/>
        </p:blipFill>
        <p:spPr>
          <a:xfrm>
            <a:off x="0" y="3830909"/>
            <a:ext cx="4265007" cy="2263584"/>
          </a:xfrm>
          <a:prstGeom prst="rect">
            <a:avLst/>
          </a:prstGeom>
        </p:spPr>
      </p:pic>
      <p:pic>
        <p:nvPicPr>
          <p:cNvPr id="5" name="Picture 4">
            <a:extLst>
              <a:ext uri="{FF2B5EF4-FFF2-40B4-BE49-F238E27FC236}">
                <a16:creationId xmlns:a16="http://schemas.microsoft.com/office/drawing/2014/main" id="{B600D290-9409-538D-D7D2-15A8BBA37939}"/>
              </a:ext>
            </a:extLst>
          </p:cNvPr>
          <p:cNvPicPr>
            <a:picLocks noChangeAspect="1"/>
          </p:cNvPicPr>
          <p:nvPr/>
        </p:nvPicPr>
        <p:blipFill rotWithShape="1">
          <a:blip r:embed="rId4"/>
          <a:srcRect l="12973" t="38458" r="23379" b="47425"/>
          <a:stretch/>
        </p:blipFill>
        <p:spPr>
          <a:xfrm>
            <a:off x="0" y="6167336"/>
            <a:ext cx="4633853" cy="546028"/>
          </a:xfrm>
          <a:prstGeom prst="rect">
            <a:avLst/>
          </a:prstGeom>
        </p:spPr>
      </p:pic>
      <p:sp>
        <p:nvSpPr>
          <p:cNvPr id="6" name="Rectangle 5">
            <a:extLst>
              <a:ext uri="{FF2B5EF4-FFF2-40B4-BE49-F238E27FC236}">
                <a16:creationId xmlns:a16="http://schemas.microsoft.com/office/drawing/2014/main" id="{0C12AFBB-95F6-478A-D733-5C8A3A5F187C}"/>
              </a:ext>
            </a:extLst>
          </p:cNvPr>
          <p:cNvSpPr/>
          <p:nvPr/>
        </p:nvSpPr>
        <p:spPr>
          <a:xfrm>
            <a:off x="5140796" y="813771"/>
            <a:ext cx="6201796" cy="1938992"/>
          </a:xfrm>
          <a:prstGeom prst="rect">
            <a:avLst/>
          </a:prstGeom>
        </p:spPr>
        <p:txBody>
          <a:bodyPr wrap="square">
            <a:spAutoFit/>
          </a:bodyPr>
          <a:lstStyle/>
          <a:p>
            <a:pPr algn="ctr"/>
            <a:r>
              <a:rPr lang="en-US" sz="4000" b="1" dirty="0">
                <a:solidFill>
                  <a:srgbClr val="189C9C"/>
                </a:solidFill>
                <a:latin typeface="+mj-lt"/>
                <a:cs typeface="Segoe UI"/>
              </a:rPr>
              <a:t>Decision-Making Capacity and Consent for Persons Living with Dementia</a:t>
            </a:r>
            <a:endParaRPr lang="en-US" sz="4000" dirty="0">
              <a:solidFill>
                <a:srgbClr val="189C9C"/>
              </a:solidFill>
              <a:latin typeface="+mj-lt"/>
            </a:endParaRPr>
          </a:p>
        </p:txBody>
      </p:sp>
      <p:sp>
        <p:nvSpPr>
          <p:cNvPr id="7" name="Rectangle 6">
            <a:extLst>
              <a:ext uri="{FF2B5EF4-FFF2-40B4-BE49-F238E27FC236}">
                <a16:creationId xmlns:a16="http://schemas.microsoft.com/office/drawing/2014/main" id="{F6B712EE-8E44-B7F5-C6C2-544E2C159536}"/>
              </a:ext>
            </a:extLst>
          </p:cNvPr>
          <p:cNvSpPr/>
          <p:nvPr/>
        </p:nvSpPr>
        <p:spPr>
          <a:xfrm>
            <a:off x="5709828" y="3368348"/>
            <a:ext cx="5223752" cy="584775"/>
          </a:xfrm>
          <a:prstGeom prst="rect">
            <a:avLst/>
          </a:prstGeom>
        </p:spPr>
        <p:txBody>
          <a:bodyPr wrap="square">
            <a:spAutoFit/>
          </a:bodyPr>
          <a:lstStyle/>
          <a:p>
            <a:pPr algn="ctr"/>
            <a:r>
              <a:rPr lang="en-US" sz="3200" b="1" dirty="0">
                <a:solidFill>
                  <a:srgbClr val="189C9C"/>
                </a:solidFill>
                <a:latin typeface="+mj-lt"/>
                <a:cs typeface="Segoe UI"/>
              </a:rPr>
              <a:t>March 13, 2025</a:t>
            </a:r>
            <a:endParaRPr lang="en-US" sz="1100" dirty="0">
              <a:solidFill>
                <a:srgbClr val="189C9C"/>
              </a:solidFill>
              <a:latin typeface="+mj-lt"/>
            </a:endParaRPr>
          </a:p>
        </p:txBody>
      </p:sp>
      <p:sp>
        <p:nvSpPr>
          <p:cNvPr id="8" name="Content Placeholder 2">
            <a:extLst>
              <a:ext uri="{FF2B5EF4-FFF2-40B4-BE49-F238E27FC236}">
                <a16:creationId xmlns:a16="http://schemas.microsoft.com/office/drawing/2014/main" id="{5BF7072F-D95A-467D-D451-82BD84868612}"/>
              </a:ext>
            </a:extLst>
          </p:cNvPr>
          <p:cNvSpPr txBox="1">
            <a:spLocks/>
          </p:cNvSpPr>
          <p:nvPr/>
        </p:nvSpPr>
        <p:spPr>
          <a:xfrm>
            <a:off x="5048655" y="4578295"/>
            <a:ext cx="6955277" cy="10439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189C9C"/>
                </a:solidFill>
                <a:latin typeface="+mj-lt"/>
                <a:ea typeface="+mn-lt"/>
                <a:cs typeface="+mn-lt"/>
              </a:rPr>
              <a:t>Adi Shafir, MD</a:t>
            </a:r>
          </a:p>
          <a:p>
            <a:pPr marL="0" indent="0" algn="ctr">
              <a:buNone/>
            </a:pPr>
            <a:r>
              <a:rPr lang="en-US" sz="2000" dirty="0">
                <a:solidFill>
                  <a:srgbClr val="189C9C"/>
                </a:solidFill>
                <a:latin typeface="+mj-lt"/>
                <a:ea typeface="+mn-lt"/>
                <a:cs typeface="+mn-lt"/>
              </a:rPr>
              <a:t>Assistant Professor – Palliative Care and Geriatrics</a:t>
            </a:r>
          </a:p>
          <a:p>
            <a:pPr marL="0" indent="0" algn="ctr">
              <a:buNone/>
            </a:pPr>
            <a:r>
              <a:rPr lang="en-US" sz="2000" dirty="0">
                <a:solidFill>
                  <a:srgbClr val="189C9C"/>
                </a:solidFill>
                <a:latin typeface="+mj-lt"/>
                <a:ea typeface="+mn-lt"/>
                <a:cs typeface="+mn-lt"/>
              </a:rPr>
              <a:t>OHSU, Portland OR</a:t>
            </a:r>
          </a:p>
          <a:p>
            <a:pPr marL="0" indent="0" algn="ctr">
              <a:buNone/>
            </a:pPr>
            <a:r>
              <a:rPr lang="en-US" sz="2000" dirty="0">
                <a:solidFill>
                  <a:srgbClr val="189C9C"/>
                </a:solidFill>
                <a:latin typeface="+mj-lt"/>
                <a:ea typeface="+mn-lt"/>
                <a:cs typeface="+mn-lt"/>
              </a:rPr>
              <a:t>Oregon Geriatrics Workforce Enhancement Program</a:t>
            </a:r>
          </a:p>
          <a:p>
            <a:pPr marL="0" indent="0" algn="ctr">
              <a:buNone/>
            </a:pPr>
            <a:r>
              <a:rPr lang="en-US" sz="2000" dirty="0">
                <a:solidFill>
                  <a:srgbClr val="189C9C"/>
                </a:solidFill>
                <a:latin typeface="+mj-lt"/>
                <a:ea typeface="+mn-lt"/>
                <a:cs typeface="+mn-lt"/>
              </a:rPr>
              <a:t>shafira@ohsu.edu</a:t>
            </a:r>
          </a:p>
          <a:p>
            <a:pPr marL="0" indent="0" algn="ctr">
              <a:buNone/>
            </a:pPr>
            <a:endParaRPr lang="en-US" sz="2000" dirty="0">
              <a:solidFill>
                <a:srgbClr val="189C9C"/>
              </a:solidFill>
              <a:latin typeface="+mj-lt"/>
              <a:ea typeface="+mn-lt"/>
              <a:cs typeface="+mn-lt"/>
            </a:endParaRPr>
          </a:p>
          <a:p>
            <a:pPr marL="0" indent="0" algn="ctr">
              <a:buNone/>
            </a:pPr>
            <a:endParaRPr lang="en-US" sz="2000" dirty="0">
              <a:solidFill>
                <a:srgbClr val="189C9C"/>
              </a:solidFill>
              <a:latin typeface="+mj-lt"/>
              <a:cs typeface="Calibri"/>
            </a:endParaRPr>
          </a:p>
          <a:p>
            <a:pPr marL="457200" indent="-457200"/>
            <a:endParaRPr lang="en-US" sz="2000" dirty="0">
              <a:solidFill>
                <a:srgbClr val="189C9C"/>
              </a:solidFill>
              <a:latin typeface="+mj-lt"/>
              <a:cs typeface="Calibri"/>
            </a:endParaRPr>
          </a:p>
        </p:txBody>
      </p:sp>
      <p:pic>
        <p:nvPicPr>
          <p:cNvPr id="9" name="Picture 8">
            <a:extLst>
              <a:ext uri="{FF2B5EF4-FFF2-40B4-BE49-F238E27FC236}">
                <a16:creationId xmlns:a16="http://schemas.microsoft.com/office/drawing/2014/main" id="{C89A026D-9435-2C99-1420-5240ECB5AB0E}"/>
              </a:ext>
            </a:extLst>
          </p:cNvPr>
          <p:cNvPicPr>
            <a:picLocks noChangeAspect="1"/>
          </p:cNvPicPr>
          <p:nvPr/>
        </p:nvPicPr>
        <p:blipFill rotWithShape="1">
          <a:blip r:embed="rId5"/>
          <a:srcRect l="5327" t="28977" r="29673" b="56905"/>
          <a:stretch/>
        </p:blipFill>
        <p:spPr>
          <a:xfrm>
            <a:off x="0" y="5622256"/>
            <a:ext cx="4732235" cy="546028"/>
          </a:xfrm>
          <a:prstGeom prst="rect">
            <a:avLst/>
          </a:prstGeom>
        </p:spPr>
      </p:pic>
    </p:spTree>
    <p:extLst>
      <p:ext uri="{BB962C8B-B14F-4D97-AF65-F5344CB8AC3E}">
        <p14:creationId xmlns:p14="http://schemas.microsoft.com/office/powerpoint/2010/main" val="113468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F4130-E036-0B7B-F544-E5E040A5B245}"/>
              </a:ext>
            </a:extLst>
          </p:cNvPr>
          <p:cNvSpPr>
            <a:spLocks noGrp="1"/>
          </p:cNvSpPr>
          <p:nvPr>
            <p:ph idx="1"/>
          </p:nvPr>
        </p:nvSpPr>
        <p:spPr/>
        <p:txBody>
          <a:bodyPr>
            <a:normAutofit/>
          </a:bodyPr>
          <a:lstStyle/>
          <a:p>
            <a:r>
              <a:rPr lang="en-US" sz="2400" dirty="0"/>
              <a:t>Decisional capacity status is determined by a clinical assessment</a:t>
            </a:r>
          </a:p>
          <a:p>
            <a:r>
              <a:rPr lang="en-US" sz="2400" dirty="0"/>
              <a:t>We do a poor job of assessing capacity</a:t>
            </a:r>
          </a:p>
          <a:p>
            <a:pPr lvl="1"/>
            <a:r>
              <a:rPr lang="en-US" dirty="0"/>
              <a:t>One study - 35% of residents who were identified by a structured capacity instrument to lack capacity had incorrect physician assessment</a:t>
            </a:r>
          </a:p>
          <a:p>
            <a:pPr lvl="1"/>
            <a:r>
              <a:rPr lang="en-US" dirty="0"/>
              <a:t>Especially poor in Alzheimer’s disease </a:t>
            </a:r>
          </a:p>
          <a:p>
            <a:pPr lvl="2"/>
            <a:r>
              <a:rPr lang="en-US" sz="2400" dirty="0"/>
              <a:t>Clinicians with extensive experience in capacity assessments had an agreement rate of 98% for healthy control subjects</a:t>
            </a:r>
          </a:p>
          <a:p>
            <a:pPr lvl="2"/>
            <a:r>
              <a:rPr lang="en-US" sz="2400" dirty="0"/>
              <a:t> 56% judgment agreement for patients with mild or moderate Alzheimer dementia</a:t>
            </a:r>
          </a:p>
        </p:txBody>
      </p:sp>
      <p:sp>
        <p:nvSpPr>
          <p:cNvPr id="3" name="Title 2">
            <a:extLst>
              <a:ext uri="{FF2B5EF4-FFF2-40B4-BE49-F238E27FC236}">
                <a16:creationId xmlns:a16="http://schemas.microsoft.com/office/drawing/2014/main" id="{56C493A0-D22C-35A3-6586-18E92708D321}"/>
              </a:ext>
            </a:extLst>
          </p:cNvPr>
          <p:cNvSpPr>
            <a:spLocks noGrp="1"/>
          </p:cNvSpPr>
          <p:nvPr>
            <p:ph type="title"/>
          </p:nvPr>
        </p:nvSpPr>
        <p:spPr/>
        <p:txBody>
          <a:bodyPr/>
          <a:lstStyle/>
          <a:p>
            <a:r>
              <a:rPr lang="en-US" dirty="0"/>
              <a:t>Who determines capacity?</a:t>
            </a:r>
          </a:p>
        </p:txBody>
      </p:sp>
      <p:sp>
        <p:nvSpPr>
          <p:cNvPr id="4" name="TextBox 3">
            <a:extLst>
              <a:ext uri="{FF2B5EF4-FFF2-40B4-BE49-F238E27FC236}">
                <a16:creationId xmlns:a16="http://schemas.microsoft.com/office/drawing/2014/main" id="{F12CF805-A57F-A14E-3344-B91E29F3361B}"/>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4734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31BF-8A20-A6F5-4373-71CB30A8776A}"/>
              </a:ext>
            </a:extLst>
          </p:cNvPr>
          <p:cNvSpPr>
            <a:spLocks noGrp="1"/>
          </p:cNvSpPr>
          <p:nvPr>
            <p:ph type="title"/>
          </p:nvPr>
        </p:nvSpPr>
        <p:spPr/>
        <p:txBody>
          <a:bodyPr/>
          <a:lstStyle/>
          <a:p>
            <a:r>
              <a:rPr lang="en-US" dirty="0">
                <a:solidFill>
                  <a:schemeClr val="tx1"/>
                </a:solidFill>
              </a:rPr>
              <a:t>Case </a:t>
            </a:r>
          </a:p>
        </p:txBody>
      </p:sp>
      <p:sp>
        <p:nvSpPr>
          <p:cNvPr id="3" name="TextBox 2">
            <a:extLst>
              <a:ext uri="{FF2B5EF4-FFF2-40B4-BE49-F238E27FC236}">
                <a16:creationId xmlns:a16="http://schemas.microsoft.com/office/drawing/2014/main" id="{F0C3FB56-F691-9ABD-41F7-CA2866939357}"/>
              </a:ext>
            </a:extLst>
          </p:cNvPr>
          <p:cNvSpPr txBox="1"/>
          <p:nvPr/>
        </p:nvSpPr>
        <p:spPr>
          <a:xfrm>
            <a:off x="1062990" y="1783080"/>
            <a:ext cx="996696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JH - 82-year-old man with Alzheimer’s dementia, type 2 diabetes, peripheral vascular disease hospitalized with ischemic foot wound</a:t>
            </a:r>
          </a:p>
          <a:p>
            <a:pPr marL="457200" indent="-457200">
              <a:buFont typeface="Arial" panose="020B0604020202020204" pitchFamily="34" charset="0"/>
              <a:buChar char="•"/>
            </a:pPr>
            <a:r>
              <a:rPr lang="en-US" sz="2800" dirty="0"/>
              <a:t>Conservative management with IV antibiotics and wound care not sufficient – infection spreading</a:t>
            </a:r>
          </a:p>
          <a:p>
            <a:pPr marL="457200" indent="-457200">
              <a:buFont typeface="Arial" panose="020B0604020202020204" pitchFamily="34" charset="0"/>
              <a:buChar char="•"/>
            </a:pPr>
            <a:r>
              <a:rPr lang="en-US" sz="2800" dirty="0"/>
              <a:t>Surgery is recommending a below the knee amputation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57795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3AE59-3BB8-0E2B-6FA2-418E322DE39B}"/>
              </a:ext>
            </a:extLst>
          </p:cNvPr>
          <p:cNvSpPr>
            <a:spLocks noGrp="1"/>
          </p:cNvSpPr>
          <p:nvPr>
            <p:ph idx="1"/>
          </p:nvPr>
        </p:nvSpPr>
        <p:spPr/>
        <p:txBody>
          <a:bodyPr/>
          <a:lstStyle/>
          <a:p>
            <a:r>
              <a:rPr lang="en-US" dirty="0"/>
              <a:t>Ability to Communicate a Choice</a:t>
            </a:r>
          </a:p>
          <a:p>
            <a:r>
              <a:rPr lang="en-US" dirty="0"/>
              <a:t>Ability to Understand Relevant Information</a:t>
            </a:r>
          </a:p>
          <a:p>
            <a:r>
              <a:rPr lang="en-US" sz="2800" dirty="0"/>
              <a:t>Ability to Appreciate the Nature of the Situation and the Possible Consequences</a:t>
            </a:r>
          </a:p>
          <a:p>
            <a:r>
              <a:rPr lang="en-US" dirty="0"/>
              <a:t>Ability to Manipulate Information Rationally</a:t>
            </a:r>
          </a:p>
        </p:txBody>
      </p:sp>
      <p:sp>
        <p:nvSpPr>
          <p:cNvPr id="3" name="Title 2">
            <a:extLst>
              <a:ext uri="{FF2B5EF4-FFF2-40B4-BE49-F238E27FC236}">
                <a16:creationId xmlns:a16="http://schemas.microsoft.com/office/drawing/2014/main" id="{DACD0C08-307C-B5B9-C4E0-D09C3566BE29}"/>
              </a:ext>
            </a:extLst>
          </p:cNvPr>
          <p:cNvSpPr>
            <a:spLocks noGrp="1"/>
          </p:cNvSpPr>
          <p:nvPr>
            <p:ph type="title"/>
          </p:nvPr>
        </p:nvSpPr>
        <p:spPr/>
        <p:txBody>
          <a:bodyPr/>
          <a:lstStyle/>
          <a:p>
            <a:r>
              <a:rPr lang="en-US" dirty="0"/>
              <a:t>Four elements of capacity </a:t>
            </a:r>
          </a:p>
        </p:txBody>
      </p:sp>
      <p:sp>
        <p:nvSpPr>
          <p:cNvPr id="5" name="TextBox 4">
            <a:extLst>
              <a:ext uri="{FF2B5EF4-FFF2-40B4-BE49-F238E27FC236}">
                <a16:creationId xmlns:a16="http://schemas.microsoft.com/office/drawing/2014/main" id="{B674E852-B701-F79A-9C40-6E3B326A797B}"/>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26087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A97D01-404D-54F9-1AFE-54A3330C449D}"/>
              </a:ext>
            </a:extLst>
          </p:cNvPr>
          <p:cNvSpPr>
            <a:spLocks noGrp="1"/>
          </p:cNvSpPr>
          <p:nvPr>
            <p:ph idx="1"/>
          </p:nvPr>
        </p:nvSpPr>
        <p:spPr/>
        <p:txBody>
          <a:bodyPr/>
          <a:lstStyle/>
          <a:p>
            <a:r>
              <a:rPr lang="en-US" dirty="0"/>
              <a:t>Least strict or difficult of the 4 components of capacity</a:t>
            </a:r>
          </a:p>
          <a:p>
            <a:r>
              <a:rPr lang="en-US" dirty="0"/>
              <a:t>Patient able to make a decision </a:t>
            </a:r>
            <a:r>
              <a:rPr lang="en-US" b="1" dirty="0"/>
              <a:t>and</a:t>
            </a:r>
            <a:r>
              <a:rPr lang="en-US" dirty="0"/>
              <a:t> to express his or her choice </a:t>
            </a:r>
          </a:p>
          <a:p>
            <a:r>
              <a:rPr lang="en-US" dirty="0"/>
              <a:t>If not able to make a decision, then do not fulfill this standard</a:t>
            </a:r>
          </a:p>
          <a:p>
            <a:r>
              <a:rPr lang="en-US" dirty="0"/>
              <a:t>If comatose or in a vegetative state – not able to express choice</a:t>
            </a:r>
          </a:p>
        </p:txBody>
      </p:sp>
      <p:sp>
        <p:nvSpPr>
          <p:cNvPr id="3" name="Title 2">
            <a:extLst>
              <a:ext uri="{FF2B5EF4-FFF2-40B4-BE49-F238E27FC236}">
                <a16:creationId xmlns:a16="http://schemas.microsoft.com/office/drawing/2014/main" id="{8C842BFD-2D73-9FC5-C7FD-559D9C3309DE}"/>
              </a:ext>
            </a:extLst>
          </p:cNvPr>
          <p:cNvSpPr>
            <a:spLocks noGrp="1"/>
          </p:cNvSpPr>
          <p:nvPr>
            <p:ph type="title"/>
          </p:nvPr>
        </p:nvSpPr>
        <p:spPr/>
        <p:txBody>
          <a:bodyPr/>
          <a:lstStyle/>
          <a:p>
            <a:r>
              <a:rPr lang="en-US" dirty="0"/>
              <a:t>Ability to Communicate a Choice</a:t>
            </a:r>
          </a:p>
        </p:txBody>
      </p:sp>
      <p:sp>
        <p:nvSpPr>
          <p:cNvPr id="5" name="TextBox 4">
            <a:extLst>
              <a:ext uri="{FF2B5EF4-FFF2-40B4-BE49-F238E27FC236}">
                <a16:creationId xmlns:a16="http://schemas.microsoft.com/office/drawing/2014/main" id="{4029EA54-DE5B-182E-0EDC-1BE4AC9D1E45}"/>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233363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D7B082-730F-3890-BA00-FBD594B0983E}"/>
              </a:ext>
            </a:extLst>
          </p:cNvPr>
          <p:cNvSpPr>
            <a:spLocks noGrp="1"/>
          </p:cNvSpPr>
          <p:nvPr>
            <p:ph idx="1"/>
          </p:nvPr>
        </p:nvSpPr>
        <p:spPr/>
        <p:txBody>
          <a:bodyPr/>
          <a:lstStyle/>
          <a:p>
            <a:r>
              <a:rPr lang="en-US" dirty="0"/>
              <a:t>Possible questions</a:t>
            </a:r>
          </a:p>
          <a:p>
            <a:pPr lvl="1"/>
            <a:r>
              <a:rPr lang="en-US" dirty="0"/>
              <a:t>Were you able to give some thought to what we talked about?</a:t>
            </a:r>
          </a:p>
          <a:p>
            <a:pPr lvl="1"/>
            <a:r>
              <a:rPr lang="en-US" dirty="0"/>
              <a:t>Have you come to a decision?</a:t>
            </a:r>
          </a:p>
          <a:p>
            <a:pPr lvl="1"/>
            <a:r>
              <a:rPr lang="en-US" dirty="0"/>
              <a:t>What is your decision? </a:t>
            </a:r>
          </a:p>
        </p:txBody>
      </p:sp>
      <p:sp>
        <p:nvSpPr>
          <p:cNvPr id="3" name="Title 2">
            <a:extLst>
              <a:ext uri="{FF2B5EF4-FFF2-40B4-BE49-F238E27FC236}">
                <a16:creationId xmlns:a16="http://schemas.microsoft.com/office/drawing/2014/main" id="{86A04847-F23A-296C-A078-4A7A7256EAFA}"/>
              </a:ext>
            </a:extLst>
          </p:cNvPr>
          <p:cNvSpPr>
            <a:spLocks noGrp="1"/>
          </p:cNvSpPr>
          <p:nvPr>
            <p:ph type="title"/>
          </p:nvPr>
        </p:nvSpPr>
        <p:spPr/>
        <p:txBody>
          <a:bodyPr/>
          <a:lstStyle/>
          <a:p>
            <a:r>
              <a:rPr lang="en-US" dirty="0"/>
              <a:t>Communicating a choice</a:t>
            </a:r>
          </a:p>
        </p:txBody>
      </p:sp>
      <p:pic>
        <p:nvPicPr>
          <p:cNvPr id="5" name="Picture 4">
            <a:extLst>
              <a:ext uri="{FF2B5EF4-FFF2-40B4-BE49-F238E27FC236}">
                <a16:creationId xmlns:a16="http://schemas.microsoft.com/office/drawing/2014/main" id="{7BA97046-CDF4-9BF2-98C3-6F0340CBD3F6}"/>
              </a:ext>
            </a:extLst>
          </p:cNvPr>
          <p:cNvPicPr>
            <a:picLocks noChangeAspect="1"/>
          </p:cNvPicPr>
          <p:nvPr/>
        </p:nvPicPr>
        <p:blipFill>
          <a:blip r:embed="rId2"/>
          <a:stretch>
            <a:fillRect/>
          </a:stretch>
        </p:blipFill>
        <p:spPr>
          <a:xfrm>
            <a:off x="838200" y="1917244"/>
            <a:ext cx="9945503" cy="2128975"/>
          </a:xfrm>
          <a:prstGeom prst="rect">
            <a:avLst/>
          </a:prstGeom>
        </p:spPr>
      </p:pic>
      <p:sp>
        <p:nvSpPr>
          <p:cNvPr id="7" name="TextBox 6">
            <a:extLst>
              <a:ext uri="{FF2B5EF4-FFF2-40B4-BE49-F238E27FC236}">
                <a16:creationId xmlns:a16="http://schemas.microsoft.com/office/drawing/2014/main" id="{255E0018-6DFC-B8A1-ED94-CEDF0A34D2A3}"/>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346912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CED7-174C-8424-E0CF-031C81279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C03F6-A697-1B54-F7E0-58D54011C1BA}"/>
              </a:ext>
            </a:extLst>
          </p:cNvPr>
          <p:cNvSpPr>
            <a:spLocks noGrp="1"/>
          </p:cNvSpPr>
          <p:nvPr>
            <p:ph type="title"/>
          </p:nvPr>
        </p:nvSpPr>
        <p:spPr/>
        <p:txBody>
          <a:bodyPr/>
          <a:lstStyle/>
          <a:p>
            <a:r>
              <a:rPr lang="en-US" dirty="0">
                <a:solidFill>
                  <a:schemeClr val="tx1"/>
                </a:solidFill>
              </a:rPr>
              <a:t>Case - JH</a:t>
            </a:r>
          </a:p>
        </p:txBody>
      </p:sp>
      <p:sp>
        <p:nvSpPr>
          <p:cNvPr id="3" name="TextBox 2">
            <a:extLst>
              <a:ext uri="{FF2B5EF4-FFF2-40B4-BE49-F238E27FC236}">
                <a16:creationId xmlns:a16="http://schemas.microsoft.com/office/drawing/2014/main" id="{94933090-E73A-8F10-4963-A916CEA3D80A}"/>
              </a:ext>
            </a:extLst>
          </p:cNvPr>
          <p:cNvSpPr txBox="1"/>
          <p:nvPr/>
        </p:nvSpPr>
        <p:spPr>
          <a:xfrm>
            <a:off x="1062990" y="1783080"/>
            <a:ext cx="996696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JH states he would not want an amputation </a:t>
            </a:r>
          </a:p>
          <a:p>
            <a:pPr marL="457200" indent="-457200">
              <a:buFont typeface="Arial" panose="020B0604020202020204" pitchFamily="34" charset="0"/>
              <a:buChar char="•"/>
            </a:pPr>
            <a:r>
              <a:rPr lang="en-US" sz="2800" dirty="0"/>
              <a:t>States “I’ll be fine – my leg will get better”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42978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27FDE-2E39-85B1-95E6-783CE40F9193}"/>
              </a:ext>
            </a:extLst>
          </p:cNvPr>
          <p:cNvSpPr>
            <a:spLocks noGrp="1"/>
          </p:cNvSpPr>
          <p:nvPr>
            <p:ph idx="1"/>
          </p:nvPr>
        </p:nvSpPr>
        <p:spPr/>
        <p:txBody>
          <a:bodyPr/>
          <a:lstStyle/>
          <a:p>
            <a:r>
              <a:rPr lang="en-US" dirty="0"/>
              <a:t>Has to understand the information that is presented regarding their treatment</a:t>
            </a:r>
          </a:p>
          <a:p>
            <a:r>
              <a:rPr lang="en-US" dirty="0"/>
              <a:t>Patient can demonstrate by paraphrasing what has been told to them regarding the diagnosis, the recommended treatment, benefits, risks, and alternatives to the treatment</a:t>
            </a:r>
          </a:p>
          <a:p>
            <a:r>
              <a:rPr lang="en-US" dirty="0"/>
              <a:t>Understanding the information doesn’t mean they can apply the information to themselves </a:t>
            </a:r>
          </a:p>
        </p:txBody>
      </p:sp>
      <p:sp>
        <p:nvSpPr>
          <p:cNvPr id="3" name="Title 2">
            <a:extLst>
              <a:ext uri="{FF2B5EF4-FFF2-40B4-BE49-F238E27FC236}">
                <a16:creationId xmlns:a16="http://schemas.microsoft.com/office/drawing/2014/main" id="{9BB8C5BA-42EB-5199-431D-A775679CEAC4}"/>
              </a:ext>
            </a:extLst>
          </p:cNvPr>
          <p:cNvSpPr>
            <a:spLocks noGrp="1"/>
          </p:cNvSpPr>
          <p:nvPr>
            <p:ph type="title"/>
          </p:nvPr>
        </p:nvSpPr>
        <p:spPr/>
        <p:txBody>
          <a:bodyPr>
            <a:normAutofit/>
          </a:bodyPr>
          <a:lstStyle/>
          <a:p>
            <a:r>
              <a:rPr lang="en-US" sz="4400" dirty="0"/>
              <a:t>Ability to Understand Relevant Information</a:t>
            </a:r>
          </a:p>
        </p:txBody>
      </p:sp>
      <p:sp>
        <p:nvSpPr>
          <p:cNvPr id="5" name="TextBox 4">
            <a:extLst>
              <a:ext uri="{FF2B5EF4-FFF2-40B4-BE49-F238E27FC236}">
                <a16:creationId xmlns:a16="http://schemas.microsoft.com/office/drawing/2014/main" id="{BF99B0BE-7BDE-8320-404B-E01353CDBB2F}"/>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329120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27DE11-5AE3-5D80-960B-C96BF9A720A8}"/>
              </a:ext>
            </a:extLst>
          </p:cNvPr>
          <p:cNvPicPr>
            <a:picLocks noGrp="1" noChangeAspect="1"/>
          </p:cNvPicPr>
          <p:nvPr>
            <p:ph idx="1"/>
          </p:nvPr>
        </p:nvPicPr>
        <p:blipFill>
          <a:blip r:embed="rId2"/>
          <a:stretch>
            <a:fillRect/>
          </a:stretch>
        </p:blipFill>
        <p:spPr>
          <a:xfrm>
            <a:off x="1494783" y="2143660"/>
            <a:ext cx="9202434" cy="3715268"/>
          </a:xfrm>
        </p:spPr>
      </p:pic>
      <p:sp>
        <p:nvSpPr>
          <p:cNvPr id="3" name="Title 2">
            <a:extLst>
              <a:ext uri="{FF2B5EF4-FFF2-40B4-BE49-F238E27FC236}">
                <a16:creationId xmlns:a16="http://schemas.microsoft.com/office/drawing/2014/main" id="{B1473509-A7F6-DFC5-9A31-8B53D1A0AC52}"/>
              </a:ext>
            </a:extLst>
          </p:cNvPr>
          <p:cNvSpPr>
            <a:spLocks noGrp="1"/>
          </p:cNvSpPr>
          <p:nvPr>
            <p:ph type="title"/>
          </p:nvPr>
        </p:nvSpPr>
        <p:spPr/>
        <p:txBody>
          <a:bodyPr/>
          <a:lstStyle/>
          <a:p>
            <a:r>
              <a:rPr lang="en-US" dirty="0"/>
              <a:t>Understand relevant information</a:t>
            </a:r>
          </a:p>
        </p:txBody>
      </p:sp>
      <p:sp>
        <p:nvSpPr>
          <p:cNvPr id="7" name="TextBox 6">
            <a:extLst>
              <a:ext uri="{FF2B5EF4-FFF2-40B4-BE49-F238E27FC236}">
                <a16:creationId xmlns:a16="http://schemas.microsoft.com/office/drawing/2014/main" id="{06E82E68-7B4E-3027-01B0-3B872C00DF9F}"/>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426245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229F-954A-3555-FEBD-F59FD2A30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6509F-427A-E7FA-9DB7-42026E87083C}"/>
              </a:ext>
            </a:extLst>
          </p:cNvPr>
          <p:cNvSpPr>
            <a:spLocks noGrp="1"/>
          </p:cNvSpPr>
          <p:nvPr>
            <p:ph type="title"/>
          </p:nvPr>
        </p:nvSpPr>
        <p:spPr/>
        <p:txBody>
          <a:bodyPr/>
          <a:lstStyle/>
          <a:p>
            <a:r>
              <a:rPr lang="en-US" dirty="0">
                <a:solidFill>
                  <a:schemeClr val="tx1"/>
                </a:solidFill>
              </a:rPr>
              <a:t>Case - JH </a:t>
            </a:r>
          </a:p>
        </p:txBody>
      </p:sp>
      <p:sp>
        <p:nvSpPr>
          <p:cNvPr id="3" name="TextBox 2">
            <a:extLst>
              <a:ext uri="{FF2B5EF4-FFF2-40B4-BE49-F238E27FC236}">
                <a16:creationId xmlns:a16="http://schemas.microsoft.com/office/drawing/2014/main" id="{B9A68EAF-E71B-A375-361C-52BB3D3F29D2}"/>
              </a:ext>
            </a:extLst>
          </p:cNvPr>
          <p:cNvSpPr txBox="1"/>
          <p:nvPr/>
        </p:nvSpPr>
        <p:spPr>
          <a:xfrm>
            <a:off x="1062990" y="1783080"/>
            <a:ext cx="996696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When asked about his diagnosis, states he has an infected foot</a:t>
            </a:r>
          </a:p>
          <a:p>
            <a:pPr marL="457200" indent="-457200">
              <a:buFont typeface="Arial" panose="020B0604020202020204" pitchFamily="34" charset="0"/>
              <a:buChar char="•"/>
            </a:pPr>
            <a:r>
              <a:rPr lang="en-US" sz="2800" dirty="0"/>
              <a:t>Is able to state that surgery has recommended an amputation</a:t>
            </a:r>
          </a:p>
          <a:p>
            <a:pPr marL="457200" indent="-457200">
              <a:buFont typeface="Arial" panose="020B0604020202020204" pitchFamily="34" charset="0"/>
              <a:buChar char="•"/>
            </a:pPr>
            <a:r>
              <a:rPr lang="en-US" sz="2800" dirty="0"/>
              <a:t>Doesn’t believe there are any benefits to the procedure</a:t>
            </a:r>
          </a:p>
          <a:p>
            <a:pPr marL="457200" indent="-457200">
              <a:buFont typeface="Arial" panose="020B0604020202020204" pitchFamily="34" charset="0"/>
              <a:buChar char="•"/>
            </a:pPr>
            <a:r>
              <a:rPr lang="en-US" sz="2800" dirty="0"/>
              <a:t>States the downsides are “I won’t have my damn leg”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91733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C9B40C-F5B8-1E1B-3621-06B6AD4B3EB2}"/>
              </a:ext>
            </a:extLst>
          </p:cNvPr>
          <p:cNvSpPr>
            <a:spLocks noGrp="1"/>
          </p:cNvSpPr>
          <p:nvPr>
            <p:ph idx="1"/>
          </p:nvPr>
        </p:nvSpPr>
        <p:spPr/>
        <p:txBody>
          <a:bodyPr>
            <a:normAutofit/>
          </a:bodyPr>
          <a:lstStyle/>
          <a:p>
            <a:r>
              <a:rPr lang="en-US" dirty="0"/>
              <a:t>The patient’s ability to relate the information to his or her circumstance </a:t>
            </a:r>
          </a:p>
          <a:p>
            <a:r>
              <a:rPr lang="en-US" dirty="0"/>
              <a:t>Includes having insight into and acceptance of the illness</a:t>
            </a:r>
          </a:p>
          <a:p>
            <a:r>
              <a:rPr lang="en-US" dirty="0"/>
              <a:t>Refusing treatment, however, does not necessarily indicate that a patient doesn’t have capacity </a:t>
            </a:r>
          </a:p>
          <a:p>
            <a:r>
              <a:rPr lang="en-US" dirty="0"/>
              <a:t>Demonstrate understanding of the consequence of their decision</a:t>
            </a:r>
          </a:p>
        </p:txBody>
      </p:sp>
      <p:sp>
        <p:nvSpPr>
          <p:cNvPr id="3" name="Title 2">
            <a:extLst>
              <a:ext uri="{FF2B5EF4-FFF2-40B4-BE49-F238E27FC236}">
                <a16:creationId xmlns:a16="http://schemas.microsoft.com/office/drawing/2014/main" id="{10FA302A-4D71-2B66-35A7-BA50380F29A2}"/>
              </a:ext>
            </a:extLst>
          </p:cNvPr>
          <p:cNvSpPr>
            <a:spLocks noGrp="1"/>
          </p:cNvSpPr>
          <p:nvPr>
            <p:ph type="title"/>
          </p:nvPr>
        </p:nvSpPr>
        <p:spPr>
          <a:xfrm>
            <a:off x="838200" y="227965"/>
            <a:ext cx="10515600" cy="1325563"/>
          </a:xfrm>
        </p:spPr>
        <p:txBody>
          <a:bodyPr>
            <a:normAutofit/>
          </a:bodyPr>
          <a:lstStyle/>
          <a:p>
            <a:r>
              <a:rPr lang="en-US" sz="4000" dirty="0"/>
              <a:t>Ability to Appreciate the Nature of the Situation and the Possible Consequences</a:t>
            </a:r>
          </a:p>
        </p:txBody>
      </p:sp>
      <p:sp>
        <p:nvSpPr>
          <p:cNvPr id="5" name="TextBox 4">
            <a:extLst>
              <a:ext uri="{FF2B5EF4-FFF2-40B4-BE49-F238E27FC236}">
                <a16:creationId xmlns:a16="http://schemas.microsoft.com/office/drawing/2014/main" id="{61C1F3E0-982F-B167-E5BF-209900AD37B4}"/>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82071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DC1D9-672B-9628-8E76-312DD6EFBF0D}"/>
              </a:ext>
            </a:extLst>
          </p:cNvPr>
          <p:cNvSpPr>
            <a:spLocks noGrp="1"/>
          </p:cNvSpPr>
          <p:nvPr>
            <p:ph idx="1"/>
          </p:nvPr>
        </p:nvSpPr>
        <p:spPr/>
        <p:txBody>
          <a:bodyPr>
            <a:normAutofit/>
          </a:bodyPr>
          <a:lstStyle/>
          <a:p>
            <a:r>
              <a:rPr lang="en-US" sz="3600" dirty="0"/>
              <a:t>Define capacity and learn how to perform a clinical capacity assessment </a:t>
            </a:r>
          </a:p>
          <a:p>
            <a:r>
              <a:rPr lang="en-US" sz="3600" dirty="0"/>
              <a:t>Recognize how dementia can impact capacity over time</a:t>
            </a:r>
          </a:p>
          <a:p>
            <a:r>
              <a:rPr lang="en-US" sz="3600" dirty="0"/>
              <a:t>Distinguish steps of surrogate decision making</a:t>
            </a:r>
          </a:p>
        </p:txBody>
      </p:sp>
      <p:sp>
        <p:nvSpPr>
          <p:cNvPr id="3" name="Title 2">
            <a:extLst>
              <a:ext uri="{FF2B5EF4-FFF2-40B4-BE49-F238E27FC236}">
                <a16:creationId xmlns:a16="http://schemas.microsoft.com/office/drawing/2014/main" id="{1FF220DB-6000-8478-E5FE-0CF1F5428255}"/>
              </a:ext>
            </a:extLst>
          </p:cNvPr>
          <p:cNvSpPr>
            <a:spLocks noGrp="1"/>
          </p:cNvSpPr>
          <p:nvPr>
            <p:ph type="title"/>
          </p:nvPr>
        </p:nvSpPr>
        <p:spPr/>
        <p:txBody>
          <a:bodyPr/>
          <a:lstStyle/>
          <a:p>
            <a:r>
              <a:rPr lang="en-US" dirty="0"/>
              <a:t>Objectives	</a:t>
            </a:r>
          </a:p>
        </p:txBody>
      </p:sp>
    </p:spTree>
    <p:extLst>
      <p:ext uri="{BB962C8B-B14F-4D97-AF65-F5344CB8AC3E}">
        <p14:creationId xmlns:p14="http://schemas.microsoft.com/office/powerpoint/2010/main" val="337322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1119CC-8782-AC32-57B6-389296B6B460}"/>
              </a:ext>
            </a:extLst>
          </p:cNvPr>
          <p:cNvPicPr>
            <a:picLocks noGrp="1" noChangeAspect="1"/>
          </p:cNvPicPr>
          <p:nvPr>
            <p:ph idx="1"/>
          </p:nvPr>
        </p:nvPicPr>
        <p:blipFill>
          <a:blip r:embed="rId2"/>
          <a:stretch>
            <a:fillRect/>
          </a:stretch>
        </p:blipFill>
        <p:spPr>
          <a:xfrm>
            <a:off x="1466204" y="2881950"/>
            <a:ext cx="9259592" cy="2238687"/>
          </a:xfrm>
        </p:spPr>
      </p:pic>
      <p:sp>
        <p:nvSpPr>
          <p:cNvPr id="3" name="Title 2">
            <a:extLst>
              <a:ext uri="{FF2B5EF4-FFF2-40B4-BE49-F238E27FC236}">
                <a16:creationId xmlns:a16="http://schemas.microsoft.com/office/drawing/2014/main" id="{D416F527-4F34-B32B-0803-127ABD2A8EAA}"/>
              </a:ext>
            </a:extLst>
          </p:cNvPr>
          <p:cNvSpPr>
            <a:spLocks noGrp="1"/>
          </p:cNvSpPr>
          <p:nvPr>
            <p:ph type="title"/>
          </p:nvPr>
        </p:nvSpPr>
        <p:spPr/>
        <p:txBody>
          <a:bodyPr/>
          <a:lstStyle/>
          <a:p>
            <a:r>
              <a:rPr lang="en-US" dirty="0"/>
              <a:t>Appreciation of the situation</a:t>
            </a:r>
          </a:p>
        </p:txBody>
      </p:sp>
      <p:sp>
        <p:nvSpPr>
          <p:cNvPr id="7" name="TextBox 6">
            <a:extLst>
              <a:ext uri="{FF2B5EF4-FFF2-40B4-BE49-F238E27FC236}">
                <a16:creationId xmlns:a16="http://schemas.microsoft.com/office/drawing/2014/main" id="{2BDE95F1-7F53-532B-CC8E-40CC01718921}"/>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211952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847C0-F5F7-D91E-3B25-C414BC560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4E623-A4D3-CFE2-0DBE-7956B9144957}"/>
              </a:ext>
            </a:extLst>
          </p:cNvPr>
          <p:cNvSpPr>
            <a:spLocks noGrp="1"/>
          </p:cNvSpPr>
          <p:nvPr>
            <p:ph type="title"/>
          </p:nvPr>
        </p:nvSpPr>
        <p:spPr/>
        <p:txBody>
          <a:bodyPr/>
          <a:lstStyle/>
          <a:p>
            <a:r>
              <a:rPr lang="en-US" dirty="0">
                <a:solidFill>
                  <a:schemeClr val="tx1"/>
                </a:solidFill>
              </a:rPr>
              <a:t>Case - JH </a:t>
            </a:r>
          </a:p>
        </p:txBody>
      </p:sp>
      <p:sp>
        <p:nvSpPr>
          <p:cNvPr id="3" name="TextBox 2">
            <a:extLst>
              <a:ext uri="{FF2B5EF4-FFF2-40B4-BE49-F238E27FC236}">
                <a16:creationId xmlns:a16="http://schemas.microsoft.com/office/drawing/2014/main" id="{97294806-BC44-A7B3-854D-04792842834C}"/>
              </a:ext>
            </a:extLst>
          </p:cNvPr>
          <p:cNvSpPr txBox="1"/>
          <p:nvPr/>
        </p:nvSpPr>
        <p:spPr>
          <a:xfrm>
            <a:off x="1062990" y="1783080"/>
            <a:ext cx="996696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States his leg will get better if he takes antibiotics by mouth for a few more days</a:t>
            </a:r>
          </a:p>
          <a:p>
            <a:pPr marL="457200" indent="-457200">
              <a:buFont typeface="Arial" panose="020B0604020202020204" pitchFamily="34" charset="0"/>
              <a:buChar char="•"/>
            </a:pPr>
            <a:r>
              <a:rPr lang="en-US" sz="2800" dirty="0"/>
              <a:t>Thinks the recommended treatment will just make his life worse since he won’t be able to walk easily</a:t>
            </a:r>
          </a:p>
          <a:p>
            <a:pPr marL="457200" indent="-457200">
              <a:buFont typeface="Arial" panose="020B0604020202020204" pitchFamily="34" charset="0"/>
              <a:buChar char="•"/>
            </a:pPr>
            <a:r>
              <a:rPr lang="en-US" sz="2800" dirty="0"/>
              <a:t>States if he doesn’t get the amputation his leg will recover eventually on it’s own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346669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A2F1F-DF28-208F-F674-931C5C6F5D8A}"/>
              </a:ext>
            </a:extLst>
          </p:cNvPr>
          <p:cNvSpPr>
            <a:spLocks noGrp="1"/>
          </p:cNvSpPr>
          <p:nvPr>
            <p:ph idx="1"/>
          </p:nvPr>
        </p:nvSpPr>
        <p:spPr/>
        <p:txBody>
          <a:bodyPr>
            <a:normAutofit/>
          </a:bodyPr>
          <a:lstStyle/>
          <a:p>
            <a:r>
              <a:rPr lang="en-US" dirty="0"/>
              <a:t>This component focuses on the thought process applied by the patient to arrive at their decision</a:t>
            </a:r>
          </a:p>
          <a:p>
            <a:r>
              <a:rPr lang="en-US" dirty="0"/>
              <a:t>The ability to rationally manipulate information is intricately related to one’s understanding and appreciation of the information</a:t>
            </a:r>
          </a:p>
          <a:p>
            <a:r>
              <a:rPr lang="en-US" dirty="0"/>
              <a:t>Patients can demonstrate understanding and appreciate consequences, but may not follow a logical thought process to arrive at the decision</a:t>
            </a:r>
          </a:p>
        </p:txBody>
      </p:sp>
      <p:sp>
        <p:nvSpPr>
          <p:cNvPr id="3" name="Title 2">
            <a:extLst>
              <a:ext uri="{FF2B5EF4-FFF2-40B4-BE49-F238E27FC236}">
                <a16:creationId xmlns:a16="http://schemas.microsoft.com/office/drawing/2014/main" id="{AA3B3516-E19B-BC0B-A803-696D0F762AD1}"/>
              </a:ext>
            </a:extLst>
          </p:cNvPr>
          <p:cNvSpPr>
            <a:spLocks noGrp="1"/>
          </p:cNvSpPr>
          <p:nvPr>
            <p:ph type="title"/>
          </p:nvPr>
        </p:nvSpPr>
        <p:spPr/>
        <p:txBody>
          <a:bodyPr>
            <a:normAutofit/>
          </a:bodyPr>
          <a:lstStyle/>
          <a:p>
            <a:r>
              <a:rPr lang="en-US" sz="4400" dirty="0"/>
              <a:t>Ability to Manipulate Information Rationally</a:t>
            </a:r>
          </a:p>
        </p:txBody>
      </p:sp>
      <p:sp>
        <p:nvSpPr>
          <p:cNvPr id="4" name="TextBox 3">
            <a:extLst>
              <a:ext uri="{FF2B5EF4-FFF2-40B4-BE49-F238E27FC236}">
                <a16:creationId xmlns:a16="http://schemas.microsoft.com/office/drawing/2014/main" id="{F9281A77-DBF7-A79C-023E-7C57651288F4}"/>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4982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62977-F7DA-66EC-C4C9-A03F3D592D9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0963EDA-F10C-A682-2D0C-332FC3CEBD92}"/>
              </a:ext>
            </a:extLst>
          </p:cNvPr>
          <p:cNvSpPr>
            <a:spLocks noGrp="1"/>
          </p:cNvSpPr>
          <p:nvPr>
            <p:ph type="title"/>
          </p:nvPr>
        </p:nvSpPr>
        <p:spPr/>
        <p:txBody>
          <a:bodyPr/>
          <a:lstStyle/>
          <a:p>
            <a:r>
              <a:rPr lang="en-US" dirty="0"/>
              <a:t>Rational manipulation of information </a:t>
            </a:r>
          </a:p>
        </p:txBody>
      </p:sp>
      <p:pic>
        <p:nvPicPr>
          <p:cNvPr id="5" name="Picture 4">
            <a:extLst>
              <a:ext uri="{FF2B5EF4-FFF2-40B4-BE49-F238E27FC236}">
                <a16:creationId xmlns:a16="http://schemas.microsoft.com/office/drawing/2014/main" id="{E44F48E6-A155-1D40-9719-6364272ACCEF}"/>
              </a:ext>
            </a:extLst>
          </p:cNvPr>
          <p:cNvPicPr>
            <a:picLocks noChangeAspect="1"/>
          </p:cNvPicPr>
          <p:nvPr/>
        </p:nvPicPr>
        <p:blipFill>
          <a:blip r:embed="rId2"/>
          <a:stretch>
            <a:fillRect/>
          </a:stretch>
        </p:blipFill>
        <p:spPr>
          <a:xfrm>
            <a:off x="1366177" y="2419209"/>
            <a:ext cx="9459645" cy="2019582"/>
          </a:xfrm>
          <a:prstGeom prst="rect">
            <a:avLst/>
          </a:prstGeom>
        </p:spPr>
      </p:pic>
      <p:sp>
        <p:nvSpPr>
          <p:cNvPr id="7" name="TextBox 6">
            <a:extLst>
              <a:ext uri="{FF2B5EF4-FFF2-40B4-BE49-F238E27FC236}">
                <a16:creationId xmlns:a16="http://schemas.microsoft.com/office/drawing/2014/main" id="{D7921CF3-B2B7-CEB6-9C81-409B1F581502}"/>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200691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CA8B-9D75-E89C-163F-7B19C6A9F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463AE-7BD7-0F9A-3267-73A2A7ABF9BD}"/>
              </a:ext>
            </a:extLst>
          </p:cNvPr>
          <p:cNvSpPr>
            <a:spLocks noGrp="1"/>
          </p:cNvSpPr>
          <p:nvPr>
            <p:ph type="title"/>
          </p:nvPr>
        </p:nvSpPr>
        <p:spPr/>
        <p:txBody>
          <a:bodyPr/>
          <a:lstStyle/>
          <a:p>
            <a:r>
              <a:rPr lang="en-US" dirty="0">
                <a:solidFill>
                  <a:schemeClr val="tx1"/>
                </a:solidFill>
              </a:rPr>
              <a:t>Case - JH </a:t>
            </a:r>
          </a:p>
        </p:txBody>
      </p:sp>
      <p:sp>
        <p:nvSpPr>
          <p:cNvPr id="3" name="TextBox 2">
            <a:extLst>
              <a:ext uri="{FF2B5EF4-FFF2-40B4-BE49-F238E27FC236}">
                <a16:creationId xmlns:a16="http://schemas.microsoft.com/office/drawing/2014/main" id="{5E2320FE-824B-F71D-EC6C-D36065086550}"/>
              </a:ext>
            </a:extLst>
          </p:cNvPr>
          <p:cNvSpPr txBox="1"/>
          <p:nvPr/>
        </p:nvSpPr>
        <p:spPr>
          <a:xfrm>
            <a:off x="1062990" y="1783080"/>
            <a:ext cx="996696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States he has arrived at his decision because “the doctors don’t know what they’re talking about”</a:t>
            </a:r>
          </a:p>
          <a:p>
            <a:pPr marL="457200" indent="-457200">
              <a:buFont typeface="Arial" panose="020B0604020202020204" pitchFamily="34" charset="0"/>
              <a:buChar char="•"/>
            </a:pPr>
            <a:r>
              <a:rPr lang="en-US" sz="2800" dirty="0"/>
              <a:t>It is important to him to be able to walk easily, keep mowing his lawn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111728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7D00-F8F0-779B-571E-AA2E1A172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40ACE-2CDA-0433-14AD-82649D395556}"/>
              </a:ext>
            </a:extLst>
          </p:cNvPr>
          <p:cNvSpPr>
            <a:spLocks noGrp="1"/>
          </p:cNvSpPr>
          <p:nvPr>
            <p:ph type="title"/>
          </p:nvPr>
        </p:nvSpPr>
        <p:spPr/>
        <p:txBody>
          <a:bodyPr/>
          <a:lstStyle/>
          <a:p>
            <a:r>
              <a:rPr lang="en-US" dirty="0">
                <a:solidFill>
                  <a:schemeClr val="tx1"/>
                </a:solidFill>
              </a:rPr>
              <a:t>Case - JH </a:t>
            </a:r>
          </a:p>
        </p:txBody>
      </p:sp>
      <p:sp>
        <p:nvSpPr>
          <p:cNvPr id="3" name="TextBox 2">
            <a:extLst>
              <a:ext uri="{FF2B5EF4-FFF2-40B4-BE49-F238E27FC236}">
                <a16:creationId xmlns:a16="http://schemas.microsoft.com/office/drawing/2014/main" id="{2277294D-CCF5-A9F2-51ED-2CBB41602354}"/>
              </a:ext>
            </a:extLst>
          </p:cNvPr>
          <p:cNvSpPr txBox="1"/>
          <p:nvPr/>
        </p:nvSpPr>
        <p:spPr>
          <a:xfrm>
            <a:off x="1062990" y="1783080"/>
            <a:ext cx="996696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Does JH have capacity to make this decision? </a:t>
            </a:r>
          </a:p>
          <a:p>
            <a:pPr marL="457200" indent="-457200">
              <a:buFont typeface="Arial" panose="020B0604020202020204" pitchFamily="34" charset="0"/>
              <a:buChar char="•"/>
            </a:pPr>
            <a:r>
              <a:rPr lang="en-US" sz="2800" dirty="0"/>
              <a:t>Why or why not?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69100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43D42-FFC7-638F-62E7-927DB1FD8373}"/>
              </a:ext>
            </a:extLst>
          </p:cNvPr>
          <p:cNvSpPr>
            <a:spLocks noGrp="1"/>
          </p:cNvSpPr>
          <p:nvPr>
            <p:ph idx="1"/>
          </p:nvPr>
        </p:nvSpPr>
        <p:spPr/>
        <p:txBody>
          <a:bodyPr>
            <a:normAutofit/>
          </a:bodyPr>
          <a:lstStyle/>
          <a:p>
            <a:r>
              <a:rPr lang="en-US" sz="2400" dirty="0"/>
              <a:t>Capacity is specific to a situation and decision</a:t>
            </a:r>
          </a:p>
          <a:p>
            <a:r>
              <a:rPr lang="en-US" sz="2400" dirty="0"/>
              <a:t>Can apply the criteria based on how serious the decision is</a:t>
            </a:r>
          </a:p>
          <a:p>
            <a:r>
              <a:rPr lang="en-US" sz="2400" dirty="0"/>
              <a:t>If something is effective, carries minimal risk, and there are no alternatives – then less “strict” capacity required </a:t>
            </a:r>
          </a:p>
          <a:p>
            <a:r>
              <a:rPr lang="en-US" sz="2400" dirty="0"/>
              <a:t>Someone can have capacity to answer some questions/scenarios but not others </a:t>
            </a:r>
          </a:p>
        </p:txBody>
      </p:sp>
      <p:sp>
        <p:nvSpPr>
          <p:cNvPr id="3" name="Title 2">
            <a:extLst>
              <a:ext uri="{FF2B5EF4-FFF2-40B4-BE49-F238E27FC236}">
                <a16:creationId xmlns:a16="http://schemas.microsoft.com/office/drawing/2014/main" id="{25DAF87D-77E0-13FD-23C7-CC54B10F48AC}"/>
              </a:ext>
            </a:extLst>
          </p:cNvPr>
          <p:cNvSpPr>
            <a:spLocks noGrp="1"/>
          </p:cNvSpPr>
          <p:nvPr>
            <p:ph type="title"/>
          </p:nvPr>
        </p:nvSpPr>
        <p:spPr/>
        <p:txBody>
          <a:bodyPr/>
          <a:lstStyle/>
          <a:p>
            <a:r>
              <a:rPr lang="en-US" dirty="0"/>
              <a:t>Capacity is decision specific </a:t>
            </a:r>
          </a:p>
        </p:txBody>
      </p:sp>
      <p:sp>
        <p:nvSpPr>
          <p:cNvPr id="4" name="TextBox 3">
            <a:extLst>
              <a:ext uri="{FF2B5EF4-FFF2-40B4-BE49-F238E27FC236}">
                <a16:creationId xmlns:a16="http://schemas.microsoft.com/office/drawing/2014/main" id="{DE1DD00A-02FA-7D89-C70E-82037AF0E53C}"/>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300379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615AA-8513-CACB-7B7D-852006F391E2}"/>
              </a:ext>
            </a:extLst>
          </p:cNvPr>
          <p:cNvSpPr>
            <a:spLocks noGrp="1"/>
          </p:cNvSpPr>
          <p:nvPr>
            <p:ph type="title"/>
          </p:nvPr>
        </p:nvSpPr>
        <p:spPr/>
        <p:txBody>
          <a:bodyPr/>
          <a:lstStyle/>
          <a:p>
            <a:r>
              <a:rPr lang="en-US" dirty="0"/>
              <a:t>Capacity on a sliding scale</a:t>
            </a:r>
          </a:p>
        </p:txBody>
      </p:sp>
      <p:cxnSp>
        <p:nvCxnSpPr>
          <p:cNvPr id="9" name="Straight Connector 8">
            <a:extLst>
              <a:ext uri="{FF2B5EF4-FFF2-40B4-BE49-F238E27FC236}">
                <a16:creationId xmlns:a16="http://schemas.microsoft.com/office/drawing/2014/main" id="{FD3C565B-1ABA-6F83-441B-E618991B3FCE}"/>
              </a:ext>
            </a:extLst>
          </p:cNvPr>
          <p:cNvCxnSpPr/>
          <p:nvPr/>
        </p:nvCxnSpPr>
        <p:spPr>
          <a:xfrm>
            <a:off x="3421380" y="2228850"/>
            <a:ext cx="0" cy="379476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E309C0-37E0-FC8D-47C3-6A26AC4029A3}"/>
              </a:ext>
            </a:extLst>
          </p:cNvPr>
          <p:cNvCxnSpPr>
            <a:cxnSpLocks/>
          </p:cNvCxnSpPr>
          <p:nvPr/>
        </p:nvCxnSpPr>
        <p:spPr>
          <a:xfrm>
            <a:off x="3421380" y="6023610"/>
            <a:ext cx="581406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1ED2DB-65D2-7918-6448-25C58D692946}"/>
              </a:ext>
            </a:extLst>
          </p:cNvPr>
          <p:cNvCxnSpPr/>
          <p:nvPr/>
        </p:nvCxnSpPr>
        <p:spPr>
          <a:xfrm flipV="1">
            <a:off x="3874770" y="2925604"/>
            <a:ext cx="4709160" cy="186309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8A227A-FCF1-4EC2-09D2-719033194E04}"/>
              </a:ext>
            </a:extLst>
          </p:cNvPr>
          <p:cNvSpPr txBox="1"/>
          <p:nvPr/>
        </p:nvSpPr>
        <p:spPr>
          <a:xfrm>
            <a:off x="4448175" y="6123543"/>
            <a:ext cx="4469130" cy="461665"/>
          </a:xfrm>
          <a:prstGeom prst="rect">
            <a:avLst/>
          </a:prstGeom>
          <a:noFill/>
        </p:spPr>
        <p:txBody>
          <a:bodyPr wrap="square" rtlCol="0">
            <a:spAutoFit/>
          </a:bodyPr>
          <a:lstStyle/>
          <a:p>
            <a:r>
              <a:rPr lang="en-US" sz="2400" dirty="0"/>
              <a:t>Gravity of decision</a:t>
            </a:r>
          </a:p>
        </p:txBody>
      </p:sp>
      <p:sp>
        <p:nvSpPr>
          <p:cNvPr id="20" name="TextBox 19">
            <a:extLst>
              <a:ext uri="{FF2B5EF4-FFF2-40B4-BE49-F238E27FC236}">
                <a16:creationId xmlns:a16="http://schemas.microsoft.com/office/drawing/2014/main" id="{602519B6-4C7E-1BCB-24E2-C73D5E5E8C1F}"/>
              </a:ext>
            </a:extLst>
          </p:cNvPr>
          <p:cNvSpPr txBox="1"/>
          <p:nvPr/>
        </p:nvSpPr>
        <p:spPr>
          <a:xfrm>
            <a:off x="1988822" y="3895397"/>
            <a:ext cx="1546858" cy="461665"/>
          </a:xfrm>
          <a:prstGeom prst="rect">
            <a:avLst/>
          </a:prstGeom>
          <a:noFill/>
        </p:spPr>
        <p:txBody>
          <a:bodyPr wrap="square" rtlCol="0">
            <a:spAutoFit/>
          </a:bodyPr>
          <a:lstStyle/>
          <a:p>
            <a:r>
              <a:rPr lang="en-US" sz="2400" dirty="0"/>
              <a:t>Capacity </a:t>
            </a:r>
          </a:p>
        </p:txBody>
      </p:sp>
    </p:spTree>
    <p:extLst>
      <p:ext uri="{BB962C8B-B14F-4D97-AF65-F5344CB8AC3E}">
        <p14:creationId xmlns:p14="http://schemas.microsoft.com/office/powerpoint/2010/main" val="122444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F2947-D4F7-8581-47DE-20255E0E3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170B9-77CD-7AF0-9002-5AC297F4DC01}"/>
              </a:ext>
            </a:extLst>
          </p:cNvPr>
          <p:cNvSpPr>
            <a:spLocks noGrp="1"/>
          </p:cNvSpPr>
          <p:nvPr>
            <p:ph type="title"/>
          </p:nvPr>
        </p:nvSpPr>
        <p:spPr/>
        <p:txBody>
          <a:bodyPr/>
          <a:lstStyle/>
          <a:p>
            <a:r>
              <a:rPr lang="en-US" dirty="0">
                <a:solidFill>
                  <a:schemeClr val="tx1"/>
                </a:solidFill>
              </a:rPr>
              <a:t>Case - Margie </a:t>
            </a:r>
          </a:p>
        </p:txBody>
      </p:sp>
      <p:sp>
        <p:nvSpPr>
          <p:cNvPr id="3" name="TextBox 2">
            <a:extLst>
              <a:ext uri="{FF2B5EF4-FFF2-40B4-BE49-F238E27FC236}">
                <a16:creationId xmlns:a16="http://schemas.microsoft.com/office/drawing/2014/main" id="{0E316D44-9398-32BA-4324-13606700477B}"/>
              </a:ext>
            </a:extLst>
          </p:cNvPr>
          <p:cNvSpPr txBox="1"/>
          <p:nvPr/>
        </p:nvSpPr>
        <p:spPr>
          <a:xfrm>
            <a:off x="1062990" y="1783080"/>
            <a:ext cx="996696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78-year-old woman with Lewy Body Dementia</a:t>
            </a:r>
          </a:p>
          <a:p>
            <a:pPr marL="457200" indent="-457200">
              <a:buFont typeface="Arial" panose="020B0604020202020204" pitchFamily="34" charset="0"/>
              <a:buChar char="•"/>
            </a:pPr>
            <a:r>
              <a:rPr lang="en-US" sz="2800" dirty="0"/>
              <a:t>Primary care wants to start a new medication for high blood pressure </a:t>
            </a:r>
          </a:p>
          <a:p>
            <a:pPr marL="457200" indent="-457200">
              <a:buFont typeface="Arial" panose="020B0604020202020204" pitchFamily="34" charset="0"/>
              <a:buChar char="•"/>
            </a:pPr>
            <a:r>
              <a:rPr lang="en-US" sz="2800" dirty="0"/>
              <a:t>Old medication was causing leg swelling so hoping to discontinue </a:t>
            </a:r>
          </a:p>
          <a:p>
            <a:pPr marL="457200" indent="-457200">
              <a:buFont typeface="Arial" panose="020B0604020202020204" pitchFamily="34" charset="0"/>
              <a:buChar char="•"/>
            </a:pPr>
            <a:r>
              <a:rPr lang="en-US" sz="2800" dirty="0"/>
              <a:t>What would you assess? </a:t>
            </a:r>
          </a:p>
        </p:txBody>
      </p:sp>
    </p:spTree>
    <p:extLst>
      <p:ext uri="{BB962C8B-B14F-4D97-AF65-F5344CB8AC3E}">
        <p14:creationId xmlns:p14="http://schemas.microsoft.com/office/powerpoint/2010/main" val="330808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4E2FE-4AD7-50E3-24FE-2AFB15A8E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B834B-6C64-42D2-0962-0F1B3924A9DB}"/>
              </a:ext>
            </a:extLst>
          </p:cNvPr>
          <p:cNvSpPr>
            <a:spLocks noGrp="1"/>
          </p:cNvSpPr>
          <p:nvPr>
            <p:ph type="title"/>
          </p:nvPr>
        </p:nvSpPr>
        <p:spPr/>
        <p:txBody>
          <a:bodyPr/>
          <a:lstStyle/>
          <a:p>
            <a:r>
              <a:rPr lang="en-US" dirty="0">
                <a:solidFill>
                  <a:schemeClr val="tx1"/>
                </a:solidFill>
              </a:rPr>
              <a:t>Case - Margie </a:t>
            </a:r>
          </a:p>
        </p:txBody>
      </p:sp>
      <p:sp>
        <p:nvSpPr>
          <p:cNvPr id="3" name="TextBox 2">
            <a:extLst>
              <a:ext uri="{FF2B5EF4-FFF2-40B4-BE49-F238E27FC236}">
                <a16:creationId xmlns:a16="http://schemas.microsoft.com/office/drawing/2014/main" id="{F851C208-70EC-7810-4F55-7B2DED995A6C}"/>
              </a:ext>
            </a:extLst>
          </p:cNvPr>
          <p:cNvSpPr txBox="1"/>
          <p:nvPr/>
        </p:nvSpPr>
        <p:spPr>
          <a:xfrm>
            <a:off x="1062990" y="1783080"/>
            <a:ext cx="996696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1 year later, Margie has a fall at home and breaks her hip</a:t>
            </a:r>
          </a:p>
          <a:p>
            <a:pPr marL="457200" indent="-457200">
              <a:buFont typeface="Arial" panose="020B0604020202020204" pitchFamily="34" charset="0"/>
              <a:buChar char="•"/>
            </a:pPr>
            <a:r>
              <a:rPr lang="en-US" sz="2800" dirty="0"/>
              <a:t>Partial hip replacement surgery is recommended to reduce pain, improve weight bearing and walking, but will require rehab stay</a:t>
            </a:r>
          </a:p>
          <a:p>
            <a:pPr marL="457200" indent="-457200">
              <a:buFont typeface="Arial" panose="020B0604020202020204" pitchFamily="34" charset="0"/>
              <a:buChar char="•"/>
            </a:pPr>
            <a:r>
              <a:rPr lang="en-US" sz="2800" dirty="0"/>
              <a:t>Margie is worried about rehab stay, wants to remain in her home</a:t>
            </a:r>
          </a:p>
          <a:p>
            <a:pPr marL="457200" indent="-457200">
              <a:buFont typeface="Arial" panose="020B0604020202020204" pitchFamily="34" charset="0"/>
              <a:buChar char="•"/>
            </a:pPr>
            <a:r>
              <a:rPr lang="en-US" sz="2800" dirty="0"/>
              <a:t>She keeps forgetting about hip and getting out of bed in hospital and then falling due to pain</a:t>
            </a:r>
            <a:r>
              <a:rPr lang="en-US" sz="2800"/>
              <a:t>/instability </a:t>
            </a:r>
            <a:endParaRPr lang="en-US" sz="2800" dirty="0"/>
          </a:p>
          <a:p>
            <a:pPr marL="457200" indent="-457200">
              <a:buFont typeface="Arial" panose="020B0604020202020204" pitchFamily="34" charset="0"/>
              <a:buChar char="•"/>
            </a:pPr>
            <a:r>
              <a:rPr lang="en-US" sz="2800" dirty="0"/>
              <a:t>What do you think about capacity?</a:t>
            </a:r>
          </a:p>
          <a:p>
            <a:pPr marL="457200" indent="-457200">
              <a:buFont typeface="Arial" panose="020B0604020202020204" pitchFamily="34" charset="0"/>
              <a:buChar char="•"/>
            </a:pPr>
            <a:r>
              <a:rPr lang="en-US" sz="2800" dirty="0"/>
              <a:t>Would you involve surrogate decision maker?</a:t>
            </a:r>
          </a:p>
        </p:txBody>
      </p:sp>
    </p:spTree>
    <p:extLst>
      <p:ext uri="{BB962C8B-B14F-4D97-AF65-F5344CB8AC3E}">
        <p14:creationId xmlns:p14="http://schemas.microsoft.com/office/powerpoint/2010/main" val="343985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7628E-D608-DF7F-1E64-A0AC1FC7237E}"/>
              </a:ext>
            </a:extLst>
          </p:cNvPr>
          <p:cNvSpPr>
            <a:spLocks noGrp="1"/>
          </p:cNvSpPr>
          <p:nvPr>
            <p:ph idx="1"/>
          </p:nvPr>
        </p:nvSpPr>
        <p:spPr/>
        <p:txBody>
          <a:bodyPr>
            <a:normAutofit/>
          </a:bodyPr>
          <a:lstStyle/>
          <a:p>
            <a:r>
              <a:rPr lang="en-US" sz="3600" dirty="0"/>
              <a:t>What is informed consent and why is decision making capacity important?</a:t>
            </a:r>
          </a:p>
          <a:p>
            <a:r>
              <a:rPr lang="en-US" sz="3600" dirty="0"/>
              <a:t>How to evaluate capacity</a:t>
            </a:r>
          </a:p>
          <a:p>
            <a:r>
              <a:rPr lang="en-US" sz="3600" dirty="0"/>
              <a:t>Changes to capacity with dementia diagnosis</a:t>
            </a:r>
          </a:p>
          <a:p>
            <a:r>
              <a:rPr lang="en-US" sz="3600" dirty="0"/>
              <a:t>Surrogate decision maker standards </a:t>
            </a:r>
          </a:p>
          <a:p>
            <a:endParaRPr lang="en-US" sz="3600" dirty="0"/>
          </a:p>
          <a:p>
            <a:endParaRPr lang="en-US" sz="3600" dirty="0"/>
          </a:p>
        </p:txBody>
      </p:sp>
      <p:sp>
        <p:nvSpPr>
          <p:cNvPr id="3" name="Title 2">
            <a:extLst>
              <a:ext uri="{FF2B5EF4-FFF2-40B4-BE49-F238E27FC236}">
                <a16:creationId xmlns:a16="http://schemas.microsoft.com/office/drawing/2014/main" id="{0A536E00-331B-D72B-B32C-611263205A9B}"/>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940785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59161-81BD-717A-2DAE-CB720E2CFDB3}"/>
              </a:ext>
            </a:extLst>
          </p:cNvPr>
          <p:cNvPicPr>
            <a:picLocks noChangeAspect="1"/>
          </p:cNvPicPr>
          <p:nvPr/>
        </p:nvPicPr>
        <p:blipFill>
          <a:blip r:embed="rId3"/>
          <a:srcRect b="9167"/>
          <a:stretch/>
        </p:blipFill>
        <p:spPr>
          <a:xfrm>
            <a:off x="4197713" y="314325"/>
            <a:ext cx="7774214" cy="6229350"/>
          </a:xfrm>
          <a:prstGeom prst="rect">
            <a:avLst/>
          </a:prstGeom>
        </p:spPr>
      </p:pic>
      <p:sp>
        <p:nvSpPr>
          <p:cNvPr id="4" name="TextBox 3">
            <a:extLst>
              <a:ext uri="{FF2B5EF4-FFF2-40B4-BE49-F238E27FC236}">
                <a16:creationId xmlns:a16="http://schemas.microsoft.com/office/drawing/2014/main" id="{B3B1CBA2-44FF-3CCF-AE8B-2598DF4EAB16}"/>
              </a:ext>
            </a:extLst>
          </p:cNvPr>
          <p:cNvSpPr txBox="1"/>
          <p:nvPr/>
        </p:nvSpPr>
        <p:spPr>
          <a:xfrm>
            <a:off x="1440178" y="1471344"/>
            <a:ext cx="2757533" cy="923330"/>
          </a:xfrm>
          <a:prstGeom prst="rect">
            <a:avLst/>
          </a:prstGeom>
          <a:noFill/>
        </p:spPr>
        <p:txBody>
          <a:bodyPr wrap="square" rtlCol="0">
            <a:spAutoFit/>
          </a:bodyPr>
          <a:lstStyle/>
          <a:p>
            <a:pPr algn="r"/>
            <a:r>
              <a:rPr lang="en-US" dirty="0"/>
              <a:t>MacArthur Competence Assessment Tool for Treatment</a:t>
            </a:r>
          </a:p>
        </p:txBody>
      </p:sp>
      <p:sp>
        <p:nvSpPr>
          <p:cNvPr id="6" name="TextBox 5">
            <a:extLst>
              <a:ext uri="{FF2B5EF4-FFF2-40B4-BE49-F238E27FC236}">
                <a16:creationId xmlns:a16="http://schemas.microsoft.com/office/drawing/2014/main" id="{5E9205B5-5D7C-E3A4-1004-222C9531A530}"/>
              </a:ext>
            </a:extLst>
          </p:cNvPr>
          <p:cNvSpPr txBox="1"/>
          <p:nvPr/>
        </p:nvSpPr>
        <p:spPr>
          <a:xfrm>
            <a:off x="1828800" y="3031807"/>
            <a:ext cx="2368913" cy="923330"/>
          </a:xfrm>
          <a:prstGeom prst="rect">
            <a:avLst/>
          </a:prstGeom>
          <a:noFill/>
        </p:spPr>
        <p:txBody>
          <a:bodyPr wrap="square" rtlCol="0">
            <a:spAutoFit/>
          </a:bodyPr>
          <a:lstStyle/>
          <a:p>
            <a:pPr algn="r"/>
            <a:r>
              <a:rPr lang="en-US" dirty="0"/>
              <a:t>Capacity to Consent to Treatment Instrument </a:t>
            </a:r>
          </a:p>
        </p:txBody>
      </p:sp>
      <p:sp>
        <p:nvSpPr>
          <p:cNvPr id="7" name="TextBox 6">
            <a:extLst>
              <a:ext uri="{FF2B5EF4-FFF2-40B4-BE49-F238E27FC236}">
                <a16:creationId xmlns:a16="http://schemas.microsoft.com/office/drawing/2014/main" id="{6B454E8D-0807-A95F-A6B6-82FDB7AC71B2}"/>
              </a:ext>
            </a:extLst>
          </p:cNvPr>
          <p:cNvSpPr txBox="1"/>
          <p:nvPr/>
        </p:nvSpPr>
        <p:spPr>
          <a:xfrm>
            <a:off x="1828798" y="4466406"/>
            <a:ext cx="2368913" cy="646331"/>
          </a:xfrm>
          <a:prstGeom prst="rect">
            <a:avLst/>
          </a:prstGeom>
          <a:noFill/>
        </p:spPr>
        <p:txBody>
          <a:bodyPr wrap="square" rtlCol="0">
            <a:spAutoFit/>
          </a:bodyPr>
          <a:lstStyle/>
          <a:p>
            <a:pPr algn="r"/>
            <a:r>
              <a:rPr lang="en-US" dirty="0"/>
              <a:t>Hopkins Competency Assessment Test II</a:t>
            </a:r>
          </a:p>
        </p:txBody>
      </p:sp>
      <p:sp>
        <p:nvSpPr>
          <p:cNvPr id="8" name="TextBox 7">
            <a:extLst>
              <a:ext uri="{FF2B5EF4-FFF2-40B4-BE49-F238E27FC236}">
                <a16:creationId xmlns:a16="http://schemas.microsoft.com/office/drawing/2014/main" id="{068228E6-0D02-BC8B-4376-B4527D02C20D}"/>
              </a:ext>
            </a:extLst>
          </p:cNvPr>
          <p:cNvSpPr txBox="1"/>
          <p:nvPr/>
        </p:nvSpPr>
        <p:spPr>
          <a:xfrm>
            <a:off x="1828799" y="5821174"/>
            <a:ext cx="2368913" cy="646331"/>
          </a:xfrm>
          <a:prstGeom prst="rect">
            <a:avLst/>
          </a:prstGeom>
          <a:noFill/>
        </p:spPr>
        <p:txBody>
          <a:bodyPr wrap="square" rtlCol="0">
            <a:spAutoFit/>
          </a:bodyPr>
          <a:lstStyle/>
          <a:p>
            <a:pPr algn="r"/>
            <a:r>
              <a:rPr lang="en-US" dirty="0"/>
              <a:t>Aid to Capacity Evaluation</a:t>
            </a:r>
          </a:p>
        </p:txBody>
      </p:sp>
    </p:spTree>
    <p:extLst>
      <p:ext uri="{BB962C8B-B14F-4D97-AF65-F5344CB8AC3E}">
        <p14:creationId xmlns:p14="http://schemas.microsoft.com/office/powerpoint/2010/main" val="2584054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A587C-EE3B-3CB0-0F57-178DF93A0D6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8A6DB-049B-9490-D0F9-5B671C3E65EC}"/>
              </a:ext>
            </a:extLst>
          </p:cNvPr>
          <p:cNvSpPr>
            <a:spLocks noGrp="1"/>
          </p:cNvSpPr>
          <p:nvPr>
            <p:ph idx="1"/>
          </p:nvPr>
        </p:nvSpPr>
        <p:spPr/>
        <p:txBody>
          <a:bodyPr>
            <a:normAutofit/>
          </a:bodyPr>
          <a:lstStyle/>
          <a:p>
            <a:r>
              <a:rPr lang="en-US" sz="3600" dirty="0"/>
              <a:t>What is informed consent and why is decision making capacity important?</a:t>
            </a:r>
          </a:p>
          <a:p>
            <a:r>
              <a:rPr lang="en-US" sz="3600" dirty="0"/>
              <a:t>How to evaluate capacity</a:t>
            </a:r>
            <a:endParaRPr lang="en-US" sz="3600" b="1" dirty="0"/>
          </a:p>
          <a:p>
            <a:r>
              <a:rPr lang="en-US" sz="3600" b="1" dirty="0"/>
              <a:t>Changes to capacity with dementia diagnosis</a:t>
            </a:r>
          </a:p>
          <a:p>
            <a:r>
              <a:rPr lang="en-US" sz="3600" dirty="0"/>
              <a:t>Surrogate decision maker standards </a:t>
            </a:r>
          </a:p>
          <a:p>
            <a:endParaRPr lang="en-US" sz="3600" dirty="0"/>
          </a:p>
          <a:p>
            <a:endParaRPr lang="en-US" sz="3600" dirty="0"/>
          </a:p>
        </p:txBody>
      </p:sp>
      <p:sp>
        <p:nvSpPr>
          <p:cNvPr id="3" name="Title 2">
            <a:extLst>
              <a:ext uri="{FF2B5EF4-FFF2-40B4-BE49-F238E27FC236}">
                <a16:creationId xmlns:a16="http://schemas.microsoft.com/office/drawing/2014/main" id="{9EB617BF-3B7A-42B0-1C4C-5D537B5A06D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62569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C6432F-9543-A0EA-6E29-9E3B9C181675}"/>
              </a:ext>
            </a:extLst>
          </p:cNvPr>
          <p:cNvSpPr>
            <a:spLocks noGrp="1"/>
          </p:cNvSpPr>
          <p:nvPr>
            <p:ph idx="1"/>
          </p:nvPr>
        </p:nvSpPr>
        <p:spPr/>
        <p:txBody>
          <a:bodyPr>
            <a:normAutofit/>
          </a:bodyPr>
          <a:lstStyle/>
          <a:p>
            <a:r>
              <a:rPr lang="en-US" dirty="0"/>
              <a:t>Dementia – progressive cognitive and functional impairment</a:t>
            </a:r>
          </a:p>
          <a:p>
            <a:r>
              <a:rPr lang="en-US" dirty="0"/>
              <a:t>Most patients will eventually become unable to make medical, legal, and financial decisions independently</a:t>
            </a:r>
          </a:p>
          <a:p>
            <a:r>
              <a:rPr lang="en-US" dirty="0"/>
              <a:t>Early stages – decision making capacity retained </a:t>
            </a:r>
          </a:p>
          <a:p>
            <a:pPr lvl="1"/>
            <a:r>
              <a:rPr lang="en-US" sz="2800" dirty="0"/>
              <a:t>Anticipatory planning crucial for to preserve autonomy over future decisions and reduce future strains on caregivers</a:t>
            </a:r>
          </a:p>
          <a:p>
            <a:r>
              <a:rPr lang="en-US" dirty="0"/>
              <a:t>Moderate stages - many patients who lack formal decisional capacity </a:t>
            </a:r>
          </a:p>
          <a:p>
            <a:pPr lvl="1"/>
            <a:r>
              <a:rPr lang="en-US" sz="2800" dirty="0"/>
              <a:t>May still be able to participate meaningfully in decision-making</a:t>
            </a:r>
          </a:p>
          <a:p>
            <a:endParaRPr lang="en-US" dirty="0"/>
          </a:p>
          <a:p>
            <a:endParaRPr lang="en-US" dirty="0"/>
          </a:p>
          <a:p>
            <a:endParaRPr lang="en-US" dirty="0"/>
          </a:p>
        </p:txBody>
      </p:sp>
      <p:sp>
        <p:nvSpPr>
          <p:cNvPr id="3" name="Title 2">
            <a:extLst>
              <a:ext uri="{FF2B5EF4-FFF2-40B4-BE49-F238E27FC236}">
                <a16:creationId xmlns:a16="http://schemas.microsoft.com/office/drawing/2014/main" id="{7919A8F1-E578-BE32-94AB-11D62F06ED0D}"/>
              </a:ext>
            </a:extLst>
          </p:cNvPr>
          <p:cNvSpPr>
            <a:spLocks noGrp="1"/>
          </p:cNvSpPr>
          <p:nvPr>
            <p:ph type="title"/>
          </p:nvPr>
        </p:nvSpPr>
        <p:spPr/>
        <p:txBody>
          <a:bodyPr/>
          <a:lstStyle/>
          <a:p>
            <a:r>
              <a:rPr lang="en-US" dirty="0"/>
              <a:t>Impact of dementia on capacity </a:t>
            </a:r>
          </a:p>
        </p:txBody>
      </p:sp>
      <p:sp>
        <p:nvSpPr>
          <p:cNvPr id="4" name="TextBox 3">
            <a:extLst>
              <a:ext uri="{FF2B5EF4-FFF2-40B4-BE49-F238E27FC236}">
                <a16:creationId xmlns:a16="http://schemas.microsoft.com/office/drawing/2014/main" id="{433EA810-2DF2-ADFF-575F-1168C1BEE25D}"/>
              </a:ext>
            </a:extLst>
          </p:cNvPr>
          <p:cNvSpPr txBox="1"/>
          <p:nvPr/>
        </p:nvSpPr>
        <p:spPr>
          <a:xfrm>
            <a:off x="0" y="6355080"/>
            <a:ext cx="12192000" cy="461665"/>
          </a:xfrm>
          <a:prstGeom prst="rect">
            <a:avLst/>
          </a:prstGeom>
          <a:noFill/>
        </p:spPr>
        <p:txBody>
          <a:bodyPr wrap="square" rtlCol="0">
            <a:spAutoFit/>
          </a:bodyPr>
          <a:lstStyle/>
          <a:p>
            <a:r>
              <a:rPr lang="en-US" sz="1200" dirty="0" err="1"/>
              <a:t>Chiong</a:t>
            </a:r>
            <a:r>
              <a:rPr lang="en-US" sz="1200" dirty="0"/>
              <a:t> W, Tsou AY, Simmons Z, Bonnie RJ, Russell JA, Ethics, Law, and Humanities Committee (a joint committee of the American Academy of Neurology, American Neurological Association, and Child Neurology Society). Ethical considerations in dementia diagnosis and care: </a:t>
            </a:r>
            <a:r>
              <a:rPr lang="en-US" sz="1200" dirty="0" err="1"/>
              <a:t>aan</a:t>
            </a:r>
            <a:r>
              <a:rPr lang="en-US" sz="1200" dirty="0"/>
              <a:t> position statement. Neurology. 2021;97(2):80-89.</a:t>
            </a:r>
          </a:p>
        </p:txBody>
      </p:sp>
    </p:spTree>
    <p:extLst>
      <p:ext uri="{BB962C8B-B14F-4D97-AF65-F5344CB8AC3E}">
        <p14:creationId xmlns:p14="http://schemas.microsoft.com/office/powerpoint/2010/main" val="387541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28124-43A7-623C-562E-D0EBE946D3AB}"/>
              </a:ext>
            </a:extLst>
          </p:cNvPr>
          <p:cNvSpPr>
            <a:spLocks noGrp="1"/>
          </p:cNvSpPr>
          <p:nvPr>
            <p:ph idx="1"/>
          </p:nvPr>
        </p:nvSpPr>
        <p:spPr/>
        <p:txBody>
          <a:bodyPr>
            <a:normAutofit/>
          </a:bodyPr>
          <a:lstStyle/>
          <a:p>
            <a:r>
              <a:rPr lang="en-US" sz="3200" dirty="0"/>
              <a:t>Nursing home population (regardless of diagnosis)</a:t>
            </a:r>
          </a:p>
          <a:p>
            <a:pPr lvl="1"/>
            <a:r>
              <a:rPr lang="en-US" sz="3200" dirty="0"/>
              <a:t>Decisional impairment ranged from 44-69%</a:t>
            </a:r>
          </a:p>
          <a:p>
            <a:r>
              <a:rPr lang="en-US" sz="3200" dirty="0"/>
              <a:t>One study showed all of their mild-to-moderate AD patients (mean MMSE: 19.4) performed poorly on the “understanding” legal standard</a:t>
            </a:r>
          </a:p>
          <a:p>
            <a:r>
              <a:rPr lang="en-US" sz="3200" dirty="0"/>
              <a:t>28% to 83% had adequate decisional abilities on the other relevant legal standards of “appreciation,” “reasoning,” or “choice.”</a:t>
            </a:r>
          </a:p>
          <a:p>
            <a:pPr marL="0" indent="0">
              <a:buNone/>
            </a:pPr>
            <a:endParaRPr lang="en-US" sz="3200" dirty="0"/>
          </a:p>
        </p:txBody>
      </p:sp>
      <p:sp>
        <p:nvSpPr>
          <p:cNvPr id="3" name="Title 2">
            <a:extLst>
              <a:ext uri="{FF2B5EF4-FFF2-40B4-BE49-F238E27FC236}">
                <a16:creationId xmlns:a16="http://schemas.microsoft.com/office/drawing/2014/main" id="{9174C38E-1B37-740B-FF9F-53D31AAB6455}"/>
              </a:ext>
            </a:extLst>
          </p:cNvPr>
          <p:cNvSpPr>
            <a:spLocks noGrp="1"/>
          </p:cNvSpPr>
          <p:nvPr>
            <p:ph type="title"/>
          </p:nvPr>
        </p:nvSpPr>
        <p:spPr/>
        <p:txBody>
          <a:bodyPr/>
          <a:lstStyle/>
          <a:p>
            <a:r>
              <a:rPr lang="en-US" dirty="0"/>
              <a:t>Frequency of capacity impairment </a:t>
            </a:r>
          </a:p>
        </p:txBody>
      </p:sp>
      <p:sp>
        <p:nvSpPr>
          <p:cNvPr id="4" name="TextBox 3">
            <a:extLst>
              <a:ext uri="{FF2B5EF4-FFF2-40B4-BE49-F238E27FC236}">
                <a16:creationId xmlns:a16="http://schemas.microsoft.com/office/drawing/2014/main" id="{9DF6A52B-4DB0-E267-F6C8-60FA35C1F5A1}"/>
              </a:ext>
            </a:extLst>
          </p:cNvPr>
          <p:cNvSpPr txBox="1"/>
          <p:nvPr/>
        </p:nvSpPr>
        <p:spPr>
          <a:xfrm>
            <a:off x="0" y="6446520"/>
            <a:ext cx="12104370" cy="276999"/>
          </a:xfrm>
          <a:prstGeom prst="rect">
            <a:avLst/>
          </a:prstGeom>
          <a:noFill/>
        </p:spPr>
        <p:txBody>
          <a:bodyPr wrap="square" rtlCol="0">
            <a:spAutoFit/>
          </a:bodyPr>
          <a:lstStyle/>
          <a:p>
            <a:r>
              <a:rPr lang="en-US" sz="1200" dirty="0"/>
              <a:t>Kim SYH, </a:t>
            </a:r>
            <a:r>
              <a:rPr lang="en-US" sz="1200" dirty="0" err="1"/>
              <a:t>Karlawish</a:t>
            </a:r>
            <a:r>
              <a:rPr lang="en-US" sz="1200" dirty="0"/>
              <a:t> JHT, Caine ED. Current state of research on decision-making competence of cognitively impaired elderly persons. Am J </a:t>
            </a:r>
            <a:r>
              <a:rPr lang="en-US" sz="1200" dirty="0" err="1"/>
              <a:t>Geriatr</a:t>
            </a:r>
            <a:r>
              <a:rPr lang="en-US" sz="1200" dirty="0"/>
              <a:t> Psychiatry. 2002;10(2):151-165.</a:t>
            </a:r>
          </a:p>
        </p:txBody>
      </p:sp>
    </p:spTree>
    <p:extLst>
      <p:ext uri="{BB962C8B-B14F-4D97-AF65-F5344CB8AC3E}">
        <p14:creationId xmlns:p14="http://schemas.microsoft.com/office/powerpoint/2010/main" val="190584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3D7F36-0A80-D982-E644-AD6F996B4B79}"/>
              </a:ext>
            </a:extLst>
          </p:cNvPr>
          <p:cNvSpPr>
            <a:spLocks noGrp="1"/>
          </p:cNvSpPr>
          <p:nvPr>
            <p:ph idx="1"/>
          </p:nvPr>
        </p:nvSpPr>
        <p:spPr/>
        <p:txBody>
          <a:bodyPr/>
          <a:lstStyle/>
          <a:p>
            <a:r>
              <a:rPr lang="en-US" dirty="0"/>
              <a:t>Cognition can fluctuate in dementia – good days and bad days</a:t>
            </a:r>
          </a:p>
          <a:p>
            <a:r>
              <a:rPr lang="en-US" dirty="0"/>
              <a:t>More common in Dementia with Lewy Body </a:t>
            </a:r>
          </a:p>
          <a:p>
            <a:r>
              <a:rPr lang="en-US" dirty="0"/>
              <a:t>Try to avoid “bad days”, times of day that are worse for confusion</a:t>
            </a:r>
          </a:p>
        </p:txBody>
      </p:sp>
      <p:sp>
        <p:nvSpPr>
          <p:cNvPr id="3" name="Title 2">
            <a:extLst>
              <a:ext uri="{FF2B5EF4-FFF2-40B4-BE49-F238E27FC236}">
                <a16:creationId xmlns:a16="http://schemas.microsoft.com/office/drawing/2014/main" id="{2F1E03DB-8A68-C93E-B692-FD49FF98FB45}"/>
              </a:ext>
            </a:extLst>
          </p:cNvPr>
          <p:cNvSpPr>
            <a:spLocks noGrp="1"/>
          </p:cNvSpPr>
          <p:nvPr>
            <p:ph type="title"/>
          </p:nvPr>
        </p:nvSpPr>
        <p:spPr/>
        <p:txBody>
          <a:bodyPr/>
          <a:lstStyle/>
          <a:p>
            <a:r>
              <a:rPr lang="en-US" dirty="0"/>
              <a:t>Cognitive fluctuations</a:t>
            </a:r>
          </a:p>
        </p:txBody>
      </p:sp>
      <p:sp>
        <p:nvSpPr>
          <p:cNvPr id="4" name="TextBox 3">
            <a:extLst>
              <a:ext uri="{FF2B5EF4-FFF2-40B4-BE49-F238E27FC236}">
                <a16:creationId xmlns:a16="http://schemas.microsoft.com/office/drawing/2014/main" id="{D964EE7A-B7E3-2E88-78A2-6EEC27112315}"/>
              </a:ext>
            </a:extLst>
          </p:cNvPr>
          <p:cNvSpPr txBox="1"/>
          <p:nvPr/>
        </p:nvSpPr>
        <p:spPr>
          <a:xfrm>
            <a:off x="0" y="6457950"/>
            <a:ext cx="11944350" cy="461665"/>
          </a:xfrm>
          <a:prstGeom prst="rect">
            <a:avLst/>
          </a:prstGeom>
          <a:noFill/>
        </p:spPr>
        <p:txBody>
          <a:bodyPr wrap="square" rtlCol="0">
            <a:spAutoFit/>
          </a:bodyPr>
          <a:lstStyle/>
          <a:p>
            <a:r>
              <a:rPr lang="en-US" sz="1200" dirty="0" err="1"/>
              <a:t>Trachsel</a:t>
            </a:r>
            <a:r>
              <a:rPr lang="en-US" sz="1200" dirty="0"/>
              <a:t> M, Hermann H, Biller-</a:t>
            </a:r>
            <a:r>
              <a:rPr lang="en-US" sz="1200" dirty="0" err="1"/>
              <a:t>Andorno</a:t>
            </a:r>
            <a:r>
              <a:rPr lang="en-US" sz="1200" dirty="0"/>
              <a:t> N. Cognitive fluctuations as a challenge for the assessment of decision-making capacity in patients with dementia. Am J </a:t>
            </a:r>
            <a:r>
              <a:rPr lang="en-US" sz="1200" dirty="0" err="1"/>
              <a:t>Alzheimers</a:t>
            </a:r>
            <a:r>
              <a:rPr lang="en-US" sz="1200" dirty="0"/>
              <a:t> Dis Other </a:t>
            </a:r>
            <a:r>
              <a:rPr lang="en-US" sz="1200" dirty="0" err="1"/>
              <a:t>Demen</a:t>
            </a:r>
            <a:r>
              <a:rPr lang="en-US" sz="1200" dirty="0"/>
              <a:t>. 2015;30(4):360-363.</a:t>
            </a:r>
          </a:p>
        </p:txBody>
      </p:sp>
    </p:spTree>
    <p:extLst>
      <p:ext uri="{BB962C8B-B14F-4D97-AF65-F5344CB8AC3E}">
        <p14:creationId xmlns:p14="http://schemas.microsoft.com/office/powerpoint/2010/main" val="96015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A04CA-09A5-D7EA-5EF9-862987A8074C}"/>
              </a:ext>
            </a:extLst>
          </p:cNvPr>
          <p:cNvSpPr>
            <a:spLocks noGrp="1"/>
          </p:cNvSpPr>
          <p:nvPr>
            <p:ph idx="1"/>
          </p:nvPr>
        </p:nvSpPr>
        <p:spPr/>
        <p:txBody>
          <a:bodyPr/>
          <a:lstStyle/>
          <a:p>
            <a:r>
              <a:rPr lang="en-US" dirty="0"/>
              <a:t>Don’t assume lack of decision-making capacity – may be preserved in mild to moderate dementia </a:t>
            </a:r>
          </a:p>
          <a:p>
            <a:r>
              <a:rPr lang="en-US" dirty="0"/>
              <a:t>Maximize autonomy by allowing decisions on less difficult decisions</a:t>
            </a:r>
          </a:p>
          <a:p>
            <a:r>
              <a:rPr lang="en-US" dirty="0"/>
              <a:t>Involve surrogates for more challenging decisions</a:t>
            </a:r>
          </a:p>
          <a:p>
            <a:r>
              <a:rPr lang="en-US" dirty="0"/>
              <a:t>Cognitive testing (MMSE) can provide an approximate cutoff but isn’t the same as capacity assessment </a:t>
            </a:r>
          </a:p>
        </p:txBody>
      </p:sp>
      <p:sp>
        <p:nvSpPr>
          <p:cNvPr id="3" name="Title 2">
            <a:extLst>
              <a:ext uri="{FF2B5EF4-FFF2-40B4-BE49-F238E27FC236}">
                <a16:creationId xmlns:a16="http://schemas.microsoft.com/office/drawing/2014/main" id="{389E60FB-85F3-1E4B-ECE2-F8E9C410EF58}"/>
              </a:ext>
            </a:extLst>
          </p:cNvPr>
          <p:cNvSpPr>
            <a:spLocks noGrp="1"/>
          </p:cNvSpPr>
          <p:nvPr>
            <p:ph type="title"/>
          </p:nvPr>
        </p:nvSpPr>
        <p:spPr/>
        <p:txBody>
          <a:bodyPr/>
          <a:lstStyle/>
          <a:p>
            <a:r>
              <a:rPr lang="en-US" dirty="0"/>
              <a:t>Implications for dementia care</a:t>
            </a:r>
          </a:p>
        </p:txBody>
      </p:sp>
    </p:spTree>
    <p:extLst>
      <p:ext uri="{BB962C8B-B14F-4D97-AF65-F5344CB8AC3E}">
        <p14:creationId xmlns:p14="http://schemas.microsoft.com/office/powerpoint/2010/main" val="129086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EDFD-7981-6F9C-057E-0B813F20DD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6A5988-95A4-C78C-B7A8-D059150A5536}"/>
              </a:ext>
            </a:extLst>
          </p:cNvPr>
          <p:cNvSpPr>
            <a:spLocks noGrp="1"/>
          </p:cNvSpPr>
          <p:nvPr>
            <p:ph idx="1"/>
          </p:nvPr>
        </p:nvSpPr>
        <p:spPr/>
        <p:txBody>
          <a:bodyPr>
            <a:normAutofit/>
          </a:bodyPr>
          <a:lstStyle/>
          <a:p>
            <a:r>
              <a:rPr lang="en-US" sz="3600" dirty="0"/>
              <a:t>What is informed consent and why is decision making capacity important?</a:t>
            </a:r>
          </a:p>
          <a:p>
            <a:r>
              <a:rPr lang="en-US" sz="3600" dirty="0"/>
              <a:t>How to evaluate capacity</a:t>
            </a:r>
          </a:p>
          <a:p>
            <a:r>
              <a:rPr lang="en-US" sz="3600" dirty="0"/>
              <a:t>Changes to capacity with dementia diagnosis</a:t>
            </a:r>
          </a:p>
          <a:p>
            <a:r>
              <a:rPr lang="en-US" sz="3600" b="1" dirty="0"/>
              <a:t>Surrogate decision maker standards </a:t>
            </a:r>
          </a:p>
          <a:p>
            <a:endParaRPr lang="en-US" sz="3600" dirty="0"/>
          </a:p>
          <a:p>
            <a:endParaRPr lang="en-US" sz="3600" dirty="0"/>
          </a:p>
        </p:txBody>
      </p:sp>
      <p:sp>
        <p:nvSpPr>
          <p:cNvPr id="3" name="Title 2">
            <a:extLst>
              <a:ext uri="{FF2B5EF4-FFF2-40B4-BE49-F238E27FC236}">
                <a16:creationId xmlns:a16="http://schemas.microsoft.com/office/drawing/2014/main" id="{0595981F-B228-D26A-B533-408C4513366C}"/>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14170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E0FFD-235C-4CB0-1AC9-814431CB8CD3}"/>
              </a:ext>
            </a:extLst>
          </p:cNvPr>
          <p:cNvSpPr>
            <a:spLocks noGrp="1"/>
          </p:cNvSpPr>
          <p:nvPr>
            <p:ph idx="1"/>
          </p:nvPr>
        </p:nvSpPr>
        <p:spPr/>
        <p:txBody>
          <a:bodyPr>
            <a:normAutofit/>
          </a:bodyPr>
          <a:lstStyle/>
          <a:p>
            <a:r>
              <a:rPr lang="en-US" dirty="0"/>
              <a:t>Early identification of a surrogate-decision maker is important for patients with cognitive impairment who still have capacity</a:t>
            </a:r>
          </a:p>
          <a:p>
            <a:r>
              <a:rPr lang="en-US" dirty="0"/>
              <a:t>If a patient lacks the capacity to appoint someone a lengthy legal process of appointing a guardianship and/or conservatorship may be necessary</a:t>
            </a:r>
          </a:p>
          <a:p>
            <a:r>
              <a:rPr lang="en-US" dirty="0"/>
              <a:t>If available, patient’s nuclear family serves as a surrogate decision-maker </a:t>
            </a:r>
          </a:p>
        </p:txBody>
      </p:sp>
      <p:sp>
        <p:nvSpPr>
          <p:cNvPr id="3" name="Title 2">
            <a:extLst>
              <a:ext uri="{FF2B5EF4-FFF2-40B4-BE49-F238E27FC236}">
                <a16:creationId xmlns:a16="http://schemas.microsoft.com/office/drawing/2014/main" id="{A407682A-D1F0-DC89-189D-0F08297864E6}"/>
              </a:ext>
            </a:extLst>
          </p:cNvPr>
          <p:cNvSpPr>
            <a:spLocks noGrp="1"/>
          </p:cNvSpPr>
          <p:nvPr>
            <p:ph type="title"/>
          </p:nvPr>
        </p:nvSpPr>
        <p:spPr/>
        <p:txBody>
          <a:bodyPr/>
          <a:lstStyle/>
          <a:p>
            <a:r>
              <a:rPr lang="en-US" dirty="0"/>
              <a:t>Surrogate decision makers</a:t>
            </a:r>
          </a:p>
        </p:txBody>
      </p:sp>
    </p:spTree>
    <p:extLst>
      <p:ext uri="{BB962C8B-B14F-4D97-AF65-F5344CB8AC3E}">
        <p14:creationId xmlns:p14="http://schemas.microsoft.com/office/powerpoint/2010/main" val="4275938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DD5A3-6201-3A15-F6F2-45EF2630C421}"/>
              </a:ext>
            </a:extLst>
          </p:cNvPr>
          <p:cNvSpPr>
            <a:spLocks noGrp="1"/>
          </p:cNvSpPr>
          <p:nvPr>
            <p:ph type="title"/>
          </p:nvPr>
        </p:nvSpPr>
        <p:spPr/>
        <p:txBody>
          <a:bodyPr>
            <a:normAutofit fontScale="90000"/>
          </a:bodyPr>
          <a:lstStyle/>
          <a:p>
            <a:r>
              <a:rPr lang="en-US" dirty="0"/>
              <a:t>Hierarchy of surrogate decision making</a:t>
            </a:r>
          </a:p>
        </p:txBody>
      </p:sp>
      <p:sp>
        <p:nvSpPr>
          <p:cNvPr id="8" name="TextBox 7">
            <a:extLst>
              <a:ext uri="{FF2B5EF4-FFF2-40B4-BE49-F238E27FC236}">
                <a16:creationId xmlns:a16="http://schemas.microsoft.com/office/drawing/2014/main" id="{7E481922-5838-C6E3-9A16-849713840F8E}"/>
              </a:ext>
            </a:extLst>
          </p:cNvPr>
          <p:cNvSpPr txBox="1"/>
          <p:nvPr/>
        </p:nvSpPr>
        <p:spPr>
          <a:xfrm>
            <a:off x="4547235" y="3167896"/>
            <a:ext cx="3097530" cy="369332"/>
          </a:xfrm>
          <a:prstGeom prst="rect">
            <a:avLst/>
          </a:prstGeom>
          <a:noFill/>
        </p:spPr>
        <p:txBody>
          <a:bodyPr wrap="square" rtlCol="0">
            <a:spAutoFit/>
          </a:bodyPr>
          <a:lstStyle/>
          <a:p>
            <a:r>
              <a:rPr lang="en-US" dirty="0"/>
              <a:t>If no known wishes, then </a:t>
            </a:r>
          </a:p>
        </p:txBody>
      </p:sp>
      <p:graphicFrame>
        <p:nvGraphicFramePr>
          <p:cNvPr id="7" name="Diagram 6">
            <a:extLst>
              <a:ext uri="{FF2B5EF4-FFF2-40B4-BE49-F238E27FC236}">
                <a16:creationId xmlns:a16="http://schemas.microsoft.com/office/drawing/2014/main" id="{57F63E5D-33BB-9117-A222-918BC6E31912}"/>
              </a:ext>
            </a:extLst>
          </p:cNvPr>
          <p:cNvGraphicFramePr/>
          <p:nvPr>
            <p:extLst>
              <p:ext uri="{D42A27DB-BD31-4B8C-83A1-F6EECF244321}">
                <p14:modId xmlns:p14="http://schemas.microsoft.com/office/powerpoint/2010/main" val="3054062836"/>
              </p:ext>
            </p:extLst>
          </p:nvPr>
        </p:nvGraphicFramePr>
        <p:xfrm>
          <a:off x="838200" y="1825625"/>
          <a:ext cx="8495030" cy="453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3BB636E-24B4-8CD3-EE40-7B6302850085}"/>
              </a:ext>
            </a:extLst>
          </p:cNvPr>
          <p:cNvSpPr txBox="1"/>
          <p:nvPr/>
        </p:nvSpPr>
        <p:spPr>
          <a:xfrm>
            <a:off x="3806191" y="4709160"/>
            <a:ext cx="4160520" cy="369332"/>
          </a:xfrm>
          <a:prstGeom prst="rect">
            <a:avLst/>
          </a:prstGeom>
          <a:noFill/>
        </p:spPr>
        <p:txBody>
          <a:bodyPr wrap="square" rtlCol="0">
            <a:spAutoFit/>
          </a:bodyPr>
          <a:lstStyle/>
          <a:p>
            <a:r>
              <a:rPr lang="en-US" dirty="0"/>
              <a:t>If values and preferences are unknown</a:t>
            </a:r>
          </a:p>
        </p:txBody>
      </p:sp>
    </p:spTree>
    <p:extLst>
      <p:ext uri="{BB962C8B-B14F-4D97-AF65-F5344CB8AC3E}">
        <p14:creationId xmlns:p14="http://schemas.microsoft.com/office/powerpoint/2010/main" val="23220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55AD3-0A94-6E78-C2E3-B12338E7656A}"/>
              </a:ext>
            </a:extLst>
          </p:cNvPr>
          <p:cNvSpPr>
            <a:spLocks noGrp="1"/>
          </p:cNvSpPr>
          <p:nvPr>
            <p:ph idx="1"/>
          </p:nvPr>
        </p:nvSpPr>
        <p:spPr/>
        <p:txBody>
          <a:bodyPr/>
          <a:lstStyle/>
          <a:p>
            <a:r>
              <a:rPr lang="en-US" dirty="0"/>
              <a:t>Informed consent requires decision-making capacity </a:t>
            </a:r>
          </a:p>
          <a:p>
            <a:r>
              <a:rPr lang="en-US" dirty="0"/>
              <a:t>Capacity assessment involves communicating choice, understanding, appreciation, and manipulation of information </a:t>
            </a:r>
          </a:p>
          <a:p>
            <a:r>
              <a:rPr lang="en-US" dirty="0"/>
              <a:t>Capacity is specific to a decision</a:t>
            </a:r>
          </a:p>
          <a:p>
            <a:r>
              <a:rPr lang="en-US" dirty="0"/>
              <a:t>Capacity is impaired in dementia but may still be preserved in earlier stages</a:t>
            </a:r>
          </a:p>
          <a:p>
            <a:endParaRPr lang="en-US" dirty="0"/>
          </a:p>
          <a:p>
            <a:endParaRPr lang="en-US" dirty="0"/>
          </a:p>
        </p:txBody>
      </p:sp>
      <p:sp>
        <p:nvSpPr>
          <p:cNvPr id="3" name="Title 2">
            <a:extLst>
              <a:ext uri="{FF2B5EF4-FFF2-40B4-BE49-F238E27FC236}">
                <a16:creationId xmlns:a16="http://schemas.microsoft.com/office/drawing/2014/main" id="{B92660EB-6219-096F-F781-EE235170BA3A}"/>
              </a:ext>
            </a:extLst>
          </p:cNvPr>
          <p:cNvSpPr>
            <a:spLocks noGrp="1"/>
          </p:cNvSpPr>
          <p:nvPr>
            <p:ph type="title"/>
          </p:nvPr>
        </p:nvSpPr>
        <p:spPr/>
        <p:txBody>
          <a:bodyPr/>
          <a:lstStyle/>
          <a:p>
            <a:r>
              <a:rPr lang="en-US" dirty="0"/>
              <a:t>Summary </a:t>
            </a:r>
          </a:p>
        </p:txBody>
      </p:sp>
    </p:spTree>
    <p:extLst>
      <p:ext uri="{BB962C8B-B14F-4D97-AF65-F5344CB8AC3E}">
        <p14:creationId xmlns:p14="http://schemas.microsoft.com/office/powerpoint/2010/main" val="203530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D14A33-9682-C1BB-38F2-565D755403ED}"/>
              </a:ext>
            </a:extLst>
          </p:cNvPr>
          <p:cNvSpPr>
            <a:spLocks noGrp="1"/>
          </p:cNvSpPr>
          <p:nvPr>
            <p:ph idx="1"/>
          </p:nvPr>
        </p:nvSpPr>
        <p:spPr/>
        <p:txBody>
          <a:bodyPr>
            <a:normAutofit/>
          </a:bodyPr>
          <a:lstStyle/>
          <a:p>
            <a:pPr marL="514350" indent="-514350">
              <a:buFont typeface="+mj-lt"/>
              <a:buAutoNum type="arabicPeriod"/>
            </a:pPr>
            <a:r>
              <a:rPr lang="en-US" sz="3600" dirty="0"/>
              <a:t>All patients with dementia lack capacity to make their own medical decision</a:t>
            </a:r>
          </a:p>
          <a:p>
            <a:pPr marL="514350" indent="-514350">
              <a:buFont typeface="+mj-lt"/>
              <a:buAutoNum type="arabicPeriod"/>
            </a:pPr>
            <a:r>
              <a:rPr lang="en-US" sz="3600" dirty="0"/>
              <a:t>Capacity is the same regardless of the decision at hand </a:t>
            </a:r>
          </a:p>
          <a:p>
            <a:pPr marL="514350" indent="-514350">
              <a:buFont typeface="+mj-lt"/>
              <a:buAutoNum type="arabicPeriod"/>
            </a:pPr>
            <a:r>
              <a:rPr lang="en-US" sz="3600" dirty="0"/>
              <a:t>Capacity can change over the course of an hour, day, or week</a:t>
            </a:r>
          </a:p>
        </p:txBody>
      </p:sp>
      <p:sp>
        <p:nvSpPr>
          <p:cNvPr id="3" name="Title 2">
            <a:extLst>
              <a:ext uri="{FF2B5EF4-FFF2-40B4-BE49-F238E27FC236}">
                <a16:creationId xmlns:a16="http://schemas.microsoft.com/office/drawing/2014/main" id="{8205634D-3B70-D081-73AF-EB7268838EFE}"/>
              </a:ext>
            </a:extLst>
          </p:cNvPr>
          <p:cNvSpPr>
            <a:spLocks noGrp="1"/>
          </p:cNvSpPr>
          <p:nvPr>
            <p:ph type="title"/>
          </p:nvPr>
        </p:nvSpPr>
        <p:spPr/>
        <p:txBody>
          <a:bodyPr/>
          <a:lstStyle/>
          <a:p>
            <a:r>
              <a:rPr lang="en-US" dirty="0"/>
              <a:t>Check in – True or False</a:t>
            </a:r>
          </a:p>
        </p:txBody>
      </p:sp>
    </p:spTree>
    <p:extLst>
      <p:ext uri="{BB962C8B-B14F-4D97-AF65-F5344CB8AC3E}">
        <p14:creationId xmlns:p14="http://schemas.microsoft.com/office/powerpoint/2010/main" val="163169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76F88E-F212-A047-8B77-86DF120EFA71}"/>
              </a:ext>
            </a:extLst>
          </p:cNvPr>
          <p:cNvPicPr>
            <a:picLocks noChangeAspect="1"/>
          </p:cNvPicPr>
          <p:nvPr/>
        </p:nvPicPr>
        <p:blipFill>
          <a:blip r:embed="rId3"/>
          <a:stretch>
            <a:fillRect/>
          </a:stretch>
        </p:blipFill>
        <p:spPr>
          <a:xfrm>
            <a:off x="2133600" y="1702743"/>
            <a:ext cx="7942734" cy="2918416"/>
          </a:xfrm>
          <a:prstGeom prst="rect">
            <a:avLst/>
          </a:prstGeom>
        </p:spPr>
      </p:pic>
      <p:sp>
        <p:nvSpPr>
          <p:cNvPr id="10" name="Content Placeholder 2">
            <a:extLst>
              <a:ext uri="{FF2B5EF4-FFF2-40B4-BE49-F238E27FC236}">
                <a16:creationId xmlns:a16="http://schemas.microsoft.com/office/drawing/2014/main" id="{0CFE83F8-5EF0-A44F-8C3A-F0CB9B5131EC}"/>
              </a:ext>
            </a:extLst>
          </p:cNvPr>
          <p:cNvSpPr txBox="1">
            <a:spLocks/>
          </p:cNvSpPr>
          <p:nvPr/>
        </p:nvSpPr>
        <p:spPr>
          <a:xfrm>
            <a:off x="1288473" y="4621160"/>
            <a:ext cx="9670567" cy="216718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2060"/>
                </a:solidFill>
                <a:latin typeface="Segoe UI"/>
                <a:cs typeface="Calibri"/>
              </a:rPr>
              <a:t>Visit: </a:t>
            </a:r>
            <a:r>
              <a:rPr lang="en-US" sz="3200" b="1" u="sng" dirty="0" err="1">
                <a:solidFill>
                  <a:srgbClr val="002060"/>
                </a:solidFill>
                <a:latin typeface="Segoe UI"/>
                <a:cs typeface="Calibri"/>
              </a:rPr>
              <a:t>IndianCountryECHO.org</a:t>
            </a:r>
            <a:r>
              <a:rPr lang="en-US" sz="3200" b="1" dirty="0">
                <a:solidFill>
                  <a:srgbClr val="002060"/>
                </a:solidFill>
                <a:latin typeface="Segoe UI"/>
                <a:cs typeface="Calibri"/>
              </a:rPr>
              <a:t> </a:t>
            </a:r>
          </a:p>
          <a:p>
            <a:pPr marL="0" indent="0" algn="ctr">
              <a:buNone/>
            </a:pPr>
            <a:r>
              <a:rPr lang="en-US" sz="3200" dirty="0">
                <a:solidFill>
                  <a:srgbClr val="002060"/>
                </a:solidFill>
                <a:latin typeface="Calibri"/>
                <a:ea typeface="+mn-lt"/>
                <a:cs typeface="+mn-lt"/>
              </a:rPr>
              <a:t>Adi Shafir, MD</a:t>
            </a:r>
          </a:p>
          <a:p>
            <a:pPr marL="0" indent="0" algn="ctr">
              <a:buNone/>
            </a:pPr>
            <a:r>
              <a:rPr lang="en-US" sz="3200" dirty="0">
                <a:solidFill>
                  <a:srgbClr val="002060"/>
                </a:solidFill>
                <a:latin typeface="Calibri"/>
                <a:ea typeface="+mn-lt"/>
                <a:cs typeface="+mn-lt"/>
              </a:rPr>
              <a:t>Assistant Professor, Palliative Care and Geriatrics</a:t>
            </a:r>
          </a:p>
          <a:p>
            <a:pPr marL="0" indent="0" algn="ctr">
              <a:buNone/>
            </a:pPr>
            <a:r>
              <a:rPr lang="en-US" sz="3200" dirty="0">
                <a:solidFill>
                  <a:srgbClr val="002060"/>
                </a:solidFill>
                <a:latin typeface="Calibri"/>
                <a:ea typeface="+mn-lt"/>
                <a:cs typeface="+mn-lt"/>
              </a:rPr>
              <a:t>OHSU, Portland, OR</a:t>
            </a:r>
          </a:p>
          <a:p>
            <a:pPr marL="0" indent="0" algn="ctr">
              <a:buNone/>
            </a:pPr>
            <a:r>
              <a:rPr lang="en-US" sz="3200" dirty="0">
                <a:solidFill>
                  <a:srgbClr val="002060"/>
                </a:solidFill>
                <a:latin typeface="Calibri"/>
                <a:ea typeface="+mn-lt"/>
                <a:cs typeface="+mn-lt"/>
              </a:rPr>
              <a:t>shafira@ohsu.edu</a:t>
            </a:r>
            <a:endParaRPr lang="en-US" sz="3200" dirty="0">
              <a:solidFill>
                <a:srgbClr val="000000"/>
              </a:solidFill>
              <a:latin typeface="Calibri"/>
              <a:cs typeface="Calibri"/>
            </a:endParaRPr>
          </a:p>
          <a:p>
            <a:pPr marL="457200" indent="-457200"/>
            <a:endParaRPr lang="en-US" dirty="0">
              <a:solidFill>
                <a:srgbClr val="008797"/>
              </a:solidFill>
              <a:latin typeface="Segoe UI"/>
              <a:cs typeface="Calibri"/>
            </a:endParaRPr>
          </a:p>
        </p:txBody>
      </p:sp>
    </p:spTree>
    <p:extLst>
      <p:ext uri="{BB962C8B-B14F-4D97-AF65-F5344CB8AC3E}">
        <p14:creationId xmlns:p14="http://schemas.microsoft.com/office/powerpoint/2010/main" val="95966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32367-AFAE-0BD3-C4B8-10AE4EE3FA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47127-5556-5962-DFAD-526A6BAAFA03}"/>
              </a:ext>
            </a:extLst>
          </p:cNvPr>
          <p:cNvSpPr>
            <a:spLocks noGrp="1"/>
          </p:cNvSpPr>
          <p:nvPr>
            <p:ph idx="1"/>
          </p:nvPr>
        </p:nvSpPr>
        <p:spPr/>
        <p:txBody>
          <a:bodyPr>
            <a:normAutofit/>
          </a:bodyPr>
          <a:lstStyle/>
          <a:p>
            <a:r>
              <a:rPr lang="en-US" sz="3600" b="1" u="sng" dirty="0"/>
              <a:t>What is informed consent and why is decision making capacity important?</a:t>
            </a:r>
          </a:p>
          <a:p>
            <a:r>
              <a:rPr lang="en-US" sz="3600" dirty="0"/>
              <a:t>How to evaluate capacity</a:t>
            </a:r>
          </a:p>
          <a:p>
            <a:r>
              <a:rPr lang="en-US" sz="3600" dirty="0"/>
              <a:t>Changes to capacity with dementia diagnosis</a:t>
            </a:r>
          </a:p>
          <a:p>
            <a:r>
              <a:rPr lang="en-US" sz="3600" dirty="0"/>
              <a:t>Surrogate decision maker standards </a:t>
            </a:r>
          </a:p>
          <a:p>
            <a:endParaRPr lang="en-US" sz="3600" dirty="0"/>
          </a:p>
          <a:p>
            <a:endParaRPr lang="en-US" sz="3600" dirty="0"/>
          </a:p>
        </p:txBody>
      </p:sp>
      <p:sp>
        <p:nvSpPr>
          <p:cNvPr id="3" name="Title 2">
            <a:extLst>
              <a:ext uri="{FF2B5EF4-FFF2-40B4-BE49-F238E27FC236}">
                <a16:creationId xmlns:a16="http://schemas.microsoft.com/office/drawing/2014/main" id="{77CFC64A-B8CE-B8A4-18EB-C0B7CCB30C5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48900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80459-584D-D862-EEE6-8BF0A4AFD80E}"/>
              </a:ext>
            </a:extLst>
          </p:cNvPr>
          <p:cNvSpPr>
            <a:spLocks noGrp="1"/>
          </p:cNvSpPr>
          <p:nvPr>
            <p:ph idx="1"/>
          </p:nvPr>
        </p:nvSpPr>
        <p:spPr/>
        <p:txBody>
          <a:bodyPr>
            <a:normAutofit/>
          </a:bodyPr>
          <a:lstStyle/>
          <a:p>
            <a:r>
              <a:rPr lang="en-US" sz="4000" dirty="0"/>
              <a:t>Must be obtained prior to any treatment or procedure in medical setting</a:t>
            </a:r>
          </a:p>
          <a:p>
            <a:r>
              <a:rPr lang="en-US" sz="4000" dirty="0"/>
              <a:t>Based on concepts of autonomy – the patient must agree to the treatment and think it is right for them</a:t>
            </a:r>
          </a:p>
          <a:p>
            <a:pPr marL="0" indent="0">
              <a:buNone/>
            </a:pPr>
            <a:endParaRPr lang="en-US" sz="4000" dirty="0"/>
          </a:p>
        </p:txBody>
      </p:sp>
      <p:sp>
        <p:nvSpPr>
          <p:cNvPr id="3" name="Title 2">
            <a:extLst>
              <a:ext uri="{FF2B5EF4-FFF2-40B4-BE49-F238E27FC236}">
                <a16:creationId xmlns:a16="http://schemas.microsoft.com/office/drawing/2014/main" id="{D4FCB87A-8902-732A-1A84-D6EA598E2E70}"/>
              </a:ext>
            </a:extLst>
          </p:cNvPr>
          <p:cNvSpPr>
            <a:spLocks noGrp="1"/>
          </p:cNvSpPr>
          <p:nvPr>
            <p:ph type="title"/>
          </p:nvPr>
        </p:nvSpPr>
        <p:spPr/>
        <p:txBody>
          <a:bodyPr/>
          <a:lstStyle/>
          <a:p>
            <a:r>
              <a:rPr lang="en-US" dirty="0"/>
              <a:t>Informed Consent </a:t>
            </a:r>
          </a:p>
        </p:txBody>
      </p:sp>
    </p:spTree>
    <p:extLst>
      <p:ext uri="{BB962C8B-B14F-4D97-AF65-F5344CB8AC3E}">
        <p14:creationId xmlns:p14="http://schemas.microsoft.com/office/powerpoint/2010/main" val="369428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408DFA-1508-3805-1CC4-41B79A6B4497}"/>
              </a:ext>
            </a:extLst>
          </p:cNvPr>
          <p:cNvSpPr>
            <a:spLocks noGrp="1"/>
          </p:cNvSpPr>
          <p:nvPr>
            <p:ph idx="1"/>
          </p:nvPr>
        </p:nvSpPr>
        <p:spPr/>
        <p:txBody>
          <a:bodyPr>
            <a:noAutofit/>
          </a:bodyPr>
          <a:lstStyle/>
          <a:p>
            <a:r>
              <a:rPr lang="en-US" sz="3200" dirty="0"/>
              <a:t>Patients must be given information that is relevant to making an informed decision about their treatment</a:t>
            </a:r>
          </a:p>
          <a:p>
            <a:pPr lvl="1"/>
            <a:r>
              <a:rPr lang="en-US" sz="2800" dirty="0"/>
              <a:t>Details of the patient’s condition</a:t>
            </a:r>
          </a:p>
          <a:p>
            <a:pPr lvl="1"/>
            <a:r>
              <a:rPr lang="en-US" sz="2800" dirty="0"/>
              <a:t>Details and purpose of the proposed treatment</a:t>
            </a:r>
          </a:p>
          <a:p>
            <a:pPr lvl="1"/>
            <a:r>
              <a:rPr lang="en-US" sz="2800" dirty="0"/>
              <a:t>Risks and benefits of the proposed treatment and of alternative treatments, including the option of no treatment at all</a:t>
            </a:r>
          </a:p>
          <a:p>
            <a:r>
              <a:rPr lang="en-US" sz="3200" dirty="0"/>
              <a:t>Ideally information is given in discrete chunks with decision aid or written materials available </a:t>
            </a:r>
          </a:p>
        </p:txBody>
      </p:sp>
      <p:sp>
        <p:nvSpPr>
          <p:cNvPr id="3" name="Title 2">
            <a:extLst>
              <a:ext uri="{FF2B5EF4-FFF2-40B4-BE49-F238E27FC236}">
                <a16:creationId xmlns:a16="http://schemas.microsoft.com/office/drawing/2014/main" id="{609E753A-35DF-8BE1-AB4D-864088DBA72A}"/>
              </a:ext>
            </a:extLst>
          </p:cNvPr>
          <p:cNvSpPr>
            <a:spLocks noGrp="1"/>
          </p:cNvSpPr>
          <p:nvPr>
            <p:ph type="title"/>
          </p:nvPr>
        </p:nvSpPr>
        <p:spPr/>
        <p:txBody>
          <a:bodyPr/>
          <a:lstStyle/>
          <a:p>
            <a:r>
              <a:rPr lang="en-US" dirty="0"/>
              <a:t>Disclosure of information</a:t>
            </a:r>
          </a:p>
        </p:txBody>
      </p:sp>
      <p:sp>
        <p:nvSpPr>
          <p:cNvPr id="4" name="TextBox 3">
            <a:extLst>
              <a:ext uri="{FF2B5EF4-FFF2-40B4-BE49-F238E27FC236}">
                <a16:creationId xmlns:a16="http://schemas.microsoft.com/office/drawing/2014/main" id="{7C7B9A8B-396B-9B99-76ED-D6E7CAFD39D2}"/>
              </a:ext>
            </a:extLst>
          </p:cNvPr>
          <p:cNvSpPr txBox="1"/>
          <p:nvPr/>
        </p:nvSpPr>
        <p:spPr>
          <a:xfrm>
            <a:off x="0" y="6446520"/>
            <a:ext cx="12192000" cy="276999"/>
          </a:xfrm>
          <a:prstGeom prst="rect">
            <a:avLst/>
          </a:prstGeom>
          <a:noFill/>
        </p:spPr>
        <p:txBody>
          <a:bodyPr wrap="square" rtlCol="0">
            <a:spAutoFit/>
          </a:bodyPr>
          <a:lstStyle/>
          <a:p>
            <a:r>
              <a:rPr lang="en-US" sz="1200" dirty="0"/>
              <a:t>Appelbaum PS. Clinical practice. Assessment of patients’ competence to consent to treatment. N Engl J Med. 2007;357(18):1834-1840.</a:t>
            </a:r>
          </a:p>
        </p:txBody>
      </p:sp>
    </p:spTree>
    <p:extLst>
      <p:ext uri="{BB962C8B-B14F-4D97-AF65-F5344CB8AC3E}">
        <p14:creationId xmlns:p14="http://schemas.microsoft.com/office/powerpoint/2010/main" val="419497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664D-6AEB-7D0F-8672-03BED17E1AD3}"/>
              </a:ext>
            </a:extLst>
          </p:cNvPr>
          <p:cNvSpPr>
            <a:spLocks noGrp="1"/>
          </p:cNvSpPr>
          <p:nvPr>
            <p:ph type="title"/>
          </p:nvPr>
        </p:nvSpPr>
        <p:spPr/>
        <p:txBody>
          <a:bodyPr/>
          <a:lstStyle/>
          <a:p>
            <a:r>
              <a:rPr lang="en-US" dirty="0"/>
              <a:t>Informed consent </a:t>
            </a:r>
          </a:p>
        </p:txBody>
      </p:sp>
      <p:sp>
        <p:nvSpPr>
          <p:cNvPr id="3" name="Content Placeholder 2">
            <a:extLst>
              <a:ext uri="{FF2B5EF4-FFF2-40B4-BE49-F238E27FC236}">
                <a16:creationId xmlns:a16="http://schemas.microsoft.com/office/drawing/2014/main" id="{AE12927C-4097-809B-E788-2B145AE1573D}"/>
              </a:ext>
            </a:extLst>
          </p:cNvPr>
          <p:cNvSpPr>
            <a:spLocks noGrp="1"/>
          </p:cNvSpPr>
          <p:nvPr>
            <p:ph idx="1"/>
          </p:nvPr>
        </p:nvSpPr>
        <p:spPr/>
        <p:txBody>
          <a:bodyPr>
            <a:normAutofit/>
          </a:bodyPr>
          <a:lstStyle/>
          <a:p>
            <a:pPr marL="0" indent="0">
              <a:buNone/>
            </a:pPr>
            <a:r>
              <a:rPr lang="en-US" sz="3200" dirty="0"/>
              <a:t>Criteria for valid informed consent</a:t>
            </a:r>
          </a:p>
          <a:p>
            <a:pPr marL="971550" lvl="1" indent="-514350">
              <a:buFont typeface="+mj-lt"/>
              <a:buAutoNum type="arabicPeriod"/>
            </a:pPr>
            <a:r>
              <a:rPr lang="en-US" sz="3200" dirty="0"/>
              <a:t>A physician must convey the details of the treatment or procedure, including the risks, benefits, and alternatives of the proposed treatment or procedure in an understandable manner </a:t>
            </a:r>
          </a:p>
          <a:p>
            <a:pPr marL="971550" lvl="1" indent="-514350">
              <a:buFont typeface="+mj-lt"/>
              <a:buAutoNum type="arabicPeriod"/>
            </a:pPr>
            <a:r>
              <a:rPr lang="en-US" sz="3200" dirty="0"/>
              <a:t>The patient must voluntarily agree to the treatment or procedure </a:t>
            </a:r>
          </a:p>
          <a:p>
            <a:pPr marL="971550" lvl="1" indent="-514350">
              <a:buFont typeface="+mj-lt"/>
              <a:buAutoNum type="arabicPeriod"/>
            </a:pPr>
            <a:r>
              <a:rPr lang="en-US" sz="3200" b="1" dirty="0"/>
              <a:t>The patient must have intact decisional capacity</a:t>
            </a:r>
          </a:p>
          <a:p>
            <a:endParaRPr lang="en-US" sz="3200" dirty="0"/>
          </a:p>
        </p:txBody>
      </p:sp>
      <p:sp>
        <p:nvSpPr>
          <p:cNvPr id="4" name="TextBox 3">
            <a:extLst>
              <a:ext uri="{FF2B5EF4-FFF2-40B4-BE49-F238E27FC236}">
                <a16:creationId xmlns:a16="http://schemas.microsoft.com/office/drawing/2014/main" id="{E23BE5F6-8978-56C6-236A-492943948D1C}"/>
              </a:ext>
            </a:extLst>
          </p:cNvPr>
          <p:cNvSpPr txBox="1"/>
          <p:nvPr/>
        </p:nvSpPr>
        <p:spPr>
          <a:xfrm>
            <a:off x="0" y="6492875"/>
            <a:ext cx="10229850" cy="461665"/>
          </a:xfrm>
          <a:prstGeom prst="rect">
            <a:avLst/>
          </a:prstGeom>
          <a:noFill/>
        </p:spPr>
        <p:txBody>
          <a:bodyPr wrap="square" rtlCol="0">
            <a:spAutoFit/>
          </a:bodyPr>
          <a:lstStyle/>
          <a:p>
            <a:r>
              <a:rPr lang="en-US" sz="1200" dirty="0"/>
              <a:t>Lim T, Marin DB. The assessment of decisional capacity. Neurol Clin. 2011;29(1):115-126, viii.</a:t>
            </a:r>
          </a:p>
          <a:p>
            <a:endParaRPr lang="en-US" sz="1200" dirty="0"/>
          </a:p>
        </p:txBody>
      </p:sp>
    </p:spTree>
    <p:extLst>
      <p:ext uri="{BB962C8B-B14F-4D97-AF65-F5344CB8AC3E}">
        <p14:creationId xmlns:p14="http://schemas.microsoft.com/office/powerpoint/2010/main" val="152538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CF0B-2B43-C732-232E-3757A4C135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A6A337-A469-4C51-70D4-77D7C28E498B}"/>
              </a:ext>
            </a:extLst>
          </p:cNvPr>
          <p:cNvSpPr>
            <a:spLocks noGrp="1"/>
          </p:cNvSpPr>
          <p:nvPr>
            <p:ph idx="1"/>
          </p:nvPr>
        </p:nvSpPr>
        <p:spPr/>
        <p:txBody>
          <a:bodyPr>
            <a:normAutofit/>
          </a:bodyPr>
          <a:lstStyle/>
          <a:p>
            <a:r>
              <a:rPr lang="en-US" sz="3600" dirty="0"/>
              <a:t>What is informed consent and why is decision making capacity important?</a:t>
            </a:r>
          </a:p>
          <a:p>
            <a:r>
              <a:rPr lang="en-US" sz="3600" b="1" dirty="0"/>
              <a:t>How to evaluate capacity</a:t>
            </a:r>
          </a:p>
          <a:p>
            <a:r>
              <a:rPr lang="en-US" sz="3600" dirty="0"/>
              <a:t>Changes to capacity with dementia diagnosis</a:t>
            </a:r>
          </a:p>
          <a:p>
            <a:r>
              <a:rPr lang="en-US" sz="3600" dirty="0"/>
              <a:t>Surrogate decision maker standards </a:t>
            </a:r>
          </a:p>
          <a:p>
            <a:endParaRPr lang="en-US" sz="3600" dirty="0"/>
          </a:p>
          <a:p>
            <a:endParaRPr lang="en-US" sz="3600" dirty="0"/>
          </a:p>
        </p:txBody>
      </p:sp>
      <p:sp>
        <p:nvSpPr>
          <p:cNvPr id="3" name="Title 2">
            <a:extLst>
              <a:ext uri="{FF2B5EF4-FFF2-40B4-BE49-F238E27FC236}">
                <a16:creationId xmlns:a16="http://schemas.microsoft.com/office/drawing/2014/main" id="{DCC50F79-A0B8-1A1C-B38A-678325716C93}"/>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677438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AD919A4DF3548A7154F4200ACB4B5" ma:contentTypeVersion="15" ma:contentTypeDescription="Create a new document." ma:contentTypeScope="" ma:versionID="3818bdfdc6f6b779286ad4401dee5b6a">
  <xsd:schema xmlns:xsd="http://www.w3.org/2001/XMLSchema" xmlns:xs="http://www.w3.org/2001/XMLSchema" xmlns:p="http://schemas.microsoft.com/office/2006/metadata/properties" xmlns:ns1="http://schemas.microsoft.com/sharepoint/v3" xmlns:ns2="30413197-23cb-4fa6-977e-15613d1a8345" xmlns:ns3="b159b254-6d57-44a0-b030-b506957ed4c0" targetNamespace="http://schemas.microsoft.com/office/2006/metadata/properties" ma:root="true" ma:fieldsID="bd205095782c8d874a96fdc06cfd4fd3" ns1:_="" ns2:_="" ns3:_="">
    <xsd:import namespace="http://schemas.microsoft.com/sharepoint/v3"/>
    <xsd:import namespace="30413197-23cb-4fa6-977e-15613d1a8345"/>
    <xsd:import namespace="b159b254-6d57-44a0-b030-b506957ed4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13197-23cb-4fa6-977e-15613d1a8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83da4f-4d6a-43ba-aa09-ce86d4899d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59b254-6d57-44a0-b030-b506957ed4c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08584a6-754b-4508-89c5-0ab0b4ff32a2}" ma:internalName="TaxCatchAll" ma:showField="CatchAllData" ma:web="b159b254-6d57-44a0-b030-b506957ed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413197-23cb-4fa6-977e-15613d1a8345">
      <Terms xmlns="http://schemas.microsoft.com/office/infopath/2007/PartnerControls"/>
    </lcf76f155ced4ddcb4097134ff3c332f>
    <TaxCatchAll xmlns="b159b254-6d57-44a0-b030-b506957ed4c0"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D2F8481-7A20-4F25-9BE2-33B695906370}">
  <ds:schemaRefs>
    <ds:schemaRef ds:uri="http://schemas.microsoft.com/sharepoint/v3/contenttype/forms"/>
  </ds:schemaRefs>
</ds:datastoreItem>
</file>

<file path=customXml/itemProps2.xml><?xml version="1.0" encoding="utf-8"?>
<ds:datastoreItem xmlns:ds="http://schemas.openxmlformats.org/officeDocument/2006/customXml" ds:itemID="{A8FFAF28-6B0D-4330-B0C8-2A3198C08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413197-23cb-4fa6-977e-15613d1a8345"/>
    <ds:schemaRef ds:uri="b159b254-6d57-44a0-b030-b506957ed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81386D-E7AD-452B-B042-599914411D3A}">
  <ds:schemaRefs>
    <ds:schemaRef ds:uri="http://schemas.microsoft.com/office/2006/metadata/properties"/>
    <ds:schemaRef ds:uri="http://schemas.microsoft.com/office/infopath/2007/PartnerControls"/>
    <ds:schemaRef ds:uri="30413197-23cb-4fa6-977e-15613d1a8345"/>
    <ds:schemaRef ds:uri="b159b254-6d57-44a0-b030-b506957ed4c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1587</TotalTime>
  <Words>2286</Words>
  <Application>Microsoft Office PowerPoint</Application>
  <PresentationFormat>Widescreen</PresentationFormat>
  <Paragraphs>233</Paragraphs>
  <Slides>40</Slides>
  <Notes>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Objectives </vt:lpstr>
      <vt:lpstr>Outline</vt:lpstr>
      <vt:lpstr>Check in – True or False</vt:lpstr>
      <vt:lpstr>Outline</vt:lpstr>
      <vt:lpstr>Informed Consent </vt:lpstr>
      <vt:lpstr>Disclosure of information</vt:lpstr>
      <vt:lpstr>Informed consent </vt:lpstr>
      <vt:lpstr>Outline</vt:lpstr>
      <vt:lpstr>Who determines capacity?</vt:lpstr>
      <vt:lpstr>Case </vt:lpstr>
      <vt:lpstr>Four elements of capacity </vt:lpstr>
      <vt:lpstr>Ability to Communicate a Choice</vt:lpstr>
      <vt:lpstr>Communicating a choice</vt:lpstr>
      <vt:lpstr>Case - JH</vt:lpstr>
      <vt:lpstr>Ability to Understand Relevant Information</vt:lpstr>
      <vt:lpstr>Understand relevant information</vt:lpstr>
      <vt:lpstr>Case - JH </vt:lpstr>
      <vt:lpstr>Ability to Appreciate the Nature of the Situation and the Possible Consequences</vt:lpstr>
      <vt:lpstr>Appreciation of the situation</vt:lpstr>
      <vt:lpstr>Case - JH </vt:lpstr>
      <vt:lpstr>Ability to Manipulate Information Rationally</vt:lpstr>
      <vt:lpstr>Rational manipulation of information </vt:lpstr>
      <vt:lpstr>Case - JH </vt:lpstr>
      <vt:lpstr>Case - JH </vt:lpstr>
      <vt:lpstr>Capacity is decision specific </vt:lpstr>
      <vt:lpstr>Capacity on a sliding scale</vt:lpstr>
      <vt:lpstr>Case - Margie </vt:lpstr>
      <vt:lpstr>Case - Margie </vt:lpstr>
      <vt:lpstr>PowerPoint Presentation</vt:lpstr>
      <vt:lpstr>Outline</vt:lpstr>
      <vt:lpstr>Impact of dementia on capacity </vt:lpstr>
      <vt:lpstr>Frequency of capacity impairment </vt:lpstr>
      <vt:lpstr>Cognitive fluctuations</vt:lpstr>
      <vt:lpstr>Implications for dementia care</vt:lpstr>
      <vt:lpstr>Outline</vt:lpstr>
      <vt:lpstr>Surrogate decision makers</vt:lpstr>
      <vt:lpstr>Hierarchy of surrogate decision making</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Stephens</dc:creator>
  <cp:lastModifiedBy>Adi Shafir</cp:lastModifiedBy>
  <cp:revision>3</cp:revision>
  <dcterms:created xsi:type="dcterms:W3CDTF">2021-10-28T16:52:03Z</dcterms:created>
  <dcterms:modified xsi:type="dcterms:W3CDTF">2025-03-13T18:09:16Z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0x0101006B0AD919A4DF3548A7154F4200ACB4B5</vt:lpwstr>
  </property>
</Properties>
</file>