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526" r:id="rId2"/>
    <p:sldId id="532" r:id="rId3"/>
    <p:sldId id="521" r:id="rId4"/>
    <p:sldId id="539" r:id="rId5"/>
    <p:sldId id="538" r:id="rId6"/>
    <p:sldId id="540" r:id="rId7"/>
    <p:sldId id="542" r:id="rId8"/>
    <p:sldId id="599" r:id="rId9"/>
    <p:sldId id="600" r:id="rId10"/>
    <p:sldId id="546" r:id="rId11"/>
    <p:sldId id="547" r:id="rId12"/>
    <p:sldId id="543" r:id="rId13"/>
    <p:sldId id="544" r:id="rId14"/>
    <p:sldId id="548" r:id="rId15"/>
    <p:sldId id="549" r:id="rId16"/>
    <p:sldId id="550" r:id="rId17"/>
    <p:sldId id="551" r:id="rId18"/>
    <p:sldId id="553" r:id="rId19"/>
    <p:sldId id="552" r:id="rId20"/>
    <p:sldId id="554" r:id="rId21"/>
    <p:sldId id="555" r:id="rId22"/>
    <p:sldId id="556" r:id="rId23"/>
    <p:sldId id="557" r:id="rId24"/>
    <p:sldId id="560" r:id="rId25"/>
    <p:sldId id="558" r:id="rId26"/>
    <p:sldId id="559" r:id="rId27"/>
    <p:sldId id="562" r:id="rId28"/>
    <p:sldId id="561" r:id="rId29"/>
    <p:sldId id="563" r:id="rId30"/>
    <p:sldId id="564" r:id="rId31"/>
    <p:sldId id="565" r:id="rId32"/>
    <p:sldId id="566" r:id="rId33"/>
    <p:sldId id="567" r:id="rId34"/>
    <p:sldId id="568" r:id="rId35"/>
    <p:sldId id="569" r:id="rId36"/>
    <p:sldId id="570" r:id="rId37"/>
    <p:sldId id="571" r:id="rId38"/>
    <p:sldId id="574" r:id="rId39"/>
    <p:sldId id="575" r:id="rId40"/>
    <p:sldId id="572" r:id="rId41"/>
    <p:sldId id="576" r:id="rId42"/>
    <p:sldId id="573" r:id="rId43"/>
    <p:sldId id="577" r:id="rId44"/>
    <p:sldId id="578" r:id="rId45"/>
    <p:sldId id="579" r:id="rId46"/>
    <p:sldId id="580" r:id="rId47"/>
    <p:sldId id="581" r:id="rId48"/>
    <p:sldId id="582" r:id="rId49"/>
    <p:sldId id="583" r:id="rId50"/>
    <p:sldId id="584" r:id="rId51"/>
    <p:sldId id="586" r:id="rId52"/>
    <p:sldId id="585" r:id="rId53"/>
    <p:sldId id="587" r:id="rId54"/>
    <p:sldId id="588" r:id="rId55"/>
    <p:sldId id="589" r:id="rId56"/>
    <p:sldId id="590" r:id="rId57"/>
    <p:sldId id="591" r:id="rId58"/>
    <p:sldId id="594" r:id="rId59"/>
    <p:sldId id="595" r:id="rId60"/>
    <p:sldId id="592" r:id="rId61"/>
    <p:sldId id="598" r:id="rId62"/>
    <p:sldId id="593" r:id="rId63"/>
    <p:sldId id="51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E21532-CA6B-E84C-8F51-B42EB4303E16}">
          <p14:sldIdLst>
            <p14:sldId id="526"/>
            <p14:sldId id="532"/>
            <p14:sldId id="521"/>
            <p14:sldId id="539"/>
            <p14:sldId id="538"/>
            <p14:sldId id="540"/>
            <p14:sldId id="542"/>
            <p14:sldId id="599"/>
            <p14:sldId id="600"/>
            <p14:sldId id="546"/>
            <p14:sldId id="547"/>
            <p14:sldId id="543"/>
            <p14:sldId id="544"/>
            <p14:sldId id="548"/>
            <p14:sldId id="549"/>
            <p14:sldId id="550"/>
            <p14:sldId id="551"/>
            <p14:sldId id="553"/>
            <p14:sldId id="552"/>
            <p14:sldId id="554"/>
            <p14:sldId id="555"/>
            <p14:sldId id="556"/>
            <p14:sldId id="557"/>
            <p14:sldId id="560"/>
            <p14:sldId id="558"/>
            <p14:sldId id="559"/>
            <p14:sldId id="562"/>
            <p14:sldId id="561"/>
            <p14:sldId id="563"/>
            <p14:sldId id="564"/>
            <p14:sldId id="565"/>
            <p14:sldId id="566"/>
            <p14:sldId id="567"/>
            <p14:sldId id="568"/>
            <p14:sldId id="569"/>
            <p14:sldId id="570"/>
            <p14:sldId id="571"/>
            <p14:sldId id="574"/>
            <p14:sldId id="575"/>
            <p14:sldId id="572"/>
            <p14:sldId id="576"/>
            <p14:sldId id="573"/>
            <p14:sldId id="577"/>
            <p14:sldId id="578"/>
            <p14:sldId id="579"/>
            <p14:sldId id="580"/>
            <p14:sldId id="581"/>
            <p14:sldId id="582"/>
            <p14:sldId id="583"/>
            <p14:sldId id="584"/>
            <p14:sldId id="586"/>
            <p14:sldId id="585"/>
            <p14:sldId id="587"/>
            <p14:sldId id="588"/>
            <p14:sldId id="589"/>
            <p14:sldId id="590"/>
            <p14:sldId id="591"/>
            <p14:sldId id="594"/>
            <p14:sldId id="595"/>
            <p14:sldId id="592"/>
            <p14:sldId id="598"/>
            <p14:sldId id="593"/>
            <p14:sldId id="511"/>
          </p14:sldIdLst>
        </p14:section>
        <p14:section name="Untitled Section" id="{C3DE849F-6CD5-8844-842E-D2C2525F4DD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C9C"/>
    <a:srgbClr val="17A4A3"/>
    <a:srgbClr val="17A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84719"/>
  </p:normalViewPr>
  <p:slideViewPr>
    <p:cSldViewPr snapToGrid="0" snapToObjects="1">
      <p:cViewPr varScale="1">
        <p:scale>
          <a:sx n="90" d="100"/>
          <a:sy n="90" d="100"/>
        </p:scale>
        <p:origin x="18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C80F-DDD9-C04E-97BC-A64DE7A6A3E8}"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B05BD-9699-8C4A-B4F7-6809EF7189CB}" type="slidenum">
              <a:rPr lang="en-US" smtClean="0"/>
              <a:t>‹#›</a:t>
            </a:fld>
            <a:endParaRPr lang="en-US"/>
          </a:p>
        </p:txBody>
      </p:sp>
    </p:spTree>
    <p:extLst>
      <p:ext uri="{BB962C8B-B14F-4D97-AF65-F5344CB8AC3E}">
        <p14:creationId xmlns:p14="http://schemas.microsoft.com/office/powerpoint/2010/main" val="135789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onlinelibrary.wiley.com/action/doSearch?ContribAuthorRaw=de+Falco%2C+C" TargetMode="External"/><Relationship Id="rId3" Type="http://schemas.openxmlformats.org/officeDocument/2006/relationships/hyperlink" Target="https://onlinelibrary.wiley.com/action/doSearch?ContribAuthorRaw=Milan%2C+G" TargetMode="External"/><Relationship Id="rId7" Type="http://schemas.openxmlformats.org/officeDocument/2006/relationships/hyperlink" Target="https://onlinelibrary.wiley.com/action/doSearch?ContribAuthorRaw=Lor%C3%A8%2C+E"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onlinelibrary.wiley.com/action/doSearch?ContribAuthorRaw=Galeone%2C+F" TargetMode="External"/><Relationship Id="rId11" Type="http://schemas.openxmlformats.org/officeDocument/2006/relationships/hyperlink" Target="https://doi.org/10.1111/j.1600-0404.2007.00934.x" TargetMode="External"/><Relationship Id="rId5" Type="http://schemas.openxmlformats.org/officeDocument/2006/relationships/hyperlink" Target="https://onlinelibrary.wiley.com/action/doSearch?ContribAuthorRaw=Iavarone%2C+A" TargetMode="External"/><Relationship Id="rId10" Type="http://schemas.openxmlformats.org/officeDocument/2006/relationships/hyperlink" Target="https://onlinelibrary.wiley.com/action/doSearch?ContribAuthorRaw=Postiglione%2C+A" TargetMode="External"/><Relationship Id="rId4" Type="http://schemas.openxmlformats.org/officeDocument/2006/relationships/hyperlink" Target="https://onlinelibrary.wiley.com/action/doSearch?ContribAuthorRaw=Lamenza%2C+F" TargetMode="External"/><Relationship Id="rId9" Type="http://schemas.openxmlformats.org/officeDocument/2006/relationships/hyperlink" Target="https://onlinelibrary.wiley.com/action/doSearch?ContribAuthorRaw=Sorrentino%2C+P"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3181 SW Sam Jackson Park Road, CR-131</a:t>
            </a:r>
            <a:endParaRPr lang="en-US" dirty="0"/>
          </a:p>
          <a:p>
            <a:r>
              <a:rPr lang="en-US" b="1" dirty="0"/>
              <a:t>Tel: 503-494-6796</a:t>
            </a:r>
            <a:endParaRPr lang="en-US" dirty="0"/>
          </a:p>
        </p:txBody>
      </p:sp>
      <p:sp>
        <p:nvSpPr>
          <p:cNvPr id="4" name="Slide Number Placeholder 3"/>
          <p:cNvSpPr>
            <a:spLocks noGrp="1"/>
          </p:cNvSpPr>
          <p:nvPr>
            <p:ph type="sldNum" sz="quarter" idx="5"/>
          </p:nvPr>
        </p:nvSpPr>
        <p:spPr/>
        <p:txBody>
          <a:bodyPr/>
          <a:lstStyle/>
          <a:p>
            <a:fld id="{83E0F0F4-4215-4694-A1B5-E0A1D09AC16D}" type="slidenum">
              <a:rPr lang="en-US" smtClean="0"/>
              <a:t>1</a:t>
            </a:fld>
            <a:endParaRPr lang="en-US"/>
          </a:p>
        </p:txBody>
      </p:sp>
    </p:spTree>
    <p:extLst>
      <p:ext uri="{BB962C8B-B14F-4D97-AF65-F5344CB8AC3E}">
        <p14:creationId xmlns:p14="http://schemas.microsoft.com/office/powerpoint/2010/main" val="104347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89C2-49FE-C34B-D294-29404888C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F922-AE6E-528A-E54D-883D72362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F58FC-E586-39D4-7D1D-451A080F3EC0}"/>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F356A83B-08F2-061D-9E75-6BC0A29E7F18}"/>
              </a:ext>
            </a:extLst>
          </p:cNvPr>
          <p:cNvSpPr>
            <a:spLocks noGrp="1"/>
          </p:cNvSpPr>
          <p:nvPr>
            <p:ph type="sldNum" sz="quarter" idx="5"/>
          </p:nvPr>
        </p:nvSpPr>
        <p:spPr/>
        <p:txBody>
          <a:bodyPr/>
          <a:lstStyle/>
          <a:p>
            <a:fld id="{83E0F0F4-4215-4694-A1B5-E0A1D09AC16D}" type="slidenum">
              <a:rPr lang="en-US" smtClean="0"/>
              <a:t>10</a:t>
            </a:fld>
            <a:endParaRPr lang="en-US"/>
          </a:p>
        </p:txBody>
      </p:sp>
    </p:spTree>
    <p:extLst>
      <p:ext uri="{BB962C8B-B14F-4D97-AF65-F5344CB8AC3E}">
        <p14:creationId xmlns:p14="http://schemas.microsoft.com/office/powerpoint/2010/main" val="95477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F4BC-A3D8-BCC4-5955-3D3AEA2D4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07223-5B23-114C-0324-18BB3D00A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F3266-23C1-CCE4-0B34-65780E52AE42}"/>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ACF6D23D-C1EB-E938-A8A1-C02A3E6588F2}"/>
              </a:ext>
            </a:extLst>
          </p:cNvPr>
          <p:cNvSpPr>
            <a:spLocks noGrp="1"/>
          </p:cNvSpPr>
          <p:nvPr>
            <p:ph type="sldNum" sz="quarter" idx="5"/>
          </p:nvPr>
        </p:nvSpPr>
        <p:spPr/>
        <p:txBody>
          <a:bodyPr/>
          <a:lstStyle/>
          <a:p>
            <a:fld id="{83E0F0F4-4215-4694-A1B5-E0A1D09AC16D}" type="slidenum">
              <a:rPr lang="en-US" smtClean="0"/>
              <a:t>11</a:t>
            </a:fld>
            <a:endParaRPr lang="en-US"/>
          </a:p>
        </p:txBody>
      </p:sp>
    </p:spTree>
    <p:extLst>
      <p:ext uri="{BB962C8B-B14F-4D97-AF65-F5344CB8AC3E}">
        <p14:creationId xmlns:p14="http://schemas.microsoft.com/office/powerpoint/2010/main" val="126524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29E26-5A13-09E9-A33D-C3C21B92A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E57B2-DD50-3DCE-86EA-9EE06CB69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52ECE-60D6-57E2-A799-BF46A4F92776}"/>
              </a:ext>
            </a:extLst>
          </p:cNvPr>
          <p:cNvSpPr>
            <a:spLocks noGrp="1"/>
          </p:cNvSpPr>
          <p:nvPr>
            <p:ph type="body" idx="1"/>
          </p:nvPr>
        </p:nvSpPr>
        <p:spPr/>
        <p:txBody>
          <a:bodyPr/>
          <a:lstStyle/>
          <a:p>
            <a:r>
              <a:rPr lang="en-US" dirty="0">
                <a:latin typeface="Gill Sans Nova Book" panose="020B0602020104020203" pitchFamily="34" charset="0"/>
              </a:rPr>
              <a:t>Sue Rose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A115B77F-E12E-C073-C532-0AAEAA031C3D}"/>
              </a:ext>
            </a:extLst>
          </p:cNvPr>
          <p:cNvSpPr>
            <a:spLocks noGrp="1"/>
          </p:cNvSpPr>
          <p:nvPr>
            <p:ph type="sldNum" sz="quarter" idx="5"/>
          </p:nvPr>
        </p:nvSpPr>
        <p:spPr/>
        <p:txBody>
          <a:bodyPr/>
          <a:lstStyle/>
          <a:p>
            <a:fld id="{83E0F0F4-4215-4694-A1B5-E0A1D09AC16D}" type="slidenum">
              <a:rPr lang="en-US" smtClean="0"/>
              <a:t>12</a:t>
            </a:fld>
            <a:endParaRPr lang="en-US"/>
          </a:p>
        </p:txBody>
      </p:sp>
    </p:spTree>
    <p:extLst>
      <p:ext uri="{BB962C8B-B14F-4D97-AF65-F5344CB8AC3E}">
        <p14:creationId xmlns:p14="http://schemas.microsoft.com/office/powerpoint/2010/main" val="45385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BA70-C814-C5BB-1EB9-E95340885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8030B-0282-CCF2-F0E6-0246FF8C1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61762-0656-FE20-7D03-1F6EC70C68F6}"/>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138E84BC-E703-88EA-F89B-A85CB5CCA0EF}"/>
              </a:ext>
            </a:extLst>
          </p:cNvPr>
          <p:cNvSpPr>
            <a:spLocks noGrp="1"/>
          </p:cNvSpPr>
          <p:nvPr>
            <p:ph type="sldNum" sz="quarter" idx="5"/>
          </p:nvPr>
        </p:nvSpPr>
        <p:spPr/>
        <p:txBody>
          <a:bodyPr/>
          <a:lstStyle/>
          <a:p>
            <a:fld id="{83E0F0F4-4215-4694-A1B5-E0A1D09AC16D}" type="slidenum">
              <a:rPr lang="en-US" smtClean="0"/>
              <a:t>13</a:t>
            </a:fld>
            <a:endParaRPr lang="en-US"/>
          </a:p>
        </p:txBody>
      </p:sp>
    </p:spTree>
    <p:extLst>
      <p:ext uri="{BB962C8B-B14F-4D97-AF65-F5344CB8AC3E}">
        <p14:creationId xmlns:p14="http://schemas.microsoft.com/office/powerpoint/2010/main" val="124266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2BB4-3A0D-52BA-65D2-A087330F4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CF53C-CF93-3D50-63BD-A031AB7BD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9ECB5-FF2F-88C3-B20B-C0105D03BA76}"/>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18CF62E-E0D3-B119-E2B8-F2D362DA7EB9}"/>
              </a:ext>
            </a:extLst>
          </p:cNvPr>
          <p:cNvSpPr>
            <a:spLocks noGrp="1"/>
          </p:cNvSpPr>
          <p:nvPr>
            <p:ph type="sldNum" sz="quarter" idx="5"/>
          </p:nvPr>
        </p:nvSpPr>
        <p:spPr/>
        <p:txBody>
          <a:bodyPr/>
          <a:lstStyle/>
          <a:p>
            <a:fld id="{83E0F0F4-4215-4694-A1B5-E0A1D09AC16D}" type="slidenum">
              <a:rPr lang="en-US" smtClean="0"/>
              <a:t>14</a:t>
            </a:fld>
            <a:endParaRPr lang="en-US"/>
          </a:p>
        </p:txBody>
      </p:sp>
    </p:spTree>
    <p:extLst>
      <p:ext uri="{BB962C8B-B14F-4D97-AF65-F5344CB8AC3E}">
        <p14:creationId xmlns:p14="http://schemas.microsoft.com/office/powerpoint/2010/main" val="9615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BBED-B796-D49D-AC49-7141BECC7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18CE-E63F-68E0-36FB-7F0715B73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D12A-9895-BDF3-9562-F00819C9C5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article is distributed under the terms of the Creative</a:t>
            </a:r>
          </a:p>
          <a:p>
            <a:r>
              <a:rPr lang="en-US" sz="1200" b="0" i="0" u="none" strike="noStrike" kern="1200" baseline="0" dirty="0">
                <a:solidFill>
                  <a:schemeClr val="tx1"/>
                </a:solidFill>
                <a:latin typeface="+mn-lt"/>
                <a:ea typeface="+mn-ea"/>
                <a:cs typeface="+mn-cs"/>
              </a:rPr>
              <a:t>Commons Attribution 4.0 International License (http:/ /</a:t>
            </a:r>
          </a:p>
          <a:p>
            <a:r>
              <a:rPr lang="en-US" sz="1200" b="0" i="0" u="none" strike="noStrike" kern="1200" baseline="0" dirty="0" err="1">
                <a:solidFill>
                  <a:schemeClr val="tx1"/>
                </a:solidFill>
                <a:latin typeface="+mn-lt"/>
                <a:ea typeface="+mn-ea"/>
                <a:cs typeface="+mn-cs"/>
              </a:rPr>
              <a:t>creativecommons.org</a:t>
            </a:r>
            <a:r>
              <a:rPr lang="en-US" sz="1200" b="0" i="0" u="none" strike="noStrike" kern="1200" baseline="0" dirty="0">
                <a:solidFill>
                  <a:schemeClr val="tx1"/>
                </a:solidFill>
                <a:latin typeface="+mn-lt"/>
                <a:ea typeface="+mn-ea"/>
                <a:cs typeface="+mn-cs"/>
              </a:rPr>
              <a:t>/licenses/by/4.0/), which permits unrestricted use,</a:t>
            </a:r>
          </a:p>
          <a:p>
            <a:r>
              <a:rPr lang="en-US" sz="1200" b="0" i="0" u="none" strike="noStrike" kern="1200" baseline="0" dirty="0">
                <a:solidFill>
                  <a:schemeClr val="tx1"/>
                </a:solidFill>
                <a:latin typeface="+mn-lt"/>
                <a:ea typeface="+mn-ea"/>
                <a:cs typeface="+mn-cs"/>
              </a:rPr>
              <a:t>distribution, and reproduction in any medium, provided you give appropriate</a:t>
            </a:r>
          </a:p>
          <a:p>
            <a:r>
              <a:rPr lang="en-US" sz="1200" b="0" i="0" u="none" strike="noStrike" kern="1200" baseline="0" dirty="0">
                <a:solidFill>
                  <a:schemeClr val="tx1"/>
                </a:solidFill>
                <a:latin typeface="+mn-lt"/>
                <a:ea typeface="+mn-ea"/>
                <a:cs typeface="+mn-cs"/>
              </a:rPr>
              <a:t>credit to the original author(s) and the source, provide a link to the</a:t>
            </a:r>
          </a:p>
          <a:p>
            <a:r>
              <a:rPr lang="en-US" sz="1200" b="0" i="0" u="none" strike="noStrike" kern="1200" baseline="0" dirty="0">
                <a:solidFill>
                  <a:schemeClr val="tx1"/>
                </a:solidFill>
                <a:latin typeface="+mn-lt"/>
                <a:ea typeface="+mn-ea"/>
                <a:cs typeface="+mn-cs"/>
              </a:rPr>
              <a:t>Creative Commons license, and indicate if changes were made.</a:t>
            </a:r>
            <a:endParaRPr lang="en-US"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BD00D8D7-0554-ED51-9153-6186F7428D12}"/>
              </a:ext>
            </a:extLst>
          </p:cNvPr>
          <p:cNvSpPr>
            <a:spLocks noGrp="1"/>
          </p:cNvSpPr>
          <p:nvPr>
            <p:ph type="sldNum" sz="quarter" idx="5"/>
          </p:nvPr>
        </p:nvSpPr>
        <p:spPr/>
        <p:txBody>
          <a:bodyPr/>
          <a:lstStyle/>
          <a:p>
            <a:fld id="{83E0F0F4-4215-4694-A1B5-E0A1D09AC16D}" type="slidenum">
              <a:rPr lang="en-US" smtClean="0"/>
              <a:t>15</a:t>
            </a:fld>
            <a:endParaRPr lang="en-US"/>
          </a:p>
        </p:txBody>
      </p:sp>
    </p:spTree>
    <p:extLst>
      <p:ext uri="{BB962C8B-B14F-4D97-AF65-F5344CB8AC3E}">
        <p14:creationId xmlns:p14="http://schemas.microsoft.com/office/powerpoint/2010/main" val="132009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79AC-76CE-87C1-A747-7F740121F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5B581-CA7D-7923-483E-3BF1F0674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10D83-88E4-3396-22E3-6CFC99319FBA}"/>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1E76525E-A8D4-6952-8201-A6322C65A5FC}"/>
              </a:ext>
            </a:extLst>
          </p:cNvPr>
          <p:cNvSpPr>
            <a:spLocks noGrp="1"/>
          </p:cNvSpPr>
          <p:nvPr>
            <p:ph type="sldNum" sz="quarter" idx="5"/>
          </p:nvPr>
        </p:nvSpPr>
        <p:spPr/>
        <p:txBody>
          <a:bodyPr/>
          <a:lstStyle/>
          <a:p>
            <a:fld id="{83E0F0F4-4215-4694-A1B5-E0A1D09AC16D}" type="slidenum">
              <a:rPr lang="en-US" smtClean="0"/>
              <a:t>16</a:t>
            </a:fld>
            <a:endParaRPr lang="en-US"/>
          </a:p>
        </p:txBody>
      </p:sp>
    </p:spTree>
    <p:extLst>
      <p:ext uri="{BB962C8B-B14F-4D97-AF65-F5344CB8AC3E}">
        <p14:creationId xmlns:p14="http://schemas.microsoft.com/office/powerpoint/2010/main" val="342228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ACF3-9949-5CF7-9D30-EA6C20833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A6E18-CC78-8C9E-760D-90B318EAB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AF7A2-880F-C274-F30F-156B7E748EAA}"/>
              </a:ext>
            </a:extLst>
          </p:cNvPr>
          <p:cNvSpPr>
            <a:spLocks noGrp="1"/>
          </p:cNvSpPr>
          <p:nvPr>
            <p:ph type="body" idx="1"/>
          </p:nvPr>
        </p:nvSpPr>
        <p:spPr/>
        <p:txBody>
          <a:bodyPr/>
          <a:lstStyle/>
          <a:p>
            <a:r>
              <a:rPr lang="en-US" b="0" i="0" u="none" baseline="0" dirty="0"/>
              <a:t>Birks, J. S. and R. J. Harvey (2018). "Donepezil for dementia due to Alzheimer's disease." </a:t>
            </a:r>
            <a:r>
              <a:rPr lang="en-US" b="0" i="0" u="sng" baseline="0" dirty="0"/>
              <a:t>Cochrane Database of Systematic Reviews</a:t>
            </a:r>
            <a:r>
              <a:rPr lang="en-US" b="0" i="0" u="none" baseline="0" dirty="0"/>
              <a:t>(6).</a:t>
            </a:r>
          </a:p>
          <a:p>
            <a:r>
              <a:rPr lang="en-US" b="0" i="0" u="none" baseline="0" dirty="0"/>
              <a:t>	- Background Alzheimer's disease is the most common cause of dementia in older people. One approach to symptomatic treatment of Alzheimer's disease is to enhance cholinergic neurotransmission in the brain by blocking the action of the enzyme responsible for the breakdown of the neurotransmitter acetylcholine. This can be done by a group of drugs known as cholinesterase inhibitors. Donepezil is a cholinesterase inhibitor. This review is an updated version of a review first published in 1998. Objectives To assess the clinical efficacy and safety of donepezil in people with mild, moderate or severe dementia due to Alzheimer's disease; to compare the efficacy and safety of different doses of donepezil; and to assess the effect of donepezil on healthcare resource use and costs. Search methods We searched Cochrane Dementia and Cognitive Improvement’s Specialized Register, MEDLINE, Embase, PsycINFO and a number of other sources on 20 May 2017 to ensure that the search was as comprehensive and up‐to‐date as possible. In addition, we contacted members of the Donepezil Study Group and Eisai Inc. Selection criteria We included all double‐blind, </a:t>
            </a:r>
            <a:r>
              <a:rPr lang="en-US" b="0" i="0" u="none" baseline="0" dirty="0" err="1"/>
              <a:t>randomised</a:t>
            </a:r>
            <a:r>
              <a:rPr lang="en-US" b="0" i="0" u="none" baseline="0" dirty="0"/>
              <a:t> controlled trials in which treatment with donepezil was administered to people with mild, moderate or severe dementia due to Alzheimer's disease for 12 weeks or more and its effects compared with those of placebo in a parallel group of patients, or where two different doses of donepezil were compared. Data collection and analysis One reviewer (JSB) extracted data on cognitive function, activities of daily living, </a:t>
            </a:r>
            <a:r>
              <a:rPr lang="en-US" b="0" i="0" u="none" baseline="0" dirty="0" err="1"/>
              <a:t>behavioural</a:t>
            </a:r>
            <a:r>
              <a:rPr lang="en-US" b="0" i="0" u="none" baseline="0" dirty="0"/>
              <a:t> symptoms, global clinical state, quality of life, adverse events, deaths and healthcare resource costs. Where appropriate and possible, we estimated pooled treatment effects. We used GRADE methods to assess the quality of the evidence for each outcome. Main results Thirty studies involving 8257 participants met the inclusion criteria of the review, of which 28 studies reported results in sufficient detail for the meta‐analyses. Most studies were of six months' duration or less. Only one small trial lasted 52 weeks. The studies tested mainly donepezil capsules at a dose of 5 mg/day or 10 mg/day. Two studies tested a slow‐release oral formulation that delivered 23 mg/day. Participants in 21 studies had mild to moderate disease, in five studies moderate to severe, and in four severe disease. Seventeen studies were industry funded or sponsored, four studies were funded independently of industry and for nine studies there was no information on source of funding. Our main analysis compared the safety and efficacy of donepezil 10 mg/day with placebo at 24 to 26 weeks of treatment. Thirteen studies contributed data from 3396 participants to this analysis. Eleven of these studies were </a:t>
            </a:r>
            <a:r>
              <a:rPr lang="en-US" b="0" i="0" u="none" baseline="0" dirty="0" err="1"/>
              <a:t>multicentre</a:t>
            </a:r>
            <a:r>
              <a:rPr lang="en-US" b="0" i="0" u="none" baseline="0" dirty="0"/>
              <a:t> studies. Seven studies recruited patients with mild to moderate Alzheimer's disease, two with moderate to severe, and four with severe Alzheimer's disease, with a mean age of about 75 years. Almost all evidence was of moderate quality, downgraded due to study limitations. After 26 weeks of treatment, donepezil compared with placebo was associated with better outcomes for cognitive function measured with the Alzheimer's Disease Assessment Scale‐Cognitive (ADAS‐Cog, range 0 to 70) (mean difference (MD) ‐2.67, 95% confidence interval (CI) ‐3.31 to ‐2.02, 1130 participants, 5 studies), the Mini‐Mental State Examination (MMSE) score (MD 1.05, 95% CI 0.73 to 1.37, 1757 participants, 7 studies) and the Severe Impairment Battery (SIB, range 0 to 100) (MD 5.92, 95% CI 4.53 to 7.31, 1348 participants, 5 studies). Donepezil was also associated with better function measured with the Alzheimer's Disease Cooperative Study activities of daily living score for severe Alzheimer's disease (ADCS‐ADL‐</a:t>
            </a:r>
            <a:r>
              <a:rPr lang="en-US" b="0" i="0" u="none" baseline="0" dirty="0" err="1"/>
              <a:t>sev</a:t>
            </a:r>
            <a:r>
              <a:rPr lang="en-US" b="0" i="0" u="none" baseline="0" dirty="0"/>
              <a:t>) (MD 1.03, 95% CI 0.21 to 1.85, 733 participants, 3 studies). A higher proportion of participants treated with donepezil experienced improvement on the clinician‐rated global impression of change scale (odds ratio (OR) 1.92, 95% CI 1.54 to 2.39, 1674 </a:t>
            </a:r>
            <a:r>
              <a:rPr lang="en-US" b="0" i="0" u="none" baseline="0" dirty="0" err="1"/>
              <a:t>articipants</a:t>
            </a:r>
            <a:r>
              <a:rPr lang="en-US" b="0" i="0" u="none" baseline="0" dirty="0"/>
              <a:t>, 6 studies). There was no difference between donepezil and placebo for </a:t>
            </a:r>
            <a:r>
              <a:rPr lang="en-US" b="0" i="0" u="none" baseline="0" dirty="0" err="1"/>
              <a:t>behavioural</a:t>
            </a:r>
            <a:r>
              <a:rPr lang="en-US" b="0" i="0" u="none" baseline="0" dirty="0"/>
              <a:t> symptoms measured by the Neuropsychiatric Inventory (NPI) (MD ‐1.62, 95% CI ‐3.43 to 0.19, 1035 participants, 4 studies) or by the </a:t>
            </a:r>
            <a:r>
              <a:rPr lang="en-US" b="0" i="0" u="none" baseline="0" dirty="0" err="1"/>
              <a:t>Behavioural</a:t>
            </a:r>
            <a:r>
              <a:rPr lang="en-US" b="0" i="0" u="none" baseline="0" dirty="0"/>
              <a:t> Pathology in Alzheimer's Disease (BEHAVE‐AD) scale (MD 0.4, 95% CI ‐1.28 to 2.08, 194 participants, 1 study). There was also no difference between donepezil and placebo for Quality of Life (QoL) (MD ‐2.79, 95% CI ‐8.15 to 2.56, 815 participants, 2 studies). Participants receiving donepezil were more likely to withdraw from the studies before the end of treatment (24% versus 20%, OR 1.25, 95% CI 1.05 to 1.50, 2846 participants, 12 studies) or to experience an adverse event during the studies (72% vs 65%, OR 1.59, 95% 1.31 to 1.95, 2500 participants, 10 studies). There was no evidence of a difference between donepezil and placebo for patient total healthcare resource </a:t>
            </a:r>
            <a:r>
              <a:rPr lang="en-US" b="0" i="0" u="none" baseline="0" dirty="0" err="1"/>
              <a:t>utilisation</a:t>
            </a:r>
            <a:r>
              <a:rPr lang="en-US" b="0" i="0" u="none" baseline="0" dirty="0"/>
              <a:t>. Three studies compared donepezil 10 mg/day to donepezil 5 mg/day over 26 weeks. The 5 mg dose was associated with slightly worse cognitive function on the ADAS‐Cog, but not on the MMSE or SIB, with slightly better QoL and with fewer adverse events and withdrawals from treatment. Two studies compared donepezil 10 mg/day to donepezil 23 mg/day. There were no differences on efficacy outcomes, but fewer participants on 10 mg/day experienced adverse events or withdrew from treatment. Authors' conclusions There is moderate‐quality evidence that people with mild, moderate or severe dementia due to Alzheimer's disease treated for periods of 12 or 24 weeks with donepezil experience small benefits in cognitive function, activities of daily living and clinician‐rated global clinical state. There is some evidence that use of donepezil is neither more nor less expensive compared with placebo when assessing total healthcare resource costs. Benefits on 23 mg/day were no greater than on 10 mg/day, and benefits on the 10 mg/day dose were marginally larger than on the 5 mg/day dose, but the rates of withdrawal and of adverse events before end of treatment were higher the higher the dose. Plain language summary Donepezil for people with dementia due to Alzheimer's disease Review question What effects (benefits or harms) does donepezil have on people with dementia due to Alzheimer's disease? Background Alzheimer's disease is the most common cause of dementia. As the disease progresses, people lose the ability to remember, communicate, think clearly and perform the activities of daily living. Their </a:t>
            </a:r>
            <a:r>
              <a:rPr lang="en-US" b="0" i="0" u="none" baseline="0" dirty="0" err="1"/>
              <a:t>behaviour</a:t>
            </a:r>
            <a:r>
              <a:rPr lang="en-US" b="0" i="0" u="none" baseline="0" dirty="0"/>
              <a:t> may also change. In severe Alzheimer's disease people lose the ability to care for themselves. The most commonly used treatment for Alzheimer's disease are medicines known as acetylcholinesterase inhibitors. Donepezil is one of these medicines. It is taken as a pill once a day. In Alzheimer's disease, one of the changes in the brain is a reduced number of nerve cells called cholinergic </a:t>
            </a:r>
            <a:r>
              <a:rPr lang="en-US" b="0" i="0" u="none" baseline="0" dirty="0" err="1"/>
              <a:t>neurones</a:t>
            </a:r>
            <a:r>
              <a:rPr lang="en-US" b="0" i="0" u="none" baseline="0" dirty="0"/>
              <a:t>. These are nerve cells that signal to other cells using a chemical called acetylcholine. Acetylcholinesterase inhibitors, such as donepezil, work by preventing acetylcholine from being broken down. This may improve the symptoms of dementia. However, acetylcholine is also found elsewhere in the body and so drugs of this type may have unwanted effects. Review methods In this review we examined evidence about benefits and harms from studies that compared donepezil, taken for at least 12 weeks, to placebo (a dummy pill), or that compared different doses of donepezil. The studies had to be double‐blind and </a:t>
            </a:r>
            <a:r>
              <a:rPr lang="en-US" b="0" i="0" u="none" baseline="0" dirty="0" err="1"/>
              <a:t>randomised</a:t>
            </a:r>
            <a:r>
              <a:rPr lang="en-US" b="0" i="0" u="none" baseline="0" dirty="0"/>
              <a:t>, that is, the decision whether people taking part got donepezil or placebo had to be made randomly and neither they nor the researchers should have known which treatment they were getting while the trial was going on. This was to make the comparison as unbiased, or fair, as possible. We searched for studies up to May 2017. We assessed the quality of all the studies we included. When it was sensible to do so, we </a:t>
            </a:r>
            <a:r>
              <a:rPr lang="en-US" b="0" i="0" u="none" baseline="0" dirty="0" err="1"/>
              <a:t>analysed</a:t>
            </a:r>
            <a:r>
              <a:rPr lang="en-US" b="0" i="0" u="none" baseline="0" dirty="0"/>
              <a:t> the results of studies together to get an overall result. Key results We included 30 studies w </a:t>
            </a:r>
            <a:r>
              <a:rPr lang="en-US" b="0" i="0" u="none" baseline="0" dirty="0" err="1"/>
              <a:t>th</a:t>
            </a:r>
            <a:r>
              <a:rPr lang="en-US" b="0" i="0" u="none" baseline="0" dirty="0"/>
              <a:t> 8257 participants. Most of the people in the studies had mild or moderate dementia due to Alzheimer's disease, but in nine studies they had moderate or severe dementia. Almost all of the studies lasted six months or less. The majority of the studies were known to have been funded by the manufacturer of donepezil. We found that people with Alzheimer's disease who took 10 mg of donepezil a day for six months did slightly better than people taking placebo, on scales measuring their cognitive function (e.g. thinking and remembering), how well they could manage their daily activities, and the overall impression of a trained researcher. We did not find any effect on </a:t>
            </a:r>
            <a:r>
              <a:rPr lang="en-US" b="0" i="0" u="none" baseline="0" dirty="0" err="1"/>
              <a:t>behaviour</a:t>
            </a:r>
            <a:r>
              <a:rPr lang="en-US" b="0" i="0" u="none" baseline="0" dirty="0"/>
              <a:t> or quality of life. People taking donepezil were more likely than those taking placebo to report side effects and to drop out of the studies. Most side effects were described as mild. Nausea, vomiting and </a:t>
            </a:r>
            <a:r>
              <a:rPr lang="en-US" b="0" i="0" u="none" baseline="0" dirty="0" err="1"/>
              <a:t>diarrhoea</a:t>
            </a:r>
            <a:r>
              <a:rPr lang="en-US" b="0" i="0" u="none" baseline="0" dirty="0"/>
              <a:t> were most common. Comparing 5 mg of donepezil a day with 10 mg/day, people on 5 mg had fewer side effects, but did slightly less well on cognitive function tests. A higher dose (23 mg/day) offered no advantages and was associated with more side effects. There is some evidence that use of donepezil is neither more nor less expensive than placebo when total health care costs are taken into account. Quality of the evidence In general, we thought that the quality of the evidence was moderate. The main factor reducing our confidence was concern that the results of some studies might have been biased by the way they were done. We cannot be sure that the results apply to treatment longer than six months. Conclusions After six months of treatment, there are benefits of donepezil that are large enough to measure in studies. It is associated with side effects that are mainly mild, but that may cause people to stop treatment. Being able to </a:t>
            </a:r>
            <a:r>
              <a:rPr lang="en-US" b="0" i="0" u="none" baseline="0" dirty="0" err="1"/>
              <a:t>stabilise</a:t>
            </a:r>
            <a:r>
              <a:rPr lang="en-US" b="0" i="0" u="none" baseline="0" dirty="0"/>
              <a:t> cognitive performance or ability to maintain activities of daily living may be important clinically. In terms of total healthcare costs the use of donepezil appears cost neutral. However, there does not appear to be an effect on quality of life. More data are still required from longer‐term clinical studies examining measures of disease progression or time to needing full time care.</a:t>
            </a:r>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15B5F57-C25E-46D9-BCEC-35A953B97ABB}"/>
              </a:ext>
            </a:extLst>
          </p:cNvPr>
          <p:cNvSpPr>
            <a:spLocks noGrp="1"/>
          </p:cNvSpPr>
          <p:nvPr>
            <p:ph type="sldNum" sz="quarter" idx="5"/>
          </p:nvPr>
        </p:nvSpPr>
        <p:spPr/>
        <p:txBody>
          <a:bodyPr/>
          <a:lstStyle/>
          <a:p>
            <a:fld id="{83E0F0F4-4215-4694-A1B5-E0A1D09AC16D}" type="slidenum">
              <a:rPr lang="en-US" smtClean="0"/>
              <a:t>17</a:t>
            </a:fld>
            <a:endParaRPr lang="en-US"/>
          </a:p>
        </p:txBody>
      </p:sp>
    </p:spTree>
    <p:extLst>
      <p:ext uri="{BB962C8B-B14F-4D97-AF65-F5344CB8AC3E}">
        <p14:creationId xmlns:p14="http://schemas.microsoft.com/office/powerpoint/2010/main" val="236552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C498-66F9-05D1-A511-2EA880744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E1227-54C8-9B50-F708-798C460B4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2507F-E7AC-2CBF-D84D-2EF5A701073A}"/>
              </a:ext>
            </a:extLst>
          </p:cNvPr>
          <p:cNvSpPr>
            <a:spLocks noGrp="1"/>
          </p:cNvSpPr>
          <p:nvPr>
            <p:ph type="body" idx="1"/>
          </p:nvPr>
        </p:nvSpPr>
        <p:spPr/>
        <p:txBody>
          <a:bodyPr/>
          <a:lstStyle/>
          <a:p>
            <a:r>
              <a:rPr lang="en-US" b="0" i="0" u="none" baseline="0" dirty="0"/>
              <a:t>Birks, J. S. and R. J. Harvey (2018). "Donepezil for dementia due to Alzheimer's disease." </a:t>
            </a:r>
            <a:r>
              <a:rPr lang="en-US" b="0" i="0" u="sng" baseline="0" dirty="0"/>
              <a:t>Cochrane Database of Systematic Reviews</a:t>
            </a:r>
            <a:r>
              <a:rPr lang="en-US" b="0" i="0" u="none" baseline="0" dirty="0"/>
              <a:t>(6).</a:t>
            </a:r>
          </a:p>
          <a:p>
            <a:r>
              <a:rPr lang="en-US" b="0" i="0" u="none" baseline="0" dirty="0"/>
              <a:t>	- Background Alzheimer's disease is the most common cause of dementia in older people. One approach to symptomatic treatment of Alzheimer's disease is to enhance cholinergic neurotransmission in the brain by blocking the action of the enzyme responsible for the breakdown of the neurotransmitter acetylcholine. This can be done by a group of drugs known as cholinesterase inhibitors. Donepezil is a cholinesterase inhibitor. This review is an updated version of a review first published in 1998. Objectives To assess the clinical efficacy and safety of donepezil in people with mild, moderate or severe dementia due to Alzheimer's disease; to compare the efficacy and safety of different doses of donepezil; and to assess the effect of donepezil on healthcare resource use and costs. Search methods We searched Cochrane Dementia and Cognitive Improvement’s Specialized Register, MEDLINE, Embase, PsycINFO and a number of other sources on 20 May 2017 to ensure that the search was as comprehensive and up‐to‐date as possible. In addition, we contacted members of the Donepezil Study Group and Eisai Inc. Selection criteria We included all double‐blind, </a:t>
            </a:r>
            <a:r>
              <a:rPr lang="en-US" b="0" i="0" u="none" baseline="0" dirty="0" err="1"/>
              <a:t>randomised</a:t>
            </a:r>
            <a:r>
              <a:rPr lang="en-US" b="0" i="0" u="none" baseline="0" dirty="0"/>
              <a:t> controlled trials in which treatment with donepezil was administered to people with mild, moderate or severe dementia due to Alzheimer's disease for 12 weeks or more and its effects compared with those of placebo in a parallel group of patients, or where two different doses of donepezil were compared. Data collection and analysis One reviewer (JSB) extracted data on cognitive function, activities of daily living, </a:t>
            </a:r>
            <a:r>
              <a:rPr lang="en-US" b="0" i="0" u="none" baseline="0" dirty="0" err="1"/>
              <a:t>behavioural</a:t>
            </a:r>
            <a:r>
              <a:rPr lang="en-US" b="0" i="0" u="none" baseline="0" dirty="0"/>
              <a:t> symptoms, global clinical state, quality of life, adverse events, deaths and healthcare resource costs. Where appropriate and possible, we estimated pooled treatment effects. We used GRADE methods to assess the quality of the evidence for each outcome. Main results Thirty studies involving 8257 participants met the inclusion criteria of the review, of which 28 studies reported results in sufficient detail for the meta‐analyses. Most studies were of six months' duration or less. Only one small trial lasted 52 weeks. The studies tested mainly donepezil capsules at a dose of 5 mg/day or 10 mg/day. Two studies tested a slow‐release oral formulation that delivered 23 mg/day. Participants in 21 studies had mild to moderate disease, in five studies moderate to severe, and in four severe disease. Seventeen studies were industry funded or sponsored, four studies were funded independently of industry and for nine studies there was no information on source of funding. Our main analysis compared the safety and efficacy of donepezil 10 mg/day with placebo at 24 to 26 weeks of treatment. Thirteen studies contributed data from 3396 participants to this analysis. Eleven of these studies were </a:t>
            </a:r>
            <a:r>
              <a:rPr lang="en-US" b="0" i="0" u="none" baseline="0" dirty="0" err="1"/>
              <a:t>multicentre</a:t>
            </a:r>
            <a:r>
              <a:rPr lang="en-US" b="0" i="0" u="none" baseline="0" dirty="0"/>
              <a:t> studies. Seven studies recruited patients with mild to moderate Alzheimer's disease, two with moderate to severe, and four with severe Alzheimer's disease, with a mean age of about 75 years. Almost all evidence was of moderate quality, downgraded due to study limitations. After 26 weeks of treatment, donepezil compared with placebo was associated with better outcomes for cognitive function measured with the Alzheimer's Disease Assessment Scale‐Cognitive (ADAS‐Cog, range 0 to 70) (mean difference (MD) ‐2.67, 95% confidence interval (CI) ‐3.31 to ‐2.02, 1130 participants, 5 studies), the Mini‐Mental State Examination (MMSE) score (MD 1.05, 95% CI 0.73 to 1.37, 1757 participants, 7 studies) and the Severe Impairment Battery (SIB, range 0 to 100) (MD 5.92, 95% CI 4.53 to 7.31, 1348 participants, 5 studies). Donepezil was also associated with better function measured with the Alzheimer's Disease Cooperative Study activities of daily living score for severe Alzheimer's disease (ADCS‐ADL‐</a:t>
            </a:r>
            <a:r>
              <a:rPr lang="en-US" b="0" i="0" u="none" baseline="0" dirty="0" err="1"/>
              <a:t>sev</a:t>
            </a:r>
            <a:r>
              <a:rPr lang="en-US" b="0" i="0" u="none" baseline="0" dirty="0"/>
              <a:t>) (MD 1.03, 95% CI 0.21 to 1.85, 733 participants, 3 studies). A higher proportion of participants treated with donepezil experienced improvement on the clinician‐rated global impression of change scale (odds ratio (OR) 1.92, 95% CI 1.54 to 2.39, 1674 </a:t>
            </a:r>
            <a:r>
              <a:rPr lang="en-US" b="0" i="0" u="none" baseline="0" dirty="0" err="1"/>
              <a:t>articipants</a:t>
            </a:r>
            <a:r>
              <a:rPr lang="en-US" b="0" i="0" u="none" baseline="0" dirty="0"/>
              <a:t>, 6 studies). There was no difference between donepezil and placebo for </a:t>
            </a:r>
            <a:r>
              <a:rPr lang="en-US" b="0" i="0" u="none" baseline="0" dirty="0" err="1"/>
              <a:t>behavioural</a:t>
            </a:r>
            <a:r>
              <a:rPr lang="en-US" b="0" i="0" u="none" baseline="0" dirty="0"/>
              <a:t> symptoms measured by the Neuropsychiatric Inventory (NPI) (MD ‐1.62, 95% CI ‐3.43 to 0.19, 1035 participants, 4 studies) or by the </a:t>
            </a:r>
            <a:r>
              <a:rPr lang="en-US" b="0" i="0" u="none" baseline="0" dirty="0" err="1"/>
              <a:t>Behavioural</a:t>
            </a:r>
            <a:r>
              <a:rPr lang="en-US" b="0" i="0" u="none" baseline="0" dirty="0"/>
              <a:t> Pathology in Alzheimer's Disease (BEHAVE‐AD) scale (MD 0.4, 95% CI ‐1.28 to 2.08, 194 participants, 1 study). There was also no difference between donepezil and placebo for Quality of Life (QoL) (MD ‐2.79, 95% CI ‐8.15 to 2.56, 815 participants, 2 studies). Participants receiving donepezil were more likely to withdraw from the studies before the end of treatment (24% versus 20%, OR 1.25, 95% CI 1.05 to 1.50, 2846 participants, 12 studies) or to experience an adverse event during the studies (72% vs 65%, OR 1.59, 95% 1.31 to 1.95, 2500 participants, 10 studies). There was no evidence of a difference between donepezil and placebo for patient total healthcare resource </a:t>
            </a:r>
            <a:r>
              <a:rPr lang="en-US" b="0" i="0" u="none" baseline="0" dirty="0" err="1"/>
              <a:t>utilisation</a:t>
            </a:r>
            <a:r>
              <a:rPr lang="en-US" b="0" i="0" u="none" baseline="0" dirty="0"/>
              <a:t>. Three studies compared donepezil 10 mg/day to donepezil 5 mg/day over 26 weeks. The 5 mg dose was associated with slightly worse cognitive function on the ADAS‐Cog, but not on the MMSE or SIB, with slightly better QoL and with fewer adverse events and withdrawals from treatment. Two studies compared donepezil 10 mg/day to donepezil 23 mg/day. There were no differences on efficacy outcomes, but fewer participants on 10 mg/day experienced adverse events or withdrew from treatment. Authors' conclusions There is moderate‐quality evidence that people with mild, moderate or severe dementia due to Alzheimer's disease treated for periods of 12 or 24 weeks with donepezil experience small benefits in cognitive function, activities of daily living and clinician‐rated global clinical state. There is some evidence that use of donepezil is neither more nor less expensive compared with placebo when assessing total healthcare resource costs. Benefits on 23 mg/day were no greater than on 10 mg/day, and benefits on the 10 mg/day dose were marginally larger than on the 5 mg/day dose, but the rates of withdrawal and of adverse events before end of treatment were higher the higher the dose. Plain language summary Donepezil for people with dementia due to Alzheimer's disease Review question What effects (benefits or harms) does donepezil have on people with dementia due to Alzheimer's disease? Background Alzheimer's disease is the most common cause of dementia. As the disease progresses, people lose the ability to remember, communicate, think clearly and perform the activities of daily living. Their </a:t>
            </a:r>
            <a:r>
              <a:rPr lang="en-US" b="0" i="0" u="none" baseline="0" dirty="0" err="1"/>
              <a:t>behaviour</a:t>
            </a:r>
            <a:r>
              <a:rPr lang="en-US" b="0" i="0" u="none" baseline="0" dirty="0"/>
              <a:t> may also change. In severe Alzheimer's disease people lose the ability to care for themselves. The most commonly used treatment for Alzheimer's disease are medicines known as acetylcholinesterase inhibitors. Donepezil is one of these medicines. It is taken as a pill once a day. In Alzheimer's disease, one of the changes in the brain is a reduced number of nerve cells called cholinergic </a:t>
            </a:r>
            <a:r>
              <a:rPr lang="en-US" b="0" i="0" u="none" baseline="0" dirty="0" err="1"/>
              <a:t>neurones</a:t>
            </a:r>
            <a:r>
              <a:rPr lang="en-US" b="0" i="0" u="none" baseline="0" dirty="0"/>
              <a:t>. These are nerve cells that signal to other cells using a chemical called acetylcholine. Acetylcholinesterase inhibitors, such as donepezil, work by preventing acetylcholine from being broken down. This may improve the symptoms of dementia. However, acetylcholine is also found elsewhere in the body and so drugs of this type may have unwanted effects. Review methods In this review we examined evidence about benefits and harms from studies that compared donepezil, taken for at least 12 weeks, to placebo (a dummy pill), or that compared different doses of donepezil. The studies had to be double‐blind and </a:t>
            </a:r>
            <a:r>
              <a:rPr lang="en-US" b="0" i="0" u="none" baseline="0" dirty="0" err="1"/>
              <a:t>randomised</a:t>
            </a:r>
            <a:r>
              <a:rPr lang="en-US" b="0" i="0" u="none" baseline="0" dirty="0"/>
              <a:t>, that is, the decision whether people taking part got donepezil or placebo had to be made randomly and neither they nor the researchers should have known which treatment they were getting while the trial was going on. This was to make the comparison as unbiased, or fair, as possible. We searched for studies up to May 2017. We assessed the quality of all the studies we included. When it was sensible to do so, we </a:t>
            </a:r>
            <a:r>
              <a:rPr lang="en-US" b="0" i="0" u="none" baseline="0" dirty="0" err="1"/>
              <a:t>analysed</a:t>
            </a:r>
            <a:r>
              <a:rPr lang="en-US" b="0" i="0" u="none" baseline="0" dirty="0"/>
              <a:t> the results of studies together to get an overall result. Key results We included 30 studies w </a:t>
            </a:r>
            <a:r>
              <a:rPr lang="en-US" b="0" i="0" u="none" baseline="0" dirty="0" err="1"/>
              <a:t>th</a:t>
            </a:r>
            <a:r>
              <a:rPr lang="en-US" b="0" i="0" u="none" baseline="0" dirty="0"/>
              <a:t> 8257 participants. Most of the people in the studies had mild or moderate dementia due to Alzheimer's disease, but in nine studies they had moderate or severe dementia. Almost all of the studies lasted six months or less. The majority of the studies were known to have been funded by the manufacturer of donepezil. We found that people with Alzheimer's disease who took 10 mg of donepezil a day for six months did slightly better than people taking placebo, on scales measuring their cognitive function (e.g. thinking and remembering), how well they could manage their daily activities, and the overall impression of a trained researcher. We did not find any effect on </a:t>
            </a:r>
            <a:r>
              <a:rPr lang="en-US" b="0" i="0" u="none" baseline="0" dirty="0" err="1"/>
              <a:t>behaviour</a:t>
            </a:r>
            <a:r>
              <a:rPr lang="en-US" b="0" i="0" u="none" baseline="0" dirty="0"/>
              <a:t> or quality of life. People taking donepezil were more likely than those taking placebo to report side effects and to drop out of the studies. Most side effects were described as mild. Nausea, vomiting and </a:t>
            </a:r>
            <a:r>
              <a:rPr lang="en-US" b="0" i="0" u="none" baseline="0" dirty="0" err="1"/>
              <a:t>diarrhoea</a:t>
            </a:r>
            <a:r>
              <a:rPr lang="en-US" b="0" i="0" u="none" baseline="0" dirty="0"/>
              <a:t> were most common. Comparing 5 mg of donepezil a day with 10 mg/day, people on 5 mg had fewer side effects, but did slightly less well on cognitive function tests. A higher dose (23 mg/day) offered no advantages and was associated with more side effects. There is some evidence that use of donepezil is neither more nor less expensive than placebo when total health care costs are taken into account. Quality of the evidence In general, we thought that the quality of the evidence was moderate. The main factor reducing our confidence was concern that the results of some studies might have been biased by the way they were done. We cannot be sure that the results apply to treatment longer than six months. Conclusions After six months of treatment, there are benefits of donepezil that are large enough to measure in studies. It is associated with side effects that are mainly mild, but that may cause people to stop treatment. Being able to </a:t>
            </a:r>
            <a:r>
              <a:rPr lang="en-US" b="0" i="0" u="none" baseline="0" dirty="0" err="1"/>
              <a:t>stabilise</a:t>
            </a:r>
            <a:r>
              <a:rPr lang="en-US" b="0" i="0" u="none" baseline="0" dirty="0"/>
              <a:t> cognitive performance or ability to maintain activities of daily living may be important clinically. In terms of total healthcare costs the use of donepezil appears cost neutral. However, there does not appear to be an effect on quality of life. More data are still required from longer‐term clinical studies examining measures of disease progression or time to needing full time care.</a:t>
            </a:r>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2C8ED52-C036-23E9-8A86-9A01B10EFA4A}"/>
              </a:ext>
            </a:extLst>
          </p:cNvPr>
          <p:cNvSpPr>
            <a:spLocks noGrp="1"/>
          </p:cNvSpPr>
          <p:nvPr>
            <p:ph type="sldNum" sz="quarter" idx="5"/>
          </p:nvPr>
        </p:nvSpPr>
        <p:spPr/>
        <p:txBody>
          <a:bodyPr/>
          <a:lstStyle/>
          <a:p>
            <a:fld id="{83E0F0F4-4215-4694-A1B5-E0A1D09AC16D}" type="slidenum">
              <a:rPr lang="en-US" smtClean="0"/>
              <a:t>18</a:t>
            </a:fld>
            <a:endParaRPr lang="en-US"/>
          </a:p>
        </p:txBody>
      </p:sp>
    </p:spTree>
    <p:extLst>
      <p:ext uri="{BB962C8B-B14F-4D97-AF65-F5344CB8AC3E}">
        <p14:creationId xmlns:p14="http://schemas.microsoft.com/office/powerpoint/2010/main" val="282970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D03A-3D18-D464-87C9-F7C3263A7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AEB62-929B-3F42-D0DD-E29D8A66B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CDFF2-3D35-28E3-9973-BB6EE9045F46}"/>
              </a:ext>
            </a:extLst>
          </p:cNvPr>
          <p:cNvSpPr>
            <a:spLocks noGrp="1"/>
          </p:cNvSpPr>
          <p:nvPr>
            <p:ph type="body" idx="1"/>
          </p:nvPr>
        </p:nvSpPr>
        <p:spPr/>
        <p:txBody>
          <a:bodyPr/>
          <a:lstStyle/>
          <a:p>
            <a:r>
              <a:rPr lang="en-US" b="0" i="0" u="none" baseline="0" dirty="0"/>
              <a:t>Birks, J. S. and R. J. Harvey (2018). "Donepezil for dementia due to Alzheimer's disease." </a:t>
            </a:r>
            <a:r>
              <a:rPr lang="en-US" b="0" i="0" u="sng" baseline="0" dirty="0"/>
              <a:t>Cochrane Database of Systematic Reviews</a:t>
            </a:r>
            <a:r>
              <a:rPr lang="en-US" b="0" i="0" u="none" baseline="0" dirty="0"/>
              <a:t>(6).</a:t>
            </a:r>
          </a:p>
          <a:p>
            <a:r>
              <a:rPr lang="en-US" b="0" i="0" u="none" baseline="0" dirty="0"/>
              <a:t>	- Background Alzheimer's disease is the most common cause of dementia in older people. One approach to symptomatic treatment of Alzheimer's disease is to enhance cholinergic neurotransmission in the brain by blocking the action of the enzyme responsible for the breakdown of the neurotransmitter acetylcholine. This can be done by a group of drugs known as cholinesterase inhibitors. Donepezil is a cholinesterase inhibitor. This review is an updated version of a review first published in 1998. Objectives To assess the clinical efficacy and safety of donepezil in people with mild, moderate or severe dementia due to Alzheimer's disease; to compare the efficacy and safety of different doses of donepezil; and to assess the effect of donepezil on healthcare resource use and costs. Search methods We searched Cochrane Dementia and Cognitive Improvement’s Specialized Register, MEDLINE, Embase, PsycINFO and a number of other sources on 20 May 2017 to ensure that the search was as comprehensive and up‐to‐date as possible. In addition, we contacted members of the Donepezil Study Group and Eisai Inc. Selection criteria We included all double‐blind, </a:t>
            </a:r>
            <a:r>
              <a:rPr lang="en-US" b="0" i="0" u="none" baseline="0" dirty="0" err="1"/>
              <a:t>randomised</a:t>
            </a:r>
            <a:r>
              <a:rPr lang="en-US" b="0" i="0" u="none" baseline="0" dirty="0"/>
              <a:t> controlled trials in which treatment with donepezil was administered to people with mild, moderate or severe dementia due to Alzheimer's disease for 12 weeks or more and its effects compared with those of placebo in a parallel group of patients, or where two different doses of donepezil were compared. Data collection and analysis One reviewer (JSB) extracted data on cognitive function, activities of daily living, </a:t>
            </a:r>
            <a:r>
              <a:rPr lang="en-US" b="0" i="0" u="none" baseline="0" dirty="0" err="1"/>
              <a:t>behavioural</a:t>
            </a:r>
            <a:r>
              <a:rPr lang="en-US" b="0" i="0" u="none" baseline="0" dirty="0"/>
              <a:t> symptoms, global clinical state, quality of life, adverse events, deaths and healthcare resource costs. Where appropriate and possible, we estimated pooled treatment effects. We used GRADE methods to assess the quality of the evidence for each outcome. Main results Thirty studies involving 8257 participants met the inclusion criteria of the review, of which 28 studies reported results in sufficient detail for the meta‐analyses. Most studies were of six months' duration or less. Only one small trial lasted 52 weeks. The studies tested mainly donepezil capsules at a dose of 5 mg/day or 10 mg/day. Two studies tested a slow‐release oral formulation that delivered 23 mg/day. Participants in 21 studies had mild to moderate disease, in five studies moderate to severe, and in four severe disease. Seventeen studies were industry funded or sponsored, four studies were funded independently of industry and for nine studies there was no information on source of funding. Our main analysis compared the safety and efficacy of donepezil 10 mg/day with placebo at 24 to 26 weeks of treatment. Thirteen studies contributed data from 3396 participants to this analysis. Eleven of these studies were </a:t>
            </a:r>
            <a:r>
              <a:rPr lang="en-US" b="0" i="0" u="none" baseline="0" dirty="0" err="1"/>
              <a:t>multicentre</a:t>
            </a:r>
            <a:r>
              <a:rPr lang="en-US" b="0" i="0" u="none" baseline="0" dirty="0"/>
              <a:t> studies. Seven studies recruited patients with mild to moderate Alzheimer's disease, two with moderate to severe, and four with severe Alzheimer's disease, with a mean age of about 75 years. Almost all evidence was of moderate quality, downgraded due to study limitations. After 26 weeks of treatment, donepezil compared with placebo was associated with better outcomes for cognitive function measured with the Alzheimer's Disease Assessment Scale‐Cognitive (ADAS‐Cog, range 0 to 70) (mean difference (MD) ‐2.67, 95% confidence interval (CI) ‐3.31 to ‐2.02, 1130 participants, 5 studies), the Mini‐Mental State Examination (MMSE) score (MD 1.05, 95% CI 0.73 to 1.37, 1757 participants, 7 studies) and the Severe Impairment Battery (SIB, range 0 to 100) (MD 5.92, 95% CI 4.53 to 7.31, 1348 participants, 5 studies). Donepezil was also associated with better function measured with the Alzheimer's Disease Cooperative Study activities of daily living score for severe Alzheimer's disease (ADCS‐ADL‐</a:t>
            </a:r>
            <a:r>
              <a:rPr lang="en-US" b="0" i="0" u="none" baseline="0" dirty="0" err="1"/>
              <a:t>sev</a:t>
            </a:r>
            <a:r>
              <a:rPr lang="en-US" b="0" i="0" u="none" baseline="0" dirty="0"/>
              <a:t>) (MD 1.03, 95% CI 0.21 to 1.85, 733 participants, 3 studies). A higher proportion of participants treated with donepezil experienced improvement on the clinician‐rated global impression of change scale (odds ratio (OR) 1.92, 95% CI 1.54 to 2.39, 1674 </a:t>
            </a:r>
            <a:r>
              <a:rPr lang="en-US" b="0" i="0" u="none" baseline="0" dirty="0" err="1"/>
              <a:t>articipants</a:t>
            </a:r>
            <a:r>
              <a:rPr lang="en-US" b="0" i="0" u="none" baseline="0" dirty="0"/>
              <a:t>, 6 studies). There was no difference between donepezil and placebo for </a:t>
            </a:r>
            <a:r>
              <a:rPr lang="en-US" b="0" i="0" u="none" baseline="0" dirty="0" err="1"/>
              <a:t>behavioural</a:t>
            </a:r>
            <a:r>
              <a:rPr lang="en-US" b="0" i="0" u="none" baseline="0" dirty="0"/>
              <a:t> symptoms measured by the Neuropsychiatric Inventory (NPI) (MD ‐1.62, 95% CI ‐3.43 to 0.19, 1035 participants, 4 studies) or by the </a:t>
            </a:r>
            <a:r>
              <a:rPr lang="en-US" b="0" i="0" u="none" baseline="0" dirty="0" err="1"/>
              <a:t>Behavioural</a:t>
            </a:r>
            <a:r>
              <a:rPr lang="en-US" b="0" i="0" u="none" baseline="0" dirty="0"/>
              <a:t> Pathology in Alzheimer's Disease (BEHAVE‐AD) scale (MD 0.4, 95% CI ‐1.28 to 2.08, 194 participants, 1 study). There was also no difference between donepezil and placebo for Quality of Life (QoL) (MD ‐2.79, 95% CI ‐8.15 to 2.56, 815 participants, 2 studies). Participants receiving donepezil were more likely to withdraw from the studies before the end of treatment (24% versus 20%, OR 1.25, 95% CI 1.05 to 1.50, 2846 participants, 12 studies) or to experience an adverse event during the studies (72% vs 65%, OR 1.59, 95% 1.31 to 1.95, 2500 participants, 10 studies). There was no evidence of a difference between donepezil and placebo for patient total healthcare resource </a:t>
            </a:r>
            <a:r>
              <a:rPr lang="en-US" b="0" i="0" u="none" baseline="0" dirty="0" err="1"/>
              <a:t>utilisation</a:t>
            </a:r>
            <a:r>
              <a:rPr lang="en-US" b="0" i="0" u="none" baseline="0" dirty="0"/>
              <a:t>. Three studies compared donepezil 10 mg/day to donepezil 5 mg/day over 26 weeks. The 5 mg dose was associated with slightly worse cognitive function on the ADAS‐Cog, but not on the MMSE or SIB, with slightly better QoL and with fewer adverse events and withdrawals from treatment. Two studies compared donepezil 10 mg/day to donepezil 23 mg/day. There were no differences on efficacy outcomes, but fewer participants on 10 mg/day experienced adverse events or withdrew from treatment. Authors' conclusions There is moderate‐quality evidence that people with mild, moderate or severe dementia due to Alzheimer's disease treated for periods of 12 or 24 weeks with donepezil experience small benefits in cognitive function, activities of daily living and clinician‐rated global clinical state. There is some evidence that use of donepezil is neither more nor less expensive compared with placebo when assessing total healthcare resource costs. Benefits on 23 mg/day were no greater than on 10 mg/day, and benefits on the 10 mg/day dose were marginally larger than on the 5 mg/day dose, but the rates of withdrawal and of adverse events before end of treatment were higher the higher the dose. Plain language summary Donepezil for people with dementia due to Alzheimer's disease Review question What effects (benefits or harms) does donepezil have on people with dementia due to Alzheimer's disease? Background Alzheimer's disease is the most common cause of dementia. As the disease progresses, people lose the ability to remember, communicate, think clearly and perform the activities of daily living. Their </a:t>
            </a:r>
            <a:r>
              <a:rPr lang="en-US" b="0" i="0" u="none" baseline="0" dirty="0" err="1"/>
              <a:t>behaviour</a:t>
            </a:r>
            <a:r>
              <a:rPr lang="en-US" b="0" i="0" u="none" baseline="0" dirty="0"/>
              <a:t> may also change. In severe Alzheimer's disease people lose the ability to care for themselves. The most commonly used treatment for Alzheimer's disease are medicines known as acetylcholinesterase inhibitors. Donepezil is one of these medicines. It is taken as a pill once a day. In Alzheimer's disease, one of the changes in the brain is a reduced number of nerve cells called cholinergic </a:t>
            </a:r>
            <a:r>
              <a:rPr lang="en-US" b="0" i="0" u="none" baseline="0" dirty="0" err="1"/>
              <a:t>neurones</a:t>
            </a:r>
            <a:r>
              <a:rPr lang="en-US" b="0" i="0" u="none" baseline="0" dirty="0"/>
              <a:t>. These are nerve cells that signal to other cells using a chemical called acetylcholine. Acetylcholinesterase inhibitors, such as donepezil, work by preventing acetylcholine from being broken down. This may improve the symptoms of dementia. However, acetylcholine is also found elsewhere in the body and so drugs of this type may have unwanted effects. Review methods In this review we examined evidence about benefits and harms from studies that compared donepezil, taken for at least 12 weeks, to placebo (a dummy pill), or that compared different doses of donepezil. The studies had to be double‐blind and </a:t>
            </a:r>
            <a:r>
              <a:rPr lang="en-US" b="0" i="0" u="none" baseline="0" dirty="0" err="1"/>
              <a:t>randomised</a:t>
            </a:r>
            <a:r>
              <a:rPr lang="en-US" b="0" i="0" u="none" baseline="0" dirty="0"/>
              <a:t>, that is, the decision whether people taking part got donepezil or placebo had to be made randomly and neither they nor the researchers should have known which treatment they were getting while the trial was going on. This was to make the comparison as unbiased, or fair, as possible. We searched for studies up to May 2017. We assessed the quality of all the studies we included. When it was sensible to do so, we </a:t>
            </a:r>
            <a:r>
              <a:rPr lang="en-US" b="0" i="0" u="none" baseline="0" dirty="0" err="1"/>
              <a:t>analysed</a:t>
            </a:r>
            <a:r>
              <a:rPr lang="en-US" b="0" i="0" u="none" baseline="0" dirty="0"/>
              <a:t> the results of studies together to get an overall result. Key results We included 30 studies w </a:t>
            </a:r>
            <a:r>
              <a:rPr lang="en-US" b="0" i="0" u="none" baseline="0" dirty="0" err="1"/>
              <a:t>th</a:t>
            </a:r>
            <a:r>
              <a:rPr lang="en-US" b="0" i="0" u="none" baseline="0" dirty="0"/>
              <a:t> 8257 participants. Most of the people in the studies had mild or moderate dementia due to Alzheimer's disease, but in nine studies they had moderate or severe dementia. Almost all of the studies lasted six months or less. The majority of the studies were known to have been funded by the manufacturer of donepezil. We found that people with Alzheimer's disease who took 10 mg of donepezil a day for six months did slightly better than people taking placebo, on scales measuring their cognitive function (e.g. thinking and remembering), how well they could manage their daily activities, and the overall impression of a trained researcher. We did not find any effect on </a:t>
            </a:r>
            <a:r>
              <a:rPr lang="en-US" b="0" i="0" u="none" baseline="0" dirty="0" err="1"/>
              <a:t>behaviour</a:t>
            </a:r>
            <a:r>
              <a:rPr lang="en-US" b="0" i="0" u="none" baseline="0" dirty="0"/>
              <a:t> or quality of life. People taking donepezil were more likely than those taking placebo to report side effects and to drop out of the studies. Most side effects were described as mild. Nausea, vomiting and </a:t>
            </a:r>
            <a:r>
              <a:rPr lang="en-US" b="0" i="0" u="none" baseline="0" dirty="0" err="1"/>
              <a:t>diarrhoea</a:t>
            </a:r>
            <a:r>
              <a:rPr lang="en-US" b="0" i="0" u="none" baseline="0" dirty="0"/>
              <a:t> were most common. Comparing 5 mg of donepezil a day with 10 mg/day, people on 5 mg had fewer side effects, but did slightly less well on cognitive function tests. A higher dose (23 mg/day) offered no advantages and was associated with more side effects. There is some evidence that use of donepezil is neither more nor less expensive than placebo when total health care costs are taken into account. Quality of the evidence In general, we thought that the quality of the evidence was moderate. The main factor reducing our confidence was concern that the results of some studies might have been biased by the way they were done. We cannot be sure that the results apply to treatment longer than six months. Conclusions After six months of treatment, there are benefits of donepezil that are large enough to measure in studies. It is associated with side effects that are mainly mild, but that may cause people to stop treatment. Being able to </a:t>
            </a:r>
            <a:r>
              <a:rPr lang="en-US" b="0" i="0" u="none" baseline="0" dirty="0" err="1"/>
              <a:t>stabilise</a:t>
            </a:r>
            <a:r>
              <a:rPr lang="en-US" b="0" i="0" u="none" baseline="0" dirty="0"/>
              <a:t> cognitive performance or ability to maintain activities of daily living may be important clinically. In terms of total healthcare costs the use of donepezil appears cost neutral. However, there does not appear to be an effect on quality of life. More data are still required from longer‐term clinical studies examining measures of disease progression or time to needing full time care.</a:t>
            </a:r>
          </a:p>
          <a:p>
            <a:endParaRPr lang="en-US" b="0" i="0" u="none" baseline="0"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C1816E7-B195-D3AB-D983-75998589FC5B}"/>
              </a:ext>
            </a:extLst>
          </p:cNvPr>
          <p:cNvSpPr>
            <a:spLocks noGrp="1"/>
          </p:cNvSpPr>
          <p:nvPr>
            <p:ph type="sldNum" sz="quarter" idx="5"/>
          </p:nvPr>
        </p:nvSpPr>
        <p:spPr/>
        <p:txBody>
          <a:bodyPr/>
          <a:lstStyle/>
          <a:p>
            <a:fld id="{83E0F0F4-4215-4694-A1B5-E0A1D09AC16D}" type="slidenum">
              <a:rPr lang="en-US" smtClean="0"/>
              <a:t>19</a:t>
            </a:fld>
            <a:endParaRPr lang="en-US"/>
          </a:p>
        </p:txBody>
      </p:sp>
    </p:spTree>
    <p:extLst>
      <p:ext uri="{BB962C8B-B14F-4D97-AF65-F5344CB8AC3E}">
        <p14:creationId xmlns:p14="http://schemas.microsoft.com/office/powerpoint/2010/main" val="37303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2</a:t>
            </a:fld>
            <a:endParaRPr lang="en-US"/>
          </a:p>
        </p:txBody>
      </p:sp>
    </p:spTree>
    <p:extLst>
      <p:ext uri="{BB962C8B-B14F-4D97-AF65-F5344CB8AC3E}">
        <p14:creationId xmlns:p14="http://schemas.microsoft.com/office/powerpoint/2010/main" val="267931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0384B-4912-02A5-1169-6C37EF2D0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635D2-F3CA-00C3-B974-9D6E65C07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248B3-3CB6-6A37-740E-FE40ADA030D3}"/>
              </a:ext>
            </a:extLst>
          </p:cNvPr>
          <p:cNvSpPr>
            <a:spLocks noGrp="1"/>
          </p:cNvSpPr>
          <p:nvPr>
            <p:ph type="body" idx="1"/>
          </p:nvPr>
        </p:nvSpPr>
        <p:spPr/>
        <p:txBody>
          <a:bodyPr/>
          <a:lstStyle/>
          <a:p>
            <a:r>
              <a:rPr lang="en-US" b="0" i="0" u="none" baseline="0" dirty="0"/>
              <a:t>Birks, J. S. and R. J. Harvey (2018). "Donepezil for dementia due to Alzheimer's disease." </a:t>
            </a:r>
            <a:r>
              <a:rPr lang="en-US" b="0" i="0" u="sng" baseline="0" dirty="0"/>
              <a:t>Cochrane Database of Systematic Reviews</a:t>
            </a:r>
            <a:r>
              <a:rPr lang="en-US" b="0" i="0" u="none" baseline="0" dirty="0"/>
              <a:t>(6).</a:t>
            </a:r>
          </a:p>
          <a:p>
            <a:r>
              <a:rPr lang="en-US" b="0" i="0" u="none" baseline="0" dirty="0"/>
              <a:t>	- Background Alzheimer's disease is the most common cause of dementia in older people. One approach to symptomatic treatment of Alzheimer's disease is to enhance cholinergic neurotransmission in the brain by blocking the action of the enzyme responsible for the breakdown of the neurotransmitter acetylcholine. This can be done by a group of drugs known as cholinesterase inhibitors. Donepezil is a cholinesterase inhibitor. This review is an updated version of a review first published in 1998. Objectives To assess the clinical efficacy and safety of donepezil in people with mild, moderate or severe dementia due to Alzheimer's disease; to compare the efficacy and safety of different doses of donepezil; and to assess the effect of donepezil on healthcare resource use and costs. Search methods We searched Cochrane Dementia and Cognitive Improvement’s Specialized Register, MEDLINE, Embase, PsycINFO and a number of other sources on 20 May 2017 to ensure that the search was as comprehensive and up‐to‐date as possible. In addition, we contacted members of the Donepezil Study Group and Eisai Inc. Selection criteria We included all double‐blind, </a:t>
            </a:r>
            <a:r>
              <a:rPr lang="en-US" b="0" i="0" u="none" baseline="0" dirty="0" err="1"/>
              <a:t>randomised</a:t>
            </a:r>
            <a:r>
              <a:rPr lang="en-US" b="0" i="0" u="none" baseline="0" dirty="0"/>
              <a:t> controlled trials in which treatment with donepezil was administered to people with mild, moderate or severe dementia due to Alzheimer's disease for 12 weeks or more and its effects compared with those of placebo in a parallel group of patients, or where two different doses of donepezil were compared. Data collection and analysis One reviewer (JSB) extracted data on cognitive function, activities of daily living, </a:t>
            </a:r>
            <a:r>
              <a:rPr lang="en-US" b="0" i="0" u="none" baseline="0" dirty="0" err="1"/>
              <a:t>behavioural</a:t>
            </a:r>
            <a:r>
              <a:rPr lang="en-US" b="0" i="0" u="none" baseline="0" dirty="0"/>
              <a:t> symptoms, global clinical state, quality of life, adverse events, deaths and healthcare resource costs. Where appropriate and possible, we estimated pooled treatment effects. We used GRADE methods to assess the quality of the evidence for each outcome. Main results Thirty studies involving 8257 participants met the inclusion criteria of the review, of which 28 studies reported results in sufficient detail for the meta‐analyses. Most studies were of six months' duration or less. Only one small trial lasted 52 weeks. The studies tested mainly donepezil capsules at a dose of 5 mg/day or 10 mg/day. Two studies tested a slow‐release oral formulation that delivered 23 mg/day. Participants in 21 studies had mild to moderate disease, in five studies moderate to severe, and in four severe disease. Seventeen studies were industry funded or sponsored, four studies were funded independently of industry and for nine studies there was no information on source of funding. Our main analysis compared the safety and efficacy of donepezil 10 mg/day with placebo at 24 to 26 weeks of treatment. Thirteen studies contributed data from 3396 participants to this analysis. Eleven of these studies were </a:t>
            </a:r>
            <a:r>
              <a:rPr lang="en-US" b="0" i="0" u="none" baseline="0" dirty="0" err="1"/>
              <a:t>multicentre</a:t>
            </a:r>
            <a:r>
              <a:rPr lang="en-US" b="0" i="0" u="none" baseline="0" dirty="0"/>
              <a:t> studies. Seven studies recruited patients with mild to moderate Alzheimer's disease, two with moderate to severe, and four with severe Alzheimer's disease, with a mean age of about 75 years. Almost all evidence was of moderate quality, downgraded due to study limitations. After 26 weeks of treatment, donepezil compared with placebo was associated with better outcomes for cognitive function measured with the Alzheimer's Disease Assessment Scale‐Cognitive (ADAS‐Cog, range 0 to 70) (mean difference (MD) ‐2.67, 95% confidence interval (CI) ‐3.31 to ‐2.02, 1130 participants, 5 studies), the Mini‐Mental State Examination (MMSE) score (MD 1.05, 95% CI 0.73 to 1.37, 1757 participants, 7 studies) and the Severe Impairment Battery (SIB, range 0 to 100) (MD 5.92, 95% CI 4.53 to 7.31, 1348 participants, 5 studies). Donepezil was also associated with better function measured with the Alzheimer's Disease Cooperative Study activities of daily living score for severe Alzheimer's disease (ADCS‐ADL‐</a:t>
            </a:r>
            <a:r>
              <a:rPr lang="en-US" b="0" i="0" u="none" baseline="0" dirty="0" err="1"/>
              <a:t>sev</a:t>
            </a:r>
            <a:r>
              <a:rPr lang="en-US" b="0" i="0" u="none" baseline="0" dirty="0"/>
              <a:t>) (MD 1.03, 95% CI 0.21 to 1.85, 733 participants, 3 studies). A higher proportion of participants treated with donepezil experienced improvement on the clinician‐rated global impression of change scale (odds ratio (OR) 1.92, 95% CI 1.54 to 2.39, 1674 </a:t>
            </a:r>
            <a:r>
              <a:rPr lang="en-US" b="0" i="0" u="none" baseline="0" dirty="0" err="1"/>
              <a:t>articipants</a:t>
            </a:r>
            <a:r>
              <a:rPr lang="en-US" b="0" i="0" u="none" baseline="0" dirty="0"/>
              <a:t>, 6 studies). There was no difference between donepezil and placebo for </a:t>
            </a:r>
            <a:r>
              <a:rPr lang="en-US" b="0" i="0" u="none" baseline="0" dirty="0" err="1"/>
              <a:t>behavioural</a:t>
            </a:r>
            <a:r>
              <a:rPr lang="en-US" b="0" i="0" u="none" baseline="0" dirty="0"/>
              <a:t> symptoms measured by the Neuropsychiatric Inventory (NPI) (MD ‐1.62, 95% CI ‐3.43 to 0.19, 1035 participants, 4 studies) or by the </a:t>
            </a:r>
            <a:r>
              <a:rPr lang="en-US" b="0" i="0" u="none" baseline="0" dirty="0" err="1"/>
              <a:t>Behavioural</a:t>
            </a:r>
            <a:r>
              <a:rPr lang="en-US" b="0" i="0" u="none" baseline="0" dirty="0"/>
              <a:t> Pathology in Alzheimer's Disease (BEHAVE‐AD) scale (MD 0.4, 95% CI ‐1.28 to 2.08, 194 participants, 1 study). There was also no difference between donepezil and placebo for Quality of Life (QoL) (MD ‐2.79, 95% CI ‐8.15 to 2.56, 815 participants, 2 studies). Participants receiving donepezil were more likely to withdraw from the studies before the end of treatment (24% versus 20%, OR 1.25, 95% CI 1.05 to 1.50, 2846 participants, 12 studies) or to experience an adverse event during the studies (72% vs 65%, OR 1.59, 95% 1.31 to 1.95, 2500 participants, 10 studies). There was no evidence of a difference between donepezil and placebo for patient total healthcare resource </a:t>
            </a:r>
            <a:r>
              <a:rPr lang="en-US" b="0" i="0" u="none" baseline="0" dirty="0" err="1"/>
              <a:t>utilisation</a:t>
            </a:r>
            <a:r>
              <a:rPr lang="en-US" b="0" i="0" u="none" baseline="0" dirty="0"/>
              <a:t>. Three studies compared donepezil 10 mg/day to donepezil 5 mg/day over 26 weeks. The 5 mg dose was associated with slightly worse cognitive function on the ADAS‐Cog, but not on the MMSE or SIB, with slightly better QoL and with fewer adverse events and withdrawals from treatment. Two studies compared donepezil 10 mg/day to donepezil 23 mg/day. There were no differences on efficacy outcomes, but fewer participants on 10 mg/day experienced adverse events or withdrew from treatment. Authors' conclusions There is moderate‐quality evidence that people with mild, moderate or severe dementia due to Alzheimer's disease treated for periods of 12 or 24 weeks with donepezil experience small benefits in cognitive function, activities of daily living and clinician‐rated global clinical state. There is some evidence that use of donepezil is neither more nor less expensive compared with placebo when assessing total healthcare resource costs. Benefits on 23 mg/day were no greater than on 10 mg/day, and benefits on the 10 mg/day dose were marginally larger than on the 5 mg/day dose, but the rates of withdrawal and of adverse events before end of treatment were higher the higher the dose. Plain language summary Donepezil for people with dementia due to Alzheimer's disease Review question What effects (benefits or harms) does donepezil have on people with dementia due to Alzheimer's disease? Background Alzheimer's disease is the most common cause of dementia. As the disease progresses, people lose the ability to remember, communicate, think clearly and perform the activities of daily living. Their </a:t>
            </a:r>
            <a:r>
              <a:rPr lang="en-US" b="0" i="0" u="none" baseline="0" dirty="0" err="1"/>
              <a:t>behaviour</a:t>
            </a:r>
            <a:r>
              <a:rPr lang="en-US" b="0" i="0" u="none" baseline="0" dirty="0"/>
              <a:t> may also change. In severe Alzheimer's disease people lose the ability to care for themselves. The most commonly used treatment for Alzheimer's disease are medicines known as acetylcholinesterase inhibitors. Donepezil is one of these medicines. It is taken as a pill once a day. In Alzheimer's disease, one of the changes in the brain is a reduced number of nerve cells called cholinergic </a:t>
            </a:r>
            <a:r>
              <a:rPr lang="en-US" b="0" i="0" u="none" baseline="0" dirty="0" err="1"/>
              <a:t>neurones</a:t>
            </a:r>
            <a:r>
              <a:rPr lang="en-US" b="0" i="0" u="none" baseline="0" dirty="0"/>
              <a:t>. These are nerve cells that signal to other cells using a chemical called acetylcholine. Acetylcholinesterase inhibitors, such as donepezil, work by preventing acetylcholine from being broken down. This may improve the symptoms of dementia. However, acetylcholine is also found elsewhere in the body and so drugs of this type may have unwanted effects. Review methods In this review we examined evidence about benefits and harms from studies that compared donepezil, taken for at least 12 weeks, to placebo (a dummy pill), or that compared different doses of donepezil. The studies had to be double‐blind and </a:t>
            </a:r>
            <a:r>
              <a:rPr lang="en-US" b="0" i="0" u="none" baseline="0" dirty="0" err="1"/>
              <a:t>randomised</a:t>
            </a:r>
            <a:r>
              <a:rPr lang="en-US" b="0" i="0" u="none" baseline="0" dirty="0"/>
              <a:t>, that is, the decision whether people taking part got donepezil or placebo had to be made randomly and neither they nor the researchers should have known which treatment they were getting while the trial was going on. This was to make the comparison as unbiased, or fair, as possible. We searched for studies up to May 2017. We assessed the quality of all the studies we included. When it was sensible to do so, we </a:t>
            </a:r>
            <a:r>
              <a:rPr lang="en-US" b="0" i="0" u="none" baseline="0" dirty="0" err="1"/>
              <a:t>analysed</a:t>
            </a:r>
            <a:r>
              <a:rPr lang="en-US" b="0" i="0" u="none" baseline="0" dirty="0"/>
              <a:t> the results of studies together to get an overall result. Key results We included 30 studies w </a:t>
            </a:r>
            <a:r>
              <a:rPr lang="en-US" b="0" i="0" u="none" baseline="0" dirty="0" err="1"/>
              <a:t>th</a:t>
            </a:r>
            <a:r>
              <a:rPr lang="en-US" b="0" i="0" u="none" baseline="0" dirty="0"/>
              <a:t> 8257 participants. Most of the people in the studies had mild or moderate dementia due to Alzheimer's disease, but in nine studies they had moderate or severe dementia. Almost all of the studies lasted six months or less. The majority of the studies were known to have been funded by the manufacturer of donepezil. We found that people with Alzheimer's disease who took 10 mg of donepezil a day for six months did slightly better than people taking placebo, on scales measuring their cognitive function (e.g. thinking and remembering), how well they could manage their daily activities, and the overall impression of a trained researcher. We did not find any effect on </a:t>
            </a:r>
            <a:r>
              <a:rPr lang="en-US" b="0" i="0" u="none" baseline="0" dirty="0" err="1"/>
              <a:t>behaviour</a:t>
            </a:r>
            <a:r>
              <a:rPr lang="en-US" b="0" i="0" u="none" baseline="0" dirty="0"/>
              <a:t> or quality of life. People taking donepezil were more likely than those taking placebo to report side effects and to drop out of the studies. Most side effects were described as mild. Nausea, vomiting and </a:t>
            </a:r>
            <a:r>
              <a:rPr lang="en-US" b="0" i="0" u="none" baseline="0" dirty="0" err="1"/>
              <a:t>diarrhoea</a:t>
            </a:r>
            <a:r>
              <a:rPr lang="en-US" b="0" i="0" u="none" baseline="0" dirty="0"/>
              <a:t> were most common. Comparing 5 mg of donepezil a day with 10 mg/day, people on 5 mg had fewer side effects, but did slightly less well on cognitive function tests. A higher dose (23 mg/day) offered no advantages and was associated with more side effects. There is some evidence that use of donepezil is neither more nor less expensive than placebo when total health care costs are taken into account. Quality of the evidence In general, we thought that the quality of the evidence was moderate. The main factor reducing our confidence was concern that the results of some studies might have been biased by the way they were done. We cannot be sure that the results apply to treatment longer than six months. Conclusions After six months of treatment, there are benefits of donepezil that are large enough to measure in studies. It is associated with side effects that are mainly mild, but that may cause people to stop treatment. Being able to </a:t>
            </a:r>
            <a:r>
              <a:rPr lang="en-US" b="0" i="0" u="none" baseline="0" dirty="0" err="1"/>
              <a:t>stabilise</a:t>
            </a:r>
            <a:r>
              <a:rPr lang="en-US" b="0" i="0" u="none" baseline="0" dirty="0"/>
              <a:t> cognitive performance or ability to maintain activities of daily living may be important clinically. In terms of total healthcare costs the use of donepezil appears cost neutral. However, there does not appear to be an effect on quality of life. More data are still required from longer‐term clinical studies examining measures of disease progression or time to needing full time care.</a:t>
            </a:r>
          </a:p>
          <a:p>
            <a:endParaRPr lang="en-US" b="0" i="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7B7DC6A-693A-28F2-21B4-80DB09EC345B}"/>
              </a:ext>
            </a:extLst>
          </p:cNvPr>
          <p:cNvSpPr>
            <a:spLocks noGrp="1"/>
          </p:cNvSpPr>
          <p:nvPr>
            <p:ph type="sldNum" sz="quarter" idx="5"/>
          </p:nvPr>
        </p:nvSpPr>
        <p:spPr/>
        <p:txBody>
          <a:bodyPr/>
          <a:lstStyle/>
          <a:p>
            <a:fld id="{83E0F0F4-4215-4694-A1B5-E0A1D09AC16D}" type="slidenum">
              <a:rPr lang="en-US" smtClean="0"/>
              <a:t>20</a:t>
            </a:fld>
            <a:endParaRPr lang="en-US"/>
          </a:p>
        </p:txBody>
      </p:sp>
    </p:spTree>
    <p:extLst>
      <p:ext uri="{BB962C8B-B14F-4D97-AF65-F5344CB8AC3E}">
        <p14:creationId xmlns:p14="http://schemas.microsoft.com/office/powerpoint/2010/main" val="143176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370C-F65E-4F94-75C8-F2498FC19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191E8-7374-F1CA-8682-F25ABE916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8AE6F-9AD6-002A-DD11-6F1491A79F87}"/>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568FBA3D-687A-4E79-98C7-C7008D9F8F8A}"/>
              </a:ext>
            </a:extLst>
          </p:cNvPr>
          <p:cNvSpPr>
            <a:spLocks noGrp="1"/>
          </p:cNvSpPr>
          <p:nvPr>
            <p:ph type="sldNum" sz="quarter" idx="5"/>
          </p:nvPr>
        </p:nvSpPr>
        <p:spPr/>
        <p:txBody>
          <a:bodyPr/>
          <a:lstStyle/>
          <a:p>
            <a:fld id="{83E0F0F4-4215-4694-A1B5-E0A1D09AC16D}" type="slidenum">
              <a:rPr lang="en-US" smtClean="0"/>
              <a:t>21</a:t>
            </a:fld>
            <a:endParaRPr lang="en-US"/>
          </a:p>
        </p:txBody>
      </p:sp>
    </p:spTree>
    <p:extLst>
      <p:ext uri="{BB962C8B-B14F-4D97-AF65-F5344CB8AC3E}">
        <p14:creationId xmlns:p14="http://schemas.microsoft.com/office/powerpoint/2010/main" val="286763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4910-0D79-D1A9-2867-7E6EBA6BF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26924-A9FC-9B48-48AC-34FBEA475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7BED6-313D-2AC2-83D6-876628DACAE2}"/>
              </a:ext>
            </a:extLst>
          </p:cNvPr>
          <p:cNvSpPr>
            <a:spLocks noGrp="1"/>
          </p:cNvSpPr>
          <p:nvPr>
            <p:ph type="body" idx="1"/>
          </p:nvPr>
        </p:nvSpPr>
        <p:spPr/>
        <p:txBody>
          <a:bodyPr/>
          <a:lstStyle/>
          <a:p>
            <a:endParaRPr lang="en-US" dirty="0">
              <a:latin typeface="Gill Sans Nova Book" panose="020B0602020104020203" pitchFamily="34" charset="0"/>
            </a:endParaRPr>
          </a:p>
          <a:p>
            <a:r>
              <a:rPr lang="en-US" b="0" i="0" u="none" baseline="0" dirty="0"/>
              <a:t>Birks, J. S. and R. J. Harvey (2018). "Donepezil for dementia due to Alzheimer's disease." </a:t>
            </a:r>
            <a:r>
              <a:rPr lang="en-US" b="0" i="0" u="sng" baseline="0" dirty="0"/>
              <a:t>Cochrane Database of Systematic Reviews</a:t>
            </a:r>
            <a:r>
              <a:rPr lang="en-US" b="0" i="0" u="none" baseline="0" dirty="0"/>
              <a:t>(6).</a:t>
            </a:r>
          </a:p>
          <a:p>
            <a:r>
              <a:rPr lang="en-US" b="0" i="0" u="none" baseline="0" dirty="0"/>
              <a:t>	- Background Alzheimer's disease is the most common cause of dementia in older people. One approach to symptomatic treatment of Alzheimer's disease is to enhance cholinergic neurotransmission in the brain by blocking the action of the enzyme responsible for the breakdown of the neurotransmitter acetylcholine. This can be done by a group of drugs known as cholinesterase inhibitors. Donepezil is a cholinesterase inhibitor. This review is an updated version of a review first published in 1998. Objectives To assess the clinical efficacy and safety of donepezil in people with mild, moderate or severe dementia due to Alzheimer's disease; to compare the efficacy and safety of different doses of donepezil; and to assess the effect of donepezil on healthcare resource use and costs. Search methods We searched Cochrane Dementia and Cognitive Improvement’s Specialized Register, MEDLINE, Embase, PsycINFO and a number of other sources on 20 May 2017 to ensure that the search was as comprehensive and up‐to‐date as possible. In addition, we contacted members of the Donepezil Study Group and Eisai Inc. Selection criteria We included all double‐blind, </a:t>
            </a:r>
            <a:r>
              <a:rPr lang="en-US" b="0" i="0" u="none" baseline="0" dirty="0" err="1"/>
              <a:t>randomised</a:t>
            </a:r>
            <a:r>
              <a:rPr lang="en-US" b="0" i="0" u="none" baseline="0" dirty="0"/>
              <a:t> controlled trials in which treatment with donepezil was administered to people with mild, moderate or severe dementia due to Alzheimer's disease for 12 weeks or more and its effects compared with those of placebo in a parallel group of patients, or where two different doses of donepezil were compared. Data collection and analysis One reviewer (JSB) extracted data on cognitive function, activities of daily living, </a:t>
            </a:r>
            <a:r>
              <a:rPr lang="en-US" b="0" i="0" u="none" baseline="0" dirty="0" err="1"/>
              <a:t>behavioural</a:t>
            </a:r>
            <a:r>
              <a:rPr lang="en-US" b="0" i="0" u="none" baseline="0" dirty="0"/>
              <a:t> symptoms, global clinical state, quality of life, adverse events, deaths and healthcare resource costs. Where appropriate and possible, we estimated pooled treatment effects. We used GRADE methods to assess the quality of the evidence for each outcome. Main results Thirty studies involving 8257 participants met the inclusion criteria of the review, of which 28 studies reported results in sufficient detail for the meta‐analyses. Most studies were of six months' duration or less. Only one small trial lasted 52 weeks. The studies tested mainly donepezil capsules at a dose of 5 mg/day or 10 mg/day. Two studies tested a slow‐release oral formulation that delivered 23 mg/day. Participants in 21 studies had mild to moderate disease, in five studies moderate to severe, and in four severe disease. Seventeen studies were industry funded or sponsored, four studies were funded independently of industry and for nine studies there was no information on source of funding. Our main analysis compared the safety and efficacy of donepezil 10 mg/day with placebo at 24 to 26 weeks of treatment. Thirteen studies contributed data from 3396 participants to this analysis. Eleven of these studies were </a:t>
            </a:r>
            <a:r>
              <a:rPr lang="en-US" b="0" i="0" u="none" baseline="0" dirty="0" err="1"/>
              <a:t>multicentre</a:t>
            </a:r>
            <a:r>
              <a:rPr lang="en-US" b="0" i="0" u="none" baseline="0" dirty="0"/>
              <a:t> studies. Seven studies recruited patients with mild to moderate Alzheimer's disease, two with moderate to severe, and four with severe Alzheimer's disease, with a mean age of about 75 years. Almost all evidence was of moderate quality, downgraded due to study limitations. After 26 weeks of treatment, donepezil compared with placebo was associated with better outcomes for cognitive function measured with the Alzheimer's Disease Assessment Scale‐Cognitive (ADAS‐Cog, range 0 to 70) (mean difference (MD) ‐2.67, 95% confidence interval (CI) ‐3.31 to ‐2.02, 1130 participants, 5 studies), the Mini‐Mental State Examination (MMSE) score (MD 1.05, 95% CI 0.73 to 1.37, 1757 participants, 7 studies) and the Severe Impairment Battery (SIB, range 0 to 100) (MD 5.92, 95% CI 4.53 to 7.31, 1348 participants, 5 studies). Donepezil was also associated with better function measured with the Alzheimer's Disease Cooperative Study activities of daily living score for severe Alzheimer's disease (ADCS‐ADL‐</a:t>
            </a:r>
            <a:r>
              <a:rPr lang="en-US" b="0" i="0" u="none" baseline="0" dirty="0" err="1"/>
              <a:t>sev</a:t>
            </a:r>
            <a:r>
              <a:rPr lang="en-US" b="0" i="0" u="none" baseline="0" dirty="0"/>
              <a:t>) (MD 1.03, 95% CI 0.21 to 1.85, 733 participants, 3 studies). A higher proportion of participants treated with donepezil experienced improvement on the clinician‐rated global impression of change scale (odds ratio (OR) 1.92, 95% CI 1.54 to 2.39, 1674 </a:t>
            </a:r>
            <a:r>
              <a:rPr lang="en-US" b="0" i="0" u="none" baseline="0" dirty="0" err="1"/>
              <a:t>articipants</a:t>
            </a:r>
            <a:r>
              <a:rPr lang="en-US" b="0" i="0" u="none" baseline="0" dirty="0"/>
              <a:t>, 6 studies). There was no difference between donepezil and placebo for </a:t>
            </a:r>
            <a:r>
              <a:rPr lang="en-US" b="0" i="0" u="none" baseline="0" dirty="0" err="1"/>
              <a:t>behavioural</a:t>
            </a:r>
            <a:r>
              <a:rPr lang="en-US" b="0" i="0" u="none" baseline="0" dirty="0"/>
              <a:t> symptoms measured by the Neuropsychiatric Inventory (NPI) (MD ‐1.62, 95% CI ‐3.43 to 0.19, 1035 participants, 4 studies) or by the </a:t>
            </a:r>
            <a:r>
              <a:rPr lang="en-US" b="0" i="0" u="none" baseline="0" dirty="0" err="1"/>
              <a:t>Behavioural</a:t>
            </a:r>
            <a:r>
              <a:rPr lang="en-US" b="0" i="0" u="none" baseline="0" dirty="0"/>
              <a:t> Pathology in Alzheimer's Disease (BEHAVE‐AD) scale (MD 0.4, 95% CI ‐1.28 to 2.08, 194 participants, 1 study). There was also no difference between donepezil and placebo for Quality of Life (QoL) (MD ‐2.79, 95% CI ‐8.15 to 2.56, 815 participants, 2 studies). Participants receiving donepezil were more likely to withdraw from the studies before the end of treatment (24% versus 20%, OR 1.25, 95% CI 1.05 to 1.50, 2846 participants, 12 studies) or to experience an adverse event during the studies (72% vs 65%, OR 1.59, 95% 1.31 to 1.95, 2500 participants, 10 studies). There was no evidence of a difference between donepezil and placebo for patient total healthcare resource </a:t>
            </a:r>
            <a:r>
              <a:rPr lang="en-US" b="0" i="0" u="none" baseline="0" dirty="0" err="1"/>
              <a:t>utilisation</a:t>
            </a:r>
            <a:r>
              <a:rPr lang="en-US" b="0" i="0" u="none" baseline="0" dirty="0"/>
              <a:t>. Three studies compared donepezil 10 mg/day to donepezil 5 mg/day over 26 weeks. The 5 mg dose was associated with slightly worse cognitive function on the ADAS‐Cog, but not on the MMSE or SIB, with slightly better QoL and with fewer adverse events and withdrawals from treatment. Two studies compared donepezil 10 mg/day to donepezil 23 mg/day. There were no differences on efficacy outcomes, but fewer participants on 10 mg/day experienced adverse events or withdrew from treatment. Authors' conclusions There is moderate‐quality evidence that people with mild, moderate or severe dementia due to Alzheimer's disease treated for periods of 12 or 24 weeks with donepezil experience small benefits in cognitive function, activities of daily living and clinician‐rated global clinical state. There is some evidence that use of donepezil is neither more nor less expensive compared with placebo when assessing total healthcare resource costs. Benefits on 23 mg/day were no greater than on 10 mg/day, and benefits on the 10 mg/day dose were marginally larger than on the 5 mg/day dose, but the rates of withdrawal and of adverse events before end of treatment were higher the higher the dose. Plain language summary Donepezil for people with dementia due to Alzheimer's disease Review question What effects (benefits or harms) does donepezil have on people with dementia due to Alzheimer's disease? Background Alzheimer's disease is the most common cause of dementia. As the disease progresses, people lose the ability to remember, communicate, think clearly and perform the activities of daily living. Their </a:t>
            </a:r>
            <a:r>
              <a:rPr lang="en-US" b="0" i="0" u="none" baseline="0" dirty="0" err="1"/>
              <a:t>behaviour</a:t>
            </a:r>
            <a:r>
              <a:rPr lang="en-US" b="0" i="0" u="none" baseline="0" dirty="0"/>
              <a:t> may also change. In severe Alzheimer's disease people lose the ability to care for themselves. The most commonly used treatment for Alzheimer's disease are medicines known as acetylcholinesterase inhibitors. Donepezil is one of these medicines. It is taken as a pill once a day. In Alzheimer's disease, one of the changes in the brain is a reduced number of nerve cells called cholinergic </a:t>
            </a:r>
            <a:r>
              <a:rPr lang="en-US" b="0" i="0" u="none" baseline="0" dirty="0" err="1"/>
              <a:t>neurones</a:t>
            </a:r>
            <a:r>
              <a:rPr lang="en-US" b="0" i="0" u="none" baseline="0" dirty="0"/>
              <a:t>. These are nerve cells that signal to other cells using a chemical called acetylcholine. Acetylcholinesterase inhibitors, such as donepezil, work by preventing acetylcholine from being broken down. This may improve the symptoms of dementia. However, acetylcholine is also found elsewhere in the body and so drugs of this type may have unwanted effects. Review methods In this review we examined evidence about benefits and harms from studies that compared donepezil, taken for at least 12 weeks, to placebo (a dummy pill), or that compared different doses of donepezil. The studies had to be double‐blind and </a:t>
            </a:r>
            <a:r>
              <a:rPr lang="en-US" b="0" i="0" u="none" baseline="0" dirty="0" err="1"/>
              <a:t>randomised</a:t>
            </a:r>
            <a:r>
              <a:rPr lang="en-US" b="0" i="0" u="none" baseline="0" dirty="0"/>
              <a:t>, that is, the decision whether people taking part got donepezil or placebo had to be made randomly and neither they nor the researchers should have known which treatment they were getting while the trial was going on. This was to make the comparison as unbiased, or fair, as possible. We searched for studies up to May 2017. We assessed the quality of all the studies we included. When it was sensible to do so, we </a:t>
            </a:r>
            <a:r>
              <a:rPr lang="en-US" b="0" i="0" u="none" baseline="0" dirty="0" err="1"/>
              <a:t>analysed</a:t>
            </a:r>
            <a:r>
              <a:rPr lang="en-US" b="0" i="0" u="none" baseline="0" dirty="0"/>
              <a:t> the results of studies together to get an overall result. Key results We included 30 studies w </a:t>
            </a:r>
            <a:r>
              <a:rPr lang="en-US" b="0" i="0" u="none" baseline="0" dirty="0" err="1"/>
              <a:t>th</a:t>
            </a:r>
            <a:r>
              <a:rPr lang="en-US" b="0" i="0" u="none" baseline="0" dirty="0"/>
              <a:t> 8257 participants. Most of the people in the studies had mild or moderate dementia due to Alzheimer's disease, but in nine studies they had moderate or severe dementia. Almost all of the studies lasted six months or less. The majority of the studies were known to have been funded by the manufacturer of donepezil. We found that people with Alzheimer's disease who took 10 mg of donepezil a day for six months did slightly better than people taking placebo, on scales measuring their cognitive function (e.g. thinking and remembering), how well they could manage their daily activities, and the overall impression of a trained researcher. We did not find any effect on </a:t>
            </a:r>
            <a:r>
              <a:rPr lang="en-US" b="0" i="0" u="none" baseline="0" dirty="0" err="1"/>
              <a:t>behaviour</a:t>
            </a:r>
            <a:r>
              <a:rPr lang="en-US" b="0" i="0" u="none" baseline="0" dirty="0"/>
              <a:t> or quality of life. People taking donepezil were more likely than those taking placebo to report side effects and to drop out of the studies. Most side effects were described as mild. Nausea, vomiting and </a:t>
            </a:r>
            <a:r>
              <a:rPr lang="en-US" b="0" i="0" u="none" baseline="0" dirty="0" err="1"/>
              <a:t>diarrhoea</a:t>
            </a:r>
            <a:r>
              <a:rPr lang="en-US" b="0" i="0" u="none" baseline="0" dirty="0"/>
              <a:t> were most common. Comparing 5 mg of donepezil a day with 10 mg/day, people on 5 mg had fewer side effects, but did slightly less well on cognitive function tests. A higher dose (23 mg/day) offered no advantages and was associated with more side effects. There is some evidence that use of donepezil is neither more nor less expensive than placebo when total health care costs are taken into account. Quality of the evidence In general, we thought that the quality of the evidence was moderate. The main factor reducing our confidence was concern that the results of some studies might have been biased by the way they were done. We cannot be sure that the results apply to treatment longer than six months. Conclusions After six months of treatment, there are benefits of donepezil that are large enough to measure in studies. It is associated with side effects that are mainly mild, but that may cause people to stop treatment. Being able to </a:t>
            </a:r>
            <a:r>
              <a:rPr lang="en-US" b="0" i="0" u="none" baseline="0" dirty="0" err="1"/>
              <a:t>stabilise</a:t>
            </a:r>
            <a:r>
              <a:rPr lang="en-US" b="0" i="0" u="none" baseline="0" dirty="0"/>
              <a:t> cognitive performance or ability to maintain activities of daily living may be important clinically. In terms of total healthcare costs the use of donepezil appears cost neutral. However, there does not appear to be an effect on quality of life. More data are still required from longer‐term clinical studies examining measures of disease progression or time to needing full time care.</a:t>
            </a:r>
          </a:p>
          <a:p>
            <a:endParaRPr lang="en-US" b="0" i="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C1DD6EF-E434-F551-A79F-AE481EC78518}"/>
              </a:ext>
            </a:extLst>
          </p:cNvPr>
          <p:cNvSpPr>
            <a:spLocks noGrp="1"/>
          </p:cNvSpPr>
          <p:nvPr>
            <p:ph type="sldNum" sz="quarter" idx="5"/>
          </p:nvPr>
        </p:nvSpPr>
        <p:spPr/>
        <p:txBody>
          <a:bodyPr/>
          <a:lstStyle/>
          <a:p>
            <a:fld id="{83E0F0F4-4215-4694-A1B5-E0A1D09AC16D}" type="slidenum">
              <a:rPr lang="en-US" smtClean="0"/>
              <a:t>22</a:t>
            </a:fld>
            <a:endParaRPr lang="en-US"/>
          </a:p>
        </p:txBody>
      </p:sp>
    </p:spTree>
    <p:extLst>
      <p:ext uri="{BB962C8B-B14F-4D97-AF65-F5344CB8AC3E}">
        <p14:creationId xmlns:p14="http://schemas.microsoft.com/office/powerpoint/2010/main" val="287195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649FA-0BE6-61A1-CD54-9EF469DC9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79D93-1962-DEF1-3D98-5B86E542E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528BE-9687-E7B7-CE9D-88F67EE73993}"/>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BB4034E5-C893-FC8E-3368-EE0149875031}"/>
              </a:ext>
            </a:extLst>
          </p:cNvPr>
          <p:cNvSpPr>
            <a:spLocks noGrp="1"/>
          </p:cNvSpPr>
          <p:nvPr>
            <p:ph type="sldNum" sz="quarter" idx="5"/>
          </p:nvPr>
        </p:nvSpPr>
        <p:spPr/>
        <p:txBody>
          <a:bodyPr/>
          <a:lstStyle/>
          <a:p>
            <a:fld id="{83E0F0F4-4215-4694-A1B5-E0A1D09AC16D}" type="slidenum">
              <a:rPr lang="en-US" smtClean="0"/>
              <a:t>23</a:t>
            </a:fld>
            <a:endParaRPr lang="en-US"/>
          </a:p>
        </p:txBody>
      </p:sp>
    </p:spTree>
    <p:extLst>
      <p:ext uri="{BB962C8B-B14F-4D97-AF65-F5344CB8AC3E}">
        <p14:creationId xmlns:p14="http://schemas.microsoft.com/office/powerpoint/2010/main" val="402873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FE3F-729F-2B1D-6BC1-8EC5FF8B8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0CED7-0CF3-F413-5259-A17B510E3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4E5AB-D042-385C-9EA1-8F0FBC6ECBC6}"/>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867800F-C658-60AF-BDE4-E0497804A733}"/>
              </a:ext>
            </a:extLst>
          </p:cNvPr>
          <p:cNvSpPr>
            <a:spLocks noGrp="1"/>
          </p:cNvSpPr>
          <p:nvPr>
            <p:ph type="sldNum" sz="quarter" idx="5"/>
          </p:nvPr>
        </p:nvSpPr>
        <p:spPr/>
        <p:txBody>
          <a:bodyPr/>
          <a:lstStyle/>
          <a:p>
            <a:fld id="{83E0F0F4-4215-4694-A1B5-E0A1D09AC16D}" type="slidenum">
              <a:rPr lang="en-US" smtClean="0"/>
              <a:t>24</a:t>
            </a:fld>
            <a:endParaRPr lang="en-US"/>
          </a:p>
        </p:txBody>
      </p:sp>
    </p:spTree>
    <p:extLst>
      <p:ext uri="{BB962C8B-B14F-4D97-AF65-F5344CB8AC3E}">
        <p14:creationId xmlns:p14="http://schemas.microsoft.com/office/powerpoint/2010/main" val="320736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9725-3603-E1EF-4338-CBD5BDEC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88FDE-F88E-5834-8E3D-32D962031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175B9-FED1-211F-87CB-4CB6728F1B93}"/>
              </a:ext>
            </a:extLst>
          </p:cNvPr>
          <p:cNvSpPr>
            <a:spLocks noGrp="1"/>
          </p:cNvSpPr>
          <p:nvPr>
            <p:ph type="body" idx="1"/>
          </p:nvPr>
        </p:nvSpPr>
        <p:spPr/>
        <p:txBody>
          <a:bodyPr/>
          <a:lstStyle/>
          <a:p>
            <a:r>
              <a:rPr lang="en-US" b="0" i="0" u="none" baseline="0" dirty="0"/>
              <a:t>van Dyck, C. H., et al. (2023). "</a:t>
            </a:r>
            <a:r>
              <a:rPr lang="en-US" b="0" i="0" u="none" baseline="0" dirty="0" err="1"/>
              <a:t>Lecanemab</a:t>
            </a:r>
            <a:r>
              <a:rPr lang="en-US" b="0" i="0" u="none" baseline="0" dirty="0"/>
              <a:t> in Early Alzheimer's Disease." </a:t>
            </a:r>
            <a:r>
              <a:rPr lang="en-US" b="0" i="0" u="sng" baseline="0" dirty="0"/>
              <a:t>N Engl J Med</a:t>
            </a:r>
            <a:r>
              <a:rPr lang="en-US" b="0" i="0" u="none" baseline="0" dirty="0"/>
              <a:t> </a:t>
            </a:r>
            <a:r>
              <a:rPr lang="en-US" b="1" i="0" u="none" baseline="0" dirty="0"/>
              <a:t>388</a:t>
            </a:r>
            <a:r>
              <a:rPr lang="en-US" b="0" i="0" u="none" baseline="0" dirty="0"/>
              <a:t>(1): 9-21.</a:t>
            </a:r>
          </a:p>
          <a:p>
            <a:r>
              <a:rPr lang="en-US" b="0" i="0" u="none" baseline="0" dirty="0"/>
              <a:t>Cummings, J., et al. (2023). "</a:t>
            </a:r>
            <a:r>
              <a:rPr lang="en-US" b="0" i="0" u="none" baseline="0" dirty="0" err="1"/>
              <a:t>Lecanemab</a:t>
            </a:r>
            <a:r>
              <a:rPr lang="en-US" b="0" i="0" u="none" baseline="0" dirty="0"/>
              <a:t>: Appropriate Use Recommendations." </a:t>
            </a:r>
            <a:r>
              <a:rPr lang="en-US" b="0" i="0" u="sng" baseline="0" dirty="0"/>
              <a:t>J Prev </a:t>
            </a:r>
            <a:r>
              <a:rPr lang="en-US" b="0" i="0" u="sng" baseline="0" dirty="0" err="1"/>
              <a:t>Alzheimers</a:t>
            </a:r>
            <a:r>
              <a:rPr lang="en-US" b="0" i="0" u="sng" baseline="0" dirty="0"/>
              <a:t> Dis</a:t>
            </a:r>
            <a:r>
              <a:rPr lang="en-US" b="0" i="0" u="none" baseline="0" dirty="0"/>
              <a:t> </a:t>
            </a:r>
            <a:r>
              <a:rPr lang="en-US" b="1" i="0" u="none" baseline="0" dirty="0"/>
              <a:t>10</a:t>
            </a:r>
            <a:r>
              <a:rPr lang="en-US" b="0" i="0" u="none" baseline="0" dirty="0"/>
              <a:t>(3): 362-377.</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CDC201D2-92FA-87E7-9E36-1B6FD777E472}"/>
              </a:ext>
            </a:extLst>
          </p:cNvPr>
          <p:cNvSpPr>
            <a:spLocks noGrp="1"/>
          </p:cNvSpPr>
          <p:nvPr>
            <p:ph type="sldNum" sz="quarter" idx="5"/>
          </p:nvPr>
        </p:nvSpPr>
        <p:spPr/>
        <p:txBody>
          <a:bodyPr/>
          <a:lstStyle/>
          <a:p>
            <a:fld id="{83E0F0F4-4215-4694-A1B5-E0A1D09AC16D}" type="slidenum">
              <a:rPr lang="en-US" smtClean="0"/>
              <a:t>25</a:t>
            </a:fld>
            <a:endParaRPr lang="en-US"/>
          </a:p>
        </p:txBody>
      </p:sp>
    </p:spTree>
    <p:extLst>
      <p:ext uri="{BB962C8B-B14F-4D97-AF65-F5344CB8AC3E}">
        <p14:creationId xmlns:p14="http://schemas.microsoft.com/office/powerpoint/2010/main" val="3309891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56D60-0405-EE4B-F376-EDF8B6C67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87235-6F83-F582-414E-5B1110560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26CE5-8F24-2D29-BD48-9D2717FCDDDA}"/>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48D0D360-97E5-714C-BCA5-59A98E51BA81}"/>
              </a:ext>
            </a:extLst>
          </p:cNvPr>
          <p:cNvSpPr>
            <a:spLocks noGrp="1"/>
          </p:cNvSpPr>
          <p:nvPr>
            <p:ph type="sldNum" sz="quarter" idx="5"/>
          </p:nvPr>
        </p:nvSpPr>
        <p:spPr/>
        <p:txBody>
          <a:bodyPr/>
          <a:lstStyle/>
          <a:p>
            <a:fld id="{83E0F0F4-4215-4694-A1B5-E0A1D09AC16D}" type="slidenum">
              <a:rPr lang="en-US" smtClean="0"/>
              <a:t>26</a:t>
            </a:fld>
            <a:endParaRPr lang="en-US"/>
          </a:p>
        </p:txBody>
      </p:sp>
    </p:spTree>
    <p:extLst>
      <p:ext uri="{BB962C8B-B14F-4D97-AF65-F5344CB8AC3E}">
        <p14:creationId xmlns:p14="http://schemas.microsoft.com/office/powerpoint/2010/main" val="3483640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268D-84CB-3C50-AFD5-E2757F071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D453A-6032-875D-68E3-29C1F4331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5D9D4-5728-CD47-864D-0303B9373195}"/>
              </a:ext>
            </a:extLst>
          </p:cNvPr>
          <p:cNvSpPr>
            <a:spLocks noGrp="1"/>
          </p:cNvSpPr>
          <p:nvPr>
            <p:ph type="body" idx="1"/>
          </p:nvPr>
        </p:nvSpPr>
        <p:spPr/>
        <p:txBody>
          <a:bodyPr/>
          <a:lstStyle/>
          <a:p>
            <a:r>
              <a:rPr lang="en-US" b="0" i="0" u="none" baseline="0" dirty="0"/>
              <a:t>van Dyck, C. H., et al. (2023). "</a:t>
            </a:r>
            <a:r>
              <a:rPr lang="en-US" b="0" i="0" u="none" baseline="0" dirty="0" err="1"/>
              <a:t>Lecanemab</a:t>
            </a:r>
            <a:r>
              <a:rPr lang="en-US" b="0" i="0" u="none" baseline="0" dirty="0"/>
              <a:t> in Early Alzheimer's Disease." </a:t>
            </a:r>
            <a:r>
              <a:rPr lang="en-US" b="0" i="0" u="sng" baseline="0" dirty="0"/>
              <a:t>N Engl J Med</a:t>
            </a:r>
            <a:r>
              <a:rPr lang="en-US" b="0" i="0" u="none" baseline="0" dirty="0"/>
              <a:t> </a:t>
            </a:r>
            <a:r>
              <a:rPr lang="en-US" b="1" i="0" u="none" baseline="0" dirty="0"/>
              <a:t>388</a:t>
            </a:r>
            <a:r>
              <a:rPr lang="en-US" b="0" i="0" u="none" baseline="0" dirty="0"/>
              <a:t>(1): 9-21.</a:t>
            </a:r>
          </a:p>
          <a:p>
            <a:r>
              <a:rPr lang="en-US" b="0" i="0" u="none" baseline="0" dirty="0"/>
              <a:t>Cummings, J., et al. (2023). "</a:t>
            </a:r>
            <a:r>
              <a:rPr lang="en-US" b="0" i="0" u="none" baseline="0" dirty="0" err="1"/>
              <a:t>Lecanemab</a:t>
            </a:r>
            <a:r>
              <a:rPr lang="en-US" b="0" i="0" u="none" baseline="0" dirty="0"/>
              <a:t>: Appropriate Use Recommendations." </a:t>
            </a:r>
            <a:r>
              <a:rPr lang="en-US" b="0" i="0" u="sng" baseline="0" dirty="0"/>
              <a:t>J Prev </a:t>
            </a:r>
            <a:r>
              <a:rPr lang="en-US" b="0" i="0" u="sng" baseline="0" dirty="0" err="1"/>
              <a:t>Alzheimers</a:t>
            </a:r>
            <a:r>
              <a:rPr lang="en-US" b="0" i="0" u="sng" baseline="0" dirty="0"/>
              <a:t> Dis</a:t>
            </a:r>
            <a:r>
              <a:rPr lang="en-US" b="0" i="0" u="none" baseline="0" dirty="0"/>
              <a:t> </a:t>
            </a:r>
            <a:r>
              <a:rPr lang="en-US" b="1" i="0" u="none" baseline="0" dirty="0"/>
              <a:t>10</a:t>
            </a:r>
            <a:r>
              <a:rPr lang="en-US" b="0" i="0" u="none" baseline="0" dirty="0"/>
              <a:t>(3): 362-377.</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BCD54209-EFDA-8197-9632-3F8930408F22}"/>
              </a:ext>
            </a:extLst>
          </p:cNvPr>
          <p:cNvSpPr>
            <a:spLocks noGrp="1"/>
          </p:cNvSpPr>
          <p:nvPr>
            <p:ph type="sldNum" sz="quarter" idx="5"/>
          </p:nvPr>
        </p:nvSpPr>
        <p:spPr/>
        <p:txBody>
          <a:bodyPr/>
          <a:lstStyle/>
          <a:p>
            <a:fld id="{83E0F0F4-4215-4694-A1B5-E0A1D09AC16D}" type="slidenum">
              <a:rPr lang="en-US" smtClean="0"/>
              <a:t>27</a:t>
            </a:fld>
            <a:endParaRPr lang="en-US"/>
          </a:p>
        </p:txBody>
      </p:sp>
    </p:spTree>
    <p:extLst>
      <p:ext uri="{BB962C8B-B14F-4D97-AF65-F5344CB8AC3E}">
        <p14:creationId xmlns:p14="http://schemas.microsoft.com/office/powerpoint/2010/main" val="3473622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5172-325F-96CB-3217-C48F69AA8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FC1E4-ED67-EA96-4169-5329E6F76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9443F-E56C-5294-24C4-502D7F181B52}"/>
              </a:ext>
            </a:extLst>
          </p:cNvPr>
          <p:cNvSpPr>
            <a:spLocks noGrp="1"/>
          </p:cNvSpPr>
          <p:nvPr>
            <p:ph type="body" idx="1"/>
          </p:nvPr>
        </p:nvSpPr>
        <p:spPr/>
        <p:txBody>
          <a:bodyPr/>
          <a:lstStyle/>
          <a:p>
            <a:r>
              <a:rPr lang="en-US" dirty="0">
                <a:ea typeface="Calibri"/>
                <a:cs typeface="Calibri"/>
              </a:rPr>
              <a:t>Amyloid related Imaging Abnormality</a:t>
            </a:r>
            <a:endParaRPr lang="en-US" dirty="0"/>
          </a:p>
          <a:p>
            <a:r>
              <a:rPr lang="en-US" b="0" i="0" u="none" baseline="0" dirty="0"/>
              <a:t>van Dyck, C. H., et al. (2023). "</a:t>
            </a:r>
            <a:r>
              <a:rPr lang="en-US" b="0" i="0" u="none" baseline="0" dirty="0" err="1"/>
              <a:t>Lecanemab</a:t>
            </a:r>
            <a:r>
              <a:rPr lang="en-US" b="0" i="0" u="none" baseline="0" dirty="0"/>
              <a:t> in Early Alzheimer's Disease." </a:t>
            </a:r>
            <a:r>
              <a:rPr lang="en-US" b="0" i="0" u="sng" baseline="0" dirty="0"/>
              <a:t>N Engl J Med</a:t>
            </a:r>
            <a:r>
              <a:rPr lang="en-US" b="0" i="0" u="none" baseline="0" dirty="0"/>
              <a:t> </a:t>
            </a:r>
            <a:r>
              <a:rPr lang="en-US" b="1" i="0" u="none" baseline="0" dirty="0"/>
              <a:t>388</a:t>
            </a:r>
            <a:r>
              <a:rPr lang="en-US" b="0" i="0" u="none" baseline="0" dirty="0"/>
              <a:t>(1): 9-21.</a:t>
            </a:r>
            <a:endParaRPr lang="en-US" dirty="0"/>
          </a:p>
          <a:p>
            <a:r>
              <a:rPr lang="en-US" b="0" i="0" u="none" baseline="0" dirty="0"/>
              <a:t>Cummings, J., et al. (2023). "</a:t>
            </a:r>
            <a:r>
              <a:rPr lang="en-US" b="0" i="0" u="none" baseline="0" dirty="0" err="1"/>
              <a:t>Lecanemab</a:t>
            </a:r>
            <a:r>
              <a:rPr lang="en-US" b="0" i="0" u="none" baseline="0" dirty="0"/>
              <a:t>: Appropriate Use Recommendations." </a:t>
            </a:r>
            <a:r>
              <a:rPr lang="en-US" b="0" i="0" u="sng" baseline="0" dirty="0"/>
              <a:t>J Prev </a:t>
            </a:r>
            <a:r>
              <a:rPr lang="en-US" b="0" i="0" u="sng" baseline="0" dirty="0" err="1"/>
              <a:t>Alzheimers</a:t>
            </a:r>
            <a:r>
              <a:rPr lang="en-US" b="0" i="0" u="sng" baseline="0" dirty="0"/>
              <a:t> Dis</a:t>
            </a:r>
            <a:r>
              <a:rPr lang="en-US" b="0" i="0" u="none" baseline="0" dirty="0"/>
              <a:t> </a:t>
            </a:r>
            <a:r>
              <a:rPr lang="en-US" b="1" i="0" u="none" baseline="0" dirty="0"/>
              <a:t>10</a:t>
            </a:r>
            <a:r>
              <a:rPr lang="en-US" b="0" i="0" u="none" baseline="0" dirty="0"/>
              <a:t>(3): 362-377.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53425940-A17B-7A1C-A6C9-29F6EAAFCBDA}"/>
              </a:ext>
            </a:extLst>
          </p:cNvPr>
          <p:cNvSpPr>
            <a:spLocks noGrp="1"/>
          </p:cNvSpPr>
          <p:nvPr>
            <p:ph type="sldNum" sz="quarter" idx="5"/>
          </p:nvPr>
        </p:nvSpPr>
        <p:spPr/>
        <p:txBody>
          <a:bodyPr/>
          <a:lstStyle/>
          <a:p>
            <a:fld id="{83E0F0F4-4215-4694-A1B5-E0A1D09AC16D}" type="slidenum">
              <a:rPr lang="en-US" smtClean="0"/>
              <a:t>28</a:t>
            </a:fld>
            <a:endParaRPr lang="en-US"/>
          </a:p>
        </p:txBody>
      </p:sp>
    </p:spTree>
    <p:extLst>
      <p:ext uri="{BB962C8B-B14F-4D97-AF65-F5344CB8AC3E}">
        <p14:creationId xmlns:p14="http://schemas.microsoft.com/office/powerpoint/2010/main" val="400219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92AFA-8BE4-1852-D16D-BB6526062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61579-F891-29CB-782D-612174C79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E08E8-CB3D-7945-17D7-D9B3CC1263D5}"/>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DE3562C7-D78C-0548-00C4-0BC8C916C6EF}"/>
              </a:ext>
            </a:extLst>
          </p:cNvPr>
          <p:cNvSpPr>
            <a:spLocks noGrp="1"/>
          </p:cNvSpPr>
          <p:nvPr>
            <p:ph type="sldNum" sz="quarter" idx="5"/>
          </p:nvPr>
        </p:nvSpPr>
        <p:spPr/>
        <p:txBody>
          <a:bodyPr/>
          <a:lstStyle/>
          <a:p>
            <a:fld id="{83E0F0F4-4215-4694-A1B5-E0A1D09AC16D}" type="slidenum">
              <a:rPr lang="en-US" smtClean="0"/>
              <a:t>29</a:t>
            </a:fld>
            <a:endParaRPr lang="en-US"/>
          </a:p>
        </p:txBody>
      </p:sp>
    </p:spTree>
    <p:extLst>
      <p:ext uri="{BB962C8B-B14F-4D97-AF65-F5344CB8AC3E}">
        <p14:creationId xmlns:p14="http://schemas.microsoft.com/office/powerpoint/2010/main" val="19605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Here are our learning objectives for today's presentation.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3</a:t>
            </a:fld>
            <a:endParaRPr lang="en-US"/>
          </a:p>
        </p:txBody>
      </p:sp>
    </p:spTree>
    <p:extLst>
      <p:ext uri="{BB962C8B-B14F-4D97-AF65-F5344CB8AC3E}">
        <p14:creationId xmlns:p14="http://schemas.microsoft.com/office/powerpoint/2010/main" val="713277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D5A6-F4FD-285B-911A-1B821A98E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B2BC5-783A-BCDD-3C5F-9E1D1B49A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863E9-5835-49AB-C5F4-78C0D2343F75}"/>
              </a:ext>
            </a:extLst>
          </p:cNvPr>
          <p:cNvSpPr>
            <a:spLocks noGrp="1"/>
          </p:cNvSpPr>
          <p:nvPr>
            <p:ph type="body" idx="1"/>
          </p:nvPr>
        </p:nvSpPr>
        <p:spPr/>
        <p:txBody>
          <a:bodyPr/>
          <a:lstStyle/>
          <a:p>
            <a:r>
              <a:rPr lang="en-US" b="0" i="0" u="none" baseline="0" dirty="0"/>
              <a:t>van Dyck, C. H., et al. (2023). "</a:t>
            </a:r>
            <a:r>
              <a:rPr lang="en-US" b="0" i="0" u="none" baseline="0" dirty="0" err="1"/>
              <a:t>Lecanemab</a:t>
            </a:r>
            <a:r>
              <a:rPr lang="en-US" b="0" i="0" u="none" baseline="0" dirty="0"/>
              <a:t> in Early Alzheimer's Disease." </a:t>
            </a:r>
            <a:r>
              <a:rPr lang="en-US" b="0" i="0" u="sng" baseline="0" dirty="0"/>
              <a:t>N Engl J Med</a:t>
            </a:r>
            <a:r>
              <a:rPr lang="en-US" b="0" i="0" u="none" baseline="0" dirty="0"/>
              <a:t> </a:t>
            </a:r>
            <a:r>
              <a:rPr lang="en-US" b="1" i="0" u="none" baseline="0" dirty="0"/>
              <a:t>388</a:t>
            </a:r>
            <a:r>
              <a:rPr lang="en-US" b="0" i="0" u="none" baseline="0" dirty="0"/>
              <a:t>(1): 9-21.</a:t>
            </a:r>
          </a:p>
          <a:p>
            <a:r>
              <a:rPr lang="en-US" b="0" i="0" u="none" baseline="0" dirty="0"/>
              <a:t>Cummings, J., et al. (2023). "</a:t>
            </a:r>
            <a:r>
              <a:rPr lang="en-US" b="0" i="0" u="none" baseline="0" dirty="0" err="1"/>
              <a:t>Lecanemab</a:t>
            </a:r>
            <a:r>
              <a:rPr lang="en-US" b="0" i="0" u="none" baseline="0" dirty="0"/>
              <a:t>: Appropriate Use Recommendations." </a:t>
            </a:r>
            <a:r>
              <a:rPr lang="en-US" b="0" i="0" u="sng" baseline="0" dirty="0"/>
              <a:t>J Prev </a:t>
            </a:r>
            <a:r>
              <a:rPr lang="en-US" b="0" i="0" u="sng" baseline="0" dirty="0" err="1"/>
              <a:t>Alzheimers</a:t>
            </a:r>
            <a:r>
              <a:rPr lang="en-US" b="0" i="0" u="sng" baseline="0" dirty="0"/>
              <a:t> Dis</a:t>
            </a:r>
            <a:r>
              <a:rPr lang="en-US" b="0" i="0" u="none" baseline="0" dirty="0"/>
              <a:t> </a:t>
            </a:r>
            <a:r>
              <a:rPr lang="en-US" b="1" i="0" u="none" baseline="0" dirty="0"/>
              <a:t>10</a:t>
            </a:r>
            <a:r>
              <a:rPr lang="en-US" b="0" i="0" u="none" baseline="0" dirty="0"/>
              <a:t>(3): 362-377.</a:t>
            </a:r>
          </a:p>
          <a:p>
            <a:endParaRPr lang="en-US" dirty="0"/>
          </a:p>
          <a:p>
            <a:r>
              <a:rPr lang="en-US" dirty="0"/>
              <a:t>Help with support</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72D3BA64-34E6-DC76-7918-F7027031CCD5}"/>
              </a:ext>
            </a:extLst>
          </p:cNvPr>
          <p:cNvSpPr>
            <a:spLocks noGrp="1"/>
          </p:cNvSpPr>
          <p:nvPr>
            <p:ph type="sldNum" sz="quarter" idx="5"/>
          </p:nvPr>
        </p:nvSpPr>
        <p:spPr/>
        <p:txBody>
          <a:bodyPr/>
          <a:lstStyle/>
          <a:p>
            <a:fld id="{83E0F0F4-4215-4694-A1B5-E0A1D09AC16D}" type="slidenum">
              <a:rPr lang="en-US" smtClean="0"/>
              <a:t>30</a:t>
            </a:fld>
            <a:endParaRPr lang="en-US"/>
          </a:p>
        </p:txBody>
      </p:sp>
    </p:spTree>
    <p:extLst>
      <p:ext uri="{BB962C8B-B14F-4D97-AF65-F5344CB8AC3E}">
        <p14:creationId xmlns:p14="http://schemas.microsoft.com/office/powerpoint/2010/main" val="2724380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8485-D49E-B2C9-3682-A1CFBE7DA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DD841-5CBC-1218-885D-494799C40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CB22F-175F-FDDD-3141-E24741FC6886}"/>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CAF8EFCB-9C04-80E8-4AB8-0A9A459117F0}"/>
              </a:ext>
            </a:extLst>
          </p:cNvPr>
          <p:cNvSpPr>
            <a:spLocks noGrp="1"/>
          </p:cNvSpPr>
          <p:nvPr>
            <p:ph type="sldNum" sz="quarter" idx="5"/>
          </p:nvPr>
        </p:nvSpPr>
        <p:spPr/>
        <p:txBody>
          <a:bodyPr/>
          <a:lstStyle/>
          <a:p>
            <a:fld id="{83E0F0F4-4215-4694-A1B5-E0A1D09AC16D}" type="slidenum">
              <a:rPr lang="en-US" smtClean="0"/>
              <a:t>31</a:t>
            </a:fld>
            <a:endParaRPr lang="en-US"/>
          </a:p>
        </p:txBody>
      </p:sp>
    </p:spTree>
    <p:extLst>
      <p:ext uri="{BB962C8B-B14F-4D97-AF65-F5344CB8AC3E}">
        <p14:creationId xmlns:p14="http://schemas.microsoft.com/office/powerpoint/2010/main" val="1263383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E8C8-A6A5-E3C3-562D-3C87B08E0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071BB-61DC-674E-3530-9D0875A90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90607-23D9-8D6F-C745-FA9AB8E35CAC}"/>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FE102F75-0D00-8F8E-3B9D-B0B635CB8E95}"/>
              </a:ext>
            </a:extLst>
          </p:cNvPr>
          <p:cNvSpPr>
            <a:spLocks noGrp="1"/>
          </p:cNvSpPr>
          <p:nvPr>
            <p:ph type="sldNum" sz="quarter" idx="5"/>
          </p:nvPr>
        </p:nvSpPr>
        <p:spPr/>
        <p:txBody>
          <a:bodyPr/>
          <a:lstStyle/>
          <a:p>
            <a:fld id="{83E0F0F4-4215-4694-A1B5-E0A1D09AC16D}" type="slidenum">
              <a:rPr lang="en-US" smtClean="0"/>
              <a:t>32</a:t>
            </a:fld>
            <a:endParaRPr lang="en-US"/>
          </a:p>
        </p:txBody>
      </p:sp>
    </p:spTree>
    <p:extLst>
      <p:ext uri="{BB962C8B-B14F-4D97-AF65-F5344CB8AC3E}">
        <p14:creationId xmlns:p14="http://schemas.microsoft.com/office/powerpoint/2010/main" val="3400389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DB52-4060-03C5-A540-73F6145FA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1B3DF-44DF-AA57-304E-65DCA208A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74578-6460-426D-CDA7-BE57BF30DA8A}"/>
              </a:ext>
            </a:extLst>
          </p:cNvPr>
          <p:cNvSpPr>
            <a:spLocks noGrp="1"/>
          </p:cNvSpPr>
          <p:nvPr>
            <p:ph type="body" idx="1"/>
          </p:nvPr>
        </p:nvSpPr>
        <p:spPr/>
        <p:txBody>
          <a:bodyPr/>
          <a:lstStyle/>
          <a:p>
            <a:r>
              <a:rPr lang="en-US" b="0" i="0" u="none" baseline="0" dirty="0" err="1"/>
              <a:t>McKeith</a:t>
            </a:r>
            <a:r>
              <a:rPr lang="en-US" b="0" i="0" u="none" baseline="0" dirty="0"/>
              <a:t>, I. G., et al. (2005). "Diagnosis and management of dementia with Lewy bodies." </a:t>
            </a:r>
            <a:r>
              <a:rPr lang="en-US" b="0" i="0" u="sng" baseline="0" dirty="0"/>
              <a:t>Third report of the DLB consortium</a:t>
            </a:r>
            <a:r>
              <a:rPr lang="en-US" b="0" i="0" u="none" baseline="0" dirty="0"/>
              <a:t> </a:t>
            </a:r>
            <a:r>
              <a:rPr lang="en-US" b="1" i="0" u="none" baseline="0" dirty="0"/>
              <a:t>65</a:t>
            </a:r>
            <a:r>
              <a:rPr lang="en-US" b="0" i="0" u="none" baseline="0" dirty="0"/>
              <a:t>(12): 1863-1872.</a:t>
            </a:r>
          </a:p>
          <a:p>
            <a:r>
              <a:rPr lang="en-US" b="0" i="0" u="none" baseline="0" dirty="0"/>
              <a:t>	The dementia with Lewy bodies (DLB) Consortium has revised criteria for the clinical and pathologic diagnosis of DLB incorporating new information about the core clinical features and suggesting improved methods to assess them. REM sleep behavior disorder, severe neuroleptic sensitivity, and reduced striatal dopamine transporter activity on functional neuroimaging are given greater diagnostic weighting as features suggestive of a DLB diagnosis. The 1-year rule distinguishing between DLB and Parkinson disease with dementia may be difficult to apply in clinical settings and in such cases the term most appropriate to each individual patient should be used. Generic terms such as Lewy body (LB) disease are often helpful. The authors propose a new scheme for the pathologic assessment of LBs and Lewy neurites (LN) using alpha-synuclein immunohistochemistry and semiquantitative grading of lesion density, with the pattern of regional involvement being more important than total LB count. The new criteria take into account both Lewy-related and Alzheimer disease (AD)-type pathology to allocate a probability that these are associated with the clinical DLB syndrome. Finally, the authors suggest patient management guidelines including the need for accurate diagnosis, a target symptom approach, and use of appropriate outcome measures. There is limited evidence about specific interventions but available data suggest only a partial response of motor symptoms to levodopa: severe sensitivity to typical and atypical antipsychotics in ∼50%, and improvements in attention, visual hallucinations, and sleep disorders with cholinesterase inhibitors.</a:t>
            </a:r>
          </a:p>
          <a:p>
            <a:endParaRPr lang="en-US" b="0" i="0" u="none" baseline="0" dirty="0"/>
          </a:p>
          <a:p>
            <a:r>
              <a:rPr lang="en-US" dirty="0"/>
              <a:t>Worked with Alzheimer</a:t>
            </a:r>
          </a:p>
          <a:p>
            <a:r>
              <a:rPr lang="en-US" sz="1200" dirty="0"/>
              <a:t>Lewy body dementia exists either in pure form, </a:t>
            </a:r>
          </a:p>
          <a:p>
            <a:pPr marL="0" indent="0" defTabSz="285750">
              <a:buNone/>
            </a:pPr>
            <a:r>
              <a:rPr lang="en-US" sz="1200" dirty="0"/>
              <a:t>	or in conjunction with other brain changes, </a:t>
            </a:r>
          </a:p>
          <a:p>
            <a:pPr marL="0" indent="0" defTabSz="285750">
              <a:buNone/>
            </a:pPr>
            <a:r>
              <a:rPr lang="en-US" sz="1200" dirty="0"/>
              <a:t>	including those typically seen in Alzheimer's </a:t>
            </a:r>
          </a:p>
          <a:p>
            <a:pPr marL="0" indent="0" defTabSz="285750">
              <a:buNone/>
            </a:pPr>
            <a:r>
              <a:rPr lang="en-US" sz="1200" dirty="0"/>
              <a:t>	disease and Parkinson's disease.</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8E4453C-AC3A-53B7-24D3-0A740B41C075}"/>
              </a:ext>
            </a:extLst>
          </p:cNvPr>
          <p:cNvSpPr>
            <a:spLocks noGrp="1"/>
          </p:cNvSpPr>
          <p:nvPr>
            <p:ph type="sldNum" sz="quarter" idx="5"/>
          </p:nvPr>
        </p:nvSpPr>
        <p:spPr/>
        <p:txBody>
          <a:bodyPr/>
          <a:lstStyle/>
          <a:p>
            <a:fld id="{83E0F0F4-4215-4694-A1B5-E0A1D09AC16D}" type="slidenum">
              <a:rPr lang="en-US" smtClean="0"/>
              <a:t>33</a:t>
            </a:fld>
            <a:endParaRPr lang="en-US"/>
          </a:p>
        </p:txBody>
      </p:sp>
    </p:spTree>
    <p:extLst>
      <p:ext uri="{BB962C8B-B14F-4D97-AF65-F5344CB8AC3E}">
        <p14:creationId xmlns:p14="http://schemas.microsoft.com/office/powerpoint/2010/main" val="1645197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FC2B-71E3-353A-70E8-4BFC915F9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DD9AA-4758-DBB3-AEBD-2434B9BDD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73D10-44E2-2940-B865-9B3051EA9E27}"/>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6C7777A-9FF0-E39D-B8B1-C50E1B2CF867}"/>
              </a:ext>
            </a:extLst>
          </p:cNvPr>
          <p:cNvSpPr>
            <a:spLocks noGrp="1"/>
          </p:cNvSpPr>
          <p:nvPr>
            <p:ph type="sldNum" sz="quarter" idx="5"/>
          </p:nvPr>
        </p:nvSpPr>
        <p:spPr/>
        <p:txBody>
          <a:bodyPr/>
          <a:lstStyle/>
          <a:p>
            <a:fld id="{83E0F0F4-4215-4694-A1B5-E0A1D09AC16D}" type="slidenum">
              <a:rPr lang="en-US" smtClean="0"/>
              <a:t>34</a:t>
            </a:fld>
            <a:endParaRPr lang="en-US"/>
          </a:p>
        </p:txBody>
      </p:sp>
    </p:spTree>
    <p:extLst>
      <p:ext uri="{BB962C8B-B14F-4D97-AF65-F5344CB8AC3E}">
        <p14:creationId xmlns:p14="http://schemas.microsoft.com/office/powerpoint/2010/main" val="2856217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FF20-F58F-BD2E-575B-B0A7F94A6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187B6-7638-F217-E6E6-7B8668A5E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864A-F60E-8DAF-02FC-2304B6020ACA}"/>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07D3CA1B-A566-23CD-67FD-6A2E1DFC7757}"/>
              </a:ext>
            </a:extLst>
          </p:cNvPr>
          <p:cNvSpPr>
            <a:spLocks noGrp="1"/>
          </p:cNvSpPr>
          <p:nvPr>
            <p:ph type="sldNum" sz="quarter" idx="5"/>
          </p:nvPr>
        </p:nvSpPr>
        <p:spPr/>
        <p:txBody>
          <a:bodyPr/>
          <a:lstStyle/>
          <a:p>
            <a:fld id="{83E0F0F4-4215-4694-A1B5-E0A1D09AC16D}" type="slidenum">
              <a:rPr lang="en-US" smtClean="0"/>
              <a:t>35</a:t>
            </a:fld>
            <a:endParaRPr lang="en-US"/>
          </a:p>
        </p:txBody>
      </p:sp>
    </p:spTree>
    <p:extLst>
      <p:ext uri="{BB962C8B-B14F-4D97-AF65-F5344CB8AC3E}">
        <p14:creationId xmlns:p14="http://schemas.microsoft.com/office/powerpoint/2010/main" val="2782918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9121-83CE-7C1C-A749-255E1E06C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9AE05-DFC6-D9B5-87CF-1006C9E46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61CF3-E975-BFCF-4BE2-AD47CA8AD79E}"/>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745317B7-329F-78EB-ED90-D28CDF06575E}"/>
              </a:ext>
            </a:extLst>
          </p:cNvPr>
          <p:cNvSpPr>
            <a:spLocks noGrp="1"/>
          </p:cNvSpPr>
          <p:nvPr>
            <p:ph type="sldNum" sz="quarter" idx="5"/>
          </p:nvPr>
        </p:nvSpPr>
        <p:spPr/>
        <p:txBody>
          <a:bodyPr/>
          <a:lstStyle/>
          <a:p>
            <a:fld id="{83E0F0F4-4215-4694-A1B5-E0A1D09AC16D}" type="slidenum">
              <a:rPr lang="en-US" smtClean="0"/>
              <a:t>36</a:t>
            </a:fld>
            <a:endParaRPr lang="en-US"/>
          </a:p>
        </p:txBody>
      </p:sp>
    </p:spTree>
    <p:extLst>
      <p:ext uri="{BB962C8B-B14F-4D97-AF65-F5344CB8AC3E}">
        <p14:creationId xmlns:p14="http://schemas.microsoft.com/office/powerpoint/2010/main" val="3892475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FFDB-C42D-E10F-824B-B9D9E6BF6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5B514-02B0-FBFE-E509-B8C5E0F1F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F5FEB-4624-0BF3-5987-2576C6E9ACAA}"/>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6D6685B-4082-B189-6E18-AAA305A616B2}"/>
              </a:ext>
            </a:extLst>
          </p:cNvPr>
          <p:cNvSpPr>
            <a:spLocks noGrp="1"/>
          </p:cNvSpPr>
          <p:nvPr>
            <p:ph type="sldNum" sz="quarter" idx="5"/>
          </p:nvPr>
        </p:nvSpPr>
        <p:spPr/>
        <p:txBody>
          <a:bodyPr/>
          <a:lstStyle/>
          <a:p>
            <a:fld id="{83E0F0F4-4215-4694-A1B5-E0A1D09AC16D}" type="slidenum">
              <a:rPr lang="en-US" smtClean="0"/>
              <a:t>37</a:t>
            </a:fld>
            <a:endParaRPr lang="en-US"/>
          </a:p>
        </p:txBody>
      </p:sp>
    </p:spTree>
    <p:extLst>
      <p:ext uri="{BB962C8B-B14F-4D97-AF65-F5344CB8AC3E}">
        <p14:creationId xmlns:p14="http://schemas.microsoft.com/office/powerpoint/2010/main" val="3930642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2A5A2-C37A-4430-1E48-CC6AC4588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4D1EC-DC44-4090-B57B-323B33984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81631-D769-3A9A-A0A8-B0323DE3D427}"/>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4C68E25-221E-0DF9-5D41-0D9554767AB1}"/>
              </a:ext>
            </a:extLst>
          </p:cNvPr>
          <p:cNvSpPr>
            <a:spLocks noGrp="1"/>
          </p:cNvSpPr>
          <p:nvPr>
            <p:ph type="sldNum" sz="quarter" idx="5"/>
          </p:nvPr>
        </p:nvSpPr>
        <p:spPr/>
        <p:txBody>
          <a:bodyPr/>
          <a:lstStyle/>
          <a:p>
            <a:fld id="{83E0F0F4-4215-4694-A1B5-E0A1D09AC16D}" type="slidenum">
              <a:rPr lang="en-US" smtClean="0"/>
              <a:t>38</a:t>
            </a:fld>
            <a:endParaRPr lang="en-US"/>
          </a:p>
        </p:txBody>
      </p:sp>
    </p:spTree>
    <p:extLst>
      <p:ext uri="{BB962C8B-B14F-4D97-AF65-F5344CB8AC3E}">
        <p14:creationId xmlns:p14="http://schemas.microsoft.com/office/powerpoint/2010/main" val="2175449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D05A2-43DF-59D6-4945-46209CD71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99688-EA43-313D-1FBA-9242604DB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6620C-E0EC-47CE-7B01-71F84D5B19E3}"/>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FD93F171-6069-4821-D931-29F8D1872AAD}"/>
              </a:ext>
            </a:extLst>
          </p:cNvPr>
          <p:cNvSpPr>
            <a:spLocks noGrp="1"/>
          </p:cNvSpPr>
          <p:nvPr>
            <p:ph type="sldNum" sz="quarter" idx="5"/>
          </p:nvPr>
        </p:nvSpPr>
        <p:spPr/>
        <p:txBody>
          <a:bodyPr/>
          <a:lstStyle/>
          <a:p>
            <a:fld id="{83E0F0F4-4215-4694-A1B5-E0A1D09AC16D}" type="slidenum">
              <a:rPr lang="en-US" smtClean="0"/>
              <a:t>39</a:t>
            </a:fld>
            <a:endParaRPr lang="en-US"/>
          </a:p>
        </p:txBody>
      </p:sp>
    </p:spTree>
    <p:extLst>
      <p:ext uri="{BB962C8B-B14F-4D97-AF65-F5344CB8AC3E}">
        <p14:creationId xmlns:p14="http://schemas.microsoft.com/office/powerpoint/2010/main" val="37183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4B82-B707-4944-0C6B-31EB1365C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0B89B-87C2-F9C5-887E-87336834A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69B7A-6E8F-07A9-5C70-B0C702EBDF42}"/>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68B19FAB-54C0-512C-FECD-111B0888E53B}"/>
              </a:ext>
            </a:extLst>
          </p:cNvPr>
          <p:cNvSpPr>
            <a:spLocks noGrp="1"/>
          </p:cNvSpPr>
          <p:nvPr>
            <p:ph type="sldNum" sz="quarter" idx="5"/>
          </p:nvPr>
        </p:nvSpPr>
        <p:spPr/>
        <p:txBody>
          <a:bodyPr/>
          <a:lstStyle/>
          <a:p>
            <a:fld id="{83E0F0F4-4215-4694-A1B5-E0A1D09AC16D}" type="slidenum">
              <a:rPr lang="en-US" smtClean="0"/>
              <a:t>4</a:t>
            </a:fld>
            <a:endParaRPr lang="en-US"/>
          </a:p>
        </p:txBody>
      </p:sp>
    </p:spTree>
    <p:extLst>
      <p:ext uri="{BB962C8B-B14F-4D97-AF65-F5344CB8AC3E}">
        <p14:creationId xmlns:p14="http://schemas.microsoft.com/office/powerpoint/2010/main" val="2474036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EBFA6-9932-5995-D838-EEB6FBD49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02F4E-B435-D452-5A3A-D3D6BE583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8F148-62CE-A14E-9E13-8E8722F734DC}"/>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A9B79745-2A67-FE67-70A9-B1B0AB13E836}"/>
              </a:ext>
            </a:extLst>
          </p:cNvPr>
          <p:cNvSpPr>
            <a:spLocks noGrp="1"/>
          </p:cNvSpPr>
          <p:nvPr>
            <p:ph type="sldNum" sz="quarter" idx="5"/>
          </p:nvPr>
        </p:nvSpPr>
        <p:spPr/>
        <p:txBody>
          <a:bodyPr/>
          <a:lstStyle/>
          <a:p>
            <a:fld id="{83E0F0F4-4215-4694-A1B5-E0A1D09AC16D}" type="slidenum">
              <a:rPr lang="en-US" smtClean="0"/>
              <a:t>40</a:t>
            </a:fld>
            <a:endParaRPr lang="en-US"/>
          </a:p>
        </p:txBody>
      </p:sp>
    </p:spTree>
    <p:extLst>
      <p:ext uri="{BB962C8B-B14F-4D97-AF65-F5344CB8AC3E}">
        <p14:creationId xmlns:p14="http://schemas.microsoft.com/office/powerpoint/2010/main" val="3232510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B37D-3258-5B62-C948-A33AF5428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F1C73-DECB-7D41-1042-27603FB6E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4F518-2C57-0067-50B4-EFFE4619AD6E}"/>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CB111333-4946-BB66-7510-EE7BB66ED627}"/>
              </a:ext>
            </a:extLst>
          </p:cNvPr>
          <p:cNvSpPr>
            <a:spLocks noGrp="1"/>
          </p:cNvSpPr>
          <p:nvPr>
            <p:ph type="sldNum" sz="quarter" idx="5"/>
          </p:nvPr>
        </p:nvSpPr>
        <p:spPr/>
        <p:txBody>
          <a:bodyPr/>
          <a:lstStyle/>
          <a:p>
            <a:fld id="{83E0F0F4-4215-4694-A1B5-E0A1D09AC16D}" type="slidenum">
              <a:rPr lang="en-US" smtClean="0"/>
              <a:t>41</a:t>
            </a:fld>
            <a:endParaRPr lang="en-US"/>
          </a:p>
        </p:txBody>
      </p:sp>
    </p:spTree>
    <p:extLst>
      <p:ext uri="{BB962C8B-B14F-4D97-AF65-F5344CB8AC3E}">
        <p14:creationId xmlns:p14="http://schemas.microsoft.com/office/powerpoint/2010/main" val="699886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4ADEF-B9CD-38C5-3D7D-7A37E5AD4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D5B34-C1AC-4A36-6FD4-36CABD565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1015B-7156-3DD1-008D-7BD597289E6C}"/>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0AC6A417-538F-EBB8-ECE1-7FE61E392C8F}"/>
              </a:ext>
            </a:extLst>
          </p:cNvPr>
          <p:cNvSpPr>
            <a:spLocks noGrp="1"/>
          </p:cNvSpPr>
          <p:nvPr>
            <p:ph type="sldNum" sz="quarter" idx="5"/>
          </p:nvPr>
        </p:nvSpPr>
        <p:spPr/>
        <p:txBody>
          <a:bodyPr/>
          <a:lstStyle/>
          <a:p>
            <a:fld id="{83E0F0F4-4215-4694-A1B5-E0A1D09AC16D}" type="slidenum">
              <a:rPr lang="en-US" smtClean="0"/>
              <a:t>42</a:t>
            </a:fld>
            <a:endParaRPr lang="en-US"/>
          </a:p>
        </p:txBody>
      </p:sp>
    </p:spTree>
    <p:extLst>
      <p:ext uri="{BB962C8B-B14F-4D97-AF65-F5344CB8AC3E}">
        <p14:creationId xmlns:p14="http://schemas.microsoft.com/office/powerpoint/2010/main" val="720762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F2B35-C459-8FC9-32F6-8079060F4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EC375-58B8-68C0-D284-D78A1EC50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2DFF1-128F-C8E2-F8F6-313F0DFB8F8B}"/>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3C928352-468F-92A4-CE30-B6973FB7506C}"/>
              </a:ext>
            </a:extLst>
          </p:cNvPr>
          <p:cNvSpPr>
            <a:spLocks noGrp="1"/>
          </p:cNvSpPr>
          <p:nvPr>
            <p:ph type="sldNum" sz="quarter" idx="5"/>
          </p:nvPr>
        </p:nvSpPr>
        <p:spPr/>
        <p:txBody>
          <a:bodyPr/>
          <a:lstStyle/>
          <a:p>
            <a:fld id="{83E0F0F4-4215-4694-A1B5-E0A1D09AC16D}" type="slidenum">
              <a:rPr lang="en-US" smtClean="0"/>
              <a:t>43</a:t>
            </a:fld>
            <a:endParaRPr lang="en-US"/>
          </a:p>
        </p:txBody>
      </p:sp>
    </p:spTree>
    <p:extLst>
      <p:ext uri="{BB962C8B-B14F-4D97-AF65-F5344CB8AC3E}">
        <p14:creationId xmlns:p14="http://schemas.microsoft.com/office/powerpoint/2010/main" val="3667400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1721-8C2D-AA57-1AFF-AF9E2ABFE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28B4F-D8CD-BB14-FDBB-F72CCABB2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0682F-C645-DE5D-F891-87B3CFE9D9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Sachdev P, </a:t>
            </a:r>
            <a:r>
              <a:rPr lang="en-US" sz="1200" b="0" i="0" kern="1200" dirty="0" err="1">
                <a:solidFill>
                  <a:schemeClr val="tx1"/>
                </a:solidFill>
                <a:effectLst/>
                <a:latin typeface="+mn-lt"/>
                <a:ea typeface="+mn-ea"/>
                <a:cs typeface="+mn-cs"/>
              </a:rPr>
              <a:t>Kalaria</a:t>
            </a:r>
            <a:r>
              <a:rPr lang="en-US" sz="1200" b="0" i="0" kern="1200" dirty="0">
                <a:solidFill>
                  <a:schemeClr val="tx1"/>
                </a:solidFill>
                <a:effectLst/>
                <a:latin typeface="+mn-lt"/>
                <a:ea typeface="+mn-ea"/>
                <a:cs typeface="+mn-cs"/>
              </a:rPr>
              <a:t> R, O'Brien J, Skoog I, Alladi S, Black SE, Blacker D, Blazer DG, Chen C, Chui H, Ganguli M, </a:t>
            </a:r>
            <a:r>
              <a:rPr lang="en-US" sz="1200" b="0" i="0" kern="1200" dirty="0" err="1">
                <a:solidFill>
                  <a:schemeClr val="tx1"/>
                </a:solidFill>
                <a:effectLst/>
                <a:latin typeface="+mn-lt"/>
                <a:ea typeface="+mn-ea"/>
                <a:cs typeface="+mn-cs"/>
              </a:rPr>
              <a:t>Jellinger</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Jeste</a:t>
            </a:r>
            <a:r>
              <a:rPr lang="en-US" sz="1200" b="0" i="0" kern="1200" dirty="0">
                <a:solidFill>
                  <a:schemeClr val="tx1"/>
                </a:solidFill>
                <a:effectLst/>
                <a:latin typeface="+mn-lt"/>
                <a:ea typeface="+mn-ea"/>
                <a:cs typeface="+mn-cs"/>
              </a:rPr>
              <a:t> DV, Pasquier F, Paulsen J, Prins N, Rockwood K, Roman G, </a:t>
            </a:r>
            <a:r>
              <a:rPr lang="en-US" sz="1200" b="0" i="0" kern="1200" dirty="0" err="1">
                <a:solidFill>
                  <a:schemeClr val="tx1"/>
                </a:solidFill>
                <a:effectLst/>
                <a:latin typeface="+mn-lt"/>
                <a:ea typeface="+mn-ea"/>
                <a:cs typeface="+mn-cs"/>
              </a:rPr>
              <a:t>Scheltens</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Internationlal</a:t>
            </a:r>
            <a:r>
              <a:rPr lang="en-US" sz="1200" b="0" i="0" kern="1200" dirty="0">
                <a:solidFill>
                  <a:schemeClr val="tx1"/>
                </a:solidFill>
                <a:effectLst/>
                <a:latin typeface="+mn-lt"/>
                <a:ea typeface="+mn-ea"/>
                <a:cs typeface="+mn-cs"/>
              </a:rPr>
              <a:t> Society for Vascular Behavioral and Cognitive Disorders. Diagnostic criteria for vascular cognitive disorders: a VASCOG statement. Alzheimer Dis Assoc </a:t>
            </a:r>
            <a:r>
              <a:rPr lang="en-US" sz="1200" b="0" i="0" kern="1200" dirty="0" err="1">
                <a:solidFill>
                  <a:schemeClr val="tx1"/>
                </a:solidFill>
                <a:effectLst/>
                <a:latin typeface="+mn-lt"/>
                <a:ea typeface="+mn-ea"/>
                <a:cs typeface="+mn-cs"/>
              </a:rPr>
              <a:t>Disord</a:t>
            </a:r>
            <a:r>
              <a:rPr lang="en-US" sz="1200" b="0" i="0" kern="1200" dirty="0">
                <a:solidFill>
                  <a:schemeClr val="tx1"/>
                </a:solidFill>
                <a:effectLst/>
                <a:latin typeface="+mn-lt"/>
                <a:ea typeface="+mn-ea"/>
                <a:cs typeface="+mn-cs"/>
              </a:rPr>
              <a:t>. 2014 Jul-Sep;28(3):206-18.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10.1097/WAD.0000000000000034. PMID: 24632990; PMCID: PMC4139434.</a:t>
            </a:r>
            <a:endParaRPr lang="en-US"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D2C6400D-0FC2-B222-C07C-2B8B011D2D75}"/>
              </a:ext>
            </a:extLst>
          </p:cNvPr>
          <p:cNvSpPr>
            <a:spLocks noGrp="1"/>
          </p:cNvSpPr>
          <p:nvPr>
            <p:ph type="sldNum" sz="quarter" idx="5"/>
          </p:nvPr>
        </p:nvSpPr>
        <p:spPr/>
        <p:txBody>
          <a:bodyPr/>
          <a:lstStyle/>
          <a:p>
            <a:fld id="{83E0F0F4-4215-4694-A1B5-E0A1D09AC16D}" type="slidenum">
              <a:rPr lang="en-US" smtClean="0"/>
              <a:t>44</a:t>
            </a:fld>
            <a:endParaRPr lang="en-US"/>
          </a:p>
        </p:txBody>
      </p:sp>
    </p:spTree>
    <p:extLst>
      <p:ext uri="{BB962C8B-B14F-4D97-AF65-F5344CB8AC3E}">
        <p14:creationId xmlns:p14="http://schemas.microsoft.com/office/powerpoint/2010/main" val="790025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E7177-8CE0-08A3-3D9A-8AF8F285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C4448-186B-D0F7-D635-D5A80D41E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4FBB8-D4ED-B41F-A9BB-027BE097A09B}"/>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Sachdev P, </a:t>
            </a:r>
            <a:r>
              <a:rPr lang="en-US" sz="1200" b="0" i="0" kern="1200" dirty="0" err="1">
                <a:solidFill>
                  <a:schemeClr val="tx1"/>
                </a:solidFill>
                <a:effectLst/>
                <a:latin typeface="+mn-lt"/>
                <a:ea typeface="+mn-ea"/>
                <a:cs typeface="+mn-cs"/>
              </a:rPr>
              <a:t>Kalaria</a:t>
            </a:r>
            <a:r>
              <a:rPr lang="en-US" sz="1200" b="0" i="0" kern="1200" dirty="0">
                <a:solidFill>
                  <a:schemeClr val="tx1"/>
                </a:solidFill>
                <a:effectLst/>
                <a:latin typeface="+mn-lt"/>
                <a:ea typeface="+mn-ea"/>
                <a:cs typeface="+mn-cs"/>
              </a:rPr>
              <a:t> R, O'Brien J, Skoog I, Alladi S, Black SE, Blacker D, Blazer DG, Chen C, Chui H, Ganguli M, </a:t>
            </a:r>
            <a:r>
              <a:rPr lang="en-US" sz="1200" b="0" i="0" kern="1200" dirty="0" err="1">
                <a:solidFill>
                  <a:schemeClr val="tx1"/>
                </a:solidFill>
                <a:effectLst/>
                <a:latin typeface="+mn-lt"/>
                <a:ea typeface="+mn-ea"/>
                <a:cs typeface="+mn-cs"/>
              </a:rPr>
              <a:t>Jellinger</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Jeste</a:t>
            </a:r>
            <a:r>
              <a:rPr lang="en-US" sz="1200" b="0" i="0" kern="1200" dirty="0">
                <a:solidFill>
                  <a:schemeClr val="tx1"/>
                </a:solidFill>
                <a:effectLst/>
                <a:latin typeface="+mn-lt"/>
                <a:ea typeface="+mn-ea"/>
                <a:cs typeface="+mn-cs"/>
              </a:rPr>
              <a:t> DV, Pasquier F, Paulsen J, Prins N, Rockwood K, Roman G, </a:t>
            </a:r>
            <a:r>
              <a:rPr lang="en-US" sz="1200" b="0" i="0" kern="1200" dirty="0" err="1">
                <a:solidFill>
                  <a:schemeClr val="tx1"/>
                </a:solidFill>
                <a:effectLst/>
                <a:latin typeface="+mn-lt"/>
                <a:ea typeface="+mn-ea"/>
                <a:cs typeface="+mn-cs"/>
              </a:rPr>
              <a:t>Scheltens</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Internationlal</a:t>
            </a:r>
            <a:r>
              <a:rPr lang="en-US" sz="1200" b="0" i="0" kern="1200" dirty="0">
                <a:solidFill>
                  <a:schemeClr val="tx1"/>
                </a:solidFill>
                <a:effectLst/>
                <a:latin typeface="+mn-lt"/>
                <a:ea typeface="+mn-ea"/>
                <a:cs typeface="+mn-cs"/>
              </a:rPr>
              <a:t> Society for Vascular Behavioral and Cognitive Disorders. Diagnostic criteria for vascular cognitive disorders: a VASCOG statement. Alzheimer Dis Assoc </a:t>
            </a:r>
            <a:r>
              <a:rPr lang="en-US" sz="1200" b="0" i="0" kern="1200" dirty="0" err="1">
                <a:solidFill>
                  <a:schemeClr val="tx1"/>
                </a:solidFill>
                <a:effectLst/>
                <a:latin typeface="+mn-lt"/>
                <a:ea typeface="+mn-ea"/>
                <a:cs typeface="+mn-cs"/>
              </a:rPr>
              <a:t>Disord</a:t>
            </a:r>
            <a:r>
              <a:rPr lang="en-US" sz="1200" b="0" i="0" kern="1200" dirty="0">
                <a:solidFill>
                  <a:schemeClr val="tx1"/>
                </a:solidFill>
                <a:effectLst/>
                <a:latin typeface="+mn-lt"/>
                <a:ea typeface="+mn-ea"/>
                <a:cs typeface="+mn-cs"/>
              </a:rPr>
              <a:t>. 2014 Jul-Sep;28(3):206-18.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10.1097/WAD.0000000000000034. PMID: 24632990; PMCID: PMC4139434.</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8AF28B5-FFB5-6B0B-DF03-38A20BD3C2CA}"/>
              </a:ext>
            </a:extLst>
          </p:cNvPr>
          <p:cNvSpPr>
            <a:spLocks noGrp="1"/>
          </p:cNvSpPr>
          <p:nvPr>
            <p:ph type="sldNum" sz="quarter" idx="5"/>
          </p:nvPr>
        </p:nvSpPr>
        <p:spPr/>
        <p:txBody>
          <a:bodyPr/>
          <a:lstStyle/>
          <a:p>
            <a:fld id="{83E0F0F4-4215-4694-A1B5-E0A1D09AC16D}" type="slidenum">
              <a:rPr lang="en-US" smtClean="0"/>
              <a:t>45</a:t>
            </a:fld>
            <a:endParaRPr lang="en-US"/>
          </a:p>
        </p:txBody>
      </p:sp>
    </p:spTree>
    <p:extLst>
      <p:ext uri="{BB962C8B-B14F-4D97-AF65-F5344CB8AC3E}">
        <p14:creationId xmlns:p14="http://schemas.microsoft.com/office/powerpoint/2010/main" val="2848123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D11F9-5C62-1F97-2B32-F783924D5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1F9B6-3A3E-8D04-71B0-36DBEE0A9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F317-246F-1453-14B2-CDBA638EEB26}"/>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F1A89B76-D7F3-70F4-B336-B36CAD996733}"/>
              </a:ext>
            </a:extLst>
          </p:cNvPr>
          <p:cNvSpPr>
            <a:spLocks noGrp="1"/>
          </p:cNvSpPr>
          <p:nvPr>
            <p:ph type="sldNum" sz="quarter" idx="5"/>
          </p:nvPr>
        </p:nvSpPr>
        <p:spPr/>
        <p:txBody>
          <a:bodyPr/>
          <a:lstStyle/>
          <a:p>
            <a:fld id="{83E0F0F4-4215-4694-A1B5-E0A1D09AC16D}" type="slidenum">
              <a:rPr lang="en-US" smtClean="0"/>
              <a:t>46</a:t>
            </a:fld>
            <a:endParaRPr lang="en-US"/>
          </a:p>
        </p:txBody>
      </p:sp>
    </p:spTree>
    <p:extLst>
      <p:ext uri="{BB962C8B-B14F-4D97-AF65-F5344CB8AC3E}">
        <p14:creationId xmlns:p14="http://schemas.microsoft.com/office/powerpoint/2010/main" val="517555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2BF48-A0BC-EA0D-2B9D-33DAD4A62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29B4A-8AE2-CE97-6743-8D2D9E026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A2842-0D02-13C3-EA3A-6DD29E0E7334}"/>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F32C7B1-AAAD-E49E-59A3-7CAB319B2164}"/>
              </a:ext>
            </a:extLst>
          </p:cNvPr>
          <p:cNvSpPr>
            <a:spLocks noGrp="1"/>
          </p:cNvSpPr>
          <p:nvPr>
            <p:ph type="sldNum" sz="quarter" idx="5"/>
          </p:nvPr>
        </p:nvSpPr>
        <p:spPr/>
        <p:txBody>
          <a:bodyPr/>
          <a:lstStyle/>
          <a:p>
            <a:fld id="{83E0F0F4-4215-4694-A1B5-E0A1D09AC16D}" type="slidenum">
              <a:rPr lang="en-US" smtClean="0"/>
              <a:t>47</a:t>
            </a:fld>
            <a:endParaRPr lang="en-US"/>
          </a:p>
        </p:txBody>
      </p:sp>
    </p:spTree>
    <p:extLst>
      <p:ext uri="{BB962C8B-B14F-4D97-AF65-F5344CB8AC3E}">
        <p14:creationId xmlns:p14="http://schemas.microsoft.com/office/powerpoint/2010/main" val="2707900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72AF-9523-2FFF-D1D2-4EB83BF27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23B15-469A-5A60-F3FD-91A012AB7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C7BD-4E79-35C1-D42A-BA0DA39CB132}"/>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B4750E6-7DF3-D8F6-C68D-39C1C20D7F68}"/>
              </a:ext>
            </a:extLst>
          </p:cNvPr>
          <p:cNvSpPr>
            <a:spLocks noGrp="1"/>
          </p:cNvSpPr>
          <p:nvPr>
            <p:ph type="sldNum" sz="quarter" idx="5"/>
          </p:nvPr>
        </p:nvSpPr>
        <p:spPr/>
        <p:txBody>
          <a:bodyPr/>
          <a:lstStyle/>
          <a:p>
            <a:fld id="{83E0F0F4-4215-4694-A1B5-E0A1D09AC16D}" type="slidenum">
              <a:rPr lang="en-US" smtClean="0"/>
              <a:t>48</a:t>
            </a:fld>
            <a:endParaRPr lang="en-US"/>
          </a:p>
        </p:txBody>
      </p:sp>
    </p:spTree>
    <p:extLst>
      <p:ext uri="{BB962C8B-B14F-4D97-AF65-F5344CB8AC3E}">
        <p14:creationId xmlns:p14="http://schemas.microsoft.com/office/powerpoint/2010/main" val="4165424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C746F-7D9E-41C0-45E1-FE8CE62E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03F98-143B-35EC-8281-1F0E66C57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47AA8-E31A-ED60-B7C0-D832ED6F47CB}"/>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792C4DE-2373-FD62-F5A8-EC57906DCC52}"/>
              </a:ext>
            </a:extLst>
          </p:cNvPr>
          <p:cNvSpPr>
            <a:spLocks noGrp="1"/>
          </p:cNvSpPr>
          <p:nvPr>
            <p:ph type="sldNum" sz="quarter" idx="5"/>
          </p:nvPr>
        </p:nvSpPr>
        <p:spPr/>
        <p:txBody>
          <a:bodyPr/>
          <a:lstStyle/>
          <a:p>
            <a:fld id="{83E0F0F4-4215-4694-A1B5-E0A1D09AC16D}" type="slidenum">
              <a:rPr lang="en-US" smtClean="0"/>
              <a:t>49</a:t>
            </a:fld>
            <a:endParaRPr lang="en-US"/>
          </a:p>
        </p:txBody>
      </p:sp>
    </p:spTree>
    <p:extLst>
      <p:ext uri="{BB962C8B-B14F-4D97-AF65-F5344CB8AC3E}">
        <p14:creationId xmlns:p14="http://schemas.microsoft.com/office/powerpoint/2010/main" val="107829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AB62B-8827-916F-F7ED-2F0A3C57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66019-8F6F-792A-3BA4-05F755296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13C89-64F5-8A13-A377-2CF42D8C57C9}"/>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7E21522D-1979-82B7-A5B1-11D6FF07E263}"/>
              </a:ext>
            </a:extLst>
          </p:cNvPr>
          <p:cNvSpPr>
            <a:spLocks noGrp="1"/>
          </p:cNvSpPr>
          <p:nvPr>
            <p:ph type="sldNum" sz="quarter" idx="5"/>
          </p:nvPr>
        </p:nvSpPr>
        <p:spPr/>
        <p:txBody>
          <a:bodyPr/>
          <a:lstStyle/>
          <a:p>
            <a:fld id="{83E0F0F4-4215-4694-A1B5-E0A1D09AC16D}" type="slidenum">
              <a:rPr lang="en-US" smtClean="0"/>
              <a:t>5</a:t>
            </a:fld>
            <a:endParaRPr lang="en-US"/>
          </a:p>
        </p:txBody>
      </p:sp>
    </p:spTree>
    <p:extLst>
      <p:ext uri="{BB962C8B-B14F-4D97-AF65-F5344CB8AC3E}">
        <p14:creationId xmlns:p14="http://schemas.microsoft.com/office/powerpoint/2010/main" val="2679247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E279-5413-EF45-99BE-95FB2FDED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97BAF-3BC8-D17A-814E-F2E4AA0B7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B8E07-A5E4-3910-7337-1C9E4BB6ACB3}"/>
              </a:ext>
            </a:extLst>
          </p:cNvPr>
          <p:cNvSpPr>
            <a:spLocks noGrp="1"/>
          </p:cNvSpPr>
          <p:nvPr>
            <p:ph type="body" idx="1"/>
          </p:nvPr>
        </p:nvSpPr>
        <p:spPr/>
        <p:txBody>
          <a:bodyPr/>
          <a:lstStyle/>
          <a:p>
            <a:r>
              <a:rPr lang="en-US" b="0" i="0" u="none" baseline="0" dirty="0" err="1"/>
              <a:t>Knopman</a:t>
            </a:r>
            <a:r>
              <a:rPr lang="en-US" b="0" i="0" u="none" baseline="0" dirty="0"/>
              <a:t>, D. S. and R. O. Roberts (2011). "Estimating the number of persons with frontotemporal lobar degeneration in the US population." </a:t>
            </a:r>
            <a:r>
              <a:rPr lang="en-US" b="0" i="0" u="sng" baseline="0" dirty="0"/>
              <a:t>Journal of molecular neuroscience : MN</a:t>
            </a:r>
            <a:r>
              <a:rPr lang="en-US" b="0" i="0" u="none" baseline="0" dirty="0"/>
              <a:t> </a:t>
            </a:r>
            <a:r>
              <a:rPr lang="en-US" b="1" i="0" u="none" baseline="0" dirty="0"/>
              <a:t>45</a:t>
            </a:r>
            <a:r>
              <a:rPr lang="en-US" b="0" i="0" u="none" baseline="0" dirty="0"/>
              <a:t>(3): 330-335.</a:t>
            </a:r>
          </a:p>
          <a:p>
            <a:r>
              <a:rPr lang="en-US" b="0" i="0" u="none" baseline="0" dirty="0"/>
              <a:t>	There are many challenges for determining the prevalence and incidence of frontotemporal lobar degenerations (FTLD). Consequently, the number of cases of behavioral variant frontotemporal dementia (</a:t>
            </a:r>
            <a:r>
              <a:rPr lang="en-US" b="0" i="0" u="none" baseline="0" dirty="0" err="1"/>
              <a:t>bvFTD</a:t>
            </a:r>
            <a:r>
              <a:rPr lang="en-US" b="0" i="0" u="none" baseline="0" dirty="0"/>
              <a:t>) or primary progressive aphasia (PPA) in the USA is unknown. Our objective was to derive a consensus estimate of </a:t>
            </a:r>
            <a:r>
              <a:rPr lang="en-US" b="0" i="0" u="none" baseline="0" dirty="0" err="1"/>
              <a:t>bvFTD</a:t>
            </a:r>
            <a:r>
              <a:rPr lang="en-US" b="0" i="0" u="none" baseline="0" dirty="0"/>
              <a:t> and PPA prevalence and thereby to estimate the total number of these syndromes in the USA. We identified five prevalence and three incidence studies of FTLD based on passive surveillance and seven studies of survival in FTLD. Data from these studies were used to estimate the number of cases of PPA or </a:t>
            </a:r>
            <a:r>
              <a:rPr lang="en-US" b="0" i="0" u="none" baseline="0" dirty="0" err="1"/>
              <a:t>bvFTD</a:t>
            </a:r>
            <a:r>
              <a:rPr lang="en-US" b="0" i="0" u="none" baseline="0" dirty="0"/>
              <a:t> in the USA. Because prevalence and incidence estimates outside of the 45-64-year age range were either not available or widely divergent, we used data from clinical and pathological series to estimate the proportion of FTLD cases aged &lt;45 or &gt;64 years. The prevalence estimates in the age categories of 45-64 years old have ranged from 15 to 22 per 100,000 person-years in studies where both </a:t>
            </a:r>
            <a:r>
              <a:rPr lang="en-US" b="0" i="0" u="none" baseline="0" dirty="0" err="1"/>
              <a:t>bvFTD</a:t>
            </a:r>
            <a:r>
              <a:rPr lang="en-US" b="0" i="0" u="none" baseline="0" dirty="0"/>
              <a:t> and PPA were identified. The incidence estimates for the same age group ranged from 2.7 to 4.1 per 100,000 person-years. Using a survival rate of 6 to 9 years from onset and rates from the incidence studies, a calculated prevalence estimate (prevalence = incidence × duration) was similar to the previously reported prevalence rates. We estimated that 10% of cases were less than age 45 years and 30% were 65 years and older. We estimate that there are approximately 20,000 to 30,000 cases of the cognitive syndromes of FTLD in the USA. The main threat to the accuracy of the estimates is the difficulty in diagnosing the clinical syndromes that comprise the FTLD group of disorders.</a:t>
            </a:r>
          </a:p>
          <a:p>
            <a:endParaRPr lang="en-US" b="0" i="0" u="none" baseline="0" dirty="0"/>
          </a:p>
          <a:p>
            <a:endParaRPr lang="en-US" b="1" i="0" u="none" baseline="0" dirty="0"/>
          </a:p>
          <a:p>
            <a:r>
              <a:rPr lang="en-US" b="0" i="0" u="none" baseline="0" dirty="0"/>
              <a:t>Young, J. J., et al. (2018). "Frontotemporal dementia: latest evidence and clinical implications." </a:t>
            </a:r>
            <a:r>
              <a:rPr lang="en-US" b="0" i="0" u="sng" baseline="0" dirty="0"/>
              <a:t>Therapeutic advances in psychopharmacology</a:t>
            </a:r>
            <a:r>
              <a:rPr lang="en-US" b="0" i="0" u="none" baseline="0" dirty="0"/>
              <a:t> </a:t>
            </a:r>
            <a:r>
              <a:rPr lang="en-US" b="1" i="0" u="none" baseline="0" dirty="0"/>
              <a:t>8</a:t>
            </a:r>
            <a:r>
              <a:rPr lang="en-US" b="0" i="0" u="none" baseline="0" dirty="0"/>
              <a:t>(1): 33-48.</a:t>
            </a:r>
          </a:p>
          <a:p>
            <a:r>
              <a:rPr lang="en-US" b="0" i="0" u="none" baseline="0" dirty="0"/>
              <a:t>	BACKGROUND: Frontotemporal dementia (FTD) describes a cluster of neurocognitive syndromes that present with impairment of executive functioning, changes in behavior, and a decrease in language proficiency. FTD is the second most common form of dementia in those younger than 65 years and is expected to increase in prevalence as the population ages. This goal in our review is to describe advances in the understanding of neurobiological pathology, classification, assessment, and treatment of FTD syndromes. METHODS: PubMed was searched to obtain reviews and studies that pertain to advancements in genetics, neurobiology, neuroimaging, classification, and treatment of FTD syndromes. Articles were chosen with a predilection to more recent preclinical/clinical trials and systematic reviews. RESULTS: Recent reviews and trials indicate a significant advancement in the understanding of molecular and neurobiological clinical correlates to variants of FTD. Genetic and histopathologic markers have only recently been discovered in the past decade. Current therapeutic modalities are limited, with most studies reporting improvement in symptoms with nonpharmacological interventions. However, a small number of studies have reported improvement of behavioral symptoms with selective serotonin reuptake inhibitor (SSRI) treatment. Stimulants may help with disinhibition, apathy, and risk-taking behavior. Memantine and cholinesterase inhibitors have not demonstrated efficacy in ameliorating FTD symptoms. Antipsychotics have been used to treat agitation and psychosis, but safety concerns and side effect profiles limit utilization in the general FTD population. Nevertheless, recent breakthroughs in the understanding of FTD pathology have led to developments in pharmacological interventions that focus on producing treatments with autoimmune, genetic, and molecular targets. CONCLUSION: FTD is an underdiagnosed group of neurological syndromes comprising multiple variants with distinct neurobiological profiles and presentations. Recent advances suggest there is an array of potential novel therapeutic targets, although data concerning their effectiveness are still preliminary or preclinical. Further studies are required to develop pharmacological interventions, as there are currently no US Food and Drug administration approved treatments to manage FTD syndromes.</a:t>
            </a:r>
          </a:p>
          <a:p>
            <a:endParaRPr lang="en-US" b="0" i="0" u="none" baseline="0"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3E0BD566-17CC-00B3-87A7-BF1A5922B00B}"/>
              </a:ext>
            </a:extLst>
          </p:cNvPr>
          <p:cNvSpPr>
            <a:spLocks noGrp="1"/>
          </p:cNvSpPr>
          <p:nvPr>
            <p:ph type="sldNum" sz="quarter" idx="5"/>
          </p:nvPr>
        </p:nvSpPr>
        <p:spPr/>
        <p:txBody>
          <a:bodyPr/>
          <a:lstStyle/>
          <a:p>
            <a:fld id="{83E0F0F4-4215-4694-A1B5-E0A1D09AC16D}" type="slidenum">
              <a:rPr lang="en-US" smtClean="0"/>
              <a:t>50</a:t>
            </a:fld>
            <a:endParaRPr lang="en-US"/>
          </a:p>
        </p:txBody>
      </p:sp>
    </p:spTree>
    <p:extLst>
      <p:ext uri="{BB962C8B-B14F-4D97-AF65-F5344CB8AC3E}">
        <p14:creationId xmlns:p14="http://schemas.microsoft.com/office/powerpoint/2010/main" val="3932431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90C7-D353-2D5B-6B5F-E813B91E4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92D32-79FF-9B90-990E-2731A847C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FCE44-3DBF-7E0B-438E-EFEBB9803A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Rascovsky</a:t>
            </a:r>
            <a:r>
              <a:rPr lang="en-US" sz="1200" dirty="0">
                <a:solidFill>
                  <a:schemeClr val="tx1"/>
                </a:solidFill>
              </a:rPr>
              <a:t>, K., et al. (2011). "Sensitivity of revised diagnostic criteria for the </a:t>
            </a:r>
            <a:r>
              <a:rPr lang="en-US" sz="1200" dirty="0" err="1">
                <a:solidFill>
                  <a:schemeClr val="tx1"/>
                </a:solidFill>
              </a:rPr>
              <a:t>behavioural</a:t>
            </a:r>
            <a:r>
              <a:rPr lang="en-US" sz="1200" dirty="0">
                <a:solidFill>
                  <a:schemeClr val="tx1"/>
                </a:solidFill>
              </a:rPr>
              <a:t> variant of frontotemporal dementia." </a:t>
            </a:r>
            <a:r>
              <a:rPr lang="en-US" sz="1200" u="sng" dirty="0">
                <a:solidFill>
                  <a:schemeClr val="tx1"/>
                </a:solidFill>
              </a:rPr>
              <a:t>Brain</a:t>
            </a:r>
            <a:r>
              <a:rPr lang="en-US" sz="1200" dirty="0">
                <a:solidFill>
                  <a:schemeClr val="tx1"/>
                </a:solidFill>
              </a:rPr>
              <a:t> </a:t>
            </a:r>
            <a:r>
              <a:rPr lang="en-US" sz="1200" b="1" dirty="0">
                <a:solidFill>
                  <a:schemeClr val="tx1"/>
                </a:solidFill>
              </a:rPr>
              <a:t>134</a:t>
            </a:r>
            <a:r>
              <a:rPr lang="en-US" sz="1200" dirty="0">
                <a:solidFill>
                  <a:schemeClr val="tx1"/>
                </a:solidFill>
              </a:rPr>
              <a:t>(Pt 9): 2456-2477.</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E0006FC-89B0-2309-E2CB-6615D37A7C50}"/>
              </a:ext>
            </a:extLst>
          </p:cNvPr>
          <p:cNvSpPr>
            <a:spLocks noGrp="1"/>
          </p:cNvSpPr>
          <p:nvPr>
            <p:ph type="sldNum" sz="quarter" idx="5"/>
          </p:nvPr>
        </p:nvSpPr>
        <p:spPr/>
        <p:txBody>
          <a:bodyPr/>
          <a:lstStyle/>
          <a:p>
            <a:fld id="{83E0F0F4-4215-4694-A1B5-E0A1D09AC16D}" type="slidenum">
              <a:rPr lang="en-US" smtClean="0"/>
              <a:t>51</a:t>
            </a:fld>
            <a:endParaRPr lang="en-US"/>
          </a:p>
        </p:txBody>
      </p:sp>
    </p:spTree>
    <p:extLst>
      <p:ext uri="{BB962C8B-B14F-4D97-AF65-F5344CB8AC3E}">
        <p14:creationId xmlns:p14="http://schemas.microsoft.com/office/powerpoint/2010/main" val="3720554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A9A4-D4F8-952B-07EB-E250C2471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77A43-BF24-5FC9-007F-D616E63C4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F0C35-D416-E5B9-65C0-45FA671F9E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Rascovsky</a:t>
            </a:r>
            <a:r>
              <a:rPr lang="en-US" sz="1200" dirty="0">
                <a:solidFill>
                  <a:schemeClr val="tx1"/>
                </a:solidFill>
              </a:rPr>
              <a:t>, K., et al. (2011). "Sensitivity of revised diagnostic criteria for the </a:t>
            </a:r>
            <a:r>
              <a:rPr lang="en-US" sz="1200" dirty="0" err="1">
                <a:solidFill>
                  <a:schemeClr val="tx1"/>
                </a:solidFill>
              </a:rPr>
              <a:t>behavioural</a:t>
            </a:r>
            <a:r>
              <a:rPr lang="en-US" sz="1200" dirty="0">
                <a:solidFill>
                  <a:schemeClr val="tx1"/>
                </a:solidFill>
              </a:rPr>
              <a:t> variant of frontotemporal dementia." </a:t>
            </a:r>
            <a:r>
              <a:rPr lang="en-US" sz="1200" u="sng" dirty="0">
                <a:solidFill>
                  <a:schemeClr val="tx1"/>
                </a:solidFill>
              </a:rPr>
              <a:t>Brain</a:t>
            </a:r>
            <a:r>
              <a:rPr lang="en-US" sz="1200" dirty="0">
                <a:solidFill>
                  <a:schemeClr val="tx1"/>
                </a:solidFill>
              </a:rPr>
              <a:t> </a:t>
            </a:r>
            <a:r>
              <a:rPr lang="en-US" sz="1200" b="1" dirty="0">
                <a:solidFill>
                  <a:schemeClr val="tx1"/>
                </a:solidFill>
              </a:rPr>
              <a:t>134</a:t>
            </a:r>
            <a:r>
              <a:rPr lang="en-US" sz="1200" dirty="0">
                <a:solidFill>
                  <a:schemeClr val="tx1"/>
                </a:solidFill>
              </a:rPr>
              <a:t>(Pt 9): 2456-2477.</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46251AA-91A8-F985-955B-7EC54D578455}"/>
              </a:ext>
            </a:extLst>
          </p:cNvPr>
          <p:cNvSpPr>
            <a:spLocks noGrp="1"/>
          </p:cNvSpPr>
          <p:nvPr>
            <p:ph type="sldNum" sz="quarter" idx="5"/>
          </p:nvPr>
        </p:nvSpPr>
        <p:spPr/>
        <p:txBody>
          <a:bodyPr/>
          <a:lstStyle/>
          <a:p>
            <a:fld id="{83E0F0F4-4215-4694-A1B5-E0A1D09AC16D}" type="slidenum">
              <a:rPr lang="en-US" smtClean="0"/>
              <a:t>52</a:t>
            </a:fld>
            <a:endParaRPr lang="en-US"/>
          </a:p>
        </p:txBody>
      </p:sp>
    </p:spTree>
    <p:extLst>
      <p:ext uri="{BB962C8B-B14F-4D97-AF65-F5344CB8AC3E}">
        <p14:creationId xmlns:p14="http://schemas.microsoft.com/office/powerpoint/2010/main" val="3709083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49453-5C4D-5290-CD65-C47F208C4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73026-31F7-C354-2252-C9E7BEBAC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6E0A7-5C70-4B34-489E-815641683007}"/>
              </a:ext>
            </a:extLst>
          </p:cNvPr>
          <p:cNvSpPr>
            <a:spLocks noGrp="1"/>
          </p:cNvSpPr>
          <p:nvPr>
            <p:ph type="body" idx="1"/>
          </p:nvPr>
        </p:nvSpPr>
        <p:spPr/>
        <p:txBody>
          <a:bodyPr/>
          <a:lstStyle/>
          <a:p>
            <a:r>
              <a:rPr lang="en-US" b="1" dirty="0"/>
              <a:t>Frontal </a:t>
            </a:r>
            <a:r>
              <a:rPr lang="en-US" b="1" dirty="0" err="1"/>
              <a:t>Behavioural</a:t>
            </a:r>
            <a:r>
              <a:rPr lang="en-US" b="1" dirty="0"/>
              <a:t> Inventory in the differential diagnosis of dementia</a:t>
            </a:r>
          </a:p>
          <a:p>
            <a:r>
              <a:rPr lang="en-US" dirty="0">
                <a:hlinkClick r:id="rId3">
                  <a:extLst>
                    <a:ext uri="{A12FA001-AC4F-418D-AE19-62706E023703}">
                      <ahyp:hlinkClr xmlns:ahyp="http://schemas.microsoft.com/office/drawing/2018/hyperlinkcolor" val="tx"/>
                    </a:ext>
                  </a:extLst>
                </a:hlinkClick>
              </a:rPr>
              <a:t>G. </a:t>
            </a:r>
            <a:r>
              <a:rPr lang="en-US" dirty="0" err="1">
                <a:hlinkClick r:id="rId3">
                  <a:extLst>
                    <a:ext uri="{A12FA001-AC4F-418D-AE19-62706E023703}">
                      <ahyp:hlinkClr xmlns:ahyp="http://schemas.microsoft.com/office/drawing/2018/hyperlinkcolor" val="tx"/>
                    </a:ext>
                  </a:extLst>
                </a:hlinkClick>
              </a:rPr>
              <a:t>Milan</a:t>
            </a:r>
            <a:r>
              <a:rPr lang="en-US" dirty="0" err="1"/>
              <a:t>,</a:t>
            </a:r>
            <a:r>
              <a:rPr lang="en-US" dirty="0" err="1">
                <a:hlinkClick r:id="rId4">
                  <a:extLst>
                    <a:ext uri="{A12FA001-AC4F-418D-AE19-62706E023703}">
                      <ahyp:hlinkClr xmlns:ahyp="http://schemas.microsoft.com/office/drawing/2018/hyperlinkcolor" val="tx"/>
                    </a:ext>
                  </a:extLst>
                </a:hlinkClick>
              </a:rPr>
              <a:t>F</a:t>
            </a:r>
            <a:r>
              <a:rPr lang="en-US" dirty="0">
                <a:hlinkClick r:id="rId4">
                  <a:extLst>
                    <a:ext uri="{A12FA001-AC4F-418D-AE19-62706E023703}">
                      <ahyp:hlinkClr xmlns:ahyp="http://schemas.microsoft.com/office/drawing/2018/hyperlinkcolor" val="tx"/>
                    </a:ext>
                  </a:extLst>
                </a:hlinkClick>
              </a:rPr>
              <a:t>. </a:t>
            </a:r>
            <a:r>
              <a:rPr lang="en-US" dirty="0" err="1">
                <a:hlinkClick r:id="rId4">
                  <a:extLst>
                    <a:ext uri="{A12FA001-AC4F-418D-AE19-62706E023703}">
                      <ahyp:hlinkClr xmlns:ahyp="http://schemas.microsoft.com/office/drawing/2018/hyperlinkcolor" val="tx"/>
                    </a:ext>
                  </a:extLst>
                </a:hlinkClick>
              </a:rPr>
              <a:t>Lamenza</a:t>
            </a:r>
            <a:r>
              <a:rPr lang="en-US" dirty="0" err="1"/>
              <a:t>,</a:t>
            </a:r>
            <a:r>
              <a:rPr lang="en-US" dirty="0" err="1">
                <a:hlinkClick r:id="rId5">
                  <a:extLst>
                    <a:ext uri="{A12FA001-AC4F-418D-AE19-62706E023703}">
                      <ahyp:hlinkClr xmlns:ahyp="http://schemas.microsoft.com/office/drawing/2018/hyperlinkcolor" val="tx"/>
                    </a:ext>
                  </a:extLst>
                </a:hlinkClick>
              </a:rPr>
              <a:t>A</a:t>
            </a:r>
            <a:r>
              <a:rPr lang="en-US" dirty="0">
                <a:hlinkClick r:id="rId5">
                  <a:extLst>
                    <a:ext uri="{A12FA001-AC4F-418D-AE19-62706E023703}">
                      <ahyp:hlinkClr xmlns:ahyp="http://schemas.microsoft.com/office/drawing/2018/hyperlinkcolor" val="tx"/>
                    </a:ext>
                  </a:extLst>
                </a:hlinkClick>
              </a:rPr>
              <a:t>. </a:t>
            </a:r>
            <a:r>
              <a:rPr lang="en-US" dirty="0" err="1">
                <a:hlinkClick r:id="rId5">
                  <a:extLst>
                    <a:ext uri="{A12FA001-AC4F-418D-AE19-62706E023703}">
                      <ahyp:hlinkClr xmlns:ahyp="http://schemas.microsoft.com/office/drawing/2018/hyperlinkcolor" val="tx"/>
                    </a:ext>
                  </a:extLst>
                </a:hlinkClick>
              </a:rPr>
              <a:t>Iavarone</a:t>
            </a:r>
            <a:r>
              <a:rPr lang="en-US" dirty="0" err="1"/>
              <a:t>,</a:t>
            </a:r>
            <a:r>
              <a:rPr lang="en-US" dirty="0" err="1">
                <a:hlinkClick r:id="rId6">
                  <a:extLst>
                    <a:ext uri="{A12FA001-AC4F-418D-AE19-62706E023703}">
                      <ahyp:hlinkClr xmlns:ahyp="http://schemas.microsoft.com/office/drawing/2018/hyperlinkcolor" val="tx"/>
                    </a:ext>
                  </a:extLst>
                </a:hlinkClick>
              </a:rPr>
              <a:t>F</a:t>
            </a:r>
            <a:r>
              <a:rPr lang="en-US" dirty="0">
                <a:hlinkClick r:id="rId6">
                  <a:extLst>
                    <a:ext uri="{A12FA001-AC4F-418D-AE19-62706E023703}">
                      <ahyp:hlinkClr xmlns:ahyp="http://schemas.microsoft.com/office/drawing/2018/hyperlinkcolor" val="tx"/>
                    </a:ext>
                  </a:extLst>
                </a:hlinkClick>
              </a:rPr>
              <a:t>. </a:t>
            </a:r>
            <a:r>
              <a:rPr lang="en-US" dirty="0" err="1">
                <a:hlinkClick r:id="rId6">
                  <a:extLst>
                    <a:ext uri="{A12FA001-AC4F-418D-AE19-62706E023703}">
                      <ahyp:hlinkClr xmlns:ahyp="http://schemas.microsoft.com/office/drawing/2018/hyperlinkcolor" val="tx"/>
                    </a:ext>
                  </a:extLst>
                </a:hlinkClick>
              </a:rPr>
              <a:t>Galeone</a:t>
            </a:r>
            <a:r>
              <a:rPr lang="en-US" dirty="0" err="1"/>
              <a:t>,</a:t>
            </a:r>
            <a:r>
              <a:rPr lang="en-US" dirty="0" err="1">
                <a:hlinkClick r:id="rId7">
                  <a:extLst>
                    <a:ext uri="{A12FA001-AC4F-418D-AE19-62706E023703}">
                      <ahyp:hlinkClr xmlns:ahyp="http://schemas.microsoft.com/office/drawing/2018/hyperlinkcolor" val="tx"/>
                    </a:ext>
                  </a:extLst>
                </a:hlinkClick>
              </a:rPr>
              <a:t>E</a:t>
            </a:r>
            <a:r>
              <a:rPr lang="en-US" dirty="0">
                <a:hlinkClick r:id="rId7">
                  <a:extLst>
                    <a:ext uri="{A12FA001-AC4F-418D-AE19-62706E023703}">
                      <ahyp:hlinkClr xmlns:ahyp="http://schemas.microsoft.com/office/drawing/2018/hyperlinkcolor" val="tx"/>
                    </a:ext>
                  </a:extLst>
                </a:hlinkClick>
              </a:rPr>
              <a:t>. </a:t>
            </a:r>
            <a:r>
              <a:rPr lang="en-US" dirty="0" err="1">
                <a:hlinkClick r:id="rId7">
                  <a:extLst>
                    <a:ext uri="{A12FA001-AC4F-418D-AE19-62706E023703}">
                      <ahyp:hlinkClr xmlns:ahyp="http://schemas.microsoft.com/office/drawing/2018/hyperlinkcolor" val="tx"/>
                    </a:ext>
                  </a:extLst>
                </a:hlinkClick>
              </a:rPr>
              <a:t>Lorè</a:t>
            </a:r>
            <a:r>
              <a:rPr lang="en-US" dirty="0" err="1"/>
              <a:t>,</a:t>
            </a:r>
            <a:r>
              <a:rPr lang="en-US" dirty="0" err="1">
                <a:hlinkClick r:id="rId8">
                  <a:extLst>
                    <a:ext uri="{A12FA001-AC4F-418D-AE19-62706E023703}">
                      <ahyp:hlinkClr xmlns:ahyp="http://schemas.microsoft.com/office/drawing/2018/hyperlinkcolor" val="tx"/>
                    </a:ext>
                  </a:extLst>
                </a:hlinkClick>
              </a:rPr>
              <a:t>C</a:t>
            </a:r>
            <a:r>
              <a:rPr lang="en-US" dirty="0">
                <a:hlinkClick r:id="rId8">
                  <a:extLst>
                    <a:ext uri="{A12FA001-AC4F-418D-AE19-62706E023703}">
                      <ahyp:hlinkClr xmlns:ahyp="http://schemas.microsoft.com/office/drawing/2018/hyperlinkcolor" val="tx"/>
                    </a:ext>
                  </a:extLst>
                </a:hlinkClick>
              </a:rPr>
              <a:t>. De </a:t>
            </a:r>
            <a:r>
              <a:rPr lang="en-US" dirty="0" err="1">
                <a:hlinkClick r:id="rId8">
                  <a:extLst>
                    <a:ext uri="{A12FA001-AC4F-418D-AE19-62706E023703}">
                      <ahyp:hlinkClr xmlns:ahyp="http://schemas.microsoft.com/office/drawing/2018/hyperlinkcolor" val="tx"/>
                    </a:ext>
                  </a:extLst>
                </a:hlinkClick>
              </a:rPr>
              <a:t>Falco</a:t>
            </a:r>
            <a:r>
              <a:rPr lang="en-US" dirty="0" err="1"/>
              <a:t>,</a:t>
            </a:r>
            <a:r>
              <a:rPr lang="en-US" dirty="0" err="1">
                <a:hlinkClick r:id="rId9">
                  <a:extLst>
                    <a:ext uri="{A12FA001-AC4F-418D-AE19-62706E023703}">
                      <ahyp:hlinkClr xmlns:ahyp="http://schemas.microsoft.com/office/drawing/2018/hyperlinkcolor" val="tx"/>
                    </a:ext>
                  </a:extLst>
                </a:hlinkClick>
              </a:rPr>
              <a:t>P</a:t>
            </a:r>
            <a:r>
              <a:rPr lang="en-US" dirty="0">
                <a:hlinkClick r:id="rId9">
                  <a:extLst>
                    <a:ext uri="{A12FA001-AC4F-418D-AE19-62706E023703}">
                      <ahyp:hlinkClr xmlns:ahyp="http://schemas.microsoft.com/office/drawing/2018/hyperlinkcolor" val="tx"/>
                    </a:ext>
                  </a:extLst>
                </a:hlinkClick>
              </a:rPr>
              <a:t>. </a:t>
            </a:r>
            <a:r>
              <a:rPr lang="en-US" dirty="0" err="1">
                <a:hlinkClick r:id="rId9">
                  <a:extLst>
                    <a:ext uri="{A12FA001-AC4F-418D-AE19-62706E023703}">
                      <ahyp:hlinkClr xmlns:ahyp="http://schemas.microsoft.com/office/drawing/2018/hyperlinkcolor" val="tx"/>
                    </a:ext>
                  </a:extLst>
                </a:hlinkClick>
              </a:rPr>
              <a:t>Sorrentino</a:t>
            </a:r>
            <a:r>
              <a:rPr lang="en-US" dirty="0" err="1"/>
              <a:t>,</a:t>
            </a:r>
            <a:r>
              <a:rPr lang="en-US" dirty="0" err="1">
                <a:hlinkClick r:id="rId10">
                  <a:extLst>
                    <a:ext uri="{A12FA001-AC4F-418D-AE19-62706E023703}">
                      <ahyp:hlinkClr xmlns:ahyp="http://schemas.microsoft.com/office/drawing/2018/hyperlinkcolor" val="tx"/>
                    </a:ext>
                  </a:extLst>
                </a:hlinkClick>
              </a:rPr>
              <a:t>A</a:t>
            </a:r>
            <a:r>
              <a:rPr lang="en-US" dirty="0">
                <a:hlinkClick r:id="rId10">
                  <a:extLst>
                    <a:ext uri="{A12FA001-AC4F-418D-AE19-62706E023703}">
                      <ahyp:hlinkClr xmlns:ahyp="http://schemas.microsoft.com/office/drawing/2018/hyperlinkcolor" val="tx"/>
                    </a:ext>
                  </a:extLst>
                </a:hlinkClick>
              </a:rPr>
              <a:t>. Postiglione</a:t>
            </a:r>
            <a:endParaRPr lang="en-US" dirty="0"/>
          </a:p>
          <a:p>
            <a:r>
              <a:rPr lang="en-US" dirty="0"/>
              <a:t>First published: 04 March 2008</a:t>
            </a:r>
          </a:p>
          <a:p>
            <a:r>
              <a:rPr lang="en-US" dirty="0"/>
              <a:t> </a:t>
            </a:r>
            <a:r>
              <a:rPr lang="en-US" b="1" dirty="0">
                <a:hlinkClick r:id="rId11">
                  <a:extLst>
                    <a:ext uri="{A12FA001-AC4F-418D-AE19-62706E023703}">
                      <ahyp:hlinkClr xmlns:ahyp="http://schemas.microsoft.com/office/drawing/2018/hyperlinkcolor" val="tx"/>
                    </a:ext>
                  </a:extLst>
                </a:hlinkClick>
              </a:rPr>
              <a:t>https://doi.org/10.1111/j.1600-0404.2007.00934.x</a:t>
            </a:r>
            <a:endParaRPr lang="en-US" dirty="0"/>
          </a:p>
          <a:p>
            <a:r>
              <a:rPr lang="en-US" dirty="0"/>
              <a:t>Citations: </a:t>
            </a: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AE94D6B7-599A-9567-CB87-8EE3EE036B56}"/>
              </a:ext>
            </a:extLst>
          </p:cNvPr>
          <p:cNvSpPr>
            <a:spLocks noGrp="1"/>
          </p:cNvSpPr>
          <p:nvPr>
            <p:ph type="sldNum" sz="quarter" idx="5"/>
          </p:nvPr>
        </p:nvSpPr>
        <p:spPr/>
        <p:txBody>
          <a:bodyPr/>
          <a:lstStyle/>
          <a:p>
            <a:fld id="{83E0F0F4-4215-4694-A1B5-E0A1D09AC16D}" type="slidenum">
              <a:rPr lang="en-US" smtClean="0"/>
              <a:t>53</a:t>
            </a:fld>
            <a:endParaRPr lang="en-US"/>
          </a:p>
        </p:txBody>
      </p:sp>
    </p:spTree>
    <p:extLst>
      <p:ext uri="{BB962C8B-B14F-4D97-AF65-F5344CB8AC3E}">
        <p14:creationId xmlns:p14="http://schemas.microsoft.com/office/powerpoint/2010/main" val="3043122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F1CA4-48DC-77F7-812E-75A581FD5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76FE3-6294-2809-B652-EB9533998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8BC61-F30E-B7FA-9C47-F7E7A30B2E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Gambogi</a:t>
            </a:r>
            <a:r>
              <a:rPr lang="en-US" sz="1200" b="0" i="0" kern="1200" dirty="0">
                <a:solidFill>
                  <a:schemeClr val="tx1"/>
                </a:solidFill>
                <a:effectLst/>
                <a:latin typeface="+mn-lt"/>
                <a:ea typeface="+mn-ea"/>
                <a:cs typeface="+mn-cs"/>
              </a:rPr>
              <a:t>, Leandro Boson et al. ‘Long-Term Severe Mental Disorders Preceding Behavioral Variant Frontotemporal Dementia: Frequency and Clinical Correlates in an Outpatient Sample’. 1 Jan. 2018 : 1577 – 1585.</a:t>
            </a:r>
            <a:endParaRPr lang="en-US"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07C3C70-39B7-17A3-0E8D-0761E6319D7E}"/>
              </a:ext>
            </a:extLst>
          </p:cNvPr>
          <p:cNvSpPr>
            <a:spLocks noGrp="1"/>
          </p:cNvSpPr>
          <p:nvPr>
            <p:ph type="sldNum" sz="quarter" idx="5"/>
          </p:nvPr>
        </p:nvSpPr>
        <p:spPr/>
        <p:txBody>
          <a:bodyPr/>
          <a:lstStyle/>
          <a:p>
            <a:fld id="{83E0F0F4-4215-4694-A1B5-E0A1D09AC16D}" type="slidenum">
              <a:rPr lang="en-US" smtClean="0"/>
              <a:t>54</a:t>
            </a:fld>
            <a:endParaRPr lang="en-US"/>
          </a:p>
        </p:txBody>
      </p:sp>
    </p:spTree>
    <p:extLst>
      <p:ext uri="{BB962C8B-B14F-4D97-AF65-F5344CB8AC3E}">
        <p14:creationId xmlns:p14="http://schemas.microsoft.com/office/powerpoint/2010/main" val="4195678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187F-BBED-7186-34C4-6FED9BFE9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62C3E-38C6-8BFC-7768-EBE4F0DC7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3CED2-47B2-45BD-0D80-903D3CB8DFE0}"/>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B95941E5-184F-C736-84DF-9351A9B4A3B7}"/>
              </a:ext>
            </a:extLst>
          </p:cNvPr>
          <p:cNvSpPr>
            <a:spLocks noGrp="1"/>
          </p:cNvSpPr>
          <p:nvPr>
            <p:ph type="sldNum" sz="quarter" idx="5"/>
          </p:nvPr>
        </p:nvSpPr>
        <p:spPr/>
        <p:txBody>
          <a:bodyPr/>
          <a:lstStyle/>
          <a:p>
            <a:fld id="{83E0F0F4-4215-4694-A1B5-E0A1D09AC16D}" type="slidenum">
              <a:rPr lang="en-US" smtClean="0"/>
              <a:t>55</a:t>
            </a:fld>
            <a:endParaRPr lang="en-US"/>
          </a:p>
        </p:txBody>
      </p:sp>
    </p:spTree>
    <p:extLst>
      <p:ext uri="{BB962C8B-B14F-4D97-AF65-F5344CB8AC3E}">
        <p14:creationId xmlns:p14="http://schemas.microsoft.com/office/powerpoint/2010/main" val="2758338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5FA4-A283-CF12-A076-7D2FC8DF7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CF8F5-D1AC-41A8-CAB7-98CF7B034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0B621-D616-8842-F824-735AE2C486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rPr>
              <a:t>Young, J. J., et al. (2018). "Frontotemporal dementia: latest evidence and clinical implications." </a:t>
            </a:r>
            <a:r>
              <a:rPr lang="en-US" sz="1200" u="sng" dirty="0">
                <a:latin typeface="Segoe UI" panose="020B0502040204020203" pitchFamily="34" charset="0"/>
              </a:rPr>
              <a:t>Therapeutic advances in psychopharmacology </a:t>
            </a:r>
            <a:r>
              <a:rPr lang="en-US" sz="1200" b="1" u="sng" dirty="0">
                <a:latin typeface="Segoe UI" panose="020B0502040204020203" pitchFamily="34" charset="0"/>
              </a:rPr>
              <a:t>8</a:t>
            </a:r>
            <a:r>
              <a:rPr lang="en-US" sz="1200" b="0" u="sng" dirty="0">
                <a:latin typeface="Segoe UI" panose="020B0502040204020203" pitchFamily="34" charset="0"/>
              </a:rPr>
              <a:t>(1): 33-48.</a:t>
            </a:r>
            <a:endParaRPr lang="en-US" dirty="0"/>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BE4ECFF-8971-BE7C-D6D6-CCF5B91EA0E0}"/>
              </a:ext>
            </a:extLst>
          </p:cNvPr>
          <p:cNvSpPr>
            <a:spLocks noGrp="1"/>
          </p:cNvSpPr>
          <p:nvPr>
            <p:ph type="sldNum" sz="quarter" idx="5"/>
          </p:nvPr>
        </p:nvSpPr>
        <p:spPr/>
        <p:txBody>
          <a:bodyPr/>
          <a:lstStyle/>
          <a:p>
            <a:fld id="{83E0F0F4-4215-4694-A1B5-E0A1D09AC16D}" type="slidenum">
              <a:rPr lang="en-US" smtClean="0"/>
              <a:t>56</a:t>
            </a:fld>
            <a:endParaRPr lang="en-US"/>
          </a:p>
        </p:txBody>
      </p:sp>
    </p:spTree>
    <p:extLst>
      <p:ext uri="{BB962C8B-B14F-4D97-AF65-F5344CB8AC3E}">
        <p14:creationId xmlns:p14="http://schemas.microsoft.com/office/powerpoint/2010/main" val="2310771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77E6-E802-42BA-A12D-93B5F588E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A7EC7-9571-97AE-A6D6-31ABBF299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06D59-2F77-4D7E-16EC-8BDB486F13BE}"/>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87EE037B-15DE-169D-7C7B-42119226482C}"/>
              </a:ext>
            </a:extLst>
          </p:cNvPr>
          <p:cNvSpPr>
            <a:spLocks noGrp="1"/>
          </p:cNvSpPr>
          <p:nvPr>
            <p:ph type="sldNum" sz="quarter" idx="5"/>
          </p:nvPr>
        </p:nvSpPr>
        <p:spPr/>
        <p:txBody>
          <a:bodyPr/>
          <a:lstStyle/>
          <a:p>
            <a:fld id="{83E0F0F4-4215-4694-A1B5-E0A1D09AC16D}" type="slidenum">
              <a:rPr lang="en-US" smtClean="0"/>
              <a:t>57</a:t>
            </a:fld>
            <a:endParaRPr lang="en-US"/>
          </a:p>
        </p:txBody>
      </p:sp>
    </p:spTree>
    <p:extLst>
      <p:ext uri="{BB962C8B-B14F-4D97-AF65-F5344CB8AC3E}">
        <p14:creationId xmlns:p14="http://schemas.microsoft.com/office/powerpoint/2010/main" val="3090450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484B4-3C9F-AA24-5206-674B7FD31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6B654-A976-EDD9-2A35-44B3A539A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2F716-B1A7-F7AF-9E09-A456C39D1E01}"/>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C0344B2-BF1A-EF03-3D9B-7FF4FA6A1014}"/>
              </a:ext>
            </a:extLst>
          </p:cNvPr>
          <p:cNvSpPr>
            <a:spLocks noGrp="1"/>
          </p:cNvSpPr>
          <p:nvPr>
            <p:ph type="sldNum" sz="quarter" idx="5"/>
          </p:nvPr>
        </p:nvSpPr>
        <p:spPr/>
        <p:txBody>
          <a:bodyPr/>
          <a:lstStyle/>
          <a:p>
            <a:fld id="{83E0F0F4-4215-4694-A1B5-E0A1D09AC16D}" type="slidenum">
              <a:rPr lang="en-US" smtClean="0"/>
              <a:t>58</a:t>
            </a:fld>
            <a:endParaRPr lang="en-US"/>
          </a:p>
        </p:txBody>
      </p:sp>
    </p:spTree>
    <p:extLst>
      <p:ext uri="{BB962C8B-B14F-4D97-AF65-F5344CB8AC3E}">
        <p14:creationId xmlns:p14="http://schemas.microsoft.com/office/powerpoint/2010/main" val="2195723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0498A-338F-D7B0-58A2-5334339C9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9AB20-0646-24D9-EDF0-553AF2C75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5728B-4363-6931-1A8C-87EF169EACFB}"/>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553552A-26F2-EF8B-553D-C5B6175EE382}"/>
              </a:ext>
            </a:extLst>
          </p:cNvPr>
          <p:cNvSpPr>
            <a:spLocks noGrp="1"/>
          </p:cNvSpPr>
          <p:nvPr>
            <p:ph type="sldNum" sz="quarter" idx="5"/>
          </p:nvPr>
        </p:nvSpPr>
        <p:spPr/>
        <p:txBody>
          <a:bodyPr/>
          <a:lstStyle/>
          <a:p>
            <a:fld id="{83E0F0F4-4215-4694-A1B5-E0A1D09AC16D}" type="slidenum">
              <a:rPr lang="en-US" smtClean="0"/>
              <a:t>59</a:t>
            </a:fld>
            <a:endParaRPr lang="en-US"/>
          </a:p>
        </p:txBody>
      </p:sp>
    </p:spTree>
    <p:extLst>
      <p:ext uri="{BB962C8B-B14F-4D97-AF65-F5344CB8AC3E}">
        <p14:creationId xmlns:p14="http://schemas.microsoft.com/office/powerpoint/2010/main" val="148377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2F57-52FB-2151-3A08-BEBDCCCED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B0BE6-02CF-82E0-0C25-35725A265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0DB63-8616-68F8-584B-D2F7B09FCD98}"/>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E310C2E7-D303-0A0D-32D8-269C107E8B69}"/>
              </a:ext>
            </a:extLst>
          </p:cNvPr>
          <p:cNvSpPr>
            <a:spLocks noGrp="1"/>
          </p:cNvSpPr>
          <p:nvPr>
            <p:ph type="sldNum" sz="quarter" idx="5"/>
          </p:nvPr>
        </p:nvSpPr>
        <p:spPr/>
        <p:txBody>
          <a:bodyPr/>
          <a:lstStyle/>
          <a:p>
            <a:fld id="{83E0F0F4-4215-4694-A1B5-E0A1D09AC16D}" type="slidenum">
              <a:rPr lang="en-US" smtClean="0"/>
              <a:t>6</a:t>
            </a:fld>
            <a:endParaRPr lang="en-US"/>
          </a:p>
        </p:txBody>
      </p:sp>
    </p:spTree>
    <p:extLst>
      <p:ext uri="{BB962C8B-B14F-4D97-AF65-F5344CB8AC3E}">
        <p14:creationId xmlns:p14="http://schemas.microsoft.com/office/powerpoint/2010/main" val="1655918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CF0B-9788-62A0-7236-20D7BB020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64B7E-21C1-7E19-DCB4-E1A9AC3A1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F5777-0843-77F7-F7E2-FFB0E4EDB10D}"/>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408A3A6-5164-F480-3D85-03D5EB33D28E}"/>
              </a:ext>
            </a:extLst>
          </p:cNvPr>
          <p:cNvSpPr>
            <a:spLocks noGrp="1"/>
          </p:cNvSpPr>
          <p:nvPr>
            <p:ph type="sldNum" sz="quarter" idx="5"/>
          </p:nvPr>
        </p:nvSpPr>
        <p:spPr/>
        <p:txBody>
          <a:bodyPr/>
          <a:lstStyle/>
          <a:p>
            <a:fld id="{83E0F0F4-4215-4694-A1B5-E0A1D09AC16D}" type="slidenum">
              <a:rPr lang="en-US" smtClean="0"/>
              <a:t>60</a:t>
            </a:fld>
            <a:endParaRPr lang="en-US"/>
          </a:p>
        </p:txBody>
      </p:sp>
    </p:spTree>
    <p:extLst>
      <p:ext uri="{BB962C8B-B14F-4D97-AF65-F5344CB8AC3E}">
        <p14:creationId xmlns:p14="http://schemas.microsoft.com/office/powerpoint/2010/main" val="4222771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7F2D-5C4A-5F50-8F81-439ACF4EF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F07D7-3E91-7870-E46F-1499FBD23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531CF-DF79-D7E9-074A-F10A8D61BA44}"/>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B8C73C96-C844-1E3F-9B73-5039ACEE40A4}"/>
              </a:ext>
            </a:extLst>
          </p:cNvPr>
          <p:cNvSpPr>
            <a:spLocks noGrp="1"/>
          </p:cNvSpPr>
          <p:nvPr>
            <p:ph type="sldNum" sz="quarter" idx="5"/>
          </p:nvPr>
        </p:nvSpPr>
        <p:spPr/>
        <p:txBody>
          <a:bodyPr/>
          <a:lstStyle/>
          <a:p>
            <a:fld id="{83E0F0F4-4215-4694-A1B5-E0A1D09AC16D}" type="slidenum">
              <a:rPr lang="en-US" smtClean="0"/>
              <a:t>61</a:t>
            </a:fld>
            <a:endParaRPr lang="en-US"/>
          </a:p>
        </p:txBody>
      </p:sp>
    </p:spTree>
    <p:extLst>
      <p:ext uri="{BB962C8B-B14F-4D97-AF65-F5344CB8AC3E}">
        <p14:creationId xmlns:p14="http://schemas.microsoft.com/office/powerpoint/2010/main" val="228442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4DA7B-1A09-34EE-6BCF-CEBA6777E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15340-08CA-094F-3959-D3CE0B999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3F34D-975E-B7A8-714E-30D1931DF63E}"/>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2E3BD817-19E5-858F-5100-E3FEC2ECE85C}"/>
              </a:ext>
            </a:extLst>
          </p:cNvPr>
          <p:cNvSpPr>
            <a:spLocks noGrp="1"/>
          </p:cNvSpPr>
          <p:nvPr>
            <p:ph type="sldNum" sz="quarter" idx="5"/>
          </p:nvPr>
        </p:nvSpPr>
        <p:spPr/>
        <p:txBody>
          <a:bodyPr/>
          <a:lstStyle/>
          <a:p>
            <a:fld id="{83E0F0F4-4215-4694-A1B5-E0A1D09AC16D}" type="slidenum">
              <a:rPr lang="en-US" smtClean="0"/>
              <a:t>62</a:t>
            </a:fld>
            <a:endParaRPr lang="en-US"/>
          </a:p>
        </p:txBody>
      </p:sp>
    </p:spTree>
    <p:extLst>
      <p:ext uri="{BB962C8B-B14F-4D97-AF65-F5344CB8AC3E}">
        <p14:creationId xmlns:p14="http://schemas.microsoft.com/office/powerpoint/2010/main" val="25328817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defRPr/>
            </a:pPr>
            <a:r>
              <a:rPr lang="en-US" dirty="0"/>
              <a:t>Please visit our website to sign-up to join one of our many ECHO sessions. Thank you!</a:t>
            </a:r>
            <a:endParaRPr lang="en-US" dirty="0">
              <a:cs typeface="Calibri"/>
            </a:endParaRPr>
          </a:p>
        </p:txBody>
      </p:sp>
      <p:sp>
        <p:nvSpPr>
          <p:cNvPr id="4" name="Slide Number Placeholder 3"/>
          <p:cNvSpPr>
            <a:spLocks noGrp="1"/>
          </p:cNvSpPr>
          <p:nvPr>
            <p:ph type="sldNum" sz="quarter" idx="5"/>
          </p:nvPr>
        </p:nvSpPr>
        <p:spPr/>
        <p:txBody>
          <a:bodyPr/>
          <a:lstStyle/>
          <a:p>
            <a:fld id="{83E0F0F4-4215-4694-A1B5-E0A1D09AC16D}" type="slidenum">
              <a:rPr lang="en-US" smtClean="0"/>
              <a:t>63</a:t>
            </a:fld>
            <a:endParaRPr lang="en-US"/>
          </a:p>
        </p:txBody>
      </p:sp>
    </p:spTree>
    <p:extLst>
      <p:ext uri="{BB962C8B-B14F-4D97-AF65-F5344CB8AC3E}">
        <p14:creationId xmlns:p14="http://schemas.microsoft.com/office/powerpoint/2010/main" val="113263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9D22-D930-CC2B-C5DC-69EAB75DB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5C46C-349D-B025-C46A-D0CFF03AB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CB664-C45A-351C-A664-5B4B15EF32F3}"/>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A80EDF5A-720D-805F-CEA9-C533DA34DA78}"/>
              </a:ext>
            </a:extLst>
          </p:cNvPr>
          <p:cNvSpPr>
            <a:spLocks noGrp="1"/>
          </p:cNvSpPr>
          <p:nvPr>
            <p:ph type="sldNum" sz="quarter" idx="5"/>
          </p:nvPr>
        </p:nvSpPr>
        <p:spPr/>
        <p:txBody>
          <a:bodyPr/>
          <a:lstStyle/>
          <a:p>
            <a:fld id="{83E0F0F4-4215-4694-A1B5-E0A1D09AC16D}" type="slidenum">
              <a:rPr lang="en-US" smtClean="0"/>
              <a:t>7</a:t>
            </a:fld>
            <a:endParaRPr lang="en-US"/>
          </a:p>
        </p:txBody>
      </p:sp>
    </p:spTree>
    <p:extLst>
      <p:ext uri="{BB962C8B-B14F-4D97-AF65-F5344CB8AC3E}">
        <p14:creationId xmlns:p14="http://schemas.microsoft.com/office/powerpoint/2010/main" val="222673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B8EC-6EFB-6623-800C-3311B6697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96558-8C51-B53E-6230-F2D27AF97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7B4FA-EAD9-FC92-0201-C114E3BFCC6B}"/>
              </a:ext>
            </a:extLst>
          </p:cNvPr>
          <p:cNvSpPr>
            <a:spLocks noGrp="1"/>
          </p:cNvSpPr>
          <p:nvPr>
            <p:ph type="body" idx="1"/>
          </p:nvPr>
        </p:nvSpPr>
        <p:spPr/>
        <p:txBody>
          <a:bodyPr/>
          <a:lstStyle/>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DC5EDE57-3550-BC9D-1BFF-FDD00021FF4C}"/>
              </a:ext>
            </a:extLst>
          </p:cNvPr>
          <p:cNvSpPr>
            <a:spLocks noGrp="1"/>
          </p:cNvSpPr>
          <p:nvPr>
            <p:ph type="sldNum" sz="quarter" idx="5"/>
          </p:nvPr>
        </p:nvSpPr>
        <p:spPr/>
        <p:txBody>
          <a:bodyPr/>
          <a:lstStyle/>
          <a:p>
            <a:fld id="{83E0F0F4-4215-4694-A1B5-E0A1D09AC16D}" type="slidenum">
              <a:rPr lang="en-US" smtClean="0"/>
              <a:t>8</a:t>
            </a:fld>
            <a:endParaRPr lang="en-US"/>
          </a:p>
        </p:txBody>
      </p:sp>
    </p:spTree>
    <p:extLst>
      <p:ext uri="{BB962C8B-B14F-4D97-AF65-F5344CB8AC3E}">
        <p14:creationId xmlns:p14="http://schemas.microsoft.com/office/powerpoint/2010/main" val="336604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634D-EAB1-09B0-9658-0C785E63F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A85F7-2E89-7572-9DFE-30C6CB4C3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73B10-A617-8E80-F1C4-7175F374ED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Detected through a combination subjective input from patient and informants, and objective clinician assessment</a:t>
            </a:r>
            <a:endParaRPr lang="en-US" b="1" dirty="0">
              <a:solidFill>
                <a:schemeClr val="bg1"/>
              </a:solidFill>
            </a:endParaRPr>
          </a:p>
          <a:p>
            <a:endParaRPr lang="en-US" dirty="0">
              <a:latin typeface="Gill Sans Nova Book"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Nova Book" panose="020B0602020104020203" pitchFamily="34" charset="0"/>
            </a:endParaRPr>
          </a:p>
          <a:p>
            <a:endParaRPr lang="en-US" dirty="0">
              <a:latin typeface="Gill Sans Nova Book" panose="020B0602020104020203" pitchFamily="34" charset="0"/>
            </a:endParaRPr>
          </a:p>
        </p:txBody>
      </p:sp>
      <p:sp>
        <p:nvSpPr>
          <p:cNvPr id="4" name="Slide Number Placeholder 3">
            <a:extLst>
              <a:ext uri="{FF2B5EF4-FFF2-40B4-BE49-F238E27FC236}">
                <a16:creationId xmlns:a16="http://schemas.microsoft.com/office/drawing/2014/main" id="{963DB955-4781-B29D-735F-E7F25872C0D2}"/>
              </a:ext>
            </a:extLst>
          </p:cNvPr>
          <p:cNvSpPr>
            <a:spLocks noGrp="1"/>
          </p:cNvSpPr>
          <p:nvPr>
            <p:ph type="sldNum" sz="quarter" idx="5"/>
          </p:nvPr>
        </p:nvSpPr>
        <p:spPr/>
        <p:txBody>
          <a:bodyPr/>
          <a:lstStyle/>
          <a:p>
            <a:fld id="{83E0F0F4-4215-4694-A1B5-E0A1D09AC16D}" type="slidenum">
              <a:rPr lang="en-US" smtClean="0"/>
              <a:t>9</a:t>
            </a:fld>
            <a:endParaRPr lang="en-US"/>
          </a:p>
        </p:txBody>
      </p:sp>
    </p:spTree>
    <p:extLst>
      <p:ext uri="{BB962C8B-B14F-4D97-AF65-F5344CB8AC3E}">
        <p14:creationId xmlns:p14="http://schemas.microsoft.com/office/powerpoint/2010/main" val="147544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1B56-DB8C-BC44-8324-9A80B2960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C8311-0670-5447-96E0-725C2F6DC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B0001-C97B-FB47-A42B-DFB2F6A1ADB4}"/>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9B10312C-BC22-EC43-BC19-C30E9582E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F27F1-E871-2249-87B8-8CD31A455206}"/>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7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BC20-5FBD-8D43-BF4F-4C99700A7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84667-90BB-8046-9766-849980976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77242-C6D3-EC4A-B40B-ED5A234CE3F2}"/>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90177C7C-3B18-2944-A917-3545C02E3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B7376-8858-3A4D-8A40-DE7987670C2D}"/>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94689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9433B-1BE8-F546-B6FA-30C00192A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8628C-2A74-0745-BF1D-366983A745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8D8AC-FCE1-5D47-A5A3-23BDA4EFD437}"/>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B0F8C320-38C2-D640-A48B-6663BDA1F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B5BCB-AB27-094F-8DDD-F344A71308DA}"/>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420581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F61C-6103-B945-8256-AB79BF0B7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84AC8-EFDA-C14A-90EC-B933A1578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623DF-D070-B34A-813B-2776673686E2}"/>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9A524AD9-2C49-834C-8881-2932F6CA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34DAE-2805-C242-8E9F-C5AD824356B8}"/>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411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0784-24E7-A44C-9BF6-6D70E89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16098-5434-BB43-BF59-483AEE19C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697C-2FA3-2345-9B3B-11E2770F6538}"/>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DC47A75C-4405-5B42-89FD-9303948F4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4B98-4943-C94D-AD75-C1618B230137}"/>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27850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1A06-8997-5049-8A49-8FDD1016D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F527A-F0E0-AA47-8692-15513B2FD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79044-E6D7-E54C-A874-78A95770D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B144E-2BB1-7144-9E84-DC492FC1CDFC}"/>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6" name="Footer Placeholder 5">
            <a:extLst>
              <a:ext uri="{FF2B5EF4-FFF2-40B4-BE49-F238E27FC236}">
                <a16:creationId xmlns:a16="http://schemas.microsoft.com/office/drawing/2014/main" id="{4DBCB389-4B6C-864C-8EC2-D06DF74D1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690B5-0C8D-8443-9AE0-5A820AF92494}"/>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89353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146-F10A-7047-B65E-4F90B310A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D1955-9767-974F-B47B-6FFB8CED5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D8D93-6A23-0F49-9984-27B44F797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9E395-53A5-414F-989B-00A31BF71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53F0F-EBD8-6841-BEF8-5173FE2D9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ACD0A8-CF29-5546-BBDC-ADA4E56CACCB}"/>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8" name="Footer Placeholder 7">
            <a:extLst>
              <a:ext uri="{FF2B5EF4-FFF2-40B4-BE49-F238E27FC236}">
                <a16:creationId xmlns:a16="http://schemas.microsoft.com/office/drawing/2014/main" id="{DF63A6A4-2987-804E-9482-77BFC86F8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168E2-9753-E341-94ED-47097CDE7D08}"/>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72645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906D-A307-4B4A-B616-2929D2E1A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98590-FF9F-A941-AF06-BAE9DDE90378}"/>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4" name="Footer Placeholder 3">
            <a:extLst>
              <a:ext uri="{FF2B5EF4-FFF2-40B4-BE49-F238E27FC236}">
                <a16:creationId xmlns:a16="http://schemas.microsoft.com/office/drawing/2014/main" id="{859D9A22-6CD9-9B4E-9023-1F56D8021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CE0806-41E7-9F46-9075-E3D01F667F7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7555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2F9EC-9403-D242-91B8-12416ACF414F}"/>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3" name="Footer Placeholder 2">
            <a:extLst>
              <a:ext uri="{FF2B5EF4-FFF2-40B4-BE49-F238E27FC236}">
                <a16:creationId xmlns:a16="http://schemas.microsoft.com/office/drawing/2014/main" id="{ABC910B9-7234-EF49-BABA-58D3A1454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C67C2-88CC-1A4D-921C-743911F6B891}"/>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153754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1927-C572-4E45-874E-12BD88B0F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A9220-0ACA-CB42-8C61-8506A2733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5A24-E02F-7C48-BDE8-C51DF96B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B61FE-87BA-6143-84BF-A3779B2A2D68}"/>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6" name="Footer Placeholder 5">
            <a:extLst>
              <a:ext uri="{FF2B5EF4-FFF2-40B4-BE49-F238E27FC236}">
                <a16:creationId xmlns:a16="http://schemas.microsoft.com/office/drawing/2014/main" id="{1848C9A7-A5F8-8045-8B0A-2CCEC554F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76B48-29FF-6D4B-B7A4-FD02698128F0}"/>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1543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E830-732B-4843-8A04-6C647C7D5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5172F9-B8A9-4742-9F37-6A16C0A3C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2EC60-D5AB-2F49-8CBF-4AF29B865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444F1-2D5D-274F-8070-27D5FBE32D09}"/>
              </a:ext>
            </a:extLst>
          </p:cNvPr>
          <p:cNvSpPr>
            <a:spLocks noGrp="1"/>
          </p:cNvSpPr>
          <p:nvPr>
            <p:ph type="dt" sz="half" idx="10"/>
          </p:nvPr>
        </p:nvSpPr>
        <p:spPr/>
        <p:txBody>
          <a:bodyPr/>
          <a:lstStyle/>
          <a:p>
            <a:fld id="{4E7D7EE5-A5E6-BB40-8490-504F9ED65504}" type="datetimeFigureOut">
              <a:rPr lang="en-US" smtClean="0"/>
              <a:t>2/5/2025</a:t>
            </a:fld>
            <a:endParaRPr lang="en-US"/>
          </a:p>
        </p:txBody>
      </p:sp>
      <p:sp>
        <p:nvSpPr>
          <p:cNvPr id="6" name="Footer Placeholder 5">
            <a:extLst>
              <a:ext uri="{FF2B5EF4-FFF2-40B4-BE49-F238E27FC236}">
                <a16:creationId xmlns:a16="http://schemas.microsoft.com/office/drawing/2014/main" id="{DC955B00-D0C5-6E44-A221-F2E5E9499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D2205-5570-AA45-A5DB-E86D88829A0C}"/>
              </a:ext>
            </a:extLst>
          </p:cNvPr>
          <p:cNvSpPr>
            <a:spLocks noGrp="1"/>
          </p:cNvSpPr>
          <p:nvPr>
            <p:ph type="sldNum" sz="quarter" idx="12"/>
          </p:nvPr>
        </p:nvSpPr>
        <p:spPr/>
        <p:txBody>
          <a:bodyPr/>
          <a:lstStyle/>
          <a:p>
            <a:fld id="{6471CC73-E702-884F-8B7C-6CFBA786C3FD}" type="slidenum">
              <a:rPr lang="en-US" smtClean="0"/>
              <a:t>‹#›</a:t>
            </a:fld>
            <a:endParaRPr lang="en-US"/>
          </a:p>
        </p:txBody>
      </p:sp>
    </p:spTree>
    <p:extLst>
      <p:ext uri="{BB962C8B-B14F-4D97-AF65-F5344CB8AC3E}">
        <p14:creationId xmlns:p14="http://schemas.microsoft.com/office/powerpoint/2010/main" val="2671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8BFDD-A4F8-D143-BC3F-5BD35F8FC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663F5-83F8-ED42-8565-F5A0A9734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16FC8-6D10-1D4C-A334-00532CE17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D7EE5-A5E6-BB40-8490-504F9ED65504}" type="datetimeFigureOut">
              <a:rPr lang="en-US" smtClean="0"/>
              <a:t>2/5/2025</a:t>
            </a:fld>
            <a:endParaRPr lang="en-US"/>
          </a:p>
        </p:txBody>
      </p:sp>
      <p:sp>
        <p:nvSpPr>
          <p:cNvPr id="5" name="Footer Placeholder 4">
            <a:extLst>
              <a:ext uri="{FF2B5EF4-FFF2-40B4-BE49-F238E27FC236}">
                <a16:creationId xmlns:a16="http://schemas.microsoft.com/office/drawing/2014/main" id="{D1E7A238-A3D2-564B-A2A8-69ED040C4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95CA7-9CAF-B54A-BDCC-FF0549A87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CC73-E702-884F-8B7C-6CFBA786C3FD}" type="slidenum">
              <a:rPr lang="en-US" smtClean="0"/>
              <a:t>‹#›</a:t>
            </a:fld>
            <a:endParaRPr lang="en-US"/>
          </a:p>
        </p:txBody>
      </p:sp>
    </p:spTree>
    <p:extLst>
      <p:ext uri="{BB962C8B-B14F-4D97-AF65-F5344CB8AC3E}">
        <p14:creationId xmlns:p14="http://schemas.microsoft.com/office/powerpoint/2010/main" val="319290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lindauer@oh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alz.org/alzheimers-dementia/what-is-alzheimers/brain_tour_part_2"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ohsu.edu/alzheimers-disease-research-center"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alz.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lbda.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www.theaftd.org/living-with-ftd/resources/comstock-grants/" TargetMode="External"/><Relationship Id="rId4" Type="http://schemas.openxmlformats.org/officeDocument/2006/relationships/hyperlink" Target="http://www.theaftd.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connect.oregonechonetwork.org/Series/Registration/1616"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mailto:lindauer@ohs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541B567F-030B-4358-BCFF-114377988FD7}"/>
              </a:ext>
            </a:extLst>
          </p:cNvPr>
          <p:cNvPicPr>
            <a:picLocks noChangeAspect="1"/>
          </p:cNvPicPr>
          <p:nvPr/>
        </p:nvPicPr>
        <p:blipFill rotWithShape="1">
          <a:blip r:embed="rId3"/>
          <a:srcRect l="35938"/>
          <a:stretch/>
        </p:blipFill>
        <p:spPr>
          <a:xfrm>
            <a:off x="0" y="3830909"/>
            <a:ext cx="4265007" cy="2263584"/>
          </a:xfrm>
          <a:prstGeom prst="rect">
            <a:avLst/>
          </a:prstGeom>
        </p:spPr>
      </p:pic>
      <p:pic>
        <p:nvPicPr>
          <p:cNvPr id="8" name="Picture 7">
            <a:extLst>
              <a:ext uri="{FF2B5EF4-FFF2-40B4-BE49-F238E27FC236}">
                <a16:creationId xmlns:a16="http://schemas.microsoft.com/office/drawing/2014/main" id="{292BCE0E-A92F-4B71-9BA3-3BBFAFF43BC4}"/>
              </a:ext>
            </a:extLst>
          </p:cNvPr>
          <p:cNvPicPr>
            <a:picLocks noChangeAspect="1"/>
          </p:cNvPicPr>
          <p:nvPr/>
        </p:nvPicPr>
        <p:blipFill rotWithShape="1">
          <a:blip r:embed="rId4"/>
          <a:srcRect l="64130" t="31842" r="2174" b="4731"/>
          <a:stretch/>
        </p:blipFill>
        <p:spPr>
          <a:xfrm rot="10800000">
            <a:off x="0" y="0"/>
            <a:ext cx="4108175" cy="4108173"/>
          </a:xfrm>
          <a:prstGeom prst="rect">
            <a:avLst/>
          </a:prstGeom>
        </p:spPr>
      </p:pic>
      <p:pic>
        <p:nvPicPr>
          <p:cNvPr id="24" name="Picture 23">
            <a:extLst>
              <a:ext uri="{FF2B5EF4-FFF2-40B4-BE49-F238E27FC236}">
                <a16:creationId xmlns:a16="http://schemas.microsoft.com/office/drawing/2014/main" id="{31F26858-38AD-4BAD-BDE4-70450191D862}"/>
              </a:ext>
            </a:extLst>
          </p:cNvPr>
          <p:cNvPicPr>
            <a:picLocks noChangeAspect="1"/>
          </p:cNvPicPr>
          <p:nvPr/>
        </p:nvPicPr>
        <p:blipFill rotWithShape="1">
          <a:blip r:embed="rId5"/>
          <a:srcRect l="5327" t="28977" r="29673" b="56905"/>
          <a:stretch/>
        </p:blipFill>
        <p:spPr>
          <a:xfrm>
            <a:off x="0" y="5622256"/>
            <a:ext cx="4732235" cy="546028"/>
          </a:xfrm>
          <a:prstGeom prst="rect">
            <a:avLst/>
          </a:prstGeom>
        </p:spPr>
      </p:pic>
      <p:pic>
        <p:nvPicPr>
          <p:cNvPr id="34" name="Picture 33">
            <a:extLst>
              <a:ext uri="{FF2B5EF4-FFF2-40B4-BE49-F238E27FC236}">
                <a16:creationId xmlns:a16="http://schemas.microsoft.com/office/drawing/2014/main" id="{5AC1C065-2A4A-4D69-B191-A55C8C787478}"/>
              </a:ext>
            </a:extLst>
          </p:cNvPr>
          <p:cNvPicPr>
            <a:picLocks noChangeAspect="1"/>
          </p:cNvPicPr>
          <p:nvPr/>
        </p:nvPicPr>
        <p:blipFill rotWithShape="1">
          <a:blip r:embed="rId6"/>
          <a:srcRect l="12973" t="38458" r="23379" b="47425"/>
          <a:stretch/>
        </p:blipFill>
        <p:spPr>
          <a:xfrm>
            <a:off x="0" y="6167336"/>
            <a:ext cx="4633853" cy="546028"/>
          </a:xfrm>
          <a:prstGeom prst="rect">
            <a:avLst/>
          </a:prstGeom>
        </p:spPr>
      </p:pic>
      <p:sp>
        <p:nvSpPr>
          <p:cNvPr id="6" name="Content Placeholder 2">
            <a:extLst>
              <a:ext uri="{FF2B5EF4-FFF2-40B4-BE49-F238E27FC236}">
                <a16:creationId xmlns:a16="http://schemas.microsoft.com/office/drawing/2014/main" id="{DE816863-E29E-5D45-AD69-C56B31715C4C}"/>
              </a:ext>
            </a:extLst>
          </p:cNvPr>
          <p:cNvSpPr txBox="1">
            <a:spLocks/>
          </p:cNvSpPr>
          <p:nvPr/>
        </p:nvSpPr>
        <p:spPr>
          <a:xfrm>
            <a:off x="4764055" y="4962701"/>
            <a:ext cx="6955277" cy="104396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189C9C"/>
                </a:solidFill>
                <a:latin typeface="Calibri"/>
                <a:ea typeface="+mn-lt"/>
                <a:cs typeface="+mn-lt"/>
              </a:rPr>
              <a:t>Allison Lindauer, PhD, APRN| Associate Professor</a:t>
            </a:r>
          </a:p>
          <a:p>
            <a:pPr marL="0" indent="0" algn="ctr">
              <a:buNone/>
            </a:pPr>
            <a:r>
              <a:rPr lang="en-US" dirty="0">
                <a:solidFill>
                  <a:srgbClr val="189C9C"/>
                </a:solidFill>
                <a:latin typeface="Calibri"/>
                <a:ea typeface="+mn-lt"/>
                <a:cs typeface="+mn-lt"/>
              </a:rPr>
              <a:t> | Oregon Alzheimer’s Disease Research Center</a:t>
            </a:r>
          </a:p>
          <a:p>
            <a:pPr marL="0" indent="0" algn="ctr">
              <a:buNone/>
            </a:pPr>
            <a:r>
              <a:rPr lang="en-US" dirty="0">
                <a:solidFill>
                  <a:srgbClr val="189C9C"/>
                </a:solidFill>
                <a:latin typeface="Calibri"/>
                <a:ea typeface="+mn-lt"/>
                <a:cs typeface="+mn-lt"/>
              </a:rPr>
              <a:t>| </a:t>
            </a:r>
            <a:r>
              <a:rPr lang="en-US" dirty="0">
                <a:solidFill>
                  <a:srgbClr val="189C9C"/>
                </a:solidFill>
                <a:latin typeface="Calibri"/>
                <a:ea typeface="+mn-lt"/>
                <a:cs typeface="+mn-lt"/>
                <a:hlinkClick r:id="rId7"/>
              </a:rPr>
              <a:t>lindauer@ohsu.edu</a:t>
            </a:r>
            <a:r>
              <a:rPr lang="en-US" dirty="0">
                <a:solidFill>
                  <a:srgbClr val="189C9C"/>
                </a:solidFill>
                <a:latin typeface="Calibri"/>
                <a:ea typeface="+mn-lt"/>
                <a:cs typeface="+mn-lt"/>
              </a:rPr>
              <a:t> | Tel: 503-494-6796</a:t>
            </a:r>
          </a:p>
          <a:p>
            <a:pPr marL="0" indent="0" algn="ctr">
              <a:buNone/>
            </a:pPr>
            <a:endParaRPr lang="en-US" dirty="0">
              <a:solidFill>
                <a:srgbClr val="189C9C"/>
              </a:solidFill>
              <a:latin typeface="Calibri"/>
              <a:ea typeface="+mn-lt"/>
              <a:cs typeface="+mn-lt"/>
            </a:endParaRPr>
          </a:p>
          <a:p>
            <a:pPr marL="0" indent="0" algn="ctr">
              <a:buNone/>
            </a:pPr>
            <a:endParaRPr lang="en-US" dirty="0">
              <a:solidFill>
                <a:srgbClr val="189C9C"/>
              </a:solidFill>
              <a:latin typeface="Calibri"/>
              <a:cs typeface="Calibri"/>
            </a:endParaRPr>
          </a:p>
          <a:p>
            <a:pPr marL="457200" indent="-457200"/>
            <a:endParaRPr lang="en-US" sz="2400" dirty="0">
              <a:solidFill>
                <a:srgbClr val="189C9C"/>
              </a:solidFill>
              <a:latin typeface="Segoe UI"/>
              <a:cs typeface="Calibri"/>
            </a:endParaRPr>
          </a:p>
        </p:txBody>
      </p:sp>
      <p:sp>
        <p:nvSpPr>
          <p:cNvPr id="2" name="Rectangle 1">
            <a:extLst>
              <a:ext uri="{FF2B5EF4-FFF2-40B4-BE49-F238E27FC236}">
                <a16:creationId xmlns:a16="http://schemas.microsoft.com/office/drawing/2014/main" id="{B9FC4F4E-D619-F74B-9477-5F235F964135}"/>
              </a:ext>
            </a:extLst>
          </p:cNvPr>
          <p:cNvSpPr/>
          <p:nvPr/>
        </p:nvSpPr>
        <p:spPr>
          <a:xfrm>
            <a:off x="5140796" y="813771"/>
            <a:ext cx="6201796" cy="2862322"/>
          </a:xfrm>
          <a:prstGeom prst="rect">
            <a:avLst/>
          </a:prstGeom>
        </p:spPr>
        <p:txBody>
          <a:bodyPr wrap="square">
            <a:spAutoFit/>
          </a:bodyPr>
          <a:lstStyle/>
          <a:p>
            <a:pPr algn="ctr"/>
            <a:r>
              <a:rPr lang="en-US" sz="6000" b="1" dirty="0">
                <a:solidFill>
                  <a:srgbClr val="189C9C"/>
                </a:solidFill>
                <a:latin typeface="Segoe UI"/>
                <a:cs typeface="Segoe UI"/>
              </a:rPr>
              <a:t>Dementia Types and Tailored Approaches</a:t>
            </a:r>
            <a:endParaRPr lang="en-US" sz="2400" dirty="0">
              <a:solidFill>
                <a:srgbClr val="189C9C"/>
              </a:solidFill>
            </a:endParaRPr>
          </a:p>
        </p:txBody>
      </p:sp>
      <p:sp>
        <p:nvSpPr>
          <p:cNvPr id="9" name="Rectangle 8">
            <a:extLst>
              <a:ext uri="{FF2B5EF4-FFF2-40B4-BE49-F238E27FC236}">
                <a16:creationId xmlns:a16="http://schemas.microsoft.com/office/drawing/2014/main" id="{DCFA1A41-7C07-3944-81D8-77DD39CDCBF6}"/>
              </a:ext>
            </a:extLst>
          </p:cNvPr>
          <p:cNvSpPr/>
          <p:nvPr/>
        </p:nvSpPr>
        <p:spPr>
          <a:xfrm>
            <a:off x="5629818" y="3963532"/>
            <a:ext cx="5223752" cy="584775"/>
          </a:xfrm>
          <a:prstGeom prst="rect">
            <a:avLst/>
          </a:prstGeom>
        </p:spPr>
        <p:txBody>
          <a:bodyPr wrap="square">
            <a:spAutoFit/>
          </a:bodyPr>
          <a:lstStyle/>
          <a:p>
            <a:pPr algn="ctr"/>
            <a:r>
              <a:rPr lang="en-US" sz="3200" b="1" dirty="0">
                <a:solidFill>
                  <a:srgbClr val="189C9C"/>
                </a:solidFill>
                <a:latin typeface="Segoe UI"/>
                <a:cs typeface="Segoe UI"/>
              </a:rPr>
              <a:t>02/13/2025</a:t>
            </a:r>
            <a:endParaRPr lang="en-US" sz="1100" dirty="0">
              <a:solidFill>
                <a:srgbClr val="189C9C"/>
              </a:solidFill>
            </a:endParaRPr>
          </a:p>
        </p:txBody>
      </p:sp>
    </p:spTree>
    <p:extLst>
      <p:ext uri="{BB962C8B-B14F-4D97-AF65-F5344CB8AC3E}">
        <p14:creationId xmlns:p14="http://schemas.microsoft.com/office/powerpoint/2010/main" val="79826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FA55-5FA2-178E-2467-BDFF938A427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5671F75-0BF3-663E-0A8D-FA0366FB6EF8}"/>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E33324B-BA7C-C136-54EA-70F199B5991E}"/>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Key Points</a:t>
            </a:r>
            <a:endParaRPr lang="en-US" dirty="0">
              <a:ea typeface="+mj-ea"/>
            </a:endParaRPr>
          </a:p>
        </p:txBody>
      </p:sp>
      <p:sp>
        <p:nvSpPr>
          <p:cNvPr id="29" name="Rectangle 28">
            <a:extLst>
              <a:ext uri="{FF2B5EF4-FFF2-40B4-BE49-F238E27FC236}">
                <a16:creationId xmlns:a16="http://schemas.microsoft.com/office/drawing/2014/main" id="{4561A731-260B-1760-CC57-D9E325A4D15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2940E0C-0220-D93F-1071-FFCFF96BE6E0}"/>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7D8BD28C-6696-C3F0-075E-9C0EAD7104F4}"/>
              </a:ext>
            </a:extLst>
          </p:cNvPr>
          <p:cNvSpPr txBox="1">
            <a:spLocks/>
          </p:cNvSpPr>
          <p:nvPr/>
        </p:nvSpPr>
        <p:spPr>
          <a:xfrm>
            <a:off x="3020291" y="1550185"/>
            <a:ext cx="8442749" cy="32753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solidFill>
                <a:srgbClr val="002060"/>
              </a:solidFill>
              <a:latin typeface="Segoe UI"/>
              <a:cs typeface="Segoe UI"/>
            </a:endParaRPr>
          </a:p>
          <a:p>
            <a:endParaRPr lang="en-US" sz="2600" dirty="0">
              <a:solidFill>
                <a:srgbClr val="002060"/>
              </a:solidFill>
              <a:latin typeface="Segoe UI"/>
              <a:cs typeface="Segoe UI"/>
            </a:endParaRPr>
          </a:p>
          <a:p>
            <a:endParaRPr lang="en-US" sz="2600" dirty="0">
              <a:solidFill>
                <a:srgbClr val="002060"/>
              </a:solidFill>
              <a:latin typeface="Segoe UI"/>
              <a:cs typeface="Segoe UI"/>
            </a:endParaRPr>
          </a:p>
          <a:p>
            <a:r>
              <a:rPr lang="en-US" sz="2600" dirty="0">
                <a:solidFill>
                  <a:srgbClr val="002060"/>
                </a:solidFill>
                <a:latin typeface="Segoe UI"/>
                <a:cs typeface="Segoe UI"/>
              </a:rPr>
              <a:t>Take memory concerns seriously</a:t>
            </a:r>
          </a:p>
          <a:p>
            <a:r>
              <a:rPr lang="en-US" sz="2600" dirty="0">
                <a:solidFill>
                  <a:srgbClr val="002060"/>
                </a:solidFill>
                <a:latin typeface="Segoe UI"/>
                <a:cs typeface="Segoe UI"/>
              </a:rPr>
              <a:t>Providing a diagnosis to a patient gives them the opportunity to modify risk factors, plan for the future, and seek treatment</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72298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0BDD-0EA6-E29A-CBDA-66AA4BF073F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CEB0D27-1463-1B09-D6A8-53F48BA8D11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BFEB9BA-AE6B-82FF-8CBB-F171E9A3EC41}"/>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j-ea"/>
            </a:endParaRPr>
          </a:p>
        </p:txBody>
      </p:sp>
      <p:sp>
        <p:nvSpPr>
          <p:cNvPr id="29" name="Rectangle 28">
            <a:extLst>
              <a:ext uri="{FF2B5EF4-FFF2-40B4-BE49-F238E27FC236}">
                <a16:creationId xmlns:a16="http://schemas.microsoft.com/office/drawing/2014/main" id="{21AC3616-9A38-EEBF-F068-DD0A6D9A0317}"/>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DADB8B8D-52BE-C3C8-7818-241181EEEB86}"/>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C79E710-81CE-385C-2C0F-B35AB3B9BF8B}"/>
              </a:ext>
            </a:extLst>
          </p:cNvPr>
          <p:cNvSpPr txBox="1">
            <a:spLocks/>
          </p:cNvSpPr>
          <p:nvPr/>
        </p:nvSpPr>
        <p:spPr>
          <a:xfrm>
            <a:off x="3578936" y="3429000"/>
            <a:ext cx="6104077" cy="12882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02060"/>
                </a:solidFill>
                <a:latin typeface="Segoe UI" panose="020B0502040204020203" pitchFamily="34" charset="0"/>
                <a:cs typeface="Segoe UI" panose="020B0502040204020203" pitchFamily="34" charset="0"/>
              </a:rPr>
              <a:t>Types of Dementia</a:t>
            </a:r>
            <a:endParaRPr lang="en-US" sz="5400" b="1" dirty="0">
              <a:solidFill>
                <a:srgbClr val="002060"/>
              </a:solidFill>
              <a:latin typeface="Segoe UI" panose="020B0502040204020203" pitchFamily="34" charset="0"/>
              <a:cs typeface="Segoe UI" panose="020B0502040204020203" pitchFamily="34" charset="0"/>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64595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1CA1-78A2-34FF-64B9-E08CF1ACB55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8BC16E4-4FAE-A2E9-3EE4-2AB1744FB0C6}"/>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F6EEB40-747F-0F2D-8182-D592F3726C9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Alzheimer’s Disease </a:t>
            </a:r>
            <a:endParaRPr lang="en-US" dirty="0">
              <a:ea typeface="+mj-ea"/>
            </a:endParaRPr>
          </a:p>
        </p:txBody>
      </p:sp>
      <p:sp>
        <p:nvSpPr>
          <p:cNvPr id="29" name="Rectangle 28">
            <a:extLst>
              <a:ext uri="{FF2B5EF4-FFF2-40B4-BE49-F238E27FC236}">
                <a16:creationId xmlns:a16="http://schemas.microsoft.com/office/drawing/2014/main" id="{37730248-D26A-BBB4-5C20-2F994FE26BB1}"/>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7D10301-DD8B-7C61-79CE-0F78507B11D7}"/>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C83B31FA-FFAE-3127-32EC-880ACA2108CF}"/>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8" name="Picture 7">
            <a:extLst>
              <a:ext uri="{FF2B5EF4-FFF2-40B4-BE49-F238E27FC236}">
                <a16:creationId xmlns:a16="http://schemas.microsoft.com/office/drawing/2014/main" id="{6F9C0FC0-73BC-A953-90A5-CAD30C1E0BBF}"/>
              </a:ext>
            </a:extLst>
          </p:cNvPr>
          <p:cNvPicPr>
            <a:picLocks noChangeAspect="1"/>
          </p:cNvPicPr>
          <p:nvPr/>
        </p:nvPicPr>
        <p:blipFill>
          <a:blip r:embed="rId4"/>
          <a:stretch>
            <a:fillRect/>
          </a:stretch>
        </p:blipFill>
        <p:spPr>
          <a:xfrm>
            <a:off x="2878686" y="1772840"/>
            <a:ext cx="6517005" cy="4866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922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D514-557D-3C03-725B-789B7A8A245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01BD8A9-80C8-CB2E-0421-A384EC7561B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B539404-0A34-9C25-3E49-3FC7BBC6776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Alzheimer’s Disease</a:t>
            </a:r>
            <a:endParaRPr lang="en-US" dirty="0">
              <a:ea typeface="+mj-ea"/>
            </a:endParaRPr>
          </a:p>
        </p:txBody>
      </p:sp>
      <p:sp>
        <p:nvSpPr>
          <p:cNvPr id="29" name="Rectangle 28">
            <a:extLst>
              <a:ext uri="{FF2B5EF4-FFF2-40B4-BE49-F238E27FC236}">
                <a16:creationId xmlns:a16="http://schemas.microsoft.com/office/drawing/2014/main" id="{6B253472-18E1-4D01-17C5-7508AE57C593}"/>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1AD144FE-E2C1-F550-F66A-2FA33520856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27CCDF6-367F-D652-742D-903CEFB164FF}"/>
              </a:ext>
            </a:extLst>
          </p:cNvPr>
          <p:cNvSpPr txBox="1">
            <a:spLocks/>
          </p:cNvSpPr>
          <p:nvPr/>
        </p:nvSpPr>
        <p:spPr>
          <a:xfrm>
            <a:off x="3030682" y="1843263"/>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cs typeface="Calibri"/>
              </a:rPr>
              <a:t>Slow progression of memory loss</a:t>
            </a:r>
          </a:p>
          <a:p>
            <a:pPr lvl="1"/>
            <a:r>
              <a:rPr lang="en-US" dirty="0">
                <a:solidFill>
                  <a:srgbClr val="002060"/>
                </a:solidFill>
                <a:cs typeface="Calibri"/>
              </a:rPr>
              <a:t>Recall on memory tests</a:t>
            </a:r>
          </a:p>
          <a:p>
            <a:pPr lvl="1"/>
            <a:r>
              <a:rPr lang="en-US" dirty="0">
                <a:solidFill>
                  <a:srgbClr val="002060"/>
                </a:solidFill>
                <a:cs typeface="Calibri"/>
              </a:rPr>
              <a:t>Names of friends, family</a:t>
            </a:r>
            <a:endParaRPr lang="en-US" dirty="0">
              <a:solidFill>
                <a:srgbClr val="002060"/>
              </a:solidFill>
            </a:endParaRPr>
          </a:p>
          <a:p>
            <a:r>
              <a:rPr lang="en-US" dirty="0">
                <a:solidFill>
                  <a:srgbClr val="002060"/>
                </a:solidFill>
                <a:cs typeface="Calibri"/>
              </a:rPr>
              <a:t>Functional decline</a:t>
            </a:r>
          </a:p>
          <a:p>
            <a:pPr lvl="1"/>
            <a:r>
              <a:rPr lang="en-US" dirty="0">
                <a:solidFill>
                  <a:srgbClr val="002060"/>
                </a:solidFill>
                <a:cs typeface="Calibri"/>
              </a:rPr>
              <a:t>Stove</a:t>
            </a:r>
          </a:p>
          <a:p>
            <a:pPr lvl="1"/>
            <a:r>
              <a:rPr lang="en-US" dirty="0">
                <a:solidFill>
                  <a:srgbClr val="002060"/>
                </a:solidFill>
                <a:cs typeface="Calibri"/>
              </a:rPr>
              <a:t>Remote</a:t>
            </a:r>
          </a:p>
          <a:p>
            <a:pPr lvl="1"/>
            <a:r>
              <a:rPr lang="en-US" dirty="0">
                <a:solidFill>
                  <a:srgbClr val="002060"/>
                </a:solidFill>
                <a:cs typeface="Calibri"/>
              </a:rPr>
              <a:t>Phone</a:t>
            </a:r>
          </a:p>
          <a:p>
            <a:r>
              <a:rPr lang="en-US" dirty="0">
                <a:solidFill>
                  <a:srgbClr val="002060"/>
                </a:solidFill>
                <a:cs typeface="Calibri"/>
              </a:rPr>
              <a:t>Typically affects adults over 65</a:t>
            </a:r>
          </a:p>
          <a:p>
            <a:r>
              <a:rPr lang="en-US" dirty="0">
                <a:solidFill>
                  <a:srgbClr val="002060"/>
                </a:solidFill>
                <a:cs typeface="Calibri"/>
              </a:rPr>
              <a:t>Behavior changes in moderate to later stages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21670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0A6AD-FC53-1054-6935-E7AEDCF6AF0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5BD1149-F07B-A2EE-4517-D82486C7CD8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02E5BD1-C460-8A60-6F42-DAA61FAAD3B9}"/>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Alzheimer’s disease</a:t>
            </a:r>
            <a:endParaRPr lang="en-US" dirty="0">
              <a:ea typeface="+mj-ea"/>
            </a:endParaRPr>
          </a:p>
        </p:txBody>
      </p:sp>
      <p:sp>
        <p:nvSpPr>
          <p:cNvPr id="29" name="Rectangle 28">
            <a:extLst>
              <a:ext uri="{FF2B5EF4-FFF2-40B4-BE49-F238E27FC236}">
                <a16:creationId xmlns:a16="http://schemas.microsoft.com/office/drawing/2014/main" id="{78195068-C1CC-8C97-DCE7-6256D62C1487}"/>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640489BF-E45A-C311-46F6-121FEFB5FA49}"/>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2" name="Content Placeholder 2">
            <a:extLst>
              <a:ext uri="{FF2B5EF4-FFF2-40B4-BE49-F238E27FC236}">
                <a16:creationId xmlns:a16="http://schemas.microsoft.com/office/drawing/2014/main" id="{753610AE-7A97-1824-1142-557C8AB659D2}"/>
              </a:ext>
            </a:extLst>
          </p:cNvPr>
          <p:cNvSpPr>
            <a:spLocks noGrp="1"/>
          </p:cNvSpPr>
          <p:nvPr>
            <p:ph idx="1"/>
          </p:nvPr>
        </p:nvSpPr>
        <p:spPr>
          <a:xfrm>
            <a:off x="1782153" y="2071379"/>
            <a:ext cx="4059205" cy="3959031"/>
          </a:xfrm>
        </p:spPr>
        <p:txBody>
          <a:bodyPr>
            <a:normAutofit/>
          </a:bodyPr>
          <a:lstStyle/>
          <a:p>
            <a:pPr marL="0" indent="0">
              <a:buNone/>
            </a:pPr>
            <a:r>
              <a:rPr lang="en-US" sz="2800" dirty="0">
                <a:solidFill>
                  <a:srgbClr val="002060"/>
                </a:solidFill>
                <a:latin typeface="Calibri" panose="020F0502020204030204" pitchFamily="34" charset="0"/>
                <a:cs typeface="Calibri" panose="020F0502020204030204" pitchFamily="34" charset="0"/>
              </a:rPr>
              <a:t>In AD, plaques (abnormal </a:t>
            </a:r>
          </a:p>
          <a:p>
            <a:pPr marL="0" indent="0">
              <a:buNone/>
            </a:pPr>
            <a:r>
              <a:rPr lang="en-US" sz="2800" dirty="0">
                <a:solidFill>
                  <a:srgbClr val="002060"/>
                </a:solidFill>
                <a:latin typeface="Calibri" panose="020F0502020204030204" pitchFamily="34" charset="0"/>
                <a:cs typeface="Calibri" panose="020F0502020204030204" pitchFamily="34" charset="0"/>
              </a:rPr>
              <a:t>clusters of a sticky protein</a:t>
            </a:r>
          </a:p>
          <a:p>
            <a:pPr marL="0" indent="0">
              <a:buNone/>
            </a:pPr>
            <a:r>
              <a:rPr lang="en-US" sz="2800" dirty="0">
                <a:solidFill>
                  <a:srgbClr val="002060"/>
                </a:solidFill>
                <a:latin typeface="Calibri" panose="020F0502020204030204" pitchFamily="34" charset="0"/>
                <a:cs typeface="Calibri" panose="020F0502020204030204" pitchFamily="34" charset="0"/>
              </a:rPr>
              <a:t>called beta-amyloid) and </a:t>
            </a:r>
          </a:p>
          <a:p>
            <a:pPr marL="0" indent="0">
              <a:buNone/>
            </a:pPr>
            <a:r>
              <a:rPr lang="en-US" sz="2800" dirty="0">
                <a:solidFill>
                  <a:srgbClr val="002060"/>
                </a:solidFill>
                <a:latin typeface="Calibri" panose="020F0502020204030204" pitchFamily="34" charset="0"/>
                <a:cs typeface="Calibri" panose="020F0502020204030204" pitchFamily="34" charset="0"/>
              </a:rPr>
              <a:t>tangles (twisted strands</a:t>
            </a:r>
          </a:p>
          <a:p>
            <a:pPr marL="0" indent="0">
              <a:buNone/>
            </a:pPr>
            <a:r>
              <a:rPr lang="en-US" sz="2800" dirty="0">
                <a:solidFill>
                  <a:srgbClr val="002060"/>
                </a:solidFill>
                <a:latin typeface="Calibri" panose="020F0502020204030204" pitchFamily="34" charset="0"/>
                <a:cs typeface="Calibri" panose="020F0502020204030204" pitchFamily="34" charset="0"/>
              </a:rPr>
              <a:t>of another protein) cause </a:t>
            </a:r>
          </a:p>
          <a:p>
            <a:pPr marL="0" indent="0">
              <a:buNone/>
            </a:pPr>
            <a:r>
              <a:rPr lang="en-US" sz="2800" dirty="0">
                <a:solidFill>
                  <a:srgbClr val="002060"/>
                </a:solidFill>
                <a:latin typeface="Calibri" panose="020F0502020204030204" pitchFamily="34" charset="0"/>
                <a:cs typeface="Calibri" panose="020F0502020204030204" pitchFamily="34" charset="0"/>
              </a:rPr>
              <a:t>cell death.</a:t>
            </a:r>
          </a:p>
        </p:txBody>
      </p:sp>
      <p:pic>
        <p:nvPicPr>
          <p:cNvPr id="3" name="Picture 2">
            <a:extLst>
              <a:ext uri="{FF2B5EF4-FFF2-40B4-BE49-F238E27FC236}">
                <a16:creationId xmlns:a16="http://schemas.microsoft.com/office/drawing/2014/main" id="{DA6D9EAC-1237-5A4B-A2CB-BF509715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36056"/>
            <a:ext cx="4313848" cy="3310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BBA6C0C9-982F-61E6-2EBA-66A2D9F3D393}"/>
              </a:ext>
            </a:extLst>
          </p:cNvPr>
          <p:cNvSpPr txBox="1"/>
          <p:nvPr/>
        </p:nvSpPr>
        <p:spPr>
          <a:xfrm>
            <a:off x="1782153" y="5821180"/>
            <a:ext cx="7813357" cy="369332"/>
          </a:xfrm>
          <a:prstGeom prst="rect">
            <a:avLst/>
          </a:prstGeom>
          <a:noFill/>
        </p:spPr>
        <p:txBody>
          <a:bodyPr wrap="none" rtlCol="0">
            <a:spAutoFit/>
          </a:bodyPr>
          <a:lstStyle/>
          <a:p>
            <a:r>
              <a:rPr lang="en-US" dirty="0">
                <a:solidFill>
                  <a:srgbClr val="002060"/>
                </a:solidFill>
                <a:hlinkClick r:id="rId5"/>
              </a:rPr>
              <a:t>https://www.alz.org/alzheimers-dementia/what-is-alzheimers/brain_tour_part_2</a:t>
            </a:r>
            <a:endParaRPr lang="en-US" dirty="0">
              <a:solidFill>
                <a:srgbClr val="002060"/>
              </a:solidFill>
            </a:endParaRPr>
          </a:p>
        </p:txBody>
      </p:sp>
    </p:spTree>
    <p:extLst>
      <p:ext uri="{BB962C8B-B14F-4D97-AF65-F5344CB8AC3E}">
        <p14:creationId xmlns:p14="http://schemas.microsoft.com/office/powerpoint/2010/main" val="17294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720B1-FA72-CB5D-4E40-BF6B3F389DA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973D826-4268-1086-AB4E-774D8BBCA59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5866052-50F6-40D4-B15C-D7338418B5F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Header</a:t>
            </a:r>
            <a:endParaRPr lang="en-US" dirty="0">
              <a:ea typeface="+mj-ea"/>
            </a:endParaRPr>
          </a:p>
        </p:txBody>
      </p:sp>
      <p:sp>
        <p:nvSpPr>
          <p:cNvPr id="29" name="Rectangle 28">
            <a:extLst>
              <a:ext uri="{FF2B5EF4-FFF2-40B4-BE49-F238E27FC236}">
                <a16:creationId xmlns:a16="http://schemas.microsoft.com/office/drawing/2014/main" id="{30B1DEA5-AFB2-4983-55D6-DE179430CE62}"/>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D298143-AA97-720A-99D4-5B7559F15ED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Picture 1">
            <a:extLst>
              <a:ext uri="{FF2B5EF4-FFF2-40B4-BE49-F238E27FC236}">
                <a16:creationId xmlns:a16="http://schemas.microsoft.com/office/drawing/2014/main" id="{AE2AD312-6298-6D10-70E9-9851EFDAD721}"/>
              </a:ext>
            </a:extLst>
          </p:cNvPr>
          <p:cNvPicPr>
            <a:picLocks noChangeAspect="1"/>
          </p:cNvPicPr>
          <p:nvPr/>
        </p:nvPicPr>
        <p:blipFill>
          <a:blip r:embed="rId4"/>
          <a:stretch>
            <a:fillRect/>
          </a:stretch>
        </p:blipFill>
        <p:spPr>
          <a:xfrm>
            <a:off x="1044834" y="204692"/>
            <a:ext cx="10102329" cy="6448616"/>
          </a:xfrm>
          <a:prstGeom prst="rect">
            <a:avLst/>
          </a:prstGeom>
        </p:spPr>
      </p:pic>
      <p:sp>
        <p:nvSpPr>
          <p:cNvPr id="4" name="TextBox 3">
            <a:extLst>
              <a:ext uri="{FF2B5EF4-FFF2-40B4-BE49-F238E27FC236}">
                <a16:creationId xmlns:a16="http://schemas.microsoft.com/office/drawing/2014/main" id="{273C81A5-2112-248D-2B17-974CCB220F26}"/>
              </a:ext>
            </a:extLst>
          </p:cNvPr>
          <p:cNvSpPr txBox="1"/>
          <p:nvPr/>
        </p:nvSpPr>
        <p:spPr>
          <a:xfrm>
            <a:off x="8772531" y="6376309"/>
            <a:ext cx="3337088" cy="276999"/>
          </a:xfrm>
          <a:prstGeom prst="rect">
            <a:avLst/>
          </a:prstGeom>
          <a:noFill/>
        </p:spPr>
        <p:txBody>
          <a:bodyPr wrap="square">
            <a:spAutoFit/>
          </a:bodyPr>
          <a:lstStyle/>
          <a:p>
            <a:r>
              <a:rPr lang="en-US" sz="1200" dirty="0">
                <a:solidFill>
                  <a:srgbClr val="002060"/>
                </a:solidFill>
                <a:hlinkClick r:id="rId5"/>
              </a:rPr>
              <a:t>http://creativecommons.org/licenses/by/4.0/</a:t>
            </a:r>
            <a:r>
              <a:rPr lang="en-US" sz="1200" dirty="0">
                <a:solidFill>
                  <a:srgbClr val="002060"/>
                </a:solidFill>
              </a:rPr>
              <a:t> </a:t>
            </a:r>
          </a:p>
        </p:txBody>
      </p:sp>
    </p:spTree>
    <p:extLst>
      <p:ext uri="{BB962C8B-B14F-4D97-AF65-F5344CB8AC3E}">
        <p14:creationId xmlns:p14="http://schemas.microsoft.com/office/powerpoint/2010/main" val="107794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CDDA-3264-237D-C6C1-9A1DC9B67AE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529B530-B676-0EA3-D6E9-81E691EF8EF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AAAC65E-3849-D890-10A7-187E1A0E2748}"/>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Alzheimer’s Disease:</a:t>
            </a:r>
            <a:endParaRPr lang="en-US" dirty="0">
              <a:ea typeface="+mj-ea"/>
            </a:endParaRPr>
          </a:p>
        </p:txBody>
      </p:sp>
      <p:sp>
        <p:nvSpPr>
          <p:cNvPr id="29" name="Rectangle 28">
            <a:extLst>
              <a:ext uri="{FF2B5EF4-FFF2-40B4-BE49-F238E27FC236}">
                <a16:creationId xmlns:a16="http://schemas.microsoft.com/office/drawing/2014/main" id="{05C3F385-0C7F-5FFB-5E27-A1EC80F9D80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86EFA8DC-BD7D-2AAB-709C-AF63672FACBD}"/>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75FDA4F-E646-4B5F-5CD9-B844B911627F}"/>
              </a:ext>
            </a:extLst>
          </p:cNvPr>
          <p:cNvSpPr txBox="1">
            <a:spLocks/>
          </p:cNvSpPr>
          <p:nvPr/>
        </p:nvSpPr>
        <p:spPr>
          <a:xfrm>
            <a:off x="1665944" y="2738254"/>
            <a:ext cx="2707649" cy="43157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”Slow the roll.”</a:t>
            </a:r>
            <a:endParaRPr lang="en-US" dirty="0">
              <a:solidFill>
                <a:srgbClr val="002060"/>
              </a:solidFill>
              <a:latin typeface="Calibri"/>
              <a:cs typeface="Calibri"/>
            </a:endParaRP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descr="Image of a ball rolling down a hill">
            <a:extLst>
              <a:ext uri="{FF2B5EF4-FFF2-40B4-BE49-F238E27FC236}">
                <a16:creationId xmlns:a16="http://schemas.microsoft.com/office/drawing/2014/main" id="{F37CF383-93CF-FD6B-CE50-2A9B8D2051A1}"/>
              </a:ext>
            </a:extLst>
          </p:cNvPr>
          <p:cNvPicPr>
            <a:picLocks noChangeAspect="1"/>
          </p:cNvPicPr>
          <p:nvPr/>
        </p:nvPicPr>
        <p:blipFill>
          <a:blip r:embed="rId4"/>
          <a:stretch>
            <a:fillRect/>
          </a:stretch>
        </p:blipFill>
        <p:spPr>
          <a:xfrm>
            <a:off x="4695647" y="1762952"/>
            <a:ext cx="6400800" cy="4778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96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81022-E8F9-35AB-428A-3ADCFBA1013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B34A21F-32A9-3AEC-A9E5-00BDAE5F9F57}"/>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D21F1F6-ECFA-A5DE-3643-414F1EBDA589}"/>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Acetylcholinesterase Inhibitors</a:t>
            </a:r>
            <a:endParaRPr lang="en-US" dirty="0">
              <a:ea typeface="+mj-ea"/>
            </a:endParaRPr>
          </a:p>
        </p:txBody>
      </p:sp>
      <p:sp>
        <p:nvSpPr>
          <p:cNvPr id="29" name="Rectangle 28">
            <a:extLst>
              <a:ext uri="{FF2B5EF4-FFF2-40B4-BE49-F238E27FC236}">
                <a16:creationId xmlns:a16="http://schemas.microsoft.com/office/drawing/2014/main" id="{1401EE74-BBE4-36BF-0FE5-ABDC9F877C9B}"/>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CE117D6D-7AD4-BEBC-4BB4-B7A2E9E07462}"/>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6F4822C8-3D23-9CC4-AA1D-DB7F2220E56A}"/>
              </a:ext>
            </a:extLst>
          </p:cNvPr>
          <p:cNvSpPr txBox="1">
            <a:spLocks/>
          </p:cNvSpPr>
          <p:nvPr/>
        </p:nvSpPr>
        <p:spPr>
          <a:xfrm>
            <a:off x="3020291" y="1819541"/>
            <a:ext cx="8442749" cy="4710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Calibri" panose="020F0502020204030204" pitchFamily="34" charset="0"/>
                <a:cs typeface="Calibri" panose="020F0502020204030204" pitchFamily="34" charset="0"/>
              </a:rPr>
              <a:t>Donepezil, rivastigmine, galantamine</a:t>
            </a:r>
          </a:p>
          <a:p>
            <a:r>
              <a:rPr lang="en-US" dirty="0">
                <a:solidFill>
                  <a:srgbClr val="002060"/>
                </a:solidFill>
                <a:latin typeface="Calibri" panose="020F0502020204030204" pitchFamily="34" charset="0"/>
                <a:cs typeface="Calibri" panose="020F0502020204030204" pitchFamily="34" charset="0"/>
              </a:rPr>
              <a:t>Moderate evidence for improvement in cognitive function and ADLs</a:t>
            </a:r>
          </a:p>
          <a:p>
            <a:r>
              <a:rPr lang="en-US" dirty="0">
                <a:solidFill>
                  <a:srgbClr val="002060"/>
                </a:solidFill>
                <a:latin typeface="Calibri" panose="020F0502020204030204" pitchFamily="34" charset="0"/>
                <a:cs typeface="Calibri" panose="020F0502020204030204" pitchFamily="34" charset="0"/>
              </a:rPr>
              <a:t>Various forms </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a:extLst>
              <a:ext uri="{FF2B5EF4-FFF2-40B4-BE49-F238E27FC236}">
                <a16:creationId xmlns:a16="http://schemas.microsoft.com/office/drawing/2014/main" id="{2F775EA3-942F-0759-D9E9-4853451D64D6}"/>
              </a:ext>
            </a:extLst>
          </p:cNvPr>
          <p:cNvPicPr>
            <a:picLocks noChangeAspect="1"/>
          </p:cNvPicPr>
          <p:nvPr/>
        </p:nvPicPr>
        <p:blipFill>
          <a:blip r:embed="rId4"/>
          <a:stretch>
            <a:fillRect/>
          </a:stretch>
        </p:blipFill>
        <p:spPr>
          <a:xfrm>
            <a:off x="1858867" y="4014120"/>
            <a:ext cx="2306492" cy="2326636"/>
          </a:xfrm>
          <a:prstGeom prst="rect">
            <a:avLst/>
          </a:prstGeom>
        </p:spPr>
      </p:pic>
      <p:pic>
        <p:nvPicPr>
          <p:cNvPr id="3" name="Picture 2">
            <a:extLst>
              <a:ext uri="{FF2B5EF4-FFF2-40B4-BE49-F238E27FC236}">
                <a16:creationId xmlns:a16="http://schemas.microsoft.com/office/drawing/2014/main" id="{84378315-0EF8-2F6F-9D8B-A5BCE1BE3700}"/>
              </a:ext>
            </a:extLst>
          </p:cNvPr>
          <p:cNvPicPr>
            <a:picLocks noChangeAspect="1"/>
          </p:cNvPicPr>
          <p:nvPr/>
        </p:nvPicPr>
        <p:blipFill>
          <a:blip r:embed="rId5"/>
          <a:stretch>
            <a:fillRect/>
          </a:stretch>
        </p:blipFill>
        <p:spPr>
          <a:xfrm>
            <a:off x="4554776" y="4014120"/>
            <a:ext cx="3055069" cy="2326636"/>
          </a:xfrm>
          <a:prstGeom prst="rect">
            <a:avLst/>
          </a:prstGeom>
        </p:spPr>
      </p:pic>
      <p:pic>
        <p:nvPicPr>
          <p:cNvPr id="4" name="Picture 3">
            <a:extLst>
              <a:ext uri="{FF2B5EF4-FFF2-40B4-BE49-F238E27FC236}">
                <a16:creationId xmlns:a16="http://schemas.microsoft.com/office/drawing/2014/main" id="{B98ED149-E443-80EA-68D7-929E73B511F1}"/>
              </a:ext>
            </a:extLst>
          </p:cNvPr>
          <p:cNvPicPr>
            <a:picLocks noChangeAspect="1"/>
          </p:cNvPicPr>
          <p:nvPr/>
        </p:nvPicPr>
        <p:blipFill>
          <a:blip r:embed="rId6"/>
          <a:stretch>
            <a:fillRect/>
          </a:stretch>
        </p:blipFill>
        <p:spPr>
          <a:xfrm>
            <a:off x="8204078" y="4014120"/>
            <a:ext cx="3596855" cy="2326637"/>
          </a:xfrm>
          <a:prstGeom prst="rect">
            <a:avLst/>
          </a:prstGeom>
        </p:spPr>
      </p:pic>
    </p:spTree>
    <p:extLst>
      <p:ext uri="{BB962C8B-B14F-4D97-AF65-F5344CB8AC3E}">
        <p14:creationId xmlns:p14="http://schemas.microsoft.com/office/powerpoint/2010/main" val="225286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5210A-1D78-AE62-3A3C-1F8C5E42CAD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A036426-85B6-03C3-67A9-B3122C5570C7}"/>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DC03C05-F510-232E-6259-CD2D10F0C2B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Acetylcholinesterase Inhibitors</a:t>
            </a:r>
            <a:endParaRPr lang="en-US" dirty="0">
              <a:ea typeface="+mj-ea"/>
            </a:endParaRPr>
          </a:p>
        </p:txBody>
      </p:sp>
      <p:sp>
        <p:nvSpPr>
          <p:cNvPr id="29" name="Rectangle 28">
            <a:extLst>
              <a:ext uri="{FF2B5EF4-FFF2-40B4-BE49-F238E27FC236}">
                <a16:creationId xmlns:a16="http://schemas.microsoft.com/office/drawing/2014/main" id="{44E992DE-0501-C16E-F29B-8B52A0B63D5D}"/>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0D1B886-94F7-AE99-5C0E-BB8F1C59EA8A}"/>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BE54A7C3-7A02-8E5B-41C2-664A47E67057}"/>
              </a:ext>
            </a:extLst>
          </p:cNvPr>
          <p:cNvSpPr txBox="1">
            <a:spLocks/>
          </p:cNvSpPr>
          <p:nvPr/>
        </p:nvSpPr>
        <p:spPr>
          <a:xfrm>
            <a:off x="3020291" y="1819541"/>
            <a:ext cx="8442749" cy="47106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Calibri" panose="020F0502020204030204" pitchFamily="34" charset="0"/>
                <a:cs typeface="Calibri" panose="020F0502020204030204" pitchFamily="34" charset="0"/>
              </a:rPr>
              <a:t>Increases acetylcholine in the brain</a:t>
            </a:r>
          </a:p>
          <a:p>
            <a:r>
              <a:rPr lang="en-US" dirty="0">
                <a:solidFill>
                  <a:srgbClr val="002060"/>
                </a:solidFill>
                <a:latin typeface="Calibri" panose="020F0502020204030204" pitchFamily="34" charset="0"/>
                <a:cs typeface="Calibri" panose="020F0502020204030204" pitchFamily="34" charset="0"/>
              </a:rPr>
              <a:t>Enhances vagal tone (avoid in patients with bradycardia, conduction disorders)</a:t>
            </a:r>
          </a:p>
          <a:p>
            <a:r>
              <a:rPr lang="en-US" dirty="0">
                <a:solidFill>
                  <a:srgbClr val="002060"/>
                </a:solidFill>
                <a:latin typeface="Calibri" panose="020F0502020204030204" pitchFamily="34" charset="0"/>
                <a:cs typeface="Calibri" panose="020F0502020204030204" pitchFamily="34" charset="0"/>
              </a:rPr>
              <a:t>Nausea, diarrhea</a:t>
            </a:r>
          </a:p>
          <a:p>
            <a:r>
              <a:rPr lang="en-US" dirty="0">
                <a:solidFill>
                  <a:srgbClr val="002060"/>
                </a:solidFill>
                <a:latin typeface="Calibri" panose="020F0502020204030204" pitchFamily="34" charset="0"/>
                <a:cs typeface="Calibri" panose="020F0502020204030204" pitchFamily="34" charset="0"/>
              </a:rPr>
              <a:t>Pro-cholinergic (drooling, runny nose, urinary frequency)</a:t>
            </a:r>
          </a:p>
          <a:p>
            <a:r>
              <a:rPr lang="en-US" dirty="0">
                <a:solidFill>
                  <a:srgbClr val="002060"/>
                </a:solidFill>
                <a:latin typeface="Calibri" panose="020F0502020204030204" pitchFamily="34" charset="0"/>
                <a:cs typeface="Calibri" panose="020F0502020204030204" pitchFamily="34" charset="0"/>
              </a:rPr>
              <a:t>Avoid anticholinergic meds (meds for allergies, incontinence)</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43717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64B3-A9E5-66D2-D1E1-1142F7E5B86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2B4E506-EECE-CE9A-EB1C-7F15963EB83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6BB7BA-027A-6436-81F7-14111D455715}"/>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AD</a:t>
            </a:r>
            <a:endParaRPr lang="en-US" dirty="0">
              <a:ea typeface="+mj-ea"/>
            </a:endParaRPr>
          </a:p>
        </p:txBody>
      </p:sp>
      <p:sp>
        <p:nvSpPr>
          <p:cNvPr id="29" name="Rectangle 28">
            <a:extLst>
              <a:ext uri="{FF2B5EF4-FFF2-40B4-BE49-F238E27FC236}">
                <a16:creationId xmlns:a16="http://schemas.microsoft.com/office/drawing/2014/main" id="{13941044-7E09-9D71-83BB-B3BC8D4FB33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5993764C-3CF1-7F72-1591-515693824595}"/>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17FF8D92-FEF1-B71E-27AD-9BBA27472B95}"/>
              </a:ext>
            </a:extLst>
          </p:cNvPr>
          <p:cNvSpPr txBox="1">
            <a:spLocks/>
          </p:cNvSpPr>
          <p:nvPr/>
        </p:nvSpPr>
        <p:spPr>
          <a:xfrm>
            <a:off x="1152280" y="1680561"/>
            <a:ext cx="9969818" cy="10551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Segoe UI"/>
                <a:cs typeface="Segoe UI"/>
              </a:rPr>
              <a:t>Cochrane review (Birks &amp; Harvey, 2018) found benefits for donepezil 10mg/day for cognition and daily function at 26 weeks (compared to placebo)</a:t>
            </a:r>
            <a:endParaRPr lang="en-US" sz="1800"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descr="Table highlighting mean difference of 1.05 for Donepezil (10 mg/day) versus placebo https://www.cochranelibrary.com/cdsr/doi/10.1002/14651858.CD001190.pub3/full">
            <a:extLst>
              <a:ext uri="{FF2B5EF4-FFF2-40B4-BE49-F238E27FC236}">
                <a16:creationId xmlns:a16="http://schemas.microsoft.com/office/drawing/2014/main" id="{3AF3954C-9249-59FD-92FF-F43004E00889}"/>
              </a:ext>
            </a:extLst>
          </p:cNvPr>
          <p:cNvPicPr>
            <a:picLocks noChangeAspect="1"/>
          </p:cNvPicPr>
          <p:nvPr/>
        </p:nvPicPr>
        <p:blipFill>
          <a:blip r:embed="rId4"/>
          <a:stretch>
            <a:fillRect/>
          </a:stretch>
        </p:blipFill>
        <p:spPr>
          <a:xfrm>
            <a:off x="1152280" y="2607425"/>
            <a:ext cx="9969818" cy="4228744"/>
          </a:xfrm>
          <a:prstGeom prst="rect">
            <a:avLst/>
          </a:prstGeom>
        </p:spPr>
      </p:pic>
      <p:pic>
        <p:nvPicPr>
          <p:cNvPr id="3" name="Picture 2">
            <a:extLst>
              <a:ext uri="{FF2B5EF4-FFF2-40B4-BE49-F238E27FC236}">
                <a16:creationId xmlns:a16="http://schemas.microsoft.com/office/drawing/2014/main" id="{AA3F8201-9993-5E35-CA74-415EE38D6AF7}"/>
              </a:ext>
            </a:extLst>
          </p:cNvPr>
          <p:cNvPicPr>
            <a:picLocks noChangeAspect="1"/>
          </p:cNvPicPr>
          <p:nvPr/>
        </p:nvPicPr>
        <p:blipFill>
          <a:blip r:embed="rId5"/>
          <a:stretch>
            <a:fillRect/>
          </a:stretch>
        </p:blipFill>
        <p:spPr>
          <a:xfrm>
            <a:off x="8214285" y="1988493"/>
            <a:ext cx="3238500" cy="933450"/>
          </a:xfrm>
          <a:prstGeom prst="rect">
            <a:avLst/>
          </a:prstGeom>
        </p:spPr>
      </p:pic>
      <p:sp>
        <p:nvSpPr>
          <p:cNvPr id="4" name="Oval 3">
            <a:extLst>
              <a:ext uri="{FF2B5EF4-FFF2-40B4-BE49-F238E27FC236}">
                <a16:creationId xmlns:a16="http://schemas.microsoft.com/office/drawing/2014/main" id="{6032B119-1CFC-4108-4FDF-FD7C43878F4C}"/>
              </a:ext>
            </a:extLst>
          </p:cNvPr>
          <p:cNvSpPr/>
          <p:nvPr/>
        </p:nvSpPr>
        <p:spPr>
          <a:xfrm>
            <a:off x="9578540" y="5694459"/>
            <a:ext cx="1381125" cy="3714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Layton Center</a:t>
            </a:r>
            <a:endParaRPr lang="en-US" dirty="0">
              <a:ea typeface="+mj-ea"/>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9BFCEA9-43E2-4710-A136-2BB51700627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D46007D0-4F29-3447-B6B9-FBF6022B771D}"/>
              </a:ext>
            </a:extLst>
          </p:cNvPr>
          <p:cNvSpPr txBox="1">
            <a:spLocks/>
          </p:cNvSpPr>
          <p:nvPr/>
        </p:nvSpPr>
        <p:spPr>
          <a:xfrm>
            <a:off x="872647" y="1730921"/>
            <a:ext cx="5046889" cy="501473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Calibri" panose="020F0502020204030204" pitchFamily="34" charset="0"/>
                <a:cs typeface="Calibri" panose="020F0502020204030204" pitchFamily="34" charset="0"/>
              </a:rPr>
              <a:t>The Layton Aging &amp; Alzheimer’s Disease Center</a:t>
            </a:r>
            <a:r>
              <a:rPr lang="en-US" sz="2600" dirty="0">
                <a:solidFill>
                  <a:srgbClr val="002060"/>
                </a:solidFill>
                <a:latin typeface="Calibri" panose="020F0502020204030204" pitchFamily="34" charset="0"/>
                <a:cs typeface="Calibri" panose="020F0502020204030204" pitchFamily="34" charset="0"/>
              </a:rPr>
              <a:t> at OHSU is one of 37 NIH Alzheimer’s Disease Centers in the United States and the only one of its kind in Oregon. </a:t>
            </a:r>
          </a:p>
          <a:p>
            <a:pPr marL="0" indent="0">
              <a:buNone/>
            </a:pPr>
            <a:endParaRPr lang="en-US" sz="1900" dirty="0">
              <a:solidFill>
                <a:srgbClr val="002060"/>
              </a:solidFill>
              <a:latin typeface="Calibri" panose="020F0502020204030204" pitchFamily="34" charset="0"/>
              <a:cs typeface="Calibri" panose="020F0502020204030204" pitchFamily="34" charset="0"/>
            </a:endParaRPr>
          </a:p>
          <a:p>
            <a:pPr marL="0" indent="0">
              <a:buNone/>
            </a:pPr>
            <a:r>
              <a:rPr lang="en-US" sz="2600" dirty="0">
                <a:solidFill>
                  <a:srgbClr val="002060"/>
                </a:solidFill>
                <a:latin typeface="Calibri" panose="020F0502020204030204" pitchFamily="34" charset="0"/>
                <a:cs typeface="Calibri" panose="020F0502020204030204" pitchFamily="34" charset="0"/>
              </a:rPr>
              <a:t>The Layton Center conducts studies of promising treatments, technologies for patient support, genetics, neuroimaging and pathology. </a:t>
            </a:r>
          </a:p>
          <a:p>
            <a:pPr marL="0" indent="0">
              <a:buNone/>
            </a:pPr>
            <a:endParaRPr lang="en-US" sz="1900" dirty="0">
              <a:solidFill>
                <a:srgbClr val="002060"/>
              </a:solidFill>
              <a:latin typeface="Calibri" panose="020F0502020204030204" pitchFamily="34" charset="0"/>
              <a:cs typeface="Calibri" panose="020F0502020204030204" pitchFamily="34" charset="0"/>
            </a:endParaRPr>
          </a:p>
          <a:p>
            <a:pPr marL="0" indent="0">
              <a:buNone/>
            </a:pPr>
            <a:r>
              <a:rPr lang="en-US" sz="2600" dirty="0">
                <a:solidFill>
                  <a:srgbClr val="002060"/>
                </a:solidFill>
                <a:latin typeface="Calibri" panose="020F0502020204030204" pitchFamily="34" charset="0"/>
                <a:cs typeface="Calibri" panose="020F0502020204030204" pitchFamily="34" charset="0"/>
              </a:rPr>
              <a:t>Along with research, we also provide evaluation and treatment for persons with dementia and their family members.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a:extLst>
              <a:ext uri="{FF2B5EF4-FFF2-40B4-BE49-F238E27FC236}">
                <a16:creationId xmlns:a16="http://schemas.microsoft.com/office/drawing/2014/main" id="{C08A4A6A-645B-FB09-6691-5D44508BF7F4}"/>
              </a:ext>
            </a:extLst>
          </p:cNvPr>
          <p:cNvPicPr>
            <a:picLocks noChangeAspect="1"/>
          </p:cNvPicPr>
          <p:nvPr/>
        </p:nvPicPr>
        <p:blipFill>
          <a:blip r:embed="rId4"/>
          <a:stretch>
            <a:fillRect/>
          </a:stretch>
        </p:blipFill>
        <p:spPr>
          <a:xfrm>
            <a:off x="6530389" y="1927094"/>
            <a:ext cx="5327491" cy="2673782"/>
          </a:xfrm>
          <a:prstGeom prst="rect">
            <a:avLst/>
          </a:prstGeom>
        </p:spPr>
      </p:pic>
      <p:sp>
        <p:nvSpPr>
          <p:cNvPr id="3" name="TextBox 2">
            <a:extLst>
              <a:ext uri="{FF2B5EF4-FFF2-40B4-BE49-F238E27FC236}">
                <a16:creationId xmlns:a16="http://schemas.microsoft.com/office/drawing/2014/main" id="{BAAAEBC4-D62B-AB0F-E811-C68329454F95}"/>
              </a:ext>
            </a:extLst>
          </p:cNvPr>
          <p:cNvSpPr txBox="1"/>
          <p:nvPr/>
        </p:nvSpPr>
        <p:spPr>
          <a:xfrm>
            <a:off x="7663195" y="4738006"/>
            <a:ext cx="4190994" cy="307777"/>
          </a:xfrm>
          <a:prstGeom prst="rect">
            <a:avLst/>
          </a:prstGeom>
          <a:noFill/>
        </p:spPr>
        <p:txBody>
          <a:bodyPr wrap="square" rtlCol="0">
            <a:spAutoFit/>
          </a:bodyPr>
          <a:lstStyle/>
          <a:p>
            <a:r>
              <a:rPr lang="en-US" sz="1400" dirty="0">
                <a:solidFill>
                  <a:srgbClr val="002060"/>
                </a:solidFill>
                <a:latin typeface="Segoe UI" panose="020B0502040204020203" pitchFamily="34" charset="0"/>
                <a:cs typeface="Segoe UI" panose="020B0502040204020203" pitchFamily="34" charset="0"/>
                <a:hlinkClick r:id="rId5"/>
              </a:rPr>
              <a:t>www.ohsu.edu/alzheimers-disease-research-center</a:t>
            </a:r>
            <a:endParaRPr lang="en-US" sz="1400" dirty="0"/>
          </a:p>
        </p:txBody>
      </p:sp>
      <p:pic>
        <p:nvPicPr>
          <p:cNvPr id="4" name="Picture 3">
            <a:extLst>
              <a:ext uri="{FF2B5EF4-FFF2-40B4-BE49-F238E27FC236}">
                <a16:creationId xmlns:a16="http://schemas.microsoft.com/office/drawing/2014/main" id="{27361341-0286-02C5-37CD-2125CB2E66E3}"/>
              </a:ext>
            </a:extLst>
          </p:cNvPr>
          <p:cNvPicPr>
            <a:picLocks noChangeAspect="1"/>
          </p:cNvPicPr>
          <p:nvPr/>
        </p:nvPicPr>
        <p:blipFill>
          <a:blip r:embed="rId6"/>
          <a:stretch>
            <a:fillRect/>
          </a:stretch>
        </p:blipFill>
        <p:spPr>
          <a:xfrm>
            <a:off x="8611200" y="5463244"/>
            <a:ext cx="3242989" cy="995655"/>
          </a:xfrm>
          <a:prstGeom prst="rect">
            <a:avLst/>
          </a:prstGeom>
        </p:spPr>
      </p:pic>
    </p:spTree>
    <p:extLst>
      <p:ext uri="{BB962C8B-B14F-4D97-AF65-F5344CB8AC3E}">
        <p14:creationId xmlns:p14="http://schemas.microsoft.com/office/powerpoint/2010/main" val="30299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4EA7-E924-83F8-A150-6B1655E8DB3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34BCF9A-26C1-8ADB-4909-7227BE86136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85455D-F75D-672F-3CD5-816BD813EC5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AD</a:t>
            </a:r>
            <a:endParaRPr lang="en-US" dirty="0">
              <a:ea typeface="+mj-ea"/>
            </a:endParaRPr>
          </a:p>
        </p:txBody>
      </p:sp>
      <p:sp>
        <p:nvSpPr>
          <p:cNvPr id="29" name="Rectangle 28">
            <a:extLst>
              <a:ext uri="{FF2B5EF4-FFF2-40B4-BE49-F238E27FC236}">
                <a16:creationId xmlns:a16="http://schemas.microsoft.com/office/drawing/2014/main" id="{91BDE0DB-29E1-8590-ABBE-EDBBDD42DA6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9CEC1869-B1ED-CB3A-6C84-857ACB6B2EB2}"/>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315DD4FE-472A-22A3-B69A-CEAFCE6DF04E}"/>
              </a:ext>
            </a:extLst>
          </p:cNvPr>
          <p:cNvSpPr txBox="1">
            <a:spLocks/>
          </p:cNvSpPr>
          <p:nvPr/>
        </p:nvSpPr>
        <p:spPr>
          <a:xfrm>
            <a:off x="1152280" y="1680561"/>
            <a:ext cx="9969818" cy="10551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3" name="Picture 2">
            <a:extLst>
              <a:ext uri="{FF2B5EF4-FFF2-40B4-BE49-F238E27FC236}">
                <a16:creationId xmlns:a16="http://schemas.microsoft.com/office/drawing/2014/main" id="{E4368E93-8D26-9D08-6DFE-2C474CD7AC5A}"/>
              </a:ext>
            </a:extLst>
          </p:cNvPr>
          <p:cNvPicPr>
            <a:picLocks noChangeAspect="1"/>
          </p:cNvPicPr>
          <p:nvPr/>
        </p:nvPicPr>
        <p:blipFill>
          <a:blip r:embed="rId4"/>
          <a:stretch>
            <a:fillRect/>
          </a:stretch>
        </p:blipFill>
        <p:spPr>
          <a:xfrm>
            <a:off x="1613560" y="1773437"/>
            <a:ext cx="3238500" cy="933450"/>
          </a:xfrm>
          <a:prstGeom prst="rect">
            <a:avLst/>
          </a:prstGeom>
        </p:spPr>
      </p:pic>
      <p:pic>
        <p:nvPicPr>
          <p:cNvPr id="5" name="Content Placeholder 6" descr="Table highlighting mean difference of 0.2 for Donepezil (23 mg/day) versus placebo https://www.cochranelibrary.com/cdsr/doi/10.1002/14651858.CD001190.pub3/full">
            <a:extLst>
              <a:ext uri="{FF2B5EF4-FFF2-40B4-BE49-F238E27FC236}">
                <a16:creationId xmlns:a16="http://schemas.microsoft.com/office/drawing/2014/main" id="{E8C6EDA1-909F-61F6-3E04-350879DA5CCB}"/>
              </a:ext>
            </a:extLst>
          </p:cNvPr>
          <p:cNvPicPr>
            <a:picLocks noGrp="1" noChangeAspect="1"/>
          </p:cNvPicPr>
          <p:nvPr>
            <p:ph idx="1"/>
          </p:nvPr>
        </p:nvPicPr>
        <p:blipFill>
          <a:blip r:embed="rId5"/>
          <a:stretch>
            <a:fillRect/>
          </a:stretch>
        </p:blipFill>
        <p:spPr>
          <a:xfrm>
            <a:off x="1613560" y="2607783"/>
            <a:ext cx="9848850" cy="3028950"/>
          </a:xfrm>
          <a:prstGeom prst="rect">
            <a:avLst/>
          </a:prstGeom>
        </p:spPr>
      </p:pic>
    </p:spTree>
    <p:extLst>
      <p:ext uri="{BB962C8B-B14F-4D97-AF65-F5344CB8AC3E}">
        <p14:creationId xmlns:p14="http://schemas.microsoft.com/office/powerpoint/2010/main" val="169003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942A-35EC-FABF-25D7-D9B181CA740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7CBA268-67CA-CA9A-B47C-E691CEA73A6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AED3A97-AF60-867B-8E86-BC5ED918514C}"/>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Changing medications</a:t>
            </a:r>
            <a:endParaRPr lang="en-US" dirty="0">
              <a:ea typeface="+mj-ea"/>
            </a:endParaRPr>
          </a:p>
        </p:txBody>
      </p:sp>
      <p:sp>
        <p:nvSpPr>
          <p:cNvPr id="29" name="Rectangle 28">
            <a:extLst>
              <a:ext uri="{FF2B5EF4-FFF2-40B4-BE49-F238E27FC236}">
                <a16:creationId xmlns:a16="http://schemas.microsoft.com/office/drawing/2014/main" id="{758DB9A2-ACF8-EB3F-73FE-93328580AA1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F5BA41F2-3DD4-A9B5-EC61-03D9DFFE8D0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6" name="Table 5">
            <a:extLst>
              <a:ext uri="{FF2B5EF4-FFF2-40B4-BE49-F238E27FC236}">
                <a16:creationId xmlns:a16="http://schemas.microsoft.com/office/drawing/2014/main" id="{34425B9B-433A-A212-7161-002ECECCB8E5}"/>
              </a:ext>
            </a:extLst>
          </p:cNvPr>
          <p:cNvGraphicFramePr>
            <a:graphicFrameLocks noGrp="1"/>
          </p:cNvGraphicFramePr>
          <p:nvPr>
            <p:extLst>
              <p:ext uri="{D42A27DB-BD31-4B8C-83A1-F6EECF244321}">
                <p14:modId xmlns:p14="http://schemas.microsoft.com/office/powerpoint/2010/main" val="3310911727"/>
              </p:ext>
            </p:extLst>
          </p:nvPr>
        </p:nvGraphicFramePr>
        <p:xfrm>
          <a:off x="1324987" y="2678079"/>
          <a:ext cx="9624404" cy="2499360"/>
        </p:xfrm>
        <a:graphic>
          <a:graphicData uri="http://schemas.openxmlformats.org/drawingml/2006/table">
            <a:tbl>
              <a:tblPr firstRow="1" bandRow="1">
                <a:tableStyleId>{9D7B26C5-4107-4FEC-AEDC-1716B250A1EF}</a:tableStyleId>
              </a:tblPr>
              <a:tblGrid>
                <a:gridCol w="2406101">
                  <a:extLst>
                    <a:ext uri="{9D8B030D-6E8A-4147-A177-3AD203B41FA5}">
                      <a16:colId xmlns:a16="http://schemas.microsoft.com/office/drawing/2014/main" val="584581109"/>
                    </a:ext>
                  </a:extLst>
                </a:gridCol>
                <a:gridCol w="2193422">
                  <a:extLst>
                    <a:ext uri="{9D8B030D-6E8A-4147-A177-3AD203B41FA5}">
                      <a16:colId xmlns:a16="http://schemas.microsoft.com/office/drawing/2014/main" val="3761626982"/>
                    </a:ext>
                  </a:extLst>
                </a:gridCol>
                <a:gridCol w="2416436">
                  <a:extLst>
                    <a:ext uri="{9D8B030D-6E8A-4147-A177-3AD203B41FA5}">
                      <a16:colId xmlns:a16="http://schemas.microsoft.com/office/drawing/2014/main" val="1147716055"/>
                    </a:ext>
                  </a:extLst>
                </a:gridCol>
                <a:gridCol w="2608445">
                  <a:extLst>
                    <a:ext uri="{9D8B030D-6E8A-4147-A177-3AD203B41FA5}">
                      <a16:colId xmlns:a16="http://schemas.microsoft.com/office/drawing/2014/main" val="3542360892"/>
                    </a:ext>
                  </a:extLst>
                </a:gridCol>
              </a:tblGrid>
              <a:tr h="367862">
                <a:tc>
                  <a:txBody>
                    <a:bodyPr/>
                    <a:lstStyle/>
                    <a:p>
                      <a:endParaRPr lang="en-US" sz="2800" b="0" dirty="0">
                        <a:solidFill>
                          <a:srgbClr val="002060"/>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Segoe UI" panose="020B0502040204020203" pitchFamily="34" charset="0"/>
                          <a:cs typeface="Segoe UI" panose="020B0502040204020203" pitchFamily="34" charset="0"/>
                        </a:rPr>
                        <a:t>Donepezil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Segoe UI" panose="020B0502040204020203" pitchFamily="34" charset="0"/>
                          <a:cs typeface="Segoe UI" panose="020B0502040204020203" pitchFamily="34" charset="0"/>
                        </a:rPr>
                        <a:t>Rivastigmine Patch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latin typeface="Segoe UI" panose="020B0502040204020203" pitchFamily="34" charset="0"/>
                          <a:cs typeface="Segoe UI" panose="020B0502040204020203" pitchFamily="34" charset="0"/>
                        </a:rPr>
                        <a:t>Galantamine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637541"/>
                  </a:ext>
                </a:extLst>
              </a:tr>
              <a:tr h="370840">
                <a:tc>
                  <a:txBody>
                    <a:bodyPr/>
                    <a:lstStyle/>
                    <a:p>
                      <a:r>
                        <a:rPr lang="en-US" sz="2800" dirty="0">
                          <a:latin typeface="Segoe UI" panose="020B0502040204020203" pitchFamily="34" charset="0"/>
                          <a:cs typeface="Segoe UI" panose="020B0502040204020203" pitchFamily="34" charset="0"/>
                        </a:rPr>
                        <a:t>Nausea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9643984"/>
                  </a:ext>
                </a:extLst>
              </a:tr>
              <a:tr h="370840">
                <a:tc>
                  <a:txBody>
                    <a:bodyPr/>
                    <a:lstStyle/>
                    <a:p>
                      <a:r>
                        <a:rPr lang="en-US" sz="2800">
                          <a:latin typeface="Segoe UI" panose="020B0502040204020203" pitchFamily="34" charset="0"/>
                          <a:cs typeface="Segoe UI" panose="020B0502040204020203" pitchFamily="34" charset="0"/>
                        </a:rPr>
                        <a:t>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Segoe UI" panose="020B0502040204020203" pitchFamily="34" charset="0"/>
                          <a:cs typeface="Segoe UI" panose="020B0502040204020203" pitchFamily="34"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385540"/>
                  </a:ext>
                </a:extLst>
              </a:tr>
              <a:tr h="370840">
                <a:tc>
                  <a:txBody>
                    <a:bodyPr/>
                    <a:lstStyle/>
                    <a:p>
                      <a:r>
                        <a:rPr lang="en-US" sz="2800">
                          <a:latin typeface="Segoe UI" panose="020B0502040204020203" pitchFamily="34" charset="0"/>
                          <a:cs typeface="Segoe UI" panose="020B0502040204020203" pitchFamily="34" charset="0"/>
                        </a:rPr>
                        <a:t>Vomiting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egoe UI" panose="020B0502040204020203" pitchFamily="34" charset="0"/>
                          <a:cs typeface="Segoe UI" panose="020B0502040204020203" pitchFamily="34"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333953"/>
                  </a:ext>
                </a:extLst>
              </a:tr>
            </a:tbl>
          </a:graphicData>
        </a:graphic>
      </p:graphicFrame>
    </p:spTree>
    <p:extLst>
      <p:ext uri="{BB962C8B-B14F-4D97-AF65-F5344CB8AC3E}">
        <p14:creationId xmlns:p14="http://schemas.microsoft.com/office/powerpoint/2010/main" val="297240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1044-27A5-3255-EFCD-60809B82624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31C30FE-4972-F80A-66F0-3151E4DEA90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03D0CD-573F-0110-3877-DCD44AF2D29E}"/>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Memantine</a:t>
            </a:r>
            <a:endParaRPr lang="en-US" dirty="0">
              <a:ea typeface="+mj-ea"/>
            </a:endParaRPr>
          </a:p>
        </p:txBody>
      </p:sp>
      <p:sp>
        <p:nvSpPr>
          <p:cNvPr id="29" name="Rectangle 28">
            <a:extLst>
              <a:ext uri="{FF2B5EF4-FFF2-40B4-BE49-F238E27FC236}">
                <a16:creationId xmlns:a16="http://schemas.microsoft.com/office/drawing/2014/main" id="{69ACD863-AAD2-C5A1-CCEB-CDF7979E9F1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1E92B86F-E16C-A008-3CCE-BE2BD0853F41}"/>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782BCA72-2D18-5172-C990-6A83B4605B22}"/>
              </a:ext>
            </a:extLst>
          </p:cNvPr>
          <p:cNvSpPr txBox="1">
            <a:spLocks/>
          </p:cNvSpPr>
          <p:nvPr/>
        </p:nvSpPr>
        <p:spPr>
          <a:xfrm>
            <a:off x="3010666" y="1781282"/>
            <a:ext cx="4930176"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772" lvl="1" indent="-457200"/>
            <a:r>
              <a:rPr lang="en-US" sz="2800" dirty="0">
                <a:solidFill>
                  <a:srgbClr val="002060"/>
                </a:solidFill>
              </a:rPr>
              <a:t>NMDA receptor agonist</a:t>
            </a:r>
          </a:p>
          <a:p>
            <a:pPr marL="461772" lvl="1" indent="-457200"/>
            <a:r>
              <a:rPr lang="en-US" sz="2800" dirty="0">
                <a:solidFill>
                  <a:srgbClr val="002060"/>
                </a:solidFill>
              </a:rPr>
              <a:t>Mild benefit for those in moderate to severe stages, no benefit in mild AD</a:t>
            </a:r>
          </a:p>
          <a:p>
            <a:pPr marL="461772" lvl="1" indent="-457200"/>
            <a:r>
              <a:rPr lang="en-US" sz="2800" dirty="0">
                <a:solidFill>
                  <a:srgbClr val="002060"/>
                </a:solidFill>
              </a:rPr>
              <a:t>Immediate release, extended release, oral solution</a:t>
            </a:r>
          </a:p>
          <a:p>
            <a:pPr marL="461772" lvl="1" indent="-457200"/>
            <a:r>
              <a:rPr lang="en-US" sz="2800" dirty="0">
                <a:solidFill>
                  <a:srgbClr val="002060"/>
                </a:solidFill>
              </a:rPr>
              <a:t>Need to titrate dose up over one month until 10mg twice daily</a:t>
            </a:r>
          </a:p>
          <a:p>
            <a:pPr marL="461772" lvl="1" indent="-457200"/>
            <a:r>
              <a:rPr lang="en-US" sz="2800" dirty="0">
                <a:solidFill>
                  <a:srgbClr val="002060"/>
                </a:solidFill>
              </a:rPr>
              <a:t>Adjust for renal function</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1">
            <a:extLst>
              <a:ext uri="{FF2B5EF4-FFF2-40B4-BE49-F238E27FC236}">
                <a16:creationId xmlns:a16="http://schemas.microsoft.com/office/drawing/2014/main" id="{F201EC9E-CB37-6AC6-8560-0B6BDE6FAB95}"/>
              </a:ext>
            </a:extLst>
          </p:cNvPr>
          <p:cNvPicPr>
            <a:picLocks noChangeAspect="1"/>
          </p:cNvPicPr>
          <p:nvPr/>
        </p:nvPicPr>
        <p:blipFill>
          <a:blip r:embed="rId4"/>
          <a:stretch>
            <a:fillRect/>
          </a:stretch>
        </p:blipFill>
        <p:spPr>
          <a:xfrm>
            <a:off x="8374583" y="1781282"/>
            <a:ext cx="3162300" cy="4114800"/>
          </a:xfrm>
          <a:prstGeom prst="rect">
            <a:avLst/>
          </a:prstGeom>
        </p:spPr>
      </p:pic>
    </p:spTree>
    <p:extLst>
      <p:ext uri="{BB962C8B-B14F-4D97-AF65-F5344CB8AC3E}">
        <p14:creationId xmlns:p14="http://schemas.microsoft.com/office/powerpoint/2010/main" val="223275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E45D-37BB-A129-DEA2-06FAC844D97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45CBBCA-0F42-FACD-8925-62A8021D186F}"/>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5DFFA81-7580-4A49-5FE1-FFD51B84DD9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a:t>
            </a:r>
            <a:endParaRPr lang="en-US" dirty="0">
              <a:ea typeface="+mj-ea"/>
            </a:endParaRPr>
          </a:p>
        </p:txBody>
      </p:sp>
      <p:sp>
        <p:nvSpPr>
          <p:cNvPr id="29" name="Rectangle 28">
            <a:extLst>
              <a:ext uri="{FF2B5EF4-FFF2-40B4-BE49-F238E27FC236}">
                <a16:creationId xmlns:a16="http://schemas.microsoft.com/office/drawing/2014/main" id="{CC9865DF-93D4-EE43-D528-E12B3CAF17C2}"/>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7790B7F-E327-813A-A38E-8578043FCE10}"/>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81919F35-4C4C-82E7-7163-BB071A4F9479}"/>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ea typeface="Calibri"/>
                <a:cs typeface="Calibri"/>
              </a:rPr>
              <a:t>77 y/o woman with moderate AD</a:t>
            </a:r>
            <a:endParaRPr lang="en-US" dirty="0">
              <a:solidFill>
                <a:srgbClr val="002060"/>
              </a:solidFill>
            </a:endParaRPr>
          </a:p>
          <a:p>
            <a:r>
              <a:rPr lang="en-US" dirty="0">
                <a:solidFill>
                  <a:srgbClr val="002060"/>
                </a:solidFill>
                <a:ea typeface="Calibri"/>
                <a:cs typeface="Calibri"/>
              </a:rPr>
              <a:t>Started donepezil a year ago (10mg daily)</a:t>
            </a:r>
            <a:endParaRPr lang="en-US" dirty="0">
              <a:solidFill>
                <a:srgbClr val="002060"/>
              </a:solidFill>
            </a:endParaRPr>
          </a:p>
          <a:p>
            <a:r>
              <a:rPr lang="en-US" dirty="0">
                <a:solidFill>
                  <a:srgbClr val="002060"/>
                </a:solidFill>
                <a:ea typeface="Calibri"/>
                <a:cs typeface="Calibri"/>
              </a:rPr>
              <a:t>Memantine started 6 months ago</a:t>
            </a:r>
          </a:p>
          <a:p>
            <a:r>
              <a:rPr lang="en-US" dirty="0">
                <a:solidFill>
                  <a:srgbClr val="002060"/>
                </a:solidFill>
                <a:ea typeface="Calibri"/>
                <a:cs typeface="Calibri"/>
              </a:rPr>
              <a:t>Husband writes note, "She has diarrhea about 6 times a day.  She is having trouble cleaning up and it's exhausting. I just wanted to let you know.  Her PCP is getting labs."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07950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AD11D-833A-D5B3-8D5D-DF723781E46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899E491-B021-7A68-1A8B-52BF527EBAC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081F4FB-023F-6015-344B-134214206B56}"/>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a:t>
            </a:r>
            <a:endParaRPr lang="en-US" dirty="0">
              <a:ea typeface="+mj-ea"/>
            </a:endParaRPr>
          </a:p>
        </p:txBody>
      </p:sp>
      <p:sp>
        <p:nvSpPr>
          <p:cNvPr id="29" name="Rectangle 28">
            <a:extLst>
              <a:ext uri="{FF2B5EF4-FFF2-40B4-BE49-F238E27FC236}">
                <a16:creationId xmlns:a16="http://schemas.microsoft.com/office/drawing/2014/main" id="{41F38EBC-36C0-AC0E-D472-B942F4DFAA4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F2ED0FDE-E7B7-90CD-16FE-BC4E081BDEA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C6344584-A9DC-A7FF-100B-4F71697C8A90}"/>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Calibri" panose="020F0502020204030204" pitchFamily="34" charset="0"/>
                <a:ea typeface="Calibri"/>
                <a:cs typeface="Calibri" panose="020F0502020204030204" pitchFamily="34" charset="0"/>
              </a:rPr>
              <a:t>77 y/o woman with moderate AD</a:t>
            </a:r>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ea typeface="Calibri"/>
                <a:cs typeface="Calibri" panose="020F0502020204030204" pitchFamily="34" charset="0"/>
              </a:rPr>
              <a:t>Started donepezil a year ago (10mg daily)</a:t>
            </a:r>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ea typeface="Calibri"/>
                <a:cs typeface="Calibri" panose="020F0502020204030204" pitchFamily="34" charset="0"/>
              </a:rPr>
              <a:t>Memantine started 6 months ago</a:t>
            </a:r>
          </a:p>
          <a:p>
            <a:r>
              <a:rPr lang="en-US" dirty="0">
                <a:solidFill>
                  <a:srgbClr val="002060"/>
                </a:solidFill>
                <a:latin typeface="Calibri" panose="020F0502020204030204" pitchFamily="34" charset="0"/>
                <a:ea typeface="Calibri"/>
                <a:cs typeface="Calibri" panose="020F0502020204030204" pitchFamily="34" charset="0"/>
              </a:rPr>
              <a:t>Husband writes note, "She has diarrhea about 6 times a day.  She is having trouble cleaning up and it's exhausting. I just wanted to let you know.  Her PCP is getting labs."</a:t>
            </a:r>
            <a:endParaRPr lang="en-US" dirty="0">
              <a:solidFill>
                <a:srgbClr val="002060"/>
              </a:solidFill>
              <a:latin typeface="Calibri" panose="020F0502020204030204" pitchFamily="34" charset="0"/>
              <a:cs typeface="Calibri" panose="020F0502020204030204" pitchFamily="34" charset="0"/>
            </a:endParaRPr>
          </a:p>
          <a:p>
            <a:pPr marL="0" indent="0">
              <a:buNone/>
            </a:pPr>
            <a:r>
              <a:rPr lang="en-US" b="1" dirty="0">
                <a:solidFill>
                  <a:srgbClr val="002060"/>
                </a:solidFill>
                <a:latin typeface="Calibri"/>
                <a:cs typeface="Calibri"/>
              </a:rPr>
              <a:t>Plan</a:t>
            </a:r>
          </a:p>
          <a:p>
            <a:r>
              <a:rPr lang="en-US" dirty="0">
                <a:solidFill>
                  <a:srgbClr val="002060"/>
                </a:solidFill>
                <a:latin typeface="Calibri"/>
                <a:cs typeface="Calibri"/>
              </a:rPr>
              <a:t>Stop donepezil</a:t>
            </a:r>
          </a:p>
          <a:p>
            <a:r>
              <a:rPr lang="en-US" dirty="0">
                <a:solidFill>
                  <a:srgbClr val="002060"/>
                </a:solidFill>
                <a:latin typeface="Calibri"/>
                <a:cs typeface="Calibri"/>
              </a:rPr>
              <a:t>Refer to home health: OT/PT</a:t>
            </a: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7830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blinds(horizontal)">
                                      <p:cBhvr>
                                        <p:cTn id="10" dur="500"/>
                                        <p:tgtEl>
                                          <p:spTgt spid="7">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blinds(horizontal)">
                                      <p:cBhvr>
                                        <p:cTn id="1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A9940-49AE-7F8C-9EBC-FE74E0A6DDF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3ABEF46-7267-297C-8359-002CB2B9937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1738540-7323-E6D6-41CC-D6D0F27D74C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a:t>
            </a:r>
            <a:endParaRPr lang="en-US" dirty="0">
              <a:ea typeface="+mj-ea"/>
            </a:endParaRPr>
          </a:p>
        </p:txBody>
      </p:sp>
      <p:sp>
        <p:nvSpPr>
          <p:cNvPr id="29" name="Rectangle 28">
            <a:extLst>
              <a:ext uri="{FF2B5EF4-FFF2-40B4-BE49-F238E27FC236}">
                <a16:creationId xmlns:a16="http://schemas.microsoft.com/office/drawing/2014/main" id="{2066A162-EF90-1843-4DBB-5C1F629FDFDA}"/>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C2B83CD-DAC4-81FD-5FF6-51ED42C97B5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B705941C-8C14-AA03-DB98-10E08E993BAD}"/>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Anti-amyloid Monoclonal Antibody Therapy</a:t>
            </a:r>
            <a:endParaRPr lang="en-US" sz="2600" dirty="0">
              <a:solidFill>
                <a:srgbClr val="002060"/>
              </a:solidFill>
              <a:latin typeface="Segoe UI"/>
              <a:cs typeface="Calibri"/>
            </a:endParaRPr>
          </a:p>
          <a:p>
            <a:pPr marL="457200" indent="-457200"/>
            <a:r>
              <a:rPr lang="en-US" dirty="0">
                <a:solidFill>
                  <a:srgbClr val="002060"/>
                </a:solidFill>
                <a:latin typeface="Calibri"/>
                <a:cs typeface="Calibri"/>
              </a:rPr>
              <a:t>FDA approved July 2023</a:t>
            </a:r>
          </a:p>
          <a:p>
            <a:pPr marL="457200" indent="-457200"/>
            <a:r>
              <a:rPr lang="en-US" dirty="0">
                <a:solidFill>
                  <a:srgbClr val="002060"/>
                </a:solidFill>
                <a:latin typeface="Calibri"/>
                <a:cs typeface="Calibri"/>
              </a:rPr>
              <a:t>Reduces amyloid</a:t>
            </a:r>
          </a:p>
          <a:p>
            <a:pPr marL="457200" indent="-457200"/>
            <a:r>
              <a:rPr lang="en-US" dirty="0">
                <a:solidFill>
                  <a:srgbClr val="002060"/>
                </a:solidFill>
                <a:latin typeface="Calibri"/>
                <a:cs typeface="Calibri"/>
              </a:rPr>
              <a:t>Not a cure</a:t>
            </a:r>
          </a:p>
          <a:p>
            <a:pPr marL="457200" indent="-457200"/>
            <a:r>
              <a:rPr lang="en-US" dirty="0">
                <a:solidFill>
                  <a:srgbClr val="002060"/>
                </a:solidFill>
                <a:latin typeface="Calibri"/>
                <a:cs typeface="Calibri"/>
              </a:rPr>
              <a:t>“Moderately less decline on clinical measures of cognition and function than placebo at 18 months…” (Van Dyck, 2023)</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22462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26A1-EF43-162E-3572-87666964420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9B57850-1476-6269-9DBD-11E7A831974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BDBDE39-6275-5205-98E5-736F0048E200}"/>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Physiologic to clinical changes</a:t>
            </a:r>
            <a:endParaRPr lang="en-US" dirty="0">
              <a:ea typeface="+mj-ea"/>
            </a:endParaRPr>
          </a:p>
        </p:txBody>
      </p:sp>
      <p:sp>
        <p:nvSpPr>
          <p:cNvPr id="29" name="Rectangle 28">
            <a:extLst>
              <a:ext uri="{FF2B5EF4-FFF2-40B4-BE49-F238E27FC236}">
                <a16:creationId xmlns:a16="http://schemas.microsoft.com/office/drawing/2014/main" id="{094900B4-F908-7159-6463-A1B2CD8C52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1620750-46AA-AE8B-97A9-63C063AEBB92}"/>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0D6A2BC6-D172-4052-7978-FCE86DAFF741}"/>
              </a:ext>
            </a:extLst>
          </p:cNvPr>
          <p:cNvSpPr txBox="1">
            <a:spLocks/>
          </p:cNvSpPr>
          <p:nvPr/>
        </p:nvSpPr>
        <p:spPr>
          <a:xfrm>
            <a:off x="1728269" y="6203394"/>
            <a:ext cx="10463731" cy="9385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Sperling RA, </a:t>
            </a:r>
            <a:r>
              <a:rPr lang="en-US" sz="1000" dirty="0" err="1"/>
              <a:t>Aisen</a:t>
            </a:r>
            <a:r>
              <a:rPr lang="en-US" sz="1000" dirty="0"/>
              <a:t> PS, Beckett LA, Bennett DA, Craft S, Fagan AM, </a:t>
            </a:r>
            <a:r>
              <a:rPr lang="en-US" sz="1000" dirty="0" err="1"/>
              <a:t>Iwatsubo</a:t>
            </a:r>
            <a:r>
              <a:rPr lang="en-US" sz="1000" dirty="0"/>
              <a:t> T, Jack CR Jr, Kaye J, </a:t>
            </a:r>
            <a:r>
              <a:rPr lang="en-US" sz="1000" dirty="0" err="1"/>
              <a:t>Montine</a:t>
            </a:r>
            <a:r>
              <a:rPr lang="en-US" sz="1000" dirty="0"/>
              <a:t> TJ, Park DC, Reiman EM, Rowe CC, </a:t>
            </a:r>
            <a:r>
              <a:rPr lang="en-US" sz="1000" dirty="0" err="1"/>
              <a:t>Siemers</a:t>
            </a:r>
            <a:r>
              <a:rPr lang="en-US" sz="1000" dirty="0"/>
              <a:t> E, Stern Y, Yaffe K, Carrillo MC, Thies B, Morrison-</a:t>
            </a:r>
            <a:r>
              <a:rPr lang="en-US" sz="1000" dirty="0" err="1"/>
              <a:t>Bogorad</a:t>
            </a:r>
            <a:r>
              <a:rPr lang="en-US" sz="1000" dirty="0"/>
              <a:t> M, </a:t>
            </a:r>
            <a:r>
              <a:rPr lang="en-US" sz="1000" dirty="0" err="1"/>
              <a:t>Wagster</a:t>
            </a:r>
            <a:r>
              <a:rPr lang="en-US" sz="1000" dirty="0"/>
              <a:t> MV, Phelps CH. Toward defining the preclinical stages of Alzheimer's disease: recommendations from the National Institute on Aging-Alzheimer's Association workgroups on diagnostic guidelines for Alzheimer's disease. </a:t>
            </a:r>
            <a:r>
              <a:rPr lang="en-US" sz="1000" dirty="0" err="1"/>
              <a:t>Alzheimers</a:t>
            </a:r>
            <a:r>
              <a:rPr lang="en-US" sz="1000" dirty="0"/>
              <a:t> Dement. 2011 May;7(3):280-92. </a:t>
            </a:r>
            <a:r>
              <a:rPr lang="en-US" sz="1000" dirty="0" err="1"/>
              <a:t>doi</a:t>
            </a:r>
            <a:r>
              <a:rPr lang="en-US" sz="1000" dirty="0"/>
              <a:t>: 10.1016/j.jalz.2011.03.003. </a:t>
            </a:r>
            <a:r>
              <a:rPr lang="en-US" sz="1000" dirty="0" err="1"/>
              <a:t>Epub</a:t>
            </a:r>
            <a:r>
              <a:rPr lang="en-US" sz="1000" dirty="0"/>
              <a:t> 2011 Apr 21. PMID: 21514248; PMCID: PMC3220946.</a:t>
            </a:r>
          </a:p>
          <a:p>
            <a:pPr marL="457200" indent="-457200"/>
            <a:endParaRPr lang="en-US" sz="1800" dirty="0">
              <a:solidFill>
                <a:srgbClr val="002060"/>
              </a:solidFill>
              <a:latin typeface="Calibri"/>
              <a:cs typeface="Calibri"/>
            </a:endParaRPr>
          </a:p>
          <a:p>
            <a:pPr marL="457200" indent="-457200"/>
            <a:endParaRPr lang="en-US" sz="1800" dirty="0">
              <a:solidFill>
                <a:srgbClr val="002060"/>
              </a:solidFill>
              <a:ea typeface="+mn-lt"/>
              <a:cs typeface="+mn-lt"/>
            </a:endParaRPr>
          </a:p>
          <a:p>
            <a:pPr marL="0" indent="0">
              <a:buNone/>
            </a:pPr>
            <a:endParaRPr lang="en-US" sz="1800" dirty="0">
              <a:solidFill>
                <a:srgbClr val="002060"/>
              </a:solidFill>
              <a:latin typeface="Segoe UI"/>
              <a:ea typeface="+mn-lt"/>
              <a:cs typeface="+mn-lt"/>
            </a:endParaRPr>
          </a:p>
          <a:p>
            <a:pPr marL="457200" indent="-457200"/>
            <a:endParaRPr lang="en-US" sz="1800" dirty="0">
              <a:solidFill>
                <a:srgbClr val="002060"/>
              </a:solidFill>
              <a:latin typeface="Segoe UI"/>
              <a:cs typeface="Segoe UI"/>
            </a:endParaRPr>
          </a:p>
          <a:p>
            <a:pPr marL="0" indent="0">
              <a:buNone/>
            </a:pPr>
            <a:endParaRPr lang="en-US" sz="1800" dirty="0">
              <a:solidFill>
                <a:srgbClr val="002060"/>
              </a:solidFill>
              <a:latin typeface="Segoe UI" panose="020B0502040204020203" pitchFamily="34" charset="0"/>
              <a:cs typeface="Segoe UI"/>
            </a:endParaRPr>
          </a:p>
          <a:p>
            <a:pPr lvl="1"/>
            <a:endParaRPr lang="en-US" sz="1400" dirty="0">
              <a:solidFill>
                <a:srgbClr val="002060"/>
              </a:solidFill>
              <a:latin typeface="Segoe UI" panose="020B0502040204020203" pitchFamily="34" charset="0"/>
              <a:cs typeface="Segoe UI"/>
            </a:endParaRPr>
          </a:p>
          <a:p>
            <a:pPr lvl="1"/>
            <a:endParaRPr lang="en-US" sz="1400" dirty="0">
              <a:solidFill>
                <a:srgbClr val="002060"/>
              </a:solidFill>
              <a:latin typeface="Segoe UI" panose="020B0502040204020203" pitchFamily="34" charset="0"/>
              <a:cs typeface="Segoe UI"/>
            </a:endParaRPr>
          </a:p>
          <a:p>
            <a:pPr marL="457200" lvl="1" indent="0">
              <a:buNone/>
            </a:pPr>
            <a:endParaRPr lang="en-US" sz="1400" dirty="0">
              <a:solidFill>
                <a:srgbClr val="008797"/>
              </a:solidFill>
              <a:latin typeface="Segoe UI" panose="020B0502040204020203" pitchFamily="34" charset="0"/>
              <a:cs typeface="Segoe UI"/>
            </a:endParaRPr>
          </a:p>
          <a:p>
            <a:pPr marL="0" indent="0">
              <a:buNone/>
            </a:pPr>
            <a:endParaRPr lang="en-US" sz="1600" dirty="0">
              <a:solidFill>
                <a:srgbClr val="008797"/>
              </a:solidFill>
              <a:latin typeface="Segoe UI" panose="020B0502040204020203" pitchFamily="34" charset="0"/>
              <a:cs typeface="Segoe UI"/>
            </a:endParaRPr>
          </a:p>
          <a:p>
            <a:pPr marL="0" indent="0">
              <a:buNone/>
            </a:pPr>
            <a:endParaRPr lang="en-US" sz="1600" dirty="0">
              <a:solidFill>
                <a:srgbClr val="008797"/>
              </a:solidFill>
              <a:latin typeface="Segoe UI" panose="020B0502040204020203" pitchFamily="34" charset="0"/>
              <a:cs typeface="Segoe UI"/>
            </a:endParaRPr>
          </a:p>
          <a:p>
            <a:pPr marL="0" indent="0">
              <a:buNone/>
            </a:pPr>
            <a:endParaRPr lang="en-US" sz="8800" b="1" dirty="0">
              <a:solidFill>
                <a:srgbClr val="008797"/>
              </a:solidFill>
              <a:latin typeface="Segoe UI" panose="020B0502040204020203" pitchFamily="34" charset="0"/>
              <a:cs typeface="Segoe UI"/>
            </a:endParaRPr>
          </a:p>
          <a:p>
            <a:pPr marL="0" indent="0">
              <a:buNone/>
            </a:pPr>
            <a:endParaRPr lang="en-US" sz="8800" b="1" dirty="0">
              <a:solidFill>
                <a:srgbClr val="008797"/>
              </a:solidFill>
              <a:latin typeface="Segoe UI" panose="020B0502040204020203" pitchFamily="34" charset="0"/>
              <a:cs typeface="Segoe UI"/>
            </a:endParaRPr>
          </a:p>
          <a:p>
            <a:pPr marL="0" indent="0">
              <a:buNone/>
            </a:pPr>
            <a:endParaRPr lang="en-US" sz="6000" b="1" dirty="0">
              <a:solidFill>
                <a:srgbClr val="008797"/>
              </a:solidFill>
              <a:latin typeface="Segoe UI" panose="020B0502040204020203" pitchFamily="34" charset="0"/>
              <a:cs typeface="Segoe UI"/>
            </a:endParaRPr>
          </a:p>
          <a:p>
            <a:pPr marL="0" indent="0">
              <a:buNone/>
            </a:pPr>
            <a:endParaRPr lang="en-US" sz="8800" b="1" dirty="0">
              <a:solidFill>
                <a:srgbClr val="008797"/>
              </a:solidFill>
              <a:latin typeface="Segoe UI" panose="020B0502040204020203" pitchFamily="34" charset="0"/>
              <a:cs typeface="Segoe UI"/>
            </a:endParaRPr>
          </a:p>
          <a:p>
            <a:pPr marL="0" indent="0">
              <a:buNone/>
            </a:pPr>
            <a:endParaRPr lang="en-US" sz="2000" dirty="0">
              <a:solidFill>
                <a:srgbClr val="061F57"/>
              </a:solidFill>
              <a:latin typeface="Segoe UI" panose="020B0502040204020203" pitchFamily="34" charset="0"/>
              <a:cs typeface="Calibri" panose="020F0502020204030204"/>
            </a:endParaRPr>
          </a:p>
          <a:p>
            <a:endParaRPr lang="en-US" sz="2000" dirty="0">
              <a:solidFill>
                <a:srgbClr val="061F57"/>
              </a:solidFill>
              <a:latin typeface="Segoe UI" panose="020B0502040204020203" pitchFamily="34" charset="0"/>
              <a:cs typeface="Calibri" panose="020F0502020204030204"/>
            </a:endParaRPr>
          </a:p>
          <a:p>
            <a:endParaRPr lang="en-US" sz="1800" dirty="0">
              <a:solidFill>
                <a:srgbClr val="000000"/>
              </a:solidFill>
              <a:latin typeface="Segoe UI" panose="020B0502040204020203" pitchFamily="34" charset="0"/>
              <a:cs typeface="Segoe UI" panose="020B0502040204020203" pitchFamily="34" charset="0"/>
            </a:endParaRPr>
          </a:p>
          <a:p>
            <a:pPr marL="0" indent="0">
              <a:buNone/>
            </a:pPr>
            <a:endParaRPr lang="en-US" sz="20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2000" dirty="0">
              <a:solidFill>
                <a:srgbClr val="000000"/>
              </a:solidFill>
              <a:latin typeface="Segoe UI" panose="020B0502040204020203" pitchFamily="34" charset="0"/>
              <a:cs typeface="Calibri"/>
            </a:endParaRPr>
          </a:p>
          <a:p>
            <a:pPr marL="0" indent="0">
              <a:buNone/>
            </a:pPr>
            <a:endParaRPr lang="en-US" sz="2000" dirty="0">
              <a:solidFill>
                <a:srgbClr val="000000"/>
              </a:solidFill>
              <a:latin typeface="Segoe UI" panose="020B0502040204020203" pitchFamily="34" charset="0"/>
              <a:cs typeface="Calibri"/>
            </a:endParaRPr>
          </a:p>
          <a:p>
            <a:pPr marL="457200" indent="-457200"/>
            <a:endParaRPr lang="en-US" sz="2000" dirty="0">
              <a:solidFill>
                <a:srgbClr val="000000"/>
              </a:solidFill>
              <a:latin typeface="Calibri"/>
              <a:cs typeface="Calibri"/>
            </a:endParaRPr>
          </a:p>
          <a:p>
            <a:pPr marL="457200" indent="-457200"/>
            <a:endParaRPr lang="en-US" sz="1800" dirty="0">
              <a:solidFill>
                <a:srgbClr val="000000"/>
              </a:solidFill>
              <a:latin typeface="Calibri"/>
              <a:cs typeface="Calibri"/>
            </a:endParaRPr>
          </a:p>
          <a:p>
            <a:pPr marL="457200" indent="-457200"/>
            <a:endParaRPr lang="en-US" sz="1800" dirty="0">
              <a:solidFill>
                <a:srgbClr val="000000"/>
              </a:solidFill>
              <a:latin typeface="Calibri"/>
              <a:cs typeface="Calibri"/>
            </a:endParaRPr>
          </a:p>
          <a:p>
            <a:pPr marL="457200" indent="-457200"/>
            <a:endParaRPr lang="en-US" sz="1800" dirty="0">
              <a:solidFill>
                <a:srgbClr val="000000"/>
              </a:solidFill>
              <a:latin typeface="Segoe UI"/>
              <a:cs typeface="Calibri"/>
            </a:endParaRPr>
          </a:p>
        </p:txBody>
      </p:sp>
      <p:pic>
        <p:nvPicPr>
          <p:cNvPr id="2" name="Picture 1" descr="Table from https://pubmed.ncbi.nlm.nih.gov/21514248/&#10;https://pubmed.ncbi.nlm.nih.gov/21514248/#&amp;gid=article-figures&amp;pid=fig-3-uid-2">
            <a:extLst>
              <a:ext uri="{FF2B5EF4-FFF2-40B4-BE49-F238E27FC236}">
                <a16:creationId xmlns:a16="http://schemas.microsoft.com/office/drawing/2014/main" id="{53E99018-4B0D-00B8-3D71-9B2F76C25BBA}"/>
              </a:ext>
            </a:extLst>
          </p:cNvPr>
          <p:cNvPicPr>
            <a:picLocks noChangeAspect="1"/>
          </p:cNvPicPr>
          <p:nvPr/>
        </p:nvPicPr>
        <p:blipFill>
          <a:blip r:embed="rId4"/>
          <a:stretch>
            <a:fillRect/>
          </a:stretch>
        </p:blipFill>
        <p:spPr>
          <a:xfrm>
            <a:off x="2527214" y="1812562"/>
            <a:ext cx="7219950" cy="4238625"/>
          </a:xfrm>
          <a:prstGeom prst="rect">
            <a:avLst/>
          </a:prstGeom>
        </p:spPr>
      </p:pic>
    </p:spTree>
    <p:extLst>
      <p:ext uri="{BB962C8B-B14F-4D97-AF65-F5344CB8AC3E}">
        <p14:creationId xmlns:p14="http://schemas.microsoft.com/office/powerpoint/2010/main" val="173431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7090A-F106-6587-C72F-2F8207C887D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8647406-CA57-F33B-C5C6-FF1CA4A7B0B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A859447-5F33-C847-57F8-E4B31C9727B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a:t>
            </a:r>
            <a:endParaRPr lang="en-US" dirty="0">
              <a:ea typeface="+mj-ea"/>
            </a:endParaRPr>
          </a:p>
        </p:txBody>
      </p:sp>
      <p:sp>
        <p:nvSpPr>
          <p:cNvPr id="29" name="Rectangle 28">
            <a:extLst>
              <a:ext uri="{FF2B5EF4-FFF2-40B4-BE49-F238E27FC236}">
                <a16:creationId xmlns:a16="http://schemas.microsoft.com/office/drawing/2014/main" id="{90214DD6-FBEB-6F57-D4EB-5BB2BBC783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31CA4BB-043E-ED4F-07BC-960830CE6789}"/>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F86E07F3-CFAF-42F1-0A94-2E07E04FBC16}"/>
              </a:ext>
            </a:extLst>
          </p:cNvPr>
          <p:cNvSpPr txBox="1">
            <a:spLocks/>
          </p:cNvSpPr>
          <p:nvPr/>
        </p:nvSpPr>
        <p:spPr>
          <a:xfrm>
            <a:off x="3020291" y="1843263"/>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Anti-amyloid Monoclonal Antibody Therapy</a:t>
            </a:r>
          </a:p>
          <a:p>
            <a:r>
              <a:rPr lang="en-US" dirty="0">
                <a:solidFill>
                  <a:srgbClr val="002060"/>
                </a:solidFill>
              </a:rPr>
              <a:t>IV infusion every two weeks</a:t>
            </a:r>
          </a:p>
          <a:p>
            <a:r>
              <a:rPr lang="en-US" dirty="0">
                <a:solidFill>
                  <a:srgbClr val="002060"/>
                </a:solidFill>
              </a:rPr>
              <a:t>Frequent MRIs</a:t>
            </a:r>
          </a:p>
          <a:p>
            <a:r>
              <a:rPr lang="en-US" dirty="0">
                <a:solidFill>
                  <a:srgbClr val="002060"/>
                </a:solidFill>
              </a:rPr>
              <a:t>Covered by Medicare</a:t>
            </a:r>
          </a:p>
          <a:p>
            <a:r>
              <a:rPr lang="en-US" dirty="0">
                <a:solidFill>
                  <a:srgbClr val="002060"/>
                </a:solidFill>
              </a:rPr>
              <a:t>$26,500/year for drug only</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828095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38881-A0BE-8661-6C90-B74CFFA760F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954E332-746F-78E5-F7EF-494497518775}"/>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32F1797-7423-1ACD-B629-7B188F6AB231}"/>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err="1">
                <a:solidFill>
                  <a:schemeClr val="bg1"/>
                </a:solidFill>
                <a:latin typeface="Segoe UI"/>
                <a:ea typeface="+mj-ea"/>
                <a:cs typeface="Segoe UI"/>
              </a:rPr>
              <a:t>Lecanemab</a:t>
            </a:r>
            <a:r>
              <a:rPr lang="en-US" sz="4800" b="1" dirty="0">
                <a:solidFill>
                  <a:schemeClr val="bg1"/>
                </a:solidFill>
                <a:latin typeface="Segoe UI"/>
                <a:ea typeface="+mj-ea"/>
                <a:cs typeface="Segoe UI"/>
              </a:rPr>
              <a:t>: Adverse Events</a:t>
            </a:r>
            <a:endParaRPr lang="en-US" dirty="0">
              <a:ea typeface="+mj-ea"/>
            </a:endParaRPr>
          </a:p>
        </p:txBody>
      </p:sp>
      <p:sp>
        <p:nvSpPr>
          <p:cNvPr id="29" name="Rectangle 28">
            <a:extLst>
              <a:ext uri="{FF2B5EF4-FFF2-40B4-BE49-F238E27FC236}">
                <a16:creationId xmlns:a16="http://schemas.microsoft.com/office/drawing/2014/main" id="{BC91D809-8EED-F589-F0F8-84569481F3C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8B30870E-47AD-D29E-2590-F32AEF0E79E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D242BF85-938C-BD91-59E1-07A495E4AFD1}"/>
              </a:ext>
            </a:extLst>
          </p:cNvPr>
          <p:cNvSpPr txBox="1">
            <a:spLocks/>
          </p:cNvSpPr>
          <p:nvPr/>
        </p:nvSpPr>
        <p:spPr>
          <a:xfrm>
            <a:off x="3020291" y="1781282"/>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Calibri" panose="020F0502020204030204" pitchFamily="34" charset="0"/>
                <a:cs typeface="Calibri" panose="020F0502020204030204" pitchFamily="34" charset="0"/>
              </a:rPr>
              <a:t>Infusion-related reaction (26.4%)</a:t>
            </a:r>
          </a:p>
          <a:p>
            <a:r>
              <a:rPr lang="en-US" dirty="0">
                <a:solidFill>
                  <a:srgbClr val="002060"/>
                </a:solidFill>
                <a:latin typeface="Calibri" panose="020F0502020204030204" pitchFamily="34" charset="0"/>
                <a:cs typeface="Calibri" panose="020F0502020204030204" pitchFamily="34" charset="0"/>
              </a:rPr>
              <a:t>ARIA-E (12.6%) (Amyloid Related Imaging Abnormality) </a:t>
            </a:r>
          </a:p>
          <a:p>
            <a:r>
              <a:rPr lang="en-US" dirty="0">
                <a:solidFill>
                  <a:srgbClr val="002060"/>
                </a:solidFill>
                <a:latin typeface="Calibri" panose="020F0502020204030204" pitchFamily="34" charset="0"/>
                <a:cs typeface="Calibri" panose="020F0502020204030204" pitchFamily="34" charset="0"/>
              </a:rPr>
              <a:t>ARIA-A (14%)</a:t>
            </a:r>
          </a:p>
          <a:p>
            <a:r>
              <a:rPr lang="en-US" dirty="0">
                <a:solidFill>
                  <a:srgbClr val="002060"/>
                </a:solidFill>
                <a:latin typeface="Calibri" panose="020F0502020204030204" pitchFamily="34" charset="0"/>
                <a:cs typeface="Calibri" panose="020F0502020204030204" pitchFamily="34" charset="0"/>
              </a:rPr>
              <a:t>Headache (11%)</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56565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5E35-C5EA-3FF3-C05C-260FE169F15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7CF9F40-3DE2-E85B-B256-2164EE6EE768}"/>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7B1878D-95B4-3FAC-7C5F-88D8F5305E00}"/>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Amyloid Related Imaging Abnormality (ARIA)</a:t>
            </a:r>
            <a:endParaRPr lang="en-US" sz="1600" dirty="0">
              <a:ea typeface="+mj-ea"/>
            </a:endParaRPr>
          </a:p>
        </p:txBody>
      </p:sp>
      <p:sp>
        <p:nvSpPr>
          <p:cNvPr id="29" name="Rectangle 28">
            <a:extLst>
              <a:ext uri="{FF2B5EF4-FFF2-40B4-BE49-F238E27FC236}">
                <a16:creationId xmlns:a16="http://schemas.microsoft.com/office/drawing/2014/main" id="{7D8B2FA3-6234-FCD4-EDA8-FBCA4B6803DD}"/>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AAD0464-EF56-C70F-B187-2F283045837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408F212-1FF4-4E6E-7E17-607232E719A6}"/>
              </a:ext>
            </a:extLst>
          </p:cNvPr>
          <p:cNvSpPr txBox="1">
            <a:spLocks/>
          </p:cNvSpPr>
          <p:nvPr/>
        </p:nvSpPr>
        <p:spPr>
          <a:xfrm>
            <a:off x="3020291" y="1807947"/>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Two forms, seen in all amyloid related Tx:</a:t>
            </a:r>
          </a:p>
          <a:p>
            <a:pPr lvl="1"/>
            <a:r>
              <a:rPr lang="en-US" sz="2800" dirty="0">
                <a:solidFill>
                  <a:srgbClr val="002060"/>
                </a:solidFill>
                <a:latin typeface="Calibri" panose="020F0502020204030204" pitchFamily="34" charset="0"/>
                <a:cs typeface="Calibri" panose="020F0502020204030204" pitchFamily="34" charset="0"/>
              </a:rPr>
              <a:t>ARIA-E: focal vasogenic edema, usually resolves and asymptomatic</a:t>
            </a:r>
          </a:p>
          <a:p>
            <a:pPr lvl="1"/>
            <a:r>
              <a:rPr lang="en-US" sz="2800" dirty="0">
                <a:solidFill>
                  <a:srgbClr val="002060"/>
                </a:solidFill>
                <a:latin typeface="Calibri" panose="020F0502020204030204" pitchFamily="34" charset="0"/>
                <a:cs typeface="Calibri" panose="020F0502020204030204" pitchFamily="34" charset="0"/>
              </a:rPr>
              <a:t>ARIA-H: hemorrhage with either microbleed or superficial siderosis; rare </a:t>
            </a:r>
            <a:r>
              <a:rPr lang="en-US" sz="2800" dirty="0" err="1">
                <a:solidFill>
                  <a:srgbClr val="002060"/>
                </a:solidFill>
                <a:latin typeface="Calibri" panose="020F0502020204030204" pitchFamily="34" charset="0"/>
                <a:cs typeface="Calibri" panose="020F0502020204030204" pitchFamily="34" charset="0"/>
              </a:rPr>
              <a:t>macrobleed</a:t>
            </a:r>
            <a:endParaRPr lang="en-US" sz="2800" dirty="0">
              <a:solidFill>
                <a:srgbClr val="002060"/>
              </a:solidFill>
              <a:latin typeface="Calibri" panose="020F0502020204030204" pitchFamily="34" charset="0"/>
              <a:cs typeface="Calibri" panose="020F0502020204030204" pitchFamily="34" charset="0"/>
            </a:endParaRPr>
          </a:p>
          <a:p>
            <a:pPr lvl="1"/>
            <a:r>
              <a:rPr lang="en-US" sz="2800" dirty="0">
                <a:solidFill>
                  <a:srgbClr val="002060"/>
                </a:solidFill>
                <a:latin typeface="Calibri" panose="020F0502020204030204" pitchFamily="34" charset="0"/>
                <a:cs typeface="Calibri" panose="020F0502020204030204" pitchFamily="34" charset="0"/>
              </a:rPr>
              <a:t>Rarely serious (seizures/status epi) or death reported</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17834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694AD-EBDB-4B6F-9856-FB3D98338AE8}"/>
              </a:ext>
            </a:extLst>
          </p:cNvPr>
          <p:cNvSpPr/>
          <p:nvPr/>
        </p:nvSpPr>
        <p:spPr>
          <a:xfrm>
            <a:off x="0" y="0"/>
            <a:ext cx="12192000" cy="1528354"/>
          </a:xfrm>
          <a:prstGeom prst="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FE488AD-3F52-42F7-8886-CF1E6AB69A90}"/>
              </a:ext>
            </a:extLst>
          </p:cNvPr>
          <p:cNvSpPr txBox="1">
            <a:spLocks/>
          </p:cNvSpPr>
          <p:nvPr/>
        </p:nvSpPr>
        <p:spPr>
          <a:xfrm>
            <a:off x="2787268" y="2005624"/>
            <a:ext cx="8980193" cy="46296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romanUcPeriod"/>
            </a:pPr>
            <a:r>
              <a:rPr lang="en-US" sz="3000" dirty="0">
                <a:solidFill>
                  <a:srgbClr val="061F57"/>
                </a:solidFill>
                <a:latin typeface="Segoe UI"/>
                <a:ea typeface="+mn-lt"/>
                <a:cs typeface="+mn-lt"/>
              </a:rPr>
              <a:t>Cite common types of dementia and key features</a:t>
            </a:r>
          </a:p>
          <a:p>
            <a:pPr marL="514350" indent="-514350">
              <a:buAutoNum type="romanUcPeriod"/>
            </a:pPr>
            <a:r>
              <a:rPr lang="en-US" sz="3000" dirty="0">
                <a:solidFill>
                  <a:srgbClr val="061F57"/>
                </a:solidFill>
                <a:latin typeface="Segoe UI"/>
                <a:ea typeface="+mn-lt"/>
                <a:cs typeface="+mn-lt"/>
              </a:rPr>
              <a:t>Recognize common features of all dementias</a:t>
            </a:r>
          </a:p>
          <a:p>
            <a:pPr marL="514350" indent="-514350">
              <a:buAutoNum type="romanUcPeriod"/>
            </a:pPr>
            <a:r>
              <a:rPr lang="en-US" sz="3000" dirty="0">
                <a:solidFill>
                  <a:srgbClr val="061F57"/>
                </a:solidFill>
                <a:latin typeface="Segoe UI"/>
                <a:ea typeface="+mn-lt"/>
                <a:cs typeface="+mn-lt"/>
              </a:rPr>
              <a:t>Identify treatment strategies for each type</a:t>
            </a:r>
          </a:p>
          <a:p>
            <a:pPr marL="514350" indent="-514350">
              <a:buAutoNum type="romanUcPeriod"/>
            </a:pPr>
            <a:endParaRPr lang="en-US" dirty="0"/>
          </a:p>
          <a:p>
            <a:pPr marL="0" indent="0">
              <a:buNone/>
            </a:pPr>
            <a:endParaRPr lang="en-US" sz="3200" dirty="0">
              <a:solidFill>
                <a:srgbClr val="061F57"/>
              </a:solidFill>
              <a:latin typeface="Avenir Next LT Pro"/>
              <a:ea typeface="+mn-lt"/>
              <a:cs typeface="+mn-lt"/>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b="0" i="0" dirty="0">
              <a:solidFill>
                <a:srgbClr val="000000"/>
              </a:solidFill>
              <a:effectLst/>
              <a:latin typeface="Segoe UI" panose="020B0502040204020203" pitchFamily="34" charset="0"/>
              <a:cs typeface="Calibri"/>
            </a:endParaRPr>
          </a:p>
          <a:p>
            <a:pPr marL="0" indent="0">
              <a:buFont typeface="Arial" panose="020B0604020202020204" pitchFamily="34" charse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
        <p:nvSpPr>
          <p:cNvPr id="11" name="Rectangle: Rounded Corners 10">
            <a:extLst>
              <a:ext uri="{FF2B5EF4-FFF2-40B4-BE49-F238E27FC236}">
                <a16:creationId xmlns:a16="http://schemas.microsoft.com/office/drawing/2014/main" id="{96B24067-9767-4C28-975B-00C61C616232}"/>
              </a:ext>
            </a:extLst>
          </p:cNvPr>
          <p:cNvSpPr/>
          <p:nvPr/>
        </p:nvSpPr>
        <p:spPr>
          <a:xfrm>
            <a:off x="0" y="0"/>
            <a:ext cx="12192000"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Objectives</a:t>
            </a:r>
            <a:endParaRPr lang="en-US" dirty="0">
              <a:ea typeface="+mj-ea"/>
            </a:endParaRPr>
          </a:p>
        </p:txBody>
      </p:sp>
      <p:sp>
        <p:nvSpPr>
          <p:cNvPr id="14" name="Rectangle 13">
            <a:extLst>
              <a:ext uri="{FF2B5EF4-FFF2-40B4-BE49-F238E27FC236}">
                <a16:creationId xmlns:a16="http://schemas.microsoft.com/office/drawing/2014/main" id="{A91727AD-A551-448F-9500-AD130FE3098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73C929D-4394-4D16-89F1-CAED0FC9A7B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Tree>
    <p:extLst>
      <p:ext uri="{BB962C8B-B14F-4D97-AF65-F5344CB8AC3E}">
        <p14:creationId xmlns:p14="http://schemas.microsoft.com/office/powerpoint/2010/main" val="155334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59280-83DF-A68C-E5FA-ED8A2F70987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A5BFB86-D43B-C273-8265-78D53CBA88A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F3EF8F5-85C7-34E0-2587-18997CB9892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Appropriate Use Recommendations: </a:t>
            </a:r>
            <a:r>
              <a:rPr lang="en-US" sz="4800" b="1" dirty="0" err="1">
                <a:solidFill>
                  <a:schemeClr val="bg1"/>
                </a:solidFill>
                <a:latin typeface="Segoe UI"/>
                <a:ea typeface="+mj-ea"/>
                <a:cs typeface="Segoe UI"/>
              </a:rPr>
              <a:t>Lecanemab</a:t>
            </a:r>
            <a:endParaRPr lang="en-US" dirty="0">
              <a:ea typeface="+mj-ea"/>
            </a:endParaRPr>
          </a:p>
        </p:txBody>
      </p:sp>
      <p:sp>
        <p:nvSpPr>
          <p:cNvPr id="29" name="Rectangle 28">
            <a:extLst>
              <a:ext uri="{FF2B5EF4-FFF2-40B4-BE49-F238E27FC236}">
                <a16:creationId xmlns:a16="http://schemas.microsoft.com/office/drawing/2014/main" id="{59B1D39B-B26A-B480-5BF0-9C9AE471CB0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516098E2-92A5-1F2F-9BBE-9CD9B7D9061A}"/>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2" name="Table 1">
            <a:extLst>
              <a:ext uri="{FF2B5EF4-FFF2-40B4-BE49-F238E27FC236}">
                <a16:creationId xmlns:a16="http://schemas.microsoft.com/office/drawing/2014/main" id="{46C19B86-22AC-D82D-8015-B3D5D8CF9AF8}"/>
              </a:ext>
            </a:extLst>
          </p:cNvPr>
          <p:cNvGraphicFramePr>
            <a:graphicFrameLocks noGrp="1"/>
          </p:cNvGraphicFramePr>
          <p:nvPr>
            <p:extLst>
              <p:ext uri="{D42A27DB-BD31-4B8C-83A1-F6EECF244321}">
                <p14:modId xmlns:p14="http://schemas.microsoft.com/office/powerpoint/2010/main" val="1492183831"/>
              </p:ext>
            </p:extLst>
          </p:nvPr>
        </p:nvGraphicFramePr>
        <p:xfrm>
          <a:off x="2706183" y="2064172"/>
          <a:ext cx="6862012" cy="3505200"/>
        </p:xfrm>
        <a:graphic>
          <a:graphicData uri="http://schemas.openxmlformats.org/drawingml/2006/table">
            <a:tbl>
              <a:tblPr firstRow="1" bandRow="1">
                <a:tableStyleId>{793D81CF-94F2-401A-BA57-92F5A7B2D0C5}</a:tableStyleId>
              </a:tblPr>
              <a:tblGrid>
                <a:gridCol w="1760623">
                  <a:extLst>
                    <a:ext uri="{9D8B030D-6E8A-4147-A177-3AD203B41FA5}">
                      <a16:colId xmlns:a16="http://schemas.microsoft.com/office/drawing/2014/main" val="1584960762"/>
                    </a:ext>
                  </a:extLst>
                </a:gridCol>
                <a:gridCol w="5101389">
                  <a:extLst>
                    <a:ext uri="{9D8B030D-6E8A-4147-A177-3AD203B41FA5}">
                      <a16:colId xmlns:a16="http://schemas.microsoft.com/office/drawing/2014/main" val="3712043348"/>
                    </a:ext>
                  </a:extLst>
                </a:gridCol>
              </a:tblGrid>
              <a:tr h="370840">
                <a:tc gridSpan="2">
                  <a:txBody>
                    <a:bodyPr/>
                    <a:lstStyle/>
                    <a:p>
                      <a:r>
                        <a:rPr lang="en-US">
                          <a:latin typeface="Segoe UI" panose="020B0502040204020203" pitchFamily="34" charset="0"/>
                          <a:cs typeface="Segoe UI" panose="020B0502040204020203" pitchFamily="34" charset="0"/>
                        </a:rPr>
                        <a:t>Appropriate Patients</a:t>
                      </a: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4236179"/>
                  </a:ext>
                </a:extLst>
              </a:tr>
              <a:tr h="370840">
                <a:tc>
                  <a:txBody>
                    <a:bodyPr/>
                    <a:lstStyle/>
                    <a:p>
                      <a:r>
                        <a:rPr lang="en-US" dirty="0">
                          <a:solidFill>
                            <a:sysClr val="windowText" lastClr="000000"/>
                          </a:solidFill>
                          <a:latin typeface="Segoe UI" panose="020B0502040204020203" pitchFamily="34" charset="0"/>
                          <a:cs typeface="Segoe UI" panose="020B0502040204020203" pitchFamily="34" charset="0"/>
                        </a:rPr>
                        <a:t>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Segoe UI" panose="020B0502040204020203" pitchFamily="34" charset="0"/>
                          <a:cs typeface="Segoe UI" panose="020B0502040204020203" pitchFamily="34" charset="0"/>
                        </a:rPr>
                        <a:t>Mild Cognitive Impairment, or early AD (MMSE 22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796296"/>
                  </a:ext>
                </a:extLst>
              </a:tr>
              <a:tr h="370840">
                <a:tc>
                  <a:txBody>
                    <a:bodyPr/>
                    <a:lstStyle/>
                    <a:p>
                      <a:r>
                        <a:rPr lang="en-US">
                          <a:solidFill>
                            <a:sysClr val="windowText" lastClr="000000"/>
                          </a:solidFill>
                          <a:latin typeface="Segoe UI" panose="020B0502040204020203" pitchFamily="34" charset="0"/>
                          <a:cs typeface="Segoe UI" panose="020B0502040204020203" pitchFamily="34" charset="0"/>
                        </a:rPr>
                        <a:t>Scans/Labs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ysClr val="windowText" lastClr="000000"/>
                          </a:solidFill>
                          <a:latin typeface="Segoe UI" panose="020B0502040204020203" pitchFamily="34" charset="0"/>
                          <a:cs typeface="Segoe UI" panose="020B0502040204020203" pitchFamily="34" charset="0"/>
                        </a:rPr>
                        <a:t>Positive amyloid PET or CSF indicative of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57337"/>
                  </a:ext>
                </a:extLst>
              </a:tr>
              <a:tr h="370840">
                <a:tc>
                  <a:txBody>
                    <a:bodyPr/>
                    <a:lstStyle/>
                    <a:p>
                      <a:r>
                        <a:rPr lang="en-US">
                          <a:solidFill>
                            <a:sysClr val="windowText" lastClr="000000"/>
                          </a:solidFill>
                          <a:latin typeface="Segoe UI" panose="020B0502040204020203" pitchFamily="34" charset="0"/>
                          <a:cs typeface="Segoe UI" panose="020B0502040204020203" pitchFamily="34"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ysClr val="windowText" lastClr="000000"/>
                          </a:solidFill>
                          <a:latin typeface="Segoe UI" panose="020B0502040204020203" pitchFamily="34" charset="0"/>
                          <a:cs typeface="Segoe UI" panose="020B0502040204020203" pitchFamily="34" charset="0"/>
                        </a:rPr>
                        <a:t>50-90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567306"/>
                  </a:ext>
                </a:extLst>
              </a:tr>
              <a:tr h="370840">
                <a:tc>
                  <a:txBody>
                    <a:bodyPr/>
                    <a:lstStyle/>
                    <a:p>
                      <a:r>
                        <a:rPr lang="en-US">
                          <a:solidFill>
                            <a:sysClr val="windowText" lastClr="000000"/>
                          </a:solidFill>
                          <a:latin typeface="Segoe UI" panose="020B0502040204020203" pitchFamily="34" charset="0"/>
                          <a:cs typeface="Segoe UI" panose="020B0502040204020203" pitchFamily="34" charset="0"/>
                        </a:rPr>
                        <a:t>BMI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ysClr val="windowText" lastClr="000000"/>
                          </a:solidFill>
                          <a:latin typeface="Segoe UI" panose="020B0502040204020203" pitchFamily="34" charset="0"/>
                          <a:cs typeface="Segoe UI" panose="020B0502040204020203" pitchFamily="34" charset="0"/>
                        </a:rPr>
                        <a:t>&gt;17 or &lt;35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70466"/>
                  </a:ext>
                </a:extLst>
              </a:tr>
              <a:tr h="370840">
                <a:tc>
                  <a:txBody>
                    <a:bodyPr/>
                    <a:lstStyle/>
                    <a:p>
                      <a:r>
                        <a:rPr lang="en-US">
                          <a:solidFill>
                            <a:sysClr val="windowText" lastClr="000000"/>
                          </a:solidFill>
                          <a:latin typeface="Segoe UI" panose="020B0502040204020203" pitchFamily="34" charset="0"/>
                          <a:cs typeface="Segoe UI" panose="020B0502040204020203" pitchFamily="34" charset="0"/>
                        </a:rPr>
                        <a:t>Medications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solidFill>
                            <a:sysClr val="windowText" lastClr="000000"/>
                          </a:solidFill>
                          <a:latin typeface="Segoe UI" panose="020B0502040204020203" pitchFamily="34" charset="0"/>
                          <a:cs typeface="Segoe UI" panose="020B0502040204020203" pitchFamily="34" charset="0"/>
                        </a:rPr>
                        <a:t>Stable dose of acetylcholinesterase inhibitors and any other medications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806037"/>
                  </a:ext>
                </a:extLst>
              </a:tr>
              <a:tr h="370840">
                <a:tc>
                  <a:txBody>
                    <a:bodyPr/>
                    <a:lstStyle/>
                    <a:p>
                      <a:r>
                        <a:rPr lang="en-US">
                          <a:solidFill>
                            <a:sysClr val="windowText" lastClr="000000"/>
                          </a:solidFill>
                          <a:latin typeface="Segoe UI" panose="020B0502040204020203" pitchFamily="34" charset="0"/>
                          <a:cs typeface="Segoe UI" panose="020B0502040204020203" pitchFamily="34" charset="0"/>
                        </a:rPr>
                        <a:t>Care partner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Segoe UI" panose="020B0502040204020203" pitchFamily="34" charset="0"/>
                          <a:cs typeface="Segoe UI" panose="020B0502040204020203" pitchFamily="34" charset="0"/>
                        </a:rPr>
                        <a:t>Reliable, consistent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57268"/>
                  </a:ext>
                </a:extLst>
              </a:tr>
              <a:tr h="370840">
                <a:tc gridSpan="2">
                  <a:txBody>
                    <a:bodyPr/>
                    <a:lstStyle/>
                    <a:p>
                      <a:r>
                        <a:rPr lang="en-US" dirty="0">
                          <a:solidFill>
                            <a:sysClr val="windowText" lastClr="000000"/>
                          </a:solidFill>
                          <a:latin typeface="Segoe UI" panose="020B0502040204020203" pitchFamily="34" charset="0"/>
                          <a:cs typeface="Segoe UI" panose="020B0502040204020203" pitchFamily="34" charset="0"/>
                        </a:rPr>
                        <a:t>Adapted from Cummings et al., 2023</a:t>
                      </a: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875453699"/>
                  </a:ext>
                </a:extLst>
              </a:tr>
            </a:tbl>
          </a:graphicData>
        </a:graphic>
      </p:graphicFrame>
    </p:spTree>
    <p:extLst>
      <p:ext uri="{BB962C8B-B14F-4D97-AF65-F5344CB8AC3E}">
        <p14:creationId xmlns:p14="http://schemas.microsoft.com/office/powerpoint/2010/main" val="185026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F8DF7-2797-3827-5BAB-554C92A776E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C968B3E-6695-0E97-A4FA-B6827165C6EF}"/>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3D8D44A-C3F7-D5B8-4317-54E0A342038F}"/>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Family Care</a:t>
            </a:r>
            <a:endParaRPr lang="en-US" dirty="0">
              <a:ea typeface="+mj-ea"/>
            </a:endParaRPr>
          </a:p>
        </p:txBody>
      </p:sp>
      <p:sp>
        <p:nvSpPr>
          <p:cNvPr id="29" name="Rectangle 28">
            <a:extLst>
              <a:ext uri="{FF2B5EF4-FFF2-40B4-BE49-F238E27FC236}">
                <a16:creationId xmlns:a16="http://schemas.microsoft.com/office/drawing/2014/main" id="{99AC3843-9CC2-E685-A2E6-C7BEE91C152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7102336D-2E8C-7229-8DC0-1D6337468457}"/>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1A21511-C3EB-01DB-341D-CD71334C8CCF}"/>
              </a:ext>
            </a:extLst>
          </p:cNvPr>
          <p:cNvSpPr txBox="1">
            <a:spLocks/>
          </p:cNvSpPr>
          <p:nvPr/>
        </p:nvSpPr>
        <p:spPr>
          <a:xfrm>
            <a:off x="3020291" y="1800902"/>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ea typeface="Calibri"/>
                <a:cs typeface="Calibri"/>
              </a:rPr>
              <a:t>Note side effects</a:t>
            </a:r>
          </a:p>
          <a:p>
            <a:pPr marL="457200" indent="-457200"/>
            <a:r>
              <a:rPr lang="en-US" dirty="0">
                <a:solidFill>
                  <a:srgbClr val="002060"/>
                </a:solidFill>
                <a:ea typeface="Calibri"/>
                <a:cs typeface="Calibri"/>
              </a:rPr>
              <a:t>Manage expectations</a:t>
            </a:r>
          </a:p>
          <a:p>
            <a:pPr marL="457200" indent="-457200"/>
            <a:r>
              <a:rPr lang="en-US" dirty="0">
                <a:solidFill>
                  <a:srgbClr val="002060"/>
                </a:solidFill>
                <a:ea typeface="Calibri"/>
                <a:cs typeface="Calibri"/>
              </a:rPr>
              <a:t>Arrange follow up visits</a:t>
            </a:r>
          </a:p>
          <a:p>
            <a:pPr marL="457200" indent="-457200"/>
            <a:r>
              <a:rPr lang="en-US" dirty="0">
                <a:solidFill>
                  <a:srgbClr val="002060"/>
                </a:solidFill>
                <a:ea typeface="Calibri"/>
                <a:cs typeface="Calibri"/>
              </a:rPr>
              <a:t>Refer to the Alzheimer’s Association: </a:t>
            </a:r>
            <a:r>
              <a:rPr lang="en-US" dirty="0">
                <a:solidFill>
                  <a:srgbClr val="002060"/>
                </a:solidFill>
                <a:ea typeface="Calibri"/>
                <a:cs typeface="Calibri"/>
                <a:hlinkClick r:id="rId4"/>
              </a:rPr>
              <a:t>www.alz.org</a:t>
            </a:r>
            <a:r>
              <a:rPr lang="en-US" dirty="0">
                <a:solidFill>
                  <a:srgbClr val="002060"/>
                </a:solidFill>
                <a:ea typeface="Calibri"/>
                <a:cs typeface="Calibri"/>
              </a:rPr>
              <a:t>	</a:t>
            </a:r>
          </a:p>
          <a:p>
            <a:pPr marL="457200" indent="-457200"/>
            <a:r>
              <a:rPr lang="en-US" dirty="0">
                <a:solidFill>
                  <a:srgbClr val="002060"/>
                </a:solidFill>
                <a:ea typeface="Calibri"/>
                <a:cs typeface="Calibri"/>
              </a:rPr>
              <a:t>Patients and families can join research studies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49277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5149D-8FF2-7AAC-3C64-7AEFB9618BE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D137849-549D-A711-3047-9AE00522C30A}"/>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8B5EF27-C51E-FA88-99B4-9D9EB512D6C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Lewy Body Dementia</a:t>
            </a:r>
            <a:endParaRPr lang="en-US" dirty="0">
              <a:ea typeface="+mj-ea"/>
            </a:endParaRPr>
          </a:p>
        </p:txBody>
      </p:sp>
      <p:sp>
        <p:nvSpPr>
          <p:cNvPr id="29" name="Rectangle 28">
            <a:extLst>
              <a:ext uri="{FF2B5EF4-FFF2-40B4-BE49-F238E27FC236}">
                <a16:creationId xmlns:a16="http://schemas.microsoft.com/office/drawing/2014/main" id="{800AB558-6F05-1346-7D44-739519F4B76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9F2398C-1EEB-8FFC-FB65-DCE794970F1D}"/>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Picture 1">
            <a:extLst>
              <a:ext uri="{FF2B5EF4-FFF2-40B4-BE49-F238E27FC236}">
                <a16:creationId xmlns:a16="http://schemas.microsoft.com/office/drawing/2014/main" id="{C56484CE-60E5-4DE6-FAEB-5892613CC3CA}"/>
              </a:ext>
            </a:extLst>
          </p:cNvPr>
          <p:cNvPicPr>
            <a:picLocks noChangeAspect="1"/>
          </p:cNvPicPr>
          <p:nvPr/>
        </p:nvPicPr>
        <p:blipFill>
          <a:blip r:embed="rId4"/>
          <a:stretch>
            <a:fillRect/>
          </a:stretch>
        </p:blipFill>
        <p:spPr>
          <a:xfrm>
            <a:off x="2844800" y="1827007"/>
            <a:ext cx="6490335" cy="4822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257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1CAE-1645-408D-3460-BC32AFC222F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02FB0AC-FF2D-D74B-6B38-3185AC84A29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E29F336-0C84-B054-1ED3-3332B2D4BFF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Lewy Body Dementia</a:t>
            </a:r>
            <a:endParaRPr lang="en-US" dirty="0">
              <a:ea typeface="+mj-ea"/>
            </a:endParaRPr>
          </a:p>
        </p:txBody>
      </p:sp>
      <p:sp>
        <p:nvSpPr>
          <p:cNvPr id="29" name="Rectangle 28">
            <a:extLst>
              <a:ext uri="{FF2B5EF4-FFF2-40B4-BE49-F238E27FC236}">
                <a16:creationId xmlns:a16="http://schemas.microsoft.com/office/drawing/2014/main" id="{59DFC91C-72D1-C287-BF1F-61C842709C6D}"/>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2A44CED7-CBDD-E5DA-68CD-8CCD6EC6A9EB}"/>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2" name="Content Placeholder 3">
            <a:extLst>
              <a:ext uri="{FF2B5EF4-FFF2-40B4-BE49-F238E27FC236}">
                <a16:creationId xmlns:a16="http://schemas.microsoft.com/office/drawing/2014/main" id="{8F625EDE-FFA2-B22E-8ABB-9918B15160D6}"/>
              </a:ext>
            </a:extLst>
          </p:cNvPr>
          <p:cNvSpPr>
            <a:spLocks noGrp="1"/>
          </p:cNvSpPr>
          <p:nvPr>
            <p:ph sz="half" idx="1"/>
          </p:nvPr>
        </p:nvSpPr>
        <p:spPr>
          <a:xfrm>
            <a:off x="1925702" y="2106170"/>
            <a:ext cx="4547631" cy="4351338"/>
          </a:xfrm>
        </p:spPr>
        <p:txBody>
          <a:bodyPr>
            <a:normAutofit/>
          </a:bodyPr>
          <a:lstStyle/>
          <a:p>
            <a:r>
              <a:rPr lang="en-US" dirty="0">
                <a:solidFill>
                  <a:srgbClr val="002060"/>
                </a:solidFill>
              </a:rPr>
              <a:t>Pathologic aggregations of alpha-synuclein abnormal proteins are diffused throughout other areas of the brain</a:t>
            </a:r>
          </a:p>
          <a:p>
            <a:pPr>
              <a:lnSpc>
                <a:spcPct val="100000"/>
              </a:lnSpc>
              <a:spcBef>
                <a:spcPts val="0"/>
              </a:spcBef>
            </a:pPr>
            <a:r>
              <a:rPr lang="en-US" dirty="0">
                <a:solidFill>
                  <a:srgbClr val="002060"/>
                </a:solidFill>
              </a:rPr>
              <a:t>Second most common neurodegenerative dementia</a:t>
            </a:r>
          </a:p>
        </p:txBody>
      </p:sp>
      <p:pic>
        <p:nvPicPr>
          <p:cNvPr id="3" name="Picture 2">
            <a:extLst>
              <a:ext uri="{FF2B5EF4-FFF2-40B4-BE49-F238E27FC236}">
                <a16:creationId xmlns:a16="http://schemas.microsoft.com/office/drawing/2014/main" id="{C29BC713-B897-F773-C75A-3FBEF5B2D01C}"/>
              </a:ext>
            </a:extLst>
          </p:cNvPr>
          <p:cNvPicPr>
            <a:picLocks noChangeAspect="1"/>
          </p:cNvPicPr>
          <p:nvPr/>
        </p:nvPicPr>
        <p:blipFill>
          <a:blip r:embed="rId4"/>
          <a:stretch>
            <a:fillRect/>
          </a:stretch>
        </p:blipFill>
        <p:spPr>
          <a:xfrm>
            <a:off x="7226098" y="2106170"/>
            <a:ext cx="3040200" cy="3790248"/>
          </a:xfrm>
          <a:prstGeom prst="rect">
            <a:avLst/>
          </a:prstGeom>
        </p:spPr>
      </p:pic>
    </p:spTree>
    <p:extLst>
      <p:ext uri="{BB962C8B-B14F-4D97-AF65-F5344CB8AC3E}">
        <p14:creationId xmlns:p14="http://schemas.microsoft.com/office/powerpoint/2010/main" val="59832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BADD-581B-8487-D48D-BE695F0EF7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FE4FEBD-B90B-BD1D-9B54-70CFAB0A55F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A85C4B3-C1FE-7145-585F-4EC54B3A9D1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LBD</a:t>
            </a:r>
            <a:endParaRPr lang="en-US" dirty="0">
              <a:ea typeface="+mj-ea"/>
            </a:endParaRPr>
          </a:p>
        </p:txBody>
      </p:sp>
      <p:sp>
        <p:nvSpPr>
          <p:cNvPr id="29" name="Rectangle 28">
            <a:extLst>
              <a:ext uri="{FF2B5EF4-FFF2-40B4-BE49-F238E27FC236}">
                <a16:creationId xmlns:a16="http://schemas.microsoft.com/office/drawing/2014/main" id="{92FC67E0-969D-CCF1-9E0A-BACD833D670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D16B6C47-FF5B-C045-CCDE-79B9E0C21EE6}"/>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74584C57-00B1-76AB-1E4C-9B62EC50839F}"/>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Criteria for Diagnosis</a:t>
            </a:r>
          </a:p>
          <a:p>
            <a:pPr marL="457200" indent="-457200"/>
            <a:r>
              <a:rPr lang="en-US" dirty="0">
                <a:solidFill>
                  <a:srgbClr val="002060"/>
                </a:solidFill>
                <a:latin typeface="Calibri"/>
                <a:cs typeface="Calibri"/>
              </a:rPr>
              <a:t>Progressive dementia that interferes with normal function</a:t>
            </a:r>
          </a:p>
          <a:p>
            <a:pPr marL="457200" indent="-457200"/>
            <a:r>
              <a:rPr lang="en-US" dirty="0">
                <a:solidFill>
                  <a:srgbClr val="002060"/>
                </a:solidFill>
                <a:latin typeface="Calibri"/>
                <a:cs typeface="Calibri"/>
              </a:rPr>
              <a:t>Deficits in attention, executive function, visuospatial ability (memory issues not always first concern)</a:t>
            </a:r>
          </a:p>
          <a:p>
            <a:pPr marL="457200" indent="-457200"/>
            <a:r>
              <a:rPr lang="en-US" dirty="0">
                <a:solidFill>
                  <a:srgbClr val="002060"/>
                </a:solidFill>
                <a:latin typeface="Calibri"/>
                <a:cs typeface="Calibri"/>
              </a:rPr>
              <a:t>Fluctuations in cognition (bouncing ball)</a:t>
            </a:r>
          </a:p>
          <a:p>
            <a:pPr marL="457200" indent="-457200"/>
            <a:r>
              <a:rPr lang="en-US" dirty="0">
                <a:solidFill>
                  <a:srgbClr val="002060"/>
                </a:solidFill>
                <a:latin typeface="Calibri"/>
                <a:cs typeface="Calibri"/>
              </a:rPr>
              <a:t>Well-formed visual hallucinations</a:t>
            </a:r>
          </a:p>
          <a:p>
            <a:pPr marL="457200" indent="-457200"/>
            <a:r>
              <a:rPr lang="en-US" dirty="0">
                <a:solidFill>
                  <a:srgbClr val="002060"/>
                </a:solidFill>
                <a:latin typeface="Calibri"/>
                <a:cs typeface="Calibri"/>
              </a:rPr>
              <a:t>Parkinsonian symptoms</a:t>
            </a:r>
          </a:p>
          <a:p>
            <a:pPr marL="457200" indent="-457200"/>
            <a:r>
              <a:rPr lang="en-US" dirty="0">
                <a:solidFill>
                  <a:srgbClr val="002060"/>
                </a:solidFill>
                <a:latin typeface="Calibri"/>
                <a:cs typeface="Calibri"/>
              </a:rPr>
              <a:t>REM sleep disturbances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315358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53A3-88C0-94F0-E403-887CE1D1F7A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F68981-1090-3F97-292C-264CC935308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EA09111-CC75-9492-A579-99A0A62E82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PD Dementia vs. LBD</a:t>
            </a:r>
            <a:endParaRPr lang="en-US" dirty="0">
              <a:ea typeface="+mj-ea"/>
            </a:endParaRPr>
          </a:p>
        </p:txBody>
      </p:sp>
      <p:sp>
        <p:nvSpPr>
          <p:cNvPr id="29" name="Rectangle 28">
            <a:extLst>
              <a:ext uri="{FF2B5EF4-FFF2-40B4-BE49-F238E27FC236}">
                <a16:creationId xmlns:a16="http://schemas.microsoft.com/office/drawing/2014/main" id="{1C3C72F2-886E-B660-1E04-83E5A7EFD74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7BFA03C5-24B8-4BDC-90CF-94BE44F36D2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Content Placeholder 5">
            <a:extLst>
              <a:ext uri="{FF2B5EF4-FFF2-40B4-BE49-F238E27FC236}">
                <a16:creationId xmlns:a16="http://schemas.microsoft.com/office/drawing/2014/main" id="{0AAD5CFF-479A-EAD1-254E-5AE134DD33CF}"/>
              </a:ext>
            </a:extLst>
          </p:cNvPr>
          <p:cNvPicPr>
            <a:picLocks noGrp="1" noChangeAspect="1"/>
          </p:cNvPicPr>
          <p:nvPr>
            <p:ph idx="1"/>
          </p:nvPr>
        </p:nvPicPr>
        <p:blipFill>
          <a:blip r:embed="rId4"/>
          <a:stretch>
            <a:fillRect/>
          </a:stretch>
        </p:blipFill>
        <p:spPr>
          <a:xfrm>
            <a:off x="1634506" y="2180304"/>
            <a:ext cx="9005365" cy="3432522"/>
          </a:xfrm>
          <a:prstGeom prst="rect">
            <a:avLst/>
          </a:prstGeom>
        </p:spPr>
      </p:pic>
    </p:spTree>
    <p:extLst>
      <p:ext uri="{BB962C8B-B14F-4D97-AF65-F5344CB8AC3E}">
        <p14:creationId xmlns:p14="http://schemas.microsoft.com/office/powerpoint/2010/main" val="339599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612E8-CF82-A69E-123B-9C871F28161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3539540-3644-2F6B-7BD4-6D1256431FE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3105CDB-342D-8CB7-3101-E6742445859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LBD</a:t>
            </a:r>
            <a:endParaRPr lang="en-US" dirty="0">
              <a:ea typeface="+mj-ea"/>
            </a:endParaRPr>
          </a:p>
        </p:txBody>
      </p:sp>
      <p:sp>
        <p:nvSpPr>
          <p:cNvPr id="29" name="Rectangle 28">
            <a:extLst>
              <a:ext uri="{FF2B5EF4-FFF2-40B4-BE49-F238E27FC236}">
                <a16:creationId xmlns:a16="http://schemas.microsoft.com/office/drawing/2014/main" id="{B8C4B36A-2B74-580D-A42C-8C9B72178567}"/>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C64A2227-9E1A-E91C-5AFC-170A2E5ABD99}"/>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B8003A6F-980B-6213-CBB7-F85319E266EC}"/>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Goals of treatment:</a:t>
            </a:r>
            <a:endParaRPr lang="en-US" sz="2600" dirty="0">
              <a:solidFill>
                <a:srgbClr val="002060"/>
              </a:solidFill>
              <a:latin typeface="Segoe UI"/>
              <a:cs typeface="Calibri"/>
            </a:endParaRPr>
          </a:p>
          <a:p>
            <a:pPr marL="457200" indent="-457200"/>
            <a:r>
              <a:rPr lang="en-US" dirty="0">
                <a:solidFill>
                  <a:srgbClr val="002060"/>
                </a:solidFill>
                <a:latin typeface="Calibri"/>
                <a:cs typeface="Calibri"/>
              </a:rPr>
              <a:t>Smooth the bounce</a:t>
            </a:r>
          </a:p>
          <a:p>
            <a:pPr marL="457200" indent="-457200"/>
            <a:r>
              <a:rPr lang="en-US" dirty="0">
                <a:solidFill>
                  <a:srgbClr val="002060"/>
                </a:solidFill>
                <a:latin typeface="Calibri"/>
                <a:cs typeface="Calibri"/>
              </a:rPr>
              <a:t>Manage physical symptoms</a:t>
            </a:r>
          </a:p>
          <a:p>
            <a:pPr marL="457200" indent="-457200"/>
            <a:r>
              <a:rPr lang="en-US" dirty="0">
                <a:solidFill>
                  <a:srgbClr val="002060"/>
                </a:solidFill>
                <a:latin typeface="Calibri"/>
                <a:cs typeface="Calibri"/>
              </a:rPr>
              <a:t>Manage hallucinations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707216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09C1-3586-8AD2-CD8C-524F4CA9ABB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B48E4E7-EC0A-A86A-0256-654E1A69D2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1FDD599-E03B-5438-30F7-8EB171A6022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Lewy Body Hallucinations</a:t>
            </a:r>
            <a:endParaRPr lang="en-US" dirty="0">
              <a:ea typeface="+mj-ea"/>
            </a:endParaRPr>
          </a:p>
        </p:txBody>
      </p:sp>
      <p:sp>
        <p:nvSpPr>
          <p:cNvPr id="29" name="Rectangle 28">
            <a:extLst>
              <a:ext uri="{FF2B5EF4-FFF2-40B4-BE49-F238E27FC236}">
                <a16:creationId xmlns:a16="http://schemas.microsoft.com/office/drawing/2014/main" id="{39E368D5-1D81-F4F2-2931-12719CA421B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2D56B7A9-2BC6-2397-8705-851A49E3A3E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Picture 1" descr="Decorative image">
            <a:extLst>
              <a:ext uri="{FF2B5EF4-FFF2-40B4-BE49-F238E27FC236}">
                <a16:creationId xmlns:a16="http://schemas.microsoft.com/office/drawing/2014/main" id="{CC1E8C5B-23F4-CEEB-0381-1D610A188E7E}"/>
              </a:ext>
            </a:extLst>
          </p:cNvPr>
          <p:cNvPicPr>
            <a:picLocks noChangeAspect="1"/>
          </p:cNvPicPr>
          <p:nvPr/>
        </p:nvPicPr>
        <p:blipFill>
          <a:blip r:embed="rId4"/>
          <a:stretch>
            <a:fillRect/>
          </a:stretch>
        </p:blipFill>
        <p:spPr>
          <a:xfrm>
            <a:off x="1119063" y="2005057"/>
            <a:ext cx="5857875" cy="3952875"/>
          </a:xfrm>
          <a:prstGeom prst="rect">
            <a:avLst/>
          </a:prstGeom>
        </p:spPr>
      </p:pic>
      <p:sp>
        <p:nvSpPr>
          <p:cNvPr id="3" name="TextBox 2">
            <a:extLst>
              <a:ext uri="{FF2B5EF4-FFF2-40B4-BE49-F238E27FC236}">
                <a16:creationId xmlns:a16="http://schemas.microsoft.com/office/drawing/2014/main" id="{B7BBAACC-566E-FA37-D3A6-4041A579105C}"/>
              </a:ext>
            </a:extLst>
          </p:cNvPr>
          <p:cNvSpPr txBox="1"/>
          <p:nvPr/>
        </p:nvSpPr>
        <p:spPr>
          <a:xfrm>
            <a:off x="7487974" y="2268926"/>
            <a:ext cx="4402142" cy="3108543"/>
          </a:xfrm>
          <a:prstGeom prst="rect">
            <a:avLst/>
          </a:prstGeom>
          <a:noFill/>
        </p:spPr>
        <p:txBody>
          <a:bodyPr wrap="square" lIns="91440" tIns="45720" rIns="91440" bIns="45720" rtlCol="0" anchor="t">
            <a:spAutoFit/>
          </a:bodyPr>
          <a:lstStyle/>
          <a:p>
            <a:r>
              <a:rPr lang="en-US" sz="2800" b="1" dirty="0">
                <a:solidFill>
                  <a:srgbClr val="002060"/>
                </a:solidFill>
              </a:rPr>
              <a:t>Antipsychotics</a:t>
            </a:r>
            <a:r>
              <a:rPr lang="en-US" sz="2800" dirty="0">
                <a:solidFill>
                  <a:srgbClr val="002060"/>
                </a:solidFill>
              </a:rPr>
              <a:t>:  ONLY if hallucinations are </a:t>
            </a:r>
          </a:p>
          <a:p>
            <a:r>
              <a:rPr lang="en-US" sz="2800" dirty="0">
                <a:solidFill>
                  <a:srgbClr val="002060"/>
                </a:solidFill>
              </a:rPr>
              <a:t>distressing. Careful family decision.</a:t>
            </a:r>
          </a:p>
          <a:p>
            <a:endParaRPr lang="en-US" sz="2800" dirty="0">
              <a:solidFill>
                <a:srgbClr val="002060"/>
              </a:solidFill>
              <a:ea typeface="Calibri" panose="020F0502020204030204"/>
              <a:cs typeface="Calibri" panose="020F0502020204030204"/>
            </a:endParaRPr>
          </a:p>
          <a:p>
            <a:pPr marL="457200" indent="-457200">
              <a:buFont typeface="Arial"/>
              <a:buChar char="•"/>
            </a:pPr>
            <a:r>
              <a:rPr lang="en-US" sz="2800" dirty="0">
                <a:solidFill>
                  <a:srgbClr val="002060"/>
                </a:solidFill>
                <a:ea typeface="Calibri" panose="020F0502020204030204"/>
                <a:cs typeface="Calibri" panose="020F0502020204030204"/>
              </a:rPr>
              <a:t>Black box warning</a:t>
            </a:r>
          </a:p>
          <a:p>
            <a:pPr marL="457200" indent="-457200">
              <a:buFont typeface="Arial"/>
              <a:buChar char="•"/>
            </a:pPr>
            <a:r>
              <a:rPr lang="en-US" sz="2800" dirty="0">
                <a:solidFill>
                  <a:srgbClr val="002060"/>
                </a:solidFill>
                <a:ea typeface="Calibri" panose="020F0502020204030204"/>
                <a:cs typeface="Calibri" panose="020F0502020204030204"/>
              </a:rPr>
              <a:t>ECG first</a:t>
            </a:r>
          </a:p>
        </p:txBody>
      </p:sp>
    </p:spTree>
    <p:extLst>
      <p:ext uri="{BB962C8B-B14F-4D97-AF65-F5344CB8AC3E}">
        <p14:creationId xmlns:p14="http://schemas.microsoft.com/office/powerpoint/2010/main" val="39413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25D6-75E3-7ABA-C5F6-37B88DE3576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081D0C2-31A1-0FBA-025A-39F2B2DB1BE5}"/>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3DBFF49-B9E5-B3FD-00CD-793D1498C40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LBD</a:t>
            </a:r>
            <a:endParaRPr lang="en-US" dirty="0">
              <a:ea typeface="+mj-ea"/>
            </a:endParaRPr>
          </a:p>
        </p:txBody>
      </p:sp>
      <p:sp>
        <p:nvSpPr>
          <p:cNvPr id="29" name="Rectangle 28">
            <a:extLst>
              <a:ext uri="{FF2B5EF4-FFF2-40B4-BE49-F238E27FC236}">
                <a16:creationId xmlns:a16="http://schemas.microsoft.com/office/drawing/2014/main" id="{04E5139C-A4F4-4797-3887-B705B4ED686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8E6D838E-A1C9-4A66-CC20-DE1B26A18B46}"/>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7E214A78-9B2E-E551-D469-FE26BCB5B74C}"/>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Acetylcholinesterase inhibitors</a:t>
            </a:r>
          </a:p>
          <a:p>
            <a:pPr marL="457200" indent="-457200"/>
            <a:r>
              <a:rPr lang="en-US" dirty="0">
                <a:solidFill>
                  <a:srgbClr val="002060"/>
                </a:solidFill>
                <a:latin typeface="Calibri"/>
                <a:cs typeface="Calibri"/>
              </a:rPr>
              <a:t>Help with hallucinations and cognition</a:t>
            </a:r>
          </a:p>
          <a:p>
            <a:pPr marL="457200" indent="-457200"/>
            <a:r>
              <a:rPr lang="en-US" dirty="0">
                <a:solidFill>
                  <a:srgbClr val="002060"/>
                </a:solidFill>
                <a:latin typeface="Calibri"/>
                <a:cs typeface="Calibri"/>
              </a:rPr>
              <a:t>Manage side effects</a:t>
            </a:r>
          </a:p>
          <a:p>
            <a:pPr marL="457200" indent="-457200"/>
            <a:r>
              <a:rPr lang="en-US" dirty="0">
                <a:solidFill>
                  <a:srgbClr val="002060"/>
                </a:solidFill>
                <a:latin typeface="Calibri"/>
                <a:cs typeface="Calibri"/>
              </a:rPr>
              <a:t>Set expectations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76838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529E-4EA9-0B92-C6DD-2020274CA5A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931EE7A-44B8-D4BC-1AF5-B0E8524DCAF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E8BA5F-BA7A-7D8F-DC38-910F8221C5F3}"/>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LBD</a:t>
            </a:r>
            <a:endParaRPr lang="en-US" dirty="0">
              <a:ea typeface="+mj-ea"/>
            </a:endParaRPr>
          </a:p>
        </p:txBody>
      </p:sp>
      <p:sp>
        <p:nvSpPr>
          <p:cNvPr id="29" name="Rectangle 28">
            <a:extLst>
              <a:ext uri="{FF2B5EF4-FFF2-40B4-BE49-F238E27FC236}">
                <a16:creationId xmlns:a16="http://schemas.microsoft.com/office/drawing/2014/main" id="{8BB5A8C2-5D03-DACE-6F34-F41FD58CC03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88666520-A01A-1CF3-A208-42AFAA4917A7}"/>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3DB94C3E-2366-2B90-6D54-79F752DC8CD5}"/>
              </a:ext>
            </a:extLst>
          </p:cNvPr>
          <p:cNvSpPr txBox="1">
            <a:spLocks/>
          </p:cNvSpPr>
          <p:nvPr/>
        </p:nvSpPr>
        <p:spPr>
          <a:xfrm>
            <a:off x="3020291" y="1698770"/>
            <a:ext cx="7143987"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r>
              <a:rPr lang="en-US" sz="2600" b="1" dirty="0">
                <a:solidFill>
                  <a:srgbClr val="002060"/>
                </a:solidFill>
                <a:latin typeface="Segoe UI" panose="020B0502040204020203" pitchFamily="34" charset="0"/>
                <a:cs typeface="Segoe UI" panose="020B0502040204020203" pitchFamily="34" charset="0"/>
              </a:rPr>
              <a:t>Carbidopa/levodopa</a:t>
            </a:r>
          </a:p>
          <a:p>
            <a:pPr marL="914400" lvl="2" indent="-457200"/>
            <a:r>
              <a:rPr lang="en-US" sz="2800" dirty="0">
                <a:solidFill>
                  <a:srgbClr val="002060"/>
                </a:solidFill>
              </a:rPr>
              <a:t>May help with stiffness, mobility</a:t>
            </a:r>
          </a:p>
          <a:p>
            <a:pPr marL="457200" lvl="2" indent="0">
              <a:buNone/>
            </a:pPr>
            <a:endParaRPr lang="en-US" sz="2400" dirty="0">
              <a:solidFill>
                <a:srgbClr val="002060"/>
              </a:solidFill>
            </a:endParaRPr>
          </a:p>
          <a:p>
            <a:pPr marL="457200" lvl="1" indent="-457200"/>
            <a:r>
              <a:rPr lang="en-US" sz="2600" b="1" dirty="0">
                <a:solidFill>
                  <a:srgbClr val="002060"/>
                </a:solidFill>
                <a:latin typeface="Segoe UI" panose="020B0502040204020203" pitchFamily="34" charset="0"/>
                <a:cs typeface="Segoe UI" panose="020B0502040204020203" pitchFamily="34" charset="0"/>
              </a:rPr>
              <a:t>Antipsychotics</a:t>
            </a:r>
          </a:p>
          <a:p>
            <a:pPr marL="914400" lvl="2" indent="-457200"/>
            <a:r>
              <a:rPr lang="en-US" sz="2800" dirty="0">
                <a:solidFill>
                  <a:srgbClr val="002060"/>
                </a:solidFill>
              </a:rPr>
              <a:t>ONLY if hallucinations are distressing</a:t>
            </a:r>
          </a:p>
          <a:p>
            <a:pPr marL="457200" lvl="2" indent="0">
              <a:buNone/>
            </a:pPr>
            <a:endParaRPr lang="en-US" sz="2400" dirty="0">
              <a:solidFill>
                <a:srgbClr val="002060"/>
              </a:solidFill>
              <a:ea typeface="Calibri"/>
              <a:cs typeface="Calibri"/>
            </a:endParaRPr>
          </a:p>
          <a:p>
            <a:pPr marL="457200" lvl="1" indent="-457200"/>
            <a:r>
              <a:rPr lang="en-US" sz="2800" dirty="0">
                <a:solidFill>
                  <a:srgbClr val="002060"/>
                </a:solidFill>
              </a:rPr>
              <a:t>Refer to Physical Therapy, Occupational Therapy</a:t>
            </a:r>
            <a:endParaRPr lang="en-US" sz="2800" dirty="0">
              <a:solidFill>
                <a:srgbClr val="002060"/>
              </a:solidFill>
              <a:ea typeface="Calibri"/>
              <a:cs typeface="Calibri"/>
            </a:endParaRP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50111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EECD8-190A-D632-94A4-C7AAE036DA3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5BBD20C-F9FC-7610-1677-E1CDA27777E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2E0DE9F-002B-4D5E-5171-1AE50D854310}"/>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j-ea"/>
            </a:endParaRPr>
          </a:p>
        </p:txBody>
      </p:sp>
      <p:sp>
        <p:nvSpPr>
          <p:cNvPr id="29" name="Rectangle 28">
            <a:extLst>
              <a:ext uri="{FF2B5EF4-FFF2-40B4-BE49-F238E27FC236}">
                <a16:creationId xmlns:a16="http://schemas.microsoft.com/office/drawing/2014/main" id="{92DF16FA-AE4F-C243-CC1E-AB788C21FDFF}"/>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0F6A0D3-DDAC-65DC-C5FC-C8A9D2C1712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E748DA77-073D-1275-86DD-76AA3FE4D34E}"/>
              </a:ext>
            </a:extLst>
          </p:cNvPr>
          <p:cNvSpPr txBox="1">
            <a:spLocks/>
          </p:cNvSpPr>
          <p:nvPr/>
        </p:nvSpPr>
        <p:spPr>
          <a:xfrm>
            <a:off x="3158836" y="3594148"/>
            <a:ext cx="8501631" cy="12882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002060"/>
                </a:solidFill>
                <a:latin typeface="Segoe UI"/>
                <a:cs typeface="Segoe UI"/>
              </a:rPr>
              <a:t>Why seek a diagnosis?</a:t>
            </a:r>
            <a:endParaRPr lang="en-US" sz="5400"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481275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173D-7B80-3BC5-AAF3-5FDB647778B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89081B1-2927-FE48-9CF4-EC2208B94B52}"/>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7DC465-4DDB-2774-82E2-D1DA5D6CFCF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 study</a:t>
            </a:r>
            <a:endParaRPr lang="en-US" dirty="0">
              <a:ea typeface="+mj-ea"/>
            </a:endParaRPr>
          </a:p>
        </p:txBody>
      </p:sp>
      <p:sp>
        <p:nvSpPr>
          <p:cNvPr id="29" name="Rectangle 28">
            <a:extLst>
              <a:ext uri="{FF2B5EF4-FFF2-40B4-BE49-F238E27FC236}">
                <a16:creationId xmlns:a16="http://schemas.microsoft.com/office/drawing/2014/main" id="{EE15AC8F-7D59-ADD8-5164-62BA2FFB7AD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66C30EE8-1F18-0DF1-732B-0E6DEA8E3AA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09D36B22-FC9A-DE70-8853-E45EFCB4205D}"/>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68 y/o man worried about his neighborhood</a:t>
            </a:r>
          </a:p>
          <a:p>
            <a:pPr marL="457200" indent="-457200"/>
            <a:r>
              <a:rPr lang="en-US" dirty="0">
                <a:solidFill>
                  <a:srgbClr val="002060"/>
                </a:solidFill>
                <a:latin typeface="Calibri"/>
                <a:cs typeface="Calibri"/>
              </a:rPr>
              <a:t>Soldiers on the street, threatening neighbors</a:t>
            </a:r>
          </a:p>
          <a:p>
            <a:pPr marL="457200" indent="-457200"/>
            <a:r>
              <a:rPr lang="en-US" dirty="0">
                <a:solidFill>
                  <a:srgbClr val="002060"/>
                </a:solidFill>
                <a:latin typeface="Calibri"/>
                <a:cs typeface="Calibri"/>
              </a:rPr>
              <a:t>Leaves door open at night so neighbors have a safe place to go</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2" descr="Page 2 | Scary Soldier Vectors &amp; Illustrations for Free Download | Freepik">
            <a:extLst>
              <a:ext uri="{FF2B5EF4-FFF2-40B4-BE49-F238E27FC236}">
                <a16:creationId xmlns:a16="http://schemas.microsoft.com/office/drawing/2014/main" id="{BDCAD502-E0EC-DBCA-80A9-1051B7A94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457" y="4206138"/>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77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3F005-5BF0-7EEF-8D06-4357D1E534D0}"/>
            </a:ext>
          </a:extLst>
        </p:cNvPr>
        <p:cNvGrpSpPr/>
        <p:nvPr/>
      </p:nvGrpSpPr>
      <p:grpSpPr>
        <a:xfrm>
          <a:off x="0" y="0"/>
          <a:ext cx="0" cy="0"/>
          <a:chOff x="0" y="0"/>
          <a:chExt cx="0" cy="0"/>
        </a:xfrm>
      </p:grpSpPr>
      <p:pic>
        <p:nvPicPr>
          <p:cNvPr id="2" name="Picture 2" descr="Page 2 | Scary Soldier Vectors &amp; Illustrations for Free Download | Freepik">
            <a:extLst>
              <a:ext uri="{FF2B5EF4-FFF2-40B4-BE49-F238E27FC236}">
                <a16:creationId xmlns:a16="http://schemas.microsoft.com/office/drawing/2014/main" id="{9FB39676-ABF1-4793-BAC6-331F8797B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457" y="4206138"/>
            <a:ext cx="2095500" cy="2181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88C970C-8461-BDF3-C7C9-DF205197885F}"/>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0D31E29-AA7E-2885-03B2-50D212CC4B2C}"/>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 study</a:t>
            </a:r>
            <a:endParaRPr lang="en-US" dirty="0">
              <a:ea typeface="+mj-ea"/>
            </a:endParaRPr>
          </a:p>
        </p:txBody>
      </p:sp>
      <p:sp>
        <p:nvSpPr>
          <p:cNvPr id="29" name="Rectangle 28">
            <a:extLst>
              <a:ext uri="{FF2B5EF4-FFF2-40B4-BE49-F238E27FC236}">
                <a16:creationId xmlns:a16="http://schemas.microsoft.com/office/drawing/2014/main" id="{AF7EB544-F57D-FFF6-58CE-E1CAD4486AA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1CF35D6-DD29-81F5-2B04-C89D99AE68F6}"/>
              </a:ext>
            </a:extLst>
          </p:cNvPr>
          <p:cNvPicPr>
            <a:picLocks noChangeAspect="1"/>
          </p:cNvPicPr>
          <p:nvPr/>
        </p:nvPicPr>
        <p:blipFill rotWithShape="1">
          <a:blip r:embed="rId4">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ED918E9A-DF21-2D01-6EC6-F79205A14CC8}"/>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68 y/o man worried about his neighborhood</a:t>
            </a:r>
          </a:p>
          <a:p>
            <a:pPr marL="457200" indent="-457200"/>
            <a:r>
              <a:rPr lang="en-US" dirty="0">
                <a:solidFill>
                  <a:srgbClr val="002060"/>
                </a:solidFill>
                <a:latin typeface="Calibri"/>
                <a:cs typeface="Calibri"/>
              </a:rPr>
              <a:t>Soldiers on the street, threatening neighbors</a:t>
            </a:r>
          </a:p>
          <a:p>
            <a:pPr marL="457200" indent="-457200"/>
            <a:r>
              <a:rPr lang="en-US" dirty="0">
                <a:solidFill>
                  <a:srgbClr val="002060"/>
                </a:solidFill>
                <a:latin typeface="Calibri"/>
                <a:cs typeface="Calibri"/>
              </a:rPr>
              <a:t>Leaves door open at night so neighbors have a safe place to go</a:t>
            </a:r>
          </a:p>
          <a:p>
            <a:pPr marL="457200" indent="-457200"/>
            <a:r>
              <a:rPr lang="en-US" dirty="0">
                <a:solidFill>
                  <a:srgbClr val="002060"/>
                </a:solidFill>
                <a:latin typeface="Calibri"/>
                <a:cs typeface="Calibri"/>
              </a:rPr>
              <a:t>Rivastigmine patch started</a:t>
            </a:r>
          </a:p>
          <a:p>
            <a:pPr marL="457200" indent="-457200"/>
            <a:r>
              <a:rPr lang="en-US" dirty="0">
                <a:solidFill>
                  <a:srgbClr val="002060"/>
                </a:solidFill>
                <a:latin typeface="Calibri"/>
                <a:cs typeface="Calibri"/>
              </a:rPr>
              <a:t>Soldiers still “out there” but able to close door at night</a:t>
            </a:r>
          </a:p>
          <a:p>
            <a:pPr marL="457200" indent="-457200"/>
            <a:endParaRPr lang="en-US" dirty="0">
              <a:solidFill>
                <a:srgbClr val="002060"/>
              </a:solidFill>
              <a:latin typeface="Calibri"/>
              <a:cs typeface="Calibri"/>
            </a:endParaRP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0235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500"/>
                                        <p:tgtEl>
                                          <p:spTgt spid="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04A4-3FAA-1935-1135-0BDD22D164C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3AACCB5-9D8B-032E-84B4-401AFC606CFD}"/>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54290E2-ADB4-BC17-8BCB-69A2DDD53988}"/>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Family Care</a:t>
            </a:r>
            <a:endParaRPr lang="en-US" dirty="0">
              <a:ea typeface="+mj-ea"/>
            </a:endParaRPr>
          </a:p>
        </p:txBody>
      </p:sp>
      <p:sp>
        <p:nvSpPr>
          <p:cNvPr id="29" name="Rectangle 28">
            <a:extLst>
              <a:ext uri="{FF2B5EF4-FFF2-40B4-BE49-F238E27FC236}">
                <a16:creationId xmlns:a16="http://schemas.microsoft.com/office/drawing/2014/main" id="{FF3A3C7F-1A29-24C5-A84F-251941202E27}"/>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9EC9BD37-A5CE-3B81-60CB-191698B9CBC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95DD2536-5E2A-1F7B-B7DC-9E8CC7688B71}"/>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Note side effects</a:t>
            </a:r>
          </a:p>
          <a:p>
            <a:pPr marL="457200" indent="-457200"/>
            <a:r>
              <a:rPr lang="en-US" dirty="0">
                <a:solidFill>
                  <a:srgbClr val="002060"/>
                </a:solidFill>
                <a:latin typeface="Calibri"/>
                <a:cs typeface="Calibri"/>
              </a:rPr>
              <a:t>Manage expectations</a:t>
            </a:r>
          </a:p>
          <a:p>
            <a:pPr marL="457200" indent="-457200"/>
            <a:r>
              <a:rPr lang="en-US" dirty="0">
                <a:solidFill>
                  <a:srgbClr val="002060"/>
                </a:solidFill>
                <a:latin typeface="Calibri"/>
                <a:cs typeface="Calibri"/>
              </a:rPr>
              <a:t>Arrange follow up visits</a:t>
            </a:r>
          </a:p>
          <a:p>
            <a:pPr marL="457200" indent="-457200"/>
            <a:r>
              <a:rPr lang="en-US" dirty="0">
                <a:solidFill>
                  <a:srgbClr val="002060"/>
                </a:solidFill>
                <a:latin typeface="Calibri"/>
                <a:cs typeface="Calibri"/>
              </a:rPr>
              <a:t>Refer to the Lewy Body Dementia Association: </a:t>
            </a:r>
            <a:r>
              <a:rPr lang="en-US" dirty="0">
                <a:solidFill>
                  <a:srgbClr val="002060"/>
                </a:solidFill>
                <a:latin typeface="Calibri"/>
                <a:cs typeface="Calibri"/>
                <a:hlinkClick r:id="rId4"/>
              </a:rPr>
              <a:t>https://www.lbda.org/</a:t>
            </a:r>
            <a:r>
              <a:rPr lang="en-US" dirty="0">
                <a:solidFill>
                  <a:srgbClr val="002060"/>
                </a:solidFill>
                <a:latin typeface="Calibri"/>
                <a:cs typeface="Calibri"/>
              </a:rPr>
              <a:t>	</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4313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21BE-0CD0-32FF-3369-DE653356602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F9E865B-A801-37E2-80D2-FCB9C78E3205}"/>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1C3FFA-108C-B97A-880B-35602DAF2065}"/>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Vascular Dementia</a:t>
            </a:r>
            <a:endParaRPr lang="en-US" dirty="0">
              <a:ea typeface="+mj-ea"/>
            </a:endParaRPr>
          </a:p>
        </p:txBody>
      </p:sp>
      <p:sp>
        <p:nvSpPr>
          <p:cNvPr id="29" name="Rectangle 28">
            <a:extLst>
              <a:ext uri="{FF2B5EF4-FFF2-40B4-BE49-F238E27FC236}">
                <a16:creationId xmlns:a16="http://schemas.microsoft.com/office/drawing/2014/main" id="{39F6D35D-95B5-8940-96BE-666920C65DFB}"/>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47555E7-4508-5716-313A-A45590E8A3C1}"/>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3" name="Picture 2">
            <a:extLst>
              <a:ext uri="{FF2B5EF4-FFF2-40B4-BE49-F238E27FC236}">
                <a16:creationId xmlns:a16="http://schemas.microsoft.com/office/drawing/2014/main" id="{45EA96C2-C073-F3C9-07B0-9C28E63E8E03}"/>
              </a:ext>
            </a:extLst>
          </p:cNvPr>
          <p:cNvPicPr>
            <a:picLocks noChangeAspect="1"/>
          </p:cNvPicPr>
          <p:nvPr/>
        </p:nvPicPr>
        <p:blipFill>
          <a:blip r:embed="rId4"/>
          <a:stretch>
            <a:fillRect/>
          </a:stretch>
        </p:blipFill>
        <p:spPr>
          <a:xfrm>
            <a:off x="2798066" y="1718109"/>
            <a:ext cx="6595865" cy="4921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4992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6CB1-6FF7-6246-107F-7351B6C0647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A3DA722-A9A9-60A8-2DF1-D45DD64AF276}"/>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C6A3694-0DCF-4574-CE89-B18194F315F6}"/>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Criteria for Vascular Dementia</a:t>
            </a:r>
            <a:endParaRPr lang="en-US" dirty="0">
              <a:ea typeface="+mj-ea"/>
            </a:endParaRPr>
          </a:p>
        </p:txBody>
      </p:sp>
      <p:sp>
        <p:nvSpPr>
          <p:cNvPr id="29" name="Rectangle 28">
            <a:extLst>
              <a:ext uri="{FF2B5EF4-FFF2-40B4-BE49-F238E27FC236}">
                <a16:creationId xmlns:a16="http://schemas.microsoft.com/office/drawing/2014/main" id="{D6FD03C7-35A0-4777-4563-44294BFE5B9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1085135-16F0-8139-F3E1-03B902FC01D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2" name="Content Placeholder 5">
            <a:extLst>
              <a:ext uri="{FF2B5EF4-FFF2-40B4-BE49-F238E27FC236}">
                <a16:creationId xmlns:a16="http://schemas.microsoft.com/office/drawing/2014/main" id="{F8086AD8-C87B-9BED-4D4E-F1F6CE0AC18D}"/>
              </a:ext>
            </a:extLst>
          </p:cNvPr>
          <p:cNvSpPr>
            <a:spLocks noGrp="1"/>
          </p:cNvSpPr>
          <p:nvPr>
            <p:ph idx="1"/>
          </p:nvPr>
        </p:nvSpPr>
        <p:spPr>
          <a:xfrm>
            <a:off x="1491720" y="1651799"/>
            <a:ext cx="8855438" cy="5144220"/>
          </a:xfrm>
        </p:spPr>
        <p:txBody>
          <a:bodyPr vert="horz" lIns="91440" tIns="45720" rIns="91440" bIns="45720" rtlCol="0" anchor="t">
            <a:normAutofit/>
          </a:bodyPr>
          <a:lstStyle/>
          <a:p>
            <a:pPr>
              <a:spcAft>
                <a:spcPts val="600"/>
              </a:spcAft>
            </a:pPr>
            <a:r>
              <a:rPr lang="en-US" sz="2400" dirty="0">
                <a:solidFill>
                  <a:srgbClr val="002060"/>
                </a:solidFill>
                <a:latin typeface="Calibri" panose="020F0502020204030204" pitchFamily="34" charset="0"/>
                <a:cs typeface="Calibri" panose="020F0502020204030204" pitchFamily="34" charset="0"/>
              </a:rPr>
              <a:t>The onset of the cognitive deficits is temporally related to one or more cerebrovascular events. </a:t>
            </a:r>
          </a:p>
          <a:p>
            <a:pPr>
              <a:spcAft>
                <a:spcPts val="600"/>
              </a:spcAft>
            </a:pPr>
            <a:r>
              <a:rPr lang="en-US" sz="2400" dirty="0">
                <a:solidFill>
                  <a:srgbClr val="002060"/>
                </a:solidFill>
                <a:latin typeface="Calibri" panose="020F0502020204030204" pitchFamily="34" charset="0"/>
                <a:cs typeface="Calibri" panose="020F0502020204030204" pitchFamily="34" charset="0"/>
              </a:rPr>
              <a:t>Onset is often abrupt with a stepwise or fluctuating course owing to multiple events, with cognitive deficits persisting beyond three months after the event. </a:t>
            </a:r>
          </a:p>
          <a:p>
            <a:pPr>
              <a:spcAft>
                <a:spcPts val="600"/>
              </a:spcAft>
            </a:pPr>
            <a:r>
              <a:rPr lang="en-US" sz="2400" dirty="0">
                <a:solidFill>
                  <a:srgbClr val="002060"/>
                </a:solidFill>
                <a:latin typeface="Calibri" panose="020F0502020204030204" pitchFamily="34" charset="0"/>
                <a:cs typeface="Calibri" panose="020F0502020204030204" pitchFamily="34" charset="0"/>
              </a:rPr>
              <a:t>Physical signs consistent with stroke (e.g., hemiparesis, swallowing difficulties, emotional incontinence)</a:t>
            </a:r>
          </a:p>
          <a:p>
            <a:pPr>
              <a:spcAft>
                <a:spcPts val="600"/>
              </a:spcAft>
            </a:pPr>
            <a:r>
              <a:rPr lang="en-US" sz="2400" dirty="0">
                <a:solidFill>
                  <a:srgbClr val="002060"/>
                </a:solidFill>
                <a:latin typeface="Calibri" panose="020F0502020204030204" pitchFamily="34" charset="0"/>
                <a:cs typeface="Calibri" panose="020F0502020204030204" pitchFamily="34" charset="0"/>
              </a:rPr>
              <a:t>Early presence of a gait disturbance </a:t>
            </a:r>
          </a:p>
          <a:p>
            <a:pPr>
              <a:spcAft>
                <a:spcPts val="600"/>
              </a:spcAft>
            </a:pPr>
            <a:r>
              <a:rPr lang="en-US" sz="2400" dirty="0">
                <a:solidFill>
                  <a:srgbClr val="002060"/>
                </a:solidFill>
                <a:latin typeface="Calibri" panose="020F0502020204030204" pitchFamily="34" charset="0"/>
                <a:cs typeface="Calibri" panose="020F0502020204030204" pitchFamily="34" charset="0"/>
              </a:rPr>
              <a:t>Early urinary frequency, urgency, and other urinary symptoms not explained by urologic disease</a:t>
            </a:r>
          </a:p>
          <a:p>
            <a:pPr>
              <a:spcAft>
                <a:spcPts val="600"/>
              </a:spcAft>
            </a:pPr>
            <a:r>
              <a:rPr lang="en-US" sz="2400" dirty="0">
                <a:solidFill>
                  <a:srgbClr val="002060"/>
                </a:solidFill>
                <a:latin typeface="Calibri" panose="020F0502020204030204" pitchFamily="34" charset="0"/>
                <a:cs typeface="Calibri" panose="020F0502020204030204" pitchFamily="34" charset="0"/>
              </a:rPr>
              <a:t>Personality and mood changes: depression or emotional incontinence</a:t>
            </a:r>
          </a:p>
          <a:p>
            <a:pPr marL="0" indent="0">
              <a:buNone/>
            </a:pP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530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36D6-0EC5-61C8-3712-FF052B07C10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9EAC7E8-22DB-9A9A-3A11-F1DE2F33B38A}"/>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A30C1E6-6DEC-EFF5-062E-F5EE656D95B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Risk Factors</a:t>
            </a:r>
            <a:endParaRPr lang="en-US" dirty="0">
              <a:ea typeface="+mj-ea"/>
            </a:endParaRPr>
          </a:p>
        </p:txBody>
      </p:sp>
      <p:sp>
        <p:nvSpPr>
          <p:cNvPr id="29" name="Rectangle 28">
            <a:extLst>
              <a:ext uri="{FF2B5EF4-FFF2-40B4-BE49-F238E27FC236}">
                <a16:creationId xmlns:a16="http://schemas.microsoft.com/office/drawing/2014/main" id="{66B03B31-0DFF-8298-6CC8-E018D2B3343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CBDFD5A4-B175-FB27-3D29-BC520D2DF131}"/>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3E5DE992-631D-B1BF-3679-3ACD17F60CF5}"/>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HTN</a:t>
            </a:r>
          </a:p>
          <a:p>
            <a:r>
              <a:rPr lang="en-US" dirty="0">
                <a:solidFill>
                  <a:srgbClr val="002060"/>
                </a:solidFill>
              </a:rPr>
              <a:t>Hyperlipidemia</a:t>
            </a:r>
          </a:p>
          <a:p>
            <a:r>
              <a:rPr lang="en-US" dirty="0">
                <a:solidFill>
                  <a:srgbClr val="002060"/>
                </a:solidFill>
              </a:rPr>
              <a:t>Diabetes</a:t>
            </a:r>
          </a:p>
          <a:p>
            <a:r>
              <a:rPr lang="en-US" dirty="0">
                <a:solidFill>
                  <a:srgbClr val="002060"/>
                </a:solidFill>
              </a:rPr>
              <a:t>Cardiac disorders</a:t>
            </a:r>
          </a:p>
          <a:p>
            <a:endParaRPr lang="en-US" dirty="0">
              <a:solidFill>
                <a:srgbClr val="002060"/>
              </a:solidFill>
            </a:endParaRPr>
          </a:p>
          <a:p>
            <a:r>
              <a:rPr lang="en-US" dirty="0">
                <a:solidFill>
                  <a:srgbClr val="002060"/>
                </a:solidFill>
              </a:rPr>
              <a:t>There is still no good evidence that aspirin is effective in treating patients with a diagnosis of vascular dementia.</a:t>
            </a:r>
          </a:p>
          <a:p>
            <a:r>
              <a:rPr lang="en-US" dirty="0">
                <a:solidFill>
                  <a:srgbClr val="002060"/>
                </a:solidFill>
              </a:rPr>
              <a:t>There is increasing concern that low‐dose aspirin is associated with increased risk of hemorrhages.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4206989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DF862-E954-825B-911A-6DB72F158AC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3C10F0A-4876-04E5-E9D1-B08CB4E40FFD}"/>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3AA0AEA-5517-B782-F0F6-11DA506E480D}"/>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vascular dementia</a:t>
            </a:r>
            <a:endParaRPr lang="en-US" dirty="0">
              <a:ea typeface="+mj-ea"/>
            </a:endParaRPr>
          </a:p>
        </p:txBody>
      </p:sp>
      <p:sp>
        <p:nvSpPr>
          <p:cNvPr id="29" name="Rectangle 28">
            <a:extLst>
              <a:ext uri="{FF2B5EF4-FFF2-40B4-BE49-F238E27FC236}">
                <a16:creationId xmlns:a16="http://schemas.microsoft.com/office/drawing/2014/main" id="{50E86B2F-6101-2D63-3290-33174212BE85}"/>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F9163CD-CBEE-9440-3A8E-0457E1FE5E1A}"/>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9820E1A9-ABE9-CFAA-253F-4D09EA0821AC}"/>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 Control blood pressure</a:t>
            </a:r>
          </a:p>
          <a:p>
            <a:pPr marL="457200" indent="-457200"/>
            <a:r>
              <a:rPr lang="en-US" dirty="0">
                <a:solidFill>
                  <a:srgbClr val="002060"/>
                </a:solidFill>
                <a:latin typeface="Calibri"/>
                <a:cs typeface="Calibri"/>
              </a:rPr>
              <a:t> Manage hyperlipidemia</a:t>
            </a:r>
          </a:p>
          <a:p>
            <a:pPr marL="457200" indent="-457200"/>
            <a:r>
              <a:rPr lang="en-US" dirty="0">
                <a:solidFill>
                  <a:srgbClr val="002060"/>
                </a:solidFill>
                <a:latin typeface="Calibri"/>
                <a:cs typeface="Calibri"/>
              </a:rPr>
              <a:t> Acetylcholinesterase inhibitors?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97199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C121-9660-0663-3B5E-E07575AEA3E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05447BE-E7C2-E3BF-3767-248289FEB608}"/>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BAB7718-1B44-1966-2CAE-B6115CDF4AFE}"/>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Treating vascular dementia</a:t>
            </a:r>
            <a:endParaRPr lang="en-US" dirty="0">
              <a:ea typeface="+mj-ea"/>
            </a:endParaRPr>
          </a:p>
        </p:txBody>
      </p:sp>
      <p:sp>
        <p:nvSpPr>
          <p:cNvPr id="29" name="Rectangle 28">
            <a:extLst>
              <a:ext uri="{FF2B5EF4-FFF2-40B4-BE49-F238E27FC236}">
                <a16:creationId xmlns:a16="http://schemas.microsoft.com/office/drawing/2014/main" id="{EC537D76-28BE-D597-2649-A9683E6CE0A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70BC2B04-9A91-4279-2640-67696CC2DA2A}"/>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0C556AE2-5314-FFAA-D997-0DFA440E8967}"/>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Address caregiver strain</a:t>
            </a:r>
          </a:p>
          <a:p>
            <a:pPr marL="457200" indent="-457200"/>
            <a:r>
              <a:rPr lang="en-US" dirty="0">
                <a:solidFill>
                  <a:srgbClr val="002060"/>
                </a:solidFill>
                <a:latin typeface="Calibri"/>
                <a:cs typeface="Calibri"/>
              </a:rPr>
              <a:t>Discuss trajectory</a:t>
            </a:r>
          </a:p>
          <a:p>
            <a:pPr marL="457200" indent="-457200"/>
            <a:r>
              <a:rPr lang="en-US" dirty="0">
                <a:solidFill>
                  <a:srgbClr val="002060"/>
                </a:solidFill>
                <a:latin typeface="Calibri"/>
                <a:cs typeface="Calibri"/>
              </a:rPr>
              <a:t>Limit guilt</a:t>
            </a:r>
          </a:p>
          <a:p>
            <a:pPr marL="457200" indent="-457200"/>
            <a:r>
              <a:rPr lang="en-US" dirty="0">
                <a:solidFill>
                  <a:srgbClr val="002060"/>
                </a:solidFill>
                <a:latin typeface="Calibri"/>
                <a:cs typeface="Calibri"/>
              </a:rPr>
              <a:t>Behavioral symptom management</a:t>
            </a:r>
          </a:p>
          <a:p>
            <a:pPr marL="457200" indent="-457200"/>
            <a:r>
              <a:rPr lang="en-US" dirty="0">
                <a:solidFill>
                  <a:srgbClr val="002060"/>
                </a:solidFill>
                <a:latin typeface="Calibri"/>
                <a:cs typeface="Calibri"/>
              </a:rPr>
              <a:t>OT/PT/SLP</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659279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BFA4-ADE4-7D3A-E15D-FBF240ADC99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7202ACF-4F65-C304-6B73-5AE8E988BC3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84C02BD-975C-709D-1482-60213B63E595}"/>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Header</a:t>
            </a:r>
            <a:endParaRPr lang="en-US" dirty="0">
              <a:ea typeface="+mj-ea"/>
            </a:endParaRPr>
          </a:p>
        </p:txBody>
      </p:sp>
      <p:sp>
        <p:nvSpPr>
          <p:cNvPr id="29" name="Rectangle 28">
            <a:extLst>
              <a:ext uri="{FF2B5EF4-FFF2-40B4-BE49-F238E27FC236}">
                <a16:creationId xmlns:a16="http://schemas.microsoft.com/office/drawing/2014/main" id="{32DD98A9-A85E-8532-2F38-BABB4E8CE53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6565527-EFEB-2AFF-317E-BD3AD00EA300}"/>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2" name="TextBox 1">
            <a:extLst>
              <a:ext uri="{FF2B5EF4-FFF2-40B4-BE49-F238E27FC236}">
                <a16:creationId xmlns:a16="http://schemas.microsoft.com/office/drawing/2014/main" id="{5C28E564-168F-A06E-87F6-58227A9B6288}"/>
              </a:ext>
            </a:extLst>
          </p:cNvPr>
          <p:cNvSpPr txBox="1"/>
          <p:nvPr/>
        </p:nvSpPr>
        <p:spPr>
          <a:xfrm>
            <a:off x="8994111" y="2423740"/>
            <a:ext cx="1673180" cy="1477328"/>
          </a:xfrm>
          <a:prstGeom prst="rect">
            <a:avLst/>
          </a:prstGeom>
          <a:noFill/>
          <a:ln w="28575">
            <a:solidFill>
              <a:schemeClr val="accent1"/>
            </a:solidFill>
          </a:ln>
        </p:spPr>
        <p:txBody>
          <a:bodyPr wrap="square" rtlCol="0">
            <a:spAutoFit/>
          </a:bodyPr>
          <a:lstStyle/>
          <a:p>
            <a:pPr algn="ctr"/>
            <a:r>
              <a:rPr lang="en-US" dirty="0">
                <a:solidFill>
                  <a:srgbClr val="002060"/>
                </a:solidFill>
                <a:latin typeface="Segoe UI" panose="020B0502040204020203" pitchFamily="34" charset="0"/>
                <a:cs typeface="Segoe UI" panose="020B0502040204020203" pitchFamily="34" charset="0"/>
              </a:rPr>
              <a:t>45% of factors related to dementia are</a:t>
            </a:r>
          </a:p>
          <a:p>
            <a:pPr algn="ctr"/>
            <a:r>
              <a:rPr lang="en-US" dirty="0">
                <a:solidFill>
                  <a:srgbClr val="002060"/>
                </a:solidFill>
                <a:latin typeface="Segoe UI" panose="020B0502040204020203" pitchFamily="34" charset="0"/>
                <a:cs typeface="Segoe UI" panose="020B0502040204020203" pitchFamily="34" charset="0"/>
              </a:rPr>
              <a:t>potentially modifiable</a:t>
            </a:r>
          </a:p>
        </p:txBody>
      </p:sp>
      <p:pic>
        <p:nvPicPr>
          <p:cNvPr id="3" name="Picture 2">
            <a:extLst>
              <a:ext uri="{FF2B5EF4-FFF2-40B4-BE49-F238E27FC236}">
                <a16:creationId xmlns:a16="http://schemas.microsoft.com/office/drawing/2014/main" id="{66E19B83-1818-71BC-046C-BC3E127529CA}"/>
              </a:ext>
            </a:extLst>
          </p:cNvPr>
          <p:cNvPicPr>
            <a:picLocks noChangeAspect="1"/>
          </p:cNvPicPr>
          <p:nvPr/>
        </p:nvPicPr>
        <p:blipFill>
          <a:blip r:embed="rId4"/>
          <a:stretch>
            <a:fillRect/>
          </a:stretch>
        </p:blipFill>
        <p:spPr>
          <a:xfrm>
            <a:off x="4195170" y="-1"/>
            <a:ext cx="4285161" cy="6776533"/>
          </a:xfrm>
          <a:prstGeom prst="rect">
            <a:avLst/>
          </a:prstGeom>
        </p:spPr>
      </p:pic>
      <p:sp>
        <p:nvSpPr>
          <p:cNvPr id="4" name="TextBox 3">
            <a:extLst>
              <a:ext uri="{FF2B5EF4-FFF2-40B4-BE49-F238E27FC236}">
                <a16:creationId xmlns:a16="http://schemas.microsoft.com/office/drawing/2014/main" id="{BBC50904-8F9D-1657-D608-1992F2802317}"/>
              </a:ext>
            </a:extLst>
          </p:cNvPr>
          <p:cNvSpPr txBox="1"/>
          <p:nvPr/>
        </p:nvSpPr>
        <p:spPr>
          <a:xfrm>
            <a:off x="1344359" y="4869637"/>
            <a:ext cx="2641304" cy="1015663"/>
          </a:xfrm>
          <a:prstGeom prst="rect">
            <a:avLst/>
          </a:prstGeom>
          <a:noFill/>
          <a:ln w="28575">
            <a:noFill/>
          </a:ln>
        </p:spPr>
        <p:txBody>
          <a:bodyPr wrap="square" rtlCol="0">
            <a:spAutoFit/>
          </a:bodyPr>
          <a:lstStyle/>
          <a:p>
            <a:r>
              <a:rPr lang="en-US" sz="1200" dirty="0">
                <a:solidFill>
                  <a:srgbClr val="002060"/>
                </a:solidFill>
                <a:latin typeface="Segoe UI" panose="020B0502040204020203" pitchFamily="34" charset="0"/>
              </a:rPr>
              <a:t>Livingston, G., et al. (2024). "Dementia prevention, intervention, and care: 2024 report of the Lancet standing Commission." </a:t>
            </a:r>
            <a:r>
              <a:rPr lang="en-US" sz="1200" u="sng" dirty="0">
                <a:solidFill>
                  <a:srgbClr val="002060"/>
                </a:solidFill>
                <a:latin typeface="Segoe UI" panose="020B0502040204020203" pitchFamily="34" charset="0"/>
              </a:rPr>
              <a:t>Lancet </a:t>
            </a:r>
            <a:r>
              <a:rPr lang="en-US" sz="1200" b="1" u="sng" dirty="0">
                <a:solidFill>
                  <a:srgbClr val="002060"/>
                </a:solidFill>
                <a:latin typeface="Segoe UI" panose="020B0502040204020203" pitchFamily="34" charset="0"/>
              </a:rPr>
              <a:t>404</a:t>
            </a:r>
            <a:r>
              <a:rPr lang="en-US" sz="1200" b="0" u="sng" dirty="0">
                <a:solidFill>
                  <a:srgbClr val="002060"/>
                </a:solidFill>
                <a:latin typeface="Segoe UI" panose="020B0502040204020203" pitchFamily="34" charset="0"/>
              </a:rPr>
              <a:t>(10452): 572-628.</a:t>
            </a:r>
            <a:endParaRPr lang="en-US"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636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7995-9FC5-C821-1C2E-1E1D5EF7821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4EAB14-F50F-EFEC-BB12-E3E18720AA8A}"/>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B421184-3AFF-39B6-CB06-E6746D62BA6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FTD</a:t>
            </a:r>
            <a:endParaRPr lang="en-US" dirty="0">
              <a:ea typeface="+mj-ea"/>
            </a:endParaRPr>
          </a:p>
        </p:txBody>
      </p:sp>
      <p:sp>
        <p:nvSpPr>
          <p:cNvPr id="29" name="Rectangle 28">
            <a:extLst>
              <a:ext uri="{FF2B5EF4-FFF2-40B4-BE49-F238E27FC236}">
                <a16:creationId xmlns:a16="http://schemas.microsoft.com/office/drawing/2014/main" id="{1C7E71DB-8EA3-E0A0-15BC-FCD0689170E6}"/>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371F45CF-48CA-D1B1-AE68-227CB8C960D4}"/>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Picture 1">
            <a:extLst>
              <a:ext uri="{FF2B5EF4-FFF2-40B4-BE49-F238E27FC236}">
                <a16:creationId xmlns:a16="http://schemas.microsoft.com/office/drawing/2014/main" id="{4B3122D1-7A51-49F4-496E-CA7982A71111}"/>
              </a:ext>
            </a:extLst>
          </p:cNvPr>
          <p:cNvPicPr>
            <a:picLocks noChangeAspect="1"/>
          </p:cNvPicPr>
          <p:nvPr/>
        </p:nvPicPr>
        <p:blipFill>
          <a:blip r:embed="rId4"/>
          <a:stretch>
            <a:fillRect/>
          </a:stretch>
        </p:blipFill>
        <p:spPr>
          <a:xfrm>
            <a:off x="2699870" y="1680561"/>
            <a:ext cx="6792257" cy="5002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007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AE49-DC8C-717A-B524-4C8DA88CA81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337EC63-E16B-AED0-C35F-4BB28D83B258}"/>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36249D-30AF-42FE-4F61-0CEBE57FA005}"/>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Diagnosis: "Name it to tame it"</a:t>
            </a:r>
            <a:endParaRPr lang="en-US" dirty="0">
              <a:ea typeface="+mj-ea"/>
            </a:endParaRPr>
          </a:p>
        </p:txBody>
      </p:sp>
      <p:sp>
        <p:nvSpPr>
          <p:cNvPr id="29" name="Rectangle 28">
            <a:extLst>
              <a:ext uri="{FF2B5EF4-FFF2-40B4-BE49-F238E27FC236}">
                <a16:creationId xmlns:a16="http://schemas.microsoft.com/office/drawing/2014/main" id="{054A0BBF-9527-8806-42F6-412CA4A5E8D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D66C6543-A1A7-038C-6ACE-50347D63862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6" name="Text Placeholder 3">
            <a:extLst>
              <a:ext uri="{FF2B5EF4-FFF2-40B4-BE49-F238E27FC236}">
                <a16:creationId xmlns:a16="http://schemas.microsoft.com/office/drawing/2014/main" id="{D9C75B39-4CDD-05E6-91AF-5F234991B4C5}"/>
              </a:ext>
            </a:extLst>
          </p:cNvPr>
          <p:cNvSpPr txBox="1">
            <a:spLocks/>
          </p:cNvSpPr>
          <p:nvPr/>
        </p:nvSpPr>
        <p:spPr>
          <a:xfrm>
            <a:off x="826658" y="1798025"/>
            <a:ext cx="5157787" cy="584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02060"/>
                </a:solidFill>
                <a:latin typeface="Segoe UI" panose="020B0502040204020203" pitchFamily="34" charset="0"/>
                <a:cs typeface="Segoe UI" panose="020B0502040204020203" pitchFamily="34" charset="0"/>
              </a:rPr>
              <a:t>With diagnosis</a:t>
            </a:r>
          </a:p>
        </p:txBody>
      </p:sp>
      <p:sp>
        <p:nvSpPr>
          <p:cNvPr id="8" name="Content Placeholder 4">
            <a:extLst>
              <a:ext uri="{FF2B5EF4-FFF2-40B4-BE49-F238E27FC236}">
                <a16:creationId xmlns:a16="http://schemas.microsoft.com/office/drawing/2014/main" id="{514A5C37-B9B7-9E7C-96ED-2CF62FE3772B}"/>
              </a:ext>
            </a:extLst>
          </p:cNvPr>
          <p:cNvSpPr txBox="1">
            <a:spLocks/>
          </p:cNvSpPr>
          <p:nvPr/>
        </p:nvSpPr>
        <p:spPr>
          <a:xfrm>
            <a:off x="839788" y="2505075"/>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2060"/>
                </a:solidFill>
                <a:cs typeface="Calibri"/>
              </a:rPr>
              <a:t>Opportunity to modify risk factors</a:t>
            </a:r>
          </a:p>
          <a:p>
            <a:r>
              <a:rPr lang="en-US">
                <a:solidFill>
                  <a:srgbClr val="002060"/>
                </a:solidFill>
                <a:cs typeface="Calibri"/>
              </a:rPr>
              <a:t>Caregiver/family support</a:t>
            </a:r>
          </a:p>
          <a:p>
            <a:r>
              <a:rPr lang="en-US">
                <a:solidFill>
                  <a:srgbClr val="002060"/>
                </a:solidFill>
                <a:cs typeface="Calibri"/>
              </a:rPr>
              <a:t>Emotional and spiritual support</a:t>
            </a:r>
          </a:p>
          <a:p>
            <a:r>
              <a:rPr lang="en-US">
                <a:solidFill>
                  <a:srgbClr val="002060"/>
                </a:solidFill>
                <a:cs typeface="Calibri"/>
              </a:rPr>
              <a:t>Participate in research</a:t>
            </a:r>
          </a:p>
          <a:p>
            <a:r>
              <a:rPr lang="en-US">
                <a:solidFill>
                  <a:srgbClr val="002060"/>
                </a:solidFill>
                <a:cs typeface="Calibri"/>
              </a:rPr>
              <a:t>Advanced care planning</a:t>
            </a:r>
          </a:p>
          <a:p>
            <a:r>
              <a:rPr lang="en-US">
                <a:solidFill>
                  <a:srgbClr val="002060"/>
                </a:solidFill>
                <a:cs typeface="Calibri"/>
              </a:rPr>
              <a:t>Disease modifying medications</a:t>
            </a:r>
          </a:p>
          <a:p>
            <a:pPr marL="0" indent="0">
              <a:buFont typeface="Arial" panose="020B0604020202020204" pitchFamily="34" charset="0"/>
              <a:buNone/>
            </a:pPr>
            <a:endParaRPr lang="en-US" dirty="0">
              <a:solidFill>
                <a:srgbClr val="002060"/>
              </a:solidFill>
              <a:cs typeface="Calibri"/>
            </a:endParaRPr>
          </a:p>
        </p:txBody>
      </p:sp>
      <p:sp>
        <p:nvSpPr>
          <p:cNvPr id="10" name="Text Placeholder 5">
            <a:extLst>
              <a:ext uri="{FF2B5EF4-FFF2-40B4-BE49-F238E27FC236}">
                <a16:creationId xmlns:a16="http://schemas.microsoft.com/office/drawing/2014/main" id="{CBB4DFC8-736F-1E80-D2C6-F9FCFB3EDADF}"/>
              </a:ext>
            </a:extLst>
          </p:cNvPr>
          <p:cNvSpPr txBox="1">
            <a:spLocks/>
          </p:cNvSpPr>
          <p:nvPr/>
        </p:nvSpPr>
        <p:spPr>
          <a:xfrm>
            <a:off x="6172200" y="1798025"/>
            <a:ext cx="5183188" cy="584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02060"/>
                </a:solidFill>
                <a:latin typeface="Segoe UI" panose="020B0502040204020203" pitchFamily="34" charset="0"/>
                <a:cs typeface="Segoe UI" panose="020B0502040204020203" pitchFamily="34" charset="0"/>
              </a:rPr>
              <a:t>Without diagnosis</a:t>
            </a:r>
          </a:p>
        </p:txBody>
      </p:sp>
      <p:sp>
        <p:nvSpPr>
          <p:cNvPr id="13" name="Content Placeholder 6">
            <a:extLst>
              <a:ext uri="{FF2B5EF4-FFF2-40B4-BE49-F238E27FC236}">
                <a16:creationId xmlns:a16="http://schemas.microsoft.com/office/drawing/2014/main" id="{35E4C209-0DAD-E5A9-D96C-D29966529EC0}"/>
              </a:ext>
            </a:extLst>
          </p:cNvPr>
          <p:cNvSpPr txBox="1">
            <a:spLocks/>
          </p:cNvSpPr>
          <p:nvPr/>
        </p:nvSpPr>
        <p:spPr>
          <a:xfrm>
            <a:off x="6172200" y="2505075"/>
            <a:ext cx="5183188"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2060"/>
                </a:solidFill>
                <a:cs typeface="Calibri"/>
              </a:rPr>
              <a:t>Uncertainty</a:t>
            </a:r>
          </a:p>
          <a:p>
            <a:r>
              <a:rPr lang="en-US">
                <a:solidFill>
                  <a:srgbClr val="002060"/>
                </a:solidFill>
                <a:cs typeface="Calibri"/>
              </a:rPr>
              <a:t>Guilt</a:t>
            </a:r>
          </a:p>
          <a:p>
            <a:r>
              <a:rPr lang="en-US">
                <a:solidFill>
                  <a:srgbClr val="002060"/>
                </a:solidFill>
                <a:cs typeface="Calibri"/>
              </a:rPr>
              <a:t>Diagnosed later (in hospital) with higher mortality</a:t>
            </a:r>
          </a:p>
          <a:p>
            <a:r>
              <a:rPr lang="en-US">
                <a:solidFill>
                  <a:srgbClr val="002060"/>
                </a:solidFill>
                <a:cs typeface="Calibri"/>
              </a:rPr>
              <a:t>Safety</a:t>
            </a:r>
          </a:p>
          <a:p>
            <a:r>
              <a:rPr lang="en-US">
                <a:solidFill>
                  <a:srgbClr val="002060"/>
                </a:solidFill>
                <a:cs typeface="Calibri"/>
              </a:rPr>
              <a:t>Lack of family support:  "I thought it was just me being awful."</a:t>
            </a:r>
            <a:endParaRPr lang="en-US" dirty="0">
              <a:solidFill>
                <a:srgbClr val="002060"/>
              </a:solidFill>
              <a:cs typeface="Calibri"/>
            </a:endParaRPr>
          </a:p>
        </p:txBody>
      </p:sp>
    </p:spTree>
    <p:extLst>
      <p:ext uri="{BB962C8B-B14F-4D97-AF65-F5344CB8AC3E}">
        <p14:creationId xmlns:p14="http://schemas.microsoft.com/office/powerpoint/2010/main" val="978529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2805-FFFF-F6A8-DFE4-55A90C231D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A852C39-065E-D2B6-6714-67FF86CD546B}"/>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2E6DEE3-864B-F8AF-EF5B-4648DDA1429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Frontotemporal Degeneration</a:t>
            </a:r>
            <a:endParaRPr lang="en-US" dirty="0">
              <a:ea typeface="+mj-ea"/>
            </a:endParaRPr>
          </a:p>
        </p:txBody>
      </p:sp>
      <p:sp>
        <p:nvSpPr>
          <p:cNvPr id="29" name="Rectangle 28">
            <a:extLst>
              <a:ext uri="{FF2B5EF4-FFF2-40B4-BE49-F238E27FC236}">
                <a16:creationId xmlns:a16="http://schemas.microsoft.com/office/drawing/2014/main" id="{C1580F15-BC3A-FFF0-0704-56FFA1A4FC2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AF5EC05-9B45-364D-EF87-BD98AEA33B0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1E62479D-CE01-22F7-7B3F-A123C6B89D8B}"/>
              </a:ext>
            </a:extLst>
          </p:cNvPr>
          <p:cNvSpPr txBox="1">
            <a:spLocks/>
          </p:cNvSpPr>
          <p:nvPr/>
        </p:nvSpPr>
        <p:spPr>
          <a:xfrm>
            <a:off x="3020291" y="1698770"/>
            <a:ext cx="8722530"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FTD affects 20-30,000 individuals in the US</a:t>
            </a:r>
          </a:p>
          <a:p>
            <a:pPr marL="457200" indent="-457200"/>
            <a:r>
              <a:rPr lang="en-US" dirty="0">
                <a:solidFill>
                  <a:srgbClr val="002060"/>
                </a:solidFill>
                <a:latin typeface="Calibri"/>
                <a:cs typeface="Calibri"/>
              </a:rPr>
              <a:t>Second most common dementia in those under age 65</a:t>
            </a:r>
          </a:p>
          <a:p>
            <a:pPr marL="457200" indent="-457200"/>
            <a:r>
              <a:rPr lang="en-US" dirty="0">
                <a:solidFill>
                  <a:srgbClr val="002060"/>
                </a:solidFill>
                <a:latin typeface="Calibri"/>
                <a:cs typeface="Calibri"/>
              </a:rPr>
              <a:t>Behavioral or language</a:t>
            </a:r>
          </a:p>
          <a:p>
            <a:pPr marL="457200" indent="-457200"/>
            <a:r>
              <a:rPr lang="en-US" dirty="0">
                <a:solidFill>
                  <a:srgbClr val="002060"/>
                </a:solidFill>
                <a:latin typeface="Calibri"/>
                <a:cs typeface="Calibri"/>
              </a:rPr>
              <a:t>Genetic mutation in about half the cases</a:t>
            </a:r>
          </a:p>
          <a:p>
            <a:pPr marL="914400" lvl="1" indent="-457200"/>
            <a:r>
              <a:rPr lang="en-US" dirty="0">
                <a:solidFill>
                  <a:srgbClr val="002060"/>
                </a:solidFill>
                <a:latin typeface="Calibri"/>
                <a:cs typeface="Calibri"/>
              </a:rPr>
              <a:t>Mutations in microtubule-associated protein tau (MAPT), progranulin (PGRN) and chromosome 9(C9orf72) </a:t>
            </a:r>
          </a:p>
          <a:p>
            <a:pPr marL="457200" indent="-457200"/>
            <a:r>
              <a:rPr lang="en-US" dirty="0">
                <a:solidFill>
                  <a:srgbClr val="002060"/>
                </a:solidFill>
                <a:latin typeface="Calibri"/>
                <a:cs typeface="Calibri"/>
              </a:rPr>
              <a:t>Alzheimer’s disease</a:t>
            </a: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039116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A2BF-76FA-0438-BC51-7610269C45E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01A2CF4-0868-AB30-D823-862EA9B8666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0CAD9D-F79D-4CA4-530F-7E37E5D6A7F3}"/>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j-ea"/>
            </a:endParaRPr>
          </a:p>
        </p:txBody>
      </p:sp>
      <p:sp>
        <p:nvSpPr>
          <p:cNvPr id="29" name="Rectangle 28">
            <a:extLst>
              <a:ext uri="{FF2B5EF4-FFF2-40B4-BE49-F238E27FC236}">
                <a16:creationId xmlns:a16="http://schemas.microsoft.com/office/drawing/2014/main" id="{A7734ED0-419F-5661-61F9-0DFA2F4CE25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41015972-061D-B477-1906-B8D7AFAD7EA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2" name="Title 1">
            <a:extLst>
              <a:ext uri="{FF2B5EF4-FFF2-40B4-BE49-F238E27FC236}">
                <a16:creationId xmlns:a16="http://schemas.microsoft.com/office/drawing/2014/main" id="{7AFFAEAB-97C6-6C11-3595-D4FC62E258A5}"/>
              </a:ext>
            </a:extLst>
          </p:cNvPr>
          <p:cNvSpPr>
            <a:spLocks noGrp="1"/>
          </p:cNvSpPr>
          <p:nvPr>
            <p:ph type="title"/>
          </p:nvPr>
        </p:nvSpPr>
        <p:spPr>
          <a:xfrm>
            <a:off x="545100" y="1765958"/>
            <a:ext cx="10515600" cy="1325563"/>
          </a:xfrm>
        </p:spPr>
        <p:txBody>
          <a:bodyPr>
            <a:normAutofit/>
          </a:bodyPr>
          <a:lstStyle/>
          <a:p>
            <a:r>
              <a:rPr lang="en-US" sz="4000" b="1" dirty="0">
                <a:solidFill>
                  <a:srgbClr val="002060"/>
                </a:solidFill>
                <a:latin typeface="Segoe UI" panose="020B0502040204020203" pitchFamily="34" charset="0"/>
                <a:cs typeface="Segoe UI" panose="020B0502040204020203" pitchFamily="34" charset="0"/>
              </a:rPr>
              <a:t>FTD-Behavioral Variant </a:t>
            </a:r>
            <a:br>
              <a:rPr lang="en-US" sz="4000" b="1" dirty="0">
                <a:solidFill>
                  <a:srgbClr val="002060"/>
                </a:solidFill>
                <a:latin typeface="Segoe UI" panose="020B0502040204020203" pitchFamily="34" charset="0"/>
                <a:cs typeface="Segoe UI" panose="020B0502040204020203" pitchFamily="34" charset="0"/>
              </a:rPr>
            </a:br>
            <a:endParaRPr lang="en-US" sz="4000" b="1" dirty="0">
              <a:solidFill>
                <a:srgbClr val="002060"/>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9BDA322E-5B4B-FFB7-751E-5D91EB8BC736}"/>
              </a:ext>
            </a:extLst>
          </p:cNvPr>
          <p:cNvPicPr>
            <a:picLocks noChangeAspect="1"/>
          </p:cNvPicPr>
          <p:nvPr/>
        </p:nvPicPr>
        <p:blipFill>
          <a:blip r:embed="rId4"/>
          <a:stretch>
            <a:fillRect/>
          </a:stretch>
        </p:blipFill>
        <p:spPr>
          <a:xfrm>
            <a:off x="6754861" y="102140"/>
            <a:ext cx="5355452" cy="6653719"/>
          </a:xfrm>
          <a:prstGeom prst="rect">
            <a:avLst/>
          </a:prstGeom>
        </p:spPr>
      </p:pic>
    </p:spTree>
    <p:extLst>
      <p:ext uri="{BB962C8B-B14F-4D97-AF65-F5344CB8AC3E}">
        <p14:creationId xmlns:p14="http://schemas.microsoft.com/office/powerpoint/2010/main" val="1630709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76D7-128B-4B1A-3F8F-223A1C602C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2466F3E-579B-EA13-5B8D-FBA40B51CDCF}"/>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CD60D47-D7E2-AC70-DC8D-CD4CB204668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j-ea"/>
            </a:endParaRPr>
          </a:p>
        </p:txBody>
      </p:sp>
      <p:sp>
        <p:nvSpPr>
          <p:cNvPr id="29" name="Rectangle 28">
            <a:extLst>
              <a:ext uri="{FF2B5EF4-FFF2-40B4-BE49-F238E27FC236}">
                <a16:creationId xmlns:a16="http://schemas.microsoft.com/office/drawing/2014/main" id="{CD374552-9302-7DEB-C8A0-99CC8344C9D8}"/>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FF614B9C-AE7D-F378-1A71-FFD0455C4E19}"/>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15" name="Title 1">
            <a:extLst>
              <a:ext uri="{FF2B5EF4-FFF2-40B4-BE49-F238E27FC236}">
                <a16:creationId xmlns:a16="http://schemas.microsoft.com/office/drawing/2014/main" id="{64A100A4-4582-DF5E-3F74-C37A08786AA8}"/>
              </a:ext>
            </a:extLst>
          </p:cNvPr>
          <p:cNvSpPr>
            <a:spLocks noGrp="1"/>
          </p:cNvSpPr>
          <p:nvPr>
            <p:ph type="title"/>
          </p:nvPr>
        </p:nvSpPr>
        <p:spPr>
          <a:xfrm>
            <a:off x="569707" y="1871068"/>
            <a:ext cx="10515600" cy="1325563"/>
          </a:xfrm>
        </p:spPr>
        <p:txBody>
          <a:bodyPr>
            <a:normAutofit fontScale="90000"/>
          </a:bodyPr>
          <a:lstStyle/>
          <a:p>
            <a:r>
              <a:rPr lang="en-US" b="1" dirty="0">
                <a:solidFill>
                  <a:srgbClr val="002060"/>
                </a:solidFill>
                <a:latin typeface="Segoe UI" panose="020B0502040204020203" pitchFamily="34" charset="0"/>
                <a:cs typeface="Segoe UI" panose="020B0502040204020203" pitchFamily="34" charset="0"/>
              </a:rPr>
              <a:t>Primary Progressive</a:t>
            </a:r>
            <a:br>
              <a:rPr lang="en-US" b="1" dirty="0">
                <a:solidFill>
                  <a:srgbClr val="002060"/>
                </a:solidFill>
                <a:latin typeface="Segoe UI" panose="020B0502040204020203" pitchFamily="34" charset="0"/>
                <a:cs typeface="Segoe UI" panose="020B0502040204020203" pitchFamily="34" charset="0"/>
              </a:rPr>
            </a:br>
            <a:r>
              <a:rPr lang="en-US" b="1" dirty="0">
                <a:solidFill>
                  <a:srgbClr val="002060"/>
                </a:solidFill>
                <a:latin typeface="Segoe UI" panose="020B0502040204020203" pitchFamily="34" charset="0"/>
                <a:cs typeface="Segoe UI" panose="020B0502040204020203" pitchFamily="34" charset="0"/>
              </a:rPr>
              <a:t>Aphasia</a:t>
            </a:r>
            <a:br>
              <a:rPr lang="en-US" b="1" dirty="0">
                <a:solidFill>
                  <a:srgbClr val="002060"/>
                </a:solidFill>
                <a:latin typeface="Segoe UI" panose="020B0502040204020203" pitchFamily="34" charset="0"/>
                <a:cs typeface="Segoe UI" panose="020B0502040204020203" pitchFamily="34" charset="0"/>
              </a:rPr>
            </a:br>
            <a:endParaRPr lang="en-US" b="1" dirty="0">
              <a:solidFill>
                <a:srgbClr val="002060"/>
              </a:solidFill>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C0A62068-E753-B7E1-75CE-2CCEC959873A}"/>
              </a:ext>
            </a:extLst>
          </p:cNvPr>
          <p:cNvPicPr>
            <a:picLocks noChangeAspect="1"/>
          </p:cNvPicPr>
          <p:nvPr/>
        </p:nvPicPr>
        <p:blipFill>
          <a:blip r:embed="rId4"/>
          <a:stretch>
            <a:fillRect/>
          </a:stretch>
        </p:blipFill>
        <p:spPr>
          <a:xfrm>
            <a:off x="6882138" y="96251"/>
            <a:ext cx="5227484" cy="6858000"/>
          </a:xfrm>
          <a:prstGeom prst="rect">
            <a:avLst/>
          </a:prstGeom>
        </p:spPr>
      </p:pic>
    </p:spTree>
    <p:extLst>
      <p:ext uri="{BB962C8B-B14F-4D97-AF65-F5344CB8AC3E}">
        <p14:creationId xmlns:p14="http://schemas.microsoft.com/office/powerpoint/2010/main" val="1030135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A82D-79DC-B00D-0D19-D79F488EEAD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B5A1F00-71C1-054A-B584-62725082D3BF}"/>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D38B263-2F21-185F-827A-D693D673951C}"/>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Assessment</a:t>
            </a:r>
            <a:endParaRPr lang="en-US" dirty="0">
              <a:ea typeface="+mj-ea"/>
            </a:endParaRPr>
          </a:p>
        </p:txBody>
      </p:sp>
      <p:sp>
        <p:nvSpPr>
          <p:cNvPr id="29" name="Rectangle 28">
            <a:extLst>
              <a:ext uri="{FF2B5EF4-FFF2-40B4-BE49-F238E27FC236}">
                <a16:creationId xmlns:a16="http://schemas.microsoft.com/office/drawing/2014/main" id="{016AFE40-5B99-CE99-6755-698EB74B125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CCD5AFD6-E0AD-1DA1-9C75-2856CBA9D9B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1078C9B7-EE19-E2A3-66A1-60E2B077525B}"/>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Young (40s, 50s) but can also be in older adults</a:t>
            </a:r>
          </a:p>
          <a:p>
            <a:pPr marL="457200" indent="-457200"/>
            <a:r>
              <a:rPr lang="en-US" dirty="0">
                <a:solidFill>
                  <a:srgbClr val="002060"/>
                </a:solidFill>
                <a:latin typeface="Calibri"/>
                <a:cs typeface="Calibri"/>
              </a:rPr>
              <a:t>Use standardized tools to assess (e.g., Frontal Behavioral Inventory, Milan et al., 2008)</a:t>
            </a:r>
          </a:p>
          <a:p>
            <a:pPr marL="457200" indent="-457200"/>
            <a:r>
              <a:rPr lang="en-US" dirty="0">
                <a:solidFill>
                  <a:srgbClr val="002060"/>
                </a:solidFill>
                <a:latin typeface="Calibri"/>
                <a:cs typeface="Calibri"/>
              </a:rPr>
              <a:t>Need imaging</a:t>
            </a:r>
          </a:p>
          <a:p>
            <a:pPr marL="457200" indent="-457200"/>
            <a:r>
              <a:rPr lang="en-US" dirty="0">
                <a:solidFill>
                  <a:srgbClr val="002060"/>
                </a:solidFill>
                <a:latin typeface="Calibri"/>
                <a:cs typeface="Calibri"/>
              </a:rPr>
              <a:t>Need neuropsychological evaluation</a:t>
            </a:r>
          </a:p>
          <a:p>
            <a:pPr marL="457200" indent="-457200"/>
            <a:r>
              <a:rPr lang="en-US" dirty="0">
                <a:solidFill>
                  <a:srgbClr val="002060"/>
                </a:solidFill>
                <a:latin typeface="Calibri"/>
                <a:cs typeface="Calibri"/>
              </a:rPr>
              <a:t>Speech therapy evaluation</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261265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DB28-924A-E01A-428B-CFF21164D48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901DB82-4695-0928-EDE2-74FFA0112D50}"/>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7F53442-15FB-15E8-4475-38E606FF8226}"/>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Risk Factors</a:t>
            </a:r>
            <a:endParaRPr lang="en-US" dirty="0">
              <a:ea typeface="+mj-ea"/>
            </a:endParaRPr>
          </a:p>
        </p:txBody>
      </p:sp>
      <p:sp>
        <p:nvSpPr>
          <p:cNvPr id="29" name="Rectangle 28">
            <a:extLst>
              <a:ext uri="{FF2B5EF4-FFF2-40B4-BE49-F238E27FC236}">
                <a16:creationId xmlns:a16="http://schemas.microsoft.com/office/drawing/2014/main" id="{ACC73139-C531-DC3F-6308-DF9A3F7AFD0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D4ABE6AB-CD43-5B19-C10A-E926F623B6F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graphicFrame>
        <p:nvGraphicFramePr>
          <p:cNvPr id="2" name="Table 1">
            <a:extLst>
              <a:ext uri="{FF2B5EF4-FFF2-40B4-BE49-F238E27FC236}">
                <a16:creationId xmlns:a16="http://schemas.microsoft.com/office/drawing/2014/main" id="{C87698FA-E181-D46F-6DFB-C3EBA5B5859F}"/>
              </a:ext>
            </a:extLst>
          </p:cNvPr>
          <p:cNvGraphicFramePr>
            <a:graphicFrameLocks noGrp="1"/>
          </p:cNvGraphicFramePr>
          <p:nvPr>
            <p:extLst>
              <p:ext uri="{D42A27DB-BD31-4B8C-83A1-F6EECF244321}">
                <p14:modId xmlns:p14="http://schemas.microsoft.com/office/powerpoint/2010/main" val="2624928580"/>
              </p:ext>
            </p:extLst>
          </p:nvPr>
        </p:nvGraphicFramePr>
        <p:xfrm>
          <a:off x="1443789" y="2192051"/>
          <a:ext cx="9333278" cy="3185418"/>
        </p:xfrm>
        <a:graphic>
          <a:graphicData uri="http://schemas.openxmlformats.org/drawingml/2006/table">
            <a:tbl>
              <a:tblPr/>
              <a:tblGrid>
                <a:gridCol w="9333278">
                  <a:extLst>
                    <a:ext uri="{9D8B030D-6E8A-4147-A177-3AD203B41FA5}">
                      <a16:colId xmlns:a16="http://schemas.microsoft.com/office/drawing/2014/main" val="1105333076"/>
                    </a:ext>
                  </a:extLst>
                </a:gridCol>
              </a:tblGrid>
              <a:tr h="1746842">
                <a:tc>
                  <a:txBody>
                    <a:bodyPr/>
                    <a:lstStyle/>
                    <a:p>
                      <a:endParaRPr lang="en-US" sz="2400" dirty="0">
                        <a:solidFill>
                          <a:srgbClr val="002060"/>
                        </a:solidFill>
                        <a:effectLst/>
                        <a:latin typeface="Segoe UI" panose="020B0502040204020203" pitchFamily="34" charset="0"/>
                        <a:cs typeface="Segoe UI" panose="020B0502040204020203" pitchFamily="34" charset="0"/>
                      </a:endParaRPr>
                    </a:p>
                    <a:p>
                      <a:r>
                        <a:rPr lang="en-US" sz="2400" dirty="0" err="1">
                          <a:solidFill>
                            <a:srgbClr val="002060"/>
                          </a:solidFill>
                          <a:effectLst/>
                          <a:latin typeface="Segoe UI" panose="020B0502040204020203" pitchFamily="34" charset="0"/>
                          <a:cs typeface="Segoe UI" panose="020B0502040204020203" pitchFamily="34" charset="0"/>
                        </a:rPr>
                        <a:t>Gamogi</a:t>
                      </a:r>
                      <a:r>
                        <a:rPr lang="en-US" sz="2400" dirty="0">
                          <a:solidFill>
                            <a:srgbClr val="002060"/>
                          </a:solidFill>
                          <a:effectLst/>
                          <a:latin typeface="Segoe UI" panose="020B0502040204020203" pitchFamily="34" charset="0"/>
                          <a:cs typeface="Segoe UI" panose="020B0502040204020203" pitchFamily="34" charset="0"/>
                        </a:rPr>
                        <a:t> et al., 46 subjects</a:t>
                      </a:r>
                    </a:p>
                    <a:p>
                      <a:endParaRPr lang="en-US" sz="2400" dirty="0">
                        <a:solidFill>
                          <a:srgbClr val="002060"/>
                        </a:solidFill>
                        <a:effectLst/>
                        <a:latin typeface="Segoe UI" panose="020B0502040204020203" pitchFamily="34" charset="0"/>
                        <a:cs typeface="Segoe UI" panose="020B0502040204020203" pitchFamily="34" charset="0"/>
                      </a:endParaRPr>
                    </a:p>
                    <a:p>
                      <a:r>
                        <a:rPr lang="en-US" sz="2400" dirty="0">
                          <a:solidFill>
                            <a:srgbClr val="002060"/>
                          </a:solidFill>
                          <a:effectLst/>
                          <a:latin typeface="Segoe UI" panose="020B0502040204020203" pitchFamily="34" charset="0"/>
                          <a:cs typeface="Segoe UI" panose="020B0502040204020203" pitchFamily="34" charset="0"/>
                        </a:rPr>
                        <a:t>History of major depression (70.6%)</a:t>
                      </a:r>
                    </a:p>
                  </a:txBody>
                  <a:tcPr anchor="ctr">
                    <a:lnL>
                      <a:noFill/>
                    </a:lnL>
                    <a:lnR>
                      <a:noFill/>
                    </a:lnR>
                    <a:lnT>
                      <a:noFill/>
                    </a:lnT>
                    <a:lnB>
                      <a:noFill/>
                    </a:lnB>
                    <a:solidFill>
                      <a:srgbClr val="FFFFFF"/>
                    </a:solidFill>
                  </a:tcPr>
                </a:tc>
                <a:extLst>
                  <a:ext uri="{0D108BD9-81ED-4DB2-BD59-A6C34878D82A}">
                    <a16:rowId xmlns:a16="http://schemas.microsoft.com/office/drawing/2014/main" val="951386347"/>
                  </a:ext>
                </a:extLst>
              </a:tr>
              <a:tr h="513777">
                <a:tc>
                  <a:txBody>
                    <a:bodyPr/>
                    <a:lstStyle/>
                    <a:p>
                      <a:r>
                        <a:rPr lang="en-US" sz="2400" dirty="0">
                          <a:solidFill>
                            <a:srgbClr val="002060"/>
                          </a:solidFill>
                          <a:effectLst/>
                          <a:latin typeface="Segoe UI" panose="020B0502040204020203" pitchFamily="34" charset="0"/>
                          <a:cs typeface="Segoe UI" panose="020B0502040204020203" pitchFamily="34" charset="0"/>
                        </a:rPr>
                        <a:t>Familial history psychosis (64.7%)</a:t>
                      </a:r>
                    </a:p>
                  </a:txBody>
                  <a:tcPr anchor="ctr">
                    <a:lnL>
                      <a:noFill/>
                    </a:lnL>
                    <a:lnR>
                      <a:noFill/>
                    </a:lnR>
                    <a:lnT>
                      <a:noFill/>
                    </a:lnT>
                    <a:lnB>
                      <a:noFill/>
                    </a:lnB>
                    <a:solidFill>
                      <a:srgbClr val="FFFFFF"/>
                    </a:solidFill>
                  </a:tcPr>
                </a:tc>
                <a:extLst>
                  <a:ext uri="{0D108BD9-81ED-4DB2-BD59-A6C34878D82A}">
                    <a16:rowId xmlns:a16="http://schemas.microsoft.com/office/drawing/2014/main" val="1874414776"/>
                  </a:ext>
                </a:extLst>
              </a:tr>
              <a:tr h="513777">
                <a:tc>
                  <a:txBody>
                    <a:bodyPr/>
                    <a:lstStyle/>
                    <a:p>
                      <a:r>
                        <a:rPr lang="en-US" sz="2400" dirty="0">
                          <a:solidFill>
                            <a:srgbClr val="002060"/>
                          </a:solidFill>
                          <a:effectLst/>
                          <a:latin typeface="Segoe UI" panose="020B0502040204020203" pitchFamily="34" charset="0"/>
                          <a:cs typeface="Segoe UI" panose="020B0502040204020203" pitchFamily="34" charset="0"/>
                        </a:rPr>
                        <a:t>Use of antipsychotic drugs (at recruitment) (76.5%)</a:t>
                      </a:r>
                    </a:p>
                  </a:txBody>
                  <a:tcPr anchor="ctr">
                    <a:lnL>
                      <a:noFill/>
                    </a:lnL>
                    <a:lnR>
                      <a:noFill/>
                    </a:lnR>
                    <a:lnT>
                      <a:noFill/>
                    </a:lnT>
                    <a:lnB>
                      <a:noFill/>
                    </a:lnB>
                    <a:solidFill>
                      <a:srgbClr val="FFFFFF"/>
                    </a:solidFill>
                  </a:tcPr>
                </a:tc>
                <a:extLst>
                  <a:ext uri="{0D108BD9-81ED-4DB2-BD59-A6C34878D82A}">
                    <a16:rowId xmlns:a16="http://schemas.microsoft.com/office/drawing/2014/main" val="3754149882"/>
                  </a:ext>
                </a:extLst>
              </a:tr>
              <a:tr h="411022">
                <a:tc>
                  <a:txBody>
                    <a:bodyPr/>
                    <a:lstStyle/>
                    <a:p>
                      <a:endParaRPr lang="en-US"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878061631"/>
                  </a:ext>
                </a:extLst>
              </a:tr>
            </a:tbl>
          </a:graphicData>
        </a:graphic>
      </p:graphicFrame>
    </p:spTree>
    <p:extLst>
      <p:ext uri="{BB962C8B-B14F-4D97-AF65-F5344CB8AC3E}">
        <p14:creationId xmlns:p14="http://schemas.microsoft.com/office/powerpoint/2010/main" val="202108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93384-10F0-6CBE-41BE-8DE623832A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E8D3C16-A7C5-3AD2-A744-07A415220D94}"/>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70E3B0-50D0-BF91-9B39-C3145A6DBC91}"/>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latin typeface="Segoe UI" panose="020B0502040204020203" pitchFamily="34" charset="0"/>
                <a:cs typeface="Segoe UI" panose="020B0502040204020203" pitchFamily="34" charset="0"/>
              </a:rPr>
              <a:t>PPA</a:t>
            </a:r>
            <a:endParaRPr lang="en-US" b="1" dirty="0">
              <a:latin typeface="Segoe UI" panose="020B0502040204020203" pitchFamily="34" charset="0"/>
              <a:ea typeface="+mj-ea"/>
              <a:cs typeface="Segoe UI" panose="020B0502040204020203" pitchFamily="34" charset="0"/>
            </a:endParaRPr>
          </a:p>
        </p:txBody>
      </p:sp>
      <p:sp>
        <p:nvSpPr>
          <p:cNvPr id="29" name="Rectangle 28">
            <a:extLst>
              <a:ext uri="{FF2B5EF4-FFF2-40B4-BE49-F238E27FC236}">
                <a16:creationId xmlns:a16="http://schemas.microsoft.com/office/drawing/2014/main" id="{1EC73884-FC9F-A68E-A2D9-9480BE85D85D}"/>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B8637EEA-B128-9BAF-A970-0EE98B0A63C9}"/>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4D672036-F647-1690-A23C-8D2138B2CE8B}"/>
              </a:ext>
            </a:extLst>
          </p:cNvPr>
          <p:cNvSpPr txBox="1">
            <a:spLocks/>
          </p:cNvSpPr>
          <p:nvPr/>
        </p:nvSpPr>
        <p:spPr>
          <a:xfrm>
            <a:off x="2844800" y="1730921"/>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PRIMARY</a:t>
            </a:r>
          </a:p>
          <a:p>
            <a:r>
              <a:rPr lang="en-US" dirty="0">
                <a:solidFill>
                  <a:srgbClr val="002060"/>
                </a:solidFill>
                <a:latin typeface="Calibri" panose="020F0502020204030204" pitchFamily="34" charset="0"/>
                <a:cs typeface="Calibri" panose="020F0502020204030204" pitchFamily="34" charset="0"/>
              </a:rPr>
              <a:t>Impairment is prominent in a single domain (language) with relative sparing of other domains early on (e.g., memory)</a:t>
            </a:r>
          </a:p>
          <a:p>
            <a:pPr marL="0" indent="0">
              <a:buNone/>
            </a:pPr>
            <a:r>
              <a:rPr lang="en-US" sz="2600" b="1" dirty="0">
                <a:solidFill>
                  <a:srgbClr val="002060"/>
                </a:solidFill>
                <a:latin typeface="Segoe UI"/>
                <a:cs typeface="Segoe UI"/>
              </a:rPr>
              <a:t>PROGRESSIVE</a:t>
            </a:r>
          </a:p>
          <a:p>
            <a:r>
              <a:rPr lang="en-US" dirty="0">
                <a:solidFill>
                  <a:srgbClr val="002060"/>
                </a:solidFill>
                <a:latin typeface="Calibri" panose="020F0502020204030204" pitchFamily="34" charset="0"/>
                <a:cs typeface="Calibri" panose="020F0502020204030204" pitchFamily="34" charset="0"/>
              </a:rPr>
              <a:t>The impairment will get worse over time</a:t>
            </a:r>
          </a:p>
          <a:p>
            <a:pPr marL="0" indent="0">
              <a:buNone/>
            </a:pPr>
            <a:r>
              <a:rPr lang="en-US" sz="2600" b="1" dirty="0">
                <a:solidFill>
                  <a:srgbClr val="002060"/>
                </a:solidFill>
                <a:latin typeface="Segoe UI"/>
                <a:cs typeface="Segoe UI"/>
              </a:rPr>
              <a:t>APHASIA</a:t>
            </a:r>
          </a:p>
          <a:p>
            <a:r>
              <a:rPr lang="en-US" dirty="0">
                <a:solidFill>
                  <a:srgbClr val="002060"/>
                </a:solidFill>
                <a:latin typeface="Calibri" panose="020F0502020204030204" pitchFamily="34" charset="0"/>
                <a:cs typeface="Calibri" panose="020F0502020204030204" pitchFamily="34" charset="0"/>
              </a:rPr>
              <a:t>Affects language</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107418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1EC3-642B-9EE9-BF5C-A5874727193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42DCE3A-8052-DBBA-098E-9678ACD6AF56}"/>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0F10C73-F079-4DF2-6342-17C529489388}"/>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Medications for FTD</a:t>
            </a:r>
            <a:endParaRPr lang="en-US" dirty="0">
              <a:ea typeface="+mj-ea"/>
            </a:endParaRPr>
          </a:p>
        </p:txBody>
      </p:sp>
      <p:sp>
        <p:nvSpPr>
          <p:cNvPr id="29" name="Rectangle 28">
            <a:extLst>
              <a:ext uri="{FF2B5EF4-FFF2-40B4-BE49-F238E27FC236}">
                <a16:creationId xmlns:a16="http://schemas.microsoft.com/office/drawing/2014/main" id="{A93C966C-EA04-54C6-0D96-BC5B74C3849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676EE45D-B0C1-B67C-911F-79EE36A2A0BD}"/>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40647810-B9A9-A170-5809-DEA0D686C638}"/>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2060"/>
                </a:solidFill>
                <a:latin typeface="Segoe UI"/>
                <a:cs typeface="Segoe UI"/>
              </a:rPr>
              <a:t>FTD</a:t>
            </a:r>
            <a:endParaRPr lang="en-US" sz="2600" dirty="0">
              <a:solidFill>
                <a:srgbClr val="002060"/>
              </a:solidFill>
              <a:latin typeface="Segoe UI"/>
              <a:cs typeface="Calibri"/>
            </a:endParaRPr>
          </a:p>
          <a:p>
            <a:pPr marL="457200" indent="-457200"/>
            <a:r>
              <a:rPr lang="en-US" dirty="0">
                <a:solidFill>
                  <a:srgbClr val="002060"/>
                </a:solidFill>
                <a:latin typeface="Calibri"/>
                <a:cs typeface="Calibri"/>
              </a:rPr>
              <a:t>Cholinesterase inhibitors and memantine may speed cognitive decline and worsen behaviors</a:t>
            </a:r>
          </a:p>
          <a:p>
            <a:pPr marL="457200" indent="-457200"/>
            <a:r>
              <a:rPr lang="en-US" dirty="0">
                <a:solidFill>
                  <a:srgbClr val="002060"/>
                </a:solidFill>
                <a:latin typeface="Calibri"/>
                <a:cs typeface="Calibri"/>
              </a:rPr>
              <a:t>Trazodone can be very helpful for hyperphagia, agitation, irritability</a:t>
            </a:r>
          </a:p>
          <a:p>
            <a:pPr marL="457200" indent="-457200"/>
            <a:r>
              <a:rPr lang="en-US" dirty="0">
                <a:solidFill>
                  <a:srgbClr val="002060"/>
                </a:solidFill>
                <a:latin typeface="Calibri"/>
                <a:cs typeface="Calibri"/>
              </a:rPr>
              <a:t>Citalopram: agitation, disinhibition, hypersexuality (Young, et al, 2018)</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974951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3B123-176F-4B0A-846B-87A8B62EEEF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AE100C3-0075-E8F4-941D-0FE6776DA9FA}"/>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F05C7EA-A2EE-A7EE-B554-52E1C1A362CC}"/>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Family Care</a:t>
            </a:r>
            <a:endParaRPr lang="en-US" dirty="0">
              <a:ea typeface="+mj-ea"/>
            </a:endParaRPr>
          </a:p>
        </p:txBody>
      </p:sp>
      <p:sp>
        <p:nvSpPr>
          <p:cNvPr id="29" name="Rectangle 28">
            <a:extLst>
              <a:ext uri="{FF2B5EF4-FFF2-40B4-BE49-F238E27FC236}">
                <a16:creationId xmlns:a16="http://schemas.microsoft.com/office/drawing/2014/main" id="{E2346839-E47A-BCBC-0F81-6C6CEB3BE9DC}"/>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0F0A7F2-4EA5-7677-1AA9-E94D3EA6A3EA}"/>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AB4910B1-A20A-8A19-DE00-A53C5CEDDE8B}"/>
              </a:ext>
            </a:extLst>
          </p:cNvPr>
          <p:cNvSpPr txBox="1">
            <a:spLocks/>
          </p:cNvSpPr>
          <p:nvPr/>
        </p:nvSpPr>
        <p:spPr>
          <a:xfrm>
            <a:off x="2452401" y="1843263"/>
            <a:ext cx="9271170"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Refer to the </a:t>
            </a:r>
            <a:r>
              <a:rPr lang="en-US" b="1" dirty="0">
                <a:solidFill>
                  <a:srgbClr val="002060"/>
                </a:solidFill>
                <a:latin typeface="Calibri"/>
                <a:cs typeface="Calibri"/>
              </a:rPr>
              <a:t>Association for Frontotemporal Degeneration </a:t>
            </a:r>
          </a:p>
          <a:p>
            <a:pPr marL="914400" lvl="1" indent="-457200"/>
            <a:r>
              <a:rPr lang="en-US" sz="2800" dirty="0">
                <a:solidFill>
                  <a:srgbClr val="002060"/>
                </a:solidFill>
                <a:latin typeface="Calibri"/>
                <a:cs typeface="Calibri"/>
                <a:hlinkClick r:id="rId4"/>
              </a:rPr>
              <a:t>www.theaftd.org</a:t>
            </a:r>
            <a:r>
              <a:rPr lang="en-US" sz="2800" dirty="0">
                <a:solidFill>
                  <a:srgbClr val="002060"/>
                </a:solidFill>
                <a:latin typeface="Calibri"/>
                <a:cs typeface="Calibri"/>
              </a:rPr>
              <a:t> </a:t>
            </a:r>
          </a:p>
          <a:p>
            <a:pPr marL="457200" indent="-457200"/>
            <a:r>
              <a:rPr lang="en-US" dirty="0">
                <a:solidFill>
                  <a:srgbClr val="002060"/>
                </a:solidFill>
                <a:latin typeface="Calibri"/>
                <a:cs typeface="Calibri"/>
              </a:rPr>
              <a:t>Support</a:t>
            </a:r>
          </a:p>
          <a:p>
            <a:pPr marL="457200" indent="-457200"/>
            <a:r>
              <a:rPr lang="en-US" dirty="0">
                <a:solidFill>
                  <a:srgbClr val="002060"/>
                </a:solidFill>
                <a:latin typeface="Calibri"/>
                <a:cs typeface="Calibri"/>
              </a:rPr>
              <a:t>Research</a:t>
            </a:r>
          </a:p>
          <a:p>
            <a:pPr marL="457200" indent="-457200"/>
            <a:r>
              <a:rPr lang="en-US" dirty="0">
                <a:solidFill>
                  <a:srgbClr val="002060"/>
                </a:solidFill>
                <a:latin typeface="Calibri"/>
                <a:cs typeface="Calibri"/>
              </a:rPr>
              <a:t>Funding</a:t>
            </a:r>
          </a:p>
          <a:p>
            <a:pPr marL="914400" lvl="1" indent="-457200"/>
            <a:r>
              <a:rPr lang="en-US" sz="2800" dirty="0">
                <a:solidFill>
                  <a:srgbClr val="002060"/>
                </a:solidFill>
                <a:latin typeface="Calibri"/>
                <a:cs typeface="Calibri"/>
                <a:hlinkClick r:id="rId5"/>
              </a:rPr>
              <a:t>https://www.theaftd.org/living-with-ftd/resources/comstock-grants/</a:t>
            </a:r>
            <a:r>
              <a:rPr lang="en-US" sz="2800" dirty="0">
                <a:solidFill>
                  <a:srgbClr val="002060"/>
                </a:solidFill>
                <a:latin typeface="Calibri"/>
                <a:cs typeface="Calibri"/>
              </a:rPr>
              <a:t> </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058348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C33B-80EF-0337-5DB6-7E28B142E30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F4116FA-E83F-85D2-6001-0E9412CB5E3D}"/>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5C7E729-6AAD-F2F9-BE88-41F016B7C909}"/>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 Study</a:t>
            </a:r>
            <a:endParaRPr lang="en-US" dirty="0">
              <a:ea typeface="+mj-ea"/>
            </a:endParaRPr>
          </a:p>
        </p:txBody>
      </p:sp>
      <p:sp>
        <p:nvSpPr>
          <p:cNvPr id="29" name="Rectangle 28">
            <a:extLst>
              <a:ext uri="{FF2B5EF4-FFF2-40B4-BE49-F238E27FC236}">
                <a16:creationId xmlns:a16="http://schemas.microsoft.com/office/drawing/2014/main" id="{32E39DA5-6459-0AEA-E477-53C2F0F8FC2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DDCC9276-2AB9-27DE-9BCF-C60876056D43}"/>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11915BA5-8489-09F3-03FA-E6DE92E9447C}"/>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Donepezil is started for a man in his late 50's with young-onset Alzheimer’s dementia.  </a:t>
            </a:r>
          </a:p>
          <a:p>
            <a:pPr marL="457200" indent="-457200"/>
            <a:r>
              <a:rPr lang="en-US" dirty="0">
                <a:solidFill>
                  <a:srgbClr val="002060"/>
                </a:solidFill>
                <a:latin typeface="Calibri"/>
                <a:cs typeface="Calibri"/>
              </a:rPr>
              <a:t>He is becoming more obsessed with mowing the lawn and family is having difficulty managing his behaviors. </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2" descr="TS 148X Riding Lawn Mower | Husqvarna US">
            <a:extLst>
              <a:ext uri="{FF2B5EF4-FFF2-40B4-BE49-F238E27FC236}">
                <a16:creationId xmlns:a16="http://schemas.microsoft.com/office/drawing/2014/main" id="{D314FEBB-CE7A-6A82-22A8-582B698B0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387" y="4250573"/>
            <a:ext cx="4286353" cy="2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920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BF6E-4BB3-5822-78AD-41CB1A564A9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5B1A82E-39A0-A0DE-E10C-9CD0D658AF4E}"/>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5B19916-CDBA-F971-FDAA-888272F6BA50}"/>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Case Study</a:t>
            </a:r>
            <a:endParaRPr lang="en-US" dirty="0">
              <a:ea typeface="+mj-ea"/>
            </a:endParaRPr>
          </a:p>
        </p:txBody>
      </p:sp>
      <p:sp>
        <p:nvSpPr>
          <p:cNvPr id="29" name="Rectangle 28">
            <a:extLst>
              <a:ext uri="{FF2B5EF4-FFF2-40B4-BE49-F238E27FC236}">
                <a16:creationId xmlns:a16="http://schemas.microsoft.com/office/drawing/2014/main" id="{18D2C429-0D18-D459-6E90-8C00623647B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6BD4033-81FA-ABA9-F391-9B576920EC7E}"/>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20E6FCA4-17C6-A209-8834-AA45F8374671}"/>
              </a:ext>
            </a:extLst>
          </p:cNvPr>
          <p:cNvSpPr txBox="1">
            <a:spLocks/>
          </p:cNvSpPr>
          <p:nvPr/>
        </p:nvSpPr>
        <p:spPr>
          <a:xfrm>
            <a:off x="3020291" y="1698770"/>
            <a:ext cx="8442749" cy="5014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solidFill>
                  <a:srgbClr val="002060"/>
                </a:solidFill>
                <a:latin typeface="Calibri"/>
                <a:cs typeface="Calibri"/>
              </a:rPr>
              <a:t>Donepezil is started for a man in his late 50's with young-onset Alzheimer’s dementia.  </a:t>
            </a:r>
          </a:p>
          <a:p>
            <a:pPr marL="457200" indent="-457200"/>
            <a:r>
              <a:rPr lang="en-US" dirty="0">
                <a:solidFill>
                  <a:srgbClr val="002060"/>
                </a:solidFill>
                <a:latin typeface="Calibri"/>
                <a:cs typeface="Calibri"/>
              </a:rPr>
              <a:t>He is becoming more obsessed with mowing the lawn and family is having difficulty managing his behaviors. </a:t>
            </a:r>
          </a:p>
          <a:p>
            <a:pPr marL="457200" indent="-457200"/>
            <a:r>
              <a:rPr lang="en-US" dirty="0">
                <a:solidFill>
                  <a:srgbClr val="002060"/>
                </a:solidFill>
                <a:latin typeface="Calibri"/>
                <a:cs typeface="Calibri"/>
              </a:rPr>
              <a:t>Stop donepezil</a:t>
            </a:r>
          </a:p>
          <a:p>
            <a:pPr marL="457200" indent="-457200"/>
            <a:r>
              <a:rPr lang="en-US" dirty="0">
                <a:solidFill>
                  <a:srgbClr val="002060"/>
                </a:solidFill>
                <a:latin typeface="Calibri"/>
                <a:cs typeface="Calibri"/>
              </a:rPr>
              <a:t>Review diagnosis</a:t>
            </a:r>
          </a:p>
          <a:p>
            <a:pPr marL="457200" indent="-457200"/>
            <a:r>
              <a:rPr lang="en-US" dirty="0">
                <a:solidFill>
                  <a:srgbClr val="002060"/>
                </a:solidFill>
                <a:latin typeface="Calibri"/>
                <a:cs typeface="Calibri"/>
              </a:rPr>
              <a:t>Neuropsychological eval</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pic>
        <p:nvPicPr>
          <p:cNvPr id="2" name="Picture 2" descr="TS 148X Riding Lawn Mower | Husqvarna US">
            <a:extLst>
              <a:ext uri="{FF2B5EF4-FFF2-40B4-BE49-F238E27FC236}">
                <a16:creationId xmlns:a16="http://schemas.microsoft.com/office/drawing/2014/main" id="{0CA13108-BCD4-D276-4F88-6EE0B1BDF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387" y="4250573"/>
            <a:ext cx="4286353" cy="2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linds(horizontal)">
                                      <p:cBhvr>
                                        <p:cTn id="10" dur="500"/>
                                        <p:tgtEl>
                                          <p:spTgt spid="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linds(horizontal)">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B1FAC-127C-F95E-D665-A14E5A8A6AE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DC96B8-859D-E481-DEBC-8FD67811099B}"/>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AF3611E-E3F7-FE84-ED3C-B8E3D902397A}"/>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Key Points</a:t>
            </a:r>
            <a:endParaRPr lang="en-US" dirty="0">
              <a:ea typeface="+mj-ea"/>
            </a:endParaRPr>
          </a:p>
        </p:txBody>
      </p:sp>
      <p:sp>
        <p:nvSpPr>
          <p:cNvPr id="29" name="Rectangle 28">
            <a:extLst>
              <a:ext uri="{FF2B5EF4-FFF2-40B4-BE49-F238E27FC236}">
                <a16:creationId xmlns:a16="http://schemas.microsoft.com/office/drawing/2014/main" id="{6CC72107-7828-9AA5-028C-09E0657059A1}"/>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9B513F6A-9A19-9F25-02DA-8E08D0BD6AAF}"/>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C467281D-77D6-3FFC-87BD-2A4219B2C9DE}"/>
              </a:ext>
            </a:extLst>
          </p:cNvPr>
          <p:cNvSpPr txBox="1">
            <a:spLocks/>
          </p:cNvSpPr>
          <p:nvPr/>
        </p:nvSpPr>
        <p:spPr>
          <a:xfrm>
            <a:off x="3020291" y="1698771"/>
            <a:ext cx="8442749" cy="3126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solidFill>
                <a:srgbClr val="002060"/>
              </a:solidFill>
              <a:latin typeface="Segoe UI"/>
              <a:cs typeface="Segoe UI"/>
            </a:endParaRPr>
          </a:p>
          <a:p>
            <a:endParaRPr lang="en-US" sz="2600" dirty="0">
              <a:solidFill>
                <a:srgbClr val="002060"/>
              </a:solidFill>
              <a:latin typeface="Segoe UI"/>
              <a:cs typeface="Segoe UI"/>
            </a:endParaRPr>
          </a:p>
          <a:p>
            <a:endParaRPr lang="en-US" sz="2600" dirty="0">
              <a:solidFill>
                <a:srgbClr val="002060"/>
              </a:solidFill>
              <a:latin typeface="Segoe UI"/>
              <a:cs typeface="Segoe UI"/>
            </a:endParaRPr>
          </a:p>
          <a:p>
            <a:r>
              <a:rPr lang="en-US" sz="2600" dirty="0">
                <a:solidFill>
                  <a:srgbClr val="002060"/>
                </a:solidFill>
                <a:latin typeface="Segoe UI"/>
                <a:cs typeface="Segoe UI"/>
              </a:rPr>
              <a:t>Take memory concerns seriously</a:t>
            </a:r>
          </a:p>
          <a:p>
            <a:r>
              <a:rPr lang="en-US" sz="2600" dirty="0">
                <a:solidFill>
                  <a:srgbClr val="002060"/>
                </a:solidFill>
                <a:latin typeface="Segoe UI"/>
                <a:cs typeface="Segoe UI"/>
              </a:rPr>
              <a:t>Seek opportunities to learn more</a:t>
            </a:r>
          </a:p>
          <a:p>
            <a:r>
              <a:rPr lang="en-US" sz="2600" dirty="0">
                <a:solidFill>
                  <a:srgbClr val="002060"/>
                </a:solidFill>
                <a:latin typeface="Segoe UI"/>
                <a:cs typeface="Segoe UI"/>
              </a:rPr>
              <a:t>Thank you for being here</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2919127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AF0E-800E-65F2-F3D3-E0C2289EEA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DAF6994-F53A-6243-49A5-9C7CE29FA8B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5AB443F-9DAB-9E17-1CB9-D678C94C05A8}"/>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Mixed</a:t>
            </a:r>
            <a:endParaRPr lang="en-US" dirty="0">
              <a:ea typeface="+mj-ea"/>
            </a:endParaRPr>
          </a:p>
        </p:txBody>
      </p:sp>
      <p:sp>
        <p:nvSpPr>
          <p:cNvPr id="29" name="Rectangle 28">
            <a:extLst>
              <a:ext uri="{FF2B5EF4-FFF2-40B4-BE49-F238E27FC236}">
                <a16:creationId xmlns:a16="http://schemas.microsoft.com/office/drawing/2014/main" id="{56A0DA7F-8D8A-C743-B297-EB459981B47F}"/>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29F1549F-BB16-8A7C-4575-423C41C918C6}"/>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5" name="Picture 4">
            <a:extLst>
              <a:ext uri="{FF2B5EF4-FFF2-40B4-BE49-F238E27FC236}">
                <a16:creationId xmlns:a16="http://schemas.microsoft.com/office/drawing/2014/main" id="{3DB06D16-7BA9-0FAF-209F-27113CC5510E}"/>
              </a:ext>
            </a:extLst>
          </p:cNvPr>
          <p:cNvPicPr>
            <a:picLocks noChangeAspect="1"/>
          </p:cNvPicPr>
          <p:nvPr/>
        </p:nvPicPr>
        <p:blipFill>
          <a:blip r:embed="rId4"/>
          <a:stretch>
            <a:fillRect/>
          </a:stretch>
        </p:blipFill>
        <p:spPr>
          <a:xfrm>
            <a:off x="308548" y="1690688"/>
            <a:ext cx="4150958" cy="3098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ACB0B5B-2BC4-9790-F398-12D5F9847C92}"/>
              </a:ext>
            </a:extLst>
          </p:cNvPr>
          <p:cNvPicPr>
            <a:picLocks noChangeAspect="1"/>
          </p:cNvPicPr>
          <p:nvPr/>
        </p:nvPicPr>
        <p:blipFill>
          <a:blip r:embed="rId5"/>
          <a:stretch>
            <a:fillRect/>
          </a:stretch>
        </p:blipFill>
        <p:spPr>
          <a:xfrm>
            <a:off x="2341535" y="3732786"/>
            <a:ext cx="3971891" cy="2964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61D97A6-1EE1-38A0-F834-0344B111A304}"/>
              </a:ext>
            </a:extLst>
          </p:cNvPr>
          <p:cNvPicPr>
            <a:picLocks noChangeAspect="1"/>
          </p:cNvPicPr>
          <p:nvPr/>
        </p:nvPicPr>
        <p:blipFill>
          <a:blip r:embed="rId6"/>
          <a:stretch>
            <a:fillRect/>
          </a:stretch>
        </p:blipFill>
        <p:spPr>
          <a:xfrm>
            <a:off x="5663194" y="1232151"/>
            <a:ext cx="3923567" cy="2914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025EB37C-19A5-3AC9-E25A-93F2A7CE55CD}"/>
              </a:ext>
            </a:extLst>
          </p:cNvPr>
          <p:cNvPicPr>
            <a:picLocks noChangeAspect="1"/>
          </p:cNvPicPr>
          <p:nvPr/>
        </p:nvPicPr>
        <p:blipFill>
          <a:blip r:embed="rId7"/>
          <a:stretch>
            <a:fillRect/>
          </a:stretch>
        </p:blipFill>
        <p:spPr>
          <a:xfrm>
            <a:off x="7624977" y="3429000"/>
            <a:ext cx="4272413" cy="3144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65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4CD5-3D6F-2013-153F-AED1B21668B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B6EC2AB-F129-B1D9-D28B-52F6A2AC78D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ED6648-14DD-6BE6-FDB3-0ABE684B4063}"/>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Key Points</a:t>
            </a:r>
            <a:endParaRPr lang="en-US" dirty="0">
              <a:ea typeface="+mj-ea"/>
            </a:endParaRPr>
          </a:p>
        </p:txBody>
      </p:sp>
      <p:sp>
        <p:nvSpPr>
          <p:cNvPr id="29" name="Rectangle 28">
            <a:extLst>
              <a:ext uri="{FF2B5EF4-FFF2-40B4-BE49-F238E27FC236}">
                <a16:creationId xmlns:a16="http://schemas.microsoft.com/office/drawing/2014/main" id="{25C4CDA6-145B-ACCC-C6FE-AEF69B6079A4}"/>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AA19BC82-6F92-6C1F-2610-4C3EBFE60DC8}"/>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57F25655-7706-1C33-B68A-3D0BF68D0608}"/>
              </a:ext>
            </a:extLst>
          </p:cNvPr>
          <p:cNvSpPr txBox="1">
            <a:spLocks/>
          </p:cNvSpPr>
          <p:nvPr/>
        </p:nvSpPr>
        <p:spPr>
          <a:xfrm>
            <a:off x="3020291" y="1698771"/>
            <a:ext cx="8442749" cy="3126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solidFill>
                <a:srgbClr val="002060"/>
              </a:solidFill>
              <a:latin typeface="Segoe UI"/>
              <a:cs typeface="Segoe UI"/>
            </a:endParaRPr>
          </a:p>
          <a:p>
            <a:pPr marL="0" indent="0">
              <a:buNone/>
            </a:pPr>
            <a:endParaRPr lang="en-US" sz="2600" dirty="0">
              <a:solidFill>
                <a:srgbClr val="002060"/>
              </a:solidFill>
              <a:latin typeface="Segoe UI"/>
              <a:cs typeface="Segoe UI"/>
            </a:endParaRPr>
          </a:p>
          <a:p>
            <a:r>
              <a:rPr lang="en-US" sz="2600" dirty="0">
                <a:solidFill>
                  <a:srgbClr val="002060"/>
                </a:solidFill>
                <a:latin typeface="Segoe UI"/>
                <a:cs typeface="Segoe UI"/>
              </a:rPr>
              <a:t>If you can identify the type of dementia, you can tailor your guidance </a:t>
            </a:r>
          </a:p>
          <a:p>
            <a:r>
              <a:rPr lang="en-US" sz="2600" dirty="0">
                <a:solidFill>
                  <a:srgbClr val="002060"/>
                </a:solidFill>
                <a:latin typeface="Segoe UI"/>
                <a:cs typeface="Segoe UI"/>
              </a:rPr>
              <a:t>Many people with mixed dementia</a:t>
            </a:r>
          </a:p>
          <a:p>
            <a:r>
              <a:rPr lang="en-US" sz="2600" dirty="0">
                <a:solidFill>
                  <a:srgbClr val="002060"/>
                </a:solidFill>
                <a:latin typeface="Segoe UI"/>
                <a:cs typeface="Segoe UI"/>
              </a:rPr>
              <a:t>Seek support from your peers</a:t>
            </a:r>
          </a:p>
          <a:p>
            <a:pPr marL="457200" indent="-457200"/>
            <a:endParaRPr lang="en-US"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3481065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2C51-3738-43E3-3EAC-50A95A59105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4BD6F4A-E695-6DC5-8D2C-BCA92E791431}"/>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E4E4629-5C01-8AB6-FE9E-55E75D8E6A3E}"/>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dirty="0">
                <a:solidFill>
                  <a:schemeClr val="bg1"/>
                </a:solidFill>
                <a:latin typeface="Segoe UI"/>
                <a:ea typeface="+mj-ea"/>
                <a:cs typeface="Segoe UI"/>
              </a:rPr>
              <a:t>Dementia Curbsides and Conversations ECHO</a:t>
            </a:r>
            <a:endParaRPr lang="en-US" sz="1600" dirty="0">
              <a:ea typeface="+mj-ea"/>
            </a:endParaRPr>
          </a:p>
        </p:txBody>
      </p:sp>
      <p:sp>
        <p:nvSpPr>
          <p:cNvPr id="29" name="Rectangle 28">
            <a:extLst>
              <a:ext uri="{FF2B5EF4-FFF2-40B4-BE49-F238E27FC236}">
                <a16:creationId xmlns:a16="http://schemas.microsoft.com/office/drawing/2014/main" id="{807E4D97-117D-07F6-28AD-BABC0D71DE2B}"/>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4AEB82DE-AB8C-EAE4-A389-45A4D41552F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3" name="Content Placeholder 2">
            <a:extLst>
              <a:ext uri="{FF2B5EF4-FFF2-40B4-BE49-F238E27FC236}">
                <a16:creationId xmlns:a16="http://schemas.microsoft.com/office/drawing/2014/main" id="{048323D8-A00C-A2E3-C9D8-7B13D759E56C}"/>
              </a:ext>
            </a:extLst>
          </p:cNvPr>
          <p:cNvSpPr txBox="1">
            <a:spLocks/>
          </p:cNvSpPr>
          <p:nvPr/>
        </p:nvSpPr>
        <p:spPr>
          <a:xfrm>
            <a:off x="2844800" y="1707197"/>
            <a:ext cx="7271352" cy="40769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De-identified case-based learning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Monthly on 3</a:t>
            </a:r>
            <a:r>
              <a:rPr kumimoji="0" lang="en-US" sz="2800" b="0" i="0" u="none" strike="noStrike" kern="1200" cap="none" spc="0" normalizeH="0" baseline="30000" noProof="0" dirty="0">
                <a:ln>
                  <a:noFill/>
                </a:ln>
                <a:solidFill>
                  <a:srgbClr val="002060"/>
                </a:solidFill>
                <a:effectLst/>
                <a:uLnTx/>
                <a:uFillTx/>
                <a:latin typeface="Calibri" panose="020F0502020204030204"/>
                <a:ea typeface="+mn-ea"/>
                <a:cs typeface="+mn-cs"/>
              </a:rPr>
              <a:t>rd</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Tuesday</a:t>
            </a:r>
          </a:p>
          <a:p>
            <a:pPr>
              <a:defRPr/>
            </a:pPr>
            <a:r>
              <a:rPr lang="en-US" dirty="0">
                <a:solidFill>
                  <a:srgbClr val="002060"/>
                </a:solidFill>
                <a:latin typeface="Calibri" panose="020F0502020204030204"/>
              </a:rPr>
              <a:t>February-June</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2025</a:t>
            </a:r>
            <a:endParaRPr lang="en-US" sz="2800" b="0" i="0" u="none" strike="noStrike" kern="1200" cap="none" spc="0" normalizeH="0" baseline="0" noProof="0" dirty="0">
              <a:ln>
                <a:noFill/>
              </a:ln>
              <a:solidFill>
                <a:srgbClr val="002060"/>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Noon-1:00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Virtual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Registration link: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hlinkClick r:id="rId4"/>
              </a:rPr>
              <a:t>https://connect.oregonechonetwork.org/Series/Registration/1616</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n-US" dirty="0">
                <a:solidFill>
                  <a:srgbClr val="002060"/>
                </a:solidFill>
                <a:latin typeface="Calibri" panose="020F0502020204030204"/>
              </a:rPr>
              <a:t>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CEFB1A03-4D5A-26E0-3B31-922C405D32DD}"/>
              </a:ext>
            </a:extLst>
          </p:cNvPr>
          <p:cNvSpPr txBox="1"/>
          <p:nvPr/>
        </p:nvSpPr>
        <p:spPr>
          <a:xfrm>
            <a:off x="3676851" y="6149688"/>
            <a:ext cx="6102416" cy="584775"/>
          </a:xfrm>
          <a:prstGeom prst="rect">
            <a:avLst/>
          </a:prstGeom>
          <a:noFill/>
        </p:spPr>
        <p:txBody>
          <a:bodyPr wrap="square">
            <a:spAutoFit/>
          </a:bodyPr>
          <a:lstStyle/>
          <a:p>
            <a:pPr algn="ctr"/>
            <a:r>
              <a:rPr lang="en-US" sz="1600" dirty="0" err="1">
                <a:solidFill>
                  <a:srgbClr val="002060"/>
                </a:solidFill>
              </a:rPr>
              <a:t>www.oregonechonetwork.org</a:t>
            </a:r>
            <a:r>
              <a:rPr lang="en-US" sz="1600" dirty="0">
                <a:solidFill>
                  <a:srgbClr val="002060"/>
                </a:solidFill>
              </a:rPr>
              <a:t>/ </a:t>
            </a:r>
          </a:p>
          <a:p>
            <a:pPr algn="ctr"/>
            <a:r>
              <a:rPr lang="en-US" sz="1600" dirty="0" err="1">
                <a:solidFill>
                  <a:srgbClr val="002060"/>
                </a:solidFill>
              </a:rPr>
              <a:t>oen@ohsu.edu</a:t>
            </a:r>
            <a:r>
              <a:rPr lang="en-US" sz="1600" dirty="0">
                <a:solidFill>
                  <a:srgbClr val="002060"/>
                </a:solidFill>
              </a:rPr>
              <a:t> </a:t>
            </a:r>
          </a:p>
        </p:txBody>
      </p:sp>
      <p:pic>
        <p:nvPicPr>
          <p:cNvPr id="6" name="Picture 5" descr="ECHO logo">
            <a:extLst>
              <a:ext uri="{FF2B5EF4-FFF2-40B4-BE49-F238E27FC236}">
                <a16:creationId xmlns:a16="http://schemas.microsoft.com/office/drawing/2014/main" id="{3F61947E-59ED-BCD3-16D0-5F4FE49C99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1318" y="5784177"/>
            <a:ext cx="1375735" cy="884401"/>
          </a:xfrm>
          <a:prstGeom prst="rect">
            <a:avLst/>
          </a:prstGeom>
        </p:spPr>
      </p:pic>
    </p:spTree>
    <p:extLst>
      <p:ext uri="{BB962C8B-B14F-4D97-AF65-F5344CB8AC3E}">
        <p14:creationId xmlns:p14="http://schemas.microsoft.com/office/powerpoint/2010/main" val="3886153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321432D-AF4E-4ED3-86B5-307F410C76B3}"/>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7B0A59-8001-47BA-AA44-A16E99E17062}"/>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b="1" dirty="0">
                <a:solidFill>
                  <a:schemeClr val="bg1"/>
                </a:solidFill>
                <a:latin typeface="Segoe UI"/>
                <a:ea typeface="+mj-ea"/>
                <a:cs typeface="Segoe UI"/>
              </a:rPr>
              <a:t>Thank you!</a:t>
            </a:r>
            <a:endParaRPr lang="en-US" sz="5400" b="1" dirty="0">
              <a:solidFill>
                <a:schemeClr val="bg1"/>
              </a:solidFill>
              <a:latin typeface="Segoe UI" panose="020B0502040204020203" pitchFamily="34" charset="0"/>
              <a:ea typeface="+mj-ea"/>
              <a:cs typeface="Segoe UI" panose="020B0502040204020203" pitchFamily="34" charset="0"/>
            </a:endParaRPr>
          </a:p>
        </p:txBody>
      </p:sp>
      <p:sp>
        <p:nvSpPr>
          <p:cNvPr id="29" name="Rectangle 28">
            <a:extLst>
              <a:ext uri="{FF2B5EF4-FFF2-40B4-BE49-F238E27FC236}">
                <a16:creationId xmlns:a16="http://schemas.microsoft.com/office/drawing/2014/main" id="{69ACBE4A-8657-411C-8A6B-82A56D1473CE}"/>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76F88E-F212-A047-8B77-86DF120EFA71}"/>
              </a:ext>
            </a:extLst>
          </p:cNvPr>
          <p:cNvPicPr>
            <a:picLocks noChangeAspect="1"/>
          </p:cNvPicPr>
          <p:nvPr/>
        </p:nvPicPr>
        <p:blipFill>
          <a:blip r:embed="rId3"/>
          <a:stretch>
            <a:fillRect/>
          </a:stretch>
        </p:blipFill>
        <p:spPr>
          <a:xfrm>
            <a:off x="2124632" y="1568204"/>
            <a:ext cx="7942734" cy="2918416"/>
          </a:xfrm>
          <a:prstGeom prst="rect">
            <a:avLst/>
          </a:prstGeom>
        </p:spPr>
      </p:pic>
      <p:sp>
        <p:nvSpPr>
          <p:cNvPr id="10" name="Content Placeholder 2">
            <a:extLst>
              <a:ext uri="{FF2B5EF4-FFF2-40B4-BE49-F238E27FC236}">
                <a16:creationId xmlns:a16="http://schemas.microsoft.com/office/drawing/2014/main" id="{0CFE83F8-5EF0-A44F-8C3A-F0CB9B5131EC}"/>
              </a:ext>
            </a:extLst>
          </p:cNvPr>
          <p:cNvSpPr txBox="1">
            <a:spLocks/>
          </p:cNvSpPr>
          <p:nvPr/>
        </p:nvSpPr>
        <p:spPr>
          <a:xfrm>
            <a:off x="1288473" y="4340994"/>
            <a:ext cx="9670567" cy="244735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2060"/>
                </a:solidFill>
                <a:latin typeface="Segoe UI"/>
                <a:cs typeface="Calibri"/>
              </a:rPr>
              <a:t>Visit: </a:t>
            </a:r>
            <a:r>
              <a:rPr lang="en-US" sz="3200" b="1" u="sng" dirty="0" err="1">
                <a:solidFill>
                  <a:srgbClr val="002060"/>
                </a:solidFill>
                <a:latin typeface="Segoe UI"/>
                <a:cs typeface="Calibri"/>
              </a:rPr>
              <a:t>IndianCountryECHO.org</a:t>
            </a:r>
            <a:r>
              <a:rPr lang="en-US" sz="3200" b="1" dirty="0">
                <a:solidFill>
                  <a:srgbClr val="002060"/>
                </a:solidFill>
                <a:latin typeface="Segoe UI"/>
                <a:cs typeface="Calibri"/>
              </a:rPr>
              <a:t> </a:t>
            </a:r>
          </a:p>
          <a:p>
            <a:pPr marL="0" indent="0" algn="ctr">
              <a:buNone/>
            </a:pPr>
            <a:r>
              <a:rPr lang="en-US" sz="3200" dirty="0">
                <a:solidFill>
                  <a:srgbClr val="002060"/>
                </a:solidFill>
                <a:latin typeface="Calibri"/>
                <a:ea typeface="+mn-lt"/>
                <a:cs typeface="+mn-lt"/>
              </a:rPr>
              <a:t>Allison Lindauer, PhD, APRN</a:t>
            </a:r>
          </a:p>
          <a:p>
            <a:pPr marL="0" indent="0" algn="ctr">
              <a:buNone/>
            </a:pPr>
            <a:r>
              <a:rPr lang="en-US" sz="3200" dirty="0">
                <a:solidFill>
                  <a:srgbClr val="002060"/>
                </a:solidFill>
                <a:latin typeface="Calibri"/>
                <a:ea typeface="+mn-lt"/>
                <a:cs typeface="+mn-lt"/>
              </a:rPr>
              <a:t>Associate Professor</a:t>
            </a:r>
          </a:p>
          <a:p>
            <a:pPr marL="0" indent="0" algn="ctr">
              <a:buNone/>
            </a:pPr>
            <a:r>
              <a:rPr lang="en-US" sz="3200" dirty="0">
                <a:solidFill>
                  <a:srgbClr val="002060"/>
                </a:solidFill>
                <a:latin typeface="Calibri"/>
                <a:ea typeface="+mn-lt"/>
                <a:cs typeface="+mn-lt"/>
              </a:rPr>
              <a:t>Oregon Alzheimer’s Disease Research Center</a:t>
            </a:r>
          </a:p>
          <a:p>
            <a:pPr marL="0" indent="0" algn="ctr">
              <a:buNone/>
            </a:pPr>
            <a:r>
              <a:rPr lang="en-US" sz="3200" dirty="0">
                <a:solidFill>
                  <a:srgbClr val="002060"/>
                </a:solidFill>
                <a:latin typeface="Calibri"/>
                <a:ea typeface="+mn-lt"/>
                <a:cs typeface="+mn-lt"/>
              </a:rPr>
              <a:t>3181 SW Sam Jackson Park Road, CR-131</a:t>
            </a:r>
          </a:p>
          <a:p>
            <a:pPr marL="0" indent="0" algn="ctr">
              <a:buNone/>
            </a:pPr>
            <a:r>
              <a:rPr lang="en-US" sz="3200" dirty="0">
                <a:solidFill>
                  <a:srgbClr val="002060"/>
                </a:solidFill>
                <a:latin typeface="Calibri"/>
                <a:ea typeface="+mn-lt"/>
                <a:cs typeface="+mn-lt"/>
              </a:rPr>
              <a:t>Tel: 503-494-6796</a:t>
            </a:r>
          </a:p>
          <a:p>
            <a:pPr marL="0" indent="0" algn="ctr">
              <a:buNone/>
            </a:pPr>
            <a:r>
              <a:rPr lang="en-US" sz="3200" dirty="0">
                <a:solidFill>
                  <a:srgbClr val="002060"/>
                </a:solidFill>
                <a:latin typeface="Calibri"/>
                <a:ea typeface="+mn-lt"/>
                <a:cs typeface="+mn-lt"/>
                <a:hlinkClick r:id="rId4"/>
              </a:rPr>
              <a:t>lindauer@ohsu.edu</a:t>
            </a:r>
            <a:r>
              <a:rPr lang="en-US" sz="3200" dirty="0">
                <a:solidFill>
                  <a:srgbClr val="002060"/>
                </a:solidFill>
                <a:latin typeface="Calibri"/>
                <a:ea typeface="+mn-lt"/>
                <a:cs typeface="+mn-lt"/>
              </a:rPr>
              <a:t> </a:t>
            </a:r>
          </a:p>
          <a:p>
            <a:pPr marL="457200" indent="-457200"/>
            <a:endParaRPr lang="en-US" dirty="0">
              <a:solidFill>
                <a:srgbClr val="008797"/>
              </a:solidFill>
              <a:latin typeface="Segoe UI"/>
              <a:cs typeface="Calibri"/>
            </a:endParaRPr>
          </a:p>
        </p:txBody>
      </p:sp>
    </p:spTree>
    <p:extLst>
      <p:ext uri="{BB962C8B-B14F-4D97-AF65-F5344CB8AC3E}">
        <p14:creationId xmlns:p14="http://schemas.microsoft.com/office/powerpoint/2010/main" val="95966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D1885-C164-E6E5-7132-BE06FFB45D4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2562A56-65C3-B827-8212-9D521B740224}"/>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4278EC8-1250-BEF0-15AF-ED65D79C1028}"/>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mj-ea"/>
            </a:endParaRPr>
          </a:p>
        </p:txBody>
      </p:sp>
      <p:sp>
        <p:nvSpPr>
          <p:cNvPr id="29" name="Rectangle 28">
            <a:extLst>
              <a:ext uri="{FF2B5EF4-FFF2-40B4-BE49-F238E27FC236}">
                <a16:creationId xmlns:a16="http://schemas.microsoft.com/office/drawing/2014/main" id="{19E22E8D-29C5-A9D8-3D55-9F05EF3F7DA9}"/>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891193B8-C394-2606-E0B0-FEE78CEFC17C}"/>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7" name="Content Placeholder 2">
            <a:extLst>
              <a:ext uri="{FF2B5EF4-FFF2-40B4-BE49-F238E27FC236}">
                <a16:creationId xmlns:a16="http://schemas.microsoft.com/office/drawing/2014/main" id="{1C223B2A-0A63-3FD7-6EFE-FF095B7372B3}"/>
              </a:ext>
            </a:extLst>
          </p:cNvPr>
          <p:cNvSpPr txBox="1">
            <a:spLocks/>
          </p:cNvSpPr>
          <p:nvPr/>
        </p:nvSpPr>
        <p:spPr>
          <a:xfrm>
            <a:off x="3253711" y="3594148"/>
            <a:ext cx="5766955" cy="12882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002060"/>
                </a:solidFill>
                <a:latin typeface="Segoe UI"/>
                <a:cs typeface="Segoe UI"/>
              </a:rPr>
              <a:t>Dementia Overview</a:t>
            </a:r>
            <a:endParaRPr lang="en-US" sz="5400" dirty="0">
              <a:solidFill>
                <a:srgbClr val="002060"/>
              </a:solidFill>
              <a:latin typeface="Calibri"/>
              <a:cs typeface="Calibri"/>
            </a:endParaRPr>
          </a:p>
          <a:p>
            <a:pPr marL="457200" indent="-457200"/>
            <a:endParaRPr lang="en-US" dirty="0">
              <a:solidFill>
                <a:srgbClr val="002060"/>
              </a:solidFill>
              <a:ea typeface="+mn-lt"/>
              <a:cs typeface="+mn-lt"/>
            </a:endParaRPr>
          </a:p>
          <a:p>
            <a:pPr marL="0" indent="0">
              <a:buNone/>
            </a:pPr>
            <a:endParaRPr lang="en-US" sz="2600" dirty="0">
              <a:solidFill>
                <a:srgbClr val="002060"/>
              </a:solidFill>
              <a:latin typeface="Segoe UI"/>
              <a:ea typeface="+mn-lt"/>
              <a:cs typeface="+mn-lt"/>
            </a:endParaRPr>
          </a:p>
          <a:p>
            <a:pPr marL="457200" indent="-457200"/>
            <a:endParaRPr lang="en-US" dirty="0">
              <a:solidFill>
                <a:srgbClr val="002060"/>
              </a:solidFill>
              <a:latin typeface="Segoe UI"/>
              <a:cs typeface="Segoe UI"/>
            </a:endParaRPr>
          </a:p>
          <a:p>
            <a:pPr marL="0" indent="0">
              <a:buNone/>
            </a:pPr>
            <a:endParaRPr lang="en-US"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lvl="1"/>
            <a:endParaRPr lang="en-US" sz="2000" dirty="0">
              <a:solidFill>
                <a:srgbClr val="002060"/>
              </a:solidFill>
              <a:latin typeface="Segoe UI" panose="020B0502040204020203" pitchFamily="34" charset="0"/>
              <a:cs typeface="Segoe UI"/>
            </a:endParaRPr>
          </a:p>
          <a:p>
            <a:pPr marL="457200" lvl="1" indent="0">
              <a:buNone/>
            </a:pPr>
            <a:endParaRPr lang="en-US" sz="20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2400"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8000" b="1" dirty="0">
              <a:solidFill>
                <a:srgbClr val="008797"/>
              </a:solidFill>
              <a:latin typeface="Segoe UI" panose="020B0502040204020203" pitchFamily="34" charset="0"/>
              <a:cs typeface="Segoe UI"/>
            </a:endParaRPr>
          </a:p>
          <a:p>
            <a:pPr marL="0" indent="0">
              <a:buNone/>
            </a:pPr>
            <a:endParaRPr lang="en-US" sz="12800" b="1" dirty="0">
              <a:solidFill>
                <a:srgbClr val="008797"/>
              </a:solidFill>
              <a:latin typeface="Segoe UI" panose="020B0502040204020203" pitchFamily="34" charset="0"/>
              <a:cs typeface="Segoe UI"/>
            </a:endParaRPr>
          </a:p>
          <a:p>
            <a:pPr marL="0" indent="0">
              <a:buNone/>
            </a:pPr>
            <a:endParaRPr lang="en-US" sz="3200" dirty="0">
              <a:solidFill>
                <a:srgbClr val="061F57"/>
              </a:solidFill>
              <a:latin typeface="Segoe UI" panose="020B0502040204020203" pitchFamily="34" charset="0"/>
              <a:cs typeface="Calibri" panose="020F0502020204030204"/>
            </a:endParaRPr>
          </a:p>
          <a:p>
            <a:endParaRPr lang="en-US" sz="3200" dirty="0">
              <a:solidFill>
                <a:srgbClr val="061F57"/>
              </a:solidFill>
              <a:latin typeface="Segoe UI" panose="020B0502040204020203" pitchFamily="34" charset="0"/>
              <a:cs typeface="Calibri" panose="020F0502020204030204"/>
            </a:endParaRPr>
          </a:p>
          <a:p>
            <a:endParaRPr lang="en-US" dirty="0">
              <a:solidFill>
                <a:srgbClr val="000000"/>
              </a:solidFill>
              <a:latin typeface="Segoe UI" panose="020B0502040204020203" pitchFamily="34" charset="0"/>
              <a:cs typeface="Segoe UI" panose="020B0502040204020203" pitchFamily="34" charset="0"/>
            </a:endParaRPr>
          </a:p>
          <a:p>
            <a:pPr marL="0" indent="0">
              <a:buNone/>
            </a:pPr>
            <a:endParaRPr lang="en-US" sz="3200" dirty="0">
              <a:solidFill>
                <a:srgbClr val="4E4F18"/>
              </a:solidFill>
              <a:latin typeface="Segoe UI" panose="020B0502040204020203" pitchFamily="34" charset="0"/>
              <a:cs typeface="Segoe UI" panose="020B0502040204020203" pitchFamily="34" charset="0"/>
            </a:endParaRPr>
          </a:p>
          <a:p>
            <a:pPr marL="0" indent="0">
              <a:lnSpc>
                <a:spcPct val="80000"/>
              </a:lnSpc>
              <a:buNone/>
            </a:pPr>
            <a:endParaRPr lang="en-US" sz="3200" dirty="0">
              <a:solidFill>
                <a:srgbClr val="000000"/>
              </a:solidFill>
              <a:latin typeface="Segoe UI" panose="020B0502040204020203" pitchFamily="34" charset="0"/>
              <a:cs typeface="Calibri"/>
            </a:endParaRPr>
          </a:p>
          <a:p>
            <a:pPr marL="0" indent="0">
              <a:buNone/>
            </a:pPr>
            <a:endParaRPr lang="en-US" sz="3200" dirty="0">
              <a:solidFill>
                <a:srgbClr val="000000"/>
              </a:solidFill>
              <a:latin typeface="Segoe UI" panose="020B0502040204020203" pitchFamily="34" charset="0"/>
              <a:cs typeface="Calibri"/>
            </a:endParaRPr>
          </a:p>
          <a:p>
            <a:pPr marL="457200" indent="-457200"/>
            <a:endParaRPr lang="en-US" sz="3200"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Calibri"/>
              <a:cs typeface="Calibri"/>
            </a:endParaRPr>
          </a:p>
          <a:p>
            <a:pPr marL="457200" indent="-457200"/>
            <a:endParaRPr lang="en-US" dirty="0">
              <a:solidFill>
                <a:srgbClr val="000000"/>
              </a:solidFill>
              <a:latin typeface="Segoe UI"/>
              <a:cs typeface="Calibri"/>
            </a:endParaRPr>
          </a:p>
        </p:txBody>
      </p:sp>
    </p:spTree>
    <p:extLst>
      <p:ext uri="{BB962C8B-B14F-4D97-AF65-F5344CB8AC3E}">
        <p14:creationId xmlns:p14="http://schemas.microsoft.com/office/powerpoint/2010/main" val="194052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708F2-E03F-EA08-F985-AC4E09983AA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2780408-6CDA-52D3-E813-25975B80DA39}"/>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E6710D-CC4C-9A33-B3FD-784DEA8EADA7}"/>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bg1"/>
                </a:solidFill>
                <a:latin typeface="Segoe UI"/>
                <a:ea typeface="+mj-ea"/>
                <a:cs typeface="Segoe UI"/>
              </a:rPr>
              <a:t>Dementia:  An umbrella term for progressive, neurodegenerative diseases that affect memory, mood, thinking, behavior and function.</a:t>
            </a:r>
            <a:br>
              <a:rPr lang="en-US" sz="2800" b="1" dirty="0">
                <a:solidFill>
                  <a:schemeClr val="bg1"/>
                </a:solidFill>
                <a:latin typeface="Segoe UI"/>
                <a:ea typeface="+mj-ea"/>
                <a:cs typeface="Segoe UI"/>
              </a:rPr>
            </a:br>
            <a:endParaRPr lang="en-US" sz="1050" dirty="0">
              <a:ea typeface="+mj-ea"/>
            </a:endParaRPr>
          </a:p>
        </p:txBody>
      </p:sp>
      <p:sp>
        <p:nvSpPr>
          <p:cNvPr id="29" name="Rectangle 28">
            <a:extLst>
              <a:ext uri="{FF2B5EF4-FFF2-40B4-BE49-F238E27FC236}">
                <a16:creationId xmlns:a16="http://schemas.microsoft.com/office/drawing/2014/main" id="{EC56FFD6-4752-054B-7FF6-E58F7FC1F040}"/>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44D04D85-85B9-F15C-D519-0DC5E5C48A67}"/>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pic>
        <p:nvPicPr>
          <p:cNvPr id="2" name="Picture 1">
            <a:extLst>
              <a:ext uri="{FF2B5EF4-FFF2-40B4-BE49-F238E27FC236}">
                <a16:creationId xmlns:a16="http://schemas.microsoft.com/office/drawing/2014/main" id="{A7692BA5-A650-42C4-2DD3-ADEFA5C69481}"/>
              </a:ext>
            </a:extLst>
          </p:cNvPr>
          <p:cNvPicPr>
            <a:picLocks noChangeAspect="1"/>
          </p:cNvPicPr>
          <p:nvPr/>
        </p:nvPicPr>
        <p:blipFill>
          <a:blip r:embed="rId4"/>
          <a:stretch>
            <a:fillRect/>
          </a:stretch>
        </p:blipFill>
        <p:spPr>
          <a:xfrm>
            <a:off x="2922501" y="1828800"/>
            <a:ext cx="6429375" cy="3200400"/>
          </a:xfrm>
          <a:prstGeom prst="rect">
            <a:avLst/>
          </a:prstGeom>
        </p:spPr>
      </p:pic>
      <p:pic>
        <p:nvPicPr>
          <p:cNvPr id="3" name="Picture 2">
            <a:extLst>
              <a:ext uri="{FF2B5EF4-FFF2-40B4-BE49-F238E27FC236}">
                <a16:creationId xmlns:a16="http://schemas.microsoft.com/office/drawing/2014/main" id="{76B111F3-E309-1649-BAD9-46787DA77E79}"/>
              </a:ext>
            </a:extLst>
          </p:cNvPr>
          <p:cNvPicPr>
            <a:picLocks noChangeAspect="1"/>
          </p:cNvPicPr>
          <p:nvPr/>
        </p:nvPicPr>
        <p:blipFill>
          <a:blip r:embed="rId5"/>
          <a:stretch>
            <a:fillRect/>
          </a:stretch>
        </p:blipFill>
        <p:spPr>
          <a:xfrm>
            <a:off x="2881312" y="5108211"/>
            <a:ext cx="6534150" cy="495300"/>
          </a:xfrm>
          <a:prstGeom prst="rect">
            <a:avLst/>
          </a:prstGeom>
        </p:spPr>
      </p:pic>
    </p:spTree>
    <p:extLst>
      <p:ext uri="{BB962C8B-B14F-4D97-AF65-F5344CB8AC3E}">
        <p14:creationId xmlns:p14="http://schemas.microsoft.com/office/powerpoint/2010/main" val="10451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7E84-9188-C054-32FB-03D06AF4978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EFEB878-CD94-8B16-4ADB-45DBBE0CCECC}"/>
              </a:ext>
            </a:extLst>
          </p:cNvPr>
          <p:cNvSpPr/>
          <p:nvPr/>
        </p:nvSpPr>
        <p:spPr>
          <a:xfrm>
            <a:off x="0" y="0"/>
            <a:ext cx="12192000" cy="1528354"/>
          </a:xfrm>
          <a:prstGeom prst="rect">
            <a:avLst/>
          </a:prstGeom>
          <a:solidFill>
            <a:srgbClr val="06525E"/>
          </a:solidFill>
          <a:ln>
            <a:solidFill>
              <a:srgbClr val="333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E0F5D7-EFC5-0D7F-D576-87E4A3F093D4}"/>
              </a:ext>
            </a:extLst>
          </p:cNvPr>
          <p:cNvSpPr/>
          <p:nvPr/>
        </p:nvSpPr>
        <p:spPr>
          <a:xfrm>
            <a:off x="82378" y="21831"/>
            <a:ext cx="12109622" cy="1506523"/>
          </a:xfrm>
          <a:prstGeom prst="roundRect">
            <a:avLst/>
          </a:prstGeom>
          <a:solidFill>
            <a:srgbClr val="06525E"/>
          </a:solidFill>
          <a:ln>
            <a:solidFill>
              <a:srgbClr val="06525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solidFill>
                  <a:schemeClr val="bg1"/>
                </a:solidFill>
                <a:latin typeface="Segoe UI"/>
                <a:ea typeface="+mj-ea"/>
                <a:cs typeface="Segoe UI"/>
              </a:rPr>
              <a:t>Criteria for Dementia</a:t>
            </a:r>
            <a:endParaRPr lang="en-US" sz="4800" dirty="0">
              <a:ea typeface="+mj-ea"/>
            </a:endParaRPr>
          </a:p>
        </p:txBody>
      </p:sp>
      <p:sp>
        <p:nvSpPr>
          <p:cNvPr id="29" name="Rectangle 28">
            <a:extLst>
              <a:ext uri="{FF2B5EF4-FFF2-40B4-BE49-F238E27FC236}">
                <a16:creationId xmlns:a16="http://schemas.microsoft.com/office/drawing/2014/main" id="{E8355CC5-7361-DD52-8F9D-F7ECD134B88B}"/>
              </a:ext>
            </a:extLst>
          </p:cNvPr>
          <p:cNvSpPr/>
          <p:nvPr/>
        </p:nvSpPr>
        <p:spPr>
          <a:xfrm>
            <a:off x="-1" y="1480531"/>
            <a:ext cx="12192001" cy="47823"/>
          </a:xfrm>
          <a:prstGeom prst="rect">
            <a:avLst/>
          </a:prstGeom>
          <a:solidFill>
            <a:srgbClr val="008797"/>
          </a:solidFill>
          <a:ln>
            <a:solidFill>
              <a:srgbClr val="008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raphical user interface&#10;&#10;Description automatically generated">
            <a:extLst>
              <a:ext uri="{FF2B5EF4-FFF2-40B4-BE49-F238E27FC236}">
                <a16:creationId xmlns:a16="http://schemas.microsoft.com/office/drawing/2014/main" id="{054F3E26-3B86-05BE-C471-3B9C079979D6}"/>
              </a:ext>
            </a:extLst>
          </p:cNvPr>
          <p:cNvPicPr>
            <a:picLocks noChangeAspect="1"/>
          </p:cNvPicPr>
          <p:nvPr/>
        </p:nvPicPr>
        <p:blipFill rotWithShape="1">
          <a:blip r:embed="rId3">
            <a:alphaModFix amt="10000"/>
          </a:blip>
          <a:srcRect l="16778" r="64354"/>
          <a:stretch/>
        </p:blipFill>
        <p:spPr>
          <a:xfrm>
            <a:off x="-1" y="1680561"/>
            <a:ext cx="2844801" cy="5115458"/>
          </a:xfrm>
          <a:prstGeom prst="rect">
            <a:avLst/>
          </a:prstGeom>
        </p:spPr>
      </p:pic>
      <p:sp>
        <p:nvSpPr>
          <p:cNvPr id="3" name="TextBox 2">
            <a:extLst>
              <a:ext uri="{FF2B5EF4-FFF2-40B4-BE49-F238E27FC236}">
                <a16:creationId xmlns:a16="http://schemas.microsoft.com/office/drawing/2014/main" id="{6C3A1FA7-0215-2F43-CAD1-816DE6C0965C}"/>
              </a:ext>
            </a:extLst>
          </p:cNvPr>
          <p:cNvSpPr txBox="1"/>
          <p:nvPr/>
        </p:nvSpPr>
        <p:spPr>
          <a:xfrm>
            <a:off x="3415503" y="6534409"/>
            <a:ext cx="9273886" cy="261610"/>
          </a:xfrm>
          <a:prstGeom prst="rect">
            <a:avLst/>
          </a:prstGeom>
          <a:noFill/>
        </p:spPr>
        <p:txBody>
          <a:bodyPr wrap="square">
            <a:spAutoFit/>
          </a:bodyPr>
          <a:lstStyle/>
          <a:p>
            <a:pPr eaLnBrk="1" hangingPunct="1"/>
            <a:r>
              <a:rPr lang="en-US" sz="1100" dirty="0">
                <a:solidFill>
                  <a:srgbClr val="002060"/>
                </a:solidFill>
              </a:rPr>
              <a:t>National Institute on Aging-Alzheimer’s Association workgroups on diagnostic guidelines for Alzheimer’s disease. Alzheimer’s and Dementia, May 2011</a:t>
            </a:r>
          </a:p>
        </p:txBody>
      </p:sp>
      <p:sp>
        <p:nvSpPr>
          <p:cNvPr id="2" name="Content Placeholder 2">
            <a:extLst>
              <a:ext uri="{FF2B5EF4-FFF2-40B4-BE49-F238E27FC236}">
                <a16:creationId xmlns:a16="http://schemas.microsoft.com/office/drawing/2014/main" id="{4E00A261-5F79-E603-C0FF-B105E8E93358}"/>
              </a:ext>
            </a:extLst>
          </p:cNvPr>
          <p:cNvSpPr>
            <a:spLocks noGrp="1"/>
          </p:cNvSpPr>
          <p:nvPr>
            <p:ph idx="1"/>
          </p:nvPr>
        </p:nvSpPr>
        <p:spPr>
          <a:xfrm>
            <a:off x="1332750" y="1634559"/>
            <a:ext cx="10236816" cy="4899850"/>
          </a:xfrm>
        </p:spPr>
        <p:txBody>
          <a:bodyPr>
            <a:noAutofit/>
          </a:bodyPr>
          <a:lstStyle/>
          <a:p>
            <a:pPr marL="0" indent="0">
              <a:spcBef>
                <a:spcPts val="0"/>
              </a:spcBef>
              <a:buNone/>
              <a:defRPr/>
            </a:pPr>
            <a:r>
              <a:rPr lang="en-US" sz="2400" dirty="0">
                <a:solidFill>
                  <a:srgbClr val="002060"/>
                </a:solidFill>
                <a:latin typeface="Segoe UI" panose="020B0502040204020203" pitchFamily="34" charset="0"/>
                <a:cs typeface="Segoe UI" panose="020B0502040204020203" pitchFamily="34" charset="0"/>
              </a:rPr>
              <a:t>Cognitive impairment which:</a:t>
            </a:r>
          </a:p>
          <a:p>
            <a:pPr marL="0" indent="0">
              <a:spcBef>
                <a:spcPts val="0"/>
              </a:spcBef>
              <a:buNone/>
              <a:defRPr/>
            </a:pPr>
            <a:r>
              <a:rPr lang="en-US" sz="2400" dirty="0">
                <a:solidFill>
                  <a:srgbClr val="002060"/>
                </a:solidFill>
                <a:latin typeface="Calibri" panose="020F0502020204030204" pitchFamily="34" charset="0"/>
                <a:cs typeface="Calibri" panose="020F0502020204030204" pitchFamily="34" charset="0"/>
              </a:rPr>
              <a:t> </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Interferes with the ability to </a:t>
            </a:r>
            <a:r>
              <a:rPr lang="en-US" sz="2400" u="sng" dirty="0">
                <a:solidFill>
                  <a:srgbClr val="002060"/>
                </a:solidFill>
                <a:latin typeface="Calibri" panose="020F0502020204030204" pitchFamily="34" charset="0"/>
                <a:cs typeface="Calibri" panose="020F0502020204030204" pitchFamily="34" charset="0"/>
              </a:rPr>
              <a:t>function</a:t>
            </a:r>
            <a:r>
              <a:rPr lang="en-US" sz="2400" dirty="0">
                <a:solidFill>
                  <a:srgbClr val="002060"/>
                </a:solidFill>
                <a:latin typeface="Calibri" panose="020F0502020204030204" pitchFamily="34" charset="0"/>
                <a:cs typeface="Calibri" panose="020F0502020204030204" pitchFamily="34" charset="0"/>
              </a:rPr>
              <a:t> at work or at usual activities</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Represent a decline from previous levels of functioning</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Not explained by delirium or major psychiatric disorder</a:t>
            </a:r>
          </a:p>
          <a:p>
            <a:pPr marL="0" indent="0">
              <a:spcBef>
                <a:spcPts val="0"/>
              </a:spcBef>
              <a:buNone/>
              <a:defRPr/>
            </a:pPr>
            <a:endParaRPr lang="en-US" sz="2400" dirty="0">
              <a:solidFill>
                <a:srgbClr val="002060"/>
              </a:solidFill>
              <a:latin typeface="Calibri" panose="020F0502020204030204" pitchFamily="34" charset="0"/>
              <a:cs typeface="Calibri" panose="020F0502020204030204" pitchFamily="34" charset="0"/>
            </a:endParaRPr>
          </a:p>
          <a:p>
            <a:pPr marL="0" indent="0">
              <a:spcBef>
                <a:spcPts val="0"/>
              </a:spcBef>
              <a:buNone/>
              <a:defRPr/>
            </a:pPr>
            <a:r>
              <a:rPr lang="en-US" sz="2400" dirty="0">
                <a:solidFill>
                  <a:srgbClr val="002060"/>
                </a:solidFill>
                <a:latin typeface="Segoe UI" panose="020B0502040204020203" pitchFamily="34" charset="0"/>
                <a:cs typeface="Segoe UI" panose="020B0502040204020203" pitchFamily="34" charset="0"/>
              </a:rPr>
              <a:t>Impairment in a minimum of </a:t>
            </a:r>
            <a:r>
              <a:rPr lang="en-US" sz="2400" b="1" dirty="0">
                <a:solidFill>
                  <a:srgbClr val="002060"/>
                </a:solidFill>
                <a:latin typeface="Segoe UI" panose="020B0502040204020203" pitchFamily="34" charset="0"/>
                <a:cs typeface="Segoe UI" panose="020B0502040204020203" pitchFamily="34" charset="0"/>
              </a:rPr>
              <a:t>two</a:t>
            </a:r>
            <a:r>
              <a:rPr lang="en-US" sz="2400" dirty="0">
                <a:solidFill>
                  <a:srgbClr val="002060"/>
                </a:solidFill>
                <a:latin typeface="Segoe UI" panose="020B0502040204020203" pitchFamily="34" charset="0"/>
                <a:cs typeface="Segoe UI" panose="020B0502040204020203" pitchFamily="34" charset="0"/>
              </a:rPr>
              <a:t> of the following domains: </a:t>
            </a:r>
          </a:p>
          <a:p>
            <a:pPr marL="0" indent="0">
              <a:spcBef>
                <a:spcPts val="0"/>
              </a:spcBef>
              <a:buNone/>
              <a:defRPr/>
            </a:pPr>
            <a:endParaRPr lang="en-US" sz="2400" dirty="0">
              <a:solidFill>
                <a:srgbClr val="002060"/>
              </a:solidFill>
              <a:latin typeface="Calibri" panose="020F0502020204030204" pitchFamily="34" charset="0"/>
              <a:cs typeface="Calibri" panose="020F0502020204030204" pitchFamily="34" charset="0"/>
            </a:endParaRP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Ability to acquire and remember new information (working memory)</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Reasoning and handling of complex tasks, poor judgment (executive)</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Visuospatial abilities</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Impaired language </a:t>
            </a:r>
          </a:p>
          <a:p>
            <a:pPr marL="457200" indent="-457200">
              <a:spcBef>
                <a:spcPts val="0"/>
              </a:spcBef>
              <a:buFont typeface="+mj-lt"/>
              <a:buAutoNum type="arabicPeriod"/>
              <a:defRPr/>
            </a:pPr>
            <a:r>
              <a:rPr lang="en-US" sz="2400" dirty="0">
                <a:solidFill>
                  <a:srgbClr val="002060"/>
                </a:solidFill>
                <a:latin typeface="Calibri" panose="020F0502020204030204" pitchFamily="34" charset="0"/>
                <a:cs typeface="Calibri" panose="020F0502020204030204" pitchFamily="34" charset="0"/>
              </a:rPr>
              <a:t>Personality, behavior, or comportment</a:t>
            </a:r>
          </a:p>
          <a:p>
            <a:pPr marL="0" indent="0">
              <a:spcBef>
                <a:spcPts val="0"/>
              </a:spcBef>
              <a:buFont typeface="Wingdings 2" charset="0"/>
              <a:buNone/>
              <a:defRPr/>
            </a:pPr>
            <a:endParaRPr lang="en-US" sz="2000" dirty="0">
              <a:solidFill>
                <a:srgbClr val="002060"/>
              </a:solidFill>
              <a:latin typeface="Calibri" panose="020F0502020204030204" pitchFamily="34" charset="0"/>
              <a:ea typeface="ＭＳ Ｐゴシック" charset="0"/>
              <a:cs typeface="Calibri" panose="020F0502020204030204" pitchFamily="34" charset="0"/>
            </a:endParaRPr>
          </a:p>
          <a:p>
            <a:pPr marL="0" indent="0">
              <a:spcBef>
                <a:spcPts val="0"/>
              </a:spcBef>
              <a:buFont typeface="Wingdings 2" charset="0"/>
              <a:buNone/>
              <a:defRPr/>
            </a:pPr>
            <a:r>
              <a:rPr lang="en-US" sz="2000" dirty="0" err="1">
                <a:solidFill>
                  <a:srgbClr val="002060"/>
                </a:solidFill>
                <a:latin typeface="Calibri" panose="020F0502020204030204" pitchFamily="34" charset="0"/>
                <a:ea typeface="ＭＳ Ｐゴシック" charset="0"/>
                <a:cs typeface="Calibri" panose="020F0502020204030204" pitchFamily="34" charset="0"/>
              </a:rPr>
              <a:t>McKhann</a:t>
            </a:r>
            <a:r>
              <a:rPr lang="en-US" sz="2000" dirty="0">
                <a:solidFill>
                  <a:srgbClr val="002060"/>
                </a:solidFill>
                <a:latin typeface="Calibri" panose="020F0502020204030204" pitchFamily="34" charset="0"/>
                <a:ea typeface="ＭＳ Ｐゴシック" charset="0"/>
                <a:cs typeface="Calibri" panose="020F0502020204030204" pitchFamily="34" charset="0"/>
              </a:rPr>
              <a:t> et al., 2011</a:t>
            </a:r>
          </a:p>
          <a:p>
            <a:pPr marL="0" indent="0">
              <a:spcBef>
                <a:spcPts val="0"/>
              </a:spcBef>
              <a:buNone/>
              <a:defRPr/>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endParaRPr>
          </a:p>
        </p:txBody>
      </p:sp>
    </p:spTree>
    <p:extLst>
      <p:ext uri="{BB962C8B-B14F-4D97-AF65-F5344CB8AC3E}">
        <p14:creationId xmlns:p14="http://schemas.microsoft.com/office/powerpoint/2010/main" val="350851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13811</Words>
  <Application>Microsoft Office PowerPoint</Application>
  <PresentationFormat>Widescreen</PresentationFormat>
  <Paragraphs>1580</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Avenir Next LT Pro</vt:lpstr>
      <vt:lpstr>Calibri</vt:lpstr>
      <vt:lpstr>Calibri Light</vt:lpstr>
      <vt:lpstr>Gill Sans Nova Book</vt:lpstr>
      <vt:lpstr>Segoe UI</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FTD-Behavioral Variant  </vt:lpstr>
      <vt:lpstr>Primary Progressive Aphasia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Stephens</dc:creator>
  <cp:lastModifiedBy>Allison Lindauer</cp:lastModifiedBy>
  <cp:revision>8</cp:revision>
  <dcterms:created xsi:type="dcterms:W3CDTF">2021-10-28T16:52:03Z</dcterms:created>
  <dcterms:modified xsi:type="dcterms:W3CDTF">2025-02-05T22:06:11Z</dcterms:modified>
</cp:coreProperties>
</file>