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sldIdLst>
    <p:sldId id="278" r:id="rId5"/>
    <p:sldId id="396" r:id="rId6"/>
    <p:sldId id="337" r:id="rId7"/>
    <p:sldId id="342" r:id="rId8"/>
    <p:sldId id="343" r:id="rId9"/>
    <p:sldId id="345" r:id="rId10"/>
    <p:sldId id="365" r:id="rId11"/>
    <p:sldId id="366" r:id="rId12"/>
    <p:sldId id="367" r:id="rId13"/>
    <p:sldId id="368" r:id="rId14"/>
    <p:sldId id="344" r:id="rId15"/>
    <p:sldId id="349" r:id="rId16"/>
    <p:sldId id="369" r:id="rId17"/>
    <p:sldId id="338" r:id="rId18"/>
    <p:sldId id="370" r:id="rId19"/>
    <p:sldId id="371" r:id="rId20"/>
    <p:sldId id="373" r:id="rId21"/>
    <p:sldId id="372" r:id="rId22"/>
    <p:sldId id="358" r:id="rId23"/>
    <p:sldId id="375" r:id="rId24"/>
    <p:sldId id="376" r:id="rId25"/>
    <p:sldId id="377" r:id="rId26"/>
    <p:sldId id="378" r:id="rId27"/>
    <p:sldId id="379" r:id="rId28"/>
    <p:sldId id="359" r:id="rId29"/>
    <p:sldId id="374" r:id="rId30"/>
    <p:sldId id="380" r:id="rId31"/>
    <p:sldId id="381" r:id="rId32"/>
    <p:sldId id="382" r:id="rId33"/>
    <p:sldId id="339" r:id="rId34"/>
    <p:sldId id="354" r:id="rId35"/>
    <p:sldId id="395" r:id="rId36"/>
    <p:sldId id="389" r:id="rId37"/>
    <p:sldId id="390" r:id="rId38"/>
    <p:sldId id="391" r:id="rId39"/>
    <p:sldId id="392" r:id="rId40"/>
    <p:sldId id="393" r:id="rId41"/>
    <p:sldId id="394" r:id="rId42"/>
    <p:sldId id="34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7F710B-20FD-E96E-689A-DADA8B8E1B5D}" name="Draude, Trey (BOP)" initials="TD" userId="S::tdraude@bop.gov::244778e2-7221-44cf-9b52-e4e851ff7476" providerId="AD"/>
  <p188:author id="{A49A912B-146C-230F-931E-B7997F68E02C}" name="Blanch, Vincent (BOP)" initials="VB" userId="S::VBlanch@bop.gov::5500bd07-9571-4f77-b92a-f6f1c28709ef" providerId="AD"/>
  <p188:author id="{290ACE5B-728C-901E-0A05-FD443E374C2A}" name="Klang, Katrina" initials="KK" userId="S-1-5-21-3203547832-3304157074-3679656248-16710" providerId="AD"/>
  <p188:author id="{34E8C9C9-AC7E-95AD-C6E0-215F1E77B205}" name="Valgardson, Joshua (BOP)" initials="JV" userId="S::jvalgardson@bop.gov::2738d578-f48c-4524-ad16-9c8365a889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aude, Trey (BOP)" initials="DT(" lastIdx="3" clrIdx="0">
    <p:extLst>
      <p:ext uri="{19B8F6BF-5375-455C-9EA6-DF929625EA0E}">
        <p15:presenceInfo xmlns:p15="http://schemas.microsoft.com/office/powerpoint/2012/main" userId="Draude, Trey (B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F00A27-2954-4998-A853-AD9C614F6065}" v="2" dt="2025-02-12T16:16:18.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6" autoAdjust="0"/>
    <p:restoredTop sz="64139" autoAdjust="0"/>
  </p:normalViewPr>
  <p:slideViewPr>
    <p:cSldViewPr snapToGrid="0">
      <p:cViewPr varScale="1">
        <p:scale>
          <a:sx n="67" d="100"/>
          <a:sy n="67" d="100"/>
        </p:scale>
        <p:origin x="690" y="60"/>
      </p:cViewPr>
      <p:guideLst/>
    </p:cSldViewPr>
  </p:slideViewPr>
  <p:notesTextViewPr>
    <p:cViewPr>
      <p:scale>
        <a:sx n="200" d="100"/>
        <a:sy n="200" d="100"/>
      </p:scale>
      <p:origin x="0" y="0"/>
    </p:cViewPr>
  </p:notesTextViewPr>
  <p:notesViewPr>
    <p:cSldViewPr snapToGrid="0">
      <p:cViewPr varScale="1">
        <p:scale>
          <a:sx n="81" d="100"/>
          <a:sy n="81" d="100"/>
        </p:scale>
        <p:origin x="205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52080-D48B-4D05-AA66-52F700FCA02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CFB3271-FFF3-4774-AB36-B256F7131EBC}">
      <dgm:prSet custT="1"/>
      <dgm:spPr/>
      <dgm:t>
        <a:bodyPr/>
        <a:lstStyle/>
        <a:p>
          <a:r>
            <a:rPr lang="en-US" sz="3200" dirty="0"/>
            <a:t>1. Immediate safety</a:t>
          </a:r>
        </a:p>
      </dgm:t>
    </dgm:pt>
    <dgm:pt modelId="{916166DD-B123-4A8E-AD71-E5E06FAC4545}" type="parTrans" cxnId="{659024E4-4815-41E9-A03D-ECBC932E4CB2}">
      <dgm:prSet/>
      <dgm:spPr/>
      <dgm:t>
        <a:bodyPr/>
        <a:lstStyle/>
        <a:p>
          <a:endParaRPr lang="en-US"/>
        </a:p>
      </dgm:t>
    </dgm:pt>
    <dgm:pt modelId="{8B7353F1-1F20-4F74-AC5E-D21DA4247686}" type="sibTrans" cxnId="{659024E4-4815-41E9-A03D-ECBC932E4CB2}">
      <dgm:prSet/>
      <dgm:spPr/>
      <dgm:t>
        <a:bodyPr/>
        <a:lstStyle/>
        <a:p>
          <a:endParaRPr lang="en-US"/>
        </a:p>
      </dgm:t>
    </dgm:pt>
    <dgm:pt modelId="{BC7B159E-BB16-4564-AB5D-788906C42875}">
      <dgm:prSet custT="1"/>
      <dgm:spPr/>
      <dgm:t>
        <a:bodyPr/>
        <a:lstStyle/>
        <a:p>
          <a:r>
            <a:rPr lang="en-US" sz="2800" dirty="0"/>
            <a:t>Suicidal Ideation</a:t>
          </a:r>
        </a:p>
      </dgm:t>
    </dgm:pt>
    <dgm:pt modelId="{C72C8E59-BCB6-4D2F-B2EC-2DF1B322F2D9}" type="parTrans" cxnId="{DC76D2DF-0C9A-4084-9C73-A9DEA0E17ACD}">
      <dgm:prSet/>
      <dgm:spPr/>
      <dgm:t>
        <a:bodyPr/>
        <a:lstStyle/>
        <a:p>
          <a:endParaRPr lang="en-US"/>
        </a:p>
      </dgm:t>
    </dgm:pt>
    <dgm:pt modelId="{9454CD52-C112-4E74-840F-7ABD057D3DAD}" type="sibTrans" cxnId="{DC76D2DF-0C9A-4084-9C73-A9DEA0E17ACD}">
      <dgm:prSet/>
      <dgm:spPr/>
      <dgm:t>
        <a:bodyPr/>
        <a:lstStyle/>
        <a:p>
          <a:endParaRPr lang="en-US"/>
        </a:p>
      </dgm:t>
    </dgm:pt>
    <dgm:pt modelId="{066CE8D6-98BE-44C1-B279-DF0E459374BA}">
      <dgm:prSet custT="1"/>
      <dgm:spPr/>
      <dgm:t>
        <a:bodyPr/>
        <a:lstStyle/>
        <a:p>
          <a:r>
            <a:rPr lang="en-US" sz="2800" dirty="0"/>
            <a:t>Withdrawal risk</a:t>
          </a:r>
        </a:p>
      </dgm:t>
    </dgm:pt>
    <dgm:pt modelId="{6F8EB3C2-B57A-477C-974C-A21A5CF96CFC}" type="parTrans" cxnId="{5BEAFC88-1750-48A7-B17F-2B73564A8DAE}">
      <dgm:prSet/>
      <dgm:spPr/>
      <dgm:t>
        <a:bodyPr/>
        <a:lstStyle/>
        <a:p>
          <a:endParaRPr lang="en-US"/>
        </a:p>
      </dgm:t>
    </dgm:pt>
    <dgm:pt modelId="{6BA505FA-0E12-4240-A241-4B40F25D79C9}" type="sibTrans" cxnId="{5BEAFC88-1750-48A7-B17F-2B73564A8DAE}">
      <dgm:prSet/>
      <dgm:spPr/>
      <dgm:t>
        <a:bodyPr/>
        <a:lstStyle/>
        <a:p>
          <a:endParaRPr lang="en-US"/>
        </a:p>
      </dgm:t>
    </dgm:pt>
    <dgm:pt modelId="{5C66D6B3-224A-4E80-9F30-48099C4EEC28}">
      <dgm:prSet custT="1"/>
      <dgm:spPr/>
      <dgm:t>
        <a:bodyPr/>
        <a:lstStyle/>
        <a:p>
          <a:r>
            <a:rPr lang="en-US" sz="2800" dirty="0"/>
            <a:t>Overdose risk</a:t>
          </a:r>
        </a:p>
      </dgm:t>
    </dgm:pt>
    <dgm:pt modelId="{CBA77F9A-2621-455C-A326-4B0833DFBCD1}" type="parTrans" cxnId="{DFCC229F-B549-4690-B29F-A2F44F5E0C64}">
      <dgm:prSet/>
      <dgm:spPr/>
      <dgm:t>
        <a:bodyPr/>
        <a:lstStyle/>
        <a:p>
          <a:endParaRPr lang="en-US"/>
        </a:p>
      </dgm:t>
    </dgm:pt>
    <dgm:pt modelId="{1E4C4CEF-F4AA-4FE9-9548-B8B23713D34B}" type="sibTrans" cxnId="{DFCC229F-B549-4690-B29F-A2F44F5E0C64}">
      <dgm:prSet/>
      <dgm:spPr/>
      <dgm:t>
        <a:bodyPr/>
        <a:lstStyle/>
        <a:p>
          <a:endParaRPr lang="en-US"/>
        </a:p>
      </dgm:t>
    </dgm:pt>
    <dgm:pt modelId="{9B78F0D3-E385-43EC-AC19-E365E91B5204}">
      <dgm:prSet custT="1"/>
      <dgm:spPr/>
      <dgm:t>
        <a:bodyPr/>
        <a:lstStyle/>
        <a:p>
          <a:r>
            <a:rPr lang="en-US" sz="3200" dirty="0"/>
            <a:t>2. Treat SUD</a:t>
          </a:r>
        </a:p>
      </dgm:t>
    </dgm:pt>
    <dgm:pt modelId="{F84691A7-E6FF-4567-A049-4FE681F1460C}" type="parTrans" cxnId="{50D9E43C-A0BF-4EE3-BDEC-7528907B3C52}">
      <dgm:prSet/>
      <dgm:spPr/>
      <dgm:t>
        <a:bodyPr/>
        <a:lstStyle/>
        <a:p>
          <a:endParaRPr lang="en-US"/>
        </a:p>
      </dgm:t>
    </dgm:pt>
    <dgm:pt modelId="{63312F9E-5A10-4977-A768-DC1CB3C242CB}" type="sibTrans" cxnId="{50D9E43C-A0BF-4EE3-BDEC-7528907B3C52}">
      <dgm:prSet/>
      <dgm:spPr/>
      <dgm:t>
        <a:bodyPr/>
        <a:lstStyle/>
        <a:p>
          <a:endParaRPr lang="en-US"/>
        </a:p>
      </dgm:t>
    </dgm:pt>
    <dgm:pt modelId="{478A1CB1-E794-4AF5-886B-D8D6BF4C0012}">
      <dgm:prSet custT="1"/>
      <dgm:spPr/>
      <dgm:t>
        <a:bodyPr/>
        <a:lstStyle/>
        <a:p>
          <a:r>
            <a:rPr lang="en-US" sz="2800" dirty="0"/>
            <a:t>May need to review history once abstinent</a:t>
          </a:r>
        </a:p>
      </dgm:t>
    </dgm:pt>
    <dgm:pt modelId="{B4AB1409-98DD-42CA-8B4C-061DE50D3C88}" type="parTrans" cxnId="{A3076803-AAF7-4C2F-8C9D-35BACE14828D}">
      <dgm:prSet/>
      <dgm:spPr/>
      <dgm:t>
        <a:bodyPr/>
        <a:lstStyle/>
        <a:p>
          <a:endParaRPr lang="en-US"/>
        </a:p>
      </dgm:t>
    </dgm:pt>
    <dgm:pt modelId="{6F27A313-44C6-43E9-8C03-1EC2A34D5314}" type="sibTrans" cxnId="{A3076803-AAF7-4C2F-8C9D-35BACE14828D}">
      <dgm:prSet/>
      <dgm:spPr/>
      <dgm:t>
        <a:bodyPr/>
        <a:lstStyle/>
        <a:p>
          <a:endParaRPr lang="en-US"/>
        </a:p>
      </dgm:t>
    </dgm:pt>
    <dgm:pt modelId="{B410E408-043A-4C67-99F2-4A7269F3F905}">
      <dgm:prSet custT="1"/>
      <dgm:spPr/>
      <dgm:t>
        <a:bodyPr/>
        <a:lstStyle/>
        <a:p>
          <a:r>
            <a:rPr lang="en-US" sz="2700" dirty="0"/>
            <a:t>3. </a:t>
          </a:r>
          <a:r>
            <a:rPr lang="en-US" sz="3200" dirty="0"/>
            <a:t>Evaluate for addition MHD</a:t>
          </a:r>
          <a:endParaRPr lang="en-US" sz="2700" dirty="0"/>
        </a:p>
      </dgm:t>
    </dgm:pt>
    <dgm:pt modelId="{E88C0E44-5B49-4637-9C96-415D5DA77BF0}" type="parTrans" cxnId="{14177834-770C-4185-B2EB-56E4097CF89A}">
      <dgm:prSet/>
      <dgm:spPr/>
      <dgm:t>
        <a:bodyPr/>
        <a:lstStyle/>
        <a:p>
          <a:endParaRPr lang="en-US"/>
        </a:p>
      </dgm:t>
    </dgm:pt>
    <dgm:pt modelId="{C79E5167-E172-4CAE-8156-8F1690C03F14}" type="sibTrans" cxnId="{14177834-770C-4185-B2EB-56E4097CF89A}">
      <dgm:prSet/>
      <dgm:spPr/>
      <dgm:t>
        <a:bodyPr/>
        <a:lstStyle/>
        <a:p>
          <a:endParaRPr lang="en-US"/>
        </a:p>
      </dgm:t>
    </dgm:pt>
    <dgm:pt modelId="{156DE5E3-DDBA-4E79-B78A-C7C1A00A14B0}">
      <dgm:prSet custT="1"/>
      <dgm:spPr/>
      <dgm:t>
        <a:bodyPr/>
        <a:lstStyle/>
        <a:p>
          <a:r>
            <a:rPr lang="en-US" sz="2800" dirty="0"/>
            <a:t>Shortly after induction/abstinence</a:t>
          </a:r>
        </a:p>
      </dgm:t>
    </dgm:pt>
    <dgm:pt modelId="{3AF2D8DA-B205-4904-8BBF-4BBE18FE495C}" type="parTrans" cxnId="{DCC2635D-3F0A-48B0-AD4D-417D42B7EAF1}">
      <dgm:prSet/>
      <dgm:spPr/>
      <dgm:t>
        <a:bodyPr/>
        <a:lstStyle/>
        <a:p>
          <a:endParaRPr lang="en-US"/>
        </a:p>
      </dgm:t>
    </dgm:pt>
    <dgm:pt modelId="{87A9C446-DC87-4BFC-AA5F-3C3813661BAF}" type="sibTrans" cxnId="{DCC2635D-3F0A-48B0-AD4D-417D42B7EAF1}">
      <dgm:prSet/>
      <dgm:spPr/>
      <dgm:t>
        <a:bodyPr/>
        <a:lstStyle/>
        <a:p>
          <a:endParaRPr lang="en-US"/>
        </a:p>
      </dgm:t>
    </dgm:pt>
    <dgm:pt modelId="{597CB929-FA7C-4613-B911-619891F17AA5}">
      <dgm:prSet custT="1"/>
      <dgm:spPr/>
      <dgm:t>
        <a:bodyPr/>
        <a:lstStyle/>
        <a:p>
          <a:r>
            <a:rPr lang="en-US" sz="3200" dirty="0"/>
            <a:t>4. Integrated treatment of SUD and MHD</a:t>
          </a:r>
        </a:p>
      </dgm:t>
    </dgm:pt>
    <dgm:pt modelId="{ED9566FB-6146-4C4D-B55B-5C350BA22026}" type="parTrans" cxnId="{BEFB7D97-3AD0-4622-8FB3-004F11F79D3F}">
      <dgm:prSet/>
      <dgm:spPr/>
      <dgm:t>
        <a:bodyPr/>
        <a:lstStyle/>
        <a:p>
          <a:endParaRPr lang="en-US"/>
        </a:p>
      </dgm:t>
    </dgm:pt>
    <dgm:pt modelId="{E0899E38-1F69-4F4F-85BE-995FBD094481}" type="sibTrans" cxnId="{BEFB7D97-3AD0-4622-8FB3-004F11F79D3F}">
      <dgm:prSet/>
      <dgm:spPr/>
      <dgm:t>
        <a:bodyPr/>
        <a:lstStyle/>
        <a:p>
          <a:endParaRPr lang="en-US"/>
        </a:p>
      </dgm:t>
    </dgm:pt>
    <dgm:pt modelId="{5C23169E-4BD4-459E-B450-BD0CF32C5060}">
      <dgm:prSet custT="1"/>
      <dgm:spPr/>
      <dgm:t>
        <a:bodyPr/>
        <a:lstStyle/>
        <a:p>
          <a:r>
            <a:rPr lang="en-US" sz="2800" dirty="0"/>
            <a:t>Medically Supervised Withdrawal</a:t>
          </a:r>
        </a:p>
      </dgm:t>
    </dgm:pt>
    <dgm:pt modelId="{348D2C30-ABB5-4B20-BA28-EC672402DB6D}" type="parTrans" cxnId="{A97DE7D3-DD1B-4F8B-916A-49BE5D81BEC0}">
      <dgm:prSet/>
      <dgm:spPr/>
      <dgm:t>
        <a:bodyPr/>
        <a:lstStyle/>
        <a:p>
          <a:endParaRPr lang="en-US"/>
        </a:p>
      </dgm:t>
    </dgm:pt>
    <dgm:pt modelId="{4AD04778-FEFE-4F42-98A3-A04C73E0181F}" type="sibTrans" cxnId="{A97DE7D3-DD1B-4F8B-916A-49BE5D81BEC0}">
      <dgm:prSet/>
      <dgm:spPr/>
      <dgm:t>
        <a:bodyPr/>
        <a:lstStyle/>
        <a:p>
          <a:endParaRPr lang="en-US"/>
        </a:p>
      </dgm:t>
    </dgm:pt>
    <dgm:pt modelId="{3BE2E60E-DE9D-4AF3-B884-38A9037A03C3}">
      <dgm:prSet custT="1"/>
      <dgm:spPr/>
      <dgm:t>
        <a:bodyPr/>
        <a:lstStyle/>
        <a:p>
          <a:r>
            <a:rPr lang="en-US" sz="2800" dirty="0"/>
            <a:t>Treatment for OUD, AUD, TUD</a:t>
          </a:r>
        </a:p>
      </dgm:t>
    </dgm:pt>
    <dgm:pt modelId="{9F05B1B9-DD1D-458D-9333-9CB00C84C93C}" type="parTrans" cxnId="{813814C5-7456-41D8-9ACD-9DD0F8C84E91}">
      <dgm:prSet/>
      <dgm:spPr/>
      <dgm:t>
        <a:bodyPr/>
        <a:lstStyle/>
        <a:p>
          <a:endParaRPr lang="en-US"/>
        </a:p>
      </dgm:t>
    </dgm:pt>
    <dgm:pt modelId="{C871A7C3-9A58-4966-9E27-8E1A3DA023DD}" type="sibTrans" cxnId="{813814C5-7456-41D8-9ACD-9DD0F8C84E91}">
      <dgm:prSet/>
      <dgm:spPr/>
      <dgm:t>
        <a:bodyPr/>
        <a:lstStyle/>
        <a:p>
          <a:endParaRPr lang="en-US"/>
        </a:p>
      </dgm:t>
    </dgm:pt>
    <dgm:pt modelId="{F9F1D39C-CB3F-464B-AFE5-EC3043D78C7D}">
      <dgm:prSet custT="1"/>
      <dgm:spPr/>
      <dgm:t>
        <a:bodyPr/>
        <a:lstStyle/>
        <a:p>
          <a:r>
            <a:rPr lang="en-US" sz="2800" dirty="0"/>
            <a:t>Harmful psychiatric symptoms</a:t>
          </a:r>
        </a:p>
      </dgm:t>
    </dgm:pt>
    <dgm:pt modelId="{81C8C2AF-9C86-4850-A34F-09081F621D2A}" type="parTrans" cxnId="{40A302CF-D235-4E61-B5BC-22B911F940F0}">
      <dgm:prSet/>
      <dgm:spPr/>
      <dgm:t>
        <a:bodyPr/>
        <a:lstStyle/>
        <a:p>
          <a:endParaRPr lang="en-US"/>
        </a:p>
      </dgm:t>
    </dgm:pt>
    <dgm:pt modelId="{A7AC2B99-A3D5-40FE-B58D-64C043E8B4EC}" type="sibTrans" cxnId="{40A302CF-D235-4E61-B5BC-22B911F940F0}">
      <dgm:prSet/>
      <dgm:spPr/>
      <dgm:t>
        <a:bodyPr/>
        <a:lstStyle/>
        <a:p>
          <a:endParaRPr lang="en-US"/>
        </a:p>
      </dgm:t>
    </dgm:pt>
    <dgm:pt modelId="{6B26E60C-2F57-4988-96C5-DFE72B73E205}" type="pres">
      <dgm:prSet presAssocID="{51C52080-D48B-4D05-AA66-52F700FCA024}" presName="linear" presStyleCnt="0">
        <dgm:presLayoutVars>
          <dgm:animLvl val="lvl"/>
          <dgm:resizeHandles val="exact"/>
        </dgm:presLayoutVars>
      </dgm:prSet>
      <dgm:spPr/>
    </dgm:pt>
    <dgm:pt modelId="{CF181B0A-70FF-4259-94BC-5358D603FDCE}" type="pres">
      <dgm:prSet presAssocID="{9CFB3271-FFF3-4774-AB36-B256F7131EBC}" presName="parentText" presStyleLbl="node1" presStyleIdx="0" presStyleCnt="4" custScaleY="69155">
        <dgm:presLayoutVars>
          <dgm:chMax val="0"/>
          <dgm:bulletEnabled val="1"/>
        </dgm:presLayoutVars>
      </dgm:prSet>
      <dgm:spPr/>
    </dgm:pt>
    <dgm:pt modelId="{089AB050-FC6E-412C-9921-F27396341BFE}" type="pres">
      <dgm:prSet presAssocID="{9CFB3271-FFF3-4774-AB36-B256F7131EBC}" presName="childText" presStyleLbl="revTx" presStyleIdx="0" presStyleCnt="3">
        <dgm:presLayoutVars>
          <dgm:bulletEnabled val="1"/>
        </dgm:presLayoutVars>
      </dgm:prSet>
      <dgm:spPr/>
    </dgm:pt>
    <dgm:pt modelId="{C87DE455-F574-4F06-B927-155A41060B4D}" type="pres">
      <dgm:prSet presAssocID="{9B78F0D3-E385-43EC-AC19-E365E91B5204}" presName="parentText" presStyleLbl="node1" presStyleIdx="1" presStyleCnt="4" custScaleY="55710" custLinFactNeighborX="-7857" custLinFactNeighborY="-2103">
        <dgm:presLayoutVars>
          <dgm:chMax val="0"/>
          <dgm:bulletEnabled val="1"/>
        </dgm:presLayoutVars>
      </dgm:prSet>
      <dgm:spPr/>
    </dgm:pt>
    <dgm:pt modelId="{3DB9DF27-E846-4EC5-9520-EF884C6D870D}" type="pres">
      <dgm:prSet presAssocID="{9B78F0D3-E385-43EC-AC19-E365E91B5204}" presName="childText" presStyleLbl="revTx" presStyleIdx="1" presStyleCnt="3">
        <dgm:presLayoutVars>
          <dgm:bulletEnabled val="1"/>
        </dgm:presLayoutVars>
      </dgm:prSet>
      <dgm:spPr/>
    </dgm:pt>
    <dgm:pt modelId="{DE80020F-8B33-40BB-986D-32B7974E5795}" type="pres">
      <dgm:prSet presAssocID="{B410E408-043A-4C67-99F2-4A7269F3F905}" presName="parentText" presStyleLbl="node1" presStyleIdx="2" presStyleCnt="4" custScaleY="64004">
        <dgm:presLayoutVars>
          <dgm:chMax val="0"/>
          <dgm:bulletEnabled val="1"/>
        </dgm:presLayoutVars>
      </dgm:prSet>
      <dgm:spPr/>
    </dgm:pt>
    <dgm:pt modelId="{C3E02ECD-EA47-4F40-AA38-0930A21554F3}" type="pres">
      <dgm:prSet presAssocID="{B410E408-043A-4C67-99F2-4A7269F3F905}" presName="childText" presStyleLbl="revTx" presStyleIdx="2" presStyleCnt="3">
        <dgm:presLayoutVars>
          <dgm:bulletEnabled val="1"/>
        </dgm:presLayoutVars>
      </dgm:prSet>
      <dgm:spPr/>
    </dgm:pt>
    <dgm:pt modelId="{D61F7901-A0B6-46ED-A85B-09B19C84C077}" type="pres">
      <dgm:prSet presAssocID="{597CB929-FA7C-4613-B911-619891F17AA5}" presName="parentText" presStyleLbl="node1" presStyleIdx="3" presStyleCnt="4" custScaleY="56251">
        <dgm:presLayoutVars>
          <dgm:chMax val="0"/>
          <dgm:bulletEnabled val="1"/>
        </dgm:presLayoutVars>
      </dgm:prSet>
      <dgm:spPr/>
    </dgm:pt>
  </dgm:ptLst>
  <dgm:cxnLst>
    <dgm:cxn modelId="{A3076803-AAF7-4C2F-8C9D-35BACE14828D}" srcId="{9B78F0D3-E385-43EC-AC19-E365E91B5204}" destId="{478A1CB1-E794-4AF5-886B-D8D6BF4C0012}" srcOrd="2" destOrd="0" parTransId="{B4AB1409-98DD-42CA-8B4C-061DE50D3C88}" sibTransId="{6F27A313-44C6-43E9-8C03-1EC2A34D5314}"/>
    <dgm:cxn modelId="{1DA2BF17-A338-4D53-8EEE-63B256ABC61E}" type="presOf" srcId="{5C66D6B3-224A-4E80-9F30-48099C4EEC28}" destId="{089AB050-FC6E-412C-9921-F27396341BFE}" srcOrd="0" destOrd="3" presId="urn:microsoft.com/office/officeart/2005/8/layout/vList2"/>
    <dgm:cxn modelId="{14177834-770C-4185-B2EB-56E4097CF89A}" srcId="{51C52080-D48B-4D05-AA66-52F700FCA024}" destId="{B410E408-043A-4C67-99F2-4A7269F3F905}" srcOrd="2" destOrd="0" parTransId="{E88C0E44-5B49-4637-9C96-415D5DA77BF0}" sibTransId="{C79E5167-E172-4CAE-8156-8F1690C03F14}"/>
    <dgm:cxn modelId="{37E3AE37-CEB4-4318-8370-D7902EF954E9}" type="presOf" srcId="{9CFB3271-FFF3-4774-AB36-B256F7131EBC}" destId="{CF181B0A-70FF-4259-94BC-5358D603FDCE}" srcOrd="0" destOrd="0" presId="urn:microsoft.com/office/officeart/2005/8/layout/vList2"/>
    <dgm:cxn modelId="{50D9E43C-A0BF-4EE3-BDEC-7528907B3C52}" srcId="{51C52080-D48B-4D05-AA66-52F700FCA024}" destId="{9B78F0D3-E385-43EC-AC19-E365E91B5204}" srcOrd="1" destOrd="0" parTransId="{F84691A7-E6FF-4567-A049-4FE681F1460C}" sibTransId="{63312F9E-5A10-4977-A768-DC1CB3C242CB}"/>
    <dgm:cxn modelId="{DCC2635D-3F0A-48B0-AD4D-417D42B7EAF1}" srcId="{B410E408-043A-4C67-99F2-4A7269F3F905}" destId="{156DE5E3-DDBA-4E79-B78A-C7C1A00A14B0}" srcOrd="0" destOrd="0" parTransId="{3AF2D8DA-B205-4904-8BBF-4BBE18FE495C}" sibTransId="{87A9C446-DC87-4BFC-AA5F-3C3813661BAF}"/>
    <dgm:cxn modelId="{15329F64-0413-4B1A-B968-AF995F0FD3F0}" type="presOf" srcId="{F9F1D39C-CB3F-464B-AFE5-EC3043D78C7D}" destId="{089AB050-FC6E-412C-9921-F27396341BFE}" srcOrd="0" destOrd="1" presId="urn:microsoft.com/office/officeart/2005/8/layout/vList2"/>
    <dgm:cxn modelId="{35D31383-0FF1-4BE9-BC83-CA6827C83DB1}" type="presOf" srcId="{BC7B159E-BB16-4564-AB5D-788906C42875}" destId="{089AB050-FC6E-412C-9921-F27396341BFE}" srcOrd="0" destOrd="0" presId="urn:microsoft.com/office/officeart/2005/8/layout/vList2"/>
    <dgm:cxn modelId="{B2E40284-3D6E-420C-B7E0-3FE7BD355334}" type="presOf" srcId="{51C52080-D48B-4D05-AA66-52F700FCA024}" destId="{6B26E60C-2F57-4988-96C5-DFE72B73E205}" srcOrd="0" destOrd="0" presId="urn:microsoft.com/office/officeart/2005/8/layout/vList2"/>
    <dgm:cxn modelId="{5BEAFC88-1750-48A7-B17F-2B73564A8DAE}" srcId="{9CFB3271-FFF3-4774-AB36-B256F7131EBC}" destId="{066CE8D6-98BE-44C1-B279-DF0E459374BA}" srcOrd="2" destOrd="0" parTransId="{6F8EB3C2-B57A-477C-974C-A21A5CF96CFC}" sibTransId="{6BA505FA-0E12-4240-A241-4B40F25D79C9}"/>
    <dgm:cxn modelId="{E9F3AB8E-2283-438B-AA41-144FA1AFB8E8}" type="presOf" srcId="{156DE5E3-DDBA-4E79-B78A-C7C1A00A14B0}" destId="{C3E02ECD-EA47-4F40-AA38-0930A21554F3}" srcOrd="0" destOrd="0" presId="urn:microsoft.com/office/officeart/2005/8/layout/vList2"/>
    <dgm:cxn modelId="{A5343495-6F6C-49BD-93AD-977EDEE90FF1}" type="presOf" srcId="{B410E408-043A-4C67-99F2-4A7269F3F905}" destId="{DE80020F-8B33-40BB-986D-32B7974E5795}" srcOrd="0" destOrd="0" presId="urn:microsoft.com/office/officeart/2005/8/layout/vList2"/>
    <dgm:cxn modelId="{BEFB7D97-3AD0-4622-8FB3-004F11F79D3F}" srcId="{51C52080-D48B-4D05-AA66-52F700FCA024}" destId="{597CB929-FA7C-4613-B911-619891F17AA5}" srcOrd="3" destOrd="0" parTransId="{ED9566FB-6146-4C4D-B55B-5C350BA22026}" sibTransId="{E0899E38-1F69-4F4F-85BE-995FBD094481}"/>
    <dgm:cxn modelId="{6CEC559C-622B-4682-BC15-2290543A739A}" type="presOf" srcId="{478A1CB1-E794-4AF5-886B-D8D6BF4C0012}" destId="{3DB9DF27-E846-4EC5-9520-EF884C6D870D}" srcOrd="0" destOrd="2" presId="urn:microsoft.com/office/officeart/2005/8/layout/vList2"/>
    <dgm:cxn modelId="{DFCC229F-B549-4690-B29F-A2F44F5E0C64}" srcId="{9CFB3271-FFF3-4774-AB36-B256F7131EBC}" destId="{5C66D6B3-224A-4E80-9F30-48099C4EEC28}" srcOrd="3" destOrd="0" parTransId="{CBA77F9A-2621-455C-A326-4B0833DFBCD1}" sibTransId="{1E4C4CEF-F4AA-4FE9-9548-B8B23713D34B}"/>
    <dgm:cxn modelId="{6FC69CA8-127D-4AF8-A717-1673338C666B}" type="presOf" srcId="{597CB929-FA7C-4613-B911-619891F17AA5}" destId="{D61F7901-A0B6-46ED-A85B-09B19C84C077}" srcOrd="0" destOrd="0" presId="urn:microsoft.com/office/officeart/2005/8/layout/vList2"/>
    <dgm:cxn modelId="{813814C5-7456-41D8-9ACD-9DD0F8C84E91}" srcId="{9B78F0D3-E385-43EC-AC19-E365E91B5204}" destId="{3BE2E60E-DE9D-4AF3-B884-38A9037A03C3}" srcOrd="1" destOrd="0" parTransId="{9F05B1B9-DD1D-458D-9333-9CB00C84C93C}" sibTransId="{C871A7C3-9A58-4966-9E27-8E1A3DA023DD}"/>
    <dgm:cxn modelId="{45175DCA-1123-4E1F-B43D-7E6C80F3D5CE}" type="presOf" srcId="{066CE8D6-98BE-44C1-B279-DF0E459374BA}" destId="{089AB050-FC6E-412C-9921-F27396341BFE}" srcOrd="0" destOrd="2" presId="urn:microsoft.com/office/officeart/2005/8/layout/vList2"/>
    <dgm:cxn modelId="{40A302CF-D235-4E61-B5BC-22B911F940F0}" srcId="{9CFB3271-FFF3-4774-AB36-B256F7131EBC}" destId="{F9F1D39C-CB3F-464B-AFE5-EC3043D78C7D}" srcOrd="1" destOrd="0" parTransId="{81C8C2AF-9C86-4850-A34F-09081F621D2A}" sibTransId="{A7AC2B99-A3D5-40FE-B58D-64C043E8B4EC}"/>
    <dgm:cxn modelId="{A97DE7D3-DD1B-4F8B-916A-49BE5D81BEC0}" srcId="{9B78F0D3-E385-43EC-AC19-E365E91B5204}" destId="{5C23169E-4BD4-459E-B450-BD0CF32C5060}" srcOrd="0" destOrd="0" parTransId="{348D2C30-ABB5-4B20-BA28-EC672402DB6D}" sibTransId="{4AD04778-FEFE-4F42-98A3-A04C73E0181F}"/>
    <dgm:cxn modelId="{DC76D2DF-0C9A-4084-9C73-A9DEA0E17ACD}" srcId="{9CFB3271-FFF3-4774-AB36-B256F7131EBC}" destId="{BC7B159E-BB16-4564-AB5D-788906C42875}" srcOrd="0" destOrd="0" parTransId="{C72C8E59-BCB6-4D2F-B2EC-2DF1B322F2D9}" sibTransId="{9454CD52-C112-4E74-840F-7ABD057D3DAD}"/>
    <dgm:cxn modelId="{201446E2-64A2-48FE-BD9E-F48B9B74713B}" type="presOf" srcId="{5C23169E-4BD4-459E-B450-BD0CF32C5060}" destId="{3DB9DF27-E846-4EC5-9520-EF884C6D870D}" srcOrd="0" destOrd="0" presId="urn:microsoft.com/office/officeart/2005/8/layout/vList2"/>
    <dgm:cxn modelId="{659024E4-4815-41E9-A03D-ECBC932E4CB2}" srcId="{51C52080-D48B-4D05-AA66-52F700FCA024}" destId="{9CFB3271-FFF3-4774-AB36-B256F7131EBC}" srcOrd="0" destOrd="0" parTransId="{916166DD-B123-4A8E-AD71-E5E06FAC4545}" sibTransId="{8B7353F1-1F20-4F74-AC5E-D21DA4247686}"/>
    <dgm:cxn modelId="{C3F7F9EC-A5EE-4544-8D91-BD4EF8946F7E}" type="presOf" srcId="{9B78F0D3-E385-43EC-AC19-E365E91B5204}" destId="{C87DE455-F574-4F06-B927-155A41060B4D}" srcOrd="0" destOrd="0" presId="urn:microsoft.com/office/officeart/2005/8/layout/vList2"/>
    <dgm:cxn modelId="{D2AACFF4-658D-45CC-BEB3-6E42164AC029}" type="presOf" srcId="{3BE2E60E-DE9D-4AF3-B884-38A9037A03C3}" destId="{3DB9DF27-E846-4EC5-9520-EF884C6D870D}" srcOrd="0" destOrd="1" presId="urn:microsoft.com/office/officeart/2005/8/layout/vList2"/>
    <dgm:cxn modelId="{E3B090AC-C330-40BF-9E79-FDA48AA08205}" type="presParOf" srcId="{6B26E60C-2F57-4988-96C5-DFE72B73E205}" destId="{CF181B0A-70FF-4259-94BC-5358D603FDCE}" srcOrd="0" destOrd="0" presId="urn:microsoft.com/office/officeart/2005/8/layout/vList2"/>
    <dgm:cxn modelId="{F84547B5-2D24-4531-96A4-444B3C3D6A0A}" type="presParOf" srcId="{6B26E60C-2F57-4988-96C5-DFE72B73E205}" destId="{089AB050-FC6E-412C-9921-F27396341BFE}" srcOrd="1" destOrd="0" presId="urn:microsoft.com/office/officeart/2005/8/layout/vList2"/>
    <dgm:cxn modelId="{9D4EB0D8-83C3-4952-A19D-B9314C81B2F7}" type="presParOf" srcId="{6B26E60C-2F57-4988-96C5-DFE72B73E205}" destId="{C87DE455-F574-4F06-B927-155A41060B4D}" srcOrd="2" destOrd="0" presId="urn:microsoft.com/office/officeart/2005/8/layout/vList2"/>
    <dgm:cxn modelId="{CF11BAC2-0CA7-4EF7-9B92-BECB5889E580}" type="presParOf" srcId="{6B26E60C-2F57-4988-96C5-DFE72B73E205}" destId="{3DB9DF27-E846-4EC5-9520-EF884C6D870D}" srcOrd="3" destOrd="0" presId="urn:microsoft.com/office/officeart/2005/8/layout/vList2"/>
    <dgm:cxn modelId="{9396E71D-4BC0-4800-A7CB-438811C811DD}" type="presParOf" srcId="{6B26E60C-2F57-4988-96C5-DFE72B73E205}" destId="{DE80020F-8B33-40BB-986D-32B7974E5795}" srcOrd="4" destOrd="0" presId="urn:microsoft.com/office/officeart/2005/8/layout/vList2"/>
    <dgm:cxn modelId="{3BCB4E77-638B-44B8-AE0C-8C2CEEA234C7}" type="presParOf" srcId="{6B26E60C-2F57-4988-96C5-DFE72B73E205}" destId="{C3E02ECD-EA47-4F40-AA38-0930A21554F3}" srcOrd="5" destOrd="0" presId="urn:microsoft.com/office/officeart/2005/8/layout/vList2"/>
    <dgm:cxn modelId="{307F30D4-E678-4759-8B31-4CE0E3AAC327}" type="presParOf" srcId="{6B26E60C-2F57-4988-96C5-DFE72B73E205}" destId="{D61F7901-A0B6-46ED-A85B-09B19C84C07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C52080-D48B-4D05-AA66-52F700FCA02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CFB3271-FFF3-4774-AB36-B256F7131EBC}">
      <dgm:prSet custT="1"/>
      <dgm:spPr/>
      <dgm:t>
        <a:bodyPr/>
        <a:lstStyle/>
        <a:p>
          <a:r>
            <a:rPr lang="en-US" sz="3200" dirty="0"/>
            <a:t>1. Immediate safety</a:t>
          </a:r>
        </a:p>
      </dgm:t>
    </dgm:pt>
    <dgm:pt modelId="{916166DD-B123-4A8E-AD71-E5E06FAC4545}" type="parTrans" cxnId="{659024E4-4815-41E9-A03D-ECBC932E4CB2}">
      <dgm:prSet/>
      <dgm:spPr/>
      <dgm:t>
        <a:bodyPr/>
        <a:lstStyle/>
        <a:p>
          <a:endParaRPr lang="en-US"/>
        </a:p>
      </dgm:t>
    </dgm:pt>
    <dgm:pt modelId="{8B7353F1-1F20-4F74-AC5E-D21DA4247686}" type="sibTrans" cxnId="{659024E4-4815-41E9-A03D-ECBC932E4CB2}">
      <dgm:prSet/>
      <dgm:spPr/>
      <dgm:t>
        <a:bodyPr/>
        <a:lstStyle/>
        <a:p>
          <a:endParaRPr lang="en-US"/>
        </a:p>
      </dgm:t>
    </dgm:pt>
    <dgm:pt modelId="{BC7B159E-BB16-4564-AB5D-788906C42875}">
      <dgm:prSet custT="1"/>
      <dgm:spPr/>
      <dgm:t>
        <a:bodyPr/>
        <a:lstStyle/>
        <a:p>
          <a:r>
            <a:rPr lang="en-US" sz="2800" dirty="0"/>
            <a:t>Suicidal Ideation</a:t>
          </a:r>
        </a:p>
      </dgm:t>
    </dgm:pt>
    <dgm:pt modelId="{C72C8E59-BCB6-4D2F-B2EC-2DF1B322F2D9}" type="parTrans" cxnId="{DC76D2DF-0C9A-4084-9C73-A9DEA0E17ACD}">
      <dgm:prSet/>
      <dgm:spPr/>
      <dgm:t>
        <a:bodyPr/>
        <a:lstStyle/>
        <a:p>
          <a:endParaRPr lang="en-US"/>
        </a:p>
      </dgm:t>
    </dgm:pt>
    <dgm:pt modelId="{9454CD52-C112-4E74-840F-7ABD057D3DAD}" type="sibTrans" cxnId="{DC76D2DF-0C9A-4084-9C73-A9DEA0E17ACD}">
      <dgm:prSet/>
      <dgm:spPr/>
      <dgm:t>
        <a:bodyPr/>
        <a:lstStyle/>
        <a:p>
          <a:endParaRPr lang="en-US"/>
        </a:p>
      </dgm:t>
    </dgm:pt>
    <dgm:pt modelId="{066CE8D6-98BE-44C1-B279-DF0E459374BA}">
      <dgm:prSet custT="1"/>
      <dgm:spPr/>
      <dgm:t>
        <a:bodyPr/>
        <a:lstStyle/>
        <a:p>
          <a:r>
            <a:rPr lang="en-US" sz="2800" dirty="0"/>
            <a:t>Withdrawal risk</a:t>
          </a:r>
        </a:p>
      </dgm:t>
    </dgm:pt>
    <dgm:pt modelId="{6F8EB3C2-B57A-477C-974C-A21A5CF96CFC}" type="parTrans" cxnId="{5BEAFC88-1750-48A7-B17F-2B73564A8DAE}">
      <dgm:prSet/>
      <dgm:spPr/>
      <dgm:t>
        <a:bodyPr/>
        <a:lstStyle/>
        <a:p>
          <a:endParaRPr lang="en-US"/>
        </a:p>
      </dgm:t>
    </dgm:pt>
    <dgm:pt modelId="{6BA505FA-0E12-4240-A241-4B40F25D79C9}" type="sibTrans" cxnId="{5BEAFC88-1750-48A7-B17F-2B73564A8DAE}">
      <dgm:prSet/>
      <dgm:spPr/>
      <dgm:t>
        <a:bodyPr/>
        <a:lstStyle/>
        <a:p>
          <a:endParaRPr lang="en-US"/>
        </a:p>
      </dgm:t>
    </dgm:pt>
    <dgm:pt modelId="{5C66D6B3-224A-4E80-9F30-48099C4EEC28}">
      <dgm:prSet custT="1"/>
      <dgm:spPr/>
      <dgm:t>
        <a:bodyPr/>
        <a:lstStyle/>
        <a:p>
          <a:r>
            <a:rPr lang="en-US" sz="2800" dirty="0"/>
            <a:t>Overdose risk</a:t>
          </a:r>
        </a:p>
      </dgm:t>
    </dgm:pt>
    <dgm:pt modelId="{CBA77F9A-2621-455C-A326-4B0833DFBCD1}" type="parTrans" cxnId="{DFCC229F-B549-4690-B29F-A2F44F5E0C64}">
      <dgm:prSet/>
      <dgm:spPr/>
      <dgm:t>
        <a:bodyPr/>
        <a:lstStyle/>
        <a:p>
          <a:endParaRPr lang="en-US"/>
        </a:p>
      </dgm:t>
    </dgm:pt>
    <dgm:pt modelId="{1E4C4CEF-F4AA-4FE9-9548-B8B23713D34B}" type="sibTrans" cxnId="{DFCC229F-B549-4690-B29F-A2F44F5E0C64}">
      <dgm:prSet/>
      <dgm:spPr/>
      <dgm:t>
        <a:bodyPr/>
        <a:lstStyle/>
        <a:p>
          <a:endParaRPr lang="en-US"/>
        </a:p>
      </dgm:t>
    </dgm:pt>
    <dgm:pt modelId="{9B78F0D3-E385-43EC-AC19-E365E91B5204}">
      <dgm:prSet custT="1"/>
      <dgm:spPr/>
      <dgm:t>
        <a:bodyPr/>
        <a:lstStyle/>
        <a:p>
          <a:r>
            <a:rPr lang="en-US" sz="3200" dirty="0"/>
            <a:t>2. Treat SUD</a:t>
          </a:r>
        </a:p>
      </dgm:t>
    </dgm:pt>
    <dgm:pt modelId="{F84691A7-E6FF-4567-A049-4FE681F1460C}" type="parTrans" cxnId="{50D9E43C-A0BF-4EE3-BDEC-7528907B3C52}">
      <dgm:prSet/>
      <dgm:spPr/>
      <dgm:t>
        <a:bodyPr/>
        <a:lstStyle/>
        <a:p>
          <a:endParaRPr lang="en-US"/>
        </a:p>
      </dgm:t>
    </dgm:pt>
    <dgm:pt modelId="{63312F9E-5A10-4977-A768-DC1CB3C242CB}" type="sibTrans" cxnId="{50D9E43C-A0BF-4EE3-BDEC-7528907B3C52}">
      <dgm:prSet/>
      <dgm:spPr/>
      <dgm:t>
        <a:bodyPr/>
        <a:lstStyle/>
        <a:p>
          <a:endParaRPr lang="en-US"/>
        </a:p>
      </dgm:t>
    </dgm:pt>
    <dgm:pt modelId="{478A1CB1-E794-4AF5-886B-D8D6BF4C0012}">
      <dgm:prSet custT="1"/>
      <dgm:spPr/>
      <dgm:t>
        <a:bodyPr/>
        <a:lstStyle/>
        <a:p>
          <a:r>
            <a:rPr lang="en-US" sz="2800" dirty="0"/>
            <a:t>May need to review history once abstinent</a:t>
          </a:r>
        </a:p>
      </dgm:t>
    </dgm:pt>
    <dgm:pt modelId="{B4AB1409-98DD-42CA-8B4C-061DE50D3C88}" type="parTrans" cxnId="{A3076803-AAF7-4C2F-8C9D-35BACE14828D}">
      <dgm:prSet/>
      <dgm:spPr/>
      <dgm:t>
        <a:bodyPr/>
        <a:lstStyle/>
        <a:p>
          <a:endParaRPr lang="en-US"/>
        </a:p>
      </dgm:t>
    </dgm:pt>
    <dgm:pt modelId="{6F27A313-44C6-43E9-8C03-1EC2A34D5314}" type="sibTrans" cxnId="{A3076803-AAF7-4C2F-8C9D-35BACE14828D}">
      <dgm:prSet/>
      <dgm:spPr/>
      <dgm:t>
        <a:bodyPr/>
        <a:lstStyle/>
        <a:p>
          <a:endParaRPr lang="en-US"/>
        </a:p>
      </dgm:t>
    </dgm:pt>
    <dgm:pt modelId="{B410E408-043A-4C67-99F2-4A7269F3F905}">
      <dgm:prSet custT="1"/>
      <dgm:spPr/>
      <dgm:t>
        <a:bodyPr/>
        <a:lstStyle/>
        <a:p>
          <a:r>
            <a:rPr lang="en-US" sz="2700" dirty="0"/>
            <a:t>3. </a:t>
          </a:r>
          <a:r>
            <a:rPr lang="en-US" sz="3200" dirty="0"/>
            <a:t>Evaluate for addition MHD</a:t>
          </a:r>
          <a:endParaRPr lang="en-US" sz="2700" dirty="0"/>
        </a:p>
      </dgm:t>
    </dgm:pt>
    <dgm:pt modelId="{E88C0E44-5B49-4637-9C96-415D5DA77BF0}" type="parTrans" cxnId="{14177834-770C-4185-B2EB-56E4097CF89A}">
      <dgm:prSet/>
      <dgm:spPr/>
      <dgm:t>
        <a:bodyPr/>
        <a:lstStyle/>
        <a:p>
          <a:endParaRPr lang="en-US"/>
        </a:p>
      </dgm:t>
    </dgm:pt>
    <dgm:pt modelId="{C79E5167-E172-4CAE-8156-8F1690C03F14}" type="sibTrans" cxnId="{14177834-770C-4185-B2EB-56E4097CF89A}">
      <dgm:prSet/>
      <dgm:spPr/>
      <dgm:t>
        <a:bodyPr/>
        <a:lstStyle/>
        <a:p>
          <a:endParaRPr lang="en-US"/>
        </a:p>
      </dgm:t>
    </dgm:pt>
    <dgm:pt modelId="{156DE5E3-DDBA-4E79-B78A-C7C1A00A14B0}">
      <dgm:prSet custT="1"/>
      <dgm:spPr/>
      <dgm:t>
        <a:bodyPr/>
        <a:lstStyle/>
        <a:p>
          <a:r>
            <a:rPr lang="en-US" sz="2800" b="1" u="sng" dirty="0"/>
            <a:t>Shortly</a:t>
          </a:r>
          <a:r>
            <a:rPr lang="en-US" sz="2800" dirty="0"/>
            <a:t> after induction/abstinence</a:t>
          </a:r>
        </a:p>
      </dgm:t>
    </dgm:pt>
    <dgm:pt modelId="{3AF2D8DA-B205-4904-8BBF-4BBE18FE495C}" type="parTrans" cxnId="{DCC2635D-3F0A-48B0-AD4D-417D42B7EAF1}">
      <dgm:prSet/>
      <dgm:spPr/>
      <dgm:t>
        <a:bodyPr/>
        <a:lstStyle/>
        <a:p>
          <a:endParaRPr lang="en-US"/>
        </a:p>
      </dgm:t>
    </dgm:pt>
    <dgm:pt modelId="{87A9C446-DC87-4BFC-AA5F-3C3813661BAF}" type="sibTrans" cxnId="{DCC2635D-3F0A-48B0-AD4D-417D42B7EAF1}">
      <dgm:prSet/>
      <dgm:spPr/>
      <dgm:t>
        <a:bodyPr/>
        <a:lstStyle/>
        <a:p>
          <a:endParaRPr lang="en-US"/>
        </a:p>
      </dgm:t>
    </dgm:pt>
    <dgm:pt modelId="{597CB929-FA7C-4613-B911-619891F17AA5}">
      <dgm:prSet custT="1"/>
      <dgm:spPr/>
      <dgm:t>
        <a:bodyPr/>
        <a:lstStyle/>
        <a:p>
          <a:r>
            <a:rPr lang="en-US" sz="3200" dirty="0"/>
            <a:t>4. Integrated treatment of SUD and MHD</a:t>
          </a:r>
        </a:p>
      </dgm:t>
    </dgm:pt>
    <dgm:pt modelId="{ED9566FB-6146-4C4D-B55B-5C350BA22026}" type="parTrans" cxnId="{BEFB7D97-3AD0-4622-8FB3-004F11F79D3F}">
      <dgm:prSet/>
      <dgm:spPr/>
      <dgm:t>
        <a:bodyPr/>
        <a:lstStyle/>
        <a:p>
          <a:endParaRPr lang="en-US"/>
        </a:p>
      </dgm:t>
    </dgm:pt>
    <dgm:pt modelId="{E0899E38-1F69-4F4F-85BE-995FBD094481}" type="sibTrans" cxnId="{BEFB7D97-3AD0-4622-8FB3-004F11F79D3F}">
      <dgm:prSet/>
      <dgm:spPr/>
      <dgm:t>
        <a:bodyPr/>
        <a:lstStyle/>
        <a:p>
          <a:endParaRPr lang="en-US"/>
        </a:p>
      </dgm:t>
    </dgm:pt>
    <dgm:pt modelId="{5C23169E-4BD4-459E-B450-BD0CF32C5060}">
      <dgm:prSet custT="1"/>
      <dgm:spPr/>
      <dgm:t>
        <a:bodyPr/>
        <a:lstStyle/>
        <a:p>
          <a:r>
            <a:rPr lang="en-US" sz="2800" dirty="0"/>
            <a:t>Medically Supervised Withdrawal</a:t>
          </a:r>
        </a:p>
      </dgm:t>
    </dgm:pt>
    <dgm:pt modelId="{348D2C30-ABB5-4B20-BA28-EC672402DB6D}" type="parTrans" cxnId="{A97DE7D3-DD1B-4F8B-916A-49BE5D81BEC0}">
      <dgm:prSet/>
      <dgm:spPr/>
      <dgm:t>
        <a:bodyPr/>
        <a:lstStyle/>
        <a:p>
          <a:endParaRPr lang="en-US"/>
        </a:p>
      </dgm:t>
    </dgm:pt>
    <dgm:pt modelId="{4AD04778-FEFE-4F42-98A3-A04C73E0181F}" type="sibTrans" cxnId="{A97DE7D3-DD1B-4F8B-916A-49BE5D81BEC0}">
      <dgm:prSet/>
      <dgm:spPr/>
      <dgm:t>
        <a:bodyPr/>
        <a:lstStyle/>
        <a:p>
          <a:endParaRPr lang="en-US"/>
        </a:p>
      </dgm:t>
    </dgm:pt>
    <dgm:pt modelId="{3BE2E60E-DE9D-4AF3-B884-38A9037A03C3}">
      <dgm:prSet custT="1"/>
      <dgm:spPr/>
      <dgm:t>
        <a:bodyPr/>
        <a:lstStyle/>
        <a:p>
          <a:r>
            <a:rPr lang="en-US" sz="2800" dirty="0"/>
            <a:t>Treatment for OUD, AUD, TUD</a:t>
          </a:r>
        </a:p>
      </dgm:t>
    </dgm:pt>
    <dgm:pt modelId="{9F05B1B9-DD1D-458D-9333-9CB00C84C93C}" type="parTrans" cxnId="{813814C5-7456-41D8-9ACD-9DD0F8C84E91}">
      <dgm:prSet/>
      <dgm:spPr/>
      <dgm:t>
        <a:bodyPr/>
        <a:lstStyle/>
        <a:p>
          <a:endParaRPr lang="en-US"/>
        </a:p>
      </dgm:t>
    </dgm:pt>
    <dgm:pt modelId="{C871A7C3-9A58-4966-9E27-8E1A3DA023DD}" type="sibTrans" cxnId="{813814C5-7456-41D8-9ACD-9DD0F8C84E91}">
      <dgm:prSet/>
      <dgm:spPr/>
      <dgm:t>
        <a:bodyPr/>
        <a:lstStyle/>
        <a:p>
          <a:endParaRPr lang="en-US"/>
        </a:p>
      </dgm:t>
    </dgm:pt>
    <dgm:pt modelId="{BA2547F4-CE82-4957-BCCC-E9B57F038148}">
      <dgm:prSet custT="1"/>
      <dgm:spPr/>
      <dgm:t>
        <a:bodyPr/>
        <a:lstStyle/>
        <a:p>
          <a:r>
            <a:rPr lang="en-US" sz="2800" dirty="0"/>
            <a:t>Harmful psychiatric symptoms</a:t>
          </a:r>
        </a:p>
      </dgm:t>
    </dgm:pt>
    <dgm:pt modelId="{D99DC240-34E9-43AC-93C5-7AC6F35DEA9A}" type="parTrans" cxnId="{DB358A80-8B12-442E-A62F-E6E656FC6231}">
      <dgm:prSet/>
      <dgm:spPr/>
      <dgm:t>
        <a:bodyPr/>
        <a:lstStyle/>
        <a:p>
          <a:endParaRPr lang="en-US"/>
        </a:p>
      </dgm:t>
    </dgm:pt>
    <dgm:pt modelId="{C24459EB-08BF-402F-B62F-21AE321FE8A4}" type="sibTrans" cxnId="{DB358A80-8B12-442E-A62F-E6E656FC6231}">
      <dgm:prSet/>
      <dgm:spPr/>
      <dgm:t>
        <a:bodyPr/>
        <a:lstStyle/>
        <a:p>
          <a:endParaRPr lang="en-US"/>
        </a:p>
      </dgm:t>
    </dgm:pt>
    <dgm:pt modelId="{6B26E60C-2F57-4988-96C5-DFE72B73E205}" type="pres">
      <dgm:prSet presAssocID="{51C52080-D48B-4D05-AA66-52F700FCA024}" presName="linear" presStyleCnt="0">
        <dgm:presLayoutVars>
          <dgm:animLvl val="lvl"/>
          <dgm:resizeHandles val="exact"/>
        </dgm:presLayoutVars>
      </dgm:prSet>
      <dgm:spPr/>
    </dgm:pt>
    <dgm:pt modelId="{CF181B0A-70FF-4259-94BC-5358D603FDCE}" type="pres">
      <dgm:prSet presAssocID="{9CFB3271-FFF3-4774-AB36-B256F7131EBC}" presName="parentText" presStyleLbl="node1" presStyleIdx="0" presStyleCnt="4" custScaleY="69155">
        <dgm:presLayoutVars>
          <dgm:chMax val="0"/>
          <dgm:bulletEnabled val="1"/>
        </dgm:presLayoutVars>
      </dgm:prSet>
      <dgm:spPr/>
    </dgm:pt>
    <dgm:pt modelId="{089AB050-FC6E-412C-9921-F27396341BFE}" type="pres">
      <dgm:prSet presAssocID="{9CFB3271-FFF3-4774-AB36-B256F7131EBC}" presName="childText" presStyleLbl="revTx" presStyleIdx="0" presStyleCnt="3">
        <dgm:presLayoutVars>
          <dgm:bulletEnabled val="1"/>
        </dgm:presLayoutVars>
      </dgm:prSet>
      <dgm:spPr/>
    </dgm:pt>
    <dgm:pt modelId="{C87DE455-F574-4F06-B927-155A41060B4D}" type="pres">
      <dgm:prSet presAssocID="{9B78F0D3-E385-43EC-AC19-E365E91B5204}" presName="parentText" presStyleLbl="node1" presStyleIdx="1" presStyleCnt="4" custScaleY="55710" custLinFactNeighborX="-7857" custLinFactNeighborY="-2103">
        <dgm:presLayoutVars>
          <dgm:chMax val="0"/>
          <dgm:bulletEnabled val="1"/>
        </dgm:presLayoutVars>
      </dgm:prSet>
      <dgm:spPr/>
    </dgm:pt>
    <dgm:pt modelId="{3DB9DF27-E846-4EC5-9520-EF884C6D870D}" type="pres">
      <dgm:prSet presAssocID="{9B78F0D3-E385-43EC-AC19-E365E91B5204}" presName="childText" presStyleLbl="revTx" presStyleIdx="1" presStyleCnt="3">
        <dgm:presLayoutVars>
          <dgm:bulletEnabled val="1"/>
        </dgm:presLayoutVars>
      </dgm:prSet>
      <dgm:spPr/>
    </dgm:pt>
    <dgm:pt modelId="{DE80020F-8B33-40BB-986D-32B7974E5795}" type="pres">
      <dgm:prSet presAssocID="{B410E408-043A-4C67-99F2-4A7269F3F905}" presName="parentText" presStyleLbl="node1" presStyleIdx="2" presStyleCnt="4" custScaleY="64004">
        <dgm:presLayoutVars>
          <dgm:chMax val="0"/>
          <dgm:bulletEnabled val="1"/>
        </dgm:presLayoutVars>
      </dgm:prSet>
      <dgm:spPr/>
    </dgm:pt>
    <dgm:pt modelId="{C3E02ECD-EA47-4F40-AA38-0930A21554F3}" type="pres">
      <dgm:prSet presAssocID="{B410E408-043A-4C67-99F2-4A7269F3F905}" presName="childText" presStyleLbl="revTx" presStyleIdx="2" presStyleCnt="3">
        <dgm:presLayoutVars>
          <dgm:bulletEnabled val="1"/>
        </dgm:presLayoutVars>
      </dgm:prSet>
      <dgm:spPr/>
    </dgm:pt>
    <dgm:pt modelId="{D61F7901-A0B6-46ED-A85B-09B19C84C077}" type="pres">
      <dgm:prSet presAssocID="{597CB929-FA7C-4613-B911-619891F17AA5}" presName="parentText" presStyleLbl="node1" presStyleIdx="3" presStyleCnt="4" custScaleY="56251">
        <dgm:presLayoutVars>
          <dgm:chMax val="0"/>
          <dgm:bulletEnabled val="1"/>
        </dgm:presLayoutVars>
      </dgm:prSet>
      <dgm:spPr/>
    </dgm:pt>
  </dgm:ptLst>
  <dgm:cxnLst>
    <dgm:cxn modelId="{A3076803-AAF7-4C2F-8C9D-35BACE14828D}" srcId="{9B78F0D3-E385-43EC-AC19-E365E91B5204}" destId="{478A1CB1-E794-4AF5-886B-D8D6BF4C0012}" srcOrd="2" destOrd="0" parTransId="{B4AB1409-98DD-42CA-8B4C-061DE50D3C88}" sibTransId="{6F27A313-44C6-43E9-8C03-1EC2A34D5314}"/>
    <dgm:cxn modelId="{1DA2BF17-A338-4D53-8EEE-63B256ABC61E}" type="presOf" srcId="{5C66D6B3-224A-4E80-9F30-48099C4EEC28}" destId="{089AB050-FC6E-412C-9921-F27396341BFE}" srcOrd="0" destOrd="3" presId="urn:microsoft.com/office/officeart/2005/8/layout/vList2"/>
    <dgm:cxn modelId="{14177834-770C-4185-B2EB-56E4097CF89A}" srcId="{51C52080-D48B-4D05-AA66-52F700FCA024}" destId="{B410E408-043A-4C67-99F2-4A7269F3F905}" srcOrd="2" destOrd="0" parTransId="{E88C0E44-5B49-4637-9C96-415D5DA77BF0}" sibTransId="{C79E5167-E172-4CAE-8156-8F1690C03F14}"/>
    <dgm:cxn modelId="{37E3AE37-CEB4-4318-8370-D7902EF954E9}" type="presOf" srcId="{9CFB3271-FFF3-4774-AB36-B256F7131EBC}" destId="{CF181B0A-70FF-4259-94BC-5358D603FDCE}" srcOrd="0" destOrd="0" presId="urn:microsoft.com/office/officeart/2005/8/layout/vList2"/>
    <dgm:cxn modelId="{50D9E43C-A0BF-4EE3-BDEC-7528907B3C52}" srcId="{51C52080-D48B-4D05-AA66-52F700FCA024}" destId="{9B78F0D3-E385-43EC-AC19-E365E91B5204}" srcOrd="1" destOrd="0" parTransId="{F84691A7-E6FF-4567-A049-4FE681F1460C}" sibTransId="{63312F9E-5A10-4977-A768-DC1CB3C242CB}"/>
    <dgm:cxn modelId="{DCC2635D-3F0A-48B0-AD4D-417D42B7EAF1}" srcId="{B410E408-043A-4C67-99F2-4A7269F3F905}" destId="{156DE5E3-DDBA-4E79-B78A-C7C1A00A14B0}" srcOrd="0" destOrd="0" parTransId="{3AF2D8DA-B205-4904-8BBF-4BBE18FE495C}" sibTransId="{87A9C446-DC87-4BFC-AA5F-3C3813661BAF}"/>
    <dgm:cxn modelId="{DB358A80-8B12-442E-A62F-E6E656FC6231}" srcId="{9CFB3271-FFF3-4774-AB36-B256F7131EBC}" destId="{BA2547F4-CE82-4957-BCCC-E9B57F038148}" srcOrd="1" destOrd="0" parTransId="{D99DC240-34E9-43AC-93C5-7AC6F35DEA9A}" sibTransId="{C24459EB-08BF-402F-B62F-21AE321FE8A4}"/>
    <dgm:cxn modelId="{35D31383-0FF1-4BE9-BC83-CA6827C83DB1}" type="presOf" srcId="{BC7B159E-BB16-4564-AB5D-788906C42875}" destId="{089AB050-FC6E-412C-9921-F27396341BFE}" srcOrd="0" destOrd="0" presId="urn:microsoft.com/office/officeart/2005/8/layout/vList2"/>
    <dgm:cxn modelId="{93507B83-90E7-423E-971C-77347CEA69E2}" type="presOf" srcId="{BA2547F4-CE82-4957-BCCC-E9B57F038148}" destId="{089AB050-FC6E-412C-9921-F27396341BFE}" srcOrd="0" destOrd="1" presId="urn:microsoft.com/office/officeart/2005/8/layout/vList2"/>
    <dgm:cxn modelId="{B2E40284-3D6E-420C-B7E0-3FE7BD355334}" type="presOf" srcId="{51C52080-D48B-4D05-AA66-52F700FCA024}" destId="{6B26E60C-2F57-4988-96C5-DFE72B73E205}" srcOrd="0" destOrd="0" presId="urn:microsoft.com/office/officeart/2005/8/layout/vList2"/>
    <dgm:cxn modelId="{5BEAFC88-1750-48A7-B17F-2B73564A8DAE}" srcId="{9CFB3271-FFF3-4774-AB36-B256F7131EBC}" destId="{066CE8D6-98BE-44C1-B279-DF0E459374BA}" srcOrd="2" destOrd="0" parTransId="{6F8EB3C2-B57A-477C-974C-A21A5CF96CFC}" sibTransId="{6BA505FA-0E12-4240-A241-4B40F25D79C9}"/>
    <dgm:cxn modelId="{E9F3AB8E-2283-438B-AA41-144FA1AFB8E8}" type="presOf" srcId="{156DE5E3-DDBA-4E79-B78A-C7C1A00A14B0}" destId="{C3E02ECD-EA47-4F40-AA38-0930A21554F3}" srcOrd="0" destOrd="0" presId="urn:microsoft.com/office/officeart/2005/8/layout/vList2"/>
    <dgm:cxn modelId="{A5343495-6F6C-49BD-93AD-977EDEE90FF1}" type="presOf" srcId="{B410E408-043A-4C67-99F2-4A7269F3F905}" destId="{DE80020F-8B33-40BB-986D-32B7974E5795}" srcOrd="0" destOrd="0" presId="urn:microsoft.com/office/officeart/2005/8/layout/vList2"/>
    <dgm:cxn modelId="{BEFB7D97-3AD0-4622-8FB3-004F11F79D3F}" srcId="{51C52080-D48B-4D05-AA66-52F700FCA024}" destId="{597CB929-FA7C-4613-B911-619891F17AA5}" srcOrd="3" destOrd="0" parTransId="{ED9566FB-6146-4C4D-B55B-5C350BA22026}" sibTransId="{E0899E38-1F69-4F4F-85BE-995FBD094481}"/>
    <dgm:cxn modelId="{6CEC559C-622B-4682-BC15-2290543A739A}" type="presOf" srcId="{478A1CB1-E794-4AF5-886B-D8D6BF4C0012}" destId="{3DB9DF27-E846-4EC5-9520-EF884C6D870D}" srcOrd="0" destOrd="2" presId="urn:microsoft.com/office/officeart/2005/8/layout/vList2"/>
    <dgm:cxn modelId="{DFCC229F-B549-4690-B29F-A2F44F5E0C64}" srcId="{9CFB3271-FFF3-4774-AB36-B256F7131EBC}" destId="{5C66D6B3-224A-4E80-9F30-48099C4EEC28}" srcOrd="3" destOrd="0" parTransId="{CBA77F9A-2621-455C-A326-4B0833DFBCD1}" sibTransId="{1E4C4CEF-F4AA-4FE9-9548-B8B23713D34B}"/>
    <dgm:cxn modelId="{6FC69CA8-127D-4AF8-A717-1673338C666B}" type="presOf" srcId="{597CB929-FA7C-4613-B911-619891F17AA5}" destId="{D61F7901-A0B6-46ED-A85B-09B19C84C077}" srcOrd="0" destOrd="0" presId="urn:microsoft.com/office/officeart/2005/8/layout/vList2"/>
    <dgm:cxn modelId="{813814C5-7456-41D8-9ACD-9DD0F8C84E91}" srcId="{9B78F0D3-E385-43EC-AC19-E365E91B5204}" destId="{3BE2E60E-DE9D-4AF3-B884-38A9037A03C3}" srcOrd="1" destOrd="0" parTransId="{9F05B1B9-DD1D-458D-9333-9CB00C84C93C}" sibTransId="{C871A7C3-9A58-4966-9E27-8E1A3DA023DD}"/>
    <dgm:cxn modelId="{45175DCA-1123-4E1F-B43D-7E6C80F3D5CE}" type="presOf" srcId="{066CE8D6-98BE-44C1-B279-DF0E459374BA}" destId="{089AB050-FC6E-412C-9921-F27396341BFE}" srcOrd="0" destOrd="2" presId="urn:microsoft.com/office/officeart/2005/8/layout/vList2"/>
    <dgm:cxn modelId="{A97DE7D3-DD1B-4F8B-916A-49BE5D81BEC0}" srcId="{9B78F0D3-E385-43EC-AC19-E365E91B5204}" destId="{5C23169E-4BD4-459E-B450-BD0CF32C5060}" srcOrd="0" destOrd="0" parTransId="{348D2C30-ABB5-4B20-BA28-EC672402DB6D}" sibTransId="{4AD04778-FEFE-4F42-98A3-A04C73E0181F}"/>
    <dgm:cxn modelId="{DC76D2DF-0C9A-4084-9C73-A9DEA0E17ACD}" srcId="{9CFB3271-FFF3-4774-AB36-B256F7131EBC}" destId="{BC7B159E-BB16-4564-AB5D-788906C42875}" srcOrd="0" destOrd="0" parTransId="{C72C8E59-BCB6-4D2F-B2EC-2DF1B322F2D9}" sibTransId="{9454CD52-C112-4E74-840F-7ABD057D3DAD}"/>
    <dgm:cxn modelId="{201446E2-64A2-48FE-BD9E-F48B9B74713B}" type="presOf" srcId="{5C23169E-4BD4-459E-B450-BD0CF32C5060}" destId="{3DB9DF27-E846-4EC5-9520-EF884C6D870D}" srcOrd="0" destOrd="0" presId="urn:microsoft.com/office/officeart/2005/8/layout/vList2"/>
    <dgm:cxn modelId="{659024E4-4815-41E9-A03D-ECBC932E4CB2}" srcId="{51C52080-D48B-4D05-AA66-52F700FCA024}" destId="{9CFB3271-FFF3-4774-AB36-B256F7131EBC}" srcOrd="0" destOrd="0" parTransId="{916166DD-B123-4A8E-AD71-E5E06FAC4545}" sibTransId="{8B7353F1-1F20-4F74-AC5E-D21DA4247686}"/>
    <dgm:cxn modelId="{C3F7F9EC-A5EE-4544-8D91-BD4EF8946F7E}" type="presOf" srcId="{9B78F0D3-E385-43EC-AC19-E365E91B5204}" destId="{C87DE455-F574-4F06-B927-155A41060B4D}" srcOrd="0" destOrd="0" presId="urn:microsoft.com/office/officeart/2005/8/layout/vList2"/>
    <dgm:cxn modelId="{D2AACFF4-658D-45CC-BEB3-6E42164AC029}" type="presOf" srcId="{3BE2E60E-DE9D-4AF3-B884-38A9037A03C3}" destId="{3DB9DF27-E846-4EC5-9520-EF884C6D870D}" srcOrd="0" destOrd="1" presId="urn:microsoft.com/office/officeart/2005/8/layout/vList2"/>
    <dgm:cxn modelId="{E3B090AC-C330-40BF-9E79-FDA48AA08205}" type="presParOf" srcId="{6B26E60C-2F57-4988-96C5-DFE72B73E205}" destId="{CF181B0A-70FF-4259-94BC-5358D603FDCE}" srcOrd="0" destOrd="0" presId="urn:microsoft.com/office/officeart/2005/8/layout/vList2"/>
    <dgm:cxn modelId="{F84547B5-2D24-4531-96A4-444B3C3D6A0A}" type="presParOf" srcId="{6B26E60C-2F57-4988-96C5-DFE72B73E205}" destId="{089AB050-FC6E-412C-9921-F27396341BFE}" srcOrd="1" destOrd="0" presId="urn:microsoft.com/office/officeart/2005/8/layout/vList2"/>
    <dgm:cxn modelId="{9D4EB0D8-83C3-4952-A19D-B9314C81B2F7}" type="presParOf" srcId="{6B26E60C-2F57-4988-96C5-DFE72B73E205}" destId="{C87DE455-F574-4F06-B927-155A41060B4D}" srcOrd="2" destOrd="0" presId="urn:microsoft.com/office/officeart/2005/8/layout/vList2"/>
    <dgm:cxn modelId="{CF11BAC2-0CA7-4EF7-9B92-BECB5889E580}" type="presParOf" srcId="{6B26E60C-2F57-4988-96C5-DFE72B73E205}" destId="{3DB9DF27-E846-4EC5-9520-EF884C6D870D}" srcOrd="3" destOrd="0" presId="urn:microsoft.com/office/officeart/2005/8/layout/vList2"/>
    <dgm:cxn modelId="{9396E71D-4BC0-4800-A7CB-438811C811DD}" type="presParOf" srcId="{6B26E60C-2F57-4988-96C5-DFE72B73E205}" destId="{DE80020F-8B33-40BB-986D-32B7974E5795}" srcOrd="4" destOrd="0" presId="urn:microsoft.com/office/officeart/2005/8/layout/vList2"/>
    <dgm:cxn modelId="{3BCB4E77-638B-44B8-AE0C-8C2CEEA234C7}" type="presParOf" srcId="{6B26E60C-2F57-4988-96C5-DFE72B73E205}" destId="{C3E02ECD-EA47-4F40-AA38-0930A21554F3}" srcOrd="5" destOrd="0" presId="urn:microsoft.com/office/officeart/2005/8/layout/vList2"/>
    <dgm:cxn modelId="{307F30D4-E678-4759-8B31-4CE0E3AAC327}" type="presParOf" srcId="{6B26E60C-2F57-4988-96C5-DFE72B73E205}" destId="{D61F7901-A0B6-46ED-A85B-09B19C84C07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C52080-D48B-4D05-AA66-52F700FCA02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CFB3271-FFF3-4774-AB36-B256F7131EBC}">
      <dgm:prSet custT="1"/>
      <dgm:spPr/>
      <dgm:t>
        <a:bodyPr/>
        <a:lstStyle/>
        <a:p>
          <a:r>
            <a:rPr lang="en-US" sz="3200" dirty="0"/>
            <a:t>1. Immediate safety</a:t>
          </a:r>
        </a:p>
      </dgm:t>
    </dgm:pt>
    <dgm:pt modelId="{916166DD-B123-4A8E-AD71-E5E06FAC4545}" type="parTrans" cxnId="{659024E4-4815-41E9-A03D-ECBC932E4CB2}">
      <dgm:prSet/>
      <dgm:spPr/>
      <dgm:t>
        <a:bodyPr/>
        <a:lstStyle/>
        <a:p>
          <a:endParaRPr lang="en-US"/>
        </a:p>
      </dgm:t>
    </dgm:pt>
    <dgm:pt modelId="{8B7353F1-1F20-4F74-AC5E-D21DA4247686}" type="sibTrans" cxnId="{659024E4-4815-41E9-A03D-ECBC932E4CB2}">
      <dgm:prSet/>
      <dgm:spPr/>
      <dgm:t>
        <a:bodyPr/>
        <a:lstStyle/>
        <a:p>
          <a:endParaRPr lang="en-US"/>
        </a:p>
      </dgm:t>
    </dgm:pt>
    <dgm:pt modelId="{BC7B159E-BB16-4564-AB5D-788906C42875}">
      <dgm:prSet custT="1"/>
      <dgm:spPr/>
      <dgm:t>
        <a:bodyPr/>
        <a:lstStyle/>
        <a:p>
          <a:r>
            <a:rPr lang="en-US" sz="2800" dirty="0"/>
            <a:t>Suicidal Ideation</a:t>
          </a:r>
        </a:p>
      </dgm:t>
    </dgm:pt>
    <dgm:pt modelId="{C72C8E59-BCB6-4D2F-B2EC-2DF1B322F2D9}" type="parTrans" cxnId="{DC76D2DF-0C9A-4084-9C73-A9DEA0E17ACD}">
      <dgm:prSet/>
      <dgm:spPr/>
      <dgm:t>
        <a:bodyPr/>
        <a:lstStyle/>
        <a:p>
          <a:endParaRPr lang="en-US"/>
        </a:p>
      </dgm:t>
    </dgm:pt>
    <dgm:pt modelId="{9454CD52-C112-4E74-840F-7ABD057D3DAD}" type="sibTrans" cxnId="{DC76D2DF-0C9A-4084-9C73-A9DEA0E17ACD}">
      <dgm:prSet/>
      <dgm:spPr/>
      <dgm:t>
        <a:bodyPr/>
        <a:lstStyle/>
        <a:p>
          <a:endParaRPr lang="en-US"/>
        </a:p>
      </dgm:t>
    </dgm:pt>
    <dgm:pt modelId="{066CE8D6-98BE-44C1-B279-DF0E459374BA}">
      <dgm:prSet custT="1"/>
      <dgm:spPr/>
      <dgm:t>
        <a:bodyPr/>
        <a:lstStyle/>
        <a:p>
          <a:r>
            <a:rPr lang="en-US" sz="2800" dirty="0"/>
            <a:t>Withdrawal risk</a:t>
          </a:r>
        </a:p>
      </dgm:t>
    </dgm:pt>
    <dgm:pt modelId="{6F8EB3C2-B57A-477C-974C-A21A5CF96CFC}" type="parTrans" cxnId="{5BEAFC88-1750-48A7-B17F-2B73564A8DAE}">
      <dgm:prSet/>
      <dgm:spPr/>
      <dgm:t>
        <a:bodyPr/>
        <a:lstStyle/>
        <a:p>
          <a:endParaRPr lang="en-US"/>
        </a:p>
      </dgm:t>
    </dgm:pt>
    <dgm:pt modelId="{6BA505FA-0E12-4240-A241-4B40F25D79C9}" type="sibTrans" cxnId="{5BEAFC88-1750-48A7-B17F-2B73564A8DAE}">
      <dgm:prSet/>
      <dgm:spPr/>
      <dgm:t>
        <a:bodyPr/>
        <a:lstStyle/>
        <a:p>
          <a:endParaRPr lang="en-US"/>
        </a:p>
      </dgm:t>
    </dgm:pt>
    <dgm:pt modelId="{5C66D6B3-224A-4E80-9F30-48099C4EEC28}">
      <dgm:prSet custT="1"/>
      <dgm:spPr/>
      <dgm:t>
        <a:bodyPr/>
        <a:lstStyle/>
        <a:p>
          <a:r>
            <a:rPr lang="en-US" sz="2800" dirty="0"/>
            <a:t>Overdose risk</a:t>
          </a:r>
        </a:p>
      </dgm:t>
    </dgm:pt>
    <dgm:pt modelId="{CBA77F9A-2621-455C-A326-4B0833DFBCD1}" type="parTrans" cxnId="{DFCC229F-B549-4690-B29F-A2F44F5E0C64}">
      <dgm:prSet/>
      <dgm:spPr/>
      <dgm:t>
        <a:bodyPr/>
        <a:lstStyle/>
        <a:p>
          <a:endParaRPr lang="en-US"/>
        </a:p>
      </dgm:t>
    </dgm:pt>
    <dgm:pt modelId="{1E4C4CEF-F4AA-4FE9-9548-B8B23713D34B}" type="sibTrans" cxnId="{DFCC229F-B549-4690-B29F-A2F44F5E0C64}">
      <dgm:prSet/>
      <dgm:spPr/>
      <dgm:t>
        <a:bodyPr/>
        <a:lstStyle/>
        <a:p>
          <a:endParaRPr lang="en-US"/>
        </a:p>
      </dgm:t>
    </dgm:pt>
    <dgm:pt modelId="{9B78F0D3-E385-43EC-AC19-E365E91B5204}">
      <dgm:prSet custT="1"/>
      <dgm:spPr/>
      <dgm:t>
        <a:bodyPr/>
        <a:lstStyle/>
        <a:p>
          <a:r>
            <a:rPr lang="en-US" sz="3200" dirty="0"/>
            <a:t>2. Treat SUD</a:t>
          </a:r>
        </a:p>
      </dgm:t>
    </dgm:pt>
    <dgm:pt modelId="{F84691A7-E6FF-4567-A049-4FE681F1460C}" type="parTrans" cxnId="{50D9E43C-A0BF-4EE3-BDEC-7528907B3C52}">
      <dgm:prSet/>
      <dgm:spPr/>
      <dgm:t>
        <a:bodyPr/>
        <a:lstStyle/>
        <a:p>
          <a:endParaRPr lang="en-US"/>
        </a:p>
      </dgm:t>
    </dgm:pt>
    <dgm:pt modelId="{63312F9E-5A10-4977-A768-DC1CB3C242CB}" type="sibTrans" cxnId="{50D9E43C-A0BF-4EE3-BDEC-7528907B3C52}">
      <dgm:prSet/>
      <dgm:spPr/>
      <dgm:t>
        <a:bodyPr/>
        <a:lstStyle/>
        <a:p>
          <a:endParaRPr lang="en-US"/>
        </a:p>
      </dgm:t>
    </dgm:pt>
    <dgm:pt modelId="{478A1CB1-E794-4AF5-886B-D8D6BF4C0012}">
      <dgm:prSet custT="1"/>
      <dgm:spPr/>
      <dgm:t>
        <a:bodyPr/>
        <a:lstStyle/>
        <a:p>
          <a:r>
            <a:rPr lang="en-US" sz="2800" dirty="0"/>
            <a:t>May need to review history once abstinent</a:t>
          </a:r>
        </a:p>
      </dgm:t>
    </dgm:pt>
    <dgm:pt modelId="{B4AB1409-98DD-42CA-8B4C-061DE50D3C88}" type="parTrans" cxnId="{A3076803-AAF7-4C2F-8C9D-35BACE14828D}">
      <dgm:prSet/>
      <dgm:spPr/>
      <dgm:t>
        <a:bodyPr/>
        <a:lstStyle/>
        <a:p>
          <a:endParaRPr lang="en-US"/>
        </a:p>
      </dgm:t>
    </dgm:pt>
    <dgm:pt modelId="{6F27A313-44C6-43E9-8C03-1EC2A34D5314}" type="sibTrans" cxnId="{A3076803-AAF7-4C2F-8C9D-35BACE14828D}">
      <dgm:prSet/>
      <dgm:spPr/>
      <dgm:t>
        <a:bodyPr/>
        <a:lstStyle/>
        <a:p>
          <a:endParaRPr lang="en-US"/>
        </a:p>
      </dgm:t>
    </dgm:pt>
    <dgm:pt modelId="{B410E408-043A-4C67-99F2-4A7269F3F905}">
      <dgm:prSet custT="1"/>
      <dgm:spPr/>
      <dgm:t>
        <a:bodyPr/>
        <a:lstStyle/>
        <a:p>
          <a:r>
            <a:rPr lang="en-US" sz="2700" dirty="0"/>
            <a:t>3. </a:t>
          </a:r>
          <a:r>
            <a:rPr lang="en-US" sz="3200" dirty="0"/>
            <a:t>Evaluate for addition MHD</a:t>
          </a:r>
          <a:endParaRPr lang="en-US" sz="2700" dirty="0"/>
        </a:p>
      </dgm:t>
    </dgm:pt>
    <dgm:pt modelId="{E88C0E44-5B49-4637-9C96-415D5DA77BF0}" type="parTrans" cxnId="{14177834-770C-4185-B2EB-56E4097CF89A}">
      <dgm:prSet/>
      <dgm:spPr/>
      <dgm:t>
        <a:bodyPr/>
        <a:lstStyle/>
        <a:p>
          <a:endParaRPr lang="en-US"/>
        </a:p>
      </dgm:t>
    </dgm:pt>
    <dgm:pt modelId="{C79E5167-E172-4CAE-8156-8F1690C03F14}" type="sibTrans" cxnId="{14177834-770C-4185-B2EB-56E4097CF89A}">
      <dgm:prSet/>
      <dgm:spPr/>
      <dgm:t>
        <a:bodyPr/>
        <a:lstStyle/>
        <a:p>
          <a:endParaRPr lang="en-US"/>
        </a:p>
      </dgm:t>
    </dgm:pt>
    <dgm:pt modelId="{156DE5E3-DDBA-4E79-B78A-C7C1A00A14B0}">
      <dgm:prSet custT="1"/>
      <dgm:spPr/>
      <dgm:t>
        <a:bodyPr/>
        <a:lstStyle/>
        <a:p>
          <a:r>
            <a:rPr lang="en-US" sz="2800" b="1" u="sng" dirty="0"/>
            <a:t>Shortly</a:t>
          </a:r>
          <a:r>
            <a:rPr lang="en-US" sz="2800" dirty="0"/>
            <a:t> after induction/abstinence</a:t>
          </a:r>
        </a:p>
      </dgm:t>
    </dgm:pt>
    <dgm:pt modelId="{3AF2D8DA-B205-4904-8BBF-4BBE18FE495C}" type="parTrans" cxnId="{DCC2635D-3F0A-48B0-AD4D-417D42B7EAF1}">
      <dgm:prSet/>
      <dgm:spPr/>
      <dgm:t>
        <a:bodyPr/>
        <a:lstStyle/>
        <a:p>
          <a:endParaRPr lang="en-US"/>
        </a:p>
      </dgm:t>
    </dgm:pt>
    <dgm:pt modelId="{87A9C446-DC87-4BFC-AA5F-3C3813661BAF}" type="sibTrans" cxnId="{DCC2635D-3F0A-48B0-AD4D-417D42B7EAF1}">
      <dgm:prSet/>
      <dgm:spPr/>
      <dgm:t>
        <a:bodyPr/>
        <a:lstStyle/>
        <a:p>
          <a:endParaRPr lang="en-US"/>
        </a:p>
      </dgm:t>
    </dgm:pt>
    <dgm:pt modelId="{597CB929-FA7C-4613-B911-619891F17AA5}">
      <dgm:prSet custT="1"/>
      <dgm:spPr/>
      <dgm:t>
        <a:bodyPr/>
        <a:lstStyle/>
        <a:p>
          <a:r>
            <a:rPr lang="en-US" sz="3200" dirty="0"/>
            <a:t>4. Integrated treatment of SUD and MHD</a:t>
          </a:r>
        </a:p>
      </dgm:t>
    </dgm:pt>
    <dgm:pt modelId="{ED9566FB-6146-4C4D-B55B-5C350BA22026}" type="parTrans" cxnId="{BEFB7D97-3AD0-4622-8FB3-004F11F79D3F}">
      <dgm:prSet/>
      <dgm:spPr/>
      <dgm:t>
        <a:bodyPr/>
        <a:lstStyle/>
        <a:p>
          <a:endParaRPr lang="en-US"/>
        </a:p>
      </dgm:t>
    </dgm:pt>
    <dgm:pt modelId="{E0899E38-1F69-4F4F-85BE-995FBD094481}" type="sibTrans" cxnId="{BEFB7D97-3AD0-4622-8FB3-004F11F79D3F}">
      <dgm:prSet/>
      <dgm:spPr/>
      <dgm:t>
        <a:bodyPr/>
        <a:lstStyle/>
        <a:p>
          <a:endParaRPr lang="en-US"/>
        </a:p>
      </dgm:t>
    </dgm:pt>
    <dgm:pt modelId="{5C23169E-4BD4-459E-B450-BD0CF32C5060}">
      <dgm:prSet custT="1"/>
      <dgm:spPr/>
      <dgm:t>
        <a:bodyPr/>
        <a:lstStyle/>
        <a:p>
          <a:r>
            <a:rPr lang="en-US" sz="2800" dirty="0"/>
            <a:t>Medically Supervised Withdrawal</a:t>
          </a:r>
        </a:p>
      </dgm:t>
    </dgm:pt>
    <dgm:pt modelId="{348D2C30-ABB5-4B20-BA28-EC672402DB6D}" type="parTrans" cxnId="{A97DE7D3-DD1B-4F8B-916A-49BE5D81BEC0}">
      <dgm:prSet/>
      <dgm:spPr/>
      <dgm:t>
        <a:bodyPr/>
        <a:lstStyle/>
        <a:p>
          <a:endParaRPr lang="en-US"/>
        </a:p>
      </dgm:t>
    </dgm:pt>
    <dgm:pt modelId="{4AD04778-FEFE-4F42-98A3-A04C73E0181F}" type="sibTrans" cxnId="{A97DE7D3-DD1B-4F8B-916A-49BE5D81BEC0}">
      <dgm:prSet/>
      <dgm:spPr/>
      <dgm:t>
        <a:bodyPr/>
        <a:lstStyle/>
        <a:p>
          <a:endParaRPr lang="en-US"/>
        </a:p>
      </dgm:t>
    </dgm:pt>
    <dgm:pt modelId="{3BE2E60E-DE9D-4AF3-B884-38A9037A03C3}">
      <dgm:prSet custT="1"/>
      <dgm:spPr/>
      <dgm:t>
        <a:bodyPr/>
        <a:lstStyle/>
        <a:p>
          <a:r>
            <a:rPr lang="en-US" sz="2800" dirty="0"/>
            <a:t>Treatment for OUD, AUD, TUD</a:t>
          </a:r>
        </a:p>
      </dgm:t>
    </dgm:pt>
    <dgm:pt modelId="{9F05B1B9-DD1D-458D-9333-9CB00C84C93C}" type="parTrans" cxnId="{813814C5-7456-41D8-9ACD-9DD0F8C84E91}">
      <dgm:prSet/>
      <dgm:spPr/>
      <dgm:t>
        <a:bodyPr/>
        <a:lstStyle/>
        <a:p>
          <a:endParaRPr lang="en-US"/>
        </a:p>
      </dgm:t>
    </dgm:pt>
    <dgm:pt modelId="{C871A7C3-9A58-4966-9E27-8E1A3DA023DD}" type="sibTrans" cxnId="{813814C5-7456-41D8-9ACD-9DD0F8C84E91}">
      <dgm:prSet/>
      <dgm:spPr/>
      <dgm:t>
        <a:bodyPr/>
        <a:lstStyle/>
        <a:p>
          <a:endParaRPr lang="en-US"/>
        </a:p>
      </dgm:t>
    </dgm:pt>
    <dgm:pt modelId="{3DCAB520-9B83-4837-87A1-FEA9BF5CE6A9}">
      <dgm:prSet custT="1"/>
      <dgm:spPr/>
      <dgm:t>
        <a:bodyPr/>
        <a:lstStyle/>
        <a:p>
          <a:r>
            <a:rPr lang="en-US" sz="2800" dirty="0"/>
            <a:t>Harmful psychiatric symptoms</a:t>
          </a:r>
        </a:p>
      </dgm:t>
    </dgm:pt>
    <dgm:pt modelId="{FA460DA2-102B-404B-A51E-57D43B2E4B42}" type="parTrans" cxnId="{8FCF03B2-9E23-43F8-9F00-17633A3BD350}">
      <dgm:prSet/>
      <dgm:spPr/>
    </dgm:pt>
    <dgm:pt modelId="{9BA825D8-CBF3-45BB-B121-49AE12538339}" type="sibTrans" cxnId="{8FCF03B2-9E23-43F8-9F00-17633A3BD350}">
      <dgm:prSet/>
      <dgm:spPr/>
    </dgm:pt>
    <dgm:pt modelId="{6B26E60C-2F57-4988-96C5-DFE72B73E205}" type="pres">
      <dgm:prSet presAssocID="{51C52080-D48B-4D05-AA66-52F700FCA024}" presName="linear" presStyleCnt="0">
        <dgm:presLayoutVars>
          <dgm:animLvl val="lvl"/>
          <dgm:resizeHandles val="exact"/>
        </dgm:presLayoutVars>
      </dgm:prSet>
      <dgm:spPr/>
    </dgm:pt>
    <dgm:pt modelId="{CF181B0A-70FF-4259-94BC-5358D603FDCE}" type="pres">
      <dgm:prSet presAssocID="{9CFB3271-FFF3-4774-AB36-B256F7131EBC}" presName="parentText" presStyleLbl="node1" presStyleIdx="0" presStyleCnt="4" custScaleY="69155">
        <dgm:presLayoutVars>
          <dgm:chMax val="0"/>
          <dgm:bulletEnabled val="1"/>
        </dgm:presLayoutVars>
      </dgm:prSet>
      <dgm:spPr/>
    </dgm:pt>
    <dgm:pt modelId="{089AB050-FC6E-412C-9921-F27396341BFE}" type="pres">
      <dgm:prSet presAssocID="{9CFB3271-FFF3-4774-AB36-B256F7131EBC}" presName="childText" presStyleLbl="revTx" presStyleIdx="0" presStyleCnt="3">
        <dgm:presLayoutVars>
          <dgm:bulletEnabled val="1"/>
        </dgm:presLayoutVars>
      </dgm:prSet>
      <dgm:spPr/>
    </dgm:pt>
    <dgm:pt modelId="{C87DE455-F574-4F06-B927-155A41060B4D}" type="pres">
      <dgm:prSet presAssocID="{9B78F0D3-E385-43EC-AC19-E365E91B5204}" presName="parentText" presStyleLbl="node1" presStyleIdx="1" presStyleCnt="4" custScaleY="55710" custLinFactNeighborX="-7857" custLinFactNeighborY="-2103">
        <dgm:presLayoutVars>
          <dgm:chMax val="0"/>
          <dgm:bulletEnabled val="1"/>
        </dgm:presLayoutVars>
      </dgm:prSet>
      <dgm:spPr/>
    </dgm:pt>
    <dgm:pt modelId="{3DB9DF27-E846-4EC5-9520-EF884C6D870D}" type="pres">
      <dgm:prSet presAssocID="{9B78F0D3-E385-43EC-AC19-E365E91B5204}" presName="childText" presStyleLbl="revTx" presStyleIdx="1" presStyleCnt="3">
        <dgm:presLayoutVars>
          <dgm:bulletEnabled val="1"/>
        </dgm:presLayoutVars>
      </dgm:prSet>
      <dgm:spPr/>
    </dgm:pt>
    <dgm:pt modelId="{DE80020F-8B33-40BB-986D-32B7974E5795}" type="pres">
      <dgm:prSet presAssocID="{B410E408-043A-4C67-99F2-4A7269F3F905}" presName="parentText" presStyleLbl="node1" presStyleIdx="2" presStyleCnt="4" custScaleY="64004">
        <dgm:presLayoutVars>
          <dgm:chMax val="0"/>
          <dgm:bulletEnabled val="1"/>
        </dgm:presLayoutVars>
      </dgm:prSet>
      <dgm:spPr/>
    </dgm:pt>
    <dgm:pt modelId="{C3E02ECD-EA47-4F40-AA38-0930A21554F3}" type="pres">
      <dgm:prSet presAssocID="{B410E408-043A-4C67-99F2-4A7269F3F905}" presName="childText" presStyleLbl="revTx" presStyleIdx="2" presStyleCnt="3">
        <dgm:presLayoutVars>
          <dgm:bulletEnabled val="1"/>
        </dgm:presLayoutVars>
      </dgm:prSet>
      <dgm:spPr/>
    </dgm:pt>
    <dgm:pt modelId="{D61F7901-A0B6-46ED-A85B-09B19C84C077}" type="pres">
      <dgm:prSet presAssocID="{597CB929-FA7C-4613-B911-619891F17AA5}" presName="parentText" presStyleLbl="node1" presStyleIdx="3" presStyleCnt="4" custScaleY="56251">
        <dgm:presLayoutVars>
          <dgm:chMax val="0"/>
          <dgm:bulletEnabled val="1"/>
        </dgm:presLayoutVars>
      </dgm:prSet>
      <dgm:spPr/>
    </dgm:pt>
  </dgm:ptLst>
  <dgm:cxnLst>
    <dgm:cxn modelId="{A3076803-AAF7-4C2F-8C9D-35BACE14828D}" srcId="{9B78F0D3-E385-43EC-AC19-E365E91B5204}" destId="{478A1CB1-E794-4AF5-886B-D8D6BF4C0012}" srcOrd="2" destOrd="0" parTransId="{B4AB1409-98DD-42CA-8B4C-061DE50D3C88}" sibTransId="{6F27A313-44C6-43E9-8C03-1EC2A34D5314}"/>
    <dgm:cxn modelId="{1DA2BF17-A338-4D53-8EEE-63B256ABC61E}" type="presOf" srcId="{5C66D6B3-224A-4E80-9F30-48099C4EEC28}" destId="{089AB050-FC6E-412C-9921-F27396341BFE}" srcOrd="0" destOrd="3" presId="urn:microsoft.com/office/officeart/2005/8/layout/vList2"/>
    <dgm:cxn modelId="{14177834-770C-4185-B2EB-56E4097CF89A}" srcId="{51C52080-D48B-4D05-AA66-52F700FCA024}" destId="{B410E408-043A-4C67-99F2-4A7269F3F905}" srcOrd="2" destOrd="0" parTransId="{E88C0E44-5B49-4637-9C96-415D5DA77BF0}" sibTransId="{C79E5167-E172-4CAE-8156-8F1690C03F14}"/>
    <dgm:cxn modelId="{37E3AE37-CEB4-4318-8370-D7902EF954E9}" type="presOf" srcId="{9CFB3271-FFF3-4774-AB36-B256F7131EBC}" destId="{CF181B0A-70FF-4259-94BC-5358D603FDCE}" srcOrd="0" destOrd="0" presId="urn:microsoft.com/office/officeart/2005/8/layout/vList2"/>
    <dgm:cxn modelId="{50D9E43C-A0BF-4EE3-BDEC-7528907B3C52}" srcId="{51C52080-D48B-4D05-AA66-52F700FCA024}" destId="{9B78F0D3-E385-43EC-AC19-E365E91B5204}" srcOrd="1" destOrd="0" parTransId="{F84691A7-E6FF-4567-A049-4FE681F1460C}" sibTransId="{63312F9E-5A10-4977-A768-DC1CB3C242CB}"/>
    <dgm:cxn modelId="{DCC2635D-3F0A-48B0-AD4D-417D42B7EAF1}" srcId="{B410E408-043A-4C67-99F2-4A7269F3F905}" destId="{156DE5E3-DDBA-4E79-B78A-C7C1A00A14B0}" srcOrd="0" destOrd="0" parTransId="{3AF2D8DA-B205-4904-8BBF-4BBE18FE495C}" sibTransId="{87A9C446-DC87-4BFC-AA5F-3C3813661BAF}"/>
    <dgm:cxn modelId="{C94C2945-284A-4924-81A4-6F903C267273}" type="presOf" srcId="{3DCAB520-9B83-4837-87A1-FEA9BF5CE6A9}" destId="{089AB050-FC6E-412C-9921-F27396341BFE}" srcOrd="0" destOrd="1" presId="urn:microsoft.com/office/officeart/2005/8/layout/vList2"/>
    <dgm:cxn modelId="{35D31383-0FF1-4BE9-BC83-CA6827C83DB1}" type="presOf" srcId="{BC7B159E-BB16-4564-AB5D-788906C42875}" destId="{089AB050-FC6E-412C-9921-F27396341BFE}" srcOrd="0" destOrd="0" presId="urn:microsoft.com/office/officeart/2005/8/layout/vList2"/>
    <dgm:cxn modelId="{B2E40284-3D6E-420C-B7E0-3FE7BD355334}" type="presOf" srcId="{51C52080-D48B-4D05-AA66-52F700FCA024}" destId="{6B26E60C-2F57-4988-96C5-DFE72B73E205}" srcOrd="0" destOrd="0" presId="urn:microsoft.com/office/officeart/2005/8/layout/vList2"/>
    <dgm:cxn modelId="{5BEAFC88-1750-48A7-B17F-2B73564A8DAE}" srcId="{9CFB3271-FFF3-4774-AB36-B256F7131EBC}" destId="{066CE8D6-98BE-44C1-B279-DF0E459374BA}" srcOrd="2" destOrd="0" parTransId="{6F8EB3C2-B57A-477C-974C-A21A5CF96CFC}" sibTransId="{6BA505FA-0E12-4240-A241-4B40F25D79C9}"/>
    <dgm:cxn modelId="{E9F3AB8E-2283-438B-AA41-144FA1AFB8E8}" type="presOf" srcId="{156DE5E3-DDBA-4E79-B78A-C7C1A00A14B0}" destId="{C3E02ECD-EA47-4F40-AA38-0930A21554F3}" srcOrd="0" destOrd="0" presId="urn:microsoft.com/office/officeart/2005/8/layout/vList2"/>
    <dgm:cxn modelId="{A5343495-6F6C-49BD-93AD-977EDEE90FF1}" type="presOf" srcId="{B410E408-043A-4C67-99F2-4A7269F3F905}" destId="{DE80020F-8B33-40BB-986D-32B7974E5795}" srcOrd="0" destOrd="0" presId="urn:microsoft.com/office/officeart/2005/8/layout/vList2"/>
    <dgm:cxn modelId="{BEFB7D97-3AD0-4622-8FB3-004F11F79D3F}" srcId="{51C52080-D48B-4D05-AA66-52F700FCA024}" destId="{597CB929-FA7C-4613-B911-619891F17AA5}" srcOrd="3" destOrd="0" parTransId="{ED9566FB-6146-4C4D-B55B-5C350BA22026}" sibTransId="{E0899E38-1F69-4F4F-85BE-995FBD094481}"/>
    <dgm:cxn modelId="{6CEC559C-622B-4682-BC15-2290543A739A}" type="presOf" srcId="{478A1CB1-E794-4AF5-886B-D8D6BF4C0012}" destId="{3DB9DF27-E846-4EC5-9520-EF884C6D870D}" srcOrd="0" destOrd="2" presId="urn:microsoft.com/office/officeart/2005/8/layout/vList2"/>
    <dgm:cxn modelId="{DFCC229F-B549-4690-B29F-A2F44F5E0C64}" srcId="{9CFB3271-FFF3-4774-AB36-B256F7131EBC}" destId="{5C66D6B3-224A-4E80-9F30-48099C4EEC28}" srcOrd="3" destOrd="0" parTransId="{CBA77F9A-2621-455C-A326-4B0833DFBCD1}" sibTransId="{1E4C4CEF-F4AA-4FE9-9548-B8B23713D34B}"/>
    <dgm:cxn modelId="{6FC69CA8-127D-4AF8-A717-1673338C666B}" type="presOf" srcId="{597CB929-FA7C-4613-B911-619891F17AA5}" destId="{D61F7901-A0B6-46ED-A85B-09B19C84C077}" srcOrd="0" destOrd="0" presId="urn:microsoft.com/office/officeart/2005/8/layout/vList2"/>
    <dgm:cxn modelId="{8FCF03B2-9E23-43F8-9F00-17633A3BD350}" srcId="{9CFB3271-FFF3-4774-AB36-B256F7131EBC}" destId="{3DCAB520-9B83-4837-87A1-FEA9BF5CE6A9}" srcOrd="1" destOrd="0" parTransId="{FA460DA2-102B-404B-A51E-57D43B2E4B42}" sibTransId="{9BA825D8-CBF3-45BB-B121-49AE12538339}"/>
    <dgm:cxn modelId="{813814C5-7456-41D8-9ACD-9DD0F8C84E91}" srcId="{9B78F0D3-E385-43EC-AC19-E365E91B5204}" destId="{3BE2E60E-DE9D-4AF3-B884-38A9037A03C3}" srcOrd="1" destOrd="0" parTransId="{9F05B1B9-DD1D-458D-9333-9CB00C84C93C}" sibTransId="{C871A7C3-9A58-4966-9E27-8E1A3DA023DD}"/>
    <dgm:cxn modelId="{45175DCA-1123-4E1F-B43D-7E6C80F3D5CE}" type="presOf" srcId="{066CE8D6-98BE-44C1-B279-DF0E459374BA}" destId="{089AB050-FC6E-412C-9921-F27396341BFE}" srcOrd="0" destOrd="2" presId="urn:microsoft.com/office/officeart/2005/8/layout/vList2"/>
    <dgm:cxn modelId="{A97DE7D3-DD1B-4F8B-916A-49BE5D81BEC0}" srcId="{9B78F0D3-E385-43EC-AC19-E365E91B5204}" destId="{5C23169E-4BD4-459E-B450-BD0CF32C5060}" srcOrd="0" destOrd="0" parTransId="{348D2C30-ABB5-4B20-BA28-EC672402DB6D}" sibTransId="{4AD04778-FEFE-4F42-98A3-A04C73E0181F}"/>
    <dgm:cxn modelId="{DC76D2DF-0C9A-4084-9C73-A9DEA0E17ACD}" srcId="{9CFB3271-FFF3-4774-AB36-B256F7131EBC}" destId="{BC7B159E-BB16-4564-AB5D-788906C42875}" srcOrd="0" destOrd="0" parTransId="{C72C8E59-BCB6-4D2F-B2EC-2DF1B322F2D9}" sibTransId="{9454CD52-C112-4E74-840F-7ABD057D3DAD}"/>
    <dgm:cxn modelId="{201446E2-64A2-48FE-BD9E-F48B9B74713B}" type="presOf" srcId="{5C23169E-4BD4-459E-B450-BD0CF32C5060}" destId="{3DB9DF27-E846-4EC5-9520-EF884C6D870D}" srcOrd="0" destOrd="0" presId="urn:microsoft.com/office/officeart/2005/8/layout/vList2"/>
    <dgm:cxn modelId="{659024E4-4815-41E9-A03D-ECBC932E4CB2}" srcId="{51C52080-D48B-4D05-AA66-52F700FCA024}" destId="{9CFB3271-FFF3-4774-AB36-B256F7131EBC}" srcOrd="0" destOrd="0" parTransId="{916166DD-B123-4A8E-AD71-E5E06FAC4545}" sibTransId="{8B7353F1-1F20-4F74-AC5E-D21DA4247686}"/>
    <dgm:cxn modelId="{C3F7F9EC-A5EE-4544-8D91-BD4EF8946F7E}" type="presOf" srcId="{9B78F0D3-E385-43EC-AC19-E365E91B5204}" destId="{C87DE455-F574-4F06-B927-155A41060B4D}" srcOrd="0" destOrd="0" presId="urn:microsoft.com/office/officeart/2005/8/layout/vList2"/>
    <dgm:cxn modelId="{D2AACFF4-658D-45CC-BEB3-6E42164AC029}" type="presOf" srcId="{3BE2E60E-DE9D-4AF3-B884-38A9037A03C3}" destId="{3DB9DF27-E846-4EC5-9520-EF884C6D870D}" srcOrd="0" destOrd="1" presId="urn:microsoft.com/office/officeart/2005/8/layout/vList2"/>
    <dgm:cxn modelId="{E3B090AC-C330-40BF-9E79-FDA48AA08205}" type="presParOf" srcId="{6B26E60C-2F57-4988-96C5-DFE72B73E205}" destId="{CF181B0A-70FF-4259-94BC-5358D603FDCE}" srcOrd="0" destOrd="0" presId="urn:microsoft.com/office/officeart/2005/8/layout/vList2"/>
    <dgm:cxn modelId="{F84547B5-2D24-4531-96A4-444B3C3D6A0A}" type="presParOf" srcId="{6B26E60C-2F57-4988-96C5-DFE72B73E205}" destId="{089AB050-FC6E-412C-9921-F27396341BFE}" srcOrd="1" destOrd="0" presId="urn:microsoft.com/office/officeart/2005/8/layout/vList2"/>
    <dgm:cxn modelId="{9D4EB0D8-83C3-4952-A19D-B9314C81B2F7}" type="presParOf" srcId="{6B26E60C-2F57-4988-96C5-DFE72B73E205}" destId="{C87DE455-F574-4F06-B927-155A41060B4D}" srcOrd="2" destOrd="0" presId="urn:microsoft.com/office/officeart/2005/8/layout/vList2"/>
    <dgm:cxn modelId="{CF11BAC2-0CA7-4EF7-9B92-BECB5889E580}" type="presParOf" srcId="{6B26E60C-2F57-4988-96C5-DFE72B73E205}" destId="{3DB9DF27-E846-4EC5-9520-EF884C6D870D}" srcOrd="3" destOrd="0" presId="urn:microsoft.com/office/officeart/2005/8/layout/vList2"/>
    <dgm:cxn modelId="{9396E71D-4BC0-4800-A7CB-438811C811DD}" type="presParOf" srcId="{6B26E60C-2F57-4988-96C5-DFE72B73E205}" destId="{DE80020F-8B33-40BB-986D-32B7974E5795}" srcOrd="4" destOrd="0" presId="urn:microsoft.com/office/officeart/2005/8/layout/vList2"/>
    <dgm:cxn modelId="{3BCB4E77-638B-44B8-AE0C-8C2CEEA234C7}" type="presParOf" srcId="{6B26E60C-2F57-4988-96C5-DFE72B73E205}" destId="{C3E02ECD-EA47-4F40-AA38-0930A21554F3}" srcOrd="5" destOrd="0" presId="urn:microsoft.com/office/officeart/2005/8/layout/vList2"/>
    <dgm:cxn modelId="{307F30D4-E678-4759-8B31-4CE0E3AAC327}" type="presParOf" srcId="{6B26E60C-2F57-4988-96C5-DFE72B73E205}" destId="{D61F7901-A0B6-46ED-A85B-09B19C84C07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81B0A-70FF-4259-94BC-5358D603FDCE}">
      <dsp:nvSpPr>
        <dsp:cNvPr id="0" name=""/>
        <dsp:cNvSpPr/>
      </dsp:nvSpPr>
      <dsp:spPr>
        <a:xfrm>
          <a:off x="0" y="27932"/>
          <a:ext cx="7562850" cy="686128"/>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1. Immediate safety</a:t>
          </a:r>
        </a:p>
      </dsp:txBody>
      <dsp:txXfrm>
        <a:off x="33494" y="61426"/>
        <a:ext cx="7495862" cy="619140"/>
      </dsp:txXfrm>
    </dsp:sp>
    <dsp:sp modelId="{089AB050-FC6E-412C-9921-F27396341BFE}">
      <dsp:nvSpPr>
        <dsp:cNvPr id="0" name=""/>
        <dsp:cNvSpPr/>
      </dsp:nvSpPr>
      <dsp:spPr>
        <a:xfrm>
          <a:off x="0" y="714060"/>
          <a:ext cx="7562850" cy="1865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Suicidal Ideation</a:t>
          </a:r>
        </a:p>
        <a:p>
          <a:pPr marL="285750" lvl="1" indent="-285750" algn="l" defTabSz="1244600">
            <a:lnSpc>
              <a:spcPct val="90000"/>
            </a:lnSpc>
            <a:spcBef>
              <a:spcPct val="0"/>
            </a:spcBef>
            <a:spcAft>
              <a:spcPct val="20000"/>
            </a:spcAft>
            <a:buChar char="•"/>
          </a:pPr>
          <a:r>
            <a:rPr lang="en-US" sz="2800" kern="1200" dirty="0"/>
            <a:t>Harmful psychiatric symptoms</a:t>
          </a:r>
        </a:p>
        <a:p>
          <a:pPr marL="285750" lvl="1" indent="-285750" algn="l" defTabSz="1244600">
            <a:lnSpc>
              <a:spcPct val="90000"/>
            </a:lnSpc>
            <a:spcBef>
              <a:spcPct val="0"/>
            </a:spcBef>
            <a:spcAft>
              <a:spcPct val="20000"/>
            </a:spcAft>
            <a:buChar char="•"/>
          </a:pPr>
          <a:r>
            <a:rPr lang="en-US" sz="2800" kern="1200" dirty="0"/>
            <a:t>Withdrawal risk</a:t>
          </a:r>
        </a:p>
        <a:p>
          <a:pPr marL="285750" lvl="1" indent="-285750" algn="l" defTabSz="1244600">
            <a:lnSpc>
              <a:spcPct val="90000"/>
            </a:lnSpc>
            <a:spcBef>
              <a:spcPct val="0"/>
            </a:spcBef>
            <a:spcAft>
              <a:spcPct val="20000"/>
            </a:spcAft>
            <a:buChar char="•"/>
          </a:pPr>
          <a:r>
            <a:rPr lang="en-US" sz="2800" kern="1200" dirty="0"/>
            <a:t>Overdose risk</a:t>
          </a:r>
        </a:p>
      </dsp:txBody>
      <dsp:txXfrm>
        <a:off x="0" y="714060"/>
        <a:ext cx="7562850" cy="1865070"/>
      </dsp:txXfrm>
    </dsp:sp>
    <dsp:sp modelId="{C87DE455-F574-4F06-B927-155A41060B4D}">
      <dsp:nvSpPr>
        <dsp:cNvPr id="0" name=""/>
        <dsp:cNvSpPr/>
      </dsp:nvSpPr>
      <dsp:spPr>
        <a:xfrm>
          <a:off x="0" y="2549713"/>
          <a:ext cx="7562850" cy="552732"/>
        </a:xfrm>
        <a:prstGeom prst="roundRect">
          <a:avLst/>
        </a:prstGeom>
        <a:gradFill rotWithShape="0">
          <a:gsLst>
            <a:gs pos="0">
              <a:schemeClr val="accent2">
                <a:hueOff val="-54397"/>
                <a:satOff val="-3144"/>
                <a:lumOff val="4314"/>
                <a:alphaOff val="0"/>
                <a:tint val="96000"/>
                <a:lumMod val="104000"/>
              </a:schemeClr>
            </a:gs>
            <a:gs pos="100000">
              <a:schemeClr val="accent2">
                <a:hueOff val="-54397"/>
                <a:satOff val="-3144"/>
                <a:lumOff val="4314"/>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2. Treat SUD</a:t>
          </a:r>
        </a:p>
      </dsp:txBody>
      <dsp:txXfrm>
        <a:off x="26982" y="2576695"/>
        <a:ext cx="7508886" cy="498768"/>
      </dsp:txXfrm>
    </dsp:sp>
    <dsp:sp modelId="{3DB9DF27-E846-4EC5-9520-EF884C6D870D}">
      <dsp:nvSpPr>
        <dsp:cNvPr id="0" name=""/>
        <dsp:cNvSpPr/>
      </dsp:nvSpPr>
      <dsp:spPr>
        <a:xfrm>
          <a:off x="0" y="3131863"/>
          <a:ext cx="7562850" cy="1398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Medically Supervised Withdrawal</a:t>
          </a:r>
        </a:p>
        <a:p>
          <a:pPr marL="285750" lvl="1" indent="-285750" algn="l" defTabSz="1244600">
            <a:lnSpc>
              <a:spcPct val="90000"/>
            </a:lnSpc>
            <a:spcBef>
              <a:spcPct val="0"/>
            </a:spcBef>
            <a:spcAft>
              <a:spcPct val="20000"/>
            </a:spcAft>
            <a:buChar char="•"/>
          </a:pPr>
          <a:r>
            <a:rPr lang="en-US" sz="2800" kern="1200" dirty="0"/>
            <a:t>Treatment for OUD, AUD, TUD</a:t>
          </a:r>
        </a:p>
        <a:p>
          <a:pPr marL="285750" lvl="1" indent="-285750" algn="l" defTabSz="1244600">
            <a:lnSpc>
              <a:spcPct val="90000"/>
            </a:lnSpc>
            <a:spcBef>
              <a:spcPct val="0"/>
            </a:spcBef>
            <a:spcAft>
              <a:spcPct val="20000"/>
            </a:spcAft>
            <a:buChar char="•"/>
          </a:pPr>
          <a:r>
            <a:rPr lang="en-US" sz="2800" kern="1200" dirty="0"/>
            <a:t>May need to review history once abstinent</a:t>
          </a:r>
        </a:p>
      </dsp:txBody>
      <dsp:txXfrm>
        <a:off x="0" y="3131863"/>
        <a:ext cx="7562850" cy="1398802"/>
      </dsp:txXfrm>
    </dsp:sp>
    <dsp:sp modelId="{DE80020F-8B33-40BB-986D-32B7974E5795}">
      <dsp:nvSpPr>
        <dsp:cNvPr id="0" name=""/>
        <dsp:cNvSpPr/>
      </dsp:nvSpPr>
      <dsp:spPr>
        <a:xfrm>
          <a:off x="0" y="4530665"/>
          <a:ext cx="7562850" cy="635022"/>
        </a:xfrm>
        <a:prstGeom prst="roundRect">
          <a:avLst/>
        </a:prstGeom>
        <a:gradFill rotWithShape="0">
          <a:gsLst>
            <a:gs pos="0">
              <a:schemeClr val="accent2">
                <a:hueOff val="-108793"/>
                <a:satOff val="-6288"/>
                <a:lumOff val="8627"/>
                <a:alphaOff val="0"/>
                <a:tint val="96000"/>
                <a:lumMod val="104000"/>
              </a:schemeClr>
            </a:gs>
            <a:gs pos="100000">
              <a:schemeClr val="accent2">
                <a:hueOff val="-108793"/>
                <a:satOff val="-6288"/>
                <a:lumOff val="8627"/>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 </a:t>
          </a:r>
          <a:r>
            <a:rPr lang="en-US" sz="3200" kern="1200" dirty="0"/>
            <a:t>Evaluate for addition MHD</a:t>
          </a:r>
          <a:endParaRPr lang="en-US" sz="2700" kern="1200" dirty="0"/>
        </a:p>
      </dsp:txBody>
      <dsp:txXfrm>
        <a:off x="30999" y="4561664"/>
        <a:ext cx="7500852" cy="573024"/>
      </dsp:txXfrm>
    </dsp:sp>
    <dsp:sp modelId="{C3E02ECD-EA47-4F40-AA38-0930A21554F3}">
      <dsp:nvSpPr>
        <dsp:cNvPr id="0" name=""/>
        <dsp:cNvSpPr/>
      </dsp:nvSpPr>
      <dsp:spPr>
        <a:xfrm>
          <a:off x="0" y="5165687"/>
          <a:ext cx="7562850"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Shortly after induction/abstinence</a:t>
          </a:r>
        </a:p>
      </dsp:txBody>
      <dsp:txXfrm>
        <a:off x="0" y="5165687"/>
        <a:ext cx="7562850" cy="877680"/>
      </dsp:txXfrm>
    </dsp:sp>
    <dsp:sp modelId="{D61F7901-A0B6-46ED-A85B-09B19C84C077}">
      <dsp:nvSpPr>
        <dsp:cNvPr id="0" name=""/>
        <dsp:cNvSpPr/>
      </dsp:nvSpPr>
      <dsp:spPr>
        <a:xfrm>
          <a:off x="0" y="6043367"/>
          <a:ext cx="7562850" cy="558099"/>
        </a:xfrm>
        <a:prstGeom prst="roundRect">
          <a:avLst/>
        </a:prstGeom>
        <a:gradFill rotWithShape="0">
          <a:gsLst>
            <a:gs pos="0">
              <a:schemeClr val="accent2">
                <a:hueOff val="-163190"/>
                <a:satOff val="-9432"/>
                <a:lumOff val="12941"/>
                <a:alphaOff val="0"/>
                <a:tint val="96000"/>
                <a:lumMod val="104000"/>
              </a:schemeClr>
            </a:gs>
            <a:gs pos="100000">
              <a:schemeClr val="accent2">
                <a:hueOff val="-163190"/>
                <a:satOff val="-9432"/>
                <a:lumOff val="1294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4. Integrated treatment of SUD and MHD</a:t>
          </a:r>
        </a:p>
      </dsp:txBody>
      <dsp:txXfrm>
        <a:off x="27244" y="6070611"/>
        <a:ext cx="7508362" cy="503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81B0A-70FF-4259-94BC-5358D603FDCE}">
      <dsp:nvSpPr>
        <dsp:cNvPr id="0" name=""/>
        <dsp:cNvSpPr/>
      </dsp:nvSpPr>
      <dsp:spPr>
        <a:xfrm>
          <a:off x="0" y="27932"/>
          <a:ext cx="7562850" cy="686128"/>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1. Immediate safety</a:t>
          </a:r>
        </a:p>
      </dsp:txBody>
      <dsp:txXfrm>
        <a:off x="33494" y="61426"/>
        <a:ext cx="7495862" cy="619140"/>
      </dsp:txXfrm>
    </dsp:sp>
    <dsp:sp modelId="{089AB050-FC6E-412C-9921-F27396341BFE}">
      <dsp:nvSpPr>
        <dsp:cNvPr id="0" name=""/>
        <dsp:cNvSpPr/>
      </dsp:nvSpPr>
      <dsp:spPr>
        <a:xfrm>
          <a:off x="0" y="714060"/>
          <a:ext cx="7562850" cy="1865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Suicidal Ideation</a:t>
          </a:r>
        </a:p>
        <a:p>
          <a:pPr marL="285750" lvl="1" indent="-285750" algn="l" defTabSz="1244600">
            <a:lnSpc>
              <a:spcPct val="90000"/>
            </a:lnSpc>
            <a:spcBef>
              <a:spcPct val="0"/>
            </a:spcBef>
            <a:spcAft>
              <a:spcPct val="20000"/>
            </a:spcAft>
            <a:buChar char="•"/>
          </a:pPr>
          <a:r>
            <a:rPr lang="en-US" sz="2800" kern="1200" dirty="0"/>
            <a:t>Harmful psychiatric symptoms</a:t>
          </a:r>
        </a:p>
        <a:p>
          <a:pPr marL="285750" lvl="1" indent="-285750" algn="l" defTabSz="1244600">
            <a:lnSpc>
              <a:spcPct val="90000"/>
            </a:lnSpc>
            <a:spcBef>
              <a:spcPct val="0"/>
            </a:spcBef>
            <a:spcAft>
              <a:spcPct val="20000"/>
            </a:spcAft>
            <a:buChar char="•"/>
          </a:pPr>
          <a:r>
            <a:rPr lang="en-US" sz="2800" kern="1200" dirty="0"/>
            <a:t>Withdrawal risk</a:t>
          </a:r>
        </a:p>
        <a:p>
          <a:pPr marL="285750" lvl="1" indent="-285750" algn="l" defTabSz="1244600">
            <a:lnSpc>
              <a:spcPct val="90000"/>
            </a:lnSpc>
            <a:spcBef>
              <a:spcPct val="0"/>
            </a:spcBef>
            <a:spcAft>
              <a:spcPct val="20000"/>
            </a:spcAft>
            <a:buChar char="•"/>
          </a:pPr>
          <a:r>
            <a:rPr lang="en-US" sz="2800" kern="1200" dirty="0"/>
            <a:t>Overdose risk</a:t>
          </a:r>
        </a:p>
      </dsp:txBody>
      <dsp:txXfrm>
        <a:off x="0" y="714060"/>
        <a:ext cx="7562850" cy="1865070"/>
      </dsp:txXfrm>
    </dsp:sp>
    <dsp:sp modelId="{C87DE455-F574-4F06-B927-155A41060B4D}">
      <dsp:nvSpPr>
        <dsp:cNvPr id="0" name=""/>
        <dsp:cNvSpPr/>
      </dsp:nvSpPr>
      <dsp:spPr>
        <a:xfrm>
          <a:off x="0" y="2549713"/>
          <a:ext cx="7562850" cy="552732"/>
        </a:xfrm>
        <a:prstGeom prst="roundRect">
          <a:avLst/>
        </a:prstGeom>
        <a:gradFill rotWithShape="0">
          <a:gsLst>
            <a:gs pos="0">
              <a:schemeClr val="accent2">
                <a:hueOff val="-54397"/>
                <a:satOff val="-3144"/>
                <a:lumOff val="4314"/>
                <a:alphaOff val="0"/>
                <a:tint val="96000"/>
                <a:lumMod val="104000"/>
              </a:schemeClr>
            </a:gs>
            <a:gs pos="100000">
              <a:schemeClr val="accent2">
                <a:hueOff val="-54397"/>
                <a:satOff val="-3144"/>
                <a:lumOff val="4314"/>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2. Treat SUD</a:t>
          </a:r>
        </a:p>
      </dsp:txBody>
      <dsp:txXfrm>
        <a:off x="26982" y="2576695"/>
        <a:ext cx="7508886" cy="498768"/>
      </dsp:txXfrm>
    </dsp:sp>
    <dsp:sp modelId="{3DB9DF27-E846-4EC5-9520-EF884C6D870D}">
      <dsp:nvSpPr>
        <dsp:cNvPr id="0" name=""/>
        <dsp:cNvSpPr/>
      </dsp:nvSpPr>
      <dsp:spPr>
        <a:xfrm>
          <a:off x="0" y="3131863"/>
          <a:ext cx="7562850" cy="1398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Medically Supervised Withdrawal</a:t>
          </a:r>
        </a:p>
        <a:p>
          <a:pPr marL="285750" lvl="1" indent="-285750" algn="l" defTabSz="1244600">
            <a:lnSpc>
              <a:spcPct val="90000"/>
            </a:lnSpc>
            <a:spcBef>
              <a:spcPct val="0"/>
            </a:spcBef>
            <a:spcAft>
              <a:spcPct val="20000"/>
            </a:spcAft>
            <a:buChar char="•"/>
          </a:pPr>
          <a:r>
            <a:rPr lang="en-US" sz="2800" kern="1200" dirty="0"/>
            <a:t>Treatment for OUD, AUD, TUD</a:t>
          </a:r>
        </a:p>
        <a:p>
          <a:pPr marL="285750" lvl="1" indent="-285750" algn="l" defTabSz="1244600">
            <a:lnSpc>
              <a:spcPct val="90000"/>
            </a:lnSpc>
            <a:spcBef>
              <a:spcPct val="0"/>
            </a:spcBef>
            <a:spcAft>
              <a:spcPct val="20000"/>
            </a:spcAft>
            <a:buChar char="•"/>
          </a:pPr>
          <a:r>
            <a:rPr lang="en-US" sz="2800" kern="1200" dirty="0"/>
            <a:t>May need to review history once abstinent</a:t>
          </a:r>
        </a:p>
      </dsp:txBody>
      <dsp:txXfrm>
        <a:off x="0" y="3131863"/>
        <a:ext cx="7562850" cy="1398802"/>
      </dsp:txXfrm>
    </dsp:sp>
    <dsp:sp modelId="{DE80020F-8B33-40BB-986D-32B7974E5795}">
      <dsp:nvSpPr>
        <dsp:cNvPr id="0" name=""/>
        <dsp:cNvSpPr/>
      </dsp:nvSpPr>
      <dsp:spPr>
        <a:xfrm>
          <a:off x="0" y="4530665"/>
          <a:ext cx="7562850" cy="635022"/>
        </a:xfrm>
        <a:prstGeom prst="roundRect">
          <a:avLst/>
        </a:prstGeom>
        <a:gradFill rotWithShape="0">
          <a:gsLst>
            <a:gs pos="0">
              <a:schemeClr val="accent2">
                <a:hueOff val="-108793"/>
                <a:satOff val="-6288"/>
                <a:lumOff val="8627"/>
                <a:alphaOff val="0"/>
                <a:tint val="96000"/>
                <a:lumMod val="104000"/>
              </a:schemeClr>
            </a:gs>
            <a:gs pos="100000">
              <a:schemeClr val="accent2">
                <a:hueOff val="-108793"/>
                <a:satOff val="-6288"/>
                <a:lumOff val="8627"/>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 </a:t>
          </a:r>
          <a:r>
            <a:rPr lang="en-US" sz="3200" kern="1200" dirty="0"/>
            <a:t>Evaluate for addition MHD</a:t>
          </a:r>
          <a:endParaRPr lang="en-US" sz="2700" kern="1200" dirty="0"/>
        </a:p>
      </dsp:txBody>
      <dsp:txXfrm>
        <a:off x="30999" y="4561664"/>
        <a:ext cx="7500852" cy="573024"/>
      </dsp:txXfrm>
    </dsp:sp>
    <dsp:sp modelId="{C3E02ECD-EA47-4F40-AA38-0930A21554F3}">
      <dsp:nvSpPr>
        <dsp:cNvPr id="0" name=""/>
        <dsp:cNvSpPr/>
      </dsp:nvSpPr>
      <dsp:spPr>
        <a:xfrm>
          <a:off x="0" y="5165687"/>
          <a:ext cx="7562850"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1" u="sng" kern="1200" dirty="0"/>
            <a:t>Shortly</a:t>
          </a:r>
          <a:r>
            <a:rPr lang="en-US" sz="2800" kern="1200" dirty="0"/>
            <a:t> after induction/abstinence</a:t>
          </a:r>
        </a:p>
      </dsp:txBody>
      <dsp:txXfrm>
        <a:off x="0" y="5165687"/>
        <a:ext cx="7562850" cy="877680"/>
      </dsp:txXfrm>
    </dsp:sp>
    <dsp:sp modelId="{D61F7901-A0B6-46ED-A85B-09B19C84C077}">
      <dsp:nvSpPr>
        <dsp:cNvPr id="0" name=""/>
        <dsp:cNvSpPr/>
      </dsp:nvSpPr>
      <dsp:spPr>
        <a:xfrm>
          <a:off x="0" y="6043367"/>
          <a:ext cx="7562850" cy="558099"/>
        </a:xfrm>
        <a:prstGeom prst="roundRect">
          <a:avLst/>
        </a:prstGeom>
        <a:gradFill rotWithShape="0">
          <a:gsLst>
            <a:gs pos="0">
              <a:schemeClr val="accent2">
                <a:hueOff val="-163190"/>
                <a:satOff val="-9432"/>
                <a:lumOff val="12941"/>
                <a:alphaOff val="0"/>
                <a:tint val="96000"/>
                <a:lumMod val="104000"/>
              </a:schemeClr>
            </a:gs>
            <a:gs pos="100000">
              <a:schemeClr val="accent2">
                <a:hueOff val="-163190"/>
                <a:satOff val="-9432"/>
                <a:lumOff val="1294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4. Integrated treatment of SUD and MHD</a:t>
          </a:r>
        </a:p>
      </dsp:txBody>
      <dsp:txXfrm>
        <a:off x="27244" y="6070611"/>
        <a:ext cx="7508362" cy="503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81B0A-70FF-4259-94BC-5358D603FDCE}">
      <dsp:nvSpPr>
        <dsp:cNvPr id="0" name=""/>
        <dsp:cNvSpPr/>
      </dsp:nvSpPr>
      <dsp:spPr>
        <a:xfrm>
          <a:off x="0" y="27932"/>
          <a:ext cx="7562850" cy="686128"/>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1. Immediate safety</a:t>
          </a:r>
        </a:p>
      </dsp:txBody>
      <dsp:txXfrm>
        <a:off x="33494" y="61426"/>
        <a:ext cx="7495862" cy="619140"/>
      </dsp:txXfrm>
    </dsp:sp>
    <dsp:sp modelId="{089AB050-FC6E-412C-9921-F27396341BFE}">
      <dsp:nvSpPr>
        <dsp:cNvPr id="0" name=""/>
        <dsp:cNvSpPr/>
      </dsp:nvSpPr>
      <dsp:spPr>
        <a:xfrm>
          <a:off x="0" y="714060"/>
          <a:ext cx="7562850" cy="1865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Suicidal Ideation</a:t>
          </a:r>
        </a:p>
        <a:p>
          <a:pPr marL="285750" lvl="1" indent="-285750" algn="l" defTabSz="1244600">
            <a:lnSpc>
              <a:spcPct val="90000"/>
            </a:lnSpc>
            <a:spcBef>
              <a:spcPct val="0"/>
            </a:spcBef>
            <a:spcAft>
              <a:spcPct val="20000"/>
            </a:spcAft>
            <a:buChar char="•"/>
          </a:pPr>
          <a:r>
            <a:rPr lang="en-US" sz="2800" kern="1200" dirty="0"/>
            <a:t>Harmful psychiatric symptoms</a:t>
          </a:r>
        </a:p>
        <a:p>
          <a:pPr marL="285750" lvl="1" indent="-285750" algn="l" defTabSz="1244600">
            <a:lnSpc>
              <a:spcPct val="90000"/>
            </a:lnSpc>
            <a:spcBef>
              <a:spcPct val="0"/>
            </a:spcBef>
            <a:spcAft>
              <a:spcPct val="20000"/>
            </a:spcAft>
            <a:buChar char="•"/>
          </a:pPr>
          <a:r>
            <a:rPr lang="en-US" sz="2800" kern="1200" dirty="0"/>
            <a:t>Withdrawal risk</a:t>
          </a:r>
        </a:p>
        <a:p>
          <a:pPr marL="285750" lvl="1" indent="-285750" algn="l" defTabSz="1244600">
            <a:lnSpc>
              <a:spcPct val="90000"/>
            </a:lnSpc>
            <a:spcBef>
              <a:spcPct val="0"/>
            </a:spcBef>
            <a:spcAft>
              <a:spcPct val="20000"/>
            </a:spcAft>
            <a:buChar char="•"/>
          </a:pPr>
          <a:r>
            <a:rPr lang="en-US" sz="2800" kern="1200" dirty="0"/>
            <a:t>Overdose risk</a:t>
          </a:r>
        </a:p>
      </dsp:txBody>
      <dsp:txXfrm>
        <a:off x="0" y="714060"/>
        <a:ext cx="7562850" cy="1865070"/>
      </dsp:txXfrm>
    </dsp:sp>
    <dsp:sp modelId="{C87DE455-F574-4F06-B927-155A41060B4D}">
      <dsp:nvSpPr>
        <dsp:cNvPr id="0" name=""/>
        <dsp:cNvSpPr/>
      </dsp:nvSpPr>
      <dsp:spPr>
        <a:xfrm>
          <a:off x="0" y="2549713"/>
          <a:ext cx="7562850" cy="552732"/>
        </a:xfrm>
        <a:prstGeom prst="roundRect">
          <a:avLst/>
        </a:prstGeom>
        <a:gradFill rotWithShape="0">
          <a:gsLst>
            <a:gs pos="0">
              <a:schemeClr val="accent2">
                <a:hueOff val="-54397"/>
                <a:satOff val="-3144"/>
                <a:lumOff val="4314"/>
                <a:alphaOff val="0"/>
                <a:tint val="96000"/>
                <a:lumMod val="104000"/>
              </a:schemeClr>
            </a:gs>
            <a:gs pos="100000">
              <a:schemeClr val="accent2">
                <a:hueOff val="-54397"/>
                <a:satOff val="-3144"/>
                <a:lumOff val="4314"/>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2. Treat SUD</a:t>
          </a:r>
        </a:p>
      </dsp:txBody>
      <dsp:txXfrm>
        <a:off x="26982" y="2576695"/>
        <a:ext cx="7508886" cy="498768"/>
      </dsp:txXfrm>
    </dsp:sp>
    <dsp:sp modelId="{3DB9DF27-E846-4EC5-9520-EF884C6D870D}">
      <dsp:nvSpPr>
        <dsp:cNvPr id="0" name=""/>
        <dsp:cNvSpPr/>
      </dsp:nvSpPr>
      <dsp:spPr>
        <a:xfrm>
          <a:off x="0" y="3131863"/>
          <a:ext cx="7562850" cy="1398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Medically Supervised Withdrawal</a:t>
          </a:r>
        </a:p>
        <a:p>
          <a:pPr marL="285750" lvl="1" indent="-285750" algn="l" defTabSz="1244600">
            <a:lnSpc>
              <a:spcPct val="90000"/>
            </a:lnSpc>
            <a:spcBef>
              <a:spcPct val="0"/>
            </a:spcBef>
            <a:spcAft>
              <a:spcPct val="20000"/>
            </a:spcAft>
            <a:buChar char="•"/>
          </a:pPr>
          <a:r>
            <a:rPr lang="en-US" sz="2800" kern="1200" dirty="0"/>
            <a:t>Treatment for OUD, AUD, TUD</a:t>
          </a:r>
        </a:p>
        <a:p>
          <a:pPr marL="285750" lvl="1" indent="-285750" algn="l" defTabSz="1244600">
            <a:lnSpc>
              <a:spcPct val="90000"/>
            </a:lnSpc>
            <a:spcBef>
              <a:spcPct val="0"/>
            </a:spcBef>
            <a:spcAft>
              <a:spcPct val="20000"/>
            </a:spcAft>
            <a:buChar char="•"/>
          </a:pPr>
          <a:r>
            <a:rPr lang="en-US" sz="2800" kern="1200" dirty="0"/>
            <a:t>May need to review history once abstinent</a:t>
          </a:r>
        </a:p>
      </dsp:txBody>
      <dsp:txXfrm>
        <a:off x="0" y="3131863"/>
        <a:ext cx="7562850" cy="1398802"/>
      </dsp:txXfrm>
    </dsp:sp>
    <dsp:sp modelId="{DE80020F-8B33-40BB-986D-32B7974E5795}">
      <dsp:nvSpPr>
        <dsp:cNvPr id="0" name=""/>
        <dsp:cNvSpPr/>
      </dsp:nvSpPr>
      <dsp:spPr>
        <a:xfrm>
          <a:off x="0" y="4530665"/>
          <a:ext cx="7562850" cy="635022"/>
        </a:xfrm>
        <a:prstGeom prst="roundRect">
          <a:avLst/>
        </a:prstGeom>
        <a:gradFill rotWithShape="0">
          <a:gsLst>
            <a:gs pos="0">
              <a:schemeClr val="accent2">
                <a:hueOff val="-108793"/>
                <a:satOff val="-6288"/>
                <a:lumOff val="8627"/>
                <a:alphaOff val="0"/>
                <a:tint val="96000"/>
                <a:lumMod val="104000"/>
              </a:schemeClr>
            </a:gs>
            <a:gs pos="100000">
              <a:schemeClr val="accent2">
                <a:hueOff val="-108793"/>
                <a:satOff val="-6288"/>
                <a:lumOff val="8627"/>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 </a:t>
          </a:r>
          <a:r>
            <a:rPr lang="en-US" sz="3200" kern="1200" dirty="0"/>
            <a:t>Evaluate for addition MHD</a:t>
          </a:r>
          <a:endParaRPr lang="en-US" sz="2700" kern="1200" dirty="0"/>
        </a:p>
      </dsp:txBody>
      <dsp:txXfrm>
        <a:off x="30999" y="4561664"/>
        <a:ext cx="7500852" cy="573024"/>
      </dsp:txXfrm>
    </dsp:sp>
    <dsp:sp modelId="{C3E02ECD-EA47-4F40-AA38-0930A21554F3}">
      <dsp:nvSpPr>
        <dsp:cNvPr id="0" name=""/>
        <dsp:cNvSpPr/>
      </dsp:nvSpPr>
      <dsp:spPr>
        <a:xfrm>
          <a:off x="0" y="5165687"/>
          <a:ext cx="7562850"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2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1" u="sng" kern="1200" dirty="0"/>
            <a:t>Shortly</a:t>
          </a:r>
          <a:r>
            <a:rPr lang="en-US" sz="2800" kern="1200" dirty="0"/>
            <a:t> after induction/abstinence</a:t>
          </a:r>
        </a:p>
      </dsp:txBody>
      <dsp:txXfrm>
        <a:off x="0" y="5165687"/>
        <a:ext cx="7562850" cy="877680"/>
      </dsp:txXfrm>
    </dsp:sp>
    <dsp:sp modelId="{D61F7901-A0B6-46ED-A85B-09B19C84C077}">
      <dsp:nvSpPr>
        <dsp:cNvPr id="0" name=""/>
        <dsp:cNvSpPr/>
      </dsp:nvSpPr>
      <dsp:spPr>
        <a:xfrm>
          <a:off x="0" y="6043367"/>
          <a:ext cx="7562850" cy="558099"/>
        </a:xfrm>
        <a:prstGeom prst="roundRect">
          <a:avLst/>
        </a:prstGeom>
        <a:gradFill rotWithShape="0">
          <a:gsLst>
            <a:gs pos="0">
              <a:schemeClr val="accent2">
                <a:hueOff val="-163190"/>
                <a:satOff val="-9432"/>
                <a:lumOff val="12941"/>
                <a:alphaOff val="0"/>
                <a:tint val="96000"/>
                <a:lumMod val="104000"/>
              </a:schemeClr>
            </a:gs>
            <a:gs pos="100000">
              <a:schemeClr val="accent2">
                <a:hueOff val="-163190"/>
                <a:satOff val="-9432"/>
                <a:lumOff val="1294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4. Integrated treatment of SUD and MHD</a:t>
          </a:r>
        </a:p>
      </dsp:txBody>
      <dsp:txXfrm>
        <a:off x="27244" y="6070611"/>
        <a:ext cx="7508362" cy="5036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01546-198A-4195-BCF8-F0FF54C90E5E}" type="datetimeFigureOut">
              <a:rPr lang="en-US" smtClean="0"/>
              <a:t>2/18/2025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DE88F-1F85-4A27-9D34-D74A50E7B0DA}" type="slidenum">
              <a:rPr lang="en-US" smtClean="0"/>
              <a:t>‹#›</a:t>
            </a:fld>
            <a:endParaRPr lang="en-US"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my name is Trey Draude, I’m a board certified psychiatric pharmacist working in the federal bureau of prisons with a collaborative practice agreement in both substance use disorders and behavioral health. Today, we’ll be reviewing the co-occurrence of mental health or psychiatric disorders, with substance use disorders. </a:t>
            </a:r>
          </a:p>
        </p:txBody>
      </p:sp>
      <p:sp>
        <p:nvSpPr>
          <p:cNvPr id="4" name="Slide Number Placeholder 3"/>
          <p:cNvSpPr>
            <a:spLocks noGrp="1"/>
          </p:cNvSpPr>
          <p:nvPr>
            <p:ph type="sldNum" sz="quarter" idx="10"/>
          </p:nvPr>
        </p:nvSpPr>
        <p:spPr/>
        <p:txBody>
          <a:bodyPr/>
          <a:lstStyle/>
          <a:p>
            <a:fld id="{2E6DE88F-1F85-4A27-9D34-D74A50E7B0DA}" type="slidenum">
              <a:rPr lang="en-US" smtClean="0"/>
              <a:t>1</a:t>
            </a:fld>
            <a:endParaRPr lang="en-US" dirty="0"/>
          </a:p>
        </p:txBody>
      </p:sp>
    </p:spTree>
    <p:extLst>
      <p:ext uri="{BB962C8B-B14F-4D97-AF65-F5344CB8AC3E}">
        <p14:creationId xmlns:p14="http://schemas.microsoft.com/office/powerpoint/2010/main" val="411495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clinical implications to having co-occurring disorders? Why should we look for co-occurrence, and how might it impact patient outcomes?</a:t>
            </a:r>
          </a:p>
          <a:p>
            <a:endParaRPr lang="en-US" dirty="0"/>
          </a:p>
          <a:p>
            <a:r>
              <a:rPr lang="en-US" dirty="0"/>
              <a:t>Patient’s tend to have a worse severity and prognosis of both disorders when co-occurring compared to those with either diagnosis alone. Increased treatment intensity is therefore likely necessary for both, with more frequent follow up, higher intensity care and increased interventions.</a:t>
            </a:r>
          </a:p>
          <a:p>
            <a:endParaRPr lang="en-US" dirty="0"/>
          </a:p>
          <a:p>
            <a:r>
              <a:rPr lang="en-US" dirty="0"/>
              <a:t>Risk of suicide, including ideation, planning, attempts, and completion are all increased in those with co-occurring disorders. </a:t>
            </a:r>
          </a:p>
          <a:p>
            <a:endParaRPr lang="en-US" dirty="0"/>
          </a:p>
          <a:p>
            <a:r>
              <a:rPr lang="en-US" dirty="0"/>
              <a:t>Furthermore, studies show that less than 30% of patients are likely to receive the integrated treatment for both disorders. </a:t>
            </a:r>
          </a:p>
        </p:txBody>
      </p:sp>
      <p:sp>
        <p:nvSpPr>
          <p:cNvPr id="4" name="Slide Number Placeholder 3"/>
          <p:cNvSpPr>
            <a:spLocks noGrp="1"/>
          </p:cNvSpPr>
          <p:nvPr>
            <p:ph type="sldNum" sz="quarter" idx="5"/>
          </p:nvPr>
        </p:nvSpPr>
        <p:spPr/>
        <p:txBody>
          <a:bodyPr/>
          <a:lstStyle/>
          <a:p>
            <a:fld id="{2E6DE88F-1F85-4A27-9D34-D74A50E7B0DA}" type="slidenum">
              <a:rPr lang="en-US" smtClean="0"/>
              <a:t>11</a:t>
            </a:fld>
            <a:endParaRPr lang="en-US" dirty="0"/>
          </a:p>
        </p:txBody>
      </p:sp>
    </p:spTree>
    <p:extLst>
      <p:ext uri="{BB962C8B-B14F-4D97-AF65-F5344CB8AC3E}">
        <p14:creationId xmlns:p14="http://schemas.microsoft.com/office/powerpoint/2010/main" val="365282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pause before our next learning objective for a polling question. </a:t>
            </a:r>
          </a:p>
          <a:p>
            <a:endParaRPr lang="en-US" dirty="0"/>
          </a:p>
          <a:p>
            <a:r>
              <a:rPr lang="en-US" dirty="0"/>
              <a:t>Excellent, and lets also remember this question would remain true if we reversed the order, having a psychiatric or mental health disorder, increases an individuals life time risk of developing a substance use disorder. </a:t>
            </a:r>
          </a:p>
        </p:txBody>
      </p:sp>
      <p:sp>
        <p:nvSpPr>
          <p:cNvPr id="4" name="Slide Number Placeholder 3"/>
          <p:cNvSpPr>
            <a:spLocks noGrp="1"/>
          </p:cNvSpPr>
          <p:nvPr>
            <p:ph type="sldNum" sz="quarter" idx="5"/>
          </p:nvPr>
        </p:nvSpPr>
        <p:spPr/>
        <p:txBody>
          <a:bodyPr/>
          <a:lstStyle/>
          <a:p>
            <a:fld id="{2E6DE88F-1F85-4A27-9D34-D74A50E7B0DA}" type="slidenum">
              <a:rPr lang="en-US" smtClean="0"/>
              <a:t>12</a:t>
            </a:fld>
            <a:endParaRPr lang="en-US" dirty="0"/>
          </a:p>
        </p:txBody>
      </p:sp>
    </p:spTree>
    <p:extLst>
      <p:ext uri="{BB962C8B-B14F-4D97-AF65-F5344CB8AC3E}">
        <p14:creationId xmlns:p14="http://schemas.microsoft.com/office/powerpoint/2010/main" val="289250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one more, </a:t>
            </a:r>
          </a:p>
          <a:p>
            <a:endParaRPr lang="en-US" dirty="0"/>
          </a:p>
          <a:p>
            <a:r>
              <a:rPr lang="en-US" dirty="0"/>
              <a:t>Correct, all of these developmental factors and shared risk factors could contribute to co-occurrence. </a:t>
            </a:r>
          </a:p>
        </p:txBody>
      </p:sp>
      <p:sp>
        <p:nvSpPr>
          <p:cNvPr id="4" name="Slide Number Placeholder 3"/>
          <p:cNvSpPr>
            <a:spLocks noGrp="1"/>
          </p:cNvSpPr>
          <p:nvPr>
            <p:ph type="sldNum" sz="quarter" idx="5"/>
          </p:nvPr>
        </p:nvSpPr>
        <p:spPr/>
        <p:txBody>
          <a:bodyPr/>
          <a:lstStyle/>
          <a:p>
            <a:fld id="{2E6DE88F-1F85-4A27-9D34-D74A50E7B0DA}" type="slidenum">
              <a:rPr lang="en-US" smtClean="0"/>
              <a:t>13</a:t>
            </a:fld>
            <a:endParaRPr lang="en-US" dirty="0"/>
          </a:p>
        </p:txBody>
      </p:sp>
    </p:spTree>
    <p:extLst>
      <p:ext uri="{BB962C8B-B14F-4D97-AF65-F5344CB8AC3E}">
        <p14:creationId xmlns:p14="http://schemas.microsoft.com/office/powerpoint/2010/main" val="327137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F9476-2EF3-BE84-BEC2-52BF3930F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2112A-CCB7-0D0F-EB2C-A7F10A003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0102E-4021-27F8-6115-EC9803A9C99A}"/>
              </a:ext>
            </a:extLst>
          </p:cNvPr>
          <p:cNvSpPr>
            <a:spLocks noGrp="1"/>
          </p:cNvSpPr>
          <p:nvPr>
            <p:ph type="body" idx="1"/>
          </p:nvPr>
        </p:nvSpPr>
        <p:spPr/>
        <p:txBody>
          <a:bodyPr/>
          <a:lstStyle/>
          <a:p>
            <a:r>
              <a:rPr lang="en-US" dirty="0"/>
              <a:t>So now that we know the prevalence, possible causes, and clinic impact of co-occurrence, let’s look at how we might approach and screen patients that we may come across in clinic. </a:t>
            </a:r>
          </a:p>
        </p:txBody>
      </p:sp>
      <p:sp>
        <p:nvSpPr>
          <p:cNvPr id="4" name="Slide Number Placeholder 3">
            <a:extLst>
              <a:ext uri="{FF2B5EF4-FFF2-40B4-BE49-F238E27FC236}">
                <a16:creationId xmlns:a16="http://schemas.microsoft.com/office/drawing/2014/main" id="{E80889C8-9D88-39BA-E579-F806E87610F4}"/>
              </a:ext>
            </a:extLst>
          </p:cNvPr>
          <p:cNvSpPr>
            <a:spLocks noGrp="1"/>
          </p:cNvSpPr>
          <p:nvPr>
            <p:ph type="sldNum" sz="quarter" idx="5"/>
          </p:nvPr>
        </p:nvSpPr>
        <p:spPr/>
        <p:txBody>
          <a:bodyPr/>
          <a:lstStyle/>
          <a:p>
            <a:fld id="{2E6DE88F-1F85-4A27-9D34-D74A50E7B0DA}" type="slidenum">
              <a:rPr lang="en-US" smtClean="0"/>
              <a:t>14</a:t>
            </a:fld>
            <a:endParaRPr lang="en-US" dirty="0"/>
          </a:p>
        </p:txBody>
      </p:sp>
    </p:spTree>
    <p:extLst>
      <p:ext uri="{BB962C8B-B14F-4D97-AF65-F5344CB8AC3E}">
        <p14:creationId xmlns:p14="http://schemas.microsoft.com/office/powerpoint/2010/main" val="237613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ACB5B-73AF-39A3-FCA4-40C266D6C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2D670-9E7C-D6AF-C3E3-D111C8B20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D9E28-3D55-E1FB-0EB4-CBDFE2F0FA2D}"/>
              </a:ext>
            </a:extLst>
          </p:cNvPr>
          <p:cNvSpPr>
            <a:spLocks noGrp="1"/>
          </p:cNvSpPr>
          <p:nvPr>
            <p:ph type="body" idx="1"/>
          </p:nvPr>
        </p:nvSpPr>
        <p:spPr/>
        <p:txBody>
          <a:bodyPr/>
          <a:lstStyle/>
          <a:p>
            <a:r>
              <a:rPr lang="en-US" dirty="0"/>
              <a:t>there’s a lot to unpack with this case, and probably a lot more history to unfold, but lets take a step back and quickly review the diagnostic criteria for some of the possible differential diagnosis on the table among a possible OUD diagnosis. </a:t>
            </a:r>
          </a:p>
          <a:p>
            <a:endParaRPr lang="en-US" dirty="0"/>
          </a:p>
          <a:p>
            <a:r>
              <a:rPr lang="en-US" dirty="0"/>
              <a:t>Here we see the DSM criteria for major depressive disorder. We might be familiar with symptoms of depression, but lets draw out attention here (CLICK) which is an important criteria of not only major depressive disorder, but is listed on nearly all criteria including anxiety, bipolar disorder, PTSD, schizophrenia, and others. </a:t>
            </a:r>
          </a:p>
          <a:p>
            <a:endParaRPr lang="en-US" dirty="0"/>
          </a:p>
          <a:p>
            <a:r>
              <a:rPr lang="en-US" dirty="0"/>
              <a:t>And that is, that the symptoms present are not attributed to the effects of substances or perhaps even withdrawal from substances. </a:t>
            </a:r>
          </a:p>
        </p:txBody>
      </p:sp>
      <p:sp>
        <p:nvSpPr>
          <p:cNvPr id="4" name="Slide Number Placeholder 3">
            <a:extLst>
              <a:ext uri="{FF2B5EF4-FFF2-40B4-BE49-F238E27FC236}">
                <a16:creationId xmlns:a16="http://schemas.microsoft.com/office/drawing/2014/main" id="{8344D99D-D67B-A802-76F6-2DA5E0862CC3}"/>
              </a:ext>
            </a:extLst>
          </p:cNvPr>
          <p:cNvSpPr>
            <a:spLocks noGrp="1"/>
          </p:cNvSpPr>
          <p:nvPr>
            <p:ph type="sldNum" sz="quarter" idx="5"/>
          </p:nvPr>
        </p:nvSpPr>
        <p:spPr/>
        <p:txBody>
          <a:bodyPr/>
          <a:lstStyle/>
          <a:p>
            <a:fld id="{2E6DE88F-1F85-4A27-9D34-D74A50E7B0DA}" type="slidenum">
              <a:rPr lang="en-US" smtClean="0"/>
              <a:t>17</a:t>
            </a:fld>
            <a:endParaRPr lang="en-US" dirty="0"/>
          </a:p>
        </p:txBody>
      </p:sp>
    </p:spTree>
    <p:extLst>
      <p:ext uri="{BB962C8B-B14F-4D97-AF65-F5344CB8AC3E}">
        <p14:creationId xmlns:p14="http://schemas.microsoft.com/office/powerpoint/2010/main" val="338579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A680-E674-1E19-5BDD-587BB74AE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7D190-9E23-EF39-BAC8-C685C4216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AF09F-2C1E-693C-330A-B8191C395211}"/>
              </a:ext>
            </a:extLst>
          </p:cNvPr>
          <p:cNvSpPr>
            <a:spLocks noGrp="1"/>
          </p:cNvSpPr>
          <p:nvPr>
            <p:ph type="body" idx="1"/>
          </p:nvPr>
        </p:nvSpPr>
        <p:spPr/>
        <p:txBody>
          <a:bodyPr/>
          <a:lstStyle/>
          <a:p>
            <a:r>
              <a:rPr lang="en-US" dirty="0"/>
              <a:t>In many cases, it presents the age-old question.</a:t>
            </a:r>
          </a:p>
          <a:p>
            <a:endParaRPr lang="en-US" dirty="0"/>
          </a:p>
          <a:p>
            <a:r>
              <a:rPr lang="en-US" dirty="0"/>
              <a:t>We could easily think of a patient who experiences a significant life event such as their parents divorce, they become depressed, use substances to self medicate that depression. What do we treat? Their depression? SUD? Both? Do they have both?</a:t>
            </a:r>
          </a:p>
          <a:p>
            <a:endParaRPr lang="en-US" dirty="0"/>
          </a:p>
          <a:p>
            <a:r>
              <a:rPr lang="en-US" dirty="0"/>
              <a:t>Similarly we could see a patient develop an alcohol use disorder in college resulting in them quitting school, they then become depressed feeling as though they’ve failed. </a:t>
            </a:r>
          </a:p>
          <a:p>
            <a:endParaRPr lang="en-US" dirty="0"/>
          </a:p>
          <a:p>
            <a:r>
              <a:rPr lang="en-US" dirty="0"/>
              <a:t>What’s important is to establish is a timeline, which involves a thorough history, including a substance use history. This timeline allows us to identify when symptoms started in relation to any substance use, as well as the ongoing significance of that substance use, such as the duration and frequency. </a:t>
            </a:r>
          </a:p>
          <a:p>
            <a:endParaRPr lang="en-US" dirty="0"/>
          </a:p>
          <a:p>
            <a:r>
              <a:rPr lang="en-US" dirty="0"/>
              <a:t>As well, the persistence of symptoms despite abstinence, including withdrawal. Substance-induced symptoms often improve rapidly with appropriate withdrawal or SUD management.</a:t>
            </a:r>
          </a:p>
        </p:txBody>
      </p:sp>
      <p:sp>
        <p:nvSpPr>
          <p:cNvPr id="4" name="Slide Number Placeholder 3">
            <a:extLst>
              <a:ext uri="{FF2B5EF4-FFF2-40B4-BE49-F238E27FC236}">
                <a16:creationId xmlns:a16="http://schemas.microsoft.com/office/drawing/2014/main" id="{D0A82887-D746-C353-9D8A-B902EE0396F2}"/>
              </a:ext>
            </a:extLst>
          </p:cNvPr>
          <p:cNvSpPr>
            <a:spLocks noGrp="1"/>
          </p:cNvSpPr>
          <p:nvPr>
            <p:ph type="sldNum" sz="quarter" idx="5"/>
          </p:nvPr>
        </p:nvSpPr>
        <p:spPr/>
        <p:txBody>
          <a:bodyPr/>
          <a:lstStyle/>
          <a:p>
            <a:fld id="{2E6DE88F-1F85-4A27-9D34-D74A50E7B0DA}" type="slidenum">
              <a:rPr lang="en-US" smtClean="0"/>
              <a:t>18</a:t>
            </a:fld>
            <a:endParaRPr lang="en-US" dirty="0"/>
          </a:p>
        </p:txBody>
      </p:sp>
    </p:spTree>
    <p:extLst>
      <p:ext uri="{BB962C8B-B14F-4D97-AF65-F5344CB8AC3E}">
        <p14:creationId xmlns:p14="http://schemas.microsoft.com/office/powerpoint/2010/main" val="387358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complexity it is hard to know where to begin, especially for a patient who at this time, may not be the best historian. </a:t>
            </a:r>
          </a:p>
          <a:p>
            <a:endParaRPr lang="en-US" dirty="0"/>
          </a:p>
          <a:p>
            <a:r>
              <a:rPr lang="en-US" dirty="0"/>
              <a:t>CLICK</a:t>
            </a:r>
          </a:p>
          <a:p>
            <a:endParaRPr lang="en-US" dirty="0"/>
          </a:p>
          <a:p>
            <a:r>
              <a:rPr lang="en-US" dirty="0"/>
              <a:t>Start with the immediate safety concerns, screen for suicidal ideation, identify current substances present and possible risk of withdrawal, especially for alcohol and benzodiazepine withdrawal which can be fatal. As well as their overdose risk going forward if left untreated. </a:t>
            </a:r>
          </a:p>
        </p:txBody>
      </p:sp>
      <p:sp>
        <p:nvSpPr>
          <p:cNvPr id="4" name="Slide Number Placeholder 3"/>
          <p:cNvSpPr>
            <a:spLocks noGrp="1"/>
          </p:cNvSpPr>
          <p:nvPr>
            <p:ph type="sldNum" sz="quarter" idx="5"/>
          </p:nvPr>
        </p:nvSpPr>
        <p:spPr/>
        <p:txBody>
          <a:bodyPr/>
          <a:lstStyle/>
          <a:p>
            <a:fld id="{2E6DE88F-1F85-4A27-9D34-D74A50E7B0DA}" type="slidenum">
              <a:rPr lang="en-US" smtClean="0"/>
              <a:t>19</a:t>
            </a:fld>
            <a:endParaRPr lang="en-US" dirty="0"/>
          </a:p>
        </p:txBody>
      </p:sp>
    </p:spTree>
    <p:extLst>
      <p:ext uri="{BB962C8B-B14F-4D97-AF65-F5344CB8AC3E}">
        <p14:creationId xmlns:p14="http://schemas.microsoft.com/office/powerpoint/2010/main" val="119335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getting back to DB after some additional time in clinic we discover…</a:t>
            </a:r>
          </a:p>
        </p:txBody>
      </p:sp>
      <p:sp>
        <p:nvSpPr>
          <p:cNvPr id="4" name="Slide Number Placeholder 3"/>
          <p:cNvSpPr>
            <a:spLocks noGrp="1"/>
          </p:cNvSpPr>
          <p:nvPr>
            <p:ph type="sldNum" sz="quarter" idx="5"/>
          </p:nvPr>
        </p:nvSpPr>
        <p:spPr/>
        <p:txBody>
          <a:bodyPr/>
          <a:lstStyle/>
          <a:p>
            <a:fld id="{2E6DE88F-1F85-4A27-9D34-D74A50E7B0DA}" type="slidenum">
              <a:rPr lang="en-US" smtClean="0"/>
              <a:t>20</a:t>
            </a:fld>
            <a:endParaRPr lang="en-US" dirty="0"/>
          </a:p>
        </p:txBody>
      </p:sp>
    </p:spTree>
    <p:extLst>
      <p:ext uri="{BB962C8B-B14F-4D97-AF65-F5344CB8AC3E}">
        <p14:creationId xmlns:p14="http://schemas.microsoft.com/office/powerpoint/2010/main" val="1830545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1282B-6D8E-5063-4E61-4B2E30A6E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FEEF4-ABD2-B0C9-46BC-1B06D2ACD9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13DD3-7111-74EE-33B6-863EEEF33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7D74BB-4604-572F-89E7-20303404FA93}"/>
              </a:ext>
            </a:extLst>
          </p:cNvPr>
          <p:cNvSpPr>
            <a:spLocks noGrp="1"/>
          </p:cNvSpPr>
          <p:nvPr>
            <p:ph type="sldNum" sz="quarter" idx="5"/>
          </p:nvPr>
        </p:nvSpPr>
        <p:spPr/>
        <p:txBody>
          <a:bodyPr/>
          <a:lstStyle/>
          <a:p>
            <a:fld id="{2E6DE88F-1F85-4A27-9D34-D74A50E7B0DA}" type="slidenum">
              <a:rPr lang="en-US" smtClean="0"/>
              <a:t>21</a:t>
            </a:fld>
            <a:endParaRPr lang="en-US" dirty="0"/>
          </a:p>
        </p:txBody>
      </p:sp>
    </p:spTree>
    <p:extLst>
      <p:ext uri="{BB962C8B-B14F-4D97-AF65-F5344CB8AC3E}">
        <p14:creationId xmlns:p14="http://schemas.microsoft.com/office/powerpoint/2010/main" val="303302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would you like to do for DB today? </a:t>
            </a:r>
          </a:p>
          <a:p>
            <a:endParaRPr lang="en-US" dirty="0"/>
          </a:p>
          <a:p>
            <a:r>
              <a:rPr lang="en-US" dirty="0"/>
              <a:t>Exactly, so although DB may have a co-occurrence of depression, we first need to rule out any substance induced symptoms and likely get a more thorough history at a time when DB is able to share more. </a:t>
            </a:r>
          </a:p>
          <a:p>
            <a:endParaRPr lang="en-US" dirty="0"/>
          </a:p>
          <a:p>
            <a:r>
              <a:rPr lang="en-US" dirty="0"/>
              <a:t>For now, we want to start with his more immediate risk, which is his Opioid Use Disorder. </a:t>
            </a:r>
          </a:p>
        </p:txBody>
      </p:sp>
      <p:sp>
        <p:nvSpPr>
          <p:cNvPr id="4" name="Slide Number Placeholder 3"/>
          <p:cNvSpPr>
            <a:spLocks noGrp="1"/>
          </p:cNvSpPr>
          <p:nvPr>
            <p:ph type="sldNum" sz="quarter" idx="5"/>
          </p:nvPr>
        </p:nvSpPr>
        <p:spPr/>
        <p:txBody>
          <a:bodyPr/>
          <a:lstStyle/>
          <a:p>
            <a:fld id="{2E6DE88F-1F85-4A27-9D34-D74A50E7B0DA}" type="slidenum">
              <a:rPr lang="en-US" smtClean="0"/>
              <a:t>22</a:t>
            </a:fld>
            <a:endParaRPr lang="en-US" dirty="0"/>
          </a:p>
        </p:txBody>
      </p:sp>
    </p:spTree>
    <p:extLst>
      <p:ext uri="{BB962C8B-B14F-4D97-AF65-F5344CB8AC3E}">
        <p14:creationId xmlns:p14="http://schemas.microsoft.com/office/powerpoint/2010/main" val="52975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focus on three things by the end of this presentation. That is, to recognize the prevalence of comorbid mental health disorders and substance use disorders. Consider appropriate screening for co-occurrence among patients with psychiatric or substance use disorders. And finally discuss the impact that co-occurring disorders may have on treatment priority, or selection. </a:t>
            </a:r>
          </a:p>
          <a:p>
            <a:endParaRPr lang="en-US" dirty="0"/>
          </a:p>
          <a:p>
            <a:r>
              <a:rPr lang="en-US" dirty="0"/>
              <a:t>So lets dive into discussing prevalence.</a:t>
            </a:r>
          </a:p>
        </p:txBody>
      </p:sp>
      <p:sp>
        <p:nvSpPr>
          <p:cNvPr id="4" name="Slide Number Placeholder 3"/>
          <p:cNvSpPr>
            <a:spLocks noGrp="1"/>
          </p:cNvSpPr>
          <p:nvPr>
            <p:ph type="sldNum" sz="quarter" idx="5"/>
          </p:nvPr>
        </p:nvSpPr>
        <p:spPr/>
        <p:txBody>
          <a:bodyPr/>
          <a:lstStyle/>
          <a:p>
            <a:fld id="{2E6DE88F-1F85-4A27-9D34-D74A50E7B0DA}" type="slidenum">
              <a:rPr lang="en-US" smtClean="0"/>
              <a:t>3</a:t>
            </a:fld>
            <a:endParaRPr lang="en-US" dirty="0"/>
          </a:p>
        </p:txBody>
      </p:sp>
    </p:spTree>
    <p:extLst>
      <p:ext uri="{BB962C8B-B14F-4D97-AF65-F5344CB8AC3E}">
        <p14:creationId xmlns:p14="http://schemas.microsoft.com/office/powerpoint/2010/main" val="3064047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F7FC0-C309-EDF0-AD4C-1ABF2F2BC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C2EDB-1FA8-3448-280B-A8E372589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73D68-C390-58A7-FE75-70486E01F2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1DF0EE-3D9F-BF23-F166-6BC9C5C986D7}"/>
              </a:ext>
            </a:extLst>
          </p:cNvPr>
          <p:cNvSpPr>
            <a:spLocks noGrp="1"/>
          </p:cNvSpPr>
          <p:nvPr>
            <p:ph type="sldNum" sz="quarter" idx="5"/>
          </p:nvPr>
        </p:nvSpPr>
        <p:spPr/>
        <p:txBody>
          <a:bodyPr/>
          <a:lstStyle/>
          <a:p>
            <a:fld id="{2E6DE88F-1F85-4A27-9D34-D74A50E7B0DA}" type="slidenum">
              <a:rPr lang="en-US" smtClean="0"/>
              <a:t>23</a:t>
            </a:fld>
            <a:endParaRPr lang="en-US" dirty="0"/>
          </a:p>
        </p:txBody>
      </p:sp>
    </p:spTree>
    <p:extLst>
      <p:ext uri="{BB962C8B-B14F-4D97-AF65-F5344CB8AC3E}">
        <p14:creationId xmlns:p14="http://schemas.microsoft.com/office/powerpoint/2010/main" val="3587297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40A-DC7F-0FB8-8A0B-5A93184AB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3685B-1487-F537-DF07-1E37FDC50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B5D4E-1D55-421A-B671-E24CDEC32E25}"/>
              </a:ext>
            </a:extLst>
          </p:cNvPr>
          <p:cNvSpPr>
            <a:spLocks noGrp="1"/>
          </p:cNvSpPr>
          <p:nvPr>
            <p:ph type="body" idx="1"/>
          </p:nvPr>
        </p:nvSpPr>
        <p:spPr/>
        <p:txBody>
          <a:bodyPr/>
          <a:lstStyle/>
          <a:p>
            <a:r>
              <a:rPr lang="en-US" dirty="0"/>
              <a:t>Lets look back on where we are. </a:t>
            </a:r>
          </a:p>
          <a:p>
            <a:r>
              <a:rPr lang="en-US" dirty="0"/>
              <a:t>CLICK</a:t>
            </a:r>
          </a:p>
          <a:p>
            <a:r>
              <a:rPr lang="en-US" dirty="0"/>
              <a:t>We addressed DBs immediate safety concern at his initial visit </a:t>
            </a:r>
          </a:p>
          <a:p>
            <a:r>
              <a:rPr lang="en-US" dirty="0"/>
              <a:t>CLICK</a:t>
            </a:r>
          </a:p>
          <a:p>
            <a:r>
              <a:rPr lang="en-US" dirty="0"/>
              <a:t>To accomplish that we initiated treatment for their diagnosed substance use disorder, OUD. </a:t>
            </a:r>
          </a:p>
          <a:p>
            <a:r>
              <a:rPr lang="en-US" dirty="0"/>
              <a:t>CLICK</a:t>
            </a:r>
          </a:p>
          <a:p>
            <a:r>
              <a:rPr lang="en-US" dirty="0"/>
              <a:t>Today, while we continue to follow up on his OUD treatment, lets also evaluate for any other mental health diagnosis that may also be indicated.</a:t>
            </a:r>
          </a:p>
        </p:txBody>
      </p:sp>
      <p:sp>
        <p:nvSpPr>
          <p:cNvPr id="4" name="Slide Number Placeholder 3">
            <a:extLst>
              <a:ext uri="{FF2B5EF4-FFF2-40B4-BE49-F238E27FC236}">
                <a16:creationId xmlns:a16="http://schemas.microsoft.com/office/drawing/2014/main" id="{C66A3BED-818C-2A60-9E76-33CB252E5E3F}"/>
              </a:ext>
            </a:extLst>
          </p:cNvPr>
          <p:cNvSpPr>
            <a:spLocks noGrp="1"/>
          </p:cNvSpPr>
          <p:nvPr>
            <p:ph type="sldNum" sz="quarter" idx="5"/>
          </p:nvPr>
        </p:nvSpPr>
        <p:spPr/>
        <p:txBody>
          <a:bodyPr/>
          <a:lstStyle/>
          <a:p>
            <a:fld id="{2E6DE88F-1F85-4A27-9D34-D74A50E7B0DA}" type="slidenum">
              <a:rPr lang="en-US" smtClean="0"/>
              <a:t>24</a:t>
            </a:fld>
            <a:endParaRPr lang="en-US" dirty="0"/>
          </a:p>
        </p:txBody>
      </p:sp>
    </p:spTree>
    <p:extLst>
      <p:ext uri="{BB962C8B-B14F-4D97-AF65-F5344CB8AC3E}">
        <p14:creationId xmlns:p14="http://schemas.microsoft.com/office/powerpoint/2010/main" val="1340226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listed here an example screening and in some cases diagnostic tool for specific mental health disorders. Now of course I have stated here they should be conducted at baseline and again shortly after abstinence, but I want to be clear, that doesn’t mean we should throw all these surveys and screening tools at every patient at every encounter. There are likely many we can rule out with our initial assessment. Remember, the first step is the immediate safety risk, so perhaps we might only conduct the Columbia Suicide Severity Rating Scale or C-SSRS or PHQ9 to address suicidal ideation specifically. Remember for DB he scored a 21 on the PHQ9 with a 1 for question 9 which addresses suicidal thoughts. Again by having these screening tools conducted at baseline and again after initiating SUD treatment, we can see the impact SUD treatment has on the possible underlying MHD symptoms. </a:t>
            </a:r>
          </a:p>
        </p:txBody>
      </p:sp>
      <p:sp>
        <p:nvSpPr>
          <p:cNvPr id="4" name="Slide Number Placeholder 3"/>
          <p:cNvSpPr>
            <a:spLocks noGrp="1"/>
          </p:cNvSpPr>
          <p:nvPr>
            <p:ph type="sldNum" sz="quarter" idx="5"/>
          </p:nvPr>
        </p:nvSpPr>
        <p:spPr/>
        <p:txBody>
          <a:bodyPr/>
          <a:lstStyle/>
          <a:p>
            <a:fld id="{2E6DE88F-1F85-4A27-9D34-D74A50E7B0DA}" type="slidenum">
              <a:rPr lang="en-US" smtClean="0"/>
              <a:t>25</a:t>
            </a:fld>
            <a:endParaRPr lang="en-US" dirty="0"/>
          </a:p>
        </p:txBody>
      </p:sp>
    </p:spTree>
    <p:extLst>
      <p:ext uri="{BB962C8B-B14F-4D97-AF65-F5344CB8AC3E}">
        <p14:creationId xmlns:p14="http://schemas.microsoft.com/office/powerpoint/2010/main" val="3804120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and in the reverse order, attached is a list of screenings tools that may be useful for our patients who present with a mental health disorder first, but we’re not sure if there’s any continued or underlying substance use disorder that may be impacting outcomes. </a:t>
            </a:r>
          </a:p>
          <a:p>
            <a:endParaRPr lang="en-US" dirty="0"/>
          </a:p>
          <a:p>
            <a:r>
              <a:rPr lang="en-US" dirty="0"/>
              <a:t>This is a chart of the National Institute on Drug Abuse with screenings tools for substance use disorders. we should always consider screening and discussion possible substance use disorders if suspected.</a:t>
            </a:r>
          </a:p>
        </p:txBody>
      </p:sp>
      <p:sp>
        <p:nvSpPr>
          <p:cNvPr id="4" name="Slide Number Placeholder 3"/>
          <p:cNvSpPr>
            <a:spLocks noGrp="1"/>
          </p:cNvSpPr>
          <p:nvPr>
            <p:ph type="sldNum" sz="quarter" idx="5"/>
          </p:nvPr>
        </p:nvSpPr>
        <p:spPr/>
        <p:txBody>
          <a:bodyPr/>
          <a:lstStyle/>
          <a:p>
            <a:fld id="{2E6DE88F-1F85-4A27-9D34-D74A50E7B0DA}" type="slidenum">
              <a:rPr lang="en-US" smtClean="0"/>
              <a:t>26</a:t>
            </a:fld>
            <a:endParaRPr lang="en-US" dirty="0"/>
          </a:p>
        </p:txBody>
      </p:sp>
    </p:spTree>
    <p:extLst>
      <p:ext uri="{BB962C8B-B14F-4D97-AF65-F5344CB8AC3E}">
        <p14:creationId xmlns:p14="http://schemas.microsoft.com/office/powerpoint/2010/main" val="185588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86D4D-50B2-DF48-DDFD-5188A50B7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AE3FE-7BA2-E140-F753-48D3581F1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FEB11-7F65-10A3-5F25-AE7816147EC6}"/>
              </a:ext>
            </a:extLst>
          </p:cNvPr>
          <p:cNvSpPr>
            <a:spLocks noGrp="1"/>
          </p:cNvSpPr>
          <p:nvPr>
            <p:ph type="body" idx="1"/>
          </p:nvPr>
        </p:nvSpPr>
        <p:spPr/>
        <p:txBody>
          <a:bodyPr/>
          <a:lstStyle/>
          <a:p>
            <a:r>
              <a:rPr lang="en-US" dirty="0"/>
              <a:t>We’re able to get a more thorough medical history today including other medical records.</a:t>
            </a:r>
          </a:p>
        </p:txBody>
      </p:sp>
      <p:sp>
        <p:nvSpPr>
          <p:cNvPr id="4" name="Slide Number Placeholder 3">
            <a:extLst>
              <a:ext uri="{FF2B5EF4-FFF2-40B4-BE49-F238E27FC236}">
                <a16:creationId xmlns:a16="http://schemas.microsoft.com/office/drawing/2014/main" id="{A814B68C-B770-93C6-FEAF-8B831B5941C1}"/>
              </a:ext>
            </a:extLst>
          </p:cNvPr>
          <p:cNvSpPr>
            <a:spLocks noGrp="1"/>
          </p:cNvSpPr>
          <p:nvPr>
            <p:ph type="sldNum" sz="quarter" idx="5"/>
          </p:nvPr>
        </p:nvSpPr>
        <p:spPr/>
        <p:txBody>
          <a:bodyPr/>
          <a:lstStyle/>
          <a:p>
            <a:fld id="{2E6DE88F-1F85-4A27-9D34-D74A50E7B0DA}" type="slidenum">
              <a:rPr lang="en-US" smtClean="0"/>
              <a:t>27</a:t>
            </a:fld>
            <a:endParaRPr lang="en-US" dirty="0"/>
          </a:p>
        </p:txBody>
      </p:sp>
    </p:spTree>
    <p:extLst>
      <p:ext uri="{BB962C8B-B14F-4D97-AF65-F5344CB8AC3E}">
        <p14:creationId xmlns:p14="http://schemas.microsoft.com/office/powerpoint/2010/main" val="69927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A525E-9029-8072-DB85-48418AB4B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EE89A-8F96-2B79-A60C-E9AC47717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75D23-1E53-DD30-B93E-BE1771D8A95B}"/>
              </a:ext>
            </a:extLst>
          </p:cNvPr>
          <p:cNvSpPr>
            <a:spLocks noGrp="1"/>
          </p:cNvSpPr>
          <p:nvPr>
            <p:ph type="body" idx="1"/>
          </p:nvPr>
        </p:nvSpPr>
        <p:spPr/>
        <p:txBody>
          <a:bodyPr/>
          <a:lstStyle/>
          <a:p>
            <a:r>
              <a:rPr lang="en-US" dirty="0"/>
              <a:t>So, what would you like to do for DB today? </a:t>
            </a:r>
          </a:p>
          <a:p>
            <a:endParaRPr lang="en-US" dirty="0"/>
          </a:p>
          <a:p>
            <a:r>
              <a:rPr lang="en-US" dirty="0"/>
              <a:t>Exactly, patients are all going to present in different ways, but given DBs history of depressive symptoms in the past even without prior substance use disorder and his current symptoms of depression which he has experienced in the past. It would be appropriate to offer DB treatment for MDD at this time. </a:t>
            </a:r>
          </a:p>
        </p:txBody>
      </p:sp>
      <p:sp>
        <p:nvSpPr>
          <p:cNvPr id="4" name="Slide Number Placeholder 3">
            <a:extLst>
              <a:ext uri="{FF2B5EF4-FFF2-40B4-BE49-F238E27FC236}">
                <a16:creationId xmlns:a16="http://schemas.microsoft.com/office/drawing/2014/main" id="{419C2732-1FB7-62E5-6B20-3228B2630CAC}"/>
              </a:ext>
            </a:extLst>
          </p:cNvPr>
          <p:cNvSpPr>
            <a:spLocks noGrp="1"/>
          </p:cNvSpPr>
          <p:nvPr>
            <p:ph type="sldNum" sz="quarter" idx="5"/>
          </p:nvPr>
        </p:nvSpPr>
        <p:spPr/>
        <p:txBody>
          <a:bodyPr/>
          <a:lstStyle/>
          <a:p>
            <a:fld id="{2E6DE88F-1F85-4A27-9D34-D74A50E7B0DA}" type="slidenum">
              <a:rPr lang="en-US" smtClean="0"/>
              <a:t>28</a:t>
            </a:fld>
            <a:endParaRPr lang="en-US" dirty="0"/>
          </a:p>
        </p:txBody>
      </p:sp>
    </p:spTree>
    <p:extLst>
      <p:ext uri="{BB962C8B-B14F-4D97-AF65-F5344CB8AC3E}">
        <p14:creationId xmlns:p14="http://schemas.microsoft.com/office/powerpoint/2010/main" val="2554039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FBE80-2940-D561-8ECA-37E2DBE5A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DDD72-404E-9D84-4F28-3443DEC97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0BC12-70E5-7E1A-395F-0D2DC50BCE7C}"/>
              </a:ext>
            </a:extLst>
          </p:cNvPr>
          <p:cNvSpPr>
            <a:spLocks noGrp="1"/>
          </p:cNvSpPr>
          <p:nvPr>
            <p:ph type="body" idx="1"/>
          </p:nvPr>
        </p:nvSpPr>
        <p:spPr/>
        <p:txBody>
          <a:bodyPr/>
          <a:lstStyle/>
          <a:p>
            <a:r>
              <a:rPr lang="en-US" dirty="0"/>
              <a:t>This brings us to our fourth step, the integrated treatment of both OUD and Depression in the case of DB. </a:t>
            </a:r>
          </a:p>
          <a:p>
            <a:endParaRPr lang="en-US" dirty="0"/>
          </a:p>
          <a:p>
            <a:r>
              <a:rPr lang="en-US" dirty="0"/>
              <a:t>Lets move to our final objective and discuss how treatment might be impacted for co-occurring disorders.</a:t>
            </a:r>
          </a:p>
        </p:txBody>
      </p:sp>
      <p:sp>
        <p:nvSpPr>
          <p:cNvPr id="4" name="Slide Number Placeholder 3">
            <a:extLst>
              <a:ext uri="{FF2B5EF4-FFF2-40B4-BE49-F238E27FC236}">
                <a16:creationId xmlns:a16="http://schemas.microsoft.com/office/drawing/2014/main" id="{EEAEA605-31F7-3AE2-BD7E-FEF35F02ED71}"/>
              </a:ext>
            </a:extLst>
          </p:cNvPr>
          <p:cNvSpPr>
            <a:spLocks noGrp="1"/>
          </p:cNvSpPr>
          <p:nvPr>
            <p:ph type="sldNum" sz="quarter" idx="5"/>
          </p:nvPr>
        </p:nvSpPr>
        <p:spPr/>
        <p:txBody>
          <a:bodyPr/>
          <a:lstStyle/>
          <a:p>
            <a:fld id="{2E6DE88F-1F85-4A27-9D34-D74A50E7B0DA}" type="slidenum">
              <a:rPr lang="en-US" smtClean="0"/>
              <a:t>29</a:t>
            </a:fld>
            <a:endParaRPr lang="en-US" dirty="0"/>
          </a:p>
        </p:txBody>
      </p:sp>
    </p:spTree>
    <p:extLst>
      <p:ext uri="{BB962C8B-B14F-4D97-AF65-F5344CB8AC3E}">
        <p14:creationId xmlns:p14="http://schemas.microsoft.com/office/powerpoint/2010/main" val="3063273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55088-65C9-5BA2-AFD2-D2AA1DCFF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CCE52-CE5C-8830-1476-55A9FAFCB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E8C5B-207C-D3EE-F275-BCCE5D00B4E2}"/>
              </a:ext>
            </a:extLst>
          </p:cNvPr>
          <p:cNvSpPr>
            <a:spLocks noGrp="1"/>
          </p:cNvSpPr>
          <p:nvPr>
            <p:ph type="body" idx="1"/>
          </p:nvPr>
        </p:nvSpPr>
        <p:spPr/>
        <p:txBody>
          <a:bodyPr/>
          <a:lstStyle/>
          <a:p>
            <a:r>
              <a:rPr lang="en-US" dirty="0"/>
              <a:t>With that lets discuss some treatment consideration for those with co-occurring disorders. </a:t>
            </a:r>
          </a:p>
        </p:txBody>
      </p:sp>
      <p:sp>
        <p:nvSpPr>
          <p:cNvPr id="4" name="Slide Number Placeholder 3">
            <a:extLst>
              <a:ext uri="{FF2B5EF4-FFF2-40B4-BE49-F238E27FC236}">
                <a16:creationId xmlns:a16="http://schemas.microsoft.com/office/drawing/2014/main" id="{7198754D-DFCB-4617-28F2-64DD95E70E6C}"/>
              </a:ext>
            </a:extLst>
          </p:cNvPr>
          <p:cNvSpPr>
            <a:spLocks noGrp="1"/>
          </p:cNvSpPr>
          <p:nvPr>
            <p:ph type="sldNum" sz="quarter" idx="5"/>
          </p:nvPr>
        </p:nvSpPr>
        <p:spPr/>
        <p:txBody>
          <a:bodyPr/>
          <a:lstStyle/>
          <a:p>
            <a:fld id="{2E6DE88F-1F85-4A27-9D34-D74A50E7B0DA}" type="slidenum">
              <a:rPr lang="en-US" smtClean="0"/>
              <a:t>30</a:t>
            </a:fld>
            <a:endParaRPr lang="en-US" dirty="0"/>
          </a:p>
        </p:txBody>
      </p:sp>
    </p:spTree>
    <p:extLst>
      <p:ext uri="{BB962C8B-B14F-4D97-AF65-F5344CB8AC3E}">
        <p14:creationId xmlns:p14="http://schemas.microsoft.com/office/powerpoint/2010/main" val="2499255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studies conducted that look at co-occurrence for various substance use disorders, there really is no one size fits all approach. </a:t>
            </a:r>
          </a:p>
          <a:p>
            <a:endParaRPr lang="en-US" dirty="0"/>
          </a:p>
          <a:p>
            <a:r>
              <a:rPr lang="en-US" dirty="0"/>
              <a:t>We make treatment selection based on treatment history in terms of what’s maybe worked well in the past, their access to that treatment, and of course drug </a:t>
            </a:r>
            <a:r>
              <a:rPr lang="en-US" dirty="0" err="1"/>
              <a:t>drug</a:t>
            </a:r>
            <a:r>
              <a:rPr lang="en-US" dirty="0"/>
              <a:t> interactions which may play a role depending on treatment selection of the other co-occurring disorder or any other comorbidities that patient is experiencing. </a:t>
            </a:r>
          </a:p>
        </p:txBody>
      </p:sp>
      <p:sp>
        <p:nvSpPr>
          <p:cNvPr id="4" name="Slide Number Placeholder 3"/>
          <p:cNvSpPr>
            <a:spLocks noGrp="1"/>
          </p:cNvSpPr>
          <p:nvPr>
            <p:ph type="sldNum" sz="quarter" idx="5"/>
          </p:nvPr>
        </p:nvSpPr>
        <p:spPr/>
        <p:txBody>
          <a:bodyPr/>
          <a:lstStyle/>
          <a:p>
            <a:fld id="{2E6DE88F-1F85-4A27-9D34-D74A50E7B0DA}" type="slidenum">
              <a:rPr lang="en-US" smtClean="0"/>
              <a:t>31</a:t>
            </a:fld>
            <a:endParaRPr lang="en-US" dirty="0"/>
          </a:p>
        </p:txBody>
      </p:sp>
    </p:spTree>
    <p:extLst>
      <p:ext uri="{BB962C8B-B14F-4D97-AF65-F5344CB8AC3E}">
        <p14:creationId xmlns:p14="http://schemas.microsoft.com/office/powerpoint/2010/main" val="813271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do see differently in co-</a:t>
            </a:r>
            <a:r>
              <a:rPr lang="en-US" dirty="0" err="1"/>
              <a:t>occurence</a:t>
            </a:r>
            <a:r>
              <a:rPr lang="en-US" dirty="0"/>
              <a:t>, as mentioned before, is that treatment is likely required to be intensified for those with co-occurring disorders; requiring increased monitoring for adherence to both their mental health and SUD treatment, perhaps an increase in follow up and/or urine drug screens, or perhaps even higher doses or augmentation with additional medications for certain co-occurring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not contraindicated, some treatment selections may simply require additional alert or increased screening for misuse such as other controlled substances or sedating agents with possible misuse potential to consider when selecting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an integrated approach is best; meaning a single care team or even single practitioner providing care for both disorders simultaneously, compared to two separate providers or practice settings providing care in parallel for each disorder individually. </a:t>
            </a:r>
          </a:p>
        </p:txBody>
      </p:sp>
      <p:sp>
        <p:nvSpPr>
          <p:cNvPr id="4" name="Slide Number Placeholder 3"/>
          <p:cNvSpPr>
            <a:spLocks noGrp="1"/>
          </p:cNvSpPr>
          <p:nvPr>
            <p:ph type="sldNum" sz="quarter" idx="5"/>
          </p:nvPr>
        </p:nvSpPr>
        <p:spPr/>
        <p:txBody>
          <a:bodyPr/>
          <a:lstStyle/>
          <a:p>
            <a:fld id="{2E6DE88F-1F85-4A27-9D34-D74A50E7B0DA}" type="slidenum">
              <a:rPr lang="en-US" smtClean="0"/>
              <a:t>32</a:t>
            </a:fld>
            <a:endParaRPr lang="en-US" dirty="0"/>
          </a:p>
        </p:txBody>
      </p:sp>
    </p:spTree>
    <p:extLst>
      <p:ext uri="{BB962C8B-B14F-4D97-AF65-F5344CB8AC3E}">
        <p14:creationId xmlns:p14="http://schemas.microsoft.com/office/powerpoint/2010/main" val="233099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not surprise us that mental health or psychiatric illnesses can co-occur with substance use disorders, but how often might this occur. </a:t>
            </a:r>
          </a:p>
          <a:p>
            <a:endParaRPr lang="en-US" dirty="0"/>
          </a:p>
          <a:p>
            <a:r>
              <a:rPr lang="en-US" dirty="0"/>
              <a:t>From the data shown here in 2020, nearly half of all people who have a substance use disorder, also had a co-occurring mental illness. We’ll see today, that the risk of developing a psychiatric co-morbidity increases for those with SUD, and visa versa, having a mental health disorder increases the risk of developing a SUD.</a:t>
            </a:r>
          </a:p>
        </p:txBody>
      </p:sp>
      <p:sp>
        <p:nvSpPr>
          <p:cNvPr id="4" name="Slide Number Placeholder 3"/>
          <p:cNvSpPr>
            <a:spLocks noGrp="1"/>
          </p:cNvSpPr>
          <p:nvPr>
            <p:ph type="sldNum" sz="quarter" idx="5"/>
          </p:nvPr>
        </p:nvSpPr>
        <p:spPr/>
        <p:txBody>
          <a:bodyPr/>
          <a:lstStyle/>
          <a:p>
            <a:fld id="{2E6DE88F-1F85-4A27-9D34-D74A50E7B0DA}" type="slidenum">
              <a:rPr lang="en-US" smtClean="0"/>
              <a:t>4</a:t>
            </a:fld>
            <a:endParaRPr lang="en-US" dirty="0"/>
          </a:p>
        </p:txBody>
      </p:sp>
    </p:spTree>
    <p:extLst>
      <p:ext uri="{BB962C8B-B14F-4D97-AF65-F5344CB8AC3E}">
        <p14:creationId xmlns:p14="http://schemas.microsoft.com/office/powerpoint/2010/main" val="282536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more specifically, with depression our mainstay treatments again continue to be those we would consider regardless of SUD with some exceptions when it comes to bupropion. That is it may be helpful to treat both depression as well as tobacco use disorder, has off label data to support use in ADHD, and has low level, off label evidence to show reduction in stimulant misuse for those with stimulant use disorder. However, that being said, it’s pharmacologic properties are similar to that of amphetamines and clinical experience has noted it’s potential for misuse. </a:t>
            </a:r>
          </a:p>
          <a:p>
            <a:endParaRPr lang="en-US" dirty="0"/>
          </a:p>
          <a:p>
            <a:r>
              <a:rPr lang="en-US" dirty="0"/>
              <a:t>Additionally, for patients with depression and OUD or AUD, considering the risk of naltrexone or Vivitrol’s risk of increased suicidal ideation should be reviewed with the patient prior to treatment selection. </a:t>
            </a:r>
          </a:p>
        </p:txBody>
      </p:sp>
      <p:sp>
        <p:nvSpPr>
          <p:cNvPr id="4" name="Slide Number Placeholder 3"/>
          <p:cNvSpPr>
            <a:spLocks noGrp="1"/>
          </p:cNvSpPr>
          <p:nvPr>
            <p:ph type="sldNum" sz="quarter" idx="5"/>
          </p:nvPr>
        </p:nvSpPr>
        <p:spPr/>
        <p:txBody>
          <a:bodyPr/>
          <a:lstStyle/>
          <a:p>
            <a:fld id="{2E6DE88F-1F85-4A27-9D34-D74A50E7B0DA}" type="slidenum">
              <a:rPr lang="en-US" smtClean="0"/>
              <a:t>33</a:t>
            </a:fld>
            <a:endParaRPr lang="en-US" dirty="0"/>
          </a:p>
        </p:txBody>
      </p:sp>
    </p:spTree>
    <p:extLst>
      <p:ext uri="{BB962C8B-B14F-4D97-AF65-F5344CB8AC3E}">
        <p14:creationId xmlns:p14="http://schemas.microsoft.com/office/powerpoint/2010/main" val="1518642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anxiety, the main take away here is being extra vigilant or even avoiding benzodiazepines as a controlled substance for those with a known history of substance use disorders and anxiety. Again, some circumstances may warrant short term use, but this should be justified and weighed heavily. Chronic use of benzodiazepines for anxiety type disorders is generally not recommended. </a:t>
            </a:r>
          </a:p>
        </p:txBody>
      </p:sp>
      <p:sp>
        <p:nvSpPr>
          <p:cNvPr id="4" name="Slide Number Placeholder 3"/>
          <p:cNvSpPr>
            <a:spLocks noGrp="1"/>
          </p:cNvSpPr>
          <p:nvPr>
            <p:ph type="sldNum" sz="quarter" idx="5"/>
          </p:nvPr>
        </p:nvSpPr>
        <p:spPr/>
        <p:txBody>
          <a:bodyPr/>
          <a:lstStyle/>
          <a:p>
            <a:fld id="{2E6DE88F-1F85-4A27-9D34-D74A50E7B0DA}" type="slidenum">
              <a:rPr lang="en-US" smtClean="0"/>
              <a:t>34</a:t>
            </a:fld>
            <a:endParaRPr lang="en-US" dirty="0"/>
          </a:p>
        </p:txBody>
      </p:sp>
    </p:spTree>
    <p:extLst>
      <p:ext uri="{BB962C8B-B14F-4D97-AF65-F5344CB8AC3E}">
        <p14:creationId xmlns:p14="http://schemas.microsoft.com/office/powerpoint/2010/main" val="1207962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PTSD our SSRIs remain our most well studied treatment for PTSD for those with co-occurring SUD. Prazosin can be considered to treat nightmares, and benzodiazepines should be avoided for the treatment of PTSD, which would be the case regardless of a confirmed co-occurring substance use disorder. </a:t>
            </a:r>
          </a:p>
          <a:p>
            <a:endParaRPr lang="en-US" dirty="0"/>
          </a:p>
          <a:p>
            <a:r>
              <a:rPr lang="en-US" dirty="0"/>
              <a:t>For psychotherapy, again many options exist, one specifically is a form of CBT called seeking safety which focusses on both trauma but also substance use components in each session. </a:t>
            </a:r>
          </a:p>
          <a:p>
            <a:endParaRPr lang="en-US" dirty="0"/>
          </a:p>
        </p:txBody>
      </p:sp>
      <p:sp>
        <p:nvSpPr>
          <p:cNvPr id="4" name="Slide Number Placeholder 3"/>
          <p:cNvSpPr>
            <a:spLocks noGrp="1"/>
          </p:cNvSpPr>
          <p:nvPr>
            <p:ph type="sldNum" sz="quarter" idx="5"/>
          </p:nvPr>
        </p:nvSpPr>
        <p:spPr/>
        <p:txBody>
          <a:bodyPr/>
          <a:lstStyle/>
          <a:p>
            <a:fld id="{2E6DE88F-1F85-4A27-9D34-D74A50E7B0DA}" type="slidenum">
              <a:rPr lang="en-US" smtClean="0"/>
              <a:t>35</a:t>
            </a:fld>
            <a:endParaRPr lang="en-US" dirty="0"/>
          </a:p>
        </p:txBody>
      </p:sp>
    </p:spTree>
    <p:extLst>
      <p:ext uri="{BB962C8B-B14F-4D97-AF65-F5344CB8AC3E}">
        <p14:creationId xmlns:p14="http://schemas.microsoft.com/office/powerpoint/2010/main" val="1860072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3732C-AB30-F074-FB39-1F3B2C081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AE322-E238-092F-0840-2A69846BA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2B9B7-FC9D-AC43-13EB-BF2E3B58388E}"/>
              </a:ext>
            </a:extLst>
          </p:cNvPr>
          <p:cNvSpPr>
            <a:spLocks noGrp="1"/>
          </p:cNvSpPr>
          <p:nvPr>
            <p:ph type="body" idx="1"/>
          </p:nvPr>
        </p:nvSpPr>
        <p:spPr/>
        <p:txBody>
          <a:bodyPr/>
          <a:lstStyle/>
          <a:p>
            <a:r>
              <a:rPr lang="en-US" dirty="0"/>
              <a:t>With bipolar disorder, many of our mood stabilizers may cause sedation or have a risk of misuse, most notably quetiapine, an antipsychotic. however, treatment for bipolar disorder should not be avoided if effective for this reason alone. We can always increase monitoring and or screen for misuse at frequent follow up if a concern exists. </a:t>
            </a:r>
          </a:p>
        </p:txBody>
      </p:sp>
      <p:sp>
        <p:nvSpPr>
          <p:cNvPr id="4" name="Slide Number Placeholder 3">
            <a:extLst>
              <a:ext uri="{FF2B5EF4-FFF2-40B4-BE49-F238E27FC236}">
                <a16:creationId xmlns:a16="http://schemas.microsoft.com/office/drawing/2014/main" id="{AC52B241-B09A-6D21-1522-C7550C6D14ED}"/>
              </a:ext>
            </a:extLst>
          </p:cNvPr>
          <p:cNvSpPr>
            <a:spLocks noGrp="1"/>
          </p:cNvSpPr>
          <p:nvPr>
            <p:ph type="sldNum" sz="quarter" idx="5"/>
          </p:nvPr>
        </p:nvSpPr>
        <p:spPr/>
        <p:txBody>
          <a:bodyPr/>
          <a:lstStyle/>
          <a:p>
            <a:fld id="{2E6DE88F-1F85-4A27-9D34-D74A50E7B0DA}" type="slidenum">
              <a:rPr lang="en-US" smtClean="0"/>
              <a:t>36</a:t>
            </a:fld>
            <a:endParaRPr lang="en-US" dirty="0"/>
          </a:p>
        </p:txBody>
      </p:sp>
    </p:spTree>
    <p:extLst>
      <p:ext uri="{BB962C8B-B14F-4D97-AF65-F5344CB8AC3E}">
        <p14:creationId xmlns:p14="http://schemas.microsoft.com/office/powerpoint/2010/main" val="3905441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7F0D6-3F48-D313-CA60-DF170FDA5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20CD6-3DBB-7029-F647-D5A57F7BE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693D7-003B-78D9-0802-28A85EB19BD9}"/>
              </a:ext>
            </a:extLst>
          </p:cNvPr>
          <p:cNvSpPr>
            <a:spLocks noGrp="1"/>
          </p:cNvSpPr>
          <p:nvPr>
            <p:ph type="body" idx="1"/>
          </p:nvPr>
        </p:nvSpPr>
        <p:spPr/>
        <p:txBody>
          <a:bodyPr/>
          <a:lstStyle/>
          <a:p>
            <a:r>
              <a:rPr lang="en-US" dirty="0"/>
              <a:t>A similar consideration should be taken for psychiatric illness such as schizophrenia regarding extra consideration for antipsychotics that may have sedating properties. Consideration for long acting injectables may assist in improving or ensuring adherence to treatment if agreeable by the patient.</a:t>
            </a:r>
          </a:p>
          <a:p>
            <a:endParaRPr lang="en-US" dirty="0"/>
          </a:p>
        </p:txBody>
      </p:sp>
      <p:sp>
        <p:nvSpPr>
          <p:cNvPr id="4" name="Slide Number Placeholder 3">
            <a:extLst>
              <a:ext uri="{FF2B5EF4-FFF2-40B4-BE49-F238E27FC236}">
                <a16:creationId xmlns:a16="http://schemas.microsoft.com/office/drawing/2014/main" id="{434B3E36-D358-61A6-C9F3-A5DC80906160}"/>
              </a:ext>
            </a:extLst>
          </p:cNvPr>
          <p:cNvSpPr>
            <a:spLocks noGrp="1"/>
          </p:cNvSpPr>
          <p:nvPr>
            <p:ph type="sldNum" sz="quarter" idx="5"/>
          </p:nvPr>
        </p:nvSpPr>
        <p:spPr/>
        <p:txBody>
          <a:bodyPr/>
          <a:lstStyle/>
          <a:p>
            <a:fld id="{2E6DE88F-1F85-4A27-9D34-D74A50E7B0DA}" type="slidenum">
              <a:rPr lang="en-US" smtClean="0"/>
              <a:t>37</a:t>
            </a:fld>
            <a:endParaRPr lang="en-US" dirty="0"/>
          </a:p>
        </p:txBody>
      </p:sp>
    </p:spTree>
    <p:extLst>
      <p:ext uri="{BB962C8B-B14F-4D97-AF65-F5344CB8AC3E}">
        <p14:creationId xmlns:p14="http://schemas.microsoft.com/office/powerpoint/2010/main" val="2560013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9F6E-65FE-3386-4166-334D25D40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B548F-91AD-D58B-DAB2-9EDA25DCC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5884D-7C88-6B44-60A7-77E24CDE2D8B}"/>
              </a:ext>
            </a:extLst>
          </p:cNvPr>
          <p:cNvSpPr>
            <a:spLocks noGrp="1"/>
          </p:cNvSpPr>
          <p:nvPr>
            <p:ph type="body" idx="1"/>
          </p:nvPr>
        </p:nvSpPr>
        <p:spPr/>
        <p:txBody>
          <a:bodyPr/>
          <a:lstStyle/>
          <a:p>
            <a:r>
              <a:rPr lang="en-US" dirty="0"/>
              <a:t>Finally, for ADHD, some of our mainstay treatments are stimulants. </a:t>
            </a:r>
          </a:p>
          <a:p>
            <a:endParaRPr lang="en-US" dirty="0"/>
          </a:p>
          <a:p>
            <a:r>
              <a:rPr lang="en-US" dirty="0"/>
              <a:t>Stimulants are not contraindicated for patients with ADHD who have co-occurring SUD and in many cases the substance misuse itself is like from untreated ADHD in the first place. </a:t>
            </a:r>
          </a:p>
          <a:p>
            <a:endParaRPr lang="en-US" dirty="0"/>
          </a:p>
          <a:p>
            <a:r>
              <a:rPr lang="en-US" dirty="0"/>
              <a:t>Adolescents with ADHD for example are at more risk of developing stimulant use disorder from untreated ADHD than they are from being prescribed a stimulant to treat ADHD in the first place. </a:t>
            </a:r>
          </a:p>
          <a:p>
            <a:endParaRPr lang="en-US" dirty="0"/>
          </a:p>
          <a:p>
            <a:r>
              <a:rPr lang="en-US" dirty="0"/>
              <a:t>If stimulants are most appropriate, using extended release formulizations for those with co-occurring SUD can reduce risk of misuse. </a:t>
            </a:r>
          </a:p>
          <a:p>
            <a:endParaRPr lang="en-US" dirty="0"/>
          </a:p>
        </p:txBody>
      </p:sp>
      <p:sp>
        <p:nvSpPr>
          <p:cNvPr id="4" name="Slide Number Placeholder 3">
            <a:extLst>
              <a:ext uri="{FF2B5EF4-FFF2-40B4-BE49-F238E27FC236}">
                <a16:creationId xmlns:a16="http://schemas.microsoft.com/office/drawing/2014/main" id="{AB8277D9-C56D-1744-7045-DECC89D0582C}"/>
              </a:ext>
            </a:extLst>
          </p:cNvPr>
          <p:cNvSpPr>
            <a:spLocks noGrp="1"/>
          </p:cNvSpPr>
          <p:nvPr>
            <p:ph type="sldNum" sz="quarter" idx="5"/>
          </p:nvPr>
        </p:nvSpPr>
        <p:spPr/>
        <p:txBody>
          <a:bodyPr/>
          <a:lstStyle/>
          <a:p>
            <a:fld id="{2E6DE88F-1F85-4A27-9D34-D74A50E7B0DA}" type="slidenum">
              <a:rPr lang="en-US" smtClean="0"/>
              <a:t>38</a:t>
            </a:fld>
            <a:endParaRPr lang="en-US" dirty="0"/>
          </a:p>
        </p:txBody>
      </p:sp>
    </p:spTree>
    <p:extLst>
      <p:ext uri="{BB962C8B-B14F-4D97-AF65-F5344CB8AC3E}">
        <p14:creationId xmlns:p14="http://schemas.microsoft.com/office/powerpoint/2010/main" val="4097274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lot of ground to cover in a short amount of time, I hope you all learned something, and I’m happy to answer any questions anyone may have!</a:t>
            </a:r>
          </a:p>
        </p:txBody>
      </p:sp>
      <p:sp>
        <p:nvSpPr>
          <p:cNvPr id="4" name="Slide Number Placeholder 3"/>
          <p:cNvSpPr>
            <a:spLocks noGrp="1"/>
          </p:cNvSpPr>
          <p:nvPr>
            <p:ph type="sldNum" sz="quarter" idx="5"/>
          </p:nvPr>
        </p:nvSpPr>
        <p:spPr/>
        <p:txBody>
          <a:bodyPr/>
          <a:lstStyle/>
          <a:p>
            <a:fld id="{2E6DE88F-1F85-4A27-9D34-D74A50E7B0DA}" type="slidenum">
              <a:rPr lang="en-US" smtClean="0"/>
              <a:t>39</a:t>
            </a:fld>
            <a:endParaRPr lang="en-US" dirty="0"/>
          </a:p>
        </p:txBody>
      </p:sp>
    </p:spTree>
    <p:extLst>
      <p:ext uri="{BB962C8B-B14F-4D97-AF65-F5344CB8AC3E}">
        <p14:creationId xmlns:p14="http://schemas.microsoft.com/office/powerpoint/2010/main" val="25067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the following is the estimated prevalence of the general population in gray developing the noted mental health disorder. In contrast, the orange is the estimated prevalence of developing that same disorder for people diagnosed with opioid use disorder. We can see a shocking increase in prevalence particularly with depression, anxiety, PTSD, personality disorders, and ADHD. </a:t>
            </a:r>
          </a:p>
        </p:txBody>
      </p:sp>
      <p:sp>
        <p:nvSpPr>
          <p:cNvPr id="4" name="Slide Number Placeholder 3"/>
          <p:cNvSpPr>
            <a:spLocks noGrp="1"/>
          </p:cNvSpPr>
          <p:nvPr>
            <p:ph type="sldNum" sz="quarter" idx="5"/>
          </p:nvPr>
        </p:nvSpPr>
        <p:spPr/>
        <p:txBody>
          <a:bodyPr/>
          <a:lstStyle/>
          <a:p>
            <a:fld id="{2E6DE88F-1F85-4A27-9D34-D74A50E7B0DA}" type="slidenum">
              <a:rPr lang="en-US" smtClean="0"/>
              <a:t>5</a:t>
            </a:fld>
            <a:endParaRPr lang="en-US" dirty="0"/>
          </a:p>
        </p:txBody>
      </p:sp>
    </p:spTree>
    <p:extLst>
      <p:ext uri="{BB962C8B-B14F-4D97-AF65-F5344CB8AC3E}">
        <p14:creationId xmlns:p14="http://schemas.microsoft.com/office/powerpoint/2010/main" val="138651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might this be? There are several overlapping developmental factors involved with both SUD and mental health disorders. Additionally, they each share similar risk, again describing how one may lead to the other in either direction. </a:t>
            </a:r>
          </a:p>
        </p:txBody>
      </p:sp>
      <p:sp>
        <p:nvSpPr>
          <p:cNvPr id="4" name="Slide Number Placeholder 3"/>
          <p:cNvSpPr>
            <a:spLocks noGrp="1"/>
          </p:cNvSpPr>
          <p:nvPr>
            <p:ph type="sldNum" sz="quarter" idx="5"/>
          </p:nvPr>
        </p:nvSpPr>
        <p:spPr/>
        <p:txBody>
          <a:bodyPr/>
          <a:lstStyle/>
          <a:p>
            <a:fld id="{2E6DE88F-1F85-4A27-9D34-D74A50E7B0DA}" type="slidenum">
              <a:rPr lang="en-US" smtClean="0"/>
              <a:t>6</a:t>
            </a:fld>
            <a:endParaRPr lang="en-US" dirty="0"/>
          </a:p>
        </p:txBody>
      </p:sp>
    </p:spTree>
    <p:extLst>
      <p:ext uri="{BB962C8B-B14F-4D97-AF65-F5344CB8AC3E}">
        <p14:creationId xmlns:p14="http://schemas.microsoft.com/office/powerpoint/2010/main" val="97991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genetic factors, both the development of SUDs as well as nearly all psychiatric illnesses are impacted by overlapping genetic components such as the regulation of and the amount of specific neurotransmitter receptors, and how our body adapts to those neurotransmitters; dopamine, opioid, and serotonergic to name a few. </a:t>
            </a:r>
          </a:p>
        </p:txBody>
      </p:sp>
      <p:sp>
        <p:nvSpPr>
          <p:cNvPr id="4" name="Slide Number Placeholder 3"/>
          <p:cNvSpPr>
            <a:spLocks noGrp="1"/>
          </p:cNvSpPr>
          <p:nvPr>
            <p:ph type="sldNum" sz="quarter" idx="5"/>
          </p:nvPr>
        </p:nvSpPr>
        <p:spPr/>
        <p:txBody>
          <a:bodyPr/>
          <a:lstStyle/>
          <a:p>
            <a:fld id="{2E6DE88F-1F85-4A27-9D34-D74A50E7B0DA}" type="slidenum">
              <a:rPr lang="en-US" smtClean="0"/>
              <a:t>7</a:t>
            </a:fld>
            <a:endParaRPr lang="en-US" dirty="0"/>
          </a:p>
        </p:txBody>
      </p:sp>
    </p:spTree>
    <p:extLst>
      <p:ext uri="{BB962C8B-B14F-4D97-AF65-F5344CB8AC3E}">
        <p14:creationId xmlns:p14="http://schemas.microsoft.com/office/powerpoint/2010/main" val="388925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environment also plays an overlapping role for developing both mental health and substance use disorders including socioeconomic status, access to health care, education, housing, and even the geographic location of that housing. </a:t>
            </a:r>
          </a:p>
        </p:txBody>
      </p:sp>
      <p:sp>
        <p:nvSpPr>
          <p:cNvPr id="4" name="Slide Number Placeholder 3"/>
          <p:cNvSpPr>
            <a:spLocks noGrp="1"/>
          </p:cNvSpPr>
          <p:nvPr>
            <p:ph type="sldNum" sz="quarter" idx="5"/>
          </p:nvPr>
        </p:nvSpPr>
        <p:spPr/>
        <p:txBody>
          <a:bodyPr/>
          <a:lstStyle/>
          <a:p>
            <a:fld id="{2E6DE88F-1F85-4A27-9D34-D74A50E7B0DA}" type="slidenum">
              <a:rPr lang="en-US" smtClean="0"/>
              <a:t>8</a:t>
            </a:fld>
            <a:endParaRPr lang="en-US" dirty="0"/>
          </a:p>
        </p:txBody>
      </p:sp>
    </p:spTree>
    <p:extLst>
      <p:ext uri="{BB962C8B-B14F-4D97-AF65-F5344CB8AC3E}">
        <p14:creationId xmlns:p14="http://schemas.microsoft.com/office/powerpoint/2010/main" val="3060665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regions of the brain are also involved in the development of either SUD or mental health disorders, including the frontal cortex, Nucleus </a:t>
            </a:r>
            <a:r>
              <a:rPr lang="en-US" dirty="0" err="1"/>
              <a:t>Accumbens</a:t>
            </a:r>
            <a:r>
              <a:rPr lang="en-US" dirty="0"/>
              <a:t>, and hippocampus. </a:t>
            </a:r>
          </a:p>
        </p:txBody>
      </p:sp>
      <p:sp>
        <p:nvSpPr>
          <p:cNvPr id="4" name="Slide Number Placeholder 3"/>
          <p:cNvSpPr>
            <a:spLocks noGrp="1"/>
          </p:cNvSpPr>
          <p:nvPr>
            <p:ph type="sldNum" sz="quarter" idx="5"/>
          </p:nvPr>
        </p:nvSpPr>
        <p:spPr/>
        <p:txBody>
          <a:bodyPr/>
          <a:lstStyle/>
          <a:p>
            <a:fld id="{2E6DE88F-1F85-4A27-9D34-D74A50E7B0DA}" type="slidenum">
              <a:rPr lang="en-US" smtClean="0"/>
              <a:t>9</a:t>
            </a:fld>
            <a:endParaRPr lang="en-US" dirty="0"/>
          </a:p>
        </p:txBody>
      </p:sp>
    </p:spTree>
    <p:extLst>
      <p:ext uri="{BB962C8B-B14F-4D97-AF65-F5344CB8AC3E}">
        <p14:creationId xmlns:p14="http://schemas.microsoft.com/office/powerpoint/2010/main" val="245962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trauma and adverse childhood experiences, listed here, all contribute to increased risk of both disorder category. </a:t>
            </a:r>
          </a:p>
          <a:p>
            <a:endParaRPr lang="en-US" dirty="0"/>
          </a:p>
          <a:p>
            <a:r>
              <a:rPr lang="en-US" dirty="0"/>
              <a:t>In fact, up to 80% of patients with opioid use disorder have experienced at least one Adverse Childhood Experience. And, if an individual has experienced 5 or more ACEs, they’re up to 7-10X more likely to develop any substance use disorder.</a:t>
            </a:r>
          </a:p>
        </p:txBody>
      </p:sp>
      <p:sp>
        <p:nvSpPr>
          <p:cNvPr id="4" name="Slide Number Placeholder 3"/>
          <p:cNvSpPr>
            <a:spLocks noGrp="1"/>
          </p:cNvSpPr>
          <p:nvPr>
            <p:ph type="sldNum" sz="quarter" idx="5"/>
          </p:nvPr>
        </p:nvSpPr>
        <p:spPr/>
        <p:txBody>
          <a:bodyPr/>
          <a:lstStyle/>
          <a:p>
            <a:fld id="{2E6DE88F-1F85-4A27-9D34-D74A50E7B0DA}" type="slidenum">
              <a:rPr lang="en-US" smtClean="0"/>
              <a:t>10</a:t>
            </a:fld>
            <a:endParaRPr lang="en-US" dirty="0"/>
          </a:p>
        </p:txBody>
      </p:sp>
    </p:spTree>
    <p:extLst>
      <p:ext uri="{BB962C8B-B14F-4D97-AF65-F5344CB8AC3E}">
        <p14:creationId xmlns:p14="http://schemas.microsoft.com/office/powerpoint/2010/main" val="90306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07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50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38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509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2/18/2025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264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2/18/2025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325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48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464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82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1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2/18/2025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0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2/18/2025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513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935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2/18/2025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0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2/18/2025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46300592@N02/27220715681" TargetMode="External"/><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46300592@N02/27220715681" TargetMode="External"/><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amommasview.wordpress.com/2016/03/28/color-my-world-robin-egg-blue/" TargetMode="External"/><Relationship Id="rId3" Type="http://schemas.openxmlformats.org/officeDocument/2006/relationships/image" Target="../media/image1.jpeg"/><Relationship Id="rId7"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freepngimg.com/png/4342-chicken-png-image" TargetMode="External"/><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hyperlink" Target="https://creativecommons.org/licenses/by-nc/3.0/" TargetMode="Externa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lickr.com/photos/46300592@N02/2722071568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lickr.com/photos/46300592@N02/27220715681"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lickr.com/photos/46300592@N02/27220715681"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lickr.com/photos/46300592@N02/27220715681"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pinclipart.com/downpngs/oJoi_house-png-clip-art-best-web-clipart-inside/" TargetMode="External"/><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pixnio.com/objects/money-bills/money-coins-pictures/metal-coin-cash-economy-copp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10"/>
            <a:ext cx="12192001" cy="6857990"/>
          </a:xfrm>
          <a:prstGeom prst="rect">
            <a:avLst/>
          </a:prstGeom>
        </p:spPr>
      </p:pic>
      <p:sp useBgFill="1">
        <p:nvSpPr>
          <p:cNvPr id="103"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230534" y="1420484"/>
            <a:ext cx="4100418" cy="3013494"/>
          </a:xfrm>
        </p:spPr>
        <p:txBody>
          <a:bodyPr>
            <a:normAutofit/>
          </a:bodyPr>
          <a:lstStyle/>
          <a:p>
            <a:pPr algn="l"/>
            <a:r>
              <a:rPr lang="en-US" sz="4000" b="1" dirty="0"/>
              <a:t>Mental Health and Substance Use Disorders</a:t>
            </a:r>
          </a:p>
        </p:txBody>
      </p:sp>
    </p:spTree>
    <p:extLst>
      <p:ext uri="{BB962C8B-B14F-4D97-AF65-F5344CB8AC3E}">
        <p14:creationId xmlns:p14="http://schemas.microsoft.com/office/powerpoint/2010/main" val="416788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789C-BCFE-E6ED-7588-6EE56A2B0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E7B4F1-4E46-FCA9-61C3-4C304282514E}"/>
              </a:ext>
            </a:extLst>
          </p:cNvPr>
          <p:cNvSpPr>
            <a:spLocks noGrp="1"/>
          </p:cNvSpPr>
          <p:nvPr>
            <p:ph type="title"/>
          </p:nvPr>
        </p:nvSpPr>
        <p:spPr/>
        <p:txBody>
          <a:bodyPr/>
          <a:lstStyle/>
          <a:p>
            <a:r>
              <a:rPr lang="en-US" dirty="0"/>
              <a:t>Cause of Co-Occurrence</a:t>
            </a:r>
          </a:p>
        </p:txBody>
      </p:sp>
      <p:sp>
        <p:nvSpPr>
          <p:cNvPr id="3" name="Content Placeholder 2">
            <a:extLst>
              <a:ext uri="{FF2B5EF4-FFF2-40B4-BE49-F238E27FC236}">
                <a16:creationId xmlns:a16="http://schemas.microsoft.com/office/drawing/2014/main" id="{27F463A3-4182-D0C5-ACBB-F6C78B0E8B7A}"/>
              </a:ext>
            </a:extLst>
          </p:cNvPr>
          <p:cNvSpPr>
            <a:spLocks noGrp="1"/>
          </p:cNvSpPr>
          <p:nvPr>
            <p:ph idx="1"/>
          </p:nvPr>
        </p:nvSpPr>
        <p:spPr>
          <a:xfrm>
            <a:off x="234923" y="1866900"/>
            <a:ext cx="4738860" cy="4852555"/>
          </a:xfrm>
        </p:spPr>
        <p:txBody>
          <a:bodyPr>
            <a:normAutofit/>
          </a:bodyPr>
          <a:lstStyle/>
          <a:p>
            <a:r>
              <a:rPr lang="en-US" sz="2800" u="sng" dirty="0">
                <a:solidFill>
                  <a:schemeClr val="bg1">
                    <a:lumMod val="75000"/>
                    <a:lumOff val="25000"/>
                  </a:schemeClr>
                </a:solidFill>
              </a:rPr>
              <a:t>Developmental Factors</a:t>
            </a:r>
          </a:p>
          <a:p>
            <a:pPr lvl="1"/>
            <a:r>
              <a:rPr lang="en-US" sz="2400" dirty="0">
                <a:solidFill>
                  <a:schemeClr val="bg1">
                    <a:lumMod val="75000"/>
                    <a:lumOff val="25000"/>
                  </a:schemeClr>
                </a:solidFill>
              </a:rPr>
              <a:t>Genetics</a:t>
            </a:r>
          </a:p>
          <a:p>
            <a:pPr lvl="1"/>
            <a:r>
              <a:rPr lang="en-US" sz="2400" dirty="0">
                <a:solidFill>
                  <a:schemeClr val="bg1">
                    <a:lumMod val="75000"/>
                    <a:lumOff val="25000"/>
                  </a:schemeClr>
                </a:solidFill>
              </a:rPr>
              <a:t>Environmental</a:t>
            </a:r>
          </a:p>
          <a:p>
            <a:endParaRPr lang="en-US" sz="2400" dirty="0"/>
          </a:p>
          <a:p>
            <a:r>
              <a:rPr lang="en-US" sz="2800" u="sng" dirty="0">
                <a:solidFill>
                  <a:schemeClr val="tx1"/>
                </a:solidFill>
              </a:rPr>
              <a:t>Shared Risks</a:t>
            </a:r>
          </a:p>
          <a:p>
            <a:pPr lvl="1"/>
            <a:r>
              <a:rPr lang="en-US" sz="2400" dirty="0">
                <a:solidFill>
                  <a:schemeClr val="bg1">
                    <a:lumMod val="75000"/>
                    <a:lumOff val="25000"/>
                  </a:schemeClr>
                </a:solidFill>
              </a:rPr>
              <a:t>Brain regions involved</a:t>
            </a:r>
          </a:p>
          <a:p>
            <a:pPr lvl="1"/>
            <a:r>
              <a:rPr lang="en-US" sz="2800" b="1" dirty="0">
                <a:solidFill>
                  <a:schemeClr val="tx1">
                    <a:lumMod val="95000"/>
                  </a:schemeClr>
                </a:solidFill>
              </a:rPr>
              <a:t>Stress, Trauma, Adverse Childhood Experiences (ACE)</a:t>
            </a:r>
          </a:p>
        </p:txBody>
      </p:sp>
      <p:pic>
        <p:nvPicPr>
          <p:cNvPr id="4" name="Picture 3">
            <a:extLst>
              <a:ext uri="{FF2B5EF4-FFF2-40B4-BE49-F238E27FC236}">
                <a16:creationId xmlns:a16="http://schemas.microsoft.com/office/drawing/2014/main" id="{C2CF259E-7E95-6A99-2030-5B1F55CB7C62}"/>
              </a:ext>
            </a:extLst>
          </p:cNvPr>
          <p:cNvPicPr>
            <a:picLocks noChangeAspect="1"/>
          </p:cNvPicPr>
          <p:nvPr/>
        </p:nvPicPr>
        <p:blipFill>
          <a:blip r:embed="rId3"/>
          <a:srcRect b="6567"/>
          <a:stretch/>
        </p:blipFill>
        <p:spPr>
          <a:xfrm>
            <a:off x="7218219" y="1859008"/>
            <a:ext cx="3466714" cy="4860447"/>
          </a:xfrm>
          <a:prstGeom prst="rect">
            <a:avLst/>
          </a:prstGeom>
        </p:spPr>
      </p:pic>
    </p:spTree>
    <p:extLst>
      <p:ext uri="{BB962C8B-B14F-4D97-AF65-F5344CB8AC3E}">
        <p14:creationId xmlns:p14="http://schemas.microsoft.com/office/powerpoint/2010/main" val="1999057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0DA81-2482-3E47-CB70-0E120C17FA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A2661-2EF8-6FDF-9BEA-F1055E5B8E84}"/>
              </a:ext>
            </a:extLst>
          </p:cNvPr>
          <p:cNvSpPr>
            <a:spLocks noGrp="1"/>
          </p:cNvSpPr>
          <p:nvPr>
            <p:ph type="title"/>
          </p:nvPr>
        </p:nvSpPr>
        <p:spPr>
          <a:xfrm>
            <a:off x="913795" y="298174"/>
            <a:ext cx="10353762" cy="1257300"/>
          </a:xfrm>
        </p:spPr>
        <p:txBody>
          <a:bodyPr/>
          <a:lstStyle/>
          <a:p>
            <a:r>
              <a:rPr lang="en-US" dirty="0"/>
              <a:t>Clinical implications of co-occurrence</a:t>
            </a:r>
          </a:p>
        </p:txBody>
      </p:sp>
      <p:sp>
        <p:nvSpPr>
          <p:cNvPr id="3" name="Content Placeholder 2">
            <a:extLst>
              <a:ext uri="{FF2B5EF4-FFF2-40B4-BE49-F238E27FC236}">
                <a16:creationId xmlns:a16="http://schemas.microsoft.com/office/drawing/2014/main" id="{C17E92FA-0B5A-58B8-3EE9-FC14B6CDF82B}"/>
              </a:ext>
            </a:extLst>
          </p:cNvPr>
          <p:cNvSpPr>
            <a:spLocks noGrp="1"/>
          </p:cNvSpPr>
          <p:nvPr>
            <p:ph idx="1"/>
          </p:nvPr>
        </p:nvSpPr>
        <p:spPr>
          <a:xfrm>
            <a:off x="616226" y="1866900"/>
            <a:ext cx="10651331" cy="4692926"/>
          </a:xfrm>
        </p:spPr>
        <p:txBody>
          <a:bodyPr>
            <a:normAutofit/>
          </a:bodyPr>
          <a:lstStyle/>
          <a:p>
            <a:r>
              <a:rPr lang="en-US" sz="3200" dirty="0"/>
              <a:t>Worser prognosis</a:t>
            </a:r>
          </a:p>
          <a:p>
            <a:r>
              <a:rPr lang="en-US" sz="3200" dirty="0"/>
              <a:t>Poorer quality of life</a:t>
            </a:r>
          </a:p>
          <a:p>
            <a:r>
              <a:rPr lang="en-US" sz="3200" dirty="0"/>
              <a:t>Increased risk for relapse</a:t>
            </a:r>
          </a:p>
          <a:p>
            <a:r>
              <a:rPr lang="en-US" sz="3200" dirty="0"/>
              <a:t>Increased risk of suicidal ideation</a:t>
            </a:r>
          </a:p>
          <a:p>
            <a:pPr marL="36900" indent="0">
              <a:buNone/>
            </a:pPr>
            <a:endParaRPr lang="en-US" sz="3200" dirty="0"/>
          </a:p>
          <a:p>
            <a:r>
              <a:rPr lang="en-US" sz="3200" dirty="0"/>
              <a:t>Less than 30% of patients are likely to receive integrated treatment for both disorders.	</a:t>
            </a:r>
          </a:p>
        </p:txBody>
      </p:sp>
      <p:sp>
        <p:nvSpPr>
          <p:cNvPr id="4" name="TextBox 3">
            <a:extLst>
              <a:ext uri="{FF2B5EF4-FFF2-40B4-BE49-F238E27FC236}">
                <a16:creationId xmlns:a16="http://schemas.microsoft.com/office/drawing/2014/main" id="{D0DB2B8C-56FE-7845-9C2E-0BA740ED10B2}"/>
              </a:ext>
            </a:extLst>
          </p:cNvPr>
          <p:cNvSpPr txBox="1"/>
          <p:nvPr/>
        </p:nvSpPr>
        <p:spPr>
          <a:xfrm>
            <a:off x="10008808" y="6488668"/>
            <a:ext cx="2183192" cy="369332"/>
          </a:xfrm>
          <a:prstGeom prst="rect">
            <a:avLst/>
          </a:prstGeom>
          <a:noFill/>
        </p:spPr>
        <p:txBody>
          <a:bodyPr wrap="square" rtlCol="0">
            <a:spAutoFit/>
          </a:bodyPr>
          <a:lstStyle/>
          <a:p>
            <a:r>
              <a:rPr lang="en-US" dirty="0"/>
              <a:t>Jones CM, et al, 2019</a:t>
            </a:r>
          </a:p>
        </p:txBody>
      </p:sp>
    </p:spTree>
    <p:extLst>
      <p:ext uri="{BB962C8B-B14F-4D97-AF65-F5344CB8AC3E}">
        <p14:creationId xmlns:p14="http://schemas.microsoft.com/office/powerpoint/2010/main" val="238553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5C981-D5F8-7073-1427-12221D2B5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8BEC3-88AF-5B3D-BA9A-F76E9BD5C717}"/>
              </a:ext>
            </a:extLst>
          </p:cNvPr>
          <p:cNvSpPr>
            <a:spLocks noGrp="1"/>
          </p:cNvSpPr>
          <p:nvPr>
            <p:ph type="title"/>
          </p:nvPr>
        </p:nvSpPr>
        <p:spPr/>
        <p:txBody>
          <a:bodyPr/>
          <a:lstStyle/>
          <a:p>
            <a:r>
              <a:rPr lang="en-US" dirty="0"/>
              <a:t>Polling Question</a:t>
            </a:r>
          </a:p>
        </p:txBody>
      </p:sp>
      <p:sp>
        <p:nvSpPr>
          <p:cNvPr id="3" name="Content Placeholder 2">
            <a:extLst>
              <a:ext uri="{FF2B5EF4-FFF2-40B4-BE49-F238E27FC236}">
                <a16:creationId xmlns:a16="http://schemas.microsoft.com/office/drawing/2014/main" id="{3D6DAB48-0D79-C7C1-47EC-7A0E876F92B2}"/>
              </a:ext>
            </a:extLst>
          </p:cNvPr>
          <p:cNvSpPr>
            <a:spLocks noGrp="1"/>
          </p:cNvSpPr>
          <p:nvPr>
            <p:ph idx="1"/>
          </p:nvPr>
        </p:nvSpPr>
        <p:spPr>
          <a:xfrm>
            <a:off x="913795" y="2076450"/>
            <a:ext cx="10353762" cy="1955903"/>
          </a:xfrm>
        </p:spPr>
        <p:txBody>
          <a:bodyPr>
            <a:normAutofit/>
          </a:bodyPr>
          <a:lstStyle/>
          <a:p>
            <a:pPr marL="36900" indent="0">
              <a:buNone/>
            </a:pPr>
            <a:r>
              <a:rPr lang="en-US" sz="2800" dirty="0"/>
              <a:t>True or False; </a:t>
            </a:r>
          </a:p>
          <a:p>
            <a:pPr marL="36900" indent="0">
              <a:buNone/>
            </a:pPr>
            <a:r>
              <a:rPr lang="en-US" sz="2800" dirty="0"/>
              <a:t>Having a substance use disorder increases your lifetime risk of developing co-occurring psychiatric disorders. </a:t>
            </a:r>
          </a:p>
        </p:txBody>
      </p:sp>
      <p:graphicFrame>
        <p:nvGraphicFramePr>
          <p:cNvPr id="5" name="Table 4">
            <a:extLst>
              <a:ext uri="{FF2B5EF4-FFF2-40B4-BE49-F238E27FC236}">
                <a16:creationId xmlns:a16="http://schemas.microsoft.com/office/drawing/2014/main" id="{00D5FCC5-64CF-11B6-3D17-E95A72D49949}"/>
              </a:ext>
            </a:extLst>
          </p:cNvPr>
          <p:cNvGraphicFramePr>
            <a:graphicFrameLocks noGrp="1"/>
          </p:cNvGraphicFramePr>
          <p:nvPr>
            <p:extLst>
              <p:ext uri="{D42A27DB-BD31-4B8C-83A1-F6EECF244321}">
                <p14:modId xmlns:p14="http://schemas.microsoft.com/office/powerpoint/2010/main" val="3284847707"/>
              </p:ext>
            </p:extLst>
          </p:nvPr>
        </p:nvGraphicFramePr>
        <p:xfrm>
          <a:off x="5111647" y="4382550"/>
          <a:ext cx="1409076" cy="914400"/>
        </p:xfrm>
        <a:graphic>
          <a:graphicData uri="http://schemas.openxmlformats.org/drawingml/2006/table">
            <a:tbl>
              <a:tblPr/>
              <a:tblGrid>
                <a:gridCol w="1409076">
                  <a:extLst>
                    <a:ext uri="{9D8B030D-6E8A-4147-A177-3AD203B41FA5}">
                      <a16:colId xmlns:a16="http://schemas.microsoft.com/office/drawing/2014/main" val="1624846747"/>
                    </a:ext>
                  </a:extLst>
                </a:gridCol>
              </a:tblGrid>
              <a:tr h="914400">
                <a:tc>
                  <a:txBody>
                    <a:bodyPr/>
                    <a:lstStyle/>
                    <a:p>
                      <a:pPr algn="l" fontAlgn="b"/>
                      <a:r>
                        <a:rPr lang="en-US" sz="4400" b="0" i="0" u="none" strike="noStrike" dirty="0">
                          <a:solidFill>
                            <a:schemeClr val="tx1"/>
                          </a:solidFill>
                          <a:effectLst/>
                          <a:latin typeface="Aptos Narrow" panose="020B0004020202020204" pitchFamily="34" charset="0"/>
                        </a:rPr>
                        <a:t>TRUE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5854499"/>
                  </a:ext>
                </a:extLst>
              </a:tr>
            </a:tbl>
          </a:graphicData>
        </a:graphic>
      </p:graphicFrame>
    </p:spTree>
    <p:extLst>
      <p:ext uri="{BB962C8B-B14F-4D97-AF65-F5344CB8AC3E}">
        <p14:creationId xmlns:p14="http://schemas.microsoft.com/office/powerpoint/2010/main" val="421325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0D9F4-5018-1F0B-1C8A-A55E1CCE5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B2FCD-F513-D6FE-8478-A37203857495}"/>
              </a:ext>
            </a:extLst>
          </p:cNvPr>
          <p:cNvSpPr>
            <a:spLocks noGrp="1"/>
          </p:cNvSpPr>
          <p:nvPr>
            <p:ph type="title"/>
          </p:nvPr>
        </p:nvSpPr>
        <p:spPr/>
        <p:txBody>
          <a:bodyPr/>
          <a:lstStyle/>
          <a:p>
            <a:r>
              <a:rPr lang="en-US" dirty="0"/>
              <a:t>Polling Question</a:t>
            </a:r>
          </a:p>
        </p:txBody>
      </p:sp>
      <p:sp>
        <p:nvSpPr>
          <p:cNvPr id="3" name="Content Placeholder 2">
            <a:extLst>
              <a:ext uri="{FF2B5EF4-FFF2-40B4-BE49-F238E27FC236}">
                <a16:creationId xmlns:a16="http://schemas.microsoft.com/office/drawing/2014/main" id="{CDC307DB-8971-1B85-79D4-AF9CE29030DB}"/>
              </a:ext>
            </a:extLst>
          </p:cNvPr>
          <p:cNvSpPr>
            <a:spLocks noGrp="1"/>
          </p:cNvSpPr>
          <p:nvPr>
            <p:ph idx="1"/>
          </p:nvPr>
        </p:nvSpPr>
        <p:spPr>
          <a:xfrm>
            <a:off x="913795" y="2076450"/>
            <a:ext cx="10353762" cy="4171950"/>
          </a:xfrm>
        </p:spPr>
        <p:txBody>
          <a:bodyPr>
            <a:normAutofit/>
          </a:bodyPr>
          <a:lstStyle/>
          <a:p>
            <a:pPr marL="36900" indent="0">
              <a:buNone/>
            </a:pPr>
            <a:r>
              <a:rPr lang="en-US" sz="2800" dirty="0"/>
              <a:t>Which of the following are overlapping risk factors that contribute to the co-occurrence of SUD and MHD. </a:t>
            </a:r>
          </a:p>
          <a:p>
            <a:pPr marL="551250" indent="-514350">
              <a:buAutoNum type="alphaUcPeriod"/>
            </a:pPr>
            <a:r>
              <a:rPr lang="en-US" sz="2800" dirty="0"/>
              <a:t>Genetics</a:t>
            </a:r>
          </a:p>
          <a:p>
            <a:pPr marL="551250" indent="-514350">
              <a:buAutoNum type="alphaUcPeriod"/>
            </a:pPr>
            <a:r>
              <a:rPr lang="en-US" sz="2800" dirty="0"/>
              <a:t>Environmental</a:t>
            </a:r>
          </a:p>
          <a:p>
            <a:pPr marL="551250" indent="-514350">
              <a:buAutoNum type="alphaUcPeriod"/>
            </a:pPr>
            <a:r>
              <a:rPr lang="en-US" sz="2800" dirty="0"/>
              <a:t>Areas of the brain impacted</a:t>
            </a:r>
          </a:p>
          <a:p>
            <a:pPr marL="551250" indent="-514350">
              <a:buAutoNum type="alphaUcPeriod"/>
            </a:pPr>
            <a:r>
              <a:rPr lang="en-US" sz="2800" dirty="0"/>
              <a:t>Trauma (ACEs)</a:t>
            </a:r>
          </a:p>
          <a:p>
            <a:pPr marL="551250" indent="-514350">
              <a:buAutoNum type="alphaUcPeriod"/>
            </a:pPr>
            <a:r>
              <a:rPr lang="en-US" sz="2800" dirty="0"/>
              <a:t>All of the above</a:t>
            </a:r>
          </a:p>
        </p:txBody>
      </p:sp>
    </p:spTree>
    <p:extLst>
      <p:ext uri="{BB962C8B-B14F-4D97-AF65-F5344CB8AC3E}">
        <p14:creationId xmlns:p14="http://schemas.microsoft.com/office/powerpoint/2010/main" val="311115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386D3-3001-03F6-AC8E-4EA02B644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F2B5C-9E29-E59F-DE66-BBF20D09C81E}"/>
              </a:ext>
            </a:extLst>
          </p:cNvPr>
          <p:cNvSpPr>
            <a:spLocks noGrp="1"/>
          </p:cNvSpPr>
          <p:nvPr>
            <p:ph type="title"/>
          </p:nvPr>
        </p:nvSpPr>
        <p:spPr>
          <a:xfrm>
            <a:off x="913795" y="-63259"/>
            <a:ext cx="10353762" cy="1257300"/>
          </a:xfrm>
        </p:spPr>
        <p:txBody>
          <a:bodyPr/>
          <a:lstStyle/>
          <a:p>
            <a:r>
              <a:rPr lang="en-US" dirty="0"/>
              <a:t>Learning Objectives</a:t>
            </a:r>
          </a:p>
        </p:txBody>
      </p:sp>
      <p:sp>
        <p:nvSpPr>
          <p:cNvPr id="3" name="Content Placeholder 2">
            <a:extLst>
              <a:ext uri="{FF2B5EF4-FFF2-40B4-BE49-F238E27FC236}">
                <a16:creationId xmlns:a16="http://schemas.microsoft.com/office/drawing/2014/main" id="{4747CCA7-36FA-CDDB-A26E-1BCFCBFBD091}"/>
              </a:ext>
            </a:extLst>
          </p:cNvPr>
          <p:cNvSpPr>
            <a:spLocks noGrp="1"/>
          </p:cNvSpPr>
          <p:nvPr>
            <p:ph idx="1"/>
          </p:nvPr>
        </p:nvSpPr>
        <p:spPr>
          <a:xfrm>
            <a:off x="396814" y="1552353"/>
            <a:ext cx="11438627" cy="5136314"/>
          </a:xfrm>
        </p:spPr>
        <p:txBody>
          <a:bodyPr>
            <a:noAutofit/>
          </a:bodyPr>
          <a:lstStyle/>
          <a:p>
            <a:pPr>
              <a:spcAft>
                <a:spcPts val="1800"/>
              </a:spcAft>
            </a:pPr>
            <a:r>
              <a:rPr lang="en-US" sz="3600" b="1" dirty="0"/>
              <a:t> Recognize the prevalence of comorbid mental health disorders and SUD.</a:t>
            </a:r>
          </a:p>
          <a:p>
            <a:pPr>
              <a:spcAft>
                <a:spcPts val="1800"/>
              </a:spcAft>
            </a:pPr>
            <a:r>
              <a:rPr lang="en-US" sz="3600" b="1" u="sng" dirty="0"/>
              <a:t>Consider appropriate mental health screenings for patients with SUD. </a:t>
            </a:r>
          </a:p>
          <a:p>
            <a:pPr>
              <a:spcAft>
                <a:spcPts val="1800"/>
              </a:spcAft>
            </a:pPr>
            <a:r>
              <a:rPr lang="en-US" sz="3600" b="1" dirty="0"/>
              <a:t>Discuss treatment considerations for those with MH and SUD comorbidities. </a:t>
            </a:r>
          </a:p>
        </p:txBody>
      </p:sp>
    </p:spTree>
    <p:extLst>
      <p:ext uri="{BB962C8B-B14F-4D97-AF65-F5344CB8AC3E}">
        <p14:creationId xmlns:p14="http://schemas.microsoft.com/office/powerpoint/2010/main" val="2174359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7415-FA39-57B4-B5FD-1C27F6DD5CF3}"/>
              </a:ext>
            </a:extLst>
          </p:cNvPr>
          <p:cNvSpPr>
            <a:spLocks noGrp="1"/>
          </p:cNvSpPr>
          <p:nvPr>
            <p:ph type="title"/>
          </p:nvPr>
        </p:nvSpPr>
        <p:spPr>
          <a:xfrm>
            <a:off x="919119" y="89370"/>
            <a:ext cx="10353762" cy="1261872"/>
          </a:xfrm>
        </p:spPr>
        <p:txBody>
          <a:bodyPr/>
          <a:lstStyle/>
          <a:p>
            <a:r>
              <a:rPr lang="en-US" dirty="0"/>
              <a:t>Case: DB</a:t>
            </a:r>
          </a:p>
        </p:txBody>
      </p:sp>
      <p:sp>
        <p:nvSpPr>
          <p:cNvPr id="3" name="Content Placeholder 2">
            <a:extLst>
              <a:ext uri="{FF2B5EF4-FFF2-40B4-BE49-F238E27FC236}">
                <a16:creationId xmlns:a16="http://schemas.microsoft.com/office/drawing/2014/main" id="{821CF783-7F56-70F5-E116-2B73EE6125EA}"/>
              </a:ext>
            </a:extLst>
          </p:cNvPr>
          <p:cNvSpPr>
            <a:spLocks noGrp="1"/>
          </p:cNvSpPr>
          <p:nvPr>
            <p:ph sz="half" idx="1"/>
          </p:nvPr>
        </p:nvSpPr>
        <p:spPr>
          <a:xfrm>
            <a:off x="377687" y="1501254"/>
            <a:ext cx="5565913" cy="5050153"/>
          </a:xfrm>
        </p:spPr>
        <p:txBody>
          <a:bodyPr>
            <a:normAutofit lnSpcReduction="10000"/>
          </a:bodyPr>
          <a:lstStyle/>
          <a:p>
            <a:r>
              <a:rPr lang="en-US" dirty="0"/>
              <a:t>DB is a 36 </a:t>
            </a:r>
            <a:r>
              <a:rPr lang="en-US" dirty="0" err="1"/>
              <a:t>yom</a:t>
            </a:r>
            <a:r>
              <a:rPr lang="en-US" dirty="0"/>
              <a:t> who reports to your clinic with CC of shoulder pain and “tired all the time”. </a:t>
            </a:r>
          </a:p>
          <a:p>
            <a:r>
              <a:rPr lang="en-US" dirty="0"/>
              <a:t>Reports having laparoscopic surgery to repair a tear in his rotator cuff 6 months ago. </a:t>
            </a:r>
          </a:p>
          <a:p>
            <a:r>
              <a:rPr lang="en-US" dirty="0"/>
              <a:t>He describes “feeling useless” since the surgery; “can’t work” (construction), poor appetite, low mood, and difficulty sleeping. </a:t>
            </a:r>
          </a:p>
          <a:p>
            <a:r>
              <a:rPr lang="en-US" dirty="0"/>
              <a:t>He describes having been depressed before in college and again after his divorce, but “I never saw anyone for it”.</a:t>
            </a:r>
          </a:p>
          <a:p>
            <a:endParaRPr lang="en-US" dirty="0"/>
          </a:p>
        </p:txBody>
      </p:sp>
      <p:pic>
        <p:nvPicPr>
          <p:cNvPr id="8" name="Picture 7" descr="A doctor talking to a patient&#10;&#10;AI-generated content may be incorrect.">
            <a:extLst>
              <a:ext uri="{FF2B5EF4-FFF2-40B4-BE49-F238E27FC236}">
                <a16:creationId xmlns:a16="http://schemas.microsoft.com/office/drawing/2014/main" id="{A24E915B-B292-25CD-D0CA-CE287F7A8B3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5189" y="2505944"/>
            <a:ext cx="5099124" cy="3396017"/>
          </a:xfrm>
          <a:prstGeom prst="rect">
            <a:avLst/>
          </a:prstGeom>
        </p:spPr>
      </p:pic>
      <p:sp>
        <p:nvSpPr>
          <p:cNvPr id="9" name="TextBox 8">
            <a:extLst>
              <a:ext uri="{FF2B5EF4-FFF2-40B4-BE49-F238E27FC236}">
                <a16:creationId xmlns:a16="http://schemas.microsoft.com/office/drawing/2014/main" id="{B0DB152E-26BB-4604-D702-D6579AD0C964}"/>
              </a:ext>
            </a:extLst>
          </p:cNvPr>
          <p:cNvSpPr txBox="1"/>
          <p:nvPr/>
        </p:nvSpPr>
        <p:spPr>
          <a:xfrm>
            <a:off x="9344585" y="6627168"/>
            <a:ext cx="2847415" cy="230832"/>
          </a:xfrm>
          <a:prstGeom prst="rect">
            <a:avLst/>
          </a:prstGeom>
          <a:noFill/>
        </p:spPr>
        <p:txBody>
          <a:bodyPr wrap="square" rtlCol="0">
            <a:spAutoFit/>
          </a:bodyPr>
          <a:lstStyle/>
          <a:p>
            <a:r>
              <a:rPr lang="en-US" sz="900" dirty="0">
                <a:hlinkClick r:id="rId3" tooltip="https://www.flickr.com/photos/46300592@N02/27220715681"/>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40478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D76F-0B11-2ADF-8913-B4BC446DC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63EE9-8069-06E3-8232-6C8ED76B3597}"/>
              </a:ext>
            </a:extLst>
          </p:cNvPr>
          <p:cNvSpPr>
            <a:spLocks noGrp="1"/>
          </p:cNvSpPr>
          <p:nvPr>
            <p:ph type="title"/>
          </p:nvPr>
        </p:nvSpPr>
        <p:spPr>
          <a:xfrm>
            <a:off x="919119" y="250533"/>
            <a:ext cx="10353762" cy="1261872"/>
          </a:xfrm>
        </p:spPr>
        <p:txBody>
          <a:bodyPr/>
          <a:lstStyle/>
          <a:p>
            <a:r>
              <a:rPr lang="en-US" dirty="0"/>
              <a:t>Case: DB</a:t>
            </a:r>
          </a:p>
        </p:txBody>
      </p:sp>
      <p:sp>
        <p:nvSpPr>
          <p:cNvPr id="3" name="Content Placeholder 2">
            <a:extLst>
              <a:ext uri="{FF2B5EF4-FFF2-40B4-BE49-F238E27FC236}">
                <a16:creationId xmlns:a16="http://schemas.microsoft.com/office/drawing/2014/main" id="{612200C2-B6E9-5EBC-7C18-61D22BCAE904}"/>
              </a:ext>
            </a:extLst>
          </p:cNvPr>
          <p:cNvSpPr>
            <a:spLocks noGrp="1"/>
          </p:cNvSpPr>
          <p:nvPr>
            <p:ph sz="half" idx="1"/>
          </p:nvPr>
        </p:nvSpPr>
        <p:spPr>
          <a:xfrm>
            <a:off x="377687" y="2076449"/>
            <a:ext cx="5565913" cy="4474958"/>
          </a:xfrm>
        </p:spPr>
        <p:txBody>
          <a:bodyPr>
            <a:normAutofit/>
          </a:bodyPr>
          <a:lstStyle/>
          <a:p>
            <a:r>
              <a:rPr lang="en-US" dirty="0"/>
              <a:t>“They gave me Percocet after the surgery, but I ran out, they really help”</a:t>
            </a:r>
          </a:p>
          <a:p>
            <a:r>
              <a:rPr lang="en-US" dirty="0"/>
              <a:t>Vitals today show elevated heart rate</a:t>
            </a:r>
          </a:p>
          <a:p>
            <a:r>
              <a:rPr lang="en-US" dirty="0"/>
              <a:t>Patient appears restless during the encounter and continues to become increasingly annoyed by “all the questions”</a:t>
            </a:r>
          </a:p>
          <a:p>
            <a:endParaRPr lang="en-US" dirty="0"/>
          </a:p>
          <a:p>
            <a:endParaRPr lang="en-US" dirty="0"/>
          </a:p>
        </p:txBody>
      </p:sp>
      <p:pic>
        <p:nvPicPr>
          <p:cNvPr id="8" name="Picture 7" descr="A doctor talking to a patient&#10;&#10;AI-generated content may be incorrect.">
            <a:extLst>
              <a:ext uri="{FF2B5EF4-FFF2-40B4-BE49-F238E27FC236}">
                <a16:creationId xmlns:a16="http://schemas.microsoft.com/office/drawing/2014/main" id="{EB8BEF32-5AF9-E1E2-BB2A-7A454013A32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5189" y="2505944"/>
            <a:ext cx="5099124" cy="3396017"/>
          </a:xfrm>
          <a:prstGeom prst="rect">
            <a:avLst/>
          </a:prstGeom>
        </p:spPr>
      </p:pic>
      <p:sp>
        <p:nvSpPr>
          <p:cNvPr id="9" name="TextBox 8">
            <a:extLst>
              <a:ext uri="{FF2B5EF4-FFF2-40B4-BE49-F238E27FC236}">
                <a16:creationId xmlns:a16="http://schemas.microsoft.com/office/drawing/2014/main" id="{5FBD42C7-652A-9148-E6DF-6E713173B603}"/>
              </a:ext>
            </a:extLst>
          </p:cNvPr>
          <p:cNvSpPr txBox="1"/>
          <p:nvPr/>
        </p:nvSpPr>
        <p:spPr>
          <a:xfrm>
            <a:off x="9344585" y="6627168"/>
            <a:ext cx="2847415" cy="230832"/>
          </a:xfrm>
          <a:prstGeom prst="rect">
            <a:avLst/>
          </a:prstGeom>
          <a:noFill/>
        </p:spPr>
        <p:txBody>
          <a:bodyPr wrap="square" rtlCol="0">
            <a:spAutoFit/>
          </a:bodyPr>
          <a:lstStyle/>
          <a:p>
            <a:r>
              <a:rPr lang="en-US" sz="900" dirty="0">
                <a:hlinkClick r:id="rId3" tooltip="https://www.flickr.com/photos/46300592@N02/27220715681"/>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221423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59041-0AF1-91A9-6CE0-7BEA40DF45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37558DD-417A-5312-D050-7A98F34791E1}"/>
              </a:ext>
            </a:extLst>
          </p:cNvPr>
          <p:cNvPicPr>
            <a:picLocks noChangeAspect="1"/>
          </p:cNvPicPr>
          <p:nvPr/>
        </p:nvPicPr>
        <p:blipFill>
          <a:blip r:embed="rId3"/>
          <a:stretch>
            <a:fillRect/>
          </a:stretch>
        </p:blipFill>
        <p:spPr>
          <a:xfrm>
            <a:off x="1657574" y="100180"/>
            <a:ext cx="8876851" cy="6657639"/>
          </a:xfrm>
          <a:prstGeom prst="rect">
            <a:avLst/>
          </a:prstGeom>
        </p:spPr>
      </p:pic>
      <p:sp>
        <p:nvSpPr>
          <p:cNvPr id="7" name="Rectangle 6">
            <a:extLst>
              <a:ext uri="{FF2B5EF4-FFF2-40B4-BE49-F238E27FC236}">
                <a16:creationId xmlns:a16="http://schemas.microsoft.com/office/drawing/2014/main" id="{216FF09A-0EA7-C2D0-435F-55B46D20B766}"/>
              </a:ext>
            </a:extLst>
          </p:cNvPr>
          <p:cNvSpPr/>
          <p:nvPr/>
        </p:nvSpPr>
        <p:spPr>
          <a:xfrm>
            <a:off x="1657574" y="5013064"/>
            <a:ext cx="8551433" cy="580912"/>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0ED472D8-1B56-F711-6E5C-F45198E8A7A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93E0C-31CD-03B8-A086-B00A28DF20E4}"/>
              </a:ext>
            </a:extLst>
          </p:cNvPr>
          <p:cNvSpPr>
            <a:spLocks noGrp="1"/>
          </p:cNvSpPr>
          <p:nvPr>
            <p:ph type="title"/>
          </p:nvPr>
        </p:nvSpPr>
        <p:spPr>
          <a:xfrm>
            <a:off x="912587" y="158965"/>
            <a:ext cx="5978072" cy="1742868"/>
          </a:xfrm>
        </p:spPr>
        <p:txBody>
          <a:bodyPr>
            <a:normAutofit/>
          </a:bodyPr>
          <a:lstStyle/>
          <a:p>
            <a:r>
              <a:rPr lang="en-US" sz="4800" dirty="0"/>
              <a:t>Independent or Secondary Disorder</a:t>
            </a:r>
          </a:p>
        </p:txBody>
      </p:sp>
      <p:sp>
        <p:nvSpPr>
          <p:cNvPr id="3" name="Content Placeholder 2">
            <a:extLst>
              <a:ext uri="{FF2B5EF4-FFF2-40B4-BE49-F238E27FC236}">
                <a16:creationId xmlns:a16="http://schemas.microsoft.com/office/drawing/2014/main" id="{0402DC34-7976-ECEE-377E-6D301D1E9E2B}"/>
              </a:ext>
            </a:extLst>
          </p:cNvPr>
          <p:cNvSpPr>
            <a:spLocks noGrp="1"/>
          </p:cNvSpPr>
          <p:nvPr>
            <p:ph idx="1"/>
          </p:nvPr>
        </p:nvSpPr>
        <p:spPr>
          <a:xfrm>
            <a:off x="266570" y="2090749"/>
            <a:ext cx="6813247" cy="4357117"/>
          </a:xfrm>
        </p:spPr>
        <p:txBody>
          <a:bodyPr anchor="ctr">
            <a:normAutofit/>
          </a:bodyPr>
          <a:lstStyle/>
          <a:p>
            <a:r>
              <a:rPr lang="en-US" sz="3600" dirty="0"/>
              <a:t>Timeline</a:t>
            </a:r>
          </a:p>
          <a:p>
            <a:pPr lvl="1"/>
            <a:r>
              <a:rPr lang="en-US" sz="2600" dirty="0"/>
              <a:t>Did MH symptoms proceed substance use?</a:t>
            </a:r>
          </a:p>
          <a:p>
            <a:pPr lvl="1"/>
            <a:r>
              <a:rPr lang="en-US" sz="2600" dirty="0"/>
              <a:t>Substance use as a tool to self medicate?</a:t>
            </a:r>
          </a:p>
          <a:p>
            <a:r>
              <a:rPr lang="en-US" sz="3600" dirty="0"/>
              <a:t>Persistence</a:t>
            </a:r>
          </a:p>
          <a:p>
            <a:pPr lvl="1"/>
            <a:r>
              <a:rPr lang="en-US" sz="2600" dirty="0"/>
              <a:t>MH symptoms remain during periods of abstinence?</a:t>
            </a:r>
          </a:p>
          <a:p>
            <a:pPr lvl="1"/>
            <a:r>
              <a:rPr lang="en-US" sz="2600" dirty="0"/>
              <a:t>Past episodes not induced by substance at all.</a:t>
            </a:r>
          </a:p>
        </p:txBody>
      </p:sp>
      <p:pic>
        <p:nvPicPr>
          <p:cNvPr id="16" name="Picture 15">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brown chicken standing on a black background&#10;&#10;AI-generated content may be incorrect.">
            <a:extLst>
              <a:ext uri="{FF2B5EF4-FFF2-40B4-BE49-F238E27FC236}">
                <a16:creationId xmlns:a16="http://schemas.microsoft.com/office/drawing/2014/main" id="{C7069D7F-E9A1-3502-2F3E-45A26B54BCA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23086" y="347881"/>
            <a:ext cx="1825645" cy="3081119"/>
          </a:xfrm>
          <a:prstGeom prst="rect">
            <a:avLst/>
          </a:prstGeom>
        </p:spPr>
      </p:pic>
      <p:pic>
        <p:nvPicPr>
          <p:cNvPr id="8" name="Picture 7" descr="A nest with blue eggs&#10;&#10;AI-generated content may be incorrect.">
            <a:extLst>
              <a:ext uri="{FF2B5EF4-FFF2-40B4-BE49-F238E27FC236}">
                <a16:creationId xmlns:a16="http://schemas.microsoft.com/office/drawing/2014/main" id="{E85565C3-E669-CB1B-36E6-3495333584B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948788" y="3589863"/>
            <a:ext cx="3499557" cy="2624668"/>
          </a:xfrm>
          <a:prstGeom prst="rect">
            <a:avLst/>
          </a:prstGeom>
        </p:spPr>
      </p:pic>
      <p:sp>
        <p:nvSpPr>
          <p:cNvPr id="6" name="TextBox 5">
            <a:extLst>
              <a:ext uri="{FF2B5EF4-FFF2-40B4-BE49-F238E27FC236}">
                <a16:creationId xmlns:a16="http://schemas.microsoft.com/office/drawing/2014/main" id="{AF5BA713-611D-CC9A-44EB-69DA32560E9E}"/>
              </a:ext>
            </a:extLst>
          </p:cNvPr>
          <p:cNvSpPr txBox="1"/>
          <p:nvPr/>
        </p:nvSpPr>
        <p:spPr>
          <a:xfrm>
            <a:off x="9806411" y="6657945"/>
            <a:ext cx="238558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freepngimg.com/png/4342-chicken-png-imag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9" name="TextBox 8">
            <a:extLst>
              <a:ext uri="{FF2B5EF4-FFF2-40B4-BE49-F238E27FC236}">
                <a16:creationId xmlns:a16="http://schemas.microsoft.com/office/drawing/2014/main" id="{664110DA-31B0-1640-9890-54155F3039FC}"/>
              </a:ext>
            </a:extLst>
          </p:cNvPr>
          <p:cNvSpPr txBox="1"/>
          <p:nvPr/>
        </p:nvSpPr>
        <p:spPr>
          <a:xfrm>
            <a:off x="9786651" y="6436238"/>
            <a:ext cx="238558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8" tooltip="https://amommasview.wordpress.com/2016/03/28/color-my-world-robin-egg-blu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Tree>
    <p:extLst>
      <p:ext uri="{BB962C8B-B14F-4D97-AF65-F5344CB8AC3E}">
        <p14:creationId xmlns:p14="http://schemas.microsoft.com/office/powerpoint/2010/main" val="4118810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537F0BA7-E938-1B73-9800-A5A1B99A851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702B083-54F7-41CA-9C6D-B87D35683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B89BB-B191-796C-55C6-A530DD9AA1DF}"/>
              </a:ext>
            </a:extLst>
          </p:cNvPr>
          <p:cNvSpPr>
            <a:spLocks noGrp="1"/>
          </p:cNvSpPr>
          <p:nvPr>
            <p:ph type="title"/>
          </p:nvPr>
        </p:nvSpPr>
        <p:spPr>
          <a:xfrm>
            <a:off x="913794" y="609599"/>
            <a:ext cx="2799465" cy="5273675"/>
          </a:xfrm>
        </p:spPr>
        <p:txBody>
          <a:bodyPr>
            <a:normAutofit/>
          </a:bodyPr>
          <a:lstStyle/>
          <a:p>
            <a:pPr algn="l"/>
            <a:r>
              <a:rPr lang="en-US" dirty="0"/>
              <a:t>Where to Start</a:t>
            </a:r>
            <a:endParaRPr lang="en-US"/>
          </a:p>
        </p:txBody>
      </p:sp>
      <p:sp useBgFill="1">
        <p:nvSpPr>
          <p:cNvPr id="11" name="Freeform: Shape 10">
            <a:extLst>
              <a:ext uri="{FF2B5EF4-FFF2-40B4-BE49-F238E27FC236}">
                <a16:creationId xmlns:a16="http://schemas.microsoft.com/office/drawing/2014/main" id="{92AA17E1-8D32-49FA-8C33-D57631B4E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83806" y="-2"/>
            <a:ext cx="8108194" cy="6858002"/>
          </a:xfrm>
          <a:custGeom>
            <a:avLst/>
            <a:gdLst>
              <a:gd name="connsiteX0" fmla="*/ 4629960 w 8108194"/>
              <a:gd name="connsiteY0" fmla="*/ 0 h 6858002"/>
              <a:gd name="connsiteX1" fmla="*/ 0 w 8108194"/>
              <a:gd name="connsiteY1" fmla="*/ 0 h 6858002"/>
              <a:gd name="connsiteX2" fmla="*/ 0 w 8108194"/>
              <a:gd name="connsiteY2" fmla="*/ 6858002 h 6858002"/>
              <a:gd name="connsiteX3" fmla="*/ 1406984 w 8108194"/>
              <a:gd name="connsiteY3" fmla="*/ 6858002 h 6858002"/>
              <a:gd name="connsiteX4" fmla="*/ 4629960 w 8108194"/>
              <a:gd name="connsiteY4" fmla="*/ 6858002 h 6858002"/>
              <a:gd name="connsiteX5" fmla="*/ 7761129 w 8108194"/>
              <a:gd name="connsiteY5" fmla="*/ 6858002 h 6858002"/>
              <a:gd name="connsiteX6" fmla="*/ 7795626 w 8108194"/>
              <a:gd name="connsiteY6" fmla="*/ 6702327 h 6858002"/>
              <a:gd name="connsiteX7" fmla="*/ 7828504 w 8108194"/>
              <a:gd name="connsiteY7" fmla="*/ 6547336 h 6858002"/>
              <a:gd name="connsiteX8" fmla="*/ 7860686 w 8108194"/>
              <a:gd name="connsiteY8" fmla="*/ 6391660 h 6858002"/>
              <a:gd name="connsiteX9" fmla="*/ 7888239 w 8108194"/>
              <a:gd name="connsiteY9" fmla="*/ 6235297 h 6858002"/>
              <a:gd name="connsiteX10" fmla="*/ 7916023 w 8108194"/>
              <a:gd name="connsiteY10" fmla="*/ 6079621 h 6858002"/>
              <a:gd name="connsiteX11" fmla="*/ 7941955 w 8108194"/>
              <a:gd name="connsiteY11" fmla="*/ 5923258 h 6858002"/>
              <a:gd name="connsiteX12" fmla="*/ 7964181 w 8108194"/>
              <a:gd name="connsiteY12" fmla="*/ 5768953 h 6858002"/>
              <a:gd name="connsiteX13" fmla="*/ 7985250 w 8108194"/>
              <a:gd name="connsiteY13" fmla="*/ 5612591 h 6858002"/>
              <a:gd name="connsiteX14" fmla="*/ 8004468 w 8108194"/>
              <a:gd name="connsiteY14" fmla="*/ 5456914 h 6858002"/>
              <a:gd name="connsiteX15" fmla="*/ 8021137 w 8108194"/>
              <a:gd name="connsiteY15" fmla="*/ 5303981 h 6858002"/>
              <a:gd name="connsiteX16" fmla="*/ 8037808 w 8108194"/>
              <a:gd name="connsiteY16" fmla="*/ 5148990 h 6858002"/>
              <a:gd name="connsiteX17" fmla="*/ 8051700 w 8108194"/>
              <a:gd name="connsiteY17" fmla="*/ 4996057 h 6858002"/>
              <a:gd name="connsiteX18" fmla="*/ 8062581 w 8108194"/>
              <a:gd name="connsiteY18" fmla="*/ 4843123 h 6858002"/>
              <a:gd name="connsiteX19" fmla="*/ 8073927 w 8108194"/>
              <a:gd name="connsiteY19" fmla="*/ 4690876 h 6858002"/>
              <a:gd name="connsiteX20" fmla="*/ 8083419 w 8108194"/>
              <a:gd name="connsiteY20" fmla="*/ 4540000 h 6858002"/>
              <a:gd name="connsiteX21" fmla="*/ 8090134 w 8108194"/>
              <a:gd name="connsiteY21" fmla="*/ 4390495 h 6858002"/>
              <a:gd name="connsiteX22" fmla="*/ 8095922 w 8108194"/>
              <a:gd name="connsiteY22" fmla="*/ 4240991 h 6858002"/>
              <a:gd name="connsiteX23" fmla="*/ 8101479 w 8108194"/>
              <a:gd name="connsiteY23" fmla="*/ 4092858 h 6858002"/>
              <a:gd name="connsiteX24" fmla="*/ 8104026 w 8108194"/>
              <a:gd name="connsiteY24" fmla="*/ 3946783 h 6858002"/>
              <a:gd name="connsiteX25" fmla="*/ 8106804 w 8108194"/>
              <a:gd name="connsiteY25" fmla="*/ 3800707 h 6858002"/>
              <a:gd name="connsiteX26" fmla="*/ 8108194 w 8108194"/>
              <a:gd name="connsiteY26" fmla="*/ 3656689 h 6858002"/>
              <a:gd name="connsiteX27" fmla="*/ 8106804 w 8108194"/>
              <a:gd name="connsiteY27" fmla="*/ 3514043 h 6858002"/>
              <a:gd name="connsiteX28" fmla="*/ 8106804 w 8108194"/>
              <a:gd name="connsiteY28" fmla="*/ 3372768 h 6858002"/>
              <a:gd name="connsiteX29" fmla="*/ 8104026 w 8108194"/>
              <a:gd name="connsiteY29" fmla="*/ 3232865 h 6858002"/>
              <a:gd name="connsiteX30" fmla="*/ 8099859 w 8108194"/>
              <a:gd name="connsiteY30" fmla="*/ 3095705 h 6858002"/>
              <a:gd name="connsiteX31" fmla="*/ 8095922 w 8108194"/>
              <a:gd name="connsiteY31" fmla="*/ 2959917 h 6858002"/>
              <a:gd name="connsiteX32" fmla="*/ 8091523 w 8108194"/>
              <a:gd name="connsiteY32" fmla="*/ 2826871 h 6858002"/>
              <a:gd name="connsiteX33" fmla="*/ 8084809 w 8108194"/>
              <a:gd name="connsiteY33" fmla="*/ 2694512 h 6858002"/>
              <a:gd name="connsiteX34" fmla="*/ 8077631 w 8108194"/>
              <a:gd name="connsiteY34" fmla="*/ 2564211 h 6858002"/>
              <a:gd name="connsiteX35" fmla="*/ 8071149 w 8108194"/>
              <a:gd name="connsiteY35" fmla="*/ 2436652 h 6858002"/>
              <a:gd name="connsiteX36" fmla="*/ 8052857 w 8108194"/>
              <a:gd name="connsiteY36" fmla="*/ 2187706 h 6858002"/>
              <a:gd name="connsiteX37" fmla="*/ 8033409 w 8108194"/>
              <a:gd name="connsiteY37" fmla="*/ 1949048 h 6858002"/>
              <a:gd name="connsiteX38" fmla="*/ 8013034 w 8108194"/>
              <a:gd name="connsiteY38" fmla="*/ 1719991 h 6858002"/>
              <a:gd name="connsiteX39" fmla="*/ 7990575 w 8108194"/>
              <a:gd name="connsiteY39" fmla="*/ 1503278 h 6858002"/>
              <a:gd name="connsiteX40" fmla="*/ 7967191 w 8108194"/>
              <a:gd name="connsiteY40" fmla="*/ 1296166 h 6858002"/>
              <a:gd name="connsiteX41" fmla="*/ 7941955 w 8108194"/>
              <a:gd name="connsiteY41" fmla="*/ 1104142 h 6858002"/>
              <a:gd name="connsiteX42" fmla="*/ 7917180 w 8108194"/>
              <a:gd name="connsiteY42" fmla="*/ 923777 h 6858002"/>
              <a:gd name="connsiteX43" fmla="*/ 7892407 w 8108194"/>
              <a:gd name="connsiteY43" fmla="*/ 757813 h 6858002"/>
              <a:gd name="connsiteX44" fmla="*/ 7869022 w 8108194"/>
              <a:gd name="connsiteY44" fmla="*/ 605566 h 6858002"/>
              <a:gd name="connsiteX45" fmla="*/ 7846795 w 8108194"/>
              <a:gd name="connsiteY45" fmla="*/ 470463 h 6858002"/>
              <a:gd name="connsiteX46" fmla="*/ 7825725 w 8108194"/>
              <a:gd name="connsiteY46" fmla="*/ 348391 h 6858002"/>
              <a:gd name="connsiteX47" fmla="*/ 7808129 w 8108194"/>
              <a:gd name="connsiteY47" fmla="*/ 245521 h 6858002"/>
              <a:gd name="connsiteX48" fmla="*/ 7791459 w 8108194"/>
              <a:gd name="connsiteY48" fmla="*/ 159110 h 6858002"/>
              <a:gd name="connsiteX49" fmla="*/ 7767610 w 8108194"/>
              <a:gd name="connsiteY49" fmla="*/ 40466 h 6858002"/>
              <a:gd name="connsiteX50" fmla="*/ 7759507 w 8108194"/>
              <a:gd name="connsiteY50" fmla="*/ 4 h 6858002"/>
              <a:gd name="connsiteX51" fmla="*/ 7768809 w 8108194"/>
              <a:gd name="connsiteY51" fmla="*/ 4 h 6858002"/>
              <a:gd name="connsiteX52" fmla="*/ 7768809 w 8108194"/>
              <a:gd name="connsiteY52" fmla="*/ 3 h 6858002"/>
              <a:gd name="connsiteX53" fmla="*/ 4629960 w 8108194"/>
              <a:gd name="connsiteY53" fmla="*/ 3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08194" h="6858002">
                <a:moveTo>
                  <a:pt x="4629960" y="0"/>
                </a:moveTo>
                <a:lnTo>
                  <a:pt x="0" y="0"/>
                </a:lnTo>
                <a:lnTo>
                  <a:pt x="0" y="6858002"/>
                </a:lnTo>
                <a:lnTo>
                  <a:pt x="1406984" y="6858002"/>
                </a:lnTo>
                <a:lnTo>
                  <a:pt x="4629960" y="6858002"/>
                </a:lnTo>
                <a:lnTo>
                  <a:pt x="7761129" y="6858002"/>
                </a:lnTo>
                <a:lnTo>
                  <a:pt x="7795626" y="6702327"/>
                </a:lnTo>
                <a:lnTo>
                  <a:pt x="7828504" y="6547336"/>
                </a:lnTo>
                <a:lnTo>
                  <a:pt x="7860686" y="6391660"/>
                </a:lnTo>
                <a:lnTo>
                  <a:pt x="7888239" y="6235297"/>
                </a:lnTo>
                <a:lnTo>
                  <a:pt x="7916023" y="6079621"/>
                </a:lnTo>
                <a:lnTo>
                  <a:pt x="7941955" y="5923258"/>
                </a:lnTo>
                <a:lnTo>
                  <a:pt x="7964181" y="5768953"/>
                </a:lnTo>
                <a:lnTo>
                  <a:pt x="7985250" y="5612591"/>
                </a:lnTo>
                <a:lnTo>
                  <a:pt x="8004468" y="5456914"/>
                </a:lnTo>
                <a:lnTo>
                  <a:pt x="8021137" y="5303981"/>
                </a:lnTo>
                <a:lnTo>
                  <a:pt x="8037808" y="5148990"/>
                </a:lnTo>
                <a:lnTo>
                  <a:pt x="8051700" y="4996057"/>
                </a:lnTo>
                <a:lnTo>
                  <a:pt x="8062581" y="4843123"/>
                </a:lnTo>
                <a:lnTo>
                  <a:pt x="8073927" y="4690876"/>
                </a:lnTo>
                <a:lnTo>
                  <a:pt x="8083419" y="4540000"/>
                </a:lnTo>
                <a:lnTo>
                  <a:pt x="8090134" y="4390495"/>
                </a:lnTo>
                <a:lnTo>
                  <a:pt x="8095922" y="4240991"/>
                </a:lnTo>
                <a:lnTo>
                  <a:pt x="8101479" y="4092858"/>
                </a:lnTo>
                <a:lnTo>
                  <a:pt x="8104026" y="3946783"/>
                </a:lnTo>
                <a:lnTo>
                  <a:pt x="8106804" y="3800707"/>
                </a:lnTo>
                <a:lnTo>
                  <a:pt x="8108194" y="3656689"/>
                </a:lnTo>
                <a:lnTo>
                  <a:pt x="8106804" y="3514043"/>
                </a:lnTo>
                <a:lnTo>
                  <a:pt x="8106804" y="3372768"/>
                </a:lnTo>
                <a:lnTo>
                  <a:pt x="8104026" y="3232865"/>
                </a:lnTo>
                <a:lnTo>
                  <a:pt x="8099859" y="3095705"/>
                </a:lnTo>
                <a:lnTo>
                  <a:pt x="8095922" y="2959917"/>
                </a:lnTo>
                <a:lnTo>
                  <a:pt x="8091523" y="2826871"/>
                </a:lnTo>
                <a:lnTo>
                  <a:pt x="8084809" y="2694512"/>
                </a:lnTo>
                <a:lnTo>
                  <a:pt x="8077631" y="2564211"/>
                </a:lnTo>
                <a:lnTo>
                  <a:pt x="8071149" y="2436652"/>
                </a:lnTo>
                <a:lnTo>
                  <a:pt x="8052857" y="2187706"/>
                </a:lnTo>
                <a:lnTo>
                  <a:pt x="8033409" y="1949048"/>
                </a:lnTo>
                <a:lnTo>
                  <a:pt x="8013034" y="1719991"/>
                </a:lnTo>
                <a:lnTo>
                  <a:pt x="7990575" y="1503278"/>
                </a:lnTo>
                <a:lnTo>
                  <a:pt x="7967191" y="1296166"/>
                </a:lnTo>
                <a:lnTo>
                  <a:pt x="7941955" y="1104142"/>
                </a:lnTo>
                <a:lnTo>
                  <a:pt x="7917180" y="923777"/>
                </a:lnTo>
                <a:lnTo>
                  <a:pt x="7892407" y="757813"/>
                </a:lnTo>
                <a:lnTo>
                  <a:pt x="7869022" y="605566"/>
                </a:lnTo>
                <a:lnTo>
                  <a:pt x="7846795" y="470463"/>
                </a:lnTo>
                <a:lnTo>
                  <a:pt x="7825725" y="348391"/>
                </a:lnTo>
                <a:lnTo>
                  <a:pt x="7808129" y="245521"/>
                </a:lnTo>
                <a:lnTo>
                  <a:pt x="7791459" y="159110"/>
                </a:lnTo>
                <a:lnTo>
                  <a:pt x="7767610" y="40466"/>
                </a:lnTo>
                <a:lnTo>
                  <a:pt x="7759507" y="4"/>
                </a:lnTo>
                <a:lnTo>
                  <a:pt x="7768809" y="4"/>
                </a:lnTo>
                <a:lnTo>
                  <a:pt x="7768809" y="3"/>
                </a:lnTo>
                <a:lnTo>
                  <a:pt x="4629960" y="3"/>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43DF70DD-EBC8-7729-1DB0-1C6D1825F723}"/>
              </a:ext>
            </a:extLst>
          </p:cNvPr>
          <p:cNvGraphicFramePr>
            <a:graphicFrameLocks noGrp="1"/>
          </p:cNvGraphicFramePr>
          <p:nvPr>
            <p:ph idx="1"/>
            <p:extLst>
              <p:ext uri="{D42A27DB-BD31-4B8C-83A1-F6EECF244321}">
                <p14:modId xmlns:p14="http://schemas.microsoft.com/office/powerpoint/2010/main" val="46834036"/>
              </p:ext>
            </p:extLst>
          </p:nvPr>
        </p:nvGraphicFramePr>
        <p:xfrm>
          <a:off x="4362450" y="228600"/>
          <a:ext cx="7562850" cy="662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rrow: Right 2">
            <a:extLst>
              <a:ext uri="{FF2B5EF4-FFF2-40B4-BE49-F238E27FC236}">
                <a16:creationId xmlns:a16="http://schemas.microsoft.com/office/drawing/2014/main" id="{8E7D747B-E2C3-E4B1-DA31-453DEA24CEDD}"/>
              </a:ext>
            </a:extLst>
          </p:cNvPr>
          <p:cNvSpPr/>
          <p:nvPr/>
        </p:nvSpPr>
        <p:spPr>
          <a:xfrm>
            <a:off x="913794" y="430306"/>
            <a:ext cx="3263383" cy="188258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4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9495-670F-2F07-5814-14094F6FDD63}"/>
              </a:ext>
            </a:extLst>
          </p:cNvPr>
          <p:cNvSpPr>
            <a:spLocks noGrp="1"/>
          </p:cNvSpPr>
          <p:nvPr>
            <p:ph type="title"/>
          </p:nvPr>
        </p:nvSpPr>
        <p:spPr/>
        <p:txBody>
          <a:bodyPr/>
          <a:lstStyle/>
          <a:p>
            <a:r>
              <a:rPr lang="en-US" dirty="0"/>
              <a:t>Disclaimers</a:t>
            </a:r>
          </a:p>
        </p:txBody>
      </p:sp>
      <p:sp>
        <p:nvSpPr>
          <p:cNvPr id="3" name="Content Placeholder 2">
            <a:extLst>
              <a:ext uri="{FF2B5EF4-FFF2-40B4-BE49-F238E27FC236}">
                <a16:creationId xmlns:a16="http://schemas.microsoft.com/office/drawing/2014/main" id="{A7230B77-12AF-C3A4-2943-48132BA80F0C}"/>
              </a:ext>
            </a:extLst>
          </p:cNvPr>
          <p:cNvSpPr>
            <a:spLocks noGrp="1"/>
          </p:cNvSpPr>
          <p:nvPr>
            <p:ph idx="1"/>
          </p:nvPr>
        </p:nvSpPr>
        <p:spPr/>
        <p:txBody>
          <a:bodyPr/>
          <a:lstStyle/>
          <a:p>
            <a:pPr marL="36900" indent="0">
              <a:buNone/>
            </a:pPr>
            <a:r>
              <a:rPr lang="en-US" dirty="0"/>
              <a:t>"Opinions expressed in this presentation are those of the author and do not necessarily represent the opinions of the Federal Bureau of Prisons or the Department of Justice."</a:t>
            </a:r>
          </a:p>
        </p:txBody>
      </p:sp>
    </p:spTree>
    <p:extLst>
      <p:ext uri="{BB962C8B-B14F-4D97-AF65-F5344CB8AC3E}">
        <p14:creationId xmlns:p14="http://schemas.microsoft.com/office/powerpoint/2010/main" val="120037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34AA-2293-6118-9644-59809AD79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61790E-0F25-9A29-DFF5-3EE06AF7DB18}"/>
              </a:ext>
            </a:extLst>
          </p:cNvPr>
          <p:cNvSpPr>
            <a:spLocks noGrp="1"/>
          </p:cNvSpPr>
          <p:nvPr>
            <p:ph type="title"/>
          </p:nvPr>
        </p:nvSpPr>
        <p:spPr>
          <a:xfrm>
            <a:off x="919119" y="0"/>
            <a:ext cx="10353762" cy="1261872"/>
          </a:xfrm>
        </p:spPr>
        <p:txBody>
          <a:bodyPr/>
          <a:lstStyle/>
          <a:p>
            <a:r>
              <a:rPr lang="en-US" dirty="0"/>
              <a:t>Case: DB</a:t>
            </a:r>
          </a:p>
        </p:txBody>
      </p:sp>
      <p:sp>
        <p:nvSpPr>
          <p:cNvPr id="3" name="Content Placeholder 2">
            <a:extLst>
              <a:ext uri="{FF2B5EF4-FFF2-40B4-BE49-F238E27FC236}">
                <a16:creationId xmlns:a16="http://schemas.microsoft.com/office/drawing/2014/main" id="{CA2D6145-A138-A8CF-1B21-B0031457A911}"/>
              </a:ext>
            </a:extLst>
          </p:cNvPr>
          <p:cNvSpPr>
            <a:spLocks noGrp="1"/>
          </p:cNvSpPr>
          <p:nvPr>
            <p:ph sz="half" idx="1"/>
          </p:nvPr>
        </p:nvSpPr>
        <p:spPr>
          <a:xfrm>
            <a:off x="377687" y="1565526"/>
            <a:ext cx="6004063" cy="5292474"/>
          </a:xfrm>
        </p:spPr>
        <p:txBody>
          <a:bodyPr>
            <a:noAutofit/>
          </a:bodyPr>
          <a:lstStyle/>
          <a:p>
            <a:r>
              <a:rPr lang="en-US" sz="2800" dirty="0"/>
              <a:t>Repots misuse of previously prescribed Percocet, taking more than prescribed</a:t>
            </a:r>
          </a:p>
          <a:p>
            <a:r>
              <a:rPr lang="en-US" sz="2800" dirty="0"/>
              <a:t>Describes signs of tolerance and dependence.</a:t>
            </a:r>
          </a:p>
          <a:p>
            <a:r>
              <a:rPr lang="en-US" sz="2800" dirty="0"/>
              <a:t>“I ran out so… I started buying some”</a:t>
            </a:r>
          </a:p>
          <a:p>
            <a:r>
              <a:rPr lang="en-US" sz="2800" dirty="0"/>
              <a:t>Recently started crushing and snorting</a:t>
            </a:r>
          </a:p>
          <a:p>
            <a:r>
              <a:rPr lang="en-US" sz="2800" dirty="0"/>
              <a:t>“I even bought heroin twice last week, but it just feels so wrong so I thought I just would get back on the Percocet”</a:t>
            </a:r>
          </a:p>
          <a:p>
            <a:endParaRPr lang="en-US" sz="2800" dirty="0"/>
          </a:p>
          <a:p>
            <a:endParaRPr lang="en-US" sz="2800" dirty="0"/>
          </a:p>
        </p:txBody>
      </p:sp>
      <p:pic>
        <p:nvPicPr>
          <p:cNvPr id="8" name="Picture 7" descr="A doctor talking to a patient&#10;&#10;AI-generated content may be incorrect.">
            <a:extLst>
              <a:ext uri="{FF2B5EF4-FFF2-40B4-BE49-F238E27FC236}">
                <a16:creationId xmlns:a16="http://schemas.microsoft.com/office/drawing/2014/main" id="{4CACE72D-868F-BDD3-80CC-2B74A80EE0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15189" y="2505944"/>
            <a:ext cx="5099124" cy="3396017"/>
          </a:xfrm>
          <a:prstGeom prst="rect">
            <a:avLst/>
          </a:prstGeom>
        </p:spPr>
      </p:pic>
      <p:sp>
        <p:nvSpPr>
          <p:cNvPr id="9" name="TextBox 8">
            <a:extLst>
              <a:ext uri="{FF2B5EF4-FFF2-40B4-BE49-F238E27FC236}">
                <a16:creationId xmlns:a16="http://schemas.microsoft.com/office/drawing/2014/main" id="{1B45EABA-B93D-5BFE-86AB-7686BB96E25F}"/>
              </a:ext>
            </a:extLst>
          </p:cNvPr>
          <p:cNvSpPr txBox="1"/>
          <p:nvPr/>
        </p:nvSpPr>
        <p:spPr>
          <a:xfrm>
            <a:off x="9344585" y="6627168"/>
            <a:ext cx="2847415" cy="230832"/>
          </a:xfrm>
          <a:prstGeom prst="rect">
            <a:avLst/>
          </a:prstGeom>
          <a:noFill/>
        </p:spPr>
        <p:txBody>
          <a:bodyPr wrap="square" rtlCol="0">
            <a:spAutoFit/>
          </a:bodyPr>
          <a:lstStyle/>
          <a:p>
            <a:r>
              <a:rPr lang="en-US" sz="900" dirty="0">
                <a:hlinkClick r:id="rId4" tooltip="https://www.flickr.com/photos/46300592@N02/27220715681"/>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14128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B2DAF-FE34-880E-E922-4200697A6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ECEF3-2233-997A-80A6-38F4E269F79F}"/>
              </a:ext>
            </a:extLst>
          </p:cNvPr>
          <p:cNvSpPr>
            <a:spLocks noGrp="1"/>
          </p:cNvSpPr>
          <p:nvPr>
            <p:ph type="title"/>
          </p:nvPr>
        </p:nvSpPr>
        <p:spPr>
          <a:xfrm>
            <a:off x="919119" y="0"/>
            <a:ext cx="10353762" cy="1261872"/>
          </a:xfrm>
        </p:spPr>
        <p:txBody>
          <a:bodyPr/>
          <a:lstStyle/>
          <a:p>
            <a:r>
              <a:rPr lang="en-US" dirty="0"/>
              <a:t>Case: DB</a:t>
            </a:r>
          </a:p>
        </p:txBody>
      </p:sp>
      <p:sp>
        <p:nvSpPr>
          <p:cNvPr id="3" name="Content Placeholder 2">
            <a:extLst>
              <a:ext uri="{FF2B5EF4-FFF2-40B4-BE49-F238E27FC236}">
                <a16:creationId xmlns:a16="http://schemas.microsoft.com/office/drawing/2014/main" id="{D9CAF4DF-3C93-7952-5AD5-79899D403E3A}"/>
              </a:ext>
            </a:extLst>
          </p:cNvPr>
          <p:cNvSpPr>
            <a:spLocks noGrp="1"/>
          </p:cNvSpPr>
          <p:nvPr>
            <p:ph sz="half" idx="1"/>
          </p:nvPr>
        </p:nvSpPr>
        <p:spPr>
          <a:xfrm>
            <a:off x="377687" y="1565526"/>
            <a:ext cx="6004063" cy="5292474"/>
          </a:xfrm>
        </p:spPr>
        <p:txBody>
          <a:bodyPr>
            <a:noAutofit/>
          </a:bodyPr>
          <a:lstStyle/>
          <a:p>
            <a:r>
              <a:rPr lang="en-US" sz="2800" dirty="0"/>
              <a:t>Reports passive thoughts of suicide over the last month “especially after I use” but denies any history or current intention, plan, or attempt. </a:t>
            </a:r>
          </a:p>
          <a:p>
            <a:r>
              <a:rPr lang="en-US" sz="2800" dirty="0"/>
              <a:t>Last misuse of intranasal Percocet was last night, consistent with todays UDS which is positive for heroin as well</a:t>
            </a:r>
          </a:p>
          <a:p>
            <a:r>
              <a:rPr lang="en-US" sz="2800" dirty="0"/>
              <a:t>COWS today; 18 (moderate)</a:t>
            </a:r>
          </a:p>
          <a:p>
            <a:r>
              <a:rPr lang="en-US" sz="2800" dirty="0"/>
              <a:t>PHQ9: 21 (severe) (1 on Q9)</a:t>
            </a:r>
          </a:p>
          <a:p>
            <a:endParaRPr lang="en-US" sz="2800" dirty="0"/>
          </a:p>
          <a:p>
            <a:endParaRPr lang="en-US" sz="2800" dirty="0"/>
          </a:p>
        </p:txBody>
      </p:sp>
      <p:pic>
        <p:nvPicPr>
          <p:cNvPr id="8" name="Picture 7" descr="A doctor talking to a patient&#10;&#10;AI-generated content may be incorrect.">
            <a:extLst>
              <a:ext uri="{FF2B5EF4-FFF2-40B4-BE49-F238E27FC236}">
                <a16:creationId xmlns:a16="http://schemas.microsoft.com/office/drawing/2014/main" id="{B9CEEB76-5495-74EA-3BD3-5DB243E363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15189" y="2505944"/>
            <a:ext cx="5099124" cy="3396017"/>
          </a:xfrm>
          <a:prstGeom prst="rect">
            <a:avLst/>
          </a:prstGeom>
        </p:spPr>
      </p:pic>
      <p:sp>
        <p:nvSpPr>
          <p:cNvPr id="9" name="TextBox 8">
            <a:extLst>
              <a:ext uri="{FF2B5EF4-FFF2-40B4-BE49-F238E27FC236}">
                <a16:creationId xmlns:a16="http://schemas.microsoft.com/office/drawing/2014/main" id="{2C4F928F-2E3E-F284-2AE4-6B69A1B4DFE9}"/>
              </a:ext>
            </a:extLst>
          </p:cNvPr>
          <p:cNvSpPr txBox="1"/>
          <p:nvPr/>
        </p:nvSpPr>
        <p:spPr>
          <a:xfrm>
            <a:off x="9344585" y="6627168"/>
            <a:ext cx="2847415" cy="230832"/>
          </a:xfrm>
          <a:prstGeom prst="rect">
            <a:avLst/>
          </a:prstGeom>
          <a:noFill/>
        </p:spPr>
        <p:txBody>
          <a:bodyPr wrap="square" rtlCol="0">
            <a:spAutoFit/>
          </a:bodyPr>
          <a:lstStyle/>
          <a:p>
            <a:r>
              <a:rPr lang="en-US" sz="900" dirty="0">
                <a:hlinkClick r:id="rId4" tooltip="https://www.flickr.com/photos/46300592@N02/27220715681"/>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3605101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24FD2-79CC-8882-560F-5A92A653F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77AE8-ED9D-3376-041B-33AA47721A18}"/>
              </a:ext>
            </a:extLst>
          </p:cNvPr>
          <p:cNvSpPr>
            <a:spLocks noGrp="1"/>
          </p:cNvSpPr>
          <p:nvPr>
            <p:ph type="title"/>
          </p:nvPr>
        </p:nvSpPr>
        <p:spPr/>
        <p:txBody>
          <a:bodyPr>
            <a:normAutofit/>
          </a:bodyPr>
          <a:lstStyle/>
          <a:p>
            <a:r>
              <a:rPr lang="en-US" dirty="0"/>
              <a:t>DB Polling Question</a:t>
            </a:r>
          </a:p>
        </p:txBody>
      </p:sp>
      <p:sp>
        <p:nvSpPr>
          <p:cNvPr id="3" name="Content Placeholder 2">
            <a:extLst>
              <a:ext uri="{FF2B5EF4-FFF2-40B4-BE49-F238E27FC236}">
                <a16:creationId xmlns:a16="http://schemas.microsoft.com/office/drawing/2014/main" id="{52899B32-1964-9A73-DD1C-2322211E3E96}"/>
              </a:ext>
            </a:extLst>
          </p:cNvPr>
          <p:cNvSpPr>
            <a:spLocks noGrp="1"/>
          </p:cNvSpPr>
          <p:nvPr>
            <p:ph idx="1"/>
          </p:nvPr>
        </p:nvSpPr>
        <p:spPr>
          <a:xfrm>
            <a:off x="913795" y="2076450"/>
            <a:ext cx="10353762" cy="4171950"/>
          </a:xfrm>
        </p:spPr>
        <p:txBody>
          <a:bodyPr>
            <a:normAutofit/>
          </a:bodyPr>
          <a:lstStyle/>
          <a:p>
            <a:pPr marL="36900" indent="0">
              <a:buNone/>
            </a:pPr>
            <a:r>
              <a:rPr lang="en-US" sz="3200" dirty="0"/>
              <a:t>What would you like to do for DB today?</a:t>
            </a:r>
          </a:p>
          <a:p>
            <a:pPr marL="551250" indent="-514350">
              <a:buFont typeface="+mj-lt"/>
              <a:buAutoNum type="alphaUcPeriod"/>
            </a:pPr>
            <a:r>
              <a:rPr lang="en-US" sz="3200" dirty="0"/>
              <a:t>Treat with an SSRI</a:t>
            </a:r>
          </a:p>
          <a:p>
            <a:pPr marL="551250" indent="-514350">
              <a:buFont typeface="+mj-lt"/>
              <a:buAutoNum type="alphaUcPeriod"/>
            </a:pPr>
            <a:r>
              <a:rPr lang="en-US" sz="3200" dirty="0"/>
              <a:t>Admit for inpatient psychiatric care based on passive thoughts of suicide</a:t>
            </a:r>
          </a:p>
          <a:p>
            <a:pPr marL="551250" indent="-514350">
              <a:buFont typeface="+mj-lt"/>
              <a:buAutoNum type="alphaUcPeriod"/>
            </a:pPr>
            <a:r>
              <a:rPr lang="en-US" sz="3200" dirty="0"/>
              <a:t>Offer treatment for OUD</a:t>
            </a:r>
          </a:p>
        </p:txBody>
      </p:sp>
    </p:spTree>
    <p:extLst>
      <p:ext uri="{BB962C8B-B14F-4D97-AF65-F5344CB8AC3E}">
        <p14:creationId xmlns:p14="http://schemas.microsoft.com/office/powerpoint/2010/main" val="71718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B1F2F-CF2C-A136-088F-5C269BF2B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9519C-BA6E-F103-B513-E60635AFF5BE}"/>
              </a:ext>
            </a:extLst>
          </p:cNvPr>
          <p:cNvSpPr>
            <a:spLocks noGrp="1"/>
          </p:cNvSpPr>
          <p:nvPr>
            <p:ph type="title"/>
          </p:nvPr>
        </p:nvSpPr>
        <p:spPr>
          <a:xfrm>
            <a:off x="919119" y="0"/>
            <a:ext cx="10353762" cy="1261872"/>
          </a:xfrm>
        </p:spPr>
        <p:txBody>
          <a:bodyPr/>
          <a:lstStyle/>
          <a:p>
            <a:r>
              <a:rPr lang="en-US" dirty="0"/>
              <a:t>Case: DB</a:t>
            </a:r>
          </a:p>
        </p:txBody>
      </p:sp>
      <p:sp>
        <p:nvSpPr>
          <p:cNvPr id="3" name="Content Placeholder 2">
            <a:extLst>
              <a:ext uri="{FF2B5EF4-FFF2-40B4-BE49-F238E27FC236}">
                <a16:creationId xmlns:a16="http://schemas.microsoft.com/office/drawing/2014/main" id="{157464A2-2142-01FD-3A29-4A896908D211}"/>
              </a:ext>
            </a:extLst>
          </p:cNvPr>
          <p:cNvSpPr>
            <a:spLocks noGrp="1"/>
          </p:cNvSpPr>
          <p:nvPr>
            <p:ph sz="half" idx="1"/>
          </p:nvPr>
        </p:nvSpPr>
        <p:spPr>
          <a:xfrm>
            <a:off x="377687" y="2254102"/>
            <a:ext cx="6004063" cy="4603898"/>
          </a:xfrm>
        </p:spPr>
        <p:txBody>
          <a:bodyPr>
            <a:noAutofit/>
          </a:bodyPr>
          <a:lstStyle/>
          <a:p>
            <a:r>
              <a:rPr lang="en-US" sz="2800" dirty="0"/>
              <a:t>Inducted on buprenorphine.</a:t>
            </a:r>
          </a:p>
          <a:p>
            <a:r>
              <a:rPr lang="en-US" sz="2800" dirty="0"/>
              <a:t>Back for follow up after 2 weeks</a:t>
            </a:r>
          </a:p>
          <a:p>
            <a:r>
              <a:rPr lang="en-US" sz="2800" dirty="0"/>
              <a:t>Taking 16mg/day (8mg BID)</a:t>
            </a:r>
          </a:p>
          <a:p>
            <a:r>
              <a:rPr lang="en-US" sz="2800" dirty="0"/>
              <a:t>“I haven’t taken anything else since I saw you, so that’s good”</a:t>
            </a:r>
          </a:p>
          <a:p>
            <a:r>
              <a:rPr lang="en-US" sz="2800" dirty="0"/>
              <a:t>“I still just feel like a failure though”</a:t>
            </a:r>
          </a:p>
          <a:p>
            <a:endParaRPr lang="en-US" sz="2800" dirty="0"/>
          </a:p>
          <a:p>
            <a:endParaRPr lang="en-US" sz="2800" dirty="0"/>
          </a:p>
        </p:txBody>
      </p:sp>
      <p:pic>
        <p:nvPicPr>
          <p:cNvPr id="8" name="Picture 7" descr="A doctor talking to a patient&#10;&#10;AI-generated content may be incorrect.">
            <a:extLst>
              <a:ext uri="{FF2B5EF4-FFF2-40B4-BE49-F238E27FC236}">
                <a16:creationId xmlns:a16="http://schemas.microsoft.com/office/drawing/2014/main" id="{7C74077F-199C-AC79-5FFA-D5AC5769320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15189" y="2505944"/>
            <a:ext cx="5099124" cy="3396017"/>
          </a:xfrm>
          <a:prstGeom prst="rect">
            <a:avLst/>
          </a:prstGeom>
        </p:spPr>
      </p:pic>
      <p:sp>
        <p:nvSpPr>
          <p:cNvPr id="9" name="TextBox 8">
            <a:extLst>
              <a:ext uri="{FF2B5EF4-FFF2-40B4-BE49-F238E27FC236}">
                <a16:creationId xmlns:a16="http://schemas.microsoft.com/office/drawing/2014/main" id="{4016C61A-4F38-B755-95A9-CC6A6B720815}"/>
              </a:ext>
            </a:extLst>
          </p:cNvPr>
          <p:cNvSpPr txBox="1"/>
          <p:nvPr/>
        </p:nvSpPr>
        <p:spPr>
          <a:xfrm>
            <a:off x="9344585" y="6627168"/>
            <a:ext cx="2847415" cy="230832"/>
          </a:xfrm>
          <a:prstGeom prst="rect">
            <a:avLst/>
          </a:prstGeom>
          <a:noFill/>
        </p:spPr>
        <p:txBody>
          <a:bodyPr wrap="square" rtlCol="0">
            <a:spAutoFit/>
          </a:bodyPr>
          <a:lstStyle/>
          <a:p>
            <a:r>
              <a:rPr lang="en-US" sz="900" dirty="0">
                <a:hlinkClick r:id="rId4" tooltip="https://www.flickr.com/photos/46300592@N02/27220715681"/>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300105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77B6-71F1-DEA8-9C1F-41C047FAE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8BA7E-BD95-51AA-A9B3-92A9BB1FC00F}"/>
              </a:ext>
            </a:extLst>
          </p:cNvPr>
          <p:cNvSpPr>
            <a:spLocks noGrp="1"/>
          </p:cNvSpPr>
          <p:nvPr>
            <p:ph type="title"/>
          </p:nvPr>
        </p:nvSpPr>
        <p:spPr>
          <a:xfrm>
            <a:off x="913794" y="609599"/>
            <a:ext cx="2799465" cy="5273675"/>
          </a:xfrm>
        </p:spPr>
        <p:txBody>
          <a:bodyPr>
            <a:normAutofit/>
          </a:bodyPr>
          <a:lstStyle/>
          <a:p>
            <a:pPr algn="l"/>
            <a:r>
              <a:rPr lang="en-US" dirty="0"/>
              <a:t>Where to Start</a:t>
            </a:r>
            <a:endParaRPr lang="en-US"/>
          </a:p>
        </p:txBody>
      </p:sp>
      <p:graphicFrame>
        <p:nvGraphicFramePr>
          <p:cNvPr id="5" name="Content Placeholder 2">
            <a:extLst>
              <a:ext uri="{FF2B5EF4-FFF2-40B4-BE49-F238E27FC236}">
                <a16:creationId xmlns:a16="http://schemas.microsoft.com/office/drawing/2014/main" id="{3FFFBA67-1E5E-8705-B608-796227894870}"/>
              </a:ext>
            </a:extLst>
          </p:cNvPr>
          <p:cNvGraphicFramePr>
            <a:graphicFrameLocks noGrp="1"/>
          </p:cNvGraphicFramePr>
          <p:nvPr>
            <p:ph idx="1"/>
            <p:extLst>
              <p:ext uri="{D42A27DB-BD31-4B8C-83A1-F6EECF244321}">
                <p14:modId xmlns:p14="http://schemas.microsoft.com/office/powerpoint/2010/main" val="3491796090"/>
              </p:ext>
            </p:extLst>
          </p:nvPr>
        </p:nvGraphicFramePr>
        <p:xfrm>
          <a:off x="4362450" y="228600"/>
          <a:ext cx="756285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EC8E140F-24CF-C48B-654B-5C4C183B2568}"/>
              </a:ext>
            </a:extLst>
          </p:cNvPr>
          <p:cNvSpPr/>
          <p:nvPr/>
        </p:nvSpPr>
        <p:spPr>
          <a:xfrm>
            <a:off x="1006430" y="605119"/>
            <a:ext cx="3263383" cy="188258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C69E4AEE-A0A3-62FE-25E4-650C9EA14CB4}"/>
              </a:ext>
            </a:extLst>
          </p:cNvPr>
          <p:cNvSpPr/>
          <p:nvPr/>
        </p:nvSpPr>
        <p:spPr>
          <a:xfrm>
            <a:off x="1006429" y="2602006"/>
            <a:ext cx="3263383" cy="188258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381B5B3-9A01-ED63-96EA-D3994E0B59D8}"/>
              </a:ext>
            </a:extLst>
          </p:cNvPr>
          <p:cNvSpPr/>
          <p:nvPr/>
        </p:nvSpPr>
        <p:spPr>
          <a:xfrm>
            <a:off x="1006428" y="4370295"/>
            <a:ext cx="3263383" cy="188258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13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4F89F-2AF9-3B52-DD93-9E11EC482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B6139-5C1E-2633-19E4-6AAB96A6BEDA}"/>
              </a:ext>
            </a:extLst>
          </p:cNvPr>
          <p:cNvSpPr>
            <a:spLocks noGrp="1"/>
          </p:cNvSpPr>
          <p:nvPr>
            <p:ph type="title"/>
          </p:nvPr>
        </p:nvSpPr>
        <p:spPr>
          <a:xfrm>
            <a:off x="913795" y="0"/>
            <a:ext cx="10353762" cy="1257300"/>
          </a:xfrm>
        </p:spPr>
        <p:txBody>
          <a:bodyPr>
            <a:normAutofit/>
          </a:bodyPr>
          <a:lstStyle/>
          <a:p>
            <a:r>
              <a:rPr lang="en-US" dirty="0"/>
              <a:t>Screening Tools for MHD</a:t>
            </a:r>
          </a:p>
        </p:txBody>
      </p:sp>
      <p:sp>
        <p:nvSpPr>
          <p:cNvPr id="3" name="Content Placeholder 2">
            <a:extLst>
              <a:ext uri="{FF2B5EF4-FFF2-40B4-BE49-F238E27FC236}">
                <a16:creationId xmlns:a16="http://schemas.microsoft.com/office/drawing/2014/main" id="{D0970E47-F876-2685-3630-E10AD14B893D}"/>
              </a:ext>
            </a:extLst>
          </p:cNvPr>
          <p:cNvSpPr>
            <a:spLocks noGrp="1"/>
          </p:cNvSpPr>
          <p:nvPr>
            <p:ph idx="1"/>
          </p:nvPr>
        </p:nvSpPr>
        <p:spPr>
          <a:xfrm>
            <a:off x="913795" y="3985591"/>
            <a:ext cx="10734867" cy="2663687"/>
          </a:xfrm>
        </p:spPr>
        <p:txBody>
          <a:bodyPr numCol="2">
            <a:normAutofit/>
          </a:bodyPr>
          <a:lstStyle/>
          <a:p>
            <a:r>
              <a:rPr lang="en-US" sz="2800" dirty="0"/>
              <a:t>Depression: PHQ9</a:t>
            </a:r>
          </a:p>
          <a:p>
            <a:r>
              <a:rPr lang="en-US" sz="2800" dirty="0"/>
              <a:t>Anxiety: GAD7</a:t>
            </a:r>
          </a:p>
          <a:p>
            <a:r>
              <a:rPr lang="en-US" sz="2800" dirty="0"/>
              <a:t>PTSD: PC-PTSD-5</a:t>
            </a:r>
          </a:p>
          <a:p>
            <a:r>
              <a:rPr lang="en-US" sz="2800" dirty="0"/>
              <a:t>Bipolar: CIDI-3</a:t>
            </a:r>
          </a:p>
          <a:p>
            <a:r>
              <a:rPr lang="en-US" sz="2800" dirty="0"/>
              <a:t>ADHD: ASRS</a:t>
            </a:r>
          </a:p>
          <a:p>
            <a:r>
              <a:rPr lang="en-US" sz="2800" dirty="0"/>
              <a:t>OCD: Y-BOCS</a:t>
            </a:r>
          </a:p>
          <a:p>
            <a:r>
              <a:rPr lang="en-US" sz="2800" dirty="0"/>
              <a:t>Suicidal Ideation: C-SSRS (PHQ9 also screens)</a:t>
            </a:r>
          </a:p>
        </p:txBody>
      </p:sp>
      <p:sp>
        <p:nvSpPr>
          <p:cNvPr id="5" name="Content Placeholder 2">
            <a:extLst>
              <a:ext uri="{FF2B5EF4-FFF2-40B4-BE49-F238E27FC236}">
                <a16:creationId xmlns:a16="http://schemas.microsoft.com/office/drawing/2014/main" id="{07E093A3-F5A2-4101-7D47-77347478C849}"/>
              </a:ext>
            </a:extLst>
          </p:cNvPr>
          <p:cNvSpPr txBox="1">
            <a:spLocks/>
          </p:cNvSpPr>
          <p:nvPr/>
        </p:nvSpPr>
        <p:spPr>
          <a:xfrm>
            <a:off x="734890" y="1540565"/>
            <a:ext cx="10353762" cy="1888435"/>
          </a:xfrm>
          <a:prstGeom prst="rect">
            <a:avLst/>
          </a:prstGeom>
          <a:effectLst>
            <a:outerShdw blurRad="25400" dir="17880000">
              <a:srgbClr val="000000">
                <a:alpha val="46000"/>
              </a:srgbClr>
            </a:outerShdw>
          </a:effectLst>
        </p:spPr>
        <p:txBody>
          <a:bodyPr vert="horz" lIns="91440" tIns="45720" rIns="91440" bIns="45720" numCol="1"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3200" dirty="0"/>
              <a:t>Not an all-inclusive list</a:t>
            </a:r>
          </a:p>
          <a:p>
            <a:r>
              <a:rPr lang="en-US" sz="3200" dirty="0"/>
              <a:t>Conduct at baseline and again shortly after induction/achieving abstinence</a:t>
            </a:r>
          </a:p>
        </p:txBody>
      </p:sp>
    </p:spTree>
    <p:extLst>
      <p:ext uri="{BB962C8B-B14F-4D97-AF65-F5344CB8AC3E}">
        <p14:creationId xmlns:p14="http://schemas.microsoft.com/office/powerpoint/2010/main" val="3959496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84B1-BCC6-F07D-02A5-CB554944B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D26AB-DAB9-51D3-B77D-706549D86167}"/>
              </a:ext>
            </a:extLst>
          </p:cNvPr>
          <p:cNvSpPr>
            <a:spLocks noGrp="1"/>
          </p:cNvSpPr>
          <p:nvPr>
            <p:ph type="title"/>
          </p:nvPr>
        </p:nvSpPr>
        <p:spPr>
          <a:xfrm>
            <a:off x="913795" y="0"/>
            <a:ext cx="10353762" cy="1257300"/>
          </a:xfrm>
        </p:spPr>
        <p:txBody>
          <a:bodyPr>
            <a:normAutofit/>
          </a:bodyPr>
          <a:lstStyle/>
          <a:p>
            <a:r>
              <a:rPr lang="en-US" dirty="0"/>
              <a:t>Screening Tools for SUD</a:t>
            </a:r>
          </a:p>
        </p:txBody>
      </p:sp>
      <p:pic>
        <p:nvPicPr>
          <p:cNvPr id="8" name="Picture 7">
            <a:extLst>
              <a:ext uri="{FF2B5EF4-FFF2-40B4-BE49-F238E27FC236}">
                <a16:creationId xmlns:a16="http://schemas.microsoft.com/office/drawing/2014/main" id="{2334FAC8-712A-EE8E-46FF-9C9DD29C6A8A}"/>
              </a:ext>
            </a:extLst>
          </p:cNvPr>
          <p:cNvPicPr>
            <a:picLocks noChangeAspect="1"/>
          </p:cNvPicPr>
          <p:nvPr/>
        </p:nvPicPr>
        <p:blipFill>
          <a:blip r:embed="rId3"/>
          <a:stretch>
            <a:fillRect/>
          </a:stretch>
        </p:blipFill>
        <p:spPr>
          <a:xfrm>
            <a:off x="174747" y="1837249"/>
            <a:ext cx="11831858" cy="4503916"/>
          </a:xfrm>
          <a:prstGeom prst="rect">
            <a:avLst/>
          </a:prstGeom>
        </p:spPr>
      </p:pic>
      <p:sp>
        <p:nvSpPr>
          <p:cNvPr id="9" name="TextBox 8">
            <a:extLst>
              <a:ext uri="{FF2B5EF4-FFF2-40B4-BE49-F238E27FC236}">
                <a16:creationId xmlns:a16="http://schemas.microsoft.com/office/drawing/2014/main" id="{B0416089-A5BA-3C39-936C-31C70EDBD681}"/>
              </a:ext>
            </a:extLst>
          </p:cNvPr>
          <p:cNvSpPr txBox="1"/>
          <p:nvPr/>
        </p:nvSpPr>
        <p:spPr>
          <a:xfrm>
            <a:off x="1174746" y="6488668"/>
            <a:ext cx="9831859" cy="369332"/>
          </a:xfrm>
          <a:prstGeom prst="rect">
            <a:avLst/>
          </a:prstGeom>
          <a:noFill/>
        </p:spPr>
        <p:txBody>
          <a:bodyPr wrap="none" rtlCol="0">
            <a:spAutoFit/>
          </a:bodyPr>
          <a:lstStyle/>
          <a:p>
            <a:r>
              <a:rPr lang="en-US" dirty="0"/>
              <a:t>https://nida.nih.gov/nidamed-medical-health-professionals/screening-tools-resources/chart-screening-tools</a:t>
            </a:r>
          </a:p>
        </p:txBody>
      </p:sp>
    </p:spTree>
    <p:extLst>
      <p:ext uri="{BB962C8B-B14F-4D97-AF65-F5344CB8AC3E}">
        <p14:creationId xmlns:p14="http://schemas.microsoft.com/office/powerpoint/2010/main" val="268387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BBA6-0AF3-C021-FE30-F0400C041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67B87-FDDA-636E-E929-61DBCBABBA79}"/>
              </a:ext>
            </a:extLst>
          </p:cNvPr>
          <p:cNvSpPr>
            <a:spLocks noGrp="1"/>
          </p:cNvSpPr>
          <p:nvPr>
            <p:ph type="title"/>
          </p:nvPr>
        </p:nvSpPr>
        <p:spPr>
          <a:xfrm>
            <a:off x="919119" y="0"/>
            <a:ext cx="10353762" cy="1261872"/>
          </a:xfrm>
        </p:spPr>
        <p:txBody>
          <a:bodyPr/>
          <a:lstStyle/>
          <a:p>
            <a:r>
              <a:rPr lang="en-US" dirty="0"/>
              <a:t>Case: DB</a:t>
            </a:r>
          </a:p>
        </p:txBody>
      </p:sp>
      <p:sp>
        <p:nvSpPr>
          <p:cNvPr id="3" name="Content Placeholder 2">
            <a:extLst>
              <a:ext uri="{FF2B5EF4-FFF2-40B4-BE49-F238E27FC236}">
                <a16:creationId xmlns:a16="http://schemas.microsoft.com/office/drawing/2014/main" id="{6544A76A-15E4-D5CE-5A19-EF249D2ABB5F}"/>
              </a:ext>
            </a:extLst>
          </p:cNvPr>
          <p:cNvSpPr>
            <a:spLocks noGrp="1"/>
          </p:cNvSpPr>
          <p:nvPr>
            <p:ph sz="half" idx="1"/>
          </p:nvPr>
        </p:nvSpPr>
        <p:spPr>
          <a:xfrm>
            <a:off x="377687" y="1644502"/>
            <a:ext cx="6004063" cy="5213498"/>
          </a:xfrm>
        </p:spPr>
        <p:txBody>
          <a:bodyPr>
            <a:noAutofit/>
          </a:bodyPr>
          <a:lstStyle/>
          <a:p>
            <a:r>
              <a:rPr lang="en-US" sz="2800" dirty="0"/>
              <a:t>PHQ9; 16 (moderate-severe)</a:t>
            </a:r>
          </a:p>
          <a:p>
            <a:r>
              <a:rPr lang="en-US" sz="2800" dirty="0"/>
              <a:t>Denies suicidal thoughts</a:t>
            </a:r>
          </a:p>
          <a:p>
            <a:r>
              <a:rPr lang="en-US" sz="2800" dirty="0"/>
              <a:t>Has had a history of feeling depressed several times in his life, even before his shoulder surgery</a:t>
            </a:r>
          </a:p>
          <a:p>
            <a:r>
              <a:rPr lang="en-US" sz="2800" dirty="0"/>
              <a:t>Negative </a:t>
            </a:r>
            <a:r>
              <a:rPr lang="en-US" sz="2800" dirty="0" err="1"/>
              <a:t>hx</a:t>
            </a:r>
            <a:r>
              <a:rPr lang="en-US" sz="2800" dirty="0"/>
              <a:t> of mania/hypomania</a:t>
            </a:r>
          </a:p>
          <a:p>
            <a:r>
              <a:rPr lang="en-US" sz="2800" dirty="0"/>
              <a:t>Denies any other history of substance misuse other than recently with opioids</a:t>
            </a:r>
          </a:p>
          <a:p>
            <a:endParaRPr lang="en-US" sz="2800" dirty="0"/>
          </a:p>
          <a:p>
            <a:endParaRPr lang="en-US" sz="2800" dirty="0"/>
          </a:p>
        </p:txBody>
      </p:sp>
      <p:pic>
        <p:nvPicPr>
          <p:cNvPr id="8" name="Picture 7" descr="A doctor talking to a patient&#10;&#10;AI-generated content may be incorrect.">
            <a:extLst>
              <a:ext uri="{FF2B5EF4-FFF2-40B4-BE49-F238E27FC236}">
                <a16:creationId xmlns:a16="http://schemas.microsoft.com/office/drawing/2014/main" id="{08AD2FFC-0BFF-ADDD-EC9A-EAD638B573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15189" y="2505944"/>
            <a:ext cx="5099124" cy="3396017"/>
          </a:xfrm>
          <a:prstGeom prst="rect">
            <a:avLst/>
          </a:prstGeom>
        </p:spPr>
      </p:pic>
      <p:sp>
        <p:nvSpPr>
          <p:cNvPr id="9" name="TextBox 8">
            <a:extLst>
              <a:ext uri="{FF2B5EF4-FFF2-40B4-BE49-F238E27FC236}">
                <a16:creationId xmlns:a16="http://schemas.microsoft.com/office/drawing/2014/main" id="{BF74DE0C-09F3-4834-1131-80345A002251}"/>
              </a:ext>
            </a:extLst>
          </p:cNvPr>
          <p:cNvSpPr txBox="1"/>
          <p:nvPr/>
        </p:nvSpPr>
        <p:spPr>
          <a:xfrm>
            <a:off x="9344585" y="6627168"/>
            <a:ext cx="2847415" cy="230832"/>
          </a:xfrm>
          <a:prstGeom prst="rect">
            <a:avLst/>
          </a:prstGeom>
          <a:noFill/>
        </p:spPr>
        <p:txBody>
          <a:bodyPr wrap="square" rtlCol="0">
            <a:spAutoFit/>
          </a:bodyPr>
          <a:lstStyle/>
          <a:p>
            <a:r>
              <a:rPr lang="en-US" sz="900" dirty="0">
                <a:hlinkClick r:id="rId4" tooltip="https://www.flickr.com/photos/46300592@N02/27220715681"/>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1721145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15E43-C9F6-5A41-D408-F4E4DFDFE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CF00A-5CD0-AA97-D4A1-C7B8EFBAA7CB}"/>
              </a:ext>
            </a:extLst>
          </p:cNvPr>
          <p:cNvSpPr>
            <a:spLocks noGrp="1"/>
          </p:cNvSpPr>
          <p:nvPr>
            <p:ph type="title"/>
          </p:nvPr>
        </p:nvSpPr>
        <p:spPr/>
        <p:txBody>
          <a:bodyPr>
            <a:normAutofit/>
          </a:bodyPr>
          <a:lstStyle/>
          <a:p>
            <a:r>
              <a:rPr lang="en-US" dirty="0"/>
              <a:t>DB Polling Question</a:t>
            </a:r>
          </a:p>
        </p:txBody>
      </p:sp>
      <p:sp>
        <p:nvSpPr>
          <p:cNvPr id="3" name="Content Placeholder 2">
            <a:extLst>
              <a:ext uri="{FF2B5EF4-FFF2-40B4-BE49-F238E27FC236}">
                <a16:creationId xmlns:a16="http://schemas.microsoft.com/office/drawing/2014/main" id="{46B59941-C456-DB04-5697-2FC554FA3416}"/>
              </a:ext>
            </a:extLst>
          </p:cNvPr>
          <p:cNvSpPr>
            <a:spLocks noGrp="1"/>
          </p:cNvSpPr>
          <p:nvPr>
            <p:ph idx="1"/>
          </p:nvPr>
        </p:nvSpPr>
        <p:spPr>
          <a:xfrm>
            <a:off x="913795" y="2076450"/>
            <a:ext cx="10353762" cy="4171950"/>
          </a:xfrm>
        </p:spPr>
        <p:txBody>
          <a:bodyPr>
            <a:normAutofit/>
          </a:bodyPr>
          <a:lstStyle/>
          <a:p>
            <a:pPr marL="36900" indent="0">
              <a:buNone/>
            </a:pPr>
            <a:r>
              <a:rPr lang="en-US" sz="3200" dirty="0"/>
              <a:t>What would you like to do for DB today?</a:t>
            </a:r>
          </a:p>
          <a:p>
            <a:pPr marL="551250" indent="-514350">
              <a:buFont typeface="+mj-lt"/>
              <a:buAutoNum type="alphaUcPeriod"/>
            </a:pPr>
            <a:r>
              <a:rPr lang="en-US" sz="3200" dirty="0"/>
              <a:t>Offer treatment for Major Depressive Disorder</a:t>
            </a:r>
          </a:p>
          <a:p>
            <a:pPr marL="551250" indent="-514350">
              <a:buFont typeface="+mj-lt"/>
              <a:buAutoNum type="alphaUcPeriod"/>
            </a:pPr>
            <a:r>
              <a:rPr lang="en-US" sz="3200" dirty="0"/>
              <a:t>Wait until 2 months of confirmed abstinence before considering co-occurring diagnosis</a:t>
            </a:r>
          </a:p>
          <a:p>
            <a:pPr marL="551250" indent="-514350">
              <a:buFont typeface="+mj-lt"/>
              <a:buAutoNum type="alphaUcPeriod"/>
            </a:pPr>
            <a:r>
              <a:rPr lang="en-US" sz="3200" dirty="0"/>
              <a:t>Increase buprenorphine to 24mg/day</a:t>
            </a:r>
          </a:p>
        </p:txBody>
      </p:sp>
    </p:spTree>
    <p:extLst>
      <p:ext uri="{BB962C8B-B14F-4D97-AF65-F5344CB8AC3E}">
        <p14:creationId xmlns:p14="http://schemas.microsoft.com/office/powerpoint/2010/main" val="40311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1CD2-BF93-4304-6F77-A14AB24A6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51BA8-3872-D9F2-5065-696E45F73EF4}"/>
              </a:ext>
            </a:extLst>
          </p:cNvPr>
          <p:cNvSpPr>
            <a:spLocks noGrp="1"/>
          </p:cNvSpPr>
          <p:nvPr>
            <p:ph type="title"/>
          </p:nvPr>
        </p:nvSpPr>
        <p:spPr>
          <a:xfrm>
            <a:off x="913794" y="609599"/>
            <a:ext cx="2799465" cy="5273675"/>
          </a:xfrm>
        </p:spPr>
        <p:txBody>
          <a:bodyPr>
            <a:normAutofit/>
          </a:bodyPr>
          <a:lstStyle/>
          <a:p>
            <a:pPr algn="l"/>
            <a:r>
              <a:rPr lang="en-US" dirty="0"/>
              <a:t>Where to Start</a:t>
            </a:r>
            <a:endParaRPr lang="en-US"/>
          </a:p>
        </p:txBody>
      </p:sp>
      <p:graphicFrame>
        <p:nvGraphicFramePr>
          <p:cNvPr id="5" name="Content Placeholder 2">
            <a:extLst>
              <a:ext uri="{FF2B5EF4-FFF2-40B4-BE49-F238E27FC236}">
                <a16:creationId xmlns:a16="http://schemas.microsoft.com/office/drawing/2014/main" id="{E0334B1B-F80E-2B3D-BA1E-BED5370318FA}"/>
              </a:ext>
            </a:extLst>
          </p:cNvPr>
          <p:cNvGraphicFramePr>
            <a:graphicFrameLocks noGrp="1"/>
          </p:cNvGraphicFramePr>
          <p:nvPr>
            <p:ph idx="1"/>
            <p:extLst>
              <p:ext uri="{D42A27DB-BD31-4B8C-83A1-F6EECF244321}">
                <p14:modId xmlns:p14="http://schemas.microsoft.com/office/powerpoint/2010/main" val="1297096845"/>
              </p:ext>
            </p:extLst>
          </p:nvPr>
        </p:nvGraphicFramePr>
        <p:xfrm>
          <a:off x="4362450" y="228600"/>
          <a:ext cx="756285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794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E1FCD-5C5F-4301-95D6-182A1D57A55B}"/>
              </a:ext>
            </a:extLst>
          </p:cNvPr>
          <p:cNvSpPr>
            <a:spLocks noGrp="1"/>
          </p:cNvSpPr>
          <p:nvPr>
            <p:ph type="title"/>
          </p:nvPr>
        </p:nvSpPr>
        <p:spPr>
          <a:xfrm>
            <a:off x="913795" y="-63259"/>
            <a:ext cx="10353762" cy="1257300"/>
          </a:xfrm>
        </p:spPr>
        <p:txBody>
          <a:bodyPr/>
          <a:lstStyle/>
          <a:p>
            <a:r>
              <a:rPr lang="en-US" dirty="0"/>
              <a:t>Learning Objectives</a:t>
            </a:r>
          </a:p>
        </p:txBody>
      </p:sp>
      <p:sp>
        <p:nvSpPr>
          <p:cNvPr id="3" name="Content Placeholder 2">
            <a:extLst>
              <a:ext uri="{FF2B5EF4-FFF2-40B4-BE49-F238E27FC236}">
                <a16:creationId xmlns:a16="http://schemas.microsoft.com/office/drawing/2014/main" id="{45380A7E-31D7-41D9-B034-252D50852AF9}"/>
              </a:ext>
            </a:extLst>
          </p:cNvPr>
          <p:cNvSpPr>
            <a:spLocks noGrp="1"/>
          </p:cNvSpPr>
          <p:nvPr>
            <p:ph idx="1"/>
          </p:nvPr>
        </p:nvSpPr>
        <p:spPr>
          <a:xfrm>
            <a:off x="396814" y="1552353"/>
            <a:ext cx="11438627" cy="5136314"/>
          </a:xfrm>
        </p:spPr>
        <p:txBody>
          <a:bodyPr>
            <a:noAutofit/>
          </a:bodyPr>
          <a:lstStyle/>
          <a:p>
            <a:pPr>
              <a:spcAft>
                <a:spcPts val="1800"/>
              </a:spcAft>
            </a:pPr>
            <a:r>
              <a:rPr lang="en-US" sz="3600" b="1" dirty="0"/>
              <a:t> Recognize the prevalence of comorbid mental health disorders and substance use disorders (SUD).</a:t>
            </a:r>
          </a:p>
          <a:p>
            <a:pPr>
              <a:spcAft>
                <a:spcPts val="1800"/>
              </a:spcAft>
            </a:pPr>
            <a:r>
              <a:rPr lang="en-US" sz="3600" b="1" dirty="0"/>
              <a:t>Consider appropriate mental health screenings for patients with SUD. </a:t>
            </a:r>
          </a:p>
          <a:p>
            <a:pPr>
              <a:spcAft>
                <a:spcPts val="1800"/>
              </a:spcAft>
            </a:pPr>
            <a:r>
              <a:rPr lang="en-US" sz="3600" b="1" dirty="0"/>
              <a:t>Discuss treatment considerations for those with MH and SUD comorbidities. </a:t>
            </a:r>
          </a:p>
        </p:txBody>
      </p:sp>
    </p:spTree>
    <p:extLst>
      <p:ext uri="{BB962C8B-B14F-4D97-AF65-F5344CB8AC3E}">
        <p14:creationId xmlns:p14="http://schemas.microsoft.com/office/powerpoint/2010/main" val="29435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056B7-2B0B-A829-44D4-AE07657DE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1DCFA-7FDB-C520-D051-C1BFCB9B4569}"/>
              </a:ext>
            </a:extLst>
          </p:cNvPr>
          <p:cNvSpPr>
            <a:spLocks noGrp="1"/>
          </p:cNvSpPr>
          <p:nvPr>
            <p:ph type="title"/>
          </p:nvPr>
        </p:nvSpPr>
        <p:spPr>
          <a:xfrm>
            <a:off x="913795" y="-63259"/>
            <a:ext cx="10353762" cy="1257300"/>
          </a:xfrm>
        </p:spPr>
        <p:txBody>
          <a:bodyPr/>
          <a:lstStyle/>
          <a:p>
            <a:r>
              <a:rPr lang="en-US" dirty="0"/>
              <a:t>Learning Objectives</a:t>
            </a:r>
          </a:p>
        </p:txBody>
      </p:sp>
      <p:sp>
        <p:nvSpPr>
          <p:cNvPr id="3" name="Content Placeholder 2">
            <a:extLst>
              <a:ext uri="{FF2B5EF4-FFF2-40B4-BE49-F238E27FC236}">
                <a16:creationId xmlns:a16="http://schemas.microsoft.com/office/drawing/2014/main" id="{786E22D5-6D84-836C-9E66-D12E601DE679}"/>
              </a:ext>
            </a:extLst>
          </p:cNvPr>
          <p:cNvSpPr>
            <a:spLocks noGrp="1"/>
          </p:cNvSpPr>
          <p:nvPr>
            <p:ph idx="1"/>
          </p:nvPr>
        </p:nvSpPr>
        <p:spPr>
          <a:xfrm>
            <a:off x="396814" y="1552353"/>
            <a:ext cx="11438627" cy="5136314"/>
          </a:xfrm>
        </p:spPr>
        <p:txBody>
          <a:bodyPr>
            <a:noAutofit/>
          </a:bodyPr>
          <a:lstStyle/>
          <a:p>
            <a:pPr>
              <a:spcAft>
                <a:spcPts val="1800"/>
              </a:spcAft>
            </a:pPr>
            <a:r>
              <a:rPr lang="en-US" sz="3600" b="1" dirty="0"/>
              <a:t> Recognize the prevalence of comorbid mental health disorders and SUD.</a:t>
            </a:r>
          </a:p>
          <a:p>
            <a:pPr>
              <a:spcAft>
                <a:spcPts val="1800"/>
              </a:spcAft>
            </a:pPr>
            <a:r>
              <a:rPr lang="en-US" sz="3600" b="1" dirty="0"/>
              <a:t>Consider appropriate mental health screenings for patients with SUD. </a:t>
            </a:r>
          </a:p>
          <a:p>
            <a:pPr>
              <a:spcAft>
                <a:spcPts val="1800"/>
              </a:spcAft>
            </a:pPr>
            <a:r>
              <a:rPr lang="en-US" sz="3600" b="1" u="sng" dirty="0"/>
              <a:t>Discuss treatment considerations for those with MH and SUD comorbidities. </a:t>
            </a:r>
          </a:p>
        </p:txBody>
      </p:sp>
    </p:spTree>
    <p:extLst>
      <p:ext uri="{BB962C8B-B14F-4D97-AF65-F5344CB8AC3E}">
        <p14:creationId xmlns:p14="http://schemas.microsoft.com/office/powerpoint/2010/main" val="2206890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1C56D-FCB7-B131-A9F8-50D9C4660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374E9-3371-70DF-AFF0-FAB762A7C3F0}"/>
              </a:ext>
            </a:extLst>
          </p:cNvPr>
          <p:cNvSpPr>
            <a:spLocks noGrp="1"/>
          </p:cNvSpPr>
          <p:nvPr>
            <p:ph type="title"/>
          </p:nvPr>
        </p:nvSpPr>
        <p:spPr>
          <a:xfrm>
            <a:off x="913795" y="114300"/>
            <a:ext cx="10353762" cy="1257300"/>
          </a:xfrm>
        </p:spPr>
        <p:txBody>
          <a:bodyPr>
            <a:normAutofit/>
          </a:bodyPr>
          <a:lstStyle/>
          <a:p>
            <a:r>
              <a:rPr lang="en-US" dirty="0"/>
              <a:t>Co-occurrent Treatment Overview</a:t>
            </a:r>
          </a:p>
        </p:txBody>
      </p:sp>
      <p:sp>
        <p:nvSpPr>
          <p:cNvPr id="3" name="Content Placeholder 2">
            <a:extLst>
              <a:ext uri="{FF2B5EF4-FFF2-40B4-BE49-F238E27FC236}">
                <a16:creationId xmlns:a16="http://schemas.microsoft.com/office/drawing/2014/main" id="{038F5217-9F21-91EB-253F-4372A8FDD1F5}"/>
              </a:ext>
            </a:extLst>
          </p:cNvPr>
          <p:cNvSpPr>
            <a:spLocks noGrp="1"/>
          </p:cNvSpPr>
          <p:nvPr>
            <p:ph idx="1"/>
          </p:nvPr>
        </p:nvSpPr>
        <p:spPr>
          <a:xfrm>
            <a:off x="428625" y="1843088"/>
            <a:ext cx="10838932" cy="4900612"/>
          </a:xfrm>
        </p:spPr>
        <p:txBody>
          <a:bodyPr>
            <a:normAutofit/>
          </a:bodyPr>
          <a:lstStyle/>
          <a:p>
            <a:r>
              <a:rPr lang="en-US" sz="3200" dirty="0"/>
              <a:t>No one size fits all approach for every possible combination</a:t>
            </a:r>
          </a:p>
          <a:p>
            <a:endParaRPr lang="en-US" sz="3200" dirty="0"/>
          </a:p>
          <a:p>
            <a:r>
              <a:rPr lang="en-US" sz="3200" dirty="0"/>
              <a:t>Generally, similar to the treatment of either alone when it comes to pharmacologic selection:</a:t>
            </a:r>
          </a:p>
          <a:p>
            <a:pPr lvl="1"/>
            <a:r>
              <a:rPr lang="en-US" sz="2800" dirty="0"/>
              <a:t>Treatment history</a:t>
            </a:r>
          </a:p>
          <a:p>
            <a:pPr lvl="1"/>
            <a:r>
              <a:rPr lang="en-US" sz="2800" dirty="0"/>
              <a:t>Access</a:t>
            </a:r>
          </a:p>
          <a:p>
            <a:pPr lvl="1"/>
            <a:r>
              <a:rPr lang="en-US" sz="2800" dirty="0"/>
              <a:t>Drug-drug interactions</a:t>
            </a:r>
          </a:p>
          <a:p>
            <a:endParaRPr lang="en-US" sz="3200" dirty="0"/>
          </a:p>
        </p:txBody>
      </p:sp>
    </p:spTree>
    <p:extLst>
      <p:ext uri="{BB962C8B-B14F-4D97-AF65-F5344CB8AC3E}">
        <p14:creationId xmlns:p14="http://schemas.microsoft.com/office/powerpoint/2010/main" val="2181074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D560-F54F-870F-5D18-50817D0EA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94D78-2A7F-AA92-2F86-1F9F34760196}"/>
              </a:ext>
            </a:extLst>
          </p:cNvPr>
          <p:cNvSpPr>
            <a:spLocks noGrp="1"/>
          </p:cNvSpPr>
          <p:nvPr>
            <p:ph type="title"/>
          </p:nvPr>
        </p:nvSpPr>
        <p:spPr>
          <a:xfrm>
            <a:off x="913795" y="114300"/>
            <a:ext cx="10353762" cy="1257300"/>
          </a:xfrm>
        </p:spPr>
        <p:txBody>
          <a:bodyPr>
            <a:normAutofit/>
          </a:bodyPr>
          <a:lstStyle/>
          <a:p>
            <a:r>
              <a:rPr lang="en-US" dirty="0"/>
              <a:t>Co-occurrent Treatment Overview</a:t>
            </a:r>
          </a:p>
        </p:txBody>
      </p:sp>
      <p:sp>
        <p:nvSpPr>
          <p:cNvPr id="3" name="Content Placeholder 2">
            <a:extLst>
              <a:ext uri="{FF2B5EF4-FFF2-40B4-BE49-F238E27FC236}">
                <a16:creationId xmlns:a16="http://schemas.microsoft.com/office/drawing/2014/main" id="{D5021C12-FF5F-837F-3A1C-F3B06D157A46}"/>
              </a:ext>
            </a:extLst>
          </p:cNvPr>
          <p:cNvSpPr>
            <a:spLocks noGrp="1"/>
          </p:cNvSpPr>
          <p:nvPr>
            <p:ph idx="1"/>
          </p:nvPr>
        </p:nvSpPr>
        <p:spPr>
          <a:xfrm>
            <a:off x="428625" y="1571624"/>
            <a:ext cx="10838932" cy="5172075"/>
          </a:xfrm>
        </p:spPr>
        <p:txBody>
          <a:bodyPr>
            <a:normAutofit lnSpcReduction="10000"/>
          </a:bodyPr>
          <a:lstStyle/>
          <a:p>
            <a:r>
              <a:rPr lang="en-US" sz="3200" dirty="0"/>
              <a:t>Increased monitoring 	</a:t>
            </a:r>
          </a:p>
          <a:p>
            <a:pPr lvl="1"/>
            <a:r>
              <a:rPr lang="en-US" sz="2800" dirty="0"/>
              <a:t>Adherence, including psychotherapy</a:t>
            </a:r>
          </a:p>
          <a:p>
            <a:pPr lvl="1"/>
            <a:r>
              <a:rPr lang="en-US" sz="2800" dirty="0"/>
              <a:t>Urine Drug Screening</a:t>
            </a:r>
          </a:p>
          <a:p>
            <a:endParaRPr lang="en-US" sz="3200" dirty="0"/>
          </a:p>
          <a:p>
            <a:r>
              <a:rPr lang="en-US" sz="3200" dirty="0"/>
              <a:t>Extra precaution for substances with misuse or possible misuse</a:t>
            </a:r>
          </a:p>
          <a:p>
            <a:pPr lvl="1"/>
            <a:r>
              <a:rPr lang="en-US" sz="3200" dirty="0"/>
              <a:t>Does not make them contraindicated</a:t>
            </a:r>
          </a:p>
          <a:p>
            <a:endParaRPr lang="en-US" sz="3200" dirty="0"/>
          </a:p>
          <a:p>
            <a:r>
              <a:rPr lang="en-US" sz="3200" dirty="0"/>
              <a:t>Integrated care &gt; Parallel</a:t>
            </a:r>
          </a:p>
        </p:txBody>
      </p:sp>
    </p:spTree>
    <p:extLst>
      <p:ext uri="{BB962C8B-B14F-4D97-AF65-F5344CB8AC3E}">
        <p14:creationId xmlns:p14="http://schemas.microsoft.com/office/powerpoint/2010/main" val="390912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0EEA2-FEF0-201B-EB32-291E4550DB61}"/>
              </a:ext>
            </a:extLst>
          </p:cNvPr>
          <p:cNvSpPr>
            <a:spLocks noGrp="1"/>
          </p:cNvSpPr>
          <p:nvPr>
            <p:ph type="body" idx="1"/>
          </p:nvPr>
        </p:nvSpPr>
        <p:spPr/>
        <p:txBody>
          <a:bodyPr/>
          <a:lstStyle/>
          <a:p>
            <a:r>
              <a:rPr lang="en-US" sz="3200" dirty="0"/>
              <a:t>Pharmacology: </a:t>
            </a:r>
          </a:p>
        </p:txBody>
      </p:sp>
      <p:sp>
        <p:nvSpPr>
          <p:cNvPr id="4" name="Content Placeholder 3">
            <a:extLst>
              <a:ext uri="{FF2B5EF4-FFF2-40B4-BE49-F238E27FC236}">
                <a16:creationId xmlns:a16="http://schemas.microsoft.com/office/drawing/2014/main" id="{5864F5EA-7FD5-8B3C-FA08-D94F2805468B}"/>
              </a:ext>
            </a:extLst>
          </p:cNvPr>
          <p:cNvSpPr>
            <a:spLocks noGrp="1"/>
          </p:cNvSpPr>
          <p:nvPr>
            <p:ph sz="half" idx="2"/>
          </p:nvPr>
        </p:nvSpPr>
        <p:spPr>
          <a:xfrm>
            <a:off x="1046013" y="2702103"/>
            <a:ext cx="4764764" cy="3270072"/>
          </a:xfrm>
        </p:spPr>
        <p:txBody>
          <a:bodyPr>
            <a:normAutofit fontScale="92500"/>
          </a:bodyPr>
          <a:lstStyle/>
          <a:p>
            <a:r>
              <a:rPr lang="en-US" sz="2800" dirty="0"/>
              <a:t>SSRIs, SNRIs, </a:t>
            </a:r>
          </a:p>
          <a:p>
            <a:r>
              <a:rPr lang="en-US" sz="2800" dirty="0"/>
              <a:t>bupropion ER </a:t>
            </a:r>
          </a:p>
          <a:p>
            <a:pPr lvl="1"/>
            <a:r>
              <a:rPr lang="en-US" sz="2400" dirty="0"/>
              <a:t>Indicated for nicotine use disorder</a:t>
            </a:r>
          </a:p>
          <a:p>
            <a:pPr lvl="1"/>
            <a:r>
              <a:rPr lang="en-US" sz="2400" dirty="0"/>
              <a:t>off-label for ADHD</a:t>
            </a:r>
          </a:p>
          <a:p>
            <a:pPr lvl="1"/>
            <a:r>
              <a:rPr lang="en-US" sz="2400" dirty="0"/>
              <a:t>Off label, low evidence, </a:t>
            </a:r>
            <a:r>
              <a:rPr lang="en-US" sz="2400" dirty="0" err="1"/>
              <a:t>StUD</a:t>
            </a:r>
            <a:endParaRPr lang="en-US" sz="2400" dirty="0"/>
          </a:p>
          <a:p>
            <a:pPr lvl="1"/>
            <a:r>
              <a:rPr lang="en-US" sz="2400" dirty="0"/>
              <a:t>Possible misuse, monitor</a:t>
            </a:r>
            <a:endParaRPr lang="en-US" sz="2600" dirty="0"/>
          </a:p>
          <a:p>
            <a:endParaRPr lang="en-US" dirty="0"/>
          </a:p>
        </p:txBody>
      </p:sp>
      <p:sp>
        <p:nvSpPr>
          <p:cNvPr id="5" name="Text Placeholder 4">
            <a:extLst>
              <a:ext uri="{FF2B5EF4-FFF2-40B4-BE49-F238E27FC236}">
                <a16:creationId xmlns:a16="http://schemas.microsoft.com/office/drawing/2014/main" id="{37007A91-AA07-64B3-3A06-E7BEC3B12506}"/>
              </a:ext>
            </a:extLst>
          </p:cNvPr>
          <p:cNvSpPr>
            <a:spLocks noGrp="1"/>
          </p:cNvSpPr>
          <p:nvPr>
            <p:ph type="body" sz="quarter" idx="3"/>
          </p:nvPr>
        </p:nvSpPr>
        <p:spPr/>
        <p:txBody>
          <a:bodyPr/>
          <a:lstStyle/>
          <a:p>
            <a:r>
              <a:rPr lang="en-US" sz="3200" dirty="0"/>
              <a:t>Psychotherapy:</a:t>
            </a:r>
          </a:p>
        </p:txBody>
      </p:sp>
      <p:sp>
        <p:nvSpPr>
          <p:cNvPr id="6" name="Content Placeholder 5">
            <a:extLst>
              <a:ext uri="{FF2B5EF4-FFF2-40B4-BE49-F238E27FC236}">
                <a16:creationId xmlns:a16="http://schemas.microsoft.com/office/drawing/2014/main" id="{F19FD0A5-59D0-829D-7BE7-790DBEB0B137}"/>
              </a:ext>
            </a:extLst>
          </p:cNvPr>
          <p:cNvSpPr>
            <a:spLocks noGrp="1"/>
          </p:cNvSpPr>
          <p:nvPr>
            <p:ph sz="quarter" idx="4"/>
          </p:nvPr>
        </p:nvSpPr>
        <p:spPr/>
        <p:txBody>
          <a:bodyPr>
            <a:normAutofit fontScale="92500"/>
          </a:bodyPr>
          <a:lstStyle/>
          <a:p>
            <a:r>
              <a:rPr lang="en-US" sz="2800" dirty="0"/>
              <a:t>Cognitive-Behavioral Therapy (CBT)</a:t>
            </a:r>
          </a:p>
          <a:p>
            <a:pPr lvl="1"/>
            <a:r>
              <a:rPr lang="en-US" sz="2600" dirty="0"/>
              <a:t>Integrated approach</a:t>
            </a:r>
          </a:p>
        </p:txBody>
      </p:sp>
      <p:sp>
        <p:nvSpPr>
          <p:cNvPr id="7" name="Title 1">
            <a:extLst>
              <a:ext uri="{FF2B5EF4-FFF2-40B4-BE49-F238E27FC236}">
                <a16:creationId xmlns:a16="http://schemas.microsoft.com/office/drawing/2014/main" id="{AAE0CCFF-2850-AB12-4E0F-A2E967CAD866}"/>
              </a:ext>
            </a:extLst>
          </p:cNvPr>
          <p:cNvSpPr>
            <a:spLocks noGrp="1"/>
          </p:cNvSpPr>
          <p:nvPr>
            <p:ph type="title"/>
          </p:nvPr>
        </p:nvSpPr>
        <p:spPr>
          <a:xfrm>
            <a:off x="914400" y="609600"/>
            <a:ext cx="10353675" cy="969963"/>
          </a:xfrm>
        </p:spPr>
        <p:txBody>
          <a:bodyPr>
            <a:normAutofit/>
          </a:bodyPr>
          <a:lstStyle/>
          <a:p>
            <a:r>
              <a:rPr lang="en-US" dirty="0"/>
              <a:t>Co-Occurrence and Depression</a:t>
            </a:r>
          </a:p>
        </p:txBody>
      </p:sp>
      <p:sp>
        <p:nvSpPr>
          <p:cNvPr id="8" name="TextBox 7">
            <a:extLst>
              <a:ext uri="{FF2B5EF4-FFF2-40B4-BE49-F238E27FC236}">
                <a16:creationId xmlns:a16="http://schemas.microsoft.com/office/drawing/2014/main" id="{32D5AEF4-DC15-6B63-8D94-2FE2216EAEB6}"/>
              </a:ext>
            </a:extLst>
          </p:cNvPr>
          <p:cNvSpPr txBox="1"/>
          <p:nvPr/>
        </p:nvSpPr>
        <p:spPr>
          <a:xfrm>
            <a:off x="794979" y="5848290"/>
            <a:ext cx="5296258" cy="400110"/>
          </a:xfrm>
          <a:prstGeom prst="rect">
            <a:avLst/>
          </a:prstGeom>
          <a:noFill/>
        </p:spPr>
        <p:txBody>
          <a:bodyPr wrap="none" rtlCol="0">
            <a:spAutoFit/>
          </a:bodyPr>
          <a:lstStyle/>
          <a:p>
            <a:r>
              <a:rPr lang="en-US" sz="2000" dirty="0"/>
              <a:t>*Review risk of SI with naltrexone for OUD/AUD</a:t>
            </a:r>
          </a:p>
        </p:txBody>
      </p:sp>
    </p:spTree>
    <p:extLst>
      <p:ext uri="{BB962C8B-B14F-4D97-AF65-F5344CB8AC3E}">
        <p14:creationId xmlns:p14="http://schemas.microsoft.com/office/powerpoint/2010/main" val="3038855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CDA19-6A1C-B249-7047-150F1823B61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9A0318E-5BCB-2AC2-9E4A-8EB01D49B31A}"/>
              </a:ext>
            </a:extLst>
          </p:cNvPr>
          <p:cNvSpPr>
            <a:spLocks noGrp="1"/>
          </p:cNvSpPr>
          <p:nvPr>
            <p:ph type="body" idx="1"/>
          </p:nvPr>
        </p:nvSpPr>
        <p:spPr/>
        <p:txBody>
          <a:bodyPr/>
          <a:lstStyle/>
          <a:p>
            <a:r>
              <a:rPr lang="en-US" sz="3200" dirty="0"/>
              <a:t>Pharmacology: </a:t>
            </a:r>
          </a:p>
        </p:txBody>
      </p:sp>
      <p:sp>
        <p:nvSpPr>
          <p:cNvPr id="4" name="Content Placeholder 3">
            <a:extLst>
              <a:ext uri="{FF2B5EF4-FFF2-40B4-BE49-F238E27FC236}">
                <a16:creationId xmlns:a16="http://schemas.microsoft.com/office/drawing/2014/main" id="{81D641E1-42A7-D276-C318-A8BCA9C895F2}"/>
              </a:ext>
            </a:extLst>
          </p:cNvPr>
          <p:cNvSpPr>
            <a:spLocks noGrp="1"/>
          </p:cNvSpPr>
          <p:nvPr>
            <p:ph sz="half" idx="2"/>
          </p:nvPr>
        </p:nvSpPr>
        <p:spPr>
          <a:xfrm>
            <a:off x="1046013" y="2702103"/>
            <a:ext cx="4764764" cy="3270072"/>
          </a:xfrm>
        </p:spPr>
        <p:txBody>
          <a:bodyPr>
            <a:normAutofit/>
          </a:bodyPr>
          <a:lstStyle/>
          <a:p>
            <a:r>
              <a:rPr lang="en-US" sz="2800" dirty="0"/>
              <a:t>SSRIs, SNRIs</a:t>
            </a:r>
          </a:p>
          <a:p>
            <a:r>
              <a:rPr lang="en-US" sz="2800" dirty="0"/>
              <a:t>Buspirone</a:t>
            </a:r>
          </a:p>
          <a:p>
            <a:endParaRPr lang="en-US" sz="2800" dirty="0"/>
          </a:p>
          <a:p>
            <a:r>
              <a:rPr lang="en-US" sz="2800" dirty="0"/>
              <a:t>AVOID: benzodiazepines</a:t>
            </a:r>
          </a:p>
          <a:p>
            <a:endParaRPr lang="en-US" sz="2800" dirty="0"/>
          </a:p>
          <a:p>
            <a:endParaRPr lang="en-US" dirty="0"/>
          </a:p>
        </p:txBody>
      </p:sp>
      <p:sp>
        <p:nvSpPr>
          <p:cNvPr id="5" name="Text Placeholder 4">
            <a:extLst>
              <a:ext uri="{FF2B5EF4-FFF2-40B4-BE49-F238E27FC236}">
                <a16:creationId xmlns:a16="http://schemas.microsoft.com/office/drawing/2014/main" id="{87B8B6D3-0D55-F885-478A-1FD58C450D65}"/>
              </a:ext>
            </a:extLst>
          </p:cNvPr>
          <p:cNvSpPr>
            <a:spLocks noGrp="1"/>
          </p:cNvSpPr>
          <p:nvPr>
            <p:ph type="body" sz="quarter" idx="3"/>
          </p:nvPr>
        </p:nvSpPr>
        <p:spPr/>
        <p:txBody>
          <a:bodyPr/>
          <a:lstStyle/>
          <a:p>
            <a:r>
              <a:rPr lang="en-US" sz="3200" dirty="0"/>
              <a:t>Psychotherapy:</a:t>
            </a:r>
          </a:p>
        </p:txBody>
      </p:sp>
      <p:sp>
        <p:nvSpPr>
          <p:cNvPr id="6" name="Content Placeholder 5">
            <a:extLst>
              <a:ext uri="{FF2B5EF4-FFF2-40B4-BE49-F238E27FC236}">
                <a16:creationId xmlns:a16="http://schemas.microsoft.com/office/drawing/2014/main" id="{845D1C51-D861-808D-E6AC-C09A90F40BF0}"/>
              </a:ext>
            </a:extLst>
          </p:cNvPr>
          <p:cNvSpPr>
            <a:spLocks noGrp="1"/>
          </p:cNvSpPr>
          <p:nvPr>
            <p:ph sz="quarter" idx="4"/>
          </p:nvPr>
        </p:nvSpPr>
        <p:spPr/>
        <p:txBody>
          <a:bodyPr>
            <a:normAutofit/>
          </a:bodyPr>
          <a:lstStyle/>
          <a:p>
            <a:r>
              <a:rPr lang="en-US" sz="2800" dirty="0"/>
              <a:t>Cognitive-Behavioral Therapy (CBT)</a:t>
            </a:r>
          </a:p>
          <a:p>
            <a:pPr lvl="1"/>
            <a:r>
              <a:rPr lang="en-US" sz="2600" dirty="0"/>
              <a:t>Integrated approach</a:t>
            </a:r>
          </a:p>
        </p:txBody>
      </p:sp>
      <p:sp>
        <p:nvSpPr>
          <p:cNvPr id="7" name="Title 1">
            <a:extLst>
              <a:ext uri="{FF2B5EF4-FFF2-40B4-BE49-F238E27FC236}">
                <a16:creationId xmlns:a16="http://schemas.microsoft.com/office/drawing/2014/main" id="{4115E1B7-B583-A2DD-1478-B789D50FFEC6}"/>
              </a:ext>
            </a:extLst>
          </p:cNvPr>
          <p:cNvSpPr>
            <a:spLocks noGrp="1"/>
          </p:cNvSpPr>
          <p:nvPr>
            <p:ph type="title"/>
          </p:nvPr>
        </p:nvSpPr>
        <p:spPr>
          <a:xfrm>
            <a:off x="914400" y="609600"/>
            <a:ext cx="10353675" cy="969963"/>
          </a:xfrm>
        </p:spPr>
        <p:txBody>
          <a:bodyPr>
            <a:normAutofit/>
          </a:bodyPr>
          <a:lstStyle/>
          <a:p>
            <a:r>
              <a:rPr lang="en-US" dirty="0"/>
              <a:t>Co-Occurrence and Anxiety</a:t>
            </a:r>
          </a:p>
        </p:txBody>
      </p:sp>
    </p:spTree>
    <p:extLst>
      <p:ext uri="{BB962C8B-B14F-4D97-AF65-F5344CB8AC3E}">
        <p14:creationId xmlns:p14="http://schemas.microsoft.com/office/powerpoint/2010/main" val="4161053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7C094-6492-0AD5-F57E-25AF60C7D0E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AE82B2-1CBB-11E1-4B28-C62887A02323}"/>
              </a:ext>
            </a:extLst>
          </p:cNvPr>
          <p:cNvSpPr>
            <a:spLocks noGrp="1"/>
          </p:cNvSpPr>
          <p:nvPr>
            <p:ph type="body" idx="1"/>
          </p:nvPr>
        </p:nvSpPr>
        <p:spPr/>
        <p:txBody>
          <a:bodyPr/>
          <a:lstStyle/>
          <a:p>
            <a:r>
              <a:rPr lang="en-US" sz="3200" dirty="0"/>
              <a:t>Pharmacology: </a:t>
            </a:r>
          </a:p>
        </p:txBody>
      </p:sp>
      <p:sp>
        <p:nvSpPr>
          <p:cNvPr id="4" name="Content Placeholder 3">
            <a:extLst>
              <a:ext uri="{FF2B5EF4-FFF2-40B4-BE49-F238E27FC236}">
                <a16:creationId xmlns:a16="http://schemas.microsoft.com/office/drawing/2014/main" id="{3F5E0B6A-105C-6E2F-FA43-D0152B2ED4C2}"/>
              </a:ext>
            </a:extLst>
          </p:cNvPr>
          <p:cNvSpPr>
            <a:spLocks noGrp="1"/>
          </p:cNvSpPr>
          <p:nvPr>
            <p:ph sz="half" idx="2"/>
          </p:nvPr>
        </p:nvSpPr>
        <p:spPr>
          <a:xfrm>
            <a:off x="1046013" y="2702103"/>
            <a:ext cx="4764764" cy="3270072"/>
          </a:xfrm>
        </p:spPr>
        <p:txBody>
          <a:bodyPr>
            <a:normAutofit/>
          </a:bodyPr>
          <a:lstStyle/>
          <a:p>
            <a:r>
              <a:rPr lang="en-US" sz="3000" dirty="0"/>
              <a:t>SSRIs, SNRIs</a:t>
            </a:r>
          </a:p>
          <a:p>
            <a:r>
              <a:rPr lang="en-US" sz="3000" dirty="0"/>
              <a:t>Consider prazosin for nightmares</a:t>
            </a:r>
          </a:p>
          <a:p>
            <a:endParaRPr lang="en-US" sz="3000" dirty="0"/>
          </a:p>
          <a:p>
            <a:r>
              <a:rPr lang="en-US" sz="3000" dirty="0"/>
              <a:t>AVOID: benzodiazepines</a:t>
            </a:r>
          </a:p>
          <a:p>
            <a:endParaRPr lang="en-US" dirty="0"/>
          </a:p>
        </p:txBody>
      </p:sp>
      <p:sp>
        <p:nvSpPr>
          <p:cNvPr id="5" name="Text Placeholder 4">
            <a:extLst>
              <a:ext uri="{FF2B5EF4-FFF2-40B4-BE49-F238E27FC236}">
                <a16:creationId xmlns:a16="http://schemas.microsoft.com/office/drawing/2014/main" id="{B60CF5B6-BF54-6110-2A9A-B020D542F4C3}"/>
              </a:ext>
            </a:extLst>
          </p:cNvPr>
          <p:cNvSpPr>
            <a:spLocks noGrp="1"/>
          </p:cNvSpPr>
          <p:nvPr>
            <p:ph type="body" sz="quarter" idx="3"/>
          </p:nvPr>
        </p:nvSpPr>
        <p:spPr/>
        <p:txBody>
          <a:bodyPr/>
          <a:lstStyle/>
          <a:p>
            <a:r>
              <a:rPr lang="en-US" sz="3200" dirty="0"/>
              <a:t>Psychotherapy:</a:t>
            </a:r>
          </a:p>
        </p:txBody>
      </p:sp>
      <p:sp>
        <p:nvSpPr>
          <p:cNvPr id="6" name="Content Placeholder 5">
            <a:extLst>
              <a:ext uri="{FF2B5EF4-FFF2-40B4-BE49-F238E27FC236}">
                <a16:creationId xmlns:a16="http://schemas.microsoft.com/office/drawing/2014/main" id="{D0C0E27F-3CF1-CE57-EEB4-61FB96A4E817}"/>
              </a:ext>
            </a:extLst>
          </p:cNvPr>
          <p:cNvSpPr>
            <a:spLocks noGrp="1"/>
          </p:cNvSpPr>
          <p:nvPr>
            <p:ph sz="quarter" idx="4"/>
          </p:nvPr>
        </p:nvSpPr>
        <p:spPr/>
        <p:txBody>
          <a:bodyPr>
            <a:normAutofit/>
          </a:bodyPr>
          <a:lstStyle/>
          <a:p>
            <a:r>
              <a:rPr lang="en-US" sz="3000" dirty="0"/>
              <a:t>CBT </a:t>
            </a:r>
          </a:p>
          <a:p>
            <a:pPr lvl="1"/>
            <a:r>
              <a:rPr lang="en-US" sz="2800" dirty="0"/>
              <a:t>Seeking Safety</a:t>
            </a:r>
          </a:p>
          <a:p>
            <a:r>
              <a:rPr lang="en-US" sz="3000" dirty="0"/>
              <a:t>Cognitive Processing Therapy</a:t>
            </a:r>
          </a:p>
          <a:p>
            <a:r>
              <a:rPr lang="en-US" sz="3000" dirty="0"/>
              <a:t>Exposure Therapy</a:t>
            </a:r>
          </a:p>
        </p:txBody>
      </p:sp>
      <p:sp>
        <p:nvSpPr>
          <p:cNvPr id="7" name="Title 1">
            <a:extLst>
              <a:ext uri="{FF2B5EF4-FFF2-40B4-BE49-F238E27FC236}">
                <a16:creationId xmlns:a16="http://schemas.microsoft.com/office/drawing/2014/main" id="{0D806360-1455-9591-30F7-C975BF03881C}"/>
              </a:ext>
            </a:extLst>
          </p:cNvPr>
          <p:cNvSpPr>
            <a:spLocks noGrp="1"/>
          </p:cNvSpPr>
          <p:nvPr>
            <p:ph type="title"/>
          </p:nvPr>
        </p:nvSpPr>
        <p:spPr>
          <a:xfrm>
            <a:off x="914400" y="609600"/>
            <a:ext cx="10353675" cy="969963"/>
          </a:xfrm>
        </p:spPr>
        <p:txBody>
          <a:bodyPr>
            <a:normAutofit/>
          </a:bodyPr>
          <a:lstStyle/>
          <a:p>
            <a:r>
              <a:rPr lang="en-US" dirty="0"/>
              <a:t>Co-Occurrence and PTSD</a:t>
            </a:r>
          </a:p>
        </p:txBody>
      </p:sp>
    </p:spTree>
    <p:extLst>
      <p:ext uri="{BB962C8B-B14F-4D97-AF65-F5344CB8AC3E}">
        <p14:creationId xmlns:p14="http://schemas.microsoft.com/office/powerpoint/2010/main" val="3455910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12EF3-85B7-98E3-256B-831B68F7612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679D8DE-055F-8F65-0BC4-9A4082887BA7}"/>
              </a:ext>
            </a:extLst>
          </p:cNvPr>
          <p:cNvSpPr>
            <a:spLocks noGrp="1"/>
          </p:cNvSpPr>
          <p:nvPr>
            <p:ph type="body" idx="1"/>
          </p:nvPr>
        </p:nvSpPr>
        <p:spPr/>
        <p:txBody>
          <a:bodyPr/>
          <a:lstStyle/>
          <a:p>
            <a:r>
              <a:rPr lang="en-US" sz="3200" dirty="0"/>
              <a:t>Pharmacology: </a:t>
            </a:r>
          </a:p>
        </p:txBody>
      </p:sp>
      <p:sp>
        <p:nvSpPr>
          <p:cNvPr id="4" name="Content Placeholder 3">
            <a:extLst>
              <a:ext uri="{FF2B5EF4-FFF2-40B4-BE49-F238E27FC236}">
                <a16:creationId xmlns:a16="http://schemas.microsoft.com/office/drawing/2014/main" id="{633F4D68-E8FD-6716-F076-C5093513BAB9}"/>
              </a:ext>
            </a:extLst>
          </p:cNvPr>
          <p:cNvSpPr>
            <a:spLocks noGrp="1"/>
          </p:cNvSpPr>
          <p:nvPr>
            <p:ph sz="half" idx="2"/>
          </p:nvPr>
        </p:nvSpPr>
        <p:spPr>
          <a:xfrm>
            <a:off x="1046013" y="2702103"/>
            <a:ext cx="4764764" cy="3270072"/>
          </a:xfrm>
        </p:spPr>
        <p:txBody>
          <a:bodyPr>
            <a:normAutofit/>
          </a:bodyPr>
          <a:lstStyle/>
          <a:p>
            <a:r>
              <a:rPr lang="en-US" sz="3000" dirty="0"/>
              <a:t>Mood stabilizers</a:t>
            </a:r>
          </a:p>
          <a:p>
            <a:pPr lvl="1"/>
            <a:r>
              <a:rPr lang="en-US" sz="2800" dirty="0"/>
              <a:t>Quetiapine</a:t>
            </a:r>
          </a:p>
          <a:p>
            <a:pPr lvl="2"/>
            <a:r>
              <a:rPr lang="en-US" sz="2600" dirty="0"/>
              <a:t>Evidence of misuse</a:t>
            </a:r>
          </a:p>
          <a:p>
            <a:pPr lvl="2"/>
            <a:r>
              <a:rPr lang="en-US" sz="2600" dirty="0"/>
              <a:t>Monitor</a:t>
            </a:r>
          </a:p>
          <a:p>
            <a:endParaRPr lang="en-US" sz="3000" dirty="0"/>
          </a:p>
          <a:p>
            <a:endParaRPr lang="en-US" dirty="0"/>
          </a:p>
        </p:txBody>
      </p:sp>
      <p:sp>
        <p:nvSpPr>
          <p:cNvPr id="5" name="Text Placeholder 4">
            <a:extLst>
              <a:ext uri="{FF2B5EF4-FFF2-40B4-BE49-F238E27FC236}">
                <a16:creationId xmlns:a16="http://schemas.microsoft.com/office/drawing/2014/main" id="{02286022-EBEB-7613-B8B1-3C71F25CFC2F}"/>
              </a:ext>
            </a:extLst>
          </p:cNvPr>
          <p:cNvSpPr>
            <a:spLocks noGrp="1"/>
          </p:cNvSpPr>
          <p:nvPr>
            <p:ph type="body" sz="quarter" idx="3"/>
          </p:nvPr>
        </p:nvSpPr>
        <p:spPr/>
        <p:txBody>
          <a:bodyPr/>
          <a:lstStyle/>
          <a:p>
            <a:r>
              <a:rPr lang="en-US" sz="3200" dirty="0"/>
              <a:t>Psychotherapy:</a:t>
            </a:r>
          </a:p>
        </p:txBody>
      </p:sp>
      <p:sp>
        <p:nvSpPr>
          <p:cNvPr id="6" name="Content Placeholder 5">
            <a:extLst>
              <a:ext uri="{FF2B5EF4-FFF2-40B4-BE49-F238E27FC236}">
                <a16:creationId xmlns:a16="http://schemas.microsoft.com/office/drawing/2014/main" id="{97C61B3A-275C-B4BC-8A9E-D4F9D4F0A7C0}"/>
              </a:ext>
            </a:extLst>
          </p:cNvPr>
          <p:cNvSpPr>
            <a:spLocks noGrp="1"/>
          </p:cNvSpPr>
          <p:nvPr>
            <p:ph sz="quarter" idx="4"/>
          </p:nvPr>
        </p:nvSpPr>
        <p:spPr/>
        <p:txBody>
          <a:bodyPr>
            <a:normAutofit/>
          </a:bodyPr>
          <a:lstStyle/>
          <a:p>
            <a:r>
              <a:rPr lang="en-US" sz="3000" dirty="0"/>
              <a:t>Psychoeducation</a:t>
            </a:r>
          </a:p>
          <a:p>
            <a:r>
              <a:rPr lang="en-US" sz="3000" dirty="0"/>
              <a:t>CBT</a:t>
            </a:r>
          </a:p>
        </p:txBody>
      </p:sp>
      <p:sp>
        <p:nvSpPr>
          <p:cNvPr id="7" name="Title 1">
            <a:extLst>
              <a:ext uri="{FF2B5EF4-FFF2-40B4-BE49-F238E27FC236}">
                <a16:creationId xmlns:a16="http://schemas.microsoft.com/office/drawing/2014/main" id="{013D2B98-C5A8-3188-CD38-9BA3509D1100}"/>
              </a:ext>
            </a:extLst>
          </p:cNvPr>
          <p:cNvSpPr>
            <a:spLocks noGrp="1"/>
          </p:cNvSpPr>
          <p:nvPr>
            <p:ph type="title"/>
          </p:nvPr>
        </p:nvSpPr>
        <p:spPr>
          <a:xfrm>
            <a:off x="914400" y="609600"/>
            <a:ext cx="10353675" cy="969963"/>
          </a:xfrm>
        </p:spPr>
        <p:txBody>
          <a:bodyPr>
            <a:normAutofit/>
          </a:bodyPr>
          <a:lstStyle/>
          <a:p>
            <a:r>
              <a:rPr lang="en-US" dirty="0"/>
              <a:t>Co-Occurrence and Bipolar</a:t>
            </a:r>
          </a:p>
        </p:txBody>
      </p:sp>
    </p:spTree>
    <p:extLst>
      <p:ext uri="{BB962C8B-B14F-4D97-AF65-F5344CB8AC3E}">
        <p14:creationId xmlns:p14="http://schemas.microsoft.com/office/powerpoint/2010/main" val="3358942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B50D0-73CD-5511-8322-454E1B79C84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8E5BBEB-CB13-FAD8-7AAD-BDF22584D4E6}"/>
              </a:ext>
            </a:extLst>
          </p:cNvPr>
          <p:cNvSpPr>
            <a:spLocks noGrp="1"/>
          </p:cNvSpPr>
          <p:nvPr>
            <p:ph type="body" idx="1"/>
          </p:nvPr>
        </p:nvSpPr>
        <p:spPr/>
        <p:txBody>
          <a:bodyPr/>
          <a:lstStyle/>
          <a:p>
            <a:r>
              <a:rPr lang="en-US" sz="3200" dirty="0"/>
              <a:t>Pharmacology: </a:t>
            </a:r>
          </a:p>
        </p:txBody>
      </p:sp>
      <p:sp>
        <p:nvSpPr>
          <p:cNvPr id="4" name="Content Placeholder 3">
            <a:extLst>
              <a:ext uri="{FF2B5EF4-FFF2-40B4-BE49-F238E27FC236}">
                <a16:creationId xmlns:a16="http://schemas.microsoft.com/office/drawing/2014/main" id="{30F25E29-C406-4AD8-AC99-BB03ACC62DE9}"/>
              </a:ext>
            </a:extLst>
          </p:cNvPr>
          <p:cNvSpPr>
            <a:spLocks noGrp="1"/>
          </p:cNvSpPr>
          <p:nvPr>
            <p:ph sz="half" idx="2"/>
          </p:nvPr>
        </p:nvSpPr>
        <p:spPr>
          <a:xfrm>
            <a:off x="1046013" y="2702103"/>
            <a:ext cx="4764764" cy="3270072"/>
          </a:xfrm>
        </p:spPr>
        <p:txBody>
          <a:bodyPr>
            <a:normAutofit/>
          </a:bodyPr>
          <a:lstStyle/>
          <a:p>
            <a:r>
              <a:rPr lang="en-US" sz="3000" dirty="0"/>
              <a:t>Antipsychotic agents</a:t>
            </a:r>
          </a:p>
          <a:p>
            <a:pPr lvl="1"/>
            <a:r>
              <a:rPr lang="en-US" sz="2800" dirty="0"/>
              <a:t>Consider LAIs if able to improve adherence</a:t>
            </a:r>
          </a:p>
          <a:p>
            <a:endParaRPr lang="en-US" dirty="0"/>
          </a:p>
        </p:txBody>
      </p:sp>
      <p:sp>
        <p:nvSpPr>
          <p:cNvPr id="5" name="Text Placeholder 4">
            <a:extLst>
              <a:ext uri="{FF2B5EF4-FFF2-40B4-BE49-F238E27FC236}">
                <a16:creationId xmlns:a16="http://schemas.microsoft.com/office/drawing/2014/main" id="{364C3BB8-ED59-CACF-B470-5459462FD51F}"/>
              </a:ext>
            </a:extLst>
          </p:cNvPr>
          <p:cNvSpPr>
            <a:spLocks noGrp="1"/>
          </p:cNvSpPr>
          <p:nvPr>
            <p:ph type="body" sz="quarter" idx="3"/>
          </p:nvPr>
        </p:nvSpPr>
        <p:spPr/>
        <p:txBody>
          <a:bodyPr/>
          <a:lstStyle/>
          <a:p>
            <a:r>
              <a:rPr lang="en-US" sz="3200" dirty="0"/>
              <a:t>Psychotherapy:</a:t>
            </a:r>
          </a:p>
        </p:txBody>
      </p:sp>
      <p:sp>
        <p:nvSpPr>
          <p:cNvPr id="6" name="Content Placeholder 5">
            <a:extLst>
              <a:ext uri="{FF2B5EF4-FFF2-40B4-BE49-F238E27FC236}">
                <a16:creationId xmlns:a16="http://schemas.microsoft.com/office/drawing/2014/main" id="{9256A52B-F995-DBEF-13B2-B03218A17206}"/>
              </a:ext>
            </a:extLst>
          </p:cNvPr>
          <p:cNvSpPr>
            <a:spLocks noGrp="1"/>
          </p:cNvSpPr>
          <p:nvPr>
            <p:ph sz="quarter" idx="4"/>
          </p:nvPr>
        </p:nvSpPr>
        <p:spPr/>
        <p:txBody>
          <a:bodyPr>
            <a:normAutofit/>
          </a:bodyPr>
          <a:lstStyle/>
          <a:p>
            <a:r>
              <a:rPr lang="en-US" sz="3000" dirty="0"/>
              <a:t>CBT </a:t>
            </a:r>
          </a:p>
          <a:p>
            <a:r>
              <a:rPr lang="en-US" sz="3000" dirty="0"/>
              <a:t>Social Skills Training</a:t>
            </a:r>
          </a:p>
        </p:txBody>
      </p:sp>
      <p:sp>
        <p:nvSpPr>
          <p:cNvPr id="7" name="Title 1">
            <a:extLst>
              <a:ext uri="{FF2B5EF4-FFF2-40B4-BE49-F238E27FC236}">
                <a16:creationId xmlns:a16="http://schemas.microsoft.com/office/drawing/2014/main" id="{A4E7E316-8B91-7798-7AE0-3FE3427204AC}"/>
              </a:ext>
            </a:extLst>
          </p:cNvPr>
          <p:cNvSpPr>
            <a:spLocks noGrp="1"/>
          </p:cNvSpPr>
          <p:nvPr>
            <p:ph type="title"/>
          </p:nvPr>
        </p:nvSpPr>
        <p:spPr>
          <a:xfrm>
            <a:off x="914400" y="609600"/>
            <a:ext cx="10353675" cy="969963"/>
          </a:xfrm>
        </p:spPr>
        <p:txBody>
          <a:bodyPr>
            <a:normAutofit/>
          </a:bodyPr>
          <a:lstStyle/>
          <a:p>
            <a:r>
              <a:rPr lang="en-US" dirty="0"/>
              <a:t>Co-Occurrence and Schizophrenia</a:t>
            </a:r>
          </a:p>
        </p:txBody>
      </p:sp>
    </p:spTree>
    <p:extLst>
      <p:ext uri="{BB962C8B-B14F-4D97-AF65-F5344CB8AC3E}">
        <p14:creationId xmlns:p14="http://schemas.microsoft.com/office/powerpoint/2010/main" val="183793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6280E-2AE3-5C89-438C-2F7FE79A3B3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8B162DD-087B-45CE-036D-15B732CD8B8A}"/>
              </a:ext>
            </a:extLst>
          </p:cNvPr>
          <p:cNvSpPr>
            <a:spLocks noGrp="1"/>
          </p:cNvSpPr>
          <p:nvPr>
            <p:ph type="body" idx="1"/>
          </p:nvPr>
        </p:nvSpPr>
        <p:spPr/>
        <p:txBody>
          <a:bodyPr/>
          <a:lstStyle/>
          <a:p>
            <a:r>
              <a:rPr lang="en-US" sz="3200" dirty="0"/>
              <a:t>Pharmacology: </a:t>
            </a:r>
          </a:p>
        </p:txBody>
      </p:sp>
      <p:sp>
        <p:nvSpPr>
          <p:cNvPr id="4" name="Content Placeholder 3">
            <a:extLst>
              <a:ext uri="{FF2B5EF4-FFF2-40B4-BE49-F238E27FC236}">
                <a16:creationId xmlns:a16="http://schemas.microsoft.com/office/drawing/2014/main" id="{254C4F33-A719-1680-B47F-0A4D66C3A5BC}"/>
              </a:ext>
            </a:extLst>
          </p:cNvPr>
          <p:cNvSpPr>
            <a:spLocks noGrp="1"/>
          </p:cNvSpPr>
          <p:nvPr>
            <p:ph sz="half" idx="2"/>
          </p:nvPr>
        </p:nvSpPr>
        <p:spPr>
          <a:xfrm>
            <a:off x="1046013" y="2702103"/>
            <a:ext cx="4764764" cy="3270072"/>
          </a:xfrm>
        </p:spPr>
        <p:txBody>
          <a:bodyPr>
            <a:normAutofit/>
          </a:bodyPr>
          <a:lstStyle/>
          <a:p>
            <a:r>
              <a:rPr lang="en-US" sz="3000" dirty="0"/>
              <a:t>Nonstimulant agents</a:t>
            </a:r>
          </a:p>
          <a:p>
            <a:pPr lvl="1"/>
            <a:r>
              <a:rPr lang="en-US" sz="2800" dirty="0"/>
              <a:t>Atomoxetine</a:t>
            </a:r>
          </a:p>
          <a:p>
            <a:r>
              <a:rPr lang="en-US" sz="3000" dirty="0"/>
              <a:t>Stimulant agents</a:t>
            </a:r>
          </a:p>
          <a:p>
            <a:pPr lvl="1"/>
            <a:r>
              <a:rPr lang="en-US" sz="2800" dirty="0"/>
              <a:t>Methylphenidate ER</a:t>
            </a:r>
          </a:p>
          <a:p>
            <a:pPr lvl="1"/>
            <a:r>
              <a:rPr lang="en-US" sz="2800" dirty="0"/>
              <a:t>Monitor closely</a:t>
            </a:r>
            <a:endParaRPr lang="en-US" sz="3000" dirty="0"/>
          </a:p>
          <a:p>
            <a:endParaRPr lang="en-US" dirty="0"/>
          </a:p>
        </p:txBody>
      </p:sp>
      <p:sp>
        <p:nvSpPr>
          <p:cNvPr id="5" name="Text Placeholder 4">
            <a:extLst>
              <a:ext uri="{FF2B5EF4-FFF2-40B4-BE49-F238E27FC236}">
                <a16:creationId xmlns:a16="http://schemas.microsoft.com/office/drawing/2014/main" id="{B5177B8C-9A51-8BD6-1BE7-50F17839FA65}"/>
              </a:ext>
            </a:extLst>
          </p:cNvPr>
          <p:cNvSpPr>
            <a:spLocks noGrp="1"/>
          </p:cNvSpPr>
          <p:nvPr>
            <p:ph type="body" sz="quarter" idx="3"/>
          </p:nvPr>
        </p:nvSpPr>
        <p:spPr/>
        <p:txBody>
          <a:bodyPr/>
          <a:lstStyle/>
          <a:p>
            <a:r>
              <a:rPr lang="en-US" sz="3200" dirty="0"/>
              <a:t>Psychotherapy:</a:t>
            </a:r>
          </a:p>
        </p:txBody>
      </p:sp>
      <p:sp>
        <p:nvSpPr>
          <p:cNvPr id="6" name="Content Placeholder 5">
            <a:extLst>
              <a:ext uri="{FF2B5EF4-FFF2-40B4-BE49-F238E27FC236}">
                <a16:creationId xmlns:a16="http://schemas.microsoft.com/office/drawing/2014/main" id="{1B756CE3-25D3-3E51-E4B7-A5C43DD88D7D}"/>
              </a:ext>
            </a:extLst>
          </p:cNvPr>
          <p:cNvSpPr>
            <a:spLocks noGrp="1"/>
          </p:cNvSpPr>
          <p:nvPr>
            <p:ph sz="quarter" idx="4"/>
          </p:nvPr>
        </p:nvSpPr>
        <p:spPr/>
        <p:txBody>
          <a:bodyPr>
            <a:normAutofit/>
          </a:bodyPr>
          <a:lstStyle/>
          <a:p>
            <a:r>
              <a:rPr lang="en-US" sz="3000" dirty="0"/>
              <a:t>CBT</a:t>
            </a:r>
          </a:p>
          <a:p>
            <a:r>
              <a:rPr lang="en-US" sz="3000" dirty="0"/>
              <a:t>Family Therapy</a:t>
            </a:r>
          </a:p>
        </p:txBody>
      </p:sp>
      <p:sp>
        <p:nvSpPr>
          <p:cNvPr id="7" name="Title 1">
            <a:extLst>
              <a:ext uri="{FF2B5EF4-FFF2-40B4-BE49-F238E27FC236}">
                <a16:creationId xmlns:a16="http://schemas.microsoft.com/office/drawing/2014/main" id="{3787BA7E-A386-805A-9A7C-68C6867EA368}"/>
              </a:ext>
            </a:extLst>
          </p:cNvPr>
          <p:cNvSpPr>
            <a:spLocks noGrp="1"/>
          </p:cNvSpPr>
          <p:nvPr>
            <p:ph type="title"/>
          </p:nvPr>
        </p:nvSpPr>
        <p:spPr>
          <a:xfrm>
            <a:off x="914400" y="609600"/>
            <a:ext cx="10353675" cy="969963"/>
          </a:xfrm>
        </p:spPr>
        <p:txBody>
          <a:bodyPr>
            <a:normAutofit/>
          </a:bodyPr>
          <a:lstStyle/>
          <a:p>
            <a:r>
              <a:rPr lang="en-US" dirty="0"/>
              <a:t>Co-Occurrence and ADHD</a:t>
            </a:r>
          </a:p>
        </p:txBody>
      </p:sp>
    </p:spTree>
    <p:extLst>
      <p:ext uri="{BB962C8B-B14F-4D97-AF65-F5344CB8AC3E}">
        <p14:creationId xmlns:p14="http://schemas.microsoft.com/office/powerpoint/2010/main" val="3508872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519B-9AD0-ACBD-CECD-E3C0C8D0A279}"/>
              </a:ext>
            </a:extLst>
          </p:cNvPr>
          <p:cNvSpPr>
            <a:spLocks noGrp="1"/>
          </p:cNvSpPr>
          <p:nvPr>
            <p:ph type="title"/>
          </p:nvPr>
        </p:nvSpPr>
        <p:spPr/>
        <p:txBody>
          <a:bodyPr>
            <a:normAutofit/>
          </a:bodyPr>
          <a:lstStyle/>
          <a:p>
            <a:r>
              <a:rPr lang="en-US" sz="6600" dirty="0"/>
              <a:t>Questions?</a:t>
            </a:r>
          </a:p>
        </p:txBody>
      </p:sp>
      <p:sp>
        <p:nvSpPr>
          <p:cNvPr id="3" name="Content Placeholder 2">
            <a:extLst>
              <a:ext uri="{FF2B5EF4-FFF2-40B4-BE49-F238E27FC236}">
                <a16:creationId xmlns:a16="http://schemas.microsoft.com/office/drawing/2014/main" id="{E9C99669-B4DA-21CB-C49A-9EEB9FB596A4}"/>
              </a:ext>
            </a:extLst>
          </p:cNvPr>
          <p:cNvSpPr>
            <a:spLocks noGrp="1"/>
          </p:cNvSpPr>
          <p:nvPr>
            <p:ph idx="1"/>
          </p:nvPr>
        </p:nvSpPr>
        <p:spPr>
          <a:xfrm>
            <a:off x="913795" y="2493817"/>
            <a:ext cx="10353762" cy="4087091"/>
          </a:xfrm>
        </p:spPr>
        <p:txBody>
          <a:bodyPr>
            <a:normAutofit fontScale="85000" lnSpcReduction="10000"/>
          </a:bodyPr>
          <a:lstStyle/>
          <a:p>
            <a:pPr marL="36900" indent="0">
              <a:buNone/>
            </a:pPr>
            <a:r>
              <a:rPr lang="en-US" sz="1800" b="0" i="0" dirty="0">
                <a:solidFill>
                  <a:schemeClr val="tx1">
                    <a:lumMod val="95000"/>
                  </a:schemeClr>
                </a:solidFill>
                <a:effectLst/>
                <a:latin typeface="+mj-lt"/>
              </a:rPr>
              <a:t>Kress, Christine </a:t>
            </a:r>
            <a:r>
              <a:rPr lang="en-US" sz="1800" b="0" i="0" dirty="0" err="1">
                <a:solidFill>
                  <a:schemeClr val="tx1">
                    <a:lumMod val="95000"/>
                  </a:schemeClr>
                </a:solidFill>
                <a:effectLst/>
                <a:latin typeface="+mj-lt"/>
              </a:rPr>
              <a:t>Bazik</a:t>
            </a:r>
            <a:r>
              <a:rPr lang="en-US" sz="1800" b="0" i="0" dirty="0">
                <a:solidFill>
                  <a:schemeClr val="tx1">
                    <a:lumMod val="95000"/>
                  </a:schemeClr>
                </a:solidFill>
                <a:effectLst/>
                <a:latin typeface="+mj-lt"/>
              </a:rPr>
              <a:t> et al. The Prevalence of Comorbidities and Substance Use. Disorder. Nursing Clinics, Volume 58, Issue 2, 141 – 151.</a:t>
            </a:r>
          </a:p>
          <a:p>
            <a:pPr marL="36900" indent="0">
              <a:buNone/>
            </a:pPr>
            <a:r>
              <a:rPr lang="en-US" sz="1800" dirty="0">
                <a:solidFill>
                  <a:schemeClr val="tx1">
                    <a:lumMod val="95000"/>
                  </a:schemeClr>
                </a:solidFill>
                <a:effectLst/>
                <a:latin typeface="+mj-lt"/>
              </a:rPr>
              <a:t>Santo, T. et al. Prevalence of mental disorders among people with opioid use disorder: A systematic review and meta-analysis. Drug and Alcohol </a:t>
            </a:r>
            <a:r>
              <a:rPr lang="en-US" sz="1800" dirty="0" err="1">
                <a:solidFill>
                  <a:schemeClr val="tx1">
                    <a:lumMod val="95000"/>
                  </a:schemeClr>
                </a:solidFill>
                <a:effectLst/>
                <a:latin typeface="+mj-lt"/>
              </a:rPr>
              <a:t>DependenceVolume</a:t>
            </a:r>
            <a:r>
              <a:rPr lang="en-US" sz="1800" dirty="0">
                <a:solidFill>
                  <a:schemeClr val="tx1">
                    <a:lumMod val="95000"/>
                  </a:schemeClr>
                </a:solidFill>
                <a:effectLst/>
                <a:latin typeface="+mj-lt"/>
              </a:rPr>
              <a:t> 238, 1 September 2022, 10955</a:t>
            </a:r>
          </a:p>
          <a:p>
            <a:pPr marL="36900" indent="0">
              <a:buNone/>
            </a:pPr>
            <a:r>
              <a:rPr lang="en-US" sz="1600" dirty="0">
                <a:latin typeface="+mj-lt"/>
              </a:rPr>
              <a:t>https://nida.nih.gov/nidamed-medical-health-professionals/screening-tools-resources/chart-screening-tools</a:t>
            </a:r>
          </a:p>
          <a:p>
            <a:pPr marL="36900" indent="0">
              <a:buNone/>
            </a:pPr>
            <a:r>
              <a:rPr lang="en-US" sz="1600" dirty="0">
                <a:latin typeface="+mj-lt"/>
              </a:rPr>
              <a:t>https://pcssnow.org/courses/psychiatric-comorbidities-diagnosis-and-treatment-of-comorbid-psychiatric-disorders-and-opioid-use-disorders/</a:t>
            </a:r>
          </a:p>
          <a:p>
            <a:pPr marL="36900" indent="0">
              <a:buNone/>
            </a:pPr>
            <a:r>
              <a:rPr lang="en-US" sz="1800" dirty="0">
                <a:latin typeface="+mj-lt"/>
              </a:rPr>
              <a:t>https://pcssnow.org/courses/substance-use-disorders-in-adolescents-with-psychiatric-comorbidity-when-to-screen-and-how-to-treat/</a:t>
            </a:r>
          </a:p>
          <a:p>
            <a:pPr marL="36900" indent="0">
              <a:buNone/>
            </a:pPr>
            <a:r>
              <a:rPr lang="en-US" sz="1800" dirty="0">
                <a:latin typeface="+mj-lt"/>
              </a:rPr>
              <a:t>https://pcssnow.org/courses/the-connection-between-mental-health-and-opioid-use-disorder-2/</a:t>
            </a:r>
          </a:p>
          <a:p>
            <a:pPr marL="36900" indent="0">
              <a:buNone/>
            </a:pPr>
            <a:r>
              <a:rPr lang="en-US" sz="1800" dirty="0">
                <a:latin typeface="+mj-lt"/>
              </a:rPr>
              <a:t>https://pcssnow.org/courses/15-managing-common-psychiatric-conditions-in-primary-care/</a:t>
            </a:r>
          </a:p>
          <a:p>
            <a:pPr marL="36900" indent="0">
              <a:buNone/>
            </a:pPr>
            <a:r>
              <a:rPr lang="en-US" sz="1800" dirty="0">
                <a:latin typeface="+mj-lt"/>
              </a:rPr>
              <a:t>https://pcssnow.org/courses/suicide-and-opioids-intersections-and-opportunities-for-prevention/</a:t>
            </a:r>
          </a:p>
          <a:p>
            <a:pPr marL="36900" indent="0">
              <a:buNone/>
            </a:pPr>
            <a:r>
              <a:rPr lang="en-US" sz="1800" dirty="0">
                <a:latin typeface="+mj-lt"/>
              </a:rPr>
              <a:t>https://pcssnow.org/courses/dual-diagnoses-of-youth-substance-use-disorders-and-depression-the-nature-of-the-association-and-treatment-implications/</a:t>
            </a:r>
          </a:p>
          <a:p>
            <a:pPr marL="36900" indent="0">
              <a:buNone/>
            </a:pPr>
            <a:endParaRPr lang="en-US" sz="1800" b="0" i="0" dirty="0">
              <a:solidFill>
                <a:schemeClr val="tx1">
                  <a:lumMod val="95000"/>
                </a:schemeClr>
              </a:solidFill>
              <a:effectLst/>
              <a:latin typeface="+mj-lt"/>
            </a:endParaRPr>
          </a:p>
          <a:p>
            <a:endParaRPr lang="en-US" dirty="0"/>
          </a:p>
        </p:txBody>
      </p:sp>
    </p:spTree>
    <p:extLst>
      <p:ext uri="{BB962C8B-B14F-4D97-AF65-F5344CB8AC3E}">
        <p14:creationId xmlns:p14="http://schemas.microsoft.com/office/powerpoint/2010/main" val="377033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F0CAC-400E-D8B5-C90E-F9CB1E0F52EE}"/>
              </a:ext>
            </a:extLst>
          </p:cNvPr>
          <p:cNvSpPr>
            <a:spLocks noGrp="1"/>
          </p:cNvSpPr>
          <p:nvPr>
            <p:ph type="title"/>
          </p:nvPr>
        </p:nvSpPr>
        <p:spPr>
          <a:xfrm>
            <a:off x="861791" y="835384"/>
            <a:ext cx="3382832" cy="3018160"/>
          </a:xfrm>
        </p:spPr>
        <p:txBody>
          <a:bodyPr vert="horz" lIns="91440" tIns="45720" rIns="91440" bIns="45720" rtlCol="0" anchor="b">
            <a:normAutofit/>
          </a:bodyPr>
          <a:lstStyle/>
          <a:p>
            <a:pPr algn="l"/>
            <a:r>
              <a:rPr lang="en-US" sz="4200" dirty="0"/>
              <a:t>Prevalence</a:t>
            </a:r>
          </a:p>
        </p:txBody>
      </p:sp>
      <p:sp>
        <p:nvSpPr>
          <p:cNvPr id="1040" name="Rectangle 1039">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ental Health's Role in Addiction and Recovery | University of Utah Health">
            <a:extLst>
              <a:ext uri="{FF2B5EF4-FFF2-40B4-BE49-F238E27FC236}">
                <a16:creationId xmlns:a16="http://schemas.microsoft.com/office/drawing/2014/main" id="{D6922060-776A-2EC7-3947-D9FF22B0E04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979795" y="690287"/>
            <a:ext cx="6774726" cy="524726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E61B02-CA42-2C76-1FDB-ACD2B7D6EC25}"/>
              </a:ext>
            </a:extLst>
          </p:cNvPr>
          <p:cNvSpPr txBox="1"/>
          <p:nvPr/>
        </p:nvSpPr>
        <p:spPr>
          <a:xfrm>
            <a:off x="4677022" y="6167713"/>
            <a:ext cx="1418978" cy="584775"/>
          </a:xfrm>
          <a:prstGeom prst="rect">
            <a:avLst/>
          </a:prstGeom>
          <a:noFill/>
        </p:spPr>
        <p:txBody>
          <a:bodyPr wrap="none" rtlCol="0">
            <a:spAutoFit/>
          </a:bodyPr>
          <a:lstStyle/>
          <a:p>
            <a:r>
              <a:rPr lang="en-US" sz="1600" dirty="0">
                <a:solidFill>
                  <a:schemeClr val="bg1"/>
                </a:solidFill>
              </a:rPr>
              <a:t>KRESS; 2020</a:t>
            </a:r>
          </a:p>
          <a:p>
            <a:r>
              <a:rPr lang="en-US" sz="1600" dirty="0">
                <a:solidFill>
                  <a:schemeClr val="bg1"/>
                </a:solidFill>
              </a:rPr>
              <a:t>NSDUH; 2020</a:t>
            </a:r>
          </a:p>
        </p:txBody>
      </p:sp>
    </p:spTree>
    <p:extLst>
      <p:ext uri="{BB962C8B-B14F-4D97-AF65-F5344CB8AC3E}">
        <p14:creationId xmlns:p14="http://schemas.microsoft.com/office/powerpoint/2010/main" val="555695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95B79-CF60-DC16-C3FB-AF1040462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AAE2F-DC16-0678-1377-8FB3FAEFC34A}"/>
              </a:ext>
            </a:extLst>
          </p:cNvPr>
          <p:cNvSpPr>
            <a:spLocks noGrp="1"/>
          </p:cNvSpPr>
          <p:nvPr>
            <p:ph type="title"/>
          </p:nvPr>
        </p:nvSpPr>
        <p:spPr>
          <a:xfrm>
            <a:off x="913794" y="85656"/>
            <a:ext cx="10353762" cy="711161"/>
          </a:xfrm>
        </p:spPr>
        <p:txBody>
          <a:bodyPr>
            <a:normAutofit fontScale="90000"/>
          </a:bodyPr>
          <a:lstStyle/>
          <a:p>
            <a:r>
              <a:rPr lang="en-US" dirty="0"/>
              <a:t>Prevalence among Opioid Use Disorder</a:t>
            </a:r>
          </a:p>
        </p:txBody>
      </p:sp>
      <p:pic>
        <p:nvPicPr>
          <p:cNvPr id="7" name="Picture 6">
            <a:extLst>
              <a:ext uri="{FF2B5EF4-FFF2-40B4-BE49-F238E27FC236}">
                <a16:creationId xmlns:a16="http://schemas.microsoft.com/office/drawing/2014/main" id="{45D996BC-0072-E737-DCCB-60B304A887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1257299" y="1276610"/>
            <a:ext cx="10010257" cy="5390890"/>
          </a:xfrm>
          <a:prstGeom prst="rect">
            <a:avLst/>
          </a:prstGeom>
        </p:spPr>
      </p:pic>
      <p:pic>
        <p:nvPicPr>
          <p:cNvPr id="9" name="Picture 8">
            <a:extLst>
              <a:ext uri="{FF2B5EF4-FFF2-40B4-BE49-F238E27FC236}">
                <a16:creationId xmlns:a16="http://schemas.microsoft.com/office/drawing/2014/main" id="{A86730F5-96EF-CCA7-4BE4-E40914A9933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698181" y="3833130"/>
            <a:ext cx="2012719" cy="711161"/>
          </a:xfrm>
          <a:prstGeom prst="rect">
            <a:avLst/>
          </a:prstGeom>
        </p:spPr>
      </p:pic>
      <p:pic>
        <p:nvPicPr>
          <p:cNvPr id="11" name="Picture 10">
            <a:extLst>
              <a:ext uri="{FF2B5EF4-FFF2-40B4-BE49-F238E27FC236}">
                <a16:creationId xmlns:a16="http://schemas.microsoft.com/office/drawing/2014/main" id="{5B9E8206-CA6B-B22E-9BB2-FF022908F1B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66675" y="845130"/>
            <a:ext cx="12058650" cy="5939270"/>
          </a:xfrm>
          <a:prstGeom prst="rect">
            <a:avLst/>
          </a:prstGeom>
        </p:spPr>
      </p:pic>
      <p:sp>
        <p:nvSpPr>
          <p:cNvPr id="13" name="TextBox 12">
            <a:extLst>
              <a:ext uri="{FF2B5EF4-FFF2-40B4-BE49-F238E27FC236}">
                <a16:creationId xmlns:a16="http://schemas.microsoft.com/office/drawing/2014/main" id="{CB643411-161B-21DA-4FEC-25E02503C1F6}"/>
              </a:ext>
            </a:extLst>
          </p:cNvPr>
          <p:cNvSpPr txBox="1"/>
          <p:nvPr/>
        </p:nvSpPr>
        <p:spPr>
          <a:xfrm>
            <a:off x="10608244" y="6298168"/>
            <a:ext cx="1517082" cy="369332"/>
          </a:xfrm>
          <a:prstGeom prst="rect">
            <a:avLst/>
          </a:prstGeom>
          <a:noFill/>
        </p:spPr>
        <p:txBody>
          <a:bodyPr wrap="none" rtlCol="0">
            <a:spAutoFit/>
          </a:bodyPr>
          <a:lstStyle/>
          <a:p>
            <a:r>
              <a:rPr lang="en-US" dirty="0">
                <a:solidFill>
                  <a:schemeClr val="bg1"/>
                </a:solidFill>
              </a:rPr>
              <a:t>SANTO; 2022</a:t>
            </a:r>
          </a:p>
        </p:txBody>
      </p:sp>
    </p:spTree>
    <p:extLst>
      <p:ext uri="{BB962C8B-B14F-4D97-AF65-F5344CB8AC3E}">
        <p14:creationId xmlns:p14="http://schemas.microsoft.com/office/powerpoint/2010/main" val="424434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8D929-FA0C-A62B-DE7F-6FC4062A3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7A7C1-F45A-BA38-4A30-C7DD3AB9FEF2}"/>
              </a:ext>
            </a:extLst>
          </p:cNvPr>
          <p:cNvSpPr>
            <a:spLocks noGrp="1"/>
          </p:cNvSpPr>
          <p:nvPr>
            <p:ph type="title"/>
          </p:nvPr>
        </p:nvSpPr>
        <p:spPr/>
        <p:txBody>
          <a:bodyPr/>
          <a:lstStyle/>
          <a:p>
            <a:r>
              <a:rPr lang="en-US" dirty="0"/>
              <a:t>Cause of Co-Occurrence</a:t>
            </a:r>
          </a:p>
        </p:txBody>
      </p:sp>
      <p:sp>
        <p:nvSpPr>
          <p:cNvPr id="3" name="Content Placeholder 2">
            <a:extLst>
              <a:ext uri="{FF2B5EF4-FFF2-40B4-BE49-F238E27FC236}">
                <a16:creationId xmlns:a16="http://schemas.microsoft.com/office/drawing/2014/main" id="{8AF3C5E7-DF99-0FB1-8BE9-D941919F3363}"/>
              </a:ext>
            </a:extLst>
          </p:cNvPr>
          <p:cNvSpPr>
            <a:spLocks noGrp="1"/>
          </p:cNvSpPr>
          <p:nvPr>
            <p:ph idx="1"/>
          </p:nvPr>
        </p:nvSpPr>
        <p:spPr>
          <a:xfrm>
            <a:off x="234923" y="1866900"/>
            <a:ext cx="4738860" cy="4852555"/>
          </a:xfrm>
        </p:spPr>
        <p:txBody>
          <a:bodyPr>
            <a:normAutofit/>
          </a:bodyPr>
          <a:lstStyle/>
          <a:p>
            <a:r>
              <a:rPr lang="en-US" sz="2800" u="sng" dirty="0"/>
              <a:t>Developmental Factors</a:t>
            </a:r>
          </a:p>
          <a:p>
            <a:pPr lvl="1"/>
            <a:r>
              <a:rPr lang="en-US" sz="2400" dirty="0"/>
              <a:t>Genetics</a:t>
            </a:r>
          </a:p>
          <a:p>
            <a:pPr lvl="1"/>
            <a:r>
              <a:rPr lang="en-US" sz="2400" dirty="0"/>
              <a:t>Environmental</a:t>
            </a:r>
          </a:p>
          <a:p>
            <a:endParaRPr lang="en-US" sz="2400" dirty="0"/>
          </a:p>
          <a:p>
            <a:r>
              <a:rPr lang="en-US" sz="2800" u="sng" dirty="0"/>
              <a:t>Shared Risks</a:t>
            </a:r>
          </a:p>
          <a:p>
            <a:pPr lvl="1"/>
            <a:r>
              <a:rPr lang="en-US" sz="2400" dirty="0"/>
              <a:t>Brain regions involved</a:t>
            </a:r>
          </a:p>
          <a:p>
            <a:pPr lvl="1"/>
            <a:r>
              <a:rPr lang="en-US" sz="2400" dirty="0"/>
              <a:t>Stress, Trauma, Adverse Childhood Experiences (ACE)</a:t>
            </a:r>
          </a:p>
        </p:txBody>
      </p:sp>
    </p:spTree>
    <p:extLst>
      <p:ext uri="{BB962C8B-B14F-4D97-AF65-F5344CB8AC3E}">
        <p14:creationId xmlns:p14="http://schemas.microsoft.com/office/powerpoint/2010/main" val="1223237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3DEC3-E612-B59E-1E13-2275E8D95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B2DF3-FDDD-4F0C-684F-1B4025A5F44C}"/>
              </a:ext>
            </a:extLst>
          </p:cNvPr>
          <p:cNvSpPr>
            <a:spLocks noGrp="1"/>
          </p:cNvSpPr>
          <p:nvPr>
            <p:ph type="title"/>
          </p:nvPr>
        </p:nvSpPr>
        <p:spPr/>
        <p:txBody>
          <a:bodyPr/>
          <a:lstStyle/>
          <a:p>
            <a:r>
              <a:rPr lang="en-US" dirty="0"/>
              <a:t>Cause of Co-Occurrence</a:t>
            </a:r>
          </a:p>
        </p:txBody>
      </p:sp>
      <p:sp>
        <p:nvSpPr>
          <p:cNvPr id="3" name="Content Placeholder 2">
            <a:extLst>
              <a:ext uri="{FF2B5EF4-FFF2-40B4-BE49-F238E27FC236}">
                <a16:creationId xmlns:a16="http://schemas.microsoft.com/office/drawing/2014/main" id="{FFD04E5B-881E-3823-F52F-E743D4EEBDB9}"/>
              </a:ext>
            </a:extLst>
          </p:cNvPr>
          <p:cNvSpPr>
            <a:spLocks noGrp="1"/>
          </p:cNvSpPr>
          <p:nvPr>
            <p:ph idx="1"/>
          </p:nvPr>
        </p:nvSpPr>
        <p:spPr>
          <a:xfrm>
            <a:off x="234923" y="1866900"/>
            <a:ext cx="4738860" cy="4852555"/>
          </a:xfrm>
        </p:spPr>
        <p:txBody>
          <a:bodyPr>
            <a:normAutofit/>
          </a:bodyPr>
          <a:lstStyle/>
          <a:p>
            <a:r>
              <a:rPr lang="en-US" sz="2800" u="sng"/>
              <a:t>Developmental Factors</a:t>
            </a:r>
          </a:p>
          <a:p>
            <a:pPr lvl="1"/>
            <a:r>
              <a:rPr lang="en-US" sz="2800" b="1"/>
              <a:t>Genetics</a:t>
            </a:r>
          </a:p>
          <a:p>
            <a:pPr lvl="1"/>
            <a:r>
              <a:rPr lang="en-US" sz="2400">
                <a:solidFill>
                  <a:schemeClr val="bg1">
                    <a:lumMod val="75000"/>
                    <a:lumOff val="25000"/>
                  </a:schemeClr>
                </a:solidFill>
              </a:rPr>
              <a:t>Environmental</a:t>
            </a:r>
          </a:p>
          <a:p>
            <a:endParaRPr lang="en-US" sz="2400"/>
          </a:p>
          <a:p>
            <a:r>
              <a:rPr lang="en-US" sz="2800" u="sng">
                <a:solidFill>
                  <a:schemeClr val="bg1">
                    <a:lumMod val="75000"/>
                    <a:lumOff val="25000"/>
                  </a:schemeClr>
                </a:solidFill>
              </a:rPr>
              <a:t>Shared Risks</a:t>
            </a:r>
          </a:p>
          <a:p>
            <a:pPr lvl="1"/>
            <a:r>
              <a:rPr lang="en-US" sz="2400">
                <a:solidFill>
                  <a:schemeClr val="bg1">
                    <a:lumMod val="75000"/>
                    <a:lumOff val="25000"/>
                  </a:schemeClr>
                </a:solidFill>
              </a:rPr>
              <a:t>Brain regions involved</a:t>
            </a:r>
          </a:p>
          <a:p>
            <a:pPr lvl="1"/>
            <a:r>
              <a:rPr lang="en-US" sz="2400">
                <a:solidFill>
                  <a:schemeClr val="bg1">
                    <a:lumMod val="75000"/>
                    <a:lumOff val="25000"/>
                  </a:schemeClr>
                </a:solidFill>
              </a:rPr>
              <a:t>Stress, Trauma, Adverse Childhood Experiences (ACE)</a:t>
            </a:r>
            <a:endParaRPr lang="en-US" sz="2400" dirty="0">
              <a:solidFill>
                <a:schemeClr val="bg1">
                  <a:lumMod val="75000"/>
                  <a:lumOff val="25000"/>
                </a:schemeClr>
              </a:solidFill>
            </a:endParaRPr>
          </a:p>
        </p:txBody>
      </p:sp>
      <p:pic>
        <p:nvPicPr>
          <p:cNvPr id="4" name="Picture 3">
            <a:extLst>
              <a:ext uri="{FF2B5EF4-FFF2-40B4-BE49-F238E27FC236}">
                <a16:creationId xmlns:a16="http://schemas.microsoft.com/office/drawing/2014/main" id="{82E38AB4-E257-525A-FEE6-C5AB500EB0D2}"/>
              </a:ext>
            </a:extLst>
          </p:cNvPr>
          <p:cNvPicPr>
            <a:picLocks noChangeAspect="1"/>
          </p:cNvPicPr>
          <p:nvPr/>
        </p:nvPicPr>
        <p:blipFill>
          <a:blip r:embed="rId3"/>
          <a:stretch>
            <a:fillRect/>
          </a:stretch>
        </p:blipFill>
        <p:spPr>
          <a:xfrm>
            <a:off x="6675528" y="2599379"/>
            <a:ext cx="4592029" cy="2582221"/>
          </a:xfrm>
          <a:prstGeom prst="rect">
            <a:avLst/>
          </a:prstGeom>
        </p:spPr>
      </p:pic>
    </p:spTree>
    <p:extLst>
      <p:ext uri="{BB962C8B-B14F-4D97-AF65-F5344CB8AC3E}">
        <p14:creationId xmlns:p14="http://schemas.microsoft.com/office/powerpoint/2010/main" val="1784360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3826D-0390-B576-ED90-8AF60FB2B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E141D-8AA8-E4E3-B133-9C8E6B63A4F2}"/>
              </a:ext>
            </a:extLst>
          </p:cNvPr>
          <p:cNvSpPr>
            <a:spLocks noGrp="1"/>
          </p:cNvSpPr>
          <p:nvPr>
            <p:ph type="title"/>
          </p:nvPr>
        </p:nvSpPr>
        <p:spPr/>
        <p:txBody>
          <a:bodyPr/>
          <a:lstStyle/>
          <a:p>
            <a:r>
              <a:rPr lang="en-US"/>
              <a:t>Cause of Co-Occurrence</a:t>
            </a:r>
            <a:endParaRPr lang="en-US" dirty="0"/>
          </a:p>
        </p:txBody>
      </p:sp>
      <p:sp>
        <p:nvSpPr>
          <p:cNvPr id="3" name="Content Placeholder 2">
            <a:extLst>
              <a:ext uri="{FF2B5EF4-FFF2-40B4-BE49-F238E27FC236}">
                <a16:creationId xmlns:a16="http://schemas.microsoft.com/office/drawing/2014/main" id="{B76E1B19-0CB4-6C60-63CB-9E76D9C9DE98}"/>
              </a:ext>
            </a:extLst>
          </p:cNvPr>
          <p:cNvSpPr>
            <a:spLocks noGrp="1"/>
          </p:cNvSpPr>
          <p:nvPr>
            <p:ph idx="1"/>
          </p:nvPr>
        </p:nvSpPr>
        <p:spPr>
          <a:xfrm>
            <a:off x="234923" y="1866900"/>
            <a:ext cx="4738860" cy="4852555"/>
          </a:xfrm>
        </p:spPr>
        <p:txBody>
          <a:bodyPr>
            <a:normAutofit/>
          </a:bodyPr>
          <a:lstStyle/>
          <a:p>
            <a:r>
              <a:rPr lang="en-US" sz="2800" u="sng"/>
              <a:t>Developmental Factors</a:t>
            </a:r>
          </a:p>
          <a:p>
            <a:pPr lvl="1"/>
            <a:r>
              <a:rPr lang="en-US" sz="2400">
                <a:solidFill>
                  <a:schemeClr val="bg1">
                    <a:lumMod val="75000"/>
                    <a:lumOff val="25000"/>
                  </a:schemeClr>
                </a:solidFill>
              </a:rPr>
              <a:t>Genetics</a:t>
            </a:r>
          </a:p>
          <a:p>
            <a:pPr lvl="1"/>
            <a:r>
              <a:rPr lang="en-US" sz="2800" b="1">
                <a:solidFill>
                  <a:schemeClr val="tx1">
                    <a:lumMod val="95000"/>
                  </a:schemeClr>
                </a:solidFill>
              </a:rPr>
              <a:t>Environmental</a:t>
            </a:r>
          </a:p>
          <a:p>
            <a:endParaRPr lang="en-US" sz="2400"/>
          </a:p>
          <a:p>
            <a:r>
              <a:rPr lang="en-US" sz="2800" u="sng">
                <a:solidFill>
                  <a:schemeClr val="bg1">
                    <a:lumMod val="75000"/>
                    <a:lumOff val="25000"/>
                  </a:schemeClr>
                </a:solidFill>
              </a:rPr>
              <a:t>Shared Risks</a:t>
            </a:r>
          </a:p>
          <a:p>
            <a:pPr lvl="1"/>
            <a:r>
              <a:rPr lang="en-US" sz="2400">
                <a:solidFill>
                  <a:schemeClr val="bg1">
                    <a:lumMod val="75000"/>
                    <a:lumOff val="25000"/>
                  </a:schemeClr>
                </a:solidFill>
              </a:rPr>
              <a:t>Brain regions involved</a:t>
            </a:r>
          </a:p>
          <a:p>
            <a:pPr lvl="1"/>
            <a:r>
              <a:rPr lang="en-US" sz="2400">
                <a:solidFill>
                  <a:schemeClr val="bg1">
                    <a:lumMod val="75000"/>
                    <a:lumOff val="25000"/>
                  </a:schemeClr>
                </a:solidFill>
              </a:rPr>
              <a:t>Stress, Trauma, Adverse Childhood Experiences (ACE)</a:t>
            </a:r>
            <a:endParaRPr lang="en-US" sz="2400" dirty="0">
              <a:solidFill>
                <a:schemeClr val="bg1">
                  <a:lumMod val="75000"/>
                  <a:lumOff val="25000"/>
                </a:schemeClr>
              </a:solidFill>
            </a:endParaRPr>
          </a:p>
        </p:txBody>
      </p:sp>
      <p:grpSp>
        <p:nvGrpSpPr>
          <p:cNvPr id="16" name="Group 15">
            <a:extLst>
              <a:ext uri="{FF2B5EF4-FFF2-40B4-BE49-F238E27FC236}">
                <a16:creationId xmlns:a16="http://schemas.microsoft.com/office/drawing/2014/main" id="{631FABFF-0149-9ABB-3899-159B128D61AB}"/>
              </a:ext>
            </a:extLst>
          </p:cNvPr>
          <p:cNvGrpSpPr/>
          <p:nvPr/>
        </p:nvGrpSpPr>
        <p:grpSpPr>
          <a:xfrm>
            <a:off x="6300318" y="2235200"/>
            <a:ext cx="4967239" cy="3716307"/>
            <a:chOff x="4735561" y="1866900"/>
            <a:chExt cx="4309657" cy="3356474"/>
          </a:xfrm>
        </p:grpSpPr>
        <p:pic>
          <p:nvPicPr>
            <p:cNvPr id="5" name="Picture 4" descr="A stack of coins&#10;&#10;Description automatically generated with medium confidence">
              <a:extLst>
                <a:ext uri="{FF2B5EF4-FFF2-40B4-BE49-F238E27FC236}">
                  <a16:creationId xmlns:a16="http://schemas.microsoft.com/office/drawing/2014/main" id="{E898D51C-22C9-7959-548D-6E8A79C2D915}"/>
                </a:ext>
              </a:extLst>
            </p:cNvPr>
            <p:cNvPicPr>
              <a:picLocks noChangeAspect="1"/>
            </p:cNvPicPr>
            <p:nvPr/>
          </p:nvPicPr>
          <p:blipFill>
            <a:blip r:embed="rId3">
              <a:extLst>
                <a:ext uri="{837473B0-CC2E-450A-ABE3-18F120FF3D39}">
                  <a1611:picAttrSrcUrl xmlns:a1611="http://schemas.microsoft.com/office/drawing/2016/11/main" r:id="rId4"/>
                </a:ext>
              </a:extLst>
            </a:blip>
            <a:srcRect l="14818" t="8678" r="11852" b="15768"/>
            <a:stretch/>
          </p:blipFill>
          <p:spPr>
            <a:xfrm>
              <a:off x="4735561" y="1866900"/>
              <a:ext cx="2482658" cy="1670171"/>
            </a:xfrm>
            <a:prstGeom prst="rect">
              <a:avLst/>
            </a:prstGeom>
          </p:spPr>
        </p:pic>
        <p:pic>
          <p:nvPicPr>
            <p:cNvPr id="1026" name="Picture 2" descr="Saturday Book Swap! | The New York ...">
              <a:extLst>
                <a:ext uri="{FF2B5EF4-FFF2-40B4-BE49-F238E27FC236}">
                  <a16:creationId xmlns:a16="http://schemas.microsoft.com/office/drawing/2014/main" id="{12B3948A-DF09-DA18-F795-ECB5DF82B6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97" b="7197"/>
            <a:stretch/>
          </p:blipFill>
          <p:spPr bwMode="auto">
            <a:xfrm>
              <a:off x="4735561" y="3537071"/>
              <a:ext cx="1969847" cy="16863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B3C57B-32BE-31A2-23B8-B9AF162567E2}"/>
                </a:ext>
              </a:extLst>
            </p:cNvPr>
            <p:cNvPicPr>
              <a:picLocks noChangeAspect="1"/>
            </p:cNvPicPr>
            <p:nvPr/>
          </p:nvPicPr>
          <p:blipFill>
            <a:blip r:embed="rId6"/>
            <a:srcRect l="6666" t="12406" r="8084" b="9662"/>
            <a:stretch/>
          </p:blipFill>
          <p:spPr>
            <a:xfrm>
              <a:off x="7218219" y="1866900"/>
              <a:ext cx="1826999" cy="1670171"/>
            </a:xfrm>
            <a:prstGeom prst="rect">
              <a:avLst/>
            </a:prstGeom>
          </p:spPr>
        </p:pic>
        <p:pic>
          <p:nvPicPr>
            <p:cNvPr id="15" name="Picture 14" descr="Icon&#10;&#10;Description automatically generated">
              <a:extLst>
                <a:ext uri="{FF2B5EF4-FFF2-40B4-BE49-F238E27FC236}">
                  <a16:creationId xmlns:a16="http://schemas.microsoft.com/office/drawing/2014/main" id="{7502CD3F-6D3D-FAA0-15F3-B5BD4E417E2B}"/>
                </a:ext>
              </a:extLst>
            </p:cNvPr>
            <p:cNvPicPr>
              <a:picLocks noChangeAspect="1"/>
            </p:cNvPicPr>
            <p:nvPr/>
          </p:nvPicPr>
          <p:blipFill>
            <a:blip r:embed="rId7">
              <a:extLst>
                <a:ext uri="{837473B0-CC2E-450A-ABE3-18F120FF3D39}">
                  <a1611:picAttrSrcUrl xmlns:a1611="http://schemas.microsoft.com/office/drawing/2016/11/main" r:id="rId8"/>
                </a:ext>
              </a:extLst>
            </a:blip>
            <a:srcRect b="11838"/>
            <a:stretch/>
          </p:blipFill>
          <p:spPr>
            <a:xfrm>
              <a:off x="6633739" y="3537070"/>
              <a:ext cx="2411479" cy="1686303"/>
            </a:xfrm>
            <a:prstGeom prst="rect">
              <a:avLst/>
            </a:prstGeom>
          </p:spPr>
        </p:pic>
      </p:grpSp>
    </p:spTree>
    <p:extLst>
      <p:ext uri="{BB962C8B-B14F-4D97-AF65-F5344CB8AC3E}">
        <p14:creationId xmlns:p14="http://schemas.microsoft.com/office/powerpoint/2010/main" val="2819189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67C67-130A-41A8-F9AD-FDA01093D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9471D-002D-D595-954E-983D94E98DF0}"/>
              </a:ext>
            </a:extLst>
          </p:cNvPr>
          <p:cNvSpPr>
            <a:spLocks noGrp="1"/>
          </p:cNvSpPr>
          <p:nvPr>
            <p:ph type="title"/>
          </p:nvPr>
        </p:nvSpPr>
        <p:spPr/>
        <p:txBody>
          <a:bodyPr/>
          <a:lstStyle/>
          <a:p>
            <a:r>
              <a:rPr lang="en-US" dirty="0"/>
              <a:t>Cause of Co-Occurrence</a:t>
            </a:r>
          </a:p>
        </p:txBody>
      </p:sp>
      <p:sp>
        <p:nvSpPr>
          <p:cNvPr id="3" name="Content Placeholder 2">
            <a:extLst>
              <a:ext uri="{FF2B5EF4-FFF2-40B4-BE49-F238E27FC236}">
                <a16:creationId xmlns:a16="http://schemas.microsoft.com/office/drawing/2014/main" id="{F703F053-D434-F6BC-D61E-6131C2438DD8}"/>
              </a:ext>
            </a:extLst>
          </p:cNvPr>
          <p:cNvSpPr>
            <a:spLocks noGrp="1"/>
          </p:cNvSpPr>
          <p:nvPr>
            <p:ph idx="1"/>
          </p:nvPr>
        </p:nvSpPr>
        <p:spPr>
          <a:xfrm>
            <a:off x="234923" y="1866900"/>
            <a:ext cx="4738860" cy="4852555"/>
          </a:xfrm>
        </p:spPr>
        <p:txBody>
          <a:bodyPr>
            <a:normAutofit/>
          </a:bodyPr>
          <a:lstStyle/>
          <a:p>
            <a:r>
              <a:rPr lang="en-US" sz="2800" u="sng" dirty="0">
                <a:solidFill>
                  <a:schemeClr val="bg1">
                    <a:lumMod val="75000"/>
                    <a:lumOff val="25000"/>
                  </a:schemeClr>
                </a:solidFill>
              </a:rPr>
              <a:t>Developmental Factors</a:t>
            </a:r>
          </a:p>
          <a:p>
            <a:pPr lvl="1"/>
            <a:r>
              <a:rPr lang="en-US" sz="2400" dirty="0">
                <a:solidFill>
                  <a:schemeClr val="bg1">
                    <a:lumMod val="75000"/>
                    <a:lumOff val="25000"/>
                  </a:schemeClr>
                </a:solidFill>
              </a:rPr>
              <a:t>Genetics</a:t>
            </a:r>
          </a:p>
          <a:p>
            <a:pPr lvl="1"/>
            <a:r>
              <a:rPr lang="en-US" sz="2400" dirty="0">
                <a:solidFill>
                  <a:schemeClr val="bg1">
                    <a:lumMod val="75000"/>
                    <a:lumOff val="25000"/>
                  </a:schemeClr>
                </a:solidFill>
              </a:rPr>
              <a:t>Environmental</a:t>
            </a:r>
          </a:p>
          <a:p>
            <a:endParaRPr lang="en-US" sz="2400" dirty="0"/>
          </a:p>
          <a:p>
            <a:r>
              <a:rPr lang="en-US" sz="2800" u="sng" dirty="0">
                <a:solidFill>
                  <a:schemeClr val="tx1"/>
                </a:solidFill>
              </a:rPr>
              <a:t>Shared Risks</a:t>
            </a:r>
          </a:p>
          <a:p>
            <a:pPr lvl="1"/>
            <a:r>
              <a:rPr lang="en-US" sz="2800" b="1" dirty="0">
                <a:solidFill>
                  <a:schemeClr val="tx1"/>
                </a:solidFill>
              </a:rPr>
              <a:t>Brain regions involved</a:t>
            </a:r>
          </a:p>
          <a:p>
            <a:pPr lvl="1"/>
            <a:r>
              <a:rPr lang="en-US" sz="2400" dirty="0">
                <a:solidFill>
                  <a:schemeClr val="bg1">
                    <a:lumMod val="75000"/>
                    <a:lumOff val="25000"/>
                  </a:schemeClr>
                </a:solidFill>
              </a:rPr>
              <a:t>Stress, Trauma, Adverse Childhood Experiences (ACE)</a:t>
            </a:r>
          </a:p>
        </p:txBody>
      </p:sp>
      <p:pic>
        <p:nvPicPr>
          <p:cNvPr id="4" name="Picture 3">
            <a:extLst>
              <a:ext uri="{FF2B5EF4-FFF2-40B4-BE49-F238E27FC236}">
                <a16:creationId xmlns:a16="http://schemas.microsoft.com/office/drawing/2014/main" id="{3FCC737C-6EF8-ECF8-53CA-BB2036E93754}"/>
              </a:ext>
            </a:extLst>
          </p:cNvPr>
          <p:cNvPicPr>
            <a:picLocks noChangeAspect="1"/>
          </p:cNvPicPr>
          <p:nvPr/>
        </p:nvPicPr>
        <p:blipFill>
          <a:blip r:embed="rId3"/>
          <a:stretch>
            <a:fillRect/>
          </a:stretch>
        </p:blipFill>
        <p:spPr>
          <a:xfrm>
            <a:off x="5897346" y="2421467"/>
            <a:ext cx="5586382" cy="3555999"/>
          </a:xfrm>
          <a:prstGeom prst="rect">
            <a:avLst/>
          </a:prstGeom>
        </p:spPr>
      </p:pic>
    </p:spTree>
    <p:extLst>
      <p:ext uri="{BB962C8B-B14F-4D97-AF65-F5344CB8AC3E}">
        <p14:creationId xmlns:p14="http://schemas.microsoft.com/office/powerpoint/2010/main" val="30893240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e85094c-adbb-449e-91f3-929a291ff2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C0B69E111BCF4A88306BCB038D97C9" ma:contentTypeVersion="8" ma:contentTypeDescription="Create a new document." ma:contentTypeScope="" ma:versionID="0c13f4b5f9ab96ffc4a6ff44c0c02b68">
  <xsd:schema xmlns:xsd="http://www.w3.org/2001/XMLSchema" xmlns:xs="http://www.w3.org/2001/XMLSchema" xmlns:p="http://schemas.microsoft.com/office/2006/metadata/properties" xmlns:ns3="4e85094c-adbb-449e-91f3-929a291ff29f" xmlns:ns4="c14b6df9-380b-4885-9e7e-026837da63df" targetNamespace="http://schemas.microsoft.com/office/2006/metadata/properties" ma:root="true" ma:fieldsID="098ee92d1c72978c207b5204afe7a3a2" ns3:_="" ns4:_="">
    <xsd:import namespace="4e85094c-adbb-449e-91f3-929a291ff29f"/>
    <xsd:import namespace="c14b6df9-380b-4885-9e7e-026837da63d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85094c-adbb-449e-91f3-929a291ff2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4b6df9-380b-4885-9e7e-026837da63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2.xml><?xml version="1.0" encoding="utf-8"?>
<ds:datastoreItem xmlns:ds="http://schemas.openxmlformats.org/officeDocument/2006/customXml" ds:itemID="{2C4C00F4-06E9-43E3-AD97-88A857CEFA82}">
  <ds:schemaRefs>
    <ds:schemaRef ds:uri="http://schemas.microsoft.com/office/infopath/2007/PartnerControls"/>
    <ds:schemaRef ds:uri="4e85094c-adbb-449e-91f3-929a291ff29f"/>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c14b6df9-380b-4885-9e7e-026837da63df"/>
    <ds:schemaRef ds:uri="http://www.w3.org/XML/1998/namespace"/>
    <ds:schemaRef ds:uri="http://purl.org/dc/dcmitype/"/>
  </ds:schemaRefs>
</ds:datastoreItem>
</file>

<file path=customXml/itemProps3.xml><?xml version="1.0" encoding="utf-8"?>
<ds:datastoreItem xmlns:ds="http://schemas.openxmlformats.org/officeDocument/2006/customXml" ds:itemID="{097E0B4A-B3EB-472F-A581-AECF2B8633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85094c-adbb-449e-91f3-929a291ff29f"/>
    <ds:schemaRef ds:uri="c14b6df9-380b-4885-9e7e-026837da63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{F18FC2A4-2449-465B-B304-2D09CCF11550}tf55705232_win32</Template>
  <TotalTime>6433</TotalTime>
  <Words>3916</Words>
  <Application>Microsoft Office PowerPoint</Application>
  <PresentationFormat>Widescreen</PresentationFormat>
  <Paragraphs>405</Paragraphs>
  <Slides>39</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Aptos Narrow</vt:lpstr>
      <vt:lpstr>Calibri</vt:lpstr>
      <vt:lpstr>Goudy Old Style</vt:lpstr>
      <vt:lpstr>Wingdings 2</vt:lpstr>
      <vt:lpstr>SlateVTI</vt:lpstr>
      <vt:lpstr>Mental Health and Substance Use Disorders</vt:lpstr>
      <vt:lpstr>Disclaimers</vt:lpstr>
      <vt:lpstr>Learning Objectives</vt:lpstr>
      <vt:lpstr>Prevalence</vt:lpstr>
      <vt:lpstr>Prevalence among Opioid Use Disorder</vt:lpstr>
      <vt:lpstr>Cause of Co-Occurrence</vt:lpstr>
      <vt:lpstr>Cause of Co-Occurrence</vt:lpstr>
      <vt:lpstr>Cause of Co-Occurrence</vt:lpstr>
      <vt:lpstr>Cause of Co-Occurrence</vt:lpstr>
      <vt:lpstr>Cause of Co-Occurrence</vt:lpstr>
      <vt:lpstr>Clinical implications of co-occurrence</vt:lpstr>
      <vt:lpstr>Polling Question</vt:lpstr>
      <vt:lpstr>Polling Question</vt:lpstr>
      <vt:lpstr>Learning Objectives</vt:lpstr>
      <vt:lpstr>Case: DB</vt:lpstr>
      <vt:lpstr>Case: DB</vt:lpstr>
      <vt:lpstr>PowerPoint Presentation</vt:lpstr>
      <vt:lpstr>Independent or Secondary Disorder</vt:lpstr>
      <vt:lpstr>Where to Start</vt:lpstr>
      <vt:lpstr>Case: DB</vt:lpstr>
      <vt:lpstr>Case: DB</vt:lpstr>
      <vt:lpstr>DB Polling Question</vt:lpstr>
      <vt:lpstr>Case: DB</vt:lpstr>
      <vt:lpstr>Where to Start</vt:lpstr>
      <vt:lpstr>Screening Tools for MHD</vt:lpstr>
      <vt:lpstr>Screening Tools for SUD</vt:lpstr>
      <vt:lpstr>Case: DB</vt:lpstr>
      <vt:lpstr>DB Polling Question</vt:lpstr>
      <vt:lpstr>Where to Start</vt:lpstr>
      <vt:lpstr>Learning Objectives</vt:lpstr>
      <vt:lpstr>Co-occurrent Treatment Overview</vt:lpstr>
      <vt:lpstr>Co-occurrent Treatment Overview</vt:lpstr>
      <vt:lpstr>Co-Occurrence and Depression</vt:lpstr>
      <vt:lpstr>Co-Occurrence and Anxiety</vt:lpstr>
      <vt:lpstr>Co-Occurrence and PTSD</vt:lpstr>
      <vt:lpstr>Co-Occurrence and Bipolar</vt:lpstr>
      <vt:lpstr>Co-Occurrence and Schizophrenia</vt:lpstr>
      <vt:lpstr>Co-Occurrence and ADHD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Assisted Treatment</dc:title>
  <dc:creator>Draude, Trey (BOP)</dc:creator>
  <cp:lastModifiedBy>Draude, Trey (BOP)</cp:lastModifiedBy>
  <cp:revision>150</cp:revision>
  <dcterms:created xsi:type="dcterms:W3CDTF">2022-07-16T18:39:27Z</dcterms:created>
  <dcterms:modified xsi:type="dcterms:W3CDTF">2025-02-18T17:54:28Z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0x01010061C0B69E111BCF4A88306BCB038D97C9</vt:lpwstr>
  </property>
</Properties>
</file>