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74" r:id="rId4"/>
    <p:sldId id="281" r:id="rId5"/>
    <p:sldId id="282" r:id="rId6"/>
    <p:sldId id="283" r:id="rId7"/>
    <p:sldId id="275" r:id="rId8"/>
    <p:sldId id="280" r:id="rId9"/>
    <p:sldId id="285" r:id="rId10"/>
    <p:sldId id="297" r:id="rId11"/>
    <p:sldId id="301" r:id="rId12"/>
    <p:sldId id="286" r:id="rId13"/>
    <p:sldId id="298" r:id="rId14"/>
    <p:sldId id="299" r:id="rId15"/>
    <p:sldId id="300" r:id="rId16"/>
    <p:sldId id="287" r:id="rId17"/>
    <p:sldId id="284" r:id="rId18"/>
    <p:sldId id="288" r:id="rId19"/>
    <p:sldId id="289" r:id="rId20"/>
    <p:sldId id="290" r:id="rId21"/>
    <p:sldId id="276" r:id="rId22"/>
    <p:sldId id="277" r:id="rId23"/>
    <p:sldId id="302" r:id="rId24"/>
    <p:sldId id="278" r:id="rId25"/>
    <p:sldId id="294" r:id="rId26"/>
    <p:sldId id="295" r:id="rId27"/>
    <p:sldId id="279" r:id="rId28"/>
    <p:sldId id="296" r:id="rId29"/>
    <p:sldId id="27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77091" autoAdjust="0"/>
  </p:normalViewPr>
  <p:slideViewPr>
    <p:cSldViewPr snapToGrid="0">
      <p:cViewPr varScale="1">
        <p:scale>
          <a:sx n="90" d="100"/>
          <a:sy n="90" d="100"/>
        </p:scale>
        <p:origin x="69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FDF82-65F9-4A99-89DA-6F89872331C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F6B2079-EAA3-44CF-AD44-94A74D07268B}">
      <dgm:prSet/>
      <dgm:spPr/>
      <dgm:t>
        <a:bodyPr/>
        <a:lstStyle/>
        <a:p>
          <a:r>
            <a:rPr lang="en-US"/>
            <a:t>Living will</a:t>
          </a:r>
        </a:p>
      </dgm:t>
    </dgm:pt>
    <dgm:pt modelId="{B7C80C60-1D5B-4F29-BB65-0E5A73D57745}" type="parTrans" cxnId="{D905A245-69E1-4DEE-81BE-5BA4FE7EEEFD}">
      <dgm:prSet/>
      <dgm:spPr/>
      <dgm:t>
        <a:bodyPr/>
        <a:lstStyle/>
        <a:p>
          <a:endParaRPr lang="en-US"/>
        </a:p>
      </dgm:t>
    </dgm:pt>
    <dgm:pt modelId="{98B84AD9-C6D7-4E34-A290-7234E1DE9141}" type="sibTrans" cxnId="{D905A245-69E1-4DEE-81BE-5BA4FE7EEEFD}">
      <dgm:prSet/>
      <dgm:spPr/>
      <dgm:t>
        <a:bodyPr/>
        <a:lstStyle/>
        <a:p>
          <a:endParaRPr lang="en-US"/>
        </a:p>
      </dgm:t>
    </dgm:pt>
    <dgm:pt modelId="{93CD1F55-DC17-4B3A-8BC0-97FB456457A5}">
      <dgm:prSet/>
      <dgm:spPr/>
      <dgm:t>
        <a:bodyPr/>
        <a:lstStyle/>
        <a:p>
          <a:r>
            <a:rPr lang="en-US"/>
            <a:t>Durable power of attorney</a:t>
          </a:r>
        </a:p>
      </dgm:t>
    </dgm:pt>
    <dgm:pt modelId="{1DFC486F-1893-446D-98A6-27395DCD4087}" type="parTrans" cxnId="{9E3CEF0F-7C69-4E44-A63E-C93207782F5D}">
      <dgm:prSet/>
      <dgm:spPr/>
      <dgm:t>
        <a:bodyPr/>
        <a:lstStyle/>
        <a:p>
          <a:endParaRPr lang="en-US"/>
        </a:p>
      </dgm:t>
    </dgm:pt>
    <dgm:pt modelId="{6286A8C9-89CE-4ADF-94E5-95801DE293EC}" type="sibTrans" cxnId="{9E3CEF0F-7C69-4E44-A63E-C93207782F5D}">
      <dgm:prSet/>
      <dgm:spPr/>
      <dgm:t>
        <a:bodyPr/>
        <a:lstStyle/>
        <a:p>
          <a:endParaRPr lang="en-US"/>
        </a:p>
      </dgm:t>
    </dgm:pt>
    <dgm:pt modelId="{1C8473C1-76D6-4DC4-A7AC-1BB57ED9A72F}">
      <dgm:prSet/>
      <dgm:spPr/>
      <dgm:t>
        <a:bodyPr/>
        <a:lstStyle/>
        <a:p>
          <a:r>
            <a:rPr lang="en-US"/>
            <a:t>MOLST/POLST form</a:t>
          </a:r>
        </a:p>
      </dgm:t>
    </dgm:pt>
    <dgm:pt modelId="{8FFB41A8-ED2D-4A12-82BB-369B8841BF56}" type="parTrans" cxnId="{E1EE8A18-6CF9-400E-99C1-D33C5F5B913D}">
      <dgm:prSet/>
      <dgm:spPr/>
      <dgm:t>
        <a:bodyPr/>
        <a:lstStyle/>
        <a:p>
          <a:endParaRPr lang="en-US"/>
        </a:p>
      </dgm:t>
    </dgm:pt>
    <dgm:pt modelId="{56ADE28E-460F-49EC-ABD3-1A37CFF9BC79}" type="sibTrans" cxnId="{E1EE8A18-6CF9-400E-99C1-D33C5F5B913D}">
      <dgm:prSet/>
      <dgm:spPr/>
      <dgm:t>
        <a:bodyPr/>
        <a:lstStyle/>
        <a:p>
          <a:endParaRPr lang="en-US"/>
        </a:p>
      </dgm:t>
    </dgm:pt>
    <dgm:pt modelId="{6CA7647F-C77E-4BB0-81BB-AC4889077390}" type="pres">
      <dgm:prSet presAssocID="{DF8FDF82-65F9-4A99-89DA-6F89872331C7}" presName="root" presStyleCnt="0">
        <dgm:presLayoutVars>
          <dgm:dir/>
          <dgm:resizeHandles val="exact"/>
        </dgm:presLayoutVars>
      </dgm:prSet>
      <dgm:spPr/>
    </dgm:pt>
    <dgm:pt modelId="{9D4D766F-07AF-44D9-A244-5647C2AEAAA5}" type="pres">
      <dgm:prSet presAssocID="{FF6B2079-EAA3-44CF-AD44-94A74D07268B}" presName="compNode" presStyleCnt="0"/>
      <dgm:spPr/>
    </dgm:pt>
    <dgm:pt modelId="{434673F2-152F-4703-BAB0-3AFB08708B79}" type="pres">
      <dgm:prSet presAssocID="{FF6B2079-EAA3-44CF-AD44-94A74D07268B}" presName="bgRect" presStyleLbl="bgShp" presStyleIdx="0" presStyleCnt="3"/>
      <dgm:spPr/>
    </dgm:pt>
    <dgm:pt modelId="{DC02E195-6576-4D02-9E57-B0AAE3FD8616}" type="pres">
      <dgm:prSet presAssocID="{FF6B2079-EAA3-44CF-AD44-94A74D07268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2C09A404-9E7E-4AE2-86EC-905CA71F7608}" type="pres">
      <dgm:prSet presAssocID="{FF6B2079-EAA3-44CF-AD44-94A74D07268B}" presName="spaceRect" presStyleCnt="0"/>
      <dgm:spPr/>
    </dgm:pt>
    <dgm:pt modelId="{9FF75E3B-FAA7-4CF0-889F-AB2D14BF8476}" type="pres">
      <dgm:prSet presAssocID="{FF6B2079-EAA3-44CF-AD44-94A74D07268B}" presName="parTx" presStyleLbl="revTx" presStyleIdx="0" presStyleCnt="3">
        <dgm:presLayoutVars>
          <dgm:chMax val="0"/>
          <dgm:chPref val="0"/>
        </dgm:presLayoutVars>
      </dgm:prSet>
      <dgm:spPr/>
    </dgm:pt>
    <dgm:pt modelId="{93310799-0D8D-408A-9881-5A247AC9A3B0}" type="pres">
      <dgm:prSet presAssocID="{98B84AD9-C6D7-4E34-A290-7234E1DE9141}" presName="sibTrans" presStyleCnt="0"/>
      <dgm:spPr/>
    </dgm:pt>
    <dgm:pt modelId="{1E76B82A-DFB7-47D5-80C4-6AA0B137C10F}" type="pres">
      <dgm:prSet presAssocID="{93CD1F55-DC17-4B3A-8BC0-97FB456457A5}" presName="compNode" presStyleCnt="0"/>
      <dgm:spPr/>
    </dgm:pt>
    <dgm:pt modelId="{3E777346-3575-4874-A456-A330AB74BB54}" type="pres">
      <dgm:prSet presAssocID="{93CD1F55-DC17-4B3A-8BC0-97FB456457A5}" presName="bgRect" presStyleLbl="bgShp" presStyleIdx="1" presStyleCnt="3"/>
      <dgm:spPr/>
    </dgm:pt>
    <dgm:pt modelId="{82423720-4CDA-40B1-B097-7D2129C78CBA}" type="pres">
      <dgm:prSet presAssocID="{93CD1F55-DC17-4B3A-8BC0-97FB456457A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3371AD9D-270C-4F03-9F55-890104649B53}" type="pres">
      <dgm:prSet presAssocID="{93CD1F55-DC17-4B3A-8BC0-97FB456457A5}" presName="spaceRect" presStyleCnt="0"/>
      <dgm:spPr/>
    </dgm:pt>
    <dgm:pt modelId="{4053F217-12A8-4508-A83E-11FF5BE0889A}" type="pres">
      <dgm:prSet presAssocID="{93CD1F55-DC17-4B3A-8BC0-97FB456457A5}" presName="parTx" presStyleLbl="revTx" presStyleIdx="1" presStyleCnt="3">
        <dgm:presLayoutVars>
          <dgm:chMax val="0"/>
          <dgm:chPref val="0"/>
        </dgm:presLayoutVars>
      </dgm:prSet>
      <dgm:spPr/>
    </dgm:pt>
    <dgm:pt modelId="{B2BF4E11-40D0-421F-AED3-4B7A71502A0E}" type="pres">
      <dgm:prSet presAssocID="{6286A8C9-89CE-4ADF-94E5-95801DE293EC}" presName="sibTrans" presStyleCnt="0"/>
      <dgm:spPr/>
    </dgm:pt>
    <dgm:pt modelId="{41B21B71-B8D0-4F5C-88A3-8FB12B6FC37C}" type="pres">
      <dgm:prSet presAssocID="{1C8473C1-76D6-4DC4-A7AC-1BB57ED9A72F}" presName="compNode" presStyleCnt="0"/>
      <dgm:spPr/>
    </dgm:pt>
    <dgm:pt modelId="{B6572555-9520-432E-BBB8-49F08D44B6BD}" type="pres">
      <dgm:prSet presAssocID="{1C8473C1-76D6-4DC4-A7AC-1BB57ED9A72F}" presName="bgRect" presStyleLbl="bgShp" presStyleIdx="2" presStyleCnt="3"/>
      <dgm:spPr/>
    </dgm:pt>
    <dgm:pt modelId="{B98CDCA5-1D34-43B8-B393-69061FBBA9E7}" type="pres">
      <dgm:prSet presAssocID="{1C8473C1-76D6-4DC4-A7AC-1BB57ED9A72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0A5A28AB-537F-43A1-88DB-9B6AFE403E75}" type="pres">
      <dgm:prSet presAssocID="{1C8473C1-76D6-4DC4-A7AC-1BB57ED9A72F}" presName="spaceRect" presStyleCnt="0"/>
      <dgm:spPr/>
    </dgm:pt>
    <dgm:pt modelId="{D91E1F85-BDAA-4928-BEF7-8057D95B045E}" type="pres">
      <dgm:prSet presAssocID="{1C8473C1-76D6-4DC4-A7AC-1BB57ED9A72F}" presName="parTx" presStyleLbl="revTx" presStyleIdx="2" presStyleCnt="3">
        <dgm:presLayoutVars>
          <dgm:chMax val="0"/>
          <dgm:chPref val="0"/>
        </dgm:presLayoutVars>
      </dgm:prSet>
      <dgm:spPr/>
    </dgm:pt>
  </dgm:ptLst>
  <dgm:cxnLst>
    <dgm:cxn modelId="{9E3CEF0F-7C69-4E44-A63E-C93207782F5D}" srcId="{DF8FDF82-65F9-4A99-89DA-6F89872331C7}" destId="{93CD1F55-DC17-4B3A-8BC0-97FB456457A5}" srcOrd="1" destOrd="0" parTransId="{1DFC486F-1893-446D-98A6-27395DCD4087}" sibTransId="{6286A8C9-89CE-4ADF-94E5-95801DE293EC}"/>
    <dgm:cxn modelId="{E1EE8A18-6CF9-400E-99C1-D33C5F5B913D}" srcId="{DF8FDF82-65F9-4A99-89DA-6F89872331C7}" destId="{1C8473C1-76D6-4DC4-A7AC-1BB57ED9A72F}" srcOrd="2" destOrd="0" parTransId="{8FFB41A8-ED2D-4A12-82BB-369B8841BF56}" sibTransId="{56ADE28E-460F-49EC-ABD3-1A37CFF9BC79}"/>
    <dgm:cxn modelId="{75999D43-6875-4EDD-9413-4B401DB635A5}" type="presOf" srcId="{FF6B2079-EAA3-44CF-AD44-94A74D07268B}" destId="{9FF75E3B-FAA7-4CF0-889F-AB2D14BF8476}" srcOrd="0" destOrd="0" presId="urn:microsoft.com/office/officeart/2018/2/layout/IconVerticalSolidList"/>
    <dgm:cxn modelId="{D905A245-69E1-4DEE-81BE-5BA4FE7EEEFD}" srcId="{DF8FDF82-65F9-4A99-89DA-6F89872331C7}" destId="{FF6B2079-EAA3-44CF-AD44-94A74D07268B}" srcOrd="0" destOrd="0" parTransId="{B7C80C60-1D5B-4F29-BB65-0E5A73D57745}" sibTransId="{98B84AD9-C6D7-4E34-A290-7234E1DE9141}"/>
    <dgm:cxn modelId="{C8414B81-21B6-4DA5-8E94-45C19000A837}" type="presOf" srcId="{DF8FDF82-65F9-4A99-89DA-6F89872331C7}" destId="{6CA7647F-C77E-4BB0-81BB-AC4889077390}" srcOrd="0" destOrd="0" presId="urn:microsoft.com/office/officeart/2018/2/layout/IconVerticalSolidList"/>
    <dgm:cxn modelId="{6C6F5B9E-A1DE-4D7E-95D4-9F04D96E54BD}" type="presOf" srcId="{1C8473C1-76D6-4DC4-A7AC-1BB57ED9A72F}" destId="{D91E1F85-BDAA-4928-BEF7-8057D95B045E}" srcOrd="0" destOrd="0" presId="urn:microsoft.com/office/officeart/2018/2/layout/IconVerticalSolidList"/>
    <dgm:cxn modelId="{709E309F-A650-4381-80AD-DC996060D4A9}" type="presOf" srcId="{93CD1F55-DC17-4B3A-8BC0-97FB456457A5}" destId="{4053F217-12A8-4508-A83E-11FF5BE0889A}" srcOrd="0" destOrd="0" presId="urn:microsoft.com/office/officeart/2018/2/layout/IconVerticalSolidList"/>
    <dgm:cxn modelId="{4C258962-E446-444A-AB7D-51148A1D432F}" type="presParOf" srcId="{6CA7647F-C77E-4BB0-81BB-AC4889077390}" destId="{9D4D766F-07AF-44D9-A244-5647C2AEAAA5}" srcOrd="0" destOrd="0" presId="urn:microsoft.com/office/officeart/2018/2/layout/IconVerticalSolidList"/>
    <dgm:cxn modelId="{4D43E86C-E4F4-4059-B07A-467FAD27162C}" type="presParOf" srcId="{9D4D766F-07AF-44D9-A244-5647C2AEAAA5}" destId="{434673F2-152F-4703-BAB0-3AFB08708B79}" srcOrd="0" destOrd="0" presId="urn:microsoft.com/office/officeart/2018/2/layout/IconVerticalSolidList"/>
    <dgm:cxn modelId="{AA21EB3F-D3F6-4091-A0E4-4DEAA2EC860D}" type="presParOf" srcId="{9D4D766F-07AF-44D9-A244-5647C2AEAAA5}" destId="{DC02E195-6576-4D02-9E57-B0AAE3FD8616}" srcOrd="1" destOrd="0" presId="urn:microsoft.com/office/officeart/2018/2/layout/IconVerticalSolidList"/>
    <dgm:cxn modelId="{B7EAC5EB-ABAA-44E5-8229-9F0EA30F6FCE}" type="presParOf" srcId="{9D4D766F-07AF-44D9-A244-5647C2AEAAA5}" destId="{2C09A404-9E7E-4AE2-86EC-905CA71F7608}" srcOrd="2" destOrd="0" presId="urn:microsoft.com/office/officeart/2018/2/layout/IconVerticalSolidList"/>
    <dgm:cxn modelId="{1302D53A-2ECB-4E5B-B47B-7C9930F4BC99}" type="presParOf" srcId="{9D4D766F-07AF-44D9-A244-5647C2AEAAA5}" destId="{9FF75E3B-FAA7-4CF0-889F-AB2D14BF8476}" srcOrd="3" destOrd="0" presId="urn:microsoft.com/office/officeart/2018/2/layout/IconVerticalSolidList"/>
    <dgm:cxn modelId="{972526C3-51CC-4EC5-A53A-C90F60772365}" type="presParOf" srcId="{6CA7647F-C77E-4BB0-81BB-AC4889077390}" destId="{93310799-0D8D-408A-9881-5A247AC9A3B0}" srcOrd="1" destOrd="0" presId="urn:microsoft.com/office/officeart/2018/2/layout/IconVerticalSolidList"/>
    <dgm:cxn modelId="{D8F3C4AC-3B73-41BA-8045-54B1EE407B87}" type="presParOf" srcId="{6CA7647F-C77E-4BB0-81BB-AC4889077390}" destId="{1E76B82A-DFB7-47D5-80C4-6AA0B137C10F}" srcOrd="2" destOrd="0" presId="urn:microsoft.com/office/officeart/2018/2/layout/IconVerticalSolidList"/>
    <dgm:cxn modelId="{60567364-5EC5-43AC-A546-BDCBE2968844}" type="presParOf" srcId="{1E76B82A-DFB7-47D5-80C4-6AA0B137C10F}" destId="{3E777346-3575-4874-A456-A330AB74BB54}" srcOrd="0" destOrd="0" presId="urn:microsoft.com/office/officeart/2018/2/layout/IconVerticalSolidList"/>
    <dgm:cxn modelId="{E79407C8-EA24-41E9-B1CC-94010D3207E5}" type="presParOf" srcId="{1E76B82A-DFB7-47D5-80C4-6AA0B137C10F}" destId="{82423720-4CDA-40B1-B097-7D2129C78CBA}" srcOrd="1" destOrd="0" presId="urn:microsoft.com/office/officeart/2018/2/layout/IconVerticalSolidList"/>
    <dgm:cxn modelId="{1100D790-D1B4-4F8D-8A81-4930FE18122C}" type="presParOf" srcId="{1E76B82A-DFB7-47D5-80C4-6AA0B137C10F}" destId="{3371AD9D-270C-4F03-9F55-890104649B53}" srcOrd="2" destOrd="0" presId="urn:microsoft.com/office/officeart/2018/2/layout/IconVerticalSolidList"/>
    <dgm:cxn modelId="{E8EE541C-0373-4B16-A8CB-12E48471BDD9}" type="presParOf" srcId="{1E76B82A-DFB7-47D5-80C4-6AA0B137C10F}" destId="{4053F217-12A8-4508-A83E-11FF5BE0889A}" srcOrd="3" destOrd="0" presId="urn:microsoft.com/office/officeart/2018/2/layout/IconVerticalSolidList"/>
    <dgm:cxn modelId="{AA38E217-EFEC-4543-9A4F-59BB3C779368}" type="presParOf" srcId="{6CA7647F-C77E-4BB0-81BB-AC4889077390}" destId="{B2BF4E11-40D0-421F-AED3-4B7A71502A0E}" srcOrd="3" destOrd="0" presId="urn:microsoft.com/office/officeart/2018/2/layout/IconVerticalSolidList"/>
    <dgm:cxn modelId="{D960B3ED-5561-4BFA-B74D-3FC7E15AAA2B}" type="presParOf" srcId="{6CA7647F-C77E-4BB0-81BB-AC4889077390}" destId="{41B21B71-B8D0-4F5C-88A3-8FB12B6FC37C}" srcOrd="4" destOrd="0" presId="urn:microsoft.com/office/officeart/2018/2/layout/IconVerticalSolidList"/>
    <dgm:cxn modelId="{7D8D0AD4-406E-4FEC-80B2-B94FCCDF2D16}" type="presParOf" srcId="{41B21B71-B8D0-4F5C-88A3-8FB12B6FC37C}" destId="{B6572555-9520-432E-BBB8-49F08D44B6BD}" srcOrd="0" destOrd="0" presId="urn:microsoft.com/office/officeart/2018/2/layout/IconVerticalSolidList"/>
    <dgm:cxn modelId="{81A1587C-ED1D-44EE-9D2A-7587D201FB84}" type="presParOf" srcId="{41B21B71-B8D0-4F5C-88A3-8FB12B6FC37C}" destId="{B98CDCA5-1D34-43B8-B393-69061FBBA9E7}" srcOrd="1" destOrd="0" presId="urn:microsoft.com/office/officeart/2018/2/layout/IconVerticalSolidList"/>
    <dgm:cxn modelId="{5321EB23-D453-4ADC-87CA-EADF3839C9EA}" type="presParOf" srcId="{41B21B71-B8D0-4F5C-88A3-8FB12B6FC37C}" destId="{0A5A28AB-537F-43A1-88DB-9B6AFE403E75}" srcOrd="2" destOrd="0" presId="urn:microsoft.com/office/officeart/2018/2/layout/IconVerticalSolidList"/>
    <dgm:cxn modelId="{87931462-2CB9-4416-B6A1-80CF291F4162}" type="presParOf" srcId="{41B21B71-B8D0-4F5C-88A3-8FB12B6FC37C}" destId="{D91E1F85-BDAA-4928-BEF7-8057D95B045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19C24C-D0BB-4C72-8F05-1297CB91052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E6AB295-A7BF-44CE-AE2C-E8EF0ABD5AAD}">
      <dgm:prSet/>
      <dgm:spPr/>
      <dgm:t>
        <a:bodyPr/>
        <a:lstStyle/>
        <a:p>
          <a:r>
            <a:rPr lang="en-US" dirty="0"/>
            <a:t>Advance directives guide EMS clinicians in respecting patients’ autonomy.</a:t>
          </a:r>
        </a:p>
      </dgm:t>
    </dgm:pt>
    <dgm:pt modelId="{18EE9162-4593-452D-B135-2E993A76C8B3}" type="parTrans" cxnId="{B0F41E2A-BA8B-43B3-AD56-18D2F3283477}">
      <dgm:prSet/>
      <dgm:spPr/>
      <dgm:t>
        <a:bodyPr/>
        <a:lstStyle/>
        <a:p>
          <a:endParaRPr lang="en-US"/>
        </a:p>
      </dgm:t>
    </dgm:pt>
    <dgm:pt modelId="{3D94FD8E-0C31-4CF7-B5BC-1E14AE844DF3}" type="sibTrans" cxnId="{B0F41E2A-BA8B-43B3-AD56-18D2F3283477}">
      <dgm:prSet/>
      <dgm:spPr/>
      <dgm:t>
        <a:bodyPr/>
        <a:lstStyle/>
        <a:p>
          <a:endParaRPr lang="en-US"/>
        </a:p>
      </dgm:t>
    </dgm:pt>
    <dgm:pt modelId="{CFD704D3-62D1-44BA-A7B4-C1E41AC7548C}">
      <dgm:prSet/>
      <dgm:spPr/>
      <dgm:t>
        <a:bodyPr/>
        <a:lstStyle/>
        <a:p>
          <a:r>
            <a:rPr lang="en-US"/>
            <a:t>Understanding state laws and documentation ensures ethical and legal compliance.</a:t>
          </a:r>
        </a:p>
      </dgm:t>
    </dgm:pt>
    <dgm:pt modelId="{70F69BD8-1730-4DF7-A3B3-3EA3140CBB8F}" type="parTrans" cxnId="{05F6353D-EF46-4421-B5AB-785B6B086EA9}">
      <dgm:prSet/>
      <dgm:spPr/>
      <dgm:t>
        <a:bodyPr/>
        <a:lstStyle/>
        <a:p>
          <a:endParaRPr lang="en-US"/>
        </a:p>
      </dgm:t>
    </dgm:pt>
    <dgm:pt modelId="{A62872A3-0402-47F7-961E-0529CE969B90}" type="sibTrans" cxnId="{05F6353D-EF46-4421-B5AB-785B6B086EA9}">
      <dgm:prSet/>
      <dgm:spPr/>
      <dgm:t>
        <a:bodyPr/>
        <a:lstStyle/>
        <a:p>
          <a:endParaRPr lang="en-US"/>
        </a:p>
      </dgm:t>
    </dgm:pt>
    <dgm:pt modelId="{F9D0BC4B-2B15-44C3-BAE1-1DF24080DE94}">
      <dgm:prSet/>
      <dgm:spPr/>
      <dgm:t>
        <a:bodyPr/>
        <a:lstStyle/>
        <a:p>
          <a:r>
            <a:rPr lang="en-US"/>
            <a:t>Empathy and communication are vital when navigating challenging scenarios.</a:t>
          </a:r>
        </a:p>
      </dgm:t>
    </dgm:pt>
    <dgm:pt modelId="{79449926-C728-4FA4-A03F-96B75CB584CF}" type="parTrans" cxnId="{CCAFB009-FD97-4D43-89EB-C62B1CC3B2B5}">
      <dgm:prSet/>
      <dgm:spPr/>
      <dgm:t>
        <a:bodyPr/>
        <a:lstStyle/>
        <a:p>
          <a:endParaRPr lang="en-US"/>
        </a:p>
      </dgm:t>
    </dgm:pt>
    <dgm:pt modelId="{9C598CBD-A9B8-49AD-B827-D194B34629DF}" type="sibTrans" cxnId="{CCAFB009-FD97-4D43-89EB-C62B1CC3B2B5}">
      <dgm:prSet/>
      <dgm:spPr/>
      <dgm:t>
        <a:bodyPr/>
        <a:lstStyle/>
        <a:p>
          <a:endParaRPr lang="en-US"/>
        </a:p>
      </dgm:t>
    </dgm:pt>
    <dgm:pt modelId="{70F60376-1C0A-4C1C-94C8-EB91D25B44EE}" type="pres">
      <dgm:prSet presAssocID="{AB19C24C-D0BB-4C72-8F05-1297CB910527}" presName="root" presStyleCnt="0">
        <dgm:presLayoutVars>
          <dgm:dir/>
          <dgm:resizeHandles val="exact"/>
        </dgm:presLayoutVars>
      </dgm:prSet>
      <dgm:spPr/>
    </dgm:pt>
    <dgm:pt modelId="{358390CD-9645-458C-867C-52BB2B3ECAF4}" type="pres">
      <dgm:prSet presAssocID="{9E6AB295-A7BF-44CE-AE2C-E8EF0ABD5AAD}" presName="compNode" presStyleCnt="0"/>
      <dgm:spPr/>
    </dgm:pt>
    <dgm:pt modelId="{E2DC938A-CD79-4CA6-B2CD-661BE3B52BB3}" type="pres">
      <dgm:prSet presAssocID="{9E6AB295-A7BF-44CE-AE2C-E8EF0ABD5AAD}" presName="bgRect" presStyleLbl="bgShp" presStyleIdx="0" presStyleCnt="3"/>
      <dgm:spPr/>
    </dgm:pt>
    <dgm:pt modelId="{F1C5BC9A-F40C-4C2C-AC8C-42553447229F}" type="pres">
      <dgm:prSet presAssocID="{9E6AB295-A7BF-44CE-AE2C-E8EF0ABD5AA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CED92981-8E22-411A-9407-0CE5CF82D843}" type="pres">
      <dgm:prSet presAssocID="{9E6AB295-A7BF-44CE-AE2C-E8EF0ABD5AAD}" presName="spaceRect" presStyleCnt="0"/>
      <dgm:spPr/>
    </dgm:pt>
    <dgm:pt modelId="{6526701C-D0E0-430D-AD7B-CCE98C5344FD}" type="pres">
      <dgm:prSet presAssocID="{9E6AB295-A7BF-44CE-AE2C-E8EF0ABD5AAD}" presName="parTx" presStyleLbl="revTx" presStyleIdx="0" presStyleCnt="3">
        <dgm:presLayoutVars>
          <dgm:chMax val="0"/>
          <dgm:chPref val="0"/>
        </dgm:presLayoutVars>
      </dgm:prSet>
      <dgm:spPr/>
    </dgm:pt>
    <dgm:pt modelId="{0BB33F86-298D-481C-B6AC-EF93BFB4D86C}" type="pres">
      <dgm:prSet presAssocID="{3D94FD8E-0C31-4CF7-B5BC-1E14AE844DF3}" presName="sibTrans" presStyleCnt="0"/>
      <dgm:spPr/>
    </dgm:pt>
    <dgm:pt modelId="{DE20A342-2106-4F94-A2D6-C4C6A44CE037}" type="pres">
      <dgm:prSet presAssocID="{CFD704D3-62D1-44BA-A7B4-C1E41AC7548C}" presName="compNode" presStyleCnt="0"/>
      <dgm:spPr/>
    </dgm:pt>
    <dgm:pt modelId="{658C3162-72A2-4036-9CBD-834A598A49BD}" type="pres">
      <dgm:prSet presAssocID="{CFD704D3-62D1-44BA-A7B4-C1E41AC7548C}" presName="bgRect" presStyleLbl="bgShp" presStyleIdx="1" presStyleCnt="3"/>
      <dgm:spPr/>
    </dgm:pt>
    <dgm:pt modelId="{1AA8D12D-84D6-4F7F-87D1-E05E58BFADD1}" type="pres">
      <dgm:prSet presAssocID="{CFD704D3-62D1-44BA-A7B4-C1E41AC754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2B1C524C-8F47-49A2-984A-B489BB434515}" type="pres">
      <dgm:prSet presAssocID="{CFD704D3-62D1-44BA-A7B4-C1E41AC7548C}" presName="spaceRect" presStyleCnt="0"/>
      <dgm:spPr/>
    </dgm:pt>
    <dgm:pt modelId="{9505B490-A3FD-44B8-A8EA-D9B07DF3049C}" type="pres">
      <dgm:prSet presAssocID="{CFD704D3-62D1-44BA-A7B4-C1E41AC7548C}" presName="parTx" presStyleLbl="revTx" presStyleIdx="1" presStyleCnt="3">
        <dgm:presLayoutVars>
          <dgm:chMax val="0"/>
          <dgm:chPref val="0"/>
        </dgm:presLayoutVars>
      </dgm:prSet>
      <dgm:spPr/>
    </dgm:pt>
    <dgm:pt modelId="{E395D744-6F48-4D80-8302-B57A686C8212}" type="pres">
      <dgm:prSet presAssocID="{A62872A3-0402-47F7-961E-0529CE969B90}" presName="sibTrans" presStyleCnt="0"/>
      <dgm:spPr/>
    </dgm:pt>
    <dgm:pt modelId="{B94DC07C-53BB-4552-B326-FADDB0A4FB59}" type="pres">
      <dgm:prSet presAssocID="{F9D0BC4B-2B15-44C3-BAE1-1DF24080DE94}" presName="compNode" presStyleCnt="0"/>
      <dgm:spPr/>
    </dgm:pt>
    <dgm:pt modelId="{AEFB5EC5-46FD-4809-B6A7-F19C20023226}" type="pres">
      <dgm:prSet presAssocID="{F9D0BC4B-2B15-44C3-BAE1-1DF24080DE94}" presName="bgRect" presStyleLbl="bgShp" presStyleIdx="2" presStyleCnt="3"/>
      <dgm:spPr/>
    </dgm:pt>
    <dgm:pt modelId="{10C77F57-07AE-465D-87EE-227425941AB7}" type="pres">
      <dgm:prSet presAssocID="{F9D0BC4B-2B15-44C3-BAE1-1DF24080DE9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F2BEA36B-428E-4217-B9E2-AF137C323FBC}" type="pres">
      <dgm:prSet presAssocID="{F9D0BC4B-2B15-44C3-BAE1-1DF24080DE94}" presName="spaceRect" presStyleCnt="0"/>
      <dgm:spPr/>
    </dgm:pt>
    <dgm:pt modelId="{860604D1-868F-48F3-9BCC-1F8EDB3586A2}" type="pres">
      <dgm:prSet presAssocID="{F9D0BC4B-2B15-44C3-BAE1-1DF24080DE94}" presName="parTx" presStyleLbl="revTx" presStyleIdx="2" presStyleCnt="3">
        <dgm:presLayoutVars>
          <dgm:chMax val="0"/>
          <dgm:chPref val="0"/>
        </dgm:presLayoutVars>
      </dgm:prSet>
      <dgm:spPr/>
    </dgm:pt>
  </dgm:ptLst>
  <dgm:cxnLst>
    <dgm:cxn modelId="{DB438500-A54F-4BC3-BD01-24E40EF1E3DB}" type="presOf" srcId="{AB19C24C-D0BB-4C72-8F05-1297CB910527}" destId="{70F60376-1C0A-4C1C-94C8-EB91D25B44EE}" srcOrd="0" destOrd="0" presId="urn:microsoft.com/office/officeart/2018/2/layout/IconVerticalSolidList"/>
    <dgm:cxn modelId="{CCAFB009-FD97-4D43-89EB-C62B1CC3B2B5}" srcId="{AB19C24C-D0BB-4C72-8F05-1297CB910527}" destId="{F9D0BC4B-2B15-44C3-BAE1-1DF24080DE94}" srcOrd="2" destOrd="0" parTransId="{79449926-C728-4FA4-A03F-96B75CB584CF}" sibTransId="{9C598CBD-A9B8-49AD-B827-D194B34629DF}"/>
    <dgm:cxn modelId="{6BD4F229-673E-4353-BEFB-F031A672602D}" type="presOf" srcId="{CFD704D3-62D1-44BA-A7B4-C1E41AC7548C}" destId="{9505B490-A3FD-44B8-A8EA-D9B07DF3049C}" srcOrd="0" destOrd="0" presId="urn:microsoft.com/office/officeart/2018/2/layout/IconVerticalSolidList"/>
    <dgm:cxn modelId="{B0F41E2A-BA8B-43B3-AD56-18D2F3283477}" srcId="{AB19C24C-D0BB-4C72-8F05-1297CB910527}" destId="{9E6AB295-A7BF-44CE-AE2C-E8EF0ABD5AAD}" srcOrd="0" destOrd="0" parTransId="{18EE9162-4593-452D-B135-2E993A76C8B3}" sibTransId="{3D94FD8E-0C31-4CF7-B5BC-1E14AE844DF3}"/>
    <dgm:cxn modelId="{05F6353D-EF46-4421-B5AB-785B6B086EA9}" srcId="{AB19C24C-D0BB-4C72-8F05-1297CB910527}" destId="{CFD704D3-62D1-44BA-A7B4-C1E41AC7548C}" srcOrd="1" destOrd="0" parTransId="{70F69BD8-1730-4DF7-A3B3-3EA3140CBB8F}" sibTransId="{A62872A3-0402-47F7-961E-0529CE969B90}"/>
    <dgm:cxn modelId="{1B365F57-5DBE-4072-BA3C-C7F186DD7141}" type="presOf" srcId="{F9D0BC4B-2B15-44C3-BAE1-1DF24080DE94}" destId="{860604D1-868F-48F3-9BCC-1F8EDB3586A2}" srcOrd="0" destOrd="0" presId="urn:microsoft.com/office/officeart/2018/2/layout/IconVerticalSolidList"/>
    <dgm:cxn modelId="{3786688D-487A-4716-8A0D-72F8E3210132}" type="presOf" srcId="{9E6AB295-A7BF-44CE-AE2C-E8EF0ABD5AAD}" destId="{6526701C-D0E0-430D-AD7B-CCE98C5344FD}" srcOrd="0" destOrd="0" presId="urn:microsoft.com/office/officeart/2018/2/layout/IconVerticalSolidList"/>
    <dgm:cxn modelId="{B101E670-395A-490F-9B03-21C1C9A7284F}" type="presParOf" srcId="{70F60376-1C0A-4C1C-94C8-EB91D25B44EE}" destId="{358390CD-9645-458C-867C-52BB2B3ECAF4}" srcOrd="0" destOrd="0" presId="urn:microsoft.com/office/officeart/2018/2/layout/IconVerticalSolidList"/>
    <dgm:cxn modelId="{7455DB38-8A7F-414B-9C69-C8649B2D4A4D}" type="presParOf" srcId="{358390CD-9645-458C-867C-52BB2B3ECAF4}" destId="{E2DC938A-CD79-4CA6-B2CD-661BE3B52BB3}" srcOrd="0" destOrd="0" presId="urn:microsoft.com/office/officeart/2018/2/layout/IconVerticalSolidList"/>
    <dgm:cxn modelId="{DF99A86F-6526-4A43-9FC5-D72A654B7F20}" type="presParOf" srcId="{358390CD-9645-458C-867C-52BB2B3ECAF4}" destId="{F1C5BC9A-F40C-4C2C-AC8C-42553447229F}" srcOrd="1" destOrd="0" presId="urn:microsoft.com/office/officeart/2018/2/layout/IconVerticalSolidList"/>
    <dgm:cxn modelId="{1A1FF633-73BE-4358-AD85-03B6F7CC28F2}" type="presParOf" srcId="{358390CD-9645-458C-867C-52BB2B3ECAF4}" destId="{CED92981-8E22-411A-9407-0CE5CF82D843}" srcOrd="2" destOrd="0" presId="urn:microsoft.com/office/officeart/2018/2/layout/IconVerticalSolidList"/>
    <dgm:cxn modelId="{7CD821B4-A928-4633-A9D4-149CF29ED6BD}" type="presParOf" srcId="{358390CD-9645-458C-867C-52BB2B3ECAF4}" destId="{6526701C-D0E0-430D-AD7B-CCE98C5344FD}" srcOrd="3" destOrd="0" presId="urn:microsoft.com/office/officeart/2018/2/layout/IconVerticalSolidList"/>
    <dgm:cxn modelId="{F88A0093-3AE5-4F61-A36F-4C72065555F6}" type="presParOf" srcId="{70F60376-1C0A-4C1C-94C8-EB91D25B44EE}" destId="{0BB33F86-298D-481C-B6AC-EF93BFB4D86C}" srcOrd="1" destOrd="0" presId="urn:microsoft.com/office/officeart/2018/2/layout/IconVerticalSolidList"/>
    <dgm:cxn modelId="{9E98C275-18AE-4855-900C-7FDBBE7C2BAF}" type="presParOf" srcId="{70F60376-1C0A-4C1C-94C8-EB91D25B44EE}" destId="{DE20A342-2106-4F94-A2D6-C4C6A44CE037}" srcOrd="2" destOrd="0" presId="urn:microsoft.com/office/officeart/2018/2/layout/IconVerticalSolidList"/>
    <dgm:cxn modelId="{E9463976-CAEB-46CA-B695-B0D77AF1F403}" type="presParOf" srcId="{DE20A342-2106-4F94-A2D6-C4C6A44CE037}" destId="{658C3162-72A2-4036-9CBD-834A598A49BD}" srcOrd="0" destOrd="0" presId="urn:microsoft.com/office/officeart/2018/2/layout/IconVerticalSolidList"/>
    <dgm:cxn modelId="{1B9D89F9-B4C0-40B5-9EF6-7901C5EF3695}" type="presParOf" srcId="{DE20A342-2106-4F94-A2D6-C4C6A44CE037}" destId="{1AA8D12D-84D6-4F7F-87D1-E05E58BFADD1}" srcOrd="1" destOrd="0" presId="urn:microsoft.com/office/officeart/2018/2/layout/IconVerticalSolidList"/>
    <dgm:cxn modelId="{0596ABEB-7421-4953-9052-C2E3797E9660}" type="presParOf" srcId="{DE20A342-2106-4F94-A2D6-C4C6A44CE037}" destId="{2B1C524C-8F47-49A2-984A-B489BB434515}" srcOrd="2" destOrd="0" presId="urn:microsoft.com/office/officeart/2018/2/layout/IconVerticalSolidList"/>
    <dgm:cxn modelId="{0E38F03C-0154-4F3E-A777-B78BB72511A4}" type="presParOf" srcId="{DE20A342-2106-4F94-A2D6-C4C6A44CE037}" destId="{9505B490-A3FD-44B8-A8EA-D9B07DF3049C}" srcOrd="3" destOrd="0" presId="urn:microsoft.com/office/officeart/2018/2/layout/IconVerticalSolidList"/>
    <dgm:cxn modelId="{C862FAC2-CFAA-443E-A783-F21943788E1C}" type="presParOf" srcId="{70F60376-1C0A-4C1C-94C8-EB91D25B44EE}" destId="{E395D744-6F48-4D80-8302-B57A686C8212}" srcOrd="3" destOrd="0" presId="urn:microsoft.com/office/officeart/2018/2/layout/IconVerticalSolidList"/>
    <dgm:cxn modelId="{E44F7AAC-75A7-4356-B318-75CDCF70900F}" type="presParOf" srcId="{70F60376-1C0A-4C1C-94C8-EB91D25B44EE}" destId="{B94DC07C-53BB-4552-B326-FADDB0A4FB59}" srcOrd="4" destOrd="0" presId="urn:microsoft.com/office/officeart/2018/2/layout/IconVerticalSolidList"/>
    <dgm:cxn modelId="{992D2422-B424-4316-BD6B-C1EE142F5BEC}" type="presParOf" srcId="{B94DC07C-53BB-4552-B326-FADDB0A4FB59}" destId="{AEFB5EC5-46FD-4809-B6A7-F19C20023226}" srcOrd="0" destOrd="0" presId="urn:microsoft.com/office/officeart/2018/2/layout/IconVerticalSolidList"/>
    <dgm:cxn modelId="{127A7D2B-9EA7-4C2E-A028-A3E58277AD06}" type="presParOf" srcId="{B94DC07C-53BB-4552-B326-FADDB0A4FB59}" destId="{10C77F57-07AE-465D-87EE-227425941AB7}" srcOrd="1" destOrd="0" presId="urn:microsoft.com/office/officeart/2018/2/layout/IconVerticalSolidList"/>
    <dgm:cxn modelId="{434EE341-19C0-4749-AEE6-06EADD2F56F6}" type="presParOf" srcId="{B94DC07C-53BB-4552-B326-FADDB0A4FB59}" destId="{F2BEA36B-428E-4217-B9E2-AF137C323FBC}" srcOrd="2" destOrd="0" presId="urn:microsoft.com/office/officeart/2018/2/layout/IconVerticalSolidList"/>
    <dgm:cxn modelId="{3FB5C2FB-4938-4F2E-B351-19C7163B8057}" type="presParOf" srcId="{B94DC07C-53BB-4552-B326-FADDB0A4FB59}" destId="{860604D1-868F-48F3-9BCC-1F8EDB3586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673F2-152F-4703-BAB0-3AFB08708B79}">
      <dsp:nvSpPr>
        <dsp:cNvPr id="0" name=""/>
        <dsp:cNvSpPr/>
      </dsp:nvSpPr>
      <dsp:spPr>
        <a:xfrm>
          <a:off x="0" y="717"/>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02E195-6576-4D02-9E57-B0AAE3FD8616}">
      <dsp:nvSpPr>
        <dsp:cNvPr id="0" name=""/>
        <dsp:cNvSpPr/>
      </dsp:nvSpPr>
      <dsp:spPr>
        <a:xfrm>
          <a:off x="507973" y="378548"/>
          <a:ext cx="923587" cy="923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F75E3B-FAA7-4CF0-889F-AB2D14BF8476}">
      <dsp:nvSpPr>
        <dsp:cNvPr id="0" name=""/>
        <dsp:cNvSpPr/>
      </dsp:nvSpPr>
      <dsp:spPr>
        <a:xfrm>
          <a:off x="1939533" y="717"/>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90000"/>
            </a:lnSpc>
            <a:spcBef>
              <a:spcPct val="0"/>
            </a:spcBef>
            <a:spcAft>
              <a:spcPct val="35000"/>
            </a:spcAft>
            <a:buNone/>
          </a:pPr>
          <a:r>
            <a:rPr lang="en-US" sz="2500" kern="1200"/>
            <a:t>Living will</a:t>
          </a:r>
        </a:p>
      </dsp:txBody>
      <dsp:txXfrm>
        <a:off x="1939533" y="717"/>
        <a:ext cx="4362067" cy="1679249"/>
      </dsp:txXfrm>
    </dsp:sp>
    <dsp:sp modelId="{3E777346-3575-4874-A456-A330AB74BB54}">
      <dsp:nvSpPr>
        <dsp:cNvPr id="0" name=""/>
        <dsp:cNvSpPr/>
      </dsp:nvSpPr>
      <dsp:spPr>
        <a:xfrm>
          <a:off x="0" y="2099779"/>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423720-4CDA-40B1-B097-7D2129C78CBA}">
      <dsp:nvSpPr>
        <dsp:cNvPr id="0" name=""/>
        <dsp:cNvSpPr/>
      </dsp:nvSpPr>
      <dsp:spPr>
        <a:xfrm>
          <a:off x="507973" y="2477610"/>
          <a:ext cx="923587" cy="923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53F217-12A8-4508-A83E-11FF5BE0889A}">
      <dsp:nvSpPr>
        <dsp:cNvPr id="0" name=""/>
        <dsp:cNvSpPr/>
      </dsp:nvSpPr>
      <dsp:spPr>
        <a:xfrm>
          <a:off x="1939533" y="2099779"/>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90000"/>
            </a:lnSpc>
            <a:spcBef>
              <a:spcPct val="0"/>
            </a:spcBef>
            <a:spcAft>
              <a:spcPct val="35000"/>
            </a:spcAft>
            <a:buNone/>
          </a:pPr>
          <a:r>
            <a:rPr lang="en-US" sz="2500" kern="1200"/>
            <a:t>Durable power of attorney</a:t>
          </a:r>
        </a:p>
      </dsp:txBody>
      <dsp:txXfrm>
        <a:off x="1939533" y="2099779"/>
        <a:ext cx="4362067" cy="1679249"/>
      </dsp:txXfrm>
    </dsp:sp>
    <dsp:sp modelId="{B6572555-9520-432E-BBB8-49F08D44B6BD}">
      <dsp:nvSpPr>
        <dsp:cNvPr id="0" name=""/>
        <dsp:cNvSpPr/>
      </dsp:nvSpPr>
      <dsp:spPr>
        <a:xfrm>
          <a:off x="0" y="4198841"/>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8CDCA5-1D34-43B8-B393-69061FBBA9E7}">
      <dsp:nvSpPr>
        <dsp:cNvPr id="0" name=""/>
        <dsp:cNvSpPr/>
      </dsp:nvSpPr>
      <dsp:spPr>
        <a:xfrm>
          <a:off x="507973" y="4576672"/>
          <a:ext cx="923587" cy="923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1E1F85-BDAA-4928-BEF7-8057D95B045E}">
      <dsp:nvSpPr>
        <dsp:cNvPr id="0" name=""/>
        <dsp:cNvSpPr/>
      </dsp:nvSpPr>
      <dsp:spPr>
        <a:xfrm>
          <a:off x="1939533" y="4198841"/>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111250">
            <a:lnSpc>
              <a:spcPct val="90000"/>
            </a:lnSpc>
            <a:spcBef>
              <a:spcPct val="0"/>
            </a:spcBef>
            <a:spcAft>
              <a:spcPct val="35000"/>
            </a:spcAft>
            <a:buNone/>
          </a:pPr>
          <a:r>
            <a:rPr lang="en-US" sz="2500" kern="1200"/>
            <a:t>MOLST/POLST form</a:t>
          </a:r>
        </a:p>
      </dsp:txBody>
      <dsp:txXfrm>
        <a:off x="1939533" y="4198841"/>
        <a:ext cx="4362067" cy="1679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C938A-CD79-4CA6-B2CD-661BE3B52BB3}">
      <dsp:nvSpPr>
        <dsp:cNvPr id="0" name=""/>
        <dsp:cNvSpPr/>
      </dsp:nvSpPr>
      <dsp:spPr>
        <a:xfrm>
          <a:off x="0" y="717"/>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C5BC9A-F40C-4C2C-AC8C-42553447229F}">
      <dsp:nvSpPr>
        <dsp:cNvPr id="0" name=""/>
        <dsp:cNvSpPr/>
      </dsp:nvSpPr>
      <dsp:spPr>
        <a:xfrm>
          <a:off x="507973" y="378548"/>
          <a:ext cx="923587" cy="923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26701C-D0E0-430D-AD7B-CCE98C5344FD}">
      <dsp:nvSpPr>
        <dsp:cNvPr id="0" name=""/>
        <dsp:cNvSpPr/>
      </dsp:nvSpPr>
      <dsp:spPr>
        <a:xfrm>
          <a:off x="1939533" y="717"/>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066800">
            <a:lnSpc>
              <a:spcPct val="90000"/>
            </a:lnSpc>
            <a:spcBef>
              <a:spcPct val="0"/>
            </a:spcBef>
            <a:spcAft>
              <a:spcPct val="35000"/>
            </a:spcAft>
            <a:buNone/>
          </a:pPr>
          <a:r>
            <a:rPr lang="en-US" sz="2400" kern="1200" dirty="0"/>
            <a:t>Advance directives guide EMS clinicians in respecting patients’ autonomy.</a:t>
          </a:r>
        </a:p>
      </dsp:txBody>
      <dsp:txXfrm>
        <a:off x="1939533" y="717"/>
        <a:ext cx="4362067" cy="1679249"/>
      </dsp:txXfrm>
    </dsp:sp>
    <dsp:sp modelId="{658C3162-72A2-4036-9CBD-834A598A49BD}">
      <dsp:nvSpPr>
        <dsp:cNvPr id="0" name=""/>
        <dsp:cNvSpPr/>
      </dsp:nvSpPr>
      <dsp:spPr>
        <a:xfrm>
          <a:off x="0" y="2099779"/>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A8D12D-84D6-4F7F-87D1-E05E58BFADD1}">
      <dsp:nvSpPr>
        <dsp:cNvPr id="0" name=""/>
        <dsp:cNvSpPr/>
      </dsp:nvSpPr>
      <dsp:spPr>
        <a:xfrm>
          <a:off x="507973" y="2477610"/>
          <a:ext cx="923587" cy="923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05B490-A3FD-44B8-A8EA-D9B07DF3049C}">
      <dsp:nvSpPr>
        <dsp:cNvPr id="0" name=""/>
        <dsp:cNvSpPr/>
      </dsp:nvSpPr>
      <dsp:spPr>
        <a:xfrm>
          <a:off x="1939533" y="2099779"/>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066800">
            <a:lnSpc>
              <a:spcPct val="90000"/>
            </a:lnSpc>
            <a:spcBef>
              <a:spcPct val="0"/>
            </a:spcBef>
            <a:spcAft>
              <a:spcPct val="35000"/>
            </a:spcAft>
            <a:buNone/>
          </a:pPr>
          <a:r>
            <a:rPr lang="en-US" sz="2400" kern="1200"/>
            <a:t>Understanding state laws and documentation ensures ethical and legal compliance.</a:t>
          </a:r>
        </a:p>
      </dsp:txBody>
      <dsp:txXfrm>
        <a:off x="1939533" y="2099779"/>
        <a:ext cx="4362067" cy="1679249"/>
      </dsp:txXfrm>
    </dsp:sp>
    <dsp:sp modelId="{AEFB5EC5-46FD-4809-B6A7-F19C20023226}">
      <dsp:nvSpPr>
        <dsp:cNvPr id="0" name=""/>
        <dsp:cNvSpPr/>
      </dsp:nvSpPr>
      <dsp:spPr>
        <a:xfrm>
          <a:off x="0" y="4198841"/>
          <a:ext cx="6301601" cy="16792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C77F57-07AE-465D-87EE-227425941AB7}">
      <dsp:nvSpPr>
        <dsp:cNvPr id="0" name=""/>
        <dsp:cNvSpPr/>
      </dsp:nvSpPr>
      <dsp:spPr>
        <a:xfrm>
          <a:off x="507973" y="4576672"/>
          <a:ext cx="923587" cy="923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0604D1-868F-48F3-9BCC-1F8EDB3586A2}">
      <dsp:nvSpPr>
        <dsp:cNvPr id="0" name=""/>
        <dsp:cNvSpPr/>
      </dsp:nvSpPr>
      <dsp:spPr>
        <a:xfrm>
          <a:off x="1939533" y="4198841"/>
          <a:ext cx="4362067" cy="1679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21" tIns="177721" rIns="177721" bIns="177721" numCol="1" spcCol="1270" anchor="ctr" anchorCtr="0">
          <a:noAutofit/>
        </a:bodyPr>
        <a:lstStyle/>
        <a:p>
          <a:pPr marL="0" lvl="0" indent="0" algn="l" defTabSz="1066800">
            <a:lnSpc>
              <a:spcPct val="90000"/>
            </a:lnSpc>
            <a:spcBef>
              <a:spcPct val="0"/>
            </a:spcBef>
            <a:spcAft>
              <a:spcPct val="35000"/>
            </a:spcAft>
            <a:buNone/>
          </a:pPr>
          <a:r>
            <a:rPr lang="en-US" sz="2400" kern="1200"/>
            <a:t>Empathy and communication are vital when navigating challenging scenarios.</a:t>
          </a:r>
        </a:p>
      </dsp:txBody>
      <dsp:txXfrm>
        <a:off x="1939533" y="4198841"/>
        <a:ext cx="4362067" cy="167924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BE1E8-6C03-4398-8E46-1502F5F92B86}" type="datetimeFigureOut">
              <a:rPr lang="en-US" smtClean="0"/>
              <a:t>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30802-C522-443F-9E75-CB093EDDFE0F}" type="slidenum">
              <a:rPr lang="en-US" smtClean="0"/>
              <a:t>‹#›</a:t>
            </a:fld>
            <a:endParaRPr lang="en-US"/>
          </a:p>
        </p:txBody>
      </p:sp>
    </p:spTree>
    <p:extLst>
      <p:ext uri="{BB962C8B-B14F-4D97-AF65-F5344CB8AC3E}">
        <p14:creationId xmlns:p14="http://schemas.microsoft.com/office/powerpoint/2010/main" val="93052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pPr>
              <a:buFont typeface="Arial" panose="020B0604020202020204" pitchFamily="34" charset="0"/>
              <a:buChar char="•"/>
            </a:pPr>
            <a:r>
              <a:rPr lang="en-US" b="1" dirty="0"/>
              <a:t>What are Advanced Directives?</a:t>
            </a:r>
            <a:endParaRPr lang="en-US" dirty="0"/>
          </a:p>
          <a:p>
            <a:pPr marL="742950" lvl="1" indent="-285750">
              <a:buFont typeface="Arial" panose="020B0604020202020204" pitchFamily="34" charset="0"/>
              <a:buChar char="•"/>
            </a:pPr>
            <a:r>
              <a:rPr lang="en-US" dirty="0"/>
              <a:t>Legal documents that outline a patient's wishes regarding medical care in situations where they cannot communicate for themselves.</a:t>
            </a:r>
          </a:p>
          <a:p>
            <a:pPr marL="742950" lvl="1" indent="-285750">
              <a:buFont typeface="Arial" panose="020B0604020202020204" pitchFamily="34" charset="0"/>
              <a:buChar char="•"/>
            </a:pPr>
            <a:r>
              <a:rPr lang="en-US" dirty="0"/>
              <a:t>Examples: Living wills, durable power of attorney for healthcare, and POLST forms.</a:t>
            </a:r>
          </a:p>
          <a:p>
            <a:pPr>
              <a:buFont typeface="Arial" panose="020B0604020202020204" pitchFamily="34" charset="0"/>
              <a:buChar char="•"/>
            </a:pPr>
            <a:r>
              <a:rPr lang="en-US" b="1" dirty="0"/>
              <a:t>Importance for EMS Clinicians:</a:t>
            </a:r>
            <a:endParaRPr lang="en-US" dirty="0"/>
          </a:p>
          <a:p>
            <a:pPr marL="742950" lvl="1" indent="-285750">
              <a:buFont typeface="Arial" panose="020B0604020202020204" pitchFamily="34" charset="0"/>
              <a:buChar char="•"/>
            </a:pPr>
            <a:r>
              <a:rPr lang="en-US" dirty="0"/>
              <a:t>EMS is often the first point of contact for patients in emergencies.</a:t>
            </a:r>
          </a:p>
          <a:p>
            <a:pPr marL="742950" lvl="1" indent="-285750">
              <a:buFont typeface="Arial" panose="020B0604020202020204" pitchFamily="34" charset="0"/>
              <a:buChar char="•"/>
            </a:pPr>
            <a:r>
              <a:rPr lang="en-US" dirty="0"/>
              <a:t>Knowing how to interpret and respect these directives is crucial for providing patient-centered care and avoiding legal complications.</a:t>
            </a:r>
          </a:p>
        </p:txBody>
      </p:sp>
      <p:sp>
        <p:nvSpPr>
          <p:cNvPr id="4" name="Slide Number Placeholder 3"/>
          <p:cNvSpPr>
            <a:spLocks noGrp="1"/>
          </p:cNvSpPr>
          <p:nvPr>
            <p:ph type="sldNum" sz="quarter" idx="5"/>
          </p:nvPr>
        </p:nvSpPr>
        <p:spPr/>
        <p:txBody>
          <a:bodyPr/>
          <a:lstStyle/>
          <a:p>
            <a:fld id="{A3730802-C522-443F-9E75-CB093EDDFE0F}" type="slidenum">
              <a:rPr lang="en-US" smtClean="0"/>
              <a:t>2</a:t>
            </a:fld>
            <a:endParaRPr lang="en-US"/>
          </a:p>
        </p:txBody>
      </p:sp>
    </p:spTree>
    <p:extLst>
      <p:ext uri="{BB962C8B-B14F-4D97-AF65-F5344CB8AC3E}">
        <p14:creationId xmlns:p14="http://schemas.microsoft.com/office/powerpoint/2010/main" val="76250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63B66-B81D-FEFC-C1C8-F0E9EE6D1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CC008-1C0D-7C6C-0523-B4D0C5AEF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D0BF29-4094-62E0-E2D2-93B6E15E11EE}"/>
              </a:ext>
            </a:extLst>
          </p:cNvPr>
          <p:cNvSpPr>
            <a:spLocks noGrp="1"/>
          </p:cNvSpPr>
          <p:nvPr>
            <p:ph type="body" idx="1"/>
          </p:nvPr>
        </p:nvSpPr>
        <p:spPr/>
        <p:txBody>
          <a:bodyPr/>
          <a:lstStyle/>
          <a:p>
            <a:r>
              <a:rPr lang="en-US" b="1" dirty="0"/>
              <a:t>C. Medical Orders for Scope of Treatment (MOST)</a:t>
            </a:r>
            <a:endParaRPr lang="en-US" dirty="0"/>
          </a:p>
          <a:p>
            <a:pPr>
              <a:buFont typeface="Arial" panose="020B0604020202020204" pitchFamily="34" charset="0"/>
              <a:buChar char="•"/>
            </a:pPr>
            <a:r>
              <a:rPr lang="en-US" b="1" dirty="0"/>
              <a:t>Purpose:</a:t>
            </a:r>
            <a:endParaRPr lang="en-US" dirty="0"/>
          </a:p>
          <a:p>
            <a:pPr marL="742950" lvl="1" indent="-285750">
              <a:buFont typeface="Arial" panose="020B0604020202020204" pitchFamily="34" charset="0"/>
              <a:buChar char="•"/>
            </a:pPr>
            <a:r>
              <a:rPr lang="en-US" dirty="0"/>
              <a:t>The MOST form is designed to translate a patient's preferences into actionable medical orders, particularly concerning life-sustaining treatments.</a:t>
            </a:r>
          </a:p>
          <a:p>
            <a:pPr>
              <a:buFont typeface="Arial" panose="020B0604020202020204" pitchFamily="34" charset="0"/>
              <a:buChar char="•"/>
            </a:pPr>
            <a:r>
              <a:rPr lang="en-US" b="1" dirty="0"/>
              <a:t>Execution:</a:t>
            </a:r>
            <a:endParaRPr lang="en-US" dirty="0"/>
          </a:p>
          <a:p>
            <a:pPr marL="742950" lvl="1" indent="-285750">
              <a:buFont typeface="Arial" panose="020B0604020202020204" pitchFamily="34" charset="0"/>
              <a:buChar char="•"/>
            </a:pPr>
            <a:r>
              <a:rPr lang="en-US" dirty="0"/>
              <a:t>Must be signed by the patient (or their authorized healthcare decision-maker) and a physician, advanced practice nurse, or physician assistant.</a:t>
            </a:r>
          </a:p>
          <a:p>
            <a:pPr>
              <a:buFont typeface="Arial" panose="020B0604020202020204" pitchFamily="34" charset="0"/>
              <a:buChar char="•"/>
            </a:pPr>
            <a:r>
              <a:rPr lang="en-US" b="1" dirty="0"/>
              <a:t>Scope:</a:t>
            </a:r>
            <a:endParaRPr lang="en-US" dirty="0"/>
          </a:p>
          <a:p>
            <a:pPr marL="742950" lvl="1" indent="-285750">
              <a:buFont typeface="Arial" panose="020B0604020202020204" pitchFamily="34" charset="0"/>
              <a:buChar char="•"/>
            </a:pPr>
            <a:r>
              <a:rPr lang="en-US" dirty="0"/>
              <a:t>Covers decisions regarding resuscitation, medical interventions, antibiotics, and artificially administered nutrition.</a:t>
            </a:r>
          </a:p>
          <a:p>
            <a:pPr>
              <a:buFont typeface="Arial" panose="020B0604020202020204" pitchFamily="34" charset="0"/>
              <a:buChar char="•"/>
            </a:pPr>
            <a:r>
              <a:rPr lang="en-US" b="1" dirty="0"/>
              <a:t>Review and Revocation:</a:t>
            </a:r>
            <a:endParaRPr lang="en-US" dirty="0"/>
          </a:p>
          <a:p>
            <a:pPr marL="742950" lvl="1" indent="-285750">
              <a:buFont typeface="Arial" panose="020B0604020202020204" pitchFamily="34" charset="0"/>
              <a:buChar char="•"/>
            </a:pPr>
            <a:r>
              <a:rPr lang="en-US" dirty="0"/>
              <a:t>The MOST form should be reviewed periodically and can be revoked or revised by the patient or their authorized healthcare decision-maker at any time.</a:t>
            </a:r>
          </a:p>
        </p:txBody>
      </p:sp>
      <p:sp>
        <p:nvSpPr>
          <p:cNvPr id="4" name="Slide Number Placeholder 3">
            <a:extLst>
              <a:ext uri="{FF2B5EF4-FFF2-40B4-BE49-F238E27FC236}">
                <a16:creationId xmlns:a16="http://schemas.microsoft.com/office/drawing/2014/main" id="{5E9F7D68-33B6-C16F-71E9-ABCD68D70A7A}"/>
              </a:ext>
            </a:extLst>
          </p:cNvPr>
          <p:cNvSpPr>
            <a:spLocks noGrp="1"/>
          </p:cNvSpPr>
          <p:nvPr>
            <p:ph type="sldNum" sz="quarter" idx="5"/>
          </p:nvPr>
        </p:nvSpPr>
        <p:spPr/>
        <p:txBody>
          <a:bodyPr/>
          <a:lstStyle/>
          <a:p>
            <a:fld id="{A3730802-C522-443F-9E75-CB093EDDFE0F}" type="slidenum">
              <a:rPr lang="en-US" smtClean="0"/>
              <a:t>12</a:t>
            </a:fld>
            <a:endParaRPr lang="en-US"/>
          </a:p>
        </p:txBody>
      </p:sp>
    </p:spTree>
    <p:extLst>
      <p:ext uri="{BB962C8B-B14F-4D97-AF65-F5344CB8AC3E}">
        <p14:creationId xmlns:p14="http://schemas.microsoft.com/office/powerpoint/2010/main" val="3290424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8106E-966D-8AF5-EFE7-382EB2EF3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3F774-74A3-AD90-329E-812B2EE881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0A663E-BDE8-0E95-2DC4-6FFAA37839D5}"/>
              </a:ext>
            </a:extLst>
          </p:cNvPr>
          <p:cNvSpPr>
            <a:spLocks noGrp="1"/>
          </p:cNvSpPr>
          <p:nvPr>
            <p:ph type="body" idx="1"/>
          </p:nvPr>
        </p:nvSpPr>
        <p:spPr/>
        <p:txBody>
          <a:bodyPr/>
          <a:lstStyle/>
          <a:p>
            <a:r>
              <a:rPr lang="en-US" b="1" dirty="0"/>
              <a:t>C. Medical Orders for Scope of Treatment (MOST)</a:t>
            </a:r>
            <a:endParaRPr lang="en-US" dirty="0"/>
          </a:p>
          <a:p>
            <a:pPr>
              <a:buFont typeface="Arial" panose="020B0604020202020204" pitchFamily="34" charset="0"/>
              <a:buChar char="•"/>
            </a:pPr>
            <a:r>
              <a:rPr lang="en-US" b="1" dirty="0"/>
              <a:t>Purpose:</a:t>
            </a:r>
            <a:endParaRPr lang="en-US" dirty="0"/>
          </a:p>
          <a:p>
            <a:pPr marL="742950" lvl="1" indent="-285750">
              <a:buFont typeface="Arial" panose="020B0604020202020204" pitchFamily="34" charset="0"/>
              <a:buChar char="•"/>
            </a:pPr>
            <a:r>
              <a:rPr lang="en-US" dirty="0"/>
              <a:t>The MOST form is designed to translate a patient's preferences into actionable medical orders, particularly concerning life-sustaining treatments.</a:t>
            </a:r>
          </a:p>
          <a:p>
            <a:pPr>
              <a:buFont typeface="Arial" panose="020B0604020202020204" pitchFamily="34" charset="0"/>
              <a:buChar char="•"/>
            </a:pPr>
            <a:r>
              <a:rPr lang="en-US" b="1" dirty="0"/>
              <a:t>Execution:</a:t>
            </a:r>
            <a:endParaRPr lang="en-US" dirty="0"/>
          </a:p>
          <a:p>
            <a:pPr marL="742950" lvl="1" indent="-285750">
              <a:buFont typeface="Arial" panose="020B0604020202020204" pitchFamily="34" charset="0"/>
              <a:buChar char="•"/>
            </a:pPr>
            <a:r>
              <a:rPr lang="en-US" dirty="0"/>
              <a:t>Must be signed by the patient (or their authorized healthcare decision-maker) and a physician, advanced practice nurse, or physician assistant.</a:t>
            </a:r>
          </a:p>
          <a:p>
            <a:pPr>
              <a:buFont typeface="Arial" panose="020B0604020202020204" pitchFamily="34" charset="0"/>
              <a:buChar char="•"/>
            </a:pPr>
            <a:r>
              <a:rPr lang="en-US" b="1" dirty="0"/>
              <a:t>Scope:</a:t>
            </a:r>
            <a:endParaRPr lang="en-US" dirty="0"/>
          </a:p>
          <a:p>
            <a:pPr marL="742950" lvl="1" indent="-285750">
              <a:buFont typeface="Arial" panose="020B0604020202020204" pitchFamily="34" charset="0"/>
              <a:buChar char="•"/>
            </a:pPr>
            <a:r>
              <a:rPr lang="en-US" dirty="0"/>
              <a:t>Covers decisions regarding resuscitation, medical interventions, antibiotics, and artificially administered nutrition.</a:t>
            </a:r>
          </a:p>
          <a:p>
            <a:pPr>
              <a:buFont typeface="Arial" panose="020B0604020202020204" pitchFamily="34" charset="0"/>
              <a:buChar char="•"/>
            </a:pPr>
            <a:r>
              <a:rPr lang="en-US" b="1" dirty="0"/>
              <a:t>Review and Revocation:</a:t>
            </a:r>
            <a:endParaRPr lang="en-US" dirty="0"/>
          </a:p>
          <a:p>
            <a:pPr marL="742950" lvl="1" indent="-285750">
              <a:buFont typeface="Arial" panose="020B0604020202020204" pitchFamily="34" charset="0"/>
              <a:buChar char="•"/>
            </a:pPr>
            <a:r>
              <a:rPr lang="en-US" dirty="0"/>
              <a:t>The MOST form should be reviewed periodically and can be revoked or revised by the patient or their authorized healthcare decision-maker at any time.</a:t>
            </a:r>
          </a:p>
        </p:txBody>
      </p:sp>
      <p:sp>
        <p:nvSpPr>
          <p:cNvPr id="4" name="Slide Number Placeholder 3">
            <a:extLst>
              <a:ext uri="{FF2B5EF4-FFF2-40B4-BE49-F238E27FC236}">
                <a16:creationId xmlns:a16="http://schemas.microsoft.com/office/drawing/2014/main" id="{E851A050-634F-EE5E-A9A4-CB7715297ED0}"/>
              </a:ext>
            </a:extLst>
          </p:cNvPr>
          <p:cNvSpPr>
            <a:spLocks noGrp="1"/>
          </p:cNvSpPr>
          <p:nvPr>
            <p:ph type="sldNum" sz="quarter" idx="5"/>
          </p:nvPr>
        </p:nvSpPr>
        <p:spPr/>
        <p:txBody>
          <a:bodyPr/>
          <a:lstStyle/>
          <a:p>
            <a:fld id="{A3730802-C522-443F-9E75-CB093EDDFE0F}" type="slidenum">
              <a:rPr lang="en-US" smtClean="0"/>
              <a:t>13</a:t>
            </a:fld>
            <a:endParaRPr lang="en-US"/>
          </a:p>
        </p:txBody>
      </p:sp>
    </p:spTree>
    <p:extLst>
      <p:ext uri="{BB962C8B-B14F-4D97-AF65-F5344CB8AC3E}">
        <p14:creationId xmlns:p14="http://schemas.microsoft.com/office/powerpoint/2010/main" val="1070839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B51E2-5F91-7375-1FC2-7A1B48138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36D2A-9777-4EB2-1150-E0DA898A66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28180-8945-F9AA-8823-C14060E8C48E}"/>
              </a:ext>
            </a:extLst>
          </p:cNvPr>
          <p:cNvSpPr>
            <a:spLocks noGrp="1"/>
          </p:cNvSpPr>
          <p:nvPr>
            <p:ph type="body" idx="1"/>
          </p:nvPr>
        </p:nvSpPr>
        <p:spPr/>
        <p:txBody>
          <a:bodyPr/>
          <a:lstStyle/>
          <a:p>
            <a:r>
              <a:rPr lang="en-US" b="1" dirty="0"/>
              <a:t>C. Medical Orders for Scope of Treatment (MOST)</a:t>
            </a:r>
            <a:endParaRPr lang="en-US" dirty="0"/>
          </a:p>
          <a:p>
            <a:pPr>
              <a:buFont typeface="Arial" panose="020B0604020202020204" pitchFamily="34" charset="0"/>
              <a:buChar char="•"/>
            </a:pPr>
            <a:r>
              <a:rPr lang="en-US" b="1" dirty="0"/>
              <a:t>Purpose:</a:t>
            </a:r>
            <a:endParaRPr lang="en-US" dirty="0"/>
          </a:p>
          <a:p>
            <a:pPr marL="742950" lvl="1" indent="-285750">
              <a:buFont typeface="Arial" panose="020B0604020202020204" pitchFamily="34" charset="0"/>
              <a:buChar char="•"/>
            </a:pPr>
            <a:r>
              <a:rPr lang="en-US" dirty="0"/>
              <a:t>The MOST form is designed to translate a patient's preferences into actionable medical orders, particularly concerning life-sustaining treatments.</a:t>
            </a:r>
          </a:p>
          <a:p>
            <a:pPr>
              <a:buFont typeface="Arial" panose="020B0604020202020204" pitchFamily="34" charset="0"/>
              <a:buChar char="•"/>
            </a:pPr>
            <a:r>
              <a:rPr lang="en-US" b="1" dirty="0"/>
              <a:t>Execution:</a:t>
            </a:r>
            <a:endParaRPr lang="en-US" dirty="0"/>
          </a:p>
          <a:p>
            <a:pPr marL="742950" lvl="1" indent="-285750">
              <a:buFont typeface="Arial" panose="020B0604020202020204" pitchFamily="34" charset="0"/>
              <a:buChar char="•"/>
            </a:pPr>
            <a:r>
              <a:rPr lang="en-US" dirty="0"/>
              <a:t>Must be signed by the patient (or their authorized healthcare decision-maker) and a physician, advanced practice nurse, or physician assistant.</a:t>
            </a:r>
          </a:p>
          <a:p>
            <a:pPr>
              <a:buFont typeface="Arial" panose="020B0604020202020204" pitchFamily="34" charset="0"/>
              <a:buChar char="•"/>
            </a:pPr>
            <a:r>
              <a:rPr lang="en-US" b="1" dirty="0"/>
              <a:t>Scope:</a:t>
            </a:r>
            <a:endParaRPr lang="en-US" dirty="0"/>
          </a:p>
          <a:p>
            <a:pPr marL="742950" lvl="1" indent="-285750">
              <a:buFont typeface="Arial" panose="020B0604020202020204" pitchFamily="34" charset="0"/>
              <a:buChar char="•"/>
            </a:pPr>
            <a:r>
              <a:rPr lang="en-US" dirty="0"/>
              <a:t>Covers decisions regarding resuscitation, medical interventions, antibiotics, and artificially administered nutrition.</a:t>
            </a:r>
          </a:p>
          <a:p>
            <a:pPr>
              <a:buFont typeface="Arial" panose="020B0604020202020204" pitchFamily="34" charset="0"/>
              <a:buChar char="•"/>
            </a:pPr>
            <a:r>
              <a:rPr lang="en-US" b="1" dirty="0"/>
              <a:t>Review and Revocation:</a:t>
            </a:r>
            <a:endParaRPr lang="en-US" dirty="0"/>
          </a:p>
          <a:p>
            <a:pPr marL="742950" lvl="1" indent="-285750">
              <a:buFont typeface="Arial" panose="020B0604020202020204" pitchFamily="34" charset="0"/>
              <a:buChar char="•"/>
            </a:pPr>
            <a:r>
              <a:rPr lang="en-US" dirty="0"/>
              <a:t>The MOST form should be reviewed periodically and can be revoked or revised by the patient or their authorized healthcare decision-maker at any time.</a:t>
            </a:r>
          </a:p>
        </p:txBody>
      </p:sp>
      <p:sp>
        <p:nvSpPr>
          <p:cNvPr id="4" name="Slide Number Placeholder 3">
            <a:extLst>
              <a:ext uri="{FF2B5EF4-FFF2-40B4-BE49-F238E27FC236}">
                <a16:creationId xmlns:a16="http://schemas.microsoft.com/office/drawing/2014/main" id="{F9F44F90-2238-39A6-6A77-15C3A15E9B61}"/>
              </a:ext>
            </a:extLst>
          </p:cNvPr>
          <p:cNvSpPr>
            <a:spLocks noGrp="1"/>
          </p:cNvSpPr>
          <p:nvPr>
            <p:ph type="sldNum" sz="quarter" idx="5"/>
          </p:nvPr>
        </p:nvSpPr>
        <p:spPr/>
        <p:txBody>
          <a:bodyPr/>
          <a:lstStyle/>
          <a:p>
            <a:fld id="{A3730802-C522-443F-9E75-CB093EDDFE0F}" type="slidenum">
              <a:rPr lang="en-US" smtClean="0"/>
              <a:t>14</a:t>
            </a:fld>
            <a:endParaRPr lang="en-US"/>
          </a:p>
        </p:txBody>
      </p:sp>
    </p:spTree>
    <p:extLst>
      <p:ext uri="{BB962C8B-B14F-4D97-AF65-F5344CB8AC3E}">
        <p14:creationId xmlns:p14="http://schemas.microsoft.com/office/powerpoint/2010/main" val="1802400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947D8-CCF8-DCCE-B4AD-84B5DE447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ECF2D-090C-9E9A-DC2B-AE93343F05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B37D4-4F5C-A683-0A21-3E70CE9385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BC69AE-632C-E790-B4A6-0C17C51DB7D3}"/>
              </a:ext>
            </a:extLst>
          </p:cNvPr>
          <p:cNvSpPr>
            <a:spLocks noGrp="1"/>
          </p:cNvSpPr>
          <p:nvPr>
            <p:ph type="sldNum" sz="quarter" idx="5"/>
          </p:nvPr>
        </p:nvSpPr>
        <p:spPr/>
        <p:txBody>
          <a:bodyPr/>
          <a:lstStyle/>
          <a:p>
            <a:fld id="{A3730802-C522-443F-9E75-CB093EDDFE0F}" type="slidenum">
              <a:rPr lang="en-US" smtClean="0"/>
              <a:t>15</a:t>
            </a:fld>
            <a:endParaRPr lang="en-US"/>
          </a:p>
        </p:txBody>
      </p:sp>
    </p:spTree>
    <p:extLst>
      <p:ext uri="{BB962C8B-B14F-4D97-AF65-F5344CB8AC3E}">
        <p14:creationId xmlns:p14="http://schemas.microsoft.com/office/powerpoint/2010/main" val="373731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 EMS Personnel Responsibilities</a:t>
            </a:r>
            <a:endParaRPr lang="en-US" dirty="0"/>
          </a:p>
          <a:p>
            <a:pPr>
              <a:buFont typeface="Arial" panose="020B0604020202020204" pitchFamily="34" charset="0"/>
              <a:buChar char="•"/>
            </a:pPr>
            <a:r>
              <a:rPr lang="en-US" b="1" dirty="0"/>
              <a:t>Verification:</a:t>
            </a:r>
            <a:endParaRPr lang="en-US" dirty="0"/>
          </a:p>
          <a:p>
            <a:pPr marL="742950" lvl="1" indent="-285750">
              <a:buFont typeface="Arial" panose="020B0604020202020204" pitchFamily="34" charset="0"/>
              <a:buChar char="•"/>
            </a:pPr>
            <a:r>
              <a:rPr lang="en-US" dirty="0"/>
              <a:t>Upon encountering a patient, EMS personnel should verify the presence of an EMS DNR order or MOST form.</a:t>
            </a:r>
          </a:p>
          <a:p>
            <a:pPr marL="742950" lvl="1" indent="-285750">
              <a:buFont typeface="Arial" panose="020B0604020202020204" pitchFamily="34" charset="0"/>
              <a:buChar char="•"/>
            </a:pPr>
            <a:r>
              <a:rPr lang="en-US" dirty="0"/>
              <a:t>Acceptable forms of verification include the physical document or approved identification jewelry.</a:t>
            </a:r>
          </a:p>
          <a:p>
            <a:pPr marL="742950" lvl="1" indent="-285750">
              <a:buFont typeface="Arial" panose="020B0604020202020204" pitchFamily="34" charset="0"/>
              <a:buChar char="•"/>
            </a:pPr>
            <a:r>
              <a:rPr lang="en-US" dirty="0"/>
              <a:t>Ensure documents are valid and applicable to the current situation.</a:t>
            </a:r>
          </a:p>
          <a:p>
            <a:pPr marL="742950" lvl="1" indent="-285750">
              <a:buFont typeface="Arial" panose="020B0604020202020204" pitchFamily="34" charset="0"/>
              <a:buChar char="•"/>
            </a:pPr>
            <a:r>
              <a:rPr lang="en-US" dirty="0"/>
              <a:t>When in doubt, contact medical control for guidance.</a:t>
            </a:r>
          </a:p>
          <a:p>
            <a:pPr>
              <a:buFont typeface="Arial" panose="020B0604020202020204" pitchFamily="34" charset="0"/>
              <a:buChar char="•"/>
            </a:pPr>
            <a:r>
              <a:rPr lang="en-US" b="1" dirty="0"/>
              <a:t>Actions:</a:t>
            </a:r>
            <a:endParaRPr lang="en-US" dirty="0"/>
          </a:p>
          <a:p>
            <a:pPr marL="742950" lvl="1" indent="-285750">
              <a:buFont typeface="Arial" panose="020B0604020202020204" pitchFamily="34" charset="0"/>
              <a:buChar char="•"/>
            </a:pPr>
            <a:r>
              <a:rPr lang="en-US" dirty="0"/>
              <a:t>If a valid EMS DNR order is present, EMS personnel should withhold resuscitative measures such as chest compressions, intubation, defibrillation, and administration of cardiac medications.</a:t>
            </a:r>
          </a:p>
          <a:p>
            <a:pPr marL="742950" lvl="1" indent="-285750">
              <a:buFont typeface="Arial" panose="020B0604020202020204" pitchFamily="34" charset="0"/>
              <a:buChar char="•"/>
            </a:pPr>
            <a:r>
              <a:rPr lang="en-US" dirty="0"/>
              <a:t>Comfort measures, including oxygen administration, suctioning, and pain management, should still be provided as needed.</a:t>
            </a:r>
          </a:p>
          <a:p>
            <a:pPr>
              <a:buFont typeface="Arial" panose="020B0604020202020204" pitchFamily="34" charset="0"/>
              <a:buChar char="•"/>
            </a:pPr>
            <a:r>
              <a:rPr lang="en-US" b="1" dirty="0"/>
              <a:t>Uncertainty:</a:t>
            </a:r>
            <a:endParaRPr lang="en-US" dirty="0"/>
          </a:p>
          <a:p>
            <a:pPr marL="742950" lvl="1" indent="-285750">
              <a:buFont typeface="Arial" panose="020B0604020202020204" pitchFamily="34" charset="0"/>
              <a:buChar char="•"/>
            </a:pPr>
            <a:r>
              <a:rPr lang="en-US" dirty="0"/>
              <a:t>In cases where the validity of a DNR order or MOST form is in question, EMS personnel are advised to initiate resuscitation and contact medical control for guidance.</a:t>
            </a:r>
          </a:p>
        </p:txBody>
      </p:sp>
      <p:sp>
        <p:nvSpPr>
          <p:cNvPr id="4" name="Slide Number Placeholder 3"/>
          <p:cNvSpPr>
            <a:spLocks noGrp="1"/>
          </p:cNvSpPr>
          <p:nvPr>
            <p:ph type="sldNum" sz="quarter" idx="5"/>
          </p:nvPr>
        </p:nvSpPr>
        <p:spPr/>
        <p:txBody>
          <a:bodyPr/>
          <a:lstStyle/>
          <a:p>
            <a:fld id="{A3730802-C522-443F-9E75-CB093EDDFE0F}" type="slidenum">
              <a:rPr lang="en-US" smtClean="0"/>
              <a:t>16</a:t>
            </a:fld>
            <a:endParaRPr lang="en-US"/>
          </a:p>
        </p:txBody>
      </p:sp>
    </p:spTree>
    <p:extLst>
      <p:ext uri="{BB962C8B-B14F-4D97-AF65-F5344CB8AC3E}">
        <p14:creationId xmlns:p14="http://schemas.microsoft.com/office/powerpoint/2010/main" val="3057483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730802-C522-443F-9E75-CB093EDDFE0F}" type="slidenum">
              <a:rPr lang="en-US" smtClean="0"/>
              <a:t>17</a:t>
            </a:fld>
            <a:endParaRPr lang="en-US"/>
          </a:p>
        </p:txBody>
      </p:sp>
    </p:spTree>
    <p:extLst>
      <p:ext uri="{BB962C8B-B14F-4D97-AF65-F5344CB8AC3E}">
        <p14:creationId xmlns:p14="http://schemas.microsoft.com/office/powerpoint/2010/main" val="2256306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New Mexico, as in most states, a tattoo indicating "Do Not Resuscitate" (DNR) is not legally recognized as a valid DNR order. </a:t>
            </a:r>
          </a:p>
          <a:p>
            <a:pPr marL="171450" indent="-171450">
              <a:buFontTx/>
              <a:buChar char="-"/>
            </a:pPr>
            <a:r>
              <a:rPr lang="en-US" dirty="0"/>
              <a:t>Tattoos lack the necessary components of a legally binding DNR order, such as the patient's full name, address, phone number, and the signature of the attending physician. </a:t>
            </a:r>
          </a:p>
          <a:p>
            <a:pPr marL="171450" indent="-171450">
              <a:buFontTx/>
              <a:buChar char="-"/>
            </a:pPr>
            <a:r>
              <a:rPr lang="en-US" dirty="0"/>
              <a:t>Moreover, tattoos are not easily alterable, which poses challenges since patients have the right to revoke a DNR at any time. </a:t>
            </a:r>
          </a:p>
          <a:p>
            <a:pPr marL="171450" indent="-171450">
              <a:buFontTx/>
              <a:buChar char="-"/>
            </a:pPr>
            <a:r>
              <a:rPr lang="en-US" dirty="0"/>
              <a:t>Given these factors, EMS personnel and healthcare providers should not rely on DNR tattoos when making critical decisions. Instead, they should look for official documentation or approved medical identification that clearly outlines the patient's end-of-life care preferences. </a:t>
            </a:r>
          </a:p>
          <a:p>
            <a:pPr marL="171450" indent="-171450">
              <a:buFontTx/>
              <a:buChar char="-"/>
            </a:pPr>
            <a:r>
              <a:rPr lang="en-US" dirty="0"/>
              <a:t>In the absence of valid documentation, standard resuscitation protocols should be followed, and medical control should be consulted for further guidance. EMS1.COMIt's essential for individuals to communicate their end-of-life wishes through legally recognized means, such as completing the appropriate DNR forms and discussing their preferences with healthcare providers and family members.</a:t>
            </a:r>
          </a:p>
        </p:txBody>
      </p:sp>
      <p:sp>
        <p:nvSpPr>
          <p:cNvPr id="4" name="Slide Number Placeholder 3"/>
          <p:cNvSpPr>
            <a:spLocks noGrp="1"/>
          </p:cNvSpPr>
          <p:nvPr>
            <p:ph type="sldNum" sz="quarter" idx="5"/>
          </p:nvPr>
        </p:nvSpPr>
        <p:spPr/>
        <p:txBody>
          <a:bodyPr/>
          <a:lstStyle/>
          <a:p>
            <a:fld id="{A3730802-C522-443F-9E75-CB093EDDFE0F}" type="slidenum">
              <a:rPr lang="en-US" smtClean="0"/>
              <a:t>18</a:t>
            </a:fld>
            <a:endParaRPr lang="en-US"/>
          </a:p>
        </p:txBody>
      </p:sp>
    </p:spTree>
    <p:extLst>
      <p:ext uri="{BB962C8B-B14F-4D97-AF65-F5344CB8AC3E}">
        <p14:creationId xmlns:p14="http://schemas.microsoft.com/office/powerpoint/2010/main" val="2130058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a family member verbally confirms that patient would not want resuscitation?</a:t>
            </a:r>
          </a:p>
          <a:p>
            <a:pPr marL="171450" indent="-171450">
              <a:buFontTx/>
              <a:buChar char="-"/>
            </a:pPr>
            <a:r>
              <a:rPr lang="en-US" dirty="0"/>
              <a:t>In situations where a patient is in cardiac arrest and the official DNR or MOST documentation is not immediately available, EMS personnel are instructed to initiate standard resuscitation procedures. </a:t>
            </a:r>
          </a:p>
          <a:p>
            <a:pPr marL="171450" indent="-171450">
              <a:buFontTx/>
              <a:buChar char="-"/>
            </a:pPr>
            <a:r>
              <a:rPr lang="en-US" dirty="0"/>
              <a:t>Family members may verbally inform EMS personnel of the patient's advance directives; however, without the requisite documentation, EMS is generally obligated to proceed with life-saving measures. </a:t>
            </a:r>
          </a:p>
          <a:p>
            <a:pPr marL="171450" indent="-171450">
              <a:buFontTx/>
              <a:buChar char="-"/>
            </a:pPr>
            <a:r>
              <a:rPr lang="en-US" dirty="0"/>
              <a:t>EMS personnel are advised to ask family members or others present to locate the EMS DNR order; if the order is located, they can then proceed according to the directives. </a:t>
            </a:r>
          </a:p>
          <a:p>
            <a:pPr marL="171450" indent="-171450">
              <a:buFontTx/>
              <a:buChar char="-"/>
            </a:pPr>
            <a:r>
              <a:rPr lang="en-US" dirty="0"/>
              <a:t>If the order is not found, resuscitation efforts should continue, and medical control should be contacted for further consultation.</a:t>
            </a:r>
          </a:p>
        </p:txBody>
      </p:sp>
      <p:sp>
        <p:nvSpPr>
          <p:cNvPr id="4" name="Slide Number Placeholder 3"/>
          <p:cNvSpPr>
            <a:spLocks noGrp="1"/>
          </p:cNvSpPr>
          <p:nvPr>
            <p:ph type="sldNum" sz="quarter" idx="5"/>
          </p:nvPr>
        </p:nvSpPr>
        <p:spPr/>
        <p:txBody>
          <a:bodyPr/>
          <a:lstStyle/>
          <a:p>
            <a:fld id="{A3730802-C522-443F-9E75-CB093EDDFE0F}" type="slidenum">
              <a:rPr lang="en-US" smtClean="0"/>
              <a:t>19</a:t>
            </a:fld>
            <a:endParaRPr lang="en-US"/>
          </a:p>
        </p:txBody>
      </p:sp>
    </p:spTree>
    <p:extLst>
      <p:ext uri="{BB962C8B-B14F-4D97-AF65-F5344CB8AC3E}">
        <p14:creationId xmlns:p14="http://schemas.microsoft.com/office/powerpoint/2010/main" val="608038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 Legal Protections</a:t>
            </a:r>
            <a:endParaRPr lang="en-US" dirty="0"/>
          </a:p>
          <a:p>
            <a:pPr>
              <a:buFont typeface="Arial" panose="020B0604020202020204" pitchFamily="34" charset="0"/>
              <a:buChar char="•"/>
            </a:pPr>
            <a:r>
              <a:rPr lang="en-US" b="1" dirty="0"/>
              <a:t>Good Faith Compliance:</a:t>
            </a:r>
            <a:endParaRPr lang="en-US" dirty="0"/>
          </a:p>
          <a:p>
            <a:pPr marL="742950" lvl="1" indent="-285750">
              <a:buFont typeface="Arial" panose="020B0604020202020204" pitchFamily="34" charset="0"/>
              <a:buChar char="•"/>
            </a:pPr>
            <a:r>
              <a:rPr lang="en-US" dirty="0"/>
              <a:t>EMS personnel who, in good faith, comply with a valid EMS DNR order or MOST form are protected under New Mexico law from civil or criminal liability.</a:t>
            </a:r>
          </a:p>
          <a:p>
            <a:pPr>
              <a:buFont typeface="Arial" panose="020B0604020202020204" pitchFamily="34" charset="0"/>
              <a:buChar char="•"/>
            </a:pPr>
            <a:r>
              <a:rPr lang="en-US" b="1" dirty="0"/>
              <a:t>Documentation:</a:t>
            </a:r>
            <a:endParaRPr lang="en-US" dirty="0"/>
          </a:p>
          <a:p>
            <a:pPr marL="742950" lvl="1" indent="-285750">
              <a:buFont typeface="Arial" panose="020B0604020202020204" pitchFamily="34" charset="0"/>
              <a:buChar char="•"/>
            </a:pPr>
            <a:r>
              <a:rPr lang="en-US" dirty="0"/>
              <a:t>It's essential for EMS personnel to document the presence and specifics of any advance directives encountered during patient care.</a:t>
            </a:r>
          </a:p>
        </p:txBody>
      </p:sp>
      <p:sp>
        <p:nvSpPr>
          <p:cNvPr id="4" name="Slide Number Placeholder 3"/>
          <p:cNvSpPr>
            <a:spLocks noGrp="1"/>
          </p:cNvSpPr>
          <p:nvPr>
            <p:ph type="sldNum" sz="quarter" idx="5"/>
          </p:nvPr>
        </p:nvSpPr>
        <p:spPr/>
        <p:txBody>
          <a:bodyPr/>
          <a:lstStyle/>
          <a:p>
            <a:fld id="{A3730802-C522-443F-9E75-CB093EDDFE0F}" type="slidenum">
              <a:rPr lang="en-US" smtClean="0"/>
              <a:t>20</a:t>
            </a:fld>
            <a:endParaRPr lang="en-US"/>
          </a:p>
        </p:txBody>
      </p:sp>
    </p:spTree>
    <p:extLst>
      <p:ext uri="{BB962C8B-B14F-4D97-AF65-F5344CB8AC3E}">
        <p14:creationId xmlns:p14="http://schemas.microsoft.com/office/powerpoint/2010/main" val="1631991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Recognizing and Handling Documentation</a:t>
            </a:r>
          </a:p>
          <a:p>
            <a:pPr>
              <a:buFont typeface="Arial" panose="020B0604020202020204" pitchFamily="34" charset="0"/>
              <a:buChar char="•"/>
            </a:pPr>
            <a:r>
              <a:rPr lang="en-US" b="1" dirty="0"/>
              <a:t>EMS Considerations:</a:t>
            </a:r>
            <a:endParaRPr lang="en-US" dirty="0"/>
          </a:p>
          <a:p>
            <a:pPr marL="742950" lvl="1" indent="-285750">
              <a:buFont typeface="Arial" panose="020B0604020202020204" pitchFamily="34" charset="0"/>
              <a:buChar char="•"/>
            </a:pPr>
            <a:r>
              <a:rPr lang="en-US" dirty="0"/>
              <a:t>Remember: Advanced directives only apply when the patient is incapacitated. If they are conscious and competent, they can change their decision.</a:t>
            </a:r>
          </a:p>
        </p:txBody>
      </p:sp>
      <p:sp>
        <p:nvSpPr>
          <p:cNvPr id="4" name="Slide Number Placeholder 3"/>
          <p:cNvSpPr>
            <a:spLocks noGrp="1"/>
          </p:cNvSpPr>
          <p:nvPr>
            <p:ph type="sldNum" sz="quarter" idx="5"/>
          </p:nvPr>
        </p:nvSpPr>
        <p:spPr/>
        <p:txBody>
          <a:bodyPr/>
          <a:lstStyle/>
          <a:p>
            <a:fld id="{A3730802-C522-443F-9E75-CB093EDDFE0F}" type="slidenum">
              <a:rPr lang="en-US" smtClean="0"/>
              <a:t>21</a:t>
            </a:fld>
            <a:endParaRPr lang="en-US"/>
          </a:p>
        </p:txBody>
      </p:sp>
    </p:spTree>
    <p:extLst>
      <p:ext uri="{BB962C8B-B14F-4D97-AF65-F5344CB8AC3E}">
        <p14:creationId xmlns:p14="http://schemas.microsoft.com/office/powerpoint/2010/main" val="161223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Concepts</a:t>
            </a:r>
          </a:p>
          <a:p>
            <a:pPr>
              <a:buFont typeface="Arial" panose="020B0604020202020204" pitchFamily="34" charset="0"/>
              <a:buChar char="•"/>
            </a:pPr>
            <a:r>
              <a:rPr lang="en-US" b="1" dirty="0"/>
              <a:t>What are Advanced Directives?</a:t>
            </a:r>
            <a:endParaRPr lang="en-US" dirty="0"/>
          </a:p>
          <a:p>
            <a:pPr marL="742950" lvl="1" indent="-285750">
              <a:buFont typeface="Arial" panose="020B0604020202020204" pitchFamily="34" charset="0"/>
              <a:buChar char="•"/>
            </a:pPr>
            <a:r>
              <a:rPr lang="en-US" b="1" dirty="0"/>
              <a:t>Living Will</a:t>
            </a:r>
            <a:r>
              <a:rPr lang="en-US" dirty="0"/>
              <a:t>: Specifies the type of medical treatments a patient does or does not want (e.g., life-sustaining measures, ventilators, or feeding tubes).</a:t>
            </a:r>
          </a:p>
          <a:p>
            <a:pPr marL="742950" lvl="1" indent="-285750">
              <a:buFont typeface="Arial" panose="020B0604020202020204" pitchFamily="34" charset="0"/>
              <a:buChar char="•"/>
            </a:pPr>
            <a:r>
              <a:rPr lang="en-US" b="1" dirty="0"/>
              <a:t>Durable Power of Attorney for Healthcare</a:t>
            </a:r>
            <a:r>
              <a:rPr lang="en-US" dirty="0"/>
              <a:t>: Appoints a healthcare proxy to make medical decisions on the patient’s behalf.</a:t>
            </a:r>
          </a:p>
          <a:p>
            <a:pPr marL="742950" lvl="1" indent="-285750">
              <a:buFont typeface="Arial" panose="020B0604020202020204" pitchFamily="34" charset="0"/>
              <a:buChar char="•"/>
            </a:pPr>
            <a:r>
              <a:rPr lang="en-US" b="1" dirty="0"/>
              <a:t>POLST</a:t>
            </a:r>
            <a:r>
              <a:rPr lang="en-US" dirty="0"/>
              <a:t>: Physician Orders for Life-Sustaining Treatment, which are actionable medical orders, often more specific than living wills, for EMS to follow.</a:t>
            </a:r>
          </a:p>
        </p:txBody>
      </p:sp>
      <p:sp>
        <p:nvSpPr>
          <p:cNvPr id="4" name="Slide Number Placeholder 3"/>
          <p:cNvSpPr>
            <a:spLocks noGrp="1"/>
          </p:cNvSpPr>
          <p:nvPr>
            <p:ph type="sldNum" sz="quarter" idx="5"/>
          </p:nvPr>
        </p:nvSpPr>
        <p:spPr/>
        <p:txBody>
          <a:bodyPr/>
          <a:lstStyle/>
          <a:p>
            <a:fld id="{A3730802-C522-443F-9E75-CB093EDDFE0F}" type="slidenum">
              <a:rPr lang="en-US" smtClean="0"/>
              <a:t>3</a:t>
            </a:fld>
            <a:endParaRPr lang="en-US"/>
          </a:p>
        </p:txBody>
      </p:sp>
    </p:spTree>
    <p:extLst>
      <p:ext uri="{BB962C8B-B14F-4D97-AF65-F5344CB8AC3E}">
        <p14:creationId xmlns:p14="http://schemas.microsoft.com/office/powerpoint/2010/main" val="1748549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Communication Skills</a:t>
            </a:r>
          </a:p>
          <a:p>
            <a:pPr>
              <a:buFont typeface="Arial" panose="020B0604020202020204" pitchFamily="34" charset="0"/>
              <a:buChar char="•"/>
            </a:pPr>
            <a:r>
              <a:rPr lang="en-US" b="1" dirty="0"/>
              <a:t>Having Difficult Conversations:</a:t>
            </a:r>
            <a:endParaRPr lang="en-US" dirty="0"/>
          </a:p>
          <a:p>
            <a:pPr marL="742950" lvl="1" indent="-285750">
              <a:buFont typeface="Arial" panose="020B0604020202020204" pitchFamily="34" charset="0"/>
              <a:buChar char="•"/>
            </a:pPr>
            <a:r>
              <a:rPr lang="en-US" b="1" dirty="0"/>
              <a:t>With Families:</a:t>
            </a:r>
            <a:endParaRPr lang="en-US" dirty="0"/>
          </a:p>
          <a:p>
            <a:pPr marL="1143000" lvl="2" indent="-228600">
              <a:buFont typeface="Arial" panose="020B0604020202020204" pitchFamily="34" charset="0"/>
              <a:buChar char="•"/>
            </a:pPr>
            <a:r>
              <a:rPr lang="en-US" dirty="0"/>
              <a:t>Approach with empathy and patience. Example: “I understand this is a very difficult time. Let’s review what your loved one wanted.”</a:t>
            </a:r>
          </a:p>
          <a:p>
            <a:pPr marL="1143000" lvl="2" indent="-228600">
              <a:buFont typeface="Arial" panose="020B0604020202020204" pitchFamily="34" charset="0"/>
              <a:buChar char="•"/>
            </a:pPr>
            <a:r>
              <a:rPr lang="en-US" dirty="0"/>
              <a:t>Acknowledge their emotions and answer their questions clearly.</a:t>
            </a:r>
          </a:p>
          <a:p>
            <a:pPr marL="742950" lvl="1" indent="-285750">
              <a:buFont typeface="Arial" panose="020B0604020202020204" pitchFamily="34" charset="0"/>
              <a:buChar char="•"/>
            </a:pPr>
            <a:r>
              <a:rPr lang="en-US" b="1" dirty="0"/>
              <a:t>With Patients:</a:t>
            </a:r>
            <a:endParaRPr lang="en-US" dirty="0"/>
          </a:p>
          <a:p>
            <a:pPr marL="1143000" lvl="2" indent="-228600">
              <a:buFont typeface="Arial" panose="020B0604020202020204" pitchFamily="34" charset="0"/>
              <a:buChar char="•"/>
            </a:pPr>
            <a:r>
              <a:rPr lang="en-US" dirty="0"/>
              <a:t>Respect their autonomy and affirm their decisions.</a:t>
            </a:r>
          </a:p>
          <a:p>
            <a:pPr marL="1143000" lvl="2" indent="-228600">
              <a:buFont typeface="Arial" panose="020B0604020202020204" pitchFamily="34" charset="0"/>
              <a:buChar char="•"/>
            </a:pPr>
            <a:r>
              <a:rPr lang="en-US" dirty="0"/>
              <a:t>Example: “I see you have a DNR order. Let’s talk about what that means and how I can respect your wishes today.”</a:t>
            </a:r>
          </a:p>
          <a:p>
            <a:pPr>
              <a:buFont typeface="Arial" panose="020B0604020202020204" pitchFamily="34" charset="0"/>
              <a:buChar char="•"/>
            </a:pPr>
            <a:r>
              <a:rPr lang="en-US" b="1" dirty="0"/>
              <a:t>Navigating Disagreements:</a:t>
            </a:r>
            <a:endParaRPr lang="en-US" dirty="0"/>
          </a:p>
          <a:p>
            <a:pPr marL="742950" lvl="1" indent="-285750">
              <a:buFont typeface="Arial" panose="020B0604020202020204" pitchFamily="34" charset="0"/>
              <a:buChar char="•"/>
            </a:pPr>
            <a:r>
              <a:rPr lang="en-US" dirty="0"/>
              <a:t>Stay calm and focused on the patient’s wishes as outlined in the documentation.</a:t>
            </a:r>
          </a:p>
          <a:p>
            <a:pPr marL="742950" lvl="1" indent="-285750">
              <a:buFont typeface="Arial" panose="020B0604020202020204" pitchFamily="34" charset="0"/>
              <a:buChar char="•"/>
            </a:pPr>
            <a:r>
              <a:rPr lang="en-US" dirty="0"/>
              <a:t>Involve medical control if family members challenge the directive or provide conflicting information.</a:t>
            </a:r>
          </a:p>
          <a:p>
            <a:pPr>
              <a:buFont typeface="Arial" panose="020B0604020202020204" pitchFamily="34" charset="0"/>
              <a:buChar char="•"/>
            </a:pPr>
            <a:r>
              <a:rPr lang="en-US" b="1" dirty="0"/>
              <a:t>Scenario Example:</a:t>
            </a:r>
            <a:endParaRPr lang="en-US" dirty="0"/>
          </a:p>
          <a:p>
            <a:pPr marL="742950" lvl="1" indent="-285750">
              <a:buFont typeface="Arial" panose="020B0604020202020204" pitchFamily="34" charset="0"/>
              <a:buChar char="•"/>
            </a:pPr>
            <a:r>
              <a:rPr lang="en-US" dirty="0"/>
              <a:t>A family member demands resuscitation for a patient wearing a DNR bracelet. Practice steps to de-escalate while adhering to protocols.</a:t>
            </a:r>
          </a:p>
        </p:txBody>
      </p:sp>
      <p:sp>
        <p:nvSpPr>
          <p:cNvPr id="4" name="Slide Number Placeholder 3"/>
          <p:cNvSpPr>
            <a:spLocks noGrp="1"/>
          </p:cNvSpPr>
          <p:nvPr>
            <p:ph type="sldNum" sz="quarter" idx="5"/>
          </p:nvPr>
        </p:nvSpPr>
        <p:spPr/>
        <p:txBody>
          <a:bodyPr/>
          <a:lstStyle/>
          <a:p>
            <a:fld id="{A3730802-C522-443F-9E75-CB093EDDFE0F}" type="slidenum">
              <a:rPr lang="en-US" smtClean="0"/>
              <a:t>22</a:t>
            </a:fld>
            <a:endParaRPr lang="en-US"/>
          </a:p>
        </p:txBody>
      </p:sp>
    </p:spTree>
    <p:extLst>
      <p:ext uri="{BB962C8B-B14F-4D97-AF65-F5344CB8AC3E}">
        <p14:creationId xmlns:p14="http://schemas.microsoft.com/office/powerpoint/2010/main" val="2533899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730802-C522-443F-9E75-CB093EDDFE0F}" type="slidenum">
              <a:rPr lang="en-US" smtClean="0"/>
              <a:t>23</a:t>
            </a:fld>
            <a:endParaRPr lang="en-US"/>
          </a:p>
        </p:txBody>
      </p:sp>
    </p:spTree>
    <p:extLst>
      <p:ext uri="{BB962C8B-B14F-4D97-AF65-F5344CB8AC3E}">
        <p14:creationId xmlns:p14="http://schemas.microsoft.com/office/powerpoint/2010/main" val="2800826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Case Studies</a:t>
            </a:r>
          </a:p>
          <a:p>
            <a:pPr>
              <a:buFont typeface="Arial" panose="020B0604020202020204" pitchFamily="34" charset="0"/>
              <a:buChar char="•"/>
            </a:pPr>
            <a:r>
              <a:rPr lang="en-US" b="1" dirty="0"/>
              <a:t>Case Study 1: Valid DNR Order</a:t>
            </a:r>
            <a:endParaRPr lang="en-US" dirty="0"/>
          </a:p>
          <a:p>
            <a:pPr marL="742950" lvl="1" indent="-285750">
              <a:buFont typeface="Arial" panose="020B0604020202020204" pitchFamily="34" charset="0"/>
              <a:buChar char="•"/>
            </a:pPr>
            <a:r>
              <a:rPr lang="en-US" dirty="0"/>
              <a:t>Scenario: EMS arrives to find a patient in cardiac arrest with a signed DNR form.</a:t>
            </a:r>
          </a:p>
          <a:p>
            <a:pPr marL="742950" lvl="1" indent="-285750">
              <a:buFont typeface="Arial" panose="020B0604020202020204" pitchFamily="34" charset="0"/>
              <a:buChar char="•"/>
            </a:pPr>
            <a:r>
              <a:rPr lang="en-US" dirty="0"/>
              <a:t>Response: Verify documentation, confirm with medical control if needed, and provide comfort care without initiating CPR.</a:t>
            </a:r>
          </a:p>
        </p:txBody>
      </p:sp>
      <p:sp>
        <p:nvSpPr>
          <p:cNvPr id="4" name="Slide Number Placeholder 3"/>
          <p:cNvSpPr>
            <a:spLocks noGrp="1"/>
          </p:cNvSpPr>
          <p:nvPr>
            <p:ph type="sldNum" sz="quarter" idx="5"/>
          </p:nvPr>
        </p:nvSpPr>
        <p:spPr/>
        <p:txBody>
          <a:bodyPr/>
          <a:lstStyle/>
          <a:p>
            <a:fld id="{A3730802-C522-443F-9E75-CB093EDDFE0F}" type="slidenum">
              <a:rPr lang="en-US" smtClean="0"/>
              <a:t>24</a:t>
            </a:fld>
            <a:endParaRPr lang="en-US"/>
          </a:p>
        </p:txBody>
      </p:sp>
    </p:spTree>
    <p:extLst>
      <p:ext uri="{BB962C8B-B14F-4D97-AF65-F5344CB8AC3E}">
        <p14:creationId xmlns:p14="http://schemas.microsoft.com/office/powerpoint/2010/main" val="2257241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8775A-AFC9-F090-B76D-F6D645BF8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4E8C7-9AD5-B5BB-FF88-29C5388638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6EDFD-F461-FF12-CA97-C813A2D5B4D2}"/>
              </a:ext>
            </a:extLst>
          </p:cNvPr>
          <p:cNvSpPr>
            <a:spLocks noGrp="1"/>
          </p:cNvSpPr>
          <p:nvPr>
            <p:ph type="body" idx="1"/>
          </p:nvPr>
        </p:nvSpPr>
        <p:spPr/>
        <p:txBody>
          <a:bodyPr/>
          <a:lstStyle/>
          <a:p>
            <a:r>
              <a:rPr lang="en-US" b="1" dirty="0"/>
              <a:t>Case Studies</a:t>
            </a:r>
          </a:p>
          <a:p>
            <a:pPr>
              <a:buFont typeface="Arial" panose="020B0604020202020204" pitchFamily="34" charset="0"/>
              <a:buChar char="•"/>
            </a:pPr>
            <a:r>
              <a:rPr lang="en-US" b="1" dirty="0"/>
              <a:t>Case Study 2: Conflicting Information</a:t>
            </a:r>
            <a:endParaRPr lang="en-US" dirty="0"/>
          </a:p>
          <a:p>
            <a:pPr marL="742950" lvl="1" indent="-285750">
              <a:buFont typeface="Arial" panose="020B0604020202020204" pitchFamily="34" charset="0"/>
              <a:buChar char="•"/>
            </a:pPr>
            <a:r>
              <a:rPr lang="en-US" dirty="0"/>
              <a:t>Scenario: A patient has a POLST form refusing intubation, but the family insists on advanced measures.</a:t>
            </a:r>
          </a:p>
          <a:p>
            <a:pPr marL="742950" lvl="1" indent="-285750">
              <a:buFont typeface="Arial" panose="020B0604020202020204" pitchFamily="34" charset="0"/>
              <a:buChar char="•"/>
            </a:pPr>
            <a:r>
              <a:rPr lang="en-US" dirty="0"/>
              <a:t>Response: Prioritize the POLST form as a legally binding document and consult medical control to address the family’s concerns.</a:t>
            </a:r>
          </a:p>
        </p:txBody>
      </p:sp>
      <p:sp>
        <p:nvSpPr>
          <p:cNvPr id="4" name="Slide Number Placeholder 3">
            <a:extLst>
              <a:ext uri="{FF2B5EF4-FFF2-40B4-BE49-F238E27FC236}">
                <a16:creationId xmlns:a16="http://schemas.microsoft.com/office/drawing/2014/main" id="{0E9C2296-100F-3487-F1B6-6BCD96A8130F}"/>
              </a:ext>
            </a:extLst>
          </p:cNvPr>
          <p:cNvSpPr>
            <a:spLocks noGrp="1"/>
          </p:cNvSpPr>
          <p:nvPr>
            <p:ph type="sldNum" sz="quarter" idx="5"/>
          </p:nvPr>
        </p:nvSpPr>
        <p:spPr/>
        <p:txBody>
          <a:bodyPr/>
          <a:lstStyle/>
          <a:p>
            <a:fld id="{A3730802-C522-443F-9E75-CB093EDDFE0F}" type="slidenum">
              <a:rPr lang="en-US" smtClean="0"/>
              <a:t>25</a:t>
            </a:fld>
            <a:endParaRPr lang="en-US"/>
          </a:p>
        </p:txBody>
      </p:sp>
    </p:spTree>
    <p:extLst>
      <p:ext uri="{BB962C8B-B14F-4D97-AF65-F5344CB8AC3E}">
        <p14:creationId xmlns:p14="http://schemas.microsoft.com/office/powerpoint/2010/main" val="1713928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41E1B-03D7-C70D-0866-07B392B7B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573EE4-FD7D-A7CF-39CF-DA60E8F9C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DAD37C-F6B7-48A0-DA7E-B5E471248735}"/>
              </a:ext>
            </a:extLst>
          </p:cNvPr>
          <p:cNvSpPr>
            <a:spLocks noGrp="1"/>
          </p:cNvSpPr>
          <p:nvPr>
            <p:ph type="body" idx="1"/>
          </p:nvPr>
        </p:nvSpPr>
        <p:spPr/>
        <p:txBody>
          <a:bodyPr/>
          <a:lstStyle/>
          <a:p>
            <a:r>
              <a:rPr lang="en-US" b="1" dirty="0"/>
              <a:t>Case Studies</a:t>
            </a:r>
          </a:p>
          <a:p>
            <a:pPr>
              <a:buFont typeface="Arial" panose="020B0604020202020204" pitchFamily="34" charset="0"/>
              <a:buChar char="•"/>
            </a:pPr>
            <a:r>
              <a:rPr lang="en-US" b="1" dirty="0"/>
              <a:t>Case Study 3: Missing Documentation</a:t>
            </a:r>
            <a:endParaRPr lang="en-US" dirty="0"/>
          </a:p>
          <a:p>
            <a:pPr marL="742950" lvl="1" indent="-285750">
              <a:buFont typeface="Arial" panose="020B0604020202020204" pitchFamily="34" charset="0"/>
              <a:buChar char="•"/>
            </a:pPr>
            <a:r>
              <a:rPr lang="en-US" dirty="0"/>
              <a:t>Scenario: Family states the patient has a DNR, but no paperwork or identifiers are present.</a:t>
            </a:r>
          </a:p>
          <a:p>
            <a:pPr marL="742950" lvl="1" indent="-285750">
              <a:buFont typeface="Arial" panose="020B0604020202020204" pitchFamily="34" charset="0"/>
              <a:buChar char="•"/>
            </a:pPr>
            <a:r>
              <a:rPr lang="en-US" dirty="0"/>
              <a:t>Response: Treat the patient per standard protocols while contacting medical control for further instructions.</a:t>
            </a:r>
          </a:p>
        </p:txBody>
      </p:sp>
      <p:sp>
        <p:nvSpPr>
          <p:cNvPr id="4" name="Slide Number Placeholder 3">
            <a:extLst>
              <a:ext uri="{FF2B5EF4-FFF2-40B4-BE49-F238E27FC236}">
                <a16:creationId xmlns:a16="http://schemas.microsoft.com/office/drawing/2014/main" id="{E5353615-3951-28BF-2D2B-850AB2EFFBEA}"/>
              </a:ext>
            </a:extLst>
          </p:cNvPr>
          <p:cNvSpPr>
            <a:spLocks noGrp="1"/>
          </p:cNvSpPr>
          <p:nvPr>
            <p:ph type="sldNum" sz="quarter" idx="5"/>
          </p:nvPr>
        </p:nvSpPr>
        <p:spPr/>
        <p:txBody>
          <a:bodyPr/>
          <a:lstStyle/>
          <a:p>
            <a:fld id="{A3730802-C522-443F-9E75-CB093EDDFE0F}" type="slidenum">
              <a:rPr lang="en-US" smtClean="0"/>
              <a:t>26</a:t>
            </a:fld>
            <a:endParaRPr lang="en-US"/>
          </a:p>
        </p:txBody>
      </p:sp>
    </p:spTree>
    <p:extLst>
      <p:ext uri="{BB962C8B-B14F-4D97-AF65-F5344CB8AC3E}">
        <p14:creationId xmlns:p14="http://schemas.microsoft.com/office/powerpoint/2010/main" val="4253189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pPr>
              <a:buFont typeface="Arial" panose="020B0604020202020204" pitchFamily="34" charset="0"/>
              <a:buChar char="•"/>
            </a:pPr>
            <a:r>
              <a:rPr lang="en-US" b="1" dirty="0"/>
              <a:t>Key Takeaways:</a:t>
            </a:r>
            <a:endParaRPr lang="en-US" dirty="0"/>
          </a:p>
          <a:p>
            <a:pPr marL="742950" lvl="1" indent="-285750">
              <a:buFont typeface="Arial" panose="020B0604020202020204" pitchFamily="34" charset="0"/>
              <a:buChar char="•"/>
            </a:pPr>
            <a:r>
              <a:rPr lang="en-US" dirty="0"/>
              <a:t>Advanced directives guide EMS clinicians in respecting patient autonomy.</a:t>
            </a:r>
          </a:p>
          <a:p>
            <a:pPr marL="742950" lvl="1" indent="-285750">
              <a:buFont typeface="Arial" panose="020B0604020202020204" pitchFamily="34" charset="0"/>
              <a:buChar char="•"/>
            </a:pPr>
            <a:r>
              <a:rPr lang="en-US" dirty="0"/>
              <a:t>Understanding state laws and documentation ensures ethical and legal compliance.</a:t>
            </a:r>
          </a:p>
          <a:p>
            <a:pPr marL="742950" lvl="1" indent="-285750">
              <a:buFont typeface="Arial" panose="020B0604020202020204" pitchFamily="34" charset="0"/>
              <a:buChar char="•"/>
            </a:pPr>
            <a:r>
              <a:rPr lang="en-US" dirty="0"/>
              <a:t>Empathy and communication are vital when navigating these challenging scenarios.</a:t>
            </a:r>
          </a:p>
        </p:txBody>
      </p:sp>
      <p:sp>
        <p:nvSpPr>
          <p:cNvPr id="4" name="Slide Number Placeholder 3"/>
          <p:cNvSpPr>
            <a:spLocks noGrp="1"/>
          </p:cNvSpPr>
          <p:nvPr>
            <p:ph type="sldNum" sz="quarter" idx="5"/>
          </p:nvPr>
        </p:nvSpPr>
        <p:spPr/>
        <p:txBody>
          <a:bodyPr/>
          <a:lstStyle/>
          <a:p>
            <a:fld id="{A3730802-C522-443F-9E75-CB093EDDFE0F}" type="slidenum">
              <a:rPr lang="en-US" smtClean="0"/>
              <a:t>27</a:t>
            </a:fld>
            <a:endParaRPr lang="en-US"/>
          </a:p>
        </p:txBody>
      </p:sp>
    </p:spTree>
    <p:extLst>
      <p:ext uri="{BB962C8B-B14F-4D97-AF65-F5344CB8AC3E}">
        <p14:creationId xmlns:p14="http://schemas.microsoft.com/office/powerpoint/2010/main" val="1897264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27A1F-6333-7994-73B3-2FFF10B49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94DDA-BC23-303C-9741-10B14DCFF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9964D-592D-E29E-381E-3187AB095FB9}"/>
              </a:ext>
            </a:extLst>
          </p:cNvPr>
          <p:cNvSpPr>
            <a:spLocks noGrp="1"/>
          </p:cNvSpPr>
          <p:nvPr>
            <p:ph type="body" idx="1"/>
          </p:nvPr>
        </p:nvSpPr>
        <p:spPr/>
        <p:txBody>
          <a:bodyPr/>
          <a:lstStyle/>
          <a:p>
            <a:pPr>
              <a:buFont typeface="Arial" panose="020B0604020202020204" pitchFamily="34" charset="0"/>
              <a:buChar char="•"/>
            </a:pPr>
            <a:r>
              <a:rPr lang="en-US" b="1" dirty="0"/>
              <a:t>Final Note:</a:t>
            </a:r>
            <a:endParaRPr lang="en-US" dirty="0"/>
          </a:p>
          <a:p>
            <a:pPr marL="742950" lvl="1" indent="-285750">
              <a:buFont typeface="Arial" panose="020B0604020202020204" pitchFamily="34" charset="0"/>
              <a:buChar char="•"/>
            </a:pPr>
            <a:r>
              <a:rPr lang="en-US" dirty="0"/>
              <a:t>Encourage attendees to review their agency’s protocols and stay updated on state laws regarding advanced directives.</a:t>
            </a:r>
          </a:p>
          <a:p>
            <a:pPr marL="742950" lvl="1" indent="-285750">
              <a:buFont typeface="Arial" panose="020B0604020202020204" pitchFamily="34" charset="0"/>
              <a:buChar char="•"/>
            </a:pPr>
            <a:r>
              <a:rPr lang="en-US" dirty="0"/>
              <a:t>Provide resources, such as links to POLST forms, state guidelines, and continuing education opportunities.</a:t>
            </a:r>
          </a:p>
        </p:txBody>
      </p:sp>
      <p:sp>
        <p:nvSpPr>
          <p:cNvPr id="4" name="Slide Number Placeholder 3">
            <a:extLst>
              <a:ext uri="{FF2B5EF4-FFF2-40B4-BE49-F238E27FC236}">
                <a16:creationId xmlns:a16="http://schemas.microsoft.com/office/drawing/2014/main" id="{60A8144E-8D6A-2E59-81F4-CAEA5D5B30E0}"/>
              </a:ext>
            </a:extLst>
          </p:cNvPr>
          <p:cNvSpPr>
            <a:spLocks noGrp="1"/>
          </p:cNvSpPr>
          <p:nvPr>
            <p:ph type="sldNum" sz="quarter" idx="5"/>
          </p:nvPr>
        </p:nvSpPr>
        <p:spPr/>
        <p:txBody>
          <a:bodyPr/>
          <a:lstStyle/>
          <a:p>
            <a:fld id="{A3730802-C522-443F-9E75-CB093EDDFE0F}" type="slidenum">
              <a:rPr lang="en-US" smtClean="0"/>
              <a:t>28</a:t>
            </a:fld>
            <a:endParaRPr lang="en-US"/>
          </a:p>
        </p:txBody>
      </p:sp>
    </p:spTree>
    <p:extLst>
      <p:ext uri="{BB962C8B-B14F-4D97-AF65-F5344CB8AC3E}">
        <p14:creationId xmlns:p14="http://schemas.microsoft.com/office/powerpoint/2010/main" val="2138492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Concepts</a:t>
            </a:r>
          </a:p>
          <a:p>
            <a:pPr>
              <a:buFont typeface="Arial" panose="020B0604020202020204" pitchFamily="34" charset="0"/>
              <a:buChar char="•"/>
            </a:pPr>
            <a:r>
              <a:rPr lang="en-US" b="1" dirty="0"/>
              <a:t>What are Advanced Directives?</a:t>
            </a:r>
            <a:endParaRPr lang="en-US" dirty="0"/>
          </a:p>
          <a:p>
            <a:pPr marL="742950" lvl="1" indent="-285750">
              <a:buFont typeface="Arial" panose="020B0604020202020204" pitchFamily="34" charset="0"/>
              <a:buChar char="•"/>
            </a:pPr>
            <a:r>
              <a:rPr lang="en-US" b="1" dirty="0"/>
              <a:t>Living Will</a:t>
            </a:r>
            <a:r>
              <a:rPr lang="en-US" dirty="0"/>
              <a:t>: Specifies the type of medical treatments a patient does or does not want (e.g., life-sustaining measures, ventilators, or feeding tubes).</a:t>
            </a:r>
          </a:p>
          <a:p>
            <a:pPr marL="742950" lvl="1" indent="-285750">
              <a:buFont typeface="Arial" panose="020B0604020202020204" pitchFamily="34" charset="0"/>
              <a:buChar char="•"/>
            </a:pPr>
            <a:r>
              <a:rPr lang="en-US" b="1" dirty="0"/>
              <a:t>Durable Power of Attorney for Healthcare</a:t>
            </a:r>
            <a:r>
              <a:rPr lang="en-US" dirty="0"/>
              <a:t>: Appoints a healthcare proxy to make medical decisions on the patient’s behalf.</a:t>
            </a:r>
          </a:p>
          <a:p>
            <a:pPr marL="742950" lvl="1" indent="-285750">
              <a:buFont typeface="Arial" panose="020B0604020202020204" pitchFamily="34" charset="0"/>
              <a:buChar char="•"/>
            </a:pPr>
            <a:r>
              <a:rPr lang="en-US" b="1" dirty="0"/>
              <a:t>POLST</a:t>
            </a:r>
            <a:r>
              <a:rPr lang="en-US" dirty="0"/>
              <a:t>: Physician Orders for Life-Sustaining Treatment, which are actionable medical orders, often more specific than living wills, for EMS to follow.</a:t>
            </a:r>
          </a:p>
        </p:txBody>
      </p:sp>
      <p:sp>
        <p:nvSpPr>
          <p:cNvPr id="4" name="Slide Number Placeholder 3"/>
          <p:cNvSpPr>
            <a:spLocks noGrp="1"/>
          </p:cNvSpPr>
          <p:nvPr>
            <p:ph type="sldNum" sz="quarter" idx="5"/>
          </p:nvPr>
        </p:nvSpPr>
        <p:spPr/>
        <p:txBody>
          <a:bodyPr/>
          <a:lstStyle/>
          <a:p>
            <a:fld id="{A3730802-C522-443F-9E75-CB093EDDFE0F}" type="slidenum">
              <a:rPr lang="en-US" smtClean="0"/>
              <a:t>4</a:t>
            </a:fld>
            <a:endParaRPr lang="en-US"/>
          </a:p>
        </p:txBody>
      </p:sp>
    </p:spTree>
    <p:extLst>
      <p:ext uri="{BB962C8B-B14F-4D97-AF65-F5344CB8AC3E}">
        <p14:creationId xmlns:p14="http://schemas.microsoft.com/office/powerpoint/2010/main" val="147512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BFAED-DE71-A996-C80A-8E21316FF9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5639C-7E36-FC82-7629-5EA430E3EA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21A983-3D15-0E40-1D29-2AA75F0098AC}"/>
              </a:ext>
            </a:extLst>
          </p:cNvPr>
          <p:cNvSpPr>
            <a:spLocks noGrp="1"/>
          </p:cNvSpPr>
          <p:nvPr>
            <p:ph type="body" idx="1"/>
          </p:nvPr>
        </p:nvSpPr>
        <p:spPr/>
        <p:txBody>
          <a:bodyPr/>
          <a:lstStyle/>
          <a:p>
            <a:r>
              <a:rPr lang="en-US" b="1" dirty="0"/>
              <a:t>Key Concepts</a:t>
            </a:r>
          </a:p>
          <a:p>
            <a:pPr>
              <a:buFont typeface="Arial" panose="020B0604020202020204" pitchFamily="34" charset="0"/>
              <a:buChar char="•"/>
            </a:pPr>
            <a:r>
              <a:rPr lang="en-US" b="1" dirty="0"/>
              <a:t>What are Advanced Directives?</a:t>
            </a:r>
            <a:endParaRPr lang="en-US" dirty="0"/>
          </a:p>
          <a:p>
            <a:pPr marL="742950" lvl="1" indent="-285750">
              <a:buFont typeface="Arial" panose="020B0604020202020204" pitchFamily="34" charset="0"/>
              <a:buChar char="•"/>
            </a:pPr>
            <a:r>
              <a:rPr lang="en-US" b="1" dirty="0"/>
              <a:t>Living Will</a:t>
            </a:r>
            <a:r>
              <a:rPr lang="en-US" dirty="0"/>
              <a:t>: Specifies the type of medical treatments a patient does or does not want (e.g., life-sustaining measures, ventilators, or feeding tubes).</a:t>
            </a:r>
          </a:p>
          <a:p>
            <a:pPr marL="742950" lvl="1" indent="-285750">
              <a:buFont typeface="Arial" panose="020B0604020202020204" pitchFamily="34" charset="0"/>
              <a:buChar char="•"/>
            </a:pPr>
            <a:r>
              <a:rPr lang="en-US" b="1" dirty="0"/>
              <a:t>Durable Power of Attorney for Healthcare</a:t>
            </a:r>
            <a:r>
              <a:rPr lang="en-US" dirty="0"/>
              <a:t>: Appoints a healthcare proxy to make medical decisions on the patient’s behalf.</a:t>
            </a:r>
          </a:p>
          <a:p>
            <a:pPr marL="742950" lvl="1" indent="-285750">
              <a:buFont typeface="Arial" panose="020B0604020202020204" pitchFamily="34" charset="0"/>
              <a:buChar char="•"/>
            </a:pPr>
            <a:r>
              <a:rPr lang="en-US" b="1" dirty="0"/>
              <a:t>POLST</a:t>
            </a:r>
            <a:r>
              <a:rPr lang="en-US" dirty="0"/>
              <a:t>: Physician Orders for Life-Sustaining Treatment, which are actionable medical orders, often more specific than living wills, for EMS to follow.</a:t>
            </a:r>
          </a:p>
        </p:txBody>
      </p:sp>
      <p:sp>
        <p:nvSpPr>
          <p:cNvPr id="4" name="Slide Number Placeholder 3">
            <a:extLst>
              <a:ext uri="{FF2B5EF4-FFF2-40B4-BE49-F238E27FC236}">
                <a16:creationId xmlns:a16="http://schemas.microsoft.com/office/drawing/2014/main" id="{361C37C1-51F7-A5AD-9C98-2DFDAB85F737}"/>
              </a:ext>
            </a:extLst>
          </p:cNvPr>
          <p:cNvSpPr>
            <a:spLocks noGrp="1"/>
          </p:cNvSpPr>
          <p:nvPr>
            <p:ph type="sldNum" sz="quarter" idx="5"/>
          </p:nvPr>
        </p:nvSpPr>
        <p:spPr/>
        <p:txBody>
          <a:bodyPr/>
          <a:lstStyle/>
          <a:p>
            <a:fld id="{A3730802-C522-443F-9E75-CB093EDDFE0F}" type="slidenum">
              <a:rPr lang="en-US" smtClean="0"/>
              <a:t>5</a:t>
            </a:fld>
            <a:endParaRPr lang="en-US"/>
          </a:p>
        </p:txBody>
      </p:sp>
    </p:spTree>
    <p:extLst>
      <p:ext uri="{BB962C8B-B14F-4D97-AF65-F5344CB8AC3E}">
        <p14:creationId xmlns:p14="http://schemas.microsoft.com/office/powerpoint/2010/main" val="99965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19820-0E4C-D524-AB0D-3153EE4CB9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BF18E-DC07-90AC-DBBC-5AD0BF4225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81A242-CAC7-8348-6AB8-11BD3F0A5F6F}"/>
              </a:ext>
            </a:extLst>
          </p:cNvPr>
          <p:cNvSpPr>
            <a:spLocks noGrp="1"/>
          </p:cNvSpPr>
          <p:nvPr>
            <p:ph type="body" idx="1"/>
          </p:nvPr>
        </p:nvSpPr>
        <p:spPr/>
        <p:txBody>
          <a:bodyPr/>
          <a:lstStyle/>
          <a:p>
            <a:r>
              <a:rPr lang="en-US" b="1" dirty="0"/>
              <a:t>Key Concepts</a:t>
            </a:r>
          </a:p>
          <a:p>
            <a:pPr>
              <a:buFont typeface="Arial" panose="020B0604020202020204" pitchFamily="34" charset="0"/>
              <a:buChar char="•"/>
            </a:pPr>
            <a:r>
              <a:rPr lang="en-US" b="1" dirty="0"/>
              <a:t>DNR/DNI:</a:t>
            </a:r>
            <a:endParaRPr lang="en-US" dirty="0"/>
          </a:p>
          <a:p>
            <a:pPr marL="742950" lvl="1" indent="-285750">
              <a:buFont typeface="Arial" panose="020B0604020202020204" pitchFamily="34" charset="0"/>
              <a:buChar char="•"/>
            </a:pPr>
            <a:r>
              <a:rPr lang="en-US" b="1" dirty="0"/>
              <a:t>Do Not Resuscitate (DNR)</a:t>
            </a:r>
            <a:r>
              <a:rPr lang="en-US" dirty="0"/>
              <a:t>: A directive that specifies no CPR or advanced cardiac life support if the patient’s heart stops.</a:t>
            </a:r>
          </a:p>
          <a:p>
            <a:pPr marL="742950" lvl="1" indent="-285750">
              <a:buFont typeface="Arial" panose="020B0604020202020204" pitchFamily="34" charset="0"/>
              <a:buChar char="•"/>
            </a:pPr>
            <a:r>
              <a:rPr lang="en-US" b="1" dirty="0"/>
              <a:t>Do Not Intubate (DNI)</a:t>
            </a:r>
            <a:r>
              <a:rPr lang="en-US" dirty="0"/>
              <a:t>: Indicates the patient does not want to be intubated or placed on a mechanical ventilator.</a:t>
            </a:r>
          </a:p>
          <a:p>
            <a:pPr>
              <a:buFont typeface="Arial" panose="020B0604020202020204" pitchFamily="34" charset="0"/>
              <a:buChar char="•"/>
            </a:pPr>
            <a:r>
              <a:rPr lang="en-US" b="1" dirty="0"/>
              <a:t>Role of EMS:</a:t>
            </a:r>
            <a:endParaRPr lang="en-US" dirty="0"/>
          </a:p>
          <a:p>
            <a:pPr marL="742950" lvl="1" indent="-285750">
              <a:buFont typeface="Arial" panose="020B0604020202020204" pitchFamily="34" charset="0"/>
              <a:buChar char="•"/>
            </a:pPr>
            <a:r>
              <a:rPr lang="en-US" dirty="0"/>
              <a:t>Recognize the limits of these orders in the prehospital setting.</a:t>
            </a:r>
          </a:p>
          <a:p>
            <a:pPr marL="742950" lvl="1" indent="-285750">
              <a:buFont typeface="Arial" panose="020B0604020202020204" pitchFamily="34" charset="0"/>
              <a:buChar char="•"/>
            </a:pPr>
            <a:r>
              <a:rPr lang="en-US" dirty="0"/>
              <a:t>Follow state laws and medical protocols.</a:t>
            </a:r>
          </a:p>
          <a:p>
            <a:endParaRPr lang="en-US" dirty="0"/>
          </a:p>
        </p:txBody>
      </p:sp>
      <p:sp>
        <p:nvSpPr>
          <p:cNvPr id="4" name="Slide Number Placeholder 3">
            <a:extLst>
              <a:ext uri="{FF2B5EF4-FFF2-40B4-BE49-F238E27FC236}">
                <a16:creationId xmlns:a16="http://schemas.microsoft.com/office/drawing/2014/main" id="{F7304516-EBBD-DEB8-B07D-93C2DF475064}"/>
              </a:ext>
            </a:extLst>
          </p:cNvPr>
          <p:cNvSpPr>
            <a:spLocks noGrp="1"/>
          </p:cNvSpPr>
          <p:nvPr>
            <p:ph type="sldNum" sz="quarter" idx="5"/>
          </p:nvPr>
        </p:nvSpPr>
        <p:spPr/>
        <p:txBody>
          <a:bodyPr/>
          <a:lstStyle/>
          <a:p>
            <a:fld id="{A3730802-C522-443F-9E75-CB093EDDFE0F}" type="slidenum">
              <a:rPr lang="en-US" smtClean="0"/>
              <a:t>6</a:t>
            </a:fld>
            <a:endParaRPr lang="en-US"/>
          </a:p>
        </p:txBody>
      </p:sp>
    </p:spTree>
    <p:extLst>
      <p:ext uri="{BB962C8B-B14F-4D97-AF65-F5344CB8AC3E}">
        <p14:creationId xmlns:p14="http://schemas.microsoft.com/office/powerpoint/2010/main" val="330452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New Mexico Legislation</a:t>
            </a:r>
          </a:p>
          <a:p>
            <a:pPr>
              <a:buFont typeface="Arial" panose="020B0604020202020204" pitchFamily="34" charset="0"/>
              <a:buChar char="•"/>
            </a:pPr>
            <a:r>
              <a:rPr lang="en-US" b="1" dirty="0"/>
              <a:t>State-Specific Laws:</a:t>
            </a:r>
            <a:endParaRPr lang="en-US" dirty="0"/>
          </a:p>
          <a:p>
            <a:pPr marL="742950" lvl="1" indent="-285750">
              <a:buFont typeface="Arial" panose="020B0604020202020204" pitchFamily="34" charset="0"/>
              <a:buChar char="•"/>
            </a:pPr>
            <a:r>
              <a:rPr lang="en-US" dirty="0"/>
              <a:t>New Mexico recognizes POLST forms and standard DNR/DNI orders.</a:t>
            </a:r>
          </a:p>
          <a:p>
            <a:pPr marL="742950" lvl="1" indent="-285750">
              <a:buFont typeface="Arial" panose="020B0604020202020204" pitchFamily="34" charset="0"/>
              <a:buChar char="•"/>
            </a:pPr>
            <a:r>
              <a:rPr lang="en-US" dirty="0"/>
              <a:t>A POLST form must be signed by a licensed provider (e.g., MD, DO, NP, PA) to be valid.</a:t>
            </a:r>
          </a:p>
          <a:p>
            <a:pPr marL="742950" lvl="1" indent="-285750">
              <a:buFont typeface="Arial" panose="020B0604020202020204" pitchFamily="34" charset="0"/>
              <a:buChar char="•"/>
            </a:pPr>
            <a:r>
              <a:rPr lang="en-US" dirty="0"/>
              <a:t>Verbal DNR orders from a physician can be honored if verified through dispatch or medical control.</a:t>
            </a:r>
          </a:p>
          <a:p>
            <a:pPr>
              <a:buFont typeface="Arial" panose="020B0604020202020204" pitchFamily="34" charset="0"/>
              <a:buChar char="•"/>
            </a:pPr>
            <a:r>
              <a:rPr lang="en-US" b="1" dirty="0"/>
              <a:t>DNR Identification:</a:t>
            </a:r>
            <a:endParaRPr lang="en-US" dirty="0"/>
          </a:p>
          <a:p>
            <a:pPr marL="742950" lvl="1" indent="-285750">
              <a:buFont typeface="Arial" panose="020B0604020202020204" pitchFamily="34" charset="0"/>
              <a:buChar char="•"/>
            </a:pPr>
            <a:r>
              <a:rPr lang="en-US" dirty="0"/>
              <a:t>New Mexico allows DNR identification via official forms, bracelets, or necklaces.</a:t>
            </a:r>
          </a:p>
          <a:p>
            <a:pPr>
              <a:buFont typeface="Arial" panose="020B0604020202020204" pitchFamily="34" charset="0"/>
              <a:buChar char="•"/>
            </a:pPr>
            <a:r>
              <a:rPr lang="en-US" b="1" dirty="0"/>
              <a:t>Legal Protections:</a:t>
            </a:r>
            <a:endParaRPr lang="en-US" dirty="0"/>
          </a:p>
          <a:p>
            <a:pPr marL="742950" lvl="1" indent="-285750">
              <a:buFont typeface="Arial" panose="020B0604020202020204" pitchFamily="34" charset="0"/>
              <a:buChar char="•"/>
            </a:pPr>
            <a:r>
              <a:rPr lang="en-US" dirty="0"/>
              <a:t>Good Samaritan laws protect EMS providers acting in good faith when honoring these directives.</a:t>
            </a:r>
          </a:p>
        </p:txBody>
      </p:sp>
      <p:sp>
        <p:nvSpPr>
          <p:cNvPr id="4" name="Slide Number Placeholder 3"/>
          <p:cNvSpPr>
            <a:spLocks noGrp="1"/>
          </p:cNvSpPr>
          <p:nvPr>
            <p:ph type="sldNum" sz="quarter" idx="5"/>
          </p:nvPr>
        </p:nvSpPr>
        <p:spPr/>
        <p:txBody>
          <a:bodyPr/>
          <a:lstStyle/>
          <a:p>
            <a:fld id="{A3730802-C522-443F-9E75-CB093EDDFE0F}" type="slidenum">
              <a:rPr lang="en-US" smtClean="0"/>
              <a:t>7</a:t>
            </a:fld>
            <a:endParaRPr lang="en-US"/>
          </a:p>
        </p:txBody>
      </p:sp>
    </p:spTree>
    <p:extLst>
      <p:ext uri="{BB962C8B-B14F-4D97-AF65-F5344CB8AC3E}">
        <p14:creationId xmlns:p14="http://schemas.microsoft.com/office/powerpoint/2010/main" val="310718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Legal Framework</a:t>
            </a:r>
            <a:endParaRPr lang="en-US" dirty="0"/>
          </a:p>
          <a:p>
            <a:pPr>
              <a:buFont typeface="Arial" panose="020B0604020202020204" pitchFamily="34" charset="0"/>
              <a:buChar char="•"/>
            </a:pPr>
            <a:r>
              <a:rPr lang="en-US" b="1" dirty="0"/>
              <a:t>Uniform Health-Care Decisions Act (UHCDA):</a:t>
            </a:r>
            <a:endParaRPr lang="en-US" dirty="0"/>
          </a:p>
          <a:p>
            <a:pPr marL="742950" lvl="1" indent="-285750">
              <a:buFont typeface="Arial" panose="020B0604020202020204" pitchFamily="34" charset="0"/>
              <a:buChar char="•"/>
            </a:pPr>
            <a:r>
              <a:rPr lang="en-US" dirty="0"/>
              <a:t>New Mexico has adopted the UHCDA, which provides individuals the right to make decisions regarding their own healthcare, including the execution of advance directives.</a:t>
            </a:r>
          </a:p>
          <a:p>
            <a:pPr marL="742950" lvl="1" indent="-285750">
              <a:buFont typeface="Arial" panose="020B0604020202020204" pitchFamily="34" charset="0"/>
              <a:buChar char="•"/>
            </a:pPr>
            <a:r>
              <a:rPr lang="en-US" dirty="0"/>
              <a:t>This act allows for the designation of a healthcare decision-maker through a durable power of attorney and the creation of living wills.</a:t>
            </a:r>
          </a:p>
          <a:p>
            <a:r>
              <a:rPr lang="en-US" b="1" dirty="0"/>
              <a:t>B. EMS Do Not Resuscitate (DNR) Orders</a:t>
            </a:r>
            <a:endParaRPr lang="en-US" dirty="0"/>
          </a:p>
          <a:p>
            <a:pPr>
              <a:buFont typeface="Arial" panose="020B0604020202020204" pitchFamily="34" charset="0"/>
              <a:buChar char="•"/>
            </a:pPr>
            <a:r>
              <a:rPr lang="en-US" b="1" dirty="0"/>
              <a:t>Definition:</a:t>
            </a:r>
            <a:endParaRPr lang="en-US" dirty="0"/>
          </a:p>
          <a:p>
            <a:pPr marL="742950" lvl="1" indent="-285750">
              <a:buFont typeface="Arial" panose="020B0604020202020204" pitchFamily="34" charset="0"/>
              <a:buChar char="•"/>
            </a:pPr>
            <a:r>
              <a:rPr lang="en-US" dirty="0"/>
              <a:t>An EMS DNR order is a directive that instructs emergency medical services personnel not to perform resuscitative measures in the event of a patient's cardiac or respiratory arrest.</a:t>
            </a:r>
          </a:p>
          <a:p>
            <a:pPr>
              <a:buFont typeface="Arial" panose="020B0604020202020204" pitchFamily="34" charset="0"/>
              <a:buChar char="•"/>
            </a:pPr>
            <a:r>
              <a:rPr lang="en-US" b="1" dirty="0"/>
              <a:t>Execution:</a:t>
            </a:r>
            <a:endParaRPr lang="en-US" dirty="0"/>
          </a:p>
          <a:p>
            <a:pPr marL="742950" lvl="1" indent="-285750">
              <a:buFont typeface="Arial" panose="020B0604020202020204" pitchFamily="34" charset="0"/>
              <a:buChar char="•"/>
            </a:pPr>
            <a:r>
              <a:rPr lang="en-US" dirty="0"/>
              <a:t>Must be executed by a physician, advanced practice nurse, or physician assistant, with the informed consent of the patient or their authorized healthcare decision-maker.</a:t>
            </a:r>
          </a:p>
          <a:p>
            <a:pPr marL="742950" lvl="1" indent="-285750">
              <a:buFont typeface="Arial" panose="020B0604020202020204" pitchFamily="34" charset="0"/>
              <a:buChar char="•"/>
            </a:pPr>
            <a:r>
              <a:rPr lang="en-US" dirty="0"/>
              <a:t>The order should be documented on a form approved by the New Mexico Department of Health's EMS Bureau.</a:t>
            </a:r>
          </a:p>
          <a:p>
            <a:pPr>
              <a:buFont typeface="Arial" panose="020B0604020202020204" pitchFamily="34" charset="0"/>
              <a:buChar char="•"/>
            </a:pPr>
            <a:r>
              <a:rPr lang="en-US" b="1" dirty="0"/>
              <a:t>Identification:</a:t>
            </a:r>
            <a:endParaRPr lang="en-US" dirty="0"/>
          </a:p>
          <a:p>
            <a:pPr marL="742950" lvl="1" indent="-285750">
              <a:buFont typeface="Arial" panose="020B0604020202020204" pitchFamily="34" charset="0"/>
              <a:buChar char="•"/>
            </a:pPr>
            <a:r>
              <a:rPr lang="en-US" dirty="0"/>
              <a:t>Patients may choose to wear an approved EMS DNR bracelet or necklace to indicate the existence of the order.</a:t>
            </a:r>
          </a:p>
          <a:p>
            <a:pPr>
              <a:buFont typeface="Arial" panose="020B0604020202020204" pitchFamily="34" charset="0"/>
              <a:buChar char="•"/>
            </a:pPr>
            <a:r>
              <a:rPr lang="en-US" b="1" dirty="0"/>
              <a:t>Revocation:</a:t>
            </a:r>
            <a:endParaRPr lang="en-US" dirty="0"/>
          </a:p>
          <a:p>
            <a:pPr marL="742950" lvl="1" indent="-285750">
              <a:buFont typeface="Arial" panose="020B0604020202020204" pitchFamily="34" charset="0"/>
              <a:buChar char="•"/>
            </a:pPr>
            <a:r>
              <a:rPr lang="en-US" dirty="0"/>
              <a:t>An EMS DNR order can be revoked at any time by the patient or their authorized healthcare decision-maker, either orally or by destroying the DNR document.</a:t>
            </a:r>
          </a:p>
          <a:p>
            <a:r>
              <a:rPr lang="en-US" b="1" dirty="0"/>
              <a:t>C. Medical Orders for Scope of Treatment (MOST)</a:t>
            </a:r>
            <a:endParaRPr lang="en-US" dirty="0"/>
          </a:p>
          <a:p>
            <a:pPr>
              <a:buFont typeface="Arial" panose="020B0604020202020204" pitchFamily="34" charset="0"/>
              <a:buChar char="•"/>
            </a:pPr>
            <a:r>
              <a:rPr lang="en-US" b="1" dirty="0"/>
              <a:t>Purpose:</a:t>
            </a:r>
            <a:endParaRPr lang="en-US" dirty="0"/>
          </a:p>
          <a:p>
            <a:pPr marL="742950" lvl="1" indent="-285750">
              <a:buFont typeface="Arial" panose="020B0604020202020204" pitchFamily="34" charset="0"/>
              <a:buChar char="•"/>
            </a:pPr>
            <a:r>
              <a:rPr lang="en-US" dirty="0"/>
              <a:t>The MOST form is designed to translate a patient's preferences into actionable medical orders, particularly concerning life-sustaining treatments.</a:t>
            </a:r>
          </a:p>
          <a:p>
            <a:pPr>
              <a:buFont typeface="Arial" panose="020B0604020202020204" pitchFamily="34" charset="0"/>
              <a:buChar char="•"/>
            </a:pPr>
            <a:r>
              <a:rPr lang="en-US" b="1" dirty="0"/>
              <a:t>Execution:</a:t>
            </a:r>
            <a:endParaRPr lang="en-US" dirty="0"/>
          </a:p>
          <a:p>
            <a:pPr marL="742950" lvl="1" indent="-285750">
              <a:buFont typeface="Arial" panose="020B0604020202020204" pitchFamily="34" charset="0"/>
              <a:buChar char="•"/>
            </a:pPr>
            <a:r>
              <a:rPr lang="en-US" dirty="0"/>
              <a:t>Must be signed by the patient (or their authorized healthcare decision-maker) and a physician, advanced practice nurse, or physician assistant.</a:t>
            </a:r>
          </a:p>
          <a:p>
            <a:pPr>
              <a:buFont typeface="Arial" panose="020B0604020202020204" pitchFamily="34" charset="0"/>
              <a:buChar char="•"/>
            </a:pPr>
            <a:r>
              <a:rPr lang="en-US" b="1" dirty="0"/>
              <a:t>Scope:</a:t>
            </a:r>
            <a:endParaRPr lang="en-US" dirty="0"/>
          </a:p>
          <a:p>
            <a:pPr marL="742950" lvl="1" indent="-285750">
              <a:buFont typeface="Arial" panose="020B0604020202020204" pitchFamily="34" charset="0"/>
              <a:buChar char="•"/>
            </a:pPr>
            <a:r>
              <a:rPr lang="en-US" dirty="0"/>
              <a:t>Covers decisions regarding resuscitation, medical interventions, antibiotics, and artificially administered nutrition.</a:t>
            </a:r>
          </a:p>
          <a:p>
            <a:pPr>
              <a:buFont typeface="Arial" panose="020B0604020202020204" pitchFamily="34" charset="0"/>
              <a:buChar char="•"/>
            </a:pPr>
            <a:r>
              <a:rPr lang="en-US" b="1" dirty="0"/>
              <a:t>Review and Revocation:</a:t>
            </a:r>
            <a:endParaRPr lang="en-US" dirty="0"/>
          </a:p>
          <a:p>
            <a:pPr marL="742950" lvl="1" indent="-285750">
              <a:buFont typeface="Arial" panose="020B0604020202020204" pitchFamily="34" charset="0"/>
              <a:buChar char="•"/>
            </a:pPr>
            <a:r>
              <a:rPr lang="en-US" dirty="0"/>
              <a:t>The MOST form should be reviewed periodically and can be revoked or revised by the patient or their authorized healthcare decision-maker at any time.</a:t>
            </a:r>
          </a:p>
          <a:p>
            <a:r>
              <a:rPr lang="en-US" b="1" dirty="0"/>
              <a:t>D. EMS Personnel Responsibilities</a:t>
            </a:r>
            <a:endParaRPr lang="en-US" dirty="0"/>
          </a:p>
          <a:p>
            <a:pPr>
              <a:buFont typeface="Arial" panose="020B0604020202020204" pitchFamily="34" charset="0"/>
              <a:buChar char="•"/>
            </a:pPr>
            <a:r>
              <a:rPr lang="en-US" b="1" dirty="0"/>
              <a:t>Verification:</a:t>
            </a:r>
            <a:endParaRPr lang="en-US" dirty="0"/>
          </a:p>
          <a:p>
            <a:pPr marL="742950" lvl="1" indent="-285750">
              <a:buFont typeface="Arial" panose="020B0604020202020204" pitchFamily="34" charset="0"/>
              <a:buChar char="•"/>
            </a:pPr>
            <a:r>
              <a:rPr lang="en-US" dirty="0"/>
              <a:t>Upon encountering a patient, EMS personnel should verify the presence of an EMS DNR order or MOST form.</a:t>
            </a:r>
          </a:p>
          <a:p>
            <a:pPr marL="742950" lvl="1" indent="-285750">
              <a:buFont typeface="Arial" panose="020B0604020202020204" pitchFamily="34" charset="0"/>
              <a:buChar char="•"/>
            </a:pPr>
            <a:r>
              <a:rPr lang="en-US" dirty="0"/>
              <a:t>Acceptable forms of verification include the physical document or approved identification jewelry.</a:t>
            </a:r>
          </a:p>
          <a:p>
            <a:pPr>
              <a:buFont typeface="Arial" panose="020B0604020202020204" pitchFamily="34" charset="0"/>
              <a:buChar char="•"/>
            </a:pPr>
            <a:r>
              <a:rPr lang="en-US" b="1" dirty="0"/>
              <a:t>Actions:</a:t>
            </a:r>
            <a:endParaRPr lang="en-US" dirty="0"/>
          </a:p>
          <a:p>
            <a:pPr marL="742950" lvl="1" indent="-285750">
              <a:buFont typeface="Arial" panose="020B0604020202020204" pitchFamily="34" charset="0"/>
              <a:buChar char="•"/>
            </a:pPr>
            <a:r>
              <a:rPr lang="en-US" dirty="0"/>
              <a:t>If a valid EMS DNR order is present, EMS personnel should withhold resuscitative measures such as chest compressions, intubation, defibrillation, and administration of cardiac medications.</a:t>
            </a:r>
          </a:p>
          <a:p>
            <a:pPr marL="742950" lvl="1" indent="-285750">
              <a:buFont typeface="Arial" panose="020B0604020202020204" pitchFamily="34" charset="0"/>
              <a:buChar char="•"/>
            </a:pPr>
            <a:r>
              <a:rPr lang="en-US" dirty="0"/>
              <a:t>Comfort measures, including oxygen administration, suctioning, and pain management, should still be provided as needed.</a:t>
            </a:r>
          </a:p>
          <a:p>
            <a:pPr>
              <a:buFont typeface="Arial" panose="020B0604020202020204" pitchFamily="34" charset="0"/>
              <a:buChar char="•"/>
            </a:pPr>
            <a:r>
              <a:rPr lang="en-US" b="1" dirty="0"/>
              <a:t>Uncertainty:</a:t>
            </a:r>
            <a:endParaRPr lang="en-US" dirty="0"/>
          </a:p>
          <a:p>
            <a:pPr marL="742950" lvl="1" indent="-285750">
              <a:buFont typeface="Arial" panose="020B0604020202020204" pitchFamily="34" charset="0"/>
              <a:buChar char="•"/>
            </a:pPr>
            <a:r>
              <a:rPr lang="en-US" dirty="0"/>
              <a:t>In cases where the validity of a DNR order or MOST form is in question, EMS personnel are advised to initiate resuscitation and contact medical control for guidance.</a:t>
            </a:r>
          </a:p>
          <a:p>
            <a:r>
              <a:rPr lang="en-US" b="1" dirty="0"/>
              <a:t>E. Legal Protections</a:t>
            </a:r>
            <a:endParaRPr lang="en-US" dirty="0"/>
          </a:p>
          <a:p>
            <a:pPr>
              <a:buFont typeface="Arial" panose="020B0604020202020204" pitchFamily="34" charset="0"/>
              <a:buChar char="•"/>
            </a:pPr>
            <a:r>
              <a:rPr lang="en-US" b="1" dirty="0"/>
              <a:t>Good Faith Compliance:</a:t>
            </a:r>
            <a:endParaRPr lang="en-US" dirty="0"/>
          </a:p>
          <a:p>
            <a:pPr marL="742950" lvl="1" indent="-285750">
              <a:buFont typeface="Arial" panose="020B0604020202020204" pitchFamily="34" charset="0"/>
              <a:buChar char="•"/>
            </a:pPr>
            <a:r>
              <a:rPr lang="en-US" dirty="0"/>
              <a:t>EMS personnel who, in good faith, comply with a valid EMS DNR order or MOST form are protected under New Mexico law from civil or criminal liability.</a:t>
            </a:r>
          </a:p>
          <a:p>
            <a:pPr>
              <a:buFont typeface="Arial" panose="020B0604020202020204" pitchFamily="34" charset="0"/>
              <a:buChar char="•"/>
            </a:pPr>
            <a:r>
              <a:rPr lang="en-US" b="1" dirty="0"/>
              <a:t>Documentation:</a:t>
            </a:r>
            <a:endParaRPr lang="en-US" dirty="0"/>
          </a:p>
          <a:p>
            <a:pPr marL="742950" lvl="1" indent="-285750">
              <a:buFont typeface="Arial" panose="020B0604020202020204" pitchFamily="34" charset="0"/>
              <a:buChar char="•"/>
            </a:pPr>
            <a:r>
              <a:rPr lang="en-US" dirty="0"/>
              <a:t>It's essential for EMS personnel to document the presence and specifics of any advance directives encountered during patient care.</a:t>
            </a:r>
          </a:p>
          <a:p>
            <a:r>
              <a:rPr lang="en-US" b="1" dirty="0"/>
              <a:t>F. Resources</a:t>
            </a:r>
            <a:endParaRPr lang="en-US" dirty="0"/>
          </a:p>
          <a:p>
            <a:pPr>
              <a:buFont typeface="Arial" panose="020B0604020202020204" pitchFamily="34" charset="0"/>
              <a:buChar char="•"/>
            </a:pPr>
            <a:r>
              <a:rPr lang="en-US" b="1" dirty="0"/>
              <a:t>New Mexico Department of Health EMS Bureau:</a:t>
            </a:r>
            <a:endParaRPr lang="en-US" dirty="0"/>
          </a:p>
          <a:p>
            <a:pPr marL="742950" lvl="1" indent="-285750">
              <a:buFont typeface="Arial" panose="020B0604020202020204" pitchFamily="34" charset="0"/>
              <a:buChar char="•"/>
            </a:pPr>
            <a:r>
              <a:rPr lang="en-US" dirty="0"/>
              <a:t>Provides approved forms and additional guidance on EMS DNR orders and MOST forms.</a:t>
            </a:r>
          </a:p>
          <a:p>
            <a:pPr>
              <a:buFont typeface="Arial" panose="020B0604020202020204" pitchFamily="34" charset="0"/>
              <a:buChar char="•"/>
            </a:pPr>
            <a:r>
              <a:rPr lang="en-US" b="1" dirty="0"/>
              <a:t>Training:</a:t>
            </a:r>
            <a:endParaRPr lang="en-US" dirty="0"/>
          </a:p>
          <a:p>
            <a:pPr marL="742950" lvl="1" indent="-285750">
              <a:buFont typeface="Arial" panose="020B0604020202020204" pitchFamily="34" charset="0"/>
              <a:buChar char="•"/>
            </a:pPr>
            <a:r>
              <a:rPr lang="en-US" dirty="0"/>
              <a:t>EMS agencies are encouraged to provide regular training on the recognition and implementation of advance directives in accordance with New Mexico law.</a:t>
            </a:r>
          </a:p>
        </p:txBody>
      </p:sp>
      <p:sp>
        <p:nvSpPr>
          <p:cNvPr id="4" name="Slide Number Placeholder 3"/>
          <p:cNvSpPr>
            <a:spLocks noGrp="1"/>
          </p:cNvSpPr>
          <p:nvPr>
            <p:ph type="sldNum" sz="quarter" idx="5"/>
          </p:nvPr>
        </p:nvSpPr>
        <p:spPr/>
        <p:txBody>
          <a:bodyPr/>
          <a:lstStyle/>
          <a:p>
            <a:fld id="{A3730802-C522-443F-9E75-CB093EDDFE0F}" type="slidenum">
              <a:rPr lang="en-US" smtClean="0"/>
              <a:t>8</a:t>
            </a:fld>
            <a:endParaRPr lang="en-US"/>
          </a:p>
        </p:txBody>
      </p:sp>
    </p:spTree>
    <p:extLst>
      <p:ext uri="{BB962C8B-B14F-4D97-AF65-F5344CB8AC3E}">
        <p14:creationId xmlns:p14="http://schemas.microsoft.com/office/powerpoint/2010/main" val="2807787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60095-BAAD-5220-7528-75B039D83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E206F-EF1E-9E89-3FB9-A703CAC331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24714B-4369-C4FE-450F-F99A4C4CC642}"/>
              </a:ext>
            </a:extLst>
          </p:cNvPr>
          <p:cNvSpPr>
            <a:spLocks noGrp="1"/>
          </p:cNvSpPr>
          <p:nvPr>
            <p:ph type="body" idx="1"/>
          </p:nvPr>
        </p:nvSpPr>
        <p:spPr/>
        <p:txBody>
          <a:bodyPr/>
          <a:lstStyle/>
          <a:p>
            <a:r>
              <a:rPr lang="en-US" b="1" dirty="0"/>
              <a:t>B. EMS Do Not Resuscitate (DNR) Orders</a:t>
            </a:r>
            <a:endParaRPr lang="en-US" dirty="0"/>
          </a:p>
          <a:p>
            <a:pPr>
              <a:buFont typeface="Arial" panose="020B0604020202020204" pitchFamily="34" charset="0"/>
              <a:buChar char="•"/>
            </a:pPr>
            <a:r>
              <a:rPr lang="en-US" b="1" dirty="0"/>
              <a:t>Definition:</a:t>
            </a:r>
            <a:endParaRPr lang="en-US" dirty="0"/>
          </a:p>
          <a:p>
            <a:pPr marL="742950" lvl="1" indent="-285750">
              <a:buFont typeface="Arial" panose="020B0604020202020204" pitchFamily="34" charset="0"/>
              <a:buChar char="•"/>
            </a:pPr>
            <a:r>
              <a:rPr lang="en-US" dirty="0"/>
              <a:t>An EMS DNR order is a directive that instructs emergency medical services personnel not to perform resuscitative measures in the event of a patient's cardiac or respiratory arrest.</a:t>
            </a:r>
          </a:p>
          <a:p>
            <a:pPr>
              <a:buFont typeface="Arial" panose="020B0604020202020204" pitchFamily="34" charset="0"/>
              <a:buChar char="•"/>
            </a:pPr>
            <a:r>
              <a:rPr lang="en-US" b="1" dirty="0"/>
              <a:t>Execution:</a:t>
            </a:r>
            <a:endParaRPr lang="en-US" dirty="0"/>
          </a:p>
          <a:p>
            <a:pPr marL="742950" lvl="1" indent="-285750">
              <a:buFont typeface="Arial" panose="020B0604020202020204" pitchFamily="34" charset="0"/>
              <a:buChar char="•"/>
            </a:pPr>
            <a:r>
              <a:rPr lang="en-US" dirty="0"/>
              <a:t>Must be executed by a physician, advanced practice nurse, or physician assistant, with the informed consent of the patient or their authorized healthcare decision-maker.</a:t>
            </a:r>
          </a:p>
          <a:p>
            <a:pPr marL="742950" lvl="1" indent="-285750">
              <a:buFont typeface="Arial" panose="020B0604020202020204" pitchFamily="34" charset="0"/>
              <a:buChar char="•"/>
            </a:pPr>
            <a:r>
              <a:rPr lang="en-US" dirty="0"/>
              <a:t>The order should be documented on a form approved by the New Mexico Department of Health's EMS Bureau.</a:t>
            </a:r>
          </a:p>
          <a:p>
            <a:pPr>
              <a:buFont typeface="Arial" panose="020B0604020202020204" pitchFamily="34" charset="0"/>
              <a:buChar char="•"/>
            </a:pPr>
            <a:r>
              <a:rPr lang="en-US" b="1" dirty="0"/>
              <a:t>Identification:</a:t>
            </a:r>
            <a:endParaRPr lang="en-US" dirty="0"/>
          </a:p>
          <a:p>
            <a:pPr marL="742950" lvl="1" indent="-285750">
              <a:buFont typeface="Arial" panose="020B0604020202020204" pitchFamily="34" charset="0"/>
              <a:buChar char="•"/>
            </a:pPr>
            <a:r>
              <a:rPr lang="en-US" dirty="0"/>
              <a:t>Patients may choose to wear an approved EMS DNR bracelet or necklace to indicate the existence of the order.</a:t>
            </a:r>
          </a:p>
          <a:p>
            <a:pPr>
              <a:buFont typeface="Arial" panose="020B0604020202020204" pitchFamily="34" charset="0"/>
              <a:buChar char="•"/>
            </a:pPr>
            <a:r>
              <a:rPr lang="en-US" b="1" dirty="0"/>
              <a:t>Revocation:</a:t>
            </a:r>
            <a:endParaRPr lang="en-US" dirty="0"/>
          </a:p>
          <a:p>
            <a:pPr marL="742950" lvl="1" indent="-285750">
              <a:buFont typeface="Arial" panose="020B0604020202020204" pitchFamily="34" charset="0"/>
              <a:buChar char="•"/>
            </a:pPr>
            <a:r>
              <a:rPr lang="en-US" dirty="0"/>
              <a:t>An EMS DNR order can be revoked at any time by the patient or their authorized healthcare decision-maker, either orally or by destroying the DNR document.</a:t>
            </a:r>
          </a:p>
        </p:txBody>
      </p:sp>
      <p:sp>
        <p:nvSpPr>
          <p:cNvPr id="4" name="Slide Number Placeholder 3">
            <a:extLst>
              <a:ext uri="{FF2B5EF4-FFF2-40B4-BE49-F238E27FC236}">
                <a16:creationId xmlns:a16="http://schemas.microsoft.com/office/drawing/2014/main" id="{3CD39F0D-B77A-16A4-CFFA-00BA056E2962}"/>
              </a:ext>
            </a:extLst>
          </p:cNvPr>
          <p:cNvSpPr>
            <a:spLocks noGrp="1"/>
          </p:cNvSpPr>
          <p:nvPr>
            <p:ph type="sldNum" sz="quarter" idx="5"/>
          </p:nvPr>
        </p:nvSpPr>
        <p:spPr/>
        <p:txBody>
          <a:bodyPr/>
          <a:lstStyle/>
          <a:p>
            <a:fld id="{A3730802-C522-443F-9E75-CB093EDDFE0F}" type="slidenum">
              <a:rPr lang="en-US" smtClean="0"/>
              <a:t>9</a:t>
            </a:fld>
            <a:endParaRPr lang="en-US"/>
          </a:p>
        </p:txBody>
      </p:sp>
    </p:spTree>
    <p:extLst>
      <p:ext uri="{BB962C8B-B14F-4D97-AF65-F5344CB8AC3E}">
        <p14:creationId xmlns:p14="http://schemas.microsoft.com/office/powerpoint/2010/main" val="25129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 EMS Do Not Resuscitate (DNR) Orders</a:t>
            </a:r>
            <a:endParaRPr lang="en-US" dirty="0"/>
          </a:p>
          <a:p>
            <a:pPr>
              <a:buFont typeface="Arial" panose="020B0604020202020204" pitchFamily="34" charset="0"/>
              <a:buChar char="•"/>
            </a:pPr>
            <a:r>
              <a:rPr lang="en-US" b="1" dirty="0"/>
              <a:t>Definition:</a:t>
            </a:r>
            <a:endParaRPr lang="en-US" dirty="0"/>
          </a:p>
          <a:p>
            <a:pPr marL="742950" lvl="1" indent="-285750">
              <a:buFont typeface="Arial" panose="020B0604020202020204" pitchFamily="34" charset="0"/>
              <a:buChar char="•"/>
            </a:pPr>
            <a:r>
              <a:rPr lang="en-US" dirty="0"/>
              <a:t>An EMS DNR order is a directive that instructs emergency medical services personnel not to perform resuscitative measures in the event of a patient's cardiac or respiratory arrest.</a:t>
            </a:r>
          </a:p>
          <a:p>
            <a:pPr>
              <a:buFont typeface="Arial" panose="020B0604020202020204" pitchFamily="34" charset="0"/>
              <a:buChar char="•"/>
            </a:pPr>
            <a:r>
              <a:rPr lang="en-US" b="1" dirty="0"/>
              <a:t>Execution:</a:t>
            </a:r>
            <a:endParaRPr lang="en-US" dirty="0"/>
          </a:p>
          <a:p>
            <a:pPr marL="742950" lvl="1" indent="-285750">
              <a:buFont typeface="Arial" panose="020B0604020202020204" pitchFamily="34" charset="0"/>
              <a:buChar char="•"/>
            </a:pPr>
            <a:r>
              <a:rPr lang="en-US" dirty="0"/>
              <a:t>Must be executed by a physician, advanced practice nurse, or physician assistant, with the informed consent of the patient or their authorized healthcare decision-maker.</a:t>
            </a:r>
          </a:p>
          <a:p>
            <a:pPr marL="742950" lvl="1" indent="-285750">
              <a:buFont typeface="Arial" panose="020B0604020202020204" pitchFamily="34" charset="0"/>
              <a:buChar char="•"/>
            </a:pPr>
            <a:r>
              <a:rPr lang="en-US" dirty="0"/>
              <a:t>The order should be documented on a form approved by the New Mexico Department of Health's EMS Bureau.</a:t>
            </a:r>
          </a:p>
          <a:p>
            <a:pPr>
              <a:buFont typeface="Arial" panose="020B0604020202020204" pitchFamily="34" charset="0"/>
              <a:buChar char="•"/>
            </a:pPr>
            <a:r>
              <a:rPr lang="en-US" b="1" dirty="0"/>
              <a:t>Identification:</a:t>
            </a:r>
            <a:endParaRPr lang="en-US" dirty="0"/>
          </a:p>
          <a:p>
            <a:pPr marL="742950" lvl="1" indent="-285750">
              <a:buFont typeface="Arial" panose="020B0604020202020204" pitchFamily="34" charset="0"/>
              <a:buChar char="•"/>
            </a:pPr>
            <a:r>
              <a:rPr lang="en-US" dirty="0"/>
              <a:t>Patients may choose to wear an approved EMS DNR bracelet or necklace to indicate the existence of the order.</a:t>
            </a:r>
          </a:p>
          <a:p>
            <a:pPr>
              <a:buFont typeface="Arial" panose="020B0604020202020204" pitchFamily="34" charset="0"/>
              <a:buChar char="•"/>
            </a:pPr>
            <a:r>
              <a:rPr lang="en-US" b="1" dirty="0"/>
              <a:t>Revocation:</a:t>
            </a:r>
            <a:endParaRPr lang="en-US" dirty="0"/>
          </a:p>
          <a:p>
            <a:pPr marL="742950" lvl="1" indent="-285750">
              <a:buFont typeface="Arial" panose="020B0604020202020204" pitchFamily="34" charset="0"/>
              <a:buChar char="•"/>
            </a:pPr>
            <a:r>
              <a:rPr lang="en-US" dirty="0"/>
              <a:t>An EMS DNR order can be revoked at any time by the patient or their authorized healthcare decision-maker, either orally or by destroying the DNR document.</a:t>
            </a:r>
          </a:p>
        </p:txBody>
      </p:sp>
      <p:sp>
        <p:nvSpPr>
          <p:cNvPr id="4" name="Slide Number Placeholder 3"/>
          <p:cNvSpPr>
            <a:spLocks noGrp="1"/>
          </p:cNvSpPr>
          <p:nvPr>
            <p:ph type="sldNum" sz="quarter" idx="5"/>
          </p:nvPr>
        </p:nvSpPr>
        <p:spPr/>
        <p:txBody>
          <a:bodyPr/>
          <a:lstStyle/>
          <a:p>
            <a:fld id="{A3730802-C522-443F-9E75-CB093EDDFE0F}" type="slidenum">
              <a:rPr lang="en-US" smtClean="0"/>
              <a:t>10</a:t>
            </a:fld>
            <a:endParaRPr lang="en-US"/>
          </a:p>
        </p:txBody>
      </p:sp>
    </p:spTree>
    <p:extLst>
      <p:ext uri="{BB962C8B-B14F-4D97-AF65-F5344CB8AC3E}">
        <p14:creationId xmlns:p14="http://schemas.microsoft.com/office/powerpoint/2010/main" val="2411705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EA71-A2AC-4B3A-F37D-BFEA2F2430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22B006-7E90-7228-8329-2FB57A195D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7B61D3-204B-1AF6-4005-944BE1C3CA95}"/>
              </a:ext>
            </a:extLst>
          </p:cNvPr>
          <p:cNvSpPr>
            <a:spLocks noGrp="1"/>
          </p:cNvSpPr>
          <p:nvPr>
            <p:ph type="dt" sz="half" idx="10"/>
          </p:nvPr>
        </p:nvSpPr>
        <p:spPr/>
        <p:txBody>
          <a:bodyPr/>
          <a:lstStyle/>
          <a:p>
            <a:fld id="{8EF5CD2C-0E6A-4C8A-9855-E2EC25B37373}" type="datetimeFigureOut">
              <a:rPr lang="en-US" smtClean="0"/>
              <a:t>2/2/2025</a:t>
            </a:fld>
            <a:endParaRPr lang="en-US"/>
          </a:p>
        </p:txBody>
      </p:sp>
      <p:sp>
        <p:nvSpPr>
          <p:cNvPr id="5" name="Footer Placeholder 4">
            <a:extLst>
              <a:ext uri="{FF2B5EF4-FFF2-40B4-BE49-F238E27FC236}">
                <a16:creationId xmlns:a16="http://schemas.microsoft.com/office/drawing/2014/main" id="{638B9F9C-2C85-E238-A6B7-814431AC7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53312-3543-F990-5CE5-3C0408D9D8F5}"/>
              </a:ext>
            </a:extLst>
          </p:cNvPr>
          <p:cNvSpPr>
            <a:spLocks noGrp="1"/>
          </p:cNvSpPr>
          <p:nvPr>
            <p:ph type="sldNum" sz="quarter" idx="12"/>
          </p:nvPr>
        </p:nvSpPr>
        <p:spPr/>
        <p:txBody>
          <a:bodyPr/>
          <a:lstStyle/>
          <a:p>
            <a:fld id="{8CB78290-A71E-4DAA-B40A-3AE263014462}" type="slidenum">
              <a:rPr lang="en-US" smtClean="0"/>
              <a:t>‹#›</a:t>
            </a:fld>
            <a:endParaRPr lang="en-US"/>
          </a:p>
        </p:txBody>
      </p:sp>
    </p:spTree>
    <p:extLst>
      <p:ext uri="{BB962C8B-B14F-4D97-AF65-F5344CB8AC3E}">
        <p14:creationId xmlns:p14="http://schemas.microsoft.com/office/powerpoint/2010/main" val="3367961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F742D-23AB-2446-2666-8A1827239D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38B5B2-4ED2-8B47-0C65-A7EA0E5903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F416D-9255-F8EE-77CA-3A1D55E58841}"/>
              </a:ext>
            </a:extLst>
          </p:cNvPr>
          <p:cNvSpPr>
            <a:spLocks noGrp="1"/>
          </p:cNvSpPr>
          <p:nvPr>
            <p:ph type="dt" sz="half" idx="10"/>
          </p:nvPr>
        </p:nvSpPr>
        <p:spPr/>
        <p:txBody>
          <a:bodyPr/>
          <a:lstStyle/>
          <a:p>
            <a:fld id="{8EF5CD2C-0E6A-4C8A-9855-E2EC25B37373}" type="datetimeFigureOut">
              <a:rPr lang="en-US" smtClean="0"/>
              <a:t>2/2/2025</a:t>
            </a:fld>
            <a:endParaRPr lang="en-US"/>
          </a:p>
        </p:txBody>
      </p:sp>
      <p:sp>
        <p:nvSpPr>
          <p:cNvPr id="5" name="Footer Placeholder 4">
            <a:extLst>
              <a:ext uri="{FF2B5EF4-FFF2-40B4-BE49-F238E27FC236}">
                <a16:creationId xmlns:a16="http://schemas.microsoft.com/office/drawing/2014/main" id="{087EB7F5-934B-1E44-7A3A-4B36F1AE8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79FFF-9EF6-39F4-F73F-722ACF2915AE}"/>
              </a:ext>
            </a:extLst>
          </p:cNvPr>
          <p:cNvSpPr>
            <a:spLocks noGrp="1"/>
          </p:cNvSpPr>
          <p:nvPr>
            <p:ph type="sldNum" sz="quarter" idx="12"/>
          </p:nvPr>
        </p:nvSpPr>
        <p:spPr/>
        <p:txBody>
          <a:bodyPr/>
          <a:lstStyle/>
          <a:p>
            <a:fld id="{8CB78290-A71E-4DAA-B40A-3AE263014462}" type="slidenum">
              <a:rPr lang="en-US" smtClean="0"/>
              <a:t>‹#›</a:t>
            </a:fld>
            <a:endParaRPr lang="en-US"/>
          </a:p>
        </p:txBody>
      </p:sp>
    </p:spTree>
    <p:extLst>
      <p:ext uri="{BB962C8B-B14F-4D97-AF65-F5344CB8AC3E}">
        <p14:creationId xmlns:p14="http://schemas.microsoft.com/office/powerpoint/2010/main" val="7084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F449D3-7B85-B18C-AE42-DDB2686CB3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467C48-2126-AE72-1A6A-DDC5DD61E3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611D90-5961-4433-F7E4-9399FE8A55F5}"/>
              </a:ext>
            </a:extLst>
          </p:cNvPr>
          <p:cNvSpPr>
            <a:spLocks noGrp="1"/>
          </p:cNvSpPr>
          <p:nvPr>
            <p:ph type="dt" sz="half" idx="10"/>
          </p:nvPr>
        </p:nvSpPr>
        <p:spPr/>
        <p:txBody>
          <a:bodyPr/>
          <a:lstStyle/>
          <a:p>
            <a:fld id="{8EF5CD2C-0E6A-4C8A-9855-E2EC25B37373}" type="datetimeFigureOut">
              <a:rPr lang="en-US" smtClean="0"/>
              <a:t>2/2/2025</a:t>
            </a:fld>
            <a:endParaRPr lang="en-US"/>
          </a:p>
        </p:txBody>
      </p:sp>
      <p:sp>
        <p:nvSpPr>
          <p:cNvPr id="5" name="Footer Placeholder 4">
            <a:extLst>
              <a:ext uri="{FF2B5EF4-FFF2-40B4-BE49-F238E27FC236}">
                <a16:creationId xmlns:a16="http://schemas.microsoft.com/office/drawing/2014/main" id="{B59F11C6-97B4-B769-DE16-1D615C21D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35840-336F-3411-8AEB-7994FD9F46E8}"/>
              </a:ext>
            </a:extLst>
          </p:cNvPr>
          <p:cNvSpPr>
            <a:spLocks noGrp="1"/>
          </p:cNvSpPr>
          <p:nvPr>
            <p:ph type="sldNum" sz="quarter" idx="12"/>
          </p:nvPr>
        </p:nvSpPr>
        <p:spPr/>
        <p:txBody>
          <a:bodyPr/>
          <a:lstStyle/>
          <a:p>
            <a:fld id="{8CB78290-A71E-4DAA-B40A-3AE263014462}" type="slidenum">
              <a:rPr lang="en-US" smtClean="0"/>
              <a:t>‹#›</a:t>
            </a:fld>
            <a:endParaRPr lang="en-US"/>
          </a:p>
        </p:txBody>
      </p:sp>
    </p:spTree>
    <p:extLst>
      <p:ext uri="{BB962C8B-B14F-4D97-AF65-F5344CB8AC3E}">
        <p14:creationId xmlns:p14="http://schemas.microsoft.com/office/powerpoint/2010/main" val="369914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A6B74-2C83-ADBC-F6E3-92BEC0F0CA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7E33DF-1C59-A05B-9D6E-1EB610CFA0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4465AC-B691-447A-E522-9B65D1C986AE}"/>
              </a:ext>
            </a:extLst>
          </p:cNvPr>
          <p:cNvSpPr>
            <a:spLocks noGrp="1"/>
          </p:cNvSpPr>
          <p:nvPr>
            <p:ph type="dt" sz="half" idx="10"/>
          </p:nvPr>
        </p:nvSpPr>
        <p:spPr/>
        <p:txBody>
          <a:bodyPr/>
          <a:lstStyle/>
          <a:p>
            <a:fld id="{8EF5CD2C-0E6A-4C8A-9855-E2EC25B37373}" type="datetimeFigureOut">
              <a:rPr lang="en-US" smtClean="0"/>
              <a:t>2/2/2025</a:t>
            </a:fld>
            <a:endParaRPr lang="en-US"/>
          </a:p>
        </p:txBody>
      </p:sp>
      <p:sp>
        <p:nvSpPr>
          <p:cNvPr id="5" name="Footer Placeholder 4">
            <a:extLst>
              <a:ext uri="{FF2B5EF4-FFF2-40B4-BE49-F238E27FC236}">
                <a16:creationId xmlns:a16="http://schemas.microsoft.com/office/drawing/2014/main" id="{3933E1F3-D50F-6ACF-0379-3D6E95592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C455E-A31F-C1E6-6C28-F0ACC6101705}"/>
              </a:ext>
            </a:extLst>
          </p:cNvPr>
          <p:cNvSpPr>
            <a:spLocks noGrp="1"/>
          </p:cNvSpPr>
          <p:nvPr>
            <p:ph type="sldNum" sz="quarter" idx="12"/>
          </p:nvPr>
        </p:nvSpPr>
        <p:spPr/>
        <p:txBody>
          <a:bodyPr/>
          <a:lstStyle/>
          <a:p>
            <a:fld id="{8CB78290-A71E-4DAA-B40A-3AE263014462}" type="slidenum">
              <a:rPr lang="en-US" smtClean="0"/>
              <a:t>‹#›</a:t>
            </a:fld>
            <a:endParaRPr lang="en-US"/>
          </a:p>
        </p:txBody>
      </p:sp>
    </p:spTree>
    <p:extLst>
      <p:ext uri="{BB962C8B-B14F-4D97-AF65-F5344CB8AC3E}">
        <p14:creationId xmlns:p14="http://schemas.microsoft.com/office/powerpoint/2010/main" val="99098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75C83-02DB-1C66-8C64-76D3B7FA58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D2AD67-ECE2-5430-C1A9-381475FBEE0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41143B-60EC-552C-6DFE-CBD773DBB1E8}"/>
              </a:ext>
            </a:extLst>
          </p:cNvPr>
          <p:cNvSpPr>
            <a:spLocks noGrp="1"/>
          </p:cNvSpPr>
          <p:nvPr>
            <p:ph type="dt" sz="half" idx="10"/>
          </p:nvPr>
        </p:nvSpPr>
        <p:spPr/>
        <p:txBody>
          <a:bodyPr/>
          <a:lstStyle/>
          <a:p>
            <a:fld id="{8EF5CD2C-0E6A-4C8A-9855-E2EC25B37373}" type="datetimeFigureOut">
              <a:rPr lang="en-US" smtClean="0"/>
              <a:t>2/2/2025</a:t>
            </a:fld>
            <a:endParaRPr lang="en-US"/>
          </a:p>
        </p:txBody>
      </p:sp>
      <p:sp>
        <p:nvSpPr>
          <p:cNvPr id="5" name="Footer Placeholder 4">
            <a:extLst>
              <a:ext uri="{FF2B5EF4-FFF2-40B4-BE49-F238E27FC236}">
                <a16:creationId xmlns:a16="http://schemas.microsoft.com/office/drawing/2014/main" id="{DBF6D0F2-0D82-EDCA-A070-34CC849BA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73E84-27AB-81ED-DA5D-69A997350607}"/>
              </a:ext>
            </a:extLst>
          </p:cNvPr>
          <p:cNvSpPr>
            <a:spLocks noGrp="1"/>
          </p:cNvSpPr>
          <p:nvPr>
            <p:ph type="sldNum" sz="quarter" idx="12"/>
          </p:nvPr>
        </p:nvSpPr>
        <p:spPr/>
        <p:txBody>
          <a:bodyPr/>
          <a:lstStyle/>
          <a:p>
            <a:fld id="{8CB78290-A71E-4DAA-B40A-3AE263014462}" type="slidenum">
              <a:rPr lang="en-US" smtClean="0"/>
              <a:t>‹#›</a:t>
            </a:fld>
            <a:endParaRPr lang="en-US"/>
          </a:p>
        </p:txBody>
      </p:sp>
    </p:spTree>
    <p:extLst>
      <p:ext uri="{BB962C8B-B14F-4D97-AF65-F5344CB8AC3E}">
        <p14:creationId xmlns:p14="http://schemas.microsoft.com/office/powerpoint/2010/main" val="384659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49CF1-A054-A5FC-DA3B-9C9A0AA2E5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CE7DC5-327B-D5E1-870E-245B67CAB5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C82B7B-47D7-B6EA-AB9F-A7DD2AC341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43B3E4-FDBD-7812-8986-F1B33983E0F5}"/>
              </a:ext>
            </a:extLst>
          </p:cNvPr>
          <p:cNvSpPr>
            <a:spLocks noGrp="1"/>
          </p:cNvSpPr>
          <p:nvPr>
            <p:ph type="dt" sz="half" idx="10"/>
          </p:nvPr>
        </p:nvSpPr>
        <p:spPr/>
        <p:txBody>
          <a:bodyPr/>
          <a:lstStyle/>
          <a:p>
            <a:fld id="{8EF5CD2C-0E6A-4C8A-9855-E2EC25B37373}" type="datetimeFigureOut">
              <a:rPr lang="en-US" smtClean="0"/>
              <a:t>2/2/2025</a:t>
            </a:fld>
            <a:endParaRPr lang="en-US"/>
          </a:p>
        </p:txBody>
      </p:sp>
      <p:sp>
        <p:nvSpPr>
          <p:cNvPr id="6" name="Footer Placeholder 5">
            <a:extLst>
              <a:ext uri="{FF2B5EF4-FFF2-40B4-BE49-F238E27FC236}">
                <a16:creationId xmlns:a16="http://schemas.microsoft.com/office/drawing/2014/main" id="{29862C4D-EB68-C5D0-CC37-B9BFEE486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4F817E-CFB8-30BA-BC35-1F5BE37796E8}"/>
              </a:ext>
            </a:extLst>
          </p:cNvPr>
          <p:cNvSpPr>
            <a:spLocks noGrp="1"/>
          </p:cNvSpPr>
          <p:nvPr>
            <p:ph type="sldNum" sz="quarter" idx="12"/>
          </p:nvPr>
        </p:nvSpPr>
        <p:spPr/>
        <p:txBody>
          <a:bodyPr/>
          <a:lstStyle/>
          <a:p>
            <a:fld id="{8CB78290-A71E-4DAA-B40A-3AE263014462}" type="slidenum">
              <a:rPr lang="en-US" smtClean="0"/>
              <a:t>‹#›</a:t>
            </a:fld>
            <a:endParaRPr lang="en-US"/>
          </a:p>
        </p:txBody>
      </p:sp>
    </p:spTree>
    <p:extLst>
      <p:ext uri="{BB962C8B-B14F-4D97-AF65-F5344CB8AC3E}">
        <p14:creationId xmlns:p14="http://schemas.microsoft.com/office/powerpoint/2010/main" val="13191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46AC3-2D22-9CBB-E4BC-A72F46E0A6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2BECBC-AEEB-12A3-0CBD-A5A58104DF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6D08F9-AFC1-782E-2399-F301029813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29448A-0E7E-ED8B-001B-F2754F9DC3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1F737C-0B73-C96B-32B8-7ECB571379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3E226B-3A55-3BC3-EAE2-512885CC87B0}"/>
              </a:ext>
            </a:extLst>
          </p:cNvPr>
          <p:cNvSpPr>
            <a:spLocks noGrp="1"/>
          </p:cNvSpPr>
          <p:nvPr>
            <p:ph type="dt" sz="half" idx="10"/>
          </p:nvPr>
        </p:nvSpPr>
        <p:spPr/>
        <p:txBody>
          <a:bodyPr/>
          <a:lstStyle/>
          <a:p>
            <a:fld id="{8EF5CD2C-0E6A-4C8A-9855-E2EC25B37373}" type="datetimeFigureOut">
              <a:rPr lang="en-US" smtClean="0"/>
              <a:t>2/2/2025</a:t>
            </a:fld>
            <a:endParaRPr lang="en-US"/>
          </a:p>
        </p:txBody>
      </p:sp>
      <p:sp>
        <p:nvSpPr>
          <p:cNvPr id="8" name="Footer Placeholder 7">
            <a:extLst>
              <a:ext uri="{FF2B5EF4-FFF2-40B4-BE49-F238E27FC236}">
                <a16:creationId xmlns:a16="http://schemas.microsoft.com/office/drawing/2014/main" id="{ED769996-2ED0-16EF-CC69-1C3C443581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A8DB0A-27A9-1FDE-E120-4AC4CD950E1B}"/>
              </a:ext>
            </a:extLst>
          </p:cNvPr>
          <p:cNvSpPr>
            <a:spLocks noGrp="1"/>
          </p:cNvSpPr>
          <p:nvPr>
            <p:ph type="sldNum" sz="quarter" idx="12"/>
          </p:nvPr>
        </p:nvSpPr>
        <p:spPr/>
        <p:txBody>
          <a:bodyPr/>
          <a:lstStyle/>
          <a:p>
            <a:fld id="{8CB78290-A71E-4DAA-B40A-3AE263014462}" type="slidenum">
              <a:rPr lang="en-US" smtClean="0"/>
              <a:t>‹#›</a:t>
            </a:fld>
            <a:endParaRPr lang="en-US"/>
          </a:p>
        </p:txBody>
      </p:sp>
    </p:spTree>
    <p:extLst>
      <p:ext uri="{BB962C8B-B14F-4D97-AF65-F5344CB8AC3E}">
        <p14:creationId xmlns:p14="http://schemas.microsoft.com/office/powerpoint/2010/main" val="44334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7C545-6277-C45F-1892-D9D2C7F55A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2A5D8A-945D-A4D3-EA3F-90F14211FDEB}"/>
              </a:ext>
            </a:extLst>
          </p:cNvPr>
          <p:cNvSpPr>
            <a:spLocks noGrp="1"/>
          </p:cNvSpPr>
          <p:nvPr>
            <p:ph type="dt" sz="half" idx="10"/>
          </p:nvPr>
        </p:nvSpPr>
        <p:spPr/>
        <p:txBody>
          <a:bodyPr/>
          <a:lstStyle/>
          <a:p>
            <a:fld id="{8EF5CD2C-0E6A-4C8A-9855-E2EC25B37373}" type="datetimeFigureOut">
              <a:rPr lang="en-US" smtClean="0"/>
              <a:t>2/2/2025</a:t>
            </a:fld>
            <a:endParaRPr lang="en-US"/>
          </a:p>
        </p:txBody>
      </p:sp>
      <p:sp>
        <p:nvSpPr>
          <p:cNvPr id="4" name="Footer Placeholder 3">
            <a:extLst>
              <a:ext uri="{FF2B5EF4-FFF2-40B4-BE49-F238E27FC236}">
                <a16:creationId xmlns:a16="http://schemas.microsoft.com/office/drawing/2014/main" id="{784F6837-B12B-C813-F3C4-A9A5D0BBCA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D61530-E195-9149-2FFC-7D64CD17983E}"/>
              </a:ext>
            </a:extLst>
          </p:cNvPr>
          <p:cNvSpPr>
            <a:spLocks noGrp="1"/>
          </p:cNvSpPr>
          <p:nvPr>
            <p:ph type="sldNum" sz="quarter" idx="12"/>
          </p:nvPr>
        </p:nvSpPr>
        <p:spPr/>
        <p:txBody>
          <a:bodyPr/>
          <a:lstStyle/>
          <a:p>
            <a:fld id="{8CB78290-A71E-4DAA-B40A-3AE263014462}" type="slidenum">
              <a:rPr lang="en-US" smtClean="0"/>
              <a:t>‹#›</a:t>
            </a:fld>
            <a:endParaRPr lang="en-US"/>
          </a:p>
        </p:txBody>
      </p:sp>
    </p:spTree>
    <p:extLst>
      <p:ext uri="{BB962C8B-B14F-4D97-AF65-F5344CB8AC3E}">
        <p14:creationId xmlns:p14="http://schemas.microsoft.com/office/powerpoint/2010/main" val="159231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E4DD8-D8FB-555C-783E-3EDAD6B9C379}"/>
              </a:ext>
            </a:extLst>
          </p:cNvPr>
          <p:cNvSpPr>
            <a:spLocks noGrp="1"/>
          </p:cNvSpPr>
          <p:nvPr>
            <p:ph type="dt" sz="half" idx="10"/>
          </p:nvPr>
        </p:nvSpPr>
        <p:spPr/>
        <p:txBody>
          <a:bodyPr/>
          <a:lstStyle/>
          <a:p>
            <a:fld id="{8EF5CD2C-0E6A-4C8A-9855-E2EC25B37373}" type="datetimeFigureOut">
              <a:rPr lang="en-US" smtClean="0"/>
              <a:t>2/2/2025</a:t>
            </a:fld>
            <a:endParaRPr lang="en-US"/>
          </a:p>
        </p:txBody>
      </p:sp>
      <p:sp>
        <p:nvSpPr>
          <p:cNvPr id="3" name="Footer Placeholder 2">
            <a:extLst>
              <a:ext uri="{FF2B5EF4-FFF2-40B4-BE49-F238E27FC236}">
                <a16:creationId xmlns:a16="http://schemas.microsoft.com/office/drawing/2014/main" id="{037023DA-C6A0-5380-C30E-CDA40900F1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61AEEB-70FB-C7C6-F30A-23C631020148}"/>
              </a:ext>
            </a:extLst>
          </p:cNvPr>
          <p:cNvSpPr>
            <a:spLocks noGrp="1"/>
          </p:cNvSpPr>
          <p:nvPr>
            <p:ph type="sldNum" sz="quarter" idx="12"/>
          </p:nvPr>
        </p:nvSpPr>
        <p:spPr/>
        <p:txBody>
          <a:bodyPr/>
          <a:lstStyle/>
          <a:p>
            <a:fld id="{8CB78290-A71E-4DAA-B40A-3AE263014462}" type="slidenum">
              <a:rPr lang="en-US" smtClean="0"/>
              <a:t>‹#›</a:t>
            </a:fld>
            <a:endParaRPr lang="en-US"/>
          </a:p>
        </p:txBody>
      </p:sp>
    </p:spTree>
    <p:extLst>
      <p:ext uri="{BB962C8B-B14F-4D97-AF65-F5344CB8AC3E}">
        <p14:creationId xmlns:p14="http://schemas.microsoft.com/office/powerpoint/2010/main" val="114766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69D01-CC87-32F8-D420-953D4AD16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A63245-73B3-33EB-3B96-97276A324B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FF9C86-9658-879A-4FB6-6CCD0175B2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80D20D-E93D-A260-2FB1-078371EEE25A}"/>
              </a:ext>
            </a:extLst>
          </p:cNvPr>
          <p:cNvSpPr>
            <a:spLocks noGrp="1"/>
          </p:cNvSpPr>
          <p:nvPr>
            <p:ph type="dt" sz="half" idx="10"/>
          </p:nvPr>
        </p:nvSpPr>
        <p:spPr/>
        <p:txBody>
          <a:bodyPr/>
          <a:lstStyle/>
          <a:p>
            <a:fld id="{8EF5CD2C-0E6A-4C8A-9855-E2EC25B37373}" type="datetimeFigureOut">
              <a:rPr lang="en-US" smtClean="0"/>
              <a:t>2/2/2025</a:t>
            </a:fld>
            <a:endParaRPr lang="en-US"/>
          </a:p>
        </p:txBody>
      </p:sp>
      <p:sp>
        <p:nvSpPr>
          <p:cNvPr id="6" name="Footer Placeholder 5">
            <a:extLst>
              <a:ext uri="{FF2B5EF4-FFF2-40B4-BE49-F238E27FC236}">
                <a16:creationId xmlns:a16="http://schemas.microsoft.com/office/drawing/2014/main" id="{22E1D084-9116-6478-3094-5062F41BF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FF210-A61C-F8DC-41A6-1E11F85CEC25}"/>
              </a:ext>
            </a:extLst>
          </p:cNvPr>
          <p:cNvSpPr>
            <a:spLocks noGrp="1"/>
          </p:cNvSpPr>
          <p:nvPr>
            <p:ph type="sldNum" sz="quarter" idx="12"/>
          </p:nvPr>
        </p:nvSpPr>
        <p:spPr/>
        <p:txBody>
          <a:bodyPr/>
          <a:lstStyle/>
          <a:p>
            <a:fld id="{8CB78290-A71E-4DAA-B40A-3AE263014462}" type="slidenum">
              <a:rPr lang="en-US" smtClean="0"/>
              <a:t>‹#›</a:t>
            </a:fld>
            <a:endParaRPr lang="en-US"/>
          </a:p>
        </p:txBody>
      </p:sp>
    </p:spTree>
    <p:extLst>
      <p:ext uri="{BB962C8B-B14F-4D97-AF65-F5344CB8AC3E}">
        <p14:creationId xmlns:p14="http://schemas.microsoft.com/office/powerpoint/2010/main" val="318603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22B25-FDC1-3749-5353-BB79A986CC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19211A-9CB5-27F0-35B9-E70F8B052F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468CF6-8462-1A55-57BC-39A0276E5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9D62B5-45A5-8F0A-98A5-C4BE4C873A4F}"/>
              </a:ext>
            </a:extLst>
          </p:cNvPr>
          <p:cNvSpPr>
            <a:spLocks noGrp="1"/>
          </p:cNvSpPr>
          <p:nvPr>
            <p:ph type="dt" sz="half" idx="10"/>
          </p:nvPr>
        </p:nvSpPr>
        <p:spPr/>
        <p:txBody>
          <a:bodyPr/>
          <a:lstStyle/>
          <a:p>
            <a:fld id="{8EF5CD2C-0E6A-4C8A-9855-E2EC25B37373}" type="datetimeFigureOut">
              <a:rPr lang="en-US" smtClean="0"/>
              <a:t>2/2/2025</a:t>
            </a:fld>
            <a:endParaRPr lang="en-US"/>
          </a:p>
        </p:txBody>
      </p:sp>
      <p:sp>
        <p:nvSpPr>
          <p:cNvPr id="6" name="Footer Placeholder 5">
            <a:extLst>
              <a:ext uri="{FF2B5EF4-FFF2-40B4-BE49-F238E27FC236}">
                <a16:creationId xmlns:a16="http://schemas.microsoft.com/office/drawing/2014/main" id="{82D1BBB9-6946-8C98-674C-D42F9FB53C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8D4696-46CB-C0E6-084B-8ADB08F03844}"/>
              </a:ext>
            </a:extLst>
          </p:cNvPr>
          <p:cNvSpPr>
            <a:spLocks noGrp="1"/>
          </p:cNvSpPr>
          <p:nvPr>
            <p:ph type="sldNum" sz="quarter" idx="12"/>
          </p:nvPr>
        </p:nvSpPr>
        <p:spPr/>
        <p:txBody>
          <a:bodyPr/>
          <a:lstStyle/>
          <a:p>
            <a:fld id="{8CB78290-A71E-4DAA-B40A-3AE263014462}" type="slidenum">
              <a:rPr lang="en-US" smtClean="0"/>
              <a:t>‹#›</a:t>
            </a:fld>
            <a:endParaRPr lang="en-US"/>
          </a:p>
        </p:txBody>
      </p:sp>
    </p:spTree>
    <p:extLst>
      <p:ext uri="{BB962C8B-B14F-4D97-AF65-F5344CB8AC3E}">
        <p14:creationId xmlns:p14="http://schemas.microsoft.com/office/powerpoint/2010/main" val="404639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48D2A7-2E63-A2B0-292E-6842384EA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21E221-015A-040D-6BED-9BA50E6E12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4B39B-DBDA-2E17-20F6-A23866A74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F5CD2C-0E6A-4C8A-9855-E2EC25B37373}" type="datetimeFigureOut">
              <a:rPr lang="en-US" smtClean="0"/>
              <a:t>2/2/2025</a:t>
            </a:fld>
            <a:endParaRPr lang="en-US"/>
          </a:p>
        </p:txBody>
      </p:sp>
      <p:sp>
        <p:nvSpPr>
          <p:cNvPr id="5" name="Footer Placeholder 4">
            <a:extLst>
              <a:ext uri="{FF2B5EF4-FFF2-40B4-BE49-F238E27FC236}">
                <a16:creationId xmlns:a16="http://schemas.microsoft.com/office/drawing/2014/main" id="{7CE850A5-ACF7-A3E8-5766-81834C513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7A7F515-CFCF-203F-7947-51147A546C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B78290-A71E-4DAA-B40A-3AE263014462}" type="slidenum">
              <a:rPr lang="en-US" smtClean="0"/>
              <a:t>‹#›</a:t>
            </a:fld>
            <a:endParaRPr lang="en-US"/>
          </a:p>
        </p:txBody>
      </p:sp>
    </p:spTree>
    <p:extLst>
      <p:ext uri="{BB962C8B-B14F-4D97-AF65-F5344CB8AC3E}">
        <p14:creationId xmlns:p14="http://schemas.microsoft.com/office/powerpoint/2010/main" val="619636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mhealth.org/publication/view/form/1917/"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endoflifeoptionsnm.org/" TargetMode="External"/><Relationship Id="rId5" Type="http://schemas.openxmlformats.org/officeDocument/2006/relationships/hyperlink" Target="https://www.nmhealth.org/publication/view/policy/1892/" TargetMode="External"/><Relationship Id="rId4" Type="http://schemas.openxmlformats.org/officeDocument/2006/relationships/hyperlink" Target="https://www.nmhealth.org/publication/view/form/1919/"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4" name="Oval 13">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7433BD-90B1-9C30-1DE3-B42A9ACB98E2}"/>
              </a:ext>
            </a:extLst>
          </p:cNvPr>
          <p:cNvSpPr>
            <a:spLocks noGrp="1"/>
          </p:cNvSpPr>
          <p:nvPr>
            <p:ph type="ctrTitle"/>
          </p:nvPr>
        </p:nvSpPr>
        <p:spPr>
          <a:xfrm>
            <a:off x="3581400" y="965580"/>
            <a:ext cx="5204489" cy="3160593"/>
          </a:xfrm>
        </p:spPr>
        <p:txBody>
          <a:bodyPr>
            <a:normAutofit/>
          </a:bodyPr>
          <a:lstStyle/>
          <a:p>
            <a:r>
              <a:rPr lang="en-US" sz="5400" dirty="0">
                <a:solidFill>
                  <a:schemeClr val="bg1"/>
                </a:solidFill>
              </a:rPr>
              <a:t>Advance Directives for</a:t>
            </a:r>
            <a:br>
              <a:rPr lang="en-US" sz="5400" dirty="0">
                <a:solidFill>
                  <a:schemeClr val="bg1"/>
                </a:solidFill>
              </a:rPr>
            </a:br>
            <a:r>
              <a:rPr lang="en-US" sz="5400" dirty="0">
                <a:solidFill>
                  <a:schemeClr val="bg1"/>
                </a:solidFill>
              </a:rPr>
              <a:t>EMS Clinicians</a:t>
            </a:r>
          </a:p>
        </p:txBody>
      </p:sp>
      <p:sp>
        <p:nvSpPr>
          <p:cNvPr id="3" name="Subtitle 2">
            <a:extLst>
              <a:ext uri="{FF2B5EF4-FFF2-40B4-BE49-F238E27FC236}">
                <a16:creationId xmlns:a16="http://schemas.microsoft.com/office/drawing/2014/main" id="{B5161174-13F6-702E-6035-5890F7E3F4B5}"/>
              </a:ext>
            </a:extLst>
          </p:cNvPr>
          <p:cNvSpPr>
            <a:spLocks noGrp="1"/>
          </p:cNvSpPr>
          <p:nvPr>
            <p:ph type="subTitle" idx="1"/>
          </p:nvPr>
        </p:nvSpPr>
        <p:spPr>
          <a:xfrm>
            <a:off x="3820817" y="4409960"/>
            <a:ext cx="4508641" cy="1116414"/>
          </a:xfrm>
        </p:spPr>
        <p:txBody>
          <a:bodyPr>
            <a:normAutofit/>
          </a:bodyPr>
          <a:lstStyle/>
          <a:p>
            <a:r>
              <a:rPr lang="en-US" sz="2000">
                <a:solidFill>
                  <a:schemeClr val="bg1"/>
                </a:solidFill>
              </a:rPr>
              <a:t>Shelby Parker, MD, EMT-P</a:t>
            </a:r>
            <a:br>
              <a:rPr lang="en-US" sz="2000">
                <a:solidFill>
                  <a:schemeClr val="bg1"/>
                </a:solidFill>
              </a:rPr>
            </a:br>
            <a:r>
              <a:rPr lang="en-US" sz="2000">
                <a:solidFill>
                  <a:schemeClr val="bg1"/>
                </a:solidFill>
              </a:rPr>
              <a:t>February 4, 2025</a:t>
            </a:r>
            <a:br>
              <a:rPr lang="en-US" sz="2000">
                <a:solidFill>
                  <a:schemeClr val="bg1"/>
                </a:solidFill>
              </a:rPr>
            </a:br>
            <a:r>
              <a:rPr lang="en-US" sz="2000">
                <a:solidFill>
                  <a:schemeClr val="bg1"/>
                </a:solidFill>
              </a:rPr>
              <a:t>Indian Country EMS ECHO</a:t>
            </a:r>
          </a:p>
        </p:txBody>
      </p:sp>
      <p:sp>
        <p:nvSpPr>
          <p:cNvPr id="16"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8"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20"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21" name="Freeform: Shape 20">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24" name="Oval 23">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6" name="Oval 25">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8"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29" name="Freeform: Shape 28">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97" name="Freeform: Shape 196">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309912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medical form&#10;&#10;AI-generated content may be incorrect.">
            <a:extLst>
              <a:ext uri="{FF2B5EF4-FFF2-40B4-BE49-F238E27FC236}">
                <a16:creationId xmlns:a16="http://schemas.microsoft.com/office/drawing/2014/main" id="{D66E0332-30B7-718D-01CC-F393BA450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360" y="88367"/>
            <a:ext cx="5161279" cy="6681266"/>
          </a:xfrm>
          <a:prstGeom prst="rect">
            <a:avLst/>
          </a:prstGeom>
        </p:spPr>
      </p:pic>
    </p:spTree>
    <p:extLst>
      <p:ext uri="{BB962C8B-B14F-4D97-AF65-F5344CB8AC3E}">
        <p14:creationId xmlns:p14="http://schemas.microsoft.com/office/powerpoint/2010/main" val="2407049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A7412C-1239-5057-B6DD-6CD0203B0240}"/>
              </a:ext>
            </a:extLst>
          </p:cNvPr>
          <p:cNvSpPr>
            <a:spLocks noGrp="1"/>
          </p:cNvSpPr>
          <p:nvPr>
            <p:ph type="title"/>
          </p:nvPr>
        </p:nvSpPr>
        <p:spPr>
          <a:xfrm>
            <a:off x="838200" y="2766218"/>
            <a:ext cx="10515600" cy="1325563"/>
          </a:xfrm>
        </p:spPr>
        <p:txBody>
          <a:bodyPr>
            <a:normAutofit/>
          </a:bodyPr>
          <a:lstStyle/>
          <a:p>
            <a:pPr algn="ctr"/>
            <a:r>
              <a:rPr lang="en-US" sz="8800" dirty="0">
                <a:solidFill>
                  <a:schemeClr val="bg2"/>
                </a:solidFill>
              </a:rPr>
              <a:t>DNR </a:t>
            </a:r>
            <a:r>
              <a:rPr lang="en-US" sz="8800" dirty="0">
                <a:solidFill>
                  <a:schemeClr val="bg2"/>
                </a:solidFill>
                <a:latin typeface="Cambria Math" panose="02040503050406030204" pitchFamily="18" charset="0"/>
                <a:ea typeface="Cambria Math" panose="02040503050406030204" pitchFamily="18" charset="0"/>
              </a:rPr>
              <a:t>≠</a:t>
            </a:r>
            <a:r>
              <a:rPr lang="en-US" sz="8800" dirty="0">
                <a:solidFill>
                  <a:schemeClr val="bg2"/>
                </a:solidFill>
              </a:rPr>
              <a:t> Do Not Treat</a:t>
            </a:r>
          </a:p>
        </p:txBody>
      </p:sp>
    </p:spTree>
    <p:extLst>
      <p:ext uri="{BB962C8B-B14F-4D97-AF65-F5344CB8AC3E}">
        <p14:creationId xmlns:p14="http://schemas.microsoft.com/office/powerpoint/2010/main" val="2468271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107F54-62FF-D99A-0F7C-DA035AADEEA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EFC38C-B713-DA79-EDC6-F6E5A6A3E755}"/>
              </a:ext>
            </a:extLst>
          </p:cNvPr>
          <p:cNvSpPr>
            <a:spLocks noGrp="1"/>
          </p:cNvSpPr>
          <p:nvPr>
            <p:ph type="title"/>
          </p:nvPr>
        </p:nvSpPr>
        <p:spPr>
          <a:xfrm>
            <a:off x="1102368" y="1877492"/>
            <a:ext cx="4030132" cy="3215373"/>
          </a:xfrm>
        </p:spPr>
        <p:txBody>
          <a:bodyPr>
            <a:normAutofit/>
          </a:bodyPr>
          <a:lstStyle/>
          <a:p>
            <a:pPr algn="ctr"/>
            <a:r>
              <a:rPr lang="en-US">
                <a:solidFill>
                  <a:schemeClr val="bg1"/>
                </a:solidFill>
              </a:rPr>
              <a:t>MOST Form</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A10E3ABA-B12F-7CA5-FEF3-724CC3C0B784}"/>
              </a:ext>
            </a:extLst>
          </p:cNvPr>
          <p:cNvSpPr>
            <a:spLocks noGrp="1"/>
          </p:cNvSpPr>
          <p:nvPr>
            <p:ph idx="1"/>
          </p:nvPr>
        </p:nvSpPr>
        <p:spPr>
          <a:xfrm>
            <a:off x="6234868" y="1130846"/>
            <a:ext cx="5350674" cy="4351338"/>
          </a:xfrm>
        </p:spPr>
        <p:txBody>
          <a:bodyPr>
            <a:normAutofit lnSpcReduction="10000"/>
          </a:bodyPr>
          <a:lstStyle/>
          <a:p>
            <a:r>
              <a:rPr lang="en-US" dirty="0">
                <a:solidFill>
                  <a:schemeClr val="bg1"/>
                </a:solidFill>
              </a:rPr>
              <a:t>Medical Orders for Scope of Treatment: New Mexico-specific form of POLST that translates a patient’s preferences into actionable medical orders, particularly concerning life-sustaining treatments</a:t>
            </a:r>
          </a:p>
          <a:p>
            <a:pPr lvl="1"/>
            <a:r>
              <a:rPr lang="en-US" dirty="0">
                <a:solidFill>
                  <a:schemeClr val="bg1"/>
                </a:solidFill>
              </a:rPr>
              <a:t>Resuscitation</a:t>
            </a:r>
          </a:p>
          <a:p>
            <a:pPr lvl="1"/>
            <a:r>
              <a:rPr lang="en-US" dirty="0">
                <a:solidFill>
                  <a:schemeClr val="bg1"/>
                </a:solidFill>
              </a:rPr>
              <a:t>Medical interventions</a:t>
            </a:r>
          </a:p>
          <a:p>
            <a:pPr lvl="1"/>
            <a:r>
              <a:rPr lang="en-US" dirty="0">
                <a:solidFill>
                  <a:schemeClr val="bg1"/>
                </a:solidFill>
              </a:rPr>
              <a:t>Antibiotics</a:t>
            </a:r>
          </a:p>
          <a:p>
            <a:pPr lvl="1"/>
            <a:r>
              <a:rPr lang="en-US" dirty="0">
                <a:solidFill>
                  <a:schemeClr val="bg1"/>
                </a:solidFill>
              </a:rPr>
              <a:t>Artificially administered nutrition</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843028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FB9985-DCC1-0E4B-6250-D6CC173C1B6E}"/>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E20EFF8D-06F1-A076-9878-7E15BCE8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34B355F-8904-6F6A-1A1A-0649626579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document&#10;&#10;AI-generated content may be incorrect.">
            <a:extLst>
              <a:ext uri="{FF2B5EF4-FFF2-40B4-BE49-F238E27FC236}">
                <a16:creationId xmlns:a16="http://schemas.microsoft.com/office/drawing/2014/main" id="{FA9DA0EC-95F2-54C4-B86B-17E5FA3C0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10" y="130736"/>
            <a:ext cx="5152779" cy="6604000"/>
          </a:xfrm>
          <a:prstGeom prst="rect">
            <a:avLst/>
          </a:prstGeom>
        </p:spPr>
      </p:pic>
      <p:pic>
        <p:nvPicPr>
          <p:cNvPr id="6" name="Picture 5" descr="A close-up of a document&#10;&#10;AI-generated content may be incorrect.">
            <a:extLst>
              <a:ext uri="{FF2B5EF4-FFF2-40B4-BE49-F238E27FC236}">
                <a16:creationId xmlns:a16="http://schemas.microsoft.com/office/drawing/2014/main" id="{C761F17F-56AE-76F0-6D48-EB69918090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0923" y="130736"/>
            <a:ext cx="5179467" cy="6596527"/>
          </a:xfrm>
          <a:prstGeom prst="rect">
            <a:avLst/>
          </a:prstGeom>
        </p:spPr>
      </p:pic>
    </p:spTree>
    <p:extLst>
      <p:ext uri="{BB962C8B-B14F-4D97-AF65-F5344CB8AC3E}">
        <p14:creationId xmlns:p14="http://schemas.microsoft.com/office/powerpoint/2010/main" val="1052763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0D9832-0DB6-6C25-AE37-31E6FBCA3774}"/>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D93316A9-93FD-F7CD-BFB2-CD3C4437B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176B340-68D0-CC45-41A1-C1437AD93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medical form with text and images&#10;&#10;AI-generated content may be incorrect.">
            <a:extLst>
              <a:ext uri="{FF2B5EF4-FFF2-40B4-BE49-F238E27FC236}">
                <a16:creationId xmlns:a16="http://schemas.microsoft.com/office/drawing/2014/main" id="{D9D6D9DA-3F46-8A7E-2049-9746BD4B1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51" y="119415"/>
            <a:ext cx="5233098" cy="6594651"/>
          </a:xfrm>
          <a:prstGeom prst="rect">
            <a:avLst/>
          </a:prstGeom>
        </p:spPr>
      </p:pic>
      <p:pic>
        <p:nvPicPr>
          <p:cNvPr id="7" name="Picture 6" descr="A medical form with text and images&#10;&#10;AI-generated content may be incorrect.">
            <a:extLst>
              <a:ext uri="{FF2B5EF4-FFF2-40B4-BE49-F238E27FC236}">
                <a16:creationId xmlns:a16="http://schemas.microsoft.com/office/drawing/2014/main" id="{07C4CFDE-4D56-F1A1-8C2D-A245947CD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150" y="131673"/>
            <a:ext cx="5473700" cy="6570133"/>
          </a:xfrm>
          <a:prstGeom prst="rect">
            <a:avLst/>
          </a:prstGeom>
        </p:spPr>
      </p:pic>
    </p:spTree>
    <p:extLst>
      <p:ext uri="{BB962C8B-B14F-4D97-AF65-F5344CB8AC3E}">
        <p14:creationId xmlns:p14="http://schemas.microsoft.com/office/powerpoint/2010/main" val="302603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BD59E4-2A83-4105-A077-ED0002FAB38C}"/>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A44D8E4-2FDC-E199-EEFC-AA56D8FC1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E06A2C4-1602-3F53-3EC7-A81B66F1E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medical document&#10;&#10;AI-generated content may be incorrect.">
            <a:extLst>
              <a:ext uri="{FF2B5EF4-FFF2-40B4-BE49-F238E27FC236}">
                <a16:creationId xmlns:a16="http://schemas.microsoft.com/office/drawing/2014/main" id="{4F09FCB0-91D9-A9D4-CED3-1D9C89FD6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99" y="-7473"/>
            <a:ext cx="4993402" cy="6858000"/>
          </a:xfrm>
          <a:prstGeom prst="rect">
            <a:avLst/>
          </a:prstGeom>
        </p:spPr>
      </p:pic>
      <p:pic>
        <p:nvPicPr>
          <p:cNvPr id="6" name="Picture 5" descr="A close-up of a medical document&#10;&#10;AI-generated content may be incorrect.">
            <a:extLst>
              <a:ext uri="{FF2B5EF4-FFF2-40B4-BE49-F238E27FC236}">
                <a16:creationId xmlns:a16="http://schemas.microsoft.com/office/drawing/2014/main" id="{D7E7148E-A150-3801-D5EF-368A8A988B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833" y="1047194"/>
            <a:ext cx="5122333" cy="4423833"/>
          </a:xfrm>
          <a:prstGeom prst="rect">
            <a:avLst/>
          </a:prstGeom>
        </p:spPr>
      </p:pic>
    </p:spTree>
    <p:extLst>
      <p:ext uri="{BB962C8B-B14F-4D97-AF65-F5344CB8AC3E}">
        <p14:creationId xmlns:p14="http://schemas.microsoft.com/office/powerpoint/2010/main" val="158779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BF7-5B3E-FDCE-2D9F-BB8DE26C9C9D}"/>
              </a:ext>
            </a:extLst>
          </p:cNvPr>
          <p:cNvSpPr>
            <a:spLocks noGrp="1"/>
          </p:cNvSpPr>
          <p:nvPr>
            <p:ph type="title"/>
          </p:nvPr>
        </p:nvSpPr>
        <p:spPr>
          <a:xfrm>
            <a:off x="1102368" y="694268"/>
            <a:ext cx="3553510" cy="5477932"/>
          </a:xfrm>
        </p:spPr>
        <p:txBody>
          <a:bodyPr>
            <a:normAutofit/>
          </a:bodyPr>
          <a:lstStyle/>
          <a:p>
            <a:pPr algn="ctr"/>
            <a:r>
              <a:rPr lang="en-US">
                <a:solidFill>
                  <a:schemeClr val="bg1"/>
                </a:solidFill>
              </a:rPr>
              <a:t>What is my job as an EMS clinician?</a:t>
            </a:r>
          </a:p>
        </p:txBody>
      </p:sp>
      <p:grpSp>
        <p:nvGrpSpPr>
          <p:cNvPr id="10" name="Graphic 38">
            <a:extLst>
              <a:ext uri="{FF2B5EF4-FFF2-40B4-BE49-F238E27FC236}">
                <a16:creationId xmlns:a16="http://schemas.microsoft.com/office/drawing/2014/main" id="{1E8369D0-2C3B-4E27-AC6C-A246AC28C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1" name="Freeform: Shape 10">
              <a:extLst>
                <a:ext uri="{FF2B5EF4-FFF2-40B4-BE49-F238E27FC236}">
                  <a16:creationId xmlns:a16="http://schemas.microsoft.com/office/drawing/2014/main" id="{A3D5586F-4573-4C57-9793-1EBFDC896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5EED35EF-93A0-4921-941C-ECC67AE2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4" name="Graphic 4">
            <a:extLst>
              <a:ext uri="{FF2B5EF4-FFF2-40B4-BE49-F238E27FC236}">
                <a16:creationId xmlns:a16="http://schemas.microsoft.com/office/drawing/2014/main" id="{C6F74901-2A71-43C3-837C-27CCD6B6D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37426" y="2203010"/>
            <a:ext cx="975169" cy="975171"/>
            <a:chOff x="5829300" y="3162300"/>
            <a:chExt cx="532256" cy="532257"/>
          </a:xfrm>
          <a:solidFill>
            <a:schemeClr val="bg1"/>
          </a:solidFill>
        </p:grpSpPr>
        <p:sp>
          <p:nvSpPr>
            <p:cNvPr id="15" name="Freeform: Shape 14">
              <a:extLst>
                <a:ext uri="{FF2B5EF4-FFF2-40B4-BE49-F238E27FC236}">
                  <a16:creationId xmlns:a16="http://schemas.microsoft.com/office/drawing/2014/main" id="{A92DF49A-063A-4F60-BE30-D2682649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0DCBBE0-7DEE-43ED-BEE3-ABB179CFC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39FE8DF-D1B2-4074-9BDF-C458EA012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1C143B5-6E24-417D-A035-65747A8E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331ED8C-8819-4FFB-BF3C-FDA6A90D4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A39574D-5ECC-4A94-9CB6-646D90DA5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6A73D6F7-977D-4026-8F68-CA63C162C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6348370-4FD9-4A99-BB05-944D5B0B0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1146D46-43DB-4487-A191-0970511C3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17B7142-9D64-4D34-B23C-9471326AD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8EB71CD-AB26-440E-A0D5-E1081DB5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34423BD2-7458-4680-AF49-5013C9D30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5547DC8-8B87-4446-9CC9-65AF04A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29" name="Oval 28">
            <a:extLst>
              <a:ext uri="{FF2B5EF4-FFF2-40B4-BE49-F238E27FC236}">
                <a16:creationId xmlns:a16="http://schemas.microsoft.com/office/drawing/2014/main" id="{EC11F68A-CC71-4196-BBF3-20CDCD75D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id="{085F9950-F10E-4E64-962B-F7034578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F3B439A9-241C-DFC8-BF9D-84D8C204BD35}"/>
              </a:ext>
            </a:extLst>
          </p:cNvPr>
          <p:cNvSpPr>
            <a:spLocks noGrp="1"/>
          </p:cNvSpPr>
          <p:nvPr>
            <p:ph idx="1"/>
          </p:nvPr>
        </p:nvSpPr>
        <p:spPr>
          <a:xfrm>
            <a:off x="6234868" y="1130846"/>
            <a:ext cx="5217173" cy="4351338"/>
          </a:xfrm>
        </p:spPr>
        <p:txBody>
          <a:bodyPr>
            <a:normAutofit fontScale="92500"/>
          </a:bodyPr>
          <a:lstStyle/>
          <a:p>
            <a:r>
              <a:rPr lang="en-US" sz="2400" dirty="0">
                <a:solidFill>
                  <a:schemeClr val="bg1"/>
                </a:solidFill>
              </a:rPr>
              <a:t>Verify presence of EMS DNR, MOST or POLST form and/or approved identification jewelry</a:t>
            </a:r>
          </a:p>
          <a:p>
            <a:r>
              <a:rPr lang="en-US" sz="2400" dirty="0">
                <a:solidFill>
                  <a:schemeClr val="bg1"/>
                </a:solidFill>
              </a:rPr>
              <a:t>Ensure documents are valid and applicable to current situation</a:t>
            </a:r>
          </a:p>
          <a:p>
            <a:r>
              <a:rPr lang="en-US" sz="2400" dirty="0">
                <a:solidFill>
                  <a:schemeClr val="bg1"/>
                </a:solidFill>
              </a:rPr>
              <a:t>If present, withhold resuscitative measures including chest compressions, intubation, defibrillation, administration of cardiac medications, etc.</a:t>
            </a:r>
          </a:p>
          <a:p>
            <a:pPr lvl="1"/>
            <a:r>
              <a:rPr lang="en-US" dirty="0">
                <a:solidFill>
                  <a:schemeClr val="bg1"/>
                </a:solidFill>
              </a:rPr>
              <a:t>If appropriate, provide comfort measures including oxygen, suctioning, and pain management</a:t>
            </a:r>
          </a:p>
        </p:txBody>
      </p:sp>
    </p:spTree>
    <p:extLst>
      <p:ext uri="{BB962C8B-B14F-4D97-AF65-F5344CB8AC3E}">
        <p14:creationId xmlns:p14="http://schemas.microsoft.com/office/powerpoint/2010/main" val="283030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76166-A8AC-EDF8-A0C0-A9323FDA2F13}"/>
              </a:ext>
            </a:extLst>
          </p:cNvPr>
          <p:cNvSpPr>
            <a:spLocks noGrp="1"/>
          </p:cNvSpPr>
          <p:nvPr>
            <p:ph type="title"/>
          </p:nvPr>
        </p:nvSpPr>
        <p:spPr>
          <a:xfrm>
            <a:off x="838200" y="101175"/>
            <a:ext cx="10515600" cy="1325563"/>
          </a:xfrm>
        </p:spPr>
        <p:txBody>
          <a:bodyPr/>
          <a:lstStyle/>
          <a:p>
            <a:pPr algn="ctr"/>
            <a:r>
              <a:rPr lang="en-US" dirty="0"/>
              <a:t>CALL YOUR MEDICAL DIRECTION!</a:t>
            </a:r>
          </a:p>
        </p:txBody>
      </p:sp>
      <p:pic>
        <p:nvPicPr>
          <p:cNvPr id="5" name="Content Placeholder 4" descr="A red telephone with a white text on it&#10;&#10;AI-generated content may be incorrect.">
            <a:extLst>
              <a:ext uri="{FF2B5EF4-FFF2-40B4-BE49-F238E27FC236}">
                <a16:creationId xmlns:a16="http://schemas.microsoft.com/office/drawing/2014/main" id="{B543F5F0-B8CC-DB15-108D-52DF220AB37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7315"/>
          <a:stretch/>
        </p:blipFill>
        <p:spPr>
          <a:xfrm>
            <a:off x="1735" y="1169233"/>
            <a:ext cx="12141269" cy="5688768"/>
          </a:xfrm>
        </p:spPr>
      </p:pic>
    </p:spTree>
    <p:extLst>
      <p:ext uri="{BB962C8B-B14F-4D97-AF65-F5344CB8AC3E}">
        <p14:creationId xmlns:p14="http://schemas.microsoft.com/office/powerpoint/2010/main" val="3117420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with a beard and a tattoo on his chest&#10;&#10;AI-generated content may be incorrect.">
            <a:extLst>
              <a:ext uri="{FF2B5EF4-FFF2-40B4-BE49-F238E27FC236}">
                <a16:creationId xmlns:a16="http://schemas.microsoft.com/office/drawing/2014/main" id="{EDD0693B-D13C-2E63-D95C-344FE02F198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5844" b="8945"/>
          <a:stretch/>
        </p:blipFill>
        <p:spPr>
          <a:xfrm>
            <a:off x="20" y="1282"/>
            <a:ext cx="12191980" cy="6856718"/>
          </a:xfrm>
          <a:prstGeom prst="rect">
            <a:avLst/>
          </a:prstGeom>
        </p:spPr>
      </p:pic>
    </p:spTree>
    <p:extLst>
      <p:ext uri="{BB962C8B-B14F-4D97-AF65-F5344CB8AC3E}">
        <p14:creationId xmlns:p14="http://schemas.microsoft.com/office/powerpoint/2010/main" val="2417733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touching an older person's forehead&#10;&#10;AI-generated content may be incorrect.">
            <a:extLst>
              <a:ext uri="{FF2B5EF4-FFF2-40B4-BE49-F238E27FC236}">
                <a16:creationId xmlns:a16="http://schemas.microsoft.com/office/drawing/2014/main" id="{86E2CBB0-22E3-CAA1-6BF4-6E32D8444E0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3045" b="2702"/>
          <a:stretch/>
        </p:blipFill>
        <p:spPr>
          <a:xfrm>
            <a:off x="20" y="1282"/>
            <a:ext cx="12191980" cy="6856718"/>
          </a:xfrm>
          <a:prstGeom prst="rect">
            <a:avLst/>
          </a:prstGeom>
        </p:spPr>
      </p:pic>
    </p:spTree>
    <p:extLst>
      <p:ext uri="{BB962C8B-B14F-4D97-AF65-F5344CB8AC3E}">
        <p14:creationId xmlns:p14="http://schemas.microsoft.com/office/powerpoint/2010/main" val="179899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B2B813C6-93EA-6612-8CE4-A40762090FA8}"/>
              </a:ext>
            </a:extLst>
          </p:cNvPr>
          <p:cNvSpPr>
            <a:spLocks noGrp="1"/>
          </p:cNvSpPr>
          <p:nvPr>
            <p:ph type="title"/>
          </p:nvPr>
        </p:nvSpPr>
        <p:spPr>
          <a:xfrm>
            <a:off x="838200" y="1195697"/>
            <a:ext cx="3200400" cy="4238118"/>
          </a:xfrm>
        </p:spPr>
        <p:txBody>
          <a:bodyPr>
            <a:normAutofit/>
          </a:bodyPr>
          <a:lstStyle/>
          <a:p>
            <a:r>
              <a:rPr lang="en-US" dirty="0">
                <a:solidFill>
                  <a:schemeClr val="bg1"/>
                </a:solidFill>
              </a:rPr>
              <a:t>What is an advance directive?</a:t>
            </a:r>
          </a:p>
        </p:txBody>
      </p:sp>
      <p:grpSp>
        <p:nvGrpSpPr>
          <p:cNvPr id="15"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6" name="Freeform: Shape 15">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9" name="Oval 18">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3"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4" name="Freeform: Shape 23">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7" name="Content Placeholder 4">
            <a:extLst>
              <a:ext uri="{FF2B5EF4-FFF2-40B4-BE49-F238E27FC236}">
                <a16:creationId xmlns:a16="http://schemas.microsoft.com/office/drawing/2014/main" id="{7B40CBE1-B0C9-D1C9-F312-E728FAD1942F}"/>
              </a:ext>
            </a:extLst>
          </p:cNvPr>
          <p:cNvGraphicFramePr>
            <a:graphicFrameLocks noGrp="1"/>
          </p:cNvGraphicFramePr>
          <p:nvPr>
            <p:ph idx="1"/>
            <p:extLst>
              <p:ext uri="{D42A27DB-BD31-4B8C-83A1-F6EECF244321}">
                <p14:modId xmlns:p14="http://schemas.microsoft.com/office/powerpoint/2010/main" val="655354638"/>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2594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17" name="Freeform: Shape 16">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0"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25" name="Freeform: Shape 24">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A69EF4E9-E107-8892-FC0A-2D6746B3A1BE}"/>
              </a:ext>
            </a:extLst>
          </p:cNvPr>
          <p:cNvSpPr>
            <a:spLocks noGrp="1"/>
          </p:cNvSpPr>
          <p:nvPr>
            <p:ph type="title"/>
          </p:nvPr>
        </p:nvSpPr>
        <p:spPr>
          <a:xfrm>
            <a:off x="838200" y="1391619"/>
            <a:ext cx="4905401" cy="4042196"/>
          </a:xfrm>
        </p:spPr>
        <p:txBody>
          <a:bodyPr>
            <a:normAutofit/>
          </a:bodyPr>
          <a:lstStyle/>
          <a:p>
            <a:pPr algn="ctr"/>
            <a:r>
              <a:rPr lang="en-US">
                <a:solidFill>
                  <a:schemeClr val="bg1"/>
                </a:solidFill>
              </a:rPr>
              <a:t>Legal Protections</a:t>
            </a:r>
          </a:p>
        </p:txBody>
      </p:sp>
      <p:sp>
        <p:nvSpPr>
          <p:cNvPr id="3" name="Content Placeholder 2">
            <a:extLst>
              <a:ext uri="{FF2B5EF4-FFF2-40B4-BE49-F238E27FC236}">
                <a16:creationId xmlns:a16="http://schemas.microsoft.com/office/drawing/2014/main" id="{3EED899A-42FD-1269-49EB-B2A395BAB9D3}"/>
              </a:ext>
            </a:extLst>
          </p:cNvPr>
          <p:cNvSpPr>
            <a:spLocks noGrp="1"/>
          </p:cNvSpPr>
          <p:nvPr>
            <p:ph idx="1"/>
          </p:nvPr>
        </p:nvSpPr>
        <p:spPr>
          <a:xfrm>
            <a:off x="6477270" y="1130846"/>
            <a:ext cx="4974771" cy="4351338"/>
          </a:xfrm>
        </p:spPr>
        <p:txBody>
          <a:bodyPr>
            <a:normAutofit/>
          </a:bodyPr>
          <a:lstStyle/>
          <a:p>
            <a:r>
              <a:rPr lang="en-US" dirty="0">
                <a:solidFill>
                  <a:schemeClr val="bg1"/>
                </a:solidFill>
              </a:rPr>
              <a:t>Good Faith Compliance: EMS clinicians are protected against civil or criminal liability</a:t>
            </a:r>
          </a:p>
          <a:p>
            <a:r>
              <a:rPr lang="en-US" dirty="0">
                <a:solidFill>
                  <a:schemeClr val="bg1"/>
                </a:solidFill>
              </a:rPr>
              <a:t>Documentation: </a:t>
            </a:r>
            <a:r>
              <a:rPr lang="en-US" u="sng" dirty="0">
                <a:solidFill>
                  <a:schemeClr val="bg1"/>
                </a:solidFill>
              </a:rPr>
              <a:t>critical</a:t>
            </a:r>
            <a:r>
              <a:rPr lang="en-US" dirty="0">
                <a:solidFill>
                  <a:schemeClr val="bg1"/>
                </a:solidFill>
              </a:rPr>
              <a:t> to document presence and specifics of advance directives encountered during patient care</a:t>
            </a:r>
          </a:p>
        </p:txBody>
      </p:sp>
    </p:spTree>
    <p:extLst>
      <p:ext uri="{BB962C8B-B14F-4D97-AF65-F5344CB8AC3E}">
        <p14:creationId xmlns:p14="http://schemas.microsoft.com/office/powerpoint/2010/main" val="4281647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468F16-FA9B-DF5D-49B4-A831FFDE48AF}"/>
              </a:ext>
            </a:extLst>
          </p:cNvPr>
          <p:cNvSpPr>
            <a:spLocks noGrp="1"/>
          </p:cNvSpPr>
          <p:nvPr>
            <p:ph type="title"/>
          </p:nvPr>
        </p:nvSpPr>
        <p:spPr>
          <a:xfrm>
            <a:off x="838200" y="1748452"/>
            <a:ext cx="4974771" cy="3587786"/>
          </a:xfrm>
        </p:spPr>
        <p:txBody>
          <a:bodyPr>
            <a:normAutofit/>
          </a:bodyPr>
          <a:lstStyle/>
          <a:p>
            <a:pPr algn="ctr"/>
            <a:r>
              <a:rPr lang="en-US" dirty="0">
                <a:solidFill>
                  <a:schemeClr val="bg1"/>
                </a:solidFill>
              </a:rPr>
              <a:t>What if the patient </a:t>
            </a:r>
            <a:br>
              <a:rPr lang="en-US" dirty="0">
                <a:solidFill>
                  <a:schemeClr val="bg1"/>
                </a:solidFill>
              </a:rPr>
            </a:br>
            <a:r>
              <a:rPr lang="en-US" dirty="0">
                <a:solidFill>
                  <a:schemeClr val="bg1"/>
                </a:solidFill>
              </a:rPr>
              <a:t>is awake?</a:t>
            </a: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C28F0F6B-C0A8-CED7-C00A-59F539A57366}"/>
              </a:ext>
            </a:extLst>
          </p:cNvPr>
          <p:cNvSpPr>
            <a:spLocks noGrp="1"/>
          </p:cNvSpPr>
          <p:nvPr>
            <p:ph idx="1"/>
          </p:nvPr>
        </p:nvSpPr>
        <p:spPr>
          <a:xfrm>
            <a:off x="6477270" y="1130846"/>
            <a:ext cx="4974771" cy="4351338"/>
          </a:xfrm>
        </p:spPr>
        <p:txBody>
          <a:bodyPr>
            <a:normAutofit/>
          </a:bodyPr>
          <a:lstStyle/>
          <a:p>
            <a:r>
              <a:rPr lang="en-US" dirty="0">
                <a:solidFill>
                  <a:schemeClr val="bg1"/>
                </a:solidFill>
              </a:rPr>
              <a:t>Advance directives only apply when patient is incapacitated.</a:t>
            </a:r>
          </a:p>
          <a:p>
            <a:r>
              <a:rPr lang="en-US" dirty="0">
                <a:solidFill>
                  <a:schemeClr val="bg1"/>
                </a:solidFill>
              </a:rPr>
              <a:t>If patient is conscious and competent, </a:t>
            </a:r>
            <a:r>
              <a:rPr lang="en-US" u="sng" dirty="0">
                <a:solidFill>
                  <a:schemeClr val="bg1"/>
                </a:solidFill>
              </a:rPr>
              <a:t>they can change their decision</a:t>
            </a:r>
            <a:r>
              <a:rPr lang="en-US" dirty="0">
                <a:solidFill>
                  <a:schemeClr val="bg1"/>
                </a:solidFill>
              </a:rPr>
              <a:t>.</a:t>
            </a:r>
          </a:p>
        </p:txBody>
      </p:sp>
    </p:spTree>
    <p:extLst>
      <p:ext uri="{BB962C8B-B14F-4D97-AF65-F5344CB8AC3E}">
        <p14:creationId xmlns:p14="http://schemas.microsoft.com/office/powerpoint/2010/main" val="2234078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2" name="Freeform: Shape 1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F11E65BB-149F-7DDF-262E-6FC3DBE0DA7D}"/>
              </a:ext>
            </a:extLst>
          </p:cNvPr>
          <p:cNvSpPr>
            <a:spLocks noGrp="1"/>
          </p:cNvSpPr>
          <p:nvPr>
            <p:ph type="title"/>
          </p:nvPr>
        </p:nvSpPr>
        <p:spPr>
          <a:xfrm>
            <a:off x="1102368" y="3415777"/>
            <a:ext cx="3826286" cy="3215373"/>
          </a:xfrm>
        </p:spPr>
        <p:txBody>
          <a:bodyPr>
            <a:normAutofit/>
          </a:bodyPr>
          <a:lstStyle/>
          <a:p>
            <a:pPr algn="ctr"/>
            <a:r>
              <a:rPr lang="en-US" dirty="0">
                <a:solidFill>
                  <a:schemeClr val="bg1"/>
                </a:solidFill>
              </a:rPr>
              <a:t>Communication</a:t>
            </a: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Freeform: Shape 1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a:extLst>
              <a:ext uri="{FF2B5EF4-FFF2-40B4-BE49-F238E27FC236}">
                <a16:creationId xmlns:a16="http://schemas.microsoft.com/office/drawing/2014/main" id="{81DA7696-E864-16EE-BE76-5753DC507FF2}"/>
              </a:ext>
            </a:extLst>
          </p:cNvPr>
          <p:cNvSpPr>
            <a:spLocks noGrp="1"/>
          </p:cNvSpPr>
          <p:nvPr>
            <p:ph idx="1"/>
          </p:nvPr>
        </p:nvSpPr>
        <p:spPr>
          <a:xfrm>
            <a:off x="5211448" y="706508"/>
            <a:ext cx="5466545" cy="4351338"/>
          </a:xfrm>
        </p:spPr>
        <p:txBody>
          <a:bodyPr>
            <a:normAutofit/>
          </a:bodyPr>
          <a:lstStyle/>
          <a:p>
            <a:r>
              <a:rPr lang="en-US" sz="2000" dirty="0">
                <a:solidFill>
                  <a:schemeClr val="bg1"/>
                </a:solidFill>
              </a:rPr>
              <a:t>Difficult Conversations:</a:t>
            </a:r>
          </a:p>
          <a:p>
            <a:pPr lvl="1"/>
            <a:r>
              <a:rPr lang="en-US" sz="2000" dirty="0">
                <a:solidFill>
                  <a:schemeClr val="bg1"/>
                </a:solidFill>
              </a:rPr>
              <a:t>With families: “I understand this is a very difficult time. Let’s review what your loved one wanted.”</a:t>
            </a:r>
          </a:p>
          <a:p>
            <a:pPr lvl="1"/>
            <a:r>
              <a:rPr lang="en-US" sz="2000" dirty="0">
                <a:solidFill>
                  <a:schemeClr val="bg1"/>
                </a:solidFill>
              </a:rPr>
              <a:t>With patients: “I see you have a DNR form. Let’s talk about what that means and how I can respect your wishes today.”</a:t>
            </a:r>
          </a:p>
          <a:p>
            <a:r>
              <a:rPr lang="en-US" sz="2000" dirty="0">
                <a:solidFill>
                  <a:schemeClr val="bg1"/>
                </a:solidFill>
              </a:rPr>
              <a:t>Navigating Disagreements:</a:t>
            </a:r>
          </a:p>
          <a:p>
            <a:pPr lvl="1"/>
            <a:r>
              <a:rPr lang="en-US" sz="2000" dirty="0">
                <a:solidFill>
                  <a:schemeClr val="bg1"/>
                </a:solidFill>
              </a:rPr>
              <a:t>Stay focused on patient’s wishes as outlined in the documentation.</a:t>
            </a:r>
          </a:p>
          <a:p>
            <a:pPr lvl="1"/>
            <a:r>
              <a:rPr lang="en-US" sz="2000" dirty="0">
                <a:solidFill>
                  <a:schemeClr val="bg1"/>
                </a:solidFill>
              </a:rPr>
              <a:t>Involve medical control early if family members challenge the directive or provide conflicting information.</a:t>
            </a:r>
          </a:p>
        </p:txBody>
      </p:sp>
      <p:grpSp>
        <p:nvGrpSpPr>
          <p:cNvPr id="2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23" name="Freeform: Shape 2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11660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in a room&#10;&#10;AI-generated content may be incorrect.">
            <a:extLst>
              <a:ext uri="{FF2B5EF4-FFF2-40B4-BE49-F238E27FC236}">
                <a16:creationId xmlns:a16="http://schemas.microsoft.com/office/drawing/2014/main" id="{33EEDD27-9106-EBB6-3627-20904B9D7FD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9883" r="4548" b="1"/>
          <a:stretch/>
        </p:blipFill>
        <p:spPr>
          <a:xfrm>
            <a:off x="20" y="1282"/>
            <a:ext cx="12191980" cy="6856718"/>
          </a:xfrm>
          <a:prstGeom prst="rect">
            <a:avLst/>
          </a:prstGeom>
        </p:spPr>
      </p:pic>
    </p:spTree>
    <p:extLst>
      <p:ext uri="{BB962C8B-B14F-4D97-AF65-F5344CB8AC3E}">
        <p14:creationId xmlns:p14="http://schemas.microsoft.com/office/powerpoint/2010/main" val="1426131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833068" cy="2997599"/>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12" name="Freeform: Shape 11">
            <a:extLst>
              <a:ext uri="{FF2B5EF4-FFF2-40B4-BE49-F238E27FC236}">
                <a16:creationId xmlns:a16="http://schemas.microsoft.com/office/drawing/2014/main" id="{AFD1189F-9598-4281-8056-2845388D4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3068" cy="2997599"/>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14" name="Freeform: Shape 13">
            <a:extLst>
              <a:ext uri="{FF2B5EF4-FFF2-40B4-BE49-F238E27FC236}">
                <a16:creationId xmlns:a16="http://schemas.microsoft.com/office/drawing/2014/main" id="{583E04E1-D74F-4ED6-972C-035F4FEC4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Rectangle 17">
            <a:extLst>
              <a:ext uri="{FF2B5EF4-FFF2-40B4-BE49-F238E27FC236}">
                <a16:creationId xmlns:a16="http://schemas.microsoft.com/office/drawing/2014/main" id="{E51A97D9-C694-4307-818B-0C5BBF413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1053" y="819446"/>
            <a:ext cx="6964685" cy="5402463"/>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1053" y="819446"/>
            <a:ext cx="6964685" cy="5402463"/>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3658" y="727769"/>
            <a:ext cx="6964685" cy="540246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9E3A2F-8133-65B4-3A7D-2A4DB4713714}"/>
              </a:ext>
            </a:extLst>
          </p:cNvPr>
          <p:cNvSpPr>
            <a:spLocks noGrp="1"/>
          </p:cNvSpPr>
          <p:nvPr>
            <p:ph type="title"/>
          </p:nvPr>
        </p:nvSpPr>
        <p:spPr>
          <a:xfrm>
            <a:off x="2886765" y="1495956"/>
            <a:ext cx="6418471" cy="2692050"/>
          </a:xfrm>
        </p:spPr>
        <p:txBody>
          <a:bodyPr vert="horz" lIns="91440" tIns="45720" rIns="91440" bIns="45720" rtlCol="0" anchor="b">
            <a:normAutofit/>
          </a:bodyPr>
          <a:lstStyle/>
          <a:p>
            <a:pPr algn="ctr"/>
            <a:r>
              <a:rPr lang="en-US" sz="5400" kern="1200">
                <a:solidFill>
                  <a:schemeClr val="bg1"/>
                </a:solidFill>
                <a:latin typeface="+mj-lt"/>
                <a:ea typeface="+mj-ea"/>
                <a:cs typeface="+mj-cs"/>
              </a:rPr>
              <a:t>Scenario #1</a:t>
            </a:r>
          </a:p>
        </p:txBody>
      </p:sp>
      <p:sp>
        <p:nvSpPr>
          <p:cNvPr id="3" name="Content Placeholder 2">
            <a:extLst>
              <a:ext uri="{FF2B5EF4-FFF2-40B4-BE49-F238E27FC236}">
                <a16:creationId xmlns:a16="http://schemas.microsoft.com/office/drawing/2014/main" id="{09826670-F5F5-1596-3643-7640EEBCA999}"/>
              </a:ext>
            </a:extLst>
          </p:cNvPr>
          <p:cNvSpPr>
            <a:spLocks noGrp="1"/>
          </p:cNvSpPr>
          <p:nvPr>
            <p:ph idx="1"/>
          </p:nvPr>
        </p:nvSpPr>
        <p:spPr>
          <a:xfrm>
            <a:off x="2886765" y="4414123"/>
            <a:ext cx="6418471" cy="1017915"/>
          </a:xfrm>
        </p:spPr>
        <p:txBody>
          <a:bodyPr vert="horz" lIns="91440" tIns="45720" rIns="91440" bIns="45720" rtlCol="0">
            <a:normAutofit/>
          </a:bodyPr>
          <a:lstStyle/>
          <a:p>
            <a:pPr marL="0" indent="0" algn="ctr">
              <a:buNone/>
            </a:pPr>
            <a:r>
              <a:rPr lang="en-US" sz="2000" kern="1200" dirty="0">
                <a:solidFill>
                  <a:schemeClr val="bg1"/>
                </a:solidFill>
                <a:latin typeface="+mn-lt"/>
                <a:ea typeface="+mn-ea"/>
                <a:cs typeface="+mn-cs"/>
              </a:rPr>
              <a:t>You arrive to find a patient in cardiac </a:t>
            </a:r>
            <a:br>
              <a:rPr lang="en-US" sz="2000" kern="1200" dirty="0">
                <a:solidFill>
                  <a:schemeClr val="bg1"/>
                </a:solidFill>
                <a:latin typeface="+mn-lt"/>
                <a:ea typeface="+mn-ea"/>
                <a:cs typeface="+mn-cs"/>
              </a:rPr>
            </a:br>
            <a:r>
              <a:rPr lang="en-US" sz="2000" kern="1200" dirty="0">
                <a:solidFill>
                  <a:schemeClr val="bg1"/>
                </a:solidFill>
                <a:latin typeface="+mn-lt"/>
                <a:ea typeface="+mn-ea"/>
                <a:cs typeface="+mn-cs"/>
              </a:rPr>
              <a:t>arrest with a signed DNR form.</a:t>
            </a:r>
          </a:p>
        </p:txBody>
      </p:sp>
      <p:sp>
        <p:nvSpPr>
          <p:cNvPr id="24" name="Freeform: Shape 23">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776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dirty="0"/>
          </a:p>
        </p:txBody>
      </p:sp>
      <p:sp>
        <p:nvSpPr>
          <p:cNvPr id="26"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5326" y="343675"/>
            <a:ext cx="768186" cy="76818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8" name="Graphic 212">
            <a:extLst>
              <a:ext uri="{FF2B5EF4-FFF2-40B4-BE49-F238E27FC236}">
                <a16:creationId xmlns:a16="http://schemas.microsoft.com/office/drawing/2014/main" id="{5EC6B544-8C84-47A6-885D-A4F09EF5C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5326" y="343675"/>
            <a:ext cx="768186" cy="76818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0" name="Freeform: Shape 29">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6750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dirty="0"/>
          </a:p>
        </p:txBody>
      </p:sp>
      <p:sp>
        <p:nvSpPr>
          <p:cNvPr id="32" name="Oval 31">
            <a:extLst>
              <a:ext uri="{FF2B5EF4-FFF2-40B4-BE49-F238E27FC236}">
                <a16:creationId xmlns:a16="http://schemas.microsoft.com/office/drawing/2014/main" id="{32C95C5C-6FBD-47FF-9CA6-066193539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7140" y="5100276"/>
            <a:ext cx="515928" cy="515928"/>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Oval 33">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7140" y="5100276"/>
            <a:ext cx="515928" cy="51592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6"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37" name="Freeform: Shape 36">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799284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AB202B-940D-66B4-7BA1-E87671AFBAD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4EB22A4-C999-50CD-0116-BBBD0E2BF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44D9928-9609-2A80-956A-1E6BE27BB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833068" cy="2997599"/>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12" name="Freeform: Shape 11">
            <a:extLst>
              <a:ext uri="{FF2B5EF4-FFF2-40B4-BE49-F238E27FC236}">
                <a16:creationId xmlns:a16="http://schemas.microsoft.com/office/drawing/2014/main" id="{6EAD43DE-DAD7-CCAF-FC71-1D14DD369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3068" cy="2997599"/>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14" name="Freeform: Shape 13">
            <a:extLst>
              <a:ext uri="{FF2B5EF4-FFF2-40B4-BE49-F238E27FC236}">
                <a16:creationId xmlns:a16="http://schemas.microsoft.com/office/drawing/2014/main" id="{139F2EC0-CB23-26AB-39C4-F53F07823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2259AEAD-0B49-86D9-1A72-FA064C848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Rectangle 17">
            <a:extLst>
              <a:ext uri="{FF2B5EF4-FFF2-40B4-BE49-F238E27FC236}">
                <a16:creationId xmlns:a16="http://schemas.microsoft.com/office/drawing/2014/main" id="{613DF64C-553B-4162-6E1E-915F35DAC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1053" y="819446"/>
            <a:ext cx="6964685" cy="5402463"/>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156ECBF-316A-F7AD-78A5-A796B847D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1053" y="819446"/>
            <a:ext cx="6964685" cy="5402463"/>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20765D6-DC30-8855-8B50-2C6DE2388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3658" y="727769"/>
            <a:ext cx="6964685" cy="540246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8D00B8-6E38-FFC9-CD46-2D1B0D7B2635}"/>
              </a:ext>
            </a:extLst>
          </p:cNvPr>
          <p:cNvSpPr>
            <a:spLocks noGrp="1"/>
          </p:cNvSpPr>
          <p:nvPr>
            <p:ph type="title"/>
          </p:nvPr>
        </p:nvSpPr>
        <p:spPr>
          <a:xfrm>
            <a:off x="2886765" y="1495956"/>
            <a:ext cx="6418471" cy="2692050"/>
          </a:xfrm>
        </p:spPr>
        <p:txBody>
          <a:bodyPr vert="horz" lIns="91440" tIns="45720" rIns="91440" bIns="45720" rtlCol="0" anchor="b">
            <a:normAutofit/>
          </a:bodyPr>
          <a:lstStyle/>
          <a:p>
            <a:pPr algn="ctr"/>
            <a:r>
              <a:rPr lang="en-US" sz="5400" kern="1200" dirty="0">
                <a:solidFill>
                  <a:schemeClr val="bg1"/>
                </a:solidFill>
                <a:latin typeface="+mj-lt"/>
                <a:ea typeface="+mj-ea"/>
                <a:cs typeface="+mj-cs"/>
              </a:rPr>
              <a:t>Scenario #2</a:t>
            </a:r>
          </a:p>
        </p:txBody>
      </p:sp>
      <p:sp>
        <p:nvSpPr>
          <p:cNvPr id="3" name="Content Placeholder 2">
            <a:extLst>
              <a:ext uri="{FF2B5EF4-FFF2-40B4-BE49-F238E27FC236}">
                <a16:creationId xmlns:a16="http://schemas.microsoft.com/office/drawing/2014/main" id="{03273EB3-F56E-6365-6D9A-8650B299D060}"/>
              </a:ext>
            </a:extLst>
          </p:cNvPr>
          <p:cNvSpPr>
            <a:spLocks noGrp="1"/>
          </p:cNvSpPr>
          <p:nvPr>
            <p:ph idx="1"/>
          </p:nvPr>
        </p:nvSpPr>
        <p:spPr>
          <a:xfrm>
            <a:off x="2886765" y="4414123"/>
            <a:ext cx="6418471" cy="1017915"/>
          </a:xfrm>
        </p:spPr>
        <p:txBody>
          <a:bodyPr vert="horz" lIns="91440" tIns="45720" rIns="91440" bIns="45720" rtlCol="0">
            <a:normAutofit/>
          </a:bodyPr>
          <a:lstStyle/>
          <a:p>
            <a:pPr marL="0" indent="0" algn="ctr">
              <a:buNone/>
            </a:pPr>
            <a:r>
              <a:rPr lang="en-US" sz="2000" kern="1200" dirty="0">
                <a:solidFill>
                  <a:schemeClr val="bg1"/>
                </a:solidFill>
                <a:latin typeface="+mn-lt"/>
                <a:ea typeface="+mn-ea"/>
                <a:cs typeface="+mn-cs"/>
              </a:rPr>
              <a:t>A patient in severe respiratory distress has a </a:t>
            </a:r>
            <a:br>
              <a:rPr lang="en-US" sz="2000" kern="1200" dirty="0">
                <a:solidFill>
                  <a:schemeClr val="bg1"/>
                </a:solidFill>
                <a:latin typeface="+mn-lt"/>
                <a:ea typeface="+mn-ea"/>
                <a:cs typeface="+mn-cs"/>
              </a:rPr>
            </a:br>
            <a:r>
              <a:rPr lang="en-US" sz="2000" kern="1200" dirty="0">
                <a:solidFill>
                  <a:schemeClr val="bg1"/>
                </a:solidFill>
                <a:latin typeface="+mn-lt"/>
                <a:ea typeface="+mn-ea"/>
                <a:cs typeface="+mn-cs"/>
              </a:rPr>
              <a:t>POLST form refusing intubation, but the family </a:t>
            </a:r>
            <a:br>
              <a:rPr lang="en-US" sz="2000" kern="1200" dirty="0">
                <a:solidFill>
                  <a:schemeClr val="bg1"/>
                </a:solidFill>
                <a:latin typeface="+mn-lt"/>
                <a:ea typeface="+mn-ea"/>
                <a:cs typeface="+mn-cs"/>
              </a:rPr>
            </a:br>
            <a:r>
              <a:rPr lang="en-US" sz="2000" kern="1200" dirty="0">
                <a:solidFill>
                  <a:schemeClr val="bg1"/>
                </a:solidFill>
                <a:latin typeface="+mn-lt"/>
                <a:ea typeface="+mn-ea"/>
                <a:cs typeface="+mn-cs"/>
              </a:rPr>
              <a:t>insists on advanced measures.</a:t>
            </a:r>
          </a:p>
        </p:txBody>
      </p:sp>
      <p:sp>
        <p:nvSpPr>
          <p:cNvPr id="24" name="Freeform: Shape 23">
            <a:extLst>
              <a:ext uri="{FF2B5EF4-FFF2-40B4-BE49-F238E27FC236}">
                <a16:creationId xmlns:a16="http://schemas.microsoft.com/office/drawing/2014/main" id="{4D1F2A4B-7281-BF9F-94D6-BD779E76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776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dirty="0"/>
          </a:p>
        </p:txBody>
      </p:sp>
      <p:sp>
        <p:nvSpPr>
          <p:cNvPr id="26" name="Graphic 212">
            <a:extLst>
              <a:ext uri="{FF2B5EF4-FFF2-40B4-BE49-F238E27FC236}">
                <a16:creationId xmlns:a16="http://schemas.microsoft.com/office/drawing/2014/main" id="{EF8AFAC3-46FA-9F6A-C253-3C356295A5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5326" y="343675"/>
            <a:ext cx="768186" cy="76818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8" name="Graphic 212">
            <a:extLst>
              <a:ext uri="{FF2B5EF4-FFF2-40B4-BE49-F238E27FC236}">
                <a16:creationId xmlns:a16="http://schemas.microsoft.com/office/drawing/2014/main" id="{49028F80-5DBD-C14A-A69D-45C0B333A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5326" y="343675"/>
            <a:ext cx="768186" cy="76818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0" name="Freeform: Shape 29">
            <a:extLst>
              <a:ext uri="{FF2B5EF4-FFF2-40B4-BE49-F238E27FC236}">
                <a16:creationId xmlns:a16="http://schemas.microsoft.com/office/drawing/2014/main" id="{C32D7094-7D9A-1AAF-3DBF-C6FC06299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6750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dirty="0"/>
          </a:p>
        </p:txBody>
      </p:sp>
      <p:sp>
        <p:nvSpPr>
          <p:cNvPr id="32" name="Oval 31">
            <a:extLst>
              <a:ext uri="{FF2B5EF4-FFF2-40B4-BE49-F238E27FC236}">
                <a16:creationId xmlns:a16="http://schemas.microsoft.com/office/drawing/2014/main" id="{B1930282-3C71-C8E2-2915-7E5B03EB6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7140" y="5100276"/>
            <a:ext cx="515928" cy="515928"/>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Oval 33">
            <a:extLst>
              <a:ext uri="{FF2B5EF4-FFF2-40B4-BE49-F238E27FC236}">
                <a16:creationId xmlns:a16="http://schemas.microsoft.com/office/drawing/2014/main" id="{F1C31926-3543-E149-AB1C-0977F0E00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7140" y="5100276"/>
            <a:ext cx="515928" cy="51592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6" name="Graphic 185">
            <a:extLst>
              <a:ext uri="{FF2B5EF4-FFF2-40B4-BE49-F238E27FC236}">
                <a16:creationId xmlns:a16="http://schemas.microsoft.com/office/drawing/2014/main" id="{068968A1-F228-11B7-672F-226E0AA266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37" name="Freeform: Shape 36">
              <a:extLst>
                <a:ext uri="{FF2B5EF4-FFF2-40B4-BE49-F238E27FC236}">
                  <a16:creationId xmlns:a16="http://schemas.microsoft.com/office/drawing/2014/main" id="{9925CA18-3360-B5AE-4282-774DFBB5BB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D3F53F74-226A-7142-550D-EFC596AC4E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5D2BBEEA-BEC2-185B-0374-184766BCF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98411261-8298-CE36-818C-99CF79FD0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E4DB55F2-75AA-E806-DED3-8C5DB1A8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5752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563F50-F57A-7E60-EBDA-0B81C7500BD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9A17B31-9823-B4B1-7FC6-7BF5D7CC5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B1DE20-EB75-B63E-F145-7263C8A48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833068" cy="2997599"/>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12" name="Freeform: Shape 11">
            <a:extLst>
              <a:ext uri="{FF2B5EF4-FFF2-40B4-BE49-F238E27FC236}">
                <a16:creationId xmlns:a16="http://schemas.microsoft.com/office/drawing/2014/main" id="{0E8E6503-52AF-BDC6-A371-9CCA67019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3068" cy="2997599"/>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14" name="Freeform: Shape 13">
            <a:extLst>
              <a:ext uri="{FF2B5EF4-FFF2-40B4-BE49-F238E27FC236}">
                <a16:creationId xmlns:a16="http://schemas.microsoft.com/office/drawing/2014/main" id="{90D7908A-BF64-E09F-DAC1-7A649CE0F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CA8A6159-BAF3-F87A-50A1-0D488CC64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Rectangle 17">
            <a:extLst>
              <a:ext uri="{FF2B5EF4-FFF2-40B4-BE49-F238E27FC236}">
                <a16:creationId xmlns:a16="http://schemas.microsoft.com/office/drawing/2014/main" id="{AA175207-4107-2801-E93F-776511CAD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1053" y="819446"/>
            <a:ext cx="6964685" cy="5402463"/>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5F1075F-F56F-0E9E-4892-CE4B95203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21053" y="819446"/>
            <a:ext cx="6964685" cy="5402463"/>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D831CEE-6890-2EB5-B24F-647F4FB22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3658" y="727769"/>
            <a:ext cx="6964685" cy="540246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2683FB-4FAE-CF61-1F9B-1856C285D679}"/>
              </a:ext>
            </a:extLst>
          </p:cNvPr>
          <p:cNvSpPr>
            <a:spLocks noGrp="1"/>
          </p:cNvSpPr>
          <p:nvPr>
            <p:ph type="title"/>
          </p:nvPr>
        </p:nvSpPr>
        <p:spPr>
          <a:xfrm>
            <a:off x="2886765" y="1495956"/>
            <a:ext cx="6418471" cy="2692050"/>
          </a:xfrm>
        </p:spPr>
        <p:txBody>
          <a:bodyPr vert="horz" lIns="91440" tIns="45720" rIns="91440" bIns="45720" rtlCol="0" anchor="b">
            <a:normAutofit/>
          </a:bodyPr>
          <a:lstStyle/>
          <a:p>
            <a:pPr algn="ctr"/>
            <a:r>
              <a:rPr lang="en-US" sz="5400" kern="1200" dirty="0">
                <a:solidFill>
                  <a:schemeClr val="bg1"/>
                </a:solidFill>
                <a:latin typeface="+mj-lt"/>
                <a:ea typeface="+mj-ea"/>
                <a:cs typeface="+mj-cs"/>
              </a:rPr>
              <a:t>Scenario #3</a:t>
            </a:r>
          </a:p>
        </p:txBody>
      </p:sp>
      <p:sp>
        <p:nvSpPr>
          <p:cNvPr id="3" name="Content Placeholder 2">
            <a:extLst>
              <a:ext uri="{FF2B5EF4-FFF2-40B4-BE49-F238E27FC236}">
                <a16:creationId xmlns:a16="http://schemas.microsoft.com/office/drawing/2014/main" id="{32431901-FAC2-88E7-BCE3-1F84C84A26E0}"/>
              </a:ext>
            </a:extLst>
          </p:cNvPr>
          <p:cNvSpPr>
            <a:spLocks noGrp="1"/>
          </p:cNvSpPr>
          <p:nvPr>
            <p:ph idx="1"/>
          </p:nvPr>
        </p:nvSpPr>
        <p:spPr>
          <a:xfrm>
            <a:off x="2886765" y="4414123"/>
            <a:ext cx="6418471" cy="1017915"/>
          </a:xfrm>
        </p:spPr>
        <p:txBody>
          <a:bodyPr vert="horz" lIns="91440" tIns="45720" rIns="91440" bIns="45720" rtlCol="0">
            <a:normAutofit/>
          </a:bodyPr>
          <a:lstStyle/>
          <a:p>
            <a:pPr marL="0" indent="0" algn="ctr">
              <a:buNone/>
            </a:pPr>
            <a:r>
              <a:rPr lang="en-US" sz="2000" kern="1200" dirty="0">
                <a:solidFill>
                  <a:schemeClr val="bg1"/>
                </a:solidFill>
                <a:latin typeface="+mn-lt"/>
                <a:ea typeface="+mn-ea"/>
                <a:cs typeface="+mn-cs"/>
              </a:rPr>
              <a:t>You arrive to find a patient in cardiac arrest and the family states that the patient has a DNR, but no paperwork or identifiers are present.</a:t>
            </a:r>
          </a:p>
        </p:txBody>
      </p:sp>
      <p:sp>
        <p:nvSpPr>
          <p:cNvPr id="24" name="Freeform: Shape 23">
            <a:extLst>
              <a:ext uri="{FF2B5EF4-FFF2-40B4-BE49-F238E27FC236}">
                <a16:creationId xmlns:a16="http://schemas.microsoft.com/office/drawing/2014/main" id="{B12B2A06-188E-1C33-4402-3480A03AF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776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dirty="0"/>
          </a:p>
        </p:txBody>
      </p:sp>
      <p:sp>
        <p:nvSpPr>
          <p:cNvPr id="26" name="Graphic 212">
            <a:extLst>
              <a:ext uri="{FF2B5EF4-FFF2-40B4-BE49-F238E27FC236}">
                <a16:creationId xmlns:a16="http://schemas.microsoft.com/office/drawing/2014/main" id="{0DD9F141-7CFB-33AD-6A0F-93DCFF703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5326" y="343675"/>
            <a:ext cx="768186" cy="76818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8" name="Graphic 212">
            <a:extLst>
              <a:ext uri="{FF2B5EF4-FFF2-40B4-BE49-F238E27FC236}">
                <a16:creationId xmlns:a16="http://schemas.microsoft.com/office/drawing/2014/main" id="{A7D4AD90-8FF3-50DA-A6D4-E1AB3F295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5326" y="343675"/>
            <a:ext cx="768186" cy="76818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30" name="Freeform: Shape 29">
            <a:extLst>
              <a:ext uri="{FF2B5EF4-FFF2-40B4-BE49-F238E27FC236}">
                <a16:creationId xmlns:a16="http://schemas.microsoft.com/office/drawing/2014/main" id="{08D58655-1028-0B37-004F-B91103F84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6750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dirty="0"/>
          </a:p>
        </p:txBody>
      </p:sp>
      <p:sp>
        <p:nvSpPr>
          <p:cNvPr id="32" name="Oval 31">
            <a:extLst>
              <a:ext uri="{FF2B5EF4-FFF2-40B4-BE49-F238E27FC236}">
                <a16:creationId xmlns:a16="http://schemas.microsoft.com/office/drawing/2014/main" id="{6B0717B5-C922-94BD-EA37-E05A37936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7140" y="5100276"/>
            <a:ext cx="515928" cy="515928"/>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Oval 33">
            <a:extLst>
              <a:ext uri="{FF2B5EF4-FFF2-40B4-BE49-F238E27FC236}">
                <a16:creationId xmlns:a16="http://schemas.microsoft.com/office/drawing/2014/main" id="{E28FB95A-4298-7793-B71B-FBD63610C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7140" y="5100276"/>
            <a:ext cx="515928" cy="51592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6" name="Graphic 185">
            <a:extLst>
              <a:ext uri="{FF2B5EF4-FFF2-40B4-BE49-F238E27FC236}">
                <a16:creationId xmlns:a16="http://schemas.microsoft.com/office/drawing/2014/main" id="{29C5BDDE-0A8E-1679-9EA4-20FBB7E6FB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37" name="Freeform: Shape 36">
              <a:extLst>
                <a:ext uri="{FF2B5EF4-FFF2-40B4-BE49-F238E27FC236}">
                  <a16:creationId xmlns:a16="http://schemas.microsoft.com/office/drawing/2014/main" id="{5F5BA774-34D3-7C6C-428A-CFE2F5FC2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37F96E90-0469-D299-3878-AE568D0E3C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54CCD423-8EAE-F33F-787F-9641630CF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1EF8C734-803D-96D4-3602-E3E857F3A1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A2247BAE-80ED-0AD4-AFDB-3E0141976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127549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379F0D-14FE-F674-96F5-FCE23BADBAF4}"/>
              </a:ext>
            </a:extLst>
          </p:cNvPr>
          <p:cNvSpPr>
            <a:spLocks noGrp="1"/>
          </p:cNvSpPr>
          <p:nvPr>
            <p:ph type="title"/>
          </p:nvPr>
        </p:nvSpPr>
        <p:spPr>
          <a:xfrm>
            <a:off x="589612" y="1195697"/>
            <a:ext cx="3862793" cy="4238118"/>
          </a:xfrm>
        </p:spPr>
        <p:txBody>
          <a:bodyPr>
            <a:normAutofit/>
          </a:bodyPr>
          <a:lstStyle/>
          <a:p>
            <a:r>
              <a:rPr lang="en-US" dirty="0">
                <a:solidFill>
                  <a:schemeClr val="bg1"/>
                </a:solidFill>
              </a:rPr>
              <a:t>Key Takeaways</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D567F737-BB48-31EF-0F63-A030C3EECABA}"/>
              </a:ext>
            </a:extLst>
          </p:cNvPr>
          <p:cNvGraphicFramePr>
            <a:graphicFrameLocks noGrp="1"/>
          </p:cNvGraphicFramePr>
          <p:nvPr>
            <p:ph idx="1"/>
            <p:extLst>
              <p:ext uri="{D42A27DB-BD31-4B8C-83A1-F6EECF244321}">
                <p14:modId xmlns:p14="http://schemas.microsoft.com/office/powerpoint/2010/main" val="2379533460"/>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3488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671046-D7E0-58FA-E403-85933492B99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22C1D43-4DA9-A6EB-1EBD-38EB14363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2DFEC1-4A54-B295-1040-6E2BB8934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094ECD-DC0E-8496-D57A-5A364E83B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FBB5E95-2455-A4D6-4E81-D8F056CB2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38">
            <a:extLst>
              <a:ext uri="{FF2B5EF4-FFF2-40B4-BE49-F238E27FC236}">
                <a16:creationId xmlns:a16="http://schemas.microsoft.com/office/drawing/2014/main" id="{5199A18F-7D33-65F3-90FA-5DDE345694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17" name="Freeform: Shape 16">
              <a:extLst>
                <a:ext uri="{FF2B5EF4-FFF2-40B4-BE49-F238E27FC236}">
                  <a16:creationId xmlns:a16="http://schemas.microsoft.com/office/drawing/2014/main" id="{11803429-2343-1DCC-412C-C14FBD416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271CA38C-93A8-2B82-CA3F-816F7A1A1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0" name="Graphic 212">
            <a:extLst>
              <a:ext uri="{FF2B5EF4-FFF2-40B4-BE49-F238E27FC236}">
                <a16:creationId xmlns:a16="http://schemas.microsoft.com/office/drawing/2014/main" id="{45BCD305-D20C-3CB8-6155-5E0D077D0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E475CE85-31ED-72DB-DE48-F9F8C091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4">
            <a:extLst>
              <a:ext uri="{FF2B5EF4-FFF2-40B4-BE49-F238E27FC236}">
                <a16:creationId xmlns:a16="http://schemas.microsoft.com/office/drawing/2014/main" id="{0C58170C-CF3C-30CF-E7E5-6B608E2B51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25" name="Freeform: Shape 24">
              <a:extLst>
                <a:ext uri="{FF2B5EF4-FFF2-40B4-BE49-F238E27FC236}">
                  <a16:creationId xmlns:a16="http://schemas.microsoft.com/office/drawing/2014/main" id="{89160596-553A-E4FC-0C71-61F61502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DCB0897-1889-691D-E15B-8307CA253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5A52583-FDE7-86A9-F77A-E0E03A19C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41E0CD9-10EB-F2F9-0C9A-DA60ACB84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41C4701F-728A-32D5-9F58-ABBDB83100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E068D01-4552-C54C-C87E-79D3DDE28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17EF72F-EEFD-6CF4-F2E2-E33AE6195B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3C73084-3B20-B236-800A-93E596605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859F509-D83E-9179-7B34-AEA924F564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6BD0FF48-E531-5DE0-19C2-14780E733C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D9C4BDD-0389-2DC3-3CBF-96D458802F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3B20A896-F2DA-A2C5-F672-79CA31F83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468A01E5-44FF-056B-4333-4D0F8B939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82B3605-0F2D-C8DA-9F06-6BF58F0690A9}"/>
              </a:ext>
            </a:extLst>
          </p:cNvPr>
          <p:cNvSpPr>
            <a:spLocks noGrp="1"/>
          </p:cNvSpPr>
          <p:nvPr>
            <p:ph type="title"/>
          </p:nvPr>
        </p:nvSpPr>
        <p:spPr>
          <a:xfrm>
            <a:off x="838200" y="1391619"/>
            <a:ext cx="4905401" cy="4042196"/>
          </a:xfrm>
        </p:spPr>
        <p:txBody>
          <a:bodyPr>
            <a:normAutofit/>
          </a:bodyPr>
          <a:lstStyle/>
          <a:p>
            <a:pPr algn="ctr"/>
            <a:r>
              <a:rPr lang="en-US" dirty="0">
                <a:solidFill>
                  <a:schemeClr val="bg1"/>
                </a:solidFill>
              </a:rPr>
              <a:t>To-Do Items</a:t>
            </a:r>
          </a:p>
        </p:txBody>
      </p:sp>
      <p:sp>
        <p:nvSpPr>
          <p:cNvPr id="3" name="Content Placeholder 2">
            <a:extLst>
              <a:ext uri="{FF2B5EF4-FFF2-40B4-BE49-F238E27FC236}">
                <a16:creationId xmlns:a16="http://schemas.microsoft.com/office/drawing/2014/main" id="{92F3672B-CF42-33A7-65B7-F193BDDB56CA}"/>
              </a:ext>
            </a:extLst>
          </p:cNvPr>
          <p:cNvSpPr>
            <a:spLocks noGrp="1"/>
          </p:cNvSpPr>
          <p:nvPr>
            <p:ph idx="1"/>
          </p:nvPr>
        </p:nvSpPr>
        <p:spPr>
          <a:xfrm>
            <a:off x="6477270" y="1130846"/>
            <a:ext cx="4974771" cy="4351338"/>
          </a:xfrm>
        </p:spPr>
        <p:txBody>
          <a:bodyPr>
            <a:normAutofit/>
          </a:bodyPr>
          <a:lstStyle/>
          <a:p>
            <a:r>
              <a:rPr lang="en-US" dirty="0">
                <a:solidFill>
                  <a:schemeClr val="bg1"/>
                </a:solidFill>
              </a:rPr>
              <a:t>Review your agency’s protocols and stay updated on state laws regarding advance directives</a:t>
            </a:r>
          </a:p>
          <a:p>
            <a:r>
              <a:rPr lang="en-US" dirty="0">
                <a:solidFill>
                  <a:schemeClr val="bg1"/>
                </a:solidFill>
              </a:rPr>
              <a:t>Important Websites:</a:t>
            </a:r>
          </a:p>
          <a:p>
            <a:pPr lvl="1"/>
            <a:r>
              <a:rPr lang="en-US" dirty="0">
                <a:solidFill>
                  <a:schemeClr val="bg1"/>
                </a:solidFill>
                <a:hlinkClick r:id="rId3"/>
              </a:rPr>
              <a:t>EMS DNR</a:t>
            </a:r>
            <a:endParaRPr lang="en-US" dirty="0">
              <a:solidFill>
                <a:schemeClr val="bg1"/>
              </a:solidFill>
            </a:endParaRPr>
          </a:p>
          <a:p>
            <a:pPr lvl="1"/>
            <a:r>
              <a:rPr lang="en-US" dirty="0">
                <a:solidFill>
                  <a:schemeClr val="bg1"/>
                </a:solidFill>
                <a:hlinkClick r:id="rId4"/>
              </a:rPr>
              <a:t>NM MOST Form</a:t>
            </a:r>
            <a:endParaRPr lang="en-US" dirty="0">
              <a:solidFill>
                <a:schemeClr val="bg1"/>
              </a:solidFill>
            </a:endParaRPr>
          </a:p>
          <a:p>
            <a:pPr lvl="1"/>
            <a:r>
              <a:rPr lang="en-US" dirty="0">
                <a:solidFill>
                  <a:schemeClr val="bg1"/>
                </a:solidFill>
                <a:hlinkClick r:id="rId5"/>
              </a:rPr>
              <a:t>NM State EMS Guidelines</a:t>
            </a:r>
            <a:endParaRPr lang="en-US" dirty="0">
              <a:solidFill>
                <a:schemeClr val="bg1"/>
              </a:solidFill>
            </a:endParaRPr>
          </a:p>
          <a:p>
            <a:pPr lvl="1"/>
            <a:r>
              <a:rPr lang="en-US" dirty="0">
                <a:solidFill>
                  <a:schemeClr val="bg1"/>
                </a:solidFill>
                <a:hlinkClick r:id="rId6"/>
              </a:rPr>
              <a:t>End of Life Options NM</a:t>
            </a:r>
            <a:endParaRPr lang="en-US" dirty="0">
              <a:solidFill>
                <a:schemeClr val="bg1"/>
              </a:solidFill>
            </a:endParaRPr>
          </a:p>
        </p:txBody>
      </p:sp>
    </p:spTree>
    <p:extLst>
      <p:ext uri="{BB962C8B-B14F-4D97-AF65-F5344CB8AC3E}">
        <p14:creationId xmlns:p14="http://schemas.microsoft.com/office/powerpoint/2010/main" val="3770590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F50961-FB48-5596-9F3F-D865F7E3E21A}"/>
              </a:ext>
            </a:extLst>
          </p:cNvPr>
          <p:cNvPicPr>
            <a:picLocks noGrp="1" noChangeAspect="1"/>
          </p:cNvPicPr>
          <p:nvPr>
            <p:ph idx="1"/>
          </p:nvPr>
        </p:nvPicPr>
        <p:blipFill>
          <a:blip r:embed="rId2"/>
          <a:srcRect t="47259" b="10561"/>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5CDEE5A-9E4C-C325-E718-3883B281AB78}"/>
              </a:ext>
            </a:extLst>
          </p:cNvPr>
          <p:cNvSpPr txBox="1"/>
          <p:nvPr/>
        </p:nvSpPr>
        <p:spPr>
          <a:xfrm>
            <a:off x="8340620" y="6400800"/>
            <a:ext cx="3851380" cy="369332"/>
          </a:xfrm>
          <a:prstGeom prst="rect">
            <a:avLst/>
          </a:prstGeom>
          <a:noFill/>
        </p:spPr>
        <p:txBody>
          <a:bodyPr wrap="square" rtlCol="0">
            <a:spAutoFit/>
          </a:bodyPr>
          <a:lstStyle/>
          <a:p>
            <a:r>
              <a:rPr lang="en-US" dirty="0">
                <a:solidFill>
                  <a:schemeClr val="bg2"/>
                </a:solidFill>
              </a:rPr>
              <a:t>Sky City, Acoma Pueblo, New Mexico</a:t>
            </a:r>
          </a:p>
        </p:txBody>
      </p:sp>
      <p:sp>
        <p:nvSpPr>
          <p:cNvPr id="8" name="TextBox 7">
            <a:extLst>
              <a:ext uri="{FF2B5EF4-FFF2-40B4-BE49-F238E27FC236}">
                <a16:creationId xmlns:a16="http://schemas.microsoft.com/office/drawing/2014/main" id="{11E4A98C-9328-DE08-6434-2944492ED96D}"/>
              </a:ext>
            </a:extLst>
          </p:cNvPr>
          <p:cNvSpPr txBox="1"/>
          <p:nvPr/>
        </p:nvSpPr>
        <p:spPr>
          <a:xfrm>
            <a:off x="3762817" y="800384"/>
            <a:ext cx="4666366" cy="1600438"/>
          </a:xfrm>
          <a:prstGeom prst="rect">
            <a:avLst/>
          </a:prstGeom>
          <a:noFill/>
        </p:spPr>
        <p:txBody>
          <a:bodyPr wrap="square">
            <a:spAutoFit/>
          </a:bodyPr>
          <a:lstStyle/>
          <a:p>
            <a:pPr algn="ctr"/>
            <a:r>
              <a:rPr lang="en-US" sz="4000" dirty="0">
                <a:effectLst>
                  <a:glow rad="203200">
                    <a:schemeClr val="accent2">
                      <a:alpha val="40000"/>
                    </a:schemeClr>
                  </a:glow>
                  <a:outerShdw blurRad="38100" dist="38100" dir="2700000" algn="tl">
                    <a:srgbClr val="000000">
                      <a:alpha val="43137"/>
                    </a:srgbClr>
                  </a:outerShdw>
                </a:effectLst>
              </a:rPr>
              <a:t>Thank You!</a:t>
            </a:r>
            <a:br>
              <a:rPr lang="en-US" sz="4000" dirty="0">
                <a:effectLst>
                  <a:glow rad="203200">
                    <a:schemeClr val="accent2">
                      <a:alpha val="40000"/>
                    </a:schemeClr>
                  </a:glow>
                  <a:outerShdw blurRad="38100" dist="38100" dir="2700000" algn="tl">
                    <a:srgbClr val="000000">
                      <a:alpha val="43137"/>
                    </a:srgbClr>
                  </a:outerShdw>
                </a:effectLst>
              </a:rPr>
            </a:br>
            <a:r>
              <a:rPr lang="en-US" sz="4000" dirty="0">
                <a:effectLst>
                  <a:glow rad="203200">
                    <a:schemeClr val="accent2">
                      <a:alpha val="40000"/>
                    </a:schemeClr>
                  </a:glow>
                  <a:outerShdw blurRad="38100" dist="38100" dir="2700000" algn="tl">
                    <a:srgbClr val="000000">
                      <a:alpha val="43137"/>
                    </a:srgbClr>
                  </a:outerShdw>
                </a:effectLst>
              </a:rPr>
              <a:t>Questions?</a:t>
            </a:r>
          </a:p>
          <a:p>
            <a:pPr algn="ctr"/>
            <a:r>
              <a:rPr lang="en-US" dirty="0">
                <a:effectLst>
                  <a:glow rad="203200">
                    <a:schemeClr val="accent2">
                      <a:alpha val="40000"/>
                    </a:schemeClr>
                  </a:glow>
                  <a:outerShdw blurRad="38100" dist="38100" dir="2700000" algn="tl">
                    <a:srgbClr val="000000">
                      <a:alpha val="43137"/>
                    </a:srgbClr>
                  </a:outerShdw>
                </a:effectLst>
              </a:rPr>
              <a:t>shelbyparkermd@gmail.com</a:t>
            </a:r>
            <a:endParaRPr lang="en-US" sz="1800" dirty="0">
              <a:effectLst>
                <a:glow rad="203200">
                  <a:schemeClr val="accent2">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9589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76B34-A965-9233-A0B3-E1079FC0F561}"/>
              </a:ext>
            </a:extLst>
          </p:cNvPr>
          <p:cNvSpPr>
            <a:spLocks noGrp="1"/>
          </p:cNvSpPr>
          <p:nvPr>
            <p:ph type="title"/>
          </p:nvPr>
        </p:nvSpPr>
        <p:spPr>
          <a:xfrm>
            <a:off x="838200" y="1748452"/>
            <a:ext cx="4974771" cy="3587786"/>
          </a:xfrm>
        </p:spPr>
        <p:txBody>
          <a:bodyPr>
            <a:normAutofit/>
          </a:bodyPr>
          <a:lstStyle/>
          <a:p>
            <a:pPr algn="ctr"/>
            <a:r>
              <a:rPr lang="en-US">
                <a:solidFill>
                  <a:schemeClr val="bg1"/>
                </a:solidFill>
              </a:rPr>
              <a:t>Living Will</a:t>
            </a:r>
          </a:p>
        </p:txBody>
      </p:sp>
      <p:grpSp>
        <p:nvGrpSpPr>
          <p:cNvPr id="1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3" name="Freeform: Shape 1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1" name="Freeform: Shape 2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2" name="Freeform: Shape 19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1B922D9B-0F79-AAFB-352B-202CBC14126B}"/>
              </a:ext>
            </a:extLst>
          </p:cNvPr>
          <p:cNvSpPr>
            <a:spLocks noGrp="1"/>
          </p:cNvSpPr>
          <p:nvPr>
            <p:ph idx="1"/>
          </p:nvPr>
        </p:nvSpPr>
        <p:spPr>
          <a:xfrm>
            <a:off x="6477270" y="1130846"/>
            <a:ext cx="4974771" cy="4351338"/>
          </a:xfrm>
        </p:spPr>
        <p:txBody>
          <a:bodyPr>
            <a:normAutofit/>
          </a:bodyPr>
          <a:lstStyle/>
          <a:p>
            <a:pPr marL="0" indent="0">
              <a:buNone/>
            </a:pPr>
            <a:r>
              <a:rPr lang="en-US" dirty="0">
                <a:solidFill>
                  <a:schemeClr val="bg1"/>
                </a:solidFill>
              </a:rPr>
              <a:t>Specifies the type of medical treatments a patient does or does not want (i.e. life-sustaining measures, ventilators, feeding tubes)</a:t>
            </a:r>
          </a:p>
        </p:txBody>
      </p:sp>
    </p:spTree>
    <p:extLst>
      <p:ext uri="{BB962C8B-B14F-4D97-AF65-F5344CB8AC3E}">
        <p14:creationId xmlns:p14="http://schemas.microsoft.com/office/powerpoint/2010/main" val="3275219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3" name="Rectangle 40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Oval 404">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A10E2-CD06-6EFB-CFE3-838770F39FF0}"/>
              </a:ext>
            </a:extLst>
          </p:cNvPr>
          <p:cNvSpPr>
            <a:spLocks noGrp="1"/>
          </p:cNvSpPr>
          <p:nvPr>
            <p:ph type="title"/>
          </p:nvPr>
        </p:nvSpPr>
        <p:spPr>
          <a:xfrm>
            <a:off x="838200" y="1748452"/>
            <a:ext cx="4974771" cy="3587786"/>
          </a:xfrm>
        </p:spPr>
        <p:txBody>
          <a:bodyPr vert="horz" lIns="91440" tIns="45720" rIns="91440" bIns="45720" rtlCol="0">
            <a:normAutofit/>
          </a:bodyPr>
          <a:lstStyle/>
          <a:p>
            <a:pPr algn="ctr"/>
            <a:r>
              <a:rPr lang="en-US" kern="1200">
                <a:solidFill>
                  <a:schemeClr val="bg1"/>
                </a:solidFill>
                <a:latin typeface="+mj-lt"/>
                <a:ea typeface="+mj-ea"/>
                <a:cs typeface="+mj-cs"/>
              </a:rPr>
              <a:t>Durable Power of Attorney (POA)</a:t>
            </a:r>
          </a:p>
        </p:txBody>
      </p:sp>
      <p:grpSp>
        <p:nvGrpSpPr>
          <p:cNvPr id="407"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408" name="Freeform: Shape 407">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411"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13"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415"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416" name="Freeform: Shape 415">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77" name="Freeform: Shape 476">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8" name="Freeform: Shape 477">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83" name="Freeform: Shape 482">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4" name="Freeform: Shape 483">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7" name="Freeform: Shape 486">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1" name="Freeform: Shape 490">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3" name="Freeform: Shape 502">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04" name="Freeform: Shape 503">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11" name="Freeform: Shape 510">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16" name="Freeform: Shape 515">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22" name="Freeform: Shape 521">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3" name="Freeform: Shape 522">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44" name="Freeform: Shape 543">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48" name="Freeform: Shape 547">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9" name="Freeform: Shape 548">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7" name="Freeform: Shape 556">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586"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587" name="Freeform: Shape 586">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09" name="Freeform: Shape 608">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4" name="Freeform: Shape 733">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37" name="Freeform: Shape 736">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8" name="Freeform: Shape 737">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2" name="Freeform: Shape 751">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755" name="Freeform: Shape 754">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4611320E-C623-CF3A-4B0D-3C2896EC4529}"/>
              </a:ext>
            </a:extLst>
          </p:cNvPr>
          <p:cNvSpPr>
            <a:spLocks noGrp="1"/>
          </p:cNvSpPr>
          <p:nvPr>
            <p:ph idx="1"/>
          </p:nvPr>
        </p:nvSpPr>
        <p:spPr>
          <a:xfrm>
            <a:off x="6477270" y="1130846"/>
            <a:ext cx="4974771" cy="4351338"/>
          </a:xfrm>
        </p:spPr>
        <p:txBody>
          <a:bodyPr vert="horz" lIns="91440" tIns="45720" rIns="91440" bIns="45720" rtlCol="0">
            <a:normAutofit/>
          </a:bodyPr>
          <a:lstStyle/>
          <a:p>
            <a:pPr marL="0" indent="0">
              <a:buNone/>
            </a:pPr>
            <a:r>
              <a:rPr lang="en-US" kern="1200">
                <a:solidFill>
                  <a:schemeClr val="bg1"/>
                </a:solidFill>
                <a:latin typeface="+mn-lt"/>
                <a:ea typeface="+mn-ea"/>
                <a:cs typeface="+mn-cs"/>
              </a:rPr>
              <a:t>Appoints a healthcare proxy to make medical decisions on the patient’s behalf</a:t>
            </a:r>
          </a:p>
        </p:txBody>
      </p:sp>
    </p:spTree>
    <p:extLst>
      <p:ext uri="{BB962C8B-B14F-4D97-AF65-F5344CB8AC3E}">
        <p14:creationId xmlns:p14="http://schemas.microsoft.com/office/powerpoint/2010/main" val="356022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C0D91F-D92D-302A-9513-FE646EDFA6D4}"/>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99CD9F-DBBF-B00D-9C05-34B708B2927E}"/>
              </a:ext>
            </a:extLst>
          </p:cNvPr>
          <p:cNvSpPr>
            <a:spLocks noGrp="1"/>
          </p:cNvSpPr>
          <p:nvPr>
            <p:ph type="title"/>
          </p:nvPr>
        </p:nvSpPr>
        <p:spPr>
          <a:xfrm>
            <a:off x="838200" y="1748452"/>
            <a:ext cx="4974771" cy="3587786"/>
          </a:xfrm>
        </p:spPr>
        <p:txBody>
          <a:bodyPr>
            <a:normAutofit/>
          </a:bodyPr>
          <a:lstStyle/>
          <a:p>
            <a:pPr algn="ctr"/>
            <a:r>
              <a:rPr lang="en-US">
                <a:solidFill>
                  <a:schemeClr val="bg1"/>
                </a:solidFill>
              </a:rPr>
              <a:t>MOLST/POLST Form</a:t>
            </a:r>
          </a:p>
        </p:txBody>
      </p:sp>
      <p:grpSp>
        <p:nvGrpSpPr>
          <p:cNvPr id="4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43" name="Freeform: Shape 4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4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5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51" name="Freeform: Shape 5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22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222" name="Freeform: Shape 22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30025CBA-84F4-AEDC-5949-8A0D175E5FCA}"/>
              </a:ext>
            </a:extLst>
          </p:cNvPr>
          <p:cNvSpPr>
            <a:spLocks noGrp="1"/>
          </p:cNvSpPr>
          <p:nvPr>
            <p:ph idx="1"/>
          </p:nvPr>
        </p:nvSpPr>
        <p:spPr>
          <a:xfrm>
            <a:off x="6477270" y="1130846"/>
            <a:ext cx="4974771" cy="4351338"/>
          </a:xfrm>
        </p:spPr>
        <p:txBody>
          <a:bodyPr>
            <a:normAutofit/>
          </a:bodyPr>
          <a:lstStyle/>
          <a:p>
            <a:pPr marL="0" indent="0">
              <a:buNone/>
            </a:pPr>
            <a:r>
              <a:rPr lang="en-US" dirty="0">
                <a:solidFill>
                  <a:schemeClr val="bg1"/>
                </a:solidFill>
              </a:rPr>
              <a:t>Medical or Physician Orders for Life-Sustaining Treatment: actionable medical orders for EMS to follow, often more specific than living wills</a:t>
            </a:r>
          </a:p>
        </p:txBody>
      </p:sp>
    </p:spTree>
    <p:extLst>
      <p:ext uri="{BB962C8B-B14F-4D97-AF65-F5344CB8AC3E}">
        <p14:creationId xmlns:p14="http://schemas.microsoft.com/office/powerpoint/2010/main" val="222332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C46524-FD2F-D0C1-F3ED-77D26113B3B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17" name="Freeform: Shape 16">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20"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25" name="Freeform: Shape 24">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1D27949C-ECEA-1FDE-13B2-51977F8F36D4}"/>
              </a:ext>
            </a:extLst>
          </p:cNvPr>
          <p:cNvSpPr>
            <a:spLocks noGrp="1"/>
          </p:cNvSpPr>
          <p:nvPr>
            <p:ph type="title"/>
          </p:nvPr>
        </p:nvSpPr>
        <p:spPr>
          <a:xfrm>
            <a:off x="838200" y="1391619"/>
            <a:ext cx="4905401" cy="4042196"/>
          </a:xfrm>
        </p:spPr>
        <p:txBody>
          <a:bodyPr>
            <a:normAutofit/>
          </a:bodyPr>
          <a:lstStyle/>
          <a:p>
            <a:pPr algn="ctr"/>
            <a:r>
              <a:rPr lang="en-US">
                <a:solidFill>
                  <a:schemeClr val="bg1"/>
                </a:solidFill>
              </a:rPr>
              <a:t>DNR/DNI</a:t>
            </a:r>
          </a:p>
        </p:txBody>
      </p:sp>
      <p:sp>
        <p:nvSpPr>
          <p:cNvPr id="3" name="Content Placeholder 2">
            <a:extLst>
              <a:ext uri="{FF2B5EF4-FFF2-40B4-BE49-F238E27FC236}">
                <a16:creationId xmlns:a16="http://schemas.microsoft.com/office/drawing/2014/main" id="{879897BF-84BE-FF43-4EB0-FECC55112413}"/>
              </a:ext>
            </a:extLst>
          </p:cNvPr>
          <p:cNvSpPr>
            <a:spLocks noGrp="1"/>
          </p:cNvSpPr>
          <p:nvPr>
            <p:ph idx="1"/>
          </p:nvPr>
        </p:nvSpPr>
        <p:spPr>
          <a:xfrm>
            <a:off x="6477270" y="1130846"/>
            <a:ext cx="4974771" cy="4351338"/>
          </a:xfrm>
        </p:spPr>
        <p:txBody>
          <a:bodyPr>
            <a:normAutofit/>
          </a:bodyPr>
          <a:lstStyle/>
          <a:p>
            <a:r>
              <a:rPr lang="en-US">
                <a:solidFill>
                  <a:schemeClr val="bg1"/>
                </a:solidFill>
              </a:rPr>
              <a:t>DNR (Do Not Resuscitate): Indicates that a patient does not want CPR or advanced cardiac life support if their heart stops</a:t>
            </a:r>
          </a:p>
          <a:p>
            <a:r>
              <a:rPr lang="en-US">
                <a:solidFill>
                  <a:schemeClr val="bg1"/>
                </a:solidFill>
              </a:rPr>
              <a:t>DNI (Do Not Intubate): Indicates that a patient does not want to be intubated or placed on a mechanical ventilator</a:t>
            </a:r>
          </a:p>
        </p:txBody>
      </p:sp>
    </p:spTree>
    <p:extLst>
      <p:ext uri="{BB962C8B-B14F-4D97-AF65-F5344CB8AC3E}">
        <p14:creationId xmlns:p14="http://schemas.microsoft.com/office/powerpoint/2010/main" val="1404733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A57EACD-61CA-4775-9551-2078FC0BC7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31107" y="5203828"/>
            <a:ext cx="1861478" cy="1557272"/>
            <a:chOff x="9731107" y="5203828"/>
            <a:chExt cx="1861478" cy="1557272"/>
          </a:xfrm>
          <a:solidFill>
            <a:schemeClr val="bg1"/>
          </a:solidFill>
        </p:grpSpPr>
        <p:sp>
          <p:nvSpPr>
            <p:cNvPr id="11" name="Freeform: Shape 10">
              <a:extLst>
                <a:ext uri="{FF2B5EF4-FFF2-40B4-BE49-F238E27FC236}">
                  <a16:creationId xmlns:a16="http://schemas.microsoft.com/office/drawing/2014/main" id="{5EA9CEFA-65DF-4773-AB16-4E0811348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203828"/>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5B46568-197D-4462-A2AB-B32016E07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A310550-C5D3-4B44-A74F-CA522D3EA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4320944-CB85-404B-ACEB-4C621A2DE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F09ADAE-8ED7-4349-9F53-C9846B34A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4A30888-D632-4303-AD63-F9F6425F6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494E026-3245-4E27-8FA4-B5E50398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0980A2D-E8F8-4D53-96BD-549B6E43C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9B2DDE9-70F9-46DE-A98D-A9E6A15B0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D6359C0-FED2-4F38-AF2C-D2CCB137C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203828"/>
              <a:ext cx="36218" cy="36221"/>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731DFD6-7643-4367-B357-419597215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D5AD929-BDD1-4C17-B069-7F26DA239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A89B223-AC6D-428A-ADA0-A8107F132C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55AE910-CDA0-467B-91F1-30022FC70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356051"/>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280BBB4-49D0-40C7-949B-CE40E918B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3560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5A691FB-DA8E-4CB6-B2CB-43996A8A6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6ABC7EF-0297-4356-A5FE-85B70C226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2A4C124-2BE2-47A7-88BD-0D0E70225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77B5782-F97B-49E6-B4CF-05080D43F7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356051"/>
              <a:ext cx="36221" cy="36221"/>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B45F28A-82A7-4E2A-AC1D-A9080F5F5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04D3904-C2B3-4481-9AD0-4F4B97BF7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356044"/>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7E99BD2-8425-452F-BBC9-DA271A4D4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6826B2E-CE5F-4751-AB16-2F5D38E0D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356044"/>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3D69C59-2023-4CEC-BA7C-5EE1834EC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B90D7BC-1D4E-4E24-B1E4-700CFE90C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35604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9425F03-8DA8-4B30-8D52-0F823F557C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356046"/>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5042418-2AFD-437C-BDFE-95057749D1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50803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F7247EC-FBD7-42B0-89E1-981401897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642B17A-8F41-4932-B0D0-CAA198A36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BC09251-BDF7-47DB-8213-2FD24431C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F3F5D47-FD51-41B4-B385-72FB1B83F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FEDA36F-4DFB-4CF9-AFCB-DF2830797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4B82A4E-24F2-4AF9-ACD9-032004D5C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48A1B0D-4A06-45BC-B4BC-CFC5300FB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50802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5FAD49E-FD72-4576-A940-2428587BC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0C5050F-FCF4-41AE-A014-DA0E79C9D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50802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05C37E2-39BD-41F3-A48B-0D6656AFD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ADE8E63-21C2-4361-9759-81558A67F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BB2F91E-6261-407E-AB8B-BC2971C5E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508025"/>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1B8D98F-3287-4463-9C66-4D5562880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660254"/>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4B4DF75-5954-4360-BD08-C0F14F07B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660248"/>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9646D91-7334-4EF7-854E-31229C0EB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B52D0D3-BAB6-4E87-A7E3-042FE194E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C99FAD0-CAF0-416B-A5C2-BF67795C5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E22E26C-C150-4D82-9949-7CBE6C6E3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660254"/>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072F62D-B9FA-4CBD-8427-DCDAE9724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A5E7E19-8DF1-4E35-B975-14DB353C5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6602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29CC129-69D0-48B1-969C-406A8EC16C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863A762-C2BE-4B7F-8F77-FB38598F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660246"/>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875ED5B7-A269-4716-8A91-60C4640BC4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53D700F-89B5-47C3-88CF-F491CCA23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60B6165-C5E0-4495-B9AC-5D3FAA17C3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66025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2C06BE7-B255-49E8-AFD7-16EA0DEE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812233"/>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62BAA60-4FD3-4ED5-85B8-FA1AEBB54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D285C5F-B15D-4C99-876E-11EA0EDDB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1D3315B-6CF6-4B8A-9AD6-15E8ED774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2316A1B-DF30-4B08-A25E-634088C3A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3B9824C-F3A0-4BB5-BA2D-E7B2C8739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812233"/>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74AA607-331A-4D12-9628-01D4184C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C5FC238-AD32-4501-B2D5-55A3F1409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2651C95-EE88-4D97-A4BD-842E093F0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DD800BB2-C68A-40A6-8CD4-A733BD0DB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812233"/>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697780E-7DCF-4651-9953-FE1A7062C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B417FEE-0006-405F-A3EF-741EC0C6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D2CA75D-333A-4FC0-A35C-150218932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8122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1FE7FEB-856E-4B91-9524-7CB608A04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964459"/>
              <a:ext cx="36465" cy="36221"/>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815A820-71A2-4F06-909A-802956FC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964453"/>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135222E-6463-4F37-A52D-8E5F48B17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4C684AC-F7CB-4096-BD97-E024A2203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AEB483C-20AB-4095-912D-AB52A7C32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D1625C5-4D6F-4AF0-8F52-3E430AD86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964459"/>
              <a:ext cx="36221" cy="36221"/>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BE6AC22C-25A4-400A-8E40-0DA9119C5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B4586291-7B87-4844-A3C7-1B10E7070A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964451"/>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E6C849B-AC63-4611-9425-967763280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3DD2AB7-F94D-4A1E-8D17-3A8418C7D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964451"/>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99CE3DE-A5D3-4CBC-9771-BA0D4A71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F51F4BCD-DCFB-49C5-AA53-912A2644D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9644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17BD47A-2F24-467E-A016-650656A35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964453"/>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260F5B69-D34A-4A38-AC4F-E04BB730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11644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6D5DFC6-ED6D-4E93-BBFD-32876861C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116440"/>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46009FB-3E9E-46F5-9DC9-B225C7B7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10C4A9D-1BAD-4C1A-B643-39CEA7C56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B3786231-B3C8-45C0-AB76-F0F35D7E1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8E05DBD8-3FC9-47DE-88E7-849A2BE28C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116440"/>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F8B45623-D400-48AE-99CB-C50EF8208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50817F4-286D-4A64-A707-319964118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611643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CE2CBB23-BC03-4233-B66D-F3E1BC361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611643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5B057C8-A242-41ED-B0DB-78B245C07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611643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9CB4C1C0-5F41-4E24-A7CD-AFB1DE7B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61164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153209C-5637-4CEC-AB94-73A0EA2C7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611643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F7A55A31-FEC9-482A-B837-965828913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3BA94A3-F00C-4D17-9254-A955E4414F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268419"/>
              <a:ext cx="36465" cy="36219"/>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9A2902DE-23EF-49CE-A669-B9096A9D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35780746-7CB1-459B-ACF8-EE4C8FA2D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6EC72100-CCC7-485B-AB73-AFE6263C2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0330226-7157-4C26-8B12-849E7E40B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6FC5CE2-A4E9-48A9-A687-9D3CBDF2C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71F8A61-039C-4875-ABD2-DDAD0AF61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E9C48D7-E617-453A-95A7-4CBADCB70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268419"/>
              <a:ext cx="36221" cy="36219"/>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028847A-3236-456C-ABCA-F17FACC74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68F10DA-E024-4DFF-B71A-284CE3783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268419"/>
              <a:ext cx="36218" cy="36219"/>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5D1258F2-08D2-4674-BB2B-00DA3F0541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CA4E673-ADD3-4C6A-B67D-077CD7F76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E8412C5A-7E5C-437B-A36E-FD4ADC57E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268417"/>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B56AC8FA-ED34-4749-9A15-E878B408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420645"/>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EE8845F-6312-4CB4-8345-10FAA6E91F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6649974-BABE-465B-934C-798CD398A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A2E8120-B8AC-4058-AB81-44A99CF53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EB3ACBEF-904A-4B73-A8B1-3A62AC125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F80CD75B-0C3D-4186-B1D8-E58A7580E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C17D40FB-488F-4EFD-9019-8E5802A73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089A9FA-C815-459B-8D43-862AC2805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42065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CA360E5B-3ABC-46DD-9DFE-5D8D1D4D2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42066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BCC9121-E8F5-49AE-869E-1245398D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42066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B190A7C8-B00C-4DCB-929A-328811039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42066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BC02C4-69CC-4293-9249-E28D9F2C5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42067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4748328-B03B-4EDD-96F0-DAF652720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420679"/>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17E29EF6-5C38-4836-AE46-64215DD78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572627"/>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333BC27D-A755-4489-B73A-5B0EA4BD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572627"/>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018ADBF-7412-4D0F-BC0F-8710DB9A4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70D54CD-D372-4C7F-B2AC-AB600FE52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BB9398E-F21C-4918-8C5A-90735B80B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A7E3180-5F52-4B48-B3BD-F02177C4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572627"/>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B657DEC7-1A91-41CA-B3FD-593EFF942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F66DBED-0EF0-4BC7-A733-8CEB9301F0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57265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27BC7E2-BB50-457E-8D53-CBADC3D0A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2E5B2F2A-FBC8-42A5-9305-B5C98A24D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57265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67BC862E-B59F-4BFB-A777-05409E727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3FB1571-92E7-4829-BCCD-7DCB0FE981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57265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4F917C1-A8BC-4A0E-AE36-F9D0BE981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6F8931C-3AC8-4029-B30C-5361BFBCA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07" y="6724848"/>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76E87F7-1BC0-472D-B19E-FFB494247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3" y="672484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65149F4-5FFD-4DA3-B387-25DDFF149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2"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FCC143A2-5B71-45E0-A5DC-1AE44CF2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A29C66E6-99F1-4166-B11B-8C47DD310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7"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D782C24-70D1-4DF0-A631-9FA264292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0" y="6724848"/>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204EA4D6-FB90-4EE9-9C94-FACE6D79A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71E17C7-CF11-4295-85DA-5237670B3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724881"/>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3AF0AFB-AF22-44B2-B981-AF6098F19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EC7A3631-6B95-4E40-89A4-0DC231A1A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724881"/>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320EDD3-FA1E-4F06-B5E6-86BA66BFF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25CB6263-11E9-4CF8-B171-7C627720C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9FB7707-C4F1-4107-A1AA-C702870A5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67" y="6724876"/>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B95AAF5E-3EB4-A678-9EE2-97E1073169EB}"/>
              </a:ext>
            </a:extLst>
          </p:cNvPr>
          <p:cNvSpPr>
            <a:spLocks noGrp="1"/>
          </p:cNvSpPr>
          <p:nvPr>
            <p:ph type="title"/>
          </p:nvPr>
        </p:nvSpPr>
        <p:spPr>
          <a:xfrm>
            <a:off x="7026992" y="1202026"/>
            <a:ext cx="4030132" cy="4406508"/>
          </a:xfrm>
        </p:spPr>
        <p:txBody>
          <a:bodyPr>
            <a:normAutofit/>
          </a:bodyPr>
          <a:lstStyle/>
          <a:p>
            <a:pPr algn="ctr"/>
            <a:r>
              <a:rPr lang="en-US" dirty="0">
                <a:solidFill>
                  <a:schemeClr val="bg1"/>
                </a:solidFill>
              </a:rPr>
              <a:t>New Mexico State Laws</a:t>
            </a:r>
          </a:p>
        </p:txBody>
      </p:sp>
      <p:sp>
        <p:nvSpPr>
          <p:cNvPr id="3" name="Content Placeholder 2">
            <a:extLst>
              <a:ext uri="{FF2B5EF4-FFF2-40B4-BE49-F238E27FC236}">
                <a16:creationId xmlns:a16="http://schemas.microsoft.com/office/drawing/2014/main" id="{C1AF386D-356F-543E-518D-6965F077282C}"/>
              </a:ext>
            </a:extLst>
          </p:cNvPr>
          <p:cNvSpPr>
            <a:spLocks noGrp="1"/>
          </p:cNvSpPr>
          <p:nvPr>
            <p:ph idx="1"/>
          </p:nvPr>
        </p:nvSpPr>
        <p:spPr>
          <a:xfrm>
            <a:off x="892228" y="1257565"/>
            <a:ext cx="5217173" cy="4351338"/>
          </a:xfrm>
        </p:spPr>
        <p:txBody>
          <a:bodyPr>
            <a:normAutofit/>
          </a:bodyPr>
          <a:lstStyle/>
          <a:p>
            <a:r>
              <a:rPr lang="en-US" sz="2400" dirty="0">
                <a:solidFill>
                  <a:schemeClr val="bg1"/>
                </a:solidFill>
              </a:rPr>
              <a:t>Recognizes NM MOST form (a type of POLST) as well as standard DNR/DNI orders</a:t>
            </a:r>
          </a:p>
          <a:p>
            <a:r>
              <a:rPr lang="en-US" sz="2400" dirty="0">
                <a:solidFill>
                  <a:schemeClr val="bg1"/>
                </a:solidFill>
              </a:rPr>
              <a:t>Must be signed by licensed provider to be valid (i.e. MD, DO, NP, PA)</a:t>
            </a:r>
          </a:p>
          <a:p>
            <a:r>
              <a:rPr lang="en-US" sz="2400" dirty="0">
                <a:solidFill>
                  <a:schemeClr val="bg1"/>
                </a:solidFill>
              </a:rPr>
              <a:t>Allows DNR identification via official forms, bracelets or necklaces</a:t>
            </a:r>
          </a:p>
          <a:p>
            <a:r>
              <a:rPr lang="en-US" sz="2400" dirty="0">
                <a:solidFill>
                  <a:schemeClr val="bg1"/>
                </a:solidFill>
              </a:rPr>
              <a:t>Good Samaritan laws protect EMS clinicians acting in good faith when honoring these directives</a:t>
            </a:r>
          </a:p>
        </p:txBody>
      </p:sp>
      <p:grpSp>
        <p:nvGrpSpPr>
          <p:cNvPr id="155" name="Graphic 190">
            <a:extLst>
              <a:ext uri="{FF2B5EF4-FFF2-40B4-BE49-F238E27FC236}">
                <a16:creationId xmlns:a16="http://schemas.microsoft.com/office/drawing/2014/main" id="{55A100E1-E66E-4ED2-A56A-F7A819228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725954"/>
            <a:ext cx="1598829" cy="531293"/>
            <a:chOff x="2504802" y="1755501"/>
            <a:chExt cx="1598829" cy="531293"/>
          </a:xfrm>
          <a:solidFill>
            <a:schemeClr val="bg1"/>
          </a:solidFill>
        </p:grpSpPr>
        <p:sp>
          <p:nvSpPr>
            <p:cNvPr id="156" name="Freeform: Shape 155">
              <a:extLst>
                <a:ext uri="{FF2B5EF4-FFF2-40B4-BE49-F238E27FC236}">
                  <a16:creationId xmlns:a16="http://schemas.microsoft.com/office/drawing/2014/main" id="{4AB9672F-EB60-4C69-965D-C7AD5217C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47B9190C-E3A6-476A-9BBD-79CC3E7A0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159" name="Graphic 212">
            <a:extLst>
              <a:ext uri="{FF2B5EF4-FFF2-40B4-BE49-F238E27FC236}">
                <a16:creationId xmlns:a16="http://schemas.microsoft.com/office/drawing/2014/main" id="{CAB9AD4F-A248-4D49-8779-CE40E64C0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61" name="Graphic 212">
            <a:extLst>
              <a:ext uri="{FF2B5EF4-FFF2-40B4-BE49-F238E27FC236}">
                <a16:creationId xmlns:a16="http://schemas.microsoft.com/office/drawing/2014/main" id="{3D4C1981-3D8B-446C-BFAE-E7EE5CF2D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Tree>
    <p:extLst>
      <p:ext uri="{BB962C8B-B14F-4D97-AF65-F5344CB8AC3E}">
        <p14:creationId xmlns:p14="http://schemas.microsoft.com/office/powerpoint/2010/main" val="1066337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A57EACD-61CA-4775-9551-2078FC0BC7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31107" y="5203828"/>
            <a:ext cx="1861478" cy="1557272"/>
            <a:chOff x="9731107" y="5203828"/>
            <a:chExt cx="1861478" cy="1557272"/>
          </a:xfrm>
          <a:solidFill>
            <a:schemeClr val="bg1"/>
          </a:solidFill>
        </p:grpSpPr>
        <p:sp>
          <p:nvSpPr>
            <p:cNvPr id="11" name="Freeform: Shape 10">
              <a:extLst>
                <a:ext uri="{FF2B5EF4-FFF2-40B4-BE49-F238E27FC236}">
                  <a16:creationId xmlns:a16="http://schemas.microsoft.com/office/drawing/2014/main" id="{5EA9CEFA-65DF-4773-AB16-4E0811348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203828"/>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5B46568-197D-4462-A2AB-B32016E07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A310550-C5D3-4B44-A74F-CA522D3EA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4320944-CB85-404B-ACEB-4C621A2DE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F09ADAE-8ED7-4349-9F53-C9846B34A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4A30888-D632-4303-AD63-F9F6425F6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494E026-3245-4E27-8FA4-B5E50398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0980A2D-E8F8-4D53-96BD-549B6E43C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9B2DDE9-70F9-46DE-A98D-A9E6A15B0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D6359C0-FED2-4F38-AF2C-D2CCB137C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203828"/>
              <a:ext cx="36218" cy="36221"/>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731DFD6-7643-4367-B357-419597215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D5AD929-BDD1-4C17-B069-7F26DA239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A89B223-AC6D-428A-ADA0-A8107F132C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55AE910-CDA0-467B-91F1-30022FC70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356051"/>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280BBB4-49D0-40C7-949B-CE40E918B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3560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5A691FB-DA8E-4CB6-B2CB-43996A8A6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6ABC7EF-0297-4356-A5FE-85B70C226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2A4C124-2BE2-47A7-88BD-0D0E70225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77B5782-F97B-49E6-B4CF-05080D43F7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356051"/>
              <a:ext cx="36221" cy="36221"/>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B45F28A-82A7-4E2A-AC1D-A9080F5F5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04D3904-C2B3-4481-9AD0-4F4B97BF7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356044"/>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7E99BD2-8425-452F-BBC9-DA271A4D4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6826B2E-CE5F-4751-AB16-2F5D38E0D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356044"/>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3D69C59-2023-4CEC-BA7C-5EE1834EC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CB90D7BC-1D4E-4E24-B1E4-700CFE90C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35604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9425F03-8DA8-4B30-8D52-0F823F557C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356046"/>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5042418-2AFD-437C-BDFE-95057749D1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50803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6F7247EC-FBD7-42B0-89E1-981401897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C642B17A-8F41-4932-B0D0-CAA198A36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BC09251-BDF7-47DB-8213-2FD24431C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F3F5D47-FD51-41B4-B385-72FB1B83F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FEDA36F-4DFB-4CF9-AFCB-DF2830797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4B82A4E-24F2-4AF9-ACD9-032004D5C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48A1B0D-4A06-45BC-B4BC-CFC5300FB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50802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5FAD49E-FD72-4576-A940-2428587BC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0C5050F-FCF4-41AE-A014-DA0E79C9D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50802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05C37E2-39BD-41F3-A48B-0D6656AFD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ADE8E63-21C2-4361-9759-81558A67F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BB2F91E-6261-407E-AB8B-BC2971C5E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508025"/>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1B8D98F-3287-4463-9C66-4D5562880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660254"/>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4B4DF75-5954-4360-BD08-C0F14F07B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660248"/>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9646D91-7334-4EF7-854E-31229C0EB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B52D0D3-BAB6-4E87-A7E3-042FE194E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C99FAD0-CAF0-416B-A5C2-BF67795C5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E22E26C-C150-4D82-9949-7CBE6C6E3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660254"/>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072F62D-B9FA-4CBD-8427-DCDAE9724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4A5E7E19-8DF1-4E35-B975-14DB353C5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6602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29CC129-69D0-48B1-969C-406A8EC16C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863A762-C2BE-4B7F-8F77-FB38598F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660246"/>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875ED5B7-A269-4716-8A91-60C4640BC4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53D700F-89B5-47C3-88CF-F491CCA23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60B6165-C5E0-4495-B9AC-5D3FAA17C3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66025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2C06BE7-B255-49E8-AFD7-16EA0DEE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812233"/>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62BAA60-4FD3-4ED5-85B8-FA1AEBB54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D285C5F-B15D-4C99-876E-11EA0EDDB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1D3315B-6CF6-4B8A-9AD6-15E8ED774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2316A1B-DF30-4B08-A25E-634088C3A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3B9824C-F3A0-4BB5-BA2D-E7B2C8739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812233"/>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74AA607-331A-4D12-9628-01D4184C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C5FC238-AD32-4501-B2D5-55A3F1409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2651C95-EE88-4D97-A4BD-842E093F0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DD800BB2-C68A-40A6-8CD4-A733BD0DB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812233"/>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697780E-7DCF-4651-9953-FE1A7062C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B417FEE-0006-405F-A3EF-741EC0C6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D2CA75D-333A-4FC0-A35C-150218932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8122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1FE7FEB-856E-4B91-9524-7CB608A04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964459"/>
              <a:ext cx="36465" cy="36221"/>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815A820-71A2-4F06-909A-802956FC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964453"/>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135222E-6463-4F37-A52D-8E5F48B17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4C684AC-F7CB-4096-BD97-E024A2203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AEB483C-20AB-4095-912D-AB52A7C32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D1625C5-4D6F-4AF0-8F52-3E430AD86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964459"/>
              <a:ext cx="36221" cy="36221"/>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BE6AC22C-25A4-400A-8E40-0DA9119C5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B4586291-7B87-4844-A3C7-1B10E7070A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964451"/>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E6C849B-AC63-4611-9425-967763280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3DD2AB7-F94D-4A1E-8D17-3A8418C7D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964451"/>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99CE3DE-A5D3-4CBC-9771-BA0D4A71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F51F4BCD-DCFB-49C5-AA53-912A2644D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9644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17BD47A-2F24-467E-A016-650656A35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964453"/>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260F5B69-D34A-4A38-AC4F-E04BB730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11644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6D5DFC6-ED6D-4E93-BBFD-32876861C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116440"/>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46009FB-3E9E-46F5-9DC9-B225C7B7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10C4A9D-1BAD-4C1A-B643-39CEA7C56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B3786231-B3C8-45C0-AB76-F0F35D7E1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8E05DBD8-3FC9-47DE-88E7-849A2BE28C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116440"/>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F8B45623-D400-48AE-99CB-C50EF8208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50817F4-286D-4A64-A707-319964118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611643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CE2CBB23-BC03-4233-B66D-F3E1BC361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611643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5B057C8-A242-41ED-B0DB-78B245C07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611643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9CB4C1C0-5F41-4E24-A7CD-AFB1DE7B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61164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153209C-5637-4CEC-AB94-73A0EA2C7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611643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F7A55A31-FEC9-482A-B837-965828913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3BA94A3-F00C-4D17-9254-A955E4414F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268419"/>
              <a:ext cx="36465" cy="36219"/>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9A2902DE-23EF-49CE-A669-B9096A9D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35780746-7CB1-459B-ACF8-EE4C8FA2D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6EC72100-CCC7-485B-AB73-AFE6263C2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0330226-7157-4C26-8B12-849E7E40B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6FC5CE2-A4E9-48A9-A687-9D3CBDF2C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71F8A61-039C-4875-ABD2-DDAD0AF61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E9C48D7-E617-453A-95A7-4CBADCB70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268419"/>
              <a:ext cx="36221" cy="36219"/>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028847A-3236-456C-ABCA-F17FACC74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768F10DA-E024-4DFF-B71A-284CE3783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268419"/>
              <a:ext cx="36218" cy="36219"/>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5D1258F2-08D2-4674-BB2B-00DA3F0541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CA4E673-ADD3-4C6A-B67D-077CD7F76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E8412C5A-7E5C-437B-A36E-FD4ADC57E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268417"/>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B56AC8FA-ED34-4749-9A15-E878B408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420645"/>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EE8845F-6312-4CB4-8345-10FAA6E91F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6649974-BABE-465B-934C-798CD398A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A2E8120-B8AC-4058-AB81-44A99CF53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EB3ACBEF-904A-4B73-A8B1-3A62AC125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F80CD75B-0C3D-4186-B1D8-E58A7580E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C17D40FB-488F-4EFD-9019-8E5802A73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089A9FA-C815-459B-8D43-862AC2805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42065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CA360E5B-3ABC-46DD-9DFE-5D8D1D4D2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42066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BCC9121-E8F5-49AE-869E-1245398D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42066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B190A7C8-B00C-4DCB-929A-328811039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42066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FBC02C4-69CC-4293-9249-E28D9F2C5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42067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C4748328-B03B-4EDD-96F0-DAF652720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420679"/>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17E29EF6-5C38-4836-AE46-64215DD78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572627"/>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333BC27D-A755-4489-B73A-5B0EA4BD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572627"/>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018ADBF-7412-4D0F-BC0F-8710DB9A4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70D54CD-D372-4C7F-B2AC-AB600FE52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BB9398E-F21C-4918-8C5A-90735B80B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A7E3180-5F52-4B48-B3BD-F02177C4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572627"/>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B657DEC7-1A91-41CA-B3FD-593EFF942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F66DBED-0EF0-4BC7-A733-8CEB9301F0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57265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27BC7E2-BB50-457E-8D53-CBADC3D0A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2E5B2F2A-FBC8-42A5-9305-B5C98A24D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57265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67BC862E-B59F-4BFB-A777-05409E727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33FB1571-92E7-4829-BCCD-7DCB0FE981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57265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E4F917C1-A8BC-4A0E-AE36-F9D0BE981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6F8931C-3AC8-4029-B30C-5361BFBCA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07" y="6724848"/>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076E87F7-1BC0-472D-B19E-FFB494247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3" y="672484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65149F4-5FFD-4DA3-B387-25DDFF149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2"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FCC143A2-5B71-45E0-A5DC-1AE44CF2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A29C66E6-99F1-4166-B11B-8C47DD310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7"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D782C24-70D1-4DF0-A631-9FA264292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0" y="6724848"/>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204EA4D6-FB90-4EE9-9C94-FACE6D79A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71E17C7-CF11-4295-85DA-5237670B3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724881"/>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3AF0AFB-AF22-44B2-B981-AF6098F19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EC7A3631-6B95-4E40-89A4-0DC231A1A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724881"/>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320EDD3-FA1E-4F06-B5E6-86BA66BFF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25CB6263-11E9-4CF8-B171-7C627720C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9FB7707-C4F1-4107-A1AA-C702870A5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67" y="6724876"/>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38376E77-F38E-2DCD-9501-7A6416310467}"/>
              </a:ext>
            </a:extLst>
          </p:cNvPr>
          <p:cNvSpPr>
            <a:spLocks noGrp="1"/>
          </p:cNvSpPr>
          <p:nvPr>
            <p:ph type="title"/>
          </p:nvPr>
        </p:nvSpPr>
        <p:spPr>
          <a:xfrm>
            <a:off x="7026992" y="1202026"/>
            <a:ext cx="4030132" cy="4406508"/>
          </a:xfrm>
        </p:spPr>
        <p:txBody>
          <a:bodyPr>
            <a:normAutofit/>
          </a:bodyPr>
          <a:lstStyle/>
          <a:p>
            <a:pPr algn="ctr"/>
            <a:r>
              <a:rPr lang="en-US" dirty="0">
                <a:solidFill>
                  <a:schemeClr val="bg1"/>
                </a:solidFill>
              </a:rPr>
              <a:t>New Mexico State Laws</a:t>
            </a:r>
          </a:p>
        </p:txBody>
      </p:sp>
      <p:sp>
        <p:nvSpPr>
          <p:cNvPr id="3" name="Content Placeholder 2">
            <a:extLst>
              <a:ext uri="{FF2B5EF4-FFF2-40B4-BE49-F238E27FC236}">
                <a16:creationId xmlns:a16="http://schemas.microsoft.com/office/drawing/2014/main" id="{66F2F7C9-1BED-90C0-6E43-FBD39562193A}"/>
              </a:ext>
            </a:extLst>
          </p:cNvPr>
          <p:cNvSpPr>
            <a:spLocks noGrp="1"/>
          </p:cNvSpPr>
          <p:nvPr>
            <p:ph idx="1"/>
          </p:nvPr>
        </p:nvSpPr>
        <p:spPr>
          <a:xfrm>
            <a:off x="892228" y="1257565"/>
            <a:ext cx="5217173" cy="4351338"/>
          </a:xfrm>
        </p:spPr>
        <p:txBody>
          <a:bodyPr>
            <a:normAutofit/>
          </a:bodyPr>
          <a:lstStyle/>
          <a:p>
            <a:r>
              <a:rPr lang="en-US" dirty="0">
                <a:solidFill>
                  <a:schemeClr val="bg1"/>
                </a:solidFill>
              </a:rPr>
              <a:t>Uniform Health-Care Decisions Act (UHCDA): provides individuals the right to make decisions regarding their own healthcare, including execution of advance directives</a:t>
            </a:r>
          </a:p>
          <a:p>
            <a:pPr lvl="1"/>
            <a:r>
              <a:rPr lang="en-US" dirty="0">
                <a:solidFill>
                  <a:schemeClr val="bg1"/>
                </a:solidFill>
              </a:rPr>
              <a:t>Allows for designation of healthcare proxy and creation of living wills</a:t>
            </a:r>
          </a:p>
        </p:txBody>
      </p:sp>
      <p:grpSp>
        <p:nvGrpSpPr>
          <p:cNvPr id="155" name="Graphic 190">
            <a:extLst>
              <a:ext uri="{FF2B5EF4-FFF2-40B4-BE49-F238E27FC236}">
                <a16:creationId xmlns:a16="http://schemas.microsoft.com/office/drawing/2014/main" id="{55A100E1-E66E-4ED2-A56A-F7A819228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725954"/>
            <a:ext cx="1598829" cy="531293"/>
            <a:chOff x="2504802" y="1755501"/>
            <a:chExt cx="1598829" cy="531293"/>
          </a:xfrm>
          <a:solidFill>
            <a:schemeClr val="bg1"/>
          </a:solidFill>
        </p:grpSpPr>
        <p:sp>
          <p:nvSpPr>
            <p:cNvPr id="156" name="Freeform: Shape 155">
              <a:extLst>
                <a:ext uri="{FF2B5EF4-FFF2-40B4-BE49-F238E27FC236}">
                  <a16:creationId xmlns:a16="http://schemas.microsoft.com/office/drawing/2014/main" id="{4AB9672F-EB60-4C69-965D-C7AD5217C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47B9190C-E3A6-476A-9BBD-79CC3E7A0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159" name="Graphic 212">
            <a:extLst>
              <a:ext uri="{FF2B5EF4-FFF2-40B4-BE49-F238E27FC236}">
                <a16:creationId xmlns:a16="http://schemas.microsoft.com/office/drawing/2014/main" id="{CAB9AD4F-A248-4D49-8779-CE40E64C0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61" name="Graphic 212">
            <a:extLst>
              <a:ext uri="{FF2B5EF4-FFF2-40B4-BE49-F238E27FC236}">
                <a16:creationId xmlns:a16="http://schemas.microsoft.com/office/drawing/2014/main" id="{3D4C1981-3D8B-446C-BFAE-E7EE5CF2D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Tree>
    <p:extLst>
      <p:ext uri="{BB962C8B-B14F-4D97-AF65-F5344CB8AC3E}">
        <p14:creationId xmlns:p14="http://schemas.microsoft.com/office/powerpoint/2010/main" val="266393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B6235F-6A2A-93B5-F12D-AD1AAA0372CC}"/>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BC91CC-218E-143E-F501-17616B82E395}"/>
              </a:ext>
            </a:extLst>
          </p:cNvPr>
          <p:cNvSpPr>
            <a:spLocks noGrp="1"/>
          </p:cNvSpPr>
          <p:nvPr>
            <p:ph type="title"/>
          </p:nvPr>
        </p:nvSpPr>
        <p:spPr>
          <a:xfrm>
            <a:off x="946521" y="396117"/>
            <a:ext cx="5217172" cy="1158857"/>
          </a:xfrm>
        </p:spPr>
        <p:txBody>
          <a:bodyPr anchor="b">
            <a:normAutofit/>
          </a:bodyPr>
          <a:lstStyle/>
          <a:p>
            <a:r>
              <a:rPr lang="en-US">
                <a:solidFill>
                  <a:schemeClr val="bg1"/>
                </a:solidFill>
              </a:rPr>
              <a:t>EMS DNR</a:t>
            </a:r>
          </a:p>
        </p:txBody>
      </p:sp>
      <p:sp>
        <p:nvSpPr>
          <p:cNvPr id="16" name="Graphic 212">
            <a:extLst>
              <a:ext uri="{FF2B5EF4-FFF2-40B4-BE49-F238E27FC236}">
                <a16:creationId xmlns:a16="http://schemas.microsoft.com/office/drawing/2014/main" id="{52D7FCC1-2D52-49CE-A986-EE6E0CA64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8" name="Graphic 212">
            <a:extLst>
              <a:ext uri="{FF2B5EF4-FFF2-40B4-BE49-F238E27FC236}">
                <a16:creationId xmlns:a16="http://schemas.microsoft.com/office/drawing/2014/main" id="{28C3CACD-E5A7-4AAC-AE47-75CF7D30F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 name="Content Placeholder 8">
            <a:extLst>
              <a:ext uri="{FF2B5EF4-FFF2-40B4-BE49-F238E27FC236}">
                <a16:creationId xmlns:a16="http://schemas.microsoft.com/office/drawing/2014/main" id="{72E3A27B-6137-92EA-45F7-3B70190CBF4E}"/>
              </a:ext>
            </a:extLst>
          </p:cNvPr>
          <p:cNvSpPr>
            <a:spLocks noGrp="1"/>
          </p:cNvSpPr>
          <p:nvPr>
            <p:ph idx="1"/>
          </p:nvPr>
        </p:nvSpPr>
        <p:spPr>
          <a:xfrm>
            <a:off x="946520" y="1747592"/>
            <a:ext cx="5217173" cy="4351338"/>
          </a:xfrm>
        </p:spPr>
        <p:txBody>
          <a:bodyPr>
            <a:normAutofit/>
          </a:bodyPr>
          <a:lstStyle/>
          <a:p>
            <a:r>
              <a:rPr lang="en-US" sz="2400" dirty="0">
                <a:solidFill>
                  <a:schemeClr val="bg1"/>
                </a:solidFill>
              </a:rPr>
              <a:t>Directive that instructs EMS clinicians not to perform resuscitative measures in the event of cardiac or respiratory arrest</a:t>
            </a:r>
          </a:p>
          <a:p>
            <a:r>
              <a:rPr lang="en-US" sz="2400" dirty="0">
                <a:solidFill>
                  <a:schemeClr val="bg1"/>
                </a:solidFill>
              </a:rPr>
              <a:t>Must be executed by a physician, NP or PA with patient’s informed consent (or that of their POA)</a:t>
            </a:r>
          </a:p>
          <a:p>
            <a:r>
              <a:rPr lang="en-US" sz="2400" dirty="0">
                <a:solidFill>
                  <a:schemeClr val="bg1"/>
                </a:solidFill>
              </a:rPr>
              <a:t>Should be documented on approved NM DOH EMS Bureau form</a:t>
            </a:r>
          </a:p>
          <a:p>
            <a:r>
              <a:rPr lang="en-US" sz="2400" dirty="0">
                <a:solidFill>
                  <a:schemeClr val="bg1"/>
                </a:solidFill>
              </a:rPr>
              <a:t>May be revoked at any time by patient or healthcare proxy</a:t>
            </a:r>
          </a:p>
        </p:txBody>
      </p:sp>
      <p:grpSp>
        <p:nvGrpSpPr>
          <p:cNvPr id="20" name="Group 19">
            <a:extLst>
              <a:ext uri="{FF2B5EF4-FFF2-40B4-BE49-F238E27FC236}">
                <a16:creationId xmlns:a16="http://schemas.microsoft.com/office/drawing/2014/main" id="{3A35C15A-135A-4FD3-BA11-A046CFA390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1226111"/>
            <a:ext cx="1598829" cy="531293"/>
            <a:chOff x="6491531" y="1420258"/>
            <a:chExt cx="1598829" cy="531293"/>
          </a:xfrm>
          <a:solidFill>
            <a:schemeClr val="bg1"/>
          </a:solidFill>
        </p:grpSpPr>
        <p:grpSp>
          <p:nvGrpSpPr>
            <p:cNvPr id="21" name="Graphic 190">
              <a:extLst>
                <a:ext uri="{FF2B5EF4-FFF2-40B4-BE49-F238E27FC236}">
                  <a16:creationId xmlns:a16="http://schemas.microsoft.com/office/drawing/2014/main" id="{61E65A99-85A2-448D-AA1F-7690BD01A7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25" name="Freeform: Shape 24">
                <a:extLst>
                  <a:ext uri="{FF2B5EF4-FFF2-40B4-BE49-F238E27FC236}">
                    <a16:creationId xmlns:a16="http://schemas.microsoft.com/office/drawing/2014/main" id="{A127EC05-3250-408F-8F9F-A73F8B9B1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6D9B8D4-23BB-4CD2-A0FF-95423AFEB0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22" name="Graphic 190">
              <a:extLst>
                <a:ext uri="{FF2B5EF4-FFF2-40B4-BE49-F238E27FC236}">
                  <a16:creationId xmlns:a16="http://schemas.microsoft.com/office/drawing/2014/main" id="{91DC38B0-ED19-4BAC-A009-485461F23D8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23" name="Freeform: Shape 22">
                <a:extLst>
                  <a:ext uri="{FF2B5EF4-FFF2-40B4-BE49-F238E27FC236}">
                    <a16:creationId xmlns:a16="http://schemas.microsoft.com/office/drawing/2014/main" id="{1A2C10C3-E625-41E2-8047-2AE4A87F3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F0340A9-BD8A-4ABB-9AC1-7A14DF22E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pic>
        <p:nvPicPr>
          <p:cNvPr id="7" name="Picture 6" descr="A close-up of a logo&#10;&#10;AI-generated content may be incorrect.">
            <a:extLst>
              <a:ext uri="{FF2B5EF4-FFF2-40B4-BE49-F238E27FC236}">
                <a16:creationId xmlns:a16="http://schemas.microsoft.com/office/drawing/2014/main" id="{BDEFE6E4-17E3-A691-F303-D69D44444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4208" y="1551475"/>
            <a:ext cx="3047277" cy="3894285"/>
          </a:xfrm>
          <a:prstGeom prst="rect">
            <a:avLst/>
          </a:prstGeom>
        </p:spPr>
      </p:pic>
      <p:grpSp>
        <p:nvGrpSpPr>
          <p:cNvPr id="28" name="Group 27">
            <a:extLst>
              <a:ext uri="{FF2B5EF4-FFF2-40B4-BE49-F238E27FC236}">
                <a16:creationId xmlns:a16="http://schemas.microsoft.com/office/drawing/2014/main" id="{03AF83E4-4DE2-499C-9F36-0279E7E4FB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4385" y="4452524"/>
            <a:ext cx="1443404" cy="1443428"/>
            <a:chOff x="10154385" y="4452524"/>
            <a:chExt cx="1443404" cy="1443428"/>
          </a:xfrm>
          <a:solidFill>
            <a:schemeClr val="bg1"/>
          </a:solidFill>
        </p:grpSpPr>
        <p:grpSp>
          <p:nvGrpSpPr>
            <p:cNvPr id="29" name="Graphic 4">
              <a:extLst>
                <a:ext uri="{FF2B5EF4-FFF2-40B4-BE49-F238E27FC236}">
                  <a16:creationId xmlns:a16="http://schemas.microsoft.com/office/drawing/2014/main" id="{0B09EB4D-4323-43F4-9970-42885A83A87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200" name="Freeform: Shape 199">
                <a:extLst>
                  <a:ext uri="{FF2B5EF4-FFF2-40B4-BE49-F238E27FC236}">
                    <a16:creationId xmlns:a16="http://schemas.microsoft.com/office/drawing/2014/main" id="{BA9C6284-1137-47FE-9471-23CA82494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A00A6D3C-23F9-41D9-B891-14D8E2E98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8F8D96F5-1ED7-4891-8D8B-A24E72DA7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0E9A3A72-EC37-423D-B309-A6487A86C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BE630AB-13C0-44A2-80CA-C07483E93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B7768337-3D65-4FE5-8E1A-D79219E0A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968E4331-550E-4929-ACE8-D2ED2D6EA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768D8817-CAEE-45BB-820E-A67C68D48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50A8C31-0139-4ABD-967A-139738E88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9855AEE1-1C1C-4832-8B4C-042F59E029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A41C5A32-BD0A-4457-9CF7-97467FA2B7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93C14A20-2E3C-49F8-AF55-C384FEB955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DB167719-0D82-4ABF-9BC8-B073A847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660582DE-E250-4561-9298-E4FADEB90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820B635A-6E81-4D8A-98A3-141E57A6F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3909A0ED-D070-4792-A2EE-CCEB6BA63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4619A19C-3B55-4085-8668-458999628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87D16772-2B59-486E-BE47-65D591C08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D6A06B8-1E4A-497F-B977-F78E5D7D00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55BC53AD-5249-4FB1-AB74-3F71AAEB5A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36F8561A-874A-48BB-BCC2-07F002ED4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BA6B1B8F-9695-447F-BF2F-9010D40A0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54192F9-26C5-4212-BA60-CADA662AF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BFBDA013-4858-422E-AE7A-614BF71FB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42BA261C-0C75-431D-9FD5-2C3AA241B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0F8709D9-2655-4A39-9228-BCFCBF4122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9653F80B-5CF7-45EF-889B-FD0AAF483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2A1DA86A-7442-4897-88A4-EDD18A01C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39623279-A4CE-49AC-B5FA-CD224324B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EB9D8B4D-1BE5-4CD9-A592-D0D3D76911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769A47A3-F5B7-4BF0-B920-21A62F96F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6E5DCDE9-48A4-41BA-987D-CC72C62B3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0F51F840-3DBF-444E-BC79-718416C51D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2DFD2B64-98D0-4E59-AE1F-693872F36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CF09CB65-8B7E-426C-A3FE-DD20196F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43149294-A5BC-4E62-A167-3CD55E05B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DB99FCDF-C9A0-40F7-ABDE-7247B2238D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0CE59751-EC07-43C1-A5F5-AF5D30EBBE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4573CCF2-67F2-4BD1-A01C-1D064B908F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C60C662-612D-485A-A50D-E938C6E49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0048F63C-A2BB-4D89-9649-91EC2045C0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1C29F96C-43D4-4F0F-A76D-4CED9C610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B660107F-776B-455F-AC78-225F21B81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EB1DB332-7265-477D-9A04-EDB3799DE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EBBEFE2D-1654-40D8-A838-45728A168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190211E2-64DF-4171-811B-B8A0CD87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5F7CDCE8-8B48-4859-BDFE-FCB7BC6F5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B770A8C4-614E-4295-A937-718CC61B2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A699ADB6-675C-44B0-B96E-EDD7AC1F9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64875E98-2AA1-4001-90EA-2F3D9E017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5BEC7219-356F-4141-B57B-8BCD85BF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564D4AAB-BB2C-4A77-BB45-94EEC66CD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CE9CF29A-81CA-4A03-8B04-55F566882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52FEFF22-7798-4730-9C0B-EC7EAFCD01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00149276-D167-4D2B-93F1-FD2958302B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E7DC22D5-A39C-4789-A952-D891488772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7BA51EF1-15F0-4193-AB83-F8C8A64D6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3FB75ADB-F020-4C56-91C6-9AB462985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DBCE5CDF-BBF6-4E67-8CCE-9482D7EB4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2138BABC-E51C-4F80-972E-CF44385C1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96B0C850-272E-4B08-8779-B872DCAA37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2EEE54AF-B9C2-494D-9E02-2F67FEF7A2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D21349A4-F7C9-492C-A658-EA9F7538B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D88D1ED8-AC07-4621-9933-E10CE6122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6FD21FCD-1DA9-45C2-9AB5-548EE0E6E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C8BDD8CA-1442-470F-A5D3-FC8A87A103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3B8DF094-690E-4C13-8284-7A7C97441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FE0B926C-A114-444D-BA51-FECE28B03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00BDE6CC-5F54-4752-ACC4-E3BCF2BEE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6E28F857-CCD8-4222-84C0-A0B415E7B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CD2687E0-0214-44E6-8BB1-34F6B7BA8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7F1236AA-FC17-487E-83B1-D71BCB2A8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623384AA-72EF-4BCF-9137-194440583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1BD81D1B-2270-4FBE-B437-F0DBB8DDF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6411E268-F8CA-4C78-82ED-DDCF28B0B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D48F8732-5205-4843-A2EB-3E0EB18F9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DC5966DA-8E1A-43FF-A1A4-C6879B456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E3BEFD3E-662F-4B38-859E-093A14241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06C52F63-F17B-4356-A3AE-9707D93D2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85706A28-0822-4064-AD3E-2A1F4E1C9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348A813F-1672-44DB-A207-F3494E7C2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6FC8AEBA-4BD5-4BB0-B004-A8B06B6A4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71ED8D8F-0325-426C-9257-1A5048211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0FF054DF-85C2-466A-9D64-EB6D95AA8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2D01FA60-E77D-41EE-8228-CFB979E3D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AC8D6F02-E0C8-4EF5-9D41-E75C16C16E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BD111AAF-4EE4-4A89-84D2-4201F035D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E8F4C133-3F54-4715-A7D6-4261B9A99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0BAA2E6B-E393-45EA-8AE6-A775AA69C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7DB4F953-9FE8-4B8D-A62B-CB20A7037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9D918AF2-85FB-436F-99DB-622B07664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1F078C58-0893-4D64-B685-BCB70CAC62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AEDA3784-7618-477C-A8B0-36FA393D64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0AC49727-CA00-439E-82D4-B446B7896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6B67B441-65C8-4A53-968B-C56CB4086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94CEDDB5-CC85-4A9E-A73C-85D7B714F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80BF7883-770D-4CA2-BE01-C5F4B102B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7DF07BC6-9560-430C-86FA-AFA6F7DF0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9B085920-7744-44C8-AF91-D2F16C997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2308C0A-08FC-4AAA-87B2-1E57033E4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AB727BDA-993C-4BB5-8CED-8D50C55F7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BB192D1-56DC-4342-911C-7D80A9084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337ADC5A-E225-4E91-B940-2DD15330E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0D170CF5-349D-4588-8AD3-373D47A4EC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297A6982-5B80-4376-A9D2-C11E9B084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0B14F779-546D-4011-8459-2E8E34C50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35AE6943-22C6-405D-A071-F8EC29DAB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2464DBFD-1DA1-456F-8427-CF66CD4C8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C9CA1114-00C4-448B-BF9A-9D70C709B0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101A885-A4A8-4AFE-9905-E510D58C8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661E165D-4826-43AD-AD75-1C965A71A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C1F2231A-5945-44AF-95E4-6D14529C8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1998F14A-698C-4220-92B8-2EC10C356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496E0BBF-D595-4DAE-91C6-4EB179C693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E31F1BC0-CB0A-4386-BE5E-7972AFB050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B1575BDE-4CFA-4FAD-9F64-692A6DBFF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9D32D2E3-5D5B-4751-A477-A26860AC17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92009233-25F1-4029-B170-318CBBA00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CCBFA5E5-8384-4D58-BD73-BA36E23E80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3ACBBAC3-185E-4C28-81AB-C9BE2A88D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225AF996-F3FB-4AF2-B954-BDF79069E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E10B0127-17D3-4B62-8708-9558A7945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A36A9D1B-B750-446F-99FF-E3280E32A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078DB92-DE53-4BEC-BBD4-B5966EAA1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334AD7D-F850-4E92-89F9-49EE6E3AA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14D983A3-96A9-4BB8-90D5-93B0E625F8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43A1FFE3-BB5F-4455-B23F-DA56AE791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C34E69E0-4115-4CAA-86FB-1D5A8830D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E5707C7C-BEB2-4920-9D44-8AF218FFB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D95D2E5E-6D1E-43FC-A231-E28A08296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DB511D52-FE0D-4F8D-AC2F-6806904C6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E4D31CC7-D38B-4566-A6F9-5CB84EEAA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8116577-FA2A-434D-83D4-213A1497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02288414-AA9B-4065-A506-AE5ED2ABC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92EAF5E5-70A0-4FE6-B906-6BCF9C49F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3DA12971-2CD2-4DE8-8B05-8B11B5614B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B9486073-CABC-45A3-B442-5959E5CE6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3EEB7953-85A2-4391-931C-CE88AC053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BF2EBC9-4A08-4A35-8C75-15E51BA0A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1686BEF1-7F1A-40F6-BC3F-24221ACEC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5D2D2281-DA3F-41A6-B56E-2EE507826A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B1EBA419-056B-478C-A25C-B349F4DDD9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3DE38383-61B3-4E4E-B781-1C7DA04D65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F62AD048-154B-4830-A46F-263BA35AA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636A730F-15EE-440C-84B5-0541AE9546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31AF286F-6D0E-447F-B4D1-24729E0D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36F64061-98E4-477D-BABF-CC6BA8D67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1C601616-D38B-4ED2-BD55-F5AEA36AB0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E0593B16-48EE-41A8-B4AF-E03A74CBB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6B2406B-8A3A-4381-8D69-1178F16C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DF1F792D-BA16-4D8F-99C3-E5E6959A5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AA77D5AF-6FFE-4577-BC40-BA1902307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08F16A01-2EE8-4E4F-83CD-2000577D1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18ACB7FF-8D64-44A2-8571-7DB441D97E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E15E0D81-20B6-4D4C-9B7C-4D5A01B6A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F687395-0ADA-4504-B6D0-D55493AB66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94D99C3F-4701-403D-A69E-EE345B0E4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0C6D9CF1-A535-4742-B2CF-B61ADC55E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E9EB265F-CF4E-4485-88F1-AE3CE1BE3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9B354D37-6517-4AF4-8195-9A7B43D20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2A3087FA-3C5B-4898-9FE2-633DAA0B74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C8D7AB32-147E-4110-ABBE-7F1FB6894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542ED17E-A6FC-4BC6-B7FE-EF9BC5B15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4610CFBC-B173-4CBE-BBD7-7E859FCA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7578019C-8AAF-4A81-84C4-155EB43FA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46936191-0661-4BD8-9A61-D00FAC97D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F7BC1D8F-F88B-4A19-B640-8DCC73992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47D77817-943A-4D8A-82EE-C309FC9FF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BF86E220-D031-40B7-B3A2-0C723E3A9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30" name="Graphic 4">
              <a:extLst>
                <a:ext uri="{FF2B5EF4-FFF2-40B4-BE49-F238E27FC236}">
                  <a16:creationId xmlns:a16="http://schemas.microsoft.com/office/drawing/2014/main" id="{226E1D80-1BFB-4A13-8F3C-94D54398C5F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31" name="Freeform: Shape 30">
                <a:extLst>
                  <a:ext uri="{FF2B5EF4-FFF2-40B4-BE49-F238E27FC236}">
                    <a16:creationId xmlns:a16="http://schemas.microsoft.com/office/drawing/2014/main" id="{3DCC1C21-CB11-4506-90E4-37DCD97AF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8177170-8FD3-4752-B1DB-0186ADF9B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CAA5FB4-9073-4612-99F5-95E1C6D06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E021324-18DD-4114-8992-9652707C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ECBC33B-D8EB-4804-9EA3-57C07B57C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03927C7-0E45-4B61-844A-4A626FDF6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C6AF6E8-E748-47F7-B35C-567D5FBA6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EC671E5-B299-470C-9C7A-A50106E51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7410EBDF-623D-41EF-82A4-9FB938A7B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B6F866F8-B429-471B-9C2B-051BDCBAF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83B4FBD-06C8-4D5D-B0D9-755E4CD1A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E3FD149-0B2F-4DA0-9721-59B9FEE8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D26DB48-036E-4616-BA8B-C606A7B58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D6F6275-06AB-4316-B8C4-927E53487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E8CABF3-9C76-46A0-8DE9-F055C94A93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01A12ED9-6299-4ABD-9827-DD52FE22B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0ADA37A-E396-4F92-AB19-D6994E0DD5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6A96001A-BD0F-4CF9-A22B-545ED4F86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D9ACB13-4C6C-4347-9F65-1309B33A17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F17BE4A-72F8-4529-8558-E62103AEA7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806708C3-D03F-4605-8C6F-AE8EDA08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520ADFA-68AE-4CE4-913A-F070A2817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C6C63AD-C87A-403E-ADB5-4EDD034438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9370EAC6-89F0-4826-90D1-E55C334479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FB61DD4-AB7B-417A-AE96-B1D9CBAC1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4AD18D2-11BA-4192-9845-206C033F3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5892E2D-483A-4C0A-87C7-6FFA2EB5E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A4037ACD-005D-4907-942F-D565AF6C8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A8FD84E-39BE-456B-84C5-E03698AAC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2FC47C2-6EF5-4D17-8703-527F28609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D29BC8A-00E1-481E-8BA4-1AA7F4AA1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AF6ABE5-726A-495B-A832-3851CB911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8E250A7-0600-440B-BEBC-61B2D4D7B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C36BEB1-881D-4496-AD7F-1CC4B46FA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71DFE25-AF37-409C-B032-5F47D7150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9AF97A7-FC44-49BF-ABD1-59DB48B89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939D792-9C64-48CF-8607-C7873A563A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2F69E48F-45D8-4A8A-A101-5DF775A5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E47C3F3-8AC5-414F-8E20-25DA306C5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09CB222-24C1-414A-B56E-EA3617D05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7FC26844-A93E-4C55-8619-F58615B4A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EA8BA8A-4848-4084-A841-501CECF28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34BC148C-3116-4C75-89DF-2BF348429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1F3F7CB-7B69-49A3-A09E-D20648831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58072F8C-2347-472F-9D9A-F5511BA40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22C76E0-8D4F-4788-9856-B1AB15B20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3A9EC23-E263-4098-AC45-E628E1A29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B72211D0-3733-443C-999F-6CE736381C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EC069AD-6364-4585-A8F1-931648A1B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9361719-49F1-40E3-9ABA-2FE9D78364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37F2D47-03EF-4AE6-ABB9-36506DF5A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554F257-3BD2-493C-A5F1-FCC2C64C3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D297D55-4523-4CE1-9A0F-3EA6B27F7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05D1D96-783B-407F-BF8C-B0773589E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5D03B3C-A55A-4738-A6FF-8F2DA5B99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41CE56E-C4C8-427A-9E82-C1EEF78E8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2359086-D108-47DE-B6EA-0BEE1835D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6FA49818-F2EA-427C-B93C-15E320DA1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E435C1E1-0D80-4B30-8CAC-C6EDE1DE7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0FCB137-01B0-4770-AFC3-003DF7897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D03298B-8D34-487C-9DF0-DB9AC8307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698B28F-FFEF-44BA-B657-E59F80990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900A4B40-BCFB-46E4-AE4F-FCC5C6509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914CE6AE-7FAB-4A5D-8EA2-861CAF598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FF0F3D4A-D39F-48EE-934D-C73834DC5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9B630BB-5848-4C72-9F5A-FC8EBE7A6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662A334-5814-480B-861F-17661B60F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DC0FC730-550F-42A2-AE79-EEA30B11C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3054F4A-43DC-46A1-89D0-87DA8F315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F66EF36-2C9F-49B2-B972-1BA82C8F36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47955EF8-6501-4579-B85F-DE5C0815F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0BA4174-EBEB-40DA-8B1D-6A7851E38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0512C7C-98D6-45AD-8CA4-1BEB01262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416CB557-0CE9-4015-A920-C6766A066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EA7B3B4-3BF2-4B69-B300-5D86CCB0A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D887DF00-5D34-4A8B-9A84-C40D336238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EADE921C-83B0-4521-916F-E7EC5CFDA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5CEDA6FA-EB55-47AE-A005-BF546085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DAC0C40-EF50-4632-B781-ACDAE95AF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82AAB43-E3D9-4272-8809-5F70B302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28C7D300-E0BD-4C12-92B1-0801266F0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CCA3ED35-2344-4402-B61B-3932E6945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949146BF-06FF-41BB-BDD3-B80BABB3A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93A6A5F-F75B-4BBC-AADC-A84DA758E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77B21059-EA9B-4329-968B-81F7966D2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BFF9C99F-41B4-4789-934B-8BF03EA94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180277F-7E18-4896-AE91-960B379D2C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C95FE437-DA37-44C9-B975-96C6DD9DE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2A5369E-5DB7-4854-BBEC-D043F3A5F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B6B0D6D9-913A-4804-83B5-5A9858F57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29B4FACF-EF13-4EFA-86D3-D5B2B6703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BD767A9-D2A3-4942-B654-34DDDFD60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0C97F02F-13B9-4D7E-B916-BC8713CC0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99C0654B-0803-40FA-BF28-D8EA65F58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44F31B6-3657-4241-A94E-EEDBFF0C9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3557624B-3CCB-43DA-998B-B1EC599C7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75B0CCD4-215D-456D-808C-F96ABB7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E4E038E-23E6-43BE-9A3B-523A28DF7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686F1FD-4135-414B-8575-ED97CC8DB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6FBC8D5-B3FE-4E26-8B4F-5D5668A8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3A60C97-778A-4251-A66B-49769F0C2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0CC04E3B-2AC3-4A7B-A425-DDABEA8AF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EF7D0E1-459C-4A15-9F05-545F6430B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5797445-BFB3-4EB2-8B44-4BF2C9E91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E27FB1FC-477D-45B3-82B0-0F4936469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D94CF442-4FF2-41B3-8870-097DBAF46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24927C8-A42E-4B8D-84A4-50A58968B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5379CB96-0D3A-4582-8650-A909955BA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31F84F2-CE93-4841-9AA6-BC9E35579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D1BED9D2-07EF-452E-AFA1-9A1E80AE24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2C75A1A5-0A11-42EA-AF4E-FF5272125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4275A1C7-FA96-4BBB-A7EF-A7ED02814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8CA8B3B4-73BE-41D5-900B-42FBF6AA72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0264B0D-E150-4641-BBB1-58080670E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BCC2D199-EF36-4077-A50C-D9FC99331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C6DCCA13-7F75-46F9-97B3-A9DA4C217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56C76EEB-75A4-418F-9FE0-CC513BC3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1E952CEF-EC1B-4714-8900-D2DFAEF30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B899198-ADCC-4613-957B-7A40B17B1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5581AF7F-95DB-4163-B608-C04A61FB9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616F834-835A-42B4-B51B-5AD285E28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EF598AFA-5F8F-4191-8881-1DE91BB2B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6623A080-F2C6-4664-B99C-99A9C287B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330E7091-D82F-490A-8F32-DE8745212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B340B39-E421-434F-AF1A-DAD7E7802D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6C2ED568-9809-4A18-A06A-87018A987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A6C26F4B-6369-4557-B6D4-A1B448B1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42CEA830-FB77-4EA5-9BAB-64B6F500F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E5A9B88C-3ADF-40D8-9E9B-42439F85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CC9DEE2F-0410-4B1A-BED8-D1371CE8B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8A66E75A-959E-436D-B1F1-DBD1E460E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B35526DB-3749-43FA-84BA-E73EE1D1D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503C90B-19EF-4925-A08A-AE40956A2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98692DC-F401-45BC-ABC7-421F3391C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8629B1A4-7BFC-4F45-9FAD-BB035C4E47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A2F92592-AB8B-4732-BEE7-3E2B830EA3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9C3644DC-02D1-43FF-8ED1-0ECBBA4B3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4DC12AE3-E70C-4CD8-9A74-7567F99C4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0E0DDE12-8B48-4D21-8863-06298ED8B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C611F1DE-AF40-48FC-8A1E-0A175D439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34C2CAED-22FC-4450-8BBC-7811F7DF9B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F89E6B45-A41C-4735-A7F5-E4EFD5DCF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44BFE35C-5487-42E8-AC30-01FC1E4F51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575E1A5-C3CB-4081-A394-36172B7DB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C9C6DF24-803A-44A1-B29A-B90297D39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22A7B096-566C-4312-AF19-D9A3B6BC0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8B429767-12DD-4020-BC3E-9944CF36F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FF510776-417B-4B74-9082-ED3915450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FEF51D3D-E951-49CE-BCE4-D444BEF6B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B27BA73E-E784-4961-884D-F507DDE38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2849019E-0178-4A1C-A5D8-DC3DFC572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B49676D-9D41-4B2D-8FF9-69AC31CFDC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6BDFE3E8-9647-4400-B019-8EDD4E688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EDD57B95-ED61-4561-9ADF-38126BADC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3744F230-BFBA-41B0-9FE2-481D1EAFFF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C32022D3-12E0-4BC1-8085-D6CBF3CDD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D1AED37F-874A-4B21-A522-FEBCB38F4C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5BB466E2-3497-4A3B-8777-FAA0AAEE2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A924D178-36E4-4E29-86E8-7716F3B4A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D0DF84E5-BB3D-4120-8FD3-98ECDA31B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E5B29635-10AC-481E-A2DE-80E9DE612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AAB430CA-3259-463F-85F9-B6E180323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8EF18909-FC9F-4845-B1DC-027E82B21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EFCE2389-D574-49C1-89EB-D8C7308883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D44B35A5-5216-45FC-8F0F-D80E383B4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470F10A-F708-41AA-A910-5C288B355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CD73E13B-910B-40D2-B53F-6614C098B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267FC95-0200-40B3-B043-D33BEA60D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9F14022C-37CD-4CDD-ACD1-86161EF0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1924161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8645</TotalTime>
  <Words>3311</Words>
  <Application>Microsoft Office PowerPoint</Application>
  <PresentationFormat>Widescreen</PresentationFormat>
  <Paragraphs>289</Paragraphs>
  <Slides>29</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Aptos Display</vt:lpstr>
      <vt:lpstr>Arial</vt:lpstr>
      <vt:lpstr>Cambria Math</vt:lpstr>
      <vt:lpstr>Office Theme</vt:lpstr>
      <vt:lpstr>Advance Directives for EMS Clinicians</vt:lpstr>
      <vt:lpstr>What is an advance directive?</vt:lpstr>
      <vt:lpstr>Living Will</vt:lpstr>
      <vt:lpstr>Durable Power of Attorney (POA)</vt:lpstr>
      <vt:lpstr>MOLST/POLST Form</vt:lpstr>
      <vt:lpstr>DNR/DNI</vt:lpstr>
      <vt:lpstr>New Mexico State Laws</vt:lpstr>
      <vt:lpstr>New Mexico State Laws</vt:lpstr>
      <vt:lpstr>EMS DNR</vt:lpstr>
      <vt:lpstr>PowerPoint Presentation</vt:lpstr>
      <vt:lpstr>DNR ≠ Do Not Treat</vt:lpstr>
      <vt:lpstr>MOST Form</vt:lpstr>
      <vt:lpstr>PowerPoint Presentation</vt:lpstr>
      <vt:lpstr>PowerPoint Presentation</vt:lpstr>
      <vt:lpstr>PowerPoint Presentation</vt:lpstr>
      <vt:lpstr>What is my job as an EMS clinician?</vt:lpstr>
      <vt:lpstr>CALL YOUR MEDICAL DIRECTION!</vt:lpstr>
      <vt:lpstr>PowerPoint Presentation</vt:lpstr>
      <vt:lpstr>PowerPoint Presentation</vt:lpstr>
      <vt:lpstr>Legal Protections</vt:lpstr>
      <vt:lpstr>What if the patient  is awake?</vt:lpstr>
      <vt:lpstr>Communication</vt:lpstr>
      <vt:lpstr>PowerPoint Presentation</vt:lpstr>
      <vt:lpstr>Scenario #1</vt:lpstr>
      <vt:lpstr>Scenario #2</vt:lpstr>
      <vt:lpstr>Scenario #3</vt:lpstr>
      <vt:lpstr>Key Takeaways</vt:lpstr>
      <vt:lpstr>To-Do Items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Shelby Parker</dc:creator>
  <cp:lastModifiedBy>Shelby Parker</cp:lastModifiedBy>
  <cp:revision>12</cp:revision>
  <dcterms:created xsi:type="dcterms:W3CDTF">2025-01-25T01:58:44Z</dcterms:created>
  <dcterms:modified xsi:type="dcterms:W3CDTF">2025-02-02T18:04:40Z</dcterms:modified>
</cp:coreProperties>
</file>