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9" r:id="rId1"/>
  </p:sldMasterIdLst>
  <p:notesMasterIdLst>
    <p:notesMasterId r:id="rId28"/>
  </p:notesMasterIdLst>
  <p:handoutMasterIdLst>
    <p:handoutMasterId r:id="rId29"/>
  </p:handoutMasterIdLst>
  <p:sldIdLst>
    <p:sldId id="268" r:id="rId2"/>
    <p:sldId id="269" r:id="rId3"/>
    <p:sldId id="270" r:id="rId4"/>
    <p:sldId id="330" r:id="rId5"/>
    <p:sldId id="335" r:id="rId6"/>
    <p:sldId id="331" r:id="rId7"/>
    <p:sldId id="284" r:id="rId8"/>
    <p:sldId id="336" r:id="rId9"/>
    <p:sldId id="289" r:id="rId10"/>
    <p:sldId id="296" r:id="rId11"/>
    <p:sldId id="315" r:id="rId12"/>
    <p:sldId id="297" r:id="rId13"/>
    <p:sldId id="316" r:id="rId14"/>
    <p:sldId id="299" r:id="rId15"/>
    <p:sldId id="317" r:id="rId16"/>
    <p:sldId id="332" r:id="rId17"/>
    <p:sldId id="346" r:id="rId18"/>
    <p:sldId id="348" r:id="rId19"/>
    <p:sldId id="349" r:id="rId20"/>
    <p:sldId id="350" r:id="rId21"/>
    <p:sldId id="352" r:id="rId22"/>
    <p:sldId id="351" r:id="rId23"/>
    <p:sldId id="334" r:id="rId24"/>
    <p:sldId id="347" r:id="rId25"/>
    <p:sldId id="353" r:id="rId26"/>
    <p:sldId id="354" r:id="rId27"/>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18" autoAdjust="0"/>
    <p:restoredTop sz="69174" autoAdjust="0"/>
  </p:normalViewPr>
  <p:slideViewPr>
    <p:cSldViewPr>
      <p:cViewPr varScale="1">
        <p:scale>
          <a:sx n="79" d="100"/>
          <a:sy n="79" d="100"/>
        </p:scale>
        <p:origin x="2512"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21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sz="quarter" idx="1"/>
          </p:nvPr>
        </p:nvSpPr>
        <p:spPr>
          <a:xfrm>
            <a:off x="4014100" y="0"/>
            <a:ext cx="3070860" cy="468630"/>
          </a:xfrm>
          <a:prstGeom prst="rect">
            <a:avLst/>
          </a:prstGeom>
        </p:spPr>
        <p:txBody>
          <a:bodyPr vert="horz" lIns="94046" tIns="47023" rIns="94046" bIns="47023" rtlCol="0"/>
          <a:lstStyle>
            <a:lvl1pPr algn="r">
              <a:defRPr sz="1200"/>
            </a:lvl1pPr>
          </a:lstStyle>
          <a:p>
            <a:fld id="{780BC327-32DD-4B6A-92FA-FF0DB8AEFC00}" type="datetimeFigureOut">
              <a:rPr lang="en-US" smtClean="0"/>
              <a:pPr/>
              <a:t>1/6/25</a:t>
            </a:fld>
            <a:endParaRPr lang="en-US"/>
          </a:p>
        </p:txBody>
      </p:sp>
      <p:sp>
        <p:nvSpPr>
          <p:cNvPr id="4" name="Footer Placeholder 3"/>
          <p:cNvSpPr>
            <a:spLocks noGrp="1"/>
          </p:cNvSpPr>
          <p:nvPr>
            <p:ph type="ftr" sz="quarter" idx="2"/>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5" name="Slide Number Placeholder 4"/>
          <p:cNvSpPr>
            <a:spLocks noGrp="1"/>
          </p:cNvSpPr>
          <p:nvPr>
            <p:ph type="sldNum" sz="quarter" idx="3"/>
          </p:nvPr>
        </p:nvSpPr>
        <p:spPr>
          <a:xfrm>
            <a:off x="4014100" y="8902343"/>
            <a:ext cx="3070860" cy="468630"/>
          </a:xfrm>
          <a:prstGeom prst="rect">
            <a:avLst/>
          </a:prstGeom>
        </p:spPr>
        <p:txBody>
          <a:bodyPr vert="horz" lIns="94046" tIns="47023" rIns="94046" bIns="47023" rtlCol="0" anchor="b"/>
          <a:lstStyle>
            <a:lvl1pPr algn="r">
              <a:defRPr sz="1200"/>
            </a:lvl1pPr>
          </a:lstStyle>
          <a:p>
            <a:fld id="{275C8737-3561-4107-9078-EA02A9ECF712}"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a:defRPr sz="1200"/>
            </a:lvl1pPr>
          </a:lstStyle>
          <a:p>
            <a:fld id="{D9588E0D-4E4E-49DD-BD79-C82A1BBE061A}" type="datetimeFigureOut">
              <a:rPr lang="en-US" smtClean="0"/>
              <a:pPr/>
              <a:t>1/6/25</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endParaRPr lang="en-US"/>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a:defRPr sz="1200"/>
            </a:lvl1pPr>
          </a:lstStyle>
          <a:p>
            <a:fld id="{35CD2D37-5B92-4503-BBB8-829B8944FE9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725E1C-4CCF-417F-9A74-4E2A984B1F70}"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CD2D37-5B92-4503-BBB8-829B8944FE92}"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5115" indent="-235115">
              <a:buAutoNum type="arabicPeriod"/>
            </a:pPr>
            <a:r>
              <a:rPr lang="en-US" dirty="0"/>
              <a:t>Irregular pupil</a:t>
            </a:r>
            <a:r>
              <a:rPr lang="en-US" baseline="0" dirty="0"/>
              <a:t> suggestive of globe rupture even though trauma not </a:t>
            </a:r>
            <a:r>
              <a:rPr lang="en-US" baseline="0" dirty="0" err="1"/>
              <a:t>not</a:t>
            </a:r>
            <a:r>
              <a:rPr lang="en-US" baseline="0" dirty="0"/>
              <a:t> impressive</a:t>
            </a:r>
          </a:p>
          <a:p>
            <a:pPr marL="235115" indent="-235115">
              <a:buAutoNum type="arabicPeriod"/>
            </a:pPr>
            <a:r>
              <a:rPr lang="en-US" baseline="0" dirty="0"/>
              <a:t>Don’t put pressure on globe, can cover with end of cup to protect during transport etc, provide pain control</a:t>
            </a:r>
          </a:p>
          <a:p>
            <a:pPr marL="235115" indent="-235115"/>
            <a:r>
              <a:rPr lang="en-US" dirty="0"/>
              <a:t>You can also see </a:t>
            </a:r>
            <a:r>
              <a:rPr lang="en-US" dirty="0" err="1"/>
              <a:t>hyphema</a:t>
            </a:r>
            <a:r>
              <a:rPr lang="en-US" baseline="0" dirty="0"/>
              <a:t> with globe rupture and with just plain trauma, other associated symptoms of globe rupture include </a:t>
            </a:r>
            <a:r>
              <a:rPr lang="en-US" baseline="0" dirty="0" err="1"/>
              <a:t>subconjunctival</a:t>
            </a:r>
            <a:r>
              <a:rPr lang="en-US" baseline="0" dirty="0"/>
              <a:t> hemorrhage, </a:t>
            </a:r>
            <a:r>
              <a:rPr lang="en-US" baseline="0" dirty="0" err="1"/>
              <a:t>chemosis</a:t>
            </a:r>
            <a:endParaRPr lang="en-US" dirty="0"/>
          </a:p>
        </p:txBody>
      </p:sp>
      <p:sp>
        <p:nvSpPr>
          <p:cNvPr id="4" name="Slide Number Placeholder 3"/>
          <p:cNvSpPr>
            <a:spLocks noGrp="1"/>
          </p:cNvSpPr>
          <p:nvPr>
            <p:ph type="sldNum" sz="quarter" idx="10"/>
          </p:nvPr>
        </p:nvSpPr>
        <p:spPr/>
        <p:txBody>
          <a:bodyPr/>
          <a:lstStyle/>
          <a:p>
            <a:fld id="{35CD2D37-5B92-4503-BBB8-829B8944FE92}"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CD2D37-5B92-4503-BBB8-829B8944FE92}" type="slidenum">
              <a:rPr lang="en-US" smtClean="0"/>
              <a:pPr/>
              <a:t>25</a:t>
            </a:fld>
            <a:endParaRPr lang="en-US"/>
          </a:p>
        </p:txBody>
      </p:sp>
    </p:spTree>
    <p:extLst>
      <p:ext uri="{BB962C8B-B14F-4D97-AF65-F5344CB8AC3E}">
        <p14:creationId xmlns:p14="http://schemas.microsoft.com/office/powerpoint/2010/main" val="918956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5115" indent="-235115">
              <a:buAutoNum type="arabicPeriod"/>
            </a:pPr>
            <a:r>
              <a:rPr lang="en-US" dirty="0"/>
              <a:t>Irregular pupil</a:t>
            </a:r>
            <a:r>
              <a:rPr lang="en-US" baseline="0" dirty="0"/>
              <a:t> suggestive of globe rupture even though trauma not </a:t>
            </a:r>
            <a:r>
              <a:rPr lang="en-US" baseline="0" dirty="0" err="1"/>
              <a:t>not</a:t>
            </a:r>
            <a:r>
              <a:rPr lang="en-US" baseline="0" dirty="0"/>
              <a:t> impressive</a:t>
            </a:r>
          </a:p>
          <a:p>
            <a:pPr marL="235115" indent="-235115">
              <a:buAutoNum type="arabicPeriod"/>
            </a:pPr>
            <a:r>
              <a:rPr lang="en-US" baseline="0" dirty="0"/>
              <a:t>Don’t put pressure on globe, can cover with end of cup to protect during transport etc, provide pain control</a:t>
            </a:r>
          </a:p>
          <a:p>
            <a:pPr marL="235115" indent="-235115"/>
            <a:r>
              <a:rPr lang="en-US" dirty="0"/>
              <a:t>You can also see </a:t>
            </a:r>
            <a:r>
              <a:rPr lang="en-US" dirty="0" err="1"/>
              <a:t>hyphema</a:t>
            </a:r>
            <a:r>
              <a:rPr lang="en-US" baseline="0" dirty="0"/>
              <a:t> with globe rupture and with just plain trauma, other associated symptoms of globe rupture include </a:t>
            </a:r>
            <a:r>
              <a:rPr lang="en-US" baseline="0" dirty="0" err="1"/>
              <a:t>subconjunctival</a:t>
            </a:r>
            <a:r>
              <a:rPr lang="en-US" baseline="0" dirty="0"/>
              <a:t> hemorrhage, </a:t>
            </a:r>
            <a:r>
              <a:rPr lang="en-US" baseline="0" dirty="0" err="1"/>
              <a:t>chemosis</a:t>
            </a:r>
            <a:endParaRPr lang="en-US" dirty="0"/>
          </a:p>
        </p:txBody>
      </p:sp>
      <p:sp>
        <p:nvSpPr>
          <p:cNvPr id="4" name="Slide Number Placeholder 3"/>
          <p:cNvSpPr>
            <a:spLocks noGrp="1"/>
          </p:cNvSpPr>
          <p:nvPr>
            <p:ph type="sldNum" sz="quarter" idx="10"/>
          </p:nvPr>
        </p:nvSpPr>
        <p:spPr/>
        <p:txBody>
          <a:bodyPr/>
          <a:lstStyle/>
          <a:p>
            <a:fld id="{35CD2D37-5B92-4503-BBB8-829B8944FE92}" type="slidenum">
              <a:rPr lang="en-US" smtClean="0"/>
              <a:pPr/>
              <a:t>26</a:t>
            </a:fld>
            <a:endParaRPr lang="en-US"/>
          </a:p>
        </p:txBody>
      </p:sp>
    </p:spTree>
    <p:extLst>
      <p:ext uri="{BB962C8B-B14F-4D97-AF65-F5344CB8AC3E}">
        <p14:creationId xmlns:p14="http://schemas.microsoft.com/office/powerpoint/2010/main" val="2669421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miter lim="800000"/>
            <a:headEnd/>
            <a:tailEnd/>
          </a:ln>
        </p:spPr>
        <p:txBody>
          <a:bodyPr/>
          <a:lstStyle/>
          <a:p>
            <a:fld id="{E9703640-4EA0-419A-95CB-14FBD7ED1D4A}" type="slidenum">
              <a:rPr lang="en-US" smtClean="0"/>
              <a:pPr/>
              <a:t>2</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lnSpc>
                <a:spcPct val="80000"/>
              </a:lnSpc>
            </a:pPr>
            <a:r>
              <a:rPr lang="en-US" altLang="zh-CN" sz="900" dirty="0"/>
              <a:t>The eye is a globe measuring approximately 3 centimeters in diameter. Each globe sits within a pyramid-shaped recess within the skull called the </a:t>
            </a:r>
            <a:r>
              <a:rPr lang="en-US" altLang="zh-CN" sz="900" b="1" dirty="0"/>
              <a:t>orbit</a:t>
            </a:r>
            <a:r>
              <a:rPr lang="en-US" altLang="zh-CN" sz="900" dirty="0"/>
              <a:t>. Thin bone forms the walls of each orbit. Within the orbit, numerous long, thin muscles are attached to the surface of the globe and anchored to the orbital walls. These muscles rotate the globe, and it is the fine coordination of this movement within both orbits that allows for the complex act of visual tracking. </a:t>
            </a:r>
          </a:p>
          <a:p>
            <a:pPr eaLnBrk="1" hangingPunct="1">
              <a:lnSpc>
                <a:spcPct val="80000"/>
              </a:lnSpc>
            </a:pPr>
            <a:r>
              <a:rPr lang="en-US" altLang="zh-CN" sz="900" dirty="0"/>
              <a:t>The </a:t>
            </a:r>
            <a:r>
              <a:rPr lang="en-US" altLang="zh-CN" sz="900" b="1" dirty="0"/>
              <a:t>sclera</a:t>
            </a:r>
            <a:r>
              <a:rPr lang="en-US" altLang="zh-CN" sz="900" dirty="0"/>
              <a:t> is a tough, fibrous coat that envelops most of the globe. It forms the “white” of the visible portion of the eye. The colored iris in the center of the anterior globe is coated by the </a:t>
            </a:r>
            <a:r>
              <a:rPr lang="en-US" altLang="zh-CN" sz="900" b="1" dirty="0"/>
              <a:t>cornea</a:t>
            </a:r>
            <a:r>
              <a:rPr lang="en-US" altLang="zh-CN" sz="900" dirty="0"/>
              <a:t>, a transparent sheet of tissue that is extremely susceptible to scratches or the embedding of small foreign bodies. It is also quite sensitive—even the smallest corneal abrasion causes extreme pain, tearing, and sensitivity to light (photophobia) in the affected eye. The </a:t>
            </a:r>
            <a:r>
              <a:rPr lang="en-US" altLang="zh-CN" sz="900" b="1" dirty="0"/>
              <a:t>conjunctiva</a:t>
            </a:r>
            <a:r>
              <a:rPr lang="en-US" altLang="zh-CN" sz="900" dirty="0"/>
              <a:t> is a thin covering that extends from the inner aspects of the upper and lower eyelids and across the exposed portion of the sclera. It does not cover the cornea. Moistening of the conjunctiva with tears secreted by the </a:t>
            </a:r>
            <a:r>
              <a:rPr lang="en-US" altLang="zh-CN" sz="900" b="1" dirty="0" err="1"/>
              <a:t>lacrimal</a:t>
            </a:r>
            <a:r>
              <a:rPr lang="en-US" altLang="zh-CN" sz="900" b="1" dirty="0"/>
              <a:t> glands</a:t>
            </a:r>
            <a:r>
              <a:rPr lang="en-US" altLang="zh-CN" sz="900" dirty="0"/>
              <a:t> lubricates the surface of the eye and allows the eyelids to glide smoothly over the globe’s surface. </a:t>
            </a:r>
          </a:p>
          <a:p>
            <a:pPr eaLnBrk="1" hangingPunct="1">
              <a:lnSpc>
                <a:spcPct val="80000"/>
              </a:lnSpc>
            </a:pPr>
            <a:r>
              <a:rPr lang="en-US" altLang="zh-CN" sz="900" dirty="0"/>
              <a:t>Behind the cornea lies the </a:t>
            </a:r>
            <a:r>
              <a:rPr lang="en-US" altLang="zh-CN" sz="900" b="1" dirty="0"/>
              <a:t>anterior chamber</a:t>
            </a:r>
            <a:r>
              <a:rPr lang="en-US" altLang="zh-CN" sz="900" dirty="0"/>
              <a:t>, a space filled with circulating intraocular fluid called the </a:t>
            </a:r>
            <a:r>
              <a:rPr lang="en-US" altLang="zh-CN" sz="900" b="1" dirty="0"/>
              <a:t>aqueous humor</a:t>
            </a:r>
            <a:r>
              <a:rPr lang="en-US" altLang="zh-CN" sz="900" dirty="0"/>
              <a:t>. The posterior wall of the anterior chamber is formed by the </a:t>
            </a:r>
            <a:r>
              <a:rPr lang="en-US" altLang="zh-CN" sz="900" b="1" dirty="0"/>
              <a:t>iris</a:t>
            </a:r>
            <a:r>
              <a:rPr lang="en-US" altLang="zh-CN" sz="900" dirty="0"/>
              <a:t>, a colored ring of thin muscle. Contraction or relaxation of the musculature of the iris dilates or constricts the </a:t>
            </a:r>
            <a:r>
              <a:rPr lang="en-US" altLang="zh-CN" sz="900" b="1" dirty="0"/>
              <a:t>pupil</a:t>
            </a:r>
            <a:r>
              <a:rPr lang="en-US" altLang="zh-CN" sz="900" dirty="0"/>
              <a:t>, the central opening of the iris through which light enters the globe itself. The </a:t>
            </a:r>
            <a:r>
              <a:rPr lang="en-US" altLang="zh-CN" sz="900" b="1" dirty="0"/>
              <a:t>lens</a:t>
            </a:r>
            <a:r>
              <a:rPr lang="en-US" altLang="zh-CN" sz="900" dirty="0"/>
              <a:t> is situated immediately posterior to the pupil. Subtle changes in the shape of the lens focuses entering light upon the </a:t>
            </a:r>
            <a:r>
              <a:rPr lang="en-US" altLang="zh-CN" sz="900" b="1" dirty="0"/>
              <a:t>retina</a:t>
            </a:r>
            <a:r>
              <a:rPr lang="en-US" altLang="zh-CN" sz="900" dirty="0"/>
              <a:t>, a thin sheet of richly </a:t>
            </a:r>
            <a:r>
              <a:rPr lang="en-US" altLang="zh-CN" sz="900" dirty="0" err="1"/>
              <a:t>vascularized</a:t>
            </a:r>
            <a:r>
              <a:rPr lang="en-US" altLang="zh-CN" sz="900" dirty="0"/>
              <a:t> and highly specialized nerve tissue that adheres to the posterior inner wall of the globe. The retina converts light images into neural transmissions interpreted as sight by the brain.</a:t>
            </a:r>
          </a:p>
          <a:p>
            <a:pPr eaLnBrk="1" hangingPunct="1">
              <a:lnSpc>
                <a:spcPct val="80000"/>
              </a:lnSpc>
            </a:pPr>
            <a:r>
              <a:rPr lang="en-US" altLang="zh-CN" sz="900" dirty="0"/>
              <a:t>Pressure within the globe is maintained by a careful balance in the volume of aqueous humor circulating within the anterior chamber and the more gelatinous fluid known as </a:t>
            </a:r>
            <a:r>
              <a:rPr lang="en-US" altLang="zh-CN" sz="900" b="1" dirty="0"/>
              <a:t>vitreous humor</a:t>
            </a:r>
            <a:r>
              <a:rPr lang="en-US" altLang="zh-CN" sz="900" dirty="0"/>
              <a:t> that fills the eyeball itself. The integrity of the retina depends upon the maintenance of proper intraocular pressure (IOP) within a specific range. A sudden loss of IOP, such as might occur when the globe has been punctured or ruptured, can deform the globe and separate the retina from its attachment to the posterior wall of the globe, which may result in blindness. Conversely, sudden rises in IOP can disrupt the retina or, over time, compromise its blood flow, causing ischemic damage to this delicate nerve tissue. </a:t>
            </a:r>
          </a:p>
          <a:p>
            <a:pPr eaLnBrk="1" hangingPunct="1">
              <a:lnSpc>
                <a:spcPct val="80000"/>
              </a:lnSpc>
            </a:pPr>
            <a:r>
              <a:rPr lang="en-US" altLang="zh-CN" sz="900" dirty="0"/>
              <a:t>Numerous conditions cause acute eye pain or compromise vision. Most important among these are chemical exposure, trauma, and certain medical conditions such as acute glaucoma or sudden compromise of the vascular supply to the eye.</a:t>
            </a:r>
          </a:p>
          <a:p>
            <a:pPr eaLnBrk="1" hangingPunct="1">
              <a:lnSpc>
                <a:spcPct val="80000"/>
              </a:lnSpc>
            </a:pPr>
            <a:br>
              <a:rPr lang="en-US" altLang="zh-CN" sz="900" dirty="0"/>
            </a:br>
            <a:endParaRPr lang="en-US" sz="900"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0725E1C-4CCF-417F-9A74-4E2A984B1F70}"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Blunt: resulting orbital blow out, entrapment, </a:t>
            </a:r>
            <a:r>
              <a:rPr lang="en-US" dirty="0" err="1"/>
              <a:t>exopthalmos</a:t>
            </a:r>
            <a:r>
              <a:rPr lang="en-US" dirty="0"/>
              <a:t> </a:t>
            </a:r>
          </a:p>
          <a:p>
            <a:r>
              <a:rPr lang="en-US" dirty="0"/>
              <a:t>Penetrating: foreign</a:t>
            </a:r>
            <a:r>
              <a:rPr lang="en-US" baseline="0" dirty="0"/>
              <a:t> bodies, globe rupture, </a:t>
            </a:r>
          </a:p>
          <a:p>
            <a:r>
              <a:rPr lang="en-US" baseline="0" dirty="0"/>
              <a:t>Exposures:  Acid, base</a:t>
            </a:r>
          </a:p>
          <a:p>
            <a:endParaRPr lang="en-US" dirty="0"/>
          </a:p>
        </p:txBody>
      </p:sp>
      <p:sp>
        <p:nvSpPr>
          <p:cNvPr id="4" name="Slide Number Placeholder 3"/>
          <p:cNvSpPr>
            <a:spLocks noGrp="1"/>
          </p:cNvSpPr>
          <p:nvPr>
            <p:ph type="sldNum" sz="quarter" idx="10"/>
          </p:nvPr>
        </p:nvSpPr>
        <p:spPr/>
        <p:txBody>
          <a:bodyPr/>
          <a:lstStyle/>
          <a:p>
            <a:fld id="{35CD2D37-5B92-4503-BBB8-829B8944FE92}"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CD2D37-5B92-4503-BBB8-829B8944FE92}"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CD2D37-5B92-4503-BBB8-829B8944FE92}"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5115" indent="-235115">
              <a:buAutoNum type="arabicPeriod"/>
            </a:pPr>
            <a:r>
              <a:rPr lang="en-US" dirty="0"/>
              <a:t>Glaucoma</a:t>
            </a:r>
            <a:r>
              <a:rPr lang="en-US" baseline="0" dirty="0"/>
              <a:t>, trauma, temporal </a:t>
            </a:r>
            <a:r>
              <a:rPr lang="en-US" baseline="0" dirty="0" err="1"/>
              <a:t>arteritis</a:t>
            </a:r>
            <a:r>
              <a:rPr lang="en-US" baseline="0" dirty="0"/>
              <a:t>, optic neuritis (painful vision loss)   retinal detachment, CRAO, CRVO, vitreous hemorrhage, </a:t>
            </a:r>
            <a:r>
              <a:rPr lang="en-US" baseline="0" dirty="0" err="1"/>
              <a:t>amaurosis</a:t>
            </a:r>
            <a:r>
              <a:rPr lang="en-US" baseline="0" dirty="0"/>
              <a:t> </a:t>
            </a:r>
            <a:r>
              <a:rPr lang="en-US" baseline="0" dirty="0" err="1"/>
              <a:t>fugax</a:t>
            </a:r>
            <a:r>
              <a:rPr lang="en-US" baseline="0" dirty="0"/>
              <a:t> (painless)  </a:t>
            </a:r>
          </a:p>
          <a:p>
            <a:pPr marL="235115" indent="-235115">
              <a:buAutoNum type="arabicPeriod"/>
            </a:pPr>
            <a:r>
              <a:rPr lang="en-US" baseline="0" dirty="0"/>
              <a:t>Glaucoma (steamy cornea, acute painful vision loss, increased </a:t>
            </a:r>
            <a:r>
              <a:rPr lang="en-US" baseline="0" dirty="0" err="1"/>
              <a:t>iop</a:t>
            </a:r>
            <a:r>
              <a:rPr lang="en-US" baseline="0" dirty="0"/>
              <a:t>) </a:t>
            </a:r>
          </a:p>
          <a:p>
            <a:pPr marL="235115" indent="-235115">
              <a:buAutoNum type="arabicPeriod"/>
            </a:pPr>
            <a:r>
              <a:rPr lang="en-US" baseline="0" dirty="0"/>
              <a:t>Increased IOP, </a:t>
            </a:r>
            <a:r>
              <a:rPr lang="en-US" baseline="0" dirty="0" err="1"/>
              <a:t>trabecular</a:t>
            </a:r>
            <a:r>
              <a:rPr lang="en-US" baseline="0" dirty="0"/>
              <a:t> meshwork blocked usually by lip of iris at time of attempted </a:t>
            </a:r>
            <a:r>
              <a:rPr lang="en-US" baseline="0" dirty="0" err="1"/>
              <a:t>pupillary</a:t>
            </a:r>
            <a:r>
              <a:rPr lang="en-US" baseline="0" dirty="0"/>
              <a:t> dilation so aqueous humor can’t leave</a:t>
            </a:r>
            <a:endParaRPr lang="en-US" dirty="0"/>
          </a:p>
        </p:txBody>
      </p:sp>
      <p:sp>
        <p:nvSpPr>
          <p:cNvPr id="4" name="Slide Number Placeholder 3"/>
          <p:cNvSpPr>
            <a:spLocks noGrp="1"/>
          </p:cNvSpPr>
          <p:nvPr>
            <p:ph type="sldNum" sz="quarter" idx="10"/>
          </p:nvPr>
        </p:nvSpPr>
        <p:spPr/>
        <p:txBody>
          <a:bodyPr/>
          <a:lstStyle/>
          <a:p>
            <a:fld id="{35CD2D37-5B92-4503-BBB8-829B8944FE92}"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CD2D37-5B92-4503-BBB8-829B8944FE92}"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5115" indent="-235115">
              <a:buAutoNum type="arabicPeriod"/>
            </a:pPr>
            <a:r>
              <a:rPr lang="en-US" dirty="0"/>
              <a:t>irrigate!!!  Morgan lens,</a:t>
            </a:r>
            <a:r>
              <a:rPr lang="en-US" baseline="0" dirty="0"/>
              <a:t> nasal </a:t>
            </a:r>
            <a:r>
              <a:rPr lang="en-US" baseline="0" dirty="0" err="1"/>
              <a:t>cannula</a:t>
            </a:r>
            <a:endParaRPr lang="en-US" dirty="0"/>
          </a:p>
          <a:p>
            <a:pPr marL="235115" indent="-235115">
              <a:buAutoNum type="arabicPeriod"/>
            </a:pPr>
            <a:r>
              <a:rPr lang="en-US" dirty="0"/>
              <a:t>Base, so</a:t>
            </a:r>
            <a:r>
              <a:rPr lang="en-US" baseline="0" dirty="0"/>
              <a:t> gather as much info as possible about what type of exposure. </a:t>
            </a:r>
          </a:p>
          <a:p>
            <a:pPr marL="235115" indent="-235115">
              <a:buAutoNum type="arabicPeriod"/>
            </a:pPr>
            <a:r>
              <a:rPr lang="en-US" dirty="0" err="1"/>
              <a:t>Liquefactive</a:t>
            </a:r>
            <a:r>
              <a:rPr lang="en-US" baseline="0" dirty="0"/>
              <a:t> necrosis, allows penetration of cornea, to </a:t>
            </a:r>
            <a:r>
              <a:rPr lang="en-US" baseline="0" dirty="0" err="1"/>
              <a:t>trabecula</a:t>
            </a:r>
            <a:r>
              <a:rPr lang="en-US" baseline="0" dirty="0"/>
              <a:t>, iris, pupil within 5-15 min depending on the type of base (usually ph &gt;11.5)</a:t>
            </a:r>
            <a:endParaRPr lang="en-US" dirty="0"/>
          </a:p>
        </p:txBody>
      </p:sp>
      <p:sp>
        <p:nvSpPr>
          <p:cNvPr id="4" name="Slide Number Placeholder 3"/>
          <p:cNvSpPr>
            <a:spLocks noGrp="1"/>
          </p:cNvSpPr>
          <p:nvPr>
            <p:ph type="sldNum" sz="quarter" idx="10"/>
          </p:nvPr>
        </p:nvSpPr>
        <p:spPr/>
        <p:txBody>
          <a:bodyPr/>
          <a:lstStyle/>
          <a:p>
            <a:fld id="{35CD2D37-5B92-4503-BBB8-829B8944FE92}"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AB02A5-4FE5-49D9-9E24-09F23B90C450}" type="datetimeFigureOut">
              <a:rPr lang="en-US" smtClean="0"/>
              <a:pPr/>
              <a:t>1/6/25</a:t>
            </a:fld>
            <a:endParaRPr lang="en-US"/>
          </a:p>
        </p:txBody>
      </p:sp>
      <p:sp>
        <p:nvSpPr>
          <p:cNvPr id="5" name="Footer Placeholder 4"/>
          <p:cNvSpPr>
            <a:spLocks noGrp="1"/>
          </p:cNvSpPr>
          <p:nvPr>
            <p:ph type="ftr" sz="quarter" idx="11"/>
          </p:nvPr>
        </p:nvSpPr>
        <p:spPr>
          <a:xfrm>
            <a:off x="812805" y="6272785"/>
            <a:ext cx="4745736" cy="365125"/>
          </a:xfrm>
        </p:spPr>
        <p:txBody>
          <a:bodyPr/>
          <a:lstStyle/>
          <a:p>
            <a:endParaRPr kumimoji="0" lang="en-US"/>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6294C92D-0306-4E69-9CD3-20855E849650}" type="slidenum">
              <a:rPr kumimoji="0" lang="en-US" smtClean="0"/>
              <a:pPr/>
              <a:t>‹#›</a:t>
            </a:fld>
            <a:endParaRPr kumimoji="0" lang="en-US"/>
          </a:p>
        </p:txBody>
      </p:sp>
    </p:spTree>
    <p:extLst>
      <p:ext uri="{BB962C8B-B14F-4D97-AF65-F5344CB8AC3E}">
        <p14:creationId xmlns:p14="http://schemas.microsoft.com/office/powerpoint/2010/main" val="2577023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AB02A5-4FE5-49D9-9E24-09F23B90C450}" type="datetimeFigureOut">
              <a:rPr lang="en-US" smtClean="0"/>
              <a:pPr/>
              <a:t>1/6/25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294C92D-0306-4E69-9CD3-20855E849650}" type="slidenum">
              <a:rPr kumimoji="0" lang="en-US" smtClean="0"/>
              <a:pPr/>
              <a:t>‹#›</a:t>
            </a:fld>
            <a:endParaRPr kumimoji="0" lang="en-US"/>
          </a:p>
        </p:txBody>
      </p:sp>
    </p:spTree>
    <p:extLst>
      <p:ext uri="{BB962C8B-B14F-4D97-AF65-F5344CB8AC3E}">
        <p14:creationId xmlns:p14="http://schemas.microsoft.com/office/powerpoint/2010/main" val="16868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AB02A5-4FE5-49D9-9E24-09F23B90C450}" type="datetimeFigureOut">
              <a:rPr lang="en-US" smtClean="0"/>
              <a:pPr/>
              <a:t>1/6/25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294C92D-0306-4E69-9CD3-20855E849650}" type="slidenum">
              <a:rPr kumimoji="0" lang="en-US" smtClean="0"/>
              <a:pPr/>
              <a:t>‹#›</a:t>
            </a:fld>
            <a:endParaRPr kumimoji="0" lang="en-US"/>
          </a:p>
        </p:txBody>
      </p:sp>
    </p:spTree>
    <p:extLst>
      <p:ext uri="{BB962C8B-B14F-4D97-AF65-F5344CB8AC3E}">
        <p14:creationId xmlns:p14="http://schemas.microsoft.com/office/powerpoint/2010/main" val="3838269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44563"/>
          </a:xfrm>
        </p:spPr>
        <p:txBody>
          <a:bodyPr/>
          <a:lstStyle/>
          <a:p>
            <a:r>
              <a:rPr lang="en-US"/>
              <a:t>Click to edit Master title style</a:t>
            </a:r>
          </a:p>
        </p:txBody>
      </p:sp>
      <p:sp>
        <p:nvSpPr>
          <p:cNvPr id="3" name="Text Placeholder 2"/>
          <p:cNvSpPr>
            <a:spLocks noGrp="1"/>
          </p:cNvSpPr>
          <p:nvPr>
            <p:ph type="body" sz="half" idx="1"/>
          </p:nvPr>
        </p:nvSpPr>
        <p:spPr>
          <a:xfrm>
            <a:off x="457200" y="1905000"/>
            <a:ext cx="4038600" cy="4221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221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553200" y="6248400"/>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0" y="6324600"/>
            <a:ext cx="1143000" cy="323850"/>
          </a:xfrm>
        </p:spPr>
        <p:txBody>
          <a:bodyPr/>
          <a:lstStyle>
            <a:lvl1pPr>
              <a:defRPr/>
            </a:lvl1pPr>
          </a:lstStyle>
          <a:p>
            <a:pPr>
              <a:defRPr/>
            </a:pPr>
            <a:r>
              <a:rPr lang="en-US"/>
              <a:t>4-</a:t>
            </a:r>
            <a:fld id="{C9CB4833-1A76-4361-A222-9CDAF48BE24C}" type="slidenum">
              <a:rPr lang="en-US"/>
              <a:pPr>
                <a:defRPr/>
              </a:pPr>
              <a:t>‹#›</a:t>
            </a:fld>
            <a:endParaRPr lang="en-US"/>
          </a:p>
        </p:txBody>
      </p:sp>
    </p:spTree>
    <p:extLst>
      <p:ext uri="{BB962C8B-B14F-4D97-AF65-F5344CB8AC3E}">
        <p14:creationId xmlns:p14="http://schemas.microsoft.com/office/powerpoint/2010/main" val="80384782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AB02A5-4FE5-49D9-9E24-09F23B90C450}" type="datetimeFigureOut">
              <a:rPr lang="en-US" smtClean="0"/>
              <a:pPr/>
              <a:t>1/6/25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294C92D-0306-4E69-9CD3-20855E849650}" type="slidenum">
              <a:rPr kumimoji="0" lang="en-US" smtClean="0"/>
              <a:pPr/>
              <a:t>‹#›</a:t>
            </a:fld>
            <a:endParaRPr kumimoji="0" lang="en-US"/>
          </a:p>
        </p:txBody>
      </p:sp>
    </p:spTree>
    <p:extLst>
      <p:ext uri="{BB962C8B-B14F-4D97-AF65-F5344CB8AC3E}">
        <p14:creationId xmlns:p14="http://schemas.microsoft.com/office/powerpoint/2010/main" val="1982642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54AB02A5-4FE5-49D9-9E24-09F23B90C450}" type="datetimeFigureOut">
              <a:rPr lang="en-US" smtClean="0"/>
              <a:pPr/>
              <a:t>1/6/25</a:t>
            </a:fld>
            <a:endParaRPr 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kumimoji="0" 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6294C92D-0306-4E69-9CD3-20855E849650}" type="slidenum">
              <a:rPr kumimoji="0" lang="en-US" smtClean="0"/>
              <a:pPr/>
              <a:t>‹#›</a:t>
            </a:fld>
            <a:endParaRPr kumimoji="0" lang="en-US"/>
          </a:p>
        </p:txBody>
      </p:sp>
    </p:spTree>
    <p:extLst>
      <p:ext uri="{BB962C8B-B14F-4D97-AF65-F5344CB8AC3E}">
        <p14:creationId xmlns:p14="http://schemas.microsoft.com/office/powerpoint/2010/main" val="71230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AB02A5-4FE5-49D9-9E24-09F23B90C450}" type="datetimeFigureOut">
              <a:rPr lang="en-US" smtClean="0"/>
              <a:pPr/>
              <a:t>1/6/25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294C92D-0306-4E69-9CD3-20855E849650}" type="slidenum">
              <a:rPr kumimoji="0" lang="en-US" smtClean="0"/>
              <a:pPr/>
              <a:t>‹#›</a:t>
            </a:fld>
            <a:endParaRPr kumimoji="0" lang="en-US"/>
          </a:p>
        </p:txBody>
      </p:sp>
    </p:spTree>
    <p:extLst>
      <p:ext uri="{BB962C8B-B14F-4D97-AF65-F5344CB8AC3E}">
        <p14:creationId xmlns:p14="http://schemas.microsoft.com/office/powerpoint/2010/main" val="385833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lgn="r" eaLnBrk="1" latinLnBrk="0" hangingPunct="1"/>
            <a:fld id="{54AB02A5-4FE5-49D9-9E24-09F23B90C450}" type="datetimeFigureOut">
              <a:rPr lang="en-US" smtClean="0"/>
              <a:pPr algn="r" eaLnBrk="1" latinLnBrk="0" hangingPunct="1"/>
              <a:t>1/6/25</a:t>
            </a:fld>
            <a:endParaRPr lang="en-US" sz="1200">
              <a:solidFill>
                <a:schemeClr val="bg2">
                  <a:shade val="50000"/>
                </a:schemeClr>
              </a:solidFill>
            </a:endParaRPr>
          </a:p>
        </p:txBody>
      </p:sp>
      <p:sp>
        <p:nvSpPr>
          <p:cNvPr id="8" name="Footer Placeholder 7"/>
          <p:cNvSpPr>
            <a:spLocks noGrp="1"/>
          </p:cNvSpPr>
          <p:nvPr>
            <p:ph type="ftr" sz="quarter" idx="11"/>
          </p:nvPr>
        </p:nvSpPr>
        <p:spPr/>
        <p:txBody>
          <a:bodyPr/>
          <a:lstStyle/>
          <a:p>
            <a:endParaRPr kumimoji="0" lang="en-US" sz="1200">
              <a:solidFill>
                <a:schemeClr val="bg2">
                  <a:shade val="50000"/>
                </a:schemeClr>
              </a:solidFill>
              <a:effectLst/>
            </a:endParaRPr>
          </a:p>
        </p:txBody>
      </p:sp>
      <p:sp>
        <p:nvSpPr>
          <p:cNvPr id="9" name="Slide Number Placeholder 8"/>
          <p:cNvSpPr>
            <a:spLocks noGrp="1"/>
          </p:cNvSpPr>
          <p:nvPr>
            <p:ph type="sldNum" sz="quarter" idx="12"/>
          </p:nvPr>
        </p:nvSpPr>
        <p:spPr/>
        <p:txBody>
          <a:bodyPr/>
          <a:lstStyle/>
          <a:p>
            <a:pPr algn="ctr" eaLnBrk="1" latinLnBrk="0" hangingPunct="1"/>
            <a:fld id="{6294C92D-0306-4E69-9CD3-20855E849650}" type="slidenum">
              <a:rPr kumimoji="0" lang="en-US" smtClean="0"/>
              <a:pPr algn="ctr" eaLnBrk="1" latinLnBrk="0" hangingPunct="1"/>
              <a:t>‹#›</a:t>
            </a:fld>
            <a:endParaRPr kumimoji="0" lang="en-US" sz="1200">
              <a:solidFill>
                <a:schemeClr val="bg2">
                  <a:shade val="50000"/>
                </a:schemeClr>
              </a:solidFill>
              <a:effectLst/>
            </a:endParaRPr>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78377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54AB02A5-4FE5-49D9-9E24-09F23B90C450}" type="datetimeFigureOut">
              <a:rPr lang="en-US" smtClean="0"/>
              <a:pPr/>
              <a:t>1/6/25</a:t>
            </a:fld>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kumimoji="0" lang="en-US"/>
          </a:p>
        </p:txBody>
      </p:sp>
      <p:sp>
        <p:nvSpPr>
          <p:cNvPr id="5" name="Slide Number Placeholder 4"/>
          <p:cNvSpPr>
            <a:spLocks noGrp="1"/>
          </p:cNvSpPr>
          <p:nvPr>
            <p:ph type="sldNum" sz="quarter" idx="12"/>
          </p:nvPr>
        </p:nvSpPr>
        <p:spPr/>
        <p:txBody>
          <a:bodyPr/>
          <a:lstStyle/>
          <a:p>
            <a:fld id="{6294C92D-0306-4E69-9CD3-20855E849650}" type="slidenum">
              <a:rPr kumimoji="0" lang="en-US" smtClean="0"/>
              <a:pPr/>
              <a:t>‹#›</a:t>
            </a:fld>
            <a:endParaRPr kumimoji="0"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82905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AB02A5-4FE5-49D9-9E24-09F23B90C450}" type="datetimeFigureOut">
              <a:rPr lang="en-US" smtClean="0"/>
              <a:pPr/>
              <a:t>1/6/25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294C92D-0306-4E69-9CD3-20855E849650}" type="slidenum">
              <a:rPr kumimoji="0" lang="en-US" smtClean="0"/>
              <a:pPr/>
              <a:t>‹#›</a:t>
            </a:fld>
            <a:endParaRPr kumimoji="0" lang="en-US"/>
          </a:p>
        </p:txBody>
      </p:sp>
    </p:spTree>
    <p:extLst>
      <p:ext uri="{BB962C8B-B14F-4D97-AF65-F5344CB8AC3E}">
        <p14:creationId xmlns:p14="http://schemas.microsoft.com/office/powerpoint/2010/main" val="1284738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 name="Date Placeholder 8"/>
          <p:cNvSpPr>
            <a:spLocks noGrp="1"/>
          </p:cNvSpPr>
          <p:nvPr>
            <p:ph type="dt" sz="half" idx="10"/>
          </p:nvPr>
        </p:nvSpPr>
        <p:spPr/>
        <p:txBody>
          <a:bodyPr/>
          <a:lstStyle/>
          <a:p>
            <a:fld id="{54AB02A5-4FE5-49D9-9E24-09F23B90C450}" type="datetimeFigureOut">
              <a:rPr lang="en-US" smtClean="0"/>
              <a:pPr/>
              <a:t>1/6/25</a:t>
            </a:fld>
            <a:endParaRPr lang="en-US"/>
          </a:p>
        </p:txBody>
      </p:sp>
      <p:sp>
        <p:nvSpPr>
          <p:cNvPr id="10" name="Footer Placeholder 9"/>
          <p:cNvSpPr>
            <a:spLocks noGrp="1"/>
          </p:cNvSpPr>
          <p:nvPr>
            <p:ph type="ftr" sz="quarter" idx="11"/>
          </p:nvPr>
        </p:nvSpPr>
        <p:spPr/>
        <p:txBody>
          <a:bodyPr/>
          <a:lstStyle/>
          <a:p>
            <a:endParaRPr kumimoji="0" lang="en-US"/>
          </a:p>
        </p:txBody>
      </p:sp>
      <p:sp>
        <p:nvSpPr>
          <p:cNvPr id="11" name="Slide Number Placeholder 10"/>
          <p:cNvSpPr>
            <a:spLocks noGrp="1"/>
          </p:cNvSpPr>
          <p:nvPr>
            <p:ph type="sldNum" sz="quarter" idx="12"/>
          </p:nvPr>
        </p:nvSpPr>
        <p:spPr/>
        <p:txBody>
          <a:bodyPr/>
          <a:lstStyle/>
          <a:p>
            <a:fld id="{6294C92D-0306-4E69-9CD3-20855E849650}" type="slidenum">
              <a:rPr kumimoji="0" lang="en-US" smtClean="0"/>
              <a:pPr/>
              <a:t>‹#›</a:t>
            </a:fld>
            <a:endParaRPr kumimoji="0" lang="en-US"/>
          </a:p>
        </p:txBody>
      </p:sp>
    </p:spTree>
    <p:extLst>
      <p:ext uri="{BB962C8B-B14F-4D97-AF65-F5344CB8AC3E}">
        <p14:creationId xmlns:p14="http://schemas.microsoft.com/office/powerpoint/2010/main" val="2546454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p:cNvSpPr>
          <p:nvPr>
            <p:ph type="pic" idx="1"/>
          </p:nvPr>
        </p:nvSpPr>
        <p:spPr>
          <a:xfrm>
            <a:off x="0" y="0"/>
            <a:ext cx="6227805"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 name="Date Placeholder 7"/>
          <p:cNvSpPr>
            <a:spLocks noGrp="1"/>
          </p:cNvSpPr>
          <p:nvPr>
            <p:ph type="dt" sz="half" idx="10"/>
          </p:nvPr>
        </p:nvSpPr>
        <p:spPr/>
        <p:txBody>
          <a:bodyPr/>
          <a:lstStyle/>
          <a:p>
            <a:fld id="{54AB02A5-4FE5-49D9-9E24-09F23B90C450}" type="datetimeFigureOut">
              <a:rPr lang="en-US" smtClean="0"/>
              <a:pPr/>
              <a:t>1/6/25</a:t>
            </a:fld>
            <a:endParaRPr lang="en-US"/>
          </a:p>
        </p:txBody>
      </p:sp>
      <p:sp>
        <p:nvSpPr>
          <p:cNvPr id="10" name="Slide Number Placeholder 9"/>
          <p:cNvSpPr>
            <a:spLocks noGrp="1"/>
          </p:cNvSpPr>
          <p:nvPr>
            <p:ph type="sldNum" sz="quarter" idx="12"/>
          </p:nvPr>
        </p:nvSpPr>
        <p:spPr/>
        <p:txBody>
          <a:bodyPr/>
          <a:lstStyle/>
          <a:p>
            <a:fld id="{6294C92D-0306-4E69-9CD3-20855E849650}" type="slidenum">
              <a:rPr kumimoji="0" lang="en-US" smtClean="0"/>
              <a:pPr/>
              <a:t>‹#›</a:t>
            </a:fld>
            <a:endParaRPr kumimoji="0" lang="en-US"/>
          </a:p>
        </p:txBody>
      </p:sp>
    </p:spTree>
    <p:extLst>
      <p:ext uri="{BB962C8B-B14F-4D97-AF65-F5344CB8AC3E}">
        <p14:creationId xmlns:p14="http://schemas.microsoft.com/office/powerpoint/2010/main" val="1910138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pPr algn="r" eaLnBrk="1" latinLnBrk="0" hangingPunct="1"/>
            <a:fld id="{54AB02A5-4FE5-49D9-9E24-09F23B90C450}" type="datetimeFigureOut">
              <a:rPr lang="en-US" smtClean="0"/>
              <a:pPr algn="r" eaLnBrk="1" latinLnBrk="0" hangingPunct="1"/>
              <a:t>1/6/25</a:t>
            </a:fld>
            <a:endParaRPr lang="en-US" sz="1200">
              <a:solidFill>
                <a:schemeClr val="bg2">
                  <a:shade val="50000"/>
                </a:schemeClr>
              </a:solidFill>
            </a:endParaRPr>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kumimoji="0" lang="en-US" sz="1200">
              <a:solidFill>
                <a:schemeClr val="bg2">
                  <a:shade val="50000"/>
                </a:schemeClr>
              </a:solidFill>
              <a:effectLst/>
            </a:endParaRPr>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pPr algn="ctr" eaLnBrk="1" latinLnBrk="0" hangingPunct="1"/>
            <a:fld id="{6294C92D-0306-4E69-9CD3-20855E849650}" type="slidenum">
              <a:rPr kumimoji="0" lang="en-US" smtClean="0"/>
              <a:pPr algn="ctr" eaLnBrk="1" latinLnBrk="0" hangingPunct="1"/>
              <a:t>‹#›</a:t>
            </a:fld>
            <a:endParaRPr kumimoji="0" lang="en-US" sz="1200">
              <a:solidFill>
                <a:schemeClr val="bg2">
                  <a:shade val="50000"/>
                </a:schemeClr>
              </a:solidFill>
              <a:effectLst/>
            </a:endParaRPr>
          </a:p>
        </p:txBody>
      </p:sp>
    </p:spTree>
    <p:extLst>
      <p:ext uri="{BB962C8B-B14F-4D97-AF65-F5344CB8AC3E}">
        <p14:creationId xmlns:p14="http://schemas.microsoft.com/office/powerpoint/2010/main" val="839306766"/>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Lst>
  <p:txStyles>
    <p:titleStyle>
      <a:lvl1pPr algn="l" defTabSz="914400" rtl="0" eaLnBrk="1" latinLnBrk="0" hangingPunct="1">
        <a:lnSpc>
          <a:spcPct val="90000"/>
        </a:lnSpc>
        <a:spcBef>
          <a:spcPct val="0"/>
        </a:spcBef>
        <a:buNone/>
        <a:defRPr sz="4200" b="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ctrTitle"/>
          </p:nvPr>
        </p:nvSpPr>
        <p:spPr>
          <a:xfrm>
            <a:off x="1130595" y="1371600"/>
            <a:ext cx="5826719" cy="2679236"/>
          </a:xfrm>
        </p:spPr>
        <p:txBody>
          <a:bodyPr>
            <a:normAutofit/>
          </a:bodyPr>
          <a:lstStyle/>
          <a:p>
            <a:pPr eaLnBrk="1" hangingPunct="1"/>
            <a:r>
              <a:rPr lang="en-US" altLang="zh-CN" sz="6000" dirty="0">
                <a:solidFill>
                  <a:schemeClr val="accent3"/>
                </a:solidFill>
                <a:ea typeface="SimSun" pitchFamily="2" charset="-122"/>
              </a:rPr>
              <a:t>Ophthalmic (EYE) Complaints and emergencies </a:t>
            </a:r>
            <a:endParaRPr lang="en-US" sz="6000" dirty="0">
              <a:solidFill>
                <a:schemeClr val="accent3"/>
              </a:solidFill>
            </a:endParaRPr>
          </a:p>
        </p:txBody>
      </p:sp>
      <p:sp>
        <p:nvSpPr>
          <p:cNvPr id="2" name="TextBox 1">
            <a:extLst>
              <a:ext uri="{FF2B5EF4-FFF2-40B4-BE49-F238E27FC236}">
                <a16:creationId xmlns:a16="http://schemas.microsoft.com/office/drawing/2014/main" id="{79EA2BAE-01B7-968C-1226-F75B41F40E76}"/>
              </a:ext>
            </a:extLst>
          </p:cNvPr>
          <p:cNvSpPr txBox="1"/>
          <p:nvPr/>
        </p:nvSpPr>
        <p:spPr>
          <a:xfrm>
            <a:off x="1168695" y="4800600"/>
            <a:ext cx="2299027" cy="369332"/>
          </a:xfrm>
          <a:prstGeom prst="rect">
            <a:avLst/>
          </a:prstGeom>
          <a:noFill/>
        </p:spPr>
        <p:txBody>
          <a:bodyPr wrap="none" rtlCol="0">
            <a:spAutoFit/>
          </a:bodyPr>
          <a:lstStyle/>
          <a:p>
            <a:r>
              <a:rPr lang="en-US" dirty="0"/>
              <a:t>C. Mateo Garcia, MD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Eye Case 1</a:t>
            </a:r>
          </a:p>
        </p:txBody>
      </p:sp>
      <p:sp>
        <p:nvSpPr>
          <p:cNvPr id="3" name="Content Placeholder 2"/>
          <p:cNvSpPr>
            <a:spLocks noGrp="1"/>
          </p:cNvSpPr>
          <p:nvPr>
            <p:ph idx="1"/>
          </p:nvPr>
        </p:nvSpPr>
        <p:spPr/>
        <p:txBody>
          <a:bodyPr/>
          <a:lstStyle/>
          <a:p>
            <a:r>
              <a:rPr lang="en-US" dirty="0"/>
              <a:t>63 </a:t>
            </a:r>
            <a:r>
              <a:rPr lang="en-US" dirty="0" err="1"/>
              <a:t>yo</a:t>
            </a:r>
            <a:r>
              <a:rPr lang="en-US" dirty="0"/>
              <a:t> female with history of dm, calls with acute onset right eye decreased vision and pain </a:t>
            </a:r>
          </a:p>
          <a:p>
            <a:r>
              <a:rPr lang="en-US" dirty="0"/>
              <a:t>Reports occurred right when walking into movie theater</a:t>
            </a:r>
          </a:p>
          <a:p>
            <a:r>
              <a:rPr lang="en-US" dirty="0"/>
              <a:t>Meds: </a:t>
            </a:r>
            <a:r>
              <a:rPr lang="en-US" dirty="0" err="1"/>
              <a:t>metformin</a:t>
            </a:r>
            <a:endParaRPr lang="en-US" dirty="0"/>
          </a:p>
          <a:p>
            <a:r>
              <a:rPr lang="en-US" dirty="0"/>
              <a:t>VSS patient very uncomfortable</a:t>
            </a:r>
          </a:p>
          <a:p>
            <a:r>
              <a:rPr lang="en-US" dirty="0"/>
              <a:t>Right pupil 4 mm, sluggish, cloudy cornea, left eye unremarkable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pPr marL="596646" indent="-514350">
              <a:buAutoNum type="arabicPeriod"/>
            </a:pPr>
            <a:r>
              <a:rPr lang="en-US" dirty="0"/>
              <a:t>Differential diagnosis (name 2)</a:t>
            </a:r>
          </a:p>
          <a:p>
            <a:pPr marL="596646" indent="-514350">
              <a:buAutoNum type="arabicPeriod"/>
            </a:pPr>
            <a:r>
              <a:rPr lang="en-US" dirty="0"/>
              <a:t>Diagnosis </a:t>
            </a:r>
          </a:p>
          <a:p>
            <a:pPr marL="596646" indent="-514350">
              <a:buAutoNum type="arabicPeriod"/>
            </a:pPr>
            <a:r>
              <a:rPr lang="en-US" dirty="0"/>
              <a:t>Basic </a:t>
            </a:r>
            <a:r>
              <a:rPr lang="en-US" dirty="0" err="1"/>
              <a:t>pathophysiology</a:t>
            </a:r>
            <a:r>
              <a:rPr lang="en-US" dirty="0"/>
              <a:t> </a:t>
            </a:r>
          </a:p>
        </p:txBody>
      </p:sp>
      <p:pic>
        <p:nvPicPr>
          <p:cNvPr id="4" name="Picture 6"/>
          <p:cNvPicPr>
            <a:picLocks noChangeAspect="1" noChangeArrowheads="1"/>
          </p:cNvPicPr>
          <p:nvPr/>
        </p:nvPicPr>
        <p:blipFill>
          <a:blip r:embed="rId3" cstate="print"/>
          <a:srcRect/>
          <a:stretch>
            <a:fillRect/>
          </a:stretch>
        </p:blipFill>
        <p:spPr bwMode="auto">
          <a:xfrm>
            <a:off x="2023775" y="3390660"/>
            <a:ext cx="4979987" cy="3467340"/>
          </a:xfrm>
          <a:prstGeom prst="rect">
            <a:avLst/>
          </a:prstGeom>
          <a:noFill/>
          <a:ln w="9525">
            <a:noFill/>
            <a:miter lim="800000"/>
            <a:headEnd/>
            <a:tailEnd/>
          </a:ln>
        </p:spPr>
      </p:pic>
      <p:sp>
        <p:nvSpPr>
          <p:cNvPr id="5" name="Rectangle 4"/>
          <p:cNvSpPr/>
          <p:nvPr/>
        </p:nvSpPr>
        <p:spPr>
          <a:xfrm>
            <a:off x="6172200" y="3962400"/>
            <a:ext cx="692438" cy="7406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flipV="1">
            <a:off x="4343400" y="5791200"/>
            <a:ext cx="5334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343400" y="51816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rved Left Arrow 8">
            <a:hlinkClick r:id="" action="ppaction://noaction"/>
          </p:cNvPr>
          <p:cNvSpPr/>
          <p:nvPr/>
        </p:nvSpPr>
        <p:spPr>
          <a:xfrm>
            <a:off x="457200" y="6324600"/>
            <a:ext cx="304800" cy="304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Eye Case 2</a:t>
            </a:r>
          </a:p>
        </p:txBody>
      </p:sp>
      <p:sp>
        <p:nvSpPr>
          <p:cNvPr id="3" name="Content Placeholder 2"/>
          <p:cNvSpPr>
            <a:spLocks noGrp="1"/>
          </p:cNvSpPr>
          <p:nvPr>
            <p:ph idx="1"/>
          </p:nvPr>
        </p:nvSpPr>
        <p:spPr/>
        <p:txBody>
          <a:bodyPr/>
          <a:lstStyle/>
          <a:p>
            <a:r>
              <a:rPr lang="en-US" dirty="0"/>
              <a:t>33 </a:t>
            </a:r>
            <a:r>
              <a:rPr lang="en-US" dirty="0" err="1"/>
              <a:t>yo</a:t>
            </a:r>
            <a:r>
              <a:rPr lang="en-US" dirty="0"/>
              <a:t> male car mechanic worker got splashed sulfuric acid when car battery exploded </a:t>
            </a:r>
          </a:p>
          <a:p>
            <a:r>
              <a:rPr lang="en-US" dirty="0"/>
              <a:t>Reports severe eye pain, occurred approximately 5 minutes ago</a:t>
            </a:r>
          </a:p>
          <a:p>
            <a:r>
              <a:rPr lang="en-US" dirty="0"/>
              <a:t>Otherwise healthy</a:t>
            </a:r>
          </a:p>
          <a:p>
            <a:r>
              <a:rPr lang="en-US" dirty="0"/>
              <a:t>VSS </a:t>
            </a:r>
          </a:p>
          <a:p>
            <a:r>
              <a:rPr lang="en-US" dirty="0"/>
              <a:t>Right eye with </a:t>
            </a:r>
            <a:r>
              <a:rPr lang="en-US" dirty="0" err="1"/>
              <a:t>erythema</a:t>
            </a:r>
            <a:r>
              <a:rPr lang="en-US" dirty="0"/>
              <a:t>, difficult to evaluate 2/2 pain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t>
            </a:r>
          </a:p>
        </p:txBody>
      </p:sp>
      <p:sp>
        <p:nvSpPr>
          <p:cNvPr id="3" name="Content Placeholder 2"/>
          <p:cNvSpPr>
            <a:spLocks noGrp="1"/>
          </p:cNvSpPr>
          <p:nvPr>
            <p:ph idx="1"/>
          </p:nvPr>
        </p:nvSpPr>
        <p:spPr/>
        <p:txBody>
          <a:bodyPr/>
          <a:lstStyle/>
          <a:p>
            <a:pPr marL="596646" indent="-514350">
              <a:buAutoNum type="arabicPeriod"/>
            </a:pPr>
            <a:r>
              <a:rPr lang="en-US" dirty="0"/>
              <a:t>What is the immediate treatment?</a:t>
            </a:r>
          </a:p>
          <a:p>
            <a:pPr marL="596646" indent="-514350">
              <a:buAutoNum type="arabicPeriod"/>
            </a:pPr>
            <a:r>
              <a:rPr lang="en-US" dirty="0"/>
              <a:t>What type of exposure is more damaging acid or base?  </a:t>
            </a:r>
          </a:p>
          <a:p>
            <a:pPr marL="596646" indent="-514350">
              <a:buAutoNum type="arabicPeriod"/>
            </a:pPr>
            <a:r>
              <a:rPr lang="en-US" dirty="0"/>
              <a:t> Why?</a:t>
            </a:r>
          </a:p>
        </p:txBody>
      </p:sp>
      <p:pic>
        <p:nvPicPr>
          <p:cNvPr id="4" name="Picture 5" descr="3909b"/>
          <p:cNvPicPr>
            <a:picLocks noChangeAspect="1" noChangeArrowheads="1"/>
          </p:cNvPicPr>
          <p:nvPr/>
        </p:nvPicPr>
        <p:blipFill>
          <a:blip r:embed="rId3" cstate="print"/>
          <a:srcRect/>
          <a:stretch>
            <a:fillRect/>
          </a:stretch>
        </p:blipFill>
        <p:spPr bwMode="auto">
          <a:xfrm>
            <a:off x="4800600" y="4114800"/>
            <a:ext cx="3352800" cy="2195618"/>
          </a:xfrm>
          <a:prstGeom prst="rect">
            <a:avLst/>
          </a:prstGeom>
          <a:noFill/>
          <a:ln w="9525">
            <a:noFill/>
            <a:miter lim="800000"/>
            <a:headEnd/>
            <a:tailEnd/>
          </a:ln>
        </p:spPr>
      </p:pic>
      <p:pic>
        <p:nvPicPr>
          <p:cNvPr id="5" name="Picture 4" descr="3909a"/>
          <p:cNvPicPr>
            <a:picLocks noChangeAspect="1" noChangeArrowheads="1"/>
          </p:cNvPicPr>
          <p:nvPr/>
        </p:nvPicPr>
        <p:blipFill>
          <a:blip r:embed="rId4" cstate="print"/>
          <a:srcRect/>
          <a:stretch>
            <a:fillRect/>
          </a:stretch>
        </p:blipFill>
        <p:spPr bwMode="auto">
          <a:xfrm>
            <a:off x="533400" y="3962400"/>
            <a:ext cx="3657124" cy="2436813"/>
          </a:xfrm>
          <a:prstGeom prst="rect">
            <a:avLst/>
          </a:prstGeom>
          <a:noFill/>
          <a:ln w="9525">
            <a:noFill/>
            <a:miter lim="800000"/>
            <a:headEnd/>
            <a:tailEnd/>
          </a:ln>
        </p:spPr>
      </p:pic>
      <p:sp>
        <p:nvSpPr>
          <p:cNvPr id="6" name="Curved Left Arrow 5">
            <a:hlinkClick r:id="" action="ppaction://noaction"/>
          </p:cNvPr>
          <p:cNvSpPr/>
          <p:nvPr/>
        </p:nvSpPr>
        <p:spPr>
          <a:xfrm>
            <a:off x="457200" y="6324600"/>
            <a:ext cx="304800" cy="304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Eye case 3</a:t>
            </a:r>
          </a:p>
        </p:txBody>
      </p:sp>
      <p:sp>
        <p:nvSpPr>
          <p:cNvPr id="3" name="Content Placeholder 2"/>
          <p:cNvSpPr>
            <a:spLocks noGrp="1"/>
          </p:cNvSpPr>
          <p:nvPr>
            <p:ph idx="1"/>
          </p:nvPr>
        </p:nvSpPr>
        <p:spPr/>
        <p:txBody>
          <a:bodyPr/>
          <a:lstStyle/>
          <a:p>
            <a:r>
              <a:rPr lang="en-US" dirty="0"/>
              <a:t>45 </a:t>
            </a:r>
            <a:r>
              <a:rPr lang="en-US" dirty="0" err="1"/>
              <a:t>yo</a:t>
            </a:r>
            <a:r>
              <a:rPr lang="en-US" dirty="0"/>
              <a:t> male construction worker was at the job site and felt something fly into his eye, not wearing safety glasses, coworker was grinding metal nearby.  </a:t>
            </a:r>
          </a:p>
        </p:txBody>
      </p:sp>
      <p:pic>
        <p:nvPicPr>
          <p:cNvPr id="4098" name="Picture 2"/>
          <p:cNvPicPr>
            <a:picLocks noChangeAspect="1" noChangeArrowheads="1"/>
          </p:cNvPicPr>
          <p:nvPr/>
        </p:nvPicPr>
        <p:blipFill>
          <a:blip r:embed="rId3" cstate="print"/>
          <a:srcRect/>
          <a:stretch>
            <a:fillRect/>
          </a:stretch>
        </p:blipFill>
        <p:spPr bwMode="auto">
          <a:xfrm>
            <a:off x="2819400" y="3810000"/>
            <a:ext cx="3276600" cy="24574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pPr marL="596646" indent="-514350">
              <a:buAutoNum type="arabicPeriod"/>
            </a:pPr>
            <a:r>
              <a:rPr lang="en-US" dirty="0"/>
              <a:t>Diagnosis </a:t>
            </a:r>
          </a:p>
          <a:p>
            <a:pPr marL="596646" indent="-514350">
              <a:buAutoNum type="arabicPeriod"/>
            </a:pPr>
            <a:r>
              <a:rPr lang="en-US" dirty="0"/>
              <a:t>Treatment </a:t>
            </a:r>
          </a:p>
          <a:p>
            <a:pPr marL="596646" indent="-514350">
              <a:buAutoNum type="arabicPeriod"/>
            </a:pP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1676400" y="2895600"/>
            <a:ext cx="2590800" cy="1762125"/>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4724400" y="3810000"/>
            <a:ext cx="3476625" cy="2364371"/>
          </a:xfrm>
          <a:prstGeom prst="rect">
            <a:avLst/>
          </a:prstGeom>
          <a:noFill/>
          <a:ln w="9525">
            <a:noFill/>
            <a:miter lim="800000"/>
            <a:headEnd/>
            <a:tailEnd/>
          </a:ln>
        </p:spPr>
      </p:pic>
      <p:sp>
        <p:nvSpPr>
          <p:cNvPr id="6" name="Curved Left Arrow 5">
            <a:hlinkClick r:id="" action="ppaction://noaction"/>
          </p:cNvPr>
          <p:cNvSpPr/>
          <p:nvPr/>
        </p:nvSpPr>
        <p:spPr>
          <a:xfrm>
            <a:off x="457200" y="6324600"/>
            <a:ext cx="304800" cy="304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C5281E-08E9-4A2F-A5D4-51477C2E80F4}"/>
              </a:ext>
            </a:extLst>
          </p:cNvPr>
          <p:cNvSpPr>
            <a:spLocks noGrp="1"/>
          </p:cNvSpPr>
          <p:nvPr>
            <p:ph type="title"/>
          </p:nvPr>
        </p:nvSpPr>
        <p:spPr/>
        <p:txBody>
          <a:bodyPr/>
          <a:lstStyle/>
          <a:p>
            <a:r>
              <a:rPr lang="en-US" dirty="0"/>
              <a:t>Eye exam</a:t>
            </a:r>
          </a:p>
        </p:txBody>
      </p:sp>
      <p:sp>
        <p:nvSpPr>
          <p:cNvPr id="5" name="Text Placeholder 4">
            <a:extLst>
              <a:ext uri="{FF2B5EF4-FFF2-40B4-BE49-F238E27FC236}">
                <a16:creationId xmlns:a16="http://schemas.microsoft.com/office/drawing/2014/main" id="{1D6B1B92-8701-46B0-8BD3-24B88CB2C4D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71354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A576C-BFBA-45FA-8FC1-CD623FADE29A}"/>
              </a:ext>
            </a:extLst>
          </p:cNvPr>
          <p:cNvSpPr>
            <a:spLocks noGrp="1"/>
          </p:cNvSpPr>
          <p:nvPr>
            <p:ph type="title"/>
          </p:nvPr>
        </p:nvSpPr>
        <p:spPr/>
        <p:txBody>
          <a:bodyPr/>
          <a:lstStyle/>
          <a:p>
            <a:r>
              <a:rPr lang="en-US" dirty="0"/>
              <a:t>Pupillary reflexes</a:t>
            </a:r>
          </a:p>
        </p:txBody>
      </p:sp>
      <p:sp>
        <p:nvSpPr>
          <p:cNvPr id="3" name="Content Placeholder 2">
            <a:extLst>
              <a:ext uri="{FF2B5EF4-FFF2-40B4-BE49-F238E27FC236}">
                <a16:creationId xmlns:a16="http://schemas.microsoft.com/office/drawing/2014/main" id="{D6AA29FF-3EC6-44A9-B21D-5B654465085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6004F93-4175-4A7D-943C-3174FF05EE10}"/>
              </a:ext>
            </a:extLst>
          </p:cNvPr>
          <p:cNvPicPr>
            <a:picLocks noChangeAspect="1"/>
          </p:cNvPicPr>
          <p:nvPr/>
        </p:nvPicPr>
        <p:blipFill>
          <a:blip r:embed="rId2"/>
          <a:stretch>
            <a:fillRect/>
          </a:stretch>
        </p:blipFill>
        <p:spPr>
          <a:xfrm>
            <a:off x="1811184" y="2138684"/>
            <a:ext cx="5968748" cy="3513678"/>
          </a:xfrm>
          <a:prstGeom prst="rect">
            <a:avLst/>
          </a:prstGeom>
        </p:spPr>
      </p:pic>
    </p:spTree>
    <p:extLst>
      <p:ext uri="{BB962C8B-B14F-4D97-AF65-F5344CB8AC3E}">
        <p14:creationId xmlns:p14="http://schemas.microsoft.com/office/powerpoint/2010/main" val="1290357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81B36-D5E2-4829-B821-3EC23CCDE348}"/>
              </a:ext>
            </a:extLst>
          </p:cNvPr>
          <p:cNvSpPr>
            <a:spLocks noGrp="1"/>
          </p:cNvSpPr>
          <p:nvPr>
            <p:ph type="title"/>
          </p:nvPr>
        </p:nvSpPr>
        <p:spPr/>
        <p:txBody>
          <a:bodyPr/>
          <a:lstStyle/>
          <a:p>
            <a:r>
              <a:rPr lang="en-US" dirty="0"/>
              <a:t>Case</a:t>
            </a:r>
          </a:p>
        </p:txBody>
      </p:sp>
      <p:sp>
        <p:nvSpPr>
          <p:cNvPr id="3" name="Content Placeholder 2">
            <a:extLst>
              <a:ext uri="{FF2B5EF4-FFF2-40B4-BE49-F238E27FC236}">
                <a16:creationId xmlns:a16="http://schemas.microsoft.com/office/drawing/2014/main" id="{6B6A4721-3AF3-450E-97DC-F1A27B1D897D}"/>
              </a:ext>
            </a:extLst>
          </p:cNvPr>
          <p:cNvSpPr>
            <a:spLocks noGrp="1"/>
          </p:cNvSpPr>
          <p:nvPr>
            <p:ph idx="1"/>
          </p:nvPr>
        </p:nvSpPr>
        <p:spPr/>
        <p:txBody>
          <a:bodyPr/>
          <a:lstStyle/>
          <a:p>
            <a:r>
              <a:rPr lang="en-US" dirty="0"/>
              <a:t>Dispatch:  confusion  </a:t>
            </a:r>
          </a:p>
          <a:p>
            <a:r>
              <a:rPr lang="en-US" dirty="0"/>
              <a:t>Scene:  ophthalmology office </a:t>
            </a:r>
          </a:p>
          <a:p>
            <a:r>
              <a:rPr lang="en-US" dirty="0"/>
              <a:t>Size up:  patient sitting in office chair, confused.  Ophthalmologist says he knows the patient has DM  </a:t>
            </a:r>
          </a:p>
          <a:p>
            <a:r>
              <a:rPr lang="en-US" dirty="0"/>
              <a:t>What do you want to do first?  </a:t>
            </a:r>
          </a:p>
          <a:p>
            <a:endParaRPr lang="en-US" dirty="0"/>
          </a:p>
        </p:txBody>
      </p:sp>
    </p:spTree>
    <p:extLst>
      <p:ext uri="{BB962C8B-B14F-4D97-AF65-F5344CB8AC3E}">
        <p14:creationId xmlns:p14="http://schemas.microsoft.com/office/powerpoint/2010/main" val="3495633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F47B1-AABC-4B46-8F4B-88797425D941}"/>
              </a:ext>
            </a:extLst>
          </p:cNvPr>
          <p:cNvSpPr>
            <a:spLocks noGrp="1"/>
          </p:cNvSpPr>
          <p:nvPr>
            <p:ph type="title"/>
          </p:nvPr>
        </p:nvSpPr>
        <p:spPr/>
        <p:txBody>
          <a:bodyPr/>
          <a:lstStyle/>
          <a:p>
            <a:r>
              <a:rPr lang="en-US" dirty="0"/>
              <a:t>On exam </a:t>
            </a:r>
          </a:p>
        </p:txBody>
      </p:sp>
      <p:sp>
        <p:nvSpPr>
          <p:cNvPr id="3" name="Content Placeholder 2">
            <a:extLst>
              <a:ext uri="{FF2B5EF4-FFF2-40B4-BE49-F238E27FC236}">
                <a16:creationId xmlns:a16="http://schemas.microsoft.com/office/drawing/2014/main" id="{19C0E151-2AF7-446E-B610-68840FA64AEC}"/>
              </a:ext>
            </a:extLst>
          </p:cNvPr>
          <p:cNvSpPr>
            <a:spLocks noGrp="1"/>
          </p:cNvSpPr>
          <p:nvPr>
            <p:ph idx="1"/>
          </p:nvPr>
        </p:nvSpPr>
        <p:spPr>
          <a:xfrm>
            <a:off x="822959" y="1937174"/>
            <a:ext cx="7543801" cy="4023360"/>
          </a:xfrm>
        </p:spPr>
        <p:txBody>
          <a:bodyPr/>
          <a:lstStyle/>
          <a:p>
            <a:endParaRPr lang="en-US"/>
          </a:p>
        </p:txBody>
      </p:sp>
      <p:pic>
        <p:nvPicPr>
          <p:cNvPr id="1026" name="Picture 2">
            <a:extLst>
              <a:ext uri="{FF2B5EF4-FFF2-40B4-BE49-F238E27FC236}">
                <a16:creationId xmlns:a16="http://schemas.microsoft.com/office/drawing/2014/main" id="{05A48384-39BC-42BB-8CC2-B11545A2DE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0281" y="1954591"/>
            <a:ext cx="4643437" cy="2621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791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143000" y="228600"/>
            <a:ext cx="8229600" cy="944563"/>
          </a:xfrm>
        </p:spPr>
        <p:txBody>
          <a:bodyPr>
            <a:normAutofit fontScale="90000"/>
          </a:bodyPr>
          <a:lstStyle/>
          <a:p>
            <a:pPr eaLnBrk="1" hangingPunct="1"/>
            <a:r>
              <a:rPr lang="en-US" altLang="zh-CN" sz="6600" dirty="0">
                <a:solidFill>
                  <a:schemeClr val="accent3"/>
                </a:solidFill>
                <a:ea typeface="SimSun" pitchFamily="2" charset="-122"/>
              </a:rPr>
              <a:t>Eye Anatomy </a:t>
            </a:r>
            <a:endParaRPr lang="en-US" sz="6600" dirty="0">
              <a:solidFill>
                <a:schemeClr val="accent3"/>
              </a:solidFill>
            </a:endParaRPr>
          </a:p>
        </p:txBody>
      </p:sp>
      <p:sp>
        <p:nvSpPr>
          <p:cNvPr id="182275" name="Rectangle 3"/>
          <p:cNvSpPr>
            <a:spLocks noGrp="1" noChangeArrowheads="1"/>
          </p:cNvSpPr>
          <p:nvPr>
            <p:ph type="body" sz="half" idx="1"/>
          </p:nvPr>
        </p:nvSpPr>
        <p:spPr>
          <a:xfrm>
            <a:off x="228600" y="1524000"/>
            <a:ext cx="5943600" cy="4876800"/>
          </a:xfrm>
        </p:spPr>
        <p:txBody>
          <a:bodyPr>
            <a:normAutofit/>
          </a:bodyPr>
          <a:lstStyle/>
          <a:p>
            <a:pPr lvl="1" eaLnBrk="1" hangingPunct="1">
              <a:lnSpc>
                <a:spcPct val="80000"/>
              </a:lnSpc>
              <a:defRPr/>
            </a:pPr>
            <a:r>
              <a:rPr lang="en-US" altLang="zh-CN" sz="2400" dirty="0">
                <a:ea typeface="SimSun" pitchFamily="2" charset="-122"/>
              </a:rPr>
              <a:t>Orbit</a:t>
            </a:r>
          </a:p>
          <a:p>
            <a:pPr lvl="1" eaLnBrk="1" hangingPunct="1">
              <a:lnSpc>
                <a:spcPct val="80000"/>
              </a:lnSpc>
              <a:defRPr/>
            </a:pPr>
            <a:r>
              <a:rPr lang="en-US" altLang="zh-CN" sz="2400" dirty="0">
                <a:ea typeface="SimSun" pitchFamily="2" charset="-122"/>
              </a:rPr>
              <a:t>Sclera </a:t>
            </a:r>
          </a:p>
          <a:p>
            <a:pPr lvl="1" eaLnBrk="1" hangingPunct="1">
              <a:lnSpc>
                <a:spcPct val="80000"/>
              </a:lnSpc>
              <a:defRPr/>
            </a:pPr>
            <a:r>
              <a:rPr lang="en-US" altLang="zh-CN" sz="2400" dirty="0">
                <a:ea typeface="SimSun" pitchFamily="2" charset="-122"/>
              </a:rPr>
              <a:t>Cornea</a:t>
            </a:r>
          </a:p>
          <a:p>
            <a:pPr lvl="1" eaLnBrk="1" hangingPunct="1">
              <a:lnSpc>
                <a:spcPct val="80000"/>
              </a:lnSpc>
              <a:defRPr/>
            </a:pPr>
            <a:r>
              <a:rPr lang="en-US" altLang="zh-CN" sz="2400" dirty="0">
                <a:ea typeface="SimSun" pitchFamily="2" charset="-122"/>
              </a:rPr>
              <a:t>Conjunctiva</a:t>
            </a:r>
          </a:p>
          <a:p>
            <a:pPr lvl="1" eaLnBrk="1" hangingPunct="1">
              <a:lnSpc>
                <a:spcPct val="80000"/>
              </a:lnSpc>
              <a:defRPr/>
            </a:pPr>
            <a:r>
              <a:rPr lang="en-US" altLang="zh-CN" sz="2400" dirty="0">
                <a:ea typeface="SimSun" pitchFamily="2" charset="-122"/>
              </a:rPr>
              <a:t>Lacrimal glands</a:t>
            </a:r>
          </a:p>
          <a:p>
            <a:pPr lvl="1" eaLnBrk="1" hangingPunct="1">
              <a:lnSpc>
                <a:spcPct val="80000"/>
              </a:lnSpc>
              <a:defRPr/>
            </a:pPr>
            <a:r>
              <a:rPr lang="en-US" altLang="zh-CN" sz="2400" dirty="0">
                <a:ea typeface="SimSun" pitchFamily="2" charset="-122"/>
              </a:rPr>
              <a:t>Anterior chamber</a:t>
            </a:r>
          </a:p>
          <a:p>
            <a:pPr lvl="1" eaLnBrk="1" hangingPunct="1">
              <a:lnSpc>
                <a:spcPct val="80000"/>
              </a:lnSpc>
              <a:defRPr/>
            </a:pPr>
            <a:r>
              <a:rPr lang="en-US" altLang="zh-CN" sz="2400" dirty="0">
                <a:ea typeface="SimSun" pitchFamily="2" charset="-122"/>
              </a:rPr>
              <a:t>Aqueous humor</a:t>
            </a:r>
          </a:p>
          <a:p>
            <a:pPr lvl="1" eaLnBrk="1" hangingPunct="1">
              <a:lnSpc>
                <a:spcPct val="80000"/>
              </a:lnSpc>
              <a:defRPr/>
            </a:pPr>
            <a:r>
              <a:rPr lang="en-US" altLang="zh-CN" sz="2400" dirty="0">
                <a:ea typeface="SimSun" pitchFamily="2" charset="-122"/>
              </a:rPr>
              <a:t>Iris </a:t>
            </a:r>
          </a:p>
          <a:p>
            <a:pPr lvl="1" eaLnBrk="1" hangingPunct="1">
              <a:lnSpc>
                <a:spcPct val="80000"/>
              </a:lnSpc>
              <a:defRPr/>
            </a:pPr>
            <a:r>
              <a:rPr lang="en-US" altLang="zh-CN" sz="2400" dirty="0">
                <a:ea typeface="SimSun" pitchFamily="2" charset="-122"/>
              </a:rPr>
              <a:t>Pupils</a:t>
            </a:r>
          </a:p>
          <a:p>
            <a:pPr lvl="1" eaLnBrk="1" hangingPunct="1">
              <a:lnSpc>
                <a:spcPct val="80000"/>
              </a:lnSpc>
              <a:defRPr/>
            </a:pPr>
            <a:r>
              <a:rPr lang="en-US" altLang="zh-CN" sz="2400" dirty="0">
                <a:ea typeface="SimSun" pitchFamily="2" charset="-122"/>
              </a:rPr>
              <a:t>Lens</a:t>
            </a:r>
          </a:p>
          <a:p>
            <a:pPr lvl="1" eaLnBrk="1" hangingPunct="1">
              <a:lnSpc>
                <a:spcPct val="80000"/>
              </a:lnSpc>
              <a:defRPr/>
            </a:pPr>
            <a:r>
              <a:rPr lang="en-US" altLang="zh-CN" sz="2400" dirty="0">
                <a:ea typeface="SimSun" pitchFamily="2" charset="-122"/>
              </a:rPr>
              <a:t>Retina</a:t>
            </a:r>
          </a:p>
          <a:p>
            <a:pPr lvl="1" eaLnBrk="1" hangingPunct="1">
              <a:lnSpc>
                <a:spcPct val="80000"/>
              </a:lnSpc>
              <a:defRPr/>
            </a:pPr>
            <a:r>
              <a:rPr lang="en-US" altLang="zh-CN" sz="2400" dirty="0">
                <a:ea typeface="SimSun" pitchFamily="2" charset="-122"/>
              </a:rPr>
              <a:t>Vitreous humor</a:t>
            </a:r>
          </a:p>
          <a:p>
            <a:pPr lvl="1" eaLnBrk="1" hangingPunct="1">
              <a:lnSpc>
                <a:spcPct val="80000"/>
              </a:lnSpc>
              <a:defRPr/>
            </a:pPr>
            <a:endParaRPr lang="en-US" sz="2000" dirty="0"/>
          </a:p>
        </p:txBody>
      </p:sp>
      <p:pic>
        <p:nvPicPr>
          <p:cNvPr id="40964" name="Picture 8"/>
          <p:cNvPicPr>
            <a:picLocks noChangeAspect="1" noChangeArrowheads="1"/>
          </p:cNvPicPr>
          <p:nvPr/>
        </p:nvPicPr>
        <p:blipFill>
          <a:blip r:embed="rId3" cstate="print"/>
          <a:srcRect/>
          <a:stretch>
            <a:fillRect/>
          </a:stretch>
        </p:blipFill>
        <p:spPr bwMode="auto">
          <a:xfrm>
            <a:off x="3523078" y="1524000"/>
            <a:ext cx="5547162" cy="4419600"/>
          </a:xfrm>
          <a:prstGeom prst="rect">
            <a:avLst/>
          </a:prstGeom>
          <a:noFill/>
          <a:ln w="9525">
            <a:noFill/>
            <a:miter lim="800000"/>
            <a:headEnd/>
            <a:tailEnd/>
          </a:ln>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BCFEF-0A53-4C4A-B872-5A400CDFAC15}"/>
              </a:ext>
            </a:extLst>
          </p:cNvPr>
          <p:cNvSpPr>
            <a:spLocks noGrp="1"/>
          </p:cNvSpPr>
          <p:nvPr>
            <p:ph type="title"/>
          </p:nvPr>
        </p:nvSpPr>
        <p:spPr/>
        <p:txBody>
          <a:bodyPr/>
          <a:lstStyle/>
          <a:p>
            <a:r>
              <a:rPr lang="en-US" dirty="0"/>
              <a:t>Badness that causes this</a:t>
            </a:r>
          </a:p>
        </p:txBody>
      </p:sp>
      <p:sp>
        <p:nvSpPr>
          <p:cNvPr id="3" name="Content Placeholder 2">
            <a:extLst>
              <a:ext uri="{FF2B5EF4-FFF2-40B4-BE49-F238E27FC236}">
                <a16:creationId xmlns:a16="http://schemas.microsoft.com/office/drawing/2014/main" id="{33EACF65-63DE-4D7B-B5F1-F1FDDBD2B2F1}"/>
              </a:ext>
            </a:extLst>
          </p:cNvPr>
          <p:cNvSpPr>
            <a:spLocks noGrp="1"/>
          </p:cNvSpPr>
          <p:nvPr>
            <p:ph idx="1"/>
          </p:nvPr>
        </p:nvSpPr>
        <p:spPr/>
        <p:txBody>
          <a:bodyPr/>
          <a:lstStyle/>
          <a:p>
            <a:pPr marL="0" indent="0">
              <a:buNone/>
            </a:pPr>
            <a:endParaRPr lang="en-US" dirty="0"/>
          </a:p>
          <a:p>
            <a:pPr>
              <a:buFont typeface="Wingdings" panose="05000000000000000000" pitchFamily="2" charset="2"/>
              <a:buChar char="q"/>
            </a:pPr>
            <a:r>
              <a:rPr lang="en-US" dirty="0"/>
              <a:t> Ischemic stroke  </a:t>
            </a:r>
          </a:p>
          <a:p>
            <a:pPr>
              <a:buFont typeface="Wingdings" panose="05000000000000000000" pitchFamily="2" charset="2"/>
              <a:buChar char="q"/>
            </a:pPr>
            <a:r>
              <a:rPr lang="en-US" dirty="0"/>
              <a:t>  Intracranial hemorrhage with subsequent elevation of ICP </a:t>
            </a:r>
          </a:p>
          <a:p>
            <a:pPr lvl="1">
              <a:buFont typeface="Wingdings" panose="05000000000000000000" pitchFamily="2" charset="2"/>
              <a:buChar char="q"/>
            </a:pPr>
            <a:r>
              <a:rPr lang="en-US" dirty="0"/>
              <a:t>  hemorrhagic stroke </a:t>
            </a:r>
          </a:p>
          <a:p>
            <a:pPr lvl="1">
              <a:buFont typeface="Wingdings" panose="05000000000000000000" pitchFamily="2" charset="2"/>
              <a:buChar char="q"/>
            </a:pPr>
            <a:r>
              <a:rPr lang="en-US" dirty="0"/>
              <a:t>  Epidural </a:t>
            </a:r>
          </a:p>
          <a:p>
            <a:pPr lvl="1">
              <a:buFont typeface="Wingdings" panose="05000000000000000000" pitchFamily="2" charset="2"/>
              <a:buChar char="q"/>
            </a:pPr>
            <a:r>
              <a:rPr lang="en-US" dirty="0"/>
              <a:t>  Subdural </a:t>
            </a:r>
          </a:p>
          <a:p>
            <a:pPr>
              <a:buFont typeface="Wingdings" panose="05000000000000000000" pitchFamily="2" charset="2"/>
              <a:buChar char="q"/>
            </a:pPr>
            <a:r>
              <a:rPr lang="en-US" dirty="0"/>
              <a:t>  Mass   	</a:t>
            </a:r>
          </a:p>
        </p:txBody>
      </p:sp>
    </p:spTree>
    <p:extLst>
      <p:ext uri="{BB962C8B-B14F-4D97-AF65-F5344CB8AC3E}">
        <p14:creationId xmlns:p14="http://schemas.microsoft.com/office/powerpoint/2010/main" val="225081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C7235-E924-493C-B3CF-D45722763D9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7FD5B0D-C3AE-4340-BABA-419EED7ACAB3}"/>
              </a:ext>
            </a:extLst>
          </p:cNvPr>
          <p:cNvSpPr>
            <a:spLocks noGrp="1"/>
          </p:cNvSpPr>
          <p:nvPr>
            <p:ph idx="1"/>
          </p:nvPr>
        </p:nvSpPr>
        <p:spPr/>
        <p:txBody>
          <a:bodyPr/>
          <a:lstStyle/>
          <a:p>
            <a:endParaRPr lang="en-US" dirty="0"/>
          </a:p>
        </p:txBody>
      </p:sp>
      <p:pic>
        <p:nvPicPr>
          <p:cNvPr id="2050" name="Picture 2">
            <a:extLst>
              <a:ext uri="{FF2B5EF4-FFF2-40B4-BE49-F238E27FC236}">
                <a16:creationId xmlns:a16="http://schemas.microsoft.com/office/drawing/2014/main" id="{C69145D2-9B89-4726-8F33-5802F75BAF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385146"/>
            <a:ext cx="3735494" cy="37354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45CA036-146A-4D2D-B4A0-3D5CEB8B7201}"/>
              </a:ext>
            </a:extLst>
          </p:cNvPr>
          <p:cNvPicPr>
            <a:picLocks noChangeAspect="1"/>
          </p:cNvPicPr>
          <p:nvPr/>
        </p:nvPicPr>
        <p:blipFill>
          <a:blip r:embed="rId3"/>
          <a:stretch>
            <a:fillRect/>
          </a:stretch>
        </p:blipFill>
        <p:spPr>
          <a:xfrm>
            <a:off x="409531" y="1385146"/>
            <a:ext cx="4185328" cy="3735493"/>
          </a:xfrm>
          <a:prstGeom prst="rect">
            <a:avLst/>
          </a:prstGeom>
        </p:spPr>
      </p:pic>
    </p:spTree>
    <p:extLst>
      <p:ext uri="{BB962C8B-B14F-4D97-AF65-F5344CB8AC3E}">
        <p14:creationId xmlns:p14="http://schemas.microsoft.com/office/powerpoint/2010/main" val="1743272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15780-8316-4D87-BE12-92352E02EB97}"/>
              </a:ext>
            </a:extLst>
          </p:cNvPr>
          <p:cNvSpPr>
            <a:spLocks noGrp="1"/>
          </p:cNvSpPr>
          <p:nvPr>
            <p:ph type="title"/>
          </p:nvPr>
        </p:nvSpPr>
        <p:spPr/>
        <p:txBody>
          <a:bodyPr/>
          <a:lstStyle/>
          <a:p>
            <a:r>
              <a:rPr lang="en-US" dirty="0"/>
              <a:t>In your awake patient…</a:t>
            </a:r>
          </a:p>
        </p:txBody>
      </p:sp>
      <p:sp>
        <p:nvSpPr>
          <p:cNvPr id="3" name="Content Placeholder 2">
            <a:extLst>
              <a:ext uri="{FF2B5EF4-FFF2-40B4-BE49-F238E27FC236}">
                <a16:creationId xmlns:a16="http://schemas.microsoft.com/office/drawing/2014/main" id="{920059A7-9009-41E7-AA42-964009B54D52}"/>
              </a:ext>
            </a:extLst>
          </p:cNvPr>
          <p:cNvSpPr>
            <a:spLocks noGrp="1"/>
          </p:cNvSpPr>
          <p:nvPr>
            <p:ph idx="1"/>
          </p:nvPr>
        </p:nvSpPr>
        <p:spPr/>
        <p:txBody>
          <a:bodyPr/>
          <a:lstStyle/>
          <a:p>
            <a:pPr>
              <a:buFont typeface="Wingdings" panose="05000000000000000000" pitchFamily="2" charset="2"/>
              <a:buChar char="q"/>
            </a:pPr>
            <a:r>
              <a:rPr lang="en-US" dirty="0"/>
              <a:t>  Physiologic anisocoria </a:t>
            </a:r>
          </a:p>
          <a:p>
            <a:pPr>
              <a:buFont typeface="Wingdings" panose="05000000000000000000" pitchFamily="2" charset="2"/>
              <a:buChar char="q"/>
            </a:pPr>
            <a:r>
              <a:rPr lang="en-US" dirty="0"/>
              <a:t>Mydriatic drugs:  atropine, cyclopentolate, phenylephrine (nosebleed?)</a:t>
            </a:r>
          </a:p>
          <a:p>
            <a:pPr>
              <a:buFont typeface="Wingdings" panose="05000000000000000000" pitchFamily="2" charset="2"/>
              <a:buChar char="q"/>
            </a:pPr>
            <a:r>
              <a:rPr lang="en-US" dirty="0"/>
              <a:t> compressive lesion to oculomotor nerve </a:t>
            </a:r>
          </a:p>
          <a:p>
            <a:pPr>
              <a:buFont typeface="Wingdings" panose="05000000000000000000" pitchFamily="2" charset="2"/>
              <a:buChar char="q"/>
            </a:pPr>
            <a:r>
              <a:rPr lang="en-US" dirty="0"/>
              <a:t>  ocular prosthesis </a:t>
            </a:r>
          </a:p>
          <a:p>
            <a:pPr>
              <a:buFont typeface="Wingdings" panose="05000000000000000000" pitchFamily="2" charset="2"/>
              <a:buChar char="q"/>
            </a:pPr>
            <a:r>
              <a:rPr lang="en-US" dirty="0"/>
              <a:t>  traumatic iritis </a:t>
            </a:r>
          </a:p>
        </p:txBody>
      </p:sp>
    </p:spTree>
    <p:extLst>
      <p:ext uri="{BB962C8B-B14F-4D97-AF65-F5344CB8AC3E}">
        <p14:creationId xmlns:p14="http://schemas.microsoft.com/office/powerpoint/2010/main" val="392296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76C7A-6419-465A-A221-BBA46B8A7E0E}"/>
              </a:ext>
            </a:extLst>
          </p:cNvPr>
          <p:cNvSpPr>
            <a:spLocks noGrp="1"/>
          </p:cNvSpPr>
          <p:nvPr>
            <p:ph type="title"/>
          </p:nvPr>
        </p:nvSpPr>
        <p:spPr>
          <a:xfrm>
            <a:off x="609599" y="609600"/>
            <a:ext cx="6347714" cy="762000"/>
          </a:xfrm>
        </p:spPr>
        <p:txBody>
          <a:bodyPr/>
          <a:lstStyle/>
          <a:p>
            <a:r>
              <a:rPr lang="en-US" dirty="0"/>
              <a:t>Where is the problem?</a:t>
            </a:r>
          </a:p>
        </p:txBody>
      </p:sp>
      <p:pic>
        <p:nvPicPr>
          <p:cNvPr id="3" name="Picture 2">
            <a:extLst>
              <a:ext uri="{FF2B5EF4-FFF2-40B4-BE49-F238E27FC236}">
                <a16:creationId xmlns:a16="http://schemas.microsoft.com/office/drawing/2014/main" id="{3029A241-79AE-467D-A5F0-2F4B9367E2D2}"/>
              </a:ext>
            </a:extLst>
          </p:cNvPr>
          <p:cNvPicPr>
            <a:picLocks noChangeAspect="1"/>
          </p:cNvPicPr>
          <p:nvPr/>
        </p:nvPicPr>
        <p:blipFill rotWithShape="1">
          <a:blip r:embed="rId2"/>
          <a:srcRect l="40981" t="-571"/>
          <a:stretch/>
        </p:blipFill>
        <p:spPr>
          <a:xfrm>
            <a:off x="3962400" y="1375954"/>
            <a:ext cx="3900487" cy="5029199"/>
          </a:xfrm>
          <a:prstGeom prst="rect">
            <a:avLst/>
          </a:prstGeom>
        </p:spPr>
      </p:pic>
      <p:pic>
        <p:nvPicPr>
          <p:cNvPr id="4" name="Picture 3">
            <a:extLst>
              <a:ext uri="{FF2B5EF4-FFF2-40B4-BE49-F238E27FC236}">
                <a16:creationId xmlns:a16="http://schemas.microsoft.com/office/drawing/2014/main" id="{B94715A8-2E04-4046-99C9-70556FC585A7}"/>
              </a:ext>
            </a:extLst>
          </p:cNvPr>
          <p:cNvPicPr>
            <a:picLocks noChangeAspect="1"/>
          </p:cNvPicPr>
          <p:nvPr/>
        </p:nvPicPr>
        <p:blipFill>
          <a:blip r:embed="rId3"/>
          <a:stretch>
            <a:fillRect/>
          </a:stretch>
        </p:blipFill>
        <p:spPr>
          <a:xfrm>
            <a:off x="635607" y="1319560"/>
            <a:ext cx="2743438" cy="5133277"/>
          </a:xfrm>
          <a:prstGeom prst="rect">
            <a:avLst/>
          </a:prstGeom>
        </p:spPr>
      </p:pic>
    </p:spTree>
    <p:extLst>
      <p:ext uri="{BB962C8B-B14F-4D97-AF65-F5344CB8AC3E}">
        <p14:creationId xmlns:p14="http://schemas.microsoft.com/office/powerpoint/2010/main" val="357948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C4F11-930B-44EC-BE04-951D84864D15}"/>
              </a:ext>
            </a:extLst>
          </p:cNvPr>
          <p:cNvSpPr>
            <a:spLocks noGrp="1"/>
          </p:cNvSpPr>
          <p:nvPr>
            <p:ph type="title"/>
          </p:nvPr>
        </p:nvSpPr>
        <p:spPr/>
        <p:txBody>
          <a:bodyPr/>
          <a:lstStyle/>
          <a:p>
            <a:r>
              <a:rPr lang="en-US" dirty="0"/>
              <a:t>Corneal reflex</a:t>
            </a:r>
          </a:p>
        </p:txBody>
      </p:sp>
      <p:sp>
        <p:nvSpPr>
          <p:cNvPr id="3" name="Content Placeholder 2">
            <a:extLst>
              <a:ext uri="{FF2B5EF4-FFF2-40B4-BE49-F238E27FC236}">
                <a16:creationId xmlns:a16="http://schemas.microsoft.com/office/drawing/2014/main" id="{AB232515-C73A-4562-A9D4-596F9FD29154}"/>
              </a:ext>
            </a:extLst>
          </p:cNvPr>
          <p:cNvSpPr>
            <a:spLocks noGrp="1"/>
          </p:cNvSpPr>
          <p:nvPr>
            <p:ph idx="1"/>
          </p:nvPr>
        </p:nvSpPr>
        <p:spPr/>
        <p:txBody>
          <a:bodyPr/>
          <a:lstStyle/>
          <a:p>
            <a:endParaRPr lang="en-US"/>
          </a:p>
        </p:txBody>
      </p:sp>
      <p:pic>
        <p:nvPicPr>
          <p:cNvPr id="1026" name="Picture 2" descr="Teach Neurology: The corneal or blink reflex">
            <a:extLst>
              <a:ext uri="{FF2B5EF4-FFF2-40B4-BE49-F238E27FC236}">
                <a16:creationId xmlns:a16="http://schemas.microsoft.com/office/drawing/2014/main" id="{E6A0CD98-8CF0-4A36-BC48-48C30D4462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3822" y="2627160"/>
            <a:ext cx="5286715" cy="253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286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Eye case 3</a:t>
            </a:r>
          </a:p>
        </p:txBody>
      </p:sp>
      <p:sp>
        <p:nvSpPr>
          <p:cNvPr id="3" name="Content Placeholder 2"/>
          <p:cNvSpPr>
            <a:spLocks noGrp="1"/>
          </p:cNvSpPr>
          <p:nvPr>
            <p:ph idx="1"/>
          </p:nvPr>
        </p:nvSpPr>
        <p:spPr/>
        <p:txBody>
          <a:bodyPr/>
          <a:lstStyle/>
          <a:p>
            <a:r>
              <a:rPr lang="en-US" dirty="0"/>
              <a:t>45 </a:t>
            </a:r>
            <a:r>
              <a:rPr lang="en-US" dirty="0" err="1"/>
              <a:t>yo</a:t>
            </a:r>
            <a:r>
              <a:rPr lang="en-US" dirty="0"/>
              <a:t> male construction worker was at the job site and felt something fly into his eye, not wearing safety glasses, coworker was grinding metal nearby.  </a:t>
            </a:r>
          </a:p>
        </p:txBody>
      </p:sp>
      <p:pic>
        <p:nvPicPr>
          <p:cNvPr id="4098" name="Picture 2"/>
          <p:cNvPicPr>
            <a:picLocks noChangeAspect="1" noChangeArrowheads="1"/>
          </p:cNvPicPr>
          <p:nvPr/>
        </p:nvPicPr>
        <p:blipFill>
          <a:blip r:embed="rId3" cstate="print"/>
          <a:srcRect/>
          <a:stretch>
            <a:fillRect/>
          </a:stretch>
        </p:blipFill>
        <p:spPr bwMode="auto">
          <a:xfrm>
            <a:off x="2819400" y="3810000"/>
            <a:ext cx="3276600" cy="2457450"/>
          </a:xfrm>
          <a:prstGeom prst="rect">
            <a:avLst/>
          </a:prstGeom>
          <a:noFill/>
          <a:ln w="9525">
            <a:noFill/>
            <a:miter lim="800000"/>
            <a:headEnd/>
            <a:tailEnd/>
          </a:ln>
        </p:spPr>
      </p:pic>
    </p:spTree>
    <p:extLst>
      <p:ext uri="{BB962C8B-B14F-4D97-AF65-F5344CB8AC3E}">
        <p14:creationId xmlns:p14="http://schemas.microsoft.com/office/powerpoint/2010/main" val="1615151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pPr marL="596646" indent="-514350">
              <a:buAutoNum type="arabicPeriod"/>
            </a:pPr>
            <a:r>
              <a:rPr lang="en-US" dirty="0"/>
              <a:t>Diagnosis </a:t>
            </a:r>
          </a:p>
          <a:p>
            <a:pPr marL="596646" indent="-514350">
              <a:buAutoNum type="arabicPeriod"/>
            </a:pPr>
            <a:r>
              <a:rPr lang="en-US" dirty="0"/>
              <a:t>Treatment </a:t>
            </a:r>
          </a:p>
          <a:p>
            <a:pPr marL="596646" indent="-514350">
              <a:buAutoNum type="arabicPeriod"/>
            </a:pP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1676400" y="2895600"/>
            <a:ext cx="2590800" cy="1762125"/>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4724400" y="3810000"/>
            <a:ext cx="3476625" cy="2364371"/>
          </a:xfrm>
          <a:prstGeom prst="rect">
            <a:avLst/>
          </a:prstGeom>
          <a:noFill/>
          <a:ln w="9525">
            <a:noFill/>
            <a:miter lim="800000"/>
            <a:headEnd/>
            <a:tailEnd/>
          </a:ln>
        </p:spPr>
      </p:pic>
      <p:sp>
        <p:nvSpPr>
          <p:cNvPr id="6" name="Curved Left Arrow 5">
            <a:hlinkClick r:id="" action="ppaction://noaction"/>
          </p:cNvPr>
          <p:cNvSpPr/>
          <p:nvPr/>
        </p:nvSpPr>
        <p:spPr>
          <a:xfrm>
            <a:off x="457200" y="6324600"/>
            <a:ext cx="304800" cy="304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406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ChangeArrowheads="1"/>
          </p:cNvSpPr>
          <p:nvPr/>
        </p:nvSpPr>
        <p:spPr bwMode="auto">
          <a:xfrm>
            <a:off x="0" y="0"/>
            <a:ext cx="9144000" cy="6858000"/>
          </a:xfrm>
          <a:prstGeom prst="rect">
            <a:avLst/>
          </a:prstGeom>
          <a:solidFill>
            <a:schemeClr val="bg1"/>
          </a:solidFill>
          <a:ln w="9525">
            <a:solidFill>
              <a:schemeClr val="bg1"/>
            </a:solidFill>
            <a:miter lim="800000"/>
            <a:headEnd/>
            <a:tailEnd/>
          </a:ln>
        </p:spPr>
        <p:txBody>
          <a:bodyPr wrap="none" anchor="ctr"/>
          <a:lstStyle/>
          <a:p>
            <a:endParaRPr lang="en-US"/>
          </a:p>
        </p:txBody>
      </p:sp>
      <p:pic>
        <p:nvPicPr>
          <p:cNvPr id="41988" name="Picture 6"/>
          <p:cNvPicPr>
            <a:picLocks noChangeAspect="1" noChangeArrowheads="1"/>
          </p:cNvPicPr>
          <p:nvPr/>
        </p:nvPicPr>
        <p:blipFill>
          <a:blip r:embed="rId3" cstate="print"/>
          <a:srcRect/>
          <a:stretch>
            <a:fillRect/>
          </a:stretch>
        </p:blipFill>
        <p:spPr bwMode="auto">
          <a:xfrm>
            <a:off x="735013" y="760413"/>
            <a:ext cx="7672387" cy="5341937"/>
          </a:xfrm>
          <a:prstGeom prst="rect">
            <a:avLst/>
          </a:prstGeom>
          <a:noFill/>
          <a:ln w="9525">
            <a:noFill/>
            <a:miter lim="800000"/>
            <a:headEnd/>
            <a:tailEnd/>
          </a:ln>
        </p:spPr>
      </p:pic>
      <p:sp>
        <p:nvSpPr>
          <p:cNvPr id="41989" name="Rectangle 7"/>
          <p:cNvSpPr>
            <a:spLocks noChangeArrowheads="1"/>
          </p:cNvSpPr>
          <p:nvPr/>
        </p:nvSpPr>
        <p:spPr bwMode="auto">
          <a:xfrm>
            <a:off x="7239000" y="533400"/>
            <a:ext cx="1143000" cy="838200"/>
          </a:xfrm>
          <a:prstGeom prst="rect">
            <a:avLst/>
          </a:prstGeom>
          <a:solidFill>
            <a:schemeClr val="bg1"/>
          </a:solidFill>
          <a:ln w="9525">
            <a:noFill/>
            <a:miter lim="800000"/>
            <a:headEnd/>
            <a:tailEnd/>
          </a:ln>
        </p:spPr>
        <p:txBody>
          <a:bodyPr wrap="none" anchor="ctr"/>
          <a:lstStyle/>
          <a:p>
            <a:endParaRPr lang="en-US"/>
          </a:p>
        </p:txBody>
      </p:sp>
      <p:sp>
        <p:nvSpPr>
          <p:cNvPr id="6" name="Rectangle 5"/>
          <p:cNvSpPr/>
          <p:nvPr/>
        </p:nvSpPr>
        <p:spPr>
          <a:xfrm>
            <a:off x="4876800" y="609600"/>
            <a:ext cx="2057400" cy="1676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87" name="Rectangle 2"/>
          <p:cNvSpPr>
            <a:spLocks noGrp="1" noChangeArrowheads="1"/>
          </p:cNvSpPr>
          <p:nvPr>
            <p:ph type="title"/>
          </p:nvPr>
        </p:nvSpPr>
        <p:spPr>
          <a:xfrm>
            <a:off x="838200" y="228600"/>
            <a:ext cx="7498080" cy="1143000"/>
          </a:xfrm>
        </p:spPr>
        <p:txBody>
          <a:bodyPr/>
          <a:lstStyle/>
          <a:p>
            <a:pPr eaLnBrk="1" hangingPunct="1"/>
            <a:r>
              <a:rPr lang="en-US" dirty="0"/>
              <a:t>Eye</a:t>
            </a:r>
          </a:p>
        </p:txBody>
      </p:sp>
      <p:sp>
        <p:nvSpPr>
          <p:cNvPr id="7" name="Rectangle 6"/>
          <p:cNvSpPr/>
          <p:nvPr/>
        </p:nvSpPr>
        <p:spPr>
          <a:xfrm>
            <a:off x="7162800" y="1447800"/>
            <a:ext cx="1066800" cy="1295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A54E1-DDD2-4B44-A841-EE6AA7FCCEFE}"/>
              </a:ext>
            </a:extLst>
          </p:cNvPr>
          <p:cNvSpPr>
            <a:spLocks noGrp="1"/>
          </p:cNvSpPr>
          <p:nvPr>
            <p:ph type="title"/>
          </p:nvPr>
        </p:nvSpPr>
        <p:spPr>
          <a:xfrm>
            <a:off x="685800" y="46809"/>
            <a:ext cx="7772400" cy="1609344"/>
          </a:xfrm>
        </p:spPr>
        <p:txBody>
          <a:bodyPr/>
          <a:lstStyle/>
          <a:p>
            <a:pPr algn="ctr"/>
            <a:r>
              <a:rPr lang="en-US" dirty="0"/>
              <a:t>Normal Lens function</a:t>
            </a:r>
          </a:p>
        </p:txBody>
      </p:sp>
      <p:pic>
        <p:nvPicPr>
          <p:cNvPr id="3" name="Picture 2">
            <a:extLst>
              <a:ext uri="{FF2B5EF4-FFF2-40B4-BE49-F238E27FC236}">
                <a16:creationId xmlns:a16="http://schemas.microsoft.com/office/drawing/2014/main" id="{640C1A00-7098-4010-B8F9-070E4C5E0A31}"/>
              </a:ext>
            </a:extLst>
          </p:cNvPr>
          <p:cNvPicPr>
            <a:picLocks noChangeAspect="1"/>
          </p:cNvPicPr>
          <p:nvPr/>
        </p:nvPicPr>
        <p:blipFill>
          <a:blip r:embed="rId2"/>
          <a:stretch>
            <a:fillRect/>
          </a:stretch>
        </p:blipFill>
        <p:spPr>
          <a:xfrm>
            <a:off x="838200" y="1158240"/>
            <a:ext cx="7086600" cy="5669280"/>
          </a:xfrm>
          <a:prstGeom prst="rect">
            <a:avLst/>
          </a:prstGeom>
        </p:spPr>
      </p:pic>
    </p:spTree>
    <p:extLst>
      <p:ext uri="{BB962C8B-B14F-4D97-AF65-F5344CB8AC3E}">
        <p14:creationId xmlns:p14="http://schemas.microsoft.com/office/powerpoint/2010/main" val="2361032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84546-3AB9-40C8-BED8-020677FC4269}"/>
              </a:ext>
            </a:extLst>
          </p:cNvPr>
          <p:cNvSpPr>
            <a:spLocks noGrp="1"/>
          </p:cNvSpPr>
          <p:nvPr>
            <p:ph type="title"/>
          </p:nvPr>
        </p:nvSpPr>
        <p:spPr>
          <a:xfrm>
            <a:off x="685800" y="198819"/>
            <a:ext cx="7772400" cy="1609344"/>
          </a:xfrm>
        </p:spPr>
        <p:txBody>
          <a:bodyPr/>
          <a:lstStyle/>
          <a:p>
            <a:pPr algn="ctr"/>
            <a:r>
              <a:rPr lang="en-US" dirty="0"/>
              <a:t>Pupillary light reflex</a:t>
            </a:r>
          </a:p>
        </p:txBody>
      </p:sp>
      <p:sp>
        <p:nvSpPr>
          <p:cNvPr id="3" name="Content Placeholder 2">
            <a:extLst>
              <a:ext uri="{FF2B5EF4-FFF2-40B4-BE49-F238E27FC236}">
                <a16:creationId xmlns:a16="http://schemas.microsoft.com/office/drawing/2014/main" id="{122F7A09-460A-44B6-BF0A-07E213003F6F}"/>
              </a:ext>
            </a:extLst>
          </p:cNvPr>
          <p:cNvSpPr>
            <a:spLocks noGrp="1"/>
          </p:cNvSpPr>
          <p:nvPr>
            <p:ph idx="1"/>
          </p:nvPr>
        </p:nvSpPr>
        <p:spPr>
          <a:xfrm>
            <a:off x="419100" y="1685925"/>
            <a:ext cx="3733801" cy="4470400"/>
          </a:xfrm>
        </p:spPr>
        <p:txBody>
          <a:bodyPr>
            <a:normAutofit/>
          </a:bodyPr>
          <a:lstStyle/>
          <a:p>
            <a:r>
              <a:rPr lang="en-US" sz="2400" dirty="0"/>
              <a:t>No ocular cortex involved</a:t>
            </a:r>
          </a:p>
          <a:p>
            <a:r>
              <a:rPr lang="en-US" sz="2400" dirty="0"/>
              <a:t>Midbrain based </a:t>
            </a:r>
          </a:p>
          <a:p>
            <a:r>
              <a:rPr lang="en-US" sz="2400" dirty="0"/>
              <a:t>Where would there be problems that would affect this reflex?</a:t>
            </a:r>
          </a:p>
        </p:txBody>
      </p:sp>
      <p:pic>
        <p:nvPicPr>
          <p:cNvPr id="4" name="Picture 3">
            <a:extLst>
              <a:ext uri="{FF2B5EF4-FFF2-40B4-BE49-F238E27FC236}">
                <a16:creationId xmlns:a16="http://schemas.microsoft.com/office/drawing/2014/main" id="{89E51B60-F65D-408A-8191-83D9DA24513E}"/>
              </a:ext>
            </a:extLst>
          </p:cNvPr>
          <p:cNvPicPr>
            <a:picLocks noChangeAspect="1"/>
          </p:cNvPicPr>
          <p:nvPr/>
        </p:nvPicPr>
        <p:blipFill>
          <a:blip r:embed="rId2"/>
          <a:stretch>
            <a:fillRect/>
          </a:stretch>
        </p:blipFill>
        <p:spPr>
          <a:xfrm>
            <a:off x="3962400" y="1719943"/>
            <a:ext cx="4762500" cy="4714875"/>
          </a:xfrm>
          <a:prstGeom prst="rect">
            <a:avLst/>
          </a:prstGeom>
        </p:spPr>
      </p:pic>
    </p:spTree>
    <p:extLst>
      <p:ext uri="{BB962C8B-B14F-4D97-AF65-F5344CB8AC3E}">
        <p14:creationId xmlns:p14="http://schemas.microsoft.com/office/powerpoint/2010/main" val="600850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28E2E-0750-4FC0-9969-86B306600DD2}"/>
              </a:ext>
            </a:extLst>
          </p:cNvPr>
          <p:cNvSpPr>
            <a:spLocks noGrp="1"/>
          </p:cNvSpPr>
          <p:nvPr>
            <p:ph type="title"/>
          </p:nvPr>
        </p:nvSpPr>
        <p:spPr/>
        <p:txBody>
          <a:bodyPr/>
          <a:lstStyle/>
          <a:p>
            <a:r>
              <a:rPr lang="en-US" dirty="0"/>
              <a:t>Optic Nerve and Brain</a:t>
            </a:r>
          </a:p>
        </p:txBody>
      </p:sp>
      <p:pic>
        <p:nvPicPr>
          <p:cNvPr id="3" name="Picture 2">
            <a:extLst>
              <a:ext uri="{FF2B5EF4-FFF2-40B4-BE49-F238E27FC236}">
                <a16:creationId xmlns:a16="http://schemas.microsoft.com/office/drawing/2014/main" id="{F6E7F636-3F58-447F-A21A-97EFA30FB2EA}"/>
              </a:ext>
            </a:extLst>
          </p:cNvPr>
          <p:cNvPicPr>
            <a:picLocks noChangeAspect="1"/>
          </p:cNvPicPr>
          <p:nvPr/>
        </p:nvPicPr>
        <p:blipFill rotWithShape="1">
          <a:blip r:embed="rId2"/>
          <a:srcRect t="-703" r="59302"/>
          <a:stretch/>
        </p:blipFill>
        <p:spPr>
          <a:xfrm>
            <a:off x="1295400" y="1447800"/>
            <a:ext cx="2743200" cy="5136050"/>
          </a:xfrm>
          <a:prstGeom prst="rect">
            <a:avLst/>
          </a:prstGeom>
        </p:spPr>
      </p:pic>
    </p:spTree>
    <p:extLst>
      <p:ext uri="{BB962C8B-B14F-4D97-AF65-F5344CB8AC3E}">
        <p14:creationId xmlns:p14="http://schemas.microsoft.com/office/powerpoint/2010/main" val="4126722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Eye</a:t>
            </a:r>
          </a:p>
        </p:txBody>
      </p:sp>
      <p:sp>
        <p:nvSpPr>
          <p:cNvPr id="6" name="Content Placeholder 5"/>
          <p:cNvSpPr>
            <a:spLocks noGrp="1"/>
          </p:cNvSpPr>
          <p:nvPr>
            <p:ph idx="1"/>
          </p:nvPr>
        </p:nvSpPr>
        <p:spPr>
          <a:xfrm>
            <a:off x="609599" y="1524000"/>
            <a:ext cx="6347714" cy="4517363"/>
          </a:xfrm>
        </p:spPr>
        <p:txBody>
          <a:bodyPr>
            <a:normAutofit/>
          </a:bodyPr>
          <a:lstStyle/>
          <a:p>
            <a:r>
              <a:rPr lang="en-US" altLang="zh-CN" sz="2400" dirty="0">
                <a:ea typeface="SimSun" pitchFamily="2" charset="-122"/>
              </a:rPr>
              <a:t>Specific problems:</a:t>
            </a:r>
          </a:p>
          <a:p>
            <a:pPr lvl="1"/>
            <a:r>
              <a:rPr lang="en-US" altLang="zh-CN" dirty="0">
                <a:ea typeface="SimSun" pitchFamily="2" charset="-122"/>
              </a:rPr>
              <a:t>Foreign bodies</a:t>
            </a:r>
          </a:p>
          <a:p>
            <a:pPr lvl="1"/>
            <a:r>
              <a:rPr lang="en-US" altLang="zh-CN" dirty="0">
                <a:ea typeface="SimSun" pitchFamily="2" charset="-122"/>
              </a:rPr>
              <a:t>Trauma</a:t>
            </a:r>
          </a:p>
          <a:p>
            <a:pPr lvl="2"/>
            <a:r>
              <a:rPr lang="en-US" altLang="zh-CN" sz="1800" dirty="0">
                <a:ea typeface="SimSun" pitchFamily="2" charset="-122"/>
              </a:rPr>
              <a:t>Blunt</a:t>
            </a:r>
          </a:p>
          <a:p>
            <a:pPr lvl="2"/>
            <a:r>
              <a:rPr lang="en-US" altLang="zh-CN" sz="1800" dirty="0">
                <a:ea typeface="SimSun" pitchFamily="2" charset="-122"/>
              </a:rPr>
              <a:t>Penetration of eyeball</a:t>
            </a:r>
          </a:p>
          <a:p>
            <a:pPr lvl="2"/>
            <a:r>
              <a:rPr lang="en-US" altLang="zh-CN" sz="1800" dirty="0" err="1">
                <a:ea typeface="SimSun" pitchFamily="2" charset="-122"/>
              </a:rPr>
              <a:t>Iritis</a:t>
            </a:r>
            <a:endParaRPr lang="en-US" altLang="zh-CN" sz="1800" dirty="0">
              <a:ea typeface="SimSun" pitchFamily="2" charset="-122"/>
            </a:endParaRPr>
          </a:p>
          <a:p>
            <a:pPr lvl="1"/>
            <a:r>
              <a:rPr lang="en-US" sz="2400" dirty="0">
                <a:ea typeface="SimSun" pitchFamily="2" charset="-122"/>
              </a:rPr>
              <a:t>Exposures</a:t>
            </a:r>
          </a:p>
          <a:p>
            <a:pPr lvl="1"/>
            <a:r>
              <a:rPr lang="en-US" sz="2400" dirty="0">
                <a:ea typeface="SimSun" pitchFamily="2" charset="-122"/>
              </a:rPr>
              <a:t>Glaucoma</a:t>
            </a:r>
          </a:p>
          <a:p>
            <a:pPr lvl="1"/>
            <a:endParaRPr lang="en-US" dirty="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C821C-67F4-4DD7-A742-55BBBEBDEB72}"/>
              </a:ext>
            </a:extLst>
          </p:cNvPr>
          <p:cNvSpPr>
            <a:spLocks noGrp="1"/>
          </p:cNvSpPr>
          <p:nvPr>
            <p:ph type="title"/>
          </p:nvPr>
        </p:nvSpPr>
        <p:spPr/>
        <p:txBody>
          <a:bodyPr/>
          <a:lstStyle/>
          <a:p>
            <a:r>
              <a:rPr lang="en-US" dirty="0"/>
              <a:t>Retrobulbar hematoma</a:t>
            </a:r>
          </a:p>
        </p:txBody>
      </p:sp>
      <p:pic>
        <p:nvPicPr>
          <p:cNvPr id="5" name="Content Placeholder 4">
            <a:extLst>
              <a:ext uri="{FF2B5EF4-FFF2-40B4-BE49-F238E27FC236}">
                <a16:creationId xmlns:a16="http://schemas.microsoft.com/office/drawing/2014/main" id="{1C99E5B7-5BA1-47EC-85D9-8F52446A2891}"/>
              </a:ext>
            </a:extLst>
          </p:cNvPr>
          <p:cNvPicPr>
            <a:picLocks noGrp="1" noChangeAspect="1"/>
          </p:cNvPicPr>
          <p:nvPr>
            <p:ph idx="1"/>
          </p:nvPr>
        </p:nvPicPr>
        <p:blipFill>
          <a:blip r:embed="rId2"/>
          <a:stretch>
            <a:fillRect/>
          </a:stretch>
        </p:blipFill>
        <p:spPr>
          <a:xfrm>
            <a:off x="531628" y="1930400"/>
            <a:ext cx="6425684" cy="2763044"/>
          </a:xfrm>
          <a:prstGeom prst="rect">
            <a:avLst/>
          </a:prstGeom>
        </p:spPr>
      </p:pic>
      <p:pic>
        <p:nvPicPr>
          <p:cNvPr id="6" name="Picture 5">
            <a:extLst>
              <a:ext uri="{FF2B5EF4-FFF2-40B4-BE49-F238E27FC236}">
                <a16:creationId xmlns:a16="http://schemas.microsoft.com/office/drawing/2014/main" id="{EC99AB16-93D0-46CB-ACE5-945E7F8FCD73}"/>
              </a:ext>
            </a:extLst>
          </p:cNvPr>
          <p:cNvPicPr>
            <a:picLocks noChangeAspect="1"/>
          </p:cNvPicPr>
          <p:nvPr/>
        </p:nvPicPr>
        <p:blipFill>
          <a:blip r:embed="rId3"/>
          <a:stretch>
            <a:fillRect/>
          </a:stretch>
        </p:blipFill>
        <p:spPr>
          <a:xfrm>
            <a:off x="3505200" y="1930400"/>
            <a:ext cx="3976878" cy="4927600"/>
          </a:xfrm>
          <a:prstGeom prst="rect">
            <a:avLst/>
          </a:prstGeom>
        </p:spPr>
      </p:pic>
    </p:spTree>
    <p:extLst>
      <p:ext uri="{BB962C8B-B14F-4D97-AF65-F5344CB8AC3E}">
        <p14:creationId xmlns:p14="http://schemas.microsoft.com/office/powerpoint/2010/main" val="416049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Eye complaints</a:t>
            </a:r>
          </a:p>
        </p:txBody>
      </p:sp>
      <p:sp>
        <p:nvSpPr>
          <p:cNvPr id="3" name="Content Placeholder 2"/>
          <p:cNvSpPr>
            <a:spLocks noGrp="1"/>
          </p:cNvSpPr>
          <p:nvPr>
            <p:ph idx="1"/>
          </p:nvPr>
        </p:nvSpPr>
        <p:spPr>
          <a:xfrm>
            <a:off x="590004" y="1270000"/>
            <a:ext cx="6347714" cy="4978400"/>
          </a:xfrm>
        </p:spPr>
        <p:txBody>
          <a:bodyPr>
            <a:noAutofit/>
          </a:bodyPr>
          <a:lstStyle/>
          <a:p>
            <a:r>
              <a:rPr lang="en-US" sz="2800" dirty="0"/>
              <a:t>Management</a:t>
            </a:r>
          </a:p>
          <a:p>
            <a:pPr lvl="1"/>
            <a:r>
              <a:rPr lang="en-US" sz="2400" dirty="0"/>
              <a:t>Leave foreign bodies in</a:t>
            </a:r>
          </a:p>
          <a:p>
            <a:pPr lvl="1"/>
            <a:r>
              <a:rPr lang="en-US" sz="2400" dirty="0"/>
              <a:t>Be aware of possible globe rupture</a:t>
            </a:r>
          </a:p>
          <a:p>
            <a:endParaRPr lang="en-US" sz="2400" dirty="0"/>
          </a:p>
          <a:p>
            <a:r>
              <a:rPr lang="en-US" sz="2800" dirty="0"/>
              <a:t>Treatment</a:t>
            </a:r>
            <a:r>
              <a:rPr lang="en-US" sz="2400" dirty="0"/>
              <a:t> </a:t>
            </a:r>
          </a:p>
          <a:p>
            <a:pPr lvl="1"/>
            <a:r>
              <a:rPr lang="en-US" sz="2400" dirty="0"/>
              <a:t>Irrigate exposures copiously </a:t>
            </a:r>
          </a:p>
          <a:p>
            <a:pPr lvl="1"/>
            <a:r>
              <a:rPr lang="en-US" sz="2400" dirty="0"/>
              <a:t>Appropriate pain management</a:t>
            </a:r>
          </a:p>
          <a:p>
            <a:pPr lvl="1"/>
            <a:r>
              <a:rPr lang="en-US" sz="2400" dirty="0"/>
              <a:t>Transport </a:t>
            </a:r>
          </a:p>
          <a:p>
            <a:pPr lvl="1"/>
            <a:r>
              <a:rPr lang="en-US" sz="2400" dirty="0"/>
              <a:t>Think about intracranial causes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Wood Type</Template>
  <TotalTime>6151</TotalTime>
  <Words>1205</Words>
  <Application>Microsoft Macintosh PowerPoint</Application>
  <PresentationFormat>On-screen Show (4:3)</PresentationFormat>
  <Paragraphs>130</Paragraphs>
  <Slides>26</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SimSun</vt:lpstr>
      <vt:lpstr>Calibri</vt:lpstr>
      <vt:lpstr>Rockwell</vt:lpstr>
      <vt:lpstr>Rockwell Condensed</vt:lpstr>
      <vt:lpstr>Rockwell Extra Bold</vt:lpstr>
      <vt:lpstr>Wingdings</vt:lpstr>
      <vt:lpstr>Wood Type</vt:lpstr>
      <vt:lpstr>Ophthalmic (EYE) Complaints and emergencies </vt:lpstr>
      <vt:lpstr>Eye Anatomy </vt:lpstr>
      <vt:lpstr>Eye</vt:lpstr>
      <vt:lpstr>Normal Lens function</vt:lpstr>
      <vt:lpstr>Pupillary light reflex</vt:lpstr>
      <vt:lpstr>Optic Nerve and Brain</vt:lpstr>
      <vt:lpstr>Eye</vt:lpstr>
      <vt:lpstr>Retrobulbar hematoma</vt:lpstr>
      <vt:lpstr>Eye complaints</vt:lpstr>
      <vt:lpstr>Eye Case 1</vt:lpstr>
      <vt:lpstr>Questions</vt:lpstr>
      <vt:lpstr>Eye Case 2</vt:lpstr>
      <vt:lpstr>Questions </vt:lpstr>
      <vt:lpstr>Eye case 3</vt:lpstr>
      <vt:lpstr>Questions</vt:lpstr>
      <vt:lpstr>Eye exam</vt:lpstr>
      <vt:lpstr>Pupillary reflexes</vt:lpstr>
      <vt:lpstr>Case</vt:lpstr>
      <vt:lpstr>On exam </vt:lpstr>
      <vt:lpstr>Badness that causes this</vt:lpstr>
      <vt:lpstr>PowerPoint Presentation</vt:lpstr>
      <vt:lpstr>In your awake patient…</vt:lpstr>
      <vt:lpstr>Where is the problem?</vt:lpstr>
      <vt:lpstr>Corneal reflex</vt:lpstr>
      <vt:lpstr>Eye case 3</vt:lpstr>
      <vt:lpstr>Questions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Eyes, Ears, Nose, and Throat</dc:title>
  <dc:creator>Whitney</dc:creator>
  <cp:lastModifiedBy>Christian M Garcia</cp:lastModifiedBy>
  <cp:revision>35</cp:revision>
  <dcterms:created xsi:type="dcterms:W3CDTF">2012-02-22T23:26:06Z</dcterms:created>
  <dcterms:modified xsi:type="dcterms:W3CDTF">2025-01-06T21:21:46Z</dcterms:modified>
</cp:coreProperties>
</file>