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526" r:id="rId3"/>
    <p:sldId id="561" r:id="rId4"/>
    <p:sldId id="543" r:id="rId5"/>
    <p:sldId id="521" r:id="rId6"/>
    <p:sldId id="259" r:id="rId7"/>
    <p:sldId id="534" r:id="rId8"/>
    <p:sldId id="535" r:id="rId9"/>
    <p:sldId id="361" r:id="rId10"/>
    <p:sldId id="490" r:id="rId11"/>
    <p:sldId id="544" r:id="rId12"/>
    <p:sldId id="545" r:id="rId13"/>
    <p:sldId id="548" r:id="rId14"/>
    <p:sldId id="546" r:id="rId15"/>
    <p:sldId id="537" r:id="rId16"/>
    <p:sldId id="547" r:id="rId17"/>
    <p:sldId id="550" r:id="rId18"/>
    <p:sldId id="551" r:id="rId19"/>
    <p:sldId id="552" r:id="rId20"/>
    <p:sldId id="553" r:id="rId21"/>
    <p:sldId id="554" r:id="rId22"/>
    <p:sldId id="555" r:id="rId23"/>
    <p:sldId id="556" r:id="rId24"/>
    <p:sldId id="345" r:id="rId25"/>
    <p:sldId id="557" r:id="rId26"/>
    <p:sldId id="560" r:id="rId27"/>
    <p:sldId id="559" r:id="rId28"/>
    <p:sldId id="558" r:id="rId29"/>
    <p:sldId id="5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C9C"/>
    <a:srgbClr val="17A4A3"/>
    <a:srgbClr val="17A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357" autoAdjust="0"/>
  </p:normalViewPr>
  <p:slideViewPr>
    <p:cSldViewPr snapToGrid="0" snapToObjects="1">
      <p:cViewPr varScale="1">
        <p:scale>
          <a:sx n="55" d="100"/>
          <a:sy n="55" d="100"/>
        </p:scale>
        <p:origin x="13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mn-ea"/>
                <a:cs typeface="+mn-cs"/>
              </a:rPr>
              <a:t>I hope most of you were able to join the Indian Country ECHO in August when Dr. Winchester reviewed cultural aspects and general dementia care. I will dovetail on what she said, and focus on how you as the care team can help families and caregivers manage behaviors in persons with all types of dementia and at every stage. </a:t>
            </a: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196947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31355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1642772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338309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189597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18</a:t>
            </a:fld>
            <a:endParaRPr lang="en-US"/>
          </a:p>
        </p:txBody>
      </p:sp>
    </p:spTree>
    <p:extLst>
      <p:ext uri="{BB962C8B-B14F-4D97-AF65-F5344CB8AC3E}">
        <p14:creationId xmlns:p14="http://schemas.microsoft.com/office/powerpoint/2010/main" val="3752610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4282176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20</a:t>
            </a:fld>
            <a:endParaRPr lang="en-US"/>
          </a:p>
        </p:txBody>
      </p:sp>
    </p:spTree>
    <p:extLst>
      <p:ext uri="{BB962C8B-B14F-4D97-AF65-F5344CB8AC3E}">
        <p14:creationId xmlns:p14="http://schemas.microsoft.com/office/powerpoint/2010/main" val="389967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21</a:t>
            </a:fld>
            <a:endParaRPr lang="en-US"/>
          </a:p>
        </p:txBody>
      </p:sp>
    </p:spTree>
    <p:extLst>
      <p:ext uri="{BB962C8B-B14F-4D97-AF65-F5344CB8AC3E}">
        <p14:creationId xmlns:p14="http://schemas.microsoft.com/office/powerpoint/2010/main" val="477970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22</a:t>
            </a:fld>
            <a:endParaRPr lang="en-US"/>
          </a:p>
        </p:txBody>
      </p:sp>
    </p:spTree>
    <p:extLst>
      <p:ext uri="{BB962C8B-B14F-4D97-AF65-F5344CB8AC3E}">
        <p14:creationId xmlns:p14="http://schemas.microsoft.com/office/powerpoint/2010/main" val="88354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3295790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24</a:t>
            </a:fld>
            <a:endParaRPr lang="en-US"/>
          </a:p>
        </p:txBody>
      </p:sp>
    </p:spTree>
    <p:extLst>
      <p:ext uri="{BB962C8B-B14F-4D97-AF65-F5344CB8AC3E}">
        <p14:creationId xmlns:p14="http://schemas.microsoft.com/office/powerpoint/2010/main" val="691279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solidFill>
                  <a:srgbClr val="061F57"/>
                </a:solidFill>
                <a:latin typeface="Segoe UI"/>
                <a:ea typeface="+mn-lt"/>
                <a:cs typeface="+mn-lt"/>
              </a:rPr>
              <a:t>79 </a:t>
            </a:r>
            <a:r>
              <a:rPr lang="en-US" sz="1200" dirty="0" err="1">
                <a:solidFill>
                  <a:srgbClr val="061F57"/>
                </a:solidFill>
                <a:latin typeface="Segoe UI"/>
                <a:ea typeface="+mn-lt"/>
                <a:cs typeface="+mn-lt"/>
              </a:rPr>
              <a:t>yo</a:t>
            </a:r>
            <a:r>
              <a:rPr lang="en-US" sz="1200" dirty="0">
                <a:solidFill>
                  <a:srgbClr val="061F57"/>
                </a:solidFill>
                <a:latin typeface="Segoe UI"/>
                <a:ea typeface="+mn-lt"/>
                <a:cs typeface="+mn-lt"/>
              </a:rPr>
              <a:t>, loves being with grandkids, but forgetting to pick them up, forgetting birthdays, not as well put together, house more cluttered. Reports feels anxious and doesn’t want to leave the house</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25</a:t>
            </a:fld>
            <a:endParaRPr lang="en-US"/>
          </a:p>
        </p:txBody>
      </p:sp>
    </p:spTree>
    <p:extLst>
      <p:ext uri="{BB962C8B-B14F-4D97-AF65-F5344CB8AC3E}">
        <p14:creationId xmlns:p14="http://schemas.microsoft.com/office/powerpoint/2010/main" val="1475878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solidFill>
                  <a:srgbClr val="061F57"/>
                </a:solidFill>
                <a:latin typeface="Segoe UI"/>
                <a:ea typeface="+mn-lt"/>
                <a:cs typeface="+mn-lt"/>
              </a:rPr>
              <a:t>88 </a:t>
            </a:r>
            <a:r>
              <a:rPr lang="en-US" sz="1200" dirty="0" err="1">
                <a:solidFill>
                  <a:srgbClr val="061F57"/>
                </a:solidFill>
                <a:latin typeface="Segoe UI"/>
                <a:ea typeface="+mn-lt"/>
                <a:cs typeface="+mn-lt"/>
              </a:rPr>
              <a:t>yo</a:t>
            </a:r>
            <a:r>
              <a:rPr lang="en-US" sz="1200" dirty="0">
                <a:solidFill>
                  <a:srgbClr val="061F57"/>
                </a:solidFill>
                <a:latin typeface="Segoe UI"/>
                <a:ea typeface="+mn-lt"/>
                <a:cs typeface="+mn-lt"/>
              </a:rPr>
              <a:t>, trusted Elder, but suspicious others are stealing from him, behind on bills, has gotten lost driving. Daughter joins him and reports he sees things that aren’t there, asks questions repeatedly, has had frequent falls.</a:t>
            </a:r>
          </a:p>
          <a:p>
            <a:r>
              <a:rPr lang="en-US" sz="1200" dirty="0"/>
              <a:t>Music</a:t>
            </a:r>
            <a:endParaRPr lang="en-US" dirty="0">
              <a:solidFill>
                <a:srgbClr val="002060"/>
              </a:solidFill>
              <a:latin typeface="Calibri"/>
              <a:cs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solidFill>
                <a:srgbClr val="061F57"/>
              </a:solidFill>
              <a:latin typeface="Segoe UI"/>
              <a:ea typeface="+mn-lt"/>
              <a:cs typeface="+mn-lt"/>
            </a:endParaRP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26</a:t>
            </a:fld>
            <a:endParaRPr lang="en-US"/>
          </a:p>
        </p:txBody>
      </p:sp>
    </p:spTree>
    <p:extLst>
      <p:ext uri="{BB962C8B-B14F-4D97-AF65-F5344CB8AC3E}">
        <p14:creationId xmlns:p14="http://schemas.microsoft.com/office/powerpoint/2010/main" val="4001197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solidFill>
                  <a:srgbClr val="061F57"/>
                </a:solidFill>
                <a:latin typeface="Segoe UI"/>
                <a:ea typeface="+mn-lt"/>
                <a:cs typeface="+mn-lt"/>
              </a:rPr>
              <a:t>85 year old, known dementia, wanders frequently, yells “help” at night, tries to bite family members when helping her to the toilet</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27</a:t>
            </a:fld>
            <a:endParaRPr lang="en-US"/>
          </a:p>
        </p:txBody>
      </p:sp>
    </p:spTree>
    <p:extLst>
      <p:ext uri="{BB962C8B-B14F-4D97-AF65-F5344CB8AC3E}">
        <p14:creationId xmlns:p14="http://schemas.microsoft.com/office/powerpoint/2010/main" val="34497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28</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226744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Point out distinctions between the types that are key to diagnosis as well as predicting prognosis</a:t>
            </a:r>
          </a:p>
          <a:p>
            <a:pPr marL="171450" indent="-171450">
              <a:buFontTx/>
              <a:buChar char="-"/>
            </a:pPr>
            <a:r>
              <a:rPr lang="en-US" dirty="0"/>
              <a:t>Most notable distinctions are seen in the onset &amp; history, motor symptoms and executive functions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F75F32-DEF3-1245-BB08-E1A99E7B4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97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691E9500-3E3F-449B-80EB-A780B9E5A1C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5" name="Rectangle 2">
            <a:extLst>
              <a:ext uri="{FF2B5EF4-FFF2-40B4-BE49-F238E27FC236}">
                <a16:creationId xmlns:a16="http://schemas.microsoft.com/office/drawing/2014/main" id="{D0DE8347-268C-433B-845A-BE33F9B340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213"/>
              </a:spcBef>
            </a:pPr>
            <a:r>
              <a:rPr lang="en-US" altLang="en-US" dirty="0">
                <a:solidFill>
                  <a:srgbClr val="FFFFFF"/>
                </a:solidFill>
                <a:latin typeface="Lucida Grande" pitchFamily="122" charset="0"/>
                <a:sym typeface="Lucida Grande" pitchFamily="122" charset="0"/>
              </a:rPr>
              <a:t>Attribute graph to Dr. David Mansoor</a:t>
            </a:r>
          </a:p>
          <a:p>
            <a:pPr eaLnBrk="1" hangingPunct="1">
              <a:spcBef>
                <a:spcPts val="213"/>
              </a:spcBef>
            </a:pPr>
            <a:r>
              <a:rPr lang="en-US" altLang="en-US" dirty="0">
                <a:solidFill>
                  <a:srgbClr val="FFFFFF"/>
                </a:solidFill>
                <a:latin typeface="Lucida Grande" pitchFamily="122" charset="0"/>
                <a:sym typeface="Lucida Grande" pitchFamily="122" charset="0"/>
              </a:rPr>
              <a:t>Mention behavioral disorders worst at far end of the spectrum.</a:t>
            </a:r>
          </a:p>
        </p:txBody>
      </p:sp>
    </p:spTree>
    <p:extLst>
      <p:ext uri="{BB962C8B-B14F-4D97-AF65-F5344CB8AC3E}">
        <p14:creationId xmlns:p14="http://schemas.microsoft.com/office/powerpoint/2010/main" val="294058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3576461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12383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18611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923F103-BC34-4FE4-A40E-EDDEECFDA5D0}" type="datetimeFigureOut">
              <a:rPr lang="en-US" smtClean="0"/>
              <a:pPr/>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976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3388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461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087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E451C3-0FF4-47C4-B829-773ADF60F88C}" type="datetimeFigureOut">
              <a:rPr lang="en-US" smtClean="0"/>
              <a:t>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459480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014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9487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482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776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18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70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1/2/2025</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1/2/2025</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BE451C3-0FF4-47C4-B829-773ADF60F88C}" type="datetimeFigureOut">
              <a:rPr lang="en-US" smtClean="0"/>
              <a:t>1/2/2025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670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5048655" y="3511685"/>
            <a:ext cx="6955277" cy="21105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189C9C"/>
                </a:solidFill>
                <a:latin typeface="Calibri"/>
                <a:ea typeface="+mn-lt"/>
                <a:cs typeface="+mn-lt"/>
              </a:rPr>
              <a:t>Elizabeth Eckstrom*, MD, MPH</a:t>
            </a:r>
          </a:p>
          <a:p>
            <a:pPr marL="0" indent="0" algn="ctr">
              <a:buNone/>
            </a:pPr>
            <a:r>
              <a:rPr lang="en-US" dirty="0">
                <a:solidFill>
                  <a:srgbClr val="189C9C"/>
                </a:solidFill>
                <a:latin typeface="Calibri"/>
                <a:ea typeface="+mn-lt"/>
                <a:cs typeface="+mn-lt"/>
              </a:rPr>
              <a:t>Chief of Geriatrics </a:t>
            </a:r>
          </a:p>
          <a:p>
            <a:pPr marL="0" indent="0" algn="ctr">
              <a:buNone/>
            </a:pPr>
            <a:r>
              <a:rPr lang="en-US" dirty="0">
                <a:solidFill>
                  <a:srgbClr val="189C9C"/>
                </a:solidFill>
                <a:latin typeface="Calibri"/>
                <a:ea typeface="+mn-lt"/>
                <a:cs typeface="+mn-lt"/>
              </a:rPr>
              <a:t>Oregon Health &amp; Science University</a:t>
            </a:r>
          </a:p>
          <a:p>
            <a:pPr marL="0" indent="0" algn="ctr">
              <a:buNone/>
            </a:pPr>
            <a:r>
              <a:rPr lang="en-US" dirty="0">
                <a:solidFill>
                  <a:srgbClr val="189C9C"/>
                </a:solidFill>
                <a:latin typeface="Calibri"/>
                <a:ea typeface="+mn-lt"/>
                <a:cs typeface="+mn-lt"/>
              </a:rPr>
              <a:t>eckstrom@ohsu.edu</a:t>
            </a:r>
            <a:endParaRPr lang="en-US" dirty="0">
              <a:solidFill>
                <a:srgbClr val="189C9C"/>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4387315" y="486697"/>
            <a:ext cx="7616617" cy="1754326"/>
          </a:xfrm>
          <a:prstGeom prst="rect">
            <a:avLst/>
          </a:prstGeom>
        </p:spPr>
        <p:txBody>
          <a:bodyPr wrap="square">
            <a:spAutoFit/>
          </a:bodyPr>
          <a:lstStyle/>
          <a:p>
            <a:pPr algn="ctr"/>
            <a:r>
              <a:rPr lang="en-US" sz="3600" b="1" dirty="0">
                <a:solidFill>
                  <a:srgbClr val="189C9C"/>
                </a:solidFill>
                <a:latin typeface="Segoe UI"/>
                <a:cs typeface="Segoe UI"/>
              </a:rPr>
              <a:t>Managing Behaviors in Persons with Dementia: Tips for Families and Caregivers</a:t>
            </a:r>
            <a:endParaRPr lang="en-US" sz="3600"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629818" y="2409861"/>
            <a:ext cx="5223752" cy="584775"/>
          </a:xfrm>
          <a:prstGeom prst="rect">
            <a:avLst/>
          </a:prstGeom>
        </p:spPr>
        <p:txBody>
          <a:bodyPr wrap="square">
            <a:spAutoFit/>
          </a:bodyPr>
          <a:lstStyle/>
          <a:p>
            <a:pPr algn="ctr"/>
            <a:r>
              <a:rPr lang="en-US" sz="3200" b="1" dirty="0">
                <a:solidFill>
                  <a:srgbClr val="189C9C"/>
                </a:solidFill>
                <a:latin typeface="Segoe UI"/>
                <a:cs typeface="Segoe UI"/>
              </a:rPr>
              <a:t>January 9, 2025</a:t>
            </a:r>
            <a:endParaRPr lang="en-US" sz="1100" dirty="0">
              <a:solidFill>
                <a:srgbClr val="189C9C"/>
              </a:solidFill>
            </a:endParaRPr>
          </a:p>
        </p:txBody>
      </p:sp>
      <p:sp>
        <p:nvSpPr>
          <p:cNvPr id="3" name="TextBox 2">
            <a:extLst>
              <a:ext uri="{FF2B5EF4-FFF2-40B4-BE49-F238E27FC236}">
                <a16:creationId xmlns:a16="http://schemas.microsoft.com/office/drawing/2014/main" id="{E42FB4BA-F983-424A-B90A-C03CD682D314}"/>
              </a:ext>
            </a:extLst>
          </p:cNvPr>
          <p:cNvSpPr txBox="1"/>
          <p:nvPr/>
        </p:nvSpPr>
        <p:spPr>
          <a:xfrm>
            <a:off x="6799006" y="6048137"/>
            <a:ext cx="4341125" cy="646331"/>
          </a:xfrm>
          <a:prstGeom prst="rect">
            <a:avLst/>
          </a:prstGeom>
          <a:noFill/>
        </p:spPr>
        <p:txBody>
          <a:bodyPr wrap="none" rtlCol="0">
            <a:spAutoFit/>
          </a:bodyPr>
          <a:lstStyle/>
          <a:p>
            <a:r>
              <a:rPr lang="en-US" dirty="0"/>
              <a:t>*I have no conflicts of interest or disclosures</a:t>
            </a:r>
          </a:p>
          <a:p>
            <a:r>
              <a:rPr lang="en-US" dirty="0"/>
              <a:t>  Images from the Alzheimer Association</a:t>
            </a: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Tips for Persons with Alzheimer and Vascular Dementia</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Engage &amp; move to new space when distressed/upset</a:t>
            </a:r>
          </a:p>
          <a:p>
            <a:r>
              <a:rPr lang="en-US" sz="2800" dirty="0"/>
              <a:t>Walk/explore/exercise (dance, tai chi)</a:t>
            </a:r>
          </a:p>
          <a:p>
            <a:r>
              <a:rPr lang="en-US" sz="2800" dirty="0"/>
              <a:t>Don’t do reality orientation</a:t>
            </a:r>
          </a:p>
          <a:p>
            <a:r>
              <a:rPr lang="en-US" sz="2800" dirty="0"/>
              <a:t>Music/singing/art/distraction (ice-cream!)</a:t>
            </a:r>
          </a:p>
          <a:p>
            <a:r>
              <a:rPr lang="en-US" sz="2800" dirty="0"/>
              <a:t>Work/ keep busy</a:t>
            </a:r>
          </a:p>
          <a:p>
            <a:r>
              <a:rPr lang="en-US" dirty="0"/>
              <a:t>Insure all physical needs met, (hunger, dyspnea, pain)</a:t>
            </a:r>
          </a:p>
          <a:p>
            <a:r>
              <a:rPr lang="en-US" dirty="0">
                <a:latin typeface="Calibri"/>
                <a:cs typeface="Calibri"/>
              </a:rPr>
              <a:t>Reassure/comfort/look at photos</a:t>
            </a:r>
          </a:p>
          <a:p>
            <a:r>
              <a:rPr lang="en-US" dirty="0">
                <a:latin typeface="Calibri"/>
                <a:cs typeface="Calibri"/>
              </a:rPr>
              <a:t>Decrease distractions/noise/environment chaos</a:t>
            </a:r>
          </a:p>
          <a:p>
            <a:r>
              <a:rPr lang="en-US" dirty="0"/>
              <a:t>Using lighting to reduce confusion and restlessness at night</a:t>
            </a: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61173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Kai</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1763294"/>
            <a:ext cx="3679436" cy="5514835"/>
          </a:xfrm>
        </p:spPr>
        <p:txBody>
          <a:bodyPr vert="horz" lIns="91440" tIns="45720" rIns="91440" bIns="45720" rtlCol="0" anchor="t">
            <a:normAutofit fontScale="92500" lnSpcReduction="10000"/>
          </a:bodyPr>
          <a:lstStyle/>
          <a:p>
            <a:pPr marL="0" indent="0">
              <a:buNone/>
            </a:pPr>
            <a:r>
              <a:rPr lang="en-US" sz="3300" dirty="0">
                <a:solidFill>
                  <a:srgbClr val="061F57"/>
                </a:solidFill>
                <a:latin typeface="Segoe UI"/>
                <a:ea typeface="+mn-lt"/>
                <a:cs typeface="+mn-lt"/>
              </a:rPr>
              <a:t>88 </a:t>
            </a:r>
            <a:r>
              <a:rPr lang="en-US" sz="3300" dirty="0" err="1">
                <a:solidFill>
                  <a:srgbClr val="061F57"/>
                </a:solidFill>
                <a:latin typeface="Segoe UI"/>
                <a:ea typeface="+mn-lt"/>
                <a:cs typeface="+mn-lt"/>
              </a:rPr>
              <a:t>yo</a:t>
            </a:r>
            <a:r>
              <a:rPr lang="en-US" sz="3300" dirty="0">
                <a:solidFill>
                  <a:srgbClr val="061F57"/>
                </a:solidFill>
                <a:latin typeface="Segoe UI"/>
                <a:ea typeface="+mn-lt"/>
                <a:cs typeface="+mn-lt"/>
              </a:rPr>
              <a:t>, trusted Elder, but suspicious others are stealing from him, behind on bills, has gotten lost driving. Daughter joins him and reports he sees things that aren’t there, asks questions repeatedly, has had frequent falls.</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9" name="Picture 8" descr="A picture containing graphical user interface&#10;&#10;Description automatically generated">
            <a:extLst>
              <a:ext uri="{FF2B5EF4-FFF2-40B4-BE49-F238E27FC236}">
                <a16:creationId xmlns:a16="http://schemas.microsoft.com/office/drawing/2014/main" id="{2FE13C56-52B6-4D57-8B5A-4E9EDAC531E7}"/>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3093535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Tips for Persons with Lewy Body Dementia</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Agree with or ignore hallucinations/delusions if not causing stress to the patient</a:t>
            </a:r>
          </a:p>
          <a:p>
            <a:r>
              <a:rPr lang="en-US" dirty="0">
                <a:latin typeface="Calibri"/>
                <a:cs typeface="Calibri"/>
              </a:rPr>
              <a:t>Calm environment/avoid distractions to help focus</a:t>
            </a:r>
          </a:p>
          <a:p>
            <a:r>
              <a:rPr lang="en-US" sz="2800" dirty="0"/>
              <a:t>Keep environment well lit to reduce illusions/ hallucinations</a:t>
            </a:r>
          </a:p>
          <a:p>
            <a:r>
              <a:rPr lang="en-US" sz="2800" dirty="0"/>
              <a:t>Try to keep in active environments except when sleeping</a:t>
            </a:r>
          </a:p>
          <a:p>
            <a:r>
              <a:rPr lang="en-US" sz="2800" dirty="0"/>
              <a:t>Engage in “normal” conversation (do NOT talk down to)</a:t>
            </a:r>
          </a:p>
          <a:p>
            <a:r>
              <a:rPr lang="en-US" sz="2800" dirty="0"/>
              <a:t>Exercise</a:t>
            </a:r>
          </a:p>
          <a:p>
            <a:r>
              <a:rPr lang="en-US" sz="2800" dirty="0"/>
              <a:t>Music</a:t>
            </a: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84346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Kaya</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2162671"/>
            <a:ext cx="3679436" cy="5115458"/>
          </a:xfrm>
        </p:spPr>
        <p:txBody>
          <a:bodyPr vert="horz" lIns="91440" tIns="45720" rIns="91440" bIns="45720" rtlCol="0" anchor="t">
            <a:normAutofit/>
          </a:bodyPr>
          <a:lstStyle/>
          <a:p>
            <a:pPr marL="0" indent="0">
              <a:buNone/>
            </a:pPr>
            <a:r>
              <a:rPr lang="en-US" sz="3300" dirty="0">
                <a:solidFill>
                  <a:srgbClr val="061F57"/>
                </a:solidFill>
                <a:latin typeface="Segoe UI"/>
                <a:ea typeface="+mn-lt"/>
                <a:cs typeface="+mn-lt"/>
              </a:rPr>
              <a:t>85 year old, known dementia, wanders frequently, yells “help” at night, tries to bite family members when helping her to the toilet</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176982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B25D808-6EFC-4B10-8F7A-32DF236F0C5B}"/>
              </a:ext>
            </a:extLst>
          </p:cNvPr>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4000" b="1" dirty="0">
                <a:solidFill>
                  <a:schemeClr val="tx2"/>
                </a:solidFill>
                <a:latin typeface="Times New Roman" panose="02020603050405020304" pitchFamily="18" charset="0"/>
              </a:rPr>
              <a:t>Origin of Behavior Symptoms</a:t>
            </a:r>
          </a:p>
        </p:txBody>
      </p:sp>
      <p:sp>
        <p:nvSpPr>
          <p:cNvPr id="9219" name="Line 3">
            <a:extLst>
              <a:ext uri="{FF2B5EF4-FFF2-40B4-BE49-F238E27FC236}">
                <a16:creationId xmlns:a16="http://schemas.microsoft.com/office/drawing/2014/main" id="{0D3E369D-1FF4-4ADE-A054-421443ED3632}"/>
              </a:ext>
            </a:extLst>
          </p:cNvPr>
          <p:cNvSpPr>
            <a:spLocks noChangeShapeType="1"/>
          </p:cNvSpPr>
          <p:nvPr/>
        </p:nvSpPr>
        <p:spPr bwMode="auto">
          <a:xfrm>
            <a:off x="3810000" y="27432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0" name="Line 4">
            <a:extLst>
              <a:ext uri="{FF2B5EF4-FFF2-40B4-BE49-F238E27FC236}">
                <a16:creationId xmlns:a16="http://schemas.microsoft.com/office/drawing/2014/main" id="{6853FF75-CB28-4C2D-A9F8-F6CE94959B9A}"/>
              </a:ext>
            </a:extLst>
          </p:cNvPr>
          <p:cNvSpPr>
            <a:spLocks noChangeShapeType="1"/>
          </p:cNvSpPr>
          <p:nvPr/>
        </p:nvSpPr>
        <p:spPr bwMode="auto">
          <a:xfrm>
            <a:off x="6172200" y="27432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5">
            <a:extLst>
              <a:ext uri="{FF2B5EF4-FFF2-40B4-BE49-F238E27FC236}">
                <a16:creationId xmlns:a16="http://schemas.microsoft.com/office/drawing/2014/main" id="{94B9327A-C4FD-4F02-A533-4F8CEFA292C0}"/>
              </a:ext>
            </a:extLst>
          </p:cNvPr>
          <p:cNvSpPr>
            <a:spLocks noChangeShapeType="1"/>
          </p:cNvSpPr>
          <p:nvPr/>
        </p:nvSpPr>
        <p:spPr bwMode="auto">
          <a:xfrm>
            <a:off x="8458200" y="27432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 name="Text Box 6">
            <a:extLst>
              <a:ext uri="{FF2B5EF4-FFF2-40B4-BE49-F238E27FC236}">
                <a16:creationId xmlns:a16="http://schemas.microsoft.com/office/drawing/2014/main" id="{4DB866B2-2E45-49E5-964A-2BD4DC891E34}"/>
              </a:ext>
            </a:extLst>
          </p:cNvPr>
          <p:cNvSpPr txBox="1">
            <a:spLocks noChangeArrowheads="1"/>
          </p:cNvSpPr>
          <p:nvPr/>
        </p:nvSpPr>
        <p:spPr bwMode="auto">
          <a:xfrm>
            <a:off x="1660525" y="2117725"/>
            <a:ext cx="191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latin typeface="Times" panose="02020603050405020304" pitchFamily="18" charset="0"/>
              </a:rPr>
              <a:t>Environment</a:t>
            </a:r>
          </a:p>
        </p:txBody>
      </p:sp>
      <p:sp>
        <p:nvSpPr>
          <p:cNvPr id="9223" name="Text Box 7">
            <a:extLst>
              <a:ext uri="{FF2B5EF4-FFF2-40B4-BE49-F238E27FC236}">
                <a16:creationId xmlns:a16="http://schemas.microsoft.com/office/drawing/2014/main" id="{DD2C9CC7-EDAC-4A3F-A3EC-A3024D57B490}"/>
              </a:ext>
            </a:extLst>
          </p:cNvPr>
          <p:cNvSpPr txBox="1">
            <a:spLocks noChangeArrowheads="1"/>
          </p:cNvSpPr>
          <p:nvPr/>
        </p:nvSpPr>
        <p:spPr bwMode="auto">
          <a:xfrm>
            <a:off x="4343401" y="2133600"/>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latin typeface="Times" panose="02020603050405020304" pitchFamily="18" charset="0"/>
              </a:rPr>
              <a:t>Process</a:t>
            </a:r>
          </a:p>
        </p:txBody>
      </p:sp>
      <p:sp>
        <p:nvSpPr>
          <p:cNvPr id="9224" name="Text Box 8">
            <a:extLst>
              <a:ext uri="{FF2B5EF4-FFF2-40B4-BE49-F238E27FC236}">
                <a16:creationId xmlns:a16="http://schemas.microsoft.com/office/drawing/2014/main" id="{FBD3DF85-4214-4BF5-A8FE-6C9F32028A5E}"/>
              </a:ext>
            </a:extLst>
          </p:cNvPr>
          <p:cNvSpPr txBox="1">
            <a:spLocks noChangeArrowheads="1"/>
          </p:cNvSpPr>
          <p:nvPr/>
        </p:nvSpPr>
        <p:spPr bwMode="auto">
          <a:xfrm>
            <a:off x="6553200" y="2133600"/>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latin typeface="Times" panose="02020603050405020304" pitchFamily="18" charset="0"/>
              </a:rPr>
              <a:t>Comfort</a:t>
            </a:r>
          </a:p>
        </p:txBody>
      </p:sp>
      <p:sp>
        <p:nvSpPr>
          <p:cNvPr id="9225" name="Text Box 9">
            <a:extLst>
              <a:ext uri="{FF2B5EF4-FFF2-40B4-BE49-F238E27FC236}">
                <a16:creationId xmlns:a16="http://schemas.microsoft.com/office/drawing/2014/main" id="{4AF782E8-6177-4E3B-B72D-28B84CB4D8F6}"/>
              </a:ext>
            </a:extLst>
          </p:cNvPr>
          <p:cNvSpPr txBox="1">
            <a:spLocks noChangeArrowheads="1"/>
          </p:cNvSpPr>
          <p:nvPr/>
        </p:nvSpPr>
        <p:spPr bwMode="auto">
          <a:xfrm>
            <a:off x="8534400" y="2133600"/>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latin typeface="Times" panose="02020603050405020304" pitchFamily="18" charset="0"/>
              </a:rPr>
              <a:t>Neurobiology</a:t>
            </a:r>
          </a:p>
        </p:txBody>
      </p:sp>
      <p:sp>
        <p:nvSpPr>
          <p:cNvPr id="9226" name="Text Box 10">
            <a:extLst>
              <a:ext uri="{FF2B5EF4-FFF2-40B4-BE49-F238E27FC236}">
                <a16:creationId xmlns:a16="http://schemas.microsoft.com/office/drawing/2014/main" id="{822C5C77-41D3-49F6-A01E-B2D7737EFD25}"/>
              </a:ext>
            </a:extLst>
          </p:cNvPr>
          <p:cNvSpPr txBox="1">
            <a:spLocks noChangeArrowheads="1"/>
          </p:cNvSpPr>
          <p:nvPr/>
        </p:nvSpPr>
        <p:spPr bwMode="auto">
          <a:xfrm>
            <a:off x="1660525" y="2651125"/>
            <a:ext cx="16706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i="1" dirty="0">
                <a:latin typeface="Times" panose="02020603050405020304" pitchFamily="18" charset="0"/>
              </a:rPr>
              <a:t>unfamiliar</a:t>
            </a:r>
          </a:p>
          <a:p>
            <a:r>
              <a:rPr lang="en-US" altLang="en-US" sz="2400" i="1" dirty="0">
                <a:latin typeface="Times" panose="02020603050405020304" pitchFamily="18" charset="0"/>
              </a:rPr>
              <a:t>complex</a:t>
            </a:r>
          </a:p>
          <a:p>
            <a:r>
              <a:rPr lang="en-US" altLang="en-US" sz="2400" i="1" dirty="0">
                <a:latin typeface="Times" panose="02020603050405020304" pitchFamily="18" charset="0"/>
              </a:rPr>
              <a:t>frustrating</a:t>
            </a:r>
          </a:p>
          <a:p>
            <a:r>
              <a:rPr lang="en-US" altLang="en-US" sz="2400" i="1" dirty="0">
                <a:latin typeface="Times" panose="02020603050405020304" pitchFamily="18" charset="0"/>
              </a:rPr>
              <a:t>disorienting</a:t>
            </a:r>
          </a:p>
          <a:p>
            <a:r>
              <a:rPr lang="en-US" altLang="en-US" sz="2400" i="1" dirty="0">
                <a:latin typeface="Times" panose="02020603050405020304" pitchFamily="18" charset="0"/>
              </a:rPr>
              <a:t>noisy</a:t>
            </a:r>
          </a:p>
          <a:p>
            <a:r>
              <a:rPr lang="en-US" altLang="en-US" sz="2400" i="1" dirty="0">
                <a:latin typeface="Times" panose="02020603050405020304" pitchFamily="18" charset="0"/>
              </a:rPr>
              <a:t>busy</a:t>
            </a:r>
          </a:p>
          <a:p>
            <a:r>
              <a:rPr lang="en-US" altLang="en-US" sz="2400" i="1" dirty="0">
                <a:latin typeface="Times" panose="02020603050405020304" pitchFamily="18" charset="0"/>
              </a:rPr>
              <a:t>boring</a:t>
            </a:r>
          </a:p>
          <a:p>
            <a:r>
              <a:rPr lang="en-US" altLang="en-US" sz="2400" i="1" dirty="0">
                <a:latin typeface="Times" panose="02020603050405020304" pitchFamily="18" charset="0"/>
              </a:rPr>
              <a:t>intrusive</a:t>
            </a:r>
          </a:p>
          <a:p>
            <a:r>
              <a:rPr lang="en-US" altLang="en-US" sz="2400" i="1" dirty="0">
                <a:latin typeface="Times" panose="02020603050405020304" pitchFamily="18" charset="0"/>
              </a:rPr>
              <a:t>strangers</a:t>
            </a:r>
          </a:p>
          <a:p>
            <a:endParaRPr lang="en-US" altLang="en-US" sz="2400" i="1" dirty="0">
              <a:latin typeface="Times" panose="02020603050405020304" pitchFamily="18" charset="0"/>
            </a:endParaRPr>
          </a:p>
        </p:txBody>
      </p:sp>
      <p:sp>
        <p:nvSpPr>
          <p:cNvPr id="9227" name="Text Box 11">
            <a:extLst>
              <a:ext uri="{FF2B5EF4-FFF2-40B4-BE49-F238E27FC236}">
                <a16:creationId xmlns:a16="http://schemas.microsoft.com/office/drawing/2014/main" id="{AD49E4D9-B015-4028-8E5A-F1B35E930465}"/>
              </a:ext>
            </a:extLst>
          </p:cNvPr>
          <p:cNvSpPr txBox="1">
            <a:spLocks noChangeArrowheads="1"/>
          </p:cNvSpPr>
          <p:nvPr/>
        </p:nvSpPr>
        <p:spPr bwMode="auto">
          <a:xfrm>
            <a:off x="4038601" y="2667000"/>
            <a:ext cx="162736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i="1" dirty="0">
                <a:latin typeface="Times" panose="02020603050405020304" pitchFamily="18" charset="0"/>
              </a:rPr>
              <a:t>no dignity</a:t>
            </a:r>
          </a:p>
          <a:p>
            <a:r>
              <a:rPr lang="en-US" altLang="en-US" sz="2400" i="1" dirty="0">
                <a:latin typeface="Times" panose="02020603050405020304" pitchFamily="18" charset="0"/>
              </a:rPr>
              <a:t>no choices</a:t>
            </a:r>
          </a:p>
          <a:p>
            <a:r>
              <a:rPr lang="en-US" altLang="en-US" sz="2400" i="1" dirty="0">
                <a:latin typeface="Times" panose="02020603050405020304" pitchFamily="18" charset="0"/>
              </a:rPr>
              <a:t>no role</a:t>
            </a:r>
          </a:p>
          <a:p>
            <a:r>
              <a:rPr lang="en-US" altLang="en-US" sz="2400" i="1" dirty="0">
                <a:latin typeface="Times" panose="02020603050405020304" pitchFamily="18" charset="0"/>
              </a:rPr>
              <a:t>no intimacy</a:t>
            </a:r>
          </a:p>
          <a:p>
            <a:r>
              <a:rPr lang="en-US" altLang="en-US" sz="2400" i="1" dirty="0">
                <a:latin typeface="Times" panose="02020603050405020304" pitchFamily="18" charset="0"/>
              </a:rPr>
              <a:t>hurried</a:t>
            </a:r>
          </a:p>
          <a:p>
            <a:r>
              <a:rPr lang="en-US" altLang="en-US" sz="2400" i="1" dirty="0">
                <a:latin typeface="Times" panose="02020603050405020304" pitchFamily="18" charset="0"/>
              </a:rPr>
              <a:t>harried</a:t>
            </a:r>
          </a:p>
          <a:p>
            <a:r>
              <a:rPr lang="en-US" altLang="en-US" sz="2400" i="1" dirty="0">
                <a:latin typeface="Times" panose="02020603050405020304" pitchFamily="18" charset="0"/>
              </a:rPr>
              <a:t>can’t hear</a:t>
            </a:r>
          </a:p>
          <a:p>
            <a:r>
              <a:rPr lang="en-US" altLang="en-US" sz="2400" i="1" dirty="0">
                <a:latin typeface="Times" panose="02020603050405020304" pitchFamily="18" charset="0"/>
              </a:rPr>
              <a:t>can’t see</a:t>
            </a:r>
          </a:p>
          <a:p>
            <a:r>
              <a:rPr lang="en-US" altLang="en-US" sz="2400" i="1" dirty="0">
                <a:latin typeface="Times" panose="02020603050405020304" pitchFamily="18" charset="0"/>
              </a:rPr>
              <a:t>can’t </a:t>
            </a:r>
          </a:p>
          <a:p>
            <a:r>
              <a:rPr lang="en-US" altLang="en-US" sz="2400" i="1" dirty="0">
                <a:latin typeface="Times" panose="02020603050405020304" pitchFamily="18" charset="0"/>
              </a:rPr>
              <a:t>understand</a:t>
            </a:r>
          </a:p>
          <a:p>
            <a:endParaRPr lang="en-US" altLang="en-US" sz="2400" i="1" dirty="0">
              <a:latin typeface="Times" panose="02020603050405020304" pitchFamily="18" charset="0"/>
            </a:endParaRPr>
          </a:p>
        </p:txBody>
      </p:sp>
      <p:sp>
        <p:nvSpPr>
          <p:cNvPr id="9228" name="Text Box 12">
            <a:extLst>
              <a:ext uri="{FF2B5EF4-FFF2-40B4-BE49-F238E27FC236}">
                <a16:creationId xmlns:a16="http://schemas.microsoft.com/office/drawing/2014/main" id="{03810352-CD80-4FEA-9E4E-1852CF74FBD1}"/>
              </a:ext>
            </a:extLst>
          </p:cNvPr>
          <p:cNvSpPr txBox="1">
            <a:spLocks noChangeArrowheads="1"/>
          </p:cNvSpPr>
          <p:nvPr/>
        </p:nvSpPr>
        <p:spPr bwMode="auto">
          <a:xfrm>
            <a:off x="6461125" y="2651125"/>
            <a:ext cx="131157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i="1">
                <a:latin typeface="Times" panose="02020603050405020304" pitchFamily="18" charset="0"/>
              </a:rPr>
              <a:t>pain</a:t>
            </a:r>
          </a:p>
          <a:p>
            <a:r>
              <a:rPr lang="en-US" altLang="en-US" sz="2400" i="1">
                <a:latin typeface="Times" panose="02020603050405020304" pitchFamily="18" charset="0"/>
              </a:rPr>
              <a:t>wet</a:t>
            </a:r>
          </a:p>
          <a:p>
            <a:r>
              <a:rPr lang="en-US" altLang="en-US" sz="2400" i="1">
                <a:latin typeface="Times" panose="02020603050405020304" pitchFamily="18" charset="0"/>
              </a:rPr>
              <a:t>cold</a:t>
            </a:r>
          </a:p>
          <a:p>
            <a:r>
              <a:rPr lang="en-US" altLang="en-US" sz="2400" i="1">
                <a:latin typeface="Times" panose="02020603050405020304" pitchFamily="18" charset="0"/>
              </a:rPr>
              <a:t>warm</a:t>
            </a:r>
          </a:p>
          <a:p>
            <a:r>
              <a:rPr lang="en-US" altLang="en-US" sz="2400" i="1">
                <a:latin typeface="Times" panose="02020603050405020304" pitchFamily="18" charset="0"/>
              </a:rPr>
              <a:t>hungry</a:t>
            </a:r>
          </a:p>
          <a:p>
            <a:r>
              <a:rPr lang="en-US" altLang="en-US" sz="2400" i="1">
                <a:latin typeface="Times" panose="02020603050405020304" pitchFamily="18" charset="0"/>
              </a:rPr>
              <a:t>impacted</a:t>
            </a:r>
          </a:p>
          <a:p>
            <a:r>
              <a:rPr lang="en-US" altLang="en-US" sz="2400" i="1">
                <a:latin typeface="Times" panose="02020603050405020304" pitchFamily="18" charset="0"/>
              </a:rPr>
              <a:t>reflux</a:t>
            </a:r>
          </a:p>
          <a:p>
            <a:r>
              <a:rPr lang="en-US" altLang="en-US" sz="2400" i="1">
                <a:latin typeface="Times" panose="02020603050405020304" pitchFamily="18" charset="0"/>
              </a:rPr>
              <a:t>tired</a:t>
            </a:r>
          </a:p>
          <a:p>
            <a:r>
              <a:rPr lang="en-US" altLang="en-US" sz="2400" i="1">
                <a:latin typeface="Times" panose="02020603050405020304" pitchFamily="18" charset="0"/>
              </a:rPr>
              <a:t>anxious</a:t>
            </a:r>
          </a:p>
          <a:p>
            <a:r>
              <a:rPr lang="en-US" altLang="en-US" sz="2400" i="1">
                <a:latin typeface="Times" panose="02020603050405020304" pitchFamily="18" charset="0"/>
              </a:rPr>
              <a:t>bad food</a:t>
            </a:r>
          </a:p>
        </p:txBody>
      </p:sp>
      <p:sp>
        <p:nvSpPr>
          <p:cNvPr id="9229" name="Text Box 13">
            <a:extLst>
              <a:ext uri="{FF2B5EF4-FFF2-40B4-BE49-F238E27FC236}">
                <a16:creationId xmlns:a16="http://schemas.microsoft.com/office/drawing/2014/main" id="{616FB6FB-B836-4F82-97D0-112C43BC2657}"/>
              </a:ext>
            </a:extLst>
          </p:cNvPr>
          <p:cNvSpPr txBox="1">
            <a:spLocks noChangeArrowheads="1"/>
          </p:cNvSpPr>
          <p:nvPr/>
        </p:nvSpPr>
        <p:spPr bwMode="auto">
          <a:xfrm>
            <a:off x="8670925" y="2651125"/>
            <a:ext cx="1976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i="1">
                <a:latin typeface="Times" panose="02020603050405020304" pitchFamily="18" charset="0"/>
              </a:rPr>
              <a:t>over-reactive</a:t>
            </a:r>
          </a:p>
          <a:p>
            <a:r>
              <a:rPr lang="en-US" altLang="en-US" sz="2400" i="1">
                <a:latin typeface="Times" panose="02020603050405020304" pitchFamily="18" charset="0"/>
              </a:rPr>
              <a:t>under-reactive</a:t>
            </a:r>
          </a:p>
          <a:p>
            <a:r>
              <a:rPr lang="en-US" altLang="en-US" sz="2400" i="1">
                <a:latin typeface="Times" panose="02020603050405020304" pitchFamily="18" charset="0"/>
              </a:rPr>
              <a:t>misperception</a:t>
            </a:r>
          </a:p>
          <a:p>
            <a:r>
              <a:rPr lang="en-US" altLang="en-US" sz="2400" i="1">
                <a:latin typeface="Times" panose="02020603050405020304" pitchFamily="18" charset="0"/>
              </a:rPr>
              <a:t>misinterpret</a:t>
            </a:r>
          </a:p>
          <a:p>
            <a:r>
              <a:rPr lang="en-US" altLang="en-US" sz="2400" i="1">
                <a:latin typeface="Times" panose="02020603050405020304" pitchFamily="18" charset="0"/>
              </a:rPr>
              <a:t>affectively- </a:t>
            </a:r>
          </a:p>
          <a:p>
            <a:r>
              <a:rPr lang="en-US" altLang="en-US" sz="2400" i="1">
                <a:latin typeface="Times" panose="02020603050405020304" pitchFamily="18" charset="0"/>
              </a:rPr>
              <a:t>dysregulated</a:t>
            </a:r>
          </a:p>
          <a:p>
            <a:r>
              <a:rPr lang="en-US" altLang="en-US" sz="2400" i="1">
                <a:latin typeface="Times" panose="02020603050405020304" pitchFamily="18" charset="0"/>
              </a:rPr>
              <a:t>amnestic</a:t>
            </a:r>
          </a:p>
          <a:p>
            <a:endParaRPr lang="en-US" altLang="en-US" sz="2400" i="1">
              <a:latin typeface="Times" panose="02020603050405020304" pitchFamily="18" charset="0"/>
            </a:endParaRPr>
          </a:p>
          <a:p>
            <a:endParaRPr lang="en-US" altLang="en-US" sz="2400" i="1">
              <a:latin typeface="Times"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Comfort first!</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5885252" y="2441278"/>
            <a:ext cx="5577788" cy="42722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ct val="20000"/>
              </a:spcBef>
              <a:buClr>
                <a:schemeClr val="accent1"/>
              </a:buClr>
              <a:buSzPct val="80000"/>
              <a:buNone/>
            </a:pPr>
            <a:r>
              <a:rPr lang="en-US" altLang="en-US" sz="3200" dirty="0">
                <a:latin typeface="Arial Narrow" panose="020B0606020202030204" pitchFamily="34" charset="0"/>
              </a:rPr>
              <a:t>MOMS</a:t>
            </a:r>
          </a:p>
          <a:p>
            <a:pPr lvl="1" eaLnBrk="1" hangingPunct="1">
              <a:spcBef>
                <a:spcPct val="20000"/>
              </a:spcBef>
              <a:buSzPct val="130000"/>
              <a:buFontTx/>
              <a:buBlip>
                <a:blip r:embed="rId4"/>
              </a:buBlip>
            </a:pPr>
            <a:r>
              <a:rPr lang="en-US" altLang="en-US" sz="2800" dirty="0">
                <a:latin typeface="Arial Narrow" panose="020B0606020202030204" pitchFamily="34" charset="0"/>
              </a:rPr>
              <a:t>mobility, output, memory, senses</a:t>
            </a:r>
          </a:p>
          <a:p>
            <a:pPr marL="0" indent="0" eaLnBrk="1" hangingPunct="1">
              <a:spcBef>
                <a:spcPct val="20000"/>
              </a:spcBef>
              <a:buClr>
                <a:schemeClr val="accent1"/>
              </a:buClr>
              <a:buSzPct val="80000"/>
              <a:buNone/>
            </a:pPr>
            <a:r>
              <a:rPr lang="en-US" altLang="en-US" sz="3200" dirty="0">
                <a:latin typeface="Arial Narrow" panose="020B0606020202030204" pitchFamily="34" charset="0"/>
              </a:rPr>
              <a:t>AND</a:t>
            </a:r>
          </a:p>
          <a:p>
            <a:pPr lvl="1" eaLnBrk="1" hangingPunct="1">
              <a:spcBef>
                <a:spcPct val="20000"/>
              </a:spcBef>
              <a:buSzPct val="130000"/>
              <a:buFontTx/>
              <a:buBlip>
                <a:blip r:embed="rId4"/>
              </a:buBlip>
            </a:pPr>
            <a:r>
              <a:rPr lang="en-US" altLang="en-US" sz="2800" dirty="0">
                <a:latin typeface="Arial Narrow" panose="020B0606020202030204" pitchFamily="34" charset="0"/>
              </a:rPr>
              <a:t>aches, neuro, delirium/delusions</a:t>
            </a:r>
          </a:p>
          <a:p>
            <a:pPr marL="0" indent="0" eaLnBrk="1" hangingPunct="1">
              <a:spcBef>
                <a:spcPct val="20000"/>
              </a:spcBef>
              <a:buClr>
                <a:schemeClr val="accent1"/>
              </a:buClr>
              <a:buSzPct val="80000"/>
              <a:buNone/>
            </a:pPr>
            <a:r>
              <a:rPr lang="en-US" altLang="en-US" sz="3200" dirty="0">
                <a:latin typeface="Arial Narrow" panose="020B0606020202030204" pitchFamily="34" charset="0"/>
              </a:rPr>
              <a:t>DADS</a:t>
            </a:r>
          </a:p>
          <a:p>
            <a:pPr lvl="1" eaLnBrk="1" hangingPunct="1">
              <a:spcBef>
                <a:spcPct val="20000"/>
              </a:spcBef>
              <a:buSzPct val="130000"/>
              <a:buFontTx/>
              <a:buBlip>
                <a:blip r:embed="rId4"/>
              </a:buBlip>
            </a:pPr>
            <a:r>
              <a:rPr lang="en-US" altLang="en-US" sz="2800" dirty="0">
                <a:latin typeface="Arial Narrow" panose="020B0606020202030204" pitchFamily="34" charset="0"/>
              </a:rPr>
              <a:t>depression, appetite, dermis, sleep</a:t>
            </a:r>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3" name="Picture 2">
            <a:extLst>
              <a:ext uri="{FF2B5EF4-FFF2-40B4-BE49-F238E27FC236}">
                <a16:creationId xmlns:a16="http://schemas.microsoft.com/office/drawing/2014/main" id="{0D152C44-1EBC-48C6-B992-CD75BF01AB6A}"/>
              </a:ext>
            </a:extLst>
          </p:cNvPr>
          <p:cNvPicPr>
            <a:picLocks noChangeAspect="1"/>
          </p:cNvPicPr>
          <p:nvPr/>
        </p:nvPicPr>
        <p:blipFill>
          <a:blip r:embed="rId5"/>
          <a:stretch>
            <a:fillRect/>
          </a:stretch>
        </p:blipFill>
        <p:spPr>
          <a:xfrm>
            <a:off x="82378" y="2441278"/>
            <a:ext cx="5577788" cy="3428999"/>
          </a:xfrm>
          <a:prstGeom prst="rect">
            <a:avLst/>
          </a:prstGeom>
        </p:spPr>
      </p:pic>
    </p:spTree>
    <p:extLst>
      <p:ext uri="{BB962C8B-B14F-4D97-AF65-F5344CB8AC3E}">
        <p14:creationId xmlns:p14="http://schemas.microsoft.com/office/powerpoint/2010/main" val="53034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Helping families and caregivers navigate end of life dementia</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2060"/>
              </a:solidFill>
              <a:latin typeface="Segoe UI"/>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extBox 7">
            <a:extLst>
              <a:ext uri="{FF2B5EF4-FFF2-40B4-BE49-F238E27FC236}">
                <a16:creationId xmlns:a16="http://schemas.microsoft.com/office/drawing/2014/main" id="{D71600E1-BA93-4ACB-AEF3-7635135000B5}"/>
              </a:ext>
            </a:extLst>
          </p:cNvPr>
          <p:cNvSpPr txBox="1"/>
          <p:nvPr/>
        </p:nvSpPr>
        <p:spPr>
          <a:xfrm>
            <a:off x="3020291" y="1657979"/>
            <a:ext cx="8799534" cy="4247317"/>
          </a:xfrm>
          <a:prstGeom prst="rect">
            <a:avLst/>
          </a:prstGeom>
          <a:noFill/>
        </p:spPr>
        <p:txBody>
          <a:bodyPr wrap="square">
            <a:spAutoFit/>
          </a:bodyPr>
          <a:lstStyle/>
          <a:p>
            <a:pPr marL="342900" indent="-342900">
              <a:buFont typeface="Arial" panose="020B0604020202020204" pitchFamily="34" charset="0"/>
              <a:buChar char="•"/>
            </a:pPr>
            <a:r>
              <a:rPr lang="en-US" altLang="en-US" sz="3000" dirty="0"/>
              <a:t>Most common causes of death in dementia patients- pneumonia, CV, dysphagia.</a:t>
            </a:r>
          </a:p>
          <a:p>
            <a:pPr marL="342900" indent="-342900">
              <a:buFont typeface="Arial" panose="020B0604020202020204" pitchFamily="34" charset="0"/>
              <a:buChar char="•"/>
            </a:pPr>
            <a:r>
              <a:rPr lang="en-US" altLang="en-US" sz="3000" dirty="0"/>
              <a:t>35% of bedridden patients with dementia live &gt;6 months</a:t>
            </a:r>
          </a:p>
          <a:p>
            <a:pPr marL="342900" indent="-342900">
              <a:buFont typeface="Arial" panose="020B0604020202020204" pitchFamily="34" charset="0"/>
              <a:buChar char="•"/>
            </a:pPr>
            <a:r>
              <a:rPr lang="en-US" altLang="en-US" sz="3000" dirty="0"/>
              <a:t>In one LTC study, only 1% of patients with severe dementia were given a prognosis of less than 6 months, when indeed 71% lived less than 6 months</a:t>
            </a:r>
          </a:p>
          <a:p>
            <a:pPr marL="342900" indent="-342900">
              <a:buFont typeface="Arial" panose="020B0604020202020204" pitchFamily="34" charset="0"/>
              <a:buChar char="•"/>
            </a:pPr>
            <a:r>
              <a:rPr lang="en-US" altLang="en-US" sz="3000" dirty="0"/>
              <a:t>Treatment of lower respiratory infection with antibiotics did not increase comfort and lifespan</a:t>
            </a:r>
          </a:p>
        </p:txBody>
      </p:sp>
    </p:spTree>
    <p:extLst>
      <p:ext uri="{BB962C8B-B14F-4D97-AF65-F5344CB8AC3E}">
        <p14:creationId xmlns:p14="http://schemas.microsoft.com/office/powerpoint/2010/main" val="19122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Dementia patients have…</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844800" y="2238255"/>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2060"/>
              </a:solidFill>
              <a:latin typeface="Segoe UI"/>
              <a:cs typeface="Segoe UI"/>
            </a:endParaRPr>
          </a:p>
          <a:p>
            <a:r>
              <a:rPr lang="en-US" altLang="en-US" sz="3000" dirty="0"/>
              <a:t>Worse pain management</a:t>
            </a:r>
          </a:p>
          <a:p>
            <a:r>
              <a:rPr lang="en-US" altLang="en-US" sz="3000" dirty="0"/>
              <a:t>Less advance care planning</a:t>
            </a:r>
          </a:p>
          <a:p>
            <a:r>
              <a:rPr lang="en-US" altLang="en-US" sz="3000" dirty="0"/>
              <a:t>Less frequent hospice referral</a:t>
            </a: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2" name="Picture 1">
            <a:extLst>
              <a:ext uri="{FF2B5EF4-FFF2-40B4-BE49-F238E27FC236}">
                <a16:creationId xmlns:a16="http://schemas.microsoft.com/office/drawing/2014/main" id="{D80DC8B8-0F82-4F22-B57F-00BABA34DCA0}"/>
              </a:ext>
            </a:extLst>
          </p:cNvPr>
          <p:cNvPicPr>
            <a:picLocks noChangeAspect="1"/>
          </p:cNvPicPr>
          <p:nvPr/>
        </p:nvPicPr>
        <p:blipFill>
          <a:blip r:embed="rId4"/>
          <a:stretch>
            <a:fillRect/>
          </a:stretch>
        </p:blipFill>
        <p:spPr>
          <a:xfrm>
            <a:off x="7963633" y="2775866"/>
            <a:ext cx="3800475" cy="3939517"/>
          </a:xfrm>
          <a:prstGeom prst="rect">
            <a:avLst/>
          </a:prstGeom>
        </p:spPr>
      </p:pic>
    </p:spTree>
    <p:extLst>
      <p:ext uri="{BB962C8B-B14F-4D97-AF65-F5344CB8AC3E}">
        <p14:creationId xmlns:p14="http://schemas.microsoft.com/office/powerpoint/2010/main" val="142179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Functional Assessment Staging (FAST)</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2060"/>
              </a:solidFill>
              <a:latin typeface="Segoe UI"/>
              <a:cs typeface="Segoe UI"/>
            </a:endParaRPr>
          </a:p>
          <a:p>
            <a:pPr lvl="2"/>
            <a:r>
              <a:rPr lang="en-US" altLang="en-US" sz="3500" b="1" dirty="0"/>
              <a:t>1. No difficulties </a:t>
            </a:r>
          </a:p>
          <a:p>
            <a:pPr lvl="2"/>
            <a:r>
              <a:rPr lang="en-US" altLang="en-US" sz="3500" b="1" dirty="0"/>
              <a:t>2. Subjective forgetfulness </a:t>
            </a:r>
          </a:p>
          <a:p>
            <a:pPr lvl="2"/>
            <a:r>
              <a:rPr lang="en-US" altLang="en-US" sz="3500" b="1" dirty="0"/>
              <a:t>3. Decreased job functioning and organizational capacity </a:t>
            </a:r>
          </a:p>
          <a:p>
            <a:pPr lvl="2"/>
            <a:r>
              <a:rPr lang="en-US" altLang="en-US" sz="3500" b="1" dirty="0"/>
              <a:t>4. Difficulty with complex tasks, instrumental ADLs </a:t>
            </a:r>
          </a:p>
          <a:p>
            <a:pPr lvl="2"/>
            <a:r>
              <a:rPr lang="en-US" altLang="en-US" sz="3500" b="1" dirty="0"/>
              <a:t>5. Requires supervision with ADLs </a:t>
            </a:r>
          </a:p>
          <a:p>
            <a:pPr lvl="2"/>
            <a:r>
              <a:rPr lang="en-US" altLang="en-US" sz="3500" b="1" dirty="0"/>
              <a:t>6. Impaired ADLs, with incontinence </a:t>
            </a:r>
          </a:p>
          <a:p>
            <a:pPr lvl="2"/>
            <a:r>
              <a:rPr lang="en-US" altLang="en-US" sz="3500" b="1" dirty="0"/>
              <a:t>7. A. Ability to speak limited to six words </a:t>
            </a:r>
            <a:br>
              <a:rPr lang="en-US" altLang="en-US" sz="3500" b="1" dirty="0"/>
            </a:br>
            <a:r>
              <a:rPr lang="en-US" altLang="en-US" sz="3500" b="1" dirty="0"/>
              <a:t>B. Ability to speak limited to single word </a:t>
            </a:r>
            <a:br>
              <a:rPr lang="en-US" altLang="en-US" sz="3500" b="1" dirty="0"/>
            </a:br>
            <a:r>
              <a:rPr lang="en-US" altLang="en-US" sz="3500" b="1" dirty="0">
                <a:solidFill>
                  <a:srgbClr val="FF0000"/>
                </a:solidFill>
              </a:rPr>
              <a:t>C. Loss of ambulation </a:t>
            </a:r>
            <a:br>
              <a:rPr lang="en-US" altLang="en-US" sz="3500" b="1" dirty="0"/>
            </a:br>
            <a:r>
              <a:rPr lang="en-US" altLang="en-US" sz="3500" b="1" dirty="0"/>
              <a:t>D. Inability to sit </a:t>
            </a:r>
            <a:br>
              <a:rPr lang="en-US" altLang="en-US" sz="3500" b="1" dirty="0"/>
            </a:br>
            <a:r>
              <a:rPr lang="en-US" altLang="en-US" sz="3500" b="1" dirty="0"/>
              <a:t>E. Inability to smile </a:t>
            </a:r>
            <a:br>
              <a:rPr lang="en-US" altLang="en-US" sz="3500" b="1" dirty="0"/>
            </a:br>
            <a:r>
              <a:rPr lang="en-US" altLang="en-US" sz="3500" b="1" dirty="0"/>
              <a:t>F. Inability to hold head up </a:t>
            </a: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10087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Stage 6: Moderately severe decline</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600" dirty="0"/>
              <a:t>Memory worsens, personality changes emerge and patients need extensive help with ADLs.</a:t>
            </a:r>
          </a:p>
          <a:p>
            <a:r>
              <a:rPr lang="en-US" altLang="en-US" sz="2600" dirty="0"/>
              <a:t>Lose most awareness of recent experiences as well as of their surroundings</a:t>
            </a:r>
          </a:p>
          <a:p>
            <a:r>
              <a:rPr lang="en-US" altLang="en-US" sz="2600" dirty="0"/>
              <a:t>Recollect their personal history imperfectly, although they generally recall their own name</a:t>
            </a:r>
          </a:p>
          <a:p>
            <a:r>
              <a:rPr lang="en-US" altLang="en-US" sz="2600" dirty="0"/>
              <a:t>Occasionally forget the name of their spouse or primary caregiver but generally can distinguish familiar from unfamiliar faces</a:t>
            </a:r>
          </a:p>
          <a:p>
            <a:r>
              <a:rPr lang="en-US" altLang="en-US" sz="2600" dirty="0"/>
              <a:t>Need help with most ADLs</a:t>
            </a:r>
          </a:p>
          <a:p>
            <a:r>
              <a:rPr lang="en-US" altLang="en-US" sz="2600" dirty="0"/>
              <a:t>Experience disruption of their normal sleep/waking cycle</a:t>
            </a:r>
          </a:p>
          <a:p>
            <a:r>
              <a:rPr lang="en-US" altLang="en-US" sz="2600" dirty="0"/>
              <a:t>Have increasing episodes of urinary or fecal incontinence</a:t>
            </a:r>
          </a:p>
          <a:p>
            <a:r>
              <a:rPr lang="en-US" altLang="en-US" sz="2600" dirty="0"/>
              <a:t>Experience significant personality changes and behavioral symptoms, including suspiciousness and delusions (for example, believing that their caregiver is an impostor); hallucinations; or compulsive, repetitive behaviors such as hand-wringing or tissue shredding</a:t>
            </a:r>
          </a:p>
          <a:p>
            <a:r>
              <a:rPr lang="en-US" altLang="en-US" sz="2600" dirty="0"/>
              <a:t>Tend to wander and become lost</a:t>
            </a: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814006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Please chat in (</a:t>
            </a:r>
            <a:r>
              <a:rPr lang="en-US" sz="4800" b="1">
                <a:solidFill>
                  <a:schemeClr val="bg1"/>
                </a:solidFill>
                <a:latin typeface="Segoe UI"/>
                <a:ea typeface="+mj-ea"/>
                <a:cs typeface="Segoe UI"/>
              </a:rPr>
              <a:t>or unmute </a:t>
            </a:r>
            <a:r>
              <a:rPr lang="en-US" sz="4800" b="1" dirty="0">
                <a:solidFill>
                  <a:schemeClr val="bg1"/>
                </a:solidFill>
                <a:latin typeface="Segoe UI"/>
                <a:ea typeface="+mj-ea"/>
                <a:cs typeface="Segoe UI"/>
              </a:rPr>
              <a:t>and talk):</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Your name, where you are, your role on the health care team (I hope every health care role will feel empowered to help with behaviors!)</a:t>
            </a:r>
          </a:p>
          <a:p>
            <a:r>
              <a:rPr lang="en-US" sz="3600" dirty="0"/>
              <a:t>Questions you would like me to address today</a:t>
            </a:r>
          </a:p>
          <a:p>
            <a:endParaRPr lang="en-US" sz="3600" dirty="0"/>
          </a:p>
          <a:p>
            <a:pPr marL="0" indent="0">
              <a:buNone/>
            </a:pPr>
            <a:r>
              <a:rPr lang="en-US" sz="3600" dirty="0"/>
              <a:t>I hope everyone will chime in with questions and success stories as we go through this presentation. </a:t>
            </a:r>
            <a:endParaRPr lang="en-US" sz="3600"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1996065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Stage 7: Very severe decline</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2060"/>
              </a:solidFill>
              <a:latin typeface="Segoe UI"/>
              <a:cs typeface="Segoe UI"/>
            </a:endParaRPr>
          </a:p>
          <a:p>
            <a:pPr>
              <a:buFontTx/>
              <a:buNone/>
            </a:pPr>
            <a:r>
              <a:rPr lang="en-US" altLang="en-US" sz="3200" dirty="0"/>
              <a:t>This is the final stage of the disease when individuals lose the ability to respond to their environment, the ability to speak and, ultimately, the ability to control movement.</a:t>
            </a:r>
          </a:p>
          <a:p>
            <a:r>
              <a:rPr lang="en-US" altLang="en-US" sz="3200" dirty="0"/>
              <a:t>Frequently individuals lose their capacity for recognizable speech, although words or phrases may occasionally be uttered</a:t>
            </a:r>
          </a:p>
          <a:p>
            <a:r>
              <a:rPr lang="en-US" altLang="en-US" sz="3200" dirty="0"/>
              <a:t>Individuals need help with eating and toileting and are incontinent</a:t>
            </a:r>
          </a:p>
          <a:p>
            <a:r>
              <a:rPr lang="en-US" altLang="en-US" sz="3200" dirty="0"/>
              <a:t>Individuals lose the ability to walk without assistance, then the ability to sit without support, the ability to smile, and the ability to hold their head up. Reflexes become abnormal and muscles grow rigid. Swallowing is impaired.</a:t>
            </a: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606961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Checklist of non-verbal pain</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2060"/>
              </a:solidFill>
              <a:latin typeface="Segoe UI"/>
              <a:cs typeface="Segoe UI"/>
            </a:endParaRPr>
          </a:p>
          <a:p>
            <a:r>
              <a:rPr lang="en-US" altLang="en-US" sz="3600" dirty="0"/>
              <a:t>Vocalization</a:t>
            </a:r>
          </a:p>
          <a:p>
            <a:r>
              <a:rPr lang="en-US" altLang="en-US" sz="3600" dirty="0"/>
              <a:t>Grimace</a:t>
            </a:r>
          </a:p>
          <a:p>
            <a:r>
              <a:rPr lang="en-US" altLang="en-US" sz="3600" dirty="0"/>
              <a:t>Bracing</a:t>
            </a:r>
          </a:p>
          <a:p>
            <a:r>
              <a:rPr lang="en-US" altLang="en-US" sz="3600" dirty="0"/>
              <a:t>Rubbing</a:t>
            </a:r>
          </a:p>
          <a:p>
            <a:r>
              <a:rPr lang="en-US" altLang="en-US" sz="3600" dirty="0"/>
              <a:t>Restlessness/ agitation</a:t>
            </a:r>
            <a:endParaRPr lang="en-US" sz="36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1919998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Challenges to managing pain in persons with dementia</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600" dirty="0"/>
              <a:t>Typical signs and symptoms may not be present (e.g., grimacing, guarding).</a:t>
            </a:r>
          </a:p>
          <a:p>
            <a:pPr eaLnBrk="1" hangingPunct="1"/>
            <a:r>
              <a:rPr lang="en-US" altLang="en-US" sz="3600" dirty="0"/>
              <a:t>Verbal reports may be unreliable.</a:t>
            </a:r>
          </a:p>
          <a:p>
            <a:pPr eaLnBrk="1" hangingPunct="1"/>
            <a:r>
              <a:rPr lang="en-US" altLang="en-US" sz="3600" dirty="0"/>
              <a:t>Pain assessment scales may not work.</a:t>
            </a:r>
          </a:p>
          <a:p>
            <a:pPr eaLnBrk="1" hangingPunct="1"/>
            <a:r>
              <a:rPr lang="en-US" altLang="en-US" sz="3600" dirty="0"/>
              <a:t>Behavioral cues may be difficult to interpret.</a:t>
            </a:r>
          </a:p>
          <a:p>
            <a:pPr eaLnBrk="1" hangingPunct="1"/>
            <a:r>
              <a:rPr lang="en-US" altLang="en-US" sz="3600" dirty="0"/>
              <a:t>Family and staff may resist using opioid analgesics, even if warranted.</a:t>
            </a:r>
            <a:endParaRPr lang="en-US" sz="36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113177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5E8AA86-8391-454D-B5E4-47949F468E81}"/>
              </a:ext>
            </a:extLst>
          </p:cNvPr>
          <p:cNvSpPr>
            <a:spLocks noGrp="1"/>
          </p:cNvSpPr>
          <p:nvPr>
            <p:ph type="title"/>
          </p:nvPr>
        </p:nvSpPr>
        <p:spPr>
          <a:xfrm>
            <a:off x="838200" y="365126"/>
            <a:ext cx="10515600" cy="918552"/>
          </a:xfrm>
        </p:spPr>
        <p:txBody>
          <a:bodyPr/>
          <a:lstStyle/>
          <a:p>
            <a:r>
              <a:rPr lang="en-US" altLang="en-US" dirty="0"/>
              <a:t>Pain Assessment in Advanced Dementia Scale</a:t>
            </a:r>
          </a:p>
        </p:txBody>
      </p:sp>
      <p:graphicFrame>
        <p:nvGraphicFramePr>
          <p:cNvPr id="4" name="Content Placeholder 3">
            <a:extLst>
              <a:ext uri="{FF2B5EF4-FFF2-40B4-BE49-F238E27FC236}">
                <a16:creationId xmlns:a16="http://schemas.microsoft.com/office/drawing/2014/main" id="{C880856A-3FBE-4C85-B9BF-A3227EA4672D}"/>
              </a:ext>
            </a:extLst>
          </p:cNvPr>
          <p:cNvGraphicFramePr>
            <a:graphicFrameLocks noGrp="1"/>
          </p:cNvGraphicFramePr>
          <p:nvPr>
            <p:ph idx="1"/>
            <p:extLst>
              <p:ext uri="{D42A27DB-BD31-4B8C-83A1-F6EECF244321}">
                <p14:modId xmlns:p14="http://schemas.microsoft.com/office/powerpoint/2010/main" val="2962141424"/>
              </p:ext>
            </p:extLst>
          </p:nvPr>
        </p:nvGraphicFramePr>
        <p:xfrm>
          <a:off x="1617785" y="1283679"/>
          <a:ext cx="8862645" cy="5574322"/>
        </p:xfrm>
        <a:graphic>
          <a:graphicData uri="http://schemas.openxmlformats.org/drawingml/2006/table">
            <a:tbl>
              <a:tblPr firstRow="1" bandRow="1">
                <a:tableStyleId>{5C22544A-7EE6-4342-B048-85BDC9FD1C3A}</a:tableStyleId>
              </a:tblPr>
              <a:tblGrid>
                <a:gridCol w="1772529">
                  <a:extLst>
                    <a:ext uri="{9D8B030D-6E8A-4147-A177-3AD203B41FA5}">
                      <a16:colId xmlns:a16="http://schemas.microsoft.com/office/drawing/2014/main" val="20000"/>
                    </a:ext>
                  </a:extLst>
                </a:gridCol>
                <a:gridCol w="1772529">
                  <a:extLst>
                    <a:ext uri="{9D8B030D-6E8A-4147-A177-3AD203B41FA5}">
                      <a16:colId xmlns:a16="http://schemas.microsoft.com/office/drawing/2014/main" val="20001"/>
                    </a:ext>
                  </a:extLst>
                </a:gridCol>
                <a:gridCol w="1772529">
                  <a:extLst>
                    <a:ext uri="{9D8B030D-6E8A-4147-A177-3AD203B41FA5}">
                      <a16:colId xmlns:a16="http://schemas.microsoft.com/office/drawing/2014/main" val="20002"/>
                    </a:ext>
                  </a:extLst>
                </a:gridCol>
                <a:gridCol w="2232074">
                  <a:extLst>
                    <a:ext uri="{9D8B030D-6E8A-4147-A177-3AD203B41FA5}">
                      <a16:colId xmlns:a16="http://schemas.microsoft.com/office/drawing/2014/main" val="20003"/>
                    </a:ext>
                  </a:extLst>
                </a:gridCol>
                <a:gridCol w="1312984">
                  <a:extLst>
                    <a:ext uri="{9D8B030D-6E8A-4147-A177-3AD203B41FA5}">
                      <a16:colId xmlns:a16="http://schemas.microsoft.com/office/drawing/2014/main" val="20004"/>
                    </a:ext>
                  </a:extLst>
                </a:gridCol>
              </a:tblGrid>
              <a:tr h="436603">
                <a:tc>
                  <a:txBody>
                    <a:bodyPr/>
                    <a:lstStyle/>
                    <a:p>
                      <a:r>
                        <a:rPr lang="en-US" sz="1800" dirty="0"/>
                        <a:t>Items</a:t>
                      </a:r>
                    </a:p>
                  </a:txBody>
                  <a:tcPr marT="45714" marB="45714"/>
                </a:tc>
                <a:tc>
                  <a:txBody>
                    <a:bodyPr/>
                    <a:lstStyle/>
                    <a:p>
                      <a:pPr algn="ctr"/>
                      <a:r>
                        <a:rPr lang="en-US" sz="1800" dirty="0"/>
                        <a:t>0</a:t>
                      </a:r>
                    </a:p>
                  </a:txBody>
                  <a:tcPr marT="45714" marB="45714"/>
                </a:tc>
                <a:tc>
                  <a:txBody>
                    <a:bodyPr/>
                    <a:lstStyle/>
                    <a:p>
                      <a:pPr algn="ctr"/>
                      <a:r>
                        <a:rPr lang="en-US" sz="1800" dirty="0"/>
                        <a:t>1</a:t>
                      </a:r>
                    </a:p>
                  </a:txBody>
                  <a:tcPr marT="45714" marB="45714"/>
                </a:tc>
                <a:tc>
                  <a:txBody>
                    <a:bodyPr/>
                    <a:lstStyle/>
                    <a:p>
                      <a:pPr algn="ctr"/>
                      <a:r>
                        <a:rPr lang="en-US" sz="1800" dirty="0"/>
                        <a:t>2</a:t>
                      </a:r>
                    </a:p>
                  </a:txBody>
                  <a:tcPr marT="45714" marB="45714"/>
                </a:tc>
                <a:tc>
                  <a:txBody>
                    <a:bodyPr/>
                    <a:lstStyle/>
                    <a:p>
                      <a:pPr algn="ctr"/>
                      <a:r>
                        <a:rPr lang="en-US" sz="1800" dirty="0"/>
                        <a:t>Score</a:t>
                      </a:r>
                    </a:p>
                  </a:txBody>
                  <a:tcPr marT="45714" marB="45714"/>
                </a:tc>
                <a:extLst>
                  <a:ext uri="{0D108BD9-81ED-4DB2-BD59-A6C34878D82A}">
                    <a16:rowId xmlns:a16="http://schemas.microsoft.com/office/drawing/2014/main" val="10000"/>
                  </a:ext>
                </a:extLst>
              </a:tr>
              <a:tr h="1112441">
                <a:tc>
                  <a:txBody>
                    <a:bodyPr/>
                    <a:lstStyle/>
                    <a:p>
                      <a:r>
                        <a:rPr lang="en-US" sz="1800" dirty="0"/>
                        <a:t>Breathing</a:t>
                      </a:r>
                      <a:r>
                        <a:rPr lang="en-US" sz="1800" baseline="0" dirty="0"/>
                        <a:t> independent of vocalization</a:t>
                      </a:r>
                      <a:endParaRPr lang="en-US" sz="1800" dirty="0"/>
                    </a:p>
                  </a:txBody>
                  <a:tcPr marT="45714" marB="45714"/>
                </a:tc>
                <a:tc>
                  <a:txBody>
                    <a:bodyPr/>
                    <a:lstStyle/>
                    <a:p>
                      <a:pPr algn="ctr"/>
                      <a:r>
                        <a:rPr lang="en-US" sz="1400" dirty="0"/>
                        <a:t>Normal</a:t>
                      </a:r>
                    </a:p>
                  </a:txBody>
                  <a:tcPr marT="45714" marB="45714"/>
                </a:tc>
                <a:tc>
                  <a:txBody>
                    <a:bodyPr/>
                    <a:lstStyle/>
                    <a:p>
                      <a:pPr algn="ctr"/>
                      <a:r>
                        <a:rPr lang="en-US" sz="1400" dirty="0"/>
                        <a:t>Occasional</a:t>
                      </a:r>
                      <a:r>
                        <a:rPr lang="en-US" sz="1400" baseline="0" dirty="0"/>
                        <a:t> labored breathing, brief hyperventilation</a:t>
                      </a:r>
                      <a:endParaRPr lang="en-US" sz="1400" dirty="0"/>
                    </a:p>
                  </a:txBody>
                  <a:tcPr marT="45714" marB="45714"/>
                </a:tc>
                <a:tc>
                  <a:txBody>
                    <a:bodyPr/>
                    <a:lstStyle/>
                    <a:p>
                      <a:pPr algn="ctr"/>
                      <a:r>
                        <a:rPr lang="en-US" sz="1400" dirty="0"/>
                        <a:t>Noisy</a:t>
                      </a:r>
                      <a:r>
                        <a:rPr lang="en-US" sz="1400" baseline="0" dirty="0"/>
                        <a:t>, labored breathing, long hyperventilation, </a:t>
                      </a:r>
                      <a:r>
                        <a:rPr lang="en-US" sz="1400" baseline="0" dirty="0" err="1"/>
                        <a:t>Cheyne</a:t>
                      </a:r>
                      <a:r>
                        <a:rPr lang="en-US" sz="1400" baseline="0" dirty="0"/>
                        <a:t>-stokes</a:t>
                      </a:r>
                      <a:endParaRPr lang="en-US" sz="1400" dirty="0"/>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1"/>
                  </a:ext>
                </a:extLst>
              </a:tr>
              <a:tr h="1112441">
                <a:tc>
                  <a:txBody>
                    <a:bodyPr/>
                    <a:lstStyle/>
                    <a:p>
                      <a:r>
                        <a:rPr lang="en-US" sz="1800" dirty="0"/>
                        <a:t>Negative vocalization</a:t>
                      </a:r>
                    </a:p>
                  </a:txBody>
                  <a:tcPr marT="45714" marB="45714"/>
                </a:tc>
                <a:tc>
                  <a:txBody>
                    <a:bodyPr/>
                    <a:lstStyle/>
                    <a:p>
                      <a:pPr algn="ctr"/>
                      <a:r>
                        <a:rPr lang="en-US" sz="1400" dirty="0"/>
                        <a:t>None</a:t>
                      </a:r>
                    </a:p>
                  </a:txBody>
                  <a:tcPr marT="45714" marB="45714"/>
                </a:tc>
                <a:tc>
                  <a:txBody>
                    <a:bodyPr/>
                    <a:lstStyle/>
                    <a:p>
                      <a:pPr algn="ctr"/>
                      <a:r>
                        <a:rPr lang="en-US" sz="1400" dirty="0"/>
                        <a:t>Occasional moan or groan.</a:t>
                      </a:r>
                      <a:r>
                        <a:rPr lang="en-US" sz="1400" baseline="0" dirty="0"/>
                        <a:t> Low level negative speech</a:t>
                      </a:r>
                      <a:endParaRPr lang="en-US" sz="1400" dirty="0"/>
                    </a:p>
                  </a:txBody>
                  <a:tcPr marT="45714" marB="45714"/>
                </a:tc>
                <a:tc>
                  <a:txBody>
                    <a:bodyPr/>
                    <a:lstStyle/>
                    <a:p>
                      <a:pPr algn="ctr"/>
                      <a:r>
                        <a:rPr lang="en-US" sz="1400" dirty="0"/>
                        <a:t>Repeated troubled calling</a:t>
                      </a:r>
                      <a:r>
                        <a:rPr lang="en-US" sz="1400" baseline="0" dirty="0"/>
                        <a:t> out. Loud moan/ groan. Crying</a:t>
                      </a:r>
                      <a:endParaRPr lang="en-US" sz="1400" dirty="0"/>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2"/>
                  </a:ext>
                </a:extLst>
              </a:tr>
              <a:tr h="753677">
                <a:tc>
                  <a:txBody>
                    <a:bodyPr/>
                    <a:lstStyle/>
                    <a:p>
                      <a:r>
                        <a:rPr lang="en-US" sz="1800" dirty="0"/>
                        <a:t>Facial</a:t>
                      </a:r>
                      <a:r>
                        <a:rPr lang="en-US" sz="1800" baseline="0" dirty="0"/>
                        <a:t> expression</a:t>
                      </a:r>
                      <a:endParaRPr lang="en-US" sz="1800" dirty="0"/>
                    </a:p>
                  </a:txBody>
                  <a:tcPr marT="45714" marB="45714"/>
                </a:tc>
                <a:tc>
                  <a:txBody>
                    <a:bodyPr/>
                    <a:lstStyle/>
                    <a:p>
                      <a:pPr algn="ctr"/>
                      <a:r>
                        <a:rPr lang="en-US" sz="1400" dirty="0"/>
                        <a:t>Smiling or inexpressive</a:t>
                      </a:r>
                      <a:r>
                        <a:rPr lang="en-US" sz="1400" baseline="0" dirty="0"/>
                        <a:t> </a:t>
                      </a:r>
                      <a:endParaRPr lang="en-US" sz="1400" dirty="0"/>
                    </a:p>
                  </a:txBody>
                  <a:tcPr marT="45714" marB="45714"/>
                </a:tc>
                <a:tc>
                  <a:txBody>
                    <a:bodyPr/>
                    <a:lstStyle/>
                    <a:p>
                      <a:pPr algn="ctr"/>
                      <a:r>
                        <a:rPr lang="en-US" sz="1400" dirty="0"/>
                        <a:t>Sad, frightened, frowning</a:t>
                      </a:r>
                    </a:p>
                  </a:txBody>
                  <a:tcPr marT="45714" marB="45714"/>
                </a:tc>
                <a:tc>
                  <a:txBody>
                    <a:bodyPr/>
                    <a:lstStyle/>
                    <a:p>
                      <a:pPr algn="ctr"/>
                      <a:r>
                        <a:rPr lang="en-US" sz="1400" dirty="0"/>
                        <a:t>Facial grimace</a:t>
                      </a:r>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3"/>
                  </a:ext>
                </a:extLst>
              </a:tr>
              <a:tr h="1112441">
                <a:tc>
                  <a:txBody>
                    <a:bodyPr/>
                    <a:lstStyle/>
                    <a:p>
                      <a:r>
                        <a:rPr lang="en-US" sz="1800" dirty="0"/>
                        <a:t>Body Language</a:t>
                      </a:r>
                    </a:p>
                  </a:txBody>
                  <a:tcPr marT="45714" marB="45714"/>
                </a:tc>
                <a:tc>
                  <a:txBody>
                    <a:bodyPr/>
                    <a:lstStyle/>
                    <a:p>
                      <a:pPr algn="ctr"/>
                      <a:r>
                        <a:rPr lang="en-US" sz="1400" dirty="0"/>
                        <a:t>Relaxed</a:t>
                      </a:r>
                    </a:p>
                  </a:txBody>
                  <a:tcPr marT="45714" marB="45714"/>
                </a:tc>
                <a:tc>
                  <a:txBody>
                    <a:bodyPr/>
                    <a:lstStyle/>
                    <a:p>
                      <a:pPr algn="ctr"/>
                      <a:r>
                        <a:rPr lang="en-US" sz="1400" dirty="0"/>
                        <a:t>Tense, distressed, pacing, fidgeting</a:t>
                      </a:r>
                    </a:p>
                  </a:txBody>
                  <a:tcPr marT="45714" marB="45714"/>
                </a:tc>
                <a:tc>
                  <a:txBody>
                    <a:bodyPr/>
                    <a:lstStyle/>
                    <a:p>
                      <a:pPr algn="ctr"/>
                      <a:r>
                        <a:rPr lang="en-US" sz="1400" dirty="0"/>
                        <a:t>Rigid.</a:t>
                      </a:r>
                      <a:r>
                        <a:rPr lang="en-US" sz="1400" baseline="0" dirty="0"/>
                        <a:t> Fists clenched,  knees pulled up, pulling pushing away, striking out</a:t>
                      </a:r>
                      <a:endParaRPr lang="en-US" sz="1400" dirty="0"/>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4"/>
                  </a:ext>
                </a:extLst>
              </a:tr>
              <a:tr h="610116">
                <a:tc>
                  <a:txBody>
                    <a:bodyPr/>
                    <a:lstStyle/>
                    <a:p>
                      <a:r>
                        <a:rPr lang="en-US" sz="1800" dirty="0" err="1"/>
                        <a:t>Consolability</a:t>
                      </a:r>
                      <a:endParaRPr lang="en-US" sz="1800" dirty="0"/>
                    </a:p>
                  </a:txBody>
                  <a:tcPr marT="45714" marB="45714"/>
                </a:tc>
                <a:tc>
                  <a:txBody>
                    <a:bodyPr/>
                    <a:lstStyle/>
                    <a:p>
                      <a:pPr algn="ctr"/>
                      <a:r>
                        <a:rPr lang="en-US" sz="1400" dirty="0"/>
                        <a:t>No</a:t>
                      </a:r>
                      <a:r>
                        <a:rPr lang="en-US" sz="1400" baseline="0" dirty="0"/>
                        <a:t> need</a:t>
                      </a:r>
                      <a:endParaRPr lang="en-US" sz="1400" dirty="0"/>
                    </a:p>
                  </a:txBody>
                  <a:tcPr marT="45714" marB="45714"/>
                </a:tc>
                <a:tc>
                  <a:txBody>
                    <a:bodyPr/>
                    <a:lstStyle/>
                    <a:p>
                      <a:pPr algn="ctr"/>
                      <a:r>
                        <a:rPr lang="en-US" sz="1400" dirty="0"/>
                        <a:t>Reassured by voice or touch</a:t>
                      </a:r>
                    </a:p>
                  </a:txBody>
                  <a:tcPr marT="45714" marB="45714"/>
                </a:tc>
                <a:tc>
                  <a:txBody>
                    <a:bodyPr/>
                    <a:lstStyle/>
                    <a:p>
                      <a:pPr algn="ctr"/>
                      <a:r>
                        <a:rPr lang="en-US" sz="1400" dirty="0"/>
                        <a:t>Unable to console,</a:t>
                      </a:r>
                      <a:r>
                        <a:rPr lang="en-US" sz="1400" baseline="0" dirty="0"/>
                        <a:t> distract, or reassure</a:t>
                      </a:r>
                      <a:endParaRPr lang="en-US" sz="1400" dirty="0"/>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5"/>
                  </a:ext>
                </a:extLst>
              </a:tr>
              <a:tr h="436603">
                <a:tc>
                  <a:txBody>
                    <a:bodyPr/>
                    <a:lstStyle/>
                    <a:p>
                      <a:r>
                        <a:rPr lang="en-US" sz="1800" dirty="0"/>
                        <a:t>Total score</a:t>
                      </a:r>
                    </a:p>
                  </a:txBody>
                  <a:tcPr marT="45714" marB="45714"/>
                </a:tc>
                <a:tc>
                  <a:txBody>
                    <a:bodyPr/>
                    <a:lstStyle/>
                    <a:p>
                      <a:pPr algn="ctr"/>
                      <a:endParaRPr lang="en-US" sz="1400"/>
                    </a:p>
                  </a:txBody>
                  <a:tcPr marT="45714" marB="45714"/>
                </a:tc>
                <a:tc>
                  <a:txBody>
                    <a:bodyPr/>
                    <a:lstStyle/>
                    <a:p>
                      <a:pPr algn="ctr"/>
                      <a:endParaRPr lang="en-US" sz="1400"/>
                    </a:p>
                  </a:txBody>
                  <a:tcPr marT="45714" marB="45714"/>
                </a:tc>
                <a:tc>
                  <a:txBody>
                    <a:bodyPr/>
                    <a:lstStyle/>
                    <a:p>
                      <a:pPr algn="ctr"/>
                      <a:endParaRPr lang="en-US" sz="1400"/>
                    </a:p>
                  </a:txBody>
                  <a:tcPr marT="45714" marB="45714"/>
                </a:tc>
                <a:tc>
                  <a:txBody>
                    <a:bodyPr/>
                    <a:lstStyle/>
                    <a:p>
                      <a:pPr algn="ctr"/>
                      <a:endParaRPr lang="en-US" sz="1400" dirty="0"/>
                    </a:p>
                  </a:txBody>
                  <a:tcPr marT="45714" marB="45714"/>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Common Sources of Pain</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6" name="Content Placeholder 5">
            <a:extLst>
              <a:ext uri="{FF2B5EF4-FFF2-40B4-BE49-F238E27FC236}">
                <a16:creationId xmlns:a16="http://schemas.microsoft.com/office/drawing/2014/main" id="{A6B5C70A-8CEA-4115-85BE-20BEFA9C6161}"/>
              </a:ext>
            </a:extLst>
          </p:cNvPr>
          <p:cNvSpPr>
            <a:spLocks noGrp="1"/>
          </p:cNvSpPr>
          <p:nvPr>
            <p:ph sz="half" idx="1"/>
          </p:nvPr>
        </p:nvSpPr>
        <p:spPr>
          <a:xfrm>
            <a:off x="2844800" y="1929007"/>
            <a:ext cx="4416468" cy="4351338"/>
          </a:xfrm>
        </p:spPr>
        <p:txBody>
          <a:bodyPr/>
          <a:lstStyle/>
          <a:p>
            <a:pPr eaLnBrk="1" hangingPunct="1"/>
            <a:r>
              <a:rPr lang="en-US" altLang="en-US" dirty="0"/>
              <a:t>Degenerative joint disease</a:t>
            </a:r>
          </a:p>
          <a:p>
            <a:pPr eaLnBrk="1" hangingPunct="1"/>
            <a:r>
              <a:rPr lang="en-US" altLang="en-US" dirty="0"/>
              <a:t>Spinal stenosis</a:t>
            </a:r>
          </a:p>
          <a:p>
            <a:pPr eaLnBrk="1" hangingPunct="1"/>
            <a:r>
              <a:rPr lang="en-US" altLang="en-US" dirty="0"/>
              <a:t>Fractures</a:t>
            </a:r>
          </a:p>
          <a:p>
            <a:pPr eaLnBrk="1" hangingPunct="1"/>
            <a:r>
              <a:rPr lang="en-US" altLang="en-US" dirty="0"/>
              <a:t>Pressure ulcers</a:t>
            </a:r>
          </a:p>
          <a:p>
            <a:pPr eaLnBrk="1" hangingPunct="1"/>
            <a:r>
              <a:rPr lang="en-US" altLang="en-US" dirty="0"/>
              <a:t>Urinary retention</a:t>
            </a:r>
          </a:p>
          <a:p>
            <a:pPr eaLnBrk="1" hangingPunct="1"/>
            <a:r>
              <a:rPr lang="en-US" altLang="en-US" dirty="0"/>
              <a:t>Constipation</a:t>
            </a:r>
          </a:p>
          <a:p>
            <a:pPr eaLnBrk="1" hangingPunct="1"/>
            <a:r>
              <a:rPr lang="en-US" altLang="en-US" dirty="0"/>
              <a:t>Peripheral vascular disease</a:t>
            </a:r>
          </a:p>
        </p:txBody>
      </p:sp>
      <p:sp>
        <p:nvSpPr>
          <p:cNvPr id="8" name="Content Placeholder 7">
            <a:extLst>
              <a:ext uri="{FF2B5EF4-FFF2-40B4-BE49-F238E27FC236}">
                <a16:creationId xmlns:a16="http://schemas.microsoft.com/office/drawing/2014/main" id="{B2C18DB6-9A82-4AFE-944C-604725DF67CC}"/>
              </a:ext>
            </a:extLst>
          </p:cNvPr>
          <p:cNvSpPr>
            <a:spLocks noGrp="1"/>
          </p:cNvSpPr>
          <p:nvPr>
            <p:ph sz="half" idx="2"/>
          </p:nvPr>
        </p:nvSpPr>
        <p:spPr>
          <a:xfrm>
            <a:off x="7478038" y="1929007"/>
            <a:ext cx="3875762" cy="4247955"/>
          </a:xfrm>
        </p:spPr>
        <p:txBody>
          <a:bodyPr/>
          <a:lstStyle/>
          <a:p>
            <a:pPr eaLnBrk="1" hangingPunct="1"/>
            <a:r>
              <a:rPr lang="en-US" altLang="en-US" dirty="0"/>
              <a:t>Post-stroke syndrome</a:t>
            </a:r>
          </a:p>
          <a:p>
            <a:pPr eaLnBrk="1" hangingPunct="1"/>
            <a:r>
              <a:rPr lang="en-US" altLang="en-US" dirty="0"/>
              <a:t>Improper positioning</a:t>
            </a:r>
          </a:p>
          <a:p>
            <a:pPr eaLnBrk="1" hangingPunct="1"/>
            <a:r>
              <a:rPr lang="en-US" altLang="en-US" dirty="0"/>
              <a:t>Fibromyalgia</a:t>
            </a:r>
          </a:p>
          <a:p>
            <a:pPr eaLnBrk="1" hangingPunct="1"/>
            <a:r>
              <a:rPr lang="en-US" altLang="en-US" dirty="0"/>
              <a:t>Cancer</a:t>
            </a:r>
          </a:p>
          <a:p>
            <a:pPr eaLnBrk="1" hangingPunct="1"/>
            <a:r>
              <a:rPr lang="en-US" altLang="en-US" dirty="0"/>
              <a:t>Contractures</a:t>
            </a:r>
          </a:p>
          <a:p>
            <a:pPr eaLnBrk="1" hangingPunct="1"/>
            <a:r>
              <a:rPr lang="en-US" altLang="en-US" dirty="0"/>
              <a:t>Postherpetic neuralgia</a:t>
            </a:r>
          </a:p>
          <a:p>
            <a:pPr eaLnBrk="1" hangingPunct="1"/>
            <a:r>
              <a:rPr lang="en-US" altLang="en-US" dirty="0"/>
              <a:t>Dental problems</a:t>
            </a:r>
          </a:p>
        </p:txBody>
      </p:sp>
    </p:spTree>
    <p:extLst>
      <p:ext uri="{BB962C8B-B14F-4D97-AF65-F5344CB8AC3E}">
        <p14:creationId xmlns:p14="http://schemas.microsoft.com/office/powerpoint/2010/main" val="256960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Mona</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1763294"/>
            <a:ext cx="3679436" cy="5514835"/>
          </a:xfrm>
        </p:spPr>
        <p:txBody>
          <a:bodyPr vert="horz" lIns="91440" tIns="45720" rIns="91440" bIns="45720" rtlCol="0" anchor="t">
            <a:normAutofit/>
          </a:bodyPr>
          <a:lstStyle/>
          <a:p>
            <a:pPr marL="0" indent="0">
              <a:buNone/>
            </a:pPr>
            <a:r>
              <a:rPr lang="en-US" sz="3300" dirty="0">
                <a:solidFill>
                  <a:srgbClr val="061F57"/>
                </a:solidFill>
                <a:latin typeface="Segoe UI"/>
                <a:ea typeface="+mn-lt"/>
                <a:cs typeface="+mn-lt"/>
              </a:rPr>
              <a:t>Daughter writes daily checklist, simplifies schedule, grandkids give frequent reminders, friends re-introduce themselves, daily exercise, music, reminiscence</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386571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Kai</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1763294"/>
            <a:ext cx="3679436" cy="5514835"/>
          </a:xfrm>
        </p:spPr>
        <p:txBody>
          <a:bodyPr vert="horz" lIns="91440" tIns="45720" rIns="91440" bIns="45720" rtlCol="0" anchor="t">
            <a:normAutofit/>
          </a:bodyPr>
          <a:lstStyle/>
          <a:p>
            <a:pPr marL="0" indent="0">
              <a:buNone/>
            </a:pPr>
            <a:r>
              <a:rPr lang="en-US" dirty="0">
                <a:cs typeface="Calibri"/>
              </a:rPr>
              <a:t>Calm environment, no distractions; Well lit; lots of activity; melatonin and regular sleep times; talk with provider if needed for medications (behaviors will subside as disease progresses)</a:t>
            </a: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9" name="Picture 8" descr="A picture containing graphical user interface&#10;&#10;Description automatically generated">
            <a:extLst>
              <a:ext uri="{FF2B5EF4-FFF2-40B4-BE49-F238E27FC236}">
                <a16:creationId xmlns:a16="http://schemas.microsoft.com/office/drawing/2014/main" id="{2FE13C56-52B6-4D57-8B5A-4E9EDAC531E7}"/>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1529129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Kaya</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1763294"/>
            <a:ext cx="3679436" cy="5514835"/>
          </a:xfrm>
        </p:spPr>
        <p:txBody>
          <a:bodyPr vert="horz" lIns="91440" tIns="45720" rIns="91440" bIns="45720" rtlCol="0" anchor="t">
            <a:normAutofit/>
          </a:bodyPr>
          <a:lstStyle/>
          <a:p>
            <a:pPr marL="0" indent="0">
              <a:buNone/>
            </a:pPr>
            <a:r>
              <a:rPr lang="en-US" sz="3300" dirty="0">
                <a:solidFill>
                  <a:srgbClr val="061F57"/>
                </a:solidFill>
                <a:latin typeface="Segoe UI"/>
                <a:ea typeface="+mn-lt"/>
                <a:cs typeface="+mn-lt"/>
              </a:rPr>
              <a:t>Assess pain (OA, constipation, dental pain), keep busy, exercise (chair tai chi), comfort (pet, stuffed animals), lots of warm touch</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280272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Questions?</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0" y="1702743"/>
            <a:ext cx="7942734" cy="2918416"/>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621160"/>
            <a:ext cx="9670567" cy="216718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err="1">
                <a:solidFill>
                  <a:srgbClr val="002060"/>
                </a:solidFill>
                <a:latin typeface="Segoe UI"/>
                <a:cs typeface="Calibri"/>
              </a:rPr>
              <a:t>IndianCountryECHO.org</a:t>
            </a:r>
            <a:r>
              <a:rPr lang="en-US" sz="3200" b="1" dirty="0">
                <a:solidFill>
                  <a:srgbClr val="002060"/>
                </a:solidFill>
                <a:latin typeface="Segoe UI"/>
                <a:cs typeface="Calibri"/>
              </a:rPr>
              <a:t> </a:t>
            </a:r>
          </a:p>
          <a:p>
            <a:pPr marL="0" indent="0" algn="ctr">
              <a:buNone/>
            </a:pPr>
            <a:r>
              <a:rPr lang="en-US" sz="3200" dirty="0">
                <a:solidFill>
                  <a:srgbClr val="002060"/>
                </a:solidFill>
                <a:latin typeface="Calibri"/>
                <a:ea typeface="+mn-lt"/>
                <a:cs typeface="+mn-lt"/>
              </a:rPr>
              <a:t>Elizabeth Eckstrom, MD, MPH</a:t>
            </a:r>
          </a:p>
          <a:p>
            <a:pPr marL="0" indent="0" algn="ctr">
              <a:buNone/>
            </a:pPr>
            <a:r>
              <a:rPr lang="en-US" sz="3200" dirty="0">
                <a:solidFill>
                  <a:srgbClr val="002060"/>
                </a:solidFill>
                <a:latin typeface="Calibri"/>
                <a:ea typeface="+mn-lt"/>
                <a:cs typeface="+mn-lt"/>
              </a:rPr>
              <a:t>Chief of Geriatrics</a:t>
            </a:r>
          </a:p>
          <a:p>
            <a:pPr marL="0" indent="0" algn="ctr">
              <a:buNone/>
            </a:pPr>
            <a:r>
              <a:rPr lang="en-US" sz="3200" dirty="0">
                <a:solidFill>
                  <a:srgbClr val="002060"/>
                </a:solidFill>
                <a:latin typeface="Calibri"/>
                <a:ea typeface="+mn-lt"/>
                <a:cs typeface="+mn-lt"/>
              </a:rPr>
              <a:t>OHSU</a:t>
            </a:r>
          </a:p>
          <a:p>
            <a:pPr marL="0" indent="0" algn="ctr">
              <a:buNone/>
            </a:pPr>
            <a:r>
              <a:rPr lang="en-US" sz="3200" dirty="0">
                <a:solidFill>
                  <a:srgbClr val="002060"/>
                </a:solidFill>
                <a:latin typeface="Calibri"/>
                <a:ea typeface="+mn-lt"/>
                <a:cs typeface="+mn-lt"/>
              </a:rPr>
              <a:t>eckstrom@ohsu.edu</a:t>
            </a:r>
            <a:endParaRPr lang="en-US" sz="3200" dirty="0">
              <a:solidFill>
                <a:srgbClr val="000000"/>
              </a:solidFill>
              <a:latin typeface="Calibri"/>
              <a:cs typeface="Calibri"/>
            </a:endParaRPr>
          </a:p>
          <a:p>
            <a:pPr marL="457200" indent="-457200"/>
            <a:endParaRPr lang="en-US" dirty="0">
              <a:solidFill>
                <a:srgbClr val="008797"/>
              </a:solidFill>
              <a:latin typeface="Segoe UI"/>
              <a:cs typeface="Calibri"/>
            </a:endParaRPr>
          </a:p>
        </p:txBody>
      </p:sp>
    </p:spTree>
    <p:extLst>
      <p:ext uri="{BB962C8B-B14F-4D97-AF65-F5344CB8AC3E}">
        <p14:creationId xmlns:p14="http://schemas.microsoft.com/office/powerpoint/2010/main" val="95966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Dementia in Indian Country</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94892" y="1580425"/>
            <a:ext cx="8387861" cy="49310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As many as 1 in 3 Native American Elders will develop Alzheimer's or some other form of dementia.</a:t>
            </a:r>
          </a:p>
          <a:p>
            <a:r>
              <a:rPr lang="en-US" sz="3600" dirty="0"/>
              <a:t>Between 2020 and 2060, the number of American Indian/Alaska Native individuals aged 65 and older living with dementia is projected to increase four-fold.</a:t>
            </a:r>
          </a:p>
          <a:p>
            <a:r>
              <a:rPr lang="en-US" sz="3600" dirty="0"/>
              <a:t>More than one-fourth (27%) of Native American caregivers report being treated with less respect than others.</a:t>
            </a:r>
          </a:p>
          <a:p>
            <a:pPr marL="457200" indent="-457200"/>
            <a:endParaRPr lang="en-US" sz="3600" dirty="0">
              <a:solidFill>
                <a:srgbClr val="002060"/>
              </a:solidFill>
              <a:latin typeface="Calibri"/>
              <a:cs typeface="Calibri"/>
            </a:endParaRPr>
          </a:p>
          <a:p>
            <a:pPr marL="457200" indent="-457200"/>
            <a:endParaRPr lang="en-US" sz="3600" dirty="0">
              <a:solidFill>
                <a:srgbClr val="002060"/>
              </a:solidFill>
              <a:ea typeface="+mn-lt"/>
              <a:cs typeface="+mn-lt"/>
            </a:endParaRPr>
          </a:p>
          <a:p>
            <a:pPr marL="0" indent="0">
              <a:buNone/>
            </a:pPr>
            <a:endParaRPr lang="en-US" sz="3600" dirty="0">
              <a:solidFill>
                <a:srgbClr val="002060"/>
              </a:solidFill>
              <a:latin typeface="Segoe UI"/>
              <a:ea typeface="+mn-lt"/>
              <a:cs typeface="+mn-lt"/>
            </a:endParaRPr>
          </a:p>
          <a:p>
            <a:pPr marL="457200" indent="-457200"/>
            <a:endParaRPr lang="en-US" sz="3600" dirty="0">
              <a:solidFill>
                <a:srgbClr val="002060"/>
              </a:solidFill>
              <a:latin typeface="Segoe UI"/>
              <a:cs typeface="Segoe UI"/>
            </a:endParaRPr>
          </a:p>
          <a:p>
            <a:pPr marL="0" indent="0">
              <a:buNone/>
            </a:pPr>
            <a:endParaRPr lang="en-US" sz="3600" dirty="0">
              <a:solidFill>
                <a:srgbClr val="002060"/>
              </a:solidFill>
              <a:latin typeface="Segoe UI" panose="020B0502040204020203" pitchFamily="34" charset="0"/>
              <a:cs typeface="Segoe UI"/>
            </a:endParaRPr>
          </a:p>
          <a:p>
            <a:pPr lvl="1"/>
            <a:endParaRPr lang="en-US" sz="3600" dirty="0">
              <a:solidFill>
                <a:srgbClr val="002060"/>
              </a:solidFill>
              <a:latin typeface="Segoe UI" panose="020B0502040204020203" pitchFamily="34" charset="0"/>
              <a:cs typeface="Segoe UI"/>
            </a:endParaRPr>
          </a:p>
          <a:p>
            <a:pPr lvl="1"/>
            <a:endParaRPr lang="en-US" sz="3600" dirty="0">
              <a:solidFill>
                <a:srgbClr val="002060"/>
              </a:solidFill>
              <a:latin typeface="Segoe UI" panose="020B0502040204020203" pitchFamily="34" charset="0"/>
              <a:cs typeface="Segoe UI"/>
            </a:endParaRPr>
          </a:p>
          <a:p>
            <a:pPr marL="457200" lvl="1" indent="0">
              <a:buNone/>
            </a:pPr>
            <a:endParaRPr lang="en-US" sz="3600" dirty="0">
              <a:solidFill>
                <a:srgbClr val="008797"/>
              </a:solidFill>
              <a:latin typeface="Segoe UI" panose="020B0502040204020203" pitchFamily="34" charset="0"/>
              <a:cs typeface="Segoe UI"/>
            </a:endParaRPr>
          </a:p>
          <a:p>
            <a:pPr marL="0" indent="0">
              <a:buNone/>
            </a:pPr>
            <a:endParaRPr lang="en-US" sz="3600" dirty="0">
              <a:solidFill>
                <a:srgbClr val="008797"/>
              </a:solidFill>
              <a:latin typeface="Segoe UI" panose="020B0502040204020203" pitchFamily="34" charset="0"/>
              <a:cs typeface="Segoe UI"/>
            </a:endParaRPr>
          </a:p>
          <a:p>
            <a:pPr marL="0" indent="0">
              <a:buNone/>
            </a:pPr>
            <a:endParaRPr lang="en-US" sz="3600" dirty="0">
              <a:solidFill>
                <a:srgbClr val="008797"/>
              </a:solidFill>
              <a:latin typeface="Segoe UI" panose="020B0502040204020203" pitchFamily="34" charset="0"/>
              <a:cs typeface="Segoe UI"/>
            </a:endParaRPr>
          </a:p>
          <a:p>
            <a:pPr marL="0" indent="0">
              <a:buNone/>
            </a:pPr>
            <a:endParaRPr lang="en-US" sz="3600" b="1" dirty="0">
              <a:solidFill>
                <a:srgbClr val="008797"/>
              </a:solidFill>
              <a:latin typeface="Segoe UI" panose="020B0502040204020203" pitchFamily="34" charset="0"/>
              <a:cs typeface="Segoe UI"/>
            </a:endParaRPr>
          </a:p>
          <a:p>
            <a:pPr marL="0" indent="0">
              <a:buNone/>
            </a:pPr>
            <a:endParaRPr lang="en-US" sz="3600" b="1" dirty="0">
              <a:solidFill>
                <a:srgbClr val="008797"/>
              </a:solidFill>
              <a:latin typeface="Segoe UI" panose="020B0502040204020203" pitchFamily="34" charset="0"/>
              <a:cs typeface="Segoe UI"/>
            </a:endParaRPr>
          </a:p>
          <a:p>
            <a:pPr marL="0" indent="0">
              <a:buNone/>
            </a:pPr>
            <a:endParaRPr lang="en-US" sz="3600" b="1" dirty="0">
              <a:solidFill>
                <a:srgbClr val="008797"/>
              </a:solidFill>
              <a:latin typeface="Segoe UI" panose="020B0502040204020203" pitchFamily="34" charset="0"/>
              <a:cs typeface="Segoe UI"/>
            </a:endParaRPr>
          </a:p>
          <a:p>
            <a:pPr marL="0" indent="0">
              <a:buNone/>
            </a:pPr>
            <a:endParaRPr lang="en-US" sz="3600" b="1" dirty="0">
              <a:solidFill>
                <a:srgbClr val="008797"/>
              </a:solidFill>
              <a:latin typeface="Segoe UI" panose="020B0502040204020203" pitchFamily="34" charset="0"/>
              <a:cs typeface="Segoe UI"/>
            </a:endParaRPr>
          </a:p>
          <a:p>
            <a:pPr marL="0" indent="0">
              <a:buNone/>
            </a:pPr>
            <a:endParaRPr lang="en-US" sz="3600" dirty="0">
              <a:solidFill>
                <a:srgbClr val="061F57"/>
              </a:solidFill>
              <a:latin typeface="Segoe UI" panose="020B0502040204020203" pitchFamily="34" charset="0"/>
              <a:cs typeface="Calibri" panose="020F0502020204030204"/>
            </a:endParaRPr>
          </a:p>
          <a:p>
            <a:endParaRPr lang="en-US" sz="3600" dirty="0">
              <a:solidFill>
                <a:srgbClr val="061F57"/>
              </a:solidFill>
              <a:latin typeface="Segoe UI" panose="020B0502040204020203" pitchFamily="34" charset="0"/>
              <a:cs typeface="Calibri" panose="020F0502020204030204"/>
            </a:endParaRPr>
          </a:p>
          <a:p>
            <a:endParaRPr lang="en-US" sz="3600" dirty="0">
              <a:solidFill>
                <a:srgbClr val="000000"/>
              </a:solidFill>
              <a:latin typeface="Segoe UI" panose="020B0502040204020203" pitchFamily="34" charset="0"/>
              <a:cs typeface="Segoe UI" panose="020B0502040204020203" pitchFamily="34" charset="0"/>
            </a:endParaRPr>
          </a:p>
          <a:p>
            <a:pPr marL="0" indent="0">
              <a:buNone/>
            </a:pPr>
            <a:endParaRPr lang="en-US" sz="36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600" dirty="0">
              <a:solidFill>
                <a:srgbClr val="000000"/>
              </a:solidFill>
              <a:latin typeface="Segoe UI" panose="020B0502040204020203" pitchFamily="34" charset="0"/>
              <a:cs typeface="Calibri"/>
            </a:endParaRPr>
          </a:p>
          <a:p>
            <a:pPr marL="0" indent="0">
              <a:buNone/>
            </a:pPr>
            <a:endParaRPr lang="en-US" sz="3600" dirty="0">
              <a:solidFill>
                <a:srgbClr val="000000"/>
              </a:solidFill>
              <a:latin typeface="Segoe UI" panose="020B0502040204020203" pitchFamily="34" charset="0"/>
              <a:cs typeface="Calibri"/>
            </a:endParaRPr>
          </a:p>
          <a:p>
            <a:pPr marL="457200" indent="-457200"/>
            <a:endParaRPr lang="en-US" sz="3600" dirty="0">
              <a:solidFill>
                <a:srgbClr val="000000"/>
              </a:solidFill>
              <a:latin typeface="Calibri"/>
              <a:cs typeface="Calibri"/>
            </a:endParaRPr>
          </a:p>
          <a:p>
            <a:pPr marL="457200" indent="-457200"/>
            <a:endParaRPr lang="en-US" sz="3600" dirty="0">
              <a:solidFill>
                <a:srgbClr val="000000"/>
              </a:solidFill>
              <a:latin typeface="Calibri"/>
              <a:cs typeface="Calibri"/>
            </a:endParaRPr>
          </a:p>
          <a:p>
            <a:pPr marL="457200" indent="-457200"/>
            <a:endParaRPr lang="en-US" sz="3600" dirty="0">
              <a:solidFill>
                <a:srgbClr val="000000"/>
              </a:solidFill>
              <a:latin typeface="Calibri"/>
              <a:cs typeface="Calibri"/>
            </a:endParaRPr>
          </a:p>
          <a:p>
            <a:pPr marL="457200" indent="-457200"/>
            <a:endParaRPr lang="en-US" sz="3600" dirty="0">
              <a:solidFill>
                <a:srgbClr val="000000"/>
              </a:solidFill>
              <a:latin typeface="Segoe UI"/>
              <a:cs typeface="Calibri"/>
            </a:endParaRPr>
          </a:p>
        </p:txBody>
      </p:sp>
    </p:spTree>
    <p:extLst>
      <p:ext uri="{BB962C8B-B14F-4D97-AF65-F5344CB8AC3E}">
        <p14:creationId xmlns:p14="http://schemas.microsoft.com/office/powerpoint/2010/main" val="387346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697022" y="2012367"/>
            <a:ext cx="7359055" cy="423603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r>
              <a:rPr lang="en-US" sz="3200" dirty="0">
                <a:solidFill>
                  <a:srgbClr val="061F57"/>
                </a:solidFill>
                <a:latin typeface="Segoe UI"/>
                <a:ea typeface="+mn-lt"/>
                <a:cs typeface="+mn-lt"/>
              </a:rPr>
              <a:t>Identify types of dementia, and what behaviors are most common in each type</a:t>
            </a:r>
          </a:p>
          <a:p>
            <a:pPr marL="514350" indent="-514350">
              <a:buAutoNum type="romanUcPeriod"/>
            </a:pPr>
            <a:r>
              <a:rPr lang="en-US" sz="3200" dirty="0">
                <a:solidFill>
                  <a:srgbClr val="061F57"/>
                </a:solidFill>
                <a:latin typeface="Segoe UI"/>
                <a:ea typeface="+mn-lt"/>
                <a:cs typeface="+mn-lt"/>
              </a:rPr>
              <a:t>Recognize what behaviors are most common at early, mid, and late stages of dementia</a:t>
            </a:r>
          </a:p>
          <a:p>
            <a:pPr marL="514350" indent="-514350">
              <a:buAutoNum type="romanUcPeriod"/>
            </a:pPr>
            <a:r>
              <a:rPr lang="en-US" sz="3200" dirty="0">
                <a:solidFill>
                  <a:srgbClr val="061F57"/>
                </a:solidFill>
                <a:latin typeface="Segoe UI"/>
                <a:ea typeface="+mn-lt"/>
                <a:cs typeface="+mn-lt"/>
              </a:rPr>
              <a:t>Improve skills in assisting families and caregivers to manage behaviors in the various types of dementia and at the differing stages of dementia</a:t>
            </a:r>
          </a:p>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4" name="Picture 3">
            <a:extLst>
              <a:ext uri="{FF2B5EF4-FFF2-40B4-BE49-F238E27FC236}">
                <a16:creationId xmlns:a16="http://schemas.microsoft.com/office/drawing/2014/main" id="{9C2480D5-3609-4778-8B99-5CD6C3B521CB}"/>
              </a:ext>
            </a:extLst>
          </p:cNvPr>
          <p:cNvPicPr>
            <a:picLocks noChangeAspect="1"/>
          </p:cNvPicPr>
          <p:nvPr/>
        </p:nvPicPr>
        <p:blipFill>
          <a:blip r:embed="rId4"/>
          <a:stretch>
            <a:fillRect/>
          </a:stretch>
        </p:blipFill>
        <p:spPr>
          <a:xfrm>
            <a:off x="8708481" y="38764"/>
            <a:ext cx="3483519" cy="3526793"/>
          </a:xfrm>
          <a:prstGeom prst="rect">
            <a:avLst/>
          </a:prstGeom>
        </p:spPr>
      </p:pic>
    </p:spTree>
    <p:extLst>
      <p:ext uri="{BB962C8B-B14F-4D97-AF65-F5344CB8AC3E}">
        <p14:creationId xmlns:p14="http://schemas.microsoft.com/office/powerpoint/2010/main" val="155334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90E3-D165-C546-ADE9-0B009411EB2D}"/>
              </a:ext>
            </a:extLst>
          </p:cNvPr>
          <p:cNvSpPr>
            <a:spLocks noGrp="1"/>
          </p:cNvSpPr>
          <p:nvPr>
            <p:ph type="title"/>
          </p:nvPr>
        </p:nvSpPr>
        <p:spPr>
          <a:xfrm>
            <a:off x="-43542" y="-367501"/>
            <a:ext cx="9720072" cy="1499616"/>
          </a:xfrm>
        </p:spPr>
        <p:txBody>
          <a:bodyPr>
            <a:normAutofit/>
          </a:bodyPr>
          <a:lstStyle/>
          <a:p>
            <a:r>
              <a:rPr lang="en-US" dirty="0"/>
              <a:t>Most Common Dementias</a:t>
            </a:r>
          </a:p>
        </p:txBody>
      </p:sp>
      <p:graphicFrame>
        <p:nvGraphicFramePr>
          <p:cNvPr id="4" name="Table 4">
            <a:extLst>
              <a:ext uri="{FF2B5EF4-FFF2-40B4-BE49-F238E27FC236}">
                <a16:creationId xmlns:a16="http://schemas.microsoft.com/office/drawing/2014/main" id="{339D9A6B-C10C-B248-91F0-970B3AE704A8}"/>
              </a:ext>
            </a:extLst>
          </p:cNvPr>
          <p:cNvGraphicFramePr>
            <a:graphicFrameLocks noGrp="1"/>
          </p:cNvGraphicFramePr>
          <p:nvPr>
            <p:ph idx="1"/>
            <p:extLst>
              <p:ext uri="{D42A27DB-BD31-4B8C-83A1-F6EECF244321}">
                <p14:modId xmlns:p14="http://schemas.microsoft.com/office/powerpoint/2010/main" val="2784646044"/>
              </p:ext>
            </p:extLst>
          </p:nvPr>
        </p:nvGraphicFramePr>
        <p:xfrm>
          <a:off x="114298" y="583287"/>
          <a:ext cx="11963403" cy="6040741"/>
        </p:xfrm>
        <a:graphic>
          <a:graphicData uri="http://schemas.openxmlformats.org/drawingml/2006/table">
            <a:tbl>
              <a:tblPr firstRow="1" firstCol="1" bandRow="1">
                <a:tableStyleId>{F5AB1C69-6EDB-4FF4-983F-18BD219EF322}</a:tableStyleId>
              </a:tblPr>
              <a:tblGrid>
                <a:gridCol w="1378857">
                  <a:extLst>
                    <a:ext uri="{9D8B030D-6E8A-4147-A177-3AD203B41FA5}">
                      <a16:colId xmlns:a16="http://schemas.microsoft.com/office/drawing/2014/main" val="577911278"/>
                    </a:ext>
                  </a:extLst>
                </a:gridCol>
                <a:gridCol w="2615192">
                  <a:extLst>
                    <a:ext uri="{9D8B030D-6E8A-4147-A177-3AD203B41FA5}">
                      <a16:colId xmlns:a16="http://schemas.microsoft.com/office/drawing/2014/main" val="1538038046"/>
                    </a:ext>
                  </a:extLst>
                </a:gridCol>
                <a:gridCol w="2348694">
                  <a:extLst>
                    <a:ext uri="{9D8B030D-6E8A-4147-A177-3AD203B41FA5}">
                      <a16:colId xmlns:a16="http://schemas.microsoft.com/office/drawing/2014/main" val="3245241401"/>
                    </a:ext>
                  </a:extLst>
                </a:gridCol>
                <a:gridCol w="2873829">
                  <a:extLst>
                    <a:ext uri="{9D8B030D-6E8A-4147-A177-3AD203B41FA5}">
                      <a16:colId xmlns:a16="http://schemas.microsoft.com/office/drawing/2014/main" val="2749901250"/>
                    </a:ext>
                  </a:extLst>
                </a:gridCol>
                <a:gridCol w="2746831">
                  <a:extLst>
                    <a:ext uri="{9D8B030D-6E8A-4147-A177-3AD203B41FA5}">
                      <a16:colId xmlns:a16="http://schemas.microsoft.com/office/drawing/2014/main" val="3894112791"/>
                    </a:ext>
                  </a:extLst>
                </a:gridCol>
              </a:tblGrid>
              <a:tr h="443822">
                <a:tc>
                  <a:txBody>
                    <a:bodyPr/>
                    <a:lstStyle/>
                    <a:p>
                      <a:endParaRPr lang="en-US" sz="1700" dirty="0"/>
                    </a:p>
                  </a:txBody>
                  <a:tcPr marL="60910" marR="60910" marT="30455" marB="30455"/>
                </a:tc>
                <a:tc>
                  <a:txBody>
                    <a:bodyPr/>
                    <a:lstStyle/>
                    <a:p>
                      <a:pPr algn="ctr"/>
                      <a:r>
                        <a:rPr lang="en-US" sz="2200" dirty="0"/>
                        <a:t>Alzheimer's</a:t>
                      </a:r>
                    </a:p>
                  </a:txBody>
                  <a:tcPr marL="60910" marR="60910" marT="30455" marB="30455"/>
                </a:tc>
                <a:tc>
                  <a:txBody>
                    <a:bodyPr/>
                    <a:lstStyle/>
                    <a:p>
                      <a:pPr algn="ctr"/>
                      <a:r>
                        <a:rPr lang="en-US" sz="2200" dirty="0"/>
                        <a:t>Vascular</a:t>
                      </a:r>
                    </a:p>
                  </a:txBody>
                  <a:tcPr marL="60910" marR="60910" marT="30455" marB="30455"/>
                </a:tc>
                <a:tc>
                  <a:txBody>
                    <a:bodyPr/>
                    <a:lstStyle/>
                    <a:p>
                      <a:pPr algn="ctr"/>
                      <a:r>
                        <a:rPr lang="en-US" sz="2200" dirty="0"/>
                        <a:t>Lewy Body</a:t>
                      </a:r>
                    </a:p>
                  </a:txBody>
                  <a:tcPr marL="60910" marR="60910" marT="30455" marB="30455"/>
                </a:tc>
                <a:tc>
                  <a:txBody>
                    <a:bodyPr/>
                    <a:lstStyle/>
                    <a:p>
                      <a:pPr algn="ctr"/>
                      <a:r>
                        <a:rPr lang="en-US" sz="2200" dirty="0"/>
                        <a:t>Fronto-temporal</a:t>
                      </a:r>
                    </a:p>
                  </a:txBody>
                  <a:tcPr marL="60910" marR="60910" marT="30455" marB="30455"/>
                </a:tc>
                <a:extLst>
                  <a:ext uri="{0D108BD9-81ED-4DB2-BD59-A6C34878D82A}">
                    <a16:rowId xmlns:a16="http://schemas.microsoft.com/office/drawing/2014/main" val="16741113"/>
                  </a:ext>
                </a:extLst>
              </a:tr>
              <a:tr h="1083045">
                <a:tc>
                  <a:txBody>
                    <a:bodyPr/>
                    <a:lstStyle/>
                    <a:p>
                      <a:r>
                        <a:rPr lang="en-US" sz="1700" dirty="0"/>
                        <a:t>Onset/History</a:t>
                      </a:r>
                    </a:p>
                  </a:txBody>
                  <a:tcPr marL="60910" marR="60910" marT="30455" marB="30455"/>
                </a:tc>
                <a:tc>
                  <a:txBody>
                    <a:bodyPr/>
                    <a:lstStyle/>
                    <a:p>
                      <a:r>
                        <a:rPr lang="en-US" sz="2200" b="1" dirty="0"/>
                        <a:t>Insidious</a:t>
                      </a:r>
                      <a:r>
                        <a:rPr lang="en-US" sz="2200" dirty="0"/>
                        <a:t>, presents with gradual memory loss</a:t>
                      </a:r>
                    </a:p>
                  </a:txBody>
                  <a:tcPr marL="60910" marR="60910" marT="30455" marB="30455"/>
                </a:tc>
                <a:tc>
                  <a:txBody>
                    <a:bodyPr/>
                    <a:lstStyle/>
                    <a:p>
                      <a:r>
                        <a:rPr lang="en-US" sz="2200" b="1" dirty="0"/>
                        <a:t>Abrupt, stepwise decline, </a:t>
                      </a:r>
                      <a:r>
                        <a:rPr lang="en-US" sz="2200" dirty="0"/>
                        <a:t>Hx of HTN, CAD</a:t>
                      </a:r>
                    </a:p>
                  </a:txBody>
                  <a:tcPr marL="60910" marR="60910" marT="30455" marB="30455"/>
                </a:tc>
                <a:tc>
                  <a:txBody>
                    <a:bodyPr/>
                    <a:lstStyle/>
                    <a:p>
                      <a:r>
                        <a:rPr lang="en-US" sz="2200" dirty="0"/>
                        <a:t>Prominent </a:t>
                      </a:r>
                      <a:r>
                        <a:rPr lang="en-US" sz="2200" b="1" dirty="0"/>
                        <a:t>visual hallucinations </a:t>
                      </a:r>
                      <a:r>
                        <a:rPr lang="en-US" sz="2200" dirty="0"/>
                        <a:t>&amp; fluctuating mental status</a:t>
                      </a:r>
                    </a:p>
                  </a:txBody>
                  <a:tcPr marL="60910" marR="60910" marT="30455" marB="30455"/>
                </a:tc>
                <a:tc>
                  <a:txBody>
                    <a:bodyPr/>
                    <a:lstStyle/>
                    <a:p>
                      <a:r>
                        <a:rPr lang="en-US" sz="2200" b="0" dirty="0"/>
                        <a:t>Insidious</a:t>
                      </a:r>
                      <a:r>
                        <a:rPr lang="en-US" sz="2200" dirty="0"/>
                        <a:t>, </a:t>
                      </a:r>
                      <a:r>
                        <a:rPr lang="en-US" sz="2200" b="1" dirty="0"/>
                        <a:t>personality change &amp; disinhibition</a:t>
                      </a:r>
                    </a:p>
                  </a:txBody>
                  <a:tcPr marL="60910" marR="60910" marT="30455" marB="30455"/>
                </a:tc>
                <a:extLst>
                  <a:ext uri="{0D108BD9-81ED-4DB2-BD59-A6C34878D82A}">
                    <a16:rowId xmlns:a16="http://schemas.microsoft.com/office/drawing/2014/main" val="2361776615"/>
                  </a:ext>
                </a:extLst>
              </a:tr>
              <a:tr h="808892">
                <a:tc>
                  <a:txBody>
                    <a:bodyPr/>
                    <a:lstStyle/>
                    <a:p>
                      <a:r>
                        <a:rPr lang="en-US" sz="1700" dirty="0"/>
                        <a:t>Motor</a:t>
                      </a:r>
                    </a:p>
                  </a:txBody>
                  <a:tcPr marL="60910" marR="60910" marT="30455" marB="30455"/>
                </a:tc>
                <a:tc>
                  <a:txBody>
                    <a:bodyPr/>
                    <a:lstStyle/>
                    <a:p>
                      <a:r>
                        <a:rPr lang="en-US" sz="2200" dirty="0"/>
                        <a:t>Late in disease</a:t>
                      </a:r>
                    </a:p>
                  </a:txBody>
                  <a:tcPr marL="60910" marR="60910" marT="30455" marB="30455"/>
                </a:tc>
                <a:tc>
                  <a:txBody>
                    <a:bodyPr/>
                    <a:lstStyle/>
                    <a:p>
                      <a:r>
                        <a:rPr lang="en-US" sz="2200" dirty="0"/>
                        <a:t>Balance or hemiparesis</a:t>
                      </a:r>
                    </a:p>
                  </a:txBody>
                  <a:tcPr marL="60910" marR="60910" marT="30455" marB="30455"/>
                </a:tc>
                <a:tc>
                  <a:txBody>
                    <a:bodyPr/>
                    <a:lstStyle/>
                    <a:p>
                      <a:r>
                        <a:rPr lang="en-US" sz="2200" b="1" dirty="0"/>
                        <a:t>Parkinsonian signs</a:t>
                      </a:r>
                      <a:endParaRPr lang="en-US" sz="2200" dirty="0"/>
                    </a:p>
                  </a:txBody>
                  <a:tcPr marL="60910" marR="60910" marT="30455" marB="30455"/>
                </a:tc>
                <a:tc>
                  <a:txBody>
                    <a:bodyPr/>
                    <a:lstStyle/>
                    <a:p>
                      <a:r>
                        <a:rPr lang="en-US" sz="2200" dirty="0"/>
                        <a:t>Can have an apractic gait</a:t>
                      </a:r>
                    </a:p>
                  </a:txBody>
                  <a:tcPr marL="60910" marR="60910" marT="30455" marB="30455"/>
                </a:tc>
                <a:extLst>
                  <a:ext uri="{0D108BD9-81ED-4DB2-BD59-A6C34878D82A}">
                    <a16:rowId xmlns:a16="http://schemas.microsoft.com/office/drawing/2014/main" val="212294100"/>
                  </a:ext>
                </a:extLst>
              </a:tr>
              <a:tr h="694237">
                <a:tc>
                  <a:txBody>
                    <a:bodyPr/>
                    <a:lstStyle/>
                    <a:p>
                      <a:r>
                        <a:rPr lang="en-US" sz="1700" dirty="0"/>
                        <a:t>Memory</a:t>
                      </a:r>
                    </a:p>
                  </a:txBody>
                  <a:tcPr marL="60910" marR="60910" marT="30455" marB="30455"/>
                </a:tc>
                <a:tc>
                  <a:txBody>
                    <a:bodyPr/>
                    <a:lstStyle/>
                    <a:p>
                      <a:r>
                        <a:rPr lang="en-US" sz="2200" dirty="0"/>
                        <a:t>Early; </a:t>
                      </a:r>
                      <a:r>
                        <a:rPr lang="en-US" sz="2200" b="1" dirty="0"/>
                        <a:t>difficulty retaining new info</a:t>
                      </a:r>
                    </a:p>
                  </a:txBody>
                  <a:tcPr marL="60910" marR="60910" marT="30455" marB="30455"/>
                </a:tc>
                <a:tc>
                  <a:txBody>
                    <a:bodyPr/>
                    <a:lstStyle/>
                    <a:p>
                      <a:r>
                        <a:rPr lang="en-US" sz="2200" dirty="0"/>
                        <a:t>Difficulty with memory retrieval</a:t>
                      </a:r>
                    </a:p>
                  </a:txBody>
                  <a:tcPr marL="60910" marR="60910" marT="30455" marB="30455"/>
                </a:tc>
                <a:tc>
                  <a:txBody>
                    <a:bodyPr/>
                    <a:lstStyle/>
                    <a:p>
                      <a:r>
                        <a:rPr lang="en-US" sz="2200" dirty="0"/>
                        <a:t>Can be mildly impaired early</a:t>
                      </a:r>
                    </a:p>
                  </a:txBody>
                  <a:tcPr marL="60910" marR="60910" marT="30455" marB="304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May be normal</a:t>
                      </a:r>
                    </a:p>
                    <a:p>
                      <a:endParaRPr lang="en-US" sz="2200" dirty="0"/>
                    </a:p>
                  </a:txBody>
                  <a:tcPr marL="60910" marR="60910" marT="30455" marB="30455"/>
                </a:tc>
                <a:extLst>
                  <a:ext uri="{0D108BD9-81ED-4DB2-BD59-A6C34878D82A}">
                    <a16:rowId xmlns:a16="http://schemas.microsoft.com/office/drawing/2014/main" val="3219147267"/>
                  </a:ext>
                </a:extLst>
              </a:tr>
              <a:tr h="961190">
                <a:tc>
                  <a:txBody>
                    <a:bodyPr/>
                    <a:lstStyle/>
                    <a:p>
                      <a:r>
                        <a:rPr lang="en-US" sz="1700" dirty="0"/>
                        <a:t>Language</a:t>
                      </a:r>
                    </a:p>
                  </a:txBody>
                  <a:tcPr marL="60910" marR="60910" marT="30455" marB="30455"/>
                </a:tc>
                <a:tc>
                  <a:txBody>
                    <a:bodyPr/>
                    <a:lstStyle/>
                    <a:p>
                      <a:r>
                        <a:rPr lang="en-US" sz="2200" dirty="0"/>
                        <a:t>Aphasia, decreased verbal fluency</a:t>
                      </a:r>
                    </a:p>
                  </a:txBody>
                  <a:tcPr marL="60910" marR="60910" marT="30455" marB="30455"/>
                </a:tc>
                <a:tc>
                  <a:txBody>
                    <a:bodyPr/>
                    <a:lstStyle/>
                    <a:p>
                      <a:r>
                        <a:rPr lang="en-US" sz="2200" dirty="0"/>
                        <a:t>Variable, lesion dependent, most have aphasia</a:t>
                      </a:r>
                    </a:p>
                  </a:txBody>
                  <a:tcPr marL="60910" marR="60910" marT="30455" marB="30455"/>
                </a:tc>
                <a:tc>
                  <a:txBody>
                    <a:bodyPr/>
                    <a:lstStyle/>
                    <a:p>
                      <a:r>
                        <a:rPr lang="en-US" sz="2200" b="0" dirty="0"/>
                        <a:t>Slowed</a:t>
                      </a:r>
                    </a:p>
                  </a:txBody>
                  <a:tcPr marL="60910" marR="60910" marT="30455" marB="30455"/>
                </a:tc>
                <a:tc>
                  <a:txBody>
                    <a:bodyPr/>
                    <a:lstStyle/>
                    <a:p>
                      <a:r>
                        <a:rPr lang="en-US" sz="2200" dirty="0"/>
                        <a:t>Progressive nonfluent aphasia or Progressive fluent aphasia</a:t>
                      </a:r>
                    </a:p>
                  </a:txBody>
                  <a:tcPr marL="60910" marR="60910" marT="30455" marB="30455"/>
                </a:tc>
                <a:extLst>
                  <a:ext uri="{0D108BD9-81ED-4DB2-BD59-A6C34878D82A}">
                    <a16:rowId xmlns:a16="http://schemas.microsoft.com/office/drawing/2014/main" val="3562051057"/>
                  </a:ext>
                </a:extLst>
              </a:tr>
              <a:tr h="676621">
                <a:tc>
                  <a:txBody>
                    <a:bodyPr/>
                    <a:lstStyle/>
                    <a:p>
                      <a:r>
                        <a:rPr lang="en-US" sz="1700" dirty="0"/>
                        <a:t>Visual Spatial</a:t>
                      </a:r>
                    </a:p>
                  </a:txBody>
                  <a:tcPr marL="60910" marR="60910" marT="30455" marB="30455"/>
                </a:tc>
                <a:tc>
                  <a:txBody>
                    <a:bodyPr/>
                    <a:lstStyle/>
                    <a:p>
                      <a:r>
                        <a:rPr lang="en-US" sz="2200" dirty="0"/>
                        <a:t>Mild early, progressive</a:t>
                      </a:r>
                    </a:p>
                  </a:txBody>
                  <a:tcPr marL="60910" marR="60910" marT="30455" marB="30455"/>
                </a:tc>
                <a:tc>
                  <a:txBody>
                    <a:bodyPr/>
                    <a:lstStyle/>
                    <a:p>
                      <a:r>
                        <a:rPr lang="en-US" sz="2200" dirty="0"/>
                        <a:t>Variable, lesion dependent</a:t>
                      </a:r>
                    </a:p>
                  </a:txBody>
                  <a:tcPr marL="60910" marR="60910" marT="30455" marB="30455"/>
                </a:tc>
                <a:tc>
                  <a:txBody>
                    <a:bodyPr/>
                    <a:lstStyle/>
                    <a:p>
                      <a:r>
                        <a:rPr lang="en-US" sz="2200" b="1" dirty="0"/>
                        <a:t>Prominent</a:t>
                      </a:r>
                    </a:p>
                  </a:txBody>
                  <a:tcPr marL="60910" marR="60910" marT="30455" marB="30455"/>
                </a:tc>
                <a:tc>
                  <a:txBody>
                    <a:bodyPr/>
                    <a:lstStyle/>
                    <a:p>
                      <a:r>
                        <a:rPr lang="en-US" sz="2200" dirty="0"/>
                        <a:t>Preserved</a:t>
                      </a:r>
                    </a:p>
                  </a:txBody>
                  <a:tcPr marL="60910" marR="60910" marT="30455" marB="30455"/>
                </a:tc>
                <a:extLst>
                  <a:ext uri="{0D108BD9-81ED-4DB2-BD59-A6C34878D82A}">
                    <a16:rowId xmlns:a16="http://schemas.microsoft.com/office/drawing/2014/main" val="1609092082"/>
                  </a:ext>
                </a:extLst>
              </a:tr>
              <a:tr h="660803">
                <a:tc>
                  <a:txBody>
                    <a:bodyPr/>
                    <a:lstStyle/>
                    <a:p>
                      <a:r>
                        <a:rPr lang="en-US" sz="1700" dirty="0"/>
                        <a:t>Executive function</a:t>
                      </a:r>
                    </a:p>
                  </a:txBody>
                  <a:tcPr marL="60910" marR="60910" marT="30455" marB="304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Mild early, progressive</a:t>
                      </a:r>
                    </a:p>
                  </a:txBody>
                  <a:tcPr marL="60910" marR="60910" marT="30455" marB="30455"/>
                </a:tc>
                <a:tc>
                  <a:txBody>
                    <a:bodyPr/>
                    <a:lstStyle/>
                    <a:p>
                      <a:r>
                        <a:rPr lang="en-US" sz="2200" b="1" dirty="0"/>
                        <a:t>Prominent</a:t>
                      </a:r>
                    </a:p>
                  </a:txBody>
                  <a:tcPr marL="60910" marR="60910" marT="30455" marB="30455"/>
                </a:tc>
                <a:tc>
                  <a:txBody>
                    <a:bodyPr/>
                    <a:lstStyle/>
                    <a:p>
                      <a:r>
                        <a:rPr lang="en-US" sz="2200" dirty="0"/>
                        <a:t>Impaired</a:t>
                      </a:r>
                    </a:p>
                  </a:txBody>
                  <a:tcPr marL="60910" marR="60910" marT="30455" marB="30455"/>
                </a:tc>
                <a:tc>
                  <a:txBody>
                    <a:bodyPr/>
                    <a:lstStyle/>
                    <a:p>
                      <a:r>
                        <a:rPr lang="en-US" sz="2200" b="1" dirty="0"/>
                        <a:t>Abnormal judgement (frontal lobe)</a:t>
                      </a:r>
                    </a:p>
                  </a:txBody>
                  <a:tcPr marL="60910" marR="60910" marT="30455" marB="30455"/>
                </a:tc>
                <a:extLst>
                  <a:ext uri="{0D108BD9-81ED-4DB2-BD59-A6C34878D82A}">
                    <a16:rowId xmlns:a16="http://schemas.microsoft.com/office/drawing/2014/main" val="881390942"/>
                  </a:ext>
                </a:extLst>
              </a:tr>
              <a:tr h="443822">
                <a:tc>
                  <a:txBody>
                    <a:bodyPr/>
                    <a:lstStyle/>
                    <a:p>
                      <a:r>
                        <a:rPr lang="en-US" sz="1700" dirty="0"/>
                        <a:t>Prognosis</a:t>
                      </a:r>
                    </a:p>
                  </a:txBody>
                  <a:tcPr marL="60910" marR="60910" marT="30455" marB="30455"/>
                </a:tc>
                <a:tc>
                  <a:txBody>
                    <a:bodyPr/>
                    <a:lstStyle/>
                    <a:p>
                      <a:r>
                        <a:rPr lang="en-US" sz="2200" dirty="0"/>
                        <a:t>10-15 years</a:t>
                      </a:r>
                    </a:p>
                  </a:txBody>
                  <a:tcPr marL="60910" marR="60910" marT="30455" marB="30455"/>
                </a:tc>
                <a:tc>
                  <a:txBody>
                    <a:bodyPr/>
                    <a:lstStyle/>
                    <a:p>
                      <a:r>
                        <a:rPr lang="en-US" sz="2200" dirty="0"/>
                        <a:t>5-7 years</a:t>
                      </a:r>
                    </a:p>
                  </a:txBody>
                  <a:tcPr marL="60910" marR="60910" marT="30455" marB="30455"/>
                </a:tc>
                <a:tc>
                  <a:txBody>
                    <a:bodyPr/>
                    <a:lstStyle/>
                    <a:p>
                      <a:r>
                        <a:rPr lang="en-US" sz="2200" dirty="0"/>
                        <a:t>5-7 years</a:t>
                      </a:r>
                    </a:p>
                  </a:txBody>
                  <a:tcPr marL="60910" marR="60910" marT="30455" marB="30455"/>
                </a:tc>
                <a:tc>
                  <a:txBody>
                    <a:bodyPr/>
                    <a:lstStyle/>
                    <a:p>
                      <a:r>
                        <a:rPr lang="en-US" sz="2200" dirty="0"/>
                        <a:t>3-6 years</a:t>
                      </a:r>
                    </a:p>
                  </a:txBody>
                  <a:tcPr marL="60910" marR="60910" marT="30455" marB="30455"/>
                </a:tc>
                <a:extLst>
                  <a:ext uri="{0D108BD9-81ED-4DB2-BD59-A6C34878D82A}">
                    <a16:rowId xmlns:a16="http://schemas.microsoft.com/office/drawing/2014/main" val="2901384606"/>
                  </a:ext>
                </a:extLst>
              </a:tr>
            </a:tbl>
          </a:graphicData>
        </a:graphic>
      </p:graphicFrame>
    </p:spTree>
    <p:extLst>
      <p:ext uri="{BB962C8B-B14F-4D97-AF65-F5344CB8AC3E}">
        <p14:creationId xmlns:p14="http://schemas.microsoft.com/office/powerpoint/2010/main" val="287208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6E58C06-7B39-47D7-8BED-6296D9B5C39E}"/>
              </a:ext>
            </a:extLst>
          </p:cNvPr>
          <p:cNvSpPr>
            <a:spLocks noChangeArrowheads="1"/>
          </p:cNvSpPr>
          <p:nvPr/>
        </p:nvSpPr>
        <p:spPr bwMode="auto">
          <a:xfrm>
            <a:off x="726510" y="182242"/>
            <a:ext cx="10835013" cy="106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3600" b="1" dirty="0">
                <a:solidFill>
                  <a:schemeClr val="tx2"/>
                </a:solidFill>
                <a:latin typeface="Times New Roman" panose="02020603050405020304" pitchFamily="18" charset="0"/>
              </a:rPr>
              <a:t>Common Behavior Symptoms by Type of Dementia</a:t>
            </a:r>
            <a:br>
              <a:rPr lang="en-US" altLang="en-US" sz="4400" b="1" dirty="0">
                <a:solidFill>
                  <a:schemeClr val="tx2"/>
                </a:solidFill>
                <a:latin typeface="Times New Roman" panose="02020603050405020304" pitchFamily="18" charset="0"/>
              </a:rPr>
            </a:br>
            <a:endParaRPr lang="en-US" altLang="en-US" sz="2000" b="1" i="1" dirty="0">
              <a:solidFill>
                <a:schemeClr val="tx2"/>
              </a:solidFill>
              <a:latin typeface="Times New Roman" panose="02020603050405020304" pitchFamily="18" charset="0"/>
            </a:endParaRPr>
          </a:p>
        </p:txBody>
      </p:sp>
      <p:graphicFrame>
        <p:nvGraphicFramePr>
          <p:cNvPr id="103496" name="Group 72">
            <a:extLst>
              <a:ext uri="{FF2B5EF4-FFF2-40B4-BE49-F238E27FC236}">
                <a16:creationId xmlns:a16="http://schemas.microsoft.com/office/drawing/2014/main" id="{57780292-9DF3-4FD0-9DC0-9F062B3E38A9}"/>
              </a:ext>
            </a:extLst>
          </p:cNvPr>
          <p:cNvGraphicFramePr>
            <a:graphicFrameLocks noGrp="1"/>
          </p:cNvGraphicFramePr>
          <p:nvPr>
            <p:extLst>
              <p:ext uri="{D42A27DB-BD31-4B8C-83A1-F6EECF244321}">
                <p14:modId xmlns:p14="http://schemas.microsoft.com/office/powerpoint/2010/main" val="673643320"/>
              </p:ext>
            </p:extLst>
          </p:nvPr>
        </p:nvGraphicFramePr>
        <p:xfrm>
          <a:off x="1019906" y="967154"/>
          <a:ext cx="7543801" cy="5873632"/>
        </p:xfrm>
        <a:graphic>
          <a:graphicData uri="http://schemas.openxmlformats.org/drawingml/2006/table">
            <a:tbl>
              <a:tblPr/>
              <a:tblGrid>
                <a:gridCol w="2218652">
                  <a:extLst>
                    <a:ext uri="{9D8B030D-6E8A-4147-A177-3AD203B41FA5}">
                      <a16:colId xmlns:a16="http://schemas.microsoft.com/office/drawing/2014/main" val="20000"/>
                    </a:ext>
                  </a:extLst>
                </a:gridCol>
                <a:gridCol w="1773057">
                  <a:extLst>
                    <a:ext uri="{9D8B030D-6E8A-4147-A177-3AD203B41FA5}">
                      <a16:colId xmlns:a16="http://schemas.microsoft.com/office/drawing/2014/main" val="20001"/>
                    </a:ext>
                  </a:extLst>
                </a:gridCol>
                <a:gridCol w="1688123">
                  <a:extLst>
                    <a:ext uri="{9D8B030D-6E8A-4147-A177-3AD203B41FA5}">
                      <a16:colId xmlns:a16="http://schemas.microsoft.com/office/drawing/2014/main" val="20002"/>
                    </a:ext>
                  </a:extLst>
                </a:gridCol>
                <a:gridCol w="1863969">
                  <a:extLst>
                    <a:ext uri="{9D8B030D-6E8A-4147-A177-3AD203B41FA5}">
                      <a16:colId xmlns:a16="http://schemas.microsoft.com/office/drawing/2014/main" val="20003"/>
                    </a:ext>
                  </a:extLst>
                </a:gridCol>
              </a:tblGrid>
              <a:tr h="82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dirty="0">
                          <a:ln>
                            <a:noFill/>
                          </a:ln>
                          <a:solidFill>
                            <a:schemeClr val="tx1"/>
                          </a:solidFill>
                          <a:effectLst>
                            <a:outerShdw blurRad="38100" dist="38100" dir="2700000" algn="tl">
                              <a:srgbClr val="000000"/>
                            </a:outerShdw>
                          </a:effectLst>
                          <a:latin typeface="Tahoma" pitchFamily="34" charset="0"/>
                        </a:rPr>
                        <a:t>symptom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dirty="0">
                          <a:ln>
                            <a:noFill/>
                          </a:ln>
                          <a:solidFill>
                            <a:schemeClr val="tx1"/>
                          </a:solidFill>
                          <a:effectLst>
                            <a:outerShdw blurRad="38100" dist="38100" dir="2700000" algn="tl">
                              <a:srgbClr val="000000"/>
                            </a:outerShdw>
                          </a:effectLst>
                          <a:latin typeface="Tahoma" pitchFamily="34" charset="0"/>
                        </a:rPr>
                        <a:t>Alzheimer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a:ln>
                            <a:noFill/>
                          </a:ln>
                          <a:solidFill>
                            <a:schemeClr val="tx1"/>
                          </a:solidFill>
                          <a:effectLst>
                            <a:outerShdw blurRad="38100" dist="38100" dir="2700000" algn="tl">
                              <a:srgbClr val="000000"/>
                            </a:outerShdw>
                          </a:effectLst>
                          <a:latin typeface="Tahoma" pitchFamily="34" charset="0"/>
                        </a:rPr>
                        <a:t>FTD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dirty="0">
                          <a:ln>
                            <a:noFill/>
                          </a:ln>
                          <a:solidFill>
                            <a:schemeClr val="tx1"/>
                          </a:solidFill>
                          <a:effectLst>
                            <a:outerShdw blurRad="38100" dist="38100" dir="2700000" algn="tl">
                              <a:srgbClr val="000000"/>
                            </a:outerShdw>
                          </a:effectLst>
                          <a:latin typeface="Tahoma" pitchFamily="34" charset="0"/>
                        </a:rPr>
                        <a:t>Lewy Body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Apathy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63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Agitation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4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Anxiety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4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Irritability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4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Depression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4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Restlessness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63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Disinhibition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2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Sleep problems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82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Hallucinations/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Delusions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13-23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CB30C6BD-EEAC-4C8F-8C84-47A7D6208056}"/>
              </a:ext>
            </a:extLst>
          </p:cNvPr>
          <p:cNvSpPr txBox="1"/>
          <p:nvPr/>
        </p:nvSpPr>
        <p:spPr>
          <a:xfrm>
            <a:off x="8563707" y="1737867"/>
            <a:ext cx="3377848" cy="3108543"/>
          </a:xfrm>
          <a:prstGeom prst="rect">
            <a:avLst/>
          </a:prstGeom>
          <a:noFill/>
        </p:spPr>
        <p:txBody>
          <a:bodyPr wrap="none" rtlCol="0">
            <a:spAutoFit/>
          </a:bodyPr>
          <a:lstStyle/>
          <a:p>
            <a:r>
              <a:rPr lang="en-US" sz="2800" dirty="0"/>
              <a:t>*Fluctuating cognition</a:t>
            </a:r>
          </a:p>
          <a:p>
            <a:endParaRPr lang="en-US" sz="2800" dirty="0"/>
          </a:p>
          <a:p>
            <a:r>
              <a:rPr lang="en-US" sz="2800" b="1" dirty="0"/>
              <a:t>Vascular dementia</a:t>
            </a:r>
            <a:r>
              <a:rPr lang="en-US" sz="2800" dirty="0"/>
              <a:t>:</a:t>
            </a:r>
          </a:p>
          <a:p>
            <a:r>
              <a:rPr lang="en-US" sz="2800" dirty="0"/>
              <a:t>Apathy, irritability, </a:t>
            </a:r>
          </a:p>
          <a:p>
            <a:r>
              <a:rPr lang="en-US" sz="2800" dirty="0"/>
              <a:t>anxiety, depression, </a:t>
            </a:r>
          </a:p>
          <a:p>
            <a:r>
              <a:rPr lang="en-US" sz="2800" dirty="0"/>
              <a:t>agitation, aggression, </a:t>
            </a:r>
          </a:p>
          <a:p>
            <a:r>
              <a:rPr lang="en-US" sz="2800" dirty="0"/>
              <a:t>and disinhibition</a:t>
            </a:r>
          </a:p>
        </p:txBody>
      </p:sp>
    </p:spTree>
    <p:extLst>
      <p:ext uri="{BB962C8B-B14F-4D97-AF65-F5344CB8AC3E}">
        <p14:creationId xmlns:p14="http://schemas.microsoft.com/office/powerpoint/2010/main" val="288550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EF5229C-894C-4E8F-BBF3-B24EB5475A6D}"/>
              </a:ext>
            </a:extLst>
          </p:cNvPr>
          <p:cNvSpPr>
            <a:spLocks noChangeArrowheads="1"/>
          </p:cNvSpPr>
          <p:nvPr/>
        </p:nvSpPr>
        <p:spPr bwMode="auto">
          <a:xfrm>
            <a:off x="2209800" y="29307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4400" b="1" dirty="0">
                <a:solidFill>
                  <a:schemeClr val="tx2"/>
                </a:solidFill>
                <a:latin typeface="Times New Roman" panose="02020603050405020304" pitchFamily="18" charset="0"/>
              </a:rPr>
              <a:t>Symptom Prevalence By Stage </a:t>
            </a:r>
            <a:br>
              <a:rPr lang="en-US" altLang="en-US" sz="4400" b="1" dirty="0">
                <a:solidFill>
                  <a:schemeClr val="tx2"/>
                </a:solidFill>
                <a:latin typeface="Times New Roman" panose="02020603050405020304" pitchFamily="18" charset="0"/>
              </a:rPr>
            </a:br>
            <a:endParaRPr lang="en-US" altLang="en-US" sz="2000" b="1" i="1" dirty="0">
              <a:solidFill>
                <a:schemeClr val="tx2"/>
              </a:solidFill>
              <a:latin typeface="Times New Roman" panose="02020603050405020304" pitchFamily="18" charset="0"/>
            </a:endParaRPr>
          </a:p>
        </p:txBody>
      </p:sp>
      <p:graphicFrame>
        <p:nvGraphicFramePr>
          <p:cNvPr id="104451" name="Group 3">
            <a:extLst>
              <a:ext uri="{FF2B5EF4-FFF2-40B4-BE49-F238E27FC236}">
                <a16:creationId xmlns:a16="http://schemas.microsoft.com/office/drawing/2014/main" id="{272FC341-DDBC-4052-8F35-D18A163867D4}"/>
              </a:ext>
            </a:extLst>
          </p:cNvPr>
          <p:cNvGraphicFramePr>
            <a:graphicFrameLocks noGrp="1"/>
          </p:cNvGraphicFramePr>
          <p:nvPr>
            <p:extLst>
              <p:ext uri="{D42A27DB-BD31-4B8C-83A1-F6EECF244321}">
                <p14:modId xmlns:p14="http://schemas.microsoft.com/office/powerpoint/2010/main" val="3810144782"/>
              </p:ext>
            </p:extLst>
          </p:nvPr>
        </p:nvGraphicFramePr>
        <p:xfrm>
          <a:off x="1418492" y="1178169"/>
          <a:ext cx="9355016" cy="5679830"/>
        </p:xfrm>
        <a:graphic>
          <a:graphicData uri="http://schemas.openxmlformats.org/drawingml/2006/table">
            <a:tbl>
              <a:tblPr/>
              <a:tblGrid>
                <a:gridCol w="2241306">
                  <a:extLst>
                    <a:ext uri="{9D8B030D-6E8A-4147-A177-3AD203B41FA5}">
                      <a16:colId xmlns:a16="http://schemas.microsoft.com/office/drawing/2014/main" val="20000"/>
                    </a:ext>
                  </a:extLst>
                </a:gridCol>
                <a:gridCol w="1693160">
                  <a:extLst>
                    <a:ext uri="{9D8B030D-6E8A-4147-A177-3AD203B41FA5}">
                      <a16:colId xmlns:a16="http://schemas.microsoft.com/office/drawing/2014/main" val="20001"/>
                    </a:ext>
                  </a:extLst>
                </a:gridCol>
                <a:gridCol w="1717522">
                  <a:extLst>
                    <a:ext uri="{9D8B030D-6E8A-4147-A177-3AD203B41FA5}">
                      <a16:colId xmlns:a16="http://schemas.microsoft.com/office/drawing/2014/main" val="20002"/>
                    </a:ext>
                  </a:extLst>
                </a:gridCol>
                <a:gridCol w="1948962">
                  <a:extLst>
                    <a:ext uri="{9D8B030D-6E8A-4147-A177-3AD203B41FA5}">
                      <a16:colId xmlns:a16="http://schemas.microsoft.com/office/drawing/2014/main" val="20003"/>
                    </a:ext>
                  </a:extLst>
                </a:gridCol>
                <a:gridCol w="1754066">
                  <a:extLst>
                    <a:ext uri="{9D8B030D-6E8A-4147-A177-3AD203B41FA5}">
                      <a16:colId xmlns:a16="http://schemas.microsoft.com/office/drawing/2014/main" val="20004"/>
                    </a:ext>
                  </a:extLst>
                </a:gridCol>
              </a:tblGrid>
              <a:tr h="5440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Tahoma" pitchFamily="34" charset="0"/>
                        </a:rPr>
                        <a:t>Symptom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Mild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Mod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Severe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Tahoma" pitchFamily="34" charset="0"/>
                        </a:rPr>
                        <a:t>Total (%)</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Tahoma" pitchFamily="34" charset="0"/>
                        </a:rPr>
                        <a:t>Delusions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22</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Hallucinations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Agitation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55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85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60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Dysphoria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45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62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Anxiety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65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54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48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Euphoria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Apathy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80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72</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Disinhibition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40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36</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Irritability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40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54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42</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4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Restlessness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a:ln>
                            <a:noFill/>
                          </a:ln>
                          <a:solidFill>
                            <a:schemeClr val="tx1"/>
                          </a:solidFill>
                          <a:effectLst>
                            <a:outerShdw blurRad="38100" dist="38100" dir="2700000" algn="tl">
                              <a:srgbClr val="000000"/>
                            </a:outerShdw>
                          </a:effectLst>
                          <a:latin typeface="Tahoma" pitchFamily="34" charset="0"/>
                        </a:rPr>
                        <a:t>30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rgbClr val="FF0000"/>
                          </a:solidFill>
                          <a:effectLst>
                            <a:outerShdw blurRad="38100" dist="38100" dir="2700000" algn="tl">
                              <a:srgbClr val="000000"/>
                            </a:outerShdw>
                          </a:effectLst>
                          <a:latin typeface="Tahoma" pitchFamily="34" charset="0"/>
                        </a:rPr>
                        <a:t>84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Tahoma" pitchFamily="34" charset="0"/>
                        </a:rPr>
                        <a:t>38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3256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BB34D6DA-9A18-4B60-AE98-4E4D63781661}"/>
              </a:ext>
            </a:extLst>
          </p:cNvPr>
          <p:cNvSpPr>
            <a:spLocks noGrp="1" noChangeArrowheads="1"/>
          </p:cNvSpPr>
          <p:nvPr>
            <p:ph type="title"/>
          </p:nvPr>
        </p:nvSpPr>
        <p:spPr>
          <a:xfrm>
            <a:off x="1024128" y="585216"/>
            <a:ext cx="9720072" cy="978291"/>
          </a:xfrm>
        </p:spPr>
        <p:txBody>
          <a:bodyPr>
            <a:normAutofit/>
          </a:bodyPr>
          <a:lstStyle/>
          <a:p>
            <a:pPr eaLnBrk="1" hangingPunct="1"/>
            <a:r>
              <a:rPr lang="en-US" altLang="en-US" sz="3200" dirty="0">
                <a:sym typeface="Lucida Grande" pitchFamily="122" charset="0"/>
              </a:rPr>
              <a:t>Peak Frequency of Behavioral Symptoms as Alzheimer's Disease Progresses</a:t>
            </a:r>
          </a:p>
        </p:txBody>
      </p:sp>
      <p:sp>
        <p:nvSpPr>
          <p:cNvPr id="17412" name="Rectangle 4">
            <a:extLst>
              <a:ext uri="{FF2B5EF4-FFF2-40B4-BE49-F238E27FC236}">
                <a16:creationId xmlns:a16="http://schemas.microsoft.com/office/drawing/2014/main" id="{9F00AC26-E0A7-40F4-94D0-7DAD941C5783}"/>
              </a:ext>
            </a:extLst>
          </p:cNvPr>
          <p:cNvSpPr>
            <a:spLocks/>
          </p:cNvSpPr>
          <p:nvPr/>
        </p:nvSpPr>
        <p:spPr bwMode="auto">
          <a:xfrm>
            <a:off x="1067620" y="3239162"/>
            <a:ext cx="17272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b="1" dirty="0">
                <a:solidFill>
                  <a:srgbClr val="FFC42F"/>
                </a:solidFill>
                <a:latin typeface="Lucida Grande" pitchFamily="122" charset="0"/>
                <a:sym typeface="Lucida Grande" pitchFamily="122" charset="0"/>
              </a:rPr>
              <a:t>Prevalence</a:t>
            </a:r>
            <a:endParaRPr lang="en-US" altLang="en-US" sz="1800" dirty="0">
              <a:latin typeface="Lucida Grande" pitchFamily="122" charset="0"/>
              <a:sym typeface="Lucida Grande" pitchFamily="122" charset="0"/>
            </a:endParaRPr>
          </a:p>
          <a:p>
            <a:pPr eaLnBrk="1" hangingPunct="1">
              <a:spcBef>
                <a:spcPct val="0"/>
              </a:spcBef>
              <a:buFontTx/>
              <a:buNone/>
            </a:pPr>
            <a:r>
              <a:rPr lang="en-US" altLang="en-US" sz="2000" b="1" dirty="0">
                <a:solidFill>
                  <a:srgbClr val="FFC42F"/>
                </a:solidFill>
                <a:latin typeface="Lucida Grande" pitchFamily="122" charset="0"/>
                <a:sym typeface="Lucida Grande" pitchFamily="122" charset="0"/>
              </a:rPr>
              <a:t>(% of patients)</a:t>
            </a:r>
          </a:p>
        </p:txBody>
      </p:sp>
      <p:grpSp>
        <p:nvGrpSpPr>
          <p:cNvPr id="17413" name="Group 68">
            <a:extLst>
              <a:ext uri="{FF2B5EF4-FFF2-40B4-BE49-F238E27FC236}">
                <a16:creationId xmlns:a16="http://schemas.microsoft.com/office/drawing/2014/main" id="{19C73DC9-25B2-4B1F-863E-3DD2AA59B44F}"/>
              </a:ext>
            </a:extLst>
          </p:cNvPr>
          <p:cNvGrpSpPr>
            <a:grpSpLocks/>
          </p:cNvGrpSpPr>
          <p:nvPr/>
        </p:nvGrpSpPr>
        <p:grpSpPr bwMode="auto">
          <a:xfrm>
            <a:off x="2426676" y="1266093"/>
            <a:ext cx="8880231" cy="5591908"/>
            <a:chOff x="0" y="0"/>
            <a:chExt cx="4690" cy="2561"/>
          </a:xfrm>
        </p:grpSpPr>
        <p:grpSp>
          <p:nvGrpSpPr>
            <p:cNvPr id="17415" name="Group 11">
              <a:extLst>
                <a:ext uri="{FF2B5EF4-FFF2-40B4-BE49-F238E27FC236}">
                  <a16:creationId xmlns:a16="http://schemas.microsoft.com/office/drawing/2014/main" id="{BA19510D-E7D3-454B-B7FA-829C66074CBB}"/>
                </a:ext>
              </a:extLst>
            </p:cNvPr>
            <p:cNvGrpSpPr>
              <a:grpSpLocks/>
            </p:cNvGrpSpPr>
            <p:nvPr/>
          </p:nvGrpSpPr>
          <p:grpSpPr bwMode="auto">
            <a:xfrm>
              <a:off x="409" y="105"/>
              <a:ext cx="95" cy="1845"/>
              <a:chOff x="0" y="0"/>
              <a:chExt cx="94" cy="1844"/>
            </a:xfrm>
          </p:grpSpPr>
          <p:sp>
            <p:nvSpPr>
              <p:cNvPr id="17472" name="Line 5">
                <a:extLst>
                  <a:ext uri="{FF2B5EF4-FFF2-40B4-BE49-F238E27FC236}">
                    <a16:creationId xmlns:a16="http://schemas.microsoft.com/office/drawing/2014/main" id="{2E62EE82-AF03-4A1F-A651-A1FFED5A6B74}"/>
                  </a:ext>
                </a:extLst>
              </p:cNvPr>
              <p:cNvSpPr>
                <a:spLocks noChangeShapeType="1"/>
              </p:cNvSpPr>
              <p:nvPr/>
            </p:nvSpPr>
            <p:spPr bwMode="auto">
              <a:xfrm flipH="1">
                <a:off x="0" y="0"/>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73" name="Line 6">
                <a:extLst>
                  <a:ext uri="{FF2B5EF4-FFF2-40B4-BE49-F238E27FC236}">
                    <a16:creationId xmlns:a16="http://schemas.microsoft.com/office/drawing/2014/main" id="{B222504C-F8F6-4BE4-A819-0567B7F9C69F}"/>
                  </a:ext>
                </a:extLst>
              </p:cNvPr>
              <p:cNvSpPr>
                <a:spLocks noChangeShapeType="1"/>
              </p:cNvSpPr>
              <p:nvPr/>
            </p:nvSpPr>
            <p:spPr bwMode="auto">
              <a:xfrm flipH="1">
                <a:off x="0" y="378"/>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74" name="Line 7">
                <a:extLst>
                  <a:ext uri="{FF2B5EF4-FFF2-40B4-BE49-F238E27FC236}">
                    <a16:creationId xmlns:a16="http://schemas.microsoft.com/office/drawing/2014/main" id="{670BF485-773B-4965-8C65-58C0BDB76D1D}"/>
                  </a:ext>
                </a:extLst>
              </p:cNvPr>
              <p:cNvSpPr>
                <a:spLocks noChangeShapeType="1"/>
              </p:cNvSpPr>
              <p:nvPr/>
            </p:nvSpPr>
            <p:spPr bwMode="auto">
              <a:xfrm flipH="1">
                <a:off x="0" y="743"/>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75" name="Line 8">
                <a:extLst>
                  <a:ext uri="{FF2B5EF4-FFF2-40B4-BE49-F238E27FC236}">
                    <a16:creationId xmlns:a16="http://schemas.microsoft.com/office/drawing/2014/main" id="{08C64BAF-309B-4E3C-A9E2-779875D5A054}"/>
                  </a:ext>
                </a:extLst>
              </p:cNvPr>
              <p:cNvSpPr>
                <a:spLocks noChangeShapeType="1"/>
              </p:cNvSpPr>
              <p:nvPr/>
            </p:nvSpPr>
            <p:spPr bwMode="auto">
              <a:xfrm flipH="1">
                <a:off x="0" y="1113"/>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76" name="Line 9">
                <a:extLst>
                  <a:ext uri="{FF2B5EF4-FFF2-40B4-BE49-F238E27FC236}">
                    <a16:creationId xmlns:a16="http://schemas.microsoft.com/office/drawing/2014/main" id="{6F5D8B74-92DE-4BC5-9FD8-8607C737908E}"/>
                  </a:ext>
                </a:extLst>
              </p:cNvPr>
              <p:cNvSpPr>
                <a:spLocks noChangeShapeType="1"/>
              </p:cNvSpPr>
              <p:nvPr/>
            </p:nvSpPr>
            <p:spPr bwMode="auto">
              <a:xfrm flipH="1">
                <a:off x="0" y="1473"/>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77" name="Line 10">
                <a:extLst>
                  <a:ext uri="{FF2B5EF4-FFF2-40B4-BE49-F238E27FC236}">
                    <a16:creationId xmlns:a16="http://schemas.microsoft.com/office/drawing/2014/main" id="{B9879FF9-149A-43F3-818B-F74AE018FB33}"/>
                  </a:ext>
                </a:extLst>
              </p:cNvPr>
              <p:cNvSpPr>
                <a:spLocks noChangeShapeType="1"/>
              </p:cNvSpPr>
              <p:nvPr/>
            </p:nvSpPr>
            <p:spPr bwMode="auto">
              <a:xfrm flipH="1">
                <a:off x="0" y="1844"/>
                <a:ext cx="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17416" name="Freeform 12">
              <a:extLst>
                <a:ext uri="{FF2B5EF4-FFF2-40B4-BE49-F238E27FC236}">
                  <a16:creationId xmlns:a16="http://schemas.microsoft.com/office/drawing/2014/main" id="{42D32379-78EE-4785-BDFA-36463D9A2D50}"/>
                </a:ext>
              </a:extLst>
            </p:cNvPr>
            <p:cNvSpPr>
              <a:spLocks/>
            </p:cNvSpPr>
            <p:nvPr/>
          </p:nvSpPr>
          <p:spPr bwMode="auto">
            <a:xfrm>
              <a:off x="499" y="106"/>
              <a:ext cx="3788" cy="1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0"/>
                  </a:moveTo>
                  <a:lnTo>
                    <a:pt x="63" y="21600"/>
                  </a:lnTo>
                  <a:lnTo>
                    <a:pt x="21600" y="2153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7" name="Line 13">
              <a:extLst>
                <a:ext uri="{FF2B5EF4-FFF2-40B4-BE49-F238E27FC236}">
                  <a16:creationId xmlns:a16="http://schemas.microsoft.com/office/drawing/2014/main" id="{0E468851-BFF0-40F2-B7F6-8192E9FF5B3D}"/>
                </a:ext>
              </a:extLst>
            </p:cNvPr>
            <p:cNvSpPr>
              <a:spLocks noChangeShapeType="1"/>
            </p:cNvSpPr>
            <p:nvPr/>
          </p:nvSpPr>
          <p:spPr bwMode="auto">
            <a:xfrm rot="10800000" flipH="1">
              <a:off x="1037"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18" name="Line 14">
              <a:extLst>
                <a:ext uri="{FF2B5EF4-FFF2-40B4-BE49-F238E27FC236}">
                  <a16:creationId xmlns:a16="http://schemas.microsoft.com/office/drawing/2014/main" id="{F20F00CC-5070-4838-ACC1-89575638AB2D}"/>
                </a:ext>
              </a:extLst>
            </p:cNvPr>
            <p:cNvSpPr>
              <a:spLocks noChangeShapeType="1"/>
            </p:cNvSpPr>
            <p:nvPr/>
          </p:nvSpPr>
          <p:spPr bwMode="auto">
            <a:xfrm rot="10800000" flipH="1">
              <a:off x="1577"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19" name="Line 15">
              <a:extLst>
                <a:ext uri="{FF2B5EF4-FFF2-40B4-BE49-F238E27FC236}">
                  <a16:creationId xmlns:a16="http://schemas.microsoft.com/office/drawing/2014/main" id="{8C16BEB2-491F-49F7-ADDF-3AEC42227A94}"/>
                </a:ext>
              </a:extLst>
            </p:cNvPr>
            <p:cNvSpPr>
              <a:spLocks noChangeShapeType="1"/>
            </p:cNvSpPr>
            <p:nvPr/>
          </p:nvSpPr>
          <p:spPr bwMode="auto">
            <a:xfrm rot="10800000" flipH="1">
              <a:off x="2118"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0" name="Line 16">
              <a:extLst>
                <a:ext uri="{FF2B5EF4-FFF2-40B4-BE49-F238E27FC236}">
                  <a16:creationId xmlns:a16="http://schemas.microsoft.com/office/drawing/2014/main" id="{0B35EA69-9EFC-4C96-B649-DC371232F3C8}"/>
                </a:ext>
              </a:extLst>
            </p:cNvPr>
            <p:cNvSpPr>
              <a:spLocks noChangeShapeType="1"/>
            </p:cNvSpPr>
            <p:nvPr/>
          </p:nvSpPr>
          <p:spPr bwMode="auto">
            <a:xfrm rot="10800000" flipH="1">
              <a:off x="2658"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1" name="Line 17">
              <a:extLst>
                <a:ext uri="{FF2B5EF4-FFF2-40B4-BE49-F238E27FC236}">
                  <a16:creationId xmlns:a16="http://schemas.microsoft.com/office/drawing/2014/main" id="{90F9B8E7-791B-456C-99FF-DBB51CFB6C8C}"/>
                </a:ext>
              </a:extLst>
            </p:cNvPr>
            <p:cNvSpPr>
              <a:spLocks noChangeShapeType="1"/>
            </p:cNvSpPr>
            <p:nvPr/>
          </p:nvSpPr>
          <p:spPr bwMode="auto">
            <a:xfrm rot="10800000" flipH="1">
              <a:off x="3199"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2" name="Line 18">
              <a:extLst>
                <a:ext uri="{FF2B5EF4-FFF2-40B4-BE49-F238E27FC236}">
                  <a16:creationId xmlns:a16="http://schemas.microsoft.com/office/drawing/2014/main" id="{16FB6BC8-4936-4B63-88FB-080DC138E4DC}"/>
                </a:ext>
              </a:extLst>
            </p:cNvPr>
            <p:cNvSpPr>
              <a:spLocks noChangeShapeType="1"/>
            </p:cNvSpPr>
            <p:nvPr/>
          </p:nvSpPr>
          <p:spPr bwMode="auto">
            <a:xfrm rot="10800000" flipH="1">
              <a:off x="3739"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3" name="Line 19">
              <a:extLst>
                <a:ext uri="{FF2B5EF4-FFF2-40B4-BE49-F238E27FC236}">
                  <a16:creationId xmlns:a16="http://schemas.microsoft.com/office/drawing/2014/main" id="{9A5EF799-A27C-4B7B-AB3B-1FF4F23EF859}"/>
                </a:ext>
              </a:extLst>
            </p:cNvPr>
            <p:cNvSpPr>
              <a:spLocks noChangeShapeType="1"/>
            </p:cNvSpPr>
            <p:nvPr/>
          </p:nvSpPr>
          <p:spPr bwMode="auto">
            <a:xfrm rot="10800000" flipH="1">
              <a:off x="4280"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4" name="Line 20">
              <a:extLst>
                <a:ext uri="{FF2B5EF4-FFF2-40B4-BE49-F238E27FC236}">
                  <a16:creationId xmlns:a16="http://schemas.microsoft.com/office/drawing/2014/main" id="{BD93902E-93D4-4FFE-AF8A-CB3146F8D3CD}"/>
                </a:ext>
              </a:extLst>
            </p:cNvPr>
            <p:cNvSpPr>
              <a:spLocks noChangeShapeType="1"/>
            </p:cNvSpPr>
            <p:nvPr/>
          </p:nvSpPr>
          <p:spPr bwMode="auto">
            <a:xfrm rot="10800000" flipH="1">
              <a:off x="497" y="1949"/>
              <a:ext cx="0" cy="9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25" name="Rectangle 21">
              <a:extLst>
                <a:ext uri="{FF2B5EF4-FFF2-40B4-BE49-F238E27FC236}">
                  <a16:creationId xmlns:a16="http://schemas.microsoft.com/office/drawing/2014/main" id="{85C45BDC-0603-4278-9ECC-048324C6A516}"/>
                </a:ext>
              </a:extLst>
            </p:cNvPr>
            <p:cNvSpPr>
              <a:spLocks/>
            </p:cNvSpPr>
            <p:nvPr/>
          </p:nvSpPr>
          <p:spPr bwMode="auto">
            <a:xfrm>
              <a:off x="831" y="1169"/>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26" name="Rectangle 22">
              <a:extLst>
                <a:ext uri="{FF2B5EF4-FFF2-40B4-BE49-F238E27FC236}">
                  <a16:creationId xmlns:a16="http://schemas.microsoft.com/office/drawing/2014/main" id="{65E38A57-0B62-4D9C-9B99-F96A6C14DCAE}"/>
                </a:ext>
              </a:extLst>
            </p:cNvPr>
            <p:cNvSpPr>
              <a:spLocks/>
            </p:cNvSpPr>
            <p:nvPr/>
          </p:nvSpPr>
          <p:spPr bwMode="auto">
            <a:xfrm>
              <a:off x="1352" y="1783"/>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27" name="Rectangle 23">
              <a:extLst>
                <a:ext uri="{FF2B5EF4-FFF2-40B4-BE49-F238E27FC236}">
                  <a16:creationId xmlns:a16="http://schemas.microsoft.com/office/drawing/2014/main" id="{B27E29EC-079E-428B-83C6-3D670258F38D}"/>
                </a:ext>
              </a:extLst>
            </p:cNvPr>
            <p:cNvSpPr>
              <a:spLocks/>
            </p:cNvSpPr>
            <p:nvPr/>
          </p:nvSpPr>
          <p:spPr bwMode="auto">
            <a:xfrm>
              <a:off x="1424" y="975"/>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28" name="Rectangle 24">
              <a:extLst>
                <a:ext uri="{FF2B5EF4-FFF2-40B4-BE49-F238E27FC236}">
                  <a16:creationId xmlns:a16="http://schemas.microsoft.com/office/drawing/2014/main" id="{1966FAE4-27DD-4534-88F0-B001F1F1EC52}"/>
                </a:ext>
              </a:extLst>
            </p:cNvPr>
            <p:cNvSpPr>
              <a:spLocks/>
            </p:cNvSpPr>
            <p:nvPr/>
          </p:nvSpPr>
          <p:spPr bwMode="auto">
            <a:xfrm>
              <a:off x="1721" y="1416"/>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29" name="Rectangle 25">
              <a:extLst>
                <a:ext uri="{FF2B5EF4-FFF2-40B4-BE49-F238E27FC236}">
                  <a16:creationId xmlns:a16="http://schemas.microsoft.com/office/drawing/2014/main" id="{F89E63D4-F84F-4CD8-9755-31A1D8A75C97}"/>
                </a:ext>
              </a:extLst>
            </p:cNvPr>
            <p:cNvSpPr>
              <a:spLocks/>
            </p:cNvSpPr>
            <p:nvPr/>
          </p:nvSpPr>
          <p:spPr bwMode="auto">
            <a:xfrm>
              <a:off x="2615" y="1723"/>
              <a:ext cx="108"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0" name="Rectangle 26">
              <a:extLst>
                <a:ext uri="{FF2B5EF4-FFF2-40B4-BE49-F238E27FC236}">
                  <a16:creationId xmlns:a16="http://schemas.microsoft.com/office/drawing/2014/main" id="{C19BFF6A-35C0-4490-9087-E53DBCA0EC8F}"/>
                </a:ext>
              </a:extLst>
            </p:cNvPr>
            <p:cNvSpPr>
              <a:spLocks/>
            </p:cNvSpPr>
            <p:nvPr/>
          </p:nvSpPr>
          <p:spPr bwMode="auto">
            <a:xfrm>
              <a:off x="2554" y="1468"/>
              <a:ext cx="108"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1" name="Rectangle 27">
              <a:extLst>
                <a:ext uri="{FF2B5EF4-FFF2-40B4-BE49-F238E27FC236}">
                  <a16:creationId xmlns:a16="http://schemas.microsoft.com/office/drawing/2014/main" id="{8183DC12-48BB-433A-AB04-4D1B7C7E0534}"/>
                </a:ext>
              </a:extLst>
            </p:cNvPr>
            <p:cNvSpPr>
              <a:spLocks/>
            </p:cNvSpPr>
            <p:nvPr/>
          </p:nvSpPr>
          <p:spPr bwMode="auto">
            <a:xfrm>
              <a:off x="2227" y="1402"/>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2" name="Rectangle 28">
              <a:extLst>
                <a:ext uri="{FF2B5EF4-FFF2-40B4-BE49-F238E27FC236}">
                  <a16:creationId xmlns:a16="http://schemas.microsoft.com/office/drawing/2014/main" id="{EA105629-6798-4890-ABFC-F34FF5860C68}"/>
                </a:ext>
              </a:extLst>
            </p:cNvPr>
            <p:cNvSpPr>
              <a:spLocks/>
            </p:cNvSpPr>
            <p:nvPr/>
          </p:nvSpPr>
          <p:spPr bwMode="auto">
            <a:xfrm>
              <a:off x="2186" y="892"/>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3" name="Rectangle 29">
              <a:extLst>
                <a:ext uri="{FF2B5EF4-FFF2-40B4-BE49-F238E27FC236}">
                  <a16:creationId xmlns:a16="http://schemas.microsoft.com/office/drawing/2014/main" id="{BB914B68-821B-4274-B63D-E8EC185C8788}"/>
                </a:ext>
              </a:extLst>
            </p:cNvPr>
            <p:cNvSpPr>
              <a:spLocks/>
            </p:cNvSpPr>
            <p:nvPr/>
          </p:nvSpPr>
          <p:spPr bwMode="auto">
            <a:xfrm>
              <a:off x="2729" y="1003"/>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4" name="Rectangle 30">
              <a:extLst>
                <a:ext uri="{FF2B5EF4-FFF2-40B4-BE49-F238E27FC236}">
                  <a16:creationId xmlns:a16="http://schemas.microsoft.com/office/drawing/2014/main" id="{69B475AF-1165-4A5C-87AA-A9E5B371387F}"/>
                </a:ext>
              </a:extLst>
            </p:cNvPr>
            <p:cNvSpPr>
              <a:spLocks/>
            </p:cNvSpPr>
            <p:nvPr/>
          </p:nvSpPr>
          <p:spPr bwMode="auto">
            <a:xfrm>
              <a:off x="3100" y="1063"/>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6" name="Rectangle 32">
              <a:extLst>
                <a:ext uri="{FF2B5EF4-FFF2-40B4-BE49-F238E27FC236}">
                  <a16:creationId xmlns:a16="http://schemas.microsoft.com/office/drawing/2014/main" id="{EC4EB4C7-FF6E-428D-848E-16849FEFC1AF}"/>
                </a:ext>
              </a:extLst>
            </p:cNvPr>
            <p:cNvSpPr>
              <a:spLocks/>
            </p:cNvSpPr>
            <p:nvPr/>
          </p:nvSpPr>
          <p:spPr bwMode="auto">
            <a:xfrm>
              <a:off x="2911" y="1672"/>
              <a:ext cx="108"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7" name="Rectangle 33">
              <a:extLst>
                <a:ext uri="{FF2B5EF4-FFF2-40B4-BE49-F238E27FC236}">
                  <a16:creationId xmlns:a16="http://schemas.microsoft.com/office/drawing/2014/main" id="{5F1A7501-AB8E-4329-96A1-03759BD951FF}"/>
                </a:ext>
              </a:extLst>
            </p:cNvPr>
            <p:cNvSpPr>
              <a:spLocks/>
            </p:cNvSpPr>
            <p:nvPr/>
          </p:nvSpPr>
          <p:spPr bwMode="auto">
            <a:xfrm>
              <a:off x="3060" y="1804"/>
              <a:ext cx="108"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8" name="Rectangle 34">
              <a:extLst>
                <a:ext uri="{FF2B5EF4-FFF2-40B4-BE49-F238E27FC236}">
                  <a16:creationId xmlns:a16="http://schemas.microsoft.com/office/drawing/2014/main" id="{9E74FE76-FE33-4998-85FA-E1C07C0AE091}"/>
                </a:ext>
              </a:extLst>
            </p:cNvPr>
            <p:cNvSpPr>
              <a:spLocks/>
            </p:cNvSpPr>
            <p:nvPr/>
          </p:nvSpPr>
          <p:spPr bwMode="auto">
            <a:xfrm>
              <a:off x="3556" y="1340"/>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39" name="Rectangle 35">
              <a:extLst>
                <a:ext uri="{FF2B5EF4-FFF2-40B4-BE49-F238E27FC236}">
                  <a16:creationId xmlns:a16="http://schemas.microsoft.com/office/drawing/2014/main" id="{CE58DB58-AFE2-488A-A6DC-00E58F6FCC25}"/>
                </a:ext>
              </a:extLst>
            </p:cNvPr>
            <p:cNvSpPr>
              <a:spLocks/>
            </p:cNvSpPr>
            <p:nvPr/>
          </p:nvSpPr>
          <p:spPr bwMode="auto">
            <a:xfrm>
              <a:off x="3858" y="1119"/>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40" name="Rectangle 36">
              <a:extLst>
                <a:ext uri="{FF2B5EF4-FFF2-40B4-BE49-F238E27FC236}">
                  <a16:creationId xmlns:a16="http://schemas.microsoft.com/office/drawing/2014/main" id="{229BCA70-CDD2-4849-9F06-51F469FC962E}"/>
                </a:ext>
              </a:extLst>
            </p:cNvPr>
            <p:cNvSpPr>
              <a:spLocks/>
            </p:cNvSpPr>
            <p:nvPr/>
          </p:nvSpPr>
          <p:spPr bwMode="auto">
            <a:xfrm>
              <a:off x="3254" y="421"/>
              <a:ext cx="109" cy="100"/>
            </a:xfrm>
            <a:prstGeom prst="rect">
              <a:avLst/>
            </a:prstGeom>
            <a:solidFill>
              <a:schemeClr val="accent1"/>
            </a:solidFill>
            <a:ln w="12700">
              <a:solidFill>
                <a:srgbClr val="4E3B30"/>
              </a:solidFill>
              <a:miter lim="800000"/>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41" name="Rectangle 37">
              <a:extLst>
                <a:ext uri="{FF2B5EF4-FFF2-40B4-BE49-F238E27FC236}">
                  <a16:creationId xmlns:a16="http://schemas.microsoft.com/office/drawing/2014/main" id="{53392358-1F4D-4FD1-A3D9-A2EC005E060A}"/>
                </a:ext>
              </a:extLst>
            </p:cNvPr>
            <p:cNvSpPr>
              <a:spLocks/>
            </p:cNvSpPr>
            <p:nvPr/>
          </p:nvSpPr>
          <p:spPr bwMode="auto">
            <a:xfrm>
              <a:off x="2981" y="243"/>
              <a:ext cx="64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Agitation</a:t>
              </a:r>
            </a:p>
          </p:txBody>
        </p:sp>
        <p:sp>
          <p:nvSpPr>
            <p:cNvPr id="17442" name="Rectangle 38">
              <a:extLst>
                <a:ext uri="{FF2B5EF4-FFF2-40B4-BE49-F238E27FC236}">
                  <a16:creationId xmlns:a16="http://schemas.microsoft.com/office/drawing/2014/main" id="{55CFB8C6-00B7-4483-B0D7-A79EBF1E60EE}"/>
                </a:ext>
              </a:extLst>
            </p:cNvPr>
            <p:cNvSpPr>
              <a:spLocks/>
            </p:cNvSpPr>
            <p:nvPr/>
          </p:nvSpPr>
          <p:spPr bwMode="auto">
            <a:xfrm>
              <a:off x="2499" y="835"/>
              <a:ext cx="6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dirty="0">
                  <a:latin typeface="Lucida Grande" pitchFamily="122" charset="0"/>
                  <a:sym typeface="Lucida Grande" pitchFamily="122" charset="0"/>
                </a:rPr>
                <a:t>Irritability</a:t>
              </a:r>
            </a:p>
          </p:txBody>
        </p:sp>
        <p:sp>
          <p:nvSpPr>
            <p:cNvPr id="17443" name="Rectangle 39">
              <a:extLst>
                <a:ext uri="{FF2B5EF4-FFF2-40B4-BE49-F238E27FC236}">
                  <a16:creationId xmlns:a16="http://schemas.microsoft.com/office/drawing/2014/main" id="{13E29E56-FFD8-429F-8AF2-5B0B16C5C7DC}"/>
                </a:ext>
              </a:extLst>
            </p:cNvPr>
            <p:cNvSpPr>
              <a:spLocks/>
            </p:cNvSpPr>
            <p:nvPr/>
          </p:nvSpPr>
          <p:spPr bwMode="auto">
            <a:xfrm>
              <a:off x="3042" y="901"/>
              <a:ext cx="71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Wandering</a:t>
              </a:r>
            </a:p>
          </p:txBody>
        </p:sp>
        <p:sp>
          <p:nvSpPr>
            <p:cNvPr id="17444" name="Rectangle 40">
              <a:extLst>
                <a:ext uri="{FF2B5EF4-FFF2-40B4-BE49-F238E27FC236}">
                  <a16:creationId xmlns:a16="http://schemas.microsoft.com/office/drawing/2014/main" id="{02CC0FDC-0E72-4140-91F0-38804BB300D8}"/>
                </a:ext>
              </a:extLst>
            </p:cNvPr>
            <p:cNvSpPr>
              <a:spLocks/>
            </p:cNvSpPr>
            <p:nvPr/>
          </p:nvSpPr>
          <p:spPr bwMode="auto">
            <a:xfrm>
              <a:off x="3978" y="1103"/>
              <a:ext cx="7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dirty="0">
                  <a:latin typeface="Lucida Grande" pitchFamily="122" charset="0"/>
                  <a:sym typeface="Lucida Grande" pitchFamily="122" charset="0"/>
                </a:rPr>
                <a:t>Aggression</a:t>
              </a:r>
            </a:p>
          </p:txBody>
        </p:sp>
        <p:sp>
          <p:nvSpPr>
            <p:cNvPr id="17446" name="Rectangle 42">
              <a:extLst>
                <a:ext uri="{FF2B5EF4-FFF2-40B4-BE49-F238E27FC236}">
                  <a16:creationId xmlns:a16="http://schemas.microsoft.com/office/drawing/2014/main" id="{7EE2EE51-9A3F-49F7-B6B1-03A814522BC9}"/>
                </a:ext>
              </a:extLst>
            </p:cNvPr>
            <p:cNvSpPr>
              <a:spLocks/>
            </p:cNvSpPr>
            <p:nvPr/>
          </p:nvSpPr>
          <p:spPr bwMode="auto">
            <a:xfrm>
              <a:off x="3046" y="1468"/>
              <a:ext cx="13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dirty="0">
                  <a:latin typeface="Lucida Grande" pitchFamily="122" charset="0"/>
                  <a:sym typeface="Lucida Grande" pitchFamily="122" charset="0"/>
                </a:rPr>
                <a:t>Socially unacceptable</a:t>
              </a:r>
            </a:p>
          </p:txBody>
        </p:sp>
        <p:sp>
          <p:nvSpPr>
            <p:cNvPr id="17447" name="Rectangle 43">
              <a:extLst>
                <a:ext uri="{FF2B5EF4-FFF2-40B4-BE49-F238E27FC236}">
                  <a16:creationId xmlns:a16="http://schemas.microsoft.com/office/drawing/2014/main" id="{58AF90D1-9DB1-4799-A872-240863D520B6}"/>
                </a:ext>
              </a:extLst>
            </p:cNvPr>
            <p:cNvSpPr>
              <a:spLocks/>
            </p:cNvSpPr>
            <p:nvPr/>
          </p:nvSpPr>
          <p:spPr bwMode="auto">
            <a:xfrm>
              <a:off x="2997" y="1623"/>
              <a:ext cx="95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Delusions</a:t>
              </a:r>
            </a:p>
          </p:txBody>
        </p:sp>
        <p:sp>
          <p:nvSpPr>
            <p:cNvPr id="17448" name="Rectangle 44">
              <a:extLst>
                <a:ext uri="{FF2B5EF4-FFF2-40B4-BE49-F238E27FC236}">
                  <a16:creationId xmlns:a16="http://schemas.microsoft.com/office/drawing/2014/main" id="{F163547B-63A1-4E18-BF04-F741157333F6}"/>
                </a:ext>
              </a:extLst>
            </p:cNvPr>
            <p:cNvSpPr>
              <a:spLocks/>
            </p:cNvSpPr>
            <p:nvPr/>
          </p:nvSpPr>
          <p:spPr bwMode="auto">
            <a:xfrm>
              <a:off x="3150" y="1758"/>
              <a:ext cx="129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dirty="0">
                  <a:latin typeface="Lucida Grande" pitchFamily="122" charset="0"/>
                  <a:sym typeface="Lucida Grande" pitchFamily="122" charset="0"/>
                </a:rPr>
                <a:t>Sexually inappropriate</a:t>
              </a:r>
            </a:p>
          </p:txBody>
        </p:sp>
        <p:sp>
          <p:nvSpPr>
            <p:cNvPr id="17449" name="Rectangle 45">
              <a:extLst>
                <a:ext uri="{FF2B5EF4-FFF2-40B4-BE49-F238E27FC236}">
                  <a16:creationId xmlns:a16="http://schemas.microsoft.com/office/drawing/2014/main" id="{5A0284AE-4C99-4DFF-B133-E21E5444F3D0}"/>
                </a:ext>
              </a:extLst>
            </p:cNvPr>
            <p:cNvSpPr>
              <a:spLocks/>
            </p:cNvSpPr>
            <p:nvPr/>
          </p:nvSpPr>
          <p:spPr bwMode="auto">
            <a:xfrm>
              <a:off x="1573" y="1712"/>
              <a:ext cx="97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838"/>
                </a:spcBef>
                <a:buNone/>
              </a:pPr>
              <a:r>
                <a:rPr lang="en-US" altLang="en-US" sz="1400" b="1" dirty="0">
                  <a:latin typeface="Lucida Grande" pitchFamily="122" charset="0"/>
                  <a:sym typeface="Lucida Grande" pitchFamily="122" charset="0"/>
                </a:rPr>
                <a:t>Accusatory</a:t>
              </a:r>
            </a:p>
          </p:txBody>
        </p:sp>
        <p:sp>
          <p:nvSpPr>
            <p:cNvPr id="17450" name="Rectangle 46">
              <a:extLst>
                <a:ext uri="{FF2B5EF4-FFF2-40B4-BE49-F238E27FC236}">
                  <a16:creationId xmlns:a16="http://schemas.microsoft.com/office/drawing/2014/main" id="{107DA1A7-CFAC-43C1-BB6B-A0B45B363773}"/>
                </a:ext>
              </a:extLst>
            </p:cNvPr>
            <p:cNvSpPr>
              <a:spLocks/>
            </p:cNvSpPr>
            <p:nvPr/>
          </p:nvSpPr>
          <p:spPr bwMode="auto">
            <a:xfrm>
              <a:off x="922" y="778"/>
              <a:ext cx="108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Depression</a:t>
              </a:r>
            </a:p>
          </p:txBody>
        </p:sp>
        <p:sp>
          <p:nvSpPr>
            <p:cNvPr id="17451" name="Rectangle 47">
              <a:extLst>
                <a:ext uri="{FF2B5EF4-FFF2-40B4-BE49-F238E27FC236}">
                  <a16:creationId xmlns:a16="http://schemas.microsoft.com/office/drawing/2014/main" id="{3D4DA232-83AD-4442-BDBD-933616CD0604}"/>
                </a:ext>
              </a:extLst>
            </p:cNvPr>
            <p:cNvSpPr>
              <a:spLocks/>
            </p:cNvSpPr>
            <p:nvPr/>
          </p:nvSpPr>
          <p:spPr bwMode="auto">
            <a:xfrm>
              <a:off x="1933" y="593"/>
              <a:ext cx="60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Diurnal rhythm</a:t>
              </a:r>
            </a:p>
          </p:txBody>
        </p:sp>
        <p:sp>
          <p:nvSpPr>
            <p:cNvPr id="17452" name="Rectangle 48">
              <a:extLst>
                <a:ext uri="{FF2B5EF4-FFF2-40B4-BE49-F238E27FC236}">
                  <a16:creationId xmlns:a16="http://schemas.microsoft.com/office/drawing/2014/main" id="{DDB677B9-46DD-4321-AA93-A517723764D2}"/>
                </a:ext>
              </a:extLst>
            </p:cNvPr>
            <p:cNvSpPr>
              <a:spLocks/>
            </p:cNvSpPr>
            <p:nvPr/>
          </p:nvSpPr>
          <p:spPr bwMode="auto">
            <a:xfrm>
              <a:off x="2019" y="1204"/>
              <a:ext cx="52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Anxiety</a:t>
              </a:r>
            </a:p>
          </p:txBody>
        </p:sp>
        <p:sp>
          <p:nvSpPr>
            <p:cNvPr id="17453" name="Rectangle 49">
              <a:extLst>
                <a:ext uri="{FF2B5EF4-FFF2-40B4-BE49-F238E27FC236}">
                  <a16:creationId xmlns:a16="http://schemas.microsoft.com/office/drawing/2014/main" id="{18D72D42-5131-493C-BE09-0DC6F88E8C74}"/>
                </a:ext>
              </a:extLst>
            </p:cNvPr>
            <p:cNvSpPr>
              <a:spLocks/>
            </p:cNvSpPr>
            <p:nvPr/>
          </p:nvSpPr>
          <p:spPr bwMode="auto">
            <a:xfrm>
              <a:off x="2491" y="1188"/>
              <a:ext cx="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a:latin typeface="Lucida Grande" pitchFamily="122" charset="0"/>
                  <a:sym typeface="Lucida Grande" pitchFamily="122" charset="0"/>
                </a:rPr>
                <a:t>Mood change</a:t>
              </a:r>
            </a:p>
          </p:txBody>
        </p:sp>
        <p:sp>
          <p:nvSpPr>
            <p:cNvPr id="17454" name="Rectangle 50">
              <a:extLst>
                <a:ext uri="{FF2B5EF4-FFF2-40B4-BE49-F238E27FC236}">
                  <a16:creationId xmlns:a16="http://schemas.microsoft.com/office/drawing/2014/main" id="{1E73A980-BF31-4BC7-8BA1-92DE1C1990AC}"/>
                </a:ext>
              </a:extLst>
            </p:cNvPr>
            <p:cNvSpPr>
              <a:spLocks/>
            </p:cNvSpPr>
            <p:nvPr/>
          </p:nvSpPr>
          <p:spPr bwMode="auto">
            <a:xfrm>
              <a:off x="1204" y="1352"/>
              <a:ext cx="108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838"/>
                </a:spcBef>
                <a:buNone/>
              </a:pPr>
              <a:r>
                <a:rPr lang="en-US" altLang="en-US" sz="1400" b="1" dirty="0">
                  <a:latin typeface="Lucida Grande" pitchFamily="122" charset="0"/>
                  <a:sym typeface="Lucida Grande" pitchFamily="122" charset="0"/>
                </a:rPr>
                <a:t>Paranoia</a:t>
              </a:r>
            </a:p>
          </p:txBody>
        </p:sp>
        <p:sp>
          <p:nvSpPr>
            <p:cNvPr id="17455" name="Rectangle 51">
              <a:extLst>
                <a:ext uri="{FF2B5EF4-FFF2-40B4-BE49-F238E27FC236}">
                  <a16:creationId xmlns:a16="http://schemas.microsoft.com/office/drawing/2014/main" id="{7ED09B37-6BFD-402B-9AC5-2B07EB249CF0}"/>
                </a:ext>
              </a:extLst>
            </p:cNvPr>
            <p:cNvSpPr>
              <a:spLocks/>
            </p:cNvSpPr>
            <p:nvPr/>
          </p:nvSpPr>
          <p:spPr bwMode="auto">
            <a:xfrm>
              <a:off x="256" y="1591"/>
              <a:ext cx="108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400" b="1">
                  <a:latin typeface="Lucida Grande" pitchFamily="122" charset="0"/>
                  <a:sym typeface="Lucida Grande" pitchFamily="122" charset="0"/>
                </a:rPr>
                <a:t>Suicidal</a:t>
              </a:r>
              <a:endParaRPr lang="en-US" altLang="en-US" sz="1800">
                <a:latin typeface="Lucida Grande" pitchFamily="122" charset="0"/>
                <a:sym typeface="Lucida Grande" pitchFamily="122" charset="0"/>
              </a:endParaRPr>
            </a:p>
            <a:p>
              <a:pPr algn="r" eaLnBrk="1" hangingPunct="1">
                <a:spcBef>
                  <a:spcPct val="0"/>
                </a:spcBef>
                <a:buFontTx/>
                <a:buNone/>
              </a:pPr>
              <a:r>
                <a:rPr lang="en-US" altLang="en-US" sz="1400" b="1">
                  <a:latin typeface="Lucida Grande" pitchFamily="122" charset="0"/>
                  <a:sym typeface="Lucida Grande" pitchFamily="122" charset="0"/>
                </a:rPr>
                <a:t>ideation</a:t>
              </a:r>
            </a:p>
          </p:txBody>
        </p:sp>
        <p:sp>
          <p:nvSpPr>
            <p:cNvPr id="17456" name="Rectangle 52">
              <a:extLst>
                <a:ext uri="{FF2B5EF4-FFF2-40B4-BE49-F238E27FC236}">
                  <a16:creationId xmlns:a16="http://schemas.microsoft.com/office/drawing/2014/main" id="{2602520C-A5E3-44EB-8DB2-3E237A20778B}"/>
                </a:ext>
              </a:extLst>
            </p:cNvPr>
            <p:cNvSpPr>
              <a:spLocks/>
            </p:cNvSpPr>
            <p:nvPr/>
          </p:nvSpPr>
          <p:spPr bwMode="auto">
            <a:xfrm>
              <a:off x="902" y="975"/>
              <a:ext cx="108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b="1">
                  <a:latin typeface="Lucida Grande" pitchFamily="122" charset="0"/>
                  <a:sym typeface="Lucida Grande" pitchFamily="122" charset="0"/>
                </a:rPr>
                <a:t>Social </a:t>
              </a:r>
              <a:endParaRPr lang="en-US" altLang="en-US" sz="1800">
                <a:latin typeface="Lucida Grande" pitchFamily="122" charset="0"/>
                <a:sym typeface="Lucida Grande" pitchFamily="122" charset="0"/>
              </a:endParaRPr>
            </a:p>
            <a:p>
              <a:pPr eaLnBrk="1" hangingPunct="1">
                <a:spcBef>
                  <a:spcPct val="0"/>
                </a:spcBef>
                <a:buFontTx/>
                <a:buNone/>
              </a:pPr>
              <a:r>
                <a:rPr lang="en-US" altLang="en-US" sz="1400" b="1">
                  <a:latin typeface="Lucida Grande" pitchFamily="122" charset="0"/>
                  <a:sym typeface="Lucida Grande" pitchFamily="122" charset="0"/>
                </a:rPr>
                <a:t>withdrawal</a:t>
              </a:r>
            </a:p>
          </p:txBody>
        </p:sp>
        <p:sp>
          <p:nvSpPr>
            <p:cNvPr id="17457" name="Rectangle 53">
              <a:extLst>
                <a:ext uri="{FF2B5EF4-FFF2-40B4-BE49-F238E27FC236}">
                  <a16:creationId xmlns:a16="http://schemas.microsoft.com/office/drawing/2014/main" id="{04898EE9-EC94-4D13-9ED9-2DBAEBC7D0AC}"/>
                </a:ext>
              </a:extLst>
            </p:cNvPr>
            <p:cNvSpPr>
              <a:spLocks/>
            </p:cNvSpPr>
            <p:nvPr/>
          </p:nvSpPr>
          <p:spPr bwMode="auto">
            <a:xfrm>
              <a:off x="0" y="0"/>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100</a:t>
              </a:r>
            </a:p>
          </p:txBody>
        </p:sp>
        <p:sp>
          <p:nvSpPr>
            <p:cNvPr id="17458" name="Rectangle 54">
              <a:extLst>
                <a:ext uri="{FF2B5EF4-FFF2-40B4-BE49-F238E27FC236}">
                  <a16:creationId xmlns:a16="http://schemas.microsoft.com/office/drawing/2014/main" id="{6C669AF3-73F9-4C17-BF77-F6E105EE6C14}"/>
                </a:ext>
              </a:extLst>
            </p:cNvPr>
            <p:cNvSpPr>
              <a:spLocks/>
            </p:cNvSpPr>
            <p:nvPr/>
          </p:nvSpPr>
          <p:spPr bwMode="auto">
            <a:xfrm>
              <a:off x="0" y="371"/>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80</a:t>
              </a:r>
            </a:p>
          </p:txBody>
        </p:sp>
        <p:sp>
          <p:nvSpPr>
            <p:cNvPr id="17459" name="Rectangle 55">
              <a:extLst>
                <a:ext uri="{FF2B5EF4-FFF2-40B4-BE49-F238E27FC236}">
                  <a16:creationId xmlns:a16="http://schemas.microsoft.com/office/drawing/2014/main" id="{1F9C84F1-CC80-4426-B3D0-D04E957AAC14}"/>
                </a:ext>
              </a:extLst>
            </p:cNvPr>
            <p:cNvSpPr>
              <a:spLocks/>
            </p:cNvSpPr>
            <p:nvPr/>
          </p:nvSpPr>
          <p:spPr bwMode="auto">
            <a:xfrm>
              <a:off x="0" y="74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60</a:t>
              </a:r>
            </a:p>
          </p:txBody>
        </p:sp>
        <p:sp>
          <p:nvSpPr>
            <p:cNvPr id="17460" name="Rectangle 56">
              <a:extLst>
                <a:ext uri="{FF2B5EF4-FFF2-40B4-BE49-F238E27FC236}">
                  <a16:creationId xmlns:a16="http://schemas.microsoft.com/office/drawing/2014/main" id="{9513CAB8-2881-4324-8CD3-1D77C085AA0A}"/>
                </a:ext>
              </a:extLst>
            </p:cNvPr>
            <p:cNvSpPr>
              <a:spLocks/>
            </p:cNvSpPr>
            <p:nvPr/>
          </p:nvSpPr>
          <p:spPr bwMode="auto">
            <a:xfrm>
              <a:off x="0" y="1114"/>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40</a:t>
              </a:r>
            </a:p>
          </p:txBody>
        </p:sp>
        <p:sp>
          <p:nvSpPr>
            <p:cNvPr id="17461" name="Rectangle 57">
              <a:extLst>
                <a:ext uri="{FF2B5EF4-FFF2-40B4-BE49-F238E27FC236}">
                  <a16:creationId xmlns:a16="http://schemas.microsoft.com/office/drawing/2014/main" id="{7FF431FA-5996-4A18-B611-B5A247EB0F02}"/>
                </a:ext>
              </a:extLst>
            </p:cNvPr>
            <p:cNvSpPr>
              <a:spLocks/>
            </p:cNvSpPr>
            <p:nvPr/>
          </p:nvSpPr>
          <p:spPr bwMode="auto">
            <a:xfrm>
              <a:off x="0" y="1463"/>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20</a:t>
              </a:r>
            </a:p>
          </p:txBody>
        </p:sp>
        <p:sp>
          <p:nvSpPr>
            <p:cNvPr id="17462" name="Rectangle 58">
              <a:extLst>
                <a:ext uri="{FF2B5EF4-FFF2-40B4-BE49-F238E27FC236}">
                  <a16:creationId xmlns:a16="http://schemas.microsoft.com/office/drawing/2014/main" id="{0B8D5E5C-4843-427A-A0ED-8B2E1B080A11}"/>
                </a:ext>
              </a:extLst>
            </p:cNvPr>
            <p:cNvSpPr>
              <a:spLocks/>
            </p:cNvSpPr>
            <p:nvPr/>
          </p:nvSpPr>
          <p:spPr bwMode="auto">
            <a:xfrm>
              <a:off x="0" y="1851"/>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ts val="950"/>
                </a:spcBef>
                <a:buNone/>
              </a:pPr>
              <a:r>
                <a:rPr lang="en-US" altLang="en-US" sz="1600" b="1">
                  <a:latin typeface="Lucida Grande" pitchFamily="122" charset="0"/>
                  <a:sym typeface="Lucida Grande" pitchFamily="122" charset="0"/>
                </a:rPr>
                <a:t>0</a:t>
              </a:r>
            </a:p>
          </p:txBody>
        </p:sp>
        <p:sp>
          <p:nvSpPr>
            <p:cNvPr id="17463" name="Rectangle 59">
              <a:extLst>
                <a:ext uri="{FF2B5EF4-FFF2-40B4-BE49-F238E27FC236}">
                  <a16:creationId xmlns:a16="http://schemas.microsoft.com/office/drawing/2014/main" id="{D9CCDDDE-9656-4721-A769-2E05B678F40A}"/>
                </a:ext>
              </a:extLst>
            </p:cNvPr>
            <p:cNvSpPr>
              <a:spLocks/>
            </p:cNvSpPr>
            <p:nvPr/>
          </p:nvSpPr>
          <p:spPr bwMode="auto">
            <a:xfrm>
              <a:off x="280"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latin typeface="Lucida Grande" pitchFamily="122" charset="0"/>
                  <a:sym typeface="Lucida Grande" pitchFamily="122" charset="0"/>
                </a:rPr>
                <a:t>-40</a:t>
              </a:r>
            </a:p>
          </p:txBody>
        </p:sp>
        <p:sp>
          <p:nvSpPr>
            <p:cNvPr id="17464" name="Rectangle 60">
              <a:extLst>
                <a:ext uri="{FF2B5EF4-FFF2-40B4-BE49-F238E27FC236}">
                  <a16:creationId xmlns:a16="http://schemas.microsoft.com/office/drawing/2014/main" id="{96FD09F3-9F8A-47E7-B46C-17FF59FCCF9F}"/>
                </a:ext>
              </a:extLst>
            </p:cNvPr>
            <p:cNvSpPr>
              <a:spLocks/>
            </p:cNvSpPr>
            <p:nvPr/>
          </p:nvSpPr>
          <p:spPr bwMode="auto">
            <a:xfrm>
              <a:off x="820"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latin typeface="Lucida Grande" pitchFamily="122" charset="0"/>
                  <a:sym typeface="Lucida Grande" pitchFamily="122" charset="0"/>
                </a:rPr>
                <a:t>-30</a:t>
              </a:r>
            </a:p>
          </p:txBody>
        </p:sp>
        <p:sp>
          <p:nvSpPr>
            <p:cNvPr id="17465" name="Rectangle 61">
              <a:extLst>
                <a:ext uri="{FF2B5EF4-FFF2-40B4-BE49-F238E27FC236}">
                  <a16:creationId xmlns:a16="http://schemas.microsoft.com/office/drawing/2014/main" id="{558ADB2D-FC95-4536-AB63-FDC4822BA50D}"/>
                </a:ext>
              </a:extLst>
            </p:cNvPr>
            <p:cNvSpPr>
              <a:spLocks/>
            </p:cNvSpPr>
            <p:nvPr/>
          </p:nvSpPr>
          <p:spPr bwMode="auto">
            <a:xfrm>
              <a:off x="1360"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latin typeface="Lucida Grande" pitchFamily="122" charset="0"/>
                  <a:sym typeface="Lucida Grande" pitchFamily="122" charset="0"/>
                </a:rPr>
                <a:t>-20</a:t>
              </a:r>
            </a:p>
          </p:txBody>
        </p:sp>
        <p:sp>
          <p:nvSpPr>
            <p:cNvPr id="17466" name="Rectangle 62">
              <a:extLst>
                <a:ext uri="{FF2B5EF4-FFF2-40B4-BE49-F238E27FC236}">
                  <a16:creationId xmlns:a16="http://schemas.microsoft.com/office/drawing/2014/main" id="{379A078A-0B48-488B-8283-50E8B24D62FF}"/>
                </a:ext>
              </a:extLst>
            </p:cNvPr>
            <p:cNvSpPr>
              <a:spLocks/>
            </p:cNvSpPr>
            <p:nvPr/>
          </p:nvSpPr>
          <p:spPr bwMode="auto">
            <a:xfrm>
              <a:off x="1901"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latin typeface="Lucida Grande" pitchFamily="122" charset="0"/>
                  <a:sym typeface="Lucida Grande" pitchFamily="122" charset="0"/>
                </a:rPr>
                <a:t>-10</a:t>
              </a:r>
            </a:p>
          </p:txBody>
        </p:sp>
        <p:sp>
          <p:nvSpPr>
            <p:cNvPr id="17467" name="Rectangle 63">
              <a:extLst>
                <a:ext uri="{FF2B5EF4-FFF2-40B4-BE49-F238E27FC236}">
                  <a16:creationId xmlns:a16="http://schemas.microsoft.com/office/drawing/2014/main" id="{C936D8F9-BD84-4779-9040-6BF06AEDEEC7}"/>
                </a:ext>
              </a:extLst>
            </p:cNvPr>
            <p:cNvSpPr>
              <a:spLocks/>
            </p:cNvSpPr>
            <p:nvPr/>
          </p:nvSpPr>
          <p:spPr bwMode="auto">
            <a:xfrm>
              <a:off x="2441"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solidFill>
                    <a:srgbClr val="FF0000"/>
                  </a:solidFill>
                  <a:latin typeface="Lucida Grande" pitchFamily="122" charset="0"/>
                  <a:sym typeface="Lucida Grande" pitchFamily="122" charset="0"/>
                </a:rPr>
                <a:t>0</a:t>
              </a:r>
            </a:p>
          </p:txBody>
        </p:sp>
        <p:sp>
          <p:nvSpPr>
            <p:cNvPr id="17468" name="Rectangle 64">
              <a:extLst>
                <a:ext uri="{FF2B5EF4-FFF2-40B4-BE49-F238E27FC236}">
                  <a16:creationId xmlns:a16="http://schemas.microsoft.com/office/drawing/2014/main" id="{934B17DE-4C30-421A-936B-F228F48E1701}"/>
                </a:ext>
              </a:extLst>
            </p:cNvPr>
            <p:cNvSpPr>
              <a:spLocks/>
            </p:cNvSpPr>
            <p:nvPr/>
          </p:nvSpPr>
          <p:spPr bwMode="auto">
            <a:xfrm>
              <a:off x="2982"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solidFill>
                    <a:srgbClr val="FF0000"/>
                  </a:solidFill>
                  <a:latin typeface="Lucida Grande" pitchFamily="122" charset="0"/>
                  <a:sym typeface="Lucida Grande" pitchFamily="122" charset="0"/>
                </a:rPr>
                <a:t>10</a:t>
              </a:r>
            </a:p>
          </p:txBody>
        </p:sp>
        <p:sp>
          <p:nvSpPr>
            <p:cNvPr id="17469" name="Rectangle 65">
              <a:extLst>
                <a:ext uri="{FF2B5EF4-FFF2-40B4-BE49-F238E27FC236}">
                  <a16:creationId xmlns:a16="http://schemas.microsoft.com/office/drawing/2014/main" id="{FCFD04DF-8296-4A94-9BCE-575569EA588F}"/>
                </a:ext>
              </a:extLst>
            </p:cNvPr>
            <p:cNvSpPr>
              <a:spLocks/>
            </p:cNvSpPr>
            <p:nvPr/>
          </p:nvSpPr>
          <p:spPr bwMode="auto">
            <a:xfrm>
              <a:off x="3522"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solidFill>
                    <a:srgbClr val="FF0000"/>
                  </a:solidFill>
                  <a:latin typeface="Lucida Grande" pitchFamily="122" charset="0"/>
                  <a:sym typeface="Lucida Grande" pitchFamily="122" charset="0"/>
                </a:rPr>
                <a:t>20</a:t>
              </a:r>
            </a:p>
          </p:txBody>
        </p:sp>
        <p:sp>
          <p:nvSpPr>
            <p:cNvPr id="17470" name="Rectangle 66">
              <a:extLst>
                <a:ext uri="{FF2B5EF4-FFF2-40B4-BE49-F238E27FC236}">
                  <a16:creationId xmlns:a16="http://schemas.microsoft.com/office/drawing/2014/main" id="{05BF3C94-3282-4F03-A357-21D50130D109}"/>
                </a:ext>
              </a:extLst>
            </p:cNvPr>
            <p:cNvSpPr>
              <a:spLocks/>
            </p:cNvSpPr>
            <p:nvPr/>
          </p:nvSpPr>
          <p:spPr bwMode="auto">
            <a:xfrm>
              <a:off x="4063" y="2057"/>
              <a:ext cx="4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950"/>
                </a:spcBef>
                <a:buNone/>
              </a:pPr>
              <a:r>
                <a:rPr lang="en-US" altLang="en-US" sz="1600" b="1">
                  <a:solidFill>
                    <a:srgbClr val="FF0000"/>
                  </a:solidFill>
                  <a:latin typeface="Lucida Grande" pitchFamily="122" charset="0"/>
                  <a:sym typeface="Lucida Grande" pitchFamily="122" charset="0"/>
                </a:rPr>
                <a:t>30</a:t>
              </a:r>
            </a:p>
          </p:txBody>
        </p:sp>
        <p:sp>
          <p:nvSpPr>
            <p:cNvPr id="17471" name="Rectangle 67">
              <a:extLst>
                <a:ext uri="{FF2B5EF4-FFF2-40B4-BE49-F238E27FC236}">
                  <a16:creationId xmlns:a16="http://schemas.microsoft.com/office/drawing/2014/main" id="{4798A4B1-B3BB-4A82-9C1D-836FEDA08246}"/>
                </a:ext>
              </a:extLst>
            </p:cNvPr>
            <p:cNvSpPr>
              <a:spLocks/>
            </p:cNvSpPr>
            <p:nvPr/>
          </p:nvSpPr>
          <p:spPr bwMode="auto">
            <a:xfrm>
              <a:off x="1424" y="2338"/>
              <a:ext cx="218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38100" tIns="38100" rIns="38100" bIns="381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ts val="425"/>
                </a:spcBef>
                <a:buNone/>
              </a:pPr>
              <a:r>
                <a:rPr lang="en-US" altLang="en-US" sz="1800" b="1">
                  <a:solidFill>
                    <a:srgbClr val="FFC42F"/>
                  </a:solidFill>
                  <a:latin typeface="Lucida Grande" pitchFamily="122" charset="0"/>
                  <a:sym typeface="Lucida Grande" pitchFamily="122" charset="0"/>
                </a:rPr>
                <a:t>Months Before/After Diagnosis</a:t>
              </a:r>
            </a:p>
          </p:txBody>
        </p:sp>
      </p:grpSp>
      <p:sp>
        <p:nvSpPr>
          <p:cNvPr id="17414" name="Line 69">
            <a:extLst>
              <a:ext uri="{FF2B5EF4-FFF2-40B4-BE49-F238E27FC236}">
                <a16:creationId xmlns:a16="http://schemas.microsoft.com/office/drawing/2014/main" id="{401A1730-5B36-46CF-AE69-22BA90494099}"/>
              </a:ext>
            </a:extLst>
          </p:cNvPr>
          <p:cNvSpPr>
            <a:spLocks noChangeShapeType="1"/>
          </p:cNvSpPr>
          <p:nvPr/>
        </p:nvSpPr>
        <p:spPr bwMode="auto">
          <a:xfrm rot="10800000" flipH="1">
            <a:off x="7143234" y="2604051"/>
            <a:ext cx="0" cy="2819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17800359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Mona</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2041742" y="1763294"/>
            <a:ext cx="3679436" cy="5514835"/>
          </a:xfrm>
        </p:spPr>
        <p:txBody>
          <a:bodyPr vert="horz" lIns="91440" tIns="45720" rIns="91440" bIns="45720" rtlCol="0" anchor="t">
            <a:normAutofit lnSpcReduction="10000"/>
          </a:bodyPr>
          <a:lstStyle/>
          <a:p>
            <a:pPr marL="0" indent="0">
              <a:buNone/>
            </a:pPr>
            <a:r>
              <a:rPr lang="en-US" sz="3300" dirty="0">
                <a:solidFill>
                  <a:srgbClr val="061F57"/>
                </a:solidFill>
                <a:latin typeface="Segoe UI"/>
                <a:ea typeface="+mn-lt"/>
                <a:cs typeface="+mn-lt"/>
              </a:rPr>
              <a:t>79 </a:t>
            </a:r>
            <a:r>
              <a:rPr lang="en-US" sz="3300" dirty="0" err="1">
                <a:solidFill>
                  <a:srgbClr val="061F57"/>
                </a:solidFill>
                <a:latin typeface="Segoe UI"/>
                <a:ea typeface="+mn-lt"/>
                <a:cs typeface="+mn-lt"/>
              </a:rPr>
              <a:t>yo</a:t>
            </a:r>
            <a:r>
              <a:rPr lang="en-US" sz="3300" dirty="0">
                <a:solidFill>
                  <a:srgbClr val="061F57"/>
                </a:solidFill>
                <a:latin typeface="Segoe UI"/>
                <a:ea typeface="+mn-lt"/>
                <a:cs typeface="+mn-lt"/>
              </a:rPr>
              <a:t>, loves being with grandkids, but forgetting to pick them up, forgetting birthdays, not as well put together, house more cluttered. Reports feels anxious and doesn’t want to leave the house</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0" y="1631369"/>
            <a:ext cx="2844801" cy="5115458"/>
          </a:xfrm>
          <a:prstGeom prst="rect">
            <a:avLst/>
          </a:prstGeom>
        </p:spPr>
      </p:pic>
    </p:spTree>
    <p:extLst>
      <p:ext uri="{BB962C8B-B14F-4D97-AF65-F5344CB8AC3E}">
        <p14:creationId xmlns:p14="http://schemas.microsoft.com/office/powerpoint/2010/main" val="22240368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1916</Words>
  <Application>Microsoft Office PowerPoint</Application>
  <PresentationFormat>Widescreen</PresentationFormat>
  <Paragraphs>714</Paragraphs>
  <Slides>28</Slides>
  <Notes>24</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Integral</vt:lpstr>
      <vt:lpstr>PowerPoint Presentation</vt:lpstr>
      <vt:lpstr>PowerPoint Presentation</vt:lpstr>
      <vt:lpstr>PowerPoint Presentation</vt:lpstr>
      <vt:lpstr>PowerPoint Presentation</vt:lpstr>
      <vt:lpstr>Most Common Dementias</vt:lpstr>
      <vt:lpstr>PowerPoint Presentation</vt:lpstr>
      <vt:lpstr>PowerPoint Presentation</vt:lpstr>
      <vt:lpstr>Peak Frequency of Behavioral Symptoms as Alzheimer's Disease Progresses</vt:lpstr>
      <vt:lpstr>Mona</vt:lpstr>
      <vt:lpstr>PowerPoint Presentation</vt:lpstr>
      <vt:lpstr>Kai</vt:lpstr>
      <vt:lpstr>PowerPoint Presentation</vt:lpstr>
      <vt:lpstr>Kaya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 Assessment in Advanced Dementia Scale</vt:lpstr>
      <vt:lpstr>PowerPoint Presentation</vt:lpstr>
      <vt:lpstr>Mona</vt:lpstr>
      <vt:lpstr>Kai</vt:lpstr>
      <vt:lpstr>Kaya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Stephens</dc:creator>
  <cp:lastModifiedBy>Elizabeth Eckstrom</cp:lastModifiedBy>
  <cp:revision>32</cp:revision>
  <dcterms:created xsi:type="dcterms:W3CDTF">2021-10-28T16:52:03Z</dcterms:created>
  <dcterms:modified xsi:type="dcterms:W3CDTF">2025-01-02T19:27:42Z</dcterms:modified>
</cp:coreProperties>
</file>