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79" r:id="rId5"/>
    <p:sldId id="277" r:id="rId6"/>
    <p:sldId id="263" r:id="rId7"/>
    <p:sldId id="264" r:id="rId8"/>
    <p:sldId id="259" r:id="rId9"/>
    <p:sldId id="260" r:id="rId10"/>
    <p:sldId id="261" r:id="rId11"/>
    <p:sldId id="278" r:id="rId12"/>
    <p:sldId id="262"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9144000" cy="5143500" type="screen16x9"/>
  <p:notesSz cx="7102475" cy="9388475"/>
  <p:embeddedFontLst>
    <p:embeddedFont>
      <p:font typeface="Arial Narrow" panose="020B0606020202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Helvetica Neue Light" panose="020B0604020202020204" charset="0"/>
      <p:regular r:id="rId35"/>
      <p:bold r:id="rId36"/>
      <p:italic r:id="rId37"/>
      <p:boldItalic r:id="rId38"/>
    </p:embeddedFont>
    <p:embeddedFont>
      <p:font typeface="Libre Franklin Medium" pitchFamily="2" charset="0"/>
      <p:regular r:id="rId39"/>
      <p:bold r:id="rId40"/>
      <p:italic r:id="rId41"/>
      <p:boldItalic r:id="rId42"/>
    </p:embeddedFont>
    <p:embeddedFont>
      <p:font typeface="Merriweather" panose="00000500000000000000" pitchFamily="2" charset="0"/>
      <p:regular r:id="rId43"/>
      <p:bold r:id="rId44"/>
      <p:italic r:id="rId45"/>
      <p:boldItalic r:id="rId46"/>
    </p:embeddedFont>
    <p:embeddedFont>
      <p:font typeface="Roboto" panose="02000000000000000000" pitchFamily="2" charset="0"/>
      <p:regular r:id="rId47"/>
      <p:bold r:id="rId48"/>
      <p:italic r:id="rId49"/>
      <p:boldItalic r:id="rId50"/>
    </p:embeddedFont>
    <p:embeddedFont>
      <p:font typeface="Roboto Light"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64">
          <p15:clr>
            <a:srgbClr val="747775"/>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gL7o6YdJFPlhrpdQNgRnwyX/eC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00" autoAdjust="0"/>
  </p:normalViewPr>
  <p:slideViewPr>
    <p:cSldViewPr snapToGrid="0">
      <p:cViewPr varScale="1">
        <p:scale>
          <a:sx n="146" d="100"/>
          <a:sy n="146" d="100"/>
        </p:scale>
        <p:origin x="594" y="114"/>
      </p:cViewPr>
      <p:guideLst>
        <p:guide orient="horz" pos="86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font" Target="fonts/font2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10" Type="http://schemas.openxmlformats.org/officeDocument/2006/relationships/slide" Target="slides/slide9.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00" tIns="47075" rIns="94200" bIns="470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00" tIns="47075" rIns="94200" bIns="470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00" tIns="47075" rIns="94200" bIns="470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dirty="0"/>
              <a:t>2</a:t>
            </a:r>
            <a:r>
              <a:rPr lang="en-US" baseline="30000" dirty="0"/>
              <a:t>nd</a:t>
            </a:r>
            <a:r>
              <a:rPr lang="en-US" dirty="0"/>
              <a:t> most commonly used psychoactive drug, lifetime prevalence for AUD (mild-severe) is 30%, 3</a:t>
            </a:r>
            <a:r>
              <a:rPr lang="en-US" baseline="30000" dirty="0"/>
              <a:t>rd</a:t>
            </a:r>
            <a:r>
              <a:rPr lang="en-US" dirty="0"/>
              <a:t> leading cause of death in the U.S.</a:t>
            </a:r>
          </a:p>
          <a:p>
            <a:pPr marL="0" lvl="0" indent="0" algn="l" rtl="0">
              <a:lnSpc>
                <a:spcPct val="100000"/>
              </a:lnSpc>
              <a:spcBef>
                <a:spcPts val="0"/>
              </a:spcBef>
              <a:spcAft>
                <a:spcPts val="0"/>
              </a:spcAft>
              <a:buSzPts val="1400"/>
              <a:buNone/>
            </a:pPr>
            <a:r>
              <a:rPr lang="en-US" dirty="0"/>
              <a:t>50% of alcohol dependent patients develop AWS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AUD related deaths much higher in native communities and rural areas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Withdrawal</a:t>
            </a:r>
          </a:p>
          <a:p>
            <a:pPr marL="0" lvl="0" indent="0" algn="l" rtl="0">
              <a:lnSpc>
                <a:spcPct val="100000"/>
              </a:lnSpc>
              <a:spcBef>
                <a:spcPts val="0"/>
              </a:spcBef>
              <a:spcAft>
                <a:spcPts val="0"/>
              </a:spcAft>
              <a:buSzPts val="1400"/>
              <a:buNone/>
            </a:pPr>
            <a:r>
              <a:rPr lang="en-US" dirty="0"/>
              <a:t>- results in generalized excitability, </a:t>
            </a:r>
          </a:p>
          <a:p>
            <a:pPr marL="0" lvl="0" indent="0" algn="l" rtl="0">
              <a:lnSpc>
                <a:spcPct val="100000"/>
              </a:lnSpc>
              <a:spcBef>
                <a:spcPts val="0"/>
              </a:spcBef>
              <a:spcAft>
                <a:spcPts val="0"/>
              </a:spcAft>
              <a:buSzPts val="1400"/>
              <a:buNone/>
            </a:pPr>
            <a:r>
              <a:rPr lang="en-US" dirty="0"/>
              <a:t>-</a:t>
            </a:r>
            <a:r>
              <a:rPr lang="en-US" dirty="0" err="1"/>
              <a:t>Etoh</a:t>
            </a:r>
            <a:r>
              <a:rPr lang="en-US" dirty="0"/>
              <a:t> enhances GABA, inhibits NMDA and upregulates, excess NE from desensitization of alpha 2 </a:t>
            </a:r>
            <a:r>
              <a:rPr lang="en-US" dirty="0" err="1"/>
              <a:t>autoreceptors</a:t>
            </a:r>
            <a:r>
              <a:rPr lang="en-US" dirty="0"/>
              <a:t> and conversion from DA</a:t>
            </a:r>
            <a:endParaRPr dirty="0"/>
          </a:p>
        </p:txBody>
      </p:sp>
      <p:sp>
        <p:nvSpPr>
          <p:cNvPr id="41" name="Google Shape;41;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24fa660a06_0_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24fa660a06_0_8: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r>
              <a:rPr lang="en-US" dirty="0"/>
              <a:t>Four </a:t>
            </a:r>
            <a:r>
              <a:rPr lang="en-US" dirty="0" err="1"/>
              <a:t>loko</a:t>
            </a:r>
            <a:r>
              <a:rPr lang="en-US" dirty="0"/>
              <a:t> = ~24oz can, 12-14% alcohol = “blackout in a can” 5-5.5 drinks each</a:t>
            </a:r>
          </a:p>
          <a:p>
            <a:pPr marL="0" lvl="0" indent="0" algn="l" rtl="0">
              <a:spcBef>
                <a:spcPts val="0"/>
              </a:spcBef>
              <a:spcAft>
                <a:spcPts val="0"/>
              </a:spcAft>
              <a:buNone/>
            </a:pPr>
            <a:r>
              <a:rPr lang="en-US" dirty="0"/>
              <a:t>Risk of seizures increases with amount of alcohol consumed</a:t>
            </a:r>
            <a:endParaRPr dirty="0"/>
          </a:p>
        </p:txBody>
      </p:sp>
      <p:sp>
        <p:nvSpPr>
          <p:cNvPr id="96" name="Google Shape;96;g324fa660a06_0_8: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710248" y="4518204"/>
            <a:ext cx="5681980" cy="3696712"/>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r>
              <a:rPr lang="en-US" dirty="0"/>
              <a:t>CIWA 18 item</a:t>
            </a:r>
            <a:endParaRPr dirty="0"/>
          </a:p>
          <a:p>
            <a:pPr marL="0" lvl="0" indent="0" algn="l" rtl="0">
              <a:spcBef>
                <a:spcPts val="0"/>
              </a:spcBef>
              <a:spcAft>
                <a:spcPts val="0"/>
              </a:spcAft>
              <a:buNone/>
            </a:pPr>
            <a:r>
              <a:rPr lang="en-US" dirty="0"/>
              <a:t>CIWA-A 15 item was shortened to 10 item CIWA-</a:t>
            </a:r>
            <a:r>
              <a:rPr lang="en-US" dirty="0" err="1"/>
              <a:t>Ar</a:t>
            </a:r>
            <a:endParaRPr dirty="0"/>
          </a:p>
          <a:p>
            <a:pPr marL="0" lvl="0" indent="0" algn="l" rtl="0">
              <a:spcBef>
                <a:spcPts val="0"/>
              </a:spcBef>
              <a:spcAft>
                <a:spcPts val="0"/>
              </a:spcAft>
              <a:buNone/>
            </a:pPr>
            <a:r>
              <a:rPr lang="en-US" dirty="0"/>
              <a:t>Pulse and blood pressure did not correlate with severity of withdrawal thus not scored only recorded</a:t>
            </a:r>
            <a:endParaRPr dirty="0"/>
          </a:p>
        </p:txBody>
      </p:sp>
      <p:sp>
        <p:nvSpPr>
          <p:cNvPr id="128" name="Google Shape;128;p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24fa660a06_0_5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24fa660a06_0_50: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138" name="Google Shape;138;g324fa660a06_0_50: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24fa660a06_0_6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24fa660a06_0_62: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146" name="Google Shape;146;g324fa660a06_0_62: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24fa660a06_0_85: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24fa660a06_0_85: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154" name="Google Shape;154;g324fa660a06_0_85: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24fa660a06_0_15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24fa660a06_0_158: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168" name="Google Shape;168;g324fa660a06_0_158: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24fa660a06_0_12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24fa660a06_0_129: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176" name="Google Shape;176;g324fa660a06_0_129: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24fa660a06_0_15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24fa660a06_0_151: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184" name="Google Shape;184;g324fa660a06_0_151: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24fa660a06_0_19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24fa660a06_0_195: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r>
              <a:rPr lang="en-US" dirty="0"/>
              <a:t>- Generally for not for severe withdrawal symptoms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CBZ is superior to placebo92 and non-BZDP hypnotic agents, such as clomethaizole93 and barbiturates,94 in suppressing all aspects of AWS. Nine randomized, controlled studies (n 5 800) have demonstrated the effectiveness of CBZ in alcohol detoxification, compared with BZDP (Table 3).91,93–105 CBZ-treated subjects had an overall better response to treatment (</a:t>
            </a:r>
            <a:r>
              <a:rPr lang="en-US" dirty="0" err="1"/>
              <a:t>ie</a:t>
            </a:r>
            <a:r>
              <a:rPr lang="en-US" dirty="0"/>
              <a:t>, were calmer, less irritable, and less dysphoric)92,96; experienced superior and faster relief of symptoms, including anxiety, fear, and hallucinations96,106; had shortened duration of DTs94,99,107; and decreased incidence of AWS-seizures.99,101,106,107 CBZ was found particularly useful in outpatient detoxification because it enabled the alcoholic to return to work more quickly92,108 and had greater efficacy than BZDP in preventing post-treatment relapses to drinking.91 Data suggest CBZ may be useful in the treatment of alcohol dependence and the reduction of cravings and recidivism.91,109–111 Furthermore, it has a strong </a:t>
            </a:r>
            <a:r>
              <a:rPr lang="en-US" dirty="0" err="1"/>
              <a:t>antikindling</a:t>
            </a:r>
            <a:r>
              <a:rPr lang="en-US" dirty="0"/>
              <a:t> effect and lacks any misuse potential.108 </a:t>
            </a:r>
            <a:r>
              <a:rPr lang="en-US" dirty="0" err="1"/>
              <a:t>CBZiswell</a:t>
            </a:r>
            <a:r>
              <a:rPr lang="en-US" dirty="0"/>
              <a:t>-tolerated, rapidly absorbed after oral administration, and its metabolism is largely unaffected by liver damage.112,113 There were no significant cardiovascular or hepatotoxic effects noted, and no adverse interactions when used with ethanol.114 Reports suggest that CBZ improves sleep without rapid eye movement (REM)suppression.106 Potential side effects include pruritus without rash (18.9%),91 followed by dizziness, ataxia, headache, somnolence, dry mouth, orthostatic hypotension, vertigo, nausea, and vomiting (in up to 10% of patients).115 A major concern is the risk of agranulocytosis or aplastic anemia, both potentially lethal conditions, occurring in less than 0.01%.116 This was not reported in any of the studies cited.</a:t>
            </a:r>
            <a:endParaRPr dirty="0"/>
          </a:p>
        </p:txBody>
      </p:sp>
      <p:sp>
        <p:nvSpPr>
          <p:cNvPr id="192" name="Google Shape;192;g324fa660a06_0_195: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24fa660a06_0_18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24fa660a06_0_181: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199" name="Google Shape;199;g324fa660a06_0_181: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324fa660a06_0_116: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324fa660a06_0_116: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49" name="Google Shape;49;g324fa660a06_0_116: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24fa660a06_0_18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24fa660a06_0_189: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207" name="Google Shape;207;g324fa660a06_0_189: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24fa660a06_0_7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24fa660a06_0_73: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214" name="Google Shape;214;g324fa660a06_0_73: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0: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220" name="Google Shape;220;p2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7: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457200" lvl="0" indent="-228600" algn="l" rtl="0">
              <a:lnSpc>
                <a:spcPct val="100000"/>
              </a:lnSpc>
              <a:spcBef>
                <a:spcPts val="0"/>
              </a:spcBef>
              <a:spcAft>
                <a:spcPts val="0"/>
              </a:spcAft>
              <a:buSzPts val="1400"/>
              <a:buNone/>
            </a:pPr>
            <a:r>
              <a:rPr lang="en-US"/>
              <a:t>KOR MOR LC </a:t>
            </a:r>
            <a:endParaRPr/>
          </a:p>
          <a:p>
            <a:pPr marL="457200" lvl="0" indent="-228600" algn="l" rtl="0">
              <a:lnSpc>
                <a:spcPct val="100000"/>
              </a:lnSpc>
              <a:spcBef>
                <a:spcPts val="0"/>
              </a:spcBef>
              <a:spcAft>
                <a:spcPts val="0"/>
              </a:spcAft>
              <a:buSzPts val="1400"/>
              <a:buNone/>
            </a:pPr>
            <a:r>
              <a:rPr lang="en-US" b="0" i="0">
                <a:solidFill>
                  <a:srgbClr val="5B616B"/>
                </a:solidFill>
                <a:latin typeface="Arial"/>
                <a:ea typeface="Arial"/>
                <a:cs typeface="Arial"/>
                <a:sym typeface="Arial"/>
              </a:rPr>
              <a:t>Psychopharmacology (Berl)</a:t>
            </a:r>
            <a:endParaRPr b="0" i="0" cap="small">
              <a:solidFill>
                <a:srgbClr val="5B616B"/>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b="0" i="0">
                <a:solidFill>
                  <a:srgbClr val="0071BC"/>
                </a:solidFill>
                <a:latin typeface="Arial"/>
                <a:ea typeface="Arial"/>
                <a:cs typeface="Arial"/>
                <a:sym typeface="Arial"/>
              </a:rPr>
              <a:t>. </a:t>
            </a:r>
            <a:r>
              <a:rPr lang="en-US" b="0" i="0">
                <a:solidFill>
                  <a:srgbClr val="5B616B"/>
                </a:solidFill>
                <a:latin typeface="Arial"/>
                <a:ea typeface="Arial"/>
                <a:cs typeface="Arial"/>
                <a:sym typeface="Arial"/>
              </a:rPr>
              <a:t>2010 Jun;210(2):121-35.</a:t>
            </a:r>
            <a:endParaRPr/>
          </a:p>
          <a:p>
            <a:pPr marL="457200" lvl="0" indent="-228600" algn="l" rtl="0">
              <a:lnSpc>
                <a:spcPct val="100000"/>
              </a:lnSpc>
              <a:spcBef>
                <a:spcPts val="0"/>
              </a:spcBef>
              <a:spcAft>
                <a:spcPts val="0"/>
              </a:spcAft>
              <a:buSzPts val="1400"/>
              <a:buNone/>
            </a:pPr>
            <a:r>
              <a:rPr lang="en-US" b="0" i="0">
                <a:solidFill>
                  <a:srgbClr val="212121"/>
                </a:solidFill>
                <a:latin typeface="Arial"/>
                <a:ea typeface="Arial"/>
                <a:cs typeface="Arial"/>
                <a:sym typeface="Arial"/>
              </a:rPr>
              <a:t> </a:t>
            </a:r>
            <a:r>
              <a:rPr lang="en-US" b="0" i="0">
                <a:solidFill>
                  <a:srgbClr val="5B616B"/>
                </a:solidFill>
                <a:latin typeface="Arial"/>
                <a:ea typeface="Arial"/>
                <a:cs typeface="Arial"/>
                <a:sym typeface="Arial"/>
              </a:rPr>
              <a:t>doi: 10.1007/s00213-010-1825-8.</a:t>
            </a:r>
            <a:r>
              <a:rPr lang="en-US" b="0" i="0">
                <a:solidFill>
                  <a:srgbClr val="212121"/>
                </a:solidFill>
                <a:latin typeface="Arial"/>
                <a:ea typeface="Arial"/>
                <a:cs typeface="Arial"/>
                <a:sym typeface="Arial"/>
              </a:rPr>
              <a:t> </a:t>
            </a:r>
            <a:r>
              <a:rPr lang="en-US" b="0" i="0">
                <a:solidFill>
                  <a:srgbClr val="5B616B"/>
                </a:solidFill>
                <a:latin typeface="Arial"/>
                <a:ea typeface="Arial"/>
                <a:cs typeface="Arial"/>
                <a:sym typeface="Arial"/>
              </a:rPr>
              <a:t>Epub 2010 Mar 30.</a:t>
            </a:r>
            <a:endParaRPr b="0" i="0">
              <a:solidFill>
                <a:srgbClr val="212121"/>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b="1" i="0">
                <a:solidFill>
                  <a:srgbClr val="212121"/>
                </a:solidFill>
                <a:latin typeface="Merriweather"/>
                <a:ea typeface="Merriweather"/>
                <a:cs typeface="Merriweather"/>
                <a:sym typeface="Merriweather"/>
              </a:rPr>
              <a:t>The role of the dynorphin-kappa opioid system in the reinforcing effects of drugs of abuse</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6" name="Google Shape;56;p7:notes"/>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24fa660a06_0_16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24fa660a06_0_166: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110" name="Google Shape;110;g324fa660a06_0_166: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24fa660a06_0_20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24fa660a06_0_209: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r>
              <a:rPr lang="en-US" dirty="0"/>
              <a:t>80% of alcohol dependent patients experience uncomplicated withdrawal and will recover without complications within 5-7 days</a:t>
            </a:r>
          </a:p>
          <a:p>
            <a:pPr marL="0" lvl="0" indent="0" algn="l" rtl="0">
              <a:spcBef>
                <a:spcPts val="0"/>
              </a:spcBef>
              <a:spcAft>
                <a:spcPts val="0"/>
              </a:spcAft>
              <a:buNone/>
            </a:pPr>
            <a:r>
              <a:rPr lang="en-US" dirty="0"/>
              <a:t>95% of seizures occur from 7-38 hours</a:t>
            </a:r>
            <a:endParaRPr dirty="0"/>
          </a:p>
        </p:txBody>
      </p:sp>
      <p:sp>
        <p:nvSpPr>
          <p:cNvPr id="122" name="Google Shape;122;g324fa660a06_0_209: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24fa660a06_0_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24fa660a06_0_14: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73" name="Google Shape;73;g324fa660a06_0_14: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24fa660a06_0_12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24fa660a06_0_122: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80" name="Google Shape;80;g324fa660a06_0_122: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24fa660a06_0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24fa660a06_0_0:notes"/>
          <p:cNvSpPr txBox="1">
            <a:spLocks noGrp="1"/>
          </p:cNvSpPr>
          <p:nvPr>
            <p:ph type="body" idx="1"/>
          </p:nvPr>
        </p:nvSpPr>
        <p:spPr>
          <a:xfrm>
            <a:off x="710248" y="4518204"/>
            <a:ext cx="5682000" cy="3696600"/>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87" name="Google Shape;87;g324fa660a06_0_0:notes"/>
          <p:cNvSpPr txBox="1">
            <a:spLocks noGrp="1"/>
          </p:cNvSpPr>
          <p:nvPr>
            <p:ph type="sldNum" idx="12"/>
          </p:nvPr>
        </p:nvSpPr>
        <p:spPr>
          <a:xfrm>
            <a:off x="4023092" y="8917422"/>
            <a:ext cx="3077700" cy="471000"/>
          </a:xfrm>
          <a:prstGeom prst="rect">
            <a:avLst/>
          </a:prstGeom>
        </p:spPr>
        <p:txBody>
          <a:bodyPr spcFirstLastPara="1" wrap="square" lIns="94200" tIns="47075" rIns="94200" bIns="470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5-15%</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7950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secHead">
  <p:cSld name="SECTION_HEADER">
    <p:spTree>
      <p:nvGrpSpPr>
        <p:cNvPr id="1" name="Shape 12"/>
        <p:cNvGrpSpPr/>
        <p:nvPr/>
      </p:nvGrpSpPr>
      <p:grpSpPr>
        <a:xfrm>
          <a:off x="0" y="0"/>
          <a:ext cx="0" cy="0"/>
          <a:chOff x="0" y="0"/>
          <a:chExt cx="0" cy="0"/>
        </a:xfrm>
      </p:grpSpPr>
      <p:sp>
        <p:nvSpPr>
          <p:cNvPr id="13" name="Google Shape;13;p22"/>
          <p:cNvSpPr txBox="1">
            <a:spLocks noGrp="1"/>
          </p:cNvSpPr>
          <p:nvPr>
            <p:ph type="title"/>
          </p:nvPr>
        </p:nvSpPr>
        <p:spPr>
          <a:xfrm>
            <a:off x="709118" y="2203530"/>
            <a:ext cx="7886700" cy="70879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2800"/>
              <a:buFont typeface="Helvetica Neue Light"/>
              <a:buNone/>
              <a:defRPr sz="2800" b="0" i="0">
                <a:solidFill>
                  <a:schemeClr val="dk1"/>
                </a:solidFill>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2"/>
          <p:cNvSpPr txBox="1">
            <a:spLocks noGrp="1"/>
          </p:cNvSpPr>
          <p:nvPr>
            <p:ph type="body" idx="1"/>
          </p:nvPr>
        </p:nvSpPr>
        <p:spPr>
          <a:xfrm>
            <a:off x="709118" y="3056130"/>
            <a:ext cx="6651532" cy="6321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400"/>
              </a:spcBef>
              <a:spcAft>
                <a:spcPts val="0"/>
              </a:spcAft>
              <a:buSzPts val="2100"/>
              <a:buNone/>
              <a:defRPr sz="2100" b="0" i="0">
                <a:solidFill>
                  <a:schemeClr val="dk1"/>
                </a:solidFill>
                <a:latin typeface="Helvetica Neue Light"/>
                <a:ea typeface="Helvetica Neue Light"/>
                <a:cs typeface="Helvetica Neue Light"/>
                <a:sym typeface="Helvetica Neue Light"/>
              </a:defRPr>
            </a:lvl1pPr>
            <a:lvl2pPr marL="914400" lvl="1" indent="-228600" algn="l">
              <a:lnSpc>
                <a:spcPct val="90000"/>
              </a:lnSpc>
              <a:spcBef>
                <a:spcPts val="400"/>
              </a:spcBef>
              <a:spcAft>
                <a:spcPts val="0"/>
              </a:spcAft>
              <a:buSzPts val="1500"/>
              <a:buNone/>
              <a:defRPr sz="1500">
                <a:solidFill>
                  <a:srgbClr val="999999"/>
                </a:solidFill>
              </a:defRPr>
            </a:lvl2pPr>
            <a:lvl3pPr marL="1371600" lvl="2" indent="-228600" algn="l">
              <a:lnSpc>
                <a:spcPct val="90000"/>
              </a:lnSpc>
              <a:spcBef>
                <a:spcPts val="200"/>
              </a:spcBef>
              <a:spcAft>
                <a:spcPts val="0"/>
              </a:spcAft>
              <a:buSzPts val="1080"/>
              <a:buNone/>
              <a:defRPr sz="1350">
                <a:solidFill>
                  <a:srgbClr val="999999"/>
                </a:solidFill>
              </a:defRPr>
            </a:lvl3pPr>
            <a:lvl4pPr marL="1828800" lvl="3" indent="-228600" algn="l">
              <a:lnSpc>
                <a:spcPct val="90000"/>
              </a:lnSpc>
              <a:spcBef>
                <a:spcPts val="200"/>
              </a:spcBef>
              <a:spcAft>
                <a:spcPts val="0"/>
              </a:spcAft>
              <a:buSzPts val="1200"/>
              <a:buNone/>
              <a:defRPr sz="1200">
                <a:solidFill>
                  <a:srgbClr val="999999"/>
                </a:solidFill>
              </a:defRPr>
            </a:lvl4pPr>
            <a:lvl5pPr marL="2286000" lvl="4" indent="-228600" algn="l">
              <a:lnSpc>
                <a:spcPct val="90000"/>
              </a:lnSpc>
              <a:spcBef>
                <a:spcPts val="200"/>
              </a:spcBef>
              <a:spcAft>
                <a:spcPts val="0"/>
              </a:spcAft>
              <a:buSzPts val="960"/>
              <a:buNone/>
              <a:defRPr sz="1200">
                <a:solidFill>
                  <a:srgbClr val="999999"/>
                </a:solidFill>
              </a:defRPr>
            </a:lvl5pPr>
            <a:lvl6pPr marL="2743200" lvl="5" indent="-228600" algn="l">
              <a:lnSpc>
                <a:spcPct val="90000"/>
              </a:lnSpc>
              <a:spcBef>
                <a:spcPts val="200"/>
              </a:spcBef>
              <a:spcAft>
                <a:spcPts val="0"/>
              </a:spcAft>
              <a:buSzPts val="1200"/>
              <a:buNone/>
              <a:defRPr sz="1200">
                <a:solidFill>
                  <a:srgbClr val="999999"/>
                </a:solidFill>
              </a:defRPr>
            </a:lvl6pPr>
            <a:lvl7pPr marL="3200400" lvl="6" indent="-228600" algn="l">
              <a:lnSpc>
                <a:spcPct val="90000"/>
              </a:lnSpc>
              <a:spcBef>
                <a:spcPts val="375"/>
              </a:spcBef>
              <a:spcAft>
                <a:spcPts val="0"/>
              </a:spcAft>
              <a:buClr>
                <a:srgbClr val="999999"/>
              </a:buClr>
              <a:buSzPts val="1200"/>
              <a:buNone/>
              <a:defRPr sz="1200">
                <a:solidFill>
                  <a:srgbClr val="999999"/>
                </a:solidFill>
              </a:defRPr>
            </a:lvl7pPr>
            <a:lvl8pPr marL="3657600" lvl="7" indent="-228600" algn="l">
              <a:lnSpc>
                <a:spcPct val="90000"/>
              </a:lnSpc>
              <a:spcBef>
                <a:spcPts val="375"/>
              </a:spcBef>
              <a:spcAft>
                <a:spcPts val="0"/>
              </a:spcAft>
              <a:buClr>
                <a:srgbClr val="999999"/>
              </a:buClr>
              <a:buSzPts val="1200"/>
              <a:buNone/>
              <a:defRPr sz="1200">
                <a:solidFill>
                  <a:srgbClr val="999999"/>
                </a:solidFill>
              </a:defRPr>
            </a:lvl8pPr>
            <a:lvl9pPr marL="4114800" lvl="8" indent="-228600" algn="l">
              <a:lnSpc>
                <a:spcPct val="90000"/>
              </a:lnSpc>
              <a:spcBef>
                <a:spcPts val="375"/>
              </a:spcBef>
              <a:spcAft>
                <a:spcPts val="0"/>
              </a:spcAft>
              <a:buClr>
                <a:srgbClr val="999999"/>
              </a:buClr>
              <a:buSzPts val="1200"/>
              <a:buNone/>
              <a:defRPr sz="1200">
                <a:solidFill>
                  <a:srgbClr val="999999"/>
                </a:solidFill>
              </a:defRPr>
            </a:lvl9pPr>
          </a:lstStyle>
          <a:p>
            <a:endParaRPr/>
          </a:p>
        </p:txBody>
      </p:sp>
      <p:pic>
        <p:nvPicPr>
          <p:cNvPr id="15" name="Google Shape;15;p22"/>
          <p:cNvPicPr preferRelativeResize="0"/>
          <p:nvPr/>
        </p:nvPicPr>
        <p:blipFill rotWithShape="1">
          <a:blip r:embed="rId2">
            <a:alphaModFix/>
          </a:blip>
          <a:srcRect t="7317" b="35643"/>
          <a:stretch/>
        </p:blipFill>
        <p:spPr>
          <a:xfrm>
            <a:off x="0" y="0"/>
            <a:ext cx="9144000" cy="1582704"/>
          </a:xfrm>
          <a:prstGeom prst="rect">
            <a:avLst/>
          </a:prstGeom>
          <a:noFill/>
          <a:ln>
            <a:noFill/>
          </a:ln>
        </p:spPr>
      </p:pic>
      <p:pic>
        <p:nvPicPr>
          <p:cNvPr id="16" name="Google Shape;16;p22"/>
          <p:cNvPicPr preferRelativeResize="0"/>
          <p:nvPr/>
        </p:nvPicPr>
        <p:blipFill rotWithShape="1">
          <a:blip r:embed="rId3">
            <a:alphaModFix/>
          </a:blip>
          <a:srcRect/>
          <a:stretch/>
        </p:blipFill>
        <p:spPr>
          <a:xfrm>
            <a:off x="6354501" y="4257299"/>
            <a:ext cx="2479825" cy="632194"/>
          </a:xfrm>
          <a:prstGeom prst="rect">
            <a:avLst/>
          </a:prstGeom>
          <a:noFill/>
          <a:ln>
            <a:noFill/>
          </a:ln>
        </p:spPr>
      </p:pic>
      <p:sp>
        <p:nvSpPr>
          <p:cNvPr id="17" name="Google Shape;17;p22"/>
          <p:cNvSpPr/>
          <p:nvPr/>
        </p:nvSpPr>
        <p:spPr>
          <a:xfrm>
            <a:off x="0" y="1538971"/>
            <a:ext cx="9144000" cy="144198"/>
          </a:xfrm>
          <a:prstGeom prst="rect">
            <a:avLst/>
          </a:prstGeom>
          <a:solidFill>
            <a:srgbClr val="ECB63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22"/>
          <p:cNvSpPr txBox="1"/>
          <p:nvPr/>
        </p:nvSpPr>
        <p:spPr>
          <a:xfrm>
            <a:off x="709118" y="4559497"/>
            <a:ext cx="2287508" cy="3299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929292"/>
              </a:buClr>
              <a:buSzPts val="1200"/>
              <a:buFont typeface="Arial"/>
              <a:buNone/>
            </a:pPr>
            <a:r>
              <a:rPr lang="en-US" sz="1200" b="1" i="0" u="none" strike="noStrike" cap="none">
                <a:solidFill>
                  <a:srgbClr val="929292"/>
                </a:solidFill>
                <a:latin typeface="Helvetica Neue"/>
                <a:ea typeface="Helvetica Neue"/>
                <a:cs typeface="Helvetica Neue"/>
                <a:sym typeface="Helvetica Neue"/>
              </a:rPr>
              <a:t>www.nccc.ucsf.</a:t>
            </a:r>
            <a:r>
              <a:rPr lang="en-US" sz="1200" b="1" i="0" u="none" strike="noStrike" cap="none">
                <a:solidFill>
                  <a:srgbClr val="939392"/>
                </a:solidFill>
                <a:latin typeface="Helvetica Neue"/>
                <a:ea typeface="Helvetica Neue"/>
                <a:cs typeface="Helvetica Neue"/>
                <a:sym typeface="Helvetica Neue"/>
              </a:rPr>
              <a:t>org</a:t>
            </a:r>
            <a:endParaRPr sz="1400" b="0" i="0" u="none" strike="noStrike" cap="none">
              <a:solidFill>
                <a:srgbClr val="000000"/>
              </a:solidFill>
              <a:latin typeface="Arial"/>
              <a:ea typeface="Arial"/>
              <a:cs typeface="Arial"/>
              <a:sym typeface="Arial"/>
            </a:endParaRPr>
          </a:p>
        </p:txBody>
      </p:sp>
      <p:sp>
        <p:nvSpPr>
          <p:cNvPr id="19" name="Google Shape;19;p22"/>
          <p:cNvSpPr txBox="1">
            <a:spLocks noGrp="1"/>
          </p:cNvSpPr>
          <p:nvPr>
            <p:ph type="body" idx="2"/>
          </p:nvPr>
        </p:nvSpPr>
        <p:spPr>
          <a:xfrm>
            <a:off x="709118" y="3826838"/>
            <a:ext cx="4809479" cy="6321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400"/>
              </a:spcBef>
              <a:spcAft>
                <a:spcPts val="0"/>
              </a:spcAft>
              <a:buSzPts val="1400"/>
              <a:buNone/>
              <a:defRPr sz="1400" b="0" i="0">
                <a:solidFill>
                  <a:schemeClr val="dk1"/>
                </a:solidFill>
                <a:latin typeface="Helvetica Neue Light"/>
                <a:ea typeface="Helvetica Neue Light"/>
                <a:cs typeface="Helvetica Neue Light"/>
                <a:sym typeface="Helvetica Neue Light"/>
              </a:defRPr>
            </a:lvl1pPr>
            <a:lvl2pPr marL="914400" lvl="1" indent="-228600" algn="l">
              <a:lnSpc>
                <a:spcPct val="90000"/>
              </a:lnSpc>
              <a:spcBef>
                <a:spcPts val="400"/>
              </a:spcBef>
              <a:spcAft>
                <a:spcPts val="0"/>
              </a:spcAft>
              <a:buSzPts val="1500"/>
              <a:buNone/>
              <a:defRPr sz="1500">
                <a:solidFill>
                  <a:srgbClr val="999999"/>
                </a:solidFill>
              </a:defRPr>
            </a:lvl2pPr>
            <a:lvl3pPr marL="1371600" lvl="2" indent="-228600" algn="l">
              <a:lnSpc>
                <a:spcPct val="90000"/>
              </a:lnSpc>
              <a:spcBef>
                <a:spcPts val="200"/>
              </a:spcBef>
              <a:spcAft>
                <a:spcPts val="0"/>
              </a:spcAft>
              <a:buSzPts val="1080"/>
              <a:buNone/>
              <a:defRPr sz="1350">
                <a:solidFill>
                  <a:srgbClr val="999999"/>
                </a:solidFill>
              </a:defRPr>
            </a:lvl3pPr>
            <a:lvl4pPr marL="1828800" lvl="3" indent="-228600" algn="l">
              <a:lnSpc>
                <a:spcPct val="90000"/>
              </a:lnSpc>
              <a:spcBef>
                <a:spcPts val="200"/>
              </a:spcBef>
              <a:spcAft>
                <a:spcPts val="0"/>
              </a:spcAft>
              <a:buSzPts val="1200"/>
              <a:buNone/>
              <a:defRPr sz="1200">
                <a:solidFill>
                  <a:srgbClr val="999999"/>
                </a:solidFill>
              </a:defRPr>
            </a:lvl4pPr>
            <a:lvl5pPr marL="2286000" lvl="4" indent="-228600" algn="l">
              <a:lnSpc>
                <a:spcPct val="90000"/>
              </a:lnSpc>
              <a:spcBef>
                <a:spcPts val="200"/>
              </a:spcBef>
              <a:spcAft>
                <a:spcPts val="0"/>
              </a:spcAft>
              <a:buSzPts val="960"/>
              <a:buNone/>
              <a:defRPr sz="1200">
                <a:solidFill>
                  <a:srgbClr val="999999"/>
                </a:solidFill>
              </a:defRPr>
            </a:lvl5pPr>
            <a:lvl6pPr marL="2743200" lvl="5" indent="-228600" algn="l">
              <a:lnSpc>
                <a:spcPct val="90000"/>
              </a:lnSpc>
              <a:spcBef>
                <a:spcPts val="200"/>
              </a:spcBef>
              <a:spcAft>
                <a:spcPts val="0"/>
              </a:spcAft>
              <a:buSzPts val="1200"/>
              <a:buNone/>
              <a:defRPr sz="1200">
                <a:solidFill>
                  <a:srgbClr val="999999"/>
                </a:solidFill>
              </a:defRPr>
            </a:lvl6pPr>
            <a:lvl7pPr marL="3200400" lvl="6" indent="-228600" algn="l">
              <a:lnSpc>
                <a:spcPct val="90000"/>
              </a:lnSpc>
              <a:spcBef>
                <a:spcPts val="375"/>
              </a:spcBef>
              <a:spcAft>
                <a:spcPts val="0"/>
              </a:spcAft>
              <a:buClr>
                <a:srgbClr val="999999"/>
              </a:buClr>
              <a:buSzPts val="1200"/>
              <a:buNone/>
              <a:defRPr sz="1200">
                <a:solidFill>
                  <a:srgbClr val="999999"/>
                </a:solidFill>
              </a:defRPr>
            </a:lvl7pPr>
            <a:lvl8pPr marL="3657600" lvl="7" indent="-228600" algn="l">
              <a:lnSpc>
                <a:spcPct val="90000"/>
              </a:lnSpc>
              <a:spcBef>
                <a:spcPts val="375"/>
              </a:spcBef>
              <a:spcAft>
                <a:spcPts val="0"/>
              </a:spcAft>
              <a:buClr>
                <a:srgbClr val="999999"/>
              </a:buClr>
              <a:buSzPts val="1200"/>
              <a:buNone/>
              <a:defRPr sz="1200">
                <a:solidFill>
                  <a:srgbClr val="999999"/>
                </a:solidFill>
              </a:defRPr>
            </a:lvl8pPr>
            <a:lvl9pPr marL="4114800" lvl="8" indent="-228600" algn="l">
              <a:lnSpc>
                <a:spcPct val="90000"/>
              </a:lnSpc>
              <a:spcBef>
                <a:spcPts val="375"/>
              </a:spcBef>
              <a:spcAft>
                <a:spcPts val="0"/>
              </a:spcAft>
              <a:buClr>
                <a:srgbClr val="999999"/>
              </a:buClr>
              <a:buSzPts val="1200"/>
              <a:buNone/>
              <a:defRPr sz="1200">
                <a:solidFill>
                  <a:srgbClr val="999999"/>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Slide">
  <p:cSld name="Title and Content Slide">
    <p:spTree>
      <p:nvGrpSpPr>
        <p:cNvPr id="1" name="Shape 20"/>
        <p:cNvGrpSpPr/>
        <p:nvPr/>
      </p:nvGrpSpPr>
      <p:grpSpPr>
        <a:xfrm>
          <a:off x="0" y="0"/>
          <a:ext cx="0" cy="0"/>
          <a:chOff x="0" y="0"/>
          <a:chExt cx="0" cy="0"/>
        </a:xfrm>
      </p:grpSpPr>
      <p:sp>
        <p:nvSpPr>
          <p:cNvPr id="21" name="Google Shape;21;p23"/>
          <p:cNvSpPr/>
          <p:nvPr/>
        </p:nvSpPr>
        <p:spPr>
          <a:xfrm>
            <a:off x="0" y="0"/>
            <a:ext cx="9144000" cy="2826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23"/>
          <p:cNvSpPr txBox="1"/>
          <p:nvPr/>
        </p:nvSpPr>
        <p:spPr>
          <a:xfrm>
            <a:off x="8745722" y="4936204"/>
            <a:ext cx="297941" cy="1246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000"/>
              <a:buFont typeface="Arial Narrow"/>
              <a:buNone/>
            </a:pPr>
            <a:fld id="{00000000-1234-1234-1234-123412341234}" type="slidenum">
              <a:rPr lang="en-US" sz="1000" b="0" i="0" u="none" strike="noStrike" cap="none">
                <a:solidFill>
                  <a:schemeClr val="lt1"/>
                </a:solidFill>
                <a:latin typeface="Arial Narrow"/>
                <a:ea typeface="Arial Narrow"/>
                <a:cs typeface="Arial Narrow"/>
                <a:sym typeface="Arial Narrow"/>
              </a:rPr>
              <a:t>‹#›</a:t>
            </a:fld>
            <a:endParaRPr sz="1000" b="0" i="0" u="none" strike="noStrike" cap="none">
              <a:solidFill>
                <a:schemeClr val="lt1"/>
              </a:solidFill>
              <a:latin typeface="Arial Narrow"/>
              <a:ea typeface="Arial Narrow"/>
              <a:cs typeface="Arial Narrow"/>
              <a:sym typeface="Arial Narrow"/>
            </a:endParaRPr>
          </a:p>
        </p:txBody>
      </p:sp>
      <p:sp>
        <p:nvSpPr>
          <p:cNvPr id="23" name="Google Shape;23;p23"/>
          <p:cNvSpPr txBox="1">
            <a:spLocks noGrp="1"/>
          </p:cNvSpPr>
          <p:nvPr>
            <p:ph type="body" idx="1"/>
          </p:nvPr>
        </p:nvSpPr>
        <p:spPr>
          <a:xfrm>
            <a:off x="201167" y="1257299"/>
            <a:ext cx="8714232" cy="3138983"/>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400"/>
              </a:spcBef>
              <a:spcAft>
                <a:spcPts val="0"/>
              </a:spcAft>
              <a:buClr>
                <a:schemeClr val="dk1"/>
              </a:buClr>
              <a:buSzPts val="1400"/>
              <a:buChar char="•"/>
              <a:defRPr b="0" i="0">
                <a:latin typeface="Helvetica Neue Light"/>
                <a:ea typeface="Helvetica Neue Light"/>
                <a:cs typeface="Helvetica Neue Light"/>
                <a:sym typeface="Helvetica Neue Light"/>
              </a:defRPr>
            </a:lvl1pPr>
            <a:lvl2pPr marL="914400" lvl="1" indent="-317500" algn="l">
              <a:lnSpc>
                <a:spcPct val="90000"/>
              </a:lnSpc>
              <a:spcBef>
                <a:spcPts val="400"/>
              </a:spcBef>
              <a:spcAft>
                <a:spcPts val="0"/>
              </a:spcAft>
              <a:buClr>
                <a:schemeClr val="dk1"/>
              </a:buClr>
              <a:buSzPts val="1400"/>
              <a:buChar char="–"/>
              <a:defRPr b="0" i="0">
                <a:latin typeface="Helvetica Neue Light"/>
                <a:ea typeface="Helvetica Neue Light"/>
                <a:cs typeface="Helvetica Neue Light"/>
                <a:sym typeface="Helvetica Neue Light"/>
              </a:defRPr>
            </a:lvl2pPr>
            <a:lvl3pPr marL="1371600" lvl="2" indent="-299719" algn="l">
              <a:lnSpc>
                <a:spcPct val="90000"/>
              </a:lnSpc>
              <a:spcBef>
                <a:spcPts val="200"/>
              </a:spcBef>
              <a:spcAft>
                <a:spcPts val="0"/>
              </a:spcAft>
              <a:buClr>
                <a:schemeClr val="dk1"/>
              </a:buClr>
              <a:buSzPts val="1120"/>
              <a:buChar char="▪"/>
              <a:defRPr b="0" i="0">
                <a:latin typeface="Helvetica Neue Light"/>
                <a:ea typeface="Helvetica Neue Light"/>
                <a:cs typeface="Helvetica Neue Light"/>
                <a:sym typeface="Helvetica Neue Light"/>
              </a:defRPr>
            </a:lvl3pPr>
            <a:lvl4pPr marL="1828800" lvl="3" indent="-317500" algn="l">
              <a:lnSpc>
                <a:spcPct val="90000"/>
              </a:lnSpc>
              <a:spcBef>
                <a:spcPts val="200"/>
              </a:spcBef>
              <a:spcAft>
                <a:spcPts val="0"/>
              </a:spcAft>
              <a:buClr>
                <a:schemeClr val="dk1"/>
              </a:buClr>
              <a:buSzPts val="1400"/>
              <a:buChar char="–"/>
              <a:defRPr b="0" i="0">
                <a:latin typeface="Helvetica Neue Light"/>
                <a:ea typeface="Helvetica Neue Light"/>
                <a:cs typeface="Helvetica Neue Light"/>
                <a:sym typeface="Helvetica Neue Light"/>
              </a:defRPr>
            </a:lvl4pPr>
            <a:lvl5pPr marL="2286000" lvl="4" indent="-299720" algn="l">
              <a:lnSpc>
                <a:spcPct val="90000"/>
              </a:lnSpc>
              <a:spcBef>
                <a:spcPts val="200"/>
              </a:spcBef>
              <a:spcAft>
                <a:spcPts val="0"/>
              </a:spcAft>
              <a:buClr>
                <a:schemeClr val="dk1"/>
              </a:buClr>
              <a:buSzPts val="1120"/>
              <a:buChar char="▪"/>
              <a:defRPr b="0" i="0">
                <a:latin typeface="Helvetica Neue Light"/>
                <a:ea typeface="Helvetica Neue Light"/>
                <a:cs typeface="Helvetica Neue Light"/>
                <a:sym typeface="Helvetica Neue Light"/>
              </a:defRPr>
            </a:lvl5pPr>
            <a:lvl6pPr marL="2743200" lvl="5" indent="-342900" algn="l">
              <a:lnSpc>
                <a:spcPct val="90000"/>
              </a:lnSpc>
              <a:spcBef>
                <a:spcPts val="200"/>
              </a:spcBef>
              <a:spcAft>
                <a:spcPts val="0"/>
              </a:spcAft>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23"/>
          <p:cNvSpPr txBox="1">
            <a:spLocks noGrp="1"/>
          </p:cNvSpPr>
          <p:nvPr>
            <p:ph type="title"/>
          </p:nvPr>
        </p:nvSpPr>
        <p:spPr>
          <a:xfrm>
            <a:off x="210297" y="550270"/>
            <a:ext cx="7886700" cy="4656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2400"/>
              <a:buFont typeface="Helvetica Neue Light"/>
              <a:buNone/>
              <a:defRPr sz="2400" b="0" i="0">
                <a:solidFill>
                  <a:schemeClr val="dk1"/>
                </a:solidFill>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p23"/>
          <p:cNvPicPr preferRelativeResize="0"/>
          <p:nvPr/>
        </p:nvPicPr>
        <p:blipFill rotWithShape="1">
          <a:blip r:embed="rId2">
            <a:alphaModFix/>
          </a:blip>
          <a:srcRect/>
          <a:stretch/>
        </p:blipFill>
        <p:spPr>
          <a:xfrm>
            <a:off x="6955324" y="4483021"/>
            <a:ext cx="1926355" cy="491095"/>
          </a:xfrm>
          <a:prstGeom prst="rect">
            <a:avLst/>
          </a:prstGeom>
          <a:noFill/>
          <a:ln>
            <a:noFill/>
          </a:ln>
        </p:spPr>
      </p:pic>
      <p:sp>
        <p:nvSpPr>
          <p:cNvPr id="26" name="Google Shape;26;p23"/>
          <p:cNvSpPr txBox="1"/>
          <p:nvPr/>
        </p:nvSpPr>
        <p:spPr>
          <a:xfrm>
            <a:off x="113350" y="4849466"/>
            <a:ext cx="297941" cy="1246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Helvetica Neue Light"/>
              <a:buNone/>
            </a:pPr>
            <a:fld id="{00000000-1234-1234-1234-123412341234}" type="slidenum">
              <a:rPr lang="en-US" sz="900" b="0" i="0" u="none" strike="noStrike" cap="none">
                <a:solidFill>
                  <a:schemeClr val="dk1"/>
                </a:solidFill>
                <a:latin typeface="Helvetica Neue Light"/>
                <a:ea typeface="Helvetica Neue Light"/>
                <a:cs typeface="Helvetica Neue Light"/>
                <a:sym typeface="Helvetica Neue Light"/>
              </a:rPr>
              <a:t>‹#›</a:t>
            </a:fld>
            <a:endParaRPr sz="900" b="0" i="0" u="none" strike="noStrike" cap="none">
              <a:solidFill>
                <a:schemeClr val="dk1"/>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27"/>
        <p:cNvGrpSpPr/>
        <p:nvPr/>
      </p:nvGrpSpPr>
      <p:grpSpPr>
        <a:xfrm>
          <a:off x="0" y="0"/>
          <a:ext cx="0" cy="0"/>
          <a:chOff x="0" y="0"/>
          <a:chExt cx="0" cy="0"/>
        </a:xfrm>
      </p:grpSpPr>
      <p:sp>
        <p:nvSpPr>
          <p:cNvPr id="28" name="Google Shape;28;p24"/>
          <p:cNvSpPr/>
          <p:nvPr/>
        </p:nvSpPr>
        <p:spPr>
          <a:xfrm>
            <a:off x="0" y="0"/>
            <a:ext cx="9144000" cy="2826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24"/>
          <p:cNvSpPr txBox="1"/>
          <p:nvPr/>
        </p:nvSpPr>
        <p:spPr>
          <a:xfrm>
            <a:off x="8745722" y="4936204"/>
            <a:ext cx="297941" cy="1246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000"/>
              <a:buFont typeface="Arial Narrow"/>
              <a:buNone/>
            </a:pPr>
            <a:fld id="{00000000-1234-1234-1234-123412341234}" type="slidenum">
              <a:rPr lang="en-US" sz="1000" b="0" i="0" u="none" strike="noStrike" cap="none">
                <a:solidFill>
                  <a:schemeClr val="lt1"/>
                </a:solidFill>
                <a:latin typeface="Arial Narrow"/>
                <a:ea typeface="Arial Narrow"/>
                <a:cs typeface="Arial Narrow"/>
                <a:sym typeface="Arial Narrow"/>
              </a:rPr>
              <a:t>‹#›</a:t>
            </a:fld>
            <a:endParaRPr sz="1000" b="0" i="0" u="none" strike="noStrike" cap="none">
              <a:solidFill>
                <a:schemeClr val="lt1"/>
              </a:solidFill>
              <a:latin typeface="Arial Narrow"/>
              <a:ea typeface="Arial Narrow"/>
              <a:cs typeface="Arial Narrow"/>
              <a:sym typeface="Arial Narrow"/>
            </a:endParaRPr>
          </a:p>
        </p:txBody>
      </p:sp>
      <p:sp>
        <p:nvSpPr>
          <p:cNvPr id="30" name="Google Shape;30;p24"/>
          <p:cNvSpPr txBox="1">
            <a:spLocks noGrp="1"/>
          </p:cNvSpPr>
          <p:nvPr>
            <p:ph type="body" idx="1"/>
          </p:nvPr>
        </p:nvSpPr>
        <p:spPr>
          <a:xfrm>
            <a:off x="201167" y="450850"/>
            <a:ext cx="8714232" cy="3945433"/>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400"/>
              </a:spcBef>
              <a:spcAft>
                <a:spcPts val="0"/>
              </a:spcAft>
              <a:buClr>
                <a:schemeClr val="dk1"/>
              </a:buClr>
              <a:buSzPts val="1400"/>
              <a:buChar char="•"/>
              <a:defRPr b="0" i="0">
                <a:latin typeface="Helvetica Neue Light"/>
                <a:ea typeface="Helvetica Neue Light"/>
                <a:cs typeface="Helvetica Neue Light"/>
                <a:sym typeface="Helvetica Neue Light"/>
              </a:defRPr>
            </a:lvl1pPr>
            <a:lvl2pPr marL="914400" lvl="1" indent="-317500" algn="l">
              <a:lnSpc>
                <a:spcPct val="90000"/>
              </a:lnSpc>
              <a:spcBef>
                <a:spcPts val="400"/>
              </a:spcBef>
              <a:spcAft>
                <a:spcPts val="0"/>
              </a:spcAft>
              <a:buClr>
                <a:schemeClr val="dk1"/>
              </a:buClr>
              <a:buSzPts val="1400"/>
              <a:buChar char="–"/>
              <a:defRPr b="0" i="0">
                <a:latin typeface="Helvetica Neue Light"/>
                <a:ea typeface="Helvetica Neue Light"/>
                <a:cs typeface="Helvetica Neue Light"/>
                <a:sym typeface="Helvetica Neue Light"/>
              </a:defRPr>
            </a:lvl2pPr>
            <a:lvl3pPr marL="1371600" lvl="2" indent="-299719" algn="l">
              <a:lnSpc>
                <a:spcPct val="90000"/>
              </a:lnSpc>
              <a:spcBef>
                <a:spcPts val="200"/>
              </a:spcBef>
              <a:spcAft>
                <a:spcPts val="0"/>
              </a:spcAft>
              <a:buClr>
                <a:schemeClr val="dk1"/>
              </a:buClr>
              <a:buSzPts val="1120"/>
              <a:buChar char="▪"/>
              <a:defRPr b="0" i="0">
                <a:latin typeface="Helvetica Neue Light"/>
                <a:ea typeface="Helvetica Neue Light"/>
                <a:cs typeface="Helvetica Neue Light"/>
                <a:sym typeface="Helvetica Neue Light"/>
              </a:defRPr>
            </a:lvl3pPr>
            <a:lvl4pPr marL="1828800" lvl="3" indent="-317500" algn="l">
              <a:lnSpc>
                <a:spcPct val="90000"/>
              </a:lnSpc>
              <a:spcBef>
                <a:spcPts val="200"/>
              </a:spcBef>
              <a:spcAft>
                <a:spcPts val="0"/>
              </a:spcAft>
              <a:buClr>
                <a:schemeClr val="dk1"/>
              </a:buClr>
              <a:buSzPts val="1400"/>
              <a:buChar char="–"/>
              <a:defRPr b="0" i="0">
                <a:latin typeface="Helvetica Neue Light"/>
                <a:ea typeface="Helvetica Neue Light"/>
                <a:cs typeface="Helvetica Neue Light"/>
                <a:sym typeface="Helvetica Neue Light"/>
              </a:defRPr>
            </a:lvl4pPr>
            <a:lvl5pPr marL="2286000" lvl="4" indent="-299720" algn="l">
              <a:lnSpc>
                <a:spcPct val="90000"/>
              </a:lnSpc>
              <a:spcBef>
                <a:spcPts val="200"/>
              </a:spcBef>
              <a:spcAft>
                <a:spcPts val="0"/>
              </a:spcAft>
              <a:buClr>
                <a:schemeClr val="dk1"/>
              </a:buClr>
              <a:buSzPts val="1120"/>
              <a:buChar char="▪"/>
              <a:defRPr b="0" i="0">
                <a:latin typeface="Helvetica Neue Light"/>
                <a:ea typeface="Helvetica Neue Light"/>
                <a:cs typeface="Helvetica Neue Light"/>
                <a:sym typeface="Helvetica Neue Light"/>
              </a:defRPr>
            </a:lvl5pPr>
            <a:lvl6pPr marL="2743200" lvl="5" indent="-342900" algn="l">
              <a:lnSpc>
                <a:spcPct val="90000"/>
              </a:lnSpc>
              <a:spcBef>
                <a:spcPts val="200"/>
              </a:spcBef>
              <a:spcAft>
                <a:spcPts val="0"/>
              </a:spcAft>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1" name="Google Shape;31;p24"/>
          <p:cNvPicPr preferRelativeResize="0"/>
          <p:nvPr/>
        </p:nvPicPr>
        <p:blipFill rotWithShape="1">
          <a:blip r:embed="rId2">
            <a:alphaModFix/>
          </a:blip>
          <a:srcRect/>
          <a:stretch/>
        </p:blipFill>
        <p:spPr>
          <a:xfrm>
            <a:off x="6955324" y="4483021"/>
            <a:ext cx="1926355" cy="491095"/>
          </a:xfrm>
          <a:prstGeom prst="rect">
            <a:avLst/>
          </a:prstGeom>
          <a:noFill/>
          <a:ln>
            <a:noFill/>
          </a:ln>
        </p:spPr>
      </p:pic>
      <p:sp>
        <p:nvSpPr>
          <p:cNvPr id="32" name="Google Shape;32;p24"/>
          <p:cNvSpPr txBox="1"/>
          <p:nvPr/>
        </p:nvSpPr>
        <p:spPr>
          <a:xfrm>
            <a:off x="113350" y="4849466"/>
            <a:ext cx="297941" cy="1246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Helvetica Neue Light"/>
              <a:buNone/>
            </a:pPr>
            <a:fld id="{00000000-1234-1234-1234-123412341234}" type="slidenum">
              <a:rPr lang="en-US" sz="900" b="0" i="0" u="none" strike="noStrike" cap="none">
                <a:solidFill>
                  <a:schemeClr val="dk1"/>
                </a:solidFill>
                <a:latin typeface="Helvetica Neue Light"/>
                <a:ea typeface="Helvetica Neue Light"/>
                <a:cs typeface="Helvetica Neue Light"/>
                <a:sym typeface="Helvetica Neue Light"/>
              </a:rPr>
              <a:t>‹#›</a:t>
            </a:fld>
            <a:endParaRPr sz="900" b="0" i="0" u="none" strike="noStrike" cap="none">
              <a:solidFill>
                <a:schemeClr val="dk1"/>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33"/>
        <p:cNvGrpSpPr/>
        <p:nvPr/>
      </p:nvGrpSpPr>
      <p:grpSpPr>
        <a:xfrm>
          <a:off x="0" y="0"/>
          <a:ext cx="0" cy="0"/>
          <a:chOff x="0" y="0"/>
          <a:chExt cx="0" cy="0"/>
        </a:xfrm>
      </p:grpSpPr>
      <p:pic>
        <p:nvPicPr>
          <p:cNvPr id="34" name="Google Shape;34;p27"/>
          <p:cNvPicPr preferRelativeResize="0"/>
          <p:nvPr/>
        </p:nvPicPr>
        <p:blipFill rotWithShape="1">
          <a:blip r:embed="rId2">
            <a:alphaModFix/>
          </a:blip>
          <a:srcRect l="29423"/>
          <a:stretch/>
        </p:blipFill>
        <p:spPr>
          <a:xfrm rot="-5400000">
            <a:off x="-1312372" y="1312372"/>
            <a:ext cx="5143503" cy="2518758"/>
          </a:xfrm>
          <a:prstGeom prst="rect">
            <a:avLst/>
          </a:prstGeom>
          <a:noFill/>
          <a:ln>
            <a:noFill/>
          </a:ln>
        </p:spPr>
      </p:pic>
      <p:sp>
        <p:nvSpPr>
          <p:cNvPr id="35" name="Google Shape;35;p27"/>
          <p:cNvSpPr/>
          <p:nvPr/>
        </p:nvSpPr>
        <p:spPr>
          <a:xfrm>
            <a:off x="2518759" y="-3"/>
            <a:ext cx="6625241" cy="5143503"/>
          </a:xfrm>
          <a:prstGeom prst="rect">
            <a:avLst/>
          </a:prstGeom>
          <a:solidFill>
            <a:srgbClr val="ECB63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 name="Google Shape;36;p27"/>
          <p:cNvSpPr txBox="1">
            <a:spLocks noGrp="1"/>
          </p:cNvSpPr>
          <p:nvPr>
            <p:ph type="ctrTitle"/>
          </p:nvPr>
        </p:nvSpPr>
        <p:spPr>
          <a:xfrm>
            <a:off x="2955851" y="1654522"/>
            <a:ext cx="4733422" cy="187607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2800"/>
              <a:buFont typeface="Helvetica Neue"/>
              <a:buNone/>
              <a:defRPr sz="2800" b="0" i="0">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27"/>
          <p:cNvPicPr preferRelativeResize="0"/>
          <p:nvPr/>
        </p:nvPicPr>
        <p:blipFill rotWithShape="1">
          <a:blip r:embed="rId3">
            <a:alphaModFix/>
          </a:blip>
          <a:srcRect/>
          <a:stretch/>
        </p:blipFill>
        <p:spPr>
          <a:xfrm>
            <a:off x="5858892" y="4203700"/>
            <a:ext cx="3022785" cy="77032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3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210297" y="102393"/>
            <a:ext cx="7886700" cy="79987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2600"/>
              <a:buFont typeface="Libre Franklin Medium"/>
              <a:buNone/>
              <a:defRPr sz="26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205645" y="1155948"/>
            <a:ext cx="8688490" cy="3263504"/>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400"/>
              </a:spcBef>
              <a:spcAft>
                <a:spcPts val="0"/>
              </a:spcAft>
              <a:buClr>
                <a:schemeClr val="accent2"/>
              </a:buClr>
              <a:buSzPts val="1400"/>
              <a:buFont typeface="Arial"/>
              <a:buChar char="•"/>
              <a:defRPr sz="1400" b="0" i="0" u="none" strike="noStrike" cap="none">
                <a:solidFill>
                  <a:schemeClr val="dk1"/>
                </a:solidFill>
                <a:latin typeface="Helvetica Neue"/>
                <a:ea typeface="Helvetica Neue"/>
                <a:cs typeface="Helvetica Neue"/>
                <a:sym typeface="Helvetica Neue"/>
              </a:defRPr>
            </a:lvl1pPr>
            <a:lvl2pPr marL="914400" marR="0" lvl="1" indent="-317500" algn="l" rtl="0">
              <a:lnSpc>
                <a:spcPct val="90000"/>
              </a:lnSpc>
              <a:spcBef>
                <a:spcPts val="400"/>
              </a:spcBef>
              <a:spcAft>
                <a:spcPts val="0"/>
              </a:spcAft>
              <a:buClr>
                <a:schemeClr val="accent2"/>
              </a:buClr>
              <a:buSzPts val="1400"/>
              <a:buFont typeface="NTR"/>
              <a:buChar char="–"/>
              <a:defRPr sz="1400" b="0" i="0" u="none" strike="noStrike" cap="none">
                <a:solidFill>
                  <a:schemeClr val="dk1"/>
                </a:solidFill>
                <a:latin typeface="Helvetica Neue"/>
                <a:ea typeface="Helvetica Neue"/>
                <a:cs typeface="Helvetica Neue"/>
                <a:sym typeface="Helvetica Neue"/>
              </a:defRPr>
            </a:lvl2pPr>
            <a:lvl3pPr marL="1371600" marR="0" lvl="2" indent="-299719" algn="l" rtl="0">
              <a:lnSpc>
                <a:spcPct val="90000"/>
              </a:lnSpc>
              <a:spcBef>
                <a:spcPts val="200"/>
              </a:spcBef>
              <a:spcAft>
                <a:spcPts val="0"/>
              </a:spcAft>
              <a:buClr>
                <a:schemeClr val="accent2"/>
              </a:buClr>
              <a:buSzPts val="1120"/>
              <a:buFont typeface="Noto Sans Symbols"/>
              <a:buChar char="▪"/>
              <a:defRPr sz="14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200"/>
              </a:spcBef>
              <a:spcAft>
                <a:spcPts val="0"/>
              </a:spcAft>
              <a:buClr>
                <a:schemeClr val="accent2"/>
              </a:buClr>
              <a:buSzPts val="1400"/>
              <a:buFont typeface="NTR"/>
              <a:buChar char="–"/>
              <a:defRPr sz="1400" b="0" i="0" u="none" strike="noStrike" cap="none">
                <a:solidFill>
                  <a:schemeClr val="dk1"/>
                </a:solidFill>
                <a:latin typeface="Helvetica Neue"/>
                <a:ea typeface="Helvetica Neue"/>
                <a:cs typeface="Helvetica Neue"/>
                <a:sym typeface="Helvetica Neue"/>
              </a:defRPr>
            </a:lvl4pPr>
            <a:lvl5pPr marL="2286000" marR="0" lvl="4" indent="-299720" algn="l" rtl="0">
              <a:lnSpc>
                <a:spcPct val="90000"/>
              </a:lnSpc>
              <a:spcBef>
                <a:spcPts val="200"/>
              </a:spcBef>
              <a:spcAft>
                <a:spcPts val="0"/>
              </a:spcAft>
              <a:buClr>
                <a:schemeClr val="accent2"/>
              </a:buClr>
              <a:buSzPts val="1120"/>
              <a:buFont typeface="Noto Sans Symbols"/>
              <a:buChar char="▪"/>
              <a:defRPr sz="1400" b="0" i="0" u="none" strike="noStrike" cap="none">
                <a:solidFill>
                  <a:schemeClr val="dk1"/>
                </a:solidFill>
                <a:latin typeface="Helvetica Neue"/>
                <a:ea typeface="Helvetica Neue"/>
                <a:cs typeface="Helvetica Neue"/>
                <a:sym typeface="Helvetica Neue"/>
              </a:defRPr>
            </a:lvl5pPr>
            <a:lvl6pPr marL="2743200" marR="0" lvl="5" indent="-330200" algn="l" rtl="0">
              <a:lnSpc>
                <a:spcPct val="90000"/>
              </a:lnSpc>
              <a:spcBef>
                <a:spcPts val="200"/>
              </a:spcBef>
              <a:spcAft>
                <a:spcPts val="0"/>
              </a:spcAft>
              <a:buClr>
                <a:schemeClr val="accent2"/>
              </a:buClr>
              <a:buSzPts val="1600"/>
              <a:buFont typeface="NTR"/>
              <a:buChar char="–"/>
              <a:defRPr sz="1600" b="0" i="0" u="none" strike="noStrike" cap="none">
                <a:solidFill>
                  <a:schemeClr val="dk1"/>
                </a:solidFill>
                <a:latin typeface="Libre Franklin"/>
                <a:ea typeface="Libre Franklin"/>
                <a:cs typeface="Libre Franklin"/>
                <a:sym typeface="Libre Franklin"/>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
          <p:cNvSpPr txBox="1">
            <a:spLocks noGrp="1"/>
          </p:cNvSpPr>
          <p:nvPr>
            <p:ph type="title"/>
          </p:nvPr>
        </p:nvSpPr>
        <p:spPr>
          <a:xfrm>
            <a:off x="811343" y="1921856"/>
            <a:ext cx="8186400" cy="708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Helvetica Neue Light"/>
              <a:buNone/>
            </a:pPr>
            <a:r>
              <a:rPr lang="en-US" dirty="0"/>
              <a:t>Managing Alcohol Withdrawal in Ambulatory Care</a:t>
            </a:r>
            <a:endParaRPr dirty="0"/>
          </a:p>
        </p:txBody>
      </p:sp>
      <p:sp>
        <p:nvSpPr>
          <p:cNvPr id="44" name="Google Shape;44;p1"/>
          <p:cNvSpPr txBox="1">
            <a:spLocks noGrp="1"/>
          </p:cNvSpPr>
          <p:nvPr>
            <p:ph type="body" idx="1"/>
          </p:nvPr>
        </p:nvSpPr>
        <p:spPr>
          <a:xfrm>
            <a:off x="2529443" y="2483029"/>
            <a:ext cx="6468300" cy="23253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2000"/>
              <a:buNone/>
            </a:pPr>
            <a:r>
              <a:rPr lang="en-US" sz="1800" dirty="0"/>
              <a:t>James J. Gasper, PharmD, BCPP</a:t>
            </a:r>
            <a:endParaRPr sz="1800" dirty="0"/>
          </a:p>
          <a:p>
            <a:pPr marL="0" lvl="0" indent="0" algn="l" rtl="0">
              <a:lnSpc>
                <a:spcPct val="70000"/>
              </a:lnSpc>
              <a:spcBef>
                <a:spcPts val="1000"/>
              </a:spcBef>
              <a:spcAft>
                <a:spcPts val="0"/>
              </a:spcAft>
              <a:buClr>
                <a:schemeClr val="dk1"/>
              </a:buClr>
              <a:buSzPts val="2000"/>
              <a:buNone/>
            </a:pPr>
            <a:r>
              <a:rPr lang="en-US" sz="1800" dirty="0"/>
              <a:t>National Clinician Consultation Center</a:t>
            </a:r>
            <a:endParaRPr sz="1800" dirty="0"/>
          </a:p>
          <a:p>
            <a:pPr marL="0" lvl="0" indent="0" algn="l" rtl="0">
              <a:lnSpc>
                <a:spcPct val="70000"/>
              </a:lnSpc>
              <a:spcBef>
                <a:spcPts val="1000"/>
              </a:spcBef>
              <a:spcAft>
                <a:spcPts val="0"/>
              </a:spcAft>
              <a:buClr>
                <a:schemeClr val="dk1"/>
              </a:buClr>
              <a:buSzPts val="2000"/>
              <a:buNone/>
            </a:pPr>
            <a:r>
              <a:rPr lang="en-US" sz="1800" dirty="0"/>
              <a:t>Substance Use Warmline</a:t>
            </a:r>
            <a:endParaRPr sz="1800" dirty="0"/>
          </a:p>
          <a:p>
            <a:pPr marL="0" lvl="0" indent="0" algn="l" rtl="0">
              <a:lnSpc>
                <a:spcPct val="70000"/>
              </a:lnSpc>
              <a:spcBef>
                <a:spcPts val="1000"/>
              </a:spcBef>
              <a:spcAft>
                <a:spcPts val="0"/>
              </a:spcAft>
              <a:buClr>
                <a:schemeClr val="dk1"/>
              </a:buClr>
              <a:buSzPts val="2000"/>
              <a:buNone/>
            </a:pPr>
            <a:r>
              <a:rPr lang="en-US" sz="1800" dirty="0"/>
              <a:t>University of California, San Francisco </a:t>
            </a:r>
          </a:p>
          <a:p>
            <a:pPr marL="0" lvl="0" indent="0" algn="l" rtl="0">
              <a:lnSpc>
                <a:spcPct val="70000"/>
              </a:lnSpc>
              <a:spcBef>
                <a:spcPts val="1000"/>
              </a:spcBef>
              <a:spcAft>
                <a:spcPts val="0"/>
              </a:spcAft>
              <a:buClr>
                <a:schemeClr val="dk1"/>
              </a:buClr>
              <a:buSzPts val="2000"/>
              <a:buNone/>
            </a:pPr>
            <a:r>
              <a:rPr lang="en-US" sz="1800" dirty="0"/>
              <a:t>at Zuckerberg San Francisco General Hospital</a:t>
            </a:r>
            <a:endParaRPr sz="1800" dirty="0"/>
          </a:p>
          <a:p>
            <a:pPr marL="0" lvl="0" indent="0" algn="l" rtl="0">
              <a:lnSpc>
                <a:spcPct val="70000"/>
              </a:lnSpc>
              <a:spcBef>
                <a:spcPts val="1000"/>
              </a:spcBef>
              <a:spcAft>
                <a:spcPts val="0"/>
              </a:spcAft>
              <a:buClr>
                <a:schemeClr val="dk1"/>
              </a:buClr>
              <a:buSzPts val="2000"/>
              <a:buNone/>
            </a:pPr>
            <a:r>
              <a:rPr lang="en-US" sz="1800" dirty="0"/>
              <a:t>San Francisco, CA</a:t>
            </a:r>
            <a:endParaRPr sz="1800" dirty="0"/>
          </a:p>
          <a:p>
            <a:pPr marL="0" lvl="0" indent="0" algn="l" rtl="0">
              <a:lnSpc>
                <a:spcPct val="90000"/>
              </a:lnSpc>
              <a:spcBef>
                <a:spcPts val="800"/>
              </a:spcBef>
              <a:spcAft>
                <a:spcPts val="0"/>
              </a:spcAft>
              <a:buSzPts val="2100"/>
              <a:buNone/>
            </a:pPr>
            <a:endParaRPr dirty="0"/>
          </a:p>
        </p:txBody>
      </p:sp>
      <p:sp>
        <p:nvSpPr>
          <p:cNvPr id="45" name="Google Shape;45;p1"/>
          <p:cNvSpPr txBox="1">
            <a:spLocks noGrp="1"/>
          </p:cNvSpPr>
          <p:nvPr>
            <p:ph type="body" idx="2"/>
          </p:nvPr>
        </p:nvSpPr>
        <p:spPr>
          <a:xfrm>
            <a:off x="709118" y="4015682"/>
            <a:ext cx="4809479" cy="6321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a:t>January 21,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324fa660a06_0_0"/>
          <p:cNvSpPr txBox="1">
            <a:spLocks noGrp="1"/>
          </p:cNvSpPr>
          <p:nvPr>
            <p:ph type="body" idx="1"/>
          </p:nvPr>
        </p:nvSpPr>
        <p:spPr>
          <a:xfrm>
            <a:off x="374175" y="1103925"/>
            <a:ext cx="3786300" cy="1629000"/>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r>
              <a:rPr lang="en-US" sz="1800" dirty="0"/>
              <a:t>Alcohol Use Disorder </a:t>
            </a:r>
            <a:endParaRPr sz="1800" dirty="0"/>
          </a:p>
          <a:p>
            <a:pPr marL="0" lvl="0" indent="0" algn="ctr" rtl="0">
              <a:spcBef>
                <a:spcPts val="400"/>
              </a:spcBef>
              <a:spcAft>
                <a:spcPts val="0"/>
              </a:spcAft>
              <a:buNone/>
            </a:pPr>
            <a:endParaRPr sz="1800" dirty="0"/>
          </a:p>
          <a:p>
            <a:pPr marL="0" lvl="0" indent="0" algn="ctr" rtl="0">
              <a:spcBef>
                <a:spcPts val="400"/>
              </a:spcBef>
              <a:spcAft>
                <a:spcPts val="0"/>
              </a:spcAft>
              <a:buNone/>
            </a:pPr>
            <a:r>
              <a:rPr lang="en-US" sz="1800" dirty="0"/>
              <a:t>+ </a:t>
            </a:r>
            <a:endParaRPr sz="1800" dirty="0"/>
          </a:p>
          <a:p>
            <a:pPr marL="0" lvl="0" indent="0" algn="ctr" rtl="0">
              <a:spcBef>
                <a:spcPts val="400"/>
              </a:spcBef>
              <a:spcAft>
                <a:spcPts val="0"/>
              </a:spcAft>
              <a:buNone/>
            </a:pPr>
            <a:endParaRPr sz="1800" dirty="0"/>
          </a:p>
          <a:p>
            <a:pPr marL="0" lvl="0" indent="0" algn="ctr" rtl="0">
              <a:spcBef>
                <a:spcPts val="400"/>
              </a:spcBef>
              <a:spcAft>
                <a:spcPts val="0"/>
              </a:spcAft>
              <a:buNone/>
            </a:pPr>
            <a:r>
              <a:rPr lang="en-US" sz="1800" dirty="0"/>
              <a:t>Physical Dependence </a:t>
            </a:r>
            <a:endParaRPr sz="1800" dirty="0"/>
          </a:p>
        </p:txBody>
      </p:sp>
      <p:sp>
        <p:nvSpPr>
          <p:cNvPr id="90" name="Google Shape;90;g324fa660a06_0_0"/>
          <p:cNvSpPr txBox="1">
            <a:spLocks noGrp="1"/>
          </p:cNvSpPr>
          <p:nvPr>
            <p:ph type="title"/>
          </p:nvPr>
        </p:nvSpPr>
        <p:spPr>
          <a:xfrm>
            <a:off x="210297" y="550270"/>
            <a:ext cx="7886700" cy="46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Assessment of Alcohol Intake</a:t>
            </a:r>
            <a:endParaRPr dirty="0"/>
          </a:p>
        </p:txBody>
      </p:sp>
      <p:cxnSp>
        <p:nvCxnSpPr>
          <p:cNvPr id="91" name="Google Shape;91;g324fa660a06_0_0"/>
          <p:cNvCxnSpPr/>
          <p:nvPr/>
        </p:nvCxnSpPr>
        <p:spPr>
          <a:xfrm>
            <a:off x="3594200" y="2472825"/>
            <a:ext cx="1038000" cy="23700"/>
          </a:xfrm>
          <a:prstGeom prst="straightConnector1">
            <a:avLst/>
          </a:prstGeom>
          <a:noFill/>
          <a:ln w="9525" cap="flat" cmpd="sng">
            <a:solidFill>
              <a:schemeClr val="dk2"/>
            </a:solidFill>
            <a:prstDash val="solid"/>
            <a:round/>
            <a:headEnd type="none" w="med" len="med"/>
            <a:tailEnd type="triangle" w="med" len="med"/>
          </a:ln>
        </p:spPr>
      </p:cxnSp>
      <p:sp>
        <p:nvSpPr>
          <p:cNvPr id="92" name="Google Shape;92;g324fa660a06_0_0"/>
          <p:cNvSpPr txBox="1"/>
          <p:nvPr/>
        </p:nvSpPr>
        <p:spPr>
          <a:xfrm>
            <a:off x="5064850" y="1447100"/>
            <a:ext cx="3896400" cy="29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dk1"/>
                </a:solidFill>
                <a:latin typeface="Helvetica Neue"/>
                <a:ea typeface="Helvetica Neue"/>
                <a:cs typeface="Helvetica Neue"/>
                <a:sym typeface="Helvetica Neue"/>
              </a:rPr>
              <a:t>How much and how long</a:t>
            </a:r>
            <a:endParaRPr sz="1800" dirty="0">
              <a:solidFill>
                <a:schemeClr val="dk1"/>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US" sz="1800" dirty="0">
                <a:solidFill>
                  <a:schemeClr val="dk1"/>
                </a:solidFill>
                <a:latin typeface="Helvetica Neue"/>
                <a:ea typeface="Helvetica Neue"/>
                <a:cs typeface="Helvetica Neue"/>
                <a:sym typeface="Helvetica Neue"/>
              </a:rPr>
              <a:t>Containers not drinks</a:t>
            </a:r>
            <a:endParaRPr sz="1800" dirty="0">
              <a:solidFill>
                <a:schemeClr val="dk1"/>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US" sz="1800" dirty="0">
                <a:solidFill>
                  <a:schemeClr val="dk1"/>
                </a:solidFill>
                <a:latin typeface="Helvetica Neue"/>
                <a:ea typeface="Helvetica Neue"/>
                <a:cs typeface="Helvetica Neue"/>
                <a:sym typeface="Helvetica Neue"/>
              </a:rPr>
              <a:t>Days, months, years</a:t>
            </a:r>
            <a:endParaRPr sz="1800" dirty="0">
              <a:solidFill>
                <a:schemeClr val="dk1"/>
              </a:solidFill>
              <a:latin typeface="Helvetica Neue"/>
              <a:ea typeface="Helvetica Neue"/>
              <a:cs typeface="Helvetica Neue"/>
              <a:sym typeface="Helvetica Neue"/>
            </a:endParaRPr>
          </a:p>
          <a:p>
            <a:pPr marL="457200" lvl="0" indent="0" algn="l"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800" dirty="0">
                <a:solidFill>
                  <a:schemeClr val="dk1"/>
                </a:solidFill>
                <a:latin typeface="Helvetica Neue"/>
                <a:ea typeface="Helvetica Neue"/>
                <a:cs typeface="Helvetica Neue"/>
                <a:sym typeface="Helvetica Neue"/>
              </a:rPr>
              <a:t>Duration of alcohol-free period</a:t>
            </a:r>
            <a:endParaRPr sz="1800" dirty="0">
              <a:solidFill>
                <a:schemeClr val="dk1"/>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US" sz="1800" dirty="0">
                <a:solidFill>
                  <a:schemeClr val="dk1"/>
                </a:solidFill>
                <a:latin typeface="Helvetica Neue"/>
                <a:ea typeface="Helvetica Neue"/>
                <a:cs typeface="Helvetica Neue"/>
                <a:sym typeface="Helvetica Neue"/>
              </a:rPr>
              <a:t>Between binges</a:t>
            </a:r>
            <a:endParaRPr sz="1800" dirty="0">
              <a:solidFill>
                <a:schemeClr val="dk1"/>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US" sz="1800" dirty="0">
                <a:solidFill>
                  <a:schemeClr val="dk1"/>
                </a:solidFill>
                <a:latin typeface="Helvetica Neue"/>
                <a:ea typeface="Helvetica Neue"/>
                <a:cs typeface="Helvetica Neue"/>
                <a:sym typeface="Helvetica Neue"/>
              </a:rPr>
              <a:t>Throughout day</a:t>
            </a:r>
            <a:endParaRPr sz="1800" dirty="0">
              <a:solidFill>
                <a:schemeClr val="dk1"/>
              </a:solidFill>
              <a:latin typeface="Helvetica Neue"/>
              <a:ea typeface="Helvetica Neue"/>
              <a:cs typeface="Helvetica Neue"/>
              <a:sym typeface="Helvetica Neue"/>
            </a:endParaRPr>
          </a:p>
          <a:p>
            <a:pPr marL="457200" lvl="0" indent="0" algn="l"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800" dirty="0">
                <a:solidFill>
                  <a:schemeClr val="dk1"/>
                </a:solidFill>
                <a:latin typeface="Helvetica Neue"/>
                <a:ea typeface="Helvetica Neue"/>
                <a:cs typeface="Helvetica Neue"/>
                <a:sym typeface="Helvetica Neue"/>
              </a:rPr>
              <a:t>Level of impairment at BAC</a:t>
            </a:r>
            <a:endParaRPr sz="18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dirty="0">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DDC307-EDCA-AC2F-D4DF-C450322C3F2D}"/>
              </a:ext>
            </a:extLst>
          </p:cNvPr>
          <p:cNvSpPr>
            <a:spLocks noGrp="1"/>
          </p:cNvSpPr>
          <p:nvPr>
            <p:ph type="title"/>
          </p:nvPr>
        </p:nvSpPr>
        <p:spPr/>
        <p:txBody>
          <a:bodyPr/>
          <a:lstStyle/>
          <a:p>
            <a:r>
              <a:rPr lang="en-US" dirty="0"/>
              <a:t>Alcohol Intake and Risk of Seizures</a:t>
            </a:r>
          </a:p>
        </p:txBody>
      </p:sp>
      <p:pic>
        <p:nvPicPr>
          <p:cNvPr id="5" name="Picture 4">
            <a:extLst>
              <a:ext uri="{FF2B5EF4-FFF2-40B4-BE49-F238E27FC236}">
                <a16:creationId xmlns:a16="http://schemas.microsoft.com/office/drawing/2014/main" id="{A819DED7-FAE2-9EBF-166B-FEBB6B679E02}"/>
              </a:ext>
            </a:extLst>
          </p:cNvPr>
          <p:cNvPicPr>
            <a:picLocks noChangeAspect="1"/>
          </p:cNvPicPr>
          <p:nvPr/>
        </p:nvPicPr>
        <p:blipFill>
          <a:blip r:embed="rId3"/>
          <a:stretch>
            <a:fillRect/>
          </a:stretch>
        </p:blipFill>
        <p:spPr>
          <a:xfrm>
            <a:off x="521596" y="1090567"/>
            <a:ext cx="6174793" cy="3381811"/>
          </a:xfrm>
          <a:prstGeom prst="rect">
            <a:avLst/>
          </a:prstGeom>
        </p:spPr>
      </p:pic>
      <p:sp>
        <p:nvSpPr>
          <p:cNvPr id="6" name="TextBox 5">
            <a:extLst>
              <a:ext uri="{FF2B5EF4-FFF2-40B4-BE49-F238E27FC236}">
                <a16:creationId xmlns:a16="http://schemas.microsoft.com/office/drawing/2014/main" id="{0130F307-A49E-DD94-9101-A2EFF152EF68}"/>
              </a:ext>
            </a:extLst>
          </p:cNvPr>
          <p:cNvSpPr txBox="1"/>
          <p:nvPr/>
        </p:nvSpPr>
        <p:spPr>
          <a:xfrm>
            <a:off x="6696389" y="1526796"/>
            <a:ext cx="2550253" cy="1600438"/>
          </a:xfrm>
          <a:prstGeom prst="rect">
            <a:avLst/>
          </a:prstGeom>
          <a:noFill/>
        </p:spPr>
        <p:txBody>
          <a:bodyPr wrap="square" rtlCol="0">
            <a:spAutoFit/>
          </a:bodyPr>
          <a:lstStyle/>
          <a:p>
            <a:r>
              <a:rPr lang="en-US" dirty="0"/>
              <a:t>Intake(g/d)	  Drinks</a:t>
            </a:r>
          </a:p>
          <a:p>
            <a:r>
              <a:rPr lang="en-US" dirty="0"/>
              <a:t>1-50	   &lt;4</a:t>
            </a:r>
          </a:p>
          <a:p>
            <a:r>
              <a:rPr lang="en-US" dirty="0"/>
              <a:t>51-100	   4-7</a:t>
            </a:r>
          </a:p>
          <a:p>
            <a:r>
              <a:rPr lang="en-US" dirty="0"/>
              <a:t>101-200	   7-14</a:t>
            </a:r>
          </a:p>
          <a:p>
            <a:r>
              <a:rPr lang="en-US" dirty="0"/>
              <a:t>201-300	   14-21</a:t>
            </a:r>
          </a:p>
          <a:p>
            <a:r>
              <a:rPr lang="en-US" dirty="0"/>
              <a:t>&gt;300	   &gt;21</a:t>
            </a:r>
          </a:p>
          <a:p>
            <a:endParaRPr lang="en-US" dirty="0"/>
          </a:p>
        </p:txBody>
      </p:sp>
      <p:sp>
        <p:nvSpPr>
          <p:cNvPr id="7" name="Rectangle 6">
            <a:extLst>
              <a:ext uri="{FF2B5EF4-FFF2-40B4-BE49-F238E27FC236}">
                <a16:creationId xmlns:a16="http://schemas.microsoft.com/office/drawing/2014/main" id="{D60ADDA1-4B89-46CF-1E63-4408BCC6AC8D}"/>
              </a:ext>
            </a:extLst>
          </p:cNvPr>
          <p:cNvSpPr/>
          <p:nvPr/>
        </p:nvSpPr>
        <p:spPr>
          <a:xfrm>
            <a:off x="5327009" y="1384183"/>
            <a:ext cx="1233182" cy="1887523"/>
          </a:xfrm>
          <a:prstGeom prst="rect">
            <a:avLst/>
          </a:prstGeom>
          <a:solidFill>
            <a:schemeClr val="bg2">
              <a:lumMod val="75000"/>
              <a:lumOff val="2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A77F4E8-6E8C-5E3D-292C-4F6C70A6BB71}"/>
              </a:ext>
            </a:extLst>
          </p:cNvPr>
          <p:cNvSpPr txBox="1"/>
          <p:nvPr/>
        </p:nvSpPr>
        <p:spPr>
          <a:xfrm>
            <a:off x="872455" y="4572000"/>
            <a:ext cx="5823934" cy="307777"/>
          </a:xfrm>
          <a:prstGeom prst="rect">
            <a:avLst/>
          </a:prstGeom>
          <a:noFill/>
        </p:spPr>
        <p:txBody>
          <a:bodyPr wrap="square" rtlCol="0">
            <a:spAutoFit/>
          </a:bodyPr>
          <a:lstStyle/>
          <a:p>
            <a:r>
              <a:rPr lang="en-US" dirty="0"/>
              <a:t>Stephen K.C. Ng et al. N Engl J Med 1988;319:666-673</a:t>
            </a:r>
          </a:p>
        </p:txBody>
      </p:sp>
    </p:spTree>
    <p:extLst>
      <p:ext uri="{BB962C8B-B14F-4D97-AF65-F5344CB8AC3E}">
        <p14:creationId xmlns:p14="http://schemas.microsoft.com/office/powerpoint/2010/main" val="3467760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24fa660a06_0_8"/>
          <p:cNvSpPr txBox="1">
            <a:spLocks noGrp="1"/>
          </p:cNvSpPr>
          <p:nvPr>
            <p:ph type="title"/>
          </p:nvPr>
        </p:nvSpPr>
        <p:spPr>
          <a:xfrm>
            <a:off x="210300" y="550275"/>
            <a:ext cx="5367300" cy="46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Patient Reports and Treatment Considerations </a:t>
            </a:r>
            <a:endParaRPr/>
          </a:p>
        </p:txBody>
      </p:sp>
      <p:sp>
        <p:nvSpPr>
          <p:cNvPr id="99" name="Google Shape;99;g324fa660a06_0_8"/>
          <p:cNvSpPr/>
          <p:nvPr/>
        </p:nvSpPr>
        <p:spPr>
          <a:xfrm>
            <a:off x="377475" y="1517850"/>
            <a:ext cx="1549500" cy="1297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Helvetica Neue"/>
                <a:ea typeface="Helvetica Neue"/>
                <a:cs typeface="Helvetica Neue"/>
                <a:sym typeface="Helvetica Neue"/>
              </a:rPr>
              <a:t>2 cases of beer on weekends</a:t>
            </a:r>
            <a:endParaRPr dirty="0">
              <a:latin typeface="Helvetica Neue"/>
              <a:ea typeface="Helvetica Neue"/>
              <a:cs typeface="Helvetica Neue"/>
              <a:sym typeface="Helvetica Neue"/>
            </a:endParaRPr>
          </a:p>
        </p:txBody>
      </p:sp>
      <p:sp>
        <p:nvSpPr>
          <p:cNvPr id="100" name="Google Shape;100;g324fa660a06_0_8"/>
          <p:cNvSpPr/>
          <p:nvPr/>
        </p:nvSpPr>
        <p:spPr>
          <a:xfrm>
            <a:off x="1926975" y="3765225"/>
            <a:ext cx="1549500" cy="1297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Helvetica Neue"/>
                <a:ea typeface="Helvetica Neue"/>
                <a:cs typeface="Helvetica Neue"/>
                <a:sym typeface="Helvetica Neue"/>
              </a:rPr>
              <a:t>3 cans of Four Loko throughout day </a:t>
            </a:r>
            <a:endParaRPr dirty="0">
              <a:latin typeface="Helvetica Neue"/>
              <a:ea typeface="Helvetica Neue"/>
              <a:cs typeface="Helvetica Neue"/>
              <a:sym typeface="Helvetica Neue"/>
            </a:endParaRPr>
          </a:p>
        </p:txBody>
      </p:sp>
      <p:sp>
        <p:nvSpPr>
          <p:cNvPr id="101" name="Google Shape;101;g324fa660a06_0_8"/>
          <p:cNvSpPr/>
          <p:nvPr/>
        </p:nvSpPr>
        <p:spPr>
          <a:xfrm>
            <a:off x="210300" y="3261950"/>
            <a:ext cx="1549500" cy="1297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Helvetica Neue"/>
                <a:ea typeface="Helvetica Neue"/>
                <a:cs typeface="Helvetica Neue"/>
                <a:sym typeface="Helvetica Neue"/>
              </a:rPr>
              <a:t>BAC 0.2% with no impairment</a:t>
            </a:r>
            <a:endParaRPr>
              <a:latin typeface="Helvetica Neue"/>
              <a:ea typeface="Helvetica Neue"/>
              <a:cs typeface="Helvetica Neue"/>
              <a:sym typeface="Helvetica Neue"/>
            </a:endParaRPr>
          </a:p>
        </p:txBody>
      </p:sp>
      <p:pic>
        <p:nvPicPr>
          <p:cNvPr id="102" name="Google Shape;102;g324fa660a06_0_8"/>
          <p:cNvPicPr preferRelativeResize="0"/>
          <p:nvPr/>
        </p:nvPicPr>
        <p:blipFill>
          <a:blip r:embed="rId3">
            <a:alphaModFix/>
          </a:blip>
          <a:stretch>
            <a:fillRect/>
          </a:stretch>
        </p:blipFill>
        <p:spPr>
          <a:xfrm>
            <a:off x="5324375" y="283125"/>
            <a:ext cx="3752075" cy="2365450"/>
          </a:xfrm>
          <a:prstGeom prst="rect">
            <a:avLst/>
          </a:prstGeom>
          <a:noFill/>
          <a:ln>
            <a:noFill/>
          </a:ln>
        </p:spPr>
      </p:pic>
      <p:pic>
        <p:nvPicPr>
          <p:cNvPr id="103" name="Google Shape;103;g324fa660a06_0_8"/>
          <p:cNvPicPr preferRelativeResize="0"/>
          <p:nvPr/>
        </p:nvPicPr>
        <p:blipFill rotWithShape="1">
          <a:blip r:embed="rId4">
            <a:alphaModFix/>
          </a:blip>
          <a:srcRect l="9034" r="10372" b="4561"/>
          <a:stretch/>
        </p:blipFill>
        <p:spPr>
          <a:xfrm>
            <a:off x="5167100" y="2562050"/>
            <a:ext cx="3523375" cy="2054525"/>
          </a:xfrm>
          <a:prstGeom prst="rect">
            <a:avLst/>
          </a:prstGeom>
          <a:noFill/>
          <a:ln>
            <a:noFill/>
          </a:ln>
        </p:spPr>
      </p:pic>
      <p:sp>
        <p:nvSpPr>
          <p:cNvPr id="104" name="Google Shape;104;g324fa660a06_0_8"/>
          <p:cNvSpPr/>
          <p:nvPr/>
        </p:nvSpPr>
        <p:spPr>
          <a:xfrm>
            <a:off x="1595613" y="2407650"/>
            <a:ext cx="1549500" cy="1297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Helvetica Neue"/>
                <a:ea typeface="Helvetica Neue"/>
                <a:cs typeface="Helvetica Neue"/>
                <a:sym typeface="Helvetica Neue"/>
              </a:rPr>
              <a:t>1 shot whiskey/hr while awake</a:t>
            </a:r>
            <a:endParaRPr>
              <a:latin typeface="Helvetica Neue"/>
              <a:ea typeface="Helvetica Neue"/>
              <a:cs typeface="Helvetica Neue"/>
              <a:sym typeface="Helvetica Neue"/>
            </a:endParaRPr>
          </a:p>
        </p:txBody>
      </p:sp>
      <p:sp>
        <p:nvSpPr>
          <p:cNvPr id="105" name="Google Shape;105;g324fa660a06_0_8"/>
          <p:cNvSpPr/>
          <p:nvPr/>
        </p:nvSpPr>
        <p:spPr>
          <a:xfrm>
            <a:off x="3231625" y="2898225"/>
            <a:ext cx="1549500" cy="1297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Helvetica Neue"/>
                <a:ea typeface="Helvetica Neue"/>
                <a:cs typeface="Helvetica Neue"/>
                <a:sym typeface="Helvetica Neue"/>
              </a:rPr>
              <a:t>2 bottles of wine starting at lunch time</a:t>
            </a:r>
            <a:endParaRPr dirty="0">
              <a:latin typeface="Helvetica Neue"/>
              <a:ea typeface="Helvetica Neue"/>
              <a:cs typeface="Helvetica Neue"/>
              <a:sym typeface="Helvetica Neue"/>
            </a:endParaRPr>
          </a:p>
        </p:txBody>
      </p:sp>
      <p:sp>
        <p:nvSpPr>
          <p:cNvPr id="106" name="Google Shape;106;g324fa660a06_0_8"/>
          <p:cNvSpPr/>
          <p:nvPr/>
        </p:nvSpPr>
        <p:spPr>
          <a:xfrm>
            <a:off x="2953325" y="1308150"/>
            <a:ext cx="1549500" cy="1297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Helvetica Neue"/>
                <a:ea typeface="Helvetica Neue"/>
                <a:cs typeface="Helvetica Neue"/>
                <a:sym typeface="Helvetica Neue"/>
              </a:rPr>
              <a:t>1 pint of vodka after work most days</a:t>
            </a:r>
            <a:endParaRPr dirty="0">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a:xfrm>
            <a:off x="210296" y="321670"/>
            <a:ext cx="8715589" cy="465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Helvetica Neue Light"/>
              <a:buNone/>
            </a:pPr>
            <a:r>
              <a:rPr lang="en-US" dirty="0"/>
              <a:t>Clinical Institute Withdrawal Assessment- Alcohol revised (CIWA-</a:t>
            </a:r>
            <a:r>
              <a:rPr lang="en-US" dirty="0" err="1"/>
              <a:t>Ar</a:t>
            </a:r>
            <a:r>
              <a:rPr lang="en-US" dirty="0"/>
              <a:t>) and Assessment of Withdrawal Symptoms</a:t>
            </a:r>
            <a:endParaRPr dirty="0"/>
          </a:p>
        </p:txBody>
      </p:sp>
      <p:sp>
        <p:nvSpPr>
          <p:cNvPr id="131" name="Google Shape;131;p9"/>
          <p:cNvSpPr txBox="1"/>
          <p:nvPr/>
        </p:nvSpPr>
        <p:spPr>
          <a:xfrm>
            <a:off x="3750479" y="1345275"/>
            <a:ext cx="3625800"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dirty="0"/>
              <a:t>Agitation			0-7</a:t>
            </a:r>
            <a:endParaRPr dirty="0"/>
          </a:p>
          <a:p>
            <a:pPr marL="0" marR="0" lvl="0" indent="0" algn="l" rtl="0">
              <a:lnSpc>
                <a:spcPct val="100000"/>
              </a:lnSpc>
              <a:spcBef>
                <a:spcPts val="0"/>
              </a:spcBef>
              <a:spcAft>
                <a:spcPts val="0"/>
              </a:spcAft>
              <a:buNone/>
            </a:pPr>
            <a:r>
              <a:rPr lang="en-US" dirty="0"/>
              <a:t>Anxiety			0-7</a:t>
            </a:r>
            <a:endParaRPr dirty="0"/>
          </a:p>
          <a:p>
            <a:pPr marL="0" marR="0" lvl="0" indent="0" algn="l" rtl="0">
              <a:lnSpc>
                <a:spcPct val="100000"/>
              </a:lnSpc>
              <a:spcBef>
                <a:spcPts val="0"/>
              </a:spcBef>
              <a:spcAft>
                <a:spcPts val="0"/>
              </a:spcAft>
              <a:buNone/>
            </a:pPr>
            <a:r>
              <a:rPr lang="en-US" dirty="0"/>
              <a:t>Auditory disturbances		0-7</a:t>
            </a:r>
            <a:endParaRPr dirty="0"/>
          </a:p>
          <a:p>
            <a:pPr marL="0" marR="0" lvl="0" indent="0" algn="l" rtl="0">
              <a:lnSpc>
                <a:spcPct val="100000"/>
              </a:lnSpc>
              <a:spcBef>
                <a:spcPts val="0"/>
              </a:spcBef>
              <a:spcAft>
                <a:spcPts val="0"/>
              </a:spcAft>
              <a:buNone/>
            </a:pPr>
            <a:r>
              <a:rPr lang="en-US" dirty="0"/>
              <a:t>Clouding of Sensorium		0-4</a:t>
            </a:r>
            <a:endParaRPr dirty="0"/>
          </a:p>
          <a:p>
            <a:pPr marL="0" marR="0" lvl="0" indent="0" algn="l" rtl="0">
              <a:lnSpc>
                <a:spcPct val="100000"/>
              </a:lnSpc>
              <a:spcBef>
                <a:spcPts val="0"/>
              </a:spcBef>
              <a:spcAft>
                <a:spcPts val="0"/>
              </a:spcAft>
              <a:buNone/>
            </a:pPr>
            <a:r>
              <a:rPr lang="en-US" dirty="0"/>
              <a:t>Headache			0-7</a:t>
            </a:r>
            <a:endParaRPr dirty="0"/>
          </a:p>
          <a:p>
            <a:pPr marL="0" marR="0" lvl="0" indent="0" algn="l" rtl="0">
              <a:lnSpc>
                <a:spcPct val="100000"/>
              </a:lnSpc>
              <a:spcBef>
                <a:spcPts val="0"/>
              </a:spcBef>
              <a:spcAft>
                <a:spcPts val="0"/>
              </a:spcAft>
              <a:buNone/>
            </a:pPr>
            <a:r>
              <a:rPr lang="en-US" dirty="0"/>
              <a:t>Nausea/vomiting		0-7</a:t>
            </a:r>
            <a:endParaRPr dirty="0"/>
          </a:p>
          <a:p>
            <a:pPr marL="0" marR="0" lvl="0" indent="0" algn="l" rtl="0">
              <a:lnSpc>
                <a:spcPct val="100000"/>
              </a:lnSpc>
              <a:spcBef>
                <a:spcPts val="0"/>
              </a:spcBef>
              <a:spcAft>
                <a:spcPts val="0"/>
              </a:spcAft>
              <a:buNone/>
            </a:pPr>
            <a:r>
              <a:rPr lang="en-US" dirty="0"/>
              <a:t>Paroxysmal sweats		0-7</a:t>
            </a:r>
            <a:endParaRPr dirty="0"/>
          </a:p>
          <a:p>
            <a:pPr marL="0" marR="0" lvl="0" indent="0" algn="l" rtl="0">
              <a:lnSpc>
                <a:spcPct val="100000"/>
              </a:lnSpc>
              <a:spcBef>
                <a:spcPts val="0"/>
              </a:spcBef>
              <a:spcAft>
                <a:spcPts val="0"/>
              </a:spcAft>
              <a:buNone/>
            </a:pPr>
            <a:r>
              <a:rPr lang="en-US" dirty="0"/>
              <a:t>Tactile disturbances		0-7</a:t>
            </a:r>
            <a:endParaRPr dirty="0"/>
          </a:p>
          <a:p>
            <a:pPr marL="0" marR="0" lvl="0" indent="0" algn="l" rtl="0">
              <a:lnSpc>
                <a:spcPct val="100000"/>
              </a:lnSpc>
              <a:spcBef>
                <a:spcPts val="0"/>
              </a:spcBef>
              <a:spcAft>
                <a:spcPts val="0"/>
              </a:spcAft>
              <a:buNone/>
            </a:pPr>
            <a:r>
              <a:rPr lang="en-US" dirty="0"/>
              <a:t>Tremor			0-7</a:t>
            </a:r>
            <a:endParaRPr dirty="0"/>
          </a:p>
          <a:p>
            <a:pPr marL="0" marR="0" lvl="0" indent="0" algn="l" rtl="0">
              <a:lnSpc>
                <a:spcPct val="100000"/>
              </a:lnSpc>
              <a:spcBef>
                <a:spcPts val="0"/>
              </a:spcBef>
              <a:spcAft>
                <a:spcPts val="0"/>
              </a:spcAft>
              <a:buNone/>
            </a:pPr>
            <a:r>
              <a:rPr lang="en-US" dirty="0"/>
              <a:t>Visual disturbances		0-7</a:t>
            </a:r>
            <a:endParaRPr dirty="0"/>
          </a:p>
        </p:txBody>
      </p:sp>
      <p:sp>
        <p:nvSpPr>
          <p:cNvPr id="132" name="Google Shape;132;p9"/>
          <p:cNvSpPr txBox="1"/>
          <p:nvPr/>
        </p:nvSpPr>
        <p:spPr>
          <a:xfrm>
            <a:off x="3750468" y="3921919"/>
            <a:ext cx="49374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a:t>
            </a:r>
            <a:r>
              <a:rPr lang="en-US"/>
              <a:t>IWA-Ar</a:t>
            </a:r>
            <a:r>
              <a:rPr lang="en-US" sz="1400" b="0" i="0" u="none" strike="noStrike" cap="none">
                <a:solidFill>
                  <a:srgbClr val="000000"/>
                </a:solidFill>
                <a:latin typeface="Arial"/>
                <a:ea typeface="Arial"/>
                <a:cs typeface="Arial"/>
                <a:sym typeface="Arial"/>
              </a:rPr>
              <a:t>: Mild &lt;</a:t>
            </a:r>
            <a:r>
              <a:rPr lang="en-US"/>
              <a:t>8</a:t>
            </a:r>
            <a:r>
              <a:rPr lang="en-US" sz="1400" b="0" i="0" u="none" strike="noStrike" cap="none">
                <a:solidFill>
                  <a:srgbClr val="000000"/>
                </a:solidFill>
                <a:latin typeface="Arial"/>
                <a:ea typeface="Arial"/>
                <a:cs typeface="Arial"/>
                <a:sym typeface="Arial"/>
              </a:rPr>
              <a:t>, Moderate </a:t>
            </a:r>
            <a:r>
              <a:rPr lang="en-US"/>
              <a:t>8</a:t>
            </a:r>
            <a:r>
              <a:rPr lang="en-US" sz="1400" b="0" i="0" u="none" strike="noStrike" cap="none">
                <a:solidFill>
                  <a:srgbClr val="000000"/>
                </a:solidFill>
                <a:latin typeface="Arial"/>
                <a:ea typeface="Arial"/>
                <a:cs typeface="Arial"/>
                <a:sym typeface="Arial"/>
              </a:rPr>
              <a:t>-</a:t>
            </a:r>
            <a:r>
              <a:rPr lang="en-US"/>
              <a:t>15</a:t>
            </a:r>
            <a:r>
              <a:rPr lang="en-US" sz="1400" b="0" i="0" u="none" strike="noStrike" cap="none">
                <a:solidFill>
                  <a:srgbClr val="000000"/>
                </a:solidFill>
                <a:latin typeface="Arial"/>
                <a:ea typeface="Arial"/>
                <a:cs typeface="Arial"/>
                <a:sym typeface="Arial"/>
              </a:rPr>
              <a:t>, Severe &gt; </a:t>
            </a:r>
            <a:r>
              <a:rPr lang="en-US"/>
              <a:t>15</a:t>
            </a:r>
            <a:endParaRPr/>
          </a:p>
        </p:txBody>
      </p:sp>
      <p:pic>
        <p:nvPicPr>
          <p:cNvPr id="133" name="Google Shape;133;p9"/>
          <p:cNvPicPr preferRelativeResize="0"/>
          <p:nvPr/>
        </p:nvPicPr>
        <p:blipFill>
          <a:blip r:embed="rId3">
            <a:alphaModFix/>
          </a:blip>
          <a:stretch>
            <a:fillRect/>
          </a:stretch>
        </p:blipFill>
        <p:spPr>
          <a:xfrm>
            <a:off x="194703" y="961928"/>
            <a:ext cx="3278339" cy="3618461"/>
          </a:xfrm>
          <a:prstGeom prst="rect">
            <a:avLst/>
          </a:prstGeom>
          <a:noFill/>
          <a:ln>
            <a:noFill/>
          </a:ln>
        </p:spPr>
      </p:pic>
      <p:sp>
        <p:nvSpPr>
          <p:cNvPr id="134" name="Google Shape;134;p9"/>
          <p:cNvSpPr txBox="1"/>
          <p:nvPr/>
        </p:nvSpPr>
        <p:spPr>
          <a:xfrm>
            <a:off x="419414" y="4556546"/>
            <a:ext cx="3950253" cy="39700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dirty="0">
                <a:solidFill>
                  <a:schemeClr val="dk2"/>
                </a:solidFill>
                <a:highlight>
                  <a:srgbClr val="FFFFFF"/>
                </a:highlight>
                <a:latin typeface="Roboto"/>
                <a:ea typeface="Roboto"/>
                <a:cs typeface="Roboto"/>
                <a:sym typeface="Roboto"/>
              </a:rPr>
              <a:t>Sullivan  JT et al. Br J Addict. 1989 Nov;84(11):1353-7</a:t>
            </a:r>
            <a:endParaRPr dirty="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24fa660a06_0_50"/>
          <p:cNvSpPr txBox="1">
            <a:spLocks noGrp="1"/>
          </p:cNvSpPr>
          <p:nvPr>
            <p:ph type="body" idx="1"/>
          </p:nvPr>
        </p:nvSpPr>
        <p:spPr>
          <a:xfrm>
            <a:off x="201175" y="1399925"/>
            <a:ext cx="8714100" cy="29964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a:p>
            <a:pPr marL="0" lvl="0" indent="0" algn="l" rtl="0">
              <a:spcBef>
                <a:spcPts val="400"/>
              </a:spcBef>
              <a:spcAft>
                <a:spcPts val="0"/>
              </a:spcAft>
              <a:buNone/>
            </a:pPr>
            <a:r>
              <a:rPr lang="en-US" sz="1800" dirty="0"/>
              <a:t>Score &gt;15 and not treated = </a:t>
            </a:r>
            <a:r>
              <a:rPr lang="en-US" sz="1800" b="1" dirty="0"/>
              <a:t>3.72 RR </a:t>
            </a:r>
            <a:r>
              <a:rPr lang="en-US" sz="1800" dirty="0"/>
              <a:t>for severe alcohol withdrawal syndrome</a:t>
            </a:r>
            <a:endParaRPr sz="1800" dirty="0"/>
          </a:p>
          <a:p>
            <a:pPr marL="0" lvl="0" indent="0" algn="l" rtl="0">
              <a:spcBef>
                <a:spcPts val="400"/>
              </a:spcBef>
              <a:spcAft>
                <a:spcPts val="0"/>
              </a:spcAft>
              <a:buNone/>
            </a:pPr>
            <a:endParaRPr sz="1800" dirty="0"/>
          </a:p>
          <a:p>
            <a:pPr marL="0" lvl="0" indent="0" algn="l" rtl="0">
              <a:spcBef>
                <a:spcPts val="400"/>
              </a:spcBef>
              <a:spcAft>
                <a:spcPts val="0"/>
              </a:spcAft>
              <a:buNone/>
            </a:pPr>
            <a:r>
              <a:rPr lang="en-US" sz="1800" dirty="0"/>
              <a:t>*Some with low scores or adequate treatment can still develop severe withdrawal</a:t>
            </a:r>
            <a:endParaRPr sz="1800" dirty="0"/>
          </a:p>
        </p:txBody>
      </p:sp>
      <p:sp>
        <p:nvSpPr>
          <p:cNvPr id="141" name="Google Shape;141;g324fa660a06_0_50"/>
          <p:cNvSpPr txBox="1">
            <a:spLocks noGrp="1"/>
          </p:cNvSpPr>
          <p:nvPr>
            <p:ph type="title"/>
          </p:nvPr>
        </p:nvSpPr>
        <p:spPr>
          <a:xfrm>
            <a:off x="210297" y="550270"/>
            <a:ext cx="7886700" cy="46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CIWA-</a:t>
            </a:r>
            <a:r>
              <a:rPr lang="en-US" dirty="0" err="1"/>
              <a:t>Ar</a:t>
            </a:r>
            <a:r>
              <a:rPr lang="en-US" dirty="0"/>
              <a:t> and Risk of Severe Withdrawal</a:t>
            </a:r>
            <a:endParaRPr dirty="0"/>
          </a:p>
        </p:txBody>
      </p:sp>
      <p:sp>
        <p:nvSpPr>
          <p:cNvPr id="142" name="Google Shape;142;g324fa660a06_0_50"/>
          <p:cNvSpPr txBox="1"/>
          <p:nvPr/>
        </p:nvSpPr>
        <p:spPr>
          <a:xfrm>
            <a:off x="201175" y="4396200"/>
            <a:ext cx="5269200" cy="39700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dirty="0">
                <a:solidFill>
                  <a:schemeClr val="dk2"/>
                </a:solidFill>
                <a:highlight>
                  <a:srgbClr val="FFFFFF"/>
                </a:highlight>
                <a:latin typeface="+mj-lt"/>
                <a:ea typeface="Roboto"/>
                <a:cs typeface="Roboto"/>
                <a:sym typeface="Roboto"/>
              </a:rPr>
              <a:t>Foy A et al. Alcohol Clin Exp Res. 1988 Jun;12(3):360-4</a:t>
            </a:r>
            <a:endParaRPr sz="1200" dirty="0">
              <a:solidFill>
                <a:schemeClr val="dk2"/>
              </a:solidFill>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24fa660a06_0_62"/>
          <p:cNvSpPr txBox="1">
            <a:spLocks noGrp="1"/>
          </p:cNvSpPr>
          <p:nvPr>
            <p:ph type="body" idx="1"/>
          </p:nvPr>
        </p:nvSpPr>
        <p:spPr>
          <a:xfrm>
            <a:off x="210297" y="1015870"/>
            <a:ext cx="8714100" cy="3138900"/>
          </a:xfrm>
          <a:prstGeom prst="rect">
            <a:avLst/>
          </a:prstGeom>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SzPts val="1800"/>
              <a:buChar char="•"/>
            </a:pPr>
            <a:r>
              <a:rPr lang="en-US" sz="1800" dirty="0"/>
              <a:t>Systematic review to determine clinical factors associated with alcohol withdrawal syndrome</a:t>
            </a:r>
            <a:endParaRPr sz="1800" dirty="0"/>
          </a:p>
          <a:p>
            <a:pPr marL="457200" lvl="0" indent="-342900" algn="l" rtl="0">
              <a:lnSpc>
                <a:spcPct val="150000"/>
              </a:lnSpc>
              <a:spcBef>
                <a:spcPts val="0"/>
              </a:spcBef>
              <a:spcAft>
                <a:spcPts val="0"/>
              </a:spcAft>
              <a:buSzPts val="1800"/>
              <a:buChar char="•"/>
            </a:pPr>
            <a:r>
              <a:rPr lang="en-US" sz="1800" dirty="0"/>
              <a:t>Developed a 10 item scale, each item scored 0 or 1</a:t>
            </a:r>
            <a:endParaRPr sz="1800" dirty="0"/>
          </a:p>
          <a:p>
            <a:pPr marL="457200" lvl="0" indent="-342900" algn="l" rtl="0">
              <a:lnSpc>
                <a:spcPct val="150000"/>
              </a:lnSpc>
              <a:spcBef>
                <a:spcPts val="0"/>
              </a:spcBef>
              <a:spcAft>
                <a:spcPts val="0"/>
              </a:spcAft>
              <a:buSzPts val="1800"/>
              <a:buChar char="•"/>
            </a:pPr>
            <a:r>
              <a:rPr lang="en-US" sz="1800" dirty="0"/>
              <a:t>Tested for psychometric reliability in a pilot study (any many subsequent evaluations)</a:t>
            </a:r>
            <a:endParaRPr sz="1800" dirty="0"/>
          </a:p>
          <a:p>
            <a:pPr marL="457200" lvl="0" indent="-342900" algn="l" rtl="0">
              <a:lnSpc>
                <a:spcPct val="150000"/>
              </a:lnSpc>
              <a:spcBef>
                <a:spcPts val="0"/>
              </a:spcBef>
              <a:spcAft>
                <a:spcPts val="0"/>
              </a:spcAft>
              <a:buSzPts val="1800"/>
              <a:buChar char="•"/>
            </a:pPr>
            <a:r>
              <a:rPr lang="en-US" sz="1800" dirty="0"/>
              <a:t>Determined that a score ≥4 highly predictive of moderate to severe alcohol withdrawal</a:t>
            </a:r>
            <a:endParaRPr sz="1800" dirty="0"/>
          </a:p>
          <a:p>
            <a:pPr marL="457200" lvl="0" indent="-342900" algn="l" rtl="0">
              <a:lnSpc>
                <a:spcPct val="150000"/>
              </a:lnSpc>
              <a:spcBef>
                <a:spcPts val="0"/>
              </a:spcBef>
              <a:spcAft>
                <a:spcPts val="0"/>
              </a:spcAft>
              <a:buSzPts val="1800"/>
              <a:buChar char="•"/>
            </a:pPr>
            <a:r>
              <a:rPr lang="en-US" sz="1800" dirty="0"/>
              <a:t>Designed for medical settings NOT for outpatient management decisions</a:t>
            </a:r>
            <a:endParaRPr sz="1800" dirty="0"/>
          </a:p>
          <a:p>
            <a:pPr marL="0" lvl="0" indent="0" algn="l" rtl="0">
              <a:lnSpc>
                <a:spcPct val="150000"/>
              </a:lnSpc>
              <a:spcBef>
                <a:spcPts val="0"/>
              </a:spcBef>
              <a:spcAft>
                <a:spcPts val="0"/>
              </a:spcAft>
              <a:buNone/>
            </a:pPr>
            <a:endParaRPr dirty="0"/>
          </a:p>
        </p:txBody>
      </p:sp>
      <p:sp>
        <p:nvSpPr>
          <p:cNvPr id="149" name="Google Shape;149;g324fa660a06_0_62"/>
          <p:cNvSpPr txBox="1">
            <a:spLocks noGrp="1"/>
          </p:cNvSpPr>
          <p:nvPr>
            <p:ph type="title"/>
          </p:nvPr>
        </p:nvSpPr>
        <p:spPr>
          <a:xfrm>
            <a:off x="210297" y="550270"/>
            <a:ext cx="8078026" cy="46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Prediction of Alcohol Withdrawal Severity Scale (PAWSS)</a:t>
            </a:r>
            <a:endParaRPr dirty="0"/>
          </a:p>
        </p:txBody>
      </p:sp>
      <p:sp>
        <p:nvSpPr>
          <p:cNvPr id="150" name="Google Shape;150;g324fa660a06_0_62"/>
          <p:cNvSpPr txBox="1"/>
          <p:nvPr/>
        </p:nvSpPr>
        <p:spPr>
          <a:xfrm>
            <a:off x="446250" y="4575525"/>
            <a:ext cx="3743700" cy="3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latin typeface="Helvetica Neue"/>
                <a:ea typeface="Helvetica Neue"/>
                <a:cs typeface="Helvetica Neue"/>
                <a:sym typeface="Helvetica Neue"/>
              </a:rPr>
              <a:t>Maldonado J et al. Alcohol 2014; 48:375-90</a:t>
            </a:r>
            <a:endParaRPr>
              <a:solidFill>
                <a:schemeClr val="dk1"/>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g324fa660a06_0_85"/>
          <p:cNvPicPr preferRelativeResize="0"/>
          <p:nvPr/>
        </p:nvPicPr>
        <p:blipFill>
          <a:blip r:embed="rId3">
            <a:alphaModFix/>
          </a:blip>
          <a:stretch>
            <a:fillRect/>
          </a:stretch>
        </p:blipFill>
        <p:spPr>
          <a:xfrm>
            <a:off x="162100" y="339775"/>
            <a:ext cx="5157999" cy="4681050"/>
          </a:xfrm>
          <a:prstGeom prst="rect">
            <a:avLst/>
          </a:prstGeom>
          <a:noFill/>
          <a:ln>
            <a:noFill/>
          </a:ln>
        </p:spPr>
      </p:pic>
      <p:cxnSp>
        <p:nvCxnSpPr>
          <p:cNvPr id="157" name="Google Shape;157;g324fa660a06_0_85"/>
          <p:cNvCxnSpPr/>
          <p:nvPr/>
        </p:nvCxnSpPr>
        <p:spPr>
          <a:xfrm>
            <a:off x="4492300" y="1453400"/>
            <a:ext cx="1528800" cy="28200"/>
          </a:xfrm>
          <a:prstGeom prst="straightConnector1">
            <a:avLst/>
          </a:prstGeom>
          <a:noFill/>
          <a:ln w="9525" cap="flat" cmpd="sng">
            <a:solidFill>
              <a:schemeClr val="dk2"/>
            </a:solidFill>
            <a:prstDash val="solid"/>
            <a:round/>
            <a:headEnd type="none" w="med" len="med"/>
            <a:tailEnd type="triangle" w="med" len="med"/>
          </a:ln>
        </p:spPr>
      </p:cxnSp>
      <p:sp>
        <p:nvSpPr>
          <p:cNvPr id="158" name="Google Shape;158;g324fa660a06_0_85"/>
          <p:cNvSpPr txBox="1"/>
          <p:nvPr/>
        </p:nvSpPr>
        <p:spPr>
          <a:xfrm>
            <a:off x="6172200" y="1269350"/>
            <a:ext cx="2444400" cy="3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Any alcohol or + BAC</a:t>
            </a:r>
            <a:endParaRPr sz="1800">
              <a:solidFill>
                <a:schemeClr val="dk1"/>
              </a:solidFill>
              <a:latin typeface="Helvetica Neue"/>
              <a:ea typeface="Helvetica Neue"/>
              <a:cs typeface="Helvetica Neue"/>
              <a:sym typeface="Helvetica Neue"/>
            </a:endParaRPr>
          </a:p>
        </p:txBody>
      </p:sp>
      <p:cxnSp>
        <p:nvCxnSpPr>
          <p:cNvPr id="159" name="Google Shape;159;g324fa660a06_0_85"/>
          <p:cNvCxnSpPr/>
          <p:nvPr/>
        </p:nvCxnSpPr>
        <p:spPr>
          <a:xfrm>
            <a:off x="4643400" y="2557650"/>
            <a:ext cx="1528800" cy="28200"/>
          </a:xfrm>
          <a:prstGeom prst="straightConnector1">
            <a:avLst/>
          </a:prstGeom>
          <a:noFill/>
          <a:ln w="9525" cap="flat" cmpd="sng">
            <a:solidFill>
              <a:schemeClr val="dk2"/>
            </a:solidFill>
            <a:prstDash val="solid"/>
            <a:round/>
            <a:headEnd type="none" w="med" len="med"/>
            <a:tailEnd type="triangle" w="med" len="med"/>
          </a:ln>
        </p:spPr>
      </p:cxnSp>
      <p:sp>
        <p:nvSpPr>
          <p:cNvPr id="160" name="Google Shape;160;g324fa660a06_0_85"/>
          <p:cNvSpPr txBox="1"/>
          <p:nvPr/>
        </p:nvSpPr>
        <p:spPr>
          <a:xfrm>
            <a:off x="6286175" y="2373600"/>
            <a:ext cx="2444400" cy="3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Hx of withdrawal</a:t>
            </a:r>
            <a:endParaRPr sz="1800">
              <a:solidFill>
                <a:schemeClr val="dk1"/>
              </a:solidFill>
              <a:latin typeface="Helvetica Neue"/>
              <a:ea typeface="Helvetica Neue"/>
              <a:cs typeface="Helvetica Neue"/>
              <a:sym typeface="Helvetica Neue"/>
            </a:endParaRPr>
          </a:p>
        </p:txBody>
      </p:sp>
      <p:sp>
        <p:nvSpPr>
          <p:cNvPr id="161" name="Google Shape;161;g324fa660a06_0_85"/>
          <p:cNvSpPr txBox="1"/>
          <p:nvPr/>
        </p:nvSpPr>
        <p:spPr>
          <a:xfrm>
            <a:off x="6382625" y="3188000"/>
            <a:ext cx="2649300" cy="3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Blackouts or combined with other drugs</a:t>
            </a:r>
            <a:endParaRPr sz="1800">
              <a:solidFill>
                <a:schemeClr val="dk1"/>
              </a:solidFill>
              <a:latin typeface="Helvetica Neue"/>
              <a:ea typeface="Helvetica Neue"/>
              <a:cs typeface="Helvetica Neue"/>
              <a:sym typeface="Helvetica Neue"/>
            </a:endParaRPr>
          </a:p>
        </p:txBody>
      </p:sp>
      <p:cxnSp>
        <p:nvCxnSpPr>
          <p:cNvPr id="162" name="Google Shape;162;g324fa660a06_0_85"/>
          <p:cNvCxnSpPr/>
          <p:nvPr/>
        </p:nvCxnSpPr>
        <p:spPr>
          <a:xfrm>
            <a:off x="4757375" y="3477850"/>
            <a:ext cx="1528800" cy="28200"/>
          </a:xfrm>
          <a:prstGeom prst="straightConnector1">
            <a:avLst/>
          </a:prstGeom>
          <a:noFill/>
          <a:ln w="9525" cap="flat" cmpd="sng">
            <a:solidFill>
              <a:schemeClr val="dk2"/>
            </a:solidFill>
            <a:prstDash val="solid"/>
            <a:round/>
            <a:headEnd type="none" w="med" len="med"/>
            <a:tailEnd type="triangle" w="med" len="med"/>
          </a:ln>
        </p:spPr>
      </p:cxnSp>
      <p:cxnSp>
        <p:nvCxnSpPr>
          <p:cNvPr id="163" name="Google Shape;163;g324fa660a06_0_85"/>
          <p:cNvCxnSpPr/>
          <p:nvPr/>
        </p:nvCxnSpPr>
        <p:spPr>
          <a:xfrm>
            <a:off x="4853825" y="4278100"/>
            <a:ext cx="1528800" cy="28200"/>
          </a:xfrm>
          <a:prstGeom prst="straightConnector1">
            <a:avLst/>
          </a:prstGeom>
          <a:noFill/>
          <a:ln w="9525" cap="flat" cmpd="sng">
            <a:solidFill>
              <a:schemeClr val="dk2"/>
            </a:solidFill>
            <a:prstDash val="solid"/>
            <a:round/>
            <a:headEnd type="none" w="med" len="med"/>
            <a:tailEnd type="triangle" w="med" len="med"/>
          </a:ln>
        </p:spPr>
      </p:cxnSp>
      <p:sp>
        <p:nvSpPr>
          <p:cNvPr id="164" name="Google Shape;164;g324fa660a06_0_85"/>
          <p:cNvSpPr txBox="1"/>
          <p:nvPr/>
        </p:nvSpPr>
        <p:spPr>
          <a:xfrm>
            <a:off x="6494700" y="4002400"/>
            <a:ext cx="2649300" cy="3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Vitals and BAC &gt;0.2</a:t>
            </a:r>
            <a:endParaRPr sz="1800">
              <a:solidFill>
                <a:schemeClr val="dk1"/>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24fa660a06_0_158"/>
          <p:cNvSpPr txBox="1">
            <a:spLocks noGrp="1"/>
          </p:cNvSpPr>
          <p:nvPr>
            <p:ph type="body" idx="1"/>
          </p:nvPr>
        </p:nvSpPr>
        <p:spPr>
          <a:xfrm>
            <a:off x="201167" y="1257299"/>
            <a:ext cx="8714100" cy="31389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sz="1800" dirty="0"/>
              <a:t>Low Risk</a:t>
            </a:r>
            <a:endParaRPr sz="1800" dirty="0"/>
          </a:p>
          <a:p>
            <a:pPr marL="457200" lvl="0" indent="-342900" algn="l" rtl="0">
              <a:spcBef>
                <a:spcPts val="400"/>
              </a:spcBef>
              <a:spcAft>
                <a:spcPts val="0"/>
              </a:spcAft>
              <a:buSzPts val="1800"/>
              <a:buChar char="-"/>
            </a:pPr>
            <a:r>
              <a:rPr lang="en-US" sz="1800" dirty="0"/>
              <a:t>History of mild withdrawal symptoms</a:t>
            </a:r>
            <a:endParaRPr sz="1800" dirty="0"/>
          </a:p>
          <a:p>
            <a:pPr marL="457200" lvl="0" indent="-342900" algn="l" rtl="0">
              <a:spcBef>
                <a:spcPts val="0"/>
              </a:spcBef>
              <a:spcAft>
                <a:spcPts val="0"/>
              </a:spcAft>
              <a:buSzPts val="1800"/>
              <a:buChar char="-"/>
            </a:pPr>
            <a:r>
              <a:rPr lang="en-US" sz="1800" dirty="0"/>
              <a:t>Less than 10 drinks per day and CIWA less than 10</a:t>
            </a:r>
            <a:endParaRPr sz="1800" dirty="0"/>
          </a:p>
          <a:p>
            <a:pPr marL="0" lvl="0" indent="0" algn="l" rtl="0">
              <a:spcBef>
                <a:spcPts val="400"/>
              </a:spcBef>
              <a:spcAft>
                <a:spcPts val="0"/>
              </a:spcAft>
              <a:buNone/>
            </a:pPr>
            <a:endParaRPr sz="1800" dirty="0"/>
          </a:p>
          <a:p>
            <a:pPr marL="0" lvl="0" indent="0" algn="l" rtl="0">
              <a:spcBef>
                <a:spcPts val="400"/>
              </a:spcBef>
              <a:spcAft>
                <a:spcPts val="0"/>
              </a:spcAft>
              <a:buNone/>
            </a:pPr>
            <a:r>
              <a:rPr lang="en-US" sz="1800" dirty="0"/>
              <a:t>Moderate Risk</a:t>
            </a:r>
            <a:endParaRPr sz="1800" dirty="0"/>
          </a:p>
          <a:p>
            <a:pPr marL="457200" lvl="0" indent="-342900" algn="l" rtl="0">
              <a:spcBef>
                <a:spcPts val="400"/>
              </a:spcBef>
              <a:spcAft>
                <a:spcPts val="0"/>
              </a:spcAft>
              <a:buSzPts val="1800"/>
              <a:buChar char="-"/>
            </a:pPr>
            <a:r>
              <a:rPr lang="en-US" sz="1800" dirty="0"/>
              <a:t>History of moderate withdrawal symptoms</a:t>
            </a:r>
            <a:endParaRPr sz="1800" dirty="0"/>
          </a:p>
          <a:p>
            <a:pPr marL="457200" lvl="0" indent="-342900" algn="l" rtl="0">
              <a:spcBef>
                <a:spcPts val="0"/>
              </a:spcBef>
              <a:spcAft>
                <a:spcPts val="0"/>
              </a:spcAft>
              <a:buSzPts val="1800"/>
              <a:buChar char="-"/>
            </a:pPr>
            <a:r>
              <a:rPr lang="en-US" sz="1800" dirty="0"/>
              <a:t>10-15 drinks per day or CIWA-</a:t>
            </a:r>
            <a:r>
              <a:rPr lang="en-US" sz="1800" dirty="0" err="1"/>
              <a:t>Ar</a:t>
            </a:r>
            <a:r>
              <a:rPr lang="en-US" sz="1800" dirty="0"/>
              <a:t> 11-18</a:t>
            </a:r>
            <a:endParaRPr sz="1800" dirty="0"/>
          </a:p>
        </p:txBody>
      </p:sp>
      <p:sp>
        <p:nvSpPr>
          <p:cNvPr id="171" name="Google Shape;171;g324fa660a06_0_158"/>
          <p:cNvSpPr txBox="1">
            <a:spLocks noGrp="1"/>
          </p:cNvSpPr>
          <p:nvPr>
            <p:ph type="title"/>
          </p:nvPr>
        </p:nvSpPr>
        <p:spPr>
          <a:xfrm>
            <a:off x="210297" y="550270"/>
            <a:ext cx="7886700" cy="46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Risk Stratification for Ambulatory Management</a:t>
            </a:r>
            <a:endParaRPr dirty="0"/>
          </a:p>
        </p:txBody>
      </p:sp>
      <p:sp>
        <p:nvSpPr>
          <p:cNvPr id="172" name="Google Shape;172;g324fa660a06_0_158"/>
          <p:cNvSpPr txBox="1"/>
          <p:nvPr/>
        </p:nvSpPr>
        <p:spPr>
          <a:xfrm>
            <a:off x="841525" y="4254800"/>
            <a:ext cx="3885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Helvetica Neue"/>
                <a:ea typeface="Helvetica Neue"/>
                <a:cs typeface="Helvetica Neue"/>
                <a:sym typeface="Helvetica Neue"/>
              </a:rPr>
              <a:t>Medications for Alcohol Use Disorder Guideline: San Francisco Health Network Behavioral Health Services</a:t>
            </a:r>
            <a:endParaRPr sz="12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200">
                <a:solidFill>
                  <a:schemeClr val="dk1"/>
                </a:solidFill>
                <a:latin typeface="Helvetica Neue"/>
                <a:ea typeface="Helvetica Neue"/>
                <a:cs typeface="Helvetica Neue"/>
                <a:sym typeface="Helvetica Neue"/>
              </a:rPr>
              <a:t>Medication Use Improvement Committee 11/02/2023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24fa660a06_0_129"/>
          <p:cNvSpPr txBox="1">
            <a:spLocks noGrp="1"/>
          </p:cNvSpPr>
          <p:nvPr>
            <p:ph type="body" idx="1"/>
          </p:nvPr>
        </p:nvSpPr>
        <p:spPr>
          <a:xfrm>
            <a:off x="201167" y="1257299"/>
            <a:ext cx="8714100" cy="31389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Low Risk	</a:t>
            </a:r>
            <a:endParaRPr dirty="0"/>
          </a:p>
          <a:p>
            <a:pPr marL="457200" lvl="0" indent="457200" algn="l" rtl="0">
              <a:spcBef>
                <a:spcPts val="400"/>
              </a:spcBef>
              <a:spcAft>
                <a:spcPts val="0"/>
              </a:spcAft>
              <a:buNone/>
            </a:pPr>
            <a:r>
              <a:rPr lang="en-US" u="sng" dirty="0"/>
              <a:t>Adequate Liver Function</a:t>
            </a:r>
            <a:r>
              <a:rPr lang="en-US" dirty="0"/>
              <a:t>			</a:t>
            </a:r>
            <a:r>
              <a:rPr lang="en-US" u="sng" dirty="0"/>
              <a:t>Impaired Liver Function</a:t>
            </a:r>
            <a:endParaRPr u="sng" dirty="0"/>
          </a:p>
          <a:p>
            <a:pPr marL="0" lvl="0" indent="0" algn="l" rtl="0">
              <a:spcBef>
                <a:spcPts val="400"/>
              </a:spcBef>
              <a:spcAft>
                <a:spcPts val="0"/>
              </a:spcAft>
              <a:buNone/>
            </a:pPr>
            <a:r>
              <a:rPr lang="en-US" dirty="0"/>
              <a:t>Day 1	Chlordiazepoxide 25-50mg po Q6H		Lorazepam 1-2mg po Q6H	</a:t>
            </a:r>
            <a:endParaRPr dirty="0"/>
          </a:p>
          <a:p>
            <a:pPr marL="0" lvl="0" indent="0" algn="l" rtl="0">
              <a:spcBef>
                <a:spcPts val="400"/>
              </a:spcBef>
              <a:spcAft>
                <a:spcPts val="0"/>
              </a:spcAft>
              <a:buNone/>
            </a:pPr>
            <a:r>
              <a:rPr lang="en-US" dirty="0"/>
              <a:t>Day 2	Chlordiazepoxide 25-50mg po Q6H		Lorazepam 1-2mg po Q6H</a:t>
            </a:r>
            <a:endParaRPr dirty="0"/>
          </a:p>
          <a:p>
            <a:pPr marL="0" lvl="0" indent="0" algn="l" rtl="0">
              <a:spcBef>
                <a:spcPts val="400"/>
              </a:spcBef>
              <a:spcAft>
                <a:spcPts val="0"/>
              </a:spcAft>
              <a:buNone/>
            </a:pPr>
            <a:r>
              <a:rPr lang="en-US" dirty="0"/>
              <a:t>Day 3	Chlordiazepoxide 25mg po Q6H			Lorazepam 1mg po Q6H</a:t>
            </a:r>
            <a:endParaRPr dirty="0"/>
          </a:p>
          <a:p>
            <a:pPr marL="0" lvl="0" indent="0" algn="l" rtl="0">
              <a:spcBef>
                <a:spcPts val="400"/>
              </a:spcBef>
              <a:spcAft>
                <a:spcPts val="0"/>
              </a:spcAft>
              <a:buNone/>
            </a:pPr>
            <a:r>
              <a:rPr lang="en-US" dirty="0"/>
              <a:t>Day 4	Chlordiazepoxide 25mg po Q8H			Lorazepam 1mg po Q8H</a:t>
            </a:r>
            <a:endParaRPr dirty="0"/>
          </a:p>
          <a:p>
            <a:pPr marL="0" lvl="0" indent="0" algn="l" rtl="0">
              <a:spcBef>
                <a:spcPts val="400"/>
              </a:spcBef>
              <a:spcAft>
                <a:spcPts val="0"/>
              </a:spcAft>
              <a:buNone/>
            </a:pPr>
            <a:r>
              <a:rPr lang="en-US" dirty="0"/>
              <a:t>Day 5	Chlordiazepoxide 25mg po Q12H			Lorazepam 0.5-1mg po Q12H</a:t>
            </a: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p:txBody>
      </p:sp>
      <p:sp>
        <p:nvSpPr>
          <p:cNvPr id="179" name="Google Shape;179;g324fa660a06_0_129"/>
          <p:cNvSpPr txBox="1">
            <a:spLocks noGrp="1"/>
          </p:cNvSpPr>
          <p:nvPr>
            <p:ph type="title"/>
          </p:nvPr>
        </p:nvSpPr>
        <p:spPr>
          <a:xfrm>
            <a:off x="210297" y="550270"/>
            <a:ext cx="7886700" cy="46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Treatment Approach: Low Risk</a:t>
            </a:r>
            <a:endParaRPr/>
          </a:p>
        </p:txBody>
      </p:sp>
      <p:sp>
        <p:nvSpPr>
          <p:cNvPr id="180" name="Google Shape;180;g324fa660a06_0_129"/>
          <p:cNvSpPr txBox="1"/>
          <p:nvPr/>
        </p:nvSpPr>
        <p:spPr>
          <a:xfrm>
            <a:off x="858800" y="4256375"/>
            <a:ext cx="4926300" cy="72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Roboto"/>
                <a:ea typeface="Roboto"/>
                <a:cs typeface="Roboto"/>
                <a:sym typeface="Roboto"/>
              </a:rPr>
              <a:t>Medications for Alcohol Use Disorder Guideline: San Francisco Health Network Behavioral Health Services</a:t>
            </a:r>
            <a:endParaRPr sz="1200">
              <a:solidFill>
                <a:schemeClr val="dk1"/>
              </a:solidFill>
              <a:latin typeface="Roboto"/>
              <a:ea typeface="Roboto"/>
              <a:cs typeface="Roboto"/>
              <a:sym typeface="Roboto"/>
            </a:endParaRPr>
          </a:p>
          <a:p>
            <a:pPr marL="0" lvl="0" indent="0" algn="l" rtl="0">
              <a:spcBef>
                <a:spcPts val="0"/>
              </a:spcBef>
              <a:spcAft>
                <a:spcPts val="0"/>
              </a:spcAft>
              <a:buNone/>
            </a:pPr>
            <a:r>
              <a:rPr lang="en-US" sz="1200">
                <a:solidFill>
                  <a:schemeClr val="dk1"/>
                </a:solidFill>
                <a:latin typeface="Roboto"/>
                <a:ea typeface="Roboto"/>
                <a:cs typeface="Roboto"/>
                <a:sym typeface="Roboto"/>
              </a:rPr>
              <a:t>Medication Use Improvement Committee 11/02/2023</a:t>
            </a:r>
            <a:endParaRPr sz="1200">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24fa660a06_0_151"/>
          <p:cNvSpPr txBox="1">
            <a:spLocks noGrp="1"/>
          </p:cNvSpPr>
          <p:nvPr>
            <p:ph type="body" idx="1"/>
          </p:nvPr>
        </p:nvSpPr>
        <p:spPr>
          <a:xfrm>
            <a:off x="201167" y="1257299"/>
            <a:ext cx="8714100" cy="31389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Moderate Risk	</a:t>
            </a:r>
            <a:endParaRPr dirty="0"/>
          </a:p>
          <a:p>
            <a:pPr marL="457200" lvl="0" indent="457200" algn="l" rtl="0">
              <a:spcBef>
                <a:spcPts val="400"/>
              </a:spcBef>
              <a:spcAft>
                <a:spcPts val="0"/>
              </a:spcAft>
              <a:buNone/>
            </a:pPr>
            <a:r>
              <a:rPr lang="en-US" u="sng" dirty="0"/>
              <a:t>Adequate Liver Function</a:t>
            </a:r>
            <a:r>
              <a:rPr lang="en-US" dirty="0"/>
              <a:t>			</a:t>
            </a:r>
            <a:r>
              <a:rPr lang="en-US" u="sng" dirty="0"/>
              <a:t>Impaired Liver Function</a:t>
            </a:r>
            <a:endParaRPr u="sng" dirty="0"/>
          </a:p>
          <a:p>
            <a:pPr marL="0" lvl="0" indent="0" algn="l" rtl="0">
              <a:spcBef>
                <a:spcPts val="400"/>
              </a:spcBef>
              <a:spcAft>
                <a:spcPts val="0"/>
              </a:spcAft>
              <a:buNone/>
            </a:pPr>
            <a:r>
              <a:rPr lang="en-US" dirty="0"/>
              <a:t>Day 1	Chlordiazepoxide 75-100mg po Q6H		Lorazepam 2-3mg po Q6H	</a:t>
            </a:r>
            <a:endParaRPr dirty="0"/>
          </a:p>
          <a:p>
            <a:pPr marL="0" lvl="0" indent="0" algn="l" rtl="0">
              <a:spcBef>
                <a:spcPts val="400"/>
              </a:spcBef>
              <a:spcAft>
                <a:spcPts val="0"/>
              </a:spcAft>
              <a:buNone/>
            </a:pPr>
            <a:r>
              <a:rPr lang="en-US" dirty="0"/>
              <a:t>Day 2	Chlordiazepoxide 75-100mg po Q6H		Lorazepam 2-3mg po Q6H</a:t>
            </a:r>
            <a:endParaRPr dirty="0"/>
          </a:p>
          <a:p>
            <a:pPr marL="0" lvl="0" indent="0" algn="l" rtl="0">
              <a:spcBef>
                <a:spcPts val="400"/>
              </a:spcBef>
              <a:spcAft>
                <a:spcPts val="0"/>
              </a:spcAft>
              <a:buNone/>
            </a:pPr>
            <a:r>
              <a:rPr lang="en-US" dirty="0"/>
              <a:t>Day 3	Chlordiazepoxide 50-75mg po Q6H		Lorazepam 2mg po Q6H</a:t>
            </a:r>
            <a:endParaRPr dirty="0"/>
          </a:p>
          <a:p>
            <a:pPr marL="0" lvl="0" indent="0" algn="l" rtl="0">
              <a:spcBef>
                <a:spcPts val="400"/>
              </a:spcBef>
              <a:spcAft>
                <a:spcPts val="0"/>
              </a:spcAft>
              <a:buNone/>
            </a:pPr>
            <a:r>
              <a:rPr lang="en-US" dirty="0"/>
              <a:t>Day 4	Chlordiazepoxide 25-50mg po Q8H		Lorazepam 1-2mg po Q8H</a:t>
            </a:r>
            <a:endParaRPr dirty="0"/>
          </a:p>
          <a:p>
            <a:pPr marL="0" lvl="0" indent="0" algn="l" rtl="0">
              <a:spcBef>
                <a:spcPts val="400"/>
              </a:spcBef>
              <a:spcAft>
                <a:spcPts val="0"/>
              </a:spcAft>
              <a:buNone/>
            </a:pPr>
            <a:r>
              <a:rPr lang="en-US" dirty="0"/>
              <a:t>Day 5	Chlordiazepoxide 25mg po Q8H			Lorazepam 0.5-1mg po Q8H</a:t>
            </a:r>
            <a:endParaRPr dirty="0"/>
          </a:p>
          <a:p>
            <a:pPr marL="0" lvl="0" indent="0" algn="l" rtl="0">
              <a:spcBef>
                <a:spcPts val="400"/>
              </a:spcBef>
              <a:spcAft>
                <a:spcPts val="0"/>
              </a:spcAft>
              <a:buNone/>
            </a:pPr>
            <a:r>
              <a:rPr lang="en-US" dirty="0"/>
              <a:t>Day 6	Chlordiazepoxide 25mg po Q12H			Lorazepam 0.5mg po Q12H</a:t>
            </a: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p:txBody>
      </p:sp>
      <p:sp>
        <p:nvSpPr>
          <p:cNvPr id="187" name="Google Shape;187;g324fa660a06_0_151"/>
          <p:cNvSpPr txBox="1">
            <a:spLocks noGrp="1"/>
          </p:cNvSpPr>
          <p:nvPr>
            <p:ph type="title"/>
          </p:nvPr>
        </p:nvSpPr>
        <p:spPr>
          <a:xfrm>
            <a:off x="210297" y="550270"/>
            <a:ext cx="7886700" cy="46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Treatment Approach: Moderate Risk</a:t>
            </a:r>
            <a:endParaRPr dirty="0"/>
          </a:p>
        </p:txBody>
      </p:sp>
      <p:sp>
        <p:nvSpPr>
          <p:cNvPr id="188" name="Google Shape;188;g324fa660a06_0_151"/>
          <p:cNvSpPr txBox="1"/>
          <p:nvPr/>
        </p:nvSpPr>
        <p:spPr>
          <a:xfrm>
            <a:off x="858800" y="4256375"/>
            <a:ext cx="4926300" cy="72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mj-lt"/>
                <a:ea typeface="Roboto"/>
                <a:cs typeface="Roboto"/>
                <a:sym typeface="Roboto"/>
              </a:rPr>
              <a:t>Medications for Alcohol Use Disorder Guideline: San Francisco Health Network Behavioral Health Services</a:t>
            </a:r>
            <a:endParaRPr sz="1200" dirty="0">
              <a:solidFill>
                <a:schemeClr val="dk1"/>
              </a:solidFill>
              <a:latin typeface="+mj-lt"/>
              <a:ea typeface="Roboto"/>
              <a:cs typeface="Roboto"/>
              <a:sym typeface="Roboto"/>
            </a:endParaRPr>
          </a:p>
          <a:p>
            <a:pPr marL="0" lvl="0" indent="0" algn="l" rtl="0">
              <a:spcBef>
                <a:spcPts val="0"/>
              </a:spcBef>
              <a:spcAft>
                <a:spcPts val="0"/>
              </a:spcAft>
              <a:buNone/>
            </a:pPr>
            <a:r>
              <a:rPr lang="en-US" sz="1200" dirty="0">
                <a:solidFill>
                  <a:schemeClr val="dk1"/>
                </a:solidFill>
                <a:latin typeface="+mj-lt"/>
                <a:ea typeface="Roboto"/>
                <a:cs typeface="Roboto"/>
                <a:sym typeface="Roboto"/>
              </a:rPr>
              <a:t>Medication Use Improvement Committee 11/02/2023</a:t>
            </a:r>
            <a:endParaRPr sz="1200" dirty="0">
              <a:solidFill>
                <a:schemeClr val="dk1"/>
              </a:solidFill>
              <a:latin typeface="+mj-lt"/>
              <a:ea typeface="Roboto"/>
              <a:cs typeface="Roboto"/>
              <a:sym typeface="Roboto"/>
            </a:endParaRPr>
          </a:p>
          <a:p>
            <a:pPr marL="0" lvl="0" indent="0" algn="l" rtl="0">
              <a:spcBef>
                <a:spcPts val="0"/>
              </a:spcBef>
              <a:spcAft>
                <a:spcPts val="0"/>
              </a:spcAft>
              <a:buNone/>
            </a:pPr>
            <a:endParaRPr dirty="0">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g324fa660a06_0_116"/>
          <p:cNvSpPr txBox="1">
            <a:spLocks noGrp="1"/>
          </p:cNvSpPr>
          <p:nvPr>
            <p:ph type="body" idx="1"/>
          </p:nvPr>
        </p:nvSpPr>
        <p:spPr>
          <a:xfrm>
            <a:off x="201167" y="1257299"/>
            <a:ext cx="8714100" cy="3138900"/>
          </a:xfrm>
          <a:prstGeom prst="rect">
            <a:avLst/>
          </a:prstGeom>
        </p:spPr>
        <p:txBody>
          <a:bodyPr spcFirstLastPara="1" wrap="square" lIns="91425" tIns="45700" rIns="91425" bIns="45700" anchor="t" anchorCtr="0">
            <a:noAutofit/>
          </a:bodyPr>
          <a:lstStyle/>
          <a:p>
            <a:pPr marL="457200" lvl="0" indent="-342900" algn="l" rtl="0">
              <a:lnSpc>
                <a:spcPct val="100000"/>
              </a:lnSpc>
              <a:spcBef>
                <a:spcPts val="400"/>
              </a:spcBef>
              <a:spcAft>
                <a:spcPts val="0"/>
              </a:spcAft>
              <a:buSzPts val="1800"/>
              <a:buChar char="•"/>
            </a:pPr>
            <a:r>
              <a:rPr lang="en-US" sz="1800" dirty="0"/>
              <a:t>Focus on the large number of patients at low to moderate risk of alcohol withdrawal who present for treatment in ambulatory care settings</a:t>
            </a:r>
            <a:endParaRPr sz="1800" dirty="0"/>
          </a:p>
          <a:p>
            <a:pPr marL="457200" lvl="0" indent="0" algn="l" rtl="0">
              <a:lnSpc>
                <a:spcPct val="100000"/>
              </a:lnSpc>
              <a:spcBef>
                <a:spcPts val="400"/>
              </a:spcBef>
              <a:spcAft>
                <a:spcPts val="0"/>
              </a:spcAft>
              <a:buNone/>
            </a:pPr>
            <a:endParaRPr sz="1800" dirty="0"/>
          </a:p>
          <a:p>
            <a:pPr marL="457200" lvl="0" indent="-342900" algn="l" rtl="0">
              <a:lnSpc>
                <a:spcPct val="100000"/>
              </a:lnSpc>
              <a:spcBef>
                <a:spcPts val="400"/>
              </a:spcBef>
              <a:spcAft>
                <a:spcPts val="0"/>
              </a:spcAft>
              <a:buSzPts val="1800"/>
              <a:buChar char="•"/>
            </a:pPr>
            <a:r>
              <a:rPr lang="en-US" sz="1800" dirty="0"/>
              <a:t>Address the gaps in the care continuum for treating alcohol withdrawal</a:t>
            </a:r>
            <a:endParaRPr sz="1800" dirty="0"/>
          </a:p>
          <a:p>
            <a:pPr marL="457200" lvl="0" indent="0" algn="l" rtl="0">
              <a:lnSpc>
                <a:spcPct val="100000"/>
              </a:lnSpc>
              <a:spcBef>
                <a:spcPts val="400"/>
              </a:spcBef>
              <a:spcAft>
                <a:spcPts val="0"/>
              </a:spcAft>
              <a:buNone/>
            </a:pPr>
            <a:endParaRPr sz="1800" dirty="0"/>
          </a:p>
          <a:p>
            <a:pPr marL="457200" lvl="0" indent="-342900" algn="l" rtl="0">
              <a:lnSpc>
                <a:spcPct val="100000"/>
              </a:lnSpc>
              <a:spcBef>
                <a:spcPts val="400"/>
              </a:spcBef>
              <a:spcAft>
                <a:spcPts val="0"/>
              </a:spcAft>
              <a:buSzPts val="1800"/>
              <a:buChar char="•"/>
            </a:pPr>
            <a:r>
              <a:rPr lang="en-US" sz="1800" dirty="0"/>
              <a:t>Identify patients who can be managed for alcohol withdrawal in non-hospital settings and identify patients to advocate for higher level of care placement</a:t>
            </a:r>
            <a:endParaRPr sz="1800" dirty="0"/>
          </a:p>
          <a:p>
            <a:pPr marL="457200" lvl="0" indent="0" algn="l" rtl="0">
              <a:lnSpc>
                <a:spcPct val="100000"/>
              </a:lnSpc>
              <a:spcBef>
                <a:spcPts val="400"/>
              </a:spcBef>
              <a:spcAft>
                <a:spcPts val="0"/>
              </a:spcAft>
              <a:buNone/>
            </a:pPr>
            <a:endParaRPr sz="1800" dirty="0"/>
          </a:p>
          <a:p>
            <a:pPr marL="457200" lvl="0" indent="-342900" algn="l" rtl="0">
              <a:lnSpc>
                <a:spcPct val="100000"/>
              </a:lnSpc>
              <a:spcBef>
                <a:spcPts val="400"/>
              </a:spcBef>
              <a:spcAft>
                <a:spcPts val="0"/>
              </a:spcAft>
              <a:buSzPts val="1800"/>
              <a:buChar char="•"/>
            </a:pPr>
            <a:r>
              <a:rPr lang="en-US" sz="1800" dirty="0"/>
              <a:t>Develop pharmacotherapy and placement treatment plan for alcohol withdrawal management</a:t>
            </a:r>
            <a:endParaRPr sz="1800" dirty="0"/>
          </a:p>
        </p:txBody>
      </p:sp>
      <p:sp>
        <p:nvSpPr>
          <p:cNvPr id="52" name="Google Shape;52;g324fa660a06_0_116"/>
          <p:cNvSpPr txBox="1">
            <a:spLocks noGrp="1"/>
          </p:cNvSpPr>
          <p:nvPr>
            <p:ph type="title"/>
          </p:nvPr>
        </p:nvSpPr>
        <p:spPr>
          <a:xfrm>
            <a:off x="210297" y="550270"/>
            <a:ext cx="7886700" cy="46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Goals for Discussion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24fa660a06_0_195"/>
          <p:cNvSpPr txBox="1">
            <a:spLocks noGrp="1"/>
          </p:cNvSpPr>
          <p:nvPr>
            <p:ph type="body" idx="1"/>
          </p:nvPr>
        </p:nvSpPr>
        <p:spPr>
          <a:xfrm>
            <a:off x="210297" y="930129"/>
            <a:ext cx="8714100" cy="2920417"/>
          </a:xfrm>
          <a:prstGeom prst="rect">
            <a:avLst/>
          </a:prstGeom>
        </p:spPr>
        <p:txBody>
          <a:bodyPr spcFirstLastPara="1" wrap="square" lIns="91425" tIns="45700" rIns="91425" bIns="45700" anchor="t" anchorCtr="0">
            <a:noAutofit/>
          </a:bodyPr>
          <a:lstStyle/>
          <a:p>
            <a:pPr marL="457200" lvl="0" indent="-317500" algn="l" rtl="0">
              <a:spcBef>
                <a:spcPts val="400"/>
              </a:spcBef>
              <a:spcAft>
                <a:spcPts val="0"/>
              </a:spcAft>
              <a:buSzPts val="1400"/>
              <a:buChar char="•"/>
            </a:pPr>
            <a:r>
              <a:rPr lang="en-US" dirty="0"/>
              <a:t>Gabapentin</a:t>
            </a:r>
          </a:p>
          <a:p>
            <a:pPr lvl="1">
              <a:buChar char="•"/>
            </a:pPr>
            <a:r>
              <a:rPr lang="en-US" dirty="0"/>
              <a:t>Many small studies including low-risk outpatients, some findings suggest lower risk of drinking and better tolerability vs benzodiazepines</a:t>
            </a:r>
          </a:p>
          <a:p>
            <a:pPr lvl="1">
              <a:buChar char="•"/>
            </a:pPr>
            <a:r>
              <a:rPr lang="en-US" dirty="0"/>
              <a:t>Starting doses 1200-2400mg/day split BID-TID tapered over 6-7days</a:t>
            </a:r>
            <a:endParaRPr dirty="0"/>
          </a:p>
          <a:p>
            <a:pPr marL="457200" lvl="0" indent="-317500" algn="l" rtl="0">
              <a:spcBef>
                <a:spcPts val="400"/>
              </a:spcBef>
              <a:spcAft>
                <a:spcPts val="0"/>
              </a:spcAft>
              <a:buSzPts val="1400"/>
              <a:buChar char="•"/>
            </a:pPr>
            <a:r>
              <a:rPr lang="en-US" dirty="0"/>
              <a:t>Carbamazepine </a:t>
            </a:r>
          </a:p>
          <a:p>
            <a:pPr lvl="1">
              <a:buChar char="•"/>
            </a:pPr>
            <a:r>
              <a:rPr lang="en-US" dirty="0"/>
              <a:t>Demonstrated efficacy in 9 controlled trials, with similar response to benzodiazepines</a:t>
            </a:r>
          </a:p>
          <a:p>
            <a:pPr lvl="1">
              <a:buChar char="•"/>
            </a:pPr>
            <a:r>
              <a:rPr lang="en-US" dirty="0"/>
              <a:t>Dosing 800mg/day tapered over 7 days</a:t>
            </a:r>
            <a:endParaRPr dirty="0"/>
          </a:p>
          <a:p>
            <a:pPr marL="457200" lvl="0" indent="-317500" algn="l" rtl="0">
              <a:spcBef>
                <a:spcPts val="400"/>
              </a:spcBef>
              <a:spcAft>
                <a:spcPts val="0"/>
              </a:spcAft>
              <a:buSzPts val="1400"/>
              <a:buChar char="•"/>
            </a:pPr>
            <a:r>
              <a:rPr lang="en-US" dirty="0"/>
              <a:t>Oxcarbazepine</a:t>
            </a:r>
          </a:p>
          <a:p>
            <a:pPr lvl="1">
              <a:buChar char="•"/>
            </a:pPr>
            <a:r>
              <a:rPr lang="en-US" dirty="0"/>
              <a:t>Limited data, fewer adverse effects/drug interactions vs CBZ	</a:t>
            </a:r>
            <a:endParaRPr dirty="0"/>
          </a:p>
          <a:p>
            <a:pPr marL="457200" lvl="0" indent="-317500" algn="l" rtl="0">
              <a:spcBef>
                <a:spcPts val="400"/>
              </a:spcBef>
              <a:spcAft>
                <a:spcPts val="0"/>
              </a:spcAft>
              <a:buSzPts val="1400"/>
              <a:buChar char="•"/>
            </a:pPr>
            <a:r>
              <a:rPr lang="en-US" dirty="0"/>
              <a:t>Valproate</a:t>
            </a:r>
          </a:p>
          <a:p>
            <a:pPr lvl="1">
              <a:buChar char="•"/>
            </a:pPr>
            <a:r>
              <a:rPr lang="en-US" dirty="0">
                <a:latin typeface="Helvetica Neue"/>
                <a:ea typeface="Helvetica Neue"/>
                <a:cs typeface="Helvetica Neue"/>
                <a:sym typeface="Helvetica Neue"/>
              </a:rPr>
              <a:t>6 studies, faster resolution of symptoms, less use of rescue benzodiazepines</a:t>
            </a:r>
            <a:endParaRPr dirty="0">
              <a:latin typeface="Helvetica Neue"/>
              <a:ea typeface="Helvetica Neue"/>
              <a:cs typeface="Helvetica Neue"/>
              <a:sym typeface="Helvetica Neue"/>
            </a:endParaRPr>
          </a:p>
          <a:p>
            <a:pPr marL="457200" lvl="0" indent="-317500" algn="l" rtl="0">
              <a:spcBef>
                <a:spcPts val="400"/>
              </a:spcBef>
              <a:spcAft>
                <a:spcPts val="0"/>
              </a:spcAft>
              <a:buSzPts val="1400"/>
              <a:buChar char="•"/>
            </a:pPr>
            <a:r>
              <a:rPr lang="en-US" dirty="0"/>
              <a:t>Alpha-2 agonists</a:t>
            </a:r>
            <a:endParaRPr dirty="0"/>
          </a:p>
          <a:p>
            <a:pPr marL="914400" lvl="1" indent="-317500" algn="l" rtl="0">
              <a:lnSpc>
                <a:spcPct val="100000"/>
              </a:lnSpc>
              <a:spcBef>
                <a:spcPts val="0"/>
              </a:spcBef>
              <a:spcAft>
                <a:spcPts val="0"/>
              </a:spcAft>
              <a:buSzPts val="1400"/>
              <a:buChar char="–"/>
            </a:pPr>
            <a:r>
              <a:rPr lang="en-US" dirty="0">
                <a:latin typeface="Helvetica Neue"/>
                <a:ea typeface="Helvetica Neue"/>
                <a:cs typeface="Helvetica Neue"/>
                <a:sym typeface="Helvetica Neue"/>
              </a:rPr>
              <a:t>Clonidine most studied with 7 small trials, effective against many symptoms of withdrawal including anxiety, irritability, agitation</a:t>
            </a:r>
            <a:endParaRPr dirty="0"/>
          </a:p>
        </p:txBody>
      </p:sp>
      <p:sp>
        <p:nvSpPr>
          <p:cNvPr id="195" name="Google Shape;195;g324fa660a06_0_195"/>
          <p:cNvSpPr txBox="1">
            <a:spLocks noGrp="1"/>
          </p:cNvSpPr>
          <p:nvPr>
            <p:ph type="title"/>
          </p:nvPr>
        </p:nvSpPr>
        <p:spPr>
          <a:xfrm>
            <a:off x="210297" y="550270"/>
            <a:ext cx="7886700" cy="46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Non-Benzodiazepines/Adjunctive treatments</a:t>
            </a:r>
            <a:endParaRPr dirty="0"/>
          </a:p>
        </p:txBody>
      </p:sp>
      <p:sp>
        <p:nvSpPr>
          <p:cNvPr id="2" name="TextBox 1">
            <a:extLst>
              <a:ext uri="{FF2B5EF4-FFF2-40B4-BE49-F238E27FC236}">
                <a16:creationId xmlns:a16="http://schemas.microsoft.com/office/drawing/2014/main" id="{783B58B3-3C8A-99FF-248C-02A658312DC1}"/>
              </a:ext>
            </a:extLst>
          </p:cNvPr>
          <p:cNvSpPr txBox="1"/>
          <p:nvPr/>
        </p:nvSpPr>
        <p:spPr>
          <a:xfrm>
            <a:off x="620786" y="4402736"/>
            <a:ext cx="6249799" cy="646331"/>
          </a:xfrm>
          <a:prstGeom prst="rect">
            <a:avLst/>
          </a:prstGeom>
          <a:noFill/>
        </p:spPr>
        <p:txBody>
          <a:bodyPr wrap="square" rtlCol="0">
            <a:spAutoFit/>
          </a:bodyPr>
          <a:lstStyle/>
          <a:p>
            <a:r>
              <a:rPr lang="en-US" sz="1200" dirty="0"/>
              <a:t>Modesto-Lowe V et al. Cleveland Clinic Journal of Medicine 2019;86:815-882</a:t>
            </a:r>
          </a:p>
          <a:p>
            <a:r>
              <a:rPr lang="en-US" sz="1200" dirty="0"/>
              <a:t>Barrons R, Roberts N. J Clin Pharm </a:t>
            </a:r>
            <a:r>
              <a:rPr lang="en-US" sz="1200" dirty="0" err="1"/>
              <a:t>Ther</a:t>
            </a:r>
            <a:r>
              <a:rPr lang="en-US" sz="1200" dirty="0"/>
              <a:t> 2010;35:153-167</a:t>
            </a:r>
          </a:p>
          <a:p>
            <a:r>
              <a:rPr lang="en-US" sz="1200" dirty="0">
                <a:latin typeface="Helvetica Neue"/>
                <a:ea typeface="Helvetica Neue"/>
                <a:cs typeface="Helvetica Neue"/>
                <a:sym typeface="Helvetica Neue"/>
              </a:rPr>
              <a:t>Maldonado J. Critical Care Clinics 2017;33:559-599</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24fa660a06_0_181"/>
          <p:cNvSpPr txBox="1">
            <a:spLocks noGrp="1"/>
          </p:cNvSpPr>
          <p:nvPr>
            <p:ph type="body" idx="1"/>
          </p:nvPr>
        </p:nvSpPr>
        <p:spPr>
          <a:xfrm>
            <a:off x="214942" y="822849"/>
            <a:ext cx="8714100" cy="31389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a:p>
            <a:pPr marL="0" lvl="0" indent="0" algn="l" rtl="0">
              <a:spcBef>
                <a:spcPts val="400"/>
              </a:spcBef>
              <a:spcAft>
                <a:spcPts val="0"/>
              </a:spcAft>
              <a:buNone/>
            </a:pPr>
            <a:r>
              <a:rPr lang="en-US" sz="1600" dirty="0">
                <a:latin typeface="Roboto Light"/>
                <a:ea typeface="Roboto Light"/>
                <a:cs typeface="Roboto Light"/>
                <a:sym typeface="Roboto Light"/>
              </a:rPr>
              <a:t>• Agitation/severe tremor has not resolved despite having received multiple doses of medication</a:t>
            </a:r>
            <a:endParaRPr sz="1600" dirty="0">
              <a:latin typeface="Roboto Light"/>
              <a:ea typeface="Roboto Light"/>
              <a:cs typeface="Roboto Light"/>
              <a:sym typeface="Roboto Light"/>
            </a:endParaRPr>
          </a:p>
          <a:p>
            <a:pPr marL="457200" lvl="0" indent="-330200" algn="l" rtl="0">
              <a:spcBef>
                <a:spcPts val="400"/>
              </a:spcBef>
              <a:spcAft>
                <a:spcPts val="0"/>
              </a:spcAft>
              <a:buSzPts val="1600"/>
              <a:buFont typeface="Roboto Light"/>
              <a:buChar char="-"/>
            </a:pPr>
            <a:r>
              <a:rPr lang="en-US" sz="1600" dirty="0">
                <a:latin typeface="Roboto Light"/>
                <a:ea typeface="Roboto Light"/>
                <a:cs typeface="Roboto Light"/>
                <a:sym typeface="Roboto Light"/>
              </a:rPr>
              <a:t>First intervention maybe higher dose/more frequent dosing depending on tolerability</a:t>
            </a:r>
            <a:endParaRPr sz="1600" dirty="0">
              <a:latin typeface="Roboto Light"/>
              <a:ea typeface="Roboto Light"/>
              <a:cs typeface="Roboto Light"/>
              <a:sym typeface="Roboto Light"/>
            </a:endParaRPr>
          </a:p>
          <a:p>
            <a:pPr marL="0" lvl="0" indent="0" algn="l" rtl="0">
              <a:spcBef>
                <a:spcPts val="400"/>
              </a:spcBef>
              <a:spcAft>
                <a:spcPts val="0"/>
              </a:spcAft>
              <a:buNone/>
            </a:pPr>
            <a:endParaRPr sz="1600" dirty="0">
              <a:latin typeface="Roboto Light"/>
              <a:ea typeface="Roboto Light"/>
              <a:cs typeface="Roboto Light"/>
              <a:sym typeface="Roboto Light"/>
            </a:endParaRPr>
          </a:p>
          <a:p>
            <a:pPr marL="0" lvl="0" indent="0" algn="l" rtl="0">
              <a:spcBef>
                <a:spcPts val="400"/>
              </a:spcBef>
              <a:spcAft>
                <a:spcPts val="0"/>
              </a:spcAft>
              <a:buNone/>
            </a:pPr>
            <a:r>
              <a:rPr lang="en-US" sz="1600" dirty="0">
                <a:latin typeface="Roboto Light"/>
                <a:ea typeface="Roboto Light"/>
                <a:cs typeface="Roboto Light"/>
                <a:sym typeface="Roboto Light"/>
              </a:rPr>
              <a:t>• More severe signs or symptoms develop such as persistent vomiting, marked agitation,</a:t>
            </a:r>
            <a:endParaRPr sz="1600" dirty="0">
              <a:latin typeface="Roboto Light"/>
              <a:ea typeface="Roboto Light"/>
              <a:cs typeface="Roboto Light"/>
              <a:sym typeface="Roboto Light"/>
            </a:endParaRPr>
          </a:p>
          <a:p>
            <a:pPr marL="0" lvl="0" indent="0" algn="l" rtl="0">
              <a:spcBef>
                <a:spcPts val="400"/>
              </a:spcBef>
              <a:spcAft>
                <a:spcPts val="0"/>
              </a:spcAft>
              <a:buNone/>
            </a:pPr>
            <a:r>
              <a:rPr lang="en-US" sz="1600" dirty="0">
                <a:latin typeface="Roboto Light"/>
                <a:ea typeface="Roboto Light"/>
                <a:cs typeface="Roboto Light"/>
                <a:sym typeface="Roboto Light"/>
              </a:rPr>
              <a:t>hallucinations, confusion, or seizure</a:t>
            </a:r>
            <a:endParaRPr sz="1600" dirty="0">
              <a:latin typeface="Roboto Light"/>
              <a:ea typeface="Roboto Light"/>
              <a:cs typeface="Roboto Light"/>
              <a:sym typeface="Roboto Light"/>
            </a:endParaRPr>
          </a:p>
          <a:p>
            <a:pPr marL="0" lvl="0" indent="0" algn="l" rtl="0">
              <a:spcBef>
                <a:spcPts val="400"/>
              </a:spcBef>
              <a:spcAft>
                <a:spcPts val="0"/>
              </a:spcAft>
              <a:buNone/>
            </a:pPr>
            <a:endParaRPr sz="1600" dirty="0">
              <a:latin typeface="Roboto Light"/>
              <a:ea typeface="Roboto Light"/>
              <a:cs typeface="Roboto Light"/>
              <a:sym typeface="Roboto Light"/>
            </a:endParaRPr>
          </a:p>
          <a:p>
            <a:pPr marL="0" lvl="0" indent="0" algn="l" rtl="0">
              <a:spcBef>
                <a:spcPts val="400"/>
              </a:spcBef>
              <a:spcAft>
                <a:spcPts val="0"/>
              </a:spcAft>
              <a:buNone/>
            </a:pPr>
            <a:r>
              <a:rPr lang="en-US" sz="1600" dirty="0">
                <a:latin typeface="Roboto Light"/>
                <a:ea typeface="Roboto Light"/>
                <a:cs typeface="Roboto Light"/>
                <a:sym typeface="Roboto Light"/>
              </a:rPr>
              <a:t>• Existing medical or psychiatric condition worsens</a:t>
            </a:r>
            <a:endParaRPr sz="1600" dirty="0">
              <a:latin typeface="Roboto Light"/>
              <a:ea typeface="Roboto Light"/>
              <a:cs typeface="Roboto Light"/>
              <a:sym typeface="Roboto Light"/>
            </a:endParaRPr>
          </a:p>
          <a:p>
            <a:pPr marL="0" lvl="0" indent="0" algn="l" rtl="0">
              <a:spcBef>
                <a:spcPts val="400"/>
              </a:spcBef>
              <a:spcAft>
                <a:spcPts val="0"/>
              </a:spcAft>
              <a:buNone/>
            </a:pPr>
            <a:endParaRPr sz="1600" dirty="0">
              <a:latin typeface="Roboto Light"/>
              <a:ea typeface="Roboto Light"/>
              <a:cs typeface="Roboto Light"/>
              <a:sym typeface="Roboto Light"/>
            </a:endParaRPr>
          </a:p>
          <a:p>
            <a:pPr marL="0" lvl="0" indent="0" algn="l" rtl="0">
              <a:spcBef>
                <a:spcPts val="400"/>
              </a:spcBef>
              <a:spcAft>
                <a:spcPts val="0"/>
              </a:spcAft>
              <a:buNone/>
            </a:pPr>
            <a:r>
              <a:rPr lang="en-US" sz="1600" dirty="0">
                <a:latin typeface="Roboto Light"/>
                <a:ea typeface="Roboto Light"/>
                <a:cs typeface="Roboto Light"/>
                <a:sym typeface="Roboto Light"/>
              </a:rPr>
              <a:t>• Patient appears over-sedated or returns to alcohol use</a:t>
            </a:r>
            <a:endParaRPr sz="1600" dirty="0">
              <a:latin typeface="Roboto Light"/>
              <a:ea typeface="Roboto Light"/>
              <a:cs typeface="Roboto Light"/>
              <a:sym typeface="Roboto Light"/>
            </a:endParaRPr>
          </a:p>
          <a:p>
            <a:pPr marL="0" lvl="0" indent="0" algn="l" rtl="0">
              <a:spcBef>
                <a:spcPts val="400"/>
              </a:spcBef>
              <a:spcAft>
                <a:spcPts val="0"/>
              </a:spcAft>
              <a:buNone/>
            </a:pPr>
            <a:endParaRPr sz="1600" dirty="0">
              <a:latin typeface="Roboto Light"/>
              <a:ea typeface="Roboto Light"/>
              <a:cs typeface="Roboto Light"/>
              <a:sym typeface="Roboto Light"/>
            </a:endParaRPr>
          </a:p>
          <a:p>
            <a:pPr marL="0" lvl="0" indent="0" algn="l" rtl="0">
              <a:spcBef>
                <a:spcPts val="400"/>
              </a:spcBef>
              <a:spcAft>
                <a:spcPts val="0"/>
              </a:spcAft>
              <a:buNone/>
            </a:pPr>
            <a:r>
              <a:rPr lang="en-US" sz="1600" dirty="0">
                <a:latin typeface="Roboto Light"/>
                <a:ea typeface="Roboto Light"/>
                <a:cs typeface="Roboto Light"/>
                <a:sym typeface="Roboto Light"/>
              </a:rPr>
              <a:t>• Syncope, unstable vital signs</a:t>
            </a:r>
            <a:endParaRPr sz="1600" dirty="0">
              <a:latin typeface="Roboto Light"/>
              <a:ea typeface="Roboto Light"/>
              <a:cs typeface="Roboto Light"/>
              <a:sym typeface="Roboto Light"/>
            </a:endParaRPr>
          </a:p>
          <a:p>
            <a:pPr marL="0" lvl="0" indent="0" algn="l" rtl="0">
              <a:spcBef>
                <a:spcPts val="400"/>
              </a:spcBef>
              <a:spcAft>
                <a:spcPts val="0"/>
              </a:spcAft>
              <a:buNone/>
            </a:pPr>
            <a:endParaRPr dirty="0"/>
          </a:p>
        </p:txBody>
      </p:sp>
      <p:sp>
        <p:nvSpPr>
          <p:cNvPr id="202" name="Google Shape;202;g324fa660a06_0_181"/>
          <p:cNvSpPr txBox="1">
            <a:spLocks noGrp="1"/>
          </p:cNvSpPr>
          <p:nvPr>
            <p:ph type="title"/>
          </p:nvPr>
        </p:nvSpPr>
        <p:spPr>
          <a:xfrm>
            <a:off x="214947" y="440170"/>
            <a:ext cx="7886700" cy="46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to Move to a Higher level of Care</a:t>
            </a:r>
            <a:endParaRPr/>
          </a:p>
        </p:txBody>
      </p:sp>
      <p:sp>
        <p:nvSpPr>
          <p:cNvPr id="203" name="Google Shape;203;g324fa660a06_0_181"/>
          <p:cNvSpPr txBox="1"/>
          <p:nvPr/>
        </p:nvSpPr>
        <p:spPr>
          <a:xfrm>
            <a:off x="440425" y="4388500"/>
            <a:ext cx="645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err="1">
                <a:solidFill>
                  <a:schemeClr val="dk2"/>
                </a:solidFill>
                <a:latin typeface="+mj-lt"/>
                <a:ea typeface="Roboto"/>
                <a:cs typeface="Roboto"/>
                <a:sym typeface="Roboto"/>
              </a:rPr>
              <a:t>Karavolis</a:t>
            </a:r>
            <a:r>
              <a:rPr lang="en-US" sz="1200" dirty="0">
                <a:solidFill>
                  <a:schemeClr val="dk2"/>
                </a:solidFill>
                <a:latin typeface="+mj-lt"/>
                <a:ea typeface="Roboto"/>
                <a:cs typeface="Roboto"/>
                <a:sym typeface="Roboto"/>
              </a:rPr>
              <a:t> ZA. AAPP Pharmacist Toolkit: Alcohol and Benzodiazepine Withdrawal Management [Internet]. Lincoln, NE: American Association of Psychiatric Pharmacists, 2024. [revised 2024 Oct 21]. Available from https://aapp.org/guideline/alcohol-benzo-withdrawal.</a:t>
            </a:r>
            <a:endParaRPr sz="1200" dirty="0">
              <a:solidFill>
                <a:schemeClr val="dk2"/>
              </a:solidFill>
              <a:latin typeface="+mj-lt"/>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24fa660a06_0_189"/>
          <p:cNvSpPr txBox="1">
            <a:spLocks noGrp="1"/>
          </p:cNvSpPr>
          <p:nvPr>
            <p:ph type="body" idx="1"/>
          </p:nvPr>
        </p:nvSpPr>
        <p:spPr>
          <a:xfrm>
            <a:off x="210297" y="1015870"/>
            <a:ext cx="8714100" cy="3138900"/>
          </a:xfrm>
          <a:prstGeom prst="rect">
            <a:avLst/>
          </a:prstGeom>
        </p:spPr>
        <p:txBody>
          <a:bodyPr spcFirstLastPara="1" wrap="square" lIns="91425" tIns="45700" rIns="91425" bIns="45700" anchor="t" anchorCtr="0">
            <a:noAutofit/>
          </a:bodyPr>
          <a:lstStyle/>
          <a:p>
            <a:pPr marL="457200" lvl="0" indent="-342900" algn="l" rtl="0">
              <a:spcBef>
                <a:spcPts val="400"/>
              </a:spcBef>
              <a:spcAft>
                <a:spcPts val="0"/>
              </a:spcAft>
              <a:buSzPts val="1800"/>
              <a:buChar char="•"/>
            </a:pPr>
            <a:r>
              <a:rPr lang="en-US" sz="1800" dirty="0"/>
              <a:t>All patients should be started on thiamine, folate, and a MVI</a:t>
            </a:r>
            <a:endParaRPr sz="1800" dirty="0"/>
          </a:p>
          <a:p>
            <a:pPr marL="457200" lvl="0" indent="0" algn="l" rtl="0">
              <a:spcBef>
                <a:spcPts val="400"/>
              </a:spcBef>
              <a:spcAft>
                <a:spcPts val="0"/>
              </a:spcAft>
              <a:buNone/>
            </a:pPr>
            <a:endParaRPr sz="1800" dirty="0"/>
          </a:p>
          <a:p>
            <a:pPr marL="457200" lvl="0" indent="-342900" algn="l" rtl="0">
              <a:spcBef>
                <a:spcPts val="400"/>
              </a:spcBef>
              <a:spcAft>
                <a:spcPts val="0"/>
              </a:spcAft>
              <a:buSzPts val="1800"/>
              <a:buChar char="•"/>
            </a:pPr>
            <a:r>
              <a:rPr lang="en-US" sz="1800" dirty="0"/>
              <a:t>Patients should be seen daily for first 72 hours and dispensed only a 24 hour supply at a time</a:t>
            </a:r>
            <a:endParaRPr sz="1800" dirty="0"/>
          </a:p>
          <a:p>
            <a:pPr marL="914400" lvl="1" indent="-342900" algn="l" rtl="0">
              <a:spcBef>
                <a:spcPts val="0"/>
              </a:spcBef>
              <a:spcAft>
                <a:spcPts val="0"/>
              </a:spcAft>
              <a:buSzPts val="1800"/>
              <a:buChar char="–"/>
            </a:pPr>
            <a:r>
              <a:rPr lang="en-US" sz="1800" dirty="0"/>
              <a:t>Check CIWA-</a:t>
            </a:r>
            <a:r>
              <a:rPr lang="en-US" sz="1800" dirty="0" err="1"/>
              <a:t>Ar</a:t>
            </a:r>
            <a:r>
              <a:rPr lang="en-US" sz="1800" dirty="0"/>
              <a:t> and BAC</a:t>
            </a:r>
            <a:endParaRPr sz="1800" dirty="0"/>
          </a:p>
          <a:p>
            <a:pPr marL="914400" lvl="1" indent="-342900" algn="l" rtl="0">
              <a:spcBef>
                <a:spcPts val="0"/>
              </a:spcBef>
              <a:spcAft>
                <a:spcPts val="0"/>
              </a:spcAft>
              <a:buSzPts val="1800"/>
              <a:buChar char="–"/>
            </a:pPr>
            <a:r>
              <a:rPr lang="en-US" sz="1800" dirty="0"/>
              <a:t>Evaluate social supports and living situation</a:t>
            </a:r>
            <a:endParaRPr sz="1800" dirty="0"/>
          </a:p>
          <a:p>
            <a:pPr marL="914400" lvl="1" indent="-342900" algn="l" rtl="0">
              <a:spcBef>
                <a:spcPts val="0"/>
              </a:spcBef>
              <a:spcAft>
                <a:spcPts val="0"/>
              </a:spcAft>
              <a:buSzPts val="1800"/>
              <a:buChar char="–"/>
            </a:pPr>
            <a:r>
              <a:rPr lang="en-US" sz="1800" dirty="0"/>
              <a:t>Obtain laboratory work</a:t>
            </a:r>
            <a:endParaRPr sz="1800" dirty="0"/>
          </a:p>
          <a:p>
            <a:pPr marL="457200" lvl="0" indent="0" algn="l" rtl="0">
              <a:spcBef>
                <a:spcPts val="400"/>
              </a:spcBef>
              <a:spcAft>
                <a:spcPts val="0"/>
              </a:spcAft>
              <a:buNone/>
            </a:pPr>
            <a:endParaRPr sz="1800" dirty="0"/>
          </a:p>
          <a:p>
            <a:pPr marL="457200" lvl="0" indent="-342900" algn="l" rtl="0">
              <a:spcBef>
                <a:spcPts val="400"/>
              </a:spcBef>
              <a:spcAft>
                <a:spcPts val="0"/>
              </a:spcAft>
              <a:buSzPts val="1800"/>
              <a:buChar char="•"/>
            </a:pPr>
            <a:r>
              <a:rPr lang="en-US" sz="1800" dirty="0"/>
              <a:t>Maintenance pharmacotherapy should be initiated along with the detoxification protocol</a:t>
            </a:r>
            <a:endParaRPr sz="1800" dirty="0"/>
          </a:p>
          <a:p>
            <a:pPr marL="0" lvl="0" indent="0" algn="l" rtl="0">
              <a:spcBef>
                <a:spcPts val="400"/>
              </a:spcBef>
              <a:spcAft>
                <a:spcPts val="0"/>
              </a:spcAft>
              <a:buNone/>
            </a:pPr>
            <a:endParaRPr sz="1800" dirty="0"/>
          </a:p>
          <a:p>
            <a:pPr marL="457200" lvl="0" indent="-342900" algn="l" rtl="0">
              <a:spcBef>
                <a:spcPts val="400"/>
              </a:spcBef>
              <a:spcAft>
                <a:spcPts val="0"/>
              </a:spcAft>
              <a:buSzPts val="1800"/>
              <a:buChar char="•"/>
            </a:pPr>
            <a:r>
              <a:rPr lang="en-US" sz="1800" dirty="0"/>
              <a:t>May use observed disulfiram during detoxification for appropriate patients</a:t>
            </a:r>
            <a:endParaRPr sz="1800" dirty="0"/>
          </a:p>
          <a:p>
            <a:pPr marL="0" lvl="0" indent="0" algn="l" rtl="0">
              <a:spcBef>
                <a:spcPts val="400"/>
              </a:spcBef>
              <a:spcAft>
                <a:spcPts val="0"/>
              </a:spcAft>
              <a:buNone/>
            </a:pPr>
            <a:endParaRPr dirty="0"/>
          </a:p>
        </p:txBody>
      </p:sp>
      <p:sp>
        <p:nvSpPr>
          <p:cNvPr id="210" name="Google Shape;210;g324fa660a06_0_189"/>
          <p:cNvSpPr txBox="1">
            <a:spLocks noGrp="1"/>
          </p:cNvSpPr>
          <p:nvPr>
            <p:ph type="title"/>
          </p:nvPr>
        </p:nvSpPr>
        <p:spPr>
          <a:xfrm>
            <a:off x="210297" y="550270"/>
            <a:ext cx="7886700" cy="46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Best Practices and Considerations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24fa660a06_0_73"/>
          <p:cNvSpPr txBox="1">
            <a:spLocks noGrp="1"/>
          </p:cNvSpPr>
          <p:nvPr>
            <p:ph type="body" idx="1"/>
          </p:nvPr>
        </p:nvSpPr>
        <p:spPr>
          <a:xfrm>
            <a:off x="201167" y="1257299"/>
            <a:ext cx="8714100" cy="3138900"/>
          </a:xfrm>
          <a:prstGeom prst="rect">
            <a:avLst/>
          </a:prstGeom>
        </p:spPr>
        <p:txBody>
          <a:bodyPr spcFirstLastPara="1" wrap="square" lIns="91425" tIns="45700" rIns="91425" bIns="45700" anchor="t" anchorCtr="0">
            <a:noAutofit/>
          </a:bodyPr>
          <a:lstStyle/>
          <a:p>
            <a:pPr marL="457200" lvl="0" indent="-342900" algn="l" rtl="0">
              <a:spcBef>
                <a:spcPts val="400"/>
              </a:spcBef>
              <a:spcAft>
                <a:spcPts val="0"/>
              </a:spcAft>
              <a:buSzPts val="1800"/>
              <a:buChar char="•"/>
            </a:pPr>
            <a:r>
              <a:rPr lang="en-US" sz="1800" dirty="0"/>
              <a:t>Identify patients at risk for mild to moderate withdrawal symptoms</a:t>
            </a:r>
            <a:endParaRPr sz="1800" dirty="0"/>
          </a:p>
          <a:p>
            <a:pPr marL="457200" lvl="0" indent="0" algn="l" rtl="0">
              <a:spcBef>
                <a:spcPts val="400"/>
              </a:spcBef>
              <a:spcAft>
                <a:spcPts val="0"/>
              </a:spcAft>
              <a:buNone/>
            </a:pPr>
            <a:endParaRPr sz="1800" dirty="0"/>
          </a:p>
          <a:p>
            <a:pPr marL="457200" lvl="0" indent="-342900" algn="l" rtl="0">
              <a:spcBef>
                <a:spcPts val="400"/>
              </a:spcBef>
              <a:spcAft>
                <a:spcPts val="0"/>
              </a:spcAft>
              <a:buSzPts val="1800"/>
              <a:buChar char="•"/>
            </a:pPr>
            <a:r>
              <a:rPr lang="en-US" sz="1800" dirty="0"/>
              <a:t>Determine patient’s motivation for stopping drinking</a:t>
            </a:r>
            <a:endParaRPr sz="1800" dirty="0"/>
          </a:p>
          <a:p>
            <a:pPr marL="457200" lvl="0" indent="0" algn="l" rtl="0">
              <a:spcBef>
                <a:spcPts val="400"/>
              </a:spcBef>
              <a:spcAft>
                <a:spcPts val="0"/>
              </a:spcAft>
              <a:buNone/>
            </a:pPr>
            <a:endParaRPr sz="1800" dirty="0"/>
          </a:p>
          <a:p>
            <a:pPr marL="457200" lvl="0" indent="-342900" algn="l" rtl="0">
              <a:spcBef>
                <a:spcPts val="400"/>
              </a:spcBef>
              <a:spcAft>
                <a:spcPts val="0"/>
              </a:spcAft>
              <a:buSzPts val="1800"/>
              <a:buChar char="•"/>
            </a:pPr>
            <a:r>
              <a:rPr lang="en-US" sz="1800" dirty="0"/>
              <a:t>Discuss maintenance pharmacotherapy options and detoxification regimen</a:t>
            </a:r>
            <a:endParaRPr sz="1800" dirty="0"/>
          </a:p>
          <a:p>
            <a:pPr marL="457200" lvl="0" indent="0" algn="l" rtl="0">
              <a:spcBef>
                <a:spcPts val="400"/>
              </a:spcBef>
              <a:spcAft>
                <a:spcPts val="0"/>
              </a:spcAft>
              <a:buNone/>
            </a:pPr>
            <a:endParaRPr sz="1800" dirty="0"/>
          </a:p>
          <a:p>
            <a:pPr marL="457200" lvl="0" indent="-342900" algn="l" rtl="0">
              <a:spcBef>
                <a:spcPts val="400"/>
              </a:spcBef>
              <a:spcAft>
                <a:spcPts val="0"/>
              </a:spcAft>
              <a:buSzPts val="1800"/>
              <a:buChar char="•"/>
            </a:pPr>
            <a:r>
              <a:rPr lang="en-US" sz="1800" dirty="0"/>
              <a:t>Coordinate follow-up visits, home support, and begin process for necessary labs</a:t>
            </a:r>
            <a:endParaRPr sz="1800" dirty="0"/>
          </a:p>
          <a:p>
            <a:pPr marL="457200" lvl="0" indent="0" algn="l" rtl="0">
              <a:spcBef>
                <a:spcPts val="400"/>
              </a:spcBef>
              <a:spcAft>
                <a:spcPts val="0"/>
              </a:spcAft>
              <a:buNone/>
            </a:pPr>
            <a:endParaRPr sz="1800" dirty="0"/>
          </a:p>
          <a:p>
            <a:pPr marL="457200" lvl="0" indent="-342900" algn="l" rtl="0">
              <a:spcBef>
                <a:spcPts val="400"/>
              </a:spcBef>
              <a:spcAft>
                <a:spcPts val="0"/>
              </a:spcAft>
              <a:buSzPts val="1800"/>
              <a:buChar char="•"/>
            </a:pPr>
            <a:r>
              <a:rPr lang="en-US" sz="1800" dirty="0"/>
              <a:t>Identify higher levels of care available and appropriateness for patient if outpatient management isn’t safe or not effective</a:t>
            </a:r>
            <a:endParaRPr sz="1800" dirty="0"/>
          </a:p>
        </p:txBody>
      </p:sp>
      <p:sp>
        <p:nvSpPr>
          <p:cNvPr id="217" name="Google Shape;217;g324fa660a06_0_73"/>
          <p:cNvSpPr txBox="1">
            <a:spLocks noGrp="1"/>
          </p:cNvSpPr>
          <p:nvPr>
            <p:ph type="title"/>
          </p:nvPr>
        </p:nvSpPr>
        <p:spPr>
          <a:xfrm>
            <a:off x="210297" y="550270"/>
            <a:ext cx="7886700" cy="46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Putting it All Together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20"/>
          <p:cNvPicPr preferRelativeResize="0"/>
          <p:nvPr/>
        </p:nvPicPr>
        <p:blipFill rotWithShape="1">
          <a:blip r:embed="rId3">
            <a:alphaModFix/>
          </a:blip>
          <a:srcRect t="19401" b="67204"/>
          <a:stretch/>
        </p:blipFill>
        <p:spPr>
          <a:xfrm>
            <a:off x="0" y="-144736"/>
            <a:ext cx="9144000" cy="380213"/>
          </a:xfrm>
          <a:prstGeom prst="rect">
            <a:avLst/>
          </a:prstGeom>
          <a:noFill/>
          <a:ln>
            <a:noFill/>
          </a:ln>
        </p:spPr>
      </p:pic>
      <p:pic>
        <p:nvPicPr>
          <p:cNvPr id="223" name="Google Shape;223;p20"/>
          <p:cNvPicPr preferRelativeResize="0"/>
          <p:nvPr/>
        </p:nvPicPr>
        <p:blipFill rotWithShape="1">
          <a:blip r:embed="rId4">
            <a:alphaModFix/>
          </a:blip>
          <a:srcRect/>
          <a:stretch/>
        </p:blipFill>
        <p:spPr>
          <a:xfrm>
            <a:off x="861567" y="424219"/>
            <a:ext cx="3055370" cy="778627"/>
          </a:xfrm>
          <a:prstGeom prst="rect">
            <a:avLst/>
          </a:prstGeom>
          <a:noFill/>
          <a:ln>
            <a:noFill/>
          </a:ln>
        </p:spPr>
      </p:pic>
      <p:sp>
        <p:nvSpPr>
          <p:cNvPr id="224" name="Google Shape;224;p20"/>
          <p:cNvSpPr txBox="1">
            <a:spLocks noGrp="1"/>
          </p:cNvSpPr>
          <p:nvPr>
            <p:ph type="title" idx="4294967295"/>
          </p:nvPr>
        </p:nvSpPr>
        <p:spPr>
          <a:xfrm>
            <a:off x="4529460" y="547583"/>
            <a:ext cx="4421920" cy="718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350"/>
              <a:buFont typeface="Helvetica Neue Light"/>
              <a:buNone/>
            </a:pPr>
            <a:r>
              <a:rPr lang="en-US" sz="1350" b="0" i="0" u="none" strike="noStrike" cap="none">
                <a:solidFill>
                  <a:schemeClr val="dk1"/>
                </a:solidFill>
                <a:latin typeface="Helvetica Neue Light"/>
                <a:ea typeface="Helvetica Neue Light"/>
                <a:cs typeface="Helvetica Neue Light"/>
                <a:sym typeface="Helvetica Neue Light"/>
              </a:rPr>
              <a:t>The National Clinician Consultation Center is a free telephone advice service for clinicians, by clinicians.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350"/>
              <a:buFont typeface="Helvetica Neue Light"/>
              <a:buNone/>
            </a:pPr>
            <a:r>
              <a:rPr lang="en-US" sz="1350" b="0" i="0" u="none" strike="noStrike" cap="none">
                <a:solidFill>
                  <a:schemeClr val="dk1"/>
                </a:solidFill>
                <a:latin typeface="Helvetica Neue Light"/>
                <a:ea typeface="Helvetica Neue Light"/>
                <a:cs typeface="Helvetica Neue Light"/>
                <a:sym typeface="Helvetica Neue Light"/>
              </a:rPr>
              <a:t>Go to </a:t>
            </a:r>
            <a:r>
              <a:rPr lang="en-US" sz="1350" b="1" i="0" u="none" strike="noStrike" cap="none">
                <a:solidFill>
                  <a:schemeClr val="dk1"/>
                </a:solidFill>
                <a:latin typeface="Helvetica Neue"/>
                <a:ea typeface="Helvetica Neue"/>
                <a:cs typeface="Helvetica Neue"/>
                <a:sym typeface="Helvetica Neue"/>
              </a:rPr>
              <a:t>nccc.ucsf.edu </a:t>
            </a:r>
            <a:r>
              <a:rPr lang="en-US" sz="1350" b="0" i="0" u="none" strike="noStrike" cap="none">
                <a:solidFill>
                  <a:schemeClr val="dk1"/>
                </a:solidFill>
                <a:latin typeface="Helvetica Neue Light"/>
                <a:ea typeface="Helvetica Neue Light"/>
                <a:cs typeface="Helvetica Neue Light"/>
                <a:sym typeface="Helvetica Neue Light"/>
              </a:rPr>
              <a:t>for more information.</a:t>
            </a:r>
            <a:endParaRPr sz="1400" b="0" i="0" u="none" strike="noStrike" cap="none">
              <a:solidFill>
                <a:srgbClr val="000000"/>
              </a:solidFill>
              <a:latin typeface="Arial"/>
              <a:ea typeface="Arial"/>
              <a:cs typeface="Arial"/>
              <a:sym typeface="Arial"/>
            </a:endParaRPr>
          </a:p>
        </p:txBody>
      </p:sp>
      <p:grpSp>
        <p:nvGrpSpPr>
          <p:cNvPr id="225" name="Google Shape;225;p20" descr="contact information for the HIV/AIDS Warline 800-933-3413"/>
          <p:cNvGrpSpPr/>
          <p:nvPr/>
        </p:nvGrpSpPr>
        <p:grpSpPr>
          <a:xfrm>
            <a:off x="566350" y="1388917"/>
            <a:ext cx="3899789" cy="820607"/>
            <a:chOff x="566350" y="1388917"/>
            <a:chExt cx="3899789" cy="820607"/>
          </a:xfrm>
        </p:grpSpPr>
        <p:sp>
          <p:nvSpPr>
            <p:cNvPr id="226" name="Google Shape;226;p20"/>
            <p:cNvSpPr/>
            <p:nvPr/>
          </p:nvSpPr>
          <p:spPr>
            <a:xfrm>
              <a:off x="566350" y="1388917"/>
              <a:ext cx="3899789" cy="820607"/>
            </a:xfrm>
            <a:prstGeom prst="rect">
              <a:avLst/>
            </a:prstGeom>
            <a:solidFill>
              <a:schemeClr val="accent1">
                <a:alpha val="1372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7" name="Google Shape;227;p20"/>
            <p:cNvSpPr txBox="1"/>
            <p:nvPr/>
          </p:nvSpPr>
          <p:spPr>
            <a:xfrm>
              <a:off x="621059" y="1514457"/>
              <a:ext cx="1869243" cy="46564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200"/>
                <a:buFont typeface="Helvetica Neue"/>
                <a:buNone/>
              </a:pPr>
              <a:r>
                <a:rPr lang="en-US" sz="1200" b="1" i="0" u="none" strike="noStrike" cap="none">
                  <a:solidFill>
                    <a:schemeClr val="accent1"/>
                  </a:solidFill>
                  <a:latin typeface="Helvetica Neue"/>
                  <a:ea typeface="Helvetica Neue"/>
                  <a:cs typeface="Helvetica Neue"/>
                  <a:sym typeface="Helvetica Neue"/>
                </a:rPr>
                <a:t>HIV/AIDS Warmline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200"/>
                <a:buFont typeface="Helvetica Neue"/>
                <a:buNone/>
              </a:pPr>
              <a:r>
                <a:rPr lang="en-US" sz="1200" b="1" i="0" u="none" strike="noStrike" cap="none">
                  <a:solidFill>
                    <a:schemeClr val="dk1"/>
                  </a:solidFill>
                  <a:latin typeface="Helvetica Neue"/>
                  <a:ea typeface="Helvetica Neue"/>
                  <a:cs typeface="Helvetica Neue"/>
                  <a:sym typeface="Helvetica Neue"/>
                </a:rPr>
                <a:t>800-933-3413</a:t>
              </a:r>
              <a:endParaRPr sz="1400" b="0" i="0" u="none" strike="noStrike" cap="none">
                <a:solidFill>
                  <a:srgbClr val="000000"/>
                </a:solidFill>
                <a:latin typeface="Arial"/>
                <a:ea typeface="Arial"/>
                <a:cs typeface="Arial"/>
                <a:sym typeface="Arial"/>
              </a:endParaRPr>
            </a:p>
          </p:txBody>
        </p:sp>
        <p:cxnSp>
          <p:nvCxnSpPr>
            <p:cNvPr id="228" name="Google Shape;228;p20"/>
            <p:cNvCxnSpPr/>
            <p:nvPr/>
          </p:nvCxnSpPr>
          <p:spPr>
            <a:xfrm>
              <a:off x="2381531" y="1515198"/>
              <a:ext cx="0" cy="542313"/>
            </a:xfrm>
            <a:prstGeom prst="straightConnector1">
              <a:avLst/>
            </a:prstGeom>
            <a:noFill/>
            <a:ln w="9525" cap="flat" cmpd="sng">
              <a:solidFill>
                <a:schemeClr val="accent1"/>
              </a:solidFill>
              <a:prstDash val="solid"/>
              <a:miter lim="800000"/>
              <a:headEnd type="none" w="sm" len="sm"/>
              <a:tailEnd type="none" w="sm" len="sm"/>
            </a:ln>
          </p:spPr>
        </p:cxnSp>
        <p:sp>
          <p:nvSpPr>
            <p:cNvPr id="229" name="Google Shape;229;p20"/>
            <p:cNvSpPr txBox="1"/>
            <p:nvPr/>
          </p:nvSpPr>
          <p:spPr>
            <a:xfrm>
              <a:off x="2389251" y="1518572"/>
              <a:ext cx="1987336" cy="5869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Helvetica Neue Light"/>
                <a:buNone/>
              </a:pPr>
              <a:r>
                <a:rPr lang="en-US" sz="1100" b="1" i="0" u="none" strike="noStrike" cap="none">
                  <a:solidFill>
                    <a:schemeClr val="dk1"/>
                  </a:solidFill>
                  <a:latin typeface="Helvetica Neue Light"/>
                  <a:ea typeface="Helvetica Neue Light"/>
                  <a:cs typeface="Helvetica Neue Light"/>
                  <a:sym typeface="Helvetica Neue Light"/>
                </a:rPr>
                <a:t>HIV treatment, ARV management, complications, and co-morbidities</a:t>
              </a:r>
              <a:endParaRPr sz="1100" b="0" i="0" u="none" strike="noStrike" cap="none">
                <a:solidFill>
                  <a:schemeClr val="dk1"/>
                </a:solidFill>
                <a:latin typeface="Helvetica Neue Light"/>
                <a:ea typeface="Helvetica Neue Light"/>
                <a:cs typeface="Helvetica Neue Light"/>
                <a:sym typeface="Helvetica Neue Light"/>
              </a:endParaRPr>
            </a:p>
          </p:txBody>
        </p:sp>
      </p:grpSp>
      <p:grpSp>
        <p:nvGrpSpPr>
          <p:cNvPr id="230" name="Google Shape;230;p20" descr="phone number for the perinatal HIV Hotline 888-448-8765"/>
          <p:cNvGrpSpPr/>
          <p:nvPr/>
        </p:nvGrpSpPr>
        <p:grpSpPr>
          <a:xfrm>
            <a:off x="4656452" y="1396360"/>
            <a:ext cx="3930336" cy="818987"/>
            <a:chOff x="4656452" y="1396360"/>
            <a:chExt cx="3930336" cy="818987"/>
          </a:xfrm>
        </p:grpSpPr>
        <p:grpSp>
          <p:nvGrpSpPr>
            <p:cNvPr id="231" name="Google Shape;231;p20" descr="Phone number for the Peinatal HIV Hotline 888-448-8765"/>
            <p:cNvGrpSpPr/>
            <p:nvPr/>
          </p:nvGrpSpPr>
          <p:grpSpPr>
            <a:xfrm>
              <a:off x="4656452" y="1396360"/>
              <a:ext cx="3930336" cy="818987"/>
              <a:chOff x="4656452" y="1396360"/>
              <a:chExt cx="3930336" cy="818987"/>
            </a:xfrm>
          </p:grpSpPr>
          <p:sp>
            <p:nvSpPr>
              <p:cNvPr id="232" name="Google Shape;232;p20"/>
              <p:cNvSpPr/>
              <p:nvPr/>
            </p:nvSpPr>
            <p:spPr>
              <a:xfrm>
                <a:off x="4656452" y="1396360"/>
                <a:ext cx="3930336" cy="818987"/>
              </a:xfrm>
              <a:prstGeom prst="rect">
                <a:avLst/>
              </a:prstGeom>
              <a:solidFill>
                <a:schemeClr val="accent1">
                  <a:alpha val="1372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3" name="Google Shape;233;p20"/>
              <p:cNvSpPr txBox="1"/>
              <p:nvPr/>
            </p:nvSpPr>
            <p:spPr>
              <a:xfrm>
                <a:off x="4753724" y="1514457"/>
                <a:ext cx="1962048" cy="46564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200"/>
                  <a:buFont typeface="Helvetica Neue"/>
                  <a:buNone/>
                </a:pPr>
                <a:r>
                  <a:rPr lang="en-US" sz="1200" b="1" i="0" u="none" strike="noStrike" cap="none">
                    <a:solidFill>
                      <a:schemeClr val="accent1"/>
                    </a:solidFill>
                    <a:latin typeface="Helvetica Neue"/>
                    <a:ea typeface="Helvetica Neue"/>
                    <a:cs typeface="Helvetica Neue"/>
                    <a:sym typeface="Helvetica Neue"/>
                  </a:rPr>
                  <a:t>Perinatal HIV Hotline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200"/>
                  <a:buFont typeface="Helvetica Neue"/>
                  <a:buNone/>
                </a:pPr>
                <a:r>
                  <a:rPr lang="en-US" sz="1200" b="1" i="0" u="none" strike="noStrike" cap="none">
                    <a:solidFill>
                      <a:schemeClr val="dk1"/>
                    </a:solidFill>
                    <a:latin typeface="Helvetica Neue"/>
                    <a:ea typeface="Helvetica Neue"/>
                    <a:cs typeface="Helvetica Neue"/>
                    <a:sym typeface="Helvetica Neue"/>
                  </a:rPr>
                  <a:t>888-448-8765</a:t>
                </a:r>
                <a:endParaRPr sz="1400" b="0" i="0" u="none" strike="noStrike" cap="none">
                  <a:solidFill>
                    <a:srgbClr val="000000"/>
                  </a:solidFill>
                  <a:latin typeface="Arial"/>
                  <a:ea typeface="Arial"/>
                  <a:cs typeface="Arial"/>
                  <a:sym typeface="Arial"/>
                </a:endParaRPr>
              </a:p>
            </p:txBody>
          </p:sp>
          <p:sp>
            <p:nvSpPr>
              <p:cNvPr id="234" name="Google Shape;234;p20"/>
              <p:cNvSpPr txBox="1"/>
              <p:nvPr/>
            </p:nvSpPr>
            <p:spPr>
              <a:xfrm>
                <a:off x="6582651" y="1550127"/>
                <a:ext cx="1755964" cy="5869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Helvetica Neue Light"/>
                  <a:buNone/>
                </a:pPr>
                <a:r>
                  <a:rPr lang="en-US" sz="1100" b="1" i="0" u="none" strike="noStrike" cap="none">
                    <a:solidFill>
                      <a:schemeClr val="dk1"/>
                    </a:solidFill>
                    <a:latin typeface="Helvetica Neue Light"/>
                    <a:ea typeface="Helvetica Neue Light"/>
                    <a:cs typeface="Helvetica Neue Light"/>
                    <a:sym typeface="Helvetica Neue Light"/>
                  </a:rPr>
                  <a:t>Pregnancy, breastfeeding and HIV</a:t>
                </a:r>
                <a:endParaRPr sz="1100" b="0" i="0" u="none" strike="noStrike" cap="none">
                  <a:solidFill>
                    <a:schemeClr val="dk1"/>
                  </a:solidFill>
                  <a:latin typeface="Helvetica Neue Light"/>
                  <a:ea typeface="Helvetica Neue Light"/>
                  <a:cs typeface="Helvetica Neue Light"/>
                  <a:sym typeface="Helvetica Neue Light"/>
                </a:endParaRPr>
              </a:p>
            </p:txBody>
          </p:sp>
        </p:grpSp>
        <p:cxnSp>
          <p:nvCxnSpPr>
            <p:cNvPr id="235" name="Google Shape;235;p20"/>
            <p:cNvCxnSpPr/>
            <p:nvPr/>
          </p:nvCxnSpPr>
          <p:spPr>
            <a:xfrm>
              <a:off x="6582650" y="1515198"/>
              <a:ext cx="0" cy="542313"/>
            </a:xfrm>
            <a:prstGeom prst="straightConnector1">
              <a:avLst/>
            </a:prstGeom>
            <a:noFill/>
            <a:ln w="9525" cap="flat" cmpd="sng">
              <a:solidFill>
                <a:schemeClr val="accent1"/>
              </a:solidFill>
              <a:prstDash val="solid"/>
              <a:miter lim="800000"/>
              <a:headEnd type="none" w="sm" len="sm"/>
              <a:tailEnd type="none" w="sm" len="sm"/>
            </a:ln>
          </p:spPr>
        </p:cxnSp>
      </p:grpSp>
      <p:grpSp>
        <p:nvGrpSpPr>
          <p:cNvPr id="236" name="Google Shape;236;p20" descr="phone number for the hepatitis C Warmline 844-437-4636"/>
          <p:cNvGrpSpPr/>
          <p:nvPr/>
        </p:nvGrpSpPr>
        <p:grpSpPr>
          <a:xfrm>
            <a:off x="566350" y="2310937"/>
            <a:ext cx="3899789" cy="820607"/>
            <a:chOff x="566350" y="2310937"/>
            <a:chExt cx="3899789" cy="820607"/>
          </a:xfrm>
        </p:grpSpPr>
        <p:grpSp>
          <p:nvGrpSpPr>
            <p:cNvPr id="237" name="Google Shape;237;p20" descr="Phone number for the Hepatitis C Warmline 844-427-4636"/>
            <p:cNvGrpSpPr/>
            <p:nvPr/>
          </p:nvGrpSpPr>
          <p:grpSpPr>
            <a:xfrm>
              <a:off x="566350" y="2310937"/>
              <a:ext cx="3899789" cy="820607"/>
              <a:chOff x="566350" y="2310937"/>
              <a:chExt cx="3899789" cy="820607"/>
            </a:xfrm>
          </p:grpSpPr>
          <p:sp>
            <p:nvSpPr>
              <p:cNvPr id="238" name="Google Shape;238;p20"/>
              <p:cNvSpPr/>
              <p:nvPr/>
            </p:nvSpPr>
            <p:spPr>
              <a:xfrm>
                <a:off x="566350" y="2310937"/>
                <a:ext cx="3899789" cy="820607"/>
              </a:xfrm>
              <a:prstGeom prst="rect">
                <a:avLst/>
              </a:prstGeom>
              <a:solidFill>
                <a:schemeClr val="accent2">
                  <a:alpha val="1372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9" name="Google Shape;239;p20"/>
              <p:cNvSpPr txBox="1"/>
              <p:nvPr/>
            </p:nvSpPr>
            <p:spPr>
              <a:xfrm>
                <a:off x="621060" y="2436477"/>
                <a:ext cx="1956343" cy="6022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1200"/>
                  <a:buFont typeface="Helvetica Neue"/>
                  <a:buNone/>
                </a:pPr>
                <a:r>
                  <a:rPr lang="en-US" sz="1200" b="1" i="0" u="none" strike="noStrike" cap="none">
                    <a:solidFill>
                      <a:schemeClr val="accent2"/>
                    </a:solidFill>
                    <a:latin typeface="Helvetica Neue"/>
                    <a:ea typeface="Helvetica Neue"/>
                    <a:cs typeface="Helvetica Neue"/>
                    <a:sym typeface="Helvetica Neue"/>
                  </a:rPr>
                  <a:t>Hepatitis C Warmline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200"/>
                  <a:buFont typeface="Helvetica Neue"/>
                  <a:buNone/>
                </a:pPr>
                <a:r>
                  <a:rPr lang="en-US" sz="1200" b="1" i="0" u="none" strike="noStrike" cap="none">
                    <a:solidFill>
                      <a:schemeClr val="dk1"/>
                    </a:solidFill>
                    <a:latin typeface="Helvetica Neue"/>
                    <a:ea typeface="Helvetica Neue"/>
                    <a:cs typeface="Helvetica Neue"/>
                    <a:sym typeface="Helvetica Neue"/>
                  </a:rPr>
                  <a:t>844-HEP-INFO/</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200"/>
                  <a:buFont typeface="Helvetica Neue"/>
                  <a:buNone/>
                </a:pPr>
                <a:r>
                  <a:rPr lang="en-US" sz="1200" b="1" i="0" u="none" strike="noStrike" cap="none">
                    <a:solidFill>
                      <a:schemeClr val="dk1"/>
                    </a:solidFill>
                    <a:latin typeface="Helvetica Neue"/>
                    <a:ea typeface="Helvetica Neue"/>
                    <a:cs typeface="Helvetica Neue"/>
                    <a:sym typeface="Helvetica Neue"/>
                  </a:rPr>
                  <a:t>844-437-4636</a:t>
                </a:r>
                <a:endParaRPr sz="1400" b="0" i="0" u="none" strike="noStrike" cap="none">
                  <a:solidFill>
                    <a:srgbClr val="000000"/>
                  </a:solidFill>
                  <a:latin typeface="Arial"/>
                  <a:ea typeface="Arial"/>
                  <a:cs typeface="Arial"/>
                  <a:sym typeface="Arial"/>
                </a:endParaRPr>
              </a:p>
            </p:txBody>
          </p:sp>
          <p:sp>
            <p:nvSpPr>
              <p:cNvPr id="240" name="Google Shape;240;p20"/>
              <p:cNvSpPr txBox="1"/>
              <p:nvPr/>
            </p:nvSpPr>
            <p:spPr>
              <a:xfrm>
                <a:off x="2377075" y="2436678"/>
                <a:ext cx="1987336" cy="5869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Helvetica Neue Light"/>
                  <a:buNone/>
                </a:pPr>
                <a:r>
                  <a:rPr lang="en-US" sz="1100" b="1" i="0" u="none" strike="noStrike" cap="none">
                    <a:solidFill>
                      <a:schemeClr val="dk1"/>
                    </a:solidFill>
                    <a:latin typeface="Helvetica Neue Light"/>
                    <a:ea typeface="Helvetica Neue Light"/>
                    <a:cs typeface="Helvetica Neue Light"/>
                    <a:sym typeface="Helvetica Neue Light"/>
                  </a:rPr>
                  <a:t>HCV testing, staging, monitoring, treatment</a:t>
                </a:r>
                <a:endParaRPr sz="1100" b="0" i="0" u="none" strike="noStrike" cap="none">
                  <a:solidFill>
                    <a:schemeClr val="dk1"/>
                  </a:solidFill>
                  <a:latin typeface="Helvetica Neue Light"/>
                  <a:ea typeface="Helvetica Neue Light"/>
                  <a:cs typeface="Helvetica Neue Light"/>
                  <a:sym typeface="Helvetica Neue Light"/>
                </a:endParaRPr>
              </a:p>
            </p:txBody>
          </p:sp>
        </p:grpSp>
        <p:cxnSp>
          <p:nvCxnSpPr>
            <p:cNvPr id="241" name="Google Shape;241;p20"/>
            <p:cNvCxnSpPr/>
            <p:nvPr/>
          </p:nvCxnSpPr>
          <p:spPr>
            <a:xfrm>
              <a:off x="2386212" y="2496450"/>
              <a:ext cx="0" cy="542313"/>
            </a:xfrm>
            <a:prstGeom prst="straightConnector1">
              <a:avLst/>
            </a:prstGeom>
            <a:noFill/>
            <a:ln w="9525" cap="flat" cmpd="sng">
              <a:solidFill>
                <a:schemeClr val="accent2"/>
              </a:solidFill>
              <a:prstDash val="solid"/>
              <a:miter lim="800000"/>
              <a:headEnd type="none" w="sm" len="sm"/>
              <a:tailEnd type="none" w="sm" len="sm"/>
            </a:ln>
          </p:spPr>
        </p:cxnSp>
      </p:grpSp>
      <p:grpSp>
        <p:nvGrpSpPr>
          <p:cNvPr id="242" name="Google Shape;242;p20" descr="phone number for the substance use warmline 855-300-3595"/>
          <p:cNvGrpSpPr/>
          <p:nvPr/>
        </p:nvGrpSpPr>
        <p:grpSpPr>
          <a:xfrm>
            <a:off x="4656452" y="2318380"/>
            <a:ext cx="3930336" cy="818987"/>
            <a:chOff x="4656452" y="2318380"/>
            <a:chExt cx="3930336" cy="818987"/>
          </a:xfrm>
        </p:grpSpPr>
        <p:grpSp>
          <p:nvGrpSpPr>
            <p:cNvPr id="243" name="Google Shape;243;p20" descr="Phone number for the substance use warmlie 855-300-3595"/>
            <p:cNvGrpSpPr/>
            <p:nvPr/>
          </p:nvGrpSpPr>
          <p:grpSpPr>
            <a:xfrm>
              <a:off x="4656452" y="2318380"/>
              <a:ext cx="3930336" cy="818987"/>
              <a:chOff x="4656452" y="2318380"/>
              <a:chExt cx="3930336" cy="818987"/>
            </a:xfrm>
          </p:grpSpPr>
          <p:sp>
            <p:nvSpPr>
              <p:cNvPr id="244" name="Google Shape;244;p20"/>
              <p:cNvSpPr/>
              <p:nvPr/>
            </p:nvSpPr>
            <p:spPr>
              <a:xfrm>
                <a:off x="4656452" y="2318380"/>
                <a:ext cx="3930336" cy="818987"/>
              </a:xfrm>
              <a:prstGeom prst="rect">
                <a:avLst/>
              </a:prstGeom>
              <a:solidFill>
                <a:schemeClr val="accent2">
                  <a:alpha val="1372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5" name="Google Shape;245;p20"/>
              <p:cNvSpPr txBox="1"/>
              <p:nvPr/>
            </p:nvSpPr>
            <p:spPr>
              <a:xfrm>
                <a:off x="4753724" y="2436477"/>
                <a:ext cx="1962048" cy="6022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1200"/>
                  <a:buFont typeface="Helvetica Neue"/>
                  <a:buNone/>
                </a:pPr>
                <a:r>
                  <a:rPr lang="en-US" sz="1200" b="1" i="0" u="none" strike="noStrike" cap="none">
                    <a:solidFill>
                      <a:schemeClr val="accent2"/>
                    </a:solidFill>
                    <a:latin typeface="Helvetica Neue"/>
                    <a:ea typeface="Helvetica Neue"/>
                    <a:cs typeface="Helvetica Neue"/>
                    <a:sym typeface="Helvetica Neue"/>
                  </a:rPr>
                  <a:t>Substance Use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2"/>
                  </a:buClr>
                  <a:buSzPts val="1200"/>
                  <a:buFont typeface="Helvetica Neue"/>
                  <a:buNone/>
                </a:pPr>
                <a:r>
                  <a:rPr lang="en-US" sz="1200" b="1" i="0" u="none" strike="noStrike" cap="none">
                    <a:solidFill>
                      <a:schemeClr val="accent2"/>
                    </a:solidFill>
                    <a:latin typeface="Helvetica Neue"/>
                    <a:ea typeface="Helvetica Neue"/>
                    <a:cs typeface="Helvetica Neue"/>
                    <a:sym typeface="Helvetica Neue"/>
                  </a:rPr>
                  <a:t>Warmline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200"/>
                  <a:buFont typeface="Helvetica Neue"/>
                  <a:buNone/>
                </a:pPr>
                <a:r>
                  <a:rPr lang="en-US" sz="1200" b="1" i="0" u="none" strike="noStrike" cap="none">
                    <a:solidFill>
                      <a:schemeClr val="dk1"/>
                    </a:solidFill>
                    <a:latin typeface="Helvetica Neue"/>
                    <a:ea typeface="Helvetica Neue"/>
                    <a:cs typeface="Helvetica Neue"/>
                    <a:sym typeface="Helvetica Neue"/>
                  </a:rPr>
                  <a:t>855-300-3595</a:t>
                </a:r>
                <a:endParaRPr sz="1400" b="0" i="0" u="none" strike="noStrike" cap="none">
                  <a:solidFill>
                    <a:srgbClr val="000000"/>
                  </a:solidFill>
                  <a:latin typeface="Arial"/>
                  <a:ea typeface="Arial"/>
                  <a:cs typeface="Arial"/>
                  <a:sym typeface="Arial"/>
                </a:endParaRPr>
              </a:p>
            </p:txBody>
          </p:sp>
          <p:sp>
            <p:nvSpPr>
              <p:cNvPr id="246" name="Google Shape;246;p20"/>
              <p:cNvSpPr txBox="1"/>
              <p:nvPr/>
            </p:nvSpPr>
            <p:spPr>
              <a:xfrm>
                <a:off x="6590315" y="2451844"/>
                <a:ext cx="1987336" cy="5869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Helvetica Neue Light"/>
                  <a:buNone/>
                </a:pPr>
                <a:r>
                  <a:rPr lang="en-US" sz="1100" b="1" i="0" u="none" strike="noStrike" cap="none">
                    <a:solidFill>
                      <a:schemeClr val="dk1"/>
                    </a:solidFill>
                    <a:latin typeface="Helvetica Neue Light"/>
                    <a:ea typeface="Helvetica Neue Light"/>
                    <a:cs typeface="Helvetica Neue Light"/>
                    <a:sym typeface="Helvetica Neue Light"/>
                  </a:rPr>
                  <a:t>Substance use evaluation and management</a:t>
                </a:r>
                <a:endParaRPr sz="1100" b="0" i="0" u="none" strike="noStrike" cap="none">
                  <a:solidFill>
                    <a:schemeClr val="dk1"/>
                  </a:solidFill>
                  <a:latin typeface="Helvetica Neue Light"/>
                  <a:ea typeface="Helvetica Neue Light"/>
                  <a:cs typeface="Helvetica Neue Light"/>
                  <a:sym typeface="Helvetica Neue Light"/>
                </a:endParaRPr>
              </a:p>
            </p:txBody>
          </p:sp>
        </p:grpSp>
        <p:cxnSp>
          <p:nvCxnSpPr>
            <p:cNvPr id="247" name="Google Shape;247;p20"/>
            <p:cNvCxnSpPr/>
            <p:nvPr/>
          </p:nvCxnSpPr>
          <p:spPr>
            <a:xfrm>
              <a:off x="6582650" y="2441259"/>
              <a:ext cx="0" cy="542313"/>
            </a:xfrm>
            <a:prstGeom prst="straightConnector1">
              <a:avLst/>
            </a:prstGeom>
            <a:noFill/>
            <a:ln w="9525" cap="flat" cmpd="sng">
              <a:solidFill>
                <a:schemeClr val="accent2"/>
              </a:solidFill>
              <a:prstDash val="solid"/>
              <a:miter lim="800000"/>
              <a:headEnd type="none" w="sm" len="sm"/>
              <a:tailEnd type="none" w="sm" len="sm"/>
            </a:ln>
          </p:spPr>
        </p:cxnSp>
      </p:grpSp>
      <p:grpSp>
        <p:nvGrpSpPr>
          <p:cNvPr id="248" name="Google Shape;248;p20" descr="phone number for the PrEPline 855-448-7737"/>
          <p:cNvGrpSpPr/>
          <p:nvPr/>
        </p:nvGrpSpPr>
        <p:grpSpPr>
          <a:xfrm>
            <a:off x="557213" y="3221967"/>
            <a:ext cx="3899789" cy="820607"/>
            <a:chOff x="557213" y="3221967"/>
            <a:chExt cx="3899789" cy="820607"/>
          </a:xfrm>
        </p:grpSpPr>
        <p:grpSp>
          <p:nvGrpSpPr>
            <p:cNvPr id="249" name="Google Shape;249;p20" descr="Phone number for the PrEPline 855-448-7737"/>
            <p:cNvGrpSpPr/>
            <p:nvPr/>
          </p:nvGrpSpPr>
          <p:grpSpPr>
            <a:xfrm>
              <a:off x="557213" y="3221967"/>
              <a:ext cx="3899789" cy="820607"/>
              <a:chOff x="557213" y="3221967"/>
              <a:chExt cx="3899789" cy="820607"/>
            </a:xfrm>
          </p:grpSpPr>
          <p:sp>
            <p:nvSpPr>
              <p:cNvPr id="250" name="Google Shape;250;p20"/>
              <p:cNvSpPr/>
              <p:nvPr/>
            </p:nvSpPr>
            <p:spPr>
              <a:xfrm>
                <a:off x="557213" y="3221967"/>
                <a:ext cx="3899789" cy="820607"/>
              </a:xfrm>
              <a:prstGeom prst="rect">
                <a:avLst/>
              </a:prstGeom>
              <a:solidFill>
                <a:schemeClr val="accent3">
                  <a:alpha val="1372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1" name="Google Shape;251;p20"/>
              <p:cNvSpPr txBox="1"/>
              <p:nvPr/>
            </p:nvSpPr>
            <p:spPr>
              <a:xfrm>
                <a:off x="621060" y="3354326"/>
                <a:ext cx="1956343" cy="46564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3"/>
                  </a:buClr>
                  <a:buSzPts val="1200"/>
                  <a:buFont typeface="Helvetica Neue"/>
                  <a:buNone/>
                </a:pPr>
                <a:r>
                  <a:rPr lang="en-US" sz="1200" b="1" i="0" u="none" strike="noStrike" cap="none">
                    <a:solidFill>
                      <a:schemeClr val="accent3"/>
                    </a:solidFill>
                    <a:latin typeface="Helvetica Neue"/>
                    <a:ea typeface="Helvetica Neue"/>
                    <a:cs typeface="Helvetica Neue"/>
                    <a:sym typeface="Helvetica Neue"/>
                  </a:rPr>
                  <a:t>PrEPline</a:t>
                </a:r>
                <a:endParaRPr sz="1200" b="1" i="0" u="none" strike="noStrike" cap="none">
                  <a:solidFill>
                    <a:schemeClr val="accent3"/>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chemeClr val="dk1"/>
                  </a:buClr>
                  <a:buSzPts val="1200"/>
                  <a:buFont typeface="Helvetica Neue"/>
                  <a:buNone/>
                </a:pPr>
                <a:r>
                  <a:rPr lang="en-US" sz="1200" b="1" i="0" u="none" strike="noStrike" cap="none">
                    <a:solidFill>
                      <a:schemeClr val="dk1"/>
                    </a:solidFill>
                    <a:latin typeface="Helvetica Neue"/>
                    <a:ea typeface="Helvetica Neue"/>
                    <a:cs typeface="Helvetica Neue"/>
                    <a:sym typeface="Helvetica Neue"/>
                  </a:rPr>
                  <a:t>855-HIV-PrEP</a:t>
                </a:r>
                <a:endParaRPr sz="1400" b="0" i="0" u="none" strike="noStrike" cap="none">
                  <a:solidFill>
                    <a:srgbClr val="000000"/>
                  </a:solidFill>
                  <a:latin typeface="Arial"/>
                  <a:ea typeface="Arial"/>
                  <a:cs typeface="Arial"/>
                  <a:sym typeface="Arial"/>
                </a:endParaRPr>
              </a:p>
            </p:txBody>
          </p:sp>
          <p:sp>
            <p:nvSpPr>
              <p:cNvPr id="252" name="Google Shape;252;p20"/>
              <p:cNvSpPr txBox="1"/>
              <p:nvPr/>
            </p:nvSpPr>
            <p:spPr>
              <a:xfrm>
                <a:off x="2389251" y="3392173"/>
                <a:ext cx="1987336" cy="5869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Helvetica Neue Light"/>
                  <a:buNone/>
                </a:pPr>
                <a:r>
                  <a:rPr lang="en-US" sz="1100" b="1" i="0" u="none" strike="noStrike" cap="none">
                    <a:solidFill>
                      <a:schemeClr val="dk1"/>
                    </a:solidFill>
                    <a:latin typeface="Helvetica Neue Light"/>
                    <a:ea typeface="Helvetica Neue Light"/>
                    <a:cs typeface="Helvetica Neue Light"/>
                    <a:sym typeface="Helvetica Neue Light"/>
                  </a:rPr>
                  <a:t>HIV Pre-exposure prophylaxis</a:t>
                </a:r>
                <a:endParaRPr sz="1100" b="0" i="0" u="none" strike="noStrike" cap="none">
                  <a:solidFill>
                    <a:schemeClr val="dk1"/>
                  </a:solidFill>
                  <a:latin typeface="Helvetica Neue Light"/>
                  <a:ea typeface="Helvetica Neue Light"/>
                  <a:cs typeface="Helvetica Neue Light"/>
                  <a:sym typeface="Helvetica Neue Light"/>
                </a:endParaRPr>
              </a:p>
            </p:txBody>
          </p:sp>
        </p:grpSp>
        <p:cxnSp>
          <p:nvCxnSpPr>
            <p:cNvPr id="253" name="Google Shape;253;p20"/>
            <p:cNvCxnSpPr/>
            <p:nvPr/>
          </p:nvCxnSpPr>
          <p:spPr>
            <a:xfrm>
              <a:off x="2386239" y="3355067"/>
              <a:ext cx="0" cy="542313"/>
            </a:xfrm>
            <a:prstGeom prst="straightConnector1">
              <a:avLst/>
            </a:prstGeom>
            <a:noFill/>
            <a:ln w="9525" cap="flat" cmpd="sng">
              <a:solidFill>
                <a:schemeClr val="accent3"/>
              </a:solidFill>
              <a:prstDash val="solid"/>
              <a:miter lim="800000"/>
              <a:headEnd type="none" w="sm" len="sm"/>
              <a:tailEnd type="none" w="sm" len="sm"/>
            </a:ln>
          </p:spPr>
        </p:cxnSp>
      </p:grpSp>
      <p:grpSp>
        <p:nvGrpSpPr>
          <p:cNvPr id="254" name="Google Shape;254;p20" descr="phone number for the PEPline 888-448-4911"/>
          <p:cNvGrpSpPr/>
          <p:nvPr/>
        </p:nvGrpSpPr>
        <p:grpSpPr>
          <a:xfrm>
            <a:off x="4656452" y="3232188"/>
            <a:ext cx="3930336" cy="818987"/>
            <a:chOff x="4656452" y="3232188"/>
            <a:chExt cx="3930336" cy="818987"/>
          </a:xfrm>
        </p:grpSpPr>
        <p:grpSp>
          <p:nvGrpSpPr>
            <p:cNvPr id="255" name="Google Shape;255;p20" descr="Phone number for the PEPline 888-448=4911"/>
            <p:cNvGrpSpPr/>
            <p:nvPr/>
          </p:nvGrpSpPr>
          <p:grpSpPr>
            <a:xfrm>
              <a:off x="4656452" y="3232188"/>
              <a:ext cx="3930336" cy="818987"/>
              <a:chOff x="4656452" y="3232188"/>
              <a:chExt cx="3930336" cy="818987"/>
            </a:xfrm>
          </p:grpSpPr>
          <p:sp>
            <p:nvSpPr>
              <p:cNvPr id="256" name="Google Shape;256;p20"/>
              <p:cNvSpPr/>
              <p:nvPr/>
            </p:nvSpPr>
            <p:spPr>
              <a:xfrm>
                <a:off x="4656452" y="3232188"/>
                <a:ext cx="3930336" cy="818987"/>
              </a:xfrm>
              <a:prstGeom prst="rect">
                <a:avLst/>
              </a:prstGeom>
              <a:solidFill>
                <a:schemeClr val="accent3">
                  <a:alpha val="1372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7" name="Google Shape;257;p20"/>
              <p:cNvSpPr txBox="1"/>
              <p:nvPr/>
            </p:nvSpPr>
            <p:spPr>
              <a:xfrm>
                <a:off x="4753724" y="3350285"/>
                <a:ext cx="1962048" cy="46564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3"/>
                  </a:buClr>
                  <a:buSzPts val="1200"/>
                  <a:buFont typeface="Helvetica Neue"/>
                  <a:buNone/>
                </a:pPr>
                <a:r>
                  <a:rPr lang="en-US" sz="1200" b="1" i="0" u="none" strike="noStrike" cap="none">
                    <a:solidFill>
                      <a:schemeClr val="accent3"/>
                    </a:solidFill>
                    <a:latin typeface="Helvetica Neue"/>
                    <a:ea typeface="Helvetica Neue"/>
                    <a:cs typeface="Helvetica Neue"/>
                    <a:sym typeface="Helvetica Neue"/>
                  </a:rPr>
                  <a:t>PEPline</a:t>
                </a:r>
                <a:endParaRPr sz="1200" b="1" i="0" u="none" strike="noStrike" cap="none">
                  <a:solidFill>
                    <a:schemeClr val="accent3"/>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chemeClr val="dk1"/>
                  </a:buClr>
                  <a:buSzPts val="1200"/>
                  <a:buFont typeface="Helvetica Neue"/>
                  <a:buNone/>
                </a:pPr>
                <a:r>
                  <a:rPr lang="en-US" sz="1200" b="1" i="0" u="none" strike="noStrike" cap="none">
                    <a:solidFill>
                      <a:schemeClr val="dk1"/>
                    </a:solidFill>
                    <a:latin typeface="Helvetica Neue"/>
                    <a:ea typeface="Helvetica Neue"/>
                    <a:cs typeface="Helvetica Neue"/>
                    <a:sym typeface="Helvetica Neue"/>
                  </a:rPr>
                  <a:t>888-448-4911</a:t>
                </a:r>
                <a:endParaRPr sz="1400" b="0" i="0" u="none" strike="noStrike" cap="none">
                  <a:solidFill>
                    <a:srgbClr val="000000"/>
                  </a:solidFill>
                  <a:latin typeface="Arial"/>
                  <a:ea typeface="Arial"/>
                  <a:cs typeface="Arial"/>
                  <a:sym typeface="Arial"/>
                </a:endParaRPr>
              </a:p>
            </p:txBody>
          </p:sp>
          <p:sp>
            <p:nvSpPr>
              <p:cNvPr id="258" name="Google Shape;258;p20"/>
              <p:cNvSpPr txBox="1"/>
              <p:nvPr/>
            </p:nvSpPr>
            <p:spPr>
              <a:xfrm>
                <a:off x="6582651" y="3348187"/>
                <a:ext cx="1987336" cy="5869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Helvetica Neue Light"/>
                  <a:buNone/>
                </a:pPr>
                <a:r>
                  <a:rPr lang="en-US" sz="1100" b="1" i="0" u="none" strike="noStrike" cap="none">
                    <a:solidFill>
                      <a:schemeClr val="dk1"/>
                    </a:solidFill>
                    <a:latin typeface="Helvetica Neue Light"/>
                    <a:ea typeface="Helvetica Neue Light"/>
                    <a:cs typeface="Helvetica Neue Light"/>
                    <a:sym typeface="Helvetica Neue Light"/>
                  </a:rPr>
                  <a:t>Occupational &amp; non-occupational exposure management</a:t>
                </a:r>
                <a:endParaRPr sz="1100" b="0" i="0" u="none" strike="noStrike" cap="none">
                  <a:solidFill>
                    <a:schemeClr val="dk1"/>
                  </a:solidFill>
                  <a:latin typeface="Helvetica Neue Light"/>
                  <a:ea typeface="Helvetica Neue Light"/>
                  <a:cs typeface="Helvetica Neue Light"/>
                  <a:sym typeface="Helvetica Neue Light"/>
                </a:endParaRPr>
              </a:p>
            </p:txBody>
          </p:sp>
        </p:grpSp>
        <p:cxnSp>
          <p:nvCxnSpPr>
            <p:cNvPr id="259" name="Google Shape;259;p20"/>
            <p:cNvCxnSpPr/>
            <p:nvPr/>
          </p:nvCxnSpPr>
          <p:spPr>
            <a:xfrm>
              <a:off x="6582650" y="3355067"/>
              <a:ext cx="0" cy="542313"/>
            </a:xfrm>
            <a:prstGeom prst="straightConnector1">
              <a:avLst/>
            </a:prstGeom>
            <a:noFill/>
            <a:ln w="9525" cap="flat" cmpd="sng">
              <a:solidFill>
                <a:schemeClr val="accent3"/>
              </a:solidFill>
              <a:prstDash val="solid"/>
              <a:miter lim="800000"/>
              <a:headEnd type="none" w="sm" len="sm"/>
              <a:tailEnd type="none" w="sm" len="sm"/>
            </a:ln>
          </p:spPr>
        </p:cxnSp>
      </p:grpSp>
      <p:sp>
        <p:nvSpPr>
          <p:cNvPr id="260" name="Google Shape;260;p20"/>
          <p:cNvSpPr txBox="1"/>
          <p:nvPr/>
        </p:nvSpPr>
        <p:spPr>
          <a:xfrm>
            <a:off x="480420" y="4176566"/>
            <a:ext cx="818316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50"/>
              <a:buFont typeface="Arial"/>
              <a:buNone/>
            </a:pPr>
            <a:r>
              <a:rPr lang="en-US" sz="750" b="0" i="1" u="none" strike="noStrike" cap="none">
                <a:solidFill>
                  <a:schemeClr val="dk1"/>
                </a:solidFill>
                <a:latin typeface="Helvetica Neue Light"/>
                <a:ea typeface="Helvetica Neue Light"/>
                <a:cs typeface="Helvetica Neue Light"/>
                <a:sym typeface="Helvetica Neue Light"/>
              </a:rPr>
              <a:t>This National Clinician Consultation Center program is supported by the Health Resources and Services Administration (HRSA) of the U.S. Department of Health and Human Services (HHS) as part of an award totaling $2,633,756 with 0% financed with non-governmental sources.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50"/>
              <a:buFont typeface="Arial"/>
              <a:buNone/>
            </a:pPr>
            <a:r>
              <a:rPr lang="en-US" sz="750" b="0" i="1" u="none" strike="noStrike" cap="none">
                <a:solidFill>
                  <a:schemeClr val="dk1"/>
                </a:solidFill>
                <a:latin typeface="Helvetica Neue Light"/>
                <a:ea typeface="Helvetica Neue Light"/>
                <a:cs typeface="Helvetica Neue Light"/>
                <a:sym typeface="Helvetica Neue Light"/>
              </a:rPr>
              <a:t>The content in this presentation are those of the author(s) and do not necessarily represent the official views of, nor an endorsement, by HRSA, HHS, or the U.S. Government. For more information, please visit HRSA.gov.</a:t>
            </a:r>
            <a:endParaRPr sz="1400" b="0" i="0" u="none" strike="noStrike" cap="none">
              <a:solidFill>
                <a:srgbClr val="000000"/>
              </a:solidFill>
              <a:latin typeface="Arial"/>
              <a:ea typeface="Arial"/>
              <a:cs typeface="Arial"/>
              <a:sym typeface="Arial"/>
            </a:endParaRPr>
          </a:p>
        </p:txBody>
      </p:sp>
      <p:pic>
        <p:nvPicPr>
          <p:cNvPr id="261" name="Google Shape;261;p20" descr="logo"/>
          <p:cNvPicPr preferRelativeResize="0"/>
          <p:nvPr/>
        </p:nvPicPr>
        <p:blipFill rotWithShape="1">
          <a:blip r:embed="rId5">
            <a:alphaModFix/>
          </a:blip>
          <a:srcRect/>
          <a:stretch/>
        </p:blipFill>
        <p:spPr>
          <a:xfrm>
            <a:off x="6676245" y="4653013"/>
            <a:ext cx="1987336" cy="3727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210297" y="550270"/>
            <a:ext cx="7886700" cy="46564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Helvetica Neue Light"/>
              <a:buNone/>
            </a:pPr>
            <a:r>
              <a:rPr lang="en-US" dirty="0"/>
              <a:t>Why Treat Alcohol Withdrawal </a:t>
            </a:r>
            <a:endParaRPr dirty="0"/>
          </a:p>
        </p:txBody>
      </p:sp>
      <p:sp>
        <p:nvSpPr>
          <p:cNvPr id="59" name="Google Shape;59;p7"/>
          <p:cNvSpPr/>
          <p:nvPr/>
        </p:nvSpPr>
        <p:spPr>
          <a:xfrm>
            <a:off x="3150382" y="1371546"/>
            <a:ext cx="2143200" cy="648600"/>
          </a:xfrm>
          <a:prstGeom prst="rect">
            <a:avLst/>
          </a:prstGeom>
          <a:solidFill>
            <a:schemeClr val="accent1"/>
          </a:solidFill>
          <a:ln w="25400" cap="flat" cmpd="sng">
            <a:solidFill>
              <a:srgbClr val="AC84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Physical Dependence</a:t>
            </a:r>
            <a:endParaRPr dirty="0"/>
          </a:p>
        </p:txBody>
      </p:sp>
      <p:sp>
        <p:nvSpPr>
          <p:cNvPr id="60" name="Google Shape;60;p7"/>
          <p:cNvSpPr txBox="1"/>
          <p:nvPr/>
        </p:nvSpPr>
        <p:spPr>
          <a:xfrm>
            <a:off x="-94375" y="1465950"/>
            <a:ext cx="2973000" cy="86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dirty="0"/>
              <a:t>High dose/prolonged Alcohol</a:t>
            </a:r>
            <a:r>
              <a:rPr lang="en-US" sz="1800" b="0" i="0" u="none" strike="noStrike" cap="none" dirty="0">
                <a:solidFill>
                  <a:srgbClr val="000000"/>
                </a:solidFill>
                <a:latin typeface="Arial"/>
                <a:ea typeface="Arial"/>
                <a:cs typeface="Arial"/>
                <a:sym typeface="Arial"/>
              </a:rPr>
              <a:t> Exposure</a:t>
            </a:r>
            <a:endParaRPr sz="1800" dirty="0"/>
          </a:p>
          <a:p>
            <a:pPr marL="0" marR="0" lvl="0" indent="0" algn="ctr" rtl="0">
              <a:lnSpc>
                <a:spcPct val="100000"/>
              </a:lnSpc>
              <a:spcBef>
                <a:spcPts val="0"/>
              </a:spcBef>
              <a:spcAft>
                <a:spcPts val="0"/>
              </a:spcAft>
              <a:buNone/>
            </a:pPr>
            <a:endParaRPr dirty="0"/>
          </a:p>
        </p:txBody>
      </p:sp>
      <p:cxnSp>
        <p:nvCxnSpPr>
          <p:cNvPr id="61" name="Google Shape;61;p7"/>
          <p:cNvCxnSpPr/>
          <p:nvPr/>
        </p:nvCxnSpPr>
        <p:spPr>
          <a:xfrm>
            <a:off x="2357438" y="1664492"/>
            <a:ext cx="600075" cy="0"/>
          </a:xfrm>
          <a:prstGeom prst="straightConnector1">
            <a:avLst/>
          </a:prstGeom>
          <a:noFill/>
          <a:ln w="9525" cap="flat" cmpd="sng">
            <a:solidFill>
              <a:srgbClr val="EAB229"/>
            </a:solidFill>
            <a:prstDash val="solid"/>
            <a:round/>
            <a:headEnd type="none" w="sm" len="sm"/>
            <a:tailEnd type="triangle" w="med" len="med"/>
          </a:ln>
        </p:spPr>
      </p:cxnSp>
      <p:cxnSp>
        <p:nvCxnSpPr>
          <p:cNvPr id="62" name="Google Shape;62;p7"/>
          <p:cNvCxnSpPr/>
          <p:nvPr/>
        </p:nvCxnSpPr>
        <p:spPr>
          <a:xfrm>
            <a:off x="4221207" y="3114644"/>
            <a:ext cx="1500" cy="1008000"/>
          </a:xfrm>
          <a:prstGeom prst="straightConnector1">
            <a:avLst/>
          </a:prstGeom>
          <a:noFill/>
          <a:ln w="9525" cap="flat" cmpd="sng">
            <a:solidFill>
              <a:srgbClr val="EAB229"/>
            </a:solidFill>
            <a:prstDash val="solid"/>
            <a:round/>
            <a:headEnd type="none" w="sm" len="sm"/>
            <a:tailEnd type="triangle" w="med" len="med"/>
          </a:ln>
        </p:spPr>
      </p:cxnSp>
      <p:cxnSp>
        <p:nvCxnSpPr>
          <p:cNvPr id="63" name="Google Shape;63;p7"/>
          <p:cNvCxnSpPr/>
          <p:nvPr/>
        </p:nvCxnSpPr>
        <p:spPr>
          <a:xfrm>
            <a:off x="4221957" y="2050166"/>
            <a:ext cx="0" cy="325588"/>
          </a:xfrm>
          <a:prstGeom prst="straightConnector1">
            <a:avLst/>
          </a:prstGeom>
          <a:noFill/>
          <a:ln w="9525" cap="flat" cmpd="sng">
            <a:solidFill>
              <a:srgbClr val="EAB229"/>
            </a:solidFill>
            <a:prstDash val="solid"/>
            <a:round/>
            <a:headEnd type="none" w="sm" len="sm"/>
            <a:tailEnd type="triangle" w="med" len="med"/>
          </a:ln>
        </p:spPr>
      </p:cxnSp>
      <p:sp>
        <p:nvSpPr>
          <p:cNvPr id="64" name="Google Shape;64;p7"/>
          <p:cNvSpPr txBox="1"/>
          <p:nvPr/>
        </p:nvSpPr>
        <p:spPr>
          <a:xfrm>
            <a:off x="3511153" y="2517067"/>
            <a:ext cx="1536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Interruption of </a:t>
            </a:r>
            <a:r>
              <a:rPr lang="en-US"/>
              <a:t>Alcohol Intake</a:t>
            </a:r>
            <a:endParaRPr/>
          </a:p>
        </p:txBody>
      </p:sp>
      <p:sp>
        <p:nvSpPr>
          <p:cNvPr id="65" name="Google Shape;65;p7"/>
          <p:cNvSpPr txBox="1"/>
          <p:nvPr/>
        </p:nvSpPr>
        <p:spPr>
          <a:xfrm>
            <a:off x="4538263" y="3181575"/>
            <a:ext cx="35499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a:t>C</a:t>
            </a:r>
            <a:r>
              <a:rPr lang="en-US" sz="1200" b="0" i="0" u="none" strike="noStrike" cap="none">
                <a:solidFill>
                  <a:srgbClr val="000000"/>
                </a:solidFill>
                <a:latin typeface="Arial"/>
                <a:ea typeface="Arial"/>
                <a:cs typeface="Arial"/>
                <a:sym typeface="Arial"/>
              </a:rPr>
              <a:t>essation of use</a:t>
            </a:r>
            <a:endParaRPr/>
          </a:p>
          <a:p>
            <a:pPr marL="0" marR="0" lvl="0" indent="0" algn="l" rtl="0">
              <a:lnSpc>
                <a:spcPct val="100000"/>
              </a:lnSpc>
              <a:spcBef>
                <a:spcPts val="0"/>
              </a:spcBef>
              <a:spcAft>
                <a:spcPts val="0"/>
              </a:spcAft>
              <a:buNone/>
            </a:pPr>
            <a:r>
              <a:rPr lang="en-US" sz="1200"/>
              <a:t>D</a:t>
            </a:r>
            <a:r>
              <a:rPr lang="en-US" sz="1200" b="0" i="0" u="none" strike="noStrike" cap="none">
                <a:solidFill>
                  <a:srgbClr val="000000"/>
                </a:solidFill>
                <a:latin typeface="Arial"/>
                <a:ea typeface="Arial"/>
                <a:cs typeface="Arial"/>
                <a:sym typeface="Arial"/>
              </a:rPr>
              <a:t>ecrease in </a:t>
            </a:r>
            <a:r>
              <a:rPr lang="en-US" sz="1200"/>
              <a:t>amount</a:t>
            </a:r>
            <a:r>
              <a:rPr lang="en-US" sz="1200" b="0" i="0" u="none" strike="noStrike" cap="none">
                <a:solidFill>
                  <a:srgbClr val="000000"/>
                </a:solidFill>
                <a:latin typeface="Arial"/>
                <a:ea typeface="Arial"/>
                <a:cs typeface="Arial"/>
                <a:sym typeface="Arial"/>
              </a:rPr>
              <a:t>/frequency</a:t>
            </a:r>
            <a:endParaRPr/>
          </a:p>
          <a:p>
            <a:pPr marL="0" marR="0" lvl="0" indent="0" algn="l" rtl="0">
              <a:lnSpc>
                <a:spcPct val="100000"/>
              </a:lnSpc>
              <a:spcBef>
                <a:spcPts val="0"/>
              </a:spcBef>
              <a:spcAft>
                <a:spcPts val="0"/>
              </a:spcAft>
              <a:buNone/>
            </a:pPr>
            <a:endParaRPr/>
          </a:p>
        </p:txBody>
      </p:sp>
      <p:sp>
        <p:nvSpPr>
          <p:cNvPr id="66" name="Google Shape;66;p7"/>
          <p:cNvSpPr/>
          <p:nvPr/>
        </p:nvSpPr>
        <p:spPr>
          <a:xfrm>
            <a:off x="2819294" y="4278763"/>
            <a:ext cx="3243300" cy="516000"/>
          </a:xfrm>
          <a:prstGeom prst="rect">
            <a:avLst/>
          </a:prstGeom>
          <a:solidFill>
            <a:schemeClr val="accent1"/>
          </a:solidFill>
          <a:ln w="25400" cap="flat" cmpd="sng">
            <a:solidFill>
              <a:srgbClr val="AC84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Withdrawal</a:t>
            </a:r>
            <a:endParaRPr/>
          </a:p>
        </p:txBody>
      </p:sp>
      <p:cxnSp>
        <p:nvCxnSpPr>
          <p:cNvPr id="67" name="Google Shape;67;p7"/>
          <p:cNvCxnSpPr>
            <a:stCxn id="66" idx="1"/>
          </p:cNvCxnSpPr>
          <p:nvPr/>
        </p:nvCxnSpPr>
        <p:spPr>
          <a:xfrm rot="10800000">
            <a:off x="1330694" y="2500963"/>
            <a:ext cx="1488600" cy="2035800"/>
          </a:xfrm>
          <a:prstGeom prst="curvedConnector2">
            <a:avLst/>
          </a:prstGeom>
          <a:noFill/>
          <a:ln w="9525" cap="flat" cmpd="sng">
            <a:solidFill>
              <a:schemeClr val="dk2"/>
            </a:solidFill>
            <a:prstDash val="solid"/>
            <a:round/>
            <a:headEnd type="none" w="med" len="med"/>
            <a:tailEnd type="none" w="med" len="med"/>
          </a:ln>
        </p:spPr>
      </p:cxnSp>
      <p:cxnSp>
        <p:nvCxnSpPr>
          <p:cNvPr id="68" name="Google Shape;68;p7"/>
          <p:cNvCxnSpPr/>
          <p:nvPr/>
        </p:nvCxnSpPr>
        <p:spPr>
          <a:xfrm rot="10800000">
            <a:off x="1330700" y="2249400"/>
            <a:ext cx="0" cy="383700"/>
          </a:xfrm>
          <a:prstGeom prst="straightConnector1">
            <a:avLst/>
          </a:prstGeom>
          <a:noFill/>
          <a:ln w="9525" cap="flat" cmpd="sng">
            <a:solidFill>
              <a:schemeClr val="dk2"/>
            </a:solidFill>
            <a:prstDash val="solid"/>
            <a:round/>
            <a:headEnd type="none" w="med" len="med"/>
            <a:tailEnd type="triangle" w="med" len="med"/>
          </a:ln>
        </p:spPr>
      </p:cxnSp>
      <p:sp>
        <p:nvSpPr>
          <p:cNvPr id="69" name="Google Shape;69;p7"/>
          <p:cNvSpPr txBox="1"/>
          <p:nvPr/>
        </p:nvSpPr>
        <p:spPr>
          <a:xfrm>
            <a:off x="7158313" y="1380900"/>
            <a:ext cx="1302300" cy="51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Helvetica Neue"/>
                <a:ea typeface="Helvetica Neue"/>
                <a:cs typeface="Helvetica Neue"/>
                <a:sym typeface="Helvetica Neue"/>
              </a:rPr>
              <a:t>Kindling</a:t>
            </a:r>
            <a:endParaRPr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dirty="0">
                <a:solidFill>
                  <a:schemeClr val="dk1"/>
                </a:solidFill>
                <a:latin typeface="Helvetica Neue"/>
                <a:ea typeface="Helvetica Neue"/>
                <a:cs typeface="Helvetica Neue"/>
                <a:sym typeface="Helvetica Neue"/>
              </a:rPr>
              <a:t>sensitization</a:t>
            </a:r>
            <a:endParaRPr dirty="0">
              <a:solidFill>
                <a:schemeClr val="dk1"/>
              </a:solidFill>
              <a:latin typeface="Helvetica Neue"/>
              <a:ea typeface="Helvetica Neue"/>
              <a:cs typeface="Helvetica Neue"/>
              <a:sym typeface="Helvetica Neue"/>
            </a:endParaRPr>
          </a:p>
        </p:txBody>
      </p:sp>
      <p:sp>
        <p:nvSpPr>
          <p:cNvPr id="2" name="Arrow: Curved Left 1">
            <a:extLst>
              <a:ext uri="{FF2B5EF4-FFF2-40B4-BE49-F238E27FC236}">
                <a16:creationId xmlns:a16="http://schemas.microsoft.com/office/drawing/2014/main" id="{D4764B60-40F7-5706-9F39-48A51FC61446}"/>
              </a:ext>
            </a:extLst>
          </p:cNvPr>
          <p:cNvSpPr/>
          <p:nvPr/>
        </p:nvSpPr>
        <p:spPr>
          <a:xfrm>
            <a:off x="7860484" y="2177342"/>
            <a:ext cx="486659" cy="100423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Curved Left 2">
            <a:extLst>
              <a:ext uri="{FF2B5EF4-FFF2-40B4-BE49-F238E27FC236}">
                <a16:creationId xmlns:a16="http://schemas.microsoft.com/office/drawing/2014/main" id="{42604EBD-A9F5-7DDA-562A-689A1AD19087}"/>
              </a:ext>
            </a:extLst>
          </p:cNvPr>
          <p:cNvSpPr/>
          <p:nvPr/>
        </p:nvSpPr>
        <p:spPr>
          <a:xfrm rot="10800000">
            <a:off x="7204202" y="2177342"/>
            <a:ext cx="486659" cy="100423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83306C-5E86-75BE-2B70-8DF646DE633D}"/>
              </a:ext>
            </a:extLst>
          </p:cNvPr>
          <p:cNvSpPr>
            <a:spLocks noGrp="1"/>
          </p:cNvSpPr>
          <p:nvPr>
            <p:ph type="title"/>
          </p:nvPr>
        </p:nvSpPr>
        <p:spPr>
          <a:xfrm>
            <a:off x="0" y="317447"/>
            <a:ext cx="7886700" cy="465643"/>
          </a:xfrm>
        </p:spPr>
        <p:txBody>
          <a:bodyPr/>
          <a:lstStyle/>
          <a:p>
            <a:r>
              <a:rPr lang="en-US" dirty="0"/>
              <a:t>Why Treat Alcohol Withdrawal</a:t>
            </a:r>
          </a:p>
        </p:txBody>
      </p:sp>
      <p:pic>
        <p:nvPicPr>
          <p:cNvPr id="7" name="Picture 6">
            <a:extLst>
              <a:ext uri="{FF2B5EF4-FFF2-40B4-BE49-F238E27FC236}">
                <a16:creationId xmlns:a16="http://schemas.microsoft.com/office/drawing/2014/main" id="{5AE62FDB-45C6-6139-9427-95CFFD104E41}"/>
              </a:ext>
            </a:extLst>
          </p:cNvPr>
          <p:cNvPicPr>
            <a:picLocks noChangeAspect="1"/>
          </p:cNvPicPr>
          <p:nvPr/>
        </p:nvPicPr>
        <p:blipFill>
          <a:blip r:embed="rId2"/>
          <a:stretch>
            <a:fillRect/>
          </a:stretch>
        </p:blipFill>
        <p:spPr>
          <a:xfrm>
            <a:off x="952151" y="1016839"/>
            <a:ext cx="3619849" cy="3187628"/>
          </a:xfrm>
          <a:prstGeom prst="rect">
            <a:avLst/>
          </a:prstGeom>
        </p:spPr>
      </p:pic>
      <p:sp>
        <p:nvSpPr>
          <p:cNvPr id="9" name="TextBox 8">
            <a:extLst>
              <a:ext uri="{FF2B5EF4-FFF2-40B4-BE49-F238E27FC236}">
                <a16:creationId xmlns:a16="http://schemas.microsoft.com/office/drawing/2014/main" id="{52285470-1EF1-73BC-B884-45474BD6759B}"/>
              </a:ext>
            </a:extLst>
          </p:cNvPr>
          <p:cNvSpPr txBox="1"/>
          <p:nvPr/>
        </p:nvSpPr>
        <p:spPr>
          <a:xfrm>
            <a:off x="1216404" y="4593230"/>
            <a:ext cx="5222146" cy="276999"/>
          </a:xfrm>
          <a:prstGeom prst="rect">
            <a:avLst/>
          </a:prstGeom>
          <a:noFill/>
        </p:spPr>
        <p:txBody>
          <a:bodyPr wrap="square">
            <a:spAutoFit/>
          </a:bodyPr>
          <a:lstStyle/>
          <a:p>
            <a:r>
              <a:rPr lang="en-US" sz="1200" dirty="0"/>
              <a:t>Becker H. Alcohol Health Res World. 1998;22(1):25–33</a:t>
            </a:r>
          </a:p>
        </p:txBody>
      </p:sp>
      <p:sp>
        <p:nvSpPr>
          <p:cNvPr id="10" name="TextBox 9">
            <a:extLst>
              <a:ext uri="{FF2B5EF4-FFF2-40B4-BE49-F238E27FC236}">
                <a16:creationId xmlns:a16="http://schemas.microsoft.com/office/drawing/2014/main" id="{F60EDE2F-6CDD-E4C0-0D43-0D07200230A4}"/>
              </a:ext>
            </a:extLst>
          </p:cNvPr>
          <p:cNvSpPr txBox="1"/>
          <p:nvPr/>
        </p:nvSpPr>
        <p:spPr>
          <a:xfrm>
            <a:off x="5201174" y="1476758"/>
            <a:ext cx="3296874" cy="1569660"/>
          </a:xfrm>
          <a:prstGeom prst="rect">
            <a:avLst/>
          </a:prstGeom>
          <a:noFill/>
        </p:spPr>
        <p:txBody>
          <a:bodyPr wrap="square" rtlCol="0">
            <a:spAutoFit/>
          </a:bodyPr>
          <a:lstStyle/>
          <a:p>
            <a:r>
              <a:rPr lang="en-US" sz="2400" dirty="0"/>
              <a:t>Repeated exposure and withdrawal cycles may be most important predictor of severity</a:t>
            </a:r>
          </a:p>
        </p:txBody>
      </p:sp>
    </p:spTree>
    <p:extLst>
      <p:ext uri="{BB962C8B-B14F-4D97-AF65-F5344CB8AC3E}">
        <p14:creationId xmlns:p14="http://schemas.microsoft.com/office/powerpoint/2010/main" val="248329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9F960-7B98-B097-4980-966C10CE29D6}"/>
              </a:ext>
            </a:extLst>
          </p:cNvPr>
          <p:cNvSpPr>
            <a:spLocks noGrp="1"/>
          </p:cNvSpPr>
          <p:nvPr>
            <p:ph type="title"/>
          </p:nvPr>
        </p:nvSpPr>
        <p:spPr/>
        <p:txBody>
          <a:bodyPr/>
          <a:lstStyle/>
          <a:p>
            <a:r>
              <a:rPr lang="en-US" dirty="0"/>
              <a:t>Pathophysiology of Alcohol Withdrawal</a:t>
            </a:r>
          </a:p>
        </p:txBody>
      </p:sp>
      <p:pic>
        <p:nvPicPr>
          <p:cNvPr id="5" name="Picture 4">
            <a:extLst>
              <a:ext uri="{FF2B5EF4-FFF2-40B4-BE49-F238E27FC236}">
                <a16:creationId xmlns:a16="http://schemas.microsoft.com/office/drawing/2014/main" id="{85082BA0-9DD5-0C68-34E7-15DB608E4C7F}"/>
              </a:ext>
            </a:extLst>
          </p:cNvPr>
          <p:cNvPicPr>
            <a:picLocks noChangeAspect="1"/>
          </p:cNvPicPr>
          <p:nvPr/>
        </p:nvPicPr>
        <p:blipFill>
          <a:blip r:embed="rId2"/>
          <a:srcRect t="4008"/>
          <a:stretch/>
        </p:blipFill>
        <p:spPr>
          <a:xfrm>
            <a:off x="1047003" y="1015913"/>
            <a:ext cx="6009875" cy="3547042"/>
          </a:xfrm>
          <a:prstGeom prst="rect">
            <a:avLst/>
          </a:prstGeom>
        </p:spPr>
      </p:pic>
      <p:sp>
        <p:nvSpPr>
          <p:cNvPr id="6" name="TextBox 5">
            <a:extLst>
              <a:ext uri="{FF2B5EF4-FFF2-40B4-BE49-F238E27FC236}">
                <a16:creationId xmlns:a16="http://schemas.microsoft.com/office/drawing/2014/main" id="{8B1CD53C-7240-C0F3-5F07-17A62581A102}"/>
              </a:ext>
            </a:extLst>
          </p:cNvPr>
          <p:cNvSpPr txBox="1"/>
          <p:nvPr/>
        </p:nvSpPr>
        <p:spPr>
          <a:xfrm>
            <a:off x="838899" y="4639112"/>
            <a:ext cx="5796793" cy="276999"/>
          </a:xfrm>
          <a:prstGeom prst="rect">
            <a:avLst/>
          </a:prstGeom>
          <a:noFill/>
        </p:spPr>
        <p:txBody>
          <a:bodyPr wrap="square" rtlCol="0">
            <a:spAutoFit/>
          </a:bodyPr>
          <a:lstStyle/>
          <a:p>
            <a:r>
              <a:rPr lang="en-US" sz="1200" dirty="0"/>
              <a:t>Maldonado J. Crit Care Clin 2017;559-599</a:t>
            </a:r>
          </a:p>
        </p:txBody>
      </p:sp>
    </p:spTree>
    <p:extLst>
      <p:ext uri="{BB962C8B-B14F-4D97-AF65-F5344CB8AC3E}">
        <p14:creationId xmlns:p14="http://schemas.microsoft.com/office/powerpoint/2010/main" val="2490916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24fa660a06_0_166"/>
          <p:cNvSpPr txBox="1">
            <a:spLocks noGrp="1"/>
          </p:cNvSpPr>
          <p:nvPr>
            <p:ph type="title"/>
          </p:nvPr>
        </p:nvSpPr>
        <p:spPr>
          <a:xfrm>
            <a:off x="210297" y="550270"/>
            <a:ext cx="7886700" cy="46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Presentation Timeline of Alcohol Withdrawal Symptoms</a:t>
            </a:r>
            <a:endParaRPr dirty="0"/>
          </a:p>
        </p:txBody>
      </p:sp>
      <p:sp>
        <p:nvSpPr>
          <p:cNvPr id="113" name="Google Shape;113;g324fa660a06_0_166"/>
          <p:cNvSpPr txBox="1"/>
          <p:nvPr/>
        </p:nvSpPr>
        <p:spPr>
          <a:xfrm>
            <a:off x="637025" y="3924500"/>
            <a:ext cx="51906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err="1">
                <a:solidFill>
                  <a:schemeClr val="dk2"/>
                </a:solidFill>
                <a:latin typeface="+mj-lt"/>
                <a:ea typeface="Roboto"/>
                <a:cs typeface="Roboto"/>
                <a:sym typeface="Roboto"/>
              </a:rPr>
              <a:t>Karavolis</a:t>
            </a:r>
            <a:r>
              <a:rPr lang="en-US" sz="1200" dirty="0">
                <a:solidFill>
                  <a:schemeClr val="dk2"/>
                </a:solidFill>
                <a:latin typeface="+mj-lt"/>
                <a:ea typeface="Roboto"/>
                <a:cs typeface="Roboto"/>
                <a:sym typeface="Roboto"/>
              </a:rPr>
              <a:t> ZA. AAPP Pharmacist Toolkit: Alcohol and Benzodiazepine Withdrawal Management [Internet]. Lincoln, NE: American Association of Psychiatric Pharmacists, 2024. [revised 2024 Oct 21].</a:t>
            </a:r>
            <a:endParaRPr sz="1200" dirty="0">
              <a:solidFill>
                <a:schemeClr val="dk2"/>
              </a:solidFill>
              <a:latin typeface="+mj-lt"/>
              <a:ea typeface="Roboto"/>
              <a:cs typeface="Roboto"/>
              <a:sym typeface="Roboto"/>
            </a:endParaRPr>
          </a:p>
          <a:p>
            <a:pPr marL="0" lvl="0" indent="0" algn="l" rtl="0">
              <a:spcBef>
                <a:spcPts val="0"/>
              </a:spcBef>
              <a:spcAft>
                <a:spcPts val="0"/>
              </a:spcAft>
              <a:buNone/>
            </a:pPr>
            <a:r>
              <a:rPr lang="en-US" sz="1200" dirty="0">
                <a:solidFill>
                  <a:schemeClr val="dk2"/>
                </a:solidFill>
                <a:latin typeface="+mj-lt"/>
                <a:ea typeface="Roboto"/>
                <a:cs typeface="Roboto"/>
                <a:sym typeface="Roboto"/>
              </a:rPr>
              <a:t>Available from https://aapp.org/guideline/alcohol-benzo-withdrawal.</a:t>
            </a:r>
            <a:endParaRPr sz="1200" dirty="0">
              <a:solidFill>
                <a:schemeClr val="dk2"/>
              </a:solidFill>
              <a:latin typeface="+mj-lt"/>
              <a:ea typeface="Roboto"/>
              <a:cs typeface="Roboto"/>
              <a:sym typeface="Roboto"/>
            </a:endParaRPr>
          </a:p>
        </p:txBody>
      </p:sp>
      <p:sp>
        <p:nvSpPr>
          <p:cNvPr id="114" name="Google Shape;114;g324fa660a06_0_166"/>
          <p:cNvSpPr txBox="1"/>
          <p:nvPr/>
        </p:nvSpPr>
        <p:spPr>
          <a:xfrm>
            <a:off x="367725" y="1234750"/>
            <a:ext cx="2048400" cy="22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dk1"/>
                </a:solidFill>
                <a:latin typeface="Helvetica Neue"/>
                <a:ea typeface="Helvetica Neue"/>
                <a:cs typeface="Helvetica Neue"/>
                <a:sym typeface="Helvetica Neue"/>
              </a:rPr>
              <a:t>6-12 hours</a:t>
            </a:r>
            <a:r>
              <a:rPr lang="en-US">
                <a:solidFill>
                  <a:schemeClr val="dk1"/>
                </a:solidFill>
                <a:latin typeface="Helvetica Neue"/>
                <a:ea typeface="Helvetica Neue"/>
                <a:cs typeface="Helvetica Neue"/>
                <a:sym typeface="Helvetica Neue"/>
              </a:rPr>
              <a:t> </a:t>
            </a:r>
            <a:endParaRPr>
              <a:solidFill>
                <a:schemeClr val="dk1"/>
              </a:solidFill>
              <a:latin typeface="Helvetica Neue"/>
              <a:ea typeface="Helvetica Neue"/>
              <a:cs typeface="Helvetica Neue"/>
              <a:sym typeface="Helvetica Neue"/>
            </a:endParaRPr>
          </a:p>
          <a:p>
            <a:pPr marL="457200" lvl="0"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Sweating</a:t>
            </a:r>
            <a:endParaRPr>
              <a:solidFill>
                <a:schemeClr val="dk1"/>
              </a:solidFill>
              <a:latin typeface="Helvetica Neue"/>
              <a:ea typeface="Helvetica Neue"/>
              <a:cs typeface="Helvetica Neue"/>
              <a:sym typeface="Helvetica Neue"/>
            </a:endParaRPr>
          </a:p>
          <a:p>
            <a:pPr marL="457200" lvl="0"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Tremor</a:t>
            </a:r>
            <a:endParaRPr>
              <a:solidFill>
                <a:schemeClr val="dk1"/>
              </a:solidFill>
              <a:latin typeface="Helvetica Neue"/>
              <a:ea typeface="Helvetica Neue"/>
              <a:cs typeface="Helvetica Neue"/>
              <a:sym typeface="Helvetica Neue"/>
            </a:endParaRPr>
          </a:p>
          <a:p>
            <a:pPr marL="457200" lvl="0"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Anxiety</a:t>
            </a:r>
            <a:endParaRPr>
              <a:solidFill>
                <a:schemeClr val="dk1"/>
              </a:solidFill>
              <a:latin typeface="Helvetica Neue"/>
              <a:ea typeface="Helvetica Neue"/>
              <a:cs typeface="Helvetica Neue"/>
              <a:sym typeface="Helvetica Neue"/>
            </a:endParaRPr>
          </a:p>
          <a:p>
            <a:pPr marL="457200" lvl="0"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Agitation</a:t>
            </a:r>
            <a:endParaRPr>
              <a:solidFill>
                <a:schemeClr val="dk1"/>
              </a:solidFill>
              <a:latin typeface="Helvetica Neue"/>
              <a:ea typeface="Helvetica Neue"/>
              <a:cs typeface="Helvetica Neue"/>
              <a:sym typeface="Helvetica Neue"/>
            </a:endParaRPr>
          </a:p>
          <a:p>
            <a:pPr marL="457200" lvl="0"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Insomnia</a:t>
            </a:r>
            <a:endParaRPr>
              <a:solidFill>
                <a:schemeClr val="dk1"/>
              </a:solidFill>
              <a:latin typeface="Helvetica Neue"/>
              <a:ea typeface="Helvetica Neue"/>
              <a:cs typeface="Helvetica Neue"/>
              <a:sym typeface="Helvetica Neue"/>
            </a:endParaRPr>
          </a:p>
          <a:p>
            <a:pPr marL="457200" lvl="0"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Headaches</a:t>
            </a:r>
            <a:endParaRPr>
              <a:solidFill>
                <a:schemeClr val="dk1"/>
              </a:solidFill>
              <a:latin typeface="Helvetica Neue"/>
              <a:ea typeface="Helvetica Neue"/>
              <a:cs typeface="Helvetica Neue"/>
              <a:sym typeface="Helvetica Neue"/>
            </a:endParaRPr>
          </a:p>
          <a:p>
            <a:pPr marL="457200" lvl="0"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Nausea/vomiting</a:t>
            </a:r>
            <a:endParaRPr>
              <a:solidFill>
                <a:schemeClr val="dk1"/>
              </a:solidFill>
              <a:latin typeface="Helvetica Neue"/>
              <a:ea typeface="Helvetica Neue"/>
              <a:cs typeface="Helvetica Neue"/>
              <a:sym typeface="Helvetica Neue"/>
            </a:endParaRPr>
          </a:p>
        </p:txBody>
      </p:sp>
      <p:sp>
        <p:nvSpPr>
          <p:cNvPr id="115" name="Google Shape;115;g324fa660a06_0_166"/>
          <p:cNvSpPr txBox="1"/>
          <p:nvPr/>
        </p:nvSpPr>
        <p:spPr>
          <a:xfrm>
            <a:off x="220200" y="975225"/>
            <a:ext cx="3963900" cy="2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latin typeface="Helvetica Neue"/>
                <a:ea typeface="Helvetica Neue"/>
                <a:cs typeface="Helvetica Neue"/>
                <a:sym typeface="Helvetica Neue"/>
              </a:rPr>
              <a:t>After last use or decrease in intake:</a:t>
            </a:r>
            <a:endParaRPr>
              <a:solidFill>
                <a:schemeClr val="dk1"/>
              </a:solidFill>
              <a:latin typeface="Helvetica Neue"/>
              <a:ea typeface="Helvetica Neue"/>
              <a:cs typeface="Helvetica Neue"/>
              <a:sym typeface="Helvetica Neue"/>
            </a:endParaRPr>
          </a:p>
        </p:txBody>
      </p:sp>
      <p:sp>
        <p:nvSpPr>
          <p:cNvPr id="116" name="Google Shape;116;g324fa660a06_0_166"/>
          <p:cNvSpPr txBox="1"/>
          <p:nvPr/>
        </p:nvSpPr>
        <p:spPr>
          <a:xfrm>
            <a:off x="2329125" y="1234738"/>
            <a:ext cx="2642400" cy="22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dk1"/>
                </a:solidFill>
                <a:latin typeface="Helvetica Neue"/>
                <a:ea typeface="Helvetica Neue"/>
                <a:cs typeface="Helvetica Neue"/>
                <a:sym typeface="Helvetica Neue"/>
              </a:rPr>
              <a:t>12-24 hours</a:t>
            </a:r>
            <a:r>
              <a:rPr lang="en-US">
                <a:solidFill>
                  <a:schemeClr val="dk1"/>
                </a:solidFill>
                <a:latin typeface="Helvetica Neue"/>
                <a:ea typeface="Helvetica Neue"/>
                <a:cs typeface="Helvetica Neue"/>
                <a:sym typeface="Helvetica Neue"/>
              </a:rPr>
              <a:t> </a:t>
            </a:r>
            <a:endParaRPr>
              <a:solidFill>
                <a:schemeClr val="dk1"/>
              </a:solidFill>
              <a:latin typeface="Helvetica Neue"/>
              <a:ea typeface="Helvetica Neue"/>
              <a:cs typeface="Helvetica Neue"/>
              <a:sym typeface="Helvetica Neue"/>
            </a:endParaRPr>
          </a:p>
          <a:p>
            <a:pPr marL="457200" lvl="0"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Alcoholic Hallucinosis</a:t>
            </a:r>
            <a:endParaRPr>
              <a:solidFill>
                <a:schemeClr val="dk1"/>
              </a:solidFill>
              <a:latin typeface="Helvetica Neue"/>
              <a:ea typeface="Helvetica Neue"/>
              <a:cs typeface="Helvetica Neue"/>
              <a:sym typeface="Helvetica Neue"/>
            </a:endParaRPr>
          </a:p>
        </p:txBody>
      </p:sp>
      <p:sp>
        <p:nvSpPr>
          <p:cNvPr id="117" name="Google Shape;117;g324fa660a06_0_166"/>
          <p:cNvSpPr txBox="1"/>
          <p:nvPr/>
        </p:nvSpPr>
        <p:spPr>
          <a:xfrm>
            <a:off x="4781625" y="1224450"/>
            <a:ext cx="2642400" cy="22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dk1"/>
                </a:solidFill>
                <a:latin typeface="Helvetica Neue"/>
                <a:ea typeface="Helvetica Neue"/>
                <a:cs typeface="Helvetica Neue"/>
                <a:sym typeface="Helvetica Neue"/>
              </a:rPr>
              <a:t>24-48 hours</a:t>
            </a:r>
            <a:r>
              <a:rPr lang="en-US">
                <a:solidFill>
                  <a:schemeClr val="dk1"/>
                </a:solidFill>
                <a:latin typeface="Helvetica Neue"/>
                <a:ea typeface="Helvetica Neue"/>
                <a:cs typeface="Helvetica Neue"/>
                <a:sym typeface="Helvetica Neue"/>
              </a:rPr>
              <a:t> </a:t>
            </a:r>
            <a:endParaRPr>
              <a:solidFill>
                <a:schemeClr val="dk1"/>
              </a:solidFill>
              <a:latin typeface="Helvetica Neue"/>
              <a:ea typeface="Helvetica Neue"/>
              <a:cs typeface="Helvetica Neue"/>
              <a:sym typeface="Helvetica Neue"/>
            </a:endParaRPr>
          </a:p>
          <a:p>
            <a:pPr marL="457200" lvl="0"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Seizures</a:t>
            </a:r>
            <a:endParaRPr>
              <a:solidFill>
                <a:schemeClr val="dk1"/>
              </a:solidFill>
              <a:latin typeface="Helvetica Neue"/>
              <a:ea typeface="Helvetica Neue"/>
              <a:cs typeface="Helvetica Neue"/>
              <a:sym typeface="Helvetica Neue"/>
            </a:endParaRPr>
          </a:p>
        </p:txBody>
      </p:sp>
      <p:sp>
        <p:nvSpPr>
          <p:cNvPr id="118" name="Google Shape;118;g324fa660a06_0_166"/>
          <p:cNvSpPr txBox="1"/>
          <p:nvPr/>
        </p:nvSpPr>
        <p:spPr>
          <a:xfrm>
            <a:off x="6428325" y="1224450"/>
            <a:ext cx="2642400" cy="22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latin typeface="Helvetica Neue"/>
                <a:ea typeface="Helvetica Neue"/>
                <a:cs typeface="Helvetica Neue"/>
                <a:sym typeface="Helvetica Neue"/>
              </a:rPr>
              <a:t>4</a:t>
            </a:r>
            <a:r>
              <a:rPr lang="en-US" u="sng">
                <a:solidFill>
                  <a:schemeClr val="dk1"/>
                </a:solidFill>
                <a:latin typeface="Helvetica Neue"/>
                <a:ea typeface="Helvetica Neue"/>
                <a:cs typeface="Helvetica Neue"/>
                <a:sym typeface="Helvetica Neue"/>
              </a:rPr>
              <a:t>8-96 hours</a:t>
            </a:r>
            <a:r>
              <a:rPr lang="en-US">
                <a:solidFill>
                  <a:schemeClr val="dk1"/>
                </a:solidFill>
                <a:latin typeface="Helvetica Neue"/>
                <a:ea typeface="Helvetica Neue"/>
                <a:cs typeface="Helvetica Neue"/>
                <a:sym typeface="Helvetica Neue"/>
              </a:rPr>
              <a:t> </a:t>
            </a:r>
            <a:endParaRPr>
              <a:solidFill>
                <a:schemeClr val="dk1"/>
              </a:solidFill>
              <a:latin typeface="Helvetica Neue"/>
              <a:ea typeface="Helvetica Neue"/>
              <a:cs typeface="Helvetica Neue"/>
              <a:sym typeface="Helvetica Neue"/>
            </a:endParaRPr>
          </a:p>
          <a:p>
            <a:pPr marL="457200" lvl="0"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Delirium Tremens </a:t>
            </a:r>
            <a:endParaRPr>
              <a:solidFill>
                <a:schemeClr val="dk1"/>
              </a:solidFill>
              <a:latin typeface="Helvetica Neue"/>
              <a:ea typeface="Helvetica Neue"/>
              <a:cs typeface="Helvetica Neue"/>
              <a:sym typeface="Helvetica Neue"/>
            </a:endParaRPr>
          </a:p>
          <a:p>
            <a:pPr marL="914400" lvl="1"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Sweating</a:t>
            </a:r>
            <a:endParaRPr>
              <a:solidFill>
                <a:schemeClr val="dk1"/>
              </a:solidFill>
              <a:latin typeface="Helvetica Neue"/>
              <a:ea typeface="Helvetica Neue"/>
              <a:cs typeface="Helvetica Neue"/>
              <a:sym typeface="Helvetica Neue"/>
            </a:endParaRPr>
          </a:p>
          <a:p>
            <a:pPr marL="914400" lvl="1"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Agitation</a:t>
            </a:r>
            <a:endParaRPr>
              <a:solidFill>
                <a:schemeClr val="dk1"/>
              </a:solidFill>
              <a:latin typeface="Helvetica Neue"/>
              <a:ea typeface="Helvetica Neue"/>
              <a:cs typeface="Helvetica Neue"/>
              <a:sym typeface="Helvetica Neue"/>
            </a:endParaRPr>
          </a:p>
          <a:p>
            <a:pPr marL="914400" lvl="1"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Hallucinations</a:t>
            </a:r>
            <a:endParaRPr>
              <a:solidFill>
                <a:schemeClr val="dk1"/>
              </a:solidFill>
              <a:latin typeface="Helvetica Neue"/>
              <a:ea typeface="Helvetica Neue"/>
              <a:cs typeface="Helvetica Neue"/>
              <a:sym typeface="Helvetica Neue"/>
            </a:endParaRPr>
          </a:p>
          <a:p>
            <a:pPr marL="914400" lvl="1"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Disorientation</a:t>
            </a:r>
            <a:endParaRPr>
              <a:solidFill>
                <a:schemeClr val="dk1"/>
              </a:solidFill>
              <a:latin typeface="Helvetica Neue"/>
              <a:ea typeface="Helvetica Neue"/>
              <a:cs typeface="Helvetica Neue"/>
              <a:sym typeface="Helvetica Neue"/>
            </a:endParaRPr>
          </a:p>
          <a:p>
            <a:pPr marL="914400" lvl="1"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Tachycardia</a:t>
            </a:r>
            <a:endParaRPr>
              <a:solidFill>
                <a:schemeClr val="dk1"/>
              </a:solidFill>
              <a:latin typeface="Helvetica Neue"/>
              <a:ea typeface="Helvetica Neue"/>
              <a:cs typeface="Helvetica Neue"/>
              <a:sym typeface="Helvetica Neue"/>
            </a:endParaRPr>
          </a:p>
          <a:p>
            <a:pPr marL="914400" lvl="1"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Hypertension</a:t>
            </a:r>
            <a:endParaRPr>
              <a:solidFill>
                <a:schemeClr val="dk1"/>
              </a:solidFill>
              <a:latin typeface="Helvetica Neue"/>
              <a:ea typeface="Helvetica Neue"/>
              <a:cs typeface="Helvetica Neue"/>
              <a:sym typeface="Helvetica Neue"/>
            </a:endParaRPr>
          </a:p>
          <a:p>
            <a:pPr marL="914400" lvl="1" indent="-31750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Fever</a:t>
            </a:r>
            <a:endParaRPr>
              <a:solidFill>
                <a:schemeClr val="dk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g324fa660a06_0_209"/>
          <p:cNvPicPr preferRelativeResize="0"/>
          <p:nvPr/>
        </p:nvPicPr>
        <p:blipFill>
          <a:blip r:embed="rId3">
            <a:alphaModFix/>
          </a:blip>
          <a:stretch>
            <a:fillRect/>
          </a:stretch>
        </p:blipFill>
        <p:spPr>
          <a:xfrm>
            <a:off x="505000" y="570451"/>
            <a:ext cx="8475770" cy="4247100"/>
          </a:xfrm>
          <a:prstGeom prst="rect">
            <a:avLst/>
          </a:prstGeom>
          <a:noFill/>
          <a:ln>
            <a:noFill/>
          </a:ln>
        </p:spPr>
      </p:pic>
      <p:sp>
        <p:nvSpPr>
          <p:cNvPr id="125" name="Google Shape;125;g324fa660a06_0_209"/>
          <p:cNvSpPr txBox="1"/>
          <p:nvPr/>
        </p:nvSpPr>
        <p:spPr>
          <a:xfrm>
            <a:off x="4160000" y="4743300"/>
            <a:ext cx="447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Helvetica Neue"/>
                <a:ea typeface="Helvetica Neue"/>
                <a:cs typeface="Helvetica Neue"/>
                <a:sym typeface="Helvetica Neue"/>
              </a:rPr>
              <a:t>Maldonado J. Critical Care Clinics 2017;33:559-599</a:t>
            </a:r>
            <a:endParaRPr>
              <a:solidFill>
                <a:schemeClr val="dk1"/>
              </a:solidFill>
              <a:latin typeface="Helvetica Neue"/>
              <a:ea typeface="Helvetica Neue"/>
              <a:cs typeface="Helvetica Neue"/>
              <a:sym typeface="Helvetica Neue"/>
            </a:endParaRPr>
          </a:p>
        </p:txBody>
      </p:sp>
      <p:pic>
        <p:nvPicPr>
          <p:cNvPr id="2" name="Picture 1">
            <a:extLst>
              <a:ext uri="{FF2B5EF4-FFF2-40B4-BE49-F238E27FC236}">
                <a16:creationId xmlns:a16="http://schemas.microsoft.com/office/drawing/2014/main" id="{FBEB3045-0FAE-2AEA-ADBA-636CD6689B50}"/>
              </a:ext>
            </a:extLst>
          </p:cNvPr>
          <p:cNvPicPr>
            <a:picLocks noChangeAspect="1"/>
          </p:cNvPicPr>
          <p:nvPr/>
        </p:nvPicPr>
        <p:blipFill>
          <a:blip r:embed="rId4"/>
          <a:stretch>
            <a:fillRect/>
          </a:stretch>
        </p:blipFill>
        <p:spPr>
          <a:xfrm>
            <a:off x="254652" y="67497"/>
            <a:ext cx="7980356" cy="6462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324fa660a06_0_14"/>
          <p:cNvSpPr txBox="1">
            <a:spLocks noGrp="1"/>
          </p:cNvSpPr>
          <p:nvPr>
            <p:ph type="body" idx="1"/>
          </p:nvPr>
        </p:nvSpPr>
        <p:spPr>
          <a:xfrm>
            <a:off x="146126" y="1454325"/>
            <a:ext cx="7419600" cy="3138900"/>
          </a:xfrm>
          <a:prstGeom prst="rect">
            <a:avLst/>
          </a:prstGeom>
        </p:spPr>
        <p:txBody>
          <a:bodyPr spcFirstLastPara="1" wrap="square" lIns="91425" tIns="45700" rIns="91425" bIns="45700" anchor="t" anchorCtr="0">
            <a:noAutofit/>
          </a:bodyPr>
          <a:lstStyle/>
          <a:p>
            <a:pPr marL="400050" indent="-285750">
              <a:buSzPts val="1800"/>
            </a:pPr>
            <a:r>
              <a:rPr lang="en-US" sz="1800" dirty="0"/>
              <a:t>Upon presentation the patient reports a goal of discontinuing alcohol intake (or substantially cutting back)</a:t>
            </a:r>
          </a:p>
          <a:p>
            <a:pPr marL="114300" lvl="0" indent="0" algn="l" rtl="0">
              <a:spcBef>
                <a:spcPts val="400"/>
              </a:spcBef>
              <a:spcAft>
                <a:spcPts val="0"/>
              </a:spcAft>
              <a:buSzPts val="1800"/>
              <a:buNone/>
            </a:pPr>
            <a:endParaRPr lang="en-US" sz="1800" dirty="0"/>
          </a:p>
          <a:p>
            <a:pPr indent="-342900">
              <a:buSzPts val="1800"/>
            </a:pPr>
            <a:r>
              <a:rPr lang="en-US" sz="1800" dirty="0"/>
              <a:t>Patient has no/remote history of severe alcohol withdrawal episodes</a:t>
            </a:r>
          </a:p>
          <a:p>
            <a:pPr marL="114300" lvl="0" indent="0" algn="l" rtl="0">
              <a:spcBef>
                <a:spcPts val="400"/>
              </a:spcBef>
              <a:spcAft>
                <a:spcPts val="0"/>
              </a:spcAft>
              <a:buSzPts val="1800"/>
              <a:buNone/>
            </a:pPr>
            <a:endParaRPr lang="en-US" sz="1800" dirty="0"/>
          </a:p>
          <a:p>
            <a:pPr indent="-342900">
              <a:buSzPts val="1800"/>
            </a:pPr>
            <a:r>
              <a:rPr lang="en-US" sz="1800" dirty="0"/>
              <a:t>Medical and psychiatric comorbidity are relatively stable</a:t>
            </a:r>
            <a:endParaRPr sz="1800" dirty="0"/>
          </a:p>
        </p:txBody>
      </p:sp>
      <p:sp>
        <p:nvSpPr>
          <p:cNvPr id="76" name="Google Shape;76;g324fa660a06_0_14"/>
          <p:cNvSpPr txBox="1">
            <a:spLocks noGrp="1"/>
          </p:cNvSpPr>
          <p:nvPr>
            <p:ph type="title"/>
          </p:nvPr>
        </p:nvSpPr>
        <p:spPr>
          <a:xfrm>
            <a:off x="210300" y="550275"/>
            <a:ext cx="8821500" cy="46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Where Do We Start: General Criteria for Outpatient Management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324fa660a06_0_122"/>
          <p:cNvSpPr txBox="1">
            <a:spLocks noGrp="1"/>
          </p:cNvSpPr>
          <p:nvPr>
            <p:ph type="body" idx="1"/>
          </p:nvPr>
        </p:nvSpPr>
        <p:spPr>
          <a:xfrm>
            <a:off x="323999" y="931163"/>
            <a:ext cx="8714100" cy="31389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Current Presentation</a:t>
            </a:r>
          </a:p>
          <a:p>
            <a:pPr marL="742950" lvl="1" indent="-285750"/>
            <a:r>
              <a:rPr lang="en-US" dirty="0"/>
              <a:t>CIWA-</a:t>
            </a:r>
            <a:r>
              <a:rPr lang="en-US" dirty="0" err="1"/>
              <a:t>Ar</a:t>
            </a:r>
            <a:r>
              <a:rPr lang="en-US" dirty="0"/>
              <a:t> score &gt; 18 or any evidence of alcohol hallucinosis, seizure activity, or clouded sensorium</a:t>
            </a:r>
          </a:p>
          <a:p>
            <a:pPr marL="742950" lvl="1" indent="-285750"/>
            <a:r>
              <a:rPr lang="en-US" dirty="0"/>
              <a:t>Significant vital sign or laboratory abnormalities</a:t>
            </a:r>
          </a:p>
          <a:p>
            <a:pPr marL="0" lvl="0" indent="0" algn="l" rtl="0">
              <a:spcBef>
                <a:spcPts val="400"/>
              </a:spcBef>
              <a:spcAft>
                <a:spcPts val="0"/>
              </a:spcAft>
              <a:buNone/>
            </a:pPr>
            <a:r>
              <a:rPr lang="en-US" dirty="0"/>
              <a:t>History of severe withdrawal </a:t>
            </a:r>
          </a:p>
          <a:p>
            <a:pPr marL="742950" lvl="1" indent="-285750"/>
            <a:r>
              <a:rPr lang="en-US" dirty="0"/>
              <a:t>DTs, alcohol hallucinosis, or other serious complications</a:t>
            </a:r>
          </a:p>
          <a:p>
            <a:pPr marL="742950" lvl="1" indent="-285750"/>
            <a:r>
              <a:rPr lang="en-US" dirty="0"/>
              <a:t>Withdrawal seizures in previous 6 months</a:t>
            </a:r>
          </a:p>
          <a:p>
            <a:pPr marL="742950" lvl="1" indent="-285750"/>
            <a:r>
              <a:rPr lang="en-US" dirty="0"/>
              <a:t>Inability to present sober OR minimal impairment at BAC &gt;0.15 OR daily consumption of &gt;15 drinks</a:t>
            </a:r>
          </a:p>
          <a:p>
            <a:pPr marL="0" indent="0">
              <a:buNone/>
            </a:pPr>
            <a:r>
              <a:rPr lang="en-US" dirty="0"/>
              <a:t>Concurrent conditions</a:t>
            </a:r>
          </a:p>
          <a:p>
            <a:pPr marL="742950" lvl="1" indent="-285750"/>
            <a:r>
              <a:rPr lang="en-US" dirty="0"/>
              <a:t>Concurrent seizure disorder </a:t>
            </a:r>
          </a:p>
          <a:p>
            <a:pPr marL="742950" lvl="1" indent="-285750"/>
            <a:r>
              <a:rPr lang="en-US" dirty="0"/>
              <a:t>Use of other CNS depressants</a:t>
            </a:r>
          </a:p>
          <a:p>
            <a:pPr marL="742950" lvl="1" indent="-285750"/>
            <a:r>
              <a:rPr lang="en-US" dirty="0"/>
              <a:t>Unstable medical or psychiatric conditions</a:t>
            </a:r>
          </a:p>
          <a:p>
            <a:pPr marL="742950" lvl="1" indent="-285750"/>
            <a:r>
              <a:rPr lang="en-US" dirty="0"/>
              <a:t>Decompensated liver disease ( INR &gt;1.5, ascites, esophageal </a:t>
            </a:r>
            <a:r>
              <a:rPr lang="en-US" dirty="0" err="1"/>
              <a:t>varicies</a:t>
            </a:r>
            <a:r>
              <a:rPr lang="en-US" dirty="0"/>
              <a:t>, hepatorenal syndrome, SBP, encephalopathy)</a:t>
            </a:r>
          </a:p>
          <a:p>
            <a:pPr marL="0" indent="0">
              <a:buNone/>
            </a:pPr>
            <a:r>
              <a:rPr lang="en-US" dirty="0"/>
              <a:t>Other considerations</a:t>
            </a:r>
          </a:p>
          <a:p>
            <a:pPr marL="742950" lvl="1" indent="-285750"/>
            <a:r>
              <a:rPr lang="en-US" dirty="0"/>
              <a:t>Inability to safely store take-home medication</a:t>
            </a:r>
          </a:p>
          <a:p>
            <a:pPr marL="742950" lvl="1" indent="-285750"/>
            <a:r>
              <a:rPr lang="en-US" dirty="0"/>
              <a:t>Lack of any sober social supports</a:t>
            </a:r>
            <a:endParaRPr dirty="0"/>
          </a:p>
        </p:txBody>
      </p:sp>
      <p:sp>
        <p:nvSpPr>
          <p:cNvPr id="83" name="Google Shape;83;g324fa660a06_0_122"/>
          <p:cNvSpPr txBox="1">
            <a:spLocks noGrp="1"/>
          </p:cNvSpPr>
          <p:nvPr>
            <p:ph type="title"/>
          </p:nvPr>
        </p:nvSpPr>
        <p:spPr>
          <a:xfrm>
            <a:off x="210297" y="550270"/>
            <a:ext cx="7886700" cy="46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Who Should be Managed at a Higher Level of Care</a:t>
            </a:r>
            <a:endParaRPr dirty="0"/>
          </a:p>
        </p:txBody>
      </p:sp>
    </p:spTree>
  </p:cSld>
  <p:clrMapOvr>
    <a:masterClrMapping/>
  </p:clrMapOvr>
</p:sld>
</file>

<file path=ppt/theme/theme1.xml><?xml version="1.0" encoding="utf-8"?>
<a:theme xmlns:a="http://schemas.openxmlformats.org/drawingml/2006/main" name="NCCC">
  <a:themeElements>
    <a:clrScheme name="Custom 8">
      <a:dk1>
        <a:srgbClr val="595959"/>
      </a:dk1>
      <a:lt1>
        <a:srgbClr val="FFFFFF"/>
      </a:lt1>
      <a:dk2>
        <a:srgbClr val="191919"/>
      </a:dk2>
      <a:lt2>
        <a:srgbClr val="FFFFFF"/>
      </a:lt2>
      <a:accent1>
        <a:srgbClr val="ECB630"/>
      </a:accent1>
      <a:accent2>
        <a:srgbClr val="325BA3"/>
      </a:accent2>
      <a:accent3>
        <a:srgbClr val="EB6F63"/>
      </a:accent3>
      <a:accent4>
        <a:srgbClr val="243746"/>
      </a:accent4>
      <a:accent5>
        <a:srgbClr val="939392"/>
      </a:accent5>
      <a:accent6>
        <a:srgbClr val="E3D5D3"/>
      </a:accent6>
      <a:hlink>
        <a:srgbClr val="A51140"/>
      </a:hlink>
      <a:folHlink>
        <a:srgbClr val="A511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5277</TotalTime>
  <Words>2194</Words>
  <Application>Microsoft Office PowerPoint</Application>
  <PresentationFormat>On-screen Show (16:9)</PresentationFormat>
  <Paragraphs>289</Paragraphs>
  <Slides>24</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 Narrow</vt:lpstr>
      <vt:lpstr>Helvetica Neue</vt:lpstr>
      <vt:lpstr>Helvetica Neue Light</vt:lpstr>
      <vt:lpstr>Libre Franklin Medium</vt:lpstr>
      <vt:lpstr>Roboto</vt:lpstr>
      <vt:lpstr>Arial</vt:lpstr>
      <vt:lpstr>Calibri</vt:lpstr>
      <vt:lpstr>Roboto Light</vt:lpstr>
      <vt:lpstr>Merriweather</vt:lpstr>
      <vt:lpstr>NCCC</vt:lpstr>
      <vt:lpstr>Managing Alcohol Withdrawal in Ambulatory Care</vt:lpstr>
      <vt:lpstr>Goals for Discussion</vt:lpstr>
      <vt:lpstr>Why Treat Alcohol Withdrawal </vt:lpstr>
      <vt:lpstr>Why Treat Alcohol Withdrawal</vt:lpstr>
      <vt:lpstr>Pathophysiology of Alcohol Withdrawal</vt:lpstr>
      <vt:lpstr>Presentation Timeline of Alcohol Withdrawal Symptoms</vt:lpstr>
      <vt:lpstr>PowerPoint Presentation</vt:lpstr>
      <vt:lpstr>Where Do We Start: General Criteria for Outpatient Management</vt:lpstr>
      <vt:lpstr>Who Should be Managed at a Higher Level of Care</vt:lpstr>
      <vt:lpstr>Assessment of Alcohol Intake</vt:lpstr>
      <vt:lpstr>Alcohol Intake and Risk of Seizures</vt:lpstr>
      <vt:lpstr>Patient Reports and Treatment Considerations </vt:lpstr>
      <vt:lpstr>Clinical Institute Withdrawal Assessment- Alcohol revised (CIWA-Ar) and Assessment of Withdrawal Symptoms</vt:lpstr>
      <vt:lpstr>CIWA-Ar and Risk of Severe Withdrawal</vt:lpstr>
      <vt:lpstr>Prediction of Alcohol Withdrawal Severity Scale (PAWSS)</vt:lpstr>
      <vt:lpstr>PowerPoint Presentation</vt:lpstr>
      <vt:lpstr>Risk Stratification for Ambulatory Management</vt:lpstr>
      <vt:lpstr>Treatment Approach: Low Risk</vt:lpstr>
      <vt:lpstr>Treatment Approach: Moderate Risk</vt:lpstr>
      <vt:lpstr>Non-Benzodiazepines/Adjunctive treatments</vt:lpstr>
      <vt:lpstr>When to Move to a Higher level of Care</vt:lpstr>
      <vt:lpstr>Best Practices and Considerations</vt:lpstr>
      <vt:lpstr>Putting it All Together</vt:lpstr>
      <vt:lpstr>The National Clinician Consultation Center is a free telephone advice service for clinicians, by clinicians. Go to nccc.ucsf.edu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Tiffiny Levy</dc:creator>
  <cp:lastModifiedBy>Gasper, James</cp:lastModifiedBy>
  <cp:revision>6</cp:revision>
  <cp:lastPrinted>2025-01-21T08:16:49Z</cp:lastPrinted>
  <dcterms:created xsi:type="dcterms:W3CDTF">2020-12-11T06:38:00Z</dcterms:created>
  <dcterms:modified xsi:type="dcterms:W3CDTF">2025-01-21T23:43:40Z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0x010100E4526E79F9CEDF49A393D4BB74970FCA</vt:lpwstr>
  </property>
</Properties>
</file>