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59"/>
  </p:notesMasterIdLst>
  <p:sldIdLst>
    <p:sldId id="344" r:id="rId2"/>
    <p:sldId id="345" r:id="rId3"/>
    <p:sldId id="346" r:id="rId4"/>
    <p:sldId id="259" r:id="rId5"/>
    <p:sldId id="260" r:id="rId6"/>
    <p:sldId id="324" r:id="rId7"/>
    <p:sldId id="338" r:id="rId8"/>
    <p:sldId id="325" r:id="rId9"/>
    <p:sldId id="342" r:id="rId10"/>
    <p:sldId id="326" r:id="rId11"/>
    <p:sldId id="262" r:id="rId12"/>
    <p:sldId id="263" r:id="rId13"/>
    <p:sldId id="264" r:id="rId14"/>
    <p:sldId id="267" r:id="rId15"/>
    <p:sldId id="268" r:id="rId16"/>
    <p:sldId id="343"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1" r:id="rId35"/>
    <p:sldId id="293" r:id="rId36"/>
    <p:sldId id="294" r:id="rId37"/>
    <p:sldId id="295" r:id="rId38"/>
    <p:sldId id="297" r:id="rId39"/>
    <p:sldId id="298" r:id="rId40"/>
    <p:sldId id="304" r:id="rId41"/>
    <p:sldId id="299" r:id="rId42"/>
    <p:sldId id="305" r:id="rId43"/>
    <p:sldId id="306" r:id="rId44"/>
    <p:sldId id="332" r:id="rId45"/>
    <p:sldId id="333" r:id="rId46"/>
    <p:sldId id="313" r:id="rId47"/>
    <p:sldId id="307" r:id="rId48"/>
    <p:sldId id="311" r:id="rId49"/>
    <p:sldId id="312" r:id="rId50"/>
    <p:sldId id="308" r:id="rId51"/>
    <p:sldId id="309" r:id="rId52"/>
    <p:sldId id="310" r:id="rId53"/>
    <p:sldId id="316" r:id="rId54"/>
    <p:sldId id="317" r:id="rId55"/>
    <p:sldId id="323" r:id="rId56"/>
    <p:sldId id="321" r:id="rId57"/>
    <p:sldId id="322"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5EE"/>
          </a:solidFill>
        </a:fill>
      </a:tcStyle>
    </a:wholeTbl>
    <a:band2H>
      <a:tcTxStyle/>
      <a:tcStyle>
        <a:tcBdr/>
        <a:fill>
          <a:solidFill>
            <a:srgbClr val="EEF2F7"/>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2D7"/>
          </a:solidFill>
        </a:fill>
      </a:tcStyle>
    </a:wholeTbl>
    <a:band2H>
      <a:tcTxStyle/>
      <a:tcStyle>
        <a:tcBdr/>
        <a:fill>
          <a:solidFill>
            <a:srgbClr val="F0F1EC"/>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ADA"/>
          </a:solidFill>
        </a:fill>
      </a:tcStyle>
    </a:wholeTbl>
    <a:band2H>
      <a:tcTxStyle/>
      <a:tcStyle>
        <a:tcBdr/>
        <a:fill>
          <a:solidFill>
            <a:srgbClr val="EEEDED"/>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Franklin Gothic Medium"/>
          <a:ea typeface="Franklin Gothic Medium"/>
          <a:cs typeface="Franklin Gothic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Franklin Gothic Medium"/>
          <a:ea typeface="Franklin Gothic Medium"/>
          <a:cs typeface="Franklin Gothic Medium"/>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anklin Gothic Medium"/>
          <a:ea typeface="Franklin Gothic Medium"/>
          <a:cs typeface="Franklin Gothic Medium"/>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anklin Gothic Medium"/>
          <a:ea typeface="Franklin Gothic Medium"/>
          <a:cs typeface="Franklin Gothic Medium"/>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Franklin Gothic Medium"/>
          <a:ea typeface="Franklin Gothic Medium"/>
          <a:cs typeface="Franklin Gothic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anklin Gothic Medium"/>
          <a:ea typeface="Franklin Gothic Medium"/>
          <a:cs typeface="Franklin Gothic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ranklin Gothic Medium"/>
          <a:ea typeface="Franklin Gothic Medium"/>
          <a:cs typeface="Franklin Gothic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35" autoAdjust="0"/>
  </p:normalViewPr>
  <p:slideViewPr>
    <p:cSldViewPr snapToGrid="0">
      <p:cViewPr varScale="1">
        <p:scale>
          <a:sx n="104" d="100"/>
          <a:sy n="104" d="100"/>
        </p:scale>
        <p:origin x="18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F5983-CF42-409B-9AE3-BF946F3F4CC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B8169BB-FC9F-4256-93A0-10B8DA0CE4AD}" type="pres">
      <dgm:prSet presAssocID="{700F5983-CF42-409B-9AE3-BF946F3F4CC6}" presName="vert0" presStyleCnt="0">
        <dgm:presLayoutVars>
          <dgm:dir/>
          <dgm:animOne val="branch"/>
          <dgm:animLvl val="lvl"/>
        </dgm:presLayoutVars>
      </dgm:prSet>
      <dgm:spPr/>
    </dgm:pt>
  </dgm:ptLst>
  <dgm:cxnLst>
    <dgm:cxn modelId="{C60BC136-BAFD-4B2E-8A67-1FACF06D699F}" type="presOf" srcId="{700F5983-CF42-409B-9AE3-BF946F3F4CC6}" destId="{0B8169BB-FC9F-4256-93A0-10B8DA0CE4AD}" srcOrd="0"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push back is that driving does equal independence for a lot of people</a:t>
            </a:r>
          </a:p>
          <a:p>
            <a:endParaRPr lang="en-US" dirty="0">
              <a:latin typeface="Calibri"/>
              <a:cs typeface="Calibri"/>
            </a:endParaRPr>
          </a:p>
          <a:p>
            <a:r>
              <a:rPr lang="en-US" dirty="0">
                <a:latin typeface="Calibri"/>
                <a:cs typeface="Calibri"/>
              </a:rPr>
              <a:t>But, even though it isn't an easy task, it is so important and the consequences of bad driving are hard to live with as well (fatal, vs financial, vs fender bender)</a:t>
            </a:r>
          </a:p>
        </p:txBody>
      </p:sp>
    </p:spTree>
    <p:extLst>
      <p:ext uri="{BB962C8B-B14F-4D97-AF65-F5344CB8AC3E}">
        <p14:creationId xmlns:p14="http://schemas.microsoft.com/office/powerpoint/2010/main" val="3825911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Just read slide</a:t>
            </a:r>
          </a:p>
        </p:txBody>
      </p:sp>
    </p:spTree>
    <p:extLst>
      <p:ext uri="{BB962C8B-B14F-4D97-AF65-F5344CB8AC3E}">
        <p14:creationId xmlns:p14="http://schemas.microsoft.com/office/powerpoint/2010/main" val="160933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the red flags, think about all the body systems required to drive safely</a:t>
            </a:r>
          </a:p>
        </p:txBody>
      </p:sp>
    </p:spTree>
    <p:extLst>
      <p:ext uri="{BB962C8B-B14F-4D97-AF65-F5344CB8AC3E}">
        <p14:creationId xmlns:p14="http://schemas.microsoft.com/office/powerpoint/2010/main" val="1560808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 family member bringing up concerns—pulled aside in hallway, my chart message before hand...</a:t>
            </a:r>
          </a:p>
          <a:p>
            <a:r>
              <a:rPr lang="en-US" dirty="0">
                <a:solidFill>
                  <a:srgbClr val="000000"/>
                </a:solidFill>
                <a:latin typeface="Calibri"/>
                <a:cs typeface="Calibri"/>
              </a:rPr>
              <a:t>If a family member OR patient has a concern, take it seriously.</a:t>
            </a:r>
          </a:p>
          <a:p>
            <a:endParaRPr lang="en-US" dirty="0">
              <a:solidFill>
                <a:srgbClr val="000000"/>
              </a:solidFill>
              <a:latin typeface="Calibri"/>
              <a:cs typeface="Calibri"/>
            </a:endParaRPr>
          </a:p>
          <a:p>
            <a:r>
              <a:rPr lang="en-US" dirty="0">
                <a:solidFill>
                  <a:srgbClr val="000000"/>
                </a:solidFill>
                <a:latin typeface="Calibri"/>
                <a:cs typeface="Calibri"/>
              </a:rPr>
              <a:t>There is good data to show that one of the most reliable red flag findings is someone bringing up concerns about driving</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152294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Unfirtunately</a:t>
            </a:r>
            <a:r>
              <a:rPr lang="en-US" dirty="0"/>
              <a:t>, no single </a:t>
            </a:r>
            <a:r>
              <a:rPr lang="en-US" dirty="0" err="1"/>
              <a:t>vadliated</a:t>
            </a:r>
            <a:r>
              <a:rPr lang="en-US" dirty="0"/>
              <a:t> tool, so we have to take a </a:t>
            </a:r>
            <a:r>
              <a:rPr lang="en-US" dirty="0" err="1"/>
              <a:t>multifacted</a:t>
            </a:r>
            <a:r>
              <a:rPr lang="en-US" dirty="0"/>
              <a:t> approach</a:t>
            </a:r>
          </a:p>
        </p:txBody>
      </p:sp>
    </p:spTree>
    <p:extLst>
      <p:ext uri="{BB962C8B-B14F-4D97-AF65-F5344CB8AC3E}">
        <p14:creationId xmlns:p14="http://schemas.microsoft.com/office/powerpoint/2010/main" val="347949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the cut off is in OR for </a:t>
            </a:r>
            <a:r>
              <a:rPr lang="en-US" dirty="0" err="1"/>
              <a:t>drriving</a:t>
            </a:r>
            <a:r>
              <a:rPr lang="en-US" dirty="0"/>
              <a:t> </a:t>
            </a:r>
            <a:r>
              <a:rPr lang="en-US" dirty="0" err="1"/>
              <a:t>impairement</a:t>
            </a:r>
          </a:p>
          <a:p>
            <a:r>
              <a:rPr lang="en-US" dirty="0">
                <a:solidFill>
                  <a:srgbClr val="000000"/>
                </a:solidFill>
                <a:latin typeface="Calibri"/>
                <a:cs typeface="Calibri"/>
              </a:rPr>
              <a:t>20/70 in the best eye (you could have a </a:t>
            </a:r>
            <a:r>
              <a:rPr lang="en-US" dirty="0" err="1">
                <a:solidFill>
                  <a:srgbClr val="000000"/>
                </a:solidFill>
                <a:latin typeface="Calibri"/>
                <a:cs typeface="Calibri"/>
              </a:rPr>
              <a:t>wrose</a:t>
            </a:r>
            <a:r>
              <a:rPr lang="en-US" dirty="0">
                <a:solidFill>
                  <a:srgbClr val="000000"/>
                </a:solidFill>
                <a:latin typeface="Calibri"/>
                <a:cs typeface="Calibri"/>
              </a:rPr>
              <a:t> eye)</a:t>
            </a:r>
          </a:p>
          <a:p>
            <a:r>
              <a:rPr lang="en-US" dirty="0">
                <a:solidFill>
                  <a:srgbClr val="000000"/>
                </a:solidFill>
                <a:latin typeface="Calibri"/>
                <a:cs typeface="Calibri"/>
              </a:rPr>
              <a:t>This is pretty poor vision</a:t>
            </a:r>
          </a:p>
          <a:p>
            <a:endParaRPr lang="en-US" dirty="0">
              <a:solidFill>
                <a:srgbClr val="000000"/>
              </a:solidFill>
              <a:latin typeface="Calibri"/>
              <a:cs typeface="Calibri"/>
            </a:endParaRPr>
          </a:p>
          <a:p>
            <a:r>
              <a:rPr lang="en-US" dirty="0">
                <a:solidFill>
                  <a:srgbClr val="000000"/>
                </a:solidFill>
                <a:latin typeface="Calibri"/>
                <a:cs typeface="Calibri"/>
              </a:rPr>
              <a:t>There are </a:t>
            </a:r>
            <a:r>
              <a:rPr lang="en-US" dirty="0" err="1">
                <a:solidFill>
                  <a:srgbClr val="000000"/>
                </a:solidFill>
                <a:latin typeface="Calibri"/>
                <a:cs typeface="Calibri"/>
              </a:rPr>
              <a:t>snellen</a:t>
            </a:r>
            <a:r>
              <a:rPr lang="en-US" dirty="0">
                <a:solidFill>
                  <a:srgbClr val="000000"/>
                </a:solidFill>
                <a:latin typeface="Calibri"/>
                <a:cs typeface="Calibri"/>
              </a:rPr>
              <a:t> charts in clinic </a:t>
            </a:r>
          </a:p>
        </p:txBody>
      </p:sp>
    </p:spTree>
    <p:extLst>
      <p:ext uri="{BB962C8B-B14F-4D97-AF65-F5344CB8AC3E}">
        <p14:creationId xmlns:p14="http://schemas.microsoft.com/office/powerpoint/2010/main" val="81223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Visiual</a:t>
            </a:r>
            <a:r>
              <a:rPr lang="en-US" dirty="0"/>
              <a:t> fields are so important. </a:t>
            </a:r>
          </a:p>
          <a:p>
            <a:r>
              <a:rPr lang="en-US" dirty="0">
                <a:solidFill>
                  <a:srgbClr val="000000"/>
                </a:solidFill>
                <a:latin typeface="Calibri"/>
                <a:cs typeface="Calibri"/>
              </a:rPr>
              <a:t>Maybe you are comfortable with VF exams in the office</a:t>
            </a:r>
          </a:p>
          <a:p>
            <a:r>
              <a:rPr lang="en-US" dirty="0">
                <a:solidFill>
                  <a:srgbClr val="000000"/>
                </a:solidFill>
                <a:latin typeface="Calibri"/>
                <a:cs typeface="Calibri"/>
              </a:rPr>
              <a:t>Be more aware of this if hx of stroke</a:t>
            </a:r>
          </a:p>
        </p:txBody>
      </p:sp>
    </p:spTree>
    <p:extLst>
      <p:ext uri="{BB962C8B-B14F-4D97-AF65-F5344CB8AC3E}">
        <p14:creationId xmlns:p14="http://schemas.microsoft.com/office/powerpoint/2010/main" val="299483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Cataracts—if both eyes, the world is pretty blurry</a:t>
            </a:r>
            <a:endParaRPr lang="en-US" dirty="0">
              <a:solidFill>
                <a:srgbClr val="000000"/>
              </a:solidFill>
              <a:latin typeface="Calibri"/>
              <a:cs typeface="Calibri"/>
            </a:endParaRPr>
          </a:p>
          <a:p>
            <a:r>
              <a:rPr lang="en-US" dirty="0">
                <a:solidFill>
                  <a:srgbClr val="000000"/>
                </a:solidFill>
                <a:latin typeface="Calibri"/>
                <a:cs typeface="Calibri"/>
              </a:rPr>
              <a:t>Add about how easy surgery can be</a:t>
            </a:r>
          </a:p>
        </p:txBody>
      </p:sp>
    </p:spTree>
    <p:extLst>
      <p:ext uri="{BB962C8B-B14F-4D97-AF65-F5344CB8AC3E}">
        <p14:creationId xmlns:p14="http://schemas.microsoft.com/office/powerpoint/2010/main" val="166764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over the place holes in your vision combined with blurry vision</a:t>
            </a:r>
          </a:p>
          <a:p>
            <a:r>
              <a:rPr lang="en-US" dirty="0">
                <a:solidFill>
                  <a:srgbClr val="000000"/>
                </a:solidFill>
                <a:latin typeface="Calibri"/>
                <a:cs typeface="Calibri"/>
              </a:rPr>
              <a:t>This is not a safe driver</a:t>
            </a:r>
          </a:p>
        </p:txBody>
      </p:sp>
    </p:spTree>
    <p:extLst>
      <p:ext uri="{BB962C8B-B14F-4D97-AF65-F5344CB8AC3E}">
        <p14:creationId xmlns:p14="http://schemas.microsoft.com/office/powerpoint/2010/main" val="106579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Glacucoma</a:t>
            </a:r>
            <a:r>
              <a:rPr lang="en-US" dirty="0"/>
              <a:t>, central preserved but you lose peripheral vision. </a:t>
            </a:r>
          </a:p>
          <a:p>
            <a:r>
              <a:rPr lang="en-US" dirty="0">
                <a:solidFill>
                  <a:srgbClr val="000000"/>
                </a:solidFill>
                <a:latin typeface="Calibri"/>
                <a:cs typeface="Calibri"/>
              </a:rPr>
              <a:t>So turning is hard—you can't actually see all the way to their field of vision (ped, biker, turning car), changing lanes...</a:t>
            </a:r>
          </a:p>
          <a:p>
            <a:r>
              <a:rPr lang="en-US" dirty="0">
                <a:solidFill>
                  <a:srgbClr val="000000"/>
                </a:solidFill>
                <a:latin typeface="Calibri"/>
                <a:cs typeface="Calibri"/>
              </a:rPr>
              <a:t>The data does support that intersections are the greatest place where fatal accidents occur in older adults</a:t>
            </a:r>
          </a:p>
        </p:txBody>
      </p:sp>
    </p:spTree>
    <p:extLst>
      <p:ext uri="{BB962C8B-B14F-4D97-AF65-F5344CB8AC3E}">
        <p14:creationId xmlns:p14="http://schemas.microsoft.com/office/powerpoint/2010/main" val="195265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Hole in central vision with ARMD</a:t>
            </a:r>
          </a:p>
          <a:p>
            <a:r>
              <a:rPr lang="en-US" dirty="0">
                <a:solidFill>
                  <a:srgbClr val="000000"/>
                </a:solidFill>
                <a:latin typeface="Calibri"/>
                <a:cs typeface="Calibri"/>
              </a:rPr>
              <a:t>The brain doesn't really allow the person to recognize the hole, it sorts of fills it in.  So the </a:t>
            </a:r>
            <a:r>
              <a:rPr lang="en-US" dirty="0" err="1">
                <a:solidFill>
                  <a:srgbClr val="000000"/>
                </a:solidFill>
                <a:latin typeface="Calibri"/>
                <a:cs typeface="Calibri"/>
              </a:rPr>
              <a:t>pt</a:t>
            </a:r>
            <a:r>
              <a:rPr lang="en-US" dirty="0">
                <a:solidFill>
                  <a:srgbClr val="000000"/>
                </a:solidFill>
                <a:latin typeface="Calibri"/>
                <a:cs typeface="Calibri"/>
              </a:rPr>
              <a:t> doesn't really realize that they are missing information. </a:t>
            </a:r>
          </a:p>
          <a:p>
            <a:r>
              <a:rPr lang="en-US" dirty="0">
                <a:solidFill>
                  <a:srgbClr val="000000"/>
                </a:solidFill>
                <a:latin typeface="Calibri"/>
                <a:cs typeface="Calibri"/>
              </a:rPr>
              <a:t>There could be a whole </a:t>
            </a:r>
            <a:r>
              <a:rPr lang="en-US" dirty="0" err="1">
                <a:solidFill>
                  <a:srgbClr val="000000"/>
                </a:solidFill>
                <a:latin typeface="Calibri"/>
                <a:cs typeface="Calibri"/>
              </a:rPr>
              <a:t>vehical</a:t>
            </a:r>
            <a:r>
              <a:rPr lang="en-US" dirty="0">
                <a:solidFill>
                  <a:srgbClr val="000000"/>
                </a:solidFill>
                <a:latin typeface="Calibri"/>
                <a:cs typeface="Calibri"/>
              </a:rPr>
              <a:t> or person in that hole but they don't realize it is here</a:t>
            </a:r>
          </a:p>
        </p:txBody>
      </p:sp>
    </p:spTree>
    <p:extLst>
      <p:ext uri="{BB962C8B-B14F-4D97-AF65-F5344CB8AC3E}">
        <p14:creationId xmlns:p14="http://schemas.microsoft.com/office/powerpoint/2010/main" val="407138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a:t>
            </a:r>
            <a:r>
              <a:rPr lang="en-US" dirty="0" err="1"/>
              <a:t>optho</a:t>
            </a:r>
            <a:r>
              <a:rPr lang="en-US" dirty="0"/>
              <a:t> </a:t>
            </a:r>
            <a:r>
              <a:rPr lang="en-US" dirty="0" err="1"/>
              <a:t>reiviews</a:t>
            </a:r>
            <a:r>
              <a:rPr lang="en-US" dirty="0"/>
              <a:t> these thing but they may not, often don't, comment on ability to drive</a:t>
            </a:r>
          </a:p>
          <a:p>
            <a:r>
              <a:rPr lang="en-US" dirty="0">
                <a:solidFill>
                  <a:srgbClr val="000000"/>
                </a:solidFill>
                <a:latin typeface="Calibri"/>
                <a:cs typeface="Calibri"/>
              </a:rPr>
              <a:t>You need to specifically ask for this</a:t>
            </a:r>
          </a:p>
        </p:txBody>
      </p:sp>
    </p:spTree>
    <p:extLst>
      <p:ext uri="{BB962C8B-B14F-4D97-AF65-F5344CB8AC3E}">
        <p14:creationId xmlns:p14="http://schemas.microsoft.com/office/powerpoint/2010/main" val="3325650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hx of falls is statistically sig associated with likelihood of accidents (MVAs)</a:t>
            </a:r>
          </a:p>
          <a:p>
            <a:endParaRPr lang="en-US" dirty="0"/>
          </a:p>
          <a:p>
            <a:r>
              <a:rPr lang="en-US" dirty="0"/>
              <a:t>Red flags: </a:t>
            </a:r>
          </a:p>
          <a:p>
            <a:r>
              <a:rPr lang="en-US" dirty="0"/>
              <a:t>Shoulder stenosis, decreased cervical ROM, knee ROM, can't walk more than a block (these are associated with driving </a:t>
            </a:r>
            <a:r>
              <a:rPr lang="en-US" dirty="0" err="1"/>
              <a:t>impairement</a:t>
            </a:r>
            <a:r>
              <a:rPr lang="en-US" dirty="0"/>
              <a:t>)</a:t>
            </a:r>
          </a:p>
        </p:txBody>
      </p:sp>
    </p:spTree>
    <p:extLst>
      <p:ext uri="{BB962C8B-B14F-4D97-AF65-F5344CB8AC3E}">
        <p14:creationId xmlns:p14="http://schemas.microsoft.com/office/powerpoint/2010/main" val="2761328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feel pedal</a:t>
            </a:r>
          </a:p>
          <a:p>
            <a:endParaRPr lang="en-US" dirty="0">
              <a:solidFill>
                <a:srgbClr val="000000"/>
              </a:solidFill>
              <a:latin typeface="Calibri"/>
              <a:cs typeface="Calibri"/>
            </a:endParaRPr>
          </a:p>
          <a:p>
            <a:r>
              <a:rPr lang="en-US" dirty="0">
                <a:solidFill>
                  <a:srgbClr val="000000"/>
                </a:solidFill>
                <a:latin typeface="Calibri"/>
                <a:cs typeface="Calibri"/>
              </a:rPr>
              <a:t>Motor—PD, MS</a:t>
            </a:r>
          </a:p>
        </p:txBody>
      </p:sp>
    </p:spTree>
    <p:extLst>
      <p:ext uri="{BB962C8B-B14F-4D97-AF65-F5344CB8AC3E}">
        <p14:creationId xmlns:p14="http://schemas.microsoft.com/office/powerpoint/2010/main" val="1091830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Wish it was the TUG cause we use this for falls/STEADI and GAC but unfortunately the TUG is not a reliable indicator of driving ability</a:t>
            </a:r>
          </a:p>
          <a:p>
            <a:r>
              <a:rPr lang="en-US" dirty="0">
                <a:solidFill>
                  <a:srgbClr val="000000"/>
                </a:solidFill>
                <a:latin typeface="Calibri"/>
                <a:cs typeface="Calibri"/>
              </a:rPr>
              <a:t>The rapid pace walk test was reliable.  not hard to do. It's like a double TUG. No chair. Normal pace 20 ft. </a:t>
            </a:r>
          </a:p>
        </p:txBody>
      </p:sp>
    </p:spTree>
    <p:extLst>
      <p:ext uri="{BB962C8B-B14F-4D97-AF65-F5344CB8AC3E}">
        <p14:creationId xmlns:p14="http://schemas.microsoft.com/office/powerpoint/2010/main" val="763084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find time in busy office visit so if you don't have time for full Moca or SLUMS</a:t>
            </a:r>
          </a:p>
          <a:p>
            <a:endParaRPr lang="en-US" dirty="0">
              <a:solidFill>
                <a:srgbClr val="000000"/>
              </a:solidFill>
              <a:latin typeface="Calibri"/>
              <a:cs typeface="Calibri"/>
            </a:endParaRPr>
          </a:p>
          <a:p>
            <a:r>
              <a:rPr lang="en-US" dirty="0">
                <a:solidFill>
                  <a:srgbClr val="000000"/>
                </a:solidFill>
                <a:latin typeface="Calibri"/>
                <a:cs typeface="Calibri"/>
              </a:rPr>
              <a:t>Clock draw is most Sn and </a:t>
            </a:r>
            <a:r>
              <a:rPr lang="en-US" dirty="0" err="1">
                <a:solidFill>
                  <a:srgbClr val="000000"/>
                </a:solidFill>
                <a:latin typeface="Calibri"/>
                <a:cs typeface="Calibri"/>
              </a:rPr>
              <a:t>Sp</a:t>
            </a:r>
            <a:r>
              <a:rPr lang="en-US" dirty="0">
                <a:solidFill>
                  <a:srgbClr val="000000"/>
                </a:solidFill>
                <a:latin typeface="Calibri"/>
                <a:cs typeface="Calibri"/>
              </a:rPr>
              <a:t> for ability to drive</a:t>
            </a:r>
          </a:p>
          <a:p>
            <a:r>
              <a:rPr lang="en-US" dirty="0">
                <a:solidFill>
                  <a:srgbClr val="000000"/>
                </a:solidFill>
                <a:latin typeface="Calibri"/>
                <a:cs typeface="Calibri"/>
              </a:rPr>
              <a:t>Reason is that it measures EF, the part of brain we need most </a:t>
            </a:r>
            <a:r>
              <a:rPr lang="en-US" dirty="0" err="1">
                <a:solidFill>
                  <a:srgbClr val="000000"/>
                </a:solidFill>
                <a:latin typeface="Calibri"/>
                <a:cs typeface="Calibri"/>
              </a:rPr>
              <a:t>ot</a:t>
            </a:r>
            <a:r>
              <a:rPr lang="en-US" dirty="0">
                <a:solidFill>
                  <a:srgbClr val="000000"/>
                </a:solidFill>
                <a:latin typeface="Calibri"/>
                <a:cs typeface="Calibri"/>
              </a:rPr>
              <a:t> safely drive</a:t>
            </a:r>
          </a:p>
          <a:p>
            <a:r>
              <a:rPr lang="en-US" dirty="0">
                <a:solidFill>
                  <a:srgbClr val="000000"/>
                </a:solidFill>
                <a:latin typeface="Calibri"/>
                <a:cs typeface="Calibri"/>
              </a:rPr>
              <a:t>So if they cannot do a </a:t>
            </a:r>
            <a:r>
              <a:rPr lang="en-US" dirty="0" err="1">
                <a:solidFill>
                  <a:srgbClr val="000000"/>
                </a:solidFill>
                <a:latin typeface="Calibri"/>
                <a:cs typeface="Calibri"/>
              </a:rPr>
              <a:t>coplmete</a:t>
            </a:r>
            <a:r>
              <a:rPr lang="en-US" dirty="0">
                <a:solidFill>
                  <a:srgbClr val="000000"/>
                </a:solidFill>
                <a:latin typeface="Calibri"/>
                <a:cs typeface="Calibri"/>
              </a:rPr>
              <a:t> clock draw, they are at high risk for driving</a:t>
            </a:r>
          </a:p>
          <a:p>
            <a:endParaRPr lang="en-US" dirty="0">
              <a:solidFill>
                <a:srgbClr val="000000"/>
              </a:solidFill>
              <a:latin typeface="Calibri"/>
              <a:cs typeface="Calibri"/>
            </a:endParaRPr>
          </a:p>
          <a:p>
            <a:r>
              <a:rPr lang="en-US" dirty="0">
                <a:solidFill>
                  <a:srgbClr val="000000"/>
                </a:solidFill>
                <a:latin typeface="Calibri"/>
                <a:cs typeface="Calibri"/>
              </a:rPr>
              <a:t>The second test is trails B</a:t>
            </a:r>
          </a:p>
          <a:p>
            <a:r>
              <a:rPr lang="en-US" dirty="0">
                <a:solidFill>
                  <a:srgbClr val="000000"/>
                </a:solidFill>
                <a:latin typeface="Calibri"/>
                <a:cs typeface="Calibri"/>
              </a:rPr>
              <a:t>It is pretty easy to administer</a:t>
            </a:r>
          </a:p>
          <a:p>
            <a:r>
              <a:rPr lang="en-US" dirty="0">
                <a:solidFill>
                  <a:srgbClr val="000000"/>
                </a:solidFill>
                <a:latin typeface="Calibri"/>
                <a:cs typeface="Calibri"/>
              </a:rPr>
              <a:t>Can they do it? Errors? Take too long? </a:t>
            </a:r>
          </a:p>
          <a:p>
            <a:endParaRPr lang="en-US" dirty="0">
              <a:solidFill>
                <a:srgbClr val="000000"/>
              </a:solidFill>
              <a:latin typeface="Calibri"/>
              <a:cs typeface="Calibri"/>
            </a:endParaRPr>
          </a:p>
          <a:p>
            <a:r>
              <a:rPr lang="en-US" dirty="0">
                <a:solidFill>
                  <a:srgbClr val="000000"/>
                </a:solidFill>
                <a:latin typeface="Calibri"/>
                <a:cs typeface="Calibri"/>
              </a:rPr>
              <a:t>MoCA has both so it test more brain </a:t>
            </a:r>
            <a:r>
              <a:rPr lang="en-US" dirty="0" err="1">
                <a:solidFill>
                  <a:srgbClr val="000000"/>
                </a:solidFill>
                <a:latin typeface="Calibri"/>
                <a:cs typeface="Calibri"/>
              </a:rPr>
              <a:t>domans</a:t>
            </a:r>
            <a:r>
              <a:rPr lang="en-US" dirty="0">
                <a:solidFill>
                  <a:srgbClr val="000000"/>
                </a:solidFill>
                <a:latin typeface="Calibri"/>
                <a:cs typeface="Calibri"/>
              </a:rPr>
              <a:t> involved in driving</a:t>
            </a:r>
          </a:p>
        </p:txBody>
      </p:sp>
    </p:spTree>
    <p:extLst>
      <p:ext uri="{BB962C8B-B14F-4D97-AF65-F5344CB8AC3E}">
        <p14:creationId xmlns:p14="http://schemas.microsoft.com/office/powerpoint/2010/main" val="1704586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rPr lang="en-US" dirty="0">
                <a:solidFill>
                  <a:srgbClr val="000000"/>
                </a:solidFill>
                <a:latin typeface="Calibri"/>
                <a:cs typeface="Calibri"/>
              </a:rPr>
              <a:t>All of these starred things are required for driving</a:t>
            </a:r>
          </a:p>
          <a:p>
            <a:endParaRPr lang="en-US" dirty="0">
              <a:solidFill>
                <a:srgbClr val="000000"/>
              </a:solidFill>
              <a:latin typeface="Calibri"/>
              <a:cs typeface="Calibri"/>
            </a:endParaRPr>
          </a:p>
          <a:p>
            <a:r>
              <a:rPr lang="en-US" dirty="0">
                <a:solidFill>
                  <a:srgbClr val="000000"/>
                </a:solidFill>
                <a:latin typeface="Calibri"/>
                <a:cs typeface="Calibri"/>
              </a:rPr>
              <a:t>MoCA well studied in context of ability to drive. </a:t>
            </a:r>
          </a:p>
          <a:p>
            <a:r>
              <a:rPr lang="en-US" dirty="0"/>
              <a:t>Those with a MoCA score of 18/30 or less are likely unsafe to drive (75% sensitivity, 94% specificity). </a:t>
            </a:r>
          </a:p>
          <a:p>
            <a:endParaRPr lang="en-US" dirty="0"/>
          </a:p>
          <a:p>
            <a:r>
              <a:rPr lang="en-US" dirty="0">
                <a:solidFill>
                  <a:srgbClr val="000000"/>
                </a:solidFill>
                <a:latin typeface="Calibri"/>
                <a:cs typeface="Calibri"/>
              </a:rPr>
              <a:t>So, if you give a MoCA and clock is off and trails B is off, right there you can take away ability to drive "no longer safe". </a:t>
            </a:r>
          </a:p>
          <a:p>
            <a:r>
              <a:rPr lang="en-US" dirty="0">
                <a:solidFill>
                  <a:srgbClr val="000000"/>
                </a:solidFill>
                <a:latin typeface="Calibri"/>
                <a:cs typeface="Calibri"/>
              </a:rPr>
              <a:t>Or regardless of clock/trails, if score &lt;18 you can also say unfit to drive</a:t>
            </a:r>
          </a:p>
          <a:p>
            <a:endParaRPr lang="en-US" dirty="0">
              <a:solidFill>
                <a:srgbClr val="000000"/>
              </a:solidFill>
              <a:latin typeface="Calibri"/>
              <a:cs typeface="Calibri"/>
            </a:endParaRPr>
          </a:p>
          <a:p>
            <a:r>
              <a:rPr lang="en-US" dirty="0">
                <a:solidFill>
                  <a:srgbClr val="000000"/>
                </a:solidFill>
                <a:latin typeface="Calibri"/>
                <a:cs typeface="Calibri"/>
              </a:rPr>
              <a:t>What about SLUMS?</a:t>
            </a:r>
          </a:p>
          <a:p>
            <a:r>
              <a:rPr lang="en-US" dirty="0">
                <a:solidFill>
                  <a:srgbClr val="000000"/>
                </a:solidFill>
                <a:latin typeface="Calibri"/>
                <a:cs typeface="Calibri"/>
              </a:rPr>
              <a:t>It hasn't been validated for ability to drive. </a:t>
            </a:r>
          </a:p>
          <a:p>
            <a:r>
              <a:rPr lang="en-US" dirty="0">
                <a:solidFill>
                  <a:srgbClr val="000000"/>
                </a:solidFill>
                <a:latin typeface="Calibri"/>
                <a:cs typeface="Calibri"/>
              </a:rPr>
              <a:t>It does have clock draw, but not planning/sequencing or trails component </a:t>
            </a:r>
          </a:p>
          <a:p>
            <a:endParaRPr lang="en-US" dirty="0">
              <a:solidFill>
                <a:srgbClr val="000000"/>
              </a:solidFill>
              <a:latin typeface="Calibri"/>
              <a:cs typeface="Calibri"/>
            </a:endParaRPr>
          </a:p>
          <a:p>
            <a:r>
              <a:rPr lang="en-US" dirty="0">
                <a:solidFill>
                  <a:srgbClr val="000000"/>
                </a:solidFill>
                <a:latin typeface="Calibri"/>
                <a:cs typeface="Calibri"/>
              </a:rPr>
              <a:t>Moca now proprietary like MMSE </a:t>
            </a:r>
          </a:p>
          <a:p>
            <a:r>
              <a:rPr lang="en-US" dirty="0">
                <a:solidFill>
                  <a:srgbClr val="000000"/>
                </a:solidFill>
                <a:latin typeface="Calibri"/>
                <a:cs typeface="Calibri"/>
              </a:rPr>
              <a:t>Training is high quality, inexpensive, I was reimbursed for CME. Some health systems get batched deals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abnormal clocks</a:t>
            </a:r>
          </a:p>
        </p:txBody>
      </p:sp>
    </p:spTree>
    <p:extLst>
      <p:ext uri="{BB962C8B-B14F-4D97-AF65-F5344CB8AC3E}">
        <p14:creationId xmlns:p14="http://schemas.microsoft.com/office/powerpoint/2010/main" val="409646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high risk meds??</a:t>
            </a:r>
          </a:p>
        </p:txBody>
      </p:sp>
    </p:spTree>
    <p:extLst>
      <p:ext uri="{BB962C8B-B14F-4D97-AF65-F5344CB8AC3E}">
        <p14:creationId xmlns:p14="http://schemas.microsoft.com/office/powerpoint/2010/main" val="182694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forget to ask older adults about </a:t>
            </a:r>
            <a:r>
              <a:rPr lang="en-US" dirty="0" err="1"/>
              <a:t>etoh</a:t>
            </a:r>
            <a:r>
              <a:rPr lang="en-US" dirty="0"/>
              <a:t> (if and how much they are drinking) but....</a:t>
            </a:r>
          </a:p>
          <a:p>
            <a:endParaRPr lang="en-US" dirty="0">
              <a:solidFill>
                <a:srgbClr val="000000"/>
              </a:solidFill>
              <a:latin typeface="Calibri"/>
              <a:cs typeface="Calibri"/>
            </a:endParaRPr>
          </a:p>
          <a:p>
            <a:r>
              <a:rPr lang="en-US" dirty="0">
                <a:solidFill>
                  <a:srgbClr val="000000"/>
                </a:solidFill>
                <a:latin typeface="Calibri"/>
                <a:cs typeface="Calibri"/>
              </a:rPr>
              <a:t>4%. (small number but still relevant) drive under influence</a:t>
            </a:r>
          </a:p>
          <a:p>
            <a:r>
              <a:rPr lang="en-US" dirty="0">
                <a:solidFill>
                  <a:srgbClr val="000000"/>
                </a:solidFill>
                <a:latin typeface="Calibri"/>
                <a:cs typeface="Calibri"/>
              </a:rPr>
              <a:t>This is the SAME as 16 and 17 </a:t>
            </a:r>
            <a:r>
              <a:rPr lang="en-US" dirty="0" err="1">
                <a:solidFill>
                  <a:srgbClr val="000000"/>
                </a:solidFill>
                <a:latin typeface="Calibri"/>
                <a:cs typeface="Calibri"/>
              </a:rPr>
              <a:t>yo</a:t>
            </a:r>
            <a:r>
              <a:rPr lang="en-US" dirty="0">
                <a:solidFill>
                  <a:srgbClr val="000000"/>
                </a:solidFill>
                <a:latin typeface="Calibri"/>
                <a:cs typeface="Calibri"/>
              </a:rPr>
              <a:t>!! And we known from prior slides that older drivers are having more fatalities/MVAs</a:t>
            </a:r>
          </a:p>
          <a:p>
            <a:endParaRPr lang="en-US" dirty="0">
              <a:solidFill>
                <a:srgbClr val="000000"/>
              </a:solidFill>
              <a:latin typeface="Calibri"/>
              <a:cs typeface="Calibri"/>
            </a:endParaRPr>
          </a:p>
          <a:p>
            <a:r>
              <a:rPr lang="en-US" dirty="0">
                <a:solidFill>
                  <a:srgbClr val="000000"/>
                </a:solidFill>
                <a:latin typeface="Calibri"/>
                <a:cs typeface="Calibri"/>
              </a:rPr>
              <a:t>Higher risk because of drug interactions, decreased </a:t>
            </a:r>
            <a:r>
              <a:rPr lang="en-US" dirty="0" err="1">
                <a:solidFill>
                  <a:srgbClr val="000000"/>
                </a:solidFill>
                <a:latin typeface="Calibri"/>
                <a:cs typeface="Calibri"/>
              </a:rPr>
              <a:t>etoh</a:t>
            </a:r>
            <a:r>
              <a:rPr lang="en-US" dirty="0">
                <a:solidFill>
                  <a:srgbClr val="000000"/>
                </a:solidFill>
                <a:latin typeface="Calibri"/>
                <a:cs typeface="Calibri"/>
              </a:rPr>
              <a:t> metabolism and they often do have </a:t>
            </a:r>
            <a:r>
              <a:rPr lang="en-US" dirty="0" err="1">
                <a:solidFill>
                  <a:srgbClr val="000000"/>
                </a:solidFill>
                <a:latin typeface="Calibri"/>
                <a:cs typeface="Calibri"/>
              </a:rPr>
              <a:t>underying</a:t>
            </a:r>
            <a:r>
              <a:rPr lang="en-US" dirty="0">
                <a:solidFill>
                  <a:srgbClr val="000000"/>
                </a:solidFill>
                <a:latin typeface="Calibri"/>
                <a:cs typeface="Calibri"/>
              </a:rPr>
              <a:t> cog </a:t>
            </a:r>
            <a:r>
              <a:rPr lang="en-US" dirty="0" err="1">
                <a:solidFill>
                  <a:srgbClr val="000000"/>
                </a:solidFill>
                <a:latin typeface="Calibri"/>
                <a:cs typeface="Calibri"/>
              </a:rPr>
              <a:t>impairement</a:t>
            </a:r>
          </a:p>
        </p:txBody>
      </p:sp>
    </p:spTree>
    <p:extLst>
      <p:ext uri="{BB962C8B-B14F-4D97-AF65-F5344CB8AC3E}">
        <p14:creationId xmlns:p14="http://schemas.microsoft.com/office/powerpoint/2010/main" val="40492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are our learning objectives for today's presentation.</a:t>
            </a:r>
            <a:endParaRPr sz="1200">
              <a:solidFill>
                <a:schemeClr val="dk1"/>
              </a:solidFill>
              <a:latin typeface="Calibri"/>
              <a:ea typeface="Calibri"/>
              <a:cs typeface="Calibri"/>
              <a:sym typeface="Calibri"/>
            </a:endParaRP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only drive to church or the grocery store. No driving at night. Don't drive out of state</a:t>
            </a:r>
          </a:p>
          <a:p>
            <a:endParaRPr lang="en-US" dirty="0"/>
          </a:p>
          <a:p>
            <a:r>
              <a:rPr lang="en-US" dirty="0"/>
              <a:t>We know from studies that if they have already started to limit driving they are at high risk. This means it is time to evaluate</a:t>
            </a:r>
          </a:p>
          <a:p>
            <a:endParaRPr lang="en-US" dirty="0">
              <a:solidFill>
                <a:srgbClr val="000000"/>
              </a:solidFill>
              <a:latin typeface="Calibri"/>
              <a:cs typeface="Calibri"/>
            </a:endParaRPr>
          </a:p>
          <a:p>
            <a:r>
              <a:rPr lang="en-US" dirty="0">
                <a:solidFill>
                  <a:srgbClr val="000000"/>
                </a:solidFill>
                <a:latin typeface="Calibri"/>
                <a:cs typeface="Calibri"/>
              </a:rPr>
              <a:t>I do ask if family has expressed concerns? Have kids asked you to stop driving? Do people prefer to not drive with you?</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3764307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 (California, Delaware, Nevada, New Jersey, Oregon, and Pennsylvania)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Suvi notes: </a:t>
            </a:r>
          </a:p>
          <a:p>
            <a:r>
              <a:rPr lang="en-US" dirty="0">
                <a:solidFill>
                  <a:srgbClr val="000000"/>
                </a:solidFill>
                <a:latin typeface="Calibri"/>
                <a:cs typeface="Calibri"/>
              </a:rPr>
              <a:t>Look how many </a:t>
            </a:r>
            <a:r>
              <a:rPr lang="en-US" dirty="0" err="1">
                <a:solidFill>
                  <a:srgbClr val="000000"/>
                </a:solidFill>
                <a:latin typeface="Calibri"/>
                <a:cs typeface="Calibri"/>
              </a:rPr>
              <a:t>dirvers</a:t>
            </a:r>
            <a:r>
              <a:rPr lang="en-US" dirty="0">
                <a:solidFill>
                  <a:srgbClr val="000000"/>
                </a:solidFill>
                <a:latin typeface="Calibri"/>
                <a:cs typeface="Calibri"/>
              </a:rPr>
              <a:t> on the road. This is relevant and important</a:t>
            </a:r>
          </a:p>
        </p:txBody>
      </p:sp>
    </p:spTree>
    <p:extLst>
      <p:ext uri="{BB962C8B-B14F-4D97-AF65-F5344CB8AC3E}">
        <p14:creationId xmlns:p14="http://schemas.microsoft.com/office/powerpoint/2010/main" val="189713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universale xperience. If you are lucky to live long enough, you will have to retire from driving at </a:t>
            </a:r>
            <a:r>
              <a:rPr lang="en-US" dirty="0" err="1"/>
              <a:t>som</a:t>
            </a:r>
            <a:r>
              <a:rPr lang="en-US" dirty="0"/>
              <a:t> </a:t>
            </a:r>
            <a:r>
              <a:rPr lang="en-US" dirty="0" err="1"/>
              <a:t>epoint</a:t>
            </a:r>
            <a:endParaRPr lang="en-US" dirty="0" err="1">
              <a:solidFill>
                <a:srgbClr val="000000"/>
              </a:solidFill>
              <a:latin typeface="Calibri"/>
              <a:cs typeface="Calibri"/>
            </a:endParaRPr>
          </a:p>
          <a:p>
            <a:r>
              <a:rPr lang="en-US" dirty="0" err="1">
                <a:solidFill>
                  <a:srgbClr val="000000"/>
                </a:solidFill>
                <a:latin typeface="Calibri"/>
                <a:cs typeface="Calibri"/>
              </a:rPr>
              <a:t>Normamlize</a:t>
            </a:r>
            <a:r>
              <a:rPr lang="en-US" dirty="0">
                <a:solidFill>
                  <a:srgbClr val="000000"/>
                </a:solidFill>
                <a:latin typeface="Calibri"/>
                <a:cs typeface="Calibri"/>
              </a:rPr>
              <a:t> it</a:t>
            </a:r>
          </a:p>
          <a:p>
            <a:r>
              <a:rPr lang="en-US" dirty="0">
                <a:solidFill>
                  <a:srgbClr val="000000"/>
                </a:solidFill>
                <a:latin typeface="Calibri"/>
                <a:cs typeface="Calibri"/>
              </a:rPr>
              <a:t>We need to plan for it</a:t>
            </a:r>
          </a:p>
        </p:txBody>
      </p:sp>
    </p:spTree>
    <p:extLst>
      <p:ext uri="{BB962C8B-B14F-4D97-AF65-F5344CB8AC3E}">
        <p14:creationId xmlns:p14="http://schemas.microsoft.com/office/powerpoint/2010/main" val="304066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at MVA by age and sex</a:t>
            </a:r>
          </a:p>
          <a:p>
            <a:endParaRPr lang="en-US" dirty="0">
              <a:solidFill>
                <a:srgbClr val="000000"/>
              </a:solidFill>
              <a:latin typeface="Calibri"/>
              <a:cs typeface="Calibri"/>
            </a:endParaRPr>
          </a:p>
          <a:p>
            <a:r>
              <a:rPr lang="en-US" dirty="0">
                <a:solidFill>
                  <a:srgbClr val="000000"/>
                </a:solidFill>
                <a:latin typeface="Calibri"/>
                <a:cs typeface="Calibri"/>
              </a:rPr>
              <a:t>Haha—women are NOT worse drivers :), men line is always higher</a:t>
            </a:r>
          </a:p>
          <a:p>
            <a:endParaRPr lang="en-US" dirty="0">
              <a:solidFill>
                <a:srgbClr val="000000"/>
              </a:solidFill>
              <a:latin typeface="Calibri"/>
              <a:cs typeface="Calibri"/>
            </a:endParaRPr>
          </a:p>
          <a:p>
            <a:r>
              <a:rPr lang="en-US" dirty="0">
                <a:solidFill>
                  <a:srgbClr val="000000"/>
                </a:solidFill>
                <a:latin typeface="Calibri"/>
                <a:cs typeface="Calibri"/>
              </a:rPr>
              <a:t>Two spikes 16-19, </a:t>
            </a:r>
            <a:r>
              <a:rPr lang="en-US" dirty="0" err="1">
                <a:solidFill>
                  <a:srgbClr val="000000"/>
                </a:solidFill>
                <a:latin typeface="Calibri"/>
                <a:cs typeface="Calibri"/>
              </a:rPr>
              <a:t>undev</a:t>
            </a:r>
            <a:r>
              <a:rPr lang="en-US" dirty="0">
                <a:solidFill>
                  <a:srgbClr val="000000"/>
                </a:solidFill>
                <a:latin typeface="Calibri"/>
                <a:cs typeface="Calibri"/>
              </a:rPr>
              <a:t> frontal lobes</a:t>
            </a:r>
          </a:p>
          <a:p>
            <a:r>
              <a:rPr lang="en-US" dirty="0">
                <a:solidFill>
                  <a:srgbClr val="000000"/>
                </a:solidFill>
                <a:latin typeface="Calibri"/>
                <a:cs typeface="Calibri"/>
              </a:rPr>
              <a:t>Then around 75, higher 85 (higher than teenagers). Driving at older ages IS a higher risk activity</a:t>
            </a:r>
          </a:p>
          <a:p>
            <a:endParaRPr lang="en-US" dirty="0">
              <a:solidFill>
                <a:srgbClr val="000000"/>
              </a:solidFill>
              <a:latin typeface="Calibri"/>
              <a:cs typeface="Calibri"/>
            </a:endParaRPr>
          </a:p>
          <a:p>
            <a:r>
              <a:rPr lang="en-US" dirty="0">
                <a:solidFill>
                  <a:srgbClr val="000000"/>
                </a:solidFill>
                <a:latin typeface="Calibri"/>
                <a:cs typeface="Calibri"/>
              </a:rPr>
              <a:t>Middle spike for men? Mid life crisis, buying convertible</a:t>
            </a:r>
          </a:p>
        </p:txBody>
      </p:sp>
    </p:spTree>
    <p:extLst>
      <p:ext uri="{BB962C8B-B14F-4D97-AF65-F5344CB8AC3E}">
        <p14:creationId xmlns:p14="http://schemas.microsoft.com/office/powerpoint/2010/main" val="364856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a:cs typeface="Calibri"/>
            </a:endParaRPr>
          </a:p>
        </p:txBody>
      </p:sp>
    </p:spTree>
    <p:extLst>
      <p:ext uri="{BB962C8B-B14F-4D97-AF65-F5344CB8AC3E}">
        <p14:creationId xmlns:p14="http://schemas.microsoft.com/office/powerpoint/2010/main" val="313210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retire from driving to keep YOU safe (</a:t>
            </a:r>
            <a:r>
              <a:rPr lang="en-US" dirty="0" err="1"/>
              <a:t>pt</a:t>
            </a:r>
            <a:r>
              <a:rPr lang="en-US" dirty="0"/>
              <a:t>), their loved ones (partners, grandkids, friends) and other people (public health? </a:t>
            </a:r>
            <a:r>
              <a:rPr lang="en-US" dirty="0" err="1"/>
              <a:t>Innocnent</a:t>
            </a:r>
            <a:r>
              <a:rPr lang="en-US" dirty="0"/>
              <a:t> public)</a:t>
            </a:r>
          </a:p>
          <a:p>
            <a:endParaRPr lang="en-US" dirty="0">
              <a:solidFill>
                <a:srgbClr val="000000"/>
              </a:solidFill>
              <a:latin typeface="Calibri"/>
              <a:cs typeface="Calibri"/>
            </a:endParaRPr>
          </a:p>
          <a:p>
            <a:r>
              <a:rPr lang="en-US" dirty="0">
                <a:solidFill>
                  <a:srgbClr val="000000"/>
                </a:solidFill>
                <a:latin typeface="Calibri"/>
                <a:cs typeface="Calibri"/>
              </a:rPr>
              <a:t>THERE ARE STATES THAT YOU HAVE TO TEST FOR YOUR LICENSE AFTER AGE 75, OR MANDATORY REPORTED STATES (OR IS THIS)</a:t>
            </a:r>
          </a:p>
        </p:txBody>
      </p:sp>
    </p:spTree>
    <p:extLst>
      <p:ext uri="{BB962C8B-B14F-4D97-AF65-F5344CB8AC3E}">
        <p14:creationId xmlns:p14="http://schemas.microsoft.com/office/powerpoint/2010/main" val="198295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Doesn't the DMV do this? Not in OREGON. We are not a state that requires you to retest after a certain age.</a:t>
            </a:r>
          </a:p>
          <a:p>
            <a:endParaRPr lang="en-US" dirty="0">
              <a:latin typeface="Calibri"/>
              <a:cs typeface="Calibri"/>
            </a:endParaRPr>
          </a:p>
          <a:p>
            <a:r>
              <a:rPr lang="en-US" dirty="0">
                <a:latin typeface="Calibri"/>
                <a:cs typeface="Calibri"/>
              </a:rPr>
              <a:t>People tend to score themselves at higher ability—we have lack of insight about declining abilities. </a:t>
            </a:r>
          </a:p>
          <a:p>
            <a:r>
              <a:rPr lang="en-US" dirty="0">
                <a:latin typeface="Calibri"/>
                <a:cs typeface="Calibri"/>
              </a:rPr>
              <a:t>Most people would stop if PCP recommended it</a:t>
            </a:r>
          </a:p>
          <a:p>
            <a:r>
              <a:rPr lang="en-US" dirty="0" err="1">
                <a:latin typeface="Calibri"/>
                <a:cs typeface="Calibri"/>
              </a:rPr>
              <a:t>Therfore</a:t>
            </a:r>
            <a:r>
              <a:rPr lang="en-US" dirty="0">
                <a:latin typeface="Calibri"/>
                <a:cs typeface="Calibri"/>
              </a:rPr>
              <a:t>, even though it is hard to have the conversation we need to take this role seriously and assess/recommend</a:t>
            </a:r>
          </a:p>
        </p:txBody>
      </p:sp>
    </p:spTree>
    <p:extLst>
      <p:ext uri="{BB962C8B-B14F-4D97-AF65-F5344CB8AC3E}">
        <p14:creationId xmlns:p14="http://schemas.microsoft.com/office/powerpoint/2010/main" val="390264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101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7730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230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4" name="Body Level One…"/>
          <p:cNvSpPr txBox="1">
            <a:spLocks noGrp="1"/>
          </p:cNvSpPr>
          <p:nvPr>
            <p:ph type="body" sz="half" idx="1"/>
          </p:nvPr>
        </p:nvSpPr>
        <p:spPr>
          <a:xfrm>
            <a:off x="457200" y="1719072"/>
            <a:ext cx="4038600" cy="4407409"/>
          </a:xfrm>
          <a:prstGeom prst="rect">
            <a:avLst/>
          </a:prstGeom>
        </p:spPr>
        <p:txBody>
          <a:bodyPr/>
          <a:lstStyle>
            <a:lvl1pPr>
              <a:spcBef>
                <a:spcPts val="600"/>
              </a:spcBef>
              <a:defRPr sz="2800"/>
            </a:lvl1pPr>
            <a:lvl2pPr marL="579119" indent="-213359">
              <a:spcBef>
                <a:spcPts val="600"/>
              </a:spcBef>
              <a:defRPr sz="2800"/>
            </a:lvl2pPr>
            <a:lvl3pPr marL="896112" indent="-256032">
              <a:spcBef>
                <a:spcPts val="600"/>
              </a:spcBef>
              <a:defRPr sz="2800"/>
            </a:lvl3pPr>
            <a:lvl4pPr marL="1198880" indent="-284480">
              <a:spcBef>
                <a:spcPts val="600"/>
              </a:spcBef>
              <a:defRPr sz="2800"/>
            </a:lvl4pPr>
            <a:lvl5pPr marL="1381760" indent="-28448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5" name="Title Text"/>
          <p:cNvSpPr txBox="1">
            <a:spLocks noGrp="1"/>
          </p:cNvSpPr>
          <p:nvPr>
            <p:ph type="title"/>
          </p:nvPr>
        </p:nvSpPr>
        <p:spPr>
          <a:prstGeom prst="rect">
            <a:avLst/>
          </a:prstGeom>
        </p:spPr>
        <p:txBody>
          <a:body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21562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70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250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647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749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917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441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720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580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03430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allsbox.blogspot.com/2010/05/roads-high-definition-desktop.html" TargetMode="External"/><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www.google.com/search?q=visual+field+deficits&amp;tbm=isch&amp;tbs=simg:CAQSpQEJQLHPFYHUvgMakAELELCMpwgahgEKOggCEhSIDIcVvRbqC4YMpw2GFc4L-wvUFBogYkFlgqG3-mRB0KOiHxvKYXYiOqqzzzy_1Tq5GmEXa_1rEKSAgDEhKXCJgIuQjICFW-CNsdlQiJFF0aMOlA7tCU4F21DeUdQx4zuIy1Lh91iwWmBe4Rz7LUIbnbxWhIFAJXNgHbk_1FjZvwfSAwhDEOhPYCkrlk" TargetMode="External"/><Relationship Id="rId4" Type="http://schemas.openxmlformats.org/officeDocument/2006/relationships/hyperlink" Target="http://www.psychologyus.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galleryhip.com/cataracts-vision.html&amp;ei=L5RTVe2aL8XQtQWL1IDQBg&amp;psig=AFQjCNF7KEbZu_k9hQjB61B_wL50lmz0MA&amp;ust=1431626807016110"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krishnavision.com/the-eye/diabetes/diabetic-retinopathy&amp;ei=BpdTVYO5KsGEsQXC34DABg&amp;bvm=bv.93112503,d.aWw&amp;psig=AFQjCNEi4NPy6bfrcjwZUMRqpH4IyWlmLA&amp;ust=143162789703631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krishnavision.com/the-eye/glaucoma-2&amp;ei=-49TVcGSHoKMsAX4m4GgBA&amp;bvm=bv.93112503,d.aWw&amp;psig=AFQjCNHYLkvGJFTUIkj1FN_XP4wrYyLk4Q&amp;ust=1431625822270788"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openpsyc.blogspot.kr/p/cognition-intelligence-memory.html" TargetMode="External"/><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picserver.org/highway-signs2/d/duty-to-report.html" TargetMode="External"/><Relationship Id="rId2" Type="http://schemas.openxmlformats.org/officeDocument/2006/relationships/image" Target="../media/image60.jpe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8" Type="http://schemas.openxmlformats.org/officeDocument/2006/relationships/hyperlink" Target="https://exchange.aaa.com/saftey/seniordriver-safety-mobility/" TargetMode="External"/><Relationship Id="rId3" Type="http://schemas.openxmlformats.org/officeDocument/2006/relationships/diagramLayout" Target="../diagrams/layout1.xml"/><Relationship Id="rId7" Type="http://schemas.openxmlformats.org/officeDocument/2006/relationships/hyperlink" Target="http://www.oregon.gov/dhs/spwpd/pages/offices.aspx#top"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hyperlink" Target="https://www.planfortheroadahead.com" TargetMode="External"/><Relationship Id="rId5" Type="http://schemas.openxmlformats.org/officeDocument/2006/relationships/diagramColors" Target="../diagrams/colors1.xml"/><Relationship Id="rId10" Type="http://schemas.openxmlformats.org/officeDocument/2006/relationships/hyperlink" Target="https://www.aded.net" TargetMode="External"/><Relationship Id="rId4" Type="http://schemas.openxmlformats.org/officeDocument/2006/relationships/diagramQuickStyle" Target="../diagrams/quickStyle1.xml"/><Relationship Id="rId9" Type="http://schemas.openxmlformats.org/officeDocument/2006/relationships/hyperlink" Target="https://www.aarp.org/auto/driversafety/driving-assessment/"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cbi.nlm.nih.gov/pubmed/28459121" TargetMode="External"/><Relationship Id="rId2" Type="http://schemas.openxmlformats.org/officeDocument/2006/relationships/hyperlink" Target="http://seniordriving.aaa.com/understanding-mind-body-changes/reaction-tim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crashstats.nhtsa.dot.gov/Api/Public/ViewPublication/812139" TargetMode="External"/><Relationship Id="rId7" Type="http://schemas.openxmlformats.org/officeDocument/2006/relationships/hyperlink" Target="https://www.ncbi.nlm.nih.gov/books/NBK424784/" TargetMode="External"/><Relationship Id="rId2" Type="http://schemas.openxmlformats.org/officeDocument/2006/relationships/hyperlink" Target="http://www.cdc.gov/injury/wisqars/index.html" TargetMode="External"/><Relationship Id="rId1" Type="http://schemas.openxmlformats.org/officeDocument/2006/relationships/slideLayout" Target="../slideLayouts/slideLayout2.xml"/><Relationship Id="rId6" Type="http://schemas.openxmlformats.org/officeDocument/2006/relationships/hyperlink" Target="http://www.iihs.org/iihs/topics/laws/olderdrivers?topicName=older-drivers" TargetMode="External"/><Relationship Id="rId5" Type="http://schemas.openxmlformats.org/officeDocument/2006/relationships/hyperlink" Target="https://www.nhtsa.gov/.../nti/older_drivers/.../812228_CliniciansGuideToOlderDrivers.pdf" TargetMode="External"/><Relationship Id="rId4" Type="http://schemas.openxmlformats.org/officeDocument/2006/relationships/hyperlink" Target="https://www.nhtsa.gov/staticfiles/nti/older_drivers/pdf/811298.pdf"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tirf.ca/wpcontent/uploads/2017/01/MTO_cognitive_meta_6.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descr="A picture containing graphical user interface&#10;&#10;Description automatically generated"/>
          <p:cNvPicPr preferRelativeResize="0"/>
          <p:nvPr/>
        </p:nvPicPr>
        <p:blipFill rotWithShape="1">
          <a:blip r:embed="rId3">
            <a:alphaModFix/>
          </a:blip>
          <a:srcRect l="35938"/>
          <a:stretch/>
        </p:blipFill>
        <p:spPr>
          <a:xfrm>
            <a:off x="714703" y="3251911"/>
            <a:ext cx="3198755" cy="1697688"/>
          </a:xfrm>
          <a:prstGeom prst="rect">
            <a:avLst/>
          </a:prstGeom>
          <a:noFill/>
          <a:ln>
            <a:noFill/>
          </a:ln>
        </p:spPr>
      </p:pic>
      <p:pic>
        <p:nvPicPr>
          <p:cNvPr id="94" name="Google Shape;94;p1"/>
          <p:cNvPicPr preferRelativeResize="0"/>
          <p:nvPr/>
        </p:nvPicPr>
        <p:blipFill rotWithShape="1">
          <a:blip r:embed="rId4">
            <a:alphaModFix/>
          </a:blip>
          <a:srcRect l="64129" t="31842" r="2174" b="4731"/>
          <a:stretch/>
        </p:blipFill>
        <p:spPr>
          <a:xfrm rot="10800000">
            <a:off x="0" y="46438"/>
            <a:ext cx="3081131" cy="3081130"/>
          </a:xfrm>
          <a:prstGeom prst="rect">
            <a:avLst/>
          </a:prstGeom>
          <a:noFill/>
          <a:ln>
            <a:noFill/>
          </a:ln>
        </p:spPr>
      </p:pic>
      <p:pic>
        <p:nvPicPr>
          <p:cNvPr id="95" name="Google Shape;95;p1"/>
          <p:cNvPicPr preferRelativeResize="0"/>
          <p:nvPr/>
        </p:nvPicPr>
        <p:blipFill rotWithShape="1">
          <a:blip r:embed="rId5">
            <a:alphaModFix/>
          </a:blip>
          <a:srcRect l="5327" t="28977" r="29672" b="56905"/>
          <a:stretch/>
        </p:blipFill>
        <p:spPr>
          <a:xfrm>
            <a:off x="714703" y="4983941"/>
            <a:ext cx="3549176" cy="409521"/>
          </a:xfrm>
          <a:prstGeom prst="rect">
            <a:avLst/>
          </a:prstGeom>
          <a:noFill/>
          <a:ln>
            <a:noFill/>
          </a:ln>
        </p:spPr>
      </p:pic>
      <p:pic>
        <p:nvPicPr>
          <p:cNvPr id="96" name="Google Shape;96;p1"/>
          <p:cNvPicPr preferRelativeResize="0"/>
          <p:nvPr/>
        </p:nvPicPr>
        <p:blipFill rotWithShape="1">
          <a:blip r:embed="rId6">
            <a:alphaModFix/>
          </a:blip>
          <a:srcRect l="12973" t="38458" r="23378" b="47424"/>
          <a:stretch/>
        </p:blipFill>
        <p:spPr>
          <a:xfrm>
            <a:off x="746974" y="5557375"/>
            <a:ext cx="3475390" cy="409521"/>
          </a:xfrm>
          <a:prstGeom prst="rect">
            <a:avLst/>
          </a:prstGeom>
          <a:noFill/>
          <a:ln>
            <a:noFill/>
          </a:ln>
        </p:spPr>
      </p:pic>
      <p:sp>
        <p:nvSpPr>
          <p:cNvPr id="97" name="Google Shape;97;p1"/>
          <p:cNvSpPr txBox="1"/>
          <p:nvPr/>
        </p:nvSpPr>
        <p:spPr>
          <a:xfrm>
            <a:off x="3786492" y="3491014"/>
            <a:ext cx="5216458" cy="782971"/>
          </a:xfrm>
          <a:prstGeom prst="rect">
            <a:avLst/>
          </a:prstGeom>
          <a:noFill/>
          <a:ln>
            <a:noFill/>
          </a:ln>
        </p:spPr>
        <p:txBody>
          <a:bodyPr spcFirstLastPara="1" wrap="square" lIns="68569" tIns="34275" rIns="68569" bIns="34275" anchor="t" anchorCtr="0">
            <a:normAutofit/>
          </a:bodyPr>
          <a:lstStyle/>
          <a:p>
            <a:pPr algn="ctr">
              <a:lnSpc>
                <a:spcPct val="90000"/>
              </a:lnSpc>
              <a:buClr>
                <a:srgbClr val="189C9C"/>
              </a:buClr>
              <a:buSzPts val="2800"/>
            </a:pPr>
            <a:r>
              <a:rPr lang="en-US" sz="2100" b="0" dirty="0">
                <a:solidFill>
                  <a:srgbClr val="189C9C"/>
                </a:solidFill>
                <a:latin typeface="Calibri"/>
                <a:ea typeface="Calibri"/>
                <a:cs typeface="Calibri"/>
                <a:sym typeface="Calibri"/>
              </a:rPr>
              <a:t>Emily Morgan, MD</a:t>
            </a:r>
            <a:endParaRPr sz="1350" dirty="0"/>
          </a:p>
          <a:p>
            <a:pPr algn="ctr">
              <a:lnSpc>
                <a:spcPct val="90000"/>
              </a:lnSpc>
              <a:spcBef>
                <a:spcPts val="750"/>
              </a:spcBef>
              <a:buClr>
                <a:srgbClr val="189C9C"/>
              </a:buClr>
              <a:buSzPts val="2800"/>
            </a:pPr>
            <a:r>
              <a:rPr lang="en-US" sz="2100" b="0" dirty="0">
                <a:solidFill>
                  <a:srgbClr val="189C9C"/>
                </a:solidFill>
                <a:latin typeface="Calibri"/>
                <a:ea typeface="Calibri"/>
                <a:cs typeface="Calibri"/>
                <a:sym typeface="Calibri"/>
              </a:rPr>
              <a:t>Sarah Foidel, OTR/L, OTD</a:t>
            </a:r>
            <a:endParaRPr sz="2100" b="0" dirty="0">
              <a:solidFill>
                <a:srgbClr val="189C9C"/>
              </a:solidFill>
              <a:latin typeface="Quattrocento Sans"/>
              <a:ea typeface="Quattrocento Sans"/>
              <a:cs typeface="Quattrocento Sans"/>
              <a:sym typeface="Quattrocento Sans"/>
            </a:endParaRPr>
          </a:p>
        </p:txBody>
      </p:sp>
      <p:sp>
        <p:nvSpPr>
          <p:cNvPr id="98" name="Google Shape;98;p1"/>
          <p:cNvSpPr/>
          <p:nvPr/>
        </p:nvSpPr>
        <p:spPr>
          <a:xfrm>
            <a:off x="3727820" y="1019503"/>
            <a:ext cx="4596374" cy="1454214"/>
          </a:xfrm>
          <a:prstGeom prst="rect">
            <a:avLst/>
          </a:prstGeom>
          <a:noFill/>
          <a:ln>
            <a:noFill/>
          </a:ln>
        </p:spPr>
        <p:txBody>
          <a:bodyPr spcFirstLastPara="1" wrap="square" lIns="68569" tIns="34275" rIns="68569" bIns="34275" anchor="t" anchorCtr="0">
            <a:spAutoFit/>
          </a:bodyPr>
          <a:lstStyle/>
          <a:p>
            <a:pPr algn="ctr"/>
            <a:r>
              <a:rPr lang="en-US" sz="4500" dirty="0">
                <a:solidFill>
                  <a:srgbClr val="189C9C"/>
                </a:solidFill>
                <a:latin typeface="Quattrocento Sans"/>
                <a:ea typeface="Quattrocento Sans"/>
                <a:cs typeface="Quattrocento Sans"/>
                <a:sym typeface="Quattrocento Sans"/>
              </a:rPr>
              <a:t>Driving Evaluation</a:t>
            </a:r>
            <a:endParaRPr b="0" dirty="0">
              <a:solidFill>
                <a:srgbClr val="189C9C"/>
              </a:solidFill>
              <a:latin typeface="Calibri"/>
              <a:ea typeface="Calibri"/>
              <a:cs typeface="Calibri"/>
              <a:sym typeface="Calibri"/>
            </a:endParaRPr>
          </a:p>
        </p:txBody>
      </p:sp>
      <p:sp>
        <p:nvSpPr>
          <p:cNvPr id="99" name="Google Shape;99;p1"/>
          <p:cNvSpPr/>
          <p:nvPr/>
        </p:nvSpPr>
        <p:spPr>
          <a:xfrm>
            <a:off x="4222364" y="2664646"/>
            <a:ext cx="3917814" cy="438551"/>
          </a:xfrm>
          <a:prstGeom prst="rect">
            <a:avLst/>
          </a:prstGeom>
          <a:noFill/>
          <a:ln>
            <a:noFill/>
          </a:ln>
        </p:spPr>
        <p:txBody>
          <a:bodyPr spcFirstLastPara="1" wrap="square" lIns="68569" tIns="34275" rIns="68569" bIns="34275" anchor="t" anchorCtr="0">
            <a:spAutoFit/>
          </a:bodyPr>
          <a:lstStyle/>
          <a:p>
            <a:pPr algn="ctr"/>
            <a:r>
              <a:rPr lang="en-US" sz="2400" dirty="0">
                <a:solidFill>
                  <a:srgbClr val="189C9C"/>
                </a:solidFill>
                <a:latin typeface="Quattrocento Sans"/>
                <a:ea typeface="Quattrocento Sans"/>
                <a:cs typeface="Quattrocento Sans"/>
                <a:sym typeface="Quattrocento Sans"/>
              </a:rPr>
              <a:t>December 12, 2024</a:t>
            </a:r>
            <a:endParaRPr sz="825" b="0" dirty="0">
              <a:solidFill>
                <a:srgbClr val="189C9C"/>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8E0A1845-6109-4195-935D-70FA16180D82}"/>
              </a:ext>
            </a:extLst>
          </p:cNvPr>
          <p:cNvPicPr>
            <a:picLocks noGrp="1" noChangeAspect="1"/>
          </p:cNvPicPr>
          <p:nvPr>
            <p:ph idx="1"/>
          </p:nvPr>
        </p:nvPicPr>
        <p:blipFill>
          <a:blip r:embed="rId3"/>
          <a:stretch>
            <a:fillRect/>
          </a:stretch>
        </p:blipFill>
        <p:spPr>
          <a:xfrm>
            <a:off x="857955" y="643466"/>
            <a:ext cx="7428089" cy="5571067"/>
          </a:xfrm>
          <a:prstGeom prst="rect">
            <a:avLst/>
          </a:prstGeom>
        </p:spPr>
      </p:pic>
    </p:spTree>
    <p:extLst>
      <p:ext uri="{BB962C8B-B14F-4D97-AF65-F5344CB8AC3E}">
        <p14:creationId xmlns:p14="http://schemas.microsoft.com/office/powerpoint/2010/main" val="413586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itle 1"/>
          <p:cNvSpPr txBox="1">
            <a:spLocks noGrp="1"/>
          </p:cNvSpPr>
          <p:nvPr>
            <p:ph type="title"/>
          </p:nvPr>
        </p:nvSpPr>
        <p:spPr>
          <a:xfrm>
            <a:off x="628650" y="631825"/>
            <a:ext cx="7886700" cy="1325563"/>
          </a:xfrm>
          <a:prstGeom prst="rect">
            <a:avLst/>
          </a:prstGeom>
        </p:spPr>
        <p:txBody>
          <a:bodyPr>
            <a:normAutofit/>
          </a:bodyPr>
          <a:lstStyle/>
          <a:p>
            <a:r>
              <a:rPr lang="en-US"/>
              <a:t>Why is this my job?</a:t>
            </a:r>
          </a:p>
        </p:txBody>
      </p:sp>
      <p:sp>
        <p:nvSpPr>
          <p:cNvPr id="149" name="Content Placeholder 2"/>
          <p:cNvSpPr txBox="1">
            <a:spLocks noGrp="1"/>
          </p:cNvSpPr>
          <p:nvPr>
            <p:ph idx="1"/>
          </p:nvPr>
        </p:nvSpPr>
        <p:spPr>
          <a:xfrm>
            <a:off x="628650" y="2057400"/>
            <a:ext cx="7886700" cy="3871762"/>
          </a:xfrm>
          <a:prstGeom prst="rect">
            <a:avLst/>
          </a:prstGeom>
        </p:spPr>
        <p:txBody>
          <a:bodyPr>
            <a:normAutofit/>
          </a:bodyPr>
          <a:lstStyle/>
          <a:p>
            <a:pPr marL="0" indent="45719">
              <a:spcBef>
                <a:spcPts val="500"/>
              </a:spcBef>
              <a:buSzTx/>
              <a:buFont typeface="Wingdings 2"/>
              <a:buNone/>
              <a:defRPr sz="2400" spc="100"/>
            </a:pPr>
            <a:r>
              <a:rPr lang="en-US" sz="2100"/>
              <a:t>Studies looking at self-rated driving ability show that older drivers tend to score themselves higher on ability as their skills decline.</a:t>
            </a:r>
            <a:r>
              <a:rPr lang="en-US" sz="2100" baseline="30000"/>
              <a:t>9</a:t>
            </a:r>
            <a:r>
              <a:rPr lang="en-US" sz="2100"/>
              <a:t> </a:t>
            </a:r>
            <a:endParaRPr lang="en-US" sz="2100" spc="150"/>
          </a:p>
          <a:p>
            <a:pPr marL="0" indent="45719">
              <a:buSzTx/>
              <a:buFont typeface="Wingdings 2"/>
              <a:buNone/>
              <a:defRPr sz="2400"/>
            </a:pPr>
            <a:endParaRPr lang="en-US" sz="2100" spc="150"/>
          </a:p>
          <a:p>
            <a:pPr marL="0" indent="45719">
              <a:spcBef>
                <a:spcPts val="500"/>
              </a:spcBef>
              <a:buSzTx/>
              <a:buFont typeface="Wingdings 2"/>
              <a:buNone/>
              <a:defRPr sz="2400" spc="100"/>
            </a:pPr>
            <a:r>
              <a:rPr lang="en-US" sz="2100"/>
              <a:t>However, most older adults agree that if a primary care provider advised them to stop driving they would do so.</a:t>
            </a:r>
            <a:r>
              <a:rPr lang="en-US" sz="2100" baseline="30000"/>
              <a:t>11</a:t>
            </a:r>
            <a:r>
              <a:rPr lang="en-US" sz="2100"/>
              <a:t> </a:t>
            </a:r>
            <a:endParaRPr lang="en-US" sz="2100" spc="150"/>
          </a:p>
          <a:p>
            <a:pPr marL="0" indent="45719">
              <a:buSzTx/>
              <a:buFont typeface="Wingdings 2"/>
              <a:buNone/>
              <a:defRPr sz="2400"/>
            </a:pPr>
            <a:endParaRPr lang="en-US" sz="2100" spc="150"/>
          </a:p>
          <a:p>
            <a:pPr marL="0" indent="45719">
              <a:spcBef>
                <a:spcPts val="500"/>
              </a:spcBef>
              <a:buSzTx/>
              <a:buFont typeface="Wingdings 2"/>
              <a:buNone/>
              <a:defRPr sz="2400" spc="100"/>
            </a:pPr>
            <a:r>
              <a:rPr lang="en-US" sz="2100"/>
              <a:t>Given this dichotomy between driving perception and ability, it is clearly within the role of primary care providers to assess and counsel older drivers</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9">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49">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D5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7" name="Straight Connector 96">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4D573D"/>
            </a:solidFill>
          </a:ln>
        </p:spPr>
        <p:style>
          <a:lnRef idx="1">
            <a:schemeClr val="accent1"/>
          </a:lnRef>
          <a:fillRef idx="0">
            <a:schemeClr val="accent1"/>
          </a:fillRef>
          <a:effectRef idx="0">
            <a:schemeClr val="accent1"/>
          </a:effectRef>
          <a:fontRef idx="minor">
            <a:schemeClr val="tx1"/>
          </a:fontRef>
        </p:style>
      </p:cxnSp>
      <p:sp>
        <p:nvSpPr>
          <p:cNvPr id="151" name="Title 1"/>
          <p:cNvSpPr txBox="1">
            <a:spLocks noGrp="1"/>
          </p:cNvSpPr>
          <p:nvPr>
            <p:ph type="title"/>
          </p:nvPr>
        </p:nvSpPr>
        <p:spPr>
          <a:xfrm>
            <a:off x="832485" y="4682797"/>
            <a:ext cx="7475220" cy="1154879"/>
          </a:xfrm>
          <a:prstGeom prst="rect">
            <a:avLst/>
          </a:prstGeom>
        </p:spPr>
        <p:txBody>
          <a:bodyPr vert="horz" lIns="91440" tIns="45720" rIns="91440" bIns="45720" rtlCol="0" anchor="b">
            <a:normAutofit/>
          </a:bodyPr>
          <a:lstStyle/>
          <a:p>
            <a:pPr algn="ctr"/>
            <a:r>
              <a:rPr lang="en-US" sz="5000" b="1" dirty="0">
                <a:solidFill>
                  <a:srgbClr val="4D573D"/>
                </a:solidFill>
              </a:rPr>
              <a:t>Driving = independence </a:t>
            </a:r>
            <a:endParaRPr lang="en-US" sz="5000">
              <a:solidFill>
                <a:srgbClr val="4D573D"/>
              </a:solidFill>
            </a:endParaRPr>
          </a:p>
        </p:txBody>
      </p:sp>
      <p:pic>
        <p:nvPicPr>
          <p:cNvPr id="152" name="Picture 2" descr="Picture 2"/>
          <p:cNvPicPr>
            <a:picLocks noChangeAspect="1"/>
          </p:cNvPicPr>
          <p:nvPr/>
        </p:nvPicPr>
        <p:blipFill rotWithShape="1">
          <a:blip r:embed="rId3"/>
          <a:srcRect t="7576" r="2" b="16190"/>
          <a:stretch/>
        </p:blipFill>
        <p:spPr>
          <a:xfrm>
            <a:off x="182880" y="256540"/>
            <a:ext cx="8778240" cy="376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51"/>
                                        </p:tgtEl>
                                        <p:attrNameLst>
                                          <p:attrName>style.visibility</p:attrName>
                                        </p:attrNameLst>
                                      </p:cBhvr>
                                      <p:to>
                                        <p:strVal val="visible"/>
                                      </p:to>
                                    </p:set>
                                    <p:animEffect transition="in" filter="fade">
                                      <p:cBhvr>
                                        <p:cTn id="7" dur="4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156">
            <a:extLst>
              <a:ext uri="{FF2B5EF4-FFF2-40B4-BE49-F238E27FC236}">
                <a16:creationId xmlns:a16="http://schemas.microsoft.com/office/drawing/2014/main" id="{02EC8B85-F122-42CC-847C-63255AFAB9CC}"/>
              </a:ext>
            </a:extLst>
          </p:cNvPr>
          <p:cNvPicPr>
            <a:picLocks noChangeAspect="1"/>
          </p:cNvPicPr>
          <p:nvPr/>
        </p:nvPicPr>
        <p:blipFill rotWithShape="1">
          <a:blip r:embed="rId3"/>
          <a:srcRect l="14500" t="9092" r="27970" b="-9"/>
          <a:stretch/>
        </p:blipFill>
        <p:spPr>
          <a:xfrm>
            <a:off x="2642616" y="10"/>
            <a:ext cx="6501384" cy="6857990"/>
          </a:xfrm>
          <a:prstGeom prst="rect">
            <a:avLst/>
          </a:prstGeom>
        </p:spPr>
      </p:pic>
      <p:sp>
        <p:nvSpPr>
          <p:cNvPr id="99" name="Rectangle 9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itle 3"/>
          <p:cNvSpPr txBox="1">
            <a:spLocks noGrp="1"/>
          </p:cNvSpPr>
          <p:nvPr>
            <p:ph type="title"/>
          </p:nvPr>
        </p:nvSpPr>
        <p:spPr>
          <a:xfrm>
            <a:off x="358485" y="1122363"/>
            <a:ext cx="3017520" cy="3204134"/>
          </a:xfrm>
          <a:prstGeom prst="rect">
            <a:avLst/>
          </a:prstGeom>
        </p:spPr>
        <p:txBody>
          <a:bodyPr vert="horz" lIns="91440" tIns="45720" rIns="91440" bIns="45720" rtlCol="0" anchor="b">
            <a:normAutofit/>
          </a:bodyPr>
          <a:lstStyle>
            <a:lvl1pPr algn="ctr">
              <a:defRPr spc="100"/>
            </a:lvl1pPr>
          </a:lstStyle>
          <a:p>
            <a:pPr algn="l"/>
            <a:r>
              <a:rPr lang="en-US" sz="4200"/>
              <a:t>WHEN?</a:t>
            </a:r>
          </a:p>
        </p:txBody>
      </p:sp>
      <p:sp>
        <p:nvSpPr>
          <p:cNvPr id="154" name="Text Placeholder 4"/>
          <p:cNvSpPr txBox="1">
            <a:spLocks noGrp="1"/>
          </p:cNvSpPr>
          <p:nvPr>
            <p:ph type="body" idx="1"/>
          </p:nvPr>
        </p:nvSpPr>
        <p:spPr>
          <a:xfrm>
            <a:off x="358485" y="4872922"/>
            <a:ext cx="3017519" cy="1208141"/>
          </a:xfrm>
          <a:prstGeom prst="rect">
            <a:avLst/>
          </a:prstGeom>
        </p:spPr>
        <p:txBody>
          <a:bodyPr vert="horz" lIns="91440" tIns="45720" rIns="91440" bIns="45720" rtlCol="0" anchor="t">
            <a:normAutofit/>
          </a:bodyPr>
          <a:lstStyle/>
          <a:p>
            <a:r>
              <a:rPr lang="en-US" sz="1700" dirty="0">
                <a:cs typeface="Calibri"/>
              </a:rPr>
              <a:t>When is the right time to assess for driver safety? </a:t>
            </a:r>
            <a:endParaRPr lang="en-US" sz="1700" dirty="0"/>
          </a:p>
        </p:txBody>
      </p:sp>
      <p:sp>
        <p:nvSpPr>
          <p:cNvPr id="101" name="Rectangle 10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 name="Rectangle 10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xfrm>
            <a:off x="628650" y="158092"/>
            <a:ext cx="7886700" cy="1325563"/>
          </a:xfrm>
          <a:prstGeom prst="rect">
            <a:avLst/>
          </a:prstGeom>
        </p:spPr>
        <p:txBody>
          <a:bodyPr/>
          <a:lstStyle/>
          <a:p>
            <a:pPr algn="ctr"/>
            <a:r>
              <a:rPr dirty="0"/>
              <a:t>Driving is a complex task</a:t>
            </a:r>
            <a:endParaRPr lang="en-US" dirty="0"/>
          </a:p>
        </p:txBody>
      </p:sp>
      <p:sp>
        <p:nvSpPr>
          <p:cNvPr id="234" name="Content Placeholder 2"/>
          <p:cNvSpPr txBox="1">
            <a:spLocks noGrp="1"/>
          </p:cNvSpPr>
          <p:nvPr>
            <p:ph idx="1"/>
          </p:nvPr>
        </p:nvSpPr>
        <p:spPr>
          <a:xfrm>
            <a:off x="602771" y="1592713"/>
            <a:ext cx="7886700" cy="2194733"/>
          </a:xfrm>
          <a:prstGeom prst="rect">
            <a:avLst/>
          </a:prstGeom>
        </p:spPr>
        <p:txBody>
          <a:bodyPr vert="horz" lIns="91440" tIns="45720" rIns="91440" bIns="45720" rtlCol="0" anchor="t">
            <a:normAutofit lnSpcReduction="10000"/>
          </a:bodyPr>
          <a:lstStyle/>
          <a:p>
            <a:pPr marL="0" lvl="1" indent="365125" algn="ctr">
              <a:buNone/>
              <a:defRPr sz="2400" spc="100"/>
            </a:pPr>
            <a:r>
              <a:rPr dirty="0"/>
              <a:t>Visual acuity and </a:t>
            </a:r>
            <a:r>
              <a:rPr lang="en-US" dirty="0"/>
              <a:t>perception</a:t>
            </a:r>
            <a:endParaRPr lang="en-US" spc="120" dirty="0">
              <a:cs typeface="Calibri" panose="020F0502020204030204"/>
            </a:endParaRPr>
          </a:p>
          <a:p>
            <a:pPr marL="0" lvl="1" indent="365125" algn="ctr">
              <a:buNone/>
              <a:defRPr sz="2400" spc="100"/>
            </a:pPr>
            <a:endParaRPr lang="en-US" dirty="0"/>
          </a:p>
          <a:p>
            <a:pPr marL="0" lvl="1" indent="365125" algn="ctr">
              <a:buNone/>
              <a:defRPr sz="2400" spc="100"/>
            </a:pPr>
            <a:r>
              <a:rPr lang="en-US" dirty="0"/>
              <a:t>Cognitive</a:t>
            </a:r>
            <a:r>
              <a:rPr dirty="0"/>
              <a:t> abilities: executive function </a:t>
            </a:r>
            <a:r>
              <a:rPr lang="en-US" dirty="0"/>
              <a:t>and multitasking  </a:t>
            </a:r>
            <a:endParaRPr lang="en-US" spc="120">
              <a:cs typeface="Calibri" panose="020F0502020204030204"/>
            </a:endParaRPr>
          </a:p>
          <a:p>
            <a:pPr marL="0" lvl="1" indent="365125" algn="ctr">
              <a:buNone/>
              <a:defRPr sz="2400" spc="100"/>
            </a:pPr>
            <a:endParaRPr lang="en-US" dirty="0"/>
          </a:p>
          <a:p>
            <a:pPr marL="0" lvl="1" indent="365125" algn="ctr">
              <a:buNone/>
              <a:defRPr sz="2400" spc="100"/>
            </a:pPr>
            <a:r>
              <a:rPr dirty="0"/>
              <a:t>Neuromuscular function</a:t>
            </a:r>
            <a:r>
              <a:rPr lang="en-US" dirty="0"/>
              <a:t> </a:t>
            </a:r>
            <a:endParaRPr>
              <a:cs typeface="Calibri" panose="020F0502020204030204"/>
            </a:endParaRPr>
          </a:p>
        </p:txBody>
      </p:sp>
      <p:pic>
        <p:nvPicPr>
          <p:cNvPr id="235" name="Picture 3" descr="Picture 3"/>
          <p:cNvPicPr>
            <a:picLocks noChangeAspect="1"/>
          </p:cNvPicPr>
          <p:nvPr/>
        </p:nvPicPr>
        <p:blipFill>
          <a:blip r:embed="rId3"/>
          <a:stretch>
            <a:fillRect/>
          </a:stretch>
        </p:blipFill>
        <p:spPr>
          <a:xfrm>
            <a:off x="2327047" y="3844505"/>
            <a:ext cx="4653818" cy="2853909"/>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 name="Picture 239" descr="A dashboard of a car">
            <a:extLst>
              <a:ext uri="{FF2B5EF4-FFF2-40B4-BE49-F238E27FC236}">
                <a16:creationId xmlns:a16="http://schemas.microsoft.com/office/drawing/2014/main" id="{79DB5697-6E72-4CD6-8BF4-14DF5B2D73B3}"/>
              </a:ext>
            </a:extLst>
          </p:cNvPr>
          <p:cNvPicPr>
            <a:picLocks noChangeAspect="1"/>
          </p:cNvPicPr>
          <p:nvPr/>
        </p:nvPicPr>
        <p:blipFill rotWithShape="1">
          <a:blip r:embed="rId2"/>
          <a:srcRect l="8825" t="9090" r="33697" b="8"/>
          <a:stretch/>
        </p:blipFill>
        <p:spPr>
          <a:xfrm>
            <a:off x="2642616" y="10"/>
            <a:ext cx="6501384" cy="6857990"/>
          </a:xfrm>
          <a:prstGeom prst="rect">
            <a:avLst/>
          </a:prstGeom>
        </p:spPr>
      </p:pic>
      <p:sp>
        <p:nvSpPr>
          <p:cNvPr id="118" name="Rectangle 1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itle 3"/>
          <p:cNvSpPr txBox="1">
            <a:spLocks noGrp="1"/>
          </p:cNvSpPr>
          <p:nvPr>
            <p:ph type="title"/>
          </p:nvPr>
        </p:nvSpPr>
        <p:spPr>
          <a:xfrm>
            <a:off x="358485" y="1122363"/>
            <a:ext cx="3017520" cy="3204134"/>
          </a:xfrm>
          <a:prstGeom prst="rect">
            <a:avLst/>
          </a:prstGeom>
        </p:spPr>
        <p:txBody>
          <a:bodyPr vert="horz" lIns="91440" tIns="45720" rIns="91440" bIns="45720" rtlCol="0" anchor="b">
            <a:normAutofit/>
          </a:bodyPr>
          <a:lstStyle>
            <a:lvl1pPr>
              <a:defRPr spc="100"/>
            </a:lvl1pPr>
          </a:lstStyle>
          <a:p>
            <a:r>
              <a:rPr lang="en-US" sz="4200"/>
              <a:t>Five Triggers for driver screening </a:t>
            </a:r>
          </a:p>
        </p:txBody>
      </p:sp>
      <p:sp>
        <p:nvSpPr>
          <p:cNvPr id="120" name="Rectangle 1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2" name="Rectangle 1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1AA170-EC95-9632-07E8-3AD0ED2D4E80}"/>
              </a:ext>
            </a:extLst>
          </p:cNvPr>
          <p:cNvSpPr>
            <a:spLocks noGrp="1"/>
          </p:cNvSpPr>
          <p:nvPr>
            <p:ph type="title"/>
          </p:nvPr>
        </p:nvSpPr>
        <p:spPr/>
        <p:txBody>
          <a:bodyPr/>
          <a:lstStyle/>
          <a:p>
            <a:pPr algn="ctr"/>
            <a:r>
              <a:rPr lang="en-US" dirty="0"/>
              <a:t>5 Triggers for Driver Screening</a:t>
            </a:r>
          </a:p>
        </p:txBody>
      </p:sp>
      <p:grpSp>
        <p:nvGrpSpPr>
          <p:cNvPr id="19" name="Group 18">
            <a:extLst>
              <a:ext uri="{FF2B5EF4-FFF2-40B4-BE49-F238E27FC236}">
                <a16:creationId xmlns:a16="http://schemas.microsoft.com/office/drawing/2014/main" id="{9244CB41-E6F8-2BFD-4009-78A87C379271}"/>
              </a:ext>
            </a:extLst>
          </p:cNvPr>
          <p:cNvGrpSpPr/>
          <p:nvPr/>
        </p:nvGrpSpPr>
        <p:grpSpPr>
          <a:xfrm>
            <a:off x="550416" y="1555437"/>
            <a:ext cx="3205834" cy="2695722"/>
            <a:chOff x="550416" y="1555437"/>
            <a:chExt cx="3205834" cy="2695722"/>
          </a:xfrm>
        </p:grpSpPr>
        <p:pic>
          <p:nvPicPr>
            <p:cNvPr id="5" name="Picture 4">
              <a:extLst>
                <a:ext uri="{FF2B5EF4-FFF2-40B4-BE49-F238E27FC236}">
                  <a16:creationId xmlns:a16="http://schemas.microsoft.com/office/drawing/2014/main" id="{D0D32CAE-6D85-E996-7C52-2D0F60D1CD87}"/>
                </a:ext>
              </a:extLst>
            </p:cNvPr>
            <p:cNvPicPr>
              <a:picLocks noChangeAspect="1"/>
            </p:cNvPicPr>
            <p:nvPr/>
          </p:nvPicPr>
          <p:blipFill>
            <a:blip r:embed="rId2"/>
            <a:stretch>
              <a:fillRect/>
            </a:stretch>
          </p:blipFill>
          <p:spPr>
            <a:xfrm>
              <a:off x="550416" y="1555437"/>
              <a:ext cx="3205834" cy="2298659"/>
            </a:xfrm>
            <a:prstGeom prst="rect">
              <a:avLst/>
            </a:prstGeom>
          </p:spPr>
        </p:pic>
        <p:sp>
          <p:nvSpPr>
            <p:cNvPr id="11" name="TextBox 10">
              <a:extLst>
                <a:ext uri="{FF2B5EF4-FFF2-40B4-BE49-F238E27FC236}">
                  <a16:creationId xmlns:a16="http://schemas.microsoft.com/office/drawing/2014/main" id="{689893C8-BD89-4643-3DBD-68162D6A63F9}"/>
                </a:ext>
              </a:extLst>
            </p:cNvPr>
            <p:cNvSpPr txBox="1"/>
            <p:nvPr/>
          </p:nvSpPr>
          <p:spPr>
            <a:xfrm>
              <a:off x="1248031" y="3881827"/>
              <a:ext cx="1945341" cy="369332"/>
            </a:xfrm>
            <a:prstGeom prst="rect">
              <a:avLst/>
            </a:prstGeom>
            <a:noFill/>
          </p:spPr>
          <p:txBody>
            <a:bodyPr wrap="square">
              <a:spAutoFit/>
            </a:bodyPr>
            <a:lstStyle/>
            <a:p>
              <a:r>
                <a:rPr lang="en-US" dirty="0"/>
                <a:t>Changes in vision</a:t>
              </a:r>
            </a:p>
          </p:txBody>
        </p:sp>
      </p:grpSp>
      <p:grpSp>
        <p:nvGrpSpPr>
          <p:cNvPr id="21" name="Group 20">
            <a:extLst>
              <a:ext uri="{FF2B5EF4-FFF2-40B4-BE49-F238E27FC236}">
                <a16:creationId xmlns:a16="http://schemas.microsoft.com/office/drawing/2014/main" id="{3887E5A7-7A4F-F0E8-A848-BBD77DAFE1A7}"/>
              </a:ext>
            </a:extLst>
          </p:cNvPr>
          <p:cNvGrpSpPr/>
          <p:nvPr/>
        </p:nvGrpSpPr>
        <p:grpSpPr>
          <a:xfrm>
            <a:off x="4163512" y="1715516"/>
            <a:ext cx="4351838" cy="2526727"/>
            <a:chOff x="4163512" y="1715516"/>
            <a:chExt cx="4351838" cy="2526727"/>
          </a:xfrm>
        </p:grpSpPr>
        <p:pic>
          <p:nvPicPr>
            <p:cNvPr id="6" name="Picture 5">
              <a:extLst>
                <a:ext uri="{FF2B5EF4-FFF2-40B4-BE49-F238E27FC236}">
                  <a16:creationId xmlns:a16="http://schemas.microsoft.com/office/drawing/2014/main" id="{1F70949B-4E74-C0BA-700C-48FBBF9B2B27}"/>
                </a:ext>
              </a:extLst>
            </p:cNvPr>
            <p:cNvPicPr>
              <a:picLocks noChangeAspect="1"/>
            </p:cNvPicPr>
            <p:nvPr/>
          </p:nvPicPr>
          <p:blipFill>
            <a:blip r:embed="rId3"/>
            <a:stretch>
              <a:fillRect/>
            </a:stretch>
          </p:blipFill>
          <p:spPr>
            <a:xfrm>
              <a:off x="4163512" y="1715516"/>
              <a:ext cx="4276541" cy="2132568"/>
            </a:xfrm>
            <a:prstGeom prst="rect">
              <a:avLst/>
            </a:prstGeom>
          </p:spPr>
        </p:pic>
        <p:sp>
          <p:nvSpPr>
            <p:cNvPr id="13" name="TextBox 12">
              <a:extLst>
                <a:ext uri="{FF2B5EF4-FFF2-40B4-BE49-F238E27FC236}">
                  <a16:creationId xmlns:a16="http://schemas.microsoft.com/office/drawing/2014/main" id="{8665C4FA-1189-CA00-F480-B735C90A10FC}"/>
                </a:ext>
              </a:extLst>
            </p:cNvPr>
            <p:cNvSpPr txBox="1"/>
            <p:nvPr/>
          </p:nvSpPr>
          <p:spPr>
            <a:xfrm>
              <a:off x="4386113" y="3872911"/>
              <a:ext cx="4129237" cy="369332"/>
            </a:xfrm>
            <a:prstGeom prst="rect">
              <a:avLst/>
            </a:prstGeom>
            <a:noFill/>
          </p:spPr>
          <p:txBody>
            <a:bodyPr wrap="square">
              <a:spAutoFit/>
            </a:bodyPr>
            <a:lstStyle/>
            <a:p>
              <a:pPr algn="ctr"/>
              <a:r>
                <a:rPr lang="en-US" dirty="0"/>
                <a:t>Changes in gait, neuro or MSK exam</a:t>
              </a:r>
            </a:p>
          </p:txBody>
        </p:sp>
      </p:grpSp>
      <p:grpSp>
        <p:nvGrpSpPr>
          <p:cNvPr id="22" name="Group 21">
            <a:extLst>
              <a:ext uri="{FF2B5EF4-FFF2-40B4-BE49-F238E27FC236}">
                <a16:creationId xmlns:a16="http://schemas.microsoft.com/office/drawing/2014/main" id="{417FE6E4-E46E-7E09-0E36-F768A96E5975}"/>
              </a:ext>
            </a:extLst>
          </p:cNvPr>
          <p:cNvGrpSpPr/>
          <p:nvPr/>
        </p:nvGrpSpPr>
        <p:grpSpPr>
          <a:xfrm>
            <a:off x="5127723" y="4525953"/>
            <a:ext cx="3057464" cy="1961652"/>
            <a:chOff x="5127723" y="4525953"/>
            <a:chExt cx="3057464" cy="1961652"/>
          </a:xfrm>
        </p:grpSpPr>
        <p:pic>
          <p:nvPicPr>
            <p:cNvPr id="8" name="Picture 7">
              <a:extLst>
                <a:ext uri="{FF2B5EF4-FFF2-40B4-BE49-F238E27FC236}">
                  <a16:creationId xmlns:a16="http://schemas.microsoft.com/office/drawing/2014/main" id="{6F234130-60F7-549E-11DE-10A530871169}"/>
                </a:ext>
              </a:extLst>
            </p:cNvPr>
            <p:cNvPicPr>
              <a:picLocks noChangeAspect="1"/>
            </p:cNvPicPr>
            <p:nvPr/>
          </p:nvPicPr>
          <p:blipFill>
            <a:blip r:embed="rId4"/>
            <a:stretch>
              <a:fillRect/>
            </a:stretch>
          </p:blipFill>
          <p:spPr>
            <a:xfrm>
              <a:off x="5127723" y="4525953"/>
              <a:ext cx="2983009" cy="1677942"/>
            </a:xfrm>
            <a:prstGeom prst="rect">
              <a:avLst/>
            </a:prstGeom>
          </p:spPr>
        </p:pic>
        <p:sp>
          <p:nvSpPr>
            <p:cNvPr id="17" name="TextBox 16">
              <a:extLst>
                <a:ext uri="{FF2B5EF4-FFF2-40B4-BE49-F238E27FC236}">
                  <a16:creationId xmlns:a16="http://schemas.microsoft.com/office/drawing/2014/main" id="{88FF61BB-1B85-6DCD-6CFC-0D192C68FEBB}"/>
                </a:ext>
              </a:extLst>
            </p:cNvPr>
            <p:cNvSpPr txBox="1"/>
            <p:nvPr/>
          </p:nvSpPr>
          <p:spPr>
            <a:xfrm>
              <a:off x="5402226" y="6118273"/>
              <a:ext cx="2782961" cy="369332"/>
            </a:xfrm>
            <a:prstGeom prst="rect">
              <a:avLst/>
            </a:prstGeom>
            <a:noFill/>
          </p:spPr>
          <p:txBody>
            <a:bodyPr wrap="square" rtlCol="0">
              <a:spAutoFit/>
            </a:bodyPr>
            <a:lstStyle/>
            <a:p>
              <a:pPr algn="ctr"/>
              <a:r>
                <a:rPr lang="en-US" dirty="0"/>
                <a:t>High risk medications </a:t>
              </a:r>
            </a:p>
          </p:txBody>
        </p:sp>
      </p:grpSp>
      <p:grpSp>
        <p:nvGrpSpPr>
          <p:cNvPr id="20" name="Group 19">
            <a:extLst>
              <a:ext uri="{FF2B5EF4-FFF2-40B4-BE49-F238E27FC236}">
                <a16:creationId xmlns:a16="http://schemas.microsoft.com/office/drawing/2014/main" id="{811EB1B5-459C-D1C4-8C2F-CBFC05A0BE62}"/>
              </a:ext>
            </a:extLst>
          </p:cNvPr>
          <p:cNvGrpSpPr/>
          <p:nvPr/>
        </p:nvGrpSpPr>
        <p:grpSpPr>
          <a:xfrm>
            <a:off x="384013" y="4516354"/>
            <a:ext cx="3953435" cy="2056873"/>
            <a:chOff x="384013" y="4516354"/>
            <a:chExt cx="3953435" cy="2056873"/>
          </a:xfrm>
        </p:grpSpPr>
        <p:pic>
          <p:nvPicPr>
            <p:cNvPr id="7" name="Picture 6">
              <a:extLst>
                <a:ext uri="{FF2B5EF4-FFF2-40B4-BE49-F238E27FC236}">
                  <a16:creationId xmlns:a16="http://schemas.microsoft.com/office/drawing/2014/main" id="{69E2CF36-43CA-2B67-21F1-5B6B78808A99}"/>
                </a:ext>
              </a:extLst>
            </p:cNvPr>
            <p:cNvPicPr>
              <a:picLocks noChangeAspect="1"/>
            </p:cNvPicPr>
            <p:nvPr/>
          </p:nvPicPr>
          <p:blipFill>
            <a:blip r:embed="rId5"/>
            <a:stretch>
              <a:fillRect/>
            </a:stretch>
          </p:blipFill>
          <p:spPr>
            <a:xfrm>
              <a:off x="557950" y="4516354"/>
              <a:ext cx="3605562" cy="1677942"/>
            </a:xfrm>
            <a:prstGeom prst="rect">
              <a:avLst/>
            </a:prstGeom>
          </p:spPr>
        </p:pic>
        <p:sp>
          <p:nvSpPr>
            <p:cNvPr id="18" name="TextBox 17">
              <a:extLst>
                <a:ext uri="{FF2B5EF4-FFF2-40B4-BE49-F238E27FC236}">
                  <a16:creationId xmlns:a16="http://schemas.microsoft.com/office/drawing/2014/main" id="{11937C24-0ABF-A29A-59AA-9CE16FB39F29}"/>
                </a:ext>
              </a:extLst>
            </p:cNvPr>
            <p:cNvSpPr txBox="1"/>
            <p:nvPr/>
          </p:nvSpPr>
          <p:spPr>
            <a:xfrm>
              <a:off x="384013" y="6203895"/>
              <a:ext cx="3953435" cy="369332"/>
            </a:xfrm>
            <a:prstGeom prst="rect">
              <a:avLst/>
            </a:prstGeom>
            <a:noFill/>
          </p:spPr>
          <p:txBody>
            <a:bodyPr wrap="square" rtlCol="0">
              <a:spAutoFit/>
            </a:bodyPr>
            <a:lstStyle/>
            <a:p>
              <a:pPr algn="ctr"/>
              <a:r>
                <a:rPr lang="en-US" dirty="0"/>
                <a:t>Changes in memory or cognition</a:t>
              </a:r>
            </a:p>
          </p:txBody>
        </p:sp>
      </p:grpSp>
    </p:spTree>
    <p:extLst>
      <p:ext uri="{BB962C8B-B14F-4D97-AF65-F5344CB8AC3E}">
        <p14:creationId xmlns:p14="http://schemas.microsoft.com/office/powerpoint/2010/main" val="408009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itle 2"/>
          <p:cNvSpPr txBox="1">
            <a:spLocks noGrp="1"/>
          </p:cNvSpPr>
          <p:nvPr>
            <p:ph type="title"/>
          </p:nvPr>
        </p:nvSpPr>
        <p:spPr>
          <a:xfrm>
            <a:off x="479161" y="639193"/>
            <a:ext cx="2678858" cy="3573516"/>
          </a:xfrm>
          <a:prstGeom prst="rect">
            <a:avLst/>
          </a:prstGeom>
        </p:spPr>
        <p:txBody>
          <a:bodyPr vert="horz" lIns="91440" tIns="45720" rIns="91440" bIns="45720" rtlCol="0" anchor="b">
            <a:normAutofit/>
          </a:bodyPr>
          <a:lstStyle/>
          <a:p>
            <a:r>
              <a:rPr lang="en-US" sz="4800" kern="1200" dirty="0">
                <a:solidFill>
                  <a:schemeClr val="tx1"/>
                </a:solidFill>
                <a:latin typeface="+mj-lt"/>
                <a:ea typeface="+mj-ea"/>
                <a:cs typeface="+mj-cs"/>
              </a:rPr>
              <a:t>Triggers for driver screening</a:t>
            </a:r>
          </a:p>
        </p:txBody>
      </p:sp>
      <p:sp>
        <p:nvSpPr>
          <p:cNvPr id="258" name="Content Placeholder 1"/>
          <p:cNvSpPr txBox="1">
            <a:spLocks noGrp="1"/>
          </p:cNvSpPr>
          <p:nvPr>
            <p:ph idx="1"/>
          </p:nvPr>
        </p:nvSpPr>
        <p:spPr>
          <a:xfrm>
            <a:off x="479161" y="4631161"/>
            <a:ext cx="2678858" cy="1559327"/>
          </a:xfrm>
          <a:prstGeom prst="rect">
            <a:avLst/>
          </a:prstGeo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Driving Concerns</a:t>
            </a:r>
          </a:p>
        </p:txBody>
      </p:sp>
      <p:sp>
        <p:nvSpPr>
          <p:cNvPr id="7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4" descr="Picture 4"/>
          <p:cNvPicPr>
            <a:picLocks noChangeAspect="1"/>
          </p:cNvPicPr>
          <p:nvPr/>
        </p:nvPicPr>
        <p:blipFill>
          <a:blip r:embed="rId3"/>
          <a:stretch>
            <a:fillRect/>
          </a:stretch>
        </p:blipFill>
        <p:spPr>
          <a:xfrm>
            <a:off x="3333216" y="1517409"/>
            <a:ext cx="5568468" cy="39062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0" name="Rectangle 191">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itle 3"/>
          <p:cNvSpPr txBox="1">
            <a:spLocks noGrp="1"/>
          </p:cNvSpPr>
          <p:nvPr>
            <p:ph type="title"/>
          </p:nvPr>
        </p:nvSpPr>
        <p:spPr>
          <a:xfrm>
            <a:off x="491490" y="2671011"/>
            <a:ext cx="3943352" cy="2427120"/>
          </a:xfrm>
          <a:prstGeom prst="rect">
            <a:avLst/>
          </a:prstGeom>
        </p:spPr>
        <p:txBody>
          <a:bodyPr vert="horz" lIns="91440" tIns="45720" rIns="91440" bIns="45720" rtlCol="0" anchor="t">
            <a:normAutofit/>
          </a:bodyPr>
          <a:lstStyle/>
          <a:p>
            <a:pPr>
              <a:defRPr sz="3570" spc="85"/>
            </a:pPr>
            <a:r>
              <a:rPr lang="en-US" sz="3570"/>
              <a:t>HOW?</a:t>
            </a:r>
            <a:br>
              <a:rPr lang="en-US" sz="3570"/>
            </a:br>
            <a:r>
              <a:rPr lang="en-US" sz="3570"/>
              <a:t>Five Domains to Assess</a:t>
            </a:r>
          </a:p>
        </p:txBody>
      </p:sp>
      <p:cxnSp>
        <p:nvCxnSpPr>
          <p:cNvPr id="271" name="Straight Arrow Connector 192">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5" descr="A picture containing sky, outdoor&#10;&#10;Description automatically generated">
            <a:extLst>
              <a:ext uri="{FF2B5EF4-FFF2-40B4-BE49-F238E27FC236}">
                <a16:creationId xmlns:a16="http://schemas.microsoft.com/office/drawing/2014/main" id="{5D534FF4-ED11-4DB7-8FCC-BE861EF7162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562" r="48388"/>
          <a:stretch/>
        </p:blipFill>
        <p:spPr>
          <a:xfrm>
            <a:off x="4434843" y="10"/>
            <a:ext cx="470915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6" name="TextBox 5">
            <a:extLst>
              <a:ext uri="{FF2B5EF4-FFF2-40B4-BE49-F238E27FC236}">
                <a16:creationId xmlns:a16="http://schemas.microsoft.com/office/drawing/2014/main" id="{864974DF-B431-42DC-9FEE-681BDA232473}"/>
              </a:ext>
            </a:extLst>
          </p:cNvPr>
          <p:cNvSpPr txBox="1"/>
          <p:nvPr/>
        </p:nvSpPr>
        <p:spPr>
          <a:xfrm>
            <a:off x="6617347" y="6657945"/>
            <a:ext cx="2526653" cy="200055"/>
          </a:xfrm>
          <a:prstGeom prst="rect">
            <a:avLst/>
          </a:prstGeom>
          <a:solidFill>
            <a:srgbClr val="000000"/>
          </a:solidFill>
        </p:spPr>
        <p:txBody>
          <a:bodyPr wrap="none">
            <a:spAutoFit/>
          </a:bodyPr>
          <a:lstStyle/>
          <a:p>
            <a:pPr algn="r">
              <a:spcAft>
                <a:spcPts val="600"/>
              </a:spcAft>
            </a:pPr>
            <a:r>
              <a:rPr lang="en-US" sz="700">
                <a:solidFill>
                  <a:srgbClr val="FFFFFF"/>
                </a:solidFill>
                <a:latin typeface="+mn-lt"/>
                <a:ea typeface="+mn-ea"/>
                <a:cs typeface="+mn-cs"/>
                <a:hlinkClick r:id="rId3">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a:extLst>
                    <a:ext uri="{A12FA001-AC4F-418D-AE19-62706E023703}">
                      <ahyp:hlinkClr xmlns:ahyp="http://schemas.microsoft.com/office/drawing/2018/hyperlinkcolor" val="tx"/>
                    </a:ext>
                  </a:extLst>
                </a:hlinkClick>
              </a:rPr>
              <a:t>CC BY-NC-ND</a:t>
            </a:r>
            <a:r>
              <a:rPr lang="en-US" sz="700">
                <a:solidFill>
                  <a:srgbClr val="FFFFFF"/>
                </a:solidFill>
                <a:latin typeface="+mn-lt"/>
                <a:ea typeface="+mn-ea"/>
                <a:cs typeface="+mn-c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itle 3"/>
          <p:cNvSpPr txBox="1">
            <a:spLocks noGrp="1"/>
          </p:cNvSpPr>
          <p:nvPr>
            <p:ph type="title"/>
          </p:nvPr>
        </p:nvSpPr>
        <p:spPr>
          <a:xfrm>
            <a:off x="5054346" y="638089"/>
            <a:ext cx="3614166" cy="1476801"/>
          </a:xfrm>
          <a:prstGeom prst="rect">
            <a:avLst/>
          </a:prstGeom>
        </p:spPr>
        <p:txBody>
          <a:bodyPr anchor="b">
            <a:normAutofit/>
          </a:bodyPr>
          <a:lstStyle/>
          <a:p>
            <a:r>
              <a:rPr lang="en-US" sz="4700" dirty="0"/>
              <a:t>Toolbox</a:t>
            </a:r>
          </a:p>
        </p:txBody>
      </p:sp>
      <p:pic>
        <p:nvPicPr>
          <p:cNvPr id="268" name="Picture 5" descr="Picture 5"/>
          <p:cNvPicPr>
            <a:picLocks noChangeAspect="1"/>
          </p:cNvPicPr>
          <p:nvPr/>
        </p:nvPicPr>
        <p:blipFill>
          <a:blip r:embed="rId3"/>
          <a:stretch>
            <a:fillRect/>
          </a:stretch>
        </p:blipFill>
        <p:spPr>
          <a:xfrm>
            <a:off x="473202" y="1381887"/>
            <a:ext cx="4094226" cy="4094226"/>
          </a:xfrm>
          <a:prstGeom prst="rect">
            <a:avLst/>
          </a:prstGeom>
        </p:spPr>
      </p:pic>
      <p:sp>
        <p:nvSpPr>
          <p:cNvPr id="8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ontent Placeholder 4"/>
          <p:cNvSpPr txBox="1">
            <a:spLocks noGrp="1"/>
          </p:cNvSpPr>
          <p:nvPr>
            <p:ph idx="1"/>
          </p:nvPr>
        </p:nvSpPr>
        <p:spPr>
          <a:xfrm>
            <a:off x="5054346" y="2664886"/>
            <a:ext cx="3614166" cy="3550789"/>
          </a:xfrm>
          <a:prstGeom prst="rect">
            <a:avLst/>
          </a:prstGeom>
        </p:spPr>
        <p:txBody>
          <a:bodyPr anchor="t">
            <a:normAutofit/>
          </a:bodyPr>
          <a:lstStyle>
            <a:lvl1pPr marL="0" indent="45719">
              <a:buSzTx/>
              <a:buFont typeface="Wingdings 2"/>
              <a:buNone/>
              <a:defRPr spc="100"/>
            </a:lvl1pPr>
          </a:lstStyle>
          <a:p>
            <a:r>
              <a:rPr lang="en-US" dirty="0"/>
              <a:t>There is no single validated screening tool to assess driving safety and thus evaluation requires a multifaceted approach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p:nvPr/>
        </p:nvSpPr>
        <p:spPr>
          <a:xfrm>
            <a:off x="1869141" y="4274044"/>
            <a:ext cx="5674659" cy="484718"/>
          </a:xfrm>
          <a:prstGeom prst="rect">
            <a:avLst/>
          </a:prstGeom>
          <a:noFill/>
          <a:ln>
            <a:noFill/>
          </a:ln>
        </p:spPr>
        <p:txBody>
          <a:bodyPr spcFirstLastPara="1" wrap="square" lIns="68569" tIns="34275" rIns="68569" bIns="34275" anchor="t" anchorCtr="0">
            <a:spAutoFit/>
          </a:bodyPr>
          <a:lstStyle/>
          <a:p>
            <a:r>
              <a:rPr lang="en-US" sz="2700" b="0">
                <a:solidFill>
                  <a:schemeClr val="dk1"/>
                </a:solidFill>
                <a:latin typeface="Calibri"/>
                <a:ea typeface="Calibri"/>
                <a:cs typeface="Calibri"/>
                <a:sym typeface="Calibri"/>
              </a:rPr>
              <a:t>We do not have anything to disclose</a:t>
            </a:r>
            <a:endParaRPr sz="1350"/>
          </a:p>
        </p:txBody>
      </p:sp>
      <p:pic>
        <p:nvPicPr>
          <p:cNvPr id="105" name="Google Shape;105;p2"/>
          <p:cNvPicPr preferRelativeResize="0"/>
          <p:nvPr/>
        </p:nvPicPr>
        <p:blipFill rotWithShape="1">
          <a:blip r:embed="rId3">
            <a:alphaModFix/>
          </a:blip>
          <a:srcRect/>
          <a:stretch/>
        </p:blipFill>
        <p:spPr>
          <a:xfrm>
            <a:off x="2636758" y="982107"/>
            <a:ext cx="3870484" cy="32036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itle 2"/>
          <p:cNvSpPr txBox="1">
            <a:spLocks noGrp="1"/>
          </p:cNvSpPr>
          <p:nvPr>
            <p:ph type="title"/>
          </p:nvPr>
        </p:nvSpPr>
        <p:spPr>
          <a:xfrm>
            <a:off x="505677" y="914400"/>
            <a:ext cx="2743200" cy="2887579"/>
          </a:xfrm>
          <a:prstGeom prst="rect">
            <a:avLst/>
          </a:prstGeom>
        </p:spPr>
        <p:txBody>
          <a:bodyPr vert="horz" lIns="91440" tIns="45720" rIns="91440" bIns="45720" rtlCol="0" anchor="b">
            <a:normAutofit/>
          </a:bodyPr>
          <a:lstStyle>
            <a:lvl1pPr algn="ctr">
              <a:defRPr spc="100"/>
            </a:lvl1pPr>
          </a:lstStyle>
          <a:p>
            <a:r>
              <a:rPr lang="en-US" sz="4200" kern="1200">
                <a:solidFill>
                  <a:srgbClr val="FFFFFF"/>
                </a:solidFill>
                <a:latin typeface="+mj-lt"/>
                <a:ea typeface="+mj-ea"/>
                <a:cs typeface="+mj-cs"/>
              </a:rPr>
              <a:t>Vision</a:t>
            </a:r>
          </a:p>
        </p:txBody>
      </p:sp>
      <p:cxnSp>
        <p:nvCxnSpPr>
          <p:cNvPr id="88" name="Straight Connector 8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3" name="Graphic 82" descr="Eye">
            <a:extLst>
              <a:ext uri="{FF2B5EF4-FFF2-40B4-BE49-F238E27FC236}">
                <a16:creationId xmlns:a16="http://schemas.microsoft.com/office/drawing/2014/main" id="{73DA9F2B-1DDD-4640-AF17-70C4C86E73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5366" y="975391"/>
            <a:ext cx="4915159" cy="49151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ontent Placeholder 1"/>
          <p:cNvSpPr txBox="1">
            <a:spLocks noGrp="1"/>
          </p:cNvSpPr>
          <p:nvPr>
            <p:ph idx="1"/>
          </p:nvPr>
        </p:nvSpPr>
        <p:spPr>
          <a:xfrm>
            <a:off x="6700092" y="5365100"/>
            <a:ext cx="2235693" cy="1600200"/>
          </a:xfrm>
          <a:prstGeom prst="rect">
            <a:avLst/>
          </a:prstGeom>
        </p:spPr>
        <p:txBody>
          <a:bodyPr/>
          <a:lstStyle>
            <a:lvl1pPr marL="0" indent="45719">
              <a:lnSpc>
                <a:spcPct val="90000"/>
              </a:lnSpc>
              <a:spcBef>
                <a:spcPts val="200"/>
              </a:spcBef>
              <a:buSzTx/>
              <a:buFont typeface="Wingdings 2"/>
              <a:buNone/>
              <a:defRPr sz="1000" spc="100"/>
            </a:lvl1pPr>
          </a:lstStyle>
          <a:p>
            <a:r>
              <a:t>"Snellen chart" by Jeff Dahl - Own work by uploader, Based on the public domain document: [1]. Licensed under CC BY-SA 3.0 via Commons https://commons.wikimedia.org/wiki/File:Snellen_chart.svg#/media/File:Snellen_chart.svg</a:t>
            </a:r>
          </a:p>
        </p:txBody>
      </p:sp>
      <p:pic>
        <p:nvPicPr>
          <p:cNvPr id="275" name="Picture 2" descr="Picture 2"/>
          <p:cNvPicPr>
            <a:picLocks noChangeAspect="1"/>
          </p:cNvPicPr>
          <p:nvPr/>
        </p:nvPicPr>
        <p:blipFill>
          <a:blip r:embed="rId3"/>
          <a:stretch>
            <a:fillRect/>
          </a:stretch>
        </p:blipFill>
        <p:spPr>
          <a:xfrm>
            <a:off x="2003234" y="363557"/>
            <a:ext cx="5012409" cy="6232346"/>
          </a:xfrm>
          <a:prstGeom prst="rect">
            <a:avLst/>
          </a:prstGeom>
          <a:ln w="12700">
            <a:miter lim="400000"/>
          </a:ln>
        </p:spPr>
      </p:pic>
      <p:sp>
        <p:nvSpPr>
          <p:cNvPr id="276" name="Oval 3"/>
          <p:cNvSpPr/>
          <p:nvPr/>
        </p:nvSpPr>
        <p:spPr>
          <a:xfrm>
            <a:off x="5679195" y="2764315"/>
            <a:ext cx="594910" cy="500349"/>
          </a:xfrm>
          <a:prstGeom prst="ellipse">
            <a:avLst/>
          </a:prstGeom>
          <a:ln w="38100">
            <a:solidFill>
              <a:srgbClr val="6C8599"/>
            </a:solidFill>
          </a:ln>
        </p:spPr>
        <p:txBody>
          <a:bodyPr lIns="45719" rIns="45719" anchor="ctr"/>
          <a:lstStyle/>
          <a:p>
            <a:pPr algn="ctr">
              <a:defRPr>
                <a:solidFill>
                  <a:srgbClr val="FFFFFF"/>
                </a:solidFill>
              </a:defRPr>
            </a:pPr>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icture 3" descr="Picture 3"/>
          <p:cNvPicPr>
            <a:picLocks noChangeAspect="1"/>
          </p:cNvPicPr>
          <p:nvPr/>
        </p:nvPicPr>
        <p:blipFill>
          <a:blip r:embed="rId3"/>
          <a:stretch>
            <a:fillRect/>
          </a:stretch>
        </p:blipFill>
        <p:spPr>
          <a:xfrm>
            <a:off x="1345895" y="592802"/>
            <a:ext cx="6905739" cy="5592074"/>
          </a:xfrm>
          <a:prstGeom prst="rect">
            <a:avLst/>
          </a:prstGeom>
          <a:ln w="12700">
            <a:miter lim="400000"/>
          </a:ln>
        </p:spPr>
      </p:pic>
      <p:sp>
        <p:nvSpPr>
          <p:cNvPr id="280" name="TextBox 7"/>
          <p:cNvSpPr txBox="1"/>
          <p:nvPr/>
        </p:nvSpPr>
        <p:spPr>
          <a:xfrm>
            <a:off x="6958899" y="6382615"/>
            <a:ext cx="1710866"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u="sng">
                <a:solidFill>
                  <a:srgbClr val="F7B615"/>
                </a:solidFill>
                <a:uFill>
                  <a:solidFill>
                    <a:srgbClr val="F7B615"/>
                  </a:solidFill>
                </a:uFill>
                <a:hlinkClick r:id="rId4"/>
              </a:rPr>
              <a:t>www.psychologyus.com</a:t>
            </a:r>
            <a:r>
              <a:rPr u="sng">
                <a:solidFill>
                  <a:srgbClr val="F7B615"/>
                </a:solidFill>
                <a:uFill>
                  <a:solidFill>
                    <a:srgbClr val="F7B615"/>
                  </a:solidFill>
                </a:uFill>
                <a:hlinkClick r:id="rId5"/>
              </a:rPr>
              <a:t>450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4" descr="Picture 4">
            <a:hlinkClick r:id="rId3"/>
          </p:cNvPr>
          <p:cNvPicPr>
            <a:picLocks noChangeAspect="1"/>
          </p:cNvPicPr>
          <p:nvPr/>
        </p:nvPicPr>
        <p:blipFill>
          <a:blip r:embed="rId4"/>
          <a:stretch>
            <a:fillRect/>
          </a:stretch>
        </p:blipFill>
        <p:spPr>
          <a:xfrm>
            <a:off x="1263309" y="981673"/>
            <a:ext cx="6677640" cy="5046139"/>
          </a:xfrm>
          <a:prstGeom prst="rect">
            <a:avLst/>
          </a:prstGeom>
          <a:ln w="12700">
            <a:miter lim="400000"/>
          </a:ln>
        </p:spPr>
      </p:pic>
      <p:sp>
        <p:nvSpPr>
          <p:cNvPr id="283" name="TextBox 4"/>
          <p:cNvSpPr txBox="1"/>
          <p:nvPr/>
        </p:nvSpPr>
        <p:spPr>
          <a:xfrm>
            <a:off x="6858000" y="6248400"/>
            <a:ext cx="2084472" cy="243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http://www.krishnavision.com/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 descr="Picture 2">
            <a:hlinkClick r:id="rId3"/>
          </p:cNvPr>
          <p:cNvPicPr>
            <a:picLocks noChangeAspect="1"/>
          </p:cNvPicPr>
          <p:nvPr/>
        </p:nvPicPr>
        <p:blipFill>
          <a:blip r:embed="rId4"/>
          <a:stretch>
            <a:fillRect/>
          </a:stretch>
        </p:blipFill>
        <p:spPr>
          <a:xfrm>
            <a:off x="1146012" y="894260"/>
            <a:ext cx="6785936" cy="5127974"/>
          </a:xfrm>
          <a:prstGeom prst="rect">
            <a:avLst/>
          </a:prstGeom>
          <a:ln w="12700">
            <a:miter lim="400000"/>
          </a:ln>
        </p:spPr>
      </p:pic>
      <p:sp>
        <p:nvSpPr>
          <p:cNvPr id="286" name="TextBox 1"/>
          <p:cNvSpPr txBox="1"/>
          <p:nvPr/>
        </p:nvSpPr>
        <p:spPr>
          <a:xfrm>
            <a:off x="7010400" y="6316579"/>
            <a:ext cx="1932072"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http://www.krishnavision.com/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Picture 4" descr="Picture 4">
            <a:hlinkClick r:id="rId3"/>
          </p:cNvPr>
          <p:cNvPicPr>
            <a:picLocks noChangeAspect="1"/>
          </p:cNvPicPr>
          <p:nvPr/>
        </p:nvPicPr>
        <p:blipFill>
          <a:blip r:embed="rId4"/>
          <a:stretch>
            <a:fillRect/>
          </a:stretch>
        </p:blipFill>
        <p:spPr>
          <a:xfrm>
            <a:off x="947482" y="761920"/>
            <a:ext cx="7159522" cy="5410285"/>
          </a:xfrm>
          <a:prstGeom prst="rect">
            <a:avLst/>
          </a:prstGeom>
          <a:ln w="12700">
            <a:miter lim="400000"/>
          </a:ln>
        </p:spPr>
      </p:pic>
      <p:sp>
        <p:nvSpPr>
          <p:cNvPr id="289" name="TextBox 5"/>
          <p:cNvSpPr txBox="1"/>
          <p:nvPr/>
        </p:nvSpPr>
        <p:spPr>
          <a:xfrm>
            <a:off x="7010400" y="6316579"/>
            <a:ext cx="1932072"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http://www.krishnavision.com/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Picture 2" descr="Picture 2"/>
          <p:cNvPicPr>
            <a:picLocks noChangeAspect="1"/>
          </p:cNvPicPr>
          <p:nvPr/>
        </p:nvPicPr>
        <p:blipFill>
          <a:blip r:embed="rId3"/>
          <a:stretch>
            <a:fillRect/>
          </a:stretch>
        </p:blipFill>
        <p:spPr>
          <a:xfrm>
            <a:off x="884321" y="650708"/>
            <a:ext cx="7240569" cy="5479053"/>
          </a:xfrm>
          <a:prstGeom prst="rect">
            <a:avLst/>
          </a:prstGeom>
          <a:ln w="12700">
            <a:miter lim="400000"/>
          </a:ln>
        </p:spPr>
      </p:pic>
      <p:sp>
        <p:nvSpPr>
          <p:cNvPr id="292" name="TextBox 2"/>
          <p:cNvSpPr txBox="1"/>
          <p:nvPr/>
        </p:nvSpPr>
        <p:spPr>
          <a:xfrm>
            <a:off x="6934200" y="6316579"/>
            <a:ext cx="2008272"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http://www.krishnavision.com/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itle 2"/>
          <p:cNvSpPr txBox="1">
            <a:spLocks noGrp="1"/>
          </p:cNvSpPr>
          <p:nvPr>
            <p:ph type="title"/>
          </p:nvPr>
        </p:nvSpPr>
        <p:spPr>
          <a:xfrm>
            <a:off x="473202" y="639520"/>
            <a:ext cx="2571750" cy="1719072"/>
          </a:xfrm>
          <a:prstGeom prst="rect">
            <a:avLst/>
          </a:prstGeom>
        </p:spPr>
        <p:txBody>
          <a:bodyPr anchor="b">
            <a:normAutofit/>
          </a:bodyPr>
          <a:lstStyle/>
          <a:p>
            <a:r>
              <a:rPr lang="en-US" sz="4700"/>
              <a:t>Vision</a:t>
            </a:r>
          </a:p>
        </p:txBody>
      </p:sp>
      <p:sp>
        <p:nvSpPr>
          <p:cNvPr id="1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ontent Placeholder 1"/>
          <p:cNvSpPr txBox="1">
            <a:spLocks noGrp="1"/>
          </p:cNvSpPr>
          <p:nvPr>
            <p:ph idx="1"/>
          </p:nvPr>
        </p:nvSpPr>
        <p:spPr>
          <a:xfrm>
            <a:off x="473202" y="2807208"/>
            <a:ext cx="2571750" cy="3410712"/>
          </a:xfrm>
          <a:prstGeom prst="rect">
            <a:avLst/>
          </a:prstGeom>
        </p:spPr>
        <p:txBody>
          <a:bodyPr vert="horz" lIns="91440" tIns="45720" rIns="91440" bIns="45720" rtlCol="0" anchor="t">
            <a:normAutofit/>
          </a:bodyPr>
          <a:lstStyle/>
          <a:p>
            <a:pPr marL="0" indent="45085">
              <a:buSzTx/>
              <a:buFont typeface="Wingdings 2"/>
              <a:buNone/>
            </a:pPr>
            <a:endParaRPr lang="en-US" sz="1900">
              <a:cs typeface="Calibri" panose="020F0502020204030204"/>
            </a:endParaRPr>
          </a:p>
          <a:p>
            <a:pPr marL="0" indent="0">
              <a:spcBef>
                <a:spcPts val="1000"/>
              </a:spcBef>
              <a:buSzTx/>
              <a:buNone/>
              <a:defRPr sz="4400" spc="100"/>
            </a:pPr>
            <a:r>
              <a:rPr lang="en-US" sz="2400" dirty="0"/>
              <a:t>Refer to ophthalmology specifically for drivers evaluation</a:t>
            </a:r>
            <a:endParaRPr lang="en-US" sz="2400">
              <a:cs typeface="Calibri"/>
            </a:endParaRPr>
          </a:p>
        </p:txBody>
      </p:sp>
      <p:pic>
        <p:nvPicPr>
          <p:cNvPr id="297" name="Picture 296" descr="Phoroptor">
            <a:extLst>
              <a:ext uri="{FF2B5EF4-FFF2-40B4-BE49-F238E27FC236}">
                <a16:creationId xmlns:a16="http://schemas.microsoft.com/office/drawing/2014/main" id="{07E7957D-083E-40B4-B17F-DFB47C34F1C0}"/>
              </a:ext>
            </a:extLst>
          </p:cNvPr>
          <p:cNvPicPr>
            <a:picLocks noChangeAspect="1"/>
          </p:cNvPicPr>
          <p:nvPr/>
        </p:nvPicPr>
        <p:blipFill rotWithShape="1">
          <a:blip r:embed="rId3"/>
          <a:srcRect l="8523" t="6816" r="8543" b="-1"/>
          <a:stretch/>
        </p:blipFill>
        <p:spPr>
          <a:xfrm>
            <a:off x="3490722" y="1487313"/>
            <a:ext cx="5177790" cy="38833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itle 2"/>
          <p:cNvSpPr txBox="1">
            <a:spLocks noGrp="1"/>
          </p:cNvSpPr>
          <p:nvPr>
            <p:ph type="title"/>
          </p:nvPr>
        </p:nvSpPr>
        <p:spPr>
          <a:xfrm>
            <a:off x="473202" y="639520"/>
            <a:ext cx="2571750" cy="1719072"/>
          </a:xfrm>
          <a:prstGeom prst="rect">
            <a:avLst/>
          </a:prstGeom>
        </p:spPr>
        <p:txBody>
          <a:bodyPr anchor="b">
            <a:normAutofit/>
          </a:bodyPr>
          <a:lstStyle/>
          <a:p>
            <a:r>
              <a:rPr lang="en-US" sz="2900"/>
              <a:t>Neuromuscular function</a:t>
            </a:r>
          </a:p>
        </p:txBody>
      </p:sp>
      <p:sp>
        <p:nvSpPr>
          <p:cNvPr id="11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Content Placeholder 1"/>
          <p:cNvSpPr txBox="1">
            <a:spLocks noGrp="1"/>
          </p:cNvSpPr>
          <p:nvPr>
            <p:ph idx="1"/>
          </p:nvPr>
        </p:nvSpPr>
        <p:spPr>
          <a:xfrm>
            <a:off x="344672" y="2807208"/>
            <a:ext cx="3008128" cy="3977640"/>
          </a:xfrm>
          <a:prstGeom prst="rect">
            <a:avLst/>
          </a:prstGeom>
        </p:spPr>
        <p:txBody>
          <a:bodyPr vert="horz" lIns="91440" tIns="45720" rIns="91440" bIns="45720" rtlCol="0" anchor="t">
            <a:noAutofit/>
          </a:bodyPr>
          <a:lstStyle/>
          <a:p>
            <a:pPr marL="0" indent="0">
              <a:spcBef>
                <a:spcPts val="500"/>
              </a:spcBef>
              <a:buNone/>
              <a:defRPr sz="2400" spc="100"/>
            </a:pPr>
            <a:r>
              <a:rPr lang="en-US" sz="1600" dirty="0"/>
              <a:t>History of falls is associated with motor vehicle accidents in which older drivers were at fault.</a:t>
            </a:r>
            <a:r>
              <a:rPr lang="en-US" sz="1600" baseline="30000" dirty="0"/>
              <a:t>36</a:t>
            </a:r>
            <a:endParaRPr lang="en-US" sz="1600" spc="150" dirty="0">
              <a:cs typeface="Calibri"/>
            </a:endParaRPr>
          </a:p>
          <a:p>
            <a:pPr>
              <a:defRPr sz="2400"/>
            </a:pPr>
            <a:endParaRPr lang="en-US" sz="1600" spc="150" dirty="0">
              <a:cs typeface="Calibri"/>
            </a:endParaRPr>
          </a:p>
          <a:p>
            <a:pPr marL="0" indent="0">
              <a:spcBef>
                <a:spcPts val="500"/>
              </a:spcBef>
              <a:buNone/>
              <a:defRPr sz="2400" spc="100"/>
            </a:pPr>
            <a:r>
              <a:rPr lang="en-US" sz="1600" dirty="0"/>
              <a:t>Driving impairment is associated with inability to reach above the shoulder, impaired knee flexion, neck ROM, and inability to walk for more than one block.</a:t>
            </a:r>
            <a:r>
              <a:rPr lang="en-US" sz="1600" baseline="30000" dirty="0"/>
              <a:t>37,38</a:t>
            </a:r>
            <a:endParaRPr lang="en-US" sz="1600" baseline="30000" dirty="0">
              <a:cs typeface="Calibri"/>
            </a:endParaRPr>
          </a:p>
        </p:txBody>
      </p:sp>
      <p:pic>
        <p:nvPicPr>
          <p:cNvPr id="302" name="Picture 3" descr="Picture 3"/>
          <p:cNvPicPr>
            <a:picLocks noChangeAspect="1"/>
          </p:cNvPicPr>
          <p:nvPr/>
        </p:nvPicPr>
        <p:blipFill>
          <a:blip r:embed="rId3"/>
          <a:stretch>
            <a:fillRect/>
          </a:stretch>
        </p:blipFill>
        <p:spPr>
          <a:xfrm>
            <a:off x="3490722" y="1357884"/>
            <a:ext cx="5177790" cy="414223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itle 2"/>
          <p:cNvSpPr txBox="1">
            <a:spLocks noGrp="1"/>
          </p:cNvSpPr>
          <p:nvPr>
            <p:ph type="title" idx="4294967295"/>
          </p:nvPr>
        </p:nvSpPr>
        <p:spPr>
          <a:xfrm>
            <a:off x="473202" y="639520"/>
            <a:ext cx="2571750" cy="1719072"/>
          </a:xfrm>
          <a:prstGeom prst="rect">
            <a:avLst/>
          </a:prstGeom>
        </p:spPr>
        <p:txBody>
          <a:bodyPr vert="horz" lIns="91440" tIns="45720" rIns="91440" bIns="45720" rtlCol="0" anchor="b">
            <a:normAutofit/>
          </a:bodyPr>
          <a:lstStyle/>
          <a:p>
            <a:r>
              <a:rPr lang="en-US" sz="2900" kern="1200">
                <a:solidFill>
                  <a:schemeClr val="tx1"/>
                </a:solidFill>
                <a:latin typeface="+mj-lt"/>
                <a:ea typeface="+mj-ea"/>
                <a:cs typeface="+mj-cs"/>
              </a:rPr>
              <a:t>Neuromuscular function</a:t>
            </a:r>
          </a:p>
        </p:txBody>
      </p:sp>
      <p:sp>
        <p:nvSpPr>
          <p:cNvPr id="12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Content Placeholder 1"/>
          <p:cNvSpPr txBox="1">
            <a:spLocks noGrp="1"/>
          </p:cNvSpPr>
          <p:nvPr>
            <p:ph idx="4294967295"/>
          </p:nvPr>
        </p:nvSpPr>
        <p:spPr>
          <a:xfrm>
            <a:off x="473202" y="2807208"/>
            <a:ext cx="2571750" cy="3410712"/>
          </a:xfrm>
          <a:prstGeom prst="rect">
            <a:avLst/>
          </a:prstGeom>
        </p:spPr>
        <p:txBody>
          <a:bodyPr vert="horz" lIns="91440" tIns="45720" rIns="91440" bIns="45720" rtlCol="0" anchor="t">
            <a:normAutofit/>
          </a:bodyPr>
          <a:lstStyle/>
          <a:p>
            <a:pPr marL="0" indent="0">
              <a:buSzTx/>
              <a:buNone/>
              <a:defRPr sz="2400" spc="100"/>
            </a:pPr>
            <a:r>
              <a:rPr lang="en-US" sz="1900" dirty="0"/>
              <a:t>Neuro/MSK exams</a:t>
            </a:r>
            <a:endParaRPr lang="en-US" sz="1900" dirty="0">
              <a:cs typeface="Calibri" panose="020F0502020204030204"/>
            </a:endParaRPr>
          </a:p>
          <a:p>
            <a:pPr marL="548640" lvl="1">
              <a:buClr>
                <a:schemeClr val="accent2"/>
              </a:buClr>
              <a:defRPr spc="100"/>
            </a:pPr>
            <a:r>
              <a:rPr lang="en-US" sz="1900" dirty="0"/>
              <a:t>Weakness</a:t>
            </a:r>
            <a:endParaRPr lang="en-US" sz="1900" dirty="0">
              <a:cs typeface="Calibri"/>
            </a:endParaRPr>
          </a:p>
          <a:p>
            <a:pPr marL="548640" lvl="1">
              <a:buClr>
                <a:schemeClr val="accent2"/>
              </a:buClr>
              <a:defRPr spc="100"/>
            </a:pPr>
            <a:r>
              <a:rPr lang="en-US" sz="1900" dirty="0"/>
              <a:t>Flexibility </a:t>
            </a:r>
            <a:endParaRPr lang="en-US" sz="1900" dirty="0">
              <a:cs typeface="Calibri"/>
            </a:endParaRPr>
          </a:p>
          <a:p>
            <a:pPr marL="548640" lvl="1">
              <a:buClr>
                <a:schemeClr val="accent2"/>
              </a:buClr>
              <a:defRPr spc="100"/>
            </a:pPr>
            <a:r>
              <a:rPr lang="en-US" sz="1900" dirty="0"/>
              <a:t>Peripheral neuropathy</a:t>
            </a:r>
            <a:endParaRPr lang="en-US" sz="1900" dirty="0">
              <a:cs typeface="Calibri"/>
            </a:endParaRPr>
          </a:p>
          <a:p>
            <a:pPr marL="548640" lvl="1">
              <a:buClr>
                <a:schemeClr val="accent2"/>
              </a:buClr>
              <a:defRPr spc="100"/>
            </a:pPr>
            <a:r>
              <a:rPr lang="en-US" sz="1900" dirty="0"/>
              <a:t>Motor coordination</a:t>
            </a:r>
            <a:endParaRPr lang="en-US" sz="1900" dirty="0">
              <a:cs typeface="Calibri"/>
            </a:endParaRPr>
          </a:p>
        </p:txBody>
      </p:sp>
      <p:pic>
        <p:nvPicPr>
          <p:cNvPr id="306" name="Picture 2" descr="Picture 2"/>
          <p:cNvPicPr>
            <a:picLocks noChangeAspect="1"/>
          </p:cNvPicPr>
          <p:nvPr/>
        </p:nvPicPr>
        <p:blipFill>
          <a:blip r:embed="rId3"/>
          <a:stretch>
            <a:fillRect/>
          </a:stretch>
        </p:blipFill>
        <p:spPr>
          <a:xfrm>
            <a:off x="3490722" y="1707384"/>
            <a:ext cx="5177790" cy="34432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0" y="857250"/>
            <a:ext cx="9144000" cy="1146266"/>
          </a:xfrm>
          <a:prstGeom prst="rect">
            <a:avLst/>
          </a:prstGeom>
          <a:solidFill>
            <a:srgbClr val="06525E"/>
          </a:solidFill>
          <a:ln w="12700" cap="flat" cmpd="sng">
            <a:solidFill>
              <a:srgbClr val="06525E"/>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2" name="Google Shape;112;p3"/>
          <p:cNvSpPr txBox="1"/>
          <p:nvPr/>
        </p:nvSpPr>
        <p:spPr>
          <a:xfrm>
            <a:off x="2090451" y="2361468"/>
            <a:ext cx="6735145" cy="3472233"/>
          </a:xfrm>
          <a:prstGeom prst="rect">
            <a:avLst/>
          </a:prstGeom>
          <a:noFill/>
          <a:ln>
            <a:noFill/>
          </a:ln>
        </p:spPr>
        <p:txBody>
          <a:bodyPr spcFirstLastPara="1" wrap="square" lIns="68569" tIns="34275" rIns="68569" bIns="34275" anchor="t" anchorCtr="0">
            <a:normAutofit/>
          </a:bodyPr>
          <a:lstStyle/>
          <a:p>
            <a:pPr marL="385763" indent="-385763">
              <a:lnSpc>
                <a:spcPct val="90000"/>
              </a:lnSpc>
              <a:buClr>
                <a:schemeClr val="dk1"/>
              </a:buClr>
              <a:buSzPts val="3300"/>
              <a:buFont typeface="Arial"/>
              <a:buAutoNum type="romanUcPeriod"/>
            </a:pPr>
            <a:r>
              <a:rPr lang="en-US" sz="2475">
                <a:solidFill>
                  <a:schemeClr val="dk1"/>
                </a:solidFill>
                <a:latin typeface="Calibri"/>
                <a:ea typeface="Calibri"/>
                <a:cs typeface="Calibri"/>
                <a:sym typeface="Calibri"/>
              </a:rPr>
              <a:t>Describe </a:t>
            </a:r>
            <a:r>
              <a:rPr lang="en-US" sz="2475" u="sng">
                <a:solidFill>
                  <a:schemeClr val="dk1"/>
                </a:solidFill>
                <a:latin typeface="Calibri"/>
                <a:ea typeface="Calibri"/>
                <a:cs typeface="Calibri"/>
                <a:sym typeface="Calibri"/>
              </a:rPr>
              <a:t>when</a:t>
            </a:r>
            <a:r>
              <a:rPr lang="en-US" sz="2475">
                <a:solidFill>
                  <a:schemeClr val="dk1"/>
                </a:solidFill>
                <a:latin typeface="Calibri"/>
                <a:ea typeface="Calibri"/>
                <a:cs typeface="Calibri"/>
                <a:sym typeface="Calibri"/>
              </a:rPr>
              <a:t> to screen for driver safety</a:t>
            </a:r>
            <a:endParaRPr sz="2475">
              <a:solidFill>
                <a:srgbClr val="061F57"/>
              </a:solidFill>
              <a:latin typeface="Quattrocento Sans"/>
              <a:ea typeface="Quattrocento Sans"/>
              <a:cs typeface="Quattrocento Sans"/>
              <a:sym typeface="Quattrocento Sans"/>
            </a:endParaRPr>
          </a:p>
          <a:p>
            <a:pPr marL="385763" indent="-385763">
              <a:lnSpc>
                <a:spcPct val="90000"/>
              </a:lnSpc>
              <a:spcBef>
                <a:spcPts val="750"/>
              </a:spcBef>
              <a:buClr>
                <a:schemeClr val="dk1"/>
              </a:buClr>
              <a:buSzPts val="3300"/>
              <a:buFont typeface="Arial"/>
              <a:buAutoNum type="romanUcPeriod"/>
            </a:pPr>
            <a:r>
              <a:rPr lang="en-US" sz="2475">
                <a:solidFill>
                  <a:schemeClr val="dk1"/>
                </a:solidFill>
                <a:latin typeface="Calibri"/>
                <a:ea typeface="Calibri"/>
                <a:cs typeface="Calibri"/>
                <a:sym typeface="Calibri"/>
              </a:rPr>
              <a:t>Demonstrate </a:t>
            </a:r>
            <a:r>
              <a:rPr lang="en-US" sz="2475" u="sng">
                <a:solidFill>
                  <a:schemeClr val="dk1"/>
                </a:solidFill>
                <a:latin typeface="Calibri"/>
                <a:ea typeface="Calibri"/>
                <a:cs typeface="Calibri"/>
                <a:sym typeface="Calibri"/>
              </a:rPr>
              <a:t>how</a:t>
            </a:r>
            <a:r>
              <a:rPr lang="en-US" sz="2475">
                <a:solidFill>
                  <a:schemeClr val="dk1"/>
                </a:solidFill>
                <a:latin typeface="Calibri"/>
                <a:ea typeface="Calibri"/>
                <a:cs typeface="Calibri"/>
                <a:sym typeface="Calibri"/>
              </a:rPr>
              <a:t> to screen for driver safety</a:t>
            </a:r>
            <a:endParaRPr sz="1350"/>
          </a:p>
          <a:p>
            <a:pPr marL="385763" indent="-385763">
              <a:lnSpc>
                <a:spcPct val="90000"/>
              </a:lnSpc>
              <a:spcBef>
                <a:spcPts val="750"/>
              </a:spcBef>
              <a:buClr>
                <a:schemeClr val="dk1"/>
              </a:buClr>
              <a:buSzPts val="3300"/>
              <a:buFont typeface="Arial"/>
              <a:buAutoNum type="romanUcPeriod"/>
            </a:pPr>
            <a:r>
              <a:rPr lang="en-US" sz="2475">
                <a:solidFill>
                  <a:schemeClr val="dk1"/>
                </a:solidFill>
                <a:latin typeface="Calibri"/>
                <a:ea typeface="Calibri"/>
                <a:cs typeface="Calibri"/>
                <a:sym typeface="Calibri"/>
              </a:rPr>
              <a:t>Describe </a:t>
            </a:r>
            <a:r>
              <a:rPr lang="en-US" sz="2475" u="sng">
                <a:solidFill>
                  <a:schemeClr val="dk1"/>
                </a:solidFill>
                <a:latin typeface="Calibri"/>
                <a:ea typeface="Calibri"/>
                <a:cs typeface="Calibri"/>
                <a:sym typeface="Calibri"/>
              </a:rPr>
              <a:t>when</a:t>
            </a:r>
            <a:r>
              <a:rPr lang="en-US" sz="2475">
                <a:solidFill>
                  <a:schemeClr val="dk1"/>
                </a:solidFill>
                <a:latin typeface="Calibri"/>
                <a:ea typeface="Calibri"/>
                <a:cs typeface="Calibri"/>
                <a:sym typeface="Calibri"/>
              </a:rPr>
              <a:t> to send DMV forms vs. refer to OT</a:t>
            </a:r>
            <a:endParaRPr sz="1350"/>
          </a:p>
          <a:p>
            <a:pPr marL="385763" indent="-385763">
              <a:lnSpc>
                <a:spcPct val="90000"/>
              </a:lnSpc>
              <a:spcBef>
                <a:spcPts val="750"/>
              </a:spcBef>
              <a:buClr>
                <a:schemeClr val="dk1"/>
              </a:buClr>
              <a:buSzPts val="3300"/>
              <a:buFont typeface="Arial"/>
              <a:buAutoNum type="romanUcPeriod"/>
            </a:pPr>
            <a:r>
              <a:rPr lang="en-US" sz="2475">
                <a:solidFill>
                  <a:schemeClr val="dk1"/>
                </a:solidFill>
                <a:latin typeface="Calibri"/>
                <a:ea typeface="Calibri"/>
                <a:cs typeface="Calibri"/>
                <a:sym typeface="Calibri"/>
              </a:rPr>
              <a:t>Demonstrate </a:t>
            </a:r>
            <a:r>
              <a:rPr lang="en-US" sz="2475" u="sng">
                <a:solidFill>
                  <a:schemeClr val="dk1"/>
                </a:solidFill>
                <a:latin typeface="Calibri"/>
                <a:ea typeface="Calibri"/>
                <a:cs typeface="Calibri"/>
                <a:sym typeface="Calibri"/>
              </a:rPr>
              <a:t>how</a:t>
            </a:r>
            <a:r>
              <a:rPr lang="en-US" sz="2475">
                <a:solidFill>
                  <a:schemeClr val="dk1"/>
                </a:solidFill>
                <a:latin typeface="Calibri"/>
                <a:ea typeface="Calibri"/>
                <a:cs typeface="Calibri"/>
                <a:sym typeface="Calibri"/>
              </a:rPr>
              <a:t> to report or refer for evaluation</a:t>
            </a:r>
            <a:endParaRPr sz="1350"/>
          </a:p>
          <a:p>
            <a:pPr marL="385763" indent="-319088">
              <a:lnSpc>
                <a:spcPct val="90000"/>
              </a:lnSpc>
              <a:spcBef>
                <a:spcPts val="750"/>
              </a:spcBef>
              <a:buClr>
                <a:schemeClr val="dk1"/>
              </a:buClr>
              <a:buSzPts val="1400"/>
            </a:pPr>
            <a:endParaRPr sz="1050">
              <a:solidFill>
                <a:schemeClr val="dk1"/>
              </a:solidFill>
              <a:latin typeface="Calibri"/>
              <a:ea typeface="Calibri"/>
              <a:cs typeface="Calibri"/>
              <a:sym typeface="Calibri"/>
            </a:endParaRPr>
          </a:p>
          <a:p>
            <a:pPr marL="385763" indent="-290513">
              <a:lnSpc>
                <a:spcPct val="90000"/>
              </a:lnSpc>
              <a:spcBef>
                <a:spcPts val="750"/>
              </a:spcBef>
              <a:buClr>
                <a:schemeClr val="dk1"/>
              </a:buClr>
              <a:buSzPts val="2000"/>
            </a:pPr>
            <a:endParaRPr sz="1500">
              <a:solidFill>
                <a:schemeClr val="dk1"/>
              </a:solidFill>
              <a:latin typeface="Calibri"/>
              <a:ea typeface="Calibri"/>
              <a:cs typeface="Calibri"/>
              <a:sym typeface="Calibri"/>
            </a:endParaRPr>
          </a:p>
          <a:p>
            <a:pPr marL="385763" indent="-242888">
              <a:lnSpc>
                <a:spcPct val="90000"/>
              </a:lnSpc>
              <a:spcBef>
                <a:spcPts val="750"/>
              </a:spcBef>
              <a:buClr>
                <a:schemeClr val="dk1"/>
              </a:buClr>
              <a:buSzPts val="3000"/>
            </a:pPr>
            <a:endParaRPr sz="2250">
              <a:solidFill>
                <a:srgbClr val="061F57"/>
              </a:solidFill>
              <a:latin typeface="Quattrocento Sans"/>
              <a:ea typeface="Quattrocento Sans"/>
              <a:cs typeface="Quattrocento Sans"/>
              <a:sym typeface="Quattrocento Sans"/>
            </a:endParaRPr>
          </a:p>
          <a:p>
            <a:pPr marL="385763" indent="-252413">
              <a:lnSpc>
                <a:spcPct val="90000"/>
              </a:lnSpc>
              <a:spcBef>
                <a:spcPts val="750"/>
              </a:spcBef>
              <a:buClr>
                <a:schemeClr val="dk1"/>
              </a:buClr>
              <a:buSzPts val="2800"/>
            </a:pPr>
            <a:endParaRPr sz="2100">
              <a:solidFill>
                <a:schemeClr val="dk1"/>
              </a:solidFill>
              <a:latin typeface="Calibri"/>
              <a:ea typeface="Calibri"/>
              <a:cs typeface="Calibri"/>
              <a:sym typeface="Calibri"/>
            </a:endParaRPr>
          </a:p>
          <a:p>
            <a:pPr>
              <a:lnSpc>
                <a:spcPct val="90000"/>
              </a:lnSpc>
              <a:spcBef>
                <a:spcPts val="750"/>
              </a:spcBef>
              <a:buClr>
                <a:schemeClr val="dk1"/>
              </a:buClr>
              <a:buSzPts val="3200"/>
            </a:pPr>
            <a:endParaRPr sz="2400">
              <a:solidFill>
                <a:srgbClr val="061F57"/>
              </a:solidFill>
              <a:latin typeface="Avenir"/>
              <a:ea typeface="Avenir"/>
              <a:cs typeface="Avenir"/>
              <a:sym typeface="Avenir"/>
            </a:endParaRPr>
          </a:p>
          <a:p>
            <a:pPr>
              <a:lnSpc>
                <a:spcPct val="90000"/>
              </a:lnSpc>
              <a:spcBef>
                <a:spcPts val="750"/>
              </a:spcBef>
              <a:buClr>
                <a:schemeClr val="dk1"/>
              </a:buClr>
              <a:buSzPts val="3200"/>
            </a:pPr>
            <a:endParaRPr sz="2400">
              <a:solidFill>
                <a:srgbClr val="4E4F18"/>
              </a:solidFill>
              <a:latin typeface="Quattrocento Sans"/>
              <a:ea typeface="Quattrocento Sans"/>
              <a:cs typeface="Quattrocento Sans"/>
              <a:sym typeface="Quattrocento Sans"/>
            </a:endParaRPr>
          </a:p>
          <a:p>
            <a:pPr>
              <a:lnSpc>
                <a:spcPct val="80000"/>
              </a:lnSpc>
              <a:spcBef>
                <a:spcPts val="750"/>
              </a:spcBef>
              <a:buClr>
                <a:schemeClr val="dk1"/>
              </a:buClr>
              <a:buSzPts val="3200"/>
            </a:pPr>
            <a:endParaRPr sz="2400" b="0">
              <a:latin typeface="Quattrocento Sans"/>
              <a:ea typeface="Quattrocento Sans"/>
              <a:cs typeface="Quattrocento Sans"/>
              <a:sym typeface="Quattrocento Sans"/>
            </a:endParaRPr>
          </a:p>
          <a:p>
            <a:pPr>
              <a:lnSpc>
                <a:spcPct val="90000"/>
              </a:lnSpc>
              <a:spcBef>
                <a:spcPts val="750"/>
              </a:spcBef>
              <a:buClr>
                <a:schemeClr val="dk1"/>
              </a:buClr>
              <a:buSzPts val="3200"/>
            </a:pPr>
            <a:endParaRPr sz="2400">
              <a:latin typeface="Quattrocento Sans"/>
              <a:ea typeface="Quattrocento Sans"/>
              <a:cs typeface="Quattrocento Sans"/>
              <a:sym typeface="Quattrocento Sans"/>
            </a:endParaRPr>
          </a:p>
          <a:p>
            <a:pPr marL="342900" indent="-190500">
              <a:lnSpc>
                <a:spcPct val="90000"/>
              </a:lnSpc>
              <a:spcBef>
                <a:spcPts val="750"/>
              </a:spcBef>
              <a:buClr>
                <a:schemeClr val="dk1"/>
              </a:buClr>
              <a:buSzPts val="3200"/>
            </a:pPr>
            <a:endParaRPr sz="2400">
              <a:latin typeface="Calibri"/>
              <a:ea typeface="Calibri"/>
              <a:cs typeface="Calibri"/>
              <a:sym typeface="Calibri"/>
            </a:endParaRPr>
          </a:p>
          <a:p>
            <a:pPr marL="342900" indent="-209550">
              <a:lnSpc>
                <a:spcPct val="90000"/>
              </a:lnSpc>
              <a:spcBef>
                <a:spcPts val="750"/>
              </a:spcBef>
              <a:buClr>
                <a:schemeClr val="dk1"/>
              </a:buClr>
              <a:buSzPts val="2800"/>
            </a:pPr>
            <a:endParaRPr sz="2100">
              <a:latin typeface="Calibri"/>
              <a:ea typeface="Calibri"/>
              <a:cs typeface="Calibri"/>
              <a:sym typeface="Calibri"/>
            </a:endParaRPr>
          </a:p>
          <a:p>
            <a:pPr marL="342900" indent="-209550">
              <a:lnSpc>
                <a:spcPct val="90000"/>
              </a:lnSpc>
              <a:spcBef>
                <a:spcPts val="750"/>
              </a:spcBef>
              <a:buClr>
                <a:schemeClr val="dk1"/>
              </a:buClr>
              <a:buSzPts val="2800"/>
            </a:pPr>
            <a:endParaRPr sz="2100">
              <a:latin typeface="Calibri"/>
              <a:ea typeface="Calibri"/>
              <a:cs typeface="Calibri"/>
              <a:sym typeface="Calibri"/>
            </a:endParaRPr>
          </a:p>
          <a:p>
            <a:pPr marL="342900" indent="-209550">
              <a:lnSpc>
                <a:spcPct val="90000"/>
              </a:lnSpc>
              <a:spcBef>
                <a:spcPts val="750"/>
              </a:spcBef>
              <a:buClr>
                <a:schemeClr val="dk1"/>
              </a:buClr>
              <a:buSzPts val="2800"/>
            </a:pPr>
            <a:endParaRPr sz="2100">
              <a:latin typeface="Quattrocento Sans"/>
              <a:ea typeface="Quattrocento Sans"/>
              <a:cs typeface="Quattrocento Sans"/>
              <a:sym typeface="Quattrocento Sans"/>
            </a:endParaRPr>
          </a:p>
        </p:txBody>
      </p:sp>
      <p:sp>
        <p:nvSpPr>
          <p:cNvPr id="113" name="Google Shape;113;p3"/>
          <p:cNvSpPr/>
          <p:nvPr/>
        </p:nvSpPr>
        <p:spPr>
          <a:xfrm>
            <a:off x="0" y="857251"/>
            <a:ext cx="9144000" cy="1129892"/>
          </a:xfrm>
          <a:prstGeom prst="roundRect">
            <a:avLst>
              <a:gd name="adj" fmla="val 16667"/>
            </a:avLst>
          </a:prstGeom>
          <a:solidFill>
            <a:srgbClr val="06525E"/>
          </a:solidFill>
          <a:ln w="12700" cap="flat" cmpd="sng">
            <a:solidFill>
              <a:srgbClr val="06525E"/>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4050">
                <a:solidFill>
                  <a:schemeClr val="lt1"/>
                </a:solidFill>
                <a:latin typeface="Quattrocento Sans"/>
                <a:ea typeface="Quattrocento Sans"/>
                <a:cs typeface="Quattrocento Sans"/>
                <a:sym typeface="Quattrocento Sans"/>
              </a:rPr>
              <a:t>Objectives</a:t>
            </a:r>
            <a:endParaRPr sz="1350">
              <a:solidFill>
                <a:schemeClr val="lt1"/>
              </a:solidFill>
              <a:latin typeface="Calibri"/>
              <a:ea typeface="Calibri"/>
              <a:cs typeface="Calibri"/>
              <a:sym typeface="Calibri"/>
            </a:endParaRPr>
          </a:p>
        </p:txBody>
      </p:sp>
      <p:sp>
        <p:nvSpPr>
          <p:cNvPr id="114" name="Google Shape;114;p3"/>
          <p:cNvSpPr/>
          <p:nvPr/>
        </p:nvSpPr>
        <p:spPr>
          <a:xfrm>
            <a:off x="-1" y="1967649"/>
            <a:ext cx="9144001" cy="35867"/>
          </a:xfrm>
          <a:prstGeom prst="rect">
            <a:avLst/>
          </a:prstGeom>
          <a:solidFill>
            <a:srgbClr val="008797"/>
          </a:solidFill>
          <a:ln w="12700" cap="flat" cmpd="sng">
            <a:solidFill>
              <a:srgbClr val="008797"/>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pic>
        <p:nvPicPr>
          <p:cNvPr id="115" name="Google Shape;115;p3" descr="A picture containing graphical user interface&#10;&#10;Description automatically generated"/>
          <p:cNvPicPr preferRelativeResize="0"/>
          <p:nvPr/>
        </p:nvPicPr>
        <p:blipFill rotWithShape="1">
          <a:blip r:embed="rId3">
            <a:alphaModFix amt="10000"/>
          </a:blip>
          <a:srcRect l="16778" r="64353"/>
          <a:stretch/>
        </p:blipFill>
        <p:spPr>
          <a:xfrm>
            <a:off x="-1" y="2117671"/>
            <a:ext cx="2133601" cy="383659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itle 2"/>
          <p:cNvSpPr txBox="1">
            <a:spLocks noGrp="1"/>
          </p:cNvSpPr>
          <p:nvPr>
            <p:ph type="title"/>
          </p:nvPr>
        </p:nvSpPr>
        <p:spPr>
          <a:xfrm>
            <a:off x="429369" y="238539"/>
            <a:ext cx="8263890" cy="1434415"/>
          </a:xfrm>
          <a:prstGeom prst="rect">
            <a:avLst/>
          </a:prstGeom>
        </p:spPr>
        <p:txBody>
          <a:bodyPr anchor="b">
            <a:normAutofit/>
          </a:bodyPr>
          <a:lstStyle/>
          <a:p>
            <a:r>
              <a:rPr lang="en-US" sz="4700"/>
              <a:t>Rapid pace walk test</a:t>
            </a:r>
          </a:p>
        </p:txBody>
      </p:sp>
      <p:sp>
        <p:nvSpPr>
          <p:cNvPr id="1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ontent Placeholder 1"/>
          <p:cNvSpPr txBox="1">
            <a:spLocks noGrp="1"/>
          </p:cNvSpPr>
          <p:nvPr>
            <p:ph idx="1"/>
          </p:nvPr>
        </p:nvSpPr>
        <p:spPr>
          <a:xfrm>
            <a:off x="429369" y="2071316"/>
            <a:ext cx="5035164" cy="4119172"/>
          </a:xfrm>
          <a:prstGeom prst="rect">
            <a:avLst/>
          </a:prstGeom>
        </p:spPr>
        <p:txBody>
          <a:bodyPr anchor="t">
            <a:normAutofit/>
          </a:bodyPr>
          <a:lstStyle/>
          <a:p>
            <a:pPr>
              <a:defRPr spc="100"/>
            </a:pPr>
            <a:r>
              <a:rPr lang="en-US" sz="1900"/>
              <a:t>In a recent review, it was shown that the timed up and go (TUG) was not a reliable indicator of driving ability,</a:t>
            </a:r>
            <a:r>
              <a:rPr lang="en-US" sz="1900" baseline="30000"/>
              <a:t>39</a:t>
            </a:r>
            <a:r>
              <a:rPr lang="en-US" sz="1900"/>
              <a:t> however the rapid pace walk test is associated with driving ability.</a:t>
            </a:r>
            <a:r>
              <a:rPr lang="en-US" sz="1900" baseline="30000"/>
              <a:t>17</a:t>
            </a:r>
            <a:r>
              <a:rPr lang="en-US" sz="1900"/>
              <a:t> </a:t>
            </a:r>
          </a:p>
          <a:p>
            <a:pPr>
              <a:defRPr spc="100"/>
            </a:pPr>
            <a:r>
              <a:rPr lang="en-US" sz="1900"/>
              <a:t>20 feet (10 feet up and back) using any assistive device they normally use. </a:t>
            </a:r>
          </a:p>
          <a:p>
            <a:pPr>
              <a:defRPr spc="100"/>
            </a:pPr>
            <a:r>
              <a:rPr lang="en-US" sz="1900"/>
              <a:t>&gt;9 seconds is associated with driving impairment.</a:t>
            </a:r>
            <a:r>
              <a:rPr lang="en-US" sz="1900" baseline="30000"/>
              <a:t>40</a:t>
            </a:r>
            <a:r>
              <a:rPr lang="en-US" sz="1900"/>
              <a:t> </a:t>
            </a:r>
          </a:p>
        </p:txBody>
      </p:sp>
      <p:pic>
        <p:nvPicPr>
          <p:cNvPr id="311" name="Picture 3" descr="Picture 3"/>
          <p:cNvPicPr>
            <a:picLocks noChangeAspect="1"/>
          </p:cNvPicPr>
          <p:nvPr/>
        </p:nvPicPr>
        <p:blipFill rotWithShape="1">
          <a:blip r:embed="rId3"/>
          <a:srcRect l="30075" r="16455" b="1"/>
          <a:stretch/>
        </p:blipFill>
        <p:spPr>
          <a:xfrm>
            <a:off x="5756743" y="2093976"/>
            <a:ext cx="2955798" cy="409651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itle 3"/>
          <p:cNvSpPr txBox="1">
            <a:spLocks noGrp="1"/>
          </p:cNvSpPr>
          <p:nvPr>
            <p:ph type="title"/>
          </p:nvPr>
        </p:nvSpPr>
        <p:spPr>
          <a:xfrm>
            <a:off x="667753" y="640080"/>
            <a:ext cx="2800511" cy="3566160"/>
          </a:xfrm>
          <a:prstGeom prst="rect">
            <a:avLst/>
          </a:prstGeom>
        </p:spPr>
        <p:txBody>
          <a:bodyPr vert="horz" lIns="91440" tIns="45720" rIns="91440" bIns="45720" rtlCol="0" anchor="b">
            <a:normAutofit/>
          </a:bodyPr>
          <a:lstStyle>
            <a:lvl1pPr algn="ctr">
              <a:defRPr spc="100"/>
            </a:lvl1pPr>
          </a:lstStyle>
          <a:p>
            <a:pPr algn="l"/>
            <a:r>
              <a:rPr lang="en-US" sz="4700"/>
              <a:t>Cognition</a:t>
            </a:r>
          </a:p>
        </p:txBody>
      </p:sp>
      <p:sp>
        <p:nvSpPr>
          <p:cNvPr id="1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light&#10;&#10;Description automatically generated">
            <a:extLst>
              <a:ext uri="{FF2B5EF4-FFF2-40B4-BE49-F238E27FC236}">
                <a16:creationId xmlns:a16="http://schemas.microsoft.com/office/drawing/2014/main" id="{A085E609-7F0E-4A20-B59B-2932A4FDC53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443" r="13644" b="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39B49506-7863-4625-A626-2CC70858F48B}"/>
              </a:ext>
            </a:extLst>
          </p:cNvPr>
          <p:cNvSpPr txBox="1"/>
          <p:nvPr/>
        </p:nvSpPr>
        <p:spPr>
          <a:xfrm>
            <a:off x="6636582" y="6657945"/>
            <a:ext cx="2507418" cy="200055"/>
          </a:xfrm>
          <a:prstGeom prst="rect">
            <a:avLst/>
          </a:prstGeom>
          <a:solidFill>
            <a:srgbClr val="000000"/>
          </a:solidFill>
        </p:spPr>
        <p:txBody>
          <a:bodyPr wrap="none">
            <a:spAutoFit/>
          </a:bodyPr>
          <a:lstStyle/>
          <a:p>
            <a:pPr algn="r">
              <a:spcAft>
                <a:spcPts val="600"/>
              </a:spcAft>
            </a:pPr>
            <a:r>
              <a:rPr lang="en-US" sz="700">
                <a:solidFill>
                  <a:srgbClr val="FFFFFF"/>
                </a:solidFill>
                <a:latin typeface="+mn-lt"/>
                <a:ea typeface="+mn-ea"/>
                <a:cs typeface="+mn-cs"/>
                <a:hlinkClick r:id="rId3">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a:extLst>
                    <a:ext uri="{A12FA001-AC4F-418D-AE19-62706E023703}">
                      <ahyp:hlinkClr xmlns:ahyp="http://schemas.microsoft.com/office/drawing/2018/hyperlinkcolor" val="tx"/>
                    </a:ext>
                  </a:extLst>
                </a:hlinkClick>
              </a:rPr>
              <a:t>CC BY-SA-NC</a:t>
            </a:r>
            <a:r>
              <a:rPr lang="en-US" sz="700">
                <a:solidFill>
                  <a:srgbClr val="FFFFFF"/>
                </a:solidFill>
                <a:latin typeface="+mn-lt"/>
                <a:ea typeface="+mn-ea"/>
                <a:cs typeface="+mn-cs"/>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21732"/>
            <a:ext cx="3426555"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9" name="Picture 5" descr="Picture 5"/>
          <p:cNvPicPr>
            <a:picLocks noChangeAspect="1"/>
          </p:cNvPicPr>
          <p:nvPr/>
        </p:nvPicPr>
        <p:blipFill>
          <a:blip r:embed="rId3"/>
          <a:stretch>
            <a:fillRect/>
          </a:stretch>
        </p:blipFill>
        <p:spPr>
          <a:xfrm>
            <a:off x="5711636" y="1957467"/>
            <a:ext cx="1501040" cy="1501040"/>
          </a:xfrm>
          <a:prstGeom prst="rect">
            <a:avLst/>
          </a:prstGeom>
        </p:spPr>
      </p:pic>
      <p:sp>
        <p:nvSpPr>
          <p:cNvPr id="316" name="Content Placeholder 1"/>
          <p:cNvSpPr txBox="1">
            <a:spLocks noGrp="1"/>
          </p:cNvSpPr>
          <p:nvPr>
            <p:ph idx="1"/>
          </p:nvPr>
        </p:nvSpPr>
        <p:spPr>
          <a:xfrm>
            <a:off x="626234" y="803369"/>
            <a:ext cx="2705947" cy="4714579"/>
          </a:xfrm>
          <a:prstGeom prst="rect">
            <a:avLst/>
          </a:prstGeom>
        </p:spPr>
        <p:txBody>
          <a:bodyPr vert="horz" lIns="91440" tIns="45720" rIns="91440" bIns="45720" rtlCol="0" anchor="t">
            <a:noAutofit/>
          </a:bodyPr>
          <a:lstStyle/>
          <a:p>
            <a:pPr marL="0" indent="0">
              <a:buNone/>
              <a:defRPr spc="100"/>
            </a:pPr>
            <a:r>
              <a:rPr lang="en-US" dirty="0">
                <a:solidFill>
                  <a:srgbClr val="FFFFFF"/>
                </a:solidFill>
              </a:rPr>
              <a:t>Mini Cog</a:t>
            </a:r>
            <a:endParaRPr lang="en-US">
              <a:solidFill>
                <a:srgbClr val="FFFFFF"/>
              </a:solidFill>
              <a:cs typeface="Calibri" panose="020F0502020204030204"/>
            </a:endParaRPr>
          </a:p>
          <a:p>
            <a:pPr marL="548640" lvl="1" indent="-182245">
              <a:buClr>
                <a:schemeClr val="accent2"/>
              </a:buClr>
              <a:defRPr sz="1800" spc="100"/>
            </a:pPr>
            <a:r>
              <a:rPr lang="en-US" sz="2800" dirty="0">
                <a:solidFill>
                  <a:srgbClr val="FFFFFF"/>
                </a:solidFill>
              </a:rPr>
              <a:t>3 item recall </a:t>
            </a:r>
            <a:endParaRPr lang="en-US" sz="2800">
              <a:solidFill>
                <a:srgbClr val="FFFFFF"/>
              </a:solidFill>
              <a:cs typeface="Calibri"/>
            </a:endParaRPr>
          </a:p>
          <a:p>
            <a:pPr marL="548640" lvl="1" indent="-182245">
              <a:buClr>
                <a:schemeClr val="accent2"/>
              </a:buClr>
              <a:defRPr sz="1800" spc="100"/>
            </a:pPr>
            <a:r>
              <a:rPr lang="en-US" sz="2800" dirty="0">
                <a:solidFill>
                  <a:srgbClr val="FFFFFF"/>
                </a:solidFill>
              </a:rPr>
              <a:t>Clock draw</a:t>
            </a:r>
            <a:endParaRPr lang="en-US" sz="2800">
              <a:solidFill>
                <a:srgbClr val="FFFFFF"/>
              </a:solidFill>
              <a:cs typeface="Calibri"/>
            </a:endParaRPr>
          </a:p>
          <a:p>
            <a:endParaRPr lang="en-US" spc="100" dirty="0">
              <a:solidFill>
                <a:srgbClr val="FFFFFF"/>
              </a:solidFill>
              <a:cs typeface="Calibri"/>
            </a:endParaRPr>
          </a:p>
          <a:p>
            <a:endParaRPr lang="en-US" spc="100" dirty="0">
              <a:solidFill>
                <a:srgbClr val="FFFFFF"/>
              </a:solidFill>
              <a:cs typeface="Calibri"/>
            </a:endParaRPr>
          </a:p>
          <a:p>
            <a:endParaRPr lang="en-US" spc="100" dirty="0">
              <a:solidFill>
                <a:srgbClr val="FFFFFF"/>
              </a:solidFill>
              <a:cs typeface="Calibri"/>
            </a:endParaRPr>
          </a:p>
          <a:p>
            <a:pPr marL="0" indent="0">
              <a:buNone/>
              <a:defRPr spc="100"/>
            </a:pPr>
            <a:r>
              <a:rPr lang="en-US" dirty="0">
                <a:solidFill>
                  <a:srgbClr val="FFFFFF"/>
                </a:solidFill>
              </a:rPr>
              <a:t>Executive function testing: </a:t>
            </a:r>
            <a:endParaRPr lang="en-US" dirty="0">
              <a:solidFill>
                <a:srgbClr val="FFFFFF"/>
              </a:solidFill>
              <a:cs typeface="Calibri"/>
            </a:endParaRPr>
          </a:p>
          <a:p>
            <a:pPr marL="0" indent="0">
              <a:buNone/>
              <a:defRPr spc="100"/>
            </a:pPr>
            <a:r>
              <a:rPr lang="en-US" dirty="0">
                <a:solidFill>
                  <a:srgbClr val="FFFFFF"/>
                </a:solidFill>
              </a:rPr>
              <a:t>trails B test</a:t>
            </a:r>
            <a:endParaRPr lang="en-US">
              <a:solidFill>
                <a:srgbClr val="FFFFFF"/>
              </a:solidFill>
              <a:cs typeface="Calibri" panose="020F0502020204030204"/>
            </a:endParaRPr>
          </a:p>
        </p:txBody>
      </p:sp>
      <p:pic>
        <p:nvPicPr>
          <p:cNvPr id="321" name="Picture 7" descr="Picture 7"/>
          <p:cNvPicPr>
            <a:picLocks noChangeAspect="1"/>
          </p:cNvPicPr>
          <p:nvPr/>
        </p:nvPicPr>
        <p:blipFill>
          <a:blip r:embed="rId4"/>
          <a:stretch>
            <a:fillRect/>
          </a:stretch>
        </p:blipFill>
        <p:spPr>
          <a:xfrm>
            <a:off x="5656550" y="667102"/>
            <a:ext cx="1299066" cy="1236396"/>
          </a:xfrm>
          <a:prstGeom prst="rect">
            <a:avLst/>
          </a:prstGeom>
        </p:spPr>
      </p:pic>
      <p:pic>
        <p:nvPicPr>
          <p:cNvPr id="322" name="Picture 8" descr="Picture 8"/>
          <p:cNvPicPr>
            <a:picLocks noChangeAspect="1"/>
          </p:cNvPicPr>
          <p:nvPr/>
        </p:nvPicPr>
        <p:blipFill>
          <a:blip r:embed="rId5"/>
          <a:stretch>
            <a:fillRect/>
          </a:stretch>
        </p:blipFill>
        <p:spPr>
          <a:xfrm>
            <a:off x="7218340" y="519025"/>
            <a:ext cx="1488275" cy="1380854"/>
          </a:xfrm>
          <a:prstGeom prst="rect">
            <a:avLst/>
          </a:prstGeom>
        </p:spPr>
      </p:pic>
      <p:pic>
        <p:nvPicPr>
          <p:cNvPr id="318" name="Picture 4" descr="Picture 4"/>
          <p:cNvPicPr>
            <a:picLocks noChangeAspect="1"/>
          </p:cNvPicPr>
          <p:nvPr/>
        </p:nvPicPr>
        <p:blipFill>
          <a:blip r:embed="rId6"/>
          <a:stretch>
            <a:fillRect/>
          </a:stretch>
        </p:blipFill>
        <p:spPr>
          <a:xfrm>
            <a:off x="5342821" y="3754453"/>
            <a:ext cx="2251277" cy="2759880"/>
          </a:xfrm>
          <a:prstGeom prst="rect">
            <a:avLst/>
          </a:prstGeom>
        </p:spPr>
      </p:pic>
      <p:pic>
        <p:nvPicPr>
          <p:cNvPr id="320" name="Picture 6" descr="Picture 6"/>
          <p:cNvPicPr>
            <a:picLocks noChangeAspect="1"/>
          </p:cNvPicPr>
          <p:nvPr/>
        </p:nvPicPr>
        <p:blipFill>
          <a:blip r:embed="rId7"/>
          <a:stretch>
            <a:fillRect/>
          </a:stretch>
        </p:blipFill>
        <p:spPr>
          <a:xfrm>
            <a:off x="3711303" y="369133"/>
            <a:ext cx="2020758" cy="1723086"/>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cture 2" descr="Picture 2"/>
          <p:cNvPicPr>
            <a:picLocks noChangeAspect="1"/>
          </p:cNvPicPr>
          <p:nvPr/>
        </p:nvPicPr>
        <p:blipFill>
          <a:blip r:embed="rId3"/>
          <a:stretch>
            <a:fillRect/>
          </a:stretch>
        </p:blipFill>
        <p:spPr>
          <a:xfrm>
            <a:off x="4238740" y="641733"/>
            <a:ext cx="4287534" cy="5647862"/>
          </a:xfrm>
          <a:prstGeom prst="rect">
            <a:avLst/>
          </a:prstGeom>
          <a:ln w="12700">
            <a:miter lim="400000"/>
          </a:ln>
        </p:spPr>
      </p:pic>
      <p:sp>
        <p:nvSpPr>
          <p:cNvPr id="325" name="Title 2"/>
          <p:cNvSpPr txBox="1">
            <a:spLocks noGrp="1"/>
          </p:cNvSpPr>
          <p:nvPr>
            <p:ph type="title"/>
          </p:nvPr>
        </p:nvSpPr>
        <p:spPr>
          <a:prstGeom prst="rect">
            <a:avLst/>
          </a:prstGeom>
        </p:spPr>
        <p:txBody>
          <a:bodyPr/>
          <a:lstStyle/>
          <a:p>
            <a:r>
              <a:rPr lang="en-US" dirty="0"/>
              <a:t>MoCA</a:t>
            </a:r>
            <a:endParaRPr dirty="0"/>
          </a:p>
        </p:txBody>
      </p:sp>
      <p:sp>
        <p:nvSpPr>
          <p:cNvPr id="326" name="TextBox 4"/>
          <p:cNvSpPr txBox="1"/>
          <p:nvPr/>
        </p:nvSpPr>
        <p:spPr>
          <a:xfrm>
            <a:off x="762000" y="2133600"/>
            <a:ext cx="3505200" cy="428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pPr>
            <a:r>
              <a:t>Attention</a:t>
            </a:r>
          </a:p>
          <a:p>
            <a:pPr marL="285750" indent="-285750">
              <a:buSzPct val="100000"/>
              <a:buFont typeface="Arial"/>
              <a:buChar char="•"/>
            </a:pPr>
            <a:endParaRPr/>
          </a:p>
          <a:p>
            <a:pPr marL="285750" indent="-285750">
              <a:buSzPct val="100000"/>
              <a:buFont typeface="Arial"/>
              <a:buChar char="•"/>
            </a:pPr>
            <a:r>
              <a:t>Judgement</a:t>
            </a:r>
          </a:p>
          <a:p>
            <a:pPr marL="285750" indent="-285750">
              <a:buSzPct val="100000"/>
              <a:buFont typeface="Arial"/>
              <a:buChar char="•"/>
            </a:pPr>
            <a:endParaRPr/>
          </a:p>
          <a:p>
            <a:pPr marL="285750" indent="-285750">
              <a:buSzPct val="100000"/>
              <a:buFont typeface="Arial"/>
              <a:buChar char="•"/>
            </a:pPr>
            <a:r>
              <a:t>Reaction Time</a:t>
            </a:r>
          </a:p>
          <a:p>
            <a:pPr marL="285750" indent="-285750">
              <a:buSzPct val="100000"/>
              <a:buFont typeface="Arial"/>
              <a:buChar char="•"/>
            </a:pPr>
            <a:endParaRPr/>
          </a:p>
          <a:p>
            <a:pPr marL="285750" indent="-285750">
              <a:buSzPct val="100000"/>
              <a:buFont typeface="Arial"/>
              <a:buChar char="•"/>
            </a:pPr>
            <a:r>
              <a:t>Planning and sequencing</a:t>
            </a:r>
          </a:p>
          <a:p>
            <a:pPr marL="285750" indent="-285750">
              <a:buSzPct val="100000"/>
              <a:buFont typeface="Arial"/>
              <a:buChar char="•"/>
            </a:pPr>
            <a:endParaRPr/>
          </a:p>
          <a:p>
            <a:pPr marL="285750" indent="-285750">
              <a:buSzPct val="100000"/>
              <a:buFont typeface="Arial"/>
              <a:buChar char="•"/>
            </a:pPr>
            <a:r>
              <a:t>Impulsivity</a:t>
            </a:r>
          </a:p>
          <a:p>
            <a:endParaRPr/>
          </a:p>
          <a:p>
            <a:pPr marL="285750" indent="-285750">
              <a:buSzPct val="100000"/>
              <a:buFont typeface="Arial"/>
              <a:buChar char="•"/>
            </a:pPr>
            <a:r>
              <a:t>Visuospatial</a:t>
            </a:r>
          </a:p>
          <a:p>
            <a:pPr marL="285750" indent="-285750">
              <a:buSzPct val="100000"/>
              <a:buFont typeface="Arial"/>
              <a:buChar char="•"/>
            </a:pPr>
            <a:endParaRPr/>
          </a:p>
          <a:p>
            <a:pPr marL="285750" indent="-285750">
              <a:buSzPct val="100000"/>
              <a:buFont typeface="Arial"/>
              <a:buChar char="•"/>
            </a:pPr>
            <a:r>
              <a:t>Memory</a:t>
            </a:r>
          </a:p>
          <a:p>
            <a:pPr marL="285750" indent="-285750">
              <a:buSzPct val="100000"/>
              <a:buFont typeface="Arial"/>
              <a:buChar char="•"/>
            </a:pPr>
            <a:endParaRPr/>
          </a:p>
        </p:txBody>
      </p:sp>
      <p:sp>
        <p:nvSpPr>
          <p:cNvPr id="327" name="5-Point Star 1"/>
          <p:cNvSpPr/>
          <p:nvPr/>
        </p:nvSpPr>
        <p:spPr>
          <a:xfrm>
            <a:off x="457200" y="2133600"/>
            <a:ext cx="381000" cy="304800"/>
          </a:xfrm>
          <a:prstGeom prst="star5">
            <a:avLst>
              <a:gd name="adj" fmla="val 19098"/>
              <a:gd name="hf" fmla="val 105146"/>
              <a:gd name="vf" fmla="val 110557"/>
            </a:avLst>
          </a:prstGeom>
          <a:solidFill>
            <a:schemeClr val="accent1"/>
          </a:solidFill>
          <a:ln w="19050">
            <a:solidFill>
              <a:srgbClr val="6C8599"/>
            </a:solidFill>
          </a:ln>
        </p:spPr>
        <p:txBody>
          <a:bodyPr lIns="45719" rIns="45719" anchor="ctr"/>
          <a:lstStyle/>
          <a:p>
            <a:pPr algn="ctr">
              <a:defRPr>
                <a:solidFill>
                  <a:srgbClr val="FFFFFF"/>
                </a:solidFill>
              </a:defRPr>
            </a:pPr>
            <a:endParaRPr/>
          </a:p>
        </p:txBody>
      </p:sp>
      <p:pic>
        <p:nvPicPr>
          <p:cNvPr id="328" name="Picture 3" descr="Picture 3"/>
          <p:cNvPicPr>
            <a:picLocks noChangeAspect="1"/>
          </p:cNvPicPr>
          <p:nvPr/>
        </p:nvPicPr>
        <p:blipFill>
          <a:blip r:embed="rId4"/>
          <a:stretch>
            <a:fillRect/>
          </a:stretch>
        </p:blipFill>
        <p:spPr>
          <a:xfrm>
            <a:off x="418992" y="3737411"/>
            <a:ext cx="451144" cy="359696"/>
          </a:xfrm>
          <a:prstGeom prst="rect">
            <a:avLst/>
          </a:prstGeom>
          <a:ln w="12700">
            <a:miter lim="400000"/>
          </a:ln>
        </p:spPr>
      </p:pic>
      <p:pic>
        <p:nvPicPr>
          <p:cNvPr id="329" name="Picture 5" descr="Picture 5"/>
          <p:cNvPicPr>
            <a:picLocks noChangeAspect="1"/>
          </p:cNvPicPr>
          <p:nvPr/>
        </p:nvPicPr>
        <p:blipFill>
          <a:blip r:embed="rId4"/>
          <a:stretch>
            <a:fillRect/>
          </a:stretch>
        </p:blipFill>
        <p:spPr>
          <a:xfrm>
            <a:off x="418992" y="4836755"/>
            <a:ext cx="451144" cy="359696"/>
          </a:xfrm>
          <a:prstGeom prst="rect">
            <a:avLst/>
          </a:prstGeom>
          <a:ln w="12700">
            <a:miter lim="400000"/>
          </a:ln>
        </p:spPr>
      </p:pic>
      <p:pic>
        <p:nvPicPr>
          <p:cNvPr id="330" name="Picture 6" descr="Picture 6"/>
          <p:cNvPicPr>
            <a:picLocks noChangeAspect="1"/>
          </p:cNvPicPr>
          <p:nvPr/>
        </p:nvPicPr>
        <p:blipFill>
          <a:blip r:embed="rId4"/>
          <a:stretch>
            <a:fillRect/>
          </a:stretch>
        </p:blipFill>
        <p:spPr>
          <a:xfrm>
            <a:off x="418992" y="5396117"/>
            <a:ext cx="451144" cy="359696"/>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2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3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1" animBg="1" advAuto="0"/>
      <p:bldP spid="328" grpId="2" animBg="1" advAuto="0"/>
      <p:bldP spid="329" grpId="3" animBg="1" advAuto="0"/>
      <p:bldP spid="330" grpId="4"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59"/>
            <a:ext cx="4153916"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4" name="Picture 4" descr="Picture 4"/>
          <p:cNvPicPr>
            <a:picLocks noChangeAspect="1"/>
          </p:cNvPicPr>
          <p:nvPr/>
        </p:nvPicPr>
        <p:blipFill>
          <a:blip r:embed="rId3"/>
          <a:stretch>
            <a:fillRect/>
          </a:stretch>
        </p:blipFill>
        <p:spPr>
          <a:xfrm>
            <a:off x="1312073" y="644229"/>
            <a:ext cx="2246681" cy="2560320"/>
          </a:xfrm>
          <a:prstGeom prst="rect">
            <a:avLst/>
          </a:prstGeom>
        </p:spPr>
      </p:pic>
      <p:sp>
        <p:nvSpPr>
          <p:cNvPr id="90" name="Rectangle 89">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480060"/>
            <a:ext cx="4153916"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6" name="Picture 6" descr="Picture 6"/>
          <p:cNvPicPr>
            <a:picLocks noChangeAspect="1"/>
          </p:cNvPicPr>
          <p:nvPr/>
        </p:nvPicPr>
        <p:blipFill>
          <a:blip r:embed="rId4"/>
          <a:stretch>
            <a:fillRect/>
          </a:stretch>
        </p:blipFill>
        <p:spPr>
          <a:xfrm>
            <a:off x="5467526" y="644229"/>
            <a:ext cx="2483510" cy="2560320"/>
          </a:xfrm>
          <a:prstGeom prst="rect">
            <a:avLst/>
          </a:prstGeom>
        </p:spPr>
      </p:pic>
      <p:sp>
        <p:nvSpPr>
          <p:cNvPr id="92" name="Rectangle 91">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5" name="Picture 5" descr="Picture 5"/>
          <p:cNvPicPr>
            <a:picLocks noChangeAspect="1"/>
          </p:cNvPicPr>
          <p:nvPr/>
        </p:nvPicPr>
        <p:blipFill>
          <a:blip r:embed="rId5"/>
          <a:stretch>
            <a:fillRect/>
          </a:stretch>
        </p:blipFill>
        <p:spPr>
          <a:xfrm>
            <a:off x="1187258" y="3653451"/>
            <a:ext cx="2496312" cy="2560320"/>
          </a:xfrm>
          <a:prstGeom prst="rect">
            <a:avLst/>
          </a:prstGeom>
        </p:spPr>
      </p:pic>
      <p:sp>
        <p:nvSpPr>
          <p:cNvPr id="94" name="Rectangle 93">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 name="Picture 7" descr="Picture 7"/>
          <p:cNvPicPr>
            <a:picLocks noChangeAspect="1"/>
          </p:cNvPicPr>
          <p:nvPr/>
        </p:nvPicPr>
        <p:blipFill>
          <a:blip r:embed="rId6"/>
          <a:stretch>
            <a:fillRect/>
          </a:stretch>
        </p:blipFill>
        <p:spPr>
          <a:xfrm>
            <a:off x="5441922" y="3672788"/>
            <a:ext cx="2534717" cy="256032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itle 2"/>
          <p:cNvSpPr txBox="1">
            <a:spLocks noGrp="1"/>
          </p:cNvSpPr>
          <p:nvPr>
            <p:ph type="title"/>
          </p:nvPr>
        </p:nvSpPr>
        <p:spPr>
          <a:xfrm>
            <a:off x="479161" y="639193"/>
            <a:ext cx="2678858" cy="3573516"/>
          </a:xfrm>
          <a:prstGeom prst="rect">
            <a:avLst/>
          </a:prstGeom>
        </p:spPr>
        <p:txBody>
          <a:bodyPr vert="horz" lIns="91440" tIns="45720" rIns="91440" bIns="45720" rtlCol="0" anchor="b">
            <a:normAutofit/>
          </a:bodyPr>
          <a:lstStyle/>
          <a:p>
            <a:r>
              <a:rPr lang="en-US" sz="3100" b="1" u="sng" kern="1200" dirty="0">
                <a:solidFill>
                  <a:schemeClr val="tx1"/>
                </a:solidFill>
                <a:latin typeface="+mj-lt"/>
                <a:ea typeface="+mj-ea"/>
                <a:cs typeface="+mj-cs"/>
              </a:rPr>
              <a:t>SUBSTANCES:</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MEDICATIONS</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ALCOHOL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DRUGS</a:t>
            </a:r>
          </a:p>
        </p:txBody>
      </p:sp>
      <p:sp>
        <p:nvSpPr>
          <p:cNvPr id="9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3" name="Picture 2" descr="Picture 2"/>
          <p:cNvPicPr>
            <a:picLocks noChangeAspect="1"/>
          </p:cNvPicPr>
          <p:nvPr/>
        </p:nvPicPr>
        <p:blipFill>
          <a:blip r:embed="rId3"/>
          <a:stretch>
            <a:fillRect/>
          </a:stretch>
        </p:blipFill>
        <p:spPr>
          <a:xfrm>
            <a:off x="4191118" y="640080"/>
            <a:ext cx="4010169" cy="555040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itle 2"/>
          <p:cNvSpPr txBox="1">
            <a:spLocks noGrp="1"/>
          </p:cNvSpPr>
          <p:nvPr>
            <p:ph type="title"/>
          </p:nvPr>
        </p:nvSpPr>
        <p:spPr>
          <a:xfrm>
            <a:off x="630936" y="548640"/>
            <a:ext cx="2700645" cy="5431536"/>
          </a:xfrm>
          <a:prstGeom prst="rect">
            <a:avLst/>
          </a:prstGeom>
        </p:spPr>
        <p:txBody>
          <a:bodyPr>
            <a:normAutofit/>
          </a:bodyPr>
          <a:lstStyle/>
          <a:p>
            <a:r>
              <a:rPr lang="en-US" sz="4700"/>
              <a:t>Alcohol use</a:t>
            </a:r>
          </a:p>
        </p:txBody>
      </p:sp>
      <p:sp>
        <p:nvSpPr>
          <p:cNvPr id="9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Content Placeholder 1"/>
          <p:cNvSpPr txBox="1">
            <a:spLocks noGrp="1"/>
          </p:cNvSpPr>
          <p:nvPr>
            <p:ph idx="1"/>
          </p:nvPr>
        </p:nvSpPr>
        <p:spPr>
          <a:xfrm>
            <a:off x="3844813" y="552091"/>
            <a:ext cx="4668251" cy="5431536"/>
          </a:xfrm>
          <a:prstGeom prst="rect">
            <a:avLst/>
          </a:prstGeom>
        </p:spPr>
        <p:txBody>
          <a:bodyPr anchor="ctr">
            <a:normAutofit/>
          </a:bodyPr>
          <a:lstStyle/>
          <a:p>
            <a:pPr marL="260604" indent="-217170" defTabSz="868680">
              <a:spcBef>
                <a:spcPts val="500"/>
              </a:spcBef>
              <a:defRPr sz="2280" spc="95"/>
            </a:pPr>
            <a:r>
              <a:rPr lang="en-US" sz="1900"/>
              <a:t>2014 Data from the National Survey on Drug Use and Health Report 4.1% of drivers over the age of 65 drove under the influence of alcohol in the preceding year. </a:t>
            </a:r>
            <a:endParaRPr lang="en-US" sz="1900" spc="142"/>
          </a:p>
          <a:p>
            <a:pPr marL="260604" indent="-217170" defTabSz="868680">
              <a:defRPr sz="2280" spc="142"/>
            </a:pPr>
            <a:endParaRPr lang="en-US" sz="1900" spc="142"/>
          </a:p>
          <a:p>
            <a:pPr marL="260604" indent="-217170" defTabSz="868680">
              <a:spcBef>
                <a:spcPts val="500"/>
              </a:spcBef>
              <a:defRPr sz="2280" spc="95"/>
            </a:pPr>
            <a:r>
              <a:rPr lang="en-US" sz="1900"/>
              <a:t>That is roughly the same percentage as drivers aged 16-17 years old.</a:t>
            </a:r>
            <a:r>
              <a:rPr lang="en-US" sz="1900" baseline="29894"/>
              <a:t>15</a:t>
            </a:r>
            <a:r>
              <a:rPr lang="en-US" sz="1900"/>
              <a:t> </a:t>
            </a:r>
            <a:endParaRPr lang="en-US" sz="1900" spc="142"/>
          </a:p>
          <a:p>
            <a:pPr marL="260604" indent="-217170" defTabSz="868680">
              <a:defRPr sz="2280" spc="142"/>
            </a:pPr>
            <a:endParaRPr lang="en-US" sz="1900" spc="142"/>
          </a:p>
          <a:p>
            <a:pPr marL="260604" indent="-217170" defTabSz="868680">
              <a:spcBef>
                <a:spcPts val="500"/>
              </a:spcBef>
              <a:defRPr sz="2280" spc="95"/>
            </a:pPr>
            <a:r>
              <a:rPr lang="en-US" sz="1900"/>
              <a:t>Older adults are at even greater risk due to increased rates of drug interactions, decreased alcohol metabolism, and underlying cognitive impairment</a:t>
            </a:r>
            <a:r>
              <a:rPr lang="en-US" sz="1900" baseline="29894"/>
              <a:t>.16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 name="Title 2"/>
          <p:cNvSpPr txBox="1">
            <a:spLocks noGrp="1"/>
          </p:cNvSpPr>
          <p:nvPr>
            <p:ph type="title"/>
          </p:nvPr>
        </p:nvSpPr>
        <p:spPr>
          <a:xfrm>
            <a:off x="360759" y="3752849"/>
            <a:ext cx="2468166" cy="2452687"/>
          </a:xfrm>
          <a:prstGeom prst="rect">
            <a:avLst/>
          </a:prstGeom>
        </p:spPr>
        <p:txBody>
          <a:bodyPr anchor="ctr">
            <a:normAutofit/>
          </a:bodyPr>
          <a:lstStyle/>
          <a:p>
            <a:r>
              <a:rPr lang="en-US" sz="4800" dirty="0"/>
              <a:t>Driving concerns</a:t>
            </a:r>
          </a:p>
        </p:txBody>
      </p:sp>
      <p:pic>
        <p:nvPicPr>
          <p:cNvPr id="350" name="Picture 2" descr="Picture 2"/>
          <p:cNvPicPr>
            <a:picLocks noChangeAspect="1"/>
          </p:cNvPicPr>
          <p:nvPr/>
        </p:nvPicPr>
        <p:blipFill rotWithShape="1">
          <a:blip r:embed="rId3"/>
          <a:srcRect t="13798" b="2540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48" name="Content Placeholder 1"/>
          <p:cNvSpPr txBox="1">
            <a:spLocks noGrp="1"/>
          </p:cNvSpPr>
          <p:nvPr>
            <p:ph idx="1"/>
          </p:nvPr>
        </p:nvSpPr>
        <p:spPr>
          <a:xfrm>
            <a:off x="3167986" y="3752850"/>
            <a:ext cx="5614060" cy="2452687"/>
          </a:xfrm>
          <a:prstGeom prst="rect">
            <a:avLst/>
          </a:prstGeom>
        </p:spPr>
        <p:txBody>
          <a:bodyPr anchor="ctr">
            <a:normAutofit/>
          </a:bodyPr>
          <a:lstStyle/>
          <a:p>
            <a:endParaRPr lang="en-US" sz="1600"/>
          </a:p>
          <a:p>
            <a:pPr marL="0" indent="45085">
              <a:buSzTx/>
              <a:buFont typeface="Wingdings 2"/>
              <a:buNone/>
              <a:defRPr spc="100"/>
            </a:pPr>
            <a:r>
              <a:rPr lang="en-US" sz="3200" dirty="0"/>
              <a:t>Does the patient limit their driving?</a:t>
            </a:r>
            <a:endParaRPr lang="en-US" sz="3200">
              <a:cs typeface="Calibri"/>
            </a:endParaRPr>
          </a:p>
          <a:p>
            <a:pPr marL="0" indent="45085">
              <a:buSzTx/>
              <a:buFont typeface="Wingdings 2"/>
              <a:buNone/>
              <a:defRPr spc="100"/>
            </a:pPr>
            <a:r>
              <a:rPr lang="en-US" sz="3200" dirty="0"/>
              <a:t>Has family expressed concerns?</a:t>
            </a:r>
            <a:endParaRPr lang="en-US" sz="3200" dirty="0">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9" name="Rectangle 105">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itle 3"/>
          <p:cNvSpPr txBox="1">
            <a:spLocks noGrp="1"/>
          </p:cNvSpPr>
          <p:nvPr>
            <p:ph type="title"/>
          </p:nvPr>
        </p:nvSpPr>
        <p:spPr>
          <a:xfrm>
            <a:off x="628649" y="1093788"/>
            <a:ext cx="7879841" cy="2967208"/>
          </a:xfrm>
          <a:prstGeom prst="rect">
            <a:avLst/>
          </a:prstGeom>
        </p:spPr>
        <p:txBody>
          <a:bodyPr vert="horz" lIns="91440" tIns="45720" rIns="91440" bIns="45720" rtlCol="0" anchor="b">
            <a:normAutofit/>
          </a:bodyPr>
          <a:lstStyle/>
          <a:p>
            <a:pPr>
              <a:defRPr spc="100"/>
            </a:pPr>
            <a:r>
              <a:rPr lang="en-US" sz="4900" kern="1200" dirty="0">
                <a:latin typeface="+mj-lt"/>
                <a:ea typeface="+mj-ea"/>
                <a:cs typeface="+mj-cs"/>
              </a:rPr>
              <a:t>Mandatory reporting to DMV or referral???</a:t>
            </a:r>
          </a:p>
        </p:txBody>
      </p:sp>
      <p:sp>
        <p:nvSpPr>
          <p:cNvPr id="360" name="Rectangle 107">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433116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1" name="Rectangle 109">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03304" y="2842186"/>
            <a:ext cx="54864" cy="2960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 name="Title 3"/>
          <p:cNvSpPr txBox="1">
            <a:spLocks noGrp="1"/>
          </p:cNvSpPr>
          <p:nvPr>
            <p:ph type="title"/>
          </p:nvPr>
        </p:nvSpPr>
        <p:spPr>
          <a:xfrm>
            <a:off x="360759" y="3752849"/>
            <a:ext cx="2468166" cy="2452687"/>
          </a:xfrm>
          <a:prstGeom prst="rect">
            <a:avLst/>
          </a:prstGeom>
        </p:spPr>
        <p:txBody>
          <a:bodyPr anchor="ctr">
            <a:normAutofit/>
          </a:bodyPr>
          <a:lstStyle/>
          <a:p>
            <a:r>
              <a:rPr lang="en-US" sz="3200" dirty="0"/>
              <a:t>Provider responsibility</a:t>
            </a:r>
            <a:r>
              <a:rPr lang="en-US" sz="3100" dirty="0"/>
              <a:t> </a:t>
            </a:r>
            <a:endParaRPr lang="en-US" sz="3100"/>
          </a:p>
        </p:txBody>
      </p:sp>
      <p:pic>
        <p:nvPicPr>
          <p:cNvPr id="362" name="Picture 361" descr="Person handing over keys">
            <a:extLst>
              <a:ext uri="{FF2B5EF4-FFF2-40B4-BE49-F238E27FC236}">
                <a16:creationId xmlns:a16="http://schemas.microsoft.com/office/drawing/2014/main" id="{97BB03DF-A41C-489B-9163-848DA7CE671E}"/>
              </a:ext>
            </a:extLst>
          </p:cNvPr>
          <p:cNvPicPr>
            <a:picLocks noChangeAspect="1"/>
          </p:cNvPicPr>
          <p:nvPr/>
        </p:nvPicPr>
        <p:blipFill rotWithShape="1">
          <a:blip r:embed="rId2"/>
          <a:srcRect t="24191" r="4" b="1492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59" name="Content Placeholder 4"/>
          <p:cNvSpPr txBox="1">
            <a:spLocks noGrp="1"/>
          </p:cNvSpPr>
          <p:nvPr>
            <p:ph idx="1"/>
          </p:nvPr>
        </p:nvSpPr>
        <p:spPr>
          <a:xfrm>
            <a:off x="3167986" y="3752850"/>
            <a:ext cx="5614060" cy="2452687"/>
          </a:xfrm>
          <a:prstGeom prst="rect">
            <a:avLst/>
          </a:prstGeom>
        </p:spPr>
        <p:txBody>
          <a:bodyPr anchor="ctr">
            <a:normAutofit/>
          </a:bodyPr>
          <a:lstStyle/>
          <a:p>
            <a:pPr marL="0" indent="45085">
              <a:buSzTx/>
              <a:buFont typeface="Arial" panose="020B0604020202020204" pitchFamily="34" charset="0"/>
              <a:buNone/>
              <a:defRPr sz="3200" spc="100"/>
            </a:pPr>
            <a:r>
              <a:rPr lang="en-US" sz="2400" dirty="0"/>
              <a:t>Providers should know local reporting laws and should feel comfortable counseling their patients on driving cessation and alternative transportation strategies</a:t>
            </a:r>
            <a:endParaRPr lang="en-US" sz="2000">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itle 2"/>
          <p:cNvSpPr txBox="1">
            <a:spLocks noGrp="1"/>
          </p:cNvSpPr>
          <p:nvPr>
            <p:ph type="title"/>
          </p:nvPr>
        </p:nvSpPr>
        <p:spPr>
          <a:xfrm>
            <a:off x="480060" y="325369"/>
            <a:ext cx="3276451" cy="1956841"/>
          </a:xfrm>
          <a:prstGeom prst="rect">
            <a:avLst/>
          </a:prstGeom>
        </p:spPr>
        <p:txBody>
          <a:bodyPr vert="horz" lIns="91440" tIns="45720" rIns="91440" bIns="45720" rtlCol="0" anchor="b">
            <a:normAutofit/>
          </a:bodyPr>
          <a:lstStyle/>
          <a:p>
            <a:r>
              <a:rPr lang="en-US" sz="4300"/>
              <a:t>Driving during the Lifespan</a:t>
            </a:r>
          </a:p>
        </p:txBody>
      </p:sp>
      <p:sp>
        <p:nvSpPr>
          <p:cNvPr id="1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ontent Placeholder 1"/>
          <p:cNvSpPr txBox="1">
            <a:spLocks noGrp="1"/>
          </p:cNvSpPr>
          <p:nvPr>
            <p:ph idx="1"/>
          </p:nvPr>
        </p:nvSpPr>
        <p:spPr>
          <a:xfrm>
            <a:off x="386300" y="2872899"/>
            <a:ext cx="3276451" cy="3320668"/>
          </a:xfrm>
          <a:prstGeom prst="rect">
            <a:avLst/>
          </a:prstGeom>
        </p:spPr>
        <p:txBody>
          <a:bodyPr vert="horz" lIns="91440" tIns="45720" rIns="91440" bIns="45720" rtlCol="0" anchor="t">
            <a:normAutofit/>
          </a:bodyPr>
          <a:lstStyle>
            <a:lvl1pPr marL="0" indent="45719">
              <a:buSzTx/>
              <a:buFont typeface="Wingdings 2"/>
              <a:buNone/>
              <a:defRPr spc="100"/>
            </a:lvl1pPr>
          </a:lstStyle>
          <a:p>
            <a:pPr indent="0"/>
            <a:r>
              <a:rPr lang="en-US" dirty="0"/>
              <a:t>By 2050 drivers &gt;65 years old = 25% of the US driving population </a:t>
            </a:r>
            <a:r>
              <a:rPr lang="en-US" sz="1900" dirty="0"/>
              <a:t>  </a:t>
            </a:r>
          </a:p>
        </p:txBody>
      </p:sp>
      <p:pic>
        <p:nvPicPr>
          <p:cNvPr id="137" name="Picture 3" descr="Picture 3"/>
          <p:cNvPicPr>
            <a:picLocks noChangeAspect="1"/>
          </p:cNvPicPr>
          <p:nvPr/>
        </p:nvPicPr>
        <p:blipFill rotWithShape="1">
          <a:blip r:embed="rId3"/>
          <a:srcRect l="12933" r="4475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6"/>
                                        </p:tgtEl>
                                        <p:attrNameLst>
                                          <p:attrName>style.visibility</p:attrName>
                                        </p:attrNameLst>
                                      </p:cBhvr>
                                      <p:to>
                                        <p:strVal val="visible"/>
                                      </p:to>
                                    </p:set>
                                    <p:animEffect transition="in" filter="fade">
                                      <p:cBhvr>
                                        <p:cTn id="7" dur="7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extBox 3"/>
          <p:cNvSpPr txBox="1"/>
          <p:nvPr/>
        </p:nvSpPr>
        <p:spPr>
          <a:xfrm>
            <a:off x="508000" y="5969000"/>
            <a:ext cx="7772400" cy="37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http://www.oregon.gov/ODOT/DMV/pages/at-risk_program_index.aspx</a:t>
            </a:r>
          </a:p>
        </p:txBody>
      </p:sp>
      <p:pic>
        <p:nvPicPr>
          <p:cNvPr id="387" name="Screenshot 2018-12-28 16.06.06.png" descr="Screenshot 2018-12-28 16.06.06.png"/>
          <p:cNvPicPr>
            <a:picLocks noChangeAspect="1"/>
          </p:cNvPicPr>
          <p:nvPr/>
        </p:nvPicPr>
        <p:blipFill>
          <a:blip r:embed="rId2"/>
          <a:stretch>
            <a:fillRect/>
          </a:stretch>
        </p:blipFill>
        <p:spPr>
          <a:xfrm>
            <a:off x="0" y="-28223"/>
            <a:ext cx="9144000" cy="5009446"/>
          </a:xfrm>
          <a:prstGeom prst="rect">
            <a:avLst/>
          </a:prstGeom>
          <a:ln w="12700">
            <a:miter lim="400000"/>
          </a:ln>
        </p:spPr>
      </p:pic>
      <p:pic>
        <p:nvPicPr>
          <p:cNvPr id="388" name="Screenshot 2018-12-28 16.07.14.png" descr="Screenshot 2018-12-28 16.07.14.png"/>
          <p:cNvPicPr>
            <a:picLocks noChangeAspect="1"/>
          </p:cNvPicPr>
          <p:nvPr/>
        </p:nvPicPr>
        <p:blipFill>
          <a:blip r:embed="rId3"/>
          <a:stretch>
            <a:fillRect/>
          </a:stretch>
        </p:blipFill>
        <p:spPr>
          <a:xfrm>
            <a:off x="0" y="4953353"/>
            <a:ext cx="9144000" cy="1370894"/>
          </a:xfrm>
          <a:prstGeom prst="rect">
            <a:avLst/>
          </a:prstGeom>
          <a:ln w="12700">
            <a:miter lim="400000"/>
          </a:ln>
        </p:spPr>
      </p:pic>
      <p:sp>
        <p:nvSpPr>
          <p:cNvPr id="389" name="TextBox 3"/>
          <p:cNvSpPr txBox="1"/>
          <p:nvPr/>
        </p:nvSpPr>
        <p:spPr>
          <a:xfrm>
            <a:off x="266700" y="6387558"/>
            <a:ext cx="777240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http://www.oregon.gov/ODOT/DMV/pages/at-risk_program_index.aspx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ontent Placeholder 4"/>
          <p:cNvSpPr txBox="1"/>
          <p:nvPr/>
        </p:nvSpPr>
        <p:spPr>
          <a:xfrm>
            <a:off x="3581400" y="3083155"/>
            <a:ext cx="5084763" cy="3376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normAutofit/>
          </a:bodyPr>
          <a:lstStyle/>
          <a:p>
            <a:pPr marL="274320" indent="-228600">
              <a:spcBef>
                <a:spcPts val="600"/>
              </a:spcBef>
              <a:buClr>
                <a:schemeClr val="accent1"/>
              </a:buClr>
              <a:buSzPct val="100000"/>
              <a:buChar char="◼"/>
              <a:defRPr sz="2800" spc="150">
                <a:solidFill>
                  <a:srgbClr val="775F55"/>
                </a:solidFill>
              </a:defRPr>
            </a:pPr>
            <a:endParaRPr sz="2800"/>
          </a:p>
          <a:p>
            <a:pPr marL="45720">
              <a:spcBef>
                <a:spcPts val="600"/>
              </a:spcBef>
              <a:buClr>
                <a:schemeClr val="accent1"/>
              </a:buClr>
              <a:buSzPct val="100000"/>
              <a:defRPr sz="2800" spc="100">
                <a:solidFill>
                  <a:srgbClr val="775F55"/>
                </a:solidFill>
              </a:defRPr>
            </a:pPr>
            <a:r>
              <a:rPr sz="2800" b="0" dirty="0">
                <a:solidFill>
                  <a:schemeClr val="tx1"/>
                </a:solidFill>
                <a:latin typeface="Calibri"/>
              </a:rPr>
              <a:t>Refer</a:t>
            </a:r>
            <a:endParaRPr sz="2800" b="0" spc="150" dirty="0">
              <a:solidFill>
                <a:schemeClr val="tx1"/>
              </a:solidFill>
              <a:latin typeface="Calibri"/>
            </a:endParaRPr>
          </a:p>
          <a:p>
            <a:pPr marL="548640" lvl="1" indent="-182245">
              <a:spcBef>
                <a:spcPts val="500"/>
              </a:spcBef>
              <a:buClr>
                <a:schemeClr val="accent2"/>
              </a:buClr>
              <a:buSzPct val="100000"/>
              <a:buChar char="▪"/>
              <a:defRPr sz="2400" spc="100">
                <a:solidFill>
                  <a:srgbClr val="775F55"/>
                </a:solidFill>
              </a:defRPr>
            </a:pPr>
            <a:r>
              <a:rPr sz="2400" b="0" dirty="0">
                <a:solidFill>
                  <a:schemeClr val="tx1"/>
                </a:solidFill>
                <a:latin typeface="Calibri"/>
              </a:rPr>
              <a:t>Mild</a:t>
            </a:r>
          </a:p>
          <a:p>
            <a:pPr marL="548640" lvl="1" indent="-182245">
              <a:spcBef>
                <a:spcPts val="500"/>
              </a:spcBef>
              <a:buClr>
                <a:schemeClr val="accent2"/>
              </a:buClr>
              <a:buSzPct val="100000"/>
              <a:buChar char="▪"/>
              <a:defRPr sz="2400" spc="100">
                <a:solidFill>
                  <a:srgbClr val="775F55"/>
                </a:solidFill>
              </a:defRPr>
            </a:pPr>
            <a:r>
              <a:rPr sz="2400" b="0" dirty="0">
                <a:solidFill>
                  <a:schemeClr val="tx1"/>
                </a:solidFill>
                <a:latin typeface="Calibri"/>
              </a:rPr>
              <a:t>Potentially controllable</a:t>
            </a:r>
          </a:p>
          <a:p>
            <a:pPr marL="548640" lvl="1" indent="-182245">
              <a:spcBef>
                <a:spcPts val="500"/>
              </a:spcBef>
              <a:buClr>
                <a:schemeClr val="accent2"/>
              </a:buClr>
              <a:buSzPct val="100000"/>
              <a:buChar char="▪"/>
              <a:defRPr sz="2400" spc="100">
                <a:solidFill>
                  <a:srgbClr val="775F55"/>
                </a:solidFill>
              </a:defRPr>
            </a:pPr>
            <a:r>
              <a:rPr sz="2400" b="0" dirty="0">
                <a:solidFill>
                  <a:schemeClr val="tx1"/>
                </a:solidFill>
                <a:latin typeface="Calibri"/>
              </a:rPr>
              <a:t>Potentially reversible</a:t>
            </a:r>
          </a:p>
        </p:txBody>
      </p:sp>
      <p:sp>
        <p:nvSpPr>
          <p:cNvPr id="362" name="Content Placeholder 3"/>
          <p:cNvSpPr txBox="1">
            <a:spLocks noGrp="1"/>
          </p:cNvSpPr>
          <p:nvPr>
            <p:ph type="body" sz="half" idx="1"/>
          </p:nvPr>
        </p:nvSpPr>
        <p:spPr>
          <a:xfrm>
            <a:off x="3581400" y="1000986"/>
            <a:ext cx="5084763" cy="2124075"/>
          </a:xfrm>
          <a:prstGeom prst="rect">
            <a:avLst/>
          </a:prstGeom>
        </p:spPr>
        <p:txBody>
          <a:bodyPr vert="horz" wrap="square" lIns="91440" tIns="45720" rIns="91440" bIns="45720" rtlCol="0" anchor="t">
            <a:normAutofit/>
          </a:bodyPr>
          <a:lstStyle/>
          <a:p>
            <a:endParaRPr/>
          </a:p>
          <a:p>
            <a:pPr marL="0" indent="0">
              <a:buNone/>
              <a:defRPr spc="100"/>
            </a:pPr>
            <a:r>
              <a:rPr dirty="0"/>
              <a:t>Report	</a:t>
            </a:r>
            <a:r>
              <a:rPr lang="en-US" dirty="0"/>
              <a:t> </a:t>
            </a:r>
            <a:endParaRPr>
              <a:cs typeface="Calibri" panose="020F0502020204030204"/>
            </a:endParaRPr>
          </a:p>
          <a:p>
            <a:pPr marL="548640" lvl="1" indent="-182245">
              <a:spcBef>
                <a:spcPts val="500"/>
              </a:spcBef>
              <a:buClr>
                <a:schemeClr val="accent2"/>
              </a:buClr>
              <a:defRPr sz="2400" spc="100"/>
            </a:pPr>
            <a:r>
              <a:rPr dirty="0"/>
              <a:t>Severe</a:t>
            </a:r>
            <a:endParaRPr dirty="0">
              <a:cs typeface="Calibri"/>
            </a:endParaRPr>
          </a:p>
          <a:p>
            <a:pPr marL="548640" lvl="1" indent="-182245">
              <a:spcBef>
                <a:spcPts val="500"/>
              </a:spcBef>
              <a:buClr>
                <a:schemeClr val="accent2"/>
              </a:buClr>
              <a:defRPr sz="2400" spc="100"/>
            </a:pPr>
            <a:r>
              <a:rPr dirty="0"/>
              <a:t>Uncontrollable</a:t>
            </a:r>
            <a:endParaRPr dirty="0">
              <a:cs typeface="Calibri"/>
            </a:endParaRPr>
          </a:p>
          <a:p>
            <a:pPr marL="548640" lvl="1" indent="-182245">
              <a:spcBef>
                <a:spcPts val="500"/>
              </a:spcBef>
              <a:buClr>
                <a:schemeClr val="accent2"/>
              </a:buClr>
              <a:defRPr sz="2400" spc="100"/>
            </a:pPr>
            <a:r>
              <a:rPr dirty="0"/>
              <a:t>Permanent</a:t>
            </a:r>
            <a:endParaRPr dirty="0">
              <a:cs typeface="Calibri"/>
            </a:endParaRPr>
          </a:p>
        </p:txBody>
      </p:sp>
      <p:sp>
        <p:nvSpPr>
          <p:cNvPr id="364" name="Title 2"/>
          <p:cNvSpPr txBox="1">
            <a:spLocks noGrp="1"/>
          </p:cNvSpPr>
          <p:nvPr>
            <p:ph type="title"/>
          </p:nvPr>
        </p:nvSpPr>
        <p:spPr>
          <a:xfrm>
            <a:off x="771525" y="1967266"/>
            <a:ext cx="1971675" cy="2547257"/>
          </a:xfrm>
          <a:prstGeom prst="rect">
            <a:avLst/>
          </a:prstGeo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Mandatory reporter laws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Voluntary Retirement"/>
          <p:cNvSpPr txBox="1">
            <a:spLocks noGrp="1"/>
          </p:cNvSpPr>
          <p:nvPr>
            <p:ph type="title"/>
          </p:nvPr>
        </p:nvSpPr>
        <p:spPr>
          <a:prstGeom prst="rect">
            <a:avLst/>
          </a:prstGeom>
        </p:spPr>
        <p:txBody>
          <a:bodyPr/>
          <a:lstStyle/>
          <a:p>
            <a:r>
              <a:t>Voluntary Retirement</a:t>
            </a:r>
          </a:p>
        </p:txBody>
      </p:sp>
      <p:pic>
        <p:nvPicPr>
          <p:cNvPr id="392" name="Screenshot 2018-12-28 15.41.59.png" descr="Screenshot 2018-12-28 15.41.59.png"/>
          <p:cNvPicPr>
            <a:picLocks noChangeAspect="1"/>
          </p:cNvPicPr>
          <p:nvPr/>
        </p:nvPicPr>
        <p:blipFill>
          <a:blip r:embed="rId2"/>
          <a:stretch>
            <a:fillRect/>
          </a:stretch>
        </p:blipFill>
        <p:spPr>
          <a:xfrm>
            <a:off x="0" y="1653967"/>
            <a:ext cx="9144000" cy="4286666"/>
          </a:xfrm>
          <a:prstGeom prst="rect">
            <a:avLst/>
          </a:prstGeom>
          <a:ln w="12700">
            <a:miter lim="400000"/>
          </a:ln>
        </p:spPr>
      </p:pic>
      <p:sp>
        <p:nvSpPr>
          <p:cNvPr id="393" name="ODOT"/>
          <p:cNvSpPr txBox="1"/>
          <p:nvPr/>
        </p:nvSpPr>
        <p:spPr>
          <a:xfrm>
            <a:off x="4189754" y="3243579"/>
            <a:ext cx="764492"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stStyle>
          <a:p>
            <a:r>
              <a:t>ODOT</a:t>
            </a:r>
          </a:p>
        </p:txBody>
      </p:sp>
      <p:sp>
        <p:nvSpPr>
          <p:cNvPr id="394" name="TextBox 3"/>
          <p:cNvSpPr txBox="1"/>
          <p:nvPr/>
        </p:nvSpPr>
        <p:spPr>
          <a:xfrm>
            <a:off x="266700" y="6184358"/>
            <a:ext cx="777240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http://www.oregon.gov/ODOT/DMV/pages/at-risk_program_index.aspx</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Apply for ID card when surrendering license"/>
          <p:cNvSpPr txBox="1">
            <a:spLocks noGrp="1"/>
          </p:cNvSpPr>
          <p:nvPr>
            <p:ph type="title"/>
          </p:nvPr>
        </p:nvSpPr>
        <p:spPr>
          <a:xfrm>
            <a:off x="445036" y="135608"/>
            <a:ext cx="8364097" cy="1325563"/>
          </a:xfrm>
          <a:prstGeom prst="rect">
            <a:avLst/>
          </a:prstGeom>
        </p:spPr>
        <p:txBody>
          <a:bodyPr>
            <a:normAutofit/>
          </a:bodyPr>
          <a:lstStyle/>
          <a:p>
            <a:r>
              <a:rPr sz="3600" dirty="0"/>
              <a:t>Apply for ID card when surrendering license</a:t>
            </a:r>
          </a:p>
        </p:txBody>
      </p:sp>
      <p:sp>
        <p:nvSpPr>
          <p:cNvPr id="396" name="Body"/>
          <p:cNvSpPr txBox="1">
            <a:spLocks noGrp="1"/>
          </p:cNvSpPr>
          <p:nvPr>
            <p:ph idx="1"/>
          </p:nvPr>
        </p:nvSpPr>
        <p:spPr>
          <a:prstGeom prst="rect">
            <a:avLst/>
          </a:prstGeom>
        </p:spPr>
        <p:txBody>
          <a:bodyPr/>
          <a:lstStyle/>
          <a:p>
            <a:endParaRPr/>
          </a:p>
        </p:txBody>
      </p:sp>
      <p:pic>
        <p:nvPicPr>
          <p:cNvPr id="398" name="Screenshot 2018-12-28 15.47.20.png" descr="Screenshot 2018-12-28 15.47.20.png"/>
          <p:cNvPicPr>
            <a:picLocks noChangeAspect="1"/>
          </p:cNvPicPr>
          <p:nvPr/>
        </p:nvPicPr>
        <p:blipFill>
          <a:blip r:embed="rId2"/>
          <a:stretch>
            <a:fillRect/>
          </a:stretch>
        </p:blipFill>
        <p:spPr>
          <a:xfrm>
            <a:off x="-12578" y="1566587"/>
            <a:ext cx="9144001" cy="4394844"/>
          </a:xfrm>
          <a:prstGeom prst="rect">
            <a:avLst/>
          </a:prstGeom>
          <a:ln w="12700">
            <a:miter lim="400000"/>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64F3-DA9D-44C2-8FE6-5DE976474DD9}"/>
              </a:ext>
            </a:extLst>
          </p:cNvPr>
          <p:cNvSpPr>
            <a:spLocks noGrp="1"/>
          </p:cNvSpPr>
          <p:nvPr>
            <p:ph type="title"/>
          </p:nvPr>
        </p:nvSpPr>
        <p:spPr>
          <a:xfrm>
            <a:off x="3724072" y="629268"/>
            <a:ext cx="4939868" cy="1286160"/>
          </a:xfrm>
        </p:spPr>
        <p:txBody>
          <a:bodyPr anchor="b">
            <a:normAutofit/>
          </a:bodyPr>
          <a:lstStyle/>
          <a:p>
            <a:r>
              <a:rPr lang="en-US" dirty="0">
                <a:cs typeface="Calibri Light"/>
              </a:rPr>
              <a:t>Drivers Ed</a:t>
            </a:r>
            <a:endParaRPr lang="en-US" dirty="0"/>
          </a:p>
        </p:txBody>
      </p:sp>
      <p:sp>
        <p:nvSpPr>
          <p:cNvPr id="3" name="Content Placeholder 2">
            <a:extLst>
              <a:ext uri="{FF2B5EF4-FFF2-40B4-BE49-F238E27FC236}">
                <a16:creationId xmlns:a16="http://schemas.microsoft.com/office/drawing/2014/main" id="{A4B59EA8-4321-402B-BB8B-F6F5C1E153E4}"/>
              </a:ext>
            </a:extLst>
          </p:cNvPr>
          <p:cNvSpPr>
            <a:spLocks noGrp="1"/>
          </p:cNvSpPr>
          <p:nvPr>
            <p:ph idx="1"/>
          </p:nvPr>
        </p:nvSpPr>
        <p:spPr>
          <a:xfrm>
            <a:off x="3724073" y="2438400"/>
            <a:ext cx="4939867" cy="3785419"/>
          </a:xfrm>
        </p:spPr>
        <p:txBody>
          <a:bodyPr vert="horz" lIns="91440" tIns="45720" rIns="91440" bIns="45720" rtlCol="0">
            <a:normAutofit/>
          </a:bodyPr>
          <a:lstStyle/>
          <a:p>
            <a:pPr marL="0" indent="0">
              <a:buNone/>
            </a:pPr>
            <a:r>
              <a:rPr lang="en-US" sz="1700">
                <a:ea typeface="+mn-lt"/>
                <a:cs typeface="+mn-lt"/>
              </a:rPr>
              <a:t>When starting through an intersection and you see an ambulance behind you, you must </a:t>
            </a:r>
            <a:endParaRPr lang="en-US" sz="1700"/>
          </a:p>
          <a:p>
            <a:pPr marL="0" indent="0">
              <a:buNone/>
            </a:pPr>
            <a:r>
              <a:rPr lang="en-US" sz="1700">
                <a:ea typeface="+mn-lt"/>
                <a:cs typeface="+mn-lt"/>
              </a:rPr>
              <a:t>a. stop in the intersection and allow the ambulance to go around. </a:t>
            </a:r>
          </a:p>
          <a:p>
            <a:pPr marL="0" indent="0">
              <a:buNone/>
            </a:pPr>
            <a:r>
              <a:rPr lang="en-US" sz="1700">
                <a:ea typeface="+mn-lt"/>
                <a:cs typeface="+mn-lt"/>
              </a:rPr>
              <a:t>b. pull to the right in the intersection and stop. </a:t>
            </a:r>
          </a:p>
          <a:p>
            <a:pPr marL="0" indent="0">
              <a:buNone/>
            </a:pPr>
            <a:r>
              <a:rPr lang="en-US" sz="1700">
                <a:ea typeface="+mn-lt"/>
                <a:cs typeface="+mn-lt"/>
              </a:rPr>
              <a:t>c. drive through the intersection, pull to the right and stop</a:t>
            </a:r>
            <a:endParaRPr lang="en-US" sz="1700">
              <a:cs typeface="Calibri"/>
            </a:endParaRPr>
          </a:p>
        </p:txBody>
      </p:sp>
      <p:pic>
        <p:nvPicPr>
          <p:cNvPr id="5" name="Picture 4" descr="Busy pedestrian crossing">
            <a:extLst>
              <a:ext uri="{FF2B5EF4-FFF2-40B4-BE49-F238E27FC236}">
                <a16:creationId xmlns:a16="http://schemas.microsoft.com/office/drawing/2014/main" id="{93EB77CB-D322-4C6F-8C42-D3FA6156BB96}"/>
              </a:ext>
            </a:extLst>
          </p:cNvPr>
          <p:cNvPicPr>
            <a:picLocks noChangeAspect="1"/>
          </p:cNvPicPr>
          <p:nvPr/>
        </p:nvPicPr>
        <p:blipFill rotWithShape="1">
          <a:blip r:embed="rId2"/>
          <a:srcRect l="32135" r="34048" b="-10"/>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CC0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663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mbulance Free Stock Photo - Public Domain Pictures">
            <a:extLst>
              <a:ext uri="{FF2B5EF4-FFF2-40B4-BE49-F238E27FC236}">
                <a16:creationId xmlns:a16="http://schemas.microsoft.com/office/drawing/2014/main" id="{BE6074AA-4EAC-4FA3-B267-DF91D859475C}"/>
              </a:ext>
            </a:extLst>
          </p:cNvPr>
          <p:cNvPicPr>
            <a:picLocks noChangeAspect="1"/>
          </p:cNvPicPr>
          <p:nvPr/>
        </p:nvPicPr>
        <p:blipFill rotWithShape="1">
          <a:blip r:embed="rId2"/>
          <a:srcRect l="17336" r="25353" b="909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F41B3E-0510-465F-9BF0-0361AFDC2558}"/>
              </a:ext>
            </a:extLst>
          </p:cNvPr>
          <p:cNvSpPr>
            <a:spLocks noGrp="1"/>
          </p:cNvSpPr>
          <p:nvPr>
            <p:ph type="title"/>
          </p:nvPr>
        </p:nvSpPr>
        <p:spPr>
          <a:xfrm>
            <a:off x="278320" y="1161288"/>
            <a:ext cx="2578608" cy="1124712"/>
          </a:xfrm>
        </p:spPr>
        <p:txBody>
          <a:bodyPr anchor="b">
            <a:normAutofit/>
          </a:bodyPr>
          <a:lstStyle/>
          <a:p>
            <a:r>
              <a:rPr lang="en-US" sz="2400">
                <a:cs typeface="Calibri Light"/>
              </a:rPr>
              <a:t>Drivers Ed</a:t>
            </a:r>
            <a:endParaRPr lang="en-US" sz="240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3DFDAC8-B625-467C-B857-8447D20DE47C}"/>
              </a:ext>
            </a:extLst>
          </p:cNvPr>
          <p:cNvSpPr>
            <a:spLocks noGrp="1"/>
          </p:cNvSpPr>
          <p:nvPr>
            <p:ph idx="1"/>
          </p:nvPr>
        </p:nvSpPr>
        <p:spPr>
          <a:xfrm>
            <a:off x="278320" y="2718054"/>
            <a:ext cx="2579180" cy="3207258"/>
          </a:xfrm>
        </p:spPr>
        <p:txBody>
          <a:bodyPr vert="horz" lIns="91440" tIns="45720" rIns="91440" bIns="45720" rtlCol="0" anchor="t">
            <a:normAutofit/>
          </a:bodyPr>
          <a:lstStyle/>
          <a:p>
            <a:pPr marL="0" indent="0">
              <a:buNone/>
            </a:pPr>
            <a:r>
              <a:rPr lang="en-US" sz="1500">
                <a:cs typeface="Calibri" panose="020F0502020204030204"/>
              </a:rPr>
              <a:t>Correct Answer</a:t>
            </a:r>
          </a:p>
          <a:p>
            <a:pPr marL="0" indent="0">
              <a:buNone/>
            </a:pPr>
            <a:endParaRPr lang="en-US" sz="1500">
              <a:cs typeface="Calibri" panose="020F0502020204030204"/>
            </a:endParaRPr>
          </a:p>
          <a:p>
            <a:pPr>
              <a:buNone/>
            </a:pPr>
            <a:r>
              <a:rPr lang="en-US" sz="1500">
                <a:cs typeface="Calibri" panose="020F0502020204030204"/>
              </a:rPr>
              <a:t>c. drive through the intersection, pull to the right and stop</a:t>
            </a:r>
            <a:endParaRPr lang="en-US" sz="1500">
              <a:ea typeface="+mn-lt"/>
              <a:cs typeface="+mn-lt"/>
            </a:endParaRPr>
          </a:p>
          <a:p>
            <a:pPr marL="0" indent="0">
              <a:buNone/>
            </a:pPr>
            <a:endParaRPr lang="en-US" sz="1500">
              <a:cs typeface="Calibri" panose="020F0502020204030204"/>
            </a:endParaRPr>
          </a:p>
        </p:txBody>
      </p:sp>
    </p:spTree>
    <p:extLst>
      <p:ext uri="{BB962C8B-B14F-4D97-AF65-F5344CB8AC3E}">
        <p14:creationId xmlns:p14="http://schemas.microsoft.com/office/powerpoint/2010/main" val="4258177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5" name="Rectangle 17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Title 2"/>
          <p:cNvSpPr txBox="1">
            <a:spLocks noGrp="1"/>
          </p:cNvSpPr>
          <p:nvPr>
            <p:ph type="title"/>
          </p:nvPr>
        </p:nvSpPr>
        <p:spPr>
          <a:xfrm>
            <a:off x="479161" y="639193"/>
            <a:ext cx="2678858" cy="3573516"/>
          </a:xfrm>
          <a:prstGeom prst="rect">
            <a:avLst/>
          </a:prstGeom>
        </p:spPr>
        <p:txBody>
          <a:bodyPr vert="horz" lIns="91440" tIns="45720" rIns="91440" bIns="45720" rtlCol="0" anchor="b">
            <a:normAutofit/>
          </a:bodyPr>
          <a:lstStyle>
            <a:lvl1pPr algn="ctr">
              <a:defRPr spc="100"/>
            </a:lvl1pPr>
          </a:lstStyle>
          <a:p>
            <a:pPr algn="l"/>
            <a:r>
              <a:rPr lang="en-US" sz="5700" dirty="0"/>
              <a:t>Referral</a:t>
            </a:r>
            <a:endParaRPr lang="en-US" sz="5700" kern="1200" dirty="0">
              <a:solidFill>
                <a:schemeClr val="tx1"/>
              </a:solidFill>
              <a:latin typeface="+mj-lt"/>
              <a:ea typeface="+mj-ea"/>
              <a:cs typeface="+mj-cs"/>
            </a:endParaRPr>
          </a:p>
        </p:txBody>
      </p:sp>
      <p:sp>
        <p:nvSpPr>
          <p:cNvPr id="17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6" name="Picture 425" descr="Top shot of a representation of networks with stick figures.">
            <a:extLst>
              <a:ext uri="{FF2B5EF4-FFF2-40B4-BE49-F238E27FC236}">
                <a16:creationId xmlns:a16="http://schemas.microsoft.com/office/drawing/2014/main" id="{2D4C81A3-549B-4A5B-AC77-AB0A1E553AB7}"/>
              </a:ext>
            </a:extLst>
          </p:cNvPr>
          <p:cNvPicPr>
            <a:picLocks noChangeAspect="1"/>
          </p:cNvPicPr>
          <p:nvPr/>
        </p:nvPicPr>
        <p:blipFill rotWithShape="1">
          <a:blip r:embed="rId2"/>
          <a:srcRect l="22805" r="6822" b="9"/>
          <a:stretch/>
        </p:blipFill>
        <p:spPr>
          <a:xfrm>
            <a:off x="3490722" y="858931"/>
            <a:ext cx="5410962" cy="511270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3" name="Rectangle 191">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4" name="Freeform: Shape 19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Freeform: Shape 19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 name="Title 2"/>
          <p:cNvSpPr txBox="1">
            <a:spLocks noGrp="1"/>
          </p:cNvSpPr>
          <p:nvPr>
            <p:ph type="title"/>
          </p:nvPr>
        </p:nvSpPr>
        <p:spPr>
          <a:xfrm>
            <a:off x="358485" y="1122363"/>
            <a:ext cx="3017520" cy="3204134"/>
          </a:xfrm>
          <a:prstGeom prst="rect">
            <a:avLst/>
          </a:prstGeom>
        </p:spPr>
        <p:txBody>
          <a:bodyPr vert="horz" lIns="91440" tIns="45720" rIns="91440" bIns="45720" rtlCol="0" anchor="b">
            <a:normAutofit/>
          </a:bodyPr>
          <a:lstStyle>
            <a:lvl1pPr algn="ctr">
              <a:defRPr spc="100"/>
            </a:lvl1pPr>
          </a:lstStyle>
          <a:p>
            <a:pPr algn="l"/>
            <a:r>
              <a:rPr lang="en-US" sz="4200" kern="1200">
                <a:solidFill>
                  <a:schemeClr val="tx1"/>
                </a:solidFill>
                <a:latin typeface="+mj-lt"/>
                <a:ea typeface="+mj-ea"/>
                <a:cs typeface="+mj-cs"/>
              </a:rPr>
              <a:t>DMV Reporting </a:t>
            </a:r>
          </a:p>
        </p:txBody>
      </p:sp>
      <p:sp>
        <p:nvSpPr>
          <p:cNvPr id="195" name="Rectangle 19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6" name="Rectangle 19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7A32C597-CDAC-4E92-BBB4-7EA771A16F3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164" r="-3" b="404"/>
          <a:stretch/>
        </p:blipFill>
        <p:spPr>
          <a:xfrm>
            <a:off x="4060767" y="1902697"/>
            <a:ext cx="4806627" cy="2901354"/>
          </a:xfrm>
          <a:prstGeom prst="rect">
            <a:avLst/>
          </a:prstGeom>
        </p:spPr>
      </p:pic>
      <p:sp>
        <p:nvSpPr>
          <p:cNvPr id="3" name="TextBox 2">
            <a:extLst>
              <a:ext uri="{FF2B5EF4-FFF2-40B4-BE49-F238E27FC236}">
                <a16:creationId xmlns:a16="http://schemas.microsoft.com/office/drawing/2014/main" id="{224B3198-DCF7-4CC0-99AB-5E9338F223EA}"/>
              </a:ext>
            </a:extLst>
          </p:cNvPr>
          <p:cNvSpPr txBox="1"/>
          <p:nvPr/>
        </p:nvSpPr>
        <p:spPr>
          <a:xfrm>
            <a:off x="6494630" y="4603996"/>
            <a:ext cx="2372764" cy="200055"/>
          </a:xfrm>
          <a:prstGeom prst="rect">
            <a:avLst/>
          </a:prstGeom>
          <a:solidFill>
            <a:srgbClr val="000000"/>
          </a:solidFill>
        </p:spPr>
        <p:txBody>
          <a:bodyPr wrap="none">
            <a:spAutoFit/>
          </a:bodyPr>
          <a:lstStyle/>
          <a:p>
            <a:pPr algn="r">
              <a:spcAft>
                <a:spcPts val="600"/>
              </a:spcAft>
            </a:pPr>
            <a:r>
              <a:rPr lang="en-US" sz="700">
                <a:solidFill>
                  <a:srgbClr val="FFFFFF"/>
                </a:solidFill>
                <a:latin typeface="+mn-lt"/>
                <a:ea typeface="+mn-ea"/>
                <a:cs typeface="+mn-cs"/>
                <a:hlinkClick r:id="rId3">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a:extLst>
                    <a:ext uri="{A12FA001-AC4F-418D-AE19-62706E023703}">
                      <ahyp:hlinkClr xmlns:ahyp="http://schemas.microsoft.com/office/drawing/2018/hyperlinkcolor" val="tx"/>
                    </a:ext>
                  </a:extLst>
                </a:hlinkClick>
              </a:rPr>
              <a:t>CC BY-SA</a:t>
            </a:r>
            <a:r>
              <a:rPr lang="en-US" sz="700">
                <a:solidFill>
                  <a:srgbClr val="FFFFFF"/>
                </a:solidFill>
                <a:latin typeface="+mn-lt"/>
                <a:ea typeface="+mn-ea"/>
                <a:cs typeface="+mn-cs"/>
              </a:rPr>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Refer for Re-test if Deficits are not severe and uncontrollable"/>
          <p:cNvSpPr txBox="1">
            <a:spLocks noGrp="1"/>
          </p:cNvSpPr>
          <p:nvPr>
            <p:ph type="title"/>
          </p:nvPr>
        </p:nvSpPr>
        <p:spPr>
          <a:xfrm>
            <a:off x="656192" y="117246"/>
            <a:ext cx="7886700" cy="1325563"/>
          </a:xfrm>
          <a:prstGeom prst="rect">
            <a:avLst/>
          </a:prstGeom>
        </p:spPr>
        <p:txBody>
          <a:bodyPr>
            <a:normAutofit/>
          </a:bodyPr>
          <a:lstStyle>
            <a:lvl1pPr defTabSz="896111">
              <a:defRPr sz="3136" spc="196"/>
            </a:lvl1pPr>
          </a:lstStyle>
          <a:p>
            <a:pPr algn="ctr"/>
            <a:r>
              <a:rPr sz="3100" dirty="0"/>
              <a:t>Refer for Re-test if </a:t>
            </a:r>
            <a:r>
              <a:rPr lang="en-US" sz="3100" dirty="0"/>
              <a:t>deficits</a:t>
            </a:r>
            <a:r>
              <a:rPr sz="3100" dirty="0"/>
              <a:t> are not severe and uncontrollable</a:t>
            </a:r>
            <a:endParaRPr lang="en-US"/>
          </a:p>
        </p:txBody>
      </p:sp>
      <p:pic>
        <p:nvPicPr>
          <p:cNvPr id="417" name="Screenshot 2018-12-28 16.13.59.png" descr="Screenshot 2018-12-28 16.13.59.png"/>
          <p:cNvPicPr>
            <a:picLocks noChangeAspect="1"/>
          </p:cNvPicPr>
          <p:nvPr/>
        </p:nvPicPr>
        <p:blipFill>
          <a:blip r:embed="rId2"/>
          <a:stretch>
            <a:fillRect/>
          </a:stretch>
        </p:blipFill>
        <p:spPr>
          <a:xfrm>
            <a:off x="0" y="1651288"/>
            <a:ext cx="9144000" cy="4592846"/>
          </a:xfrm>
          <a:prstGeom prst="rect">
            <a:avLst/>
          </a:prstGeom>
          <a:ln w="12700">
            <a:miter lim="400000"/>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Driver Re-evaluation request, continued"/>
          <p:cNvSpPr txBox="1">
            <a:spLocks noGrp="1"/>
          </p:cNvSpPr>
          <p:nvPr>
            <p:ph type="title"/>
          </p:nvPr>
        </p:nvSpPr>
        <p:spPr>
          <a:prstGeom prst="rect">
            <a:avLst/>
          </a:prstGeom>
        </p:spPr>
        <p:txBody>
          <a:bodyPr>
            <a:normAutofit/>
          </a:bodyPr>
          <a:lstStyle/>
          <a:p>
            <a:r>
              <a:rPr dirty="0"/>
              <a:t>Driver </a:t>
            </a:r>
            <a:r>
              <a:rPr lang="en-US" dirty="0"/>
              <a:t>re-evaluation</a:t>
            </a:r>
            <a:r>
              <a:rPr dirty="0"/>
              <a:t> request</a:t>
            </a:r>
          </a:p>
        </p:txBody>
      </p:sp>
      <p:sp>
        <p:nvSpPr>
          <p:cNvPr id="419" name="Body"/>
          <p:cNvSpPr txBox="1">
            <a:spLocks noGrp="1"/>
          </p:cNvSpPr>
          <p:nvPr>
            <p:ph idx="1"/>
          </p:nvPr>
        </p:nvSpPr>
        <p:spPr>
          <a:prstGeom prst="rect">
            <a:avLst/>
          </a:prstGeom>
        </p:spPr>
        <p:txBody>
          <a:bodyPr/>
          <a:lstStyle/>
          <a:p>
            <a:endParaRPr/>
          </a:p>
        </p:txBody>
      </p:sp>
      <p:pic>
        <p:nvPicPr>
          <p:cNvPr id="421" name="Screenshot 2018-12-28 16.14.18.png" descr="Screenshot 2018-12-28 16.14.18.png"/>
          <p:cNvPicPr>
            <a:picLocks noChangeAspect="1"/>
          </p:cNvPicPr>
          <p:nvPr/>
        </p:nvPicPr>
        <p:blipFill>
          <a:blip r:embed="rId2"/>
          <a:stretch>
            <a:fillRect/>
          </a:stretch>
        </p:blipFill>
        <p:spPr>
          <a:xfrm>
            <a:off x="12945" y="1677922"/>
            <a:ext cx="9144001" cy="4959575"/>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2"/>
          <p:cNvSpPr txBox="1">
            <a:spLocks noGrp="1"/>
          </p:cNvSpPr>
          <p:nvPr>
            <p:ph type="title"/>
          </p:nvPr>
        </p:nvSpPr>
        <p:spPr>
          <a:prstGeom prst="rect">
            <a:avLst/>
          </a:prstGeom>
        </p:spPr>
        <p:txBody>
          <a:bodyPr/>
          <a:lstStyle/>
          <a:p>
            <a:pPr algn="ctr"/>
            <a:r>
              <a:rPr dirty="0"/>
              <a:t>Driving during the lifespan</a:t>
            </a:r>
            <a:endParaRPr lang="en-US" dirty="0"/>
          </a:p>
        </p:txBody>
      </p:sp>
      <p:sp>
        <p:nvSpPr>
          <p:cNvPr id="139" name="Content Placeholder 1"/>
          <p:cNvSpPr txBox="1">
            <a:spLocks noGrp="1"/>
          </p:cNvSpPr>
          <p:nvPr>
            <p:ph idx="1"/>
          </p:nvPr>
        </p:nvSpPr>
        <p:spPr>
          <a:xfrm>
            <a:off x="367683" y="1520485"/>
            <a:ext cx="8407894" cy="2746716"/>
          </a:xfrm>
          <a:prstGeom prst="rect">
            <a:avLst/>
          </a:prstGeom>
        </p:spPr>
        <p:txBody>
          <a:bodyPr>
            <a:normAutofit fontScale="92500" lnSpcReduction="20000"/>
          </a:bodyPr>
          <a:lstStyle/>
          <a:p>
            <a:pPr marL="0" indent="45719">
              <a:buSzTx/>
              <a:buFont typeface="Wingdings 2"/>
              <a:buNone/>
              <a:defRPr sz="2200"/>
            </a:pPr>
            <a:endParaRPr/>
          </a:p>
          <a:p>
            <a:pPr marL="0" indent="45719">
              <a:buSzTx/>
              <a:buFont typeface="Wingdings 2"/>
              <a:buNone/>
              <a:defRPr spc="100"/>
            </a:pPr>
            <a:r>
              <a:t>Life expectancy exceeds driving fitness expectancy in the US </a:t>
            </a:r>
          </a:p>
          <a:p>
            <a:pPr marL="0" indent="45719">
              <a:buSzTx/>
              <a:buFont typeface="Wingdings 2"/>
              <a:buNone/>
            </a:pPr>
            <a:endParaRPr/>
          </a:p>
          <a:p>
            <a:pPr marL="0" indent="45719">
              <a:buSzTx/>
              <a:buFont typeface="Wingdings 2"/>
              <a:buNone/>
            </a:pPr>
            <a:endParaRPr/>
          </a:p>
          <a:p>
            <a:pPr marL="0" indent="45719">
              <a:buSzTx/>
              <a:buFont typeface="Wingdings 2"/>
              <a:buNone/>
              <a:defRPr spc="100"/>
            </a:pPr>
            <a:r>
              <a:t>~6 yrs for men</a:t>
            </a:r>
          </a:p>
          <a:p>
            <a:pPr marL="0" indent="45719">
              <a:buSzTx/>
              <a:buFont typeface="Wingdings 2"/>
              <a:buNone/>
              <a:defRPr spc="100"/>
            </a:pPr>
            <a:r>
              <a:t>~10 yrs for women </a:t>
            </a:r>
          </a:p>
        </p:txBody>
      </p:sp>
      <p:pic>
        <p:nvPicPr>
          <p:cNvPr id="141" name="Picture 3" descr="Picture 3"/>
          <p:cNvPicPr>
            <a:picLocks noChangeAspect="1"/>
          </p:cNvPicPr>
          <p:nvPr/>
        </p:nvPicPr>
        <p:blipFill>
          <a:blip r:embed="rId3"/>
          <a:stretch>
            <a:fillRect/>
          </a:stretch>
        </p:blipFill>
        <p:spPr>
          <a:xfrm>
            <a:off x="3495136" y="2556294"/>
            <a:ext cx="4953000" cy="2773680"/>
          </a:xfrm>
          <a:prstGeom prst="rect">
            <a:avLst/>
          </a:prstGeom>
          <a:ln w="12700">
            <a:miter lim="400000"/>
          </a:ln>
        </p:spPr>
      </p:pic>
      <p:sp>
        <p:nvSpPr>
          <p:cNvPr id="142" name="TextBox 4"/>
          <p:cNvSpPr txBox="1"/>
          <p:nvPr/>
        </p:nvSpPr>
        <p:spPr>
          <a:xfrm>
            <a:off x="997900" y="5576977"/>
            <a:ext cx="7411529"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lvl1pPr>
              <a:defRPr sz="2000">
                <a:solidFill>
                  <a:srgbClr val="775F55"/>
                </a:solidFill>
              </a:defRPr>
            </a:lvl1pPr>
          </a:lstStyle>
          <a:p>
            <a:pPr algn="ctr"/>
            <a:r>
              <a:rPr sz="3200" dirty="0"/>
              <a:t>Most older adults need to retire from driving in their lifetime</a:t>
            </a:r>
            <a:r>
              <a:rPr lang="en-US" sz="3200" dirty="0"/>
              <a:t> </a:t>
            </a:r>
            <a:endParaRPr sz="3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Screenshot 2018-12-28 16.09.08.png" descr="Screenshot 2018-12-28 16.09.08.png"/>
          <p:cNvPicPr>
            <a:picLocks noChangeAspect="1"/>
          </p:cNvPicPr>
          <p:nvPr/>
        </p:nvPicPr>
        <p:blipFill>
          <a:blip r:embed="rId2"/>
          <a:stretch>
            <a:fillRect/>
          </a:stretch>
        </p:blipFill>
        <p:spPr>
          <a:xfrm>
            <a:off x="0" y="-37934"/>
            <a:ext cx="9144000" cy="4089068"/>
          </a:xfrm>
          <a:prstGeom prst="rect">
            <a:avLst/>
          </a:prstGeom>
          <a:ln w="12700">
            <a:miter lim="400000"/>
          </a:ln>
        </p:spPr>
      </p:pic>
      <p:pic>
        <p:nvPicPr>
          <p:cNvPr id="404" name="Screenshot 2018-12-28 16.09.38.png" descr="Screenshot 2018-12-28 16.09.38.png"/>
          <p:cNvPicPr>
            <a:picLocks noChangeAspect="1"/>
          </p:cNvPicPr>
          <p:nvPr/>
        </p:nvPicPr>
        <p:blipFill>
          <a:blip r:embed="rId3"/>
          <a:stretch>
            <a:fillRect/>
          </a:stretch>
        </p:blipFill>
        <p:spPr>
          <a:xfrm>
            <a:off x="0" y="4003576"/>
            <a:ext cx="9144000" cy="4032448"/>
          </a:xfrm>
          <a:prstGeom prst="rect">
            <a:avLst/>
          </a:prstGeom>
          <a:ln w="12700">
            <a:miter lim="400000"/>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Screenshot 2018-12-28 16.09.53.png" descr="Screenshot 2018-12-28 16.09.53.png"/>
          <p:cNvPicPr>
            <a:picLocks noChangeAspect="1"/>
          </p:cNvPicPr>
          <p:nvPr/>
        </p:nvPicPr>
        <p:blipFill>
          <a:blip r:embed="rId2"/>
          <a:stretch>
            <a:fillRect/>
          </a:stretch>
        </p:blipFill>
        <p:spPr>
          <a:xfrm>
            <a:off x="0" y="1673239"/>
            <a:ext cx="9144000" cy="3511522"/>
          </a:xfrm>
          <a:prstGeom prst="rect">
            <a:avLst/>
          </a:prstGeom>
          <a:ln w="12700">
            <a:miter lim="400000"/>
          </a:ln>
        </p:spPr>
      </p:pic>
      <p:sp>
        <p:nvSpPr>
          <p:cNvPr id="407" name="**You MUST report even if the patient…"/>
          <p:cNvSpPr txBox="1"/>
          <p:nvPr/>
        </p:nvSpPr>
        <p:spPr>
          <a:xfrm>
            <a:off x="2172439" y="5669279"/>
            <a:ext cx="4202532"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**You MUST report even if the patient</a:t>
            </a:r>
          </a:p>
          <a:p>
            <a:r>
              <a:t> voluntarily retires from driving**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2" descr="Picture 2"/>
          <p:cNvPicPr>
            <a:picLocks noChangeAspect="1"/>
          </p:cNvPicPr>
          <p:nvPr/>
        </p:nvPicPr>
        <p:blipFill>
          <a:blip r:embed="rId2"/>
          <a:srcRect l="9599" t="14868" r="58587" b="53352"/>
          <a:stretch>
            <a:fillRect/>
          </a:stretch>
        </p:blipFill>
        <p:spPr>
          <a:xfrm>
            <a:off x="176732" y="1066799"/>
            <a:ext cx="8814869" cy="4953002"/>
          </a:xfrm>
          <a:prstGeom prst="rect">
            <a:avLst/>
          </a:prstGeom>
          <a:ln w="12700">
            <a:miter lim="400000"/>
          </a:ln>
        </p:spPr>
      </p:pic>
      <p:pic>
        <p:nvPicPr>
          <p:cNvPr id="410" name="Ink 2" descr="Ink 2"/>
          <p:cNvPicPr>
            <a:picLocks noChangeAspect="1"/>
          </p:cNvPicPr>
          <p:nvPr/>
        </p:nvPicPr>
        <p:blipFill>
          <a:blip r:embed="rId3"/>
          <a:stretch>
            <a:fillRect/>
          </a:stretch>
        </p:blipFill>
        <p:spPr>
          <a:xfrm>
            <a:off x="5646475" y="1492498"/>
            <a:ext cx="3065401" cy="230761"/>
          </a:xfrm>
          <a:prstGeom prst="rect">
            <a:avLst/>
          </a:prstGeom>
          <a:ln w="12700">
            <a:miter lim="400000"/>
          </a:ln>
        </p:spPr>
      </p:pic>
      <p:pic>
        <p:nvPicPr>
          <p:cNvPr id="411" name="Ink 7" descr="Ink 7"/>
          <p:cNvPicPr>
            <a:picLocks noChangeAspect="1"/>
          </p:cNvPicPr>
          <p:nvPr/>
        </p:nvPicPr>
        <p:blipFill>
          <a:blip r:embed="rId4"/>
          <a:stretch>
            <a:fillRect/>
          </a:stretch>
        </p:blipFill>
        <p:spPr>
          <a:xfrm>
            <a:off x="203996" y="1693738"/>
            <a:ext cx="3021840" cy="244081"/>
          </a:xfrm>
          <a:prstGeom prst="rect">
            <a:avLst/>
          </a:prstGeom>
          <a:ln w="12700">
            <a:miter lim="400000"/>
          </a:ln>
        </p:spPr>
      </p:pic>
      <p:pic>
        <p:nvPicPr>
          <p:cNvPr id="412" name="Ink 8" descr="Ink 8"/>
          <p:cNvPicPr>
            <a:picLocks noChangeAspect="1"/>
          </p:cNvPicPr>
          <p:nvPr/>
        </p:nvPicPr>
        <p:blipFill>
          <a:blip r:embed="rId5"/>
          <a:stretch>
            <a:fillRect/>
          </a:stretch>
        </p:blipFill>
        <p:spPr>
          <a:xfrm>
            <a:off x="6182155" y="3832138"/>
            <a:ext cx="2045521" cy="236521"/>
          </a:xfrm>
          <a:prstGeom prst="rect">
            <a:avLst/>
          </a:prstGeom>
          <a:ln w="12700">
            <a:miter lim="400000"/>
          </a:ln>
        </p:spPr>
      </p:pic>
      <p:pic>
        <p:nvPicPr>
          <p:cNvPr id="413" name="Ink 10" descr="Ink 10"/>
          <p:cNvPicPr>
            <a:picLocks noChangeAspect="1"/>
          </p:cNvPicPr>
          <p:nvPr/>
        </p:nvPicPr>
        <p:blipFill>
          <a:blip r:embed="rId6"/>
          <a:stretch>
            <a:fillRect/>
          </a:stretch>
        </p:blipFill>
        <p:spPr>
          <a:xfrm>
            <a:off x="203996" y="4014658"/>
            <a:ext cx="6815160" cy="268921"/>
          </a:xfrm>
          <a:prstGeom prst="rect">
            <a:avLst/>
          </a:prstGeom>
          <a:ln w="12700">
            <a:miter lim="400000"/>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9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9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19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19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9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9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433" name="Title 2"/>
          <p:cNvSpPr txBox="1">
            <a:spLocks noGrp="1"/>
          </p:cNvSpPr>
          <p:nvPr>
            <p:ph type="title"/>
          </p:nvPr>
        </p:nvSpPr>
        <p:spPr>
          <a:xfrm>
            <a:off x="401265" y="685800"/>
            <a:ext cx="2085203" cy="5105400"/>
          </a:xfrm>
          <a:prstGeom prst="rect">
            <a:avLst/>
          </a:prstGeom>
        </p:spPr>
        <p:txBody>
          <a:bodyPr>
            <a:normAutofit/>
          </a:bodyPr>
          <a:lstStyle/>
          <a:p>
            <a:r>
              <a:rPr lang="en-US" sz="3500">
                <a:solidFill>
                  <a:srgbClr val="FFFFFF"/>
                </a:solidFill>
              </a:rPr>
              <a:t>Other resources</a:t>
            </a:r>
          </a:p>
        </p:txBody>
      </p:sp>
      <p:graphicFrame>
        <p:nvGraphicFramePr>
          <p:cNvPr id="435" name="Content Placeholder 1">
            <a:extLst>
              <a:ext uri="{FF2B5EF4-FFF2-40B4-BE49-F238E27FC236}">
                <a16:creationId xmlns:a16="http://schemas.microsoft.com/office/drawing/2014/main" id="{1079F4EF-903B-4B38-9ABF-A1A2B2E33603}"/>
              </a:ext>
            </a:extLst>
          </p:cNvPr>
          <p:cNvGraphicFramePr>
            <a:graphicFrameLocks noGrp="1"/>
          </p:cNvGraphicFramePr>
          <p:nvPr>
            <p:ph idx="1"/>
            <p:extLst>
              <p:ext uri="{D42A27DB-BD31-4B8C-83A1-F6EECF244321}">
                <p14:modId xmlns:p14="http://schemas.microsoft.com/office/powerpoint/2010/main" val="2302867139"/>
              </p:ext>
            </p:extLst>
          </p:nvPr>
        </p:nvGraphicFramePr>
        <p:xfrm>
          <a:off x="3757612" y="685799"/>
          <a:ext cx="4869656" cy="5750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F4D2C91-683E-4A8F-9DE2-66FDAC4BC23A}"/>
              </a:ext>
            </a:extLst>
          </p:cNvPr>
          <p:cNvSpPr txBox="1"/>
          <p:nvPr/>
        </p:nvSpPr>
        <p:spPr>
          <a:xfrm>
            <a:off x="4243526" y="452761"/>
            <a:ext cx="4190260" cy="6463308"/>
          </a:xfrm>
          <a:prstGeom prst="rect">
            <a:avLst/>
          </a:prstGeom>
          <a:noFill/>
        </p:spPr>
        <p:txBody>
          <a:bodyPr wrap="square" rtlCol="0">
            <a:spAutoFit/>
          </a:bodyPr>
          <a:lstStyle/>
          <a:p>
            <a:pPr lvl="0"/>
            <a:r>
              <a:rPr lang="en-US" dirty="0">
                <a:latin typeface="Calibri" panose="020F0502020204030204" pitchFamily="34" charset="0"/>
                <a:cs typeface="Calibri" panose="020F0502020204030204" pitchFamily="34" charset="0"/>
              </a:rPr>
              <a:t>Aging and Disability Services offices</a:t>
            </a:r>
            <a:r>
              <a:rPr lang="en-US" dirty="0">
                <a:latin typeface="Calibri Light" panose="020F0302020204030204"/>
              </a:rPr>
              <a:t> </a:t>
            </a:r>
            <a:r>
              <a:rPr lang="en-US" dirty="0">
                <a:latin typeface="Calibri Light" panose="020F0302020204030204"/>
                <a:hlinkClick r:id="rId7"/>
              </a:rPr>
              <a:t>http://www.oregon.gov/dhs/spwpd/pages/offices.aspx#top</a:t>
            </a:r>
          </a:p>
          <a:p>
            <a:pPr lvl="0"/>
            <a:endParaRPr lang="en-US" dirty="0">
              <a:hlinkClick r:id="rId7"/>
            </a:endParaRPr>
          </a:p>
          <a:p>
            <a:pPr lvl="0"/>
            <a:r>
              <a:rPr lang="en-US" dirty="0">
                <a:latin typeface="Calibri" panose="020F0502020204030204" pitchFamily="34" charset="0"/>
                <a:cs typeface="Calibri" panose="020F0502020204030204" pitchFamily="34" charset="0"/>
              </a:rPr>
              <a:t>AAA Senior Driving Resources</a:t>
            </a:r>
            <a:r>
              <a:rPr lang="en-US" dirty="0">
                <a:latin typeface="Calibri Light" panose="020F0302020204030204"/>
              </a:rPr>
              <a:t> </a:t>
            </a:r>
            <a:r>
              <a:rPr lang="en-US" dirty="0">
                <a:latin typeface="Calibri Light" panose="020F0302020204030204"/>
                <a:hlinkClick r:id="rId8"/>
              </a:rPr>
              <a:t>https://exchange.aaa.com/saftey/seniordriver-safety-mobility/</a:t>
            </a:r>
          </a:p>
          <a:p>
            <a:pPr lvl="0"/>
            <a:endParaRPr lang="en-US" dirty="0">
              <a:hlinkClick r:id="rId8"/>
            </a:endParaRPr>
          </a:p>
          <a:p>
            <a:pPr lvl="0"/>
            <a:r>
              <a:rPr lang="en-US" dirty="0">
                <a:latin typeface="+mn-lt"/>
              </a:rPr>
              <a:t>AARP Driving Safety Resources </a:t>
            </a:r>
            <a:r>
              <a:rPr lang="en-US" dirty="0">
                <a:latin typeface="Calibri Light" panose="020F0302020204030204"/>
                <a:hlinkClick r:id="rId9"/>
              </a:rPr>
              <a:t>https://www.aarp.org/auto/driversafety/driving-assessment/</a:t>
            </a:r>
          </a:p>
          <a:p>
            <a:pPr lvl="0"/>
            <a:endParaRPr lang="en-US" dirty="0">
              <a:hlinkClick r:id="rId9"/>
            </a:endParaRPr>
          </a:p>
          <a:p>
            <a:pPr lvl="0"/>
            <a:r>
              <a:rPr lang="en-US" dirty="0">
                <a:solidFill>
                  <a:schemeClr val="tx1"/>
                </a:solidFill>
                <a:latin typeface="+mn-lt"/>
              </a:rPr>
              <a:t>Association of Driver Rehabilitation</a:t>
            </a:r>
            <a:r>
              <a:rPr lang="en-US" dirty="0">
                <a:solidFill>
                  <a:schemeClr val="tx1"/>
                </a:solidFill>
                <a:latin typeface="Calibri Light" panose="020F0302020204030204"/>
              </a:rPr>
              <a:t> </a:t>
            </a:r>
            <a:r>
              <a:rPr lang="en-US" dirty="0">
                <a:latin typeface="Calibri" panose="020F0502020204030204" pitchFamily="34" charset="0"/>
                <a:cs typeface="Calibri" panose="020F0502020204030204" pitchFamily="34" charset="0"/>
              </a:rPr>
              <a:t>Specialists </a:t>
            </a:r>
          </a:p>
          <a:p>
            <a:pPr lvl="0"/>
            <a:r>
              <a:rPr lang="en-US" dirty="0">
                <a:latin typeface="Calibri Light" panose="020F0302020204030204"/>
                <a:hlinkClick r:id="rId10"/>
              </a:rPr>
              <a:t>https://www.aded.net</a:t>
            </a:r>
            <a:endParaRPr lang="en-US" dirty="0">
              <a:hlinkClick r:id="rId10"/>
            </a:endParaRPr>
          </a:p>
          <a:p>
            <a:pPr lvl="0"/>
            <a:endParaRPr lang="en-US" dirty="0">
              <a:solidFill>
                <a:schemeClr val="tx1"/>
              </a:solidFill>
              <a:latin typeface="Calibri" panose="020F0502020204030204" pitchFamily="34" charset="0"/>
              <a:cs typeface="Calibri" panose="020F0502020204030204" pitchFamily="34" charset="0"/>
            </a:endParaRPr>
          </a:p>
          <a:p>
            <a:pPr lvl="0"/>
            <a:r>
              <a:rPr lang="en-US" dirty="0">
                <a:solidFill>
                  <a:schemeClr val="tx1"/>
                </a:solidFill>
                <a:latin typeface="Calibri" panose="020F0502020204030204" pitchFamily="34" charset="0"/>
                <a:cs typeface="Calibri" panose="020F0502020204030204" pitchFamily="34" charset="0"/>
              </a:rPr>
              <a:t>Older Adult Driver Initiative</a:t>
            </a:r>
            <a:r>
              <a:rPr lang="en-US" dirty="0">
                <a:latin typeface="Calibri Light" panose="020F0302020204030204"/>
              </a:rPr>
              <a:t> </a:t>
            </a:r>
            <a:r>
              <a:rPr lang="en-US" dirty="0">
                <a:solidFill>
                  <a:schemeClr val="accent1"/>
                </a:solidFill>
                <a:latin typeface="Calibri Light" panose="020F0302020204030204"/>
                <a:hlinkClick r:id="rId11">
                  <a:extLst>
                    <a:ext uri="{A12FA001-AC4F-418D-AE19-62706E023703}">
                      <ahyp:hlinkClr xmlns:ahyp="http://schemas.microsoft.com/office/drawing/2018/hyperlinkcolor" val="tx"/>
                    </a:ext>
                  </a:extLst>
                </a:hlinkClick>
              </a:rPr>
              <a:t>https://www.planfortheroadahead.com</a:t>
            </a:r>
          </a:p>
          <a:p>
            <a:endParaRPr lang="en-US" dirty="0"/>
          </a:p>
          <a:p>
            <a:r>
              <a:rPr lang="en-US" dirty="0">
                <a:latin typeface="Calibri" panose="020F0502020204030204" pitchFamily="34" charset="0"/>
                <a:cs typeface="Calibri" panose="020F0502020204030204" pitchFamily="34" charset="0"/>
              </a:rPr>
              <a:t>The Hartford Center: Driving Safety</a:t>
            </a:r>
          </a:p>
          <a:p>
            <a:pPr lvl="0"/>
            <a:r>
              <a:rPr lang="en-US" dirty="0">
                <a:solidFill>
                  <a:schemeClr val="accent1"/>
                </a:solidFill>
                <a:latin typeface="Calibri Light" panose="020F0302020204030204"/>
                <a:hlinkClick r:id="rId11">
                  <a:extLst>
                    <a:ext uri="{A12FA001-AC4F-418D-AE19-62706E023703}">
                      <ahyp:hlinkClr xmlns:ahyp="http://schemas.microsoft.com/office/drawing/2018/hyperlinkcolor" val="tx"/>
                    </a:ext>
                  </a:extLst>
                </a:hlinkClick>
              </a:rPr>
              <a:t>https://www.thehartford.com/resources/mature-market-excellence/driving-safety</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 name="Diagram 2"/>
          <p:cNvGrpSpPr/>
          <p:nvPr/>
        </p:nvGrpSpPr>
        <p:grpSpPr>
          <a:xfrm>
            <a:off x="1676398" y="1575258"/>
            <a:ext cx="5715002" cy="5020494"/>
            <a:chOff x="-1" y="-58591"/>
            <a:chExt cx="5715002" cy="5020491"/>
          </a:xfrm>
        </p:grpSpPr>
        <p:grpSp>
          <p:nvGrpSpPr>
            <p:cNvPr id="437" name="Group"/>
            <p:cNvGrpSpPr/>
            <p:nvPr/>
          </p:nvGrpSpPr>
          <p:grpSpPr>
            <a:xfrm>
              <a:off x="-1" y="80160"/>
              <a:ext cx="1171193" cy="1673129"/>
              <a:chOff x="0" y="-1"/>
              <a:chExt cx="1171191" cy="1673127"/>
            </a:xfrm>
          </p:grpSpPr>
          <p:sp>
            <p:nvSpPr>
              <p:cNvPr id="435" name="Chevron"/>
              <p:cNvSpPr/>
              <p:nvPr/>
            </p:nvSpPr>
            <p:spPr>
              <a:xfrm rot="5400000">
                <a:off x="-250969" y="250968"/>
                <a:ext cx="1673127" cy="1171190"/>
              </a:xfrm>
              <a:prstGeom prst="chevron">
                <a:avLst>
                  <a:gd name="adj" fmla="val 50000"/>
                </a:avLst>
              </a:prstGeom>
              <a:solidFill>
                <a:schemeClr val="accent2"/>
              </a:solidFill>
              <a:ln w="19050" cap="flat">
                <a:solidFill>
                  <a:schemeClr val="accent2"/>
                </a:solidFill>
                <a:prstDash val="solid"/>
                <a:round/>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endParaRPr/>
              </a:p>
            </p:txBody>
          </p:sp>
          <p:sp>
            <p:nvSpPr>
              <p:cNvPr id="436" name="Identify"/>
              <p:cNvSpPr txBox="1"/>
              <p:nvPr/>
            </p:nvSpPr>
            <p:spPr>
              <a:xfrm>
                <a:off x="1" y="685433"/>
                <a:ext cx="1171190" cy="3022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 tIns="11429" rIns="11429" bIns="11429" numCol="1" anchor="ctr">
                <a:spAutoFit/>
              </a:bodyPr>
              <a:lstStyle>
                <a:lvl1pPr algn="ctr" defTabSz="800100">
                  <a:lnSpc>
                    <a:spcPct val="90000"/>
                  </a:lnSpc>
                  <a:spcBef>
                    <a:spcPts val="700"/>
                  </a:spcBef>
                  <a:defRPr>
                    <a:solidFill>
                      <a:srgbClr val="FFFFFF"/>
                    </a:solidFill>
                  </a:defRPr>
                </a:lvl1pPr>
              </a:lstStyle>
              <a:p>
                <a:r>
                  <a:t>Identify</a:t>
                </a:r>
              </a:p>
            </p:txBody>
          </p:sp>
        </p:grpSp>
        <p:grpSp>
          <p:nvGrpSpPr>
            <p:cNvPr id="440" name="Group"/>
            <p:cNvGrpSpPr/>
            <p:nvPr/>
          </p:nvGrpSpPr>
          <p:grpSpPr>
            <a:xfrm>
              <a:off x="1171187" y="-58591"/>
              <a:ext cx="4543813" cy="1306448"/>
              <a:chOff x="-1" y="-58590"/>
              <a:chExt cx="4543812" cy="1306446"/>
            </a:xfrm>
          </p:grpSpPr>
          <p:sp>
            <p:nvSpPr>
              <p:cNvPr id="438" name="Shape"/>
              <p:cNvSpPr/>
              <p:nvPr/>
            </p:nvSpPr>
            <p:spPr>
              <a:xfrm rot="5400000">
                <a:off x="1647976" y="-1647978"/>
                <a:ext cx="1247857" cy="454381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43"/>
                      <a:pt x="21600" y="989"/>
                    </a:cubicBezTo>
                    <a:lnTo>
                      <a:pt x="21600" y="21600"/>
                    </a:lnTo>
                    <a:lnTo>
                      <a:pt x="0" y="21600"/>
                    </a:lnTo>
                    <a:lnTo>
                      <a:pt x="0" y="989"/>
                    </a:lnTo>
                    <a:cubicBezTo>
                      <a:pt x="0" y="443"/>
                      <a:pt x="1612" y="0"/>
                      <a:pt x="3600" y="0"/>
                    </a:cubicBezTo>
                    <a:close/>
                  </a:path>
                </a:pathLst>
              </a:custGeom>
              <a:solidFill>
                <a:srgbClr val="FFFFFF">
                  <a:alpha val="90000"/>
                </a:srgbClr>
              </a:solidFill>
              <a:ln w="19050" cap="flat">
                <a:solidFill>
                  <a:schemeClr val="accent2"/>
                </a:solidFill>
                <a:prstDash val="solid"/>
                <a:round/>
              </a:ln>
              <a:effectLst/>
            </p:spPr>
            <p:txBody>
              <a:bodyPr wrap="square" lIns="45719" tIns="45719" rIns="45719" bIns="45719" numCol="1" anchor="ctr">
                <a:noAutofit/>
              </a:bodyPr>
              <a:lstStyle/>
              <a:p>
                <a:pPr defTabSz="533400">
                  <a:lnSpc>
                    <a:spcPct val="90000"/>
                  </a:lnSpc>
                  <a:spcBef>
                    <a:spcPts val="300"/>
                  </a:spcBef>
                  <a:defRPr sz="1200"/>
                </a:pPr>
                <a:endParaRPr/>
              </a:p>
            </p:txBody>
          </p:sp>
          <p:sp>
            <p:nvSpPr>
              <p:cNvPr id="439" name="Red flag condition…"/>
              <p:cNvSpPr txBox="1"/>
              <p:nvPr/>
            </p:nvSpPr>
            <p:spPr>
              <a:xfrm>
                <a:off x="60914" y="-58590"/>
                <a:ext cx="4482896" cy="12377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marL="57150" lvl="1" indent="-57150" defTabSz="400050">
                  <a:lnSpc>
                    <a:spcPct val="90000"/>
                  </a:lnSpc>
                  <a:spcBef>
                    <a:spcPts val="300"/>
                  </a:spcBef>
                  <a:buSzPct val="100000"/>
                  <a:buChar char="•"/>
                  <a:defRPr sz="900"/>
                </a:pPr>
                <a:endParaRPr dirty="0"/>
              </a:p>
              <a:p>
                <a:pPr marL="114300" lvl="1" indent="-114300" defTabSz="533400">
                  <a:lnSpc>
                    <a:spcPct val="90000"/>
                  </a:lnSpc>
                  <a:spcBef>
                    <a:spcPts val="200"/>
                  </a:spcBef>
                  <a:buSzPct val="100000"/>
                  <a:buChar char="•"/>
                  <a:defRPr sz="1200"/>
                </a:pPr>
                <a:r>
                  <a:rPr lang="en-US" sz="1400" dirty="0"/>
                  <a:t>VISION</a:t>
                </a:r>
                <a:endParaRPr sz="1400" dirty="0"/>
              </a:p>
              <a:p>
                <a:pPr marL="114300" lvl="1" indent="-114300" defTabSz="533400">
                  <a:lnSpc>
                    <a:spcPct val="90000"/>
                  </a:lnSpc>
                  <a:spcBef>
                    <a:spcPts val="200"/>
                  </a:spcBef>
                  <a:buSzPct val="100000"/>
                  <a:buChar char="•"/>
                  <a:defRPr sz="1200"/>
                </a:pPr>
                <a:r>
                  <a:rPr lang="en-US" sz="1400" dirty="0"/>
                  <a:t>FUNCTION</a:t>
                </a:r>
                <a:endParaRPr sz="1400" dirty="0"/>
              </a:p>
              <a:p>
                <a:pPr marL="114300" lvl="1" indent="-114300" defTabSz="533400">
                  <a:lnSpc>
                    <a:spcPct val="90000"/>
                  </a:lnSpc>
                  <a:spcBef>
                    <a:spcPts val="200"/>
                  </a:spcBef>
                  <a:buSzPct val="100000"/>
                  <a:buChar char="•"/>
                  <a:defRPr sz="1200"/>
                </a:pPr>
                <a:r>
                  <a:rPr lang="en-US" sz="1400" dirty="0"/>
                  <a:t>COGNITION</a:t>
                </a:r>
                <a:endParaRPr sz="1400" dirty="0"/>
              </a:p>
              <a:p>
                <a:pPr marL="114300" lvl="1" indent="-114300" defTabSz="533400">
                  <a:lnSpc>
                    <a:spcPct val="90000"/>
                  </a:lnSpc>
                  <a:spcBef>
                    <a:spcPts val="200"/>
                  </a:spcBef>
                  <a:buSzPct val="100000"/>
                  <a:buChar char="•"/>
                  <a:defRPr sz="1200"/>
                </a:pPr>
                <a:r>
                  <a:rPr lang="en-US" sz="1400" dirty="0"/>
                  <a:t>SUBSTANCES</a:t>
                </a:r>
                <a:endParaRPr sz="1400" dirty="0"/>
              </a:p>
              <a:p>
                <a:pPr marL="114300" lvl="1" indent="-114300" defTabSz="533400">
                  <a:lnSpc>
                    <a:spcPct val="90000"/>
                  </a:lnSpc>
                  <a:spcBef>
                    <a:spcPts val="200"/>
                  </a:spcBef>
                  <a:buSzPct val="100000"/>
                  <a:buChar char="•"/>
                  <a:defRPr sz="1200"/>
                </a:pPr>
                <a:r>
                  <a:rPr lang="en-US" sz="1400" dirty="0"/>
                  <a:t>DRIVING CONCERNS</a:t>
                </a:r>
                <a:endParaRPr sz="1400" dirty="0"/>
              </a:p>
            </p:txBody>
          </p:sp>
        </p:grpSp>
        <p:grpSp>
          <p:nvGrpSpPr>
            <p:cNvPr id="443" name="Group"/>
            <p:cNvGrpSpPr/>
            <p:nvPr/>
          </p:nvGrpSpPr>
          <p:grpSpPr>
            <a:xfrm>
              <a:off x="-1" y="1689409"/>
              <a:ext cx="1171193" cy="1673129"/>
              <a:chOff x="0" y="-1"/>
              <a:chExt cx="1171191" cy="1673127"/>
            </a:xfrm>
          </p:grpSpPr>
          <p:sp>
            <p:nvSpPr>
              <p:cNvPr id="441" name="Chevron"/>
              <p:cNvSpPr/>
              <p:nvPr/>
            </p:nvSpPr>
            <p:spPr>
              <a:xfrm rot="5400000">
                <a:off x="-250969" y="250968"/>
                <a:ext cx="1673127" cy="1171190"/>
              </a:xfrm>
              <a:prstGeom prst="chevron">
                <a:avLst>
                  <a:gd name="adj" fmla="val 50000"/>
                </a:avLst>
              </a:prstGeom>
              <a:solidFill>
                <a:schemeClr val="accent3"/>
              </a:solidFill>
              <a:ln w="19050" cap="flat">
                <a:solidFill>
                  <a:schemeClr val="accent3"/>
                </a:solidFill>
                <a:prstDash val="solid"/>
                <a:round/>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endParaRPr/>
              </a:p>
            </p:txBody>
          </p:sp>
          <p:sp>
            <p:nvSpPr>
              <p:cNvPr id="442" name="Assess"/>
              <p:cNvSpPr txBox="1"/>
              <p:nvPr/>
            </p:nvSpPr>
            <p:spPr>
              <a:xfrm>
                <a:off x="1" y="685434"/>
                <a:ext cx="1171190" cy="3022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 tIns="11429" rIns="11429" bIns="11429" numCol="1" anchor="ctr">
                <a:spAutoFit/>
              </a:bodyPr>
              <a:lstStyle>
                <a:lvl1pPr algn="ctr" defTabSz="800100">
                  <a:lnSpc>
                    <a:spcPct val="90000"/>
                  </a:lnSpc>
                  <a:spcBef>
                    <a:spcPts val="700"/>
                  </a:spcBef>
                  <a:defRPr>
                    <a:solidFill>
                      <a:srgbClr val="FFFFFF"/>
                    </a:solidFill>
                  </a:defRPr>
                </a:lvl1pPr>
              </a:lstStyle>
              <a:p>
                <a:r>
                  <a:t>Assess</a:t>
                </a:r>
              </a:p>
            </p:txBody>
          </p:sp>
        </p:grpSp>
        <p:grpSp>
          <p:nvGrpSpPr>
            <p:cNvPr id="446" name="Group"/>
            <p:cNvGrpSpPr/>
            <p:nvPr/>
          </p:nvGrpSpPr>
          <p:grpSpPr>
            <a:xfrm>
              <a:off x="1171187" y="1575078"/>
              <a:ext cx="4543812" cy="1316199"/>
              <a:chOff x="-1" y="0"/>
              <a:chExt cx="4543811" cy="1316198"/>
            </a:xfrm>
          </p:grpSpPr>
          <p:sp>
            <p:nvSpPr>
              <p:cNvPr id="444" name="Shape"/>
              <p:cNvSpPr/>
              <p:nvPr/>
            </p:nvSpPr>
            <p:spPr>
              <a:xfrm rot="5400000">
                <a:off x="1613806" y="-1613807"/>
                <a:ext cx="1316198" cy="454381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67"/>
                      <a:pt x="21600" y="1043"/>
                    </a:cubicBezTo>
                    <a:lnTo>
                      <a:pt x="21600" y="21600"/>
                    </a:lnTo>
                    <a:lnTo>
                      <a:pt x="0" y="21600"/>
                    </a:lnTo>
                    <a:lnTo>
                      <a:pt x="0" y="1043"/>
                    </a:lnTo>
                    <a:cubicBezTo>
                      <a:pt x="0" y="467"/>
                      <a:pt x="1612" y="0"/>
                      <a:pt x="3600" y="0"/>
                    </a:cubicBezTo>
                    <a:close/>
                  </a:path>
                </a:pathLst>
              </a:custGeom>
              <a:solidFill>
                <a:srgbClr val="FFFFFF">
                  <a:alpha val="90000"/>
                </a:srgbClr>
              </a:solidFill>
              <a:ln w="19050" cap="flat">
                <a:solidFill>
                  <a:schemeClr val="accent3"/>
                </a:solidFill>
                <a:prstDash val="solid"/>
                <a:round/>
              </a:ln>
              <a:effectLst/>
            </p:spPr>
            <p:txBody>
              <a:bodyPr wrap="square" lIns="45719" tIns="45719" rIns="45719" bIns="45719" numCol="1" anchor="ctr">
                <a:noAutofit/>
              </a:bodyPr>
              <a:lstStyle/>
              <a:p>
                <a:pPr defTabSz="533400">
                  <a:lnSpc>
                    <a:spcPct val="90000"/>
                  </a:lnSpc>
                  <a:spcBef>
                    <a:spcPts val="300"/>
                  </a:spcBef>
                  <a:defRPr sz="1200"/>
                </a:pPr>
                <a:endParaRPr/>
              </a:p>
            </p:txBody>
          </p:sp>
          <p:sp>
            <p:nvSpPr>
              <p:cNvPr id="445" name="Vision – acuity and peripheral vision…"/>
              <p:cNvSpPr txBox="1"/>
              <p:nvPr/>
            </p:nvSpPr>
            <p:spPr>
              <a:xfrm>
                <a:off x="966" y="273612"/>
                <a:ext cx="4479560" cy="6483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marL="114300" lvl="1" indent="-114300" defTabSz="533400">
                  <a:lnSpc>
                    <a:spcPct val="90000"/>
                  </a:lnSpc>
                  <a:spcBef>
                    <a:spcPts val="200"/>
                  </a:spcBef>
                  <a:buSzPct val="100000"/>
                  <a:buChar char="•"/>
                  <a:defRPr sz="1200"/>
                </a:pPr>
                <a:r>
                  <a:rPr sz="1400" dirty="0"/>
                  <a:t>Vision – acuity and peripheral vision</a:t>
                </a:r>
              </a:p>
              <a:p>
                <a:pPr marL="114300" lvl="1" indent="-114300" defTabSz="533400">
                  <a:lnSpc>
                    <a:spcPct val="90000"/>
                  </a:lnSpc>
                  <a:spcBef>
                    <a:spcPts val="200"/>
                  </a:spcBef>
                  <a:buSzPct val="100000"/>
                  <a:buChar char="•"/>
                  <a:defRPr sz="1200"/>
                </a:pPr>
                <a:r>
                  <a:rPr sz="1400" dirty="0"/>
                  <a:t>Cognition – clock draw and Trails B</a:t>
                </a:r>
              </a:p>
              <a:p>
                <a:pPr marL="114300" lvl="1" indent="-114300" defTabSz="533400">
                  <a:lnSpc>
                    <a:spcPct val="90000"/>
                  </a:lnSpc>
                  <a:spcBef>
                    <a:spcPts val="200"/>
                  </a:spcBef>
                  <a:buSzPct val="100000"/>
                  <a:buChar char="•"/>
                  <a:defRPr sz="1200"/>
                </a:pPr>
                <a:r>
                  <a:rPr sz="1400" dirty="0"/>
                  <a:t>Neuromuscular function – gait speed, strength, flexibility </a:t>
                </a:r>
              </a:p>
            </p:txBody>
          </p:sp>
        </p:grpSp>
        <p:grpSp>
          <p:nvGrpSpPr>
            <p:cNvPr id="449" name="Group"/>
            <p:cNvGrpSpPr/>
            <p:nvPr/>
          </p:nvGrpSpPr>
          <p:grpSpPr>
            <a:xfrm>
              <a:off x="-1" y="3288771"/>
              <a:ext cx="1171193" cy="1673129"/>
              <a:chOff x="0" y="-1"/>
              <a:chExt cx="1171191" cy="1673127"/>
            </a:xfrm>
          </p:grpSpPr>
          <p:sp>
            <p:nvSpPr>
              <p:cNvPr id="447" name="Chevron"/>
              <p:cNvSpPr/>
              <p:nvPr/>
            </p:nvSpPr>
            <p:spPr>
              <a:xfrm rot="5400000">
                <a:off x="-250969" y="250968"/>
                <a:ext cx="1673127" cy="1171190"/>
              </a:xfrm>
              <a:prstGeom prst="chevron">
                <a:avLst>
                  <a:gd name="adj" fmla="val 50000"/>
                </a:avLst>
              </a:prstGeom>
              <a:solidFill>
                <a:schemeClr val="accent4"/>
              </a:solidFill>
              <a:ln w="19050" cap="flat">
                <a:solidFill>
                  <a:schemeClr val="accent4"/>
                </a:solidFill>
                <a:prstDash val="solid"/>
                <a:round/>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endParaRPr/>
              </a:p>
            </p:txBody>
          </p:sp>
          <p:sp>
            <p:nvSpPr>
              <p:cNvPr id="448" name="Refer or Revoke"/>
              <p:cNvSpPr txBox="1"/>
              <p:nvPr/>
            </p:nvSpPr>
            <p:spPr>
              <a:xfrm>
                <a:off x="1" y="559703"/>
                <a:ext cx="1171190" cy="5537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29" tIns="11429" rIns="11429" bIns="11429" numCol="1" anchor="ctr">
                <a:spAutoFit/>
              </a:bodyPr>
              <a:lstStyle>
                <a:lvl1pPr algn="ctr" defTabSz="800100">
                  <a:lnSpc>
                    <a:spcPct val="90000"/>
                  </a:lnSpc>
                  <a:spcBef>
                    <a:spcPts val="700"/>
                  </a:spcBef>
                  <a:defRPr>
                    <a:solidFill>
                      <a:srgbClr val="FFFFFF"/>
                    </a:solidFill>
                  </a:defRPr>
                </a:lvl1pPr>
              </a:lstStyle>
              <a:p>
                <a:r>
                  <a:t>Refer or Revoke</a:t>
                </a:r>
              </a:p>
            </p:txBody>
          </p:sp>
        </p:grpSp>
        <p:grpSp>
          <p:nvGrpSpPr>
            <p:cNvPr id="452" name="Group"/>
            <p:cNvGrpSpPr/>
            <p:nvPr/>
          </p:nvGrpSpPr>
          <p:grpSpPr>
            <a:xfrm>
              <a:off x="1171187" y="3184323"/>
              <a:ext cx="4543814" cy="1296429"/>
              <a:chOff x="-1" y="-1"/>
              <a:chExt cx="4543812" cy="1296427"/>
            </a:xfrm>
          </p:grpSpPr>
          <p:sp>
            <p:nvSpPr>
              <p:cNvPr id="450" name="Shape"/>
              <p:cNvSpPr/>
              <p:nvPr/>
            </p:nvSpPr>
            <p:spPr>
              <a:xfrm rot="5400000">
                <a:off x="1623691" y="-1623693"/>
                <a:ext cx="1296427" cy="454381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60"/>
                      <a:pt x="21600" y="1027"/>
                    </a:cubicBezTo>
                    <a:lnTo>
                      <a:pt x="21600" y="21600"/>
                    </a:lnTo>
                    <a:lnTo>
                      <a:pt x="0" y="21600"/>
                    </a:lnTo>
                    <a:lnTo>
                      <a:pt x="0" y="1027"/>
                    </a:lnTo>
                    <a:cubicBezTo>
                      <a:pt x="0" y="460"/>
                      <a:pt x="1612" y="0"/>
                      <a:pt x="3600" y="0"/>
                    </a:cubicBezTo>
                    <a:close/>
                  </a:path>
                </a:pathLst>
              </a:custGeom>
              <a:solidFill>
                <a:srgbClr val="FFFFFF">
                  <a:alpha val="90000"/>
                </a:srgbClr>
              </a:solidFill>
              <a:ln w="19050" cap="flat">
                <a:solidFill>
                  <a:schemeClr val="accent4"/>
                </a:solidFill>
                <a:prstDash val="solid"/>
                <a:round/>
              </a:ln>
              <a:effectLst/>
            </p:spPr>
            <p:txBody>
              <a:bodyPr wrap="square" lIns="45719" tIns="45719" rIns="45719" bIns="45719" numCol="1" anchor="ctr">
                <a:noAutofit/>
              </a:bodyPr>
              <a:lstStyle/>
              <a:p>
                <a:pPr defTabSz="444500">
                  <a:lnSpc>
                    <a:spcPct val="90000"/>
                  </a:lnSpc>
                  <a:spcBef>
                    <a:spcPts val="300"/>
                  </a:spcBef>
                  <a:defRPr sz="1000"/>
                </a:pPr>
                <a:endParaRPr/>
              </a:p>
            </p:txBody>
          </p:sp>
          <p:sp>
            <p:nvSpPr>
              <p:cNvPr id="451" name="Mild, controllable, reversible deficits = referral to DRS/CDRS…"/>
              <p:cNvSpPr txBox="1"/>
              <p:nvPr/>
            </p:nvSpPr>
            <p:spPr>
              <a:xfrm>
                <a:off x="0" y="27788"/>
                <a:ext cx="4480525" cy="1240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 tIns="7620" rIns="7620" bIns="7620" numCol="1" anchor="ctr">
                <a:spAutoFit/>
              </a:bodyPr>
              <a:lstStyle/>
              <a:p>
                <a:pPr marL="114300" lvl="1" indent="-114300" defTabSz="533400">
                  <a:lnSpc>
                    <a:spcPct val="90000"/>
                  </a:lnSpc>
                  <a:spcBef>
                    <a:spcPts val="300"/>
                  </a:spcBef>
                  <a:buSzPct val="100000"/>
                  <a:buChar char="•"/>
                  <a:defRPr sz="1200"/>
                </a:pPr>
                <a:endParaRPr dirty="0"/>
              </a:p>
              <a:p>
                <a:pPr marL="114300" lvl="1" indent="-114300" defTabSz="533400">
                  <a:lnSpc>
                    <a:spcPct val="90000"/>
                  </a:lnSpc>
                  <a:spcBef>
                    <a:spcPts val="200"/>
                  </a:spcBef>
                  <a:buSzPct val="100000"/>
                  <a:buChar char="•"/>
                  <a:defRPr sz="1200"/>
                </a:pPr>
                <a:r>
                  <a:rPr sz="1400" dirty="0"/>
                  <a:t>Mild, controllable, reversible deficits = referral to DRS/CDRS</a:t>
                </a:r>
              </a:p>
              <a:p>
                <a:pPr marL="114300" lvl="1" indent="-114300" defTabSz="533400">
                  <a:lnSpc>
                    <a:spcPct val="90000"/>
                  </a:lnSpc>
                  <a:spcBef>
                    <a:spcPts val="300"/>
                  </a:spcBef>
                  <a:buSzPct val="100000"/>
                  <a:buChar char="•"/>
                  <a:defRPr sz="1200"/>
                </a:pPr>
                <a:endParaRPr sz="1400" dirty="0"/>
              </a:p>
              <a:p>
                <a:pPr marL="114300" lvl="1" indent="-114300" defTabSz="533400">
                  <a:lnSpc>
                    <a:spcPct val="90000"/>
                  </a:lnSpc>
                  <a:spcBef>
                    <a:spcPts val="200"/>
                  </a:spcBef>
                  <a:buSzPct val="100000"/>
                  <a:buChar char="•"/>
                  <a:defRPr sz="1200"/>
                </a:pPr>
                <a:r>
                  <a:rPr sz="1400" dirty="0"/>
                  <a:t>Severe, uncontrollable, not reversible deficits = driving cessation </a:t>
                </a:r>
              </a:p>
            </p:txBody>
          </p:sp>
        </p:grpSp>
      </p:grpSp>
      <p:sp>
        <p:nvSpPr>
          <p:cNvPr id="454" name="Title 2"/>
          <p:cNvSpPr txBox="1">
            <a:spLocks noGrp="1"/>
          </p:cNvSpPr>
          <p:nvPr>
            <p:ph type="title"/>
          </p:nvPr>
        </p:nvSpPr>
        <p:spPr>
          <a:prstGeom prst="rect">
            <a:avLst/>
          </a:prstGeom>
        </p:spPr>
        <p:txBody>
          <a:bodyPr/>
          <a:lstStyle/>
          <a:p>
            <a:r>
              <a:t>Driver assessment workflow</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itle 2"/>
          <p:cNvSpPr txBox="1">
            <a:spLocks noGrp="1"/>
          </p:cNvSpPr>
          <p:nvPr>
            <p:ph type="title"/>
          </p:nvPr>
        </p:nvSpPr>
        <p:spPr>
          <a:prstGeom prst="rect">
            <a:avLst/>
          </a:prstGeom>
        </p:spPr>
        <p:txBody>
          <a:bodyPr/>
          <a:lstStyle/>
          <a:p>
            <a:r>
              <a:rPr dirty="0"/>
              <a:t>References</a:t>
            </a:r>
          </a:p>
        </p:txBody>
      </p:sp>
      <p:sp>
        <p:nvSpPr>
          <p:cNvPr id="472" name="Content Placeholder 1"/>
          <p:cNvSpPr txBox="1">
            <a:spLocks noGrp="1"/>
          </p:cNvSpPr>
          <p:nvPr>
            <p:ph idx="1"/>
          </p:nvPr>
        </p:nvSpPr>
        <p:spPr>
          <a:prstGeom prst="rect">
            <a:avLst/>
          </a:prstGeom>
        </p:spPr>
        <p:txBody>
          <a:bodyPr/>
          <a:lstStyle/>
          <a:p>
            <a:pPr>
              <a:lnSpc>
                <a:spcPct val="80000"/>
              </a:lnSpc>
              <a:spcBef>
                <a:spcPts val="200"/>
              </a:spcBef>
              <a:defRPr sz="1200" spc="100"/>
            </a:pPr>
            <a:r>
              <a:rPr dirty="0"/>
              <a:t>American Automobile Association. Senior Driving: understand mind and body changes 2017. Available at: </a:t>
            </a:r>
            <a:r>
              <a:rPr u="sng" dirty="0">
                <a:solidFill>
                  <a:srgbClr val="F7B615"/>
                </a:solidFill>
                <a:uFill>
                  <a:solidFill>
                    <a:srgbClr val="F7B615"/>
                  </a:solidFill>
                </a:uFill>
                <a:hlinkClick r:id="rId2"/>
              </a:rPr>
              <a:t>http://seniordriving.aaa.com/understanding-mind-body-changes/reaction-time</a:t>
            </a:r>
            <a:r>
              <a:rPr dirty="0"/>
              <a:t>. Accessed April 23, 2017.</a:t>
            </a:r>
            <a:endParaRPr sz="1500" spc="150"/>
          </a:p>
          <a:p>
            <a:pPr>
              <a:lnSpc>
                <a:spcPct val="80000"/>
              </a:lnSpc>
              <a:spcBef>
                <a:spcPts val="200"/>
              </a:spcBef>
              <a:defRPr sz="1200" spc="100"/>
            </a:pPr>
            <a:r>
              <a:rPr dirty="0"/>
              <a:t>Bernard JA, Seidler RD. Moving forward: Age effects on the cerebellum underlie cognitive and motor declines, Neuroscience and Biobehavioral Reviews 2014;42:193-207.</a:t>
            </a:r>
            <a:endParaRPr sz="1500" spc="150"/>
          </a:p>
          <a:p>
            <a:pPr>
              <a:lnSpc>
                <a:spcPct val="80000"/>
              </a:lnSpc>
              <a:spcBef>
                <a:spcPts val="200"/>
              </a:spcBef>
              <a:defRPr sz="1200" spc="100"/>
            </a:pPr>
            <a:r>
              <a:rPr dirty="0" err="1"/>
              <a:t>Boisgontier</a:t>
            </a:r>
            <a:r>
              <a:rPr dirty="0"/>
              <a:t> MP. Motor aging results from cerebellar neuron death. Trends in Neurosciences 2015;38:127-128. </a:t>
            </a:r>
            <a:endParaRPr sz="1500" spc="150"/>
          </a:p>
          <a:p>
            <a:pPr>
              <a:lnSpc>
                <a:spcPct val="80000"/>
              </a:lnSpc>
              <a:spcBef>
                <a:spcPts val="200"/>
              </a:spcBef>
              <a:defRPr sz="1200" spc="100"/>
            </a:pPr>
            <a:r>
              <a:rPr dirty="0"/>
              <a:t>Clark BC, Taylor JL. Age-Related Changes in Motor Cortical Properties and Voluntary Activation of Skeletal Muscle. Current Aging Science 2011;4(3):192-199.</a:t>
            </a:r>
            <a:endParaRPr sz="1500" spc="150"/>
          </a:p>
          <a:p>
            <a:pPr>
              <a:lnSpc>
                <a:spcPct val="80000"/>
              </a:lnSpc>
              <a:spcBef>
                <a:spcPts val="200"/>
              </a:spcBef>
              <a:defRPr sz="1200" spc="100"/>
            </a:pPr>
            <a:r>
              <a:rPr dirty="0"/>
              <a:t>Chen, KB, Xu X, Lin JH, Radwin RG. Evaluation of older driver head functional range of motion using portable immersive virtual reality. Exp </a:t>
            </a:r>
            <a:r>
              <a:rPr dirty="0" err="1"/>
              <a:t>Gerontol</a:t>
            </a:r>
            <a:r>
              <a:rPr dirty="0"/>
              <a:t> 2015;70;150–156. </a:t>
            </a:r>
            <a:endParaRPr sz="1500" spc="150"/>
          </a:p>
          <a:p>
            <a:pPr>
              <a:lnSpc>
                <a:spcPct val="80000"/>
              </a:lnSpc>
              <a:spcBef>
                <a:spcPts val="200"/>
              </a:spcBef>
              <a:defRPr sz="1200" spc="100"/>
            </a:pPr>
            <a:r>
              <a:rPr dirty="0"/>
              <a:t>Der G, Deary IJ. Age and sex differences in reaction time in adulthood: results from the United Kingdom Health and Lifestyle Survey. Psychol Aging 2006;21:62–73.</a:t>
            </a:r>
            <a:endParaRPr sz="1500" spc="150"/>
          </a:p>
          <a:p>
            <a:pPr>
              <a:lnSpc>
                <a:spcPct val="80000"/>
              </a:lnSpc>
              <a:spcBef>
                <a:spcPts val="200"/>
              </a:spcBef>
              <a:defRPr sz="1200" spc="100"/>
            </a:pPr>
            <a:r>
              <a:rPr dirty="0"/>
              <a:t>Huisingh C, </a:t>
            </a:r>
            <a:r>
              <a:rPr dirty="0" err="1"/>
              <a:t>McGwin</a:t>
            </a:r>
            <a:r>
              <a:rPr dirty="0"/>
              <a:t> G, Orman KA, Owsley C. Frequent falling and motor vehicle collision involvement in older drivers. J Am </a:t>
            </a:r>
            <a:r>
              <a:rPr dirty="0" err="1"/>
              <a:t>Geriatr</a:t>
            </a:r>
            <a:r>
              <a:rPr dirty="0"/>
              <a:t> Soc 2014;62:123–129. </a:t>
            </a:r>
            <a:endParaRPr sz="1500" spc="150"/>
          </a:p>
          <a:p>
            <a:pPr>
              <a:lnSpc>
                <a:spcPct val="80000"/>
              </a:lnSpc>
              <a:spcBef>
                <a:spcPts val="200"/>
              </a:spcBef>
              <a:defRPr sz="1200" spc="100"/>
            </a:pPr>
            <a:r>
              <a:rPr dirty="0"/>
              <a:t>Hu </a:t>
            </a:r>
            <a:r>
              <a:rPr dirty="0" err="1"/>
              <a:t>Hu</a:t>
            </a:r>
            <a:r>
              <a:rPr dirty="0"/>
              <a:t> PS, Trumble DA, Foley DJ, et al. Crash risks of older drivers: a panel data analysis. </a:t>
            </a:r>
            <a:r>
              <a:rPr dirty="0" err="1"/>
              <a:t>Accid</a:t>
            </a:r>
            <a:r>
              <a:rPr dirty="0"/>
              <a:t> Anal Prev 1998;30:569–581.</a:t>
            </a:r>
            <a:endParaRPr sz="1500" spc="150"/>
          </a:p>
          <a:p>
            <a:pPr>
              <a:lnSpc>
                <a:spcPct val="80000"/>
              </a:lnSpc>
              <a:spcBef>
                <a:spcPts val="200"/>
              </a:spcBef>
              <a:defRPr sz="1200" spc="100"/>
            </a:pPr>
            <a:r>
              <a:rPr dirty="0" err="1"/>
              <a:t>Marottoli</a:t>
            </a:r>
            <a:r>
              <a:rPr dirty="0"/>
              <a:t> RA, Wagner DR, Cooney LM, Tinetti ME. Predictors of Crashes and Moving Violations Among Elderly Drivers. Annals of Internal Medicine 1994;121:842–846. </a:t>
            </a:r>
            <a:endParaRPr sz="1500" spc="150"/>
          </a:p>
          <a:p>
            <a:pPr>
              <a:lnSpc>
                <a:spcPct val="80000"/>
              </a:lnSpc>
              <a:spcBef>
                <a:spcPts val="200"/>
              </a:spcBef>
              <a:defRPr sz="1200" spc="100"/>
            </a:pPr>
            <a:r>
              <a:rPr dirty="0"/>
              <a:t>Mielenz TJ, Durbin LL, Cisewski JA, Guralnik JM, Li G. </a:t>
            </a:r>
            <a:r>
              <a:rPr u="sng" dirty="0">
                <a:solidFill>
                  <a:srgbClr val="F7B615"/>
                </a:solidFill>
                <a:uFill>
                  <a:solidFill>
                    <a:srgbClr val="F7B615"/>
                  </a:solidFill>
                </a:uFill>
                <a:hlinkClick r:id="rId3"/>
              </a:rPr>
              <a:t>Select physical performance measures and driving outcomes in older adults.</a:t>
            </a:r>
            <a:r>
              <a:rPr dirty="0"/>
              <a:t> </a:t>
            </a:r>
            <a:r>
              <a:rPr dirty="0" err="1"/>
              <a:t>Inj</a:t>
            </a:r>
            <a:r>
              <a:rPr dirty="0"/>
              <a:t> Epidemiol 2017;4(1):14. </a:t>
            </a:r>
            <a:endParaRPr sz="1500" spc="150"/>
          </a:p>
          <a:p>
            <a:pPr>
              <a:lnSpc>
                <a:spcPct val="80000"/>
              </a:lnSpc>
              <a:spcBef>
                <a:spcPts val="300"/>
              </a:spcBef>
              <a:defRPr sz="1200" spc="100"/>
            </a:pPr>
            <a:r>
              <a:rPr dirty="0"/>
              <a:t>Staplin L, Gish KW, Wagner EK. </a:t>
            </a:r>
            <a:r>
              <a:rPr dirty="0" err="1"/>
              <a:t>MaryPODS</a:t>
            </a:r>
            <a:r>
              <a:rPr dirty="0"/>
              <a:t> revisited: updated crash analysis and implications for screening program implementation. J Safety Res 2003;34:389-397</a:t>
            </a:r>
            <a:r>
              <a:rPr sz="1500"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itle 2"/>
          <p:cNvSpPr txBox="1">
            <a:spLocks noGrp="1"/>
          </p:cNvSpPr>
          <p:nvPr>
            <p:ph type="title"/>
          </p:nvPr>
        </p:nvSpPr>
        <p:spPr>
          <a:prstGeom prst="rect">
            <a:avLst/>
          </a:prstGeom>
        </p:spPr>
        <p:txBody>
          <a:bodyPr/>
          <a:lstStyle/>
          <a:p>
            <a:r>
              <a:t>References </a:t>
            </a:r>
          </a:p>
        </p:txBody>
      </p:sp>
      <p:sp>
        <p:nvSpPr>
          <p:cNvPr id="466" name="Content Placeholder 1"/>
          <p:cNvSpPr txBox="1">
            <a:spLocks noGrp="1"/>
          </p:cNvSpPr>
          <p:nvPr>
            <p:ph idx="1"/>
          </p:nvPr>
        </p:nvSpPr>
        <p:spPr>
          <a:xfrm>
            <a:off x="380999" y="1600200"/>
            <a:ext cx="8407894" cy="5029199"/>
          </a:xfrm>
          <a:prstGeom prst="rect">
            <a:avLst/>
          </a:prstGeom>
        </p:spPr>
        <p:txBody>
          <a:bodyPr vert="horz" lIns="91440" tIns="45720" rIns="91440" bIns="45720" rtlCol="0" anchor="t">
            <a:normAutofit fontScale="92500" lnSpcReduction="10000"/>
          </a:bodyPr>
          <a:lstStyle/>
          <a:p>
            <a:pPr marL="0" indent="45085">
              <a:lnSpc>
                <a:spcPct val="80000"/>
              </a:lnSpc>
              <a:spcBef>
                <a:spcPts val="100"/>
              </a:spcBef>
              <a:buSzTx/>
              <a:buFont typeface="Wingdings 2"/>
              <a:buNone/>
              <a:defRPr sz="500" spc="100"/>
            </a:pPr>
            <a:endParaRPr lang="en-US" spc="150">
              <a:cs typeface="Calibri" panose="020F0502020204030204"/>
            </a:endParaRPr>
          </a:p>
          <a:p>
            <a:pPr>
              <a:lnSpc>
                <a:spcPct val="80000"/>
              </a:lnSpc>
              <a:spcBef>
                <a:spcPts val="200"/>
              </a:spcBef>
              <a:defRPr sz="1000" spc="100"/>
            </a:pPr>
            <a:r>
              <a:rPr sz="1200" dirty="0"/>
              <a:t>National Center for Injury Prevention and Control. 2015. Web-based Injury Statistics Query and Reporting System (WISQARS), 2014 fatal injury data. Atlanta, GA: Centers for Disease Control and Prevention. Available at: </a:t>
            </a:r>
            <a:r>
              <a:rPr sz="1200" u="sng" dirty="0">
                <a:solidFill>
                  <a:srgbClr val="F7B615"/>
                </a:solidFill>
                <a:uFill>
                  <a:solidFill>
                    <a:srgbClr val="F7B615"/>
                  </a:solidFill>
                </a:uFill>
                <a:hlinkClick r:id="rId2"/>
              </a:rPr>
              <a:t>http://www.cdc.gov/injury/wisqars/index.html</a:t>
            </a:r>
            <a:r>
              <a:rPr sz="1200" dirty="0"/>
              <a:t>. Accessed April 10, 2017.</a:t>
            </a:r>
            <a:endParaRPr sz="1200" spc="150" dirty="0">
              <a:cs typeface="Calibri"/>
            </a:endParaRPr>
          </a:p>
          <a:p>
            <a:pPr>
              <a:lnSpc>
                <a:spcPct val="80000"/>
              </a:lnSpc>
              <a:spcBef>
                <a:spcPts val="200"/>
              </a:spcBef>
              <a:defRPr sz="1000" spc="100"/>
            </a:pPr>
            <a:r>
              <a:rPr sz="1200" dirty="0"/>
              <a:t>Foley DJ, </a:t>
            </a:r>
            <a:r>
              <a:rPr sz="1200" dirty="0" err="1"/>
              <a:t>Heimovitz</a:t>
            </a:r>
            <a:r>
              <a:rPr sz="1200" dirty="0"/>
              <a:t> HK, Guralnik JM, Brock DB. Driving Life Expectancy of Persons Aged 70 Years and Older in the United States. American Journal of Public Health. 2002;92(8):1284-1289.</a:t>
            </a:r>
            <a:r>
              <a:rPr lang="en-US" sz="1200" dirty="0"/>
              <a:t> </a:t>
            </a:r>
            <a:endParaRPr lang="en-US" sz="1200" spc="150"/>
          </a:p>
          <a:p>
            <a:pPr>
              <a:lnSpc>
                <a:spcPct val="80000"/>
              </a:lnSpc>
              <a:spcBef>
                <a:spcPts val="200"/>
              </a:spcBef>
              <a:defRPr sz="1000" spc="100"/>
            </a:pPr>
            <a:r>
              <a:rPr sz="1200" dirty="0"/>
              <a:t>Traffic Safety Facts 2013. A Compilation of Motor Vehicle Crash Data from the Fatality Analysis Reporting System and the General Estimates System National Highway Traffic Safety Administration National Center for Statistics and Analysis U.S. Department of Transportation Washington, DC.</a:t>
            </a:r>
            <a:r>
              <a:rPr lang="en-US" sz="1200" dirty="0"/>
              <a:t> </a:t>
            </a:r>
            <a:r>
              <a:rPr sz="1200" dirty="0"/>
              <a:t> Available at:</a:t>
            </a:r>
            <a:r>
              <a:rPr lang="en-US" sz="1200" dirty="0"/>
              <a:t> </a:t>
            </a:r>
            <a:r>
              <a:rPr sz="1200" dirty="0"/>
              <a:t> </a:t>
            </a:r>
            <a:r>
              <a:rPr sz="1200" u="sng" dirty="0">
                <a:solidFill>
                  <a:srgbClr val="F7B615"/>
                </a:solidFill>
                <a:uFill>
                  <a:solidFill>
                    <a:srgbClr val="F7B615"/>
                  </a:solidFill>
                </a:uFill>
                <a:hlinkClick r:id="rId3"/>
              </a:rPr>
              <a:t>https://crashstats.nhtsa.dot.gov/Api/Public/ViewPublication/812139</a:t>
            </a:r>
            <a:r>
              <a:rPr sz="1200" dirty="0"/>
              <a:t>. Accessed March 18, 2017.</a:t>
            </a:r>
            <a:endParaRPr sz="1200" spc="150" dirty="0">
              <a:cs typeface="Calibri"/>
            </a:endParaRPr>
          </a:p>
          <a:p>
            <a:pPr>
              <a:lnSpc>
                <a:spcPct val="80000"/>
              </a:lnSpc>
              <a:spcBef>
                <a:spcPts val="200"/>
              </a:spcBef>
              <a:defRPr sz="1000" spc="100"/>
            </a:pPr>
            <a:r>
              <a:rPr sz="1200" dirty="0"/>
              <a:t>Anstey KJ, Wood J, Lord S, Walker JG. Cognitive, sensory and physical factors enabling driving safety in older adults. Clin Psychol Rev 2005;25:45–65.</a:t>
            </a:r>
            <a:endParaRPr sz="1200" spc="150" dirty="0">
              <a:cs typeface="Calibri"/>
            </a:endParaRPr>
          </a:p>
          <a:p>
            <a:pPr>
              <a:lnSpc>
                <a:spcPct val="80000"/>
              </a:lnSpc>
              <a:spcBef>
                <a:spcPts val="200"/>
              </a:spcBef>
              <a:defRPr sz="1000" spc="100"/>
            </a:pPr>
            <a:r>
              <a:rPr sz="1200" dirty="0"/>
              <a:t>Cicchino, J.B. Why have fatality rates among older drivers declined? The relative contributions of changes in survivability and crash involvement. Accident Analysis and Prevention 2015;83:67-73.</a:t>
            </a:r>
            <a:endParaRPr sz="1200" spc="150" dirty="0">
              <a:cs typeface="Calibri"/>
            </a:endParaRPr>
          </a:p>
          <a:p>
            <a:pPr>
              <a:lnSpc>
                <a:spcPct val="80000"/>
              </a:lnSpc>
              <a:spcBef>
                <a:spcPts val="200"/>
              </a:spcBef>
              <a:defRPr sz="1000" spc="100"/>
            </a:pPr>
            <a:r>
              <a:rPr sz="1200" dirty="0"/>
              <a:t>Fonda SJ, Wallace RB, Herzog AR. Changes in driving patterns and worsening depressive symptoms among older adults. J </a:t>
            </a:r>
            <a:r>
              <a:rPr sz="1200" dirty="0" err="1"/>
              <a:t>Gerontol</a:t>
            </a:r>
            <a:r>
              <a:rPr sz="1200" dirty="0"/>
              <a:t> Ser B: Psychol. Sci Soc Sci 2001;56:343–351.</a:t>
            </a:r>
            <a:r>
              <a:rPr lang="en-US" sz="1200" dirty="0"/>
              <a:t> </a:t>
            </a:r>
            <a:endParaRPr sz="1200" spc="150">
              <a:cs typeface="Calibri"/>
            </a:endParaRPr>
          </a:p>
          <a:p>
            <a:pPr>
              <a:lnSpc>
                <a:spcPct val="80000"/>
              </a:lnSpc>
              <a:spcBef>
                <a:spcPts val="200"/>
              </a:spcBef>
              <a:defRPr sz="1000" spc="100"/>
            </a:pPr>
            <a:r>
              <a:rPr sz="1200" dirty="0" err="1"/>
              <a:t>Marottoli</a:t>
            </a:r>
            <a:r>
              <a:rPr sz="1200" dirty="0"/>
              <a:t> RA, </a:t>
            </a:r>
            <a:r>
              <a:rPr sz="1200" dirty="0" err="1"/>
              <a:t>Ostfeld</a:t>
            </a:r>
            <a:r>
              <a:rPr sz="1200" dirty="0"/>
              <a:t> AM, Merrill SS, Perlman GD, Foley DJ, Cooney LM. Driving cessation and changes in mileage driven among elderly individuals. J </a:t>
            </a:r>
            <a:r>
              <a:rPr sz="1200" dirty="0" err="1"/>
              <a:t>Gerontol</a:t>
            </a:r>
            <a:r>
              <a:rPr sz="1200" dirty="0"/>
              <a:t> Soc Sci. 1993;48:255–260.</a:t>
            </a:r>
            <a:r>
              <a:rPr lang="en-US" sz="1200" dirty="0"/>
              <a:t> </a:t>
            </a:r>
            <a:endParaRPr sz="1200" spc="150">
              <a:cs typeface="Calibri"/>
            </a:endParaRPr>
          </a:p>
          <a:p>
            <a:pPr>
              <a:lnSpc>
                <a:spcPct val="80000"/>
              </a:lnSpc>
              <a:spcBef>
                <a:spcPts val="200"/>
              </a:spcBef>
              <a:defRPr sz="1000" spc="100"/>
            </a:pPr>
            <a:r>
              <a:rPr sz="1200" dirty="0"/>
              <a:t>Liddle J, Gustafsson L, Mitchell G, </a:t>
            </a:r>
            <a:r>
              <a:rPr sz="1200" err="1"/>
              <a:t>Pachana</a:t>
            </a:r>
            <a:r>
              <a:rPr sz="1200" dirty="0"/>
              <a:t> N. A Difficult Journey: Reflections on Driving and Driving Cessation From a Team of Clinical Researchers. Gerontologist 2017; 57 (1):82-88.</a:t>
            </a:r>
            <a:endParaRPr sz="1200" spc="150" dirty="0">
              <a:cs typeface="Calibri"/>
            </a:endParaRPr>
          </a:p>
          <a:p>
            <a:pPr>
              <a:lnSpc>
                <a:spcPct val="80000"/>
              </a:lnSpc>
              <a:spcBef>
                <a:spcPts val="200"/>
              </a:spcBef>
              <a:defRPr sz="1000" spc="100"/>
            </a:pPr>
            <a:r>
              <a:rPr sz="1200" dirty="0"/>
              <a:t>Freund B, Colgrove LA, Burke BL, McLeod R. Self-rated driving performance among elderly drivers referred for driving evaluation. </a:t>
            </a:r>
            <a:r>
              <a:rPr sz="1200" err="1"/>
              <a:t>Accid</a:t>
            </a:r>
            <a:r>
              <a:rPr sz="1200" dirty="0"/>
              <a:t> Anal Prev. 2005 Jul; 37(4):613-8.</a:t>
            </a:r>
            <a:endParaRPr sz="1200" spc="150" dirty="0">
              <a:cs typeface="Calibri"/>
            </a:endParaRPr>
          </a:p>
          <a:p>
            <a:pPr>
              <a:lnSpc>
                <a:spcPct val="80000"/>
              </a:lnSpc>
              <a:spcBef>
                <a:spcPts val="200"/>
              </a:spcBef>
              <a:defRPr sz="1000" spc="100"/>
            </a:pPr>
            <a:r>
              <a:rPr sz="1200" dirty="0"/>
              <a:t>Choi M, Mezuk B, Rebok G. Voluntary and involuntary driving cessation in later life. Journal of Gerontological Social Work 2012;55(4):367-376.</a:t>
            </a:r>
            <a:endParaRPr sz="1200" spc="150" dirty="0">
              <a:cs typeface="Calibri"/>
            </a:endParaRPr>
          </a:p>
          <a:p>
            <a:pPr>
              <a:lnSpc>
                <a:spcPct val="80000"/>
              </a:lnSpc>
              <a:spcBef>
                <a:spcPts val="200"/>
              </a:spcBef>
              <a:defRPr sz="1000" spc="100"/>
            </a:pPr>
            <a:r>
              <a:rPr sz="1200" dirty="0"/>
              <a:t>Betz M, Schwartz R, Valley M, Lowenstein S. Older adult opinions about driving cessation: a role for advanced driving directives. Journal of Primary Care and Community Health 2012; 3(3):150-154.</a:t>
            </a:r>
            <a:endParaRPr sz="1200" spc="150" dirty="0">
              <a:cs typeface="Calibri"/>
            </a:endParaRPr>
          </a:p>
          <a:p>
            <a:pPr>
              <a:lnSpc>
                <a:spcPct val="80000"/>
              </a:lnSpc>
              <a:spcBef>
                <a:spcPts val="200"/>
              </a:spcBef>
              <a:defRPr sz="1000" spc="100"/>
            </a:pPr>
            <a:r>
              <a:rPr sz="1200" dirty="0"/>
              <a:t>Physician’s Guide to Assessing and Counseling Older Drivers. Second Edition 2010. Available at: </a:t>
            </a:r>
            <a:r>
              <a:rPr sz="1200" u="sng" dirty="0">
                <a:solidFill>
                  <a:srgbClr val="F7B615"/>
                </a:solidFill>
                <a:uFill>
                  <a:solidFill>
                    <a:srgbClr val="F7B615"/>
                  </a:solidFill>
                </a:uFill>
                <a:hlinkClick r:id="rId4"/>
              </a:rPr>
              <a:t>https://www.nhtsa.gov/staticfiles/nti/older_drivers/pdf/811298.pdf</a:t>
            </a:r>
            <a:r>
              <a:rPr sz="1200" dirty="0"/>
              <a:t>. Accessed April 30, 2017.</a:t>
            </a:r>
            <a:endParaRPr sz="1200" spc="150" dirty="0">
              <a:cs typeface="Calibri"/>
            </a:endParaRPr>
          </a:p>
          <a:p>
            <a:pPr>
              <a:lnSpc>
                <a:spcPct val="80000"/>
              </a:lnSpc>
              <a:spcBef>
                <a:spcPts val="200"/>
              </a:spcBef>
              <a:defRPr sz="1000" spc="100"/>
            </a:pPr>
            <a:r>
              <a:rPr sz="1200" dirty="0"/>
              <a:t>Clinician's Guide to Assessing and Counseling Older Drivers. Third Edition 2015: An Update of the Physician's Guide to Assessing and Counseling Older Drivers. Available at: </a:t>
            </a:r>
            <a:r>
              <a:rPr sz="1200" u="sng" dirty="0">
                <a:solidFill>
                  <a:srgbClr val="F7B615"/>
                </a:solidFill>
                <a:uFill>
                  <a:solidFill>
                    <a:srgbClr val="F7B615"/>
                  </a:solidFill>
                </a:uFill>
                <a:hlinkClick r:id="rId5"/>
              </a:rPr>
              <a:t>https://www.nhtsa.gov/.../nti/older_drivers/.../812228_CliniciansGuideToOlderDrivers.pdf</a:t>
            </a:r>
            <a:r>
              <a:rPr sz="1200" dirty="0"/>
              <a:t>. Accessed April 30, 2017.</a:t>
            </a:r>
            <a:endParaRPr sz="1200" spc="150" dirty="0">
              <a:cs typeface="Calibri"/>
            </a:endParaRPr>
          </a:p>
          <a:p>
            <a:pPr>
              <a:lnSpc>
                <a:spcPct val="80000"/>
              </a:lnSpc>
              <a:spcBef>
                <a:spcPts val="200"/>
              </a:spcBef>
              <a:defRPr sz="1000" spc="100"/>
            </a:pPr>
            <a:r>
              <a:rPr sz="1200" dirty="0"/>
              <a:t>Older Drivers: license renewal procedures. Insurance Institute for Highway Safety 2013. Available at: </a:t>
            </a:r>
            <a:r>
              <a:rPr sz="1200" u="sng" dirty="0">
                <a:solidFill>
                  <a:srgbClr val="F7B615"/>
                </a:solidFill>
                <a:uFill>
                  <a:solidFill>
                    <a:srgbClr val="F7B615"/>
                  </a:solidFill>
                </a:uFill>
                <a:hlinkClick r:id="rId6"/>
              </a:rPr>
              <a:t>http://www.iihs.org/iihs/topics/laws/olderdrivers?topicName=older-drivers</a:t>
            </a:r>
            <a:r>
              <a:rPr sz="1200" dirty="0"/>
              <a:t>. Accessed March 12, 2017.</a:t>
            </a:r>
            <a:endParaRPr sz="1200" spc="150" dirty="0">
              <a:cs typeface="Calibri"/>
            </a:endParaRPr>
          </a:p>
          <a:p>
            <a:pPr>
              <a:lnSpc>
                <a:spcPct val="80000"/>
              </a:lnSpc>
              <a:spcBef>
                <a:spcPts val="200"/>
              </a:spcBef>
              <a:defRPr sz="1000" spc="100"/>
            </a:pPr>
            <a:r>
              <a:rPr sz="1200" dirty="0"/>
              <a:t>Lipari R, Hughes A, Bose J. Driving Under the Influence of Alcohol and Illicit Drugs.</a:t>
            </a:r>
            <a:r>
              <a:rPr lang="en-US" sz="1200" dirty="0"/>
              <a:t> </a:t>
            </a:r>
            <a:r>
              <a:rPr sz="1200" dirty="0"/>
              <a:t> The CBHSQ Report. Rockville (MD): Substance Abuse and Mental Health </a:t>
            </a:r>
            <a:r>
              <a:rPr sz="1200" err="1"/>
              <a:t>ServicesAdministration</a:t>
            </a:r>
            <a:r>
              <a:rPr sz="1200" dirty="0"/>
              <a:t> (US); 2016. Available at: </a:t>
            </a:r>
            <a:r>
              <a:rPr sz="1200" u="sng" dirty="0">
                <a:solidFill>
                  <a:srgbClr val="F7B615"/>
                </a:solidFill>
                <a:uFill>
                  <a:solidFill>
                    <a:srgbClr val="F7B615"/>
                  </a:solidFill>
                </a:uFill>
                <a:hlinkClick r:id="rId7"/>
              </a:rPr>
              <a:t>https://www.ncbi.nlm.nih.gov/books/NBK424784/.</a:t>
            </a:r>
            <a:r>
              <a:rPr sz="1200" dirty="0"/>
              <a:t> Accessed March 12, 2017.</a:t>
            </a:r>
            <a:r>
              <a:rPr lang="en-US" sz="1200" dirty="0"/>
              <a:t> </a:t>
            </a:r>
            <a:endParaRPr sz="1200" dirty="0">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Title 2"/>
          <p:cNvSpPr txBox="1">
            <a:spLocks noGrp="1"/>
          </p:cNvSpPr>
          <p:nvPr>
            <p:ph type="title"/>
          </p:nvPr>
        </p:nvSpPr>
        <p:spPr>
          <a:prstGeom prst="rect">
            <a:avLst/>
          </a:prstGeom>
        </p:spPr>
        <p:txBody>
          <a:bodyPr/>
          <a:lstStyle/>
          <a:p>
            <a:r>
              <a:t>References</a:t>
            </a:r>
          </a:p>
        </p:txBody>
      </p:sp>
      <p:sp>
        <p:nvSpPr>
          <p:cNvPr id="469" name="Content Placeholder 1"/>
          <p:cNvSpPr txBox="1">
            <a:spLocks noGrp="1"/>
          </p:cNvSpPr>
          <p:nvPr>
            <p:ph idx="1"/>
          </p:nvPr>
        </p:nvSpPr>
        <p:spPr>
          <a:xfrm>
            <a:off x="380999" y="1719070"/>
            <a:ext cx="8407894" cy="4757930"/>
          </a:xfrm>
          <a:prstGeom prst="rect">
            <a:avLst/>
          </a:prstGeom>
        </p:spPr>
        <p:txBody>
          <a:bodyPr vert="horz" lIns="91440" tIns="45720" rIns="91440" bIns="45720" rtlCol="0" anchor="t">
            <a:normAutofit/>
          </a:bodyPr>
          <a:lstStyle/>
          <a:p>
            <a:pPr>
              <a:lnSpc>
                <a:spcPct val="80000"/>
              </a:lnSpc>
              <a:spcBef>
                <a:spcPts val="200"/>
              </a:spcBef>
              <a:defRPr sz="900" spc="100"/>
            </a:pPr>
            <a:r>
              <a:rPr sz="1100" dirty="0"/>
              <a:t>Barry KL and Blow FC. Drinking Across the Lifespan: Focus on Older Adults. Alcohol Research: Current Reviews 2016;38(1):115-120.</a:t>
            </a:r>
            <a:r>
              <a:rPr lang="en-US" sz="1100" dirty="0"/>
              <a:t> </a:t>
            </a:r>
            <a:endParaRPr lang="en-US" sz="1100" spc="150">
              <a:cs typeface="Calibri"/>
            </a:endParaRPr>
          </a:p>
          <a:p>
            <a:pPr>
              <a:lnSpc>
                <a:spcPct val="80000"/>
              </a:lnSpc>
              <a:spcBef>
                <a:spcPts val="200"/>
              </a:spcBef>
              <a:defRPr sz="900" spc="100"/>
            </a:pPr>
            <a:r>
              <a:rPr sz="1100" dirty="0"/>
              <a:t>Dickerson AE, </a:t>
            </a:r>
            <a:r>
              <a:rPr sz="1100" dirty="0" err="1"/>
              <a:t>Meuel</a:t>
            </a:r>
            <a:r>
              <a:rPr sz="1100" dirty="0"/>
              <a:t> DB, Ridenour CD, Cooper K. Assessment tools predicting fitness to drive in older adults: A systematic review. American Journal of Occupational Therapy 2014;68(6):670–680.</a:t>
            </a:r>
            <a:endParaRPr sz="1100" spc="150">
              <a:cs typeface="Calibri"/>
            </a:endParaRPr>
          </a:p>
          <a:p>
            <a:pPr>
              <a:lnSpc>
                <a:spcPct val="80000"/>
              </a:lnSpc>
              <a:spcBef>
                <a:spcPts val="200"/>
              </a:spcBef>
              <a:defRPr sz="900" spc="100"/>
            </a:pPr>
            <a:r>
              <a:rPr sz="1100" dirty="0" err="1"/>
              <a:t>Desapriya</a:t>
            </a:r>
            <a:r>
              <a:rPr sz="1100" dirty="0"/>
              <a:t> E, </a:t>
            </a:r>
            <a:r>
              <a:rPr sz="1100" dirty="0" err="1"/>
              <a:t>Subzwari</a:t>
            </a:r>
            <a:r>
              <a:rPr sz="1100" dirty="0"/>
              <a:t> S, Fujiwara T, Pike I. Conventional vision screening tests and older driver motor vehicle crash prevention. International Journal of Injury Control and Safety Promotion 2008;15(2):124-6.</a:t>
            </a:r>
            <a:endParaRPr sz="1100" spc="150">
              <a:cs typeface="Calibri"/>
            </a:endParaRPr>
          </a:p>
          <a:p>
            <a:pPr>
              <a:lnSpc>
                <a:spcPct val="80000"/>
              </a:lnSpc>
              <a:spcBef>
                <a:spcPts val="200"/>
              </a:spcBef>
              <a:defRPr sz="900" spc="100"/>
            </a:pPr>
            <a:r>
              <a:rPr sz="1100" dirty="0"/>
              <a:t>West CG, </a:t>
            </a:r>
            <a:r>
              <a:rPr sz="1100" dirty="0" err="1"/>
              <a:t>Gildengorin</a:t>
            </a:r>
            <a:r>
              <a:rPr sz="1100" dirty="0"/>
              <a:t> G, </a:t>
            </a:r>
            <a:r>
              <a:rPr sz="1100" dirty="0" err="1"/>
              <a:t>Haegerstrom</a:t>
            </a:r>
            <a:r>
              <a:rPr sz="1100" dirty="0"/>
              <a:t>-Portnoy G, Lott LA, Schneck ME, </a:t>
            </a:r>
            <a:r>
              <a:rPr sz="1100" dirty="0" err="1"/>
              <a:t>Brabyn</a:t>
            </a:r>
            <a:r>
              <a:rPr sz="1100" dirty="0"/>
              <a:t> JA. Vision and driving self-restriction in older adults. Journal of American Geriatric Society 2003;51:1348-55.</a:t>
            </a:r>
            <a:r>
              <a:rPr lang="en-US" sz="1100" i="1" dirty="0"/>
              <a:t> </a:t>
            </a:r>
            <a:endParaRPr sz="1100" spc="150">
              <a:cs typeface="Calibri"/>
            </a:endParaRPr>
          </a:p>
          <a:p>
            <a:pPr>
              <a:lnSpc>
                <a:spcPct val="80000"/>
              </a:lnSpc>
              <a:spcBef>
                <a:spcPts val="200"/>
              </a:spcBef>
              <a:defRPr sz="900" spc="100"/>
            </a:pPr>
            <a:r>
              <a:rPr sz="1100" dirty="0"/>
              <a:t>Cicchino, JB. Critical older driver error in a national sample of serious U.S. crashes. Accident Analysis and Prevention 2015;(80):211-219.</a:t>
            </a:r>
            <a:endParaRPr sz="1100" spc="150">
              <a:cs typeface="Calibri"/>
            </a:endParaRPr>
          </a:p>
          <a:p>
            <a:pPr>
              <a:lnSpc>
                <a:spcPct val="80000"/>
              </a:lnSpc>
              <a:spcBef>
                <a:spcPts val="200"/>
              </a:spcBef>
              <a:defRPr sz="900" spc="100"/>
            </a:pPr>
            <a:r>
              <a:rPr sz="1100" dirty="0" err="1"/>
              <a:t>Asimakopulos</a:t>
            </a:r>
            <a:r>
              <a:rPr sz="1100" dirty="0"/>
              <a:t> J, Boychuck Z, Sondergaard D, et al. Assessing executive function in relation to fitness to drive: A review of tools and their ability to predict safe driving. Aust </a:t>
            </a:r>
            <a:r>
              <a:rPr sz="1100" dirty="0" err="1"/>
              <a:t>Occup</a:t>
            </a:r>
            <a:r>
              <a:rPr sz="1100" dirty="0"/>
              <a:t> Ther J. 2012; 59:402–427.</a:t>
            </a:r>
            <a:endParaRPr sz="1100" spc="150">
              <a:cs typeface="Calibri"/>
            </a:endParaRPr>
          </a:p>
          <a:p>
            <a:pPr>
              <a:lnSpc>
                <a:spcPct val="80000"/>
              </a:lnSpc>
              <a:spcBef>
                <a:spcPts val="200"/>
              </a:spcBef>
              <a:defRPr sz="900" spc="100"/>
            </a:pPr>
            <a:r>
              <a:rPr sz="1100" dirty="0"/>
              <a:t>Reuter-Lorenz G, Cabeza R, Dennis N. Frontal Lobes and Aging: Deterioration and Compensation. In: Principles of Frontal Lobe Function. Oxford, UK: Oxford University Press; 2013.</a:t>
            </a:r>
            <a:r>
              <a:rPr lang="en-US" sz="1100" dirty="0"/>
              <a:t> </a:t>
            </a:r>
            <a:endParaRPr sz="1100" spc="150">
              <a:cs typeface="Calibri"/>
            </a:endParaRPr>
          </a:p>
          <a:p>
            <a:pPr>
              <a:lnSpc>
                <a:spcPct val="80000"/>
              </a:lnSpc>
              <a:spcBef>
                <a:spcPts val="200"/>
              </a:spcBef>
              <a:defRPr sz="900" spc="100"/>
            </a:pPr>
            <a:r>
              <a:rPr sz="1100" dirty="0"/>
              <a:t>Costello MC, Madden DJ, Mitroff SR, Whiting WL. Age-related decline of visual processing components in change detection. Psychol Aging 2010;25:356-368.</a:t>
            </a:r>
            <a:endParaRPr sz="1100" spc="150">
              <a:cs typeface="Calibri"/>
            </a:endParaRPr>
          </a:p>
          <a:p>
            <a:pPr>
              <a:lnSpc>
                <a:spcPct val="80000"/>
              </a:lnSpc>
              <a:spcBef>
                <a:spcPts val="200"/>
              </a:spcBef>
              <a:defRPr sz="900" spc="100"/>
            </a:pPr>
            <a:r>
              <a:rPr sz="1100" dirty="0"/>
              <a:t>Vanlaar W, McKiernan A, McAteer H, Robertson R, Mayhew D, </a:t>
            </a:r>
            <a:r>
              <a:rPr sz="1100" err="1"/>
              <a:t>Carr</a:t>
            </a:r>
            <a:r>
              <a:rPr sz="1100" dirty="0"/>
              <a:t> D, Brown S, Holmes E. A Meta-Analysis of Cognitive Screening Tools for Drivers Aged 80 and Over. Traffic Injury Research Foundation, Ottawa, Ontario 2014. Available at: </a:t>
            </a:r>
            <a:r>
              <a:rPr sz="1100" u="sng" dirty="0">
                <a:solidFill>
                  <a:srgbClr val="F7B615"/>
                </a:solidFill>
                <a:uFill>
                  <a:solidFill>
                    <a:srgbClr val="F7B615"/>
                  </a:solidFill>
                </a:uFill>
                <a:hlinkClick r:id="rId2"/>
              </a:rPr>
              <a:t>http://tirf.ca/wpcontent/uploads/2017/01/MTO_cognitive_meta_6.pdf</a:t>
            </a:r>
            <a:r>
              <a:rPr sz="1100" dirty="0"/>
              <a:t>. Accessed on April 23, 2017.</a:t>
            </a:r>
            <a:endParaRPr sz="1100" spc="150">
              <a:cs typeface="Calibri"/>
            </a:endParaRPr>
          </a:p>
          <a:p>
            <a:pPr>
              <a:lnSpc>
                <a:spcPct val="80000"/>
              </a:lnSpc>
              <a:spcBef>
                <a:spcPts val="200"/>
              </a:spcBef>
              <a:defRPr sz="900" spc="100"/>
            </a:pPr>
            <a:r>
              <a:rPr sz="1100" dirty="0"/>
              <a:t>Seong-Youl C, Jae-Shin L, A-Young S. Cognitive test to forecast unsafe driving in older drivers: meta-analysis. </a:t>
            </a:r>
            <a:r>
              <a:rPr sz="1100" err="1"/>
              <a:t>NeuroRehabilitation</a:t>
            </a:r>
            <a:r>
              <a:rPr sz="1100" dirty="0"/>
              <a:t> 2014;35(4):771-8.</a:t>
            </a:r>
            <a:endParaRPr sz="1100" spc="150">
              <a:cs typeface="Calibri"/>
            </a:endParaRPr>
          </a:p>
          <a:p>
            <a:pPr>
              <a:lnSpc>
                <a:spcPct val="80000"/>
              </a:lnSpc>
              <a:spcBef>
                <a:spcPts val="200"/>
              </a:spcBef>
              <a:defRPr sz="900" spc="100"/>
            </a:pPr>
            <a:r>
              <a:rPr sz="1100" err="1"/>
              <a:t>Papndonatos</a:t>
            </a:r>
            <a:r>
              <a:rPr sz="1100" dirty="0"/>
              <a:t> GD, Ott BR, Barco PP, </a:t>
            </a:r>
            <a:r>
              <a:rPr sz="1100" err="1"/>
              <a:t>Carr</a:t>
            </a:r>
            <a:r>
              <a:rPr sz="1100" dirty="0"/>
              <a:t> DB. Clinical Utility of the Trail-Making Test as a predictor of driving performance in older adults. J Am </a:t>
            </a:r>
            <a:r>
              <a:rPr sz="1100" err="1"/>
              <a:t>Geriatr</a:t>
            </a:r>
            <a:r>
              <a:rPr sz="1100" dirty="0"/>
              <a:t> Soc 2015;63(11):2358-64.</a:t>
            </a:r>
            <a:endParaRPr sz="1100" spc="150">
              <a:cs typeface="Calibri"/>
            </a:endParaRPr>
          </a:p>
          <a:p>
            <a:pPr>
              <a:lnSpc>
                <a:spcPct val="80000"/>
              </a:lnSpc>
              <a:spcBef>
                <a:spcPts val="200"/>
              </a:spcBef>
              <a:defRPr sz="900" spc="100"/>
            </a:pPr>
            <a:r>
              <a:rPr sz="1100" err="1"/>
              <a:t>Karthaus</a:t>
            </a:r>
            <a:r>
              <a:rPr sz="1100" dirty="0"/>
              <a:t>, M and Falkenstein, M. Functional Changes and Driving Performance in Older Drivers: Assessment and Interventions. Geriatrics 2016; 1(2):12.</a:t>
            </a:r>
            <a:endParaRPr sz="1100" spc="150">
              <a:cs typeface="Calibri"/>
            </a:endParaRPr>
          </a:p>
          <a:p>
            <a:pPr>
              <a:lnSpc>
                <a:spcPct val="80000"/>
              </a:lnSpc>
              <a:spcBef>
                <a:spcPts val="200"/>
              </a:spcBef>
              <a:defRPr sz="900" spc="100"/>
            </a:pPr>
            <a:r>
              <a:rPr sz="1100" dirty="0"/>
              <a:t>Hollis AM, Duncanson H, </a:t>
            </a:r>
            <a:r>
              <a:rPr sz="1100" err="1"/>
              <a:t>Kapust</a:t>
            </a:r>
            <a:r>
              <a:rPr sz="1100" dirty="0"/>
              <a:t> LR, Xi PM, O’Connor MG. Validity of the Mini-Mental State Examination and the Montreal Cognitive Assessment in the prediction of driving test outcome. J Am </a:t>
            </a:r>
            <a:r>
              <a:rPr sz="1100" err="1"/>
              <a:t>Geriatr</a:t>
            </a:r>
            <a:r>
              <a:rPr sz="1100" dirty="0"/>
              <a:t> Soc 2015;63:988–992.</a:t>
            </a:r>
            <a:r>
              <a:rPr lang="en-US" sz="1100" dirty="0"/>
              <a:t> </a:t>
            </a:r>
            <a:endParaRPr sz="1100" spc="150">
              <a:cs typeface="Calibri"/>
            </a:endParaRPr>
          </a:p>
          <a:p>
            <a:pPr>
              <a:lnSpc>
                <a:spcPct val="80000"/>
              </a:lnSpc>
              <a:spcBef>
                <a:spcPts val="200"/>
              </a:spcBef>
              <a:defRPr sz="900" spc="100"/>
            </a:pPr>
            <a:r>
              <a:rPr sz="1100" dirty="0"/>
              <a:t>Cameron D, Zucchero-</a:t>
            </a:r>
            <a:r>
              <a:rPr sz="1100" err="1"/>
              <a:t>Sarracini</a:t>
            </a:r>
            <a:r>
              <a:rPr sz="1100" dirty="0"/>
              <a:t> C, </a:t>
            </a:r>
            <a:r>
              <a:rPr sz="1100" err="1"/>
              <a:t>Rozmovits</a:t>
            </a:r>
            <a:r>
              <a:rPr sz="1100" dirty="0"/>
              <a:t> L, </a:t>
            </a:r>
            <a:r>
              <a:rPr sz="1100" err="1"/>
              <a:t>Naglie</a:t>
            </a:r>
            <a:r>
              <a:rPr sz="1100" dirty="0"/>
              <a:t> G, Herrmann N, Molnar F, Rapoport M. Development of a decision-making tool for reporting drivers with mild dementia and mild cognitive impairment to transportation administrators. International Psychogeriatrics 2017;1-13.</a:t>
            </a:r>
            <a:endParaRPr sz="1100" dirty="0">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 line chart&#10;&#10;Description automatically generated">
            <a:extLst>
              <a:ext uri="{FF2B5EF4-FFF2-40B4-BE49-F238E27FC236}">
                <a16:creationId xmlns:a16="http://schemas.microsoft.com/office/drawing/2014/main" id="{58BC7918-5E02-420A-91B7-54570C7F341E}"/>
              </a:ext>
            </a:extLst>
          </p:cNvPr>
          <p:cNvPicPr>
            <a:picLocks noGrp="1" noChangeAspect="1"/>
          </p:cNvPicPr>
          <p:nvPr>
            <p:ph idx="1"/>
          </p:nvPr>
        </p:nvPicPr>
        <p:blipFill>
          <a:blip r:embed="rId3"/>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3720102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D0DF5-7F9E-4101-979C-76AE11F77F05}"/>
              </a:ext>
            </a:extLst>
          </p:cNvPr>
          <p:cNvPicPr>
            <a:picLocks noChangeAspect="1"/>
          </p:cNvPicPr>
          <p:nvPr/>
        </p:nvPicPr>
        <p:blipFill>
          <a:blip r:embed="rId2"/>
          <a:stretch>
            <a:fillRect/>
          </a:stretch>
        </p:blipFill>
        <p:spPr>
          <a:xfrm>
            <a:off x="1207362" y="567813"/>
            <a:ext cx="6889072" cy="5722374"/>
          </a:xfrm>
          <a:prstGeom prst="rect">
            <a:avLst/>
          </a:prstGeom>
        </p:spPr>
      </p:pic>
    </p:spTree>
    <p:extLst>
      <p:ext uri="{BB962C8B-B14F-4D97-AF65-F5344CB8AC3E}">
        <p14:creationId xmlns:p14="http://schemas.microsoft.com/office/powerpoint/2010/main" val="3177853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5A8280-608F-4619-82E0-39A4614741A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1E03555-8A4E-4FE4-94B9-7485DFD81D19}"/>
              </a:ext>
            </a:extLst>
          </p:cNvPr>
          <p:cNvPicPr>
            <a:picLocks noChangeAspect="1"/>
          </p:cNvPicPr>
          <p:nvPr/>
        </p:nvPicPr>
        <p:blipFill>
          <a:blip r:embed="rId3"/>
          <a:stretch>
            <a:fillRect/>
          </a:stretch>
        </p:blipFill>
        <p:spPr>
          <a:xfrm>
            <a:off x="628650" y="681037"/>
            <a:ext cx="7997632" cy="5053334"/>
          </a:xfrm>
          <a:prstGeom prst="rect">
            <a:avLst/>
          </a:prstGeom>
        </p:spPr>
      </p:pic>
      <p:sp>
        <p:nvSpPr>
          <p:cNvPr id="6" name="TextBox 5">
            <a:extLst>
              <a:ext uri="{FF2B5EF4-FFF2-40B4-BE49-F238E27FC236}">
                <a16:creationId xmlns:a16="http://schemas.microsoft.com/office/drawing/2014/main" id="{C520EF4B-D298-4169-A770-31DF332BC808}"/>
              </a:ext>
            </a:extLst>
          </p:cNvPr>
          <p:cNvSpPr txBox="1"/>
          <p:nvPr/>
        </p:nvSpPr>
        <p:spPr>
          <a:xfrm>
            <a:off x="2472417" y="5872396"/>
            <a:ext cx="4643022" cy="369332"/>
          </a:xfrm>
          <a:prstGeom prst="rect">
            <a:avLst/>
          </a:prstGeom>
          <a:noFill/>
        </p:spPr>
        <p:txBody>
          <a:bodyPr wrap="square" rtlCol="0">
            <a:spAutoFit/>
          </a:bodyPr>
          <a:lstStyle/>
          <a:p>
            <a:r>
              <a:rPr lang="en-US" dirty="0">
                <a:solidFill>
                  <a:schemeClr val="bg1"/>
                </a:solidFill>
              </a:rPr>
              <a:t>https://www.iihs.org/topics/older-drivers</a:t>
            </a:r>
          </a:p>
        </p:txBody>
      </p:sp>
    </p:spTree>
    <p:extLst>
      <p:ext uri="{BB962C8B-B14F-4D97-AF65-F5344CB8AC3E}">
        <p14:creationId xmlns:p14="http://schemas.microsoft.com/office/powerpoint/2010/main" val="2345993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D83D58-7A40-4136-A240-E8F2E865EA0D}"/>
              </a:ext>
            </a:extLst>
          </p:cNvPr>
          <p:cNvPicPr>
            <a:picLocks noChangeAspect="1"/>
          </p:cNvPicPr>
          <p:nvPr/>
        </p:nvPicPr>
        <p:blipFill>
          <a:blip r:embed="rId2"/>
          <a:stretch>
            <a:fillRect/>
          </a:stretch>
        </p:blipFill>
        <p:spPr>
          <a:xfrm>
            <a:off x="0" y="418653"/>
            <a:ext cx="9144000" cy="6073959"/>
          </a:xfrm>
          <a:prstGeom prst="rect">
            <a:avLst/>
          </a:prstGeom>
        </p:spPr>
      </p:pic>
      <p:pic>
        <p:nvPicPr>
          <p:cNvPr id="5" name="Picture 4">
            <a:extLst>
              <a:ext uri="{FF2B5EF4-FFF2-40B4-BE49-F238E27FC236}">
                <a16:creationId xmlns:a16="http://schemas.microsoft.com/office/drawing/2014/main" id="{5A02036B-40D7-4234-937A-A0AB10456574}"/>
              </a:ext>
            </a:extLst>
          </p:cNvPr>
          <p:cNvPicPr>
            <a:picLocks noChangeAspect="1"/>
          </p:cNvPicPr>
          <p:nvPr/>
        </p:nvPicPr>
        <p:blipFill>
          <a:blip r:embed="rId3"/>
          <a:stretch>
            <a:fillRect/>
          </a:stretch>
        </p:blipFill>
        <p:spPr>
          <a:xfrm>
            <a:off x="5650592" y="5275188"/>
            <a:ext cx="1305107" cy="1190791"/>
          </a:xfrm>
          <a:prstGeom prst="rect">
            <a:avLst/>
          </a:prstGeom>
        </p:spPr>
      </p:pic>
      <p:pic>
        <p:nvPicPr>
          <p:cNvPr id="2" name="Picture 1">
            <a:extLst>
              <a:ext uri="{FF2B5EF4-FFF2-40B4-BE49-F238E27FC236}">
                <a16:creationId xmlns:a16="http://schemas.microsoft.com/office/drawing/2014/main" id="{8C68E9DB-72E8-4FA8-8508-3198C45ED7E4}"/>
              </a:ext>
            </a:extLst>
          </p:cNvPr>
          <p:cNvPicPr>
            <a:picLocks noChangeAspect="1"/>
          </p:cNvPicPr>
          <p:nvPr/>
        </p:nvPicPr>
        <p:blipFill>
          <a:blip r:embed="rId4"/>
          <a:stretch>
            <a:fillRect/>
          </a:stretch>
        </p:blipFill>
        <p:spPr>
          <a:xfrm>
            <a:off x="0" y="278767"/>
            <a:ext cx="8991600" cy="352425"/>
          </a:xfrm>
          <a:prstGeom prst="rect">
            <a:avLst/>
          </a:prstGeom>
        </p:spPr>
      </p:pic>
    </p:spTree>
    <p:extLst>
      <p:ext uri="{BB962C8B-B14F-4D97-AF65-F5344CB8AC3E}">
        <p14:creationId xmlns:p14="http://schemas.microsoft.com/office/powerpoint/2010/main" val="4456371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id">
  <a:themeElements>
    <a:clrScheme name="Grid">
      <a:dk1>
        <a:srgbClr val="000000"/>
      </a:dk1>
      <a:lt1>
        <a:srgbClr val="FFFFFF"/>
      </a:lt1>
      <a:dk2>
        <a:srgbClr val="A7A7A7"/>
      </a:dk2>
      <a:lt2>
        <a:srgbClr val="535353"/>
      </a:lt2>
      <a:accent1>
        <a:srgbClr val="94B6D2"/>
      </a:accent1>
      <a:accent2>
        <a:srgbClr val="DD8047"/>
      </a:accent2>
      <a:accent3>
        <a:srgbClr val="A5AB81"/>
      </a:accent3>
      <a:accent4>
        <a:srgbClr val="D8B25C"/>
      </a:accent4>
      <a:accent5>
        <a:srgbClr val="7BA79D"/>
      </a:accent5>
      <a:accent6>
        <a:srgbClr val="968C8C"/>
      </a:accent6>
      <a:hlink>
        <a:srgbClr val="0000FF"/>
      </a:hlink>
      <a:folHlink>
        <a:srgbClr val="FF00FF"/>
      </a:folHlink>
    </a:clrScheme>
    <a:fontScheme name="Grid">
      <a:majorFont>
        <a:latin typeface="Helvetica"/>
        <a:ea typeface="Helvetica"/>
        <a:cs typeface="Helvetica"/>
      </a:majorFont>
      <a:minorFont>
        <a:latin typeface="Calibri"/>
        <a:ea typeface="Calibri"/>
        <a:cs typeface="Calibri"/>
      </a:minorFont>
    </a:fontScheme>
    <a:fmtScheme name="Gri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488</TotalTime>
  <Words>3677</Words>
  <Application>Microsoft Office PowerPoint</Application>
  <PresentationFormat>On-screen Show (4:3)</PresentationFormat>
  <Paragraphs>330</Paragraphs>
  <Slides>57</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Avenir</vt:lpstr>
      <vt:lpstr>Calibri</vt:lpstr>
      <vt:lpstr>Calibri Light</vt:lpstr>
      <vt:lpstr>Franklin Gothic Medium</vt:lpstr>
      <vt:lpstr>Quattrocento Sans</vt:lpstr>
      <vt:lpstr>Wingdings 2</vt:lpstr>
      <vt:lpstr>Office Theme</vt:lpstr>
      <vt:lpstr>PowerPoint Presentation</vt:lpstr>
      <vt:lpstr>PowerPoint Presentation</vt:lpstr>
      <vt:lpstr>PowerPoint Presentation</vt:lpstr>
      <vt:lpstr>Driving during the Lifespan</vt:lpstr>
      <vt:lpstr>Driving during the lifespan</vt:lpstr>
      <vt:lpstr>PowerPoint Presentation</vt:lpstr>
      <vt:lpstr>PowerPoint Presentation</vt:lpstr>
      <vt:lpstr>PowerPoint Presentation</vt:lpstr>
      <vt:lpstr>PowerPoint Presentation</vt:lpstr>
      <vt:lpstr>PowerPoint Presentation</vt:lpstr>
      <vt:lpstr>Why is this my job?</vt:lpstr>
      <vt:lpstr>Driving = independence </vt:lpstr>
      <vt:lpstr>WHEN?</vt:lpstr>
      <vt:lpstr>Driving is a complex task</vt:lpstr>
      <vt:lpstr>Five Triggers for driver screening </vt:lpstr>
      <vt:lpstr>5 Triggers for Driver Screening</vt:lpstr>
      <vt:lpstr>Triggers for driver screening</vt:lpstr>
      <vt:lpstr>HOW? Five Domains to Assess</vt:lpstr>
      <vt:lpstr>Toolbox</vt:lpstr>
      <vt:lpstr>Vision</vt:lpstr>
      <vt:lpstr>PowerPoint Presentation</vt:lpstr>
      <vt:lpstr>PowerPoint Presentation</vt:lpstr>
      <vt:lpstr>PowerPoint Presentation</vt:lpstr>
      <vt:lpstr>PowerPoint Presentation</vt:lpstr>
      <vt:lpstr>PowerPoint Presentation</vt:lpstr>
      <vt:lpstr>PowerPoint Presentation</vt:lpstr>
      <vt:lpstr>Vision</vt:lpstr>
      <vt:lpstr>Neuromuscular function</vt:lpstr>
      <vt:lpstr>Neuromuscular function</vt:lpstr>
      <vt:lpstr>Rapid pace walk test</vt:lpstr>
      <vt:lpstr>Cognition</vt:lpstr>
      <vt:lpstr>PowerPoint Presentation</vt:lpstr>
      <vt:lpstr>MoCA</vt:lpstr>
      <vt:lpstr>PowerPoint Presentation</vt:lpstr>
      <vt:lpstr>SUBSTANCES: MEDICATIONS ALCOHOL  DRUGS</vt:lpstr>
      <vt:lpstr>Alcohol use</vt:lpstr>
      <vt:lpstr>Driving concerns</vt:lpstr>
      <vt:lpstr>Mandatory reporting to DMV or referral???</vt:lpstr>
      <vt:lpstr>Provider responsibility </vt:lpstr>
      <vt:lpstr>PowerPoint Presentation</vt:lpstr>
      <vt:lpstr>Mandatory reporter laws</vt:lpstr>
      <vt:lpstr>Voluntary Retirement</vt:lpstr>
      <vt:lpstr>Apply for ID card when surrendering license</vt:lpstr>
      <vt:lpstr>Drivers Ed</vt:lpstr>
      <vt:lpstr>Drivers Ed</vt:lpstr>
      <vt:lpstr>Referral</vt:lpstr>
      <vt:lpstr>DMV Reporting </vt:lpstr>
      <vt:lpstr>Refer for Re-test if deficits are not severe and uncontrollable</vt:lpstr>
      <vt:lpstr>Driver re-evaluation request</vt:lpstr>
      <vt:lpstr>PowerPoint Presentation</vt:lpstr>
      <vt:lpstr>PowerPoint Presentation</vt:lpstr>
      <vt:lpstr>PowerPoint Presentation</vt:lpstr>
      <vt:lpstr>Other resources</vt:lpstr>
      <vt:lpstr>Driver assessment workflow</vt:lpstr>
      <vt:lpstr>References</vt:lpstr>
      <vt:lpstr>References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Evaluation</dc:title>
  <dc:creator>Emily Morgan</dc:creator>
  <cp:lastModifiedBy>Bryanna De Lima</cp:lastModifiedBy>
  <cp:revision>539</cp:revision>
  <dcterms:modified xsi:type="dcterms:W3CDTF">2024-12-07T16:48:11Z</dcterms:modified>
</cp:coreProperties>
</file>