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7"/>
  </p:notesMasterIdLst>
  <p:sldIdLst>
    <p:sldId id="256" r:id="rId3"/>
    <p:sldId id="271" r:id="rId4"/>
    <p:sldId id="272" r:id="rId5"/>
    <p:sldId id="281" r:id="rId6"/>
    <p:sldId id="285" r:id="rId7"/>
    <p:sldId id="286" r:id="rId8"/>
    <p:sldId id="277" r:id="rId9"/>
    <p:sldId id="276" r:id="rId10"/>
    <p:sldId id="288" r:id="rId11"/>
    <p:sldId id="273" r:id="rId12"/>
    <p:sldId id="268" r:id="rId13"/>
    <p:sldId id="289" r:id="rId14"/>
    <p:sldId id="299" r:id="rId15"/>
    <p:sldId id="300" r:id="rId16"/>
    <p:sldId id="257" r:id="rId17"/>
    <p:sldId id="297" r:id="rId18"/>
    <p:sldId id="290" r:id="rId19"/>
    <p:sldId id="293" r:id="rId20"/>
    <p:sldId id="296" r:id="rId21"/>
    <p:sldId id="295" r:id="rId22"/>
    <p:sldId id="261" r:id="rId23"/>
    <p:sldId id="294" r:id="rId24"/>
    <p:sldId id="302" r:id="rId25"/>
    <p:sldId id="308" r:id="rId26"/>
    <p:sldId id="311" r:id="rId27"/>
    <p:sldId id="309" r:id="rId28"/>
    <p:sldId id="306" r:id="rId29"/>
    <p:sldId id="307" r:id="rId30"/>
    <p:sldId id="305" r:id="rId31"/>
    <p:sldId id="310" r:id="rId32"/>
    <p:sldId id="279" r:id="rId33"/>
    <p:sldId id="274" r:id="rId34"/>
    <p:sldId id="270" r:id="rId35"/>
    <p:sldId id="280"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0DD3DBB-83A7-483E-B8E5-58D6A197CB3A}" v="147" dt="2024-11-06T12:35:37.1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21" Type="http://schemas.openxmlformats.org/officeDocument/2006/relationships/slide" Target="slides/slide19.xml"/><Relationship Id="rId34" Type="http://schemas.openxmlformats.org/officeDocument/2006/relationships/slide" Target="slides/slide32.xml"/><Relationship Id="rId42" Type="http://schemas.microsoft.com/office/2016/11/relationships/changesInfo" Target="changesInfos/changesInfo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microsoft.com/office/2015/10/relationships/revisionInfo" Target="revisionInfo.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ol Greenlee" userId="e7810260-1ef9-468a-9b4d-d0f820dc5c69" providerId="ADAL" clId="{C0DD3DBB-83A7-483E-B8E5-58D6A197CB3A}"/>
    <pc:docChg chg="undo custSel addSld delSld modSld sldOrd addMainMaster modMainMaster">
      <pc:chgData name="Carol Greenlee" userId="e7810260-1ef9-468a-9b4d-d0f820dc5c69" providerId="ADAL" clId="{C0DD3DBB-83A7-483E-B8E5-58D6A197CB3A}" dt="2024-11-06T12:35:37.118" v="6160" actId="114"/>
      <pc:docMkLst>
        <pc:docMk/>
      </pc:docMkLst>
      <pc:sldChg chg="modSp mod">
        <pc:chgData name="Carol Greenlee" userId="e7810260-1ef9-468a-9b4d-d0f820dc5c69" providerId="ADAL" clId="{C0DD3DBB-83A7-483E-B8E5-58D6A197CB3A}" dt="2024-10-24T13:26:38.392" v="2771" actId="207"/>
        <pc:sldMkLst>
          <pc:docMk/>
          <pc:sldMk cId="1463809038" sldId="256"/>
        </pc:sldMkLst>
        <pc:spChg chg="mod">
          <ac:chgData name="Carol Greenlee" userId="e7810260-1ef9-468a-9b4d-d0f820dc5c69" providerId="ADAL" clId="{C0DD3DBB-83A7-483E-B8E5-58D6A197CB3A}" dt="2024-10-24T13:26:38.392" v="2771" actId="207"/>
          <ac:spMkLst>
            <pc:docMk/>
            <pc:sldMk cId="1463809038" sldId="256"/>
            <ac:spMk id="2" creationId="{FDDEF50A-B211-F424-192E-C32FF02A516E}"/>
          </ac:spMkLst>
        </pc:spChg>
        <pc:spChg chg="mod">
          <ac:chgData name="Carol Greenlee" userId="e7810260-1ef9-468a-9b4d-d0f820dc5c69" providerId="ADAL" clId="{C0DD3DBB-83A7-483E-B8E5-58D6A197CB3A}" dt="2024-10-20T15:29:12.991" v="264" actId="14100"/>
          <ac:spMkLst>
            <pc:docMk/>
            <pc:sldMk cId="1463809038" sldId="256"/>
            <ac:spMk id="3" creationId="{1F2EB355-CFA2-B968-67CF-18357A79AADB}"/>
          </ac:spMkLst>
        </pc:spChg>
      </pc:sldChg>
      <pc:sldChg chg="addSp delSp modSp new mod ord">
        <pc:chgData name="Carol Greenlee" userId="e7810260-1ef9-468a-9b4d-d0f820dc5c69" providerId="ADAL" clId="{C0DD3DBB-83A7-483E-B8E5-58D6A197CB3A}" dt="2024-11-06T12:25:46.339" v="6144" actId="114"/>
        <pc:sldMkLst>
          <pc:docMk/>
          <pc:sldMk cId="1019127107" sldId="257"/>
        </pc:sldMkLst>
        <pc:spChg chg="mod">
          <ac:chgData name="Carol Greenlee" userId="e7810260-1ef9-468a-9b4d-d0f820dc5c69" providerId="ADAL" clId="{C0DD3DBB-83A7-483E-B8E5-58D6A197CB3A}" dt="2024-10-17T11:46:03.063" v="10" actId="255"/>
          <ac:spMkLst>
            <pc:docMk/>
            <pc:sldMk cId="1019127107" sldId="257"/>
            <ac:spMk id="2" creationId="{8E186020-3D79-CFED-900F-8695864F436F}"/>
          </ac:spMkLst>
        </pc:spChg>
        <pc:spChg chg="add del mod">
          <ac:chgData name="Carol Greenlee" userId="e7810260-1ef9-468a-9b4d-d0f820dc5c69" providerId="ADAL" clId="{C0DD3DBB-83A7-483E-B8E5-58D6A197CB3A}" dt="2024-11-06T12:25:46.339" v="6144" actId="114"/>
          <ac:spMkLst>
            <pc:docMk/>
            <pc:sldMk cId="1019127107" sldId="257"/>
            <ac:spMk id="3" creationId="{0BEB6AA5-4FE4-6059-449F-05536B155E3F}"/>
          </ac:spMkLst>
        </pc:spChg>
        <pc:spChg chg="add mod">
          <ac:chgData name="Carol Greenlee" userId="e7810260-1ef9-468a-9b4d-d0f820dc5c69" providerId="ADAL" clId="{C0DD3DBB-83A7-483E-B8E5-58D6A197CB3A}" dt="2024-10-17T11:35:57.570" v="2"/>
          <ac:spMkLst>
            <pc:docMk/>
            <pc:sldMk cId="1019127107" sldId="257"/>
            <ac:spMk id="4" creationId="{434D680A-C171-DAB9-91DB-0E414F379F40}"/>
          </ac:spMkLst>
        </pc:spChg>
      </pc:sldChg>
      <pc:sldChg chg="modSp new del mod ord">
        <pc:chgData name="Carol Greenlee" userId="e7810260-1ef9-468a-9b4d-d0f820dc5c69" providerId="ADAL" clId="{C0DD3DBB-83A7-483E-B8E5-58D6A197CB3A}" dt="2024-10-25T12:42:41.080" v="3603" actId="47"/>
        <pc:sldMkLst>
          <pc:docMk/>
          <pc:sldMk cId="3401907670" sldId="258"/>
        </pc:sldMkLst>
        <pc:spChg chg="mod">
          <ac:chgData name="Carol Greenlee" userId="e7810260-1ef9-468a-9b4d-d0f820dc5c69" providerId="ADAL" clId="{C0DD3DBB-83A7-483E-B8E5-58D6A197CB3A}" dt="2024-10-17T11:50:27.479" v="59" actId="20577"/>
          <ac:spMkLst>
            <pc:docMk/>
            <pc:sldMk cId="3401907670" sldId="258"/>
            <ac:spMk id="3" creationId="{B47865BC-D92E-B27F-2C63-D0DE920AFAE1}"/>
          </ac:spMkLst>
        </pc:spChg>
      </pc:sldChg>
      <pc:sldChg chg="modSp new del mod ord">
        <pc:chgData name="Carol Greenlee" userId="e7810260-1ef9-468a-9b4d-d0f820dc5c69" providerId="ADAL" clId="{C0DD3DBB-83A7-483E-B8E5-58D6A197CB3A}" dt="2024-10-25T12:42:43.710" v="3604" actId="47"/>
        <pc:sldMkLst>
          <pc:docMk/>
          <pc:sldMk cId="4216658624" sldId="259"/>
        </pc:sldMkLst>
        <pc:spChg chg="mod">
          <ac:chgData name="Carol Greenlee" userId="e7810260-1ef9-468a-9b4d-d0f820dc5c69" providerId="ADAL" clId="{C0DD3DBB-83A7-483E-B8E5-58D6A197CB3A}" dt="2024-10-17T11:56:43.504" v="65" actId="20577"/>
          <ac:spMkLst>
            <pc:docMk/>
            <pc:sldMk cId="4216658624" sldId="259"/>
            <ac:spMk id="2" creationId="{2A33FFA1-7796-E62E-8740-CAF59D2496B4}"/>
          </ac:spMkLst>
        </pc:spChg>
        <pc:spChg chg="mod">
          <ac:chgData name="Carol Greenlee" userId="e7810260-1ef9-468a-9b4d-d0f820dc5c69" providerId="ADAL" clId="{C0DD3DBB-83A7-483E-B8E5-58D6A197CB3A}" dt="2024-10-17T11:56:18.422" v="62"/>
          <ac:spMkLst>
            <pc:docMk/>
            <pc:sldMk cId="4216658624" sldId="259"/>
            <ac:spMk id="3" creationId="{B7B34BB8-F658-CCE8-AF6E-CFD9C22793C0}"/>
          </ac:spMkLst>
        </pc:spChg>
      </pc:sldChg>
      <pc:sldChg chg="modSp new del mod ord">
        <pc:chgData name="Carol Greenlee" userId="e7810260-1ef9-468a-9b4d-d0f820dc5c69" providerId="ADAL" clId="{C0DD3DBB-83A7-483E-B8E5-58D6A197CB3A}" dt="2024-10-28T12:58:57.905" v="5744" actId="47"/>
        <pc:sldMkLst>
          <pc:docMk/>
          <pc:sldMk cId="3228732625" sldId="260"/>
        </pc:sldMkLst>
        <pc:spChg chg="mod">
          <ac:chgData name="Carol Greenlee" userId="e7810260-1ef9-468a-9b4d-d0f820dc5c69" providerId="ADAL" clId="{C0DD3DBB-83A7-483E-B8E5-58D6A197CB3A}" dt="2024-10-17T12:01:35.630" v="68" actId="20577"/>
          <ac:spMkLst>
            <pc:docMk/>
            <pc:sldMk cId="3228732625" sldId="260"/>
            <ac:spMk id="2" creationId="{7B315BC4-C802-0448-ECF6-0727F9D3E312}"/>
          </ac:spMkLst>
        </pc:spChg>
        <pc:spChg chg="mod">
          <ac:chgData name="Carol Greenlee" userId="e7810260-1ef9-468a-9b4d-d0f820dc5c69" providerId="ADAL" clId="{C0DD3DBB-83A7-483E-B8E5-58D6A197CB3A}" dt="2024-10-17T12:01:49.336" v="91" actId="20577"/>
          <ac:spMkLst>
            <pc:docMk/>
            <pc:sldMk cId="3228732625" sldId="260"/>
            <ac:spMk id="3" creationId="{332FB8CC-AB6F-FE91-BF88-3CBA4A24C9F3}"/>
          </ac:spMkLst>
        </pc:spChg>
      </pc:sldChg>
      <pc:sldChg chg="modSp new mod ord modNotesTx">
        <pc:chgData name="Carol Greenlee" userId="e7810260-1ef9-468a-9b4d-d0f820dc5c69" providerId="ADAL" clId="{C0DD3DBB-83A7-483E-B8E5-58D6A197CB3A}" dt="2024-10-28T12:49:32.190" v="5415"/>
        <pc:sldMkLst>
          <pc:docMk/>
          <pc:sldMk cId="311670956" sldId="261"/>
        </pc:sldMkLst>
        <pc:spChg chg="mod">
          <ac:chgData name="Carol Greenlee" userId="e7810260-1ef9-468a-9b4d-d0f820dc5c69" providerId="ADAL" clId="{C0DD3DBB-83A7-483E-B8E5-58D6A197CB3A}" dt="2024-10-25T12:51:18.270" v="3793" actId="255"/>
          <ac:spMkLst>
            <pc:docMk/>
            <pc:sldMk cId="311670956" sldId="261"/>
            <ac:spMk id="2" creationId="{75D18864-FD8D-1626-EEF4-354D804105BD}"/>
          </ac:spMkLst>
        </pc:spChg>
        <pc:spChg chg="mod">
          <ac:chgData name="Carol Greenlee" userId="e7810260-1ef9-468a-9b4d-d0f820dc5c69" providerId="ADAL" clId="{C0DD3DBB-83A7-483E-B8E5-58D6A197CB3A}" dt="2024-10-25T12:55:38.296" v="3823" actId="113"/>
          <ac:spMkLst>
            <pc:docMk/>
            <pc:sldMk cId="311670956" sldId="261"/>
            <ac:spMk id="3" creationId="{BF104AA8-2E55-CC8F-A764-F32C454B18F8}"/>
          </ac:spMkLst>
        </pc:spChg>
      </pc:sldChg>
      <pc:sldChg chg="modSp new del mod ord">
        <pc:chgData name="Carol Greenlee" userId="e7810260-1ef9-468a-9b4d-d0f820dc5c69" providerId="ADAL" clId="{C0DD3DBB-83A7-483E-B8E5-58D6A197CB3A}" dt="2024-10-28T12:58:57.905" v="5744" actId="47"/>
        <pc:sldMkLst>
          <pc:docMk/>
          <pc:sldMk cId="763055283" sldId="262"/>
        </pc:sldMkLst>
        <pc:spChg chg="mod">
          <ac:chgData name="Carol Greenlee" userId="e7810260-1ef9-468a-9b4d-d0f820dc5c69" providerId="ADAL" clId="{C0DD3DBB-83A7-483E-B8E5-58D6A197CB3A}" dt="2024-10-17T12:18:14.906" v="123" actId="20577"/>
          <ac:spMkLst>
            <pc:docMk/>
            <pc:sldMk cId="763055283" sldId="262"/>
            <ac:spMk id="2" creationId="{399396B9-9965-B2B7-FB68-D3AE5EB255AF}"/>
          </ac:spMkLst>
        </pc:spChg>
        <pc:spChg chg="mod">
          <ac:chgData name="Carol Greenlee" userId="e7810260-1ef9-468a-9b4d-d0f820dc5c69" providerId="ADAL" clId="{C0DD3DBB-83A7-483E-B8E5-58D6A197CB3A}" dt="2024-10-17T12:17:51.265" v="120"/>
          <ac:spMkLst>
            <pc:docMk/>
            <pc:sldMk cId="763055283" sldId="262"/>
            <ac:spMk id="3" creationId="{D542D7D2-00D7-FC43-D589-2D0B34286682}"/>
          </ac:spMkLst>
        </pc:spChg>
      </pc:sldChg>
      <pc:sldChg chg="modSp new del mod ord">
        <pc:chgData name="Carol Greenlee" userId="e7810260-1ef9-468a-9b4d-d0f820dc5c69" providerId="ADAL" clId="{C0DD3DBB-83A7-483E-B8E5-58D6A197CB3A}" dt="2024-10-28T12:59:29.646" v="5747" actId="47"/>
        <pc:sldMkLst>
          <pc:docMk/>
          <pc:sldMk cId="184924191" sldId="263"/>
        </pc:sldMkLst>
        <pc:spChg chg="mod">
          <ac:chgData name="Carol Greenlee" userId="e7810260-1ef9-468a-9b4d-d0f820dc5c69" providerId="ADAL" clId="{C0DD3DBB-83A7-483E-B8E5-58D6A197CB3A}" dt="2024-10-24T13:23:44.038" v="2766" actId="20577"/>
          <ac:spMkLst>
            <pc:docMk/>
            <pc:sldMk cId="184924191" sldId="263"/>
            <ac:spMk id="2" creationId="{C5130EB3-A54E-27E2-74CB-3E77D90422BE}"/>
          </ac:spMkLst>
        </pc:spChg>
        <pc:spChg chg="mod">
          <ac:chgData name="Carol Greenlee" userId="e7810260-1ef9-468a-9b4d-d0f820dc5c69" providerId="ADAL" clId="{C0DD3DBB-83A7-483E-B8E5-58D6A197CB3A}" dt="2024-10-17T12:22:53.001" v="133" actId="27636"/>
          <ac:spMkLst>
            <pc:docMk/>
            <pc:sldMk cId="184924191" sldId="263"/>
            <ac:spMk id="3" creationId="{7E1A3528-7AAA-F5A4-A66D-26F92534A0AD}"/>
          </ac:spMkLst>
        </pc:spChg>
      </pc:sldChg>
      <pc:sldChg chg="modSp new del mod ord">
        <pc:chgData name="Carol Greenlee" userId="e7810260-1ef9-468a-9b4d-d0f820dc5c69" providerId="ADAL" clId="{C0DD3DBB-83A7-483E-B8E5-58D6A197CB3A}" dt="2024-10-25T12:41:43.072" v="3602" actId="2696"/>
        <pc:sldMkLst>
          <pc:docMk/>
          <pc:sldMk cId="525350187" sldId="264"/>
        </pc:sldMkLst>
        <pc:spChg chg="mod">
          <ac:chgData name="Carol Greenlee" userId="e7810260-1ef9-468a-9b4d-d0f820dc5c69" providerId="ADAL" clId="{C0DD3DBB-83A7-483E-B8E5-58D6A197CB3A}" dt="2024-10-17T12:30:21.768" v="140" actId="27636"/>
          <ac:spMkLst>
            <pc:docMk/>
            <pc:sldMk cId="525350187" sldId="264"/>
            <ac:spMk id="3" creationId="{CAC2C5B3-D790-261C-CD38-7409D8A1AED4}"/>
          </ac:spMkLst>
        </pc:spChg>
      </pc:sldChg>
      <pc:sldChg chg="modSp new del mod ord">
        <pc:chgData name="Carol Greenlee" userId="e7810260-1ef9-468a-9b4d-d0f820dc5c69" providerId="ADAL" clId="{C0DD3DBB-83A7-483E-B8E5-58D6A197CB3A}" dt="2024-10-25T12:28:55.592" v="3460" actId="2696"/>
        <pc:sldMkLst>
          <pc:docMk/>
          <pc:sldMk cId="2118222962" sldId="265"/>
        </pc:sldMkLst>
        <pc:spChg chg="mod">
          <ac:chgData name="Carol Greenlee" userId="e7810260-1ef9-468a-9b4d-d0f820dc5c69" providerId="ADAL" clId="{C0DD3DBB-83A7-483E-B8E5-58D6A197CB3A}" dt="2024-10-17T12:34:50.857" v="148" actId="27636"/>
          <ac:spMkLst>
            <pc:docMk/>
            <pc:sldMk cId="2118222962" sldId="265"/>
            <ac:spMk id="3" creationId="{7B6B6826-EBFB-6EF4-D768-C23AE3A96E13}"/>
          </ac:spMkLst>
        </pc:spChg>
      </pc:sldChg>
      <pc:sldChg chg="modSp new del mod ord">
        <pc:chgData name="Carol Greenlee" userId="e7810260-1ef9-468a-9b4d-d0f820dc5c69" providerId="ADAL" clId="{C0DD3DBB-83A7-483E-B8E5-58D6A197CB3A}" dt="2024-10-28T12:59:30.296" v="5748" actId="47"/>
        <pc:sldMkLst>
          <pc:docMk/>
          <pc:sldMk cId="3546504721" sldId="266"/>
        </pc:sldMkLst>
        <pc:spChg chg="mod">
          <ac:chgData name="Carol Greenlee" userId="e7810260-1ef9-468a-9b4d-d0f820dc5c69" providerId="ADAL" clId="{C0DD3DBB-83A7-483E-B8E5-58D6A197CB3A}" dt="2024-10-17T12:36:23.575" v="153" actId="20577"/>
          <ac:spMkLst>
            <pc:docMk/>
            <pc:sldMk cId="3546504721" sldId="266"/>
            <ac:spMk id="2" creationId="{EE60198E-01E9-E954-D607-58C34A8CEC6A}"/>
          </ac:spMkLst>
        </pc:spChg>
        <pc:spChg chg="mod">
          <ac:chgData name="Carol Greenlee" userId="e7810260-1ef9-468a-9b4d-d0f820dc5c69" providerId="ADAL" clId="{C0DD3DBB-83A7-483E-B8E5-58D6A197CB3A}" dt="2024-10-25T12:24:24.569" v="3459" actId="20577"/>
          <ac:spMkLst>
            <pc:docMk/>
            <pc:sldMk cId="3546504721" sldId="266"/>
            <ac:spMk id="3" creationId="{6B1B0C5F-6EF3-AF99-E728-2FFF16E51F7C}"/>
          </ac:spMkLst>
        </pc:spChg>
      </pc:sldChg>
      <pc:sldChg chg="modSp new del mod ord">
        <pc:chgData name="Carol Greenlee" userId="e7810260-1ef9-468a-9b4d-d0f820dc5c69" providerId="ADAL" clId="{C0DD3DBB-83A7-483E-B8E5-58D6A197CB3A}" dt="2024-10-28T12:59:31.012" v="5749" actId="47"/>
        <pc:sldMkLst>
          <pc:docMk/>
          <pc:sldMk cId="2526048741" sldId="267"/>
        </pc:sldMkLst>
        <pc:spChg chg="mod">
          <ac:chgData name="Carol Greenlee" userId="e7810260-1ef9-468a-9b4d-d0f820dc5c69" providerId="ADAL" clId="{C0DD3DBB-83A7-483E-B8E5-58D6A197CB3A}" dt="2024-10-17T12:39:33.565" v="155"/>
          <ac:spMkLst>
            <pc:docMk/>
            <pc:sldMk cId="2526048741" sldId="267"/>
            <ac:spMk id="3" creationId="{E4EF4BFA-4658-A921-1D0B-378A54607D67}"/>
          </ac:spMkLst>
        </pc:spChg>
      </pc:sldChg>
      <pc:sldChg chg="modSp new mod ord">
        <pc:chgData name="Carol Greenlee" userId="e7810260-1ef9-468a-9b4d-d0f820dc5c69" providerId="ADAL" clId="{C0DD3DBB-83A7-483E-B8E5-58D6A197CB3A}" dt="2024-10-25T12:39:27.154" v="3601" actId="255"/>
        <pc:sldMkLst>
          <pc:docMk/>
          <pc:sldMk cId="3476078880" sldId="268"/>
        </pc:sldMkLst>
        <pc:spChg chg="mod">
          <ac:chgData name="Carol Greenlee" userId="e7810260-1ef9-468a-9b4d-d0f820dc5c69" providerId="ADAL" clId="{C0DD3DBB-83A7-483E-B8E5-58D6A197CB3A}" dt="2024-10-25T12:31:14.518" v="3473" actId="14100"/>
          <ac:spMkLst>
            <pc:docMk/>
            <pc:sldMk cId="3476078880" sldId="268"/>
            <ac:spMk id="2" creationId="{D284FEFA-6D77-BC60-493A-F945AFFEC9EC}"/>
          </ac:spMkLst>
        </pc:spChg>
        <pc:spChg chg="mod">
          <ac:chgData name="Carol Greenlee" userId="e7810260-1ef9-468a-9b4d-d0f820dc5c69" providerId="ADAL" clId="{C0DD3DBB-83A7-483E-B8E5-58D6A197CB3A}" dt="2024-10-25T12:39:27.154" v="3601" actId="255"/>
          <ac:spMkLst>
            <pc:docMk/>
            <pc:sldMk cId="3476078880" sldId="268"/>
            <ac:spMk id="3" creationId="{198C0C59-C3BF-B2BF-C572-69486EE665AB}"/>
          </ac:spMkLst>
        </pc:spChg>
      </pc:sldChg>
      <pc:sldChg chg="modSp new del mod ord">
        <pc:chgData name="Carol Greenlee" userId="e7810260-1ef9-468a-9b4d-d0f820dc5c69" providerId="ADAL" clId="{C0DD3DBB-83A7-483E-B8E5-58D6A197CB3A}" dt="2024-10-28T13:00:39.110" v="5751" actId="47"/>
        <pc:sldMkLst>
          <pc:docMk/>
          <pc:sldMk cId="3332024390" sldId="269"/>
        </pc:sldMkLst>
        <pc:spChg chg="mod">
          <ac:chgData name="Carol Greenlee" userId="e7810260-1ef9-468a-9b4d-d0f820dc5c69" providerId="ADAL" clId="{C0DD3DBB-83A7-483E-B8E5-58D6A197CB3A}" dt="2024-10-17T12:43:53.999" v="183" actId="27636"/>
          <ac:spMkLst>
            <pc:docMk/>
            <pc:sldMk cId="3332024390" sldId="269"/>
            <ac:spMk id="3" creationId="{8C17E529-D8C2-B491-B075-B2D5B57B39A0}"/>
          </ac:spMkLst>
        </pc:spChg>
      </pc:sldChg>
      <pc:sldChg chg="modSp new mod ord">
        <pc:chgData name="Carol Greenlee" userId="e7810260-1ef9-468a-9b4d-d0f820dc5c69" providerId="ADAL" clId="{C0DD3DBB-83A7-483E-B8E5-58D6A197CB3A}" dt="2024-10-28T13:00:47.317" v="5753"/>
        <pc:sldMkLst>
          <pc:docMk/>
          <pc:sldMk cId="2918725422" sldId="270"/>
        </pc:sldMkLst>
        <pc:spChg chg="mod">
          <ac:chgData name="Carol Greenlee" userId="e7810260-1ef9-468a-9b4d-d0f820dc5c69" providerId="ADAL" clId="{C0DD3DBB-83A7-483E-B8E5-58D6A197CB3A}" dt="2024-10-17T12:47:33.551" v="196" actId="20577"/>
          <ac:spMkLst>
            <pc:docMk/>
            <pc:sldMk cId="2918725422" sldId="270"/>
            <ac:spMk id="2" creationId="{AC31064D-B133-FACA-E0D1-21141373F7BD}"/>
          </ac:spMkLst>
        </pc:spChg>
        <pc:spChg chg="mod">
          <ac:chgData name="Carol Greenlee" userId="e7810260-1ef9-468a-9b4d-d0f820dc5c69" providerId="ADAL" clId="{C0DD3DBB-83A7-483E-B8E5-58D6A197CB3A}" dt="2024-10-17T12:45:31.101" v="191" actId="255"/>
          <ac:spMkLst>
            <pc:docMk/>
            <pc:sldMk cId="2918725422" sldId="270"/>
            <ac:spMk id="3" creationId="{9A38481A-A92D-FF66-159D-2028873CC7CE}"/>
          </ac:spMkLst>
        </pc:spChg>
      </pc:sldChg>
      <pc:sldChg chg="modSp new mod">
        <pc:chgData name="Carol Greenlee" userId="e7810260-1ef9-468a-9b4d-d0f820dc5c69" providerId="ADAL" clId="{C0DD3DBB-83A7-483E-B8E5-58D6A197CB3A}" dt="2024-10-29T11:27:23.183" v="5941" actId="255"/>
        <pc:sldMkLst>
          <pc:docMk/>
          <pc:sldMk cId="67072278" sldId="271"/>
        </pc:sldMkLst>
        <pc:spChg chg="mod">
          <ac:chgData name="Carol Greenlee" userId="e7810260-1ef9-468a-9b4d-d0f820dc5c69" providerId="ADAL" clId="{C0DD3DBB-83A7-483E-B8E5-58D6A197CB3A}" dt="2024-10-20T15:29:56.907" v="296" actId="14100"/>
          <ac:spMkLst>
            <pc:docMk/>
            <pc:sldMk cId="67072278" sldId="271"/>
            <ac:spMk id="2" creationId="{3C78196D-22F9-F290-E287-2663D3DE6F4E}"/>
          </ac:spMkLst>
        </pc:spChg>
        <pc:spChg chg="mod">
          <ac:chgData name="Carol Greenlee" userId="e7810260-1ef9-468a-9b4d-d0f820dc5c69" providerId="ADAL" clId="{C0DD3DBB-83A7-483E-B8E5-58D6A197CB3A}" dt="2024-10-29T11:27:23.183" v="5941" actId="255"/>
          <ac:spMkLst>
            <pc:docMk/>
            <pc:sldMk cId="67072278" sldId="271"/>
            <ac:spMk id="3" creationId="{369C8AB4-6BC4-9030-F891-73AAB75A751B}"/>
          </ac:spMkLst>
        </pc:spChg>
      </pc:sldChg>
      <pc:sldChg chg="addSp modSp add mod modAnim">
        <pc:chgData name="Carol Greenlee" userId="e7810260-1ef9-468a-9b4d-d0f820dc5c69" providerId="ADAL" clId="{C0DD3DBB-83A7-483E-B8E5-58D6A197CB3A}" dt="2024-10-29T11:28:19.732" v="5942" actId="14100"/>
        <pc:sldMkLst>
          <pc:docMk/>
          <pc:sldMk cId="97450399" sldId="272"/>
        </pc:sldMkLst>
        <pc:spChg chg="mod">
          <ac:chgData name="Carol Greenlee" userId="e7810260-1ef9-468a-9b4d-d0f820dc5c69" providerId="ADAL" clId="{C0DD3DBB-83A7-483E-B8E5-58D6A197CB3A}" dt="2024-10-29T11:28:19.732" v="5942" actId="14100"/>
          <ac:spMkLst>
            <pc:docMk/>
            <pc:sldMk cId="97450399" sldId="272"/>
            <ac:spMk id="2" creationId="{301809AA-D87A-EE49-9BEF-AA9E8C7B5ACC}"/>
          </ac:spMkLst>
        </pc:spChg>
        <pc:spChg chg="mod">
          <ac:chgData name="Carol Greenlee" userId="e7810260-1ef9-468a-9b4d-d0f820dc5c69" providerId="ADAL" clId="{C0DD3DBB-83A7-483E-B8E5-58D6A197CB3A}" dt="2024-10-28T12:36:34.228" v="5383" actId="20577"/>
          <ac:spMkLst>
            <pc:docMk/>
            <pc:sldMk cId="97450399" sldId="272"/>
            <ac:spMk id="3" creationId="{9E9470BE-81B8-E987-AA52-EE5196B12B40}"/>
          </ac:spMkLst>
        </pc:spChg>
        <pc:spChg chg="add mod">
          <ac:chgData name="Carol Greenlee" userId="e7810260-1ef9-468a-9b4d-d0f820dc5c69" providerId="ADAL" clId="{C0DD3DBB-83A7-483E-B8E5-58D6A197CB3A}" dt="2024-10-20T15:57:15.095" v="716" actId="20577"/>
          <ac:spMkLst>
            <pc:docMk/>
            <pc:sldMk cId="97450399" sldId="272"/>
            <ac:spMk id="4" creationId="{D8EC89A4-2DAF-50D2-9FC9-5A3D32A3EB74}"/>
          </ac:spMkLst>
        </pc:spChg>
      </pc:sldChg>
      <pc:sldChg chg="modSp new mod ord modNotesTx">
        <pc:chgData name="Carol Greenlee" userId="e7810260-1ef9-468a-9b4d-d0f820dc5c69" providerId="ADAL" clId="{C0DD3DBB-83A7-483E-B8E5-58D6A197CB3A}" dt="2024-10-25T12:30:06.805" v="3462"/>
        <pc:sldMkLst>
          <pc:docMk/>
          <pc:sldMk cId="2305436786" sldId="273"/>
        </pc:sldMkLst>
        <pc:spChg chg="mod">
          <ac:chgData name="Carol Greenlee" userId="e7810260-1ef9-468a-9b4d-d0f820dc5c69" providerId="ADAL" clId="{C0DD3DBB-83A7-483E-B8E5-58D6A197CB3A}" dt="2024-10-20T15:51:34.630" v="631" actId="20577"/>
          <ac:spMkLst>
            <pc:docMk/>
            <pc:sldMk cId="2305436786" sldId="273"/>
            <ac:spMk id="2" creationId="{97C7F4A9-936B-BE7D-4A9C-EFBD95270BA2}"/>
          </ac:spMkLst>
        </pc:spChg>
        <pc:spChg chg="mod">
          <ac:chgData name="Carol Greenlee" userId="e7810260-1ef9-468a-9b4d-d0f820dc5c69" providerId="ADAL" clId="{C0DD3DBB-83A7-483E-B8E5-58D6A197CB3A}" dt="2024-10-21T12:48:03.176" v="2029" actId="255"/>
          <ac:spMkLst>
            <pc:docMk/>
            <pc:sldMk cId="2305436786" sldId="273"/>
            <ac:spMk id="3" creationId="{66F4B98D-61B6-5C29-3400-41B7CF661D3D}"/>
          </ac:spMkLst>
        </pc:spChg>
      </pc:sldChg>
      <pc:sldChg chg="modSp new mod ord modNotesTx">
        <pc:chgData name="Carol Greenlee" userId="e7810260-1ef9-468a-9b4d-d0f820dc5c69" providerId="ADAL" clId="{C0DD3DBB-83A7-483E-B8E5-58D6A197CB3A}" dt="2024-10-21T11:00:50.389" v="1589"/>
        <pc:sldMkLst>
          <pc:docMk/>
          <pc:sldMk cId="1990119359" sldId="274"/>
        </pc:sldMkLst>
        <pc:spChg chg="mod">
          <ac:chgData name="Carol Greenlee" userId="e7810260-1ef9-468a-9b4d-d0f820dc5c69" providerId="ADAL" clId="{C0DD3DBB-83A7-483E-B8E5-58D6A197CB3A}" dt="2024-10-20T16:00:53.891" v="811" actId="1076"/>
          <ac:spMkLst>
            <pc:docMk/>
            <pc:sldMk cId="1990119359" sldId="274"/>
            <ac:spMk id="2" creationId="{E5C91F93-5833-49EF-F0BD-3582203933A9}"/>
          </ac:spMkLst>
        </pc:spChg>
        <pc:spChg chg="mod">
          <ac:chgData name="Carol Greenlee" userId="e7810260-1ef9-468a-9b4d-d0f820dc5c69" providerId="ADAL" clId="{C0DD3DBB-83A7-483E-B8E5-58D6A197CB3A}" dt="2024-10-20T16:04:35.547" v="827" actId="20577"/>
          <ac:spMkLst>
            <pc:docMk/>
            <pc:sldMk cId="1990119359" sldId="274"/>
            <ac:spMk id="3" creationId="{BBDA1F3E-00C4-7858-7DD9-67AD9A48653C}"/>
          </ac:spMkLst>
        </pc:spChg>
      </pc:sldChg>
      <pc:sldChg chg="modSp new del mod">
        <pc:chgData name="Carol Greenlee" userId="e7810260-1ef9-468a-9b4d-d0f820dc5c69" providerId="ADAL" clId="{C0DD3DBB-83A7-483E-B8E5-58D6A197CB3A}" dt="2024-10-28T13:01:00.117" v="5754" actId="47"/>
        <pc:sldMkLst>
          <pc:docMk/>
          <pc:sldMk cId="1317763170" sldId="275"/>
        </pc:sldMkLst>
        <pc:spChg chg="mod">
          <ac:chgData name="Carol Greenlee" userId="e7810260-1ef9-468a-9b4d-d0f820dc5c69" providerId="ADAL" clId="{C0DD3DBB-83A7-483E-B8E5-58D6A197CB3A}" dt="2024-10-20T16:05:49.591" v="830" actId="27636"/>
          <ac:spMkLst>
            <pc:docMk/>
            <pc:sldMk cId="1317763170" sldId="275"/>
            <ac:spMk id="3" creationId="{3BBF8BCE-0229-B21C-7FC3-8D067400A7BF}"/>
          </ac:spMkLst>
        </pc:spChg>
      </pc:sldChg>
      <pc:sldChg chg="modSp new mod ord">
        <pc:chgData name="Carol Greenlee" userId="e7810260-1ef9-468a-9b4d-d0f820dc5c69" providerId="ADAL" clId="{C0DD3DBB-83A7-483E-B8E5-58D6A197CB3A}" dt="2024-11-06T12:21:27.056" v="6129" actId="114"/>
        <pc:sldMkLst>
          <pc:docMk/>
          <pc:sldMk cId="2377783587" sldId="276"/>
        </pc:sldMkLst>
        <pc:spChg chg="mod">
          <ac:chgData name="Carol Greenlee" userId="e7810260-1ef9-468a-9b4d-d0f820dc5c69" providerId="ADAL" clId="{C0DD3DBB-83A7-483E-B8E5-58D6A197CB3A}" dt="2024-10-21T10:53:14.287" v="1554" actId="114"/>
          <ac:spMkLst>
            <pc:docMk/>
            <pc:sldMk cId="2377783587" sldId="276"/>
            <ac:spMk id="2" creationId="{5EB51D06-E388-669E-3C0F-F13325360608}"/>
          </ac:spMkLst>
        </pc:spChg>
        <pc:spChg chg="mod">
          <ac:chgData name="Carol Greenlee" userId="e7810260-1ef9-468a-9b4d-d0f820dc5c69" providerId="ADAL" clId="{C0DD3DBB-83A7-483E-B8E5-58D6A197CB3A}" dt="2024-11-06T12:21:27.056" v="6129" actId="114"/>
          <ac:spMkLst>
            <pc:docMk/>
            <pc:sldMk cId="2377783587" sldId="276"/>
            <ac:spMk id="3" creationId="{287DB089-7499-2058-FA78-4EC399C7B32D}"/>
          </ac:spMkLst>
        </pc:spChg>
      </pc:sldChg>
      <pc:sldChg chg="modSp new mod">
        <pc:chgData name="Carol Greenlee" userId="e7810260-1ef9-468a-9b4d-d0f820dc5c69" providerId="ADAL" clId="{C0DD3DBB-83A7-483E-B8E5-58D6A197CB3A}" dt="2024-10-20T16:15:55.276" v="1498" actId="14100"/>
        <pc:sldMkLst>
          <pc:docMk/>
          <pc:sldMk cId="2532704239" sldId="277"/>
        </pc:sldMkLst>
        <pc:spChg chg="mod">
          <ac:chgData name="Carol Greenlee" userId="e7810260-1ef9-468a-9b4d-d0f820dc5c69" providerId="ADAL" clId="{C0DD3DBB-83A7-483E-B8E5-58D6A197CB3A}" dt="2024-10-20T16:13:45.720" v="1483" actId="114"/>
          <ac:spMkLst>
            <pc:docMk/>
            <pc:sldMk cId="2532704239" sldId="277"/>
            <ac:spMk id="2" creationId="{49996587-794A-549D-8E3F-98D0F53B8A1B}"/>
          </ac:spMkLst>
        </pc:spChg>
        <pc:spChg chg="mod">
          <ac:chgData name="Carol Greenlee" userId="e7810260-1ef9-468a-9b4d-d0f820dc5c69" providerId="ADAL" clId="{C0DD3DBB-83A7-483E-B8E5-58D6A197CB3A}" dt="2024-10-20T16:15:55.276" v="1498" actId="14100"/>
          <ac:spMkLst>
            <pc:docMk/>
            <pc:sldMk cId="2532704239" sldId="277"/>
            <ac:spMk id="3" creationId="{E4FC8115-11EE-2DF9-FC94-17CDF4FCD11A}"/>
          </ac:spMkLst>
        </pc:spChg>
      </pc:sldChg>
      <pc:sldChg chg="modSp new del mod">
        <pc:chgData name="Carol Greenlee" userId="e7810260-1ef9-468a-9b4d-d0f820dc5c69" providerId="ADAL" clId="{C0DD3DBB-83A7-483E-B8E5-58D6A197CB3A}" dt="2024-10-28T13:01:05.942" v="5755" actId="47"/>
        <pc:sldMkLst>
          <pc:docMk/>
          <pc:sldMk cId="272699565" sldId="278"/>
        </pc:sldMkLst>
        <pc:spChg chg="mod">
          <ac:chgData name="Carol Greenlee" userId="e7810260-1ef9-468a-9b4d-d0f820dc5c69" providerId="ADAL" clId="{C0DD3DBB-83A7-483E-B8E5-58D6A197CB3A}" dt="2024-10-21T10:49:54.533" v="1541" actId="20577"/>
          <ac:spMkLst>
            <pc:docMk/>
            <pc:sldMk cId="272699565" sldId="278"/>
            <ac:spMk id="3" creationId="{526F031C-507C-2163-4389-1A23DE4F25AD}"/>
          </ac:spMkLst>
        </pc:spChg>
      </pc:sldChg>
      <pc:sldChg chg="new">
        <pc:chgData name="Carol Greenlee" userId="e7810260-1ef9-468a-9b4d-d0f820dc5c69" providerId="ADAL" clId="{C0DD3DBB-83A7-483E-B8E5-58D6A197CB3A}" dt="2024-10-21T11:03:09.377" v="1622" actId="680"/>
        <pc:sldMkLst>
          <pc:docMk/>
          <pc:sldMk cId="3955313567" sldId="279"/>
        </pc:sldMkLst>
      </pc:sldChg>
      <pc:sldChg chg="modSp new mod ord modNotesTx">
        <pc:chgData name="Carol Greenlee" userId="e7810260-1ef9-468a-9b4d-d0f820dc5c69" providerId="ADAL" clId="{C0DD3DBB-83A7-483E-B8E5-58D6A197CB3A}" dt="2024-10-28T12:38:37.677" v="5385"/>
        <pc:sldMkLst>
          <pc:docMk/>
          <pc:sldMk cId="4246202095" sldId="280"/>
        </pc:sldMkLst>
        <pc:spChg chg="mod">
          <ac:chgData name="Carol Greenlee" userId="e7810260-1ef9-468a-9b4d-d0f820dc5c69" providerId="ADAL" clId="{C0DD3DBB-83A7-483E-B8E5-58D6A197CB3A}" dt="2024-10-21T11:25:44.974" v="1709" actId="113"/>
          <ac:spMkLst>
            <pc:docMk/>
            <pc:sldMk cId="4246202095" sldId="280"/>
            <ac:spMk id="2" creationId="{DF5D62C2-E7FD-EB2A-8AE8-5E00BD2D1B55}"/>
          </ac:spMkLst>
        </pc:spChg>
        <pc:spChg chg="mod">
          <ac:chgData name="Carol Greenlee" userId="e7810260-1ef9-468a-9b4d-d0f820dc5c69" providerId="ADAL" clId="{C0DD3DBB-83A7-483E-B8E5-58D6A197CB3A}" dt="2024-10-21T11:36:49.065" v="1737" actId="27636"/>
          <ac:spMkLst>
            <pc:docMk/>
            <pc:sldMk cId="4246202095" sldId="280"/>
            <ac:spMk id="3" creationId="{CF16B59C-30A7-FF4A-6E99-3B6277F34784}"/>
          </ac:spMkLst>
        </pc:spChg>
      </pc:sldChg>
      <pc:sldChg chg="modSp new mod modNotesTx">
        <pc:chgData name="Carol Greenlee" userId="e7810260-1ef9-468a-9b4d-d0f820dc5c69" providerId="ADAL" clId="{C0DD3DBB-83A7-483E-B8E5-58D6A197CB3A}" dt="2024-11-06T12:18:23.768" v="6127" actId="113"/>
        <pc:sldMkLst>
          <pc:docMk/>
          <pc:sldMk cId="3700591434" sldId="281"/>
        </pc:sldMkLst>
        <pc:spChg chg="mod">
          <ac:chgData name="Carol Greenlee" userId="e7810260-1ef9-468a-9b4d-d0f820dc5c69" providerId="ADAL" clId="{C0DD3DBB-83A7-483E-B8E5-58D6A197CB3A}" dt="2024-10-21T12:23:15.966" v="1932" actId="14100"/>
          <ac:spMkLst>
            <pc:docMk/>
            <pc:sldMk cId="3700591434" sldId="281"/>
            <ac:spMk id="2" creationId="{6595992F-B87E-5031-5EE4-7AD99C689E46}"/>
          </ac:spMkLst>
        </pc:spChg>
        <pc:spChg chg="mod">
          <ac:chgData name="Carol Greenlee" userId="e7810260-1ef9-468a-9b4d-d0f820dc5c69" providerId="ADAL" clId="{C0DD3DBB-83A7-483E-B8E5-58D6A197CB3A}" dt="2024-11-06T12:18:23.768" v="6127" actId="113"/>
          <ac:spMkLst>
            <pc:docMk/>
            <pc:sldMk cId="3700591434" sldId="281"/>
            <ac:spMk id="3" creationId="{D38C24B1-ED62-5CBF-8B1C-D7389CEFAB95}"/>
          </ac:spMkLst>
        </pc:spChg>
      </pc:sldChg>
      <pc:sldChg chg="add del">
        <pc:chgData name="Carol Greenlee" userId="e7810260-1ef9-468a-9b4d-d0f820dc5c69" providerId="ADAL" clId="{C0DD3DBB-83A7-483E-B8E5-58D6A197CB3A}" dt="2024-10-21T12:42:28.916" v="2017" actId="2696"/>
        <pc:sldMkLst>
          <pc:docMk/>
          <pc:sldMk cId="1730950109" sldId="282"/>
        </pc:sldMkLst>
      </pc:sldChg>
      <pc:sldChg chg="modSp new del mod">
        <pc:chgData name="Carol Greenlee" userId="e7810260-1ef9-468a-9b4d-d0f820dc5c69" providerId="ADAL" clId="{C0DD3DBB-83A7-483E-B8E5-58D6A197CB3A}" dt="2024-10-21T12:42:15.215" v="2016" actId="2696"/>
        <pc:sldMkLst>
          <pc:docMk/>
          <pc:sldMk cId="2374554985" sldId="283"/>
        </pc:sldMkLst>
        <pc:spChg chg="mod">
          <ac:chgData name="Carol Greenlee" userId="e7810260-1ef9-468a-9b4d-d0f820dc5c69" providerId="ADAL" clId="{C0DD3DBB-83A7-483E-B8E5-58D6A197CB3A}" dt="2024-10-21T11:41:16.371" v="1821" actId="20577"/>
          <ac:spMkLst>
            <pc:docMk/>
            <pc:sldMk cId="2374554985" sldId="283"/>
            <ac:spMk id="3" creationId="{DCB0EEFE-7C16-98D1-983C-C6B4BC211E94}"/>
          </ac:spMkLst>
        </pc:spChg>
      </pc:sldChg>
      <pc:sldChg chg="addSp modSp new del mod">
        <pc:chgData name="Carol Greenlee" userId="e7810260-1ef9-468a-9b4d-d0f820dc5c69" providerId="ADAL" clId="{C0DD3DBB-83A7-483E-B8E5-58D6A197CB3A}" dt="2024-10-21T12:41:39.946" v="2015" actId="2696"/>
        <pc:sldMkLst>
          <pc:docMk/>
          <pc:sldMk cId="3701633657" sldId="284"/>
        </pc:sldMkLst>
        <pc:picChg chg="add mod">
          <ac:chgData name="Carol Greenlee" userId="e7810260-1ef9-468a-9b4d-d0f820dc5c69" providerId="ADAL" clId="{C0DD3DBB-83A7-483E-B8E5-58D6A197CB3A}" dt="2024-10-21T12:40:13.210" v="2009" actId="14100"/>
          <ac:picMkLst>
            <pc:docMk/>
            <pc:sldMk cId="3701633657" sldId="284"/>
            <ac:picMk id="2" creationId="{5B7E2F5B-478B-0982-6066-E28FA6A76F3E}"/>
          </ac:picMkLst>
        </pc:picChg>
      </pc:sldChg>
      <pc:sldChg chg="modSp add mod">
        <pc:chgData name="Carol Greenlee" userId="e7810260-1ef9-468a-9b4d-d0f820dc5c69" providerId="ADAL" clId="{C0DD3DBB-83A7-483E-B8E5-58D6A197CB3A}" dt="2024-11-04T11:26:25.229" v="6019" actId="27636"/>
        <pc:sldMkLst>
          <pc:docMk/>
          <pc:sldMk cId="1284612419" sldId="285"/>
        </pc:sldMkLst>
        <pc:spChg chg="mod">
          <ac:chgData name="Carol Greenlee" userId="e7810260-1ef9-468a-9b4d-d0f820dc5c69" providerId="ADAL" clId="{C0DD3DBB-83A7-483E-B8E5-58D6A197CB3A}" dt="2024-10-21T12:39:06.654" v="2004" actId="14100"/>
          <ac:spMkLst>
            <pc:docMk/>
            <pc:sldMk cId="1284612419" sldId="285"/>
            <ac:spMk id="2" creationId="{DF5D62C2-E7FD-EB2A-8AE8-5E00BD2D1B55}"/>
          </ac:spMkLst>
        </pc:spChg>
        <pc:spChg chg="mod">
          <ac:chgData name="Carol Greenlee" userId="e7810260-1ef9-468a-9b4d-d0f820dc5c69" providerId="ADAL" clId="{C0DD3DBB-83A7-483E-B8E5-58D6A197CB3A}" dt="2024-11-04T11:26:25.229" v="6019" actId="27636"/>
          <ac:spMkLst>
            <pc:docMk/>
            <pc:sldMk cId="1284612419" sldId="285"/>
            <ac:spMk id="3" creationId="{CF16B59C-30A7-FF4A-6E99-3B6277F34784}"/>
          </ac:spMkLst>
        </pc:spChg>
      </pc:sldChg>
      <pc:sldChg chg="addSp modSp add mod">
        <pc:chgData name="Carol Greenlee" userId="e7810260-1ef9-468a-9b4d-d0f820dc5c69" providerId="ADAL" clId="{C0DD3DBB-83A7-483E-B8E5-58D6A197CB3A}" dt="2024-10-21T12:40:49.365" v="2014" actId="208"/>
        <pc:sldMkLst>
          <pc:docMk/>
          <pc:sldMk cId="3025471859" sldId="286"/>
        </pc:sldMkLst>
        <pc:spChg chg="mod">
          <ac:chgData name="Carol Greenlee" userId="e7810260-1ef9-468a-9b4d-d0f820dc5c69" providerId="ADAL" clId="{C0DD3DBB-83A7-483E-B8E5-58D6A197CB3A}" dt="2024-10-21T12:40:05.247" v="2008" actId="14100"/>
          <ac:spMkLst>
            <pc:docMk/>
            <pc:sldMk cId="3025471859" sldId="286"/>
            <ac:spMk id="2" creationId="{DF5D62C2-E7FD-EB2A-8AE8-5E00BD2D1B55}"/>
          </ac:spMkLst>
        </pc:spChg>
        <pc:spChg chg="mod">
          <ac:chgData name="Carol Greenlee" userId="e7810260-1ef9-468a-9b4d-d0f820dc5c69" providerId="ADAL" clId="{C0DD3DBB-83A7-483E-B8E5-58D6A197CB3A}" dt="2024-10-21T12:40:30.919" v="2010" actId="14100"/>
          <ac:spMkLst>
            <pc:docMk/>
            <pc:sldMk cId="3025471859" sldId="286"/>
            <ac:spMk id="3" creationId="{CF16B59C-30A7-FF4A-6E99-3B6277F34784}"/>
          </ac:spMkLst>
        </pc:spChg>
        <pc:picChg chg="add mod">
          <ac:chgData name="Carol Greenlee" userId="e7810260-1ef9-468a-9b4d-d0f820dc5c69" providerId="ADAL" clId="{C0DD3DBB-83A7-483E-B8E5-58D6A197CB3A}" dt="2024-10-21T12:40:49.365" v="2014" actId="208"/>
          <ac:picMkLst>
            <pc:docMk/>
            <pc:sldMk cId="3025471859" sldId="286"/>
            <ac:picMk id="4" creationId="{9069D987-A7C0-C1A1-DDD1-4126065DDEB5}"/>
          </ac:picMkLst>
        </pc:picChg>
      </pc:sldChg>
      <pc:sldChg chg="modSp new del mod">
        <pc:chgData name="Carol Greenlee" userId="e7810260-1ef9-468a-9b4d-d0f820dc5c69" providerId="ADAL" clId="{C0DD3DBB-83A7-483E-B8E5-58D6A197CB3A}" dt="2024-10-28T12:59:16.654" v="5746" actId="47"/>
        <pc:sldMkLst>
          <pc:docMk/>
          <pc:sldMk cId="2983993654" sldId="287"/>
        </pc:sldMkLst>
        <pc:spChg chg="mod">
          <ac:chgData name="Carol Greenlee" userId="e7810260-1ef9-468a-9b4d-d0f820dc5c69" providerId="ADAL" clId="{C0DD3DBB-83A7-483E-B8E5-58D6A197CB3A}" dt="2024-10-21T13:30:29.216" v="2171" actId="20577"/>
          <ac:spMkLst>
            <pc:docMk/>
            <pc:sldMk cId="2983993654" sldId="287"/>
            <ac:spMk id="3" creationId="{79E1931F-A329-942D-5536-A69787376273}"/>
          </ac:spMkLst>
        </pc:spChg>
      </pc:sldChg>
      <pc:sldChg chg="modSp new mod ord">
        <pc:chgData name="Carol Greenlee" userId="e7810260-1ef9-468a-9b4d-d0f820dc5c69" providerId="ADAL" clId="{C0DD3DBB-83A7-483E-B8E5-58D6A197CB3A}" dt="2024-10-29T11:32:25.884" v="5943" actId="113"/>
        <pc:sldMkLst>
          <pc:docMk/>
          <pc:sldMk cId="879499327" sldId="288"/>
        </pc:sldMkLst>
        <pc:spChg chg="mod">
          <ac:chgData name="Carol Greenlee" userId="e7810260-1ef9-468a-9b4d-d0f820dc5c69" providerId="ADAL" clId="{C0DD3DBB-83A7-483E-B8E5-58D6A197CB3A}" dt="2024-10-22T11:40:10.373" v="2332" actId="14100"/>
          <ac:spMkLst>
            <pc:docMk/>
            <pc:sldMk cId="879499327" sldId="288"/>
            <ac:spMk id="2" creationId="{EA17274F-9CB0-4F26-1D38-8B33D16FD897}"/>
          </ac:spMkLst>
        </pc:spChg>
        <pc:spChg chg="mod">
          <ac:chgData name="Carol Greenlee" userId="e7810260-1ef9-468a-9b4d-d0f820dc5c69" providerId="ADAL" clId="{C0DD3DBB-83A7-483E-B8E5-58D6A197CB3A}" dt="2024-10-29T11:32:25.884" v="5943" actId="113"/>
          <ac:spMkLst>
            <pc:docMk/>
            <pc:sldMk cId="879499327" sldId="288"/>
            <ac:spMk id="3" creationId="{38018638-A8D6-F73D-B46F-C36D4BB9810A}"/>
          </ac:spMkLst>
        </pc:spChg>
      </pc:sldChg>
      <pc:sldChg chg="modSp new mod modNotesTx">
        <pc:chgData name="Carol Greenlee" userId="e7810260-1ef9-468a-9b4d-d0f820dc5c69" providerId="ADAL" clId="{C0DD3DBB-83A7-483E-B8E5-58D6A197CB3A}" dt="2024-11-06T12:24:39.296" v="6143" actId="20577"/>
        <pc:sldMkLst>
          <pc:docMk/>
          <pc:sldMk cId="2129067867" sldId="289"/>
        </pc:sldMkLst>
        <pc:spChg chg="mod">
          <ac:chgData name="Carol Greenlee" userId="e7810260-1ef9-468a-9b4d-d0f820dc5c69" providerId="ADAL" clId="{C0DD3DBB-83A7-483E-B8E5-58D6A197CB3A}" dt="2024-10-22T12:00:03.950" v="2443" actId="14100"/>
          <ac:spMkLst>
            <pc:docMk/>
            <pc:sldMk cId="2129067867" sldId="289"/>
            <ac:spMk id="2" creationId="{97CF6A00-65C1-16A4-B50A-F56F46DE9967}"/>
          </ac:spMkLst>
        </pc:spChg>
        <pc:spChg chg="mod">
          <ac:chgData name="Carol Greenlee" userId="e7810260-1ef9-468a-9b4d-d0f820dc5c69" providerId="ADAL" clId="{C0DD3DBB-83A7-483E-B8E5-58D6A197CB3A}" dt="2024-11-06T12:24:39.296" v="6143" actId="20577"/>
          <ac:spMkLst>
            <pc:docMk/>
            <pc:sldMk cId="2129067867" sldId="289"/>
            <ac:spMk id="3" creationId="{DDEE84F3-058F-62D5-3223-7805C8F63E0A}"/>
          </ac:spMkLst>
        </pc:spChg>
      </pc:sldChg>
      <pc:sldChg chg="modSp new mod modNotesTx">
        <pc:chgData name="Carol Greenlee" userId="e7810260-1ef9-468a-9b4d-d0f820dc5c69" providerId="ADAL" clId="{C0DD3DBB-83A7-483E-B8E5-58D6A197CB3A}" dt="2024-10-28T12:45:14.618" v="5400" actId="15"/>
        <pc:sldMkLst>
          <pc:docMk/>
          <pc:sldMk cId="4164095555" sldId="290"/>
        </pc:sldMkLst>
        <pc:spChg chg="mod">
          <ac:chgData name="Carol Greenlee" userId="e7810260-1ef9-468a-9b4d-d0f820dc5c69" providerId="ADAL" clId="{C0DD3DBB-83A7-483E-B8E5-58D6A197CB3A}" dt="2024-10-22T12:04:24.262" v="2448" actId="27636"/>
          <ac:spMkLst>
            <pc:docMk/>
            <pc:sldMk cId="4164095555" sldId="290"/>
            <ac:spMk id="2" creationId="{9A689D73-75A7-2015-34AD-85F0F30F8688}"/>
          </ac:spMkLst>
        </pc:spChg>
        <pc:spChg chg="mod">
          <ac:chgData name="Carol Greenlee" userId="e7810260-1ef9-468a-9b4d-d0f820dc5c69" providerId="ADAL" clId="{C0DD3DBB-83A7-483E-B8E5-58D6A197CB3A}" dt="2024-10-28T12:45:14.618" v="5400" actId="15"/>
          <ac:spMkLst>
            <pc:docMk/>
            <pc:sldMk cId="4164095555" sldId="290"/>
            <ac:spMk id="3" creationId="{2D609293-781F-6651-0E91-DB9931BE859A}"/>
          </ac:spMkLst>
        </pc:spChg>
      </pc:sldChg>
      <pc:sldChg chg="modSp new del mod">
        <pc:chgData name="Carol Greenlee" userId="e7810260-1ef9-468a-9b4d-d0f820dc5c69" providerId="ADAL" clId="{C0DD3DBB-83A7-483E-B8E5-58D6A197CB3A}" dt="2024-10-28T12:58:57.905" v="5744" actId="47"/>
        <pc:sldMkLst>
          <pc:docMk/>
          <pc:sldMk cId="360588293" sldId="291"/>
        </pc:sldMkLst>
        <pc:spChg chg="mod">
          <ac:chgData name="Carol Greenlee" userId="e7810260-1ef9-468a-9b4d-d0f820dc5c69" providerId="ADAL" clId="{C0DD3DBB-83A7-483E-B8E5-58D6A197CB3A}" dt="2024-10-22T12:15:05.924" v="2463" actId="27636"/>
          <ac:spMkLst>
            <pc:docMk/>
            <pc:sldMk cId="360588293" sldId="291"/>
            <ac:spMk id="3" creationId="{975BB15D-B32A-8806-B4E5-C8A8F62727AA}"/>
          </ac:spMkLst>
        </pc:spChg>
      </pc:sldChg>
      <pc:sldChg chg="modSp new del mod">
        <pc:chgData name="Carol Greenlee" userId="e7810260-1ef9-468a-9b4d-d0f820dc5c69" providerId="ADAL" clId="{C0DD3DBB-83A7-483E-B8E5-58D6A197CB3A}" dt="2024-10-28T12:59:13.411" v="5745" actId="47"/>
        <pc:sldMkLst>
          <pc:docMk/>
          <pc:sldMk cId="555495524" sldId="292"/>
        </pc:sldMkLst>
        <pc:spChg chg="mod">
          <ac:chgData name="Carol Greenlee" userId="e7810260-1ef9-468a-9b4d-d0f820dc5c69" providerId="ADAL" clId="{C0DD3DBB-83A7-483E-B8E5-58D6A197CB3A}" dt="2024-10-22T12:18:12.824" v="2471" actId="114"/>
          <ac:spMkLst>
            <pc:docMk/>
            <pc:sldMk cId="555495524" sldId="292"/>
            <ac:spMk id="3" creationId="{F256F9A5-5F6A-F608-6B1E-9C6E586608FD}"/>
          </ac:spMkLst>
        </pc:spChg>
      </pc:sldChg>
      <pc:sldChg chg="modSp new mod">
        <pc:chgData name="Carol Greenlee" userId="e7810260-1ef9-468a-9b4d-d0f820dc5c69" providerId="ADAL" clId="{C0DD3DBB-83A7-483E-B8E5-58D6A197CB3A}" dt="2024-11-04T11:35:30.151" v="6025" actId="113"/>
        <pc:sldMkLst>
          <pc:docMk/>
          <pc:sldMk cId="1921440084" sldId="293"/>
        </pc:sldMkLst>
        <pc:spChg chg="mod">
          <ac:chgData name="Carol Greenlee" userId="e7810260-1ef9-468a-9b4d-d0f820dc5c69" providerId="ADAL" clId="{C0DD3DBB-83A7-483E-B8E5-58D6A197CB3A}" dt="2024-10-22T12:19:54.842" v="2477" actId="20577"/>
          <ac:spMkLst>
            <pc:docMk/>
            <pc:sldMk cId="1921440084" sldId="293"/>
            <ac:spMk id="2" creationId="{4FEF5034-31A2-813D-FC1F-1C1AE15A35D6}"/>
          </ac:spMkLst>
        </pc:spChg>
        <pc:spChg chg="mod">
          <ac:chgData name="Carol Greenlee" userId="e7810260-1ef9-468a-9b4d-d0f820dc5c69" providerId="ADAL" clId="{C0DD3DBB-83A7-483E-B8E5-58D6A197CB3A}" dt="2024-11-04T11:35:30.151" v="6025" actId="113"/>
          <ac:spMkLst>
            <pc:docMk/>
            <pc:sldMk cId="1921440084" sldId="293"/>
            <ac:spMk id="3" creationId="{D48E16E6-FE67-810B-173F-0779B96C09A6}"/>
          </ac:spMkLst>
        </pc:spChg>
      </pc:sldChg>
      <pc:sldChg chg="modSp new mod">
        <pc:chgData name="Carol Greenlee" userId="e7810260-1ef9-468a-9b4d-d0f820dc5c69" providerId="ADAL" clId="{C0DD3DBB-83A7-483E-B8E5-58D6A197CB3A}" dt="2024-11-06T12:29:36.220" v="6149" actId="20577"/>
        <pc:sldMkLst>
          <pc:docMk/>
          <pc:sldMk cId="3038720074" sldId="294"/>
        </pc:sldMkLst>
        <pc:spChg chg="mod">
          <ac:chgData name="Carol Greenlee" userId="e7810260-1ef9-468a-9b4d-d0f820dc5c69" providerId="ADAL" clId="{C0DD3DBB-83A7-483E-B8E5-58D6A197CB3A}" dt="2024-10-24T13:36:21.540" v="2909" actId="14100"/>
          <ac:spMkLst>
            <pc:docMk/>
            <pc:sldMk cId="3038720074" sldId="294"/>
            <ac:spMk id="2" creationId="{4569C56E-DD26-C71D-2DA5-875022E46187}"/>
          </ac:spMkLst>
        </pc:spChg>
        <pc:spChg chg="mod">
          <ac:chgData name="Carol Greenlee" userId="e7810260-1ef9-468a-9b4d-d0f820dc5c69" providerId="ADAL" clId="{C0DD3DBB-83A7-483E-B8E5-58D6A197CB3A}" dt="2024-11-06T12:29:36.220" v="6149" actId="20577"/>
          <ac:spMkLst>
            <pc:docMk/>
            <pc:sldMk cId="3038720074" sldId="294"/>
            <ac:spMk id="3" creationId="{3E3FB6C1-DE47-E2BE-AA51-4158CA153C31}"/>
          </ac:spMkLst>
        </pc:spChg>
      </pc:sldChg>
      <pc:sldChg chg="modSp new mod ord">
        <pc:chgData name="Carol Greenlee" userId="e7810260-1ef9-468a-9b4d-d0f820dc5c69" providerId="ADAL" clId="{C0DD3DBB-83A7-483E-B8E5-58D6A197CB3A}" dt="2024-10-28T12:46:28.722" v="5401" actId="255"/>
        <pc:sldMkLst>
          <pc:docMk/>
          <pc:sldMk cId="2623924506" sldId="295"/>
        </pc:sldMkLst>
        <pc:spChg chg="mod">
          <ac:chgData name="Carol Greenlee" userId="e7810260-1ef9-468a-9b4d-d0f820dc5c69" providerId="ADAL" clId="{C0DD3DBB-83A7-483E-B8E5-58D6A197CB3A}" dt="2024-10-24T10:31:46.741" v="2517" actId="1076"/>
          <ac:spMkLst>
            <pc:docMk/>
            <pc:sldMk cId="2623924506" sldId="295"/>
            <ac:spMk id="2" creationId="{231B0E3E-9F17-C826-CE6C-D664A73EDBCE}"/>
          </ac:spMkLst>
        </pc:spChg>
        <pc:spChg chg="mod">
          <ac:chgData name="Carol Greenlee" userId="e7810260-1ef9-468a-9b4d-d0f820dc5c69" providerId="ADAL" clId="{C0DD3DBB-83A7-483E-B8E5-58D6A197CB3A}" dt="2024-10-28T12:46:28.722" v="5401" actId="255"/>
          <ac:spMkLst>
            <pc:docMk/>
            <pc:sldMk cId="2623924506" sldId="295"/>
            <ac:spMk id="3" creationId="{7EDEBD9B-EF25-63C5-2B21-7B73C060D4B1}"/>
          </ac:spMkLst>
        </pc:spChg>
      </pc:sldChg>
      <pc:sldChg chg="modSp new mod">
        <pc:chgData name="Carol Greenlee" userId="e7810260-1ef9-468a-9b4d-d0f820dc5c69" providerId="ADAL" clId="{C0DD3DBB-83A7-483E-B8E5-58D6A197CB3A}" dt="2024-11-04T11:38:14.515" v="6038" actId="5793"/>
        <pc:sldMkLst>
          <pc:docMk/>
          <pc:sldMk cId="3471201096" sldId="296"/>
        </pc:sldMkLst>
        <pc:spChg chg="mod">
          <ac:chgData name="Carol Greenlee" userId="e7810260-1ef9-468a-9b4d-d0f820dc5c69" providerId="ADAL" clId="{C0DD3DBB-83A7-483E-B8E5-58D6A197CB3A}" dt="2024-10-24T11:11:07.692" v="2763" actId="113"/>
          <ac:spMkLst>
            <pc:docMk/>
            <pc:sldMk cId="3471201096" sldId="296"/>
            <ac:spMk id="2" creationId="{EF83418E-444F-CA61-37CB-AB9AB33EC197}"/>
          </ac:spMkLst>
        </pc:spChg>
        <pc:spChg chg="mod">
          <ac:chgData name="Carol Greenlee" userId="e7810260-1ef9-468a-9b4d-d0f820dc5c69" providerId="ADAL" clId="{C0DD3DBB-83A7-483E-B8E5-58D6A197CB3A}" dt="2024-11-04T11:38:14.515" v="6038" actId="5793"/>
          <ac:spMkLst>
            <pc:docMk/>
            <pc:sldMk cId="3471201096" sldId="296"/>
            <ac:spMk id="3" creationId="{B23BF2FE-753F-5396-AD6B-3E30EB6CB91F}"/>
          </ac:spMkLst>
        </pc:spChg>
      </pc:sldChg>
      <pc:sldChg chg="addSp modSp mod">
        <pc:chgData name="Carol Greenlee" userId="e7810260-1ef9-468a-9b4d-d0f820dc5c69" providerId="ADAL" clId="{C0DD3DBB-83A7-483E-B8E5-58D6A197CB3A}" dt="2024-11-06T12:27:02.215" v="6148" actId="1076"/>
        <pc:sldMkLst>
          <pc:docMk/>
          <pc:sldMk cId="2335150185" sldId="297"/>
        </pc:sldMkLst>
        <pc:spChg chg="mod">
          <ac:chgData name="Carol Greenlee" userId="e7810260-1ef9-468a-9b4d-d0f820dc5c69" providerId="ADAL" clId="{C0DD3DBB-83A7-483E-B8E5-58D6A197CB3A}" dt="2024-11-06T12:26:29.690" v="6145" actId="255"/>
          <ac:spMkLst>
            <pc:docMk/>
            <pc:sldMk cId="2335150185" sldId="297"/>
            <ac:spMk id="3" creationId="{301364B9-CAD6-B13E-C82A-343E9A9FD414}"/>
          </ac:spMkLst>
        </pc:spChg>
        <pc:spChg chg="add mod">
          <ac:chgData name="Carol Greenlee" userId="e7810260-1ef9-468a-9b4d-d0f820dc5c69" providerId="ADAL" clId="{C0DD3DBB-83A7-483E-B8E5-58D6A197CB3A}" dt="2024-11-06T12:27:02.215" v="6148" actId="1076"/>
          <ac:spMkLst>
            <pc:docMk/>
            <pc:sldMk cId="2335150185" sldId="297"/>
            <ac:spMk id="5" creationId="{2043CB90-81E1-97BB-DCB0-03A73178D1DB}"/>
          </ac:spMkLst>
        </pc:spChg>
      </pc:sldChg>
      <pc:sldChg chg="modSp mod">
        <pc:chgData name="Carol Greenlee" userId="e7810260-1ef9-468a-9b4d-d0f820dc5c69" providerId="ADAL" clId="{C0DD3DBB-83A7-483E-B8E5-58D6A197CB3A}" dt="2024-10-25T12:11:45.361" v="3315" actId="114"/>
        <pc:sldMkLst>
          <pc:docMk/>
          <pc:sldMk cId="4261237868" sldId="299"/>
        </pc:sldMkLst>
        <pc:spChg chg="mod">
          <ac:chgData name="Carol Greenlee" userId="e7810260-1ef9-468a-9b4d-d0f820dc5c69" providerId="ADAL" clId="{C0DD3DBB-83A7-483E-B8E5-58D6A197CB3A}" dt="2024-10-25T12:09:47.238" v="3269" actId="113"/>
          <ac:spMkLst>
            <pc:docMk/>
            <pc:sldMk cId="4261237868" sldId="299"/>
            <ac:spMk id="2" creationId="{B23C855C-5EBD-9154-25C5-917BE2A98604}"/>
          </ac:spMkLst>
        </pc:spChg>
        <pc:spChg chg="mod">
          <ac:chgData name="Carol Greenlee" userId="e7810260-1ef9-468a-9b4d-d0f820dc5c69" providerId="ADAL" clId="{C0DD3DBB-83A7-483E-B8E5-58D6A197CB3A}" dt="2024-10-25T12:11:45.361" v="3315" actId="114"/>
          <ac:spMkLst>
            <pc:docMk/>
            <pc:sldMk cId="4261237868" sldId="299"/>
            <ac:spMk id="3" creationId="{0002BF75-B611-CA09-D8F6-AA310627F57C}"/>
          </ac:spMkLst>
        </pc:spChg>
      </pc:sldChg>
      <pc:sldChg chg="modSp mod">
        <pc:chgData name="Carol Greenlee" userId="e7810260-1ef9-468a-9b4d-d0f820dc5c69" providerId="ADAL" clId="{C0DD3DBB-83A7-483E-B8E5-58D6A197CB3A}" dt="2024-11-04T11:33:18.527" v="6023" actId="114"/>
        <pc:sldMkLst>
          <pc:docMk/>
          <pc:sldMk cId="2411123201" sldId="300"/>
        </pc:sldMkLst>
        <pc:spChg chg="mod">
          <ac:chgData name="Carol Greenlee" userId="e7810260-1ef9-468a-9b4d-d0f820dc5c69" providerId="ADAL" clId="{C0DD3DBB-83A7-483E-B8E5-58D6A197CB3A}" dt="2024-11-04T11:33:18.527" v="6023" actId="114"/>
          <ac:spMkLst>
            <pc:docMk/>
            <pc:sldMk cId="2411123201" sldId="300"/>
            <ac:spMk id="3" creationId="{3C950EAB-8676-8882-F385-D869F303C417}"/>
          </ac:spMkLst>
        </pc:spChg>
      </pc:sldChg>
      <pc:sldChg chg="del">
        <pc:chgData name="Carol Greenlee" userId="e7810260-1ef9-468a-9b4d-d0f820dc5c69" providerId="ADAL" clId="{C0DD3DBB-83A7-483E-B8E5-58D6A197CB3A}" dt="2024-10-28T13:00:29.053" v="5750" actId="47"/>
        <pc:sldMkLst>
          <pc:docMk/>
          <pc:sldMk cId="392279842" sldId="301"/>
        </pc:sldMkLst>
      </pc:sldChg>
      <pc:sldChg chg="addSp modSp mod">
        <pc:chgData name="Carol Greenlee" userId="e7810260-1ef9-468a-9b4d-d0f820dc5c69" providerId="ADAL" clId="{C0DD3DBB-83A7-483E-B8E5-58D6A197CB3A}" dt="2024-11-04T11:47:26.455" v="6048" actId="12"/>
        <pc:sldMkLst>
          <pc:docMk/>
          <pc:sldMk cId="3325900730" sldId="302"/>
        </pc:sldMkLst>
        <pc:spChg chg="mod">
          <ac:chgData name="Carol Greenlee" userId="e7810260-1ef9-468a-9b4d-d0f820dc5c69" providerId="ADAL" clId="{C0DD3DBB-83A7-483E-B8E5-58D6A197CB3A}" dt="2024-10-29T11:16:58.933" v="5920" actId="20577"/>
          <ac:spMkLst>
            <pc:docMk/>
            <pc:sldMk cId="3325900730" sldId="302"/>
            <ac:spMk id="2" creationId="{7E183D11-5897-F659-3A4C-DFC57CAD2498}"/>
          </ac:spMkLst>
        </pc:spChg>
        <pc:spChg chg="mod">
          <ac:chgData name="Carol Greenlee" userId="e7810260-1ef9-468a-9b4d-d0f820dc5c69" providerId="ADAL" clId="{C0DD3DBB-83A7-483E-B8E5-58D6A197CB3A}" dt="2024-11-04T11:41:13.367" v="6046" actId="20577"/>
          <ac:spMkLst>
            <pc:docMk/>
            <pc:sldMk cId="3325900730" sldId="302"/>
            <ac:spMk id="3" creationId="{D1004A06-AD4B-619F-E228-E9B4AF520C15}"/>
          </ac:spMkLst>
        </pc:spChg>
        <pc:spChg chg="mod">
          <ac:chgData name="Carol Greenlee" userId="e7810260-1ef9-468a-9b4d-d0f820dc5c69" providerId="ADAL" clId="{C0DD3DBB-83A7-483E-B8E5-58D6A197CB3A}" dt="2024-11-04T11:47:26.455" v="6048" actId="12"/>
          <ac:spMkLst>
            <pc:docMk/>
            <pc:sldMk cId="3325900730" sldId="302"/>
            <ac:spMk id="4" creationId="{4C6641AB-72DD-EF38-62B2-656E05EB0A87}"/>
          </ac:spMkLst>
        </pc:spChg>
        <pc:spChg chg="add mod">
          <ac:chgData name="Carol Greenlee" userId="e7810260-1ef9-468a-9b4d-d0f820dc5c69" providerId="ADAL" clId="{C0DD3DBB-83A7-483E-B8E5-58D6A197CB3A}" dt="2024-10-29T11:39:09.736" v="6012" actId="1076"/>
          <ac:spMkLst>
            <pc:docMk/>
            <pc:sldMk cId="3325900730" sldId="302"/>
            <ac:spMk id="5" creationId="{1CBAFD1C-33C4-7439-5058-AD7ED880546E}"/>
          </ac:spMkLst>
        </pc:spChg>
      </pc:sldChg>
      <pc:sldChg chg="addSp modSp new del mod modNotesTx">
        <pc:chgData name="Carol Greenlee" userId="e7810260-1ef9-468a-9b4d-d0f820dc5c69" providerId="ADAL" clId="{C0DD3DBB-83A7-483E-B8E5-58D6A197CB3A}" dt="2024-10-28T13:05:10.494" v="5916" actId="47"/>
        <pc:sldMkLst>
          <pc:docMk/>
          <pc:sldMk cId="1817756484" sldId="303"/>
        </pc:sldMkLst>
        <pc:picChg chg="add mod">
          <ac:chgData name="Carol Greenlee" userId="e7810260-1ef9-468a-9b4d-d0f820dc5c69" providerId="ADAL" clId="{C0DD3DBB-83A7-483E-B8E5-58D6A197CB3A}" dt="2024-10-25T11:48:22.998" v="3033" actId="14100"/>
          <ac:picMkLst>
            <pc:docMk/>
            <pc:sldMk cId="1817756484" sldId="303"/>
            <ac:picMk id="2" creationId="{F42B2B9B-029D-07C4-9274-35C984737A43}"/>
          </ac:picMkLst>
        </pc:picChg>
      </pc:sldChg>
      <pc:sldChg chg="addSp modSp new del mod modNotesTx">
        <pc:chgData name="Carol Greenlee" userId="e7810260-1ef9-468a-9b4d-d0f820dc5c69" providerId="ADAL" clId="{C0DD3DBB-83A7-483E-B8E5-58D6A197CB3A}" dt="2024-10-28T12:58:57.905" v="5744" actId="47"/>
        <pc:sldMkLst>
          <pc:docMk/>
          <pc:sldMk cId="3379444403" sldId="304"/>
        </pc:sldMkLst>
        <pc:picChg chg="add mod">
          <ac:chgData name="Carol Greenlee" userId="e7810260-1ef9-468a-9b4d-d0f820dc5c69" providerId="ADAL" clId="{C0DD3DBB-83A7-483E-B8E5-58D6A197CB3A}" dt="2024-10-25T11:49:55.655" v="3042" actId="14100"/>
          <ac:picMkLst>
            <pc:docMk/>
            <pc:sldMk cId="3379444403" sldId="304"/>
            <ac:picMk id="2" creationId="{EC8D3C25-AA0E-973D-4C59-2FE2CA86B041}"/>
          </ac:picMkLst>
        </pc:picChg>
      </pc:sldChg>
      <pc:sldChg chg="addSp modSp new mod ord modNotesTx">
        <pc:chgData name="Carol Greenlee" userId="e7810260-1ef9-468a-9b4d-d0f820dc5c69" providerId="ADAL" clId="{C0DD3DBB-83A7-483E-B8E5-58D6A197CB3A}" dt="2024-10-25T13:41:44.808" v="5333"/>
        <pc:sldMkLst>
          <pc:docMk/>
          <pc:sldMk cId="757512295" sldId="305"/>
        </pc:sldMkLst>
        <pc:spChg chg="mod">
          <ac:chgData name="Carol Greenlee" userId="e7810260-1ef9-468a-9b4d-d0f820dc5c69" providerId="ADAL" clId="{C0DD3DBB-83A7-483E-B8E5-58D6A197CB3A}" dt="2024-10-25T11:47:16.197" v="3025" actId="14100"/>
          <ac:spMkLst>
            <pc:docMk/>
            <pc:sldMk cId="757512295" sldId="305"/>
            <ac:spMk id="2" creationId="{BBDF5A72-59C9-98DF-2214-DED49136726D}"/>
          </ac:spMkLst>
        </pc:spChg>
        <pc:spChg chg="mod">
          <ac:chgData name="Carol Greenlee" userId="e7810260-1ef9-468a-9b4d-d0f820dc5c69" providerId="ADAL" clId="{C0DD3DBB-83A7-483E-B8E5-58D6A197CB3A}" dt="2024-10-25T11:52:20.909" v="3061" actId="113"/>
          <ac:spMkLst>
            <pc:docMk/>
            <pc:sldMk cId="757512295" sldId="305"/>
            <ac:spMk id="3" creationId="{5033A21B-98D9-11B0-875E-1C095B9F6E09}"/>
          </ac:spMkLst>
        </pc:spChg>
        <pc:spChg chg="add mod">
          <ac:chgData name="Carol Greenlee" userId="e7810260-1ef9-468a-9b4d-d0f820dc5c69" providerId="ADAL" clId="{C0DD3DBB-83A7-483E-B8E5-58D6A197CB3A}" dt="2024-10-25T11:51:28.564" v="3060" actId="164"/>
          <ac:spMkLst>
            <pc:docMk/>
            <pc:sldMk cId="757512295" sldId="305"/>
            <ac:spMk id="6" creationId="{7EF3CC04-EEA5-520C-4D74-979406F6C3F5}"/>
          </ac:spMkLst>
        </pc:spChg>
        <pc:grpChg chg="add mod">
          <ac:chgData name="Carol Greenlee" userId="e7810260-1ef9-468a-9b4d-d0f820dc5c69" providerId="ADAL" clId="{C0DD3DBB-83A7-483E-B8E5-58D6A197CB3A}" dt="2024-10-25T11:51:28.564" v="3060" actId="164"/>
          <ac:grpSpMkLst>
            <pc:docMk/>
            <pc:sldMk cId="757512295" sldId="305"/>
            <ac:grpSpMk id="7" creationId="{AC2D0958-B966-044B-B16B-256BB99D73B6}"/>
          </ac:grpSpMkLst>
        </pc:grpChg>
        <pc:picChg chg="add mod">
          <ac:chgData name="Carol Greenlee" userId="e7810260-1ef9-468a-9b4d-d0f820dc5c69" providerId="ADAL" clId="{C0DD3DBB-83A7-483E-B8E5-58D6A197CB3A}" dt="2024-10-25T11:49:23.476" v="3036" actId="1076"/>
          <ac:picMkLst>
            <pc:docMk/>
            <pc:sldMk cId="757512295" sldId="305"/>
            <ac:picMk id="4" creationId="{952B1484-45C9-E7E3-E19E-BFC69AA6780A}"/>
          </ac:picMkLst>
        </pc:picChg>
        <pc:picChg chg="add mod">
          <ac:chgData name="Carol Greenlee" userId="e7810260-1ef9-468a-9b4d-d0f820dc5c69" providerId="ADAL" clId="{C0DD3DBB-83A7-483E-B8E5-58D6A197CB3A}" dt="2024-10-25T11:51:28.564" v="3060" actId="164"/>
          <ac:picMkLst>
            <pc:docMk/>
            <pc:sldMk cId="757512295" sldId="305"/>
            <ac:picMk id="5" creationId="{C17C8F96-41FB-6C2F-162D-CAE5E9B5C11C}"/>
          </ac:picMkLst>
        </pc:picChg>
      </pc:sldChg>
      <pc:sldChg chg="modSp new mod">
        <pc:chgData name="Carol Greenlee" userId="e7810260-1ef9-468a-9b4d-d0f820dc5c69" providerId="ADAL" clId="{C0DD3DBB-83A7-483E-B8E5-58D6A197CB3A}" dt="2024-10-25T13:11:50.022" v="4000" actId="20577"/>
        <pc:sldMkLst>
          <pc:docMk/>
          <pc:sldMk cId="1685831517" sldId="306"/>
        </pc:sldMkLst>
        <pc:spChg chg="mod">
          <ac:chgData name="Carol Greenlee" userId="e7810260-1ef9-468a-9b4d-d0f820dc5c69" providerId="ADAL" clId="{C0DD3DBB-83A7-483E-B8E5-58D6A197CB3A}" dt="2024-10-25T12:58:46.174" v="3831" actId="1076"/>
          <ac:spMkLst>
            <pc:docMk/>
            <pc:sldMk cId="1685831517" sldId="306"/>
            <ac:spMk id="2" creationId="{B455C846-B187-D209-D50A-D6F815BEC287}"/>
          </ac:spMkLst>
        </pc:spChg>
        <pc:spChg chg="mod">
          <ac:chgData name="Carol Greenlee" userId="e7810260-1ef9-468a-9b4d-d0f820dc5c69" providerId="ADAL" clId="{C0DD3DBB-83A7-483E-B8E5-58D6A197CB3A}" dt="2024-10-25T13:11:50.022" v="4000" actId="20577"/>
          <ac:spMkLst>
            <pc:docMk/>
            <pc:sldMk cId="1685831517" sldId="306"/>
            <ac:spMk id="3" creationId="{9BCC6D30-2BA7-9C34-931A-F3C161B6073B}"/>
          </ac:spMkLst>
        </pc:spChg>
      </pc:sldChg>
      <pc:sldChg chg="modSp add mod">
        <pc:chgData name="Carol Greenlee" userId="e7810260-1ef9-468a-9b4d-d0f820dc5c69" providerId="ADAL" clId="{C0DD3DBB-83A7-483E-B8E5-58D6A197CB3A}" dt="2024-10-28T12:51:15.501" v="5455" actId="20577"/>
        <pc:sldMkLst>
          <pc:docMk/>
          <pc:sldMk cId="438287736" sldId="307"/>
        </pc:sldMkLst>
        <pc:spChg chg="mod">
          <ac:chgData name="Carol Greenlee" userId="e7810260-1ef9-468a-9b4d-d0f820dc5c69" providerId="ADAL" clId="{C0DD3DBB-83A7-483E-B8E5-58D6A197CB3A}" dt="2024-10-25T13:13:26.977" v="4041" actId="20577"/>
          <ac:spMkLst>
            <pc:docMk/>
            <pc:sldMk cId="438287736" sldId="307"/>
            <ac:spMk id="2" creationId="{B455C846-B187-D209-D50A-D6F815BEC287}"/>
          </ac:spMkLst>
        </pc:spChg>
        <pc:spChg chg="mod">
          <ac:chgData name="Carol Greenlee" userId="e7810260-1ef9-468a-9b4d-d0f820dc5c69" providerId="ADAL" clId="{C0DD3DBB-83A7-483E-B8E5-58D6A197CB3A}" dt="2024-10-28T12:51:15.501" v="5455" actId="20577"/>
          <ac:spMkLst>
            <pc:docMk/>
            <pc:sldMk cId="438287736" sldId="307"/>
            <ac:spMk id="3" creationId="{9BCC6D30-2BA7-9C34-931A-F3C161B6073B}"/>
          </ac:spMkLst>
        </pc:spChg>
      </pc:sldChg>
      <pc:sldChg chg="add del">
        <pc:chgData name="Carol Greenlee" userId="e7810260-1ef9-468a-9b4d-d0f820dc5c69" providerId="ADAL" clId="{C0DD3DBB-83A7-483E-B8E5-58D6A197CB3A}" dt="2024-10-25T12:56:11.267" v="3824" actId="2696"/>
        <pc:sldMkLst>
          <pc:docMk/>
          <pc:sldMk cId="3994422876" sldId="307"/>
        </pc:sldMkLst>
      </pc:sldChg>
      <pc:sldChg chg="modSp new mod ord">
        <pc:chgData name="Carol Greenlee" userId="e7810260-1ef9-468a-9b4d-d0f820dc5c69" providerId="ADAL" clId="{C0DD3DBB-83A7-483E-B8E5-58D6A197CB3A}" dt="2024-11-06T12:32:50.979" v="6151" actId="20577"/>
        <pc:sldMkLst>
          <pc:docMk/>
          <pc:sldMk cId="3099354187" sldId="308"/>
        </pc:sldMkLst>
        <pc:spChg chg="mod">
          <ac:chgData name="Carol Greenlee" userId="e7810260-1ef9-468a-9b4d-d0f820dc5c69" providerId="ADAL" clId="{C0DD3DBB-83A7-483E-B8E5-58D6A197CB3A}" dt="2024-10-25T13:30:37.510" v="5028" actId="14100"/>
          <ac:spMkLst>
            <pc:docMk/>
            <pc:sldMk cId="3099354187" sldId="308"/>
            <ac:spMk id="2" creationId="{B9EF93AA-9255-4546-B9AB-CE7E84584A00}"/>
          </ac:spMkLst>
        </pc:spChg>
        <pc:spChg chg="mod">
          <ac:chgData name="Carol Greenlee" userId="e7810260-1ef9-468a-9b4d-d0f820dc5c69" providerId="ADAL" clId="{C0DD3DBB-83A7-483E-B8E5-58D6A197CB3A}" dt="2024-11-06T12:32:50.979" v="6151" actId="20577"/>
          <ac:spMkLst>
            <pc:docMk/>
            <pc:sldMk cId="3099354187" sldId="308"/>
            <ac:spMk id="3" creationId="{9A148B67-120C-9176-4D13-6E151766EDC8}"/>
          </ac:spMkLst>
        </pc:spChg>
      </pc:sldChg>
      <pc:sldChg chg="modSp add mod ord">
        <pc:chgData name="Carol Greenlee" userId="e7810260-1ef9-468a-9b4d-d0f820dc5c69" providerId="ADAL" clId="{C0DD3DBB-83A7-483E-B8E5-58D6A197CB3A}" dt="2024-11-04T11:49:29.208" v="6055" actId="20577"/>
        <pc:sldMkLst>
          <pc:docMk/>
          <pc:sldMk cId="557939293" sldId="309"/>
        </pc:sldMkLst>
        <pc:spChg chg="mod">
          <ac:chgData name="Carol Greenlee" userId="e7810260-1ef9-468a-9b4d-d0f820dc5c69" providerId="ADAL" clId="{C0DD3DBB-83A7-483E-B8E5-58D6A197CB3A}" dt="2024-11-04T11:49:29.208" v="6055" actId="20577"/>
          <ac:spMkLst>
            <pc:docMk/>
            <pc:sldMk cId="557939293" sldId="309"/>
            <ac:spMk id="3" creationId="{9A148B67-120C-9176-4D13-6E151766EDC8}"/>
          </ac:spMkLst>
        </pc:spChg>
      </pc:sldChg>
      <pc:sldChg chg="modSp add mod ord">
        <pc:chgData name="Carol Greenlee" userId="e7810260-1ef9-468a-9b4d-d0f820dc5c69" providerId="ADAL" clId="{C0DD3DBB-83A7-483E-B8E5-58D6A197CB3A}" dt="2024-11-06T12:35:37.118" v="6160" actId="114"/>
        <pc:sldMkLst>
          <pc:docMk/>
          <pc:sldMk cId="1152727495" sldId="310"/>
        </pc:sldMkLst>
        <pc:spChg chg="mod">
          <ac:chgData name="Carol Greenlee" userId="e7810260-1ef9-468a-9b4d-d0f820dc5c69" providerId="ADAL" clId="{C0DD3DBB-83A7-483E-B8E5-58D6A197CB3A}" dt="2024-11-06T12:35:37.118" v="6160" actId="114"/>
          <ac:spMkLst>
            <pc:docMk/>
            <pc:sldMk cId="1152727495" sldId="310"/>
            <ac:spMk id="3" creationId="{9BCC6D30-2BA7-9C34-931A-F3C161B6073B}"/>
          </ac:spMkLst>
        </pc:spChg>
      </pc:sldChg>
      <pc:sldChg chg="modSp add mod">
        <pc:chgData name="Carol Greenlee" userId="e7810260-1ef9-468a-9b4d-d0f820dc5c69" providerId="ADAL" clId="{C0DD3DBB-83A7-483E-B8E5-58D6A197CB3A}" dt="2024-11-06T12:13:32.325" v="6125" actId="20577"/>
        <pc:sldMkLst>
          <pc:docMk/>
          <pc:sldMk cId="2771547525" sldId="311"/>
        </pc:sldMkLst>
        <pc:spChg chg="mod">
          <ac:chgData name="Carol Greenlee" userId="e7810260-1ef9-468a-9b4d-d0f820dc5c69" providerId="ADAL" clId="{C0DD3DBB-83A7-483E-B8E5-58D6A197CB3A}" dt="2024-11-06T12:13:32.325" v="6125" actId="20577"/>
          <ac:spMkLst>
            <pc:docMk/>
            <pc:sldMk cId="2771547525" sldId="311"/>
            <ac:spMk id="3" creationId="{D7BAE355-66BE-BF89-6762-99A5C11BE890}"/>
          </ac:spMkLst>
        </pc:spChg>
      </pc:sldChg>
      <pc:sldMasterChg chg="modSldLayout">
        <pc:chgData name="Carol Greenlee" userId="e7810260-1ef9-468a-9b4d-d0f820dc5c69" providerId="ADAL" clId="{C0DD3DBB-83A7-483E-B8E5-58D6A197CB3A}" dt="2024-10-20T15:34:14.261" v="387" actId="27028"/>
        <pc:sldMasterMkLst>
          <pc:docMk/>
          <pc:sldMasterMk cId="3723311216" sldId="2147483648"/>
        </pc:sldMasterMkLst>
        <pc:sldLayoutChg chg="replId">
          <pc:chgData name="Carol Greenlee" userId="e7810260-1ef9-468a-9b4d-d0f820dc5c69" providerId="ADAL" clId="{C0DD3DBB-83A7-483E-B8E5-58D6A197CB3A}" dt="2024-10-20T15:34:14.261" v="387" actId="27028"/>
          <pc:sldLayoutMkLst>
            <pc:docMk/>
            <pc:sldMasterMk cId="3723311216" sldId="2147483648"/>
            <pc:sldLayoutMk cId="1954808914" sldId="2147483661"/>
          </pc:sldLayoutMkLst>
        </pc:sldLayoutChg>
      </pc:sldMasterChg>
      <pc:sldMasterChg chg="add addSldLayout">
        <pc:chgData name="Carol Greenlee" userId="e7810260-1ef9-468a-9b4d-d0f820dc5c69" providerId="ADAL" clId="{C0DD3DBB-83A7-483E-B8E5-58D6A197CB3A}" dt="2024-10-20T15:34:14.261" v="387" actId="27028"/>
        <pc:sldMasterMkLst>
          <pc:docMk/>
          <pc:sldMasterMk cId="4098298867" sldId="2147483660"/>
        </pc:sldMasterMkLst>
        <pc:sldLayoutChg chg="add">
          <pc:chgData name="Carol Greenlee" userId="e7810260-1ef9-468a-9b4d-d0f820dc5c69" providerId="ADAL" clId="{C0DD3DBB-83A7-483E-B8E5-58D6A197CB3A}" dt="2024-10-20T15:34:14.261" v="387" actId="27028"/>
          <pc:sldLayoutMkLst>
            <pc:docMk/>
            <pc:sldMasterMk cId="4098298867" sldId="2147483660"/>
            <pc:sldLayoutMk cId="3591094309" sldId="2147483650"/>
          </pc:sldLayoutMkLst>
        </pc:sldLayoutChg>
      </pc:sldMasterChg>
    </pc:docChg>
  </pc:docChgLst>
  <pc:docChgLst>
    <pc:chgData name="Carol Greenlee" userId="e7810260-1ef9-468a-9b4d-d0f820dc5c69" providerId="ADAL" clId="{4CF22D21-7393-4546-B705-F63E9C9F21F8}"/>
    <pc:docChg chg="undo custSel addSld delSld modSld sldOrd">
      <pc:chgData name="Carol Greenlee" userId="e7810260-1ef9-468a-9b4d-d0f820dc5c69" providerId="ADAL" clId="{4CF22D21-7393-4546-B705-F63E9C9F21F8}" dt="2024-10-25T01:20:55.586" v="598"/>
      <pc:docMkLst>
        <pc:docMk/>
      </pc:docMkLst>
      <pc:sldChg chg="modSp mod modNotesTx">
        <pc:chgData name="Carol Greenlee" userId="e7810260-1ef9-468a-9b4d-d0f820dc5c69" providerId="ADAL" clId="{4CF22D21-7393-4546-B705-F63E9C9F21F8}" dt="2024-10-25T01:05:09.254" v="454" actId="113"/>
        <pc:sldMkLst>
          <pc:docMk/>
          <pc:sldMk cId="1019127107" sldId="257"/>
        </pc:sldMkLst>
        <pc:spChg chg="mod">
          <ac:chgData name="Carol Greenlee" userId="e7810260-1ef9-468a-9b4d-d0f820dc5c69" providerId="ADAL" clId="{4CF22D21-7393-4546-B705-F63E9C9F21F8}" dt="2024-10-25T00:23:56.336" v="80" actId="1076"/>
          <ac:spMkLst>
            <pc:docMk/>
            <pc:sldMk cId="1019127107" sldId="257"/>
            <ac:spMk id="2" creationId="{8E186020-3D79-CFED-900F-8695864F436F}"/>
          </ac:spMkLst>
        </pc:spChg>
        <pc:spChg chg="mod">
          <ac:chgData name="Carol Greenlee" userId="e7810260-1ef9-468a-9b4d-d0f820dc5c69" providerId="ADAL" clId="{4CF22D21-7393-4546-B705-F63E9C9F21F8}" dt="2024-10-25T01:05:09.254" v="454" actId="113"/>
          <ac:spMkLst>
            <pc:docMk/>
            <pc:sldMk cId="1019127107" sldId="257"/>
            <ac:spMk id="3" creationId="{0BEB6AA5-4FE4-6059-449F-05536B155E3F}"/>
          </ac:spMkLst>
        </pc:spChg>
      </pc:sldChg>
      <pc:sldChg chg="modSp mod">
        <pc:chgData name="Carol Greenlee" userId="e7810260-1ef9-468a-9b4d-d0f820dc5c69" providerId="ADAL" clId="{4CF22D21-7393-4546-B705-F63E9C9F21F8}" dt="2024-10-25T00:16:17.771" v="6" actId="20577"/>
        <pc:sldMkLst>
          <pc:docMk/>
          <pc:sldMk cId="67072278" sldId="271"/>
        </pc:sldMkLst>
        <pc:spChg chg="mod">
          <ac:chgData name="Carol Greenlee" userId="e7810260-1ef9-468a-9b4d-d0f820dc5c69" providerId="ADAL" clId="{4CF22D21-7393-4546-B705-F63E9C9F21F8}" dt="2024-10-25T00:16:17.771" v="6" actId="20577"/>
          <ac:spMkLst>
            <pc:docMk/>
            <pc:sldMk cId="67072278" sldId="271"/>
            <ac:spMk id="3" creationId="{369C8AB4-6BC4-9030-F891-73AAB75A751B}"/>
          </ac:spMkLst>
        </pc:spChg>
      </pc:sldChg>
      <pc:sldChg chg="modSp mod">
        <pc:chgData name="Carol Greenlee" userId="e7810260-1ef9-468a-9b4d-d0f820dc5c69" providerId="ADAL" clId="{4CF22D21-7393-4546-B705-F63E9C9F21F8}" dt="2024-10-25T00:20:54.862" v="53" actId="255"/>
        <pc:sldMkLst>
          <pc:docMk/>
          <pc:sldMk cId="2377783587" sldId="276"/>
        </pc:sldMkLst>
        <pc:spChg chg="mod">
          <ac:chgData name="Carol Greenlee" userId="e7810260-1ef9-468a-9b4d-d0f820dc5c69" providerId="ADAL" clId="{4CF22D21-7393-4546-B705-F63E9C9F21F8}" dt="2024-10-25T00:20:54.862" v="53" actId="255"/>
          <ac:spMkLst>
            <pc:docMk/>
            <pc:sldMk cId="2377783587" sldId="276"/>
            <ac:spMk id="3" creationId="{287DB089-7499-2058-FA78-4EC399C7B32D}"/>
          </ac:spMkLst>
        </pc:spChg>
      </pc:sldChg>
      <pc:sldChg chg="modSp mod">
        <pc:chgData name="Carol Greenlee" userId="e7810260-1ef9-468a-9b4d-d0f820dc5c69" providerId="ADAL" clId="{4CF22D21-7393-4546-B705-F63E9C9F21F8}" dt="2024-10-25T00:20:12.747" v="52" actId="20577"/>
        <pc:sldMkLst>
          <pc:docMk/>
          <pc:sldMk cId="2532704239" sldId="277"/>
        </pc:sldMkLst>
        <pc:spChg chg="mod">
          <ac:chgData name="Carol Greenlee" userId="e7810260-1ef9-468a-9b4d-d0f820dc5c69" providerId="ADAL" clId="{4CF22D21-7393-4546-B705-F63E9C9F21F8}" dt="2024-10-25T00:20:12.747" v="52" actId="20577"/>
          <ac:spMkLst>
            <pc:docMk/>
            <pc:sldMk cId="2532704239" sldId="277"/>
            <ac:spMk id="2" creationId="{49996587-794A-549D-8E3F-98D0F53B8A1B}"/>
          </ac:spMkLst>
        </pc:spChg>
        <pc:spChg chg="mod">
          <ac:chgData name="Carol Greenlee" userId="e7810260-1ef9-468a-9b4d-d0f820dc5c69" providerId="ADAL" clId="{4CF22D21-7393-4546-B705-F63E9C9F21F8}" dt="2024-10-25T00:19:11.200" v="8" actId="113"/>
          <ac:spMkLst>
            <pc:docMk/>
            <pc:sldMk cId="2532704239" sldId="277"/>
            <ac:spMk id="3" creationId="{E4FC8115-11EE-2DF9-FC94-17CDF4FCD11A}"/>
          </ac:spMkLst>
        </pc:spChg>
      </pc:sldChg>
      <pc:sldChg chg="modSp mod">
        <pc:chgData name="Carol Greenlee" userId="e7810260-1ef9-468a-9b4d-d0f820dc5c69" providerId="ADAL" clId="{4CF22D21-7393-4546-B705-F63E9C9F21F8}" dt="2024-10-25T00:17:45.773" v="7" actId="113"/>
        <pc:sldMkLst>
          <pc:docMk/>
          <pc:sldMk cId="1284612419" sldId="285"/>
        </pc:sldMkLst>
        <pc:spChg chg="mod">
          <ac:chgData name="Carol Greenlee" userId="e7810260-1ef9-468a-9b4d-d0f820dc5c69" providerId="ADAL" clId="{4CF22D21-7393-4546-B705-F63E9C9F21F8}" dt="2024-10-25T00:17:45.773" v="7" actId="113"/>
          <ac:spMkLst>
            <pc:docMk/>
            <pc:sldMk cId="1284612419" sldId="285"/>
            <ac:spMk id="3" creationId="{CF16B59C-30A7-FF4A-6E99-3B6277F34784}"/>
          </ac:spMkLst>
        </pc:spChg>
      </pc:sldChg>
      <pc:sldChg chg="ord">
        <pc:chgData name="Carol Greenlee" userId="e7810260-1ef9-468a-9b4d-d0f820dc5c69" providerId="ADAL" clId="{4CF22D21-7393-4546-B705-F63E9C9F21F8}" dt="2024-10-25T00:41:38.095" v="157"/>
        <pc:sldMkLst>
          <pc:docMk/>
          <pc:sldMk cId="879499327" sldId="288"/>
        </pc:sldMkLst>
      </pc:sldChg>
      <pc:sldChg chg="ord">
        <pc:chgData name="Carol Greenlee" userId="e7810260-1ef9-468a-9b4d-d0f820dc5c69" providerId="ADAL" clId="{4CF22D21-7393-4546-B705-F63E9C9F21F8}" dt="2024-10-25T00:42:00.669" v="159"/>
        <pc:sldMkLst>
          <pc:docMk/>
          <pc:sldMk cId="2129067867" sldId="289"/>
        </pc:sldMkLst>
      </pc:sldChg>
      <pc:sldChg chg="modSp mod ord">
        <pc:chgData name="Carol Greenlee" userId="e7810260-1ef9-468a-9b4d-d0f820dc5c69" providerId="ADAL" clId="{4CF22D21-7393-4546-B705-F63E9C9F21F8}" dt="2024-10-25T00:52:49.142" v="285"/>
        <pc:sldMkLst>
          <pc:docMk/>
          <pc:sldMk cId="4164095555" sldId="290"/>
        </pc:sldMkLst>
        <pc:spChg chg="mod">
          <ac:chgData name="Carol Greenlee" userId="e7810260-1ef9-468a-9b4d-d0f820dc5c69" providerId="ADAL" clId="{4CF22D21-7393-4546-B705-F63E9C9F21F8}" dt="2024-10-25T00:52:37.948" v="282" actId="14100"/>
          <ac:spMkLst>
            <pc:docMk/>
            <pc:sldMk cId="4164095555" sldId="290"/>
            <ac:spMk id="2" creationId="{9A689D73-75A7-2015-34AD-85F0F30F8688}"/>
          </ac:spMkLst>
        </pc:spChg>
        <pc:spChg chg="mod">
          <ac:chgData name="Carol Greenlee" userId="e7810260-1ef9-468a-9b4d-d0f820dc5c69" providerId="ADAL" clId="{4CF22D21-7393-4546-B705-F63E9C9F21F8}" dt="2024-10-25T00:52:40.183" v="283" actId="14100"/>
          <ac:spMkLst>
            <pc:docMk/>
            <pc:sldMk cId="4164095555" sldId="290"/>
            <ac:spMk id="3" creationId="{2D609293-781F-6651-0E91-DB9931BE859A}"/>
          </ac:spMkLst>
        </pc:spChg>
      </pc:sldChg>
      <pc:sldChg chg="modSp mod">
        <pc:chgData name="Carol Greenlee" userId="e7810260-1ef9-468a-9b4d-d0f820dc5c69" providerId="ADAL" clId="{4CF22D21-7393-4546-B705-F63E9C9F21F8}" dt="2024-10-25T00:59:05.882" v="363" actId="20577"/>
        <pc:sldMkLst>
          <pc:docMk/>
          <pc:sldMk cId="555495524" sldId="292"/>
        </pc:sldMkLst>
        <pc:spChg chg="mod">
          <ac:chgData name="Carol Greenlee" userId="e7810260-1ef9-468a-9b4d-d0f820dc5c69" providerId="ADAL" clId="{4CF22D21-7393-4546-B705-F63E9C9F21F8}" dt="2024-10-25T00:59:05.882" v="363" actId="20577"/>
          <ac:spMkLst>
            <pc:docMk/>
            <pc:sldMk cId="555495524" sldId="292"/>
            <ac:spMk id="3" creationId="{F256F9A5-5F6A-F608-6B1E-9C6E586608FD}"/>
          </ac:spMkLst>
        </pc:spChg>
      </pc:sldChg>
      <pc:sldChg chg="modSp mod ord modNotesTx">
        <pc:chgData name="Carol Greenlee" userId="e7810260-1ef9-468a-9b4d-d0f820dc5c69" providerId="ADAL" clId="{4CF22D21-7393-4546-B705-F63E9C9F21F8}" dt="2024-10-25T01:01:44.925" v="429"/>
        <pc:sldMkLst>
          <pc:docMk/>
          <pc:sldMk cId="1921440084" sldId="293"/>
        </pc:sldMkLst>
        <pc:spChg chg="mod">
          <ac:chgData name="Carol Greenlee" userId="e7810260-1ef9-468a-9b4d-d0f820dc5c69" providerId="ADAL" clId="{4CF22D21-7393-4546-B705-F63E9C9F21F8}" dt="2024-10-25T01:01:11.820" v="427" actId="14100"/>
          <ac:spMkLst>
            <pc:docMk/>
            <pc:sldMk cId="1921440084" sldId="293"/>
            <ac:spMk id="2" creationId="{4FEF5034-31A2-813D-FC1F-1C1AE15A35D6}"/>
          </ac:spMkLst>
        </pc:spChg>
        <pc:spChg chg="mod">
          <ac:chgData name="Carol Greenlee" userId="e7810260-1ef9-468a-9b4d-d0f820dc5c69" providerId="ADAL" clId="{4CF22D21-7393-4546-B705-F63E9C9F21F8}" dt="2024-10-25T01:00:35.748" v="421" actId="20577"/>
          <ac:spMkLst>
            <pc:docMk/>
            <pc:sldMk cId="1921440084" sldId="293"/>
            <ac:spMk id="3" creationId="{D48E16E6-FE67-810B-173F-0779B96C09A6}"/>
          </ac:spMkLst>
        </pc:spChg>
      </pc:sldChg>
      <pc:sldChg chg="ord">
        <pc:chgData name="Carol Greenlee" userId="e7810260-1ef9-468a-9b4d-d0f820dc5c69" providerId="ADAL" clId="{4CF22D21-7393-4546-B705-F63E9C9F21F8}" dt="2024-10-25T01:02:29.113" v="435"/>
        <pc:sldMkLst>
          <pc:docMk/>
          <pc:sldMk cId="3038720074" sldId="294"/>
        </pc:sldMkLst>
      </pc:sldChg>
      <pc:sldChg chg="ord">
        <pc:chgData name="Carol Greenlee" userId="e7810260-1ef9-468a-9b4d-d0f820dc5c69" providerId="ADAL" clId="{4CF22D21-7393-4546-B705-F63E9C9F21F8}" dt="2024-10-25T01:01:58.194" v="433"/>
        <pc:sldMkLst>
          <pc:docMk/>
          <pc:sldMk cId="2623924506" sldId="295"/>
        </pc:sldMkLst>
      </pc:sldChg>
      <pc:sldChg chg="ord">
        <pc:chgData name="Carol Greenlee" userId="e7810260-1ef9-468a-9b4d-d0f820dc5c69" providerId="ADAL" clId="{4CF22D21-7393-4546-B705-F63E9C9F21F8}" dt="2024-10-25T01:01:54.089" v="431"/>
        <pc:sldMkLst>
          <pc:docMk/>
          <pc:sldMk cId="3471201096" sldId="296"/>
        </pc:sldMkLst>
      </pc:sldChg>
      <pc:sldChg chg="addSp modSp new mod">
        <pc:chgData name="Carol Greenlee" userId="e7810260-1ef9-468a-9b4d-d0f820dc5c69" providerId="ADAL" clId="{4CF22D21-7393-4546-B705-F63E9C9F21F8}" dt="2024-10-25T00:39:46.299" v="141" actId="1076"/>
        <pc:sldMkLst>
          <pc:docMk/>
          <pc:sldMk cId="2335150185" sldId="297"/>
        </pc:sldMkLst>
        <pc:spChg chg="mod">
          <ac:chgData name="Carol Greenlee" userId="e7810260-1ef9-468a-9b4d-d0f820dc5c69" providerId="ADAL" clId="{4CF22D21-7393-4546-B705-F63E9C9F21F8}" dt="2024-10-25T00:35:27.746" v="106" actId="207"/>
          <ac:spMkLst>
            <pc:docMk/>
            <pc:sldMk cId="2335150185" sldId="297"/>
            <ac:spMk id="2" creationId="{A872A649-208F-18CA-5BF0-251BA3245F8A}"/>
          </ac:spMkLst>
        </pc:spChg>
        <pc:spChg chg="mod">
          <ac:chgData name="Carol Greenlee" userId="e7810260-1ef9-468a-9b4d-d0f820dc5c69" providerId="ADAL" clId="{4CF22D21-7393-4546-B705-F63E9C9F21F8}" dt="2024-10-25T00:39:23.905" v="140" actId="1076"/>
          <ac:spMkLst>
            <pc:docMk/>
            <pc:sldMk cId="2335150185" sldId="297"/>
            <ac:spMk id="3" creationId="{301364B9-CAD6-B13E-C82A-343E9A9FD414}"/>
          </ac:spMkLst>
        </pc:spChg>
        <pc:picChg chg="add mod">
          <ac:chgData name="Carol Greenlee" userId="e7810260-1ef9-468a-9b4d-d0f820dc5c69" providerId="ADAL" clId="{4CF22D21-7393-4546-B705-F63E9C9F21F8}" dt="2024-10-25T00:39:46.299" v="141" actId="1076"/>
          <ac:picMkLst>
            <pc:docMk/>
            <pc:sldMk cId="2335150185" sldId="297"/>
            <ac:picMk id="4" creationId="{45E155D9-0E6F-C317-8126-E95C9DC6400D}"/>
          </ac:picMkLst>
        </pc:picChg>
      </pc:sldChg>
      <pc:sldChg chg="addSp modSp new del mod">
        <pc:chgData name="Carol Greenlee" userId="e7810260-1ef9-468a-9b4d-d0f820dc5c69" providerId="ADAL" clId="{4CF22D21-7393-4546-B705-F63E9C9F21F8}" dt="2024-10-25T00:49:14.853" v="257" actId="2696"/>
        <pc:sldMkLst>
          <pc:docMk/>
          <pc:sldMk cId="1202971082" sldId="298"/>
        </pc:sldMkLst>
        <pc:picChg chg="add mod">
          <ac:chgData name="Carol Greenlee" userId="e7810260-1ef9-468a-9b4d-d0f820dc5c69" providerId="ADAL" clId="{4CF22D21-7393-4546-B705-F63E9C9F21F8}" dt="2024-10-25T00:36:52.247" v="117" actId="14100"/>
          <ac:picMkLst>
            <pc:docMk/>
            <pc:sldMk cId="1202971082" sldId="298"/>
            <ac:picMk id="2" creationId="{11999300-FDD5-9E3B-A433-1E3BF5FE0760}"/>
          </ac:picMkLst>
        </pc:picChg>
      </pc:sldChg>
      <pc:sldChg chg="modSp new mod">
        <pc:chgData name="Carol Greenlee" userId="e7810260-1ef9-468a-9b4d-d0f820dc5c69" providerId="ADAL" clId="{4CF22D21-7393-4546-B705-F63E9C9F21F8}" dt="2024-10-25T01:04:16.125" v="441" actId="1076"/>
        <pc:sldMkLst>
          <pc:docMk/>
          <pc:sldMk cId="4261237868" sldId="299"/>
        </pc:sldMkLst>
        <pc:spChg chg="mod">
          <ac:chgData name="Carol Greenlee" userId="e7810260-1ef9-468a-9b4d-d0f820dc5c69" providerId="ADAL" clId="{4CF22D21-7393-4546-B705-F63E9C9F21F8}" dt="2024-10-25T01:04:13.435" v="440" actId="1076"/>
          <ac:spMkLst>
            <pc:docMk/>
            <pc:sldMk cId="4261237868" sldId="299"/>
            <ac:spMk id="2" creationId="{B23C855C-5EBD-9154-25C5-917BE2A98604}"/>
          </ac:spMkLst>
        </pc:spChg>
        <pc:spChg chg="mod">
          <ac:chgData name="Carol Greenlee" userId="e7810260-1ef9-468a-9b4d-d0f820dc5c69" providerId="ADAL" clId="{4CF22D21-7393-4546-B705-F63E9C9F21F8}" dt="2024-10-25T01:04:16.125" v="441" actId="1076"/>
          <ac:spMkLst>
            <pc:docMk/>
            <pc:sldMk cId="4261237868" sldId="299"/>
            <ac:spMk id="3" creationId="{0002BF75-B611-CA09-D8F6-AA310627F57C}"/>
          </ac:spMkLst>
        </pc:spChg>
      </pc:sldChg>
      <pc:sldChg chg="modSp new mod ord">
        <pc:chgData name="Carol Greenlee" userId="e7810260-1ef9-468a-9b4d-d0f820dc5c69" providerId="ADAL" clId="{4CF22D21-7393-4546-B705-F63E9C9F21F8}" dt="2024-10-25T01:04:36.632" v="453" actId="20577"/>
        <pc:sldMkLst>
          <pc:docMk/>
          <pc:sldMk cId="2411123201" sldId="300"/>
        </pc:sldMkLst>
        <pc:spChg chg="mod">
          <ac:chgData name="Carol Greenlee" userId="e7810260-1ef9-468a-9b4d-d0f820dc5c69" providerId="ADAL" clId="{4CF22D21-7393-4546-B705-F63E9C9F21F8}" dt="2024-10-25T01:04:36.632" v="453" actId="20577"/>
          <ac:spMkLst>
            <pc:docMk/>
            <pc:sldMk cId="2411123201" sldId="300"/>
            <ac:spMk id="2" creationId="{3BB46A3E-AF6A-4096-926C-CEE76CD5A710}"/>
          </ac:spMkLst>
        </pc:spChg>
        <pc:spChg chg="mod">
          <ac:chgData name="Carol Greenlee" userId="e7810260-1ef9-468a-9b4d-d0f820dc5c69" providerId="ADAL" clId="{4CF22D21-7393-4546-B705-F63E9C9F21F8}" dt="2024-10-25T00:48:27.954" v="243" actId="14100"/>
          <ac:spMkLst>
            <pc:docMk/>
            <pc:sldMk cId="2411123201" sldId="300"/>
            <ac:spMk id="3" creationId="{3C950EAB-8676-8882-F385-D869F303C417}"/>
          </ac:spMkLst>
        </pc:spChg>
      </pc:sldChg>
      <pc:sldChg chg="modSp new mod">
        <pc:chgData name="Carol Greenlee" userId="e7810260-1ef9-468a-9b4d-d0f820dc5c69" providerId="ADAL" clId="{4CF22D21-7393-4546-B705-F63E9C9F21F8}" dt="2024-10-25T01:13:38.936" v="472" actId="27636"/>
        <pc:sldMkLst>
          <pc:docMk/>
          <pc:sldMk cId="392279842" sldId="301"/>
        </pc:sldMkLst>
        <pc:spChg chg="mod">
          <ac:chgData name="Carol Greenlee" userId="e7810260-1ef9-468a-9b4d-d0f820dc5c69" providerId="ADAL" clId="{4CF22D21-7393-4546-B705-F63E9C9F21F8}" dt="2024-10-25T01:13:38.936" v="472" actId="27636"/>
          <ac:spMkLst>
            <pc:docMk/>
            <pc:sldMk cId="392279842" sldId="301"/>
            <ac:spMk id="3" creationId="{925C29BD-89A2-9518-E2D4-BD8AAADB26A9}"/>
          </ac:spMkLst>
        </pc:spChg>
      </pc:sldChg>
      <pc:sldChg chg="modSp new mod ord modNotesTx">
        <pc:chgData name="Carol Greenlee" userId="e7810260-1ef9-468a-9b4d-d0f820dc5c69" providerId="ADAL" clId="{4CF22D21-7393-4546-B705-F63E9C9F21F8}" dt="2024-10-25T01:20:55.586" v="598"/>
        <pc:sldMkLst>
          <pc:docMk/>
          <pc:sldMk cId="3325900730" sldId="302"/>
        </pc:sldMkLst>
        <pc:spChg chg="mod">
          <ac:chgData name="Carol Greenlee" userId="e7810260-1ef9-468a-9b4d-d0f820dc5c69" providerId="ADAL" clId="{4CF22D21-7393-4546-B705-F63E9C9F21F8}" dt="2024-10-25T01:19:28.887" v="595" actId="313"/>
          <ac:spMkLst>
            <pc:docMk/>
            <pc:sldMk cId="3325900730" sldId="302"/>
            <ac:spMk id="2" creationId="{7E183D11-5897-F659-3A4C-DFC57CAD2498}"/>
          </ac:spMkLst>
        </pc:spChg>
        <pc:spChg chg="mod">
          <ac:chgData name="Carol Greenlee" userId="e7810260-1ef9-468a-9b4d-d0f820dc5c69" providerId="ADAL" clId="{4CF22D21-7393-4546-B705-F63E9C9F21F8}" dt="2024-10-25T01:17:56.986" v="591" actId="113"/>
          <ac:spMkLst>
            <pc:docMk/>
            <pc:sldMk cId="3325900730" sldId="302"/>
            <ac:spMk id="3" creationId="{D1004A06-AD4B-619F-E228-E9B4AF520C15}"/>
          </ac:spMkLst>
        </pc:spChg>
        <pc:spChg chg="mod">
          <ac:chgData name="Carol Greenlee" userId="e7810260-1ef9-468a-9b4d-d0f820dc5c69" providerId="ADAL" clId="{4CF22D21-7393-4546-B705-F63E9C9F21F8}" dt="2024-10-25T01:17:34.070" v="589" actId="14100"/>
          <ac:spMkLst>
            <pc:docMk/>
            <pc:sldMk cId="3325900730" sldId="302"/>
            <ac:spMk id="4" creationId="{4C6641AB-72DD-EF38-62B2-656E05EB0A8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CAF091-0A9B-4E74-84E9-20FCC44C09EC}" type="datetimeFigureOut">
              <a:rPr lang="en-US" smtClean="0"/>
              <a:t>11/6/2024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54F98F-D104-47D2-A9F0-591580EA37EE}" type="slidenum">
              <a:rPr lang="en-US" smtClean="0"/>
              <a:t>‹#›</a:t>
            </a:fld>
            <a:endParaRPr lang="en-US"/>
          </a:p>
        </p:txBody>
      </p:sp>
    </p:spTree>
    <p:extLst>
      <p:ext uri="{BB962C8B-B14F-4D97-AF65-F5344CB8AC3E}">
        <p14:creationId xmlns:p14="http://schemas.microsoft.com/office/powerpoint/2010/main" val="20659315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jamanetwork.com/journals/jamapediatrics/fullarticle/2800779"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ipwso.org/wp-content/uploads/2024/10/Avoid-obesity-leaflet.pdf" TargetMode="External"/><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pmc.ncbi.nlm.nih.gov/articles/PMC4339254/" TargetMode="External"/><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nature.com/articles/srep34248#Sec1" TargetMode="External"/><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nature.com/articles/srep34248#Sec1"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nature.com/articles/srep34248#Sec1"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jamanetwork.com/journals/jamapediatrics/fullarticle/2800779"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pmc.ncbi.nlm.nih.gov/articles/PMC6405420/#abstract1"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pmc.ncbi.nlm.nih.gov/articles/PMC8872653/"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biomedical-sciences.ed.ac.uk/news/archives/2017/diabetes-drug-help-symptoms-of-autism-condition"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biospace.com/as-autism-cases-rise-biopharma-springs-into-action" TargetMode="External"/><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Lai, M. C., Lombardo, M. V. &amp; Baron-Cohen, S. Autism. Lancet (London, England) 383, 896–910, 10.1016/s0140-6736(13)61539-1 (2014).</a:t>
            </a:r>
          </a:p>
          <a:p>
            <a:r>
              <a:rPr kumimoji="0" lang="en-US" sz="4400" b="0" i="0" u="none" strike="noStrike" kern="1200" cap="none" spc="0" normalizeH="0" baseline="0" noProof="0">
                <a:ln>
                  <a:noFill/>
                </a:ln>
                <a:solidFill>
                  <a:prstClr val="black"/>
                </a:solidFill>
                <a:effectLst/>
                <a:uLnTx/>
                <a:uFillTx/>
                <a:latin typeface="Aptos Display" panose="02110004020202020204"/>
                <a:ea typeface="+mj-ea"/>
                <a:cs typeface="+mj-cs"/>
                <a:hlinkClick r:id="rId3"/>
              </a:rPr>
              <a:t>https://jamanetwork.com/journals/jamapediatrics/fullarticle/2800779</a:t>
            </a:r>
            <a:r>
              <a:rPr kumimoji="0" lang="en-US" sz="4400" b="0" i="0" u="none" strike="noStrike" kern="1200" cap="none" spc="0" normalizeH="0" baseline="0" noProof="0">
                <a:ln>
                  <a:noFill/>
                </a:ln>
                <a:solidFill>
                  <a:prstClr val="black"/>
                </a:solidFill>
                <a:effectLst/>
                <a:uLnTx/>
                <a:uFillTx/>
                <a:latin typeface="Aptos Display" panose="02110004020202020204"/>
                <a:ea typeface="+mj-ea"/>
                <a:cs typeface="+mj-cs"/>
              </a:rPr>
              <a:t> </a:t>
            </a:r>
            <a:endParaRPr lang="en-US"/>
          </a:p>
        </p:txBody>
      </p:sp>
      <p:sp>
        <p:nvSpPr>
          <p:cNvPr id="4" name="Slide Number Placeholder 3"/>
          <p:cNvSpPr>
            <a:spLocks noGrp="1"/>
          </p:cNvSpPr>
          <p:nvPr>
            <p:ph type="sldNum" sz="quarter" idx="5"/>
          </p:nvPr>
        </p:nvSpPr>
        <p:spPr/>
        <p:txBody>
          <a:bodyPr/>
          <a:lstStyle/>
          <a:p>
            <a:fld id="{8454F98F-D104-47D2-A9F0-591580EA37EE}" type="slidenum">
              <a:rPr lang="en-US" smtClean="0"/>
              <a:t>4</a:t>
            </a:fld>
            <a:endParaRPr lang="en-US"/>
          </a:p>
        </p:txBody>
      </p:sp>
    </p:spTree>
    <p:extLst>
      <p:ext uri="{BB962C8B-B14F-4D97-AF65-F5344CB8AC3E}">
        <p14:creationId xmlns:p14="http://schemas.microsoft.com/office/powerpoint/2010/main" val="39378897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hlinkClick r:id="rId3"/>
              </a:rPr>
              <a:t>Avoid obesity leaflet</a:t>
            </a:r>
            <a:endParaRPr lang="en-US"/>
          </a:p>
        </p:txBody>
      </p:sp>
      <p:sp>
        <p:nvSpPr>
          <p:cNvPr id="4" name="Slide Number Placeholder 3"/>
          <p:cNvSpPr>
            <a:spLocks noGrp="1"/>
          </p:cNvSpPr>
          <p:nvPr>
            <p:ph type="sldNum" sz="quarter" idx="5"/>
          </p:nvPr>
        </p:nvSpPr>
        <p:spPr/>
        <p:txBody>
          <a:bodyPr/>
          <a:lstStyle/>
          <a:p>
            <a:fld id="{8454F98F-D104-47D2-A9F0-591580EA37EE}" type="slidenum">
              <a:rPr lang="en-US" smtClean="0"/>
              <a:t>23</a:t>
            </a:fld>
            <a:endParaRPr lang="en-US"/>
          </a:p>
        </p:txBody>
      </p:sp>
    </p:spTree>
    <p:extLst>
      <p:ext uri="{BB962C8B-B14F-4D97-AF65-F5344CB8AC3E}">
        <p14:creationId xmlns:p14="http://schemas.microsoft.com/office/powerpoint/2010/main" val="32216004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hlinkClick r:id="rId3"/>
              </a:rPr>
              <a:t>Effect of empagliflozin monotherapy on postprandial glucose and 24-hour glucose variability in Japanese patients with type 2 diabetes mellitus: a randomized, double-blind, placebo-controlled, 4-week study - PMC</a:t>
            </a:r>
            <a:endParaRPr lang="en-US"/>
          </a:p>
        </p:txBody>
      </p:sp>
      <p:sp>
        <p:nvSpPr>
          <p:cNvPr id="4" name="Slide Number Placeholder 3"/>
          <p:cNvSpPr>
            <a:spLocks noGrp="1"/>
          </p:cNvSpPr>
          <p:nvPr>
            <p:ph type="sldNum" sz="quarter" idx="5"/>
          </p:nvPr>
        </p:nvSpPr>
        <p:spPr/>
        <p:txBody>
          <a:bodyPr/>
          <a:lstStyle/>
          <a:p>
            <a:fld id="{8454F98F-D104-47D2-A9F0-591580EA37EE}" type="slidenum">
              <a:rPr lang="en-US" smtClean="0"/>
              <a:t>29</a:t>
            </a:fld>
            <a:endParaRPr lang="en-US"/>
          </a:p>
        </p:txBody>
      </p:sp>
    </p:spTree>
    <p:extLst>
      <p:ext uri="{BB962C8B-B14F-4D97-AF65-F5344CB8AC3E}">
        <p14:creationId xmlns:p14="http://schemas.microsoft.com/office/powerpoint/2010/main" val="33959567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en-US" sz="1800" b="0" i="0" u="none" strike="noStrike" kern="1200" cap="none" spc="0" normalizeH="0" baseline="0" noProof="0">
                <a:ln>
                  <a:noFill/>
                </a:ln>
                <a:solidFill>
                  <a:prstClr val="black"/>
                </a:solidFill>
                <a:effectLst/>
                <a:uLnTx/>
                <a:uFillTx/>
                <a:latin typeface="Aptos Display" panose="02110004020202020204"/>
                <a:ea typeface="+mj-ea"/>
                <a:cs typeface="+mj-cs"/>
              </a:rPr>
              <a:t>https://doi.org/10.1093/ije/dyaa212</a:t>
            </a:r>
            <a:endParaRPr lang="en-US"/>
          </a:p>
        </p:txBody>
      </p:sp>
      <p:sp>
        <p:nvSpPr>
          <p:cNvPr id="4" name="Slide Number Placeholder 3"/>
          <p:cNvSpPr>
            <a:spLocks noGrp="1"/>
          </p:cNvSpPr>
          <p:nvPr>
            <p:ph type="sldNum" sz="quarter" idx="5"/>
          </p:nvPr>
        </p:nvSpPr>
        <p:spPr/>
        <p:txBody>
          <a:bodyPr/>
          <a:lstStyle/>
          <a:p>
            <a:fld id="{8454F98F-D104-47D2-A9F0-591580EA37EE}" type="slidenum">
              <a:rPr lang="en-US" smtClean="0"/>
              <a:t>32</a:t>
            </a:fld>
            <a:endParaRPr lang="en-US"/>
          </a:p>
        </p:txBody>
      </p:sp>
    </p:spTree>
    <p:extLst>
      <p:ext uri="{BB962C8B-B14F-4D97-AF65-F5344CB8AC3E}">
        <p14:creationId xmlns:p14="http://schemas.microsoft.com/office/powerpoint/2010/main" val="1391671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a:ln>
                  <a:noFill/>
                </a:ln>
                <a:solidFill>
                  <a:prstClr val="black"/>
                </a:solidFill>
                <a:effectLst/>
                <a:uLnTx/>
                <a:uFillTx/>
                <a:latin typeface="Aptos" panose="02110004020202020204"/>
                <a:ea typeface="+mn-ea"/>
                <a:cs typeface="+mn-cs"/>
                <a:hlinkClick r:id="rId3"/>
              </a:rPr>
              <a:t>https://www.nature.com/articles/srep34248#Sec1</a:t>
            </a:r>
            <a:r>
              <a:rPr kumimoji="0" lang="en-US" sz="2800" b="0" i="0" u="none" strike="noStrike" kern="1200" cap="none" spc="0" normalizeH="0" baseline="0" noProof="0">
                <a:ln>
                  <a:noFill/>
                </a:ln>
                <a:solidFill>
                  <a:prstClr val="black"/>
                </a:solidFill>
                <a:effectLst/>
                <a:uLnTx/>
                <a:uFillTx/>
                <a:latin typeface="Aptos" panose="02110004020202020204"/>
                <a:ea typeface="+mn-ea"/>
                <a:cs typeface="+mn-cs"/>
              </a:rPr>
              <a:t> </a:t>
            </a:r>
          </a:p>
          <a:p>
            <a:endParaRPr lang="en-US"/>
          </a:p>
        </p:txBody>
      </p:sp>
      <p:sp>
        <p:nvSpPr>
          <p:cNvPr id="4" name="Slide Number Placeholder 3"/>
          <p:cNvSpPr>
            <a:spLocks noGrp="1"/>
          </p:cNvSpPr>
          <p:nvPr>
            <p:ph type="sldNum" sz="quarter" idx="5"/>
          </p:nvPr>
        </p:nvSpPr>
        <p:spPr/>
        <p:txBody>
          <a:bodyPr/>
          <a:lstStyle/>
          <a:p>
            <a:fld id="{8454F98F-D104-47D2-A9F0-591580EA37EE}" type="slidenum">
              <a:rPr lang="en-US" smtClean="0"/>
              <a:t>34</a:t>
            </a:fld>
            <a:endParaRPr lang="en-US"/>
          </a:p>
        </p:txBody>
      </p:sp>
    </p:spTree>
    <p:extLst>
      <p:ext uri="{BB962C8B-B14F-4D97-AF65-F5344CB8AC3E}">
        <p14:creationId xmlns:p14="http://schemas.microsoft.com/office/powerpoint/2010/main" val="18003082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a:ln>
                  <a:noFill/>
                </a:ln>
                <a:solidFill>
                  <a:prstClr val="black"/>
                </a:solidFill>
                <a:effectLst/>
                <a:uLnTx/>
                <a:uFillTx/>
                <a:latin typeface="Aptos" panose="02110004020202020204"/>
                <a:ea typeface="+mn-ea"/>
                <a:cs typeface="+mn-cs"/>
                <a:hlinkClick r:id="rId3"/>
              </a:rPr>
              <a:t>https://www.nature.com/articles/srep34248#Sec1</a:t>
            </a:r>
            <a:r>
              <a:rPr kumimoji="0" lang="en-US" sz="2800" b="0" i="0" u="none" strike="noStrike" kern="1200" cap="none" spc="0" normalizeH="0" baseline="0" noProof="0">
                <a:ln>
                  <a:noFill/>
                </a:ln>
                <a:solidFill>
                  <a:prstClr val="black"/>
                </a:solidFill>
                <a:effectLst/>
                <a:uLnTx/>
                <a:uFillTx/>
                <a:latin typeface="Aptos" panose="02110004020202020204"/>
                <a:ea typeface="+mn-ea"/>
                <a:cs typeface="+mn-cs"/>
              </a:rPr>
              <a:t> </a:t>
            </a:r>
          </a:p>
          <a:p>
            <a:endParaRPr lang="en-US"/>
          </a:p>
        </p:txBody>
      </p:sp>
      <p:sp>
        <p:nvSpPr>
          <p:cNvPr id="4" name="Slide Number Placeholder 3"/>
          <p:cNvSpPr>
            <a:spLocks noGrp="1"/>
          </p:cNvSpPr>
          <p:nvPr>
            <p:ph type="sldNum" sz="quarter" idx="5"/>
          </p:nvPr>
        </p:nvSpPr>
        <p:spPr/>
        <p:txBody>
          <a:bodyPr/>
          <a:lstStyle/>
          <a:p>
            <a:fld id="{8454F98F-D104-47D2-A9F0-591580EA37EE}" type="slidenum">
              <a:rPr lang="en-US" smtClean="0"/>
              <a:t>5</a:t>
            </a:fld>
            <a:endParaRPr lang="en-US"/>
          </a:p>
        </p:txBody>
      </p:sp>
    </p:spTree>
    <p:extLst>
      <p:ext uri="{BB962C8B-B14F-4D97-AF65-F5344CB8AC3E}">
        <p14:creationId xmlns:p14="http://schemas.microsoft.com/office/powerpoint/2010/main" val="20329913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a:ln>
                  <a:noFill/>
                </a:ln>
                <a:solidFill>
                  <a:prstClr val="black"/>
                </a:solidFill>
                <a:effectLst/>
                <a:uLnTx/>
                <a:uFillTx/>
                <a:latin typeface="Aptos" panose="02110004020202020204"/>
                <a:ea typeface="+mn-ea"/>
                <a:cs typeface="+mn-cs"/>
                <a:hlinkClick r:id="rId3"/>
              </a:rPr>
              <a:t>https://www.nature.com/articles/srep34248#Sec1</a:t>
            </a:r>
            <a:r>
              <a:rPr kumimoji="0" lang="en-US" sz="2800" b="0" i="0" u="none" strike="noStrike" kern="1200" cap="none" spc="0" normalizeH="0" baseline="0" noProof="0">
                <a:ln>
                  <a:noFill/>
                </a:ln>
                <a:solidFill>
                  <a:prstClr val="black"/>
                </a:solidFill>
                <a:effectLst/>
                <a:uLnTx/>
                <a:uFillTx/>
                <a:latin typeface="Aptos" panose="02110004020202020204"/>
                <a:ea typeface="+mn-ea"/>
                <a:cs typeface="+mn-cs"/>
              </a:rPr>
              <a:t> </a:t>
            </a:r>
          </a:p>
          <a:p>
            <a:endParaRPr lang="en-US"/>
          </a:p>
        </p:txBody>
      </p:sp>
      <p:sp>
        <p:nvSpPr>
          <p:cNvPr id="4" name="Slide Number Placeholder 3"/>
          <p:cNvSpPr>
            <a:spLocks noGrp="1"/>
          </p:cNvSpPr>
          <p:nvPr>
            <p:ph type="sldNum" sz="quarter" idx="5"/>
          </p:nvPr>
        </p:nvSpPr>
        <p:spPr/>
        <p:txBody>
          <a:bodyPr/>
          <a:lstStyle/>
          <a:p>
            <a:fld id="{8454F98F-D104-47D2-A9F0-591580EA37EE}" type="slidenum">
              <a:rPr lang="en-US" smtClean="0"/>
              <a:t>6</a:t>
            </a:fld>
            <a:endParaRPr lang="en-US"/>
          </a:p>
        </p:txBody>
      </p:sp>
    </p:spTree>
    <p:extLst>
      <p:ext uri="{BB962C8B-B14F-4D97-AF65-F5344CB8AC3E}">
        <p14:creationId xmlns:p14="http://schemas.microsoft.com/office/powerpoint/2010/main" val="22277524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454F98F-D104-47D2-A9F0-591580EA37EE}" type="slidenum">
              <a:rPr lang="en-US" smtClean="0"/>
              <a:t>10</a:t>
            </a:fld>
            <a:endParaRPr lang="en-US"/>
          </a:p>
        </p:txBody>
      </p:sp>
    </p:spTree>
    <p:extLst>
      <p:ext uri="{BB962C8B-B14F-4D97-AF65-F5344CB8AC3E}">
        <p14:creationId xmlns:p14="http://schemas.microsoft.com/office/powerpoint/2010/main" val="2862701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en-US" sz="4400" b="0" i="0" u="none" strike="noStrike" kern="1200" cap="none" spc="0" normalizeH="0" baseline="0" noProof="0">
                <a:ln>
                  <a:noFill/>
                </a:ln>
                <a:solidFill>
                  <a:prstClr val="black"/>
                </a:solidFill>
                <a:effectLst/>
                <a:uLnTx/>
                <a:uFillTx/>
                <a:latin typeface="Aptos Display" panose="02110004020202020204"/>
                <a:ea typeface="+mj-ea"/>
                <a:cs typeface="+mj-cs"/>
                <a:hlinkClick r:id="rId3"/>
              </a:rPr>
              <a:t>https://jamanetwork.com/journals/jamapediatrics/fullarticle/2800779</a:t>
            </a:r>
            <a:r>
              <a:rPr kumimoji="0" lang="en-US" sz="4400" b="0" i="0" u="none" strike="noStrike" kern="1200" cap="none" spc="0" normalizeH="0" baseline="0" noProof="0">
                <a:ln>
                  <a:noFill/>
                </a:ln>
                <a:solidFill>
                  <a:prstClr val="black"/>
                </a:solidFill>
                <a:effectLst/>
                <a:uLnTx/>
                <a:uFillTx/>
                <a:latin typeface="Aptos Display" panose="02110004020202020204"/>
                <a:ea typeface="+mj-ea"/>
                <a:cs typeface="+mj-cs"/>
              </a:rPr>
              <a:t> </a:t>
            </a:r>
            <a:endParaRPr lang="en-US"/>
          </a:p>
        </p:txBody>
      </p:sp>
      <p:sp>
        <p:nvSpPr>
          <p:cNvPr id="4" name="Slide Number Placeholder 3"/>
          <p:cNvSpPr>
            <a:spLocks noGrp="1"/>
          </p:cNvSpPr>
          <p:nvPr>
            <p:ph type="sldNum" sz="quarter" idx="5"/>
          </p:nvPr>
        </p:nvSpPr>
        <p:spPr/>
        <p:txBody>
          <a:bodyPr/>
          <a:lstStyle/>
          <a:p>
            <a:fld id="{8454F98F-D104-47D2-A9F0-591580EA37EE}" type="slidenum">
              <a:rPr lang="en-US" smtClean="0"/>
              <a:t>12</a:t>
            </a:fld>
            <a:endParaRPr lang="en-US"/>
          </a:p>
        </p:txBody>
      </p:sp>
    </p:spTree>
    <p:extLst>
      <p:ext uri="{BB962C8B-B14F-4D97-AF65-F5344CB8AC3E}">
        <p14:creationId xmlns:p14="http://schemas.microsoft.com/office/powerpoint/2010/main" val="11487236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en-US" sz="1800" b="0" i="0" u="none" strike="noStrike" kern="1200" cap="none" spc="0" normalizeH="0" baseline="0" noProof="0">
                <a:ln>
                  <a:noFill/>
                </a:ln>
                <a:solidFill>
                  <a:prstClr val="black"/>
                </a:solidFill>
                <a:effectLst/>
                <a:uLnTx/>
                <a:uFillTx/>
                <a:latin typeface="Aptos Display" panose="02110004020202020204"/>
                <a:ea typeface="+mj-ea"/>
                <a:cs typeface="+mj-cs"/>
                <a:hlinkClick r:id="rId3"/>
              </a:rPr>
              <a:t>https://pmc.ncbi.nlm.nih.gov/articles/PMC6405420/#abstract1</a:t>
            </a:r>
            <a:r>
              <a:rPr kumimoji="0" lang="en-US" sz="1800" b="0" i="0" u="none" strike="noStrike" kern="1200" cap="none" spc="0" normalizeH="0" baseline="0" noProof="0">
                <a:ln>
                  <a:noFill/>
                </a:ln>
                <a:solidFill>
                  <a:prstClr val="black"/>
                </a:solidFill>
                <a:effectLst/>
                <a:uLnTx/>
                <a:uFillTx/>
                <a:latin typeface="Aptos Display" panose="02110004020202020204"/>
                <a:ea typeface="+mj-ea"/>
                <a:cs typeface="+mj-cs"/>
              </a:rPr>
              <a:t> </a:t>
            </a:r>
            <a:endParaRPr lang="en-US"/>
          </a:p>
        </p:txBody>
      </p:sp>
      <p:sp>
        <p:nvSpPr>
          <p:cNvPr id="4" name="Slide Number Placeholder 3"/>
          <p:cNvSpPr>
            <a:spLocks noGrp="1"/>
          </p:cNvSpPr>
          <p:nvPr>
            <p:ph type="sldNum" sz="quarter" idx="5"/>
          </p:nvPr>
        </p:nvSpPr>
        <p:spPr/>
        <p:txBody>
          <a:bodyPr/>
          <a:lstStyle/>
          <a:p>
            <a:fld id="{8454F98F-D104-47D2-A9F0-591580EA37EE}" type="slidenum">
              <a:rPr lang="en-US" smtClean="0"/>
              <a:t>15</a:t>
            </a:fld>
            <a:endParaRPr lang="en-US"/>
          </a:p>
        </p:txBody>
      </p:sp>
    </p:spTree>
    <p:extLst>
      <p:ext uri="{BB962C8B-B14F-4D97-AF65-F5344CB8AC3E}">
        <p14:creationId xmlns:p14="http://schemas.microsoft.com/office/powerpoint/2010/main" val="10929337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a:ln>
                  <a:noFill/>
                </a:ln>
                <a:solidFill>
                  <a:prstClr val="black"/>
                </a:solidFill>
                <a:effectLst/>
                <a:uLnTx/>
                <a:uFillTx/>
                <a:latin typeface="Aptos" panose="02110004020202020204"/>
                <a:ea typeface="+mn-ea"/>
                <a:cs typeface="+mn-cs"/>
                <a:hlinkClick r:id="rId3"/>
              </a:rPr>
              <a:t>https://pmc.ncbi.nlm.nih.gov/articles/PMC8872653/</a:t>
            </a:r>
            <a:r>
              <a:rPr kumimoji="0" lang="en-US" sz="2800" b="0" i="0" u="none" strike="noStrike" kern="1200" cap="none" spc="0" normalizeH="0" baseline="0" noProof="0">
                <a:ln>
                  <a:noFill/>
                </a:ln>
                <a:solidFill>
                  <a:prstClr val="black"/>
                </a:solidFill>
                <a:effectLst/>
                <a:uLnTx/>
                <a:uFillTx/>
                <a:latin typeface="Aptos" panose="02110004020202020204"/>
                <a:ea typeface="+mn-ea"/>
                <a:cs typeface="+mn-cs"/>
              </a:rPr>
              <a:t> </a:t>
            </a:r>
          </a:p>
          <a:p>
            <a:endParaRPr lang="en-US"/>
          </a:p>
        </p:txBody>
      </p:sp>
      <p:sp>
        <p:nvSpPr>
          <p:cNvPr id="4" name="Slide Number Placeholder 3"/>
          <p:cNvSpPr>
            <a:spLocks noGrp="1"/>
          </p:cNvSpPr>
          <p:nvPr>
            <p:ph type="sldNum" sz="quarter" idx="5"/>
          </p:nvPr>
        </p:nvSpPr>
        <p:spPr/>
        <p:txBody>
          <a:bodyPr/>
          <a:lstStyle/>
          <a:p>
            <a:fld id="{8454F98F-D104-47D2-A9F0-591580EA37EE}" type="slidenum">
              <a:rPr lang="en-US" smtClean="0"/>
              <a:t>17</a:t>
            </a:fld>
            <a:endParaRPr lang="en-US"/>
          </a:p>
        </p:txBody>
      </p:sp>
    </p:spTree>
    <p:extLst>
      <p:ext uri="{BB962C8B-B14F-4D97-AF65-F5344CB8AC3E}">
        <p14:creationId xmlns:p14="http://schemas.microsoft.com/office/powerpoint/2010/main" val="37116433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en-US" sz="2000" b="0" i="0" u="none" strike="noStrike" kern="1200" cap="none" spc="0" normalizeH="0" baseline="0" noProof="0">
                <a:ln>
                  <a:noFill/>
                </a:ln>
                <a:solidFill>
                  <a:prstClr val="black"/>
                </a:solidFill>
                <a:effectLst/>
                <a:uLnTx/>
                <a:uFillTx/>
                <a:latin typeface="Aptos Display" panose="02110004020202020204"/>
                <a:ea typeface="+mj-ea"/>
                <a:cs typeface="+mj-cs"/>
                <a:hlinkClick r:id="rId3"/>
              </a:rPr>
              <a:t>https://biomedical-sciences.ed.ac.uk/news/archives/2017/diabetes-drug-help-symptoms-of-autism-condition</a:t>
            </a:r>
            <a:r>
              <a:rPr kumimoji="0" lang="en-US" sz="2000" b="0" i="0" u="none" strike="noStrike" kern="1200" cap="none" spc="0" normalizeH="0" baseline="0" noProof="0">
                <a:ln>
                  <a:noFill/>
                </a:ln>
                <a:solidFill>
                  <a:prstClr val="black"/>
                </a:solidFill>
                <a:effectLst/>
                <a:uLnTx/>
                <a:uFillTx/>
                <a:latin typeface="Aptos Display" panose="02110004020202020204"/>
                <a:ea typeface="+mj-ea"/>
                <a:cs typeface="+mj-cs"/>
              </a:rPr>
              <a:t> </a:t>
            </a:r>
            <a:endParaRPr lang="en-US"/>
          </a:p>
        </p:txBody>
      </p:sp>
      <p:sp>
        <p:nvSpPr>
          <p:cNvPr id="4" name="Slide Number Placeholder 3"/>
          <p:cNvSpPr>
            <a:spLocks noGrp="1"/>
          </p:cNvSpPr>
          <p:nvPr>
            <p:ph type="sldNum" sz="quarter" idx="5"/>
          </p:nvPr>
        </p:nvSpPr>
        <p:spPr/>
        <p:txBody>
          <a:bodyPr/>
          <a:lstStyle/>
          <a:p>
            <a:fld id="{8454F98F-D104-47D2-A9F0-591580EA37EE}" type="slidenum">
              <a:rPr lang="en-US" smtClean="0"/>
              <a:t>18</a:t>
            </a:fld>
            <a:endParaRPr lang="en-US"/>
          </a:p>
        </p:txBody>
      </p:sp>
    </p:spTree>
    <p:extLst>
      <p:ext uri="{BB962C8B-B14F-4D97-AF65-F5344CB8AC3E}">
        <p14:creationId xmlns:p14="http://schemas.microsoft.com/office/powerpoint/2010/main" val="7034957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en-US" sz="1800" b="0" i="0" u="none" strike="noStrike" kern="1200" cap="none" spc="0" normalizeH="0" baseline="0" noProof="0">
                <a:ln>
                  <a:noFill/>
                </a:ln>
                <a:solidFill>
                  <a:prstClr val="black"/>
                </a:solidFill>
                <a:effectLst/>
                <a:uLnTx/>
                <a:uFillTx/>
                <a:latin typeface="Aptos Display" panose="02110004020202020204"/>
                <a:ea typeface="+mj-ea"/>
                <a:cs typeface="+mj-cs"/>
                <a:hlinkClick r:id="rId3"/>
              </a:rPr>
              <a:t>https://www.biospace.com/as-autism-cases-rise-biopharma-springs-into-action</a:t>
            </a:r>
            <a:r>
              <a:rPr kumimoji="0" lang="en-US" sz="1800" b="0" i="0" u="none" strike="noStrike" kern="1200" cap="none" spc="0" normalizeH="0" baseline="0" noProof="0">
                <a:ln>
                  <a:noFill/>
                </a:ln>
                <a:solidFill>
                  <a:prstClr val="black"/>
                </a:solidFill>
                <a:effectLst/>
                <a:uLnTx/>
                <a:uFillTx/>
                <a:latin typeface="Aptos Display" panose="02110004020202020204"/>
                <a:ea typeface="+mj-ea"/>
                <a:cs typeface="+mj-cs"/>
              </a:rPr>
              <a:t> </a:t>
            </a:r>
            <a:endParaRPr lang="en-US"/>
          </a:p>
        </p:txBody>
      </p:sp>
      <p:sp>
        <p:nvSpPr>
          <p:cNvPr id="4" name="Slide Number Placeholder 3"/>
          <p:cNvSpPr>
            <a:spLocks noGrp="1"/>
          </p:cNvSpPr>
          <p:nvPr>
            <p:ph type="sldNum" sz="quarter" idx="5"/>
          </p:nvPr>
        </p:nvSpPr>
        <p:spPr/>
        <p:txBody>
          <a:bodyPr/>
          <a:lstStyle/>
          <a:p>
            <a:fld id="{8454F98F-D104-47D2-A9F0-591580EA37EE}" type="slidenum">
              <a:rPr lang="en-US" smtClean="0"/>
              <a:t>21</a:t>
            </a:fld>
            <a:endParaRPr lang="en-US"/>
          </a:p>
        </p:txBody>
      </p:sp>
    </p:spTree>
    <p:extLst>
      <p:ext uri="{BB962C8B-B14F-4D97-AF65-F5344CB8AC3E}">
        <p14:creationId xmlns:p14="http://schemas.microsoft.com/office/powerpoint/2010/main" val="7072043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DD278-81D2-A9E4-986B-45EBC8DE77C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2D56B46-6FB3-8F4A-B069-16EBB72BF5C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A43D56F-4965-D7E0-5BC3-72EA53C0BEF4}"/>
              </a:ext>
            </a:extLst>
          </p:cNvPr>
          <p:cNvSpPr>
            <a:spLocks noGrp="1"/>
          </p:cNvSpPr>
          <p:nvPr>
            <p:ph type="dt" sz="half" idx="10"/>
          </p:nvPr>
        </p:nvSpPr>
        <p:spPr/>
        <p:txBody>
          <a:bodyPr/>
          <a:lstStyle/>
          <a:p>
            <a:fld id="{AED6426E-C432-41A0-BB61-12F0B271FFA2}" type="datetimeFigureOut">
              <a:rPr lang="en-US" smtClean="0"/>
              <a:t>11/6/2024</a:t>
            </a:fld>
            <a:endParaRPr lang="en-US"/>
          </a:p>
        </p:txBody>
      </p:sp>
      <p:sp>
        <p:nvSpPr>
          <p:cNvPr id="5" name="Footer Placeholder 4">
            <a:extLst>
              <a:ext uri="{FF2B5EF4-FFF2-40B4-BE49-F238E27FC236}">
                <a16:creationId xmlns:a16="http://schemas.microsoft.com/office/drawing/2014/main" id="{417B2E64-C0AF-2EAE-EA3B-D7CED4BF4B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170977-C36C-FBCD-668F-811CC744EEF7}"/>
              </a:ext>
            </a:extLst>
          </p:cNvPr>
          <p:cNvSpPr>
            <a:spLocks noGrp="1"/>
          </p:cNvSpPr>
          <p:nvPr>
            <p:ph type="sldNum" sz="quarter" idx="12"/>
          </p:nvPr>
        </p:nvSpPr>
        <p:spPr/>
        <p:txBody>
          <a:bodyPr/>
          <a:lstStyle/>
          <a:p>
            <a:fld id="{E4CEABF3-94C4-4FB7-9FE9-AEEAB1AA8F30}" type="slidenum">
              <a:rPr lang="en-US" smtClean="0"/>
              <a:t>‹#›</a:t>
            </a:fld>
            <a:endParaRPr lang="en-US"/>
          </a:p>
        </p:txBody>
      </p:sp>
    </p:spTree>
    <p:extLst>
      <p:ext uri="{BB962C8B-B14F-4D97-AF65-F5344CB8AC3E}">
        <p14:creationId xmlns:p14="http://schemas.microsoft.com/office/powerpoint/2010/main" val="37392683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E02EB-0346-FD2B-5773-E204E41C348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C32F0F-DED5-9DED-F5FE-0FBF6768803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7B5889-F12E-95B0-D7F4-E25A46934997}"/>
              </a:ext>
            </a:extLst>
          </p:cNvPr>
          <p:cNvSpPr>
            <a:spLocks noGrp="1"/>
          </p:cNvSpPr>
          <p:nvPr>
            <p:ph type="dt" sz="half" idx="10"/>
          </p:nvPr>
        </p:nvSpPr>
        <p:spPr/>
        <p:txBody>
          <a:bodyPr/>
          <a:lstStyle/>
          <a:p>
            <a:fld id="{AED6426E-C432-41A0-BB61-12F0B271FFA2}" type="datetimeFigureOut">
              <a:rPr lang="en-US" smtClean="0"/>
              <a:t>11/6/2024</a:t>
            </a:fld>
            <a:endParaRPr lang="en-US"/>
          </a:p>
        </p:txBody>
      </p:sp>
      <p:sp>
        <p:nvSpPr>
          <p:cNvPr id="5" name="Footer Placeholder 4">
            <a:extLst>
              <a:ext uri="{FF2B5EF4-FFF2-40B4-BE49-F238E27FC236}">
                <a16:creationId xmlns:a16="http://schemas.microsoft.com/office/drawing/2014/main" id="{86CA8B53-75A9-AD9F-A774-498716FA6D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941736-AB95-9B09-0152-8774D91CED7F}"/>
              </a:ext>
            </a:extLst>
          </p:cNvPr>
          <p:cNvSpPr>
            <a:spLocks noGrp="1"/>
          </p:cNvSpPr>
          <p:nvPr>
            <p:ph type="sldNum" sz="quarter" idx="12"/>
          </p:nvPr>
        </p:nvSpPr>
        <p:spPr/>
        <p:txBody>
          <a:bodyPr/>
          <a:lstStyle/>
          <a:p>
            <a:fld id="{E4CEABF3-94C4-4FB7-9FE9-AEEAB1AA8F30}" type="slidenum">
              <a:rPr lang="en-US" smtClean="0"/>
              <a:t>‹#›</a:t>
            </a:fld>
            <a:endParaRPr lang="en-US"/>
          </a:p>
        </p:txBody>
      </p:sp>
    </p:spTree>
    <p:extLst>
      <p:ext uri="{BB962C8B-B14F-4D97-AF65-F5344CB8AC3E}">
        <p14:creationId xmlns:p14="http://schemas.microsoft.com/office/powerpoint/2010/main" val="1125312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38BFC33-551C-2730-054F-36B611EABC6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7433668-B181-48F2-39CD-6D34D70CFDA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154670-366F-F855-F4EC-F5C2331ECADA}"/>
              </a:ext>
            </a:extLst>
          </p:cNvPr>
          <p:cNvSpPr>
            <a:spLocks noGrp="1"/>
          </p:cNvSpPr>
          <p:nvPr>
            <p:ph type="dt" sz="half" idx="10"/>
          </p:nvPr>
        </p:nvSpPr>
        <p:spPr/>
        <p:txBody>
          <a:bodyPr/>
          <a:lstStyle/>
          <a:p>
            <a:fld id="{AED6426E-C432-41A0-BB61-12F0B271FFA2}" type="datetimeFigureOut">
              <a:rPr lang="en-US" smtClean="0"/>
              <a:t>11/6/2024</a:t>
            </a:fld>
            <a:endParaRPr lang="en-US"/>
          </a:p>
        </p:txBody>
      </p:sp>
      <p:sp>
        <p:nvSpPr>
          <p:cNvPr id="5" name="Footer Placeholder 4">
            <a:extLst>
              <a:ext uri="{FF2B5EF4-FFF2-40B4-BE49-F238E27FC236}">
                <a16:creationId xmlns:a16="http://schemas.microsoft.com/office/drawing/2014/main" id="{E1ADF71B-B6CA-E1F3-F01C-C5C84EAF7A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1D5DF9-15A5-695A-BE3E-6EAB29CAA581}"/>
              </a:ext>
            </a:extLst>
          </p:cNvPr>
          <p:cNvSpPr>
            <a:spLocks noGrp="1"/>
          </p:cNvSpPr>
          <p:nvPr>
            <p:ph type="sldNum" sz="quarter" idx="12"/>
          </p:nvPr>
        </p:nvSpPr>
        <p:spPr/>
        <p:txBody>
          <a:bodyPr/>
          <a:lstStyle/>
          <a:p>
            <a:fld id="{E4CEABF3-94C4-4FB7-9FE9-AEEAB1AA8F30}" type="slidenum">
              <a:rPr lang="en-US" smtClean="0"/>
              <a:t>‹#›</a:t>
            </a:fld>
            <a:endParaRPr lang="en-US"/>
          </a:p>
        </p:txBody>
      </p:sp>
    </p:spTree>
    <p:extLst>
      <p:ext uri="{BB962C8B-B14F-4D97-AF65-F5344CB8AC3E}">
        <p14:creationId xmlns:p14="http://schemas.microsoft.com/office/powerpoint/2010/main" val="39399888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6D50C-B8FE-336F-D191-217981E728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6096F22-4A43-69C9-EAD4-570E96111C5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08419A-EF65-A2F8-2BD0-120E545AD032}"/>
              </a:ext>
            </a:extLst>
          </p:cNvPr>
          <p:cNvSpPr>
            <a:spLocks noGrp="1"/>
          </p:cNvSpPr>
          <p:nvPr>
            <p:ph type="dt" sz="half" idx="10"/>
          </p:nvPr>
        </p:nvSpPr>
        <p:spPr/>
        <p:txBody>
          <a:bodyPr/>
          <a:lstStyle/>
          <a:p>
            <a:fld id="{2036C02D-E4C3-40BC-8EE0-420C0196C5A5}" type="datetimeFigureOut">
              <a:rPr lang="en-US" smtClean="0"/>
              <a:t>11/6/2024</a:t>
            </a:fld>
            <a:endParaRPr lang="en-US"/>
          </a:p>
        </p:txBody>
      </p:sp>
      <p:sp>
        <p:nvSpPr>
          <p:cNvPr id="5" name="Footer Placeholder 4">
            <a:extLst>
              <a:ext uri="{FF2B5EF4-FFF2-40B4-BE49-F238E27FC236}">
                <a16:creationId xmlns:a16="http://schemas.microsoft.com/office/drawing/2014/main" id="{28DAAD0A-5000-4ABC-BB8F-A8776DA2C7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C3855D-7DD2-915B-047A-A6FCD37567D8}"/>
              </a:ext>
            </a:extLst>
          </p:cNvPr>
          <p:cNvSpPr>
            <a:spLocks noGrp="1"/>
          </p:cNvSpPr>
          <p:nvPr>
            <p:ph type="sldNum" sz="quarter" idx="12"/>
          </p:nvPr>
        </p:nvSpPr>
        <p:spPr/>
        <p:txBody>
          <a:bodyPr/>
          <a:lstStyle/>
          <a:p>
            <a:fld id="{44DFF6EB-312D-454B-BD73-712CF87507A7}" type="slidenum">
              <a:rPr lang="en-US" smtClean="0"/>
              <a:t>‹#›</a:t>
            </a:fld>
            <a:endParaRPr lang="en-US"/>
          </a:p>
        </p:txBody>
      </p:sp>
    </p:spTree>
    <p:extLst>
      <p:ext uri="{BB962C8B-B14F-4D97-AF65-F5344CB8AC3E}">
        <p14:creationId xmlns:p14="http://schemas.microsoft.com/office/powerpoint/2010/main" val="3591094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CB3509-8F18-B5A0-BB77-B2A8140405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1515DBD-F531-4862-0875-3CECF7D6506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4B9E80-435D-74B4-EDC0-5C73C257DFDD}"/>
              </a:ext>
            </a:extLst>
          </p:cNvPr>
          <p:cNvSpPr>
            <a:spLocks noGrp="1"/>
          </p:cNvSpPr>
          <p:nvPr>
            <p:ph type="dt" sz="half" idx="10"/>
          </p:nvPr>
        </p:nvSpPr>
        <p:spPr/>
        <p:txBody>
          <a:bodyPr/>
          <a:lstStyle/>
          <a:p>
            <a:fld id="{AED6426E-C432-41A0-BB61-12F0B271FFA2}" type="datetimeFigureOut">
              <a:rPr lang="en-US" smtClean="0"/>
              <a:t>11/6/2024</a:t>
            </a:fld>
            <a:endParaRPr lang="en-US"/>
          </a:p>
        </p:txBody>
      </p:sp>
      <p:sp>
        <p:nvSpPr>
          <p:cNvPr id="5" name="Footer Placeholder 4">
            <a:extLst>
              <a:ext uri="{FF2B5EF4-FFF2-40B4-BE49-F238E27FC236}">
                <a16:creationId xmlns:a16="http://schemas.microsoft.com/office/drawing/2014/main" id="{F426AAFE-609C-3A97-E4FA-C3E37A175E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6EF8FE-70FB-ECE9-6595-30D595446547}"/>
              </a:ext>
            </a:extLst>
          </p:cNvPr>
          <p:cNvSpPr>
            <a:spLocks noGrp="1"/>
          </p:cNvSpPr>
          <p:nvPr>
            <p:ph type="sldNum" sz="quarter" idx="12"/>
          </p:nvPr>
        </p:nvSpPr>
        <p:spPr/>
        <p:txBody>
          <a:bodyPr/>
          <a:lstStyle/>
          <a:p>
            <a:fld id="{E4CEABF3-94C4-4FB7-9FE9-AEEAB1AA8F30}" type="slidenum">
              <a:rPr lang="en-US" smtClean="0"/>
              <a:t>‹#›</a:t>
            </a:fld>
            <a:endParaRPr lang="en-US"/>
          </a:p>
        </p:txBody>
      </p:sp>
    </p:spTree>
    <p:extLst>
      <p:ext uri="{BB962C8B-B14F-4D97-AF65-F5344CB8AC3E}">
        <p14:creationId xmlns:p14="http://schemas.microsoft.com/office/powerpoint/2010/main" val="1954808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435C1-3216-3C4D-3BE4-2CEBFAEDC7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E0D49C3-8A03-1D1F-BF8B-C3F435BF155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A8584EA-E9EA-1C4F-9CCC-CB4FED84A984}"/>
              </a:ext>
            </a:extLst>
          </p:cNvPr>
          <p:cNvSpPr>
            <a:spLocks noGrp="1"/>
          </p:cNvSpPr>
          <p:nvPr>
            <p:ph type="dt" sz="half" idx="10"/>
          </p:nvPr>
        </p:nvSpPr>
        <p:spPr/>
        <p:txBody>
          <a:bodyPr/>
          <a:lstStyle/>
          <a:p>
            <a:fld id="{AED6426E-C432-41A0-BB61-12F0B271FFA2}" type="datetimeFigureOut">
              <a:rPr lang="en-US" smtClean="0"/>
              <a:t>11/6/2024</a:t>
            </a:fld>
            <a:endParaRPr lang="en-US"/>
          </a:p>
        </p:txBody>
      </p:sp>
      <p:sp>
        <p:nvSpPr>
          <p:cNvPr id="5" name="Footer Placeholder 4">
            <a:extLst>
              <a:ext uri="{FF2B5EF4-FFF2-40B4-BE49-F238E27FC236}">
                <a16:creationId xmlns:a16="http://schemas.microsoft.com/office/drawing/2014/main" id="{E7AA37C8-A79E-4320-8BC9-A615A40D37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46FF73-6B35-8920-E7BE-634E3D2AA6AC}"/>
              </a:ext>
            </a:extLst>
          </p:cNvPr>
          <p:cNvSpPr>
            <a:spLocks noGrp="1"/>
          </p:cNvSpPr>
          <p:nvPr>
            <p:ph type="sldNum" sz="quarter" idx="12"/>
          </p:nvPr>
        </p:nvSpPr>
        <p:spPr/>
        <p:txBody>
          <a:bodyPr/>
          <a:lstStyle/>
          <a:p>
            <a:fld id="{E4CEABF3-94C4-4FB7-9FE9-AEEAB1AA8F30}" type="slidenum">
              <a:rPr lang="en-US" smtClean="0"/>
              <a:t>‹#›</a:t>
            </a:fld>
            <a:endParaRPr lang="en-US"/>
          </a:p>
        </p:txBody>
      </p:sp>
    </p:spTree>
    <p:extLst>
      <p:ext uri="{BB962C8B-B14F-4D97-AF65-F5344CB8AC3E}">
        <p14:creationId xmlns:p14="http://schemas.microsoft.com/office/powerpoint/2010/main" val="30231185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D2DE1-E417-8B60-0773-1BFE348DF0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0DF7A5E-5C36-12B9-6568-F7A4BD8789C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5D82218-70F9-F23A-FBA2-0F585E74062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EE981FB-D8F3-F11E-3232-28EAAD9FFC39}"/>
              </a:ext>
            </a:extLst>
          </p:cNvPr>
          <p:cNvSpPr>
            <a:spLocks noGrp="1"/>
          </p:cNvSpPr>
          <p:nvPr>
            <p:ph type="dt" sz="half" idx="10"/>
          </p:nvPr>
        </p:nvSpPr>
        <p:spPr/>
        <p:txBody>
          <a:bodyPr/>
          <a:lstStyle/>
          <a:p>
            <a:fld id="{AED6426E-C432-41A0-BB61-12F0B271FFA2}" type="datetimeFigureOut">
              <a:rPr lang="en-US" smtClean="0"/>
              <a:t>11/6/2024</a:t>
            </a:fld>
            <a:endParaRPr lang="en-US"/>
          </a:p>
        </p:txBody>
      </p:sp>
      <p:sp>
        <p:nvSpPr>
          <p:cNvPr id="6" name="Footer Placeholder 5">
            <a:extLst>
              <a:ext uri="{FF2B5EF4-FFF2-40B4-BE49-F238E27FC236}">
                <a16:creationId xmlns:a16="http://schemas.microsoft.com/office/drawing/2014/main" id="{F362DAED-AE9A-308D-60AD-F007FB726F2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EAB1F4-2EFB-5E01-186A-27D76FB2F727}"/>
              </a:ext>
            </a:extLst>
          </p:cNvPr>
          <p:cNvSpPr>
            <a:spLocks noGrp="1"/>
          </p:cNvSpPr>
          <p:nvPr>
            <p:ph type="sldNum" sz="quarter" idx="12"/>
          </p:nvPr>
        </p:nvSpPr>
        <p:spPr/>
        <p:txBody>
          <a:bodyPr/>
          <a:lstStyle/>
          <a:p>
            <a:fld id="{E4CEABF3-94C4-4FB7-9FE9-AEEAB1AA8F30}" type="slidenum">
              <a:rPr lang="en-US" smtClean="0"/>
              <a:t>‹#›</a:t>
            </a:fld>
            <a:endParaRPr lang="en-US"/>
          </a:p>
        </p:txBody>
      </p:sp>
    </p:spTree>
    <p:extLst>
      <p:ext uri="{BB962C8B-B14F-4D97-AF65-F5344CB8AC3E}">
        <p14:creationId xmlns:p14="http://schemas.microsoft.com/office/powerpoint/2010/main" val="20181962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6DCF6-39B8-4069-A3EE-C8396B92746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43E09B7-B142-76AB-E3F5-C4A94C36F46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0638736-85E6-0F67-25F4-6072BECE11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43A82B0-1316-FB8D-0C2E-87EB76FCC9E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40B927F-9084-C039-50BF-FC68734F8FF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083392E-16A1-5E16-4B9A-4C8671EB5B33}"/>
              </a:ext>
            </a:extLst>
          </p:cNvPr>
          <p:cNvSpPr>
            <a:spLocks noGrp="1"/>
          </p:cNvSpPr>
          <p:nvPr>
            <p:ph type="dt" sz="half" idx="10"/>
          </p:nvPr>
        </p:nvSpPr>
        <p:spPr/>
        <p:txBody>
          <a:bodyPr/>
          <a:lstStyle/>
          <a:p>
            <a:fld id="{AED6426E-C432-41A0-BB61-12F0B271FFA2}" type="datetimeFigureOut">
              <a:rPr lang="en-US" smtClean="0"/>
              <a:t>11/6/2024</a:t>
            </a:fld>
            <a:endParaRPr lang="en-US"/>
          </a:p>
        </p:txBody>
      </p:sp>
      <p:sp>
        <p:nvSpPr>
          <p:cNvPr id="8" name="Footer Placeholder 7">
            <a:extLst>
              <a:ext uri="{FF2B5EF4-FFF2-40B4-BE49-F238E27FC236}">
                <a16:creationId xmlns:a16="http://schemas.microsoft.com/office/drawing/2014/main" id="{86FE3668-F412-FBA4-EE74-6FBA203F0E2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9595A1E-D62A-3D92-F67F-0D042EC235D5}"/>
              </a:ext>
            </a:extLst>
          </p:cNvPr>
          <p:cNvSpPr>
            <a:spLocks noGrp="1"/>
          </p:cNvSpPr>
          <p:nvPr>
            <p:ph type="sldNum" sz="quarter" idx="12"/>
          </p:nvPr>
        </p:nvSpPr>
        <p:spPr/>
        <p:txBody>
          <a:bodyPr/>
          <a:lstStyle/>
          <a:p>
            <a:fld id="{E4CEABF3-94C4-4FB7-9FE9-AEEAB1AA8F30}" type="slidenum">
              <a:rPr lang="en-US" smtClean="0"/>
              <a:t>‹#›</a:t>
            </a:fld>
            <a:endParaRPr lang="en-US"/>
          </a:p>
        </p:txBody>
      </p:sp>
    </p:spTree>
    <p:extLst>
      <p:ext uri="{BB962C8B-B14F-4D97-AF65-F5344CB8AC3E}">
        <p14:creationId xmlns:p14="http://schemas.microsoft.com/office/powerpoint/2010/main" val="1803382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17AF5-826C-AB08-9ECD-89BFAA808D2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C573A3C-8203-528A-6102-B9485B8DCD0A}"/>
              </a:ext>
            </a:extLst>
          </p:cNvPr>
          <p:cNvSpPr>
            <a:spLocks noGrp="1"/>
          </p:cNvSpPr>
          <p:nvPr>
            <p:ph type="dt" sz="half" idx="10"/>
          </p:nvPr>
        </p:nvSpPr>
        <p:spPr/>
        <p:txBody>
          <a:bodyPr/>
          <a:lstStyle/>
          <a:p>
            <a:fld id="{AED6426E-C432-41A0-BB61-12F0B271FFA2}" type="datetimeFigureOut">
              <a:rPr lang="en-US" smtClean="0"/>
              <a:t>11/6/2024</a:t>
            </a:fld>
            <a:endParaRPr lang="en-US"/>
          </a:p>
        </p:txBody>
      </p:sp>
      <p:sp>
        <p:nvSpPr>
          <p:cNvPr id="4" name="Footer Placeholder 3">
            <a:extLst>
              <a:ext uri="{FF2B5EF4-FFF2-40B4-BE49-F238E27FC236}">
                <a16:creationId xmlns:a16="http://schemas.microsoft.com/office/drawing/2014/main" id="{1A729E52-38F6-2A53-55C0-7C3152D067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70CA096-93DF-B67C-626E-4EFA110350EE}"/>
              </a:ext>
            </a:extLst>
          </p:cNvPr>
          <p:cNvSpPr>
            <a:spLocks noGrp="1"/>
          </p:cNvSpPr>
          <p:nvPr>
            <p:ph type="sldNum" sz="quarter" idx="12"/>
          </p:nvPr>
        </p:nvSpPr>
        <p:spPr/>
        <p:txBody>
          <a:bodyPr/>
          <a:lstStyle/>
          <a:p>
            <a:fld id="{E4CEABF3-94C4-4FB7-9FE9-AEEAB1AA8F30}" type="slidenum">
              <a:rPr lang="en-US" smtClean="0"/>
              <a:t>‹#›</a:t>
            </a:fld>
            <a:endParaRPr lang="en-US"/>
          </a:p>
        </p:txBody>
      </p:sp>
    </p:spTree>
    <p:extLst>
      <p:ext uri="{BB962C8B-B14F-4D97-AF65-F5344CB8AC3E}">
        <p14:creationId xmlns:p14="http://schemas.microsoft.com/office/powerpoint/2010/main" val="34303326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5BD6356-18D8-E4C4-3DA9-881AC192A0FE}"/>
              </a:ext>
            </a:extLst>
          </p:cNvPr>
          <p:cNvSpPr>
            <a:spLocks noGrp="1"/>
          </p:cNvSpPr>
          <p:nvPr>
            <p:ph type="dt" sz="half" idx="10"/>
          </p:nvPr>
        </p:nvSpPr>
        <p:spPr/>
        <p:txBody>
          <a:bodyPr/>
          <a:lstStyle/>
          <a:p>
            <a:fld id="{AED6426E-C432-41A0-BB61-12F0B271FFA2}" type="datetimeFigureOut">
              <a:rPr lang="en-US" smtClean="0"/>
              <a:t>11/6/2024</a:t>
            </a:fld>
            <a:endParaRPr lang="en-US"/>
          </a:p>
        </p:txBody>
      </p:sp>
      <p:sp>
        <p:nvSpPr>
          <p:cNvPr id="3" name="Footer Placeholder 2">
            <a:extLst>
              <a:ext uri="{FF2B5EF4-FFF2-40B4-BE49-F238E27FC236}">
                <a16:creationId xmlns:a16="http://schemas.microsoft.com/office/drawing/2014/main" id="{7657C5C3-15FC-5613-48D0-4773BDD8DA9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E69D1AF-BFC7-F550-744A-2F4B4C82F937}"/>
              </a:ext>
            </a:extLst>
          </p:cNvPr>
          <p:cNvSpPr>
            <a:spLocks noGrp="1"/>
          </p:cNvSpPr>
          <p:nvPr>
            <p:ph type="sldNum" sz="quarter" idx="12"/>
          </p:nvPr>
        </p:nvSpPr>
        <p:spPr/>
        <p:txBody>
          <a:bodyPr/>
          <a:lstStyle/>
          <a:p>
            <a:fld id="{E4CEABF3-94C4-4FB7-9FE9-AEEAB1AA8F30}" type="slidenum">
              <a:rPr lang="en-US" smtClean="0"/>
              <a:t>‹#›</a:t>
            </a:fld>
            <a:endParaRPr lang="en-US"/>
          </a:p>
        </p:txBody>
      </p:sp>
    </p:spTree>
    <p:extLst>
      <p:ext uri="{BB962C8B-B14F-4D97-AF65-F5344CB8AC3E}">
        <p14:creationId xmlns:p14="http://schemas.microsoft.com/office/powerpoint/2010/main" val="3081242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19ABE-60B5-E349-0DCA-39C03E05A0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45651C6-BB82-E3A1-5CA5-21586780606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7ABAC1F-D957-D6E9-CC5D-3E266CD6A9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87D2E7-3225-24BE-3D8F-65D93F9AA3C8}"/>
              </a:ext>
            </a:extLst>
          </p:cNvPr>
          <p:cNvSpPr>
            <a:spLocks noGrp="1"/>
          </p:cNvSpPr>
          <p:nvPr>
            <p:ph type="dt" sz="half" idx="10"/>
          </p:nvPr>
        </p:nvSpPr>
        <p:spPr/>
        <p:txBody>
          <a:bodyPr/>
          <a:lstStyle/>
          <a:p>
            <a:fld id="{AED6426E-C432-41A0-BB61-12F0B271FFA2}" type="datetimeFigureOut">
              <a:rPr lang="en-US" smtClean="0"/>
              <a:t>11/6/2024</a:t>
            </a:fld>
            <a:endParaRPr lang="en-US"/>
          </a:p>
        </p:txBody>
      </p:sp>
      <p:sp>
        <p:nvSpPr>
          <p:cNvPr id="6" name="Footer Placeholder 5">
            <a:extLst>
              <a:ext uri="{FF2B5EF4-FFF2-40B4-BE49-F238E27FC236}">
                <a16:creationId xmlns:a16="http://schemas.microsoft.com/office/drawing/2014/main" id="{E9038C73-8326-67BF-D5EB-69D4EC5CAD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5ED174-7AC8-E158-5124-29F50194FB78}"/>
              </a:ext>
            </a:extLst>
          </p:cNvPr>
          <p:cNvSpPr>
            <a:spLocks noGrp="1"/>
          </p:cNvSpPr>
          <p:nvPr>
            <p:ph type="sldNum" sz="quarter" idx="12"/>
          </p:nvPr>
        </p:nvSpPr>
        <p:spPr/>
        <p:txBody>
          <a:bodyPr/>
          <a:lstStyle/>
          <a:p>
            <a:fld id="{E4CEABF3-94C4-4FB7-9FE9-AEEAB1AA8F30}" type="slidenum">
              <a:rPr lang="en-US" smtClean="0"/>
              <a:t>‹#›</a:t>
            </a:fld>
            <a:endParaRPr lang="en-US"/>
          </a:p>
        </p:txBody>
      </p:sp>
    </p:spTree>
    <p:extLst>
      <p:ext uri="{BB962C8B-B14F-4D97-AF65-F5344CB8AC3E}">
        <p14:creationId xmlns:p14="http://schemas.microsoft.com/office/powerpoint/2010/main" val="3371035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D85F7-A2BA-183C-9178-A161B876FC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E68846C-B866-C908-59CD-32661AC2754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0B7E986-6FB8-7971-1DB7-C3E81D69DD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02E74A5-3E29-C09C-2FC9-10F9235A2703}"/>
              </a:ext>
            </a:extLst>
          </p:cNvPr>
          <p:cNvSpPr>
            <a:spLocks noGrp="1"/>
          </p:cNvSpPr>
          <p:nvPr>
            <p:ph type="dt" sz="half" idx="10"/>
          </p:nvPr>
        </p:nvSpPr>
        <p:spPr/>
        <p:txBody>
          <a:bodyPr/>
          <a:lstStyle/>
          <a:p>
            <a:fld id="{AED6426E-C432-41A0-BB61-12F0B271FFA2}" type="datetimeFigureOut">
              <a:rPr lang="en-US" smtClean="0"/>
              <a:t>11/6/2024</a:t>
            </a:fld>
            <a:endParaRPr lang="en-US"/>
          </a:p>
        </p:txBody>
      </p:sp>
      <p:sp>
        <p:nvSpPr>
          <p:cNvPr id="6" name="Footer Placeholder 5">
            <a:extLst>
              <a:ext uri="{FF2B5EF4-FFF2-40B4-BE49-F238E27FC236}">
                <a16:creationId xmlns:a16="http://schemas.microsoft.com/office/drawing/2014/main" id="{C96E8030-3784-D0C8-66A8-2401A9CF8F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358BA8-D3ED-6E5B-B298-3A9FAE611F2E}"/>
              </a:ext>
            </a:extLst>
          </p:cNvPr>
          <p:cNvSpPr>
            <a:spLocks noGrp="1"/>
          </p:cNvSpPr>
          <p:nvPr>
            <p:ph type="sldNum" sz="quarter" idx="12"/>
          </p:nvPr>
        </p:nvSpPr>
        <p:spPr/>
        <p:txBody>
          <a:bodyPr/>
          <a:lstStyle/>
          <a:p>
            <a:fld id="{E4CEABF3-94C4-4FB7-9FE9-AEEAB1AA8F30}" type="slidenum">
              <a:rPr lang="en-US" smtClean="0"/>
              <a:t>‹#›</a:t>
            </a:fld>
            <a:endParaRPr lang="en-US"/>
          </a:p>
        </p:txBody>
      </p:sp>
    </p:spTree>
    <p:extLst>
      <p:ext uri="{BB962C8B-B14F-4D97-AF65-F5344CB8AC3E}">
        <p14:creationId xmlns:p14="http://schemas.microsoft.com/office/powerpoint/2010/main" val="14444942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FDED1E-91EB-5DA7-A20B-F784BC2B1E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DB832B8-6821-2795-589C-E7B2857B493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978DB7-1A1D-C09F-CA4D-72179FE090F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ED6426E-C432-41A0-BB61-12F0B271FFA2}" type="datetimeFigureOut">
              <a:rPr lang="en-US" smtClean="0"/>
              <a:t>11/6/2024</a:t>
            </a:fld>
            <a:endParaRPr lang="en-US"/>
          </a:p>
        </p:txBody>
      </p:sp>
      <p:sp>
        <p:nvSpPr>
          <p:cNvPr id="5" name="Footer Placeholder 4">
            <a:extLst>
              <a:ext uri="{FF2B5EF4-FFF2-40B4-BE49-F238E27FC236}">
                <a16:creationId xmlns:a16="http://schemas.microsoft.com/office/drawing/2014/main" id="{E9F51D4D-4A04-D36B-2231-AF904CEACF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29622A6-F889-D9AB-9C6E-EF1581EA3D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4CEABF3-94C4-4FB7-9FE9-AEEAB1AA8F30}" type="slidenum">
              <a:rPr lang="en-US" smtClean="0"/>
              <a:t>‹#›</a:t>
            </a:fld>
            <a:endParaRPr lang="en-US"/>
          </a:p>
        </p:txBody>
      </p:sp>
    </p:spTree>
    <p:extLst>
      <p:ext uri="{BB962C8B-B14F-4D97-AF65-F5344CB8AC3E}">
        <p14:creationId xmlns:p14="http://schemas.microsoft.com/office/powerpoint/2010/main" val="3723311216"/>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1FC05B2-4926-0624-459F-26182DC7D8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68EE8CD-25A9-0134-43CB-E1AE94457A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472E85-9FCA-DD8F-D68A-FEA2D54EF0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036C02D-E4C3-40BC-8EE0-420C0196C5A5}" type="datetimeFigureOut">
              <a:rPr lang="en-US" smtClean="0"/>
              <a:t>11/6/2024</a:t>
            </a:fld>
            <a:endParaRPr lang="en-US"/>
          </a:p>
        </p:txBody>
      </p:sp>
      <p:sp>
        <p:nvSpPr>
          <p:cNvPr id="5" name="Footer Placeholder 4">
            <a:extLst>
              <a:ext uri="{FF2B5EF4-FFF2-40B4-BE49-F238E27FC236}">
                <a16:creationId xmlns:a16="http://schemas.microsoft.com/office/drawing/2014/main" id="{F7BBD29A-0F5B-A573-FDBA-6726136A531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A2F45A0-ED90-542D-A971-88930359B6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4DFF6EB-312D-454B-BD73-712CF87507A7}" type="slidenum">
              <a:rPr lang="en-US" smtClean="0"/>
              <a:t>‹#›</a:t>
            </a:fld>
            <a:endParaRPr lang="en-US"/>
          </a:p>
        </p:txBody>
      </p:sp>
    </p:spTree>
    <p:extLst>
      <p:ext uri="{BB962C8B-B14F-4D97-AF65-F5344CB8AC3E}">
        <p14:creationId xmlns:p14="http://schemas.microsoft.com/office/powerpoint/2010/main" val="4098298867"/>
      </p:ext>
    </p:extLst>
  </p:cSld>
  <p:clrMap bg1="lt1" tx1="dk1" bg2="lt2" tx2="dk2" accent1="accent1" accent2="accent2" accent3="accent3" accent4="accent4" accent5="accent5" accent6="accent6" hlink="hlink" folHlink="folHlink"/>
  <p:sldLayoutIdLst>
    <p:sldLayoutId id="214748365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hyperlink" Target="https://www.thetransmitter.org/spectrum/autism-may-share-risk-factors-with-diabete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jamanetwork.com/journals/jamapediatrics/fullarticle/2800779"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s://www.sciencedirect.com/science/article/abs/pii/S0278584624001593" TargetMode="External"/><Relationship Id="rId2" Type="http://schemas.openxmlformats.org/officeDocument/2006/relationships/hyperlink" Target="https://onlinelibrary.wiley.com/doi/abs/10.1002/jdn.10056"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pmc.ncbi.nlm.nih.gov/articles/PMC8872653/"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pmc.ncbi.nlm.nih.gov/articles/PMC4339254/"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3" Type="http://schemas.openxmlformats.org/officeDocument/2006/relationships/hyperlink" Target="https://diabetesjournals.org/care/article/39/5/788/30599/Risk-of-Developing-Type-2-Diabetes-in-Adolescents" TargetMode="External"/><Relationship Id="rId2" Type="http://schemas.openxmlformats.org/officeDocument/2006/relationships/hyperlink" Target="https://pubmed.ncbi.nlm.nih.gov/27006513/"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EF50A-B211-F424-192E-C32FF02A516E}"/>
              </a:ext>
            </a:extLst>
          </p:cNvPr>
          <p:cNvSpPr>
            <a:spLocks noGrp="1"/>
          </p:cNvSpPr>
          <p:nvPr>
            <p:ph type="ctrTitle"/>
          </p:nvPr>
        </p:nvSpPr>
        <p:spPr>
          <a:solidFill>
            <a:srgbClr val="0070C0"/>
          </a:solidFill>
        </p:spPr>
        <p:txBody>
          <a:bodyPr/>
          <a:lstStyle/>
          <a:p>
            <a:r>
              <a:rPr lang="en-US" b="1">
                <a:solidFill>
                  <a:schemeClr val="bg1"/>
                </a:solidFill>
              </a:rPr>
              <a:t>ECHO Diabetes</a:t>
            </a:r>
            <a:br>
              <a:rPr lang="en-US" b="1">
                <a:solidFill>
                  <a:schemeClr val="bg1"/>
                </a:solidFill>
              </a:rPr>
            </a:br>
            <a:r>
              <a:rPr lang="en-US" sz="4800" b="1">
                <a:solidFill>
                  <a:schemeClr val="bg1"/>
                </a:solidFill>
              </a:rPr>
              <a:t>Case Discussion</a:t>
            </a:r>
          </a:p>
        </p:txBody>
      </p:sp>
      <p:sp>
        <p:nvSpPr>
          <p:cNvPr id="3" name="Subtitle 2">
            <a:extLst>
              <a:ext uri="{FF2B5EF4-FFF2-40B4-BE49-F238E27FC236}">
                <a16:creationId xmlns:a16="http://schemas.microsoft.com/office/drawing/2014/main" id="{1F2EB355-CFA2-B968-67CF-18357A79AADB}"/>
              </a:ext>
            </a:extLst>
          </p:cNvPr>
          <p:cNvSpPr>
            <a:spLocks noGrp="1"/>
          </p:cNvSpPr>
          <p:nvPr>
            <p:ph type="subTitle" idx="1"/>
          </p:nvPr>
        </p:nvSpPr>
        <p:spPr>
          <a:xfrm>
            <a:off x="1524000" y="3886200"/>
            <a:ext cx="9144000" cy="1371600"/>
          </a:xfrm>
        </p:spPr>
        <p:txBody>
          <a:bodyPr/>
          <a:lstStyle/>
          <a:p>
            <a:r>
              <a:rPr lang="en-US"/>
              <a:t>November 7, 2024 </a:t>
            </a:r>
          </a:p>
          <a:p>
            <a:r>
              <a:rPr lang="en-US"/>
              <a:t>Carol Greenlee MD</a:t>
            </a:r>
          </a:p>
        </p:txBody>
      </p:sp>
    </p:spTree>
    <p:extLst>
      <p:ext uri="{BB962C8B-B14F-4D97-AF65-F5344CB8AC3E}">
        <p14:creationId xmlns:p14="http://schemas.microsoft.com/office/powerpoint/2010/main" val="14638090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7F4A9-936B-BE7D-4A9C-EFBD95270BA2}"/>
              </a:ext>
            </a:extLst>
          </p:cNvPr>
          <p:cNvSpPr>
            <a:spLocks noGrp="1"/>
          </p:cNvSpPr>
          <p:nvPr>
            <p:ph type="title"/>
          </p:nvPr>
        </p:nvSpPr>
        <p:spPr>
          <a:xfrm>
            <a:off x="190500" y="212725"/>
            <a:ext cx="10515600" cy="1463675"/>
          </a:xfrm>
          <a:solidFill>
            <a:srgbClr val="0070C0"/>
          </a:solidFill>
        </p:spPr>
        <p:txBody>
          <a:bodyPr>
            <a:noAutofit/>
          </a:bodyPr>
          <a:lstStyle/>
          <a:p>
            <a:pPr algn="ctr"/>
            <a:r>
              <a:rPr lang="en-US" sz="2800" b="1">
                <a:solidFill>
                  <a:schemeClr val="bg1"/>
                </a:solidFill>
              </a:rPr>
              <a:t>Risk of Developing Type 2 Diabetes in Adolescents and Young Adults With Autism Spectrum Disorder: A Nationwide Longitudinal Study. </a:t>
            </a:r>
            <a:r>
              <a:rPr lang="en-US" sz="2000">
                <a:solidFill>
                  <a:schemeClr val="bg1"/>
                </a:solidFill>
              </a:rPr>
              <a:t>Diabetes Care. 2016 May;39(5):788-93. Mu-Hong Chen, et al</a:t>
            </a:r>
          </a:p>
        </p:txBody>
      </p:sp>
      <p:sp>
        <p:nvSpPr>
          <p:cNvPr id="3" name="Content Placeholder 2">
            <a:extLst>
              <a:ext uri="{FF2B5EF4-FFF2-40B4-BE49-F238E27FC236}">
                <a16:creationId xmlns:a16="http://schemas.microsoft.com/office/drawing/2014/main" id="{66F4B98D-61B6-5C29-3400-41B7CF661D3D}"/>
              </a:ext>
            </a:extLst>
          </p:cNvPr>
          <p:cNvSpPr>
            <a:spLocks noGrp="1"/>
          </p:cNvSpPr>
          <p:nvPr>
            <p:ph idx="1"/>
          </p:nvPr>
        </p:nvSpPr>
        <p:spPr>
          <a:xfrm>
            <a:off x="190500" y="1825624"/>
            <a:ext cx="10414000" cy="4664075"/>
          </a:xfrm>
        </p:spPr>
        <p:txBody>
          <a:bodyPr>
            <a:normAutofit/>
          </a:bodyPr>
          <a:lstStyle/>
          <a:p>
            <a:r>
              <a:rPr lang="en-US" sz="2400" b="1"/>
              <a:t>Results: </a:t>
            </a:r>
            <a:r>
              <a:rPr lang="en-US" sz="2400"/>
              <a:t>Adolescents </a:t>
            </a:r>
            <a:r>
              <a:rPr lang="en-US" sz="2000"/>
              <a:t>(HR 2.71 [95% CI 1.64-4.48]) </a:t>
            </a:r>
            <a:r>
              <a:rPr lang="en-US" sz="2400"/>
              <a:t>and young adults </a:t>
            </a:r>
            <a:r>
              <a:rPr lang="en-US" sz="2000"/>
              <a:t>(HR 5.31 [95% CI 2.85-9.90]) </a:t>
            </a:r>
            <a:r>
              <a:rPr lang="en-US" sz="2400" b="1" i="1"/>
              <a:t>with ASD had a higher risk of developing type 2 DM than those without ASD</a:t>
            </a:r>
            <a:r>
              <a:rPr lang="en-US" sz="2400"/>
              <a:t>, after adjustment for demographic data, atypical antipsychotics use, and medical comorbidities. </a:t>
            </a:r>
          </a:p>
          <a:p>
            <a:r>
              <a:rPr lang="en-US" sz="2400" b="1" i="1"/>
              <a:t>Any use of atypical antipsychotics </a:t>
            </a:r>
            <a:r>
              <a:rPr lang="en-US" sz="2400"/>
              <a:t>were associated with a higher likelihood of subsequent </a:t>
            </a:r>
            <a:r>
              <a:rPr lang="en-US" sz="2400" b="1" i="1"/>
              <a:t>type 2 DM.</a:t>
            </a:r>
          </a:p>
          <a:p>
            <a:pPr lvl="1"/>
            <a:r>
              <a:rPr lang="en-US" sz="2000"/>
              <a:t>Short-term (HR 1.97 [95% CI 1.20-3.23]) and long-term (HR 1.64 [95% CI 1.02-2.63])</a:t>
            </a:r>
          </a:p>
          <a:p>
            <a:pPr marL="457200" lvl="1" indent="0">
              <a:buNone/>
            </a:pPr>
            <a:endParaRPr lang="en-US" sz="800"/>
          </a:p>
          <a:p>
            <a:r>
              <a:rPr lang="en-US" sz="2400" b="1"/>
              <a:t>Conclusions: </a:t>
            </a:r>
            <a:r>
              <a:rPr lang="en-US" sz="2400"/>
              <a:t>Adolescents and young adults with ASD were </a:t>
            </a:r>
            <a:r>
              <a:rPr lang="en-US" sz="2400" b="1"/>
              <a:t>more likely to develop type 2 DM </a:t>
            </a:r>
            <a:r>
              <a:rPr lang="en-US" sz="2400"/>
              <a:t>during the follow-up. </a:t>
            </a:r>
          </a:p>
          <a:p>
            <a:r>
              <a:rPr lang="en-US" sz="2400"/>
              <a:t>In addition, those with ASD using </a:t>
            </a:r>
            <a:r>
              <a:rPr lang="en-US" sz="2400" b="1"/>
              <a:t>atypical antipsychotics </a:t>
            </a:r>
            <a:r>
              <a:rPr lang="en-US" sz="2400"/>
              <a:t>exhibited a high risk.</a:t>
            </a:r>
          </a:p>
        </p:txBody>
      </p:sp>
    </p:spTree>
    <p:extLst>
      <p:ext uri="{BB962C8B-B14F-4D97-AF65-F5344CB8AC3E}">
        <p14:creationId xmlns:p14="http://schemas.microsoft.com/office/powerpoint/2010/main" val="2305436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4FEFA-6D77-BC60-493A-F945AFFEC9EC}"/>
              </a:ext>
            </a:extLst>
          </p:cNvPr>
          <p:cNvSpPr>
            <a:spLocks noGrp="1"/>
          </p:cNvSpPr>
          <p:nvPr>
            <p:ph type="title"/>
          </p:nvPr>
        </p:nvSpPr>
        <p:spPr>
          <a:xfrm>
            <a:off x="185057" y="190953"/>
            <a:ext cx="10515600" cy="1115333"/>
          </a:xfrm>
          <a:solidFill>
            <a:srgbClr val="0070C0"/>
          </a:solidFill>
        </p:spPr>
        <p:txBody>
          <a:bodyPr>
            <a:normAutofit/>
          </a:bodyPr>
          <a:lstStyle/>
          <a:p>
            <a:pPr algn="ctr"/>
            <a:r>
              <a:rPr lang="en-US" sz="2800" b="1">
                <a:solidFill>
                  <a:schemeClr val="bg1"/>
                </a:solidFill>
                <a:hlinkClick r:id="rId2">
                  <a:extLst>
                    <a:ext uri="{A12FA001-AC4F-418D-AE19-62706E023703}">
                      <ahyp:hlinkClr xmlns:ahyp="http://schemas.microsoft.com/office/drawing/2018/hyperlinkcolor" val="tx"/>
                    </a:ext>
                  </a:extLst>
                </a:hlinkClick>
              </a:rPr>
              <a:t>https://www.thetransmitter.org/spectrum/autism-may-share-risk-factors-with-diabetes/</a:t>
            </a:r>
            <a:r>
              <a:rPr lang="en-US" sz="2800" b="1">
                <a:solidFill>
                  <a:schemeClr val="bg1"/>
                </a:solidFill>
              </a:rPr>
              <a:t> </a:t>
            </a:r>
          </a:p>
        </p:txBody>
      </p:sp>
      <p:sp>
        <p:nvSpPr>
          <p:cNvPr id="3" name="Content Placeholder 2">
            <a:extLst>
              <a:ext uri="{FF2B5EF4-FFF2-40B4-BE49-F238E27FC236}">
                <a16:creationId xmlns:a16="http://schemas.microsoft.com/office/drawing/2014/main" id="{198C0C59-C3BF-B2BF-C572-69486EE665AB}"/>
              </a:ext>
            </a:extLst>
          </p:cNvPr>
          <p:cNvSpPr>
            <a:spLocks noGrp="1"/>
          </p:cNvSpPr>
          <p:nvPr>
            <p:ph idx="1"/>
          </p:nvPr>
        </p:nvSpPr>
        <p:spPr>
          <a:xfrm>
            <a:off x="185057" y="1499053"/>
            <a:ext cx="10417629" cy="4934403"/>
          </a:xfrm>
        </p:spPr>
        <p:txBody>
          <a:bodyPr>
            <a:normAutofit/>
          </a:bodyPr>
          <a:lstStyle/>
          <a:p>
            <a:r>
              <a:rPr lang="en-US"/>
              <a:t>Analysis/Discussion of the Diabetes Care article:</a:t>
            </a:r>
          </a:p>
          <a:p>
            <a:pPr lvl="1"/>
            <a:r>
              <a:rPr lang="en-US"/>
              <a:t>People with autism were more likely to be obese, and any </a:t>
            </a:r>
            <a:r>
              <a:rPr lang="en-US" b="1"/>
              <a:t>individuals[with ASD] who were obese were about 3.5 times more likely to develop type 2 diabetes </a:t>
            </a:r>
            <a:r>
              <a:rPr lang="en-US"/>
              <a:t>than those at a healthy weight.</a:t>
            </a:r>
          </a:p>
          <a:p>
            <a:pPr marL="457200" lvl="1" indent="0">
              <a:buNone/>
            </a:pPr>
            <a:endParaRPr lang="en-US" sz="800"/>
          </a:p>
          <a:p>
            <a:pPr lvl="1"/>
            <a:r>
              <a:rPr lang="en-US"/>
              <a:t>People with autism were also more likely than controls to be taking </a:t>
            </a:r>
            <a:r>
              <a:rPr lang="en-US" b="1"/>
              <a:t>atypical antipsychotics</a:t>
            </a:r>
            <a:r>
              <a:rPr lang="en-US"/>
              <a:t>, a class of drugs that includes risperidone and aripiprazole, which are used </a:t>
            </a:r>
            <a:r>
              <a:rPr lang="en-US" i="1"/>
              <a:t>to treat behavioral problems in children with autism.</a:t>
            </a:r>
            <a:r>
              <a:rPr lang="en-US"/>
              <a:t> </a:t>
            </a:r>
          </a:p>
          <a:p>
            <a:pPr lvl="2"/>
            <a:r>
              <a:rPr lang="en-US" sz="2400" i="1"/>
              <a:t>The drugs have been linked to weight gain, and the new study suggests </a:t>
            </a:r>
            <a:r>
              <a:rPr lang="en-US" sz="2400" b="1" i="1"/>
              <a:t>that individuals [with ASD] who take them as much as </a:t>
            </a:r>
            <a:r>
              <a:rPr lang="en-US" sz="2400" b="1"/>
              <a:t>double</a:t>
            </a:r>
            <a:r>
              <a:rPr lang="en-US" sz="2400" b="1" i="1"/>
              <a:t> their risk of type 2 diabetes</a:t>
            </a:r>
            <a:r>
              <a:rPr lang="en-US" sz="2400"/>
              <a:t>.</a:t>
            </a:r>
          </a:p>
        </p:txBody>
      </p:sp>
    </p:spTree>
    <p:extLst>
      <p:ext uri="{BB962C8B-B14F-4D97-AF65-F5344CB8AC3E}">
        <p14:creationId xmlns:p14="http://schemas.microsoft.com/office/powerpoint/2010/main" val="34760788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F6A00-65C1-16A4-B50A-F56F46DE9967}"/>
              </a:ext>
            </a:extLst>
          </p:cNvPr>
          <p:cNvSpPr>
            <a:spLocks noGrp="1"/>
          </p:cNvSpPr>
          <p:nvPr>
            <p:ph type="title"/>
          </p:nvPr>
        </p:nvSpPr>
        <p:spPr>
          <a:xfrm>
            <a:off x="177188" y="166821"/>
            <a:ext cx="10515600" cy="1728080"/>
          </a:xfrm>
          <a:solidFill>
            <a:srgbClr val="0070C0"/>
          </a:solidFill>
        </p:spPr>
        <p:txBody>
          <a:bodyPr>
            <a:normAutofit fontScale="90000"/>
          </a:bodyPr>
          <a:lstStyle/>
          <a:p>
            <a:pPr algn="ctr"/>
            <a:r>
              <a:rPr lang="en-US" sz="3600" b="1">
                <a:solidFill>
                  <a:schemeClr val="bg1"/>
                </a:solidFill>
              </a:rPr>
              <a:t>Association Between Autism Spectrum Disorders and Cardiometabolic Diseases. </a:t>
            </a:r>
            <a:br>
              <a:rPr lang="en-US" sz="3600" b="1">
                <a:solidFill>
                  <a:schemeClr val="bg1"/>
                </a:solidFill>
              </a:rPr>
            </a:br>
            <a:r>
              <a:rPr lang="en-US" sz="3600" b="1">
                <a:solidFill>
                  <a:schemeClr val="bg1"/>
                </a:solidFill>
              </a:rPr>
              <a:t>A Systematic Review and Meta-analysis</a:t>
            </a:r>
            <a:br>
              <a:rPr lang="en-US" sz="3200">
                <a:solidFill>
                  <a:schemeClr val="bg1"/>
                </a:solidFill>
              </a:rPr>
            </a:br>
            <a:r>
              <a:rPr kumimoji="0" lang="en-US" sz="1800" i="0" u="none" strike="noStrike" kern="1200" cap="none" spc="0" normalizeH="0" baseline="0" noProof="0">
                <a:ln>
                  <a:noFill/>
                </a:ln>
                <a:solidFill>
                  <a:schemeClr val="bg1"/>
                </a:solidFill>
                <a:effectLst/>
                <a:uLnTx/>
                <a:uFillTx/>
                <a:latin typeface="Aptos Display" panose="02110004020202020204"/>
                <a:ea typeface="+mj-ea"/>
                <a:cs typeface="+mj-cs"/>
                <a:hlinkClick r:id="rId3">
                  <a:extLst>
                    <a:ext uri="{A12FA001-AC4F-418D-AE19-62706E023703}">
                      <ahyp:hlinkClr xmlns:ahyp="http://schemas.microsoft.com/office/drawing/2018/hyperlinkcolor" val="tx"/>
                    </a:ext>
                  </a:extLst>
                </a:hlinkClick>
              </a:rPr>
              <a:t>https://jamanetwork.com/journals/jamapediatrics/fullarticle/2800779</a:t>
            </a:r>
            <a:r>
              <a:rPr kumimoji="0" lang="en-US" sz="1800" i="0" u="none" strike="noStrike" kern="1200" cap="none" spc="0" normalizeH="0" baseline="0" noProof="0">
                <a:ln>
                  <a:noFill/>
                </a:ln>
                <a:solidFill>
                  <a:schemeClr val="bg1"/>
                </a:solidFill>
                <a:effectLst/>
                <a:uLnTx/>
                <a:uFillTx/>
                <a:latin typeface="Aptos Display" panose="02110004020202020204"/>
                <a:ea typeface="+mj-ea"/>
                <a:cs typeface="+mj-cs"/>
              </a:rPr>
              <a:t> </a:t>
            </a:r>
            <a:endParaRPr lang="en-US" sz="3200">
              <a:solidFill>
                <a:schemeClr val="bg1"/>
              </a:solidFill>
            </a:endParaRPr>
          </a:p>
        </p:txBody>
      </p:sp>
      <p:sp>
        <p:nvSpPr>
          <p:cNvPr id="3" name="Content Placeholder 2">
            <a:extLst>
              <a:ext uri="{FF2B5EF4-FFF2-40B4-BE49-F238E27FC236}">
                <a16:creationId xmlns:a16="http://schemas.microsoft.com/office/drawing/2014/main" id="{DDEE84F3-058F-62D5-3223-7805C8F63E0A}"/>
              </a:ext>
            </a:extLst>
          </p:cNvPr>
          <p:cNvSpPr>
            <a:spLocks noGrp="1"/>
          </p:cNvSpPr>
          <p:nvPr>
            <p:ph idx="1"/>
          </p:nvPr>
        </p:nvSpPr>
        <p:spPr>
          <a:xfrm>
            <a:off x="177188" y="2038120"/>
            <a:ext cx="10515600" cy="4449766"/>
          </a:xfrm>
        </p:spPr>
        <p:txBody>
          <a:bodyPr>
            <a:normAutofit/>
          </a:bodyPr>
          <a:lstStyle/>
          <a:p>
            <a:r>
              <a:rPr lang="en-US"/>
              <a:t>Individuals with autism seem to be at a greater associated risk of developing:</a:t>
            </a:r>
          </a:p>
          <a:p>
            <a:pPr lvl="1"/>
            <a:r>
              <a:rPr lang="en-US"/>
              <a:t>DM by 57.3%</a:t>
            </a:r>
          </a:p>
          <a:p>
            <a:pPr lvl="2"/>
            <a:r>
              <a:rPr lang="en-US"/>
              <a:t>type 1 DM by 64.1% (likely due to increased risk of autoimmune disease in autism)</a:t>
            </a:r>
          </a:p>
          <a:p>
            <a:pPr lvl="2"/>
            <a:r>
              <a:rPr lang="en-US" b="1"/>
              <a:t>type 2 DM by 146.7% </a:t>
            </a:r>
            <a:r>
              <a:rPr lang="en-US"/>
              <a:t>(often </a:t>
            </a:r>
            <a:r>
              <a:rPr lang="en-US" i="1"/>
              <a:t>early</a:t>
            </a:r>
            <a:r>
              <a:rPr lang="en-US"/>
              <a:t> development of T2D)</a:t>
            </a:r>
          </a:p>
          <a:p>
            <a:pPr lvl="1"/>
            <a:r>
              <a:rPr lang="en-US"/>
              <a:t>Dyslipidemia by 69.4%</a:t>
            </a:r>
          </a:p>
          <a:p>
            <a:pPr lvl="2"/>
            <a:r>
              <a:rPr lang="en-US"/>
              <a:t>Individuals with autism had low HDL and high triglyceride levels compared with individuals without autism.</a:t>
            </a:r>
          </a:p>
          <a:p>
            <a:pPr lvl="1"/>
            <a:r>
              <a:rPr lang="en-US"/>
              <a:t>Atherosclerotic heart disease by 45.9%. </a:t>
            </a:r>
          </a:p>
          <a:p>
            <a:pPr marL="457200" lvl="1" indent="0">
              <a:buNone/>
            </a:pPr>
            <a:endParaRPr lang="en-US" sz="1000"/>
          </a:p>
          <a:p>
            <a:pPr marL="0" indent="0" algn="ctr">
              <a:buNone/>
            </a:pPr>
            <a:r>
              <a:rPr lang="en-US"/>
              <a:t>Impact on quality of life &amp; life expectancy</a:t>
            </a:r>
          </a:p>
          <a:p>
            <a:endParaRPr lang="en-US"/>
          </a:p>
          <a:p>
            <a:endParaRPr lang="en-US"/>
          </a:p>
        </p:txBody>
      </p:sp>
    </p:spTree>
    <p:extLst>
      <p:ext uri="{BB962C8B-B14F-4D97-AF65-F5344CB8AC3E}">
        <p14:creationId xmlns:p14="http://schemas.microsoft.com/office/powerpoint/2010/main" val="21290678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C855C-5EBD-9154-25C5-917BE2A98604}"/>
              </a:ext>
            </a:extLst>
          </p:cNvPr>
          <p:cNvSpPr>
            <a:spLocks noGrp="1"/>
          </p:cNvSpPr>
          <p:nvPr>
            <p:ph type="title"/>
          </p:nvPr>
        </p:nvSpPr>
        <p:spPr>
          <a:xfrm>
            <a:off x="280865" y="1172308"/>
            <a:ext cx="10515600" cy="1875692"/>
          </a:xfrm>
          <a:solidFill>
            <a:srgbClr val="0070C0"/>
          </a:solidFill>
        </p:spPr>
        <p:txBody>
          <a:bodyPr>
            <a:normAutofit/>
          </a:bodyPr>
          <a:lstStyle/>
          <a:p>
            <a:pPr algn="ctr"/>
            <a:r>
              <a:rPr lang="en-US" sz="4800" b="1">
                <a:solidFill>
                  <a:schemeClr val="bg1"/>
                </a:solidFill>
              </a:rPr>
              <a:t>Diabetes Medications &amp; ASD</a:t>
            </a:r>
            <a:br>
              <a:rPr lang="en-US" sz="4800" b="1">
                <a:solidFill>
                  <a:schemeClr val="bg1"/>
                </a:solidFill>
              </a:rPr>
            </a:br>
            <a:endParaRPr lang="en-US" sz="4800" b="1">
              <a:solidFill>
                <a:schemeClr val="bg1"/>
              </a:solidFill>
            </a:endParaRPr>
          </a:p>
        </p:txBody>
      </p:sp>
      <p:sp>
        <p:nvSpPr>
          <p:cNvPr id="3" name="Text Placeholder 2">
            <a:extLst>
              <a:ext uri="{FF2B5EF4-FFF2-40B4-BE49-F238E27FC236}">
                <a16:creationId xmlns:a16="http://schemas.microsoft.com/office/drawing/2014/main" id="{0002BF75-B611-CA09-D8F6-AA310627F57C}"/>
              </a:ext>
            </a:extLst>
          </p:cNvPr>
          <p:cNvSpPr>
            <a:spLocks noGrp="1"/>
          </p:cNvSpPr>
          <p:nvPr>
            <p:ph type="body" idx="1"/>
          </p:nvPr>
        </p:nvSpPr>
        <p:spPr>
          <a:xfrm>
            <a:off x="280865" y="3305909"/>
            <a:ext cx="10515600" cy="2256204"/>
          </a:xfrm>
        </p:spPr>
        <p:txBody>
          <a:bodyPr>
            <a:normAutofit/>
          </a:bodyPr>
          <a:lstStyle/>
          <a:p>
            <a:pPr algn="ctr"/>
            <a:r>
              <a:rPr lang="en-US"/>
              <a:t>“Repurposed” – trials using diabetes medications to treat ASD in subjects </a:t>
            </a:r>
          </a:p>
          <a:p>
            <a:pPr algn="ctr"/>
            <a:r>
              <a:rPr lang="en-US" i="1"/>
              <a:t>without</a:t>
            </a:r>
            <a:r>
              <a:rPr lang="en-US"/>
              <a:t> co-existing diabetes </a:t>
            </a:r>
          </a:p>
          <a:p>
            <a:pPr algn="ctr"/>
            <a:endParaRPr lang="en-US"/>
          </a:p>
          <a:p>
            <a:pPr algn="ctr"/>
            <a:r>
              <a:rPr lang="en-US"/>
              <a:t>Provides us some idea if the medications we use to treat diabetes might help</a:t>
            </a:r>
          </a:p>
          <a:p>
            <a:pPr algn="ctr"/>
            <a:r>
              <a:rPr lang="en-US"/>
              <a:t> or exacerbate ASD symptoms </a:t>
            </a:r>
          </a:p>
        </p:txBody>
      </p:sp>
    </p:spTree>
    <p:extLst>
      <p:ext uri="{BB962C8B-B14F-4D97-AF65-F5344CB8AC3E}">
        <p14:creationId xmlns:p14="http://schemas.microsoft.com/office/powerpoint/2010/main" val="42612378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46A3E-AF6A-4096-926C-CEE76CD5A710}"/>
              </a:ext>
            </a:extLst>
          </p:cNvPr>
          <p:cNvSpPr>
            <a:spLocks noGrp="1"/>
          </p:cNvSpPr>
          <p:nvPr>
            <p:ph type="title"/>
          </p:nvPr>
        </p:nvSpPr>
        <p:spPr>
          <a:xfrm>
            <a:off x="158262" y="294787"/>
            <a:ext cx="9630506" cy="1325563"/>
          </a:xfrm>
          <a:solidFill>
            <a:srgbClr val="0070C0"/>
          </a:solidFill>
        </p:spPr>
        <p:txBody>
          <a:bodyPr>
            <a:normAutofit/>
          </a:bodyPr>
          <a:lstStyle/>
          <a:p>
            <a:pPr algn="ctr"/>
            <a:r>
              <a:rPr lang="en-US" sz="4000" b="1">
                <a:solidFill>
                  <a:schemeClr val="bg1"/>
                </a:solidFill>
              </a:rPr>
              <a:t>GLP1 RA medications and ASD</a:t>
            </a:r>
          </a:p>
        </p:txBody>
      </p:sp>
      <p:sp>
        <p:nvSpPr>
          <p:cNvPr id="3" name="Content Placeholder 2">
            <a:extLst>
              <a:ext uri="{FF2B5EF4-FFF2-40B4-BE49-F238E27FC236}">
                <a16:creationId xmlns:a16="http://schemas.microsoft.com/office/drawing/2014/main" id="{3C950EAB-8676-8882-F385-D869F303C417}"/>
              </a:ext>
            </a:extLst>
          </p:cNvPr>
          <p:cNvSpPr>
            <a:spLocks noGrp="1"/>
          </p:cNvSpPr>
          <p:nvPr>
            <p:ph idx="1"/>
          </p:nvPr>
        </p:nvSpPr>
        <p:spPr>
          <a:xfrm>
            <a:off x="158262" y="2024917"/>
            <a:ext cx="9630507" cy="4351338"/>
          </a:xfrm>
        </p:spPr>
        <p:txBody>
          <a:bodyPr>
            <a:normAutofit/>
          </a:bodyPr>
          <a:lstStyle/>
          <a:p>
            <a:pPr marL="0" indent="0">
              <a:buNone/>
            </a:pPr>
            <a:r>
              <a:rPr lang="en-US" sz="2400" b="1"/>
              <a:t>Animal studies:</a:t>
            </a:r>
          </a:p>
          <a:p>
            <a:r>
              <a:rPr lang="en-US" sz="2400" b="1"/>
              <a:t>Exenatide, a GLP-1 analog, has </a:t>
            </a:r>
            <a:r>
              <a:rPr lang="en-US" sz="2400" b="1" i="1"/>
              <a:t>healing</a:t>
            </a:r>
            <a:r>
              <a:rPr lang="en-US" sz="2400" b="1"/>
              <a:t> effects on LPS-induced autism model: </a:t>
            </a:r>
            <a:r>
              <a:rPr lang="en-US" sz="2400"/>
              <a:t>Inflammation, oxidative stress, gliosis, cerebral GABA, and serotonin interactions </a:t>
            </a:r>
            <a:r>
              <a:rPr kumimoji="0" lang="en-US" sz="1800" b="0" i="0" u="none" strike="noStrike" kern="1200" cap="none" spc="0" normalizeH="0" baseline="0" noProof="0">
                <a:ln>
                  <a:noFill/>
                </a:ln>
                <a:solidFill>
                  <a:prstClr val="black"/>
                </a:solidFill>
                <a:effectLst/>
                <a:uLnTx/>
                <a:uFillTx/>
                <a:latin typeface="Aptos Display" panose="02110004020202020204"/>
                <a:ea typeface="+mj-ea"/>
                <a:cs typeface="+mj-cs"/>
                <a:hlinkClick r:id="rId2"/>
              </a:rPr>
              <a:t>https://onlinelibrary.wiley.com/doi/abs/10.1002/jdn.10056</a:t>
            </a:r>
            <a:r>
              <a:rPr kumimoji="0" lang="en-US" sz="1800" b="0" i="0" u="none" strike="noStrike" kern="1200" cap="none" spc="0" normalizeH="0" baseline="0" noProof="0">
                <a:ln>
                  <a:noFill/>
                </a:ln>
                <a:solidFill>
                  <a:prstClr val="black"/>
                </a:solidFill>
                <a:effectLst/>
                <a:uLnTx/>
                <a:uFillTx/>
                <a:latin typeface="Aptos Display" panose="02110004020202020204"/>
                <a:ea typeface="+mj-ea"/>
                <a:cs typeface="+mj-cs"/>
              </a:rPr>
              <a:t> </a:t>
            </a:r>
            <a:endParaRPr lang="en-US" sz="2400"/>
          </a:p>
          <a:p>
            <a:endParaRPr lang="en-US" sz="2400"/>
          </a:p>
          <a:p>
            <a:r>
              <a:rPr lang="en-US" sz="2400" b="1"/>
              <a:t>Semaglutide </a:t>
            </a:r>
            <a:r>
              <a:rPr lang="en-US" sz="2400" b="1" i="1"/>
              <a:t>ameliorated</a:t>
            </a:r>
            <a:r>
              <a:rPr lang="en-US" sz="2400" b="1"/>
              <a:t> autism-like behaviors and DNA repair efficiency </a:t>
            </a:r>
            <a:r>
              <a:rPr lang="en-US" sz="2400"/>
              <a:t>in male BTBR mice by recovering DNA repair gene expression </a:t>
            </a:r>
            <a:r>
              <a:rPr kumimoji="0" lang="en-US" sz="1800" b="0" i="0" u="none" strike="noStrike" kern="1200" cap="none" spc="0" normalizeH="0" baseline="0" noProof="0">
                <a:ln>
                  <a:noFill/>
                </a:ln>
                <a:solidFill>
                  <a:prstClr val="black"/>
                </a:solidFill>
                <a:effectLst/>
                <a:uLnTx/>
                <a:uFillTx/>
                <a:latin typeface="Aptos" panose="02110004020202020204"/>
                <a:ea typeface="+mn-ea"/>
                <a:cs typeface="+mn-cs"/>
                <a:hlinkClick r:id="rId3"/>
              </a:rPr>
              <a:t>https://www.sciencedirect.com/science/article/abs/pii/S0278584624001593</a:t>
            </a:r>
            <a:r>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t> </a:t>
            </a:r>
            <a:endParaRPr lang="en-US" sz="1800"/>
          </a:p>
          <a:p>
            <a:endParaRPr lang="en-US" sz="2400"/>
          </a:p>
        </p:txBody>
      </p:sp>
    </p:spTree>
    <p:extLst>
      <p:ext uri="{BB962C8B-B14F-4D97-AF65-F5344CB8AC3E}">
        <p14:creationId xmlns:p14="http://schemas.microsoft.com/office/powerpoint/2010/main" val="24111232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186020-3D79-CFED-900F-8695864F436F}"/>
              </a:ext>
            </a:extLst>
          </p:cNvPr>
          <p:cNvSpPr>
            <a:spLocks noGrp="1"/>
          </p:cNvSpPr>
          <p:nvPr>
            <p:ph type="title"/>
          </p:nvPr>
        </p:nvSpPr>
        <p:spPr>
          <a:xfrm>
            <a:off x="205154" y="199293"/>
            <a:ext cx="10515600" cy="1444503"/>
          </a:xfrm>
          <a:solidFill>
            <a:srgbClr val="0070C0"/>
          </a:solidFill>
        </p:spPr>
        <p:txBody>
          <a:bodyPr>
            <a:normAutofit/>
          </a:bodyPr>
          <a:lstStyle/>
          <a:p>
            <a:pPr algn="ctr"/>
            <a:r>
              <a:rPr lang="en-US" sz="3200" b="1">
                <a:solidFill>
                  <a:schemeClr val="bg1"/>
                </a:solidFill>
              </a:rPr>
              <a:t>Beneficial Effects of GLP-1 Agonist in a Male With Compulsive Food-Related Behavior Associated With Autism</a:t>
            </a:r>
            <a:br>
              <a:rPr lang="en-US" sz="1800" b="1">
                <a:solidFill>
                  <a:schemeClr val="bg1"/>
                </a:solidFill>
              </a:rPr>
            </a:br>
            <a:r>
              <a:rPr lang="pl-PL" sz="1800" b="1">
                <a:solidFill>
                  <a:schemeClr val="bg1"/>
                </a:solidFill>
              </a:rPr>
              <a:t>Front Psychiatry. 2019 Mar 1;10:97. Anna Järvinen </a:t>
            </a:r>
            <a:r>
              <a:rPr lang="en-US" sz="1800" b="1">
                <a:solidFill>
                  <a:schemeClr val="bg1"/>
                </a:solidFill>
              </a:rPr>
              <a:t>et al.</a:t>
            </a:r>
          </a:p>
        </p:txBody>
      </p:sp>
      <p:sp>
        <p:nvSpPr>
          <p:cNvPr id="3" name="Content Placeholder 2">
            <a:extLst>
              <a:ext uri="{FF2B5EF4-FFF2-40B4-BE49-F238E27FC236}">
                <a16:creationId xmlns:a16="http://schemas.microsoft.com/office/drawing/2014/main" id="{0BEB6AA5-4FE4-6059-449F-05536B155E3F}"/>
              </a:ext>
            </a:extLst>
          </p:cNvPr>
          <p:cNvSpPr>
            <a:spLocks noGrp="1"/>
          </p:cNvSpPr>
          <p:nvPr>
            <p:ph idx="1"/>
          </p:nvPr>
        </p:nvSpPr>
        <p:spPr>
          <a:xfrm>
            <a:off x="205154" y="1849070"/>
            <a:ext cx="10515600" cy="4680683"/>
          </a:xfrm>
        </p:spPr>
        <p:txBody>
          <a:bodyPr>
            <a:normAutofit fontScale="92500" lnSpcReduction="10000"/>
          </a:bodyPr>
          <a:lstStyle/>
          <a:p>
            <a:r>
              <a:rPr lang="en-US" sz="2400"/>
              <a:t>Abstract: </a:t>
            </a:r>
            <a:r>
              <a:rPr lang="en-US" sz="2200"/>
              <a:t>Individuals with autism spectrum disorder (ASD) frequently display </a:t>
            </a:r>
            <a:r>
              <a:rPr lang="en-US" sz="2200" i="1"/>
              <a:t>intensely repetitive, restricted thoughts, and behaviors</a:t>
            </a:r>
            <a:r>
              <a:rPr lang="en-US" sz="2200"/>
              <a:t>. These behaviors have similarities to compulsions and/or obsessions in obsessive compulsive disorder (OCD) and are primarily treated with </a:t>
            </a:r>
            <a:r>
              <a:rPr lang="en-US" sz="2200" err="1"/>
              <a:t>behaviourally</a:t>
            </a:r>
            <a:r>
              <a:rPr lang="en-US" sz="2200"/>
              <a:t>-based interventions and serotonin uptake inhibitors (SSRIs). Due to the lack of treatment responses in many cases, however, new treatments are being sought. </a:t>
            </a:r>
          </a:p>
          <a:p>
            <a:r>
              <a:rPr lang="en-US" sz="2600"/>
              <a:t>Here we report </a:t>
            </a:r>
            <a:r>
              <a:rPr lang="en-US" sz="2600" b="1" i="1"/>
              <a:t>beneficial effects of treatment with liraglutide</a:t>
            </a:r>
            <a:r>
              <a:rPr lang="en-US" sz="2600" i="1"/>
              <a:t>, a glucagon-like peptide-1 (GLP-1) analog, </a:t>
            </a:r>
            <a:r>
              <a:rPr lang="en-US" sz="2600" b="1" i="1"/>
              <a:t>on severe obsessive food craving, binge eating, weight gain, and behavioral problems </a:t>
            </a:r>
            <a:r>
              <a:rPr lang="en-US" sz="2600" i="1"/>
              <a:t>in an adolescent male with infantile autism and moderate intellectual impairment. </a:t>
            </a:r>
            <a:r>
              <a:rPr lang="en-US" sz="2600" b="1"/>
              <a:t>Liraglutide treatment reduced weight and unwanted behavior seemingly by preventing food-related repetitive thoughts and compulsions. </a:t>
            </a:r>
          </a:p>
          <a:p>
            <a:r>
              <a:rPr lang="en-US" sz="2600"/>
              <a:t>Our report provides </a:t>
            </a:r>
            <a:r>
              <a:rPr lang="en-US" sz="2600" b="1"/>
              <a:t>clinical evidence that GLP-1 signaling pathway may represent a novel target for treating food-related behavioral problems and aggressive behavior in ASD</a:t>
            </a:r>
            <a:r>
              <a:rPr lang="en-US" sz="2600"/>
              <a:t>.</a:t>
            </a:r>
          </a:p>
        </p:txBody>
      </p:sp>
    </p:spTree>
    <p:extLst>
      <p:ext uri="{BB962C8B-B14F-4D97-AF65-F5344CB8AC3E}">
        <p14:creationId xmlns:p14="http://schemas.microsoft.com/office/powerpoint/2010/main" val="10191271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2A649-208F-18CA-5BF0-251BA3245F8A}"/>
              </a:ext>
            </a:extLst>
          </p:cNvPr>
          <p:cNvSpPr>
            <a:spLocks noGrp="1"/>
          </p:cNvSpPr>
          <p:nvPr>
            <p:ph type="title"/>
          </p:nvPr>
        </p:nvSpPr>
        <p:spPr>
          <a:xfrm>
            <a:off x="169984" y="212114"/>
            <a:ext cx="10515600" cy="807182"/>
          </a:xfrm>
          <a:solidFill>
            <a:srgbClr val="0070C0"/>
          </a:solidFill>
        </p:spPr>
        <p:txBody>
          <a:bodyPr>
            <a:normAutofit fontScale="90000"/>
          </a:bodyPr>
          <a:lstStyle/>
          <a:p>
            <a:pPr algn="ctr"/>
            <a:r>
              <a:rPr lang="en-US" sz="1800" b="1">
                <a:solidFill>
                  <a:schemeClr val="bg1"/>
                </a:solidFill>
              </a:rPr>
              <a:t>Beneficial Effects of GLP-1 Agonist in a Male With Compulsive Food-Related Behavior Associated With Autism</a:t>
            </a:r>
            <a:br>
              <a:rPr lang="en-US" sz="1800" b="1">
                <a:solidFill>
                  <a:schemeClr val="bg1"/>
                </a:solidFill>
              </a:rPr>
            </a:br>
            <a:r>
              <a:rPr lang="en-US" sz="1800" b="1">
                <a:solidFill>
                  <a:schemeClr val="bg1"/>
                </a:solidFill>
              </a:rPr>
              <a:t>Front Psychiatry. 2019 Mar 1;10:97. Anna </a:t>
            </a:r>
            <a:r>
              <a:rPr lang="en-US" sz="1800" b="1" err="1">
                <a:solidFill>
                  <a:schemeClr val="bg1"/>
                </a:solidFill>
              </a:rPr>
              <a:t>Järvinen</a:t>
            </a:r>
            <a:r>
              <a:rPr lang="en-US" sz="1800" b="1">
                <a:solidFill>
                  <a:schemeClr val="bg1"/>
                </a:solidFill>
              </a:rPr>
              <a:t> et al.</a:t>
            </a:r>
          </a:p>
        </p:txBody>
      </p:sp>
      <p:sp>
        <p:nvSpPr>
          <p:cNvPr id="3" name="Content Placeholder 2">
            <a:extLst>
              <a:ext uri="{FF2B5EF4-FFF2-40B4-BE49-F238E27FC236}">
                <a16:creationId xmlns:a16="http://schemas.microsoft.com/office/drawing/2014/main" id="{301364B9-CAD6-B13E-C82A-343E9A9FD414}"/>
              </a:ext>
            </a:extLst>
          </p:cNvPr>
          <p:cNvSpPr>
            <a:spLocks noGrp="1"/>
          </p:cNvSpPr>
          <p:nvPr>
            <p:ph idx="1"/>
          </p:nvPr>
        </p:nvSpPr>
        <p:spPr>
          <a:xfrm>
            <a:off x="169984" y="1136483"/>
            <a:ext cx="6312878" cy="5662245"/>
          </a:xfrm>
        </p:spPr>
        <p:txBody>
          <a:bodyPr>
            <a:noAutofit/>
          </a:bodyPr>
          <a:lstStyle/>
          <a:p>
            <a:r>
              <a:rPr lang="en-US" sz="2400"/>
              <a:t>Treatment with liraglutide was initiated with a dose of 0.6 mg/day and being gradually increased to 2.4 mg/day during the following 8 weeks. </a:t>
            </a:r>
            <a:r>
              <a:rPr lang="en-US" sz="2400" b="1" i="1"/>
              <a:t>Immediate positive response was observed in the patient's food-related behavior manifesting as drastically subsided obsessive food-related thoughts, craving for food, and compulsive eating. </a:t>
            </a:r>
            <a:r>
              <a:rPr lang="en-US" sz="2400"/>
              <a:t>After first week of treatment, a clear reduction in patient's body weight was seen </a:t>
            </a:r>
            <a:r>
              <a:rPr lang="en-US" sz="1600"/>
              <a:t>(Figure 1). </a:t>
            </a:r>
          </a:p>
          <a:p>
            <a:pPr lvl="1"/>
            <a:r>
              <a:rPr lang="en-US" sz="2000"/>
              <a:t>Also </a:t>
            </a:r>
            <a:r>
              <a:rPr lang="en-US" sz="2000" b="1"/>
              <a:t>obsessions, compulsions and behavioral problems not related to food, including aggressive behavior, decreased in a significant way </a:t>
            </a:r>
            <a:r>
              <a:rPr lang="en-US" sz="2000"/>
              <a:t>at home. </a:t>
            </a:r>
          </a:p>
          <a:p>
            <a:r>
              <a:rPr lang="en-US" sz="2000"/>
              <a:t>No adverse side effects of liraglutide were observed in our patient case.</a:t>
            </a:r>
          </a:p>
        </p:txBody>
      </p:sp>
      <p:pic>
        <p:nvPicPr>
          <p:cNvPr id="4" name="Picture 3">
            <a:extLst>
              <a:ext uri="{FF2B5EF4-FFF2-40B4-BE49-F238E27FC236}">
                <a16:creationId xmlns:a16="http://schemas.microsoft.com/office/drawing/2014/main" id="{45E155D9-0E6F-C317-8126-E95C9DC6400D}"/>
              </a:ext>
            </a:extLst>
          </p:cNvPr>
          <p:cNvPicPr>
            <a:picLocks noChangeAspect="1"/>
          </p:cNvPicPr>
          <p:nvPr/>
        </p:nvPicPr>
        <p:blipFill>
          <a:blip r:embed="rId2"/>
          <a:stretch>
            <a:fillRect/>
          </a:stretch>
        </p:blipFill>
        <p:spPr>
          <a:xfrm>
            <a:off x="6637552" y="2062606"/>
            <a:ext cx="4048032" cy="2732788"/>
          </a:xfrm>
          <a:prstGeom prst="rect">
            <a:avLst/>
          </a:prstGeom>
        </p:spPr>
      </p:pic>
      <p:sp>
        <p:nvSpPr>
          <p:cNvPr id="5" name="TextBox 4">
            <a:extLst>
              <a:ext uri="{FF2B5EF4-FFF2-40B4-BE49-F238E27FC236}">
                <a16:creationId xmlns:a16="http://schemas.microsoft.com/office/drawing/2014/main" id="{2043CB90-81E1-97BB-DCB0-03A73178D1DB}"/>
              </a:ext>
            </a:extLst>
          </p:cNvPr>
          <p:cNvSpPr txBox="1"/>
          <p:nvPr/>
        </p:nvSpPr>
        <p:spPr>
          <a:xfrm>
            <a:off x="6803571" y="1600200"/>
            <a:ext cx="963534" cy="369332"/>
          </a:xfrm>
          <a:prstGeom prst="rect">
            <a:avLst/>
          </a:prstGeom>
          <a:noFill/>
        </p:spPr>
        <p:txBody>
          <a:bodyPr wrap="none" rtlCol="0">
            <a:spAutoFit/>
          </a:bodyPr>
          <a:lstStyle/>
          <a:p>
            <a:r>
              <a:rPr lang="en-US"/>
              <a:t>Figure 1</a:t>
            </a:r>
          </a:p>
        </p:txBody>
      </p:sp>
    </p:spTree>
    <p:extLst>
      <p:ext uri="{BB962C8B-B14F-4D97-AF65-F5344CB8AC3E}">
        <p14:creationId xmlns:p14="http://schemas.microsoft.com/office/powerpoint/2010/main" val="23351501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89D73-75A7-2015-34AD-85F0F30F8688}"/>
              </a:ext>
            </a:extLst>
          </p:cNvPr>
          <p:cNvSpPr>
            <a:spLocks noGrp="1"/>
          </p:cNvSpPr>
          <p:nvPr>
            <p:ph type="title"/>
          </p:nvPr>
        </p:nvSpPr>
        <p:spPr>
          <a:xfrm>
            <a:off x="140678" y="365125"/>
            <a:ext cx="10292860" cy="1325563"/>
          </a:xfrm>
          <a:solidFill>
            <a:srgbClr val="0070C0"/>
          </a:solidFill>
        </p:spPr>
        <p:txBody>
          <a:bodyPr>
            <a:normAutofit fontScale="90000"/>
          </a:bodyPr>
          <a:lstStyle/>
          <a:p>
            <a:pPr algn="ctr"/>
            <a:r>
              <a:rPr lang="en-US" sz="2800" b="1">
                <a:solidFill>
                  <a:schemeClr val="bg1"/>
                </a:solidFill>
                <a:latin typeface="+mn-lt"/>
              </a:rPr>
              <a:t>Metformin Alleviates Autistic-Like Behaviors </a:t>
            </a:r>
            <a:r>
              <a:rPr lang="en-US" sz="2800" b="1">
                <a:solidFill>
                  <a:schemeClr val="bg1"/>
                </a:solidFill>
              </a:rPr>
              <a:t>Elicited by High-Fat Diet Consumption and Modulates the Crosstalk Between Serotonin and Gut Microbiota in Mice. </a:t>
            </a:r>
            <a:br>
              <a:rPr lang="en-US" sz="2800">
                <a:solidFill>
                  <a:schemeClr val="bg1"/>
                </a:solidFill>
              </a:rPr>
            </a:br>
            <a:r>
              <a:rPr lang="en-US" sz="2000" err="1">
                <a:solidFill>
                  <a:schemeClr val="bg1"/>
                </a:solidFill>
              </a:rPr>
              <a:t>Behav</a:t>
            </a:r>
            <a:r>
              <a:rPr lang="en-US" sz="2000">
                <a:solidFill>
                  <a:schemeClr val="bg1"/>
                </a:solidFill>
              </a:rPr>
              <a:t> Neurol. 2022 Feb 17;2022:6711160. </a:t>
            </a:r>
            <a:r>
              <a:rPr lang="pl-PL" sz="2000">
                <a:solidFill>
                  <a:schemeClr val="bg1"/>
                </a:solidFill>
              </a:rPr>
              <a:t>Deng W, Ke H, Wang S, Li Z, Li S, Lv P, Li F, Chen Y. </a:t>
            </a:r>
            <a:endParaRPr lang="en-US" sz="2000">
              <a:solidFill>
                <a:schemeClr val="bg1"/>
              </a:solidFill>
            </a:endParaRPr>
          </a:p>
        </p:txBody>
      </p:sp>
      <p:sp>
        <p:nvSpPr>
          <p:cNvPr id="3" name="Content Placeholder 2">
            <a:extLst>
              <a:ext uri="{FF2B5EF4-FFF2-40B4-BE49-F238E27FC236}">
                <a16:creationId xmlns:a16="http://schemas.microsoft.com/office/drawing/2014/main" id="{2D609293-781F-6651-0E91-DB9931BE859A}"/>
              </a:ext>
            </a:extLst>
          </p:cNvPr>
          <p:cNvSpPr>
            <a:spLocks noGrp="1"/>
          </p:cNvSpPr>
          <p:nvPr>
            <p:ph idx="1"/>
          </p:nvPr>
        </p:nvSpPr>
        <p:spPr>
          <a:xfrm>
            <a:off x="140678" y="1884240"/>
            <a:ext cx="10292860" cy="4351338"/>
          </a:xfrm>
        </p:spPr>
        <p:txBody>
          <a:bodyPr>
            <a:normAutofit/>
          </a:bodyPr>
          <a:lstStyle/>
          <a:p>
            <a:r>
              <a:rPr lang="en-US" sz="2400">
                <a:hlinkClick r:id="rId3"/>
              </a:rPr>
              <a:t>https://pmc.ncbi.nlm.nih.gov/articles/PMC8872653/</a:t>
            </a:r>
            <a:endParaRPr lang="en-US" sz="2400"/>
          </a:p>
          <a:p>
            <a:r>
              <a:rPr lang="en-US" sz="2400"/>
              <a:t>HFD Exacerbates Repetitive Behaviors and Metformin Alleviates Them</a:t>
            </a:r>
          </a:p>
          <a:p>
            <a:pPr lvl="1"/>
            <a:r>
              <a:rPr lang="en-US" sz="2000" i="1"/>
              <a:t>Marble burying and self-grooming tests </a:t>
            </a:r>
            <a:r>
              <a:rPr lang="en-US" sz="2000"/>
              <a:t>were used to measure</a:t>
            </a:r>
            <a:r>
              <a:rPr lang="en-US" sz="2000" b="1" i="1"/>
              <a:t> repetitive and stereotyped behaviors. </a:t>
            </a:r>
          </a:p>
          <a:p>
            <a:pPr lvl="1"/>
            <a:r>
              <a:rPr lang="en-US" sz="2000"/>
              <a:t>The HFD-fed mice displayed higher levels of marble-burying and self-grooming behavior than the ND-fed mice (Figures 2(a) and 2(b), p &lt; 0.05). </a:t>
            </a:r>
          </a:p>
          <a:p>
            <a:r>
              <a:rPr lang="en-US" sz="2400" b="1"/>
              <a:t>Metformin administration significantly reversed this increase </a:t>
            </a:r>
            <a:r>
              <a:rPr lang="en-US" sz="2400"/>
              <a:t>in both tests.</a:t>
            </a:r>
          </a:p>
          <a:p>
            <a:pPr lvl="1"/>
            <a:r>
              <a:rPr lang="en-US" sz="2000"/>
              <a:t> Together, these results indicate that HFD aggravates repetitive behaviors, and metformin alleviates them. </a:t>
            </a:r>
          </a:p>
        </p:txBody>
      </p:sp>
    </p:spTree>
    <p:extLst>
      <p:ext uri="{BB962C8B-B14F-4D97-AF65-F5344CB8AC3E}">
        <p14:creationId xmlns:p14="http://schemas.microsoft.com/office/powerpoint/2010/main" val="41640955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F5034-31A2-813D-FC1F-1C1AE15A35D6}"/>
              </a:ext>
            </a:extLst>
          </p:cNvPr>
          <p:cNvSpPr>
            <a:spLocks noGrp="1"/>
          </p:cNvSpPr>
          <p:nvPr>
            <p:ph type="title"/>
          </p:nvPr>
        </p:nvSpPr>
        <p:spPr>
          <a:xfrm>
            <a:off x="158262" y="153072"/>
            <a:ext cx="10515600" cy="1029921"/>
          </a:xfrm>
          <a:solidFill>
            <a:srgbClr val="0070C0"/>
          </a:solidFill>
        </p:spPr>
        <p:txBody>
          <a:bodyPr>
            <a:noAutofit/>
          </a:bodyPr>
          <a:lstStyle/>
          <a:p>
            <a:pPr algn="ctr"/>
            <a:r>
              <a:rPr lang="en-US" sz="2800" b="1">
                <a:solidFill>
                  <a:schemeClr val="bg1"/>
                </a:solidFill>
              </a:rPr>
              <a:t>“Diabetes drug may help symptoms of autism associated condition”</a:t>
            </a:r>
          </a:p>
        </p:txBody>
      </p:sp>
      <p:sp>
        <p:nvSpPr>
          <p:cNvPr id="3" name="Content Placeholder 2">
            <a:extLst>
              <a:ext uri="{FF2B5EF4-FFF2-40B4-BE49-F238E27FC236}">
                <a16:creationId xmlns:a16="http://schemas.microsoft.com/office/drawing/2014/main" id="{D48E16E6-FE67-810B-173F-0779B96C09A6}"/>
              </a:ext>
            </a:extLst>
          </p:cNvPr>
          <p:cNvSpPr>
            <a:spLocks noGrp="1"/>
          </p:cNvSpPr>
          <p:nvPr>
            <p:ph idx="1"/>
          </p:nvPr>
        </p:nvSpPr>
        <p:spPr>
          <a:xfrm>
            <a:off x="158262" y="1335911"/>
            <a:ext cx="10515600" cy="5053166"/>
          </a:xfrm>
        </p:spPr>
        <p:txBody>
          <a:bodyPr>
            <a:normAutofit fontScale="77500" lnSpcReduction="20000"/>
          </a:bodyPr>
          <a:lstStyle/>
          <a:p>
            <a:r>
              <a:rPr lang="en-US"/>
              <a:t>Scientists have found that</a:t>
            </a:r>
            <a:r>
              <a:rPr lang="en-US" b="1"/>
              <a:t> metformin</a:t>
            </a:r>
            <a:r>
              <a:rPr lang="en-US" b="1" i="1"/>
              <a:t> improves sociability and reduces symptomatic </a:t>
            </a:r>
            <a:r>
              <a:rPr lang="en-US" b="1" i="1" err="1"/>
              <a:t>behaviours</a:t>
            </a:r>
            <a:r>
              <a:rPr lang="en-US" b="1" i="1"/>
              <a:t> </a:t>
            </a:r>
            <a:r>
              <a:rPr lang="en-US" i="1"/>
              <a:t>in adult mice with a form of </a:t>
            </a:r>
            <a:r>
              <a:rPr lang="en-US" b="1" i="1"/>
              <a:t>Fragile X syndrome </a:t>
            </a:r>
            <a:r>
              <a:rPr lang="en-US"/>
              <a:t>and, if clinical trials prove successful, that metformin could be repurposed as a therapy for Fragile X syndrome within a few years.</a:t>
            </a:r>
          </a:p>
          <a:p>
            <a:pPr lvl="1"/>
            <a:r>
              <a:rPr lang="en-US"/>
              <a:t>Fragile X syndrome is caused by inherited defects in a gene called FMR1, which leads to excess protein production in the brain. This results in the breakdown of connections between brain cells, leading to changes in </a:t>
            </a:r>
            <a:r>
              <a:rPr lang="en-US" err="1"/>
              <a:t>behaviour</a:t>
            </a:r>
            <a:r>
              <a:rPr lang="en-US"/>
              <a:t>.</a:t>
            </a:r>
          </a:p>
          <a:p>
            <a:pPr lvl="1"/>
            <a:r>
              <a:rPr lang="en-US"/>
              <a:t>The team led by the University of Edinburgh and McGill University in Canada looked at the effects of metformin on mice that lack the FMR1 gene. These mice usually have symptoms consistent with Fragile X syndrome – they exhibit repetitive </a:t>
            </a:r>
            <a:r>
              <a:rPr lang="en-US" err="1"/>
              <a:t>behaviours</a:t>
            </a:r>
            <a:r>
              <a:rPr lang="en-US"/>
              <a:t> such as increased grooming and do not </a:t>
            </a:r>
            <a:r>
              <a:rPr lang="en-US" err="1"/>
              <a:t>socialise</a:t>
            </a:r>
            <a:r>
              <a:rPr lang="en-US"/>
              <a:t> with other mice.</a:t>
            </a:r>
          </a:p>
          <a:p>
            <a:pPr marL="457200" lvl="1" indent="0">
              <a:buNone/>
            </a:pPr>
            <a:endParaRPr lang="en-US" sz="1300"/>
          </a:p>
          <a:p>
            <a:pPr marL="457200" lvl="1" indent="0">
              <a:buNone/>
            </a:pPr>
            <a:endParaRPr lang="en-US" sz="1300"/>
          </a:p>
          <a:p>
            <a:r>
              <a:rPr lang="en-US" sz="3100" i="1"/>
              <a:t>“Metformin has been extensively used as a therapy for type 2 diabetes for more than 30 years, and its safety and tolerability are well documented. </a:t>
            </a:r>
            <a:r>
              <a:rPr lang="en-US" sz="3100" b="1" i="1"/>
              <a:t>Our study suggests the drug could be a novel therapeutic for Fragile X syndrome, a common type of autism. We next plan to investigate whether metformin offers any benefits for other types of autism</a:t>
            </a:r>
            <a:r>
              <a:rPr lang="en-US" sz="3100" i="1"/>
              <a:t>.” </a:t>
            </a:r>
          </a:p>
          <a:p>
            <a:pPr marL="0" indent="0">
              <a:buNone/>
            </a:pPr>
            <a:r>
              <a:rPr lang="en-US" sz="3100" i="1"/>
              <a:t>	</a:t>
            </a:r>
            <a:r>
              <a:rPr lang="en-US" sz="2300" i="1"/>
              <a:t>Dr. Christos Gkogkas, Chancellor’s Fellow, Patrick Wild Centre for Research into Autism</a:t>
            </a:r>
          </a:p>
          <a:p>
            <a:pPr marL="0" indent="0">
              <a:buNone/>
            </a:pPr>
            <a:endParaRPr lang="en-US"/>
          </a:p>
          <a:p>
            <a:endParaRPr lang="en-US"/>
          </a:p>
        </p:txBody>
      </p:sp>
    </p:spTree>
    <p:extLst>
      <p:ext uri="{BB962C8B-B14F-4D97-AF65-F5344CB8AC3E}">
        <p14:creationId xmlns:p14="http://schemas.microsoft.com/office/powerpoint/2010/main" val="19214400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3418E-444F-CA61-37CB-AB9AB33EC197}"/>
              </a:ext>
            </a:extLst>
          </p:cNvPr>
          <p:cNvSpPr>
            <a:spLocks noGrp="1"/>
          </p:cNvSpPr>
          <p:nvPr>
            <p:ph type="title"/>
          </p:nvPr>
        </p:nvSpPr>
        <p:spPr>
          <a:xfrm>
            <a:off x="152400" y="212726"/>
            <a:ext cx="10515600" cy="1060904"/>
          </a:xfrm>
          <a:solidFill>
            <a:srgbClr val="0070C0"/>
          </a:solidFill>
        </p:spPr>
        <p:txBody>
          <a:bodyPr>
            <a:normAutofit/>
          </a:bodyPr>
          <a:lstStyle/>
          <a:p>
            <a:pPr algn="ctr"/>
            <a:r>
              <a:rPr lang="en-US" sz="4000" b="1">
                <a:solidFill>
                  <a:schemeClr val="bg1"/>
                </a:solidFill>
              </a:rPr>
              <a:t>What about SGLT2i medications?</a:t>
            </a:r>
          </a:p>
        </p:txBody>
      </p:sp>
      <p:sp>
        <p:nvSpPr>
          <p:cNvPr id="3" name="Content Placeholder 2">
            <a:extLst>
              <a:ext uri="{FF2B5EF4-FFF2-40B4-BE49-F238E27FC236}">
                <a16:creationId xmlns:a16="http://schemas.microsoft.com/office/drawing/2014/main" id="{B23BF2FE-753F-5396-AD6B-3E30EB6CB91F}"/>
              </a:ext>
            </a:extLst>
          </p:cNvPr>
          <p:cNvSpPr>
            <a:spLocks noGrp="1"/>
          </p:cNvSpPr>
          <p:nvPr>
            <p:ph idx="1"/>
          </p:nvPr>
        </p:nvSpPr>
        <p:spPr>
          <a:xfrm>
            <a:off x="152400" y="1458686"/>
            <a:ext cx="10515600" cy="5072743"/>
          </a:xfrm>
        </p:spPr>
        <p:txBody>
          <a:bodyPr/>
          <a:lstStyle/>
          <a:p>
            <a:r>
              <a:rPr lang="en-US" sz="2400"/>
              <a:t>SGLT2 proteins are present in the Central Nervous System (CNS)</a:t>
            </a:r>
          </a:p>
          <a:p>
            <a:pPr marL="457200" lvl="1" indent="0">
              <a:buNone/>
            </a:pPr>
            <a:r>
              <a:rPr lang="en-US" sz="1600" err="1"/>
              <a:t>Pharmacol</a:t>
            </a:r>
            <a:r>
              <a:rPr lang="en-US" sz="1600"/>
              <a:t> Res. 2022 Feb:176:106062. Cognitive impairment and type 2 diabetes mellitus: Focus of SGLT2 inhibitors treatment. Maria Rosaria Rizzo et al.</a:t>
            </a:r>
          </a:p>
          <a:p>
            <a:pPr marL="457200" lvl="1" indent="0">
              <a:buNone/>
            </a:pPr>
            <a:endParaRPr lang="en-US" sz="800"/>
          </a:p>
          <a:p>
            <a:r>
              <a:rPr lang="en-US" sz="2200"/>
              <a:t>Sodium-glucose cotransporters 2 (SGLT2) are widely found in various brain regions, such as the hippocampus, cerebellum, and blood-brain barrier (BBB). </a:t>
            </a:r>
          </a:p>
          <a:p>
            <a:pPr lvl="1"/>
            <a:r>
              <a:rPr lang="en-US" sz="2000"/>
              <a:t>This makes them a potential target in treating many central nervous system disorders &amp; SGLT2i are being extensively studied for potency in preventing or protecting against certain neurological diseases. </a:t>
            </a:r>
          </a:p>
          <a:p>
            <a:pPr lvl="1"/>
            <a:r>
              <a:rPr lang="en-US" sz="2000"/>
              <a:t>Three main mechanisms that link SGLT2 inhibitors with cognitive function are that SGLT2i </a:t>
            </a:r>
          </a:p>
          <a:p>
            <a:pPr lvl="2"/>
            <a:r>
              <a:rPr lang="en-US" sz="1800"/>
              <a:t>reduces reactive oxygen species (ROS)</a:t>
            </a:r>
          </a:p>
          <a:p>
            <a:pPr lvl="2"/>
            <a:r>
              <a:rPr lang="en-US" sz="1800"/>
              <a:t> lessens leakage of BBB and </a:t>
            </a:r>
          </a:p>
          <a:p>
            <a:pPr lvl="2"/>
            <a:r>
              <a:rPr lang="en-US" sz="1800"/>
              <a:t>decreases microglia burden and acetylcholinesterase levels.</a:t>
            </a:r>
          </a:p>
          <a:p>
            <a:pPr marL="914400" lvl="2" indent="0">
              <a:buNone/>
            </a:pPr>
            <a:r>
              <a:rPr lang="en-US" sz="1400"/>
              <a:t>Jasleen B, Vishal GK, Sameera M, Fahad M, Brendan O, Deion S, </a:t>
            </a:r>
            <a:r>
              <a:rPr lang="en-US" sz="1400" err="1"/>
              <a:t>Pemminati</a:t>
            </a:r>
            <a:r>
              <a:rPr lang="en-US" sz="1400"/>
              <a:t> S. Sodium-Glucose Cotransporter 2 (SGLT2) Inhibitors: Benefits Versus Risk. Cureus. 2023 Jan 18;15</a:t>
            </a:r>
          </a:p>
        </p:txBody>
      </p:sp>
    </p:spTree>
    <p:extLst>
      <p:ext uri="{BB962C8B-B14F-4D97-AF65-F5344CB8AC3E}">
        <p14:creationId xmlns:p14="http://schemas.microsoft.com/office/powerpoint/2010/main" val="3471201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8196D-22F9-F290-E287-2663D3DE6F4E}"/>
              </a:ext>
            </a:extLst>
          </p:cNvPr>
          <p:cNvSpPr>
            <a:spLocks noGrp="1"/>
          </p:cNvSpPr>
          <p:nvPr>
            <p:ph type="title"/>
          </p:nvPr>
        </p:nvSpPr>
        <p:spPr>
          <a:xfrm>
            <a:off x="130629" y="190954"/>
            <a:ext cx="10515600" cy="1158876"/>
          </a:xfrm>
          <a:solidFill>
            <a:srgbClr val="0070C0"/>
          </a:solidFill>
        </p:spPr>
        <p:txBody>
          <a:bodyPr>
            <a:normAutofit/>
          </a:bodyPr>
          <a:lstStyle/>
          <a:p>
            <a:pPr algn="ctr"/>
            <a:r>
              <a:rPr lang="en-US" sz="4000">
                <a:solidFill>
                  <a:schemeClr val="bg1"/>
                </a:solidFill>
              </a:rPr>
              <a:t>Clinical Question</a:t>
            </a:r>
          </a:p>
        </p:txBody>
      </p:sp>
      <p:sp>
        <p:nvSpPr>
          <p:cNvPr id="3" name="Content Placeholder 2">
            <a:extLst>
              <a:ext uri="{FF2B5EF4-FFF2-40B4-BE49-F238E27FC236}">
                <a16:creationId xmlns:a16="http://schemas.microsoft.com/office/drawing/2014/main" id="{369C8AB4-6BC4-9030-F891-73AAB75A751B}"/>
              </a:ext>
            </a:extLst>
          </p:cNvPr>
          <p:cNvSpPr>
            <a:spLocks noGrp="1"/>
          </p:cNvSpPr>
          <p:nvPr>
            <p:ph idx="1"/>
          </p:nvPr>
        </p:nvSpPr>
        <p:spPr>
          <a:xfrm>
            <a:off x="130629" y="1542596"/>
            <a:ext cx="10515600" cy="4923517"/>
          </a:xfrm>
        </p:spPr>
        <p:txBody>
          <a:bodyPr/>
          <a:lstStyle/>
          <a:p>
            <a:r>
              <a:rPr lang="en-US" b="1" i="1"/>
              <a:t>“How to assist with BG control and eating habits.”</a:t>
            </a:r>
          </a:p>
          <a:p>
            <a:pPr marL="0" indent="0">
              <a:buNone/>
            </a:pPr>
            <a:endParaRPr lang="en-US" sz="800" b="1" i="1"/>
          </a:p>
          <a:p>
            <a:pPr lvl="1"/>
            <a:r>
              <a:rPr lang="en-US"/>
              <a:t>31-year-old female with </a:t>
            </a:r>
            <a:r>
              <a:rPr lang="en-US" b="1"/>
              <a:t>ADHD, Autism Spectrum Disorder (ASD), Chronic Depression, Mild Intellectual Disability (ID)</a:t>
            </a:r>
          </a:p>
          <a:p>
            <a:pPr lvl="2"/>
            <a:r>
              <a:rPr lang="en-US" sz="2400"/>
              <a:t>Pt struggles with impulsivity and binge eating cycles, choosing large portions. </a:t>
            </a:r>
          </a:p>
          <a:p>
            <a:pPr lvl="3"/>
            <a:r>
              <a:rPr lang="en-US" sz="2000"/>
              <a:t>Verbalizes desire to lose weight and control BG, but difficulty day to day. </a:t>
            </a:r>
          </a:p>
          <a:p>
            <a:pPr marL="1371600" lvl="3" indent="0">
              <a:buNone/>
            </a:pPr>
            <a:endParaRPr lang="en-US" sz="800"/>
          </a:p>
          <a:p>
            <a:pPr lvl="2"/>
            <a:r>
              <a:rPr lang="en-US" sz="2400"/>
              <a:t>Mother very supportive but struggles with how to best help.</a:t>
            </a:r>
          </a:p>
          <a:p>
            <a:pPr marL="914400" lvl="2" indent="0">
              <a:buNone/>
            </a:pPr>
            <a:endParaRPr lang="en-US" sz="800"/>
          </a:p>
          <a:p>
            <a:pPr lvl="2"/>
            <a:r>
              <a:rPr lang="en-US" sz="2400"/>
              <a:t>Issues with CGM sensor staying on…. </a:t>
            </a:r>
          </a:p>
          <a:p>
            <a:pPr lvl="1"/>
            <a:endParaRPr lang="en-US"/>
          </a:p>
        </p:txBody>
      </p:sp>
    </p:spTree>
    <p:extLst>
      <p:ext uri="{BB962C8B-B14F-4D97-AF65-F5344CB8AC3E}">
        <p14:creationId xmlns:p14="http://schemas.microsoft.com/office/powerpoint/2010/main" val="670722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B0E3E-9F17-C826-CE6C-D664A73EDBCE}"/>
              </a:ext>
            </a:extLst>
          </p:cNvPr>
          <p:cNvSpPr>
            <a:spLocks noGrp="1"/>
          </p:cNvSpPr>
          <p:nvPr>
            <p:ph type="title"/>
          </p:nvPr>
        </p:nvSpPr>
        <p:spPr>
          <a:xfrm>
            <a:off x="152400" y="158296"/>
            <a:ext cx="10515600" cy="1325563"/>
          </a:xfrm>
          <a:solidFill>
            <a:srgbClr val="0070C0"/>
          </a:solidFill>
        </p:spPr>
        <p:txBody>
          <a:bodyPr>
            <a:normAutofit/>
          </a:bodyPr>
          <a:lstStyle/>
          <a:p>
            <a:pPr algn="ctr"/>
            <a:r>
              <a:rPr lang="en-US" sz="2800" b="1">
                <a:solidFill>
                  <a:schemeClr val="bg1"/>
                </a:solidFill>
              </a:rPr>
              <a:t>Repurposing SGLT2 Inhibitors for Neurological Disorders: A Focus on the Autism Spectrum Disorder. </a:t>
            </a:r>
            <a:br>
              <a:rPr lang="en-US" sz="2800">
                <a:solidFill>
                  <a:schemeClr val="bg1"/>
                </a:solidFill>
              </a:rPr>
            </a:br>
            <a:r>
              <a:rPr lang="en-US" sz="2000">
                <a:solidFill>
                  <a:schemeClr val="bg1"/>
                </a:solidFill>
              </a:rPr>
              <a:t>Molecules. 2022 Oct 23;27(21):7174. Nakhal MM, </a:t>
            </a:r>
            <a:r>
              <a:rPr lang="en-US" sz="2000" err="1">
                <a:solidFill>
                  <a:schemeClr val="bg1"/>
                </a:solidFill>
              </a:rPr>
              <a:t>Aburuz</a:t>
            </a:r>
            <a:r>
              <a:rPr lang="en-US" sz="2000">
                <a:solidFill>
                  <a:schemeClr val="bg1"/>
                </a:solidFill>
              </a:rPr>
              <a:t> S, </a:t>
            </a:r>
            <a:r>
              <a:rPr lang="en-US" sz="2000" err="1">
                <a:solidFill>
                  <a:schemeClr val="bg1"/>
                </a:solidFill>
              </a:rPr>
              <a:t>Sadek</a:t>
            </a:r>
            <a:r>
              <a:rPr lang="en-US" sz="2000">
                <a:solidFill>
                  <a:schemeClr val="bg1"/>
                </a:solidFill>
              </a:rPr>
              <a:t> B, </a:t>
            </a:r>
            <a:r>
              <a:rPr lang="en-US" sz="2000" err="1">
                <a:solidFill>
                  <a:schemeClr val="bg1"/>
                </a:solidFill>
              </a:rPr>
              <a:t>Akour</a:t>
            </a:r>
            <a:r>
              <a:rPr lang="en-US" sz="2000">
                <a:solidFill>
                  <a:schemeClr val="bg1"/>
                </a:solidFill>
              </a:rPr>
              <a:t> A. </a:t>
            </a:r>
          </a:p>
        </p:txBody>
      </p:sp>
      <p:sp>
        <p:nvSpPr>
          <p:cNvPr id="3" name="Content Placeholder 2">
            <a:extLst>
              <a:ext uri="{FF2B5EF4-FFF2-40B4-BE49-F238E27FC236}">
                <a16:creationId xmlns:a16="http://schemas.microsoft.com/office/drawing/2014/main" id="{7EDEBD9B-EF25-63C5-2B21-7B73C060D4B1}"/>
              </a:ext>
            </a:extLst>
          </p:cNvPr>
          <p:cNvSpPr>
            <a:spLocks noGrp="1"/>
          </p:cNvSpPr>
          <p:nvPr>
            <p:ph idx="1"/>
          </p:nvPr>
        </p:nvSpPr>
        <p:spPr>
          <a:xfrm>
            <a:off x="152400" y="1567542"/>
            <a:ext cx="10515600" cy="5040087"/>
          </a:xfrm>
        </p:spPr>
        <p:txBody>
          <a:bodyPr>
            <a:normAutofit/>
          </a:bodyPr>
          <a:lstStyle/>
          <a:p>
            <a:r>
              <a:rPr lang="en-US" sz="2000"/>
              <a:t>Autism spectrum disorder (ASD) is a neurodevelopmental disorder with a substantially increasing incidence rate. It is characterized by repetitive behavior, learning difficulties, deficits in social communication, and interactions. </a:t>
            </a:r>
          </a:p>
          <a:p>
            <a:r>
              <a:rPr lang="en-US" sz="2000"/>
              <a:t>Numerous medications, dietary supplements, and behavioral treatments have been recommended for the management of this condition, however, there is no cure yet. </a:t>
            </a:r>
          </a:p>
          <a:p>
            <a:r>
              <a:rPr lang="en-US" sz="2400"/>
              <a:t>Recent studies have examined the </a:t>
            </a:r>
            <a:r>
              <a:rPr lang="en-US" sz="2400" b="1"/>
              <a:t>therapeutic potential of the sodium-glucose cotransporter 2 (SGLT2) inhibitors </a:t>
            </a:r>
            <a:r>
              <a:rPr lang="en-US" sz="2400"/>
              <a:t>in neurodevelopmental diseases, based on their proved </a:t>
            </a:r>
            <a:r>
              <a:rPr lang="en-US" sz="2400" b="1" i="1"/>
              <a:t>antioxidan</a:t>
            </a:r>
            <a:r>
              <a:rPr lang="en-US" sz="2400"/>
              <a:t>t and </a:t>
            </a:r>
            <a:r>
              <a:rPr lang="en-US" sz="2400" b="1" i="1"/>
              <a:t>anti-inflammatory</a:t>
            </a:r>
            <a:r>
              <a:rPr lang="en-US" sz="2400"/>
              <a:t> effects and ability to cross the blood-brain barrier</a:t>
            </a:r>
          </a:p>
          <a:p>
            <a:r>
              <a:rPr lang="en-US" sz="2400" b="1" i="1"/>
              <a:t>SGLT2 inhibitors have the potential to improve ASD patients’ behavioral and brain disruptions </a:t>
            </a:r>
            <a:r>
              <a:rPr lang="en-US" sz="2400"/>
              <a:t>by increasing the cerebral brain derived neurotrophic factor and reducing the cerebral oxidative stress, including elevated the GSH and catalase activity, reduced MDA, amyloid levels, plaque density, and acetylcholinesterase</a:t>
            </a:r>
          </a:p>
        </p:txBody>
      </p:sp>
    </p:spTree>
    <p:extLst>
      <p:ext uri="{BB962C8B-B14F-4D97-AF65-F5344CB8AC3E}">
        <p14:creationId xmlns:p14="http://schemas.microsoft.com/office/powerpoint/2010/main" val="26239245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D18864-FD8D-1626-EEF4-354D804105BD}"/>
              </a:ext>
            </a:extLst>
          </p:cNvPr>
          <p:cNvSpPr>
            <a:spLocks noGrp="1"/>
          </p:cNvSpPr>
          <p:nvPr>
            <p:ph type="title"/>
          </p:nvPr>
        </p:nvSpPr>
        <p:spPr>
          <a:xfrm>
            <a:off x="228600" y="278039"/>
            <a:ext cx="10515600" cy="1017361"/>
          </a:xfrm>
          <a:solidFill>
            <a:srgbClr val="0070C0"/>
          </a:solidFill>
        </p:spPr>
        <p:txBody>
          <a:bodyPr>
            <a:normAutofit/>
          </a:bodyPr>
          <a:lstStyle/>
          <a:p>
            <a:pPr algn="ctr"/>
            <a:r>
              <a:rPr lang="en-US" sz="3600" b="1">
                <a:solidFill>
                  <a:schemeClr val="bg1"/>
                </a:solidFill>
              </a:rPr>
              <a:t>Challenges with treating ASD </a:t>
            </a:r>
          </a:p>
        </p:txBody>
      </p:sp>
      <p:sp>
        <p:nvSpPr>
          <p:cNvPr id="3" name="Content Placeholder 2">
            <a:extLst>
              <a:ext uri="{FF2B5EF4-FFF2-40B4-BE49-F238E27FC236}">
                <a16:creationId xmlns:a16="http://schemas.microsoft.com/office/drawing/2014/main" id="{BF104AA8-2E55-CC8F-A764-F32C454B18F8}"/>
              </a:ext>
            </a:extLst>
          </p:cNvPr>
          <p:cNvSpPr>
            <a:spLocks noGrp="1"/>
          </p:cNvSpPr>
          <p:nvPr>
            <p:ph idx="1"/>
          </p:nvPr>
        </p:nvSpPr>
        <p:spPr>
          <a:xfrm>
            <a:off x="228600" y="1469571"/>
            <a:ext cx="10515600" cy="4953000"/>
          </a:xfrm>
        </p:spPr>
        <p:txBody>
          <a:bodyPr>
            <a:noAutofit/>
          </a:bodyPr>
          <a:lstStyle/>
          <a:p>
            <a:pPr marL="0" indent="0">
              <a:buNone/>
            </a:pPr>
            <a:r>
              <a:rPr lang="en-US" sz="2400"/>
              <a:t>Interview with  Michael </a:t>
            </a:r>
            <a:r>
              <a:rPr lang="en-US" sz="2400" err="1"/>
              <a:t>Tranfaglia</a:t>
            </a:r>
            <a:r>
              <a:rPr lang="en-US" sz="2400"/>
              <a:t>, medical director and chief scientific officer at the FRAXA Research Foundation:</a:t>
            </a:r>
          </a:p>
          <a:p>
            <a:r>
              <a:rPr lang="en-US" sz="2400"/>
              <a:t>“</a:t>
            </a:r>
            <a:r>
              <a:rPr lang="en-US" sz="2400" b="1" i="1"/>
              <a:t>One drug or treatment will not help 100% of individuals with ASD</a:t>
            </a:r>
            <a:r>
              <a:rPr lang="en-US" sz="2400"/>
              <a:t>. </a:t>
            </a:r>
          </a:p>
          <a:p>
            <a:pPr lvl="1"/>
            <a:r>
              <a:rPr lang="en-US"/>
              <a:t>Because of this, there has been a reluctance by most of the larger pharmaceutical companies to go into the ASD treatment space.”</a:t>
            </a:r>
          </a:p>
          <a:p>
            <a:r>
              <a:rPr lang="en-US" sz="2400" b="1"/>
              <a:t>“The heterogeneity of the condition </a:t>
            </a:r>
            <a:r>
              <a:rPr lang="en-US" sz="2400"/>
              <a:t>poses another challenge.”</a:t>
            </a:r>
          </a:p>
          <a:p>
            <a:pPr lvl="1"/>
            <a:r>
              <a:rPr lang="en-US"/>
              <a:t>FOR EXAMPLE: Selective serotonin reuptake inhibitors (SSRIs) have been tested for ASD, but the results were “very disappointing” for this reason. </a:t>
            </a:r>
          </a:p>
          <a:p>
            <a:pPr lvl="2"/>
            <a:r>
              <a:rPr lang="en-US"/>
              <a:t>“It was really hard to show that [SSRIs] worked in autism because we got a whole mixed bag of results.”</a:t>
            </a:r>
          </a:p>
          <a:p>
            <a:pPr lvl="2"/>
            <a:r>
              <a:rPr lang="en-US"/>
              <a:t>There were </a:t>
            </a:r>
            <a:r>
              <a:rPr lang="en-US" b="1"/>
              <a:t>subgroups of patients </a:t>
            </a:r>
            <a:r>
              <a:rPr lang="en-US"/>
              <a:t>who appeared to have a “dramatically positive response,” while others got worse, and still others had no response at all.</a:t>
            </a:r>
          </a:p>
        </p:txBody>
      </p:sp>
    </p:spTree>
    <p:extLst>
      <p:ext uri="{BB962C8B-B14F-4D97-AF65-F5344CB8AC3E}">
        <p14:creationId xmlns:p14="http://schemas.microsoft.com/office/powerpoint/2010/main" val="3116709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9C56E-DD26-C71D-2DA5-875022E46187}"/>
              </a:ext>
            </a:extLst>
          </p:cNvPr>
          <p:cNvSpPr>
            <a:spLocks noGrp="1"/>
          </p:cNvSpPr>
          <p:nvPr>
            <p:ph type="title"/>
          </p:nvPr>
        </p:nvSpPr>
        <p:spPr>
          <a:xfrm>
            <a:off x="155154" y="166821"/>
            <a:ext cx="10414875" cy="1188253"/>
          </a:xfrm>
          <a:solidFill>
            <a:srgbClr val="0070C0"/>
          </a:solidFill>
        </p:spPr>
        <p:txBody>
          <a:bodyPr>
            <a:normAutofit/>
          </a:bodyPr>
          <a:lstStyle/>
          <a:p>
            <a:pPr algn="ctr"/>
            <a:r>
              <a:rPr lang="en-US" sz="3600" b="1">
                <a:solidFill>
                  <a:schemeClr val="bg1"/>
                </a:solidFill>
              </a:rPr>
              <a:t>Autism-related eating challenges to keep in mind</a:t>
            </a:r>
          </a:p>
        </p:txBody>
      </p:sp>
      <p:sp>
        <p:nvSpPr>
          <p:cNvPr id="3" name="Content Placeholder 2">
            <a:extLst>
              <a:ext uri="{FF2B5EF4-FFF2-40B4-BE49-F238E27FC236}">
                <a16:creationId xmlns:a16="http://schemas.microsoft.com/office/drawing/2014/main" id="{3E3FB6C1-DE47-E2BE-AA51-4158CA153C31}"/>
              </a:ext>
            </a:extLst>
          </p:cNvPr>
          <p:cNvSpPr>
            <a:spLocks noGrp="1"/>
          </p:cNvSpPr>
          <p:nvPr>
            <p:ph idx="1"/>
          </p:nvPr>
        </p:nvSpPr>
        <p:spPr>
          <a:xfrm>
            <a:off x="155154" y="1476259"/>
            <a:ext cx="10414875" cy="5076941"/>
          </a:xfrm>
        </p:spPr>
        <p:txBody>
          <a:bodyPr>
            <a:normAutofit/>
          </a:bodyPr>
          <a:lstStyle/>
          <a:p>
            <a:r>
              <a:rPr lang="en-US" sz="2400"/>
              <a:t>A strong </a:t>
            </a:r>
            <a:r>
              <a:rPr lang="en-US" sz="2400" b="1"/>
              <a:t>need for routine </a:t>
            </a:r>
            <a:r>
              <a:rPr lang="en-US" sz="2400"/>
              <a:t>is common with autism. </a:t>
            </a:r>
          </a:p>
          <a:p>
            <a:pPr lvl="1"/>
            <a:r>
              <a:rPr lang="en-US" sz="2000"/>
              <a:t>It can make it </a:t>
            </a:r>
            <a:r>
              <a:rPr lang="en-US" sz="2000" b="1" i="1"/>
              <a:t>more difficult to break out of unhealthy patterns </a:t>
            </a:r>
            <a:r>
              <a:rPr lang="en-US" sz="2000"/>
              <a:t>of eating or inactivity.</a:t>
            </a:r>
          </a:p>
          <a:p>
            <a:r>
              <a:rPr lang="en-US" sz="2400"/>
              <a:t>Autism often involves sensory issues and oral-motor weaknesses. Both can contribute to a highly selective diet. </a:t>
            </a:r>
          </a:p>
          <a:p>
            <a:pPr lvl="1"/>
            <a:r>
              <a:rPr lang="en-US" sz="2000"/>
              <a:t>Such diets </a:t>
            </a:r>
            <a:r>
              <a:rPr lang="en-US" sz="2000" b="1" i="1"/>
              <a:t>tend to consist primarily of processed foods high in fat and carbohydrates</a:t>
            </a:r>
            <a:r>
              <a:rPr lang="en-US" sz="2000"/>
              <a:t>, rather than healthier and less caloric fruits and vegetables. </a:t>
            </a:r>
          </a:p>
          <a:p>
            <a:pPr lvl="1"/>
            <a:r>
              <a:rPr lang="en-US" sz="2000"/>
              <a:t>Over the years, such a diet commonly leads to weight gain.</a:t>
            </a:r>
          </a:p>
          <a:p>
            <a:r>
              <a:rPr lang="en-US" sz="2400"/>
              <a:t>Many people affected by autism experience what we call</a:t>
            </a:r>
            <a:r>
              <a:rPr lang="en-US" sz="2400" b="1" i="1"/>
              <a:t> hyperphagia</a:t>
            </a:r>
            <a:r>
              <a:rPr lang="en-US" sz="2400"/>
              <a:t>. This is </a:t>
            </a:r>
            <a:r>
              <a:rPr lang="en-US" sz="2400" i="1"/>
              <a:t>an intense desire to eat that goes beyond true hunger</a:t>
            </a:r>
            <a:r>
              <a:rPr lang="en-US" sz="2400"/>
              <a:t>. </a:t>
            </a:r>
          </a:p>
          <a:p>
            <a:pPr lvl="1"/>
            <a:r>
              <a:rPr lang="en-US" sz="2000"/>
              <a:t>Similar to Prader Willi Syndrome (PWS)</a:t>
            </a:r>
          </a:p>
          <a:p>
            <a:pPr lvl="1"/>
            <a:r>
              <a:rPr lang="en-US" sz="2000"/>
              <a:t>Given unchecked access to food, someone with hyperphagia may eat almost constantly -As the amount of time the adolescent or young adult spends unsupervised tends to increase, unchecked overeating may likewise increase.</a:t>
            </a:r>
          </a:p>
          <a:p>
            <a:r>
              <a:rPr lang="en-US" sz="2400"/>
              <a:t>With ADHD – some patients forget to eat then overeat/binge</a:t>
            </a:r>
          </a:p>
          <a:p>
            <a:endParaRPr lang="en-US" sz="2400"/>
          </a:p>
        </p:txBody>
      </p:sp>
    </p:spTree>
    <p:extLst>
      <p:ext uri="{BB962C8B-B14F-4D97-AF65-F5344CB8AC3E}">
        <p14:creationId xmlns:p14="http://schemas.microsoft.com/office/powerpoint/2010/main" val="30387200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83D11-5897-F659-3A4C-DFC57CAD2498}"/>
              </a:ext>
            </a:extLst>
          </p:cNvPr>
          <p:cNvSpPr>
            <a:spLocks noGrp="1"/>
          </p:cNvSpPr>
          <p:nvPr>
            <p:ph type="title"/>
          </p:nvPr>
        </p:nvSpPr>
        <p:spPr>
          <a:xfrm>
            <a:off x="134815" y="201002"/>
            <a:ext cx="10515600" cy="1229213"/>
          </a:xfrm>
          <a:solidFill>
            <a:srgbClr val="0070C0"/>
          </a:solidFill>
        </p:spPr>
        <p:txBody>
          <a:bodyPr>
            <a:noAutofit/>
          </a:bodyPr>
          <a:lstStyle/>
          <a:p>
            <a:pPr algn="ctr"/>
            <a:r>
              <a:rPr lang="en-US" sz="2800" b="1">
                <a:solidFill>
                  <a:schemeClr val="bg1"/>
                </a:solidFill>
              </a:rPr>
              <a:t>Advice from The PWS Association</a:t>
            </a:r>
            <a:br>
              <a:rPr lang="en-US" sz="2800" b="1">
                <a:solidFill>
                  <a:schemeClr val="bg1"/>
                </a:solidFill>
              </a:rPr>
            </a:br>
            <a:r>
              <a:rPr lang="en-US" sz="2800" b="1">
                <a:solidFill>
                  <a:schemeClr val="bg1"/>
                </a:solidFill>
              </a:rPr>
              <a:t>Handout: “People with Prader Willi syndrome can avoid obesity” </a:t>
            </a:r>
          </a:p>
        </p:txBody>
      </p:sp>
      <p:sp>
        <p:nvSpPr>
          <p:cNvPr id="3" name="Content Placeholder 2">
            <a:extLst>
              <a:ext uri="{FF2B5EF4-FFF2-40B4-BE49-F238E27FC236}">
                <a16:creationId xmlns:a16="http://schemas.microsoft.com/office/drawing/2014/main" id="{D1004A06-AD4B-619F-E228-E9B4AF520C15}"/>
              </a:ext>
            </a:extLst>
          </p:cNvPr>
          <p:cNvSpPr>
            <a:spLocks noGrp="1"/>
          </p:cNvSpPr>
          <p:nvPr>
            <p:ph sz="half" idx="1"/>
          </p:nvPr>
        </p:nvSpPr>
        <p:spPr>
          <a:xfrm>
            <a:off x="158261" y="1582615"/>
            <a:ext cx="5181600" cy="5169877"/>
          </a:xfrm>
        </p:spPr>
        <p:txBody>
          <a:bodyPr>
            <a:normAutofit fontScale="55000" lnSpcReduction="20000"/>
          </a:bodyPr>
          <a:lstStyle/>
          <a:p>
            <a:r>
              <a:rPr lang="en-US"/>
              <a:t>Why are people with PWS at high risk of obesity?</a:t>
            </a:r>
          </a:p>
          <a:p>
            <a:pPr lvl="1"/>
            <a:r>
              <a:rPr lang="en-US" b="1"/>
              <a:t>Excessive drive to eat (hyperphagia) that results from genetic abnormalities and starts at a young age</a:t>
            </a:r>
          </a:p>
          <a:p>
            <a:pPr lvl="1"/>
            <a:r>
              <a:rPr lang="en-US"/>
              <a:t> Lifelong impaired satiety of hypothalamic origin</a:t>
            </a:r>
          </a:p>
          <a:p>
            <a:pPr lvl="1"/>
            <a:r>
              <a:rPr lang="en-US" b="1"/>
              <a:t>Self-control of food intake is not possible without external support</a:t>
            </a:r>
          </a:p>
          <a:p>
            <a:pPr lvl="1"/>
            <a:r>
              <a:rPr lang="en-US"/>
              <a:t> Lower than normal energy requirements and low muscle mass</a:t>
            </a:r>
          </a:p>
          <a:p>
            <a:r>
              <a:rPr lang="en-US"/>
              <a:t> How can families and caregivers manage the risks?</a:t>
            </a:r>
          </a:p>
          <a:p>
            <a:pPr lvl="1"/>
            <a:r>
              <a:rPr lang="en-US" b="1"/>
              <a:t>Accept that people with PWS need special and ongoing support with food</a:t>
            </a:r>
          </a:p>
          <a:p>
            <a:pPr lvl="1"/>
            <a:r>
              <a:rPr lang="en-US" b="1" i="1"/>
              <a:t>Collaborate with the person with PWS when planning environmental controls </a:t>
            </a:r>
          </a:p>
          <a:p>
            <a:pPr lvl="1"/>
            <a:r>
              <a:rPr lang="en-US"/>
              <a:t>Provide nutritionally balanced menus that take account of reduced energy needs</a:t>
            </a:r>
          </a:p>
          <a:p>
            <a:pPr lvl="1"/>
            <a:r>
              <a:rPr lang="en-US"/>
              <a:t> Avoid sugary drinks and foods that are high in calories and low in nutrients</a:t>
            </a:r>
          </a:p>
          <a:p>
            <a:pPr lvl="1"/>
            <a:r>
              <a:rPr lang="en-US" b="1"/>
              <a:t>Provide a food secure environment where food is not freely available to prevent  excessive energy intake and reduce temptation</a:t>
            </a:r>
          </a:p>
          <a:p>
            <a:pPr lvl="1"/>
            <a:r>
              <a:rPr lang="en-US"/>
              <a:t>Support regular physical activity, which is key to good health and fitness* </a:t>
            </a:r>
          </a:p>
          <a:p>
            <a:pPr lvl="1"/>
            <a:r>
              <a:rPr lang="en-US" b="1"/>
              <a:t>Engage people with PWS in regular, purposeful activities to use energy and  distract from the desire to eat </a:t>
            </a:r>
          </a:p>
          <a:p>
            <a:pPr lvl="1"/>
            <a:r>
              <a:rPr lang="en-US"/>
              <a:t>Ensure all caregivers understand PWS and are consistent around access to food  and opportunities to obtain food</a:t>
            </a:r>
          </a:p>
          <a:p>
            <a:endParaRPr lang="en-US"/>
          </a:p>
        </p:txBody>
      </p:sp>
      <p:sp>
        <p:nvSpPr>
          <p:cNvPr id="4" name="Content Placeholder 3">
            <a:extLst>
              <a:ext uri="{FF2B5EF4-FFF2-40B4-BE49-F238E27FC236}">
                <a16:creationId xmlns:a16="http://schemas.microsoft.com/office/drawing/2014/main" id="{4C6641AB-72DD-EF38-62B2-656E05EB0A87}"/>
              </a:ext>
            </a:extLst>
          </p:cNvPr>
          <p:cNvSpPr>
            <a:spLocks noGrp="1"/>
          </p:cNvSpPr>
          <p:nvPr>
            <p:ph sz="half" idx="2"/>
          </p:nvPr>
        </p:nvSpPr>
        <p:spPr>
          <a:xfrm>
            <a:off x="5468815" y="1582615"/>
            <a:ext cx="5181600" cy="4910259"/>
          </a:xfrm>
        </p:spPr>
        <p:txBody>
          <a:bodyPr>
            <a:normAutofit fontScale="55000" lnSpcReduction="20000"/>
          </a:bodyPr>
          <a:lstStyle/>
          <a:p>
            <a:r>
              <a:rPr lang="en-US"/>
              <a:t> What is likely if food is not managed?</a:t>
            </a:r>
          </a:p>
          <a:p>
            <a:pPr lvl="1"/>
            <a:r>
              <a:rPr lang="en-US" b="1"/>
              <a:t>Extreme obesity and a reduced lifespan</a:t>
            </a:r>
          </a:p>
          <a:p>
            <a:pPr lvl="1"/>
            <a:r>
              <a:rPr lang="en-US" b="1"/>
              <a:t>Health problems resulting from obesity, including disordered sleep and cardiovascular diseases</a:t>
            </a:r>
          </a:p>
          <a:p>
            <a:pPr lvl="1"/>
            <a:r>
              <a:rPr lang="en-US"/>
              <a:t>Increased </a:t>
            </a:r>
            <a:r>
              <a:rPr lang="en-US" err="1"/>
              <a:t>behavioural</a:t>
            </a:r>
            <a:r>
              <a:rPr lang="en-US"/>
              <a:t> problems</a:t>
            </a:r>
          </a:p>
          <a:p>
            <a:pPr lvl="1"/>
            <a:r>
              <a:rPr lang="en-US"/>
              <a:t>Reduced capacity to engage in activities</a:t>
            </a:r>
          </a:p>
          <a:p>
            <a:pPr lvl="1"/>
            <a:r>
              <a:rPr lang="en-US"/>
              <a:t>Challenges with social engagement and family life</a:t>
            </a:r>
          </a:p>
          <a:p>
            <a:r>
              <a:rPr lang="en-US"/>
              <a:t> What is possible if food is well-managed?</a:t>
            </a:r>
          </a:p>
          <a:p>
            <a:pPr lvl="1"/>
            <a:r>
              <a:rPr lang="en-US" b="1"/>
              <a:t>Good health and a longer lifespan</a:t>
            </a:r>
          </a:p>
          <a:p>
            <a:pPr lvl="1"/>
            <a:r>
              <a:rPr lang="en-US" b="1"/>
              <a:t>Enhanced self-esteem, wellbeing and happiness</a:t>
            </a:r>
          </a:p>
          <a:p>
            <a:pPr lvl="1"/>
            <a:r>
              <a:rPr lang="en-US"/>
              <a:t>A social life and community involvement </a:t>
            </a:r>
          </a:p>
          <a:p>
            <a:pPr lvl="1"/>
            <a:r>
              <a:rPr lang="en-US"/>
              <a:t>Reduced thoughts about food</a:t>
            </a:r>
          </a:p>
        </p:txBody>
      </p:sp>
      <p:sp>
        <p:nvSpPr>
          <p:cNvPr id="5" name="TextBox 4">
            <a:extLst>
              <a:ext uri="{FF2B5EF4-FFF2-40B4-BE49-F238E27FC236}">
                <a16:creationId xmlns:a16="http://schemas.microsoft.com/office/drawing/2014/main" id="{1CBAFD1C-33C4-7439-5058-AD7ED880546E}"/>
              </a:ext>
            </a:extLst>
          </p:cNvPr>
          <p:cNvSpPr txBox="1"/>
          <p:nvPr/>
        </p:nvSpPr>
        <p:spPr>
          <a:xfrm>
            <a:off x="6504317" y="4952219"/>
            <a:ext cx="3110595" cy="646331"/>
          </a:xfrm>
          <a:prstGeom prst="rect">
            <a:avLst/>
          </a:prstGeom>
          <a:noFill/>
        </p:spPr>
        <p:txBody>
          <a:bodyPr wrap="none" rtlCol="0">
            <a:spAutoFit/>
          </a:bodyPr>
          <a:lstStyle/>
          <a:p>
            <a:pPr algn="ctr"/>
            <a:r>
              <a:rPr lang="en-US"/>
              <a:t>External controls aren’t</a:t>
            </a:r>
            <a:r>
              <a:rPr lang="en-US" i="1"/>
              <a:t> cruel</a:t>
            </a:r>
            <a:r>
              <a:rPr lang="en-US"/>
              <a:t>,</a:t>
            </a:r>
          </a:p>
          <a:p>
            <a:pPr algn="ctr"/>
            <a:r>
              <a:rPr lang="en-US"/>
              <a:t>They are </a:t>
            </a:r>
            <a:r>
              <a:rPr lang="en-US" i="1"/>
              <a:t>caring</a:t>
            </a:r>
          </a:p>
        </p:txBody>
      </p:sp>
    </p:spTree>
    <p:extLst>
      <p:ext uri="{BB962C8B-B14F-4D97-AF65-F5344CB8AC3E}">
        <p14:creationId xmlns:p14="http://schemas.microsoft.com/office/powerpoint/2010/main" val="33259007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F93AA-9255-4546-B9AB-CE7E84584A00}"/>
              </a:ext>
            </a:extLst>
          </p:cNvPr>
          <p:cNvSpPr>
            <a:spLocks noGrp="1"/>
          </p:cNvSpPr>
          <p:nvPr>
            <p:ph type="title"/>
          </p:nvPr>
        </p:nvSpPr>
        <p:spPr>
          <a:xfrm>
            <a:off x="304800" y="206830"/>
            <a:ext cx="10515600" cy="762000"/>
          </a:xfrm>
          <a:solidFill>
            <a:srgbClr val="0070C0"/>
          </a:solidFill>
        </p:spPr>
        <p:txBody>
          <a:bodyPr>
            <a:normAutofit/>
          </a:bodyPr>
          <a:lstStyle/>
          <a:p>
            <a:pPr algn="ctr"/>
            <a:r>
              <a:rPr lang="en-US" sz="3200" b="1">
                <a:solidFill>
                  <a:schemeClr val="bg1"/>
                </a:solidFill>
              </a:rPr>
              <a:t>Advice to Parents/Caregivers for PWS </a:t>
            </a:r>
          </a:p>
        </p:txBody>
      </p:sp>
      <p:sp>
        <p:nvSpPr>
          <p:cNvPr id="3" name="Content Placeholder 2">
            <a:extLst>
              <a:ext uri="{FF2B5EF4-FFF2-40B4-BE49-F238E27FC236}">
                <a16:creationId xmlns:a16="http://schemas.microsoft.com/office/drawing/2014/main" id="{9A148B67-120C-9176-4D13-6E151766EDC8}"/>
              </a:ext>
            </a:extLst>
          </p:cNvPr>
          <p:cNvSpPr>
            <a:spLocks noGrp="1"/>
          </p:cNvSpPr>
          <p:nvPr>
            <p:ph idx="1"/>
          </p:nvPr>
        </p:nvSpPr>
        <p:spPr>
          <a:xfrm>
            <a:off x="304800" y="1110342"/>
            <a:ext cx="10515600" cy="5540828"/>
          </a:xfrm>
        </p:spPr>
        <p:txBody>
          <a:bodyPr>
            <a:normAutofit fontScale="70000" lnSpcReduction="20000"/>
          </a:bodyPr>
          <a:lstStyle/>
          <a:p>
            <a:pPr marL="0" indent="0">
              <a:buNone/>
            </a:pPr>
            <a:r>
              <a:rPr lang="en-US"/>
              <a:t>Starvation Syndrome</a:t>
            </a:r>
          </a:p>
          <a:p>
            <a:r>
              <a:rPr lang="en-US"/>
              <a:t>To understand the importance of this drive to eat, try to look at PWS as a ‘starvation’ syndrome (behaving as if you were starving) rather than an over-eating one. </a:t>
            </a:r>
          </a:p>
          <a:p>
            <a:pPr lvl="1"/>
            <a:r>
              <a:rPr lang="en-US" sz="2600"/>
              <a:t>Because of the dysfunction in the hypothalamus, there is no on/off mechanism that tells the brain, “I’ve eaten enough”. What happens instead is that the brain keeps telling the body, “you’re starving, you need food”, and the drive to find food overrides everything else.</a:t>
            </a:r>
          </a:p>
          <a:p>
            <a:pPr lvl="1"/>
            <a:r>
              <a:rPr lang="en-US" sz="2600"/>
              <a:t>When food is seen it is a great temptation, difficult or impossible to resist.</a:t>
            </a:r>
          </a:p>
          <a:p>
            <a:pPr lvl="1"/>
            <a:r>
              <a:rPr lang="en-US" sz="2600"/>
              <a:t>[In ASD, some food behavior seems to be due to repetitive thoughts &amp; compulsion, not hunger]</a:t>
            </a:r>
          </a:p>
          <a:p>
            <a:pPr marL="0" indent="0">
              <a:buNone/>
            </a:pPr>
            <a:endParaRPr lang="en-US" sz="1700"/>
          </a:p>
          <a:p>
            <a:pPr marL="0" indent="0">
              <a:buNone/>
            </a:pPr>
            <a:r>
              <a:rPr lang="en-US"/>
              <a:t>Good Support and Management</a:t>
            </a:r>
          </a:p>
          <a:p>
            <a:r>
              <a:rPr lang="en-US"/>
              <a:t>Without support and good management, severe obesity will arise early on and can, within a few years, becoming life-threatening.  </a:t>
            </a:r>
          </a:p>
          <a:p>
            <a:r>
              <a:rPr lang="en-US"/>
              <a:t>Added to this is an inability to reason between right and wrong when it comes to food-seeking, and you have the makings of some serious behavioral challenges</a:t>
            </a:r>
          </a:p>
          <a:p>
            <a:pPr lvl="1"/>
            <a:r>
              <a:rPr lang="en-US" sz="2600"/>
              <a:t>You cannot demand that the person behaves as if he/she did not have PWS. And no one with PWS sets out to create such difficult and painful situations.</a:t>
            </a:r>
          </a:p>
          <a:p>
            <a:r>
              <a:rPr lang="en-US"/>
              <a:t>Management also means locks on pantries, fridges, food cupboards – or only have food in a kitchen where you can lock the door. </a:t>
            </a:r>
          </a:p>
          <a:p>
            <a:pPr lvl="1"/>
            <a:r>
              <a:rPr lang="en-US" sz="2600"/>
              <a:t>Although this might seem antiquated and unfair, it is incredibly helpful to the person with PWS to know that food is secure and is not a temptation to them. Some children even remind the parents that they have to lock the kitchen.</a:t>
            </a:r>
          </a:p>
          <a:p>
            <a:endParaRPr lang="en-US"/>
          </a:p>
          <a:p>
            <a:endParaRPr lang="en-US"/>
          </a:p>
        </p:txBody>
      </p:sp>
    </p:spTree>
    <p:extLst>
      <p:ext uri="{BB962C8B-B14F-4D97-AF65-F5344CB8AC3E}">
        <p14:creationId xmlns:p14="http://schemas.microsoft.com/office/powerpoint/2010/main" val="30993541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A0EEB-E6A1-7EF1-9195-502CE71E9A74}"/>
              </a:ext>
            </a:extLst>
          </p:cNvPr>
          <p:cNvSpPr>
            <a:spLocks noGrp="1"/>
          </p:cNvSpPr>
          <p:nvPr>
            <p:ph type="title"/>
          </p:nvPr>
        </p:nvSpPr>
        <p:spPr>
          <a:xfrm>
            <a:off x="217715" y="223611"/>
            <a:ext cx="10515600" cy="603703"/>
          </a:xfrm>
          <a:solidFill>
            <a:srgbClr val="0070C0"/>
          </a:solidFill>
        </p:spPr>
        <p:txBody>
          <a:bodyPr>
            <a:normAutofit/>
          </a:bodyPr>
          <a:lstStyle/>
          <a:p>
            <a:pPr algn="ctr"/>
            <a:r>
              <a:rPr lang="en-US" sz="3600" b="1">
                <a:solidFill>
                  <a:schemeClr val="bg1"/>
                </a:solidFill>
              </a:rPr>
              <a:t>Summary </a:t>
            </a:r>
          </a:p>
        </p:txBody>
      </p:sp>
      <p:sp>
        <p:nvSpPr>
          <p:cNvPr id="3" name="Content Placeholder 2">
            <a:extLst>
              <a:ext uri="{FF2B5EF4-FFF2-40B4-BE49-F238E27FC236}">
                <a16:creationId xmlns:a16="http://schemas.microsoft.com/office/drawing/2014/main" id="{D7BAE355-66BE-BF89-6762-99A5C11BE890}"/>
              </a:ext>
            </a:extLst>
          </p:cNvPr>
          <p:cNvSpPr>
            <a:spLocks noGrp="1"/>
          </p:cNvSpPr>
          <p:nvPr>
            <p:ph idx="1"/>
          </p:nvPr>
        </p:nvSpPr>
        <p:spPr>
          <a:xfrm>
            <a:off x="217715" y="936171"/>
            <a:ext cx="10515600" cy="5698218"/>
          </a:xfrm>
        </p:spPr>
        <p:txBody>
          <a:bodyPr>
            <a:normAutofit lnSpcReduction="10000"/>
          </a:bodyPr>
          <a:lstStyle/>
          <a:p>
            <a:r>
              <a:rPr lang="en-US" sz="2400"/>
              <a:t>How does Diabetes affect ASD</a:t>
            </a:r>
          </a:p>
          <a:p>
            <a:pPr lvl="1"/>
            <a:r>
              <a:rPr lang="en-US" sz="2000"/>
              <a:t>Maternal obesity &amp;/or T2D appear to increase the occurrence of neurodevelopmental disorders (ASD, ADHD &amp; ID) in offspring, including co-occurrence of all 3 NDDs.</a:t>
            </a:r>
          </a:p>
          <a:p>
            <a:r>
              <a:rPr lang="en-US" sz="2400"/>
              <a:t>How does ASD affect diabetes</a:t>
            </a:r>
          </a:p>
          <a:p>
            <a:pPr lvl="1"/>
            <a:r>
              <a:rPr lang="en-US" sz="2000"/>
              <a:t>People with ASD have higher incidence of obesity &amp; T2D – even at a young age</a:t>
            </a:r>
          </a:p>
          <a:p>
            <a:r>
              <a:rPr lang="en-US" sz="2400"/>
              <a:t>How does treatment of ASD affect diabetes</a:t>
            </a:r>
          </a:p>
          <a:p>
            <a:pPr lvl="1"/>
            <a:r>
              <a:rPr lang="en-US" sz="2000"/>
              <a:t>Mood stabilizers, antipsychotics, antiepileptic drugs, and selective serotonin reuptake inhibitors were associated with obesity in children with ASD</a:t>
            </a:r>
          </a:p>
          <a:p>
            <a:pPr lvl="2"/>
            <a:r>
              <a:rPr lang="en-US" sz="1800"/>
              <a:t>Individuals with ASD and Obesity are more likely to develop T2D</a:t>
            </a:r>
          </a:p>
          <a:p>
            <a:pPr lvl="1"/>
            <a:r>
              <a:rPr lang="en-US" sz="2000"/>
              <a:t>Any use of atypical antipsychotics were associated with a higher likelihood of subsequent type 2 DM.</a:t>
            </a:r>
          </a:p>
          <a:p>
            <a:r>
              <a:rPr lang="en-US" sz="2400"/>
              <a:t>How does treatment of diabetes affect ASD</a:t>
            </a:r>
          </a:p>
          <a:p>
            <a:pPr lvl="1"/>
            <a:r>
              <a:rPr lang="en-US" sz="2000"/>
              <a:t>Diabetes medications being tested/show improvement in some forms of autism</a:t>
            </a:r>
          </a:p>
          <a:p>
            <a:pPr lvl="2"/>
            <a:r>
              <a:rPr lang="en-US" sz="1600"/>
              <a:t>GLP1 RA</a:t>
            </a:r>
          </a:p>
          <a:p>
            <a:pPr lvl="2"/>
            <a:r>
              <a:rPr lang="en-US" sz="1600"/>
              <a:t>Metformin</a:t>
            </a:r>
          </a:p>
          <a:p>
            <a:pPr lvl="2"/>
            <a:r>
              <a:rPr lang="en-US" sz="1600"/>
              <a:t>SGLT2i</a:t>
            </a:r>
          </a:p>
          <a:p>
            <a:r>
              <a:rPr lang="en-US" sz="2400"/>
              <a:t>Eating behaviors may be driven by something other than or beyond hunger</a:t>
            </a:r>
          </a:p>
          <a:p>
            <a:pPr lvl="1"/>
            <a:r>
              <a:rPr lang="en-US" sz="2000"/>
              <a:t>External controls are critical – optimize “routines” for health</a:t>
            </a:r>
          </a:p>
          <a:p>
            <a:endParaRPr lang="en-US" sz="2400"/>
          </a:p>
          <a:p>
            <a:endParaRPr lang="en-US" sz="2400"/>
          </a:p>
        </p:txBody>
      </p:sp>
    </p:spTree>
    <p:extLst>
      <p:ext uri="{BB962C8B-B14F-4D97-AF65-F5344CB8AC3E}">
        <p14:creationId xmlns:p14="http://schemas.microsoft.com/office/powerpoint/2010/main" val="27715475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F93AA-9255-4546-B9AB-CE7E84584A00}"/>
              </a:ext>
            </a:extLst>
          </p:cNvPr>
          <p:cNvSpPr>
            <a:spLocks noGrp="1"/>
          </p:cNvSpPr>
          <p:nvPr>
            <p:ph type="title"/>
          </p:nvPr>
        </p:nvSpPr>
        <p:spPr>
          <a:xfrm>
            <a:off x="304800" y="206830"/>
            <a:ext cx="10515600" cy="762000"/>
          </a:xfrm>
          <a:solidFill>
            <a:srgbClr val="0070C0"/>
          </a:solidFill>
        </p:spPr>
        <p:txBody>
          <a:bodyPr>
            <a:normAutofit/>
          </a:bodyPr>
          <a:lstStyle/>
          <a:p>
            <a:pPr algn="ctr"/>
            <a:r>
              <a:rPr lang="en-US" sz="3200" b="1">
                <a:solidFill>
                  <a:schemeClr val="bg1"/>
                </a:solidFill>
              </a:rPr>
              <a:t>Advice to Parents/Caregivers for PWS </a:t>
            </a:r>
          </a:p>
        </p:txBody>
      </p:sp>
      <p:sp>
        <p:nvSpPr>
          <p:cNvPr id="3" name="Content Placeholder 2">
            <a:extLst>
              <a:ext uri="{FF2B5EF4-FFF2-40B4-BE49-F238E27FC236}">
                <a16:creationId xmlns:a16="http://schemas.microsoft.com/office/drawing/2014/main" id="{9A148B67-120C-9176-4D13-6E151766EDC8}"/>
              </a:ext>
            </a:extLst>
          </p:cNvPr>
          <p:cNvSpPr>
            <a:spLocks noGrp="1"/>
          </p:cNvSpPr>
          <p:nvPr>
            <p:ph idx="1"/>
          </p:nvPr>
        </p:nvSpPr>
        <p:spPr>
          <a:xfrm>
            <a:off x="304800" y="1186542"/>
            <a:ext cx="10265229" cy="5464627"/>
          </a:xfrm>
        </p:spPr>
        <p:txBody>
          <a:bodyPr>
            <a:normAutofit/>
          </a:bodyPr>
          <a:lstStyle/>
          <a:p>
            <a:r>
              <a:rPr lang="en-US"/>
              <a:t>Try to encourage exercise at all times – </a:t>
            </a:r>
          </a:p>
          <a:p>
            <a:pPr lvl="1"/>
            <a:r>
              <a:rPr lang="en-US"/>
              <a:t>Even hidden exercise, such as hanging out the clothes, window-shopping, parking further away in the supermarket parking lot, climbing the stairs, helping push the supermarket trolley, it is all better than nothing. </a:t>
            </a:r>
          </a:p>
          <a:p>
            <a:pPr lvl="1"/>
            <a:r>
              <a:rPr lang="en-US"/>
              <a:t>For adults: </a:t>
            </a:r>
            <a:r>
              <a:rPr lang="en-US" b="1"/>
              <a:t>walking after each meal for 20-30 min </a:t>
            </a:r>
            <a:r>
              <a:rPr lang="en-US"/>
              <a:t>is a good way to get the body and calorie burning activated</a:t>
            </a:r>
          </a:p>
          <a:p>
            <a:pPr lvl="2"/>
            <a:r>
              <a:rPr lang="en-US"/>
              <a:t>[Establish as a routine??]</a:t>
            </a:r>
          </a:p>
          <a:p>
            <a:endParaRPr lang="en-US"/>
          </a:p>
        </p:txBody>
      </p:sp>
    </p:spTree>
    <p:extLst>
      <p:ext uri="{BB962C8B-B14F-4D97-AF65-F5344CB8AC3E}">
        <p14:creationId xmlns:p14="http://schemas.microsoft.com/office/powerpoint/2010/main" val="5579392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5C846-B187-D209-D50A-D6F815BEC287}"/>
              </a:ext>
            </a:extLst>
          </p:cNvPr>
          <p:cNvSpPr>
            <a:spLocks noGrp="1"/>
          </p:cNvSpPr>
          <p:nvPr>
            <p:ph type="title"/>
          </p:nvPr>
        </p:nvSpPr>
        <p:spPr>
          <a:xfrm>
            <a:off x="174171" y="205014"/>
            <a:ext cx="10515600" cy="952046"/>
          </a:xfrm>
          <a:solidFill>
            <a:srgbClr val="0070C0"/>
          </a:solidFill>
        </p:spPr>
        <p:txBody>
          <a:bodyPr>
            <a:normAutofit/>
          </a:bodyPr>
          <a:lstStyle/>
          <a:p>
            <a:pPr algn="ctr"/>
            <a:r>
              <a:rPr lang="en-US" sz="3600" b="1">
                <a:solidFill>
                  <a:schemeClr val="bg1"/>
                </a:solidFill>
              </a:rPr>
              <a:t>Considerations for our Case Patient</a:t>
            </a:r>
          </a:p>
        </p:txBody>
      </p:sp>
      <p:sp>
        <p:nvSpPr>
          <p:cNvPr id="3" name="Content Placeholder 2">
            <a:extLst>
              <a:ext uri="{FF2B5EF4-FFF2-40B4-BE49-F238E27FC236}">
                <a16:creationId xmlns:a16="http://schemas.microsoft.com/office/drawing/2014/main" id="{9BCC6D30-2BA7-9C34-931A-F3C161B6073B}"/>
              </a:ext>
            </a:extLst>
          </p:cNvPr>
          <p:cNvSpPr>
            <a:spLocks noGrp="1"/>
          </p:cNvSpPr>
          <p:nvPr>
            <p:ph idx="1"/>
          </p:nvPr>
        </p:nvSpPr>
        <p:spPr>
          <a:xfrm>
            <a:off x="174171" y="1253330"/>
            <a:ext cx="10515600" cy="5399655"/>
          </a:xfrm>
        </p:spPr>
        <p:txBody>
          <a:bodyPr/>
          <a:lstStyle/>
          <a:p>
            <a:r>
              <a:rPr lang="en-US"/>
              <a:t>How to assist with BG control and eating habits. </a:t>
            </a:r>
          </a:p>
          <a:p>
            <a:pPr lvl="1"/>
            <a:r>
              <a:rPr lang="en-US"/>
              <a:t>Current diabetes meds:</a:t>
            </a:r>
          </a:p>
          <a:p>
            <a:pPr lvl="2"/>
            <a:r>
              <a:rPr lang="en-US"/>
              <a:t>Tirzepatide 5 mg weekly</a:t>
            </a:r>
          </a:p>
          <a:p>
            <a:pPr lvl="2"/>
            <a:r>
              <a:rPr lang="en-US"/>
              <a:t>Metformin 500 mg BID</a:t>
            </a:r>
          </a:p>
          <a:p>
            <a:pPr lvl="2"/>
            <a:r>
              <a:rPr lang="en-US"/>
              <a:t>Lantus 30u QD</a:t>
            </a:r>
          </a:p>
          <a:p>
            <a:pPr marL="914400" lvl="2" indent="0">
              <a:buNone/>
            </a:pPr>
            <a:endParaRPr lang="en-US"/>
          </a:p>
          <a:p>
            <a:r>
              <a:rPr lang="en-US"/>
              <a:t>Mother very supportive but struggles with how to best help.</a:t>
            </a:r>
          </a:p>
          <a:p>
            <a:pPr marL="0" indent="0">
              <a:buNone/>
            </a:pPr>
            <a:endParaRPr lang="en-US" sz="2000"/>
          </a:p>
          <a:p>
            <a:r>
              <a:rPr lang="en-US"/>
              <a:t>Issues with CGM sensor staying on.</a:t>
            </a:r>
          </a:p>
          <a:p>
            <a:endParaRPr lang="en-US"/>
          </a:p>
          <a:p>
            <a:pPr marL="0" indent="0" algn="ctr">
              <a:buNone/>
            </a:pPr>
            <a:r>
              <a:rPr lang="en-US"/>
              <a:t>Please share your input, insight &amp; experiences </a:t>
            </a:r>
          </a:p>
          <a:p>
            <a:endParaRPr lang="en-US"/>
          </a:p>
        </p:txBody>
      </p:sp>
    </p:spTree>
    <p:extLst>
      <p:ext uri="{BB962C8B-B14F-4D97-AF65-F5344CB8AC3E}">
        <p14:creationId xmlns:p14="http://schemas.microsoft.com/office/powerpoint/2010/main" val="16858315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5C846-B187-D209-D50A-D6F815BEC287}"/>
              </a:ext>
            </a:extLst>
          </p:cNvPr>
          <p:cNvSpPr>
            <a:spLocks noGrp="1"/>
          </p:cNvSpPr>
          <p:nvPr>
            <p:ph type="title"/>
          </p:nvPr>
        </p:nvSpPr>
        <p:spPr>
          <a:xfrm>
            <a:off x="174171" y="205014"/>
            <a:ext cx="10515600" cy="952046"/>
          </a:xfrm>
          <a:solidFill>
            <a:srgbClr val="0070C0"/>
          </a:solidFill>
        </p:spPr>
        <p:txBody>
          <a:bodyPr>
            <a:normAutofit/>
          </a:bodyPr>
          <a:lstStyle/>
          <a:p>
            <a:pPr algn="ctr"/>
            <a:r>
              <a:rPr lang="en-US" sz="3600" b="1">
                <a:solidFill>
                  <a:schemeClr val="bg1"/>
                </a:solidFill>
              </a:rPr>
              <a:t>Considerations for our Case Patient</a:t>
            </a:r>
          </a:p>
        </p:txBody>
      </p:sp>
      <p:sp>
        <p:nvSpPr>
          <p:cNvPr id="3" name="Content Placeholder 2">
            <a:extLst>
              <a:ext uri="{FF2B5EF4-FFF2-40B4-BE49-F238E27FC236}">
                <a16:creationId xmlns:a16="http://schemas.microsoft.com/office/drawing/2014/main" id="{9BCC6D30-2BA7-9C34-931A-F3C161B6073B}"/>
              </a:ext>
            </a:extLst>
          </p:cNvPr>
          <p:cNvSpPr>
            <a:spLocks noGrp="1"/>
          </p:cNvSpPr>
          <p:nvPr>
            <p:ph idx="1"/>
          </p:nvPr>
        </p:nvSpPr>
        <p:spPr>
          <a:xfrm>
            <a:off x="174171" y="1253330"/>
            <a:ext cx="10515600" cy="5399655"/>
          </a:xfrm>
        </p:spPr>
        <p:txBody>
          <a:bodyPr>
            <a:normAutofit/>
          </a:bodyPr>
          <a:lstStyle/>
          <a:p>
            <a:pPr marL="0" indent="0">
              <a:buNone/>
            </a:pPr>
            <a:r>
              <a:rPr lang="en-US" sz="2400"/>
              <a:t>Some of my thoughts for consideration:</a:t>
            </a:r>
          </a:p>
          <a:p>
            <a:r>
              <a:rPr lang="en-US" sz="2400"/>
              <a:t>Continue to titrate up the Tirzepatide – maybe higher dose will help behavior as well as glucose levels and appetite (CVD protection)</a:t>
            </a:r>
          </a:p>
          <a:p>
            <a:r>
              <a:rPr lang="en-US" sz="2400"/>
              <a:t>Continue Metformin 500 mg BID – consider titrating up once stable on tirzepatide</a:t>
            </a:r>
          </a:p>
          <a:p>
            <a:r>
              <a:rPr lang="en-US" sz="2400"/>
              <a:t>Consider adding SGLT2 – should help reduce glucose spikes with binging &amp; cardiac benefits / reduce hyperfiltration associated with obesity &amp; hyperglycemia</a:t>
            </a:r>
          </a:p>
          <a:p>
            <a:pPr lvl="1"/>
            <a:r>
              <a:rPr lang="en-US" sz="2000"/>
              <a:t>Concern is Genital Mycotic Infection - ? Establish preventive habits at onset</a:t>
            </a:r>
          </a:p>
          <a:p>
            <a:pPr marL="457200" lvl="1" indent="0">
              <a:buNone/>
            </a:pPr>
            <a:endParaRPr lang="en-US" sz="2000"/>
          </a:p>
          <a:p>
            <a:pPr marL="0" indent="0" algn="ctr">
              <a:buNone/>
            </a:pPr>
            <a:r>
              <a:rPr lang="en-US" sz="2400"/>
              <a:t>All 3 associated with weight loss &amp; possible benefit to ASD</a:t>
            </a:r>
          </a:p>
          <a:p>
            <a:pPr marL="0" indent="0">
              <a:buNone/>
            </a:pPr>
            <a:endParaRPr lang="en-US" sz="2400"/>
          </a:p>
        </p:txBody>
      </p:sp>
    </p:spTree>
    <p:extLst>
      <p:ext uri="{BB962C8B-B14F-4D97-AF65-F5344CB8AC3E}">
        <p14:creationId xmlns:p14="http://schemas.microsoft.com/office/powerpoint/2010/main" val="4382877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F5A72-59C9-98DF-2214-DED49136726D}"/>
              </a:ext>
            </a:extLst>
          </p:cNvPr>
          <p:cNvSpPr>
            <a:spLocks noGrp="1"/>
          </p:cNvSpPr>
          <p:nvPr>
            <p:ph type="title"/>
          </p:nvPr>
        </p:nvSpPr>
        <p:spPr>
          <a:xfrm>
            <a:off x="152400" y="256268"/>
            <a:ext cx="10515600" cy="1790246"/>
          </a:xfrm>
          <a:solidFill>
            <a:srgbClr val="0070C0"/>
          </a:solidFill>
        </p:spPr>
        <p:txBody>
          <a:bodyPr>
            <a:noAutofit/>
          </a:bodyPr>
          <a:lstStyle/>
          <a:p>
            <a:pPr algn="ctr"/>
            <a:r>
              <a:rPr lang="en-US" sz="2800" b="1">
                <a:solidFill>
                  <a:schemeClr val="bg1"/>
                </a:solidFill>
                <a:hlinkClick r:id="rId3">
                  <a:extLst>
                    <a:ext uri="{A12FA001-AC4F-418D-AE19-62706E023703}">
                      <ahyp:hlinkClr xmlns:ahyp="http://schemas.microsoft.com/office/drawing/2018/hyperlinkcolor" val="tx"/>
                    </a:ext>
                  </a:extLst>
                </a:hlinkClick>
              </a:rPr>
              <a:t>Effect of empagliflozin monotherapy on postprandial glucose and 24-hour glucose variability in Japanese patients with type 2 diabetes mellitus: a randomized, double-blind, placebo-controlled, 4-week study - PMC</a:t>
            </a:r>
            <a:endParaRPr lang="en-US" sz="2800" b="1">
              <a:solidFill>
                <a:schemeClr val="bg1"/>
              </a:solidFill>
            </a:endParaRPr>
          </a:p>
        </p:txBody>
      </p:sp>
      <p:sp>
        <p:nvSpPr>
          <p:cNvPr id="3" name="Content Placeholder 2">
            <a:extLst>
              <a:ext uri="{FF2B5EF4-FFF2-40B4-BE49-F238E27FC236}">
                <a16:creationId xmlns:a16="http://schemas.microsoft.com/office/drawing/2014/main" id="{5033A21B-98D9-11B0-875E-1C095B9F6E09}"/>
              </a:ext>
            </a:extLst>
          </p:cNvPr>
          <p:cNvSpPr>
            <a:spLocks noGrp="1"/>
          </p:cNvSpPr>
          <p:nvPr>
            <p:ph idx="1"/>
          </p:nvPr>
        </p:nvSpPr>
        <p:spPr>
          <a:xfrm>
            <a:off x="152400" y="2177142"/>
            <a:ext cx="3156857" cy="4424590"/>
          </a:xfrm>
        </p:spPr>
        <p:txBody>
          <a:bodyPr>
            <a:normAutofit/>
          </a:bodyPr>
          <a:lstStyle/>
          <a:p>
            <a:r>
              <a:rPr lang="en-US" sz="2400"/>
              <a:t>Significant reductions from baseline in AUC1-4h for PPG were observed after acute and sub-chronic treatment with empagliflozin, with </a:t>
            </a:r>
            <a:r>
              <a:rPr lang="en-US" sz="2400" b="1" i="1"/>
              <a:t>80–90% of the reduction in AUC1-4h for PPG already achieved at day 1</a:t>
            </a:r>
            <a:r>
              <a:rPr lang="en-US" sz="2400"/>
              <a:t>.</a:t>
            </a:r>
          </a:p>
        </p:txBody>
      </p:sp>
      <p:pic>
        <p:nvPicPr>
          <p:cNvPr id="4" name="Picture 3">
            <a:extLst>
              <a:ext uri="{FF2B5EF4-FFF2-40B4-BE49-F238E27FC236}">
                <a16:creationId xmlns:a16="http://schemas.microsoft.com/office/drawing/2014/main" id="{952B1484-45C9-E7E3-E19E-BFC69AA6780A}"/>
              </a:ext>
            </a:extLst>
          </p:cNvPr>
          <p:cNvPicPr>
            <a:picLocks noChangeAspect="1"/>
          </p:cNvPicPr>
          <p:nvPr/>
        </p:nvPicPr>
        <p:blipFill>
          <a:blip r:embed="rId4"/>
          <a:stretch>
            <a:fillRect/>
          </a:stretch>
        </p:blipFill>
        <p:spPr>
          <a:xfrm>
            <a:off x="3799389" y="2221110"/>
            <a:ext cx="2557868" cy="4412006"/>
          </a:xfrm>
          <a:prstGeom prst="rect">
            <a:avLst/>
          </a:prstGeom>
        </p:spPr>
      </p:pic>
      <p:grpSp>
        <p:nvGrpSpPr>
          <p:cNvPr id="7" name="Group 6">
            <a:extLst>
              <a:ext uri="{FF2B5EF4-FFF2-40B4-BE49-F238E27FC236}">
                <a16:creationId xmlns:a16="http://schemas.microsoft.com/office/drawing/2014/main" id="{AC2D0958-B966-044B-B16B-256BB99D73B6}"/>
              </a:ext>
            </a:extLst>
          </p:cNvPr>
          <p:cNvGrpSpPr/>
          <p:nvPr/>
        </p:nvGrpSpPr>
        <p:grpSpPr>
          <a:xfrm>
            <a:off x="6907701" y="2612571"/>
            <a:ext cx="3760299" cy="2587220"/>
            <a:chOff x="6907701" y="2612571"/>
            <a:chExt cx="3760299" cy="2587220"/>
          </a:xfrm>
        </p:grpSpPr>
        <p:pic>
          <p:nvPicPr>
            <p:cNvPr id="5" name="Picture 4">
              <a:extLst>
                <a:ext uri="{FF2B5EF4-FFF2-40B4-BE49-F238E27FC236}">
                  <a16:creationId xmlns:a16="http://schemas.microsoft.com/office/drawing/2014/main" id="{C17C8F96-41FB-6C2F-162D-CAE5E9B5C11C}"/>
                </a:ext>
              </a:extLst>
            </p:cNvPr>
            <p:cNvPicPr>
              <a:picLocks noChangeAspect="1"/>
            </p:cNvPicPr>
            <p:nvPr/>
          </p:nvPicPr>
          <p:blipFill>
            <a:blip r:embed="rId5"/>
            <a:stretch>
              <a:fillRect/>
            </a:stretch>
          </p:blipFill>
          <p:spPr>
            <a:xfrm>
              <a:off x="6907701" y="3162234"/>
              <a:ext cx="3760299" cy="2037557"/>
            </a:xfrm>
            <a:prstGeom prst="rect">
              <a:avLst/>
            </a:prstGeom>
          </p:spPr>
        </p:pic>
        <p:sp>
          <p:nvSpPr>
            <p:cNvPr id="6" name="TextBox 5">
              <a:extLst>
                <a:ext uri="{FF2B5EF4-FFF2-40B4-BE49-F238E27FC236}">
                  <a16:creationId xmlns:a16="http://schemas.microsoft.com/office/drawing/2014/main" id="{7EF3CC04-EEA5-520C-4D74-979406F6C3F5}"/>
                </a:ext>
              </a:extLst>
            </p:cNvPr>
            <p:cNvSpPr txBox="1"/>
            <p:nvPr/>
          </p:nvSpPr>
          <p:spPr>
            <a:xfrm>
              <a:off x="7924799" y="2612571"/>
              <a:ext cx="1214243" cy="369332"/>
            </a:xfrm>
            <a:prstGeom prst="rect">
              <a:avLst/>
            </a:prstGeom>
            <a:noFill/>
          </p:spPr>
          <p:txBody>
            <a:bodyPr wrap="none" rtlCol="0">
              <a:spAutoFit/>
            </a:bodyPr>
            <a:lstStyle/>
            <a:p>
              <a:r>
                <a:rPr lang="en-US"/>
                <a:t>CGM Data</a:t>
              </a:r>
            </a:p>
          </p:txBody>
        </p:sp>
      </p:grpSp>
    </p:spTree>
    <p:extLst>
      <p:ext uri="{BB962C8B-B14F-4D97-AF65-F5344CB8AC3E}">
        <p14:creationId xmlns:p14="http://schemas.microsoft.com/office/powerpoint/2010/main" val="757512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809AA-D87A-EE49-9BEF-AA9E8C7B5ACC}"/>
              </a:ext>
            </a:extLst>
          </p:cNvPr>
          <p:cNvSpPr>
            <a:spLocks noGrp="1"/>
          </p:cNvSpPr>
          <p:nvPr>
            <p:ph type="title"/>
          </p:nvPr>
        </p:nvSpPr>
        <p:spPr>
          <a:xfrm>
            <a:off x="140677" y="119743"/>
            <a:ext cx="10515600" cy="857287"/>
          </a:xfrm>
          <a:solidFill>
            <a:srgbClr val="0070C0"/>
          </a:solidFill>
        </p:spPr>
        <p:txBody>
          <a:bodyPr>
            <a:normAutofit/>
          </a:bodyPr>
          <a:lstStyle/>
          <a:p>
            <a:pPr algn="ctr"/>
            <a:r>
              <a:rPr lang="en-US" sz="3600" b="1">
                <a:solidFill>
                  <a:schemeClr val="bg2"/>
                </a:solidFill>
              </a:rPr>
              <a:t>Selecting Medication/Treatments for Diabetes </a:t>
            </a:r>
          </a:p>
        </p:txBody>
      </p:sp>
      <p:sp>
        <p:nvSpPr>
          <p:cNvPr id="3" name="Content Placeholder 2">
            <a:extLst>
              <a:ext uri="{FF2B5EF4-FFF2-40B4-BE49-F238E27FC236}">
                <a16:creationId xmlns:a16="http://schemas.microsoft.com/office/drawing/2014/main" id="{9E9470BE-81B8-E987-AA52-EE5196B12B40}"/>
              </a:ext>
            </a:extLst>
          </p:cNvPr>
          <p:cNvSpPr>
            <a:spLocks noGrp="1"/>
          </p:cNvSpPr>
          <p:nvPr>
            <p:ph idx="1"/>
          </p:nvPr>
        </p:nvSpPr>
        <p:spPr>
          <a:xfrm>
            <a:off x="140677" y="1114816"/>
            <a:ext cx="10515600" cy="5523979"/>
          </a:xfrm>
        </p:spPr>
        <p:txBody>
          <a:bodyPr/>
          <a:lstStyle/>
          <a:p>
            <a:r>
              <a:rPr lang="en-US" sz="2400"/>
              <a:t>Efficacy (how well they lower the blood glucose)</a:t>
            </a:r>
          </a:p>
          <a:p>
            <a:pPr lvl="1"/>
            <a:r>
              <a:rPr lang="en-US" sz="2000"/>
              <a:t>“Therapeutic Heterogeneity” – not everything works the same for everyone</a:t>
            </a:r>
          </a:p>
          <a:p>
            <a:pPr lvl="1"/>
            <a:r>
              <a:rPr lang="en-US" sz="2000"/>
              <a:t>“Precision Medicine” – matching treatments to the individual’s genetic makeup and other characteristics </a:t>
            </a:r>
          </a:p>
          <a:p>
            <a:r>
              <a:rPr lang="en-US" sz="2400"/>
              <a:t>Benefits vs Risks/Harms </a:t>
            </a:r>
          </a:p>
          <a:p>
            <a:pPr lvl="1"/>
            <a:r>
              <a:rPr lang="en-US" sz="2000"/>
              <a:t>Added benefits such as reducing CVD risk, preserving renal function, preventing HF, reversing fatty liver/MASLD, weight reduction </a:t>
            </a:r>
          </a:p>
          <a:p>
            <a:pPr lvl="2"/>
            <a:r>
              <a:rPr lang="en-US" sz="1600"/>
              <a:t>The ADA, EASD,  American College of Physicians T2D guidelines recommend choosing a medication that offers additional benefits beyond just glucose lowering over one that only reduces glucose</a:t>
            </a:r>
          </a:p>
          <a:p>
            <a:pPr lvl="1"/>
            <a:r>
              <a:rPr lang="en-US" sz="2000"/>
              <a:t>Effects on co-existing conditions </a:t>
            </a:r>
          </a:p>
          <a:p>
            <a:pPr lvl="2"/>
            <a:r>
              <a:rPr lang="en-US" sz="1600"/>
              <a:t>Heart failure/fluid balance (SGLT2i meds improve; TZD meds worsen)</a:t>
            </a:r>
          </a:p>
          <a:p>
            <a:pPr lvl="2"/>
            <a:r>
              <a:rPr lang="en-US" sz="1600"/>
              <a:t>Osteoporosis (increased fracture risk with TZD)</a:t>
            </a:r>
          </a:p>
          <a:p>
            <a:pPr lvl="2"/>
            <a:r>
              <a:rPr lang="en-US" sz="1600"/>
              <a:t>Liver disease (reduced Hepato-Cellular Carcinoma (HCC) with metformin, improved MASLD with GLP1 RA and pioglitazone and ~ SGLT2i))</a:t>
            </a:r>
          </a:p>
          <a:p>
            <a:pPr lvl="2"/>
            <a:r>
              <a:rPr lang="en-US" sz="1600"/>
              <a:t>Gallbladder issues (caution with GLP1 RA meds)</a:t>
            </a:r>
          </a:p>
          <a:p>
            <a:pPr lvl="2"/>
            <a:r>
              <a:rPr lang="en-US" sz="1600"/>
              <a:t>Gout (reduced by SGLT2i meds)</a:t>
            </a:r>
          </a:p>
          <a:p>
            <a:pPr lvl="2"/>
            <a:r>
              <a:rPr lang="en-US" sz="1600"/>
              <a:t>Other – </a:t>
            </a:r>
            <a:r>
              <a:rPr lang="en-US" sz="1600" b="1"/>
              <a:t>Autism Spectrum Disorder (ASD)</a:t>
            </a:r>
          </a:p>
        </p:txBody>
      </p:sp>
      <p:sp>
        <p:nvSpPr>
          <p:cNvPr id="4" name="TextBox 3">
            <a:extLst>
              <a:ext uri="{FF2B5EF4-FFF2-40B4-BE49-F238E27FC236}">
                <a16:creationId xmlns:a16="http://schemas.microsoft.com/office/drawing/2014/main" id="{D8EC89A4-2DAF-50D2-9FC9-5A3D32A3EB74}"/>
              </a:ext>
            </a:extLst>
          </p:cNvPr>
          <p:cNvSpPr txBox="1"/>
          <p:nvPr/>
        </p:nvSpPr>
        <p:spPr>
          <a:xfrm>
            <a:off x="5854700" y="5317218"/>
            <a:ext cx="4462504" cy="1200329"/>
          </a:xfrm>
          <a:prstGeom prst="rect">
            <a:avLst/>
          </a:prstGeom>
          <a:noFill/>
          <a:ln>
            <a:solidFill>
              <a:schemeClr val="tx2"/>
            </a:solidFill>
          </a:ln>
        </p:spPr>
        <p:txBody>
          <a:bodyPr wrap="none" rtlCol="0">
            <a:spAutoFit/>
          </a:bodyPr>
          <a:lstStyle/>
          <a:p>
            <a:r>
              <a:rPr lang="en-US"/>
              <a:t>How does diabetes affect ASD</a:t>
            </a:r>
          </a:p>
          <a:p>
            <a:r>
              <a:rPr lang="en-US"/>
              <a:t>How does ASD affect diabetes</a:t>
            </a:r>
          </a:p>
          <a:p>
            <a:r>
              <a:rPr lang="en-US"/>
              <a:t>How does treatment of ASD affect diabetes</a:t>
            </a:r>
          </a:p>
          <a:p>
            <a:r>
              <a:rPr lang="en-US"/>
              <a:t>How does treatment of diabetes affect ASD</a:t>
            </a:r>
          </a:p>
        </p:txBody>
      </p:sp>
    </p:spTree>
    <p:extLst>
      <p:ext uri="{BB962C8B-B14F-4D97-AF65-F5344CB8AC3E}">
        <p14:creationId xmlns:p14="http://schemas.microsoft.com/office/powerpoint/2010/main" val="97450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5C846-B187-D209-D50A-D6F815BEC287}"/>
              </a:ext>
            </a:extLst>
          </p:cNvPr>
          <p:cNvSpPr>
            <a:spLocks noGrp="1"/>
          </p:cNvSpPr>
          <p:nvPr>
            <p:ph type="title"/>
          </p:nvPr>
        </p:nvSpPr>
        <p:spPr>
          <a:xfrm>
            <a:off x="174171" y="205014"/>
            <a:ext cx="10515600" cy="952046"/>
          </a:xfrm>
          <a:solidFill>
            <a:srgbClr val="0070C0"/>
          </a:solidFill>
        </p:spPr>
        <p:txBody>
          <a:bodyPr>
            <a:normAutofit/>
          </a:bodyPr>
          <a:lstStyle/>
          <a:p>
            <a:pPr algn="ctr"/>
            <a:r>
              <a:rPr lang="en-US" sz="3600" b="1">
                <a:solidFill>
                  <a:schemeClr val="bg1"/>
                </a:solidFill>
              </a:rPr>
              <a:t>Considerations for our Case Patient</a:t>
            </a:r>
          </a:p>
        </p:txBody>
      </p:sp>
      <p:sp>
        <p:nvSpPr>
          <p:cNvPr id="3" name="Content Placeholder 2">
            <a:extLst>
              <a:ext uri="{FF2B5EF4-FFF2-40B4-BE49-F238E27FC236}">
                <a16:creationId xmlns:a16="http://schemas.microsoft.com/office/drawing/2014/main" id="{9BCC6D30-2BA7-9C34-931A-F3C161B6073B}"/>
              </a:ext>
            </a:extLst>
          </p:cNvPr>
          <p:cNvSpPr>
            <a:spLocks noGrp="1"/>
          </p:cNvSpPr>
          <p:nvPr>
            <p:ph idx="1"/>
          </p:nvPr>
        </p:nvSpPr>
        <p:spPr>
          <a:xfrm>
            <a:off x="174171" y="1253330"/>
            <a:ext cx="10515600" cy="5399655"/>
          </a:xfrm>
        </p:spPr>
        <p:txBody>
          <a:bodyPr>
            <a:normAutofit fontScale="92500" lnSpcReduction="20000"/>
          </a:bodyPr>
          <a:lstStyle/>
          <a:p>
            <a:r>
              <a:rPr lang="en-US" sz="2400"/>
              <a:t>Continue to titrate up the Tirzepatide – maybe higher dose will help behavior as well as glucose levels and appetite (CVD protection)</a:t>
            </a:r>
          </a:p>
          <a:p>
            <a:r>
              <a:rPr lang="en-US" sz="2400"/>
              <a:t>Continue Metformin 500 mg BID – consider titrating up once stable on tirzepatide</a:t>
            </a:r>
          </a:p>
          <a:p>
            <a:r>
              <a:rPr lang="en-US" sz="2400"/>
              <a:t>Consider adding SGLT2 – should help reduce glucose spikes with binging &amp; cardiac benefits / reduce hyperfiltration associated with obesity &amp; hyperglycemia</a:t>
            </a:r>
          </a:p>
          <a:p>
            <a:pPr lvl="1"/>
            <a:r>
              <a:rPr lang="en-US" sz="2000"/>
              <a:t>Concern is Genital Mycotic Infection - ? Establish preventive habits at onset</a:t>
            </a:r>
          </a:p>
          <a:p>
            <a:pPr marL="0" indent="0" algn="ctr">
              <a:buNone/>
            </a:pPr>
            <a:r>
              <a:rPr lang="en-US" sz="2400"/>
              <a:t>All 3 associated with weight loss &amp; possible benefit to ASD</a:t>
            </a:r>
          </a:p>
          <a:p>
            <a:r>
              <a:rPr lang="en-US" sz="2400"/>
              <a:t>Caution with Lantus 30u QD – need to taper as increase tirzepatide &amp; add SGLT2i</a:t>
            </a:r>
          </a:p>
          <a:p>
            <a:pPr lvl="1"/>
            <a:r>
              <a:rPr lang="en-US" sz="2000"/>
              <a:t>Avoid hypoglycemia – CGM data would be very helpful </a:t>
            </a:r>
          </a:p>
          <a:p>
            <a:pPr marL="914400" lvl="2" indent="0">
              <a:buNone/>
            </a:pPr>
            <a:endParaRPr lang="en-US" sz="900"/>
          </a:p>
          <a:p>
            <a:r>
              <a:rPr lang="en-US" sz="2400"/>
              <a:t>Mother very supportive but struggles with how to best help.</a:t>
            </a:r>
          </a:p>
          <a:p>
            <a:pPr lvl="1"/>
            <a:r>
              <a:rPr lang="en-US" sz="2000"/>
              <a:t>Reassure mother that external controls are </a:t>
            </a:r>
            <a:r>
              <a:rPr lang="en-US" sz="2000" i="1"/>
              <a:t>required</a:t>
            </a:r>
            <a:r>
              <a:rPr lang="en-US" sz="2000"/>
              <a:t> – patient </a:t>
            </a:r>
            <a:r>
              <a:rPr lang="en-US" sz="2000" i="1"/>
              <a:t>unable</a:t>
            </a:r>
            <a:r>
              <a:rPr lang="en-US" sz="2000"/>
              <a:t> to do on her own </a:t>
            </a:r>
          </a:p>
          <a:p>
            <a:pPr lvl="2"/>
            <a:r>
              <a:rPr lang="en-US" sz="1600"/>
              <a:t>Maybe share some of the support info developed for PWS  with parents</a:t>
            </a:r>
          </a:p>
          <a:p>
            <a:pPr lvl="1"/>
            <a:r>
              <a:rPr lang="en-US" sz="2000"/>
              <a:t>Established “pattern” with fast food (vs home) more challenging – works in fast food </a:t>
            </a:r>
          </a:p>
          <a:p>
            <a:pPr marL="0" indent="0">
              <a:buNone/>
            </a:pPr>
            <a:endParaRPr lang="en-US" sz="900"/>
          </a:p>
          <a:p>
            <a:r>
              <a:rPr lang="en-US" sz="2400"/>
              <a:t>Issues with CGM sensor staying on.</a:t>
            </a:r>
          </a:p>
          <a:p>
            <a:pPr marL="0" indent="0">
              <a:buNone/>
            </a:pPr>
            <a:endParaRPr lang="en-US" sz="900"/>
          </a:p>
          <a:p>
            <a:pPr marL="0" indent="0" algn="ctr">
              <a:buNone/>
            </a:pPr>
            <a:r>
              <a:rPr lang="en-US" sz="2400"/>
              <a:t>Please share your input, insight &amp; experiences </a:t>
            </a:r>
          </a:p>
          <a:p>
            <a:endParaRPr lang="en-US" sz="2400"/>
          </a:p>
        </p:txBody>
      </p:sp>
    </p:spTree>
    <p:extLst>
      <p:ext uri="{BB962C8B-B14F-4D97-AF65-F5344CB8AC3E}">
        <p14:creationId xmlns:p14="http://schemas.microsoft.com/office/powerpoint/2010/main" val="11527274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53135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C91F93-5833-49EF-F0BD-3582203933A9}"/>
              </a:ext>
            </a:extLst>
          </p:cNvPr>
          <p:cNvSpPr>
            <a:spLocks noGrp="1"/>
          </p:cNvSpPr>
          <p:nvPr>
            <p:ph type="title"/>
          </p:nvPr>
        </p:nvSpPr>
        <p:spPr>
          <a:xfrm>
            <a:off x="165100" y="190501"/>
            <a:ext cx="10515600" cy="1487488"/>
          </a:xfrm>
          <a:solidFill>
            <a:srgbClr val="0070C0"/>
          </a:solidFill>
        </p:spPr>
        <p:txBody>
          <a:bodyPr>
            <a:normAutofit fontScale="90000"/>
          </a:bodyPr>
          <a:lstStyle/>
          <a:p>
            <a:pPr algn="ctr"/>
            <a:r>
              <a:rPr lang="en-US" sz="2800" b="1">
                <a:solidFill>
                  <a:schemeClr val="bg1"/>
                </a:solidFill>
              </a:rPr>
              <a:t>Association of maternal diabetes with neurodevelopmental disorders: autism spectrum disorders, attention-deficit/hyperactivity disorder and intellectual disability. </a:t>
            </a:r>
            <a:r>
              <a:rPr lang="en-US" sz="2000">
                <a:solidFill>
                  <a:schemeClr val="bg1"/>
                </a:solidFill>
              </a:rPr>
              <a:t>International Journal of Epidemiology, Volume 50, Issue 2, April 2021, Pages 459–474. </a:t>
            </a:r>
            <a:r>
              <a:rPr lang="en-US" sz="2000" err="1">
                <a:solidFill>
                  <a:schemeClr val="bg1"/>
                </a:solidFill>
              </a:rPr>
              <a:t>Shuyun</a:t>
            </a:r>
            <a:r>
              <a:rPr lang="en-US" sz="2000">
                <a:solidFill>
                  <a:schemeClr val="bg1"/>
                </a:solidFill>
              </a:rPr>
              <a:t> Chen, </a:t>
            </a:r>
            <a:r>
              <a:rPr lang="en-US" sz="2000" err="1">
                <a:solidFill>
                  <a:schemeClr val="bg1"/>
                </a:solidFill>
              </a:rPr>
              <a:t>Sixian</a:t>
            </a:r>
            <a:r>
              <a:rPr lang="en-US" sz="2000">
                <a:solidFill>
                  <a:schemeClr val="bg1"/>
                </a:solidFill>
              </a:rPr>
              <a:t> Zhao, et al</a:t>
            </a:r>
          </a:p>
        </p:txBody>
      </p:sp>
      <p:sp>
        <p:nvSpPr>
          <p:cNvPr id="3" name="Content Placeholder 2">
            <a:extLst>
              <a:ext uri="{FF2B5EF4-FFF2-40B4-BE49-F238E27FC236}">
                <a16:creationId xmlns:a16="http://schemas.microsoft.com/office/drawing/2014/main" id="{BBDA1F3E-00C4-7858-7DD9-67AD9A48653C}"/>
              </a:ext>
            </a:extLst>
          </p:cNvPr>
          <p:cNvSpPr>
            <a:spLocks noGrp="1"/>
          </p:cNvSpPr>
          <p:nvPr>
            <p:ph idx="1"/>
          </p:nvPr>
        </p:nvSpPr>
        <p:spPr>
          <a:xfrm>
            <a:off x="190500" y="1838325"/>
            <a:ext cx="10515600" cy="4351338"/>
          </a:xfrm>
        </p:spPr>
        <p:txBody>
          <a:bodyPr>
            <a:normAutofit fontScale="55000" lnSpcReduction="20000"/>
          </a:bodyPr>
          <a:lstStyle/>
          <a:p>
            <a:r>
              <a:rPr lang="en-US" sz="2400"/>
              <a:t>Abstract: Background -Maternal diabetes has been associated with a risk of neurodevelopmental disorders (NDDs) in offspring, though the common co-occurrence of autism spectrum disorders (ASD), attention-deficit/hyperactivity disorder (ADHD) and intellectual disability (ID) is rarely considered, nor is the potential for confounding by shared familial factors (e.g. genetics).</a:t>
            </a:r>
          </a:p>
          <a:p>
            <a:r>
              <a:rPr lang="en-US" sz="2400"/>
              <a:t>Methods</a:t>
            </a:r>
          </a:p>
          <a:p>
            <a:r>
              <a:rPr lang="en-US" sz="2400"/>
              <a:t>This population-based cohort study used data from Psychiatry Sweden, a linkage of Swedish national registers, to follow 2 369 680 individuals born from 1987 to 2010. We used population-averaged logit models to examine the association between exposure to maternal type 1 diabetes mellitus (T1DM), pre-gestational type 2 diabetes mellitus (T2DM) or gestational diabetes mellitus (GDM), and odds of NDDs in offspring. Subgroup analysis was then performed to investigate the timings of GDM diagnosis during pregnancy and its effect on the odds of NDDs in offspring. We compared these results to models considering paternal lifetime T1DM and T2DM as exposures.</a:t>
            </a:r>
          </a:p>
          <a:p>
            <a:endParaRPr lang="en-US" sz="2400"/>
          </a:p>
          <a:p>
            <a:r>
              <a:rPr lang="en-US" sz="2400"/>
              <a:t>Results</a:t>
            </a:r>
          </a:p>
          <a:p>
            <a:r>
              <a:rPr lang="en-US" sz="2400"/>
              <a:t>Overall, 45 678 individuals (1.93%) were diagnosed with ASD, 20 823 (0.88%) with ID and 102 018 (4.31%) with ADHD. All types of maternal diabetes were associated with odds of NDDs, with T2DM most strongly associated with any diagnosis of ASD (odds </a:t>
            </a:r>
            <a:r>
              <a:rPr lang="en-US" sz="2400" err="1"/>
              <a:t>ratioadjusted</a:t>
            </a:r>
            <a:r>
              <a:rPr lang="en-US" sz="2400"/>
              <a:t> 1.37, 95% confidence interval 1.03–1.84), ID (2.09, 1.53–2.87) and ADHD (1.43, 1.16–1.77). Considering common co-morbid groups, the associations were strongest between maternal diabetes and diagnostic combinations that included ID. Paternal T1DM and T2DM diagnoses were also associated with offspring NDDs, but these associations were weaker than those with maternal diabetes. Diagnosis of GDM between 27 and 30 weeks of gestation was generally associated with the greatest risk of NDDs in offspring, with the strongest associations for outcomes that included ID.</a:t>
            </a:r>
          </a:p>
          <a:p>
            <a:r>
              <a:rPr lang="en-US" sz="2400"/>
              <a:t>Conclusion</a:t>
            </a:r>
          </a:p>
          <a:p>
            <a:r>
              <a:rPr lang="en-US" sz="2400"/>
              <a:t>The association of maternal diabetes with NDDs in offspring varies depending on the co-morbid presentation of the NDDs, with the greatest odds associated with outcomes that included ID. Results of paternal-comparison studies suggest that the above associations are likely to be partly confounded by shared familial factors, such as genetic liability.</a:t>
            </a:r>
          </a:p>
        </p:txBody>
      </p:sp>
    </p:spTree>
    <p:extLst>
      <p:ext uri="{BB962C8B-B14F-4D97-AF65-F5344CB8AC3E}">
        <p14:creationId xmlns:p14="http://schemas.microsoft.com/office/powerpoint/2010/main" val="19901193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1064D-B133-FACA-E0D1-21141373F7BD}"/>
              </a:ext>
            </a:extLst>
          </p:cNvPr>
          <p:cNvSpPr>
            <a:spLocks noGrp="1"/>
          </p:cNvSpPr>
          <p:nvPr>
            <p:ph type="title"/>
          </p:nvPr>
        </p:nvSpPr>
        <p:spPr/>
        <p:txBody>
          <a:bodyPr>
            <a:normAutofit/>
          </a:bodyPr>
          <a:lstStyle/>
          <a:p>
            <a:r>
              <a:rPr lang="en-US" sz="1800">
                <a:hlinkClick r:id="rId2"/>
              </a:rPr>
              <a:t>https://pubmed.ncbi.nlm.nih.gov/27006513/</a:t>
            </a:r>
            <a:r>
              <a:rPr lang="en-US" sz="1800"/>
              <a:t> </a:t>
            </a:r>
            <a:br>
              <a:rPr lang="en-US" sz="1800"/>
            </a:br>
            <a:br>
              <a:rPr lang="en-US" sz="1800"/>
            </a:br>
            <a:r>
              <a:rPr lang="en-US" sz="1800">
                <a:hlinkClick r:id="rId3"/>
              </a:rPr>
              <a:t>https://diabetesjournals.org/care/article/39/5/788/30599/Risk-of-Developing-Type-2-Diabetes-in-Adolescents</a:t>
            </a:r>
            <a:r>
              <a:rPr lang="en-US" sz="1800"/>
              <a:t> </a:t>
            </a:r>
          </a:p>
        </p:txBody>
      </p:sp>
      <p:sp>
        <p:nvSpPr>
          <p:cNvPr id="3" name="Content Placeholder 2">
            <a:extLst>
              <a:ext uri="{FF2B5EF4-FFF2-40B4-BE49-F238E27FC236}">
                <a16:creationId xmlns:a16="http://schemas.microsoft.com/office/drawing/2014/main" id="{9A38481A-A92D-FF66-159D-2028873CC7CE}"/>
              </a:ext>
            </a:extLst>
          </p:cNvPr>
          <p:cNvSpPr>
            <a:spLocks noGrp="1"/>
          </p:cNvSpPr>
          <p:nvPr>
            <p:ph idx="1"/>
          </p:nvPr>
        </p:nvSpPr>
        <p:spPr/>
        <p:txBody>
          <a:bodyPr>
            <a:normAutofit/>
          </a:bodyPr>
          <a:lstStyle/>
          <a:p>
            <a:r>
              <a:rPr lang="en-US" sz="2000"/>
              <a:t>Diabetes Care. 2016 May;39(5):788-93. doi: 10.2337/dc15-1807. </a:t>
            </a:r>
            <a:r>
              <a:rPr lang="en-US" sz="2000" err="1"/>
              <a:t>Epub</a:t>
            </a:r>
            <a:r>
              <a:rPr lang="en-US" sz="2000"/>
              <a:t> 2016 Mar 22.</a:t>
            </a:r>
          </a:p>
          <a:p>
            <a:r>
              <a:rPr lang="en-US" sz="2000"/>
              <a:t>Risk of Developing Type 2 Diabetes in Adolescents and Young Adults With Autism Spectrum Disorder: A Nationwide Longitudinal Study</a:t>
            </a:r>
          </a:p>
          <a:p>
            <a:r>
              <a:rPr lang="en-US" sz="2000"/>
              <a:t>Mu-Hong Chen 1,</a:t>
            </a:r>
          </a:p>
        </p:txBody>
      </p:sp>
    </p:spTree>
    <p:extLst>
      <p:ext uri="{BB962C8B-B14F-4D97-AF65-F5344CB8AC3E}">
        <p14:creationId xmlns:p14="http://schemas.microsoft.com/office/powerpoint/2010/main" val="29187254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D62C2-E7FD-EB2A-8AE8-5E00BD2D1B55}"/>
              </a:ext>
            </a:extLst>
          </p:cNvPr>
          <p:cNvSpPr>
            <a:spLocks noGrp="1"/>
          </p:cNvSpPr>
          <p:nvPr>
            <p:ph type="title"/>
          </p:nvPr>
        </p:nvSpPr>
        <p:spPr>
          <a:xfrm>
            <a:off x="155154" y="155805"/>
            <a:ext cx="10515600" cy="1325563"/>
          </a:xfrm>
          <a:solidFill>
            <a:srgbClr val="0070C0"/>
          </a:solidFill>
        </p:spPr>
        <p:txBody>
          <a:bodyPr>
            <a:normAutofit/>
          </a:bodyPr>
          <a:lstStyle/>
          <a:p>
            <a:pPr algn="ctr"/>
            <a:r>
              <a:rPr lang="en-US" sz="3200" b="1">
                <a:solidFill>
                  <a:schemeClr val="bg1"/>
                </a:solidFill>
              </a:rPr>
              <a:t>Maternal Body Mass Index and Risk of Autism Spectrum Disorders in Offspring: A Meta-analysis. </a:t>
            </a:r>
            <a:r>
              <a:rPr lang="en-US" sz="2000" b="1">
                <a:solidFill>
                  <a:schemeClr val="bg1"/>
                </a:solidFill>
              </a:rPr>
              <a:t>Sci Rep 6, 34248 (2016). </a:t>
            </a:r>
            <a:r>
              <a:rPr lang="da-DK" sz="2000" b="1">
                <a:solidFill>
                  <a:schemeClr val="bg1"/>
                </a:solidFill>
              </a:rPr>
              <a:t>Wang, Y., Tang, S., Xu, S. et al. </a:t>
            </a:r>
            <a:endParaRPr lang="en-US" sz="2000" b="1">
              <a:solidFill>
                <a:schemeClr val="bg1"/>
              </a:solidFill>
            </a:endParaRPr>
          </a:p>
        </p:txBody>
      </p:sp>
      <p:sp>
        <p:nvSpPr>
          <p:cNvPr id="3" name="Content Placeholder 2">
            <a:extLst>
              <a:ext uri="{FF2B5EF4-FFF2-40B4-BE49-F238E27FC236}">
                <a16:creationId xmlns:a16="http://schemas.microsoft.com/office/drawing/2014/main" id="{CF16B59C-30A7-FF4A-6E99-3B6277F34784}"/>
              </a:ext>
            </a:extLst>
          </p:cNvPr>
          <p:cNvSpPr>
            <a:spLocks noGrp="1"/>
          </p:cNvSpPr>
          <p:nvPr>
            <p:ph idx="1"/>
          </p:nvPr>
        </p:nvSpPr>
        <p:spPr>
          <a:xfrm>
            <a:off x="155154" y="1704439"/>
            <a:ext cx="10515600" cy="4997756"/>
          </a:xfrm>
        </p:spPr>
        <p:txBody>
          <a:bodyPr>
            <a:normAutofit fontScale="77500" lnSpcReduction="20000"/>
          </a:bodyPr>
          <a:lstStyle/>
          <a:p>
            <a:r>
              <a:rPr lang="en-US"/>
              <a:t> Compared with children whose mothers were at normal weight, children born to overweight and obese mothers have a 28% and 36% higher risk of developing ASD, respectively. </a:t>
            </a:r>
          </a:p>
          <a:p>
            <a:pPr lvl="1"/>
            <a:r>
              <a:rPr lang="en-US"/>
              <a:t>Maternal underweight was not associated with increased ASD risk.</a:t>
            </a:r>
          </a:p>
          <a:p>
            <a:r>
              <a:rPr lang="en-US"/>
              <a:t> A linear dose-response relationship was found, with the risk of ASD increasing by 16% for each 5 kg/m2 increment in maternal BMI compared with that of normal weight. </a:t>
            </a:r>
          </a:p>
          <a:p>
            <a:r>
              <a:rPr lang="en-US"/>
              <a:t>ASD is one of the most common and severe neurodevelopmental disorders which is lifelong. It not only significantly impacts upon the individuals, but also has long-term implications for their families, as well as for the provision of education and habilitative services. It is therefore crucial to identify related risk factors and to prevent ASD in the primary step.</a:t>
            </a:r>
          </a:p>
          <a:p>
            <a:r>
              <a:rPr lang="en-US"/>
              <a:t>Along with the nearly doubled world’s obesity rate between 1980 and 2008, the prevalence of ASD has also been increasing rapidly during the same period. While elevated awareness and updated diagnostic criteria of ASD might contribute to its increased prevalence, it is possible that the obesity epidemic may also play a role, which is supported by the results of our meta-analysis. </a:t>
            </a:r>
          </a:p>
        </p:txBody>
      </p:sp>
    </p:spTree>
    <p:extLst>
      <p:ext uri="{BB962C8B-B14F-4D97-AF65-F5344CB8AC3E}">
        <p14:creationId xmlns:p14="http://schemas.microsoft.com/office/powerpoint/2010/main" val="42462020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5992F-B87E-5031-5EE4-7AD99C689E46}"/>
              </a:ext>
            </a:extLst>
          </p:cNvPr>
          <p:cNvSpPr>
            <a:spLocks noGrp="1"/>
          </p:cNvSpPr>
          <p:nvPr>
            <p:ph type="title"/>
          </p:nvPr>
        </p:nvSpPr>
        <p:spPr>
          <a:xfrm>
            <a:off x="166171" y="144789"/>
            <a:ext cx="10515600" cy="1122152"/>
          </a:xfrm>
          <a:solidFill>
            <a:srgbClr val="0070C0"/>
          </a:solidFill>
        </p:spPr>
        <p:txBody>
          <a:bodyPr>
            <a:normAutofit/>
          </a:bodyPr>
          <a:lstStyle/>
          <a:p>
            <a:pPr algn="ctr"/>
            <a:r>
              <a:rPr lang="en-US" sz="4000" b="1">
                <a:solidFill>
                  <a:schemeClr val="bg1"/>
                </a:solidFill>
              </a:rPr>
              <a:t>Autism spectrum disorders (ASD) </a:t>
            </a:r>
          </a:p>
        </p:txBody>
      </p:sp>
      <p:sp>
        <p:nvSpPr>
          <p:cNvPr id="3" name="Content Placeholder 2">
            <a:extLst>
              <a:ext uri="{FF2B5EF4-FFF2-40B4-BE49-F238E27FC236}">
                <a16:creationId xmlns:a16="http://schemas.microsoft.com/office/drawing/2014/main" id="{D38C24B1-ED62-5CBF-8B1C-D7389CEFAB95}"/>
              </a:ext>
            </a:extLst>
          </p:cNvPr>
          <p:cNvSpPr>
            <a:spLocks noGrp="1"/>
          </p:cNvSpPr>
          <p:nvPr>
            <p:ph idx="1"/>
          </p:nvPr>
        </p:nvSpPr>
        <p:spPr>
          <a:xfrm>
            <a:off x="166171" y="1410159"/>
            <a:ext cx="10515600" cy="4590534"/>
          </a:xfrm>
        </p:spPr>
        <p:txBody>
          <a:bodyPr>
            <a:normAutofit/>
          </a:bodyPr>
          <a:lstStyle/>
          <a:p>
            <a:r>
              <a:rPr lang="en-US" sz="2400"/>
              <a:t>Autism spectrum disorders (ASD) are a group of complex </a:t>
            </a:r>
            <a:r>
              <a:rPr lang="en-US" sz="2400" b="1" i="1"/>
              <a:t>neurodevelopmental disorders </a:t>
            </a:r>
            <a:r>
              <a:rPr lang="en-US" sz="2400"/>
              <a:t>characterized by </a:t>
            </a:r>
            <a:r>
              <a:rPr lang="en-US" sz="2400" b="1" i="1"/>
              <a:t>impairments in social interaction and communications</a:t>
            </a:r>
            <a:r>
              <a:rPr lang="en-US" sz="2400"/>
              <a:t>, as well as </a:t>
            </a:r>
            <a:r>
              <a:rPr lang="en-US" sz="2400" b="1" i="1"/>
              <a:t>restricted and repetitive behaviors</a:t>
            </a:r>
          </a:p>
          <a:p>
            <a:r>
              <a:rPr lang="en-US" sz="2400"/>
              <a:t>The etiology of ASD remains unclear</a:t>
            </a:r>
          </a:p>
          <a:p>
            <a:pPr lvl="1"/>
            <a:r>
              <a:rPr lang="en-US" sz="2000" b="1" i="1"/>
              <a:t>Both genetic and environmental factors </a:t>
            </a:r>
            <a:r>
              <a:rPr lang="en-US" sz="2000"/>
              <a:t>are thought to play a role</a:t>
            </a:r>
          </a:p>
          <a:p>
            <a:pPr lvl="1"/>
            <a:r>
              <a:rPr lang="en-US" sz="2000"/>
              <a:t>Among diverse factors, </a:t>
            </a:r>
            <a:r>
              <a:rPr lang="en-US" sz="2000" b="1" i="1"/>
              <a:t>maternal conditions </a:t>
            </a:r>
            <a:r>
              <a:rPr lang="en-US" sz="2000"/>
              <a:t>during pre-pregnancy or pregnancy are increasingly being recognized as </a:t>
            </a:r>
            <a:r>
              <a:rPr lang="en-US" sz="2000" i="1"/>
              <a:t>potential risk factors </a:t>
            </a:r>
            <a:r>
              <a:rPr lang="en-US" sz="2000"/>
              <a:t>for ASD. </a:t>
            </a:r>
          </a:p>
          <a:p>
            <a:pPr lvl="1"/>
            <a:r>
              <a:rPr lang="en-US" sz="2000" b="1"/>
              <a:t>Women who are obese or have diabetes while pregnant are more likely to have children with autism.</a:t>
            </a:r>
          </a:p>
          <a:p>
            <a:pPr lvl="2"/>
            <a:r>
              <a:rPr lang="en-US"/>
              <a:t>Some increased risk of ASD also seen with </a:t>
            </a:r>
            <a:r>
              <a:rPr lang="en-US" i="1"/>
              <a:t>paternal </a:t>
            </a:r>
            <a:r>
              <a:rPr lang="en-US"/>
              <a:t>obesity &amp; diabetes</a:t>
            </a:r>
          </a:p>
          <a:p>
            <a:endParaRPr lang="en-US" sz="2400"/>
          </a:p>
        </p:txBody>
      </p:sp>
    </p:spTree>
    <p:extLst>
      <p:ext uri="{BB962C8B-B14F-4D97-AF65-F5344CB8AC3E}">
        <p14:creationId xmlns:p14="http://schemas.microsoft.com/office/powerpoint/2010/main" val="3700591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D62C2-E7FD-EB2A-8AE8-5E00BD2D1B55}"/>
              </a:ext>
            </a:extLst>
          </p:cNvPr>
          <p:cNvSpPr>
            <a:spLocks noGrp="1"/>
          </p:cNvSpPr>
          <p:nvPr>
            <p:ph type="title"/>
          </p:nvPr>
        </p:nvSpPr>
        <p:spPr>
          <a:xfrm>
            <a:off x="155154" y="155805"/>
            <a:ext cx="10277818" cy="1325563"/>
          </a:xfrm>
          <a:solidFill>
            <a:srgbClr val="0070C0"/>
          </a:solidFill>
        </p:spPr>
        <p:txBody>
          <a:bodyPr>
            <a:normAutofit/>
          </a:bodyPr>
          <a:lstStyle/>
          <a:p>
            <a:pPr algn="ctr"/>
            <a:r>
              <a:rPr lang="en-US" sz="3200" b="1">
                <a:solidFill>
                  <a:schemeClr val="bg1"/>
                </a:solidFill>
              </a:rPr>
              <a:t>Maternal Body Mass Index and Risk of Autism Spectrum Disorders in Offspring: A Meta-analysis. </a:t>
            </a:r>
            <a:r>
              <a:rPr lang="en-US" sz="2000" b="1">
                <a:solidFill>
                  <a:schemeClr val="bg1"/>
                </a:solidFill>
              </a:rPr>
              <a:t>Sci Rep 6, 34248 (2016). </a:t>
            </a:r>
            <a:r>
              <a:rPr lang="da-DK" sz="2000" b="1">
                <a:solidFill>
                  <a:schemeClr val="bg1"/>
                </a:solidFill>
              </a:rPr>
              <a:t>Wang, Y., Tang, S., Xu, S. et al. </a:t>
            </a:r>
            <a:endParaRPr lang="en-US" sz="2000" b="1">
              <a:solidFill>
                <a:schemeClr val="bg1"/>
              </a:solidFill>
            </a:endParaRPr>
          </a:p>
        </p:txBody>
      </p:sp>
      <p:sp>
        <p:nvSpPr>
          <p:cNvPr id="3" name="Content Placeholder 2">
            <a:extLst>
              <a:ext uri="{FF2B5EF4-FFF2-40B4-BE49-F238E27FC236}">
                <a16:creationId xmlns:a16="http://schemas.microsoft.com/office/drawing/2014/main" id="{CF16B59C-30A7-FF4A-6E99-3B6277F34784}"/>
              </a:ext>
            </a:extLst>
          </p:cNvPr>
          <p:cNvSpPr>
            <a:spLocks noGrp="1"/>
          </p:cNvSpPr>
          <p:nvPr>
            <p:ph idx="1"/>
          </p:nvPr>
        </p:nvSpPr>
        <p:spPr>
          <a:xfrm>
            <a:off x="155153" y="1641514"/>
            <a:ext cx="10277819" cy="5060682"/>
          </a:xfrm>
        </p:spPr>
        <p:txBody>
          <a:bodyPr>
            <a:normAutofit/>
          </a:bodyPr>
          <a:lstStyle/>
          <a:p>
            <a:r>
              <a:rPr lang="en-US" sz="2400"/>
              <a:t>ASD is one of the most common and severe neurodevelopmental disorders which is lifelong. </a:t>
            </a:r>
          </a:p>
          <a:p>
            <a:pPr lvl="1"/>
            <a:r>
              <a:rPr lang="en-US" sz="2000"/>
              <a:t>It not only significantly impacts upon the individuals, but also has long-term implications for their families, as well as for the provision of education and habilitative services. </a:t>
            </a:r>
          </a:p>
          <a:p>
            <a:r>
              <a:rPr lang="en-US" sz="2400"/>
              <a:t>It is therefore crucial to identify related risk factors and to prevent ASD in the primary step.</a:t>
            </a:r>
          </a:p>
          <a:p>
            <a:r>
              <a:rPr lang="en-US" sz="2400" i="1"/>
              <a:t>Along with </a:t>
            </a:r>
            <a:r>
              <a:rPr lang="en-US" sz="2400" b="1" i="1"/>
              <a:t>the nearly doubled world’s obesity rate between 1980 and 2008</a:t>
            </a:r>
            <a:r>
              <a:rPr lang="en-US" sz="2400" i="1"/>
              <a:t>, the </a:t>
            </a:r>
            <a:r>
              <a:rPr lang="en-US" sz="2400" b="1" i="1"/>
              <a:t>prevalence of ASD has also been increasing rapidly during the same period. </a:t>
            </a:r>
          </a:p>
          <a:p>
            <a:r>
              <a:rPr lang="en-US" sz="2400" i="1"/>
              <a:t>While elevated awareness and updated diagnostic criteria of ASD might contribute to its increased prevalence, </a:t>
            </a:r>
            <a:r>
              <a:rPr lang="en-US" sz="2400" b="1" i="1"/>
              <a:t>it is possible that the obesity epidemic may also play a role, which is supported by the results of our meta-analysis. </a:t>
            </a:r>
          </a:p>
          <a:p>
            <a:endParaRPr lang="en-US" sz="2400"/>
          </a:p>
        </p:txBody>
      </p:sp>
    </p:spTree>
    <p:extLst>
      <p:ext uri="{BB962C8B-B14F-4D97-AF65-F5344CB8AC3E}">
        <p14:creationId xmlns:p14="http://schemas.microsoft.com/office/powerpoint/2010/main" val="1284612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D62C2-E7FD-EB2A-8AE8-5E00BD2D1B55}"/>
              </a:ext>
            </a:extLst>
          </p:cNvPr>
          <p:cNvSpPr>
            <a:spLocks noGrp="1"/>
          </p:cNvSpPr>
          <p:nvPr>
            <p:ph type="title"/>
          </p:nvPr>
        </p:nvSpPr>
        <p:spPr>
          <a:xfrm>
            <a:off x="155154" y="155805"/>
            <a:ext cx="10376970" cy="1325563"/>
          </a:xfrm>
          <a:solidFill>
            <a:srgbClr val="0070C0"/>
          </a:solidFill>
        </p:spPr>
        <p:txBody>
          <a:bodyPr>
            <a:normAutofit/>
          </a:bodyPr>
          <a:lstStyle/>
          <a:p>
            <a:pPr algn="ctr"/>
            <a:r>
              <a:rPr lang="en-US" sz="3200" b="1">
                <a:solidFill>
                  <a:schemeClr val="bg1"/>
                </a:solidFill>
              </a:rPr>
              <a:t>Maternal Body Mass Index and Risk of Autism Spectrum Disorders in Offspring: A Meta-analysis. </a:t>
            </a:r>
            <a:r>
              <a:rPr lang="en-US" sz="2000" b="1">
                <a:solidFill>
                  <a:schemeClr val="bg1"/>
                </a:solidFill>
              </a:rPr>
              <a:t>Sci Rep 6, 34248 (2016). </a:t>
            </a:r>
            <a:r>
              <a:rPr lang="da-DK" sz="2000" b="1">
                <a:solidFill>
                  <a:schemeClr val="bg1"/>
                </a:solidFill>
              </a:rPr>
              <a:t>Wang, Y., Tang, S., Xu, S. et al. </a:t>
            </a:r>
            <a:endParaRPr lang="en-US" sz="2000" b="1">
              <a:solidFill>
                <a:schemeClr val="bg1"/>
              </a:solidFill>
            </a:endParaRPr>
          </a:p>
        </p:txBody>
      </p:sp>
      <p:sp>
        <p:nvSpPr>
          <p:cNvPr id="3" name="Content Placeholder 2">
            <a:extLst>
              <a:ext uri="{FF2B5EF4-FFF2-40B4-BE49-F238E27FC236}">
                <a16:creationId xmlns:a16="http://schemas.microsoft.com/office/drawing/2014/main" id="{CF16B59C-30A7-FF4A-6E99-3B6277F34784}"/>
              </a:ext>
            </a:extLst>
          </p:cNvPr>
          <p:cNvSpPr>
            <a:spLocks noGrp="1"/>
          </p:cNvSpPr>
          <p:nvPr>
            <p:ph idx="1"/>
          </p:nvPr>
        </p:nvSpPr>
        <p:spPr>
          <a:xfrm>
            <a:off x="155153" y="1641514"/>
            <a:ext cx="6829541" cy="5060682"/>
          </a:xfrm>
        </p:spPr>
        <p:txBody>
          <a:bodyPr>
            <a:normAutofit/>
          </a:bodyPr>
          <a:lstStyle/>
          <a:p>
            <a:r>
              <a:rPr lang="en-US" sz="2400"/>
              <a:t>Compared with children whose mothers were at normal weight, children born to overweight and obese mothers have a 28% and 36% higher risk of developing ASD, respectively. </a:t>
            </a:r>
          </a:p>
          <a:p>
            <a:pPr lvl="1"/>
            <a:r>
              <a:rPr lang="en-US" sz="2000"/>
              <a:t>Maternal underweight was not associated with increased ASD risk.</a:t>
            </a:r>
          </a:p>
          <a:p>
            <a:r>
              <a:rPr lang="en-US" sz="2400"/>
              <a:t> A linear dose-response relationship was found, with the risk of ASD increasing by 16% for each 5 kg/m2 increment in maternal BMI compared with that of normal weight. </a:t>
            </a:r>
          </a:p>
          <a:p>
            <a:endParaRPr lang="en-US" sz="2400"/>
          </a:p>
        </p:txBody>
      </p:sp>
      <p:pic>
        <p:nvPicPr>
          <p:cNvPr id="4" name="Picture 3">
            <a:extLst>
              <a:ext uri="{FF2B5EF4-FFF2-40B4-BE49-F238E27FC236}">
                <a16:creationId xmlns:a16="http://schemas.microsoft.com/office/drawing/2014/main" id="{9069D987-A7C0-C1A1-DDD1-4126065DDEB5}"/>
              </a:ext>
            </a:extLst>
          </p:cNvPr>
          <p:cNvPicPr>
            <a:picLocks noChangeAspect="1"/>
          </p:cNvPicPr>
          <p:nvPr/>
        </p:nvPicPr>
        <p:blipFill>
          <a:blip r:embed="rId3"/>
          <a:stretch>
            <a:fillRect/>
          </a:stretch>
        </p:blipFill>
        <p:spPr>
          <a:xfrm>
            <a:off x="6984694" y="3718526"/>
            <a:ext cx="3438442" cy="2505673"/>
          </a:xfrm>
          <a:prstGeom prst="rect">
            <a:avLst/>
          </a:prstGeom>
          <a:ln>
            <a:solidFill>
              <a:srgbClr val="0070C0"/>
            </a:solidFill>
          </a:ln>
        </p:spPr>
      </p:pic>
    </p:spTree>
    <p:extLst>
      <p:ext uri="{BB962C8B-B14F-4D97-AF65-F5344CB8AC3E}">
        <p14:creationId xmlns:p14="http://schemas.microsoft.com/office/powerpoint/2010/main" val="3025471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96587-794A-549D-8E3F-98D0F53B8A1B}"/>
              </a:ext>
            </a:extLst>
          </p:cNvPr>
          <p:cNvSpPr>
            <a:spLocks noGrp="1"/>
          </p:cNvSpPr>
          <p:nvPr>
            <p:ph type="title"/>
          </p:nvPr>
        </p:nvSpPr>
        <p:spPr>
          <a:xfrm>
            <a:off x="123342" y="157290"/>
            <a:ext cx="10515600" cy="999482"/>
          </a:xfrm>
          <a:solidFill>
            <a:srgbClr val="0070C0"/>
          </a:solidFill>
        </p:spPr>
        <p:txBody>
          <a:bodyPr>
            <a:normAutofit/>
          </a:bodyPr>
          <a:lstStyle/>
          <a:p>
            <a:r>
              <a:rPr lang="en-US" sz="2400">
                <a:solidFill>
                  <a:schemeClr val="bg1"/>
                </a:solidFill>
              </a:rPr>
              <a:t>Multiple observational studies have reported that </a:t>
            </a:r>
            <a:r>
              <a:rPr lang="en-US" sz="2400" b="1" i="1">
                <a:solidFill>
                  <a:schemeClr val="bg1"/>
                </a:solidFill>
              </a:rPr>
              <a:t>maternal diabetes </a:t>
            </a:r>
            <a:r>
              <a:rPr lang="en-US" sz="2400">
                <a:solidFill>
                  <a:schemeClr val="bg1"/>
                </a:solidFill>
              </a:rPr>
              <a:t>is associated with an increased risk of neuro-developmental disorders (NDDs) in offspring… </a:t>
            </a:r>
          </a:p>
        </p:txBody>
      </p:sp>
      <p:sp>
        <p:nvSpPr>
          <p:cNvPr id="3" name="Content Placeholder 2">
            <a:extLst>
              <a:ext uri="{FF2B5EF4-FFF2-40B4-BE49-F238E27FC236}">
                <a16:creationId xmlns:a16="http://schemas.microsoft.com/office/drawing/2014/main" id="{E4FC8115-11EE-2DF9-FC94-17CDF4FCD11A}"/>
              </a:ext>
            </a:extLst>
          </p:cNvPr>
          <p:cNvSpPr>
            <a:spLocks noGrp="1"/>
          </p:cNvSpPr>
          <p:nvPr>
            <p:ph idx="1"/>
          </p:nvPr>
        </p:nvSpPr>
        <p:spPr>
          <a:xfrm>
            <a:off x="1" y="1311006"/>
            <a:ext cx="10638942" cy="5546993"/>
          </a:xfrm>
        </p:spPr>
        <p:txBody>
          <a:bodyPr>
            <a:noAutofit/>
          </a:bodyPr>
          <a:lstStyle/>
          <a:p>
            <a:r>
              <a:rPr lang="en-US" sz="1200"/>
              <a:t>Xu G , Jing J , Bowers K , Liu B , Bao W. Maternal diabetes and the risk of </a:t>
            </a:r>
            <a:r>
              <a:rPr lang="en-US" sz="1200" b="1"/>
              <a:t>autism spectrum disorders </a:t>
            </a:r>
            <a:r>
              <a:rPr lang="en-US" sz="1200"/>
              <a:t>in the offspring: a systematic review and meta-analysis. J Autism Dev </a:t>
            </a:r>
            <a:r>
              <a:rPr lang="en-US" sz="1200" err="1"/>
              <a:t>Disord</a:t>
            </a:r>
            <a:r>
              <a:rPr lang="en-US" sz="1200"/>
              <a:t> 2014;44</a:t>
            </a:r>
          </a:p>
          <a:p>
            <a:r>
              <a:rPr lang="en-US" sz="1200"/>
              <a:t>Xiang AH , Wang X , Martinez MP et al.  Maternal gestational diabetes mellitus, type 1 diabetes, and type 2 diabetes during pregnancy and risk of</a:t>
            </a:r>
            <a:r>
              <a:rPr lang="en-US" sz="1200" b="1"/>
              <a:t> ADHD </a:t>
            </a:r>
            <a:r>
              <a:rPr lang="en-US" sz="1200"/>
              <a:t>in offspring. Diabetes Care 2018;41:2502–08.</a:t>
            </a:r>
          </a:p>
          <a:p>
            <a:r>
              <a:rPr lang="en-US" sz="1200"/>
              <a:t>Xiang AH , Wang X , Martinez MP , Page K , Buchanan TA , Feldman RK. Maternal type 1 diabetes and risk of </a:t>
            </a:r>
            <a:r>
              <a:rPr lang="en-US" sz="1200" b="1"/>
              <a:t>autism</a:t>
            </a:r>
            <a:r>
              <a:rPr lang="en-US" sz="1200"/>
              <a:t> in offspring. JAMA 2018;3</a:t>
            </a:r>
          </a:p>
          <a:p>
            <a:r>
              <a:rPr lang="en-US" sz="1200"/>
              <a:t>Xiang AH , Wang X , Martinez MP et al.  Association of maternal diabetes with </a:t>
            </a:r>
            <a:r>
              <a:rPr lang="en-US" sz="1200" b="1"/>
              <a:t>autism</a:t>
            </a:r>
            <a:r>
              <a:rPr lang="en-US" sz="1200"/>
              <a:t> in offspring. JAMA 2015;313:1425–34.</a:t>
            </a:r>
          </a:p>
          <a:p>
            <a:r>
              <a:rPr lang="en-US" sz="1200"/>
              <a:t>Ji J , Chen T , </a:t>
            </a:r>
            <a:r>
              <a:rPr lang="en-US" sz="1200" err="1"/>
              <a:t>Sundquist</a:t>
            </a:r>
            <a:r>
              <a:rPr lang="en-US" sz="1200"/>
              <a:t> J , </a:t>
            </a:r>
            <a:r>
              <a:rPr lang="en-US" sz="1200" err="1"/>
              <a:t>Sundquist</a:t>
            </a:r>
            <a:r>
              <a:rPr lang="en-US" sz="1200"/>
              <a:t> K. Type 1 diabetes in parents and risk of </a:t>
            </a:r>
            <a:r>
              <a:rPr lang="en-US" sz="1200" b="1"/>
              <a:t>attention deficit/hyperactivity disorder </a:t>
            </a:r>
            <a:r>
              <a:rPr lang="en-US" sz="1200"/>
              <a:t>in offspring: a population-based study in Sweden. Diabetes Care 2018;41:770–74.</a:t>
            </a:r>
          </a:p>
          <a:p>
            <a:r>
              <a:rPr lang="en-US" sz="1200"/>
              <a:t>Mann JR , Pan C , Rao GA , McDermott S , Hardin JW. Children born to diabetic mothers may be more likely to have </a:t>
            </a:r>
            <a:r>
              <a:rPr lang="en-US" sz="1200" b="1"/>
              <a:t>intellectual disability</a:t>
            </a:r>
            <a:r>
              <a:rPr lang="en-US" sz="1200"/>
              <a:t>. </a:t>
            </a:r>
            <a:r>
              <a:rPr lang="en-US" sz="1200" err="1"/>
              <a:t>Matern</a:t>
            </a:r>
            <a:r>
              <a:rPr lang="en-US" sz="1200"/>
              <a:t> Child Health J 2013;</a:t>
            </a:r>
          </a:p>
          <a:p>
            <a:r>
              <a:rPr lang="en-US" sz="1200"/>
              <a:t>Leonard H , N de K , Bourke J , Bower C. Maternal health in pregnancy and </a:t>
            </a:r>
            <a:r>
              <a:rPr lang="en-US" sz="1200" b="1"/>
              <a:t>intellectual disability </a:t>
            </a:r>
            <a:r>
              <a:rPr lang="en-US" sz="1200"/>
              <a:t>in the offspring: a population-based study. Ann Epidemiol 2006;16:448–54.</a:t>
            </a:r>
          </a:p>
          <a:p>
            <a:r>
              <a:rPr lang="en-US" sz="1200"/>
              <a:t>Wan H , Zhang C , Li H , Luan S , Liu C. Association of maternal diabetes with </a:t>
            </a:r>
            <a:r>
              <a:rPr lang="en-US" sz="1200" b="1"/>
              <a:t>autism spectrum disorders </a:t>
            </a:r>
            <a:r>
              <a:rPr lang="en-US" sz="1200"/>
              <a:t>in offspring: a systemic review and meta-analysis. Medicine (Baltimore) 2018;97:e9438.</a:t>
            </a:r>
          </a:p>
          <a:p>
            <a:r>
              <a:rPr lang="en-US" sz="1200"/>
              <a:t>Burstyn I , Sithole F , </a:t>
            </a:r>
            <a:r>
              <a:rPr lang="en-US" sz="1200" err="1"/>
              <a:t>Zwaigenbaum</a:t>
            </a:r>
            <a:r>
              <a:rPr lang="en-US" sz="1200"/>
              <a:t> L. </a:t>
            </a:r>
            <a:r>
              <a:rPr lang="en-US" sz="1200" b="1"/>
              <a:t>Autism spectrum disorders</a:t>
            </a:r>
            <a:r>
              <a:rPr lang="en-US" sz="1200"/>
              <a:t>, maternal characteristics and obstetric complications among singletons born in Alberta, Canada. Chronic Dis </a:t>
            </a:r>
            <a:r>
              <a:rPr lang="en-US" sz="1200" err="1"/>
              <a:t>Inj</a:t>
            </a:r>
            <a:r>
              <a:rPr lang="en-US" sz="1200"/>
              <a:t> Can 2010;30:125–34.</a:t>
            </a:r>
          </a:p>
          <a:p>
            <a:r>
              <a:rPr lang="en-US" sz="1200"/>
              <a:t>Dodds L , Fell DB , Shea S , </a:t>
            </a:r>
            <a:r>
              <a:rPr lang="en-US" sz="1200" err="1"/>
              <a:t>Armson</a:t>
            </a:r>
            <a:r>
              <a:rPr lang="en-US" sz="1200"/>
              <a:t> BA , Allen AC , Bryson S. The role of prenatal, obstetric and neonatal factors in the development of</a:t>
            </a:r>
            <a:r>
              <a:rPr lang="en-US" sz="1200" b="1"/>
              <a:t> autism</a:t>
            </a:r>
            <a:r>
              <a:rPr lang="en-US" sz="1200"/>
              <a:t>. J Autism Dev </a:t>
            </a:r>
            <a:r>
              <a:rPr lang="en-US" sz="1200" err="1"/>
              <a:t>Disord</a:t>
            </a:r>
            <a:r>
              <a:rPr lang="en-US" sz="1200"/>
              <a:t> 2011;41:891–902.</a:t>
            </a:r>
          </a:p>
          <a:p>
            <a:r>
              <a:rPr lang="en-US" sz="1200" err="1"/>
              <a:t>Bytoft</a:t>
            </a:r>
            <a:r>
              <a:rPr lang="en-US" sz="1200"/>
              <a:t> B , Knorr S , </a:t>
            </a:r>
            <a:r>
              <a:rPr lang="en-US" sz="1200" err="1"/>
              <a:t>Vlachova</a:t>
            </a:r>
            <a:r>
              <a:rPr lang="en-US" sz="1200"/>
              <a:t> Z et al.  Assessment of </a:t>
            </a:r>
            <a:r>
              <a:rPr lang="en-US" sz="1200" b="1"/>
              <a:t>attention deficits </a:t>
            </a:r>
            <a:r>
              <a:rPr lang="en-US" sz="1200"/>
              <a:t>in adolescent offspring exposed to maternal type 1 diabetes. </a:t>
            </a:r>
            <a:r>
              <a:rPr lang="en-US" sz="1200" err="1"/>
              <a:t>PloS</a:t>
            </a:r>
            <a:r>
              <a:rPr lang="en-US" sz="1200"/>
              <a:t> One 2017;12:e0169308</a:t>
            </a:r>
          </a:p>
          <a:p>
            <a:r>
              <a:rPr lang="en-US" sz="1200" err="1"/>
              <a:t>Piven</a:t>
            </a:r>
            <a:r>
              <a:rPr lang="en-US" sz="1200"/>
              <a:t> J , Simon J , Chase GA et al.  The etiology of</a:t>
            </a:r>
            <a:r>
              <a:rPr lang="en-US" sz="1200" b="1"/>
              <a:t> autism</a:t>
            </a:r>
            <a:r>
              <a:rPr lang="en-US" sz="1200"/>
              <a:t>: pre-, peri- and neonatal factors. J Am </a:t>
            </a:r>
            <a:r>
              <a:rPr lang="en-US" sz="1200" err="1"/>
              <a:t>Acad</a:t>
            </a:r>
            <a:r>
              <a:rPr lang="en-US" sz="1200"/>
              <a:t> Child </a:t>
            </a:r>
            <a:r>
              <a:rPr lang="en-US" sz="1200" err="1"/>
              <a:t>Adolesc</a:t>
            </a:r>
            <a:r>
              <a:rPr lang="en-US" sz="1200"/>
              <a:t> Psychiatry 1993;32:1256–63.</a:t>
            </a:r>
          </a:p>
        </p:txBody>
      </p:sp>
    </p:spTree>
    <p:extLst>
      <p:ext uri="{BB962C8B-B14F-4D97-AF65-F5344CB8AC3E}">
        <p14:creationId xmlns:p14="http://schemas.microsoft.com/office/powerpoint/2010/main" val="2532704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51D06-E388-669E-3C0F-F13325360608}"/>
              </a:ext>
            </a:extLst>
          </p:cNvPr>
          <p:cNvSpPr>
            <a:spLocks noGrp="1"/>
          </p:cNvSpPr>
          <p:nvPr>
            <p:ph type="title"/>
          </p:nvPr>
        </p:nvSpPr>
        <p:spPr>
          <a:xfrm>
            <a:off x="210239" y="122754"/>
            <a:ext cx="10515600" cy="1441641"/>
          </a:xfrm>
          <a:solidFill>
            <a:srgbClr val="0070C0"/>
          </a:solidFill>
        </p:spPr>
        <p:txBody>
          <a:bodyPr>
            <a:noAutofit/>
          </a:bodyPr>
          <a:lstStyle/>
          <a:p>
            <a:pPr algn="ctr"/>
            <a:r>
              <a:rPr lang="en-US" sz="2400" b="1">
                <a:solidFill>
                  <a:schemeClr val="bg1"/>
                </a:solidFill>
              </a:rPr>
              <a:t>Association of </a:t>
            </a:r>
            <a:r>
              <a:rPr lang="en-US" sz="2400" b="1" i="1">
                <a:solidFill>
                  <a:schemeClr val="bg1"/>
                </a:solidFill>
              </a:rPr>
              <a:t>maternal diabetes </a:t>
            </a:r>
            <a:r>
              <a:rPr lang="en-US" sz="2400" b="1">
                <a:solidFill>
                  <a:schemeClr val="bg1"/>
                </a:solidFill>
              </a:rPr>
              <a:t>with neurodevelopmental disorders: autism spectrum disorders, attention-deficit/hyperactivity disorder and intellectual disability. </a:t>
            </a:r>
            <a:r>
              <a:rPr lang="en-US" sz="1800">
                <a:solidFill>
                  <a:schemeClr val="bg1"/>
                </a:solidFill>
              </a:rPr>
              <a:t>International Journal of Epidemiology, Volume 50, Issue 2, April 2021, Pages 459–474. </a:t>
            </a:r>
            <a:r>
              <a:rPr lang="en-US" sz="1800" err="1">
                <a:solidFill>
                  <a:schemeClr val="bg1"/>
                </a:solidFill>
              </a:rPr>
              <a:t>Shuyun</a:t>
            </a:r>
            <a:r>
              <a:rPr lang="en-US" sz="1800">
                <a:solidFill>
                  <a:schemeClr val="bg1"/>
                </a:solidFill>
              </a:rPr>
              <a:t> Chen, </a:t>
            </a:r>
            <a:r>
              <a:rPr lang="en-US" sz="1800" err="1">
                <a:solidFill>
                  <a:schemeClr val="bg1"/>
                </a:solidFill>
              </a:rPr>
              <a:t>Sixian</a:t>
            </a:r>
            <a:r>
              <a:rPr lang="en-US" sz="1800">
                <a:solidFill>
                  <a:schemeClr val="bg1"/>
                </a:solidFill>
              </a:rPr>
              <a:t> Zhao, et al</a:t>
            </a:r>
            <a:endParaRPr lang="en-US" sz="1800"/>
          </a:p>
        </p:txBody>
      </p:sp>
      <p:sp>
        <p:nvSpPr>
          <p:cNvPr id="3" name="Content Placeholder 2">
            <a:extLst>
              <a:ext uri="{FF2B5EF4-FFF2-40B4-BE49-F238E27FC236}">
                <a16:creationId xmlns:a16="http://schemas.microsoft.com/office/drawing/2014/main" id="{287DB089-7499-2058-FA78-4EC399C7B32D}"/>
              </a:ext>
            </a:extLst>
          </p:cNvPr>
          <p:cNvSpPr>
            <a:spLocks noGrp="1"/>
          </p:cNvSpPr>
          <p:nvPr>
            <p:ph idx="1"/>
          </p:nvPr>
        </p:nvSpPr>
        <p:spPr>
          <a:xfrm>
            <a:off x="210239" y="1685580"/>
            <a:ext cx="10515600" cy="4847421"/>
          </a:xfrm>
        </p:spPr>
        <p:txBody>
          <a:bodyPr>
            <a:normAutofit/>
          </a:bodyPr>
          <a:lstStyle/>
          <a:p>
            <a:r>
              <a:rPr lang="en-US" sz="2000"/>
              <a:t>Autism spectrum disorders (ASD), intellectual disability (ID) and attention-deficit/hyperactivity disorder (ADHD) are common neurodevelopmental disorders (NDDs) with lifelong impacts on affected children and their families</a:t>
            </a:r>
            <a:r>
              <a:rPr lang="en-US" sz="2400"/>
              <a:t>.</a:t>
            </a:r>
          </a:p>
          <a:p>
            <a:pPr lvl="1"/>
            <a:r>
              <a:rPr lang="en-US" sz="2000"/>
              <a:t>The </a:t>
            </a:r>
            <a:r>
              <a:rPr lang="en-US" sz="2000" b="1"/>
              <a:t>co-occurrence of ASD, ADHD and ID </a:t>
            </a:r>
            <a:r>
              <a:rPr lang="en-US" sz="2000"/>
              <a:t>is more common than would be expected by chance. </a:t>
            </a:r>
          </a:p>
          <a:p>
            <a:pPr lvl="1"/>
            <a:r>
              <a:rPr lang="en-US" sz="2000"/>
              <a:t>Clinically, the co-occurrence of NDDs indicates </a:t>
            </a:r>
            <a:r>
              <a:rPr lang="en-US" sz="2000" i="1"/>
              <a:t>more severe impairment, different needs and poorer prognoses </a:t>
            </a:r>
            <a:r>
              <a:rPr lang="en-US" sz="2000"/>
              <a:t>of the affected children compared with children with a single NDD diagnosis.</a:t>
            </a:r>
          </a:p>
          <a:p>
            <a:r>
              <a:rPr lang="en-US" sz="2400"/>
              <a:t>In this large population-based cohort study </a:t>
            </a:r>
            <a:r>
              <a:rPr lang="en-US" sz="2000"/>
              <a:t>(Swedish National Registry), </a:t>
            </a:r>
            <a:r>
              <a:rPr lang="en-US" sz="2400"/>
              <a:t>we found that exposure to </a:t>
            </a:r>
            <a:r>
              <a:rPr lang="en-US" sz="2400" b="1"/>
              <a:t>maternal diabetes </a:t>
            </a:r>
            <a:r>
              <a:rPr lang="en-US" sz="2400"/>
              <a:t>was associated with an increased risk of ASD, ID and ADHD in offspring. </a:t>
            </a:r>
          </a:p>
          <a:p>
            <a:r>
              <a:rPr lang="en-US" sz="2400"/>
              <a:t>Exposure to </a:t>
            </a:r>
            <a:r>
              <a:rPr lang="en-US" sz="2400" b="1"/>
              <a:t>T2DM</a:t>
            </a:r>
            <a:r>
              <a:rPr lang="en-US" sz="2400"/>
              <a:t> was associated with </a:t>
            </a:r>
            <a:r>
              <a:rPr lang="en-US" sz="2400" b="1"/>
              <a:t>a greater risk of </a:t>
            </a:r>
            <a:r>
              <a:rPr lang="en-US" sz="2400" b="1" i="1"/>
              <a:t>all three NDDs </a:t>
            </a:r>
            <a:r>
              <a:rPr lang="en-US" sz="2400" b="1"/>
              <a:t>in offspring </a:t>
            </a:r>
            <a:r>
              <a:rPr lang="en-US" sz="2400"/>
              <a:t>compared with T1DM and GDM.</a:t>
            </a:r>
          </a:p>
          <a:p>
            <a:endParaRPr lang="en-US" sz="2400"/>
          </a:p>
        </p:txBody>
      </p:sp>
    </p:spTree>
    <p:extLst>
      <p:ext uri="{BB962C8B-B14F-4D97-AF65-F5344CB8AC3E}">
        <p14:creationId xmlns:p14="http://schemas.microsoft.com/office/powerpoint/2010/main" val="2377783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7274F-9CB0-4F26-1D38-8B33D16FD897}"/>
              </a:ext>
            </a:extLst>
          </p:cNvPr>
          <p:cNvSpPr>
            <a:spLocks noGrp="1"/>
          </p:cNvSpPr>
          <p:nvPr>
            <p:ph type="title"/>
          </p:nvPr>
        </p:nvSpPr>
        <p:spPr>
          <a:xfrm>
            <a:off x="188205" y="210890"/>
            <a:ext cx="10515600" cy="1177236"/>
          </a:xfrm>
          <a:solidFill>
            <a:srgbClr val="0070C0"/>
          </a:solidFill>
        </p:spPr>
        <p:txBody>
          <a:bodyPr>
            <a:normAutofit/>
          </a:bodyPr>
          <a:lstStyle/>
          <a:p>
            <a:pPr algn="ctr"/>
            <a:r>
              <a:rPr lang="en-US" sz="3600">
                <a:solidFill>
                  <a:schemeClr val="bg1"/>
                </a:solidFill>
              </a:rPr>
              <a:t>Obesity has emerged as an important comorbidity associated with autism</a:t>
            </a:r>
          </a:p>
        </p:txBody>
      </p:sp>
      <p:sp>
        <p:nvSpPr>
          <p:cNvPr id="3" name="Content Placeholder 2">
            <a:extLst>
              <a:ext uri="{FF2B5EF4-FFF2-40B4-BE49-F238E27FC236}">
                <a16:creationId xmlns:a16="http://schemas.microsoft.com/office/drawing/2014/main" id="{38018638-A8D6-F73D-B46F-C36D4BB9810A}"/>
              </a:ext>
            </a:extLst>
          </p:cNvPr>
          <p:cNvSpPr>
            <a:spLocks noGrp="1"/>
          </p:cNvSpPr>
          <p:nvPr>
            <p:ph idx="1"/>
          </p:nvPr>
        </p:nvSpPr>
        <p:spPr>
          <a:xfrm>
            <a:off x="76200" y="1513114"/>
            <a:ext cx="10627605" cy="5251243"/>
          </a:xfrm>
        </p:spPr>
        <p:txBody>
          <a:bodyPr>
            <a:normAutofit fontScale="55000" lnSpcReduction="20000"/>
          </a:bodyPr>
          <a:lstStyle/>
          <a:p>
            <a:r>
              <a:rPr lang="en-US" sz="3400"/>
              <a:t>Centers for Disease Control found that </a:t>
            </a:r>
            <a:r>
              <a:rPr lang="en-US" sz="3400" b="1"/>
              <a:t>nearly a third of children with autism are severely overweight</a:t>
            </a:r>
            <a:r>
              <a:rPr lang="en-US" sz="3400"/>
              <a:t>, compared to 13 percent of typically developing children</a:t>
            </a:r>
          </a:p>
          <a:p>
            <a:r>
              <a:rPr lang="en-US" sz="3400"/>
              <a:t>Hill AP, Zuckerman KE, </a:t>
            </a:r>
            <a:r>
              <a:rPr lang="en-US" sz="3400" err="1"/>
              <a:t>Fombonne</a:t>
            </a:r>
            <a:r>
              <a:rPr lang="en-US" sz="3400"/>
              <a:t> E. Obesity and Autism. Pediatrics. 2015 Dec;136(6):1051-61. doi: 10.1542/peds.2015-1437. </a:t>
            </a:r>
            <a:r>
              <a:rPr lang="en-US" sz="3400" err="1"/>
              <a:t>Epub</a:t>
            </a:r>
            <a:r>
              <a:rPr lang="en-US" sz="3400"/>
              <a:t> 2015 Nov 2. PMID: 26527551; PMCID: PMC4657601.</a:t>
            </a:r>
          </a:p>
          <a:p>
            <a:pPr lvl="1"/>
            <a:r>
              <a:rPr lang="en-US" sz="3000"/>
              <a:t>the prevalence of </a:t>
            </a:r>
            <a:r>
              <a:rPr lang="en-US" sz="3000" b="1"/>
              <a:t>unhealthy weight is significantly greater among children with ASD </a:t>
            </a:r>
            <a:r>
              <a:rPr lang="en-US" sz="3000"/>
              <a:t>compared with the general population, with differences present as early as ages 2 to 5 years. </a:t>
            </a:r>
          </a:p>
          <a:p>
            <a:r>
              <a:rPr lang="en-US" sz="3400"/>
              <a:t>Shedlock  K﻿, Susi  A﻿, Gorman  GH﻿, Hisle-Gorman  E﻿, Erdie-Lalena  CR﻿, Nylund  CM﻿</a:t>
            </a:r>
            <a:r>
              <a:rPr lang="en-US" sz="3400" b="1"/>
              <a:t>.</a:t>
            </a:r>
            <a:r>
              <a:rPr lang="en-US" sz="3400"/>
              <a:t>  Autism spectrum disorders and metabolic complications of obesity. ﻿  J </a:t>
            </a:r>
            <a:r>
              <a:rPr lang="en-US" sz="3400" err="1"/>
              <a:t>Pediatr</a:t>
            </a:r>
            <a:r>
              <a:rPr lang="en-US" sz="3400"/>
              <a:t>. 2016;178:183-187.e1</a:t>
            </a:r>
          </a:p>
          <a:p>
            <a:pPr lvl="1"/>
            <a:r>
              <a:rPr lang="en-US" sz="3300"/>
              <a:t>Children with </a:t>
            </a:r>
            <a:r>
              <a:rPr lang="en-US" sz="3300" b="1"/>
              <a:t>ASD had significantly greater odds of having obesity (OR 1.85</a:t>
            </a:r>
            <a:r>
              <a:rPr lang="en-US" sz="3300"/>
              <a:t>; 95% CI 1.78-1.92), &amp; having obesity-related disorders, and being prescribed a medication when they had these diseases, suggesting they may have more severe disease.  In </a:t>
            </a:r>
            <a:r>
              <a:rPr lang="en-US" sz="3300" b="1"/>
              <a:t>children with ASD, mood stabilizers, antipsychotics, antiepileptic drugs, and selective serotonin reuptake inhibitors were associated with obesity,</a:t>
            </a:r>
            <a:r>
              <a:rPr lang="en-US" sz="3300"/>
              <a:t> suggesting that obesity in children with ASD may be partially iatrogenic.</a:t>
            </a:r>
          </a:p>
          <a:p>
            <a:r>
              <a:rPr lang="en-US" sz="3400"/>
              <a:t>Li  YJ﻿, Xie  XN﻿, Lei  X﻿, Li  YM﻿, Lei  X﻿.  Global prevalence of obesity, overweight and underweight in children, adolescents and adults with autism spectrum disorder, attention-deficit hyperactivity disorder: a systematic review and meta-analysis. ﻿  </a:t>
            </a:r>
            <a:r>
              <a:rPr lang="en-US" sz="3400" err="1"/>
              <a:t>Obes</a:t>
            </a:r>
            <a:r>
              <a:rPr lang="en-US" sz="3400"/>
              <a:t> Rev. 2020;21(12):e13123. </a:t>
            </a:r>
          </a:p>
          <a:p>
            <a:pPr lvl="1"/>
            <a:r>
              <a:rPr lang="en-US" sz="3300"/>
              <a:t>The worrisome </a:t>
            </a:r>
            <a:r>
              <a:rPr lang="en-US" sz="3300" b="1"/>
              <a:t>epidemic of obesity and overweight in individuals with ASD, ADHD </a:t>
            </a:r>
            <a:r>
              <a:rPr lang="en-US" sz="3300"/>
              <a:t>highlighted the need for weight management.</a:t>
            </a:r>
            <a:endParaRPr lang="en-US" sz="3000"/>
          </a:p>
          <a:p>
            <a:r>
              <a:rPr lang="en-US" sz="3400"/>
              <a:t>Kahathuduwa  CN﻿, West  BD﻿, Blume  J﻿, Dharavath  N﻿, Moustaid-Moussa  N﻿, Mastergeorge  A﻿.  The risk of overweight and obesity in children with autism spectrum disorders: a systematic review and meta-analysis. ﻿  </a:t>
            </a:r>
            <a:r>
              <a:rPr lang="en-US" sz="3400" err="1"/>
              <a:t>Obes</a:t>
            </a:r>
            <a:r>
              <a:rPr lang="en-US" sz="3400"/>
              <a:t> Rev. 2019;20(12):1667-1679.</a:t>
            </a:r>
          </a:p>
          <a:p>
            <a:pPr lvl="1"/>
            <a:r>
              <a:rPr lang="en-US" sz="3400"/>
              <a:t> Children with </a:t>
            </a:r>
            <a:r>
              <a:rPr lang="en-US" sz="3400" b="1"/>
              <a:t>ASD had a 41.1% greater risk of development of obesity. </a:t>
            </a:r>
          </a:p>
          <a:p>
            <a:endParaRPr lang="en-US"/>
          </a:p>
        </p:txBody>
      </p:sp>
    </p:spTree>
    <p:extLst>
      <p:ext uri="{BB962C8B-B14F-4D97-AF65-F5344CB8AC3E}">
        <p14:creationId xmlns:p14="http://schemas.microsoft.com/office/powerpoint/2010/main" val="8794993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34</Slides>
  <Notes>13</Notes>
  <HiddenSlides>0</HiddenSlides>
  <ScaleCrop>false</ScaleCrop>
  <HeadingPairs>
    <vt:vector size="4" baseType="variant">
      <vt:variant>
        <vt:lpstr>Theme</vt:lpstr>
      </vt:variant>
      <vt:variant>
        <vt:i4>2</vt:i4>
      </vt:variant>
      <vt:variant>
        <vt:lpstr>Slide Titles</vt:lpstr>
      </vt:variant>
      <vt:variant>
        <vt:i4>34</vt:i4>
      </vt:variant>
    </vt:vector>
  </HeadingPairs>
  <TitlesOfParts>
    <vt:vector size="36" baseType="lpstr">
      <vt:lpstr>Office Theme</vt:lpstr>
      <vt:lpstr>Office Theme</vt:lpstr>
      <vt:lpstr>ECHO Diabetes Case Discussion</vt:lpstr>
      <vt:lpstr>Clinical Question</vt:lpstr>
      <vt:lpstr>Selecting Medication/Treatments for Diabetes </vt:lpstr>
      <vt:lpstr>Autism spectrum disorders (ASD) </vt:lpstr>
      <vt:lpstr>Maternal Body Mass Index and Risk of Autism Spectrum Disorders in Offspring: A Meta-analysis. Sci Rep 6, 34248 (2016). Wang, Y., Tang, S., Xu, S. et al. </vt:lpstr>
      <vt:lpstr>Maternal Body Mass Index and Risk of Autism Spectrum Disorders in Offspring: A Meta-analysis. Sci Rep 6, 34248 (2016). Wang, Y., Tang, S., Xu, S. et al. </vt:lpstr>
      <vt:lpstr>Multiple observational studies have reported that maternal diabetes is associated with an increased risk of neuro-developmental disorders (NDDs) in offspring… </vt:lpstr>
      <vt:lpstr>Association of maternal diabetes with neurodevelopmental disorders: autism spectrum disorders, attention-deficit/hyperactivity disorder and intellectual disability. International Journal of Epidemiology, Volume 50, Issue 2, April 2021, Pages 459–474. Shuyun Chen, Sixian Zhao, et al</vt:lpstr>
      <vt:lpstr>Obesity has emerged as an important comorbidity associated with autism</vt:lpstr>
      <vt:lpstr>Risk of Developing Type 2 Diabetes in Adolescents and Young Adults With Autism Spectrum Disorder: A Nationwide Longitudinal Study. Diabetes Care. 2016 May;39(5):788-93. Mu-Hong Chen, et al</vt:lpstr>
      <vt:lpstr>https://www.thetransmitter.org/spectrum/autism-may-share-risk-factors-with-diabetes/ </vt:lpstr>
      <vt:lpstr>Association Between Autism Spectrum Disorders and Cardiometabolic Diseases.  A Systematic Review and Meta-analysis https://jamanetwork.com/journals/jamapediatrics/fullarticle/2800779 </vt:lpstr>
      <vt:lpstr>Diabetes Medications &amp; ASD </vt:lpstr>
      <vt:lpstr>GLP1 RA medications and ASD</vt:lpstr>
      <vt:lpstr>Beneficial Effects of GLP-1 Agonist in a Male With Compulsive Food-Related Behavior Associated With Autism Front Psychiatry. 2019 Mar 1;10:97. Anna Järvinen et al.</vt:lpstr>
      <vt:lpstr>Beneficial Effects of GLP-1 Agonist in a Male With Compulsive Food-Related Behavior Associated With Autism Front Psychiatry. 2019 Mar 1;10:97. Anna Järvinen et al.</vt:lpstr>
      <vt:lpstr>Metformin Alleviates Autistic-Like Behaviors Elicited by High-Fat Diet Consumption and Modulates the Crosstalk Between Serotonin and Gut Microbiota in Mice.  Behav Neurol. 2022 Feb 17;2022:6711160. Deng W, Ke H, Wang S, Li Z, Li S, Lv P, Li F, Chen Y. </vt:lpstr>
      <vt:lpstr>“Diabetes drug may help symptoms of autism associated condition”</vt:lpstr>
      <vt:lpstr>What about SGLT2i medications?</vt:lpstr>
      <vt:lpstr>Repurposing SGLT2 Inhibitors for Neurological Disorders: A Focus on the Autism Spectrum Disorder.  Molecules. 2022 Oct 23;27(21):7174. Nakhal MM, Aburuz S, Sadek B, Akour A. </vt:lpstr>
      <vt:lpstr>Challenges with treating ASD </vt:lpstr>
      <vt:lpstr>Autism-related eating challenges to keep in mind</vt:lpstr>
      <vt:lpstr>Advice from The PWS Association Handout: “People with Prader Willi syndrome can avoid obesity” </vt:lpstr>
      <vt:lpstr>Advice to Parents/Caregivers for PWS </vt:lpstr>
      <vt:lpstr>Summary </vt:lpstr>
      <vt:lpstr>Advice to Parents/Caregivers for PWS </vt:lpstr>
      <vt:lpstr>Considerations for our Case Patient</vt:lpstr>
      <vt:lpstr>Considerations for our Case Patient</vt:lpstr>
      <vt:lpstr>Effect of empagliflozin monotherapy on postprandial glucose and 24-hour glucose variability in Japanese patients with type 2 diabetes mellitus: a randomized, double-blind, placebo-controlled, 4-week study - PMC</vt:lpstr>
      <vt:lpstr>Considerations for our Case Patient</vt:lpstr>
      <vt:lpstr>PowerPoint Presentation</vt:lpstr>
      <vt:lpstr>Association of maternal diabetes with neurodevelopmental disorders: autism spectrum disorders, attention-deficit/hyperactivity disorder and intellectual disability. International Journal of Epidemiology, Volume 50, Issue 2, April 2021, Pages 459–474. Shuyun Chen, Sixian Zhao, et al</vt:lpstr>
      <vt:lpstr>https://pubmed.ncbi.nlm.nih.gov/27006513/   https://diabetesjournals.org/care/article/39/5/788/30599/Risk-of-Developing-Type-2-Diabetes-in-Adolescents </vt:lpstr>
      <vt:lpstr>Maternal Body Mass Index and Risk of Autism Spectrum Disorders in Offspring: A Meta-analysis. Sci Rep 6, 34248 (2016). Wang, Y., Tang, S., Xu, S. et al.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Carol Greenlee</dc:creator>
  <cp:revision>1</cp:revision>
  <dcterms:created xsi:type="dcterms:W3CDTF">2024-10-17T11:34:43Z</dcterms:created>
  <dcterms:modified xsi:type="dcterms:W3CDTF">2024-11-06T12:36:18Z</dcterms:modified>
</cp:coreProperties>
</file>