
<file path=[Content_Types].xml><?xml version="1.0" encoding="utf-8"?>
<Types xmlns="http://schemas.openxmlformats.org/package/2006/content-types">
  <Default Extension="emf" ContentType="image/x-emf"/>
  <Default Extension="erMBsRJhCITGg2DWtko3XceEp8yolUM1uQd4o0XTwxA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</p:sldMasterIdLst>
  <p:notesMasterIdLst>
    <p:notesMasterId r:id="rId46"/>
  </p:notesMasterIdLst>
  <p:sldIdLst>
    <p:sldId id="256" r:id="rId5"/>
    <p:sldId id="785" r:id="rId6"/>
    <p:sldId id="789" r:id="rId7"/>
    <p:sldId id="770" r:id="rId8"/>
    <p:sldId id="797" r:id="rId9"/>
    <p:sldId id="614" r:id="rId10"/>
    <p:sldId id="529" r:id="rId11"/>
    <p:sldId id="620" r:id="rId12"/>
    <p:sldId id="558" r:id="rId13"/>
    <p:sldId id="560" r:id="rId14"/>
    <p:sldId id="622" r:id="rId15"/>
    <p:sldId id="623" r:id="rId16"/>
    <p:sldId id="790" r:id="rId17"/>
    <p:sldId id="546" r:id="rId18"/>
    <p:sldId id="793" r:id="rId19"/>
    <p:sldId id="798" r:id="rId20"/>
    <p:sldId id="742" r:id="rId21"/>
    <p:sldId id="743" r:id="rId22"/>
    <p:sldId id="744" r:id="rId23"/>
    <p:sldId id="756" r:id="rId24"/>
    <p:sldId id="786" r:id="rId25"/>
    <p:sldId id="783" r:id="rId26"/>
    <p:sldId id="741" r:id="rId27"/>
    <p:sldId id="762" r:id="rId28"/>
    <p:sldId id="763" r:id="rId29"/>
    <p:sldId id="764" r:id="rId30"/>
    <p:sldId id="791" r:id="rId31"/>
    <p:sldId id="777" r:id="rId32"/>
    <p:sldId id="799" r:id="rId33"/>
    <p:sldId id="792" r:id="rId34"/>
    <p:sldId id="794" r:id="rId35"/>
    <p:sldId id="778" r:id="rId36"/>
    <p:sldId id="780" r:id="rId37"/>
    <p:sldId id="795" r:id="rId38"/>
    <p:sldId id="781" r:id="rId39"/>
    <p:sldId id="796" r:id="rId40"/>
    <p:sldId id="782" r:id="rId41"/>
    <p:sldId id="784" r:id="rId42"/>
    <p:sldId id="759" r:id="rId43"/>
    <p:sldId id="787" r:id="rId44"/>
    <p:sldId id="788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34956E-4CCA-46FD-8EF6-9ED3B3E87834}" v="186" dt="2024-11-04T20:35:29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83" autoAdjust="0"/>
  </p:normalViewPr>
  <p:slideViewPr>
    <p:cSldViewPr snapToGrid="0" snapToObjects="1" showGuides="1">
      <p:cViewPr varScale="1">
        <p:scale>
          <a:sx n="74" d="100"/>
          <a:sy n="74" d="100"/>
        </p:scale>
        <p:origin x="7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ouc13\Desktop\Project\Poster%20Graph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>
                <a:solidFill>
                  <a:schemeClr val="tx1"/>
                </a:solidFill>
                <a:effectLst/>
              </a:rPr>
              <a:t>μ</a:t>
            </a:r>
            <a:r>
              <a:rPr lang="en-US" sz="28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</a:rPr>
              <a:t>Receptor Full Agonist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806357538641"/>
          <c:w val="0.82876153265746944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344695450493671"/>
              <c:y val="0.8436042896445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Receptor Activation</a:t>
                </a:r>
              </a:p>
            </c:rich>
          </c:tx>
          <c:layout>
            <c:manualLayout>
              <c:xMode val="edge"/>
              <c:yMode val="edge"/>
              <c:x val="5.9642627948112798E-3"/>
              <c:y val="0.19084665835985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 sz="2800" b="0" i="0" u="none" strike="noStrike" baseline="0" dirty="0">
                <a:effectLst/>
              </a:rPr>
              <a:t>μ</a:t>
            </a:r>
            <a:r>
              <a:rPr lang="el-GR" sz="2800" b="0" i="0" u="none" strike="noStrike" baseline="0" dirty="0"/>
              <a:t> </a:t>
            </a:r>
            <a:r>
              <a:rPr lang="en-US" sz="2800" b="0" i="0" u="none" strike="noStrike" baseline="0" dirty="0"/>
              <a:t>Receptor Antagonist</a:t>
            </a:r>
            <a:endParaRPr lang="en-US" sz="28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806357538641"/>
          <c:w val="0.82876153265746944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183455031761187"/>
              <c:y val="0.8436042896445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Receptor Activation</a:t>
                </a:r>
              </a:p>
            </c:rich>
          </c:tx>
          <c:layout>
            <c:manualLayout>
              <c:xMode val="edge"/>
              <c:yMode val="edge"/>
              <c:x val="5.9642627948112798E-3"/>
              <c:y val="0.19084665835985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 sz="2800" b="0" i="0" u="none" strike="noStrike" baseline="0" dirty="0">
                <a:effectLst/>
              </a:rPr>
              <a:t>μ</a:t>
            </a:r>
            <a:r>
              <a:rPr lang="el-GR" sz="2800" b="0" i="0" u="none" strike="noStrike" baseline="0" dirty="0"/>
              <a:t> </a:t>
            </a:r>
            <a:r>
              <a:rPr lang="en-US" sz="2800" b="0" i="0" u="none" strike="noStrike" baseline="0" dirty="0"/>
              <a:t>Receptor Partial Agonist</a:t>
            </a:r>
            <a:endParaRPr lang="en-US" sz="28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806357538641"/>
          <c:w val="0.82876153265746944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183455031761187"/>
              <c:y val="0.8436042896445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Receptor Activation</a:t>
                </a:r>
              </a:p>
            </c:rich>
          </c:tx>
          <c:layout>
            <c:manualLayout>
              <c:xMode val="edge"/>
              <c:yMode val="edge"/>
              <c:x val="5.9642627948112798E-3"/>
              <c:y val="0.19084665835985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effectLst/>
              </a:rPr>
              <a:t>Rec</a:t>
            </a:r>
            <a:r>
              <a:rPr lang="en-US" sz="2800" baseline="0" dirty="0">
                <a:effectLst/>
              </a:rPr>
              <a:t>eptor Activation</a:t>
            </a:r>
            <a:endParaRPr lang="en-US" sz="2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3722868379337697"/>
          <c:w val="0.84048675816235185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584021905669224"/>
              <c:y val="0.794771291135726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 w="25400"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effectLst/>
              </a:rPr>
              <a:t>Rec</a:t>
            </a:r>
            <a:r>
              <a:rPr lang="en-US" sz="2800" baseline="0" dirty="0">
                <a:effectLst/>
              </a:rPr>
              <a:t>eptor Activation</a:t>
            </a:r>
            <a:endParaRPr lang="en-US" sz="2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3722868379337697"/>
          <c:w val="0.84048675816235185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586559252616381"/>
              <c:y val="0.797096675378007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 w="25400"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effectLst/>
              </a:rPr>
              <a:t>Rec</a:t>
            </a:r>
            <a:r>
              <a:rPr lang="en-US" sz="2800" baseline="0" dirty="0">
                <a:effectLst/>
              </a:rPr>
              <a:t>eptor Activation</a:t>
            </a:r>
            <a:endParaRPr lang="en-US" sz="2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8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6662440136321"/>
          <c:y val="0.13722868379337697"/>
          <c:w val="0.84048675816235185"/>
          <c:h val="0.60816406447405913"/>
        </c:manualLayout>
      </c:layout>
      <c:lineChart>
        <c:grouping val="standard"/>
        <c:varyColors val="0"/>
        <c:ser>
          <c:idx val="0"/>
          <c:order val="0"/>
          <c:tx>
            <c:v>Partial Agonist (Buprenorphine)</c:v>
          </c:tx>
          <c:spPr>
            <a:ln w="50800" cap="rnd">
              <a:noFill/>
              <a:round/>
            </a:ln>
            <a:effectLst/>
          </c:spPr>
          <c:marker>
            <c:symbol val="square"/>
            <c:size val="10"/>
            <c:spPr>
              <a:noFill/>
              <a:ln w="19050">
                <a:noFill/>
              </a:ln>
              <a:effectLst/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49C2-3940-9DCB-B6F24B3D875F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C2-3940-9DCB-B6F24B3D875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C2-3940-9DCB-B6F24B3D875F}"/>
              </c:ext>
            </c:extLst>
          </c:dPt>
          <c:dPt>
            <c:idx val="3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spPr>
              <a:ln w="508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49C2-3940-9DCB-B6F24B3D875F}"/>
              </c:ext>
            </c:extLst>
          </c:dPt>
          <c:dPt>
            <c:idx val="4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49C2-3940-9DCB-B6F24B3D875F}"/>
              </c:ext>
            </c:extLst>
          </c:dPt>
          <c:dPt>
            <c:idx val="5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49C2-3940-9DCB-B6F24B3D875F}"/>
              </c:ext>
            </c:extLst>
          </c:dPt>
          <c:dPt>
            <c:idx val="6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49C2-3940-9DCB-B6F24B3D875F}"/>
              </c:ext>
            </c:extLst>
          </c:dPt>
          <c:dPt>
            <c:idx val="7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49C2-3940-9DCB-B6F24B3D875F}"/>
              </c:ext>
            </c:extLst>
          </c:dPt>
          <c:dPt>
            <c:idx val="8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49C2-3940-9DCB-B6F24B3D875F}"/>
              </c:ext>
            </c:extLst>
          </c:dPt>
          <c:dPt>
            <c:idx val="9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49C2-3940-9DCB-B6F24B3D875F}"/>
              </c:ext>
            </c:extLst>
          </c:dPt>
          <c:dPt>
            <c:idx val="10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49C2-3940-9DCB-B6F24B3D875F}"/>
              </c:ext>
            </c:extLst>
          </c:dPt>
          <c:dPt>
            <c:idx val="11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49C2-3940-9DCB-B6F24B3D875F}"/>
              </c:ext>
            </c:extLst>
          </c:dPt>
          <c:dPt>
            <c:idx val="12"/>
            <c:marker>
              <c:symbol val="square"/>
              <c:size val="10"/>
              <c:spPr>
                <a:noFill/>
                <a:ln w="1905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49C2-3940-9DCB-B6F24B3D875F}"/>
              </c:ext>
            </c:extLst>
          </c:dPt>
          <c:cat>
            <c:numRef>
              <c:f>Sheet3!$A$1:$A$13</c:f>
              <c:numCache>
                <c:formatCode>General</c:formatCode>
                <c:ptCount val="13"/>
                <c:pt idx="0">
                  <c:v>-10</c:v>
                </c:pt>
                <c:pt idx="1">
                  <c:v>-9.5</c:v>
                </c:pt>
                <c:pt idx="2">
                  <c:v>-9</c:v>
                </c:pt>
                <c:pt idx="3">
                  <c:v>-8.5</c:v>
                </c:pt>
                <c:pt idx="4">
                  <c:v>-8</c:v>
                </c:pt>
                <c:pt idx="5">
                  <c:v>-7.5</c:v>
                </c:pt>
                <c:pt idx="6">
                  <c:v>-7</c:v>
                </c:pt>
                <c:pt idx="7">
                  <c:v>-6.5</c:v>
                </c:pt>
                <c:pt idx="8">
                  <c:v>-6</c:v>
                </c:pt>
                <c:pt idx="9">
                  <c:v>-5.5</c:v>
                </c:pt>
                <c:pt idx="10">
                  <c:v>-5</c:v>
                </c:pt>
                <c:pt idx="11">
                  <c:v>-4.5</c:v>
                </c:pt>
                <c:pt idx="12">
                  <c:v>-4</c:v>
                </c:pt>
              </c:numCache>
            </c:numRef>
          </c:cat>
          <c:val>
            <c:numRef>
              <c:f>Sheet3!$B$1:$B$13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10</c:v>
                </c:pt>
                <c:pt idx="6">
                  <c:v>20</c:v>
                </c:pt>
                <c:pt idx="7">
                  <c:v>35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9C2-3940-9DCB-B6F24B3D8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10880"/>
        <c:axId val="133212800"/>
      </c:lineChart>
      <c:catAx>
        <c:axId val="133210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i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Time</a:t>
                </a:r>
              </a:p>
            </c:rich>
          </c:tx>
          <c:layout>
            <c:manualLayout>
              <c:xMode val="edge"/>
              <c:yMode val="edge"/>
              <c:x val="0.44344698624517659"/>
              <c:y val="0.783144369924322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noFill/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2800"/>
        <c:crosses val="autoZero"/>
        <c:auto val="1"/>
        <c:lblAlgn val="ctr"/>
        <c:lblOffset val="100"/>
        <c:noMultiLvlLbl val="0"/>
      </c:catAx>
      <c:valAx>
        <c:axId val="13321280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3210880"/>
        <c:crosses val="autoZero"/>
        <c:crossBetween val="midCat"/>
      </c:valAx>
      <c:spPr>
        <a:noFill/>
        <a:ln w="25400"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Buprenorphine 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SL BUP 2 mg TID</c:v>
                </c:pt>
                <c:pt idx="1">
                  <c:v>SL BUP 2 mg BID</c:v>
                </c:pt>
                <c:pt idx="2">
                  <c:v>IV BUP 0.3 mg Q6</c:v>
                </c:pt>
                <c:pt idx="3">
                  <c:v>Buccal BUP 900 mcg BID</c:v>
                </c:pt>
                <c:pt idx="4">
                  <c:v>SL BUP 1 mg TID</c:v>
                </c:pt>
                <c:pt idx="5">
                  <c:v>Buccal BUP 750 mcg BID</c:v>
                </c:pt>
                <c:pt idx="6">
                  <c:v>Buccal BUP 600 mcg BID</c:v>
                </c:pt>
                <c:pt idx="7">
                  <c:v>SL BUP 1 mg BID</c:v>
                </c:pt>
                <c:pt idx="8">
                  <c:v>IV BUP 0.15 Q6</c:v>
                </c:pt>
                <c:pt idx="9">
                  <c:v>Buccal BUP 450 mcg BID</c:v>
                </c:pt>
                <c:pt idx="10">
                  <c:v>SL BUP 0.5 mg TID</c:v>
                </c:pt>
                <c:pt idx="11">
                  <c:v>TD BUP 20 mcg/hr</c:v>
                </c:pt>
                <c:pt idx="12">
                  <c:v>TD BUP 15 mcg/hr</c:v>
                </c:pt>
                <c:pt idx="13">
                  <c:v>Buccal BUP 300 mcg BID</c:v>
                </c:pt>
                <c:pt idx="14">
                  <c:v>IV BUP 0.075 mg Q6</c:v>
                </c:pt>
                <c:pt idx="15">
                  <c:v>TD BUP 10 mcg/hr</c:v>
                </c:pt>
                <c:pt idx="16">
                  <c:v>TD BUP 7.5 mcg/hr</c:v>
                </c:pt>
                <c:pt idx="17">
                  <c:v>Buccal BUP 150 mcg BID</c:v>
                </c:pt>
                <c:pt idx="18">
                  <c:v>TD BUP 5 mcg/hr</c:v>
                </c:pt>
                <c:pt idx="19">
                  <c:v>Buccal BUP 75 mcg BID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120</c:v>
                </c:pt>
                <c:pt idx="1">
                  <c:v>80</c:v>
                </c:pt>
                <c:pt idx="2">
                  <c:v>120</c:v>
                </c:pt>
                <c:pt idx="3">
                  <c:v>80</c:v>
                </c:pt>
                <c:pt idx="4">
                  <c:v>60</c:v>
                </c:pt>
                <c:pt idx="5">
                  <c:v>70</c:v>
                </c:pt>
                <c:pt idx="6">
                  <c:v>55</c:v>
                </c:pt>
                <c:pt idx="7">
                  <c:v>40</c:v>
                </c:pt>
                <c:pt idx="8">
                  <c:v>60</c:v>
                </c:pt>
                <c:pt idx="9">
                  <c:v>40</c:v>
                </c:pt>
                <c:pt idx="10">
                  <c:v>30</c:v>
                </c:pt>
                <c:pt idx="11">
                  <c:v>48</c:v>
                </c:pt>
                <c:pt idx="12">
                  <c:v>36</c:v>
                </c:pt>
                <c:pt idx="13">
                  <c:v>30</c:v>
                </c:pt>
                <c:pt idx="14">
                  <c:v>30</c:v>
                </c:pt>
                <c:pt idx="15">
                  <c:v>24</c:v>
                </c:pt>
                <c:pt idx="16">
                  <c:v>18</c:v>
                </c:pt>
                <c:pt idx="17">
                  <c:v>15</c:v>
                </c:pt>
                <c:pt idx="18">
                  <c:v>12</c:v>
                </c:pt>
                <c:pt idx="1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9-45CC-9CBF-7D2BB3A9C6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SL BUP 2 mg TID</c:v>
                </c:pt>
                <c:pt idx="1">
                  <c:v>SL BUP 2 mg BID</c:v>
                </c:pt>
                <c:pt idx="2">
                  <c:v>IV BUP 0.3 mg Q6</c:v>
                </c:pt>
                <c:pt idx="3">
                  <c:v>Buccal BUP 900 mcg BID</c:v>
                </c:pt>
                <c:pt idx="4">
                  <c:v>SL BUP 1 mg TID</c:v>
                </c:pt>
                <c:pt idx="5">
                  <c:v>Buccal BUP 750 mcg BID</c:v>
                </c:pt>
                <c:pt idx="6">
                  <c:v>Buccal BUP 600 mcg BID</c:v>
                </c:pt>
                <c:pt idx="7">
                  <c:v>SL BUP 1 mg BID</c:v>
                </c:pt>
                <c:pt idx="8">
                  <c:v>IV BUP 0.15 Q6</c:v>
                </c:pt>
                <c:pt idx="9">
                  <c:v>Buccal BUP 450 mcg BID</c:v>
                </c:pt>
                <c:pt idx="10">
                  <c:v>SL BUP 0.5 mg TID</c:v>
                </c:pt>
                <c:pt idx="11">
                  <c:v>TD BUP 20 mcg/hr</c:v>
                </c:pt>
                <c:pt idx="12">
                  <c:v>TD BUP 15 mcg/hr</c:v>
                </c:pt>
                <c:pt idx="13">
                  <c:v>Buccal BUP 300 mcg BID</c:v>
                </c:pt>
                <c:pt idx="14">
                  <c:v>IV BUP 0.075 mg Q6</c:v>
                </c:pt>
                <c:pt idx="15">
                  <c:v>TD BUP 10 mcg/hr</c:v>
                </c:pt>
                <c:pt idx="16">
                  <c:v>TD BUP 7.5 mcg/hr</c:v>
                </c:pt>
                <c:pt idx="17">
                  <c:v>Buccal BUP 150 mcg BID</c:v>
                </c:pt>
                <c:pt idx="18">
                  <c:v>TD BUP 5 mcg/hr</c:v>
                </c:pt>
                <c:pt idx="19">
                  <c:v>Buccal BUP 75 mcg BID</c:v>
                </c:pt>
              </c:strCache>
            </c:strRef>
          </c:cat>
          <c:val>
            <c:numRef>
              <c:f>Sheet1!$C$2:$C$21</c:f>
              <c:numCache>
                <c:formatCode>General</c:formatCode>
                <c:ptCount val="20"/>
                <c:pt idx="0">
                  <c:v>120</c:v>
                </c:pt>
                <c:pt idx="1">
                  <c:v>80</c:v>
                </c:pt>
                <c:pt idx="2">
                  <c:v>2</c:v>
                </c:pt>
                <c:pt idx="3">
                  <c:v>40</c:v>
                </c:pt>
                <c:pt idx="4">
                  <c:v>60</c:v>
                </c:pt>
                <c:pt idx="5">
                  <c:v>30</c:v>
                </c:pt>
                <c:pt idx="6">
                  <c:v>25</c:v>
                </c:pt>
                <c:pt idx="7">
                  <c:v>40</c:v>
                </c:pt>
                <c:pt idx="8">
                  <c:v>2</c:v>
                </c:pt>
                <c:pt idx="9">
                  <c:v>20</c:v>
                </c:pt>
                <c:pt idx="10">
                  <c:v>30</c:v>
                </c:pt>
                <c:pt idx="11">
                  <c:v>2</c:v>
                </c:pt>
                <c:pt idx="12">
                  <c:v>2</c:v>
                </c:pt>
                <c:pt idx="13">
                  <c:v>10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5</c:v>
                </c:pt>
                <c:pt idx="18">
                  <c:v>2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9-45CC-9CBF-7D2BB3A9C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2760904"/>
        <c:axId val="382761560"/>
      </c:barChart>
      <c:catAx>
        <c:axId val="382760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761560"/>
        <c:crosses val="autoZero"/>
        <c:auto val="1"/>
        <c:lblAlgn val="ctr"/>
        <c:lblOffset val="100"/>
        <c:noMultiLvlLbl val="0"/>
      </c:catAx>
      <c:valAx>
        <c:axId val="382761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24 hour 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76090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5F01F-6712-4195-A2A9-21DF41DAEF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CA76012-5A0D-4FD4-BA9C-1B72388EC93B}">
      <dgm:prSet/>
      <dgm:spPr/>
      <dgm:t>
        <a:bodyPr/>
        <a:lstStyle/>
        <a:p>
          <a:r>
            <a:rPr lang="en-US"/>
            <a:t>Discuss the potential role of buprenorphine for analgesia</a:t>
          </a:r>
        </a:p>
      </dgm:t>
    </dgm:pt>
    <dgm:pt modelId="{4D0631B2-3010-41FD-990F-F1D9E28541AF}" type="parTrans" cxnId="{28F33383-B83E-4CF6-B9D0-5696F1CB515F}">
      <dgm:prSet/>
      <dgm:spPr/>
      <dgm:t>
        <a:bodyPr/>
        <a:lstStyle/>
        <a:p>
          <a:endParaRPr lang="en-US"/>
        </a:p>
      </dgm:t>
    </dgm:pt>
    <dgm:pt modelId="{185A69E0-1B58-41B4-907A-B2F2C83A387B}" type="sibTrans" cxnId="{28F33383-B83E-4CF6-B9D0-5696F1CB515F}">
      <dgm:prSet/>
      <dgm:spPr/>
      <dgm:t>
        <a:bodyPr/>
        <a:lstStyle/>
        <a:p>
          <a:endParaRPr lang="en-US"/>
        </a:p>
      </dgm:t>
    </dgm:pt>
    <dgm:pt modelId="{70CC449B-6C29-454D-9CE5-7A6663B15992}">
      <dgm:prSet/>
      <dgm:spPr/>
      <dgm:t>
        <a:bodyPr/>
        <a:lstStyle/>
        <a:p>
          <a:r>
            <a:rPr lang="en-US" dirty="0"/>
            <a:t>Compare buprenorphine to full agonist opioids in terms of its risks and benefits for analgesia</a:t>
          </a:r>
        </a:p>
      </dgm:t>
    </dgm:pt>
    <dgm:pt modelId="{61D3EB3A-36BE-475E-B564-9D77BA130463}" type="parTrans" cxnId="{FB1E5699-14C7-466D-94F1-88C19114FFBB}">
      <dgm:prSet/>
      <dgm:spPr/>
      <dgm:t>
        <a:bodyPr/>
        <a:lstStyle/>
        <a:p>
          <a:endParaRPr lang="en-US"/>
        </a:p>
      </dgm:t>
    </dgm:pt>
    <dgm:pt modelId="{D4F45D90-8CA7-4021-87B5-1C812D5B968A}" type="sibTrans" cxnId="{FB1E5699-14C7-466D-94F1-88C19114FFBB}">
      <dgm:prSet/>
      <dgm:spPr/>
      <dgm:t>
        <a:bodyPr/>
        <a:lstStyle/>
        <a:p>
          <a:endParaRPr lang="en-US"/>
        </a:p>
      </dgm:t>
    </dgm:pt>
    <dgm:pt modelId="{D1D2DE38-5F9C-47DA-B51B-5359961FC075}">
      <dgm:prSet/>
      <dgm:spPr/>
      <dgm:t>
        <a:bodyPr/>
        <a:lstStyle/>
        <a:p>
          <a:r>
            <a:rPr lang="en-US"/>
            <a:t>Evaluate patient candidacy for pain management with buprenorphine</a:t>
          </a:r>
        </a:p>
      </dgm:t>
    </dgm:pt>
    <dgm:pt modelId="{FBDAA1D2-0756-481C-A111-C59BCDB70173}" type="parTrans" cxnId="{9D5C99B0-A0AB-4762-BF02-C05B28CD71D5}">
      <dgm:prSet/>
      <dgm:spPr/>
      <dgm:t>
        <a:bodyPr/>
        <a:lstStyle/>
        <a:p>
          <a:endParaRPr lang="en-US"/>
        </a:p>
      </dgm:t>
    </dgm:pt>
    <dgm:pt modelId="{6CAB6112-850C-424A-A740-6BAFFC47C5C8}" type="sibTrans" cxnId="{9D5C99B0-A0AB-4762-BF02-C05B28CD71D5}">
      <dgm:prSet/>
      <dgm:spPr/>
      <dgm:t>
        <a:bodyPr/>
        <a:lstStyle/>
        <a:p>
          <a:endParaRPr lang="en-US"/>
        </a:p>
      </dgm:t>
    </dgm:pt>
    <dgm:pt modelId="{345B93BA-2881-49DA-841D-0DA1FDD6DBF0}" type="pres">
      <dgm:prSet presAssocID="{D365F01F-6712-4195-A2A9-21DF41DAEFBE}" presName="root" presStyleCnt="0">
        <dgm:presLayoutVars>
          <dgm:dir/>
          <dgm:resizeHandles val="exact"/>
        </dgm:presLayoutVars>
      </dgm:prSet>
      <dgm:spPr/>
    </dgm:pt>
    <dgm:pt modelId="{D69A603A-01DE-4865-9D87-12F1CAE2E0C9}" type="pres">
      <dgm:prSet presAssocID="{2CA76012-5A0D-4FD4-BA9C-1B72388EC93B}" presName="compNode" presStyleCnt="0"/>
      <dgm:spPr/>
    </dgm:pt>
    <dgm:pt modelId="{A849E98E-9337-4618-BE01-65E419BF68E2}" type="pres">
      <dgm:prSet presAssocID="{2CA76012-5A0D-4FD4-BA9C-1B72388EC93B}" presName="bgRect" presStyleLbl="bgShp" presStyleIdx="0" presStyleCnt="3"/>
      <dgm:spPr/>
    </dgm:pt>
    <dgm:pt modelId="{E6241AD5-8639-49C5-B840-5938A1DAFF13}" type="pres">
      <dgm:prSet presAssocID="{2CA76012-5A0D-4FD4-BA9C-1B72388EC93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F90D4DD-8363-47F3-877F-F27F8FB19D00}" type="pres">
      <dgm:prSet presAssocID="{2CA76012-5A0D-4FD4-BA9C-1B72388EC93B}" presName="spaceRect" presStyleCnt="0"/>
      <dgm:spPr/>
    </dgm:pt>
    <dgm:pt modelId="{4041947C-0D7C-4706-A408-7D683567BA70}" type="pres">
      <dgm:prSet presAssocID="{2CA76012-5A0D-4FD4-BA9C-1B72388EC93B}" presName="parTx" presStyleLbl="revTx" presStyleIdx="0" presStyleCnt="3">
        <dgm:presLayoutVars>
          <dgm:chMax val="0"/>
          <dgm:chPref val="0"/>
        </dgm:presLayoutVars>
      </dgm:prSet>
      <dgm:spPr/>
    </dgm:pt>
    <dgm:pt modelId="{B62655E1-C137-4754-8008-68F2D5089560}" type="pres">
      <dgm:prSet presAssocID="{185A69E0-1B58-41B4-907A-B2F2C83A387B}" presName="sibTrans" presStyleCnt="0"/>
      <dgm:spPr/>
    </dgm:pt>
    <dgm:pt modelId="{7DBBFA9C-36E3-4780-9497-AF38183C1335}" type="pres">
      <dgm:prSet presAssocID="{70CC449B-6C29-454D-9CE5-7A6663B15992}" presName="compNode" presStyleCnt="0"/>
      <dgm:spPr/>
    </dgm:pt>
    <dgm:pt modelId="{E7480030-10BE-4F96-BE0E-BB7984EBD47E}" type="pres">
      <dgm:prSet presAssocID="{70CC449B-6C29-454D-9CE5-7A6663B15992}" presName="bgRect" presStyleLbl="bgShp" presStyleIdx="1" presStyleCnt="3"/>
      <dgm:spPr/>
    </dgm:pt>
    <dgm:pt modelId="{5D82D659-6DBF-44C6-8526-C4125867628F}" type="pres">
      <dgm:prSet presAssocID="{70CC449B-6C29-454D-9CE5-7A6663B1599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DC4F0E2-9214-437A-B976-6611030C6A05}" type="pres">
      <dgm:prSet presAssocID="{70CC449B-6C29-454D-9CE5-7A6663B15992}" presName="spaceRect" presStyleCnt="0"/>
      <dgm:spPr/>
    </dgm:pt>
    <dgm:pt modelId="{C6EBF181-0F6C-42FB-87E3-D85ABA25B2F5}" type="pres">
      <dgm:prSet presAssocID="{70CC449B-6C29-454D-9CE5-7A6663B15992}" presName="parTx" presStyleLbl="revTx" presStyleIdx="1" presStyleCnt="3">
        <dgm:presLayoutVars>
          <dgm:chMax val="0"/>
          <dgm:chPref val="0"/>
        </dgm:presLayoutVars>
      </dgm:prSet>
      <dgm:spPr/>
    </dgm:pt>
    <dgm:pt modelId="{24340CB3-2C44-4423-8D0F-934EECDE870A}" type="pres">
      <dgm:prSet presAssocID="{D4F45D90-8CA7-4021-87B5-1C812D5B968A}" presName="sibTrans" presStyleCnt="0"/>
      <dgm:spPr/>
    </dgm:pt>
    <dgm:pt modelId="{777D2507-4E80-486A-B01A-E074908A0107}" type="pres">
      <dgm:prSet presAssocID="{D1D2DE38-5F9C-47DA-B51B-5359961FC075}" presName="compNode" presStyleCnt="0"/>
      <dgm:spPr/>
    </dgm:pt>
    <dgm:pt modelId="{43DAF24D-C134-4F96-A0E1-AA6CAE671AD0}" type="pres">
      <dgm:prSet presAssocID="{D1D2DE38-5F9C-47DA-B51B-5359961FC075}" presName="bgRect" presStyleLbl="bgShp" presStyleIdx="2" presStyleCnt="3"/>
      <dgm:spPr/>
    </dgm:pt>
    <dgm:pt modelId="{BB7FE790-549B-4FF0-8E74-20592C8D4120}" type="pres">
      <dgm:prSet presAssocID="{D1D2DE38-5F9C-47DA-B51B-5359961FC07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39C162B-6C7F-43CA-ADE9-934E7C303943}" type="pres">
      <dgm:prSet presAssocID="{D1D2DE38-5F9C-47DA-B51B-5359961FC075}" presName="spaceRect" presStyleCnt="0"/>
      <dgm:spPr/>
    </dgm:pt>
    <dgm:pt modelId="{D874CE29-BA3C-4F63-822D-1FED074B8182}" type="pres">
      <dgm:prSet presAssocID="{D1D2DE38-5F9C-47DA-B51B-5359961FC07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E4A9C1E-0BDE-4840-A951-33164C931428}" type="presOf" srcId="{2CA76012-5A0D-4FD4-BA9C-1B72388EC93B}" destId="{4041947C-0D7C-4706-A408-7D683567BA70}" srcOrd="0" destOrd="0" presId="urn:microsoft.com/office/officeart/2018/2/layout/IconVerticalSolidList"/>
    <dgm:cxn modelId="{FFC9A080-DA7B-4C22-A910-A0874961B78F}" type="presOf" srcId="{D365F01F-6712-4195-A2A9-21DF41DAEFBE}" destId="{345B93BA-2881-49DA-841D-0DA1FDD6DBF0}" srcOrd="0" destOrd="0" presId="urn:microsoft.com/office/officeart/2018/2/layout/IconVerticalSolidList"/>
    <dgm:cxn modelId="{28F33383-B83E-4CF6-B9D0-5696F1CB515F}" srcId="{D365F01F-6712-4195-A2A9-21DF41DAEFBE}" destId="{2CA76012-5A0D-4FD4-BA9C-1B72388EC93B}" srcOrd="0" destOrd="0" parTransId="{4D0631B2-3010-41FD-990F-F1D9E28541AF}" sibTransId="{185A69E0-1B58-41B4-907A-B2F2C83A387B}"/>
    <dgm:cxn modelId="{FB1E5699-14C7-466D-94F1-88C19114FFBB}" srcId="{D365F01F-6712-4195-A2A9-21DF41DAEFBE}" destId="{70CC449B-6C29-454D-9CE5-7A6663B15992}" srcOrd="1" destOrd="0" parTransId="{61D3EB3A-36BE-475E-B564-9D77BA130463}" sibTransId="{D4F45D90-8CA7-4021-87B5-1C812D5B968A}"/>
    <dgm:cxn modelId="{EAEB7A9D-42B7-4DB4-B1C2-4BCA5EEA8E82}" type="presOf" srcId="{70CC449B-6C29-454D-9CE5-7A6663B15992}" destId="{C6EBF181-0F6C-42FB-87E3-D85ABA25B2F5}" srcOrd="0" destOrd="0" presId="urn:microsoft.com/office/officeart/2018/2/layout/IconVerticalSolidList"/>
    <dgm:cxn modelId="{9D5C99B0-A0AB-4762-BF02-C05B28CD71D5}" srcId="{D365F01F-6712-4195-A2A9-21DF41DAEFBE}" destId="{D1D2DE38-5F9C-47DA-B51B-5359961FC075}" srcOrd="2" destOrd="0" parTransId="{FBDAA1D2-0756-481C-A111-C59BCDB70173}" sibTransId="{6CAB6112-850C-424A-A740-6BAFFC47C5C8}"/>
    <dgm:cxn modelId="{8B6CF9CD-DFE5-48EF-ACEE-8188FDA12183}" type="presOf" srcId="{D1D2DE38-5F9C-47DA-B51B-5359961FC075}" destId="{D874CE29-BA3C-4F63-822D-1FED074B8182}" srcOrd="0" destOrd="0" presId="urn:microsoft.com/office/officeart/2018/2/layout/IconVerticalSolidList"/>
    <dgm:cxn modelId="{1E82AE5F-CA8A-4D4B-ABDA-82FFAFED27E1}" type="presParOf" srcId="{345B93BA-2881-49DA-841D-0DA1FDD6DBF0}" destId="{D69A603A-01DE-4865-9D87-12F1CAE2E0C9}" srcOrd="0" destOrd="0" presId="urn:microsoft.com/office/officeart/2018/2/layout/IconVerticalSolidList"/>
    <dgm:cxn modelId="{9D78C001-7DF4-404E-B9C7-E30056B3D44D}" type="presParOf" srcId="{D69A603A-01DE-4865-9D87-12F1CAE2E0C9}" destId="{A849E98E-9337-4618-BE01-65E419BF68E2}" srcOrd="0" destOrd="0" presId="urn:microsoft.com/office/officeart/2018/2/layout/IconVerticalSolidList"/>
    <dgm:cxn modelId="{C7BEEF5A-B38A-4D91-A764-0968117B4E93}" type="presParOf" srcId="{D69A603A-01DE-4865-9D87-12F1CAE2E0C9}" destId="{E6241AD5-8639-49C5-B840-5938A1DAFF13}" srcOrd="1" destOrd="0" presId="urn:microsoft.com/office/officeart/2018/2/layout/IconVerticalSolidList"/>
    <dgm:cxn modelId="{BC7E6F77-16DF-46D8-B467-C9AFA6519EBF}" type="presParOf" srcId="{D69A603A-01DE-4865-9D87-12F1CAE2E0C9}" destId="{5F90D4DD-8363-47F3-877F-F27F8FB19D00}" srcOrd="2" destOrd="0" presId="urn:microsoft.com/office/officeart/2018/2/layout/IconVerticalSolidList"/>
    <dgm:cxn modelId="{410BAD03-6CEA-4793-B43E-0E51ACC6D62E}" type="presParOf" srcId="{D69A603A-01DE-4865-9D87-12F1CAE2E0C9}" destId="{4041947C-0D7C-4706-A408-7D683567BA70}" srcOrd="3" destOrd="0" presId="urn:microsoft.com/office/officeart/2018/2/layout/IconVerticalSolidList"/>
    <dgm:cxn modelId="{C8506D8D-7461-4635-AFB5-F163B2167EB6}" type="presParOf" srcId="{345B93BA-2881-49DA-841D-0DA1FDD6DBF0}" destId="{B62655E1-C137-4754-8008-68F2D5089560}" srcOrd="1" destOrd="0" presId="urn:microsoft.com/office/officeart/2018/2/layout/IconVerticalSolidList"/>
    <dgm:cxn modelId="{2EC4C028-7FDD-4B7A-A4A1-03D849DF67FD}" type="presParOf" srcId="{345B93BA-2881-49DA-841D-0DA1FDD6DBF0}" destId="{7DBBFA9C-36E3-4780-9497-AF38183C1335}" srcOrd="2" destOrd="0" presId="urn:microsoft.com/office/officeart/2018/2/layout/IconVerticalSolidList"/>
    <dgm:cxn modelId="{5080A40F-916C-49C3-BEE4-4201D2C1E801}" type="presParOf" srcId="{7DBBFA9C-36E3-4780-9497-AF38183C1335}" destId="{E7480030-10BE-4F96-BE0E-BB7984EBD47E}" srcOrd="0" destOrd="0" presId="urn:microsoft.com/office/officeart/2018/2/layout/IconVerticalSolidList"/>
    <dgm:cxn modelId="{E6E98BD4-6F60-4785-B33B-DC839B9DD21B}" type="presParOf" srcId="{7DBBFA9C-36E3-4780-9497-AF38183C1335}" destId="{5D82D659-6DBF-44C6-8526-C4125867628F}" srcOrd="1" destOrd="0" presId="urn:microsoft.com/office/officeart/2018/2/layout/IconVerticalSolidList"/>
    <dgm:cxn modelId="{BB172191-C290-42B5-AE7A-33218808AC21}" type="presParOf" srcId="{7DBBFA9C-36E3-4780-9497-AF38183C1335}" destId="{2DC4F0E2-9214-437A-B976-6611030C6A05}" srcOrd="2" destOrd="0" presId="urn:microsoft.com/office/officeart/2018/2/layout/IconVerticalSolidList"/>
    <dgm:cxn modelId="{EEAE2B78-C6B0-4C75-9951-A9863E5E2427}" type="presParOf" srcId="{7DBBFA9C-36E3-4780-9497-AF38183C1335}" destId="{C6EBF181-0F6C-42FB-87E3-D85ABA25B2F5}" srcOrd="3" destOrd="0" presId="urn:microsoft.com/office/officeart/2018/2/layout/IconVerticalSolidList"/>
    <dgm:cxn modelId="{7644F155-D7DE-47FC-8AA6-54F35E06AD3E}" type="presParOf" srcId="{345B93BA-2881-49DA-841D-0DA1FDD6DBF0}" destId="{24340CB3-2C44-4423-8D0F-934EECDE870A}" srcOrd="3" destOrd="0" presId="urn:microsoft.com/office/officeart/2018/2/layout/IconVerticalSolidList"/>
    <dgm:cxn modelId="{6E7DAB54-E559-4B34-8ECA-46704764A349}" type="presParOf" srcId="{345B93BA-2881-49DA-841D-0DA1FDD6DBF0}" destId="{777D2507-4E80-486A-B01A-E074908A0107}" srcOrd="4" destOrd="0" presId="urn:microsoft.com/office/officeart/2018/2/layout/IconVerticalSolidList"/>
    <dgm:cxn modelId="{50EA964F-04D8-4A45-8941-124C863100A6}" type="presParOf" srcId="{777D2507-4E80-486A-B01A-E074908A0107}" destId="{43DAF24D-C134-4F96-A0E1-AA6CAE671AD0}" srcOrd="0" destOrd="0" presId="urn:microsoft.com/office/officeart/2018/2/layout/IconVerticalSolidList"/>
    <dgm:cxn modelId="{B2CA962F-70C6-4317-9BE7-318E68E1B597}" type="presParOf" srcId="{777D2507-4E80-486A-B01A-E074908A0107}" destId="{BB7FE790-549B-4FF0-8E74-20592C8D4120}" srcOrd="1" destOrd="0" presId="urn:microsoft.com/office/officeart/2018/2/layout/IconVerticalSolidList"/>
    <dgm:cxn modelId="{7153573E-186A-48CB-B236-6A05E9A3120C}" type="presParOf" srcId="{777D2507-4E80-486A-B01A-E074908A0107}" destId="{E39C162B-6C7F-43CA-ADE9-934E7C303943}" srcOrd="2" destOrd="0" presId="urn:microsoft.com/office/officeart/2018/2/layout/IconVerticalSolidList"/>
    <dgm:cxn modelId="{80A63ED7-1775-4CE0-BEE3-BABAFEC04ABE}" type="presParOf" srcId="{777D2507-4E80-486A-B01A-E074908A0107}" destId="{D874CE29-BA3C-4F63-822D-1FED074B81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4DD845-21B6-9845-9D02-0D2E2FD37D40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38EB9856-CC94-A54E-9B90-225FF174943B}">
      <dgm:prSet phldrT="[Text]"/>
      <dgm:spPr/>
      <dgm:t>
        <a:bodyPr/>
        <a:lstStyle/>
        <a:p>
          <a:r>
            <a:rPr lang="en-US" b="1" dirty="0"/>
            <a:t>1981</a:t>
          </a:r>
          <a:br>
            <a:rPr lang="en-US" dirty="0"/>
          </a:br>
          <a:r>
            <a:rPr lang="en-US" dirty="0"/>
            <a:t>Intravenous buprenorphine FDA approved for moderate/severe pain</a:t>
          </a:r>
        </a:p>
      </dgm:t>
    </dgm:pt>
    <dgm:pt modelId="{4D923F56-1925-F744-8033-8D1FB77CBF43}" type="parTrans" cxnId="{9F5AEF5F-50F9-4F42-8649-7C5EA3DC2BD5}">
      <dgm:prSet/>
      <dgm:spPr/>
      <dgm:t>
        <a:bodyPr/>
        <a:lstStyle/>
        <a:p>
          <a:endParaRPr lang="en-US"/>
        </a:p>
      </dgm:t>
    </dgm:pt>
    <dgm:pt modelId="{A21B2E63-AF78-624E-8036-2ECC06AAF776}" type="sibTrans" cxnId="{9F5AEF5F-50F9-4F42-8649-7C5EA3DC2BD5}">
      <dgm:prSet/>
      <dgm:spPr/>
      <dgm:t>
        <a:bodyPr/>
        <a:lstStyle/>
        <a:p>
          <a:endParaRPr lang="en-US"/>
        </a:p>
      </dgm:t>
    </dgm:pt>
    <dgm:pt modelId="{8AE8889C-4C21-F141-8D5C-99818A5B4A94}">
      <dgm:prSet phldrT="[Text]"/>
      <dgm:spPr/>
      <dgm:t>
        <a:bodyPr/>
        <a:lstStyle/>
        <a:p>
          <a:r>
            <a:rPr lang="en-US" b="1" dirty="0"/>
            <a:t>2002</a:t>
          </a:r>
          <a:br>
            <a:rPr lang="en-US" b="1" dirty="0"/>
          </a:br>
          <a:r>
            <a:rPr lang="en-US" b="0" dirty="0"/>
            <a:t>SL buprenorphine FDA approved for opioid addiction</a:t>
          </a:r>
        </a:p>
      </dgm:t>
    </dgm:pt>
    <dgm:pt modelId="{9F754D4F-32C6-1A41-AFA1-F9544BA84F51}" type="parTrans" cxnId="{0693EC0C-8CBF-674D-AFA7-B3B3C529373B}">
      <dgm:prSet/>
      <dgm:spPr/>
      <dgm:t>
        <a:bodyPr/>
        <a:lstStyle/>
        <a:p>
          <a:endParaRPr lang="en-US"/>
        </a:p>
      </dgm:t>
    </dgm:pt>
    <dgm:pt modelId="{BC599228-1688-0E4F-A4DC-B6B03A7CF5DF}" type="sibTrans" cxnId="{0693EC0C-8CBF-674D-AFA7-B3B3C529373B}">
      <dgm:prSet/>
      <dgm:spPr/>
      <dgm:t>
        <a:bodyPr/>
        <a:lstStyle/>
        <a:p>
          <a:endParaRPr lang="en-US"/>
        </a:p>
      </dgm:t>
    </dgm:pt>
    <dgm:pt modelId="{B5B4CBD6-30C8-2445-B9E6-EDE4EAD845C0}">
      <dgm:prSet phldrT="[Text]"/>
      <dgm:spPr/>
      <dgm:t>
        <a:bodyPr/>
        <a:lstStyle/>
        <a:p>
          <a:r>
            <a:rPr lang="en-US" b="1" dirty="0"/>
            <a:t>2015</a:t>
          </a:r>
          <a:br>
            <a:rPr lang="en-US" b="1" dirty="0"/>
          </a:br>
          <a:r>
            <a:rPr lang="en-US" b="0" dirty="0"/>
            <a:t>Buccal buprenorphine FDA approved for moderate/severe pain</a:t>
          </a:r>
          <a:endParaRPr lang="en-US" b="1" dirty="0"/>
        </a:p>
      </dgm:t>
    </dgm:pt>
    <dgm:pt modelId="{9FE4A96D-17AB-5C46-B216-A738C2D51F30}" type="parTrans" cxnId="{BDFD48A9-998D-EF4C-8209-555D840BD631}">
      <dgm:prSet/>
      <dgm:spPr/>
      <dgm:t>
        <a:bodyPr/>
        <a:lstStyle/>
        <a:p>
          <a:endParaRPr lang="en-US"/>
        </a:p>
      </dgm:t>
    </dgm:pt>
    <dgm:pt modelId="{EB701297-5C70-6E4B-982A-AF99D8C5F656}" type="sibTrans" cxnId="{BDFD48A9-998D-EF4C-8209-555D840BD631}">
      <dgm:prSet/>
      <dgm:spPr/>
      <dgm:t>
        <a:bodyPr/>
        <a:lstStyle/>
        <a:p>
          <a:endParaRPr lang="en-US"/>
        </a:p>
      </dgm:t>
    </dgm:pt>
    <dgm:pt modelId="{852C45E0-1275-184B-90DF-11A6754A5912}">
      <dgm:prSet phldrT="[Text]"/>
      <dgm:spPr/>
      <dgm:t>
        <a:bodyPr/>
        <a:lstStyle/>
        <a:p>
          <a:r>
            <a:rPr lang="en-US" b="1" dirty="0"/>
            <a:t>2010</a:t>
          </a:r>
          <a:br>
            <a:rPr lang="en-US" b="1" dirty="0"/>
          </a:br>
          <a:r>
            <a:rPr lang="en-US" b="0" dirty="0"/>
            <a:t>Transdermal buprenorphine FDA approved for moderate/severe pain</a:t>
          </a:r>
          <a:endParaRPr lang="en-US" b="1" dirty="0"/>
        </a:p>
      </dgm:t>
    </dgm:pt>
    <dgm:pt modelId="{9B905996-6258-3B45-B776-4BB26027361B}" type="parTrans" cxnId="{65243BEC-AE69-144F-9168-7F970FAEE1E7}">
      <dgm:prSet/>
      <dgm:spPr/>
      <dgm:t>
        <a:bodyPr/>
        <a:lstStyle/>
        <a:p>
          <a:endParaRPr lang="en-US"/>
        </a:p>
      </dgm:t>
    </dgm:pt>
    <dgm:pt modelId="{6222A24B-F1CE-1146-B8AA-132E6368CC72}" type="sibTrans" cxnId="{65243BEC-AE69-144F-9168-7F970FAEE1E7}">
      <dgm:prSet/>
      <dgm:spPr/>
      <dgm:t>
        <a:bodyPr/>
        <a:lstStyle/>
        <a:p>
          <a:endParaRPr lang="en-US"/>
        </a:p>
      </dgm:t>
    </dgm:pt>
    <dgm:pt modelId="{8760999B-5E67-BC46-A016-734EBAF1B16C}" type="pres">
      <dgm:prSet presAssocID="{C54DD845-21B6-9845-9D02-0D2E2FD37D40}" presName="Name0" presStyleCnt="0">
        <dgm:presLayoutVars>
          <dgm:dir/>
          <dgm:resizeHandles val="exact"/>
        </dgm:presLayoutVars>
      </dgm:prSet>
      <dgm:spPr/>
    </dgm:pt>
    <dgm:pt modelId="{620C6A63-B015-5F43-A2D0-DF87387F4CD7}" type="pres">
      <dgm:prSet presAssocID="{C54DD845-21B6-9845-9D02-0D2E2FD37D40}" presName="arrow" presStyleLbl="bgShp" presStyleIdx="0" presStyleCnt="1"/>
      <dgm:spPr/>
    </dgm:pt>
    <dgm:pt modelId="{5AA7EF4D-AB29-1F41-A62E-7B41D5CF0E4F}" type="pres">
      <dgm:prSet presAssocID="{C54DD845-21B6-9845-9D02-0D2E2FD37D40}" presName="points" presStyleCnt="0"/>
      <dgm:spPr/>
    </dgm:pt>
    <dgm:pt modelId="{E2B44193-27EA-5A4D-83FD-69F0D3086D2B}" type="pres">
      <dgm:prSet presAssocID="{38EB9856-CC94-A54E-9B90-225FF174943B}" presName="compositeA" presStyleCnt="0"/>
      <dgm:spPr/>
    </dgm:pt>
    <dgm:pt modelId="{C888E42C-204D-5543-A612-3769259F2038}" type="pres">
      <dgm:prSet presAssocID="{38EB9856-CC94-A54E-9B90-225FF174943B}" presName="textA" presStyleLbl="revTx" presStyleIdx="0" presStyleCnt="4">
        <dgm:presLayoutVars>
          <dgm:bulletEnabled val="1"/>
        </dgm:presLayoutVars>
      </dgm:prSet>
      <dgm:spPr/>
    </dgm:pt>
    <dgm:pt modelId="{1AED4902-8FB6-FE4A-9B5A-BBF6BEBAD029}" type="pres">
      <dgm:prSet presAssocID="{38EB9856-CC94-A54E-9B90-225FF174943B}" presName="circleA" presStyleLbl="node1" presStyleIdx="0" presStyleCnt="4"/>
      <dgm:spPr/>
    </dgm:pt>
    <dgm:pt modelId="{F6B83D46-3AD4-0E40-AFE7-C0E93234729B}" type="pres">
      <dgm:prSet presAssocID="{38EB9856-CC94-A54E-9B90-225FF174943B}" presName="spaceA" presStyleCnt="0"/>
      <dgm:spPr/>
    </dgm:pt>
    <dgm:pt modelId="{E4EC12D0-F3ED-6E42-8243-D7D43043B72D}" type="pres">
      <dgm:prSet presAssocID="{A21B2E63-AF78-624E-8036-2ECC06AAF776}" presName="space" presStyleCnt="0"/>
      <dgm:spPr/>
    </dgm:pt>
    <dgm:pt modelId="{E5254CCC-D871-4042-AE94-86EDA9EFC8FC}" type="pres">
      <dgm:prSet presAssocID="{8AE8889C-4C21-F141-8D5C-99818A5B4A94}" presName="compositeB" presStyleCnt="0"/>
      <dgm:spPr/>
    </dgm:pt>
    <dgm:pt modelId="{446D1F0F-25B6-774A-B544-FF65AEF0B381}" type="pres">
      <dgm:prSet presAssocID="{8AE8889C-4C21-F141-8D5C-99818A5B4A94}" presName="textB" presStyleLbl="revTx" presStyleIdx="1" presStyleCnt="4">
        <dgm:presLayoutVars>
          <dgm:bulletEnabled val="1"/>
        </dgm:presLayoutVars>
      </dgm:prSet>
      <dgm:spPr/>
    </dgm:pt>
    <dgm:pt modelId="{18B138EE-3B07-D84E-BF2C-FCE3A5770AFB}" type="pres">
      <dgm:prSet presAssocID="{8AE8889C-4C21-F141-8D5C-99818A5B4A94}" presName="circleB" presStyleLbl="node1" presStyleIdx="1" presStyleCnt="4"/>
      <dgm:spPr/>
    </dgm:pt>
    <dgm:pt modelId="{723CFC41-F0EB-E44E-A171-F6098DA95898}" type="pres">
      <dgm:prSet presAssocID="{8AE8889C-4C21-F141-8D5C-99818A5B4A94}" presName="spaceB" presStyleCnt="0"/>
      <dgm:spPr/>
    </dgm:pt>
    <dgm:pt modelId="{C1F211F3-A821-CF45-BC56-35FF056CCC32}" type="pres">
      <dgm:prSet presAssocID="{BC599228-1688-0E4F-A4DC-B6B03A7CF5DF}" presName="space" presStyleCnt="0"/>
      <dgm:spPr/>
    </dgm:pt>
    <dgm:pt modelId="{CD98BC93-9610-BC4F-9570-23DDA6A22053}" type="pres">
      <dgm:prSet presAssocID="{852C45E0-1275-184B-90DF-11A6754A5912}" presName="compositeA" presStyleCnt="0"/>
      <dgm:spPr/>
    </dgm:pt>
    <dgm:pt modelId="{9394DAD1-3DFD-C94D-8D25-41FA510A0801}" type="pres">
      <dgm:prSet presAssocID="{852C45E0-1275-184B-90DF-11A6754A5912}" presName="textA" presStyleLbl="revTx" presStyleIdx="2" presStyleCnt="4">
        <dgm:presLayoutVars>
          <dgm:bulletEnabled val="1"/>
        </dgm:presLayoutVars>
      </dgm:prSet>
      <dgm:spPr/>
    </dgm:pt>
    <dgm:pt modelId="{621EF248-C578-2D47-B0CF-5A846B391B31}" type="pres">
      <dgm:prSet presAssocID="{852C45E0-1275-184B-90DF-11A6754A5912}" presName="circleA" presStyleLbl="node1" presStyleIdx="2" presStyleCnt="4"/>
      <dgm:spPr/>
    </dgm:pt>
    <dgm:pt modelId="{105DF139-72BB-A542-A5B1-7B9420F78C3C}" type="pres">
      <dgm:prSet presAssocID="{852C45E0-1275-184B-90DF-11A6754A5912}" presName="spaceA" presStyleCnt="0"/>
      <dgm:spPr/>
    </dgm:pt>
    <dgm:pt modelId="{B0B3C008-8DD7-C749-A452-0EDE56AA5401}" type="pres">
      <dgm:prSet presAssocID="{6222A24B-F1CE-1146-B8AA-132E6368CC72}" presName="space" presStyleCnt="0"/>
      <dgm:spPr/>
    </dgm:pt>
    <dgm:pt modelId="{BB0BC8AB-EC2E-904E-B832-75963E0BEB0A}" type="pres">
      <dgm:prSet presAssocID="{B5B4CBD6-30C8-2445-B9E6-EDE4EAD845C0}" presName="compositeB" presStyleCnt="0"/>
      <dgm:spPr/>
    </dgm:pt>
    <dgm:pt modelId="{EBD2CDA8-E085-A14D-A7DA-CDA8E86E2D18}" type="pres">
      <dgm:prSet presAssocID="{B5B4CBD6-30C8-2445-B9E6-EDE4EAD845C0}" presName="textB" presStyleLbl="revTx" presStyleIdx="3" presStyleCnt="4">
        <dgm:presLayoutVars>
          <dgm:bulletEnabled val="1"/>
        </dgm:presLayoutVars>
      </dgm:prSet>
      <dgm:spPr/>
    </dgm:pt>
    <dgm:pt modelId="{7FA07205-B168-6F43-8DFD-3E1051EFFD53}" type="pres">
      <dgm:prSet presAssocID="{B5B4CBD6-30C8-2445-B9E6-EDE4EAD845C0}" presName="circleB" presStyleLbl="node1" presStyleIdx="3" presStyleCnt="4"/>
      <dgm:spPr/>
    </dgm:pt>
    <dgm:pt modelId="{4B84B14C-A8B5-1345-957F-E4B3BFE4F47E}" type="pres">
      <dgm:prSet presAssocID="{B5B4CBD6-30C8-2445-B9E6-EDE4EAD845C0}" presName="spaceB" presStyleCnt="0"/>
      <dgm:spPr/>
    </dgm:pt>
  </dgm:ptLst>
  <dgm:cxnLst>
    <dgm:cxn modelId="{32885405-5B3D-E844-9FC4-06908671630B}" type="presOf" srcId="{852C45E0-1275-184B-90DF-11A6754A5912}" destId="{9394DAD1-3DFD-C94D-8D25-41FA510A0801}" srcOrd="0" destOrd="0" presId="urn:microsoft.com/office/officeart/2005/8/layout/hProcess11"/>
    <dgm:cxn modelId="{0693EC0C-8CBF-674D-AFA7-B3B3C529373B}" srcId="{C54DD845-21B6-9845-9D02-0D2E2FD37D40}" destId="{8AE8889C-4C21-F141-8D5C-99818A5B4A94}" srcOrd="1" destOrd="0" parTransId="{9F754D4F-32C6-1A41-AFA1-F9544BA84F51}" sibTransId="{BC599228-1688-0E4F-A4DC-B6B03A7CF5DF}"/>
    <dgm:cxn modelId="{35420F1C-DCED-E445-B1C8-B66D6814AE73}" type="presOf" srcId="{B5B4CBD6-30C8-2445-B9E6-EDE4EAD845C0}" destId="{EBD2CDA8-E085-A14D-A7DA-CDA8E86E2D18}" srcOrd="0" destOrd="0" presId="urn:microsoft.com/office/officeart/2005/8/layout/hProcess11"/>
    <dgm:cxn modelId="{9F5AEF5F-50F9-4F42-8649-7C5EA3DC2BD5}" srcId="{C54DD845-21B6-9845-9D02-0D2E2FD37D40}" destId="{38EB9856-CC94-A54E-9B90-225FF174943B}" srcOrd="0" destOrd="0" parTransId="{4D923F56-1925-F744-8033-8D1FB77CBF43}" sibTransId="{A21B2E63-AF78-624E-8036-2ECC06AAF776}"/>
    <dgm:cxn modelId="{D0187770-5B5F-8D48-A159-03089E14BAAE}" type="presOf" srcId="{38EB9856-CC94-A54E-9B90-225FF174943B}" destId="{C888E42C-204D-5543-A612-3769259F2038}" srcOrd="0" destOrd="0" presId="urn:microsoft.com/office/officeart/2005/8/layout/hProcess11"/>
    <dgm:cxn modelId="{BDFD48A9-998D-EF4C-8209-555D840BD631}" srcId="{C54DD845-21B6-9845-9D02-0D2E2FD37D40}" destId="{B5B4CBD6-30C8-2445-B9E6-EDE4EAD845C0}" srcOrd="3" destOrd="0" parTransId="{9FE4A96D-17AB-5C46-B216-A738C2D51F30}" sibTransId="{EB701297-5C70-6E4B-982A-AF99D8C5F656}"/>
    <dgm:cxn modelId="{5D410FAC-B62B-2A44-A3A7-FC004E35AB25}" type="presOf" srcId="{C54DD845-21B6-9845-9D02-0D2E2FD37D40}" destId="{8760999B-5E67-BC46-A016-734EBAF1B16C}" srcOrd="0" destOrd="0" presId="urn:microsoft.com/office/officeart/2005/8/layout/hProcess11"/>
    <dgm:cxn modelId="{097176CE-401A-0948-892E-52B6CAA4BF57}" type="presOf" srcId="{8AE8889C-4C21-F141-8D5C-99818A5B4A94}" destId="{446D1F0F-25B6-774A-B544-FF65AEF0B381}" srcOrd="0" destOrd="0" presId="urn:microsoft.com/office/officeart/2005/8/layout/hProcess11"/>
    <dgm:cxn modelId="{65243BEC-AE69-144F-9168-7F970FAEE1E7}" srcId="{C54DD845-21B6-9845-9D02-0D2E2FD37D40}" destId="{852C45E0-1275-184B-90DF-11A6754A5912}" srcOrd="2" destOrd="0" parTransId="{9B905996-6258-3B45-B776-4BB26027361B}" sibTransId="{6222A24B-F1CE-1146-B8AA-132E6368CC72}"/>
    <dgm:cxn modelId="{F587A417-2664-694C-8D85-1E69F62E460A}" type="presParOf" srcId="{8760999B-5E67-BC46-A016-734EBAF1B16C}" destId="{620C6A63-B015-5F43-A2D0-DF87387F4CD7}" srcOrd="0" destOrd="0" presId="urn:microsoft.com/office/officeart/2005/8/layout/hProcess11"/>
    <dgm:cxn modelId="{964880E5-885B-264A-BB7A-9953A7A1FB61}" type="presParOf" srcId="{8760999B-5E67-BC46-A016-734EBAF1B16C}" destId="{5AA7EF4D-AB29-1F41-A62E-7B41D5CF0E4F}" srcOrd="1" destOrd="0" presId="urn:microsoft.com/office/officeart/2005/8/layout/hProcess11"/>
    <dgm:cxn modelId="{AB43C3E4-92AB-C04B-9B8A-FE2794994D81}" type="presParOf" srcId="{5AA7EF4D-AB29-1F41-A62E-7B41D5CF0E4F}" destId="{E2B44193-27EA-5A4D-83FD-69F0D3086D2B}" srcOrd="0" destOrd="0" presId="urn:microsoft.com/office/officeart/2005/8/layout/hProcess11"/>
    <dgm:cxn modelId="{BB861A8E-05BD-B542-8B6F-56E4025E95AA}" type="presParOf" srcId="{E2B44193-27EA-5A4D-83FD-69F0D3086D2B}" destId="{C888E42C-204D-5543-A612-3769259F2038}" srcOrd="0" destOrd="0" presId="urn:microsoft.com/office/officeart/2005/8/layout/hProcess11"/>
    <dgm:cxn modelId="{BF516EBA-BCFC-9140-A7EF-F891343990A4}" type="presParOf" srcId="{E2B44193-27EA-5A4D-83FD-69F0D3086D2B}" destId="{1AED4902-8FB6-FE4A-9B5A-BBF6BEBAD029}" srcOrd="1" destOrd="0" presId="urn:microsoft.com/office/officeart/2005/8/layout/hProcess11"/>
    <dgm:cxn modelId="{ABE3FDD0-B8DA-AE49-B831-7D87E11D2D18}" type="presParOf" srcId="{E2B44193-27EA-5A4D-83FD-69F0D3086D2B}" destId="{F6B83D46-3AD4-0E40-AFE7-C0E93234729B}" srcOrd="2" destOrd="0" presId="urn:microsoft.com/office/officeart/2005/8/layout/hProcess11"/>
    <dgm:cxn modelId="{EB0AE5D4-199F-4042-BBF2-ABFC4C408794}" type="presParOf" srcId="{5AA7EF4D-AB29-1F41-A62E-7B41D5CF0E4F}" destId="{E4EC12D0-F3ED-6E42-8243-D7D43043B72D}" srcOrd="1" destOrd="0" presId="urn:microsoft.com/office/officeart/2005/8/layout/hProcess11"/>
    <dgm:cxn modelId="{E9EC2FD9-6BF4-5140-A337-7DB4A7D4F49B}" type="presParOf" srcId="{5AA7EF4D-AB29-1F41-A62E-7B41D5CF0E4F}" destId="{E5254CCC-D871-4042-AE94-86EDA9EFC8FC}" srcOrd="2" destOrd="0" presId="urn:microsoft.com/office/officeart/2005/8/layout/hProcess11"/>
    <dgm:cxn modelId="{360C5A67-72E7-A943-A3F0-A3DE42C5A2B0}" type="presParOf" srcId="{E5254CCC-D871-4042-AE94-86EDA9EFC8FC}" destId="{446D1F0F-25B6-774A-B544-FF65AEF0B381}" srcOrd="0" destOrd="0" presId="urn:microsoft.com/office/officeart/2005/8/layout/hProcess11"/>
    <dgm:cxn modelId="{37B35183-06DA-F14A-8B1B-91D02D47F510}" type="presParOf" srcId="{E5254CCC-D871-4042-AE94-86EDA9EFC8FC}" destId="{18B138EE-3B07-D84E-BF2C-FCE3A5770AFB}" srcOrd="1" destOrd="0" presId="urn:microsoft.com/office/officeart/2005/8/layout/hProcess11"/>
    <dgm:cxn modelId="{35BDB7C0-E615-8940-BD0B-75DB22A6D852}" type="presParOf" srcId="{E5254CCC-D871-4042-AE94-86EDA9EFC8FC}" destId="{723CFC41-F0EB-E44E-A171-F6098DA95898}" srcOrd="2" destOrd="0" presId="urn:microsoft.com/office/officeart/2005/8/layout/hProcess11"/>
    <dgm:cxn modelId="{6FF653F2-02F9-1A44-B853-B8A608D20FA5}" type="presParOf" srcId="{5AA7EF4D-AB29-1F41-A62E-7B41D5CF0E4F}" destId="{C1F211F3-A821-CF45-BC56-35FF056CCC32}" srcOrd="3" destOrd="0" presId="urn:microsoft.com/office/officeart/2005/8/layout/hProcess11"/>
    <dgm:cxn modelId="{6E20F187-2648-AB44-9EEC-85CB0BCBEA01}" type="presParOf" srcId="{5AA7EF4D-AB29-1F41-A62E-7B41D5CF0E4F}" destId="{CD98BC93-9610-BC4F-9570-23DDA6A22053}" srcOrd="4" destOrd="0" presId="urn:microsoft.com/office/officeart/2005/8/layout/hProcess11"/>
    <dgm:cxn modelId="{FE81ACA8-6AC0-8B45-A3C8-F05E00C62344}" type="presParOf" srcId="{CD98BC93-9610-BC4F-9570-23DDA6A22053}" destId="{9394DAD1-3DFD-C94D-8D25-41FA510A0801}" srcOrd="0" destOrd="0" presId="urn:microsoft.com/office/officeart/2005/8/layout/hProcess11"/>
    <dgm:cxn modelId="{DFEDA182-BF09-E845-B68A-022AA076490B}" type="presParOf" srcId="{CD98BC93-9610-BC4F-9570-23DDA6A22053}" destId="{621EF248-C578-2D47-B0CF-5A846B391B31}" srcOrd="1" destOrd="0" presId="urn:microsoft.com/office/officeart/2005/8/layout/hProcess11"/>
    <dgm:cxn modelId="{0C660F0D-9FB7-8844-82C3-39A360E562B1}" type="presParOf" srcId="{CD98BC93-9610-BC4F-9570-23DDA6A22053}" destId="{105DF139-72BB-A542-A5B1-7B9420F78C3C}" srcOrd="2" destOrd="0" presId="urn:microsoft.com/office/officeart/2005/8/layout/hProcess11"/>
    <dgm:cxn modelId="{F93B9FFE-2D8D-A444-8C10-D169302F0ED1}" type="presParOf" srcId="{5AA7EF4D-AB29-1F41-A62E-7B41D5CF0E4F}" destId="{B0B3C008-8DD7-C749-A452-0EDE56AA5401}" srcOrd="5" destOrd="0" presId="urn:microsoft.com/office/officeart/2005/8/layout/hProcess11"/>
    <dgm:cxn modelId="{9D7CBDA5-092E-284E-87AD-BCD545483DEB}" type="presParOf" srcId="{5AA7EF4D-AB29-1F41-A62E-7B41D5CF0E4F}" destId="{BB0BC8AB-EC2E-904E-B832-75963E0BEB0A}" srcOrd="6" destOrd="0" presId="urn:microsoft.com/office/officeart/2005/8/layout/hProcess11"/>
    <dgm:cxn modelId="{BBA35990-6F84-B84F-8256-42BEA01F72F3}" type="presParOf" srcId="{BB0BC8AB-EC2E-904E-B832-75963E0BEB0A}" destId="{EBD2CDA8-E085-A14D-A7DA-CDA8E86E2D18}" srcOrd="0" destOrd="0" presId="urn:microsoft.com/office/officeart/2005/8/layout/hProcess11"/>
    <dgm:cxn modelId="{C9C8725F-9787-804B-A213-08230516E666}" type="presParOf" srcId="{BB0BC8AB-EC2E-904E-B832-75963E0BEB0A}" destId="{7FA07205-B168-6F43-8DFD-3E1051EFFD53}" srcOrd="1" destOrd="0" presId="urn:microsoft.com/office/officeart/2005/8/layout/hProcess11"/>
    <dgm:cxn modelId="{8E5B28BB-1E9E-FC4D-8292-6D0538687C44}" type="presParOf" srcId="{BB0BC8AB-EC2E-904E-B832-75963E0BEB0A}" destId="{4B84B14C-A8B5-1345-957F-E4B3BFE4F47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457E1D-EF0A-A64A-A9E2-D63DF3907C8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C6575-DD8B-8949-B89C-AAB3C4115E75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bg1"/>
              </a:solidFill>
            </a:rPr>
            <a:t>μ receptor partial agonist</a:t>
          </a:r>
          <a:endParaRPr lang="en-US" dirty="0">
            <a:solidFill>
              <a:schemeClr val="bg1"/>
            </a:solidFill>
          </a:endParaRPr>
        </a:p>
      </dgm:t>
    </dgm:pt>
    <dgm:pt modelId="{E0FA20D6-73B3-EF44-874E-5915B4903636}" type="parTrans" cxnId="{C9A7D6F2-AE1C-D24F-B48B-4A25E782847E}">
      <dgm:prSet/>
      <dgm:spPr/>
      <dgm:t>
        <a:bodyPr/>
        <a:lstStyle/>
        <a:p>
          <a:endParaRPr lang="en-US"/>
        </a:p>
      </dgm:t>
    </dgm:pt>
    <dgm:pt modelId="{18838691-6D8C-6441-A4C0-9279C6E47825}" type="sibTrans" cxnId="{C9A7D6F2-AE1C-D24F-B48B-4A25E782847E}">
      <dgm:prSet/>
      <dgm:spPr/>
      <dgm:t>
        <a:bodyPr/>
        <a:lstStyle/>
        <a:p>
          <a:endParaRPr lang="en-US"/>
        </a:p>
      </dgm:t>
    </dgm:pt>
    <dgm:pt modelId="{F65ABDC9-B71A-FD41-B2A1-594535D74619}">
      <dgm:prSet phldrT="[Text]"/>
      <dgm:spPr/>
      <dgm:t>
        <a:bodyPr/>
        <a:lstStyle/>
        <a:p>
          <a:r>
            <a:rPr lang="en-US"/>
            <a:t>Lower adverse effect profile</a:t>
          </a:r>
          <a:endParaRPr lang="en-US" dirty="0"/>
        </a:p>
      </dgm:t>
    </dgm:pt>
    <dgm:pt modelId="{BCE05F4A-627C-3248-9998-2861B6EA625E}" type="parTrans" cxnId="{4BBA10AF-C446-F548-98F4-F58F4BC8661F}">
      <dgm:prSet/>
      <dgm:spPr/>
      <dgm:t>
        <a:bodyPr/>
        <a:lstStyle/>
        <a:p>
          <a:endParaRPr lang="en-US"/>
        </a:p>
      </dgm:t>
    </dgm:pt>
    <dgm:pt modelId="{3A313FC0-60E4-5347-B594-E02A3B2F1D4F}" type="sibTrans" cxnId="{4BBA10AF-C446-F548-98F4-F58F4BC8661F}">
      <dgm:prSet/>
      <dgm:spPr/>
      <dgm:t>
        <a:bodyPr/>
        <a:lstStyle/>
        <a:p>
          <a:endParaRPr lang="en-US"/>
        </a:p>
      </dgm:t>
    </dgm:pt>
    <dgm:pt modelId="{2700683A-6D5E-044C-87B3-240CB736DE2E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bg1"/>
              </a:solidFill>
            </a:rPr>
            <a:t>𝜅 receptor antagonist</a:t>
          </a:r>
          <a:endParaRPr lang="en-US" dirty="0">
            <a:solidFill>
              <a:schemeClr val="bg1"/>
            </a:solidFill>
          </a:endParaRPr>
        </a:p>
      </dgm:t>
    </dgm:pt>
    <dgm:pt modelId="{25DE868C-3554-A34A-BC80-15A99D3529B6}" type="parTrans" cxnId="{D6E4C20C-BF02-7646-AB35-CECE15D41553}">
      <dgm:prSet/>
      <dgm:spPr/>
      <dgm:t>
        <a:bodyPr/>
        <a:lstStyle/>
        <a:p>
          <a:endParaRPr lang="en-US"/>
        </a:p>
      </dgm:t>
    </dgm:pt>
    <dgm:pt modelId="{48AB3290-48EB-1D42-8766-FF33068EDD3A}" type="sibTrans" cxnId="{D6E4C20C-BF02-7646-AB35-CECE15D41553}">
      <dgm:prSet/>
      <dgm:spPr/>
      <dgm:t>
        <a:bodyPr/>
        <a:lstStyle/>
        <a:p>
          <a:endParaRPr lang="en-US"/>
        </a:p>
      </dgm:t>
    </dgm:pt>
    <dgm:pt modelId="{DD4D1298-3313-2B40-B296-D22AC88843A6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tx1"/>
              </a:solidFill>
            </a:rPr>
            <a:t>Reverse/limit hyperalgesia</a:t>
          </a:r>
          <a:endParaRPr lang="en-US" dirty="0"/>
        </a:p>
      </dgm:t>
    </dgm:pt>
    <dgm:pt modelId="{964A9E3F-C83D-7B46-9D9B-630E1AE5ED1E}" type="parTrans" cxnId="{D48E09CA-5076-AA4B-8A84-900759D12CD2}">
      <dgm:prSet/>
      <dgm:spPr/>
      <dgm:t>
        <a:bodyPr/>
        <a:lstStyle/>
        <a:p>
          <a:endParaRPr lang="en-US"/>
        </a:p>
      </dgm:t>
    </dgm:pt>
    <dgm:pt modelId="{CB719CA6-1EB9-9C41-8306-075725382010}" type="sibTrans" cxnId="{D48E09CA-5076-AA4B-8A84-900759D12CD2}">
      <dgm:prSet/>
      <dgm:spPr/>
      <dgm:t>
        <a:bodyPr/>
        <a:lstStyle/>
        <a:p>
          <a:endParaRPr lang="en-US"/>
        </a:p>
      </dgm:t>
    </dgm:pt>
    <dgm:pt modelId="{D2FC445B-5843-0346-A171-3C3D47BEAC9B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bg1"/>
              </a:solidFill>
            </a:rPr>
            <a:t>Sodium channel blockade</a:t>
          </a:r>
          <a:endParaRPr lang="en-US" dirty="0">
            <a:solidFill>
              <a:schemeClr val="bg1"/>
            </a:solidFill>
          </a:endParaRPr>
        </a:p>
      </dgm:t>
    </dgm:pt>
    <dgm:pt modelId="{C7A4EE5F-8E38-5247-B612-2F01F4F975F3}" type="parTrans" cxnId="{AC9ED77E-F6C5-9F41-83BA-9ABC658FD05D}">
      <dgm:prSet/>
      <dgm:spPr/>
      <dgm:t>
        <a:bodyPr/>
        <a:lstStyle/>
        <a:p>
          <a:endParaRPr lang="en-US"/>
        </a:p>
      </dgm:t>
    </dgm:pt>
    <dgm:pt modelId="{856A7302-B75B-E741-9223-4949A354AC55}" type="sibTrans" cxnId="{AC9ED77E-F6C5-9F41-83BA-9ABC658FD05D}">
      <dgm:prSet/>
      <dgm:spPr/>
      <dgm:t>
        <a:bodyPr/>
        <a:lstStyle/>
        <a:p>
          <a:endParaRPr lang="en-US"/>
        </a:p>
      </dgm:t>
    </dgm:pt>
    <dgm:pt modelId="{29480D1B-8DB3-6E49-A905-7E8CB91742D8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/>
            <a:t>Potential n</a:t>
          </a:r>
          <a:r>
            <a:rPr lang="en-US">
              <a:solidFill>
                <a:schemeClr val="tx1"/>
              </a:solidFill>
            </a:rPr>
            <a:t>europathic pain benefit</a:t>
          </a:r>
          <a:endParaRPr lang="en-US" dirty="0"/>
        </a:p>
      </dgm:t>
    </dgm:pt>
    <dgm:pt modelId="{EED41099-7895-5E4A-AE73-E0B0E0C61F6C}" type="parTrans" cxnId="{BA8C2B04-A153-FE4D-941B-636492090D4C}">
      <dgm:prSet/>
      <dgm:spPr/>
      <dgm:t>
        <a:bodyPr/>
        <a:lstStyle/>
        <a:p>
          <a:endParaRPr lang="en-US"/>
        </a:p>
      </dgm:t>
    </dgm:pt>
    <dgm:pt modelId="{04DFF221-9D54-7144-A7B7-B1CDFCADE8A3}" type="sibTrans" cxnId="{BA8C2B04-A153-FE4D-941B-636492090D4C}">
      <dgm:prSet/>
      <dgm:spPr/>
      <dgm:t>
        <a:bodyPr/>
        <a:lstStyle/>
        <a:p>
          <a:endParaRPr lang="en-US"/>
        </a:p>
      </dgm:t>
    </dgm:pt>
    <dgm:pt modelId="{C4B108DB-BA41-7045-8A80-9F3E1DC4440E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bg1"/>
              </a:solidFill>
            </a:rPr>
            <a:t>Strong μ binding affinity</a:t>
          </a:r>
          <a:endParaRPr lang="en-US" dirty="0">
            <a:solidFill>
              <a:schemeClr val="bg1"/>
            </a:solidFill>
          </a:endParaRPr>
        </a:p>
      </dgm:t>
    </dgm:pt>
    <dgm:pt modelId="{6EC4C505-FD94-5A46-8D33-C050151B6DC1}" type="parTrans" cxnId="{82B273AE-788F-194D-9410-57C0D542C705}">
      <dgm:prSet/>
      <dgm:spPr/>
      <dgm:t>
        <a:bodyPr/>
        <a:lstStyle/>
        <a:p>
          <a:endParaRPr lang="en-US"/>
        </a:p>
      </dgm:t>
    </dgm:pt>
    <dgm:pt modelId="{B5DCC905-8322-7A4B-8F73-0B672AB1A63C}" type="sibTrans" cxnId="{82B273AE-788F-194D-9410-57C0D542C705}">
      <dgm:prSet/>
      <dgm:spPr/>
      <dgm:t>
        <a:bodyPr/>
        <a:lstStyle/>
        <a:p>
          <a:endParaRPr lang="en-US"/>
        </a:p>
      </dgm:t>
    </dgm:pt>
    <dgm:pt modelId="{2CB36883-7479-FC4A-B6B2-5F287E985F1C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tx1"/>
              </a:solidFill>
            </a:rPr>
            <a:t>Displacement of μ agonists</a:t>
          </a:r>
          <a:endParaRPr lang="en-US" dirty="0">
            <a:solidFill>
              <a:schemeClr val="tx1"/>
            </a:solidFill>
          </a:endParaRPr>
        </a:p>
      </dgm:t>
    </dgm:pt>
    <dgm:pt modelId="{6785CF22-3E52-BC46-8FAE-608B030AF16D}" type="parTrans" cxnId="{310164AA-2004-CA4D-A28C-EB68EDAF178B}">
      <dgm:prSet/>
      <dgm:spPr/>
      <dgm:t>
        <a:bodyPr/>
        <a:lstStyle/>
        <a:p>
          <a:endParaRPr lang="en-US"/>
        </a:p>
      </dgm:t>
    </dgm:pt>
    <dgm:pt modelId="{C6948063-596B-A848-AB98-88F5FD8D0AE6}" type="sibTrans" cxnId="{310164AA-2004-CA4D-A28C-EB68EDAF178B}">
      <dgm:prSet/>
      <dgm:spPr/>
      <dgm:t>
        <a:bodyPr/>
        <a:lstStyle/>
        <a:p>
          <a:endParaRPr lang="en-US"/>
        </a:p>
      </dgm:t>
    </dgm:pt>
    <dgm:pt modelId="{BD678951-CE79-834D-B0F5-B132732E3C78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>
              <a:solidFill>
                <a:schemeClr val="bg1"/>
              </a:solidFill>
            </a:rPr>
            <a:t>High lipophilicity</a:t>
          </a:r>
          <a:endParaRPr lang="en-US" dirty="0">
            <a:solidFill>
              <a:schemeClr val="bg1"/>
            </a:solidFill>
          </a:endParaRPr>
        </a:p>
      </dgm:t>
    </dgm:pt>
    <dgm:pt modelId="{C672303A-39DA-2A40-AEE4-8F0B0830CF88}" type="parTrans" cxnId="{812BE9BA-083C-5040-BAE9-A51FD28736ED}">
      <dgm:prSet/>
      <dgm:spPr/>
      <dgm:t>
        <a:bodyPr/>
        <a:lstStyle/>
        <a:p>
          <a:endParaRPr lang="en-US"/>
        </a:p>
      </dgm:t>
    </dgm:pt>
    <dgm:pt modelId="{A8412720-C994-C442-94CE-312DF5124466}" type="sibTrans" cxnId="{812BE9BA-083C-5040-BAE9-A51FD28736ED}">
      <dgm:prSet/>
      <dgm:spPr/>
      <dgm:t>
        <a:bodyPr/>
        <a:lstStyle/>
        <a:p>
          <a:endParaRPr lang="en-US"/>
        </a:p>
      </dgm:t>
    </dgm:pt>
    <dgm:pt modelId="{F0C4983E-E700-D24F-9FD8-7A0CF08AF8E0}">
      <dgm:prSet phldrT="[Text]"/>
      <dgm:spPr/>
      <dgm:t>
        <a:bodyPr/>
        <a:lstStyle/>
        <a:p>
          <a:pPr>
            <a:buClr>
              <a:schemeClr val="tx1"/>
            </a:buClr>
          </a:pPr>
          <a:r>
            <a:rPr lang="en-US" dirty="0">
              <a:solidFill>
                <a:schemeClr val="tx1"/>
              </a:solidFill>
            </a:rPr>
            <a:t>&gt;20-hour elimination half-life for most formulations</a:t>
          </a:r>
        </a:p>
      </dgm:t>
    </dgm:pt>
    <dgm:pt modelId="{E8DAECEE-CFC9-6B46-B440-6E3D726D69F3}" type="parTrans" cxnId="{E808FBAC-DD6B-D44F-9222-0D73514EB8A1}">
      <dgm:prSet/>
      <dgm:spPr/>
      <dgm:t>
        <a:bodyPr/>
        <a:lstStyle/>
        <a:p>
          <a:endParaRPr lang="en-US"/>
        </a:p>
      </dgm:t>
    </dgm:pt>
    <dgm:pt modelId="{70B924A7-AB4F-F84D-943F-7072A951ADC2}" type="sibTrans" cxnId="{E808FBAC-DD6B-D44F-9222-0D73514EB8A1}">
      <dgm:prSet/>
      <dgm:spPr/>
      <dgm:t>
        <a:bodyPr/>
        <a:lstStyle/>
        <a:p>
          <a:endParaRPr lang="en-US"/>
        </a:p>
      </dgm:t>
    </dgm:pt>
    <dgm:pt modelId="{A9964EF6-ADB0-2342-814C-6951B87F4C19}" type="pres">
      <dgm:prSet presAssocID="{5B457E1D-EF0A-A64A-A9E2-D63DF3907C8D}" presName="linear" presStyleCnt="0">
        <dgm:presLayoutVars>
          <dgm:animLvl val="lvl"/>
          <dgm:resizeHandles val="exact"/>
        </dgm:presLayoutVars>
      </dgm:prSet>
      <dgm:spPr/>
    </dgm:pt>
    <dgm:pt modelId="{2E5F0D35-C710-474C-9C5C-E2DB70C90607}" type="pres">
      <dgm:prSet presAssocID="{F5CC6575-DD8B-8949-B89C-AAB3C4115E7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2DA513-778A-2A40-84B8-56E26DC68315}" type="pres">
      <dgm:prSet presAssocID="{F5CC6575-DD8B-8949-B89C-AAB3C4115E75}" presName="childText" presStyleLbl="revTx" presStyleIdx="0" presStyleCnt="5">
        <dgm:presLayoutVars>
          <dgm:bulletEnabled val="1"/>
        </dgm:presLayoutVars>
      </dgm:prSet>
      <dgm:spPr/>
    </dgm:pt>
    <dgm:pt modelId="{BFD10B0F-AD43-9B4F-83DC-4818A128A5DB}" type="pres">
      <dgm:prSet presAssocID="{2700683A-6D5E-044C-87B3-240CB736DE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8E3BE2-5605-8E45-9207-43E8662CE182}" type="pres">
      <dgm:prSet presAssocID="{2700683A-6D5E-044C-87B3-240CB736DE2E}" presName="childText" presStyleLbl="revTx" presStyleIdx="1" presStyleCnt="5">
        <dgm:presLayoutVars>
          <dgm:bulletEnabled val="1"/>
        </dgm:presLayoutVars>
      </dgm:prSet>
      <dgm:spPr/>
    </dgm:pt>
    <dgm:pt modelId="{DE5ECB66-F4EC-144E-8C62-7123026F4D54}" type="pres">
      <dgm:prSet presAssocID="{D2FC445B-5843-0346-A171-3C3D47BEAC9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701ACD9-15E9-CD48-AF6D-6692AFE6A371}" type="pres">
      <dgm:prSet presAssocID="{D2FC445B-5843-0346-A171-3C3D47BEAC9B}" presName="childText" presStyleLbl="revTx" presStyleIdx="2" presStyleCnt="5">
        <dgm:presLayoutVars>
          <dgm:bulletEnabled val="1"/>
        </dgm:presLayoutVars>
      </dgm:prSet>
      <dgm:spPr/>
    </dgm:pt>
    <dgm:pt modelId="{8FE479AC-F34D-394C-9CB1-05AF527310D7}" type="pres">
      <dgm:prSet presAssocID="{C4B108DB-BA41-7045-8A80-9F3E1DC4440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6888734-C265-E544-9CAD-ABB1FC32E4BC}" type="pres">
      <dgm:prSet presAssocID="{C4B108DB-BA41-7045-8A80-9F3E1DC4440E}" presName="childText" presStyleLbl="revTx" presStyleIdx="3" presStyleCnt="5">
        <dgm:presLayoutVars>
          <dgm:bulletEnabled val="1"/>
        </dgm:presLayoutVars>
      </dgm:prSet>
      <dgm:spPr/>
    </dgm:pt>
    <dgm:pt modelId="{45AF22F6-BF90-1340-9473-C5E2F7E1152E}" type="pres">
      <dgm:prSet presAssocID="{BD678951-CE79-834D-B0F5-B132732E3C7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2876782-DD57-3849-823D-0053ECDFDADF}" type="pres">
      <dgm:prSet presAssocID="{BD678951-CE79-834D-B0F5-B132732E3C78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BA8C2B04-A153-FE4D-941B-636492090D4C}" srcId="{D2FC445B-5843-0346-A171-3C3D47BEAC9B}" destId="{29480D1B-8DB3-6E49-A905-7E8CB91742D8}" srcOrd="0" destOrd="0" parTransId="{EED41099-7895-5E4A-AE73-E0B0E0C61F6C}" sibTransId="{04DFF221-9D54-7144-A7B7-B1CDFCADE8A3}"/>
    <dgm:cxn modelId="{D6E4C20C-BF02-7646-AB35-CECE15D41553}" srcId="{5B457E1D-EF0A-A64A-A9E2-D63DF3907C8D}" destId="{2700683A-6D5E-044C-87B3-240CB736DE2E}" srcOrd="1" destOrd="0" parTransId="{25DE868C-3554-A34A-BC80-15A99D3529B6}" sibTransId="{48AB3290-48EB-1D42-8766-FF33068EDD3A}"/>
    <dgm:cxn modelId="{3F992739-7F77-459E-A157-6D5E6F646D81}" type="presOf" srcId="{DD4D1298-3313-2B40-B296-D22AC88843A6}" destId="{AA8E3BE2-5605-8E45-9207-43E8662CE182}" srcOrd="0" destOrd="0" presId="urn:microsoft.com/office/officeart/2005/8/layout/vList2"/>
    <dgm:cxn modelId="{C9247F3C-6AE0-44F4-BF9C-403C51D99E79}" type="presOf" srcId="{BD678951-CE79-834D-B0F5-B132732E3C78}" destId="{45AF22F6-BF90-1340-9473-C5E2F7E1152E}" srcOrd="0" destOrd="0" presId="urn:microsoft.com/office/officeart/2005/8/layout/vList2"/>
    <dgm:cxn modelId="{44E1836F-51F1-4BD9-83FA-28B62C938D0E}" type="presOf" srcId="{C4B108DB-BA41-7045-8A80-9F3E1DC4440E}" destId="{8FE479AC-F34D-394C-9CB1-05AF527310D7}" srcOrd="0" destOrd="0" presId="urn:microsoft.com/office/officeart/2005/8/layout/vList2"/>
    <dgm:cxn modelId="{6DB87473-6A4F-419B-815A-8EC613A25A5F}" type="presOf" srcId="{F0C4983E-E700-D24F-9FD8-7A0CF08AF8E0}" destId="{72876782-DD57-3849-823D-0053ECDFDADF}" srcOrd="0" destOrd="0" presId="urn:microsoft.com/office/officeart/2005/8/layout/vList2"/>
    <dgm:cxn modelId="{AC9ED77E-F6C5-9F41-83BA-9ABC658FD05D}" srcId="{5B457E1D-EF0A-A64A-A9E2-D63DF3907C8D}" destId="{D2FC445B-5843-0346-A171-3C3D47BEAC9B}" srcOrd="2" destOrd="0" parTransId="{C7A4EE5F-8E38-5247-B612-2F01F4F975F3}" sibTransId="{856A7302-B75B-E741-9223-4949A354AC55}"/>
    <dgm:cxn modelId="{A8D2B682-C446-4381-84B9-4692C29A15C6}" type="presOf" srcId="{29480D1B-8DB3-6E49-A905-7E8CB91742D8}" destId="{9701ACD9-15E9-CD48-AF6D-6692AFE6A371}" srcOrd="0" destOrd="0" presId="urn:microsoft.com/office/officeart/2005/8/layout/vList2"/>
    <dgm:cxn modelId="{310164AA-2004-CA4D-A28C-EB68EDAF178B}" srcId="{C4B108DB-BA41-7045-8A80-9F3E1DC4440E}" destId="{2CB36883-7479-FC4A-B6B2-5F287E985F1C}" srcOrd="0" destOrd="0" parTransId="{6785CF22-3E52-BC46-8FAE-608B030AF16D}" sibTransId="{C6948063-596B-A848-AB98-88F5FD8D0AE6}"/>
    <dgm:cxn modelId="{E808FBAC-DD6B-D44F-9222-0D73514EB8A1}" srcId="{BD678951-CE79-834D-B0F5-B132732E3C78}" destId="{F0C4983E-E700-D24F-9FD8-7A0CF08AF8E0}" srcOrd="0" destOrd="0" parTransId="{E8DAECEE-CFC9-6B46-B440-6E3D726D69F3}" sibTransId="{70B924A7-AB4F-F84D-943F-7072A951ADC2}"/>
    <dgm:cxn modelId="{5A559AAD-3626-4C62-BB22-90AF46ED6707}" type="presOf" srcId="{F65ABDC9-B71A-FD41-B2A1-594535D74619}" destId="{0D2DA513-778A-2A40-84B8-56E26DC68315}" srcOrd="0" destOrd="0" presId="urn:microsoft.com/office/officeart/2005/8/layout/vList2"/>
    <dgm:cxn modelId="{82B273AE-788F-194D-9410-57C0D542C705}" srcId="{5B457E1D-EF0A-A64A-A9E2-D63DF3907C8D}" destId="{C4B108DB-BA41-7045-8A80-9F3E1DC4440E}" srcOrd="3" destOrd="0" parTransId="{6EC4C505-FD94-5A46-8D33-C050151B6DC1}" sibTransId="{B5DCC905-8322-7A4B-8F73-0B672AB1A63C}"/>
    <dgm:cxn modelId="{4BBA10AF-C446-F548-98F4-F58F4BC8661F}" srcId="{F5CC6575-DD8B-8949-B89C-AAB3C4115E75}" destId="{F65ABDC9-B71A-FD41-B2A1-594535D74619}" srcOrd="0" destOrd="0" parTransId="{BCE05F4A-627C-3248-9998-2861B6EA625E}" sibTransId="{3A313FC0-60E4-5347-B594-E02A3B2F1D4F}"/>
    <dgm:cxn modelId="{68B11BB2-C534-4092-BA74-B510DC5BCE31}" type="presOf" srcId="{F5CC6575-DD8B-8949-B89C-AAB3C4115E75}" destId="{2E5F0D35-C710-474C-9C5C-E2DB70C90607}" srcOrd="0" destOrd="0" presId="urn:microsoft.com/office/officeart/2005/8/layout/vList2"/>
    <dgm:cxn modelId="{812BE9BA-083C-5040-BAE9-A51FD28736ED}" srcId="{5B457E1D-EF0A-A64A-A9E2-D63DF3907C8D}" destId="{BD678951-CE79-834D-B0F5-B132732E3C78}" srcOrd="4" destOrd="0" parTransId="{C672303A-39DA-2A40-AEE4-8F0B0830CF88}" sibTransId="{A8412720-C994-C442-94CE-312DF5124466}"/>
    <dgm:cxn modelId="{D48E09CA-5076-AA4B-8A84-900759D12CD2}" srcId="{2700683A-6D5E-044C-87B3-240CB736DE2E}" destId="{DD4D1298-3313-2B40-B296-D22AC88843A6}" srcOrd="0" destOrd="0" parTransId="{964A9E3F-C83D-7B46-9D9B-630E1AE5ED1E}" sibTransId="{CB719CA6-1EB9-9C41-8306-075725382010}"/>
    <dgm:cxn modelId="{499AD5CE-A98E-4670-9E58-3CB60800F96A}" type="presOf" srcId="{5B457E1D-EF0A-A64A-A9E2-D63DF3907C8D}" destId="{A9964EF6-ADB0-2342-814C-6951B87F4C19}" srcOrd="0" destOrd="0" presId="urn:microsoft.com/office/officeart/2005/8/layout/vList2"/>
    <dgm:cxn modelId="{7E9C23D5-D407-42B1-94EB-9C54161CB594}" type="presOf" srcId="{D2FC445B-5843-0346-A171-3C3D47BEAC9B}" destId="{DE5ECB66-F4EC-144E-8C62-7123026F4D54}" srcOrd="0" destOrd="0" presId="urn:microsoft.com/office/officeart/2005/8/layout/vList2"/>
    <dgm:cxn modelId="{BB6BE1D9-5103-4790-AC81-C08C4D42489B}" type="presOf" srcId="{2700683A-6D5E-044C-87B3-240CB736DE2E}" destId="{BFD10B0F-AD43-9B4F-83DC-4818A128A5DB}" srcOrd="0" destOrd="0" presId="urn:microsoft.com/office/officeart/2005/8/layout/vList2"/>
    <dgm:cxn modelId="{CBCDF2EA-1534-4B58-8FC9-762C899F95C5}" type="presOf" srcId="{2CB36883-7479-FC4A-B6B2-5F287E985F1C}" destId="{26888734-C265-E544-9CAD-ABB1FC32E4BC}" srcOrd="0" destOrd="0" presId="urn:microsoft.com/office/officeart/2005/8/layout/vList2"/>
    <dgm:cxn modelId="{C9A7D6F2-AE1C-D24F-B48B-4A25E782847E}" srcId="{5B457E1D-EF0A-A64A-A9E2-D63DF3907C8D}" destId="{F5CC6575-DD8B-8949-B89C-AAB3C4115E75}" srcOrd="0" destOrd="0" parTransId="{E0FA20D6-73B3-EF44-874E-5915B4903636}" sibTransId="{18838691-6D8C-6441-A4C0-9279C6E47825}"/>
    <dgm:cxn modelId="{6D7E2AE4-31E3-4B09-B1B3-3F289378199F}" type="presParOf" srcId="{A9964EF6-ADB0-2342-814C-6951B87F4C19}" destId="{2E5F0D35-C710-474C-9C5C-E2DB70C90607}" srcOrd="0" destOrd="0" presId="urn:microsoft.com/office/officeart/2005/8/layout/vList2"/>
    <dgm:cxn modelId="{1BEDCC50-F4C0-4D65-B740-8769FD01AFEF}" type="presParOf" srcId="{A9964EF6-ADB0-2342-814C-6951B87F4C19}" destId="{0D2DA513-778A-2A40-84B8-56E26DC68315}" srcOrd="1" destOrd="0" presId="urn:microsoft.com/office/officeart/2005/8/layout/vList2"/>
    <dgm:cxn modelId="{23597762-A099-4B74-979B-B9CAC14E0984}" type="presParOf" srcId="{A9964EF6-ADB0-2342-814C-6951B87F4C19}" destId="{BFD10B0F-AD43-9B4F-83DC-4818A128A5DB}" srcOrd="2" destOrd="0" presId="urn:microsoft.com/office/officeart/2005/8/layout/vList2"/>
    <dgm:cxn modelId="{0F2EBC18-2C0D-414A-8CFA-5EFE04487066}" type="presParOf" srcId="{A9964EF6-ADB0-2342-814C-6951B87F4C19}" destId="{AA8E3BE2-5605-8E45-9207-43E8662CE182}" srcOrd="3" destOrd="0" presId="urn:microsoft.com/office/officeart/2005/8/layout/vList2"/>
    <dgm:cxn modelId="{C8900FAB-669A-480E-B881-E57B9EE6402B}" type="presParOf" srcId="{A9964EF6-ADB0-2342-814C-6951B87F4C19}" destId="{DE5ECB66-F4EC-144E-8C62-7123026F4D54}" srcOrd="4" destOrd="0" presId="urn:microsoft.com/office/officeart/2005/8/layout/vList2"/>
    <dgm:cxn modelId="{0F5C096F-43A1-4D7E-BD8F-30D59949C7DE}" type="presParOf" srcId="{A9964EF6-ADB0-2342-814C-6951B87F4C19}" destId="{9701ACD9-15E9-CD48-AF6D-6692AFE6A371}" srcOrd="5" destOrd="0" presId="urn:microsoft.com/office/officeart/2005/8/layout/vList2"/>
    <dgm:cxn modelId="{D494D81B-7732-463C-AE3A-B6AB81A71AB9}" type="presParOf" srcId="{A9964EF6-ADB0-2342-814C-6951B87F4C19}" destId="{8FE479AC-F34D-394C-9CB1-05AF527310D7}" srcOrd="6" destOrd="0" presId="urn:microsoft.com/office/officeart/2005/8/layout/vList2"/>
    <dgm:cxn modelId="{C93F4DB3-0763-4525-A85D-08A58D1676FD}" type="presParOf" srcId="{A9964EF6-ADB0-2342-814C-6951B87F4C19}" destId="{26888734-C265-E544-9CAD-ABB1FC32E4BC}" srcOrd="7" destOrd="0" presId="urn:microsoft.com/office/officeart/2005/8/layout/vList2"/>
    <dgm:cxn modelId="{AAD5020B-FE39-455E-957C-FFB93A72D898}" type="presParOf" srcId="{A9964EF6-ADB0-2342-814C-6951B87F4C19}" destId="{45AF22F6-BF90-1340-9473-C5E2F7E1152E}" srcOrd="8" destOrd="0" presId="urn:microsoft.com/office/officeart/2005/8/layout/vList2"/>
    <dgm:cxn modelId="{10F72741-1B5F-4D74-85F1-31B82E067FE7}" type="presParOf" srcId="{A9964EF6-ADB0-2342-814C-6951B87F4C19}" destId="{72876782-DD57-3849-823D-0053ECDFDAD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24A8B3-EBD6-4390-A009-2063EF2DA2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5219E97-6BCC-40DF-B074-3922DD5829C7}">
      <dgm:prSet/>
      <dgm:spPr/>
      <dgm:t>
        <a:bodyPr/>
        <a:lstStyle/>
        <a:p>
          <a:r>
            <a:rPr lang="en-US"/>
            <a:t>Preferred opioid in renal dysfunction</a:t>
          </a:r>
        </a:p>
      </dgm:t>
    </dgm:pt>
    <dgm:pt modelId="{1CE9E2BF-49D5-4613-9B93-8F409BECA3EA}" type="parTrans" cxnId="{AA51AB35-AD75-4919-B473-454D85DA3DDB}">
      <dgm:prSet/>
      <dgm:spPr/>
      <dgm:t>
        <a:bodyPr/>
        <a:lstStyle/>
        <a:p>
          <a:endParaRPr lang="en-US"/>
        </a:p>
      </dgm:t>
    </dgm:pt>
    <dgm:pt modelId="{9F9C6F54-BEEA-4CB1-A07F-E7E26E716FC6}" type="sibTrans" cxnId="{AA51AB35-AD75-4919-B473-454D85DA3DDB}">
      <dgm:prSet/>
      <dgm:spPr/>
      <dgm:t>
        <a:bodyPr/>
        <a:lstStyle/>
        <a:p>
          <a:endParaRPr lang="en-US"/>
        </a:p>
      </dgm:t>
    </dgm:pt>
    <dgm:pt modelId="{71B3164D-D830-4A33-9330-0A2B81BE108C}">
      <dgm:prSet/>
      <dgm:spPr/>
      <dgm:t>
        <a:bodyPr/>
        <a:lstStyle/>
        <a:p>
          <a:r>
            <a:rPr lang="en-US"/>
            <a:t>Preferred opioid in hepatic dysfunction</a:t>
          </a:r>
        </a:p>
      </dgm:t>
    </dgm:pt>
    <dgm:pt modelId="{83F191FD-911D-4F69-ABF6-BCEE820EF390}" type="parTrans" cxnId="{3D0D69D3-A720-4590-BC55-E956DE93DC08}">
      <dgm:prSet/>
      <dgm:spPr/>
      <dgm:t>
        <a:bodyPr/>
        <a:lstStyle/>
        <a:p>
          <a:endParaRPr lang="en-US"/>
        </a:p>
      </dgm:t>
    </dgm:pt>
    <dgm:pt modelId="{A46038A0-7DB3-4381-9D56-C09501CC8F1E}" type="sibTrans" cxnId="{3D0D69D3-A720-4590-BC55-E956DE93DC08}">
      <dgm:prSet/>
      <dgm:spPr/>
      <dgm:t>
        <a:bodyPr/>
        <a:lstStyle/>
        <a:p>
          <a:endParaRPr lang="en-US"/>
        </a:p>
      </dgm:t>
    </dgm:pt>
    <dgm:pt modelId="{57E158AD-B215-4496-A4A9-B8E23C76B08F}">
      <dgm:prSet/>
      <dgm:spPr/>
      <dgm:t>
        <a:bodyPr/>
        <a:lstStyle/>
        <a:p>
          <a:r>
            <a:rPr lang="en-US"/>
            <a:t>50% dose reduction for ”severe” dysfunction</a:t>
          </a:r>
        </a:p>
      </dgm:t>
    </dgm:pt>
    <dgm:pt modelId="{279168BC-E80F-4B4B-BE7A-D3E1B73E2B80}" type="parTrans" cxnId="{3496C53A-B990-4483-9C97-0F7CFB981A1D}">
      <dgm:prSet/>
      <dgm:spPr/>
      <dgm:t>
        <a:bodyPr/>
        <a:lstStyle/>
        <a:p>
          <a:endParaRPr lang="en-US"/>
        </a:p>
      </dgm:t>
    </dgm:pt>
    <dgm:pt modelId="{4424BB0E-A2E4-4072-9F2C-E06FF3B4D813}" type="sibTrans" cxnId="{3496C53A-B990-4483-9C97-0F7CFB981A1D}">
      <dgm:prSet/>
      <dgm:spPr/>
      <dgm:t>
        <a:bodyPr/>
        <a:lstStyle/>
        <a:p>
          <a:endParaRPr lang="en-US"/>
        </a:p>
      </dgm:t>
    </dgm:pt>
    <dgm:pt modelId="{7DCB8FEC-F660-482D-959C-9B5C737893DA}">
      <dgm:prSet/>
      <dgm:spPr/>
      <dgm:t>
        <a:bodyPr/>
        <a:lstStyle/>
        <a:p>
          <a:r>
            <a:rPr lang="en-US"/>
            <a:t>Naloxone NOT recommended</a:t>
          </a:r>
        </a:p>
      </dgm:t>
    </dgm:pt>
    <dgm:pt modelId="{0B7CD1EC-2C8E-4CE6-812D-7B3D7CBCA0E7}" type="parTrans" cxnId="{40B693D7-D5BB-4D03-9440-9557B8F155BD}">
      <dgm:prSet/>
      <dgm:spPr/>
      <dgm:t>
        <a:bodyPr/>
        <a:lstStyle/>
        <a:p>
          <a:endParaRPr lang="en-US"/>
        </a:p>
      </dgm:t>
    </dgm:pt>
    <dgm:pt modelId="{02D4754F-6462-4DD8-B3FA-9FFE3B61D780}" type="sibTrans" cxnId="{40B693D7-D5BB-4D03-9440-9557B8F155BD}">
      <dgm:prSet/>
      <dgm:spPr/>
      <dgm:t>
        <a:bodyPr/>
        <a:lstStyle/>
        <a:p>
          <a:endParaRPr lang="en-US"/>
        </a:p>
      </dgm:t>
    </dgm:pt>
    <dgm:pt modelId="{52D2852C-9F08-4F7A-8D7F-BA9A610698E5}">
      <dgm:prSet/>
      <dgm:spPr/>
      <dgm:t>
        <a:bodyPr/>
        <a:lstStyle/>
        <a:p>
          <a:r>
            <a:rPr lang="en-US"/>
            <a:t>DEA schedule 3</a:t>
          </a:r>
        </a:p>
      </dgm:t>
    </dgm:pt>
    <dgm:pt modelId="{4B82BA20-F865-41C9-92C1-50046DE088F3}" type="parTrans" cxnId="{7EF66079-CB32-4086-88B6-1AF142C5D437}">
      <dgm:prSet/>
      <dgm:spPr/>
      <dgm:t>
        <a:bodyPr/>
        <a:lstStyle/>
        <a:p>
          <a:endParaRPr lang="en-US"/>
        </a:p>
      </dgm:t>
    </dgm:pt>
    <dgm:pt modelId="{3D25B407-AD47-44AA-A181-BFE906E239D8}" type="sibTrans" cxnId="{7EF66079-CB32-4086-88B6-1AF142C5D437}">
      <dgm:prSet/>
      <dgm:spPr/>
      <dgm:t>
        <a:bodyPr/>
        <a:lstStyle/>
        <a:p>
          <a:endParaRPr lang="en-US"/>
        </a:p>
      </dgm:t>
    </dgm:pt>
    <dgm:pt modelId="{F78C9104-365D-4167-B417-05CD444B8D74}">
      <dgm:prSet/>
      <dgm:spPr/>
      <dgm:t>
        <a:bodyPr/>
        <a:lstStyle/>
        <a:p>
          <a:r>
            <a:rPr lang="en-US"/>
            <a:t>Convenient routes of administration</a:t>
          </a:r>
        </a:p>
      </dgm:t>
    </dgm:pt>
    <dgm:pt modelId="{746DFFA4-FB79-4010-B1CD-2B23C6C87BFF}" type="parTrans" cxnId="{1CC8586C-EA18-47F4-983C-69C896E71635}">
      <dgm:prSet/>
      <dgm:spPr/>
      <dgm:t>
        <a:bodyPr/>
        <a:lstStyle/>
        <a:p>
          <a:endParaRPr lang="en-US"/>
        </a:p>
      </dgm:t>
    </dgm:pt>
    <dgm:pt modelId="{2D0BFD51-47EB-4D90-9544-2DEA55F4B859}" type="sibTrans" cxnId="{1CC8586C-EA18-47F4-983C-69C896E71635}">
      <dgm:prSet/>
      <dgm:spPr/>
      <dgm:t>
        <a:bodyPr/>
        <a:lstStyle/>
        <a:p>
          <a:endParaRPr lang="en-US"/>
        </a:p>
      </dgm:t>
    </dgm:pt>
    <dgm:pt modelId="{9886B7AD-3ADC-4640-BDFA-94AF70602099}">
      <dgm:prSet/>
      <dgm:spPr/>
      <dgm:t>
        <a:bodyPr/>
        <a:lstStyle/>
        <a:p>
          <a:r>
            <a:rPr lang="en-US"/>
            <a:t>Abuse deterrent formulations?</a:t>
          </a:r>
        </a:p>
      </dgm:t>
    </dgm:pt>
    <dgm:pt modelId="{EAB1A583-DAFA-4D72-BE88-85F1377A645E}" type="parTrans" cxnId="{5CC19076-3F1A-4065-8B47-A29F9776E368}">
      <dgm:prSet/>
      <dgm:spPr/>
      <dgm:t>
        <a:bodyPr/>
        <a:lstStyle/>
        <a:p>
          <a:endParaRPr lang="en-US"/>
        </a:p>
      </dgm:t>
    </dgm:pt>
    <dgm:pt modelId="{43B5DBAA-F7AE-47DD-A151-25F66FB50FF8}" type="sibTrans" cxnId="{5CC19076-3F1A-4065-8B47-A29F9776E368}">
      <dgm:prSet/>
      <dgm:spPr/>
      <dgm:t>
        <a:bodyPr/>
        <a:lstStyle/>
        <a:p>
          <a:endParaRPr lang="en-US"/>
        </a:p>
      </dgm:t>
    </dgm:pt>
    <dgm:pt modelId="{27E3913E-211F-4C18-9962-B1697EFE7A7E}" type="pres">
      <dgm:prSet presAssocID="{D824A8B3-EBD6-4390-A009-2063EF2DA2B4}" presName="linear" presStyleCnt="0">
        <dgm:presLayoutVars>
          <dgm:animLvl val="lvl"/>
          <dgm:resizeHandles val="exact"/>
        </dgm:presLayoutVars>
      </dgm:prSet>
      <dgm:spPr/>
    </dgm:pt>
    <dgm:pt modelId="{58D0CD76-4202-4036-8388-E7EF0D081AEA}" type="pres">
      <dgm:prSet presAssocID="{F5219E97-6BCC-40DF-B074-3922DD5829C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486EA7D-71CD-4F79-B95D-4C7104D08EE8}" type="pres">
      <dgm:prSet presAssocID="{9F9C6F54-BEEA-4CB1-A07F-E7E26E716FC6}" presName="spacer" presStyleCnt="0"/>
      <dgm:spPr/>
    </dgm:pt>
    <dgm:pt modelId="{35859491-9C5A-426C-BB10-05588EC6C44F}" type="pres">
      <dgm:prSet presAssocID="{71B3164D-D830-4A33-9330-0A2B81BE108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8C0177-C9F4-4909-97FB-138C38C1FEC7}" type="pres">
      <dgm:prSet presAssocID="{71B3164D-D830-4A33-9330-0A2B81BE108C}" presName="childText" presStyleLbl="revTx" presStyleIdx="0" presStyleCnt="1">
        <dgm:presLayoutVars>
          <dgm:bulletEnabled val="1"/>
        </dgm:presLayoutVars>
      </dgm:prSet>
      <dgm:spPr/>
    </dgm:pt>
    <dgm:pt modelId="{10215204-9195-425A-9759-58AB068EFD67}" type="pres">
      <dgm:prSet presAssocID="{52D2852C-9F08-4F7A-8D7F-BA9A610698E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716A7A1-7949-4F1A-95E5-AC75F8D4F0A2}" type="pres">
      <dgm:prSet presAssocID="{3D25B407-AD47-44AA-A181-BFE906E239D8}" presName="spacer" presStyleCnt="0"/>
      <dgm:spPr/>
    </dgm:pt>
    <dgm:pt modelId="{371E234F-B291-40A3-9209-273C65F6430F}" type="pres">
      <dgm:prSet presAssocID="{F78C9104-365D-4167-B417-05CD444B8D7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5E33223-0B39-4B04-B4BE-09C4B4AE1430}" type="pres">
      <dgm:prSet presAssocID="{2D0BFD51-47EB-4D90-9544-2DEA55F4B859}" presName="spacer" presStyleCnt="0"/>
      <dgm:spPr/>
    </dgm:pt>
    <dgm:pt modelId="{84298E3C-D87F-4509-9F2E-897DD94DB71D}" type="pres">
      <dgm:prSet presAssocID="{9886B7AD-3ADC-4640-BDFA-94AF7060209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A51AB35-AD75-4919-B473-454D85DA3DDB}" srcId="{D824A8B3-EBD6-4390-A009-2063EF2DA2B4}" destId="{F5219E97-6BCC-40DF-B074-3922DD5829C7}" srcOrd="0" destOrd="0" parTransId="{1CE9E2BF-49D5-4613-9B93-8F409BECA3EA}" sibTransId="{9F9C6F54-BEEA-4CB1-A07F-E7E26E716FC6}"/>
    <dgm:cxn modelId="{3496C53A-B990-4483-9C97-0F7CFB981A1D}" srcId="{71B3164D-D830-4A33-9330-0A2B81BE108C}" destId="{57E158AD-B215-4496-A4A9-B8E23C76B08F}" srcOrd="0" destOrd="0" parTransId="{279168BC-E80F-4B4B-BE7A-D3E1B73E2B80}" sibTransId="{4424BB0E-A2E4-4072-9F2C-E06FF3B4D813}"/>
    <dgm:cxn modelId="{CE4B5C5F-BA87-4A3F-AAA0-75FE940D0897}" type="presOf" srcId="{57E158AD-B215-4496-A4A9-B8E23C76B08F}" destId="{6F8C0177-C9F4-4909-97FB-138C38C1FEC7}" srcOrd="0" destOrd="0" presId="urn:microsoft.com/office/officeart/2005/8/layout/vList2"/>
    <dgm:cxn modelId="{1CC8586C-EA18-47F4-983C-69C896E71635}" srcId="{D824A8B3-EBD6-4390-A009-2063EF2DA2B4}" destId="{F78C9104-365D-4167-B417-05CD444B8D74}" srcOrd="3" destOrd="0" parTransId="{746DFFA4-FB79-4010-B1CD-2B23C6C87BFF}" sibTransId="{2D0BFD51-47EB-4D90-9544-2DEA55F4B859}"/>
    <dgm:cxn modelId="{5CC19076-3F1A-4065-8B47-A29F9776E368}" srcId="{D824A8B3-EBD6-4390-A009-2063EF2DA2B4}" destId="{9886B7AD-3ADC-4640-BDFA-94AF70602099}" srcOrd="4" destOrd="0" parTransId="{EAB1A583-DAFA-4D72-BE88-85F1377A645E}" sibTransId="{43B5DBAA-F7AE-47DD-A151-25F66FB50FF8}"/>
    <dgm:cxn modelId="{7EF66079-CB32-4086-88B6-1AF142C5D437}" srcId="{D824A8B3-EBD6-4390-A009-2063EF2DA2B4}" destId="{52D2852C-9F08-4F7A-8D7F-BA9A610698E5}" srcOrd="2" destOrd="0" parTransId="{4B82BA20-F865-41C9-92C1-50046DE088F3}" sibTransId="{3D25B407-AD47-44AA-A181-BFE906E239D8}"/>
    <dgm:cxn modelId="{5F38E6A3-C55A-4677-9491-16914D929CE2}" type="presOf" srcId="{F5219E97-6BCC-40DF-B074-3922DD5829C7}" destId="{58D0CD76-4202-4036-8388-E7EF0D081AEA}" srcOrd="0" destOrd="0" presId="urn:microsoft.com/office/officeart/2005/8/layout/vList2"/>
    <dgm:cxn modelId="{0BE3C8B8-424C-4339-BDFA-339D3445643D}" type="presOf" srcId="{9886B7AD-3ADC-4640-BDFA-94AF70602099}" destId="{84298E3C-D87F-4509-9F2E-897DD94DB71D}" srcOrd="0" destOrd="0" presId="urn:microsoft.com/office/officeart/2005/8/layout/vList2"/>
    <dgm:cxn modelId="{3D0D69D3-A720-4590-BC55-E956DE93DC08}" srcId="{D824A8B3-EBD6-4390-A009-2063EF2DA2B4}" destId="{71B3164D-D830-4A33-9330-0A2B81BE108C}" srcOrd="1" destOrd="0" parTransId="{83F191FD-911D-4F69-ABF6-BCEE820EF390}" sibTransId="{A46038A0-7DB3-4381-9D56-C09501CC8F1E}"/>
    <dgm:cxn modelId="{530E78D7-0EB4-4FFC-925A-75CC1CB51A55}" type="presOf" srcId="{7DCB8FEC-F660-482D-959C-9B5C737893DA}" destId="{6F8C0177-C9F4-4909-97FB-138C38C1FEC7}" srcOrd="0" destOrd="1" presId="urn:microsoft.com/office/officeart/2005/8/layout/vList2"/>
    <dgm:cxn modelId="{40B693D7-D5BB-4D03-9440-9557B8F155BD}" srcId="{71B3164D-D830-4A33-9330-0A2B81BE108C}" destId="{7DCB8FEC-F660-482D-959C-9B5C737893DA}" srcOrd="1" destOrd="0" parTransId="{0B7CD1EC-2C8E-4CE6-812D-7B3D7CBCA0E7}" sibTransId="{02D4754F-6462-4DD8-B3FA-9FFE3B61D780}"/>
    <dgm:cxn modelId="{9A53BEEC-76A6-4C9B-A27D-8B0F75F96180}" type="presOf" srcId="{52D2852C-9F08-4F7A-8D7F-BA9A610698E5}" destId="{10215204-9195-425A-9759-58AB068EFD67}" srcOrd="0" destOrd="0" presId="urn:microsoft.com/office/officeart/2005/8/layout/vList2"/>
    <dgm:cxn modelId="{C3CFABEF-2C6F-494A-B8C7-C0F350286C13}" type="presOf" srcId="{F78C9104-365D-4167-B417-05CD444B8D74}" destId="{371E234F-B291-40A3-9209-273C65F6430F}" srcOrd="0" destOrd="0" presId="urn:microsoft.com/office/officeart/2005/8/layout/vList2"/>
    <dgm:cxn modelId="{1835C2F3-8DD0-4847-BD93-0E6A45616204}" type="presOf" srcId="{71B3164D-D830-4A33-9330-0A2B81BE108C}" destId="{35859491-9C5A-426C-BB10-05588EC6C44F}" srcOrd="0" destOrd="0" presId="urn:microsoft.com/office/officeart/2005/8/layout/vList2"/>
    <dgm:cxn modelId="{A84824FF-CADC-4827-9907-3ACF13DB90CE}" type="presOf" srcId="{D824A8B3-EBD6-4390-A009-2063EF2DA2B4}" destId="{27E3913E-211F-4C18-9962-B1697EFE7A7E}" srcOrd="0" destOrd="0" presId="urn:microsoft.com/office/officeart/2005/8/layout/vList2"/>
    <dgm:cxn modelId="{A59E14F1-4E08-4158-8678-BD3E56E53421}" type="presParOf" srcId="{27E3913E-211F-4C18-9962-B1697EFE7A7E}" destId="{58D0CD76-4202-4036-8388-E7EF0D081AEA}" srcOrd="0" destOrd="0" presId="urn:microsoft.com/office/officeart/2005/8/layout/vList2"/>
    <dgm:cxn modelId="{F0653EC9-F6C9-4933-9148-64661B137748}" type="presParOf" srcId="{27E3913E-211F-4C18-9962-B1697EFE7A7E}" destId="{7486EA7D-71CD-4F79-B95D-4C7104D08EE8}" srcOrd="1" destOrd="0" presId="urn:microsoft.com/office/officeart/2005/8/layout/vList2"/>
    <dgm:cxn modelId="{602C8AC8-0AFC-4638-89C5-324E12741ACF}" type="presParOf" srcId="{27E3913E-211F-4C18-9962-B1697EFE7A7E}" destId="{35859491-9C5A-426C-BB10-05588EC6C44F}" srcOrd="2" destOrd="0" presId="urn:microsoft.com/office/officeart/2005/8/layout/vList2"/>
    <dgm:cxn modelId="{2E9D86C2-0FD0-4E66-BA37-9E272F111F1F}" type="presParOf" srcId="{27E3913E-211F-4C18-9962-B1697EFE7A7E}" destId="{6F8C0177-C9F4-4909-97FB-138C38C1FEC7}" srcOrd="3" destOrd="0" presId="urn:microsoft.com/office/officeart/2005/8/layout/vList2"/>
    <dgm:cxn modelId="{1CDEE771-AED4-4CE2-820E-E205DA089157}" type="presParOf" srcId="{27E3913E-211F-4C18-9962-B1697EFE7A7E}" destId="{10215204-9195-425A-9759-58AB068EFD67}" srcOrd="4" destOrd="0" presId="urn:microsoft.com/office/officeart/2005/8/layout/vList2"/>
    <dgm:cxn modelId="{D97DFB83-76B9-41EB-A2CE-6E8D3ACE6026}" type="presParOf" srcId="{27E3913E-211F-4C18-9962-B1697EFE7A7E}" destId="{C716A7A1-7949-4F1A-95E5-AC75F8D4F0A2}" srcOrd="5" destOrd="0" presId="urn:microsoft.com/office/officeart/2005/8/layout/vList2"/>
    <dgm:cxn modelId="{A511B7D8-A9BB-45B5-9654-241F18905683}" type="presParOf" srcId="{27E3913E-211F-4C18-9962-B1697EFE7A7E}" destId="{371E234F-B291-40A3-9209-273C65F6430F}" srcOrd="6" destOrd="0" presId="urn:microsoft.com/office/officeart/2005/8/layout/vList2"/>
    <dgm:cxn modelId="{70F3681F-3749-4315-952A-4C718BC94508}" type="presParOf" srcId="{27E3913E-211F-4C18-9962-B1697EFE7A7E}" destId="{C5E33223-0B39-4B04-B4BE-09C4B4AE1430}" srcOrd="7" destOrd="0" presId="urn:microsoft.com/office/officeart/2005/8/layout/vList2"/>
    <dgm:cxn modelId="{01B645F1-433A-4680-860C-02E61AFB492D}" type="presParOf" srcId="{27E3913E-211F-4C18-9962-B1697EFE7A7E}" destId="{84298E3C-D87F-4509-9F2E-897DD94DB71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8AD902-2A67-694D-AD2F-E1036DDF6CB8}" type="doc">
      <dgm:prSet loTypeId="urn:microsoft.com/office/officeart/2005/8/layout/hierarchy1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0893E4-1024-CE43-B93C-EE85DA0E014C}">
      <dgm:prSet phldrT="[Text]"/>
      <dgm:spPr/>
      <dgm:t>
        <a:bodyPr/>
        <a:lstStyle/>
        <a:p>
          <a:r>
            <a:rPr lang="en-US" dirty="0"/>
            <a:t>Moderate-Severe Cancer-Related Pain Requiring Opioids</a:t>
          </a:r>
        </a:p>
      </dgm:t>
    </dgm:pt>
    <dgm:pt modelId="{83BF5644-34E0-B047-B7B2-EE5E985FE9D7}" type="parTrans" cxnId="{8E812F49-1D09-4742-B6F1-8576136380C0}">
      <dgm:prSet/>
      <dgm:spPr/>
      <dgm:t>
        <a:bodyPr/>
        <a:lstStyle/>
        <a:p>
          <a:endParaRPr lang="en-US"/>
        </a:p>
      </dgm:t>
    </dgm:pt>
    <dgm:pt modelId="{D428FD96-C810-4C40-9336-4C4E3797EC9A}" type="sibTrans" cxnId="{8E812F49-1D09-4742-B6F1-8576136380C0}">
      <dgm:prSet/>
      <dgm:spPr/>
      <dgm:t>
        <a:bodyPr/>
        <a:lstStyle/>
        <a:p>
          <a:endParaRPr lang="en-US"/>
        </a:p>
      </dgm:t>
    </dgm:pt>
    <dgm:pt modelId="{8D6D2905-26C7-4C44-92F8-E2E33AD2B527}" type="asst">
      <dgm:prSet phldrT="[Text]"/>
      <dgm:spPr/>
      <dgm:t>
        <a:bodyPr/>
        <a:lstStyle/>
        <a:p>
          <a:r>
            <a:rPr lang="en-US" dirty="0"/>
            <a:t>Opioid Naive</a:t>
          </a:r>
        </a:p>
      </dgm:t>
    </dgm:pt>
    <dgm:pt modelId="{D1079FD1-0D76-B944-9846-B1690925B190}" type="parTrans" cxnId="{0C84BD9D-9989-B94E-B9AA-DA247E1BA40D}">
      <dgm:prSet/>
      <dgm:spPr/>
      <dgm:t>
        <a:bodyPr/>
        <a:lstStyle/>
        <a:p>
          <a:endParaRPr lang="en-US"/>
        </a:p>
      </dgm:t>
    </dgm:pt>
    <dgm:pt modelId="{511B2E7F-840F-A440-BC68-501BFBA80AEE}" type="sibTrans" cxnId="{0C84BD9D-9989-B94E-B9AA-DA247E1BA40D}">
      <dgm:prSet/>
      <dgm:spPr/>
      <dgm:t>
        <a:bodyPr/>
        <a:lstStyle/>
        <a:p>
          <a:endParaRPr lang="en-US"/>
        </a:p>
      </dgm:t>
    </dgm:pt>
    <dgm:pt modelId="{5E4A6A71-B321-E244-BAB0-7E2E00E5CA56}" type="asst">
      <dgm:prSet phldrT="[Text]"/>
      <dgm:spPr/>
      <dgm:t>
        <a:bodyPr/>
        <a:lstStyle/>
        <a:p>
          <a:r>
            <a:rPr lang="en-US" dirty="0"/>
            <a:t>Respiratory Compromise</a:t>
          </a:r>
        </a:p>
      </dgm:t>
    </dgm:pt>
    <dgm:pt modelId="{254E8F63-F273-4F4D-900A-620D42EEE662}" type="parTrans" cxnId="{20F42096-1F79-1F4B-8579-8F8D27781ED9}">
      <dgm:prSet/>
      <dgm:spPr/>
      <dgm:t>
        <a:bodyPr/>
        <a:lstStyle/>
        <a:p>
          <a:endParaRPr lang="en-US"/>
        </a:p>
      </dgm:t>
    </dgm:pt>
    <dgm:pt modelId="{1E07868C-E90E-CA4C-B7CE-234FDA071107}" type="sibTrans" cxnId="{20F42096-1F79-1F4B-8579-8F8D27781ED9}">
      <dgm:prSet/>
      <dgm:spPr/>
      <dgm:t>
        <a:bodyPr/>
        <a:lstStyle/>
        <a:p>
          <a:endParaRPr lang="en-US"/>
        </a:p>
      </dgm:t>
    </dgm:pt>
    <dgm:pt modelId="{C71A633D-C7E2-D845-8FF0-68AF7FA5746B}" type="asst">
      <dgm:prSet phldrT="[Text]"/>
      <dgm:spPr/>
      <dgm:t>
        <a:bodyPr/>
        <a:lstStyle/>
        <a:p>
          <a:r>
            <a:rPr lang="en-US" dirty="0"/>
            <a:t>Sensitivity to Full Agonist Opioids</a:t>
          </a:r>
        </a:p>
      </dgm:t>
    </dgm:pt>
    <dgm:pt modelId="{3E71EAA9-8427-FD4A-9CFA-E065134C752B}" type="parTrans" cxnId="{1F9406D0-40A3-B24C-A495-F3BFFEE19BD5}">
      <dgm:prSet/>
      <dgm:spPr/>
      <dgm:t>
        <a:bodyPr/>
        <a:lstStyle/>
        <a:p>
          <a:endParaRPr lang="en-US"/>
        </a:p>
      </dgm:t>
    </dgm:pt>
    <dgm:pt modelId="{0399B0C8-0584-2141-880E-222F88594E7D}" type="sibTrans" cxnId="{1F9406D0-40A3-B24C-A495-F3BFFEE19BD5}">
      <dgm:prSet/>
      <dgm:spPr/>
      <dgm:t>
        <a:bodyPr/>
        <a:lstStyle/>
        <a:p>
          <a:endParaRPr lang="en-US"/>
        </a:p>
      </dgm:t>
    </dgm:pt>
    <dgm:pt modelId="{8D04545D-F33A-DE43-8C33-B2D13F3A2F94}" type="asst">
      <dgm:prSet phldrT="[Text]"/>
      <dgm:spPr/>
      <dgm:t>
        <a:bodyPr/>
        <a:lstStyle/>
        <a:p>
          <a:r>
            <a:rPr lang="en-US" dirty="0"/>
            <a:t>History of Opioid Use Disorder or Misuse</a:t>
          </a:r>
        </a:p>
      </dgm:t>
    </dgm:pt>
    <dgm:pt modelId="{D097CB7B-724C-F047-9617-E73F4ECBD9E8}" type="parTrans" cxnId="{9EA490F6-2882-8049-8802-77E1BCCF3BD0}">
      <dgm:prSet/>
      <dgm:spPr/>
      <dgm:t>
        <a:bodyPr/>
        <a:lstStyle/>
        <a:p>
          <a:endParaRPr lang="en-US"/>
        </a:p>
      </dgm:t>
    </dgm:pt>
    <dgm:pt modelId="{211F78C0-E578-8245-922E-577DCF39DD11}" type="sibTrans" cxnId="{9EA490F6-2882-8049-8802-77E1BCCF3BD0}">
      <dgm:prSet/>
      <dgm:spPr/>
      <dgm:t>
        <a:bodyPr/>
        <a:lstStyle/>
        <a:p>
          <a:endParaRPr lang="en-US"/>
        </a:p>
      </dgm:t>
    </dgm:pt>
    <dgm:pt modelId="{33F94124-9225-1246-82A6-8C442DB7B085}" type="pres">
      <dgm:prSet presAssocID="{ED8AD902-2A67-694D-AD2F-E1036DDF6CB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BF488CC-6403-2D47-9FBE-DF95331FDC02}" type="pres">
      <dgm:prSet presAssocID="{8C0893E4-1024-CE43-B93C-EE85DA0E014C}" presName="hierRoot1" presStyleCnt="0"/>
      <dgm:spPr/>
    </dgm:pt>
    <dgm:pt modelId="{190ED5DF-12C9-414C-8DD1-014D44CC7C12}" type="pres">
      <dgm:prSet presAssocID="{8C0893E4-1024-CE43-B93C-EE85DA0E014C}" presName="composite" presStyleCnt="0"/>
      <dgm:spPr/>
    </dgm:pt>
    <dgm:pt modelId="{8396A522-3ED8-094B-B13F-85A340D50A0F}" type="pres">
      <dgm:prSet presAssocID="{8C0893E4-1024-CE43-B93C-EE85DA0E014C}" presName="background" presStyleLbl="node0" presStyleIdx="0" presStyleCnt="1"/>
      <dgm:spPr/>
    </dgm:pt>
    <dgm:pt modelId="{98EBAF77-EC9A-0F4D-BD1F-0512FFAB1C05}" type="pres">
      <dgm:prSet presAssocID="{8C0893E4-1024-CE43-B93C-EE85DA0E014C}" presName="text" presStyleLbl="fgAcc0" presStyleIdx="0" presStyleCnt="1">
        <dgm:presLayoutVars>
          <dgm:chPref val="3"/>
        </dgm:presLayoutVars>
      </dgm:prSet>
      <dgm:spPr/>
    </dgm:pt>
    <dgm:pt modelId="{67329521-FFDC-3541-BB43-354CD7B668B6}" type="pres">
      <dgm:prSet presAssocID="{8C0893E4-1024-CE43-B93C-EE85DA0E014C}" presName="hierChild2" presStyleCnt="0"/>
      <dgm:spPr/>
    </dgm:pt>
    <dgm:pt modelId="{B7B775CE-B639-6145-BD9D-25B0ECC2B56F}" type="pres">
      <dgm:prSet presAssocID="{D1079FD1-0D76-B944-9846-B1690925B190}" presName="Name10" presStyleLbl="parChTrans1D2" presStyleIdx="0" presStyleCnt="4"/>
      <dgm:spPr/>
    </dgm:pt>
    <dgm:pt modelId="{76CF9DED-9D40-A643-96ED-614CFA67E2BB}" type="pres">
      <dgm:prSet presAssocID="{8D6D2905-26C7-4C44-92F8-E2E33AD2B527}" presName="hierRoot2" presStyleCnt="0"/>
      <dgm:spPr/>
    </dgm:pt>
    <dgm:pt modelId="{ECB33EC2-9499-7840-A0F1-6B002892205D}" type="pres">
      <dgm:prSet presAssocID="{8D6D2905-26C7-4C44-92F8-E2E33AD2B527}" presName="composite2" presStyleCnt="0"/>
      <dgm:spPr/>
    </dgm:pt>
    <dgm:pt modelId="{D118E296-FD13-8D47-82D1-B358462020CA}" type="pres">
      <dgm:prSet presAssocID="{8D6D2905-26C7-4C44-92F8-E2E33AD2B527}" presName="background2" presStyleLbl="asst1" presStyleIdx="0" presStyleCnt="4"/>
      <dgm:spPr/>
    </dgm:pt>
    <dgm:pt modelId="{F327F55E-341F-964B-A9E6-E0EFC2E8AC6D}" type="pres">
      <dgm:prSet presAssocID="{8D6D2905-26C7-4C44-92F8-E2E33AD2B527}" presName="text2" presStyleLbl="fgAcc2" presStyleIdx="0" presStyleCnt="4">
        <dgm:presLayoutVars>
          <dgm:chPref val="3"/>
        </dgm:presLayoutVars>
      </dgm:prSet>
      <dgm:spPr/>
    </dgm:pt>
    <dgm:pt modelId="{693CDBC1-7285-DD4E-821D-940D2B705BAF}" type="pres">
      <dgm:prSet presAssocID="{8D6D2905-26C7-4C44-92F8-E2E33AD2B527}" presName="hierChild3" presStyleCnt="0"/>
      <dgm:spPr/>
    </dgm:pt>
    <dgm:pt modelId="{27D0E429-16CE-7F46-B721-690872977B60}" type="pres">
      <dgm:prSet presAssocID="{3E71EAA9-8427-FD4A-9CFA-E065134C752B}" presName="Name10" presStyleLbl="parChTrans1D2" presStyleIdx="1" presStyleCnt="4"/>
      <dgm:spPr/>
    </dgm:pt>
    <dgm:pt modelId="{59829F2A-306D-6347-A8A2-402E992CC86D}" type="pres">
      <dgm:prSet presAssocID="{C71A633D-C7E2-D845-8FF0-68AF7FA5746B}" presName="hierRoot2" presStyleCnt="0"/>
      <dgm:spPr/>
    </dgm:pt>
    <dgm:pt modelId="{501CCB1F-7739-4848-AA54-DBCD86BD6265}" type="pres">
      <dgm:prSet presAssocID="{C71A633D-C7E2-D845-8FF0-68AF7FA5746B}" presName="composite2" presStyleCnt="0"/>
      <dgm:spPr/>
    </dgm:pt>
    <dgm:pt modelId="{C1C08D67-6E5C-1D43-A29A-F6880B0EC21E}" type="pres">
      <dgm:prSet presAssocID="{C71A633D-C7E2-D845-8FF0-68AF7FA5746B}" presName="background2" presStyleLbl="asst1" presStyleIdx="1" presStyleCnt="4"/>
      <dgm:spPr/>
    </dgm:pt>
    <dgm:pt modelId="{852DD378-26B9-7346-BF11-4E745FF52B69}" type="pres">
      <dgm:prSet presAssocID="{C71A633D-C7E2-D845-8FF0-68AF7FA5746B}" presName="text2" presStyleLbl="fgAcc2" presStyleIdx="1" presStyleCnt="4">
        <dgm:presLayoutVars>
          <dgm:chPref val="3"/>
        </dgm:presLayoutVars>
      </dgm:prSet>
      <dgm:spPr/>
    </dgm:pt>
    <dgm:pt modelId="{FD27273C-3DE0-9E46-B3A1-C200D619D0FA}" type="pres">
      <dgm:prSet presAssocID="{C71A633D-C7E2-D845-8FF0-68AF7FA5746B}" presName="hierChild3" presStyleCnt="0"/>
      <dgm:spPr/>
    </dgm:pt>
    <dgm:pt modelId="{B8A62C50-6DE0-8640-8534-F73474F21FAB}" type="pres">
      <dgm:prSet presAssocID="{D097CB7B-724C-F047-9617-E73F4ECBD9E8}" presName="Name10" presStyleLbl="parChTrans1D2" presStyleIdx="2" presStyleCnt="4"/>
      <dgm:spPr/>
    </dgm:pt>
    <dgm:pt modelId="{C030D1F5-D7B5-124B-9692-20F4605BC64E}" type="pres">
      <dgm:prSet presAssocID="{8D04545D-F33A-DE43-8C33-B2D13F3A2F94}" presName="hierRoot2" presStyleCnt="0"/>
      <dgm:spPr/>
    </dgm:pt>
    <dgm:pt modelId="{748ADC72-6755-9747-8E29-95803D2D0755}" type="pres">
      <dgm:prSet presAssocID="{8D04545D-F33A-DE43-8C33-B2D13F3A2F94}" presName="composite2" presStyleCnt="0"/>
      <dgm:spPr/>
    </dgm:pt>
    <dgm:pt modelId="{C9AEDAFA-766C-3C4B-9686-AA4D2E1BC55E}" type="pres">
      <dgm:prSet presAssocID="{8D04545D-F33A-DE43-8C33-B2D13F3A2F94}" presName="background2" presStyleLbl="asst1" presStyleIdx="2" presStyleCnt="4"/>
      <dgm:spPr/>
    </dgm:pt>
    <dgm:pt modelId="{294085D2-D4DE-F24B-A79D-43F78C7905C8}" type="pres">
      <dgm:prSet presAssocID="{8D04545D-F33A-DE43-8C33-B2D13F3A2F94}" presName="text2" presStyleLbl="fgAcc2" presStyleIdx="2" presStyleCnt="4">
        <dgm:presLayoutVars>
          <dgm:chPref val="3"/>
        </dgm:presLayoutVars>
      </dgm:prSet>
      <dgm:spPr/>
    </dgm:pt>
    <dgm:pt modelId="{21FE2B73-CE08-3F4E-9FFC-15D3C76A2F4B}" type="pres">
      <dgm:prSet presAssocID="{8D04545D-F33A-DE43-8C33-B2D13F3A2F94}" presName="hierChild3" presStyleCnt="0"/>
      <dgm:spPr/>
    </dgm:pt>
    <dgm:pt modelId="{42A227AA-A318-8645-82CA-69932528EA51}" type="pres">
      <dgm:prSet presAssocID="{254E8F63-F273-4F4D-900A-620D42EEE662}" presName="Name10" presStyleLbl="parChTrans1D2" presStyleIdx="3" presStyleCnt="4"/>
      <dgm:spPr/>
    </dgm:pt>
    <dgm:pt modelId="{474FDC0D-871E-A64A-885F-CBEC16816961}" type="pres">
      <dgm:prSet presAssocID="{5E4A6A71-B321-E244-BAB0-7E2E00E5CA56}" presName="hierRoot2" presStyleCnt="0"/>
      <dgm:spPr/>
    </dgm:pt>
    <dgm:pt modelId="{5BEDA4F3-3E4E-EC49-BAD5-63D456657B71}" type="pres">
      <dgm:prSet presAssocID="{5E4A6A71-B321-E244-BAB0-7E2E00E5CA56}" presName="composite2" presStyleCnt="0"/>
      <dgm:spPr/>
    </dgm:pt>
    <dgm:pt modelId="{D8970278-FAD5-8849-8D8F-FD8C2D110887}" type="pres">
      <dgm:prSet presAssocID="{5E4A6A71-B321-E244-BAB0-7E2E00E5CA56}" presName="background2" presStyleLbl="asst1" presStyleIdx="3" presStyleCnt="4"/>
      <dgm:spPr/>
    </dgm:pt>
    <dgm:pt modelId="{1F1EDA4C-0E1D-144F-8C41-8D495C7D69F3}" type="pres">
      <dgm:prSet presAssocID="{5E4A6A71-B321-E244-BAB0-7E2E00E5CA56}" presName="text2" presStyleLbl="fgAcc2" presStyleIdx="3" presStyleCnt="4">
        <dgm:presLayoutVars>
          <dgm:chPref val="3"/>
        </dgm:presLayoutVars>
      </dgm:prSet>
      <dgm:spPr/>
    </dgm:pt>
    <dgm:pt modelId="{5FE89F40-ACA4-7249-AA01-342CBA8CF9E0}" type="pres">
      <dgm:prSet presAssocID="{5E4A6A71-B321-E244-BAB0-7E2E00E5CA56}" presName="hierChild3" presStyleCnt="0"/>
      <dgm:spPr/>
    </dgm:pt>
  </dgm:ptLst>
  <dgm:cxnLst>
    <dgm:cxn modelId="{AD17041E-7E60-7149-B0F0-8B81CF4DF6F4}" type="presOf" srcId="{254E8F63-F273-4F4D-900A-620D42EEE662}" destId="{42A227AA-A318-8645-82CA-69932528EA51}" srcOrd="0" destOrd="0" presId="urn:microsoft.com/office/officeart/2005/8/layout/hierarchy1"/>
    <dgm:cxn modelId="{E026A328-7281-2E48-B51C-BE47C0E65238}" type="presOf" srcId="{ED8AD902-2A67-694D-AD2F-E1036DDF6CB8}" destId="{33F94124-9225-1246-82A6-8C442DB7B085}" srcOrd="0" destOrd="0" presId="urn:microsoft.com/office/officeart/2005/8/layout/hierarchy1"/>
    <dgm:cxn modelId="{5BA17036-F96F-1844-8D43-B673E700181A}" type="presOf" srcId="{8D6D2905-26C7-4C44-92F8-E2E33AD2B527}" destId="{F327F55E-341F-964B-A9E6-E0EFC2E8AC6D}" srcOrd="0" destOrd="0" presId="urn:microsoft.com/office/officeart/2005/8/layout/hierarchy1"/>
    <dgm:cxn modelId="{B343DE41-8009-104C-80CB-1414A8BCCD5B}" type="presOf" srcId="{8C0893E4-1024-CE43-B93C-EE85DA0E014C}" destId="{98EBAF77-EC9A-0F4D-BD1F-0512FFAB1C05}" srcOrd="0" destOrd="0" presId="urn:microsoft.com/office/officeart/2005/8/layout/hierarchy1"/>
    <dgm:cxn modelId="{1D6BB047-991E-C04C-886E-A838B93B697B}" type="presOf" srcId="{5E4A6A71-B321-E244-BAB0-7E2E00E5CA56}" destId="{1F1EDA4C-0E1D-144F-8C41-8D495C7D69F3}" srcOrd="0" destOrd="0" presId="urn:microsoft.com/office/officeart/2005/8/layout/hierarchy1"/>
    <dgm:cxn modelId="{8E812F49-1D09-4742-B6F1-8576136380C0}" srcId="{ED8AD902-2A67-694D-AD2F-E1036DDF6CB8}" destId="{8C0893E4-1024-CE43-B93C-EE85DA0E014C}" srcOrd="0" destOrd="0" parTransId="{83BF5644-34E0-B047-B7B2-EE5E985FE9D7}" sibTransId="{D428FD96-C810-4C40-9336-4C4E3797EC9A}"/>
    <dgm:cxn modelId="{FF47ED50-F864-3449-BAA2-4D20374166E9}" type="presOf" srcId="{C71A633D-C7E2-D845-8FF0-68AF7FA5746B}" destId="{852DD378-26B9-7346-BF11-4E745FF52B69}" srcOrd="0" destOrd="0" presId="urn:microsoft.com/office/officeart/2005/8/layout/hierarchy1"/>
    <dgm:cxn modelId="{20F42096-1F79-1F4B-8579-8F8D27781ED9}" srcId="{8C0893E4-1024-CE43-B93C-EE85DA0E014C}" destId="{5E4A6A71-B321-E244-BAB0-7E2E00E5CA56}" srcOrd="3" destOrd="0" parTransId="{254E8F63-F273-4F4D-900A-620D42EEE662}" sibTransId="{1E07868C-E90E-CA4C-B7CE-234FDA071107}"/>
    <dgm:cxn modelId="{0C84BD9D-9989-B94E-B9AA-DA247E1BA40D}" srcId="{8C0893E4-1024-CE43-B93C-EE85DA0E014C}" destId="{8D6D2905-26C7-4C44-92F8-E2E33AD2B527}" srcOrd="0" destOrd="0" parTransId="{D1079FD1-0D76-B944-9846-B1690925B190}" sibTransId="{511B2E7F-840F-A440-BC68-501BFBA80AEE}"/>
    <dgm:cxn modelId="{6E2E8ABD-84FD-9642-976E-FEBA1E524A48}" type="presOf" srcId="{D097CB7B-724C-F047-9617-E73F4ECBD9E8}" destId="{B8A62C50-6DE0-8640-8534-F73474F21FAB}" srcOrd="0" destOrd="0" presId="urn:microsoft.com/office/officeart/2005/8/layout/hierarchy1"/>
    <dgm:cxn modelId="{2AADFCCC-F00B-3E4C-A06C-4CD9965A006D}" type="presOf" srcId="{8D04545D-F33A-DE43-8C33-B2D13F3A2F94}" destId="{294085D2-D4DE-F24B-A79D-43F78C7905C8}" srcOrd="0" destOrd="0" presId="urn:microsoft.com/office/officeart/2005/8/layout/hierarchy1"/>
    <dgm:cxn modelId="{1F9406D0-40A3-B24C-A495-F3BFFEE19BD5}" srcId="{8C0893E4-1024-CE43-B93C-EE85DA0E014C}" destId="{C71A633D-C7E2-D845-8FF0-68AF7FA5746B}" srcOrd="1" destOrd="0" parTransId="{3E71EAA9-8427-FD4A-9CFA-E065134C752B}" sibTransId="{0399B0C8-0584-2141-880E-222F88594E7D}"/>
    <dgm:cxn modelId="{BE62BCF0-EC3E-B448-BB3F-C607D235DD3B}" type="presOf" srcId="{3E71EAA9-8427-FD4A-9CFA-E065134C752B}" destId="{27D0E429-16CE-7F46-B721-690872977B60}" srcOrd="0" destOrd="0" presId="urn:microsoft.com/office/officeart/2005/8/layout/hierarchy1"/>
    <dgm:cxn modelId="{9EA490F6-2882-8049-8802-77E1BCCF3BD0}" srcId="{8C0893E4-1024-CE43-B93C-EE85DA0E014C}" destId="{8D04545D-F33A-DE43-8C33-B2D13F3A2F94}" srcOrd="2" destOrd="0" parTransId="{D097CB7B-724C-F047-9617-E73F4ECBD9E8}" sibTransId="{211F78C0-E578-8245-922E-577DCF39DD11}"/>
    <dgm:cxn modelId="{E6A355F9-935A-9D46-8F51-7A54A3806E1C}" type="presOf" srcId="{D1079FD1-0D76-B944-9846-B1690925B190}" destId="{B7B775CE-B639-6145-BD9D-25B0ECC2B56F}" srcOrd="0" destOrd="0" presId="urn:microsoft.com/office/officeart/2005/8/layout/hierarchy1"/>
    <dgm:cxn modelId="{7BA9332D-3316-3642-A11A-C5D7BDEBCCDB}" type="presParOf" srcId="{33F94124-9225-1246-82A6-8C442DB7B085}" destId="{FBF488CC-6403-2D47-9FBE-DF95331FDC02}" srcOrd="0" destOrd="0" presId="urn:microsoft.com/office/officeart/2005/8/layout/hierarchy1"/>
    <dgm:cxn modelId="{9B8C7F3B-8648-9B48-96D8-F33F9023FEBA}" type="presParOf" srcId="{FBF488CC-6403-2D47-9FBE-DF95331FDC02}" destId="{190ED5DF-12C9-414C-8DD1-014D44CC7C12}" srcOrd="0" destOrd="0" presId="urn:microsoft.com/office/officeart/2005/8/layout/hierarchy1"/>
    <dgm:cxn modelId="{AC5F4252-FE0B-8D4A-8596-463FE50A93AA}" type="presParOf" srcId="{190ED5DF-12C9-414C-8DD1-014D44CC7C12}" destId="{8396A522-3ED8-094B-B13F-85A340D50A0F}" srcOrd="0" destOrd="0" presId="urn:microsoft.com/office/officeart/2005/8/layout/hierarchy1"/>
    <dgm:cxn modelId="{AE013566-0BB8-554B-A3E3-E16475D757C8}" type="presParOf" srcId="{190ED5DF-12C9-414C-8DD1-014D44CC7C12}" destId="{98EBAF77-EC9A-0F4D-BD1F-0512FFAB1C05}" srcOrd="1" destOrd="0" presId="urn:microsoft.com/office/officeart/2005/8/layout/hierarchy1"/>
    <dgm:cxn modelId="{66337FF1-3978-384A-9EDB-591572E08235}" type="presParOf" srcId="{FBF488CC-6403-2D47-9FBE-DF95331FDC02}" destId="{67329521-FFDC-3541-BB43-354CD7B668B6}" srcOrd="1" destOrd="0" presId="urn:microsoft.com/office/officeart/2005/8/layout/hierarchy1"/>
    <dgm:cxn modelId="{B98EC82B-8387-C848-BEF9-8E5671462676}" type="presParOf" srcId="{67329521-FFDC-3541-BB43-354CD7B668B6}" destId="{B7B775CE-B639-6145-BD9D-25B0ECC2B56F}" srcOrd="0" destOrd="0" presId="urn:microsoft.com/office/officeart/2005/8/layout/hierarchy1"/>
    <dgm:cxn modelId="{2D8C416D-CE02-C344-B5E4-56F855A5295E}" type="presParOf" srcId="{67329521-FFDC-3541-BB43-354CD7B668B6}" destId="{76CF9DED-9D40-A643-96ED-614CFA67E2BB}" srcOrd="1" destOrd="0" presId="urn:microsoft.com/office/officeart/2005/8/layout/hierarchy1"/>
    <dgm:cxn modelId="{C6A6894C-E71F-3641-8795-9872BEB2CF18}" type="presParOf" srcId="{76CF9DED-9D40-A643-96ED-614CFA67E2BB}" destId="{ECB33EC2-9499-7840-A0F1-6B002892205D}" srcOrd="0" destOrd="0" presId="urn:microsoft.com/office/officeart/2005/8/layout/hierarchy1"/>
    <dgm:cxn modelId="{DA1C46C1-3F15-C643-8896-A907ED4BAF7B}" type="presParOf" srcId="{ECB33EC2-9499-7840-A0F1-6B002892205D}" destId="{D118E296-FD13-8D47-82D1-B358462020CA}" srcOrd="0" destOrd="0" presId="urn:microsoft.com/office/officeart/2005/8/layout/hierarchy1"/>
    <dgm:cxn modelId="{8601051B-E368-9E43-966F-DF2BF29EC1E4}" type="presParOf" srcId="{ECB33EC2-9499-7840-A0F1-6B002892205D}" destId="{F327F55E-341F-964B-A9E6-E0EFC2E8AC6D}" srcOrd="1" destOrd="0" presId="urn:microsoft.com/office/officeart/2005/8/layout/hierarchy1"/>
    <dgm:cxn modelId="{C7BF7536-472E-2241-8A3A-AFBA48C57273}" type="presParOf" srcId="{76CF9DED-9D40-A643-96ED-614CFA67E2BB}" destId="{693CDBC1-7285-DD4E-821D-940D2B705BAF}" srcOrd="1" destOrd="0" presId="urn:microsoft.com/office/officeart/2005/8/layout/hierarchy1"/>
    <dgm:cxn modelId="{6EB217E9-2201-DB40-AD01-A8293BCCBBC5}" type="presParOf" srcId="{67329521-FFDC-3541-BB43-354CD7B668B6}" destId="{27D0E429-16CE-7F46-B721-690872977B60}" srcOrd="2" destOrd="0" presId="urn:microsoft.com/office/officeart/2005/8/layout/hierarchy1"/>
    <dgm:cxn modelId="{D4D45C33-0C29-E04D-AEA2-CE0C11B92EEB}" type="presParOf" srcId="{67329521-FFDC-3541-BB43-354CD7B668B6}" destId="{59829F2A-306D-6347-A8A2-402E992CC86D}" srcOrd="3" destOrd="0" presId="urn:microsoft.com/office/officeart/2005/8/layout/hierarchy1"/>
    <dgm:cxn modelId="{C8DE6335-7510-CF4B-9485-C06CBD732E21}" type="presParOf" srcId="{59829F2A-306D-6347-A8A2-402E992CC86D}" destId="{501CCB1F-7739-4848-AA54-DBCD86BD6265}" srcOrd="0" destOrd="0" presId="urn:microsoft.com/office/officeart/2005/8/layout/hierarchy1"/>
    <dgm:cxn modelId="{7023BEAF-1F78-924C-A7FB-C03215AEFDED}" type="presParOf" srcId="{501CCB1F-7739-4848-AA54-DBCD86BD6265}" destId="{C1C08D67-6E5C-1D43-A29A-F6880B0EC21E}" srcOrd="0" destOrd="0" presId="urn:microsoft.com/office/officeart/2005/8/layout/hierarchy1"/>
    <dgm:cxn modelId="{4201BF39-7BD5-2345-B421-AC63A21DB744}" type="presParOf" srcId="{501CCB1F-7739-4848-AA54-DBCD86BD6265}" destId="{852DD378-26B9-7346-BF11-4E745FF52B69}" srcOrd="1" destOrd="0" presId="urn:microsoft.com/office/officeart/2005/8/layout/hierarchy1"/>
    <dgm:cxn modelId="{3062FBAF-7D7D-7948-B142-B998969B24D6}" type="presParOf" srcId="{59829F2A-306D-6347-A8A2-402E992CC86D}" destId="{FD27273C-3DE0-9E46-B3A1-C200D619D0FA}" srcOrd="1" destOrd="0" presId="urn:microsoft.com/office/officeart/2005/8/layout/hierarchy1"/>
    <dgm:cxn modelId="{F04E93A2-7F92-774A-B803-A9ADA6D8DB7A}" type="presParOf" srcId="{67329521-FFDC-3541-BB43-354CD7B668B6}" destId="{B8A62C50-6DE0-8640-8534-F73474F21FAB}" srcOrd="4" destOrd="0" presId="urn:microsoft.com/office/officeart/2005/8/layout/hierarchy1"/>
    <dgm:cxn modelId="{C2CEF1F1-3B71-424D-9967-4D92FAF57A54}" type="presParOf" srcId="{67329521-FFDC-3541-BB43-354CD7B668B6}" destId="{C030D1F5-D7B5-124B-9692-20F4605BC64E}" srcOrd="5" destOrd="0" presId="urn:microsoft.com/office/officeart/2005/8/layout/hierarchy1"/>
    <dgm:cxn modelId="{3C12272E-B6A0-9D40-9A67-7BDEB73BEEF5}" type="presParOf" srcId="{C030D1F5-D7B5-124B-9692-20F4605BC64E}" destId="{748ADC72-6755-9747-8E29-95803D2D0755}" srcOrd="0" destOrd="0" presId="urn:microsoft.com/office/officeart/2005/8/layout/hierarchy1"/>
    <dgm:cxn modelId="{BF68A1F5-00C1-7A4B-9F60-255F56961EF6}" type="presParOf" srcId="{748ADC72-6755-9747-8E29-95803D2D0755}" destId="{C9AEDAFA-766C-3C4B-9686-AA4D2E1BC55E}" srcOrd="0" destOrd="0" presId="urn:microsoft.com/office/officeart/2005/8/layout/hierarchy1"/>
    <dgm:cxn modelId="{3FB9737B-45E0-8644-B445-5263E17FA364}" type="presParOf" srcId="{748ADC72-6755-9747-8E29-95803D2D0755}" destId="{294085D2-D4DE-F24B-A79D-43F78C7905C8}" srcOrd="1" destOrd="0" presId="urn:microsoft.com/office/officeart/2005/8/layout/hierarchy1"/>
    <dgm:cxn modelId="{624066E4-432A-7C43-B72B-577BF7A174F7}" type="presParOf" srcId="{C030D1F5-D7B5-124B-9692-20F4605BC64E}" destId="{21FE2B73-CE08-3F4E-9FFC-15D3C76A2F4B}" srcOrd="1" destOrd="0" presId="urn:microsoft.com/office/officeart/2005/8/layout/hierarchy1"/>
    <dgm:cxn modelId="{2A253D67-2A7C-C943-9377-3C4B612EC9C1}" type="presParOf" srcId="{67329521-FFDC-3541-BB43-354CD7B668B6}" destId="{42A227AA-A318-8645-82CA-69932528EA51}" srcOrd="6" destOrd="0" presId="urn:microsoft.com/office/officeart/2005/8/layout/hierarchy1"/>
    <dgm:cxn modelId="{68E86620-6BD5-CA47-B886-7A554FAB47AA}" type="presParOf" srcId="{67329521-FFDC-3541-BB43-354CD7B668B6}" destId="{474FDC0D-871E-A64A-885F-CBEC16816961}" srcOrd="7" destOrd="0" presId="urn:microsoft.com/office/officeart/2005/8/layout/hierarchy1"/>
    <dgm:cxn modelId="{130A5A00-F1D0-0C47-B7DF-B91BA7FCADEF}" type="presParOf" srcId="{474FDC0D-871E-A64A-885F-CBEC16816961}" destId="{5BEDA4F3-3E4E-EC49-BAD5-63D456657B71}" srcOrd="0" destOrd="0" presId="urn:microsoft.com/office/officeart/2005/8/layout/hierarchy1"/>
    <dgm:cxn modelId="{25E1A35E-F11E-D243-8009-2CD4753EE60B}" type="presParOf" srcId="{5BEDA4F3-3E4E-EC49-BAD5-63D456657B71}" destId="{D8970278-FAD5-8849-8D8F-FD8C2D110887}" srcOrd="0" destOrd="0" presId="urn:microsoft.com/office/officeart/2005/8/layout/hierarchy1"/>
    <dgm:cxn modelId="{74EAB39D-A000-AD48-863A-53B32BCBFC01}" type="presParOf" srcId="{5BEDA4F3-3E4E-EC49-BAD5-63D456657B71}" destId="{1F1EDA4C-0E1D-144F-8C41-8D495C7D69F3}" srcOrd="1" destOrd="0" presId="urn:microsoft.com/office/officeart/2005/8/layout/hierarchy1"/>
    <dgm:cxn modelId="{F2F45D8A-E749-D64C-A8DD-954D0EA7E277}" type="presParOf" srcId="{474FDC0D-871E-A64A-885F-CBEC16816961}" destId="{5FE89F40-ACA4-7249-AA01-342CBA8CF9E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EB5B13-3698-498E-A275-2E9EC4EB8D5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9C11AD-06DF-4C2A-B448-65D7824C0A9B}">
      <dgm:prSet/>
      <dgm:spPr/>
      <dgm:t>
        <a:bodyPr/>
        <a:lstStyle/>
        <a:p>
          <a:r>
            <a:rPr lang="en-US" u="sng" dirty="0"/>
            <a:t>Generally</a:t>
          </a:r>
          <a:r>
            <a:rPr lang="en-US" dirty="0"/>
            <a:t> not recommended for non-malignant pain</a:t>
          </a:r>
        </a:p>
      </dgm:t>
    </dgm:pt>
    <dgm:pt modelId="{85B4D572-683F-4233-A802-1B7B293EB9D7}" type="parTrans" cxnId="{6B3D3B02-FD70-482B-A5A3-BB6E48CF80EB}">
      <dgm:prSet/>
      <dgm:spPr/>
      <dgm:t>
        <a:bodyPr/>
        <a:lstStyle/>
        <a:p>
          <a:endParaRPr lang="en-US"/>
        </a:p>
      </dgm:t>
    </dgm:pt>
    <dgm:pt modelId="{40028C94-303C-488B-A22F-CEBA2EEC8C8D}" type="sibTrans" cxnId="{6B3D3B02-FD70-482B-A5A3-BB6E48CF80EB}">
      <dgm:prSet/>
      <dgm:spPr/>
      <dgm:t>
        <a:bodyPr/>
        <a:lstStyle/>
        <a:p>
          <a:endParaRPr lang="en-US"/>
        </a:p>
      </dgm:t>
    </dgm:pt>
    <dgm:pt modelId="{917C5C10-53BC-44D5-8985-381DFB85F735}">
      <dgm:prSet/>
      <dgm:spPr/>
      <dgm:t>
        <a:bodyPr/>
        <a:lstStyle/>
        <a:p>
          <a:r>
            <a:rPr lang="en-US"/>
            <a:t>Extremely low risk of precipitating withdrawal with pain formulations</a:t>
          </a:r>
        </a:p>
      </dgm:t>
    </dgm:pt>
    <dgm:pt modelId="{43843137-8002-4720-8C67-55D8725CC436}" type="parTrans" cxnId="{ABBFC213-9931-42ED-8048-08045B0ADBF5}">
      <dgm:prSet/>
      <dgm:spPr/>
      <dgm:t>
        <a:bodyPr/>
        <a:lstStyle/>
        <a:p>
          <a:endParaRPr lang="en-US"/>
        </a:p>
      </dgm:t>
    </dgm:pt>
    <dgm:pt modelId="{AD0017C6-2705-4CC2-ABD1-91130EF610FC}" type="sibTrans" cxnId="{ABBFC213-9931-42ED-8048-08045B0ADBF5}">
      <dgm:prSet/>
      <dgm:spPr/>
      <dgm:t>
        <a:bodyPr/>
        <a:lstStyle/>
        <a:p>
          <a:endParaRPr lang="en-US"/>
        </a:p>
      </dgm:t>
    </dgm:pt>
    <dgm:pt modelId="{CF9FB155-6428-4403-91DA-B48E268A3F8F}">
      <dgm:prSet/>
      <dgm:spPr/>
      <dgm:t>
        <a:bodyPr/>
        <a:lstStyle/>
        <a:p>
          <a:r>
            <a:rPr lang="en-US"/>
            <a:t>More frequent administration when compared to opioid use disorder</a:t>
          </a:r>
        </a:p>
      </dgm:t>
    </dgm:pt>
    <dgm:pt modelId="{4C9A484D-E1CF-4001-905E-20AF530ABC11}" type="parTrans" cxnId="{8B4901CA-EBFC-4D50-A083-E9D831A91288}">
      <dgm:prSet/>
      <dgm:spPr/>
      <dgm:t>
        <a:bodyPr/>
        <a:lstStyle/>
        <a:p>
          <a:endParaRPr lang="en-US"/>
        </a:p>
      </dgm:t>
    </dgm:pt>
    <dgm:pt modelId="{48707DF0-60A8-40EC-8BE1-4213ADE37FCA}" type="sibTrans" cxnId="{8B4901CA-EBFC-4D50-A083-E9D831A91288}">
      <dgm:prSet/>
      <dgm:spPr/>
      <dgm:t>
        <a:bodyPr/>
        <a:lstStyle/>
        <a:p>
          <a:endParaRPr lang="en-US"/>
        </a:p>
      </dgm:t>
    </dgm:pt>
    <dgm:pt modelId="{C306D0D3-2760-4FC8-BA1A-E46B52E21BE7}">
      <dgm:prSet/>
      <dgm:spPr/>
      <dgm:t>
        <a:bodyPr/>
        <a:lstStyle/>
        <a:p>
          <a:r>
            <a:rPr lang="en-US"/>
            <a:t>IV buprenorphine is sole short-acting formulation</a:t>
          </a:r>
        </a:p>
      </dgm:t>
    </dgm:pt>
    <dgm:pt modelId="{EE422D52-13E2-406E-BE68-28E57C8560B9}" type="parTrans" cxnId="{576047A8-B396-4EF7-83FD-94D9F7A91442}">
      <dgm:prSet/>
      <dgm:spPr/>
      <dgm:t>
        <a:bodyPr/>
        <a:lstStyle/>
        <a:p>
          <a:endParaRPr lang="en-US"/>
        </a:p>
      </dgm:t>
    </dgm:pt>
    <dgm:pt modelId="{6582B128-B9B0-4EB6-AA10-1037FCCE8EBF}" type="sibTrans" cxnId="{576047A8-B396-4EF7-83FD-94D9F7A91442}">
      <dgm:prSet/>
      <dgm:spPr/>
      <dgm:t>
        <a:bodyPr/>
        <a:lstStyle/>
        <a:p>
          <a:endParaRPr lang="en-US"/>
        </a:p>
      </dgm:t>
    </dgm:pt>
    <dgm:pt modelId="{73F6C4C4-568E-4F8F-86C2-B4CF032A5D7A}">
      <dgm:prSet/>
      <dgm:spPr/>
      <dgm:t>
        <a:bodyPr/>
        <a:lstStyle/>
        <a:p>
          <a:r>
            <a:rPr lang="en-US"/>
            <a:t>CAN be used in conjunction with full agonist opioids</a:t>
          </a:r>
        </a:p>
      </dgm:t>
    </dgm:pt>
    <dgm:pt modelId="{66202C67-8347-44A8-966B-21930EB42552}" type="parTrans" cxnId="{E840272E-AEC2-4AFF-A56A-DE427B060069}">
      <dgm:prSet/>
      <dgm:spPr/>
      <dgm:t>
        <a:bodyPr/>
        <a:lstStyle/>
        <a:p>
          <a:endParaRPr lang="en-US"/>
        </a:p>
      </dgm:t>
    </dgm:pt>
    <dgm:pt modelId="{FF35A610-BAAF-4087-B46D-E8D97D089B09}" type="sibTrans" cxnId="{E840272E-AEC2-4AFF-A56A-DE427B060069}">
      <dgm:prSet/>
      <dgm:spPr/>
      <dgm:t>
        <a:bodyPr/>
        <a:lstStyle/>
        <a:p>
          <a:endParaRPr lang="en-US"/>
        </a:p>
      </dgm:t>
    </dgm:pt>
    <dgm:pt modelId="{1125C61F-B11D-4730-B796-0FEE621F6AA7}">
      <dgm:prSet/>
      <dgm:spPr/>
      <dgm:t>
        <a:bodyPr/>
        <a:lstStyle/>
        <a:p>
          <a:r>
            <a:rPr lang="en-US" dirty="0"/>
            <a:t>Equianalgesic conversions are widely variable in the literature</a:t>
          </a:r>
        </a:p>
      </dgm:t>
    </dgm:pt>
    <dgm:pt modelId="{262D737B-A8EF-4E21-9178-FF8E3D84973D}" type="parTrans" cxnId="{1DE6D71E-1C18-4DDD-8D1D-FCF548150515}">
      <dgm:prSet/>
      <dgm:spPr/>
      <dgm:t>
        <a:bodyPr/>
        <a:lstStyle/>
        <a:p>
          <a:endParaRPr lang="en-US"/>
        </a:p>
      </dgm:t>
    </dgm:pt>
    <dgm:pt modelId="{D50BDB2E-F7E3-4462-AA50-711BB5AFBF2F}" type="sibTrans" cxnId="{1DE6D71E-1C18-4DDD-8D1D-FCF548150515}">
      <dgm:prSet/>
      <dgm:spPr/>
      <dgm:t>
        <a:bodyPr/>
        <a:lstStyle/>
        <a:p>
          <a:endParaRPr lang="en-US"/>
        </a:p>
      </dgm:t>
    </dgm:pt>
    <dgm:pt modelId="{93347C5C-6B8F-4591-BAE8-BD248E149553}">
      <dgm:prSet/>
      <dgm:spPr/>
      <dgm:t>
        <a:bodyPr/>
        <a:lstStyle/>
        <a:p>
          <a:r>
            <a:rPr lang="en-US"/>
            <a:t>Potential mechanisms for neuropathic pain treatment</a:t>
          </a:r>
        </a:p>
      </dgm:t>
    </dgm:pt>
    <dgm:pt modelId="{8EF7B795-2BCA-4185-9FCE-03F3D5F75058}" type="parTrans" cxnId="{455A7E56-D705-49C4-A5A0-F906DC166876}">
      <dgm:prSet/>
      <dgm:spPr/>
      <dgm:t>
        <a:bodyPr/>
        <a:lstStyle/>
        <a:p>
          <a:endParaRPr lang="en-US"/>
        </a:p>
      </dgm:t>
    </dgm:pt>
    <dgm:pt modelId="{CB5F746E-9B59-4CE7-A3C8-04F0A7141C6D}" type="sibTrans" cxnId="{455A7E56-D705-49C4-A5A0-F906DC166876}">
      <dgm:prSet/>
      <dgm:spPr/>
      <dgm:t>
        <a:bodyPr/>
        <a:lstStyle/>
        <a:p>
          <a:endParaRPr lang="en-US"/>
        </a:p>
      </dgm:t>
    </dgm:pt>
    <dgm:pt modelId="{37D785B4-58F6-471E-B24C-5B73722DDF57}">
      <dgm:prSet/>
      <dgm:spPr/>
      <dgm:t>
        <a:bodyPr/>
        <a:lstStyle/>
        <a:p>
          <a:r>
            <a:rPr lang="en-US"/>
            <a:t>Conflicting evidence for efficacy</a:t>
          </a:r>
        </a:p>
      </dgm:t>
    </dgm:pt>
    <dgm:pt modelId="{23CAEEA9-52FD-42FC-B1C0-87630D71E932}" type="parTrans" cxnId="{0DCFD79F-BC45-4623-B314-BB1E2A41D53B}">
      <dgm:prSet/>
      <dgm:spPr/>
      <dgm:t>
        <a:bodyPr/>
        <a:lstStyle/>
        <a:p>
          <a:endParaRPr lang="en-US"/>
        </a:p>
      </dgm:t>
    </dgm:pt>
    <dgm:pt modelId="{4A4A016F-AFFA-43E7-A93E-69AC6A374236}" type="sibTrans" cxnId="{0DCFD79F-BC45-4623-B314-BB1E2A41D53B}">
      <dgm:prSet/>
      <dgm:spPr/>
      <dgm:t>
        <a:bodyPr/>
        <a:lstStyle/>
        <a:p>
          <a:endParaRPr lang="en-US"/>
        </a:p>
      </dgm:t>
    </dgm:pt>
    <dgm:pt modelId="{0B24E8ED-EBB6-42DD-916C-41A229D843D6}">
      <dgm:prSet/>
      <dgm:spPr/>
      <dgm:t>
        <a:bodyPr/>
        <a:lstStyle/>
        <a:p>
          <a:r>
            <a:rPr lang="en-US"/>
            <a:t>Low concentration in urine – false negatives on urine drug screens</a:t>
          </a:r>
        </a:p>
      </dgm:t>
    </dgm:pt>
    <dgm:pt modelId="{DDCF7A1A-D89E-4EF3-89E9-FA7F4746EEBF}" type="parTrans" cxnId="{98738387-87C6-47D0-BE8E-D34E9F441851}">
      <dgm:prSet/>
      <dgm:spPr/>
      <dgm:t>
        <a:bodyPr/>
        <a:lstStyle/>
        <a:p>
          <a:endParaRPr lang="en-US"/>
        </a:p>
      </dgm:t>
    </dgm:pt>
    <dgm:pt modelId="{221A9BFE-CDF1-4A01-A8E1-AD80B5863B50}" type="sibTrans" cxnId="{98738387-87C6-47D0-BE8E-D34E9F441851}">
      <dgm:prSet/>
      <dgm:spPr/>
      <dgm:t>
        <a:bodyPr/>
        <a:lstStyle/>
        <a:p>
          <a:endParaRPr lang="en-US"/>
        </a:p>
      </dgm:t>
    </dgm:pt>
    <dgm:pt modelId="{02D13F60-6ED4-4CF8-988D-173DC5A00AC6}">
      <dgm:prSet/>
      <dgm:spPr/>
      <dgm:t>
        <a:bodyPr/>
        <a:lstStyle/>
        <a:p>
          <a:r>
            <a:rPr lang="en-US" dirty="0"/>
            <a:t>Less euphorigenic – poor perceived efficacy with rotation from full agonists </a:t>
          </a:r>
        </a:p>
      </dgm:t>
    </dgm:pt>
    <dgm:pt modelId="{6578065D-6AEA-47D3-8D28-4238D11E9F7C}" type="parTrans" cxnId="{06883308-6E9E-4554-9BBA-68F08E8C24CC}">
      <dgm:prSet/>
      <dgm:spPr/>
      <dgm:t>
        <a:bodyPr/>
        <a:lstStyle/>
        <a:p>
          <a:endParaRPr lang="en-US"/>
        </a:p>
      </dgm:t>
    </dgm:pt>
    <dgm:pt modelId="{04ED526B-15EF-49F3-898A-9C2B92FDB942}" type="sibTrans" cxnId="{06883308-6E9E-4554-9BBA-68F08E8C24CC}">
      <dgm:prSet/>
      <dgm:spPr/>
      <dgm:t>
        <a:bodyPr/>
        <a:lstStyle/>
        <a:p>
          <a:endParaRPr lang="en-US"/>
        </a:p>
      </dgm:t>
    </dgm:pt>
    <dgm:pt modelId="{75CD9BBB-EF9B-41A4-A17E-02CBB5152393}" type="pres">
      <dgm:prSet presAssocID="{5AEB5B13-3698-498E-A275-2E9EC4EB8D56}" presName="linear" presStyleCnt="0">
        <dgm:presLayoutVars>
          <dgm:animLvl val="lvl"/>
          <dgm:resizeHandles val="exact"/>
        </dgm:presLayoutVars>
      </dgm:prSet>
      <dgm:spPr/>
    </dgm:pt>
    <dgm:pt modelId="{1C85D1A9-8CE9-478F-9D01-FB103F52B909}" type="pres">
      <dgm:prSet presAssocID="{6B9C11AD-06DF-4C2A-B448-65D7824C0A9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16A47C13-B800-467D-8204-7A2181102E99}" type="pres">
      <dgm:prSet presAssocID="{40028C94-303C-488B-A22F-CEBA2EEC8C8D}" presName="spacer" presStyleCnt="0"/>
      <dgm:spPr/>
    </dgm:pt>
    <dgm:pt modelId="{B0FCAAC1-083E-49EC-9528-F977F1DF8BBA}" type="pres">
      <dgm:prSet presAssocID="{917C5C10-53BC-44D5-8985-381DFB85F735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A5DBD9E-6983-4BB6-9050-EE92A1D7615F}" type="pres">
      <dgm:prSet presAssocID="{AD0017C6-2705-4CC2-ABD1-91130EF610FC}" presName="spacer" presStyleCnt="0"/>
      <dgm:spPr/>
    </dgm:pt>
    <dgm:pt modelId="{4177CDE1-CF5F-4DB8-BF4D-2566805E0450}" type="pres">
      <dgm:prSet presAssocID="{CF9FB155-6428-4403-91DA-B48E268A3F8F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2D3FE9D0-D86D-4631-8027-C12E7FAEA8E2}" type="pres">
      <dgm:prSet presAssocID="{48707DF0-60A8-40EC-8BE1-4213ADE37FCA}" presName="spacer" presStyleCnt="0"/>
      <dgm:spPr/>
    </dgm:pt>
    <dgm:pt modelId="{0227B2ED-0C5A-4536-9834-C1C7F8368390}" type="pres">
      <dgm:prSet presAssocID="{C306D0D3-2760-4FC8-BA1A-E46B52E21BE7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9AB40E65-0FA5-42BE-8526-32FC6E550214}" type="pres">
      <dgm:prSet presAssocID="{6582B128-B9B0-4EB6-AA10-1037FCCE8EBF}" presName="spacer" presStyleCnt="0"/>
      <dgm:spPr/>
    </dgm:pt>
    <dgm:pt modelId="{C6591FD9-CBEB-4750-A8DE-0CC76D67F4FB}" type="pres">
      <dgm:prSet presAssocID="{73F6C4C4-568E-4F8F-86C2-B4CF032A5D7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5CE8D600-7C2F-42A1-A8FE-79D7BD656E87}" type="pres">
      <dgm:prSet presAssocID="{FF35A610-BAAF-4087-B46D-E8D97D089B09}" presName="spacer" presStyleCnt="0"/>
      <dgm:spPr/>
    </dgm:pt>
    <dgm:pt modelId="{0B862B64-FEA9-44AD-AC1D-50EFC73ACE7F}" type="pres">
      <dgm:prSet presAssocID="{1125C61F-B11D-4730-B796-0FEE621F6AA7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70028AD7-6C62-49AB-BA0D-7AFD560786D6}" type="pres">
      <dgm:prSet presAssocID="{D50BDB2E-F7E3-4462-AA50-711BB5AFBF2F}" presName="spacer" presStyleCnt="0"/>
      <dgm:spPr/>
    </dgm:pt>
    <dgm:pt modelId="{4A5429F4-6FD5-42AB-B7C2-CC3E8D0F2AED}" type="pres">
      <dgm:prSet presAssocID="{93347C5C-6B8F-4591-BAE8-BD248E14955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B1EE09A-6164-481D-9B3D-6BB519FA3118}" type="pres">
      <dgm:prSet presAssocID="{93347C5C-6B8F-4591-BAE8-BD248E149553}" presName="childText" presStyleLbl="revTx" presStyleIdx="0" presStyleCnt="1">
        <dgm:presLayoutVars>
          <dgm:bulletEnabled val="1"/>
        </dgm:presLayoutVars>
      </dgm:prSet>
      <dgm:spPr/>
    </dgm:pt>
    <dgm:pt modelId="{74D4788B-44A7-4694-AE89-57DD6FE8FE26}" type="pres">
      <dgm:prSet presAssocID="{0B24E8ED-EBB6-42DD-916C-41A229D843D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2F3A5982-482D-4DD6-A089-EB157E4B4E1B}" type="pres">
      <dgm:prSet presAssocID="{221A9BFE-CDF1-4A01-A8E1-AD80B5863B50}" presName="spacer" presStyleCnt="0"/>
      <dgm:spPr/>
    </dgm:pt>
    <dgm:pt modelId="{7C9FAF52-A385-4CE3-9A7A-C6CDB68AD40C}" type="pres">
      <dgm:prSet presAssocID="{02D13F60-6ED4-4CF8-988D-173DC5A00AC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6B3D3B02-FD70-482B-A5A3-BB6E48CF80EB}" srcId="{5AEB5B13-3698-498E-A275-2E9EC4EB8D56}" destId="{6B9C11AD-06DF-4C2A-B448-65D7824C0A9B}" srcOrd="0" destOrd="0" parTransId="{85B4D572-683F-4233-A802-1B7B293EB9D7}" sibTransId="{40028C94-303C-488B-A22F-CEBA2EEC8C8D}"/>
    <dgm:cxn modelId="{06883308-6E9E-4554-9BBA-68F08E8C24CC}" srcId="{5AEB5B13-3698-498E-A275-2E9EC4EB8D56}" destId="{02D13F60-6ED4-4CF8-988D-173DC5A00AC6}" srcOrd="8" destOrd="0" parTransId="{6578065D-6AEA-47D3-8D28-4238D11E9F7C}" sibTransId="{04ED526B-15EF-49F3-898A-9C2B92FDB942}"/>
    <dgm:cxn modelId="{ABBFC213-9931-42ED-8048-08045B0ADBF5}" srcId="{5AEB5B13-3698-498E-A275-2E9EC4EB8D56}" destId="{917C5C10-53BC-44D5-8985-381DFB85F735}" srcOrd="1" destOrd="0" parTransId="{43843137-8002-4720-8C67-55D8725CC436}" sibTransId="{AD0017C6-2705-4CC2-ABD1-91130EF610FC}"/>
    <dgm:cxn modelId="{D5630215-AB0C-434B-A6A5-48A143BACE37}" type="presOf" srcId="{917C5C10-53BC-44D5-8985-381DFB85F735}" destId="{B0FCAAC1-083E-49EC-9528-F977F1DF8BBA}" srcOrd="0" destOrd="0" presId="urn:microsoft.com/office/officeart/2005/8/layout/vList2"/>
    <dgm:cxn modelId="{1DE6D71E-1C18-4DDD-8D1D-FCF548150515}" srcId="{5AEB5B13-3698-498E-A275-2E9EC4EB8D56}" destId="{1125C61F-B11D-4730-B796-0FEE621F6AA7}" srcOrd="5" destOrd="0" parTransId="{262D737B-A8EF-4E21-9178-FF8E3D84973D}" sibTransId="{D50BDB2E-F7E3-4462-AA50-711BB5AFBF2F}"/>
    <dgm:cxn modelId="{D4E6A32B-4219-48E0-AF14-D35A857A558B}" type="presOf" srcId="{73F6C4C4-568E-4F8F-86C2-B4CF032A5D7A}" destId="{C6591FD9-CBEB-4750-A8DE-0CC76D67F4FB}" srcOrd="0" destOrd="0" presId="urn:microsoft.com/office/officeart/2005/8/layout/vList2"/>
    <dgm:cxn modelId="{E840272E-AEC2-4AFF-A56A-DE427B060069}" srcId="{5AEB5B13-3698-498E-A275-2E9EC4EB8D56}" destId="{73F6C4C4-568E-4F8F-86C2-B4CF032A5D7A}" srcOrd="4" destOrd="0" parTransId="{66202C67-8347-44A8-966B-21930EB42552}" sibTransId="{FF35A610-BAAF-4087-B46D-E8D97D089B09}"/>
    <dgm:cxn modelId="{5EBB7D3D-43E4-482D-8718-85E70D638F60}" type="presOf" srcId="{6B9C11AD-06DF-4C2A-B448-65D7824C0A9B}" destId="{1C85D1A9-8CE9-478F-9D01-FB103F52B909}" srcOrd="0" destOrd="0" presId="urn:microsoft.com/office/officeart/2005/8/layout/vList2"/>
    <dgm:cxn modelId="{8526DE3E-35FF-429C-B20F-2899825DEDB1}" type="presOf" srcId="{5AEB5B13-3698-498E-A275-2E9EC4EB8D56}" destId="{75CD9BBB-EF9B-41A4-A17E-02CBB5152393}" srcOrd="0" destOrd="0" presId="urn:microsoft.com/office/officeart/2005/8/layout/vList2"/>
    <dgm:cxn modelId="{9695DF48-8DCA-4F44-85DF-B7061D8C5305}" type="presOf" srcId="{93347C5C-6B8F-4591-BAE8-BD248E149553}" destId="{4A5429F4-6FD5-42AB-B7C2-CC3E8D0F2AED}" srcOrd="0" destOrd="0" presId="urn:microsoft.com/office/officeart/2005/8/layout/vList2"/>
    <dgm:cxn modelId="{94EECE50-B322-4B42-B034-A850F68B9190}" type="presOf" srcId="{1125C61F-B11D-4730-B796-0FEE621F6AA7}" destId="{0B862B64-FEA9-44AD-AC1D-50EFC73ACE7F}" srcOrd="0" destOrd="0" presId="urn:microsoft.com/office/officeart/2005/8/layout/vList2"/>
    <dgm:cxn modelId="{455A7E56-D705-49C4-A5A0-F906DC166876}" srcId="{5AEB5B13-3698-498E-A275-2E9EC4EB8D56}" destId="{93347C5C-6B8F-4591-BAE8-BD248E149553}" srcOrd="6" destOrd="0" parTransId="{8EF7B795-2BCA-4185-9FCE-03F3D5F75058}" sibTransId="{CB5F746E-9B59-4CE7-A3C8-04F0A7141C6D}"/>
    <dgm:cxn modelId="{AF040D57-1457-423B-BE58-204A5611FAAB}" type="presOf" srcId="{0B24E8ED-EBB6-42DD-916C-41A229D843D6}" destId="{74D4788B-44A7-4694-AE89-57DD6FE8FE26}" srcOrd="0" destOrd="0" presId="urn:microsoft.com/office/officeart/2005/8/layout/vList2"/>
    <dgm:cxn modelId="{F9826179-AE51-4C03-A2B1-E56BBF913C33}" type="presOf" srcId="{37D785B4-58F6-471E-B24C-5B73722DDF57}" destId="{3B1EE09A-6164-481D-9B3D-6BB519FA3118}" srcOrd="0" destOrd="0" presId="urn:microsoft.com/office/officeart/2005/8/layout/vList2"/>
    <dgm:cxn modelId="{98738387-87C6-47D0-BE8E-D34E9F441851}" srcId="{5AEB5B13-3698-498E-A275-2E9EC4EB8D56}" destId="{0B24E8ED-EBB6-42DD-916C-41A229D843D6}" srcOrd="7" destOrd="0" parTransId="{DDCF7A1A-D89E-4EF3-89E9-FA7F4746EEBF}" sibTransId="{221A9BFE-CDF1-4A01-A8E1-AD80B5863B50}"/>
    <dgm:cxn modelId="{CC79E58D-B0C8-429D-9533-9D5528B65A7D}" type="presOf" srcId="{C306D0D3-2760-4FC8-BA1A-E46B52E21BE7}" destId="{0227B2ED-0C5A-4536-9834-C1C7F8368390}" srcOrd="0" destOrd="0" presId="urn:microsoft.com/office/officeart/2005/8/layout/vList2"/>
    <dgm:cxn modelId="{E1C38F9B-94EB-4314-953F-4F9F31CACBB5}" type="presOf" srcId="{CF9FB155-6428-4403-91DA-B48E268A3F8F}" destId="{4177CDE1-CF5F-4DB8-BF4D-2566805E0450}" srcOrd="0" destOrd="0" presId="urn:microsoft.com/office/officeart/2005/8/layout/vList2"/>
    <dgm:cxn modelId="{0DCFD79F-BC45-4623-B314-BB1E2A41D53B}" srcId="{93347C5C-6B8F-4591-BAE8-BD248E149553}" destId="{37D785B4-58F6-471E-B24C-5B73722DDF57}" srcOrd="0" destOrd="0" parTransId="{23CAEEA9-52FD-42FC-B1C0-87630D71E932}" sibTransId="{4A4A016F-AFFA-43E7-A93E-69AC6A374236}"/>
    <dgm:cxn modelId="{576047A8-B396-4EF7-83FD-94D9F7A91442}" srcId="{5AEB5B13-3698-498E-A275-2E9EC4EB8D56}" destId="{C306D0D3-2760-4FC8-BA1A-E46B52E21BE7}" srcOrd="3" destOrd="0" parTransId="{EE422D52-13E2-406E-BE68-28E57C8560B9}" sibTransId="{6582B128-B9B0-4EB6-AA10-1037FCCE8EBF}"/>
    <dgm:cxn modelId="{8B4901CA-EBFC-4D50-A083-E9D831A91288}" srcId="{5AEB5B13-3698-498E-A275-2E9EC4EB8D56}" destId="{CF9FB155-6428-4403-91DA-B48E268A3F8F}" srcOrd="2" destOrd="0" parTransId="{4C9A484D-E1CF-4001-905E-20AF530ABC11}" sibTransId="{48707DF0-60A8-40EC-8BE1-4213ADE37FCA}"/>
    <dgm:cxn modelId="{B6A161CA-177D-45BE-BBB3-CEA4C5312CC1}" type="presOf" srcId="{02D13F60-6ED4-4CF8-988D-173DC5A00AC6}" destId="{7C9FAF52-A385-4CE3-9A7A-C6CDB68AD40C}" srcOrd="0" destOrd="0" presId="urn:microsoft.com/office/officeart/2005/8/layout/vList2"/>
    <dgm:cxn modelId="{23AEB5D8-81F5-4B6E-8AF6-3966533E0A37}" type="presParOf" srcId="{75CD9BBB-EF9B-41A4-A17E-02CBB5152393}" destId="{1C85D1A9-8CE9-478F-9D01-FB103F52B909}" srcOrd="0" destOrd="0" presId="urn:microsoft.com/office/officeart/2005/8/layout/vList2"/>
    <dgm:cxn modelId="{D8C8710C-4CFF-41CC-8C3C-5B2001D6FB06}" type="presParOf" srcId="{75CD9BBB-EF9B-41A4-A17E-02CBB5152393}" destId="{16A47C13-B800-467D-8204-7A2181102E99}" srcOrd="1" destOrd="0" presId="urn:microsoft.com/office/officeart/2005/8/layout/vList2"/>
    <dgm:cxn modelId="{0EDAD750-4601-480E-82A4-659FAB090C88}" type="presParOf" srcId="{75CD9BBB-EF9B-41A4-A17E-02CBB5152393}" destId="{B0FCAAC1-083E-49EC-9528-F977F1DF8BBA}" srcOrd="2" destOrd="0" presId="urn:microsoft.com/office/officeart/2005/8/layout/vList2"/>
    <dgm:cxn modelId="{30457732-92BC-41BE-86EB-7206736D387A}" type="presParOf" srcId="{75CD9BBB-EF9B-41A4-A17E-02CBB5152393}" destId="{9A5DBD9E-6983-4BB6-9050-EE92A1D7615F}" srcOrd="3" destOrd="0" presId="urn:microsoft.com/office/officeart/2005/8/layout/vList2"/>
    <dgm:cxn modelId="{0C44D5E0-5030-4CEE-95A7-5DAC1F8E7E36}" type="presParOf" srcId="{75CD9BBB-EF9B-41A4-A17E-02CBB5152393}" destId="{4177CDE1-CF5F-4DB8-BF4D-2566805E0450}" srcOrd="4" destOrd="0" presId="urn:microsoft.com/office/officeart/2005/8/layout/vList2"/>
    <dgm:cxn modelId="{3DAD2454-6AF4-4BA3-BC48-D38D3AB48501}" type="presParOf" srcId="{75CD9BBB-EF9B-41A4-A17E-02CBB5152393}" destId="{2D3FE9D0-D86D-4631-8027-C12E7FAEA8E2}" srcOrd="5" destOrd="0" presId="urn:microsoft.com/office/officeart/2005/8/layout/vList2"/>
    <dgm:cxn modelId="{2649674C-D971-4D17-BBC8-892C32AB845A}" type="presParOf" srcId="{75CD9BBB-EF9B-41A4-A17E-02CBB5152393}" destId="{0227B2ED-0C5A-4536-9834-C1C7F8368390}" srcOrd="6" destOrd="0" presId="urn:microsoft.com/office/officeart/2005/8/layout/vList2"/>
    <dgm:cxn modelId="{3E8BE33F-C1FB-41EE-9D17-773B9D77AAFB}" type="presParOf" srcId="{75CD9BBB-EF9B-41A4-A17E-02CBB5152393}" destId="{9AB40E65-0FA5-42BE-8526-32FC6E550214}" srcOrd="7" destOrd="0" presId="urn:microsoft.com/office/officeart/2005/8/layout/vList2"/>
    <dgm:cxn modelId="{34DE3327-EC21-4852-B24C-0223D3033927}" type="presParOf" srcId="{75CD9BBB-EF9B-41A4-A17E-02CBB5152393}" destId="{C6591FD9-CBEB-4750-A8DE-0CC76D67F4FB}" srcOrd="8" destOrd="0" presId="urn:microsoft.com/office/officeart/2005/8/layout/vList2"/>
    <dgm:cxn modelId="{A8DEC566-C292-43B0-AC4F-5C78CB53FEE8}" type="presParOf" srcId="{75CD9BBB-EF9B-41A4-A17E-02CBB5152393}" destId="{5CE8D600-7C2F-42A1-A8FE-79D7BD656E87}" srcOrd="9" destOrd="0" presId="urn:microsoft.com/office/officeart/2005/8/layout/vList2"/>
    <dgm:cxn modelId="{4EADC9B9-2D6F-44A5-BBD7-76251A0A33C9}" type="presParOf" srcId="{75CD9BBB-EF9B-41A4-A17E-02CBB5152393}" destId="{0B862B64-FEA9-44AD-AC1D-50EFC73ACE7F}" srcOrd="10" destOrd="0" presId="urn:microsoft.com/office/officeart/2005/8/layout/vList2"/>
    <dgm:cxn modelId="{2F6037B3-0E6D-4EB5-B027-7E3D946F4D5F}" type="presParOf" srcId="{75CD9BBB-EF9B-41A4-A17E-02CBB5152393}" destId="{70028AD7-6C62-49AB-BA0D-7AFD560786D6}" srcOrd="11" destOrd="0" presId="urn:microsoft.com/office/officeart/2005/8/layout/vList2"/>
    <dgm:cxn modelId="{8BC521C8-D146-4EB2-8817-C98252587082}" type="presParOf" srcId="{75CD9BBB-EF9B-41A4-A17E-02CBB5152393}" destId="{4A5429F4-6FD5-42AB-B7C2-CC3E8D0F2AED}" srcOrd="12" destOrd="0" presId="urn:microsoft.com/office/officeart/2005/8/layout/vList2"/>
    <dgm:cxn modelId="{E4DA3BBF-0F39-43B5-A39E-E944533D65B8}" type="presParOf" srcId="{75CD9BBB-EF9B-41A4-A17E-02CBB5152393}" destId="{3B1EE09A-6164-481D-9B3D-6BB519FA3118}" srcOrd="13" destOrd="0" presId="urn:microsoft.com/office/officeart/2005/8/layout/vList2"/>
    <dgm:cxn modelId="{371783FE-80B4-4CDA-BEA6-607139C6ED4B}" type="presParOf" srcId="{75CD9BBB-EF9B-41A4-A17E-02CBB5152393}" destId="{74D4788B-44A7-4694-AE89-57DD6FE8FE26}" srcOrd="14" destOrd="0" presId="urn:microsoft.com/office/officeart/2005/8/layout/vList2"/>
    <dgm:cxn modelId="{0EE6EB8B-FA93-4AF9-92B3-236F4B037DEF}" type="presParOf" srcId="{75CD9BBB-EF9B-41A4-A17E-02CBB5152393}" destId="{2F3A5982-482D-4DD6-A089-EB157E4B4E1B}" srcOrd="15" destOrd="0" presId="urn:microsoft.com/office/officeart/2005/8/layout/vList2"/>
    <dgm:cxn modelId="{B30C9123-A561-4C1F-9940-DB895522C7F0}" type="presParOf" srcId="{75CD9BBB-EF9B-41A4-A17E-02CBB5152393}" destId="{7C9FAF52-A385-4CE3-9A7A-C6CDB68AD40C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63E0E6-4306-4DEF-AF32-E765D91F4EF1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754B8B0-DE3E-4EB7-AC7F-EED3E935F20E}">
      <dgm:prSet/>
      <dgm:spPr/>
      <dgm:t>
        <a:bodyPr/>
        <a:lstStyle/>
        <a:p>
          <a:r>
            <a:rPr lang="en-US"/>
            <a:t>Multiple mechanisms of action with wide interpatient variability</a:t>
          </a:r>
        </a:p>
      </dgm:t>
    </dgm:pt>
    <dgm:pt modelId="{FF0A5A2A-1BA3-442F-8D48-D638DA6CB65F}" type="parTrans" cxnId="{30872DB6-E086-42D6-8909-894B3B7497DB}">
      <dgm:prSet/>
      <dgm:spPr/>
      <dgm:t>
        <a:bodyPr/>
        <a:lstStyle/>
        <a:p>
          <a:endParaRPr lang="en-US"/>
        </a:p>
      </dgm:t>
    </dgm:pt>
    <dgm:pt modelId="{8F7A99D5-8853-4D2E-B601-66A402F8BD32}" type="sibTrans" cxnId="{30872DB6-E086-42D6-8909-894B3B7497DB}">
      <dgm:prSet/>
      <dgm:spPr/>
      <dgm:t>
        <a:bodyPr/>
        <a:lstStyle/>
        <a:p>
          <a:endParaRPr lang="en-US"/>
        </a:p>
      </dgm:t>
    </dgm:pt>
    <dgm:pt modelId="{B50ED943-A39F-4BC3-87BA-36C1CE4C3FEB}">
      <dgm:prSet/>
      <dgm:spPr/>
      <dgm:t>
        <a:bodyPr/>
        <a:lstStyle/>
        <a:p>
          <a:r>
            <a:rPr lang="en-US"/>
            <a:t>Partial agonist</a:t>
          </a:r>
        </a:p>
      </dgm:t>
    </dgm:pt>
    <dgm:pt modelId="{EC72E2FA-9E2F-4699-89F2-B44B10F955F4}" type="parTrans" cxnId="{E592C445-8596-467D-B59C-0842DAFA2F30}">
      <dgm:prSet/>
      <dgm:spPr/>
      <dgm:t>
        <a:bodyPr/>
        <a:lstStyle/>
        <a:p>
          <a:endParaRPr lang="en-US"/>
        </a:p>
      </dgm:t>
    </dgm:pt>
    <dgm:pt modelId="{1ECE8B24-E938-485D-801E-B5351B2A1927}" type="sibTrans" cxnId="{E592C445-8596-467D-B59C-0842DAFA2F30}">
      <dgm:prSet/>
      <dgm:spPr/>
      <dgm:t>
        <a:bodyPr/>
        <a:lstStyle/>
        <a:p>
          <a:endParaRPr lang="en-US"/>
        </a:p>
      </dgm:t>
    </dgm:pt>
    <dgm:pt modelId="{14B7511D-3C53-4A9E-858C-7F38989CFD90}">
      <dgm:prSet/>
      <dgm:spPr/>
      <dgm:t>
        <a:bodyPr/>
        <a:lstStyle/>
        <a:p>
          <a:r>
            <a:rPr lang="en-US"/>
            <a:t>Kappa receptor antagonist</a:t>
          </a:r>
        </a:p>
      </dgm:t>
    </dgm:pt>
    <dgm:pt modelId="{EB7D3C21-833D-4542-BCB1-B7BAC3AE651F}" type="parTrans" cxnId="{1975A67F-B25C-411E-A234-0E2E8EF8B5A6}">
      <dgm:prSet/>
      <dgm:spPr/>
      <dgm:t>
        <a:bodyPr/>
        <a:lstStyle/>
        <a:p>
          <a:endParaRPr lang="en-US"/>
        </a:p>
      </dgm:t>
    </dgm:pt>
    <dgm:pt modelId="{E744106B-761C-41F0-A582-3AB01057C0E6}" type="sibTrans" cxnId="{1975A67F-B25C-411E-A234-0E2E8EF8B5A6}">
      <dgm:prSet/>
      <dgm:spPr/>
      <dgm:t>
        <a:bodyPr/>
        <a:lstStyle/>
        <a:p>
          <a:endParaRPr lang="en-US"/>
        </a:p>
      </dgm:t>
    </dgm:pt>
    <dgm:pt modelId="{2F008958-44C6-4A59-A174-35DD884E1170}">
      <dgm:prSet/>
      <dgm:spPr/>
      <dgm:t>
        <a:bodyPr/>
        <a:lstStyle/>
        <a:p>
          <a:r>
            <a:rPr lang="en-US"/>
            <a:t>Sodium channel blockade </a:t>
          </a:r>
        </a:p>
      </dgm:t>
    </dgm:pt>
    <dgm:pt modelId="{9CEA2E41-AFDD-4E86-92D3-2DB2AB53D97E}" type="parTrans" cxnId="{DC1EE19D-B70A-4289-8750-1A1641401535}">
      <dgm:prSet/>
      <dgm:spPr/>
      <dgm:t>
        <a:bodyPr/>
        <a:lstStyle/>
        <a:p>
          <a:endParaRPr lang="en-US"/>
        </a:p>
      </dgm:t>
    </dgm:pt>
    <dgm:pt modelId="{70606C19-5EDC-49E9-9646-FABFBDCC38E8}" type="sibTrans" cxnId="{DC1EE19D-B70A-4289-8750-1A1641401535}">
      <dgm:prSet/>
      <dgm:spPr/>
      <dgm:t>
        <a:bodyPr/>
        <a:lstStyle/>
        <a:p>
          <a:endParaRPr lang="en-US"/>
        </a:p>
      </dgm:t>
    </dgm:pt>
    <dgm:pt modelId="{BECE0C46-6B7D-4F5A-A916-32415A6239BE}">
      <dgm:prSet/>
      <dgm:spPr/>
      <dgm:t>
        <a:bodyPr/>
        <a:lstStyle/>
        <a:p>
          <a:r>
            <a:rPr lang="en-US"/>
            <a:t>For sublingual/buccal formulations, administration-dependent bioavailability</a:t>
          </a:r>
        </a:p>
      </dgm:t>
    </dgm:pt>
    <dgm:pt modelId="{B73D030A-E8FB-4121-AB8F-93875D523175}" type="parTrans" cxnId="{4D83C537-F050-438E-9506-B3A5D40B9565}">
      <dgm:prSet/>
      <dgm:spPr/>
      <dgm:t>
        <a:bodyPr/>
        <a:lstStyle/>
        <a:p>
          <a:endParaRPr lang="en-US"/>
        </a:p>
      </dgm:t>
    </dgm:pt>
    <dgm:pt modelId="{105F4854-734C-4E1A-9B6B-9CFE8BCDFDDE}" type="sibTrans" cxnId="{4D83C537-F050-438E-9506-B3A5D40B9565}">
      <dgm:prSet/>
      <dgm:spPr/>
      <dgm:t>
        <a:bodyPr/>
        <a:lstStyle/>
        <a:p>
          <a:endParaRPr lang="en-US"/>
        </a:p>
      </dgm:t>
    </dgm:pt>
    <dgm:pt modelId="{4D4CE8E6-6C1A-4668-8B08-1938633EDB66}" type="pres">
      <dgm:prSet presAssocID="{DE63E0E6-4306-4DEF-AF32-E765D91F4EF1}" presName="Name0" presStyleCnt="0">
        <dgm:presLayoutVars>
          <dgm:dir/>
          <dgm:animLvl val="lvl"/>
          <dgm:resizeHandles val="exact"/>
        </dgm:presLayoutVars>
      </dgm:prSet>
      <dgm:spPr/>
    </dgm:pt>
    <dgm:pt modelId="{98BF3F67-0474-4560-B1BE-6FD3C677BB10}" type="pres">
      <dgm:prSet presAssocID="{BECE0C46-6B7D-4F5A-A916-32415A6239BE}" presName="boxAndChildren" presStyleCnt="0"/>
      <dgm:spPr/>
    </dgm:pt>
    <dgm:pt modelId="{70669753-5F0D-46BC-9F2C-0C38FB948D68}" type="pres">
      <dgm:prSet presAssocID="{BECE0C46-6B7D-4F5A-A916-32415A6239BE}" presName="parentTextBox" presStyleLbl="node1" presStyleIdx="0" presStyleCnt="2"/>
      <dgm:spPr/>
    </dgm:pt>
    <dgm:pt modelId="{95BFC610-E0DA-4B4B-B0A4-EE15630A08D1}" type="pres">
      <dgm:prSet presAssocID="{8F7A99D5-8853-4D2E-B601-66A402F8BD32}" presName="sp" presStyleCnt="0"/>
      <dgm:spPr/>
    </dgm:pt>
    <dgm:pt modelId="{DE0731E1-E1CE-4520-A653-B5F47BDC515D}" type="pres">
      <dgm:prSet presAssocID="{0754B8B0-DE3E-4EB7-AC7F-EED3E935F20E}" presName="arrowAndChildren" presStyleCnt="0"/>
      <dgm:spPr/>
    </dgm:pt>
    <dgm:pt modelId="{4653F981-BAC5-4EC4-89B5-1662728A1B88}" type="pres">
      <dgm:prSet presAssocID="{0754B8B0-DE3E-4EB7-AC7F-EED3E935F20E}" presName="parentTextArrow" presStyleLbl="node1" presStyleIdx="0" presStyleCnt="2"/>
      <dgm:spPr/>
    </dgm:pt>
    <dgm:pt modelId="{29586E92-C5F4-4ED2-BAD1-DEB926981F7B}" type="pres">
      <dgm:prSet presAssocID="{0754B8B0-DE3E-4EB7-AC7F-EED3E935F20E}" presName="arrow" presStyleLbl="node1" presStyleIdx="1" presStyleCnt="2"/>
      <dgm:spPr/>
    </dgm:pt>
    <dgm:pt modelId="{538AB9E2-28EB-4F48-8C8D-5FDE7AF7A4C3}" type="pres">
      <dgm:prSet presAssocID="{0754B8B0-DE3E-4EB7-AC7F-EED3E935F20E}" presName="descendantArrow" presStyleCnt="0"/>
      <dgm:spPr/>
    </dgm:pt>
    <dgm:pt modelId="{26A5A7CD-807B-4D1A-A219-7B50E958E302}" type="pres">
      <dgm:prSet presAssocID="{B50ED943-A39F-4BC3-87BA-36C1CE4C3FEB}" presName="childTextArrow" presStyleLbl="fgAccFollowNode1" presStyleIdx="0" presStyleCnt="3">
        <dgm:presLayoutVars>
          <dgm:bulletEnabled val="1"/>
        </dgm:presLayoutVars>
      </dgm:prSet>
      <dgm:spPr/>
    </dgm:pt>
    <dgm:pt modelId="{D6666850-9656-4825-82FD-72EEA0E32E96}" type="pres">
      <dgm:prSet presAssocID="{14B7511D-3C53-4A9E-858C-7F38989CFD90}" presName="childTextArrow" presStyleLbl="fgAccFollowNode1" presStyleIdx="1" presStyleCnt="3">
        <dgm:presLayoutVars>
          <dgm:bulletEnabled val="1"/>
        </dgm:presLayoutVars>
      </dgm:prSet>
      <dgm:spPr/>
    </dgm:pt>
    <dgm:pt modelId="{1D930798-EAD6-4CCC-BA6C-A160AEFBC49D}" type="pres">
      <dgm:prSet presAssocID="{2F008958-44C6-4A59-A174-35DD884E1170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47AC0D34-1B93-4D01-9DBE-7721500A9811}" type="presOf" srcId="{14B7511D-3C53-4A9E-858C-7F38989CFD90}" destId="{D6666850-9656-4825-82FD-72EEA0E32E96}" srcOrd="0" destOrd="0" presId="urn:microsoft.com/office/officeart/2005/8/layout/process4"/>
    <dgm:cxn modelId="{4D83C537-F050-438E-9506-B3A5D40B9565}" srcId="{DE63E0E6-4306-4DEF-AF32-E765D91F4EF1}" destId="{BECE0C46-6B7D-4F5A-A916-32415A6239BE}" srcOrd="1" destOrd="0" parTransId="{B73D030A-E8FB-4121-AB8F-93875D523175}" sibTransId="{105F4854-734C-4E1A-9B6B-9CFE8BCDFDDE}"/>
    <dgm:cxn modelId="{FB0D613B-A6A5-401F-B9B3-580969E7B7CC}" type="presOf" srcId="{BECE0C46-6B7D-4F5A-A916-32415A6239BE}" destId="{70669753-5F0D-46BC-9F2C-0C38FB948D68}" srcOrd="0" destOrd="0" presId="urn:microsoft.com/office/officeart/2005/8/layout/process4"/>
    <dgm:cxn modelId="{E592C445-8596-467D-B59C-0842DAFA2F30}" srcId="{0754B8B0-DE3E-4EB7-AC7F-EED3E935F20E}" destId="{B50ED943-A39F-4BC3-87BA-36C1CE4C3FEB}" srcOrd="0" destOrd="0" parTransId="{EC72E2FA-9E2F-4699-89F2-B44B10F955F4}" sibTransId="{1ECE8B24-E938-485D-801E-B5351B2A1927}"/>
    <dgm:cxn modelId="{63D82856-E527-4B21-B79D-FC1876E29A7E}" type="presOf" srcId="{0754B8B0-DE3E-4EB7-AC7F-EED3E935F20E}" destId="{29586E92-C5F4-4ED2-BAD1-DEB926981F7B}" srcOrd="1" destOrd="0" presId="urn:microsoft.com/office/officeart/2005/8/layout/process4"/>
    <dgm:cxn modelId="{12E0C47D-D0FD-4494-B0FA-ABA6145D6050}" type="presOf" srcId="{0754B8B0-DE3E-4EB7-AC7F-EED3E935F20E}" destId="{4653F981-BAC5-4EC4-89B5-1662728A1B88}" srcOrd="0" destOrd="0" presId="urn:microsoft.com/office/officeart/2005/8/layout/process4"/>
    <dgm:cxn modelId="{1975A67F-B25C-411E-A234-0E2E8EF8B5A6}" srcId="{0754B8B0-DE3E-4EB7-AC7F-EED3E935F20E}" destId="{14B7511D-3C53-4A9E-858C-7F38989CFD90}" srcOrd="1" destOrd="0" parTransId="{EB7D3C21-833D-4542-BCB1-B7BAC3AE651F}" sibTransId="{E744106B-761C-41F0-A582-3AB01057C0E6}"/>
    <dgm:cxn modelId="{F85B6E8D-120D-478D-9717-9598B4808024}" type="presOf" srcId="{B50ED943-A39F-4BC3-87BA-36C1CE4C3FEB}" destId="{26A5A7CD-807B-4D1A-A219-7B50E958E302}" srcOrd="0" destOrd="0" presId="urn:microsoft.com/office/officeart/2005/8/layout/process4"/>
    <dgm:cxn modelId="{DC1EE19D-B70A-4289-8750-1A1641401535}" srcId="{0754B8B0-DE3E-4EB7-AC7F-EED3E935F20E}" destId="{2F008958-44C6-4A59-A174-35DD884E1170}" srcOrd="2" destOrd="0" parTransId="{9CEA2E41-AFDD-4E86-92D3-2DB2AB53D97E}" sibTransId="{70606C19-5EDC-49E9-9646-FABFBDCC38E8}"/>
    <dgm:cxn modelId="{6C3B4EA4-D0F9-447E-95C7-8D85550C0C34}" type="presOf" srcId="{2F008958-44C6-4A59-A174-35DD884E1170}" destId="{1D930798-EAD6-4CCC-BA6C-A160AEFBC49D}" srcOrd="0" destOrd="0" presId="urn:microsoft.com/office/officeart/2005/8/layout/process4"/>
    <dgm:cxn modelId="{30872DB6-E086-42D6-8909-894B3B7497DB}" srcId="{DE63E0E6-4306-4DEF-AF32-E765D91F4EF1}" destId="{0754B8B0-DE3E-4EB7-AC7F-EED3E935F20E}" srcOrd="0" destOrd="0" parTransId="{FF0A5A2A-1BA3-442F-8D48-D638DA6CB65F}" sibTransId="{8F7A99D5-8853-4D2E-B601-66A402F8BD32}"/>
    <dgm:cxn modelId="{E65545C6-2BD1-4531-8667-1DF178393D5B}" type="presOf" srcId="{DE63E0E6-4306-4DEF-AF32-E765D91F4EF1}" destId="{4D4CE8E6-6C1A-4668-8B08-1938633EDB66}" srcOrd="0" destOrd="0" presId="urn:microsoft.com/office/officeart/2005/8/layout/process4"/>
    <dgm:cxn modelId="{92A6AC30-E296-4D96-81D6-3E89838179FB}" type="presParOf" srcId="{4D4CE8E6-6C1A-4668-8B08-1938633EDB66}" destId="{98BF3F67-0474-4560-B1BE-6FD3C677BB10}" srcOrd="0" destOrd="0" presId="urn:microsoft.com/office/officeart/2005/8/layout/process4"/>
    <dgm:cxn modelId="{6F838627-C152-4D3E-A88C-DD3961FDE957}" type="presParOf" srcId="{98BF3F67-0474-4560-B1BE-6FD3C677BB10}" destId="{70669753-5F0D-46BC-9F2C-0C38FB948D68}" srcOrd="0" destOrd="0" presId="urn:microsoft.com/office/officeart/2005/8/layout/process4"/>
    <dgm:cxn modelId="{5B0EE049-2AAE-463E-A5D9-1FE153A5FC6D}" type="presParOf" srcId="{4D4CE8E6-6C1A-4668-8B08-1938633EDB66}" destId="{95BFC610-E0DA-4B4B-B0A4-EE15630A08D1}" srcOrd="1" destOrd="0" presId="urn:microsoft.com/office/officeart/2005/8/layout/process4"/>
    <dgm:cxn modelId="{C7614786-FBCC-4717-BBC7-83C719125CEF}" type="presParOf" srcId="{4D4CE8E6-6C1A-4668-8B08-1938633EDB66}" destId="{DE0731E1-E1CE-4520-A653-B5F47BDC515D}" srcOrd="2" destOrd="0" presId="urn:microsoft.com/office/officeart/2005/8/layout/process4"/>
    <dgm:cxn modelId="{766FCD8B-876D-438A-8098-05699776E5C4}" type="presParOf" srcId="{DE0731E1-E1CE-4520-A653-B5F47BDC515D}" destId="{4653F981-BAC5-4EC4-89B5-1662728A1B88}" srcOrd="0" destOrd="0" presId="urn:microsoft.com/office/officeart/2005/8/layout/process4"/>
    <dgm:cxn modelId="{6EF539B3-1243-4B72-AAA8-0EBBF560419C}" type="presParOf" srcId="{DE0731E1-E1CE-4520-A653-B5F47BDC515D}" destId="{29586E92-C5F4-4ED2-BAD1-DEB926981F7B}" srcOrd="1" destOrd="0" presId="urn:microsoft.com/office/officeart/2005/8/layout/process4"/>
    <dgm:cxn modelId="{1E985DBC-4C49-4999-9E75-8D6C0A68674D}" type="presParOf" srcId="{DE0731E1-E1CE-4520-A653-B5F47BDC515D}" destId="{538AB9E2-28EB-4F48-8C8D-5FDE7AF7A4C3}" srcOrd="2" destOrd="0" presId="urn:microsoft.com/office/officeart/2005/8/layout/process4"/>
    <dgm:cxn modelId="{FC24BCD3-C899-4C98-97DC-B2C7D2F904D2}" type="presParOf" srcId="{538AB9E2-28EB-4F48-8C8D-5FDE7AF7A4C3}" destId="{26A5A7CD-807B-4D1A-A219-7B50E958E302}" srcOrd="0" destOrd="0" presId="urn:microsoft.com/office/officeart/2005/8/layout/process4"/>
    <dgm:cxn modelId="{964B3F4A-E71A-42E7-B111-A65A1B6607C8}" type="presParOf" srcId="{538AB9E2-28EB-4F48-8C8D-5FDE7AF7A4C3}" destId="{D6666850-9656-4825-82FD-72EEA0E32E96}" srcOrd="1" destOrd="0" presId="urn:microsoft.com/office/officeart/2005/8/layout/process4"/>
    <dgm:cxn modelId="{AFE7D9DC-D494-470E-87FD-C324D87160B6}" type="presParOf" srcId="{538AB9E2-28EB-4F48-8C8D-5FDE7AF7A4C3}" destId="{1D930798-EAD6-4CCC-BA6C-A160AEFBC49D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1D3AF9-88A3-45FB-BA56-D2455D27B30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7E468B-08EB-4442-A518-ED2606838A96}">
      <dgm:prSet/>
      <dgm:spPr/>
      <dgm:t>
        <a:bodyPr/>
        <a:lstStyle/>
        <a:p>
          <a:r>
            <a:rPr lang="en-US"/>
            <a:t>Optimize non-opioid analgesics</a:t>
          </a:r>
        </a:p>
      </dgm:t>
    </dgm:pt>
    <dgm:pt modelId="{182C8B16-A44A-4842-B2CF-A599CB989609}" type="parTrans" cxnId="{6AAEDB1A-8C64-40B1-8437-20ABACCA5A92}">
      <dgm:prSet/>
      <dgm:spPr/>
      <dgm:t>
        <a:bodyPr/>
        <a:lstStyle/>
        <a:p>
          <a:endParaRPr lang="en-US"/>
        </a:p>
      </dgm:t>
    </dgm:pt>
    <dgm:pt modelId="{6021F1FA-BA5B-4EC1-BD20-848EEA5BB745}" type="sibTrans" cxnId="{6AAEDB1A-8C64-40B1-8437-20ABACCA5A92}">
      <dgm:prSet/>
      <dgm:spPr/>
      <dgm:t>
        <a:bodyPr/>
        <a:lstStyle/>
        <a:p>
          <a:endParaRPr lang="en-US"/>
        </a:p>
      </dgm:t>
    </dgm:pt>
    <dgm:pt modelId="{163C2349-DE7F-4D98-8A22-F30F78D1C8AC}">
      <dgm:prSet/>
      <dgm:spPr/>
      <dgm:t>
        <a:bodyPr/>
        <a:lstStyle/>
        <a:p>
          <a:r>
            <a:rPr lang="en-US" dirty="0"/>
            <a:t>For SL products, split into TID or QID dosing </a:t>
          </a:r>
          <a:br>
            <a:rPr lang="en-US" dirty="0"/>
          </a:br>
          <a:r>
            <a:rPr lang="en-US" dirty="0"/>
            <a:t>e.g. 8 mg BID -&gt; 4 mg QID</a:t>
          </a:r>
        </a:p>
      </dgm:t>
    </dgm:pt>
    <dgm:pt modelId="{2F0D9CDA-75DA-48E3-A1BF-083471299699}" type="parTrans" cxnId="{EE714100-DB2C-4223-AED7-882533359266}">
      <dgm:prSet/>
      <dgm:spPr/>
      <dgm:t>
        <a:bodyPr/>
        <a:lstStyle/>
        <a:p>
          <a:endParaRPr lang="en-US"/>
        </a:p>
      </dgm:t>
    </dgm:pt>
    <dgm:pt modelId="{DB5F6F84-056E-4E8A-BE2A-E9AF7EEFBDD1}" type="sibTrans" cxnId="{EE714100-DB2C-4223-AED7-882533359266}">
      <dgm:prSet/>
      <dgm:spPr/>
      <dgm:t>
        <a:bodyPr/>
        <a:lstStyle/>
        <a:p>
          <a:endParaRPr lang="en-US"/>
        </a:p>
      </dgm:t>
    </dgm:pt>
    <dgm:pt modelId="{953B5D00-BF9B-44D7-A5AB-E31C7508C53A}">
      <dgm:prSet/>
      <dgm:spPr/>
      <dgm:t>
        <a:bodyPr/>
        <a:lstStyle/>
        <a:p>
          <a:r>
            <a:rPr lang="en-US"/>
            <a:t>Consider IV buprenorphine if available</a:t>
          </a:r>
        </a:p>
      </dgm:t>
    </dgm:pt>
    <dgm:pt modelId="{FB41D415-BB6E-4ABF-BB00-1CE2B6E6EB4D}" type="parTrans" cxnId="{F6CF0F35-2936-4840-A8DE-A4BCD56EB69C}">
      <dgm:prSet/>
      <dgm:spPr/>
      <dgm:t>
        <a:bodyPr/>
        <a:lstStyle/>
        <a:p>
          <a:endParaRPr lang="en-US"/>
        </a:p>
      </dgm:t>
    </dgm:pt>
    <dgm:pt modelId="{BBA5237E-8DC2-4375-9F85-0F7767737983}" type="sibTrans" cxnId="{F6CF0F35-2936-4840-A8DE-A4BCD56EB69C}">
      <dgm:prSet/>
      <dgm:spPr/>
      <dgm:t>
        <a:bodyPr/>
        <a:lstStyle/>
        <a:p>
          <a:endParaRPr lang="en-US"/>
        </a:p>
      </dgm:t>
    </dgm:pt>
    <dgm:pt modelId="{72DFDD57-82E1-4668-B953-8810ADCA341D}">
      <dgm:prSet/>
      <dgm:spPr/>
      <dgm:t>
        <a:bodyPr/>
        <a:lstStyle/>
        <a:p>
          <a:r>
            <a:rPr lang="en-US"/>
            <a:t>If full agonist opioids are required, DO NOT stop buprenorphine</a:t>
          </a:r>
        </a:p>
      </dgm:t>
    </dgm:pt>
    <dgm:pt modelId="{A352E65C-21AA-4D5D-BBD0-F59024D79ADD}" type="parTrans" cxnId="{4046AAD2-E370-402C-80A8-CD19DBDADA3A}">
      <dgm:prSet/>
      <dgm:spPr/>
      <dgm:t>
        <a:bodyPr/>
        <a:lstStyle/>
        <a:p>
          <a:endParaRPr lang="en-US"/>
        </a:p>
      </dgm:t>
    </dgm:pt>
    <dgm:pt modelId="{32DCF147-10FF-46FF-800B-EFD147961028}" type="sibTrans" cxnId="{4046AAD2-E370-402C-80A8-CD19DBDADA3A}">
      <dgm:prSet/>
      <dgm:spPr/>
      <dgm:t>
        <a:bodyPr/>
        <a:lstStyle/>
        <a:p>
          <a:endParaRPr lang="en-US"/>
        </a:p>
      </dgm:t>
    </dgm:pt>
    <dgm:pt modelId="{C58585B2-23F8-42E7-8087-CABBF0405BAC}">
      <dgm:prSet/>
      <dgm:spPr/>
      <dgm:t>
        <a:bodyPr/>
        <a:lstStyle/>
        <a:p>
          <a:r>
            <a:rPr lang="en-US" dirty="0"/>
            <a:t>Shared decision making with patient regarding risks and benefits</a:t>
          </a:r>
        </a:p>
      </dgm:t>
    </dgm:pt>
    <dgm:pt modelId="{F0A4EA15-0A2B-4A42-BBF3-1C9C86E59611}" type="parTrans" cxnId="{D9335A2E-9067-4C6A-8E3A-3FE691F5F9C0}">
      <dgm:prSet/>
      <dgm:spPr/>
      <dgm:t>
        <a:bodyPr/>
        <a:lstStyle/>
        <a:p>
          <a:endParaRPr lang="en-US"/>
        </a:p>
      </dgm:t>
    </dgm:pt>
    <dgm:pt modelId="{34D9AC8E-E41E-4892-83CD-22D0738BB955}" type="sibTrans" cxnId="{D9335A2E-9067-4C6A-8E3A-3FE691F5F9C0}">
      <dgm:prSet/>
      <dgm:spPr/>
      <dgm:t>
        <a:bodyPr/>
        <a:lstStyle/>
        <a:p>
          <a:endParaRPr lang="en-US"/>
        </a:p>
      </dgm:t>
    </dgm:pt>
    <dgm:pt modelId="{100B4BF1-6BF4-4D63-8BF0-F332D6547487}">
      <dgm:prSet/>
      <dgm:spPr/>
      <dgm:t>
        <a:bodyPr/>
        <a:lstStyle/>
        <a:p>
          <a:r>
            <a:rPr lang="en-US" dirty="0"/>
            <a:t>Consider hydromorphone for breakthrough pain </a:t>
          </a:r>
        </a:p>
      </dgm:t>
    </dgm:pt>
    <dgm:pt modelId="{DD0AD9AA-A166-4706-B029-7A9FB917D55D}" type="parTrans" cxnId="{41866BAF-71A2-477F-8AF6-09B8BFEC902D}">
      <dgm:prSet/>
      <dgm:spPr/>
      <dgm:t>
        <a:bodyPr/>
        <a:lstStyle/>
        <a:p>
          <a:endParaRPr lang="en-US"/>
        </a:p>
      </dgm:t>
    </dgm:pt>
    <dgm:pt modelId="{E4030CCB-0847-413A-B0EC-16B63F462E47}" type="sibTrans" cxnId="{41866BAF-71A2-477F-8AF6-09B8BFEC902D}">
      <dgm:prSet/>
      <dgm:spPr/>
      <dgm:t>
        <a:bodyPr/>
        <a:lstStyle/>
        <a:p>
          <a:endParaRPr lang="en-US"/>
        </a:p>
      </dgm:t>
    </dgm:pt>
    <dgm:pt modelId="{279610F7-119D-4798-9A8A-46090611675B}">
      <dgm:prSet/>
      <dgm:spPr/>
      <dgm:t>
        <a:bodyPr/>
        <a:lstStyle/>
        <a:p>
          <a:r>
            <a:rPr lang="en-US"/>
            <a:t>Ensure appropriate opioid-tolerant dosing</a:t>
          </a:r>
        </a:p>
      </dgm:t>
    </dgm:pt>
    <dgm:pt modelId="{A58A427A-902B-41D8-806C-3851D15DA153}" type="parTrans" cxnId="{AFAD6459-E897-4694-822D-BCE3F9E91377}">
      <dgm:prSet/>
      <dgm:spPr/>
      <dgm:t>
        <a:bodyPr/>
        <a:lstStyle/>
        <a:p>
          <a:endParaRPr lang="en-US"/>
        </a:p>
      </dgm:t>
    </dgm:pt>
    <dgm:pt modelId="{1C62C194-7084-440D-AADD-045EEFFFEEEB}" type="sibTrans" cxnId="{AFAD6459-E897-4694-822D-BCE3F9E91377}">
      <dgm:prSet/>
      <dgm:spPr/>
      <dgm:t>
        <a:bodyPr/>
        <a:lstStyle/>
        <a:p>
          <a:endParaRPr lang="en-US"/>
        </a:p>
      </dgm:t>
    </dgm:pt>
    <dgm:pt modelId="{792905FE-C9AB-41D8-9332-263DFF493774}">
      <dgm:prSet/>
      <dgm:spPr/>
      <dgm:t>
        <a:bodyPr/>
        <a:lstStyle/>
        <a:p>
          <a:r>
            <a:rPr lang="en-US"/>
            <a:t>Buprenorphine 8 mg Q12h ~ 480 mg MEDD </a:t>
          </a:r>
        </a:p>
      </dgm:t>
    </dgm:pt>
    <dgm:pt modelId="{ECB4A0FF-A3E9-40B4-A6CA-2E58E473FBF6}" type="parTrans" cxnId="{E62D5A90-E62E-41C2-967A-75A967F24978}">
      <dgm:prSet/>
      <dgm:spPr/>
      <dgm:t>
        <a:bodyPr/>
        <a:lstStyle/>
        <a:p>
          <a:endParaRPr lang="en-US"/>
        </a:p>
      </dgm:t>
    </dgm:pt>
    <dgm:pt modelId="{0B369CF8-C111-4B2F-AB07-996DD8B528CA}" type="sibTrans" cxnId="{E62D5A90-E62E-41C2-967A-75A967F24978}">
      <dgm:prSet/>
      <dgm:spPr/>
      <dgm:t>
        <a:bodyPr/>
        <a:lstStyle/>
        <a:p>
          <a:endParaRPr lang="en-US"/>
        </a:p>
      </dgm:t>
    </dgm:pt>
    <dgm:pt modelId="{84E6FA78-7CF9-4939-9C90-2357AE42A87B}" type="pres">
      <dgm:prSet presAssocID="{641D3AF9-88A3-45FB-BA56-D2455D27B30A}" presName="linear" presStyleCnt="0">
        <dgm:presLayoutVars>
          <dgm:animLvl val="lvl"/>
          <dgm:resizeHandles val="exact"/>
        </dgm:presLayoutVars>
      </dgm:prSet>
      <dgm:spPr/>
    </dgm:pt>
    <dgm:pt modelId="{265BFBE3-A60F-4A4E-AAAF-B03877E99987}" type="pres">
      <dgm:prSet presAssocID="{217E468B-08EB-4442-A518-ED2606838A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8A42606-B573-49C4-9C46-4E2C3924E5F2}" type="pres">
      <dgm:prSet presAssocID="{6021F1FA-BA5B-4EC1-BD20-848EEA5BB745}" presName="spacer" presStyleCnt="0"/>
      <dgm:spPr/>
    </dgm:pt>
    <dgm:pt modelId="{079B506A-A462-4780-8220-44688C632D90}" type="pres">
      <dgm:prSet presAssocID="{163C2349-DE7F-4D98-8A22-F30F78D1C8A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CF83A04-B658-498E-986F-5F1D4E7AD5D4}" type="pres">
      <dgm:prSet presAssocID="{DB5F6F84-056E-4E8A-BE2A-E9AF7EEFBDD1}" presName="spacer" presStyleCnt="0"/>
      <dgm:spPr/>
    </dgm:pt>
    <dgm:pt modelId="{C66E959D-383A-4DB7-8C0A-D0F7A094C8D7}" type="pres">
      <dgm:prSet presAssocID="{953B5D00-BF9B-44D7-A5AB-E31C7508C5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A8D7A51-5D29-4FAA-948B-4CFB577AA771}" type="pres">
      <dgm:prSet presAssocID="{BBA5237E-8DC2-4375-9F85-0F7767737983}" presName="spacer" presStyleCnt="0"/>
      <dgm:spPr/>
    </dgm:pt>
    <dgm:pt modelId="{C82949D7-7BFF-4FF9-8D81-1022D788C638}" type="pres">
      <dgm:prSet presAssocID="{72DFDD57-82E1-4668-B953-8810ADCA34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9FC063E-7777-4089-AA6D-D7F3E3ED4C6F}" type="pres">
      <dgm:prSet presAssocID="{72DFDD57-82E1-4668-B953-8810ADCA341D}" presName="childText" presStyleLbl="revTx" presStyleIdx="0" presStyleCnt="2">
        <dgm:presLayoutVars>
          <dgm:bulletEnabled val="1"/>
        </dgm:presLayoutVars>
      </dgm:prSet>
      <dgm:spPr/>
    </dgm:pt>
    <dgm:pt modelId="{5C2AAC5B-2FFB-43C9-99D5-774023BFDBE2}" type="pres">
      <dgm:prSet presAssocID="{279610F7-119D-4798-9A8A-46090611675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1A0CC31-2D69-43D2-8A72-CF2863130E86}" type="pres">
      <dgm:prSet presAssocID="{279610F7-119D-4798-9A8A-4609061167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E714100-DB2C-4223-AED7-882533359266}" srcId="{641D3AF9-88A3-45FB-BA56-D2455D27B30A}" destId="{163C2349-DE7F-4D98-8A22-F30F78D1C8AC}" srcOrd="1" destOrd="0" parTransId="{2F0D9CDA-75DA-48E3-A1BF-083471299699}" sibTransId="{DB5F6F84-056E-4E8A-BE2A-E9AF7EEFBDD1}"/>
    <dgm:cxn modelId="{6AAEDB1A-8C64-40B1-8437-20ABACCA5A92}" srcId="{641D3AF9-88A3-45FB-BA56-D2455D27B30A}" destId="{217E468B-08EB-4442-A518-ED2606838A96}" srcOrd="0" destOrd="0" parTransId="{182C8B16-A44A-4842-B2CF-A599CB989609}" sibTransId="{6021F1FA-BA5B-4EC1-BD20-848EEA5BB745}"/>
    <dgm:cxn modelId="{FFED061E-2FE3-4827-845E-13FF531DC14E}" type="presOf" srcId="{641D3AF9-88A3-45FB-BA56-D2455D27B30A}" destId="{84E6FA78-7CF9-4939-9C90-2357AE42A87B}" srcOrd="0" destOrd="0" presId="urn:microsoft.com/office/officeart/2005/8/layout/vList2"/>
    <dgm:cxn modelId="{979E6D1E-A767-41F0-9A1B-0EF9C8A95292}" type="presOf" srcId="{792905FE-C9AB-41D8-9332-263DFF493774}" destId="{91A0CC31-2D69-43D2-8A72-CF2863130E86}" srcOrd="0" destOrd="0" presId="urn:microsoft.com/office/officeart/2005/8/layout/vList2"/>
    <dgm:cxn modelId="{D9335A2E-9067-4C6A-8E3A-3FE691F5F9C0}" srcId="{72DFDD57-82E1-4668-B953-8810ADCA341D}" destId="{C58585B2-23F8-42E7-8087-CABBF0405BAC}" srcOrd="0" destOrd="0" parTransId="{F0A4EA15-0A2B-4A42-BBF3-1C9C86E59611}" sibTransId="{34D9AC8E-E41E-4892-83CD-22D0738BB955}"/>
    <dgm:cxn modelId="{F6CF0F35-2936-4840-A8DE-A4BCD56EB69C}" srcId="{641D3AF9-88A3-45FB-BA56-D2455D27B30A}" destId="{953B5D00-BF9B-44D7-A5AB-E31C7508C53A}" srcOrd="2" destOrd="0" parTransId="{FB41D415-BB6E-4ABF-BB00-1CE2B6E6EB4D}" sibTransId="{BBA5237E-8DC2-4375-9F85-0F7767737983}"/>
    <dgm:cxn modelId="{D9CADA44-4538-4FEA-9CC1-9374EBB57F07}" type="presOf" srcId="{72DFDD57-82E1-4668-B953-8810ADCA341D}" destId="{C82949D7-7BFF-4FF9-8D81-1022D788C638}" srcOrd="0" destOrd="0" presId="urn:microsoft.com/office/officeart/2005/8/layout/vList2"/>
    <dgm:cxn modelId="{8C345E70-F2B2-41E8-95C6-FCF2010E232B}" type="presOf" srcId="{279610F7-119D-4798-9A8A-46090611675B}" destId="{5C2AAC5B-2FFB-43C9-99D5-774023BFDBE2}" srcOrd="0" destOrd="0" presId="urn:microsoft.com/office/officeart/2005/8/layout/vList2"/>
    <dgm:cxn modelId="{AFAD6459-E897-4694-822D-BCE3F9E91377}" srcId="{641D3AF9-88A3-45FB-BA56-D2455D27B30A}" destId="{279610F7-119D-4798-9A8A-46090611675B}" srcOrd="4" destOrd="0" parTransId="{A58A427A-902B-41D8-806C-3851D15DA153}" sibTransId="{1C62C194-7084-440D-AADD-045EEFFFEEEB}"/>
    <dgm:cxn modelId="{8BEA348E-69E2-48F2-B7A7-8EB46B624E6B}" type="presOf" srcId="{217E468B-08EB-4442-A518-ED2606838A96}" destId="{265BFBE3-A60F-4A4E-AAAF-B03877E99987}" srcOrd="0" destOrd="0" presId="urn:microsoft.com/office/officeart/2005/8/layout/vList2"/>
    <dgm:cxn modelId="{E62D5A90-E62E-41C2-967A-75A967F24978}" srcId="{279610F7-119D-4798-9A8A-46090611675B}" destId="{792905FE-C9AB-41D8-9332-263DFF493774}" srcOrd="0" destOrd="0" parTransId="{ECB4A0FF-A3E9-40B4-A6CA-2E58E473FBF6}" sibTransId="{0B369CF8-C111-4B2F-AB07-996DD8B528CA}"/>
    <dgm:cxn modelId="{05F219AD-27B6-443B-91FB-79055522B45F}" type="presOf" srcId="{163C2349-DE7F-4D98-8A22-F30F78D1C8AC}" destId="{079B506A-A462-4780-8220-44688C632D90}" srcOrd="0" destOrd="0" presId="urn:microsoft.com/office/officeart/2005/8/layout/vList2"/>
    <dgm:cxn modelId="{41866BAF-71A2-477F-8AF6-09B8BFEC902D}" srcId="{72DFDD57-82E1-4668-B953-8810ADCA341D}" destId="{100B4BF1-6BF4-4D63-8BF0-F332D6547487}" srcOrd="1" destOrd="0" parTransId="{DD0AD9AA-A166-4706-B029-7A9FB917D55D}" sibTransId="{E4030CCB-0847-413A-B0EC-16B63F462E47}"/>
    <dgm:cxn modelId="{6F9B81BB-FE50-48BC-BDFF-FADF1ED514F2}" type="presOf" srcId="{100B4BF1-6BF4-4D63-8BF0-F332D6547487}" destId="{29FC063E-7777-4089-AA6D-D7F3E3ED4C6F}" srcOrd="0" destOrd="1" presId="urn:microsoft.com/office/officeart/2005/8/layout/vList2"/>
    <dgm:cxn modelId="{95A4A7BE-76C0-4CC9-A95A-B5C0BBD2C321}" type="presOf" srcId="{953B5D00-BF9B-44D7-A5AB-E31C7508C53A}" destId="{C66E959D-383A-4DB7-8C0A-D0F7A094C8D7}" srcOrd="0" destOrd="0" presId="urn:microsoft.com/office/officeart/2005/8/layout/vList2"/>
    <dgm:cxn modelId="{4046AAD2-E370-402C-80A8-CD19DBDADA3A}" srcId="{641D3AF9-88A3-45FB-BA56-D2455D27B30A}" destId="{72DFDD57-82E1-4668-B953-8810ADCA341D}" srcOrd="3" destOrd="0" parTransId="{A352E65C-21AA-4D5D-BBD0-F59024D79ADD}" sibTransId="{32DCF147-10FF-46FF-800B-EFD147961028}"/>
    <dgm:cxn modelId="{E9DA69F7-ADBA-412B-B3E3-15066CC52DFD}" type="presOf" srcId="{C58585B2-23F8-42E7-8087-CABBF0405BAC}" destId="{29FC063E-7777-4089-AA6D-D7F3E3ED4C6F}" srcOrd="0" destOrd="0" presId="urn:microsoft.com/office/officeart/2005/8/layout/vList2"/>
    <dgm:cxn modelId="{0ED2B6D2-2687-47C4-9644-3DEC1D104995}" type="presParOf" srcId="{84E6FA78-7CF9-4939-9C90-2357AE42A87B}" destId="{265BFBE3-A60F-4A4E-AAAF-B03877E99987}" srcOrd="0" destOrd="0" presId="urn:microsoft.com/office/officeart/2005/8/layout/vList2"/>
    <dgm:cxn modelId="{C637DC38-79E2-4C1A-8137-3C462254B82B}" type="presParOf" srcId="{84E6FA78-7CF9-4939-9C90-2357AE42A87B}" destId="{A8A42606-B573-49C4-9C46-4E2C3924E5F2}" srcOrd="1" destOrd="0" presId="urn:microsoft.com/office/officeart/2005/8/layout/vList2"/>
    <dgm:cxn modelId="{09441A4B-7F45-4BD1-9BE4-DC80A1A4E585}" type="presParOf" srcId="{84E6FA78-7CF9-4939-9C90-2357AE42A87B}" destId="{079B506A-A462-4780-8220-44688C632D90}" srcOrd="2" destOrd="0" presId="urn:microsoft.com/office/officeart/2005/8/layout/vList2"/>
    <dgm:cxn modelId="{440E0267-8AFA-400F-A30F-45FAE3FA69C6}" type="presParOf" srcId="{84E6FA78-7CF9-4939-9C90-2357AE42A87B}" destId="{9CF83A04-B658-498E-986F-5F1D4E7AD5D4}" srcOrd="3" destOrd="0" presId="urn:microsoft.com/office/officeart/2005/8/layout/vList2"/>
    <dgm:cxn modelId="{01629AA3-23D9-458C-ACB1-9D77C6CE9336}" type="presParOf" srcId="{84E6FA78-7CF9-4939-9C90-2357AE42A87B}" destId="{C66E959D-383A-4DB7-8C0A-D0F7A094C8D7}" srcOrd="4" destOrd="0" presId="urn:microsoft.com/office/officeart/2005/8/layout/vList2"/>
    <dgm:cxn modelId="{3FC90442-926E-4C32-8211-6E6BBCD409D7}" type="presParOf" srcId="{84E6FA78-7CF9-4939-9C90-2357AE42A87B}" destId="{EA8D7A51-5D29-4FAA-948B-4CFB577AA771}" srcOrd="5" destOrd="0" presId="urn:microsoft.com/office/officeart/2005/8/layout/vList2"/>
    <dgm:cxn modelId="{D1D211CB-F450-4E3C-9CDC-E4F8B6CCA12E}" type="presParOf" srcId="{84E6FA78-7CF9-4939-9C90-2357AE42A87B}" destId="{C82949D7-7BFF-4FF9-8D81-1022D788C638}" srcOrd="6" destOrd="0" presId="urn:microsoft.com/office/officeart/2005/8/layout/vList2"/>
    <dgm:cxn modelId="{E39EC4ED-A907-4B72-AEE0-BDA373E2AD9E}" type="presParOf" srcId="{84E6FA78-7CF9-4939-9C90-2357AE42A87B}" destId="{29FC063E-7777-4089-AA6D-D7F3E3ED4C6F}" srcOrd="7" destOrd="0" presId="urn:microsoft.com/office/officeart/2005/8/layout/vList2"/>
    <dgm:cxn modelId="{2476C941-1B93-4108-9FAB-4672EF0C0FE1}" type="presParOf" srcId="{84E6FA78-7CF9-4939-9C90-2357AE42A87B}" destId="{5C2AAC5B-2FFB-43C9-99D5-774023BFDBE2}" srcOrd="8" destOrd="0" presId="urn:microsoft.com/office/officeart/2005/8/layout/vList2"/>
    <dgm:cxn modelId="{9FD3196A-48F2-45F9-A35C-3B37DA87E89E}" type="presParOf" srcId="{84E6FA78-7CF9-4939-9C90-2357AE42A87B}" destId="{91A0CC31-2D69-43D2-8A72-CF2863130E8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ABE2F3-FA67-4D7C-9D37-5FDBB33789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4090B9D-D74A-47FE-9D42-79E684257E35}">
      <dgm:prSet/>
      <dgm:spPr/>
      <dgm:t>
        <a:bodyPr/>
        <a:lstStyle/>
        <a:p>
          <a:r>
            <a:rPr lang="en-US"/>
            <a:t>Safest opioid in terms of overdose risk and adverse effect profile</a:t>
          </a:r>
        </a:p>
      </dgm:t>
    </dgm:pt>
    <dgm:pt modelId="{0A05B421-8D07-46A6-BAF7-6AF77057F5C8}" type="parTrans" cxnId="{2A8C7BD7-20DC-4D65-91C1-C31236D73C30}">
      <dgm:prSet/>
      <dgm:spPr/>
      <dgm:t>
        <a:bodyPr/>
        <a:lstStyle/>
        <a:p>
          <a:endParaRPr lang="en-US"/>
        </a:p>
      </dgm:t>
    </dgm:pt>
    <dgm:pt modelId="{B9121C06-343E-4AAE-AEB2-EA21E6897AA8}" type="sibTrans" cxnId="{2A8C7BD7-20DC-4D65-91C1-C31236D73C30}">
      <dgm:prSet/>
      <dgm:spPr/>
      <dgm:t>
        <a:bodyPr/>
        <a:lstStyle/>
        <a:p>
          <a:endParaRPr lang="en-US"/>
        </a:p>
      </dgm:t>
    </dgm:pt>
    <dgm:pt modelId="{4EAC747A-CE69-4669-9FE7-562D02B295C3}">
      <dgm:prSet/>
      <dgm:spPr/>
      <dgm:t>
        <a:bodyPr/>
        <a:lstStyle/>
        <a:p>
          <a:r>
            <a:rPr lang="en-US"/>
            <a:t>High tolerability in opioid-sensitive patients</a:t>
          </a:r>
        </a:p>
      </dgm:t>
    </dgm:pt>
    <dgm:pt modelId="{106F63AF-7FB3-433C-AE21-C67072E086F5}" type="parTrans" cxnId="{8759CE52-9748-4F26-B63F-94FC3EBBA80C}">
      <dgm:prSet/>
      <dgm:spPr/>
      <dgm:t>
        <a:bodyPr/>
        <a:lstStyle/>
        <a:p>
          <a:endParaRPr lang="en-US"/>
        </a:p>
      </dgm:t>
    </dgm:pt>
    <dgm:pt modelId="{AD9A9EAC-5CC6-44AD-9476-7E88F406651E}" type="sibTrans" cxnId="{8759CE52-9748-4F26-B63F-94FC3EBBA80C}">
      <dgm:prSet/>
      <dgm:spPr/>
      <dgm:t>
        <a:bodyPr/>
        <a:lstStyle/>
        <a:p>
          <a:endParaRPr lang="en-US"/>
        </a:p>
      </dgm:t>
    </dgm:pt>
    <dgm:pt modelId="{D205B237-26FC-4928-A250-21927FFFFF49}">
      <dgm:prSet/>
      <dgm:spPr/>
      <dgm:t>
        <a:bodyPr/>
        <a:lstStyle/>
        <a:p>
          <a:r>
            <a:rPr lang="en-US"/>
            <a:t>Formulations for pain may be inadequate for patients with high opioid requirements – can consider off-label OUD formulations</a:t>
          </a:r>
        </a:p>
      </dgm:t>
    </dgm:pt>
    <dgm:pt modelId="{4630AF18-E71C-412E-B139-85CBAD2626F9}" type="parTrans" cxnId="{544D0EC8-472A-445C-94DA-BE2880EE209D}">
      <dgm:prSet/>
      <dgm:spPr/>
      <dgm:t>
        <a:bodyPr/>
        <a:lstStyle/>
        <a:p>
          <a:endParaRPr lang="en-US"/>
        </a:p>
      </dgm:t>
    </dgm:pt>
    <dgm:pt modelId="{7A554A00-10C3-4511-AA97-A71DE9F83953}" type="sibTrans" cxnId="{544D0EC8-472A-445C-94DA-BE2880EE209D}">
      <dgm:prSet/>
      <dgm:spPr/>
      <dgm:t>
        <a:bodyPr/>
        <a:lstStyle/>
        <a:p>
          <a:endParaRPr lang="en-US"/>
        </a:p>
      </dgm:t>
    </dgm:pt>
    <dgm:pt modelId="{6E1C8F44-DED4-4E84-AA88-0755A0111C48}">
      <dgm:prSet/>
      <dgm:spPr/>
      <dgm:t>
        <a:bodyPr/>
        <a:lstStyle/>
        <a:p>
          <a:r>
            <a:rPr lang="en-US"/>
            <a:t>Risk of precipitated withdrawal is very low for any buprenorphine product indicated for pain</a:t>
          </a:r>
        </a:p>
      </dgm:t>
    </dgm:pt>
    <dgm:pt modelId="{79BB5104-2FD0-403F-A3C8-FEAEFB5A0144}" type="parTrans" cxnId="{D967950F-B91A-4034-9864-515D684F7ADD}">
      <dgm:prSet/>
      <dgm:spPr/>
      <dgm:t>
        <a:bodyPr/>
        <a:lstStyle/>
        <a:p>
          <a:endParaRPr lang="en-US"/>
        </a:p>
      </dgm:t>
    </dgm:pt>
    <dgm:pt modelId="{B3021A55-4B21-4B12-BDCE-73880BCFB673}" type="sibTrans" cxnId="{D967950F-B91A-4034-9864-515D684F7ADD}">
      <dgm:prSet/>
      <dgm:spPr/>
      <dgm:t>
        <a:bodyPr/>
        <a:lstStyle/>
        <a:p>
          <a:endParaRPr lang="en-US"/>
        </a:p>
      </dgm:t>
    </dgm:pt>
    <dgm:pt modelId="{AA76141F-BA73-4E34-93BC-964093B0B588}" type="pres">
      <dgm:prSet presAssocID="{0AABE2F3-FA67-4D7C-9D37-5FDBB33789A5}" presName="linear" presStyleCnt="0">
        <dgm:presLayoutVars>
          <dgm:animLvl val="lvl"/>
          <dgm:resizeHandles val="exact"/>
        </dgm:presLayoutVars>
      </dgm:prSet>
      <dgm:spPr/>
    </dgm:pt>
    <dgm:pt modelId="{37DA953D-E484-4E17-B78B-7BE501DB47E4}" type="pres">
      <dgm:prSet presAssocID="{64090B9D-D74A-47FE-9D42-79E684257E3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AF09411-45CB-47A3-AB4D-B27F17BC1C68}" type="pres">
      <dgm:prSet presAssocID="{B9121C06-343E-4AAE-AEB2-EA21E6897AA8}" presName="spacer" presStyleCnt="0"/>
      <dgm:spPr/>
    </dgm:pt>
    <dgm:pt modelId="{A18B7BFF-6AD7-47F0-BB4A-E4C65EF20510}" type="pres">
      <dgm:prSet presAssocID="{4EAC747A-CE69-4669-9FE7-562D02B295C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C1410E1-C0FD-45C1-8E1E-33A7B61841F2}" type="pres">
      <dgm:prSet presAssocID="{AD9A9EAC-5CC6-44AD-9476-7E88F406651E}" presName="spacer" presStyleCnt="0"/>
      <dgm:spPr/>
    </dgm:pt>
    <dgm:pt modelId="{82D80612-8609-4928-8FDC-4D9779DB3EF8}" type="pres">
      <dgm:prSet presAssocID="{D205B237-26FC-4928-A250-21927FFFFF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0F1A30-7A18-4460-96F4-8272F6F5AD54}" type="pres">
      <dgm:prSet presAssocID="{7A554A00-10C3-4511-AA97-A71DE9F83953}" presName="spacer" presStyleCnt="0"/>
      <dgm:spPr/>
    </dgm:pt>
    <dgm:pt modelId="{819FE3CD-2881-4221-A636-D8A132D431F7}" type="pres">
      <dgm:prSet presAssocID="{6E1C8F44-DED4-4E84-AA88-0755A0111C4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967950F-B91A-4034-9864-515D684F7ADD}" srcId="{0AABE2F3-FA67-4D7C-9D37-5FDBB33789A5}" destId="{6E1C8F44-DED4-4E84-AA88-0755A0111C48}" srcOrd="3" destOrd="0" parTransId="{79BB5104-2FD0-403F-A3C8-FEAEFB5A0144}" sibTransId="{B3021A55-4B21-4B12-BDCE-73880BCFB673}"/>
    <dgm:cxn modelId="{073B3E1B-78E1-460C-B030-1C012E20C143}" type="presOf" srcId="{64090B9D-D74A-47FE-9D42-79E684257E35}" destId="{37DA953D-E484-4E17-B78B-7BE501DB47E4}" srcOrd="0" destOrd="0" presId="urn:microsoft.com/office/officeart/2005/8/layout/vList2"/>
    <dgm:cxn modelId="{52BA9644-3D2D-4538-9CEC-569B1988D9B8}" type="presOf" srcId="{4EAC747A-CE69-4669-9FE7-562D02B295C3}" destId="{A18B7BFF-6AD7-47F0-BB4A-E4C65EF20510}" srcOrd="0" destOrd="0" presId="urn:microsoft.com/office/officeart/2005/8/layout/vList2"/>
    <dgm:cxn modelId="{8759CE52-9748-4F26-B63F-94FC3EBBA80C}" srcId="{0AABE2F3-FA67-4D7C-9D37-5FDBB33789A5}" destId="{4EAC747A-CE69-4669-9FE7-562D02B295C3}" srcOrd="1" destOrd="0" parTransId="{106F63AF-7FB3-433C-AE21-C67072E086F5}" sibTransId="{AD9A9EAC-5CC6-44AD-9476-7E88F406651E}"/>
    <dgm:cxn modelId="{BA15DBA2-51DA-43CF-8641-2E1754CA1BC7}" type="presOf" srcId="{0AABE2F3-FA67-4D7C-9D37-5FDBB33789A5}" destId="{AA76141F-BA73-4E34-93BC-964093B0B588}" srcOrd="0" destOrd="0" presId="urn:microsoft.com/office/officeart/2005/8/layout/vList2"/>
    <dgm:cxn modelId="{544D0EC8-472A-445C-94DA-BE2880EE209D}" srcId="{0AABE2F3-FA67-4D7C-9D37-5FDBB33789A5}" destId="{D205B237-26FC-4928-A250-21927FFFFF49}" srcOrd="2" destOrd="0" parTransId="{4630AF18-E71C-412E-B139-85CBAD2626F9}" sibTransId="{7A554A00-10C3-4511-AA97-A71DE9F83953}"/>
    <dgm:cxn modelId="{2A8C7BD7-20DC-4D65-91C1-C31236D73C30}" srcId="{0AABE2F3-FA67-4D7C-9D37-5FDBB33789A5}" destId="{64090B9D-D74A-47FE-9D42-79E684257E35}" srcOrd="0" destOrd="0" parTransId="{0A05B421-8D07-46A6-BAF7-6AF77057F5C8}" sibTransId="{B9121C06-343E-4AAE-AEB2-EA21E6897AA8}"/>
    <dgm:cxn modelId="{72BE4AF0-AF30-4226-89E0-5B7EFBEFDD88}" type="presOf" srcId="{6E1C8F44-DED4-4E84-AA88-0755A0111C48}" destId="{819FE3CD-2881-4221-A636-D8A132D431F7}" srcOrd="0" destOrd="0" presId="urn:microsoft.com/office/officeart/2005/8/layout/vList2"/>
    <dgm:cxn modelId="{A1FAEDF4-48E6-41C9-955F-9F0FA4DD5F8A}" type="presOf" srcId="{D205B237-26FC-4928-A250-21927FFFFF49}" destId="{82D80612-8609-4928-8FDC-4D9779DB3EF8}" srcOrd="0" destOrd="0" presId="urn:microsoft.com/office/officeart/2005/8/layout/vList2"/>
    <dgm:cxn modelId="{730A3841-5545-41EC-9AAD-9AE7E717230E}" type="presParOf" srcId="{AA76141F-BA73-4E34-93BC-964093B0B588}" destId="{37DA953D-E484-4E17-B78B-7BE501DB47E4}" srcOrd="0" destOrd="0" presId="urn:microsoft.com/office/officeart/2005/8/layout/vList2"/>
    <dgm:cxn modelId="{DBB93225-356D-4F10-AFB1-1AFCD161E525}" type="presParOf" srcId="{AA76141F-BA73-4E34-93BC-964093B0B588}" destId="{5AF09411-45CB-47A3-AB4D-B27F17BC1C68}" srcOrd="1" destOrd="0" presId="urn:microsoft.com/office/officeart/2005/8/layout/vList2"/>
    <dgm:cxn modelId="{47E4F232-44B5-4948-AADF-2981FCFF218E}" type="presParOf" srcId="{AA76141F-BA73-4E34-93BC-964093B0B588}" destId="{A18B7BFF-6AD7-47F0-BB4A-E4C65EF20510}" srcOrd="2" destOrd="0" presId="urn:microsoft.com/office/officeart/2005/8/layout/vList2"/>
    <dgm:cxn modelId="{1D8B9A3B-9A2E-4480-A4A5-AD30337EAF2F}" type="presParOf" srcId="{AA76141F-BA73-4E34-93BC-964093B0B588}" destId="{FC1410E1-C0FD-45C1-8E1E-33A7B61841F2}" srcOrd="3" destOrd="0" presId="urn:microsoft.com/office/officeart/2005/8/layout/vList2"/>
    <dgm:cxn modelId="{40B32A56-CA7B-4C92-9A0D-2815AB51F7D6}" type="presParOf" srcId="{AA76141F-BA73-4E34-93BC-964093B0B588}" destId="{82D80612-8609-4928-8FDC-4D9779DB3EF8}" srcOrd="4" destOrd="0" presId="urn:microsoft.com/office/officeart/2005/8/layout/vList2"/>
    <dgm:cxn modelId="{A9B27835-BBB0-4C82-8A31-319CB3CC9DBA}" type="presParOf" srcId="{AA76141F-BA73-4E34-93BC-964093B0B588}" destId="{410F1A30-7A18-4460-96F4-8272F6F5AD54}" srcOrd="5" destOrd="0" presId="urn:microsoft.com/office/officeart/2005/8/layout/vList2"/>
    <dgm:cxn modelId="{E6DF5984-EB50-433B-A8F1-FE95D898374D}" type="presParOf" srcId="{AA76141F-BA73-4E34-93BC-964093B0B588}" destId="{819FE3CD-2881-4221-A636-D8A132D431F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9E98E-9337-4618-BE01-65E419BF68E2}">
      <dsp:nvSpPr>
        <dsp:cNvPr id="0" name=""/>
        <dsp:cNvSpPr/>
      </dsp:nvSpPr>
      <dsp:spPr>
        <a:xfrm>
          <a:off x="0" y="462"/>
          <a:ext cx="10058399" cy="1081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41AD5-8639-49C5-B840-5938A1DAFF13}">
      <dsp:nvSpPr>
        <dsp:cNvPr id="0" name=""/>
        <dsp:cNvSpPr/>
      </dsp:nvSpPr>
      <dsp:spPr>
        <a:xfrm>
          <a:off x="327145" y="243793"/>
          <a:ext cx="594810" cy="594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1947C-0D7C-4706-A408-7D683567BA70}">
      <dsp:nvSpPr>
        <dsp:cNvPr id="0" name=""/>
        <dsp:cNvSpPr/>
      </dsp:nvSpPr>
      <dsp:spPr>
        <a:xfrm>
          <a:off x="1249101" y="462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Discuss the potential role of buprenorphine for analgesia</a:t>
          </a:r>
        </a:p>
      </dsp:txBody>
      <dsp:txXfrm>
        <a:off x="1249101" y="462"/>
        <a:ext cx="8809298" cy="1081473"/>
      </dsp:txXfrm>
    </dsp:sp>
    <dsp:sp modelId="{E7480030-10BE-4F96-BE0E-BB7984EBD47E}">
      <dsp:nvSpPr>
        <dsp:cNvPr id="0" name=""/>
        <dsp:cNvSpPr/>
      </dsp:nvSpPr>
      <dsp:spPr>
        <a:xfrm>
          <a:off x="0" y="1352303"/>
          <a:ext cx="10058399" cy="10814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2D659-6DBF-44C6-8526-C4125867628F}">
      <dsp:nvSpPr>
        <dsp:cNvPr id="0" name=""/>
        <dsp:cNvSpPr/>
      </dsp:nvSpPr>
      <dsp:spPr>
        <a:xfrm>
          <a:off x="327145" y="1595634"/>
          <a:ext cx="594810" cy="594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BF181-0F6C-42FB-87E3-D85ABA25B2F5}">
      <dsp:nvSpPr>
        <dsp:cNvPr id="0" name=""/>
        <dsp:cNvSpPr/>
      </dsp:nvSpPr>
      <dsp:spPr>
        <a:xfrm>
          <a:off x="1249101" y="1352303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Compare buprenorphine to full agonist opioids in terms of its risks and benefits for analgesia</a:t>
          </a:r>
        </a:p>
      </dsp:txBody>
      <dsp:txXfrm>
        <a:off x="1249101" y="1352303"/>
        <a:ext cx="8809298" cy="1081473"/>
      </dsp:txXfrm>
    </dsp:sp>
    <dsp:sp modelId="{43DAF24D-C134-4F96-A0E1-AA6CAE671AD0}">
      <dsp:nvSpPr>
        <dsp:cNvPr id="0" name=""/>
        <dsp:cNvSpPr/>
      </dsp:nvSpPr>
      <dsp:spPr>
        <a:xfrm>
          <a:off x="0" y="2704144"/>
          <a:ext cx="10058399" cy="10814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E790-549B-4FF0-8E74-20592C8D4120}">
      <dsp:nvSpPr>
        <dsp:cNvPr id="0" name=""/>
        <dsp:cNvSpPr/>
      </dsp:nvSpPr>
      <dsp:spPr>
        <a:xfrm>
          <a:off x="327145" y="2947476"/>
          <a:ext cx="594810" cy="594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4CE29-BA3C-4F63-822D-1FED074B8182}">
      <dsp:nvSpPr>
        <dsp:cNvPr id="0" name=""/>
        <dsp:cNvSpPr/>
      </dsp:nvSpPr>
      <dsp:spPr>
        <a:xfrm>
          <a:off x="1249101" y="2704144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Evaluate patient candidacy for pain management with buprenorphine</a:t>
          </a:r>
        </a:p>
      </dsp:txBody>
      <dsp:txXfrm>
        <a:off x="1249101" y="2704144"/>
        <a:ext cx="8809298" cy="1081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C6A63-B015-5F43-A2D0-DF87387F4CD7}">
      <dsp:nvSpPr>
        <dsp:cNvPr id="0" name=""/>
        <dsp:cNvSpPr/>
      </dsp:nvSpPr>
      <dsp:spPr>
        <a:xfrm>
          <a:off x="0" y="1625600"/>
          <a:ext cx="10030691" cy="21674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8E42C-204D-5543-A612-3769259F2038}">
      <dsp:nvSpPr>
        <dsp:cNvPr id="0" name=""/>
        <dsp:cNvSpPr/>
      </dsp:nvSpPr>
      <dsp:spPr>
        <a:xfrm>
          <a:off x="4518" y="0"/>
          <a:ext cx="217315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1981</a:t>
          </a:r>
          <a:br>
            <a:rPr lang="en-US" sz="2000" kern="1200" dirty="0"/>
          </a:br>
          <a:r>
            <a:rPr lang="en-US" sz="2000" kern="1200" dirty="0"/>
            <a:t>Intravenous buprenorphine FDA approved for moderate/severe pain</a:t>
          </a:r>
        </a:p>
      </dsp:txBody>
      <dsp:txXfrm>
        <a:off x="4518" y="0"/>
        <a:ext cx="2173153" cy="2167466"/>
      </dsp:txXfrm>
    </dsp:sp>
    <dsp:sp modelId="{1AED4902-8FB6-FE4A-9B5A-BBF6BEBAD029}">
      <dsp:nvSpPr>
        <dsp:cNvPr id="0" name=""/>
        <dsp:cNvSpPr/>
      </dsp:nvSpPr>
      <dsp:spPr>
        <a:xfrm>
          <a:off x="820161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D1F0F-25B6-774A-B544-FF65AEF0B381}">
      <dsp:nvSpPr>
        <dsp:cNvPr id="0" name=""/>
        <dsp:cNvSpPr/>
      </dsp:nvSpPr>
      <dsp:spPr>
        <a:xfrm>
          <a:off x="2286328" y="3251200"/>
          <a:ext cx="217315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2002</a:t>
          </a:r>
          <a:br>
            <a:rPr lang="en-US" sz="2000" b="1" kern="1200" dirty="0"/>
          </a:br>
          <a:r>
            <a:rPr lang="en-US" sz="2000" b="0" kern="1200" dirty="0"/>
            <a:t>SL buprenorphine FDA approved for opioid addiction</a:t>
          </a:r>
        </a:p>
      </dsp:txBody>
      <dsp:txXfrm>
        <a:off x="2286328" y="3251200"/>
        <a:ext cx="2173153" cy="2167466"/>
      </dsp:txXfrm>
    </dsp:sp>
    <dsp:sp modelId="{18B138EE-3B07-D84E-BF2C-FCE3A5770AFB}">
      <dsp:nvSpPr>
        <dsp:cNvPr id="0" name=""/>
        <dsp:cNvSpPr/>
      </dsp:nvSpPr>
      <dsp:spPr>
        <a:xfrm>
          <a:off x="3101972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4DAD1-3DFD-C94D-8D25-41FA510A0801}">
      <dsp:nvSpPr>
        <dsp:cNvPr id="0" name=""/>
        <dsp:cNvSpPr/>
      </dsp:nvSpPr>
      <dsp:spPr>
        <a:xfrm>
          <a:off x="4568139" y="0"/>
          <a:ext cx="217315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2010</a:t>
          </a:r>
          <a:br>
            <a:rPr lang="en-US" sz="2000" b="1" kern="1200" dirty="0"/>
          </a:br>
          <a:r>
            <a:rPr lang="en-US" sz="2000" b="0" kern="1200" dirty="0"/>
            <a:t>Transdermal buprenorphine FDA approved for moderate/severe pain</a:t>
          </a:r>
          <a:endParaRPr lang="en-US" sz="2000" b="1" kern="1200" dirty="0"/>
        </a:p>
      </dsp:txBody>
      <dsp:txXfrm>
        <a:off x="4568139" y="0"/>
        <a:ext cx="2173153" cy="2167466"/>
      </dsp:txXfrm>
    </dsp:sp>
    <dsp:sp modelId="{621EF248-C578-2D47-B0CF-5A846B391B31}">
      <dsp:nvSpPr>
        <dsp:cNvPr id="0" name=""/>
        <dsp:cNvSpPr/>
      </dsp:nvSpPr>
      <dsp:spPr>
        <a:xfrm>
          <a:off x="5383782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2CDA8-E085-A14D-A7DA-CDA8E86E2D18}">
      <dsp:nvSpPr>
        <dsp:cNvPr id="0" name=""/>
        <dsp:cNvSpPr/>
      </dsp:nvSpPr>
      <dsp:spPr>
        <a:xfrm>
          <a:off x="6849950" y="3251200"/>
          <a:ext cx="217315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2015</a:t>
          </a:r>
          <a:br>
            <a:rPr lang="en-US" sz="2000" b="1" kern="1200" dirty="0"/>
          </a:br>
          <a:r>
            <a:rPr lang="en-US" sz="2000" b="0" kern="1200" dirty="0"/>
            <a:t>Buccal buprenorphine FDA approved for moderate/severe pain</a:t>
          </a:r>
          <a:endParaRPr lang="en-US" sz="2000" b="1" kern="1200" dirty="0"/>
        </a:p>
      </dsp:txBody>
      <dsp:txXfrm>
        <a:off x="6849950" y="3251200"/>
        <a:ext cx="2173153" cy="2167466"/>
      </dsp:txXfrm>
    </dsp:sp>
    <dsp:sp modelId="{7FA07205-B168-6F43-8DFD-3E1051EFFD53}">
      <dsp:nvSpPr>
        <dsp:cNvPr id="0" name=""/>
        <dsp:cNvSpPr/>
      </dsp:nvSpPr>
      <dsp:spPr>
        <a:xfrm>
          <a:off x="7665593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F0D35-C710-474C-9C5C-E2DB70C90607}">
      <dsp:nvSpPr>
        <dsp:cNvPr id="0" name=""/>
        <dsp:cNvSpPr/>
      </dsp:nvSpPr>
      <dsp:spPr>
        <a:xfrm>
          <a:off x="0" y="73909"/>
          <a:ext cx="4607443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100" kern="1200">
              <a:solidFill>
                <a:schemeClr val="bg1"/>
              </a:solidFill>
            </a:rPr>
            <a:t>μ receptor partial agonist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88" y="98497"/>
        <a:ext cx="4558267" cy="454509"/>
      </dsp:txXfrm>
    </dsp:sp>
    <dsp:sp modelId="{0D2DA513-778A-2A40-84B8-56E26DC68315}">
      <dsp:nvSpPr>
        <dsp:cNvPr id="0" name=""/>
        <dsp:cNvSpPr/>
      </dsp:nvSpPr>
      <dsp:spPr>
        <a:xfrm>
          <a:off x="0" y="577594"/>
          <a:ext cx="4607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Lower adverse effect profile</a:t>
          </a:r>
          <a:endParaRPr lang="en-US" sz="1600" kern="1200" dirty="0"/>
        </a:p>
      </dsp:txBody>
      <dsp:txXfrm>
        <a:off x="0" y="577594"/>
        <a:ext cx="4607443" cy="347760"/>
      </dsp:txXfrm>
    </dsp:sp>
    <dsp:sp modelId="{BFD10B0F-AD43-9B4F-83DC-4818A128A5DB}">
      <dsp:nvSpPr>
        <dsp:cNvPr id="0" name=""/>
        <dsp:cNvSpPr/>
      </dsp:nvSpPr>
      <dsp:spPr>
        <a:xfrm>
          <a:off x="0" y="925354"/>
          <a:ext cx="4607443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100" kern="1200">
              <a:solidFill>
                <a:schemeClr val="bg1"/>
              </a:solidFill>
            </a:rPr>
            <a:t>𝜅 receptor antagonist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88" y="949942"/>
        <a:ext cx="4558267" cy="454509"/>
      </dsp:txXfrm>
    </dsp:sp>
    <dsp:sp modelId="{AA8E3BE2-5605-8E45-9207-43E8662CE182}">
      <dsp:nvSpPr>
        <dsp:cNvPr id="0" name=""/>
        <dsp:cNvSpPr/>
      </dsp:nvSpPr>
      <dsp:spPr>
        <a:xfrm>
          <a:off x="0" y="1429039"/>
          <a:ext cx="4607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tx1"/>
            </a:buClr>
            <a:buChar char="•"/>
          </a:pPr>
          <a:r>
            <a:rPr lang="en-US" sz="1600" kern="1200">
              <a:solidFill>
                <a:schemeClr val="tx1"/>
              </a:solidFill>
            </a:rPr>
            <a:t>Reverse/limit hyperalgesia</a:t>
          </a:r>
          <a:endParaRPr lang="en-US" sz="1600" kern="1200" dirty="0"/>
        </a:p>
      </dsp:txBody>
      <dsp:txXfrm>
        <a:off x="0" y="1429039"/>
        <a:ext cx="4607443" cy="347760"/>
      </dsp:txXfrm>
    </dsp:sp>
    <dsp:sp modelId="{DE5ECB66-F4EC-144E-8C62-7123026F4D54}">
      <dsp:nvSpPr>
        <dsp:cNvPr id="0" name=""/>
        <dsp:cNvSpPr/>
      </dsp:nvSpPr>
      <dsp:spPr>
        <a:xfrm>
          <a:off x="0" y="1776799"/>
          <a:ext cx="4607443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100" kern="1200">
              <a:solidFill>
                <a:schemeClr val="bg1"/>
              </a:solidFill>
            </a:rPr>
            <a:t>Sodium channel blockade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88" y="1801387"/>
        <a:ext cx="4558267" cy="454509"/>
      </dsp:txXfrm>
    </dsp:sp>
    <dsp:sp modelId="{9701ACD9-15E9-CD48-AF6D-6692AFE6A371}">
      <dsp:nvSpPr>
        <dsp:cNvPr id="0" name=""/>
        <dsp:cNvSpPr/>
      </dsp:nvSpPr>
      <dsp:spPr>
        <a:xfrm>
          <a:off x="0" y="2280484"/>
          <a:ext cx="4607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tx1"/>
            </a:buClr>
            <a:buChar char="•"/>
          </a:pPr>
          <a:r>
            <a:rPr lang="en-US" sz="1600" kern="1200"/>
            <a:t>Potential n</a:t>
          </a:r>
          <a:r>
            <a:rPr lang="en-US" sz="1600" kern="1200">
              <a:solidFill>
                <a:schemeClr val="tx1"/>
              </a:solidFill>
            </a:rPr>
            <a:t>europathic pain benefit</a:t>
          </a:r>
          <a:endParaRPr lang="en-US" sz="1600" kern="1200" dirty="0"/>
        </a:p>
      </dsp:txBody>
      <dsp:txXfrm>
        <a:off x="0" y="2280484"/>
        <a:ext cx="4607443" cy="347760"/>
      </dsp:txXfrm>
    </dsp:sp>
    <dsp:sp modelId="{8FE479AC-F34D-394C-9CB1-05AF527310D7}">
      <dsp:nvSpPr>
        <dsp:cNvPr id="0" name=""/>
        <dsp:cNvSpPr/>
      </dsp:nvSpPr>
      <dsp:spPr>
        <a:xfrm>
          <a:off x="0" y="2628244"/>
          <a:ext cx="4607443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100" kern="1200">
              <a:solidFill>
                <a:schemeClr val="bg1"/>
              </a:solidFill>
            </a:rPr>
            <a:t>Strong μ binding affinity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88" y="2652832"/>
        <a:ext cx="4558267" cy="454509"/>
      </dsp:txXfrm>
    </dsp:sp>
    <dsp:sp modelId="{26888734-C265-E544-9CAD-ABB1FC32E4BC}">
      <dsp:nvSpPr>
        <dsp:cNvPr id="0" name=""/>
        <dsp:cNvSpPr/>
      </dsp:nvSpPr>
      <dsp:spPr>
        <a:xfrm>
          <a:off x="0" y="3131929"/>
          <a:ext cx="4607443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tx1"/>
            </a:buClr>
            <a:buChar char="•"/>
          </a:pPr>
          <a:r>
            <a:rPr lang="en-US" sz="1600" kern="1200">
              <a:solidFill>
                <a:schemeClr val="tx1"/>
              </a:solidFill>
            </a:rPr>
            <a:t>Displacement of μ agonists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3131929"/>
        <a:ext cx="4607443" cy="347760"/>
      </dsp:txXfrm>
    </dsp:sp>
    <dsp:sp modelId="{45AF22F6-BF90-1340-9473-C5E2F7E1152E}">
      <dsp:nvSpPr>
        <dsp:cNvPr id="0" name=""/>
        <dsp:cNvSpPr/>
      </dsp:nvSpPr>
      <dsp:spPr>
        <a:xfrm>
          <a:off x="0" y="3479689"/>
          <a:ext cx="4607443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sz="2100" kern="1200">
              <a:solidFill>
                <a:schemeClr val="bg1"/>
              </a:solidFill>
            </a:rPr>
            <a:t>High lipophilicity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4588" y="3504277"/>
        <a:ext cx="4558267" cy="454509"/>
      </dsp:txXfrm>
    </dsp:sp>
    <dsp:sp modelId="{72876782-DD57-3849-823D-0053ECDFDADF}">
      <dsp:nvSpPr>
        <dsp:cNvPr id="0" name=""/>
        <dsp:cNvSpPr/>
      </dsp:nvSpPr>
      <dsp:spPr>
        <a:xfrm>
          <a:off x="0" y="3983374"/>
          <a:ext cx="4607443" cy="49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8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tx1"/>
            </a:buClr>
            <a:buChar char="•"/>
          </a:pPr>
          <a:r>
            <a:rPr lang="en-US" sz="1600" kern="1200" dirty="0">
              <a:solidFill>
                <a:schemeClr val="tx1"/>
              </a:solidFill>
            </a:rPr>
            <a:t>&gt;20-hour elimination half-life for most formulations</a:t>
          </a:r>
        </a:p>
      </dsp:txBody>
      <dsp:txXfrm>
        <a:off x="0" y="3983374"/>
        <a:ext cx="4607443" cy="499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0CD76-4202-4036-8388-E7EF0D081AEA}">
      <dsp:nvSpPr>
        <dsp:cNvPr id="0" name=""/>
        <dsp:cNvSpPr/>
      </dsp:nvSpPr>
      <dsp:spPr>
        <a:xfrm>
          <a:off x="0" y="21130"/>
          <a:ext cx="100583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Preferred opioid in renal dysfunction</a:t>
          </a:r>
        </a:p>
      </dsp:txBody>
      <dsp:txXfrm>
        <a:off x="28100" y="49230"/>
        <a:ext cx="10002199" cy="519439"/>
      </dsp:txXfrm>
    </dsp:sp>
    <dsp:sp modelId="{35859491-9C5A-426C-BB10-05588EC6C44F}">
      <dsp:nvSpPr>
        <dsp:cNvPr id="0" name=""/>
        <dsp:cNvSpPr/>
      </dsp:nvSpPr>
      <dsp:spPr>
        <a:xfrm>
          <a:off x="0" y="665890"/>
          <a:ext cx="100583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Preferred opioid in hepatic dysfunction</a:t>
          </a:r>
        </a:p>
      </dsp:txBody>
      <dsp:txXfrm>
        <a:off x="28100" y="693990"/>
        <a:ext cx="10002199" cy="519439"/>
      </dsp:txXfrm>
    </dsp:sp>
    <dsp:sp modelId="{6F8C0177-C9F4-4909-97FB-138C38C1FEC7}">
      <dsp:nvSpPr>
        <dsp:cNvPr id="0" name=""/>
        <dsp:cNvSpPr/>
      </dsp:nvSpPr>
      <dsp:spPr>
        <a:xfrm>
          <a:off x="0" y="1241529"/>
          <a:ext cx="10058399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50% dose reduction for ”severe” dysfunction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Naloxone NOT recommended</a:t>
          </a:r>
        </a:p>
      </dsp:txBody>
      <dsp:txXfrm>
        <a:off x="0" y="1241529"/>
        <a:ext cx="10058399" cy="658260"/>
      </dsp:txXfrm>
    </dsp:sp>
    <dsp:sp modelId="{10215204-9195-425A-9759-58AB068EFD67}">
      <dsp:nvSpPr>
        <dsp:cNvPr id="0" name=""/>
        <dsp:cNvSpPr/>
      </dsp:nvSpPr>
      <dsp:spPr>
        <a:xfrm>
          <a:off x="0" y="1899790"/>
          <a:ext cx="100583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DEA schedule 3</a:t>
          </a:r>
        </a:p>
      </dsp:txBody>
      <dsp:txXfrm>
        <a:off x="28100" y="1927890"/>
        <a:ext cx="10002199" cy="519439"/>
      </dsp:txXfrm>
    </dsp:sp>
    <dsp:sp modelId="{371E234F-B291-40A3-9209-273C65F6430F}">
      <dsp:nvSpPr>
        <dsp:cNvPr id="0" name=""/>
        <dsp:cNvSpPr/>
      </dsp:nvSpPr>
      <dsp:spPr>
        <a:xfrm>
          <a:off x="0" y="2544550"/>
          <a:ext cx="100583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Convenient routes of administration</a:t>
          </a:r>
        </a:p>
      </dsp:txBody>
      <dsp:txXfrm>
        <a:off x="28100" y="2572650"/>
        <a:ext cx="10002199" cy="519439"/>
      </dsp:txXfrm>
    </dsp:sp>
    <dsp:sp modelId="{84298E3C-D87F-4509-9F2E-897DD94DB71D}">
      <dsp:nvSpPr>
        <dsp:cNvPr id="0" name=""/>
        <dsp:cNvSpPr/>
      </dsp:nvSpPr>
      <dsp:spPr>
        <a:xfrm>
          <a:off x="0" y="3189309"/>
          <a:ext cx="100583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Abuse deterrent formulations?</a:t>
          </a:r>
        </a:p>
      </dsp:txBody>
      <dsp:txXfrm>
        <a:off x="28100" y="3217409"/>
        <a:ext cx="10002199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227AA-A318-8645-82CA-69932528EA51}">
      <dsp:nvSpPr>
        <dsp:cNvPr id="0" name=""/>
        <dsp:cNvSpPr/>
      </dsp:nvSpPr>
      <dsp:spPr>
        <a:xfrm>
          <a:off x="4550575" y="1748407"/>
          <a:ext cx="3573307" cy="566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296"/>
              </a:lnTo>
              <a:lnTo>
                <a:pt x="3573307" y="386296"/>
              </a:lnTo>
              <a:lnTo>
                <a:pt x="3573307" y="5668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62C50-6DE0-8640-8534-F73474F21FAB}">
      <dsp:nvSpPr>
        <dsp:cNvPr id="0" name=""/>
        <dsp:cNvSpPr/>
      </dsp:nvSpPr>
      <dsp:spPr>
        <a:xfrm>
          <a:off x="4550575" y="1748407"/>
          <a:ext cx="1191102" cy="566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296"/>
              </a:lnTo>
              <a:lnTo>
                <a:pt x="1191102" y="386296"/>
              </a:lnTo>
              <a:lnTo>
                <a:pt x="1191102" y="5668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0E429-16CE-7F46-B721-690872977B60}">
      <dsp:nvSpPr>
        <dsp:cNvPr id="0" name=""/>
        <dsp:cNvSpPr/>
      </dsp:nvSpPr>
      <dsp:spPr>
        <a:xfrm>
          <a:off x="3359473" y="1748407"/>
          <a:ext cx="1191102" cy="566856"/>
        </a:xfrm>
        <a:custGeom>
          <a:avLst/>
          <a:gdLst/>
          <a:ahLst/>
          <a:cxnLst/>
          <a:rect l="0" t="0" r="0" b="0"/>
          <a:pathLst>
            <a:path>
              <a:moveTo>
                <a:pt x="1191102" y="0"/>
              </a:moveTo>
              <a:lnTo>
                <a:pt x="1191102" y="386296"/>
              </a:lnTo>
              <a:lnTo>
                <a:pt x="0" y="386296"/>
              </a:lnTo>
              <a:lnTo>
                <a:pt x="0" y="5668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775CE-B639-6145-BD9D-25B0ECC2B56F}">
      <dsp:nvSpPr>
        <dsp:cNvPr id="0" name=""/>
        <dsp:cNvSpPr/>
      </dsp:nvSpPr>
      <dsp:spPr>
        <a:xfrm>
          <a:off x="977268" y="1748407"/>
          <a:ext cx="3573307" cy="566856"/>
        </a:xfrm>
        <a:custGeom>
          <a:avLst/>
          <a:gdLst/>
          <a:ahLst/>
          <a:cxnLst/>
          <a:rect l="0" t="0" r="0" b="0"/>
          <a:pathLst>
            <a:path>
              <a:moveTo>
                <a:pt x="3573307" y="0"/>
              </a:moveTo>
              <a:lnTo>
                <a:pt x="3573307" y="386296"/>
              </a:lnTo>
              <a:lnTo>
                <a:pt x="0" y="386296"/>
              </a:lnTo>
              <a:lnTo>
                <a:pt x="0" y="56685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6A522-3ED8-094B-B13F-85A340D50A0F}">
      <dsp:nvSpPr>
        <dsp:cNvPr id="0" name=""/>
        <dsp:cNvSpPr/>
      </dsp:nvSpPr>
      <dsp:spPr>
        <a:xfrm>
          <a:off x="3576037" y="510744"/>
          <a:ext cx="1949076" cy="123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EBAF77-EC9A-0F4D-BD1F-0512FFAB1C05}">
      <dsp:nvSpPr>
        <dsp:cNvPr id="0" name=""/>
        <dsp:cNvSpPr/>
      </dsp:nvSpPr>
      <dsp:spPr>
        <a:xfrm>
          <a:off x="3792601" y="716479"/>
          <a:ext cx="1949076" cy="1237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Moderate-Severe Cancer-Related Pain Requiring Opioids</a:t>
          </a:r>
        </a:p>
      </dsp:txBody>
      <dsp:txXfrm>
        <a:off x="3828851" y="752729"/>
        <a:ext cx="1876576" cy="1165163"/>
      </dsp:txXfrm>
    </dsp:sp>
    <dsp:sp modelId="{D118E296-FD13-8D47-82D1-B358462020CA}">
      <dsp:nvSpPr>
        <dsp:cNvPr id="0" name=""/>
        <dsp:cNvSpPr/>
      </dsp:nvSpPr>
      <dsp:spPr>
        <a:xfrm>
          <a:off x="2729" y="2315264"/>
          <a:ext cx="1949076" cy="123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27F55E-341F-964B-A9E6-E0EFC2E8AC6D}">
      <dsp:nvSpPr>
        <dsp:cNvPr id="0" name=""/>
        <dsp:cNvSpPr/>
      </dsp:nvSpPr>
      <dsp:spPr>
        <a:xfrm>
          <a:off x="219293" y="2521000"/>
          <a:ext cx="1949076" cy="1237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Opioid Naive</a:t>
          </a:r>
        </a:p>
      </dsp:txBody>
      <dsp:txXfrm>
        <a:off x="255543" y="2557250"/>
        <a:ext cx="1876576" cy="1165163"/>
      </dsp:txXfrm>
    </dsp:sp>
    <dsp:sp modelId="{C1C08D67-6E5C-1D43-A29A-F6880B0EC21E}">
      <dsp:nvSpPr>
        <dsp:cNvPr id="0" name=""/>
        <dsp:cNvSpPr/>
      </dsp:nvSpPr>
      <dsp:spPr>
        <a:xfrm>
          <a:off x="2384934" y="2315264"/>
          <a:ext cx="1949076" cy="123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2DD378-26B9-7346-BF11-4E745FF52B69}">
      <dsp:nvSpPr>
        <dsp:cNvPr id="0" name=""/>
        <dsp:cNvSpPr/>
      </dsp:nvSpPr>
      <dsp:spPr>
        <a:xfrm>
          <a:off x="2601498" y="2521000"/>
          <a:ext cx="1949076" cy="1237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Sensitivity to Full Agonist Opioids</a:t>
          </a:r>
        </a:p>
      </dsp:txBody>
      <dsp:txXfrm>
        <a:off x="2637748" y="2557250"/>
        <a:ext cx="1876576" cy="1165163"/>
      </dsp:txXfrm>
    </dsp:sp>
    <dsp:sp modelId="{C9AEDAFA-766C-3C4B-9686-AA4D2E1BC55E}">
      <dsp:nvSpPr>
        <dsp:cNvPr id="0" name=""/>
        <dsp:cNvSpPr/>
      </dsp:nvSpPr>
      <dsp:spPr>
        <a:xfrm>
          <a:off x="4767139" y="2315264"/>
          <a:ext cx="1949076" cy="123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4085D2-D4DE-F24B-A79D-43F78C7905C8}">
      <dsp:nvSpPr>
        <dsp:cNvPr id="0" name=""/>
        <dsp:cNvSpPr/>
      </dsp:nvSpPr>
      <dsp:spPr>
        <a:xfrm>
          <a:off x="4983703" y="2521000"/>
          <a:ext cx="1949076" cy="1237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History of Opioid Use Disorder or Misuse</a:t>
          </a:r>
        </a:p>
      </dsp:txBody>
      <dsp:txXfrm>
        <a:off x="5019953" y="2557250"/>
        <a:ext cx="1876576" cy="1165163"/>
      </dsp:txXfrm>
    </dsp:sp>
    <dsp:sp modelId="{D8970278-FAD5-8849-8D8F-FD8C2D110887}">
      <dsp:nvSpPr>
        <dsp:cNvPr id="0" name=""/>
        <dsp:cNvSpPr/>
      </dsp:nvSpPr>
      <dsp:spPr>
        <a:xfrm>
          <a:off x="7149344" y="2315264"/>
          <a:ext cx="1949076" cy="1237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1EDA4C-0E1D-144F-8C41-8D495C7D69F3}">
      <dsp:nvSpPr>
        <dsp:cNvPr id="0" name=""/>
        <dsp:cNvSpPr/>
      </dsp:nvSpPr>
      <dsp:spPr>
        <a:xfrm>
          <a:off x="7365908" y="2521000"/>
          <a:ext cx="1949076" cy="1237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Respiratory Compromise</a:t>
          </a:r>
        </a:p>
      </dsp:txBody>
      <dsp:txXfrm>
        <a:off x="7402158" y="2557250"/>
        <a:ext cx="1876576" cy="11651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5D1A9-8CE9-478F-9D01-FB103F52B909}">
      <dsp:nvSpPr>
        <dsp:cNvPr id="0" name=""/>
        <dsp:cNvSpPr/>
      </dsp:nvSpPr>
      <dsp:spPr>
        <a:xfrm>
          <a:off x="0" y="677983"/>
          <a:ext cx="6797675" cy="4077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 dirty="0"/>
            <a:t>Generally</a:t>
          </a:r>
          <a:r>
            <a:rPr lang="en-US" sz="1700" kern="1200" dirty="0"/>
            <a:t> not recommended for non-malignant pain</a:t>
          </a:r>
        </a:p>
      </dsp:txBody>
      <dsp:txXfrm>
        <a:off x="19904" y="697887"/>
        <a:ext cx="6757867" cy="367937"/>
      </dsp:txXfrm>
    </dsp:sp>
    <dsp:sp modelId="{B0FCAAC1-083E-49EC-9528-F977F1DF8BBA}">
      <dsp:nvSpPr>
        <dsp:cNvPr id="0" name=""/>
        <dsp:cNvSpPr/>
      </dsp:nvSpPr>
      <dsp:spPr>
        <a:xfrm>
          <a:off x="0" y="1134688"/>
          <a:ext cx="6797675" cy="407745"/>
        </a:xfrm>
        <a:prstGeom prst="roundRect">
          <a:avLst/>
        </a:prstGeom>
        <a:solidFill>
          <a:schemeClr val="accent2">
            <a:hueOff val="-166478"/>
            <a:satOff val="-73"/>
            <a:lumOff val="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Extremely low risk of precipitating withdrawal with pain formulations</a:t>
          </a:r>
        </a:p>
      </dsp:txBody>
      <dsp:txXfrm>
        <a:off x="19904" y="1154592"/>
        <a:ext cx="6757867" cy="367937"/>
      </dsp:txXfrm>
    </dsp:sp>
    <dsp:sp modelId="{4177CDE1-CF5F-4DB8-BF4D-2566805E0450}">
      <dsp:nvSpPr>
        <dsp:cNvPr id="0" name=""/>
        <dsp:cNvSpPr/>
      </dsp:nvSpPr>
      <dsp:spPr>
        <a:xfrm>
          <a:off x="0" y="1591393"/>
          <a:ext cx="6797675" cy="407745"/>
        </a:xfrm>
        <a:prstGeom prst="roundRect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More frequent administration when compared to opioid use disorder</a:t>
          </a:r>
        </a:p>
      </dsp:txBody>
      <dsp:txXfrm>
        <a:off x="19904" y="1611297"/>
        <a:ext cx="6757867" cy="367937"/>
      </dsp:txXfrm>
    </dsp:sp>
    <dsp:sp modelId="{0227B2ED-0C5A-4536-9834-C1C7F8368390}">
      <dsp:nvSpPr>
        <dsp:cNvPr id="0" name=""/>
        <dsp:cNvSpPr/>
      </dsp:nvSpPr>
      <dsp:spPr>
        <a:xfrm>
          <a:off x="0" y="2048098"/>
          <a:ext cx="6797675" cy="407745"/>
        </a:xfrm>
        <a:prstGeom prst="roundRect">
          <a:avLst/>
        </a:prstGeom>
        <a:solidFill>
          <a:schemeClr val="accent2">
            <a:hueOff val="-499434"/>
            <a:satOff val="-220"/>
            <a:lumOff val="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IV buprenorphine is sole short-acting formulation</a:t>
          </a:r>
        </a:p>
      </dsp:txBody>
      <dsp:txXfrm>
        <a:off x="19904" y="2068002"/>
        <a:ext cx="6757867" cy="367937"/>
      </dsp:txXfrm>
    </dsp:sp>
    <dsp:sp modelId="{C6591FD9-CBEB-4750-A8DE-0CC76D67F4FB}">
      <dsp:nvSpPr>
        <dsp:cNvPr id="0" name=""/>
        <dsp:cNvSpPr/>
      </dsp:nvSpPr>
      <dsp:spPr>
        <a:xfrm>
          <a:off x="0" y="2504803"/>
          <a:ext cx="6797675" cy="407745"/>
        </a:xfrm>
        <a:prstGeom prst="roundRect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 be used in conjunction with full agonist opioids</a:t>
          </a:r>
        </a:p>
      </dsp:txBody>
      <dsp:txXfrm>
        <a:off x="19904" y="2524707"/>
        <a:ext cx="6757867" cy="367937"/>
      </dsp:txXfrm>
    </dsp:sp>
    <dsp:sp modelId="{0B862B64-FEA9-44AD-AC1D-50EFC73ACE7F}">
      <dsp:nvSpPr>
        <dsp:cNvPr id="0" name=""/>
        <dsp:cNvSpPr/>
      </dsp:nvSpPr>
      <dsp:spPr>
        <a:xfrm>
          <a:off x="0" y="2961508"/>
          <a:ext cx="6797675" cy="407745"/>
        </a:xfrm>
        <a:prstGeom prst="roundRect">
          <a:avLst/>
        </a:prstGeom>
        <a:solidFill>
          <a:schemeClr val="accent2">
            <a:hueOff val="-832390"/>
            <a:satOff val="-366"/>
            <a:lumOff val="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Equianalgesic conversions are widely variable in the literature</a:t>
          </a:r>
        </a:p>
      </dsp:txBody>
      <dsp:txXfrm>
        <a:off x="19904" y="2981412"/>
        <a:ext cx="6757867" cy="367937"/>
      </dsp:txXfrm>
    </dsp:sp>
    <dsp:sp modelId="{4A5429F4-6FD5-42AB-B7C2-CC3E8D0F2AED}">
      <dsp:nvSpPr>
        <dsp:cNvPr id="0" name=""/>
        <dsp:cNvSpPr/>
      </dsp:nvSpPr>
      <dsp:spPr>
        <a:xfrm>
          <a:off x="0" y="3418213"/>
          <a:ext cx="6797675" cy="407745"/>
        </a:xfrm>
        <a:prstGeom prst="roundRect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Potential mechanisms for neuropathic pain treatment</a:t>
          </a:r>
        </a:p>
      </dsp:txBody>
      <dsp:txXfrm>
        <a:off x="19904" y="3438117"/>
        <a:ext cx="6757867" cy="367937"/>
      </dsp:txXfrm>
    </dsp:sp>
    <dsp:sp modelId="{3B1EE09A-6164-481D-9B3D-6BB519FA3118}">
      <dsp:nvSpPr>
        <dsp:cNvPr id="0" name=""/>
        <dsp:cNvSpPr/>
      </dsp:nvSpPr>
      <dsp:spPr>
        <a:xfrm>
          <a:off x="0" y="3825958"/>
          <a:ext cx="6797675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Conflicting evidence for efficacy</a:t>
          </a:r>
        </a:p>
      </dsp:txBody>
      <dsp:txXfrm>
        <a:off x="0" y="3825958"/>
        <a:ext cx="6797675" cy="281520"/>
      </dsp:txXfrm>
    </dsp:sp>
    <dsp:sp modelId="{74D4788B-44A7-4694-AE89-57DD6FE8FE26}">
      <dsp:nvSpPr>
        <dsp:cNvPr id="0" name=""/>
        <dsp:cNvSpPr/>
      </dsp:nvSpPr>
      <dsp:spPr>
        <a:xfrm>
          <a:off x="0" y="4107478"/>
          <a:ext cx="6797675" cy="407745"/>
        </a:xfrm>
        <a:prstGeom prst="roundRect">
          <a:avLst/>
        </a:prstGeom>
        <a:solidFill>
          <a:schemeClr val="accent2">
            <a:hueOff val="-1165346"/>
            <a:satOff val="-513"/>
            <a:lumOff val="13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Low concentration in urine – false negatives on urine drug screens</a:t>
          </a:r>
        </a:p>
      </dsp:txBody>
      <dsp:txXfrm>
        <a:off x="19904" y="4127382"/>
        <a:ext cx="6757867" cy="367937"/>
      </dsp:txXfrm>
    </dsp:sp>
    <dsp:sp modelId="{7C9FAF52-A385-4CE3-9A7A-C6CDB68AD40C}">
      <dsp:nvSpPr>
        <dsp:cNvPr id="0" name=""/>
        <dsp:cNvSpPr/>
      </dsp:nvSpPr>
      <dsp:spPr>
        <a:xfrm>
          <a:off x="0" y="4564183"/>
          <a:ext cx="6797675" cy="407745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Less euphorigenic – poor perceived efficacy with rotation from full agonists </a:t>
          </a:r>
        </a:p>
      </dsp:txBody>
      <dsp:txXfrm>
        <a:off x="19904" y="4584087"/>
        <a:ext cx="6757867" cy="3679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69753-5F0D-46BC-9F2C-0C38FB948D68}">
      <dsp:nvSpPr>
        <dsp:cNvPr id="0" name=""/>
        <dsp:cNvSpPr/>
      </dsp:nvSpPr>
      <dsp:spPr>
        <a:xfrm>
          <a:off x="0" y="2285099"/>
          <a:ext cx="10058399" cy="14992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For sublingual/buccal formulations, administration-dependent bioavailability</a:t>
          </a:r>
        </a:p>
      </dsp:txBody>
      <dsp:txXfrm>
        <a:off x="0" y="2285099"/>
        <a:ext cx="10058399" cy="1499272"/>
      </dsp:txXfrm>
    </dsp:sp>
    <dsp:sp modelId="{29586E92-C5F4-4ED2-BAD1-DEB926981F7B}">
      <dsp:nvSpPr>
        <dsp:cNvPr id="0" name=""/>
        <dsp:cNvSpPr/>
      </dsp:nvSpPr>
      <dsp:spPr>
        <a:xfrm rot="10800000">
          <a:off x="0" y="1707"/>
          <a:ext cx="10058399" cy="230588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Multiple mechanisms of action with wide interpatient variability</a:t>
          </a:r>
        </a:p>
      </dsp:txBody>
      <dsp:txXfrm rot="-10800000">
        <a:off x="0" y="1707"/>
        <a:ext cx="10058399" cy="809364"/>
      </dsp:txXfrm>
    </dsp:sp>
    <dsp:sp modelId="{26A5A7CD-807B-4D1A-A219-7B50E958E302}">
      <dsp:nvSpPr>
        <dsp:cNvPr id="0" name=""/>
        <dsp:cNvSpPr/>
      </dsp:nvSpPr>
      <dsp:spPr>
        <a:xfrm>
          <a:off x="4911" y="811071"/>
          <a:ext cx="3349525" cy="6894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Partial agonist</a:t>
          </a:r>
        </a:p>
      </dsp:txBody>
      <dsp:txXfrm>
        <a:off x="4911" y="811071"/>
        <a:ext cx="3349525" cy="689458"/>
      </dsp:txXfrm>
    </dsp:sp>
    <dsp:sp modelId="{D6666850-9656-4825-82FD-72EEA0E32E96}">
      <dsp:nvSpPr>
        <dsp:cNvPr id="0" name=""/>
        <dsp:cNvSpPr/>
      </dsp:nvSpPr>
      <dsp:spPr>
        <a:xfrm>
          <a:off x="3354437" y="811071"/>
          <a:ext cx="3349525" cy="6894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Kappa receptor antagonist</a:t>
          </a:r>
        </a:p>
      </dsp:txBody>
      <dsp:txXfrm>
        <a:off x="3354437" y="811071"/>
        <a:ext cx="3349525" cy="689458"/>
      </dsp:txXfrm>
    </dsp:sp>
    <dsp:sp modelId="{1D930798-EAD6-4CCC-BA6C-A160AEFBC49D}">
      <dsp:nvSpPr>
        <dsp:cNvPr id="0" name=""/>
        <dsp:cNvSpPr/>
      </dsp:nvSpPr>
      <dsp:spPr>
        <a:xfrm>
          <a:off x="6703962" y="811071"/>
          <a:ext cx="3349525" cy="6894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Sodium channel blockade </a:t>
          </a:r>
        </a:p>
      </dsp:txBody>
      <dsp:txXfrm>
        <a:off x="6703962" y="811071"/>
        <a:ext cx="3349525" cy="6894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BFBE3-A60F-4A4E-AAAF-B03877E99987}">
      <dsp:nvSpPr>
        <dsp:cNvPr id="0" name=""/>
        <dsp:cNvSpPr/>
      </dsp:nvSpPr>
      <dsp:spPr>
        <a:xfrm>
          <a:off x="0" y="66862"/>
          <a:ext cx="6797675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Optimize non-opioid analgesics</a:t>
          </a:r>
        </a:p>
      </dsp:txBody>
      <dsp:txXfrm>
        <a:off x="42663" y="109525"/>
        <a:ext cx="6712349" cy="788627"/>
      </dsp:txXfrm>
    </dsp:sp>
    <dsp:sp modelId="{079B506A-A462-4780-8220-44688C632D90}">
      <dsp:nvSpPr>
        <dsp:cNvPr id="0" name=""/>
        <dsp:cNvSpPr/>
      </dsp:nvSpPr>
      <dsp:spPr>
        <a:xfrm>
          <a:off x="0" y="1004175"/>
          <a:ext cx="6797675" cy="873953"/>
        </a:xfrm>
        <a:prstGeom prst="roundRect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For SL products, split into TID or QID dosing </a:t>
          </a:r>
          <a:br>
            <a:rPr lang="en-US" sz="2200" kern="1200" dirty="0"/>
          </a:br>
          <a:r>
            <a:rPr lang="en-US" sz="2200" kern="1200" dirty="0"/>
            <a:t>e.g. 8 mg BID -&gt; 4 mg QID</a:t>
          </a:r>
        </a:p>
      </dsp:txBody>
      <dsp:txXfrm>
        <a:off x="42663" y="1046838"/>
        <a:ext cx="6712349" cy="788627"/>
      </dsp:txXfrm>
    </dsp:sp>
    <dsp:sp modelId="{C66E959D-383A-4DB7-8C0A-D0F7A094C8D7}">
      <dsp:nvSpPr>
        <dsp:cNvPr id="0" name=""/>
        <dsp:cNvSpPr/>
      </dsp:nvSpPr>
      <dsp:spPr>
        <a:xfrm>
          <a:off x="0" y="1941489"/>
          <a:ext cx="6797675" cy="873953"/>
        </a:xfrm>
        <a:prstGeom prst="roundRect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Consider IV buprenorphine if available</a:t>
          </a:r>
        </a:p>
      </dsp:txBody>
      <dsp:txXfrm>
        <a:off x="42663" y="1984152"/>
        <a:ext cx="6712349" cy="788627"/>
      </dsp:txXfrm>
    </dsp:sp>
    <dsp:sp modelId="{C82949D7-7BFF-4FF9-8D81-1022D788C638}">
      <dsp:nvSpPr>
        <dsp:cNvPr id="0" name=""/>
        <dsp:cNvSpPr/>
      </dsp:nvSpPr>
      <dsp:spPr>
        <a:xfrm>
          <a:off x="0" y="2878802"/>
          <a:ext cx="6797675" cy="873953"/>
        </a:xfrm>
        <a:prstGeom prst="roundRect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If full agonist opioids are required, DO NOT stop buprenorphine</a:t>
          </a:r>
        </a:p>
      </dsp:txBody>
      <dsp:txXfrm>
        <a:off x="42663" y="2921465"/>
        <a:ext cx="6712349" cy="788627"/>
      </dsp:txXfrm>
    </dsp:sp>
    <dsp:sp modelId="{29FC063E-7777-4089-AA6D-D7F3E3ED4C6F}">
      <dsp:nvSpPr>
        <dsp:cNvPr id="0" name=""/>
        <dsp:cNvSpPr/>
      </dsp:nvSpPr>
      <dsp:spPr>
        <a:xfrm>
          <a:off x="0" y="3752756"/>
          <a:ext cx="6797675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Shared decision making with patient regarding risks and benefits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Consider hydromorphone for breakthrough pain </a:t>
          </a:r>
        </a:p>
      </dsp:txBody>
      <dsp:txXfrm>
        <a:off x="0" y="3752756"/>
        <a:ext cx="6797675" cy="592020"/>
      </dsp:txXfrm>
    </dsp:sp>
    <dsp:sp modelId="{5C2AAC5B-2FFB-43C9-99D5-774023BFDBE2}">
      <dsp:nvSpPr>
        <dsp:cNvPr id="0" name=""/>
        <dsp:cNvSpPr/>
      </dsp:nvSpPr>
      <dsp:spPr>
        <a:xfrm>
          <a:off x="0" y="4344776"/>
          <a:ext cx="6797675" cy="873953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Ensure appropriate opioid-tolerant dosing</a:t>
          </a:r>
        </a:p>
      </dsp:txBody>
      <dsp:txXfrm>
        <a:off x="42663" y="4387439"/>
        <a:ext cx="6712349" cy="788627"/>
      </dsp:txXfrm>
    </dsp:sp>
    <dsp:sp modelId="{91A0CC31-2D69-43D2-8A72-CF2863130E86}">
      <dsp:nvSpPr>
        <dsp:cNvPr id="0" name=""/>
        <dsp:cNvSpPr/>
      </dsp:nvSpPr>
      <dsp:spPr>
        <a:xfrm>
          <a:off x="0" y="5218729"/>
          <a:ext cx="679767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Buprenorphine 8 mg Q12h ~ 480 mg MEDD </a:t>
          </a:r>
        </a:p>
      </dsp:txBody>
      <dsp:txXfrm>
        <a:off x="0" y="5218729"/>
        <a:ext cx="6797675" cy="3643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A953D-E484-4E17-B78B-7BE501DB47E4}">
      <dsp:nvSpPr>
        <dsp:cNvPr id="0" name=""/>
        <dsp:cNvSpPr/>
      </dsp:nvSpPr>
      <dsp:spPr>
        <a:xfrm>
          <a:off x="0" y="1192"/>
          <a:ext cx="10058399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Safest opioid in terms of overdose risk and adverse effect profile</a:t>
          </a:r>
        </a:p>
      </dsp:txBody>
      <dsp:txXfrm>
        <a:off x="46541" y="47733"/>
        <a:ext cx="9965317" cy="860321"/>
      </dsp:txXfrm>
    </dsp:sp>
    <dsp:sp modelId="{A18B7BFF-6AD7-47F0-BB4A-E4C65EF20510}">
      <dsp:nvSpPr>
        <dsp:cNvPr id="0" name=""/>
        <dsp:cNvSpPr/>
      </dsp:nvSpPr>
      <dsp:spPr>
        <a:xfrm>
          <a:off x="0" y="1023716"/>
          <a:ext cx="10058399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High tolerability in opioid-sensitive patients</a:t>
          </a:r>
        </a:p>
      </dsp:txBody>
      <dsp:txXfrm>
        <a:off x="46541" y="1070257"/>
        <a:ext cx="9965317" cy="860321"/>
      </dsp:txXfrm>
    </dsp:sp>
    <dsp:sp modelId="{82D80612-8609-4928-8FDC-4D9779DB3EF8}">
      <dsp:nvSpPr>
        <dsp:cNvPr id="0" name=""/>
        <dsp:cNvSpPr/>
      </dsp:nvSpPr>
      <dsp:spPr>
        <a:xfrm>
          <a:off x="0" y="2046240"/>
          <a:ext cx="10058399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Formulations for pain may be inadequate for patients with high opioid requirements – can consider off-label OUD formulations</a:t>
          </a:r>
        </a:p>
      </dsp:txBody>
      <dsp:txXfrm>
        <a:off x="46541" y="2092781"/>
        <a:ext cx="9965317" cy="860321"/>
      </dsp:txXfrm>
    </dsp:sp>
    <dsp:sp modelId="{819FE3CD-2881-4221-A636-D8A132D431F7}">
      <dsp:nvSpPr>
        <dsp:cNvPr id="0" name=""/>
        <dsp:cNvSpPr/>
      </dsp:nvSpPr>
      <dsp:spPr>
        <a:xfrm>
          <a:off x="0" y="3068763"/>
          <a:ext cx="10058399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Risk of precipitated withdrawal is very low for any buprenorphine product indicated for pain</a:t>
          </a:r>
        </a:p>
      </dsp:txBody>
      <dsp:txXfrm>
        <a:off x="46541" y="3115304"/>
        <a:ext cx="9965317" cy="860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0.1381</cdr:x>
      <cdr:y>0.36122</cdr:y>
    </cdr:from>
    <cdr:to>
      <cdr:x>0.93936</cdr:x>
      <cdr:y>0.36122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FC86A54-86BF-6B19-1055-490EBBD4973D}"/>
            </a:ext>
          </a:extLst>
        </cdr:cNvPr>
        <cdr:cNvCxnSpPr/>
      </cdr:nvCxnSpPr>
      <cdr:spPr>
        <a:xfrm xmlns:a="http://schemas.openxmlformats.org/drawingml/2006/main">
          <a:off x="1465675" y="1972790"/>
          <a:ext cx="8503920" cy="0"/>
        </a:xfrm>
        <a:prstGeom xmlns:a="http://schemas.openxmlformats.org/drawingml/2006/main" prst="line">
          <a:avLst/>
        </a:prstGeom>
        <a:ln xmlns:a="http://schemas.openxmlformats.org/drawingml/2006/main" w="381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0.74645</cdr:x>
      <cdr:y>0.28808</cdr:y>
    </cdr:from>
    <cdr:to>
      <cdr:x>1</cdr:x>
      <cdr:y>0.36322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258F609D-7DB9-3C44-ACC3-543FDB903B47}"/>
            </a:ext>
          </a:extLst>
        </cdr:cNvPr>
        <cdr:cNvSpPr txBox="1"/>
      </cdr:nvSpPr>
      <cdr:spPr>
        <a:xfrm xmlns:a="http://schemas.openxmlformats.org/drawingml/2006/main">
          <a:off x="7922181" y="1573328"/>
          <a:ext cx="2690962" cy="410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Opioid “Toxicity”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0.1381</cdr:x>
      <cdr:y>0.36122</cdr:y>
    </cdr:from>
    <cdr:to>
      <cdr:x>0.95208</cdr:x>
      <cdr:y>0.36122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FC86A54-86BF-6B19-1055-490EBBD4973D}"/>
            </a:ext>
          </a:extLst>
        </cdr:cNvPr>
        <cdr:cNvCxnSpPr/>
      </cdr:nvCxnSpPr>
      <cdr:spPr>
        <a:xfrm xmlns:a="http://schemas.openxmlformats.org/drawingml/2006/main">
          <a:off x="1087772" y="1479580"/>
          <a:ext cx="6411209" cy="0"/>
        </a:xfrm>
        <a:prstGeom xmlns:a="http://schemas.openxmlformats.org/drawingml/2006/main" prst="line">
          <a:avLst/>
        </a:prstGeom>
        <a:ln xmlns:a="http://schemas.openxmlformats.org/drawingml/2006/main" w="381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0.14084</cdr:x>
      <cdr:y>0.21034</cdr:y>
    </cdr:from>
    <cdr:to>
      <cdr:x>0.96414</cdr:x>
      <cdr:y>0.72812</cdr:y>
    </cdr:to>
    <cdr:sp macro="" textlink="">
      <cdr:nvSpPr>
        <cdr:cNvPr id="9" name="Freeform: Shape 8">
          <a:extLst xmlns:a="http://schemas.openxmlformats.org/drawingml/2006/main">
            <a:ext uri="{FF2B5EF4-FFF2-40B4-BE49-F238E27FC236}">
              <a16:creationId xmlns:a16="http://schemas.microsoft.com/office/drawing/2014/main" id="{0A7950D3-E053-4381-60AB-3D147A20DA7E}"/>
            </a:ext>
          </a:extLst>
        </cdr:cNvPr>
        <cdr:cNvSpPr/>
      </cdr:nvSpPr>
      <cdr:spPr>
        <a:xfrm xmlns:a="http://schemas.openxmlformats.org/drawingml/2006/main">
          <a:off x="1479090" y="1148764"/>
          <a:ext cx="8646227" cy="2827836"/>
        </a:xfrm>
        <a:custGeom xmlns:a="http://schemas.openxmlformats.org/drawingml/2006/main">
          <a:avLst/>
          <a:gdLst>
            <a:gd name="connsiteX0" fmla="*/ 0 w 6484620"/>
            <a:gd name="connsiteY0" fmla="*/ 2120845 h 2120845"/>
            <a:gd name="connsiteX1" fmla="*/ 2316480 w 6484620"/>
            <a:gd name="connsiteY1" fmla="*/ 170125 h 2120845"/>
            <a:gd name="connsiteX2" fmla="*/ 3810000 w 6484620"/>
            <a:gd name="connsiteY2" fmla="*/ 307285 h 2120845"/>
            <a:gd name="connsiteX3" fmla="*/ 5692140 w 6484620"/>
            <a:gd name="connsiteY3" fmla="*/ 1998925 h 2120845"/>
            <a:gd name="connsiteX4" fmla="*/ 6484620 w 6484620"/>
            <a:gd name="connsiteY4" fmla="*/ 1953205 h 212084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6484620" h="2120845">
              <a:moveTo>
                <a:pt x="0" y="2120845"/>
              </a:moveTo>
              <a:cubicBezTo>
                <a:pt x="840740" y="1296615"/>
                <a:pt x="1681480" y="472385"/>
                <a:pt x="2316480" y="170125"/>
              </a:cubicBezTo>
              <a:cubicBezTo>
                <a:pt x="2951480" y="-132135"/>
                <a:pt x="3247390" y="2485"/>
                <a:pt x="3810000" y="307285"/>
              </a:cubicBezTo>
              <a:cubicBezTo>
                <a:pt x="4372610" y="612085"/>
                <a:pt x="5246370" y="1724605"/>
                <a:pt x="5692140" y="1998925"/>
              </a:cubicBezTo>
              <a:cubicBezTo>
                <a:pt x="6137910" y="2273245"/>
                <a:pt x="6484620" y="1953205"/>
                <a:pt x="6484620" y="1953205"/>
              </a:cubicBezTo>
            </a:path>
          </a:pathLst>
        </a:custGeom>
        <a:ln xmlns:a="http://schemas.openxmlformats.org/drawingml/2006/main" w="38100">
          <a:solidFill>
            <a:schemeClr val="accent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0.1381</cdr:x>
      <cdr:y>0.36122</cdr:y>
    </cdr:from>
    <cdr:to>
      <cdr:x>0.95208</cdr:x>
      <cdr:y>0.36122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FC86A54-86BF-6B19-1055-490EBBD4973D}"/>
            </a:ext>
          </a:extLst>
        </cdr:cNvPr>
        <cdr:cNvCxnSpPr/>
      </cdr:nvCxnSpPr>
      <cdr:spPr>
        <a:xfrm xmlns:a="http://schemas.openxmlformats.org/drawingml/2006/main">
          <a:off x="1087772" y="1479580"/>
          <a:ext cx="6411209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accent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0.14137</cdr:x>
      <cdr:y>0.39024</cdr:y>
    </cdr:from>
    <cdr:to>
      <cdr:x>0.95535</cdr:x>
      <cdr:y>0.55995</cdr:y>
    </cdr:to>
    <cdr:sp macro="" textlink="">
      <cdr:nvSpPr>
        <cdr:cNvPr id="13" name="Freeform: Shape 12">
          <a:extLst xmlns:a="http://schemas.openxmlformats.org/drawingml/2006/main">
            <a:ext uri="{FF2B5EF4-FFF2-40B4-BE49-F238E27FC236}">
              <a16:creationId xmlns:a16="http://schemas.microsoft.com/office/drawing/2014/main" id="{8B147417-A023-2E66-D48A-A294B73A85BF}"/>
            </a:ext>
          </a:extLst>
        </cdr:cNvPr>
        <cdr:cNvSpPr/>
      </cdr:nvSpPr>
      <cdr:spPr>
        <a:xfrm xmlns:a="http://schemas.openxmlformats.org/drawingml/2006/main">
          <a:off x="1113530" y="1598465"/>
          <a:ext cx="6411209" cy="695153"/>
        </a:xfrm>
        <a:custGeom xmlns:a="http://schemas.openxmlformats.org/drawingml/2006/main">
          <a:avLst/>
          <a:gdLst>
            <a:gd name="connsiteX0" fmla="*/ 0 w 6558742"/>
            <a:gd name="connsiteY0" fmla="*/ 997538 h 1014165"/>
            <a:gd name="connsiteX1" fmla="*/ 556952 w 6558742"/>
            <a:gd name="connsiteY1" fmla="*/ 11 h 1014165"/>
            <a:gd name="connsiteX2" fmla="*/ 1064029 w 6558742"/>
            <a:gd name="connsiteY2" fmla="*/ 1014164 h 1014165"/>
            <a:gd name="connsiteX3" fmla="*/ 1629294 w 6558742"/>
            <a:gd name="connsiteY3" fmla="*/ 8324 h 1014165"/>
            <a:gd name="connsiteX4" fmla="*/ 2186247 w 6558742"/>
            <a:gd name="connsiteY4" fmla="*/ 1005851 h 1014165"/>
            <a:gd name="connsiteX5" fmla="*/ 2734887 w 6558742"/>
            <a:gd name="connsiteY5" fmla="*/ 8324 h 1014165"/>
            <a:gd name="connsiteX6" fmla="*/ 3275214 w 6558742"/>
            <a:gd name="connsiteY6" fmla="*/ 1014164 h 1014165"/>
            <a:gd name="connsiteX7" fmla="*/ 3823854 w 6558742"/>
            <a:gd name="connsiteY7" fmla="*/ 8324 h 1014165"/>
            <a:gd name="connsiteX8" fmla="*/ 4372494 w 6558742"/>
            <a:gd name="connsiteY8" fmla="*/ 1014164 h 1014165"/>
            <a:gd name="connsiteX9" fmla="*/ 4904509 w 6558742"/>
            <a:gd name="connsiteY9" fmla="*/ 11 h 1014165"/>
            <a:gd name="connsiteX10" fmla="*/ 5486400 w 6558742"/>
            <a:gd name="connsiteY10" fmla="*/ 1014164 h 1014165"/>
            <a:gd name="connsiteX11" fmla="*/ 5976851 w 6558742"/>
            <a:gd name="connsiteY11" fmla="*/ 11 h 1014165"/>
            <a:gd name="connsiteX12" fmla="*/ 6558742 w 6558742"/>
            <a:gd name="connsiteY12" fmla="*/ 997538 h 101416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</a:cxnLst>
          <a:rect l="l" t="t" r="r" b="b"/>
          <a:pathLst>
            <a:path w="6558742" h="1014165">
              <a:moveTo>
                <a:pt x="0" y="997538"/>
              </a:moveTo>
              <a:cubicBezTo>
                <a:pt x="189807" y="497389"/>
                <a:pt x="379614" y="-2760"/>
                <a:pt x="556952" y="11"/>
              </a:cubicBezTo>
              <a:cubicBezTo>
                <a:pt x="734290" y="2782"/>
                <a:pt x="885305" y="1012779"/>
                <a:pt x="1064029" y="1014164"/>
              </a:cubicBezTo>
              <a:cubicBezTo>
                <a:pt x="1242753" y="1015550"/>
                <a:pt x="1442258" y="9709"/>
                <a:pt x="1629294" y="8324"/>
              </a:cubicBezTo>
              <a:cubicBezTo>
                <a:pt x="1816330" y="6938"/>
                <a:pt x="2001982" y="1005851"/>
                <a:pt x="2186247" y="1005851"/>
              </a:cubicBezTo>
              <a:cubicBezTo>
                <a:pt x="2370512" y="1005851"/>
                <a:pt x="2553393" y="6939"/>
                <a:pt x="2734887" y="8324"/>
              </a:cubicBezTo>
              <a:cubicBezTo>
                <a:pt x="2916381" y="9709"/>
                <a:pt x="3093720" y="1014164"/>
                <a:pt x="3275214" y="1014164"/>
              </a:cubicBezTo>
              <a:cubicBezTo>
                <a:pt x="3456708" y="1014164"/>
                <a:pt x="3640974" y="8324"/>
                <a:pt x="3823854" y="8324"/>
              </a:cubicBezTo>
              <a:cubicBezTo>
                <a:pt x="4006734" y="8324"/>
                <a:pt x="4192385" y="1015549"/>
                <a:pt x="4372494" y="1014164"/>
              </a:cubicBezTo>
              <a:cubicBezTo>
                <a:pt x="4552603" y="1012779"/>
                <a:pt x="4718858" y="11"/>
                <a:pt x="4904509" y="11"/>
              </a:cubicBezTo>
              <a:cubicBezTo>
                <a:pt x="5090160" y="11"/>
                <a:pt x="5307676" y="1014164"/>
                <a:pt x="5486400" y="1014164"/>
              </a:cubicBezTo>
              <a:cubicBezTo>
                <a:pt x="5665124" y="1014164"/>
                <a:pt x="5798127" y="2782"/>
                <a:pt x="5976851" y="11"/>
              </a:cubicBezTo>
              <a:cubicBezTo>
                <a:pt x="6155575" y="-2760"/>
                <a:pt x="6477000" y="785563"/>
                <a:pt x="6558742" y="997538"/>
              </a:cubicBez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32697-0200-C141-87D4-0F72FE210653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45BF8-543E-0648-95A7-2439E2C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9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Sufentanil</a:t>
            </a:r>
            <a:r>
              <a:rPr lang="en-US" dirty="0"/>
              <a:t>: stronger binding affinity; effect still attenuated by buprenorphine</a:t>
            </a:r>
          </a:p>
          <a:p>
            <a:r>
              <a:rPr lang="en-US" dirty="0"/>
              <a:t>Sodium channel blockade: enhances and prolongs peripheral nerve blocks; local anesthetic properties</a:t>
            </a:r>
          </a:p>
          <a:p>
            <a:r>
              <a:rPr lang="en-US" dirty="0"/>
              <a:t>Neuropathic pain: randomized controlled trials with transdermal buprenorphine supporting benefit for diabetic peripheral neuropathy;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6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 buprenorphine at increasing doses showed significant increase in analgesia, but non-significant increase in respiratory depression</a:t>
            </a:r>
          </a:p>
          <a:p>
            <a:r>
              <a:rPr lang="en-US" dirty="0"/>
              <a:t>Appropriate use of buprenorphine is typically not associated with overdose deaths; overdose deaths are almost always associated with inappropriate use (e.g. IVDA) or use in combination with other sedating drugs such as benzos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4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Published 2018</a:t>
            </a:r>
          </a:p>
          <a:p>
            <a:r>
              <a:rPr lang="en-US" dirty="0"/>
              <a:t>Use of buprenorphine specifically for treatment of cancer-related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4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Published 2018</a:t>
            </a:r>
          </a:p>
          <a:p>
            <a:r>
              <a:rPr lang="en-US" dirty="0"/>
              <a:t>Use of buprenorphine specifically for treatment of cancer-related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6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Published 2018</a:t>
            </a:r>
          </a:p>
          <a:p>
            <a:r>
              <a:rPr lang="en-US" dirty="0"/>
              <a:t>Use of buprenorphine specifically for treatment of cancer-related pain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8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Current cash price (</a:t>
            </a:r>
            <a:r>
              <a:rPr lang="en-US" baseline="0" dirty="0" err="1"/>
              <a:t>GoodRX</a:t>
            </a:r>
            <a:r>
              <a:rPr lang="en-US" baseline="0" dirty="0"/>
              <a:t>):</a:t>
            </a:r>
          </a:p>
          <a:p>
            <a:r>
              <a:rPr lang="en-US" baseline="0" dirty="0"/>
              <a:t>Suboxone 8mg/2mg tablets x 60 - $180</a:t>
            </a:r>
          </a:p>
          <a:p>
            <a:r>
              <a:rPr lang="en-US" baseline="0" dirty="0"/>
              <a:t>Subutex 8mg x 60 - $90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0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4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6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35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609600" y="240133"/>
            <a:ext cx="10972800" cy="7921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09600" y="1250951"/>
            <a:ext cx="11006667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9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0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6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1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1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332340-5C12-E445-B59D-BCB3EBBDB8FC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D624F1A-2EEF-8347-BFB8-227164590AB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41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pepey/art/Elephant-in-the-room-747516645" TargetMode="External"/><Relationship Id="rId2" Type="http://schemas.openxmlformats.org/officeDocument/2006/relationships/image" Target="../media/image20.erMBsRJhCITGg2DWtko3XceEp8yolUM1uQd4o0XTwxA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actif.org/forum/t14142-p1-Differentes-versions-Buprenorphine-pour-TSO-plus-adapte.htm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sa/3.0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uboxone_SL_Tabs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sa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actif.org/forum/t14142-p1-Differentes-versions-Buprenorphine-pour-TSO-plus-adapte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-sa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1D9D-A6A2-E149-B28E-4228B3E81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Here’s the Scoop with </a:t>
            </a:r>
            <a:r>
              <a:rPr lang="en-US" dirty="0" err="1"/>
              <a:t>Bupe</a:t>
            </a:r>
            <a:r>
              <a:rPr lang="en-US" dirty="0"/>
              <a:t>: Analgesia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5C625-EEC9-F74C-8F4D-5C91A1258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Gary Houchard, PharmD</a:t>
            </a:r>
          </a:p>
          <a:p>
            <a:r>
              <a:rPr lang="en-US" dirty="0"/>
              <a:t>Palliative Clinical Pharmacy specialist</a:t>
            </a:r>
          </a:p>
          <a:p>
            <a:r>
              <a:rPr lang="en-US" dirty="0"/>
              <a:t>The Ohio State University James Cancer Hospital</a:t>
            </a:r>
          </a:p>
        </p:txBody>
      </p:sp>
    </p:spTree>
    <p:extLst>
      <p:ext uri="{BB962C8B-B14F-4D97-AF65-F5344CB8AC3E}">
        <p14:creationId xmlns:p14="http://schemas.microsoft.com/office/powerpoint/2010/main" val="75722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CA7DE-36F6-0B44-B4E5-C77B8464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3A83A7-BF0A-E548-A73B-11051B3558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85863" y="2963863"/>
            <a:ext cx="11006137" cy="28686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19 randomized controlled trials (1421 patients)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DF4D6-7A41-2942-AFDB-CD6A383870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10972800" cy="792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1C5CD-3647-894E-AB43-FCFA58224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13" b="16969"/>
          <a:stretch/>
        </p:blipFill>
        <p:spPr>
          <a:xfrm>
            <a:off x="2915479" y="2217631"/>
            <a:ext cx="6617252" cy="496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BFA1C-CBEC-454A-96FF-BA43142C6999}"/>
              </a:ext>
            </a:extLst>
          </p:cNvPr>
          <p:cNvSpPr txBox="1"/>
          <p:nvPr/>
        </p:nvSpPr>
        <p:spPr>
          <a:xfrm>
            <a:off x="264343" y="6568365"/>
            <a:ext cx="62833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</a:rPr>
              <a:t>Schmidt-Hansen M, et al. </a:t>
            </a:r>
            <a:r>
              <a:rPr lang="en-US" sz="1067" i="1" dirty="0">
                <a:solidFill>
                  <a:schemeClr val="bg1"/>
                </a:solidFill>
              </a:rPr>
              <a:t>Cochrane Database </a:t>
            </a:r>
            <a:r>
              <a:rPr lang="en-US" sz="1067" i="1" dirty="0" err="1">
                <a:solidFill>
                  <a:schemeClr val="bg1"/>
                </a:solidFill>
              </a:rPr>
              <a:t>Syst</a:t>
            </a:r>
            <a:r>
              <a:rPr lang="en-US" sz="1067" i="1" dirty="0">
                <a:solidFill>
                  <a:schemeClr val="bg1"/>
                </a:solidFill>
              </a:rPr>
              <a:t> Rev</a:t>
            </a:r>
            <a:r>
              <a:rPr lang="en-US" sz="1067" dirty="0">
                <a:solidFill>
                  <a:schemeClr val="bg1"/>
                </a:solidFill>
              </a:rPr>
              <a:t>. 2015;2015(3):CD009596.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1761-A6BA-094C-BEC0-C1FBFBF4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2"/>
          <a:stretch/>
        </p:blipFill>
        <p:spPr>
          <a:xfrm>
            <a:off x="2915479" y="1032297"/>
            <a:ext cx="6617252" cy="11853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DA83DD2-22B0-3440-8D50-00F9FC2B2FA3}"/>
              </a:ext>
            </a:extLst>
          </p:cNvPr>
          <p:cNvSpPr txBox="1">
            <a:spLocks/>
          </p:cNvSpPr>
          <p:nvPr/>
        </p:nvSpPr>
        <p:spPr bwMode="auto">
          <a:xfrm>
            <a:off x="2240000" y="4149595"/>
            <a:ext cx="8255000" cy="15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“Generally, the studies showed that buprenorphine is an effective strong pain relief medicine that in some cases may be slightly better than other strong pain relief medicines.”</a:t>
            </a:r>
          </a:p>
          <a:p>
            <a:pPr marL="457189" lvl="1" indent="0" algn="ctr">
              <a:buNone/>
            </a:pPr>
            <a:endParaRPr lang="en-US" i="1" dirty="0"/>
          </a:p>
          <a:p>
            <a:pPr lvl="1"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475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CA7DE-36F6-0B44-B4E5-C77B8464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3A83A7-BF0A-E548-A73B-11051B3558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85863" y="2735263"/>
            <a:ext cx="11006137" cy="28686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Expert narrative review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DF4D6-7A41-2942-AFDB-CD6A383870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109728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BFA1C-CBEC-454A-96FF-BA43142C6999}"/>
              </a:ext>
            </a:extLst>
          </p:cNvPr>
          <p:cNvSpPr txBox="1"/>
          <p:nvPr/>
        </p:nvSpPr>
        <p:spPr>
          <a:xfrm>
            <a:off x="293076" y="6572683"/>
            <a:ext cx="62833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</a:rPr>
              <a:t>Hale, et al. </a:t>
            </a:r>
            <a:r>
              <a:rPr lang="en-US" sz="1067" i="1" dirty="0">
                <a:solidFill>
                  <a:schemeClr val="bg1"/>
                </a:solidFill>
              </a:rPr>
              <a:t>J Pain Res</a:t>
            </a:r>
            <a:r>
              <a:rPr lang="en-US" sz="1067" dirty="0">
                <a:solidFill>
                  <a:schemeClr val="bg1"/>
                </a:solidFill>
              </a:rPr>
              <a:t>. 2021;14:1359-1369.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FF5AA-E276-5145-A4EB-0F24A137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77" y="921489"/>
            <a:ext cx="4156646" cy="714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BF471-D518-8B49-8A38-5FFF4AF03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28" y="1532496"/>
            <a:ext cx="8142397" cy="100802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36C492-BE1E-A246-94B8-D4C055444FED}"/>
              </a:ext>
            </a:extLst>
          </p:cNvPr>
          <p:cNvSpPr txBox="1">
            <a:spLocks/>
          </p:cNvSpPr>
          <p:nvPr/>
        </p:nvSpPr>
        <p:spPr bwMode="auto">
          <a:xfrm>
            <a:off x="1325563" y="3315677"/>
            <a:ext cx="9574741" cy="15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“A comparison of efficacy and safety data from studies of buprenorphine and conventional opioids suggests that buprenorphine may be a better-tolerated treatment option for many patients that provides similar or superior analgesia. Our benefit-risk assessment in this narrative review suggests that health care providers should consider that buprenorphine may be an appropriate alternative for pain management over other opioids.”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A7742-8866-7A4B-BB5C-D1902CD318EB}"/>
              </a:ext>
            </a:extLst>
          </p:cNvPr>
          <p:cNvSpPr/>
          <p:nvPr/>
        </p:nvSpPr>
        <p:spPr>
          <a:xfrm>
            <a:off x="1842977" y="921489"/>
            <a:ext cx="8747051" cy="1661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99429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CA7DE-36F6-0B44-B4E5-C77B8464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3A83A7-BF0A-E548-A73B-11051B3558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85863" y="2741613"/>
            <a:ext cx="11006137" cy="28686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Expert opinion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DF4D6-7A41-2942-AFDB-CD6A383870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109728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BFA1C-CBEC-454A-96FF-BA43142C6999}"/>
              </a:ext>
            </a:extLst>
          </p:cNvPr>
          <p:cNvSpPr txBox="1"/>
          <p:nvPr/>
        </p:nvSpPr>
        <p:spPr>
          <a:xfrm>
            <a:off x="344234" y="6572683"/>
            <a:ext cx="62833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/>
                </a:solidFill>
              </a:rPr>
              <a:t>Webster, et al. </a:t>
            </a:r>
            <a:r>
              <a:rPr lang="en-US" sz="1067" i="1" dirty="0">
                <a:solidFill>
                  <a:schemeClr val="bg1"/>
                </a:solidFill>
              </a:rPr>
              <a:t>Pain Med</a:t>
            </a:r>
            <a:r>
              <a:rPr lang="en-US" sz="1067" dirty="0">
                <a:solidFill>
                  <a:schemeClr val="bg1"/>
                </a:solidFill>
              </a:rPr>
              <a:t>. 2020;21(4):714-723.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36C492-BE1E-A246-94B8-D4C055444FED}"/>
              </a:ext>
            </a:extLst>
          </p:cNvPr>
          <p:cNvSpPr txBox="1">
            <a:spLocks/>
          </p:cNvSpPr>
          <p:nvPr/>
        </p:nvSpPr>
        <p:spPr bwMode="auto">
          <a:xfrm>
            <a:off x="1325563" y="3783511"/>
            <a:ext cx="9574741" cy="15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“The overall consensus of the panel was that buprenorphine is a unique Schedule III opioid with favorable pharmacologic properties and a safety profile that may be desirable for chronic pain management.”</a:t>
            </a:r>
          </a:p>
          <a:p>
            <a:pPr marL="0" indent="0" algn="ctr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457189" lvl="1" indent="0" algn="ctr">
              <a:buNone/>
            </a:pPr>
            <a:endParaRPr lang="en-US" sz="2600" i="1" dirty="0">
              <a:solidFill>
                <a:schemeClr val="tx1"/>
              </a:solidFill>
            </a:endParaRPr>
          </a:p>
          <a:p>
            <a:pPr lvl="1" algn="ctr"/>
            <a:endParaRPr lang="en-US" sz="2600" i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A7742-8866-7A4B-BB5C-D1902CD318EB}"/>
              </a:ext>
            </a:extLst>
          </p:cNvPr>
          <p:cNvSpPr/>
          <p:nvPr/>
        </p:nvSpPr>
        <p:spPr>
          <a:xfrm>
            <a:off x="1842977" y="921489"/>
            <a:ext cx="8747051" cy="1661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46376-9BDE-BE43-8EA4-E8FC21BB7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9" y="1777787"/>
            <a:ext cx="5028807" cy="691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74737-77E5-DE4C-97CF-19F1D848E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824" b="44393"/>
          <a:stretch/>
        </p:blipFill>
        <p:spPr>
          <a:xfrm>
            <a:off x="3751963" y="1207305"/>
            <a:ext cx="4688073" cy="5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6DEF8F9-FFEF-4EDB-8A06-8A7884ED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0747CA7-2579-4FF5-95CF-E3FA65C9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C63BD94-CA0C-4C27-BB07-89F71DEA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4820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AF7F4-B7B6-F349-A68A-F761BC19B7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Additional Benefits</a:t>
            </a:r>
          </a:p>
        </p:txBody>
      </p:sp>
      <p:graphicFrame>
        <p:nvGraphicFramePr>
          <p:cNvPr id="143" name="Text Placeholder 2">
            <a:extLst>
              <a:ext uri="{FF2B5EF4-FFF2-40B4-BE49-F238E27FC236}">
                <a16:creationId xmlns:a16="http://schemas.microsoft.com/office/drawing/2014/main" id="{F01C60D0-1274-FDD3-D36A-0B8A2859A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00965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809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68500" y="3952877"/>
            <a:ext cx="8255000" cy="2152650"/>
          </a:xfrm>
        </p:spPr>
        <p:txBody>
          <a:bodyPr/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i="1" dirty="0">
                <a:solidFill>
                  <a:schemeClr val="tx1"/>
                </a:solidFill>
              </a:rPr>
              <a:t>“If you are already on buprenorphine, </a:t>
            </a:r>
            <a:r>
              <a:rPr lang="en-US" i="1" dirty="0" err="1">
                <a:solidFill>
                  <a:schemeClr val="tx1"/>
                </a:solidFill>
              </a:rPr>
              <a:t>IVing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Suboxone</a:t>
            </a:r>
            <a:r>
              <a:rPr lang="en-US" i="1" dirty="0">
                <a:solidFill>
                  <a:schemeClr val="tx1"/>
                </a:solidFill>
              </a:rPr>
              <a:t> will not put you into withdrawal</a:t>
            </a:r>
            <a:r>
              <a:rPr lang="mr-IN" i="1" dirty="0">
                <a:solidFill>
                  <a:schemeClr val="tx1"/>
                </a:solidFill>
              </a:rPr>
              <a:t>…</a:t>
            </a:r>
            <a:r>
              <a:rPr lang="en-US" i="1" dirty="0">
                <a:solidFill>
                  <a:schemeClr val="tx1"/>
                </a:solidFill>
              </a:rPr>
              <a:t> There is no functional reason why naloxone is in </a:t>
            </a:r>
            <a:r>
              <a:rPr lang="en-US" i="1" dirty="0" err="1">
                <a:solidFill>
                  <a:schemeClr val="tx1"/>
                </a:solidFill>
              </a:rPr>
              <a:t>Suboxone</a:t>
            </a:r>
            <a:r>
              <a:rPr lang="en-US" i="1" dirty="0">
                <a:solidFill>
                  <a:schemeClr val="tx1"/>
                </a:solidFill>
              </a:rPr>
              <a:t>, and for all intensive purposes, </a:t>
            </a:r>
            <a:r>
              <a:rPr lang="en-US" i="1" dirty="0" err="1">
                <a:solidFill>
                  <a:schemeClr val="tx1"/>
                </a:solidFill>
              </a:rPr>
              <a:t>Suboxone</a:t>
            </a:r>
            <a:r>
              <a:rPr lang="en-US" i="1" dirty="0">
                <a:solidFill>
                  <a:schemeClr val="tx1"/>
                </a:solidFill>
              </a:rPr>
              <a:t> and </a:t>
            </a:r>
            <a:r>
              <a:rPr lang="en-US" i="1" dirty="0" err="1">
                <a:solidFill>
                  <a:schemeClr val="tx1"/>
                </a:solidFill>
              </a:rPr>
              <a:t>Subutex</a:t>
            </a:r>
            <a:r>
              <a:rPr lang="en-US" i="1" dirty="0">
                <a:solidFill>
                  <a:schemeClr val="tx1"/>
                </a:solidFill>
              </a:rPr>
              <a:t> are the same thing </a:t>
            </a:r>
            <a:r>
              <a:rPr lang="mr-IN" i="1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 both can be used with any route of administration.”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10972800" cy="792162"/>
          </a:xfrm>
        </p:spPr>
        <p:txBody>
          <a:bodyPr/>
          <a:lstStyle/>
          <a:p>
            <a:r>
              <a:rPr lang="en-US" dirty="0"/>
              <a:t>Buprenorphine/Naloxone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30" y="1481349"/>
            <a:ext cx="2057905" cy="2282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525" y="2114551"/>
            <a:ext cx="4445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itting on a couch with an elephant">
            <a:extLst>
              <a:ext uri="{FF2B5EF4-FFF2-40B4-BE49-F238E27FC236}">
                <a16:creationId xmlns:a16="http://schemas.microsoft.com/office/drawing/2014/main" id="{DFA459E0-DE36-80A1-A907-7F60559CA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6222" y="230832"/>
            <a:ext cx="8216730" cy="6003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12B57-216C-16E4-90FE-1598DA6034EE}"/>
              </a:ext>
            </a:extLst>
          </p:cNvPr>
          <p:cNvSpPr txBox="1"/>
          <p:nvPr/>
        </p:nvSpPr>
        <p:spPr>
          <a:xfrm>
            <a:off x="1402758" y="6858000"/>
            <a:ext cx="93864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deviantart.com/pepey/art/Elephant-in-the-room-74751664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30582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B0693-4508-DF1B-0623-FB6CFB1D61B2}"/>
              </a:ext>
            </a:extLst>
          </p:cNvPr>
          <p:cNvSpPr txBox="1"/>
          <p:nvPr/>
        </p:nvSpPr>
        <p:spPr>
          <a:xfrm>
            <a:off x="1097280" y="758952"/>
            <a:ext cx="10058400" cy="4294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Partial Agonist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+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 Binding Affinity (Displacement)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=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u="sng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Precipitated Withdrawal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7A5A4-85D7-B00E-0771-17D09335A8A4}"/>
              </a:ext>
            </a:extLst>
          </p:cNvPr>
          <p:cNvSpPr txBox="1"/>
          <p:nvPr/>
        </p:nvSpPr>
        <p:spPr>
          <a:xfrm>
            <a:off x="347730" y="5462966"/>
            <a:ext cx="11475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*Dose Dependent*</a:t>
            </a:r>
          </a:p>
        </p:txBody>
      </p:sp>
    </p:spTree>
    <p:extLst>
      <p:ext uri="{BB962C8B-B14F-4D97-AF65-F5344CB8AC3E}">
        <p14:creationId xmlns:p14="http://schemas.microsoft.com/office/powerpoint/2010/main" val="3827646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17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0C30F-2361-4146-B577-3EECD3C4F9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7834" y="239713"/>
            <a:ext cx="10104965" cy="792162"/>
          </a:xfrm>
        </p:spPr>
        <p:txBody>
          <a:bodyPr/>
          <a:lstStyle/>
          <a:p>
            <a:r>
              <a:rPr lang="en-US" dirty="0"/>
              <a:t>Precipitated Withdrawal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024230"/>
              </p:ext>
            </p:extLst>
          </p:nvPr>
        </p:nvGraphicFramePr>
        <p:xfrm>
          <a:off x="867835" y="1032298"/>
          <a:ext cx="10501916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B3499CB-E8BA-1643-8533-BAB81CAD32B1}"/>
              </a:ext>
            </a:extLst>
          </p:cNvPr>
          <p:cNvSpPr/>
          <p:nvPr/>
        </p:nvSpPr>
        <p:spPr>
          <a:xfrm rot="19683664">
            <a:off x="3760235" y="508945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1104AE-6DB1-4E40-8E8D-29DBA27D5388}"/>
              </a:ext>
            </a:extLst>
          </p:cNvPr>
          <p:cNvSpPr/>
          <p:nvPr/>
        </p:nvSpPr>
        <p:spPr>
          <a:xfrm rot="19513280">
            <a:off x="4342812" y="471708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E373-0DD6-D940-B1DF-F72232F727A3}"/>
              </a:ext>
            </a:extLst>
          </p:cNvPr>
          <p:cNvSpPr/>
          <p:nvPr/>
        </p:nvSpPr>
        <p:spPr>
          <a:xfrm rot="18710034">
            <a:off x="4828029" y="4283516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33F30-D4AD-1E43-A139-5F24CE298094}"/>
              </a:ext>
            </a:extLst>
          </p:cNvPr>
          <p:cNvSpPr/>
          <p:nvPr/>
        </p:nvSpPr>
        <p:spPr>
          <a:xfrm rot="18656331">
            <a:off x="5258033" y="375679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16E037-21CE-4A44-A599-6C652313C8CD}"/>
              </a:ext>
            </a:extLst>
          </p:cNvPr>
          <p:cNvSpPr/>
          <p:nvPr/>
        </p:nvSpPr>
        <p:spPr>
          <a:xfrm rot="18689968">
            <a:off x="5703713" y="322462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57345D-942C-BD4F-A787-E4B09C896870}"/>
              </a:ext>
            </a:extLst>
          </p:cNvPr>
          <p:cNvSpPr/>
          <p:nvPr/>
        </p:nvSpPr>
        <p:spPr>
          <a:xfrm rot="19136018">
            <a:off x="6147147" y="273246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AFF90-2041-E64E-BB57-D3CC362EDE7A}"/>
              </a:ext>
            </a:extLst>
          </p:cNvPr>
          <p:cNvSpPr/>
          <p:nvPr/>
        </p:nvSpPr>
        <p:spPr>
          <a:xfrm rot="20203233">
            <a:off x="6680384" y="240888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40BE4D-41C7-F44D-9E8E-A43C47161E79}"/>
              </a:ext>
            </a:extLst>
          </p:cNvPr>
          <p:cNvSpPr/>
          <p:nvPr/>
        </p:nvSpPr>
        <p:spPr>
          <a:xfrm rot="21215560">
            <a:off x="7288365" y="224960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77052-3DAB-2946-8D03-36547ECD83B6}"/>
              </a:ext>
            </a:extLst>
          </p:cNvPr>
          <p:cNvSpPr/>
          <p:nvPr/>
        </p:nvSpPr>
        <p:spPr>
          <a:xfrm rot="21347535">
            <a:off x="7974551" y="220213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D0645-E1B2-8348-9678-78F0E573D898}"/>
              </a:ext>
            </a:extLst>
          </p:cNvPr>
          <p:cNvSpPr/>
          <p:nvPr/>
        </p:nvSpPr>
        <p:spPr>
          <a:xfrm>
            <a:off x="8655252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E6157-FF6D-D045-AE39-001EC5824E3D}"/>
              </a:ext>
            </a:extLst>
          </p:cNvPr>
          <p:cNvSpPr/>
          <p:nvPr/>
        </p:nvSpPr>
        <p:spPr>
          <a:xfrm>
            <a:off x="9997316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DDCEB1-0886-D449-82C0-B926516A60C8}"/>
              </a:ext>
            </a:extLst>
          </p:cNvPr>
          <p:cNvSpPr/>
          <p:nvPr/>
        </p:nvSpPr>
        <p:spPr>
          <a:xfrm>
            <a:off x="9326284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1376A0-1E52-E542-BEF7-FBBDEBD7FA6B}"/>
              </a:ext>
            </a:extLst>
          </p:cNvPr>
          <p:cNvSpPr/>
          <p:nvPr/>
        </p:nvSpPr>
        <p:spPr>
          <a:xfrm>
            <a:off x="10625867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18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/>
        </p:nvGraphicFramePr>
        <p:xfrm>
          <a:off x="867835" y="1032298"/>
          <a:ext cx="10501916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B3499CB-E8BA-1643-8533-BAB81CAD32B1}"/>
              </a:ext>
            </a:extLst>
          </p:cNvPr>
          <p:cNvSpPr/>
          <p:nvPr/>
        </p:nvSpPr>
        <p:spPr>
          <a:xfrm rot="19683664">
            <a:off x="3760235" y="508945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1104AE-6DB1-4E40-8E8D-29DBA27D5388}"/>
              </a:ext>
            </a:extLst>
          </p:cNvPr>
          <p:cNvSpPr/>
          <p:nvPr/>
        </p:nvSpPr>
        <p:spPr>
          <a:xfrm rot="19513280">
            <a:off x="4342812" y="471708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E373-0DD6-D940-B1DF-F72232F727A3}"/>
              </a:ext>
            </a:extLst>
          </p:cNvPr>
          <p:cNvSpPr/>
          <p:nvPr/>
        </p:nvSpPr>
        <p:spPr>
          <a:xfrm rot="18710034">
            <a:off x="4828029" y="4283516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33F30-D4AD-1E43-A139-5F24CE298094}"/>
              </a:ext>
            </a:extLst>
          </p:cNvPr>
          <p:cNvSpPr/>
          <p:nvPr/>
        </p:nvSpPr>
        <p:spPr>
          <a:xfrm rot="18656331">
            <a:off x="5258033" y="375679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16E037-21CE-4A44-A599-6C652313C8CD}"/>
              </a:ext>
            </a:extLst>
          </p:cNvPr>
          <p:cNvSpPr/>
          <p:nvPr/>
        </p:nvSpPr>
        <p:spPr>
          <a:xfrm rot="18689968">
            <a:off x="5703713" y="322462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57345D-942C-BD4F-A787-E4B09C896870}"/>
              </a:ext>
            </a:extLst>
          </p:cNvPr>
          <p:cNvSpPr/>
          <p:nvPr/>
        </p:nvSpPr>
        <p:spPr>
          <a:xfrm rot="19136018">
            <a:off x="6147147" y="273246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AFF90-2041-E64E-BB57-D3CC362EDE7A}"/>
              </a:ext>
            </a:extLst>
          </p:cNvPr>
          <p:cNvSpPr/>
          <p:nvPr/>
        </p:nvSpPr>
        <p:spPr>
          <a:xfrm rot="20203233">
            <a:off x="6680384" y="240888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40BE4D-41C7-F44D-9E8E-A43C47161E79}"/>
              </a:ext>
            </a:extLst>
          </p:cNvPr>
          <p:cNvSpPr/>
          <p:nvPr/>
        </p:nvSpPr>
        <p:spPr>
          <a:xfrm rot="21215560">
            <a:off x="7288365" y="224960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77052-3DAB-2946-8D03-36547ECD83B6}"/>
              </a:ext>
            </a:extLst>
          </p:cNvPr>
          <p:cNvSpPr/>
          <p:nvPr/>
        </p:nvSpPr>
        <p:spPr>
          <a:xfrm rot="21347535">
            <a:off x="7974551" y="220213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D0645-E1B2-8348-9678-78F0E573D898}"/>
              </a:ext>
            </a:extLst>
          </p:cNvPr>
          <p:cNvSpPr/>
          <p:nvPr/>
        </p:nvSpPr>
        <p:spPr>
          <a:xfrm>
            <a:off x="8655252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DDCEB1-0886-D449-82C0-B926516A60C8}"/>
              </a:ext>
            </a:extLst>
          </p:cNvPr>
          <p:cNvSpPr/>
          <p:nvPr/>
        </p:nvSpPr>
        <p:spPr>
          <a:xfrm rot="5400000">
            <a:off x="8988191" y="2642801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17F8A-FA28-6842-BF35-94B856329847}"/>
              </a:ext>
            </a:extLst>
          </p:cNvPr>
          <p:cNvSpPr/>
          <p:nvPr/>
        </p:nvSpPr>
        <p:spPr>
          <a:xfrm rot="5400000">
            <a:off x="8988191" y="3305401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EA053-0DAA-9049-8FFB-8A67C63DD61D}"/>
              </a:ext>
            </a:extLst>
          </p:cNvPr>
          <p:cNvSpPr/>
          <p:nvPr/>
        </p:nvSpPr>
        <p:spPr>
          <a:xfrm rot="5400000">
            <a:off x="8988191" y="3968000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F8BC6C-F0C8-034A-845C-35847203F5C4}"/>
              </a:ext>
            </a:extLst>
          </p:cNvPr>
          <p:cNvSpPr/>
          <p:nvPr/>
        </p:nvSpPr>
        <p:spPr>
          <a:xfrm rot="5400000">
            <a:off x="8988191" y="460968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13D7AB-9193-E746-96F9-7028E3596861}"/>
              </a:ext>
            </a:extLst>
          </p:cNvPr>
          <p:cNvSpPr/>
          <p:nvPr/>
        </p:nvSpPr>
        <p:spPr>
          <a:xfrm rot="5400000">
            <a:off x="9097832" y="5141729"/>
            <a:ext cx="248549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3B94AE-9EBE-9F42-9A16-4DB9C29484F6}"/>
              </a:ext>
            </a:extLst>
          </p:cNvPr>
          <p:cNvSpPr/>
          <p:nvPr/>
        </p:nvSpPr>
        <p:spPr>
          <a:xfrm>
            <a:off x="9418291" y="5257802"/>
            <a:ext cx="521576" cy="1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5F87CD-E9A8-4044-A4AC-7C5CDA48FAC3}"/>
              </a:ext>
            </a:extLst>
          </p:cNvPr>
          <p:cNvSpPr/>
          <p:nvPr/>
        </p:nvSpPr>
        <p:spPr>
          <a:xfrm>
            <a:off x="10133232" y="5257802"/>
            <a:ext cx="521576" cy="1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E7FDB6-D9F4-2B4A-AB3F-A2371CDDDE0D}"/>
              </a:ext>
            </a:extLst>
          </p:cNvPr>
          <p:cNvSpPr/>
          <p:nvPr/>
        </p:nvSpPr>
        <p:spPr>
          <a:xfrm>
            <a:off x="10848173" y="5257802"/>
            <a:ext cx="521576" cy="1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EA74A-557D-4344-B1BF-A040CF7A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81" y="3228665"/>
            <a:ext cx="2022491" cy="15158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2F1550-6C9E-77D9-7FD8-8960175DC484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Precipitated Withdrawal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19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/>
        </p:nvGraphicFramePr>
        <p:xfrm>
          <a:off x="867835" y="1032298"/>
          <a:ext cx="10501916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B3499CB-E8BA-1643-8533-BAB81CAD32B1}"/>
              </a:ext>
            </a:extLst>
          </p:cNvPr>
          <p:cNvSpPr/>
          <p:nvPr/>
        </p:nvSpPr>
        <p:spPr>
          <a:xfrm rot="19683664">
            <a:off x="3760235" y="508945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1104AE-6DB1-4E40-8E8D-29DBA27D5388}"/>
              </a:ext>
            </a:extLst>
          </p:cNvPr>
          <p:cNvSpPr/>
          <p:nvPr/>
        </p:nvSpPr>
        <p:spPr>
          <a:xfrm rot="19513280">
            <a:off x="4342812" y="471708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E373-0DD6-D940-B1DF-F72232F727A3}"/>
              </a:ext>
            </a:extLst>
          </p:cNvPr>
          <p:cNvSpPr/>
          <p:nvPr/>
        </p:nvSpPr>
        <p:spPr>
          <a:xfrm rot="18710034">
            <a:off x="4828029" y="4283516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33F30-D4AD-1E43-A139-5F24CE298094}"/>
              </a:ext>
            </a:extLst>
          </p:cNvPr>
          <p:cNvSpPr/>
          <p:nvPr/>
        </p:nvSpPr>
        <p:spPr>
          <a:xfrm rot="18656331">
            <a:off x="5258033" y="375679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16E037-21CE-4A44-A599-6C652313C8CD}"/>
              </a:ext>
            </a:extLst>
          </p:cNvPr>
          <p:cNvSpPr/>
          <p:nvPr/>
        </p:nvSpPr>
        <p:spPr>
          <a:xfrm rot="18689968">
            <a:off x="5703713" y="322462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57345D-942C-BD4F-A787-E4B09C896870}"/>
              </a:ext>
            </a:extLst>
          </p:cNvPr>
          <p:cNvSpPr/>
          <p:nvPr/>
        </p:nvSpPr>
        <p:spPr>
          <a:xfrm rot="19136018">
            <a:off x="6147147" y="2732469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AFF90-2041-E64E-BB57-D3CC362EDE7A}"/>
              </a:ext>
            </a:extLst>
          </p:cNvPr>
          <p:cNvSpPr/>
          <p:nvPr/>
        </p:nvSpPr>
        <p:spPr>
          <a:xfrm rot="20203233">
            <a:off x="6680384" y="240888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40BE4D-41C7-F44D-9E8E-A43C47161E79}"/>
              </a:ext>
            </a:extLst>
          </p:cNvPr>
          <p:cNvSpPr/>
          <p:nvPr/>
        </p:nvSpPr>
        <p:spPr>
          <a:xfrm rot="21215560">
            <a:off x="7288365" y="224960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77052-3DAB-2946-8D03-36547ECD83B6}"/>
              </a:ext>
            </a:extLst>
          </p:cNvPr>
          <p:cNvSpPr/>
          <p:nvPr/>
        </p:nvSpPr>
        <p:spPr>
          <a:xfrm rot="21347535">
            <a:off x="7974551" y="220213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8D0645-E1B2-8348-9678-78F0E573D898}"/>
              </a:ext>
            </a:extLst>
          </p:cNvPr>
          <p:cNvSpPr/>
          <p:nvPr/>
        </p:nvSpPr>
        <p:spPr>
          <a:xfrm>
            <a:off x="8655252" y="216166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DDCEB1-0886-D449-82C0-B926516A60C8}"/>
              </a:ext>
            </a:extLst>
          </p:cNvPr>
          <p:cNvSpPr/>
          <p:nvPr/>
        </p:nvSpPr>
        <p:spPr>
          <a:xfrm rot="5400000">
            <a:off x="8988191" y="2642801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A17F8A-FA28-6842-BF35-94B856329847}"/>
              </a:ext>
            </a:extLst>
          </p:cNvPr>
          <p:cNvSpPr/>
          <p:nvPr/>
        </p:nvSpPr>
        <p:spPr>
          <a:xfrm rot="4380751">
            <a:off x="9099988" y="3266013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EA053-0DAA-9049-8FFB-8A67C63DD61D}"/>
              </a:ext>
            </a:extLst>
          </p:cNvPr>
          <p:cNvSpPr/>
          <p:nvPr/>
        </p:nvSpPr>
        <p:spPr>
          <a:xfrm rot="1485241">
            <a:off x="9543045" y="3723025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F8BC6C-F0C8-034A-845C-35847203F5C4}"/>
              </a:ext>
            </a:extLst>
          </p:cNvPr>
          <p:cNvSpPr/>
          <p:nvPr/>
        </p:nvSpPr>
        <p:spPr>
          <a:xfrm>
            <a:off x="10183020" y="3831557"/>
            <a:ext cx="467832" cy="12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3B94AE-9EBE-9F42-9A16-4DB9C29484F6}"/>
              </a:ext>
            </a:extLst>
          </p:cNvPr>
          <p:cNvSpPr/>
          <p:nvPr/>
        </p:nvSpPr>
        <p:spPr>
          <a:xfrm>
            <a:off x="10874360" y="3831558"/>
            <a:ext cx="521576" cy="1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19CE2-141E-1A47-87CC-F0A33D03B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26" t="-601" r="16048" b="16315"/>
          <a:stretch/>
        </p:blipFill>
        <p:spPr>
          <a:xfrm rot="844175">
            <a:off x="6542168" y="3095339"/>
            <a:ext cx="2293961" cy="14473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BAB6C2-4758-6841-9052-CC1B8E2FEC04}"/>
              </a:ext>
            </a:extLst>
          </p:cNvPr>
          <p:cNvSpPr/>
          <p:nvPr/>
        </p:nvSpPr>
        <p:spPr>
          <a:xfrm>
            <a:off x="6868324" y="4437996"/>
            <a:ext cx="1786928" cy="341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4CE932-9CE0-3813-2042-78F4D01C7CC1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Precipitated Withdrawal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3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76DA2-5F8C-AD43-A9C4-732B03C6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2DFD01-36A4-B643-863B-78FD55CE2B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486352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307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CAE92C-989E-2148-B4A8-D5FB3AA3018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Buprenorphine Ideal Patient Populations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C173E35-1B24-3D40-A2FF-758945550F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149683"/>
              </p:ext>
            </p:extLst>
          </p:nvPr>
        </p:nvGraphicFramePr>
        <p:xfrm>
          <a:off x="1437142" y="2002438"/>
          <a:ext cx="9317715" cy="426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285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EF8F9-FFEF-4EDB-8A06-8A7884ED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47CA7-2579-4FF5-95CF-E3FA65C9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3BD94-CA0C-4C27-BB07-89F71DEA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4820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AF7F4-B7B6-F349-A68A-F761BC19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Pain Management Principles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69F804-A677-4B75-95F4-A5E4426FB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4" name="Text Placeholder 2">
            <a:extLst>
              <a:ext uri="{FF2B5EF4-FFF2-40B4-BE49-F238E27FC236}">
                <a16:creationId xmlns:a16="http://schemas.microsoft.com/office/drawing/2014/main" id="{97553210-93FB-8E29-E7B9-1C806F43C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99722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4888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45691-488B-026B-2A9C-DDA2A6FF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3C956E73-2E7A-40C4-98E5-5009DBC8D49F}" type="slidenum">
              <a:rPr lang="en-US">
                <a:solidFill>
                  <a:srgbClr val="717070">
                    <a:lumMod val="20000"/>
                    <a:lumOff val="80000"/>
                  </a:srgbClr>
                </a:solidFill>
                <a:latin typeface="Arial" charset="0"/>
              </a:rPr>
              <a:pPr defTabSz="1219140"/>
              <a:t>22</a:t>
            </a:fld>
            <a:endParaRPr lang="en-US" dirty="0">
              <a:solidFill>
                <a:srgbClr val="717070">
                  <a:lumMod val="20000"/>
                  <a:lumOff val="80000"/>
                </a:srgbClr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45DA5-7FFD-B198-FA7D-9562368F3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571" y="1431806"/>
            <a:ext cx="4946919" cy="4477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5C2967-94C3-E419-0667-7A16DC1487CE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Greenwald. 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Neuropsychopharmacology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 28.11 (2003): 2000-2009.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7F80B36-6E50-2745-AABC-8D4F46AA6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4" y="1431806"/>
            <a:ext cx="4946919" cy="4398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FD5C5-03D2-8661-E292-2C9EBD648E25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Dose Dependent Receptor Occupancy</a:t>
            </a:r>
          </a:p>
        </p:txBody>
      </p:sp>
    </p:spTree>
    <p:extLst>
      <p:ext uri="{BB962C8B-B14F-4D97-AF65-F5344CB8AC3E}">
        <p14:creationId xmlns:p14="http://schemas.microsoft.com/office/powerpoint/2010/main" val="231499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45691-488B-026B-2A9C-DDA2A6FF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3C956E73-2E7A-40C4-98E5-5009DBC8D49F}" type="slidenum">
              <a:rPr lang="en-US">
                <a:solidFill>
                  <a:srgbClr val="717070">
                    <a:lumMod val="20000"/>
                    <a:lumOff val="80000"/>
                  </a:srgbClr>
                </a:solidFill>
                <a:latin typeface="Arial" charset="0"/>
              </a:rPr>
              <a:pPr defTabSz="1219140"/>
              <a:t>23</a:t>
            </a:fld>
            <a:endParaRPr lang="en-US" dirty="0">
              <a:solidFill>
                <a:srgbClr val="717070">
                  <a:lumMod val="20000"/>
                  <a:lumOff val="80000"/>
                </a:srgbClr>
              </a:solidFill>
              <a:latin typeface="Arial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9585BB-2EAC-CF66-5861-854D9023E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28512" y="2625777"/>
            <a:ext cx="2485530" cy="3500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 mg: 27-48%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16 mg: 78-92%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32 mg: 84-98%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45DA5-7FFD-B198-FA7D-9562368F3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344" y="1427730"/>
            <a:ext cx="4946919" cy="4477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5B9D9-4244-E0F2-4FCE-609EAD08EDF0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Dose Dependent Receptor Occupancy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A7639-395B-EB53-B125-F88F4212B468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Greenwald. 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Neuropsychopharmacology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 28.11 (2003): 2000-2009.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65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24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745745"/>
              </p:ext>
            </p:extLst>
          </p:nvPr>
        </p:nvGraphicFramePr>
        <p:xfrm>
          <a:off x="85448" y="1578009"/>
          <a:ext cx="10613143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A75FC4-5087-F7AE-CDD4-CA5798D5C927}"/>
              </a:ext>
            </a:extLst>
          </p:cNvPr>
          <p:cNvCxnSpPr>
            <a:cxnSpLocks/>
          </p:cNvCxnSpPr>
          <p:nvPr/>
        </p:nvCxnSpPr>
        <p:spPr>
          <a:xfrm>
            <a:off x="1493409" y="4558876"/>
            <a:ext cx="8548279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B812F9-55CA-B043-D8E1-A75230F7EC07}"/>
              </a:ext>
            </a:extLst>
          </p:cNvPr>
          <p:cNvSpPr txBox="1"/>
          <p:nvPr/>
        </p:nvSpPr>
        <p:spPr>
          <a:xfrm>
            <a:off x="7894244" y="4139896"/>
            <a:ext cx="226880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Baseline Chronic Pain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CCC632F6-AC4A-98F1-1125-A67E4B2F08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51293" y="4308741"/>
            <a:ext cx="142027" cy="20518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0C0B0BC3-63C2-7813-7045-9762221E7B5E}"/>
              </a:ext>
            </a:extLst>
          </p:cNvPr>
          <p:cNvCxnSpPr/>
          <p:nvPr/>
        </p:nvCxnSpPr>
        <p:spPr>
          <a:xfrm rot="10800000" flipV="1">
            <a:off x="7822306" y="3141344"/>
            <a:ext cx="142027" cy="20518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0273098-0606-06F0-F4A3-1241C9C5B607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Dosing Strategy By Indication</a:t>
            </a:r>
          </a:p>
        </p:txBody>
      </p:sp>
    </p:spTree>
    <p:extLst>
      <p:ext uri="{BB962C8B-B14F-4D97-AF65-F5344CB8AC3E}">
        <p14:creationId xmlns:p14="http://schemas.microsoft.com/office/powerpoint/2010/main" val="3642322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25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317747"/>
              </p:ext>
            </p:extLst>
          </p:nvPr>
        </p:nvGraphicFramePr>
        <p:xfrm>
          <a:off x="179449" y="1531728"/>
          <a:ext cx="10501916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A75FC4-5087-F7AE-CDD4-CA5798D5C927}"/>
              </a:ext>
            </a:extLst>
          </p:cNvPr>
          <p:cNvCxnSpPr>
            <a:cxnSpLocks/>
          </p:cNvCxnSpPr>
          <p:nvPr/>
        </p:nvCxnSpPr>
        <p:spPr>
          <a:xfrm>
            <a:off x="1646176" y="4720450"/>
            <a:ext cx="8548279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82AEE1-E8B0-AE47-991F-C9E958F027CE}"/>
              </a:ext>
            </a:extLst>
          </p:cNvPr>
          <p:cNvSpPr txBox="1"/>
          <p:nvPr/>
        </p:nvSpPr>
        <p:spPr>
          <a:xfrm>
            <a:off x="9024361" y="4340794"/>
            <a:ext cx="33140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Baseline Chronic Pain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BFA8091-09B4-FB44-BE60-F2B550B2ED25}"/>
              </a:ext>
            </a:extLst>
          </p:cNvPr>
          <p:cNvSpPr txBox="1"/>
          <p:nvPr/>
        </p:nvSpPr>
        <p:spPr>
          <a:xfrm>
            <a:off x="9024361" y="3155005"/>
            <a:ext cx="2690962" cy="4103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Opioid “Toxicity”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286C03-75B0-1E92-32C9-42662C33F88F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Dosing – Opioid Use Disorder</a:t>
            </a:r>
          </a:p>
        </p:txBody>
      </p:sp>
    </p:spTree>
    <p:extLst>
      <p:ext uri="{BB962C8B-B14F-4D97-AF65-F5344CB8AC3E}">
        <p14:creationId xmlns:p14="http://schemas.microsoft.com/office/powerpoint/2010/main" val="2502204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EFDB-82F3-E848-86CD-9CFD317B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F44216FD-6AB8-4CAA-AE87-D3440EC6B7F7}" type="slidenum">
              <a:rPr lang="en-US">
                <a:solidFill>
                  <a:srgbClr val="717070">
                    <a:lumMod val="60000"/>
                    <a:lumOff val="40000"/>
                  </a:srgbClr>
                </a:solidFill>
                <a:latin typeface="Arial" charset="0"/>
              </a:rPr>
              <a:pPr defTabSz="1219140"/>
              <a:t>26</a:t>
            </a:fld>
            <a:endParaRPr lang="en-US" dirty="0">
              <a:solidFill>
                <a:srgbClr val="717070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4635BDC-CD55-9245-80EB-1907FC0DC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170608"/>
              </p:ext>
            </p:extLst>
          </p:nvPr>
        </p:nvGraphicFramePr>
        <p:xfrm>
          <a:off x="150124" y="1547458"/>
          <a:ext cx="10501916" cy="5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A75FC4-5087-F7AE-CDD4-CA5798D5C927}"/>
              </a:ext>
            </a:extLst>
          </p:cNvPr>
          <p:cNvCxnSpPr>
            <a:cxnSpLocks/>
          </p:cNvCxnSpPr>
          <p:nvPr/>
        </p:nvCxnSpPr>
        <p:spPr>
          <a:xfrm>
            <a:off x="1623685" y="4716181"/>
            <a:ext cx="8548279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id="{EBFA8091-09B4-FB44-BE60-F2B550B2ED25}"/>
              </a:ext>
            </a:extLst>
          </p:cNvPr>
          <p:cNvSpPr txBox="1"/>
          <p:nvPr/>
        </p:nvSpPr>
        <p:spPr>
          <a:xfrm>
            <a:off x="9089701" y="3044171"/>
            <a:ext cx="2690962" cy="4103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Opioid “Toxicity”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49F8B-9279-B54B-BBBC-41A616BBD1EB}"/>
              </a:ext>
            </a:extLst>
          </p:cNvPr>
          <p:cNvSpPr txBox="1"/>
          <p:nvPr/>
        </p:nvSpPr>
        <p:spPr>
          <a:xfrm>
            <a:off x="9089701" y="4716181"/>
            <a:ext cx="33140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Baseline Chronic Pain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C41936-4173-3484-7D91-1E4E0753DA8D}"/>
              </a:ext>
            </a:extLst>
          </p:cNvPr>
          <p:cNvSpPr txBox="1">
            <a:spLocks/>
          </p:cNvSpPr>
          <p:nvPr/>
        </p:nvSpPr>
        <p:spPr>
          <a:xfrm>
            <a:off x="867834" y="239713"/>
            <a:ext cx="10104965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Dosing – Pain</a:t>
            </a:r>
          </a:p>
        </p:txBody>
      </p:sp>
    </p:spTree>
    <p:extLst>
      <p:ext uri="{BB962C8B-B14F-4D97-AF65-F5344CB8AC3E}">
        <p14:creationId xmlns:p14="http://schemas.microsoft.com/office/powerpoint/2010/main" val="240883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0F60-DC94-6B40-A5D6-FA320ADA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Rotation from Full Agonist Opioids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525DCAB-D6FB-CAB2-0691-4C1953062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51450-2BB2-9448-8D66-4F7CF0BFD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>
            <a:normAutofit/>
          </a:bodyPr>
          <a:lstStyle/>
          <a:p>
            <a:endParaRPr lang="en-US" sz="15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Patient reports of poor efficacy after rotation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Classical conditioning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  -euphoria/analgesia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3AF2C-B0B8-1F42-886D-D441B9A14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1423566"/>
            <a:ext cx="6798082" cy="40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0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DEF8F9-FFEF-4EDB-8A06-8A7884ED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E0747CA7-2579-4FF5-95CF-E3FA65C9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C63BD94-CA0C-4C27-BB07-89F71DEA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4820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AF7F4-B7B6-F349-A68A-F761BC19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Unclear Equianalgesic Conversions</a:t>
            </a:r>
          </a:p>
        </p:txBody>
      </p:sp>
      <p:graphicFrame>
        <p:nvGraphicFramePr>
          <p:cNvPr id="21" name="Text Placeholder 2">
            <a:extLst>
              <a:ext uri="{FF2B5EF4-FFF2-40B4-BE49-F238E27FC236}">
                <a16:creationId xmlns:a16="http://schemas.microsoft.com/office/drawing/2014/main" id="{B9C433AE-4D09-8100-74C4-6B55E893D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5113712"/>
              </p:ext>
            </p:extLst>
          </p:nvPr>
        </p:nvGraphicFramePr>
        <p:xfrm>
          <a:off x="1102092" y="1929840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9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DDE1CD3-5862-FBD0-E23A-6086E6746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999459"/>
              </p:ext>
            </p:extLst>
          </p:nvPr>
        </p:nvGraphicFramePr>
        <p:xfrm>
          <a:off x="2032000" y="539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219552-C187-0467-CAAA-21828241B098}"/>
              </a:ext>
            </a:extLst>
          </p:cNvPr>
          <p:cNvSpPr txBox="1"/>
          <p:nvPr/>
        </p:nvSpPr>
        <p:spPr>
          <a:xfrm>
            <a:off x="2032000" y="5958028"/>
            <a:ext cx="6336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Adopted with permission from Kyle Quirk, PharmD – “Buprenorphine ’21”</a:t>
            </a:r>
          </a:p>
          <a:p>
            <a:r>
              <a:rPr lang="en-US" sz="1000" dirty="0"/>
              <a:t>OME = Oral Morphine Equivalents</a:t>
            </a:r>
          </a:p>
        </p:txBody>
      </p:sp>
    </p:spTree>
    <p:extLst>
      <p:ext uri="{BB962C8B-B14F-4D97-AF65-F5344CB8AC3E}">
        <p14:creationId xmlns:p14="http://schemas.microsoft.com/office/powerpoint/2010/main" val="404804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5DD032-7B7C-1C46-82EC-DBFC10C2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Disclosures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41AD7-95A4-8248-977F-583164CAB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This presentation will include discussion of the off-label use of medications.</a:t>
            </a:r>
          </a:p>
        </p:txBody>
      </p:sp>
    </p:spTree>
    <p:extLst>
      <p:ext uri="{BB962C8B-B14F-4D97-AF65-F5344CB8AC3E}">
        <p14:creationId xmlns:p14="http://schemas.microsoft.com/office/powerpoint/2010/main" val="276662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8EC9-37F3-D3DA-3741-3FA27283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Pharmacokinetics</a:t>
            </a:r>
          </a:p>
        </p:txBody>
      </p:sp>
      <p:graphicFrame>
        <p:nvGraphicFramePr>
          <p:cNvPr id="4" name="Google Shape;638;p32">
            <a:extLst>
              <a:ext uri="{FF2B5EF4-FFF2-40B4-BE49-F238E27FC236}">
                <a16:creationId xmlns:a16="http://schemas.microsoft.com/office/drawing/2014/main" id="{2EE1F458-7517-0478-F9B4-D9F041959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335262"/>
              </p:ext>
            </p:extLst>
          </p:nvPr>
        </p:nvGraphicFramePr>
        <p:xfrm>
          <a:off x="705133" y="1578022"/>
          <a:ext cx="10877267" cy="453931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1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586">
                  <a:extLst>
                    <a:ext uri="{9D8B030D-6E8A-4147-A177-3AD203B41FA5}">
                      <a16:colId xmlns:a16="http://schemas.microsoft.com/office/drawing/2014/main" val="3504594408"/>
                    </a:ext>
                  </a:extLst>
                </a:gridCol>
                <a:gridCol w="1411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3662">
                  <a:extLst>
                    <a:ext uri="{9D8B030D-6E8A-4147-A177-3AD203B41FA5}">
                      <a16:colId xmlns:a16="http://schemas.microsoft.com/office/drawing/2014/main" val="2855283017"/>
                    </a:ext>
                  </a:extLst>
                </a:gridCol>
                <a:gridCol w="1368510">
                  <a:extLst>
                    <a:ext uri="{9D8B030D-6E8A-4147-A177-3AD203B41FA5}">
                      <a16:colId xmlns:a16="http://schemas.microsoft.com/office/drawing/2014/main" val="1794022371"/>
                    </a:ext>
                  </a:extLst>
                </a:gridCol>
                <a:gridCol w="1923846">
                  <a:extLst>
                    <a:ext uri="{9D8B030D-6E8A-4147-A177-3AD203B41FA5}">
                      <a16:colId xmlns:a16="http://schemas.microsoft.com/office/drawing/2014/main" val="1690244089"/>
                    </a:ext>
                  </a:extLst>
                </a:gridCol>
              </a:tblGrid>
              <a:tr h="89594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Formulation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Bioavailability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Onset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Peak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Duration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Steady State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Average Wholesale Price (per dosing unit)</a:t>
                      </a:r>
                      <a:endParaRPr sz="1400" b="1" dirty="0"/>
                    </a:p>
                  </a:txBody>
                  <a:tcPr marL="61100" marR="61100" marT="30550" marB="305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36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</a:rPr>
                        <a:t>Transdermal (</a:t>
                      </a:r>
                      <a:r>
                        <a:rPr lang="en-US" sz="1400" dirty="0" err="1">
                          <a:solidFill>
                            <a:schemeClr val="dk1"/>
                          </a:solidFill>
                        </a:rPr>
                        <a:t>Butrans</a:t>
                      </a:r>
                      <a:r>
                        <a:rPr lang="en-US" sz="1400" dirty="0">
                          <a:solidFill>
                            <a:schemeClr val="dk1"/>
                          </a:solidFill>
                        </a:rPr>
                        <a:t>®)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9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~15%</a:t>
                      </a: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~24 hours</a:t>
                      </a: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2-3 days</a:t>
                      </a:r>
                      <a:endParaRPr lang="en-US"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9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7 days </a:t>
                      </a:r>
                      <a:endParaRPr lang="en-US" sz="1400" dirty="0"/>
                    </a:p>
                    <a:p>
                      <a:pPr marL="171450" marR="0" lvl="2" indent="0" algn="ctr" rtl="0">
                        <a:lnSpc>
                          <a:spcPct val="90000"/>
                        </a:lnSpc>
                        <a:spcBef>
                          <a:spcPts val="28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May have end of dose effect around day 5-6</a:t>
                      </a:r>
                      <a:endParaRPr lang="en-US" sz="14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3-4 days</a:t>
                      </a:r>
                      <a:endParaRPr lang="en-US"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$61.37-164.67</a:t>
                      </a:r>
                      <a:endParaRPr sz="1400" dirty="0"/>
                    </a:p>
                  </a:txBody>
                  <a:tcPr marL="61100" marR="61100" marT="30550" marB="305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</a:rPr>
                        <a:t>Intravenous (Buprenex®)</a:t>
                      </a:r>
                      <a:endParaRPr sz="140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100%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~5-10 minutes</a:t>
                      </a:r>
                      <a:endParaRPr lang="en-US"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~30 minutes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6-8 hours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6 hours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$14.77-$18.20</a:t>
                      </a:r>
                      <a:endParaRPr sz="1400" dirty="0"/>
                    </a:p>
                  </a:txBody>
                  <a:tcPr marL="61100" marR="61100" marT="30550" marB="305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1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</a:rPr>
                        <a:t>Buccal (Belbuca®)</a:t>
                      </a:r>
                      <a:endParaRPr sz="140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~45-65%</a:t>
                      </a: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~2-3 hours</a:t>
                      </a:r>
                      <a:endParaRPr lang="en-US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2.5-3 hours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12 hours</a:t>
                      </a:r>
                      <a:endParaRPr lang="en-US"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2.5 days</a:t>
                      </a:r>
                      <a:endParaRPr lang="en-US"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$8.56-$21.10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61100" marR="61100" marT="30550" marB="305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6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dk1"/>
                          </a:solidFill>
                        </a:rPr>
                        <a:t>Sublingual (Subutex® or Suboxone®)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30-50%</a:t>
                      </a: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~1.5-2 hours</a:t>
                      </a:r>
                      <a:endParaRPr lang="en-US" sz="14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lang="en-US"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30-60 minutes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chemeClr val="dk1"/>
                          </a:solidFill>
                          <a:sym typeface="Calibri"/>
                        </a:rPr>
                        <a:t>6-8 hours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3-5 days</a:t>
                      </a:r>
                      <a:endParaRPr sz="1400" dirty="0"/>
                    </a:p>
                  </a:txBody>
                  <a:tcPr marL="61100" marR="61100" marT="30550" marB="3055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$0.37-$18.46</a:t>
                      </a:r>
                      <a:endParaRPr sz="1400" dirty="0"/>
                    </a:p>
                  </a:txBody>
                  <a:tcPr marL="61100" marR="61100" marT="30550" marB="305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558B6B-BD02-EA21-F87E-39BDE4A3B51B}"/>
              </a:ext>
            </a:extLst>
          </p:cNvPr>
          <p:cNvSpPr txBox="1"/>
          <p:nvPr/>
        </p:nvSpPr>
        <p:spPr>
          <a:xfrm>
            <a:off x="349472" y="6463007"/>
            <a:ext cx="6283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Buprenorphine and naloxone. Lexi-drugs online. UpToDate, Inc. 2024.</a:t>
            </a:r>
            <a:endParaRPr lang="en-US" sz="1000" i="1" dirty="0">
              <a:solidFill>
                <a:schemeClr val="bg1"/>
              </a:solidFill>
            </a:endParaRPr>
          </a:p>
          <a:p>
            <a:pPr defTabSz="1219140"/>
            <a:r>
              <a:rPr lang="en-US" sz="1000" dirty="0">
                <a:solidFill>
                  <a:schemeClr val="bg1"/>
                </a:solidFill>
              </a:rPr>
              <a:t>Buprenorphine. Lexi-drugs online. UpToDate, Inc. 2024.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9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E1F88EA-5B85-4782-9A95-9C738F48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A9E663-1F8A-406B-B295-B1EF8596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97561C-9294-4114-A5D6-9CF6CF68A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Transdermal Buprenorphine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016" y="605896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endParaRPr lang="en-US" dirty="0"/>
          </a:p>
          <a:p>
            <a:r>
              <a:rPr lang="en-US" dirty="0"/>
              <a:t>7-day transdermal patch</a:t>
            </a:r>
          </a:p>
          <a:p>
            <a:r>
              <a:rPr lang="en-US" dirty="0"/>
              <a:t>Dosing limited to 20 mcg/</a:t>
            </a:r>
            <a:r>
              <a:rPr lang="en-US" dirty="0" err="1"/>
              <a:t>hr</a:t>
            </a:r>
            <a:r>
              <a:rPr lang="en-US" dirty="0"/>
              <a:t> in the United States due to QT prolongation</a:t>
            </a:r>
          </a:p>
          <a:p>
            <a:pPr lvl="1"/>
            <a:r>
              <a:rPr lang="en-US" dirty="0" err="1"/>
              <a:t>Transtec</a:t>
            </a:r>
            <a:r>
              <a:rPr lang="de-DE" sz="2400" baseline="0" dirty="0"/>
              <a:t>®</a:t>
            </a:r>
            <a:r>
              <a:rPr lang="en-US" dirty="0"/>
              <a:t> patches available in 35, 52.5, and 70 mcg/</a:t>
            </a:r>
            <a:r>
              <a:rPr lang="en-US" dirty="0" err="1"/>
              <a:t>hr</a:t>
            </a:r>
            <a:r>
              <a:rPr lang="en-US" dirty="0"/>
              <a:t> in Europe</a:t>
            </a:r>
          </a:p>
          <a:p>
            <a:r>
              <a:rPr lang="en-US" dirty="0"/>
              <a:t>Local site reactions are the most common reported adverse effect</a:t>
            </a:r>
          </a:p>
          <a:p>
            <a:pPr lvl="1"/>
            <a:r>
              <a:rPr lang="en-US" dirty="0"/>
              <a:t>Can consider a different manufacturer</a:t>
            </a:r>
          </a:p>
          <a:p>
            <a:pPr lvl="1"/>
            <a:r>
              <a:rPr lang="en-US" dirty="0"/>
              <a:t>Topical Flonase prior to patch application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38096-061C-A986-270B-1184C3D5C9C0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dirty="0" err="1">
                <a:solidFill>
                  <a:schemeClr val="bg1"/>
                </a:solidFill>
                <a:latin typeface="Inter"/>
              </a:rPr>
              <a:t>Butrans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Stamford, CT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Purdue; 2023.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0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Transdermal Buprenorphine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Taper to 30 morphine equivalent daily dose prior to initiation recommended</a:t>
            </a:r>
          </a:p>
          <a:p>
            <a:pPr lvl="1"/>
            <a:r>
              <a:rPr lang="en-US" dirty="0"/>
              <a:t>Necessary?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7DBF8-5C50-4034-8B79-FE54A01A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720853-E885-4BE5-BFE2-24004C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A31663-90E0-3B43-9B24-89CC7325A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53989"/>
              </p:ext>
            </p:extLst>
          </p:nvPr>
        </p:nvGraphicFramePr>
        <p:xfrm>
          <a:off x="643192" y="1762783"/>
          <a:ext cx="5451628" cy="3012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034">
                  <a:extLst>
                    <a:ext uri="{9D8B030D-6E8A-4147-A177-3AD203B41FA5}">
                      <a16:colId xmlns:a16="http://schemas.microsoft.com/office/drawing/2014/main" val="668322534"/>
                    </a:ext>
                  </a:extLst>
                </a:gridCol>
                <a:gridCol w="2796594">
                  <a:extLst>
                    <a:ext uri="{9D8B030D-6E8A-4147-A177-3AD203B41FA5}">
                      <a16:colId xmlns:a16="http://schemas.microsoft.com/office/drawing/2014/main" val="3065449924"/>
                    </a:ext>
                  </a:extLst>
                </a:gridCol>
              </a:tblGrid>
              <a:tr h="838035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Prior daily dose of opioid analgesic</a:t>
                      </a:r>
                    </a:p>
                  </a:txBody>
                  <a:tcPr marL="113248" marR="113248" marT="56624" marB="566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Initial Butrans dose</a:t>
                      </a:r>
                    </a:p>
                  </a:txBody>
                  <a:tcPr marL="113248" marR="113248" marT="56624" marB="56624"/>
                </a:tc>
                <a:extLst>
                  <a:ext uri="{0D108BD9-81ED-4DB2-BD59-A6C34878D82A}">
                    <a16:rowId xmlns:a16="http://schemas.microsoft.com/office/drawing/2014/main" val="4187680192"/>
                  </a:ext>
                </a:extLst>
              </a:tr>
              <a:tr h="838035">
                <a:tc>
                  <a:txBody>
                    <a:bodyPr/>
                    <a:lstStyle/>
                    <a:p>
                      <a:r>
                        <a:rPr lang="en-US" sz="2200"/>
                        <a:t>Less than 30 mg MEDD</a:t>
                      </a:r>
                    </a:p>
                  </a:txBody>
                  <a:tcPr marL="113248" marR="113248" marT="56624" marB="56624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5 mcg/hr patch</a:t>
                      </a:r>
                    </a:p>
                  </a:txBody>
                  <a:tcPr marL="113248" marR="113248" marT="56624" marB="56624"/>
                </a:tc>
                <a:extLst>
                  <a:ext uri="{0D108BD9-81ED-4DB2-BD59-A6C34878D82A}">
                    <a16:rowId xmlns:a16="http://schemas.microsoft.com/office/drawing/2014/main" val="4155161741"/>
                  </a:ext>
                </a:extLst>
              </a:tr>
              <a:tr h="498291">
                <a:tc>
                  <a:txBody>
                    <a:bodyPr/>
                    <a:lstStyle/>
                    <a:p>
                      <a:r>
                        <a:rPr lang="en-US" sz="2200"/>
                        <a:t>30-80 mg MEDD</a:t>
                      </a:r>
                    </a:p>
                  </a:txBody>
                  <a:tcPr marL="113248" marR="113248" marT="56624" marB="56624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10 mcg/hr patch</a:t>
                      </a:r>
                    </a:p>
                  </a:txBody>
                  <a:tcPr marL="113248" marR="113248" marT="56624" marB="56624"/>
                </a:tc>
                <a:extLst>
                  <a:ext uri="{0D108BD9-81ED-4DB2-BD59-A6C34878D82A}">
                    <a16:rowId xmlns:a16="http://schemas.microsoft.com/office/drawing/2014/main" val="1578026637"/>
                  </a:ext>
                </a:extLst>
              </a:tr>
              <a:tr h="838035">
                <a:tc>
                  <a:txBody>
                    <a:bodyPr/>
                    <a:lstStyle/>
                    <a:p>
                      <a:r>
                        <a:rPr lang="en-US" sz="2200"/>
                        <a:t>&gt;80 mg MEDD</a:t>
                      </a:r>
                    </a:p>
                  </a:txBody>
                  <a:tcPr marL="113248" marR="113248" marT="56624" marB="56624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Consider alternate analgesic</a:t>
                      </a:r>
                    </a:p>
                  </a:txBody>
                  <a:tcPr marL="113248" marR="113248" marT="56624" marB="56624"/>
                </a:tc>
                <a:extLst>
                  <a:ext uri="{0D108BD9-81ED-4DB2-BD59-A6C34878D82A}">
                    <a16:rowId xmlns:a16="http://schemas.microsoft.com/office/drawing/2014/main" val="353698411"/>
                  </a:ext>
                </a:extLst>
              </a:tr>
            </a:tbl>
          </a:graphicData>
        </a:graphic>
      </p:graphicFrame>
      <p:pic>
        <p:nvPicPr>
          <p:cNvPr id="5" name="Picture 4" descr="A close-up of a medical patch">
            <a:extLst>
              <a:ext uri="{FF2B5EF4-FFF2-40B4-BE49-F238E27FC236}">
                <a16:creationId xmlns:a16="http://schemas.microsoft.com/office/drawing/2014/main" id="{51552C07-4FF7-1E6D-7566-6644595FE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06256" y="3594081"/>
            <a:ext cx="2472680" cy="2436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28E1E3-83CF-E265-0F1C-CC9C03DC84FB}"/>
              </a:ext>
            </a:extLst>
          </p:cNvPr>
          <p:cNvSpPr txBox="1"/>
          <p:nvPr/>
        </p:nvSpPr>
        <p:spPr>
          <a:xfrm>
            <a:off x="8786088" y="5907054"/>
            <a:ext cx="27848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 tooltip="https://www.psychoactif.org/forum/t14142-p1-Differentes-versions-Buprenorphine-pour-TSO-plus-adapte.html"/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4" tooltip="https://creativecommons.org/licenses/by-nc-sa/3.0/"/>
              </a:rPr>
              <a:t>CC BY-SA-NC</a:t>
            </a: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A1366-A690-65DA-C0B7-CCB0D575DBF3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dirty="0" err="1">
                <a:solidFill>
                  <a:schemeClr val="bg1"/>
                </a:solidFill>
                <a:latin typeface="Inter"/>
              </a:rPr>
              <a:t>Butrans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Stamford, CT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Purdue; 2023.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1BE05-7BB9-6D76-804A-6BC70FEC396E}"/>
              </a:ext>
            </a:extLst>
          </p:cNvPr>
          <p:cNvSpPr txBox="1"/>
          <p:nvPr/>
        </p:nvSpPr>
        <p:spPr>
          <a:xfrm>
            <a:off x="643192" y="4748692"/>
            <a:ext cx="5451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MEDD = Morphine Equivalent Daily Dose</a:t>
            </a:r>
          </a:p>
        </p:txBody>
      </p:sp>
    </p:spTree>
    <p:extLst>
      <p:ext uri="{BB962C8B-B14F-4D97-AF65-F5344CB8AC3E}">
        <p14:creationId xmlns:p14="http://schemas.microsoft.com/office/powerpoint/2010/main" val="1456605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1F88EA-5B85-4782-9A95-9C738F48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9E663-1F8A-406B-B295-B1EF8596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7561C-9294-4114-A5D6-9CF6CF68A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Buccal Buprenorphine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016" y="1947065"/>
            <a:ext cx="6413663" cy="4305038"/>
          </a:xfrm>
        </p:spPr>
        <p:txBody>
          <a:bodyPr vert="horz" lIns="0" tIns="45720" rIns="0" bIns="45720" rtlCol="0" anchor="ctr">
            <a:normAutofit fontScale="92500" lnSpcReduction="20000"/>
          </a:bodyPr>
          <a:lstStyle/>
          <a:p>
            <a:r>
              <a:rPr lang="en-US" dirty="0"/>
              <a:t>Twice daily buccal film</a:t>
            </a:r>
          </a:p>
          <a:p>
            <a:r>
              <a:rPr lang="en-US" dirty="0"/>
              <a:t>Available in 75, 150, 300, 450, 600, 750, and 900 mcg films</a:t>
            </a:r>
          </a:p>
          <a:p>
            <a:r>
              <a:rPr lang="en-US" dirty="0"/>
              <a:t>Generally lower patient satisfaction compared to </a:t>
            </a:r>
            <a:r>
              <a:rPr lang="en-US" dirty="0" err="1"/>
              <a:t>Butrans</a:t>
            </a:r>
            <a:endParaRPr lang="en-US" dirty="0"/>
          </a:p>
          <a:p>
            <a:pPr lvl="1"/>
            <a:r>
              <a:rPr lang="en-US" dirty="0"/>
              <a:t>Patient-reported adhesion problems</a:t>
            </a:r>
          </a:p>
          <a:p>
            <a:pPr lvl="1"/>
            <a:r>
              <a:rPr lang="en-US" dirty="0"/>
              <a:t>Avoid food and beverages until fully dissolved (~30 minutes)</a:t>
            </a:r>
          </a:p>
          <a:p>
            <a:r>
              <a:rPr lang="en-US" dirty="0"/>
              <a:t>Brand name – reduced coverage/higher copay</a:t>
            </a:r>
          </a:p>
          <a:p>
            <a:r>
              <a:rPr lang="en-US" dirty="0"/>
              <a:t>Concern for dental carries – swish with water after dissolution</a:t>
            </a:r>
          </a:p>
          <a:p>
            <a:r>
              <a:rPr lang="en-US" dirty="0"/>
              <a:t>Caution in mucositis – 1.75-2x absorption</a:t>
            </a:r>
          </a:p>
          <a:p>
            <a:endParaRPr lang="en-US" dirty="0"/>
          </a:p>
          <a:p>
            <a:pPr marL="201168" lvl="1" indent="0">
              <a:buFont typeface="Calibri" panose="020F050202020403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79BF9-6E69-05C7-0C25-EFD3E929DBB2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b="0" i="0" dirty="0" err="1">
                <a:solidFill>
                  <a:schemeClr val="bg1"/>
                </a:solidFill>
                <a:effectLst/>
                <a:latin typeface="Inter"/>
              </a:rPr>
              <a:t>Belbuca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Stoughton, MA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Collegium; 2023.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00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Buccal Buprenorphine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Taper to 30 mg morphine equivalent daily dose prior to initiation recommended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7DBF8-5C50-4034-8B79-FE54A01A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720853-E885-4BE5-BFE2-24004C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4C4B56-15FF-744A-BF1B-A2762C681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38747"/>
              </p:ext>
            </p:extLst>
          </p:nvPr>
        </p:nvGraphicFramePr>
        <p:xfrm>
          <a:off x="643192" y="1191872"/>
          <a:ext cx="5451627" cy="415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250">
                  <a:extLst>
                    <a:ext uri="{9D8B030D-6E8A-4147-A177-3AD203B41FA5}">
                      <a16:colId xmlns:a16="http://schemas.microsoft.com/office/drawing/2014/main" val="668322534"/>
                    </a:ext>
                  </a:extLst>
                </a:gridCol>
                <a:gridCol w="2819377">
                  <a:extLst>
                    <a:ext uri="{9D8B030D-6E8A-4147-A177-3AD203B41FA5}">
                      <a16:colId xmlns:a16="http://schemas.microsoft.com/office/drawing/2014/main" val="3065449924"/>
                    </a:ext>
                  </a:extLst>
                </a:gridCol>
              </a:tblGrid>
              <a:tr h="830843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Prior daily dose of opioid analgesic</a:t>
                      </a:r>
                    </a:p>
                  </a:txBody>
                  <a:tcPr marL="112276" marR="112276" marT="56138" marB="561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Initial Belbuca dose</a:t>
                      </a:r>
                    </a:p>
                  </a:txBody>
                  <a:tcPr marL="112276" marR="112276" marT="56138" marB="56138"/>
                </a:tc>
                <a:extLst>
                  <a:ext uri="{0D108BD9-81ED-4DB2-BD59-A6C34878D82A}">
                    <a16:rowId xmlns:a16="http://schemas.microsoft.com/office/drawing/2014/main" val="4187680192"/>
                  </a:ext>
                </a:extLst>
              </a:tr>
              <a:tr h="830843">
                <a:tc>
                  <a:txBody>
                    <a:bodyPr/>
                    <a:lstStyle/>
                    <a:p>
                      <a:r>
                        <a:rPr lang="en-US" sz="2200"/>
                        <a:t>Less than 30 mg MEDD</a:t>
                      </a:r>
                    </a:p>
                  </a:txBody>
                  <a:tcPr marL="112276" marR="112276" marT="56138" marB="5613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75 mcg once daily or every 12 hours</a:t>
                      </a:r>
                    </a:p>
                  </a:txBody>
                  <a:tcPr marL="112276" marR="112276" marT="56138" marB="56138"/>
                </a:tc>
                <a:extLst>
                  <a:ext uri="{0D108BD9-81ED-4DB2-BD59-A6C34878D82A}">
                    <a16:rowId xmlns:a16="http://schemas.microsoft.com/office/drawing/2014/main" val="4155161741"/>
                  </a:ext>
                </a:extLst>
              </a:tr>
              <a:tr h="830843">
                <a:tc>
                  <a:txBody>
                    <a:bodyPr/>
                    <a:lstStyle/>
                    <a:p>
                      <a:r>
                        <a:rPr lang="en-US" sz="2200"/>
                        <a:t>30-89 mg MEDD</a:t>
                      </a:r>
                    </a:p>
                  </a:txBody>
                  <a:tcPr marL="112276" marR="112276" marT="56138" marB="5613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150 mcg every 12 hours</a:t>
                      </a:r>
                    </a:p>
                  </a:txBody>
                  <a:tcPr marL="112276" marR="112276" marT="56138" marB="56138"/>
                </a:tc>
                <a:extLst>
                  <a:ext uri="{0D108BD9-81ED-4DB2-BD59-A6C34878D82A}">
                    <a16:rowId xmlns:a16="http://schemas.microsoft.com/office/drawing/2014/main" val="1578026637"/>
                  </a:ext>
                </a:extLst>
              </a:tr>
              <a:tr h="830843">
                <a:tc>
                  <a:txBody>
                    <a:bodyPr/>
                    <a:lstStyle/>
                    <a:p>
                      <a:r>
                        <a:rPr lang="en-US" sz="2200"/>
                        <a:t>90-160 mg MEDD</a:t>
                      </a:r>
                    </a:p>
                  </a:txBody>
                  <a:tcPr marL="112276" marR="112276" marT="56138" marB="5613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300 mcg every 12 hours</a:t>
                      </a:r>
                    </a:p>
                  </a:txBody>
                  <a:tcPr marL="112276" marR="112276" marT="56138" marB="56138"/>
                </a:tc>
                <a:extLst>
                  <a:ext uri="{0D108BD9-81ED-4DB2-BD59-A6C34878D82A}">
                    <a16:rowId xmlns:a16="http://schemas.microsoft.com/office/drawing/2014/main" val="353698411"/>
                  </a:ext>
                </a:extLst>
              </a:tr>
              <a:tr h="830843">
                <a:tc>
                  <a:txBody>
                    <a:bodyPr/>
                    <a:lstStyle/>
                    <a:p>
                      <a:r>
                        <a:rPr lang="en-US" sz="2200"/>
                        <a:t>&gt;160 mg MEDD</a:t>
                      </a:r>
                    </a:p>
                  </a:txBody>
                  <a:tcPr marL="112276" marR="112276" marT="56138" marB="56138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Consider alternate analgesic</a:t>
                      </a:r>
                    </a:p>
                  </a:txBody>
                  <a:tcPr marL="112276" marR="112276" marT="56138" marB="56138"/>
                </a:tc>
                <a:extLst>
                  <a:ext uri="{0D108BD9-81ED-4DB2-BD59-A6C34878D82A}">
                    <a16:rowId xmlns:a16="http://schemas.microsoft.com/office/drawing/2014/main" val="1975381845"/>
                  </a:ext>
                </a:extLst>
              </a:tr>
            </a:tbl>
          </a:graphicData>
        </a:graphic>
      </p:graphicFrame>
      <p:pic>
        <p:nvPicPr>
          <p:cNvPr id="9" name="Google Shape;539;p27">
            <a:extLst>
              <a:ext uri="{FF2B5EF4-FFF2-40B4-BE49-F238E27FC236}">
                <a16:creationId xmlns:a16="http://schemas.microsoft.com/office/drawing/2014/main" id="{4245B92F-89E4-D8F2-50E9-A129C8D0FA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9790" b="1941"/>
          <a:stretch/>
        </p:blipFill>
        <p:spPr>
          <a:xfrm>
            <a:off x="7803471" y="3565190"/>
            <a:ext cx="2465167" cy="2434396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69A10C-6D82-715A-B2F8-FE2957A1B04A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b="0" i="0" dirty="0" err="1">
                <a:solidFill>
                  <a:schemeClr val="bg1"/>
                </a:solidFill>
                <a:effectLst/>
                <a:latin typeface="Inter"/>
              </a:rPr>
              <a:t>Belbuca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Stoughton, MA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Collegium; 2023.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8C95B-F9BD-8C6B-DFB8-BE3629E91CC8}"/>
              </a:ext>
            </a:extLst>
          </p:cNvPr>
          <p:cNvSpPr txBox="1"/>
          <p:nvPr/>
        </p:nvSpPr>
        <p:spPr>
          <a:xfrm>
            <a:off x="643192" y="5342475"/>
            <a:ext cx="5451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MEDD = Morphine Equivalent Daily Dose</a:t>
            </a:r>
          </a:p>
        </p:txBody>
      </p:sp>
    </p:spTree>
    <p:extLst>
      <p:ext uri="{BB962C8B-B14F-4D97-AF65-F5344CB8AC3E}">
        <p14:creationId xmlns:p14="http://schemas.microsoft.com/office/powerpoint/2010/main" val="1961660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1F88EA-5B85-4782-9A95-9C738F48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9E663-1F8A-406B-B295-B1EF8596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7561C-9294-4114-A5D6-9CF6CF68A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Sublingual Buprenorphine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C21C3-C800-CF4A-8DFF-42B06124430E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42016" y="1737845"/>
                <a:ext cx="6413663" cy="5120155"/>
              </a:xfrm>
            </p:spPr>
            <p:txBody>
              <a:bodyPr vert="horz" lIns="0" tIns="45720" rIns="0" bIns="45720" rtlCol="0" anchor="ctr">
                <a:normAutofit lnSpcReduction="10000"/>
              </a:bodyPr>
              <a:lstStyle/>
              <a:p>
                <a:r>
                  <a:rPr lang="en-US" dirty="0"/>
                  <a:t>Availability of naloxone-containing and single entity formulations</a:t>
                </a:r>
              </a:p>
              <a:p>
                <a:pPr lvl="1"/>
                <a:r>
                  <a:rPr lang="en-US" dirty="0"/>
                  <a:t>Questionable role of naloxone as abuse deterrent</a:t>
                </a:r>
              </a:p>
              <a:p>
                <a:pPr lvl="1"/>
                <a:r>
                  <a:rPr lang="en-US" dirty="0"/>
                  <a:t>Higher  cost with naloxone and contraindication in severe hepatic impairment</a:t>
                </a:r>
              </a:p>
              <a:p>
                <a:r>
                  <a:rPr lang="en-US" dirty="0"/>
                  <a:t>Multiple products with available strengths ranging from 2-16 mg </a:t>
                </a:r>
              </a:p>
              <a:p>
                <a:pPr lvl="1"/>
                <a:r>
                  <a:rPr lang="en-US" dirty="0"/>
                  <a:t>Subutex</a:t>
                </a:r>
                <a:r>
                  <a:rPr lang="de-DE" dirty="0"/>
                  <a:t>®</a:t>
                </a:r>
                <a:r>
                  <a:rPr lang="en-US" dirty="0"/>
                  <a:t>/Suboxone</a:t>
                </a:r>
                <a:r>
                  <a:rPr lang="de-DE" dirty="0"/>
                  <a:t>®</a:t>
                </a:r>
                <a:r>
                  <a:rPr lang="en-US" dirty="0"/>
                  <a:t> 2 mg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dirty="0"/>
                  <a:t> Belbuca</a:t>
                </a:r>
                <a:r>
                  <a:rPr lang="de-DE" dirty="0"/>
                  <a:t>®</a:t>
                </a:r>
                <a:r>
                  <a:rPr lang="en-US" dirty="0"/>
                  <a:t> 900 mcg</a:t>
                </a:r>
              </a:p>
              <a:p>
                <a:r>
                  <a:rPr lang="en-US" dirty="0"/>
                  <a:t>Off label for pain – variable coverage without Opioid Use Disorder (OUD) diagnosis</a:t>
                </a:r>
              </a:p>
              <a:p>
                <a:r>
                  <a:rPr lang="en-US" dirty="0"/>
                  <a:t>Risk of precipitating withdrawal upon initiation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C21C3-C800-CF4A-8DFF-42B061244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42016" y="1737845"/>
                <a:ext cx="6413663" cy="5120155"/>
              </a:xfrm>
              <a:blipFill>
                <a:blip r:embed="rId2"/>
                <a:stretch>
                  <a:fillRect l="-1711" t="-12024" r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76236B2-FC0C-A03F-4CF9-DF6BDA75964F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Suboxone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North Chesterfield, VA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Indivior; 2023.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60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Sublingual Buprenorphine</a:t>
            </a:r>
          </a:p>
        </p:txBody>
      </p:sp>
      <p:pic>
        <p:nvPicPr>
          <p:cNvPr id="5" name="Picture 4" descr="A group of blue and white packets&#10;&#10;Description automatically generated">
            <a:extLst>
              <a:ext uri="{FF2B5EF4-FFF2-40B4-BE49-F238E27FC236}">
                <a16:creationId xmlns:a16="http://schemas.microsoft.com/office/drawing/2014/main" id="{1D66DD55-21CB-408B-1CA6-C6DB661C7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Misuse/diversion is common</a:t>
            </a:r>
          </a:p>
          <a:p>
            <a:r>
              <a:rPr lang="en-US" dirty="0"/>
              <a:t>TID or QID dosing recommended for pain</a:t>
            </a:r>
          </a:p>
          <a:p>
            <a:r>
              <a:rPr lang="en-US" dirty="0"/>
              <a:t>Concern for dental carries – swish with water after dissolution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7DBF8-5C50-4034-8B79-FE54A01A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64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720853-E885-4BE5-BFE2-24004C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5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F223C-739C-7184-2559-77C4C167D0F0}"/>
              </a:ext>
            </a:extLst>
          </p:cNvPr>
          <p:cNvSpPr txBox="1"/>
          <p:nvPr/>
        </p:nvSpPr>
        <p:spPr>
          <a:xfrm>
            <a:off x="3787777" y="5113284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Suboxone_SL_Tabs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86BD7B-54C7-D12F-619E-8B228802E27F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Suboxone [package insert]. </a:t>
            </a:r>
            <a:r>
              <a:rPr lang="en-US" sz="1000" dirty="0">
                <a:solidFill>
                  <a:schemeClr val="bg1"/>
                </a:solidFill>
                <a:latin typeface="Inter"/>
              </a:rPr>
              <a:t>North Chesterfield, VA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: Indivior; 2023.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65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E1F88EA-5B85-4782-9A95-9C738F48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A9E663-1F8A-406B-B295-B1EF8596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C97561C-9294-4114-A5D6-9CF6CF68A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74EE-39B3-2648-84CC-8296239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Intravenous Buprenorphine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C21C3-C800-CF4A-8DFF-42B061244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016" y="1112693"/>
            <a:ext cx="6413663" cy="5045509"/>
          </a:xfrm>
        </p:spPr>
        <p:txBody>
          <a:bodyPr vert="horz" lIns="0" tIns="45720" rIns="0" bIns="45720" rtlCol="0" anchor="ctr">
            <a:normAutofit lnSpcReduction="10000"/>
          </a:bodyPr>
          <a:lstStyle/>
          <a:p>
            <a:r>
              <a:rPr lang="en-US" dirty="0"/>
              <a:t>Available as 0.3 mg/mL vials</a:t>
            </a:r>
          </a:p>
          <a:p>
            <a:r>
              <a:rPr lang="en-US" dirty="0"/>
              <a:t>Sole buprenorphine formulation indicated for acute pain</a:t>
            </a:r>
          </a:p>
          <a:p>
            <a:r>
              <a:rPr lang="en-US" dirty="0"/>
              <a:t>Recommended dosing 0.3-0.6 mg every 6-8 hours</a:t>
            </a:r>
          </a:p>
          <a:p>
            <a:pPr lvl="1"/>
            <a:r>
              <a:rPr lang="en-US" dirty="0"/>
              <a:t>Lower doses commonly used for highly opioid-sensitive patients e.g. 0.09 mg</a:t>
            </a:r>
          </a:p>
          <a:p>
            <a:r>
              <a:rPr lang="en-US" dirty="0"/>
              <a:t>Improved tolerability compared to full agonist opioids</a:t>
            </a:r>
          </a:p>
          <a:p>
            <a:r>
              <a:rPr lang="en-US" dirty="0"/>
              <a:t>Elimination half-life ~2.2 hours</a:t>
            </a:r>
          </a:p>
          <a:p>
            <a:r>
              <a:rPr lang="en-US" dirty="0"/>
              <a:t>Comparatively longer onset of action – peak effect at ~1 hour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 descr="A close-up of a medicine vial">
            <a:extLst>
              <a:ext uri="{FF2B5EF4-FFF2-40B4-BE49-F238E27FC236}">
                <a16:creationId xmlns:a16="http://schemas.microsoft.com/office/drawing/2014/main" id="{6BC2EF3D-625A-02F0-F3AB-17FCB724D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3157" y="5485774"/>
            <a:ext cx="2830658" cy="111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6A7A4-5DFA-3006-F129-85EC5D72B12E}"/>
              </a:ext>
            </a:extLst>
          </p:cNvPr>
          <p:cNvSpPr txBox="1"/>
          <p:nvPr/>
        </p:nvSpPr>
        <p:spPr>
          <a:xfrm>
            <a:off x="6093157" y="6600206"/>
            <a:ext cx="2952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 tooltip="https://www.psychoactif.org/forum/t14142-p1-Differentes-versions-Buprenorphine-pour-TSO-plus-adapte.html"/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4" tooltip="https://creativecommons.org/licenses/by-nc-sa/3.0/"/>
              </a:rPr>
              <a:t>CC BY-SA-NC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56B06-2D99-228D-D187-2096E7F06786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b="0" i="0" dirty="0" err="1">
                <a:solidFill>
                  <a:schemeClr val="bg1"/>
                </a:solidFill>
                <a:effectLst/>
                <a:latin typeface="Inter"/>
              </a:rPr>
              <a:t>Buprenex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Inter"/>
              </a:rPr>
              <a:t> [package insert]. Malvern, PA: Endo; 2024.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33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EF8F9-FFEF-4EDB-8A06-8A7884ED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0747CA7-2579-4FF5-95CF-E3FA65C9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3BD94-CA0C-4C27-BB07-89F71DEA2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4820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043FB-9826-844D-AE80-AFCF0ED2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OUD Patients – Acute Pain Management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69F804-A677-4B75-95F4-A5E4426FB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ABF3104-07D8-D154-9EE9-E643A0520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0624895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CE139C-BBC1-EF16-1BA3-01D7871F10AC}"/>
              </a:ext>
            </a:extLst>
          </p:cNvPr>
          <p:cNvSpPr txBox="1"/>
          <p:nvPr/>
        </p:nvSpPr>
        <p:spPr>
          <a:xfrm>
            <a:off x="349472" y="6610019"/>
            <a:ext cx="628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Greenwald. </a:t>
            </a:r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</a:rPr>
              <a:t>Neuropsychopharmacology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 28.11 (2003): 2000-2009.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8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05589CA-AF25-B0C8-7898-27E20716E9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94D6F9F-CDD1-1F43-A762-936D8856C75E}"/>
              </a:ext>
            </a:extLst>
          </p:cNvPr>
          <p:cNvSpPr txBox="1">
            <a:spLocks/>
          </p:cNvSpPr>
          <p:nvPr/>
        </p:nvSpPr>
        <p:spPr>
          <a:xfrm>
            <a:off x="609600" y="1032296"/>
            <a:ext cx="109728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380329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F6FA-4433-D34F-8658-5AE3A202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Ohio State University - Formulary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6C18A15E-A8CD-0845-8074-27F2B63B88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35431"/>
              </p:ext>
            </p:extLst>
          </p:nvPr>
        </p:nvGraphicFramePr>
        <p:xfrm>
          <a:off x="741744" y="2336800"/>
          <a:ext cx="10709228" cy="359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15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Pain</a:t>
                      </a:r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Opioid Dependence</a:t>
                      </a:r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Intravenous </a:t>
                      </a:r>
                    </a:p>
                    <a:p>
                      <a:pPr algn="ctr"/>
                      <a:r>
                        <a:rPr lang="en-US" sz="2000" dirty="0" err="1"/>
                        <a:t>Buprenex</a:t>
                      </a:r>
                      <a:r>
                        <a:rPr lang="de-DE" sz="2000" baseline="0" dirty="0"/>
                        <a:t>®</a:t>
                      </a:r>
                      <a:endParaRPr lang="en-US" sz="2000" dirty="0"/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Sublingual </a:t>
                      </a:r>
                    </a:p>
                    <a:p>
                      <a:pPr algn="ctr"/>
                      <a:r>
                        <a:rPr lang="en-US" sz="2000" dirty="0"/>
                        <a:t>Suboxone</a:t>
                      </a:r>
                      <a:r>
                        <a:rPr lang="de-DE" sz="2000" baseline="0" dirty="0"/>
                        <a:t>®</a:t>
                      </a:r>
                      <a:r>
                        <a:rPr lang="en-US" sz="2000" baseline="0" dirty="0"/>
                        <a:t>, </a:t>
                      </a:r>
                      <a:r>
                        <a:rPr lang="en-US" sz="2000" dirty="0"/>
                        <a:t>Subutex</a:t>
                      </a:r>
                      <a:r>
                        <a:rPr lang="de-DE" sz="2000" baseline="0" dirty="0"/>
                        <a:t>®</a:t>
                      </a:r>
                      <a:endParaRPr lang="en-US" sz="2000" baseline="0" dirty="0"/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Transdermal</a:t>
                      </a:r>
                    </a:p>
                    <a:p>
                      <a:pPr algn="ctr"/>
                      <a:r>
                        <a:rPr lang="en-US" sz="2000" b="1" dirty="0"/>
                        <a:t> </a:t>
                      </a:r>
                      <a:r>
                        <a:rPr lang="en-US" sz="2000" dirty="0" err="1"/>
                        <a:t>Butrans</a:t>
                      </a:r>
                      <a:r>
                        <a:rPr lang="de-DE" sz="2000" baseline="0" dirty="0"/>
                        <a:t>®</a:t>
                      </a:r>
                      <a:endParaRPr lang="en-US" sz="2000" dirty="0"/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Subcutaneous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Sublocade</a:t>
                      </a:r>
                      <a:r>
                        <a:rPr lang="de-DE" sz="2000" baseline="0" dirty="0"/>
                        <a:t>®, </a:t>
                      </a:r>
                      <a:r>
                        <a:rPr lang="en-US" sz="2000" dirty="0" err="1"/>
                        <a:t>Brixadi</a:t>
                      </a:r>
                      <a:r>
                        <a:rPr lang="de-DE" sz="2000" baseline="0" dirty="0"/>
                        <a:t>®</a:t>
                      </a:r>
                      <a:endParaRPr lang="en-US" sz="2000" dirty="0"/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Buccal </a:t>
                      </a:r>
                    </a:p>
                    <a:p>
                      <a:pPr algn="ctr"/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Belbuca</a:t>
                      </a:r>
                      <a:r>
                        <a:rPr lang="de-DE" sz="2000" baseline="0" dirty="0"/>
                        <a:t>®</a:t>
                      </a:r>
                      <a:endParaRPr lang="en-US" sz="2000" dirty="0"/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114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4FD46-9C72-C04F-82BF-426D6E700E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8824" y="1132765"/>
            <a:ext cx="10058400" cy="4736224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Prommer</a:t>
            </a:r>
            <a:r>
              <a:rPr lang="en-US" sz="2000" dirty="0"/>
              <a:t> E. Buprenorphine for cancer pain: is it ready for prime time?. </a:t>
            </a:r>
            <a:r>
              <a:rPr lang="en-US" sz="2000" i="1" dirty="0"/>
              <a:t>Am J Hosp </a:t>
            </a:r>
            <a:r>
              <a:rPr lang="en-US" sz="2000" i="1" dirty="0" err="1"/>
              <a:t>Palliat</a:t>
            </a:r>
            <a:r>
              <a:rPr lang="en-US" sz="2000" i="1" dirty="0"/>
              <a:t> Care</a:t>
            </a:r>
            <a:r>
              <a:rPr lang="en-US" sz="2000" dirty="0"/>
              <a:t>. 2015;32(8):881-889.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Butler S. Buprenorphine-Clinically useful but often misunderstood. </a:t>
            </a:r>
            <a:r>
              <a:rPr lang="en-US" sz="2000" i="1" dirty="0" err="1"/>
              <a:t>Scand</a:t>
            </a:r>
            <a:r>
              <a:rPr lang="en-US" sz="2000" i="1" dirty="0"/>
              <a:t> J Pain</a:t>
            </a:r>
            <a:r>
              <a:rPr lang="en-US" sz="2000" dirty="0"/>
              <a:t>. 2013;4(3):148-152. Published 2013 Jul 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Leffler A, Frank G, </a:t>
            </a:r>
            <a:r>
              <a:rPr lang="en-US" sz="2000" dirty="0" err="1"/>
              <a:t>Kistner</a:t>
            </a:r>
            <a:r>
              <a:rPr lang="en-US" sz="2000" dirty="0"/>
              <a:t> K, et al. Local anesthetic-like inhibition of voltage-gated Na(+) channels by the partial </a:t>
            </a:r>
            <a:r>
              <a:rPr lang="el-GR" sz="2000" dirty="0"/>
              <a:t>μ-</a:t>
            </a:r>
            <a:r>
              <a:rPr lang="en-US" sz="2000" dirty="0"/>
              <a:t>opioid receptor agonist buprenorphine. </a:t>
            </a:r>
            <a:r>
              <a:rPr lang="en-US" sz="2000" i="1" dirty="0"/>
              <a:t>Anesthesiology</a:t>
            </a:r>
            <a:r>
              <a:rPr lang="en-US" sz="2000" dirty="0"/>
              <a:t>. 2012;116(6):1335-1346.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/>
              <a:t>Dahan</a:t>
            </a:r>
            <a:r>
              <a:rPr lang="en-US" sz="2000" dirty="0"/>
              <a:t>, A., et al. "Buprenorphine induces ceiling in respiratory depression but not in analgesia." </a:t>
            </a:r>
            <a:r>
              <a:rPr lang="en-US" sz="2000" i="1" dirty="0"/>
              <a:t>BJA: British Journal of </a:t>
            </a:r>
            <a:r>
              <a:rPr lang="en-US" sz="2000" i="1" dirty="0" err="1"/>
              <a:t>Anaesthesia</a:t>
            </a:r>
            <a:r>
              <a:rPr lang="en-US" sz="2000" dirty="0"/>
              <a:t> 96.5 (2006): 627-632.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solidFill>
                  <a:srgbClr val="212121"/>
                </a:solidFill>
                <a:effectLst/>
              </a:rPr>
              <a:t>Schmidt-Hansen, Mia et al. “Buprenorphine for treating cancer pain.” </a:t>
            </a:r>
            <a:r>
              <a:rPr lang="en-US" b="0" i="1" dirty="0">
                <a:solidFill>
                  <a:srgbClr val="212121"/>
                </a:solidFill>
                <a:effectLst/>
              </a:rPr>
              <a:t>The Cochrane database of systematic reviews</a:t>
            </a:r>
            <a:r>
              <a:rPr lang="en-US" b="0" i="0" dirty="0">
                <a:solidFill>
                  <a:srgbClr val="212121"/>
                </a:solidFill>
                <a:effectLst/>
              </a:rPr>
              <a:t> vol. 2015,3 CD009596. 31 Mar. 2015, doi:10.1002/14651858.CD009596.pub4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Hale, Martin, Mark </a:t>
            </a:r>
            <a:r>
              <a:rPr lang="en-US" sz="2000" dirty="0" err="1"/>
              <a:t>Garofoli</a:t>
            </a:r>
            <a:r>
              <a:rPr lang="en-US" sz="2000" dirty="0"/>
              <a:t>, and Robert B. Raffa. "Benefit-Risk Analysis of Buprenorphine for Pain Management." </a:t>
            </a:r>
            <a:r>
              <a:rPr lang="en-US" sz="2000" i="1" dirty="0"/>
              <a:t>Journal of Pain Research</a:t>
            </a:r>
            <a:r>
              <a:rPr lang="en-US" sz="2000" dirty="0"/>
              <a:t> 14 (2021): 1359.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Webster L, </a:t>
            </a:r>
            <a:r>
              <a:rPr lang="en-US" sz="2000" dirty="0" err="1"/>
              <a:t>Gudin</a:t>
            </a:r>
            <a:r>
              <a:rPr lang="en-US" sz="2000" dirty="0"/>
              <a:t> J, Raffa RB, et al. Understanding Buprenorphine for Use in Chronic Pain: Expert Opinion. </a:t>
            </a:r>
            <a:r>
              <a:rPr lang="en-US" sz="2000" i="1" dirty="0"/>
              <a:t>Pain Med</a:t>
            </a:r>
            <a:r>
              <a:rPr lang="en-US" sz="2000" dirty="0"/>
              <a:t>. 2020;21(4):714-723.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dirty="0">
                <a:solidFill>
                  <a:srgbClr val="212121"/>
                </a:solidFill>
                <a:effectLst/>
              </a:rPr>
              <a:t>Greenwald, Mark K et al. “Effects of buprenorphine maintenance dose on mu-opioid receptor availability, plasma concentrations, and antagonist blockade in heroin-dependent volunteers.” </a:t>
            </a:r>
            <a:r>
              <a:rPr lang="en-US" b="0" i="1" dirty="0">
                <a:solidFill>
                  <a:srgbClr val="212121"/>
                </a:solidFill>
                <a:effectLst/>
              </a:rPr>
              <a:t>Neuropsychopharmacology : official publication of the American College of Neuropsychopharmacology</a:t>
            </a:r>
            <a:r>
              <a:rPr lang="en-US" b="0" i="0" dirty="0">
                <a:solidFill>
                  <a:srgbClr val="212121"/>
                </a:solidFill>
                <a:effectLst/>
              </a:rPr>
              <a:t> vol. 28,11 (2003): 2000-9. doi:10.1038/sj.npp.1300251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Buprenorphine and naloxone. Lexi-drugs online. UpToDate, Inc. 2024.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Buprenorphine. Lexi-drugs online. UpToDate, Inc. 2024.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  <a:latin typeface="Inter"/>
              </a:rPr>
              <a:t>Butrans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 [package insert]. 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Stamford, CT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: Purdue; 2023.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0" i="0" dirty="0" err="1">
                <a:solidFill>
                  <a:schemeClr val="tx1"/>
                </a:solidFill>
                <a:effectLst/>
                <a:latin typeface="Inter"/>
              </a:rPr>
              <a:t>Belbuca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 [package insert]. 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Stoughton, MA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: Collegium; 2023.</a:t>
            </a:r>
            <a:endParaRPr lang="en-US" sz="2000" i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Suboxone [package insert]. </a:t>
            </a:r>
            <a:r>
              <a:rPr lang="en-US" sz="2000" dirty="0">
                <a:solidFill>
                  <a:schemeClr val="tx1"/>
                </a:solidFill>
                <a:latin typeface="Inter"/>
              </a:rPr>
              <a:t>North Chesterfield, VA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: Indivior; 2023.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0" i="0" dirty="0" err="1">
                <a:solidFill>
                  <a:schemeClr val="tx1"/>
                </a:solidFill>
                <a:effectLst/>
                <a:latin typeface="Inter"/>
              </a:rPr>
              <a:t>Buprenex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Inter"/>
              </a:rPr>
              <a:t> [package insert]. Malvern, PA: Endo; 2024.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6F3C-2F7C-EF4F-A1DB-56B5D351B9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8824" y="287337"/>
            <a:ext cx="10058400" cy="701674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353366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D516C0-9B1E-CF5C-414E-F096882DF13A}"/>
              </a:ext>
            </a:extLst>
          </p:cNvPr>
          <p:cNvSpPr txBox="1"/>
          <p:nvPr/>
        </p:nvSpPr>
        <p:spPr>
          <a:xfrm>
            <a:off x="1" y="247274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0803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F6FA-4433-D34F-8658-5AE3A202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Ohio State University - Formulary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6C18A15E-A8CD-0845-8074-27F2B63B88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9194210"/>
              </p:ext>
            </p:extLst>
          </p:nvPr>
        </p:nvGraphicFramePr>
        <p:xfrm>
          <a:off x="741744" y="2336800"/>
          <a:ext cx="10709228" cy="3695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15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Pain</a:t>
                      </a:r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Opioid Dependence</a:t>
                      </a:r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Intravenous </a:t>
                      </a:r>
                    </a:p>
                    <a:p>
                      <a:pPr algn="ctr"/>
                      <a:r>
                        <a:rPr lang="en-US" sz="2000" dirty="0" err="1"/>
                        <a:t>Buprenex</a:t>
                      </a:r>
                      <a:r>
                        <a:rPr lang="de-DE" sz="2000" baseline="0" dirty="0"/>
                        <a:t>®</a:t>
                      </a:r>
                      <a:br>
                        <a:rPr lang="de-DE" sz="2000" baseline="0" dirty="0"/>
                      </a:br>
                      <a:r>
                        <a:rPr lang="de-DE" sz="2000" baseline="0" dirty="0">
                          <a:solidFill>
                            <a:srgbClr val="FF0000"/>
                          </a:solidFill>
                        </a:rPr>
                        <a:t>2.4 mg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Sublingual </a:t>
                      </a:r>
                    </a:p>
                    <a:p>
                      <a:pPr algn="ctr"/>
                      <a:r>
                        <a:rPr lang="en-US" sz="2000" dirty="0"/>
                        <a:t>Suboxone</a:t>
                      </a:r>
                      <a:r>
                        <a:rPr lang="de-DE" sz="2000" baseline="0" dirty="0"/>
                        <a:t>®</a:t>
                      </a:r>
                      <a:r>
                        <a:rPr lang="en-US" sz="2000" baseline="0" dirty="0"/>
                        <a:t>, </a:t>
                      </a:r>
                      <a:r>
                        <a:rPr lang="en-US" sz="2000" dirty="0"/>
                        <a:t>Subutex</a:t>
                      </a:r>
                      <a:r>
                        <a:rPr lang="de-DE" sz="2000" baseline="0" dirty="0"/>
                        <a:t>®</a:t>
                      </a:r>
                      <a:br>
                        <a:rPr lang="de-DE" sz="2000" baseline="0" dirty="0"/>
                      </a:br>
                      <a:r>
                        <a:rPr lang="de-DE" sz="2000" baseline="0" dirty="0">
                          <a:solidFill>
                            <a:srgbClr val="FF0000"/>
                          </a:solidFill>
                        </a:rPr>
                        <a:t>32 mg</a:t>
                      </a:r>
                      <a:endParaRPr lang="en-US" sz="20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Transdermal</a:t>
                      </a:r>
                    </a:p>
                    <a:p>
                      <a:pPr algn="ctr"/>
                      <a:r>
                        <a:rPr lang="en-US" sz="2000" b="1" dirty="0"/>
                        <a:t> </a:t>
                      </a:r>
                      <a:r>
                        <a:rPr lang="en-US" sz="2000" dirty="0" err="1"/>
                        <a:t>Butrans</a:t>
                      </a:r>
                      <a:r>
                        <a:rPr lang="de-DE" sz="2000" baseline="0" dirty="0"/>
                        <a:t>®</a:t>
                      </a:r>
                      <a:br>
                        <a:rPr lang="de-DE" sz="2000" baseline="0" dirty="0"/>
                      </a:br>
                      <a:r>
                        <a:rPr lang="de-DE" sz="2000" baseline="0" dirty="0">
                          <a:solidFill>
                            <a:srgbClr val="FF0000"/>
                          </a:solidFill>
                        </a:rPr>
                        <a:t>0.48 mg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Subcutaneous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Sublocade</a:t>
                      </a:r>
                      <a:r>
                        <a:rPr lang="de-DE" sz="2000" baseline="0" dirty="0"/>
                        <a:t>®, </a:t>
                      </a:r>
                      <a:r>
                        <a:rPr lang="en-US" sz="2000" dirty="0" err="1"/>
                        <a:t>Brixadi</a:t>
                      </a:r>
                      <a:r>
                        <a:rPr lang="de-DE" sz="2000" baseline="0" dirty="0"/>
                        <a:t>®</a:t>
                      </a:r>
                      <a:br>
                        <a:rPr lang="de-DE" sz="2000" baseline="0" dirty="0"/>
                      </a:br>
                      <a:r>
                        <a:rPr lang="de-DE" sz="2000" baseline="0" dirty="0">
                          <a:solidFill>
                            <a:srgbClr val="FF0000"/>
                          </a:solidFill>
                        </a:rPr>
                        <a:t>10 mg, 4.5 mg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Buccal </a:t>
                      </a:r>
                    </a:p>
                    <a:p>
                      <a:pPr algn="ctr"/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Belbuca</a:t>
                      </a:r>
                      <a:r>
                        <a:rPr lang="de-DE" sz="2000" baseline="0" dirty="0"/>
                        <a:t>®</a:t>
                      </a:r>
                      <a:br>
                        <a:rPr lang="de-DE" sz="2000" baseline="0" dirty="0"/>
                      </a:br>
                      <a:r>
                        <a:rPr lang="de-DE" sz="2000" baseline="0" dirty="0">
                          <a:solidFill>
                            <a:srgbClr val="FF0000"/>
                          </a:solidFill>
                        </a:rPr>
                        <a:t>1.8 mg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5025" marR="105025" marT="52513" marB="52513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5025" marR="105025" marT="52513" marB="525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65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1526" y="63253"/>
            <a:ext cx="9784944" cy="977863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2E5C59-AFCC-2D4C-AEF9-E4F57F699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624272"/>
              </p:ext>
            </p:extLst>
          </p:nvPr>
        </p:nvGraphicFramePr>
        <p:xfrm>
          <a:off x="979517" y="1041118"/>
          <a:ext cx="100306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24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Pharmacology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471" y="6363245"/>
            <a:ext cx="6283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Prommer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i="1" dirty="0">
                <a:solidFill>
                  <a:schemeClr val="bg1"/>
                </a:solidFill>
              </a:rPr>
              <a:t>Am J </a:t>
            </a:r>
            <a:r>
              <a:rPr lang="en-US" sz="1000" i="1" dirty="0" err="1">
                <a:solidFill>
                  <a:schemeClr val="bg1"/>
                </a:solidFill>
              </a:rPr>
              <a:t>Hosp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Palliat</a:t>
            </a:r>
            <a:r>
              <a:rPr lang="en-US" sz="1000" i="1" dirty="0">
                <a:solidFill>
                  <a:schemeClr val="bg1"/>
                </a:solidFill>
              </a:rPr>
              <a:t> Med. </a:t>
            </a:r>
            <a:r>
              <a:rPr lang="en-US" sz="1000" dirty="0">
                <a:solidFill>
                  <a:schemeClr val="bg1"/>
                </a:solidFill>
              </a:rPr>
              <a:t>32.8 (2015): 881-889.</a:t>
            </a:r>
          </a:p>
          <a:p>
            <a:r>
              <a:rPr lang="en-US" sz="1000" dirty="0">
                <a:solidFill>
                  <a:schemeClr val="bg1"/>
                </a:solidFill>
              </a:rPr>
              <a:t>Butler. </a:t>
            </a:r>
            <a:r>
              <a:rPr lang="en-US" sz="1000" i="1" dirty="0">
                <a:solidFill>
                  <a:schemeClr val="bg1"/>
                </a:solidFill>
              </a:rPr>
              <a:t>Scan J Pain</a:t>
            </a:r>
            <a:r>
              <a:rPr lang="en-US" sz="1000" dirty="0">
                <a:solidFill>
                  <a:schemeClr val="bg1"/>
                </a:solidFill>
              </a:rPr>
              <a:t> 4.3 (2013): 148-152.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Leffler</a:t>
            </a:r>
            <a:r>
              <a:rPr lang="en-US" sz="1000" dirty="0">
                <a:solidFill>
                  <a:schemeClr val="bg1"/>
                </a:solidFill>
              </a:rPr>
              <a:t>, et al. </a:t>
            </a:r>
            <a:r>
              <a:rPr lang="en-US" sz="1000" i="1" dirty="0">
                <a:solidFill>
                  <a:schemeClr val="bg1"/>
                </a:solidFill>
              </a:rPr>
              <a:t>J Am S </a:t>
            </a:r>
            <a:r>
              <a:rPr lang="en-US" sz="1000" i="1" dirty="0" err="1">
                <a:solidFill>
                  <a:schemeClr val="bg1"/>
                </a:solidFill>
              </a:rPr>
              <a:t>Anesthesiol</a:t>
            </a:r>
            <a:r>
              <a:rPr lang="en-US" sz="1000" i="1" dirty="0">
                <a:solidFill>
                  <a:schemeClr val="bg1"/>
                </a:solidFill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116.6 (2012): 1335-1346.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1F784-3300-47EE-8322-2D18CF2DF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59" y="1164331"/>
            <a:ext cx="5587316" cy="466016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44BFE7-516E-8644-82D9-16E927583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933666"/>
              </p:ext>
            </p:extLst>
          </p:nvPr>
        </p:nvGraphicFramePr>
        <p:xfrm>
          <a:off x="6808924" y="1409963"/>
          <a:ext cx="4607443" cy="4557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897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Effect Profile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4790C-DC6F-224C-863F-09BAC0C37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43" y="1980804"/>
            <a:ext cx="3352159" cy="337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D6DEA-043C-FD48-9664-881EA089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059" y="2103673"/>
            <a:ext cx="2397651" cy="3251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17473-1514-114C-B0A7-69995EF83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638" y="2727206"/>
            <a:ext cx="3262723" cy="31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9B32-6181-B047-8FAF-ABB44AF6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CD40DA-06B3-784E-9650-DC056336B5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39713"/>
            <a:ext cx="10363200" cy="792162"/>
          </a:xfrm>
        </p:spPr>
        <p:txBody>
          <a:bodyPr/>
          <a:lstStyle/>
          <a:p>
            <a:r>
              <a:rPr lang="en-US" dirty="0"/>
              <a:t>Respiratory Depression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D0D2D-FCDF-5547-B3BE-0AFB684D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8"/>
          <a:stretch/>
        </p:blipFill>
        <p:spPr>
          <a:xfrm>
            <a:off x="726799" y="1770855"/>
            <a:ext cx="4568872" cy="3381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E67AF-4F37-9842-B8CD-1C3C14F6B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1"/>
          <a:stretch/>
        </p:blipFill>
        <p:spPr>
          <a:xfrm>
            <a:off x="6628850" y="1747246"/>
            <a:ext cx="3388807" cy="3381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20F42-AFDE-974C-97C8-4AC474A5C9C1}"/>
              </a:ext>
            </a:extLst>
          </p:cNvPr>
          <p:cNvSpPr txBox="1"/>
          <p:nvPr/>
        </p:nvSpPr>
        <p:spPr>
          <a:xfrm>
            <a:off x="345524" y="6590230"/>
            <a:ext cx="62833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 err="1">
                <a:solidFill>
                  <a:schemeClr val="bg1"/>
                </a:solidFill>
              </a:rPr>
              <a:t>Dahan</a:t>
            </a:r>
            <a:r>
              <a:rPr lang="en-US" sz="1067" dirty="0">
                <a:solidFill>
                  <a:schemeClr val="bg1"/>
                </a:solidFill>
              </a:rPr>
              <a:t>, et al. </a:t>
            </a:r>
            <a:r>
              <a:rPr lang="en-US" sz="1067" i="1" dirty="0">
                <a:solidFill>
                  <a:schemeClr val="bg1"/>
                </a:solidFill>
              </a:rPr>
              <a:t>Br J </a:t>
            </a:r>
            <a:r>
              <a:rPr lang="en-US" sz="1067" i="1" dirty="0" err="1">
                <a:solidFill>
                  <a:schemeClr val="bg1"/>
                </a:solidFill>
              </a:rPr>
              <a:t>Anaesth</a:t>
            </a:r>
            <a:r>
              <a:rPr lang="en-US" sz="1067" dirty="0">
                <a:solidFill>
                  <a:schemeClr val="bg1"/>
                </a:solidFill>
              </a:rPr>
              <a:t>. 2006;96(5):627-632.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DFC48-956F-CE47-A3C6-C05B63C21A73}"/>
              </a:ext>
            </a:extLst>
          </p:cNvPr>
          <p:cNvSpPr txBox="1"/>
          <p:nvPr/>
        </p:nvSpPr>
        <p:spPr>
          <a:xfrm>
            <a:off x="609600" y="5152644"/>
            <a:ext cx="434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Analgesia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BA6DB-6A81-8C43-ADF3-A371DC084CDA}"/>
              </a:ext>
            </a:extLst>
          </p:cNvPr>
          <p:cNvSpPr txBox="1"/>
          <p:nvPr/>
        </p:nvSpPr>
        <p:spPr>
          <a:xfrm>
            <a:off x="6426318" y="5155493"/>
            <a:ext cx="359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Respiratory Response</a:t>
            </a:r>
          </a:p>
        </p:txBody>
      </p:sp>
    </p:spTree>
    <p:extLst>
      <p:ext uri="{BB962C8B-B14F-4D97-AF65-F5344CB8AC3E}">
        <p14:creationId xmlns:p14="http://schemas.microsoft.com/office/powerpoint/2010/main" val="6051695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EAE2EFC658DE41BFFC0C40BA428E04" ma:contentTypeVersion="19" ma:contentTypeDescription="Create a new document." ma:contentTypeScope="" ma:versionID="251b3a405949f22ec92428b1a2fa2907">
  <xsd:schema xmlns:xsd="http://www.w3.org/2001/XMLSchema" xmlns:xs="http://www.w3.org/2001/XMLSchema" xmlns:p="http://schemas.microsoft.com/office/2006/metadata/properties" xmlns:ns1="http://schemas.microsoft.com/sharepoint/v3" xmlns:ns3="ebaaa43c-979e-4d90-8693-09c9a5d32f36" xmlns:ns4="5f81b54e-7ca6-4558-96c9-8032d206e40d" targetNamespace="http://schemas.microsoft.com/office/2006/metadata/properties" ma:root="true" ma:fieldsID="38f416b25a9f3fdf1bee49ecf0701e12" ns1:_="" ns3:_="" ns4:_="">
    <xsd:import namespace="http://schemas.microsoft.com/sharepoint/v3"/>
    <xsd:import namespace="ebaaa43c-979e-4d90-8693-09c9a5d32f36"/>
    <xsd:import namespace="5f81b54e-7ca6-4558-96c9-8032d206e4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DateTaken" minOccurs="0"/>
                <xsd:element ref="ns4:MediaServiceSystemTag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aa43c-979e-4d90-8693-09c9a5d32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b54e-7ca6-4558-96c9-8032d206e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5f81b54e-7ca6-4558-96c9-8032d206e40d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A9C116D-F961-4AB2-88D9-DCC42B9D1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aaa43c-979e-4d90-8693-09c9a5d32f36"/>
    <ds:schemaRef ds:uri="5f81b54e-7ca6-4558-96c9-8032d206e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9D229F-9233-4D94-899E-D8DFA7E35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8CD4F7-61D1-4D01-9314-F56AE5B7398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5f81b54e-7ca6-4558-96c9-8032d206e40d"/>
    <ds:schemaRef ds:uri="ebaaa43c-979e-4d90-8693-09c9a5d32f36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0b95a125-791c-4f0a-9f9e-99e363117506}" enabled="0" method="" siteId="{0b95a125-791c-4f0a-9f9e-99e3631175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3588733</TotalTime>
  <Words>2177</Words>
  <Application>Microsoft Office PowerPoint</Application>
  <PresentationFormat>Widescreen</PresentationFormat>
  <Paragraphs>338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Inter</vt:lpstr>
      <vt:lpstr>Retrospect</vt:lpstr>
      <vt:lpstr>Here’s the Scoop with Bupe: Analgesia </vt:lpstr>
      <vt:lpstr>Objectives</vt:lpstr>
      <vt:lpstr>Disclosures</vt:lpstr>
      <vt:lpstr>The Ohio State University - Formulary</vt:lpstr>
      <vt:lpstr>The Ohio State University - Formulary</vt:lpstr>
      <vt:lpstr>History</vt:lpstr>
      <vt:lpstr>Unique Pharmacology</vt:lpstr>
      <vt:lpstr>Adverse Effect Profile</vt:lpstr>
      <vt:lpstr>Respiratory Depression</vt:lpstr>
      <vt:lpstr>PowerPoint Presentation</vt:lpstr>
      <vt:lpstr>PowerPoint Presentation</vt:lpstr>
      <vt:lpstr>PowerPoint Presentation</vt:lpstr>
      <vt:lpstr>Additional Benefits</vt:lpstr>
      <vt:lpstr>Buprenorphine/Naloxone</vt:lpstr>
      <vt:lpstr>PowerPoint Presentation</vt:lpstr>
      <vt:lpstr>PowerPoint Presentation</vt:lpstr>
      <vt:lpstr>Precipitated Withdrawal</vt:lpstr>
      <vt:lpstr>PowerPoint Presentation</vt:lpstr>
      <vt:lpstr>PowerPoint Presentation</vt:lpstr>
      <vt:lpstr>PowerPoint Presentation</vt:lpstr>
      <vt:lpstr>Pain Management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 from Full Agonist Opioids</vt:lpstr>
      <vt:lpstr>Unclear Equianalgesic Conversions</vt:lpstr>
      <vt:lpstr>PowerPoint Presentation</vt:lpstr>
      <vt:lpstr>Pharmacokinetics</vt:lpstr>
      <vt:lpstr>Transdermal Buprenorphine</vt:lpstr>
      <vt:lpstr>Transdermal Buprenorphine</vt:lpstr>
      <vt:lpstr>Buccal Buprenorphine</vt:lpstr>
      <vt:lpstr>Buccal Buprenorphine</vt:lpstr>
      <vt:lpstr>Sublingual Buprenorphine</vt:lpstr>
      <vt:lpstr>Sublingual Buprenorphine</vt:lpstr>
      <vt:lpstr>Intravenous Buprenorphine</vt:lpstr>
      <vt:lpstr>OUD Patients – Acute Pain Management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Buprenorphine: Shifting Tides in Pain Management</dc:title>
  <dc:creator>Houchard, Gary</dc:creator>
  <cp:lastModifiedBy>Houchard, Gary</cp:lastModifiedBy>
  <cp:revision>22</cp:revision>
  <dcterms:created xsi:type="dcterms:W3CDTF">2018-01-01T03:51:32Z</dcterms:created>
  <dcterms:modified xsi:type="dcterms:W3CDTF">2024-11-05T16:00:47Z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0x01010056EAE2EFC658DE41BFFC0C40BA428E04</vt:lpwstr>
  </property>
</Properties>
</file>