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5" r:id="rId5"/>
    <p:sldId id="259" r:id="rId6"/>
    <p:sldId id="278" r:id="rId7"/>
    <p:sldId id="276" r:id="rId8"/>
    <p:sldId id="274" r:id="rId9"/>
    <p:sldId id="279" r:id="rId10"/>
    <p:sldId id="277" r:id="rId11"/>
    <p:sldId id="263" r:id="rId12"/>
    <p:sldId id="264" r:id="rId13"/>
    <p:sldId id="265" r:id="rId14"/>
    <p:sldId id="266" r:id="rId15"/>
    <p:sldId id="281" r:id="rId16"/>
    <p:sldId id="267" r:id="rId17"/>
    <p:sldId id="270" r:id="rId18"/>
    <p:sldId id="268" r:id="rId19"/>
    <p:sldId id="269" r:id="rId20"/>
    <p:sldId id="271" r:id="rId21"/>
    <p:sldId id="282" r:id="rId22"/>
    <p:sldId id="273"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AD0C1-BD9C-48E8-856B-DFF48F607347}" v="2" dt="2024-11-06T19:52:29.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990"/>
  </p:normalViewPr>
  <p:slideViewPr>
    <p:cSldViewPr snapToGrid="0">
      <p:cViewPr varScale="1">
        <p:scale>
          <a:sx n="104" d="100"/>
          <a:sy n="104"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ushman" userId="oQ0TiAgoiqq6o+ZmQdREK16417l82guEzKIj/N6dCdk=" providerId="None" clId="Web-{436AD0C1-BD9C-48E8-856B-DFF48F607347}"/>
    <pc:docChg chg="modSld">
      <pc:chgData name="Nick Cushman" userId="oQ0TiAgoiqq6o+ZmQdREK16417l82guEzKIj/N6dCdk=" providerId="None" clId="Web-{436AD0C1-BD9C-48E8-856B-DFF48F607347}" dt="2024-11-06T19:52:27.527" v="0" actId="20577"/>
      <pc:docMkLst>
        <pc:docMk/>
      </pc:docMkLst>
      <pc:sldChg chg="modSp">
        <pc:chgData name="Nick Cushman" userId="oQ0TiAgoiqq6o+ZmQdREK16417l82guEzKIj/N6dCdk=" providerId="None" clId="Web-{436AD0C1-BD9C-48E8-856B-DFF48F607347}" dt="2024-11-06T19:52:27.527" v="0" actId="20577"/>
        <pc:sldMkLst>
          <pc:docMk/>
          <pc:sldMk cId="3185605030" sldId="283"/>
        </pc:sldMkLst>
        <pc:spChg chg="mod">
          <ac:chgData name="Nick Cushman" userId="oQ0TiAgoiqq6o+ZmQdREK16417l82guEzKIj/N6dCdk=" providerId="None" clId="Web-{436AD0C1-BD9C-48E8-856B-DFF48F607347}" dt="2024-11-06T19:52:27.527" v="0" actId="20577"/>
          <ac:spMkLst>
            <pc:docMk/>
            <pc:sldMk cId="3185605030" sldId="283"/>
            <ac:spMk id="6" creationId="{73782D03-21AF-8938-EB95-02BCA530454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F36F0-1599-413B-AF94-CA32468A4E55}"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B1F2BF40-CC77-402A-9549-84B65A335020}">
      <dgm:prSet/>
      <dgm:spPr/>
      <dgm:t>
        <a:bodyPr/>
        <a:lstStyle/>
        <a:p>
          <a:r>
            <a:rPr lang="en-US" dirty="0"/>
            <a:t>Background and Overview</a:t>
          </a:r>
        </a:p>
      </dgm:t>
    </dgm:pt>
    <dgm:pt modelId="{854A378D-504E-401B-A34E-09077949E532}" type="parTrans" cxnId="{4CB375EE-C1FF-42E9-9443-97080A69452D}">
      <dgm:prSet/>
      <dgm:spPr/>
      <dgm:t>
        <a:bodyPr/>
        <a:lstStyle/>
        <a:p>
          <a:endParaRPr lang="en-US"/>
        </a:p>
      </dgm:t>
    </dgm:pt>
    <dgm:pt modelId="{453E4C25-7833-4A69-AB9A-31055BF7AD9F}" type="sibTrans" cxnId="{4CB375EE-C1FF-42E9-9443-97080A69452D}">
      <dgm:prSet/>
      <dgm:spPr/>
      <dgm:t>
        <a:bodyPr/>
        <a:lstStyle/>
        <a:p>
          <a:endParaRPr lang="en-US" dirty="0"/>
        </a:p>
      </dgm:t>
    </dgm:pt>
    <dgm:pt modelId="{2EBAEF73-02D6-4C11-BAFB-55288D980E0E}">
      <dgm:prSet/>
      <dgm:spPr/>
      <dgm:t>
        <a:bodyPr/>
        <a:lstStyle/>
        <a:p>
          <a:r>
            <a:rPr lang="en-US" dirty="0"/>
            <a:t>Significance </a:t>
          </a:r>
        </a:p>
      </dgm:t>
    </dgm:pt>
    <dgm:pt modelId="{D6503DC3-3541-453F-A70F-DE6D149082C4}" type="parTrans" cxnId="{30BDA23E-E31F-4182-8DE2-A3BE78D1508B}">
      <dgm:prSet/>
      <dgm:spPr/>
      <dgm:t>
        <a:bodyPr/>
        <a:lstStyle/>
        <a:p>
          <a:endParaRPr lang="en-US"/>
        </a:p>
      </dgm:t>
    </dgm:pt>
    <dgm:pt modelId="{1C2FE136-994B-4E03-8BA8-5A4C7246F2B1}" type="sibTrans" cxnId="{30BDA23E-E31F-4182-8DE2-A3BE78D1508B}">
      <dgm:prSet/>
      <dgm:spPr/>
      <dgm:t>
        <a:bodyPr/>
        <a:lstStyle/>
        <a:p>
          <a:endParaRPr lang="en-US" dirty="0"/>
        </a:p>
      </dgm:t>
    </dgm:pt>
    <dgm:pt modelId="{CE256116-5AF9-4DB5-A072-AD454E3D749F}">
      <dgm:prSet/>
      <dgm:spPr/>
      <dgm:t>
        <a:bodyPr/>
        <a:lstStyle/>
        <a:p>
          <a:r>
            <a:rPr lang="en-US" dirty="0">
              <a:solidFill>
                <a:schemeClr val="bg2"/>
              </a:solidFill>
            </a:rPr>
            <a:t>Epclusa® </a:t>
          </a:r>
          <a:r>
            <a:rPr lang="en-US" dirty="0"/>
            <a:t>Information</a:t>
          </a:r>
        </a:p>
      </dgm:t>
    </dgm:pt>
    <dgm:pt modelId="{03B1DBBA-0B08-45C5-A854-78D4D915791F}" type="parTrans" cxnId="{0CD24CC1-90EA-413D-8B40-369495CDF408}">
      <dgm:prSet/>
      <dgm:spPr/>
      <dgm:t>
        <a:bodyPr/>
        <a:lstStyle/>
        <a:p>
          <a:endParaRPr lang="en-US"/>
        </a:p>
      </dgm:t>
    </dgm:pt>
    <dgm:pt modelId="{43896160-B360-4DE0-93EC-6BF67758FAA7}" type="sibTrans" cxnId="{0CD24CC1-90EA-413D-8B40-369495CDF408}">
      <dgm:prSet/>
      <dgm:spPr/>
      <dgm:t>
        <a:bodyPr/>
        <a:lstStyle/>
        <a:p>
          <a:endParaRPr lang="en-US" dirty="0"/>
        </a:p>
      </dgm:t>
    </dgm:pt>
    <dgm:pt modelId="{C7D1EE79-DB59-45B5-AC6D-3AA052F40185}">
      <dgm:prSet/>
      <dgm:spPr/>
      <dgm:t>
        <a:bodyPr/>
        <a:lstStyle/>
        <a:p>
          <a:r>
            <a:rPr lang="en-US" dirty="0">
              <a:solidFill>
                <a:schemeClr val="bg2"/>
              </a:solidFill>
            </a:rPr>
            <a:t>Mavyret® </a:t>
          </a:r>
          <a:r>
            <a:rPr lang="en-US" dirty="0"/>
            <a:t>Information</a:t>
          </a:r>
        </a:p>
      </dgm:t>
    </dgm:pt>
    <dgm:pt modelId="{88FD5DD4-6749-4277-97B0-D2EEC39ADB10}" type="parTrans" cxnId="{68302753-87EF-4F4D-B736-2A05921FE8AE}">
      <dgm:prSet/>
      <dgm:spPr/>
      <dgm:t>
        <a:bodyPr/>
        <a:lstStyle/>
        <a:p>
          <a:endParaRPr lang="en-US"/>
        </a:p>
      </dgm:t>
    </dgm:pt>
    <dgm:pt modelId="{F84A7870-6A5E-4F74-B1A7-186462535632}" type="sibTrans" cxnId="{68302753-87EF-4F4D-B736-2A05921FE8AE}">
      <dgm:prSet/>
      <dgm:spPr/>
      <dgm:t>
        <a:bodyPr/>
        <a:lstStyle/>
        <a:p>
          <a:endParaRPr lang="en-US" dirty="0"/>
        </a:p>
      </dgm:t>
    </dgm:pt>
    <dgm:pt modelId="{1FA95BB2-1667-47CD-AECC-FBD469DFBF6D}">
      <dgm:prSet/>
      <dgm:spPr/>
      <dgm:t>
        <a:bodyPr/>
        <a:lstStyle/>
        <a:p>
          <a:r>
            <a:rPr lang="en-US" dirty="0"/>
            <a:t>Manufacturers’ Recommendations </a:t>
          </a:r>
        </a:p>
      </dgm:t>
    </dgm:pt>
    <dgm:pt modelId="{380B60C1-D3F9-421A-B915-5048E4DA0994}" type="parTrans" cxnId="{7267706C-E810-45AC-8FE7-858988BE576E}">
      <dgm:prSet/>
      <dgm:spPr/>
      <dgm:t>
        <a:bodyPr/>
        <a:lstStyle/>
        <a:p>
          <a:endParaRPr lang="en-US"/>
        </a:p>
      </dgm:t>
    </dgm:pt>
    <dgm:pt modelId="{CD8D7418-EB2F-4D80-A342-EC4560C59A42}" type="sibTrans" cxnId="{7267706C-E810-45AC-8FE7-858988BE576E}">
      <dgm:prSet/>
      <dgm:spPr/>
      <dgm:t>
        <a:bodyPr/>
        <a:lstStyle/>
        <a:p>
          <a:endParaRPr lang="en-US" dirty="0"/>
        </a:p>
      </dgm:t>
    </dgm:pt>
    <dgm:pt modelId="{FEDADC70-8D44-4F0B-AE7C-A642445B838E}">
      <dgm:prSet/>
      <dgm:spPr/>
      <dgm:t>
        <a:bodyPr/>
        <a:lstStyle/>
        <a:p>
          <a:r>
            <a:rPr lang="en-US" dirty="0"/>
            <a:t>Clinical Studies and Case Reports </a:t>
          </a:r>
        </a:p>
      </dgm:t>
    </dgm:pt>
    <dgm:pt modelId="{F2F9BDC9-30A8-47BD-837F-7BFFB676B5CE}" type="parTrans" cxnId="{2B543A51-7B4F-46B0-9F35-D8FC22C2A962}">
      <dgm:prSet/>
      <dgm:spPr/>
      <dgm:t>
        <a:bodyPr/>
        <a:lstStyle/>
        <a:p>
          <a:endParaRPr lang="en-US"/>
        </a:p>
      </dgm:t>
    </dgm:pt>
    <dgm:pt modelId="{A1629353-F260-474A-8439-AADA07B84774}" type="sibTrans" cxnId="{2B543A51-7B4F-46B0-9F35-D8FC22C2A962}">
      <dgm:prSet/>
      <dgm:spPr/>
      <dgm:t>
        <a:bodyPr/>
        <a:lstStyle/>
        <a:p>
          <a:endParaRPr lang="en-US" dirty="0"/>
        </a:p>
      </dgm:t>
    </dgm:pt>
    <dgm:pt modelId="{BC336222-BE35-4906-8DBB-2F27874BAFA5}">
      <dgm:prSet/>
      <dgm:spPr/>
      <dgm:t>
        <a:bodyPr/>
        <a:lstStyle/>
        <a:p>
          <a:r>
            <a:rPr lang="en-US" dirty="0"/>
            <a:t>National Liver Entities’ Guidelines</a:t>
          </a:r>
        </a:p>
      </dgm:t>
    </dgm:pt>
    <dgm:pt modelId="{45677EA9-96E8-4F10-A127-F1668304E5AE}" type="parTrans" cxnId="{53CD8A6A-CFAB-4A20-9F13-D2BAAFBCB5CF}">
      <dgm:prSet/>
      <dgm:spPr/>
      <dgm:t>
        <a:bodyPr/>
        <a:lstStyle/>
        <a:p>
          <a:endParaRPr lang="en-US"/>
        </a:p>
      </dgm:t>
    </dgm:pt>
    <dgm:pt modelId="{CED66999-C187-407A-A6D3-E8AA139D4510}" type="sibTrans" cxnId="{53CD8A6A-CFAB-4A20-9F13-D2BAAFBCB5CF}">
      <dgm:prSet/>
      <dgm:spPr/>
      <dgm:t>
        <a:bodyPr/>
        <a:lstStyle/>
        <a:p>
          <a:endParaRPr lang="en-US" dirty="0"/>
        </a:p>
      </dgm:t>
    </dgm:pt>
    <dgm:pt modelId="{E564C04E-B4E8-4190-95F4-9C80809FCCB0}">
      <dgm:prSet/>
      <dgm:spPr/>
      <dgm:t>
        <a:bodyPr/>
        <a:lstStyle/>
        <a:p>
          <a:r>
            <a:rPr lang="en-US" dirty="0"/>
            <a:t>My Recommendations</a:t>
          </a:r>
        </a:p>
      </dgm:t>
    </dgm:pt>
    <dgm:pt modelId="{22E64E89-58E9-4D14-99A7-06DDC02D3937}" type="parTrans" cxnId="{9BFF3FAE-D3CA-41E4-8ACC-052470A7BD07}">
      <dgm:prSet/>
      <dgm:spPr/>
      <dgm:t>
        <a:bodyPr/>
        <a:lstStyle/>
        <a:p>
          <a:endParaRPr lang="en-US"/>
        </a:p>
      </dgm:t>
    </dgm:pt>
    <dgm:pt modelId="{AF08C84E-8014-4E6C-809A-3B8FBAA3296B}" type="sibTrans" cxnId="{9BFF3FAE-D3CA-41E4-8ACC-052470A7BD07}">
      <dgm:prSet/>
      <dgm:spPr/>
      <dgm:t>
        <a:bodyPr/>
        <a:lstStyle/>
        <a:p>
          <a:endParaRPr lang="en-US"/>
        </a:p>
      </dgm:t>
    </dgm:pt>
    <dgm:pt modelId="{B6B57522-5E71-E843-80FF-29F49D462C9A}" type="pres">
      <dgm:prSet presAssocID="{D74F36F0-1599-413B-AF94-CA32468A4E55}" presName="Name0" presStyleCnt="0">
        <dgm:presLayoutVars>
          <dgm:dir/>
          <dgm:resizeHandles val="exact"/>
        </dgm:presLayoutVars>
      </dgm:prSet>
      <dgm:spPr/>
    </dgm:pt>
    <dgm:pt modelId="{FE49C2A1-F487-B649-B128-66C027771C4D}" type="pres">
      <dgm:prSet presAssocID="{B1F2BF40-CC77-402A-9549-84B65A335020}" presName="node" presStyleLbl="node1" presStyleIdx="0" presStyleCnt="8">
        <dgm:presLayoutVars>
          <dgm:bulletEnabled val="1"/>
        </dgm:presLayoutVars>
      </dgm:prSet>
      <dgm:spPr/>
    </dgm:pt>
    <dgm:pt modelId="{5D67F61D-E0B7-2D44-A05F-43AE9B165A5A}" type="pres">
      <dgm:prSet presAssocID="{453E4C25-7833-4A69-AB9A-31055BF7AD9F}" presName="sibTrans" presStyleLbl="sibTrans1D1" presStyleIdx="0" presStyleCnt="7"/>
      <dgm:spPr/>
    </dgm:pt>
    <dgm:pt modelId="{AE84ED52-F2E9-CF41-87BF-EC986AF87F6A}" type="pres">
      <dgm:prSet presAssocID="{453E4C25-7833-4A69-AB9A-31055BF7AD9F}" presName="connectorText" presStyleLbl="sibTrans1D1" presStyleIdx="0" presStyleCnt="7"/>
      <dgm:spPr/>
    </dgm:pt>
    <dgm:pt modelId="{934756D0-8D67-544F-945D-DD048463E3AC}" type="pres">
      <dgm:prSet presAssocID="{2EBAEF73-02D6-4C11-BAFB-55288D980E0E}" presName="node" presStyleLbl="node1" presStyleIdx="1" presStyleCnt="8">
        <dgm:presLayoutVars>
          <dgm:bulletEnabled val="1"/>
        </dgm:presLayoutVars>
      </dgm:prSet>
      <dgm:spPr/>
    </dgm:pt>
    <dgm:pt modelId="{3113F2F8-096C-D540-872E-A37EEDDFB792}" type="pres">
      <dgm:prSet presAssocID="{1C2FE136-994B-4E03-8BA8-5A4C7246F2B1}" presName="sibTrans" presStyleLbl="sibTrans1D1" presStyleIdx="1" presStyleCnt="7"/>
      <dgm:spPr/>
    </dgm:pt>
    <dgm:pt modelId="{D8AE32F7-CC1D-C041-A103-553C368BE4CB}" type="pres">
      <dgm:prSet presAssocID="{1C2FE136-994B-4E03-8BA8-5A4C7246F2B1}" presName="connectorText" presStyleLbl="sibTrans1D1" presStyleIdx="1" presStyleCnt="7"/>
      <dgm:spPr/>
    </dgm:pt>
    <dgm:pt modelId="{C9CBA397-7461-7E40-8DFF-7E22F53C14FA}" type="pres">
      <dgm:prSet presAssocID="{CE256116-5AF9-4DB5-A072-AD454E3D749F}" presName="node" presStyleLbl="node1" presStyleIdx="2" presStyleCnt="8">
        <dgm:presLayoutVars>
          <dgm:bulletEnabled val="1"/>
        </dgm:presLayoutVars>
      </dgm:prSet>
      <dgm:spPr/>
    </dgm:pt>
    <dgm:pt modelId="{927E7B4D-BADD-BE48-866A-730B1756E322}" type="pres">
      <dgm:prSet presAssocID="{43896160-B360-4DE0-93EC-6BF67758FAA7}" presName="sibTrans" presStyleLbl="sibTrans1D1" presStyleIdx="2" presStyleCnt="7"/>
      <dgm:spPr/>
    </dgm:pt>
    <dgm:pt modelId="{95C8D2BC-88CE-8C43-B56D-427E42C4F786}" type="pres">
      <dgm:prSet presAssocID="{43896160-B360-4DE0-93EC-6BF67758FAA7}" presName="connectorText" presStyleLbl="sibTrans1D1" presStyleIdx="2" presStyleCnt="7"/>
      <dgm:spPr/>
    </dgm:pt>
    <dgm:pt modelId="{759430C5-184E-B343-9B27-F567E925D56B}" type="pres">
      <dgm:prSet presAssocID="{C7D1EE79-DB59-45B5-AC6D-3AA052F40185}" presName="node" presStyleLbl="node1" presStyleIdx="3" presStyleCnt="8">
        <dgm:presLayoutVars>
          <dgm:bulletEnabled val="1"/>
        </dgm:presLayoutVars>
      </dgm:prSet>
      <dgm:spPr/>
    </dgm:pt>
    <dgm:pt modelId="{E44D8354-65F3-3F4C-A24B-A49B97E80B79}" type="pres">
      <dgm:prSet presAssocID="{F84A7870-6A5E-4F74-B1A7-186462535632}" presName="sibTrans" presStyleLbl="sibTrans1D1" presStyleIdx="3" presStyleCnt="7"/>
      <dgm:spPr/>
    </dgm:pt>
    <dgm:pt modelId="{B03C5BA6-F398-394A-9A68-5E3BDFE3FA43}" type="pres">
      <dgm:prSet presAssocID="{F84A7870-6A5E-4F74-B1A7-186462535632}" presName="connectorText" presStyleLbl="sibTrans1D1" presStyleIdx="3" presStyleCnt="7"/>
      <dgm:spPr/>
    </dgm:pt>
    <dgm:pt modelId="{7C737A3D-9F5C-2848-9134-11BA13C6305E}" type="pres">
      <dgm:prSet presAssocID="{1FA95BB2-1667-47CD-AECC-FBD469DFBF6D}" presName="node" presStyleLbl="node1" presStyleIdx="4" presStyleCnt="8">
        <dgm:presLayoutVars>
          <dgm:bulletEnabled val="1"/>
        </dgm:presLayoutVars>
      </dgm:prSet>
      <dgm:spPr/>
    </dgm:pt>
    <dgm:pt modelId="{5694D440-908E-0847-9597-EEFF7E48B60C}" type="pres">
      <dgm:prSet presAssocID="{CD8D7418-EB2F-4D80-A342-EC4560C59A42}" presName="sibTrans" presStyleLbl="sibTrans1D1" presStyleIdx="4" presStyleCnt="7"/>
      <dgm:spPr/>
    </dgm:pt>
    <dgm:pt modelId="{701119A7-F92A-FC47-8717-14B20AF3EEFF}" type="pres">
      <dgm:prSet presAssocID="{CD8D7418-EB2F-4D80-A342-EC4560C59A42}" presName="connectorText" presStyleLbl="sibTrans1D1" presStyleIdx="4" presStyleCnt="7"/>
      <dgm:spPr/>
    </dgm:pt>
    <dgm:pt modelId="{BF4B60E1-D9D7-8A4F-8A11-ACDC4373016C}" type="pres">
      <dgm:prSet presAssocID="{FEDADC70-8D44-4F0B-AE7C-A642445B838E}" presName="node" presStyleLbl="node1" presStyleIdx="5" presStyleCnt="8">
        <dgm:presLayoutVars>
          <dgm:bulletEnabled val="1"/>
        </dgm:presLayoutVars>
      </dgm:prSet>
      <dgm:spPr/>
    </dgm:pt>
    <dgm:pt modelId="{640CD8CB-3AD4-6844-B14F-F6F251BFDA63}" type="pres">
      <dgm:prSet presAssocID="{A1629353-F260-474A-8439-AADA07B84774}" presName="sibTrans" presStyleLbl="sibTrans1D1" presStyleIdx="5" presStyleCnt="7"/>
      <dgm:spPr/>
    </dgm:pt>
    <dgm:pt modelId="{28A85CC1-8436-334B-8770-2D98596BDC3F}" type="pres">
      <dgm:prSet presAssocID="{A1629353-F260-474A-8439-AADA07B84774}" presName="connectorText" presStyleLbl="sibTrans1D1" presStyleIdx="5" presStyleCnt="7"/>
      <dgm:spPr/>
    </dgm:pt>
    <dgm:pt modelId="{EEDF8DBF-DD54-9B47-91C4-F7F72963E187}" type="pres">
      <dgm:prSet presAssocID="{BC336222-BE35-4906-8DBB-2F27874BAFA5}" presName="node" presStyleLbl="node1" presStyleIdx="6" presStyleCnt="8">
        <dgm:presLayoutVars>
          <dgm:bulletEnabled val="1"/>
        </dgm:presLayoutVars>
      </dgm:prSet>
      <dgm:spPr/>
    </dgm:pt>
    <dgm:pt modelId="{AAAE0DC6-456D-8F4A-9723-FB2C0A7BC9E2}" type="pres">
      <dgm:prSet presAssocID="{CED66999-C187-407A-A6D3-E8AA139D4510}" presName="sibTrans" presStyleLbl="sibTrans1D1" presStyleIdx="6" presStyleCnt="7"/>
      <dgm:spPr/>
    </dgm:pt>
    <dgm:pt modelId="{173FA53A-CB68-404D-B54F-CA2A1660DF43}" type="pres">
      <dgm:prSet presAssocID="{CED66999-C187-407A-A6D3-E8AA139D4510}" presName="connectorText" presStyleLbl="sibTrans1D1" presStyleIdx="6" presStyleCnt="7"/>
      <dgm:spPr/>
    </dgm:pt>
    <dgm:pt modelId="{B725A4E6-8D0F-6C45-98CD-5C18417A1267}" type="pres">
      <dgm:prSet presAssocID="{E564C04E-B4E8-4190-95F4-9C80809FCCB0}" presName="node" presStyleLbl="node1" presStyleIdx="7" presStyleCnt="8">
        <dgm:presLayoutVars>
          <dgm:bulletEnabled val="1"/>
        </dgm:presLayoutVars>
      </dgm:prSet>
      <dgm:spPr/>
    </dgm:pt>
  </dgm:ptLst>
  <dgm:cxnLst>
    <dgm:cxn modelId="{31394D12-FDE1-F141-A231-2B0125BFCEB4}" type="presOf" srcId="{F84A7870-6A5E-4F74-B1A7-186462535632}" destId="{E44D8354-65F3-3F4C-A24B-A49B97E80B79}" srcOrd="0" destOrd="0" presId="urn:microsoft.com/office/officeart/2016/7/layout/RepeatingBendingProcessNew"/>
    <dgm:cxn modelId="{14D8F41F-B25E-0E41-9F47-DFEE972D270F}" type="presOf" srcId="{F84A7870-6A5E-4F74-B1A7-186462535632}" destId="{B03C5BA6-F398-394A-9A68-5E3BDFE3FA43}" srcOrd="1" destOrd="0" presId="urn:microsoft.com/office/officeart/2016/7/layout/RepeatingBendingProcessNew"/>
    <dgm:cxn modelId="{DDC93227-C02A-5E4D-BE1D-12B31FCF340F}" type="presOf" srcId="{BC336222-BE35-4906-8DBB-2F27874BAFA5}" destId="{EEDF8DBF-DD54-9B47-91C4-F7F72963E187}" srcOrd="0" destOrd="0" presId="urn:microsoft.com/office/officeart/2016/7/layout/RepeatingBendingProcessNew"/>
    <dgm:cxn modelId="{4ABC382B-F38C-D141-A6EE-372BFF92BF07}" type="presOf" srcId="{A1629353-F260-474A-8439-AADA07B84774}" destId="{28A85CC1-8436-334B-8770-2D98596BDC3F}" srcOrd="1" destOrd="0" presId="urn:microsoft.com/office/officeart/2016/7/layout/RepeatingBendingProcessNew"/>
    <dgm:cxn modelId="{9ABD962B-AD89-D84A-AE8E-F8C6884B4778}" type="presOf" srcId="{2EBAEF73-02D6-4C11-BAFB-55288D980E0E}" destId="{934756D0-8D67-544F-945D-DD048463E3AC}" srcOrd="0" destOrd="0" presId="urn:microsoft.com/office/officeart/2016/7/layout/RepeatingBendingProcessNew"/>
    <dgm:cxn modelId="{E0C0BF31-8C58-E649-A459-AD89F0FE924B}" type="presOf" srcId="{D74F36F0-1599-413B-AF94-CA32468A4E55}" destId="{B6B57522-5E71-E843-80FF-29F49D462C9A}" srcOrd="0" destOrd="0" presId="urn:microsoft.com/office/officeart/2016/7/layout/RepeatingBendingProcessNew"/>
    <dgm:cxn modelId="{F098FE36-B879-0940-A943-11837990F2FB}" type="presOf" srcId="{B1F2BF40-CC77-402A-9549-84B65A335020}" destId="{FE49C2A1-F487-B649-B128-66C027771C4D}" srcOrd="0" destOrd="0" presId="urn:microsoft.com/office/officeart/2016/7/layout/RepeatingBendingProcessNew"/>
    <dgm:cxn modelId="{2ED5013A-FAD5-A944-83B1-6EC47C5CEC82}" type="presOf" srcId="{1C2FE136-994B-4E03-8BA8-5A4C7246F2B1}" destId="{D8AE32F7-CC1D-C041-A103-553C368BE4CB}" srcOrd="1" destOrd="0" presId="urn:microsoft.com/office/officeart/2016/7/layout/RepeatingBendingProcessNew"/>
    <dgm:cxn modelId="{30BDA23E-E31F-4182-8DE2-A3BE78D1508B}" srcId="{D74F36F0-1599-413B-AF94-CA32468A4E55}" destId="{2EBAEF73-02D6-4C11-BAFB-55288D980E0E}" srcOrd="1" destOrd="0" parTransId="{D6503DC3-3541-453F-A70F-DE6D149082C4}" sibTransId="{1C2FE136-994B-4E03-8BA8-5A4C7246F2B1}"/>
    <dgm:cxn modelId="{D25F255B-2C42-B345-90B3-7F689B150472}" type="presOf" srcId="{A1629353-F260-474A-8439-AADA07B84774}" destId="{640CD8CB-3AD4-6844-B14F-F6F251BFDA63}" srcOrd="0" destOrd="0" presId="urn:microsoft.com/office/officeart/2016/7/layout/RepeatingBendingProcessNew"/>
    <dgm:cxn modelId="{AA5F3865-E583-564E-807E-C4F3A108F0B6}" type="presOf" srcId="{CED66999-C187-407A-A6D3-E8AA139D4510}" destId="{173FA53A-CB68-404D-B54F-CA2A1660DF43}" srcOrd="1" destOrd="0" presId="urn:microsoft.com/office/officeart/2016/7/layout/RepeatingBendingProcessNew"/>
    <dgm:cxn modelId="{C8099768-C325-5A4D-963A-191BA848A157}" type="presOf" srcId="{453E4C25-7833-4A69-AB9A-31055BF7AD9F}" destId="{5D67F61D-E0B7-2D44-A05F-43AE9B165A5A}" srcOrd="0" destOrd="0" presId="urn:microsoft.com/office/officeart/2016/7/layout/RepeatingBendingProcessNew"/>
    <dgm:cxn modelId="{53CD8A6A-CFAB-4A20-9F13-D2BAAFBCB5CF}" srcId="{D74F36F0-1599-413B-AF94-CA32468A4E55}" destId="{BC336222-BE35-4906-8DBB-2F27874BAFA5}" srcOrd="6" destOrd="0" parTransId="{45677EA9-96E8-4F10-A127-F1668304E5AE}" sibTransId="{CED66999-C187-407A-A6D3-E8AA139D4510}"/>
    <dgm:cxn modelId="{7267706C-E810-45AC-8FE7-858988BE576E}" srcId="{D74F36F0-1599-413B-AF94-CA32468A4E55}" destId="{1FA95BB2-1667-47CD-AECC-FBD469DFBF6D}" srcOrd="4" destOrd="0" parTransId="{380B60C1-D3F9-421A-B915-5048E4DA0994}" sibTransId="{CD8D7418-EB2F-4D80-A342-EC4560C59A42}"/>
    <dgm:cxn modelId="{452A5A6F-21C6-2B4D-B982-B7C8384AD7FD}" type="presOf" srcId="{C7D1EE79-DB59-45B5-AC6D-3AA052F40185}" destId="{759430C5-184E-B343-9B27-F567E925D56B}" srcOrd="0" destOrd="0" presId="urn:microsoft.com/office/officeart/2016/7/layout/RepeatingBendingProcessNew"/>
    <dgm:cxn modelId="{2B543A51-7B4F-46B0-9F35-D8FC22C2A962}" srcId="{D74F36F0-1599-413B-AF94-CA32468A4E55}" destId="{FEDADC70-8D44-4F0B-AE7C-A642445B838E}" srcOrd="5" destOrd="0" parTransId="{F2F9BDC9-30A8-47BD-837F-7BFFB676B5CE}" sibTransId="{A1629353-F260-474A-8439-AADA07B84774}"/>
    <dgm:cxn modelId="{68302753-87EF-4F4D-B736-2A05921FE8AE}" srcId="{D74F36F0-1599-413B-AF94-CA32468A4E55}" destId="{C7D1EE79-DB59-45B5-AC6D-3AA052F40185}" srcOrd="3" destOrd="0" parTransId="{88FD5DD4-6749-4277-97B0-D2EEC39ADB10}" sibTransId="{F84A7870-6A5E-4F74-B1A7-186462535632}"/>
    <dgm:cxn modelId="{0BBBCC93-96C7-714F-A04E-0AAF6513C8ED}" type="presOf" srcId="{CED66999-C187-407A-A6D3-E8AA139D4510}" destId="{AAAE0DC6-456D-8F4A-9723-FB2C0A7BC9E2}" srcOrd="0" destOrd="0" presId="urn:microsoft.com/office/officeart/2016/7/layout/RepeatingBendingProcessNew"/>
    <dgm:cxn modelId="{88263097-05FF-FD43-8D04-C61F35DE8777}" type="presOf" srcId="{43896160-B360-4DE0-93EC-6BF67758FAA7}" destId="{95C8D2BC-88CE-8C43-B56D-427E42C4F786}" srcOrd="1" destOrd="0" presId="urn:microsoft.com/office/officeart/2016/7/layout/RepeatingBendingProcessNew"/>
    <dgm:cxn modelId="{9BFF3FAE-D3CA-41E4-8ACC-052470A7BD07}" srcId="{D74F36F0-1599-413B-AF94-CA32468A4E55}" destId="{E564C04E-B4E8-4190-95F4-9C80809FCCB0}" srcOrd="7" destOrd="0" parTransId="{22E64E89-58E9-4D14-99A7-06DDC02D3937}" sibTransId="{AF08C84E-8014-4E6C-809A-3B8FBAA3296B}"/>
    <dgm:cxn modelId="{9E4236C0-1612-7944-A723-106E2135D3E1}" type="presOf" srcId="{1FA95BB2-1667-47CD-AECC-FBD469DFBF6D}" destId="{7C737A3D-9F5C-2848-9134-11BA13C6305E}" srcOrd="0" destOrd="0" presId="urn:microsoft.com/office/officeart/2016/7/layout/RepeatingBendingProcessNew"/>
    <dgm:cxn modelId="{0CD24CC1-90EA-413D-8B40-369495CDF408}" srcId="{D74F36F0-1599-413B-AF94-CA32468A4E55}" destId="{CE256116-5AF9-4DB5-A072-AD454E3D749F}" srcOrd="2" destOrd="0" parTransId="{03B1DBBA-0B08-45C5-A854-78D4D915791F}" sibTransId="{43896160-B360-4DE0-93EC-6BF67758FAA7}"/>
    <dgm:cxn modelId="{860779CB-AF97-5749-BFD8-66DD9C57EF5C}" type="presOf" srcId="{CE256116-5AF9-4DB5-A072-AD454E3D749F}" destId="{C9CBA397-7461-7E40-8DFF-7E22F53C14FA}" srcOrd="0" destOrd="0" presId="urn:microsoft.com/office/officeart/2016/7/layout/RepeatingBendingProcessNew"/>
    <dgm:cxn modelId="{9B4A5CCC-D3E6-EC4C-8FBF-A70066A47D30}" type="presOf" srcId="{FEDADC70-8D44-4F0B-AE7C-A642445B838E}" destId="{BF4B60E1-D9D7-8A4F-8A11-ACDC4373016C}" srcOrd="0" destOrd="0" presId="urn:microsoft.com/office/officeart/2016/7/layout/RepeatingBendingProcessNew"/>
    <dgm:cxn modelId="{678B9ACE-0CA4-CD41-992B-BB4B727D83F1}" type="presOf" srcId="{CD8D7418-EB2F-4D80-A342-EC4560C59A42}" destId="{5694D440-908E-0847-9597-EEFF7E48B60C}" srcOrd="0" destOrd="0" presId="urn:microsoft.com/office/officeart/2016/7/layout/RepeatingBendingProcessNew"/>
    <dgm:cxn modelId="{C3FC13D8-1458-884B-A38A-01ABD19B4B66}" type="presOf" srcId="{E564C04E-B4E8-4190-95F4-9C80809FCCB0}" destId="{B725A4E6-8D0F-6C45-98CD-5C18417A1267}" srcOrd="0" destOrd="0" presId="urn:microsoft.com/office/officeart/2016/7/layout/RepeatingBendingProcessNew"/>
    <dgm:cxn modelId="{0CBD42E5-94D6-CA4D-B552-60272DD348E7}" type="presOf" srcId="{CD8D7418-EB2F-4D80-A342-EC4560C59A42}" destId="{701119A7-F92A-FC47-8717-14B20AF3EEFF}" srcOrd="1" destOrd="0" presId="urn:microsoft.com/office/officeart/2016/7/layout/RepeatingBendingProcessNew"/>
    <dgm:cxn modelId="{C8C4ACE9-1539-FF4B-AB54-C3D0995E7CCB}" type="presOf" srcId="{1C2FE136-994B-4E03-8BA8-5A4C7246F2B1}" destId="{3113F2F8-096C-D540-872E-A37EEDDFB792}" srcOrd="0" destOrd="0" presId="urn:microsoft.com/office/officeart/2016/7/layout/RepeatingBendingProcessNew"/>
    <dgm:cxn modelId="{4CB375EE-C1FF-42E9-9443-97080A69452D}" srcId="{D74F36F0-1599-413B-AF94-CA32468A4E55}" destId="{B1F2BF40-CC77-402A-9549-84B65A335020}" srcOrd="0" destOrd="0" parTransId="{854A378D-504E-401B-A34E-09077949E532}" sibTransId="{453E4C25-7833-4A69-AB9A-31055BF7AD9F}"/>
    <dgm:cxn modelId="{D43A7FF4-B4C0-0C4A-9DB3-5D3BB011DDB0}" type="presOf" srcId="{43896160-B360-4DE0-93EC-6BF67758FAA7}" destId="{927E7B4D-BADD-BE48-866A-730B1756E322}" srcOrd="0" destOrd="0" presId="urn:microsoft.com/office/officeart/2016/7/layout/RepeatingBendingProcessNew"/>
    <dgm:cxn modelId="{8736BBF6-7FF3-0E48-9DE3-ECCECC235F06}" type="presOf" srcId="{453E4C25-7833-4A69-AB9A-31055BF7AD9F}" destId="{AE84ED52-F2E9-CF41-87BF-EC986AF87F6A}" srcOrd="1" destOrd="0" presId="urn:microsoft.com/office/officeart/2016/7/layout/RepeatingBendingProcessNew"/>
    <dgm:cxn modelId="{9ACF0CE1-DC07-E147-A1F1-C39C36839824}" type="presParOf" srcId="{B6B57522-5E71-E843-80FF-29F49D462C9A}" destId="{FE49C2A1-F487-B649-B128-66C027771C4D}" srcOrd="0" destOrd="0" presId="urn:microsoft.com/office/officeart/2016/7/layout/RepeatingBendingProcessNew"/>
    <dgm:cxn modelId="{E87C9F49-9320-EF46-B3BD-1037ACF38B31}" type="presParOf" srcId="{B6B57522-5E71-E843-80FF-29F49D462C9A}" destId="{5D67F61D-E0B7-2D44-A05F-43AE9B165A5A}" srcOrd="1" destOrd="0" presId="urn:microsoft.com/office/officeart/2016/7/layout/RepeatingBendingProcessNew"/>
    <dgm:cxn modelId="{7A8A175C-CFCA-4846-ACE9-BA91F37805B1}" type="presParOf" srcId="{5D67F61D-E0B7-2D44-A05F-43AE9B165A5A}" destId="{AE84ED52-F2E9-CF41-87BF-EC986AF87F6A}" srcOrd="0" destOrd="0" presId="urn:microsoft.com/office/officeart/2016/7/layout/RepeatingBendingProcessNew"/>
    <dgm:cxn modelId="{15ABD836-D460-F845-A754-9528E9D6AAD8}" type="presParOf" srcId="{B6B57522-5E71-E843-80FF-29F49D462C9A}" destId="{934756D0-8D67-544F-945D-DD048463E3AC}" srcOrd="2" destOrd="0" presId="urn:microsoft.com/office/officeart/2016/7/layout/RepeatingBendingProcessNew"/>
    <dgm:cxn modelId="{43A3F9C2-3084-324D-B5DE-BF3181048E12}" type="presParOf" srcId="{B6B57522-5E71-E843-80FF-29F49D462C9A}" destId="{3113F2F8-096C-D540-872E-A37EEDDFB792}" srcOrd="3" destOrd="0" presId="urn:microsoft.com/office/officeart/2016/7/layout/RepeatingBendingProcessNew"/>
    <dgm:cxn modelId="{65EB8DE7-1FD6-2542-B51D-257AF028953A}" type="presParOf" srcId="{3113F2F8-096C-D540-872E-A37EEDDFB792}" destId="{D8AE32F7-CC1D-C041-A103-553C368BE4CB}" srcOrd="0" destOrd="0" presId="urn:microsoft.com/office/officeart/2016/7/layout/RepeatingBendingProcessNew"/>
    <dgm:cxn modelId="{C9B6CDC5-405E-AE48-8B6C-AC3762E45798}" type="presParOf" srcId="{B6B57522-5E71-E843-80FF-29F49D462C9A}" destId="{C9CBA397-7461-7E40-8DFF-7E22F53C14FA}" srcOrd="4" destOrd="0" presId="urn:microsoft.com/office/officeart/2016/7/layout/RepeatingBendingProcessNew"/>
    <dgm:cxn modelId="{804BB34B-92A4-9542-B03C-4DD23A37F5C8}" type="presParOf" srcId="{B6B57522-5E71-E843-80FF-29F49D462C9A}" destId="{927E7B4D-BADD-BE48-866A-730B1756E322}" srcOrd="5" destOrd="0" presId="urn:microsoft.com/office/officeart/2016/7/layout/RepeatingBendingProcessNew"/>
    <dgm:cxn modelId="{CADA8A29-1D58-5545-ACFF-DEC43677116C}" type="presParOf" srcId="{927E7B4D-BADD-BE48-866A-730B1756E322}" destId="{95C8D2BC-88CE-8C43-B56D-427E42C4F786}" srcOrd="0" destOrd="0" presId="urn:microsoft.com/office/officeart/2016/7/layout/RepeatingBendingProcessNew"/>
    <dgm:cxn modelId="{6EEA1E34-C94C-A54A-8BB4-8825EC64A8B4}" type="presParOf" srcId="{B6B57522-5E71-E843-80FF-29F49D462C9A}" destId="{759430C5-184E-B343-9B27-F567E925D56B}" srcOrd="6" destOrd="0" presId="urn:microsoft.com/office/officeart/2016/7/layout/RepeatingBendingProcessNew"/>
    <dgm:cxn modelId="{C147888E-1224-9043-86F4-EF7E4ADF97FD}" type="presParOf" srcId="{B6B57522-5E71-E843-80FF-29F49D462C9A}" destId="{E44D8354-65F3-3F4C-A24B-A49B97E80B79}" srcOrd="7" destOrd="0" presId="urn:microsoft.com/office/officeart/2016/7/layout/RepeatingBendingProcessNew"/>
    <dgm:cxn modelId="{71CA7E6A-C787-2D43-9440-9465B98EE3B8}" type="presParOf" srcId="{E44D8354-65F3-3F4C-A24B-A49B97E80B79}" destId="{B03C5BA6-F398-394A-9A68-5E3BDFE3FA43}" srcOrd="0" destOrd="0" presId="urn:microsoft.com/office/officeart/2016/7/layout/RepeatingBendingProcessNew"/>
    <dgm:cxn modelId="{162919C4-38A0-2E4D-B385-2ED8CD451032}" type="presParOf" srcId="{B6B57522-5E71-E843-80FF-29F49D462C9A}" destId="{7C737A3D-9F5C-2848-9134-11BA13C6305E}" srcOrd="8" destOrd="0" presId="urn:microsoft.com/office/officeart/2016/7/layout/RepeatingBendingProcessNew"/>
    <dgm:cxn modelId="{39FBF361-9264-C14A-BF22-50BDCA44CEAD}" type="presParOf" srcId="{B6B57522-5E71-E843-80FF-29F49D462C9A}" destId="{5694D440-908E-0847-9597-EEFF7E48B60C}" srcOrd="9" destOrd="0" presId="urn:microsoft.com/office/officeart/2016/7/layout/RepeatingBendingProcessNew"/>
    <dgm:cxn modelId="{F0412108-EEDF-E345-B3A6-7CA227ED35F9}" type="presParOf" srcId="{5694D440-908E-0847-9597-EEFF7E48B60C}" destId="{701119A7-F92A-FC47-8717-14B20AF3EEFF}" srcOrd="0" destOrd="0" presId="urn:microsoft.com/office/officeart/2016/7/layout/RepeatingBendingProcessNew"/>
    <dgm:cxn modelId="{6D299E04-9F75-1F41-8C48-EB88109460B8}" type="presParOf" srcId="{B6B57522-5E71-E843-80FF-29F49D462C9A}" destId="{BF4B60E1-D9D7-8A4F-8A11-ACDC4373016C}" srcOrd="10" destOrd="0" presId="urn:microsoft.com/office/officeart/2016/7/layout/RepeatingBendingProcessNew"/>
    <dgm:cxn modelId="{64F23137-BF0F-4949-9E39-DE4F3D6C128F}" type="presParOf" srcId="{B6B57522-5E71-E843-80FF-29F49D462C9A}" destId="{640CD8CB-3AD4-6844-B14F-F6F251BFDA63}" srcOrd="11" destOrd="0" presId="urn:microsoft.com/office/officeart/2016/7/layout/RepeatingBendingProcessNew"/>
    <dgm:cxn modelId="{E35F36D6-A891-894D-BF01-830B66A80A6A}" type="presParOf" srcId="{640CD8CB-3AD4-6844-B14F-F6F251BFDA63}" destId="{28A85CC1-8436-334B-8770-2D98596BDC3F}" srcOrd="0" destOrd="0" presId="urn:microsoft.com/office/officeart/2016/7/layout/RepeatingBendingProcessNew"/>
    <dgm:cxn modelId="{5337C27F-823E-6640-8176-4E3540AF3215}" type="presParOf" srcId="{B6B57522-5E71-E843-80FF-29F49D462C9A}" destId="{EEDF8DBF-DD54-9B47-91C4-F7F72963E187}" srcOrd="12" destOrd="0" presId="urn:microsoft.com/office/officeart/2016/7/layout/RepeatingBendingProcessNew"/>
    <dgm:cxn modelId="{9BCB860E-5A48-8741-ABDE-5ADDA4EF6578}" type="presParOf" srcId="{B6B57522-5E71-E843-80FF-29F49D462C9A}" destId="{AAAE0DC6-456D-8F4A-9723-FB2C0A7BC9E2}" srcOrd="13" destOrd="0" presId="urn:microsoft.com/office/officeart/2016/7/layout/RepeatingBendingProcessNew"/>
    <dgm:cxn modelId="{59F60D17-04D1-0A49-95C6-A952C8E30D1B}" type="presParOf" srcId="{AAAE0DC6-456D-8F4A-9723-FB2C0A7BC9E2}" destId="{173FA53A-CB68-404D-B54F-CA2A1660DF43}" srcOrd="0" destOrd="0" presId="urn:microsoft.com/office/officeart/2016/7/layout/RepeatingBendingProcessNew"/>
    <dgm:cxn modelId="{3227375B-510A-9744-AD95-1543FE26D4F9}" type="presParOf" srcId="{B6B57522-5E71-E843-80FF-29F49D462C9A}" destId="{B725A4E6-8D0F-6C45-98CD-5C18417A1267}"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471CA-28A4-4450-AB6C-EC04296D84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C71BB3B-4632-404E-8878-51CDB2C89A8F}">
      <dgm:prSet custT="1"/>
      <dgm:spPr/>
      <dgm:t>
        <a:bodyPr/>
        <a:lstStyle/>
        <a:p>
          <a:r>
            <a:rPr lang="en-US" sz="2400" b="1" dirty="0"/>
            <a:t>Prevalence of Swallowing Difficulties</a:t>
          </a:r>
        </a:p>
        <a:p>
          <a:r>
            <a:rPr lang="en-US" sz="2400" b="1" dirty="0"/>
            <a:t>(15-20%)</a:t>
          </a:r>
          <a:endParaRPr lang="en-US" sz="2400" dirty="0"/>
        </a:p>
      </dgm:t>
    </dgm:pt>
    <dgm:pt modelId="{BE01DAC1-8F83-4C74-858D-82048797387B}" type="parTrans" cxnId="{8C158B96-CBD8-4949-8D87-C19CE2B57FC2}">
      <dgm:prSet/>
      <dgm:spPr/>
      <dgm:t>
        <a:bodyPr/>
        <a:lstStyle/>
        <a:p>
          <a:endParaRPr lang="en-US"/>
        </a:p>
      </dgm:t>
    </dgm:pt>
    <dgm:pt modelId="{7EFB841D-FF35-4430-BB55-399DDC87A733}" type="sibTrans" cxnId="{8C158B96-CBD8-4949-8D87-C19CE2B57FC2}">
      <dgm:prSet/>
      <dgm:spPr/>
      <dgm:t>
        <a:bodyPr/>
        <a:lstStyle/>
        <a:p>
          <a:endParaRPr lang="en-US" dirty="0"/>
        </a:p>
      </dgm:t>
    </dgm:pt>
    <dgm:pt modelId="{47F35026-5728-4753-BB03-62D697E3B78C}">
      <dgm:prSet custT="1"/>
      <dgm:spPr/>
      <dgm:t>
        <a:bodyPr/>
        <a:lstStyle/>
        <a:p>
          <a:r>
            <a:rPr lang="en-US" sz="2400" b="1" dirty="0"/>
            <a:t>Impact on Adherence</a:t>
          </a:r>
          <a:endParaRPr lang="en-US" sz="2400" dirty="0"/>
        </a:p>
      </dgm:t>
    </dgm:pt>
    <dgm:pt modelId="{AA3F191E-45D7-4E1A-A369-446011BC939D}" type="parTrans" cxnId="{7BD234FB-5B0D-47FC-B910-761F24667170}">
      <dgm:prSet/>
      <dgm:spPr/>
      <dgm:t>
        <a:bodyPr/>
        <a:lstStyle/>
        <a:p>
          <a:endParaRPr lang="en-US"/>
        </a:p>
      </dgm:t>
    </dgm:pt>
    <dgm:pt modelId="{E00CABD0-4104-47D5-93A8-D74FE9EC69C4}" type="sibTrans" cxnId="{7BD234FB-5B0D-47FC-B910-761F24667170}">
      <dgm:prSet/>
      <dgm:spPr/>
      <dgm:t>
        <a:bodyPr/>
        <a:lstStyle/>
        <a:p>
          <a:endParaRPr lang="en-US" dirty="0"/>
        </a:p>
      </dgm:t>
    </dgm:pt>
    <dgm:pt modelId="{3FBA2F58-1948-4845-96A2-439AFA4FAA9D}">
      <dgm:prSet custT="1"/>
      <dgm:spPr/>
      <dgm:t>
        <a:bodyPr/>
        <a:lstStyle/>
        <a:p>
          <a:r>
            <a:rPr lang="en-US" sz="2400" b="1" dirty="0"/>
            <a:t>Maximizing Clinical Outcomes</a:t>
          </a:r>
          <a:endParaRPr lang="en-US" sz="2400" dirty="0"/>
        </a:p>
      </dgm:t>
    </dgm:pt>
    <dgm:pt modelId="{7CB022CA-2A59-44B2-88F5-E6D07987EA03}" type="parTrans" cxnId="{277A9076-86EF-4DDC-AEF8-2BB65BC37BDC}">
      <dgm:prSet/>
      <dgm:spPr/>
      <dgm:t>
        <a:bodyPr/>
        <a:lstStyle/>
        <a:p>
          <a:endParaRPr lang="en-US"/>
        </a:p>
      </dgm:t>
    </dgm:pt>
    <dgm:pt modelId="{C8DAFC84-C966-4A3E-8214-6D438B31006B}" type="sibTrans" cxnId="{277A9076-86EF-4DDC-AEF8-2BB65BC37BDC}">
      <dgm:prSet/>
      <dgm:spPr/>
      <dgm:t>
        <a:bodyPr/>
        <a:lstStyle/>
        <a:p>
          <a:endParaRPr lang="en-US"/>
        </a:p>
      </dgm:t>
    </dgm:pt>
    <dgm:pt modelId="{670A0FD8-903D-FB4B-AB7E-84E456D92356}" type="pres">
      <dgm:prSet presAssocID="{FE5471CA-28A4-4450-AB6C-EC04296D84FF}" presName="Name0" presStyleCnt="0">
        <dgm:presLayoutVars>
          <dgm:dir/>
          <dgm:resizeHandles val="exact"/>
        </dgm:presLayoutVars>
      </dgm:prSet>
      <dgm:spPr/>
    </dgm:pt>
    <dgm:pt modelId="{6A74714D-72D0-A44D-9CEE-504481E55B84}" type="pres">
      <dgm:prSet presAssocID="{2C71BB3B-4632-404E-8878-51CDB2C89A8F}" presName="node" presStyleLbl="node1" presStyleIdx="0" presStyleCnt="3">
        <dgm:presLayoutVars>
          <dgm:bulletEnabled val="1"/>
        </dgm:presLayoutVars>
      </dgm:prSet>
      <dgm:spPr/>
    </dgm:pt>
    <dgm:pt modelId="{14F230C1-84C1-C940-A46A-669056DF93C3}" type="pres">
      <dgm:prSet presAssocID="{7EFB841D-FF35-4430-BB55-399DDC87A733}" presName="sibTrans" presStyleLbl="sibTrans2D1" presStyleIdx="0" presStyleCnt="2"/>
      <dgm:spPr/>
    </dgm:pt>
    <dgm:pt modelId="{AAFF9641-ACF7-F148-A0E9-B244A07FA995}" type="pres">
      <dgm:prSet presAssocID="{7EFB841D-FF35-4430-BB55-399DDC87A733}" presName="connectorText" presStyleLbl="sibTrans2D1" presStyleIdx="0" presStyleCnt="2"/>
      <dgm:spPr/>
    </dgm:pt>
    <dgm:pt modelId="{29C86128-358C-5941-8D13-66448CE10F9D}" type="pres">
      <dgm:prSet presAssocID="{47F35026-5728-4753-BB03-62D697E3B78C}" presName="node" presStyleLbl="node1" presStyleIdx="1" presStyleCnt="3">
        <dgm:presLayoutVars>
          <dgm:bulletEnabled val="1"/>
        </dgm:presLayoutVars>
      </dgm:prSet>
      <dgm:spPr/>
    </dgm:pt>
    <dgm:pt modelId="{1893233E-4076-4347-B9FC-98E2CC59C749}" type="pres">
      <dgm:prSet presAssocID="{E00CABD0-4104-47D5-93A8-D74FE9EC69C4}" presName="sibTrans" presStyleLbl="sibTrans2D1" presStyleIdx="1" presStyleCnt="2"/>
      <dgm:spPr/>
    </dgm:pt>
    <dgm:pt modelId="{29D0A87A-9E2A-D547-B0DF-CCF8F6EE08F5}" type="pres">
      <dgm:prSet presAssocID="{E00CABD0-4104-47D5-93A8-D74FE9EC69C4}" presName="connectorText" presStyleLbl="sibTrans2D1" presStyleIdx="1" presStyleCnt="2"/>
      <dgm:spPr/>
    </dgm:pt>
    <dgm:pt modelId="{4993C14D-E5B3-414D-BD6D-363AF518A418}" type="pres">
      <dgm:prSet presAssocID="{3FBA2F58-1948-4845-96A2-439AFA4FAA9D}" presName="node" presStyleLbl="node1" presStyleIdx="2" presStyleCnt="3">
        <dgm:presLayoutVars>
          <dgm:bulletEnabled val="1"/>
        </dgm:presLayoutVars>
      </dgm:prSet>
      <dgm:spPr/>
    </dgm:pt>
  </dgm:ptLst>
  <dgm:cxnLst>
    <dgm:cxn modelId="{4357090A-255D-6748-8A53-35A57A14E8C4}" type="presOf" srcId="{7EFB841D-FF35-4430-BB55-399DDC87A733}" destId="{14F230C1-84C1-C940-A46A-669056DF93C3}" srcOrd="0" destOrd="0" presId="urn:microsoft.com/office/officeart/2005/8/layout/process1"/>
    <dgm:cxn modelId="{C833461F-504A-F948-9045-B3705A6947A4}" type="presOf" srcId="{2C71BB3B-4632-404E-8878-51CDB2C89A8F}" destId="{6A74714D-72D0-A44D-9CEE-504481E55B84}" srcOrd="0" destOrd="0" presId="urn:microsoft.com/office/officeart/2005/8/layout/process1"/>
    <dgm:cxn modelId="{6A5CBD35-0CF3-E648-83A3-DA1F0F00B37A}" type="presOf" srcId="{E00CABD0-4104-47D5-93A8-D74FE9EC69C4}" destId="{29D0A87A-9E2A-D547-B0DF-CCF8F6EE08F5}" srcOrd="1" destOrd="0" presId="urn:microsoft.com/office/officeart/2005/8/layout/process1"/>
    <dgm:cxn modelId="{277A9076-86EF-4DDC-AEF8-2BB65BC37BDC}" srcId="{FE5471CA-28A4-4450-AB6C-EC04296D84FF}" destId="{3FBA2F58-1948-4845-96A2-439AFA4FAA9D}" srcOrd="2" destOrd="0" parTransId="{7CB022CA-2A59-44B2-88F5-E6D07987EA03}" sibTransId="{C8DAFC84-C966-4A3E-8214-6D438B31006B}"/>
    <dgm:cxn modelId="{62A3BF56-6B19-0E44-AEFE-2B08783DA5ED}" type="presOf" srcId="{FE5471CA-28A4-4450-AB6C-EC04296D84FF}" destId="{670A0FD8-903D-FB4B-AB7E-84E456D92356}" srcOrd="0" destOrd="0" presId="urn:microsoft.com/office/officeart/2005/8/layout/process1"/>
    <dgm:cxn modelId="{8EFA228B-A45B-214E-BAC2-1628C00EF45F}" type="presOf" srcId="{E00CABD0-4104-47D5-93A8-D74FE9EC69C4}" destId="{1893233E-4076-4347-B9FC-98E2CC59C749}" srcOrd="0" destOrd="0" presId="urn:microsoft.com/office/officeart/2005/8/layout/process1"/>
    <dgm:cxn modelId="{8C158B96-CBD8-4949-8D87-C19CE2B57FC2}" srcId="{FE5471CA-28A4-4450-AB6C-EC04296D84FF}" destId="{2C71BB3B-4632-404E-8878-51CDB2C89A8F}" srcOrd="0" destOrd="0" parTransId="{BE01DAC1-8F83-4C74-858D-82048797387B}" sibTransId="{7EFB841D-FF35-4430-BB55-399DDC87A733}"/>
    <dgm:cxn modelId="{863038A5-AFD3-1B4A-98AD-BB19935305F4}" type="presOf" srcId="{7EFB841D-FF35-4430-BB55-399DDC87A733}" destId="{AAFF9641-ACF7-F148-A0E9-B244A07FA995}" srcOrd="1" destOrd="0" presId="urn:microsoft.com/office/officeart/2005/8/layout/process1"/>
    <dgm:cxn modelId="{A97813E2-903A-DE41-B2AC-FFCC067B3414}" type="presOf" srcId="{47F35026-5728-4753-BB03-62D697E3B78C}" destId="{29C86128-358C-5941-8D13-66448CE10F9D}" srcOrd="0" destOrd="0" presId="urn:microsoft.com/office/officeart/2005/8/layout/process1"/>
    <dgm:cxn modelId="{7BD234FB-5B0D-47FC-B910-761F24667170}" srcId="{FE5471CA-28A4-4450-AB6C-EC04296D84FF}" destId="{47F35026-5728-4753-BB03-62D697E3B78C}" srcOrd="1" destOrd="0" parTransId="{AA3F191E-45D7-4E1A-A369-446011BC939D}" sibTransId="{E00CABD0-4104-47D5-93A8-D74FE9EC69C4}"/>
    <dgm:cxn modelId="{540F6AFE-2417-2C44-BB43-3431B4987E08}" type="presOf" srcId="{3FBA2F58-1948-4845-96A2-439AFA4FAA9D}" destId="{4993C14D-E5B3-414D-BD6D-363AF518A418}" srcOrd="0" destOrd="0" presId="urn:microsoft.com/office/officeart/2005/8/layout/process1"/>
    <dgm:cxn modelId="{61FB6FA6-37CB-1E42-B44B-B458FCCF5492}" type="presParOf" srcId="{670A0FD8-903D-FB4B-AB7E-84E456D92356}" destId="{6A74714D-72D0-A44D-9CEE-504481E55B84}" srcOrd="0" destOrd="0" presId="urn:microsoft.com/office/officeart/2005/8/layout/process1"/>
    <dgm:cxn modelId="{F2ADBE70-B21E-9D48-92A5-4956574BE529}" type="presParOf" srcId="{670A0FD8-903D-FB4B-AB7E-84E456D92356}" destId="{14F230C1-84C1-C940-A46A-669056DF93C3}" srcOrd="1" destOrd="0" presId="urn:microsoft.com/office/officeart/2005/8/layout/process1"/>
    <dgm:cxn modelId="{01A6D8F0-3689-A04A-872A-D395DFFFF6F5}" type="presParOf" srcId="{14F230C1-84C1-C940-A46A-669056DF93C3}" destId="{AAFF9641-ACF7-F148-A0E9-B244A07FA995}" srcOrd="0" destOrd="0" presId="urn:microsoft.com/office/officeart/2005/8/layout/process1"/>
    <dgm:cxn modelId="{B4EA8D59-67A7-8E44-9E52-3AABA5447ED3}" type="presParOf" srcId="{670A0FD8-903D-FB4B-AB7E-84E456D92356}" destId="{29C86128-358C-5941-8D13-66448CE10F9D}" srcOrd="2" destOrd="0" presId="urn:microsoft.com/office/officeart/2005/8/layout/process1"/>
    <dgm:cxn modelId="{CC3E7795-9AA4-EE4C-93E0-D31DA7C3D9A1}" type="presParOf" srcId="{670A0FD8-903D-FB4B-AB7E-84E456D92356}" destId="{1893233E-4076-4347-B9FC-98E2CC59C749}" srcOrd="3" destOrd="0" presId="urn:microsoft.com/office/officeart/2005/8/layout/process1"/>
    <dgm:cxn modelId="{900CBDC0-E863-1348-8A6E-3FFB68B8FC7B}" type="presParOf" srcId="{1893233E-4076-4347-B9FC-98E2CC59C749}" destId="{29D0A87A-9E2A-D547-B0DF-CCF8F6EE08F5}" srcOrd="0" destOrd="0" presId="urn:microsoft.com/office/officeart/2005/8/layout/process1"/>
    <dgm:cxn modelId="{4E3A82C5-0434-5449-A55C-2B19B00FCB6A}" type="presParOf" srcId="{670A0FD8-903D-FB4B-AB7E-84E456D92356}" destId="{4993C14D-E5B3-414D-BD6D-363AF518A41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2054C-9CF3-4E17-9E69-936A9D4E8B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858006-F910-4E3F-8C7B-F10BDD97C15E}">
      <dgm:prSet/>
      <dgm:spPr/>
      <dgm:t>
        <a:bodyPr/>
        <a:lstStyle/>
        <a:p>
          <a:r>
            <a:rPr lang="en-US" b="1" dirty="0"/>
            <a:t>Tablets: </a:t>
          </a:r>
          <a:r>
            <a:rPr lang="en-US" dirty="0"/>
            <a:t>One tablet (400 mg of sofosbuvir and 100 mg of velpatasvir) taken orally once daily with or without food.</a:t>
          </a:r>
        </a:p>
      </dgm:t>
    </dgm:pt>
    <dgm:pt modelId="{983F88EB-E139-4FEB-8BF2-CC913CC2EB13}" type="parTrans" cxnId="{71D93758-3F6A-481F-8627-CE9B43FCD4BC}">
      <dgm:prSet/>
      <dgm:spPr/>
      <dgm:t>
        <a:bodyPr/>
        <a:lstStyle/>
        <a:p>
          <a:endParaRPr lang="en-US"/>
        </a:p>
      </dgm:t>
    </dgm:pt>
    <dgm:pt modelId="{1577E23B-06AD-4152-839C-D875714556CE}" type="sibTrans" cxnId="{71D93758-3F6A-481F-8627-CE9B43FCD4BC}">
      <dgm:prSet/>
      <dgm:spPr/>
      <dgm:t>
        <a:bodyPr/>
        <a:lstStyle/>
        <a:p>
          <a:endParaRPr lang="en-US"/>
        </a:p>
      </dgm:t>
    </dgm:pt>
    <dgm:pt modelId="{BC32DB65-0258-4FBB-A752-F9FE5BAE6562}">
      <dgm:prSet/>
      <dgm:spPr/>
      <dgm:t>
        <a:bodyPr/>
        <a:lstStyle/>
        <a:p>
          <a:r>
            <a:rPr lang="en-US" b="1" dirty="0"/>
            <a:t>Oral pellets: </a:t>
          </a:r>
          <a:r>
            <a:rPr lang="en-US" dirty="0"/>
            <a:t>once daily with or without food. In pediatric patients less than 6 years of age, administer the oral pellets with food to increase tolerability.</a:t>
          </a:r>
        </a:p>
      </dgm:t>
    </dgm:pt>
    <dgm:pt modelId="{DE3D54FF-79B9-4EB9-8788-D72B3A37E637}" type="parTrans" cxnId="{6C45F011-830F-4585-B74A-1F5B6C394EF5}">
      <dgm:prSet/>
      <dgm:spPr/>
      <dgm:t>
        <a:bodyPr/>
        <a:lstStyle/>
        <a:p>
          <a:endParaRPr lang="en-US"/>
        </a:p>
      </dgm:t>
    </dgm:pt>
    <dgm:pt modelId="{329F7C1E-4DBA-44AB-909F-CA8055A691E4}" type="sibTrans" cxnId="{6C45F011-830F-4585-B74A-1F5B6C394EF5}">
      <dgm:prSet/>
      <dgm:spPr/>
      <dgm:t>
        <a:bodyPr/>
        <a:lstStyle/>
        <a:p>
          <a:endParaRPr lang="en-US"/>
        </a:p>
      </dgm:t>
    </dgm:pt>
    <dgm:pt modelId="{F45428F9-1290-4978-A9D8-2EC2E6A2BBE2}">
      <dgm:prSet/>
      <dgm:spPr/>
      <dgm:t>
        <a:bodyPr/>
        <a:lstStyle/>
        <a:p>
          <a:r>
            <a:rPr lang="en-US" b="1" dirty="0">
              <a:solidFill>
                <a:schemeClr val="tx1"/>
              </a:solidFill>
              <a:highlight>
                <a:srgbClr val="FFFF00"/>
              </a:highlight>
            </a:rPr>
            <a:t>Administration</a:t>
          </a:r>
          <a:r>
            <a:rPr lang="en-US" dirty="0">
              <a:solidFill>
                <a:schemeClr val="tx1"/>
              </a:solidFill>
              <a:highlight>
                <a:srgbClr val="FFFF00"/>
              </a:highlight>
            </a:rPr>
            <a:t>: </a:t>
          </a:r>
          <a:r>
            <a:rPr lang="en-US" b="1" dirty="0">
              <a:solidFill>
                <a:schemeClr val="tx1"/>
              </a:solidFill>
              <a:highlight>
                <a:srgbClr val="FFFF00"/>
              </a:highlight>
            </a:rPr>
            <a:t>There is no information in the SOF/VEL product labeling about the crushing or splitting of SOF/VEL tablets. Oral pellets should not be chewed to avoid a bitter aftertaste</a:t>
          </a:r>
          <a:r>
            <a:rPr lang="en-US" b="1" dirty="0">
              <a:highlight>
                <a:srgbClr val="FFFF00"/>
              </a:highlight>
            </a:rPr>
            <a:t>.</a:t>
          </a:r>
          <a:endParaRPr lang="en-US" dirty="0">
            <a:highlight>
              <a:srgbClr val="FFFF00"/>
            </a:highlight>
          </a:endParaRPr>
        </a:p>
      </dgm:t>
    </dgm:pt>
    <dgm:pt modelId="{F547DF53-C316-4845-829C-FBFF740A3533}" type="parTrans" cxnId="{5AEF2026-39F0-413E-999E-C8E05AB93A0E}">
      <dgm:prSet/>
      <dgm:spPr/>
      <dgm:t>
        <a:bodyPr/>
        <a:lstStyle/>
        <a:p>
          <a:endParaRPr lang="en-US"/>
        </a:p>
      </dgm:t>
    </dgm:pt>
    <dgm:pt modelId="{6E3F5E76-7906-47AD-8DC0-6739376A3AB7}" type="sibTrans" cxnId="{5AEF2026-39F0-413E-999E-C8E05AB93A0E}">
      <dgm:prSet/>
      <dgm:spPr/>
      <dgm:t>
        <a:bodyPr/>
        <a:lstStyle/>
        <a:p>
          <a:endParaRPr lang="en-US"/>
        </a:p>
      </dgm:t>
    </dgm:pt>
    <dgm:pt modelId="{F83E3D0D-E659-42E9-9A07-24415BB3E362}">
      <dgm:prSet/>
      <dgm:spPr/>
      <dgm:t>
        <a:bodyPr/>
        <a:lstStyle/>
        <a:p>
          <a:r>
            <a:rPr lang="en-US" b="1" dirty="0"/>
            <a:t>Dosing:</a:t>
          </a:r>
          <a:r>
            <a:rPr lang="en-US" dirty="0"/>
            <a:t> 12-week regimen</a:t>
          </a:r>
        </a:p>
      </dgm:t>
    </dgm:pt>
    <dgm:pt modelId="{60B9C3B2-AD09-4745-946A-DD229C5632C4}" type="sibTrans" cxnId="{0D348748-A9CB-49F3-9B37-1DBE2961C58F}">
      <dgm:prSet/>
      <dgm:spPr/>
      <dgm:t>
        <a:bodyPr/>
        <a:lstStyle/>
        <a:p>
          <a:endParaRPr lang="en-US"/>
        </a:p>
      </dgm:t>
    </dgm:pt>
    <dgm:pt modelId="{3150E92F-B619-4FDB-AC02-9FD7A43D8707}" type="parTrans" cxnId="{0D348748-A9CB-49F3-9B37-1DBE2961C58F}">
      <dgm:prSet/>
      <dgm:spPr/>
      <dgm:t>
        <a:bodyPr/>
        <a:lstStyle/>
        <a:p>
          <a:endParaRPr lang="en-US"/>
        </a:p>
      </dgm:t>
    </dgm:pt>
    <dgm:pt modelId="{BC2FABD5-AE81-4E41-9D13-BCDAC48275A3}" type="pres">
      <dgm:prSet presAssocID="{D902054C-9CF3-4E17-9E69-936A9D4E8BBE}" presName="linear" presStyleCnt="0">
        <dgm:presLayoutVars>
          <dgm:animLvl val="lvl"/>
          <dgm:resizeHandles val="exact"/>
        </dgm:presLayoutVars>
      </dgm:prSet>
      <dgm:spPr/>
    </dgm:pt>
    <dgm:pt modelId="{815F6F56-96AF-AA42-94A3-3A2C95E50156}" type="pres">
      <dgm:prSet presAssocID="{F83E3D0D-E659-42E9-9A07-24415BB3E362}" presName="parentText" presStyleLbl="node1" presStyleIdx="0" presStyleCnt="2" custScaleY="60916">
        <dgm:presLayoutVars>
          <dgm:chMax val="0"/>
          <dgm:bulletEnabled val="1"/>
        </dgm:presLayoutVars>
      </dgm:prSet>
      <dgm:spPr/>
    </dgm:pt>
    <dgm:pt modelId="{FB22B182-B55F-A241-BF6C-729AE0DCF337}" type="pres">
      <dgm:prSet presAssocID="{F83E3D0D-E659-42E9-9A07-24415BB3E362}" presName="childText" presStyleLbl="revTx" presStyleIdx="0" presStyleCnt="1">
        <dgm:presLayoutVars>
          <dgm:bulletEnabled val="1"/>
        </dgm:presLayoutVars>
      </dgm:prSet>
      <dgm:spPr/>
    </dgm:pt>
    <dgm:pt modelId="{78D3AAB4-E801-9F44-B02C-644C6753C7EE}" type="pres">
      <dgm:prSet presAssocID="{F45428F9-1290-4978-A9D8-2EC2E6A2BBE2}" presName="parentText" presStyleLbl="node1" presStyleIdx="1" presStyleCnt="2">
        <dgm:presLayoutVars>
          <dgm:chMax val="0"/>
          <dgm:bulletEnabled val="1"/>
        </dgm:presLayoutVars>
      </dgm:prSet>
      <dgm:spPr/>
    </dgm:pt>
  </dgm:ptLst>
  <dgm:cxnLst>
    <dgm:cxn modelId="{6C45F011-830F-4585-B74A-1F5B6C394EF5}" srcId="{F83E3D0D-E659-42E9-9A07-24415BB3E362}" destId="{BC32DB65-0258-4FBB-A752-F9FE5BAE6562}" srcOrd="1" destOrd="0" parTransId="{DE3D54FF-79B9-4EB9-8788-D72B3A37E637}" sibTransId="{329F7C1E-4DBA-44AB-909F-CA8055A691E4}"/>
    <dgm:cxn modelId="{22EDDA16-F254-F24A-B5A2-775CC6EF2418}" type="presOf" srcId="{F83E3D0D-E659-42E9-9A07-24415BB3E362}" destId="{815F6F56-96AF-AA42-94A3-3A2C95E50156}" srcOrd="0" destOrd="0" presId="urn:microsoft.com/office/officeart/2005/8/layout/vList2"/>
    <dgm:cxn modelId="{5AEF2026-39F0-413E-999E-C8E05AB93A0E}" srcId="{D902054C-9CF3-4E17-9E69-936A9D4E8BBE}" destId="{F45428F9-1290-4978-A9D8-2EC2E6A2BBE2}" srcOrd="1" destOrd="0" parTransId="{F547DF53-C316-4845-829C-FBFF740A3533}" sibTransId="{6E3F5E76-7906-47AD-8DC0-6739376A3AB7}"/>
    <dgm:cxn modelId="{0F53075B-03A6-FF45-BAAA-A04A82A18433}" type="presOf" srcId="{D902054C-9CF3-4E17-9E69-936A9D4E8BBE}" destId="{BC2FABD5-AE81-4E41-9D13-BCDAC48275A3}" srcOrd="0" destOrd="0" presId="urn:microsoft.com/office/officeart/2005/8/layout/vList2"/>
    <dgm:cxn modelId="{0D348748-A9CB-49F3-9B37-1DBE2961C58F}" srcId="{D902054C-9CF3-4E17-9E69-936A9D4E8BBE}" destId="{F83E3D0D-E659-42E9-9A07-24415BB3E362}" srcOrd="0" destOrd="0" parTransId="{3150E92F-B619-4FDB-AC02-9FD7A43D8707}" sibTransId="{60B9C3B2-AD09-4745-946A-DD229C5632C4}"/>
    <dgm:cxn modelId="{71D93758-3F6A-481F-8627-CE9B43FCD4BC}" srcId="{F83E3D0D-E659-42E9-9A07-24415BB3E362}" destId="{81858006-F910-4E3F-8C7B-F10BDD97C15E}" srcOrd="0" destOrd="0" parTransId="{983F88EB-E139-4FEB-8BF2-CC913CC2EB13}" sibTransId="{1577E23B-06AD-4152-839C-D875714556CE}"/>
    <dgm:cxn modelId="{B6EFD0DD-80DE-5542-BBA3-8240FFC75EAD}" type="presOf" srcId="{81858006-F910-4E3F-8C7B-F10BDD97C15E}" destId="{FB22B182-B55F-A241-BF6C-729AE0DCF337}" srcOrd="0" destOrd="0" presId="urn:microsoft.com/office/officeart/2005/8/layout/vList2"/>
    <dgm:cxn modelId="{F52B28E9-D867-ED49-8195-9FED2E575DEA}" type="presOf" srcId="{BC32DB65-0258-4FBB-A752-F9FE5BAE6562}" destId="{FB22B182-B55F-A241-BF6C-729AE0DCF337}" srcOrd="0" destOrd="1" presId="urn:microsoft.com/office/officeart/2005/8/layout/vList2"/>
    <dgm:cxn modelId="{357098EB-A4C1-FF4D-A416-BE5B28ED1571}" type="presOf" srcId="{F45428F9-1290-4978-A9D8-2EC2E6A2BBE2}" destId="{78D3AAB4-E801-9F44-B02C-644C6753C7EE}" srcOrd="0" destOrd="0" presId="urn:microsoft.com/office/officeart/2005/8/layout/vList2"/>
    <dgm:cxn modelId="{B5B8E0A5-5779-B942-84BC-1A9F73899746}" type="presParOf" srcId="{BC2FABD5-AE81-4E41-9D13-BCDAC48275A3}" destId="{815F6F56-96AF-AA42-94A3-3A2C95E50156}" srcOrd="0" destOrd="0" presId="urn:microsoft.com/office/officeart/2005/8/layout/vList2"/>
    <dgm:cxn modelId="{FF83D10F-BAD5-5F43-9DC8-2B16487FB16F}" type="presParOf" srcId="{BC2FABD5-AE81-4E41-9D13-BCDAC48275A3}" destId="{FB22B182-B55F-A241-BF6C-729AE0DCF337}" srcOrd="1" destOrd="0" presId="urn:microsoft.com/office/officeart/2005/8/layout/vList2"/>
    <dgm:cxn modelId="{BEA042BA-2103-2649-ADD4-F767D88B0C7E}" type="presParOf" srcId="{BC2FABD5-AE81-4E41-9D13-BCDAC48275A3}" destId="{78D3AAB4-E801-9F44-B02C-644C6753C7E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F29EB-5853-417B-9266-49C1124707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E8310A-C7CC-4536-A9B1-E7EDE425B819}">
      <dgm:prSet/>
      <dgm:spPr/>
      <dgm:t>
        <a:bodyPr/>
        <a:lstStyle/>
        <a:p>
          <a:r>
            <a:rPr lang="en-US" b="1" dirty="0"/>
            <a:t>Dosing: </a:t>
          </a:r>
          <a:r>
            <a:rPr lang="en-US" dirty="0"/>
            <a:t>8-week regimen except in specific patient populations.</a:t>
          </a:r>
        </a:p>
      </dgm:t>
    </dgm:pt>
    <dgm:pt modelId="{C34ABEE3-9306-4E73-9764-45916EC49BD1}" type="parTrans" cxnId="{6065AEFF-25AD-4E44-B894-179A56CB274C}">
      <dgm:prSet/>
      <dgm:spPr/>
      <dgm:t>
        <a:bodyPr/>
        <a:lstStyle/>
        <a:p>
          <a:endParaRPr lang="en-US"/>
        </a:p>
      </dgm:t>
    </dgm:pt>
    <dgm:pt modelId="{98956EF6-AEE8-480C-80F0-34EB6CB1D93C}" type="sibTrans" cxnId="{6065AEFF-25AD-4E44-B894-179A56CB274C}">
      <dgm:prSet/>
      <dgm:spPr/>
      <dgm:t>
        <a:bodyPr/>
        <a:lstStyle/>
        <a:p>
          <a:endParaRPr lang="en-US"/>
        </a:p>
      </dgm:t>
    </dgm:pt>
    <dgm:pt modelId="{056BE7E0-1444-44B4-9369-A273209A014B}">
      <dgm:prSet/>
      <dgm:spPr/>
      <dgm:t>
        <a:bodyPr/>
        <a:lstStyle/>
        <a:p>
          <a:r>
            <a:rPr lang="en-US" b="1" dirty="0"/>
            <a:t>Tablets: </a:t>
          </a:r>
          <a:r>
            <a:rPr lang="en-US" dirty="0"/>
            <a:t>Three tablets (glecaprevir 300 mg and pibrentasvir 120 mg) taken orally once daily with food.</a:t>
          </a:r>
        </a:p>
      </dgm:t>
    </dgm:pt>
    <dgm:pt modelId="{1849BAF7-73D2-48B8-9E80-CB908F1F4484}" type="parTrans" cxnId="{6C03D855-B6A9-43ED-9276-F33AB75D796B}">
      <dgm:prSet/>
      <dgm:spPr/>
      <dgm:t>
        <a:bodyPr/>
        <a:lstStyle/>
        <a:p>
          <a:endParaRPr lang="en-US"/>
        </a:p>
      </dgm:t>
    </dgm:pt>
    <dgm:pt modelId="{B8E05591-8C37-4C9E-A4CF-31D4002243EE}" type="sibTrans" cxnId="{6C03D855-B6A9-43ED-9276-F33AB75D796B}">
      <dgm:prSet/>
      <dgm:spPr/>
      <dgm:t>
        <a:bodyPr/>
        <a:lstStyle/>
        <a:p>
          <a:endParaRPr lang="en-US"/>
        </a:p>
      </dgm:t>
    </dgm:pt>
    <dgm:pt modelId="{718A58A1-9E32-4ACE-9B52-F96DF82F05A8}">
      <dgm:prSet/>
      <dgm:spPr/>
      <dgm:t>
        <a:bodyPr/>
        <a:lstStyle/>
        <a:p>
          <a:r>
            <a:rPr lang="en-US" b="1" dirty="0"/>
            <a:t>Oral pellets: </a:t>
          </a:r>
          <a:r>
            <a:rPr lang="en-US" dirty="0"/>
            <a:t>Recommended dose by the product labeling with soft food. </a:t>
          </a:r>
        </a:p>
      </dgm:t>
    </dgm:pt>
    <dgm:pt modelId="{7D920BB4-0DFB-4207-872D-DCC8EC65AD32}" type="parTrans" cxnId="{47468565-04BF-4C3F-8DC7-164D513A3F9C}">
      <dgm:prSet/>
      <dgm:spPr/>
      <dgm:t>
        <a:bodyPr/>
        <a:lstStyle/>
        <a:p>
          <a:endParaRPr lang="en-US"/>
        </a:p>
      </dgm:t>
    </dgm:pt>
    <dgm:pt modelId="{BE2DB5E7-D6D0-4AB9-B57B-D9D7A099ACCF}" type="sibTrans" cxnId="{47468565-04BF-4C3F-8DC7-164D513A3F9C}">
      <dgm:prSet/>
      <dgm:spPr/>
      <dgm:t>
        <a:bodyPr/>
        <a:lstStyle/>
        <a:p>
          <a:endParaRPr lang="en-US"/>
        </a:p>
      </dgm:t>
    </dgm:pt>
    <dgm:pt modelId="{CEE77F7D-3ED2-43C0-ACDE-A27F1B075A17}">
      <dgm:prSet/>
      <dgm:spPr/>
      <dgm:t>
        <a:bodyPr/>
        <a:lstStyle/>
        <a:p>
          <a:r>
            <a:rPr lang="en-US" dirty="0"/>
            <a:t>Pediatric patients aged 3-12 are dosed by weight.</a:t>
          </a:r>
        </a:p>
      </dgm:t>
    </dgm:pt>
    <dgm:pt modelId="{23C1E318-A69B-44B9-90A4-9D56C067C2CD}" type="parTrans" cxnId="{EF20E2EB-F6DD-4746-A21E-C5904028DEFC}">
      <dgm:prSet/>
      <dgm:spPr/>
      <dgm:t>
        <a:bodyPr/>
        <a:lstStyle/>
        <a:p>
          <a:endParaRPr lang="en-US"/>
        </a:p>
      </dgm:t>
    </dgm:pt>
    <dgm:pt modelId="{08C9B046-EBF6-42A1-B024-714400551FA8}" type="sibTrans" cxnId="{EF20E2EB-F6DD-4746-A21E-C5904028DEFC}">
      <dgm:prSet/>
      <dgm:spPr/>
      <dgm:t>
        <a:bodyPr/>
        <a:lstStyle/>
        <a:p>
          <a:endParaRPr lang="en-US"/>
        </a:p>
      </dgm:t>
    </dgm:pt>
    <dgm:pt modelId="{C5DC740B-0D7D-4F6B-A8D0-5CEBEA17A193}">
      <dgm:prSet/>
      <dgm:spPr/>
      <dgm:t>
        <a:bodyPr/>
        <a:lstStyle/>
        <a:p>
          <a:r>
            <a:rPr lang="en-US" b="1" dirty="0">
              <a:solidFill>
                <a:schemeClr val="tx1"/>
              </a:solidFill>
              <a:highlight>
                <a:srgbClr val="FFFF00"/>
              </a:highlight>
            </a:rPr>
            <a:t>Administration</a:t>
          </a:r>
          <a:r>
            <a:rPr lang="en-US" dirty="0">
              <a:solidFill>
                <a:schemeClr val="tx1"/>
              </a:solidFill>
              <a:highlight>
                <a:srgbClr val="FFFF00"/>
              </a:highlight>
            </a:rPr>
            <a:t>: </a:t>
          </a:r>
          <a:r>
            <a:rPr lang="en-US" b="1" dirty="0">
              <a:solidFill>
                <a:schemeClr val="tx1"/>
              </a:solidFill>
              <a:highlight>
                <a:srgbClr val="FFFF00"/>
              </a:highlight>
            </a:rPr>
            <a:t>There is no information in the product labeling about the crushing or splitting of tablets. Oral pellets should not be chewed or crushed.</a:t>
          </a:r>
          <a:endParaRPr lang="en-US" dirty="0">
            <a:solidFill>
              <a:schemeClr val="tx1"/>
            </a:solidFill>
            <a:highlight>
              <a:srgbClr val="FFFF00"/>
            </a:highlight>
          </a:endParaRPr>
        </a:p>
      </dgm:t>
    </dgm:pt>
    <dgm:pt modelId="{989E289E-A6F0-466B-BBC2-46EDFB30B8DE}" type="parTrans" cxnId="{5DE6467F-E84A-4A8A-B158-6A5C0D8B2747}">
      <dgm:prSet/>
      <dgm:spPr/>
      <dgm:t>
        <a:bodyPr/>
        <a:lstStyle/>
        <a:p>
          <a:endParaRPr lang="en-US"/>
        </a:p>
      </dgm:t>
    </dgm:pt>
    <dgm:pt modelId="{3AB9D4E8-96DD-4E90-AC25-7304DA6F4EE7}" type="sibTrans" cxnId="{5DE6467F-E84A-4A8A-B158-6A5C0D8B2747}">
      <dgm:prSet/>
      <dgm:spPr/>
      <dgm:t>
        <a:bodyPr/>
        <a:lstStyle/>
        <a:p>
          <a:endParaRPr lang="en-US"/>
        </a:p>
      </dgm:t>
    </dgm:pt>
    <dgm:pt modelId="{D0C7504C-E82D-724B-A9D0-90C535F8DDC6}" type="pres">
      <dgm:prSet presAssocID="{405F29EB-5853-417B-9266-49C1124707F0}" presName="linear" presStyleCnt="0">
        <dgm:presLayoutVars>
          <dgm:animLvl val="lvl"/>
          <dgm:resizeHandles val="exact"/>
        </dgm:presLayoutVars>
      </dgm:prSet>
      <dgm:spPr/>
    </dgm:pt>
    <dgm:pt modelId="{C750BEB3-51D6-B848-9F9E-5DBEB057D322}" type="pres">
      <dgm:prSet presAssocID="{7CE8310A-C7CC-4536-A9B1-E7EDE425B819}" presName="parentText" presStyleLbl="node1" presStyleIdx="0" presStyleCnt="2" custScaleY="67591">
        <dgm:presLayoutVars>
          <dgm:chMax val="0"/>
          <dgm:bulletEnabled val="1"/>
        </dgm:presLayoutVars>
      </dgm:prSet>
      <dgm:spPr/>
    </dgm:pt>
    <dgm:pt modelId="{01E2FB7D-AACD-1841-9DF1-15D69CC05444}" type="pres">
      <dgm:prSet presAssocID="{7CE8310A-C7CC-4536-A9B1-E7EDE425B819}" presName="childText" presStyleLbl="revTx" presStyleIdx="0" presStyleCnt="1">
        <dgm:presLayoutVars>
          <dgm:bulletEnabled val="1"/>
        </dgm:presLayoutVars>
      </dgm:prSet>
      <dgm:spPr/>
    </dgm:pt>
    <dgm:pt modelId="{A1FA4046-5A43-B247-B03B-46F2684F4BB0}" type="pres">
      <dgm:prSet presAssocID="{C5DC740B-0D7D-4F6B-A8D0-5CEBEA17A193}" presName="parentText" presStyleLbl="node1" presStyleIdx="1" presStyleCnt="2">
        <dgm:presLayoutVars>
          <dgm:chMax val="0"/>
          <dgm:bulletEnabled val="1"/>
        </dgm:presLayoutVars>
      </dgm:prSet>
      <dgm:spPr/>
    </dgm:pt>
  </dgm:ptLst>
  <dgm:cxnLst>
    <dgm:cxn modelId="{EE339F08-9A8E-5C4A-963A-38CBD7F676AE}" type="presOf" srcId="{718A58A1-9E32-4ACE-9B52-F96DF82F05A8}" destId="{01E2FB7D-AACD-1841-9DF1-15D69CC05444}" srcOrd="0" destOrd="1" presId="urn:microsoft.com/office/officeart/2005/8/layout/vList2"/>
    <dgm:cxn modelId="{E4D8F00A-1D81-B546-82AD-B220C2EA7F43}" type="presOf" srcId="{7CE8310A-C7CC-4536-A9B1-E7EDE425B819}" destId="{C750BEB3-51D6-B848-9F9E-5DBEB057D322}" srcOrd="0" destOrd="0" presId="urn:microsoft.com/office/officeart/2005/8/layout/vList2"/>
    <dgm:cxn modelId="{1808AD29-D187-CF44-94D4-1F69E171B1E2}" type="presOf" srcId="{056BE7E0-1444-44B4-9369-A273209A014B}" destId="{01E2FB7D-AACD-1841-9DF1-15D69CC05444}" srcOrd="0" destOrd="0" presId="urn:microsoft.com/office/officeart/2005/8/layout/vList2"/>
    <dgm:cxn modelId="{A06BD834-B964-9142-AFB5-CD11F7AD9A04}" type="presOf" srcId="{CEE77F7D-3ED2-43C0-ACDE-A27F1B075A17}" destId="{01E2FB7D-AACD-1841-9DF1-15D69CC05444}" srcOrd="0" destOrd="2" presId="urn:microsoft.com/office/officeart/2005/8/layout/vList2"/>
    <dgm:cxn modelId="{A89FC640-3767-5B4D-A0AC-0215BD4030DC}" type="presOf" srcId="{C5DC740B-0D7D-4F6B-A8D0-5CEBEA17A193}" destId="{A1FA4046-5A43-B247-B03B-46F2684F4BB0}" srcOrd="0" destOrd="0" presId="urn:microsoft.com/office/officeart/2005/8/layout/vList2"/>
    <dgm:cxn modelId="{47468565-04BF-4C3F-8DC7-164D513A3F9C}" srcId="{7CE8310A-C7CC-4536-A9B1-E7EDE425B819}" destId="{718A58A1-9E32-4ACE-9B52-F96DF82F05A8}" srcOrd="1" destOrd="0" parTransId="{7D920BB4-0DFB-4207-872D-DCC8EC65AD32}" sibTransId="{BE2DB5E7-D6D0-4AB9-B57B-D9D7A099ACCF}"/>
    <dgm:cxn modelId="{734A2B6E-C282-584C-8629-F06566B6D7E5}" type="presOf" srcId="{405F29EB-5853-417B-9266-49C1124707F0}" destId="{D0C7504C-E82D-724B-A9D0-90C535F8DDC6}" srcOrd="0" destOrd="0" presId="urn:microsoft.com/office/officeart/2005/8/layout/vList2"/>
    <dgm:cxn modelId="{6C03D855-B6A9-43ED-9276-F33AB75D796B}" srcId="{7CE8310A-C7CC-4536-A9B1-E7EDE425B819}" destId="{056BE7E0-1444-44B4-9369-A273209A014B}" srcOrd="0" destOrd="0" parTransId="{1849BAF7-73D2-48B8-9E80-CB908F1F4484}" sibTransId="{B8E05591-8C37-4C9E-A4CF-31D4002243EE}"/>
    <dgm:cxn modelId="{5DE6467F-E84A-4A8A-B158-6A5C0D8B2747}" srcId="{405F29EB-5853-417B-9266-49C1124707F0}" destId="{C5DC740B-0D7D-4F6B-A8D0-5CEBEA17A193}" srcOrd="1" destOrd="0" parTransId="{989E289E-A6F0-466B-BBC2-46EDFB30B8DE}" sibTransId="{3AB9D4E8-96DD-4E90-AC25-7304DA6F4EE7}"/>
    <dgm:cxn modelId="{EF20E2EB-F6DD-4746-A21E-C5904028DEFC}" srcId="{718A58A1-9E32-4ACE-9B52-F96DF82F05A8}" destId="{CEE77F7D-3ED2-43C0-ACDE-A27F1B075A17}" srcOrd="0" destOrd="0" parTransId="{23C1E318-A69B-44B9-90A4-9D56C067C2CD}" sibTransId="{08C9B046-EBF6-42A1-B024-714400551FA8}"/>
    <dgm:cxn modelId="{6065AEFF-25AD-4E44-B894-179A56CB274C}" srcId="{405F29EB-5853-417B-9266-49C1124707F0}" destId="{7CE8310A-C7CC-4536-A9B1-E7EDE425B819}" srcOrd="0" destOrd="0" parTransId="{C34ABEE3-9306-4E73-9764-45916EC49BD1}" sibTransId="{98956EF6-AEE8-480C-80F0-34EB6CB1D93C}"/>
    <dgm:cxn modelId="{1474229A-DF8F-DF44-BEB5-8C7431A8A6AB}" type="presParOf" srcId="{D0C7504C-E82D-724B-A9D0-90C535F8DDC6}" destId="{C750BEB3-51D6-B848-9F9E-5DBEB057D322}" srcOrd="0" destOrd="0" presId="urn:microsoft.com/office/officeart/2005/8/layout/vList2"/>
    <dgm:cxn modelId="{0019E69E-A1E4-734B-8E28-356CFDFB6492}" type="presParOf" srcId="{D0C7504C-E82D-724B-A9D0-90C535F8DDC6}" destId="{01E2FB7D-AACD-1841-9DF1-15D69CC05444}" srcOrd="1" destOrd="0" presId="urn:microsoft.com/office/officeart/2005/8/layout/vList2"/>
    <dgm:cxn modelId="{B3211C01-5C7B-934B-8B8B-F5E63EF912B9}" type="presParOf" srcId="{D0C7504C-E82D-724B-A9D0-90C535F8DDC6}" destId="{A1FA4046-5A43-B247-B03B-46F2684F4BB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2D3974-A75D-42CD-8738-3D06DE95340A}"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CC4D33C5-D2B9-40A3-BC0E-1647884F79BA}">
      <dgm:prSet/>
      <dgm:spPr/>
      <dgm:t>
        <a:bodyPr/>
        <a:lstStyle/>
        <a:p>
          <a:r>
            <a:rPr lang="en-US" dirty="0"/>
            <a:t>This clinical trial, explored the viability of heart and lung transplants from HCV-positive donors into HCV-negative recipients, using Epclusa as a preemptive antiviral therapy</a:t>
          </a:r>
          <a:r>
            <a:rPr lang="en-US"/>
            <a:t>. </a:t>
          </a:r>
          <a:endParaRPr lang="en-US" dirty="0"/>
        </a:p>
      </dgm:t>
    </dgm:pt>
    <dgm:pt modelId="{4B2F619D-A4CD-4261-BD0D-96C207F014B1}" type="parTrans" cxnId="{EFC2070A-877F-4980-9171-1ADEFC155CD8}">
      <dgm:prSet/>
      <dgm:spPr/>
      <dgm:t>
        <a:bodyPr/>
        <a:lstStyle/>
        <a:p>
          <a:endParaRPr lang="en-US"/>
        </a:p>
      </dgm:t>
    </dgm:pt>
    <dgm:pt modelId="{A8A15C16-F29F-47CB-A354-919ED95D7091}" type="sibTrans" cxnId="{EFC2070A-877F-4980-9171-1ADEFC155CD8}">
      <dgm:prSet/>
      <dgm:spPr/>
      <dgm:t>
        <a:bodyPr/>
        <a:lstStyle/>
        <a:p>
          <a:endParaRPr lang="en-US"/>
        </a:p>
      </dgm:t>
    </dgm:pt>
    <dgm:pt modelId="{41F1AC14-6659-41F3-9547-D8F4549778A9}">
      <dgm:prSet custT="1"/>
      <dgm:spPr/>
      <dgm:t>
        <a:bodyPr/>
        <a:lstStyle/>
        <a:p>
          <a:r>
            <a:rPr lang="en-US" sz="1600" b="1" dirty="0"/>
            <a:t>Despite this modified administration, 35 patients achieved SVR12 and SVR24. </a:t>
          </a:r>
          <a:r>
            <a:rPr lang="en-US" sz="1600" dirty="0"/>
            <a:t>No treatment-related adverse events were reported, highlighting both the efficacy and safety of crushed Epclusa under these conditions​</a:t>
          </a:r>
        </a:p>
      </dgm:t>
    </dgm:pt>
    <dgm:pt modelId="{32349C8F-32B8-4619-B4BA-05DC219A9534}" type="parTrans" cxnId="{B8045081-9962-4D3F-A7B2-1EDA1B49319E}">
      <dgm:prSet/>
      <dgm:spPr/>
      <dgm:t>
        <a:bodyPr/>
        <a:lstStyle/>
        <a:p>
          <a:endParaRPr lang="en-US"/>
        </a:p>
      </dgm:t>
    </dgm:pt>
    <dgm:pt modelId="{DB8653D2-F58A-40A6-8432-7F4BBCDED236}" type="sibTrans" cxnId="{B8045081-9962-4D3F-A7B2-1EDA1B49319E}">
      <dgm:prSet/>
      <dgm:spPr/>
      <dgm:t>
        <a:bodyPr/>
        <a:lstStyle/>
        <a:p>
          <a:endParaRPr lang="en-US"/>
        </a:p>
      </dgm:t>
    </dgm:pt>
    <dgm:pt modelId="{0DA95A9D-3BB1-4CBF-B821-CEF1A452508C}">
      <dgm:prSet custT="1"/>
      <dgm:spPr/>
      <dgm:t>
        <a:bodyPr/>
        <a:lstStyle/>
        <a:p>
          <a:r>
            <a:rPr lang="en-US" sz="1600" b="1" dirty="0"/>
            <a:t>For patients with swallowing difficulties, the tablets were crushed, mixed with saline, and administered via alternative routes, including orogastric, nasogastric (NG), and percutaneous endoscopic gastrostomy (PEG) tubes. </a:t>
          </a:r>
        </a:p>
      </dgm:t>
    </dgm:pt>
    <dgm:pt modelId="{62312397-56D6-453F-B0B8-243F3849F5ED}" type="sibTrans" cxnId="{473B47BC-73F9-4B52-90DB-9F56157CB89F}">
      <dgm:prSet/>
      <dgm:spPr/>
      <dgm:t>
        <a:bodyPr/>
        <a:lstStyle/>
        <a:p>
          <a:endParaRPr lang="en-US"/>
        </a:p>
      </dgm:t>
    </dgm:pt>
    <dgm:pt modelId="{7AE74DC7-ED20-464F-B1FC-7806DB0FC34E}" type="parTrans" cxnId="{473B47BC-73F9-4B52-90DB-9F56157CB89F}">
      <dgm:prSet/>
      <dgm:spPr/>
      <dgm:t>
        <a:bodyPr/>
        <a:lstStyle/>
        <a:p>
          <a:endParaRPr lang="en-US"/>
        </a:p>
      </dgm:t>
    </dgm:pt>
    <dgm:pt modelId="{FDE737BA-739C-4B5C-817C-0BFDA5486C5F}">
      <dgm:prSet custT="1"/>
      <dgm:spPr/>
      <dgm:t>
        <a:bodyPr/>
        <a:lstStyle/>
        <a:p>
          <a:r>
            <a:rPr lang="en-US" sz="1600" b="1" dirty="0"/>
            <a:t>Population: </a:t>
          </a:r>
          <a:r>
            <a:rPr lang="en-US" sz="1600" dirty="0"/>
            <a:t>44 transplant recipients (36 lung and 8 heart transplants) from HCV-infected donors. </a:t>
          </a:r>
        </a:p>
        <a:p>
          <a:r>
            <a:rPr lang="en-US" sz="1600" b="1" dirty="0"/>
            <a:t>Treatment Protocol: </a:t>
          </a:r>
          <a:r>
            <a:rPr lang="en-US" sz="1600" dirty="0"/>
            <a:t>Epclusa (400 mg sofosbuvir and 100 mg velpatasvir) was given once daily for 4 weeks. </a:t>
          </a:r>
        </a:p>
      </dgm:t>
    </dgm:pt>
    <dgm:pt modelId="{703556FE-0949-452B-A566-63DE35264D9D}" type="sibTrans" cxnId="{7CB5B7D0-F33E-4B94-B641-D373DDF4A0A3}">
      <dgm:prSet/>
      <dgm:spPr/>
      <dgm:t>
        <a:bodyPr/>
        <a:lstStyle/>
        <a:p>
          <a:endParaRPr lang="en-US"/>
        </a:p>
      </dgm:t>
    </dgm:pt>
    <dgm:pt modelId="{9142121A-FF3C-4132-8162-2351F001F596}" type="parTrans" cxnId="{7CB5B7D0-F33E-4B94-B641-D373DDF4A0A3}">
      <dgm:prSet/>
      <dgm:spPr/>
      <dgm:t>
        <a:bodyPr/>
        <a:lstStyle/>
        <a:p>
          <a:endParaRPr lang="en-US"/>
        </a:p>
      </dgm:t>
    </dgm:pt>
    <dgm:pt modelId="{C40A24AA-95A7-8848-87EB-ABC1408BE0BF}" type="pres">
      <dgm:prSet presAssocID="{F22D3974-A75D-42CD-8738-3D06DE95340A}" presName="Name0" presStyleCnt="0">
        <dgm:presLayoutVars>
          <dgm:dir/>
          <dgm:animLvl val="lvl"/>
          <dgm:resizeHandles val="exact"/>
        </dgm:presLayoutVars>
      </dgm:prSet>
      <dgm:spPr/>
    </dgm:pt>
    <dgm:pt modelId="{AF522A02-DDFD-2144-BBD8-D13385497344}" type="pres">
      <dgm:prSet presAssocID="{CC4D33C5-D2B9-40A3-BC0E-1647884F79BA}" presName="linNode" presStyleCnt="0"/>
      <dgm:spPr/>
    </dgm:pt>
    <dgm:pt modelId="{758212AD-FCB4-7F44-8569-A9520199DA5B}" type="pres">
      <dgm:prSet presAssocID="{CC4D33C5-D2B9-40A3-BC0E-1647884F79BA}" presName="parentText" presStyleLbl="alignNode1" presStyleIdx="0" presStyleCnt="1">
        <dgm:presLayoutVars>
          <dgm:chMax val="1"/>
          <dgm:bulletEnabled/>
        </dgm:presLayoutVars>
      </dgm:prSet>
      <dgm:spPr/>
    </dgm:pt>
    <dgm:pt modelId="{5EAE41A9-703E-DD49-B334-89502F66548B}" type="pres">
      <dgm:prSet presAssocID="{CC4D33C5-D2B9-40A3-BC0E-1647884F79BA}" presName="descendantText" presStyleLbl="alignAccFollowNode1" presStyleIdx="0" presStyleCnt="1" custLinFactNeighborX="3972" custLinFactNeighborY="-13059">
        <dgm:presLayoutVars>
          <dgm:bulletEnabled/>
        </dgm:presLayoutVars>
      </dgm:prSet>
      <dgm:spPr/>
    </dgm:pt>
  </dgm:ptLst>
  <dgm:cxnLst>
    <dgm:cxn modelId="{EFC2070A-877F-4980-9171-1ADEFC155CD8}" srcId="{F22D3974-A75D-42CD-8738-3D06DE95340A}" destId="{CC4D33C5-D2B9-40A3-BC0E-1647884F79BA}" srcOrd="0" destOrd="0" parTransId="{4B2F619D-A4CD-4261-BD0D-96C207F014B1}" sibTransId="{A8A15C16-F29F-47CB-A354-919ED95D7091}"/>
    <dgm:cxn modelId="{E4CD431A-D9BF-594E-8F41-2E68B2972B28}" type="presOf" srcId="{41F1AC14-6659-41F3-9547-D8F4549778A9}" destId="{5EAE41A9-703E-DD49-B334-89502F66548B}" srcOrd="0" destOrd="2" presId="urn:microsoft.com/office/officeart/2016/7/layout/VerticalSolidActionList"/>
    <dgm:cxn modelId="{6842F629-D3E4-A84E-A925-98E9171A3083}" type="presOf" srcId="{0DA95A9D-3BB1-4CBF-B821-CEF1A452508C}" destId="{5EAE41A9-703E-DD49-B334-89502F66548B}" srcOrd="0" destOrd="1" presId="urn:microsoft.com/office/officeart/2016/7/layout/VerticalSolidActionList"/>
    <dgm:cxn modelId="{BDB11A5C-C669-6B40-B91B-D93EE9B0BBB0}" type="presOf" srcId="{CC4D33C5-D2B9-40A3-BC0E-1647884F79BA}" destId="{758212AD-FCB4-7F44-8569-A9520199DA5B}" srcOrd="0" destOrd="0" presId="urn:microsoft.com/office/officeart/2016/7/layout/VerticalSolidActionList"/>
    <dgm:cxn modelId="{C5BAA86D-C555-9740-9152-F67062E4661A}" type="presOf" srcId="{F22D3974-A75D-42CD-8738-3D06DE95340A}" destId="{C40A24AA-95A7-8848-87EB-ABC1408BE0BF}" srcOrd="0" destOrd="0" presId="urn:microsoft.com/office/officeart/2016/7/layout/VerticalSolidActionList"/>
    <dgm:cxn modelId="{B8045081-9962-4D3F-A7B2-1EDA1B49319E}" srcId="{FDE737BA-739C-4B5C-817C-0BFDA5486C5F}" destId="{41F1AC14-6659-41F3-9547-D8F4549778A9}" srcOrd="1" destOrd="0" parTransId="{32349C8F-32B8-4619-B4BA-05DC219A9534}" sibTransId="{DB8653D2-F58A-40A6-8432-7F4BBCDED236}"/>
    <dgm:cxn modelId="{944B8191-CDA0-2C40-9F40-0C293F868FCD}" type="presOf" srcId="{FDE737BA-739C-4B5C-817C-0BFDA5486C5F}" destId="{5EAE41A9-703E-DD49-B334-89502F66548B}" srcOrd="0" destOrd="0" presId="urn:microsoft.com/office/officeart/2016/7/layout/VerticalSolidActionList"/>
    <dgm:cxn modelId="{473B47BC-73F9-4B52-90DB-9F56157CB89F}" srcId="{FDE737BA-739C-4B5C-817C-0BFDA5486C5F}" destId="{0DA95A9D-3BB1-4CBF-B821-CEF1A452508C}" srcOrd="0" destOrd="0" parTransId="{7AE74DC7-ED20-464F-B1FC-7806DB0FC34E}" sibTransId="{62312397-56D6-453F-B0B8-243F3849F5ED}"/>
    <dgm:cxn modelId="{7CB5B7D0-F33E-4B94-B641-D373DDF4A0A3}" srcId="{CC4D33C5-D2B9-40A3-BC0E-1647884F79BA}" destId="{FDE737BA-739C-4B5C-817C-0BFDA5486C5F}" srcOrd="0" destOrd="0" parTransId="{9142121A-FF3C-4132-8162-2351F001F596}" sibTransId="{703556FE-0949-452B-A566-63DE35264D9D}"/>
    <dgm:cxn modelId="{EEBB6715-E4DB-A54B-9039-B2782F78B972}" type="presParOf" srcId="{C40A24AA-95A7-8848-87EB-ABC1408BE0BF}" destId="{AF522A02-DDFD-2144-BBD8-D13385497344}" srcOrd="0" destOrd="0" presId="urn:microsoft.com/office/officeart/2016/7/layout/VerticalSolidActionList"/>
    <dgm:cxn modelId="{AB652812-C395-564D-AC39-677BA80522EC}" type="presParOf" srcId="{AF522A02-DDFD-2144-BBD8-D13385497344}" destId="{758212AD-FCB4-7F44-8569-A9520199DA5B}" srcOrd="0" destOrd="0" presId="urn:microsoft.com/office/officeart/2016/7/layout/VerticalSolidActionList"/>
    <dgm:cxn modelId="{63050F8A-4C66-E14B-BBD5-935E4C76E3EE}" type="presParOf" srcId="{AF522A02-DDFD-2144-BBD8-D13385497344}" destId="{5EAE41A9-703E-DD49-B334-89502F66548B}"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7F61D-E0B7-2D44-A05F-43AE9B165A5A}">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1242976"/>
        <a:ext cx="25774" cy="5154"/>
      </dsp:txXfrm>
    </dsp:sp>
    <dsp:sp modelId="{FE49C2A1-F487-B649-B128-66C027771C4D}">
      <dsp:nvSpPr>
        <dsp:cNvPr id="0" name=""/>
        <dsp:cNvSpPr/>
      </dsp:nvSpPr>
      <dsp:spPr>
        <a:xfrm>
          <a:off x="2092" y="573182"/>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Background and Overview</a:t>
          </a:r>
        </a:p>
      </dsp:txBody>
      <dsp:txXfrm>
        <a:off x="2092" y="573182"/>
        <a:ext cx="2241239" cy="1344743"/>
      </dsp:txXfrm>
    </dsp:sp>
    <dsp:sp modelId="{3113F2F8-096C-D540-872E-A37EEDDFB792}">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1242976"/>
        <a:ext cx="25774" cy="5154"/>
      </dsp:txXfrm>
    </dsp:sp>
    <dsp:sp modelId="{934756D0-8D67-544F-945D-DD048463E3AC}">
      <dsp:nvSpPr>
        <dsp:cNvPr id="0" name=""/>
        <dsp:cNvSpPr/>
      </dsp:nvSpPr>
      <dsp:spPr>
        <a:xfrm>
          <a:off x="2758817" y="573182"/>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Significance </a:t>
          </a:r>
        </a:p>
      </dsp:txBody>
      <dsp:txXfrm>
        <a:off x="2758817" y="573182"/>
        <a:ext cx="2241239" cy="1344743"/>
      </dsp:txXfrm>
    </dsp:sp>
    <dsp:sp modelId="{927E7B4D-BADD-BE48-866A-730B1756E322}">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1242976"/>
        <a:ext cx="25774" cy="5154"/>
      </dsp:txXfrm>
    </dsp:sp>
    <dsp:sp modelId="{C9CBA397-7461-7E40-8DFF-7E22F53C14FA}">
      <dsp:nvSpPr>
        <dsp:cNvPr id="0" name=""/>
        <dsp:cNvSpPr/>
      </dsp:nvSpPr>
      <dsp:spPr>
        <a:xfrm>
          <a:off x="5515542" y="573182"/>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Epclusa® </a:t>
          </a:r>
          <a:r>
            <a:rPr lang="en-US" sz="1900" kern="1200" dirty="0"/>
            <a:t>Information</a:t>
          </a:r>
        </a:p>
      </dsp:txBody>
      <dsp:txXfrm>
        <a:off x="5515542" y="573182"/>
        <a:ext cx="2241239" cy="1344743"/>
      </dsp:txXfrm>
    </dsp:sp>
    <dsp:sp modelId="{E44D8354-65F3-3F4C-A24B-A49B97E80B79}">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0644" y="2155991"/>
        <a:ext cx="414311" cy="5154"/>
      </dsp:txXfrm>
    </dsp:sp>
    <dsp:sp modelId="{759430C5-184E-B343-9B27-F567E925D56B}">
      <dsp:nvSpPr>
        <dsp:cNvPr id="0" name=""/>
        <dsp:cNvSpPr/>
      </dsp:nvSpPr>
      <dsp:spPr>
        <a:xfrm>
          <a:off x="8272267" y="573182"/>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Mavyret® </a:t>
          </a:r>
          <a:r>
            <a:rPr lang="en-US" sz="1900" kern="1200" dirty="0"/>
            <a:t>Information</a:t>
          </a:r>
        </a:p>
      </dsp:txBody>
      <dsp:txXfrm>
        <a:off x="8272267" y="573182"/>
        <a:ext cx="2241239" cy="1344743"/>
      </dsp:txXfrm>
    </dsp:sp>
    <dsp:sp modelId="{5694D440-908E-0847-9597-EEFF7E48B60C}">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3103206"/>
        <a:ext cx="25774" cy="5154"/>
      </dsp:txXfrm>
    </dsp:sp>
    <dsp:sp modelId="{7C737A3D-9F5C-2848-9134-11BA13C6305E}">
      <dsp:nvSpPr>
        <dsp:cNvPr id="0" name=""/>
        <dsp:cNvSpPr/>
      </dsp:nvSpPr>
      <dsp:spPr>
        <a:xfrm>
          <a:off x="2092" y="2433411"/>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Manufacturers’ Recommendations </a:t>
          </a:r>
        </a:p>
      </dsp:txBody>
      <dsp:txXfrm>
        <a:off x="2092" y="2433411"/>
        <a:ext cx="2241239" cy="1344743"/>
      </dsp:txXfrm>
    </dsp:sp>
    <dsp:sp modelId="{640CD8CB-3AD4-6844-B14F-F6F251BFDA63}">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3103206"/>
        <a:ext cx="25774" cy="5154"/>
      </dsp:txXfrm>
    </dsp:sp>
    <dsp:sp modelId="{BF4B60E1-D9D7-8A4F-8A11-ACDC4373016C}">
      <dsp:nvSpPr>
        <dsp:cNvPr id="0" name=""/>
        <dsp:cNvSpPr/>
      </dsp:nvSpPr>
      <dsp:spPr>
        <a:xfrm>
          <a:off x="2758817" y="2433411"/>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Clinical Studies and Case Reports </a:t>
          </a:r>
        </a:p>
      </dsp:txBody>
      <dsp:txXfrm>
        <a:off x="2758817" y="2433411"/>
        <a:ext cx="2241239" cy="1344743"/>
      </dsp:txXfrm>
    </dsp:sp>
    <dsp:sp modelId="{AAAE0DC6-456D-8F4A-9723-FB2C0A7BC9E2}">
      <dsp:nvSpPr>
        <dsp:cNvPr id="0" name=""/>
        <dsp:cNvSpPr/>
      </dsp:nvSpPr>
      <dsp:spPr>
        <a:xfrm>
          <a:off x="7754982" y="3060063"/>
          <a:ext cx="484885" cy="91440"/>
        </a:xfrm>
        <a:custGeom>
          <a:avLst/>
          <a:gdLst/>
          <a:ahLst/>
          <a:cxnLst/>
          <a:rect l="0" t="0" r="0" b="0"/>
          <a:pathLst>
            <a:path>
              <a:moveTo>
                <a:pt x="0" y="45720"/>
              </a:moveTo>
              <a:lnTo>
                <a:pt x="484885"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3103206"/>
        <a:ext cx="25774" cy="5154"/>
      </dsp:txXfrm>
    </dsp:sp>
    <dsp:sp modelId="{EEDF8DBF-DD54-9B47-91C4-F7F72963E187}">
      <dsp:nvSpPr>
        <dsp:cNvPr id="0" name=""/>
        <dsp:cNvSpPr/>
      </dsp:nvSpPr>
      <dsp:spPr>
        <a:xfrm>
          <a:off x="5515542" y="2433411"/>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National Liver Entities’ Guidelines</a:t>
          </a:r>
        </a:p>
      </dsp:txBody>
      <dsp:txXfrm>
        <a:off x="5515542" y="2433411"/>
        <a:ext cx="2241239" cy="1344743"/>
      </dsp:txXfrm>
    </dsp:sp>
    <dsp:sp modelId="{B725A4E6-8D0F-6C45-98CD-5C18417A1267}">
      <dsp:nvSpPr>
        <dsp:cNvPr id="0" name=""/>
        <dsp:cNvSpPr/>
      </dsp:nvSpPr>
      <dsp:spPr>
        <a:xfrm>
          <a:off x="8272267" y="2433411"/>
          <a:ext cx="2241239" cy="134474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US" sz="1900" kern="1200" dirty="0"/>
            <a:t>My Recommendations</a:t>
          </a:r>
        </a:p>
      </dsp:txBody>
      <dsp:txXfrm>
        <a:off x="8272267" y="24334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4714D-72D0-A44D-9CEE-504481E55B84}">
      <dsp:nvSpPr>
        <dsp:cNvPr id="0" name=""/>
        <dsp:cNvSpPr/>
      </dsp:nvSpPr>
      <dsp:spPr>
        <a:xfrm>
          <a:off x="9242" y="1269256"/>
          <a:ext cx="2762398" cy="18128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Prevalence of Swallowing Difficulties</a:t>
          </a:r>
        </a:p>
        <a:p>
          <a:pPr marL="0" lvl="0" indent="0" algn="ctr" defTabSz="1066800">
            <a:lnSpc>
              <a:spcPct val="90000"/>
            </a:lnSpc>
            <a:spcBef>
              <a:spcPct val="0"/>
            </a:spcBef>
            <a:spcAft>
              <a:spcPct val="35000"/>
            </a:spcAft>
            <a:buNone/>
          </a:pPr>
          <a:r>
            <a:rPr lang="en-US" sz="2400" b="1" kern="1200" dirty="0"/>
            <a:t>(15-20%)</a:t>
          </a:r>
          <a:endParaRPr lang="en-US" sz="2400" kern="1200" dirty="0"/>
        </a:p>
      </dsp:txBody>
      <dsp:txXfrm>
        <a:off x="62338" y="1322352"/>
        <a:ext cx="2656206" cy="1706632"/>
      </dsp:txXfrm>
    </dsp:sp>
    <dsp:sp modelId="{14F230C1-84C1-C940-A46A-669056DF93C3}">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047880" y="1970146"/>
        <a:ext cx="409940" cy="411044"/>
      </dsp:txXfrm>
    </dsp:sp>
    <dsp:sp modelId="{29C86128-358C-5941-8D13-66448CE10F9D}">
      <dsp:nvSpPr>
        <dsp:cNvPr id="0" name=""/>
        <dsp:cNvSpPr/>
      </dsp:nvSpPr>
      <dsp:spPr>
        <a:xfrm>
          <a:off x="3876600" y="1269256"/>
          <a:ext cx="2762398" cy="18128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Impact on Adherence</a:t>
          </a:r>
          <a:endParaRPr lang="en-US" sz="2400" kern="1200" dirty="0"/>
        </a:p>
      </dsp:txBody>
      <dsp:txXfrm>
        <a:off x="3929696" y="1322352"/>
        <a:ext cx="2656206" cy="1706632"/>
      </dsp:txXfrm>
    </dsp:sp>
    <dsp:sp modelId="{1893233E-4076-4347-B9FC-98E2CC59C749}">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915239" y="1970146"/>
        <a:ext cx="409940" cy="411044"/>
      </dsp:txXfrm>
    </dsp:sp>
    <dsp:sp modelId="{4993C14D-E5B3-414D-BD6D-363AF518A418}">
      <dsp:nvSpPr>
        <dsp:cNvPr id="0" name=""/>
        <dsp:cNvSpPr/>
      </dsp:nvSpPr>
      <dsp:spPr>
        <a:xfrm>
          <a:off x="7743958" y="1269256"/>
          <a:ext cx="2762398" cy="18128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Maximizing Clinical Outcomes</a:t>
          </a:r>
          <a:endParaRPr lang="en-US" sz="2400" kern="1200" dirty="0"/>
        </a:p>
      </dsp:txBody>
      <dsp:txXfrm>
        <a:off x="7797054" y="1322352"/>
        <a:ext cx="2656206" cy="1706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F6F56-96AF-AA42-94A3-3A2C95E50156}">
      <dsp:nvSpPr>
        <dsp:cNvPr id="0" name=""/>
        <dsp:cNvSpPr/>
      </dsp:nvSpPr>
      <dsp:spPr>
        <a:xfrm>
          <a:off x="0" y="113906"/>
          <a:ext cx="5480105" cy="11524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Dosing:</a:t>
          </a:r>
          <a:r>
            <a:rPr lang="en-US" sz="2200" kern="1200" dirty="0"/>
            <a:t> 12-week regimen</a:t>
          </a:r>
        </a:p>
      </dsp:txBody>
      <dsp:txXfrm>
        <a:off x="56259" y="170165"/>
        <a:ext cx="5367587" cy="1039945"/>
      </dsp:txXfrm>
    </dsp:sp>
    <dsp:sp modelId="{FB22B182-B55F-A241-BF6C-729AE0DCF337}">
      <dsp:nvSpPr>
        <dsp:cNvPr id="0" name=""/>
        <dsp:cNvSpPr/>
      </dsp:nvSpPr>
      <dsp:spPr>
        <a:xfrm>
          <a:off x="0" y="1266369"/>
          <a:ext cx="5480105"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9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Tablets: </a:t>
          </a:r>
          <a:r>
            <a:rPr lang="en-US" sz="1700" kern="1200" dirty="0"/>
            <a:t>One tablet (400 mg of sofosbuvir and 100 mg of velpatasvir) taken orally once daily with or without food.</a:t>
          </a:r>
        </a:p>
        <a:p>
          <a:pPr marL="171450" lvl="1" indent="-171450" algn="l" defTabSz="755650">
            <a:lnSpc>
              <a:spcPct val="90000"/>
            </a:lnSpc>
            <a:spcBef>
              <a:spcPct val="0"/>
            </a:spcBef>
            <a:spcAft>
              <a:spcPct val="20000"/>
            </a:spcAft>
            <a:buChar char="•"/>
          </a:pPr>
          <a:r>
            <a:rPr lang="en-US" sz="1700" b="1" kern="1200" dirty="0"/>
            <a:t>Oral pellets: </a:t>
          </a:r>
          <a:r>
            <a:rPr lang="en-US" sz="1700" kern="1200" dirty="0"/>
            <a:t>once daily with or without food. In pediatric patients less than 6 years of age, administer the oral pellets with food to increase tolerability.</a:t>
          </a:r>
        </a:p>
      </dsp:txBody>
      <dsp:txXfrm>
        <a:off x="0" y="1266369"/>
        <a:ext cx="5480105" cy="1548360"/>
      </dsp:txXfrm>
    </dsp:sp>
    <dsp:sp modelId="{78D3AAB4-E801-9F44-B02C-644C6753C7EE}">
      <dsp:nvSpPr>
        <dsp:cNvPr id="0" name=""/>
        <dsp:cNvSpPr/>
      </dsp:nvSpPr>
      <dsp:spPr>
        <a:xfrm>
          <a:off x="0" y="2814729"/>
          <a:ext cx="5480105" cy="18918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highlight>
                <a:srgbClr val="FFFF00"/>
              </a:highlight>
            </a:rPr>
            <a:t>Administration</a:t>
          </a:r>
          <a:r>
            <a:rPr lang="en-US" sz="2200" kern="1200" dirty="0">
              <a:solidFill>
                <a:schemeClr val="tx1"/>
              </a:solidFill>
              <a:highlight>
                <a:srgbClr val="FFFF00"/>
              </a:highlight>
            </a:rPr>
            <a:t>: </a:t>
          </a:r>
          <a:r>
            <a:rPr lang="en-US" sz="2200" b="1" kern="1200" dirty="0">
              <a:solidFill>
                <a:schemeClr val="tx1"/>
              </a:solidFill>
              <a:highlight>
                <a:srgbClr val="FFFF00"/>
              </a:highlight>
            </a:rPr>
            <a:t>There is no information in the SOF/VEL product labeling about the crushing or splitting of SOF/VEL tablets. Oral pellets should not be chewed to avoid a bitter aftertaste</a:t>
          </a:r>
          <a:r>
            <a:rPr lang="en-US" sz="2200" b="1" kern="1200" dirty="0">
              <a:highlight>
                <a:srgbClr val="FFFF00"/>
              </a:highlight>
            </a:rPr>
            <a:t>.</a:t>
          </a:r>
          <a:endParaRPr lang="en-US" sz="2200" kern="1200" dirty="0">
            <a:highlight>
              <a:srgbClr val="FFFF00"/>
            </a:highlight>
          </a:endParaRPr>
        </a:p>
      </dsp:txBody>
      <dsp:txXfrm>
        <a:off x="92354" y="2907083"/>
        <a:ext cx="5295397" cy="1707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0BEB3-51D6-B848-9F9E-5DBEB057D322}">
      <dsp:nvSpPr>
        <dsp:cNvPr id="0" name=""/>
        <dsp:cNvSpPr/>
      </dsp:nvSpPr>
      <dsp:spPr>
        <a:xfrm>
          <a:off x="0" y="468189"/>
          <a:ext cx="5686097" cy="10536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Dosing: </a:t>
          </a:r>
          <a:r>
            <a:rPr lang="en-US" sz="2200" kern="1200" dirty="0"/>
            <a:t>8-week regimen except in specific patient populations.</a:t>
          </a:r>
        </a:p>
      </dsp:txBody>
      <dsp:txXfrm>
        <a:off x="51435" y="519624"/>
        <a:ext cx="5583227" cy="950791"/>
      </dsp:txXfrm>
    </dsp:sp>
    <dsp:sp modelId="{01E2FB7D-AACD-1841-9DF1-15D69CC05444}">
      <dsp:nvSpPr>
        <dsp:cNvPr id="0" name=""/>
        <dsp:cNvSpPr/>
      </dsp:nvSpPr>
      <dsp:spPr>
        <a:xfrm>
          <a:off x="0" y="1521850"/>
          <a:ext cx="568609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3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Tablets: </a:t>
          </a:r>
          <a:r>
            <a:rPr lang="en-US" sz="1700" kern="1200" dirty="0"/>
            <a:t>Three tablets (glecaprevir 300 mg and pibrentasvir 120 mg) taken orally once daily with food.</a:t>
          </a:r>
        </a:p>
        <a:p>
          <a:pPr marL="171450" lvl="1" indent="-171450" algn="l" defTabSz="755650">
            <a:lnSpc>
              <a:spcPct val="90000"/>
            </a:lnSpc>
            <a:spcBef>
              <a:spcPct val="0"/>
            </a:spcBef>
            <a:spcAft>
              <a:spcPct val="20000"/>
            </a:spcAft>
            <a:buChar char="•"/>
          </a:pPr>
          <a:r>
            <a:rPr lang="en-US" sz="1700" b="1" kern="1200" dirty="0"/>
            <a:t>Oral pellets: </a:t>
          </a:r>
          <a:r>
            <a:rPr lang="en-US" sz="1700" kern="1200" dirty="0"/>
            <a:t>Recommended dose by the product labeling with soft food. </a:t>
          </a:r>
        </a:p>
        <a:p>
          <a:pPr marL="342900" lvl="2" indent="-171450" algn="l" defTabSz="755650">
            <a:lnSpc>
              <a:spcPct val="90000"/>
            </a:lnSpc>
            <a:spcBef>
              <a:spcPct val="0"/>
            </a:spcBef>
            <a:spcAft>
              <a:spcPct val="20000"/>
            </a:spcAft>
            <a:buChar char="•"/>
          </a:pPr>
          <a:r>
            <a:rPr lang="en-US" sz="1700" kern="1200" dirty="0"/>
            <a:t>Pediatric patients aged 3-12 are dosed by weight.</a:t>
          </a:r>
        </a:p>
      </dsp:txBody>
      <dsp:txXfrm>
        <a:off x="0" y="1521850"/>
        <a:ext cx="5686097" cy="1366200"/>
      </dsp:txXfrm>
    </dsp:sp>
    <dsp:sp modelId="{A1FA4046-5A43-B247-B03B-46F2684F4BB0}">
      <dsp:nvSpPr>
        <dsp:cNvPr id="0" name=""/>
        <dsp:cNvSpPr/>
      </dsp:nvSpPr>
      <dsp:spPr>
        <a:xfrm>
          <a:off x="0" y="2888050"/>
          <a:ext cx="5686097" cy="1558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highlight>
                <a:srgbClr val="FFFF00"/>
              </a:highlight>
            </a:rPr>
            <a:t>Administration</a:t>
          </a:r>
          <a:r>
            <a:rPr lang="en-US" sz="2200" kern="1200" dirty="0">
              <a:solidFill>
                <a:schemeClr val="tx1"/>
              </a:solidFill>
              <a:highlight>
                <a:srgbClr val="FFFF00"/>
              </a:highlight>
            </a:rPr>
            <a:t>: </a:t>
          </a:r>
          <a:r>
            <a:rPr lang="en-US" sz="2200" b="1" kern="1200" dirty="0">
              <a:solidFill>
                <a:schemeClr val="tx1"/>
              </a:solidFill>
              <a:highlight>
                <a:srgbClr val="FFFF00"/>
              </a:highlight>
            </a:rPr>
            <a:t>There is no information in the product labeling about the crushing or splitting of tablets. Oral pellets should not be chewed or crushed.</a:t>
          </a:r>
          <a:endParaRPr lang="en-US" sz="2200" kern="1200" dirty="0">
            <a:solidFill>
              <a:schemeClr val="tx1"/>
            </a:solidFill>
            <a:highlight>
              <a:srgbClr val="FFFF00"/>
            </a:highlight>
          </a:endParaRPr>
        </a:p>
      </dsp:txBody>
      <dsp:txXfrm>
        <a:off x="76098" y="2964148"/>
        <a:ext cx="5533901" cy="1406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41A9-703E-DD49-B334-89502F66548B}">
      <dsp:nvSpPr>
        <dsp:cNvPr id="0" name=""/>
        <dsp:cNvSpPr/>
      </dsp:nvSpPr>
      <dsp:spPr>
        <a:xfrm>
          <a:off x="2265998" y="0"/>
          <a:ext cx="9063993" cy="425617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867" tIns="1081070" rIns="175867" bIns="1081070" numCol="1" spcCol="1270" anchor="t" anchorCtr="0">
          <a:noAutofit/>
        </a:bodyPr>
        <a:lstStyle/>
        <a:p>
          <a:pPr marL="0" lvl="0" indent="0" algn="l" defTabSz="711200">
            <a:lnSpc>
              <a:spcPct val="90000"/>
            </a:lnSpc>
            <a:spcBef>
              <a:spcPct val="0"/>
            </a:spcBef>
            <a:spcAft>
              <a:spcPct val="35000"/>
            </a:spcAft>
            <a:buNone/>
          </a:pPr>
          <a:r>
            <a:rPr lang="en-US" sz="1600" b="1" kern="1200" dirty="0"/>
            <a:t>Population: </a:t>
          </a:r>
          <a:r>
            <a:rPr lang="en-US" sz="1600" kern="1200" dirty="0"/>
            <a:t>44 transplant recipients (36 lung and 8 heart transplants) from HCV-infected donors. </a:t>
          </a:r>
        </a:p>
        <a:p>
          <a:pPr marL="0" lvl="0" indent="0" algn="l" defTabSz="711200">
            <a:lnSpc>
              <a:spcPct val="90000"/>
            </a:lnSpc>
            <a:spcBef>
              <a:spcPct val="0"/>
            </a:spcBef>
            <a:spcAft>
              <a:spcPct val="35000"/>
            </a:spcAft>
            <a:buNone/>
          </a:pPr>
          <a:r>
            <a:rPr lang="en-US" sz="1600" b="1" kern="1200" dirty="0"/>
            <a:t>Treatment Protocol: </a:t>
          </a:r>
          <a:r>
            <a:rPr lang="en-US" sz="1600" kern="1200" dirty="0"/>
            <a:t>Epclusa (400 mg sofosbuvir and 100 mg velpatasvir) was given once daily for 4 weeks. </a:t>
          </a:r>
        </a:p>
        <a:p>
          <a:pPr marL="171450" lvl="1" indent="-171450" algn="l" defTabSz="711200">
            <a:lnSpc>
              <a:spcPct val="90000"/>
            </a:lnSpc>
            <a:spcBef>
              <a:spcPct val="0"/>
            </a:spcBef>
            <a:spcAft>
              <a:spcPct val="15000"/>
            </a:spcAft>
            <a:buChar char="•"/>
          </a:pPr>
          <a:r>
            <a:rPr lang="en-US" sz="1600" b="1" kern="1200" dirty="0"/>
            <a:t>For patients with swallowing difficulties, the tablets were crushed, mixed with saline, and administered via alternative routes, including orogastric, nasogastric (NG), and percutaneous endoscopic gastrostomy (PEG) tubes. </a:t>
          </a:r>
        </a:p>
        <a:p>
          <a:pPr marL="171450" lvl="1" indent="-171450" algn="l" defTabSz="711200">
            <a:lnSpc>
              <a:spcPct val="90000"/>
            </a:lnSpc>
            <a:spcBef>
              <a:spcPct val="0"/>
            </a:spcBef>
            <a:spcAft>
              <a:spcPct val="15000"/>
            </a:spcAft>
            <a:buChar char="•"/>
          </a:pPr>
          <a:r>
            <a:rPr lang="en-US" sz="1600" b="1" kern="1200" dirty="0"/>
            <a:t>Despite this modified administration, 35 patients achieved SVR12 and SVR24. </a:t>
          </a:r>
          <a:r>
            <a:rPr lang="en-US" sz="1600" kern="1200" dirty="0"/>
            <a:t>No treatment-related adverse events were reported, highlighting both the efficacy and safety of crushed Epclusa under these conditions​</a:t>
          </a:r>
        </a:p>
      </dsp:txBody>
      <dsp:txXfrm>
        <a:off x="2265998" y="0"/>
        <a:ext cx="9063993" cy="4256179"/>
      </dsp:txXfrm>
    </dsp:sp>
    <dsp:sp modelId="{758212AD-FCB4-7F44-8569-A9520199DA5B}">
      <dsp:nvSpPr>
        <dsp:cNvPr id="0" name=""/>
        <dsp:cNvSpPr/>
      </dsp:nvSpPr>
      <dsp:spPr>
        <a:xfrm>
          <a:off x="0" y="2080"/>
          <a:ext cx="2265998" cy="425617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909" tIns="420416" rIns="119909" bIns="420416" numCol="1" spcCol="1270" anchor="ctr" anchorCtr="0">
          <a:noAutofit/>
        </a:bodyPr>
        <a:lstStyle/>
        <a:p>
          <a:pPr marL="0" lvl="0" indent="0" algn="ctr" defTabSz="889000">
            <a:lnSpc>
              <a:spcPct val="90000"/>
            </a:lnSpc>
            <a:spcBef>
              <a:spcPct val="0"/>
            </a:spcBef>
            <a:spcAft>
              <a:spcPct val="35000"/>
            </a:spcAft>
            <a:buNone/>
          </a:pPr>
          <a:r>
            <a:rPr lang="en-US" sz="2000" kern="1200" dirty="0"/>
            <a:t>This clinical trial, explored the viability of heart and lung transplants from HCV-positive donors into HCV-negative recipients, using Epclusa as a preemptive antiviral therapy</a:t>
          </a:r>
          <a:r>
            <a:rPr lang="en-US" sz="2000" kern="1200"/>
            <a:t>. </a:t>
          </a:r>
          <a:endParaRPr lang="en-US" sz="2000" kern="1200" dirty="0"/>
        </a:p>
      </dsp:txBody>
      <dsp:txXfrm>
        <a:off x="0" y="2080"/>
        <a:ext cx="2265998" cy="425617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4T17:00:27.258"/>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3BCE7-BBF5-DA42-9D11-7D868061680F}"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3085A-34FF-A142-8BB5-DE8C0266B815}" type="slidenum">
              <a:rPr lang="en-US" smtClean="0"/>
              <a:t>‹#›</a:t>
            </a:fld>
            <a:endParaRPr lang="en-US" dirty="0"/>
          </a:p>
        </p:txBody>
      </p:sp>
    </p:spTree>
    <p:extLst>
      <p:ext uri="{BB962C8B-B14F-4D97-AF65-F5344CB8AC3E}">
        <p14:creationId xmlns:p14="http://schemas.microsoft.com/office/powerpoint/2010/main" val="221290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1</a:t>
            </a:fld>
            <a:endParaRPr lang="en-US" dirty="0"/>
          </a:p>
        </p:txBody>
      </p:sp>
    </p:spTree>
    <p:extLst>
      <p:ext uri="{BB962C8B-B14F-4D97-AF65-F5344CB8AC3E}">
        <p14:creationId xmlns:p14="http://schemas.microsoft.com/office/powerpoint/2010/main" val="268783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case series, presented at the AASLD 2021 Liver Meeting, addresses the lack of safety and efficacy data for patients who require crushed Epclusa due to swallowing difficulties.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study demonstrated high cure rates (SVR12) and no significant safety concerns for HCV patients receiving crushed Epclusa. Even with predictors of treatment failure (e.g., genotype 3, dose interruptions, and surgical history), patients achieved effective viral suppression, suggesting crushed Epclusa is a viable option when standard administration is not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latin typeface="Verdana" panose="020B0604030504040204" pitchFamily="34" charset="0"/>
              </a:rPr>
              <a:t>8 patients received crushed oral SOF/VEL (1 dissolved in soda, 6 dissolved in other and 1 none), 3 patients received crushed SOF/VEL via NG tube (1 in juice and 2 in water). 7 patients received dosing via PEG-tube (1 mixed in soda, 2 in water, and 4 in other). 1 received dosing via J tube mixed in water.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dana" panose="020B0604030504040204" pitchFamily="34" charset="0"/>
              </a:rPr>
              <a:t>16 patients received 84 consecutive days of therapy.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3 patients had dose interruptions but completed the full course of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14</a:t>
            </a:fld>
            <a:endParaRPr lang="en-US" dirty="0"/>
          </a:p>
        </p:txBody>
      </p:sp>
    </p:spTree>
    <p:extLst>
      <p:ext uri="{BB962C8B-B14F-4D97-AF65-F5344CB8AC3E}">
        <p14:creationId xmlns:p14="http://schemas.microsoft.com/office/powerpoint/2010/main" val="329917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1B1B1B"/>
                </a:solidFill>
                <a:effectLst/>
                <a:latin typeface="Cambria" panose="02040503050406030204" pitchFamily="18" charset="0"/>
              </a:rPr>
              <a:t>retrospective case series of patients prescribed DAA therapy requiring tablet manipulation from January 2013 to December 2019 at Vanderbilt University Medical Center, Temple University or the University of South Carolina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SzPts val="1000"/>
              <a:buFont typeface="Symbol" pitchFamily="2" charset="2"/>
              <a:buChar char=""/>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Participants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10 patients were included, with a median age of 61 years; 60% were male, 50% were Black, and the other half were White.</a:t>
            </a:r>
          </a:p>
          <a:p>
            <a:pPr marL="800100" lvl="1" indent="-342900">
              <a:spcBef>
                <a:spcPts val="0"/>
              </a:spcBef>
              <a:buSzPts val="1000"/>
              <a:buFont typeface="Symbol" pitchFamily="2" charset="2"/>
              <a:buChar char=""/>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HCV Genotypes and Treatments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The most common genotype was 1a. Patients received sofosbuvir/velpatasvir (50%), ledipasvir/sofosbuvir (30%), or glecaprevir/pibrentasvir (20%). 70% of the patients had tablets crushed, while the remainder had tablets split.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70% of the patients had tablets crushed, while the remainder had tablets split.</a:t>
            </a:r>
          </a:p>
          <a:p>
            <a:r>
              <a:rPr lang="en-US" b="0" i="0" dirty="0">
                <a:solidFill>
                  <a:srgbClr val="1B1B1B"/>
                </a:solidFill>
                <a:effectLst/>
                <a:latin typeface="Cambria" panose="02040503050406030204" pitchFamily="18" charset="0"/>
              </a:rPr>
              <a:t>All patients were prescribed 12 weeks of DAA therapy and had undetectable HCV viral loads by day 56 on treatment.</a:t>
            </a:r>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15</a:t>
            </a:fld>
            <a:endParaRPr lang="en-US" dirty="0"/>
          </a:p>
        </p:txBody>
      </p:sp>
    </p:spTree>
    <p:extLst>
      <p:ext uri="{BB962C8B-B14F-4D97-AF65-F5344CB8AC3E}">
        <p14:creationId xmlns:p14="http://schemas.microsoft.com/office/powerpoint/2010/main" val="159162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study, published in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Open Forum Infectious Diseases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presents the largest and most comprehensive case series on tablet manipulation of DAAs for HCV treatment, providing insights into the safety and efficacy of crushed or split DAA use in patients unable to swallow tablets. The study reviewed cases of patients prescribed DAA therapies, including Epclusa, who required tablet manipulation from 2013 to 2019. Data was collected on demographics, HCV genotype, treatment methods,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Adherence was generally high, with most patients completing treatment with four or fewer missed doses.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16</a:t>
            </a:fld>
            <a:endParaRPr lang="en-US" dirty="0"/>
          </a:p>
        </p:txBody>
      </p:sp>
    </p:spTree>
    <p:extLst>
      <p:ext uri="{BB962C8B-B14F-4D97-AF65-F5344CB8AC3E}">
        <p14:creationId xmlns:p14="http://schemas.microsoft.com/office/powerpoint/2010/main" val="387157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Case by Case: some positive data exists, and this is happening clinically.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Oral Pellet: </a:t>
            </a:r>
            <a:r>
              <a:rPr lang="en-US" b="0" i="0" dirty="0">
                <a:solidFill>
                  <a:srgbClr val="1B1B1B"/>
                </a:solidFill>
                <a:effectLst/>
                <a:latin typeface="Cambria" panose="02040503050406030204" pitchFamily="18" charset="0"/>
              </a:rPr>
              <a:t>Although pellets of commonly prescribed HCV DAAs are now approved for pediatric use, these are unlikely to be used in the real-world adult population as multiple packets (ranging from 2 to 6) would be needed to constitute an adult dose, which may exceed the costs of standard tablets and prove a barrier during the insurance authorization process</a:t>
            </a:r>
            <a:endParaRPr lang="en-US" b="0" i="0"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Data Gap:. “maybe something that ECHO could consider publishing in the future via case report or series?”</a:t>
            </a:r>
            <a:r>
              <a:rPr lang="en-US" sz="1200" b="0" i="0" u="none" strike="noStrike" dirty="0">
                <a:solidFill>
                  <a:srgbClr val="000000"/>
                </a:solidFill>
                <a:effectLst/>
              </a:rPr>
              <a:t> I recommend the ECHO organization consider a case series within their health systems to address this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21</a:t>
            </a:fld>
            <a:endParaRPr lang="en-US" dirty="0"/>
          </a:p>
        </p:txBody>
      </p:sp>
    </p:spTree>
    <p:extLst>
      <p:ext uri="{BB962C8B-B14F-4D97-AF65-F5344CB8AC3E}">
        <p14:creationId xmlns:p14="http://schemas.microsoft.com/office/powerpoint/2010/main" val="265712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23</a:t>
            </a:fld>
            <a:endParaRPr lang="en-US" dirty="0"/>
          </a:p>
        </p:txBody>
      </p:sp>
    </p:spTree>
    <p:extLst>
      <p:ext uri="{BB962C8B-B14F-4D97-AF65-F5344CB8AC3E}">
        <p14:creationId xmlns:p14="http://schemas.microsoft.com/office/powerpoint/2010/main" val="162636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According to data from the 2017-2020 NHANES survey, an estimated 2.2 million individuals in the United States were HCV RNA positive during this period. Over half of those living with HCV are aged 55 or older, with the highest prevalence (2.4%) observed among individuals aged 55-64.</a:t>
            </a:r>
          </a:p>
        </p:txBody>
      </p:sp>
      <p:sp>
        <p:nvSpPr>
          <p:cNvPr id="4" name="Slide Number Placeholder 3"/>
          <p:cNvSpPr>
            <a:spLocks noGrp="1"/>
          </p:cNvSpPr>
          <p:nvPr>
            <p:ph type="sldNum" sz="quarter" idx="5"/>
          </p:nvPr>
        </p:nvSpPr>
        <p:spPr/>
        <p:txBody>
          <a:bodyPr/>
          <a:lstStyle/>
          <a:p>
            <a:fld id="{2163085A-34FF-A142-8BB5-DE8C0266B815}" type="slidenum">
              <a:rPr lang="en-US" smtClean="0"/>
              <a:t>3</a:t>
            </a:fld>
            <a:endParaRPr lang="en-US" dirty="0"/>
          </a:p>
        </p:txBody>
      </p:sp>
    </p:spTree>
    <p:extLst>
      <p:ext uri="{BB962C8B-B14F-4D97-AF65-F5344CB8AC3E}">
        <p14:creationId xmlns:p14="http://schemas.microsoft.com/office/powerpoint/2010/main" val="414320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4</a:t>
            </a:fld>
            <a:endParaRPr lang="en-US" dirty="0"/>
          </a:p>
        </p:txBody>
      </p:sp>
    </p:spTree>
    <p:extLst>
      <p:ext uri="{BB962C8B-B14F-4D97-AF65-F5344CB8AC3E}">
        <p14:creationId xmlns:p14="http://schemas.microsoft.com/office/powerpoint/2010/main" val="152459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Prevalence of Swallowing Difficulties: </a:t>
            </a:r>
            <a:r>
              <a:rPr lang="en-US" dirty="0"/>
              <a:t>Approximately 15% -20% of older adults report dysphagia; with an increased risk in adults with debilitating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Impact on Adherence: </a:t>
            </a:r>
            <a:r>
              <a:rPr lang="en-US" dirty="0"/>
              <a:t>Swallowing issues can compromise adherence to treatment. Poor adherence in HCV therapy can lead to reduced sustained virologic response (SVR), increasing the risk of viral resistance and treatment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Maximizing Clinical Outcomes: </a:t>
            </a:r>
            <a:r>
              <a:rPr lang="en-US" dirty="0"/>
              <a:t>Non-adherence or altered administration methods (like crushing tablets) can lead to suboptimal drug absorption, potentially reducing the effectiveness of HCV therapies. Studying the effects ensures the treatment’s efficacy remains high even in modified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5</a:t>
            </a:fld>
            <a:endParaRPr lang="en-US" dirty="0"/>
          </a:p>
        </p:txBody>
      </p:sp>
    </p:spTree>
    <p:extLst>
      <p:ext uri="{BB962C8B-B14F-4D97-AF65-F5344CB8AC3E}">
        <p14:creationId xmlns:p14="http://schemas.microsoft.com/office/powerpoint/2010/main" val="385251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7CEDD-1EFD-C21D-A73E-C078A4D28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2BA9A-E165-E34E-515D-D279EA4B0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79952-A676-A013-23E1-39BD6FFCC3B8}"/>
              </a:ext>
            </a:extLst>
          </p:cNvPr>
          <p:cNvSpPr>
            <a:spLocks noGrp="1"/>
          </p:cNvSpPr>
          <p:nvPr>
            <p:ph type="body" idx="1"/>
          </p:nvPr>
        </p:nvSpPr>
        <p:spPr/>
        <p:txBody>
          <a:bodyPr/>
          <a:lstStyle/>
          <a:p>
            <a:r>
              <a:rPr lang="en-US" dirty="0"/>
              <a:t>Make the admin part stand out</a:t>
            </a:r>
          </a:p>
        </p:txBody>
      </p:sp>
      <p:sp>
        <p:nvSpPr>
          <p:cNvPr id="4" name="Slide Number Placeholder 3">
            <a:extLst>
              <a:ext uri="{FF2B5EF4-FFF2-40B4-BE49-F238E27FC236}">
                <a16:creationId xmlns:a16="http://schemas.microsoft.com/office/drawing/2014/main" id="{27755922-3416-554B-F34A-BA5ED8B90F1E}"/>
              </a:ext>
            </a:extLst>
          </p:cNvPr>
          <p:cNvSpPr>
            <a:spLocks noGrp="1"/>
          </p:cNvSpPr>
          <p:nvPr>
            <p:ph type="sldNum" sz="quarter" idx="5"/>
          </p:nvPr>
        </p:nvSpPr>
        <p:spPr/>
        <p:txBody>
          <a:bodyPr/>
          <a:lstStyle/>
          <a:p>
            <a:fld id="{2163085A-34FF-A142-8BB5-DE8C0266B815}" type="slidenum">
              <a:rPr lang="en-US" smtClean="0"/>
              <a:t>7</a:t>
            </a:fld>
            <a:endParaRPr lang="en-US" dirty="0"/>
          </a:p>
        </p:txBody>
      </p:sp>
    </p:spTree>
    <p:extLst>
      <p:ext uri="{BB962C8B-B14F-4D97-AF65-F5344CB8AC3E}">
        <p14:creationId xmlns:p14="http://schemas.microsoft.com/office/powerpoint/2010/main" val="250181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9</a:t>
            </a:fld>
            <a:endParaRPr lang="en-US" dirty="0"/>
          </a:p>
        </p:txBody>
      </p:sp>
    </p:spTree>
    <p:extLst>
      <p:ext uri="{BB962C8B-B14F-4D97-AF65-F5344CB8AC3E}">
        <p14:creationId xmlns:p14="http://schemas.microsoft.com/office/powerpoint/2010/main" val="195391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3D9F-BA9A-0591-9D6C-CFF8B544C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71CC4-CA22-BA09-570F-5BA9929C5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3B35-A464-6C71-1861-DC65BB6E9A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say that unfortunately could not reach </a:t>
            </a:r>
            <a:r>
              <a:rPr lang="en-US" dirty="0" err="1"/>
              <a:t>Abbvie</a:t>
            </a:r>
            <a:r>
              <a:rPr lang="en-US" dirty="0"/>
              <a:t> (manufacturers of Mavyret for specific recommendations, resources or data)</a:t>
            </a:r>
          </a:p>
          <a:p>
            <a:endParaRPr lang="en-US" dirty="0"/>
          </a:p>
        </p:txBody>
      </p:sp>
      <p:sp>
        <p:nvSpPr>
          <p:cNvPr id="4" name="Slide Number Placeholder 3">
            <a:extLst>
              <a:ext uri="{FF2B5EF4-FFF2-40B4-BE49-F238E27FC236}">
                <a16:creationId xmlns:a16="http://schemas.microsoft.com/office/drawing/2014/main" id="{6311A80B-070F-EE58-0009-4CD5761E9C86}"/>
              </a:ext>
            </a:extLst>
          </p:cNvPr>
          <p:cNvSpPr>
            <a:spLocks noGrp="1"/>
          </p:cNvSpPr>
          <p:nvPr>
            <p:ph type="sldNum" sz="quarter" idx="5"/>
          </p:nvPr>
        </p:nvSpPr>
        <p:spPr/>
        <p:txBody>
          <a:bodyPr/>
          <a:lstStyle/>
          <a:p>
            <a:fld id="{2163085A-34FF-A142-8BB5-DE8C0266B815}" type="slidenum">
              <a:rPr lang="en-US" smtClean="0"/>
              <a:t>10</a:t>
            </a:fld>
            <a:endParaRPr lang="en-US" dirty="0"/>
          </a:p>
        </p:txBody>
      </p:sp>
    </p:spTree>
    <p:extLst>
      <p:ext uri="{BB962C8B-B14F-4D97-AF65-F5344CB8AC3E}">
        <p14:creationId xmlns:p14="http://schemas.microsoft.com/office/powerpoint/2010/main" val="229325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these are not studies performed by manufacturers of these drugs.</a:t>
            </a:r>
          </a:p>
        </p:txBody>
      </p:sp>
      <p:sp>
        <p:nvSpPr>
          <p:cNvPr id="4" name="Slide Number Placeholder 3"/>
          <p:cNvSpPr>
            <a:spLocks noGrp="1"/>
          </p:cNvSpPr>
          <p:nvPr>
            <p:ph type="sldNum" sz="quarter" idx="5"/>
          </p:nvPr>
        </p:nvSpPr>
        <p:spPr/>
        <p:txBody>
          <a:bodyPr/>
          <a:lstStyle/>
          <a:p>
            <a:fld id="{2163085A-34FF-A142-8BB5-DE8C0266B815}" type="slidenum">
              <a:rPr lang="en-US" smtClean="0"/>
              <a:t>11</a:t>
            </a:fld>
            <a:endParaRPr lang="en-US" dirty="0"/>
          </a:p>
        </p:txBody>
      </p:sp>
    </p:spTree>
    <p:extLst>
      <p:ext uri="{BB962C8B-B14F-4D97-AF65-F5344CB8AC3E}">
        <p14:creationId xmlns:p14="http://schemas.microsoft.com/office/powerpoint/2010/main" val="197099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242424"/>
                </a:solidFill>
                <a:effectLst/>
                <a:latin typeface="Helvetica" pitchFamily="2" charset="0"/>
              </a:rPr>
              <a:t>A single-center, open-label pilot study at  </a:t>
            </a:r>
            <a:r>
              <a:rPr lang="en-US" b="0" i="0" dirty="0">
                <a:solidFill>
                  <a:srgbClr val="1B1B1B"/>
                </a:solidFill>
                <a:effectLst/>
                <a:latin typeface="Cambria" panose="02040503050406030204" pitchFamily="18" charset="0"/>
              </a:rPr>
              <a:t>Brigham and Women’s Hospital in Boston</a:t>
            </a:r>
            <a:endParaRPr lang="en-US" dirty="0">
              <a:solidFill>
                <a:srgbClr val="242424"/>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Administration began within hours post-transplant to block viral replication, simulating post-exposure prophylaxis rather than treatment for established HCV infection.</a:t>
            </a:r>
            <a:r>
              <a:rPr lang="en-US" b="0" i="0" dirty="0">
                <a:solidFill>
                  <a:srgbClr val="1B1B1B"/>
                </a:solidFill>
                <a:effectLst/>
                <a:latin typeface="Cambria" panose="02040503050406030204" pitchFamily="18" charset="0"/>
              </a:rPr>
              <a:t> A total of 42 of the 44 transplant recipients (95%) had a detectable hepatitis C viral load immediately after transplantation. This regimen was not associated with any identifiable toxic effects, and 100% adherence to the treatment was achieved. This short 4-week course of treatment was probably successful because this situation is analogous to postexposure prophylaxis rather than treatment of established infection (in which 8 to 12 weeks of treatment are administered in patients with typically higher viral loads)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only 35? </a:t>
            </a:r>
            <a:r>
              <a:rPr lang="en-US" b="0" i="0" u="none" strike="noStrike" dirty="0">
                <a:solidFill>
                  <a:srgbClr val="000000"/>
                </a:solidFill>
                <a:effectLst/>
                <a:latin typeface="-webkit-standard"/>
              </a:rPr>
              <a:t>The trial was designed with a "stopping boundary" for efficacy, a pre-set point at which, if crossed, the trial could be considered successful enough to stop early. In February 2018, this boundary was reached, as the first 13 patients with six months of follow-up showed a </a:t>
            </a:r>
            <a:r>
              <a:rPr lang="en-US" b="1" i="0" u="none" strike="noStrike" dirty="0">
                <a:solidFill>
                  <a:srgbClr val="000000"/>
                </a:solidFill>
                <a:effectLst/>
              </a:rPr>
              <a:t>SVR. </a:t>
            </a:r>
            <a:r>
              <a:rPr lang="en-US" b="0" i="0" u="none" strike="noStrike" dirty="0">
                <a:solidFill>
                  <a:srgbClr val="000000"/>
                </a:solidFill>
                <a:effectLst/>
                <a:latin typeface="-webkit-standard"/>
              </a:rPr>
              <a:t>By February 2018, 35 patients had been enrolled, and the outcomes for these patients are presented. The trial continued to enroll more patients to deepen understanding and confirm the initial promising results, ensuring the findings were robust and applicable across a larger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webkit-standard"/>
            </a:endParaRPr>
          </a:p>
          <a:p>
            <a:r>
              <a:rPr lang="en-US" i="1" dirty="0">
                <a:solidFill>
                  <a:srgbClr val="242424"/>
                </a:solidFill>
                <a:effectLst/>
                <a:latin typeface="Helvetica" pitchFamily="2" charset="0"/>
              </a:rPr>
              <a:t>This was most often</a:t>
            </a:r>
            <a:r>
              <a:rPr lang="en-US" i="0" dirty="0">
                <a:solidFill>
                  <a:srgbClr val="242424"/>
                </a:solidFill>
                <a:effectLst/>
                <a:latin typeface="Helvetica" pitchFamily="2" charset="0"/>
              </a:rPr>
              <a:t> </a:t>
            </a:r>
            <a:r>
              <a:rPr lang="en-US" i="1" dirty="0">
                <a:solidFill>
                  <a:srgbClr val="242424"/>
                </a:solidFill>
                <a:effectLst/>
                <a:latin typeface="Helvetica" pitchFamily="2" charset="0"/>
              </a:rPr>
              <a:t>required in the immediate post-transplant period for at least the first 2 doses of SOF/VEL</a:t>
            </a:r>
            <a:r>
              <a:rPr lang="en-US" i="0" dirty="0">
                <a:solidFill>
                  <a:srgbClr val="242424"/>
                </a:solidFill>
                <a:effectLst/>
                <a:latin typeface="Helvetica" pitchFamily="2" charset="0"/>
              </a:rPr>
              <a:t> </a:t>
            </a:r>
            <a:r>
              <a:rPr lang="en-US" i="1" dirty="0">
                <a:solidFill>
                  <a:srgbClr val="242424"/>
                </a:solidFill>
                <a:effectLst/>
                <a:latin typeface="Helvetica" pitchFamily="2" charset="0"/>
              </a:rPr>
              <a:t>prior to </a:t>
            </a:r>
            <a:r>
              <a:rPr lang="en-US" i="1" dirty="0" err="1">
                <a:solidFill>
                  <a:srgbClr val="242424"/>
                </a:solidFill>
                <a:effectLst/>
                <a:latin typeface="Helvetica" pitchFamily="2" charset="0"/>
              </a:rPr>
              <a:t>extubation</a:t>
            </a:r>
            <a:r>
              <a:rPr lang="en-US" i="1" dirty="0">
                <a:solidFill>
                  <a:srgbClr val="242424"/>
                </a:solidFill>
                <a:effectLst/>
                <a:latin typeface="Helvetica" pitchFamily="2" charset="0"/>
              </a:rPr>
              <a:t>.</a:t>
            </a:r>
            <a:endParaRPr lang="en-US" sz="1200" dirty="0"/>
          </a:p>
          <a:p>
            <a:endParaRPr lang="en-US" dirty="0"/>
          </a:p>
        </p:txBody>
      </p:sp>
      <p:sp>
        <p:nvSpPr>
          <p:cNvPr id="4" name="Slide Number Placeholder 3"/>
          <p:cNvSpPr>
            <a:spLocks noGrp="1"/>
          </p:cNvSpPr>
          <p:nvPr>
            <p:ph type="sldNum" sz="quarter" idx="5"/>
          </p:nvPr>
        </p:nvSpPr>
        <p:spPr/>
        <p:txBody>
          <a:bodyPr/>
          <a:lstStyle/>
          <a:p>
            <a:fld id="{2163085A-34FF-A142-8BB5-DE8C0266B815}" type="slidenum">
              <a:rPr lang="en-US" smtClean="0"/>
              <a:t>12</a:t>
            </a:fld>
            <a:endParaRPr lang="en-US" dirty="0"/>
          </a:p>
        </p:txBody>
      </p:sp>
    </p:spTree>
    <p:extLst>
      <p:ext uri="{BB962C8B-B14F-4D97-AF65-F5344CB8AC3E}">
        <p14:creationId xmlns:p14="http://schemas.microsoft.com/office/powerpoint/2010/main" val="25542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FB0A-BEBC-85C7-46A9-1A057F446F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83ADC-2502-B150-1682-AF6177BC3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9971B-7F2C-A886-D31C-DA28A9C236BC}"/>
              </a:ext>
            </a:extLst>
          </p:cNvPr>
          <p:cNvSpPr>
            <a:spLocks noGrp="1"/>
          </p:cNvSpPr>
          <p:nvPr>
            <p:ph type="dt" sz="half" idx="10"/>
          </p:nvPr>
        </p:nvSpPr>
        <p:spPr/>
        <p:txBody>
          <a:bodyPr/>
          <a:lstStyle/>
          <a:p>
            <a:fld id="{83E51E20-ED60-7243-A8E1-F9F9CFC22F20}" type="datetime1">
              <a:rPr lang="en-US" smtClean="0"/>
              <a:t>11/6/2024</a:t>
            </a:fld>
            <a:endParaRPr lang="en-US" dirty="0"/>
          </a:p>
        </p:txBody>
      </p:sp>
      <p:sp>
        <p:nvSpPr>
          <p:cNvPr id="5" name="Footer Placeholder 4">
            <a:extLst>
              <a:ext uri="{FF2B5EF4-FFF2-40B4-BE49-F238E27FC236}">
                <a16:creationId xmlns:a16="http://schemas.microsoft.com/office/drawing/2014/main" id="{1B302B16-7524-4A54-22EA-BDA93C6DF0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9A9E2-08FB-E010-AA7B-CCCEF3FAF067}"/>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165053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79B8-E4FC-3335-2754-DF1E518B85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885B62-74F9-BC81-5BBF-812D8A961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0BEDB-3C82-C899-7F82-9906F12AB2C9}"/>
              </a:ext>
            </a:extLst>
          </p:cNvPr>
          <p:cNvSpPr>
            <a:spLocks noGrp="1"/>
          </p:cNvSpPr>
          <p:nvPr>
            <p:ph type="dt" sz="half" idx="10"/>
          </p:nvPr>
        </p:nvSpPr>
        <p:spPr/>
        <p:txBody>
          <a:bodyPr/>
          <a:lstStyle/>
          <a:p>
            <a:fld id="{F41F4B5D-BE57-7342-B321-6ABFE67CF95D}" type="datetime1">
              <a:rPr lang="en-US" smtClean="0"/>
              <a:t>11/6/2024</a:t>
            </a:fld>
            <a:endParaRPr lang="en-US" dirty="0"/>
          </a:p>
        </p:txBody>
      </p:sp>
      <p:sp>
        <p:nvSpPr>
          <p:cNvPr id="5" name="Footer Placeholder 4">
            <a:extLst>
              <a:ext uri="{FF2B5EF4-FFF2-40B4-BE49-F238E27FC236}">
                <a16:creationId xmlns:a16="http://schemas.microsoft.com/office/drawing/2014/main" id="{186E8BDB-4EAB-01F7-FB20-286EF17FC1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99EF8-E083-B3A0-836F-A0F93CC2A726}"/>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21642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AD195-9903-7393-7C70-00FE67ED3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ED24D-F1C0-363B-0C20-A38C76CF9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D2195-56AE-6361-606A-314ACE2F8686}"/>
              </a:ext>
            </a:extLst>
          </p:cNvPr>
          <p:cNvSpPr>
            <a:spLocks noGrp="1"/>
          </p:cNvSpPr>
          <p:nvPr>
            <p:ph type="dt" sz="half" idx="10"/>
          </p:nvPr>
        </p:nvSpPr>
        <p:spPr/>
        <p:txBody>
          <a:bodyPr/>
          <a:lstStyle/>
          <a:p>
            <a:fld id="{63F1ED34-280E-3F47-84ED-54F2D20632B7}" type="datetime1">
              <a:rPr lang="en-US" smtClean="0"/>
              <a:t>11/6/2024</a:t>
            </a:fld>
            <a:endParaRPr lang="en-US" dirty="0"/>
          </a:p>
        </p:txBody>
      </p:sp>
      <p:sp>
        <p:nvSpPr>
          <p:cNvPr id="5" name="Footer Placeholder 4">
            <a:extLst>
              <a:ext uri="{FF2B5EF4-FFF2-40B4-BE49-F238E27FC236}">
                <a16:creationId xmlns:a16="http://schemas.microsoft.com/office/drawing/2014/main" id="{E880E56F-64DE-527C-6198-063F328B26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2505D3-52E9-63E3-A521-A706997938A5}"/>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30052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8C09-A8B0-96D4-4247-D1B14A537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C0E52-DD3E-D2BE-F5B5-07ABABA23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BED48-F92E-47AE-1908-5186DD0AD663}"/>
              </a:ext>
            </a:extLst>
          </p:cNvPr>
          <p:cNvSpPr>
            <a:spLocks noGrp="1"/>
          </p:cNvSpPr>
          <p:nvPr>
            <p:ph type="dt" sz="half" idx="10"/>
          </p:nvPr>
        </p:nvSpPr>
        <p:spPr/>
        <p:txBody>
          <a:bodyPr/>
          <a:lstStyle/>
          <a:p>
            <a:fld id="{8FB4EB00-D548-F44C-B6BE-84AD7954AAA3}" type="datetime1">
              <a:rPr lang="en-US" smtClean="0"/>
              <a:t>11/6/2024</a:t>
            </a:fld>
            <a:endParaRPr lang="en-US" dirty="0"/>
          </a:p>
        </p:txBody>
      </p:sp>
      <p:sp>
        <p:nvSpPr>
          <p:cNvPr id="5" name="Footer Placeholder 4">
            <a:extLst>
              <a:ext uri="{FF2B5EF4-FFF2-40B4-BE49-F238E27FC236}">
                <a16:creationId xmlns:a16="http://schemas.microsoft.com/office/drawing/2014/main" id="{5DA774F2-2FF3-428A-4660-0072BECBFD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D2282-1FFC-E403-4B5D-D51885852920}"/>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13766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6706-C6B1-0E00-63C6-7308B2C3A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5794A5-F3DD-F974-8021-CD1D469CF5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52F84-44CB-8A20-081A-36C0D8476A9C}"/>
              </a:ext>
            </a:extLst>
          </p:cNvPr>
          <p:cNvSpPr>
            <a:spLocks noGrp="1"/>
          </p:cNvSpPr>
          <p:nvPr>
            <p:ph type="dt" sz="half" idx="10"/>
          </p:nvPr>
        </p:nvSpPr>
        <p:spPr/>
        <p:txBody>
          <a:bodyPr/>
          <a:lstStyle/>
          <a:p>
            <a:fld id="{146D4914-42BD-E349-AD01-279D265009FE}" type="datetime1">
              <a:rPr lang="en-US" smtClean="0"/>
              <a:t>11/6/2024</a:t>
            </a:fld>
            <a:endParaRPr lang="en-US" dirty="0"/>
          </a:p>
        </p:txBody>
      </p:sp>
      <p:sp>
        <p:nvSpPr>
          <p:cNvPr id="5" name="Footer Placeholder 4">
            <a:extLst>
              <a:ext uri="{FF2B5EF4-FFF2-40B4-BE49-F238E27FC236}">
                <a16:creationId xmlns:a16="http://schemas.microsoft.com/office/drawing/2014/main" id="{1E17607C-CA25-B74A-972E-4740017484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3D7690-A339-D5BE-856C-3B704ECB6C23}"/>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54971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DB0F-1C15-DAEC-E8CA-715E182F0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47109-E0D2-6E26-4E7B-14CF76080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C732F-D62C-6039-1249-1D35A482F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5E5535-BC82-91D6-E565-0F0533DBD5BF}"/>
              </a:ext>
            </a:extLst>
          </p:cNvPr>
          <p:cNvSpPr>
            <a:spLocks noGrp="1"/>
          </p:cNvSpPr>
          <p:nvPr>
            <p:ph type="dt" sz="half" idx="10"/>
          </p:nvPr>
        </p:nvSpPr>
        <p:spPr/>
        <p:txBody>
          <a:bodyPr/>
          <a:lstStyle/>
          <a:p>
            <a:fld id="{90B291AD-D48C-154D-99E8-F1A135B27C50}" type="datetime1">
              <a:rPr lang="en-US" smtClean="0"/>
              <a:t>11/6/2024</a:t>
            </a:fld>
            <a:endParaRPr lang="en-US" dirty="0"/>
          </a:p>
        </p:txBody>
      </p:sp>
      <p:sp>
        <p:nvSpPr>
          <p:cNvPr id="6" name="Footer Placeholder 5">
            <a:extLst>
              <a:ext uri="{FF2B5EF4-FFF2-40B4-BE49-F238E27FC236}">
                <a16:creationId xmlns:a16="http://schemas.microsoft.com/office/drawing/2014/main" id="{AA22B99D-77A7-5837-AF49-66FFD1608C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6809A7-5772-2AF2-BB55-6ED0435210C7}"/>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206176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C1B0-D1BF-90FD-D9D8-647147697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71D4D-70F9-C8DF-4989-F4F75D682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8FD4A-BDB3-5165-4E8A-73956A685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D8DECA-3E99-FA8E-AE62-D2917F6B6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1D472-7799-589F-9CB7-04B799961C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1BF5F-DF9C-AA59-75F4-6FBC827DAF42}"/>
              </a:ext>
            </a:extLst>
          </p:cNvPr>
          <p:cNvSpPr>
            <a:spLocks noGrp="1"/>
          </p:cNvSpPr>
          <p:nvPr>
            <p:ph type="dt" sz="half" idx="10"/>
          </p:nvPr>
        </p:nvSpPr>
        <p:spPr/>
        <p:txBody>
          <a:bodyPr/>
          <a:lstStyle/>
          <a:p>
            <a:fld id="{D096782E-6C69-FD44-A60A-2716A8E89DE1}" type="datetime1">
              <a:rPr lang="en-US" smtClean="0"/>
              <a:t>11/6/2024</a:t>
            </a:fld>
            <a:endParaRPr lang="en-US" dirty="0"/>
          </a:p>
        </p:txBody>
      </p:sp>
      <p:sp>
        <p:nvSpPr>
          <p:cNvPr id="8" name="Footer Placeholder 7">
            <a:extLst>
              <a:ext uri="{FF2B5EF4-FFF2-40B4-BE49-F238E27FC236}">
                <a16:creationId xmlns:a16="http://schemas.microsoft.com/office/drawing/2014/main" id="{7A5C4CD0-A3AD-24D9-7826-C5C6FDD59E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39C4AD-0F69-63D2-5418-5917A444A58E}"/>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374724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333-5B6A-7894-1F3F-F97F95C74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EF9375-5019-F52C-A377-AE343D1E0F70}"/>
              </a:ext>
            </a:extLst>
          </p:cNvPr>
          <p:cNvSpPr>
            <a:spLocks noGrp="1"/>
          </p:cNvSpPr>
          <p:nvPr>
            <p:ph type="dt" sz="half" idx="10"/>
          </p:nvPr>
        </p:nvSpPr>
        <p:spPr/>
        <p:txBody>
          <a:bodyPr/>
          <a:lstStyle/>
          <a:p>
            <a:fld id="{B7185884-852A-FD45-90E5-BFC2444E1EC9}" type="datetime1">
              <a:rPr lang="en-US" smtClean="0"/>
              <a:t>11/6/2024</a:t>
            </a:fld>
            <a:endParaRPr lang="en-US" dirty="0"/>
          </a:p>
        </p:txBody>
      </p:sp>
      <p:sp>
        <p:nvSpPr>
          <p:cNvPr id="4" name="Footer Placeholder 3">
            <a:extLst>
              <a:ext uri="{FF2B5EF4-FFF2-40B4-BE49-F238E27FC236}">
                <a16:creationId xmlns:a16="http://schemas.microsoft.com/office/drawing/2014/main" id="{C5AAEE47-1E2E-C5C1-AD5A-7E44E912A5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199F29-2392-7F66-81BB-05322E9D192C}"/>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48362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F9FD6-813B-55ED-63A7-140CE6B1D13F}"/>
              </a:ext>
            </a:extLst>
          </p:cNvPr>
          <p:cNvSpPr>
            <a:spLocks noGrp="1"/>
          </p:cNvSpPr>
          <p:nvPr>
            <p:ph type="dt" sz="half" idx="10"/>
          </p:nvPr>
        </p:nvSpPr>
        <p:spPr/>
        <p:txBody>
          <a:bodyPr/>
          <a:lstStyle/>
          <a:p>
            <a:fld id="{35B986FD-BDD1-5C41-8DF3-34A30374E2FC}" type="datetime1">
              <a:rPr lang="en-US" smtClean="0"/>
              <a:t>11/6/2024</a:t>
            </a:fld>
            <a:endParaRPr lang="en-US" dirty="0"/>
          </a:p>
        </p:txBody>
      </p:sp>
      <p:sp>
        <p:nvSpPr>
          <p:cNvPr id="3" name="Footer Placeholder 2">
            <a:extLst>
              <a:ext uri="{FF2B5EF4-FFF2-40B4-BE49-F238E27FC236}">
                <a16:creationId xmlns:a16="http://schemas.microsoft.com/office/drawing/2014/main" id="{DDACEA68-3938-37D7-F614-3580EB430B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FBD21E-4777-411A-B756-1D17430B9AFA}"/>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161484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31C5-F6D0-E4E1-1F8F-EF740A1A4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ED593-D144-B059-9B65-355A571C8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EFFBB3-FCDB-87FB-21C6-177C078E0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454EF-809B-3363-847C-0B8C5A3F9466}"/>
              </a:ext>
            </a:extLst>
          </p:cNvPr>
          <p:cNvSpPr>
            <a:spLocks noGrp="1"/>
          </p:cNvSpPr>
          <p:nvPr>
            <p:ph type="dt" sz="half" idx="10"/>
          </p:nvPr>
        </p:nvSpPr>
        <p:spPr/>
        <p:txBody>
          <a:bodyPr/>
          <a:lstStyle/>
          <a:p>
            <a:fld id="{2173AC1C-C26E-5F4A-B75A-A22F56763DC2}" type="datetime1">
              <a:rPr lang="en-US" smtClean="0"/>
              <a:t>11/6/2024</a:t>
            </a:fld>
            <a:endParaRPr lang="en-US" dirty="0"/>
          </a:p>
        </p:txBody>
      </p:sp>
      <p:sp>
        <p:nvSpPr>
          <p:cNvPr id="6" name="Footer Placeholder 5">
            <a:extLst>
              <a:ext uri="{FF2B5EF4-FFF2-40B4-BE49-F238E27FC236}">
                <a16:creationId xmlns:a16="http://schemas.microsoft.com/office/drawing/2014/main" id="{8608B4C3-1A78-F8E6-CE5C-20DBAA340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368DF2-4D33-B724-9BB3-1BAC4214591A}"/>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261530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C666-6BED-A0C8-6C72-BAF743C15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DC4C8-C085-F4A6-FAF6-A78094AFF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FAE181-F0BB-6A9C-EFA8-207797BBC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93FFD-40B3-DCD9-AF62-CF0F363C497F}"/>
              </a:ext>
            </a:extLst>
          </p:cNvPr>
          <p:cNvSpPr>
            <a:spLocks noGrp="1"/>
          </p:cNvSpPr>
          <p:nvPr>
            <p:ph type="dt" sz="half" idx="10"/>
          </p:nvPr>
        </p:nvSpPr>
        <p:spPr/>
        <p:txBody>
          <a:bodyPr/>
          <a:lstStyle/>
          <a:p>
            <a:fld id="{B668A91E-B687-E14F-9592-F20DF5719422}" type="datetime1">
              <a:rPr lang="en-US" smtClean="0"/>
              <a:t>11/6/2024</a:t>
            </a:fld>
            <a:endParaRPr lang="en-US" dirty="0"/>
          </a:p>
        </p:txBody>
      </p:sp>
      <p:sp>
        <p:nvSpPr>
          <p:cNvPr id="6" name="Footer Placeholder 5">
            <a:extLst>
              <a:ext uri="{FF2B5EF4-FFF2-40B4-BE49-F238E27FC236}">
                <a16:creationId xmlns:a16="http://schemas.microsoft.com/office/drawing/2014/main" id="{CBE8D9B4-4B04-E59B-B2F9-AED059888C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7CA74B-ADFE-8EA8-A307-C506B2BDE4D4}"/>
              </a:ext>
            </a:extLst>
          </p:cNvPr>
          <p:cNvSpPr>
            <a:spLocks noGrp="1"/>
          </p:cNvSpPr>
          <p:nvPr>
            <p:ph type="sldNum" sz="quarter" idx="12"/>
          </p:nvPr>
        </p:nvSpPr>
        <p:spPr/>
        <p:txBody>
          <a:bodyPr/>
          <a:lstStyle/>
          <a:p>
            <a:fld id="{B6DA59CE-3BAE-A846-A35E-980854AB503F}" type="slidenum">
              <a:rPr lang="en-US" smtClean="0"/>
              <a:t>‹#›</a:t>
            </a:fld>
            <a:endParaRPr lang="en-US" dirty="0"/>
          </a:p>
        </p:txBody>
      </p:sp>
    </p:spTree>
    <p:extLst>
      <p:ext uri="{BB962C8B-B14F-4D97-AF65-F5344CB8AC3E}">
        <p14:creationId xmlns:p14="http://schemas.microsoft.com/office/powerpoint/2010/main" val="4103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31FCA-B70D-CA8B-961B-890BBA305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1EF003-2DA8-F53B-39BD-024124399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061CD-3CFB-AA98-482D-2FDAF5776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35BE9C-5014-FB43-BC35-7E693C7D3103}" type="datetime1">
              <a:rPr lang="en-US" smtClean="0"/>
              <a:t>11/6/2024</a:t>
            </a:fld>
            <a:endParaRPr lang="en-US" dirty="0"/>
          </a:p>
        </p:txBody>
      </p:sp>
      <p:sp>
        <p:nvSpPr>
          <p:cNvPr id="5" name="Footer Placeholder 4">
            <a:extLst>
              <a:ext uri="{FF2B5EF4-FFF2-40B4-BE49-F238E27FC236}">
                <a16:creationId xmlns:a16="http://schemas.microsoft.com/office/drawing/2014/main" id="{09F03B74-8C1D-8086-439E-FCE86D35E0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CDD417E-C90D-8562-FFBB-1D80DA38B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DA59CE-3BAE-A846-A35E-980854AB503F}" type="slidenum">
              <a:rPr lang="en-US" smtClean="0"/>
              <a:t>‹#›</a:t>
            </a:fld>
            <a:endParaRPr lang="en-US" dirty="0"/>
          </a:p>
        </p:txBody>
      </p:sp>
    </p:spTree>
    <p:extLst>
      <p:ext uri="{BB962C8B-B14F-4D97-AF65-F5344CB8AC3E}">
        <p14:creationId xmlns:p14="http://schemas.microsoft.com/office/powerpoint/2010/main" val="13795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pubmed/30946553"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31809407"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ncbi.nlm.nih.gov/pubmed/319303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ncbi.nlm.nih.gov/pubmed/35675479" TargetMode="External"/><Relationship Id="rId4" Type="http://schemas.openxmlformats.org/officeDocument/2006/relationships/hyperlink" Target="https://www.ncbi.nlm.nih.gov/pubmed/32156618"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31809407" TargetMode="External"/><Relationship Id="rId2" Type="http://schemas.openxmlformats.org/officeDocument/2006/relationships/hyperlink" Target="https://www.ncbi.nlm.nih.gov/pubmed/30946553" TargetMode="External"/><Relationship Id="rId1" Type="http://schemas.openxmlformats.org/officeDocument/2006/relationships/slideLayout" Target="../slideLayouts/slideLayout2.xml"/><Relationship Id="rId6" Type="http://schemas.openxmlformats.org/officeDocument/2006/relationships/hyperlink" Target="https://www.ncbi.nlm.nih.gov/pubmed/35675479" TargetMode="External"/><Relationship Id="rId5" Type="http://schemas.openxmlformats.org/officeDocument/2006/relationships/hyperlink" Target="https://www.ncbi.nlm.nih.gov/pubmed/32156618" TargetMode="External"/><Relationship Id="rId4" Type="http://schemas.openxmlformats.org/officeDocument/2006/relationships/hyperlink" Target="https://www.ncbi.nlm.nih.gov/pubmed/3193030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hepatitisc.uw.edu/go/screening-diagnosis/epidemiology-us/core-concept/a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Epclusa%20Crushing%20or%20Splitting.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CE3549-3980-694A-AF87-7CF336FDB389}"/>
              </a:ext>
            </a:extLst>
          </p:cNvPr>
          <p:cNvSpPr>
            <a:spLocks noGrp="1"/>
          </p:cNvSpPr>
          <p:nvPr>
            <p:ph type="ctrTitle"/>
          </p:nvPr>
        </p:nvSpPr>
        <p:spPr>
          <a:xfrm>
            <a:off x="3721826" y="818984"/>
            <a:ext cx="8597859" cy="3178689"/>
          </a:xfrm>
        </p:spPr>
        <p:txBody>
          <a:bodyPr>
            <a:normAutofit/>
          </a:bodyPr>
          <a:lstStyle/>
          <a:p>
            <a:pPr algn="l"/>
            <a:r>
              <a:rPr lang="en-US" sz="4800" b="1"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Use of HCV Direct-Acting Antivirals in Patients with Swallowing Difficulties: Focus on Epclusa® and Mavyret®</a:t>
            </a:r>
            <a:r>
              <a:rPr lang="en-US" sz="4800" dirty="0">
                <a:solidFill>
                  <a:srgbClr val="FFFFFF"/>
                </a:solidFill>
                <a:effectLst/>
              </a:rPr>
              <a:t> </a:t>
            </a:r>
            <a:endParaRPr lang="en-US" sz="4800" dirty="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DABDB6D-E977-4400-A249-52D955799F60}"/>
              </a:ext>
            </a:extLst>
          </p:cNvPr>
          <p:cNvSpPr>
            <a:spLocks noGrp="1"/>
          </p:cNvSpPr>
          <p:nvPr>
            <p:ph type="subTitle" idx="1"/>
          </p:nvPr>
        </p:nvSpPr>
        <p:spPr>
          <a:xfrm>
            <a:off x="3721826" y="4924239"/>
            <a:ext cx="7055893" cy="1078054"/>
          </a:xfrm>
        </p:spPr>
        <p:txBody>
          <a:bodyPr>
            <a:normAutofit/>
          </a:bodyPr>
          <a:lstStyle/>
          <a:p>
            <a:pPr algn="l"/>
            <a:r>
              <a:rPr lang="en-US" b="1" dirty="0">
                <a:solidFill>
                  <a:srgbClr val="FFFFFF"/>
                </a:solidFill>
              </a:rPr>
              <a:t>Jessica Orizu, PharmD Candidate 2025</a:t>
            </a:r>
          </a:p>
          <a:p>
            <a:pPr algn="l"/>
            <a:r>
              <a:rPr lang="en-US" b="1" dirty="0">
                <a:solidFill>
                  <a:srgbClr val="FFFFFF"/>
                </a:solidFill>
              </a:rPr>
              <a:t>November 6</a:t>
            </a:r>
            <a:r>
              <a:rPr lang="en-US" b="1" baseline="30000" dirty="0">
                <a:solidFill>
                  <a:srgbClr val="FFFFFF"/>
                </a:solidFill>
              </a:rPr>
              <a:t>th</a:t>
            </a:r>
            <a:r>
              <a:rPr lang="en-US" b="1" dirty="0">
                <a:solidFill>
                  <a:srgbClr val="FFFFFF"/>
                </a:solidFill>
              </a:rPr>
              <a:t>, 2024</a:t>
            </a:r>
          </a:p>
        </p:txBody>
      </p:sp>
      <p:sp>
        <p:nvSpPr>
          <p:cNvPr id="4" name="Slide Number Placeholder 3">
            <a:extLst>
              <a:ext uri="{FF2B5EF4-FFF2-40B4-BE49-F238E27FC236}">
                <a16:creationId xmlns:a16="http://schemas.microsoft.com/office/drawing/2014/main" id="{66F8B895-2B94-9F19-C88D-02E3214DCF61}"/>
              </a:ext>
            </a:extLst>
          </p:cNvPr>
          <p:cNvSpPr>
            <a:spLocks noGrp="1"/>
          </p:cNvSpPr>
          <p:nvPr>
            <p:ph type="sldNum" sz="quarter" idx="12"/>
          </p:nvPr>
        </p:nvSpPr>
        <p:spPr/>
        <p:txBody>
          <a:bodyPr/>
          <a:lstStyle/>
          <a:p>
            <a:fld id="{B6DA59CE-3BAE-A846-A35E-980854AB503F}" type="slidenum">
              <a:rPr lang="en-US" smtClean="0"/>
              <a:t>1</a:t>
            </a:fld>
            <a:endParaRPr lang="en-US" dirty="0"/>
          </a:p>
        </p:txBody>
      </p:sp>
    </p:spTree>
    <p:extLst>
      <p:ext uri="{BB962C8B-B14F-4D97-AF65-F5344CB8AC3E}">
        <p14:creationId xmlns:p14="http://schemas.microsoft.com/office/powerpoint/2010/main" val="191546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701F3-EED8-5ABD-5A5F-259C48390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94DD3-8979-749E-FDAC-A0E4A613FBAE}"/>
              </a:ext>
            </a:extLst>
          </p:cNvPr>
          <p:cNvSpPr>
            <a:spLocks noGrp="1"/>
          </p:cNvSpPr>
          <p:nvPr>
            <p:ph type="title"/>
          </p:nvPr>
        </p:nvSpPr>
        <p:spPr>
          <a:xfrm>
            <a:off x="524478" y="578067"/>
            <a:ext cx="3932237" cy="859221"/>
          </a:xfrm>
        </p:spPr>
        <p:txBody>
          <a:bodyPr>
            <a:noAutofit/>
          </a:bodyPr>
          <a:lstStyle/>
          <a:p>
            <a:r>
              <a:rPr lang="en-US" sz="6600" b="1" dirty="0"/>
              <a:t>Mavyret®</a:t>
            </a:r>
          </a:p>
        </p:txBody>
      </p:sp>
      <p:graphicFrame>
        <p:nvGraphicFramePr>
          <p:cNvPr id="5" name="Content Placeholder 2">
            <a:extLst>
              <a:ext uri="{FF2B5EF4-FFF2-40B4-BE49-F238E27FC236}">
                <a16:creationId xmlns:a16="http://schemas.microsoft.com/office/drawing/2014/main" id="{63A9A3DC-2771-C292-3367-06BA743B3448}"/>
              </a:ext>
            </a:extLst>
          </p:cNvPr>
          <p:cNvGraphicFramePr>
            <a:graphicFrameLocks noGrp="1"/>
          </p:cNvGraphicFramePr>
          <p:nvPr>
            <p:ph idx="1"/>
            <p:extLst>
              <p:ext uri="{D42A27DB-BD31-4B8C-83A1-F6EECF244321}">
                <p14:modId xmlns:p14="http://schemas.microsoft.com/office/powerpoint/2010/main" val="3825925030"/>
              </p:ext>
            </p:extLst>
          </p:nvPr>
        </p:nvGraphicFramePr>
        <p:xfrm>
          <a:off x="6432329" y="1269123"/>
          <a:ext cx="5686097" cy="491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table with a list of medication&#10;&#10;Description automatically generated">
            <a:extLst>
              <a:ext uri="{FF2B5EF4-FFF2-40B4-BE49-F238E27FC236}">
                <a16:creationId xmlns:a16="http://schemas.microsoft.com/office/drawing/2014/main" id="{19CCC539-4CE2-5028-B87C-45DF3C29ABE1}"/>
              </a:ext>
            </a:extLst>
          </p:cNvPr>
          <p:cNvPicPr>
            <a:picLocks noChangeAspect="1"/>
          </p:cNvPicPr>
          <p:nvPr/>
        </p:nvPicPr>
        <p:blipFill>
          <a:blip r:embed="rId8"/>
          <a:stretch>
            <a:fillRect/>
          </a:stretch>
        </p:blipFill>
        <p:spPr>
          <a:xfrm>
            <a:off x="73574" y="1781860"/>
            <a:ext cx="6169572" cy="3828804"/>
          </a:xfrm>
          <a:prstGeom prst="rect">
            <a:avLst/>
          </a:prstGeom>
          <a:ln w="19050">
            <a:solidFill>
              <a:schemeClr val="tx1"/>
            </a:solidFill>
          </a:ln>
        </p:spPr>
      </p:pic>
      <p:sp>
        <p:nvSpPr>
          <p:cNvPr id="7" name="Slide Number Placeholder 6">
            <a:extLst>
              <a:ext uri="{FF2B5EF4-FFF2-40B4-BE49-F238E27FC236}">
                <a16:creationId xmlns:a16="http://schemas.microsoft.com/office/drawing/2014/main" id="{F5CAD67C-F540-0CC4-AAEF-0AD192B50E7A}"/>
              </a:ext>
            </a:extLst>
          </p:cNvPr>
          <p:cNvSpPr>
            <a:spLocks noGrp="1"/>
          </p:cNvSpPr>
          <p:nvPr>
            <p:ph type="sldNum" sz="quarter" idx="12"/>
          </p:nvPr>
        </p:nvSpPr>
        <p:spPr/>
        <p:txBody>
          <a:bodyPr/>
          <a:lstStyle/>
          <a:p>
            <a:fld id="{B6DA59CE-3BAE-A846-A35E-980854AB503F}" type="slidenum">
              <a:rPr lang="en-US" smtClean="0"/>
              <a:t>10</a:t>
            </a:fld>
            <a:endParaRPr lang="en-US" dirty="0"/>
          </a:p>
        </p:txBody>
      </p:sp>
      <p:sp>
        <p:nvSpPr>
          <p:cNvPr id="8" name="TextBox 7">
            <a:extLst>
              <a:ext uri="{FF2B5EF4-FFF2-40B4-BE49-F238E27FC236}">
                <a16:creationId xmlns:a16="http://schemas.microsoft.com/office/drawing/2014/main" id="{442AFAE2-B44A-954E-7C7B-227FFA2EFDCC}"/>
              </a:ext>
            </a:extLst>
          </p:cNvPr>
          <p:cNvSpPr txBox="1"/>
          <p:nvPr/>
        </p:nvSpPr>
        <p:spPr>
          <a:xfrm>
            <a:off x="163686" y="6410231"/>
            <a:ext cx="8819666" cy="461665"/>
          </a:xfrm>
          <a:prstGeom prst="rect">
            <a:avLst/>
          </a:prstGeom>
          <a:noFill/>
        </p:spPr>
        <p:txBody>
          <a:bodyPr wrap="square" rtlCol="0">
            <a:spAutoFit/>
          </a:bodyPr>
          <a:lstStyle/>
          <a:p>
            <a:r>
              <a:rPr lang="en-US" sz="1200" b="0" i="0" u="none" strike="noStrike" dirty="0">
                <a:solidFill>
                  <a:srgbClr val="000000"/>
                </a:solidFill>
                <a:effectLst/>
              </a:rPr>
              <a:t>AbbVie Inc. MAVYRET® (glecaprevir and pibrentasvir) tablets, for oral use. US Prescribing Information. North Chicago, IL. Revised October 2023.</a:t>
            </a:r>
            <a:endParaRPr lang="en-US" sz="1200" dirty="0"/>
          </a:p>
        </p:txBody>
      </p:sp>
    </p:spTree>
    <p:extLst>
      <p:ext uri="{BB962C8B-B14F-4D97-AF65-F5344CB8AC3E}">
        <p14:creationId xmlns:p14="http://schemas.microsoft.com/office/powerpoint/2010/main" val="70798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19E2373-638C-3F5C-6DEA-89E82F0983C0}"/>
              </a:ext>
            </a:extLst>
          </p:cNvPr>
          <p:cNvSpPr>
            <a:spLocks noGrp="1"/>
          </p:cNvSpPr>
          <p:nvPr>
            <p:ph type="ctrTitle"/>
          </p:nvPr>
        </p:nvSpPr>
        <p:spPr>
          <a:xfrm>
            <a:off x="1314824" y="735106"/>
            <a:ext cx="10053763" cy="2928470"/>
          </a:xfrm>
        </p:spPr>
        <p:txBody>
          <a:bodyPr anchor="b">
            <a:normAutofit/>
          </a:bodyPr>
          <a:lstStyle/>
          <a:p>
            <a:pPr algn="l"/>
            <a:r>
              <a:rPr lang="en-US" sz="7200" b="1" dirty="0">
                <a:solidFill>
                  <a:srgbClr val="FFFFFF"/>
                </a:solidFill>
              </a:rPr>
              <a:t>CLINICAL TRIALS</a:t>
            </a:r>
          </a:p>
        </p:txBody>
      </p:sp>
      <p:sp>
        <p:nvSpPr>
          <p:cNvPr id="2" name="Slide Number Placeholder 1">
            <a:extLst>
              <a:ext uri="{FF2B5EF4-FFF2-40B4-BE49-F238E27FC236}">
                <a16:creationId xmlns:a16="http://schemas.microsoft.com/office/drawing/2014/main" id="{E57207B6-D9A0-F690-2C11-F102F443D8A7}"/>
              </a:ext>
            </a:extLst>
          </p:cNvPr>
          <p:cNvSpPr>
            <a:spLocks noGrp="1"/>
          </p:cNvSpPr>
          <p:nvPr>
            <p:ph type="sldNum" sz="quarter" idx="12"/>
          </p:nvPr>
        </p:nvSpPr>
        <p:spPr/>
        <p:txBody>
          <a:bodyPr/>
          <a:lstStyle/>
          <a:p>
            <a:fld id="{B6DA59CE-3BAE-A846-A35E-980854AB503F}" type="slidenum">
              <a:rPr lang="en-US" smtClean="0"/>
              <a:t>11</a:t>
            </a:fld>
            <a:endParaRPr lang="en-US" dirty="0"/>
          </a:p>
        </p:txBody>
      </p:sp>
    </p:spTree>
    <p:extLst>
      <p:ext uri="{BB962C8B-B14F-4D97-AF65-F5344CB8AC3E}">
        <p14:creationId xmlns:p14="http://schemas.microsoft.com/office/powerpoint/2010/main" val="206960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CA41AD-7EE1-6E59-3EBB-DAD0DC1E2D3C}"/>
              </a:ext>
            </a:extLst>
          </p:cNvPr>
          <p:cNvSpPr>
            <a:spLocks noGrp="1"/>
          </p:cNvSpPr>
          <p:nvPr>
            <p:ph type="title"/>
          </p:nvPr>
        </p:nvSpPr>
        <p:spPr>
          <a:xfrm>
            <a:off x="459346" y="278535"/>
            <a:ext cx="9895951" cy="1033669"/>
          </a:xfrm>
        </p:spPr>
        <p:txBody>
          <a:bodyPr>
            <a:normAutofit/>
          </a:bodyPr>
          <a:lstStyle/>
          <a:p>
            <a:r>
              <a:rPr lang="en-US" sz="5400" b="1" dirty="0">
                <a:solidFill>
                  <a:srgbClr val="FFFFFF"/>
                </a:solidFill>
              </a:rPr>
              <a:t>DONATE HCV TRIAL</a:t>
            </a:r>
          </a:p>
        </p:txBody>
      </p:sp>
      <p:graphicFrame>
        <p:nvGraphicFramePr>
          <p:cNvPr id="18" name="Content Placeholder 2">
            <a:extLst>
              <a:ext uri="{FF2B5EF4-FFF2-40B4-BE49-F238E27FC236}">
                <a16:creationId xmlns:a16="http://schemas.microsoft.com/office/drawing/2014/main" id="{59B59252-9A8E-0548-B62A-E8663FECF3E1}"/>
              </a:ext>
            </a:extLst>
          </p:cNvPr>
          <p:cNvGraphicFramePr>
            <a:graphicFrameLocks noGrp="1"/>
          </p:cNvGraphicFramePr>
          <p:nvPr>
            <p:ph idx="1"/>
            <p:extLst>
              <p:ext uri="{D42A27DB-BD31-4B8C-83A1-F6EECF244321}">
                <p14:modId xmlns:p14="http://schemas.microsoft.com/office/powerpoint/2010/main" val="501533874"/>
              </p:ext>
            </p:extLst>
          </p:nvPr>
        </p:nvGraphicFramePr>
        <p:xfrm>
          <a:off x="312659" y="1885279"/>
          <a:ext cx="11329992" cy="4260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8B7D81A-7971-B580-590F-0658F16EED8F}"/>
              </a:ext>
            </a:extLst>
          </p:cNvPr>
          <p:cNvSpPr txBox="1"/>
          <p:nvPr/>
        </p:nvSpPr>
        <p:spPr>
          <a:xfrm>
            <a:off x="312660" y="6337005"/>
            <a:ext cx="11085442" cy="707886"/>
          </a:xfrm>
          <a:prstGeom prst="rect">
            <a:avLst/>
          </a:prstGeom>
          <a:noFill/>
        </p:spPr>
        <p:txBody>
          <a:bodyPr wrap="square" rtlCol="0">
            <a:spAutoFit/>
          </a:bodyPr>
          <a:lstStyle/>
          <a:p>
            <a:r>
              <a:rPr lang="en-US" sz="1100" i="1" dirty="0">
                <a:solidFill>
                  <a:srgbClr val="242424"/>
                </a:solidFill>
                <a:effectLst/>
              </a:rPr>
              <a:t>Woolley AE, Singh SK, Goldberg HJ, et al. Heart and Lung Transplants from HCV-Infected</a:t>
            </a:r>
            <a:r>
              <a:rPr lang="en-US" sz="1100" dirty="0">
                <a:solidFill>
                  <a:srgbClr val="242424"/>
                </a:solidFill>
              </a:rPr>
              <a:t> </a:t>
            </a:r>
            <a:r>
              <a:rPr lang="en-US" sz="1100" i="1" dirty="0">
                <a:solidFill>
                  <a:srgbClr val="242424"/>
                </a:solidFill>
                <a:effectLst/>
              </a:rPr>
              <a:t>Donors to Uninfected Recipients. N Engl J Med. 2019;380(17):1606-1617.</a:t>
            </a:r>
            <a:r>
              <a:rPr lang="en-US" sz="1100" dirty="0">
                <a:solidFill>
                  <a:srgbClr val="242424"/>
                </a:solidFill>
              </a:rPr>
              <a:t> </a:t>
            </a:r>
            <a:r>
              <a:rPr lang="en-US" sz="1100" i="1" dirty="0">
                <a:solidFill>
                  <a:srgbClr val="C60F3C"/>
                </a:solidFill>
                <a:effectLst/>
                <a:hlinkClick r:id="rId8"/>
              </a:rPr>
              <a:t>https://www.ncbi.nlm.nih.gov/pubmed/30946553</a:t>
            </a:r>
            <a:r>
              <a:rPr lang="en-US" sz="1100" i="1" dirty="0">
                <a:solidFill>
                  <a:srgbClr val="C60F3C"/>
                </a:solidFill>
                <a:effectLst/>
              </a:rPr>
              <a:t> </a:t>
            </a:r>
            <a:endParaRPr lang="en-US" sz="1100" dirty="0">
              <a:solidFill>
                <a:srgbClr val="C60F3C"/>
              </a:solidFill>
              <a:effectLst/>
            </a:endParaRPr>
          </a:p>
          <a:p>
            <a:endParaRPr lang="en-US" dirty="0"/>
          </a:p>
        </p:txBody>
      </p:sp>
      <p:sp>
        <p:nvSpPr>
          <p:cNvPr id="3" name="Slide Number Placeholder 2">
            <a:extLst>
              <a:ext uri="{FF2B5EF4-FFF2-40B4-BE49-F238E27FC236}">
                <a16:creationId xmlns:a16="http://schemas.microsoft.com/office/drawing/2014/main" id="{A89DCEF0-5CF3-3463-C2A1-5E16EF04D3F8}"/>
              </a:ext>
            </a:extLst>
          </p:cNvPr>
          <p:cNvSpPr>
            <a:spLocks noGrp="1"/>
          </p:cNvSpPr>
          <p:nvPr>
            <p:ph type="sldNum" sz="quarter" idx="12"/>
          </p:nvPr>
        </p:nvSpPr>
        <p:spPr/>
        <p:txBody>
          <a:bodyPr/>
          <a:lstStyle/>
          <a:p>
            <a:fld id="{B6DA59CE-3BAE-A846-A35E-980854AB503F}" type="slidenum">
              <a:rPr lang="en-US" smtClean="0"/>
              <a:t>12</a:t>
            </a:fld>
            <a:endParaRPr lang="en-US" dirty="0"/>
          </a:p>
        </p:txBody>
      </p:sp>
    </p:spTree>
    <p:extLst>
      <p:ext uri="{BB962C8B-B14F-4D97-AF65-F5344CB8AC3E}">
        <p14:creationId xmlns:p14="http://schemas.microsoft.com/office/powerpoint/2010/main" val="379617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CFB0C551-82F4-B626-3802-521BE1C40027}"/>
              </a:ext>
            </a:extLst>
          </p:cNvPr>
          <p:cNvSpPr>
            <a:spLocks noGrp="1"/>
          </p:cNvSpPr>
          <p:nvPr>
            <p:ph type="ctrTitle"/>
          </p:nvPr>
        </p:nvSpPr>
        <p:spPr>
          <a:xfrm>
            <a:off x="1314824" y="735106"/>
            <a:ext cx="10053763" cy="2928470"/>
          </a:xfrm>
        </p:spPr>
        <p:txBody>
          <a:bodyPr anchor="b">
            <a:normAutofit/>
          </a:bodyPr>
          <a:lstStyle/>
          <a:p>
            <a:pPr algn="l"/>
            <a:r>
              <a:rPr lang="en-US" sz="7200" b="1" dirty="0">
                <a:solidFill>
                  <a:srgbClr val="FFFFFF"/>
                </a:solidFill>
              </a:rPr>
              <a:t>CASE SERIES</a:t>
            </a:r>
          </a:p>
        </p:txBody>
      </p:sp>
      <p:sp>
        <p:nvSpPr>
          <p:cNvPr id="2" name="Slide Number Placeholder 1">
            <a:extLst>
              <a:ext uri="{FF2B5EF4-FFF2-40B4-BE49-F238E27FC236}">
                <a16:creationId xmlns:a16="http://schemas.microsoft.com/office/drawing/2014/main" id="{3A78BA52-270A-C108-3EE7-510E3822C2C7}"/>
              </a:ext>
            </a:extLst>
          </p:cNvPr>
          <p:cNvSpPr>
            <a:spLocks noGrp="1"/>
          </p:cNvSpPr>
          <p:nvPr>
            <p:ph type="sldNum" sz="quarter" idx="12"/>
          </p:nvPr>
        </p:nvSpPr>
        <p:spPr/>
        <p:txBody>
          <a:bodyPr/>
          <a:lstStyle/>
          <a:p>
            <a:fld id="{B6DA59CE-3BAE-A846-A35E-980854AB503F}" type="slidenum">
              <a:rPr lang="en-US" smtClean="0"/>
              <a:t>13</a:t>
            </a:fld>
            <a:endParaRPr lang="en-US" dirty="0"/>
          </a:p>
        </p:txBody>
      </p:sp>
    </p:spTree>
    <p:extLst>
      <p:ext uri="{BB962C8B-B14F-4D97-AF65-F5344CB8AC3E}">
        <p14:creationId xmlns:p14="http://schemas.microsoft.com/office/powerpoint/2010/main" val="28754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303A62-EC4B-DC75-1288-B6067F946906}"/>
              </a:ext>
            </a:extLst>
          </p:cNvPr>
          <p:cNvSpPr>
            <a:spLocks noGrp="1"/>
          </p:cNvSpPr>
          <p:nvPr>
            <p:ph type="title"/>
          </p:nvPr>
        </p:nvSpPr>
        <p:spPr>
          <a:xfrm>
            <a:off x="170121" y="586855"/>
            <a:ext cx="3497967" cy="3387497"/>
          </a:xfrm>
        </p:spPr>
        <p:txBody>
          <a:bodyPr anchor="b">
            <a:normAutofit/>
          </a:bodyPr>
          <a:lstStyle/>
          <a:p>
            <a:pPr algn="r"/>
            <a:r>
              <a:rPr lang="en-US" sz="4000" b="1" dirty="0">
                <a:solidFill>
                  <a:srgbClr val="FFFFFF"/>
                </a:solidFill>
              </a:rPr>
              <a:t>CASE SERIES 1</a:t>
            </a:r>
          </a:p>
        </p:txBody>
      </p:sp>
      <p:sp>
        <p:nvSpPr>
          <p:cNvPr id="3" name="Content Placeholder 2">
            <a:extLst>
              <a:ext uri="{FF2B5EF4-FFF2-40B4-BE49-F238E27FC236}">
                <a16:creationId xmlns:a16="http://schemas.microsoft.com/office/drawing/2014/main" id="{6B2F6B42-FF38-87A9-88A4-5D0E04B1C2B1}"/>
              </a:ext>
            </a:extLst>
          </p:cNvPr>
          <p:cNvSpPr>
            <a:spLocks noGrp="1"/>
          </p:cNvSpPr>
          <p:nvPr>
            <p:ph idx="1"/>
          </p:nvPr>
        </p:nvSpPr>
        <p:spPr>
          <a:xfrm>
            <a:off x="4235303" y="159488"/>
            <a:ext cx="7786576" cy="6036039"/>
          </a:xfrm>
        </p:spPr>
        <p:txBody>
          <a:bodyPr anchor="ctr">
            <a:normAutofit lnSpcReduction="10000"/>
          </a:bodyPr>
          <a:lstStyle/>
          <a:p>
            <a:pPr marL="0" indent="0" algn="ctr">
              <a:spcBef>
                <a:spcPts val="0"/>
              </a:spcBef>
              <a:buNone/>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A Case Series of Safety and Efficacy of Crushed Sofosbuvir/Velpatasvir in Hepatitis C Infected Patients</a:t>
            </a:r>
          </a:p>
          <a:p>
            <a:pPr marL="0" indent="0" algn="ctr">
              <a:spcBef>
                <a:spcPts val="0"/>
              </a:spcBef>
              <a:buNone/>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Study Methods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were gathered from 13 U.S. medical centers, with providers submitting deidentified records for patients treated with crushed Epclusa.</a:t>
            </a:r>
          </a:p>
          <a:p>
            <a:pPr marL="457200" lvl="1">
              <a:spcBef>
                <a:spcPts val="0"/>
              </a:spcBef>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Participants: 19 patients (11 female, 8 male); predominantly White (11), followed by Hispanic (4), Black (3), and other (1).</a:t>
            </a:r>
          </a:p>
          <a:p>
            <a:pPr marL="800100" lvl="1" indent="-342900">
              <a:spcBef>
                <a:spcPts val="0"/>
              </a:spcBef>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HCV Genotypes: GTs were 1 (11 patients) and 3 (8 patients).</a:t>
            </a:r>
          </a:p>
          <a:p>
            <a:pPr marL="800100" lvl="1" indent="-342900">
              <a:spcBef>
                <a:spcPts val="0"/>
              </a:spcBef>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Fibrosis Scores: Available for 15 patients, ranging from F0 (minimal fibrosis) to F4 (severe fibrosis).</a:t>
            </a:r>
          </a:p>
          <a:p>
            <a:pPr marL="457200" lvl="1" indent="0">
              <a:spcBef>
                <a:spcPts val="0"/>
              </a:spcBef>
              <a:buSzPts val="100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SzPts val="1000"/>
              <a:buFont typeface="Symbol" pitchFamily="2"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Administration: Patients received crushed Epclusa orally, via NG tube, PEG tube, or J-tube, with solvents such as soda, juice, and water.</a:t>
            </a:r>
          </a:p>
          <a:p>
            <a:pPr marL="800100" lvl="1" indent="-342900">
              <a:spcBef>
                <a:spcPts val="0"/>
              </a:spcBef>
              <a:buSzPts val="1000"/>
              <a:buFont typeface="Symbol" pitchFamily="2" charset="2"/>
              <a:buChar char=""/>
              <a:tabLst>
                <a:tab pos="457200" algn="l"/>
              </a:tabLs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Efficacy: 100% of patients with end-of-treatment data had an undetectable viral load, and 95% achieved SVR12.</a:t>
            </a:r>
          </a:p>
          <a:p>
            <a:pPr marL="0" marR="0" lvl="0" indent="0">
              <a:spcBef>
                <a:spcPts val="0"/>
              </a:spcBef>
              <a:spcAft>
                <a:spcPts val="0"/>
              </a:spcAft>
              <a:buSzPts val="1000"/>
              <a:buNone/>
              <a:tabLst>
                <a:tab pos="457200" algn="l"/>
              </a:tabLs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Safety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 patients reported on-treatment adverse events, and no therapy discontinuations occurred. </a:t>
            </a:r>
            <a:endParaRPr lang="en-US" sz="1400" dirty="0"/>
          </a:p>
        </p:txBody>
      </p:sp>
      <p:sp>
        <p:nvSpPr>
          <p:cNvPr id="4" name="TextBox 3">
            <a:extLst>
              <a:ext uri="{FF2B5EF4-FFF2-40B4-BE49-F238E27FC236}">
                <a16:creationId xmlns:a16="http://schemas.microsoft.com/office/drawing/2014/main" id="{737C2186-372C-2E50-8450-D0B21A14AFED}"/>
              </a:ext>
            </a:extLst>
          </p:cNvPr>
          <p:cNvSpPr txBox="1"/>
          <p:nvPr/>
        </p:nvSpPr>
        <p:spPr>
          <a:xfrm>
            <a:off x="4068230" y="6078987"/>
            <a:ext cx="7772400" cy="830997"/>
          </a:xfrm>
          <a:prstGeom prst="rect">
            <a:avLst/>
          </a:prstGeom>
          <a:noFill/>
        </p:spPr>
        <p:txBody>
          <a:bodyPr wrap="square" rtlCol="0">
            <a:spAutoFit/>
          </a:bodyPr>
          <a:lstStyle/>
          <a:p>
            <a:r>
              <a:rPr lang="en-US" sz="1000" i="1" dirty="0">
                <a:solidFill>
                  <a:srgbClr val="242424"/>
                </a:solidFill>
                <a:effectLst/>
              </a:rPr>
              <a:t>Joshi S, Cohen M, Katz R, et al. A Case Series of Safety and Efficacy of Crushed</a:t>
            </a:r>
            <a:r>
              <a:rPr lang="en-US" sz="1000" dirty="0">
                <a:solidFill>
                  <a:srgbClr val="242424"/>
                </a:solidFill>
              </a:rPr>
              <a:t> </a:t>
            </a:r>
            <a:r>
              <a:rPr lang="en-US" sz="1000" i="1" dirty="0">
                <a:solidFill>
                  <a:srgbClr val="242424"/>
                </a:solidFill>
                <a:effectLst/>
              </a:rPr>
              <a:t>Sofosbuvir/Velpatasvir in Hepatitis C Infected Patients [Poster]. Paper presented at: American Association for the Study of Liver Diseases (AASLD): The Liver  Meeting Digital Experience; 12-15 November 2021.</a:t>
            </a:r>
            <a:endParaRPr lang="en-US" sz="1000" dirty="0">
              <a:solidFill>
                <a:srgbClr val="242424"/>
              </a:solidFill>
              <a:effectLst/>
            </a:endParaRPr>
          </a:p>
          <a:p>
            <a:endParaRPr lang="en-US" dirty="0"/>
          </a:p>
        </p:txBody>
      </p:sp>
      <p:sp>
        <p:nvSpPr>
          <p:cNvPr id="5" name="Slide Number Placeholder 4">
            <a:extLst>
              <a:ext uri="{FF2B5EF4-FFF2-40B4-BE49-F238E27FC236}">
                <a16:creationId xmlns:a16="http://schemas.microsoft.com/office/drawing/2014/main" id="{5863E790-CA1D-2189-3140-D3FF76BFCCDB}"/>
              </a:ext>
            </a:extLst>
          </p:cNvPr>
          <p:cNvSpPr>
            <a:spLocks noGrp="1"/>
          </p:cNvSpPr>
          <p:nvPr>
            <p:ph type="sldNum" sz="quarter" idx="12"/>
          </p:nvPr>
        </p:nvSpPr>
        <p:spPr/>
        <p:txBody>
          <a:bodyPr/>
          <a:lstStyle/>
          <a:p>
            <a:fld id="{B6DA59CE-3BAE-A846-A35E-980854AB503F}" type="slidenum">
              <a:rPr lang="en-US" smtClean="0"/>
              <a:t>14</a:t>
            </a:fld>
            <a:endParaRPr lang="en-US" dirty="0"/>
          </a:p>
        </p:txBody>
      </p:sp>
    </p:spTree>
    <p:extLst>
      <p:ext uri="{BB962C8B-B14F-4D97-AF65-F5344CB8AC3E}">
        <p14:creationId xmlns:p14="http://schemas.microsoft.com/office/powerpoint/2010/main" val="84160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D80DEA-E844-37A0-BFFE-0520D7B4B8F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CASE SERIES 2: Tablet Manipulation of DAAs for HCV Treatment </a:t>
            </a:r>
          </a:p>
        </p:txBody>
      </p:sp>
      <p:pic>
        <p:nvPicPr>
          <p:cNvPr id="5" name="Content Placeholder 4" descr="A table of medical information&#10;&#10;Description automatically generated">
            <a:extLst>
              <a:ext uri="{FF2B5EF4-FFF2-40B4-BE49-F238E27FC236}">
                <a16:creationId xmlns:a16="http://schemas.microsoft.com/office/drawing/2014/main" id="{1A457459-97B7-2F46-BF27-07CFD9B226D7}"/>
              </a:ext>
            </a:extLst>
          </p:cNvPr>
          <p:cNvPicPr>
            <a:picLocks noGrp="1" noChangeAspect="1"/>
          </p:cNvPicPr>
          <p:nvPr>
            <p:ph idx="1"/>
          </p:nvPr>
        </p:nvPicPr>
        <p:blipFill>
          <a:blip r:embed="rId3"/>
          <a:stretch>
            <a:fillRect/>
          </a:stretch>
        </p:blipFill>
        <p:spPr>
          <a:xfrm>
            <a:off x="369498" y="1670029"/>
            <a:ext cx="11453003" cy="4648909"/>
          </a:xfrm>
          <a:prstGeom prst="rect">
            <a:avLst/>
          </a:prstGeom>
        </p:spPr>
      </p:pic>
      <p:sp>
        <p:nvSpPr>
          <p:cNvPr id="6" name="TextBox 5">
            <a:extLst>
              <a:ext uri="{FF2B5EF4-FFF2-40B4-BE49-F238E27FC236}">
                <a16:creationId xmlns:a16="http://schemas.microsoft.com/office/drawing/2014/main" id="{60056F48-FC24-9638-4DB4-5A62D98DE8E3}"/>
              </a:ext>
            </a:extLst>
          </p:cNvPr>
          <p:cNvSpPr txBox="1"/>
          <p:nvPr/>
        </p:nvSpPr>
        <p:spPr>
          <a:xfrm>
            <a:off x="0" y="6475234"/>
            <a:ext cx="11108724" cy="400110"/>
          </a:xfrm>
          <a:prstGeom prst="rect">
            <a:avLst/>
          </a:prstGeom>
          <a:noFill/>
        </p:spPr>
        <p:txBody>
          <a:bodyPr wrap="square" rtlCol="0">
            <a:spAutoFit/>
          </a:bodyPr>
          <a:lstStyle/>
          <a:p>
            <a:r>
              <a:rPr lang="en-US" sz="1000" i="1" dirty="0">
                <a:solidFill>
                  <a:srgbClr val="242424"/>
                </a:solidFill>
                <a:effectLst/>
              </a:rPr>
              <a:t>Whelchel K, Zuckerman AD, Koren DE, Derrick C, Bouchard J, Chastain CA. Crushing and</a:t>
            </a:r>
            <a:r>
              <a:rPr lang="en-US" sz="1000" dirty="0">
                <a:solidFill>
                  <a:srgbClr val="242424"/>
                </a:solidFill>
              </a:rPr>
              <a:t> </a:t>
            </a:r>
            <a:r>
              <a:rPr lang="en-US" sz="1000" i="1" dirty="0">
                <a:solidFill>
                  <a:srgbClr val="242424"/>
                </a:solidFill>
                <a:effectLst/>
              </a:rPr>
              <a:t>Splitting Direct-Acting Antivirals for Hepatitis C Virus Treatment: A Case Series and Literature</a:t>
            </a:r>
            <a:r>
              <a:rPr lang="en-US" sz="1000" dirty="0">
                <a:solidFill>
                  <a:srgbClr val="242424"/>
                </a:solidFill>
              </a:rPr>
              <a:t> </a:t>
            </a:r>
            <a:r>
              <a:rPr lang="en-US" sz="1000" i="1" dirty="0">
                <a:solidFill>
                  <a:srgbClr val="242424"/>
                </a:solidFill>
                <a:effectLst/>
              </a:rPr>
              <a:t>Review. Open forum infectious diseases. 2021;8(11):ofab525.</a:t>
            </a:r>
            <a:endParaRPr lang="en-US" sz="1000" dirty="0">
              <a:solidFill>
                <a:srgbClr val="242424"/>
              </a:solidFill>
              <a:effectLst/>
            </a:endParaRPr>
          </a:p>
        </p:txBody>
      </p:sp>
      <p:sp>
        <p:nvSpPr>
          <p:cNvPr id="7" name="Slide Number Placeholder 6">
            <a:extLst>
              <a:ext uri="{FF2B5EF4-FFF2-40B4-BE49-F238E27FC236}">
                <a16:creationId xmlns:a16="http://schemas.microsoft.com/office/drawing/2014/main" id="{93FE9FF7-F65B-F39D-32FF-7DE551CA7244}"/>
              </a:ext>
            </a:extLst>
          </p:cNvPr>
          <p:cNvSpPr>
            <a:spLocks noGrp="1"/>
          </p:cNvSpPr>
          <p:nvPr>
            <p:ph type="sldNum" sz="quarter" idx="12"/>
          </p:nvPr>
        </p:nvSpPr>
        <p:spPr/>
        <p:txBody>
          <a:bodyPr/>
          <a:lstStyle/>
          <a:p>
            <a:fld id="{B6DA59CE-3BAE-A846-A35E-980854AB503F}" type="slidenum">
              <a:rPr lang="en-US" smtClean="0"/>
              <a:t>15</a:t>
            </a:fld>
            <a:endParaRPr lang="en-US" dirty="0"/>
          </a:p>
        </p:txBody>
      </p:sp>
      <p:sp>
        <p:nvSpPr>
          <p:cNvPr id="12" name="Frame 11">
            <a:extLst>
              <a:ext uri="{FF2B5EF4-FFF2-40B4-BE49-F238E27FC236}">
                <a16:creationId xmlns:a16="http://schemas.microsoft.com/office/drawing/2014/main" id="{FB8B2D45-8EE6-8037-517F-14781B811EBA}"/>
              </a:ext>
            </a:extLst>
          </p:cNvPr>
          <p:cNvSpPr/>
          <p:nvPr/>
        </p:nvSpPr>
        <p:spPr>
          <a:xfrm>
            <a:off x="5165124" y="1858152"/>
            <a:ext cx="1554480" cy="4663440"/>
          </a:xfrm>
          <a:prstGeom prst="frame">
            <a:avLst/>
          </a:prstGeom>
          <a:noFill/>
          <a:ln w="3175" cmpd="sng">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5FCA154A-CD09-1C77-6C29-1CC879A0C05E}"/>
                  </a:ext>
                </a:extLst>
              </p14:cNvPr>
              <p14:cNvContentPartPr/>
              <p14:nvPr/>
            </p14:nvContentPartPr>
            <p14:xfrm>
              <a:off x="11506923" y="3097041"/>
              <a:ext cx="360" cy="360"/>
            </p14:xfrm>
          </p:contentPart>
        </mc:Choice>
        <mc:Fallback xmlns="">
          <p:pic>
            <p:nvPicPr>
              <p:cNvPr id="17" name="Ink 16">
                <a:extLst>
                  <a:ext uri="{FF2B5EF4-FFF2-40B4-BE49-F238E27FC236}">
                    <a16:creationId xmlns:a16="http://schemas.microsoft.com/office/drawing/2014/main" id="{5FCA154A-CD09-1C77-6C29-1CC879A0C05E}"/>
                  </a:ext>
                </a:extLst>
              </p:cNvPr>
              <p:cNvPicPr/>
              <p:nvPr/>
            </p:nvPicPr>
            <p:blipFill>
              <a:blip r:embed="rId5"/>
              <a:stretch>
                <a:fillRect/>
              </a:stretch>
            </p:blipFill>
            <p:spPr>
              <a:xfrm>
                <a:off x="11498283" y="3088401"/>
                <a:ext cx="18000" cy="18000"/>
              </a:xfrm>
              <a:prstGeom prst="rect">
                <a:avLst/>
              </a:prstGeom>
            </p:spPr>
          </p:pic>
        </mc:Fallback>
      </mc:AlternateContent>
      <p:sp>
        <p:nvSpPr>
          <p:cNvPr id="20" name="Frame 19">
            <a:extLst>
              <a:ext uri="{FF2B5EF4-FFF2-40B4-BE49-F238E27FC236}">
                <a16:creationId xmlns:a16="http://schemas.microsoft.com/office/drawing/2014/main" id="{D96320B5-EF57-E961-7737-D7FC49C25C08}"/>
              </a:ext>
            </a:extLst>
          </p:cNvPr>
          <p:cNvSpPr/>
          <p:nvPr/>
        </p:nvSpPr>
        <p:spPr>
          <a:xfrm>
            <a:off x="10556236" y="2038864"/>
            <a:ext cx="1211221" cy="4317486"/>
          </a:xfrm>
          <a:prstGeom prst="frame">
            <a:avLst>
              <a:gd name="adj1" fmla="val 3021"/>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13F2834B-4E03-78F8-1A63-567859AB96A2}"/>
              </a:ext>
            </a:extLst>
          </p:cNvPr>
          <p:cNvSpPr/>
          <p:nvPr/>
        </p:nvSpPr>
        <p:spPr>
          <a:xfrm>
            <a:off x="5165124" y="2038864"/>
            <a:ext cx="1554480" cy="4317486"/>
          </a:xfrm>
          <a:prstGeom prst="frame">
            <a:avLst>
              <a:gd name="adj1" fmla="val 1701"/>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8951B9D1-895F-2CDE-549D-92B492027F9C}"/>
              </a:ext>
            </a:extLst>
          </p:cNvPr>
          <p:cNvSpPr/>
          <p:nvPr/>
        </p:nvSpPr>
        <p:spPr>
          <a:xfrm>
            <a:off x="3274128" y="2038865"/>
            <a:ext cx="951883" cy="4305128"/>
          </a:xfrm>
          <a:prstGeom prst="frame">
            <a:avLst>
              <a:gd name="adj1" fmla="val 3291"/>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D8CC5334-39CB-F71D-CD3F-FE9D16E41198}"/>
              </a:ext>
            </a:extLst>
          </p:cNvPr>
          <p:cNvSpPr/>
          <p:nvPr/>
        </p:nvSpPr>
        <p:spPr>
          <a:xfrm>
            <a:off x="1328492" y="2051222"/>
            <a:ext cx="364945" cy="4305128"/>
          </a:xfrm>
          <a:prstGeom prst="frame">
            <a:avLst>
              <a:gd name="adj1" fmla="val 10063"/>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BA6C44C5-3B07-4F0C-B8A8-5B6D53E572D7}"/>
              </a:ext>
            </a:extLst>
          </p:cNvPr>
          <p:cNvSpPr txBox="1"/>
          <p:nvPr/>
        </p:nvSpPr>
        <p:spPr>
          <a:xfrm>
            <a:off x="10084466" y="1526305"/>
            <a:ext cx="1865870" cy="461665"/>
          </a:xfrm>
          <a:prstGeom prst="rect">
            <a:avLst/>
          </a:prstGeom>
          <a:noFill/>
        </p:spPr>
        <p:txBody>
          <a:bodyPr wrap="square" rtlCol="0">
            <a:spAutoFit/>
          </a:bodyPr>
          <a:lstStyle/>
          <a:p>
            <a:r>
              <a:rPr lang="en-US" sz="1200" dirty="0"/>
              <a:t>LTFU = lost to follow up</a:t>
            </a:r>
          </a:p>
          <a:p>
            <a:r>
              <a:rPr lang="en-US" sz="1200" dirty="0"/>
              <a:t>EOT = end of treatment</a:t>
            </a:r>
          </a:p>
        </p:txBody>
      </p:sp>
    </p:spTree>
    <p:extLst>
      <p:ext uri="{BB962C8B-B14F-4D97-AF65-F5344CB8AC3E}">
        <p14:creationId xmlns:p14="http://schemas.microsoft.com/office/powerpoint/2010/main" val="97303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992EAD-ECB5-7384-0D8F-9CB8AD7D7372}"/>
              </a:ext>
            </a:extLst>
          </p:cNvPr>
          <p:cNvSpPr>
            <a:spLocks noGrp="1"/>
          </p:cNvSpPr>
          <p:nvPr>
            <p:ph type="title"/>
          </p:nvPr>
        </p:nvSpPr>
        <p:spPr>
          <a:xfrm>
            <a:off x="459346" y="278535"/>
            <a:ext cx="11273304" cy="1033669"/>
          </a:xfrm>
        </p:spPr>
        <p:txBody>
          <a:bodyPr>
            <a:noAutofit/>
          </a:bodyPr>
          <a:lstStyle/>
          <a:p>
            <a:r>
              <a:rPr lang="en-US" sz="4800" b="1" dirty="0">
                <a:solidFill>
                  <a:srgbClr val="FFFFFF"/>
                </a:solidFill>
              </a:rPr>
              <a:t>CASE SERIES 2: Tablet Manipulation of DAAs for HCV Treatment  </a:t>
            </a:r>
          </a:p>
        </p:txBody>
      </p:sp>
      <p:sp>
        <p:nvSpPr>
          <p:cNvPr id="3" name="Content Placeholder 2">
            <a:extLst>
              <a:ext uri="{FF2B5EF4-FFF2-40B4-BE49-F238E27FC236}">
                <a16:creationId xmlns:a16="http://schemas.microsoft.com/office/drawing/2014/main" id="{4579D33F-A08B-3EDB-FBBD-27E7E36076E3}"/>
              </a:ext>
            </a:extLst>
          </p:cNvPr>
          <p:cNvSpPr>
            <a:spLocks noGrp="1"/>
          </p:cNvSpPr>
          <p:nvPr>
            <p:ph idx="1"/>
          </p:nvPr>
        </p:nvSpPr>
        <p:spPr>
          <a:xfrm>
            <a:off x="459350" y="1786269"/>
            <a:ext cx="11321523" cy="4433777"/>
          </a:xfrm>
        </p:spPr>
        <p:txBody>
          <a:bodyPr anchor="ctr">
            <a:normAutofit/>
          </a:bodyPr>
          <a:lstStyle/>
          <a:p>
            <a:pPr marL="0" marR="0" indent="0">
              <a:spcBef>
                <a:spcPts val="0"/>
              </a:spcBef>
              <a:spcAft>
                <a:spcPts val="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Reasons for manipulation included dysphagia due to cancer or anatomical changes, short gut syndrome, and post-transplant intubation. Patients received 12 weeks of treatment, and adherence was monitored.</a:t>
            </a:r>
          </a:p>
          <a:p>
            <a:pPr marL="457200" lvl="1" indent="0">
              <a:spcBef>
                <a:spcPts val="0"/>
              </a:spcBef>
              <a:buSzPts val="1000"/>
              <a:buNone/>
              <a:tabLst>
                <a:tab pos="457200" algn="l"/>
              </a:tabLs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Outcomes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Efficacy</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All patients achieved undetectable viral loads within 56 days of treatment initiation, with a median time to viral suppression of 33 days.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Those with follow-up data achieved SVR12.</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Adverse Events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No severe adverse events were reported, though four patients noted an unpleasant taste. </a:t>
            </a:r>
            <a:endParaRPr lang="en-US" sz="1400" dirty="0"/>
          </a:p>
        </p:txBody>
      </p:sp>
      <p:sp>
        <p:nvSpPr>
          <p:cNvPr id="4" name="TextBox 3">
            <a:extLst>
              <a:ext uri="{FF2B5EF4-FFF2-40B4-BE49-F238E27FC236}">
                <a16:creationId xmlns:a16="http://schemas.microsoft.com/office/drawing/2014/main" id="{99050E05-CA4D-F3F3-3EB5-019600889A60}"/>
              </a:ext>
            </a:extLst>
          </p:cNvPr>
          <p:cNvSpPr txBox="1"/>
          <p:nvPr/>
        </p:nvSpPr>
        <p:spPr>
          <a:xfrm>
            <a:off x="287080" y="6220046"/>
            <a:ext cx="11653284" cy="430887"/>
          </a:xfrm>
          <a:prstGeom prst="rect">
            <a:avLst/>
          </a:prstGeom>
          <a:noFill/>
        </p:spPr>
        <p:txBody>
          <a:bodyPr wrap="square" rtlCol="0">
            <a:spAutoFit/>
          </a:bodyPr>
          <a:lstStyle/>
          <a:p>
            <a:r>
              <a:rPr lang="en-US" sz="1100" i="1" dirty="0">
                <a:solidFill>
                  <a:srgbClr val="242424"/>
                </a:solidFill>
                <a:effectLst/>
              </a:rPr>
              <a:t>Whelchel K, Zuckerman AD, Koren DE, Derrick C, Bouchard J, Chastain CA. Crushing and</a:t>
            </a:r>
            <a:r>
              <a:rPr lang="en-US" sz="1100" dirty="0">
                <a:solidFill>
                  <a:srgbClr val="242424"/>
                </a:solidFill>
              </a:rPr>
              <a:t> </a:t>
            </a:r>
            <a:r>
              <a:rPr lang="en-US" sz="1100" i="1" dirty="0">
                <a:solidFill>
                  <a:srgbClr val="242424"/>
                </a:solidFill>
                <a:effectLst/>
              </a:rPr>
              <a:t>Splitting Direct-Acting Antivirals for Hepatitis C Virus Treatment: A Case Series and Literature</a:t>
            </a:r>
            <a:r>
              <a:rPr lang="en-US" sz="1100" dirty="0">
                <a:solidFill>
                  <a:srgbClr val="242424"/>
                </a:solidFill>
              </a:rPr>
              <a:t> </a:t>
            </a:r>
            <a:r>
              <a:rPr lang="en-US" sz="1100" i="1" dirty="0">
                <a:solidFill>
                  <a:srgbClr val="242424"/>
                </a:solidFill>
                <a:effectLst/>
              </a:rPr>
              <a:t>Review. Open forum infectious diseases. 2021;8(11):ofab525.</a:t>
            </a:r>
            <a:endParaRPr lang="en-US" sz="1100" dirty="0">
              <a:solidFill>
                <a:srgbClr val="242424"/>
              </a:solidFill>
              <a:effectLst/>
            </a:endParaRPr>
          </a:p>
        </p:txBody>
      </p:sp>
      <p:sp>
        <p:nvSpPr>
          <p:cNvPr id="5" name="Slide Number Placeholder 4">
            <a:extLst>
              <a:ext uri="{FF2B5EF4-FFF2-40B4-BE49-F238E27FC236}">
                <a16:creationId xmlns:a16="http://schemas.microsoft.com/office/drawing/2014/main" id="{3D88AF82-9354-7C6C-7182-0FC44BF39C9E}"/>
              </a:ext>
            </a:extLst>
          </p:cNvPr>
          <p:cNvSpPr>
            <a:spLocks noGrp="1"/>
          </p:cNvSpPr>
          <p:nvPr>
            <p:ph type="sldNum" sz="quarter" idx="12"/>
          </p:nvPr>
        </p:nvSpPr>
        <p:spPr/>
        <p:txBody>
          <a:bodyPr/>
          <a:lstStyle/>
          <a:p>
            <a:fld id="{B6DA59CE-3BAE-A846-A35E-980854AB503F}" type="slidenum">
              <a:rPr lang="en-US" smtClean="0"/>
              <a:t>16</a:t>
            </a:fld>
            <a:endParaRPr lang="en-US" dirty="0"/>
          </a:p>
        </p:txBody>
      </p:sp>
    </p:spTree>
    <p:extLst>
      <p:ext uri="{BB962C8B-B14F-4D97-AF65-F5344CB8AC3E}">
        <p14:creationId xmlns:p14="http://schemas.microsoft.com/office/powerpoint/2010/main" val="245196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0093F0A5-03DB-EBA6-9635-4648EE7355B5}"/>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7200" b="1" kern="1200" dirty="0">
                <a:solidFill>
                  <a:srgbClr val="FFFFFF"/>
                </a:solidFill>
                <a:latin typeface="+mj-lt"/>
                <a:ea typeface="+mj-ea"/>
                <a:cs typeface="+mj-cs"/>
              </a:rPr>
              <a:t>CASE REPORTS</a:t>
            </a:r>
          </a:p>
        </p:txBody>
      </p:sp>
      <p:sp>
        <p:nvSpPr>
          <p:cNvPr id="2" name="Slide Number Placeholder 1">
            <a:extLst>
              <a:ext uri="{FF2B5EF4-FFF2-40B4-BE49-F238E27FC236}">
                <a16:creationId xmlns:a16="http://schemas.microsoft.com/office/drawing/2014/main" id="{7162FD6C-F5DD-0C1F-2E31-07B233014506}"/>
              </a:ext>
            </a:extLst>
          </p:cNvPr>
          <p:cNvSpPr>
            <a:spLocks noGrp="1"/>
          </p:cNvSpPr>
          <p:nvPr>
            <p:ph type="sldNum" sz="quarter" idx="12"/>
          </p:nvPr>
        </p:nvSpPr>
        <p:spPr/>
        <p:txBody>
          <a:bodyPr/>
          <a:lstStyle/>
          <a:p>
            <a:fld id="{B6DA59CE-3BAE-A846-A35E-980854AB503F}" type="slidenum">
              <a:rPr lang="en-US" smtClean="0"/>
              <a:t>17</a:t>
            </a:fld>
            <a:endParaRPr lang="en-US" dirty="0"/>
          </a:p>
        </p:txBody>
      </p:sp>
    </p:spTree>
    <p:extLst>
      <p:ext uri="{BB962C8B-B14F-4D97-AF65-F5344CB8AC3E}">
        <p14:creationId xmlns:p14="http://schemas.microsoft.com/office/powerpoint/2010/main" val="124428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28ED93-249B-87E5-1F90-D1C68B8828E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b="1" kern="1200" dirty="0">
                <a:solidFill>
                  <a:schemeClr val="bg1"/>
                </a:solidFill>
                <a:latin typeface="+mj-lt"/>
                <a:ea typeface="+mj-ea"/>
                <a:cs typeface="+mj-cs"/>
              </a:rPr>
              <a:t>Summary of Case Reports of </a:t>
            </a:r>
            <a:r>
              <a:rPr lang="en-US" sz="3000" b="1" kern="1200" dirty="0">
                <a:solidFill>
                  <a:schemeClr val="bg1"/>
                </a:solidFill>
                <a:effectLst/>
                <a:latin typeface="+mj-lt"/>
                <a:ea typeface="+mj-ea"/>
                <a:cs typeface="+mj-cs"/>
              </a:rPr>
              <a:t>Patients Receiving Crushed SOF/VEL</a:t>
            </a:r>
            <a:endParaRPr lang="en-US" sz="3000" b="1" kern="1200" dirty="0">
              <a:solidFill>
                <a:schemeClr val="bg1"/>
              </a:solidFill>
              <a:latin typeface="+mj-lt"/>
              <a:ea typeface="+mj-ea"/>
              <a:cs typeface="+mj-cs"/>
            </a:endParaRPr>
          </a:p>
        </p:txBody>
      </p:sp>
      <p:pic>
        <p:nvPicPr>
          <p:cNvPr id="5" name="Content Placeholder 4" descr="A close-up of a medical information&#10;&#10;Description automatically generated">
            <a:extLst>
              <a:ext uri="{FF2B5EF4-FFF2-40B4-BE49-F238E27FC236}">
                <a16:creationId xmlns:a16="http://schemas.microsoft.com/office/drawing/2014/main" id="{AE32AD7B-3896-BCB8-E46A-14D49D398DBC}"/>
              </a:ext>
            </a:extLst>
          </p:cNvPr>
          <p:cNvPicPr>
            <a:picLocks noGrp="1" noChangeAspect="1"/>
          </p:cNvPicPr>
          <p:nvPr>
            <p:ph idx="1"/>
          </p:nvPr>
        </p:nvPicPr>
        <p:blipFill>
          <a:blip r:embed="rId2"/>
          <a:stretch>
            <a:fillRect/>
          </a:stretch>
        </p:blipFill>
        <p:spPr>
          <a:xfrm>
            <a:off x="127591" y="2010278"/>
            <a:ext cx="11940362" cy="3220941"/>
          </a:xfrm>
          <a:prstGeom prst="rect">
            <a:avLst/>
          </a:prstGeom>
          <a:ln w="28575">
            <a:solidFill>
              <a:schemeClr val="tx1"/>
            </a:solidFill>
          </a:ln>
        </p:spPr>
      </p:pic>
      <p:sp>
        <p:nvSpPr>
          <p:cNvPr id="6" name="TextBox 5">
            <a:extLst>
              <a:ext uri="{FF2B5EF4-FFF2-40B4-BE49-F238E27FC236}">
                <a16:creationId xmlns:a16="http://schemas.microsoft.com/office/drawing/2014/main" id="{1F676515-17C4-A6EC-9A62-DA6DA3529070}"/>
              </a:ext>
            </a:extLst>
          </p:cNvPr>
          <p:cNvSpPr txBox="1"/>
          <p:nvPr/>
        </p:nvSpPr>
        <p:spPr>
          <a:xfrm>
            <a:off x="92909" y="6043451"/>
            <a:ext cx="11674548" cy="677108"/>
          </a:xfrm>
          <a:prstGeom prst="rect">
            <a:avLst/>
          </a:prstGeom>
          <a:noFill/>
        </p:spPr>
        <p:txBody>
          <a:bodyPr wrap="square" rtlCol="0">
            <a:spAutoFit/>
          </a:bodyPr>
          <a:lstStyle/>
          <a:p>
            <a:r>
              <a:rPr lang="en-US" sz="1000" i="1" dirty="0">
                <a:solidFill>
                  <a:srgbClr val="242424"/>
                </a:solidFill>
                <a:effectLst/>
              </a:rPr>
              <a:t>Lalanne S, Jezequel C, Tron C, et al. TDM-Guided Crushed Sofosbuvir-Velpatasvir Treatment: A</a:t>
            </a:r>
            <a:r>
              <a:rPr lang="en-US" sz="1000" dirty="0">
                <a:solidFill>
                  <a:srgbClr val="242424"/>
                </a:solidFill>
              </a:rPr>
              <a:t> </a:t>
            </a:r>
            <a:r>
              <a:rPr lang="en-US" sz="1000" i="1" dirty="0">
                <a:solidFill>
                  <a:srgbClr val="242424"/>
                </a:solidFill>
                <a:effectLst/>
              </a:rPr>
              <a:t>Case Study [Accepted]. Ther Drug Monit. 2019. </a:t>
            </a:r>
            <a:r>
              <a:rPr lang="en-US" sz="1000" i="1" dirty="0">
                <a:solidFill>
                  <a:srgbClr val="C60F3C"/>
                </a:solidFill>
                <a:effectLst/>
                <a:hlinkClick r:id="rId3"/>
              </a:rPr>
              <a:t>https://www.ncbi.nlm.nih.gov/pubmed/31809407</a:t>
            </a:r>
            <a:endParaRPr lang="en-US" sz="1000" dirty="0">
              <a:solidFill>
                <a:srgbClr val="242424"/>
              </a:solidFill>
              <a:effectLst/>
            </a:endParaRPr>
          </a:p>
          <a:p>
            <a:r>
              <a:rPr lang="en-US" sz="1000" i="1" dirty="0">
                <a:solidFill>
                  <a:srgbClr val="242424"/>
                </a:solidFill>
                <a:effectLst/>
              </a:rPr>
              <a:t>Mogul A, Teixeira E, McAuliffe L, Promrat K, Zullo AR. Effectiveness of Crushed Sofosbuvir-Velpatasvir in a Patient with Dysphagia. Am J Health Syst Pharm. 2020.</a:t>
            </a:r>
            <a:r>
              <a:rPr lang="en-US" sz="1000" dirty="0">
                <a:solidFill>
                  <a:srgbClr val="242424"/>
                </a:solidFill>
              </a:rPr>
              <a:t> </a:t>
            </a:r>
            <a:r>
              <a:rPr lang="en-US" sz="1000" i="1" dirty="0">
                <a:solidFill>
                  <a:srgbClr val="C60F3C"/>
                </a:solidFill>
                <a:effectLst/>
                <a:hlinkClick r:id="rId4"/>
              </a:rPr>
              <a:t>https://www.ncbi.nlm.nih.gov/pubmed/31930300</a:t>
            </a:r>
            <a:r>
              <a:rPr lang="en-US" sz="1000" i="1" dirty="0">
                <a:solidFill>
                  <a:srgbClr val="C60F3C"/>
                </a:solidFill>
                <a:effectLst/>
              </a:rPr>
              <a:t> </a:t>
            </a:r>
            <a:endParaRPr lang="en-US" sz="1000" dirty="0">
              <a:solidFill>
                <a:srgbClr val="C60F3C"/>
              </a:solidFill>
              <a:effectLst/>
            </a:endParaRPr>
          </a:p>
          <a:p>
            <a:endParaRPr lang="en-US" dirty="0"/>
          </a:p>
        </p:txBody>
      </p:sp>
      <p:sp>
        <p:nvSpPr>
          <p:cNvPr id="3" name="Slide Number Placeholder 2">
            <a:extLst>
              <a:ext uri="{FF2B5EF4-FFF2-40B4-BE49-F238E27FC236}">
                <a16:creationId xmlns:a16="http://schemas.microsoft.com/office/drawing/2014/main" id="{9DDFBC05-9410-4F9C-1552-6D646E006521}"/>
              </a:ext>
            </a:extLst>
          </p:cNvPr>
          <p:cNvSpPr>
            <a:spLocks noGrp="1"/>
          </p:cNvSpPr>
          <p:nvPr>
            <p:ph type="sldNum" sz="quarter" idx="12"/>
          </p:nvPr>
        </p:nvSpPr>
        <p:spPr/>
        <p:txBody>
          <a:bodyPr/>
          <a:lstStyle/>
          <a:p>
            <a:fld id="{B6DA59CE-3BAE-A846-A35E-980854AB503F}" type="slidenum">
              <a:rPr lang="en-US" smtClean="0"/>
              <a:t>18</a:t>
            </a:fld>
            <a:endParaRPr lang="en-US" dirty="0"/>
          </a:p>
        </p:txBody>
      </p:sp>
    </p:spTree>
    <p:extLst>
      <p:ext uri="{BB962C8B-B14F-4D97-AF65-F5344CB8AC3E}">
        <p14:creationId xmlns:p14="http://schemas.microsoft.com/office/powerpoint/2010/main" val="343816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983B9E-1FA0-9126-F4D4-A52600D14BAA}"/>
              </a:ext>
            </a:extLst>
          </p:cNvPr>
          <p:cNvSpPr>
            <a:spLocks noGrp="1"/>
          </p:cNvSpPr>
          <p:nvPr>
            <p:ph type="title"/>
          </p:nvPr>
        </p:nvSpPr>
        <p:spPr>
          <a:xfrm>
            <a:off x="490537" y="535068"/>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Summary of Case Reports of Patients Receiving Crushed SOF/VEL</a:t>
            </a:r>
          </a:p>
        </p:txBody>
      </p:sp>
      <p:pic>
        <p:nvPicPr>
          <p:cNvPr id="5" name="Content Placeholder 4" descr="A close-up of a medical information&#10;&#10;Description automatically generated">
            <a:extLst>
              <a:ext uri="{FF2B5EF4-FFF2-40B4-BE49-F238E27FC236}">
                <a16:creationId xmlns:a16="http://schemas.microsoft.com/office/drawing/2014/main" id="{23C7499D-F229-7BA0-55AB-18F745670575}"/>
              </a:ext>
            </a:extLst>
          </p:cNvPr>
          <p:cNvPicPr>
            <a:picLocks noGrp="1" noChangeAspect="1"/>
          </p:cNvPicPr>
          <p:nvPr>
            <p:ph idx="1"/>
          </p:nvPr>
        </p:nvPicPr>
        <p:blipFill>
          <a:blip r:embed="rId2"/>
          <a:stretch>
            <a:fillRect/>
          </a:stretch>
        </p:blipFill>
        <p:spPr>
          <a:xfrm>
            <a:off x="643467" y="1745839"/>
            <a:ext cx="10905066" cy="4252975"/>
          </a:xfrm>
          <a:prstGeom prst="rect">
            <a:avLst/>
          </a:prstGeom>
          <a:ln w="19050">
            <a:solidFill>
              <a:schemeClr val="tx1"/>
            </a:solidFill>
          </a:ln>
        </p:spPr>
      </p:pic>
      <p:pic>
        <p:nvPicPr>
          <p:cNvPr id="7" name="Picture 6">
            <a:extLst>
              <a:ext uri="{FF2B5EF4-FFF2-40B4-BE49-F238E27FC236}">
                <a16:creationId xmlns:a16="http://schemas.microsoft.com/office/drawing/2014/main" id="{04E8336D-4EF4-635D-1FC6-0E1B4D4E4486}"/>
              </a:ext>
            </a:extLst>
          </p:cNvPr>
          <p:cNvPicPr>
            <a:picLocks noChangeAspect="1"/>
          </p:cNvPicPr>
          <p:nvPr/>
        </p:nvPicPr>
        <p:blipFill>
          <a:blip r:embed="rId3"/>
          <a:stretch>
            <a:fillRect/>
          </a:stretch>
        </p:blipFill>
        <p:spPr>
          <a:xfrm>
            <a:off x="643467" y="1547565"/>
            <a:ext cx="10905066" cy="198273"/>
          </a:xfrm>
          <a:prstGeom prst="rect">
            <a:avLst/>
          </a:prstGeom>
          <a:ln w="28575">
            <a:solidFill>
              <a:schemeClr val="tx1"/>
            </a:solidFill>
          </a:ln>
        </p:spPr>
      </p:pic>
      <p:sp>
        <p:nvSpPr>
          <p:cNvPr id="8" name="TextBox 7">
            <a:extLst>
              <a:ext uri="{FF2B5EF4-FFF2-40B4-BE49-F238E27FC236}">
                <a16:creationId xmlns:a16="http://schemas.microsoft.com/office/drawing/2014/main" id="{3F1B6A45-C9F7-201A-B9F4-5BD58AE69C0A}"/>
              </a:ext>
            </a:extLst>
          </p:cNvPr>
          <p:cNvSpPr txBox="1"/>
          <p:nvPr/>
        </p:nvSpPr>
        <p:spPr>
          <a:xfrm>
            <a:off x="0" y="6176402"/>
            <a:ext cx="12192001" cy="707886"/>
          </a:xfrm>
          <a:prstGeom prst="rect">
            <a:avLst/>
          </a:prstGeom>
          <a:noFill/>
        </p:spPr>
        <p:txBody>
          <a:bodyPr wrap="square" rtlCol="0">
            <a:spAutoFit/>
          </a:bodyPr>
          <a:lstStyle/>
          <a:p>
            <a:r>
              <a:rPr lang="en-US" sz="800" i="1" dirty="0">
                <a:solidFill>
                  <a:srgbClr val="242424"/>
                </a:solidFill>
              </a:rPr>
              <a:t>V</a:t>
            </a:r>
            <a:r>
              <a:rPr lang="en-US" sz="800" i="1" dirty="0">
                <a:solidFill>
                  <a:srgbClr val="242424"/>
                </a:solidFill>
                <a:effectLst/>
              </a:rPr>
              <a:t>an Seyen M, Samson AD, Cullen L, et al. Crushed Application of Sofosbuvir and Velpatasvir in a</a:t>
            </a:r>
            <a:r>
              <a:rPr lang="en-US" sz="800" dirty="0">
                <a:solidFill>
                  <a:srgbClr val="242424"/>
                </a:solidFill>
              </a:rPr>
              <a:t> </a:t>
            </a:r>
            <a:r>
              <a:rPr lang="en-US" sz="800" i="1" dirty="0">
                <a:solidFill>
                  <a:srgbClr val="242424"/>
                </a:solidFill>
                <a:effectLst/>
              </a:rPr>
              <a:t>Patient with Swallowing Disorder [Journal Pre-Proof]. Int J Antimicrob Agents. 2020.</a:t>
            </a:r>
            <a:endParaRPr lang="en-US" sz="800" dirty="0">
              <a:solidFill>
                <a:srgbClr val="242424"/>
              </a:solidFill>
              <a:effectLst/>
            </a:endParaRPr>
          </a:p>
          <a:p>
            <a:r>
              <a:rPr lang="en-US" sz="800" i="1" dirty="0">
                <a:solidFill>
                  <a:srgbClr val="C60F3C"/>
                </a:solidFill>
                <a:effectLst/>
                <a:hlinkClick r:id="rId4"/>
              </a:rPr>
              <a:t>https://www.ncbi.nlm.nih.gov/pubmed/32156618</a:t>
            </a:r>
            <a:r>
              <a:rPr lang="en-US" sz="800" i="1" dirty="0">
                <a:solidFill>
                  <a:srgbClr val="C60F3C"/>
                </a:solidFill>
                <a:effectLst/>
              </a:rPr>
              <a:t> </a:t>
            </a:r>
            <a:endParaRPr lang="en-US" sz="800" dirty="0">
              <a:solidFill>
                <a:srgbClr val="C60F3C"/>
              </a:solidFill>
              <a:effectLst/>
            </a:endParaRPr>
          </a:p>
          <a:p>
            <a:r>
              <a:rPr lang="en-US" sz="800" i="1" dirty="0">
                <a:solidFill>
                  <a:srgbClr val="242424"/>
                </a:solidFill>
                <a:effectLst/>
              </a:rPr>
              <a:t>Murayama A, Tajiri K, Kanegane C, Murakami J, Hayashi Y, Yasuda I. Successful Treatment with</a:t>
            </a:r>
            <a:r>
              <a:rPr lang="en-US" sz="800" dirty="0">
                <a:solidFill>
                  <a:srgbClr val="242424"/>
                </a:solidFill>
              </a:rPr>
              <a:t> </a:t>
            </a:r>
            <a:r>
              <a:rPr lang="en-US" sz="800" i="1" dirty="0">
                <a:solidFill>
                  <a:srgbClr val="242424"/>
                </a:solidFill>
                <a:effectLst/>
              </a:rPr>
              <a:t>Crushed Sofosbuvir/Velpatasvir of a Patient with Decompensated Cirrhosis C and</a:t>
            </a:r>
            <a:r>
              <a:rPr lang="en-US" sz="800" dirty="0">
                <a:solidFill>
                  <a:srgbClr val="242424"/>
                </a:solidFill>
              </a:rPr>
              <a:t> </a:t>
            </a:r>
            <a:r>
              <a:rPr lang="en-US" sz="800" i="1" dirty="0">
                <a:solidFill>
                  <a:srgbClr val="242424"/>
                </a:solidFill>
                <a:effectLst/>
              </a:rPr>
              <a:t>Thrombocytopenia. Case Rep Gastroenterol. 2021;15(2):729-735.</a:t>
            </a:r>
            <a:endParaRPr lang="en-US" sz="800" dirty="0">
              <a:solidFill>
                <a:srgbClr val="242424"/>
              </a:solidFill>
              <a:effectLst/>
            </a:endParaRPr>
          </a:p>
          <a:p>
            <a:r>
              <a:rPr lang="en-US" sz="800" i="1" dirty="0">
                <a:solidFill>
                  <a:srgbClr val="242424"/>
                </a:solidFill>
                <a:effectLst/>
              </a:rPr>
              <a:t>Pluckrose DM, Szczepanik A, Bova SE, Freedman SR. Hepatitis C viral clearance with</a:t>
            </a:r>
            <a:r>
              <a:rPr lang="en-US" sz="800" dirty="0">
                <a:solidFill>
                  <a:srgbClr val="242424"/>
                </a:solidFill>
              </a:rPr>
              <a:t> c</a:t>
            </a:r>
            <a:r>
              <a:rPr lang="en-US" sz="800" i="1" dirty="0">
                <a:solidFill>
                  <a:srgbClr val="242424"/>
                </a:solidFill>
                <a:effectLst/>
              </a:rPr>
              <a:t>oadministration of crushed sofosbuvir/velpatasvir and high-dose pantoprazole after liver</a:t>
            </a:r>
            <a:r>
              <a:rPr lang="en-US" sz="800" dirty="0">
                <a:solidFill>
                  <a:srgbClr val="242424"/>
                </a:solidFill>
              </a:rPr>
              <a:t> </a:t>
            </a:r>
            <a:r>
              <a:rPr lang="en-US" sz="800" i="1" dirty="0">
                <a:solidFill>
                  <a:srgbClr val="242424"/>
                </a:solidFill>
                <a:effectLst/>
              </a:rPr>
              <a:t>transplantation [Accepted Manuscript]. Am J Health Syst Pharm. 2022.</a:t>
            </a:r>
            <a:r>
              <a:rPr lang="en-US" sz="800" i="1" dirty="0">
                <a:solidFill>
                  <a:srgbClr val="C60F3C"/>
                </a:solidFill>
                <a:effectLst/>
                <a:hlinkClick r:id="rId5"/>
              </a:rPr>
              <a:t>https://www.ncbi.nlm.nih.gov/pubmed/35675479</a:t>
            </a:r>
            <a:r>
              <a:rPr lang="en-US" sz="800" i="1" dirty="0">
                <a:solidFill>
                  <a:srgbClr val="C60F3C"/>
                </a:solidFill>
                <a:effectLst/>
              </a:rPr>
              <a:t> </a:t>
            </a:r>
            <a:endParaRPr lang="en-US" sz="800" dirty="0">
              <a:solidFill>
                <a:srgbClr val="C60F3C"/>
              </a:solidFill>
              <a:effectLst/>
            </a:endParaRPr>
          </a:p>
        </p:txBody>
      </p:sp>
      <p:sp>
        <p:nvSpPr>
          <p:cNvPr id="3" name="Slide Number Placeholder 2">
            <a:extLst>
              <a:ext uri="{FF2B5EF4-FFF2-40B4-BE49-F238E27FC236}">
                <a16:creationId xmlns:a16="http://schemas.microsoft.com/office/drawing/2014/main" id="{A301F320-17C9-C692-88B1-C1EB5C078FCA}"/>
              </a:ext>
            </a:extLst>
          </p:cNvPr>
          <p:cNvSpPr>
            <a:spLocks noGrp="1"/>
          </p:cNvSpPr>
          <p:nvPr>
            <p:ph type="sldNum" sz="quarter" idx="12"/>
          </p:nvPr>
        </p:nvSpPr>
        <p:spPr/>
        <p:txBody>
          <a:bodyPr/>
          <a:lstStyle/>
          <a:p>
            <a:fld id="{B6DA59CE-3BAE-A846-A35E-980854AB503F}" type="slidenum">
              <a:rPr lang="en-US" smtClean="0"/>
              <a:t>19</a:t>
            </a:fld>
            <a:endParaRPr lang="en-US" dirty="0"/>
          </a:p>
        </p:txBody>
      </p:sp>
    </p:spTree>
    <p:extLst>
      <p:ext uri="{BB962C8B-B14F-4D97-AF65-F5344CB8AC3E}">
        <p14:creationId xmlns:p14="http://schemas.microsoft.com/office/powerpoint/2010/main" val="71109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painting&#10;&#10;Description automatically generated">
            <a:extLst>
              <a:ext uri="{FF2B5EF4-FFF2-40B4-BE49-F238E27FC236}">
                <a16:creationId xmlns:a16="http://schemas.microsoft.com/office/drawing/2014/main" id="{ABA13B84-F236-0568-CF1B-CA284CE07211}"/>
              </a:ext>
            </a:extLst>
          </p:cNvPr>
          <p:cNvPicPr>
            <a:picLocks noChangeAspect="1"/>
          </p:cNvPicPr>
          <p:nvPr/>
        </p:nvPicPr>
        <p:blipFill>
          <a:blip r:embed="rId2"/>
          <a:srcRect b="15730"/>
          <a:stretch/>
        </p:blipFill>
        <p:spPr>
          <a:xfrm>
            <a:off x="20" y="365125"/>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70C631-6AAB-6FB8-B824-FD9D97676658}"/>
              </a:ext>
            </a:extLst>
          </p:cNvPr>
          <p:cNvSpPr>
            <a:spLocks noGrp="1"/>
          </p:cNvSpPr>
          <p:nvPr>
            <p:ph type="title"/>
          </p:nvPr>
        </p:nvSpPr>
        <p:spPr>
          <a:xfrm>
            <a:off x="838200" y="365125"/>
            <a:ext cx="10515600" cy="1325563"/>
          </a:xfrm>
        </p:spPr>
        <p:txBody>
          <a:bodyPr>
            <a:normAutofit/>
          </a:bodyPr>
          <a:lstStyle/>
          <a:p>
            <a:r>
              <a:rPr lang="en-US" sz="6600" b="1" dirty="0"/>
              <a:t>Outline</a:t>
            </a:r>
          </a:p>
        </p:txBody>
      </p:sp>
      <p:graphicFrame>
        <p:nvGraphicFramePr>
          <p:cNvPr id="5" name="Content Placeholder 2">
            <a:extLst>
              <a:ext uri="{FF2B5EF4-FFF2-40B4-BE49-F238E27FC236}">
                <a16:creationId xmlns:a16="http://schemas.microsoft.com/office/drawing/2014/main" id="{44AB6E31-AAB1-B137-711B-AA13A6CFE722}"/>
              </a:ext>
            </a:extLst>
          </p:cNvPr>
          <p:cNvGraphicFramePr>
            <a:graphicFrameLocks noGrp="1"/>
          </p:cNvGraphicFramePr>
          <p:nvPr>
            <p:ph idx="1"/>
            <p:extLst>
              <p:ext uri="{D42A27DB-BD31-4B8C-83A1-F6EECF244321}">
                <p14:modId xmlns:p14="http://schemas.microsoft.com/office/powerpoint/2010/main" val="33421779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E9FD6C1-7A1D-2684-DF1B-9EC03644C101}"/>
              </a:ext>
            </a:extLst>
          </p:cNvPr>
          <p:cNvSpPr>
            <a:spLocks noGrp="1"/>
          </p:cNvSpPr>
          <p:nvPr>
            <p:ph type="sldNum" sz="quarter" idx="12"/>
          </p:nvPr>
        </p:nvSpPr>
        <p:spPr/>
        <p:txBody>
          <a:bodyPr/>
          <a:lstStyle/>
          <a:p>
            <a:fld id="{B6DA59CE-3BAE-A846-A35E-980854AB503F}" type="slidenum">
              <a:rPr lang="en-US" smtClean="0"/>
              <a:t>2</a:t>
            </a:fld>
            <a:endParaRPr lang="en-US" dirty="0"/>
          </a:p>
        </p:txBody>
      </p:sp>
    </p:spTree>
    <p:extLst>
      <p:ext uri="{BB962C8B-B14F-4D97-AF65-F5344CB8AC3E}">
        <p14:creationId xmlns:p14="http://schemas.microsoft.com/office/powerpoint/2010/main" val="144784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23" name="Rectangle 2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D4AE1AC-4FED-0C01-7B9A-EA1C8E48A03C}"/>
              </a:ext>
            </a:extLst>
          </p:cNvPr>
          <p:cNvSpPr>
            <a:spLocks noGrp="1"/>
          </p:cNvSpPr>
          <p:nvPr>
            <p:ph type="title"/>
          </p:nvPr>
        </p:nvSpPr>
        <p:spPr>
          <a:xfrm>
            <a:off x="346842" y="560056"/>
            <a:ext cx="11830873" cy="1030515"/>
          </a:xfrm>
        </p:spPr>
        <p:txBody>
          <a:bodyPr anchor="ctr">
            <a:noAutofit/>
          </a:bodyPr>
          <a:lstStyle/>
          <a:p>
            <a:r>
              <a:rPr lang="en-US" sz="5400" b="1" kern="0" spc="22" dirty="0">
                <a:solidFill>
                  <a:srgbClr val="FFFFFF"/>
                </a:solidFill>
                <a:latin typeface="+mn-lt"/>
                <a:ea typeface="Lato" pitchFamily="34" charset="-122"/>
                <a:cs typeface="Lato" pitchFamily="34" charset="-120"/>
              </a:rPr>
              <a:t>National Liver Entities’ Guidelines</a:t>
            </a:r>
            <a:br>
              <a:rPr lang="en-US" sz="5400" dirty="0">
                <a:solidFill>
                  <a:srgbClr val="FFFFFF"/>
                </a:solidFill>
              </a:rPr>
            </a:br>
            <a:endParaRPr lang="en-US" sz="5400" dirty="0">
              <a:solidFill>
                <a:srgbClr val="FFFFFF"/>
              </a:solidFill>
            </a:endParaRPr>
          </a:p>
        </p:txBody>
      </p:sp>
      <p:pic>
        <p:nvPicPr>
          <p:cNvPr id="5" name="Picture 4" descr="A logo with green and white text&#10;&#10;Description automatically generated">
            <a:extLst>
              <a:ext uri="{FF2B5EF4-FFF2-40B4-BE49-F238E27FC236}">
                <a16:creationId xmlns:a16="http://schemas.microsoft.com/office/drawing/2014/main" id="{662D8B0D-F773-1B27-0F8E-EA99B67829C0}"/>
              </a:ext>
            </a:extLst>
          </p:cNvPr>
          <p:cNvPicPr>
            <a:picLocks noChangeAspect="1"/>
          </p:cNvPicPr>
          <p:nvPr/>
        </p:nvPicPr>
        <p:blipFill>
          <a:blip r:embed="rId2"/>
          <a:stretch>
            <a:fillRect/>
          </a:stretch>
        </p:blipFill>
        <p:spPr>
          <a:xfrm>
            <a:off x="719957" y="2376530"/>
            <a:ext cx="4565251" cy="1832645"/>
          </a:xfrm>
          <a:prstGeom prst="rect">
            <a:avLst/>
          </a:prstGeom>
        </p:spPr>
      </p:pic>
      <p:pic>
        <p:nvPicPr>
          <p:cNvPr id="6" name="Picture 5" descr="A close-up of a logo&#10;&#10;Description automatically generated">
            <a:extLst>
              <a:ext uri="{FF2B5EF4-FFF2-40B4-BE49-F238E27FC236}">
                <a16:creationId xmlns:a16="http://schemas.microsoft.com/office/drawing/2014/main" id="{55530834-FBC7-625C-717D-B8F83D00A282}"/>
              </a:ext>
            </a:extLst>
          </p:cNvPr>
          <p:cNvPicPr>
            <a:picLocks noChangeAspect="1"/>
          </p:cNvPicPr>
          <p:nvPr/>
        </p:nvPicPr>
        <p:blipFill>
          <a:blip r:embed="rId3"/>
          <a:stretch>
            <a:fillRect/>
          </a:stretch>
        </p:blipFill>
        <p:spPr>
          <a:xfrm>
            <a:off x="6262278" y="2556845"/>
            <a:ext cx="4600354" cy="1253597"/>
          </a:xfrm>
          <a:prstGeom prst="rect">
            <a:avLst/>
          </a:prstGeom>
        </p:spPr>
      </p:pic>
      <p:sp>
        <p:nvSpPr>
          <p:cNvPr id="4" name="Content Placeholder 3">
            <a:extLst>
              <a:ext uri="{FF2B5EF4-FFF2-40B4-BE49-F238E27FC236}">
                <a16:creationId xmlns:a16="http://schemas.microsoft.com/office/drawing/2014/main" id="{ADB84FAA-1653-75A5-7430-B88746FE198B}"/>
              </a:ext>
            </a:extLst>
          </p:cNvPr>
          <p:cNvSpPr txBox="1">
            <a:spLocks noGrp="1"/>
          </p:cNvSpPr>
          <p:nvPr>
            <p:ph idx="1"/>
          </p:nvPr>
        </p:nvSpPr>
        <p:spPr>
          <a:xfrm>
            <a:off x="457200" y="5070346"/>
            <a:ext cx="11430000" cy="1385266"/>
          </a:xfrm>
          <a:prstGeom prst="rect">
            <a:avLst/>
          </a:prstGeom>
        </p:spPr>
        <p:txBody>
          <a:bodyPr rtlCol="0">
            <a:normAutofit/>
          </a:bodyPr>
          <a:lstStyle/>
          <a:p>
            <a:r>
              <a:rPr lang="en-US" b="1" kern="0" spc="27" dirty="0">
                <a:ea typeface="Lato" pitchFamily="34" charset="-122"/>
                <a:cs typeface="Lato" pitchFamily="34" charset="-120"/>
              </a:rPr>
              <a:t>The AASLD/EASL guidelines do not provide specific recommendations on the use of HCV antivirals in patients with swallowing difficulties. </a:t>
            </a:r>
            <a:endParaRPr lang="en-US" b="1" dirty="0"/>
          </a:p>
          <a:p>
            <a:endParaRPr lang="en-US" sz="2000" dirty="0"/>
          </a:p>
        </p:txBody>
      </p:sp>
      <p:sp>
        <p:nvSpPr>
          <p:cNvPr id="3" name="Slide Number Placeholder 2">
            <a:extLst>
              <a:ext uri="{FF2B5EF4-FFF2-40B4-BE49-F238E27FC236}">
                <a16:creationId xmlns:a16="http://schemas.microsoft.com/office/drawing/2014/main" id="{C01626AA-9A3C-A5A5-1C5D-471DD3C5534F}"/>
              </a:ext>
            </a:extLst>
          </p:cNvPr>
          <p:cNvSpPr>
            <a:spLocks noGrp="1"/>
          </p:cNvSpPr>
          <p:nvPr>
            <p:ph type="sldNum" sz="quarter" idx="12"/>
          </p:nvPr>
        </p:nvSpPr>
        <p:spPr/>
        <p:txBody>
          <a:bodyPr/>
          <a:lstStyle/>
          <a:p>
            <a:fld id="{B6DA59CE-3BAE-A846-A35E-980854AB503F}" type="slidenum">
              <a:rPr lang="en-US" smtClean="0"/>
              <a:t>20</a:t>
            </a:fld>
            <a:endParaRPr lang="en-US" dirty="0"/>
          </a:p>
        </p:txBody>
      </p:sp>
    </p:spTree>
    <p:extLst>
      <p:ext uri="{BB962C8B-B14F-4D97-AF65-F5344CB8AC3E}">
        <p14:creationId xmlns:p14="http://schemas.microsoft.com/office/powerpoint/2010/main" val="2044684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27771-E5BF-DAC1-0C90-B8AC1E6989C4}"/>
              </a:ext>
            </a:extLst>
          </p:cNvPr>
          <p:cNvSpPr>
            <a:spLocks noGrp="1"/>
          </p:cNvSpPr>
          <p:nvPr>
            <p:ph type="title"/>
          </p:nvPr>
        </p:nvSpPr>
        <p:spPr>
          <a:xfrm>
            <a:off x="459346" y="278535"/>
            <a:ext cx="9895951" cy="1033669"/>
          </a:xfrm>
        </p:spPr>
        <p:txBody>
          <a:bodyPr>
            <a:normAutofit/>
          </a:bodyPr>
          <a:lstStyle/>
          <a:p>
            <a:r>
              <a:rPr lang="en-US" sz="5400" b="1" dirty="0">
                <a:solidFill>
                  <a:srgbClr val="FFFFFF"/>
                </a:solidFill>
              </a:rPr>
              <a:t>My Recommendations</a:t>
            </a:r>
          </a:p>
        </p:txBody>
      </p:sp>
      <p:sp>
        <p:nvSpPr>
          <p:cNvPr id="3" name="Content Placeholder 2">
            <a:extLst>
              <a:ext uri="{FF2B5EF4-FFF2-40B4-BE49-F238E27FC236}">
                <a16:creationId xmlns:a16="http://schemas.microsoft.com/office/drawing/2014/main" id="{0B1DFF1B-AB5F-3B29-27E7-729993D261FF}"/>
              </a:ext>
            </a:extLst>
          </p:cNvPr>
          <p:cNvSpPr>
            <a:spLocks noGrp="1"/>
          </p:cNvSpPr>
          <p:nvPr>
            <p:ph idx="1"/>
          </p:nvPr>
        </p:nvSpPr>
        <p:spPr>
          <a:xfrm>
            <a:off x="631266" y="2335426"/>
            <a:ext cx="11144723" cy="4244039"/>
          </a:xfrm>
        </p:spPr>
        <p:txBody>
          <a:bodyPr anchor="ctr">
            <a:normAutofit fontScale="85000" lnSpcReduction="20000"/>
          </a:bodyPr>
          <a:lstStyle/>
          <a:p>
            <a:r>
              <a:rPr lang="en-US" b="1" dirty="0"/>
              <a:t>Tablet Manipulation Not Recommended by Manufacturers</a:t>
            </a:r>
            <a:endParaRPr lang="en-US" dirty="0"/>
          </a:p>
          <a:p>
            <a:pPr lvl="1"/>
            <a:r>
              <a:rPr lang="en-US" sz="2800" dirty="0"/>
              <a:t>Both Gilead and AbbVie do not recommend crushing or splitting tablets due to insufficient pharmacokinetic, safety, and efficacy data.</a:t>
            </a:r>
          </a:p>
          <a:p>
            <a:r>
              <a:rPr lang="en-US" b="1" dirty="0"/>
              <a:t>Case-by-Case Consideration</a:t>
            </a:r>
            <a:endParaRPr lang="en-US" dirty="0"/>
          </a:p>
          <a:p>
            <a:pPr lvl="1"/>
            <a:r>
              <a:rPr lang="en-US" sz="2800" dirty="0"/>
              <a:t>In the absence of specific guidelines for patients with swallowing difficulties, tablet manipulation should be evaluated on a case-by-case basis.</a:t>
            </a:r>
          </a:p>
          <a:p>
            <a:r>
              <a:rPr lang="en-US" b="1" dirty="0"/>
              <a:t>Oral Pellet Alternative</a:t>
            </a:r>
          </a:p>
          <a:p>
            <a:pPr lvl="1"/>
            <a:r>
              <a:rPr lang="en-US" sz="2800" dirty="0"/>
              <a:t>While oral pellets may serve as an alternative for those with swallowing difficulties, this option may increase pill burden and cost, potentially impacting adherence.</a:t>
            </a:r>
            <a:endParaRPr lang="en-US" sz="2800" b="1" dirty="0"/>
          </a:p>
          <a:p>
            <a:pPr algn="l"/>
            <a:r>
              <a:rPr lang="en-US" b="1" i="0" u="none" strike="noStrike" dirty="0">
                <a:solidFill>
                  <a:srgbClr val="000000"/>
                </a:solidFill>
                <a:effectLst/>
              </a:rPr>
              <a:t>Data Gap in AI/AN Population</a:t>
            </a:r>
            <a:endParaRPr lang="en-US" b="0" i="0" u="none" strike="noStrike" dirty="0">
              <a:solidFill>
                <a:srgbClr val="000000"/>
              </a:solidFill>
              <a:effectLst/>
            </a:endParaRPr>
          </a:p>
          <a:p>
            <a:pPr lvl="1"/>
            <a:r>
              <a:rPr lang="en-US" sz="2800" b="0" i="0" u="none" strike="noStrike" dirty="0">
                <a:solidFill>
                  <a:srgbClr val="000000"/>
                </a:solidFill>
                <a:effectLst/>
              </a:rPr>
              <a:t>There is a lack of published data on the efficacy of tablet manipulation in the American Indian/Alaska Native (AI/AN) population. </a:t>
            </a:r>
            <a:endParaRPr lang="en-US" dirty="0"/>
          </a:p>
          <a:p>
            <a:pPr lvl="1"/>
            <a:endParaRPr lang="en-US" dirty="0"/>
          </a:p>
          <a:p>
            <a:endParaRPr lang="en-US" sz="2000" dirty="0"/>
          </a:p>
        </p:txBody>
      </p:sp>
      <p:sp>
        <p:nvSpPr>
          <p:cNvPr id="4" name="Slide Number Placeholder 3">
            <a:extLst>
              <a:ext uri="{FF2B5EF4-FFF2-40B4-BE49-F238E27FC236}">
                <a16:creationId xmlns:a16="http://schemas.microsoft.com/office/drawing/2014/main" id="{230ADD59-8B07-0075-D94E-54D629ECF4F5}"/>
              </a:ext>
            </a:extLst>
          </p:cNvPr>
          <p:cNvSpPr>
            <a:spLocks noGrp="1"/>
          </p:cNvSpPr>
          <p:nvPr>
            <p:ph type="sldNum" sz="quarter" idx="12"/>
          </p:nvPr>
        </p:nvSpPr>
        <p:spPr/>
        <p:txBody>
          <a:bodyPr/>
          <a:lstStyle/>
          <a:p>
            <a:fld id="{B6DA59CE-3BAE-A846-A35E-980854AB503F}" type="slidenum">
              <a:rPr lang="en-US" smtClean="0"/>
              <a:t>21</a:t>
            </a:fld>
            <a:endParaRPr lang="en-US" dirty="0"/>
          </a:p>
        </p:txBody>
      </p:sp>
    </p:spTree>
    <p:extLst>
      <p:ext uri="{BB962C8B-B14F-4D97-AF65-F5344CB8AC3E}">
        <p14:creationId xmlns:p14="http://schemas.microsoft.com/office/powerpoint/2010/main" val="238902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49E5-381F-B13E-9722-2015726CA600}"/>
              </a:ext>
            </a:extLst>
          </p:cNvPr>
          <p:cNvSpPr>
            <a:spLocks noGrp="1"/>
          </p:cNvSpPr>
          <p:nvPr>
            <p:ph type="title"/>
          </p:nvPr>
        </p:nvSpPr>
        <p:spPr>
          <a:xfrm>
            <a:off x="838200" y="155661"/>
            <a:ext cx="10515600" cy="1325563"/>
          </a:xfrm>
        </p:spPr>
        <p:txBody>
          <a:bodyPr>
            <a:normAutofit/>
          </a:bodyPr>
          <a:lstStyle/>
          <a:p>
            <a:r>
              <a:rPr lang="en-US" sz="6000" b="1" dirty="0"/>
              <a:t>References</a:t>
            </a:r>
          </a:p>
        </p:txBody>
      </p:sp>
      <p:sp>
        <p:nvSpPr>
          <p:cNvPr id="3" name="Content Placeholder 2">
            <a:extLst>
              <a:ext uri="{FF2B5EF4-FFF2-40B4-BE49-F238E27FC236}">
                <a16:creationId xmlns:a16="http://schemas.microsoft.com/office/drawing/2014/main" id="{7352CD59-CD0B-03D9-6CB0-755F2B009F17}"/>
              </a:ext>
            </a:extLst>
          </p:cNvPr>
          <p:cNvSpPr>
            <a:spLocks noGrp="1"/>
          </p:cNvSpPr>
          <p:nvPr>
            <p:ph idx="1"/>
          </p:nvPr>
        </p:nvSpPr>
        <p:spPr>
          <a:xfrm>
            <a:off x="838200" y="1642848"/>
            <a:ext cx="10515600" cy="5059491"/>
          </a:xfrm>
        </p:spPr>
        <p:txBody>
          <a:bodyPr>
            <a:normAutofit fontScale="32500" lnSpcReduction="20000"/>
          </a:bodyPr>
          <a:lstStyle/>
          <a:p>
            <a:r>
              <a:rPr lang="en-US" sz="4300" b="0" i="0" u="none" strike="noStrike" dirty="0">
                <a:solidFill>
                  <a:srgbClr val="000000"/>
                </a:solidFill>
                <a:effectLst/>
              </a:rPr>
              <a:t>Hepatitis and American Indians/Alaska natives. U.S. Department of Health and Human Services. October 29, 2024. Accessed November 4, 2024. </a:t>
            </a:r>
          </a:p>
          <a:p>
            <a:r>
              <a:rPr lang="en-US" sz="4300" dirty="0">
                <a:solidFill>
                  <a:srgbClr val="242424"/>
                </a:solidFill>
                <a:effectLst/>
              </a:rPr>
              <a:t>Gilead Sciences Inc, EPCLUSA® (sofosbuvir and velpatasvir) tablets, for oral use. US</a:t>
            </a:r>
            <a:r>
              <a:rPr lang="en-US" sz="4300" dirty="0">
                <a:solidFill>
                  <a:srgbClr val="242424"/>
                </a:solidFill>
              </a:rPr>
              <a:t> </a:t>
            </a:r>
            <a:r>
              <a:rPr lang="en-US" sz="4300" dirty="0">
                <a:solidFill>
                  <a:srgbClr val="242424"/>
                </a:solidFill>
                <a:effectLst/>
              </a:rPr>
              <a:t>Prescribing Information. Foster City, CA</a:t>
            </a:r>
            <a:endParaRPr lang="en-US" sz="4300" b="0" i="0" u="none" strike="noStrike" dirty="0">
              <a:solidFill>
                <a:srgbClr val="242424"/>
              </a:solidFill>
            </a:endParaRPr>
          </a:p>
          <a:p>
            <a:r>
              <a:rPr lang="en-US" sz="4300" b="0" i="0" u="none" strike="noStrike" dirty="0">
                <a:solidFill>
                  <a:srgbClr val="000000"/>
                </a:solidFill>
                <a:effectLst/>
              </a:rPr>
              <a:t>AbbVie Inc. MAVYRET® (glecaprevir and pibrentasvir) tablets, for oral use. US Prescribing Information. North Chicago, IL. Revised October 2023.</a:t>
            </a:r>
            <a:endParaRPr lang="en-US" sz="4300" dirty="0">
              <a:solidFill>
                <a:srgbClr val="242424"/>
              </a:solidFill>
              <a:effectLst/>
            </a:endParaRPr>
          </a:p>
          <a:p>
            <a:r>
              <a:rPr lang="en-US" sz="4300" dirty="0">
                <a:solidFill>
                  <a:srgbClr val="242424"/>
                </a:solidFill>
                <a:effectLst/>
              </a:rPr>
              <a:t>Woolley AE, Singh SK, Goldberg HJ, et al. Heart and Lung Transplants from HCV-Infected</a:t>
            </a:r>
            <a:r>
              <a:rPr lang="en-US" sz="4300" dirty="0">
                <a:solidFill>
                  <a:srgbClr val="242424"/>
                </a:solidFill>
              </a:rPr>
              <a:t> </a:t>
            </a:r>
            <a:r>
              <a:rPr lang="en-US" sz="4300" dirty="0">
                <a:solidFill>
                  <a:srgbClr val="242424"/>
                </a:solidFill>
                <a:effectLst/>
              </a:rPr>
              <a:t>Donors to Uninfected Recipients [Supplementary Appendix]. N Engl J Med. 2019;380(17):1606-1617. </a:t>
            </a:r>
            <a:r>
              <a:rPr lang="en-US" sz="4300" dirty="0">
                <a:solidFill>
                  <a:srgbClr val="C60F3C"/>
                </a:solidFill>
                <a:effectLst/>
                <a:hlinkClick r:id="rId2"/>
              </a:rPr>
              <a:t>https://www.ncbi.nlm.nih.gov/pubmed/30946553</a:t>
            </a:r>
            <a:r>
              <a:rPr lang="en-US" sz="4300" dirty="0">
                <a:solidFill>
                  <a:srgbClr val="C60F3C"/>
                </a:solidFill>
                <a:effectLst/>
              </a:rPr>
              <a:t> </a:t>
            </a:r>
          </a:p>
          <a:p>
            <a:r>
              <a:rPr lang="en-US" sz="4300" dirty="0">
                <a:solidFill>
                  <a:srgbClr val="242424"/>
                </a:solidFill>
                <a:effectLst/>
              </a:rPr>
              <a:t>Joshi S, Cohen M, Katz R, et al. A Case Series of Safety and Efficacy of Crushed</a:t>
            </a:r>
            <a:r>
              <a:rPr lang="en-US" sz="4300" dirty="0">
                <a:solidFill>
                  <a:srgbClr val="242424"/>
                </a:solidFill>
              </a:rPr>
              <a:t> </a:t>
            </a:r>
            <a:r>
              <a:rPr lang="en-US" sz="4300" dirty="0">
                <a:solidFill>
                  <a:srgbClr val="242424"/>
                </a:solidFill>
                <a:effectLst/>
              </a:rPr>
              <a:t>Sofosbuvir/Velpatasvir in Hepatitis C Infected Patients [Poster]. Paper presented at: American</a:t>
            </a:r>
            <a:r>
              <a:rPr lang="en-US" sz="4300" dirty="0">
                <a:solidFill>
                  <a:srgbClr val="242424"/>
                </a:solidFill>
              </a:rPr>
              <a:t> </a:t>
            </a:r>
            <a:r>
              <a:rPr lang="en-US" sz="4300" dirty="0">
                <a:solidFill>
                  <a:srgbClr val="242424"/>
                </a:solidFill>
                <a:effectLst/>
              </a:rPr>
              <a:t>Association for the Study of Liver Diseases (AASLD): The Liver Meeting Digital Experience; 12-15 November, 2021.</a:t>
            </a:r>
          </a:p>
          <a:p>
            <a:r>
              <a:rPr lang="en-US" sz="4300" dirty="0">
                <a:solidFill>
                  <a:srgbClr val="242424"/>
                </a:solidFill>
                <a:effectLst/>
              </a:rPr>
              <a:t>Whelchel K, Zuckerman AD, Koren DE, Derrick C, Bouchard J, Chastain CA. Crushing and</a:t>
            </a:r>
            <a:r>
              <a:rPr lang="en-US" sz="4300" dirty="0">
                <a:solidFill>
                  <a:srgbClr val="242424"/>
                </a:solidFill>
              </a:rPr>
              <a:t> </a:t>
            </a:r>
            <a:r>
              <a:rPr lang="en-US" sz="4300" dirty="0">
                <a:solidFill>
                  <a:srgbClr val="242424"/>
                </a:solidFill>
                <a:effectLst/>
              </a:rPr>
              <a:t>Splitting Direct-Acting Antivirals for Hepatitis C Virus Treatment: A Case Series and Literature Review. Open forum infectious diseases. 2021;8(11):ofab525.</a:t>
            </a:r>
          </a:p>
          <a:p>
            <a:r>
              <a:rPr lang="en-US" sz="4300" dirty="0">
                <a:solidFill>
                  <a:srgbClr val="242424"/>
                </a:solidFill>
                <a:effectLst/>
              </a:rPr>
              <a:t>Lalanne S, Jezequel C, Tron C, et al. TDM-Guided Crushed Sofosbuvir-Velpatasvir Treatment: A Case Study [Accepted]. Ther Drug Monit. 2019. </a:t>
            </a:r>
            <a:r>
              <a:rPr lang="en-US" sz="4300" dirty="0">
                <a:solidFill>
                  <a:srgbClr val="C60F3C"/>
                </a:solidFill>
                <a:effectLst/>
                <a:hlinkClick r:id="rId3"/>
              </a:rPr>
              <a:t>https://www.ncbi.nlm.nih.gov/pubmed/31809407</a:t>
            </a:r>
            <a:r>
              <a:rPr lang="en-US" sz="4300" dirty="0">
                <a:solidFill>
                  <a:srgbClr val="C60F3C"/>
                </a:solidFill>
                <a:effectLst/>
              </a:rPr>
              <a:t> </a:t>
            </a:r>
            <a:endParaRPr lang="en-US" sz="4300" dirty="0">
              <a:solidFill>
                <a:srgbClr val="242424"/>
              </a:solidFill>
              <a:effectLst/>
            </a:endParaRPr>
          </a:p>
          <a:p>
            <a:r>
              <a:rPr lang="en-US" sz="4300" dirty="0">
                <a:solidFill>
                  <a:srgbClr val="242424"/>
                </a:solidFill>
                <a:effectLst/>
              </a:rPr>
              <a:t>Mogul A, Teixeira E, McAuliffe L, Promrat K, Zullo AR. Effectiveness of Crushed Sofosbuvir -Velpatasvir in a Patient with Dysphagia. Am J Health Syst Pharm. 2020. </a:t>
            </a:r>
            <a:r>
              <a:rPr lang="en-US" sz="4300" dirty="0">
                <a:solidFill>
                  <a:srgbClr val="C60F3C"/>
                </a:solidFill>
                <a:effectLst/>
                <a:hlinkClick r:id="rId4"/>
              </a:rPr>
              <a:t>https://www.ncbi.nlm.nih.gov/pubmed/31930300</a:t>
            </a:r>
            <a:r>
              <a:rPr lang="en-US" sz="4300" dirty="0">
                <a:solidFill>
                  <a:srgbClr val="C60F3C"/>
                </a:solidFill>
                <a:effectLst/>
              </a:rPr>
              <a:t> </a:t>
            </a:r>
          </a:p>
          <a:p>
            <a:r>
              <a:rPr lang="en-US" sz="4300" dirty="0">
                <a:solidFill>
                  <a:srgbClr val="242424"/>
                </a:solidFill>
              </a:rPr>
              <a:t>V</a:t>
            </a:r>
            <a:r>
              <a:rPr lang="en-US" sz="4300" dirty="0">
                <a:solidFill>
                  <a:srgbClr val="242424"/>
                </a:solidFill>
                <a:effectLst/>
              </a:rPr>
              <a:t>an Seyen M, Samson AD, Cullen L, et al. Crushed Application of Sofosbuvir and Velpatasvir in a Patient with Swallowing Disorder [Journal Pre-Proof]. Int J Antimicrob Agents. 2020.</a:t>
            </a:r>
            <a:r>
              <a:rPr lang="en-US" sz="4300" dirty="0">
                <a:solidFill>
                  <a:srgbClr val="242424"/>
                </a:solidFill>
              </a:rPr>
              <a:t> </a:t>
            </a:r>
            <a:r>
              <a:rPr lang="en-US" sz="4300" dirty="0">
                <a:solidFill>
                  <a:srgbClr val="C60F3C"/>
                </a:solidFill>
                <a:effectLst/>
                <a:hlinkClick r:id="rId5"/>
              </a:rPr>
              <a:t>https://www.ncbi.nlm.nih.gov/pubmed/32156618</a:t>
            </a:r>
            <a:r>
              <a:rPr lang="en-US" sz="4300" dirty="0">
                <a:solidFill>
                  <a:srgbClr val="C60F3C"/>
                </a:solidFill>
                <a:effectLst/>
              </a:rPr>
              <a:t> </a:t>
            </a:r>
          </a:p>
          <a:p>
            <a:r>
              <a:rPr lang="en-US" sz="4300" dirty="0">
                <a:solidFill>
                  <a:srgbClr val="242424"/>
                </a:solidFill>
                <a:effectLst/>
              </a:rPr>
              <a:t>Murayama A, Tajiri K, Kanegane C, Murakami J, Hayashi Y, Yasuda I. Successful Treatment with Crushed Sofosbuvir/Velpatasvir of a Patient with Decompensated Cirrhosis C and Thrombocytopenia. Case Rep Gastroenterol. 2021;15(2):729-735.</a:t>
            </a:r>
          </a:p>
          <a:p>
            <a:r>
              <a:rPr lang="en-US" sz="4300" dirty="0">
                <a:solidFill>
                  <a:srgbClr val="242424"/>
                </a:solidFill>
                <a:effectLst/>
              </a:rPr>
              <a:t>Pluckrose DM, Szczepanik A, Bova SE, Freedman SR. Hepatitis C viral clearance with</a:t>
            </a:r>
            <a:r>
              <a:rPr lang="en-US" sz="4300" dirty="0">
                <a:solidFill>
                  <a:srgbClr val="242424"/>
                </a:solidFill>
              </a:rPr>
              <a:t> </a:t>
            </a:r>
            <a:r>
              <a:rPr lang="en-US" sz="4300" dirty="0">
                <a:solidFill>
                  <a:srgbClr val="242424"/>
                </a:solidFill>
                <a:effectLst/>
              </a:rPr>
              <a:t>coadministration of crushed sofosbuvir/velpatasvir and high-dose pantoprazole after liver</a:t>
            </a:r>
            <a:r>
              <a:rPr lang="en-US" sz="4300" dirty="0">
                <a:solidFill>
                  <a:srgbClr val="242424"/>
                </a:solidFill>
              </a:rPr>
              <a:t> </a:t>
            </a:r>
            <a:r>
              <a:rPr lang="en-US" sz="4300" dirty="0">
                <a:solidFill>
                  <a:srgbClr val="242424"/>
                </a:solidFill>
                <a:effectLst/>
              </a:rPr>
              <a:t>transplantation [Accepted Manuscript]. Am J Health Syst Pharm. 2022.</a:t>
            </a:r>
            <a:r>
              <a:rPr lang="en-US" sz="4300" dirty="0">
                <a:solidFill>
                  <a:srgbClr val="242424"/>
                </a:solidFill>
              </a:rPr>
              <a:t> </a:t>
            </a:r>
            <a:r>
              <a:rPr lang="en-US" sz="4300" dirty="0">
                <a:solidFill>
                  <a:srgbClr val="C60F3C"/>
                </a:solidFill>
                <a:effectLst/>
                <a:hlinkClick r:id="rId6"/>
              </a:rPr>
              <a:t>https://www.ncbi.nlm.nih.gov/pubmed/35675479</a:t>
            </a:r>
            <a:r>
              <a:rPr lang="en-US" sz="4300" dirty="0">
                <a:solidFill>
                  <a:srgbClr val="C60F3C"/>
                </a:solidFill>
                <a:effectLst/>
              </a:rPr>
              <a:t> </a:t>
            </a:r>
          </a:p>
          <a:p>
            <a:endParaRPr lang="en-US" dirty="0"/>
          </a:p>
        </p:txBody>
      </p:sp>
      <p:sp>
        <p:nvSpPr>
          <p:cNvPr id="4" name="Slide Number Placeholder 3">
            <a:extLst>
              <a:ext uri="{FF2B5EF4-FFF2-40B4-BE49-F238E27FC236}">
                <a16:creationId xmlns:a16="http://schemas.microsoft.com/office/drawing/2014/main" id="{2A504720-64D7-47FD-B428-248CBC2C31A3}"/>
              </a:ext>
            </a:extLst>
          </p:cNvPr>
          <p:cNvSpPr>
            <a:spLocks noGrp="1"/>
          </p:cNvSpPr>
          <p:nvPr>
            <p:ph type="sldNum" sz="quarter" idx="12"/>
          </p:nvPr>
        </p:nvSpPr>
        <p:spPr/>
        <p:txBody>
          <a:bodyPr/>
          <a:lstStyle/>
          <a:p>
            <a:fld id="{B6DA59CE-3BAE-A846-A35E-980854AB503F}" type="slidenum">
              <a:rPr lang="en-US" sz="1400" smtClean="0"/>
              <a:t>22</a:t>
            </a:fld>
            <a:endParaRPr lang="en-US" sz="1400" dirty="0"/>
          </a:p>
        </p:txBody>
      </p:sp>
    </p:spTree>
    <p:extLst>
      <p:ext uri="{BB962C8B-B14F-4D97-AF65-F5344CB8AC3E}">
        <p14:creationId xmlns:p14="http://schemas.microsoft.com/office/powerpoint/2010/main" val="379615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2"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3" name="Oval 12">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30" name="Rectangle 29">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E3BA0FF3-BDB7-348F-6E86-86EBB4C3E977}"/>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b="1" kern="1200">
                <a:solidFill>
                  <a:schemeClr val="bg2"/>
                </a:solidFill>
                <a:latin typeface="+mj-lt"/>
                <a:ea typeface="+mj-ea"/>
                <a:cs typeface="+mj-cs"/>
              </a:rPr>
              <a:t>THANK YOU!!!!</a:t>
            </a:r>
          </a:p>
        </p:txBody>
      </p:sp>
      <p:sp>
        <p:nvSpPr>
          <p:cNvPr id="6" name="Text Placeholder 5">
            <a:extLst>
              <a:ext uri="{FF2B5EF4-FFF2-40B4-BE49-F238E27FC236}">
                <a16:creationId xmlns:a16="http://schemas.microsoft.com/office/drawing/2014/main" id="{73782D03-21AF-8938-EB95-02BCA5304547}"/>
              </a:ext>
            </a:extLst>
          </p:cNvPr>
          <p:cNvSpPr>
            <a:spLocks noGrp="1"/>
          </p:cNvSpPr>
          <p:nvPr>
            <p:ph type="body" idx="1"/>
          </p:nvPr>
        </p:nvSpPr>
        <p:spPr>
          <a:xfrm>
            <a:off x="1524000" y="4495800"/>
            <a:ext cx="9144000" cy="1860550"/>
          </a:xfrm>
        </p:spPr>
        <p:txBody>
          <a:bodyPr vert="horz" lIns="91440" tIns="45720" rIns="91440" bIns="45720" rtlCol="0" anchor="t">
            <a:noAutofit/>
          </a:bodyPr>
          <a:lstStyle/>
          <a:p>
            <a:pPr algn="ctr"/>
            <a:r>
              <a:rPr lang="en-US" sz="1800" b="1" kern="1200" dirty="0">
                <a:solidFill>
                  <a:schemeClr val="tx1"/>
                </a:solidFill>
                <a:latin typeface="+mn-lt"/>
                <a:ea typeface="+mn-ea"/>
                <a:cs typeface="+mn-cs"/>
              </a:rPr>
              <a:t>Jessica Orizu, PharmD Candidate 2025 </a:t>
            </a:r>
          </a:p>
          <a:p>
            <a:pPr algn="ctr"/>
            <a:r>
              <a:rPr lang="en-US" sz="1800" b="1" kern="1200" dirty="0">
                <a:solidFill>
                  <a:schemeClr val="tx1"/>
                </a:solidFill>
                <a:latin typeface="+mn-lt"/>
                <a:ea typeface="+mn-ea"/>
                <a:cs typeface="+mn-cs"/>
              </a:rPr>
              <a:t>cjorizu@umich.edu </a:t>
            </a:r>
          </a:p>
          <a:p>
            <a:pPr algn="ctr"/>
            <a:r>
              <a:rPr lang="en-US" sz="1800" b="1" u="sng" kern="1200" dirty="0">
                <a:solidFill>
                  <a:schemeClr val="tx1"/>
                </a:solidFill>
                <a:latin typeface="+mn-lt"/>
                <a:ea typeface="+mn-ea"/>
                <a:cs typeface="+mn-cs"/>
              </a:rPr>
              <a:t>Acknowledgement</a:t>
            </a:r>
          </a:p>
          <a:p>
            <a:pPr algn="ctr"/>
            <a:r>
              <a:rPr lang="en-US" sz="1800" b="1" i="0" u="none" strike="noStrike" kern="1200" dirty="0">
                <a:solidFill>
                  <a:schemeClr val="tx1"/>
                </a:solidFill>
                <a:effectLst/>
                <a:latin typeface="+mn-lt"/>
                <a:ea typeface="+mn-ea"/>
                <a:cs typeface="+mn-cs"/>
              </a:rPr>
              <a:t>CDR Nicholas Cushman, PharmD, MHA, BCACP</a:t>
            </a:r>
          </a:p>
          <a:p>
            <a:pPr algn="ctr"/>
            <a:r>
              <a:rPr lang="en-US" sz="1800" b="1" dirty="0">
                <a:solidFill>
                  <a:schemeClr val="tx1"/>
                </a:solidFill>
              </a:rPr>
              <a:t>Indian Country</a:t>
            </a:r>
            <a:r>
              <a:rPr lang="en-US" sz="1800" b="1" kern="1200" dirty="0">
                <a:solidFill>
                  <a:schemeClr val="tx1"/>
                </a:solidFill>
                <a:latin typeface="+mn-lt"/>
                <a:ea typeface="+mn-ea"/>
                <a:cs typeface="+mn-cs"/>
              </a:rPr>
              <a:t> ECHO</a:t>
            </a:r>
            <a:endParaRPr lang="en-US" sz="1800" b="1" kern="1200" dirty="0">
              <a:solidFill>
                <a:schemeClr val="tx1"/>
              </a:solidFill>
              <a:latin typeface="+mn-lt"/>
            </a:endParaRPr>
          </a:p>
        </p:txBody>
      </p:sp>
      <p:sp>
        <p:nvSpPr>
          <p:cNvPr id="4" name="Slide Number Placeholder 3">
            <a:extLst>
              <a:ext uri="{FF2B5EF4-FFF2-40B4-BE49-F238E27FC236}">
                <a16:creationId xmlns:a16="http://schemas.microsoft.com/office/drawing/2014/main" id="{68AA2178-87A7-B2F6-62DC-7051802CA82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DA59CE-3BAE-A846-A35E-980854AB503F}" type="slidenum">
              <a:rPr lang="en-US">
                <a:solidFill>
                  <a:schemeClr val="tx1"/>
                </a:solidFill>
              </a:rPr>
              <a:pPr>
                <a:spcAft>
                  <a:spcPts val="600"/>
                </a:spcAft>
              </a:pPr>
              <a:t>23</a:t>
            </a:fld>
            <a:endParaRPr lang="en-US">
              <a:solidFill>
                <a:schemeClr val="tx1"/>
              </a:solidFill>
            </a:endParaRPr>
          </a:p>
        </p:txBody>
      </p:sp>
    </p:spTree>
    <p:extLst>
      <p:ext uri="{BB962C8B-B14F-4D97-AF65-F5344CB8AC3E}">
        <p14:creationId xmlns:p14="http://schemas.microsoft.com/office/powerpoint/2010/main" val="31856050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B0C427-3688-9513-72CC-DFA2C9401AB1}"/>
              </a:ext>
            </a:extLst>
          </p:cNvPr>
          <p:cNvSpPr>
            <a:spLocks noGrp="1"/>
          </p:cNvSpPr>
          <p:nvPr>
            <p:ph type="title"/>
          </p:nvPr>
        </p:nvSpPr>
        <p:spPr>
          <a:xfrm>
            <a:off x="838200" y="365125"/>
            <a:ext cx="10515600" cy="1325563"/>
          </a:xfrm>
        </p:spPr>
        <p:txBody>
          <a:bodyPr>
            <a:normAutofit/>
          </a:bodyPr>
          <a:lstStyle/>
          <a:p>
            <a:r>
              <a:rPr lang="en-US" sz="5400" b="1" dirty="0"/>
              <a:t>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1B742D-0B6B-30E5-5ACF-D1F5E4530245}"/>
              </a:ext>
            </a:extLst>
          </p:cNvPr>
          <p:cNvSpPr>
            <a:spLocks noGrp="1"/>
          </p:cNvSpPr>
          <p:nvPr>
            <p:ph idx="1"/>
          </p:nvPr>
        </p:nvSpPr>
        <p:spPr>
          <a:xfrm>
            <a:off x="215900" y="1847004"/>
            <a:ext cx="10515600" cy="4251960"/>
          </a:xfrm>
        </p:spPr>
        <p:txBody>
          <a:bodyPr>
            <a:normAutofit/>
          </a:bodyPr>
          <a:lstStyle/>
          <a:p>
            <a:pPr>
              <a:spcBef>
                <a:spcPts val="0"/>
              </a:spcBef>
              <a:spcAft>
                <a:spcPts val="0"/>
              </a:spcAft>
            </a:pPr>
            <a:endParaRPr lang="en-US" sz="1900" dirty="0">
              <a:effectLst/>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900" kern="100" dirty="0">
                <a:effectLst/>
                <a:ea typeface="Aptos" panose="020B0004020202020204" pitchFamily="34" charset="0"/>
                <a:cs typeface="Times New Roman" panose="02020603050405020304" pitchFamily="18" charset="0"/>
              </a:rPr>
              <a:t>Chronic hepatitis C (HCV) impacts around 70 million people worldwide and can lead to severe liver complications, including cirrhosis and hepatocellular carcinoma.</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900" dirty="0">
              <a:effectLst/>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900" dirty="0">
                <a:effectLst/>
                <a:ea typeface="Times New Roman" panose="02020603050405020304" pitchFamily="18" charset="0"/>
                <a:cs typeface="Times New Roman" panose="02020603050405020304" pitchFamily="18" charset="0"/>
              </a:rPr>
              <a:t>In 2021, the CDC identified 107,540 new chronic HCV diagnoses across the U.S. The age group with the newest cases was 30-39, followed by individuals aged 60 and older.</a:t>
            </a:r>
          </a:p>
          <a:p>
            <a:pPr marL="457200" marR="0" lvl="1" indent="0">
              <a:buSzPts val="1000"/>
              <a:buNone/>
              <a:tabLst>
                <a:tab pos="914400" algn="l"/>
              </a:tabLst>
            </a:pPr>
            <a:endParaRPr lang="en-US" sz="1900" dirty="0">
              <a:effectLst/>
              <a:ea typeface="Times New Roman" panose="02020603050405020304" pitchFamily="18" charset="0"/>
              <a:cs typeface="Times New Roman" panose="02020603050405020304" pitchFamily="18" charset="0"/>
            </a:endParaRPr>
          </a:p>
          <a:p>
            <a:pPr marL="742950" lvl="1" indent="-285750">
              <a:spcBef>
                <a:spcPts val="0"/>
              </a:spcBef>
              <a:buSzPts val="1000"/>
              <a:buFont typeface="Courier New" panose="02070309020205020404" pitchFamily="49" charset="0"/>
              <a:buChar char="o"/>
              <a:tabLst>
                <a:tab pos="914400" algn="l"/>
              </a:tabLst>
            </a:pPr>
            <a:r>
              <a:rPr lang="en-US" sz="1900" kern="100" dirty="0">
                <a:effectLst/>
                <a:ea typeface="Aptos" panose="020B0004020202020204" pitchFamily="34" charset="0"/>
                <a:cs typeface="Times New Roman" panose="02020603050405020304" pitchFamily="18" charset="0"/>
              </a:rPr>
              <a:t>Direct Acting Antivirals of Focus: Epclusa</a:t>
            </a:r>
            <a:r>
              <a:rPr lang="en-US" sz="1900" dirty="0"/>
              <a:t>®</a:t>
            </a:r>
            <a:r>
              <a:rPr lang="en-US" sz="1900" kern="100" dirty="0">
                <a:effectLst/>
                <a:ea typeface="Aptos" panose="020B0004020202020204" pitchFamily="34" charset="0"/>
                <a:cs typeface="Times New Roman" panose="02020603050405020304" pitchFamily="18" charset="0"/>
              </a:rPr>
              <a:t> (sofosbuvir/velpatasvir) and Mavyret</a:t>
            </a:r>
            <a:r>
              <a:rPr lang="en-US" sz="1900" dirty="0"/>
              <a:t>®</a:t>
            </a:r>
          </a:p>
          <a:p>
            <a:pPr marL="457200" lvl="1" indent="0">
              <a:spcBef>
                <a:spcPts val="0"/>
              </a:spcBef>
              <a:buSzPts val="1000"/>
              <a:buNone/>
              <a:tabLst>
                <a:tab pos="914400" algn="l"/>
              </a:tabLst>
            </a:pPr>
            <a:r>
              <a:rPr lang="en-US" sz="1900" kern="100" dirty="0">
                <a:ea typeface="Aptos" panose="020B0004020202020204" pitchFamily="34" charset="0"/>
                <a:cs typeface="Times New Roman" panose="02020603050405020304" pitchFamily="18" charset="0"/>
              </a:rPr>
              <a:t>     </a:t>
            </a:r>
            <a:r>
              <a:rPr lang="en-US" sz="1900" kern="100" dirty="0">
                <a:effectLst/>
                <a:ea typeface="Aptos" panose="020B0004020202020204" pitchFamily="34" charset="0"/>
                <a:cs typeface="Times New Roman" panose="02020603050405020304" pitchFamily="18" charset="0"/>
              </a:rPr>
              <a:t>(glecaprevir/pibrentasvir) have shown over 95% cure rates in HCV across multiple genotypes.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900" kern="100" dirty="0">
              <a:effectLst/>
              <a:ea typeface="Aptos" panose="020B0004020202020204" pitchFamily="34" charset="0"/>
              <a:cs typeface="Times New Roman" panose="02020603050405020304" pitchFamily="18" charset="0"/>
            </a:endParaRPr>
          </a:p>
          <a:p>
            <a:pPr marL="742950" lvl="1" indent="-285750">
              <a:spcBef>
                <a:spcPts val="0"/>
              </a:spcBef>
              <a:buSzPts val="1000"/>
              <a:buFont typeface="Courier New" panose="02070309020205020404" pitchFamily="49" charset="0"/>
              <a:buChar char="o"/>
              <a:tabLst>
                <a:tab pos="9144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Although DAAs have transformed HCV therapy with high cure rates and minimal side effects, there is limited data on DAA use in patients who require tablet manipulation due to conditions like dysphagia.</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900" kern="100" dirty="0">
              <a:effectLst/>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0DFBD2-D6A6-7C83-AE1A-D8CAA07EFE70}"/>
              </a:ext>
            </a:extLst>
          </p:cNvPr>
          <p:cNvSpPr>
            <a:spLocks noGrp="1"/>
          </p:cNvSpPr>
          <p:nvPr>
            <p:ph type="sldNum" sz="quarter" idx="12"/>
          </p:nvPr>
        </p:nvSpPr>
        <p:spPr/>
        <p:txBody>
          <a:bodyPr/>
          <a:lstStyle/>
          <a:p>
            <a:fld id="{B6DA59CE-3BAE-A846-A35E-980854AB503F}" type="slidenum">
              <a:rPr lang="en-US" smtClean="0"/>
              <a:t>3</a:t>
            </a:fld>
            <a:endParaRPr lang="en-US" dirty="0"/>
          </a:p>
        </p:txBody>
      </p:sp>
      <p:sp>
        <p:nvSpPr>
          <p:cNvPr id="5" name="TextBox 4">
            <a:extLst>
              <a:ext uri="{FF2B5EF4-FFF2-40B4-BE49-F238E27FC236}">
                <a16:creationId xmlns:a16="http://schemas.microsoft.com/office/drawing/2014/main" id="{D28DADD5-30CF-C087-E42F-60CE651465F4}"/>
              </a:ext>
            </a:extLst>
          </p:cNvPr>
          <p:cNvSpPr txBox="1"/>
          <p:nvPr/>
        </p:nvSpPr>
        <p:spPr>
          <a:xfrm>
            <a:off x="669036" y="6250307"/>
            <a:ext cx="10515600" cy="707886"/>
          </a:xfrm>
          <a:prstGeom prst="rect">
            <a:avLst/>
          </a:prstGeom>
          <a:noFill/>
        </p:spPr>
        <p:txBody>
          <a:bodyPr wrap="square" rtlCol="0">
            <a:spAutoFit/>
          </a:bodyPr>
          <a:lstStyle/>
          <a:p>
            <a:pPr algn="l"/>
            <a:r>
              <a:rPr lang="en-US" sz="1000" b="0" i="0" u="none" strike="noStrike" dirty="0">
                <a:solidFill>
                  <a:srgbClr val="000000"/>
                </a:solidFill>
                <a:effectLst/>
              </a:rPr>
              <a:t>HCV Epidemiology in the United States. Hepatitis C Online. January 2, 2024. </a:t>
            </a:r>
            <a:r>
              <a:rPr lang="en-US" sz="1000" b="0" i="0" u="none" strike="noStrike" dirty="0">
                <a:solidFill>
                  <a:srgbClr val="000000"/>
                </a:solidFill>
                <a:effectLst/>
                <a:hlinkClick r:id="rId3"/>
              </a:rPr>
              <a:t>https://www.hepatitisc.uw.edu/go/screening-diagnosis/epidemiology-us/core-concept/all</a:t>
            </a:r>
            <a:r>
              <a:rPr lang="en-US" sz="1000" b="0" i="0" u="none" strike="noStrike" dirty="0">
                <a:solidFill>
                  <a:srgbClr val="000000"/>
                </a:solidFill>
                <a:effectLst/>
              </a:rPr>
              <a:t>.</a:t>
            </a:r>
          </a:p>
          <a:p>
            <a:r>
              <a:rPr lang="en-US" sz="1000" i="1" dirty="0">
                <a:solidFill>
                  <a:srgbClr val="242424"/>
                </a:solidFill>
                <a:effectLst/>
              </a:rPr>
              <a:t>Whelchel K, Zuckerman AD, Koren DE, Derrick C, Bouchard J, Chastain CA. Crushing and</a:t>
            </a:r>
            <a:r>
              <a:rPr lang="en-US" sz="1000" dirty="0">
                <a:solidFill>
                  <a:srgbClr val="242424"/>
                </a:solidFill>
              </a:rPr>
              <a:t> </a:t>
            </a:r>
            <a:r>
              <a:rPr lang="en-US" sz="1000" i="1" dirty="0">
                <a:solidFill>
                  <a:srgbClr val="242424"/>
                </a:solidFill>
                <a:effectLst/>
              </a:rPr>
              <a:t>Splitting Direct-Acting Antivirals for Hepatitis C Virus Treatment: A Case Series and Literature</a:t>
            </a:r>
            <a:r>
              <a:rPr lang="en-US" sz="1000" dirty="0">
                <a:solidFill>
                  <a:srgbClr val="242424"/>
                </a:solidFill>
              </a:rPr>
              <a:t> </a:t>
            </a:r>
            <a:r>
              <a:rPr lang="en-US" sz="1000" i="1" dirty="0">
                <a:solidFill>
                  <a:srgbClr val="242424"/>
                </a:solidFill>
                <a:effectLst/>
              </a:rPr>
              <a:t>Review. Open forum infectious diseases. 2021;8(11):ofab525.</a:t>
            </a:r>
            <a:endParaRPr lang="en-US" sz="1000" dirty="0">
              <a:solidFill>
                <a:srgbClr val="242424"/>
              </a:solidFill>
              <a:effectLst/>
            </a:endParaRPr>
          </a:p>
          <a:p>
            <a:pPr algn="l"/>
            <a:r>
              <a:rPr lang="en-US" sz="1000" b="0" i="0" u="none" strike="noStrike" dirty="0">
                <a:solidFill>
                  <a:srgbClr val="000000"/>
                </a:solidFill>
                <a:effectLst/>
              </a:rPr>
              <a:t> </a:t>
            </a:r>
          </a:p>
        </p:txBody>
      </p:sp>
    </p:spTree>
    <p:extLst>
      <p:ext uri="{BB962C8B-B14F-4D97-AF65-F5344CB8AC3E}">
        <p14:creationId xmlns:p14="http://schemas.microsoft.com/office/powerpoint/2010/main" val="9280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5C42E5-F677-9393-40E6-42FC146D109C}"/>
              </a:ext>
            </a:extLst>
          </p:cNvPr>
          <p:cNvSpPr>
            <a:spLocks noGrp="1"/>
          </p:cNvSpPr>
          <p:nvPr>
            <p:ph type="title"/>
          </p:nvPr>
        </p:nvSpPr>
        <p:spPr>
          <a:xfrm>
            <a:off x="160638" y="208232"/>
            <a:ext cx="4263081" cy="2371148"/>
          </a:xfrm>
          <a:prstGeom prst="ellipse">
            <a:avLst/>
          </a:prstGeom>
          <a:ln>
            <a:noFill/>
          </a:ln>
        </p:spPr>
        <p:txBody>
          <a:bodyPr vert="horz" lIns="91440" tIns="45720" rIns="91440" bIns="45720" rtlCol="0" anchor="ctr">
            <a:normAutofit/>
          </a:bodyPr>
          <a:lstStyle/>
          <a:p>
            <a:r>
              <a:rPr lang="en-US" sz="5400" b="1" kern="1200" dirty="0">
                <a:solidFill>
                  <a:srgbClr val="FFFFFF"/>
                </a:solidFill>
                <a:latin typeface="+mj-lt"/>
                <a:ea typeface="+mj-ea"/>
                <a:cs typeface="+mj-cs"/>
              </a:rPr>
              <a:t>Overview</a:t>
            </a:r>
          </a:p>
        </p:txBody>
      </p:sp>
      <p:pic>
        <p:nvPicPr>
          <p:cNvPr id="5" name="Content Placeholder 4" descr="A screenshot of a medical report&#10;&#10;Description automatically generated">
            <a:extLst>
              <a:ext uri="{FF2B5EF4-FFF2-40B4-BE49-F238E27FC236}">
                <a16:creationId xmlns:a16="http://schemas.microsoft.com/office/drawing/2014/main" id="{00762800-2C2E-6CF2-9F4A-961B39148BFD}"/>
              </a:ext>
            </a:extLst>
          </p:cNvPr>
          <p:cNvPicPr>
            <a:picLocks noGrp="1" noChangeAspect="1"/>
          </p:cNvPicPr>
          <p:nvPr>
            <p:ph idx="1"/>
          </p:nvPr>
        </p:nvPicPr>
        <p:blipFill>
          <a:blip r:embed="rId3"/>
          <a:stretch>
            <a:fillRect/>
          </a:stretch>
        </p:blipFill>
        <p:spPr>
          <a:xfrm>
            <a:off x="4086225" y="1066090"/>
            <a:ext cx="7811485" cy="5252627"/>
          </a:xfrm>
          <a:prstGeom prst="rect">
            <a:avLst/>
          </a:prstGeom>
        </p:spPr>
      </p:pic>
      <p:sp>
        <p:nvSpPr>
          <p:cNvPr id="9" name="TextBox 8">
            <a:extLst>
              <a:ext uri="{FF2B5EF4-FFF2-40B4-BE49-F238E27FC236}">
                <a16:creationId xmlns:a16="http://schemas.microsoft.com/office/drawing/2014/main" id="{78ABA900-A4A4-A596-EAA7-CC6B9667163A}"/>
              </a:ext>
            </a:extLst>
          </p:cNvPr>
          <p:cNvSpPr txBox="1"/>
          <p:nvPr/>
        </p:nvSpPr>
        <p:spPr>
          <a:xfrm>
            <a:off x="4423718" y="321276"/>
            <a:ext cx="7473991" cy="707886"/>
          </a:xfrm>
          <a:prstGeom prst="rect">
            <a:avLst/>
          </a:prstGeom>
          <a:noFill/>
        </p:spPr>
        <p:txBody>
          <a:bodyPr wrap="square" rtlCol="0">
            <a:spAutoFit/>
          </a:bodyPr>
          <a:lstStyle/>
          <a:p>
            <a:r>
              <a:rPr lang="en-US" sz="4000" b="1" dirty="0"/>
              <a:t>HCV Stats in AI/AN Population</a:t>
            </a:r>
          </a:p>
        </p:txBody>
      </p:sp>
      <p:sp>
        <p:nvSpPr>
          <p:cNvPr id="11" name="Slide Number Placeholder 10">
            <a:extLst>
              <a:ext uri="{FF2B5EF4-FFF2-40B4-BE49-F238E27FC236}">
                <a16:creationId xmlns:a16="http://schemas.microsoft.com/office/drawing/2014/main" id="{01999FE5-2F89-508F-AC8C-CE108EA72858}"/>
              </a:ext>
            </a:extLst>
          </p:cNvPr>
          <p:cNvSpPr>
            <a:spLocks noGrp="1"/>
          </p:cNvSpPr>
          <p:nvPr>
            <p:ph type="sldNum" sz="quarter" idx="12"/>
          </p:nvPr>
        </p:nvSpPr>
        <p:spPr/>
        <p:txBody>
          <a:bodyPr/>
          <a:lstStyle/>
          <a:p>
            <a:fld id="{B6DA59CE-3BAE-A846-A35E-980854AB503F}" type="slidenum">
              <a:rPr lang="en-US" smtClean="0"/>
              <a:t>4</a:t>
            </a:fld>
            <a:endParaRPr lang="en-US" dirty="0"/>
          </a:p>
        </p:txBody>
      </p:sp>
      <p:sp>
        <p:nvSpPr>
          <p:cNvPr id="14" name="TextBox 13">
            <a:extLst>
              <a:ext uri="{FF2B5EF4-FFF2-40B4-BE49-F238E27FC236}">
                <a16:creationId xmlns:a16="http://schemas.microsoft.com/office/drawing/2014/main" id="{FB7936F2-973B-B757-ED68-38C3DD024B67}"/>
              </a:ext>
            </a:extLst>
          </p:cNvPr>
          <p:cNvSpPr txBox="1"/>
          <p:nvPr/>
        </p:nvSpPr>
        <p:spPr>
          <a:xfrm>
            <a:off x="0" y="6518963"/>
            <a:ext cx="11034584" cy="261610"/>
          </a:xfrm>
          <a:prstGeom prst="rect">
            <a:avLst/>
          </a:prstGeom>
          <a:noFill/>
        </p:spPr>
        <p:txBody>
          <a:bodyPr wrap="square" rtlCol="0">
            <a:spAutoFit/>
          </a:bodyPr>
          <a:lstStyle/>
          <a:p>
            <a:r>
              <a:rPr lang="en-US" sz="1100" b="0" i="0" u="none" strike="noStrike" dirty="0">
                <a:solidFill>
                  <a:srgbClr val="000000"/>
                </a:solidFill>
                <a:effectLst/>
              </a:rPr>
              <a:t>Hepatitis and American Indians/Alaska natives. U.S. Department of Health and Human Services. October 29, 2024. Accessed November 4, 2024. </a:t>
            </a:r>
            <a:endParaRPr lang="en-US" sz="1100" dirty="0"/>
          </a:p>
        </p:txBody>
      </p:sp>
    </p:spTree>
    <p:extLst>
      <p:ext uri="{BB962C8B-B14F-4D97-AF65-F5344CB8AC3E}">
        <p14:creationId xmlns:p14="http://schemas.microsoft.com/office/powerpoint/2010/main" val="11493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5D91-CE51-A71B-2E1D-4CFC807C1DD7}"/>
              </a:ext>
            </a:extLst>
          </p:cNvPr>
          <p:cNvSpPr>
            <a:spLocks noGrp="1"/>
          </p:cNvSpPr>
          <p:nvPr>
            <p:ph type="title"/>
          </p:nvPr>
        </p:nvSpPr>
        <p:spPr>
          <a:xfrm>
            <a:off x="838200" y="722476"/>
            <a:ext cx="10515600" cy="1325563"/>
          </a:xfrm>
        </p:spPr>
        <p:txBody>
          <a:bodyPr>
            <a:normAutofit/>
          </a:bodyPr>
          <a:lstStyle/>
          <a:p>
            <a:r>
              <a:rPr lang="en-US" sz="6600" b="1" dirty="0"/>
              <a:t>Significance</a:t>
            </a:r>
            <a:r>
              <a:rPr lang="en-US" sz="5400" b="1" dirty="0"/>
              <a:t> </a:t>
            </a:r>
          </a:p>
        </p:txBody>
      </p:sp>
      <p:graphicFrame>
        <p:nvGraphicFramePr>
          <p:cNvPr id="5" name="Content Placeholder 2">
            <a:extLst>
              <a:ext uri="{FF2B5EF4-FFF2-40B4-BE49-F238E27FC236}">
                <a16:creationId xmlns:a16="http://schemas.microsoft.com/office/drawing/2014/main" id="{F59B1B5D-84DD-4894-6DE7-72C882A75C2C}"/>
              </a:ext>
            </a:extLst>
          </p:cNvPr>
          <p:cNvGraphicFramePr>
            <a:graphicFrameLocks noGrp="1"/>
          </p:cNvGraphicFramePr>
          <p:nvPr>
            <p:ph idx="1"/>
            <p:extLst>
              <p:ext uri="{D42A27DB-BD31-4B8C-83A1-F6EECF244321}">
                <p14:modId xmlns:p14="http://schemas.microsoft.com/office/powerpoint/2010/main" val="1554467582"/>
              </p:ext>
            </p:extLst>
          </p:nvPr>
        </p:nvGraphicFramePr>
        <p:xfrm>
          <a:off x="838200" y="148538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1355747-6F23-9069-0A18-889E5822D66F}"/>
              </a:ext>
            </a:extLst>
          </p:cNvPr>
          <p:cNvSpPr>
            <a:spLocks noGrp="1"/>
          </p:cNvSpPr>
          <p:nvPr>
            <p:ph type="sldNum" sz="quarter" idx="12"/>
          </p:nvPr>
        </p:nvSpPr>
        <p:spPr/>
        <p:txBody>
          <a:bodyPr/>
          <a:lstStyle/>
          <a:p>
            <a:fld id="{B6DA59CE-3BAE-A846-A35E-980854AB503F}" type="slidenum">
              <a:rPr lang="en-US" smtClean="0"/>
              <a:t>5</a:t>
            </a:fld>
            <a:endParaRPr lang="en-US" dirty="0"/>
          </a:p>
        </p:txBody>
      </p:sp>
    </p:spTree>
    <p:extLst>
      <p:ext uri="{BB962C8B-B14F-4D97-AF65-F5344CB8AC3E}">
        <p14:creationId xmlns:p14="http://schemas.microsoft.com/office/powerpoint/2010/main" val="150380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4143CC-C926-891A-5823-63A9A2EAB3A3}"/>
              </a:ext>
            </a:extLst>
          </p:cNvPr>
          <p:cNvSpPr>
            <a:spLocks noGrp="1"/>
          </p:cNvSpPr>
          <p:nvPr>
            <p:ph type="title"/>
          </p:nvPr>
        </p:nvSpPr>
        <p:spPr>
          <a:xfrm>
            <a:off x="612648" y="365125"/>
            <a:ext cx="5295015" cy="2063808"/>
          </a:xfrm>
        </p:spPr>
        <p:txBody>
          <a:bodyPr anchor="b">
            <a:normAutofit/>
          </a:bodyPr>
          <a:lstStyle/>
          <a:p>
            <a:r>
              <a:rPr lang="en-US" sz="6600" b="1" dirty="0"/>
              <a:t>Epclusa®</a:t>
            </a:r>
          </a:p>
        </p:txBody>
      </p:sp>
      <p:sp>
        <p:nvSpPr>
          <p:cNvPr id="19"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8BA53F-B6F0-1B57-BD3E-F637347D609B}"/>
              </a:ext>
            </a:extLst>
          </p:cNvPr>
          <p:cNvSpPr>
            <a:spLocks noGrp="1"/>
          </p:cNvSpPr>
          <p:nvPr>
            <p:ph idx="1"/>
          </p:nvPr>
        </p:nvSpPr>
        <p:spPr>
          <a:xfrm>
            <a:off x="612648" y="2908005"/>
            <a:ext cx="5295015" cy="3268957"/>
          </a:xfrm>
        </p:spPr>
        <p:txBody>
          <a:bodyPr>
            <a:normAutofit/>
          </a:bodyPr>
          <a:lstStyle/>
          <a:p>
            <a:endParaRPr lang="en-US" sz="1500" dirty="0"/>
          </a:p>
          <a:p>
            <a:r>
              <a:rPr lang="en-US" sz="1500" b="1" dirty="0"/>
              <a:t>Composition: </a:t>
            </a:r>
            <a:r>
              <a:rPr lang="en-US" sz="1500" dirty="0"/>
              <a:t>Epclusa contains sofosbuvir a hepatitis C virus (HCV) nucleotide analog NS5B polymerase inhibitor, and velpatasvir, an HCV NS5A inhibitor, and targets multiple HCV genotypes.</a:t>
            </a:r>
          </a:p>
          <a:p>
            <a:r>
              <a:rPr lang="en-US" sz="1500" b="1" dirty="0"/>
              <a:t>Indications: </a:t>
            </a:r>
            <a:r>
              <a:rPr lang="en-US" sz="1500" dirty="0"/>
              <a:t>the treatment of adult patients and pediatric patients 3 years of age and older with chronic HCV genotype 1, 2, 3, 4, 5 or 6 infections:</a:t>
            </a:r>
          </a:p>
          <a:p>
            <a:pPr lvl="1"/>
            <a:r>
              <a:rPr lang="en-US" sz="1500" dirty="0"/>
              <a:t> Without cirrhosis or with compensated cirrhosis</a:t>
            </a:r>
          </a:p>
          <a:p>
            <a:pPr lvl="1"/>
            <a:r>
              <a:rPr lang="en-US" sz="1500" dirty="0"/>
              <a:t>HCV/HIV-1 coinfection</a:t>
            </a:r>
          </a:p>
          <a:p>
            <a:pPr lvl="1"/>
            <a:r>
              <a:rPr lang="en-US" sz="1500" dirty="0"/>
              <a:t>With decompensated cirrhosis for use in combination with ribavirin</a:t>
            </a:r>
          </a:p>
          <a:p>
            <a:endParaRPr lang="en-US" sz="1500" dirty="0"/>
          </a:p>
        </p:txBody>
      </p:sp>
      <p:pic>
        <p:nvPicPr>
          <p:cNvPr id="8" name="Picture 7" descr="Close-up of a pill with writing on it&#10;&#10;Description automatically generated">
            <a:extLst>
              <a:ext uri="{FF2B5EF4-FFF2-40B4-BE49-F238E27FC236}">
                <a16:creationId xmlns:a16="http://schemas.microsoft.com/office/drawing/2014/main" id="{A7A1FC65-6C81-0CE2-1676-C848D76F0765}"/>
              </a:ext>
            </a:extLst>
          </p:cNvPr>
          <p:cNvPicPr>
            <a:picLocks noChangeAspect="1"/>
          </p:cNvPicPr>
          <p:nvPr/>
        </p:nvPicPr>
        <p:blipFill>
          <a:blip r:embed="rId2"/>
          <a:stretch>
            <a:fillRect/>
          </a:stretch>
        </p:blipFill>
        <p:spPr>
          <a:xfrm>
            <a:off x="6396397" y="472861"/>
            <a:ext cx="2603605" cy="2663534"/>
          </a:xfrm>
          <a:prstGeom prst="rect">
            <a:avLst/>
          </a:prstGeom>
        </p:spPr>
      </p:pic>
      <p:pic>
        <p:nvPicPr>
          <p:cNvPr id="5" name="Picture 4" descr="A white bottle with a white label&#10;&#10;Description automatically generated">
            <a:extLst>
              <a:ext uri="{FF2B5EF4-FFF2-40B4-BE49-F238E27FC236}">
                <a16:creationId xmlns:a16="http://schemas.microsoft.com/office/drawing/2014/main" id="{A5F68319-2FFD-98AC-B178-440487FF3211}"/>
              </a:ext>
            </a:extLst>
          </p:cNvPr>
          <p:cNvPicPr>
            <a:picLocks noChangeAspect="1"/>
          </p:cNvPicPr>
          <p:nvPr/>
        </p:nvPicPr>
        <p:blipFill>
          <a:blip r:embed="rId3"/>
          <a:srcRect l="5478" r="3" b="3"/>
          <a:stretch/>
        </p:blipFill>
        <p:spPr>
          <a:xfrm>
            <a:off x="9224328" y="451479"/>
            <a:ext cx="2603605" cy="2706296"/>
          </a:xfrm>
          <a:prstGeom prst="rect">
            <a:avLst/>
          </a:prstGeom>
        </p:spPr>
      </p:pic>
      <p:pic>
        <p:nvPicPr>
          <p:cNvPr id="11" name="Picture 10" descr="A close-up of a package&#10;&#10;Description automatically generated">
            <a:extLst>
              <a:ext uri="{FF2B5EF4-FFF2-40B4-BE49-F238E27FC236}">
                <a16:creationId xmlns:a16="http://schemas.microsoft.com/office/drawing/2014/main" id="{52986A4F-A508-E057-7343-D895B2BDD624}"/>
              </a:ext>
            </a:extLst>
          </p:cNvPr>
          <p:cNvPicPr>
            <a:picLocks noChangeAspect="1"/>
          </p:cNvPicPr>
          <p:nvPr/>
        </p:nvPicPr>
        <p:blipFill>
          <a:blip r:embed="rId4"/>
          <a:stretch>
            <a:fillRect/>
          </a:stretch>
        </p:blipFill>
        <p:spPr>
          <a:xfrm>
            <a:off x="6396397" y="3504832"/>
            <a:ext cx="5431536" cy="2593557"/>
          </a:xfrm>
          <a:prstGeom prst="rect">
            <a:avLst/>
          </a:prstGeom>
        </p:spPr>
      </p:pic>
      <p:sp>
        <p:nvSpPr>
          <p:cNvPr id="6" name="TextBox 5">
            <a:extLst>
              <a:ext uri="{FF2B5EF4-FFF2-40B4-BE49-F238E27FC236}">
                <a16:creationId xmlns:a16="http://schemas.microsoft.com/office/drawing/2014/main" id="{F55796D6-7553-8FEA-47E3-7A2322F7C972}"/>
              </a:ext>
            </a:extLst>
          </p:cNvPr>
          <p:cNvSpPr txBox="1"/>
          <p:nvPr/>
        </p:nvSpPr>
        <p:spPr>
          <a:xfrm>
            <a:off x="478464" y="6581001"/>
            <a:ext cx="10324214" cy="630942"/>
          </a:xfrm>
          <a:prstGeom prst="rect">
            <a:avLst/>
          </a:prstGeom>
          <a:noFill/>
        </p:spPr>
        <p:txBody>
          <a:bodyPr wrap="square" rtlCol="0">
            <a:spAutoFit/>
          </a:bodyPr>
          <a:lstStyle/>
          <a:p>
            <a:pPr>
              <a:spcAft>
                <a:spcPts val="600"/>
              </a:spcAft>
            </a:pPr>
            <a:r>
              <a:rPr lang="en-US" sz="1200" dirty="0"/>
              <a:t>Gilead Sciences Inc, EPCLUSA® (sofosbuvir and velpatasvir) tablets, for oral use. US Prescribing Information. Foster City, CA.</a:t>
            </a:r>
          </a:p>
          <a:p>
            <a:pPr>
              <a:spcAft>
                <a:spcPts val="600"/>
              </a:spcAft>
            </a:pPr>
            <a:endParaRPr lang="en-US" dirty="0"/>
          </a:p>
        </p:txBody>
      </p:sp>
      <p:sp>
        <p:nvSpPr>
          <p:cNvPr id="13" name="Slide Number Placeholder 12">
            <a:extLst>
              <a:ext uri="{FF2B5EF4-FFF2-40B4-BE49-F238E27FC236}">
                <a16:creationId xmlns:a16="http://schemas.microsoft.com/office/drawing/2014/main" id="{3AA3E294-42F0-5356-3903-C2BCE08EC4ED}"/>
              </a:ext>
            </a:extLst>
          </p:cNvPr>
          <p:cNvSpPr>
            <a:spLocks noGrp="1"/>
          </p:cNvSpPr>
          <p:nvPr>
            <p:ph type="sldNum" sz="quarter" idx="12"/>
          </p:nvPr>
        </p:nvSpPr>
        <p:spPr/>
        <p:txBody>
          <a:bodyPr/>
          <a:lstStyle/>
          <a:p>
            <a:fld id="{B6DA59CE-3BAE-A846-A35E-980854AB503F}" type="slidenum">
              <a:rPr lang="en-US" smtClean="0"/>
              <a:t>6</a:t>
            </a:fld>
            <a:endParaRPr lang="en-US" dirty="0"/>
          </a:p>
        </p:txBody>
      </p:sp>
    </p:spTree>
    <p:extLst>
      <p:ext uri="{BB962C8B-B14F-4D97-AF65-F5344CB8AC3E}">
        <p14:creationId xmlns:p14="http://schemas.microsoft.com/office/powerpoint/2010/main" val="408785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3E3FA-BFEE-635D-63E8-010B36DEA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C82B7-B505-B99B-02BD-D5973473D7E5}"/>
              </a:ext>
            </a:extLst>
          </p:cNvPr>
          <p:cNvSpPr>
            <a:spLocks noGrp="1"/>
          </p:cNvSpPr>
          <p:nvPr>
            <p:ph type="title"/>
          </p:nvPr>
        </p:nvSpPr>
        <p:spPr>
          <a:xfrm>
            <a:off x="391491" y="456036"/>
            <a:ext cx="3932237" cy="869731"/>
          </a:xfrm>
        </p:spPr>
        <p:txBody>
          <a:bodyPr>
            <a:noAutofit/>
          </a:bodyPr>
          <a:lstStyle/>
          <a:p>
            <a:r>
              <a:rPr lang="en-US" sz="6600" b="1" dirty="0"/>
              <a:t>Epclusa®</a:t>
            </a:r>
          </a:p>
        </p:txBody>
      </p:sp>
      <p:graphicFrame>
        <p:nvGraphicFramePr>
          <p:cNvPr id="5" name="Content Placeholder 2">
            <a:extLst>
              <a:ext uri="{FF2B5EF4-FFF2-40B4-BE49-F238E27FC236}">
                <a16:creationId xmlns:a16="http://schemas.microsoft.com/office/drawing/2014/main" id="{E31CFE22-67CE-D430-0C4E-E9A650542394}"/>
              </a:ext>
            </a:extLst>
          </p:cNvPr>
          <p:cNvGraphicFramePr>
            <a:graphicFrameLocks noGrp="1"/>
          </p:cNvGraphicFramePr>
          <p:nvPr>
            <p:ph idx="1"/>
            <p:extLst>
              <p:ext uri="{D42A27DB-BD31-4B8C-83A1-F6EECF244321}">
                <p14:modId xmlns:p14="http://schemas.microsoft.com/office/powerpoint/2010/main" val="3387635988"/>
              </p:ext>
            </p:extLst>
          </p:nvPr>
        </p:nvGraphicFramePr>
        <p:xfrm>
          <a:off x="6512332" y="1513501"/>
          <a:ext cx="5480105" cy="4820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8A36282-2723-7CDA-D4E2-97DEFE8328B5}"/>
              </a:ext>
            </a:extLst>
          </p:cNvPr>
          <p:cNvSpPr txBox="1"/>
          <p:nvPr/>
        </p:nvSpPr>
        <p:spPr>
          <a:xfrm>
            <a:off x="146211" y="6538912"/>
            <a:ext cx="10324214" cy="553998"/>
          </a:xfrm>
          <a:prstGeom prst="rect">
            <a:avLst/>
          </a:prstGeom>
          <a:noFill/>
        </p:spPr>
        <p:txBody>
          <a:bodyPr wrap="square" rtlCol="0">
            <a:spAutoFit/>
          </a:bodyPr>
          <a:lstStyle/>
          <a:p>
            <a:r>
              <a:rPr lang="en-US" sz="1200" dirty="0"/>
              <a:t>Gilead Sciences Inc, EPCLUSA® (sofosbuvir and velpatasvir) tablets, for oral use. US Prescribing Information. Foster City, CA.</a:t>
            </a:r>
          </a:p>
          <a:p>
            <a:endParaRPr lang="en-US" dirty="0"/>
          </a:p>
        </p:txBody>
      </p:sp>
      <p:pic>
        <p:nvPicPr>
          <p:cNvPr id="6" name="Picture 5" descr="A table of medication&#10;&#10;Description automatically generated">
            <a:extLst>
              <a:ext uri="{FF2B5EF4-FFF2-40B4-BE49-F238E27FC236}">
                <a16:creationId xmlns:a16="http://schemas.microsoft.com/office/drawing/2014/main" id="{BC7F8A1D-56E9-B50D-7832-53525FF77587}"/>
              </a:ext>
            </a:extLst>
          </p:cNvPr>
          <p:cNvPicPr>
            <a:picLocks noChangeAspect="1"/>
          </p:cNvPicPr>
          <p:nvPr/>
        </p:nvPicPr>
        <p:blipFill>
          <a:blip r:embed="rId8"/>
          <a:stretch>
            <a:fillRect/>
          </a:stretch>
        </p:blipFill>
        <p:spPr>
          <a:xfrm>
            <a:off x="199563" y="1851913"/>
            <a:ext cx="6071900" cy="4143703"/>
          </a:xfrm>
          <a:prstGeom prst="rect">
            <a:avLst/>
          </a:prstGeom>
          <a:ln w="19050">
            <a:solidFill>
              <a:schemeClr val="tx1"/>
            </a:solidFill>
          </a:ln>
        </p:spPr>
      </p:pic>
      <p:sp>
        <p:nvSpPr>
          <p:cNvPr id="9" name="Slide Number Placeholder 8">
            <a:extLst>
              <a:ext uri="{FF2B5EF4-FFF2-40B4-BE49-F238E27FC236}">
                <a16:creationId xmlns:a16="http://schemas.microsoft.com/office/drawing/2014/main" id="{7B7E4FD8-7901-F21D-5C4D-EC66B7AE7ECE}"/>
              </a:ext>
            </a:extLst>
          </p:cNvPr>
          <p:cNvSpPr>
            <a:spLocks noGrp="1"/>
          </p:cNvSpPr>
          <p:nvPr>
            <p:ph type="sldNum" sz="quarter" idx="12"/>
          </p:nvPr>
        </p:nvSpPr>
        <p:spPr/>
        <p:txBody>
          <a:bodyPr/>
          <a:lstStyle/>
          <a:p>
            <a:fld id="{B6DA59CE-3BAE-A846-A35E-980854AB503F}" type="slidenum">
              <a:rPr lang="en-US" smtClean="0"/>
              <a:t>7</a:t>
            </a:fld>
            <a:endParaRPr lang="en-US" dirty="0"/>
          </a:p>
        </p:txBody>
      </p:sp>
    </p:spTree>
    <p:extLst>
      <p:ext uri="{BB962C8B-B14F-4D97-AF65-F5344CB8AC3E}">
        <p14:creationId xmlns:p14="http://schemas.microsoft.com/office/powerpoint/2010/main" val="314551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44839-BFEC-0F29-4E52-9469583C76E2}"/>
              </a:ext>
            </a:extLst>
          </p:cNvPr>
          <p:cNvSpPr>
            <a:spLocks noGrp="1"/>
          </p:cNvSpPr>
          <p:nvPr>
            <p:ph idx="1"/>
          </p:nvPr>
        </p:nvSpPr>
        <p:spPr>
          <a:xfrm>
            <a:off x="922283" y="5265683"/>
            <a:ext cx="10515600" cy="1405266"/>
          </a:xfrm>
        </p:spPr>
        <p:txBody>
          <a:bodyPr>
            <a:normAutofit/>
          </a:bodyPr>
          <a:lstStyle/>
          <a:p>
            <a:pPr marL="0" indent="0">
              <a:buNone/>
            </a:pPr>
            <a:r>
              <a:rPr lang="en-US" dirty="0">
                <a:hlinkClick r:id="rId2"/>
              </a:rPr>
              <a:t>“</a:t>
            </a:r>
            <a:r>
              <a:rPr lang="en-US" i="1" dirty="0">
                <a:solidFill>
                  <a:srgbClr val="242424"/>
                </a:solidFill>
                <a:effectLst/>
                <a:hlinkClick r:id="rId2"/>
              </a:rPr>
              <a:t>There are </a:t>
            </a:r>
            <a:r>
              <a:rPr lang="en-US" b="1" i="1" dirty="0">
                <a:solidFill>
                  <a:srgbClr val="242424"/>
                </a:solidFill>
                <a:effectLst/>
                <a:hlinkClick r:id="rId2"/>
              </a:rPr>
              <a:t>no Gilead studies </a:t>
            </a:r>
            <a:r>
              <a:rPr lang="en-US" i="1" dirty="0">
                <a:solidFill>
                  <a:srgbClr val="242424"/>
                </a:solidFill>
                <a:effectLst/>
                <a:hlinkClick r:id="rId2"/>
              </a:rPr>
              <a:t>evaluating the efficacy, safety, and PK parameters of a disintegrated, crushed, or split SOF/VEL tablet versus the whole tablet in a randomized</a:t>
            </a:r>
            <a:r>
              <a:rPr lang="en-US" dirty="0">
                <a:solidFill>
                  <a:srgbClr val="242424"/>
                </a:solidFill>
                <a:hlinkClick r:id="rId2"/>
              </a:rPr>
              <a:t> </a:t>
            </a:r>
            <a:r>
              <a:rPr lang="en-US" i="1" dirty="0">
                <a:solidFill>
                  <a:srgbClr val="242424"/>
                </a:solidFill>
                <a:effectLst/>
                <a:hlinkClick r:id="rId2"/>
              </a:rPr>
              <a:t>controlled trial.”</a:t>
            </a:r>
            <a:endParaRPr lang="en-US" dirty="0">
              <a:solidFill>
                <a:srgbClr val="242424"/>
              </a:solidFill>
              <a:effectLst/>
            </a:endParaRPr>
          </a:p>
          <a:p>
            <a:endParaRPr lang="en-US" dirty="0"/>
          </a:p>
        </p:txBody>
      </p:sp>
      <p:pic>
        <p:nvPicPr>
          <p:cNvPr id="5" name="Picture 4" descr="A close-up of a prescription&#10;&#10;Description automatically generated">
            <a:hlinkClick r:id="rId2"/>
            <a:extLst>
              <a:ext uri="{FF2B5EF4-FFF2-40B4-BE49-F238E27FC236}">
                <a16:creationId xmlns:a16="http://schemas.microsoft.com/office/drawing/2014/main" id="{54A72CBD-AC64-CB13-2C69-96DD45A69E13}"/>
              </a:ext>
            </a:extLst>
          </p:cNvPr>
          <p:cNvPicPr>
            <a:picLocks noChangeAspect="1"/>
          </p:cNvPicPr>
          <p:nvPr/>
        </p:nvPicPr>
        <p:blipFill>
          <a:blip r:embed="rId3"/>
          <a:stretch>
            <a:fillRect/>
          </a:stretch>
        </p:blipFill>
        <p:spPr>
          <a:xfrm>
            <a:off x="308085" y="567560"/>
            <a:ext cx="11263804" cy="4414918"/>
          </a:xfrm>
          <a:prstGeom prst="rect">
            <a:avLst/>
          </a:prstGeom>
        </p:spPr>
      </p:pic>
      <p:sp>
        <p:nvSpPr>
          <p:cNvPr id="2" name="Slide Number Placeholder 1">
            <a:extLst>
              <a:ext uri="{FF2B5EF4-FFF2-40B4-BE49-F238E27FC236}">
                <a16:creationId xmlns:a16="http://schemas.microsoft.com/office/drawing/2014/main" id="{B1E21AD1-8571-83BD-D13C-BFCD197B0A08}"/>
              </a:ext>
            </a:extLst>
          </p:cNvPr>
          <p:cNvSpPr>
            <a:spLocks noGrp="1"/>
          </p:cNvSpPr>
          <p:nvPr>
            <p:ph type="sldNum" sz="quarter" idx="12"/>
          </p:nvPr>
        </p:nvSpPr>
        <p:spPr/>
        <p:txBody>
          <a:bodyPr/>
          <a:lstStyle/>
          <a:p>
            <a:fld id="{B6DA59CE-3BAE-A846-A35E-980854AB503F}" type="slidenum">
              <a:rPr lang="en-US" smtClean="0"/>
              <a:t>8</a:t>
            </a:fld>
            <a:endParaRPr lang="en-US" dirty="0"/>
          </a:p>
        </p:txBody>
      </p:sp>
    </p:spTree>
    <p:extLst>
      <p:ext uri="{BB962C8B-B14F-4D97-AF65-F5344CB8AC3E}">
        <p14:creationId xmlns:p14="http://schemas.microsoft.com/office/powerpoint/2010/main" val="329963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656534-FA8B-5B5A-7CCA-DC7D22F4E69D}"/>
              </a:ext>
            </a:extLst>
          </p:cNvPr>
          <p:cNvSpPr>
            <a:spLocks noGrp="1"/>
          </p:cNvSpPr>
          <p:nvPr>
            <p:ph type="title"/>
          </p:nvPr>
        </p:nvSpPr>
        <p:spPr>
          <a:xfrm>
            <a:off x="612648" y="365125"/>
            <a:ext cx="5295015" cy="2063808"/>
          </a:xfrm>
        </p:spPr>
        <p:txBody>
          <a:bodyPr anchor="b">
            <a:normAutofit/>
          </a:bodyPr>
          <a:lstStyle/>
          <a:p>
            <a:r>
              <a:rPr lang="en-US" sz="6600" b="1" dirty="0"/>
              <a:t>Mavyret®</a:t>
            </a:r>
          </a:p>
        </p:txBody>
      </p:sp>
      <p:sp>
        <p:nvSpPr>
          <p:cNvPr id="29"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BA0512-56B0-43BF-3F1F-1DE3742C5050}"/>
              </a:ext>
            </a:extLst>
          </p:cNvPr>
          <p:cNvSpPr>
            <a:spLocks noGrp="1"/>
          </p:cNvSpPr>
          <p:nvPr>
            <p:ph idx="1"/>
          </p:nvPr>
        </p:nvSpPr>
        <p:spPr>
          <a:xfrm>
            <a:off x="333440" y="3008360"/>
            <a:ext cx="5295015" cy="3268957"/>
          </a:xfrm>
        </p:spPr>
        <p:txBody>
          <a:bodyPr>
            <a:normAutofit/>
          </a:bodyPr>
          <a:lstStyle/>
          <a:p>
            <a:endParaRPr lang="en-US" sz="1500" dirty="0"/>
          </a:p>
          <a:p>
            <a:r>
              <a:rPr lang="en-US" sz="1500" b="1" dirty="0"/>
              <a:t>Composition: </a:t>
            </a:r>
            <a:r>
              <a:rPr lang="en-US" sz="1500" dirty="0"/>
              <a:t>Mavyret combines glecaprevir, a hepatitis C virus (HCV) NS3/4A protease inhibitor, and pibrentasvir, an HCV NS5A inhibitor effective against HCV genotypes 1-6.</a:t>
            </a:r>
          </a:p>
          <a:p>
            <a:r>
              <a:rPr lang="en-US" sz="1500" b="1" dirty="0"/>
              <a:t>Indications: </a:t>
            </a:r>
            <a:r>
              <a:rPr lang="en-US" sz="1500" dirty="0"/>
              <a:t>the treatment of adult patients and pediatric patients 3 years of age and older with chronic HCV genotype 1, 2, 3, 4, 5 or 6 infections:</a:t>
            </a:r>
          </a:p>
          <a:p>
            <a:pPr lvl="1"/>
            <a:r>
              <a:rPr lang="en-US" sz="1500" dirty="0"/>
              <a:t>Without cirrhosis or with compensated cirrhosis</a:t>
            </a:r>
          </a:p>
          <a:p>
            <a:pPr lvl="1"/>
            <a:r>
              <a:rPr lang="en-US" sz="1500" dirty="0"/>
              <a:t>HCV genotype 1 infection, who previously have been treated with a regimen containing an HCV NS5A inhibitor or an NS3/4A protease inhibitor, but not both.</a:t>
            </a:r>
          </a:p>
          <a:p>
            <a:endParaRPr lang="en-US" sz="1500" dirty="0"/>
          </a:p>
        </p:txBody>
      </p:sp>
      <p:pic>
        <p:nvPicPr>
          <p:cNvPr id="9" name="Picture 8" descr="A close up of a pill&#10;&#10;Description automatically generated">
            <a:extLst>
              <a:ext uri="{FF2B5EF4-FFF2-40B4-BE49-F238E27FC236}">
                <a16:creationId xmlns:a16="http://schemas.microsoft.com/office/drawing/2014/main" id="{EB046628-9547-AFA4-CFE9-7887DC1312A7}"/>
              </a:ext>
            </a:extLst>
          </p:cNvPr>
          <p:cNvPicPr>
            <a:picLocks noChangeAspect="1"/>
          </p:cNvPicPr>
          <p:nvPr/>
        </p:nvPicPr>
        <p:blipFill>
          <a:blip r:embed="rId3"/>
          <a:stretch>
            <a:fillRect/>
          </a:stretch>
        </p:blipFill>
        <p:spPr>
          <a:xfrm>
            <a:off x="5907663" y="712687"/>
            <a:ext cx="2904002" cy="2004775"/>
          </a:xfrm>
          <a:prstGeom prst="rect">
            <a:avLst/>
          </a:prstGeom>
        </p:spPr>
      </p:pic>
      <p:pic>
        <p:nvPicPr>
          <p:cNvPr id="5" name="Picture 4" descr="A white box with yellow orange and red colors&#10;&#10;Description automatically generated">
            <a:extLst>
              <a:ext uri="{FF2B5EF4-FFF2-40B4-BE49-F238E27FC236}">
                <a16:creationId xmlns:a16="http://schemas.microsoft.com/office/drawing/2014/main" id="{B08718E1-F22D-BF60-DC38-59D64D541340}"/>
              </a:ext>
            </a:extLst>
          </p:cNvPr>
          <p:cNvPicPr>
            <a:picLocks noChangeAspect="1"/>
          </p:cNvPicPr>
          <p:nvPr/>
        </p:nvPicPr>
        <p:blipFill>
          <a:blip r:embed="rId4"/>
          <a:stretch>
            <a:fillRect/>
          </a:stretch>
        </p:blipFill>
        <p:spPr>
          <a:xfrm>
            <a:off x="8983352" y="509238"/>
            <a:ext cx="3205600" cy="2664885"/>
          </a:xfrm>
          <a:prstGeom prst="rect">
            <a:avLst/>
          </a:prstGeom>
        </p:spPr>
      </p:pic>
      <p:pic>
        <p:nvPicPr>
          <p:cNvPr id="7" name="Picture 6" descr="A close-up of a label&#10;&#10;Description automatically generated">
            <a:extLst>
              <a:ext uri="{FF2B5EF4-FFF2-40B4-BE49-F238E27FC236}">
                <a16:creationId xmlns:a16="http://schemas.microsoft.com/office/drawing/2014/main" id="{51659033-84DB-C7DE-11A8-EE2EEBCD0C37}"/>
              </a:ext>
            </a:extLst>
          </p:cNvPr>
          <p:cNvPicPr>
            <a:picLocks noChangeAspect="1"/>
          </p:cNvPicPr>
          <p:nvPr/>
        </p:nvPicPr>
        <p:blipFill>
          <a:blip r:embed="rId5"/>
          <a:stretch>
            <a:fillRect/>
          </a:stretch>
        </p:blipFill>
        <p:spPr>
          <a:xfrm>
            <a:off x="6396397" y="3430148"/>
            <a:ext cx="5431536" cy="2742925"/>
          </a:xfrm>
          <a:prstGeom prst="rect">
            <a:avLst/>
          </a:prstGeom>
        </p:spPr>
      </p:pic>
      <p:sp>
        <p:nvSpPr>
          <p:cNvPr id="11" name="Slide Number Placeholder 10">
            <a:extLst>
              <a:ext uri="{FF2B5EF4-FFF2-40B4-BE49-F238E27FC236}">
                <a16:creationId xmlns:a16="http://schemas.microsoft.com/office/drawing/2014/main" id="{C57C8C01-4C7D-23E5-61DA-33BBF33B5D66}"/>
              </a:ext>
            </a:extLst>
          </p:cNvPr>
          <p:cNvSpPr>
            <a:spLocks noGrp="1"/>
          </p:cNvSpPr>
          <p:nvPr>
            <p:ph type="sldNum" sz="quarter" idx="12"/>
          </p:nvPr>
        </p:nvSpPr>
        <p:spPr/>
        <p:txBody>
          <a:bodyPr/>
          <a:lstStyle/>
          <a:p>
            <a:fld id="{B6DA59CE-3BAE-A846-A35E-980854AB503F}" type="slidenum">
              <a:rPr lang="en-US" smtClean="0"/>
              <a:t>9</a:t>
            </a:fld>
            <a:endParaRPr lang="en-US" dirty="0"/>
          </a:p>
        </p:txBody>
      </p:sp>
      <p:sp>
        <p:nvSpPr>
          <p:cNvPr id="13" name="TextBox 12">
            <a:extLst>
              <a:ext uri="{FF2B5EF4-FFF2-40B4-BE49-F238E27FC236}">
                <a16:creationId xmlns:a16="http://schemas.microsoft.com/office/drawing/2014/main" id="{74950B2E-2447-EE03-FEF5-CE0218B32DB9}"/>
              </a:ext>
            </a:extLst>
          </p:cNvPr>
          <p:cNvSpPr txBox="1"/>
          <p:nvPr/>
        </p:nvSpPr>
        <p:spPr>
          <a:xfrm>
            <a:off x="163686" y="6410231"/>
            <a:ext cx="8819666" cy="461665"/>
          </a:xfrm>
          <a:prstGeom prst="rect">
            <a:avLst/>
          </a:prstGeom>
          <a:noFill/>
        </p:spPr>
        <p:txBody>
          <a:bodyPr wrap="square" rtlCol="0">
            <a:spAutoFit/>
          </a:bodyPr>
          <a:lstStyle/>
          <a:p>
            <a:r>
              <a:rPr lang="en-US" sz="1200" b="0" i="0" u="none" strike="noStrike" dirty="0">
                <a:solidFill>
                  <a:srgbClr val="000000"/>
                </a:solidFill>
                <a:effectLst/>
              </a:rPr>
              <a:t>AbbVie Inc. MAVYRET® (glecaprevir and pibrentasvir) tablets, for oral use. US Prescribing Information. North Chicago, IL. Revised October 2023.</a:t>
            </a:r>
            <a:endParaRPr lang="en-US" sz="1200" dirty="0"/>
          </a:p>
        </p:txBody>
      </p:sp>
    </p:spTree>
    <p:extLst>
      <p:ext uri="{BB962C8B-B14F-4D97-AF65-F5344CB8AC3E}">
        <p14:creationId xmlns:p14="http://schemas.microsoft.com/office/powerpoint/2010/main" val="1142292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1174</TotalTime>
  <Words>3430</Words>
  <Application>Microsoft Office PowerPoint</Application>
  <PresentationFormat>Widescreen</PresentationFormat>
  <Paragraphs>207</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Use of HCV Direct-Acting Antivirals in Patients with Swallowing Difficulties: Focus on Epclusa® and Mavyret® </vt:lpstr>
      <vt:lpstr>Outline</vt:lpstr>
      <vt:lpstr>Overview</vt:lpstr>
      <vt:lpstr>Overview</vt:lpstr>
      <vt:lpstr>Significance </vt:lpstr>
      <vt:lpstr>Epclusa®</vt:lpstr>
      <vt:lpstr>Epclusa®</vt:lpstr>
      <vt:lpstr>PowerPoint Presentation</vt:lpstr>
      <vt:lpstr>Mavyret®</vt:lpstr>
      <vt:lpstr>Mavyret®</vt:lpstr>
      <vt:lpstr>CLINICAL TRIALS</vt:lpstr>
      <vt:lpstr>DONATE HCV TRIAL</vt:lpstr>
      <vt:lpstr>CASE SERIES</vt:lpstr>
      <vt:lpstr>CASE SERIES 1</vt:lpstr>
      <vt:lpstr>CASE SERIES 2: Tablet Manipulation of DAAs for HCV Treatment </vt:lpstr>
      <vt:lpstr>CASE SERIES 2: Tablet Manipulation of DAAs for HCV Treatment  </vt:lpstr>
      <vt:lpstr>CASE REPORTS</vt:lpstr>
      <vt:lpstr>Summary of Case Reports of Patients Receiving Crushed SOF/VEL</vt:lpstr>
      <vt:lpstr>Summary of Case Reports of Patients Receiving Crushed SOF/VEL</vt:lpstr>
      <vt:lpstr>National Liver Entities’ Guidelines </vt:lpstr>
      <vt:lpstr>My 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Orizu, Jessica</dc:creator>
  <cp:lastModifiedBy>Orizu, Jessica</cp:lastModifiedBy>
  <cp:revision>34</cp:revision>
  <dcterms:created xsi:type="dcterms:W3CDTF">2024-10-30T03:37:12Z</dcterms:created>
  <dcterms:modified xsi:type="dcterms:W3CDTF">2024-11-06T19:52:38Z</dcterms:modified>
</cp:coreProperties>
</file>