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" name="Google Shape;10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Background information on me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Pharmacy Pain Management Clinic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Focus on relationship based care</a:t>
            </a:r>
            <a:endParaRPr/>
          </a:p>
        </p:txBody>
      </p:sp>
      <p:sp>
        <p:nvSpPr>
          <p:cNvPr id="107" name="Google Shape;10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" name="Google Shape;119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Pain is a subjective measurement we do not have a lab like an a1c to meaaure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Everyone rates pain at different levels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Everyone perception of pain is different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Pain is not something that is not curable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3-30.9  </a:t>
            </a:r>
            <a:r>
              <a:rPr lang="en-US" u="sng"/>
              <a:t>INITIAL ASSESSMENT</a:t>
            </a:r>
            <a:endParaRPr/>
          </a:p>
          <a:p>
            <a:pPr indent="0" lvl="1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Comprehensive review of pain history (onset, location, quality, duration, and intensity), prior pain treatments, diagnostic tests, and functional status assessments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3-30.23  </a:t>
            </a:r>
            <a:r>
              <a:rPr lang="en-US" u="sng"/>
              <a:t>DOCUMENTATION</a:t>
            </a:r>
            <a:endParaRPr/>
          </a:p>
          <a:p>
            <a:pPr indent="0" lvl="1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Results of ongoing monitoring patient progress (or lack of progress) in terms of pain management and functional improvement;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setting functional goals</a:t>
            </a:r>
            <a:endParaRPr/>
          </a:p>
        </p:txBody>
      </p:sp>
      <p:sp>
        <p:nvSpPr>
          <p:cNvPr id="142" name="Google Shape;142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Aimed to assess the confidence of people with persistent pain to achieve different activities despite their pain.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A score of 40 is usually considered as a cut off to return to work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Among injured workers, raw scores around 40 (percentile = 50) are associated with return to work and maintenance of functional gains, whilst lower scores (for example a raw score of 30, percentile = 18) tend to predict less sustainable gains (Adams and Williams, 2003).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5" name="Google Shape;15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Scores help monitor progress but is not all inclusive, come back to the functional goal</a:t>
            </a:r>
            <a:endParaRPr/>
          </a:p>
        </p:txBody>
      </p:sp>
      <p:sp>
        <p:nvSpPr>
          <p:cNvPr id="156" name="Google Shape;156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3" name="Google Shape;163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No follow up yet as these were patients I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 summary: pain is subjective by assessing function this gives the provider insight the impact the pain is affecting ability to perform</a:t>
            </a:r>
            <a:endParaRPr/>
          </a:p>
        </p:txBody>
      </p:sp>
      <p:sp>
        <p:nvSpPr>
          <p:cNvPr id="164" name="Google Shape;164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6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rotWithShape="1">
            <a:blip r:embed="rId2">
              <a:alphaModFix amt="85000"/>
            </a:blip>
            <a:tile algn="ctr" flip="xy" tx="0" sx="92000" ty="-762000" sy="89000"/>
          </a:blip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rotWithShape="1">
            <a:blip r:embed="rId2">
              <a:alphaModFix amt="85000"/>
            </a:blip>
            <a:tile algn="ctr" flip="xy" tx="0" sx="92000" ty="-717550" sy="89000"/>
          </a:blip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rotWithShape="1">
            <a:blip r:embed="rId2">
              <a:alphaModFix amt="85000"/>
            </a:blip>
            <a:tile algn="ctr" flip="xy" tx="0" sx="92000" ty="-704850" sy="89000"/>
          </a:blip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2" name="Google Shape;22;p2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23" name="Google Shape;23;p2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rotWithShape="1">
              <a:blip r:embed="rId3">
                <a:alphaModFix/>
              </a:blip>
              <a:tile algn="tl" flip="none" tx="0" sx="85000" ty="0" sy="85000"/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cap="flat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5" name="Google Shape;25;p2"/>
          <p:cNvSpPr txBox="1"/>
          <p:nvPr>
            <p:ph type="ctrTitle"/>
          </p:nvPr>
        </p:nvSpPr>
        <p:spPr>
          <a:xfrm>
            <a:off x="1051560" y="1432223"/>
            <a:ext cx="9966960" cy="3035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9600"/>
              <a:buFont typeface="Rockwell"/>
              <a:buNone/>
              <a:defRPr sz="96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"/>
          <p:cNvSpPr txBox="1"/>
          <p:nvPr>
            <p:ph idx="1" type="subTitle"/>
          </p:nvPr>
        </p:nvSpPr>
        <p:spPr>
          <a:xfrm>
            <a:off x="1069848" y="4389120"/>
            <a:ext cx="7891272" cy="10698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dk1"/>
                </a:solidFill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70"/>
              <a:buNone/>
              <a:defRPr sz="22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70"/>
              <a:buNone/>
              <a:defRPr sz="22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700"/>
              <a:buNone/>
              <a:defRPr sz="2000"/>
            </a:lvl9pPr>
          </a:lstStyle>
          <a:p/>
        </p:txBody>
      </p:sp>
      <p:sp>
        <p:nvSpPr>
          <p:cNvPr id="27" name="Google Shape;27;p2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"/>
          <p:cNvSpPr txBox="1"/>
          <p:nvPr>
            <p:ph idx="12" type="sldNum"/>
          </p:nvPr>
        </p:nvSpPr>
        <p:spPr>
          <a:xfrm>
            <a:off x="9592733" y="4289334"/>
            <a:ext cx="1193868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1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1"/>
          <p:cNvSpPr txBox="1"/>
          <p:nvPr>
            <p:ph idx="1" type="body"/>
          </p:nvPr>
        </p:nvSpPr>
        <p:spPr>
          <a:xfrm rot="5400000">
            <a:off x="4073652" y="-882396"/>
            <a:ext cx="4050792" cy="1005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30"/>
              <a:buChar char="▪"/>
              <a:defRPr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2pPr>
            <a:lvl3pPr indent="-325755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3pPr>
            <a:lvl4pPr indent="-325755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4pPr>
            <a:lvl5pPr indent="-325754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5pPr>
            <a:lvl6pPr indent="-325754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6pPr>
            <a:lvl7pPr indent="-325754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7pPr>
            <a:lvl8pPr indent="-325754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8pPr>
            <a:lvl9pPr indent="-325754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530"/>
              <a:buChar char="▪"/>
              <a:defRPr/>
            </a:lvl9pPr>
          </a:lstStyle>
          <a:p/>
        </p:txBody>
      </p:sp>
      <p:sp>
        <p:nvSpPr>
          <p:cNvPr id="95" name="Google Shape;95;p11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1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1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2"/>
          <p:cNvSpPr txBox="1"/>
          <p:nvPr>
            <p:ph type="title"/>
          </p:nvPr>
        </p:nvSpPr>
        <p:spPr>
          <a:xfrm rot="5400000">
            <a:off x="7181850" y="2076450"/>
            <a:ext cx="5638800" cy="255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2"/>
          <p:cNvSpPr txBox="1"/>
          <p:nvPr>
            <p:ph idx="1" type="body"/>
          </p:nvPr>
        </p:nvSpPr>
        <p:spPr>
          <a:xfrm rot="5400000">
            <a:off x="2000250" y="-400050"/>
            <a:ext cx="5638800" cy="750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30"/>
              <a:buChar char="▪"/>
              <a:defRPr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2pPr>
            <a:lvl3pPr indent="-325755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3pPr>
            <a:lvl4pPr indent="-325755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4pPr>
            <a:lvl5pPr indent="-325754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5pPr>
            <a:lvl6pPr indent="-325754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6pPr>
            <a:lvl7pPr indent="-325754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7pPr>
            <a:lvl8pPr indent="-325754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8pPr>
            <a:lvl9pPr indent="-325754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530"/>
              <a:buChar char="▪"/>
              <a:defRPr/>
            </a:lvl9pPr>
          </a:lstStyle>
          <a:p/>
        </p:txBody>
      </p:sp>
      <p:sp>
        <p:nvSpPr>
          <p:cNvPr id="101" name="Google Shape;101;p12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2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2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"/>
          <p:cNvSpPr txBox="1"/>
          <p:nvPr>
            <p:ph idx="1" type="body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30"/>
              <a:buChar char="▪"/>
              <a:defRPr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2pPr>
            <a:lvl3pPr indent="-325755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3pPr>
            <a:lvl4pPr indent="-325755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4pPr>
            <a:lvl5pPr indent="-325754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5pPr>
            <a:lvl6pPr indent="-325754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6pPr>
            <a:lvl7pPr indent="-325754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7pPr>
            <a:lvl8pPr indent="-325754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8pPr>
            <a:lvl9pPr indent="-325754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530"/>
              <a:buChar char="▪"/>
              <a:defRPr/>
            </a:lvl9pPr>
          </a:lstStyle>
          <a:p/>
        </p:txBody>
      </p:sp>
      <p:sp>
        <p:nvSpPr>
          <p:cNvPr id="33" name="Google Shape;33;p3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"/>
          <p:cNvSpPr txBox="1"/>
          <p:nvPr>
            <p:ph idx="1" type="body"/>
          </p:nvPr>
        </p:nvSpPr>
        <p:spPr>
          <a:xfrm>
            <a:off x="1069848" y="2194560"/>
            <a:ext cx="4754880" cy="3977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indent="-31496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indent="-31496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indent="-31496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indent="-31496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6pPr>
            <a:lvl7pPr indent="-31496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7pPr>
            <a:lvl8pPr indent="-314959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8pPr>
            <a:lvl9pPr indent="-314959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Char char="▪"/>
              <a:defRPr sz="1600"/>
            </a:lvl9pPr>
          </a:lstStyle>
          <a:p/>
        </p:txBody>
      </p:sp>
      <p:sp>
        <p:nvSpPr>
          <p:cNvPr id="39" name="Google Shape;39;p4"/>
          <p:cNvSpPr txBox="1"/>
          <p:nvPr>
            <p:ph idx="2" type="body"/>
          </p:nvPr>
        </p:nvSpPr>
        <p:spPr>
          <a:xfrm>
            <a:off x="6364224" y="2194560"/>
            <a:ext cx="4754880" cy="3977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indent="-31496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indent="-31496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indent="-31496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indent="-31496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6pPr>
            <a:lvl7pPr indent="-31496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7pPr>
            <a:lvl8pPr indent="-314959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8pPr>
            <a:lvl9pPr indent="-314959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Char char="▪"/>
              <a:defRPr sz="1600"/>
            </a:lvl9pPr>
          </a:lstStyle>
          <a:p/>
        </p:txBody>
      </p:sp>
      <p:sp>
        <p:nvSpPr>
          <p:cNvPr id="40" name="Google Shape;40;p4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4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5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rotWithShape="1">
            <a:blip r:embed="rId2">
              <a:alphaModFix amt="85000"/>
            </a:blip>
            <a:tile algn="ctr" flip="xy" tx="0" sx="92000" ty="-704850" sy="89000"/>
          </a:blip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5"/>
          <p:cNvSpPr txBox="1"/>
          <p:nvPr>
            <p:ph type="title"/>
          </p:nvPr>
        </p:nvSpPr>
        <p:spPr>
          <a:xfrm>
            <a:off x="2167128" y="1225296"/>
            <a:ext cx="9281160" cy="3520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0"/>
              <a:buFont typeface="Rockwell"/>
              <a:buNone/>
              <a:defRPr b="0" sz="8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5"/>
          <p:cNvSpPr txBox="1"/>
          <p:nvPr>
            <p:ph idx="1" type="body"/>
          </p:nvPr>
        </p:nvSpPr>
        <p:spPr>
          <a:xfrm>
            <a:off x="2165774" y="5020056"/>
            <a:ext cx="905256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7" name="Google Shape;47;p5"/>
          <p:cNvSpPr txBox="1"/>
          <p:nvPr>
            <p:ph idx="10" type="dt"/>
          </p:nvPr>
        </p:nvSpPr>
        <p:spPr>
          <a:xfrm>
            <a:off x="8593667" y="6272784"/>
            <a:ext cx="264430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5"/>
          <p:cNvSpPr txBox="1"/>
          <p:nvPr>
            <p:ph idx="11" type="ftr"/>
          </p:nvPr>
        </p:nvSpPr>
        <p:spPr>
          <a:xfrm>
            <a:off x="2182708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49" name="Google Shape;49;p5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50" name="Google Shape;50;p5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rotWithShape="1">
              <a:blip r:embed="rId3">
                <a:alphaModFix/>
              </a:blip>
              <a:tile algn="tl" flip="none" tx="0" sx="85000" ty="0" sy="85000"/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cap="flat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idx="12" type="sldNum"/>
          </p:nvPr>
        </p:nvSpPr>
        <p:spPr>
          <a:xfrm>
            <a:off x="843702" y="2506133"/>
            <a:ext cx="1188298" cy="720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6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6"/>
          <p:cNvSpPr txBox="1"/>
          <p:nvPr>
            <p:ph idx="1" type="body"/>
          </p:nvPr>
        </p:nvSpPr>
        <p:spPr>
          <a:xfrm>
            <a:off x="1066800" y="2048256"/>
            <a:ext cx="47548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None/>
              <a:defRPr b="1" sz="2000">
                <a:solidFill>
                  <a:srgbClr val="9E361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None/>
              <a:defRPr b="1" sz="1600"/>
            </a:lvl9pPr>
          </a:lstStyle>
          <a:p/>
        </p:txBody>
      </p:sp>
      <p:sp>
        <p:nvSpPr>
          <p:cNvPr id="56" name="Google Shape;56;p6"/>
          <p:cNvSpPr txBox="1"/>
          <p:nvPr>
            <p:ph idx="2" type="body"/>
          </p:nvPr>
        </p:nvSpPr>
        <p:spPr>
          <a:xfrm>
            <a:off x="1069848" y="2743200"/>
            <a:ext cx="475488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indent="-31496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indent="-31496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indent="-31496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indent="-31496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6pPr>
            <a:lvl7pPr indent="-31496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7pPr>
            <a:lvl8pPr indent="-314959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8pPr>
            <a:lvl9pPr indent="-314959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Char char="▪"/>
              <a:defRPr sz="1600"/>
            </a:lvl9pPr>
          </a:lstStyle>
          <a:p/>
        </p:txBody>
      </p:sp>
      <p:sp>
        <p:nvSpPr>
          <p:cNvPr id="57" name="Google Shape;57;p6"/>
          <p:cNvSpPr txBox="1"/>
          <p:nvPr>
            <p:ph idx="3" type="body"/>
          </p:nvPr>
        </p:nvSpPr>
        <p:spPr>
          <a:xfrm>
            <a:off x="6364224" y="2048256"/>
            <a:ext cx="47548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None/>
              <a:defRPr b="1" sz="2000">
                <a:solidFill>
                  <a:srgbClr val="9E361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None/>
              <a:defRPr b="1" sz="1600"/>
            </a:lvl9pPr>
          </a:lstStyle>
          <a:p/>
        </p:txBody>
      </p:sp>
      <p:sp>
        <p:nvSpPr>
          <p:cNvPr id="58" name="Google Shape;58;p6"/>
          <p:cNvSpPr txBox="1"/>
          <p:nvPr>
            <p:ph idx="4" type="body"/>
          </p:nvPr>
        </p:nvSpPr>
        <p:spPr>
          <a:xfrm>
            <a:off x="6364224" y="2743200"/>
            <a:ext cx="475488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indent="-31496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indent="-31496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indent="-31496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indent="-31496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6pPr>
            <a:lvl7pPr indent="-31496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7pPr>
            <a:lvl8pPr indent="-314959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8pPr>
            <a:lvl9pPr indent="-314959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Char char="▪"/>
              <a:defRPr sz="1600"/>
            </a:lvl9pPr>
          </a:lstStyle>
          <a:p/>
        </p:txBody>
      </p:sp>
      <p:sp>
        <p:nvSpPr>
          <p:cNvPr id="59" name="Google Shape;59;p6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6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7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7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7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8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8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8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9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rotWithShape="1">
            <a:blip r:embed="rId2">
              <a:alphaModFix amt="60000"/>
            </a:blip>
            <a:tile algn="ctr" flip="xy" tx="0" sx="92000" ty="-704850" sy="89000"/>
          </a:blip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9"/>
          <p:cNvSpPr txBox="1"/>
          <p:nvPr>
            <p:ph type="title"/>
          </p:nvPr>
        </p:nvSpPr>
        <p:spPr>
          <a:xfrm>
            <a:off x="8549640" y="685800"/>
            <a:ext cx="3200400" cy="17373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Font typeface="Rockwell"/>
              <a:buNone/>
              <a:defRPr b="1"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9"/>
          <p:cNvSpPr txBox="1"/>
          <p:nvPr>
            <p:ph idx="1" type="body"/>
          </p:nvPr>
        </p:nvSpPr>
        <p:spPr>
          <a:xfrm>
            <a:off x="838200" y="685800"/>
            <a:ext cx="6711696" cy="5020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indent="-31496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indent="-31496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indent="-31496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indent="-31496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6pPr>
            <a:lvl7pPr indent="-31496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7pPr>
            <a:lvl8pPr indent="-314959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8pPr>
            <a:lvl9pPr indent="-314959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Char char="▪"/>
              <a:defRPr sz="1600"/>
            </a:lvl9pPr>
          </a:lstStyle>
          <a:p/>
        </p:txBody>
      </p:sp>
      <p:sp>
        <p:nvSpPr>
          <p:cNvPr id="75" name="Google Shape;75;p9"/>
          <p:cNvSpPr txBox="1"/>
          <p:nvPr>
            <p:ph idx="2" type="body"/>
          </p:nvPr>
        </p:nvSpPr>
        <p:spPr>
          <a:xfrm>
            <a:off x="8549640" y="2423160"/>
            <a:ext cx="32004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9E361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765"/>
              <a:buNone/>
              <a:defRPr sz="900"/>
            </a:lvl9pPr>
          </a:lstStyle>
          <a:p/>
        </p:txBody>
      </p:sp>
      <p:sp>
        <p:nvSpPr>
          <p:cNvPr id="76" name="Google Shape;76;p9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9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78" name="Google Shape;78;p9"/>
          <p:cNvGrpSpPr/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79" name="Google Shape;79;p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rotWithShape="1">
              <a:blip r:embed="rId3">
                <a:alphaModFix/>
              </a:blip>
              <a:tile algn="tl" flip="none" tx="50800" sx="85000" ty="0" sy="85000"/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1" name="Google Shape;81;p9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rotWithShape="1">
            <a:blip r:embed="rId2">
              <a:alphaModFix amt="60000"/>
            </a:blip>
            <a:tile algn="ctr" flip="xy" tx="0" sx="92000" ty="-704850" sy="89000"/>
          </a:blip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0"/>
          <p:cNvSpPr txBox="1"/>
          <p:nvPr>
            <p:ph type="title"/>
          </p:nvPr>
        </p:nvSpPr>
        <p:spPr>
          <a:xfrm>
            <a:off x="8549640" y="685800"/>
            <a:ext cx="3200400" cy="17373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Font typeface="Rockwell"/>
              <a:buNone/>
              <a:defRPr b="1"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0"/>
          <p:cNvSpPr/>
          <p:nvPr>
            <p:ph idx="2" type="pic"/>
          </p:nvPr>
        </p:nvSpPr>
        <p:spPr>
          <a:xfrm>
            <a:off x="0" y="0"/>
            <a:ext cx="8303740" cy="6858000"/>
          </a:xfrm>
          <a:prstGeom prst="rect">
            <a:avLst/>
          </a:prstGeom>
          <a:solidFill>
            <a:srgbClr val="E1DFDF"/>
          </a:solidFill>
          <a:ln>
            <a:noFill/>
          </a:ln>
        </p:spPr>
      </p:sp>
      <p:sp>
        <p:nvSpPr>
          <p:cNvPr id="86" name="Google Shape;86;p10"/>
          <p:cNvSpPr txBox="1"/>
          <p:nvPr>
            <p:ph idx="1" type="body"/>
          </p:nvPr>
        </p:nvSpPr>
        <p:spPr>
          <a:xfrm>
            <a:off x="8549640" y="2423160"/>
            <a:ext cx="32004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9E361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765"/>
              <a:buNone/>
              <a:defRPr sz="900"/>
            </a:lvl9pPr>
          </a:lstStyle>
          <a:p/>
        </p:txBody>
      </p:sp>
      <p:sp>
        <p:nvSpPr>
          <p:cNvPr id="87" name="Google Shape;87;p10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88" name="Google Shape;88;p10"/>
          <p:cNvGrpSpPr/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9" name="Google Shape;89;p10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rotWithShape="1">
              <a:blip r:embed="rId3">
                <a:alphaModFix/>
              </a:blip>
              <a:tile algn="tl" flip="none" tx="50800" sx="85000" ty="0" sy="85000"/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1" name="Google Shape;91;p10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400"/>
              <a:buFont typeface="Rockwell"/>
              <a:buNone/>
              <a:defRPr b="0" i="0" sz="5400" u="none" cap="none" strike="noStrike">
                <a:latin typeface="Rockwell"/>
                <a:ea typeface="Rockwell"/>
                <a:cs typeface="Rockwell"/>
                <a:sym typeface="Rockwel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ts val="17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-325755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E3611"/>
              </a:buClr>
              <a:buSzPts val="153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-31496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E3611"/>
              </a:buClr>
              <a:buSzPts val="136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-31496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E3611"/>
              </a:buClr>
              <a:buSzPts val="136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-31496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E3611"/>
              </a:buClr>
              <a:buSzPts val="136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-31496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E3611"/>
              </a:buClr>
              <a:buSzPts val="136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-31496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E3611"/>
              </a:buClr>
              <a:buSzPts val="136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-314959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E3611"/>
              </a:buClr>
              <a:buSzPts val="136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-314959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ts val="136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grpSp>
        <p:nvGrpSpPr>
          <p:cNvPr id="14" name="Google Shape;14;p1"/>
          <p:cNvGrpSpPr/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5" name="Google Shape;15;p1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rotWithShape="1">
              <a:blip r:embed="rId1">
                <a:alphaModFix/>
              </a:blip>
              <a:tile algn="tl" flip="none" tx="50800" sx="85000" ty="0" sy="85000"/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" name="Google Shape;17;p1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3.png"/><Relationship Id="rId4" Type="http://schemas.openxmlformats.org/officeDocument/2006/relationships/image" Target="../media/image9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3"/>
          <p:cNvSpPr txBox="1"/>
          <p:nvPr>
            <p:ph type="ctrTitle"/>
          </p:nvPr>
        </p:nvSpPr>
        <p:spPr>
          <a:xfrm>
            <a:off x="1051560" y="1432223"/>
            <a:ext cx="9966960" cy="3035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Rockwell"/>
              <a:buNone/>
            </a:pPr>
            <a:r>
              <a:rPr lang="en-US" sz="6400"/>
              <a:t>UTILIZING </a:t>
            </a:r>
            <a:r>
              <a:rPr lang="en-US" sz="6400"/>
              <a:t>FUNCTIONAL STATUS ASSESSMENTS IN </a:t>
            </a:r>
            <a:r>
              <a:rPr lang="en-US" sz="6400">
                <a:solidFill>
                  <a:schemeClr val="dk1"/>
                </a:solidFill>
              </a:rPr>
              <a:t>PAIN MANAGEMENT</a:t>
            </a:r>
            <a:endParaRPr sz="8800"/>
          </a:p>
        </p:txBody>
      </p:sp>
      <p:sp>
        <p:nvSpPr>
          <p:cNvPr id="110" name="Google Shape;110;p13"/>
          <p:cNvSpPr txBox="1"/>
          <p:nvPr>
            <p:ph idx="1" type="subTitle"/>
          </p:nvPr>
        </p:nvSpPr>
        <p:spPr>
          <a:xfrm>
            <a:off x="1069848" y="4389120"/>
            <a:ext cx="7891272" cy="10698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70"/>
              <a:buNone/>
            </a:pPr>
            <a:r>
              <a:rPr lang="en-US"/>
              <a:t>LCDR Brandon Anderson, PharmD, BCACP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2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400"/>
              <a:buFont typeface="Rockwell"/>
              <a:buNone/>
            </a:pPr>
            <a:r>
              <a:rPr lang="en-US"/>
              <a:t>QUESTIONS?</a:t>
            </a:r>
            <a:endParaRPr/>
          </a:p>
        </p:txBody>
      </p:sp>
      <p:sp>
        <p:nvSpPr>
          <p:cNvPr id="174" name="Google Shape;174;p22"/>
          <p:cNvSpPr txBox="1"/>
          <p:nvPr>
            <p:ph idx="1" type="body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74929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</a:pPr>
            <a:r>
              <a:t/>
            </a:r>
            <a:endParaRPr/>
          </a:p>
        </p:txBody>
      </p:sp>
      <p:pic>
        <p:nvPicPr>
          <p:cNvPr descr="Why Should Leaders Ask Questions? - Bob Tiede" id="175" name="Google Shape;175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38663" y="1905748"/>
            <a:ext cx="6314673" cy="41910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4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400"/>
              <a:buFont typeface="Rockwell"/>
              <a:buNone/>
            </a:pPr>
            <a:r>
              <a:rPr lang="en-US"/>
              <a:t>OBJECTIVES</a:t>
            </a:r>
            <a:endParaRPr/>
          </a:p>
        </p:txBody>
      </p:sp>
      <p:sp>
        <p:nvSpPr>
          <p:cNvPr id="116" name="Google Shape;116;p14"/>
          <p:cNvSpPr txBox="1"/>
          <p:nvPr>
            <p:ph idx="1" type="body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80"/>
              <a:buChar char="▪"/>
            </a:pPr>
            <a:r>
              <a:rPr lang="en-US" sz="2800"/>
              <a:t>Understand the role of assessing function in pain management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380"/>
              <a:buChar char="▪"/>
            </a:pPr>
            <a:r>
              <a:rPr lang="en-US" sz="2800"/>
              <a:t>Utilize the PEG-3 and PSEQ tools in clinical practice to assess patient function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380"/>
              <a:buChar char="▪"/>
            </a:pPr>
            <a:r>
              <a:rPr lang="en-US" sz="2800"/>
              <a:t>Develop skills to monitor patient function effectively using assessment tools</a:t>
            </a:r>
            <a:endParaRPr/>
          </a:p>
          <a:p>
            <a:pPr indent="-7492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5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400"/>
              <a:buFont typeface="Rockwell"/>
              <a:buNone/>
            </a:pPr>
            <a:r>
              <a:rPr lang="en-US"/>
              <a:t>FUNCTIONAL STATUS ASSESSMENT</a:t>
            </a:r>
            <a:endParaRPr/>
          </a:p>
        </p:txBody>
      </p:sp>
      <p:sp>
        <p:nvSpPr>
          <p:cNvPr id="123" name="Google Shape;123;p15"/>
          <p:cNvSpPr txBox="1"/>
          <p:nvPr>
            <p:ph idx="1" type="body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720"/>
              <a:buChar char="▪"/>
            </a:pPr>
            <a:r>
              <a:rPr lang="en-US" sz="3200"/>
              <a:t>What is function?</a:t>
            </a:r>
            <a:endParaRPr sz="3200"/>
          </a:p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720"/>
              <a:buChar char="▪"/>
            </a:pPr>
            <a:r>
              <a:rPr lang="en-US" sz="3200"/>
              <a:t>Why assess function?</a:t>
            </a:r>
            <a:endParaRPr/>
          </a:p>
          <a:p>
            <a:pPr indent="-182880" lvl="1" marL="457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720"/>
              <a:buChar char="▪"/>
            </a:pPr>
            <a:r>
              <a:rPr lang="en-US" sz="3200"/>
              <a:t>Pain is subjective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720"/>
              <a:buChar char="▪"/>
            </a:pPr>
            <a:r>
              <a:rPr lang="en-US" sz="3200"/>
              <a:t>What is a Functional Status Assessment?</a:t>
            </a:r>
            <a:endParaRPr/>
          </a:p>
          <a:p>
            <a:pPr indent="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060"/>
              <a:buNone/>
            </a:pPr>
            <a:r>
              <a:t/>
            </a:r>
            <a:endParaRPr sz="3600"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None/>
            </a:pPr>
            <a:r>
              <a:t/>
            </a:r>
            <a:endParaRPr/>
          </a:p>
        </p:txBody>
      </p:sp>
      <p:pic>
        <p:nvPicPr>
          <p:cNvPr id="124" name="Google Shape;124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1490" y="4290176"/>
            <a:ext cx="2965475" cy="194824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5" name="Google Shape;125;p15"/>
          <p:cNvCxnSpPr/>
          <p:nvPr/>
        </p:nvCxnSpPr>
        <p:spPr>
          <a:xfrm>
            <a:off x="3918619" y="5264299"/>
            <a:ext cx="2926080" cy="0"/>
          </a:xfrm>
          <a:prstGeom prst="straightConnector1">
            <a:avLst/>
          </a:prstGeom>
          <a:noFill/>
          <a:ln cap="flat" cmpd="sng" w="76200">
            <a:solidFill>
              <a:srgbClr val="A5CF41"/>
            </a:solidFill>
            <a:prstDash val="solid"/>
            <a:round/>
            <a:headEnd len="sm" w="sm" type="none"/>
            <a:tailEnd len="med" w="med" type="triangle"/>
          </a:ln>
        </p:spPr>
      </p:cxnSp>
      <p:pic>
        <p:nvPicPr>
          <p:cNvPr id="126" name="Google Shape;126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73541" y="4258643"/>
            <a:ext cx="4559999" cy="20113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6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400"/>
              <a:buFont typeface="Rockwell"/>
              <a:buNone/>
            </a:pPr>
            <a:r>
              <a:rPr lang="en-US" sz="4600"/>
              <a:t>KEY ASPECTS OF ASSESSING FUNCTION IN PAIN MANAGEMENT</a:t>
            </a:r>
            <a:endParaRPr sz="4600"/>
          </a:p>
        </p:txBody>
      </p:sp>
      <p:sp>
        <p:nvSpPr>
          <p:cNvPr id="132" name="Google Shape;132;p16"/>
          <p:cNvSpPr txBox="1"/>
          <p:nvPr>
            <p:ph idx="1" type="body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9431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60"/>
              <a:buChar char="▪"/>
            </a:pPr>
            <a:r>
              <a:rPr lang="en-US" sz="3600"/>
              <a:t>Physical Function</a:t>
            </a:r>
            <a:endParaRPr/>
          </a:p>
          <a:p>
            <a:pPr indent="-19431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060"/>
              <a:buChar char="▪"/>
            </a:pPr>
            <a:r>
              <a:rPr lang="en-US" sz="3600"/>
              <a:t>Emotional and Social Function</a:t>
            </a:r>
            <a:endParaRPr/>
          </a:p>
          <a:p>
            <a:pPr indent="-19431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060"/>
              <a:buChar char="▪"/>
            </a:pPr>
            <a:r>
              <a:rPr lang="en-US" sz="3600"/>
              <a:t>Cognitive Function</a:t>
            </a:r>
            <a:endParaRPr/>
          </a:p>
          <a:p>
            <a:pPr indent="-19431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060"/>
              <a:buChar char="▪"/>
            </a:pPr>
            <a:r>
              <a:rPr lang="en-US" sz="3600"/>
              <a:t>Work and Role Function</a:t>
            </a:r>
            <a:endParaRPr/>
          </a:p>
          <a:p>
            <a:pPr indent="-19431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060"/>
              <a:buChar char="▪"/>
            </a:pPr>
            <a:r>
              <a:rPr lang="en-US" sz="3600"/>
              <a:t>Quality of Life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7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400"/>
              <a:buFont typeface="Rockwell"/>
              <a:buNone/>
            </a:pPr>
            <a:r>
              <a:rPr lang="en-US"/>
              <a:t>TOOLS TO ASSESS FUNCTION</a:t>
            </a:r>
            <a:endParaRPr/>
          </a:p>
        </p:txBody>
      </p:sp>
      <p:sp>
        <p:nvSpPr>
          <p:cNvPr id="138" name="Google Shape;138;p17"/>
          <p:cNvSpPr txBox="1"/>
          <p:nvPr>
            <p:ph idx="1" type="body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9431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60"/>
              <a:buChar char="▪"/>
            </a:pPr>
            <a:r>
              <a:rPr lang="en-US" sz="3600"/>
              <a:t>DVPRS</a:t>
            </a:r>
            <a:endParaRPr/>
          </a:p>
          <a:p>
            <a:pPr indent="-19431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060"/>
              <a:buChar char="▪"/>
            </a:pPr>
            <a:r>
              <a:rPr lang="en-US" sz="3600"/>
              <a:t>Grip strength</a:t>
            </a:r>
            <a:endParaRPr/>
          </a:p>
          <a:p>
            <a:pPr indent="-19431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060"/>
              <a:buChar char="▪"/>
            </a:pPr>
            <a:r>
              <a:rPr lang="en-US" sz="3600"/>
              <a:t>STEADI</a:t>
            </a:r>
            <a:endParaRPr/>
          </a:p>
          <a:p>
            <a:pPr indent="-19431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060"/>
              <a:buChar char="▪"/>
            </a:pPr>
            <a:r>
              <a:rPr lang="en-US" sz="3600"/>
              <a:t>PASS Score</a:t>
            </a:r>
            <a:endParaRPr/>
          </a:p>
          <a:p>
            <a:pPr indent="-19431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060"/>
              <a:buChar char="▪"/>
            </a:pPr>
            <a:r>
              <a:rPr lang="en-US" sz="3600"/>
              <a:t>PEG 3</a:t>
            </a:r>
            <a:endParaRPr/>
          </a:p>
          <a:p>
            <a:pPr indent="-19431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060"/>
              <a:buChar char="▪"/>
            </a:pPr>
            <a:r>
              <a:rPr lang="en-US" sz="3600"/>
              <a:t>PSEQ</a:t>
            </a:r>
            <a:endParaRPr/>
          </a:p>
          <a:p>
            <a:pPr indent="-7492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None/>
            </a:pPr>
            <a:r>
              <a:t/>
            </a:r>
            <a:endParaRPr/>
          </a:p>
        </p:txBody>
      </p:sp>
      <p:pic>
        <p:nvPicPr>
          <p:cNvPr descr="Tools Logo SVG, Tools SVG, Tools Clipart, Tools Files for Cricut, Tools Cut  Files For Silhouette, Tools Dxf, Tools Png, Tools Eps, Vector" id="139" name="Google Shape;139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49377" y="1955080"/>
            <a:ext cx="5026637" cy="37743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400"/>
              <a:buFont typeface="Rockwell"/>
              <a:buNone/>
            </a:pPr>
            <a:r>
              <a:rPr lang="en-US"/>
              <a:t>PEG-3</a:t>
            </a:r>
            <a:endParaRPr/>
          </a:p>
        </p:txBody>
      </p:sp>
      <p:pic>
        <p:nvPicPr>
          <p:cNvPr id="145" name="Google Shape;145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21776" y="1428750"/>
            <a:ext cx="4548447" cy="51607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9"/>
          <p:cNvSpPr txBox="1"/>
          <p:nvPr>
            <p:ph type="title"/>
          </p:nvPr>
        </p:nvSpPr>
        <p:spPr>
          <a:xfrm>
            <a:off x="395823" y="484632"/>
            <a:ext cx="10058400" cy="160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400"/>
              <a:buFont typeface="Rockwell"/>
              <a:buNone/>
            </a:pPr>
            <a:r>
              <a:rPr lang="en-US"/>
              <a:t>PSEQ</a:t>
            </a:r>
            <a:endParaRPr/>
          </a:p>
        </p:txBody>
      </p:sp>
      <p:pic>
        <p:nvPicPr>
          <p:cNvPr id="152" name="Google Shape;15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34500" y="769925"/>
            <a:ext cx="8445450" cy="5756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0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400"/>
              <a:buFont typeface="Rockwell"/>
              <a:buNone/>
            </a:pPr>
            <a:r>
              <a:rPr lang="en-US"/>
              <a:t>MONITORING</a:t>
            </a:r>
            <a:endParaRPr/>
          </a:p>
        </p:txBody>
      </p:sp>
      <p:sp>
        <p:nvSpPr>
          <p:cNvPr id="159" name="Google Shape;159;p20"/>
          <p:cNvSpPr txBox="1"/>
          <p:nvPr>
            <p:ph idx="1" type="body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Char char="▪"/>
            </a:pPr>
            <a:r>
              <a:rPr lang="en-US" sz="2400"/>
              <a:t>When to use these tools?</a:t>
            </a:r>
            <a:endParaRPr/>
          </a:p>
          <a:p>
            <a:pPr indent="-182880" lvl="1" marL="457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Char char="▪"/>
            </a:pPr>
            <a:r>
              <a:rPr lang="en-US" sz="2000"/>
              <a:t>Initial visits</a:t>
            </a:r>
            <a:endParaRPr/>
          </a:p>
          <a:p>
            <a:pPr indent="-182880" lvl="1" marL="4572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700"/>
              <a:buChar char="▪"/>
            </a:pPr>
            <a:r>
              <a:rPr lang="en-US" sz="2000"/>
              <a:t>Upon every follow up?</a:t>
            </a:r>
            <a:endParaRPr/>
          </a:p>
          <a:p>
            <a:pPr indent="-182880" lvl="1" marL="4572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700"/>
              <a:buChar char="▪"/>
            </a:pPr>
            <a:r>
              <a:rPr lang="en-US" sz="2000"/>
              <a:t>Chapter 30?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40"/>
              <a:buChar char="▪"/>
            </a:pPr>
            <a:r>
              <a:rPr lang="en-US" sz="2400"/>
              <a:t>Revisit functional goal</a:t>
            </a:r>
            <a:endParaRPr/>
          </a:p>
        </p:txBody>
      </p:sp>
      <p:pic>
        <p:nvPicPr>
          <p:cNvPr id="160" name="Google Shape;160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90283" y="1436708"/>
            <a:ext cx="569595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1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400"/>
              <a:buFont typeface="Rockwell"/>
              <a:buNone/>
            </a:pPr>
            <a:r>
              <a:rPr lang="en-US"/>
              <a:t>PATIENT CASES</a:t>
            </a:r>
            <a:endParaRPr/>
          </a:p>
        </p:txBody>
      </p:sp>
      <p:sp>
        <p:nvSpPr>
          <p:cNvPr id="167" name="Google Shape;167;p21"/>
          <p:cNvSpPr txBox="1"/>
          <p:nvPr>
            <p:ph idx="1" type="body"/>
          </p:nvPr>
        </p:nvSpPr>
        <p:spPr>
          <a:xfrm>
            <a:off x="1069848" y="2194560"/>
            <a:ext cx="4754880" cy="3977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00"/>
              <a:buChar char="▪"/>
            </a:pPr>
            <a:r>
              <a:rPr lang="en-US"/>
              <a:t>LJ 36 y/o  rates pain 10/10</a:t>
            </a:r>
            <a:endParaRPr/>
          </a:p>
          <a:p>
            <a:pPr indent="-182880" lvl="1" marL="457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</a:pPr>
            <a:r>
              <a:rPr lang="en-US"/>
              <a:t>Functional goal: be able to sit long enough in car to go visit family</a:t>
            </a:r>
            <a:endParaRPr/>
          </a:p>
          <a:p>
            <a:pPr indent="-182880" lvl="1" marL="4572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530"/>
              <a:buChar char="▪"/>
            </a:pPr>
            <a:r>
              <a:rPr lang="en-US"/>
              <a:t>Initial visit</a:t>
            </a:r>
            <a:endParaRPr/>
          </a:p>
          <a:p>
            <a:pPr indent="-193675" lvl="2" marL="73152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530"/>
              <a:buChar char="▪"/>
            </a:pPr>
            <a:r>
              <a:rPr lang="en-US"/>
              <a:t>PEG-3: 8,9,8 total: 25</a:t>
            </a:r>
            <a:endParaRPr/>
          </a:p>
          <a:p>
            <a:pPr indent="-182880" lvl="3" marL="1005839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360"/>
              <a:buChar char="▪"/>
            </a:pPr>
            <a:r>
              <a:rPr lang="en-US"/>
              <a:t>Working out at gym daily</a:t>
            </a:r>
            <a:endParaRPr/>
          </a:p>
          <a:p>
            <a:pPr indent="-182880" lvl="3" marL="1005839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360"/>
              <a:buChar char="▪"/>
            </a:pPr>
            <a:r>
              <a:rPr lang="en-US"/>
              <a:t>Stated is able to live a normal live</a:t>
            </a:r>
            <a:endParaRPr/>
          </a:p>
          <a:p>
            <a:pPr indent="-193675" lvl="2" marL="73152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530"/>
              <a:buChar char="▪"/>
            </a:pPr>
            <a:r>
              <a:rPr lang="en-US"/>
              <a:t>PSEQ: 23</a:t>
            </a:r>
            <a:endParaRPr/>
          </a:p>
          <a:p>
            <a:pPr indent="-182880" lvl="1" marL="4572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530"/>
              <a:buChar char="▪"/>
            </a:pPr>
            <a:r>
              <a:rPr lang="en-US"/>
              <a:t>Follow up</a:t>
            </a:r>
            <a:endParaRPr/>
          </a:p>
          <a:p>
            <a:pPr indent="-182879" lvl="2" marL="73152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360"/>
              <a:buChar char="▪"/>
            </a:pPr>
            <a:r>
              <a:rPr lang="en-US"/>
              <a:t>PEG-3: 8,9,8 total: 25</a:t>
            </a:r>
            <a:endParaRPr/>
          </a:p>
          <a:p>
            <a:pPr indent="-182880" lvl="3" marL="1005839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360"/>
              <a:buChar char="▪"/>
            </a:pPr>
            <a:r>
              <a:rPr lang="en-US"/>
              <a:t>Able to goto gym twice daily some days</a:t>
            </a:r>
            <a:endParaRPr/>
          </a:p>
          <a:p>
            <a:pPr indent="-182879" lvl="2" marL="73152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360"/>
              <a:buChar char="▪"/>
            </a:pPr>
            <a:r>
              <a:rPr lang="en-US"/>
              <a:t>PSEQ: 25</a:t>
            </a:r>
            <a:endParaRPr/>
          </a:p>
        </p:txBody>
      </p:sp>
      <p:sp>
        <p:nvSpPr>
          <p:cNvPr id="168" name="Google Shape;168;p21"/>
          <p:cNvSpPr txBox="1"/>
          <p:nvPr>
            <p:ph idx="2" type="body"/>
          </p:nvPr>
        </p:nvSpPr>
        <p:spPr>
          <a:xfrm>
            <a:off x="6364224" y="2194560"/>
            <a:ext cx="4754880" cy="3977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00"/>
              <a:buChar char="▪"/>
            </a:pPr>
            <a:r>
              <a:rPr lang="en-US"/>
              <a:t>MJ 65 y/o rates pain 6/10</a:t>
            </a:r>
            <a:endParaRPr/>
          </a:p>
          <a:p>
            <a:pPr indent="-182880" lvl="1" marL="457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</a:pPr>
            <a:r>
              <a:rPr lang="en-US"/>
              <a:t>Functional goal: be able to clean house </a:t>
            </a:r>
            <a:endParaRPr/>
          </a:p>
          <a:p>
            <a:pPr indent="-182880" lvl="1" marL="4572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530"/>
              <a:buChar char="▪"/>
            </a:pPr>
            <a:r>
              <a:rPr lang="en-US"/>
              <a:t>Initial visit</a:t>
            </a:r>
            <a:endParaRPr/>
          </a:p>
          <a:p>
            <a:pPr indent="-193675" lvl="2" marL="73152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530"/>
              <a:buChar char="▪"/>
            </a:pPr>
            <a:r>
              <a:rPr lang="en-US"/>
              <a:t>PEG-3: 6,8,8 total: 22	</a:t>
            </a:r>
            <a:endParaRPr/>
          </a:p>
          <a:p>
            <a:pPr indent="-182880" lvl="3" marL="1005839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360"/>
              <a:buChar char="▪"/>
            </a:pPr>
            <a:r>
              <a:rPr lang="en-US"/>
              <a:t>Has disability for pain</a:t>
            </a:r>
            <a:endParaRPr/>
          </a:p>
          <a:p>
            <a:pPr indent="-182880" lvl="3" marL="1005839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360"/>
              <a:buChar char="▪"/>
            </a:pPr>
            <a:r>
              <a:rPr lang="en-US"/>
              <a:t>Has a PCA</a:t>
            </a:r>
            <a:endParaRPr/>
          </a:p>
          <a:p>
            <a:pPr indent="-193675" lvl="2" marL="73152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530"/>
              <a:buChar char="▪"/>
            </a:pPr>
            <a:r>
              <a:rPr lang="en-US"/>
              <a:t>PSEQ: 18</a:t>
            </a:r>
            <a:endParaRPr/>
          </a:p>
          <a:p>
            <a:pPr indent="-182880" lvl="1" marL="4572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530"/>
              <a:buChar char="▪"/>
            </a:pPr>
            <a:r>
              <a:rPr lang="en-US"/>
              <a:t>Follow up</a:t>
            </a:r>
            <a:endParaRPr/>
          </a:p>
          <a:p>
            <a:pPr indent="-182879" lvl="2" marL="73152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360"/>
              <a:buChar char="▪"/>
            </a:pPr>
            <a:r>
              <a:rPr lang="en-US"/>
              <a:t>PEG-3: 7,7,7 total: 21</a:t>
            </a:r>
            <a:endParaRPr/>
          </a:p>
          <a:p>
            <a:pPr indent="-182880" lvl="3" marL="1005839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360"/>
              <a:buChar char="▪"/>
            </a:pPr>
            <a:r>
              <a:rPr lang="en-US"/>
              <a:t>was able to clean kitchen in setting</a:t>
            </a:r>
            <a:endParaRPr/>
          </a:p>
          <a:p>
            <a:pPr indent="-182879" lvl="2" marL="73152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360"/>
              <a:buChar char="▪"/>
            </a:pPr>
            <a:r>
              <a:rPr lang="en-US"/>
              <a:t>PSEQ: not assessed</a:t>
            </a:r>
            <a:endParaRPr/>
          </a:p>
          <a:p>
            <a:pPr indent="-96519" lvl="2" marL="73152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</a:pPr>
            <a:r>
              <a:t/>
            </a:r>
            <a:endParaRPr/>
          </a:p>
          <a:p>
            <a:pPr indent="-96519" lvl="2" marL="73152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Wood Type">
  <a:themeElements>
    <a:clrScheme name="Wood Type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