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33"/>
  </p:notesMasterIdLst>
  <p:sldIdLst>
    <p:sldId id="256" r:id="rId2"/>
    <p:sldId id="257" r:id="rId3"/>
    <p:sldId id="258" r:id="rId4"/>
    <p:sldId id="280" r:id="rId5"/>
    <p:sldId id="281" r:id="rId6"/>
    <p:sldId id="282" r:id="rId7"/>
    <p:sldId id="283" r:id="rId8"/>
    <p:sldId id="284" r:id="rId9"/>
    <p:sldId id="285" r:id="rId10"/>
    <p:sldId id="286" r:id="rId11"/>
    <p:sldId id="259" r:id="rId12"/>
    <p:sldId id="260" r:id="rId13"/>
    <p:sldId id="261"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7" r:id="rId31"/>
    <p:sldId id="279"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entury Gothic" panose="020B0502020202020204" pitchFamily="34" charset="0"/>
      <p:regular r:id="rId40"/>
      <p:bold r:id="rId41"/>
      <p:italic r:id="rId42"/>
      <p:bold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hqsG4LlbbtVQP4QS+zbtAzaVcm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5" d="100"/>
          <a:sy n="105" d="100"/>
        </p:scale>
        <p:origin x="12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7873341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g2f7873341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78733416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f78733416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3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901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8029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508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03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9477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616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458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6240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9352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36157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ct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06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f787334162_0_0"/>
          <p:cNvSpPr txBox="1">
            <a:spLocks noGrp="1"/>
          </p:cNvSpPr>
          <p:nvPr>
            <p:ph type="ctrTitle"/>
          </p:nvPr>
        </p:nvSpPr>
        <p:spPr>
          <a:xfrm>
            <a:off x="1154950" y="1447800"/>
            <a:ext cx="8825700" cy="28308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en-US" dirty="0"/>
              <a:t>Ketamine and </a:t>
            </a:r>
            <a:r>
              <a:rPr lang="en-US" dirty="0" err="1"/>
              <a:t>Esketamine</a:t>
            </a:r>
            <a:endParaRPr dirty="0"/>
          </a:p>
        </p:txBody>
      </p:sp>
      <p:sp>
        <p:nvSpPr>
          <p:cNvPr id="148" name="Google Shape;148;g2f787334162_0_0"/>
          <p:cNvSpPr txBox="1">
            <a:spLocks noGrp="1"/>
          </p:cNvSpPr>
          <p:nvPr>
            <p:ph type="subTitle" idx="1"/>
          </p:nvPr>
        </p:nvSpPr>
        <p:spPr>
          <a:xfrm>
            <a:off x="1154950" y="4413151"/>
            <a:ext cx="8825700" cy="1647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spcBef>
                <a:spcPts val="1000"/>
              </a:spcBef>
              <a:spcAft>
                <a:spcPts val="0"/>
              </a:spcAft>
              <a:buSzPts val="1600"/>
              <a:buNone/>
            </a:pPr>
            <a:r>
              <a:rPr lang="en-US" dirty="0"/>
              <a:t>A review of evidence and current uses in psychiatry</a:t>
            </a:r>
            <a:endParaRPr dirty="0"/>
          </a:p>
          <a:p>
            <a:pPr marL="0" lvl="0" indent="0" algn="l" rtl="0">
              <a:spcBef>
                <a:spcPts val="1000"/>
              </a:spcBef>
              <a:spcAft>
                <a:spcPts val="0"/>
              </a:spcAft>
              <a:buSzPts val="1600"/>
              <a:buNone/>
            </a:pPr>
            <a:r>
              <a:rPr lang="en-US" dirty="0"/>
              <a:t>For NPAIHB Indian Country Substance Use Disorders (SUD) ECHO</a:t>
            </a:r>
            <a:endParaRPr dirty="0"/>
          </a:p>
          <a:p>
            <a:pPr marL="0" lvl="0" indent="0" algn="l" rtl="0">
              <a:spcBef>
                <a:spcPts val="1000"/>
              </a:spcBef>
              <a:spcAft>
                <a:spcPts val="0"/>
              </a:spcAft>
              <a:buSzPts val="1600"/>
              <a:buNone/>
            </a:pPr>
            <a:r>
              <a:rPr lang="en-US" dirty="0"/>
              <a:t>September 5, 2024</a:t>
            </a:r>
            <a:endParaRPr dirty="0"/>
          </a:p>
          <a:p>
            <a:pPr marL="0" lvl="0" indent="0" algn="l" rtl="0">
              <a:spcBef>
                <a:spcPts val="1000"/>
              </a:spcBef>
              <a:spcAft>
                <a:spcPts val="0"/>
              </a:spcAft>
              <a:buSzPts val="1600"/>
              <a:buNone/>
            </a:pPr>
            <a:r>
              <a:rPr lang="en-US" dirty="0"/>
              <a:t>Lucas M Dunklee, MD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7940-256F-4576-A832-B3FFC75452A2}"/>
              </a:ext>
            </a:extLst>
          </p:cNvPr>
          <p:cNvSpPr>
            <a:spLocks noGrp="1"/>
          </p:cNvSpPr>
          <p:nvPr>
            <p:ph type="title"/>
          </p:nvPr>
        </p:nvSpPr>
        <p:spPr/>
        <p:txBody>
          <a:bodyPr>
            <a:normAutofit/>
          </a:bodyPr>
          <a:lstStyle/>
          <a:p>
            <a:r>
              <a:rPr lang="en-US" dirty="0"/>
              <a:t>Proposed mechanisms of action</a:t>
            </a:r>
            <a:br>
              <a:rPr lang="en-US" dirty="0"/>
            </a:br>
            <a:r>
              <a:rPr lang="en-US" dirty="0"/>
              <a:t>(Neuroplasticity)</a:t>
            </a:r>
          </a:p>
        </p:txBody>
      </p:sp>
      <p:sp>
        <p:nvSpPr>
          <p:cNvPr id="3" name="Text Placeholder 2">
            <a:extLst>
              <a:ext uri="{FF2B5EF4-FFF2-40B4-BE49-F238E27FC236}">
                <a16:creationId xmlns:a16="http://schemas.microsoft.com/office/drawing/2014/main" id="{CF452201-D972-4838-86CC-448C50C08917}"/>
              </a:ext>
            </a:extLst>
          </p:cNvPr>
          <p:cNvSpPr>
            <a:spLocks noGrp="1"/>
          </p:cNvSpPr>
          <p:nvPr>
            <p:ph idx="1"/>
          </p:nvPr>
        </p:nvSpPr>
        <p:spPr>
          <a:xfrm>
            <a:off x="1103313" y="2052918"/>
            <a:ext cx="4785424" cy="4195481"/>
          </a:xfrm>
        </p:spPr>
        <p:txBody>
          <a:bodyPr>
            <a:normAutofit/>
          </a:bodyPr>
          <a:lstStyle/>
          <a:p>
            <a:r>
              <a:rPr lang="en-US" dirty="0"/>
              <a:t>By unknown mechanisms, ketamine seems to upregulate networks that lead to an upregulation of BDNF tone.</a:t>
            </a:r>
          </a:p>
          <a:p>
            <a:r>
              <a:rPr lang="en-US" dirty="0"/>
              <a:t>This results in increased branching of dendrites</a:t>
            </a:r>
          </a:p>
          <a:p>
            <a:r>
              <a:rPr lang="en-US" dirty="0"/>
              <a:t>May correct for neuronal pruning that occurs in trauma/stress/depression</a:t>
            </a:r>
          </a:p>
          <a:p>
            <a:r>
              <a:rPr lang="en-US" dirty="0"/>
              <a:t>Broadly referred to as </a:t>
            </a:r>
            <a:r>
              <a:rPr lang="en-US" b="1" dirty="0"/>
              <a:t>increased neuroplasticity</a:t>
            </a:r>
          </a:p>
        </p:txBody>
      </p:sp>
      <p:pic>
        <p:nvPicPr>
          <p:cNvPr id="1026" name="Picture 2">
            <a:extLst>
              <a:ext uri="{FF2B5EF4-FFF2-40B4-BE49-F238E27FC236}">
                <a16:creationId xmlns:a16="http://schemas.microsoft.com/office/drawing/2014/main" id="{4D14DD7E-28D1-491E-BED4-47A444A01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92162"/>
            <a:ext cx="5305234" cy="524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9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en-US"/>
              <a:t>Esketamine at UNM</a:t>
            </a:r>
            <a:endParaRPr/>
          </a:p>
        </p:txBody>
      </p:sp>
      <p:sp>
        <p:nvSpPr>
          <p:cNvPr id="166" name="Google Shape;166;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ct val="8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
          <p:cNvPicPr preferRelativeResize="0"/>
          <p:nvPr/>
        </p:nvPicPr>
        <p:blipFill rotWithShape="1">
          <a:blip r:embed="rId3">
            <a:alphaModFix/>
          </a:blip>
          <a:srcRect/>
          <a:stretch/>
        </p:blipFill>
        <p:spPr>
          <a:xfrm>
            <a:off x="619125" y="438150"/>
            <a:ext cx="10953750" cy="5981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5"/>
          <p:cNvPicPr preferRelativeResize="0"/>
          <p:nvPr/>
        </p:nvPicPr>
        <p:blipFill rotWithShape="1">
          <a:blip r:embed="rId3">
            <a:alphaModFix/>
          </a:blip>
          <a:srcRect/>
          <a:stretch/>
        </p:blipFill>
        <p:spPr>
          <a:xfrm>
            <a:off x="1338262" y="1343025"/>
            <a:ext cx="9515475" cy="4171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7"/>
          <p:cNvPicPr preferRelativeResize="0"/>
          <p:nvPr/>
        </p:nvPicPr>
        <p:blipFill rotWithShape="1">
          <a:blip r:embed="rId3">
            <a:alphaModFix/>
          </a:blip>
          <a:srcRect/>
          <a:stretch/>
        </p:blipFill>
        <p:spPr>
          <a:xfrm>
            <a:off x="1466449" y="426460"/>
            <a:ext cx="9259102" cy="60050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What is Treatment Resistant Depression? (TRD)</a:t>
            </a:r>
            <a:endParaRPr/>
          </a:p>
        </p:txBody>
      </p:sp>
      <p:sp>
        <p:nvSpPr>
          <p:cNvPr id="192" name="Google Shape;192;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A prolonged state of meeting criteria for major depressive episode (MDE)</a:t>
            </a:r>
            <a:endParaRPr/>
          </a:p>
          <a:p>
            <a:pPr marL="342900" lvl="0" indent="-342900" algn="l" rtl="0">
              <a:spcBef>
                <a:spcPts val="1000"/>
              </a:spcBef>
              <a:spcAft>
                <a:spcPts val="0"/>
              </a:spcAft>
              <a:buSzPts val="1600"/>
              <a:buChar char="►"/>
            </a:pPr>
            <a:r>
              <a:rPr lang="en-US"/>
              <a:t>Episode fails to respond to at least 2 medication trials of </a:t>
            </a:r>
            <a:r>
              <a:rPr lang="en-US" b="1"/>
              <a:t>adequate dose and duration</a:t>
            </a:r>
            <a:endParaRPr/>
          </a:p>
          <a:p>
            <a:pPr marL="742950" lvl="1" indent="-285750" algn="l" rtl="0">
              <a:spcBef>
                <a:spcPts val="1000"/>
              </a:spcBef>
              <a:spcAft>
                <a:spcPts val="0"/>
              </a:spcAft>
              <a:buSzPts val="1440"/>
              <a:buChar char="►"/>
            </a:pPr>
            <a:r>
              <a:rPr lang="en-US"/>
              <a:t>DOSE = varies with medication (ex: 40mg fluoxetine)</a:t>
            </a:r>
            <a:endParaRPr/>
          </a:p>
          <a:p>
            <a:pPr marL="742950" lvl="1" indent="-285750" algn="l" rtl="0">
              <a:spcBef>
                <a:spcPts val="1000"/>
              </a:spcBef>
              <a:spcAft>
                <a:spcPts val="0"/>
              </a:spcAft>
              <a:buSzPts val="1440"/>
              <a:buChar char="►"/>
            </a:pPr>
            <a:r>
              <a:rPr lang="en-US"/>
              <a:t>DURATION = roughly 6 weeks at above dose</a:t>
            </a:r>
            <a:endParaRPr/>
          </a:p>
          <a:p>
            <a:pPr marL="342900" lvl="0" indent="-342900" algn="l" rtl="0">
              <a:spcBef>
                <a:spcPts val="1000"/>
              </a:spcBef>
              <a:spcAft>
                <a:spcPts val="0"/>
              </a:spcAft>
              <a:buSzPts val="1600"/>
              <a:buChar char="►"/>
            </a:pPr>
            <a:r>
              <a:rPr lang="en-US"/>
              <a:t>In practice, usually more med trials</a:t>
            </a:r>
            <a:endParaRPr/>
          </a:p>
          <a:p>
            <a:pPr marL="342900" lvl="0" indent="-342900" algn="l" rtl="0">
              <a:spcBef>
                <a:spcPts val="1000"/>
              </a:spcBef>
              <a:spcAft>
                <a:spcPts val="0"/>
              </a:spcAft>
              <a:buSzPts val="1600"/>
              <a:buChar char="►"/>
            </a:pPr>
            <a:r>
              <a:rPr lang="en-US"/>
              <a:t>For insurance purposes even more med trials </a:t>
            </a:r>
            <a:endParaRPr/>
          </a:p>
          <a:p>
            <a:pPr marL="742950" lvl="1" indent="-285750" algn="l" rtl="0">
              <a:spcBef>
                <a:spcPts val="1000"/>
              </a:spcBef>
              <a:spcAft>
                <a:spcPts val="0"/>
              </a:spcAft>
              <a:buSzPts val="1440"/>
              <a:buChar char="►"/>
            </a:pPr>
            <a:r>
              <a:rPr lang="en-US"/>
              <a:t>One company required at least 3 different MAO-I trials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What is intranasal esketamine? (Spravato)</a:t>
            </a:r>
            <a:endParaRPr/>
          </a:p>
        </p:txBody>
      </p:sp>
      <p:sp>
        <p:nvSpPr>
          <p:cNvPr id="198" name="Google Shape;198;p9"/>
          <p:cNvSpPr txBox="1">
            <a:spLocks noGrp="1"/>
          </p:cNvSpPr>
          <p:nvPr>
            <p:ph idx="1"/>
          </p:nvPr>
        </p:nvSpPr>
        <p:spPr>
          <a:xfrm>
            <a:off x="1097280" y="1845734"/>
            <a:ext cx="5422392" cy="402336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600"/>
              <a:buChar char="►"/>
            </a:pPr>
            <a:r>
              <a:rPr lang="en-US" dirty="0"/>
              <a:t>Ketamine = anesthetic for veterinary medicine, army medics</a:t>
            </a:r>
            <a:endParaRPr dirty="0"/>
          </a:p>
          <a:p>
            <a:pPr marL="342900" lvl="0" indent="-342900" algn="l" rtl="0">
              <a:spcBef>
                <a:spcPts val="1000"/>
              </a:spcBef>
              <a:spcAft>
                <a:spcPts val="0"/>
              </a:spcAft>
              <a:buSzPts val="1600"/>
              <a:buChar char="►"/>
            </a:pPr>
            <a:r>
              <a:rPr lang="en-US" dirty="0"/>
              <a:t>Ketamine can also be abused </a:t>
            </a:r>
            <a:endParaRPr dirty="0"/>
          </a:p>
          <a:p>
            <a:pPr marL="742950" lvl="1" indent="-285750" algn="l" rtl="0">
              <a:spcBef>
                <a:spcPts val="1000"/>
              </a:spcBef>
              <a:spcAft>
                <a:spcPts val="0"/>
              </a:spcAft>
              <a:buSzPts val="1440"/>
              <a:buChar char="►"/>
            </a:pPr>
            <a:r>
              <a:rPr lang="en-US" dirty="0"/>
              <a:t>(mild dissociative experience up to K hole)</a:t>
            </a:r>
            <a:endParaRPr dirty="0"/>
          </a:p>
          <a:p>
            <a:pPr marL="342900" lvl="0" indent="-342900" algn="l" rtl="0">
              <a:spcBef>
                <a:spcPts val="1000"/>
              </a:spcBef>
              <a:spcAft>
                <a:spcPts val="0"/>
              </a:spcAft>
              <a:buSzPts val="1600"/>
              <a:buChar char="►"/>
            </a:pPr>
            <a:r>
              <a:rPr lang="en-US" dirty="0"/>
              <a:t>Generic ketamine has been used in IV infusion as an off label treatment for &gt;10 years (not FDA approved)</a:t>
            </a:r>
            <a:endParaRPr dirty="0"/>
          </a:p>
          <a:p>
            <a:pPr marL="342900" lvl="0" indent="-342900" algn="l" rtl="0">
              <a:spcBef>
                <a:spcPts val="1000"/>
              </a:spcBef>
              <a:spcAft>
                <a:spcPts val="0"/>
              </a:spcAft>
              <a:buSzPts val="1600"/>
              <a:buChar char="►"/>
            </a:pPr>
            <a:r>
              <a:rPr lang="en-US" dirty="0"/>
              <a:t>Janssen developed </a:t>
            </a:r>
            <a:r>
              <a:rPr lang="en-US" dirty="0" err="1"/>
              <a:t>esketamine</a:t>
            </a:r>
            <a:r>
              <a:rPr lang="en-US" dirty="0"/>
              <a:t> (S-enantiomer) to be delivered via intranasal spray</a:t>
            </a:r>
            <a:endParaRPr dirty="0"/>
          </a:p>
          <a:p>
            <a:pPr marL="742950" lvl="1" indent="-285750" algn="l" rtl="0">
              <a:spcBef>
                <a:spcPts val="1000"/>
              </a:spcBef>
              <a:spcAft>
                <a:spcPts val="0"/>
              </a:spcAft>
              <a:buSzPts val="1440"/>
              <a:buChar char="►"/>
            </a:pPr>
            <a:r>
              <a:rPr lang="en-US" dirty="0"/>
              <a:t>FDA approval 2019</a:t>
            </a:r>
            <a:endParaRPr dirty="0"/>
          </a:p>
          <a:p>
            <a:pPr marL="742950" lvl="1" indent="-285750" algn="l" rtl="0">
              <a:spcBef>
                <a:spcPts val="1000"/>
              </a:spcBef>
              <a:spcAft>
                <a:spcPts val="0"/>
              </a:spcAft>
              <a:buSzPts val="1440"/>
              <a:buChar char="►"/>
            </a:pPr>
            <a:r>
              <a:rPr lang="en-US" dirty="0"/>
              <a:t>Patented</a:t>
            </a:r>
            <a:endParaRPr dirty="0"/>
          </a:p>
          <a:p>
            <a:pPr marL="742950" lvl="1" indent="-285750" algn="l" rtl="0">
              <a:spcBef>
                <a:spcPts val="1000"/>
              </a:spcBef>
              <a:spcAft>
                <a:spcPts val="0"/>
              </a:spcAft>
              <a:buSzPts val="1440"/>
              <a:buChar char="►"/>
            </a:pPr>
            <a:r>
              <a:rPr lang="en-US" dirty="0"/>
              <a:t>Expensive</a:t>
            </a:r>
            <a:endParaRPr dirty="0"/>
          </a:p>
        </p:txBody>
      </p:sp>
      <p:pic>
        <p:nvPicPr>
          <p:cNvPr id="199" name="Google Shape;199;p9" descr="A Look at Enantiomers and their role in Drugs and Perfumes - Prior  Scientific"/>
          <p:cNvPicPr preferRelativeResize="0"/>
          <p:nvPr/>
        </p:nvPicPr>
        <p:blipFill rotWithShape="1">
          <a:blip r:embed="rId3">
            <a:alphaModFix/>
          </a:blip>
          <a:srcRect/>
          <a:stretch/>
        </p:blipFill>
        <p:spPr>
          <a:xfrm>
            <a:off x="6438763" y="197110"/>
            <a:ext cx="5608235" cy="3804803"/>
          </a:xfrm>
          <a:prstGeom prst="rect">
            <a:avLst/>
          </a:prstGeom>
          <a:noFill/>
          <a:ln>
            <a:noFill/>
          </a:ln>
        </p:spPr>
      </p:pic>
      <p:sp>
        <p:nvSpPr>
          <p:cNvPr id="200" name="Google Shape;200;p9"/>
          <p:cNvSpPr/>
          <p:nvPr/>
        </p:nvSpPr>
        <p:spPr>
          <a:xfrm>
            <a:off x="9135122" y="-177553"/>
            <a:ext cx="3056878" cy="4580877"/>
          </a:xfrm>
          <a:prstGeom prst="mathMultiply">
            <a:avLst>
              <a:gd name="adj1" fmla="val 23520"/>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How does it work?</a:t>
            </a:r>
            <a:endParaRPr/>
          </a:p>
        </p:txBody>
      </p:sp>
      <p:sp>
        <p:nvSpPr>
          <p:cNvPr id="206" name="Google Shape;206;p1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We don’t know (for sure)</a:t>
            </a:r>
            <a:endParaRPr/>
          </a:p>
          <a:p>
            <a:pPr marL="342900" lvl="0" indent="-342900" algn="l" rtl="0">
              <a:spcBef>
                <a:spcPts val="1000"/>
              </a:spcBef>
              <a:spcAft>
                <a:spcPts val="0"/>
              </a:spcAft>
              <a:buSzPts val="1600"/>
              <a:buChar char="►"/>
            </a:pPr>
            <a:r>
              <a:rPr lang="en-US"/>
              <a:t>Downstream effects upregulate BDNF</a:t>
            </a:r>
            <a:endParaRPr/>
          </a:p>
          <a:p>
            <a:pPr marL="342900" lvl="0" indent="-342900" algn="l" rtl="0">
              <a:spcBef>
                <a:spcPts val="1000"/>
              </a:spcBef>
              <a:spcAft>
                <a:spcPts val="0"/>
              </a:spcAft>
              <a:buSzPts val="1600"/>
              <a:buChar char="►"/>
            </a:pPr>
            <a:r>
              <a:rPr lang="en-US"/>
              <a:t>May enhance </a:t>
            </a:r>
            <a:r>
              <a:rPr lang="en-US" b="1"/>
              <a:t>neuroplasticity</a:t>
            </a:r>
            <a:endParaRPr/>
          </a:p>
          <a:p>
            <a:pPr marL="342900" lvl="0" indent="-342900" algn="l" rtl="0">
              <a:spcBef>
                <a:spcPts val="1000"/>
              </a:spcBef>
              <a:spcAft>
                <a:spcPts val="0"/>
              </a:spcAft>
              <a:buSzPts val="1600"/>
              <a:buChar char="►"/>
            </a:pPr>
            <a:r>
              <a:rPr lang="en-US" b="1"/>
              <a:t>Neuroplasticity </a:t>
            </a:r>
            <a:r>
              <a:rPr lang="en-US"/>
              <a:t>= the brain’s receptiveness to change</a:t>
            </a:r>
            <a:endParaRPr/>
          </a:p>
          <a:p>
            <a:pPr marL="342900" lvl="0" indent="-342900" algn="l" rtl="0">
              <a:spcBef>
                <a:spcPts val="1000"/>
              </a:spcBef>
              <a:spcAft>
                <a:spcPts val="0"/>
              </a:spcAft>
              <a:buSzPts val="1600"/>
              <a:buChar char="►"/>
            </a:pPr>
            <a:r>
              <a:rPr lang="en-US"/>
              <a:t>As a result, </a:t>
            </a:r>
            <a:r>
              <a:rPr lang="en-US" b="1"/>
              <a:t>esketamine probably helps other treatments work better</a:t>
            </a:r>
            <a:endParaRPr/>
          </a:p>
          <a:p>
            <a:pPr marL="342900" lvl="0" indent="-342900" algn="l" rtl="0">
              <a:spcBef>
                <a:spcPts val="1000"/>
              </a:spcBef>
              <a:spcAft>
                <a:spcPts val="0"/>
              </a:spcAft>
              <a:buSzPts val="1600"/>
              <a:buChar char="►"/>
            </a:pPr>
            <a:r>
              <a:rPr lang="en-US"/>
              <a:t>Studies of esketamine have focused on it’s use </a:t>
            </a:r>
            <a:r>
              <a:rPr lang="en-US" b="1"/>
              <a:t>alongside a newly initiated oral antidepressant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What is it not?</a:t>
            </a:r>
            <a:endParaRPr/>
          </a:p>
        </p:txBody>
      </p:sp>
      <p:sp>
        <p:nvSpPr>
          <p:cNvPr id="212" name="Google Shape;212;p1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Not a miracle cure for depression</a:t>
            </a:r>
            <a:endParaRPr/>
          </a:p>
          <a:p>
            <a:pPr marL="742950" lvl="1" indent="-285750" algn="l" rtl="0">
              <a:spcBef>
                <a:spcPts val="1000"/>
              </a:spcBef>
              <a:spcAft>
                <a:spcPts val="0"/>
              </a:spcAft>
              <a:buSzPts val="1440"/>
              <a:buChar char="►"/>
            </a:pPr>
            <a:r>
              <a:rPr lang="en-US"/>
              <a:t>My best guesses as to response rates:</a:t>
            </a:r>
            <a:endParaRPr/>
          </a:p>
          <a:p>
            <a:pPr marL="1143000" lvl="2" indent="-228600" algn="l" rtl="0">
              <a:spcBef>
                <a:spcPts val="1000"/>
              </a:spcBef>
              <a:spcAft>
                <a:spcPts val="0"/>
              </a:spcAft>
              <a:buSzPts val="1280"/>
              <a:buChar char="►"/>
            </a:pPr>
            <a:r>
              <a:rPr lang="en-US"/>
              <a:t>Non-response: 20%</a:t>
            </a:r>
            <a:endParaRPr/>
          </a:p>
          <a:p>
            <a:pPr marL="1143000" lvl="2" indent="-228600" algn="l" rtl="0">
              <a:spcBef>
                <a:spcPts val="1000"/>
              </a:spcBef>
              <a:spcAft>
                <a:spcPts val="0"/>
              </a:spcAft>
              <a:buSzPts val="1280"/>
              <a:buChar char="►"/>
            </a:pPr>
            <a:r>
              <a:rPr lang="en-US"/>
              <a:t>Full remission: 20%</a:t>
            </a:r>
            <a:endParaRPr/>
          </a:p>
          <a:p>
            <a:pPr marL="1143000" lvl="2" indent="-228600" algn="l" rtl="0">
              <a:spcBef>
                <a:spcPts val="1000"/>
              </a:spcBef>
              <a:spcAft>
                <a:spcPts val="0"/>
              </a:spcAft>
              <a:buSzPts val="1280"/>
              <a:buChar char="►"/>
            </a:pPr>
            <a:r>
              <a:rPr lang="en-US"/>
              <a:t>Partial response: 60%</a:t>
            </a:r>
            <a:endParaRPr/>
          </a:p>
          <a:p>
            <a:pPr marL="342900" lvl="0" indent="-342900" algn="l" rtl="0">
              <a:spcBef>
                <a:spcPts val="1000"/>
              </a:spcBef>
              <a:spcAft>
                <a:spcPts val="0"/>
              </a:spcAft>
              <a:buSzPts val="1600"/>
              <a:buChar char="►"/>
            </a:pPr>
            <a:r>
              <a:rPr lang="en-US"/>
              <a:t>Not a substitute for standard treatments</a:t>
            </a:r>
            <a:endParaRPr/>
          </a:p>
          <a:p>
            <a:pPr marL="742950" lvl="1" indent="-285750" algn="l" rtl="0">
              <a:spcBef>
                <a:spcPts val="1000"/>
              </a:spcBef>
              <a:spcAft>
                <a:spcPts val="0"/>
              </a:spcAft>
              <a:buSzPts val="1440"/>
              <a:buChar char="►"/>
            </a:pPr>
            <a:r>
              <a:rPr lang="en-US"/>
              <a:t>Most patients with TRD will require lifetime antidepressant treatment</a:t>
            </a:r>
            <a:endParaRPr/>
          </a:p>
          <a:p>
            <a:pPr marL="742950" lvl="1" indent="-285750" algn="l" rtl="0">
              <a:spcBef>
                <a:spcPts val="1000"/>
              </a:spcBef>
              <a:spcAft>
                <a:spcPts val="0"/>
              </a:spcAft>
              <a:buSzPts val="1440"/>
              <a:buChar char="►"/>
            </a:pPr>
            <a:r>
              <a:rPr lang="en-US"/>
              <a:t>Should be used together with medication and psychotherapy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Esketamine pros and cons (versus IV ketamine)</a:t>
            </a:r>
            <a:endParaRPr/>
          </a:p>
        </p:txBody>
      </p:sp>
      <p:sp>
        <p:nvSpPr>
          <p:cNvPr id="218" name="Google Shape;218;p12"/>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920"/>
              <a:buNone/>
            </a:pPr>
            <a:r>
              <a:rPr lang="en-US" dirty="0"/>
              <a:t>Advantages</a:t>
            </a:r>
            <a:endParaRPr dirty="0"/>
          </a:p>
        </p:txBody>
      </p:sp>
      <p:sp>
        <p:nvSpPr>
          <p:cNvPr id="220" name="Google Shape;220;p12"/>
          <p:cNvSpPr txBox="1">
            <a:spLocks noGrp="1"/>
          </p:cNvSpPr>
          <p:nvPr>
            <p:ph sz="half" idx="2"/>
          </p:nvPr>
        </p:nvSpPr>
        <p:spPr>
          <a:xfrm>
            <a:off x="1097280" y="2798064"/>
            <a:ext cx="4937760" cy="2798064"/>
          </a:xfrm>
          <a:prstGeom prst="rect">
            <a:avLst/>
          </a:prstGeom>
          <a:noFill/>
          <a:ln>
            <a:noFill/>
          </a:ln>
        </p:spPr>
        <p:txBody>
          <a:bodyPr spcFirstLastPara="1" wrap="square" lIns="91425" tIns="45700" rIns="91425" bIns="45700" anchor="ctr" anchorCtr="0">
            <a:noAutofit/>
          </a:bodyPr>
          <a:lstStyle/>
          <a:p>
            <a:pPr marL="342900" lvl="0" indent="-342900" algn="l" rtl="0">
              <a:spcBef>
                <a:spcPts val="0"/>
              </a:spcBef>
              <a:spcAft>
                <a:spcPts val="0"/>
              </a:spcAft>
              <a:buSzPts val="1440"/>
              <a:buChar char="►"/>
            </a:pPr>
            <a:r>
              <a:rPr lang="en-US" dirty="0"/>
              <a:t>FDA approved</a:t>
            </a:r>
          </a:p>
          <a:p>
            <a:pPr marL="342900" lvl="0" indent="-342900" algn="l" rtl="0">
              <a:spcBef>
                <a:spcPts val="1000"/>
              </a:spcBef>
              <a:spcAft>
                <a:spcPts val="0"/>
              </a:spcAft>
              <a:buSzPts val="1440"/>
              <a:buChar char="►"/>
            </a:pPr>
            <a:r>
              <a:rPr lang="en-US" dirty="0"/>
              <a:t>May be covered by insurance</a:t>
            </a:r>
          </a:p>
          <a:p>
            <a:pPr marL="342900" lvl="0" indent="-342900" algn="l" rtl="0">
              <a:spcBef>
                <a:spcPts val="1000"/>
              </a:spcBef>
              <a:spcAft>
                <a:spcPts val="0"/>
              </a:spcAft>
              <a:buSzPts val="1440"/>
              <a:buChar char="►"/>
            </a:pPr>
            <a:r>
              <a:rPr lang="en-US" dirty="0"/>
              <a:t>No IV access required</a:t>
            </a:r>
          </a:p>
          <a:p>
            <a:pPr marL="342900" lvl="0" indent="-342900" algn="l" rtl="0">
              <a:spcBef>
                <a:spcPts val="1000"/>
              </a:spcBef>
              <a:spcAft>
                <a:spcPts val="0"/>
              </a:spcAft>
              <a:buSzPts val="1440"/>
              <a:buChar char="►"/>
            </a:pPr>
            <a:r>
              <a:rPr lang="en-US" dirty="0"/>
              <a:t>May be less expensive for patient</a:t>
            </a:r>
          </a:p>
        </p:txBody>
      </p:sp>
      <p:sp>
        <p:nvSpPr>
          <p:cNvPr id="219" name="Google Shape;219;p12"/>
          <p:cNvSpPr txBox="1">
            <a:spLocks noGrp="1"/>
          </p:cNvSpPr>
          <p:nvPr>
            <p:ph type="body" sz="quarter" idx="3"/>
          </p:nvPr>
        </p:nvSpPr>
        <p:spPr>
          <a:prstGeom prst="rect">
            <a:avLst/>
          </a:prstGeom>
          <a:noFill/>
          <a:ln>
            <a:noFill/>
          </a:ln>
        </p:spPr>
        <p:txBody>
          <a:bodyPr spcFirstLastPara="1" wrap="square" lIns="91425" tIns="45700" rIns="91425" bIns="45700" anchor="ctr" anchorCtr="0">
            <a:normAutofit/>
          </a:bodyPr>
          <a:lstStyle/>
          <a:p>
            <a:pPr marL="342900" lvl="0" indent="-251459" algn="ctr" rtl="0">
              <a:spcBef>
                <a:spcPts val="1000"/>
              </a:spcBef>
              <a:spcAft>
                <a:spcPts val="0"/>
              </a:spcAft>
              <a:buSzPts val="1440"/>
              <a:buNone/>
            </a:pPr>
            <a:r>
              <a:rPr lang="en-US" dirty="0"/>
              <a:t>Disadvantages</a:t>
            </a:r>
          </a:p>
        </p:txBody>
      </p:sp>
      <p:sp>
        <p:nvSpPr>
          <p:cNvPr id="221" name="Google Shape;221;p12"/>
          <p:cNvSpPr txBox="1">
            <a:spLocks noGrp="1"/>
          </p:cNvSpPr>
          <p:nvPr>
            <p:ph sz="quarter" idx="4"/>
          </p:nvPr>
        </p:nvSpPr>
        <p:spPr>
          <a:prstGeom prst="rect">
            <a:avLst/>
          </a:prstGeom>
          <a:noFill/>
          <a:ln>
            <a:noFill/>
          </a:ln>
        </p:spPr>
        <p:txBody>
          <a:bodyPr spcFirstLastPara="1" wrap="square" lIns="91425" tIns="45700" rIns="91425" bIns="45700" anchor="ctr" anchorCtr="0">
            <a:normAutofit/>
          </a:bodyPr>
          <a:lstStyle/>
          <a:p>
            <a:pPr marL="342900" lvl="0" indent="-342900" algn="l" rtl="0">
              <a:spcBef>
                <a:spcPts val="0"/>
              </a:spcBef>
              <a:spcAft>
                <a:spcPts val="0"/>
              </a:spcAft>
              <a:buSzPts val="1440"/>
              <a:buChar char="►"/>
            </a:pPr>
            <a:r>
              <a:rPr lang="en-US" dirty="0"/>
              <a:t>Lack of long term data</a:t>
            </a:r>
            <a:endParaRPr dirty="0"/>
          </a:p>
          <a:p>
            <a:pPr marL="342900" lvl="0" indent="-342900" algn="l" rtl="0">
              <a:spcBef>
                <a:spcPts val="1000"/>
              </a:spcBef>
              <a:spcAft>
                <a:spcPts val="0"/>
              </a:spcAft>
              <a:buSzPts val="1440"/>
              <a:buChar char="►"/>
            </a:pPr>
            <a:r>
              <a:rPr lang="en-US" dirty="0"/>
              <a:t>May be less powerful?</a:t>
            </a:r>
            <a:endParaRPr dirty="0"/>
          </a:p>
          <a:p>
            <a:pPr marL="342900" lvl="0" indent="-342900" algn="l" rtl="0">
              <a:spcBef>
                <a:spcPts val="1000"/>
              </a:spcBef>
              <a:spcAft>
                <a:spcPts val="0"/>
              </a:spcAft>
              <a:buSzPts val="1440"/>
              <a:buChar char="►"/>
            </a:pPr>
            <a:r>
              <a:rPr lang="en-US" dirty="0"/>
              <a:t>Still requires significant time in office</a:t>
            </a:r>
            <a:endParaRPr dirty="0"/>
          </a:p>
          <a:p>
            <a:pPr marL="342900" lvl="0" indent="-342900" algn="l" rtl="0">
              <a:spcBef>
                <a:spcPts val="1000"/>
              </a:spcBef>
              <a:spcAft>
                <a:spcPts val="0"/>
              </a:spcAft>
              <a:buSzPts val="1440"/>
              <a:buChar char="►"/>
            </a:pPr>
            <a:r>
              <a:rPr lang="en-US" dirty="0"/>
              <a:t>Complications of REMS requirement</a:t>
            </a:r>
            <a:endParaRPr dirty="0"/>
          </a:p>
          <a:p>
            <a:pPr marL="342900" lvl="0" indent="-342900" algn="l" rtl="0">
              <a:spcBef>
                <a:spcPts val="1000"/>
              </a:spcBef>
              <a:spcAft>
                <a:spcPts val="0"/>
              </a:spcAft>
              <a:buSzPts val="1440"/>
              <a:buChar char="►"/>
            </a:pPr>
            <a:r>
              <a:rPr lang="en-US" dirty="0"/>
              <a:t>Out of pocket cost can vary widely ($10 to $450 per treatment)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Disclosures</a:t>
            </a:r>
            <a:endParaRPr/>
          </a:p>
        </p:txBody>
      </p:sp>
      <p:sp>
        <p:nvSpPr>
          <p:cNvPr id="154" name="Google Shape;154;p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dirty="0"/>
              <a:t>No disclosures to report</a:t>
            </a:r>
            <a:endParaRPr dirty="0"/>
          </a:p>
          <a:p>
            <a:pPr marL="342900" lvl="0" indent="-342900" algn="l" rtl="0">
              <a:spcBef>
                <a:spcPts val="1000"/>
              </a:spcBef>
              <a:spcAft>
                <a:spcPts val="0"/>
              </a:spcAft>
              <a:buSzPts val="1600"/>
              <a:buChar char="►"/>
            </a:pPr>
            <a:r>
              <a:rPr lang="en-US" dirty="0"/>
              <a:t>Janssen Pharmaceuticals has been of occasional assistance, but provides no incentives or compensation to UNM psychiatric providers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experience</a:t>
            </a:r>
            <a:endParaRPr/>
          </a:p>
        </p:txBody>
      </p:sp>
      <p:sp>
        <p:nvSpPr>
          <p:cNvPr id="227" name="Google Shape;227;p1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Evaluation visit – verify TRD diagnosis and discuss esketamine</a:t>
            </a:r>
            <a:endParaRPr/>
          </a:p>
          <a:p>
            <a:pPr marL="342900" lvl="0" indent="-342900" algn="l" rtl="0">
              <a:spcBef>
                <a:spcPts val="1000"/>
              </a:spcBef>
              <a:spcAft>
                <a:spcPts val="0"/>
              </a:spcAft>
              <a:buSzPts val="1600"/>
              <a:buChar char="►"/>
            </a:pPr>
            <a:r>
              <a:rPr lang="en-US"/>
              <a:t>Treatment planning:</a:t>
            </a:r>
            <a:endParaRPr/>
          </a:p>
          <a:p>
            <a:pPr marL="742950" lvl="1" indent="-285750" algn="l" rtl="0">
              <a:spcBef>
                <a:spcPts val="1000"/>
              </a:spcBef>
              <a:spcAft>
                <a:spcPts val="0"/>
              </a:spcAft>
              <a:buSzPts val="1440"/>
              <a:buChar char="►"/>
            </a:pPr>
            <a:r>
              <a:rPr lang="en-US"/>
              <a:t>Concurrent antidepressant medication</a:t>
            </a:r>
            <a:endParaRPr/>
          </a:p>
          <a:p>
            <a:pPr marL="742950" lvl="1" indent="-285750" algn="l" rtl="0">
              <a:spcBef>
                <a:spcPts val="1000"/>
              </a:spcBef>
              <a:spcAft>
                <a:spcPts val="0"/>
              </a:spcAft>
              <a:buSzPts val="1440"/>
              <a:buChar char="►"/>
            </a:pPr>
            <a:r>
              <a:rPr lang="en-US"/>
              <a:t>Concurrent psychotherapy</a:t>
            </a:r>
            <a:endParaRPr/>
          </a:p>
          <a:p>
            <a:pPr marL="342900" lvl="0" indent="-342900" algn="l" rtl="0">
              <a:spcBef>
                <a:spcPts val="1000"/>
              </a:spcBef>
              <a:spcAft>
                <a:spcPts val="0"/>
              </a:spcAft>
              <a:buSzPts val="1600"/>
              <a:buChar char="►"/>
            </a:pPr>
            <a:r>
              <a:rPr lang="en-US" b="1"/>
              <a:t>Esketamine is probably best used to help other treatments work better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experience</a:t>
            </a:r>
            <a:endParaRPr/>
          </a:p>
        </p:txBody>
      </p:sp>
      <p:sp>
        <p:nvSpPr>
          <p:cNvPr id="233" name="Google Shape;233;p1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REMS registration, designed to manage:</a:t>
            </a:r>
            <a:endParaRPr/>
          </a:p>
          <a:p>
            <a:pPr marL="742950" lvl="1" indent="-285750" algn="l" rtl="0">
              <a:spcBef>
                <a:spcPts val="1000"/>
              </a:spcBef>
              <a:spcAft>
                <a:spcPts val="0"/>
              </a:spcAft>
              <a:buSzPts val="1440"/>
              <a:buChar char="►"/>
            </a:pPr>
            <a:r>
              <a:rPr lang="en-US"/>
              <a:t>Risks of sedation and dissociation</a:t>
            </a:r>
            <a:endParaRPr/>
          </a:p>
          <a:p>
            <a:pPr marL="742950" lvl="1" indent="-285750" algn="l" rtl="0">
              <a:spcBef>
                <a:spcPts val="1000"/>
              </a:spcBef>
              <a:spcAft>
                <a:spcPts val="0"/>
              </a:spcAft>
              <a:buSzPts val="1440"/>
              <a:buChar char="►"/>
            </a:pPr>
            <a:r>
              <a:rPr lang="en-US"/>
              <a:t>Avoid abuse and misuse of SPRAVATO</a:t>
            </a:r>
            <a:endParaRPr/>
          </a:p>
          <a:p>
            <a:pPr marL="342900" lvl="0" indent="-342900" algn="l" rtl="0">
              <a:spcBef>
                <a:spcPts val="1000"/>
              </a:spcBef>
              <a:spcAft>
                <a:spcPts val="0"/>
              </a:spcAft>
              <a:buSzPts val="1600"/>
              <a:buChar char="►"/>
            </a:pPr>
            <a:r>
              <a:rPr lang="en-US"/>
              <a:t>SPRAVATO® is intended for use only in a certified Healthcare Setting.</a:t>
            </a:r>
            <a:endParaRPr/>
          </a:p>
          <a:p>
            <a:pPr marL="342900" lvl="0" indent="-342900" algn="l" rtl="0">
              <a:spcBef>
                <a:spcPts val="1000"/>
              </a:spcBef>
              <a:spcAft>
                <a:spcPts val="0"/>
              </a:spcAft>
              <a:buSzPts val="1600"/>
              <a:buChar char="►"/>
            </a:pPr>
            <a:r>
              <a:rPr lang="en-US"/>
              <a:t>Treatment administered under direct observation of a healthcare provider</a:t>
            </a:r>
            <a:endParaRPr/>
          </a:p>
          <a:p>
            <a:pPr marL="342900" lvl="0" indent="-342900" algn="l" rtl="0">
              <a:spcBef>
                <a:spcPts val="1000"/>
              </a:spcBef>
              <a:spcAft>
                <a:spcPts val="0"/>
              </a:spcAft>
              <a:buSzPts val="1600"/>
              <a:buChar char="►"/>
            </a:pPr>
            <a:r>
              <a:rPr lang="en-US"/>
              <a:t>Patients are required to be monitored by a healthcare provider for at least 2 hours</a:t>
            </a:r>
            <a:endParaRPr/>
          </a:p>
          <a:p>
            <a:pPr marL="342900" lvl="0" indent="-342900" algn="l" rtl="0">
              <a:spcBef>
                <a:spcPts val="1000"/>
              </a:spcBef>
              <a:spcAft>
                <a:spcPts val="0"/>
              </a:spcAft>
              <a:buSzPts val="1600"/>
              <a:buChar char="►"/>
            </a:pPr>
            <a:r>
              <a:rPr lang="en-US"/>
              <a:t>SPRAVATO® must never be dispensed directly to a patient for home use.</a:t>
            </a:r>
            <a:endParaRPr/>
          </a:p>
          <a:p>
            <a:pPr marL="342900" lvl="0" indent="-241300" algn="l" rtl="0">
              <a:spcBef>
                <a:spcPts val="1000"/>
              </a:spcBef>
              <a:spcAft>
                <a:spcPts val="0"/>
              </a:spcAft>
              <a:buSzPts val="16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experience</a:t>
            </a:r>
            <a:endParaRPr/>
          </a:p>
        </p:txBody>
      </p:sp>
      <p:sp>
        <p:nvSpPr>
          <p:cNvPr id="239" name="Google Shape;239;p1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Treatment days:</a:t>
            </a:r>
            <a:endParaRPr/>
          </a:p>
          <a:p>
            <a:pPr marL="742950" lvl="1" indent="-285750" algn="l" rtl="0">
              <a:spcBef>
                <a:spcPts val="1000"/>
              </a:spcBef>
              <a:spcAft>
                <a:spcPts val="0"/>
              </a:spcAft>
              <a:buSzPts val="1440"/>
              <a:buChar char="►"/>
            </a:pPr>
            <a:r>
              <a:rPr lang="en-US"/>
              <a:t>Patient arrives and registers</a:t>
            </a:r>
            <a:endParaRPr/>
          </a:p>
          <a:p>
            <a:pPr marL="742950" lvl="1" indent="-285750" algn="l" rtl="0">
              <a:spcBef>
                <a:spcPts val="1000"/>
              </a:spcBef>
              <a:spcAft>
                <a:spcPts val="0"/>
              </a:spcAft>
              <a:buSzPts val="1440"/>
              <a:buChar char="►"/>
            </a:pPr>
            <a:r>
              <a:rPr lang="en-US"/>
              <a:t>Assessed by nurse and provider (vital signs, depression rating scale)</a:t>
            </a:r>
            <a:endParaRPr/>
          </a:p>
          <a:p>
            <a:pPr marL="742950" lvl="1" indent="-285750" algn="l" rtl="0">
              <a:spcBef>
                <a:spcPts val="1000"/>
              </a:spcBef>
              <a:spcAft>
                <a:spcPts val="0"/>
              </a:spcAft>
              <a:buSzPts val="1440"/>
              <a:buChar char="►"/>
            </a:pPr>
            <a:r>
              <a:rPr lang="en-US"/>
              <a:t>Nurse and patient pickup up medication from pharmacy</a:t>
            </a:r>
            <a:endParaRPr/>
          </a:p>
          <a:p>
            <a:pPr marL="742950" lvl="1" indent="-285750" algn="l" rtl="0">
              <a:spcBef>
                <a:spcPts val="1000"/>
              </a:spcBef>
              <a:spcAft>
                <a:spcPts val="0"/>
              </a:spcAft>
              <a:buSzPts val="1440"/>
              <a:buChar char="►"/>
            </a:pPr>
            <a:r>
              <a:rPr lang="en-US"/>
              <a:t>Patient administers nasal spray with nursing supervision</a:t>
            </a:r>
            <a:endParaRPr/>
          </a:p>
          <a:p>
            <a:pPr marL="742950" lvl="1" indent="-285750" algn="l" rtl="0">
              <a:spcBef>
                <a:spcPts val="1000"/>
              </a:spcBef>
              <a:spcAft>
                <a:spcPts val="0"/>
              </a:spcAft>
              <a:buSzPts val="1440"/>
              <a:buChar char="►"/>
            </a:pPr>
            <a:r>
              <a:rPr lang="en-US"/>
              <a:t>Room darkened, relaxing music if desired</a:t>
            </a:r>
            <a:endParaRPr/>
          </a:p>
          <a:p>
            <a:pPr marL="742950" lvl="1" indent="-285750" algn="l" rtl="0">
              <a:spcBef>
                <a:spcPts val="1000"/>
              </a:spcBef>
              <a:spcAft>
                <a:spcPts val="0"/>
              </a:spcAft>
              <a:buSzPts val="1440"/>
              <a:buChar char="►"/>
            </a:pPr>
            <a:r>
              <a:rPr lang="en-US"/>
              <a:t>Patient experiences dissociative/sedating effects for 30 to 90 minutes</a:t>
            </a:r>
            <a:endParaRPr/>
          </a:p>
          <a:p>
            <a:pPr marL="742950" lvl="1" indent="-285750" algn="l" rtl="0">
              <a:spcBef>
                <a:spcPts val="1000"/>
              </a:spcBef>
              <a:spcAft>
                <a:spcPts val="0"/>
              </a:spcAft>
              <a:buSzPts val="1440"/>
              <a:buChar char="►"/>
            </a:pPr>
            <a:r>
              <a:rPr lang="en-US"/>
              <a:t>Monitoring lasts 2 hours to ensure resolution of symptoms</a:t>
            </a:r>
            <a:endParaRPr/>
          </a:p>
          <a:p>
            <a:pPr marL="742950" lvl="1" indent="-285750" algn="l" rtl="0">
              <a:spcBef>
                <a:spcPts val="1000"/>
              </a:spcBef>
              <a:spcAft>
                <a:spcPts val="0"/>
              </a:spcAft>
              <a:buSzPts val="1440"/>
              <a:buChar char="►"/>
            </a:pPr>
            <a:r>
              <a:rPr lang="en-US"/>
              <a:t>Patient discharged when ready and cleared by provider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experience</a:t>
            </a:r>
            <a:endParaRPr/>
          </a:p>
        </p:txBody>
      </p:sp>
      <p:sp>
        <p:nvSpPr>
          <p:cNvPr id="245" name="Google Shape;245;p1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After discharge:</a:t>
            </a:r>
            <a:endParaRPr/>
          </a:p>
          <a:p>
            <a:pPr marL="742950" lvl="1" indent="-285750" algn="l" rtl="0">
              <a:spcBef>
                <a:spcPts val="1000"/>
              </a:spcBef>
              <a:spcAft>
                <a:spcPts val="0"/>
              </a:spcAft>
              <a:buSzPts val="1440"/>
              <a:buChar char="►"/>
            </a:pPr>
            <a:r>
              <a:rPr lang="en-US"/>
              <a:t>Must have a trusted ride home</a:t>
            </a:r>
            <a:endParaRPr/>
          </a:p>
          <a:p>
            <a:pPr marL="742950" lvl="1" indent="-285750" algn="l" rtl="0">
              <a:spcBef>
                <a:spcPts val="1000"/>
              </a:spcBef>
              <a:spcAft>
                <a:spcPts val="0"/>
              </a:spcAft>
              <a:buSzPts val="1440"/>
              <a:buChar char="►"/>
            </a:pPr>
            <a:r>
              <a:rPr lang="en-US"/>
              <a:t>Preferably supervision overnight</a:t>
            </a:r>
            <a:endParaRPr/>
          </a:p>
          <a:p>
            <a:pPr marL="742950" lvl="1" indent="-285750" algn="l" rtl="0">
              <a:spcBef>
                <a:spcPts val="1000"/>
              </a:spcBef>
              <a:spcAft>
                <a:spcPts val="0"/>
              </a:spcAft>
              <a:buSzPts val="1440"/>
              <a:buChar char="►"/>
            </a:pPr>
            <a:r>
              <a:rPr lang="en-US"/>
              <a:t>May not drive until after a good night’s sleep</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experience</a:t>
            </a:r>
            <a:endParaRPr/>
          </a:p>
        </p:txBody>
      </p:sp>
      <p:sp>
        <p:nvSpPr>
          <p:cNvPr id="251" name="Google Shape;251;p1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Induction Phase:</a:t>
            </a:r>
            <a:endParaRPr/>
          </a:p>
          <a:p>
            <a:pPr marL="742950" lvl="1" indent="-285750" algn="l" rtl="0">
              <a:spcBef>
                <a:spcPts val="1000"/>
              </a:spcBef>
              <a:spcAft>
                <a:spcPts val="0"/>
              </a:spcAft>
              <a:buSzPts val="1440"/>
              <a:buChar char="►"/>
            </a:pPr>
            <a:r>
              <a:rPr lang="en-US"/>
              <a:t>4 weeks, 2 treatments each week (8 treatments total)</a:t>
            </a:r>
            <a:endParaRPr/>
          </a:p>
          <a:p>
            <a:pPr marL="742950" lvl="1" indent="-285750" algn="l" rtl="0">
              <a:spcBef>
                <a:spcPts val="1000"/>
              </a:spcBef>
              <a:spcAft>
                <a:spcPts val="0"/>
              </a:spcAft>
              <a:buSzPts val="1440"/>
              <a:buChar char="►"/>
            </a:pPr>
            <a:r>
              <a:rPr lang="en-US"/>
              <a:t>This is considered an adequate trial</a:t>
            </a:r>
            <a:endParaRPr/>
          </a:p>
          <a:p>
            <a:pPr marL="342900" lvl="0" indent="-342900" algn="l" rtl="0">
              <a:spcBef>
                <a:spcPts val="1000"/>
              </a:spcBef>
              <a:spcAft>
                <a:spcPts val="0"/>
              </a:spcAft>
              <a:buSzPts val="1600"/>
              <a:buChar char="►"/>
            </a:pPr>
            <a:r>
              <a:rPr lang="en-US"/>
              <a:t>Continuation/Taper Phase:</a:t>
            </a:r>
            <a:endParaRPr/>
          </a:p>
          <a:p>
            <a:pPr marL="742950" lvl="1" indent="-285750" algn="l" rtl="0">
              <a:spcBef>
                <a:spcPts val="1000"/>
              </a:spcBef>
              <a:spcAft>
                <a:spcPts val="0"/>
              </a:spcAft>
              <a:buSzPts val="1440"/>
              <a:buChar char="►"/>
            </a:pPr>
            <a:r>
              <a:rPr lang="en-US"/>
              <a:t>1x weekly</a:t>
            </a:r>
            <a:endParaRPr/>
          </a:p>
          <a:p>
            <a:pPr marL="742950" lvl="1" indent="-285750" algn="l" rtl="0">
              <a:spcBef>
                <a:spcPts val="1000"/>
              </a:spcBef>
              <a:spcAft>
                <a:spcPts val="0"/>
              </a:spcAft>
              <a:buSzPts val="1440"/>
              <a:buChar char="►"/>
            </a:pPr>
            <a:r>
              <a:rPr lang="en-US"/>
              <a:t>Every 2 weeks</a:t>
            </a:r>
            <a:endParaRPr/>
          </a:p>
          <a:p>
            <a:pPr marL="742950" lvl="1" indent="-285750" algn="l" rtl="0">
              <a:spcBef>
                <a:spcPts val="1000"/>
              </a:spcBef>
              <a:spcAft>
                <a:spcPts val="0"/>
              </a:spcAft>
              <a:buSzPts val="1440"/>
              <a:buChar char="►"/>
            </a:pPr>
            <a:r>
              <a:rPr lang="en-US"/>
              <a:t>Every 4 weeks</a:t>
            </a:r>
            <a:endParaRPr/>
          </a:p>
          <a:p>
            <a:pPr marL="742950" lvl="1" indent="-285750" algn="l" rtl="0">
              <a:spcBef>
                <a:spcPts val="1000"/>
              </a:spcBef>
              <a:spcAft>
                <a:spcPts val="0"/>
              </a:spcAft>
              <a:buSzPts val="1440"/>
              <a:buChar char="►"/>
            </a:pPr>
            <a:r>
              <a:rPr lang="en-US"/>
              <a:t>Discontinue?</a:t>
            </a:r>
            <a:endParaRPr/>
          </a:p>
          <a:p>
            <a:pPr marL="342900" lvl="0" indent="-342900" algn="l" rtl="0">
              <a:spcBef>
                <a:spcPts val="1000"/>
              </a:spcBef>
              <a:spcAft>
                <a:spcPts val="0"/>
              </a:spcAft>
              <a:buSzPts val="1600"/>
              <a:buChar char="►"/>
            </a:pPr>
            <a:r>
              <a:rPr lang="en-US"/>
              <a:t>Maintenance</a:t>
            </a:r>
            <a:endParaRPr/>
          </a:p>
          <a:p>
            <a:pPr marL="742950" lvl="1" indent="-285750" algn="l" rtl="0">
              <a:spcBef>
                <a:spcPts val="1000"/>
              </a:spcBef>
              <a:spcAft>
                <a:spcPts val="0"/>
              </a:spcAft>
              <a:buSzPts val="1440"/>
              <a:buChar char="►"/>
            </a:pPr>
            <a:r>
              <a:rPr lang="en-US"/>
              <a:t>Some patients treated ongoing every 1 to 4 weeks</a:t>
            </a:r>
            <a:endParaRPr/>
          </a:p>
          <a:p>
            <a:pPr marL="742950" lvl="1" indent="-194309" algn="l" rtl="0">
              <a:spcBef>
                <a:spcPts val="1000"/>
              </a:spcBef>
              <a:spcAft>
                <a:spcPts val="0"/>
              </a:spcAft>
              <a:buSzPts val="144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What is it like?</a:t>
            </a:r>
            <a:endParaRPr/>
          </a:p>
        </p:txBody>
      </p:sp>
      <p:sp>
        <p:nvSpPr>
          <p:cNvPr id="257" name="Google Shape;257;p1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“Ineffable”</a:t>
            </a:r>
            <a:endParaRPr/>
          </a:p>
          <a:p>
            <a:pPr marL="342900" lvl="0" indent="-342900" algn="l" rtl="0">
              <a:spcBef>
                <a:spcPts val="1000"/>
              </a:spcBef>
              <a:spcAft>
                <a:spcPts val="0"/>
              </a:spcAft>
              <a:buSzPts val="1600"/>
              <a:buChar char="►"/>
            </a:pPr>
            <a:r>
              <a:rPr lang="en-US"/>
              <a:t>Dream-like and detached</a:t>
            </a:r>
            <a:endParaRPr/>
          </a:p>
          <a:p>
            <a:pPr marL="342900" lvl="0" indent="-342900" algn="l" rtl="0">
              <a:spcBef>
                <a:spcPts val="1000"/>
              </a:spcBef>
              <a:spcAft>
                <a:spcPts val="0"/>
              </a:spcAft>
              <a:buSzPts val="1600"/>
              <a:buChar char="►"/>
            </a:pPr>
            <a:r>
              <a:rPr lang="en-US"/>
              <a:t>Relaxed and happy</a:t>
            </a:r>
            <a:endParaRPr/>
          </a:p>
          <a:p>
            <a:pPr marL="342900" lvl="0" indent="-342900" algn="l" rtl="0">
              <a:spcBef>
                <a:spcPts val="1000"/>
              </a:spcBef>
              <a:spcAft>
                <a:spcPts val="0"/>
              </a:spcAft>
              <a:buSzPts val="1600"/>
              <a:buChar char="►"/>
            </a:pPr>
            <a:r>
              <a:rPr lang="en-US"/>
              <a:t>Confused and nauseated</a:t>
            </a:r>
            <a:endParaRPr/>
          </a:p>
          <a:p>
            <a:pPr marL="342900" lvl="0" indent="-342900" algn="l" rtl="0">
              <a:spcBef>
                <a:spcPts val="1000"/>
              </a:spcBef>
              <a:spcAft>
                <a:spcPts val="0"/>
              </a:spcAft>
              <a:buSzPts val="1600"/>
              <a:buChar char="►"/>
            </a:pPr>
            <a:r>
              <a:rPr lang="en-US"/>
              <a:t>Altered perception of time and space</a:t>
            </a:r>
            <a:endParaRPr/>
          </a:p>
          <a:p>
            <a:pPr marL="342900" lvl="0" indent="-342900" algn="l" rtl="0">
              <a:spcBef>
                <a:spcPts val="1000"/>
              </a:spcBef>
              <a:spcAft>
                <a:spcPts val="0"/>
              </a:spcAft>
              <a:buSzPts val="1600"/>
              <a:buChar char="►"/>
            </a:pPr>
            <a:r>
              <a:rPr lang="en-US"/>
              <a:t>Detached from body</a:t>
            </a:r>
            <a:endParaRPr/>
          </a:p>
          <a:p>
            <a:pPr marL="342900" lvl="0" indent="-342900" algn="l" rtl="0">
              <a:spcBef>
                <a:spcPts val="1000"/>
              </a:spcBef>
              <a:spcAft>
                <a:spcPts val="0"/>
              </a:spcAft>
              <a:buSzPts val="1600"/>
              <a:buChar char="►"/>
            </a:pPr>
            <a:r>
              <a:rPr lang="en-US"/>
              <a:t>Anxious</a:t>
            </a:r>
            <a:endParaRPr/>
          </a:p>
          <a:p>
            <a:pPr marL="342900" lvl="0" indent="-342900" algn="l" rtl="0">
              <a:spcBef>
                <a:spcPts val="1000"/>
              </a:spcBef>
              <a:spcAft>
                <a:spcPts val="0"/>
              </a:spcAft>
              <a:buSzPts val="1600"/>
              <a:buChar char="►"/>
            </a:pPr>
            <a:r>
              <a:rPr lang="en-US"/>
              <a:t>Dizzy, unsteady</a:t>
            </a:r>
            <a:endParaRPr/>
          </a:p>
          <a:p>
            <a:pPr marL="342900" lvl="0" indent="-342900" algn="l" rtl="0">
              <a:spcBef>
                <a:spcPts val="1000"/>
              </a:spcBef>
              <a:spcAft>
                <a:spcPts val="0"/>
              </a:spcAft>
              <a:buSzPts val="1600"/>
              <a:buChar char="►"/>
            </a:pPr>
            <a:r>
              <a:rPr lang="en-US"/>
              <a:t>Trapped in a “K hole”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Possible side effects</a:t>
            </a:r>
            <a:endParaRPr/>
          </a:p>
        </p:txBody>
      </p:sp>
      <p:sp>
        <p:nvSpPr>
          <p:cNvPr id="263" name="Google Shape;263;p1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Dissociation and sedation (expected)</a:t>
            </a:r>
            <a:endParaRPr/>
          </a:p>
          <a:p>
            <a:pPr marL="342900" lvl="0" indent="-342900" algn="l" rtl="0">
              <a:spcBef>
                <a:spcPts val="1000"/>
              </a:spcBef>
              <a:spcAft>
                <a:spcPts val="0"/>
              </a:spcAft>
              <a:buSzPts val="1600"/>
              <a:buChar char="►"/>
            </a:pPr>
            <a:r>
              <a:rPr lang="en-US"/>
              <a:t>Blood pressure spike</a:t>
            </a:r>
            <a:endParaRPr/>
          </a:p>
          <a:p>
            <a:pPr marL="342900" lvl="0" indent="-342900" algn="l" rtl="0">
              <a:spcBef>
                <a:spcPts val="1000"/>
              </a:spcBef>
              <a:spcAft>
                <a:spcPts val="0"/>
              </a:spcAft>
              <a:buSzPts val="1600"/>
              <a:buChar char="►"/>
            </a:pPr>
            <a:r>
              <a:rPr lang="en-US"/>
              <a:t>Nausea</a:t>
            </a:r>
            <a:endParaRPr/>
          </a:p>
          <a:p>
            <a:pPr marL="342900" lvl="0" indent="-342900" algn="l" rtl="0">
              <a:spcBef>
                <a:spcPts val="1000"/>
              </a:spcBef>
              <a:spcAft>
                <a:spcPts val="0"/>
              </a:spcAft>
              <a:buSzPts val="1600"/>
              <a:buChar char="►"/>
            </a:pPr>
            <a:r>
              <a:rPr lang="en-US"/>
              <a:t>Vertigo</a:t>
            </a:r>
            <a:endParaRPr/>
          </a:p>
          <a:p>
            <a:pPr marL="342900" lvl="0" indent="-342900" algn="l" rtl="0">
              <a:spcBef>
                <a:spcPts val="1000"/>
              </a:spcBef>
              <a:spcAft>
                <a:spcPts val="0"/>
              </a:spcAft>
              <a:buSzPts val="1600"/>
              <a:buChar char="►"/>
            </a:pPr>
            <a:r>
              <a:rPr lang="en-US"/>
              <a:t>Imbalance</a:t>
            </a:r>
            <a:endParaRPr/>
          </a:p>
          <a:p>
            <a:pPr marL="342900" lvl="0" indent="-342900" algn="l" rtl="0">
              <a:spcBef>
                <a:spcPts val="1000"/>
              </a:spcBef>
              <a:spcAft>
                <a:spcPts val="0"/>
              </a:spcAft>
              <a:buSzPts val="1600"/>
              <a:buChar char="►"/>
            </a:pPr>
            <a:r>
              <a:rPr lang="en-US"/>
              <a:t>Anxiety/Panic</a:t>
            </a:r>
            <a:endParaRPr/>
          </a:p>
          <a:p>
            <a:pPr marL="342900" lvl="0" indent="-342900" algn="l" rtl="0">
              <a:spcBef>
                <a:spcPts val="1000"/>
              </a:spcBef>
              <a:spcAft>
                <a:spcPts val="0"/>
              </a:spcAft>
              <a:buSzPts val="1600"/>
              <a:buChar char="►"/>
            </a:pPr>
            <a:r>
              <a:rPr lang="en-US"/>
              <a:t>Suicidality</a:t>
            </a:r>
            <a:endParaRPr/>
          </a:p>
          <a:p>
            <a:pPr marL="342900" lvl="0" indent="-342900" algn="l" rtl="0">
              <a:spcBef>
                <a:spcPts val="1000"/>
              </a:spcBef>
              <a:spcAft>
                <a:spcPts val="0"/>
              </a:spcAft>
              <a:buSzPts val="1600"/>
              <a:buChar char="►"/>
            </a:pPr>
            <a:r>
              <a:rPr lang="en-US"/>
              <a:t>Urinary tract infections or bladder irritability</a:t>
            </a:r>
            <a:endParaRPr/>
          </a:p>
          <a:p>
            <a:pPr marL="342900" lvl="0" indent="-342900" algn="l" rtl="0">
              <a:spcBef>
                <a:spcPts val="1000"/>
              </a:spcBef>
              <a:spcAft>
                <a:spcPts val="0"/>
              </a:spcAft>
              <a:buSzPts val="1600"/>
              <a:buChar char="►"/>
            </a:pPr>
            <a:r>
              <a:rPr lang="en-US"/>
              <a:t>Seizure risk?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 X</a:t>
            </a:r>
            <a:endParaRPr/>
          </a:p>
        </p:txBody>
      </p:sp>
      <p:sp>
        <p:nvSpPr>
          <p:cNvPr id="269" name="Google Shape;269;p2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ct val="80000"/>
              <a:buChar char="►"/>
            </a:pPr>
            <a:r>
              <a:rPr lang="en-US"/>
              <a:t>Patient X is 65 years old and has struggled with chronic social anxiety disorder and multiple depressive episodes.</a:t>
            </a:r>
            <a:endParaRPr/>
          </a:p>
          <a:p>
            <a:pPr marL="342900" lvl="0" indent="-342900" algn="l" rtl="0">
              <a:spcBef>
                <a:spcPts val="1000"/>
              </a:spcBef>
              <a:spcAft>
                <a:spcPts val="0"/>
              </a:spcAft>
              <a:buSzPct val="80000"/>
              <a:buChar char="►"/>
            </a:pPr>
            <a:r>
              <a:rPr lang="en-US"/>
              <a:t>Current episode has lasted 3 years, varying between moderate to severe, with no response to fluoxetine, escitalopram, paroxetine, venlafaxine, duloxetine, nortriptyline, clomipramine, and tranylcypromine. Esketamine treatment was arranged with concurrent trial of fluoxetine, which seemed to have provided the greatest past benefit.</a:t>
            </a:r>
            <a:endParaRPr/>
          </a:p>
          <a:p>
            <a:pPr marL="342900" lvl="0" indent="-342900" algn="l" rtl="0">
              <a:spcBef>
                <a:spcPts val="1000"/>
              </a:spcBef>
              <a:spcAft>
                <a:spcPts val="0"/>
              </a:spcAft>
              <a:buSzPct val="80000"/>
              <a:buChar char="►"/>
            </a:pPr>
            <a:r>
              <a:rPr lang="en-US"/>
              <a:t>X noticed no improvement initially, but partner remarked on behavior change at treatment 5, and X endorsed improvement of depressive symptoms at treatment 7.</a:t>
            </a:r>
            <a:endParaRPr/>
          </a:p>
          <a:p>
            <a:pPr marL="342900" lvl="0" indent="-342900" algn="l" rtl="0">
              <a:spcBef>
                <a:spcPts val="1000"/>
              </a:spcBef>
              <a:spcAft>
                <a:spcPts val="0"/>
              </a:spcAft>
              <a:buSzPct val="80000"/>
              <a:buChar char="►"/>
            </a:pPr>
            <a:r>
              <a:rPr lang="en-US"/>
              <a:t>Improvement continued through cautious taper treatments over 8 months, along with increase of fluoxetine dose to 80mg.</a:t>
            </a:r>
            <a:endParaRPr/>
          </a:p>
          <a:p>
            <a:pPr marL="342900" lvl="0" indent="-342900" algn="l" rtl="0">
              <a:spcBef>
                <a:spcPts val="1000"/>
              </a:spcBef>
              <a:spcAft>
                <a:spcPts val="0"/>
              </a:spcAft>
              <a:buSzPct val="80000"/>
              <a:buChar char="►"/>
            </a:pPr>
            <a:r>
              <a:rPr lang="en-US"/>
              <a:t>Esketamine was ultimately discontinued, and X has remained in full remission for 18 months. Fluoxetine 80mg was continued.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 Y</a:t>
            </a:r>
            <a:endParaRPr/>
          </a:p>
        </p:txBody>
      </p:sp>
      <p:sp>
        <p:nvSpPr>
          <p:cNvPr id="275" name="Google Shape;275;p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ct val="80000"/>
              <a:buChar char="►"/>
            </a:pPr>
            <a:r>
              <a:rPr lang="en-US"/>
              <a:t>Patient Y is 40 years old with a traumatic childhood and has long-standing struggles with self-esteem and chronic depression.</a:t>
            </a:r>
            <a:endParaRPr/>
          </a:p>
          <a:p>
            <a:pPr marL="342900" lvl="0" indent="-342900" algn="l" rtl="0">
              <a:spcBef>
                <a:spcPts val="1000"/>
              </a:spcBef>
              <a:spcAft>
                <a:spcPts val="0"/>
              </a:spcAft>
              <a:buSzPct val="80000"/>
              <a:buChar char="►"/>
            </a:pPr>
            <a:r>
              <a:rPr lang="en-US"/>
              <a:t>A long list of medication trials have yielded little improvement in depression symptoms</a:t>
            </a:r>
            <a:endParaRPr/>
          </a:p>
          <a:p>
            <a:pPr marL="342900" lvl="0" indent="-342900" algn="l" rtl="0">
              <a:spcBef>
                <a:spcPts val="1000"/>
              </a:spcBef>
              <a:spcAft>
                <a:spcPts val="0"/>
              </a:spcAft>
              <a:buSzPct val="80000"/>
              <a:buChar char="►"/>
            </a:pPr>
            <a:r>
              <a:rPr lang="en-US"/>
              <a:t>Y had difficulties with insurance coverage leaving a high remaining copay, but ultimately opted to try esketamine during a period of worsening suicidal ideation</a:t>
            </a:r>
            <a:endParaRPr/>
          </a:p>
          <a:p>
            <a:pPr marL="342900" lvl="0" indent="-342900" algn="l" rtl="0">
              <a:spcBef>
                <a:spcPts val="1000"/>
              </a:spcBef>
              <a:spcAft>
                <a:spcPts val="0"/>
              </a:spcAft>
              <a:buSzPct val="80000"/>
              <a:buChar char="►"/>
            </a:pPr>
            <a:r>
              <a:rPr lang="en-US"/>
              <a:t>Y’s first treatment was powerful but helpful; Y described “I feel like my ego is dying” but felt able to treat self with more kindness, and suicidality improved dramatically.</a:t>
            </a:r>
            <a:endParaRPr/>
          </a:p>
          <a:p>
            <a:pPr marL="342900" lvl="0" indent="-342900" algn="l" rtl="0">
              <a:spcBef>
                <a:spcPts val="1000"/>
              </a:spcBef>
              <a:spcAft>
                <a:spcPts val="0"/>
              </a:spcAft>
              <a:buSzPct val="80000"/>
              <a:buChar char="►"/>
            </a:pPr>
            <a:r>
              <a:rPr lang="en-US"/>
              <a:t>2nd treatment with esketamine was very intense. Y felt unable to move their body, asking “am I dying?”As medication wore off, Y experienced vivid memories of demeaning childhood treatment and felt very anxious.</a:t>
            </a:r>
            <a:endParaRPr/>
          </a:p>
          <a:p>
            <a:pPr marL="342900" lvl="0" indent="-342900" algn="l" rtl="0">
              <a:spcBef>
                <a:spcPts val="1000"/>
              </a:spcBef>
              <a:spcAft>
                <a:spcPts val="0"/>
              </a:spcAft>
              <a:buSzPct val="80000"/>
              <a:buChar char="►"/>
            </a:pPr>
            <a:r>
              <a:rPr lang="en-US"/>
              <a:t>Y has discontinued esketamine and continues to struggle with depression and varying degrees of suicidal thinking despite aggressive medication management and psychotherapy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Patient Z</a:t>
            </a:r>
            <a:endParaRPr/>
          </a:p>
        </p:txBody>
      </p:sp>
      <p:sp>
        <p:nvSpPr>
          <p:cNvPr id="281" name="Google Shape;281;p22"/>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ct val="80000"/>
              <a:buChar char="►"/>
            </a:pPr>
            <a:r>
              <a:rPr lang="en-US"/>
              <a:t>Z was 45 with a history of recurrent major depressive episodes, with current episode severe and failing to respond to numerous adequate med trials. At the time of initial evaluation Z felt very guilty, was no longer working or functioning well as a parent.</a:t>
            </a:r>
            <a:endParaRPr/>
          </a:p>
          <a:p>
            <a:pPr marL="342900" lvl="0" indent="-342900" algn="l" rtl="0">
              <a:spcBef>
                <a:spcPts val="1000"/>
              </a:spcBef>
              <a:spcAft>
                <a:spcPts val="0"/>
              </a:spcAft>
              <a:buSzPct val="80000"/>
              <a:buChar char="►"/>
            </a:pPr>
            <a:r>
              <a:rPr lang="en-US"/>
              <a:t>At Z’s initial treatments with esketamine produced mild dissociation and sedation, but pronounced vertigo with nausea and vomiting.</a:t>
            </a:r>
            <a:endParaRPr/>
          </a:p>
          <a:p>
            <a:pPr marL="342900" lvl="0" indent="-342900" algn="l" rtl="0">
              <a:spcBef>
                <a:spcPts val="1000"/>
              </a:spcBef>
              <a:spcAft>
                <a:spcPts val="0"/>
              </a:spcAft>
              <a:buSzPct val="80000"/>
              <a:buChar char="►"/>
            </a:pPr>
            <a:r>
              <a:rPr lang="en-US"/>
              <a:t>Medications for nausea were used frequenty during treatments to the point where Z was able to increase from low to high dose treatment.</a:t>
            </a:r>
            <a:endParaRPr/>
          </a:p>
          <a:p>
            <a:pPr marL="342900" lvl="0" indent="-342900" algn="l" rtl="0">
              <a:spcBef>
                <a:spcPts val="1000"/>
              </a:spcBef>
              <a:spcAft>
                <a:spcPts val="0"/>
              </a:spcAft>
              <a:buSzPct val="80000"/>
              <a:buChar char="►"/>
            </a:pPr>
            <a:r>
              <a:rPr lang="en-US"/>
              <a:t>Z experienced gradual reduction of depressive symptoms from severe to mild range, with greatest improvements in suicidality, self-esteem, and motivation.</a:t>
            </a:r>
            <a:endParaRPr/>
          </a:p>
          <a:p>
            <a:pPr marL="342900" lvl="0" indent="-342900" algn="l" rtl="0">
              <a:spcBef>
                <a:spcPts val="1000"/>
              </a:spcBef>
              <a:spcAft>
                <a:spcPts val="0"/>
              </a:spcAft>
              <a:buSzPct val="80000"/>
              <a:buChar char="►"/>
            </a:pPr>
            <a:r>
              <a:rPr lang="en-US"/>
              <a:t>Z continues with symptoms of mild depression, but has returned to work part-time while continuing regular esketamine treatments every 3 weeks. </a:t>
            </a:r>
            <a:endParaRPr/>
          </a:p>
          <a:p>
            <a:pPr marL="342900" lvl="0" indent="-342900" algn="l" rtl="0">
              <a:spcBef>
                <a:spcPts val="1000"/>
              </a:spcBef>
              <a:spcAft>
                <a:spcPts val="0"/>
              </a:spcAft>
              <a:buSzPct val="80000"/>
              <a:buChar char="►"/>
            </a:pPr>
            <a:r>
              <a:rPr lang="en-US"/>
              <a:t>Z continues to work with a psychiatrist and psychotherapist in hopes of reaching full remission.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en-US"/>
              <a:t>About Dr. Dunklee</a:t>
            </a:r>
            <a:endParaRPr/>
          </a:p>
        </p:txBody>
      </p:sp>
      <p:sp>
        <p:nvSpPr>
          <p:cNvPr id="160" name="Google Shape;160;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a:t>Outpatient psychiatrist with ABPN board certification in adult general psychiatry</a:t>
            </a:r>
            <a:endParaRPr/>
          </a:p>
          <a:p>
            <a:pPr marL="342900" lvl="0" indent="-342900" algn="l" rtl="0">
              <a:spcBef>
                <a:spcPts val="1000"/>
              </a:spcBef>
              <a:spcAft>
                <a:spcPts val="0"/>
              </a:spcAft>
              <a:buSzPts val="1600"/>
              <a:buChar char="►"/>
            </a:pPr>
            <a:r>
              <a:rPr lang="en-US"/>
              <a:t>Assistant Professor at UNM, promotion pending to Associate Professor</a:t>
            </a:r>
            <a:endParaRPr/>
          </a:p>
          <a:p>
            <a:pPr marL="342900" lvl="0" indent="-342900" algn="l" rtl="0">
              <a:spcBef>
                <a:spcPts val="1000"/>
              </a:spcBef>
              <a:spcAft>
                <a:spcPts val="0"/>
              </a:spcAft>
              <a:buSzPts val="1600"/>
              <a:buChar char="►"/>
            </a:pPr>
            <a:r>
              <a:rPr lang="en-US"/>
              <a:t>Mix of clinical and education work</a:t>
            </a:r>
            <a:endParaRPr/>
          </a:p>
          <a:p>
            <a:pPr marL="342900" lvl="0" indent="-342900" algn="l" rtl="0">
              <a:spcBef>
                <a:spcPts val="1000"/>
              </a:spcBef>
              <a:spcAft>
                <a:spcPts val="0"/>
              </a:spcAft>
              <a:buSzPts val="1600"/>
              <a:buChar char="►"/>
            </a:pPr>
            <a:r>
              <a:rPr lang="en-US"/>
              <a:t>Advanced psychopharmacology</a:t>
            </a:r>
            <a:endParaRPr/>
          </a:p>
          <a:p>
            <a:pPr marL="342900" lvl="0" indent="-342900" algn="l" rtl="0">
              <a:spcBef>
                <a:spcPts val="1000"/>
              </a:spcBef>
              <a:spcAft>
                <a:spcPts val="0"/>
              </a:spcAft>
              <a:buSzPts val="1600"/>
              <a:buChar char="►"/>
            </a:pPr>
            <a:r>
              <a:rPr lang="en-US"/>
              <a:t>Psychodynamic psychotherapy</a:t>
            </a:r>
            <a:endParaRPr/>
          </a:p>
          <a:p>
            <a:pPr marL="342900" lvl="0" indent="-342900" algn="l" rtl="0">
              <a:spcBef>
                <a:spcPts val="1000"/>
              </a:spcBef>
              <a:spcAft>
                <a:spcPts val="0"/>
              </a:spcAft>
              <a:buSzPts val="1600"/>
              <a:buChar char="►"/>
            </a:pPr>
            <a:r>
              <a:rPr lang="en-US"/>
              <a:t>Esketamine treatment</a:t>
            </a:r>
            <a:endParaRPr/>
          </a:p>
          <a:p>
            <a:pPr marL="342900" lvl="0" indent="-342900" algn="l" rtl="0">
              <a:spcBef>
                <a:spcPts val="1000"/>
              </a:spcBef>
              <a:spcAft>
                <a:spcPts val="0"/>
              </a:spcAft>
              <a:buSzPts val="1600"/>
              <a:buChar char="►"/>
            </a:pPr>
            <a:r>
              <a:rPr lang="en-US"/>
              <a:t>Electroconvulsive therapy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4FF2-D53E-4C2E-B886-0CFDD2BC0EDB}"/>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0E7D4FC5-C859-44E5-A0E2-FA3EA7D4EE3D}"/>
              </a:ext>
            </a:extLst>
          </p:cNvPr>
          <p:cNvSpPr>
            <a:spLocks noGrp="1"/>
          </p:cNvSpPr>
          <p:nvPr>
            <p:ph idx="1"/>
          </p:nvPr>
        </p:nvSpPr>
        <p:spPr/>
        <p:txBody>
          <a:bodyPr>
            <a:normAutofit/>
          </a:bodyPr>
          <a:lstStyle/>
          <a:p>
            <a:r>
              <a:rPr lang="en-US" dirty="0"/>
              <a:t>Ketamine</a:t>
            </a:r>
          </a:p>
          <a:p>
            <a:pPr lvl="1"/>
            <a:r>
              <a:rPr lang="en-US" dirty="0"/>
              <a:t>Not FDA approved, but increasingly available as an off-label treatment</a:t>
            </a:r>
          </a:p>
          <a:p>
            <a:pPr lvl="1"/>
            <a:r>
              <a:rPr lang="en-US" dirty="0"/>
              <a:t>Increasingly available from under-trained providers, for inappropriate diagnoses, or at inappropriate doses or frequencies</a:t>
            </a:r>
          </a:p>
          <a:p>
            <a:r>
              <a:rPr lang="en-US" dirty="0" err="1"/>
              <a:t>Esketamine</a:t>
            </a:r>
            <a:endParaRPr lang="en-US" dirty="0"/>
          </a:p>
          <a:p>
            <a:pPr lvl="1"/>
            <a:r>
              <a:rPr lang="en-US" dirty="0"/>
              <a:t>FDA approved but REMS is restrictive</a:t>
            </a:r>
          </a:p>
          <a:p>
            <a:pPr lvl="1"/>
            <a:r>
              <a:rPr lang="en-US" dirty="0"/>
              <a:t>Off-label prescribing is not possible</a:t>
            </a:r>
          </a:p>
          <a:p>
            <a:pPr lvl="1"/>
            <a:r>
              <a:rPr lang="en-US" dirty="0"/>
              <a:t>Resource intensive, expensive</a:t>
            </a:r>
          </a:p>
        </p:txBody>
      </p:sp>
    </p:spTree>
    <p:extLst>
      <p:ext uri="{BB962C8B-B14F-4D97-AF65-F5344CB8AC3E}">
        <p14:creationId xmlns:p14="http://schemas.microsoft.com/office/powerpoint/2010/main" val="121527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f787334162_0_6"/>
          <p:cNvSpPr txBox="1">
            <a:spLocks noGrp="1"/>
          </p:cNvSpPr>
          <p:nvPr>
            <p:ph type="title"/>
          </p:nvPr>
        </p:nvSpPr>
        <p:spPr>
          <a:xfrm>
            <a:off x="1097280" y="286603"/>
            <a:ext cx="10058400" cy="81982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References</a:t>
            </a:r>
            <a:endParaRPr dirty="0"/>
          </a:p>
        </p:txBody>
      </p:sp>
      <p:sp>
        <p:nvSpPr>
          <p:cNvPr id="287" name="Google Shape;287;g2f787334162_0_6"/>
          <p:cNvSpPr txBox="1">
            <a:spLocks noGrp="1"/>
          </p:cNvSpPr>
          <p:nvPr>
            <p:ph idx="1"/>
          </p:nvPr>
        </p:nvSpPr>
        <p:spPr>
          <a:xfrm>
            <a:off x="1103300" y="1691640"/>
            <a:ext cx="8946600" cy="4556886"/>
          </a:xfrm>
          <a:prstGeom prst="rect">
            <a:avLst/>
          </a:prstGeom>
        </p:spPr>
        <p:txBody>
          <a:bodyPr spcFirstLastPara="1" wrap="square" lIns="91425" tIns="45700" rIns="91425" bIns="45700" anchor="t" anchorCtr="0">
            <a:normAutofit fontScale="85000" lnSpcReduction="20000"/>
          </a:bodyPr>
          <a:lstStyle/>
          <a:p>
            <a:pPr marL="457200" lvl="0" indent="-299466" algn="l" rtl="0">
              <a:spcBef>
                <a:spcPts val="1000"/>
              </a:spcBef>
              <a:spcAft>
                <a:spcPts val="0"/>
              </a:spcAft>
              <a:buSzPct val="72000"/>
              <a:buAutoNum type="arabicPeriod"/>
            </a:pPr>
            <a:r>
              <a:rPr lang="en-US" dirty="0"/>
              <a:t>Berman RM, </a:t>
            </a:r>
            <a:r>
              <a:rPr lang="en-US" dirty="0" err="1"/>
              <a:t>Cappiello</a:t>
            </a:r>
            <a:r>
              <a:rPr lang="en-US" dirty="0"/>
              <a:t> A, Anand A, et al. Antidepressant effects of ketamine in depressed patients. Biol Psychiatry 2000;47(4):351–4.</a:t>
            </a:r>
            <a:endParaRPr dirty="0"/>
          </a:p>
          <a:p>
            <a:pPr marL="457200" lvl="0" indent="-299466" algn="l" rtl="0">
              <a:spcBef>
                <a:spcPts val="0"/>
              </a:spcBef>
              <a:spcAft>
                <a:spcPts val="0"/>
              </a:spcAft>
              <a:buSzPct val="72000"/>
              <a:buAutoNum type="arabicPeriod"/>
            </a:pPr>
            <a:r>
              <a:rPr lang="en-US" dirty="0" err="1"/>
              <a:t>Zanos</a:t>
            </a:r>
            <a:r>
              <a:rPr lang="en-US" dirty="0"/>
              <a:t> P, Gould TD. Mechanisms of ketamine action as an antidepressant. Mol Psychiatry. 2018 Apr;23(4):801-811. </a:t>
            </a:r>
            <a:r>
              <a:rPr lang="en-US" dirty="0" err="1"/>
              <a:t>doi</a:t>
            </a:r>
            <a:r>
              <a:rPr lang="en-US" dirty="0"/>
              <a:t>: 10.1038/mp.2017.255. </a:t>
            </a:r>
            <a:r>
              <a:rPr lang="en-US" dirty="0" err="1"/>
              <a:t>Epub</a:t>
            </a:r>
            <a:r>
              <a:rPr lang="en-US" dirty="0"/>
              <a:t> 2018 Mar 13. PMID: 29532791; PMCID: PMC5999402.</a:t>
            </a:r>
            <a:endParaRPr dirty="0"/>
          </a:p>
          <a:p>
            <a:pPr marL="457200" lvl="0" indent="-299466" algn="l" rtl="0">
              <a:spcBef>
                <a:spcPts val="0"/>
              </a:spcBef>
              <a:spcAft>
                <a:spcPts val="0"/>
              </a:spcAft>
              <a:buSzPct val="72000"/>
              <a:buAutoNum type="arabicPeriod"/>
            </a:pPr>
            <a:r>
              <a:rPr lang="en-US" dirty="0"/>
              <a:t>Feeney A, </a:t>
            </a:r>
            <a:r>
              <a:rPr lang="en-US" dirty="0" err="1"/>
              <a:t>Papakostas</a:t>
            </a:r>
            <a:r>
              <a:rPr lang="en-US" dirty="0"/>
              <a:t> GI. Pharmacotherapy: Ketamine and </a:t>
            </a:r>
            <a:r>
              <a:rPr lang="en-US" dirty="0" err="1"/>
              <a:t>Esketamine</a:t>
            </a:r>
            <a:r>
              <a:rPr lang="en-US" dirty="0"/>
              <a:t>. </a:t>
            </a:r>
            <a:r>
              <a:rPr lang="en-US" dirty="0" err="1"/>
              <a:t>Psychiatr</a:t>
            </a:r>
            <a:r>
              <a:rPr lang="en-US" dirty="0"/>
              <a:t> Clin North Am. 2023 Jun;46(2):277-290. </a:t>
            </a:r>
            <a:r>
              <a:rPr lang="en-US" dirty="0" err="1"/>
              <a:t>doi</a:t>
            </a:r>
            <a:r>
              <a:rPr lang="en-US" dirty="0"/>
              <a:t>: 10.1016/j.psc.2023.02.003. </a:t>
            </a:r>
            <a:r>
              <a:rPr lang="en-US" dirty="0" err="1"/>
              <a:t>Epub</a:t>
            </a:r>
            <a:r>
              <a:rPr lang="en-US" dirty="0"/>
              <a:t> 2023 Mar 10. PMID: 37149345.</a:t>
            </a:r>
            <a:endParaRPr dirty="0"/>
          </a:p>
          <a:p>
            <a:pPr marL="457200" lvl="0" indent="-299466" algn="l" rtl="0">
              <a:spcBef>
                <a:spcPts val="0"/>
              </a:spcBef>
              <a:spcAft>
                <a:spcPts val="0"/>
              </a:spcAft>
              <a:buSzPct val="72000"/>
              <a:buAutoNum type="arabicPeriod"/>
            </a:pPr>
            <a:r>
              <a:rPr lang="en-US" dirty="0" err="1"/>
              <a:t>Goldfine</a:t>
            </a:r>
            <a:r>
              <a:rPr lang="en-US" dirty="0"/>
              <a:t> CE, Tom JJ, </a:t>
            </a:r>
            <a:r>
              <a:rPr lang="en-US" dirty="0" err="1"/>
              <a:t>Im</a:t>
            </a:r>
            <a:r>
              <a:rPr lang="en-US" dirty="0"/>
              <a:t> DD, </a:t>
            </a:r>
            <a:r>
              <a:rPr lang="en-US" dirty="0" err="1"/>
              <a:t>Yudkoff</a:t>
            </a:r>
            <a:r>
              <a:rPr lang="en-US" dirty="0"/>
              <a:t> B, Anand A, Taylor JJ, Chai PR, Suzuki J. The therapeutic use and efficacy of ketamine in alcohol use disorder and alcohol withdrawal syndrome: a scoping review. Front Psychiatry. 2023 Apr 27;14:1141836. </a:t>
            </a:r>
            <a:r>
              <a:rPr lang="en-US" dirty="0" err="1"/>
              <a:t>doi</a:t>
            </a:r>
            <a:r>
              <a:rPr lang="en-US" dirty="0"/>
              <a:t>: 10.3389/fpsyt.2023.1141836. PMID: 37181899; PMCID: PMC10172666.</a:t>
            </a:r>
            <a:endParaRPr dirty="0"/>
          </a:p>
          <a:p>
            <a:pPr marL="457200" lvl="0" indent="-299466" algn="l" rtl="0">
              <a:spcBef>
                <a:spcPts val="0"/>
              </a:spcBef>
              <a:spcAft>
                <a:spcPts val="0"/>
              </a:spcAft>
              <a:buSzPct val="72000"/>
              <a:buAutoNum type="arabicPeriod"/>
            </a:pPr>
            <a:r>
              <a:rPr lang="en-US" dirty="0"/>
              <a:t>Singh JB, </a:t>
            </a:r>
            <a:r>
              <a:rPr lang="en-US" dirty="0" err="1"/>
              <a:t>Fedgchin</a:t>
            </a:r>
            <a:r>
              <a:rPr lang="en-US" dirty="0"/>
              <a:t> M, Daly EJ, De Boer P, Cooper K, Lim P, Pinter C, </a:t>
            </a:r>
            <a:r>
              <a:rPr lang="en-US" dirty="0" err="1"/>
              <a:t>Murrough</a:t>
            </a:r>
            <a:r>
              <a:rPr lang="en-US" dirty="0"/>
              <a:t> JW, </a:t>
            </a:r>
            <a:r>
              <a:rPr lang="en-US" dirty="0" err="1"/>
              <a:t>Sanacora</a:t>
            </a:r>
            <a:r>
              <a:rPr lang="en-US" dirty="0"/>
              <a:t> G, Shelton RC, Kurian B, </a:t>
            </a:r>
            <a:r>
              <a:rPr lang="en-US" dirty="0" err="1"/>
              <a:t>Winokur</a:t>
            </a:r>
            <a:r>
              <a:rPr lang="en-US" dirty="0"/>
              <a:t> A, Fava M, Manji H, </a:t>
            </a:r>
            <a:r>
              <a:rPr lang="en-US" dirty="0" err="1"/>
              <a:t>Drevets</a:t>
            </a:r>
            <a:r>
              <a:rPr lang="en-US" dirty="0"/>
              <a:t> WC, Van </a:t>
            </a:r>
            <a:r>
              <a:rPr lang="en-US" dirty="0" err="1"/>
              <a:t>Nueten</a:t>
            </a:r>
            <a:r>
              <a:rPr lang="en-US" dirty="0"/>
              <a:t> L. A Double-Blind, Randomized, Placebo-Controlled, Dose-Frequency Study of Intravenous Ketamine in Patients With Treatment-Resistant Depression. Am J Psychiatry. 2016 Aug 1;173(8):816-26. </a:t>
            </a:r>
            <a:r>
              <a:rPr lang="en-US" dirty="0" err="1"/>
              <a:t>doi</a:t>
            </a:r>
            <a:r>
              <a:rPr lang="en-US" dirty="0"/>
              <a:t>: 10.1176/appi.ajp.2016.16010037. </a:t>
            </a:r>
            <a:r>
              <a:rPr lang="en-US" dirty="0" err="1"/>
              <a:t>Epub</a:t>
            </a:r>
            <a:r>
              <a:rPr lang="en-US" dirty="0"/>
              <a:t> 2016 Apr 8. PMID: 27056608.</a:t>
            </a:r>
            <a:endParaRPr dirty="0"/>
          </a:p>
          <a:p>
            <a:pPr marL="457200" lvl="0" indent="-299466" algn="l" rtl="0">
              <a:spcBef>
                <a:spcPts val="0"/>
              </a:spcBef>
              <a:spcAft>
                <a:spcPts val="0"/>
              </a:spcAft>
              <a:buSzPct val="72000"/>
              <a:buAutoNum type="arabicPeriod"/>
            </a:pPr>
            <a:r>
              <a:rPr lang="en-US" dirty="0" err="1"/>
              <a:t>Sanacora</a:t>
            </a:r>
            <a:r>
              <a:rPr lang="en-US" dirty="0"/>
              <a:t> G, Frye MA, McDonald W, Mathew SJ, Turner MS, </a:t>
            </a:r>
            <a:r>
              <a:rPr lang="en-US" dirty="0" err="1"/>
              <a:t>Schatzberg</a:t>
            </a:r>
            <a:r>
              <a:rPr lang="en-US" dirty="0"/>
              <a:t> AF, </a:t>
            </a:r>
            <a:r>
              <a:rPr lang="en-US" dirty="0" err="1"/>
              <a:t>Summergrad</a:t>
            </a:r>
            <a:r>
              <a:rPr lang="en-US" dirty="0"/>
              <a:t> P, </a:t>
            </a:r>
            <a:r>
              <a:rPr lang="en-US" dirty="0" err="1"/>
              <a:t>Nemeroff</a:t>
            </a:r>
            <a:r>
              <a:rPr lang="en-US" dirty="0"/>
              <a:t> CB; American Psychiatric Association (APA) Council of Research Task Force on Novel Biomarkers and Treatments. A Consensus Statement on the Use of Ketamine in the Treatment of Mood Disorders. JAMA Psychiatry. 2017 Apr 1;74(4):399-405. </a:t>
            </a:r>
            <a:r>
              <a:rPr lang="en-US" dirty="0" err="1"/>
              <a:t>doi</a:t>
            </a:r>
            <a:r>
              <a:rPr lang="en-US" dirty="0"/>
              <a:t>: 10.1001/jamapsychiatry.2017.0080. PMID: 28249076.</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9713-D45D-40A3-97A1-94E97B38B19C}"/>
              </a:ext>
            </a:extLst>
          </p:cNvPr>
          <p:cNvSpPr>
            <a:spLocks noGrp="1"/>
          </p:cNvSpPr>
          <p:nvPr>
            <p:ph type="title"/>
          </p:nvPr>
        </p:nvSpPr>
        <p:spPr/>
        <p:txBody>
          <a:bodyPr/>
          <a:lstStyle/>
          <a:p>
            <a:r>
              <a:rPr lang="en-US" dirty="0"/>
              <a:t>Goals and Objectives</a:t>
            </a:r>
          </a:p>
        </p:txBody>
      </p:sp>
      <p:sp>
        <p:nvSpPr>
          <p:cNvPr id="3" name="Text Placeholder 2">
            <a:extLst>
              <a:ext uri="{FF2B5EF4-FFF2-40B4-BE49-F238E27FC236}">
                <a16:creationId xmlns:a16="http://schemas.microsoft.com/office/drawing/2014/main" id="{339EA40C-7D08-457B-9FF2-8CB8DD032F7F}"/>
              </a:ext>
            </a:extLst>
          </p:cNvPr>
          <p:cNvSpPr>
            <a:spLocks noGrp="1"/>
          </p:cNvSpPr>
          <p:nvPr>
            <p:ph idx="1"/>
          </p:nvPr>
        </p:nvSpPr>
        <p:spPr/>
        <p:txBody>
          <a:bodyPr>
            <a:normAutofit/>
          </a:bodyPr>
          <a:lstStyle/>
          <a:p>
            <a:r>
              <a:rPr lang="en-US" dirty="0"/>
              <a:t>Today’s Goal: </a:t>
            </a:r>
          </a:p>
          <a:p>
            <a:pPr lvl="1"/>
            <a:r>
              <a:rPr lang="en-US" dirty="0"/>
              <a:t>To increase understanding of ketamine related treatments including their place in the treatment of treatment resistant depression (TRD) and the risks and knowledge gaps in this field.</a:t>
            </a:r>
          </a:p>
          <a:p>
            <a:r>
              <a:rPr lang="en-US" dirty="0"/>
              <a:t>Objectives:</a:t>
            </a:r>
          </a:p>
          <a:p>
            <a:pPr lvl="1"/>
            <a:r>
              <a:rPr lang="en-US" dirty="0"/>
              <a:t>At the end of today’s presentation participants will:</a:t>
            </a:r>
          </a:p>
          <a:p>
            <a:pPr lvl="2"/>
            <a:r>
              <a:rPr lang="en-US" dirty="0"/>
              <a:t>Have a basic understanding of the theorized mechanisms behind ketamine’s therapeutic action.</a:t>
            </a:r>
          </a:p>
          <a:p>
            <a:pPr lvl="2"/>
            <a:r>
              <a:rPr lang="en-US" dirty="0"/>
              <a:t>Appreciate some of the risks and complexities involved in ketamine treatments.</a:t>
            </a:r>
          </a:p>
          <a:p>
            <a:pPr lvl="2"/>
            <a:r>
              <a:rPr lang="en-US" dirty="0"/>
              <a:t>Have an improved understanding of when to encourage/discourage referrals for ketamine treatments.</a:t>
            </a:r>
          </a:p>
        </p:txBody>
      </p:sp>
    </p:spTree>
    <p:extLst>
      <p:ext uri="{BB962C8B-B14F-4D97-AF65-F5344CB8AC3E}">
        <p14:creationId xmlns:p14="http://schemas.microsoft.com/office/powerpoint/2010/main" val="286307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74F23-3BC2-44BC-BAB7-8DA7ADF2CD40}"/>
              </a:ext>
            </a:extLst>
          </p:cNvPr>
          <p:cNvSpPr>
            <a:spLocks noGrp="1"/>
          </p:cNvSpPr>
          <p:nvPr>
            <p:ph type="title"/>
          </p:nvPr>
        </p:nvSpPr>
        <p:spPr/>
        <p:txBody>
          <a:bodyPr/>
          <a:lstStyle/>
          <a:p>
            <a:r>
              <a:rPr lang="en-US" dirty="0"/>
              <a:t>What is ketamine?</a:t>
            </a:r>
          </a:p>
        </p:txBody>
      </p:sp>
      <p:sp>
        <p:nvSpPr>
          <p:cNvPr id="3" name="Text Placeholder 2">
            <a:extLst>
              <a:ext uri="{FF2B5EF4-FFF2-40B4-BE49-F238E27FC236}">
                <a16:creationId xmlns:a16="http://schemas.microsoft.com/office/drawing/2014/main" id="{A25E24FD-7008-4ECA-8EED-5273A6BD1F7C}"/>
              </a:ext>
            </a:extLst>
          </p:cNvPr>
          <p:cNvSpPr>
            <a:spLocks noGrp="1"/>
          </p:cNvSpPr>
          <p:nvPr>
            <p:ph idx="1"/>
          </p:nvPr>
        </p:nvSpPr>
        <p:spPr/>
        <p:txBody>
          <a:bodyPr/>
          <a:lstStyle/>
          <a:p>
            <a:r>
              <a:rPr lang="en-US" dirty="0"/>
              <a:t>Ketamine is a dissociative anesthetic, with some hallucinogenic effects.</a:t>
            </a:r>
          </a:p>
          <a:p>
            <a:r>
              <a:rPr lang="en-US" dirty="0"/>
              <a:t>Approved for anesthetic use in the 1970</a:t>
            </a:r>
          </a:p>
          <a:p>
            <a:r>
              <a:rPr lang="en-US" dirty="0"/>
              <a:t>Commonly used to induce unconsciousness (surgery) or sedation for procedures or severe pain</a:t>
            </a:r>
          </a:p>
          <a:p>
            <a:r>
              <a:rPr lang="en-US" dirty="0"/>
              <a:t>Generic ketamine (</a:t>
            </a:r>
            <a:r>
              <a:rPr lang="en-US" dirty="0" err="1"/>
              <a:t>Ketalar</a:t>
            </a:r>
            <a:r>
              <a:rPr lang="en-US" dirty="0"/>
              <a:t>) is a racemic mixture of 2 enantiomers</a:t>
            </a:r>
          </a:p>
        </p:txBody>
      </p:sp>
    </p:spTree>
    <p:extLst>
      <p:ext uri="{BB962C8B-B14F-4D97-AF65-F5344CB8AC3E}">
        <p14:creationId xmlns:p14="http://schemas.microsoft.com/office/powerpoint/2010/main" val="319807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331E2-2909-42FA-94AB-886A85B8168D}"/>
              </a:ext>
            </a:extLst>
          </p:cNvPr>
          <p:cNvSpPr>
            <a:spLocks noGrp="1"/>
          </p:cNvSpPr>
          <p:nvPr>
            <p:ph type="title"/>
          </p:nvPr>
        </p:nvSpPr>
        <p:spPr/>
        <p:txBody>
          <a:bodyPr/>
          <a:lstStyle/>
          <a:p>
            <a:r>
              <a:rPr lang="en-US" dirty="0" err="1"/>
              <a:t>Entantiomers</a:t>
            </a:r>
            <a:r>
              <a:rPr lang="en-US" dirty="0"/>
              <a:t> – mirror image molecules</a:t>
            </a:r>
          </a:p>
        </p:txBody>
      </p:sp>
      <p:pic>
        <p:nvPicPr>
          <p:cNvPr id="5" name="Graphic 4">
            <a:extLst>
              <a:ext uri="{FF2B5EF4-FFF2-40B4-BE49-F238E27FC236}">
                <a16:creationId xmlns:a16="http://schemas.microsoft.com/office/drawing/2014/main" id="{3B7D71EF-3BCA-46A8-9B56-7542089799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3197" y="1853248"/>
            <a:ext cx="6214048" cy="4215805"/>
          </a:xfrm>
          <a:prstGeom prst="rect">
            <a:avLst/>
          </a:prstGeom>
        </p:spPr>
      </p:pic>
      <p:pic>
        <p:nvPicPr>
          <p:cNvPr id="7" name="Picture 6">
            <a:extLst>
              <a:ext uri="{FF2B5EF4-FFF2-40B4-BE49-F238E27FC236}">
                <a16:creationId xmlns:a16="http://schemas.microsoft.com/office/drawing/2014/main" id="{354F4274-6AF2-4C1C-B566-78870EEF463A}"/>
              </a:ext>
            </a:extLst>
          </p:cNvPr>
          <p:cNvPicPr>
            <a:picLocks noChangeAspect="1"/>
          </p:cNvPicPr>
          <p:nvPr/>
        </p:nvPicPr>
        <p:blipFill>
          <a:blip r:embed="rId4"/>
          <a:stretch>
            <a:fillRect/>
          </a:stretch>
        </p:blipFill>
        <p:spPr>
          <a:xfrm>
            <a:off x="6591650" y="3430628"/>
            <a:ext cx="5334000" cy="2638425"/>
          </a:xfrm>
          <a:prstGeom prst="rect">
            <a:avLst/>
          </a:prstGeom>
        </p:spPr>
      </p:pic>
    </p:spTree>
    <p:extLst>
      <p:ext uri="{BB962C8B-B14F-4D97-AF65-F5344CB8AC3E}">
        <p14:creationId xmlns:p14="http://schemas.microsoft.com/office/powerpoint/2010/main" val="309359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DC33E-F323-4E46-8B02-A1123B9C8303}"/>
              </a:ext>
            </a:extLst>
          </p:cNvPr>
          <p:cNvSpPr>
            <a:spLocks noGrp="1"/>
          </p:cNvSpPr>
          <p:nvPr>
            <p:ph type="title"/>
          </p:nvPr>
        </p:nvSpPr>
        <p:spPr/>
        <p:txBody>
          <a:bodyPr/>
          <a:lstStyle/>
          <a:p>
            <a:r>
              <a:rPr lang="en-US" dirty="0"/>
              <a:t>Ketamine for depression</a:t>
            </a:r>
          </a:p>
        </p:txBody>
      </p:sp>
      <p:sp>
        <p:nvSpPr>
          <p:cNvPr id="3" name="Text Placeholder 2">
            <a:extLst>
              <a:ext uri="{FF2B5EF4-FFF2-40B4-BE49-F238E27FC236}">
                <a16:creationId xmlns:a16="http://schemas.microsoft.com/office/drawing/2014/main" id="{BF751489-3022-47D2-B6FF-252C02322634}"/>
              </a:ext>
            </a:extLst>
          </p:cNvPr>
          <p:cNvSpPr>
            <a:spLocks noGrp="1"/>
          </p:cNvSpPr>
          <p:nvPr>
            <p:ph idx="1"/>
          </p:nvPr>
        </p:nvSpPr>
        <p:spPr/>
        <p:txBody>
          <a:bodyPr/>
          <a:lstStyle/>
          <a:p>
            <a:r>
              <a:rPr lang="en-US" dirty="0"/>
              <a:t>First formal studies of ketamine for depression around 2000</a:t>
            </a:r>
          </a:p>
          <a:p>
            <a:pPr lvl="1"/>
            <a:r>
              <a:rPr lang="en-US" dirty="0"/>
              <a:t>Dramatic and rapid antidepressant effect</a:t>
            </a:r>
          </a:p>
          <a:p>
            <a:pPr lvl="1"/>
            <a:r>
              <a:rPr lang="en-US" dirty="0"/>
              <a:t>Not a durable antidepressant response</a:t>
            </a:r>
          </a:p>
          <a:p>
            <a:pPr lvl="1"/>
            <a:r>
              <a:rPr lang="en-US" dirty="0"/>
              <a:t>Response lasted much longer than the “high”</a:t>
            </a:r>
          </a:p>
          <a:p>
            <a:r>
              <a:rPr lang="en-US" dirty="0"/>
              <a:t>Studies of repeated dosing began in 2010s</a:t>
            </a:r>
          </a:p>
          <a:p>
            <a:pPr lvl="1"/>
            <a:r>
              <a:rPr lang="en-US" dirty="0"/>
              <a:t>Demonstrated success in prolonging response</a:t>
            </a:r>
          </a:p>
          <a:p>
            <a:pPr lvl="1"/>
            <a:r>
              <a:rPr lang="en-US" dirty="0"/>
              <a:t>Optimum </a:t>
            </a:r>
            <a:r>
              <a:rPr lang="en-US" b="1" dirty="0"/>
              <a:t>initial</a:t>
            </a:r>
            <a:r>
              <a:rPr lang="en-US" dirty="0"/>
              <a:t> frequency found to be 2x per week</a:t>
            </a:r>
          </a:p>
          <a:p>
            <a:pPr lvl="1"/>
            <a:r>
              <a:rPr lang="en-US" dirty="0"/>
              <a:t>Taper programs developed based largely on ECT</a:t>
            </a:r>
          </a:p>
        </p:txBody>
      </p:sp>
    </p:spTree>
    <p:extLst>
      <p:ext uri="{BB962C8B-B14F-4D97-AF65-F5344CB8AC3E}">
        <p14:creationId xmlns:p14="http://schemas.microsoft.com/office/powerpoint/2010/main" val="230406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9E2A-CFCE-4927-82E0-067FBE1F14A6}"/>
              </a:ext>
            </a:extLst>
          </p:cNvPr>
          <p:cNvSpPr>
            <a:spLocks noGrp="1"/>
          </p:cNvSpPr>
          <p:nvPr>
            <p:ph type="title"/>
          </p:nvPr>
        </p:nvSpPr>
        <p:spPr/>
        <p:txBody>
          <a:bodyPr>
            <a:normAutofit/>
          </a:bodyPr>
          <a:lstStyle/>
          <a:p>
            <a:r>
              <a:rPr lang="en-US" dirty="0"/>
              <a:t>Proposed mechanisms of action</a:t>
            </a:r>
            <a:br>
              <a:rPr lang="en-US" dirty="0"/>
            </a:br>
            <a:r>
              <a:rPr lang="en-US" dirty="0"/>
              <a:t>(Molecular)</a:t>
            </a:r>
          </a:p>
        </p:txBody>
      </p:sp>
      <p:sp>
        <p:nvSpPr>
          <p:cNvPr id="3" name="Text Placeholder 2">
            <a:extLst>
              <a:ext uri="{FF2B5EF4-FFF2-40B4-BE49-F238E27FC236}">
                <a16:creationId xmlns:a16="http://schemas.microsoft.com/office/drawing/2014/main" id="{7D73FFD1-8828-4DA3-955C-2DBC8D2B03F6}"/>
              </a:ext>
            </a:extLst>
          </p:cNvPr>
          <p:cNvSpPr>
            <a:spLocks noGrp="1"/>
          </p:cNvSpPr>
          <p:nvPr>
            <p:ph idx="1"/>
          </p:nvPr>
        </p:nvSpPr>
        <p:spPr/>
        <p:txBody>
          <a:bodyPr>
            <a:normAutofit/>
          </a:bodyPr>
          <a:lstStyle/>
          <a:p>
            <a:r>
              <a:rPr lang="en-US" dirty="0"/>
              <a:t>1. Opioid agonism</a:t>
            </a:r>
          </a:p>
          <a:p>
            <a:pPr lvl="1"/>
            <a:r>
              <a:rPr lang="en-US" dirty="0"/>
              <a:t>Not a narcotic</a:t>
            </a:r>
          </a:p>
          <a:p>
            <a:pPr lvl="1"/>
            <a:r>
              <a:rPr lang="en-US" dirty="0"/>
              <a:t>Concurrent naltrexone blocks response</a:t>
            </a:r>
          </a:p>
          <a:p>
            <a:pPr lvl="1"/>
            <a:r>
              <a:rPr lang="en-US" dirty="0"/>
              <a:t>Street abuse has been well documented</a:t>
            </a:r>
          </a:p>
          <a:p>
            <a:r>
              <a:rPr lang="en-US" dirty="0"/>
              <a:t>2. N-methyl-D-aspartate (NMDA) receptor antagonism</a:t>
            </a:r>
          </a:p>
          <a:p>
            <a:pPr lvl="1"/>
            <a:r>
              <a:rPr lang="en-US" dirty="0"/>
              <a:t>Appealing, but why does memantine not work?</a:t>
            </a:r>
          </a:p>
          <a:p>
            <a:r>
              <a:rPr lang="en-US" dirty="0"/>
              <a:t>3. Alpha-amino-3-hydroxy-5-methyl-4-isoxazole propionic acid (AMPA) receptor</a:t>
            </a:r>
          </a:p>
          <a:p>
            <a:pPr lvl="1"/>
            <a:r>
              <a:rPr lang="en-US" dirty="0"/>
              <a:t>Ketamine (or metabolites) may activate AMPA and increase glutamate activation</a:t>
            </a:r>
          </a:p>
          <a:p>
            <a:pPr lvl="1"/>
            <a:r>
              <a:rPr lang="en-US" dirty="0"/>
              <a:t>Blocking AMPA seems to block majority of response</a:t>
            </a:r>
          </a:p>
        </p:txBody>
      </p:sp>
    </p:spTree>
    <p:extLst>
      <p:ext uri="{BB962C8B-B14F-4D97-AF65-F5344CB8AC3E}">
        <p14:creationId xmlns:p14="http://schemas.microsoft.com/office/powerpoint/2010/main" val="9828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8632-86BF-4E1E-A89F-6449A7E63D2B}"/>
              </a:ext>
            </a:extLst>
          </p:cNvPr>
          <p:cNvSpPr>
            <a:spLocks noGrp="1"/>
          </p:cNvSpPr>
          <p:nvPr>
            <p:ph type="title"/>
          </p:nvPr>
        </p:nvSpPr>
        <p:spPr/>
        <p:txBody>
          <a:bodyPr>
            <a:normAutofit/>
          </a:bodyPr>
          <a:lstStyle/>
          <a:p>
            <a:r>
              <a:rPr lang="en-US" dirty="0"/>
              <a:t>Proposed mechanisms of action</a:t>
            </a:r>
            <a:br>
              <a:rPr lang="en-US" dirty="0"/>
            </a:br>
            <a:r>
              <a:rPr lang="en-US" dirty="0"/>
              <a:t>(Connectivity)</a:t>
            </a:r>
          </a:p>
        </p:txBody>
      </p:sp>
      <p:sp>
        <p:nvSpPr>
          <p:cNvPr id="3" name="Text Placeholder 2">
            <a:extLst>
              <a:ext uri="{FF2B5EF4-FFF2-40B4-BE49-F238E27FC236}">
                <a16:creationId xmlns:a16="http://schemas.microsoft.com/office/drawing/2014/main" id="{4944D7E9-FFF3-4C29-A9D0-EA99AF77C903}"/>
              </a:ext>
            </a:extLst>
          </p:cNvPr>
          <p:cNvSpPr>
            <a:spLocks noGrp="1"/>
          </p:cNvSpPr>
          <p:nvPr>
            <p:ph idx="1"/>
          </p:nvPr>
        </p:nvSpPr>
        <p:spPr/>
        <p:txBody>
          <a:bodyPr/>
          <a:lstStyle/>
          <a:p>
            <a:r>
              <a:rPr lang="en-US" dirty="0"/>
              <a:t>Activation of the anterior cingulate cortex</a:t>
            </a:r>
          </a:p>
          <a:p>
            <a:r>
              <a:rPr lang="en-US" dirty="0"/>
              <a:t>Increased connectivity between the insula and default mode network</a:t>
            </a:r>
          </a:p>
        </p:txBody>
      </p:sp>
    </p:spTree>
    <p:extLst>
      <p:ext uri="{BB962C8B-B14F-4D97-AF65-F5344CB8AC3E}">
        <p14:creationId xmlns:p14="http://schemas.microsoft.com/office/powerpoint/2010/main" val="11404182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50</TotalTime>
  <Words>1928</Words>
  <Application>Microsoft Office PowerPoint</Application>
  <PresentationFormat>Widescreen</PresentationFormat>
  <Paragraphs>198</Paragraphs>
  <Slides>31</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Century Gothic</vt:lpstr>
      <vt:lpstr>Calibri Light</vt:lpstr>
      <vt:lpstr>Calibri</vt:lpstr>
      <vt:lpstr>Arial</vt:lpstr>
      <vt:lpstr>Retrospect</vt:lpstr>
      <vt:lpstr>Ketamine and Esketamine</vt:lpstr>
      <vt:lpstr>Disclosures</vt:lpstr>
      <vt:lpstr>About Dr. Dunklee</vt:lpstr>
      <vt:lpstr>Goals and Objectives</vt:lpstr>
      <vt:lpstr>What is ketamine?</vt:lpstr>
      <vt:lpstr>Entantiomers – mirror image molecules</vt:lpstr>
      <vt:lpstr>Ketamine for depression</vt:lpstr>
      <vt:lpstr>Proposed mechanisms of action (Molecular)</vt:lpstr>
      <vt:lpstr>Proposed mechanisms of action (Connectivity)</vt:lpstr>
      <vt:lpstr>Proposed mechanisms of action (Neuroplasticity)</vt:lpstr>
      <vt:lpstr>Esketamine at UNM</vt:lpstr>
      <vt:lpstr>PowerPoint Presentation</vt:lpstr>
      <vt:lpstr>PowerPoint Presentation</vt:lpstr>
      <vt:lpstr>PowerPoint Presentation</vt:lpstr>
      <vt:lpstr>What is Treatment Resistant Depression? (TRD)</vt:lpstr>
      <vt:lpstr>What is intranasal esketamine? (Spravato)</vt:lpstr>
      <vt:lpstr>How does it work?</vt:lpstr>
      <vt:lpstr>What is it not?</vt:lpstr>
      <vt:lpstr>Esketamine pros and cons (versus IV ketamine)</vt:lpstr>
      <vt:lpstr>Patient experience</vt:lpstr>
      <vt:lpstr>Patient experience</vt:lpstr>
      <vt:lpstr>Patient experience</vt:lpstr>
      <vt:lpstr>Patient experience</vt:lpstr>
      <vt:lpstr>Patient experience</vt:lpstr>
      <vt:lpstr>What is it like?</vt:lpstr>
      <vt:lpstr>Possible side effects</vt:lpstr>
      <vt:lpstr>Patient – X</vt:lpstr>
      <vt:lpstr>Patient – Y</vt:lpstr>
      <vt:lpstr>Patient Z</vt:lpstr>
      <vt:lpstr>Challenges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Ketamine and Esketamine</dc:title>
  <dc:creator>Lucas M Dunklee</dc:creator>
  <cp:lastModifiedBy>Lucas M Dunklee</cp:lastModifiedBy>
  <cp:revision>9</cp:revision>
  <dcterms:created xsi:type="dcterms:W3CDTF">2021-05-11T21:48:04Z</dcterms:created>
  <dcterms:modified xsi:type="dcterms:W3CDTF">2024-08-29T23:24:16Z</dcterms:modified>
</cp:coreProperties>
</file>