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19" r:id="rId5"/>
    <p:sldMasterId id="2147483765" r:id="rId6"/>
  </p:sldMasterIdLst>
  <p:notesMasterIdLst>
    <p:notesMasterId r:id="rId37"/>
  </p:notesMasterIdLst>
  <p:sldIdLst>
    <p:sldId id="322" r:id="rId7"/>
    <p:sldId id="434" r:id="rId8"/>
    <p:sldId id="435" r:id="rId9"/>
    <p:sldId id="396" r:id="rId10"/>
    <p:sldId id="397" r:id="rId11"/>
    <p:sldId id="398" r:id="rId12"/>
    <p:sldId id="387" r:id="rId13"/>
    <p:sldId id="407" r:id="rId14"/>
    <p:sldId id="399" r:id="rId15"/>
    <p:sldId id="400" r:id="rId16"/>
    <p:sldId id="424" r:id="rId17"/>
    <p:sldId id="401" r:id="rId18"/>
    <p:sldId id="390" r:id="rId19"/>
    <p:sldId id="410" r:id="rId20"/>
    <p:sldId id="391" r:id="rId21"/>
    <p:sldId id="412" r:id="rId22"/>
    <p:sldId id="413" r:id="rId23"/>
    <p:sldId id="417" r:id="rId24"/>
    <p:sldId id="419" r:id="rId25"/>
    <p:sldId id="418" r:id="rId26"/>
    <p:sldId id="421" r:id="rId27"/>
    <p:sldId id="433" r:id="rId28"/>
    <p:sldId id="430" r:id="rId29"/>
    <p:sldId id="431" r:id="rId30"/>
    <p:sldId id="432" r:id="rId31"/>
    <p:sldId id="408" r:id="rId32"/>
    <p:sldId id="426" r:id="rId33"/>
    <p:sldId id="428" r:id="rId34"/>
    <p:sldId id="395" r:id="rId35"/>
    <p:sldId id="384" r:id="rId3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310" autoAdjust="0"/>
  </p:normalViewPr>
  <p:slideViewPr>
    <p:cSldViewPr snapToGrid="0">
      <p:cViewPr varScale="1">
        <p:scale>
          <a:sx n="60" d="100"/>
          <a:sy n="60" d="100"/>
        </p:scale>
        <p:origin x="1469"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5C32E88-1BBA-4A19-9D9C-E3849E34B376}" type="datetimeFigureOut">
              <a:rPr lang="en-US" smtClean="0"/>
              <a:t>9/10/2024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2377C9B-EA4D-4217-B54C-1B5D5B6B7CB5}" type="slidenum">
              <a:rPr lang="en-US" smtClean="0"/>
              <a:t>‹#›</a:t>
            </a:fld>
            <a:endParaRPr lang="en-US"/>
          </a:p>
        </p:txBody>
      </p:sp>
    </p:spTree>
    <p:extLst>
      <p:ext uri="{BB962C8B-B14F-4D97-AF65-F5344CB8AC3E}">
        <p14:creationId xmlns:p14="http://schemas.microsoft.com/office/powerpoint/2010/main" val="284671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He has crepitus on exam and on CT scan, he has a diffuse subcutaneous emphysema.  </a:t>
            </a:r>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5</a:t>
            </a:fld>
            <a:endParaRPr lang="en-US"/>
          </a:p>
        </p:txBody>
      </p:sp>
    </p:spTree>
    <p:extLst>
      <p:ext uri="{BB962C8B-B14F-4D97-AF65-F5344CB8AC3E}">
        <p14:creationId xmlns:p14="http://schemas.microsoft.com/office/powerpoint/2010/main" val="89687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There was an anterior and posterior component of the tracheal laceration which was connected by 3 mm of normal tissue. </a:t>
            </a:r>
          </a:p>
          <a:p>
            <a:endParaRPr lang="en-US" dirty="0"/>
          </a:p>
          <a:p>
            <a:pPr>
              <a:buFont typeface="Wingdings" pitchFamily="2" charset="2"/>
              <a:buChar char="q"/>
            </a:pPr>
            <a:r>
              <a:rPr lang="en-US" sz="1200" dirty="0">
                <a:effectLst/>
                <a:latin typeface="Arial" panose="020B0604020202020204" pitchFamily="34" charset="0"/>
                <a:cs typeface="Arial" panose="020B0604020202020204" pitchFamily="34" charset="0"/>
              </a:rPr>
              <a:t>Anterior and posterior laceration to the trachea, involving approximately 1/2 the circumference of the trachea and involving membranous portion of trachea.</a:t>
            </a:r>
          </a:p>
          <a:p>
            <a:pPr>
              <a:buFont typeface="Wingdings" pitchFamily="2" charset="2"/>
              <a:buChar char="q"/>
            </a:pPr>
            <a:r>
              <a:rPr lang="en-US" sz="1200" dirty="0">
                <a:effectLst/>
                <a:latin typeface="Arial" panose="020B0604020202020204" pitchFamily="34" charset="0"/>
                <a:cs typeface="Arial" panose="020B0604020202020204" pitchFamily="34" charset="0"/>
              </a:rPr>
              <a:t>EGD noted a 1.4cm laceration to the esophagus creating a traumatic </a:t>
            </a:r>
            <a:r>
              <a:rPr lang="en-US" sz="1200" dirty="0" err="1">
                <a:effectLst/>
                <a:latin typeface="Arial" panose="020B0604020202020204" pitchFamily="34" charset="0"/>
                <a:cs typeface="Arial" panose="020B0604020202020204" pitchFamily="34" charset="0"/>
              </a:rPr>
              <a:t>tracheo</a:t>
            </a:r>
            <a:r>
              <a:rPr lang="en-US" sz="1200" dirty="0">
                <a:effectLst/>
                <a:latin typeface="Arial" panose="020B0604020202020204" pitchFamily="34" charset="0"/>
                <a:cs typeface="Arial" panose="020B0604020202020204" pitchFamily="34" charset="0"/>
              </a:rPr>
              <a:t>-esophageal fistula</a:t>
            </a:r>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6</a:t>
            </a:fld>
            <a:endParaRPr lang="en-US"/>
          </a:p>
        </p:txBody>
      </p:sp>
    </p:spTree>
    <p:extLst>
      <p:ext uri="{BB962C8B-B14F-4D97-AF65-F5344CB8AC3E}">
        <p14:creationId xmlns:p14="http://schemas.microsoft.com/office/powerpoint/2010/main" val="5551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range from subtle symptoms to severe airway obstruction, tension pneumothorax</a:t>
            </a:r>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13</a:t>
            </a:fld>
            <a:endParaRPr lang="en-US"/>
          </a:p>
        </p:txBody>
      </p:sp>
    </p:spTree>
    <p:extLst>
      <p:ext uri="{BB962C8B-B14F-4D97-AF65-F5344CB8AC3E}">
        <p14:creationId xmlns:p14="http://schemas.microsoft.com/office/powerpoint/2010/main" val="20920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wit </a:t>
            </a:r>
            <a:r>
              <a:rPr lang="en-US" dirty="0" err="1"/>
              <a:t>ptx</a:t>
            </a:r>
            <a:r>
              <a:rPr lang="en-US" dirty="0"/>
              <a:t>, but away from hilum, towards diaphragm and posteriorly, mainstem bronchial fracture</a:t>
            </a:r>
          </a:p>
        </p:txBody>
      </p:sp>
      <p:sp>
        <p:nvSpPr>
          <p:cNvPr id="4" name="Slide Number Placeholder 3"/>
          <p:cNvSpPr>
            <a:spLocks noGrp="1"/>
          </p:cNvSpPr>
          <p:nvPr>
            <p:ph type="sldNum" sz="quarter" idx="5"/>
          </p:nvPr>
        </p:nvSpPr>
        <p:spPr/>
        <p:txBody>
          <a:bodyPr/>
          <a:lstStyle/>
          <a:p>
            <a:fld id="{D2377C9B-EA4D-4217-B54C-1B5D5B6B7CB5}" type="slidenum">
              <a:rPr lang="en-US" smtClean="0"/>
              <a:t>16</a:t>
            </a:fld>
            <a:endParaRPr lang="en-US"/>
          </a:p>
        </p:txBody>
      </p:sp>
    </p:spTree>
    <p:extLst>
      <p:ext uri="{BB962C8B-B14F-4D97-AF65-F5344CB8AC3E}">
        <p14:creationId xmlns:p14="http://schemas.microsoft.com/office/powerpoint/2010/main" val="30887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JansonTextLT"/>
              </a:rPr>
              <a:t>Displaced fracture of the thyroid cartilage and cricoid, with associated air within the soft tissues. This patient also had numerous other comminuted and displaced fractures of the trachea, including displaced fractures of the hyoid bone and arytenoid cartilage. The tracheal rings were not discretely visualized, and the airway appeared effaced. Pneumomediastinum was also noted. CT, computed tomography. </a:t>
            </a:r>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17</a:t>
            </a:fld>
            <a:endParaRPr lang="en-US"/>
          </a:p>
        </p:txBody>
      </p:sp>
    </p:spTree>
    <p:extLst>
      <p:ext uri="{BB962C8B-B14F-4D97-AF65-F5344CB8AC3E}">
        <p14:creationId xmlns:p14="http://schemas.microsoft.com/office/powerpoint/2010/main" val="12275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JansonTextLT"/>
              </a:rPr>
              <a:t>Curvilinear endoluminal filling defect within left mainstem bronchus with associated bronchial wall step-off, concerning for left mainstem bronchial injury. Moderate to large left-sided pneumothorax. CT, computed tomography; CAP, chest, abdomen and pelvis. </a:t>
            </a:r>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18</a:t>
            </a:fld>
            <a:endParaRPr lang="en-US"/>
          </a:p>
        </p:txBody>
      </p:sp>
    </p:spTree>
    <p:extLst>
      <p:ext uri="{BB962C8B-B14F-4D97-AF65-F5344CB8AC3E}">
        <p14:creationId xmlns:p14="http://schemas.microsoft.com/office/powerpoint/2010/main" val="395157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JansonTextLT"/>
              </a:rPr>
              <a:t>Large right pneumothorax with complete collapse of the right lung and rightward shift of the mediastinum. Fluid within the right mainstem bronchus and distal airways is suggestive of hemorrhage </a:t>
            </a:r>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19</a:t>
            </a:fld>
            <a:endParaRPr lang="en-US"/>
          </a:p>
        </p:txBody>
      </p:sp>
    </p:spTree>
    <p:extLst>
      <p:ext uri="{BB962C8B-B14F-4D97-AF65-F5344CB8AC3E}">
        <p14:creationId xmlns:p14="http://schemas.microsoft.com/office/powerpoint/2010/main" val="389995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JansonTextLT"/>
              </a:rPr>
              <a:t>Gas seen around the trachea and right mainstem bronchus, suggestive of a tracheal injury. Extensive pneumomediastinum extending into the superior neck. CT, computed tomography; CAP, chest, abdomen and pelvis. </a:t>
            </a:r>
            <a:endParaRPr lang="en-US" dirty="0"/>
          </a:p>
          <a:p>
            <a:endParaRPr lang="en-US" dirty="0"/>
          </a:p>
        </p:txBody>
      </p:sp>
      <p:sp>
        <p:nvSpPr>
          <p:cNvPr id="4" name="Slide Number Placeholder 3"/>
          <p:cNvSpPr>
            <a:spLocks noGrp="1"/>
          </p:cNvSpPr>
          <p:nvPr>
            <p:ph type="sldNum" sz="quarter" idx="5"/>
          </p:nvPr>
        </p:nvSpPr>
        <p:spPr/>
        <p:txBody>
          <a:bodyPr/>
          <a:lstStyle/>
          <a:p>
            <a:fld id="{D2377C9B-EA4D-4217-B54C-1B5D5B6B7CB5}" type="slidenum">
              <a:rPr lang="en-US" smtClean="0"/>
              <a:t>20</a:t>
            </a:fld>
            <a:endParaRPr lang="en-US"/>
          </a:p>
        </p:txBody>
      </p:sp>
    </p:spTree>
    <p:extLst>
      <p:ext uri="{BB962C8B-B14F-4D97-AF65-F5344CB8AC3E}">
        <p14:creationId xmlns:p14="http://schemas.microsoft.com/office/powerpoint/2010/main" val="2697882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27905"/>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98624D31-43A5-475A-80CF-332C9F6DCF35}"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pPr/>
              <a:t>‹#›</a:t>
            </a:fld>
            <a:endParaRPr lang="en-US"/>
          </a:p>
        </p:txBody>
      </p:sp>
      <p:sp>
        <p:nvSpPr>
          <p:cNvPr id="9" name="Rectangle 8"/>
          <p:cNvSpPr/>
          <p:nvPr/>
        </p:nvSpPr>
        <p:spPr>
          <a:xfrm>
            <a:off x="1" y="5984749"/>
            <a:ext cx="9141618" cy="10515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228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2E2D6473-DF6D-4702-B328-E0DD40540A4E}"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1829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THE UNIVERSITY OF NEW MEXICO</a:t>
            </a: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0550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THE UNIVERSITY OF NEW MEXICO</a:t>
            </a: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9429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a:p>
        </p:txBody>
      </p:sp>
      <p:sp>
        <p:nvSpPr>
          <p:cNvPr id="9" name="Footer Placeholder 8"/>
          <p:cNvSpPr>
            <a:spLocks noGrp="1"/>
          </p:cNvSpPr>
          <p:nvPr>
            <p:ph type="ftr" sz="quarter" idx="11"/>
          </p:nvPr>
        </p:nvSpPr>
        <p:spPr/>
        <p:txBody>
          <a:bodyPr/>
          <a:lstStyle/>
          <a:p>
            <a:r>
              <a:rPr lang="en-US"/>
              <a:t>THE UNIVERSITY OF NEW MEXICO</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70151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11" name="Footer Placeholder 10"/>
          <p:cNvSpPr>
            <a:spLocks noGrp="1"/>
          </p:cNvSpPr>
          <p:nvPr>
            <p:ph type="ftr" sz="quarter" idx="11"/>
          </p:nvPr>
        </p:nvSpPr>
        <p:spPr/>
        <p:txBody>
          <a:bodyPr/>
          <a:lstStyle/>
          <a:p>
            <a:r>
              <a:rPr lang="en-US"/>
              <a:t>THE UNIVERSITY OF NEW MEXICO</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2406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endParaRPr lang="en-US"/>
          </a:p>
        </p:txBody>
      </p:sp>
      <p:sp>
        <p:nvSpPr>
          <p:cNvPr id="7" name="Footer Placeholder 6"/>
          <p:cNvSpPr>
            <a:spLocks noGrp="1"/>
          </p:cNvSpPr>
          <p:nvPr>
            <p:ph type="ftr" sz="quarter" idx="11"/>
          </p:nvPr>
        </p:nvSpPr>
        <p:spPr/>
        <p:txBody>
          <a:bodyPr/>
          <a:lstStyle/>
          <a:p>
            <a:r>
              <a:rPr lang="en-US"/>
              <a:t>THE UNIVERSITY OF NEW MEXICO</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66073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THE UNIVERSITY OF NEW MEXICO</a:t>
            </a:r>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765683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1143000"/>
            <a:ext cx="2834640" cy="2377440"/>
          </a:xfrm>
        </p:spPr>
        <p:txBody>
          <a:bodyPr anchor="b">
            <a:normAutofit/>
          </a:bodyPr>
          <a:lstStyle>
            <a:lvl1pPr>
              <a:defRPr sz="3200" b="1" i="0" spc="300" baseline="0">
                <a:latin typeface="Gotham" charset="0"/>
                <a:ea typeface="Gotham" charset="0"/>
                <a:cs typeface="Gotham" charset="0"/>
              </a:defRPr>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a:p>
        </p:txBody>
      </p:sp>
      <p:sp>
        <p:nvSpPr>
          <p:cNvPr id="9" name="Footer Placeholder 8"/>
          <p:cNvSpPr>
            <a:spLocks noGrp="1"/>
          </p:cNvSpPr>
          <p:nvPr>
            <p:ph type="ftr" sz="quarter" idx="11"/>
          </p:nvPr>
        </p:nvSpPr>
        <p:spPr/>
        <p:txBody>
          <a:bodyPr/>
          <a:lstStyle/>
          <a:p>
            <a:r>
              <a:rPr lang="en-US"/>
              <a:t>THE UNIVERSITY OF NEW MEXICO</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32264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032" y="1143000"/>
            <a:ext cx="2834640" cy="2377440"/>
          </a:xfrm>
        </p:spPr>
        <p:txBody>
          <a:bodyPr anchor="b">
            <a:normAutofit/>
          </a:bodyPr>
          <a:lstStyle>
            <a:lvl1pPr>
              <a:defRPr sz="3200" b="1" i="0">
                <a:latin typeface="Gotham" charset="0"/>
                <a:ea typeface="Gotham" charset="0"/>
                <a:cs typeface="Gotham" charset="0"/>
              </a:defRPr>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US"/>
              <a:t>THE UNIVERSITY OF NEW MEXICO</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0693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THE UNIVERSITY OF NEW MEXICO</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6556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28FC5F6-F338-4AE4-BB23-26385BCFC423}"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6113E31D-E2AB-40D1-8B51-AFA5AFEF393A}" type="slidenum">
              <a:rPr lang="en-US" smtClean="0"/>
              <a:t>‹#›</a:t>
            </a:fld>
            <a:endParaRPr lang="en-US"/>
          </a:p>
        </p:txBody>
      </p:sp>
    </p:spTree>
    <p:extLst>
      <p:ext uri="{BB962C8B-B14F-4D97-AF65-F5344CB8AC3E}">
        <p14:creationId xmlns:p14="http://schemas.microsoft.com/office/powerpoint/2010/main" val="194340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9/10/2024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5639" y="1250574"/>
            <a:ext cx="8037575" cy="2590863"/>
          </a:xfrm>
          <a:prstGeom prst="rect">
            <a:avLst/>
          </a:prstGeom>
        </p:spPr>
      </p:pic>
    </p:spTree>
    <p:extLst>
      <p:ext uri="{BB962C8B-B14F-4D97-AF65-F5344CB8AC3E}">
        <p14:creationId xmlns:p14="http://schemas.microsoft.com/office/powerpoint/2010/main" val="190573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9/10/2024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91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9/10/2024</a:t>
            </a:fld>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364680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9/10/2024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835E6-CAAF-402B-993F-66E4B1F297EA}" type="datetimeFigureOut">
              <a:rPr lang="en-US" smtClean="0"/>
              <a:t>9/10/2024</a:t>
            </a:fld>
            <a:endParaRPr lang="en-US"/>
          </a:p>
        </p:txBody>
      </p:sp>
      <p:sp>
        <p:nvSpPr>
          <p:cNvPr id="7" name="Slide Number Placeholder 6"/>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6057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835E6-CAAF-402B-993F-66E4B1F297EA}" type="datetimeFigureOut">
              <a:rPr lang="en-US" smtClean="0"/>
              <a:t>9/10/2024</a:t>
            </a:fld>
            <a:endParaRPr lang="en-US"/>
          </a:p>
        </p:txBody>
      </p:sp>
      <p:sp>
        <p:nvSpPr>
          <p:cNvPr id="9" name="Slide Number Placeholder 8"/>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340865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835E6-CAAF-402B-993F-66E4B1F297EA}" type="datetimeFigureOut">
              <a:rPr lang="en-US" smtClean="0"/>
              <a:t>9/10/2024</a:t>
            </a:fld>
            <a:endParaRPr lang="en-US"/>
          </a:p>
        </p:txBody>
      </p:sp>
      <p:sp>
        <p:nvSpPr>
          <p:cNvPr id="5" name="Slide Number Placeholder 4"/>
          <p:cNvSpPr>
            <a:spLocks noGrp="1"/>
          </p:cNvSpPr>
          <p:nvPr>
            <p:ph type="sldNum" sz="quarter" idx="12"/>
          </p:nvPr>
        </p:nvSpPr>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153252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A7835E6-CAAF-402B-993F-66E4B1F297EA}" type="datetimeFigureOut">
              <a:rPr lang="en-US" smtClean="0"/>
              <a:t>9/10/2024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B7CE7F5-6B68-4C7B-AF9E-A9829FCDD0F7}" type="slidenum">
              <a:rPr lang="en-US" smtClean="0"/>
              <a:t>‹#›</a:t>
            </a:fld>
            <a:endParaRPr lang="en-US"/>
          </a:p>
        </p:txBody>
      </p:sp>
      <p:sp>
        <p:nvSpPr>
          <p:cNvPr id="10" name="Rectangle 9"/>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BBBAFB3-EAEC-694F-B39B-B7605A60CE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82" y="5989320"/>
            <a:ext cx="2715067" cy="875186"/>
          </a:xfrm>
          <a:prstGeom prst="rect">
            <a:avLst/>
          </a:prstGeom>
        </p:spPr>
      </p:pic>
    </p:spTree>
    <p:extLst>
      <p:ext uri="{BB962C8B-B14F-4D97-AF65-F5344CB8AC3E}">
        <p14:creationId xmlns:p14="http://schemas.microsoft.com/office/powerpoint/2010/main" val="3385172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AA7835E6-CAAF-402B-993F-66E4B1F297EA}" type="datetimeFigureOut">
              <a:rPr lang="en-US" smtClean="0"/>
              <a:t>9/10/2024</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CB7CE7F5-6B68-4C7B-AF9E-A9829FCDD0F7}" type="slidenum">
              <a:rPr lang="en-US" smtClean="0"/>
              <a:t>‹#›</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82" y="5989320"/>
            <a:ext cx="2715067" cy="875186"/>
          </a:xfrm>
          <a:prstGeom prst="rect">
            <a:avLst/>
          </a:prstGeom>
        </p:spPr>
      </p:pic>
    </p:spTree>
    <p:extLst>
      <p:ext uri="{BB962C8B-B14F-4D97-AF65-F5344CB8AC3E}">
        <p14:creationId xmlns:p14="http://schemas.microsoft.com/office/powerpoint/2010/main" val="2311025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9/10/2024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1" name="Picture 10">
            <a:extLst>
              <a:ext uri="{FF2B5EF4-FFF2-40B4-BE49-F238E27FC236}">
                <a16:creationId xmlns:a16="http://schemas.microsoft.com/office/drawing/2014/main" id="{39E8F4F2-CDF6-F54F-BA91-C0AA609912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07" y="5655131"/>
            <a:ext cx="1312221" cy="1202869"/>
          </a:xfrm>
          <a:prstGeom prst="rect">
            <a:avLst/>
          </a:prstGeom>
        </p:spPr>
      </p:pic>
    </p:spTree>
    <p:extLst>
      <p:ext uri="{BB962C8B-B14F-4D97-AF65-F5344CB8AC3E}">
        <p14:creationId xmlns:p14="http://schemas.microsoft.com/office/powerpoint/2010/main" val="106289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20EBB0C4-6273-4C6E-B9BD-2EDC30F1CD52}"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2467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9/10/2024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8075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9/10/2024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2104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9/10/2024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65829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9/10/2024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138739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9/10/2024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84721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8522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AA7835E6-CAAF-402B-993F-66E4B1F297EA}" type="datetimeFigureOut">
              <a:rPr lang="en-US" smtClean="0"/>
              <a:t>9/10/2024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B7CE7F5-6B68-4C7B-AF9E-A9829FCDD0F7}" type="slidenum">
              <a:rPr lang="en-US" smtClean="0"/>
              <a:t>‹#›</a:t>
            </a:fld>
            <a:endParaRPr lang="en-US"/>
          </a:p>
        </p:txBody>
      </p:sp>
    </p:spTree>
    <p:extLst>
      <p:ext uri="{BB962C8B-B14F-4D97-AF65-F5344CB8AC3E}">
        <p14:creationId xmlns:p14="http://schemas.microsoft.com/office/powerpoint/2010/main" val="221078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C9CAD897-D46E-4AD2-BD9B-49DD3E640873}" type="datetimeFigureOut">
              <a:rPr lang="en-US" smtClean="0"/>
              <a:t>9/10/2024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8331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ctr">
              <a:defRPr sz="1000" b="0" i="0" spc="600">
                <a:solidFill>
                  <a:schemeClr val="tx1">
                    <a:lumMod val="50000"/>
                    <a:lumOff val="50000"/>
                  </a:schemeClr>
                </a:solidFill>
                <a:latin typeface="Gotham Book" charset="0"/>
                <a:ea typeface="Gotham Book" charset="0"/>
                <a:cs typeface="Gotham Book" charset="0"/>
              </a:defRPr>
            </a:lvl1pPr>
          </a:lstStyle>
          <a:p>
            <a:endParaRPr lang="en-US"/>
          </a:p>
        </p:txBody>
      </p:sp>
      <p:sp>
        <p:nvSpPr>
          <p:cNvPr id="8" name="Rectangle 7"/>
          <p:cNvSpPr/>
          <p:nvPr/>
        </p:nvSpPr>
        <p:spPr>
          <a:xfrm>
            <a:off x="1" y="5984749"/>
            <a:ext cx="3443591" cy="10515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26222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l" defTabSz="914400" rtl="0" eaLnBrk="1" latinLnBrk="0" hangingPunct="1">
        <a:lnSpc>
          <a:spcPct val="90000"/>
        </a:lnSpc>
        <a:spcBef>
          <a:spcPct val="0"/>
        </a:spcBef>
        <a:buNone/>
        <a:defRPr sz="3600" kern="1200" spc="-60" baseline="0">
          <a:solidFill>
            <a:srgbClr val="FFFFFF"/>
          </a:solidFill>
          <a:latin typeface="Gotham Book" charset="0"/>
          <a:ea typeface="Gotham Book" charset="0"/>
          <a:cs typeface="Gotham Book"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Gotham Book" charset="0"/>
          <a:ea typeface="Gotham Book" charset="0"/>
          <a:cs typeface="Gotham Book"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Gotham Book" charset="0"/>
          <a:ea typeface="Gotham Book" charset="0"/>
          <a:cs typeface="Gotham Book"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Gotham Book" charset="0"/>
          <a:ea typeface="Gotham Book" charset="0"/>
          <a:cs typeface="Gotham Book"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40242" y="6356350"/>
            <a:ext cx="5911517" cy="365125"/>
          </a:xfrm>
          <a:prstGeom prst="rect">
            <a:avLst/>
          </a:prstGeom>
        </p:spPr>
        <p:txBody>
          <a:bodyPr vert="horz" lIns="91440" tIns="45720" rIns="91440" bIns="45720" rtlCol="0" anchor="ctr"/>
          <a:lstStyle>
            <a:lvl1pPr algn="ctr">
              <a:defRPr sz="1000" b="0" i="0" spc="600">
                <a:solidFill>
                  <a:schemeClr val="tx1">
                    <a:lumMod val="50000"/>
                    <a:lumOff val="50000"/>
                  </a:schemeClr>
                </a:solidFill>
                <a:latin typeface="Gotham Book" charset="0"/>
                <a:ea typeface="Gotham Book" charset="0"/>
                <a:cs typeface="Gotham Book" charset="0"/>
              </a:defRPr>
            </a:lvl1pPr>
          </a:lstStyle>
          <a:p>
            <a:r>
              <a:rPr lang="en-US"/>
              <a:t>THE UNIVERSITY OF NEW MEXICO</a:t>
            </a:r>
          </a:p>
        </p:txBody>
      </p:sp>
    </p:spTree>
    <p:extLst>
      <p:ext uri="{BB962C8B-B14F-4D97-AF65-F5344CB8AC3E}">
        <p14:creationId xmlns:p14="http://schemas.microsoft.com/office/powerpoint/2010/main" val="336084957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sldNum="0" hdr="0" dt="0"/>
  <p:txStyles>
    <p:titleStyle>
      <a:lvl1pPr algn="l" defTabSz="914400" rtl="0" eaLnBrk="1" latinLnBrk="0" hangingPunct="1">
        <a:lnSpc>
          <a:spcPct val="90000"/>
        </a:lnSpc>
        <a:spcBef>
          <a:spcPct val="0"/>
        </a:spcBef>
        <a:buNone/>
        <a:defRPr sz="3600" b="1" i="0" kern="1200" spc="300" baseline="0">
          <a:solidFill>
            <a:sysClr val="windowText" lastClr="000000"/>
          </a:solidFill>
          <a:latin typeface="Gotham" charset="0"/>
          <a:ea typeface="Gotham" charset="0"/>
          <a:cs typeface="Gotham"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Gotham Book" charset="0"/>
          <a:ea typeface="Gotham Book" charset="0"/>
          <a:cs typeface="Gotham Book"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Gotham Book" charset="0"/>
          <a:ea typeface="Gotham Book" charset="0"/>
          <a:cs typeface="Gotham Book"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Gotham Book" charset="0"/>
          <a:ea typeface="Gotham Book" charset="0"/>
          <a:cs typeface="Gotham Book"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Gotham Book" charset="0"/>
          <a:ea typeface="Gotham Book" charset="0"/>
          <a:cs typeface="Gotham Book"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98624D31-43A5-475A-80CF-332C9F6DCF35}" type="datetimeFigureOut">
              <a:rPr lang="en-US" smtClean="0"/>
              <a:pPr/>
              <a:t>9/10/2024</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A5C5EC8-7AE3-E546-8EF0-E8EAB9A932E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2482" y="5989320"/>
            <a:ext cx="2715067" cy="875186"/>
          </a:xfrm>
          <a:prstGeom prst="rect">
            <a:avLst/>
          </a:prstGeom>
        </p:spPr>
      </p:pic>
    </p:spTree>
    <p:extLst>
      <p:ext uri="{BB962C8B-B14F-4D97-AF65-F5344CB8AC3E}">
        <p14:creationId xmlns:p14="http://schemas.microsoft.com/office/powerpoint/2010/main" val="424434800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4835235"/>
            <a:ext cx="10058400" cy="709714"/>
          </a:xfrm>
        </p:spPr>
        <p:txBody>
          <a:bodyPr>
            <a:normAutofit fontScale="85000" lnSpcReduction="20000"/>
          </a:bodyPr>
          <a:lstStyle/>
          <a:p>
            <a:pPr algn="ctr"/>
            <a:r>
              <a:rPr lang="en-US" dirty="0" err="1"/>
              <a:t>roXANN</a:t>
            </a:r>
            <a:r>
              <a:rPr lang="en-US" dirty="0"/>
              <a:t> Lerma, MD mph </a:t>
            </a:r>
          </a:p>
          <a:p>
            <a:pPr algn="ctr"/>
            <a:r>
              <a:rPr lang="en-US" dirty="0"/>
              <a:t>9/11/2024</a:t>
            </a:r>
          </a:p>
        </p:txBody>
      </p:sp>
      <p:sp>
        <p:nvSpPr>
          <p:cNvPr id="4" name="Subtitle 2"/>
          <p:cNvSpPr txBox="1">
            <a:spLocks/>
          </p:cNvSpPr>
          <p:nvPr/>
        </p:nvSpPr>
        <p:spPr>
          <a:xfrm>
            <a:off x="1066800" y="3718932"/>
            <a:ext cx="10058400" cy="709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err="1"/>
              <a:t>tRACHEal</a:t>
            </a:r>
            <a:r>
              <a:rPr lang="en-US" dirty="0"/>
              <a:t> Injuries</a:t>
            </a:r>
          </a:p>
        </p:txBody>
      </p:sp>
    </p:spTree>
    <p:extLst>
      <p:ext uri="{BB962C8B-B14F-4D97-AF65-F5344CB8AC3E}">
        <p14:creationId xmlns:p14="http://schemas.microsoft.com/office/powerpoint/2010/main" val="166727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4758-3D82-8275-99FD-32239D159D12}"/>
              </a:ext>
            </a:extLst>
          </p:cNvPr>
          <p:cNvSpPr>
            <a:spLocks noGrp="1"/>
          </p:cNvSpPr>
          <p:nvPr>
            <p:ph type="title"/>
          </p:nvPr>
        </p:nvSpPr>
        <p:spPr/>
        <p:txBody>
          <a:bodyPr/>
          <a:lstStyle/>
          <a:p>
            <a:r>
              <a:rPr lang="en-US" dirty="0"/>
              <a:t>Blunt</a:t>
            </a:r>
          </a:p>
        </p:txBody>
      </p:sp>
      <p:sp>
        <p:nvSpPr>
          <p:cNvPr id="3" name="Content Placeholder 2">
            <a:extLst>
              <a:ext uri="{FF2B5EF4-FFF2-40B4-BE49-F238E27FC236}">
                <a16:creationId xmlns:a16="http://schemas.microsoft.com/office/drawing/2014/main" id="{E85FFC0B-DA1E-D705-DECD-3AF1D5932674}"/>
              </a:ext>
            </a:extLst>
          </p:cNvPr>
          <p:cNvSpPr>
            <a:spLocks noGrp="1"/>
          </p:cNvSpPr>
          <p:nvPr>
            <p:ph idx="1"/>
          </p:nvPr>
        </p:nvSpPr>
        <p:spPr/>
        <p:txBody>
          <a:bodyPr>
            <a:normAutofit/>
          </a:bodyPr>
          <a:lstStyle/>
          <a:p>
            <a:pPr>
              <a:buFont typeface="Arial" panose="020B0604020202020204" pitchFamily="34" charset="0"/>
              <a:buChar char="•"/>
            </a:pPr>
            <a:r>
              <a:rPr lang="en-US" dirty="0"/>
              <a:t>Blunt TBI less common, incidence between 0.5% and 2%</a:t>
            </a:r>
          </a:p>
          <a:p>
            <a:pPr>
              <a:buFont typeface="Arial" panose="020B0604020202020204" pitchFamily="34" charset="0"/>
              <a:buChar char="•"/>
            </a:pPr>
            <a:r>
              <a:rPr lang="en-US" dirty="0"/>
              <a:t>80% of TBI from blunt injury die on scene, variable mortality rates among survivors 20-40%</a:t>
            </a:r>
          </a:p>
          <a:p>
            <a:pPr>
              <a:buFont typeface="Arial" panose="020B0604020202020204" pitchFamily="34" charset="0"/>
              <a:buChar char="•"/>
            </a:pPr>
            <a:r>
              <a:rPr lang="en-US" dirty="0"/>
              <a:t>Tend to occur more commonly intra-thoracic at the level of the carina and mainstem bronchi within 2.5 cm of the carina about 62-75% of cases</a:t>
            </a:r>
          </a:p>
          <a:p>
            <a:pPr>
              <a:buFont typeface="Arial" panose="020B0604020202020204" pitchFamily="34" charset="0"/>
              <a:buChar char="•"/>
            </a:pPr>
            <a:r>
              <a:rPr lang="en-US" dirty="0"/>
              <a:t>Injuries can be linear (18%), transverse (75%) either partial or complete as well as combined injures that include cartilage fracture, dislocation, airway avulsions and tears.</a:t>
            </a:r>
          </a:p>
          <a:p>
            <a:endParaRPr lang="en-US" dirty="0"/>
          </a:p>
        </p:txBody>
      </p:sp>
    </p:spTree>
    <p:extLst>
      <p:ext uri="{BB962C8B-B14F-4D97-AF65-F5344CB8AC3E}">
        <p14:creationId xmlns:p14="http://schemas.microsoft.com/office/powerpoint/2010/main" val="37121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D092-0B35-2E83-FE80-7BFB03356152}"/>
              </a:ext>
            </a:extLst>
          </p:cNvPr>
          <p:cNvSpPr>
            <a:spLocks noGrp="1"/>
          </p:cNvSpPr>
          <p:nvPr>
            <p:ph type="title"/>
          </p:nvPr>
        </p:nvSpPr>
        <p:spPr/>
        <p:txBody>
          <a:bodyPr/>
          <a:lstStyle/>
          <a:p>
            <a:r>
              <a:rPr lang="en-US" dirty="0"/>
              <a:t>Blunt</a:t>
            </a:r>
          </a:p>
        </p:txBody>
      </p:sp>
      <p:pic>
        <p:nvPicPr>
          <p:cNvPr id="5" name="Picture 2" descr="Trachea: Anatomy | Concise Medical Knowledge">
            <a:extLst>
              <a:ext uri="{FF2B5EF4-FFF2-40B4-BE49-F238E27FC236}">
                <a16:creationId xmlns:a16="http://schemas.microsoft.com/office/drawing/2014/main" id="{B7D6C14D-7FBA-22C3-5146-F9C418E1693C}"/>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561942" y="1520616"/>
            <a:ext cx="4404873" cy="436059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F1448F-51D4-B10D-29AD-37D2E87DD4C6}"/>
              </a:ext>
            </a:extLst>
          </p:cNvPr>
          <p:cNvSpPr>
            <a:spLocks noGrp="1"/>
          </p:cNvSpPr>
          <p:nvPr>
            <p:ph sz="half" idx="1"/>
          </p:nvPr>
        </p:nvSpPr>
        <p:spPr>
          <a:xfrm>
            <a:off x="225185" y="1858485"/>
            <a:ext cx="6821714" cy="4022725"/>
          </a:xfrm>
        </p:spPr>
        <p:txBody>
          <a:bodyPr>
            <a:normAutofit fontScale="92500" lnSpcReduction="10000"/>
          </a:bodyPr>
          <a:lstStyle/>
          <a:p>
            <a:pPr marL="0" indent="0">
              <a:buNone/>
            </a:pPr>
            <a:r>
              <a:rPr lang="en-US" sz="2400" u="sng" dirty="0"/>
              <a:t>Mechanism of injury at distal tree:</a:t>
            </a:r>
          </a:p>
          <a:p>
            <a:pPr>
              <a:buFont typeface="Arial" panose="020B0604020202020204" pitchFamily="34" charset="0"/>
              <a:buChar char="•"/>
            </a:pPr>
            <a:r>
              <a:rPr lang="en-US" sz="2400" dirty="0"/>
              <a:t>High velocity A-P crush injuries to the chest wall can cause abrupt displacement of intrathoracic contents and result in injury due to lateral traction by the mobile lungs on the immobile tree</a:t>
            </a:r>
          </a:p>
          <a:p>
            <a:pPr>
              <a:buFont typeface="Arial" panose="020B0604020202020204" pitchFamily="34" charset="0"/>
              <a:buChar char="•"/>
            </a:pPr>
            <a:r>
              <a:rPr lang="en-US" sz="2400" dirty="0"/>
              <a:t>Crush injury to the airway between sternum and vertebral column causing an abrupt increase in airway pressure which with a closed glottis can rupture the airway usually </a:t>
            </a:r>
            <a:r>
              <a:rPr lang="en-US" sz="2400" dirty="0" err="1"/>
              <a:t>membrano</a:t>
            </a:r>
            <a:r>
              <a:rPr lang="en-US" sz="2400" dirty="0"/>
              <a:t>-cartilaginous junctions or between rings</a:t>
            </a:r>
          </a:p>
          <a:p>
            <a:pPr>
              <a:buFont typeface="Arial" panose="020B0604020202020204" pitchFamily="34" charset="0"/>
              <a:buChar char="•"/>
            </a:pPr>
            <a:r>
              <a:rPr lang="en-US" sz="2400" dirty="0" err="1"/>
              <a:t>Decel</a:t>
            </a:r>
            <a:r>
              <a:rPr lang="en-US" sz="2400" dirty="0"/>
              <a:t> injuries that result in shear stress along tethered points like the cricoid and carina</a:t>
            </a:r>
          </a:p>
          <a:p>
            <a:endParaRPr lang="en-US" dirty="0"/>
          </a:p>
        </p:txBody>
      </p:sp>
    </p:spTree>
    <p:extLst>
      <p:ext uri="{BB962C8B-B14F-4D97-AF65-F5344CB8AC3E}">
        <p14:creationId xmlns:p14="http://schemas.microsoft.com/office/powerpoint/2010/main" val="31296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5B72-1890-1B83-C08A-ECE9D2EAF562}"/>
              </a:ext>
            </a:extLst>
          </p:cNvPr>
          <p:cNvSpPr>
            <a:spLocks noGrp="1"/>
          </p:cNvSpPr>
          <p:nvPr>
            <p:ph type="title"/>
          </p:nvPr>
        </p:nvSpPr>
        <p:spPr/>
        <p:txBody>
          <a:bodyPr/>
          <a:lstStyle/>
          <a:p>
            <a:r>
              <a:rPr lang="en-US" dirty="0"/>
              <a:t>Blunt</a:t>
            </a:r>
          </a:p>
        </p:txBody>
      </p:sp>
      <p:sp>
        <p:nvSpPr>
          <p:cNvPr id="3" name="Content Placeholder 2">
            <a:extLst>
              <a:ext uri="{FF2B5EF4-FFF2-40B4-BE49-F238E27FC236}">
                <a16:creationId xmlns:a16="http://schemas.microsoft.com/office/drawing/2014/main" id="{0A9CB536-BB40-BCA5-41CD-A788CAC17A85}"/>
              </a:ext>
            </a:extLst>
          </p:cNvPr>
          <p:cNvSpPr>
            <a:spLocks noGrp="1"/>
          </p:cNvSpPr>
          <p:nvPr>
            <p:ph idx="1"/>
          </p:nvPr>
        </p:nvSpPr>
        <p:spPr/>
        <p:txBody>
          <a:bodyPr/>
          <a:lstStyle/>
          <a:p>
            <a:pPr marL="0" indent="0">
              <a:buNone/>
            </a:pPr>
            <a:r>
              <a:rPr lang="en-US" sz="2400" u="sng" dirty="0"/>
              <a:t>Mechanism of injury at the cervical trachea:</a:t>
            </a:r>
          </a:p>
          <a:p>
            <a:pPr>
              <a:buFont typeface="Arial" panose="020B0604020202020204" pitchFamily="34" charset="0"/>
              <a:buChar char="•"/>
            </a:pPr>
            <a:r>
              <a:rPr lang="en-US" sz="2400" dirty="0"/>
              <a:t>Combined </a:t>
            </a:r>
            <a:r>
              <a:rPr lang="en-US" sz="2400" dirty="0" err="1"/>
              <a:t>decel</a:t>
            </a:r>
            <a:r>
              <a:rPr lang="en-US" sz="2400" dirty="0"/>
              <a:t> and neck hyperextension followed by blunt anterior compressive force, with either mechanism sufficient enough to cause injury</a:t>
            </a:r>
          </a:p>
          <a:p>
            <a:pPr>
              <a:buFont typeface="Arial" panose="020B0604020202020204" pitchFamily="34" charset="0"/>
              <a:buChar char="•"/>
            </a:pPr>
            <a:r>
              <a:rPr lang="en-US" sz="2400" dirty="0"/>
              <a:t>Thyroid and cricoid cartilage most prone to fractures, lacerations usually occurring below the 4</a:t>
            </a:r>
            <a:r>
              <a:rPr lang="en-US" sz="2400" baseline="30000" dirty="0"/>
              <a:t>th</a:t>
            </a:r>
            <a:r>
              <a:rPr lang="en-US" sz="2400" dirty="0"/>
              <a:t> tracheal ring at the junction of the membranous and cartilaginous elements</a:t>
            </a:r>
          </a:p>
          <a:p>
            <a:endParaRPr lang="en-US" dirty="0"/>
          </a:p>
        </p:txBody>
      </p:sp>
    </p:spTree>
    <p:extLst>
      <p:ext uri="{BB962C8B-B14F-4D97-AF65-F5344CB8AC3E}">
        <p14:creationId xmlns:p14="http://schemas.microsoft.com/office/powerpoint/2010/main" val="234233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BF12-E7D9-7AAA-91C3-9AA2FF8B9B05}"/>
              </a:ext>
            </a:extLst>
          </p:cNvPr>
          <p:cNvSpPr>
            <a:spLocks noGrp="1"/>
          </p:cNvSpPr>
          <p:nvPr>
            <p:ph type="title"/>
          </p:nvPr>
        </p:nvSpPr>
        <p:spPr/>
        <p:txBody>
          <a:bodyPr/>
          <a:lstStyle/>
          <a:p>
            <a:r>
              <a:rPr lang="en-US" dirty="0"/>
              <a:t>Clinical Presentation</a:t>
            </a:r>
          </a:p>
        </p:txBody>
      </p:sp>
      <p:graphicFrame>
        <p:nvGraphicFramePr>
          <p:cNvPr id="4" name="Content Placeholder 3">
            <a:extLst>
              <a:ext uri="{FF2B5EF4-FFF2-40B4-BE49-F238E27FC236}">
                <a16:creationId xmlns:a16="http://schemas.microsoft.com/office/drawing/2014/main" id="{4729BC3A-AC0A-7BA0-4768-6E13C0B3B436}"/>
              </a:ext>
            </a:extLst>
          </p:cNvPr>
          <p:cNvGraphicFramePr>
            <a:graphicFrameLocks noGrp="1"/>
          </p:cNvGraphicFramePr>
          <p:nvPr>
            <p:ph idx="1"/>
            <p:extLst>
              <p:ext uri="{D42A27DB-BD31-4B8C-83A1-F6EECF244321}">
                <p14:modId xmlns:p14="http://schemas.microsoft.com/office/powerpoint/2010/main" val="1008196846"/>
              </p:ext>
            </p:extLst>
          </p:nvPr>
        </p:nvGraphicFramePr>
        <p:xfrm>
          <a:off x="1096963" y="1846263"/>
          <a:ext cx="10058400" cy="3977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259315860"/>
                    </a:ext>
                  </a:extLst>
                </a:gridCol>
                <a:gridCol w="5029200">
                  <a:extLst>
                    <a:ext uri="{9D8B030D-6E8A-4147-A177-3AD203B41FA5}">
                      <a16:colId xmlns:a16="http://schemas.microsoft.com/office/drawing/2014/main" val="3072650088"/>
                    </a:ext>
                  </a:extLst>
                </a:gridCol>
              </a:tblGrid>
              <a:tr h="370840">
                <a:tc>
                  <a:txBody>
                    <a:bodyPr/>
                    <a:lstStyle/>
                    <a:p>
                      <a:pPr algn="ctr"/>
                      <a:r>
                        <a:rPr lang="en-US" dirty="0"/>
                        <a:t>Soft Signs</a:t>
                      </a:r>
                    </a:p>
                  </a:txBody>
                  <a:tcPr/>
                </a:tc>
                <a:tc>
                  <a:txBody>
                    <a:bodyPr/>
                    <a:lstStyle/>
                    <a:p>
                      <a:pPr algn="ctr"/>
                      <a:r>
                        <a:rPr lang="en-US" dirty="0"/>
                        <a:t>Hard Signs</a:t>
                      </a:r>
                    </a:p>
                  </a:txBody>
                  <a:tcPr/>
                </a:tc>
                <a:extLst>
                  <a:ext uri="{0D108BD9-81ED-4DB2-BD59-A6C34878D82A}">
                    <a16:rowId xmlns:a16="http://schemas.microsoft.com/office/drawing/2014/main" val="296311597"/>
                  </a:ext>
                </a:extLst>
              </a:tr>
              <a:tr h="370840">
                <a:tc>
                  <a:txBody>
                    <a:bodyPr/>
                    <a:lstStyle/>
                    <a:p>
                      <a:r>
                        <a:rPr lang="en-US" i="1" dirty="0"/>
                        <a:t>Further diagnostic testing</a:t>
                      </a:r>
                    </a:p>
                  </a:txBody>
                  <a:tcPr/>
                </a:tc>
                <a:tc>
                  <a:txBody>
                    <a:bodyPr/>
                    <a:lstStyle/>
                    <a:p>
                      <a:r>
                        <a:rPr lang="en-US" i="1" dirty="0"/>
                        <a:t>Operative exploration</a:t>
                      </a:r>
                    </a:p>
                  </a:txBody>
                  <a:tcPr/>
                </a:tc>
                <a:extLst>
                  <a:ext uri="{0D108BD9-81ED-4DB2-BD59-A6C34878D82A}">
                    <a16:rowId xmlns:a16="http://schemas.microsoft.com/office/drawing/2014/main" val="2399854285"/>
                  </a:ext>
                </a:extLst>
              </a:tr>
              <a:tr h="370840">
                <a:tc>
                  <a:txBody>
                    <a:bodyPr/>
                    <a:lstStyle/>
                    <a:p>
                      <a:r>
                        <a:rPr lang="en-US" dirty="0"/>
                        <a:t>Voice changes</a:t>
                      </a:r>
                    </a:p>
                  </a:txBody>
                  <a:tcPr/>
                </a:tc>
                <a:tc>
                  <a:txBody>
                    <a:bodyPr/>
                    <a:lstStyle/>
                    <a:p>
                      <a:r>
                        <a:rPr lang="en-US" dirty="0"/>
                        <a:t>Stridor</a:t>
                      </a:r>
                    </a:p>
                  </a:txBody>
                  <a:tcPr/>
                </a:tc>
                <a:extLst>
                  <a:ext uri="{0D108BD9-81ED-4DB2-BD59-A6C34878D82A}">
                    <a16:rowId xmlns:a16="http://schemas.microsoft.com/office/drawing/2014/main" val="759360469"/>
                  </a:ext>
                </a:extLst>
              </a:tr>
              <a:tr h="370840">
                <a:tc>
                  <a:txBody>
                    <a:bodyPr/>
                    <a:lstStyle/>
                    <a:p>
                      <a:r>
                        <a:rPr lang="en-US" dirty="0"/>
                        <a:t>Dysphonia</a:t>
                      </a:r>
                    </a:p>
                  </a:txBody>
                  <a:tcPr/>
                </a:tc>
                <a:tc>
                  <a:txBody>
                    <a:bodyPr/>
                    <a:lstStyle/>
                    <a:p>
                      <a:r>
                        <a:rPr lang="en-US" dirty="0"/>
                        <a:t>Air moving through wound </a:t>
                      </a:r>
                    </a:p>
                  </a:txBody>
                  <a:tcPr/>
                </a:tc>
                <a:extLst>
                  <a:ext uri="{0D108BD9-81ED-4DB2-BD59-A6C34878D82A}">
                    <a16:rowId xmlns:a16="http://schemas.microsoft.com/office/drawing/2014/main" val="4042324541"/>
                  </a:ext>
                </a:extLst>
              </a:tr>
              <a:tr h="370840">
                <a:tc>
                  <a:txBody>
                    <a:bodyPr/>
                    <a:lstStyle/>
                    <a:p>
                      <a:r>
                        <a:rPr lang="en-US" dirty="0"/>
                        <a:t>Aphonia</a:t>
                      </a:r>
                    </a:p>
                  </a:txBody>
                  <a:tcPr/>
                </a:tc>
                <a:tc>
                  <a:txBody>
                    <a:bodyPr/>
                    <a:lstStyle/>
                    <a:p>
                      <a:r>
                        <a:rPr lang="en-US" dirty="0"/>
                        <a:t>Subcutaneous emphysema</a:t>
                      </a:r>
                    </a:p>
                  </a:txBody>
                  <a:tcPr/>
                </a:tc>
                <a:extLst>
                  <a:ext uri="{0D108BD9-81ED-4DB2-BD59-A6C34878D82A}">
                    <a16:rowId xmlns:a16="http://schemas.microsoft.com/office/drawing/2014/main" val="1572588092"/>
                  </a:ext>
                </a:extLst>
              </a:tr>
              <a:tr h="370840">
                <a:tc>
                  <a:txBody>
                    <a:bodyPr/>
                    <a:lstStyle/>
                    <a:p>
                      <a:r>
                        <a:rPr lang="en-US" dirty="0"/>
                        <a:t>Cough</a:t>
                      </a:r>
                    </a:p>
                  </a:txBody>
                  <a:tcPr/>
                </a:tc>
                <a:tc>
                  <a:txBody>
                    <a:bodyPr/>
                    <a:lstStyle/>
                    <a:p>
                      <a:r>
                        <a:rPr lang="en-US" dirty="0"/>
                        <a:t>Hemoptysis</a:t>
                      </a:r>
                    </a:p>
                  </a:txBody>
                  <a:tcPr/>
                </a:tc>
                <a:extLst>
                  <a:ext uri="{0D108BD9-81ED-4DB2-BD59-A6C34878D82A}">
                    <a16:rowId xmlns:a16="http://schemas.microsoft.com/office/drawing/2014/main" val="4036061119"/>
                  </a:ext>
                </a:extLst>
              </a:tr>
              <a:tr h="370840">
                <a:tc>
                  <a:txBody>
                    <a:bodyPr/>
                    <a:lstStyle/>
                    <a:p>
                      <a:r>
                        <a:rPr lang="en-US" dirty="0"/>
                        <a:t>Hoarseness</a:t>
                      </a:r>
                    </a:p>
                  </a:txBody>
                  <a:tcPr/>
                </a:tc>
                <a:tc>
                  <a:txBody>
                    <a:bodyPr/>
                    <a:lstStyle/>
                    <a:p>
                      <a:r>
                        <a:rPr lang="en-US" dirty="0"/>
                        <a:t>Mediastinal emphysema</a:t>
                      </a:r>
                    </a:p>
                  </a:txBody>
                  <a:tcPr/>
                </a:tc>
                <a:extLst>
                  <a:ext uri="{0D108BD9-81ED-4DB2-BD59-A6C34878D82A}">
                    <a16:rowId xmlns:a16="http://schemas.microsoft.com/office/drawing/2014/main" val="2396584758"/>
                  </a:ext>
                </a:extLst>
              </a:tr>
              <a:tr h="370840">
                <a:tc>
                  <a:txBody>
                    <a:bodyPr/>
                    <a:lstStyle/>
                    <a:p>
                      <a:endParaRPr lang="en-US"/>
                    </a:p>
                  </a:txBody>
                  <a:tcPr/>
                </a:tc>
                <a:tc>
                  <a:txBody>
                    <a:bodyPr/>
                    <a:lstStyle/>
                    <a:p>
                      <a:r>
                        <a:rPr lang="en-US" dirty="0"/>
                        <a:t>Hamman’s crunch</a:t>
                      </a:r>
                    </a:p>
                  </a:txBody>
                  <a:tcPr/>
                </a:tc>
                <a:extLst>
                  <a:ext uri="{0D108BD9-81ED-4DB2-BD59-A6C34878D82A}">
                    <a16:rowId xmlns:a16="http://schemas.microsoft.com/office/drawing/2014/main" val="402329622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911580929"/>
                  </a:ext>
                </a:extLst>
              </a:tr>
              <a:tr h="370840">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778065876"/>
                  </a:ext>
                </a:extLst>
              </a:tr>
            </a:tbl>
          </a:graphicData>
        </a:graphic>
      </p:graphicFrame>
    </p:spTree>
    <p:extLst>
      <p:ext uri="{BB962C8B-B14F-4D97-AF65-F5344CB8AC3E}">
        <p14:creationId xmlns:p14="http://schemas.microsoft.com/office/powerpoint/2010/main" val="281909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09DC8-ADDE-3FB0-4E00-CA171DDE06C3}"/>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Between 25-33% of cervical airway injuries are asymptomatic upon initial evaluation and become more symptomatic over the next 24 to 48 hours</a:t>
            </a:r>
          </a:p>
          <a:p>
            <a:pPr>
              <a:buFont typeface="Arial" panose="020B0604020202020204" pitchFamily="34" charset="0"/>
              <a:buChar char="•"/>
            </a:pPr>
            <a:r>
              <a:rPr lang="en-US" dirty="0"/>
              <a:t>Thoracic airway injuries more significantly affect lung mechanics and are most symptomatic with respect to oxygenation and ventilation</a:t>
            </a:r>
          </a:p>
          <a:p>
            <a:pPr>
              <a:buFont typeface="Arial" panose="020B0604020202020204" pitchFamily="34" charset="0"/>
              <a:buChar char="•"/>
            </a:pPr>
            <a:r>
              <a:rPr lang="en-US" dirty="0"/>
              <a:t>Pneumothorax present in up to 70% of cases</a:t>
            </a:r>
          </a:p>
          <a:p>
            <a:pPr>
              <a:buFont typeface="Arial" panose="020B0604020202020204" pitchFamily="34" charset="0"/>
              <a:buChar char="•"/>
            </a:pPr>
            <a:r>
              <a:rPr lang="en-US" dirty="0"/>
              <a:t>Subcutaneous emphysema is present in 35 to 85% of cases</a:t>
            </a:r>
          </a:p>
          <a:p>
            <a:pPr>
              <a:buFont typeface="Arial" panose="020B0604020202020204" pitchFamily="34" charset="0"/>
              <a:buChar char="•"/>
            </a:pPr>
            <a:r>
              <a:rPr lang="en-US" dirty="0"/>
              <a:t>Pneumothorax that persists and does not resolve with tube thoracostomy</a:t>
            </a:r>
          </a:p>
          <a:p>
            <a:pPr>
              <a:buFont typeface="Arial" panose="020B0604020202020204" pitchFamily="34" charset="0"/>
              <a:buChar char="•"/>
            </a:pPr>
            <a:r>
              <a:rPr lang="en-US" dirty="0"/>
              <a:t>Patient that experiences worsening hypoxia with the chest tube to suction rather than water seal</a:t>
            </a:r>
          </a:p>
          <a:p>
            <a:pPr>
              <a:buFont typeface="Arial" panose="020B0604020202020204" pitchFamily="34" charset="0"/>
              <a:buChar char="•"/>
            </a:pPr>
            <a:r>
              <a:rPr lang="en-US" dirty="0"/>
              <a:t>Overinflated endotracheal cuff greater than upper limit of 25 mm in men, 21 mm in women</a:t>
            </a:r>
          </a:p>
        </p:txBody>
      </p:sp>
      <p:sp>
        <p:nvSpPr>
          <p:cNvPr id="4" name="Title 1">
            <a:extLst>
              <a:ext uri="{FF2B5EF4-FFF2-40B4-BE49-F238E27FC236}">
                <a16:creationId xmlns:a16="http://schemas.microsoft.com/office/drawing/2014/main" id="{91DBFF3B-4800-5DAC-A2C5-E990742B3F51}"/>
              </a:ext>
            </a:extLst>
          </p:cNvPr>
          <p:cNvSpPr>
            <a:spLocks noGrp="1"/>
          </p:cNvSpPr>
          <p:nvPr>
            <p:ph type="title"/>
          </p:nvPr>
        </p:nvSpPr>
        <p:spPr/>
        <p:txBody>
          <a:bodyPr/>
          <a:lstStyle/>
          <a:p>
            <a:r>
              <a:rPr lang="en-US" dirty="0"/>
              <a:t>Clinical Presentation</a:t>
            </a:r>
          </a:p>
        </p:txBody>
      </p:sp>
    </p:spTree>
    <p:extLst>
      <p:ext uri="{BB962C8B-B14F-4D97-AF65-F5344CB8AC3E}">
        <p14:creationId xmlns:p14="http://schemas.microsoft.com/office/powerpoint/2010/main" val="2400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5DDB-6BCF-2D2E-801C-6E6B1FF22DA7}"/>
              </a:ext>
            </a:extLst>
          </p:cNvPr>
          <p:cNvSpPr>
            <a:spLocks noGrp="1"/>
          </p:cNvSpPr>
          <p:nvPr>
            <p:ph type="title"/>
          </p:nvPr>
        </p:nvSpPr>
        <p:spPr/>
        <p:txBody>
          <a:bodyPr/>
          <a:lstStyle/>
          <a:p>
            <a:r>
              <a:rPr lang="en-US" dirty="0"/>
              <a:t>Diagnostic Modalities</a:t>
            </a:r>
          </a:p>
        </p:txBody>
      </p:sp>
      <p:sp>
        <p:nvSpPr>
          <p:cNvPr id="3" name="Content Placeholder 2">
            <a:extLst>
              <a:ext uri="{FF2B5EF4-FFF2-40B4-BE49-F238E27FC236}">
                <a16:creationId xmlns:a16="http://schemas.microsoft.com/office/drawing/2014/main" id="{FAFCF2D8-EF75-DD86-68C3-A2F472DD6255}"/>
              </a:ext>
            </a:extLst>
          </p:cNvPr>
          <p:cNvSpPr>
            <a:spLocks noGrp="1"/>
          </p:cNvSpPr>
          <p:nvPr>
            <p:ph idx="1"/>
          </p:nvPr>
        </p:nvSpPr>
        <p:spPr/>
        <p:txBody>
          <a:bodyPr/>
          <a:lstStyle/>
          <a:p>
            <a:pPr>
              <a:buFont typeface="Arial" panose="020B0604020202020204" pitchFamily="34" charset="0"/>
              <a:buChar char="•"/>
            </a:pPr>
            <a:r>
              <a:rPr lang="en-US" dirty="0"/>
              <a:t>CXR</a:t>
            </a:r>
          </a:p>
          <a:p>
            <a:pPr>
              <a:buFont typeface="Arial" panose="020B0604020202020204" pitchFamily="34" charset="0"/>
              <a:buChar char="•"/>
            </a:pPr>
            <a:r>
              <a:rPr lang="en-US" dirty="0"/>
              <a:t>CT</a:t>
            </a:r>
          </a:p>
          <a:p>
            <a:pPr>
              <a:buFont typeface="Arial" panose="020B0604020202020204" pitchFamily="34" charset="0"/>
              <a:buChar char="•"/>
            </a:pPr>
            <a:r>
              <a:rPr lang="en-US" dirty="0"/>
              <a:t>Bronchoscopy</a:t>
            </a:r>
          </a:p>
          <a:p>
            <a:pPr>
              <a:buFont typeface="Arial" panose="020B0604020202020204" pitchFamily="34" charset="0"/>
              <a:buChar char="•"/>
            </a:pPr>
            <a:r>
              <a:rPr lang="en-US" dirty="0"/>
              <a:t>Laryngoscopy</a:t>
            </a:r>
          </a:p>
          <a:p>
            <a:pPr>
              <a:buFont typeface="Arial" panose="020B0604020202020204" pitchFamily="34" charset="0"/>
              <a:buChar char="•"/>
            </a:pPr>
            <a:r>
              <a:rPr lang="en-US" dirty="0"/>
              <a:t>EGD</a:t>
            </a:r>
          </a:p>
          <a:p>
            <a:pPr>
              <a:buFont typeface="Arial" panose="020B0604020202020204" pitchFamily="34" charset="0"/>
              <a:buChar char="•"/>
            </a:pPr>
            <a:r>
              <a:rPr lang="en-US" dirty="0" err="1"/>
              <a:t>Esophagram</a:t>
            </a:r>
            <a:endParaRPr lang="en-US" dirty="0"/>
          </a:p>
        </p:txBody>
      </p:sp>
    </p:spTree>
    <p:extLst>
      <p:ext uri="{BB962C8B-B14F-4D97-AF65-F5344CB8AC3E}">
        <p14:creationId xmlns:p14="http://schemas.microsoft.com/office/powerpoint/2010/main" val="217815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6611-BB09-1139-749A-D13725D147A1}"/>
              </a:ext>
            </a:extLst>
          </p:cNvPr>
          <p:cNvSpPr>
            <a:spLocks noGrp="1"/>
          </p:cNvSpPr>
          <p:nvPr>
            <p:ph type="title"/>
          </p:nvPr>
        </p:nvSpPr>
        <p:spPr/>
        <p:txBody>
          <a:bodyPr/>
          <a:lstStyle/>
          <a:p>
            <a:r>
              <a:rPr lang="en-US" dirty="0"/>
              <a:t>CXR</a:t>
            </a:r>
          </a:p>
        </p:txBody>
      </p:sp>
      <p:sp>
        <p:nvSpPr>
          <p:cNvPr id="3" name="Content Placeholder 2">
            <a:extLst>
              <a:ext uri="{FF2B5EF4-FFF2-40B4-BE49-F238E27FC236}">
                <a16:creationId xmlns:a16="http://schemas.microsoft.com/office/drawing/2014/main" id="{F86DB1B9-2E63-B67F-354C-4732C0A34B27}"/>
              </a:ext>
            </a:extLst>
          </p:cNvPr>
          <p:cNvSpPr>
            <a:spLocks noGrp="1"/>
          </p:cNvSpPr>
          <p:nvPr>
            <p:ph sz="half" idx="1"/>
          </p:nvPr>
        </p:nvSpPr>
        <p:spPr/>
        <p:txBody>
          <a:bodyPr/>
          <a:lstStyle/>
          <a:p>
            <a:pPr>
              <a:buFont typeface="Arial" panose="020B0604020202020204" pitchFamily="34" charset="0"/>
              <a:buChar char="•"/>
            </a:pPr>
            <a:r>
              <a:rPr lang="en-US" dirty="0"/>
              <a:t>Abnormal in up to 90% of patients</a:t>
            </a:r>
          </a:p>
          <a:p>
            <a:pPr>
              <a:buFont typeface="Arial" panose="020B0604020202020204" pitchFamily="34" charset="0"/>
              <a:buChar char="•"/>
            </a:pPr>
            <a:r>
              <a:rPr lang="en-US" dirty="0"/>
              <a:t>PTX</a:t>
            </a:r>
          </a:p>
          <a:p>
            <a:pPr>
              <a:buFont typeface="Arial" panose="020B0604020202020204" pitchFamily="34" charset="0"/>
              <a:buChar char="•"/>
            </a:pPr>
            <a:r>
              <a:rPr lang="en-US" dirty="0"/>
              <a:t>Pneumomediastinum</a:t>
            </a:r>
          </a:p>
          <a:p>
            <a:pPr>
              <a:buFont typeface="Arial" panose="020B0604020202020204" pitchFamily="34" charset="0"/>
              <a:buChar char="•"/>
            </a:pPr>
            <a:r>
              <a:rPr lang="en-US" dirty="0" err="1"/>
              <a:t>Subq</a:t>
            </a:r>
            <a:r>
              <a:rPr lang="en-US" dirty="0"/>
              <a:t> Emphysema</a:t>
            </a:r>
          </a:p>
          <a:p>
            <a:pPr>
              <a:buFont typeface="Arial" panose="020B0604020202020204" pitchFamily="34" charset="0"/>
              <a:buChar char="•"/>
            </a:pPr>
            <a:r>
              <a:rPr lang="en-US" dirty="0"/>
              <a:t>Fallen lung sign</a:t>
            </a:r>
          </a:p>
        </p:txBody>
      </p:sp>
      <p:pic>
        <p:nvPicPr>
          <p:cNvPr id="5" name="Content Placeholder 4" descr="A x-ray of a chest&#10;&#10;Description automatically generated">
            <a:extLst>
              <a:ext uri="{FF2B5EF4-FFF2-40B4-BE49-F238E27FC236}">
                <a16:creationId xmlns:a16="http://schemas.microsoft.com/office/drawing/2014/main" id="{0B7F7C9E-1621-DB27-F58F-E6AB0915158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62356" y="1846263"/>
            <a:ext cx="4048889" cy="4022725"/>
          </a:xfrm>
          <a:prstGeom prst="rect">
            <a:avLst/>
          </a:prstGeom>
        </p:spPr>
      </p:pic>
      <p:sp>
        <p:nvSpPr>
          <p:cNvPr id="6" name="TextBox 5">
            <a:extLst>
              <a:ext uri="{FF2B5EF4-FFF2-40B4-BE49-F238E27FC236}">
                <a16:creationId xmlns:a16="http://schemas.microsoft.com/office/drawing/2014/main" id="{2E73762A-E8AD-6CB1-CF0E-D5C65945FF56}"/>
              </a:ext>
            </a:extLst>
          </p:cNvPr>
          <p:cNvSpPr txBox="1"/>
          <p:nvPr/>
        </p:nvSpPr>
        <p:spPr>
          <a:xfrm>
            <a:off x="8158181" y="6604084"/>
            <a:ext cx="6312263" cy="507831"/>
          </a:xfrm>
          <a:prstGeom prst="rect">
            <a:avLst/>
          </a:prstGeom>
          <a:noFill/>
        </p:spPr>
        <p:txBody>
          <a:bodyPr wrap="square" rtlCol="0">
            <a:spAutoFit/>
          </a:bodyPr>
          <a:lstStyle/>
          <a:p>
            <a:r>
              <a:rPr lang="en-US" sz="900" dirty="0">
                <a:solidFill>
                  <a:schemeClr val="bg1"/>
                </a:solidFill>
              </a:rPr>
              <a:t>https://</a:t>
            </a:r>
            <a:r>
              <a:rPr lang="en-US" sz="900" dirty="0" err="1">
                <a:solidFill>
                  <a:schemeClr val="bg1"/>
                </a:solidFill>
              </a:rPr>
              <a:t>epos.myesr.org</a:t>
            </a:r>
            <a:r>
              <a:rPr lang="en-US" sz="900" dirty="0">
                <a:solidFill>
                  <a:schemeClr val="bg1"/>
                </a:solidFill>
              </a:rPr>
              <a:t>/</a:t>
            </a:r>
            <a:r>
              <a:rPr lang="en-US" sz="900" dirty="0" err="1">
                <a:solidFill>
                  <a:schemeClr val="bg1"/>
                </a:solidFill>
              </a:rPr>
              <a:t>posterimage</a:t>
            </a:r>
            <a:r>
              <a:rPr lang="en-US" sz="900" dirty="0">
                <a:solidFill>
                  <a:schemeClr val="bg1"/>
                </a:solidFill>
              </a:rPr>
              <a:t>/</a:t>
            </a:r>
            <a:r>
              <a:rPr lang="en-US" sz="900" dirty="0" err="1">
                <a:solidFill>
                  <a:schemeClr val="bg1"/>
                </a:solidFill>
              </a:rPr>
              <a:t>esr</a:t>
            </a:r>
            <a:r>
              <a:rPr lang="en-US" sz="900" dirty="0">
                <a:solidFill>
                  <a:schemeClr val="bg1"/>
                </a:solidFill>
              </a:rPr>
              <a:t>/ecr2014/121234/</a:t>
            </a:r>
            <a:r>
              <a:rPr lang="en-US" sz="900" dirty="0" err="1">
                <a:solidFill>
                  <a:schemeClr val="bg1"/>
                </a:solidFill>
              </a:rPr>
              <a:t>mediagallery</a:t>
            </a:r>
            <a:r>
              <a:rPr lang="en-US" sz="900" dirty="0">
                <a:solidFill>
                  <a:schemeClr val="bg1"/>
                </a:solidFill>
              </a:rPr>
              <a:t>/541316</a:t>
            </a:r>
          </a:p>
          <a:p>
            <a:endParaRPr lang="en-US" dirty="0"/>
          </a:p>
        </p:txBody>
      </p:sp>
    </p:spTree>
    <p:extLst>
      <p:ext uri="{BB962C8B-B14F-4D97-AF65-F5344CB8AC3E}">
        <p14:creationId xmlns:p14="http://schemas.microsoft.com/office/powerpoint/2010/main" val="47702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C4AD-5E91-2783-C797-AC40CC9C6373}"/>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398DE362-F254-CE78-86F6-792AB955DF34}"/>
              </a:ext>
            </a:extLst>
          </p:cNvPr>
          <p:cNvSpPr>
            <a:spLocks noGrp="1"/>
          </p:cNvSpPr>
          <p:nvPr>
            <p:ph sz="half" idx="1"/>
          </p:nvPr>
        </p:nvSpPr>
        <p:spPr/>
        <p:txBody>
          <a:bodyPr/>
          <a:lstStyle/>
          <a:p>
            <a:pPr>
              <a:buFont typeface="Arial" panose="020B0604020202020204" pitchFamily="34" charset="0"/>
              <a:buChar char="•"/>
            </a:pPr>
            <a:r>
              <a:rPr lang="en-US" dirty="0"/>
              <a:t>Can delineate laryngeal trauma, the airway, and associated injury as well as establish trajectory in penetrating injury</a:t>
            </a:r>
          </a:p>
          <a:p>
            <a:pPr>
              <a:buFont typeface="Arial" panose="020B0604020202020204" pitchFamily="34" charset="0"/>
              <a:buChar char="•"/>
            </a:pPr>
            <a:r>
              <a:rPr lang="en-US" dirty="0"/>
              <a:t>Bronchial step offs</a:t>
            </a:r>
          </a:p>
          <a:p>
            <a:pPr>
              <a:buFont typeface="Arial" panose="020B0604020202020204" pitchFamily="34" charset="0"/>
              <a:buChar char="•"/>
            </a:pPr>
            <a:r>
              <a:rPr lang="en-US" dirty="0"/>
              <a:t>Fluid within the airway</a:t>
            </a:r>
          </a:p>
          <a:p>
            <a:pPr>
              <a:buFont typeface="Arial" panose="020B0604020202020204" pitchFamily="34" charset="0"/>
              <a:buChar char="•"/>
            </a:pPr>
            <a:r>
              <a:rPr lang="en-US" dirty="0"/>
              <a:t>Pneumomediastinum</a:t>
            </a:r>
          </a:p>
          <a:p>
            <a:pPr>
              <a:buFont typeface="Arial" panose="020B0604020202020204" pitchFamily="34" charset="0"/>
              <a:buChar char="•"/>
            </a:pPr>
            <a:r>
              <a:rPr lang="en-US" dirty="0"/>
              <a:t>Pneumopericardium</a:t>
            </a:r>
          </a:p>
          <a:p>
            <a:pPr>
              <a:buFont typeface="Arial" panose="020B0604020202020204" pitchFamily="34" charset="0"/>
              <a:buChar char="•"/>
            </a:pPr>
            <a:r>
              <a:rPr lang="en-US" dirty="0"/>
              <a:t>Pneumothorax</a:t>
            </a:r>
          </a:p>
          <a:p>
            <a:pPr>
              <a:buFont typeface="Arial" panose="020B0604020202020204" pitchFamily="34" charset="0"/>
              <a:buChar char="•"/>
            </a:pPr>
            <a:r>
              <a:rPr lang="en-US" dirty="0"/>
              <a:t>Abnormal elevation of the hyoid bone superior to C3</a:t>
            </a:r>
          </a:p>
          <a:p>
            <a:pPr>
              <a:buFont typeface="Arial" panose="020B0604020202020204" pitchFamily="34" charset="0"/>
              <a:buChar char="•"/>
            </a:pPr>
            <a:endParaRPr lang="en-US" dirty="0"/>
          </a:p>
        </p:txBody>
      </p:sp>
      <p:pic>
        <p:nvPicPr>
          <p:cNvPr id="10" name="Content Placeholder 9" descr="A close-up of an x-ray&#10;&#10;Description automatically generated">
            <a:extLst>
              <a:ext uri="{FF2B5EF4-FFF2-40B4-BE49-F238E27FC236}">
                <a16:creationId xmlns:a16="http://schemas.microsoft.com/office/drawing/2014/main" id="{E445B01B-679C-9C6D-ABDE-973852CA9B8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852006" y="1845734"/>
            <a:ext cx="6192756" cy="4023360"/>
          </a:xfrm>
        </p:spPr>
      </p:pic>
    </p:spTree>
    <p:extLst>
      <p:ext uri="{BB962C8B-B14F-4D97-AF65-F5344CB8AC3E}">
        <p14:creationId xmlns:p14="http://schemas.microsoft.com/office/powerpoint/2010/main" val="404672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25AEA0AB-1970-689E-BB45-BD6572788B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48" y="2162628"/>
            <a:ext cx="11903903" cy="3401115"/>
          </a:xfrm>
          <a:prstGeom prst="rect">
            <a:avLst/>
          </a:prstGeom>
        </p:spPr>
      </p:pic>
    </p:spTree>
    <p:extLst>
      <p:ext uri="{BB962C8B-B14F-4D97-AF65-F5344CB8AC3E}">
        <p14:creationId xmlns:p14="http://schemas.microsoft.com/office/powerpoint/2010/main" val="26476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can&#10;&#10;Description automatically generated">
            <a:extLst>
              <a:ext uri="{FF2B5EF4-FFF2-40B4-BE49-F238E27FC236}">
                <a16:creationId xmlns:a16="http://schemas.microsoft.com/office/drawing/2014/main" id="{6DB1E0ED-AFC5-424D-F536-2FDDC157D4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37424"/>
            <a:ext cx="12115343" cy="3089319"/>
          </a:xfrm>
          <a:prstGeom prst="rect">
            <a:avLst/>
          </a:prstGeom>
        </p:spPr>
      </p:pic>
    </p:spTree>
    <p:extLst>
      <p:ext uri="{BB962C8B-B14F-4D97-AF65-F5344CB8AC3E}">
        <p14:creationId xmlns:p14="http://schemas.microsoft.com/office/powerpoint/2010/main" val="117598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9A4B-BBFB-B619-AB6E-D0D25BF9387A}"/>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a16="http://schemas.microsoft.com/office/drawing/2014/main" id="{C596C5ED-F8AB-7422-FF4E-2177E9930A1A}"/>
              </a:ext>
            </a:extLst>
          </p:cNvPr>
          <p:cNvSpPr>
            <a:spLocks noGrp="1"/>
          </p:cNvSpPr>
          <p:nvPr>
            <p:ph idx="1"/>
          </p:nvPr>
        </p:nvSpPr>
        <p:spPr/>
        <p:txBody>
          <a:bodyPr/>
          <a:lstStyle/>
          <a:p>
            <a:pPr>
              <a:buFont typeface="Wingdings" pitchFamily="2" charset="2"/>
              <a:buChar char="q"/>
            </a:pPr>
            <a:r>
              <a:rPr lang="en-US" dirty="0"/>
              <a:t>None</a:t>
            </a:r>
          </a:p>
        </p:txBody>
      </p:sp>
    </p:spTree>
    <p:extLst>
      <p:ext uri="{BB962C8B-B14F-4D97-AF65-F5344CB8AC3E}">
        <p14:creationId xmlns:p14="http://schemas.microsoft.com/office/powerpoint/2010/main" val="272145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752FA-A3F0-EFA7-7CF1-FC76683C80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677"/>
            <a:ext cx="12265056" cy="3264087"/>
          </a:xfrm>
          <a:prstGeom prst="rect">
            <a:avLst/>
          </a:prstGeom>
        </p:spPr>
      </p:pic>
    </p:spTree>
    <p:extLst>
      <p:ext uri="{BB962C8B-B14F-4D97-AF65-F5344CB8AC3E}">
        <p14:creationId xmlns:p14="http://schemas.microsoft.com/office/powerpoint/2010/main" val="1344016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 inside of a person's body&#10;&#10;Description automatically generated">
            <a:extLst>
              <a:ext uri="{FF2B5EF4-FFF2-40B4-BE49-F238E27FC236}">
                <a16:creationId xmlns:a16="http://schemas.microsoft.com/office/drawing/2014/main" id="{F838F5A5-145A-CA05-304D-E163C1AFA202}"/>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748535" y="1758950"/>
            <a:ext cx="4740974" cy="4196928"/>
          </a:xfrm>
        </p:spPr>
      </p:pic>
      <p:sp>
        <p:nvSpPr>
          <p:cNvPr id="5" name="Content Placeholder 2">
            <a:extLst>
              <a:ext uri="{FF2B5EF4-FFF2-40B4-BE49-F238E27FC236}">
                <a16:creationId xmlns:a16="http://schemas.microsoft.com/office/drawing/2014/main" id="{9FDC12ED-C7A0-8D42-61BB-728A3E3FE714}"/>
              </a:ext>
            </a:extLst>
          </p:cNvPr>
          <p:cNvSpPr>
            <a:spLocks noGrp="1"/>
          </p:cNvSpPr>
          <p:nvPr>
            <p:ph sz="half" idx="1"/>
          </p:nvPr>
        </p:nvSpPr>
        <p:spPr/>
        <p:txBody>
          <a:bodyPr>
            <a:noAutofit/>
          </a:bodyPr>
          <a:lstStyle/>
          <a:p>
            <a:pPr>
              <a:buFont typeface="Arial" panose="020B0604020202020204" pitchFamily="34" charset="0"/>
              <a:buChar char="•"/>
            </a:pPr>
            <a:r>
              <a:rPr lang="en-US" sz="1600" dirty="0" err="1"/>
              <a:t>Bronch</a:t>
            </a:r>
            <a:r>
              <a:rPr lang="en-US" sz="1600" dirty="0"/>
              <a:t> is gold standard</a:t>
            </a:r>
          </a:p>
          <a:p>
            <a:pPr>
              <a:buFont typeface="Arial" panose="020B0604020202020204" pitchFamily="34" charset="0"/>
              <a:buChar char="•"/>
            </a:pPr>
            <a:r>
              <a:rPr lang="en-US" sz="1600" dirty="0"/>
              <a:t>Can make definitive diagnosis especially for injury not well defined on imaging</a:t>
            </a:r>
          </a:p>
          <a:p>
            <a:pPr>
              <a:buFont typeface="Arial" panose="020B0604020202020204" pitchFamily="34" charset="0"/>
              <a:buChar char="•"/>
            </a:pPr>
            <a:r>
              <a:rPr lang="en-US" sz="1600" dirty="0"/>
              <a:t>Awake intubation over a flexible fiberoptic bronchoscope allows direct visualization of injury minimizes potential to further disrupt airway</a:t>
            </a:r>
          </a:p>
          <a:p>
            <a:pPr>
              <a:buFont typeface="Arial" panose="020B0604020202020204" pitchFamily="34" charset="0"/>
              <a:buChar char="•"/>
            </a:pPr>
            <a:r>
              <a:rPr lang="en-US" sz="1600" dirty="0"/>
              <a:t>May need to withdraw endotracheal tube to visualize a more proximal injury, should only be performed in OR, over a bronchoscope to maintain access</a:t>
            </a:r>
          </a:p>
          <a:p>
            <a:pPr>
              <a:buFont typeface="Arial" panose="020B0604020202020204" pitchFamily="34" charset="0"/>
              <a:buChar char="•"/>
            </a:pPr>
            <a:r>
              <a:rPr lang="en-US" sz="1600" dirty="0"/>
              <a:t>Should rule out concomitant esophageal injury with EGD and </a:t>
            </a:r>
            <a:r>
              <a:rPr lang="en-US" sz="1600" dirty="0" err="1"/>
              <a:t>esophagram</a:t>
            </a:r>
            <a:endParaRPr lang="en-US" sz="1600" dirty="0"/>
          </a:p>
          <a:p>
            <a:pPr>
              <a:buFont typeface="Arial" panose="020B0604020202020204" pitchFamily="34" charset="0"/>
              <a:buChar char="•"/>
            </a:pPr>
            <a:r>
              <a:rPr lang="en-US" sz="1600" dirty="0"/>
              <a:t>Each modality in isolation has up to 20% false negative rate, combined sensitivity is nearly 100%</a:t>
            </a:r>
          </a:p>
        </p:txBody>
      </p:sp>
      <p:sp>
        <p:nvSpPr>
          <p:cNvPr id="6" name="Title 1">
            <a:extLst>
              <a:ext uri="{FF2B5EF4-FFF2-40B4-BE49-F238E27FC236}">
                <a16:creationId xmlns:a16="http://schemas.microsoft.com/office/drawing/2014/main" id="{B7BEEE8E-9D99-A5FE-7B93-5BE9239F532F}"/>
              </a:ext>
            </a:extLst>
          </p:cNvPr>
          <p:cNvSpPr>
            <a:spLocks noGrp="1"/>
          </p:cNvSpPr>
          <p:nvPr>
            <p:ph type="title"/>
          </p:nvPr>
        </p:nvSpPr>
        <p:spPr/>
        <p:txBody>
          <a:bodyPr/>
          <a:lstStyle/>
          <a:p>
            <a:r>
              <a:rPr lang="en-US" dirty="0"/>
              <a:t>Bronchoscopy, EGD, </a:t>
            </a:r>
            <a:r>
              <a:rPr lang="en-US" dirty="0" err="1"/>
              <a:t>Esophagram</a:t>
            </a:r>
            <a:endParaRPr lang="en-US" dirty="0"/>
          </a:p>
        </p:txBody>
      </p:sp>
      <p:sp>
        <p:nvSpPr>
          <p:cNvPr id="9" name="TextBox 8">
            <a:extLst>
              <a:ext uri="{FF2B5EF4-FFF2-40B4-BE49-F238E27FC236}">
                <a16:creationId xmlns:a16="http://schemas.microsoft.com/office/drawing/2014/main" id="{373900AB-17E6-D732-F9C8-6D19C8E9A449}"/>
              </a:ext>
            </a:extLst>
          </p:cNvPr>
          <p:cNvSpPr txBox="1"/>
          <p:nvPr/>
        </p:nvSpPr>
        <p:spPr>
          <a:xfrm>
            <a:off x="7881258" y="6342742"/>
            <a:ext cx="4437433" cy="769441"/>
          </a:xfrm>
          <a:prstGeom prst="rect">
            <a:avLst/>
          </a:prstGeom>
          <a:noFill/>
        </p:spPr>
        <p:txBody>
          <a:bodyPr wrap="none" rtlCol="0">
            <a:spAutoFit/>
          </a:bodyPr>
          <a:lstStyle/>
          <a:p>
            <a:endParaRPr lang="en-US" dirty="0"/>
          </a:p>
          <a:p>
            <a:r>
              <a:rPr lang="en-US" sz="800" dirty="0">
                <a:solidFill>
                  <a:schemeClr val="bg1"/>
                </a:solidFill>
              </a:rPr>
              <a:t>O’Connor JV. Tracheal injury. Trauma. 2016;18(2):155-158. doi:10.1177/1460408615594389</a:t>
            </a:r>
          </a:p>
          <a:p>
            <a:endParaRPr lang="en-US" dirty="0"/>
          </a:p>
        </p:txBody>
      </p:sp>
    </p:spTree>
    <p:extLst>
      <p:ext uri="{BB962C8B-B14F-4D97-AF65-F5344CB8AC3E}">
        <p14:creationId xmlns:p14="http://schemas.microsoft.com/office/powerpoint/2010/main" val="114864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FF9F-3218-8039-0540-E19AA833B3A4}"/>
              </a:ext>
            </a:extLst>
          </p:cNvPr>
          <p:cNvSpPr>
            <a:spLocks noGrp="1"/>
          </p:cNvSpPr>
          <p:nvPr>
            <p:ph type="title"/>
          </p:nvPr>
        </p:nvSpPr>
        <p:spPr/>
        <p:txBody>
          <a:bodyPr/>
          <a:lstStyle/>
          <a:p>
            <a:r>
              <a:rPr lang="en-US" dirty="0"/>
              <a:t>Anatomy</a:t>
            </a:r>
          </a:p>
        </p:txBody>
      </p:sp>
      <p:sp>
        <p:nvSpPr>
          <p:cNvPr id="3" name="Content Placeholder 2">
            <a:extLst>
              <a:ext uri="{FF2B5EF4-FFF2-40B4-BE49-F238E27FC236}">
                <a16:creationId xmlns:a16="http://schemas.microsoft.com/office/drawing/2014/main" id="{51924E5E-F8D0-7047-33D8-0D2765070F00}"/>
              </a:ext>
            </a:extLst>
          </p:cNvPr>
          <p:cNvSpPr>
            <a:spLocks noGrp="1"/>
          </p:cNvSpPr>
          <p:nvPr>
            <p:ph idx="1"/>
          </p:nvPr>
        </p:nvSpPr>
        <p:spPr/>
        <p:txBody>
          <a:bodyPr>
            <a:normAutofit fontScale="85000" lnSpcReduction="10000"/>
          </a:bodyPr>
          <a:lstStyle/>
          <a:p>
            <a:pPr>
              <a:buFont typeface="Arial" panose="020B0604020202020204" pitchFamily="34" charset="0"/>
              <a:buChar char="•"/>
            </a:pPr>
            <a:r>
              <a:rPr lang="en-US" dirty="0">
                <a:solidFill>
                  <a:schemeClr val="tx1"/>
                </a:solidFill>
              </a:rPr>
              <a:t>Segmental blood supply from inferior thyroid artery, internal thoracic artery, bronchial artery</a:t>
            </a:r>
          </a:p>
          <a:p>
            <a:pPr>
              <a:buFont typeface="Arial" panose="020B0604020202020204" pitchFamily="34" charset="0"/>
              <a:buChar char="•"/>
            </a:pPr>
            <a:r>
              <a:rPr lang="en-US" b="0" i="0" u="none" strike="noStrike" dirty="0">
                <a:solidFill>
                  <a:schemeClr val="tx1"/>
                </a:solidFill>
                <a:effectLst/>
              </a:rPr>
              <a:t> The tracheoesophageal branches of the inferior thyroid arteries bring blood to the cervical trachea from the right and left thyrocervical trunks that branch off the subclavian arteries</a:t>
            </a:r>
            <a:endParaRPr lang="en-US" dirty="0">
              <a:solidFill>
                <a:schemeClr val="tx1"/>
              </a:solidFill>
            </a:endParaRPr>
          </a:p>
          <a:p>
            <a:pPr>
              <a:buFont typeface="Arial" panose="020B0604020202020204" pitchFamily="34" charset="0"/>
              <a:buChar char="•"/>
            </a:pPr>
            <a:r>
              <a:rPr lang="en-US" dirty="0">
                <a:solidFill>
                  <a:schemeClr val="tx1"/>
                </a:solidFill>
              </a:rPr>
              <a:t>T</a:t>
            </a:r>
            <a:r>
              <a:rPr lang="en-US" b="0" i="0" u="none" strike="noStrike" dirty="0">
                <a:solidFill>
                  <a:schemeClr val="tx1"/>
                </a:solidFill>
                <a:effectLst/>
              </a:rPr>
              <a:t>horacic trachea and carina receive blood from the bronchial arteries arising directly from the aorta</a:t>
            </a:r>
            <a:endParaRPr lang="en-US" dirty="0">
              <a:solidFill>
                <a:schemeClr val="tx1"/>
              </a:solidFill>
            </a:endParaRPr>
          </a:p>
          <a:p>
            <a:pPr>
              <a:buFont typeface="Arial" panose="020B0604020202020204" pitchFamily="34" charset="0"/>
              <a:buChar char="•"/>
            </a:pPr>
            <a:r>
              <a:rPr lang="en-US" dirty="0">
                <a:solidFill>
                  <a:schemeClr val="tx1"/>
                </a:solidFill>
              </a:rPr>
              <a:t>Anastomotic arcades run along the trachea at 3 and 9 o’clock</a:t>
            </a:r>
          </a:p>
          <a:p>
            <a:pPr>
              <a:buFont typeface="Arial" panose="020B0604020202020204" pitchFamily="34" charset="0"/>
              <a:buChar char="•"/>
            </a:pPr>
            <a:r>
              <a:rPr lang="en-US" dirty="0">
                <a:solidFill>
                  <a:schemeClr val="tx1"/>
                </a:solidFill>
              </a:rPr>
              <a:t>Limits </a:t>
            </a:r>
            <a:r>
              <a:rPr lang="en-US" b="0" i="0" u="none" strike="noStrike" dirty="0">
                <a:solidFill>
                  <a:schemeClr val="tx1"/>
                </a:solidFill>
                <a:effectLst/>
              </a:rPr>
              <a:t>circumferential tracheal dissection to no more than 1–2 cm on either side of a tracheal anastomosis due to the risk of devascularization and ischemia with larger dissections.</a:t>
            </a:r>
            <a:endParaRPr lang="en-US" dirty="0">
              <a:solidFill>
                <a:schemeClr val="tx1"/>
              </a:solidFill>
            </a:endParaRPr>
          </a:p>
          <a:p>
            <a:pPr>
              <a:buFont typeface="Arial" panose="020B0604020202020204" pitchFamily="34" charset="0"/>
              <a:buChar char="•"/>
            </a:pPr>
            <a:r>
              <a:rPr lang="en-US" b="0" i="0" u="none" strike="noStrike" dirty="0">
                <a:solidFill>
                  <a:schemeClr val="tx1"/>
                </a:solidFill>
                <a:effectLst/>
              </a:rPr>
              <a:t>The origin of the left recurrent laryngeal nerve occurs distal to the aortic arch when it then dives and courses </a:t>
            </a:r>
            <a:r>
              <a:rPr lang="en-US" b="0" i="0" u="none" strike="noStrike" dirty="0" err="1">
                <a:solidFill>
                  <a:schemeClr val="tx1"/>
                </a:solidFill>
                <a:effectLst/>
              </a:rPr>
              <a:t>posteromedially</a:t>
            </a:r>
            <a:r>
              <a:rPr lang="en-US" b="0" i="0" u="none" strike="noStrike" dirty="0">
                <a:solidFill>
                  <a:schemeClr val="tx1"/>
                </a:solidFill>
                <a:effectLst/>
              </a:rPr>
              <a:t> just lateral to the ligamentum arteriosum, at which point it recurs and ascends toward the cricoid cartilage within the left tracheoesophageal groove.</a:t>
            </a:r>
          </a:p>
          <a:p>
            <a:pPr>
              <a:buFont typeface="Arial" panose="020B0604020202020204" pitchFamily="34" charset="0"/>
              <a:buChar char="•"/>
            </a:pPr>
            <a:r>
              <a:rPr lang="en-US" b="0" i="0" u="none" strike="noStrike" dirty="0">
                <a:solidFill>
                  <a:schemeClr val="tx1"/>
                </a:solidFill>
                <a:effectLst/>
              </a:rPr>
              <a:t>The right recurrent laryngeal nerve branches off the right </a:t>
            </a:r>
            <a:r>
              <a:rPr lang="en-US" b="0" i="0" u="none" strike="noStrike" dirty="0" err="1">
                <a:solidFill>
                  <a:schemeClr val="tx1"/>
                </a:solidFill>
                <a:effectLst/>
              </a:rPr>
              <a:t>vagus</a:t>
            </a:r>
            <a:r>
              <a:rPr lang="en-US" b="0" i="0" u="none" strike="noStrike" dirty="0">
                <a:solidFill>
                  <a:schemeClr val="tx1"/>
                </a:solidFill>
                <a:effectLst/>
              </a:rPr>
              <a:t> nerve just distal to the right subclavian artery when its course then dives </a:t>
            </a:r>
            <a:r>
              <a:rPr lang="en-US" b="0" i="0" u="none" strike="noStrike" dirty="0" err="1">
                <a:solidFill>
                  <a:schemeClr val="tx1"/>
                </a:solidFill>
                <a:effectLst/>
              </a:rPr>
              <a:t>posteromedially</a:t>
            </a:r>
            <a:r>
              <a:rPr lang="en-US" b="0" i="0" u="none" strike="noStrike" dirty="0">
                <a:solidFill>
                  <a:schemeClr val="tx1"/>
                </a:solidFill>
                <a:effectLst/>
              </a:rPr>
              <a:t> under the origin of the right subclavian where it recurs and ascends toward the cricoid cartilage in the right tracheoesophageal groove.</a:t>
            </a:r>
            <a:endParaRPr lang="en-US" dirty="0">
              <a:solidFill>
                <a:schemeClr val="tx1"/>
              </a:solidFill>
            </a:endParaRPr>
          </a:p>
        </p:txBody>
      </p:sp>
    </p:spTree>
    <p:extLst>
      <p:ext uri="{BB962C8B-B14F-4D97-AF65-F5344CB8AC3E}">
        <p14:creationId xmlns:p14="http://schemas.microsoft.com/office/powerpoint/2010/main" val="356606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the arteries and veins&#10;&#10;Description automatically generated">
            <a:extLst>
              <a:ext uri="{FF2B5EF4-FFF2-40B4-BE49-F238E27FC236}">
                <a16:creationId xmlns:a16="http://schemas.microsoft.com/office/drawing/2014/main" id="{456E68F8-5174-95A2-F0DC-09921EDA3A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9137" y="156411"/>
            <a:ext cx="6160168" cy="5787190"/>
          </a:xfrm>
          <a:prstGeom prst="rect">
            <a:avLst/>
          </a:prstGeom>
        </p:spPr>
      </p:pic>
    </p:spTree>
    <p:extLst>
      <p:ext uri="{BB962C8B-B14F-4D97-AF65-F5344CB8AC3E}">
        <p14:creationId xmlns:p14="http://schemas.microsoft.com/office/powerpoint/2010/main" val="199389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the heart and the internal organs&#10;&#10;Description automatically generated">
            <a:extLst>
              <a:ext uri="{FF2B5EF4-FFF2-40B4-BE49-F238E27FC236}">
                <a16:creationId xmlns:a16="http://schemas.microsoft.com/office/drawing/2014/main" id="{EDDD8217-3364-AABF-AB19-61F0F49226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4185" y="0"/>
            <a:ext cx="8578752" cy="5993239"/>
          </a:xfrm>
          <a:prstGeom prst="rect">
            <a:avLst/>
          </a:prstGeom>
        </p:spPr>
      </p:pic>
    </p:spTree>
    <p:extLst>
      <p:ext uri="{BB962C8B-B14F-4D97-AF65-F5344CB8AC3E}">
        <p14:creationId xmlns:p14="http://schemas.microsoft.com/office/powerpoint/2010/main" val="424245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the human body&#10;&#10;Description automatically generated">
            <a:extLst>
              <a:ext uri="{FF2B5EF4-FFF2-40B4-BE49-F238E27FC236}">
                <a16:creationId xmlns:a16="http://schemas.microsoft.com/office/drawing/2014/main" id="{295F2C23-DB5D-3457-2D71-44B3FDCAEF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9768" y="0"/>
            <a:ext cx="5865473" cy="5973631"/>
          </a:xfrm>
          <a:prstGeom prst="rect">
            <a:avLst/>
          </a:prstGeom>
        </p:spPr>
      </p:pic>
    </p:spTree>
    <p:extLst>
      <p:ext uri="{BB962C8B-B14F-4D97-AF65-F5344CB8AC3E}">
        <p14:creationId xmlns:p14="http://schemas.microsoft.com/office/powerpoint/2010/main" val="304977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ED431E2-1757-B2A7-192F-50C243CAC649}"/>
              </a:ext>
            </a:extLst>
          </p:cNvPr>
          <p:cNvSpPr>
            <a:spLocks noGrp="1"/>
          </p:cNvSpPr>
          <p:nvPr>
            <p:ph sz="half" idx="1"/>
          </p:nvPr>
        </p:nvSpPr>
        <p:spPr/>
        <p:txBody>
          <a:bodyPr>
            <a:normAutofit/>
          </a:bodyPr>
          <a:lstStyle/>
          <a:p>
            <a:pPr>
              <a:buFont typeface="Arial" panose="020B0604020202020204" pitchFamily="34" charset="0"/>
              <a:buChar char="•"/>
            </a:pPr>
            <a:r>
              <a:rPr lang="en-US" sz="2500" dirty="0"/>
              <a:t>Proximal 1/3 to 2/3 of trachea</a:t>
            </a:r>
          </a:p>
          <a:p>
            <a:pPr lvl="1">
              <a:buFont typeface="Arial" panose="020B0604020202020204" pitchFamily="34" charset="0"/>
              <a:buChar char="•"/>
            </a:pPr>
            <a:r>
              <a:rPr lang="en-US" sz="2500" dirty="0"/>
              <a:t>Cervical collar incision</a:t>
            </a:r>
          </a:p>
          <a:p>
            <a:pPr>
              <a:buFont typeface="Arial" panose="020B0604020202020204" pitchFamily="34" charset="0"/>
              <a:buChar char="•"/>
            </a:pPr>
            <a:r>
              <a:rPr lang="en-US" sz="2500" dirty="0"/>
              <a:t>Distal half, R mainstem</a:t>
            </a:r>
          </a:p>
          <a:p>
            <a:pPr lvl="1">
              <a:buFont typeface="Arial" panose="020B0604020202020204" pitchFamily="34" charset="0"/>
              <a:buChar char="•"/>
            </a:pPr>
            <a:r>
              <a:rPr lang="en-US" sz="2500" dirty="0"/>
              <a:t>R posterolateral thoracotomy</a:t>
            </a:r>
          </a:p>
          <a:p>
            <a:pPr>
              <a:buFont typeface="Arial" panose="020B0604020202020204" pitchFamily="34" charset="0"/>
              <a:buChar char="•"/>
            </a:pPr>
            <a:r>
              <a:rPr lang="en-US" sz="2500" dirty="0"/>
              <a:t>L distal mainstem</a:t>
            </a:r>
          </a:p>
          <a:p>
            <a:pPr lvl="1">
              <a:buFont typeface="Arial" panose="020B0604020202020204" pitchFamily="34" charset="0"/>
              <a:buChar char="•"/>
            </a:pPr>
            <a:r>
              <a:rPr lang="en-US" sz="2500" dirty="0"/>
              <a:t>L posterolateral thoracotomy</a:t>
            </a:r>
          </a:p>
        </p:txBody>
      </p:sp>
      <p:sp>
        <p:nvSpPr>
          <p:cNvPr id="7" name="Title 1">
            <a:extLst>
              <a:ext uri="{FF2B5EF4-FFF2-40B4-BE49-F238E27FC236}">
                <a16:creationId xmlns:a16="http://schemas.microsoft.com/office/drawing/2014/main" id="{07B474AE-8FC1-30C6-0D87-D730AB419F46}"/>
              </a:ext>
            </a:extLst>
          </p:cNvPr>
          <p:cNvSpPr>
            <a:spLocks noGrp="1"/>
          </p:cNvSpPr>
          <p:nvPr>
            <p:ph type="title"/>
          </p:nvPr>
        </p:nvSpPr>
        <p:spPr/>
        <p:txBody>
          <a:bodyPr/>
          <a:lstStyle/>
          <a:p>
            <a:r>
              <a:rPr lang="en-US" dirty="0"/>
              <a:t>Operative</a:t>
            </a:r>
          </a:p>
        </p:txBody>
      </p:sp>
      <p:sp>
        <p:nvSpPr>
          <p:cNvPr id="14" name="TextBox 13">
            <a:extLst>
              <a:ext uri="{FF2B5EF4-FFF2-40B4-BE49-F238E27FC236}">
                <a16:creationId xmlns:a16="http://schemas.microsoft.com/office/drawing/2014/main" id="{287907E1-3D7F-1472-0BAF-9D309E373544}"/>
              </a:ext>
            </a:extLst>
          </p:cNvPr>
          <p:cNvSpPr txBox="1"/>
          <p:nvPr/>
        </p:nvSpPr>
        <p:spPr>
          <a:xfrm>
            <a:off x="2937090" y="6158330"/>
            <a:ext cx="4577806" cy="415498"/>
          </a:xfrm>
          <a:prstGeom prst="rect">
            <a:avLst/>
          </a:prstGeom>
          <a:noFill/>
        </p:spPr>
        <p:txBody>
          <a:bodyPr wrap="square" rtlCol="0">
            <a:spAutoFit/>
          </a:bodyPr>
          <a:lstStyle/>
          <a:p>
            <a:r>
              <a:rPr lang="en-US" sz="700" b="0" i="0" u="none" strike="noStrike" dirty="0" err="1">
                <a:solidFill>
                  <a:schemeClr val="bg1"/>
                </a:solidFill>
                <a:effectLst/>
                <a:latin typeface="BlinkMacSystemFont"/>
              </a:rPr>
              <a:t>Bibas</a:t>
            </a:r>
            <a:r>
              <a:rPr lang="en-US" sz="700" b="0" i="0" u="none" strike="noStrike" dirty="0">
                <a:solidFill>
                  <a:schemeClr val="bg1"/>
                </a:solidFill>
                <a:effectLst/>
                <a:latin typeface="BlinkMacSystemFont"/>
              </a:rPr>
              <a:t> BJ, Cardoso PFG, Minamoto H, </a:t>
            </a:r>
            <a:r>
              <a:rPr lang="en-US" sz="700" b="0" i="0" u="none" strike="noStrike" dirty="0" err="1">
                <a:solidFill>
                  <a:schemeClr val="bg1"/>
                </a:solidFill>
                <a:effectLst/>
                <a:latin typeface="BlinkMacSystemFont"/>
              </a:rPr>
              <a:t>Pêgo</a:t>
            </a:r>
            <a:r>
              <a:rPr lang="en-US" sz="700" b="0" i="0" u="none" strike="noStrike" dirty="0">
                <a:solidFill>
                  <a:schemeClr val="bg1"/>
                </a:solidFill>
                <a:effectLst/>
                <a:latin typeface="BlinkMacSystemFont"/>
              </a:rPr>
              <a:t>-Fernandes PM. Surgery for intrathoracic tracheoesophageal and </a:t>
            </a:r>
            <a:r>
              <a:rPr lang="en-US" sz="700" b="0" i="0" u="none" strike="noStrike" dirty="0" err="1">
                <a:solidFill>
                  <a:schemeClr val="bg1"/>
                </a:solidFill>
                <a:effectLst/>
                <a:latin typeface="BlinkMacSystemFont"/>
              </a:rPr>
              <a:t>bronchoesophageal</a:t>
            </a:r>
            <a:r>
              <a:rPr lang="en-US" sz="700" b="0" i="0" u="none" strike="noStrike" dirty="0">
                <a:solidFill>
                  <a:schemeClr val="bg1"/>
                </a:solidFill>
                <a:effectLst/>
                <a:latin typeface="BlinkMacSystemFont"/>
              </a:rPr>
              <a:t> fistula. Ann </a:t>
            </a:r>
            <a:r>
              <a:rPr lang="en-US" sz="700" b="0" i="0" u="none" strike="noStrike" dirty="0" err="1">
                <a:solidFill>
                  <a:schemeClr val="bg1"/>
                </a:solidFill>
                <a:effectLst/>
                <a:latin typeface="BlinkMacSystemFont"/>
              </a:rPr>
              <a:t>Transl</a:t>
            </a:r>
            <a:r>
              <a:rPr lang="en-US" sz="700" b="0" i="0" u="none" strike="noStrike" dirty="0">
                <a:solidFill>
                  <a:schemeClr val="bg1"/>
                </a:solidFill>
                <a:effectLst/>
                <a:latin typeface="BlinkMacSystemFont"/>
              </a:rPr>
              <a:t> Med. 2018 Jun;6(11):210. </a:t>
            </a:r>
            <a:r>
              <a:rPr lang="en-US" sz="700" b="0" i="0" u="none" strike="noStrike" dirty="0" err="1">
                <a:solidFill>
                  <a:schemeClr val="bg1"/>
                </a:solidFill>
                <a:effectLst/>
                <a:latin typeface="BlinkMacSystemFont"/>
              </a:rPr>
              <a:t>doi</a:t>
            </a:r>
            <a:r>
              <a:rPr lang="en-US" sz="700" b="0" i="0" u="none" strike="noStrike" dirty="0">
                <a:solidFill>
                  <a:schemeClr val="bg1"/>
                </a:solidFill>
                <a:effectLst/>
                <a:latin typeface="BlinkMacSystemFont"/>
              </a:rPr>
              <a:t>: 10.21037/atm.2018.05.25. PMID: 30023373; PMCID: PMC6035972.</a:t>
            </a:r>
            <a:endParaRPr lang="en-US" sz="700" dirty="0">
              <a:solidFill>
                <a:schemeClr val="bg1"/>
              </a:solidFill>
            </a:endParaRPr>
          </a:p>
        </p:txBody>
      </p:sp>
      <p:pic>
        <p:nvPicPr>
          <p:cNvPr id="4" name="Content Placeholder 3" descr="A diagram of a human body&#10;&#10;Description automatically generated">
            <a:extLst>
              <a:ext uri="{FF2B5EF4-FFF2-40B4-BE49-F238E27FC236}">
                <a16:creationId xmlns:a16="http://schemas.microsoft.com/office/drawing/2014/main" id="{40528D10-F39C-A81C-79FB-C6454F3CD94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57595" y="1392736"/>
            <a:ext cx="4937125" cy="3727905"/>
          </a:xfrm>
          <a:prstGeom prst="rect">
            <a:avLst/>
          </a:prstGeom>
        </p:spPr>
      </p:pic>
    </p:spTree>
    <p:extLst>
      <p:ext uri="{BB962C8B-B14F-4D97-AF65-F5344CB8AC3E}">
        <p14:creationId xmlns:p14="http://schemas.microsoft.com/office/powerpoint/2010/main" val="113674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3E42-0880-1811-B7DF-EBC41C4C4E77}"/>
              </a:ext>
            </a:extLst>
          </p:cNvPr>
          <p:cNvSpPr>
            <a:spLocks noGrp="1"/>
          </p:cNvSpPr>
          <p:nvPr>
            <p:ph type="title"/>
          </p:nvPr>
        </p:nvSpPr>
        <p:spPr/>
        <p:txBody>
          <a:bodyPr/>
          <a:lstStyle/>
          <a:p>
            <a:r>
              <a:rPr lang="en-US" dirty="0"/>
              <a:t>Operative</a:t>
            </a:r>
          </a:p>
        </p:txBody>
      </p:sp>
      <p:sp>
        <p:nvSpPr>
          <p:cNvPr id="3" name="Content Placeholder 2">
            <a:extLst>
              <a:ext uri="{FF2B5EF4-FFF2-40B4-BE49-F238E27FC236}">
                <a16:creationId xmlns:a16="http://schemas.microsoft.com/office/drawing/2014/main" id="{B997EBCD-135A-6867-E626-4C88325E52B2}"/>
              </a:ext>
            </a:extLst>
          </p:cNvPr>
          <p:cNvSpPr>
            <a:spLocks noGrp="1"/>
          </p:cNvSpPr>
          <p:nvPr>
            <p:ph sz="half" idx="1"/>
          </p:nvPr>
        </p:nvSpPr>
        <p:spPr/>
        <p:txBody>
          <a:bodyPr/>
          <a:lstStyle/>
          <a:p>
            <a:pPr>
              <a:buFont typeface="Arial" panose="020B0604020202020204" pitchFamily="34" charset="0"/>
              <a:buChar char="•"/>
            </a:pPr>
            <a:r>
              <a:rPr lang="en-US" dirty="0"/>
              <a:t>Must debride aggressively to healthy tissue </a:t>
            </a:r>
          </a:p>
          <a:p>
            <a:pPr>
              <a:buFont typeface="Arial" panose="020B0604020202020204" pitchFamily="34" charset="0"/>
              <a:buChar char="•"/>
            </a:pPr>
            <a:r>
              <a:rPr lang="en-US" dirty="0"/>
              <a:t>Absorbable monofilament suture in simple interrupted transverse fashion, exteriorize the knot</a:t>
            </a:r>
          </a:p>
          <a:p>
            <a:pPr>
              <a:buFont typeface="Arial" panose="020B0604020202020204" pitchFamily="34" charset="0"/>
              <a:buChar char="•"/>
            </a:pPr>
            <a:r>
              <a:rPr lang="en-US" dirty="0"/>
              <a:t>Posterior membranous trachea may be repaired with interrupted or running absorbable suture, can also consider a soft tissue flap for extensive posterior injuries </a:t>
            </a:r>
          </a:p>
          <a:p>
            <a:pPr>
              <a:buFont typeface="Arial" panose="020B0604020202020204" pitchFamily="34" charset="0"/>
              <a:buChar char="•"/>
            </a:pPr>
            <a:r>
              <a:rPr lang="en-US" dirty="0"/>
              <a:t>Lower tidal volumes, brief periods of apnea allow for precise suture placement</a:t>
            </a:r>
          </a:p>
        </p:txBody>
      </p:sp>
      <p:pic>
        <p:nvPicPr>
          <p:cNvPr id="5" name="Content Placeholder 4" descr="A diagram of a bone surgery&#10;&#10;Description automatically generated with medium confidence">
            <a:extLst>
              <a:ext uri="{FF2B5EF4-FFF2-40B4-BE49-F238E27FC236}">
                <a16:creationId xmlns:a16="http://schemas.microsoft.com/office/drawing/2014/main" id="{E2D22A67-66FF-8E6E-585D-E95EF511229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260048" y="1100331"/>
            <a:ext cx="5659062" cy="4880082"/>
          </a:xfrm>
          <a:prstGeom prst="rect">
            <a:avLst/>
          </a:prstGeom>
        </p:spPr>
      </p:pic>
    </p:spTree>
    <p:extLst>
      <p:ext uri="{BB962C8B-B14F-4D97-AF65-F5344CB8AC3E}">
        <p14:creationId xmlns:p14="http://schemas.microsoft.com/office/powerpoint/2010/main" val="107917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uman body&#10;&#10;Description automatically generated">
            <a:extLst>
              <a:ext uri="{FF2B5EF4-FFF2-40B4-BE49-F238E27FC236}">
                <a16:creationId xmlns:a16="http://schemas.microsoft.com/office/drawing/2014/main" id="{BE261413-597E-8B74-C09F-69B98F9495B6}"/>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6473371" y="1358613"/>
            <a:ext cx="5718629" cy="4626963"/>
          </a:xfrm>
          <a:prstGeom prst="rect">
            <a:avLst/>
          </a:prstGeom>
        </p:spPr>
      </p:pic>
      <p:sp>
        <p:nvSpPr>
          <p:cNvPr id="6" name="Content Placeholder 2">
            <a:extLst>
              <a:ext uri="{FF2B5EF4-FFF2-40B4-BE49-F238E27FC236}">
                <a16:creationId xmlns:a16="http://schemas.microsoft.com/office/drawing/2014/main" id="{A8173119-D1FB-962E-C861-8D7228A0C6F7}"/>
              </a:ext>
            </a:extLst>
          </p:cNvPr>
          <p:cNvSpPr>
            <a:spLocks noGrp="1"/>
          </p:cNvSpPr>
          <p:nvPr>
            <p:ph sz="half" idx="1"/>
          </p:nvPr>
        </p:nvSpPr>
        <p:spPr>
          <a:xfrm>
            <a:off x="200297" y="1871457"/>
            <a:ext cx="7170057" cy="4423278"/>
          </a:xfrm>
        </p:spPr>
        <p:txBody>
          <a:bodyPr>
            <a:normAutofit/>
          </a:bodyPr>
          <a:lstStyle/>
          <a:p>
            <a:pPr marL="0" indent="0">
              <a:spcBef>
                <a:spcPts val="0"/>
              </a:spcBef>
              <a:spcAft>
                <a:spcPts val="0"/>
              </a:spcAft>
              <a:buNone/>
            </a:pPr>
            <a:r>
              <a:rPr lang="en-US" sz="2400" u="sng" dirty="0"/>
              <a:t>With concomitant esophageal injury: </a:t>
            </a:r>
          </a:p>
          <a:p>
            <a:pPr>
              <a:spcBef>
                <a:spcPts val="0"/>
              </a:spcBef>
              <a:spcAft>
                <a:spcPts val="0"/>
              </a:spcAft>
              <a:buFont typeface="Arial" panose="020B0604020202020204" pitchFamily="34" charset="0"/>
              <a:buChar char="•"/>
            </a:pPr>
            <a:r>
              <a:rPr lang="en-US" sz="2400" dirty="0"/>
              <a:t>identify extent of esophageal mucosal injury with longitudinal myotomy</a:t>
            </a:r>
          </a:p>
          <a:p>
            <a:pPr>
              <a:spcBef>
                <a:spcPts val="0"/>
              </a:spcBef>
              <a:spcAft>
                <a:spcPts val="0"/>
              </a:spcAft>
              <a:buFont typeface="Arial" panose="020B0604020202020204" pitchFamily="34" charset="0"/>
              <a:buChar char="•"/>
            </a:pPr>
            <a:r>
              <a:rPr lang="en-US" sz="2400" dirty="0"/>
              <a:t>primary repair over a bougie with interrupted 4-0 absorbable suture</a:t>
            </a:r>
          </a:p>
          <a:p>
            <a:pPr>
              <a:spcBef>
                <a:spcPts val="0"/>
              </a:spcBef>
              <a:spcAft>
                <a:spcPts val="0"/>
              </a:spcAft>
              <a:buFont typeface="Arial" panose="020B0604020202020204" pitchFamily="34" charset="0"/>
              <a:buChar char="•"/>
            </a:pPr>
            <a:r>
              <a:rPr lang="en-US" sz="2400" dirty="0"/>
              <a:t>muscularis reapproximated with a running or interrupted 3-0 nonabsorbable suture</a:t>
            </a:r>
          </a:p>
          <a:p>
            <a:pPr>
              <a:buFont typeface="Arial" panose="020B0604020202020204" pitchFamily="34" charset="0"/>
              <a:buChar char="•"/>
            </a:pPr>
            <a:r>
              <a:rPr lang="en-US" sz="2400" dirty="0"/>
              <a:t>Must perform interposition buttress with strap muscles/SCM in neck or intercostal muscle in chest. </a:t>
            </a:r>
          </a:p>
          <a:p>
            <a:pPr>
              <a:buFont typeface="Arial" panose="020B0604020202020204" pitchFamily="34" charset="0"/>
              <a:buChar char="•"/>
            </a:pPr>
            <a:r>
              <a:rPr lang="en-US" sz="2400" dirty="0"/>
              <a:t>Place drain, no drain for isolated tracheal injuries</a:t>
            </a:r>
          </a:p>
          <a:p>
            <a:endParaRPr lang="en-US" dirty="0"/>
          </a:p>
        </p:txBody>
      </p:sp>
      <p:sp>
        <p:nvSpPr>
          <p:cNvPr id="7" name="Title 1">
            <a:extLst>
              <a:ext uri="{FF2B5EF4-FFF2-40B4-BE49-F238E27FC236}">
                <a16:creationId xmlns:a16="http://schemas.microsoft.com/office/drawing/2014/main" id="{F139801D-9AE3-9F16-21F5-8A62960DEF16}"/>
              </a:ext>
            </a:extLst>
          </p:cNvPr>
          <p:cNvSpPr>
            <a:spLocks noGrp="1"/>
          </p:cNvSpPr>
          <p:nvPr>
            <p:ph type="title"/>
          </p:nvPr>
        </p:nvSpPr>
        <p:spPr/>
        <p:txBody>
          <a:bodyPr/>
          <a:lstStyle/>
          <a:p>
            <a:r>
              <a:rPr lang="en-US" dirty="0"/>
              <a:t>Operative</a:t>
            </a:r>
          </a:p>
        </p:txBody>
      </p:sp>
      <p:sp>
        <p:nvSpPr>
          <p:cNvPr id="8" name="TextBox 7">
            <a:extLst>
              <a:ext uri="{FF2B5EF4-FFF2-40B4-BE49-F238E27FC236}">
                <a16:creationId xmlns:a16="http://schemas.microsoft.com/office/drawing/2014/main" id="{EE7D65BC-6E00-E978-49FE-309AB4CFBF39}"/>
              </a:ext>
            </a:extLst>
          </p:cNvPr>
          <p:cNvSpPr txBox="1"/>
          <p:nvPr/>
        </p:nvSpPr>
        <p:spPr>
          <a:xfrm>
            <a:off x="8084457" y="6396335"/>
            <a:ext cx="4673600" cy="461665"/>
          </a:xfrm>
          <a:prstGeom prst="rect">
            <a:avLst/>
          </a:prstGeom>
          <a:noFill/>
        </p:spPr>
        <p:txBody>
          <a:bodyPr wrap="square" rtlCol="0">
            <a:spAutoFit/>
          </a:bodyPr>
          <a:lstStyle/>
          <a:p>
            <a:r>
              <a:rPr lang="en-US" sz="800" b="0" i="0" u="none" strike="noStrike" dirty="0" err="1">
                <a:solidFill>
                  <a:schemeClr val="bg1"/>
                </a:solidFill>
                <a:effectLst/>
                <a:latin typeface="Arial" panose="020B0604020202020204" pitchFamily="34" charset="0"/>
              </a:rPr>
              <a:t>Shaari</a:t>
            </a:r>
            <a:r>
              <a:rPr lang="en-US" sz="800" b="0" i="0" u="none" strike="noStrike" dirty="0">
                <a:solidFill>
                  <a:schemeClr val="bg1"/>
                </a:solidFill>
                <a:effectLst/>
                <a:latin typeface="Arial" panose="020B0604020202020204" pitchFamily="34" charset="0"/>
              </a:rPr>
              <a:t>, Diana, Eric Dowling, and Mark L. </a:t>
            </a:r>
            <a:r>
              <a:rPr lang="en-US" sz="800" b="0" i="0" u="none" strike="noStrike" dirty="0" err="1">
                <a:solidFill>
                  <a:schemeClr val="bg1"/>
                </a:solidFill>
                <a:effectLst/>
                <a:latin typeface="Arial" panose="020B0604020202020204" pitchFamily="34" charset="0"/>
              </a:rPr>
              <a:t>Urken</a:t>
            </a:r>
            <a:r>
              <a:rPr lang="en-US" sz="800" b="0" i="0" u="none" strike="noStrike" dirty="0">
                <a:solidFill>
                  <a:schemeClr val="bg1"/>
                </a:solidFill>
                <a:effectLst/>
                <a:latin typeface="Arial" panose="020B0604020202020204" pitchFamily="34" charset="0"/>
              </a:rPr>
              <a:t>. "How I Do It: Sternocleidomastoid Flap Augmentation of Tracheal Repair After Resection for Invasive Thyroid Cancer." </a:t>
            </a:r>
            <a:r>
              <a:rPr lang="en-US" sz="800" b="0" i="1" u="none" strike="noStrike" dirty="0">
                <a:solidFill>
                  <a:schemeClr val="bg1"/>
                </a:solidFill>
                <a:effectLst/>
                <a:latin typeface="Arial" panose="020B0604020202020204" pitchFamily="34" charset="0"/>
              </a:rPr>
              <a:t>The Laryngoscope</a:t>
            </a:r>
            <a:r>
              <a:rPr lang="en-US" sz="800" b="0" i="0" u="none" strike="noStrike" dirty="0">
                <a:solidFill>
                  <a:schemeClr val="bg1"/>
                </a:solidFill>
                <a:effectLst/>
                <a:latin typeface="Arial" panose="020B0604020202020204" pitchFamily="34" charset="0"/>
              </a:rPr>
              <a:t> (2023).</a:t>
            </a:r>
            <a:endParaRPr lang="en-US" sz="800" dirty="0">
              <a:solidFill>
                <a:schemeClr val="bg1"/>
              </a:solidFill>
            </a:endParaRPr>
          </a:p>
        </p:txBody>
      </p:sp>
    </p:spTree>
    <p:extLst>
      <p:ext uri="{BB962C8B-B14F-4D97-AF65-F5344CB8AC3E}">
        <p14:creationId xmlns:p14="http://schemas.microsoft.com/office/powerpoint/2010/main" val="1401962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0E4D-BFA7-3666-4ACA-ACFCA706EFEB}"/>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A7E20F9E-E3B9-F850-EBE1-EBBD5ABF04DF}"/>
              </a:ext>
            </a:extLst>
          </p:cNvPr>
          <p:cNvSpPr>
            <a:spLocks noGrp="1"/>
          </p:cNvSpPr>
          <p:nvPr>
            <p:ph idx="1"/>
          </p:nvPr>
        </p:nvSpPr>
        <p:spPr/>
        <p:txBody>
          <a:bodyPr/>
          <a:lstStyle/>
          <a:p>
            <a:pPr>
              <a:buFont typeface="Arial" panose="020B0604020202020204" pitchFamily="34" charset="0"/>
              <a:buChar char="•"/>
            </a:pPr>
            <a:r>
              <a:rPr lang="en-US" dirty="0"/>
              <a:t>Mortality range from 0-40%, mostly due to associated injury</a:t>
            </a:r>
          </a:p>
          <a:p>
            <a:pPr>
              <a:buFont typeface="Arial" panose="020B0604020202020204" pitchFamily="34" charset="0"/>
              <a:buChar char="•"/>
            </a:pPr>
            <a:r>
              <a:rPr lang="en-US" dirty="0"/>
              <a:t>Long term complications, leaks, TEF, </a:t>
            </a:r>
            <a:r>
              <a:rPr lang="en-US" dirty="0" err="1"/>
              <a:t>fistulization</a:t>
            </a:r>
            <a:r>
              <a:rPr lang="en-US" dirty="0"/>
              <a:t> to vessels</a:t>
            </a:r>
          </a:p>
          <a:p>
            <a:pPr>
              <a:buFont typeface="Arial" panose="020B0604020202020204" pitchFamily="34" charset="0"/>
              <a:buChar char="•"/>
            </a:pPr>
            <a:r>
              <a:rPr lang="en-US" dirty="0"/>
              <a:t>Granulation with stenosis, abnormal phonation, vocal cord paralysis</a:t>
            </a:r>
          </a:p>
          <a:p>
            <a:pPr>
              <a:buFont typeface="Arial" panose="020B0604020202020204" pitchFamily="34" charset="0"/>
              <a:buChar char="•"/>
            </a:pPr>
            <a:r>
              <a:rPr lang="en-US" dirty="0"/>
              <a:t>Laryngeal injuries </a:t>
            </a:r>
          </a:p>
          <a:p>
            <a:endParaRPr lang="en-US" dirty="0"/>
          </a:p>
        </p:txBody>
      </p:sp>
    </p:spTree>
    <p:extLst>
      <p:ext uri="{BB962C8B-B14F-4D97-AF65-F5344CB8AC3E}">
        <p14:creationId xmlns:p14="http://schemas.microsoft.com/office/powerpoint/2010/main" val="145922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normAutofit/>
          </a:bodyPr>
          <a:lstStyle/>
          <a:p>
            <a:r>
              <a:rPr lang="en-US" sz="2500" dirty="0"/>
              <a:t>1. Be able to identify traumatic tracheal injuries.</a:t>
            </a:r>
          </a:p>
          <a:p>
            <a:r>
              <a:rPr lang="en-US" sz="2500" dirty="0"/>
              <a:t>2. Understand different diagnostic modalities to assess tracheal injuries.</a:t>
            </a:r>
          </a:p>
          <a:p>
            <a:r>
              <a:rPr lang="en-US" sz="2500" dirty="0"/>
              <a:t>3. Implement ways in repairing traumatic tracheal and esophageal injuries. </a:t>
            </a:r>
          </a:p>
        </p:txBody>
      </p:sp>
    </p:spTree>
    <p:extLst>
      <p:ext uri="{BB962C8B-B14F-4D97-AF65-F5344CB8AC3E}">
        <p14:creationId xmlns:p14="http://schemas.microsoft.com/office/powerpoint/2010/main" val="206620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5507-A329-38E4-9151-6AFEAD94648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D6AC7BE-2C3A-EBB2-DF33-DCC8E0848AA3}"/>
              </a:ext>
            </a:extLst>
          </p:cNvPr>
          <p:cNvSpPr>
            <a:spLocks noGrp="1"/>
          </p:cNvSpPr>
          <p:nvPr>
            <p:ph idx="1"/>
          </p:nvPr>
        </p:nvSpPr>
        <p:spPr/>
        <p:txBody>
          <a:bodyPr>
            <a:normAutofit lnSpcReduction="10000"/>
          </a:bodyPr>
          <a:lstStyle/>
          <a:p>
            <a:pPr>
              <a:buFont typeface="Wingdings" pitchFamily="2" charset="2"/>
              <a:buChar char="q"/>
            </a:pPr>
            <a:r>
              <a:rPr lang="en-US" b="0" i="1" u="none" strike="noStrike" dirty="0" err="1">
                <a:solidFill>
                  <a:srgbClr val="222222"/>
                </a:solidFill>
                <a:effectLst/>
              </a:rPr>
              <a:t>Antonescu</a:t>
            </a:r>
            <a:r>
              <a:rPr lang="en-US" b="0" i="1" u="none" strike="noStrike" dirty="0">
                <a:solidFill>
                  <a:srgbClr val="222222"/>
                </a:solidFill>
                <a:effectLst/>
              </a:rPr>
              <a:t>, Ioana, Vishnu R. Mani, and Suresh Agarwal. "Traumatic injuries to the trachea and bronchi: a narrative review." Mediastinum 6 (2022).</a:t>
            </a:r>
          </a:p>
          <a:p>
            <a:pPr>
              <a:buFont typeface="Wingdings" pitchFamily="2" charset="2"/>
              <a:buChar char="q"/>
            </a:pPr>
            <a:r>
              <a:rPr lang="en-US" b="0" i="1" u="none" strike="noStrike" dirty="0">
                <a:solidFill>
                  <a:srgbClr val="222222"/>
                </a:solidFill>
                <a:effectLst/>
              </a:rPr>
              <a:t>Mulholland, Michael W., et al. Operative techniques in surgery. Lippincott Williams &amp; Wilkins, 2014.</a:t>
            </a:r>
          </a:p>
          <a:p>
            <a:pPr>
              <a:buFont typeface="Wingdings" pitchFamily="2" charset="2"/>
              <a:buChar char="q"/>
            </a:pPr>
            <a:r>
              <a:rPr lang="en-US" b="0" i="1" u="none" strike="noStrike" dirty="0">
                <a:solidFill>
                  <a:srgbClr val="444444"/>
                </a:solidFill>
                <a:effectLst/>
              </a:rPr>
              <a:t>DuBose, Joseph J., et al. "Trachea, Bronchi, and Esophagus." Trauma, 9e Eds. David V. Feliciano, et al. McGraw Hill, 2020, https://</a:t>
            </a:r>
            <a:r>
              <a:rPr lang="en-US" b="0" i="1" u="none" strike="noStrike" dirty="0" err="1">
                <a:solidFill>
                  <a:srgbClr val="444444"/>
                </a:solidFill>
                <a:effectLst/>
              </a:rPr>
              <a:t>accesssurgery.mhmedical.com</a:t>
            </a:r>
            <a:r>
              <a:rPr lang="en-US" b="0" i="1" u="none" strike="noStrike" dirty="0">
                <a:solidFill>
                  <a:srgbClr val="444444"/>
                </a:solidFill>
                <a:effectLst/>
              </a:rPr>
              <a:t>/</a:t>
            </a:r>
            <a:r>
              <a:rPr lang="en-US" b="0" i="1" u="none" strike="noStrike" dirty="0" err="1">
                <a:solidFill>
                  <a:srgbClr val="444444"/>
                </a:solidFill>
                <a:effectLst/>
              </a:rPr>
              <a:t>content.aspx?bookid</a:t>
            </a:r>
            <a:r>
              <a:rPr lang="en-US" b="0" i="1" u="none" strike="noStrike" dirty="0">
                <a:solidFill>
                  <a:srgbClr val="444444"/>
                </a:solidFill>
                <a:effectLst/>
              </a:rPr>
              <a:t>=2952&amp;sectionid=249120015.</a:t>
            </a:r>
          </a:p>
          <a:p>
            <a:pPr>
              <a:buFont typeface="Wingdings" pitchFamily="2" charset="2"/>
              <a:buChar char="q"/>
            </a:pPr>
            <a:r>
              <a:rPr lang="en-US" b="0" i="1" u="none" strike="noStrike" dirty="0">
                <a:solidFill>
                  <a:srgbClr val="222222"/>
                </a:solidFill>
                <a:effectLst/>
                <a:latin typeface="Arial" panose="020B0604020202020204" pitchFamily="34" charset="0"/>
              </a:rPr>
              <a:t>Grewal, Harpreet Singh, et al. "Treatment of tracheobronchial injuries: a contemporary review." Chest 155.3 (2019): 595-604.</a:t>
            </a:r>
          </a:p>
          <a:p>
            <a:pPr>
              <a:buFont typeface="Wingdings" pitchFamily="2" charset="2"/>
              <a:buChar char="q"/>
            </a:pPr>
            <a:r>
              <a:rPr lang="en-US" b="0" i="1" u="none" strike="noStrike" dirty="0">
                <a:solidFill>
                  <a:srgbClr val="212121"/>
                </a:solidFill>
                <a:effectLst/>
                <a:latin typeface="Roboto" panose="02000000000000000000" pitchFamily="2" charset="0"/>
              </a:rPr>
              <a:t>Furlow PW, </a:t>
            </a:r>
            <a:r>
              <a:rPr lang="en-US" b="0" i="1" u="none" strike="noStrike" dirty="0" err="1">
                <a:solidFill>
                  <a:srgbClr val="212121"/>
                </a:solidFill>
                <a:effectLst/>
                <a:latin typeface="Roboto" panose="02000000000000000000" pitchFamily="2" charset="0"/>
              </a:rPr>
              <a:t>Mathisen</a:t>
            </a:r>
            <a:r>
              <a:rPr lang="en-US" b="0" i="1" u="none" strike="noStrike" dirty="0">
                <a:solidFill>
                  <a:srgbClr val="212121"/>
                </a:solidFill>
                <a:effectLst/>
                <a:latin typeface="Roboto" panose="02000000000000000000" pitchFamily="2" charset="0"/>
              </a:rPr>
              <a:t> DJ. Surgical anatomy of the trachea. Ann </a:t>
            </a:r>
            <a:r>
              <a:rPr lang="en-US" b="0" i="1" u="none" strike="noStrike" dirty="0" err="1">
                <a:solidFill>
                  <a:srgbClr val="212121"/>
                </a:solidFill>
                <a:effectLst/>
                <a:latin typeface="Roboto" panose="02000000000000000000" pitchFamily="2" charset="0"/>
              </a:rPr>
              <a:t>Cardiothorac</a:t>
            </a:r>
            <a:r>
              <a:rPr lang="en-US" b="0" i="1" u="none" strike="noStrike" dirty="0">
                <a:solidFill>
                  <a:srgbClr val="212121"/>
                </a:solidFill>
                <a:effectLst/>
                <a:latin typeface="Roboto" panose="02000000000000000000" pitchFamily="2" charset="0"/>
              </a:rPr>
              <a:t> Surg. 2018 Mar;7(2):255-260. </a:t>
            </a:r>
            <a:r>
              <a:rPr lang="en-US" b="0" i="1" u="none" strike="noStrike" dirty="0" err="1">
                <a:solidFill>
                  <a:srgbClr val="212121"/>
                </a:solidFill>
                <a:effectLst/>
                <a:latin typeface="Roboto" panose="02000000000000000000" pitchFamily="2" charset="0"/>
              </a:rPr>
              <a:t>doi</a:t>
            </a:r>
            <a:r>
              <a:rPr lang="en-US" b="0" i="1" u="none" strike="noStrike" dirty="0">
                <a:solidFill>
                  <a:srgbClr val="212121"/>
                </a:solidFill>
                <a:effectLst/>
                <a:latin typeface="Roboto" panose="02000000000000000000" pitchFamily="2" charset="0"/>
              </a:rPr>
              <a:t>: 10.21037/acs.2018.03.01. PMID: 29707503; PMCID: PMC5900092.</a:t>
            </a:r>
            <a:endParaRPr lang="en-US" i="1" dirty="0"/>
          </a:p>
        </p:txBody>
      </p:sp>
    </p:spTree>
    <p:extLst>
      <p:ext uri="{BB962C8B-B14F-4D97-AF65-F5344CB8AC3E}">
        <p14:creationId xmlns:p14="http://schemas.microsoft.com/office/powerpoint/2010/main" val="322725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26F0-BCF0-7AE1-527B-572CFF21F2E9}"/>
              </a:ext>
            </a:extLst>
          </p:cNvPr>
          <p:cNvSpPr>
            <a:spLocks noGrp="1"/>
          </p:cNvSpPr>
          <p:nvPr>
            <p:ph type="title"/>
          </p:nvPr>
        </p:nvSpPr>
        <p:spPr/>
        <p:txBody>
          <a:bodyPr/>
          <a:lstStyle/>
          <a:p>
            <a:r>
              <a:rPr lang="en-US" dirty="0"/>
              <a:t>History of Present Illness</a:t>
            </a:r>
          </a:p>
        </p:txBody>
      </p:sp>
      <p:sp>
        <p:nvSpPr>
          <p:cNvPr id="3" name="Content Placeholder 2">
            <a:extLst>
              <a:ext uri="{FF2B5EF4-FFF2-40B4-BE49-F238E27FC236}">
                <a16:creationId xmlns:a16="http://schemas.microsoft.com/office/drawing/2014/main" id="{B2C952B3-FD62-442D-7301-71BA25675EC5}"/>
              </a:ext>
            </a:extLst>
          </p:cNvPr>
          <p:cNvSpPr>
            <a:spLocks noGrp="1"/>
          </p:cNvSpPr>
          <p:nvPr>
            <p:ph idx="1"/>
          </p:nvPr>
        </p:nvSpPr>
        <p:spPr/>
        <p:txBody>
          <a:bodyPr/>
          <a:lstStyle/>
          <a:p>
            <a:r>
              <a:rPr lang="en-US" dirty="0"/>
              <a:t>35 year old female presented after reported inflicted stab to the anterior neck. </a:t>
            </a:r>
          </a:p>
          <a:p>
            <a:r>
              <a:rPr lang="en-US" dirty="0">
                <a:effectLst/>
              </a:rPr>
              <a:t>Vital signs on presentation: HR: 150s, BP: 116/59, O2, 90% on 10L non-rebreather at the moment of the patient’s arrival to the emergency room</a:t>
            </a:r>
          </a:p>
          <a:p>
            <a:r>
              <a:rPr lang="en-US" dirty="0">
                <a:effectLst/>
              </a:rPr>
              <a:t>On arrival reported: </a:t>
            </a:r>
          </a:p>
          <a:p>
            <a:pPr>
              <a:lnSpc>
                <a:spcPct val="100000"/>
              </a:lnSpc>
              <a:spcBef>
                <a:spcPts val="0"/>
              </a:spcBef>
              <a:spcAft>
                <a:spcPts val="0"/>
              </a:spcAft>
              <a:buFont typeface="Arial" panose="020B0604020202020204" pitchFamily="34" charset="0"/>
              <a:buChar char="•"/>
            </a:pPr>
            <a:r>
              <a:rPr lang="en-US" dirty="0">
                <a:effectLst/>
              </a:rPr>
              <a:t>Hoarse voice and muffled</a:t>
            </a:r>
          </a:p>
          <a:p>
            <a:pPr>
              <a:lnSpc>
                <a:spcPct val="100000"/>
              </a:lnSpc>
              <a:spcBef>
                <a:spcPts val="0"/>
              </a:spcBef>
              <a:spcAft>
                <a:spcPts val="0"/>
              </a:spcAft>
              <a:buFont typeface="Arial" panose="020B0604020202020204" pitchFamily="34" charset="0"/>
              <a:buChar char="•"/>
            </a:pPr>
            <a:r>
              <a:rPr lang="en-US" dirty="0">
                <a:effectLst/>
              </a:rPr>
              <a:t>No crepitus felt on exam</a:t>
            </a:r>
          </a:p>
          <a:p>
            <a:pPr>
              <a:lnSpc>
                <a:spcPct val="100000"/>
              </a:lnSpc>
              <a:spcBef>
                <a:spcPts val="0"/>
              </a:spcBef>
              <a:spcAft>
                <a:spcPts val="0"/>
              </a:spcAft>
              <a:buFont typeface="Arial" panose="020B0604020202020204" pitchFamily="34" charset="0"/>
              <a:buChar char="•"/>
            </a:pPr>
            <a:endParaRPr lang="en-US" dirty="0">
              <a:effectLst/>
            </a:endParaRPr>
          </a:p>
          <a:p>
            <a:r>
              <a:rPr lang="en-US" dirty="0"/>
              <a:t>She was intubated in ED for poor oxygenation and concerning for possible tracheal injury. On exam, she had three lacerations to anterior neck with the inferior laceration violating platysma. CXR showed no pneumothorax.</a:t>
            </a:r>
          </a:p>
          <a:p>
            <a:r>
              <a:rPr lang="en-US" dirty="0"/>
              <a:t> Patient was stable, oxygenating well on ventilator</a:t>
            </a:r>
          </a:p>
          <a:p>
            <a:endParaRPr lang="en-US" dirty="0"/>
          </a:p>
          <a:p>
            <a:pPr marL="0" indent="0">
              <a:buNone/>
            </a:pPr>
            <a:endParaRPr lang="en-US" dirty="0"/>
          </a:p>
        </p:txBody>
      </p:sp>
    </p:spTree>
    <p:extLst>
      <p:ext uri="{BB962C8B-B14F-4D97-AF65-F5344CB8AC3E}">
        <p14:creationId xmlns:p14="http://schemas.microsoft.com/office/powerpoint/2010/main" val="151034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6BA5-3D42-1666-EB7F-93423635047A}"/>
              </a:ext>
            </a:extLst>
          </p:cNvPr>
          <p:cNvSpPr>
            <a:spLocks noGrp="1"/>
          </p:cNvSpPr>
          <p:nvPr>
            <p:ph type="title"/>
          </p:nvPr>
        </p:nvSpPr>
        <p:spPr/>
        <p:txBody>
          <a:bodyPr/>
          <a:lstStyle/>
          <a:p>
            <a:r>
              <a:rPr lang="en-US" dirty="0"/>
              <a:t>Imaging</a:t>
            </a:r>
          </a:p>
        </p:txBody>
      </p:sp>
    </p:spTree>
    <p:extLst>
      <p:ext uri="{BB962C8B-B14F-4D97-AF65-F5344CB8AC3E}">
        <p14:creationId xmlns:p14="http://schemas.microsoft.com/office/powerpoint/2010/main" val="130368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CEA2-8466-BD8E-3994-887DE022D311}"/>
              </a:ext>
            </a:extLst>
          </p:cNvPr>
          <p:cNvSpPr>
            <a:spLocks noGrp="1"/>
          </p:cNvSpPr>
          <p:nvPr>
            <p:ph type="title"/>
          </p:nvPr>
        </p:nvSpPr>
        <p:spPr>
          <a:xfrm>
            <a:off x="1066800" y="-304411"/>
            <a:ext cx="10058400" cy="1450757"/>
          </a:xfrm>
        </p:spPr>
        <p:txBody>
          <a:bodyPr/>
          <a:lstStyle/>
          <a:p>
            <a:r>
              <a:rPr lang="en-US" dirty="0"/>
              <a:t>Intervention</a:t>
            </a:r>
          </a:p>
        </p:txBody>
      </p:sp>
      <p:sp>
        <p:nvSpPr>
          <p:cNvPr id="3" name="Content Placeholder 2">
            <a:extLst>
              <a:ext uri="{FF2B5EF4-FFF2-40B4-BE49-F238E27FC236}">
                <a16:creationId xmlns:a16="http://schemas.microsoft.com/office/drawing/2014/main" id="{73D42977-678D-986F-C743-629FC34C7575}"/>
              </a:ext>
            </a:extLst>
          </p:cNvPr>
          <p:cNvSpPr>
            <a:spLocks noGrp="1"/>
          </p:cNvSpPr>
          <p:nvPr>
            <p:ph idx="1"/>
          </p:nvPr>
        </p:nvSpPr>
        <p:spPr>
          <a:xfrm>
            <a:off x="1066800" y="1957036"/>
            <a:ext cx="10058400" cy="4023360"/>
          </a:xfrm>
        </p:spPr>
        <p:txBody>
          <a:bodyPr>
            <a:normAutofit fontScale="25000" lnSpcReduction="20000"/>
          </a:bodyPr>
          <a:lstStyle/>
          <a:p>
            <a:r>
              <a:rPr lang="en-US" sz="6000" dirty="0">
                <a:effectLst/>
                <a:latin typeface="Arial" panose="020B0604020202020204" pitchFamily="34" charset="0"/>
                <a:cs typeface="Arial" panose="020B0604020202020204" pitchFamily="34" charset="0"/>
              </a:rPr>
              <a:t>OPERATION PERFORMED:  </a:t>
            </a:r>
          </a:p>
          <a:p>
            <a:r>
              <a:rPr lang="en-US" sz="6000" dirty="0">
                <a:effectLst/>
                <a:latin typeface="Arial" panose="020B0604020202020204" pitchFamily="34" charset="0"/>
                <a:cs typeface="Arial" panose="020B0604020202020204" pitchFamily="34" charset="0"/>
              </a:rPr>
              <a:t>1.  Anterior neck dissection.</a:t>
            </a:r>
          </a:p>
          <a:p>
            <a:r>
              <a:rPr lang="en-US" sz="6000" dirty="0">
                <a:latin typeface="Arial" panose="020B0604020202020204" pitchFamily="34" charset="0"/>
                <a:cs typeface="Arial" panose="020B0604020202020204" pitchFamily="34" charset="0"/>
              </a:rPr>
              <a:t>2.  Bronchoscopy.  </a:t>
            </a:r>
          </a:p>
          <a:p>
            <a:r>
              <a:rPr lang="en-US" sz="6000" dirty="0">
                <a:effectLst/>
                <a:latin typeface="Arial" panose="020B0604020202020204" pitchFamily="34" charset="0"/>
                <a:cs typeface="Arial" panose="020B0604020202020204" pitchFamily="34" charset="0"/>
              </a:rPr>
              <a:t>3. Esophagogastroscopy.</a:t>
            </a:r>
          </a:p>
          <a:p>
            <a:pPr>
              <a:buFont typeface="Arial" panose="020B0604020202020204" pitchFamily="34" charset="0"/>
              <a:buChar char="•"/>
            </a:pPr>
            <a:r>
              <a:rPr lang="en-US" sz="6000" dirty="0">
                <a:effectLst/>
                <a:latin typeface="Arial" panose="020B0604020202020204" pitchFamily="34" charset="0"/>
                <a:cs typeface="Arial" panose="020B0604020202020204" pitchFamily="34" charset="0"/>
              </a:rPr>
              <a:t>Anterior collar incision approximately 2 centimeters above the manubrial notch, dissecting through the platysma and down to the level of the strap muscles.  </a:t>
            </a:r>
          </a:p>
          <a:p>
            <a:pPr>
              <a:buFont typeface="Arial" panose="020B0604020202020204" pitchFamily="34" charset="0"/>
              <a:buChar char="•"/>
            </a:pPr>
            <a:r>
              <a:rPr lang="en-US" sz="6000" dirty="0">
                <a:effectLst/>
                <a:latin typeface="Arial" panose="020B0604020202020204" pitchFamily="34" charset="0"/>
                <a:cs typeface="Arial" panose="020B0604020202020204" pitchFamily="34" charset="0"/>
              </a:rPr>
              <a:t>The strap muscles were split bluntly.</a:t>
            </a:r>
          </a:p>
          <a:p>
            <a:pPr>
              <a:buFont typeface="Arial" panose="020B0604020202020204" pitchFamily="34" charset="0"/>
              <a:buChar char="•"/>
            </a:pPr>
            <a:r>
              <a:rPr lang="en-US" sz="6000" dirty="0">
                <a:effectLst/>
                <a:latin typeface="Arial" panose="020B0604020202020204" pitchFamily="34" charset="0"/>
                <a:cs typeface="Arial" panose="020B0604020202020204" pitchFamily="34" charset="0"/>
              </a:rPr>
              <a:t>Using 3-0 PDS suture in a running fashion the esophagus was closed primarily. Interrupted 3-0 </a:t>
            </a:r>
            <a:r>
              <a:rPr lang="en-US" sz="6000" dirty="0" err="1">
                <a:effectLst/>
                <a:latin typeface="Arial" panose="020B0604020202020204" pitchFamily="34" charset="0"/>
                <a:cs typeface="Arial" panose="020B0604020202020204" pitchFamily="34" charset="0"/>
              </a:rPr>
              <a:t>Vicryl</a:t>
            </a:r>
            <a:r>
              <a:rPr lang="en-US" sz="6000" dirty="0">
                <a:effectLst/>
                <a:latin typeface="Arial" panose="020B0604020202020204" pitchFamily="34" charset="0"/>
                <a:cs typeface="Arial" panose="020B0604020202020204" pitchFamily="34" charset="0"/>
              </a:rPr>
              <a:t> sutures were then used to reinforce the repair with </a:t>
            </a:r>
            <a:r>
              <a:rPr lang="en-US" sz="6000" dirty="0" err="1">
                <a:effectLst/>
                <a:latin typeface="Arial" panose="020B0604020202020204" pitchFamily="34" charset="0"/>
                <a:cs typeface="Arial" panose="020B0604020202020204" pitchFamily="34" charset="0"/>
              </a:rPr>
              <a:t>Lembert</a:t>
            </a:r>
            <a:r>
              <a:rPr lang="en-US" sz="6000" dirty="0">
                <a:effectLst/>
                <a:latin typeface="Arial" panose="020B0604020202020204" pitchFamily="34" charset="0"/>
                <a:cs typeface="Arial" panose="020B0604020202020204" pitchFamily="34" charset="0"/>
              </a:rPr>
              <a:t> sutures.</a:t>
            </a:r>
          </a:p>
          <a:p>
            <a:pPr>
              <a:buFont typeface="Arial" panose="020B0604020202020204" pitchFamily="34" charset="0"/>
              <a:buChar char="•"/>
            </a:pPr>
            <a:r>
              <a:rPr lang="en-US" sz="6000" dirty="0">
                <a:latin typeface="Arial" panose="020B0604020202020204" pitchFamily="34" charset="0"/>
                <a:cs typeface="Arial" panose="020B0604020202020204" pitchFamily="34" charset="0"/>
              </a:rPr>
              <a:t>D</a:t>
            </a:r>
            <a:r>
              <a:rPr lang="en-US" sz="6000" dirty="0">
                <a:effectLst/>
                <a:latin typeface="Arial" panose="020B0604020202020204" pitchFamily="34" charset="0"/>
                <a:cs typeface="Arial" panose="020B0604020202020204" pitchFamily="34" charset="0"/>
              </a:rPr>
              <a:t>ebriding nonviable and jagged tissue, the laceration was repaired using 3-0 PDS suture in interrupted fashion for an airtight closure. To reinforce the repair and isolate the esophagus from the trachea, the sternal head of the sternocleidomastoid was transected using </a:t>
            </a:r>
            <a:r>
              <a:rPr lang="en-US" sz="6000" dirty="0" err="1">
                <a:effectLst/>
                <a:latin typeface="Arial" panose="020B0604020202020204" pitchFamily="34" charset="0"/>
                <a:cs typeface="Arial" panose="020B0604020202020204" pitchFamily="34" charset="0"/>
              </a:rPr>
              <a:t>LigaSure</a:t>
            </a:r>
            <a:r>
              <a:rPr lang="en-US" sz="6000" dirty="0">
                <a:effectLst/>
                <a:latin typeface="Arial" panose="020B0604020202020204" pitchFamily="34" charset="0"/>
                <a:cs typeface="Arial" panose="020B0604020202020204" pitchFamily="34" charset="0"/>
              </a:rPr>
              <a:t>, the muscle mobilized, and then secured using 3-0 </a:t>
            </a:r>
            <a:r>
              <a:rPr lang="en-US" sz="6000" dirty="0" err="1">
                <a:effectLst/>
                <a:latin typeface="Arial" panose="020B0604020202020204" pitchFamily="34" charset="0"/>
                <a:cs typeface="Arial" panose="020B0604020202020204" pitchFamily="34" charset="0"/>
              </a:rPr>
              <a:t>vicryl</a:t>
            </a:r>
            <a:r>
              <a:rPr lang="en-US" sz="6000" dirty="0">
                <a:effectLst/>
                <a:latin typeface="Arial" panose="020B0604020202020204" pitchFamily="34" charset="0"/>
                <a:cs typeface="Arial" panose="020B0604020202020204" pitchFamily="34" charset="0"/>
              </a:rPr>
              <a:t> suture with u-stitches to connective tissue between the esophagus and the trachea. </a:t>
            </a:r>
          </a:p>
          <a:p>
            <a:pPr>
              <a:buFont typeface="Arial" panose="020B0604020202020204" pitchFamily="34" charset="0"/>
              <a:buChar char="•"/>
            </a:pPr>
            <a:r>
              <a:rPr lang="en-US" sz="6000" dirty="0">
                <a:effectLst/>
                <a:latin typeface="Arial" panose="020B0604020202020204" pitchFamily="34" charset="0"/>
                <a:cs typeface="Arial" panose="020B0604020202020204" pitchFamily="34" charset="0"/>
              </a:rPr>
              <a:t>Using 3-0 PDS suture in a running fashion, the tracheal injury was reapproximated, ensuring to take submucosal round full-thickness bites through the tracheal rings.</a:t>
            </a:r>
          </a:p>
          <a:p>
            <a:endParaRPr lang="en-US" dirty="0"/>
          </a:p>
        </p:txBody>
      </p:sp>
    </p:spTree>
    <p:extLst>
      <p:ext uri="{BB962C8B-B14F-4D97-AF65-F5344CB8AC3E}">
        <p14:creationId xmlns:p14="http://schemas.microsoft.com/office/powerpoint/2010/main" val="117000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ound&#10;&#10;Description automatically generated">
            <a:extLst>
              <a:ext uri="{FF2B5EF4-FFF2-40B4-BE49-F238E27FC236}">
                <a16:creationId xmlns:a16="http://schemas.microsoft.com/office/drawing/2014/main" id="{08CDE53C-0F91-95F1-C75B-567119A082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0350" y="0"/>
            <a:ext cx="4051300" cy="6274254"/>
          </a:xfrm>
          <a:prstGeom prst="rect">
            <a:avLst/>
          </a:prstGeom>
        </p:spPr>
      </p:pic>
    </p:spTree>
    <p:extLst>
      <p:ext uri="{BB962C8B-B14F-4D97-AF65-F5344CB8AC3E}">
        <p14:creationId xmlns:p14="http://schemas.microsoft.com/office/powerpoint/2010/main" val="277803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39FF40E-1C73-D66F-7207-9097F09D7326}"/>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686127" y="463569"/>
            <a:ext cx="4264861" cy="5070331"/>
          </a:xfrm>
          <a:prstGeom prst="rect">
            <a:avLst/>
          </a:prstGeom>
        </p:spPr>
      </p:pic>
      <p:sp>
        <p:nvSpPr>
          <p:cNvPr id="6" name="Content Placeholder 2">
            <a:extLst>
              <a:ext uri="{FF2B5EF4-FFF2-40B4-BE49-F238E27FC236}">
                <a16:creationId xmlns:a16="http://schemas.microsoft.com/office/drawing/2014/main" id="{E786A4DC-DFFB-FC02-5EAD-4D2597D149F7}"/>
              </a:ext>
            </a:extLst>
          </p:cNvPr>
          <p:cNvSpPr>
            <a:spLocks noGrp="1"/>
          </p:cNvSpPr>
          <p:nvPr>
            <p:ph sz="half" idx="1"/>
          </p:nvPr>
        </p:nvSpPr>
        <p:spPr>
          <a:xfrm>
            <a:off x="145144" y="1845733"/>
            <a:ext cx="7221070" cy="4192209"/>
          </a:xfrm>
        </p:spPr>
        <p:txBody>
          <a:bodyPr>
            <a:normAutofit/>
          </a:bodyPr>
          <a:lstStyle/>
          <a:p>
            <a:pPr>
              <a:buFont typeface="Arial" panose="020B0604020202020204" pitchFamily="34" charset="0"/>
              <a:buChar char="•"/>
            </a:pPr>
            <a:r>
              <a:rPr lang="en-US" dirty="0"/>
              <a:t>Tracheobronchial injuries can occur anywhere along the larynx, trachea, primary carina, mainstem bronchi to where they divide into lobar or secondary bronchi</a:t>
            </a:r>
          </a:p>
          <a:p>
            <a:pPr>
              <a:buFont typeface="Arial" panose="020B0604020202020204" pitchFamily="34" charset="0"/>
              <a:buChar char="•"/>
            </a:pPr>
            <a:r>
              <a:rPr lang="en-US" dirty="0"/>
              <a:t>Incidence of 2-3% among all patients with cervical/thoracic trauma</a:t>
            </a:r>
          </a:p>
          <a:p>
            <a:pPr>
              <a:buFont typeface="Arial" panose="020B0604020202020204" pitchFamily="34" charset="0"/>
              <a:buChar char="•"/>
            </a:pPr>
            <a:r>
              <a:rPr lang="en-US" dirty="0"/>
              <a:t>Lower traumatic airways portend poorer prognosis which reflects a combination of timely recognition, severity and accessibility</a:t>
            </a:r>
          </a:p>
          <a:p>
            <a:pPr>
              <a:buFont typeface="Arial" panose="020B0604020202020204" pitchFamily="34" charset="0"/>
              <a:buChar char="•"/>
            </a:pPr>
            <a:r>
              <a:rPr lang="en-US" dirty="0"/>
              <a:t>TBIs also result from iatrogenic injury during intubation or surgical procedures, although not the focus of this presentation.</a:t>
            </a:r>
          </a:p>
          <a:p>
            <a:endParaRPr lang="en-US" dirty="0"/>
          </a:p>
          <a:p>
            <a:endParaRPr lang="en-US" dirty="0"/>
          </a:p>
        </p:txBody>
      </p:sp>
      <p:sp>
        <p:nvSpPr>
          <p:cNvPr id="7" name="Title 1">
            <a:extLst>
              <a:ext uri="{FF2B5EF4-FFF2-40B4-BE49-F238E27FC236}">
                <a16:creationId xmlns:a16="http://schemas.microsoft.com/office/drawing/2014/main" id="{7ADEB3F2-FC4D-A903-9673-02ECEA457901}"/>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44150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C74D-9F98-617C-DC7F-95011062FC78}"/>
              </a:ext>
            </a:extLst>
          </p:cNvPr>
          <p:cNvSpPr>
            <a:spLocks noGrp="1"/>
          </p:cNvSpPr>
          <p:nvPr>
            <p:ph type="title"/>
          </p:nvPr>
        </p:nvSpPr>
        <p:spPr/>
        <p:txBody>
          <a:bodyPr/>
          <a:lstStyle/>
          <a:p>
            <a:r>
              <a:rPr lang="en-US" dirty="0"/>
              <a:t>Penetrating</a:t>
            </a:r>
          </a:p>
        </p:txBody>
      </p:sp>
      <p:sp>
        <p:nvSpPr>
          <p:cNvPr id="3" name="Content Placeholder 2">
            <a:extLst>
              <a:ext uri="{FF2B5EF4-FFF2-40B4-BE49-F238E27FC236}">
                <a16:creationId xmlns:a16="http://schemas.microsoft.com/office/drawing/2014/main" id="{5832CEE2-F249-4A70-D53A-FE8B4B8BF979}"/>
              </a:ext>
            </a:extLst>
          </p:cNvPr>
          <p:cNvSpPr>
            <a:spLocks noGrp="1"/>
          </p:cNvSpPr>
          <p:nvPr>
            <p:ph idx="1"/>
          </p:nvPr>
        </p:nvSpPr>
        <p:spPr/>
        <p:txBody>
          <a:bodyPr/>
          <a:lstStyle/>
          <a:p>
            <a:pPr>
              <a:buFont typeface="Arial" panose="020B0604020202020204" pitchFamily="34" charset="0"/>
              <a:buChar char="•"/>
            </a:pPr>
            <a:r>
              <a:rPr lang="en-US" dirty="0"/>
              <a:t>Cervical injuries represent 75% and 84% of all TBIs</a:t>
            </a:r>
          </a:p>
          <a:p>
            <a:pPr>
              <a:buFont typeface="Arial" panose="020B0604020202020204" pitchFamily="34" charset="0"/>
              <a:buChar char="•"/>
            </a:pPr>
            <a:r>
              <a:rPr lang="en-US" dirty="0"/>
              <a:t>Penetrating injuries more common with relative incidences of 4.5%</a:t>
            </a:r>
          </a:p>
          <a:p>
            <a:pPr>
              <a:buFont typeface="Arial" panose="020B0604020202020204" pitchFamily="34" charset="0"/>
              <a:buChar char="•"/>
            </a:pPr>
            <a:r>
              <a:rPr lang="en-US" dirty="0"/>
              <a:t>Penetrating injury to cervical trachea more common due to the exposed location</a:t>
            </a:r>
          </a:p>
          <a:p>
            <a:pPr>
              <a:buFont typeface="Arial" panose="020B0604020202020204" pitchFamily="34" charset="0"/>
              <a:buChar char="•"/>
            </a:pPr>
            <a:r>
              <a:rPr lang="en-US" dirty="0"/>
              <a:t>Stab injury tend to cause punctures or linear lacerations</a:t>
            </a:r>
          </a:p>
          <a:p>
            <a:pPr>
              <a:buFont typeface="Arial" panose="020B0604020202020204" pitchFamily="34" charset="0"/>
              <a:buChar char="•"/>
            </a:pPr>
            <a:r>
              <a:rPr lang="en-US" dirty="0"/>
              <a:t>Ballistic injury results in greater amount of tissue loss</a:t>
            </a:r>
          </a:p>
          <a:p>
            <a:pPr marL="0" indent="0">
              <a:buNone/>
            </a:pPr>
            <a:endParaRPr lang="en-US" dirty="0"/>
          </a:p>
        </p:txBody>
      </p:sp>
    </p:spTree>
    <p:extLst>
      <p:ext uri="{BB962C8B-B14F-4D97-AF65-F5344CB8AC3E}">
        <p14:creationId xmlns:p14="http://schemas.microsoft.com/office/powerpoint/2010/main" val="663408626"/>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63666A"/>
      </a:dk2>
      <a:lt2>
        <a:srgbClr val="A7A8AA"/>
      </a:lt2>
      <a:accent1>
        <a:srgbClr val="BA0C2F"/>
      </a:accent1>
      <a:accent2>
        <a:srgbClr val="007A86"/>
      </a:accent2>
      <a:accent3>
        <a:srgbClr val="8A387C"/>
      </a:accent3>
      <a:accent4>
        <a:srgbClr val="ED8B00"/>
      </a:accent4>
      <a:accent5>
        <a:srgbClr val="A8AA19"/>
      </a:accent5>
      <a:accent6>
        <a:srgbClr val="C05131"/>
      </a:accent6>
      <a:hlink>
        <a:srgbClr val="008A86"/>
      </a:hlink>
      <a:folHlink>
        <a:srgbClr val="BA0C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UNM Brand Template 2" id="{48E523CA-23F5-3842-B2D7-3DEA375961FB}" vid="{67298633-5511-264A-BCA1-5E8A5BDA207D}"/>
    </a:ext>
  </a:extLst>
</a:theme>
</file>

<file path=ppt/theme/theme2.xml><?xml version="1.0" encoding="utf-8"?>
<a:theme xmlns:a="http://schemas.openxmlformats.org/drawingml/2006/main" name="1_Frame">
  <a:themeElements>
    <a:clrScheme name="Custom 1">
      <a:dk1>
        <a:srgbClr val="000000"/>
      </a:dk1>
      <a:lt1>
        <a:srgbClr val="FFFFFF"/>
      </a:lt1>
      <a:dk2>
        <a:srgbClr val="63666A"/>
      </a:dk2>
      <a:lt2>
        <a:srgbClr val="A7A8AA"/>
      </a:lt2>
      <a:accent1>
        <a:srgbClr val="BA0C2F"/>
      </a:accent1>
      <a:accent2>
        <a:srgbClr val="007A86"/>
      </a:accent2>
      <a:accent3>
        <a:srgbClr val="8A387C"/>
      </a:accent3>
      <a:accent4>
        <a:srgbClr val="ED8B00"/>
      </a:accent4>
      <a:accent5>
        <a:srgbClr val="A8AA19"/>
      </a:accent5>
      <a:accent6>
        <a:srgbClr val="C05131"/>
      </a:accent6>
      <a:hlink>
        <a:srgbClr val="008A86"/>
      </a:hlink>
      <a:folHlink>
        <a:srgbClr val="BA0C2F"/>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UNM Brand Template 2" id="{48E523CA-23F5-3842-B2D7-3DEA375961FB}" vid="{591BAE13-F8A8-E546-A021-F2CFD15036A9}"/>
    </a:ext>
  </a:extLst>
</a:theme>
</file>

<file path=ppt/theme/theme3.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C82593A9CB24788AD76D7A05ACFD5" ma:contentTypeVersion="9" ma:contentTypeDescription="Create a new document." ma:contentTypeScope="" ma:versionID="52c471fea3c600126bbd000bb167dbe0">
  <xsd:schema xmlns:xsd="http://www.w3.org/2001/XMLSchema" xmlns:xs="http://www.w3.org/2001/XMLSchema" xmlns:p="http://schemas.microsoft.com/office/2006/metadata/properties" xmlns:ns2="dd57ad53-14cb-4a8e-a3fa-c0a8c67e2ad6" targetNamespace="http://schemas.microsoft.com/office/2006/metadata/properties" ma:root="true" ma:fieldsID="2fbc27a81ae6f0877f7ff7b813c54cd8" ns2:_="">
    <xsd:import namespace="dd57ad53-14cb-4a8e-a3fa-c0a8c67e2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7ad53-14cb-4a8e-a3fa-c0a8c67e2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FDAA9B-8105-4033-B828-3F70AD5A38CE}">
  <ds:schemaRefs>
    <ds:schemaRef ds:uri="dd57ad53-14cb-4a8e-a3fa-c0a8c67e2a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104509-DDBA-4B45-8210-C743C5783A45}">
  <ds:schemaRefs>
    <ds:schemaRef ds:uri="http://schemas.microsoft.com/sharepoint/v3/contenttype/forms"/>
  </ds:schemaRefs>
</ds:datastoreItem>
</file>

<file path=customXml/itemProps3.xml><?xml version="1.0" encoding="utf-8"?>
<ds:datastoreItem xmlns:ds="http://schemas.openxmlformats.org/officeDocument/2006/customXml" ds:itemID="{AE40B0ED-682C-4B80-BEFA-F935A8D0E114}">
  <ds:schemaRefs>
    <ds:schemaRef ds:uri="http://purl.org/dc/elements/1.1/"/>
    <ds:schemaRef ds:uri="http://schemas.microsoft.com/office/2006/metadata/properties"/>
    <ds:schemaRef ds:uri="http://purl.org/dc/dcmitype/"/>
    <ds:schemaRef ds:uri="dd57ad53-14cb-4a8e-a3fa-c0a8c67e2ad6"/>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UNM SOM Surgery PowerPoint Template 4</Template>
  <TotalTime>4556</TotalTime>
  <Words>1912</Words>
  <Application>Microsoft Office PowerPoint</Application>
  <PresentationFormat>Widescreen</PresentationFormat>
  <Paragraphs>168</Paragraphs>
  <Slides>30</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vt:lpstr>
      <vt:lpstr>BlinkMacSystemFont</vt:lpstr>
      <vt:lpstr>Calibri</vt:lpstr>
      <vt:lpstr>Gotham</vt:lpstr>
      <vt:lpstr>Gotham Book</vt:lpstr>
      <vt:lpstr>JansonTextLT</vt:lpstr>
      <vt:lpstr>Roboto</vt:lpstr>
      <vt:lpstr>Times New Roman</vt:lpstr>
      <vt:lpstr>Wingdings</vt:lpstr>
      <vt:lpstr>Wingdings 2</vt:lpstr>
      <vt:lpstr>Frame</vt:lpstr>
      <vt:lpstr>1_Frame</vt:lpstr>
      <vt:lpstr>Retrospect</vt:lpstr>
      <vt:lpstr>PowerPoint Presentation</vt:lpstr>
      <vt:lpstr>Conflicts of Interest</vt:lpstr>
      <vt:lpstr>Objectives </vt:lpstr>
      <vt:lpstr>History of Present Illness</vt:lpstr>
      <vt:lpstr>Imaging</vt:lpstr>
      <vt:lpstr>Intervention</vt:lpstr>
      <vt:lpstr>PowerPoint Presentation</vt:lpstr>
      <vt:lpstr>Background</vt:lpstr>
      <vt:lpstr>Penetrating</vt:lpstr>
      <vt:lpstr>Blunt</vt:lpstr>
      <vt:lpstr>Blunt</vt:lpstr>
      <vt:lpstr>Blunt</vt:lpstr>
      <vt:lpstr>Clinical Presentation</vt:lpstr>
      <vt:lpstr>Clinical Presentation</vt:lpstr>
      <vt:lpstr>Diagnostic Modalities</vt:lpstr>
      <vt:lpstr>CXR</vt:lpstr>
      <vt:lpstr>CT</vt:lpstr>
      <vt:lpstr>PowerPoint Presentation</vt:lpstr>
      <vt:lpstr>PowerPoint Presentation</vt:lpstr>
      <vt:lpstr>PowerPoint Presentation</vt:lpstr>
      <vt:lpstr>Bronchoscopy, EGD, Esophagram</vt:lpstr>
      <vt:lpstr>Anatomy</vt:lpstr>
      <vt:lpstr>PowerPoint Presentation</vt:lpstr>
      <vt:lpstr>PowerPoint Presentation</vt:lpstr>
      <vt:lpstr>PowerPoint Presentation</vt:lpstr>
      <vt:lpstr>Operative</vt:lpstr>
      <vt:lpstr>Operative</vt:lpstr>
      <vt:lpstr>Operative</vt:lpstr>
      <vt:lpstr>Outcomes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2019 “Revised” Surgery M &amp; M Conference</dc:title>
  <dc:creator>Windows User</dc:creator>
  <cp:lastModifiedBy>Tristan Stitt</cp:lastModifiedBy>
  <cp:revision>118</cp:revision>
  <cp:lastPrinted>2019-06-07T14:13:19Z</cp:lastPrinted>
  <dcterms:created xsi:type="dcterms:W3CDTF">2019-05-16T16:03:38Z</dcterms:created>
  <dcterms:modified xsi:type="dcterms:W3CDTF">2024-09-10T19:07:43Z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0x01010008EC82593A9CB24788AD76D7A05ACFD5</vt:lpwstr>
  </property>
</Properties>
</file>