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embeddedFontLst>
    <p:embeddedFont>
      <p:font typeface="Cabin"/>
      <p:regular r:id="rId35"/>
      <p:bold r:id="rId36"/>
      <p:italic r:id="rId37"/>
      <p:boldItalic r:id="rId38"/>
    </p:embeddedFont>
    <p:embeddedFont>
      <p:font typeface="Cabin Medium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3" roundtripDataSignature="AMtx7mhgvlHlD7YoFEiPwKNGH0iZAb7E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binMedium-bold.fntdata"/><Relationship Id="rId20" Type="http://schemas.openxmlformats.org/officeDocument/2006/relationships/slide" Target="slides/slide14.xml"/><Relationship Id="rId42" Type="http://schemas.openxmlformats.org/officeDocument/2006/relationships/font" Target="fonts/CabinMedium-boldItalic.fntdata"/><Relationship Id="rId41" Type="http://schemas.openxmlformats.org/officeDocument/2006/relationships/font" Target="fonts/CabinMedium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abin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Cabin-italic.fntdata"/><Relationship Id="rId14" Type="http://schemas.openxmlformats.org/officeDocument/2006/relationships/slide" Target="slides/slide8.xml"/><Relationship Id="rId36" Type="http://schemas.openxmlformats.org/officeDocument/2006/relationships/font" Target="fonts/Cabin-bold.fntdata"/><Relationship Id="rId17" Type="http://schemas.openxmlformats.org/officeDocument/2006/relationships/slide" Target="slides/slide11.xml"/><Relationship Id="rId39" Type="http://schemas.openxmlformats.org/officeDocument/2006/relationships/font" Target="fonts/CabinMedium-regular.fntdata"/><Relationship Id="rId16" Type="http://schemas.openxmlformats.org/officeDocument/2006/relationships/slide" Target="slides/slide10.xml"/><Relationship Id="rId38" Type="http://schemas.openxmlformats.org/officeDocument/2006/relationships/font" Target="fonts/Cabin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d68913e6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6d68913e6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9" name="Google Shape;189;g26d68913e64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9ffb2632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79ffb2632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6" name="Google Shape;196;g279ffb2632e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d68913e64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6d68913e64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g26d68913e64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d68913e64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6d68913e64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4" name="Google Shape;244;g26d68913e64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06f8d7528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f06f8d7528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3" name="Google Shape;263;g2f06f8d7528_0_1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d68913e64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6d68913e64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6d68913e64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d68913e64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26d68913e64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9" name="Google Shape;279;g26d68913e64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d68913e64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26d68913e64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7" name="Google Shape;287;g26d68913e64_0_2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d68913e64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6d68913e64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5" name="Google Shape;295;g26d68913e64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d68913e64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6d68913e64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26d68913e64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48a09ab0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d48a09ab0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1d48a09ab0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d68913e6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26d68913e6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Google Shape;315;g26d68913e64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d68913e64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6d68913e64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26d68913e64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6d68913e6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6d68913e6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9" name="Google Shape;329;g26d68913e6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d68913e64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26d68913e64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5" name="Google Shape;345;g26d68913e64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d68913e64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26d68913e64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5" name="Google Shape;355;g26d68913e64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d68913e64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26d68913e64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5" name="Google Shape;365;g26d68913e64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d68913e64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26d68913e64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g26d68913e64_0_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b0b9bd675_0_5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1b0b9bd675_0_5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0" name="Google Shape;380;g11b0b9bd675_0_5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2cfd94e881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22cfd94e881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22cfd94e881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06f8d752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f06f8d752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g2f06f8d7528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48a09ab0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d48a09ab0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1d48a09ab02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d68913e64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6d68913e64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6d68913e64_0_2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b0b9bd67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1b0b9bd67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" name="Google Shape;142;g11b0b9bd67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d68913e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6d68913e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" name="Google Shape;149;g26d68913e6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9ffb2632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79ffb2632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g279ffb2632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06f8d7528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f06f8d7528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" name="Google Shape;169;g2f06f8d7528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- Blue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/>
          <p:nvPr/>
        </p:nvSpPr>
        <p:spPr>
          <a:xfrm>
            <a:off x="0" y="0"/>
            <a:ext cx="12192000" cy="5798634"/>
          </a:xfrm>
          <a:prstGeom prst="rect">
            <a:avLst/>
          </a:prstGeom>
          <a:solidFill>
            <a:srgbClr val="093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7"/>
          <p:cNvSpPr txBox="1"/>
          <p:nvPr>
            <p:ph type="title"/>
          </p:nvPr>
        </p:nvSpPr>
        <p:spPr>
          <a:xfrm>
            <a:off x="1471961" y="695617"/>
            <a:ext cx="923321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" type="body"/>
          </p:nvPr>
        </p:nvSpPr>
        <p:spPr>
          <a:xfrm>
            <a:off x="1471961" y="3704462"/>
            <a:ext cx="923321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7"/>
          <p:cNvSpPr txBox="1"/>
          <p:nvPr>
            <p:ph idx="12" type="sldNum"/>
          </p:nvPr>
        </p:nvSpPr>
        <p:spPr>
          <a:xfrm>
            <a:off x="9301976" y="6304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47"/>
          <p:cNvCxnSpPr/>
          <p:nvPr/>
        </p:nvCxnSpPr>
        <p:spPr>
          <a:xfrm>
            <a:off x="0" y="6494772"/>
            <a:ext cx="8820615" cy="0"/>
          </a:xfrm>
          <a:prstGeom prst="straightConnector1">
            <a:avLst/>
          </a:prstGeom>
          <a:noFill/>
          <a:ln cap="flat" cmpd="sng" w="76200">
            <a:solidFill>
              <a:srgbClr val="09325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 with Blue Headers">
  <p:cSld name="1_Comparison with Blue Header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/>
          <p:nvPr>
            <p:ph type="title"/>
          </p:nvPr>
        </p:nvSpPr>
        <p:spPr>
          <a:xfrm>
            <a:off x="304800" y="365125"/>
            <a:ext cx="11468100" cy="930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5"/>
          <p:cNvSpPr txBox="1"/>
          <p:nvPr>
            <p:ph idx="1" type="body"/>
          </p:nvPr>
        </p:nvSpPr>
        <p:spPr>
          <a:xfrm>
            <a:off x="304801" y="1488281"/>
            <a:ext cx="5525294" cy="823912"/>
          </a:xfrm>
          <a:prstGeom prst="rect">
            <a:avLst/>
          </a:prstGeom>
          <a:solidFill>
            <a:srgbClr val="09325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55"/>
          <p:cNvSpPr txBox="1"/>
          <p:nvPr>
            <p:ph idx="2" type="body"/>
          </p:nvPr>
        </p:nvSpPr>
        <p:spPr>
          <a:xfrm>
            <a:off x="304801" y="2505075"/>
            <a:ext cx="5525294" cy="3683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3" type="body"/>
          </p:nvPr>
        </p:nvSpPr>
        <p:spPr>
          <a:xfrm>
            <a:off x="6172200" y="1488281"/>
            <a:ext cx="5600700" cy="823912"/>
          </a:xfrm>
          <a:prstGeom prst="rect">
            <a:avLst/>
          </a:prstGeom>
          <a:solidFill>
            <a:srgbClr val="09325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55"/>
          <p:cNvSpPr txBox="1"/>
          <p:nvPr>
            <p:ph idx="4" type="body"/>
          </p:nvPr>
        </p:nvSpPr>
        <p:spPr>
          <a:xfrm>
            <a:off x="6172200" y="2505075"/>
            <a:ext cx="5600700" cy="336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6"/>
          <p:cNvSpPr txBox="1"/>
          <p:nvPr>
            <p:ph type="title"/>
          </p:nvPr>
        </p:nvSpPr>
        <p:spPr>
          <a:xfrm>
            <a:off x="323385" y="365125"/>
            <a:ext cx="11441152" cy="934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"/>
          <p:cNvSpPr txBox="1"/>
          <p:nvPr>
            <p:ph type="title"/>
          </p:nvPr>
        </p:nvSpPr>
        <p:spPr>
          <a:xfrm>
            <a:off x="304800" y="457200"/>
            <a:ext cx="44672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8"/>
          <p:cNvSpPr txBox="1"/>
          <p:nvPr>
            <p:ph idx="1" type="body"/>
          </p:nvPr>
        </p:nvSpPr>
        <p:spPr>
          <a:xfrm>
            <a:off x="5183188" y="457201"/>
            <a:ext cx="6589712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58"/>
          <p:cNvSpPr txBox="1"/>
          <p:nvPr>
            <p:ph idx="2" type="body"/>
          </p:nvPr>
        </p:nvSpPr>
        <p:spPr>
          <a:xfrm>
            <a:off x="304800" y="2057400"/>
            <a:ext cx="4467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58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Blue Caption">
  <p:cSld name="2_Content with Blue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"/>
          <p:cNvSpPr txBox="1"/>
          <p:nvPr>
            <p:ph type="title"/>
          </p:nvPr>
        </p:nvSpPr>
        <p:spPr>
          <a:xfrm>
            <a:off x="304800" y="457200"/>
            <a:ext cx="4467225" cy="1600200"/>
          </a:xfrm>
          <a:prstGeom prst="rect">
            <a:avLst/>
          </a:prstGeom>
          <a:solidFill>
            <a:srgbClr val="09325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9"/>
          <p:cNvSpPr txBox="1"/>
          <p:nvPr>
            <p:ph idx="1" type="body"/>
          </p:nvPr>
        </p:nvSpPr>
        <p:spPr>
          <a:xfrm>
            <a:off x="5183188" y="457201"/>
            <a:ext cx="6589712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p59"/>
          <p:cNvSpPr txBox="1"/>
          <p:nvPr>
            <p:ph idx="2" type="body"/>
          </p:nvPr>
        </p:nvSpPr>
        <p:spPr>
          <a:xfrm>
            <a:off x="304800" y="2057400"/>
            <a:ext cx="4467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59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0"/>
          <p:cNvSpPr txBox="1"/>
          <p:nvPr>
            <p:ph type="title"/>
          </p:nvPr>
        </p:nvSpPr>
        <p:spPr>
          <a:xfrm>
            <a:off x="304800" y="457200"/>
            <a:ext cx="44672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0"/>
          <p:cNvSpPr txBox="1"/>
          <p:nvPr>
            <p:ph idx="1" type="body"/>
          </p:nvPr>
        </p:nvSpPr>
        <p:spPr>
          <a:xfrm>
            <a:off x="304800" y="2057400"/>
            <a:ext cx="4467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60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6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Blue Caption">
  <p:cSld name="3_Content with Blue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1"/>
          <p:cNvSpPr txBox="1"/>
          <p:nvPr>
            <p:ph type="title"/>
          </p:nvPr>
        </p:nvSpPr>
        <p:spPr>
          <a:xfrm>
            <a:off x="304800" y="457200"/>
            <a:ext cx="4467225" cy="1600200"/>
          </a:xfrm>
          <a:prstGeom prst="rect">
            <a:avLst/>
          </a:prstGeom>
          <a:solidFill>
            <a:srgbClr val="09325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1"/>
          <p:cNvSpPr txBox="1"/>
          <p:nvPr>
            <p:ph idx="1" type="body"/>
          </p:nvPr>
        </p:nvSpPr>
        <p:spPr>
          <a:xfrm>
            <a:off x="304800" y="2057400"/>
            <a:ext cx="4467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61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61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- Gray">
  <p:cSld name="1_Section Header- Gra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4"/>
          <p:cNvSpPr/>
          <p:nvPr/>
        </p:nvSpPr>
        <p:spPr>
          <a:xfrm>
            <a:off x="0" y="0"/>
            <a:ext cx="12192000" cy="5798634"/>
          </a:xfrm>
          <a:prstGeom prst="rect">
            <a:avLst/>
          </a:prstGeom>
          <a:solidFill>
            <a:srgbClr val="77767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64"/>
          <p:cNvSpPr txBox="1"/>
          <p:nvPr>
            <p:ph idx="12" type="sldNum"/>
          </p:nvPr>
        </p:nvSpPr>
        <p:spPr>
          <a:xfrm>
            <a:off x="9301976" y="6304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64"/>
          <p:cNvCxnSpPr/>
          <p:nvPr/>
        </p:nvCxnSpPr>
        <p:spPr>
          <a:xfrm>
            <a:off x="0" y="6494772"/>
            <a:ext cx="8820615" cy="0"/>
          </a:xfrm>
          <a:prstGeom prst="straightConnector1">
            <a:avLst/>
          </a:prstGeom>
          <a:noFill/>
          <a:ln cap="flat" cmpd="sng" w="76200">
            <a:solidFill>
              <a:srgbClr val="09325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1/3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/>
          <p:nvPr>
            <p:ph idx="1" type="body"/>
          </p:nvPr>
        </p:nvSpPr>
        <p:spPr>
          <a:xfrm>
            <a:off x="4265340" y="546411"/>
            <a:ext cx="7711070" cy="524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0"/>
          <p:cNvSpPr txBox="1"/>
          <p:nvPr>
            <p:ph idx="12" type="sldNum"/>
          </p:nvPr>
        </p:nvSpPr>
        <p:spPr>
          <a:xfrm>
            <a:off x="9301976" y="6304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50"/>
          <p:cNvSpPr/>
          <p:nvPr/>
        </p:nvSpPr>
        <p:spPr>
          <a:xfrm>
            <a:off x="0" y="1"/>
            <a:ext cx="4025590" cy="6858000"/>
          </a:xfrm>
          <a:prstGeom prst="rect">
            <a:avLst/>
          </a:prstGeom>
          <a:solidFill>
            <a:srgbClr val="093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0"/>
          <p:cNvSpPr txBox="1"/>
          <p:nvPr>
            <p:ph type="title"/>
          </p:nvPr>
        </p:nvSpPr>
        <p:spPr>
          <a:xfrm>
            <a:off x="540833" y="2193925"/>
            <a:ext cx="3027557" cy="1764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 50%">
  <p:cSld name="Title and Content- 50%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/>
          <p:nvPr>
            <p:ph idx="1" type="body"/>
          </p:nvPr>
        </p:nvSpPr>
        <p:spPr>
          <a:xfrm>
            <a:off x="5932448" y="546411"/>
            <a:ext cx="6043961" cy="524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2"/>
          <p:cNvSpPr txBox="1"/>
          <p:nvPr>
            <p:ph idx="12" type="sldNum"/>
          </p:nvPr>
        </p:nvSpPr>
        <p:spPr>
          <a:xfrm>
            <a:off x="9301976" y="6304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62"/>
          <p:cNvSpPr/>
          <p:nvPr/>
        </p:nvSpPr>
        <p:spPr>
          <a:xfrm>
            <a:off x="-1" y="1"/>
            <a:ext cx="5642517" cy="6858000"/>
          </a:xfrm>
          <a:prstGeom prst="rect">
            <a:avLst/>
          </a:prstGeom>
          <a:solidFill>
            <a:srgbClr val="093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2"/>
          <p:cNvSpPr txBox="1"/>
          <p:nvPr>
            <p:ph type="title"/>
          </p:nvPr>
        </p:nvSpPr>
        <p:spPr>
          <a:xfrm>
            <a:off x="540833" y="546411"/>
            <a:ext cx="4499518" cy="5352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- Blue">
  <p:cSld name="2_Section Header- Blu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/>
          <p:nvPr/>
        </p:nvSpPr>
        <p:spPr>
          <a:xfrm>
            <a:off x="0" y="0"/>
            <a:ext cx="12192000" cy="5798634"/>
          </a:xfrm>
          <a:prstGeom prst="rect">
            <a:avLst/>
          </a:prstGeom>
          <a:solidFill>
            <a:srgbClr val="093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3"/>
          <p:cNvSpPr txBox="1"/>
          <p:nvPr>
            <p:ph idx="12" type="sldNum"/>
          </p:nvPr>
        </p:nvSpPr>
        <p:spPr>
          <a:xfrm>
            <a:off x="9301976" y="6304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63"/>
          <p:cNvCxnSpPr/>
          <p:nvPr/>
        </p:nvCxnSpPr>
        <p:spPr>
          <a:xfrm>
            <a:off x="0" y="6494772"/>
            <a:ext cx="8820615" cy="0"/>
          </a:xfrm>
          <a:prstGeom prst="straightConnector1">
            <a:avLst/>
          </a:prstGeom>
          <a:noFill/>
          <a:ln cap="flat" cmpd="sng" w="76200">
            <a:solidFill>
              <a:srgbClr val="09325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/>
          <p:nvPr>
            <p:ph type="title"/>
          </p:nvPr>
        </p:nvSpPr>
        <p:spPr>
          <a:xfrm>
            <a:off x="323385" y="365125"/>
            <a:ext cx="11441152" cy="934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" type="body"/>
          </p:nvPr>
        </p:nvSpPr>
        <p:spPr>
          <a:xfrm>
            <a:off x="323385" y="1523924"/>
            <a:ext cx="114411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48a09ab02_0_9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1d48a09ab02_0_9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g1d48a09ab02_0_93"/>
          <p:cNvSpPr txBox="1"/>
          <p:nvPr>
            <p:ph idx="12" type="sldNum"/>
          </p:nvPr>
        </p:nvSpPr>
        <p:spPr>
          <a:xfrm>
            <a:off x="9301976" y="631221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/>
          <p:nvPr>
            <p:ph type="title"/>
          </p:nvPr>
        </p:nvSpPr>
        <p:spPr>
          <a:xfrm>
            <a:off x="323385" y="365125"/>
            <a:ext cx="11441152" cy="934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" type="body"/>
          </p:nvPr>
        </p:nvSpPr>
        <p:spPr>
          <a:xfrm>
            <a:off x="323385" y="1825625"/>
            <a:ext cx="53637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3"/>
          <p:cNvSpPr txBox="1"/>
          <p:nvPr>
            <p:ph idx="2" type="body"/>
          </p:nvPr>
        </p:nvSpPr>
        <p:spPr>
          <a:xfrm>
            <a:off x="6172199" y="1825625"/>
            <a:ext cx="55923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3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4"/>
          <p:cNvSpPr txBox="1"/>
          <p:nvPr>
            <p:ph type="title"/>
          </p:nvPr>
        </p:nvSpPr>
        <p:spPr>
          <a:xfrm>
            <a:off x="304800" y="365125"/>
            <a:ext cx="11468100" cy="930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1" type="body"/>
          </p:nvPr>
        </p:nvSpPr>
        <p:spPr>
          <a:xfrm>
            <a:off x="304801" y="1488281"/>
            <a:ext cx="552529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54"/>
          <p:cNvSpPr txBox="1"/>
          <p:nvPr>
            <p:ph idx="2" type="body"/>
          </p:nvPr>
        </p:nvSpPr>
        <p:spPr>
          <a:xfrm>
            <a:off x="304801" y="2505075"/>
            <a:ext cx="552529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3" type="body"/>
          </p:nvPr>
        </p:nvSpPr>
        <p:spPr>
          <a:xfrm>
            <a:off x="6172200" y="1488281"/>
            <a:ext cx="56007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54"/>
          <p:cNvSpPr txBox="1"/>
          <p:nvPr>
            <p:ph idx="4" type="body"/>
          </p:nvPr>
        </p:nvSpPr>
        <p:spPr>
          <a:xfrm>
            <a:off x="6172200" y="2505075"/>
            <a:ext cx="56007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54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334537" y="353974"/>
            <a:ext cx="11463454" cy="934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334537" y="1538869"/>
            <a:ext cx="11463454" cy="4626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2" type="sldNum"/>
          </p:nvPr>
        </p:nvSpPr>
        <p:spPr>
          <a:xfrm>
            <a:off x="9301976" y="6304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36563" y="5920581"/>
            <a:ext cx="2501369" cy="7826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8"/>
          <p:cNvSpPr txBox="1"/>
          <p:nvPr>
            <p:ph type="title"/>
          </p:nvPr>
        </p:nvSpPr>
        <p:spPr>
          <a:xfrm>
            <a:off x="323385" y="365125"/>
            <a:ext cx="11441152" cy="934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48"/>
          <p:cNvSpPr txBox="1"/>
          <p:nvPr>
            <p:ph idx="1" type="body"/>
          </p:nvPr>
        </p:nvSpPr>
        <p:spPr>
          <a:xfrm>
            <a:off x="323385" y="1523924"/>
            <a:ext cx="114411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32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32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32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48"/>
          <p:cNvSpPr txBox="1"/>
          <p:nvPr>
            <p:ph idx="12" type="sldNum"/>
          </p:nvPr>
        </p:nvSpPr>
        <p:spPr>
          <a:xfrm>
            <a:off x="9301976" y="63122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36563" y="5920581"/>
            <a:ext cx="2501369" cy="782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48"/>
          <p:cNvCxnSpPr/>
          <p:nvPr/>
        </p:nvCxnSpPr>
        <p:spPr>
          <a:xfrm>
            <a:off x="0" y="6494772"/>
            <a:ext cx="8820615" cy="0"/>
          </a:xfrm>
          <a:prstGeom prst="straightConnector1">
            <a:avLst/>
          </a:prstGeom>
          <a:noFill/>
          <a:ln cap="flat" cmpd="sng" w="76200">
            <a:solidFill>
              <a:srgbClr val="09325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48"/>
          <p:cNvSpPr/>
          <p:nvPr/>
        </p:nvSpPr>
        <p:spPr>
          <a:xfrm>
            <a:off x="3705922" y="0"/>
            <a:ext cx="8486078" cy="133815"/>
          </a:xfrm>
          <a:prstGeom prst="rect">
            <a:avLst/>
          </a:prstGeom>
          <a:solidFill>
            <a:srgbClr val="093256"/>
          </a:solidFill>
          <a:ln cap="flat" cmpd="sng" w="12700">
            <a:solidFill>
              <a:srgbClr val="0932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8"/>
          <p:cNvSpPr/>
          <p:nvPr/>
        </p:nvSpPr>
        <p:spPr>
          <a:xfrm>
            <a:off x="0" y="0"/>
            <a:ext cx="3749040" cy="133815"/>
          </a:xfrm>
          <a:prstGeom prst="rect">
            <a:avLst/>
          </a:prstGeom>
          <a:solidFill>
            <a:srgbClr val="7F7F7F"/>
          </a:solidFill>
          <a:ln cap="flat" cmpd="sng" w="12700">
            <a:solidFill>
              <a:srgbClr val="0932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816">
          <p15:clr>
            <a:srgbClr val="F26B43"/>
          </p15:clr>
        </p15:guide>
        <p15:guide id="2" pos="192">
          <p15:clr>
            <a:srgbClr val="F26B43"/>
          </p15:clr>
        </p15:guide>
        <p15:guide id="3" pos="7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matthew.garza@diaTribe.org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www.diatribe.org" TargetMode="External"/><Relationship Id="rId5" Type="http://schemas.openxmlformats.org/officeDocument/2006/relationships/hyperlink" Target="http://www.dstigmatize.org" TargetMode="External"/><Relationship Id="rId6" Type="http://schemas.openxmlformats.org/officeDocument/2006/relationships/hyperlink" Target="http://www.timeinrange.org" TargetMode="External"/><Relationship Id="rId7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12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title"/>
          </p:nvPr>
        </p:nvSpPr>
        <p:spPr>
          <a:xfrm>
            <a:off x="1472024" y="1212117"/>
            <a:ext cx="92331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733">
                <a:latin typeface="Cabin"/>
                <a:ea typeface="Cabin"/>
                <a:cs typeface="Cabin"/>
                <a:sym typeface="Cabin"/>
              </a:rPr>
              <a:t>dStigmatizing Diabetes</a:t>
            </a:r>
            <a:endParaRPr sz="5733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1"/>
          <p:cNvSpPr txBox="1"/>
          <p:nvPr>
            <p:ph idx="1" type="body"/>
          </p:nvPr>
        </p:nvSpPr>
        <p:spPr>
          <a:xfrm>
            <a:off x="1471961" y="3704462"/>
            <a:ext cx="923321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4000">
                <a:latin typeface="Cabin"/>
                <a:ea typeface="Cabin"/>
                <a:cs typeface="Cabin"/>
                <a:sym typeface="Cabin"/>
              </a:rPr>
              <a:t>Matthew Garza</a:t>
            </a:r>
            <a:endParaRPr sz="4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August 8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, 2024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6d68913e64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625" y="498500"/>
            <a:ext cx="10114751" cy="527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6d68913e64_0_8"/>
          <p:cNvSpPr/>
          <p:nvPr/>
        </p:nvSpPr>
        <p:spPr>
          <a:xfrm>
            <a:off x="4453800" y="2319050"/>
            <a:ext cx="243600" cy="371700"/>
          </a:xfrm>
          <a:prstGeom prst="rect">
            <a:avLst/>
          </a:prstGeom>
          <a:solidFill>
            <a:srgbClr val="F4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9ffb2632e_0_14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How are diabetes distress and stigma related?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9" name="Google Shape;199;g279ffb2632e_0_14"/>
          <p:cNvSpPr/>
          <p:nvPr/>
        </p:nvSpPr>
        <p:spPr>
          <a:xfrm>
            <a:off x="581350" y="2700925"/>
            <a:ext cx="2736600" cy="1811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The overwhelming and </a:t>
            </a:r>
            <a:r>
              <a:rPr lang="en-US" sz="1600">
                <a:latin typeface="Cabin"/>
                <a:ea typeface="Cabin"/>
                <a:cs typeface="Cabin"/>
                <a:sym typeface="Cabin"/>
              </a:rPr>
              <a:t>stressful</a:t>
            </a:r>
            <a:r>
              <a:rPr lang="en-US" sz="1600">
                <a:latin typeface="Cabin"/>
                <a:ea typeface="Cabin"/>
                <a:cs typeface="Cabin"/>
                <a:sym typeface="Cabin"/>
              </a:rPr>
              <a:t> nature of diabetes management can exacerbate feelings of judgment, shame and isolation.</a:t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0" name="Google Shape;200;g279ffb2632e_0_14"/>
          <p:cNvSpPr/>
          <p:nvPr/>
        </p:nvSpPr>
        <p:spPr>
          <a:xfrm>
            <a:off x="4678600" y="1299325"/>
            <a:ext cx="2736600" cy="1088700"/>
          </a:xfrm>
          <a:prstGeom prst="roundRect">
            <a:avLst>
              <a:gd fmla="val 16667" name="adj"/>
            </a:avLst>
          </a:prstGeom>
          <a:solidFill>
            <a:srgbClr val="CBD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Diabetes Stigma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1" name="Google Shape;201;g279ffb2632e_0_14"/>
          <p:cNvSpPr/>
          <p:nvPr/>
        </p:nvSpPr>
        <p:spPr>
          <a:xfrm>
            <a:off x="8642225" y="2700925"/>
            <a:ext cx="2736600" cy="1811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When people feel alone, isolated, and judged it can heighten the burden of diabetes self-management.</a:t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2" name="Google Shape;202;g279ffb2632e_0_14"/>
          <p:cNvSpPr/>
          <p:nvPr/>
        </p:nvSpPr>
        <p:spPr>
          <a:xfrm>
            <a:off x="4675625" y="4795775"/>
            <a:ext cx="2736600" cy="1088700"/>
          </a:xfrm>
          <a:prstGeom prst="roundRect">
            <a:avLst>
              <a:gd fmla="val 16667" name="adj"/>
            </a:avLst>
          </a:prstGeom>
          <a:solidFill>
            <a:srgbClr val="CBD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Diabetes Distress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3" name="Google Shape;203;g279ffb2632e_0_14"/>
          <p:cNvSpPr/>
          <p:nvPr/>
        </p:nvSpPr>
        <p:spPr>
          <a:xfrm>
            <a:off x="4187500" y="2700875"/>
            <a:ext cx="3718800" cy="1811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bin"/>
                <a:ea typeface="Cabin"/>
                <a:cs typeface="Cabin"/>
                <a:sym typeface="Cabin"/>
              </a:rPr>
              <a:t>Negative impact on:</a:t>
            </a:r>
            <a:endParaRPr b="1" sz="1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Mental health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Physical health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Social health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Healthcare engagement and trust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"/>
                <a:ea typeface="Cabin"/>
                <a:cs typeface="Cabin"/>
                <a:sym typeface="Cabin"/>
              </a:rPr>
              <a:t>Self-care behaviors</a:t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04" name="Google Shape;204;g279ffb2632e_0_14"/>
          <p:cNvCxnSpPr>
            <a:stCxn id="199" idx="0"/>
            <a:endCxn id="200" idx="1"/>
          </p:cNvCxnSpPr>
          <p:nvPr/>
        </p:nvCxnSpPr>
        <p:spPr>
          <a:xfrm rot="-5400000">
            <a:off x="2885650" y="907825"/>
            <a:ext cx="857100" cy="27291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g279ffb2632e_0_14"/>
          <p:cNvCxnSpPr>
            <a:stCxn id="201" idx="0"/>
            <a:endCxn id="200" idx="3"/>
          </p:cNvCxnSpPr>
          <p:nvPr/>
        </p:nvCxnSpPr>
        <p:spPr>
          <a:xfrm flipH="1" rot="5400000">
            <a:off x="8284325" y="974725"/>
            <a:ext cx="857100" cy="25953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06" name="Google Shape;206;g279ffb2632e_0_14"/>
          <p:cNvCxnSpPr>
            <a:stCxn id="201" idx="2"/>
            <a:endCxn id="202" idx="3"/>
          </p:cNvCxnSpPr>
          <p:nvPr/>
        </p:nvCxnSpPr>
        <p:spPr>
          <a:xfrm rot="5400000">
            <a:off x="8297375" y="3626875"/>
            <a:ext cx="828000" cy="25983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g279ffb2632e_0_14"/>
          <p:cNvCxnSpPr>
            <a:stCxn id="202" idx="1"/>
            <a:endCxn id="199" idx="2"/>
          </p:cNvCxnSpPr>
          <p:nvPr/>
        </p:nvCxnSpPr>
        <p:spPr>
          <a:xfrm rot="10800000">
            <a:off x="1949525" y="4512125"/>
            <a:ext cx="2726100" cy="8280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g279ffb2632e_0_14"/>
          <p:cNvCxnSpPr>
            <a:stCxn id="200" idx="2"/>
            <a:endCxn id="203" idx="0"/>
          </p:cNvCxnSpPr>
          <p:nvPr/>
        </p:nvCxnSpPr>
        <p:spPr>
          <a:xfrm>
            <a:off x="6046900" y="2388025"/>
            <a:ext cx="0" cy="31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g279ffb2632e_0_14"/>
          <p:cNvCxnSpPr>
            <a:stCxn id="201" idx="1"/>
            <a:endCxn id="203" idx="3"/>
          </p:cNvCxnSpPr>
          <p:nvPr/>
        </p:nvCxnSpPr>
        <p:spPr>
          <a:xfrm rot="10800000">
            <a:off x="7906325" y="3606475"/>
            <a:ext cx="73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g279ffb2632e_0_14"/>
          <p:cNvCxnSpPr>
            <a:stCxn id="202" idx="0"/>
            <a:endCxn id="203" idx="2"/>
          </p:cNvCxnSpPr>
          <p:nvPr/>
        </p:nvCxnSpPr>
        <p:spPr>
          <a:xfrm flipH="1" rot="10800000">
            <a:off x="6043925" y="4511975"/>
            <a:ext cx="3000" cy="283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g279ffb2632e_0_14"/>
          <p:cNvCxnSpPr>
            <a:stCxn id="199" idx="3"/>
            <a:endCxn id="203" idx="1"/>
          </p:cNvCxnSpPr>
          <p:nvPr/>
        </p:nvCxnSpPr>
        <p:spPr>
          <a:xfrm>
            <a:off x="3317950" y="3606475"/>
            <a:ext cx="8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g26d68913e64_0_52"/>
          <p:cNvGrpSpPr/>
          <p:nvPr/>
        </p:nvGrpSpPr>
        <p:grpSpPr>
          <a:xfrm>
            <a:off x="516526" y="1015416"/>
            <a:ext cx="5967269" cy="5391541"/>
            <a:chOff x="1098601" y="733191"/>
            <a:chExt cx="5967269" cy="5391541"/>
          </a:xfrm>
        </p:grpSpPr>
        <p:grpSp>
          <p:nvGrpSpPr>
            <p:cNvPr id="218" name="Google Shape;218;g26d68913e64_0_52"/>
            <p:cNvGrpSpPr/>
            <p:nvPr/>
          </p:nvGrpSpPr>
          <p:grpSpPr>
            <a:xfrm>
              <a:off x="1098601" y="733191"/>
              <a:ext cx="5967269" cy="5391541"/>
              <a:chOff x="1985475" y="354850"/>
              <a:chExt cx="6376650" cy="5809850"/>
            </a:xfrm>
          </p:grpSpPr>
          <p:pic>
            <p:nvPicPr>
              <p:cNvPr id="219" name="Google Shape;219;g26d68913e64_0_5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85475" y="354850"/>
                <a:ext cx="5673050" cy="5583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0" name="Google Shape;220;g26d68913e64_0_52"/>
              <p:cNvSpPr/>
              <p:nvPr/>
            </p:nvSpPr>
            <p:spPr>
              <a:xfrm>
                <a:off x="6915025" y="4882800"/>
                <a:ext cx="1371600" cy="128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g26d68913e64_0_52"/>
              <p:cNvSpPr/>
              <p:nvPr/>
            </p:nvSpPr>
            <p:spPr>
              <a:xfrm>
                <a:off x="6990525" y="3438100"/>
                <a:ext cx="1371600" cy="14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g26d68913e64_0_52"/>
              <p:cNvSpPr/>
              <p:nvPr/>
            </p:nvSpPr>
            <p:spPr>
              <a:xfrm>
                <a:off x="7259625" y="3403275"/>
                <a:ext cx="109800" cy="1444800"/>
              </a:xfrm>
              <a:prstGeom prst="rect">
                <a:avLst/>
              </a:prstGeom>
              <a:solidFill>
                <a:srgbClr val="CBD4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g26d68913e64_0_52"/>
              <p:cNvSpPr/>
              <p:nvPr/>
            </p:nvSpPr>
            <p:spPr>
              <a:xfrm rot="5400000">
                <a:off x="7038300" y="4544600"/>
                <a:ext cx="109800" cy="545400"/>
              </a:xfrm>
              <a:prstGeom prst="rect">
                <a:avLst/>
              </a:prstGeom>
              <a:solidFill>
                <a:srgbClr val="CBD4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g26d68913e64_0_52"/>
            <p:cNvSpPr/>
            <p:nvPr/>
          </p:nvSpPr>
          <p:spPr>
            <a:xfrm>
              <a:off x="2957477" y="3266310"/>
              <a:ext cx="217800" cy="22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26d68913e64_0_52"/>
            <p:cNvSpPr/>
            <p:nvPr/>
          </p:nvSpPr>
          <p:spPr>
            <a:xfrm>
              <a:off x="4499999" y="3494609"/>
              <a:ext cx="217800" cy="22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26d68913e64_0_52"/>
            <p:cNvSpPr/>
            <p:nvPr/>
          </p:nvSpPr>
          <p:spPr>
            <a:xfrm>
              <a:off x="4205267" y="3722907"/>
              <a:ext cx="217800" cy="22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26d68913e64_0_52"/>
            <p:cNvSpPr/>
            <p:nvPr/>
          </p:nvSpPr>
          <p:spPr>
            <a:xfrm>
              <a:off x="4137860" y="4175695"/>
              <a:ext cx="217800" cy="22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26d68913e64_0_52"/>
            <p:cNvSpPr/>
            <p:nvPr/>
          </p:nvSpPr>
          <p:spPr>
            <a:xfrm>
              <a:off x="2678302" y="4175695"/>
              <a:ext cx="122400" cy="22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26d68913e64_0_52"/>
            <p:cNvSpPr/>
            <p:nvPr/>
          </p:nvSpPr>
          <p:spPr>
            <a:xfrm>
              <a:off x="4097684" y="3946438"/>
              <a:ext cx="122400" cy="22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g26d68913e64_0_52"/>
          <p:cNvGrpSpPr/>
          <p:nvPr/>
        </p:nvGrpSpPr>
        <p:grpSpPr>
          <a:xfrm>
            <a:off x="6096008" y="803745"/>
            <a:ext cx="5645169" cy="5391623"/>
            <a:chOff x="5667375" y="180675"/>
            <a:chExt cx="6105526" cy="6050525"/>
          </a:xfrm>
        </p:grpSpPr>
        <p:pic>
          <p:nvPicPr>
            <p:cNvPr id="231" name="Google Shape;231;g26d68913e64_0_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45450" y="279300"/>
              <a:ext cx="5327451" cy="554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g26d68913e64_0_52"/>
            <p:cNvSpPr/>
            <p:nvPr/>
          </p:nvSpPr>
          <p:spPr>
            <a:xfrm>
              <a:off x="6271250" y="180675"/>
              <a:ext cx="1317600" cy="125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26d68913e64_0_52"/>
            <p:cNvSpPr/>
            <p:nvPr/>
          </p:nvSpPr>
          <p:spPr>
            <a:xfrm>
              <a:off x="6298175" y="2319750"/>
              <a:ext cx="198300" cy="125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g26d68913e64_0_52"/>
            <p:cNvSpPr/>
            <p:nvPr/>
          </p:nvSpPr>
          <p:spPr>
            <a:xfrm>
              <a:off x="5667375" y="4974800"/>
              <a:ext cx="3147900" cy="125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g26d68913e64_0_52"/>
            <p:cNvSpPr/>
            <p:nvPr/>
          </p:nvSpPr>
          <p:spPr>
            <a:xfrm rot="5400000">
              <a:off x="7625150" y="4531375"/>
              <a:ext cx="105000" cy="2335200"/>
            </a:xfrm>
            <a:prstGeom prst="rect">
              <a:avLst/>
            </a:prstGeom>
            <a:solidFill>
              <a:srgbClr val="CBD4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g26d68913e64_0_52"/>
            <p:cNvSpPr/>
            <p:nvPr/>
          </p:nvSpPr>
          <p:spPr>
            <a:xfrm rot="10800000">
              <a:off x="6496475" y="4951150"/>
              <a:ext cx="105000" cy="797700"/>
            </a:xfrm>
            <a:prstGeom prst="rect">
              <a:avLst/>
            </a:prstGeom>
            <a:solidFill>
              <a:srgbClr val="CBD4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g26d68913e64_0_52"/>
            <p:cNvSpPr/>
            <p:nvPr/>
          </p:nvSpPr>
          <p:spPr>
            <a:xfrm>
              <a:off x="10510875" y="3371125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26d68913e64_0_52"/>
            <p:cNvSpPr/>
            <p:nvPr/>
          </p:nvSpPr>
          <p:spPr>
            <a:xfrm>
              <a:off x="8767800" y="4218850"/>
              <a:ext cx="4227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g26d68913e64_0_52"/>
            <p:cNvSpPr/>
            <p:nvPr/>
          </p:nvSpPr>
          <p:spPr>
            <a:xfrm>
              <a:off x="10910925" y="4514125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g26d68913e64_0_52"/>
          <p:cNvSpPr txBox="1"/>
          <p:nvPr>
            <p:ph type="title"/>
          </p:nvPr>
        </p:nvSpPr>
        <p:spPr>
          <a:xfrm>
            <a:off x="304810" y="259300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How does diabetes stigma affect people?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g26d68913e64_0_69"/>
          <p:cNvGrpSpPr/>
          <p:nvPr/>
        </p:nvGrpSpPr>
        <p:grpSpPr>
          <a:xfrm>
            <a:off x="2221605" y="1070025"/>
            <a:ext cx="7748812" cy="5059049"/>
            <a:chOff x="4422680" y="490425"/>
            <a:chExt cx="7748812" cy="5059049"/>
          </a:xfrm>
        </p:grpSpPr>
        <p:pic>
          <p:nvPicPr>
            <p:cNvPr id="247" name="Google Shape;247;g26d68913e64_0_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2680" y="555100"/>
              <a:ext cx="7350225" cy="4994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g26d68913e64_0_69"/>
            <p:cNvSpPr/>
            <p:nvPr/>
          </p:nvSpPr>
          <p:spPr>
            <a:xfrm>
              <a:off x="9482175" y="490425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g26d68913e64_0_69"/>
            <p:cNvSpPr/>
            <p:nvPr/>
          </p:nvSpPr>
          <p:spPr>
            <a:xfrm rot="1857460">
              <a:off x="11531173" y="2030162"/>
              <a:ext cx="483472" cy="7437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26d68913e64_0_69"/>
            <p:cNvSpPr/>
            <p:nvPr/>
          </p:nvSpPr>
          <p:spPr>
            <a:xfrm rot="-1118557">
              <a:off x="11655116" y="1167330"/>
              <a:ext cx="235560" cy="2561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26d68913e64_0_69"/>
            <p:cNvSpPr/>
            <p:nvPr/>
          </p:nvSpPr>
          <p:spPr>
            <a:xfrm>
              <a:off x="6730425" y="2666175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g26d68913e64_0_69"/>
            <p:cNvSpPr/>
            <p:nvPr/>
          </p:nvSpPr>
          <p:spPr>
            <a:xfrm>
              <a:off x="6494925" y="2924188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26d68913e64_0_69"/>
            <p:cNvSpPr/>
            <p:nvPr/>
          </p:nvSpPr>
          <p:spPr>
            <a:xfrm>
              <a:off x="10607100" y="3486900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6d68913e64_0_69"/>
            <p:cNvSpPr/>
            <p:nvPr/>
          </p:nvSpPr>
          <p:spPr>
            <a:xfrm>
              <a:off x="7524950" y="4274300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26d68913e64_0_69"/>
            <p:cNvSpPr/>
            <p:nvPr/>
          </p:nvSpPr>
          <p:spPr>
            <a:xfrm>
              <a:off x="9830400" y="4813675"/>
              <a:ext cx="2355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26d68913e64_0_69"/>
            <p:cNvSpPr/>
            <p:nvPr/>
          </p:nvSpPr>
          <p:spPr>
            <a:xfrm>
              <a:off x="9089850" y="3180400"/>
              <a:ext cx="1419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26d68913e64_0_69"/>
            <p:cNvSpPr/>
            <p:nvPr/>
          </p:nvSpPr>
          <p:spPr>
            <a:xfrm>
              <a:off x="7228125" y="3486900"/>
              <a:ext cx="1419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26d68913e64_0_69"/>
            <p:cNvSpPr/>
            <p:nvPr/>
          </p:nvSpPr>
          <p:spPr>
            <a:xfrm>
              <a:off x="8719950" y="3486900"/>
              <a:ext cx="141900" cy="25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g26d68913e64_0_69"/>
          <p:cNvSpPr txBox="1"/>
          <p:nvPr>
            <p:ph type="title"/>
          </p:nvPr>
        </p:nvSpPr>
        <p:spPr>
          <a:xfrm>
            <a:off x="304810" y="259300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How does diabetes stigma affect people?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06f8d7528_0_173"/>
          <p:cNvSpPr txBox="1"/>
          <p:nvPr>
            <p:ph type="title"/>
          </p:nvPr>
        </p:nvSpPr>
        <p:spPr>
          <a:xfrm>
            <a:off x="304810" y="259300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How does diabetes distress affect people?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Google Shape;266;g2f06f8d7528_0_173"/>
          <p:cNvSpPr/>
          <p:nvPr/>
        </p:nvSpPr>
        <p:spPr>
          <a:xfrm>
            <a:off x="1807125" y="1704900"/>
            <a:ext cx="7514100" cy="34482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CBD4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95F8F"/>
                </a:solidFill>
                <a:latin typeface="Cabin"/>
                <a:ea typeface="Cabin"/>
                <a:cs typeface="Cabin"/>
                <a:sym typeface="Cabin"/>
              </a:rPr>
              <a:t>Self-care </a:t>
            </a:r>
            <a:endParaRPr b="1" sz="3500">
              <a:solidFill>
                <a:srgbClr val="395F8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395F8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Diabetes distress has been associated with:</a:t>
            </a:r>
            <a:endParaRPr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bin"/>
              <a:buChar char="●"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Higher HbA1c,</a:t>
            </a:r>
            <a:endParaRPr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bin"/>
              <a:buChar char="●"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Avoiding diabetes self-care behaviors such as monitoring glucose levels, delivering insulin, taking other diabetes medications, and less optimal eating and exercise habits,</a:t>
            </a:r>
            <a:endParaRPr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bin"/>
              <a:buChar char="●"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Reduced health-related quality of life,</a:t>
            </a:r>
            <a:endParaRPr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bin"/>
              <a:buChar char="●"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Reduced self-efficacy,</a:t>
            </a:r>
            <a:endParaRPr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bin"/>
              <a:buChar char="●"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Reduced healthcare engagement.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7" name="Google Shape;267;g2f06f8d7528_0_173"/>
          <p:cNvSpPr/>
          <p:nvPr/>
        </p:nvSpPr>
        <p:spPr>
          <a:xfrm>
            <a:off x="8227675" y="1105425"/>
            <a:ext cx="1839900" cy="1852800"/>
          </a:xfrm>
          <a:prstGeom prst="ellipse">
            <a:avLst/>
          </a:prstGeom>
          <a:solidFill>
            <a:srgbClr val="395F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2f06f8d7528_0_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5925" y="1432013"/>
            <a:ext cx="1023400" cy="11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d68913e64_0_24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000">
                <a:latin typeface="Cabin"/>
                <a:ea typeface="Cabin"/>
                <a:cs typeface="Cabin"/>
                <a:sym typeface="Cabin"/>
              </a:rPr>
              <a:t>Bringing an End to Diabetes Stigma</a:t>
            </a:r>
            <a:endParaRPr sz="7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5" name="Google Shape;275;g26d68913e64_0_24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6000">
                <a:latin typeface="Cabin"/>
                <a:ea typeface="Cabin"/>
                <a:cs typeface="Cabin"/>
                <a:sym typeface="Cabin"/>
              </a:rPr>
              <a:t>An International Consensus</a:t>
            </a:r>
            <a:endParaRPr sz="6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26d68913e64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101" y="1263600"/>
            <a:ext cx="6151800" cy="4330800"/>
          </a:xfrm>
          <a:prstGeom prst="roundRect">
            <a:avLst>
              <a:gd fmla="val 9534" name="adj"/>
            </a:avLst>
          </a:prstGeom>
          <a:noFill/>
          <a:ln cap="flat" cmpd="sng" w="76200">
            <a:solidFill>
              <a:srgbClr val="CBD4E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2" name="Google Shape;282;g26d68913e64_0_140"/>
          <p:cNvSpPr txBox="1"/>
          <p:nvPr>
            <p:ph idx="1" type="body"/>
          </p:nvPr>
        </p:nvSpPr>
        <p:spPr>
          <a:xfrm>
            <a:off x="323375" y="1263600"/>
            <a:ext cx="51879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51 expert panelists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Rapid Systematic Search / Evidence Summary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Consensus (3 rounds, Delphi-like survey)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Statements of Evidence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Recommendations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Pledge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Published in Lancet D&amp;E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283" name="Google Shape;283;g26d68913e64_0_140"/>
          <p:cNvSpPr txBox="1"/>
          <p:nvPr>
            <p:ph type="title"/>
          </p:nvPr>
        </p:nvSpPr>
        <p:spPr>
          <a:xfrm>
            <a:off x="304810" y="259300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Achieving consensus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d68913e64_0_282"/>
          <p:cNvSpPr txBox="1"/>
          <p:nvPr>
            <p:ph type="title"/>
          </p:nvPr>
        </p:nvSpPr>
        <p:spPr>
          <a:xfrm>
            <a:off x="304810" y="259300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The Pledge to End Diabetes Stigma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0" name="Google Shape;290;g26d68913e64_0_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513" y="1193500"/>
            <a:ext cx="8504974" cy="46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26d68913e64_0_282"/>
          <p:cNvSpPr/>
          <p:nvPr/>
        </p:nvSpPr>
        <p:spPr>
          <a:xfrm>
            <a:off x="1348400" y="1193500"/>
            <a:ext cx="9260400" cy="4731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CBD4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g26d68913e64_0_168"/>
          <p:cNvGrpSpPr/>
          <p:nvPr/>
        </p:nvGrpSpPr>
        <p:grpSpPr>
          <a:xfrm>
            <a:off x="7539795" y="341528"/>
            <a:ext cx="4233094" cy="5548305"/>
            <a:chOff x="246136" y="155581"/>
            <a:chExt cx="3099578" cy="4297014"/>
          </a:xfrm>
        </p:grpSpPr>
        <p:pic>
          <p:nvPicPr>
            <p:cNvPr id="298" name="Google Shape;298;g26d68913e64_0_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-352582" y="754299"/>
              <a:ext cx="4297014" cy="309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g26d68913e64_0_1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9377" y="746121"/>
              <a:ext cx="2753433" cy="822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g26d68913e64_0_1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4267" y="3505254"/>
              <a:ext cx="2748542" cy="414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26d68913e64_0_1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9376" y="345095"/>
              <a:ext cx="2753433" cy="376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26d68913e64_0_1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8200" y="1573577"/>
              <a:ext cx="2711753" cy="1918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g26d68913e64_0_16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4267" y="3873077"/>
              <a:ext cx="2753434" cy="3726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g26d68913e64_0_168"/>
          <p:cNvSpPr txBox="1"/>
          <p:nvPr>
            <p:ph type="title"/>
          </p:nvPr>
        </p:nvSpPr>
        <p:spPr>
          <a:xfrm>
            <a:off x="304810" y="259300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The Pledge to End Diabetes Stigma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5" name="Google Shape;305;g26d68913e64_0_168"/>
          <p:cNvSpPr txBox="1"/>
          <p:nvPr/>
        </p:nvSpPr>
        <p:spPr>
          <a:xfrm>
            <a:off x="575750" y="1295400"/>
            <a:ext cx="6540600" cy="3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2400"/>
              <a:buFont typeface="Cabin"/>
              <a:buChar char="●"/>
            </a:pPr>
            <a:r>
              <a:rPr b="0" i="0" lang="en-US" sz="27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The Pledge has received </a:t>
            </a:r>
            <a:endParaRPr b="0" i="0" sz="2700" u="none" cap="none" strike="noStrike">
              <a:solidFill>
                <a:srgbClr val="09325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2700"/>
              <a:buFont typeface="Cabin"/>
              <a:buChar char="○"/>
            </a:pPr>
            <a:r>
              <a:rPr b="0" i="0" lang="en-US" sz="27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2630+ Individual endorsements</a:t>
            </a:r>
            <a:endParaRPr b="0" i="0" sz="2700" u="none" cap="none" strike="noStrike">
              <a:solidFill>
                <a:srgbClr val="09325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2700"/>
              <a:buFont typeface="Cabin"/>
              <a:buChar char="○"/>
            </a:pPr>
            <a:r>
              <a:rPr b="0" i="0" lang="en-US" sz="27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300+ Organizational endorsements</a:t>
            </a:r>
            <a:endParaRPr b="0" i="0" sz="2700" u="none" cap="none" strike="noStrike">
              <a:solidFill>
                <a:srgbClr val="09325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2400"/>
              <a:buFont typeface="Cabin"/>
              <a:buChar char="●"/>
            </a:pPr>
            <a:r>
              <a:rPr b="0" i="0" lang="en-US" sz="27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People in over 100 countries have signed on!</a:t>
            </a:r>
            <a:endParaRPr b="0" i="0" sz="2700" u="none" cap="none" strike="noStrike">
              <a:solidFill>
                <a:srgbClr val="09325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256"/>
              </a:buClr>
              <a:buSzPts val="2400"/>
              <a:buFont typeface="Cabin"/>
              <a:buChar char="●"/>
            </a:pPr>
            <a:r>
              <a:rPr b="0" i="0" lang="en-US" sz="27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Learn more at EndDiabetesStigma.org and share on social media using #EndDiabetesStigma</a:t>
            </a:r>
            <a:endParaRPr b="0" i="0" sz="2700" u="none" cap="none" strike="noStrike">
              <a:solidFill>
                <a:srgbClr val="093256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d68913e64_0_254"/>
          <p:cNvSpPr txBox="1"/>
          <p:nvPr>
            <p:ph type="title"/>
          </p:nvPr>
        </p:nvSpPr>
        <p:spPr>
          <a:xfrm>
            <a:off x="838200" y="26093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000">
                <a:latin typeface="Cabin"/>
                <a:ea typeface="Cabin"/>
                <a:cs typeface="Cabin"/>
                <a:sym typeface="Cabin"/>
              </a:rPr>
              <a:t>The dStigmatize Resource Library</a:t>
            </a:r>
            <a:endParaRPr sz="7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48a09ab02_0_6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Disclosures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5" name="Google Shape;115;g1d48a09ab02_0_6"/>
          <p:cNvSpPr txBox="1"/>
          <p:nvPr>
            <p:ph idx="1" type="body"/>
          </p:nvPr>
        </p:nvSpPr>
        <p:spPr>
          <a:xfrm>
            <a:off x="323375" y="1523925"/>
            <a:ext cx="11548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 Medium"/>
              <a:buChar char="•"/>
            </a:pPr>
            <a:r>
              <a:rPr lang="en-US">
                <a:latin typeface="Cabin Medium"/>
                <a:ea typeface="Cabin Medium"/>
                <a:cs typeface="Cabin Medium"/>
                <a:sym typeface="Cabin Medium"/>
              </a:rPr>
              <a:t>No personal disclosures</a:t>
            </a:r>
            <a:endParaRPr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 Medium"/>
              <a:buChar char="•"/>
            </a:pPr>
            <a:r>
              <a:rPr lang="en-US">
                <a:latin typeface="Cabin Medium"/>
                <a:ea typeface="Cabin Medium"/>
                <a:cs typeface="Cabin Medium"/>
                <a:sym typeface="Cabin Medium"/>
              </a:rPr>
              <a:t>The diaTribe Foundation and the dStigmatize program have received funding from Abbott, </a:t>
            </a:r>
            <a:r>
              <a:rPr lang="en-US">
                <a:latin typeface="Cabin Medium"/>
                <a:ea typeface="Cabin Medium"/>
                <a:cs typeface="Cabin Medium"/>
                <a:sym typeface="Cabin Medium"/>
              </a:rPr>
              <a:t>AstraZeneca, BI-Lilly, </a:t>
            </a:r>
            <a:r>
              <a:rPr lang="en-US">
                <a:latin typeface="Cabin Medium"/>
                <a:ea typeface="Cabin Medium"/>
                <a:cs typeface="Cabin Medium"/>
                <a:sym typeface="Cabin Medium"/>
              </a:rPr>
              <a:t>Genentech, Insulet, Lilly, and One Drop for the dStigmatize Program.</a:t>
            </a:r>
            <a:endParaRPr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26d68913e64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225" y="767700"/>
            <a:ext cx="6403675" cy="48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6d68913e64_0_34"/>
          <p:cNvSpPr txBox="1"/>
          <p:nvPr/>
        </p:nvSpPr>
        <p:spPr>
          <a:xfrm>
            <a:off x="397450" y="588225"/>
            <a:ext cx="846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dStigmatize</a:t>
            </a:r>
            <a:endParaRPr b="1" i="0" sz="4000" u="none" cap="none" strike="noStrike">
              <a:solidFill>
                <a:srgbClr val="09325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Resource Library:</a:t>
            </a:r>
            <a:endParaRPr b="1" i="0" sz="4000" u="none" cap="none" strike="noStrike">
              <a:solidFill>
                <a:srgbClr val="09325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19" name="Google Shape;319;g26d68913e64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775" y="2264350"/>
            <a:ext cx="2993899" cy="29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d68913e64_0_260"/>
          <p:cNvSpPr txBox="1"/>
          <p:nvPr>
            <p:ph type="title"/>
          </p:nvPr>
        </p:nvSpPr>
        <p:spPr>
          <a:xfrm>
            <a:off x="838200" y="24858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000">
                <a:latin typeface="Cabin"/>
                <a:ea typeface="Cabin"/>
                <a:cs typeface="Cabin"/>
                <a:sym typeface="Cabin"/>
              </a:rPr>
              <a:t>Tackling Complex Conversations in the Clinic</a:t>
            </a:r>
            <a:endParaRPr sz="7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d68913e64_0_17"/>
          <p:cNvSpPr txBox="1"/>
          <p:nvPr/>
        </p:nvSpPr>
        <p:spPr>
          <a:xfrm>
            <a:off x="435925" y="362075"/>
            <a:ext cx="846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Language Matters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g26d68913e64_0_17"/>
          <p:cNvGrpSpPr/>
          <p:nvPr/>
        </p:nvGrpSpPr>
        <p:grpSpPr>
          <a:xfrm>
            <a:off x="1089653" y="1295370"/>
            <a:ext cx="4735132" cy="4495566"/>
            <a:chOff x="435925" y="1355175"/>
            <a:chExt cx="4902300" cy="4834982"/>
          </a:xfrm>
        </p:grpSpPr>
        <p:grpSp>
          <p:nvGrpSpPr>
            <p:cNvPr id="333" name="Google Shape;333;g26d68913e64_0_17"/>
            <p:cNvGrpSpPr/>
            <p:nvPr/>
          </p:nvGrpSpPr>
          <p:grpSpPr>
            <a:xfrm>
              <a:off x="435925" y="1934475"/>
              <a:ext cx="4325505" cy="4255682"/>
              <a:chOff x="1474262" y="768299"/>
              <a:chExt cx="3833988" cy="3664900"/>
            </a:xfrm>
          </p:grpSpPr>
          <p:pic>
            <p:nvPicPr>
              <p:cNvPr id="334" name="Google Shape;334;g26d68913e64_0_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2752"/>
              <a:stretch/>
            </p:blipFill>
            <p:spPr>
              <a:xfrm>
                <a:off x="1474262" y="768299"/>
                <a:ext cx="3833983" cy="2742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Google Shape;335;g26d68913e64_0_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697"/>
              <a:stretch/>
            </p:blipFill>
            <p:spPr>
              <a:xfrm>
                <a:off x="1474275" y="3511199"/>
                <a:ext cx="3833975" cy="92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6" name="Google Shape;336;g26d68913e64_0_17"/>
            <p:cNvSpPr txBox="1"/>
            <p:nvPr/>
          </p:nvSpPr>
          <p:spPr>
            <a:xfrm>
              <a:off x="435925" y="1355175"/>
              <a:ext cx="4902300" cy="5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093256"/>
                  </a:solidFill>
                  <a:latin typeface="Cabin"/>
                  <a:ea typeface="Cabin"/>
                  <a:cs typeface="Cabin"/>
                  <a:sym typeface="Cabin"/>
                </a:rPr>
                <a:t>Choose to use language that is: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26d68913e64_0_17"/>
            <p:cNvSpPr/>
            <p:nvPr/>
          </p:nvSpPr>
          <p:spPr>
            <a:xfrm>
              <a:off x="2941175" y="2716425"/>
              <a:ext cx="243600" cy="371700"/>
            </a:xfrm>
            <a:prstGeom prst="rect">
              <a:avLst/>
            </a:prstGeom>
            <a:solidFill>
              <a:srgbClr val="CBD4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g26d68913e64_0_17"/>
            <p:cNvSpPr/>
            <p:nvPr/>
          </p:nvSpPr>
          <p:spPr>
            <a:xfrm>
              <a:off x="3952450" y="3753325"/>
              <a:ext cx="243600" cy="371700"/>
            </a:xfrm>
            <a:prstGeom prst="rect">
              <a:avLst/>
            </a:prstGeom>
            <a:solidFill>
              <a:srgbClr val="395F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g26d68913e64_0_17"/>
            <p:cNvSpPr/>
            <p:nvPr/>
          </p:nvSpPr>
          <p:spPr>
            <a:xfrm>
              <a:off x="2941175" y="4456925"/>
              <a:ext cx="243600" cy="371700"/>
            </a:xfrm>
            <a:prstGeom prst="rect">
              <a:avLst/>
            </a:prstGeom>
            <a:solidFill>
              <a:srgbClr val="CF55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g26d68913e64_0_17"/>
            <p:cNvSpPr/>
            <p:nvPr/>
          </p:nvSpPr>
          <p:spPr>
            <a:xfrm>
              <a:off x="2877075" y="5818450"/>
              <a:ext cx="243600" cy="371700"/>
            </a:xfrm>
            <a:prstGeom prst="rect">
              <a:avLst/>
            </a:prstGeom>
            <a:solidFill>
              <a:srgbClr val="0F17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1" name="Google Shape;341;g26d68913e64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749075"/>
            <a:ext cx="4821300" cy="477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d68913e64_0_216"/>
          <p:cNvSpPr/>
          <p:nvPr/>
        </p:nvSpPr>
        <p:spPr>
          <a:xfrm>
            <a:off x="942775" y="1524000"/>
            <a:ext cx="9577800" cy="886500"/>
          </a:xfrm>
          <a:prstGeom prst="roundRect">
            <a:avLst>
              <a:gd fmla="val 16667" name="adj"/>
            </a:avLst>
          </a:prstGeom>
          <a:solidFill>
            <a:srgbClr val="395F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Be mindful of the stigma associated with insulin use.</a:t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8" name="Google Shape;348;g26d68913e64_0_216"/>
          <p:cNvSpPr/>
          <p:nvPr/>
        </p:nvSpPr>
        <p:spPr>
          <a:xfrm>
            <a:off x="942775" y="4275100"/>
            <a:ext cx="7955100" cy="1120200"/>
          </a:xfrm>
          <a:prstGeom prst="roundRect">
            <a:avLst>
              <a:gd fmla="val 16667" name="adj"/>
            </a:avLst>
          </a:prstGeom>
          <a:solidFill>
            <a:srgbClr val="09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Emphasize that medications are just one tool in a person’s toolbox.</a:t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9" name="Google Shape;349;g26d68913e64_0_216"/>
          <p:cNvSpPr/>
          <p:nvPr/>
        </p:nvSpPr>
        <p:spPr>
          <a:xfrm>
            <a:off x="942775" y="2583563"/>
            <a:ext cx="9577800" cy="1526100"/>
          </a:xfrm>
          <a:prstGeom prst="roundRect">
            <a:avLst>
              <a:gd fmla="val 16667" name="adj"/>
            </a:avLst>
          </a:prstGeom>
          <a:solidFill>
            <a:srgbClr val="CF55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Avoid using overly technical language or language commonly used in electronic health records in conversations with people with diabetes.</a:t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0" name="Google Shape;350;g26d68913e64_0_216"/>
          <p:cNvSpPr txBox="1"/>
          <p:nvPr/>
        </p:nvSpPr>
        <p:spPr>
          <a:xfrm>
            <a:off x="435925" y="362075"/>
            <a:ext cx="104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Discussing Diabetes-Related Medications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26d68913e64_0_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3050" y="4109850"/>
            <a:ext cx="1946675" cy="17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26d68913e64_0_183"/>
          <p:cNvPicPr preferRelativeResize="0"/>
          <p:nvPr/>
        </p:nvPicPr>
        <p:blipFill rotWithShape="1">
          <a:blip r:embed="rId3">
            <a:alphaModFix/>
          </a:blip>
          <a:srcRect b="0" l="0" r="0" t="7260"/>
          <a:stretch/>
        </p:blipFill>
        <p:spPr>
          <a:xfrm>
            <a:off x="9404450" y="4108249"/>
            <a:ext cx="2368450" cy="18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6d68913e64_0_183"/>
          <p:cNvSpPr/>
          <p:nvPr/>
        </p:nvSpPr>
        <p:spPr>
          <a:xfrm>
            <a:off x="942775" y="1524000"/>
            <a:ext cx="9577800" cy="1120200"/>
          </a:xfrm>
          <a:prstGeom prst="roundRect">
            <a:avLst>
              <a:gd fmla="val 16667" name="adj"/>
            </a:avLst>
          </a:prstGeom>
          <a:solidFill>
            <a:srgbClr val="CBD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Ask lots of questions, be an active listener, and share in the decision-making.</a:t>
            </a:r>
            <a:endParaRPr b="0" i="0" sz="2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9" name="Google Shape;359;g26d68913e64_0_183"/>
          <p:cNvSpPr/>
          <p:nvPr/>
        </p:nvSpPr>
        <p:spPr>
          <a:xfrm>
            <a:off x="942775" y="4275100"/>
            <a:ext cx="7955100" cy="1120200"/>
          </a:xfrm>
          <a:prstGeom prst="roundRect">
            <a:avLst>
              <a:gd fmla="val 16667" name="adj"/>
            </a:avLst>
          </a:prstGeom>
          <a:solidFill>
            <a:srgbClr val="CF55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Acknowledge the psychosocial impact of using diabetes-related technology.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0" name="Google Shape;360;g26d68913e64_0_183"/>
          <p:cNvSpPr/>
          <p:nvPr/>
        </p:nvSpPr>
        <p:spPr>
          <a:xfrm>
            <a:off x="942775" y="2899550"/>
            <a:ext cx="9577800" cy="1120200"/>
          </a:xfrm>
          <a:prstGeom prst="roundRect">
            <a:avLst>
              <a:gd fmla="val 16667" name="adj"/>
            </a:avLst>
          </a:prstGeom>
          <a:solidFill>
            <a:srgbClr val="395F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Avoid “gatekeeping” certain devices or diabetes-related technology.</a:t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1" name="Google Shape;361;g26d68913e64_0_183"/>
          <p:cNvSpPr txBox="1"/>
          <p:nvPr/>
        </p:nvSpPr>
        <p:spPr>
          <a:xfrm>
            <a:off x="435925" y="362075"/>
            <a:ext cx="104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Discussing Diabetes Devices and Technology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d68913e64_0_229"/>
          <p:cNvSpPr txBox="1"/>
          <p:nvPr/>
        </p:nvSpPr>
        <p:spPr>
          <a:xfrm>
            <a:off x="435925" y="362075"/>
            <a:ext cx="104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93256"/>
                </a:solidFill>
                <a:latin typeface="Cabin"/>
                <a:ea typeface="Cabin"/>
                <a:cs typeface="Cabin"/>
                <a:sym typeface="Cabin"/>
              </a:rPr>
              <a:t>Discussing Diabetes-Related Complications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6d68913e64_0_229"/>
          <p:cNvSpPr/>
          <p:nvPr/>
        </p:nvSpPr>
        <p:spPr>
          <a:xfrm>
            <a:off x="942775" y="1295400"/>
            <a:ext cx="9577800" cy="1379400"/>
          </a:xfrm>
          <a:prstGeom prst="roundRect">
            <a:avLst>
              <a:gd fmla="val 16667" name="adj"/>
            </a:avLst>
          </a:prstGeom>
          <a:solidFill>
            <a:srgbClr val="CF55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 aware that certain complications can be particularly scary: eye complications, neuropathy and amputation, and kidney complications.</a:t>
            </a:r>
            <a:endParaRPr b="0" i="0" sz="2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9" name="Google Shape;369;g26d68913e64_0_229"/>
          <p:cNvSpPr/>
          <p:nvPr/>
        </p:nvSpPr>
        <p:spPr>
          <a:xfrm>
            <a:off x="942775" y="3863200"/>
            <a:ext cx="9577800" cy="1515000"/>
          </a:xfrm>
          <a:prstGeom prst="roundRect">
            <a:avLst>
              <a:gd fmla="val 16667" name="adj"/>
            </a:avLst>
          </a:prstGeom>
          <a:solidFill>
            <a:srgbClr val="CBD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Enter conversations with respect, hope, and positivity. Often, people are looking for simple explanations and clear directions that highlight collaboration.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0" name="Google Shape;370;g26d68913e64_0_229"/>
          <p:cNvSpPr/>
          <p:nvPr/>
        </p:nvSpPr>
        <p:spPr>
          <a:xfrm>
            <a:off x="942775" y="2899550"/>
            <a:ext cx="9577800" cy="738900"/>
          </a:xfrm>
          <a:prstGeom prst="roundRect">
            <a:avLst>
              <a:gd fmla="val 16667" name="adj"/>
            </a:avLst>
          </a:prstGeom>
          <a:solidFill>
            <a:srgbClr val="09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Avoid using fear or scare tactics to motivate behavior changes.</a:t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d68913e64_0_266"/>
          <p:cNvSpPr txBox="1"/>
          <p:nvPr>
            <p:ph type="title"/>
          </p:nvPr>
        </p:nvSpPr>
        <p:spPr>
          <a:xfrm>
            <a:off x="838200" y="24858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000">
                <a:latin typeface="Cabin"/>
                <a:ea typeface="Cabin"/>
                <a:cs typeface="Cabin"/>
                <a:sym typeface="Cabin"/>
              </a:rPr>
              <a:t>Q&amp;A</a:t>
            </a:r>
            <a:endParaRPr sz="7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b0b9bd675_0_517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Join the growing movement – It’s easy!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3" name="Google Shape;383;g11b0b9bd675_0_517"/>
          <p:cNvSpPr txBox="1"/>
          <p:nvPr>
            <p:ph idx="1" type="body"/>
          </p:nvPr>
        </p:nvSpPr>
        <p:spPr>
          <a:xfrm>
            <a:off x="323385" y="1523924"/>
            <a:ext cx="1144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We are creating a </a:t>
            </a:r>
            <a:r>
              <a:rPr b="1" lang="en-US">
                <a:solidFill>
                  <a:srgbClr val="FC6625"/>
                </a:solidFill>
                <a:latin typeface="Cabin"/>
                <a:ea typeface="Cabin"/>
                <a:cs typeface="Cabin"/>
                <a:sym typeface="Cabin"/>
              </a:rPr>
              <a:t>culture of compassion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 that helps people with diabetes live well with a serious but manageable condition.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Contact me: </a:t>
            </a:r>
            <a:r>
              <a:rPr lang="en-US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matthew.garza@diaTribe.org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 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4" name="Google Shape;384;g11b0b9bd675_0_517"/>
          <p:cNvSpPr/>
          <p:nvPr/>
        </p:nvSpPr>
        <p:spPr>
          <a:xfrm>
            <a:off x="731100" y="3437950"/>
            <a:ext cx="4850700" cy="224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BD4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the Pledge to End Diabetes Stigma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FC6625"/>
                </a:solidFill>
                <a:latin typeface="Calibri"/>
                <a:ea typeface="Calibri"/>
                <a:cs typeface="Calibri"/>
                <a:sym typeface="Calibri"/>
              </a:rPr>
              <a:t>EndDiabetesStigma.org</a:t>
            </a:r>
            <a:endParaRPr b="1" i="0" sz="2100" u="none" cap="none" strike="noStrike">
              <a:solidFill>
                <a:srgbClr val="FC66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11b0b9bd675_0_517"/>
          <p:cNvSpPr/>
          <p:nvPr/>
        </p:nvSpPr>
        <p:spPr>
          <a:xfrm>
            <a:off x="5963500" y="3437950"/>
            <a:ext cx="5809500" cy="224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BD4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 the dStigmatize Resource Library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FC6625"/>
                </a:solidFill>
                <a:latin typeface="Calibri"/>
                <a:ea typeface="Calibri"/>
                <a:cs typeface="Calibri"/>
                <a:sym typeface="Calibri"/>
              </a:rPr>
              <a:t>dStigmatize.org/resources</a:t>
            </a:r>
            <a:endParaRPr b="1" i="0" sz="2100" u="none" cap="none" strike="noStrike">
              <a:solidFill>
                <a:srgbClr val="FC66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g11b0b9bd675_0_5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2775" y="4441425"/>
            <a:ext cx="1110950" cy="111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on a white background&#10;&#10;Description automatically generated" id="387" name="Google Shape;387;g11b0b9bd675_0_5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7581" y="4388038"/>
            <a:ext cx="1217744" cy="12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2cfd94e881_0_103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References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4" name="Google Shape;394;g22cfd94e881_0_103"/>
          <p:cNvSpPr txBox="1"/>
          <p:nvPr>
            <p:ph idx="1" type="body"/>
          </p:nvPr>
        </p:nvSpPr>
        <p:spPr>
          <a:xfrm>
            <a:off x="323385" y="1253399"/>
            <a:ext cx="1144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Speight, J., Holmes-Truscott, E., Garza, M., Scibilia, R., Wagner, S., Kato, A., ... &amp; Skinner, T. C. (2024). Bringing an end to diabetes stigma and discrimination: an international consensus statement on evidence and recommendations. The Lancet Diabetes &amp; Endocrinology, 12(1), 61-82.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Schabert, J., Browne, J. L., Mosely, K., &amp; Speight, J. (2013). Social stigma in diabetes. The Patient-Patient-Centered Outcomes Research, 6(1), 1-10.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Speight J, Holmes-Truscott E, Scibilia R, Black T (2021). Diabetes: Stigma, blame and shame. Diabetes Australia, Canberra.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Browne, J. L., Ventura, A., Mosely, K., &amp; Speight, J. (2014). 'I'm not a druggie, I'm just a diabetic': a qualitative study of stigma from the perspective of adults with type 1 diabetes. BMJ open, 4(7), e005625. 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Speight, J., Skinner, T. C., Dunning, T., Black, T., Kilov, G., Lee, C., ... &amp; Johnson, G. (2021). Our language matters: Improving communication with and about people with diabetes. A position statement by Diabetes Australia. Diabetes Research and Clinical Practice, 173, 108655.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Dickinson, J. K., Guzman, S. J., Maryniuk, M. D., O’Brian, C. A., Kadohiro, J. K., Jackson, R. A., ... &amp; Funnell, M. M. (2017). The use of language in diabetes care and education. Diabetes Care, 40(12), 1790-1799.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Skinner, T. C., Joensen, L., &amp; Parkin, T. (2020). Twenty‐five years of diabetes distress research. Diabetic Medicine, 37(3), 393-400.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•"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Dennick K, Sturt J, et al. High rates of elevated diabetes distress in research populations: a systematic review and meta-analysis. International Diabetes Nursing. 2015;12(3):93-107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06f8d7528_0_19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Who are we?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2" name="Google Shape;122;g2f06f8d7528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975" y="3575339"/>
            <a:ext cx="2174324" cy="217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f06f8d7528_0_19"/>
          <p:cNvSpPr txBox="1"/>
          <p:nvPr>
            <p:ph idx="1" type="body"/>
          </p:nvPr>
        </p:nvSpPr>
        <p:spPr>
          <a:xfrm>
            <a:off x="4294325" y="1377025"/>
            <a:ext cx="76848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The diaTribe Foundation: We’re a small nonprofit focused on helping people with diabetes through education and advocacy.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We have three main programs: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diaTribe Learn - </a:t>
            </a:r>
            <a:r>
              <a:rPr lang="en-US" sz="2700" u="sng">
                <a:solidFill>
                  <a:schemeClr val="hlink"/>
                </a:solidFill>
                <a:latin typeface="Cabin Medium"/>
                <a:ea typeface="Cabin Medium"/>
                <a:cs typeface="Cabin Medium"/>
                <a:sym typeface="Cabin Medium"/>
                <a:hlinkClick r:id="rId4"/>
              </a:rPr>
              <a:t>www.diatribe.org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dStigmatize - </a:t>
            </a:r>
            <a:r>
              <a:rPr lang="en-US" sz="2700" u="sng">
                <a:solidFill>
                  <a:schemeClr val="hlink"/>
                </a:solidFill>
                <a:latin typeface="Cabin Medium"/>
                <a:ea typeface="Cabin Medium"/>
                <a:cs typeface="Cabin Medium"/>
                <a:sym typeface="Cabin Medium"/>
                <a:hlinkClick r:id="rId5"/>
              </a:rPr>
              <a:t>www.dstigmatize.org</a:t>
            </a: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Time in Range Coalition - </a:t>
            </a:r>
            <a:r>
              <a:rPr lang="en-US" sz="2700" u="sng">
                <a:solidFill>
                  <a:schemeClr val="hlink"/>
                </a:solidFill>
                <a:latin typeface="Cabin Medium"/>
                <a:ea typeface="Cabin Medium"/>
                <a:cs typeface="Cabin Medium"/>
                <a:sym typeface="Cabin Medium"/>
                <a:hlinkClick r:id="rId6"/>
              </a:rPr>
              <a:t>www.TimeinRange.org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24" name="Google Shape;124;g2f06f8d7528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275" y="1215577"/>
            <a:ext cx="3397726" cy="224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f06f8d7528_0_19"/>
          <p:cNvSpPr txBox="1"/>
          <p:nvPr>
            <p:ph idx="1" type="body"/>
          </p:nvPr>
        </p:nvSpPr>
        <p:spPr>
          <a:xfrm>
            <a:off x="0" y="5749675"/>
            <a:ext cx="50211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 Medium"/>
                <a:ea typeface="Cabin Medium"/>
                <a:cs typeface="Cabin Medium"/>
                <a:sym typeface="Cabin Medium"/>
              </a:rPr>
              <a:t>Matthew Garza</a:t>
            </a:r>
            <a:endParaRPr sz="16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bin Medium"/>
                <a:ea typeface="Cabin Medium"/>
                <a:cs typeface="Cabin Medium"/>
                <a:sym typeface="Cabin Medium"/>
              </a:rPr>
              <a:t>dStigmatize Director</a:t>
            </a:r>
            <a:endParaRPr sz="1600"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48a09ab02_0_13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What will we be covering?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2" name="Google Shape;132;g1d48a09ab02_0_13"/>
          <p:cNvSpPr txBox="1"/>
          <p:nvPr>
            <p:ph idx="1" type="body"/>
          </p:nvPr>
        </p:nvSpPr>
        <p:spPr>
          <a:xfrm>
            <a:off x="323385" y="1523924"/>
            <a:ext cx="1144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55441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Diabetes Stigma and Diabetes Distress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What are they?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How are they related?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What is their impact on people with diabetes?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What can we do to address </a:t>
            </a: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diabetes</a:t>
            </a: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 stigma and distress?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Bringing an End to Diabetes Stigma – An International Consensus 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The dStigmatize Resource Library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Tackling complex conversations in the clinic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  <a:p>
            <a:pPr indent="-355441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037"/>
              <a:buFont typeface="Cabin Medium"/>
              <a:buChar char="•"/>
            </a:pPr>
            <a:r>
              <a:rPr lang="en-US" sz="2700">
                <a:latin typeface="Cabin Medium"/>
                <a:ea typeface="Cabin Medium"/>
                <a:cs typeface="Cabin Medium"/>
                <a:sym typeface="Cabin Medium"/>
              </a:rPr>
              <a:t>Q&amp;A</a:t>
            </a:r>
            <a:endParaRPr sz="2700"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d68913e64_0_242"/>
          <p:cNvSpPr txBox="1"/>
          <p:nvPr>
            <p:ph type="title"/>
          </p:nvPr>
        </p:nvSpPr>
        <p:spPr>
          <a:xfrm>
            <a:off x="838200" y="25589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000">
                <a:latin typeface="Cabin"/>
                <a:ea typeface="Cabin"/>
                <a:cs typeface="Cabin"/>
                <a:sym typeface="Cabin"/>
              </a:rPr>
              <a:t>Diabetes Stigma and Diabetes Distress</a:t>
            </a:r>
            <a:endParaRPr sz="7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b0b9bd675_0_0"/>
          <p:cNvSpPr txBox="1"/>
          <p:nvPr>
            <p:ph type="title"/>
          </p:nvPr>
        </p:nvSpPr>
        <p:spPr>
          <a:xfrm>
            <a:off x="857250" y="992600"/>
            <a:ext cx="10490100" cy="44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640">
                <a:latin typeface="Cabin"/>
                <a:ea typeface="Cabin"/>
                <a:cs typeface="Cabin"/>
                <a:sym typeface="Cabin"/>
              </a:rPr>
              <a:t>ADDRESSING DIABETES STIGMA IS AN ESSENTIAL MISSING ELEMENT OF EFFECTIVE DIABETES CARE</a:t>
            </a:r>
            <a:endParaRPr sz="664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Google Shape;145;g11b0b9bd675_0_0"/>
          <p:cNvSpPr/>
          <p:nvPr/>
        </p:nvSpPr>
        <p:spPr>
          <a:xfrm>
            <a:off x="731100" y="898075"/>
            <a:ext cx="10936200" cy="44667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d68913e64_0_0"/>
          <p:cNvSpPr/>
          <p:nvPr/>
        </p:nvSpPr>
        <p:spPr>
          <a:xfrm rot="5400000">
            <a:off x="6270050" y="404498"/>
            <a:ext cx="4099800" cy="634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95F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6d68913e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000" y="1383300"/>
            <a:ext cx="3665277" cy="43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6d68913e64_0_0"/>
          <p:cNvSpPr txBox="1"/>
          <p:nvPr/>
        </p:nvSpPr>
        <p:spPr>
          <a:xfrm>
            <a:off x="5376360" y="1544113"/>
            <a:ext cx="5887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C6625"/>
                </a:solidFill>
                <a:latin typeface="Cabin"/>
                <a:ea typeface="Cabin"/>
                <a:cs typeface="Cabin"/>
                <a:sym typeface="Cabin"/>
              </a:rPr>
              <a:t>Diabetes stigma</a:t>
            </a:r>
            <a:r>
              <a:rPr b="0" i="0" lang="en-US" sz="2800" u="none" cap="none" strike="noStrike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 refers to negative social judgments, stereotypes, and prejudices about diabetes, or about a person due to their diabetes. </a:t>
            </a:r>
            <a:endParaRPr b="0" i="0" sz="2800" u="none" cap="none" strike="noStrike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Diabetes stigma becomes </a:t>
            </a:r>
            <a:r>
              <a:rPr b="0" i="0" lang="en-US" sz="2800" u="none" cap="none" strike="noStrike">
                <a:solidFill>
                  <a:srgbClr val="FC6625"/>
                </a:solidFill>
                <a:latin typeface="Cabin"/>
                <a:ea typeface="Cabin"/>
                <a:cs typeface="Cabin"/>
                <a:sym typeface="Cabin"/>
              </a:rPr>
              <a:t>discrimination</a:t>
            </a:r>
            <a:r>
              <a:rPr b="0" i="0" lang="en-US" sz="2800" u="none" cap="none" strike="noStrike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 when it is used in unfair or prejudicial treatment towards a person with diabetes.</a:t>
            </a:r>
            <a:endParaRPr b="0" i="0" sz="2800" u="none" cap="none" strike="noStrike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4" name="Google Shape;154;g26d68913e64_0_0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What is diabetes stigma?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ffb2632e_0_0"/>
          <p:cNvSpPr/>
          <p:nvPr/>
        </p:nvSpPr>
        <p:spPr>
          <a:xfrm flipH="1" rot="-5400000">
            <a:off x="1673925" y="380500"/>
            <a:ext cx="4099800" cy="639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C66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79ffb2632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524425" y="1383238"/>
            <a:ext cx="3762550" cy="43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79ffb2632e_0_0"/>
          <p:cNvSpPr txBox="1"/>
          <p:nvPr/>
        </p:nvSpPr>
        <p:spPr>
          <a:xfrm>
            <a:off x="901475" y="1759451"/>
            <a:ext cx="5887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95F8F"/>
                </a:solidFill>
                <a:latin typeface="Cabin"/>
                <a:ea typeface="Cabin"/>
                <a:cs typeface="Cabin"/>
                <a:sym typeface="Cabin"/>
              </a:rPr>
              <a:t>Diabetes </a:t>
            </a:r>
            <a:r>
              <a:rPr lang="en-US" sz="2800">
                <a:solidFill>
                  <a:srgbClr val="395F8F"/>
                </a:solidFill>
                <a:latin typeface="Cabin"/>
                <a:ea typeface="Cabin"/>
                <a:cs typeface="Cabin"/>
                <a:sym typeface="Cabin"/>
              </a:rPr>
              <a:t>distress</a:t>
            </a:r>
            <a:r>
              <a:rPr lang="en-US" sz="2800">
                <a:solidFill>
                  <a:srgbClr val="FC662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refers to the emotional distress that results specifically from the demands of the condition itself, such as the relentless daily self-management required.</a:t>
            </a:r>
            <a:endParaRPr sz="2800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Diabetes distress is not the same thing as </a:t>
            </a:r>
            <a:r>
              <a:rPr lang="en-US" sz="2800">
                <a:solidFill>
                  <a:srgbClr val="395F8F"/>
                </a:solidFill>
                <a:latin typeface="Cabin"/>
                <a:ea typeface="Cabin"/>
                <a:cs typeface="Cabin"/>
                <a:sym typeface="Cabin"/>
              </a:rPr>
              <a:t>clinical anxiety or depression</a:t>
            </a:r>
            <a:r>
              <a:rPr lang="en-US" sz="2800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800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3" name="Google Shape;163;g279ffb2632e_0_0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What is diabetes distress?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4" name="Google Shape;164;g279ffb2632e_0_0"/>
          <p:cNvSpPr/>
          <p:nvPr/>
        </p:nvSpPr>
        <p:spPr>
          <a:xfrm rot="198213">
            <a:off x="7854725" y="1705986"/>
            <a:ext cx="3321419" cy="2201478"/>
          </a:xfrm>
          <a:prstGeom prst="rect">
            <a:avLst/>
          </a:prstGeom>
          <a:solidFill>
            <a:srgbClr val="FC66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79ffb2632e_0_0"/>
          <p:cNvSpPr txBox="1"/>
          <p:nvPr/>
        </p:nvSpPr>
        <p:spPr>
          <a:xfrm rot="192258">
            <a:off x="8071205" y="1851883"/>
            <a:ext cx="3000191" cy="22471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1 in 5</a:t>
            </a:r>
            <a:endParaRPr b="1" sz="3100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4F5F9"/>
                </a:solidFill>
                <a:latin typeface="Cabin"/>
                <a:ea typeface="Cabin"/>
                <a:cs typeface="Cabin"/>
                <a:sym typeface="Cabin"/>
              </a:rPr>
              <a:t>people with diabetes report severe levels of diabetes distress</a:t>
            </a:r>
            <a:endParaRPr sz="2500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4F5F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06f8d7528_0_94"/>
          <p:cNvSpPr txBox="1"/>
          <p:nvPr>
            <p:ph type="title"/>
          </p:nvPr>
        </p:nvSpPr>
        <p:spPr>
          <a:xfrm>
            <a:off x="323385" y="365125"/>
            <a:ext cx="11441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What does diabetes stigma look like?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2" name="Google Shape;172;g2f06f8d7528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225" y="1524000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g2f06f8d7528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813" y="1524000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g2f06f8d7528_0_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0425" y="1524000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g2f06f8d7528_0_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7850" y="3955475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g2f06f8d7528_0_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7513" y="3898000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g2f06f8d7528_0_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02013" y="2711000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g2f06f8d7528_0_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68163" y="3898000"/>
            <a:ext cx="1714500" cy="17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C662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g2f06f8d7528_0_94"/>
          <p:cNvSpPr txBox="1"/>
          <p:nvPr>
            <p:ph idx="1" type="body"/>
          </p:nvPr>
        </p:nvSpPr>
        <p:spPr>
          <a:xfrm>
            <a:off x="273075" y="3351338"/>
            <a:ext cx="28428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Interactions with others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0" name="Google Shape;180;g2f06f8d7528_0_94"/>
          <p:cNvSpPr txBox="1"/>
          <p:nvPr>
            <p:ph idx="1" type="body"/>
          </p:nvPr>
        </p:nvSpPr>
        <p:spPr>
          <a:xfrm>
            <a:off x="3194675" y="3351325"/>
            <a:ext cx="28428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Internalized stigma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1" name="Google Shape;181;g2f06f8d7528_0_94"/>
          <p:cNvSpPr txBox="1"/>
          <p:nvPr>
            <p:ph idx="1" type="body"/>
          </p:nvPr>
        </p:nvSpPr>
        <p:spPr>
          <a:xfrm>
            <a:off x="6116275" y="3351325"/>
            <a:ext cx="28428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 the media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2" name="Google Shape;182;g2f06f8d7528_0_94"/>
          <p:cNvSpPr txBox="1"/>
          <p:nvPr>
            <p:ph idx="1" type="body"/>
          </p:nvPr>
        </p:nvSpPr>
        <p:spPr>
          <a:xfrm>
            <a:off x="3194675" y="5725313"/>
            <a:ext cx="28428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 our language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3" name="Google Shape;183;g2f06f8d7528_0_94"/>
          <p:cNvSpPr txBox="1"/>
          <p:nvPr>
            <p:ph idx="1" type="body"/>
          </p:nvPr>
        </p:nvSpPr>
        <p:spPr>
          <a:xfrm>
            <a:off x="323363" y="5725325"/>
            <a:ext cx="28428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 health settings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4" name="Google Shape;184;g2f06f8d7528_0_94"/>
          <p:cNvSpPr txBox="1"/>
          <p:nvPr>
            <p:ph idx="1" type="body"/>
          </p:nvPr>
        </p:nvSpPr>
        <p:spPr>
          <a:xfrm>
            <a:off x="9037863" y="4595825"/>
            <a:ext cx="28428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 the diabetes community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g2f06f8d7528_0_94"/>
          <p:cNvSpPr txBox="1"/>
          <p:nvPr>
            <p:ph idx="1" type="body"/>
          </p:nvPr>
        </p:nvSpPr>
        <p:spPr>
          <a:xfrm>
            <a:off x="6001188" y="5725325"/>
            <a:ext cx="30426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US" sz="2000">
                <a:latin typeface="Cabin"/>
                <a:ea typeface="Cabin"/>
                <a:cs typeface="Cabin"/>
                <a:sym typeface="Cabin"/>
              </a:rPr>
              <a:t>In employment/education</a:t>
            </a:r>
            <a:endParaRPr sz="2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2021-05-06T00:30:46Z</dcterms:created>
  <dc:creator>Carla Nikkel</dc:creator>
</cp:coreProperties>
</file>