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62" r:id="rId9"/>
    <p:sldId id="270" r:id="rId10"/>
    <p:sldId id="268" r:id="rId11"/>
    <p:sldId id="267" r:id="rId12"/>
    <p:sldId id="263" r:id="rId13"/>
    <p:sldId id="264" r:id="rId14"/>
    <p:sldId id="265" r:id="rId15"/>
    <p:sldId id="266" r:id="rId16"/>
    <p:sldId id="271" r:id="rId17"/>
    <p:sldId id="273" r:id="rId18"/>
    <p:sldId id="276" r:id="rId19"/>
    <p:sldId id="277" r:id="rId20"/>
    <p:sldId id="274" r:id="rId21"/>
    <p:sldId id="275" r:id="rId22"/>
    <p:sldId id="279" r:id="rId23"/>
    <p:sldId id="272" r:id="rId24"/>
    <p:sldId id="278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54"/>
  </p:normalViewPr>
  <p:slideViewPr>
    <p:cSldViewPr snapToGrid="0">
      <p:cViewPr varScale="1">
        <p:scale>
          <a:sx n="93" d="100"/>
          <a:sy n="93" d="100"/>
        </p:scale>
        <p:origin x="216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8/6/24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8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6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0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0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8/6/24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8/6/24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8/6/24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69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8/6/24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8/6/24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24" r:id="rId6"/>
    <p:sldLayoutId id="2147483719" r:id="rId7"/>
    <p:sldLayoutId id="2147483720" r:id="rId8"/>
    <p:sldLayoutId id="2147483721" r:id="rId9"/>
    <p:sldLayoutId id="2147483723" r:id="rId10"/>
    <p:sldLayoutId id="214748372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503EC2-9213-DBFC-8856-4E10C51B5F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703" r="28338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978130-DF6E-780F-2CB8-0FA6B89B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371599"/>
            <a:ext cx="4762500" cy="2360429"/>
          </a:xfrm>
        </p:spPr>
        <p:txBody>
          <a:bodyPr>
            <a:normAutofit/>
          </a:bodyPr>
          <a:lstStyle/>
          <a:p>
            <a:r>
              <a:rPr lang="en-US" dirty="0"/>
              <a:t>Sick not Sick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877A7-A79F-200A-DBBE-E80B98FE57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114800"/>
            <a:ext cx="4762500" cy="1371601"/>
          </a:xfrm>
        </p:spPr>
        <p:txBody>
          <a:bodyPr>
            <a:normAutofit/>
          </a:bodyPr>
          <a:lstStyle/>
          <a:p>
            <a:r>
              <a:rPr lang="en-US" dirty="0"/>
              <a:t>C. Mateo Garcia, MD</a:t>
            </a:r>
          </a:p>
          <a:p>
            <a:r>
              <a:rPr lang="en-US" dirty="0"/>
              <a:t>UNM EMS Consortium</a:t>
            </a:r>
          </a:p>
        </p:txBody>
      </p:sp>
    </p:spTree>
    <p:extLst>
      <p:ext uri="{BB962C8B-B14F-4D97-AF65-F5344CB8AC3E}">
        <p14:creationId xmlns:p14="http://schemas.microsoft.com/office/powerpoint/2010/main" val="87810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Sick vs Less Sick</a:t>
            </a:r>
          </a:p>
        </p:txBody>
      </p:sp>
      <p:pic>
        <p:nvPicPr>
          <p:cNvPr id="4" name="Content Placeholder 3" descr="A person's arms folded on a white surface&#10;&#10;Description automatically generated">
            <a:extLst>
              <a:ext uri="{FF2B5EF4-FFF2-40B4-BE49-F238E27FC236}">
                <a16:creationId xmlns:a16="http://schemas.microsoft.com/office/drawing/2014/main" id="{7ECF5258-D294-8267-472A-214E08424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1674092"/>
            <a:ext cx="6096000" cy="350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223889"/>
            <a:ext cx="2705101" cy="2508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Sick vs Less Sick</a:t>
            </a:r>
          </a:p>
        </p:txBody>
      </p:sp>
      <p:pic>
        <p:nvPicPr>
          <p:cNvPr id="7" name="Content Placeholder 6" descr="An old person in a bus&#10;&#10;Description automatically generated">
            <a:extLst>
              <a:ext uri="{FF2B5EF4-FFF2-40B4-BE49-F238E27FC236}">
                <a16:creationId xmlns:a16="http://schemas.microsoft.com/office/drawing/2014/main" id="{93392F94-996B-C556-84AE-AE8161C80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" b="1726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5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8E3D5-2486-E07A-4DFF-4B3919F8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70868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sz="3200" i="1" dirty="0">
                <a:effectLst/>
                <a:latin typeface="Helvetica" pitchFamily="2" charset="0"/>
              </a:rPr>
              <a:t>Time sensitive situations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1F529-BAD9-32A7-2C31-925C81459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9259"/>
            <a:ext cx="9486901" cy="354064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Uncontrolled bleeding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Confused, lethargic, disoriented, or unresponsive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Unable to complete a sentence without catching breath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Other breathing difficulties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Severe pain or distress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Stroke-like symptoms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○ Off balance, trouble seeing, trouble speaking or slurred words, face droop,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one-sided numbness or weakness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Chest pain over age 35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Suicidal statements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i="1" dirty="0">
                <a:effectLst/>
                <a:latin typeface="Helvetica" pitchFamily="2" charset="0"/>
              </a:rPr>
              <a:t>● At your discretion if patient appears to need immediate evaluation</a:t>
            </a:r>
            <a:endParaRPr lang="en-US" sz="16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7900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E1247-A109-E589-0E3A-A0C95427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1338500"/>
            <a:ext cx="9486901" cy="3451067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We should assume every patient is or has potential to become sick.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Then let evidence prove to us they are less likely to be critically ill.</a:t>
            </a:r>
          </a:p>
        </p:txBody>
      </p:sp>
    </p:spTree>
    <p:extLst>
      <p:ext uri="{BB962C8B-B14F-4D97-AF65-F5344CB8AC3E}">
        <p14:creationId xmlns:p14="http://schemas.microsoft.com/office/powerpoint/2010/main" val="591020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ood human figure">
            <a:extLst>
              <a:ext uri="{FF2B5EF4-FFF2-40B4-BE49-F238E27FC236}">
                <a16:creationId xmlns:a16="http://schemas.microsoft.com/office/drawing/2014/main" id="{3955233A-46B7-BF08-2D15-E298B244F9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6" r="52109" b="-1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C8268-E666-0878-62BD-BDF7C4C7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599"/>
            <a:ext cx="47625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 how do we do that?</a:t>
            </a:r>
          </a:p>
        </p:txBody>
      </p:sp>
    </p:spTree>
    <p:extLst>
      <p:ext uri="{BB962C8B-B14F-4D97-AF65-F5344CB8AC3E}">
        <p14:creationId xmlns:p14="http://schemas.microsoft.com/office/powerpoint/2010/main" val="2538230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8FE12-B5D5-B63B-9B40-CA24290D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687878"/>
            <a:ext cx="8115299" cy="12654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Vital signs are vital.</a:t>
            </a:r>
          </a:p>
        </p:txBody>
      </p:sp>
      <p:pic>
        <p:nvPicPr>
          <p:cNvPr id="7" name="Graphic 6" descr="Heartbeat">
            <a:extLst>
              <a:ext uri="{FF2B5EF4-FFF2-40B4-BE49-F238E27FC236}">
                <a16:creationId xmlns:a16="http://schemas.microsoft.com/office/drawing/2014/main" id="{00FA5A97-D740-308E-69FC-5F0D7E094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7102" y="1371600"/>
            <a:ext cx="2223727" cy="2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3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4CEA73-511D-5710-9192-4BEE36BA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9" y="685799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What are your vital signs?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3EDBC-3463-2119-24D1-9D175B5B5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49" y="1951072"/>
            <a:ext cx="9486901" cy="39659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Appearance – This is only used to Rule in critical illness, cannot rule out!</a:t>
            </a:r>
          </a:p>
          <a:p>
            <a:r>
              <a:rPr lang="en-US" dirty="0"/>
              <a:t>Airway (can they talk or phonate, any weird noises?)</a:t>
            </a:r>
          </a:p>
          <a:p>
            <a:pPr lvl="1"/>
            <a:r>
              <a:rPr lang="en-US" dirty="0"/>
              <a:t>Oxygen saturation</a:t>
            </a:r>
          </a:p>
          <a:p>
            <a:r>
              <a:rPr lang="en-US" dirty="0"/>
              <a:t>Breathing (respiratory rate, depth, effort, accessory muscle use</a:t>
            </a:r>
          </a:p>
          <a:p>
            <a:pPr lvl="1"/>
            <a:r>
              <a:rPr lang="en-US" dirty="0"/>
              <a:t>Oxygen saturation</a:t>
            </a:r>
          </a:p>
          <a:p>
            <a:r>
              <a:rPr lang="en-US" dirty="0"/>
              <a:t>Heart Rate (Pulse, EKG- rate, Rhythm, ST elevation)</a:t>
            </a:r>
          </a:p>
          <a:p>
            <a:r>
              <a:rPr lang="en-US" dirty="0"/>
              <a:t>Blood Pressure (High, Low, Normal- What does this mean)</a:t>
            </a:r>
          </a:p>
          <a:p>
            <a:r>
              <a:rPr lang="en-US" dirty="0"/>
              <a:t>Capnography</a:t>
            </a:r>
          </a:p>
          <a:p>
            <a:r>
              <a:rPr lang="en-US" dirty="0"/>
              <a:t>Mentation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F40D-9A6C-057F-CADA-00F1E807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A set of vital signs</a:t>
            </a:r>
          </a:p>
        </p:txBody>
      </p:sp>
      <p:pic>
        <p:nvPicPr>
          <p:cNvPr id="5" name="Content Placeholder 4" descr="A person running on a track&#10;&#10;Description automatically generated">
            <a:extLst>
              <a:ext uri="{FF2B5EF4-FFF2-40B4-BE49-F238E27FC236}">
                <a16:creationId xmlns:a16="http://schemas.microsoft.com/office/drawing/2014/main" id="{85C6DB0E-1F3B-7D83-7358-C91203007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062" y="2206625"/>
            <a:ext cx="5095976" cy="3540125"/>
          </a:xfrm>
        </p:spPr>
      </p:pic>
    </p:spTree>
    <p:extLst>
      <p:ext uri="{BB962C8B-B14F-4D97-AF65-F5344CB8AC3E}">
        <p14:creationId xmlns:p14="http://schemas.microsoft.com/office/powerpoint/2010/main" val="443589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F40D-9A6C-057F-CADA-00F1E807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Guinness World record holder Aaron Yoder</a:t>
            </a:r>
          </a:p>
        </p:txBody>
      </p:sp>
      <p:pic>
        <p:nvPicPr>
          <p:cNvPr id="5" name="Content Placeholder 4" descr="A person running on a track&#10;&#10;Description automatically generated">
            <a:extLst>
              <a:ext uri="{FF2B5EF4-FFF2-40B4-BE49-F238E27FC236}">
                <a16:creationId xmlns:a16="http://schemas.microsoft.com/office/drawing/2014/main" id="{85C6DB0E-1F3B-7D83-7358-C91203007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062" y="2206625"/>
            <a:ext cx="5095976" cy="3540125"/>
          </a:xfrm>
        </p:spPr>
      </p:pic>
    </p:spTree>
    <p:extLst>
      <p:ext uri="{BB962C8B-B14F-4D97-AF65-F5344CB8AC3E}">
        <p14:creationId xmlns:p14="http://schemas.microsoft.com/office/powerpoint/2010/main" val="348576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F40D-9A6C-057F-CADA-00F1E8073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Single vs multiple sets of vital signs</a:t>
            </a:r>
          </a:p>
        </p:txBody>
      </p:sp>
      <p:pic>
        <p:nvPicPr>
          <p:cNvPr id="7" name="Picture 6" descr="A graph paper with a red dot&#10;&#10;Description automatically generated">
            <a:extLst>
              <a:ext uri="{FF2B5EF4-FFF2-40B4-BE49-F238E27FC236}">
                <a16:creationId xmlns:a16="http://schemas.microsoft.com/office/drawing/2014/main" id="{B0553031-2629-CC48-E4EB-F0387D597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07092"/>
            <a:ext cx="3273136" cy="3154544"/>
          </a:xfrm>
          <a:prstGeom prst="rect">
            <a:avLst/>
          </a:prstGeom>
        </p:spPr>
      </p:pic>
      <p:pic>
        <p:nvPicPr>
          <p:cNvPr id="11" name="Picture 10" descr="A paper airplane flying over a graph&#10;&#10;Description automatically generated">
            <a:extLst>
              <a:ext uri="{FF2B5EF4-FFF2-40B4-BE49-F238E27FC236}">
                <a16:creationId xmlns:a16="http://schemas.microsoft.com/office/drawing/2014/main" id="{275CB0C6-B261-1725-03C8-5496000F4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752" y="2407092"/>
            <a:ext cx="5981016" cy="31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99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F3493-863F-79EE-8613-2B73335B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916382" cy="4114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Objectives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F8C9-1988-4CB3-C62E-A5398B84A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963" y="1757547"/>
            <a:ext cx="5631357" cy="3877709"/>
          </a:xfrm>
        </p:spPr>
        <p:txBody>
          <a:bodyPr anchor="ctr">
            <a:normAutofit/>
          </a:bodyPr>
          <a:lstStyle/>
          <a:p>
            <a:r>
              <a:rPr lang="en-US" sz="2000" i="1" dirty="0">
                <a:effectLst/>
                <a:latin typeface="Helvetica" pitchFamily="2" charset="0"/>
              </a:rPr>
              <a:t>Appreciate signs of “the Critically Sick” patients (easier)</a:t>
            </a:r>
          </a:p>
          <a:p>
            <a:r>
              <a:rPr lang="en-US" sz="2000" i="1" dirty="0">
                <a:effectLst/>
                <a:latin typeface="Helvetica" pitchFamily="2" charset="0"/>
              </a:rPr>
              <a:t>Discuss and gain appreciation that Patients don’t always immediately reveal the truth of whether or not they are “critically sick” (harder)</a:t>
            </a:r>
          </a:p>
          <a:p>
            <a:r>
              <a:rPr lang="en-US" sz="2000" i="1" dirty="0">
                <a:latin typeface="Helvetica" pitchFamily="2" charset="0"/>
              </a:rPr>
              <a:t>Learn about obvious signs of illness we must detect</a:t>
            </a:r>
          </a:p>
          <a:p>
            <a:r>
              <a:rPr lang="en-US" sz="2000" i="1" dirty="0">
                <a:effectLst/>
                <a:latin typeface="Helvetica" pitchFamily="2" charset="0"/>
              </a:rPr>
              <a:t>Think about the less obvious signs and what to do in those situations.</a:t>
            </a:r>
          </a:p>
          <a:p>
            <a:endParaRPr lang="en-US" sz="2000" dirty="0">
              <a:effectLst/>
              <a:latin typeface="Helvetica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174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B64C04-5C04-2239-4ADF-80968814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595327"/>
            <a:ext cx="8115299" cy="20573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One set of vitals is a</a:t>
            </a:r>
            <a:r>
              <a:rPr lang="en-US" sz="3300" kern="1200" cap="all" spc="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snapshot in time</a:t>
            </a:r>
            <a:r>
              <a:rPr lang="en-US" sz="33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but is incomplete.</a:t>
            </a:r>
          </a:p>
        </p:txBody>
      </p:sp>
      <p:pic>
        <p:nvPicPr>
          <p:cNvPr id="6" name="Graphic 5" descr="Heart with Pulse">
            <a:extLst>
              <a:ext uri="{FF2B5EF4-FFF2-40B4-BE49-F238E27FC236}">
                <a16:creationId xmlns:a16="http://schemas.microsoft.com/office/drawing/2014/main" id="{31C9F105-A8E5-A96E-90FC-C04522C98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77102" y="1371600"/>
            <a:ext cx="2223727" cy="222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6F7C09B-DBA8-4350-A63F-29BFFD234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D36A4C-72B1-4E93-8EA9-AA442697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C2D9D9-0B98-1879-2C83-66DB29B46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1"/>
            <a:ext cx="40386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Normal Blood Pressure Range?</a:t>
            </a:r>
          </a:p>
        </p:txBody>
      </p:sp>
      <p:pic>
        <p:nvPicPr>
          <p:cNvPr id="6" name="Picture 5" descr="A chart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4EE33652-616F-792C-71B6-F6A9DE43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092" y="685800"/>
            <a:ext cx="37856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47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DCB3397-6B53-4A3E-AE3D-5A64D8876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556730-3C78-4763-9148-6FC33C05C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883CB-2E61-7584-E38E-EDCDE683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434541"/>
            <a:ext cx="9486900" cy="10518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Normal only matters in appropriate context</a:t>
            </a:r>
          </a:p>
        </p:txBody>
      </p:sp>
      <p:pic>
        <p:nvPicPr>
          <p:cNvPr id="7" name="Picture 6" descr="A person walking outside wearing a purple shirt&#10;&#10;Description automatically generated">
            <a:extLst>
              <a:ext uri="{FF2B5EF4-FFF2-40B4-BE49-F238E27FC236}">
                <a16:creationId xmlns:a16="http://schemas.microsoft.com/office/drawing/2014/main" id="{D7BDBC98-61DB-A194-720D-E9730063A3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86" r="17274"/>
          <a:stretch/>
        </p:blipFill>
        <p:spPr>
          <a:xfrm>
            <a:off x="1371600" y="1371601"/>
            <a:ext cx="2705100" cy="2743199"/>
          </a:xfrm>
          <a:prstGeom prst="rect">
            <a:avLst/>
          </a:prstGeom>
        </p:spPr>
      </p:pic>
      <p:pic>
        <p:nvPicPr>
          <p:cNvPr id="9" name="Picture 8" descr="A baby with a stethoscope on its back&#10;&#10;Description automatically generated">
            <a:extLst>
              <a:ext uri="{FF2B5EF4-FFF2-40B4-BE49-F238E27FC236}">
                <a16:creationId xmlns:a16="http://schemas.microsoft.com/office/drawing/2014/main" id="{69E09F6C-A1A1-E33F-019F-B7F80F1788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983" r="9893" b="3"/>
          <a:stretch/>
        </p:blipFill>
        <p:spPr>
          <a:xfrm>
            <a:off x="4762500" y="1371599"/>
            <a:ext cx="2705100" cy="27431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145A37-7211-4D06-EA89-2684B1AF0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8040" r="-1" b="-1"/>
          <a:stretch/>
        </p:blipFill>
        <p:spPr>
          <a:xfrm>
            <a:off x="8171334" y="1371600"/>
            <a:ext cx="2687166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04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1A910-D3AD-FF61-D3F7-C7E6E71A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1055734"/>
            <a:ext cx="8115299" cy="10104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Shock Index</a:t>
            </a:r>
          </a:p>
        </p:txBody>
      </p:sp>
      <p:pic>
        <p:nvPicPr>
          <p:cNvPr id="11" name="Content Placeholder 10" descr="A blackboard with white text&#10;&#10;Description automatically generated">
            <a:extLst>
              <a:ext uri="{FF2B5EF4-FFF2-40B4-BE49-F238E27FC236}">
                <a16:creationId xmlns:a16="http://schemas.microsoft.com/office/drawing/2014/main" id="{7DFC1012-7E01-4C0D-7507-A6AD4BF6A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817" y="2914312"/>
            <a:ext cx="8202366" cy="270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27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1A910-D3AD-FF61-D3F7-C7E6E71A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548" y="885406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sz="3600" dirty="0"/>
              <a:t>Shock Index</a:t>
            </a:r>
          </a:p>
        </p:txBody>
      </p:sp>
      <p:pic>
        <p:nvPicPr>
          <p:cNvPr id="5" name="Content Placeholder 4" descr="A graph with numbers and a arrow pointing at the rate&#10;&#10;Description automatically generated with medium confidence">
            <a:extLst>
              <a:ext uri="{FF2B5EF4-FFF2-40B4-BE49-F238E27FC236}">
                <a16:creationId xmlns:a16="http://schemas.microsoft.com/office/drawing/2014/main" id="{204A9B85-4AD8-899C-BCC1-404A381C5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4432" y="2344482"/>
            <a:ext cx="6483135" cy="3503421"/>
          </a:xfrm>
        </p:spPr>
      </p:pic>
    </p:spTree>
    <p:extLst>
      <p:ext uri="{BB962C8B-B14F-4D97-AF65-F5344CB8AC3E}">
        <p14:creationId xmlns:p14="http://schemas.microsoft.com/office/powerpoint/2010/main" val="2784689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B56EA8-39A5-B1BA-D189-9D6473B5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Sick Vital 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58CE6-1C36-83CB-CB1D-721528517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en-US" dirty="0"/>
              <a:t>Hypoxic</a:t>
            </a:r>
          </a:p>
          <a:p>
            <a:r>
              <a:rPr lang="en-US" dirty="0"/>
              <a:t>Tachypnea/bradypnea</a:t>
            </a:r>
          </a:p>
          <a:p>
            <a:r>
              <a:rPr lang="en-US" dirty="0"/>
              <a:t>Tachycardia/bradycardia</a:t>
            </a:r>
          </a:p>
          <a:p>
            <a:r>
              <a:rPr lang="en-US" dirty="0"/>
              <a:t>Hypotensive/hypertensive</a:t>
            </a:r>
          </a:p>
          <a:p>
            <a:r>
              <a:rPr lang="en-US" dirty="0"/>
              <a:t>Febrile</a:t>
            </a:r>
          </a:p>
          <a:p>
            <a:r>
              <a:rPr lang="en-US" dirty="0"/>
              <a:t>Diaphoresis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25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person's legs&#10;&#10;Description automatically generated">
            <a:extLst>
              <a:ext uri="{FF2B5EF4-FFF2-40B4-BE49-F238E27FC236}">
                <a16:creationId xmlns:a16="http://schemas.microsoft.com/office/drawing/2014/main" id="{FC9A9867-ECBB-297D-FD60-B2359D621D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639" r="12008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BB34D-854F-7742-09EE-76F2C78E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35" y="1371599"/>
            <a:ext cx="5130141" cy="43760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b="1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</a:t>
            </a:r>
            <a:r>
              <a:rPr lang="en-US" sz="44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4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Sick not Sick?</a:t>
            </a:r>
            <a:b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else would you like?</a:t>
            </a:r>
          </a:p>
        </p:txBody>
      </p:sp>
    </p:spTree>
    <p:extLst>
      <p:ext uri="{BB962C8B-B14F-4D97-AF65-F5344CB8AC3E}">
        <p14:creationId xmlns:p14="http://schemas.microsoft.com/office/powerpoint/2010/main" val="3133623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562CBAC1-AB48-0A99-5616-7EEAEF8E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FAF9F3F-2AF9-4108-A33C-05E0835A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29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76B0B4-EBCF-4292-BACF-A789A13B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4531E-EFFD-156A-2928-1F8872B85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14799"/>
            <a:ext cx="9486900" cy="11569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Questions may I answer</a:t>
            </a:r>
          </a:p>
        </p:txBody>
      </p:sp>
    </p:spTree>
    <p:extLst>
      <p:ext uri="{BB962C8B-B14F-4D97-AF65-F5344CB8AC3E}">
        <p14:creationId xmlns:p14="http://schemas.microsoft.com/office/powerpoint/2010/main" val="215955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AF9F3F-2AF9-4108-A33C-05E0835A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29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776B0B4-EBCF-4292-BACF-A789A13BB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5800 w 12192000"/>
              <a:gd name="connsiteY0" fmla="*/ 685800 h 6858000"/>
              <a:gd name="connsiteX1" fmla="*/ 685800 w 12192000"/>
              <a:gd name="connsiteY1" fmla="*/ 6172200 h 6858000"/>
              <a:gd name="connsiteX2" fmla="*/ 11506200 w 12192000"/>
              <a:gd name="connsiteY2" fmla="*/ 6172200 h 6858000"/>
              <a:gd name="connsiteX3" fmla="*/ 11506200 w 12192000"/>
              <a:gd name="connsiteY3" fmla="*/ 6858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85800" y="685800"/>
                </a:moveTo>
                <a:lnTo>
                  <a:pt x="685800" y="6172200"/>
                </a:lnTo>
                <a:lnTo>
                  <a:pt x="11506200" y="6172200"/>
                </a:lnTo>
                <a:lnTo>
                  <a:pt x="11506200" y="6858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Content Placeholder 14" descr="A statue of a person&#10;&#10;Description automatically generated">
            <a:extLst>
              <a:ext uri="{FF2B5EF4-FFF2-40B4-BE49-F238E27FC236}">
                <a16:creationId xmlns:a16="http://schemas.microsoft.com/office/drawing/2014/main" id="{8BEDEB4E-A656-33D3-FEF7-CB05248E6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986" b="24207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8BDDD-10AA-E656-8FCE-2A86A4E02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14799"/>
            <a:ext cx="9486900" cy="11569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cap="all" spc="3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Why does this skill matter?</a:t>
            </a:r>
          </a:p>
        </p:txBody>
      </p:sp>
    </p:spTree>
    <p:extLst>
      <p:ext uri="{BB962C8B-B14F-4D97-AF65-F5344CB8AC3E}">
        <p14:creationId xmlns:p14="http://schemas.microsoft.com/office/powerpoint/2010/main" val="378553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Sick vs Less Sick</a:t>
            </a:r>
          </a:p>
        </p:txBody>
      </p:sp>
      <p:pic>
        <p:nvPicPr>
          <p:cNvPr id="5" name="Content Placeholder 4" descr="A person with red eyes&#10;&#10;Description automatically generated">
            <a:extLst>
              <a:ext uri="{FF2B5EF4-FFF2-40B4-BE49-F238E27FC236}">
                <a16:creationId xmlns:a16="http://schemas.microsoft.com/office/drawing/2014/main" id="{1F395D29-CC04-D0D5-C30E-BDB52D6ED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4262" y="2206625"/>
            <a:ext cx="3161576" cy="3540125"/>
          </a:xfrm>
        </p:spPr>
      </p:pic>
    </p:spTree>
    <p:extLst>
      <p:ext uri="{BB962C8B-B14F-4D97-AF65-F5344CB8AC3E}">
        <p14:creationId xmlns:p14="http://schemas.microsoft.com/office/powerpoint/2010/main" val="351856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Sick vs Less Sick</a:t>
            </a:r>
          </a:p>
        </p:txBody>
      </p:sp>
      <p:pic>
        <p:nvPicPr>
          <p:cNvPr id="5" name="Content Placeholder 4" descr="A person with a mustache holding his hand on his chest&#10;&#10;Description automatically generated">
            <a:extLst>
              <a:ext uri="{FF2B5EF4-FFF2-40B4-BE49-F238E27FC236}">
                <a16:creationId xmlns:a16="http://schemas.microsoft.com/office/drawing/2014/main" id="{84409EF9-AFFA-8CDA-1663-66C6E1741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057" y="2206625"/>
            <a:ext cx="5317985" cy="3540125"/>
          </a:xfrm>
        </p:spPr>
      </p:pic>
    </p:spTree>
    <p:extLst>
      <p:ext uri="{BB962C8B-B14F-4D97-AF65-F5344CB8AC3E}">
        <p14:creationId xmlns:p14="http://schemas.microsoft.com/office/powerpoint/2010/main" val="48663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Sick vs Less Sick</a:t>
            </a:r>
          </a:p>
        </p:txBody>
      </p:sp>
      <p:pic>
        <p:nvPicPr>
          <p:cNvPr id="4" name="Google Shape;432;p40">
            <a:extLst>
              <a:ext uri="{FF2B5EF4-FFF2-40B4-BE49-F238E27FC236}">
                <a16:creationId xmlns:a16="http://schemas.microsoft.com/office/drawing/2014/main" id="{99F33CE5-F5AE-BF75-3629-2CFBF7A6D4C0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757558" y="2206625"/>
            <a:ext cx="2714983" cy="3540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691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9AD8D8-6365-578F-EFF2-91B9DDCD3B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1" r="9452"/>
          <a:stretch/>
        </p:blipFill>
        <p:spPr>
          <a:xfrm>
            <a:off x="20" y="10"/>
            <a:ext cx="4762480" cy="685798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71599"/>
            <a:ext cx="47625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Sick vs Less Sick</a:t>
            </a:r>
          </a:p>
        </p:txBody>
      </p:sp>
    </p:spTree>
    <p:extLst>
      <p:ext uri="{BB962C8B-B14F-4D97-AF65-F5344CB8AC3E}">
        <p14:creationId xmlns:p14="http://schemas.microsoft.com/office/powerpoint/2010/main" val="396385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F642132-805A-497E-9C84-8D6774339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E7F1DA-407F-41FD-AC0F-D9CAD11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0" y="1371599"/>
            <a:ext cx="3390900" cy="2360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Sick vs Less Sick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1F967D-6F4A-5972-8B57-05EDE7FB4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8187" r="1" b="9689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AE3C4-A808-3DCB-54DA-062A3A79F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818" y="685801"/>
            <a:ext cx="3057379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Sick vs Less Sick</a:t>
            </a:r>
          </a:p>
        </p:txBody>
      </p:sp>
      <p:pic>
        <p:nvPicPr>
          <p:cNvPr id="4" name="Content Placeholder 3" descr="A person with a white beard&#10;&#10;Description automatically generated">
            <a:extLst>
              <a:ext uri="{FF2B5EF4-FFF2-40B4-BE49-F238E27FC236}">
                <a16:creationId xmlns:a16="http://schemas.microsoft.com/office/drawing/2014/main" id="{0A6C8BDF-71C4-DCCF-4892-9F36C5B5D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200" y="1257301"/>
            <a:ext cx="6096000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526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RightStep">
      <a:dk1>
        <a:srgbClr val="000000"/>
      </a:dk1>
      <a:lt1>
        <a:srgbClr val="FFFFFF"/>
      </a:lt1>
      <a:dk2>
        <a:srgbClr val="243641"/>
      </a:dk2>
      <a:lt2>
        <a:srgbClr val="E2E7E8"/>
      </a:lt2>
      <a:accent1>
        <a:srgbClr val="C4988C"/>
      </a:accent1>
      <a:accent2>
        <a:srgbClr val="B8A17A"/>
      </a:accent2>
      <a:accent3>
        <a:srgbClr val="A4A67B"/>
      </a:accent3>
      <a:accent4>
        <a:srgbClr val="90AA70"/>
      </a:accent4>
      <a:accent5>
        <a:srgbClr val="85AC7F"/>
      </a:accent5>
      <a:accent6>
        <a:srgbClr val="74B086"/>
      </a:accent6>
      <a:hlink>
        <a:srgbClr val="5B8B9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391</Words>
  <Application>Microsoft Macintosh PowerPoint</Application>
  <PresentationFormat>Widescreen</PresentationFormat>
  <Paragraphs>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Gill Sans MT</vt:lpstr>
      <vt:lpstr>Goudy Old Style</vt:lpstr>
      <vt:lpstr>Helvetica</vt:lpstr>
      <vt:lpstr>ClassicFrameVTI</vt:lpstr>
      <vt:lpstr>Sick not Sick</vt:lpstr>
      <vt:lpstr>Objectives</vt:lpstr>
      <vt:lpstr>Why does this skill matter?</vt:lpstr>
      <vt:lpstr>Sick vs Less Sick</vt:lpstr>
      <vt:lpstr>Sick vs Less Sick</vt:lpstr>
      <vt:lpstr>Sick vs Less Sick</vt:lpstr>
      <vt:lpstr>Sick vs Less Sick</vt:lpstr>
      <vt:lpstr>Sick vs Less Sick</vt:lpstr>
      <vt:lpstr>Sick vs Less Sick</vt:lpstr>
      <vt:lpstr>Sick vs Less Sick</vt:lpstr>
      <vt:lpstr>Sick vs Less Sick</vt:lpstr>
      <vt:lpstr>Time sensitive situations</vt:lpstr>
      <vt:lpstr>We should assume every patient is or has potential to become sick.    Then let evidence prove to us they are less likely to be critically ill.</vt:lpstr>
      <vt:lpstr>So how do we do that?</vt:lpstr>
      <vt:lpstr>Vital signs are vital.</vt:lpstr>
      <vt:lpstr>What are your vital signs?</vt:lpstr>
      <vt:lpstr>A set of vital signs</vt:lpstr>
      <vt:lpstr>Guinness World record holder Aaron Yoder</vt:lpstr>
      <vt:lpstr>Single vs multiple sets of vital signs</vt:lpstr>
      <vt:lpstr>One set of vitals is a snapshot in time but is incomplete.</vt:lpstr>
      <vt:lpstr>Normal Blood Pressure Range?</vt:lpstr>
      <vt:lpstr>Normal only matters in appropriate context</vt:lpstr>
      <vt:lpstr>Shock Index</vt:lpstr>
      <vt:lpstr>Shock Index</vt:lpstr>
      <vt:lpstr>Sick Vital signs</vt:lpstr>
      <vt:lpstr>CAse:  Sick not Sick?  What else would you like?</vt:lpstr>
      <vt:lpstr>What Questions may I answer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M Garcia</dc:creator>
  <cp:lastModifiedBy>Christian M Garcia</cp:lastModifiedBy>
  <cp:revision>1</cp:revision>
  <dcterms:created xsi:type="dcterms:W3CDTF">2024-08-06T20:30:51Z</dcterms:created>
  <dcterms:modified xsi:type="dcterms:W3CDTF">2024-08-06T21:46:37Z</dcterms:modified>
</cp:coreProperties>
</file>