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65"/>
  </p:notesMasterIdLst>
  <p:sldIdLst>
    <p:sldId id="256" r:id="rId5"/>
    <p:sldId id="378" r:id="rId6"/>
    <p:sldId id="257" r:id="rId7"/>
    <p:sldId id="364" r:id="rId8"/>
    <p:sldId id="354" r:id="rId9"/>
    <p:sldId id="669" r:id="rId10"/>
    <p:sldId id="355" r:id="rId11"/>
    <p:sldId id="379" r:id="rId12"/>
    <p:sldId id="261" r:id="rId13"/>
    <p:sldId id="262" r:id="rId14"/>
    <p:sldId id="331" r:id="rId15"/>
    <p:sldId id="264" r:id="rId16"/>
    <p:sldId id="263" r:id="rId17"/>
    <p:sldId id="266" r:id="rId18"/>
    <p:sldId id="380" r:id="rId19"/>
    <p:sldId id="341" r:id="rId20"/>
    <p:sldId id="298" r:id="rId21"/>
    <p:sldId id="358" r:id="rId22"/>
    <p:sldId id="365" r:id="rId23"/>
    <p:sldId id="677" r:id="rId24"/>
    <p:sldId id="678" r:id="rId25"/>
    <p:sldId id="388" r:id="rId26"/>
    <p:sldId id="350" r:id="rId27"/>
    <p:sldId id="680" r:id="rId28"/>
    <p:sldId id="357" r:id="rId29"/>
    <p:sldId id="333" r:id="rId30"/>
    <p:sldId id="342" r:id="rId31"/>
    <p:sldId id="332" r:id="rId32"/>
    <p:sldId id="334" r:id="rId33"/>
    <p:sldId id="335" r:id="rId34"/>
    <p:sldId id="343" r:id="rId35"/>
    <p:sldId id="336" r:id="rId36"/>
    <p:sldId id="338" r:id="rId37"/>
    <p:sldId id="366" r:id="rId38"/>
    <p:sldId id="337" r:id="rId39"/>
    <p:sldId id="344" r:id="rId40"/>
    <p:sldId id="339" r:id="rId41"/>
    <p:sldId id="340" r:id="rId42"/>
    <p:sldId id="383" r:id="rId43"/>
    <p:sldId id="345" r:id="rId44"/>
    <p:sldId id="675" r:id="rId45"/>
    <p:sldId id="676" r:id="rId46"/>
    <p:sldId id="359" r:id="rId47"/>
    <p:sldId id="367" r:id="rId48"/>
    <p:sldId id="384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681" r:id="rId58"/>
    <p:sldId id="376" r:id="rId59"/>
    <p:sldId id="679" r:id="rId60"/>
    <p:sldId id="386" r:id="rId61"/>
    <p:sldId id="673" r:id="rId62"/>
    <p:sldId id="674" r:id="rId63"/>
    <p:sldId id="671" r:id="rId6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A530EE-AAB4-4255-AA7B-CF3EA5CCE8D2}" v="26" dt="2024-09-17T22:26:30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663"/>
  </p:normalViewPr>
  <p:slideViewPr>
    <p:cSldViewPr snapToGrid="0">
      <p:cViewPr>
        <p:scale>
          <a:sx n="134" d="100"/>
          <a:sy n="134" d="100"/>
        </p:scale>
        <p:origin x="-256" y="-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6-A648-A7AB-63D79D78ACC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F6-A648-A7AB-63D79D78ACC7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F6-A648-A7AB-63D79D78ACC7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F6-A648-A7AB-63D79D78ACC7}"/>
              </c:ext>
            </c:extLst>
          </c:dPt>
          <c:dLbls>
            <c:dLbl>
              <c:idx val="0"/>
              <c:layout>
                <c:manualLayout>
                  <c:x val="-0.24483114610673656"/>
                  <c:y val="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6-A648-A7AB-63D79D78ACC7}"/>
                </c:ext>
              </c:extLst>
            </c:dLbl>
            <c:dLbl>
              <c:idx val="1"/>
              <c:layout>
                <c:manualLayout>
                  <c:x val="0.156009842519685"/>
                  <c:y val="-0.164036891221930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F6-A648-A7AB-63D79D78ACC7}"/>
                </c:ext>
              </c:extLst>
            </c:dLbl>
            <c:dLbl>
              <c:idx val="2"/>
              <c:layout>
                <c:manualLayout>
                  <c:x val="0.2071078302712161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F6-A648-A7AB-63D79D78ACC7}"/>
                </c:ext>
              </c:extLst>
            </c:dLbl>
            <c:dLbl>
              <c:idx val="3"/>
              <c:layout>
                <c:manualLayout>
                  <c:x val="0.149682195975503"/>
                  <c:y val="0.17329542140565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F6-A648-A7AB-63D79D78A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Sheet1!$A$1:$A$4</c:f>
              <c:strCache>
                <c:ptCount val="4"/>
                <c:pt idx="0">
                  <c:v>RF+, CCP+</c:v>
                </c:pt>
                <c:pt idx="1">
                  <c:v>RF-, CCP -</c:v>
                </c:pt>
                <c:pt idx="2">
                  <c:v>RF+, CCP-</c:v>
                </c:pt>
                <c:pt idx="3">
                  <c:v>RF-, CCP+</c:v>
                </c:pt>
              </c:strCache>
            </c:strRef>
          </c:cat>
          <c:val>
            <c:numRef>
              <c:f>Sheet1!$B$1:$B$4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F6-A648-A7AB-63D79D78ACC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2D4C1-898D-CD46-9668-801912797340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D7A8F-266F-C64B-A6C7-E819100B0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Estimated I&amp;P 2-3x that of Anglo populations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D7A8F-266F-C64B-A6C7-E819100B066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9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3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21"/>
          </p:nvPr>
        </p:nvSpPr>
        <p:spPr>
          <a:xfrm>
            <a:off x="6393657" y="1223369"/>
            <a:ext cx="5226844" cy="574428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251" y="1919883"/>
            <a:ext cx="5453063" cy="4464844"/>
          </a:xfrm>
          <a:prstGeom prst="rect">
            <a:avLst/>
          </a:prstGeom>
        </p:spPr>
        <p:txBody>
          <a:bodyPr/>
          <a:lstStyle>
            <a:lvl1pPr marL="207608" indent="-207608">
              <a:spcBef>
                <a:spcPts val="949"/>
              </a:spcBef>
              <a:buSzPct val="65000"/>
              <a:defRPr sz="1582"/>
            </a:lvl1pPr>
            <a:lvl2pPr marL="415216" indent="-207608">
              <a:spcBef>
                <a:spcPts val="949"/>
              </a:spcBef>
              <a:buSzPct val="65000"/>
              <a:defRPr sz="1582"/>
            </a:lvl2pPr>
            <a:lvl3pPr marL="622823" indent="-207608">
              <a:spcBef>
                <a:spcPts val="949"/>
              </a:spcBef>
              <a:buSzPct val="65000"/>
              <a:defRPr sz="1582"/>
            </a:lvl3pPr>
            <a:lvl4pPr marL="830432" indent="-207608">
              <a:spcBef>
                <a:spcPts val="949"/>
              </a:spcBef>
              <a:buSzPct val="65000"/>
              <a:defRPr sz="1582"/>
            </a:lvl4pPr>
            <a:lvl5pPr marL="1038039" indent="-207608">
              <a:spcBef>
                <a:spcPts val="949"/>
              </a:spcBef>
              <a:buSzPct val="65000"/>
              <a:defRPr sz="158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4917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41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3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9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3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2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43BE-207E-7F4B-9F70-CD5923C347B6}" type="datetimeFigureOut">
              <a:rPr lang="en-US" smtClean="0"/>
              <a:t>9/20/24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101D-E22B-2747-888C-B2817775F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6DB0C-475C-69F4-B9EC-B01A9B5C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100">
                <a:solidFill>
                  <a:srgbClr val="FFFFFF"/>
                </a:solidFill>
              </a:rPr>
              <a:t>Indian Country ECHO</a:t>
            </a: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Grand Rounds</a:t>
            </a:r>
            <a:br>
              <a:rPr lang="en-US" sz="4100">
                <a:solidFill>
                  <a:srgbClr val="FFFFFF"/>
                </a:solidFill>
              </a:rPr>
            </a:br>
            <a:br>
              <a:rPr lang="en-US" sz="4100">
                <a:solidFill>
                  <a:srgbClr val="FFFFFF"/>
                </a:solidFill>
              </a:rPr>
            </a:br>
            <a:r>
              <a:rPr lang="en-US" sz="4100">
                <a:solidFill>
                  <a:srgbClr val="FFFFFF"/>
                </a:solidFill>
              </a:rPr>
              <a:t>Rheumatoid Arthritis: Introduction to Diagnosis and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307D2-360B-5C51-9CE5-296EFE10E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September 23, 2024</a:t>
            </a:r>
            <a:endParaRPr lang="en-US" dirty="0"/>
          </a:p>
          <a:p>
            <a:pPr algn="l"/>
            <a:r>
              <a:rPr lang="en-US" dirty="0"/>
              <a:t>Wendy Grant MD</a:t>
            </a:r>
          </a:p>
        </p:txBody>
      </p:sp>
    </p:spTree>
    <p:extLst>
      <p:ext uri="{BB962C8B-B14F-4D97-AF65-F5344CB8AC3E}">
        <p14:creationId xmlns:p14="http://schemas.microsoft.com/office/powerpoint/2010/main" val="8172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ontent Placeholder 1"/>
          <p:cNvSpPr txBox="1"/>
          <p:nvPr/>
        </p:nvSpPr>
        <p:spPr>
          <a:xfrm>
            <a:off x="3635398" y="2247195"/>
            <a:ext cx="4442637" cy="32101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413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defRPr sz="48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lang="en-US" sz="2400">
                <a:latin typeface="+mj-lt"/>
              </a:rPr>
              <a:t>Pima (1989)</a:t>
            </a:r>
          </a:p>
          <a:p>
            <a:pPr marL="570230" lvl="2" indent="-228600" defTabSz="914400">
              <a:lnSpc>
                <a:spcPct val="90000"/>
              </a:lnSpc>
              <a:spcBef>
                <a:spcPts val="375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lang="en-US" sz="2400">
                <a:latin typeface="+mj-lt"/>
              </a:rPr>
              <a:t>3.2% male</a:t>
            </a:r>
          </a:p>
          <a:p>
            <a:pPr marL="570230" lvl="2" indent="-228600" defTabSz="914400">
              <a:lnSpc>
                <a:spcPct val="90000"/>
              </a:lnSpc>
              <a:spcBef>
                <a:spcPts val="375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lang="en-US" sz="2400">
                <a:latin typeface="+mj-lt"/>
              </a:rPr>
              <a:t>7.0% female</a:t>
            </a:r>
          </a:p>
          <a:p>
            <a:pPr marL="570230" lvl="2" indent="-228600" defTabSz="914400">
              <a:lnSpc>
                <a:spcPct val="90000"/>
              </a:lnSpc>
              <a:spcBef>
                <a:spcPts val="375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endParaRPr lang="en-US" sz="2400">
              <a:latin typeface="+mj-lt"/>
            </a:endParaRPr>
          </a:p>
          <a:p>
            <a:pPr indent="-228600" defTabSz="914400">
              <a:lnSpc>
                <a:spcPct val="90000"/>
              </a:lnSpc>
              <a:spcBef>
                <a:spcPts val="413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defRPr sz="48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lang="en-US" sz="2400">
                <a:latin typeface="+mj-lt"/>
              </a:rPr>
              <a:t>Chippewa (1981,1983)</a:t>
            </a:r>
          </a:p>
          <a:p>
            <a:pPr lvl="1" indent="-228600" defTabSz="914400">
              <a:lnSpc>
                <a:spcPct val="90000"/>
              </a:lnSpc>
              <a:spcBef>
                <a:spcPts val="413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defRPr sz="48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lang="en-US" sz="2400">
                <a:latin typeface="+mj-lt"/>
              </a:rPr>
              <a:t>4.8% male</a:t>
            </a:r>
          </a:p>
          <a:p>
            <a:pPr marL="570230" lvl="2" indent="-228600" defTabSz="914400">
              <a:lnSpc>
                <a:spcPct val="90000"/>
              </a:lnSpc>
              <a:spcBef>
                <a:spcPts val="375"/>
              </a:spcBef>
              <a:buClr>
                <a:srgbClr val="31B6FD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lang="en-US" sz="2400">
                <a:latin typeface="+mj-lt"/>
              </a:rPr>
              <a:t>8.2 % female</a:t>
            </a:r>
          </a:p>
          <a:p>
            <a:pPr marL="205740" lvl="1" indent="-228600" defTabSz="9144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endParaRPr lang="en-US" sz="2400"/>
          </a:p>
        </p:txBody>
      </p:sp>
      <p:sp>
        <p:nvSpPr>
          <p:cNvPr id="205" name="Slide Number Placeholder 1"/>
          <p:cNvSpPr txBox="1">
            <a:spLocks noGrp="1"/>
          </p:cNvSpPr>
          <p:nvPr>
            <p:ph type="sldNum" sz="quarter" idx="12"/>
          </p:nvPr>
        </p:nvSpPr>
        <p:spPr>
          <a:xfrm>
            <a:off x="9091182" y="6356350"/>
            <a:ext cx="1929384" cy="3651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def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371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73E87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defRPr>
            </a:lvl1pPr>
            <a:lvl2pPr marL="0" marR="0" indent="3429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858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0287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3716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7145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0574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4003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7432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 defTabSz="914400" hangingPunct="1">
              <a:spcAft>
                <a:spcPts val="600"/>
              </a:spcAft>
            </a:pPr>
            <a:fld id="{86CB4B4D-7CA3-9044-876B-883B54F8677D}" type="slidenum">
              <a:rPr lang="en-US" sz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pPr algn="r" defTabSz="914400" hangingPunct="1">
                <a:spcAft>
                  <a:spcPts val="600"/>
                </a:spcAft>
              </a:pPr>
              <a:t>10</a:t>
            </a:fld>
            <a:endParaRPr lang="en-US" sz="1200">
              <a:solidFill>
                <a:schemeClr val="tx1">
                  <a:alpha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6" name="TextBox 4"/>
          <p:cNvSpPr txBox="1"/>
          <p:nvPr/>
        </p:nvSpPr>
        <p:spPr>
          <a:xfrm>
            <a:off x="2464544" y="5856213"/>
            <a:ext cx="6218305" cy="500137"/>
          </a:xfrm>
          <a:prstGeom prst="rect">
            <a:avLst/>
          </a:prstGeom>
          <a:solidFill>
            <a:srgbClr val="FFFFFF"/>
          </a:solidFill>
          <a:ln w="25400">
            <a:solidFill>
              <a:srgbClr val="305D94"/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tIns="34290" bIns="34290">
            <a:spAutoFit/>
          </a:bodyPr>
          <a:lstStyle/>
          <a:p>
            <a:pPr>
              <a:spcAft>
                <a:spcPts val="600"/>
              </a:spcAft>
              <a:defRPr sz="2800">
                <a:solidFill>
                  <a:srgbClr val="C00000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1400" i="1" err="1">
                <a:solidFill>
                  <a:schemeClr val="tx1">
                    <a:lumMod val="95000"/>
                    <a:lumOff val="5000"/>
                  </a:schemeClr>
                </a:solidFill>
              </a:rPr>
              <a:t>DelPuente</a:t>
            </a:r>
            <a:r>
              <a:rPr sz="1400" i="1">
                <a:solidFill>
                  <a:schemeClr val="tx1">
                    <a:lumMod val="95000"/>
                    <a:lumOff val="5000"/>
                  </a:schemeClr>
                </a:solidFill>
              </a:rPr>
              <a:t> et al. High incidence and prevalence of rheumatoid arthritis in Pima Indians. Am J Epidemiol 1989; 129: 1170-8Harvey et al. Rheumatoid arthritis in a Chippewa Band. Arthritis Rheum 1981; 24: 717-21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E1C55D-A0F0-DD45-B962-0AFA455423D9}"/>
              </a:ext>
            </a:extLst>
          </p:cNvPr>
          <p:cNvSpPr txBox="1"/>
          <p:nvPr/>
        </p:nvSpPr>
        <p:spPr>
          <a:xfrm>
            <a:off x="1227501" y="640080"/>
            <a:ext cx="925843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ea typeface="Open Sans"/>
                <a:cs typeface="Open Sans"/>
              </a:rPr>
              <a:t>          RA Epidemiology among American Indians/Alaska Natives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A Epidemiology Among…"/>
          <p:cNvSpPr txBox="1">
            <a:spLocks noGrp="1"/>
          </p:cNvSpPr>
          <p:nvPr>
            <p:ph type="title"/>
          </p:nvPr>
        </p:nvSpPr>
        <p:spPr>
          <a:xfrm>
            <a:off x="841829" y="405943"/>
            <a:ext cx="10406742" cy="121402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88945">
              <a:spcBef>
                <a:spcPts val="492"/>
              </a:spcBef>
              <a:defRPr sz="3542"/>
            </a:pPr>
            <a:r>
              <a:rPr lang="en-US" sz="3200" b="1" dirty="0"/>
              <a:t>  </a:t>
            </a:r>
            <a:r>
              <a:rPr sz="3200" b="1" dirty="0"/>
              <a:t>RA Epidemiology Among</a:t>
            </a:r>
            <a:r>
              <a:rPr lang="en-US" sz="3200" b="1" dirty="0"/>
              <a:t> </a:t>
            </a:r>
            <a:r>
              <a:rPr sz="3200" b="1" dirty="0"/>
              <a:t>American Indians/Alaska Natives</a:t>
            </a:r>
          </a:p>
        </p:txBody>
      </p:sp>
      <p:pic>
        <p:nvPicPr>
          <p:cNvPr id="165" name="Screen Shot 2020-02-09 at 22.01.00.png" descr="Screen Shot 2020-02-09 at 22.01.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229" y="1619964"/>
            <a:ext cx="7787541" cy="4708018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Peschken CA, Esdaile JM. Seminars in Arthritis and Rheum 1999;28:368–391."/>
          <p:cNvSpPr txBox="1"/>
          <p:nvPr/>
        </p:nvSpPr>
        <p:spPr>
          <a:xfrm>
            <a:off x="3031067" y="6414544"/>
            <a:ext cx="6634703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600"/>
            </a:lvl1pPr>
          </a:lstStyle>
          <a:p>
            <a:r>
              <a:rPr sz="1125" err="1"/>
              <a:t>Peschken</a:t>
            </a:r>
            <a:r>
              <a:rPr sz="1125"/>
              <a:t> CA, Esdaile JM. Seminars in Arthritis and Rheum 1999;28:368–391.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ADD1-427C-5D4F-9BC6-DF01D3C6D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526" y="2332701"/>
            <a:ext cx="1971675" cy="1910443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700">
                <a:solidFill>
                  <a:srgbClr val="FFFFFF"/>
                </a:solidFill>
              </a:rPr>
              <a:t>RA in Native American populations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420797CD-F646-CE4C-8078-70FA864EB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8820" y="1339850"/>
            <a:ext cx="5001860" cy="4176554"/>
          </a:xfrm>
          <a:prstGeom prst="rect">
            <a:avLst/>
          </a:prstGeom>
        </p:spPr>
      </p:pic>
      <p:sp>
        <p:nvSpPr>
          <p:cNvPr id="3" name="Pentagon 2">
            <a:extLst>
              <a:ext uri="{FF2B5EF4-FFF2-40B4-BE49-F238E27FC236}">
                <a16:creationId xmlns:a16="http://schemas.microsoft.com/office/drawing/2014/main" id="{F4FA470C-E22A-E34E-A94F-CFD691127F2F}"/>
              </a:ext>
            </a:extLst>
          </p:cNvPr>
          <p:cNvSpPr/>
          <p:nvPr/>
        </p:nvSpPr>
        <p:spPr>
          <a:xfrm>
            <a:off x="1975645" y="2051839"/>
            <a:ext cx="2802998" cy="2933040"/>
          </a:xfrm>
          <a:prstGeom prst="homePlate">
            <a:avLst/>
          </a:prstGeom>
          <a:solidFill>
            <a:srgbClr val="17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RA in Native American populations</a:t>
            </a:r>
            <a:endParaRPr lang="en-US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1022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ontent Placeholder 1"/>
          <p:cNvSpPr txBox="1"/>
          <p:nvPr/>
        </p:nvSpPr>
        <p:spPr>
          <a:xfrm>
            <a:off x="1097280" y="1344565"/>
            <a:ext cx="9473184" cy="492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91440" tIns="34290" rIns="91440" bIns="34290" anchor="t">
            <a:spAutoFit/>
          </a:bodyPr>
          <a:lstStyle/>
          <a:p>
            <a:pPr marL="0" lvl="1">
              <a:spcBef>
                <a:spcPts val="375"/>
              </a:spcBef>
              <a:buClr>
                <a:srgbClr val="31B6FD"/>
              </a:buClr>
              <a:buSzPct val="100000"/>
              <a:defRPr sz="44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2010 study comparing NAN patients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(Cree, Ojibway, Metis, Sioux, Dakota) </a:t>
            </a:r>
            <a:r>
              <a: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to white patients with RA</a:t>
            </a:r>
            <a:r>
              <a:rPr lang="en-US" sz="1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	</a:t>
            </a:r>
          </a:p>
          <a:p>
            <a:pPr marL="0" lvl="1">
              <a:spcBef>
                <a:spcPts val="375"/>
              </a:spcBef>
              <a:buClr>
                <a:srgbClr val="31B6FD"/>
              </a:buClr>
              <a:buSzPct val="100000"/>
              <a:defRPr sz="44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endParaRPr lang="en-US" sz="110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  <a:p>
            <a:pPr marL="0" lvl="1">
              <a:spcBef>
                <a:spcPts val="375"/>
              </a:spcBef>
              <a:buClr>
                <a:srgbClr val="31B6FD"/>
              </a:buClr>
              <a:buSzPct val="100000"/>
              <a:defRPr sz="44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20 years of follow up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  <a:p>
            <a:pPr marL="0" lvl="1">
              <a:spcBef>
                <a:spcPts val="375"/>
              </a:spcBef>
              <a:buClr>
                <a:srgbClr val="31B6FD"/>
              </a:buClr>
              <a:buSzPct val="100000"/>
              <a:defRPr sz="44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endParaRPr lang="en-US" sz="160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  <a:p>
            <a:pPr marL="0" lvl="1">
              <a:spcBef>
                <a:spcPts val="375"/>
              </a:spcBef>
              <a:buClr>
                <a:srgbClr val="31B6FD"/>
              </a:buClr>
              <a:buSzPct val="100000"/>
              <a:defRPr sz="44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In the NAN group:</a:t>
            </a:r>
          </a:p>
          <a:p>
            <a:pPr marL="229235" lvl="3">
              <a:spcBef>
                <a:spcPts val="300"/>
              </a:spcBef>
              <a:buClr>
                <a:srgbClr val="31B6FD"/>
              </a:buClr>
              <a:buSzPct val="100000"/>
              <a:defRPr sz="36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Younger age of onset 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  <a:p>
            <a:pPr marL="229235" lvl="3">
              <a:spcBef>
                <a:spcPts val="300"/>
              </a:spcBef>
              <a:buClr>
                <a:srgbClr val="31B6FD"/>
              </a:buClr>
              <a:buSzPct val="100000"/>
              <a:defRPr sz="36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Higher rate of RF positivity</a:t>
            </a:r>
          </a:p>
          <a:p>
            <a:pPr marL="229235" lvl="3">
              <a:spcBef>
                <a:spcPts val="300"/>
              </a:spcBef>
              <a:buClr>
                <a:srgbClr val="31B6FD"/>
              </a:buClr>
              <a:buSzPct val="100000"/>
              <a:defRPr sz="36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Higher rate of ANA positivity</a:t>
            </a:r>
          </a:p>
          <a:p>
            <a:pPr marL="229235" lvl="3">
              <a:spcBef>
                <a:spcPts val="300"/>
              </a:spcBef>
              <a:buClr>
                <a:srgbClr val="31B6FD"/>
              </a:buClr>
              <a:buSzPct val="100000"/>
              <a:defRPr sz="36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Higher lifetime number of DMARDs</a:t>
            </a:r>
          </a:p>
          <a:p>
            <a:pPr marL="229235" lvl="3">
              <a:spcBef>
                <a:spcPts val="300"/>
              </a:spcBef>
              <a:buClr>
                <a:srgbClr val="31B6FD"/>
              </a:buClr>
              <a:buSzPct val="100000"/>
              <a:defRPr sz="36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More frequent combination therapy</a:t>
            </a:r>
          </a:p>
          <a:p>
            <a:pPr marL="229235" lvl="3">
              <a:spcBef>
                <a:spcPts val="300"/>
              </a:spcBef>
              <a:buClr>
                <a:srgbClr val="31B6FD"/>
              </a:buClr>
              <a:buSzPct val="100000"/>
              <a:defRPr sz="3600">
                <a:solidFill>
                  <a:srgbClr val="073E87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Calibri"/>
              </a:rPr>
              <a:t>More frequent prednisone use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212" name="Slide Number Placeholder 1"/>
          <p:cNvSpPr txBox="1">
            <a:spLocks noGrp="1"/>
          </p:cNvSpPr>
          <p:nvPr>
            <p:ph type="sldNum" sz="quarter" idx="12"/>
          </p:nvPr>
        </p:nvSpPr>
        <p:spPr>
          <a:xfrm>
            <a:off x="9826389" y="6354248"/>
            <a:ext cx="311622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vert="horz" wrap="none" lIns="68579" tIns="68579" rIns="68579" bIns="68579" rtlCol="0" anchor="ctr">
            <a:spAutoFit/>
          </a:bodyPr>
          <a:lstStyle>
            <a:def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371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73E87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defRPr>
            </a:lvl1pPr>
            <a:lvl2pPr marL="0" marR="0" indent="3429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858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0287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3716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7145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0574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4003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7432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13</a:t>
            </a:fld>
            <a:endParaRPr/>
          </a:p>
        </p:txBody>
      </p:sp>
      <p:sp>
        <p:nvSpPr>
          <p:cNvPr id="213" name="TextBox 4"/>
          <p:cNvSpPr txBox="1"/>
          <p:nvPr/>
        </p:nvSpPr>
        <p:spPr>
          <a:xfrm>
            <a:off x="2527590" y="6354248"/>
            <a:ext cx="6096000" cy="438582"/>
          </a:xfrm>
          <a:prstGeom prst="rect">
            <a:avLst/>
          </a:prstGeom>
          <a:solidFill>
            <a:srgbClr val="FFFFFF"/>
          </a:solidFill>
          <a:ln w="25400">
            <a:solidFill>
              <a:srgbClr val="17C1FF"/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tIns="34290" bIns="34290">
            <a:spAutoFit/>
          </a:bodyPr>
          <a:lstStyle>
            <a:lvl1pPr defTabSz="1828800">
              <a:defRPr sz="2800">
                <a:solidFill>
                  <a:srgbClr val="C00000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r>
              <a:rPr sz="1200" i="1" err="1">
                <a:solidFill>
                  <a:schemeClr val="tx1">
                    <a:lumMod val="95000"/>
                    <a:lumOff val="5000"/>
                  </a:schemeClr>
                </a:solidFill>
              </a:rPr>
              <a:t>Peschken</a:t>
            </a:r>
            <a:r>
              <a:rPr sz="1200" i="1">
                <a:solidFill>
                  <a:schemeClr val="tx1">
                    <a:lumMod val="95000"/>
                    <a:lumOff val="5000"/>
                  </a:schemeClr>
                </a:solidFill>
              </a:rPr>
              <a:t> et al. Rheumatoid arthritis in a North American Native population: longitudinal </a:t>
            </a:r>
            <a:r>
              <a:rPr sz="1200" i="1" err="1">
                <a:solidFill>
                  <a:schemeClr val="tx1">
                    <a:lumMod val="95000"/>
                    <a:lumOff val="5000"/>
                  </a:schemeClr>
                </a:solidFill>
              </a:rPr>
              <a:t>followup</a:t>
            </a:r>
            <a:r>
              <a:rPr sz="1200" i="1">
                <a:solidFill>
                  <a:schemeClr val="tx1">
                    <a:lumMod val="95000"/>
                    <a:lumOff val="5000"/>
                  </a:schemeClr>
                </a:solidFill>
              </a:rPr>
              <a:t> and comparison with a white population. </a:t>
            </a:r>
            <a:r>
              <a:rPr sz="1200" i="1" err="1">
                <a:solidFill>
                  <a:schemeClr val="tx1">
                    <a:lumMod val="95000"/>
                    <a:lumOff val="5000"/>
                  </a:schemeClr>
                </a:solidFill>
              </a:rPr>
              <a:t>JRheum</a:t>
            </a:r>
            <a:r>
              <a:rPr sz="1200" i="1">
                <a:solidFill>
                  <a:schemeClr val="tx1">
                    <a:lumMod val="95000"/>
                    <a:lumOff val="5000"/>
                  </a:schemeClr>
                </a:solidFill>
              </a:rPr>
              <a:t> 2010; 37: 1589-95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F6B6A-4E99-4845-A8F5-D2B05DF91F24}"/>
              </a:ext>
            </a:extLst>
          </p:cNvPr>
          <p:cNvSpPr txBox="1"/>
          <p:nvPr/>
        </p:nvSpPr>
        <p:spPr>
          <a:xfrm>
            <a:off x="1097280" y="428753"/>
            <a:ext cx="844090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+mj-lt"/>
                <a:ea typeface="Open Sans"/>
                <a:cs typeface="Open Sans"/>
              </a:rPr>
              <a:t>RA Epidemiology among American Indians/Alaska Natives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eschken CA, Esdaile JM. Seminars in Arthritis and Rheum 1999;28:368–391."/>
          <p:cNvSpPr txBox="1"/>
          <p:nvPr/>
        </p:nvSpPr>
        <p:spPr>
          <a:xfrm>
            <a:off x="2281238" y="5625730"/>
            <a:ext cx="7832843" cy="245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1600"/>
            </a:lvl1pPr>
          </a:lstStyle>
          <a:p>
            <a:r>
              <a:rPr sz="1125" err="1"/>
              <a:t>Peschken</a:t>
            </a:r>
            <a:r>
              <a:rPr sz="1125"/>
              <a:t> CA, Esdaile JM. Seminars in Arthritis and Rheum 1999;28:368–391.</a:t>
            </a:r>
          </a:p>
        </p:txBody>
      </p:sp>
      <p:grpSp>
        <p:nvGrpSpPr>
          <p:cNvPr id="182" name="Group"/>
          <p:cNvGrpSpPr/>
          <p:nvPr/>
        </p:nvGrpSpPr>
        <p:grpSpPr>
          <a:xfrm>
            <a:off x="2081290" y="557548"/>
            <a:ext cx="8603862" cy="4796948"/>
            <a:chOff x="0" y="0"/>
            <a:chExt cx="12236601" cy="6822324"/>
          </a:xfrm>
        </p:grpSpPr>
        <p:pic>
          <p:nvPicPr>
            <p:cNvPr id="180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36601" cy="6822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1" name="Rounded Rectangle"/>
            <p:cNvSpPr/>
            <p:nvPr/>
          </p:nvSpPr>
          <p:spPr>
            <a:xfrm>
              <a:off x="5610299" y="1554747"/>
              <a:ext cx="2070549" cy="4980516"/>
            </a:xfrm>
            <a:prstGeom prst="roundRect">
              <a:avLst>
                <a:gd name="adj" fmla="val 31121"/>
              </a:avLst>
            </a:prstGeom>
            <a:solidFill>
              <a:srgbClr val="FF2600">
                <a:alpha val="2368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effectLst>
                    <a:outerShdw blurRad="25400" dist="33948" dir="2700000" rotWithShape="0">
                      <a:srgbClr val="3B3936"/>
                    </a:outerShdw>
                  </a:effectLst>
                </a:defRPr>
              </a:pPr>
              <a:endParaRPr sz="225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98673-2785-1AB7-294E-459CCBBF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RA: Intro to Diagnosis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D807F-3D75-2D41-54F2-2CFDD52A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RA: epidemiology, pathogenesis, clinical spectrum</a:t>
            </a:r>
          </a:p>
          <a:p>
            <a:r>
              <a:rPr lang="en-US" sz="2000" dirty="0"/>
              <a:t>RA in Indian Country</a:t>
            </a:r>
          </a:p>
          <a:p>
            <a:r>
              <a:rPr lang="en-US" sz="2000" dirty="0">
                <a:solidFill>
                  <a:srgbClr val="C00000"/>
                </a:solidFill>
              </a:rPr>
              <a:t>Diagnosis of RA</a:t>
            </a:r>
          </a:p>
          <a:p>
            <a:r>
              <a:rPr lang="en-US" sz="2000" dirty="0"/>
              <a:t>Principles of treatment/initial management</a:t>
            </a:r>
          </a:p>
          <a:p>
            <a:r>
              <a:rPr lang="en-US" sz="2000" dirty="0"/>
              <a:t>Case presentation</a:t>
            </a:r>
          </a:p>
          <a:p>
            <a:r>
              <a:rPr lang="en-US" sz="2000" dirty="0"/>
              <a:t>Description of the Rheumatoid Arthritis ECHO curriculum</a:t>
            </a:r>
          </a:p>
        </p:txBody>
      </p:sp>
    </p:spTree>
    <p:extLst>
      <p:ext uri="{BB962C8B-B14F-4D97-AF65-F5344CB8AC3E}">
        <p14:creationId xmlns:p14="http://schemas.microsoft.com/office/powerpoint/2010/main" val="467115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2E0585C-3847-1A9A-77E4-530E8CF5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1" y="934467"/>
            <a:ext cx="8178799" cy="49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3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4474F3CC-2040-F941-BB2D-B7045E8E3773}"/>
              </a:ext>
            </a:extLst>
          </p:cNvPr>
          <p:cNvSpPr/>
          <p:nvPr/>
        </p:nvSpPr>
        <p:spPr>
          <a:xfrm rot="5400000">
            <a:off x="5250658" y="-3729760"/>
            <a:ext cx="1690691" cy="9144002"/>
          </a:xfrm>
          <a:prstGeom prst="rect">
            <a:avLst/>
          </a:prstGeom>
          <a:solidFill>
            <a:srgbClr val="000000">
              <a:alpha val="4706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2F26CF-07E7-5A45-BCAF-A9385D232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latin typeface="Open Sans"/>
                <a:ea typeface="Open Sans Bold"/>
                <a:cs typeface="Open Sans Bold"/>
              </a:rPr>
              <a:t>Synovitis </a:t>
            </a:r>
            <a:endParaRPr lang="en-US" sz="3600"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99C8A641-7987-A7F9-DC2C-98C19B7CE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7041" y="1825625"/>
            <a:ext cx="7197918" cy="4351338"/>
          </a:xfrm>
        </p:spPr>
      </p:pic>
    </p:spTree>
    <p:extLst>
      <p:ext uri="{BB962C8B-B14F-4D97-AF65-F5344CB8AC3E}">
        <p14:creationId xmlns:p14="http://schemas.microsoft.com/office/powerpoint/2010/main" val="351539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6EA90-EF82-47A7-835D-BF4B8F95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Hallmarks of synovitis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5C0D-5088-7BBA-CFAE-8C8B18209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b="1"/>
              <a:t>History</a:t>
            </a:r>
          </a:p>
          <a:p>
            <a:pPr lvl="1"/>
            <a:r>
              <a:rPr lang="en-US" sz="2000"/>
              <a:t>Stiffness</a:t>
            </a:r>
          </a:p>
          <a:p>
            <a:pPr lvl="1"/>
            <a:r>
              <a:rPr lang="en-US" sz="2000"/>
              <a:t>Swelling</a:t>
            </a:r>
          </a:p>
          <a:p>
            <a:pPr lvl="1"/>
            <a:r>
              <a:rPr lang="en-US" sz="2000"/>
              <a:t>+/- warmth</a:t>
            </a:r>
          </a:p>
          <a:p>
            <a:pPr lvl="1"/>
            <a:r>
              <a:rPr lang="en-US" sz="2000"/>
              <a:t>Improvement with movement/NSAIDs</a:t>
            </a:r>
          </a:p>
          <a:p>
            <a:pPr lvl="1"/>
            <a:r>
              <a:rPr lang="en-US" sz="2000"/>
              <a:t>Exacerbated by inactivity (morning stiffness &gt; one hour)</a:t>
            </a:r>
          </a:p>
          <a:p>
            <a:r>
              <a:rPr lang="en-US" sz="2000" b="1"/>
              <a:t>Exam</a:t>
            </a:r>
          </a:p>
          <a:p>
            <a:pPr lvl="1"/>
            <a:r>
              <a:rPr lang="en-US" sz="2000"/>
              <a:t>Swelling</a:t>
            </a:r>
          </a:p>
          <a:p>
            <a:pPr lvl="1"/>
            <a:r>
              <a:rPr lang="en-US" sz="2000"/>
              <a:t>“bounciness” to palpation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658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2E0585C-3847-1A9A-77E4-530E8CF5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1" y="934467"/>
            <a:ext cx="8178799" cy="49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D1CA-A820-08AD-B2E8-9BFF892D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RA: Intro to Diagnosis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5D97A-834C-AAB2-8811-C722FE97F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have no financial disclosures</a:t>
            </a:r>
          </a:p>
        </p:txBody>
      </p:sp>
    </p:spTree>
    <p:extLst>
      <p:ext uri="{BB962C8B-B14F-4D97-AF65-F5344CB8AC3E}">
        <p14:creationId xmlns:p14="http://schemas.microsoft.com/office/powerpoint/2010/main" val="13460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8E66-59F5-9DD9-5F77-D194FA24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77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Joint distribution in RA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4734F82-6F50-A54A-A3D4-7CCF4F021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1446" y="1439333"/>
            <a:ext cx="4144506" cy="4826000"/>
          </a:xfrm>
        </p:spPr>
      </p:pic>
    </p:spTree>
    <p:extLst>
      <p:ext uri="{BB962C8B-B14F-4D97-AF65-F5344CB8AC3E}">
        <p14:creationId xmlns:p14="http://schemas.microsoft.com/office/powerpoint/2010/main" val="4258238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2E0585C-3847-1A9A-77E4-530E8CF5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1" y="934467"/>
            <a:ext cx="8178799" cy="49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26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F3B93-7898-90B6-21AA-3A7F4C135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Rheumatoid Factor and CCP 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61FC-6B1E-6B24-3442-C4A0EF74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RF and CCP (cyclic citrullinated peptide) should always be ordered together</a:t>
            </a:r>
          </a:p>
          <a:p>
            <a:r>
              <a:rPr lang="en-US" sz="2000" dirty="0"/>
              <a:t>RF is 70-80% sensitive, 75% specific for RA</a:t>
            </a:r>
          </a:p>
          <a:p>
            <a:r>
              <a:rPr lang="en-US" sz="2000" dirty="0"/>
              <a:t>CCP (cyclic citrullinated peptide) ab is 80% sensitive, &gt; 95% specific</a:t>
            </a:r>
          </a:p>
          <a:p>
            <a:r>
              <a:rPr lang="en-US" sz="2000" dirty="0"/>
              <a:t>A positive RF can be seen in multiple other settings (other rheumatologic disease, chronic infection including Hep C, healthy individuals)</a:t>
            </a:r>
          </a:p>
          <a:p>
            <a:r>
              <a:rPr lang="en-US" sz="2000" dirty="0"/>
              <a:t>RF and CCP are used in diagnosis of RA but generally do not correlate with disease activity, so not helpful to follow over time</a:t>
            </a:r>
          </a:p>
          <a:p>
            <a:r>
              <a:rPr lang="en-US" sz="2000" dirty="0"/>
              <a:t>High titers tend to correlate with severity of disease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7744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6B4AA-71EE-F147-9C6E-0C1C5B69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RF and CCP in rheumatoid arthritis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3E6E49-0EE8-8E4F-BE71-7431CAF271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0725865"/>
              </p:ext>
            </p:extLst>
          </p:nvPr>
        </p:nvGraphicFramePr>
        <p:xfrm>
          <a:off x="3109567" y="2173752"/>
          <a:ext cx="5618813" cy="368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ight Arrow 8">
            <a:extLst>
              <a:ext uri="{FF2B5EF4-FFF2-40B4-BE49-F238E27FC236}">
                <a16:creationId xmlns:a16="http://schemas.microsoft.com/office/drawing/2014/main" id="{BB7EA6F7-C600-6C43-A461-6AA815F4097D}"/>
              </a:ext>
            </a:extLst>
          </p:cNvPr>
          <p:cNvSpPr/>
          <p:nvPr/>
        </p:nvSpPr>
        <p:spPr>
          <a:xfrm>
            <a:off x="2473376" y="4205375"/>
            <a:ext cx="1780083" cy="361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ECBF3-B6B5-0A40-B4DD-DC64C4D4AFAF}"/>
              </a:ext>
            </a:extLst>
          </p:cNvPr>
          <p:cNvSpPr txBox="1"/>
          <p:nvPr/>
        </p:nvSpPr>
        <p:spPr>
          <a:xfrm>
            <a:off x="149900" y="4132574"/>
            <a:ext cx="2323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 suspicious!</a:t>
            </a:r>
          </a:p>
        </p:txBody>
      </p:sp>
    </p:spTree>
    <p:extLst>
      <p:ext uri="{BB962C8B-B14F-4D97-AF65-F5344CB8AC3E}">
        <p14:creationId xmlns:p14="http://schemas.microsoft.com/office/powerpoint/2010/main" val="14930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2E0585C-3847-1A9A-77E4-530E8CF58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1" y="934467"/>
            <a:ext cx="8178799" cy="49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32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36197-46BC-7E4A-A5F6-A4E36EF85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Diagnosis: 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02A6C-868F-1F91-4212-139D02468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b="1"/>
              <a:t>Very early RA</a:t>
            </a:r>
          </a:p>
          <a:p>
            <a:pPr marL="0" indent="0">
              <a:buNone/>
            </a:pPr>
            <a:r>
              <a:rPr lang="en-US" sz="2000"/>
              <a:t>&lt; 6 weeks, but high CCP/RF, typical joint distribution and no other reasonable explanation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b="1"/>
              <a:t>Very late RA</a:t>
            </a:r>
          </a:p>
          <a:p>
            <a:pPr marL="0" indent="0">
              <a:buNone/>
            </a:pPr>
            <a:r>
              <a:rPr lang="en-US" sz="2000"/>
              <a:t>No ongoing inflammation (normal CRP/ESR); no active synovitis, but joint erosions/deformities consistent with RA</a:t>
            </a:r>
          </a:p>
        </p:txBody>
      </p:sp>
    </p:spTree>
    <p:extLst>
      <p:ext uri="{BB962C8B-B14F-4D97-AF65-F5344CB8AC3E}">
        <p14:creationId xmlns:p14="http://schemas.microsoft.com/office/powerpoint/2010/main" val="543545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AF1E1-0EE3-4429-8F33-66CC2803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Scenario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B3D7A-394C-8E75-F91A-01788720D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411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US" dirty="0"/>
              <a:t>34 year old woman</a:t>
            </a:r>
          </a:p>
          <a:p>
            <a:endParaRPr lang="en-US" sz="2400" dirty="0"/>
          </a:p>
          <a:p>
            <a:pPr lvl="1"/>
            <a:r>
              <a:rPr lang="en-US" i="0" dirty="0"/>
              <a:t>2-3 months joint pain, stiffness in hands, feet, wrists</a:t>
            </a:r>
          </a:p>
          <a:p>
            <a:pPr lvl="1"/>
            <a:r>
              <a:rPr lang="en-US" i="0" dirty="0"/>
              <a:t>Better with movement, NSAIDs; worse in the morning or after inactivity</a:t>
            </a:r>
          </a:p>
          <a:p>
            <a:pPr lvl="1"/>
            <a:r>
              <a:rPr lang="en-US" i="0" dirty="0"/>
              <a:t>Exam: swelling and tenderness of both wrists, left index and third finger PIP joints</a:t>
            </a:r>
          </a:p>
          <a:p>
            <a:pPr lvl="1"/>
            <a:r>
              <a:rPr lang="en-US" i="0" dirty="0"/>
              <a:t>RF negative</a:t>
            </a:r>
          </a:p>
          <a:p>
            <a:pPr lvl="1"/>
            <a:r>
              <a:rPr lang="en-US" i="0" dirty="0"/>
              <a:t>CCP &gt; 250 (&lt; 20)</a:t>
            </a:r>
          </a:p>
          <a:p>
            <a:pPr lvl="1"/>
            <a:r>
              <a:rPr lang="en-US" i="0" dirty="0"/>
              <a:t>CRP 15 (&lt; 10)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032477E-0427-C6A0-1D4B-A076BAF302B1}"/>
              </a:ext>
            </a:extLst>
          </p:cNvPr>
          <p:cNvSpPr txBox="1"/>
          <p:nvPr/>
        </p:nvSpPr>
        <p:spPr>
          <a:xfrm>
            <a:off x="6189154" y="2398626"/>
            <a:ext cx="5164645" cy="3730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50" dirty="0"/>
          </a:p>
        </p:txBody>
      </p:sp>
    </p:spTree>
    <p:extLst>
      <p:ext uri="{BB962C8B-B14F-4D97-AF65-F5344CB8AC3E}">
        <p14:creationId xmlns:p14="http://schemas.microsoft.com/office/powerpoint/2010/main" val="2291795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's hand&#10;&#10;Description automatically generated with medium confidence">
            <a:extLst>
              <a:ext uri="{FF2B5EF4-FFF2-40B4-BE49-F238E27FC236}">
                <a16:creationId xmlns:a16="http://schemas.microsoft.com/office/drawing/2014/main" id="{AA7D63B9-E2BD-6322-F7EA-99FA073E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1892300"/>
            <a:ext cx="4381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2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D0B5-4A16-D0D3-B810-5D970CA4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698D-13D7-D80A-07B9-2367562C7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person have RA?</a:t>
            </a:r>
          </a:p>
          <a:p>
            <a:endParaRPr lang="en-US" dirty="0"/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No </a:t>
            </a:r>
          </a:p>
          <a:p>
            <a:pPr lvl="1"/>
            <a:r>
              <a:rPr lang="en-US" dirty="0"/>
              <a:t>Maybe </a:t>
            </a:r>
          </a:p>
        </p:txBody>
      </p:sp>
    </p:spTree>
    <p:extLst>
      <p:ext uri="{BB962C8B-B14F-4D97-AF65-F5344CB8AC3E}">
        <p14:creationId xmlns:p14="http://schemas.microsoft.com/office/powerpoint/2010/main" val="1563554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EAF1E1-0EE3-4429-8F33-66CC2803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Scenario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B3D7A-394C-8E75-F91A-01788720D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1900" dirty="0"/>
              <a:t>34 year old woman</a:t>
            </a:r>
          </a:p>
          <a:p>
            <a:endParaRPr lang="en-US" sz="1900" dirty="0"/>
          </a:p>
          <a:p>
            <a:pPr lvl="1"/>
            <a:r>
              <a:rPr lang="en-US" sz="1900" i="0" dirty="0"/>
              <a:t>2-3 months joint pain, stiffness in hands, feet, wrists		1 point</a:t>
            </a:r>
          </a:p>
          <a:p>
            <a:pPr lvl="1"/>
            <a:r>
              <a:rPr lang="en-US" sz="1900" i="0" dirty="0"/>
              <a:t>Exam: swelling and tenderness of both wrists, 			3 points</a:t>
            </a:r>
          </a:p>
          <a:p>
            <a:pPr marL="342900" lvl="1" indent="0">
              <a:buNone/>
            </a:pPr>
            <a:r>
              <a:rPr lang="en-US" sz="1900" i="0" dirty="0"/>
              <a:t>     left index and third PIP joints</a:t>
            </a:r>
          </a:p>
          <a:p>
            <a:pPr lvl="1"/>
            <a:r>
              <a:rPr lang="en-US" sz="1900" i="0" dirty="0"/>
              <a:t>RF negative							0 points	</a:t>
            </a:r>
          </a:p>
          <a:p>
            <a:pPr lvl="1"/>
            <a:r>
              <a:rPr lang="en-US" sz="1900" i="0" dirty="0"/>
              <a:t>CCP &gt; 250 (normal &lt; 20)					3 points</a:t>
            </a:r>
          </a:p>
          <a:p>
            <a:pPr lvl="1"/>
            <a:r>
              <a:rPr lang="en-US" sz="1900" i="0" dirty="0"/>
              <a:t>CRP 15							1 point</a:t>
            </a:r>
          </a:p>
          <a:p>
            <a:pPr lvl="1"/>
            <a:endParaRPr lang="en-US" sz="1900" i="0" dirty="0"/>
          </a:p>
          <a:p>
            <a:pPr lvl="1"/>
            <a:endParaRPr lang="en-US" sz="1900" i="0" dirty="0"/>
          </a:p>
          <a:p>
            <a:pPr marL="342900" lvl="1" indent="0">
              <a:buNone/>
            </a:pPr>
            <a:r>
              <a:rPr lang="en-US" sz="1900" b="1" i="0" dirty="0"/>
              <a:t>This person has rheumatoid arthritis</a:t>
            </a:r>
          </a:p>
        </p:txBody>
      </p:sp>
    </p:spTree>
    <p:extLst>
      <p:ext uri="{BB962C8B-B14F-4D97-AF65-F5344CB8AC3E}">
        <p14:creationId xmlns:p14="http://schemas.microsoft.com/office/powerpoint/2010/main" val="164523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98673-2785-1AB7-294E-459CCBBF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RA: Intro to Diagnosis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D807F-3D75-2D41-54F2-2CFDD52A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Agenda</a:t>
            </a:r>
          </a:p>
          <a:p>
            <a:endParaRPr lang="en-US" sz="2400" dirty="0"/>
          </a:p>
          <a:p>
            <a:r>
              <a:rPr lang="en-US" sz="2400" dirty="0"/>
              <a:t>RA: epidemiology, pathogenesis, clinical spectrum</a:t>
            </a:r>
          </a:p>
          <a:p>
            <a:r>
              <a:rPr lang="en-US" sz="2400" dirty="0"/>
              <a:t>RA in Indian Country</a:t>
            </a:r>
          </a:p>
          <a:p>
            <a:r>
              <a:rPr lang="en-US" sz="2400" dirty="0"/>
              <a:t>Diagnosis of RA</a:t>
            </a:r>
          </a:p>
          <a:p>
            <a:r>
              <a:rPr lang="en-US" sz="2400" dirty="0"/>
              <a:t>General treatment principles/initial therapy</a:t>
            </a:r>
          </a:p>
          <a:p>
            <a:r>
              <a:rPr lang="en-US" sz="2400" dirty="0"/>
              <a:t>Case presentation</a:t>
            </a:r>
          </a:p>
          <a:p>
            <a:r>
              <a:rPr lang="en-US" sz="2400" dirty="0"/>
              <a:t>Description of the Rheumatoid Arthritis ECHO curriculum</a:t>
            </a:r>
          </a:p>
        </p:txBody>
      </p:sp>
    </p:spTree>
    <p:extLst>
      <p:ext uri="{BB962C8B-B14F-4D97-AF65-F5344CB8AC3E}">
        <p14:creationId xmlns:p14="http://schemas.microsoft.com/office/powerpoint/2010/main" val="456974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550C6-A8B5-F8D6-1A96-FC995AD4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Scenario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8198F-B289-12CF-036B-BAD19AC70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/>
              <a:t>68 year old woman</a:t>
            </a:r>
          </a:p>
          <a:p>
            <a:endParaRPr lang="en-US" sz="2000"/>
          </a:p>
          <a:p>
            <a:r>
              <a:rPr lang="en-US" sz="2000"/>
              <a:t>10 years of joint pain and stiffness in the hands, gradually progressive</a:t>
            </a:r>
          </a:p>
          <a:p>
            <a:r>
              <a:rPr lang="en-US" sz="2000"/>
              <a:t>Stiffness in hands in the mornings x 15-20 minutes</a:t>
            </a:r>
          </a:p>
          <a:p>
            <a:r>
              <a:rPr lang="en-US" sz="2000"/>
              <a:t>Relief from NSAIDs; worse with use</a:t>
            </a:r>
          </a:p>
          <a:p>
            <a:r>
              <a:rPr lang="en-US" sz="2000"/>
              <a:t>Exam: enlarged PIP and DIP joints; decreased flexion; no direct tenderness</a:t>
            </a:r>
          </a:p>
          <a:p>
            <a:r>
              <a:rPr lang="en-US" sz="2000"/>
              <a:t>RF 34 (normal &lt; 14)</a:t>
            </a:r>
          </a:p>
          <a:p>
            <a:r>
              <a:rPr lang="en-US" sz="2000"/>
              <a:t>CCP negative</a:t>
            </a:r>
          </a:p>
          <a:p>
            <a:r>
              <a:rPr lang="en-US" sz="2000"/>
              <a:t>Normal CRP</a:t>
            </a:r>
          </a:p>
        </p:txBody>
      </p:sp>
    </p:spTree>
    <p:extLst>
      <p:ext uri="{BB962C8B-B14F-4D97-AF65-F5344CB8AC3E}">
        <p14:creationId xmlns:p14="http://schemas.microsoft.com/office/powerpoint/2010/main" val="3794147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hand&#10;&#10;Description automatically generated">
            <a:extLst>
              <a:ext uri="{FF2B5EF4-FFF2-40B4-BE49-F238E27FC236}">
                <a16:creationId xmlns:a16="http://schemas.microsoft.com/office/drawing/2014/main" id="{BBFEBEEF-2DB2-8EA4-EA9F-E6C5C74E0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250951"/>
            <a:ext cx="7772400" cy="432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94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D0B5-4A16-D0D3-B810-5D970CA4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698D-13D7-D80A-07B9-2367562C7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person have RA?</a:t>
            </a:r>
          </a:p>
          <a:p>
            <a:endParaRPr lang="en-US" dirty="0"/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No </a:t>
            </a:r>
          </a:p>
          <a:p>
            <a:pPr lvl="1"/>
            <a:r>
              <a:rPr lang="en-US" dirty="0"/>
              <a:t>Maybe </a:t>
            </a:r>
          </a:p>
        </p:txBody>
      </p:sp>
    </p:spTree>
    <p:extLst>
      <p:ext uri="{BB962C8B-B14F-4D97-AF65-F5344CB8AC3E}">
        <p14:creationId xmlns:p14="http://schemas.microsoft.com/office/powerpoint/2010/main" val="1516039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550C6-A8B5-F8D6-1A96-FC995AD4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Scenario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8198F-B289-12CF-036B-BAD19AC70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1800" dirty="0"/>
              <a:t>68 year old woman</a:t>
            </a:r>
          </a:p>
          <a:p>
            <a:endParaRPr lang="en-US" sz="1800" dirty="0"/>
          </a:p>
          <a:p>
            <a:r>
              <a:rPr lang="en-US" sz="1800" dirty="0"/>
              <a:t>10 years of joint pain in the hands			 		1 point</a:t>
            </a:r>
          </a:p>
          <a:p>
            <a:r>
              <a:rPr lang="en-US" sz="1800" dirty="0"/>
              <a:t>Exam: enlarged PIP and DIP joints; decreased flexion 	 		0 points</a:t>
            </a:r>
          </a:p>
          <a:p>
            <a:r>
              <a:rPr lang="en-US" sz="1800" dirty="0"/>
              <a:t>no synovitis</a:t>
            </a:r>
          </a:p>
          <a:p>
            <a:r>
              <a:rPr lang="en-US" sz="1800" dirty="0"/>
              <a:t>RF 34								2 points</a:t>
            </a:r>
          </a:p>
          <a:p>
            <a:r>
              <a:rPr lang="en-US" sz="1800" dirty="0"/>
              <a:t>CCP negative							0 points</a:t>
            </a:r>
          </a:p>
          <a:p>
            <a:r>
              <a:rPr lang="en-US" sz="1800" dirty="0"/>
              <a:t>Normal CRP							0 points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This person has osteoarthritis</a:t>
            </a:r>
          </a:p>
        </p:txBody>
      </p:sp>
    </p:spTree>
    <p:extLst>
      <p:ext uri="{BB962C8B-B14F-4D97-AF65-F5344CB8AC3E}">
        <p14:creationId xmlns:p14="http://schemas.microsoft.com/office/powerpoint/2010/main" val="4230340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rson, hand&#10;&#10;Description automatically generated">
            <a:extLst>
              <a:ext uri="{FF2B5EF4-FFF2-40B4-BE49-F238E27FC236}">
                <a16:creationId xmlns:a16="http://schemas.microsoft.com/office/drawing/2014/main" id="{BBFEBEEF-2DB2-8EA4-EA9F-E6C5C74E0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16" y="1000126"/>
            <a:ext cx="10364983" cy="57714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05E326-5AD4-DC5C-BA08-A040698F6AE6}"/>
              </a:ext>
            </a:extLst>
          </p:cNvPr>
          <p:cNvSpPr txBox="1"/>
          <p:nvPr/>
        </p:nvSpPr>
        <p:spPr>
          <a:xfrm>
            <a:off x="4267647" y="300038"/>
            <a:ext cx="4081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Osteoarthritis in the hands</a:t>
            </a:r>
          </a:p>
        </p:txBody>
      </p:sp>
      <p:pic>
        <p:nvPicPr>
          <p:cNvPr id="5" name="Graphic 4" descr="Arrow Right outline">
            <a:extLst>
              <a:ext uri="{FF2B5EF4-FFF2-40B4-BE49-F238E27FC236}">
                <a16:creationId xmlns:a16="http://schemas.microsoft.com/office/drawing/2014/main" id="{DFE05EC4-1619-0C6D-84C3-D2120295C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9747" y="3986213"/>
            <a:ext cx="914400" cy="914400"/>
          </a:xfrm>
          <a:prstGeom prst="rect">
            <a:avLst/>
          </a:prstGeom>
        </p:spPr>
      </p:pic>
      <p:pic>
        <p:nvPicPr>
          <p:cNvPr id="7" name="Graphic 6" descr="Arrow Right outline">
            <a:extLst>
              <a:ext uri="{FF2B5EF4-FFF2-40B4-BE49-F238E27FC236}">
                <a16:creationId xmlns:a16="http://schemas.microsoft.com/office/drawing/2014/main" id="{127DA7EA-0524-A032-05FA-860704687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9747" y="4900428"/>
            <a:ext cx="914400" cy="914400"/>
          </a:xfrm>
          <a:prstGeom prst="rect">
            <a:avLst/>
          </a:prstGeom>
        </p:spPr>
      </p:pic>
      <p:pic>
        <p:nvPicPr>
          <p:cNvPr id="9" name="Graphic 8" descr="Arrow Down outline">
            <a:extLst>
              <a:ext uri="{FF2B5EF4-FFF2-40B4-BE49-F238E27FC236}">
                <a16:creationId xmlns:a16="http://schemas.microsoft.com/office/drawing/2014/main" id="{29244297-CBA8-6F46-6C5F-0B75E68E9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01629" y="2690068"/>
            <a:ext cx="914400" cy="914400"/>
          </a:xfrm>
          <a:prstGeom prst="rect">
            <a:avLst/>
          </a:prstGeom>
        </p:spPr>
      </p:pic>
      <p:pic>
        <p:nvPicPr>
          <p:cNvPr id="11" name="Graphic 10" descr="Arrow Down outline">
            <a:extLst>
              <a:ext uri="{FF2B5EF4-FFF2-40B4-BE49-F238E27FC236}">
                <a16:creationId xmlns:a16="http://schemas.microsoft.com/office/drawing/2014/main" id="{AB61B6CA-4B97-6A35-D81F-F3D7FD4F2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8829" y="699284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60D240-ED7F-1F29-B43A-3003648FAFB7}"/>
              </a:ext>
            </a:extLst>
          </p:cNvPr>
          <p:cNvSpPr txBox="1"/>
          <p:nvPr/>
        </p:nvSpPr>
        <p:spPr>
          <a:xfrm>
            <a:off x="836416" y="4074081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ighlight>
                  <a:srgbClr val="C0C0C0"/>
                </a:highlight>
              </a:rPr>
              <a:t>Bouchard’s nodes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AADE9E-4E4C-FCE1-3DE6-6D682536598E}"/>
              </a:ext>
            </a:extLst>
          </p:cNvPr>
          <p:cNvSpPr txBox="1"/>
          <p:nvPr/>
        </p:nvSpPr>
        <p:spPr>
          <a:xfrm>
            <a:off x="801150" y="4990697"/>
            <a:ext cx="187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highlight>
                  <a:srgbClr val="C0C0C0"/>
                </a:highlight>
              </a:rPr>
              <a:t>Heberden’s nodes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40169-5825-541A-60B7-EC5698619AAB}"/>
              </a:ext>
            </a:extLst>
          </p:cNvPr>
          <p:cNvSpPr txBox="1"/>
          <p:nvPr/>
        </p:nvSpPr>
        <p:spPr>
          <a:xfrm>
            <a:off x="7601629" y="2471738"/>
            <a:ext cx="214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highlight>
                  <a:srgbClr val="C0C0C0"/>
                </a:highlight>
              </a:rPr>
              <a:t>Normal MCP joints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43CC60-9108-E56B-3B1F-292B65F669C3}"/>
              </a:ext>
            </a:extLst>
          </p:cNvPr>
          <p:cNvSpPr txBox="1"/>
          <p:nvPr/>
        </p:nvSpPr>
        <p:spPr>
          <a:xfrm>
            <a:off x="8598764" y="1196222"/>
            <a:ext cx="163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highlight>
                  <a:srgbClr val="C0C0C0"/>
                </a:highlight>
              </a:rPr>
              <a:t>Normal wrists</a:t>
            </a:r>
          </a:p>
        </p:txBody>
      </p:sp>
    </p:spTree>
    <p:extLst>
      <p:ext uri="{BB962C8B-B14F-4D97-AF65-F5344CB8AC3E}">
        <p14:creationId xmlns:p14="http://schemas.microsoft.com/office/powerpoint/2010/main" val="221614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D7BD7-9DD7-AF1E-0EC8-6C54720F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Scenario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6EEA8-CA06-683C-988D-07A5A178B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55 year old woman</a:t>
            </a:r>
          </a:p>
          <a:p>
            <a:endParaRPr lang="en-US" sz="2000" dirty="0"/>
          </a:p>
          <a:p>
            <a:r>
              <a:rPr lang="en-US" sz="2000" dirty="0"/>
              <a:t>3 months of pain/stiffness in hands</a:t>
            </a:r>
          </a:p>
          <a:p>
            <a:r>
              <a:rPr lang="en-US" sz="2000" dirty="0"/>
              <a:t>Worse in AM; 30 minutes morning stiffness; better with NSAIDs</a:t>
            </a:r>
          </a:p>
          <a:p>
            <a:r>
              <a:rPr lang="en-US" sz="2000" dirty="0"/>
              <a:t>Exam: tenderness in several PIP joints; no swollen joints; full grip</a:t>
            </a:r>
          </a:p>
          <a:p>
            <a:r>
              <a:rPr lang="en-US" sz="2000" dirty="0"/>
              <a:t>RF negative</a:t>
            </a:r>
          </a:p>
          <a:p>
            <a:r>
              <a:rPr lang="en-US" sz="2000" dirty="0"/>
              <a:t>CCP 50 (normal &lt; 20)</a:t>
            </a:r>
          </a:p>
          <a:p>
            <a:r>
              <a:rPr lang="en-US" sz="2000" dirty="0"/>
              <a:t>CRP 12 (normal &lt; 10)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1187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andwear, person, hand&#10;&#10;Description automatically generated">
            <a:extLst>
              <a:ext uri="{FF2B5EF4-FFF2-40B4-BE49-F238E27FC236}">
                <a16:creationId xmlns:a16="http://schemas.microsoft.com/office/drawing/2014/main" id="{D1D86CA2-7D43-8906-94F7-732A9B065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966788"/>
            <a:ext cx="7772400" cy="44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9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D0B5-4A16-D0D3-B810-5D970CA4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8698D-13D7-D80A-07B9-2367562C7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this person have RA?</a:t>
            </a:r>
          </a:p>
          <a:p>
            <a:endParaRPr lang="en-US" dirty="0"/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No </a:t>
            </a:r>
          </a:p>
          <a:p>
            <a:pPr lvl="1"/>
            <a:r>
              <a:rPr lang="en-US" dirty="0"/>
              <a:t>Maybe </a:t>
            </a:r>
          </a:p>
        </p:txBody>
      </p:sp>
    </p:spTree>
    <p:extLst>
      <p:ext uri="{BB962C8B-B14F-4D97-AF65-F5344CB8AC3E}">
        <p14:creationId xmlns:p14="http://schemas.microsoft.com/office/powerpoint/2010/main" val="38947978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D7BD7-9DD7-AF1E-0EC8-6C54720F0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Scenario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6EEA8-CA06-683C-988D-07A5A178B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55 year old woman</a:t>
            </a:r>
          </a:p>
          <a:p>
            <a:endParaRPr lang="en-US" sz="2000" dirty="0"/>
          </a:p>
          <a:p>
            <a:r>
              <a:rPr lang="en-US" sz="2000" dirty="0"/>
              <a:t>3 months of pain in hands					1 point</a:t>
            </a:r>
          </a:p>
          <a:p>
            <a:r>
              <a:rPr lang="en-US" sz="2000" dirty="0"/>
              <a:t>Exam: tender joints; no obvious synovitis		                                0 points</a:t>
            </a:r>
          </a:p>
          <a:p>
            <a:r>
              <a:rPr lang="en-US" sz="2000" dirty="0"/>
              <a:t>RF negative					</a:t>
            </a:r>
          </a:p>
          <a:p>
            <a:r>
              <a:rPr lang="en-US" sz="2000" dirty="0"/>
              <a:t>CCP 50 (normal &lt; 20)						2 points</a:t>
            </a:r>
          </a:p>
          <a:p>
            <a:r>
              <a:rPr lang="en-US" sz="2000" dirty="0"/>
              <a:t>CRP 12 (normal &lt; 10)						1 point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This person does not meet the criteria for RA, but should be followed closely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9271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98673-2785-1AB7-294E-459CCBBF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RA: Intro to Diagnosis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D807F-3D75-2D41-54F2-2CFDD52A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RA: epidemiology, pathogenesis, clinical spectrum</a:t>
            </a:r>
          </a:p>
          <a:p>
            <a:r>
              <a:rPr lang="en-US" sz="2000" dirty="0"/>
              <a:t>RA in Indian Country</a:t>
            </a:r>
          </a:p>
          <a:p>
            <a:r>
              <a:rPr lang="en-US" sz="2000" dirty="0"/>
              <a:t>Diagnosis of RA</a:t>
            </a:r>
          </a:p>
          <a:p>
            <a:r>
              <a:rPr lang="en-US" sz="2000" dirty="0">
                <a:solidFill>
                  <a:srgbClr val="C00000"/>
                </a:solidFill>
              </a:rPr>
              <a:t>Principles of treatment/initial therapy</a:t>
            </a:r>
          </a:p>
          <a:p>
            <a:r>
              <a:rPr lang="en-US" sz="2000" dirty="0"/>
              <a:t>Case presentation</a:t>
            </a:r>
          </a:p>
          <a:p>
            <a:r>
              <a:rPr lang="en-US" sz="2000" dirty="0"/>
              <a:t>Description of the Rheumatoid Arthritis ECHO curriculum</a:t>
            </a:r>
          </a:p>
        </p:txBody>
      </p:sp>
    </p:spTree>
    <p:extLst>
      <p:ext uri="{BB962C8B-B14F-4D97-AF65-F5344CB8AC3E}">
        <p14:creationId xmlns:p14="http://schemas.microsoft.com/office/powerpoint/2010/main" val="12187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0959-B57F-F06D-9F65-88A4538F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Poll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DFCBB-4F1C-BE18-B6BD-083FE0CE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en-US" sz="2200" dirty="0"/>
              <a:t>Approximately how many patients with RA do you have under your care? (0; 1-5; 5-10; &gt; 10)</a:t>
            </a:r>
          </a:p>
          <a:p>
            <a:r>
              <a:rPr lang="en-US" sz="2200" dirty="0"/>
              <a:t>How comfortable do you feel diagnosing someone with RA without the input of a rheumatologist? (not at all, somewhat, reasonably, very)</a:t>
            </a:r>
          </a:p>
          <a:p>
            <a:r>
              <a:rPr lang="en-US" sz="2200" dirty="0"/>
              <a:t>How comfortable do you feel starting someone on DMARD therapy without consultation from a rheumatologist? (not at all, somewhat, reasonably, very) </a:t>
            </a:r>
          </a:p>
          <a:p>
            <a:r>
              <a:rPr lang="en-US" sz="2200" dirty="0"/>
              <a:t>How long do your patients (with RA or any rheumatologic condition) wait to see a rheumatologist? (1-3 months; 3-6 months; &gt; 6 months)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7601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371EF-8502-13A4-1700-318E0A46D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Principles of Treatment</a:t>
            </a:r>
            <a:b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old “pyramid approach”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C8DC1E6-EFE5-285D-400F-2E9E6DD26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981279"/>
            <a:ext cx="7225748" cy="48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46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82E19-DF17-A74D-8D16-D201FA862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Current approach to treatment of 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95CA6-BCB7-A048-AA97-90BC6C7C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b="1"/>
              <a:t>Early initiation of treatment </a:t>
            </a:r>
            <a:r>
              <a:rPr lang="en-US" sz="2000"/>
              <a:t>with disease modifying anti-rheumatic drugs (DMARDs) is critical to slow disease progression and prevent irreversible damage and disability</a:t>
            </a:r>
          </a:p>
          <a:p>
            <a:r>
              <a:rPr lang="en-US" sz="2000" b="1"/>
              <a:t>“Treat to target” </a:t>
            </a:r>
            <a:r>
              <a:rPr lang="en-US" sz="2000"/>
              <a:t>approach: titrate/change DMARDs until patient achieves low disease activity</a:t>
            </a:r>
          </a:p>
          <a:p>
            <a:r>
              <a:rPr lang="en-US" sz="2000"/>
              <a:t>There are now more than 20 FDA-approved medications for the treatment of RA!</a:t>
            </a:r>
          </a:p>
          <a:p>
            <a:r>
              <a:rPr lang="en-US" sz="2000" b="1"/>
              <a:t>NSAIDS and glucocorticoids </a:t>
            </a:r>
            <a:r>
              <a:rPr lang="en-US" sz="2000"/>
              <a:t>are helpful adjuncts to treatment, particularly early on, but are not disease modifying agents</a:t>
            </a:r>
          </a:p>
          <a:p>
            <a:r>
              <a:rPr lang="en-US" sz="2000" b="1"/>
              <a:t>Glucocorticoids</a:t>
            </a:r>
            <a:r>
              <a:rPr lang="en-US" sz="2000"/>
              <a:t> should be used in the lowest dose possible for the shortest duration possible</a:t>
            </a:r>
          </a:p>
          <a:p>
            <a:r>
              <a:rPr lang="en-US" sz="2000" b="1"/>
              <a:t>Opioids are not effective </a:t>
            </a:r>
            <a:r>
              <a:rPr lang="en-US" sz="2000"/>
              <a:t>treatment for RA and should be avoided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30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C81A5-0378-1B49-9215-50FBE26EF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rgbClr val="FFFFFF"/>
                </a:solidFill>
              </a:rPr>
              <a:t>Terminology: DMARDs 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 i="1">
                <a:solidFill>
                  <a:srgbClr val="FFFFFF"/>
                </a:solidFill>
              </a:rPr>
              <a:t>Disease Modifying Anti-Rheumatic Drugs</a:t>
            </a: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E8DA8-E0A4-0F4E-B31F-08FC97BD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“Conventional DMARDs”: </a:t>
            </a:r>
          </a:p>
          <a:p>
            <a:pPr lvl="1"/>
            <a:r>
              <a:rPr lang="en-US" sz="2000" dirty="0"/>
              <a:t>Methotrexate, Hydroxychloroquine, Sulfasalazine, Leflunomide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“Biologic/Targeted DMARDs”:</a:t>
            </a:r>
          </a:p>
          <a:p>
            <a:pPr lvl="1"/>
            <a:r>
              <a:rPr lang="en-US" sz="2000" dirty="0"/>
              <a:t>TNF inhibitors: etanercept/Enbrel (SQ), adalimumab/Humira (SQ), infliximab/Remicade (IV), certolizumab, golimumab</a:t>
            </a:r>
          </a:p>
          <a:p>
            <a:pPr lvl="1"/>
            <a:r>
              <a:rPr lang="en-US" sz="2000" dirty="0"/>
              <a:t>Others: abatacept (T cell costimulatory inhibitor), rituximab (anti-CD20), tocilizumab/sarilumab (IL-6 inhibitors), tofacitinib/</a:t>
            </a:r>
            <a:r>
              <a:rPr lang="en-US" sz="2000" dirty="0" err="1"/>
              <a:t>upadacitinib</a:t>
            </a:r>
            <a:r>
              <a:rPr lang="en-US" sz="2000" dirty="0"/>
              <a:t> (JAK inhibitors)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2316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8FC66D8-EE98-A16D-7A4B-7A8820E18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45110"/>
            <a:ext cx="10905066" cy="5371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C39CA6-7B5C-7607-7437-02C396A1DA3A}"/>
              </a:ext>
            </a:extLst>
          </p:cNvPr>
          <p:cNvSpPr txBox="1"/>
          <p:nvPr/>
        </p:nvSpPr>
        <p:spPr>
          <a:xfrm>
            <a:off x="3626876" y="158249"/>
            <a:ext cx="46626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”Treat to Target” Approach</a:t>
            </a:r>
          </a:p>
        </p:txBody>
      </p:sp>
    </p:spTree>
    <p:extLst>
      <p:ext uri="{BB962C8B-B14F-4D97-AF65-F5344CB8AC3E}">
        <p14:creationId xmlns:p14="http://schemas.microsoft.com/office/powerpoint/2010/main" val="4117716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39885-22C8-FF05-67A3-A3064E66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Contraindications to Methotrexate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E78E-80EF-34A4-08D2-E3C13B27E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Chronic liver disease</a:t>
            </a:r>
          </a:p>
          <a:p>
            <a:r>
              <a:rPr lang="en-US" sz="2000" dirty="0"/>
              <a:t>GFR &lt; 30/hemodialysis</a:t>
            </a:r>
          </a:p>
          <a:p>
            <a:r>
              <a:rPr lang="en-US" sz="2000" dirty="0"/>
              <a:t>Severe COPD or other chronic lung disease (risk of methotrexate pneumonitis)</a:t>
            </a:r>
          </a:p>
          <a:p>
            <a:r>
              <a:rPr lang="en-US" sz="2000" dirty="0"/>
              <a:t>Untreated LTBI (can use MTX after initiation of LTBI treatment)</a:t>
            </a:r>
          </a:p>
          <a:p>
            <a:r>
              <a:rPr lang="en-US" sz="2000" dirty="0"/>
              <a:t>Potential for conception/lactation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3782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98673-2785-1AB7-294E-459CCBBF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RA: Intro to Diagnosis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D807F-3D75-2D41-54F2-2CFDD52A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RA: epidemiology, pathogenesis, clinical spectrum</a:t>
            </a:r>
          </a:p>
          <a:p>
            <a:r>
              <a:rPr lang="en-US" sz="2000" dirty="0"/>
              <a:t>RA in Indian Country</a:t>
            </a:r>
          </a:p>
          <a:p>
            <a:r>
              <a:rPr lang="en-US" sz="2000" dirty="0"/>
              <a:t>Diagnosis of RA</a:t>
            </a:r>
          </a:p>
          <a:p>
            <a:r>
              <a:rPr lang="en-US" sz="2000" dirty="0"/>
              <a:t>Principles of treatment/initial therapy</a:t>
            </a:r>
            <a:endParaRPr lang="en-US" sz="2000" b="1" dirty="0"/>
          </a:p>
          <a:p>
            <a:r>
              <a:rPr lang="en-US" sz="2000" dirty="0">
                <a:solidFill>
                  <a:srgbClr val="C00000"/>
                </a:solidFill>
              </a:rPr>
              <a:t>Case presentation</a:t>
            </a:r>
          </a:p>
          <a:p>
            <a:r>
              <a:rPr lang="en-US" sz="2000" dirty="0"/>
              <a:t>Description of Rheumatoid Arthritis ECHO curriculum</a:t>
            </a:r>
          </a:p>
        </p:txBody>
      </p:sp>
    </p:spTree>
    <p:extLst>
      <p:ext uri="{BB962C8B-B14F-4D97-AF65-F5344CB8AC3E}">
        <p14:creationId xmlns:p14="http://schemas.microsoft.com/office/powerpoint/2010/main" val="3848471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057DD-521B-FBE2-0612-A26C3E40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89928-061C-A6A4-85CE-EF7278BD5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 year old Navajo woman, college student with 1 year of joint pain, initially intermittent, now daily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Affected joints: hands, feet, knees, elbows; more right-sided than left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Swelling in hands, feet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Symptoms are better with Advil, hot shower, activity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Worse in the mornings and after sitting (knees)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able to do her usual running for exercise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Sometimes hard to get to class on time in the mornings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69003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61699-6800-A89D-AB0E-F46F6A84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3658-9987-429C-396F-2D58CE47F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College student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tobacco, alcohol, drug use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Exercises regularly when able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 sexually active currently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 aunt with RA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medications aside from OTC NSAIDs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 LARC but d/c secondary to arthritis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sx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allergies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3408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A5D8D-DE07-38D0-C9A1-91F667639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D13F-474D-B54F-9511-E77168C85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Pertinent review of systems positives and negatives: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Const: no fevers, chills, weight loss; + fatigue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HEENT: no sicca symptoms; no oral ulcers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Resp: no dyspnea or cough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CV: no chest pain or palpitations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Skin: no rash or photosensitivity; no Raynaud’s phenomenon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Neuro: no h/a, dizziness, paresthesia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Lymph: no adenopathy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52728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71980-C2EC-56AB-5C09-0F44460BC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52B6B-BAF0-6F82-1886-FA9F6F0BA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Swelling/tenderness at the MCP joints of the right &gt; left hand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Swelling/tenderness/pain with ROM of both wrists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Swelling/tenderness of the right foot MTP joints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Stiff with ROM of the knees, ankles, elbows.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effusion right knee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072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4CF35-D1CC-EF18-AC2B-54E645C7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       Rheumatoid Arthritis: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C5ED-8E44-1121-77A8-924D61B9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lvl="1"/>
            <a:r>
              <a:rPr lang="en-US" sz="2000" dirty="0"/>
              <a:t>RA is a systemic autoimmune disease characterized primarily by a symmetric inflammatory polyarthritis</a:t>
            </a:r>
          </a:p>
          <a:p>
            <a:pPr lvl="1"/>
            <a:r>
              <a:rPr lang="en-US" sz="2000" dirty="0"/>
              <a:t>The US prevalence is 0.5-1%, with some populations having significantly higher rates of disease</a:t>
            </a:r>
          </a:p>
          <a:p>
            <a:pPr lvl="1"/>
            <a:r>
              <a:rPr lang="en-US" sz="2000" dirty="0" err="1"/>
              <a:t>Women:men</a:t>
            </a:r>
            <a:r>
              <a:rPr lang="en-US" sz="2000"/>
              <a:t>  3:1</a:t>
            </a:r>
          </a:p>
          <a:p>
            <a:pPr lvl="1"/>
            <a:r>
              <a:rPr lang="en-US" sz="2000" dirty="0"/>
              <a:t>Age of onset: 30-50 most common</a:t>
            </a:r>
          </a:p>
          <a:p>
            <a:pPr lvl="1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degree relative confers 3X higher odds</a:t>
            </a:r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nd</a:t>
            </a:r>
            <a:r>
              <a:rPr lang="en-US" sz="2000" dirty="0"/>
              <a:t> degree relative confers 2X higher odds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03576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AB5B92-BE80-4A72-1224-E663C2DC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DBA8-3A27-0CE7-CA95-F290B1850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 DATA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RF 100 (CCP not done)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 1:320; SSA 2.0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 B27 +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ESR 33 (&lt; 20)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CRP 10.1 (&lt; 3)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CBC, CMP without abnormalities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TSH normal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imaging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93447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ACB1-2F60-B7CF-DA57-EE5DE9920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BC3A7-89A2-7F8B-619F-9B495A251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diagnosis?</a:t>
            </a:r>
          </a:p>
          <a:p>
            <a:endParaRPr lang="en-US" dirty="0"/>
          </a:p>
          <a:p>
            <a:r>
              <a:rPr lang="en-US" dirty="0"/>
              <a:t>RA</a:t>
            </a:r>
          </a:p>
          <a:p>
            <a:r>
              <a:rPr lang="en-US" dirty="0"/>
              <a:t>Sjogren’s syndrome</a:t>
            </a:r>
          </a:p>
          <a:p>
            <a:r>
              <a:rPr lang="en-US" dirty="0"/>
              <a:t>Lupus</a:t>
            </a:r>
          </a:p>
          <a:p>
            <a:r>
              <a:rPr lang="en-US" dirty="0"/>
              <a:t>Reactive arthritis</a:t>
            </a:r>
          </a:p>
          <a:p>
            <a:r>
              <a:rPr lang="en-US" dirty="0"/>
              <a:t>Fibromyalgia </a:t>
            </a:r>
          </a:p>
        </p:txBody>
      </p:sp>
    </p:spTree>
    <p:extLst>
      <p:ext uri="{BB962C8B-B14F-4D97-AF65-F5344CB8AC3E}">
        <p14:creationId xmlns:p14="http://schemas.microsoft.com/office/powerpoint/2010/main" val="697828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05548-D72E-8929-AE4A-AF8B89A1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F89F-1976-38C1-70E3-84783644E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Using the diagnostic criteria</a:t>
            </a:r>
          </a:p>
          <a:p>
            <a:pPr lvl="1"/>
            <a:r>
              <a:rPr lang="en-US" sz="2000" dirty="0"/>
              <a:t>Synovitis in &gt; 10 joints, including 1 small joint		5 points</a:t>
            </a:r>
          </a:p>
          <a:p>
            <a:pPr lvl="1"/>
            <a:r>
              <a:rPr lang="en-US" sz="2000" dirty="0"/>
              <a:t>High titer RF					3 points</a:t>
            </a:r>
          </a:p>
          <a:p>
            <a:pPr lvl="1"/>
            <a:r>
              <a:rPr lang="en-US" sz="2000" dirty="0"/>
              <a:t>Elevated inflammatory markers			1 point</a:t>
            </a:r>
          </a:p>
          <a:p>
            <a:pPr lvl="1"/>
            <a:r>
              <a:rPr lang="en-US" sz="2000" dirty="0"/>
              <a:t>Duration &gt; 6 weeks					1 point	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07892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E6DAD-8158-2D91-6559-D6EE40EC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F4E2-373B-243D-B1E5-CB0486D20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But what about the ANA of 1:320 and positive SSA?</a:t>
            </a:r>
          </a:p>
          <a:p>
            <a:pPr lvl="1"/>
            <a:r>
              <a:rPr lang="en-US" sz="2000" dirty="0"/>
              <a:t>30% of RA patients have a positive ANA</a:t>
            </a:r>
          </a:p>
          <a:p>
            <a:pPr lvl="1"/>
            <a:r>
              <a:rPr lang="en-US" sz="2000" dirty="0"/>
              <a:t>Higher in some AI/NA populations</a:t>
            </a:r>
          </a:p>
          <a:p>
            <a:pPr lvl="1"/>
            <a:r>
              <a:rPr lang="en-US" sz="2000" dirty="0"/>
              <a:t>SSA is very low positive; no sicca symptoms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85475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E6DAD-8158-2D91-6559-D6EE40EC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F4E2-373B-243D-B1E5-CB0486D20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sz="2000" dirty="0"/>
              <a:t>What about the positive HLA B27?  Why not a </a:t>
            </a:r>
            <a:r>
              <a:rPr lang="en-US" sz="2000" dirty="0" err="1"/>
              <a:t>spondyloarthritis</a:t>
            </a:r>
            <a:r>
              <a:rPr lang="en-US" sz="2000" dirty="0"/>
              <a:t>?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High rate of HLA B27 positivity in Navajo population (40%) so not a very helpful test</a:t>
            </a:r>
          </a:p>
          <a:p>
            <a:pPr lvl="1"/>
            <a:r>
              <a:rPr lang="en-US" sz="2000" dirty="0"/>
              <a:t>Pattern of involvement (symmetric, small joints) more c/w RA</a:t>
            </a:r>
          </a:p>
          <a:p>
            <a:pPr lvl="1"/>
            <a:r>
              <a:rPr lang="en-US" sz="2000" dirty="0"/>
              <a:t>No associated </a:t>
            </a:r>
            <a:r>
              <a:rPr lang="en-US" sz="2000" dirty="0" err="1"/>
              <a:t>sx</a:t>
            </a:r>
            <a:r>
              <a:rPr lang="en-US" sz="2000" dirty="0"/>
              <a:t> (psoriasis, uveitis)</a:t>
            </a:r>
          </a:p>
        </p:txBody>
      </p:sp>
    </p:spTree>
    <p:extLst>
      <p:ext uri="{BB962C8B-B14F-4D97-AF65-F5344CB8AC3E}">
        <p14:creationId xmlns:p14="http://schemas.microsoft.com/office/powerpoint/2010/main" val="17229499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CA60-9181-4D69-77C7-934B43F3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78DD-C424-F776-2A59-17ABB7FF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be your first-choice medication regimen for this patient?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Methotrexate</a:t>
            </a:r>
          </a:p>
          <a:p>
            <a:pPr marL="0" indent="0">
              <a:buNone/>
            </a:pPr>
            <a:r>
              <a:rPr lang="en-US" dirty="0"/>
              <a:t>Hydroxychloroquine</a:t>
            </a:r>
          </a:p>
          <a:p>
            <a:pPr marL="0" indent="0">
              <a:buNone/>
            </a:pPr>
            <a:r>
              <a:rPr lang="en-US" dirty="0"/>
              <a:t>Sulfasalazine </a:t>
            </a:r>
          </a:p>
          <a:p>
            <a:pPr marL="0" indent="0">
              <a:buNone/>
            </a:pPr>
            <a:r>
              <a:rPr lang="en-US" dirty="0"/>
              <a:t>Combination therapy (MTX + HCQ + SSZ)</a:t>
            </a:r>
          </a:p>
          <a:p>
            <a:pPr marL="0" indent="0">
              <a:buNone/>
            </a:pPr>
            <a:r>
              <a:rPr lang="en-US" dirty="0"/>
              <a:t>TNF inhibitor (or other biologic)</a:t>
            </a:r>
          </a:p>
        </p:txBody>
      </p:sp>
    </p:spTree>
    <p:extLst>
      <p:ext uri="{BB962C8B-B14F-4D97-AF65-F5344CB8AC3E}">
        <p14:creationId xmlns:p14="http://schemas.microsoft.com/office/powerpoint/2010/main" val="1331676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DCA60-9181-4D69-77C7-934B43F3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D78DD-C424-F776-2A59-17ABB7FF0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Methotrexate				             contraindicated; no contraception</a:t>
            </a:r>
          </a:p>
          <a:p>
            <a:pPr marL="0" indent="0">
              <a:buNone/>
            </a:pPr>
            <a:r>
              <a:rPr lang="en-US" sz="2000" dirty="0"/>
              <a:t>Hydroxychloroquine			             safe, but not likely to control disease</a:t>
            </a:r>
          </a:p>
          <a:p>
            <a:pPr marL="0" indent="0">
              <a:buNone/>
            </a:pPr>
            <a:r>
              <a:rPr lang="en-US" sz="2000" dirty="0"/>
              <a:t>Sulfasalazine 				             ditto</a:t>
            </a:r>
          </a:p>
          <a:p>
            <a:pPr marL="0" indent="0">
              <a:buNone/>
            </a:pPr>
            <a:r>
              <a:rPr lang="en-US" sz="2000" dirty="0"/>
              <a:t>Combination therapy (MTX + HCQ + SSZ)	             contains methotrexate</a:t>
            </a:r>
          </a:p>
          <a:p>
            <a:pPr marL="0" indent="0">
              <a:buNone/>
            </a:pPr>
            <a:r>
              <a:rPr lang="en-US" sz="2000" dirty="0"/>
              <a:t>TNF inhibitor				             most likely to get disease under control</a:t>
            </a:r>
          </a:p>
        </p:txBody>
      </p:sp>
    </p:spTree>
    <p:extLst>
      <p:ext uri="{BB962C8B-B14F-4D97-AF65-F5344CB8AC3E}">
        <p14:creationId xmlns:p14="http://schemas.microsoft.com/office/powerpoint/2010/main" val="13957314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F5A16-8A0B-B9D6-2595-2D211694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RA: Intro to Diagnosis and Management</a:t>
            </a:r>
            <a:br>
              <a:rPr lang="en-US" sz="40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4756-7A40-C154-3CB9-168F09B36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RA is more common among Native American populations</a:t>
            </a:r>
          </a:p>
          <a:p>
            <a:r>
              <a:rPr lang="en-US" sz="2000"/>
              <a:t>Early diagnosis and treatment is critical in preserving function and preventing joint damage</a:t>
            </a:r>
          </a:p>
          <a:p>
            <a:r>
              <a:rPr lang="en-US" sz="2000"/>
              <a:t>RF and CCP should always be ordered in tandem</a:t>
            </a:r>
          </a:p>
          <a:p>
            <a:r>
              <a:rPr lang="en-US" sz="2000"/>
              <a:t>Treat to target approach is recommended, with goal of remission or low disease activity</a:t>
            </a:r>
          </a:p>
          <a:p>
            <a:r>
              <a:rPr lang="en-US" sz="2000"/>
              <a:t>First choice of therapy is usually methotrexate, with some important exceptions</a:t>
            </a:r>
          </a:p>
        </p:txBody>
      </p:sp>
    </p:spTree>
    <p:extLst>
      <p:ext uri="{BB962C8B-B14F-4D97-AF65-F5344CB8AC3E}">
        <p14:creationId xmlns:p14="http://schemas.microsoft.com/office/powerpoint/2010/main" val="38984809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ounded Rectangle 1058">
            <a:extLst>
              <a:ext uri="{FF2B5EF4-FFF2-40B4-BE49-F238E27FC236}">
                <a16:creationId xmlns:a16="http://schemas.microsoft.com/office/drawing/2014/main" id="{C62DB057-6720-F244-9BF7-F300C5B25EA4}"/>
              </a:ext>
            </a:extLst>
          </p:cNvPr>
          <p:cNvSpPr/>
          <p:nvPr/>
        </p:nvSpPr>
        <p:spPr>
          <a:xfrm>
            <a:off x="2014857" y="5238307"/>
            <a:ext cx="2187063" cy="994818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74E351-9380-0049-88A1-E57C516FFFCB}"/>
              </a:ext>
            </a:extLst>
          </p:cNvPr>
          <p:cNvSpPr txBox="1"/>
          <p:nvPr/>
        </p:nvSpPr>
        <p:spPr>
          <a:xfrm>
            <a:off x="2014858" y="5282028"/>
            <a:ext cx="21870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When to use prednisone in RA?</a:t>
            </a:r>
          </a:p>
          <a:p>
            <a:pPr algn="ctr"/>
            <a:endParaRPr lang="en-US" sz="400" b="1" u="sng" dirty="0"/>
          </a:p>
          <a:p>
            <a:r>
              <a:rPr lang="en-US" sz="800" dirty="0"/>
              <a:t>Prednisone 5-10mg daily may be considered initially (&lt;3 months, while waiting for DMARD to take effect),  but should be avoided as chronic therapy whenever possible, due to long term side effects. 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C583478A-EB5E-334D-9A83-62FD2E5D2D86}"/>
              </a:ext>
            </a:extLst>
          </p:cNvPr>
          <p:cNvSpPr/>
          <p:nvPr/>
        </p:nvSpPr>
        <p:spPr>
          <a:xfrm>
            <a:off x="7674984" y="5383441"/>
            <a:ext cx="2742645" cy="994818"/>
          </a:xfrm>
          <a:prstGeom prst="roundRect">
            <a:avLst/>
          </a:prstGeom>
          <a:solidFill>
            <a:schemeClr val="accent4">
              <a:alpha val="14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096C34-8598-7947-9672-FE4A410952A2}"/>
              </a:ext>
            </a:extLst>
          </p:cNvPr>
          <p:cNvSpPr txBox="1"/>
          <p:nvPr/>
        </p:nvSpPr>
        <p:spPr>
          <a:xfrm>
            <a:off x="6471928" y="3250367"/>
            <a:ext cx="22504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METHOTREXATE</a:t>
            </a:r>
          </a:p>
          <a:p>
            <a:r>
              <a:rPr lang="en-US" sz="800" b="1" dirty="0"/>
              <a:t>10mg PO </a:t>
            </a:r>
            <a:r>
              <a:rPr lang="en-US" sz="800" b="1" dirty="0" err="1"/>
              <a:t>qWEEK</a:t>
            </a:r>
            <a:r>
              <a:rPr lang="en-US" sz="800" b="1" dirty="0"/>
              <a:t> x 4 weeks</a:t>
            </a:r>
            <a:r>
              <a:rPr lang="en-US" sz="800" dirty="0"/>
              <a:t>, then check labs. If no side effects and labs stable then increase to </a:t>
            </a:r>
            <a:r>
              <a:rPr lang="en-US" sz="800" b="1" dirty="0"/>
              <a:t>20mg PO </a:t>
            </a:r>
            <a:r>
              <a:rPr lang="en-US" sz="800" b="1" dirty="0" err="1"/>
              <a:t>qWEEK</a:t>
            </a:r>
            <a:r>
              <a:rPr lang="en-US" sz="800" dirty="0"/>
              <a:t>. Recheck labs after 4 weeks. </a:t>
            </a:r>
          </a:p>
          <a:p>
            <a:r>
              <a:rPr lang="en-US" sz="800" dirty="0"/>
              <a:t>If RA activity still mod-high after 3 months: switch to </a:t>
            </a:r>
            <a:r>
              <a:rPr lang="en-US" sz="800" b="1" dirty="0"/>
              <a:t>25mg </a:t>
            </a:r>
            <a:r>
              <a:rPr lang="en-US" sz="800" b="1" u="sng" dirty="0"/>
              <a:t>subcutaneous</a:t>
            </a:r>
            <a:r>
              <a:rPr lang="en-US" sz="800" b="1" dirty="0"/>
              <a:t> </a:t>
            </a:r>
            <a:r>
              <a:rPr lang="en-US" sz="800" b="1" dirty="0" err="1"/>
              <a:t>qWEEK</a:t>
            </a:r>
            <a:r>
              <a:rPr lang="en-US" sz="800" b="1" dirty="0"/>
              <a:t> </a:t>
            </a:r>
          </a:p>
          <a:p>
            <a:r>
              <a:rPr lang="en-US" sz="800" dirty="0"/>
              <a:t>MTX monitoring:</a:t>
            </a:r>
          </a:p>
          <a:p>
            <a:r>
              <a:rPr lang="en-US" sz="800" dirty="0"/>
              <a:t>* CBC, liver panel, Cr q3months once the dose is stable</a:t>
            </a:r>
            <a:br>
              <a:rPr lang="en-US" sz="800" dirty="0"/>
            </a:br>
            <a:r>
              <a:rPr lang="en-US" sz="800" dirty="0"/>
              <a:t>* Must take with </a:t>
            </a:r>
            <a:r>
              <a:rPr lang="en-US" sz="800" b="1" dirty="0"/>
              <a:t>folic acid 1mg daily </a:t>
            </a:r>
            <a:r>
              <a:rPr lang="en-US" sz="800" dirty="0"/>
              <a:t>(increase to 2mg daily if mild side effects)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2025BF3-9E4D-7E44-B383-0980FEE57184}"/>
              </a:ext>
            </a:extLst>
          </p:cNvPr>
          <p:cNvSpPr/>
          <p:nvPr/>
        </p:nvSpPr>
        <p:spPr>
          <a:xfrm>
            <a:off x="6471929" y="3214382"/>
            <a:ext cx="2250414" cy="1491554"/>
          </a:xfrm>
          <a:prstGeom prst="roundRect">
            <a:avLst/>
          </a:prstGeom>
          <a:solidFill>
            <a:schemeClr val="accent4">
              <a:alpha val="14000"/>
            </a:schemeClr>
          </a:solidFill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588536D-572A-FD4C-9D92-B585333A3D10}"/>
              </a:ext>
            </a:extLst>
          </p:cNvPr>
          <p:cNvSpPr/>
          <p:nvPr/>
        </p:nvSpPr>
        <p:spPr>
          <a:xfrm>
            <a:off x="2197834" y="2549645"/>
            <a:ext cx="2925304" cy="461665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8B2F6-07D3-E84A-AFE1-D23818F9B497}"/>
              </a:ext>
            </a:extLst>
          </p:cNvPr>
          <p:cNvSpPr txBox="1"/>
          <p:nvPr/>
        </p:nvSpPr>
        <p:spPr>
          <a:xfrm>
            <a:off x="7300124" y="2549644"/>
            <a:ext cx="3117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MODERATE or SEVERE RA </a:t>
            </a:r>
            <a:endParaRPr lang="en-US" sz="800" dirty="0"/>
          </a:p>
          <a:p>
            <a:r>
              <a:rPr lang="en-US" sz="800" dirty="0"/>
              <a:t>ANY of the following: &gt;5 joints involved, extra-articular disease, erosions on baseline x- rays, function limited, RAPID-3 &gt;2 or CDAI &gt;10 </a:t>
            </a:r>
          </a:p>
          <a:p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0B305-2120-9E48-AA92-D6E293023E3C}"/>
              </a:ext>
            </a:extLst>
          </p:cNvPr>
          <p:cNvSpPr txBox="1"/>
          <p:nvPr/>
        </p:nvSpPr>
        <p:spPr>
          <a:xfrm>
            <a:off x="2163306" y="2549646"/>
            <a:ext cx="292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VERY MILD RA</a:t>
            </a:r>
          </a:p>
          <a:p>
            <a:r>
              <a:rPr lang="en-US" sz="800" dirty="0"/>
              <a:t>ALL of the following: &lt;5 joints involved, no extra-articular disease, minimal limitation in joint function, RAPID-3 ≤2 or CDAI ≤10.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8C32A3-993F-D148-A7AF-DF725D85CED0}"/>
              </a:ext>
            </a:extLst>
          </p:cNvPr>
          <p:cNvSpPr txBox="1"/>
          <p:nvPr/>
        </p:nvSpPr>
        <p:spPr>
          <a:xfrm>
            <a:off x="4800601" y="508764"/>
            <a:ext cx="279763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u="sng" dirty="0"/>
              <a:t>DIAGNOSIS: 2010 ACR/EULAR CRITERIA</a:t>
            </a:r>
          </a:p>
          <a:p>
            <a:r>
              <a:rPr lang="en-US" sz="800" b="1" dirty="0"/>
              <a:t>1. Synovitis must be present</a:t>
            </a:r>
            <a:r>
              <a:rPr lang="en-US" sz="800" dirty="0"/>
              <a:t>; no other diagnosis to explain it </a:t>
            </a:r>
          </a:p>
          <a:p>
            <a:r>
              <a:rPr lang="en-US" sz="800" dirty="0"/>
              <a:t>2. RA diagnosed if </a:t>
            </a:r>
            <a:r>
              <a:rPr lang="en-US" sz="800" b="1" dirty="0"/>
              <a:t>≥6 points </a:t>
            </a:r>
            <a:r>
              <a:rPr lang="en-US" sz="800" dirty="0"/>
              <a:t>from the following:</a:t>
            </a:r>
          </a:p>
          <a:p>
            <a:r>
              <a:rPr lang="en-US" sz="800" u="sng" dirty="0"/>
              <a:t>JOINTS:</a:t>
            </a:r>
            <a:br>
              <a:rPr lang="en-US" sz="800" dirty="0"/>
            </a:br>
            <a:r>
              <a:rPr lang="en-US" sz="800" dirty="0"/>
              <a:t>    2-10 large joints (i.e. any joint except wrist/hand) ...1 point.                       </a:t>
            </a:r>
          </a:p>
          <a:p>
            <a:r>
              <a:rPr lang="en-US" sz="800" dirty="0"/>
              <a:t>    1-3 small joints (wrists, any hand joint).....................2 points   </a:t>
            </a:r>
          </a:p>
          <a:p>
            <a:r>
              <a:rPr lang="en-US" sz="800" dirty="0"/>
              <a:t>    4-10 small joints.........................................................3 points  </a:t>
            </a:r>
          </a:p>
          <a:p>
            <a:r>
              <a:rPr lang="en-US" sz="800" dirty="0"/>
              <a:t>    &gt;10 joints, including ≥1 small joint............................5 points </a:t>
            </a:r>
          </a:p>
          <a:p>
            <a:r>
              <a:rPr lang="en-US" sz="800" u="sng" dirty="0"/>
              <a:t>SEROLOGY:</a:t>
            </a:r>
            <a:br>
              <a:rPr lang="en-US" sz="800" dirty="0"/>
            </a:br>
            <a:r>
              <a:rPr lang="en-US" sz="800" dirty="0"/>
              <a:t>    RF or anti-CCP low-positive (above ULN).................2 points </a:t>
            </a:r>
          </a:p>
          <a:p>
            <a:r>
              <a:rPr lang="en-US" sz="800" dirty="0"/>
              <a:t>    RF or anti-CCP high-titer (3x &gt;ULN)..........................3 points</a:t>
            </a:r>
          </a:p>
          <a:p>
            <a:r>
              <a:rPr lang="en-US" sz="800" u="sng" dirty="0"/>
              <a:t>ESR </a:t>
            </a:r>
            <a:r>
              <a:rPr lang="en-US" sz="800" b="1" u="sng" dirty="0"/>
              <a:t>or </a:t>
            </a:r>
            <a:r>
              <a:rPr lang="en-US" sz="800" u="sng" dirty="0"/>
              <a:t>CRP ELEVATED</a:t>
            </a:r>
            <a:r>
              <a:rPr lang="en-US" sz="800" dirty="0"/>
              <a:t>...................................................1 point </a:t>
            </a:r>
          </a:p>
          <a:p>
            <a:r>
              <a:rPr lang="en-US" sz="800" u="sng" dirty="0"/>
              <a:t>SYMPTOM DURATION ≥6 weeks</a:t>
            </a:r>
            <a:r>
              <a:rPr lang="en-US" sz="800" dirty="0"/>
              <a:t>..................................1 point </a:t>
            </a:r>
          </a:p>
          <a:p>
            <a:endParaRPr lang="en-US" sz="9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04D3423-ABC0-5F4B-BB02-7DB045F31017}"/>
              </a:ext>
            </a:extLst>
          </p:cNvPr>
          <p:cNvSpPr/>
          <p:nvPr/>
        </p:nvSpPr>
        <p:spPr>
          <a:xfrm>
            <a:off x="1774371" y="718374"/>
            <a:ext cx="2939632" cy="162166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530D4-731A-014C-B7DD-60612EDB2196}"/>
              </a:ext>
            </a:extLst>
          </p:cNvPr>
          <p:cNvSpPr txBox="1"/>
          <p:nvPr/>
        </p:nvSpPr>
        <p:spPr>
          <a:xfrm>
            <a:off x="1774372" y="170209"/>
            <a:ext cx="8643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Palatino Linotype" panose="02040502050505030304" pitchFamily="18" charset="0"/>
              </a:rPr>
              <a:t>DIAGNOSIS &amp; MANAGEMENT OF </a:t>
            </a:r>
            <a:r>
              <a:rPr lang="en-US" sz="1600" b="1">
                <a:latin typeface="Palatino Linotype" panose="02040502050505030304" pitchFamily="18" charset="0"/>
              </a:rPr>
              <a:t>RHEUMATOID ARTHRITIS</a:t>
            </a:r>
            <a:endParaRPr lang="en-US" sz="1600" b="1" dirty="0">
              <a:latin typeface="Palatino Linotype" panose="02040502050505030304" pitchFamily="18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A20C7C4-1335-7D42-9877-FEC4AF1484FA}"/>
              </a:ext>
            </a:extLst>
          </p:cNvPr>
          <p:cNvSpPr/>
          <p:nvPr/>
        </p:nvSpPr>
        <p:spPr>
          <a:xfrm>
            <a:off x="4800602" y="485899"/>
            <a:ext cx="2728573" cy="175464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F3B0B-56EC-3840-B2ED-8D14AAFED604}"/>
              </a:ext>
            </a:extLst>
          </p:cNvPr>
          <p:cNvSpPr txBox="1"/>
          <p:nvPr/>
        </p:nvSpPr>
        <p:spPr>
          <a:xfrm>
            <a:off x="1774371" y="762460"/>
            <a:ext cx="30262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u="sng" dirty="0"/>
              <a:t>Initial visit checklist</a:t>
            </a:r>
            <a:r>
              <a:rPr lang="en-US" sz="800" u="sng" dirty="0"/>
              <a:t>:</a:t>
            </a:r>
            <a:endParaRPr lang="en-US" sz="800" dirty="0"/>
          </a:p>
          <a:p>
            <a:pPr marL="171450" indent="-171450">
              <a:buFont typeface="Wingdings" pitchFamily="2" charset="2"/>
              <a:buChar char="q"/>
            </a:pPr>
            <a:r>
              <a:rPr lang="en-US" sz="750" dirty="0"/>
              <a:t>LABWORK: RF, CCP, CBC, CMP, ESR, CRP, PPD or </a:t>
            </a:r>
            <a:r>
              <a:rPr lang="en-US" sz="750" dirty="0" err="1"/>
              <a:t>Quantiferon</a:t>
            </a:r>
            <a:r>
              <a:rPr lang="en-US" sz="750" dirty="0"/>
              <a:t>, HBV </a:t>
            </a:r>
            <a:r>
              <a:rPr lang="en-US" sz="750" dirty="0" err="1"/>
              <a:t>sAg</a:t>
            </a:r>
            <a:r>
              <a:rPr lang="en-US" sz="750" dirty="0"/>
              <a:t>/</a:t>
            </a:r>
            <a:r>
              <a:rPr lang="en-US" sz="750" dirty="0" err="1"/>
              <a:t>sAb</a:t>
            </a:r>
            <a:r>
              <a:rPr lang="en-US" sz="750" dirty="0"/>
              <a:t>/</a:t>
            </a:r>
            <a:r>
              <a:rPr lang="en-US" sz="750" dirty="0" err="1"/>
              <a:t>cAb</a:t>
            </a:r>
            <a:r>
              <a:rPr lang="en-US" sz="750" dirty="0"/>
              <a:t>, HCV Ab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750" dirty="0"/>
              <a:t>IMAGING: bilateral hand and foot </a:t>
            </a:r>
            <a:r>
              <a:rPr lang="en-US" sz="750" dirty="0" err="1"/>
              <a:t>xrays</a:t>
            </a:r>
            <a:r>
              <a:rPr lang="en-US" sz="750" dirty="0"/>
              <a:t> (to establish baseline and screen for alternate diagnoses)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750" dirty="0"/>
              <a:t>MEDS: consider scheduled NSAIDs vs. prednisone 5-10mg daily (temporary measure until patient  is stable on DMARD therapy)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750" dirty="0"/>
              <a:t>Pneumovax/Prevnar, flu shot, Shingrix, HBV vaccine, COVID19 vaccine as early as possible.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750" dirty="0"/>
              <a:t>If TB screen positive (and active TB has been ruled out), start LTBI treatment at least 1 week before starting methotrexate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750" dirty="0"/>
              <a:t>Schedule follow-up to review labs/</a:t>
            </a:r>
            <a:r>
              <a:rPr lang="en-US" sz="750" dirty="0" err="1"/>
              <a:t>xrays</a:t>
            </a:r>
            <a:r>
              <a:rPr lang="en-US" sz="750" dirty="0"/>
              <a:t> and discuss DMARD initiation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9C8E296-8E60-3B4D-898D-10E365D203F8}"/>
              </a:ext>
            </a:extLst>
          </p:cNvPr>
          <p:cNvGrpSpPr/>
          <p:nvPr/>
        </p:nvGrpSpPr>
        <p:grpSpPr>
          <a:xfrm>
            <a:off x="7615444" y="978256"/>
            <a:ext cx="2866576" cy="1446550"/>
            <a:chOff x="6091444" y="863848"/>
            <a:chExt cx="2866576" cy="144655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DB25D5B-7252-4F4B-9483-D95D1556336F}"/>
                </a:ext>
              </a:extLst>
            </p:cNvPr>
            <p:cNvSpPr/>
            <p:nvPr/>
          </p:nvSpPr>
          <p:spPr>
            <a:xfrm>
              <a:off x="6091444" y="863848"/>
              <a:ext cx="2866576" cy="1305915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F9DBF7E-333B-254F-8599-D51BE820B42E}"/>
                </a:ext>
              </a:extLst>
            </p:cNvPr>
            <p:cNvSpPr txBox="1"/>
            <p:nvPr/>
          </p:nvSpPr>
          <p:spPr>
            <a:xfrm>
              <a:off x="6160828" y="863848"/>
              <a:ext cx="264995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u="sng" dirty="0"/>
                <a:t>General principles of treatment: </a:t>
              </a:r>
              <a:endParaRPr lang="en-US" sz="800" u="sng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/>
                <a:t>Choose initial DMARD based on disease severity, baseline labs, and comorbidities (MTX is most common first-line </a:t>
              </a:r>
              <a:r>
                <a:rPr lang="en-US" sz="800" dirty="0" err="1"/>
                <a:t>tx</a:t>
              </a:r>
              <a:r>
                <a:rPr lang="en-US" sz="800" dirty="0"/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/>
                <a:t>Start DMARD ASAP to avoid progressive joint damage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b="1" dirty="0"/>
                <a:t>Goal is remission or low disease activity </a:t>
              </a:r>
              <a:r>
                <a:rPr lang="en-US" sz="800" dirty="0"/>
                <a:t>(RAPID-3 ≤2 or CDAI ≤10)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/>
                <a:t>Evaluate patient q3 months until this is achieved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800" dirty="0"/>
                <a:t>Vast majority of patients will require life-long medication </a:t>
              </a:r>
            </a:p>
            <a:p>
              <a:endParaRPr lang="en-US" sz="800" dirty="0"/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1B42D3F-89FC-B840-BD84-E7659F0B5D5D}"/>
              </a:ext>
            </a:extLst>
          </p:cNvPr>
          <p:cNvSpPr/>
          <p:nvPr/>
        </p:nvSpPr>
        <p:spPr>
          <a:xfrm>
            <a:off x="7265595" y="2549644"/>
            <a:ext cx="3069190" cy="461665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2203DF-07A0-804E-8799-0C2C5B2C6974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5123138" y="2559843"/>
            <a:ext cx="1053964" cy="2206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573B7E-483F-DE42-84C7-C1848D0B0197}"/>
              </a:ext>
            </a:extLst>
          </p:cNvPr>
          <p:cNvCxnSpPr>
            <a:cxnSpLocks/>
          </p:cNvCxnSpPr>
          <p:nvPr/>
        </p:nvCxnSpPr>
        <p:spPr>
          <a:xfrm>
            <a:off x="6160324" y="2559844"/>
            <a:ext cx="1098118" cy="220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40D5243-7E26-9A42-8604-60E9626E816C}"/>
              </a:ext>
            </a:extLst>
          </p:cNvPr>
          <p:cNvCxnSpPr>
            <a:cxnSpLocks/>
          </p:cNvCxnSpPr>
          <p:nvPr/>
        </p:nvCxnSpPr>
        <p:spPr>
          <a:xfrm flipH="1" flipV="1">
            <a:off x="6164888" y="2240539"/>
            <a:ext cx="12214" cy="309106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48E8B1-5532-5049-A341-D05523017C8F}"/>
              </a:ext>
            </a:extLst>
          </p:cNvPr>
          <p:cNvSpPr txBox="1"/>
          <p:nvPr/>
        </p:nvSpPr>
        <p:spPr>
          <a:xfrm>
            <a:off x="1774371" y="3198057"/>
            <a:ext cx="254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HYDROXYCHLOROQUINE</a:t>
            </a:r>
            <a:br>
              <a:rPr lang="en-US" sz="800" b="1" dirty="0"/>
            </a:br>
            <a:r>
              <a:rPr lang="en-US" sz="800" b="1" dirty="0"/>
              <a:t>200-400mg PO daily [max dose 5mg/kg] </a:t>
            </a:r>
          </a:p>
          <a:p>
            <a:r>
              <a:rPr lang="en-US" sz="800" b="1" dirty="0"/>
              <a:t>* </a:t>
            </a:r>
            <a:r>
              <a:rPr lang="en-US" sz="800" dirty="0"/>
              <a:t>May reduce risk of diabetes and improve lipids</a:t>
            </a:r>
            <a:br>
              <a:rPr lang="en-US" sz="800" dirty="0"/>
            </a:br>
            <a:r>
              <a:rPr lang="en-US" sz="800" dirty="0"/>
              <a:t>* Well-tolerated, safe in pregnancy</a:t>
            </a:r>
            <a:br>
              <a:rPr lang="en-US" sz="800" dirty="0"/>
            </a:br>
            <a:r>
              <a:rPr lang="en-US" sz="800" dirty="0"/>
              <a:t>* Retinal exam at baseline and q1yr </a:t>
            </a:r>
          </a:p>
          <a:p>
            <a:endParaRPr lang="en-US" sz="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A0F3A2-21DD-7B44-B183-7618A4D6B960}"/>
              </a:ext>
            </a:extLst>
          </p:cNvPr>
          <p:cNvSpPr txBox="1"/>
          <p:nvPr/>
        </p:nvSpPr>
        <p:spPr>
          <a:xfrm>
            <a:off x="1774372" y="4115683"/>
            <a:ext cx="2386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SULFASALAZINE</a:t>
            </a:r>
            <a:br>
              <a:rPr lang="en-US" sz="800" b="1" dirty="0"/>
            </a:br>
            <a:r>
              <a:rPr lang="en-US" sz="800" b="1" dirty="0"/>
              <a:t>500mg BID x 1 week </a:t>
            </a:r>
            <a:r>
              <a:rPr lang="en-US" sz="800" b="1" dirty="0">
                <a:sym typeface="Wingdings" pitchFamily="2" charset="2"/>
              </a:rPr>
              <a:t> </a:t>
            </a:r>
            <a:r>
              <a:rPr lang="en-US" sz="800" b="1" dirty="0"/>
              <a:t>1000mg BID</a:t>
            </a:r>
            <a:br>
              <a:rPr lang="en-US" sz="800" b="1" dirty="0"/>
            </a:br>
            <a:r>
              <a:rPr lang="en-US" sz="800" dirty="0"/>
              <a:t>* Better efficacy than hydroxychloroquine, but more likely to cause GI upset</a:t>
            </a:r>
            <a:br>
              <a:rPr lang="en-US" sz="800" dirty="0"/>
            </a:br>
            <a:r>
              <a:rPr lang="en-US" sz="800" dirty="0"/>
              <a:t>* Monitor WBC q2 months </a:t>
            </a:r>
          </a:p>
          <a:p>
            <a:endParaRPr lang="en-US" sz="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566264-C6E2-B24F-B63C-B2EB7630D35B}"/>
              </a:ext>
            </a:extLst>
          </p:cNvPr>
          <p:cNvSpPr/>
          <p:nvPr/>
        </p:nvSpPr>
        <p:spPr>
          <a:xfrm>
            <a:off x="4172674" y="3791520"/>
            <a:ext cx="965931" cy="4616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latin typeface="Calibri" panose="020F0502020204030204" pitchFamily="34" charset="0"/>
              </a:rPr>
              <a:t>After 3 months</a:t>
            </a:r>
            <a:r>
              <a:rPr lang="en-US" sz="800" dirty="0">
                <a:latin typeface="Calibri" panose="020F0502020204030204" pitchFamily="34" charset="0"/>
              </a:rPr>
              <a:t>, if moderate or high disease activity</a:t>
            </a:r>
            <a:endParaRPr lang="en-US" sz="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1DD5DC-810E-6040-8343-889D41463FF8}"/>
              </a:ext>
            </a:extLst>
          </p:cNvPr>
          <p:cNvSpPr txBox="1"/>
          <p:nvPr/>
        </p:nvSpPr>
        <p:spPr>
          <a:xfrm>
            <a:off x="5891707" y="2791122"/>
            <a:ext cx="78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</a:t>
            </a:r>
            <a:r>
              <a:rPr lang="en-US" sz="800" baseline="30000" dirty="0"/>
              <a:t>st</a:t>
            </a:r>
            <a:r>
              <a:rPr lang="en-US" sz="800" dirty="0"/>
              <a:t> line for most RA patients</a:t>
            </a:r>
          </a:p>
        </p:txBody>
      </p:sp>
      <p:pic>
        <p:nvPicPr>
          <p:cNvPr id="35" name="Graphic 34" descr="Back with solid fill">
            <a:extLst>
              <a:ext uri="{FF2B5EF4-FFF2-40B4-BE49-F238E27FC236}">
                <a16:creationId xmlns:a16="http://schemas.microsoft.com/office/drawing/2014/main" id="{7880C938-B694-A344-ABC9-F5C421FA2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974954">
            <a:off x="6053196" y="3114902"/>
            <a:ext cx="456480" cy="456480"/>
          </a:xfrm>
          <a:prstGeom prst="rect">
            <a:avLst/>
          </a:prstGeom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5155287-5AEE-5E4C-B8AA-E1EE88976139}"/>
              </a:ext>
            </a:extLst>
          </p:cNvPr>
          <p:cNvSpPr/>
          <p:nvPr/>
        </p:nvSpPr>
        <p:spPr>
          <a:xfrm>
            <a:off x="1763072" y="3171031"/>
            <a:ext cx="2386950" cy="774232"/>
          </a:xfrm>
          <a:prstGeom prst="roundRect">
            <a:avLst/>
          </a:prstGeom>
          <a:solidFill>
            <a:schemeClr val="accent4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1C5AEA25-29DB-6045-B436-7FEFCA5F4C90}"/>
              </a:ext>
            </a:extLst>
          </p:cNvPr>
          <p:cNvSpPr/>
          <p:nvPr/>
        </p:nvSpPr>
        <p:spPr>
          <a:xfrm>
            <a:off x="1763072" y="4130245"/>
            <a:ext cx="2386951" cy="774232"/>
          </a:xfrm>
          <a:prstGeom prst="roundRect">
            <a:avLst/>
          </a:prstGeom>
          <a:solidFill>
            <a:schemeClr val="accent4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991ECF-402F-BD4C-8404-768C9057D215}"/>
              </a:ext>
            </a:extLst>
          </p:cNvPr>
          <p:cNvSpPr txBox="1"/>
          <p:nvPr/>
        </p:nvSpPr>
        <p:spPr>
          <a:xfrm rot="704645">
            <a:off x="6442874" y="2512853"/>
            <a:ext cx="1030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common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5A9B17-6DDA-9E42-B95E-4D065344D4E0}"/>
              </a:ext>
            </a:extLst>
          </p:cNvPr>
          <p:cNvSpPr txBox="1"/>
          <p:nvPr/>
        </p:nvSpPr>
        <p:spPr>
          <a:xfrm rot="20822838">
            <a:off x="5294386" y="2441713"/>
            <a:ext cx="10300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less common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8269C-2B43-CB4A-963C-FC8C716FE5EB}"/>
              </a:ext>
            </a:extLst>
          </p:cNvPr>
          <p:cNvSpPr txBox="1"/>
          <p:nvPr/>
        </p:nvSpPr>
        <p:spPr>
          <a:xfrm>
            <a:off x="2732623" y="3907363"/>
            <a:ext cx="6964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OR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7B51F85-4B41-A245-AE6F-A6A842C607F0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 flipV="1">
            <a:off x="5138605" y="3960160"/>
            <a:ext cx="1333325" cy="62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57E9ACF-4042-1D49-A724-7D2967259ADE}"/>
              </a:ext>
            </a:extLst>
          </p:cNvPr>
          <p:cNvCxnSpPr>
            <a:cxnSpLocks/>
          </p:cNvCxnSpPr>
          <p:nvPr/>
        </p:nvCxnSpPr>
        <p:spPr>
          <a:xfrm>
            <a:off x="8040303" y="3011309"/>
            <a:ext cx="0" cy="18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15937D8-F944-6F42-A78C-09E9C20CF819}"/>
              </a:ext>
            </a:extLst>
          </p:cNvPr>
          <p:cNvCxnSpPr/>
          <p:nvPr/>
        </p:nvCxnSpPr>
        <p:spPr>
          <a:xfrm>
            <a:off x="3497179" y="3001683"/>
            <a:ext cx="0" cy="186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A89D976E-5AE5-344D-AE5C-BBE2DFC5804B}"/>
              </a:ext>
            </a:extLst>
          </p:cNvPr>
          <p:cNvSpPr/>
          <p:nvPr/>
        </p:nvSpPr>
        <p:spPr>
          <a:xfrm>
            <a:off x="8872128" y="3596230"/>
            <a:ext cx="1648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Calibri" panose="020F0502020204030204" pitchFamily="34" charset="0"/>
              </a:rPr>
              <a:t>LEFLUNOMIDE</a:t>
            </a:r>
            <a:br>
              <a:rPr lang="en-US" sz="800" b="1" dirty="0">
                <a:latin typeface="Calibri" panose="020F0502020204030204" pitchFamily="34" charset="0"/>
              </a:rPr>
            </a:br>
            <a:r>
              <a:rPr lang="en-US" sz="800" b="1" dirty="0">
                <a:latin typeface="Calibri" panose="020F0502020204030204" pitchFamily="34" charset="0"/>
              </a:rPr>
              <a:t>10mg PO daily x 6 weeks</a:t>
            </a:r>
            <a:r>
              <a:rPr lang="en-US" sz="800" dirty="0">
                <a:latin typeface="Calibri" panose="020F0502020204030204" pitchFamily="34" charset="0"/>
              </a:rPr>
              <a:t>, then check labs. If tolerating, increase to </a:t>
            </a:r>
            <a:r>
              <a:rPr lang="en-US" sz="800" b="1" dirty="0">
                <a:latin typeface="Calibri" panose="020F0502020204030204" pitchFamily="34" charset="0"/>
              </a:rPr>
              <a:t>20mg PO daily</a:t>
            </a:r>
            <a:br>
              <a:rPr lang="en-US" sz="800" b="1" dirty="0">
                <a:latin typeface="Calibri" panose="020F0502020204030204" pitchFamily="34" charset="0"/>
              </a:rPr>
            </a:br>
            <a:r>
              <a:rPr lang="en-US" sz="800" dirty="0">
                <a:latin typeface="Calibri" panose="020F0502020204030204" pitchFamily="34" charset="0"/>
              </a:rPr>
              <a:t>* Diarrhea in 20%</a:t>
            </a:r>
            <a:br>
              <a:rPr lang="en-US" sz="800" dirty="0">
                <a:latin typeface="Calibri" panose="020F0502020204030204" pitchFamily="34" charset="0"/>
              </a:rPr>
            </a:br>
            <a:r>
              <a:rPr lang="en-US" sz="800" dirty="0">
                <a:latin typeface="Calibri" panose="020F0502020204030204" pitchFamily="34" charset="0"/>
              </a:rPr>
              <a:t>* Labs and contraindications same as for MTX (see page 2); Avoid in women of childbearing age: risk of birth defects up to 2 years after cessation!</a:t>
            </a:r>
            <a:endParaRPr lang="en-US" sz="8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A7576CD-93BD-3C4A-A9BC-A014DC437D28}"/>
              </a:ext>
            </a:extLst>
          </p:cNvPr>
          <p:cNvSpPr txBox="1"/>
          <p:nvPr/>
        </p:nvSpPr>
        <p:spPr>
          <a:xfrm>
            <a:off x="9119447" y="3305759"/>
            <a:ext cx="1215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If not tolerating MTX, might consider: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6FCA0F4-27C0-2548-B114-ACCB79F2E001}"/>
              </a:ext>
            </a:extLst>
          </p:cNvPr>
          <p:cNvSpPr/>
          <p:nvPr/>
        </p:nvSpPr>
        <p:spPr>
          <a:xfrm>
            <a:off x="8858876" y="3587637"/>
            <a:ext cx="1558752" cy="1318779"/>
          </a:xfrm>
          <a:prstGeom prst="roundRect">
            <a:avLst/>
          </a:prstGeom>
          <a:solidFill>
            <a:schemeClr val="accent4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14A86328-AF64-1D45-81A2-0044C1B7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366" y="4710636"/>
            <a:ext cx="23342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" b="1" dirty="0">
                <a:latin typeface="Calibri" panose="020F0502020204030204" pitchFamily="34" charset="0"/>
              </a:rPr>
              <a:t>After 3 months</a:t>
            </a:r>
            <a:r>
              <a:rPr lang="en-US" altLang="en-US" sz="800" dirty="0">
                <a:latin typeface="Calibri" panose="020F0502020204030204" pitchFamily="34" charset="0"/>
              </a:rPr>
              <a:t>, if moderate or high disease activity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page1image16304096">
            <a:extLst>
              <a:ext uri="{FF2B5EF4-FFF2-40B4-BE49-F238E27FC236}">
                <a16:creationId xmlns:a16="http://schemas.microsoft.com/office/drawing/2014/main" id="{0EE860ED-CAE9-3043-8EF5-F17A26C3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23" y="4724697"/>
            <a:ext cx="2250414" cy="20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CC129436-6E22-3644-B69D-14707718DD15}"/>
              </a:ext>
            </a:extLst>
          </p:cNvPr>
          <p:cNvSpPr txBox="1"/>
          <p:nvPr/>
        </p:nvSpPr>
        <p:spPr>
          <a:xfrm>
            <a:off x="7774468" y="5408470"/>
            <a:ext cx="2559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TNF-INHIBITOR</a:t>
            </a:r>
          </a:p>
          <a:p>
            <a:pPr algn="ctr"/>
            <a:r>
              <a:rPr lang="en-US" sz="800" b="1" dirty="0"/>
              <a:t>Adalimumab (Humira) 40mg SC q2weeks </a:t>
            </a:r>
          </a:p>
          <a:p>
            <a:pPr algn="ctr"/>
            <a:r>
              <a:rPr lang="en-US" sz="800" b="1" dirty="0"/>
              <a:t>or Etanercept (Enbrel) 50mg SC </a:t>
            </a:r>
            <a:r>
              <a:rPr lang="en-US" sz="800" b="1" dirty="0" err="1"/>
              <a:t>qweek</a:t>
            </a:r>
            <a:r>
              <a:rPr lang="en-US" sz="800" b="1" dirty="0"/>
              <a:t> </a:t>
            </a:r>
          </a:p>
          <a:p>
            <a:pPr algn="ctr"/>
            <a:r>
              <a:rPr lang="en-US" sz="800" b="1" dirty="0"/>
              <a:t>or Certolizumab pegol (Cimzia) 200mg SC q2weeks</a:t>
            </a:r>
          </a:p>
          <a:p>
            <a:r>
              <a:rPr lang="en-US" sz="800" dirty="0"/>
              <a:t>* Ideally, give </a:t>
            </a:r>
            <a:r>
              <a:rPr lang="en-US" sz="800" dirty="0" err="1"/>
              <a:t>TNFi</a:t>
            </a:r>
            <a:r>
              <a:rPr lang="en-US" sz="800" dirty="0"/>
              <a:t> </a:t>
            </a:r>
            <a:r>
              <a:rPr lang="en-US" sz="800" u="sng" dirty="0"/>
              <a:t>AND</a:t>
            </a:r>
            <a:r>
              <a:rPr lang="en-US" sz="800" dirty="0"/>
              <a:t> weekly methotrexate</a:t>
            </a:r>
          </a:p>
          <a:p>
            <a:r>
              <a:rPr lang="en-US" sz="800" dirty="0"/>
              <a:t>* Adalimumab and Etanercept are more readily available</a:t>
            </a:r>
          </a:p>
          <a:p>
            <a:r>
              <a:rPr lang="en-US" sz="800" dirty="0"/>
              <a:t>* Certolizumab is specifically preferred in pregnancy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0C2EC449-446E-ED4C-8860-28F19CC85A7A}"/>
              </a:ext>
            </a:extLst>
          </p:cNvPr>
          <p:cNvSpPr/>
          <p:nvPr/>
        </p:nvSpPr>
        <p:spPr>
          <a:xfrm>
            <a:off x="4825069" y="5377951"/>
            <a:ext cx="2471346" cy="829640"/>
          </a:xfrm>
          <a:prstGeom prst="roundRect">
            <a:avLst/>
          </a:prstGeom>
          <a:solidFill>
            <a:schemeClr val="accent4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“</a:t>
            </a:r>
            <a:r>
              <a:rPr lang="en-US" sz="800" b="1" dirty="0">
                <a:solidFill>
                  <a:schemeClr val="tx1"/>
                </a:solidFill>
              </a:rPr>
              <a:t>TRIPLE THERAPY”</a:t>
            </a:r>
          </a:p>
          <a:p>
            <a:pPr algn="ctr"/>
            <a:r>
              <a:rPr lang="en-US" sz="800" b="1" dirty="0">
                <a:solidFill>
                  <a:schemeClr val="tx1"/>
                </a:solidFill>
              </a:rPr>
              <a:t>Methotrexate + Sulfasalazine + Hydroxychloroquine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</a:rPr>
              <a:t>Large pill burden makes adherence challenging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</a:rPr>
              <a:t>Lower infectious risk compared to </a:t>
            </a:r>
            <a:r>
              <a:rPr lang="en-US" sz="800" dirty="0" err="1">
                <a:solidFill>
                  <a:schemeClr val="tx1"/>
                </a:solidFill>
              </a:rPr>
              <a:t>TNFi</a:t>
            </a:r>
            <a:endParaRPr lang="en-US" sz="8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chemeClr val="tx1"/>
                </a:solidFill>
              </a:rPr>
              <a:t>Can be considered in patients who strongly prefer pills over injections</a:t>
            </a: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cxnSp>
        <p:nvCxnSpPr>
          <p:cNvPr id="1035" name="Straight Arrow Connector 1034">
            <a:extLst>
              <a:ext uri="{FF2B5EF4-FFF2-40B4-BE49-F238E27FC236}">
                <a16:creationId xmlns:a16="http://schemas.microsoft.com/office/drawing/2014/main" id="{1BDFCDDF-1590-EF40-998F-DEF326E56115}"/>
              </a:ext>
            </a:extLst>
          </p:cNvPr>
          <p:cNvCxnSpPr/>
          <p:nvPr/>
        </p:nvCxnSpPr>
        <p:spPr>
          <a:xfrm>
            <a:off x="7484078" y="5092336"/>
            <a:ext cx="1316113" cy="2179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Straight Arrow Connector 1037">
            <a:extLst>
              <a:ext uri="{FF2B5EF4-FFF2-40B4-BE49-F238E27FC236}">
                <a16:creationId xmlns:a16="http://schemas.microsoft.com/office/drawing/2014/main" id="{38BD0D42-D781-3047-9CDA-E7BB299EF024}"/>
              </a:ext>
            </a:extLst>
          </p:cNvPr>
          <p:cNvCxnSpPr>
            <a:cxnSpLocks/>
          </p:cNvCxnSpPr>
          <p:nvPr/>
        </p:nvCxnSpPr>
        <p:spPr>
          <a:xfrm flipH="1">
            <a:off x="6199416" y="5091150"/>
            <a:ext cx="1319368" cy="25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3189B92-0A14-C640-BE22-EFB89EA80A18}"/>
              </a:ext>
            </a:extLst>
          </p:cNvPr>
          <p:cNvCxnSpPr>
            <a:cxnSpLocks/>
          </p:cNvCxnSpPr>
          <p:nvPr/>
        </p:nvCxnSpPr>
        <p:spPr>
          <a:xfrm flipH="1" flipV="1">
            <a:off x="7518784" y="4919669"/>
            <a:ext cx="1" cy="144479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TextBox 1040">
            <a:extLst>
              <a:ext uri="{FF2B5EF4-FFF2-40B4-BE49-F238E27FC236}">
                <a16:creationId xmlns:a16="http://schemas.microsoft.com/office/drawing/2014/main" id="{41649ACE-390F-1048-BAA7-80B6A63FFE0F}"/>
              </a:ext>
            </a:extLst>
          </p:cNvPr>
          <p:cNvSpPr txBox="1"/>
          <p:nvPr/>
        </p:nvSpPr>
        <p:spPr>
          <a:xfrm rot="542860">
            <a:off x="7808693" y="5043218"/>
            <a:ext cx="13976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preferred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8C6742C1-10C5-F742-9ED3-FFF1A91225B4}"/>
              </a:ext>
            </a:extLst>
          </p:cNvPr>
          <p:cNvSpPr txBox="1"/>
          <p:nvPr/>
        </p:nvSpPr>
        <p:spPr>
          <a:xfrm>
            <a:off x="8363880" y="6389172"/>
            <a:ext cx="1950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If still not controlled, discuss second-line biologic options with a rheumatologist</a:t>
            </a:r>
          </a:p>
        </p:txBody>
      </p:sp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7575EA6D-C92D-644D-BFB4-F3AB9E628334}"/>
              </a:ext>
            </a:extLst>
          </p:cNvPr>
          <p:cNvGrpSpPr/>
          <p:nvPr/>
        </p:nvGrpSpPr>
        <p:grpSpPr>
          <a:xfrm>
            <a:off x="8040430" y="6403156"/>
            <a:ext cx="342900" cy="132724"/>
            <a:chOff x="5081155" y="6475894"/>
            <a:chExt cx="342900" cy="132724"/>
          </a:xfrm>
        </p:grpSpPr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9DC18535-4A5C-3B4E-A5DA-81E6E9F41452}"/>
                </a:ext>
              </a:extLst>
            </p:cNvPr>
            <p:cNvCxnSpPr/>
            <p:nvPr/>
          </p:nvCxnSpPr>
          <p:spPr>
            <a:xfrm>
              <a:off x="5081155" y="6475894"/>
              <a:ext cx="0" cy="1327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Arrow Connector 1056">
              <a:extLst>
                <a:ext uri="{FF2B5EF4-FFF2-40B4-BE49-F238E27FC236}">
                  <a16:creationId xmlns:a16="http://schemas.microsoft.com/office/drawing/2014/main" id="{DC62C340-10C5-A145-86F6-2F3DB5CAE405}"/>
                </a:ext>
              </a:extLst>
            </p:cNvPr>
            <p:cNvCxnSpPr/>
            <p:nvPr/>
          </p:nvCxnSpPr>
          <p:spPr>
            <a:xfrm>
              <a:off x="5081155" y="6594273"/>
              <a:ext cx="342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1" name="TextBox 1060">
            <a:extLst>
              <a:ext uri="{FF2B5EF4-FFF2-40B4-BE49-F238E27FC236}">
                <a16:creationId xmlns:a16="http://schemas.microsoft.com/office/drawing/2014/main" id="{DA0D569E-8CB4-4A47-9E96-32192390036D}"/>
              </a:ext>
            </a:extLst>
          </p:cNvPr>
          <p:cNvSpPr txBox="1"/>
          <p:nvPr/>
        </p:nvSpPr>
        <p:spPr>
          <a:xfrm>
            <a:off x="3692882" y="4770663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*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7869A3C-D583-B449-A202-2B2E9DE752EA}"/>
              </a:ext>
            </a:extLst>
          </p:cNvPr>
          <p:cNvSpPr txBox="1"/>
          <p:nvPr/>
        </p:nvSpPr>
        <p:spPr>
          <a:xfrm>
            <a:off x="1490494" y="6466116"/>
            <a:ext cx="3180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Originally developed by: </a:t>
            </a:r>
            <a:r>
              <a:rPr lang="en-US" sz="700" dirty="0"/>
              <a:t>Sara K. Tedeschi, MD</a:t>
            </a:r>
            <a:r>
              <a:rPr lang="en-US" sz="700" baseline="30000" dirty="0"/>
              <a:t>1</a:t>
            </a:r>
            <a:r>
              <a:rPr lang="en-US" sz="700" dirty="0"/>
              <a:t>; Paul </a:t>
            </a:r>
            <a:r>
              <a:rPr lang="en-US" sz="700" dirty="0" err="1"/>
              <a:t>Dellaripa</a:t>
            </a:r>
            <a:r>
              <a:rPr lang="en-US" sz="700" dirty="0"/>
              <a:t>, MD</a:t>
            </a:r>
            <a:r>
              <a:rPr lang="en-US" sz="700" baseline="30000" dirty="0"/>
              <a:t>1</a:t>
            </a:r>
            <a:r>
              <a:rPr lang="en-US" sz="700" dirty="0"/>
              <a:t>; Anneliese Flynn, MD</a:t>
            </a:r>
            <a:r>
              <a:rPr lang="en-US" sz="700" baseline="30000" dirty="0"/>
              <a:t>2</a:t>
            </a:r>
            <a:r>
              <a:rPr lang="en-US" sz="700" dirty="0"/>
              <a:t>; Michael </a:t>
            </a:r>
            <a:r>
              <a:rPr lang="en-US" sz="700" dirty="0" err="1"/>
              <a:t>Weinblatt</a:t>
            </a:r>
            <a:r>
              <a:rPr lang="en-US" sz="700" dirty="0"/>
              <a:t>, MD</a:t>
            </a:r>
            <a:r>
              <a:rPr lang="en-US" sz="700" baseline="30000" dirty="0"/>
              <a:t>1</a:t>
            </a:r>
            <a:r>
              <a:rPr lang="en-US" sz="700" dirty="0"/>
              <a:t>; </a:t>
            </a:r>
            <a:r>
              <a:rPr lang="en-US" sz="700" baseline="30000" dirty="0"/>
              <a:t>1</a:t>
            </a:r>
            <a:r>
              <a:rPr lang="en-US" sz="700" dirty="0"/>
              <a:t>Brigham and Women’s Hospital, Division of Rheumatology, </a:t>
            </a:r>
            <a:r>
              <a:rPr lang="en-US" sz="700" baseline="30000" dirty="0"/>
              <a:t>2</a:t>
            </a:r>
            <a:r>
              <a:rPr lang="en-US" sz="700" dirty="0"/>
              <a:t>Northern Navajo Medical Center </a:t>
            </a:r>
          </a:p>
          <a:p>
            <a:endParaRPr lang="en-US" sz="7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C3AA744-739D-5144-ACA8-03ABB869D897}"/>
              </a:ext>
            </a:extLst>
          </p:cNvPr>
          <p:cNvSpPr txBox="1"/>
          <p:nvPr/>
        </p:nvSpPr>
        <p:spPr>
          <a:xfrm>
            <a:off x="4556828" y="6350572"/>
            <a:ext cx="32436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700" dirty="0"/>
          </a:p>
          <a:p>
            <a:r>
              <a:rPr lang="en-US" sz="700" b="1" dirty="0"/>
              <a:t>Updated in 2021 by: </a:t>
            </a:r>
            <a:r>
              <a:rPr lang="en-US" sz="700" dirty="0"/>
              <a:t>Jennifer Mandal, MD</a:t>
            </a:r>
            <a:r>
              <a:rPr lang="en-US" sz="700" baseline="30000" dirty="0"/>
              <a:t>3</a:t>
            </a:r>
            <a:r>
              <a:rPr lang="en-US" sz="700" dirty="0"/>
              <a:t>; Wendy Grant, MD</a:t>
            </a:r>
            <a:r>
              <a:rPr lang="en-US" sz="700" baseline="30000" dirty="0"/>
              <a:t>4</a:t>
            </a:r>
            <a:r>
              <a:rPr lang="en-US" sz="700" dirty="0"/>
              <a:t>; Mary </a:t>
            </a:r>
            <a:r>
              <a:rPr lang="en-US" sz="700" dirty="0" err="1"/>
              <a:t>Margaretten</a:t>
            </a:r>
            <a:r>
              <a:rPr lang="en-US" sz="700" dirty="0"/>
              <a:t>, MD</a:t>
            </a:r>
            <a:r>
              <a:rPr lang="en-US" sz="700" baseline="30000" dirty="0"/>
              <a:t>3</a:t>
            </a:r>
            <a:r>
              <a:rPr lang="en-US" sz="700" dirty="0"/>
              <a:t>; John McDougall, MD5; 3UCSF Division of Rheumatology, </a:t>
            </a:r>
            <a:r>
              <a:rPr lang="en-US" sz="700" baseline="30000" dirty="0"/>
              <a:t>4</a:t>
            </a:r>
            <a:r>
              <a:rPr lang="en-US" sz="700" dirty="0"/>
              <a:t>Centura Health Rheumatology, Durango, CO; </a:t>
            </a:r>
            <a:r>
              <a:rPr lang="en-US" sz="700" baseline="30000" dirty="0"/>
              <a:t>5</a:t>
            </a:r>
            <a:r>
              <a:rPr lang="en-US" sz="700" dirty="0"/>
              <a:t>Northern Navajo Medical Center-Shiprock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20545322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AA24B2-74A2-3645-B72D-FB066352C7B0}"/>
              </a:ext>
            </a:extLst>
          </p:cNvPr>
          <p:cNvSpPr txBox="1"/>
          <p:nvPr/>
        </p:nvSpPr>
        <p:spPr>
          <a:xfrm>
            <a:off x="1556899" y="371613"/>
            <a:ext cx="3677253" cy="3616375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 u="sng" dirty="0"/>
              <a:t>Methotrexate:</a:t>
            </a:r>
          </a:p>
          <a:p>
            <a:r>
              <a:rPr lang="en-US" sz="900" b="1" dirty="0"/>
              <a:t>Contraindicated in: </a:t>
            </a:r>
            <a:r>
              <a:rPr lang="en-US" sz="900" dirty="0"/>
              <a:t>pregnancy, breastfeeding, chronic liver disease, heavy alcohol use, CKD stage 4/5</a:t>
            </a:r>
          </a:p>
          <a:p>
            <a:r>
              <a:rPr lang="en-US" sz="900" b="1" dirty="0"/>
              <a:t>Caution in: </a:t>
            </a:r>
            <a:r>
              <a:rPr lang="en-US" sz="900" dirty="0"/>
              <a:t>CKD 3 (decrease dose)</a:t>
            </a:r>
          </a:p>
          <a:p>
            <a:r>
              <a:rPr lang="en-US" sz="900" b="1" dirty="0"/>
              <a:t>Side effects: </a:t>
            </a:r>
            <a:r>
              <a:rPr lang="en-US" sz="900" dirty="0"/>
              <a:t>GI upset, oral ulcers, transaminitis (if AST/ALT &lt;2x ULN: ok to monitor; &gt;2x ULN: reduce dose or discontinue), infections, </a:t>
            </a:r>
            <a:r>
              <a:rPr lang="en-US" sz="900" dirty="0" err="1"/>
              <a:t>cytopenias</a:t>
            </a:r>
            <a:r>
              <a:rPr lang="en-US" sz="900" dirty="0"/>
              <a:t>, macrocytosis, pneumonitis (very rare)</a:t>
            </a:r>
          </a:p>
          <a:p>
            <a:r>
              <a:rPr lang="en-US" sz="900" b="1" dirty="0"/>
              <a:t>Pearls: </a:t>
            </a:r>
            <a:r>
              <a:rPr lang="en-US" sz="900" dirty="0"/>
              <a:t>Dosed once WEEKLY. Splitting the oral dose (half in AM, half in PM) or switching to SQ formulation can improve absorption/efficacy. Always prescribe along with folic acid 1-5mg daily. In case of overdose: IV leucovorin.</a:t>
            </a:r>
            <a:endParaRPr lang="en-US" sz="900" b="1" dirty="0"/>
          </a:p>
          <a:p>
            <a:r>
              <a:rPr lang="en-US" sz="900" b="1" dirty="0"/>
              <a:t>Monitoring</a:t>
            </a:r>
            <a:r>
              <a:rPr lang="en-US" sz="900" dirty="0"/>
              <a:t>: CBC, Cr, LFTs q 3 months</a:t>
            </a:r>
          </a:p>
          <a:p>
            <a:endParaRPr lang="en-US" sz="900" dirty="0"/>
          </a:p>
          <a:p>
            <a:r>
              <a:rPr lang="en-US" sz="1000" b="1" u="sng" dirty="0"/>
              <a:t>Hydroxychloroquine:</a:t>
            </a:r>
          </a:p>
          <a:p>
            <a:r>
              <a:rPr lang="en-US" sz="900" b="1" dirty="0"/>
              <a:t>Caution in: </a:t>
            </a:r>
            <a:r>
              <a:rPr lang="en-US" sz="900" dirty="0"/>
              <a:t>advanced renal impairment (decrease dose)</a:t>
            </a:r>
          </a:p>
          <a:p>
            <a:r>
              <a:rPr lang="en-US" sz="900" b="1" dirty="0"/>
              <a:t>Side effects: </a:t>
            </a:r>
            <a:r>
              <a:rPr lang="en-US" sz="900" dirty="0"/>
              <a:t>Retinal toxicity (risk increases with duration of therapy), GI upset, skin hyperpigmentation. Rare myopathy, rare cardiotoxicity (avoid with known QT prolongation). </a:t>
            </a:r>
          </a:p>
          <a:p>
            <a:r>
              <a:rPr lang="en-US" sz="900" b="1" dirty="0"/>
              <a:t>Pearls: </a:t>
            </a:r>
            <a:r>
              <a:rPr lang="en-US" sz="900" dirty="0"/>
              <a:t>Not immunosuppressive. Safe in pregnancy/breastfeeding.</a:t>
            </a:r>
          </a:p>
          <a:p>
            <a:r>
              <a:rPr lang="en-US" sz="900" b="1" dirty="0"/>
              <a:t>Monitoring: </a:t>
            </a:r>
            <a:r>
              <a:rPr lang="en-US" sz="900" dirty="0"/>
              <a:t>Annual retinal exam (q6 months after &gt;10 years on therapy). No lab monitoring required. </a:t>
            </a:r>
          </a:p>
          <a:p>
            <a:endParaRPr lang="en-US" sz="1000" dirty="0"/>
          </a:p>
          <a:p>
            <a:r>
              <a:rPr lang="en-US" sz="1000" b="1" u="sng" dirty="0"/>
              <a:t>Sulfasalazine:</a:t>
            </a:r>
          </a:p>
          <a:p>
            <a:r>
              <a:rPr lang="en-US" sz="900" b="1" dirty="0"/>
              <a:t>Side effects: </a:t>
            </a:r>
            <a:r>
              <a:rPr lang="en-US" sz="900" dirty="0"/>
              <a:t>GI upset, hepatotoxicity, leukopenia, hemolytic anemia (higher risk in G6PD deficiency)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3B68806-7FED-DE43-AD5D-9A5E7322F88B}"/>
              </a:ext>
            </a:extLst>
          </p:cNvPr>
          <p:cNvGraphicFramePr>
            <a:graphicFrameLocks noGrp="1"/>
          </p:cNvGraphicFramePr>
          <p:nvPr/>
        </p:nvGraphicFramePr>
        <p:xfrm>
          <a:off x="1704605" y="4354484"/>
          <a:ext cx="8801344" cy="250351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32386">
                  <a:extLst>
                    <a:ext uri="{9D8B030D-6E8A-4147-A177-3AD203B41FA5}">
                      <a16:colId xmlns:a16="http://schemas.microsoft.com/office/drawing/2014/main" val="341190225"/>
                    </a:ext>
                  </a:extLst>
                </a:gridCol>
                <a:gridCol w="644236">
                  <a:extLst>
                    <a:ext uri="{9D8B030D-6E8A-4147-A177-3AD203B41FA5}">
                      <a16:colId xmlns:a16="http://schemas.microsoft.com/office/drawing/2014/main" val="2506594541"/>
                    </a:ext>
                  </a:extLst>
                </a:gridCol>
                <a:gridCol w="904009">
                  <a:extLst>
                    <a:ext uri="{9D8B030D-6E8A-4147-A177-3AD203B41FA5}">
                      <a16:colId xmlns:a16="http://schemas.microsoft.com/office/drawing/2014/main" val="3660794580"/>
                    </a:ext>
                  </a:extLst>
                </a:gridCol>
                <a:gridCol w="935182">
                  <a:extLst>
                    <a:ext uri="{9D8B030D-6E8A-4147-A177-3AD203B41FA5}">
                      <a16:colId xmlns:a16="http://schemas.microsoft.com/office/drawing/2014/main" val="1353642318"/>
                    </a:ext>
                  </a:extLst>
                </a:gridCol>
                <a:gridCol w="1079786">
                  <a:extLst>
                    <a:ext uri="{9D8B030D-6E8A-4147-A177-3AD203B41FA5}">
                      <a16:colId xmlns:a16="http://schemas.microsoft.com/office/drawing/2014/main" val="315592859"/>
                    </a:ext>
                  </a:extLst>
                </a:gridCol>
                <a:gridCol w="4405745">
                  <a:extLst>
                    <a:ext uri="{9D8B030D-6E8A-4147-A177-3AD203B41FA5}">
                      <a16:colId xmlns:a16="http://schemas.microsoft.com/office/drawing/2014/main" val="1735476969"/>
                    </a:ext>
                  </a:extLst>
                </a:gridCol>
              </a:tblGrid>
              <a:tr h="253076">
                <a:tc>
                  <a:txBody>
                    <a:bodyPr/>
                    <a:lstStyle/>
                    <a:p>
                      <a:r>
                        <a:rPr lang="en-US" sz="900" dirty="0"/>
                        <a:t>Generic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Pearls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37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/>
                        <a:t>Etanercept</a:t>
                      </a:r>
                    </a:p>
                    <a:p>
                      <a:r>
                        <a:rPr lang="en-US" sz="900" dirty="0"/>
                        <a:t>Adalimumab</a:t>
                      </a:r>
                    </a:p>
                    <a:p>
                      <a:r>
                        <a:rPr lang="en-US" sz="900" dirty="0"/>
                        <a:t>Golimumab</a:t>
                      </a:r>
                    </a:p>
                    <a:p>
                      <a:r>
                        <a:rPr lang="en-US" sz="900" dirty="0"/>
                        <a:t>Certolizumab</a:t>
                      </a:r>
                    </a:p>
                    <a:p>
                      <a:r>
                        <a:rPr lang="en-US" sz="900" dirty="0"/>
                        <a:t>Infliximab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Enbrel</a:t>
                      </a:r>
                    </a:p>
                    <a:p>
                      <a:r>
                        <a:rPr lang="en-US" sz="900" dirty="0"/>
                        <a:t>Humira</a:t>
                      </a:r>
                    </a:p>
                    <a:p>
                      <a:r>
                        <a:rPr lang="en-US" sz="900" dirty="0"/>
                        <a:t>Simponi</a:t>
                      </a:r>
                    </a:p>
                    <a:p>
                      <a:r>
                        <a:rPr lang="en-US" sz="900" dirty="0"/>
                        <a:t>Cimzia</a:t>
                      </a:r>
                    </a:p>
                    <a:p>
                      <a:r>
                        <a:rPr lang="en-US" sz="900" dirty="0"/>
                        <a:t>Remicade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TNF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SQ </a:t>
                      </a:r>
                    </a:p>
                    <a:p>
                      <a:r>
                        <a:rPr lang="en-US" sz="900" dirty="0"/>
                        <a:t>SQ </a:t>
                      </a:r>
                    </a:p>
                    <a:p>
                      <a:r>
                        <a:rPr lang="en-US" sz="900" dirty="0"/>
                        <a:t>SQ </a:t>
                      </a:r>
                    </a:p>
                    <a:p>
                      <a:r>
                        <a:rPr lang="en-US" sz="900" dirty="0"/>
                        <a:t>SQ </a:t>
                      </a:r>
                    </a:p>
                    <a:p>
                      <a:r>
                        <a:rPr lang="en-US" sz="9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Weekly</a:t>
                      </a:r>
                    </a:p>
                    <a:p>
                      <a:r>
                        <a:rPr lang="en-US" sz="900" dirty="0"/>
                        <a:t>Q 14 days</a:t>
                      </a:r>
                    </a:p>
                    <a:p>
                      <a:r>
                        <a:rPr lang="en-US" sz="900" dirty="0"/>
                        <a:t>Monthly</a:t>
                      </a:r>
                    </a:p>
                    <a:p>
                      <a:r>
                        <a:rPr lang="en-US" sz="900" dirty="0"/>
                        <a:t>Monthly</a:t>
                      </a:r>
                    </a:p>
                    <a:p>
                      <a:r>
                        <a:rPr lang="en-US" sz="900" dirty="0"/>
                        <a:t>Q 4-8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Typically used as first-line biologic therapy. Often try 2 different </a:t>
                      </a:r>
                      <a:r>
                        <a:rPr lang="en-US" sz="900" dirty="0" err="1"/>
                        <a:t>TNFi</a:t>
                      </a:r>
                      <a:r>
                        <a:rPr lang="en-US" sz="900" dirty="0"/>
                        <a:t> before moving on to another class. Avoid in class III/IV CHF, SLE-overlap, demyelinating disease.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79799"/>
                  </a:ext>
                </a:extLst>
              </a:tr>
              <a:tr h="202969">
                <a:tc>
                  <a:txBody>
                    <a:bodyPr/>
                    <a:lstStyle/>
                    <a:p>
                      <a:r>
                        <a:rPr lang="en-US" sz="900" dirty="0"/>
                        <a:t>Abatacept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Orencia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err="1"/>
                        <a:t>Costim</a:t>
                      </a:r>
                      <a:r>
                        <a:rPr lang="en-US" sz="900" dirty="0"/>
                        <a:t> blocker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SQ/IV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Weekly/monthly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Pro: Fewer infectious complications. Con: Longer time to efficacy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122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/>
                        <a:t>Tocilizumab</a:t>
                      </a:r>
                    </a:p>
                    <a:p>
                      <a:r>
                        <a:rPr lang="en-US" sz="900" dirty="0" err="1"/>
                        <a:t>Sarilumab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Actemra</a:t>
                      </a:r>
                    </a:p>
                    <a:p>
                      <a:r>
                        <a:rPr lang="en-US" sz="900" dirty="0" err="1"/>
                        <a:t>Kevzara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IL-6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SQ/IV</a:t>
                      </a:r>
                    </a:p>
                    <a:p>
                      <a:r>
                        <a:rPr lang="en-US" sz="900" dirty="0"/>
                        <a:t>SQ/IV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Weekly/monthly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Weekly/monthly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Pro: Well-tolerated</a:t>
                      </a:r>
                    </a:p>
                    <a:p>
                      <a:r>
                        <a:rPr lang="en-US" sz="900" dirty="0"/>
                        <a:t>Con: Can cause hyperlipidemia, intestinal perforation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195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/>
                        <a:t>Rituximab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Rituxan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Anti-CD20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2 IV doses every 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Pros: May help RA-ILD, q6 month dosing can help with compliance, lowest risk of activating TB. Cons: B cell depletion = high risk of severe COVID, poor response to vaccines.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13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/>
                        <a:t>Tofacitinib</a:t>
                      </a:r>
                    </a:p>
                    <a:p>
                      <a:r>
                        <a:rPr lang="en-US" sz="900" dirty="0" err="1"/>
                        <a:t>Baricitinib</a:t>
                      </a:r>
                      <a:endParaRPr lang="en-US" sz="900" dirty="0"/>
                    </a:p>
                    <a:p>
                      <a:r>
                        <a:rPr lang="en-US" sz="900" dirty="0"/>
                        <a:t>Upadacitinib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Xeljanz</a:t>
                      </a:r>
                    </a:p>
                    <a:p>
                      <a:r>
                        <a:rPr lang="en-US" sz="900" dirty="0" err="1"/>
                        <a:t>Olumient</a:t>
                      </a:r>
                      <a:endParaRPr lang="en-US" sz="900" dirty="0"/>
                    </a:p>
                    <a:p>
                      <a:r>
                        <a:rPr lang="en-US" sz="900" dirty="0" err="1"/>
                        <a:t>Rinvoq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JAK inhibitor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PO</a:t>
                      </a:r>
                    </a:p>
                    <a:p>
                      <a:r>
                        <a:rPr lang="en-US" sz="900" dirty="0"/>
                        <a:t>PO</a:t>
                      </a:r>
                    </a:p>
                    <a:p>
                      <a:r>
                        <a:rPr lang="en-US" sz="900" dirty="0"/>
                        <a:t>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Daily or BID</a:t>
                      </a:r>
                    </a:p>
                    <a:p>
                      <a:r>
                        <a:rPr lang="en-US" sz="900" dirty="0"/>
                        <a:t>Daily</a:t>
                      </a:r>
                    </a:p>
                    <a:p>
                      <a:r>
                        <a:rPr lang="en-US" sz="900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Pro: Oral</a:t>
                      </a:r>
                    </a:p>
                    <a:p>
                      <a:r>
                        <a:rPr lang="en-US" sz="900" dirty="0"/>
                        <a:t>Con: high rate of zoster, increased risk of CVE/VTE in at-risk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611985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D5353C96-47EE-5D47-8C6F-B060C72DA577}"/>
              </a:ext>
            </a:extLst>
          </p:cNvPr>
          <p:cNvGrpSpPr/>
          <p:nvPr/>
        </p:nvGrpSpPr>
        <p:grpSpPr>
          <a:xfrm>
            <a:off x="5331249" y="443746"/>
            <a:ext cx="5421134" cy="2152461"/>
            <a:chOff x="3813597" y="129952"/>
            <a:chExt cx="5421134" cy="21524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5F2893-5284-2842-8323-529D5281895F}"/>
                </a:ext>
              </a:extLst>
            </p:cNvPr>
            <p:cNvGrpSpPr/>
            <p:nvPr/>
          </p:nvGrpSpPr>
          <p:grpSpPr>
            <a:xfrm>
              <a:off x="3813597" y="129952"/>
              <a:ext cx="5421134" cy="2152461"/>
              <a:chOff x="379469" y="-3083"/>
              <a:chExt cx="11585666" cy="7677025"/>
            </a:xfrm>
          </p:grpSpPr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92849966-F5A7-F046-8A71-44FCC2885410}"/>
                  </a:ext>
                </a:extLst>
              </p:cNvPr>
              <p:cNvSpPr/>
              <p:nvPr/>
            </p:nvSpPr>
            <p:spPr>
              <a:xfrm>
                <a:off x="379469" y="-3083"/>
                <a:ext cx="2249269" cy="3594678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E0236CC-3FC2-CF45-AA90-FD9211DD7D12}"/>
                  </a:ext>
                </a:extLst>
              </p:cNvPr>
              <p:cNvSpPr/>
              <p:nvPr/>
            </p:nvSpPr>
            <p:spPr>
              <a:xfrm>
                <a:off x="9337671" y="4415711"/>
                <a:ext cx="2388990" cy="1755865"/>
              </a:xfrm>
              <a:prstGeom prst="roundRect">
                <a:avLst/>
              </a:prstGeom>
              <a:solidFill>
                <a:schemeClr val="accent2"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610CAE00-805D-E34A-9958-EDC3C386AC14}"/>
                  </a:ext>
                </a:extLst>
              </p:cNvPr>
              <p:cNvSpPr/>
              <p:nvPr/>
            </p:nvSpPr>
            <p:spPr>
              <a:xfrm>
                <a:off x="6285134" y="1560266"/>
                <a:ext cx="2310823" cy="1855135"/>
              </a:xfrm>
              <a:prstGeom prst="roundRect">
                <a:avLst/>
              </a:prstGeom>
              <a:solidFill>
                <a:schemeClr val="accent2"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8CFAD17-AC48-BC43-8584-E8553A8533DF}"/>
                  </a:ext>
                </a:extLst>
              </p:cNvPr>
              <p:cNvSpPr/>
              <p:nvPr/>
            </p:nvSpPr>
            <p:spPr>
              <a:xfrm>
                <a:off x="4928924" y="4540097"/>
                <a:ext cx="2201389" cy="2052897"/>
              </a:xfrm>
              <a:prstGeom prst="roundRect">
                <a:avLst/>
              </a:prstGeom>
              <a:solidFill>
                <a:schemeClr val="accent2"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69B232DB-CB0F-4B45-ABB5-12764A4E15CE}"/>
                  </a:ext>
                </a:extLst>
              </p:cNvPr>
              <p:cNvSpPr/>
              <p:nvPr/>
            </p:nvSpPr>
            <p:spPr>
              <a:xfrm>
                <a:off x="2928938" y="6033"/>
                <a:ext cx="3167055" cy="3594683"/>
              </a:xfrm>
              <a:prstGeom prst="roundRect">
                <a:avLst/>
              </a:prstGeom>
              <a:solidFill>
                <a:schemeClr val="accent4"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CB5EBF7F-A404-3C4F-A22A-05E6D43886B6}"/>
                  </a:ext>
                </a:extLst>
              </p:cNvPr>
              <p:cNvSpPr/>
              <p:nvPr/>
            </p:nvSpPr>
            <p:spPr>
              <a:xfrm>
                <a:off x="1619249" y="4468397"/>
                <a:ext cx="2830977" cy="3205545"/>
              </a:xfrm>
              <a:prstGeom prst="roundRect">
                <a:avLst/>
              </a:prstGeom>
              <a:solidFill>
                <a:schemeClr val="accent6">
                  <a:alpha val="4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00B7D8-6395-BA45-81DA-0D2AAE149C30}"/>
                  </a:ext>
                </a:extLst>
              </p:cNvPr>
              <p:cNvSpPr txBox="1"/>
              <p:nvPr/>
            </p:nvSpPr>
            <p:spPr>
              <a:xfrm>
                <a:off x="407798" y="-3083"/>
                <a:ext cx="2369703" cy="4281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Diagnose w/ RA</a:t>
                </a:r>
              </a:p>
              <a:p>
                <a:r>
                  <a:rPr lang="en-US" sz="900" dirty="0"/>
                  <a:t>Assess disease activity </a:t>
                </a:r>
                <a:r>
                  <a:rPr lang="en-US" sz="900" dirty="0">
                    <a:sym typeface="Wingdings" pitchFamily="2" charset="2"/>
                  </a:rPr>
                  <a:t> high</a:t>
                </a:r>
              </a:p>
              <a:p>
                <a:r>
                  <a:rPr lang="en-US" sz="900" dirty="0">
                    <a:sym typeface="Wingdings" pitchFamily="2" charset="2"/>
                  </a:rPr>
                  <a:t>Labs: CBC, CMP, HBV, HCV, Quant Gold, CXR, baseline hand/foot </a:t>
                </a:r>
                <a:r>
                  <a:rPr lang="en-US" sz="900" dirty="0" err="1">
                    <a:sym typeface="Wingdings" pitchFamily="2" charset="2"/>
                  </a:rPr>
                  <a:t>xrays</a:t>
                </a:r>
                <a:endParaRPr lang="en-US" sz="900" dirty="0">
                  <a:sym typeface="Wingdings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900" dirty="0">
                  <a:sym typeface="Wingdings" pitchFamily="2" charset="2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6CF072E-4356-6C47-A7BB-FE6125480B94}"/>
                  </a:ext>
                </a:extLst>
              </p:cNvPr>
              <p:cNvSpPr txBox="1"/>
              <p:nvPr/>
            </p:nvSpPr>
            <p:spPr>
              <a:xfrm>
                <a:off x="1807417" y="4351054"/>
                <a:ext cx="2762279" cy="3293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MTX med counseling</a:t>
                </a:r>
              </a:p>
              <a:p>
                <a:r>
                  <a:rPr lang="en-US" sz="900" dirty="0"/>
                  <a:t>Discuss birth control, alcohol use, plan for lab monitoring</a:t>
                </a:r>
              </a:p>
              <a:p>
                <a:r>
                  <a:rPr lang="en-US" sz="900" dirty="0"/>
                  <a:t>Start MTX 10mg weekly + folic acid 1mg daily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F8077AF-196A-7944-B853-2493393045B0}"/>
                  </a:ext>
                </a:extLst>
              </p:cNvPr>
              <p:cNvSpPr txBox="1"/>
              <p:nvPr/>
            </p:nvSpPr>
            <p:spPr>
              <a:xfrm>
                <a:off x="3004451" y="16041"/>
                <a:ext cx="3091542" cy="3787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Ask open-ended questions to check if </a:t>
                </a:r>
                <a:r>
                  <a:rPr lang="en-US" sz="900" dirty="0" err="1"/>
                  <a:t>pt</a:t>
                </a:r>
                <a:r>
                  <a:rPr lang="en-US" sz="900" dirty="0"/>
                  <a:t> is taking MTX correctly</a:t>
                </a:r>
              </a:p>
              <a:p>
                <a:r>
                  <a:rPr lang="en-US" sz="900" dirty="0"/>
                  <a:t>Side effects?</a:t>
                </a:r>
              </a:p>
              <a:p>
                <a:r>
                  <a:rPr lang="en-US" sz="900" dirty="0"/>
                  <a:t>Labs: CBC, LFTs, Cr </a:t>
                </a:r>
                <a:r>
                  <a:rPr lang="en-US" sz="900" dirty="0">
                    <a:sym typeface="Wingdings" pitchFamily="2" charset="2"/>
                  </a:rPr>
                  <a:t> if reassuring, increase MTX to 20mg weekly</a:t>
                </a:r>
                <a:endParaRPr lang="en-US" sz="900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D89C177-DCCF-3E4B-AF6E-C10A864BD672}"/>
                  </a:ext>
                </a:extLst>
              </p:cNvPr>
              <p:cNvSpPr/>
              <p:nvPr/>
            </p:nvSpPr>
            <p:spPr>
              <a:xfrm>
                <a:off x="6379370" y="1610277"/>
                <a:ext cx="3091542" cy="1811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/>
                  <a:t>Assess RA activity</a:t>
                </a:r>
              </a:p>
              <a:p>
                <a:r>
                  <a:rPr lang="en-US" sz="900" dirty="0"/>
                  <a:t>Side effects? </a:t>
                </a:r>
              </a:p>
              <a:p>
                <a:r>
                  <a:rPr lang="en-US" sz="900" dirty="0"/>
                  <a:t>Labs: CBC, LFTs, Cr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BF84AD2-30E5-B84F-8AF9-F442B9758F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1186" y="3860512"/>
                <a:ext cx="10520045" cy="77132"/>
              </a:xfrm>
              <a:prstGeom prst="straightConnector1">
                <a:avLst/>
              </a:prstGeom>
              <a:ln w="476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26E9789-55E1-F948-95CC-6A4A177A14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1187" y="3591595"/>
                <a:ext cx="0" cy="423192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330DD09-ED92-D745-AD73-35C5E76170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03771" y="3705849"/>
                <a:ext cx="143" cy="762548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2943E45-E753-0E40-8AFB-D9959D98DA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1099" y="3600711"/>
                <a:ext cx="0" cy="428364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27454DD-6DDA-3342-AD4D-4E9377E65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4158" y="3846352"/>
                <a:ext cx="0" cy="836388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9FC6D82-F7B0-C744-BD4F-C1838CC7C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71017" y="3415401"/>
                <a:ext cx="0" cy="609535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B716F5A-66EB-9046-A079-F7D5FB45C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2405" y="3713196"/>
                <a:ext cx="0" cy="817842"/>
              </a:xfrm>
              <a:prstGeom prst="line">
                <a:avLst/>
              </a:prstGeom>
              <a:ln w="476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3E29C66-E1DF-2C49-A1E9-2A61A5BC6E48}"/>
                  </a:ext>
                </a:extLst>
              </p:cNvPr>
              <p:cNvSpPr/>
              <p:nvPr/>
            </p:nvSpPr>
            <p:spPr>
              <a:xfrm>
                <a:off x="9408072" y="4405214"/>
                <a:ext cx="2557063" cy="1811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900" dirty="0"/>
                  <a:t>Continue to assess RA activity and check labs q 3 months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A73042-EB13-F748-A0CE-2C1FB05684EF}"/>
                  </a:ext>
                </a:extLst>
              </p:cNvPr>
              <p:cNvSpPr txBox="1"/>
              <p:nvPr/>
            </p:nvSpPr>
            <p:spPr>
              <a:xfrm>
                <a:off x="6287192" y="3827471"/>
                <a:ext cx="1486459" cy="823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1 month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D7E1B1E-CCFA-034F-9072-0F61A34929E6}"/>
                  </a:ext>
                </a:extLst>
              </p:cNvPr>
              <p:cNvSpPr txBox="1"/>
              <p:nvPr/>
            </p:nvSpPr>
            <p:spPr>
              <a:xfrm>
                <a:off x="8122133" y="3860405"/>
                <a:ext cx="1628050" cy="822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3 months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AE95CD-EB07-A043-ACCD-40B00B77AF12}"/>
                </a:ext>
              </a:extLst>
            </p:cNvPr>
            <p:cNvSpPr/>
            <p:nvPr/>
          </p:nvSpPr>
          <p:spPr>
            <a:xfrm>
              <a:off x="5983143" y="1401215"/>
              <a:ext cx="14465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Assess RA activity</a:t>
              </a:r>
            </a:p>
            <a:p>
              <a:r>
                <a:rPr lang="en-US" sz="900" dirty="0"/>
                <a:t>Side effects? </a:t>
              </a:r>
            </a:p>
            <a:p>
              <a:r>
                <a:rPr lang="en-US" sz="900" dirty="0"/>
                <a:t>Labs: CBC, LFTs, Cr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06C0513-5758-CD45-97C5-59ADBD211285}"/>
                </a:ext>
              </a:extLst>
            </p:cNvPr>
            <p:cNvSpPr txBox="1"/>
            <p:nvPr/>
          </p:nvSpPr>
          <p:spPr>
            <a:xfrm>
              <a:off x="5765165" y="1200201"/>
              <a:ext cx="6955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1 month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BDA603-FC92-F04F-ACA1-64FB6C29B191}"/>
                </a:ext>
              </a:extLst>
            </p:cNvPr>
            <p:cNvSpPr txBox="1"/>
            <p:nvPr/>
          </p:nvSpPr>
          <p:spPr>
            <a:xfrm>
              <a:off x="4256295" y="1178515"/>
              <a:ext cx="6499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1 month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67D0B57-8768-CA4D-BD47-E4B2C8817728}"/>
                </a:ext>
              </a:extLst>
            </p:cNvPr>
            <p:cNvSpPr txBox="1"/>
            <p:nvPr/>
          </p:nvSpPr>
          <p:spPr>
            <a:xfrm>
              <a:off x="5078230" y="1190058"/>
              <a:ext cx="6955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1 month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8B3DDF2-807C-9A4B-8707-DCF391A531A4}"/>
              </a:ext>
            </a:extLst>
          </p:cNvPr>
          <p:cNvSpPr txBox="1"/>
          <p:nvPr/>
        </p:nvSpPr>
        <p:spPr>
          <a:xfrm>
            <a:off x="1686051" y="4046708"/>
            <a:ext cx="880134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Overview of Biologic DMARDs for RA: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D18F01-7397-D945-9834-8D3FE1AAA9BD}"/>
              </a:ext>
            </a:extLst>
          </p:cNvPr>
          <p:cNvSpPr txBox="1"/>
          <p:nvPr/>
        </p:nvSpPr>
        <p:spPr>
          <a:xfrm>
            <a:off x="1546508" y="63836"/>
            <a:ext cx="368764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Conventional DMARD Safety &amp; Monitoring: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39F770-4D70-1B4B-AE6C-D0CC93744A72}"/>
              </a:ext>
            </a:extLst>
          </p:cNvPr>
          <p:cNvSpPr txBox="1"/>
          <p:nvPr/>
        </p:nvSpPr>
        <p:spPr>
          <a:xfrm>
            <a:off x="5694831" y="71037"/>
            <a:ext cx="4622559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Typical Timeline for Starting Methotrexate: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30CB8C-CB30-A742-9E00-21454162ABF4}"/>
              </a:ext>
            </a:extLst>
          </p:cNvPr>
          <p:cNvSpPr txBox="1"/>
          <p:nvPr/>
        </p:nvSpPr>
        <p:spPr>
          <a:xfrm>
            <a:off x="5655347" y="2879965"/>
            <a:ext cx="462316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Pregnancy &amp; Breastfeeding:</a:t>
            </a:r>
          </a:p>
        </p:txBody>
      </p:sp>
      <p:graphicFrame>
        <p:nvGraphicFramePr>
          <p:cNvPr id="49" name="Table 49">
            <a:extLst>
              <a:ext uri="{FF2B5EF4-FFF2-40B4-BE49-F238E27FC236}">
                <a16:creationId xmlns:a16="http://schemas.microsoft.com/office/drawing/2014/main" id="{1A477D70-4B97-D449-9B98-573516B7C08E}"/>
              </a:ext>
            </a:extLst>
          </p:cNvPr>
          <p:cNvGraphicFramePr>
            <a:graphicFrameLocks noGrp="1"/>
          </p:cNvGraphicFramePr>
          <p:nvPr/>
        </p:nvGraphicFramePr>
        <p:xfrm>
          <a:off x="5655347" y="3191669"/>
          <a:ext cx="4623162" cy="73184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41054">
                  <a:extLst>
                    <a:ext uri="{9D8B030D-6E8A-4147-A177-3AD203B41FA5}">
                      <a16:colId xmlns:a16="http://schemas.microsoft.com/office/drawing/2014/main" val="2700458163"/>
                    </a:ext>
                  </a:extLst>
                </a:gridCol>
                <a:gridCol w="1541054">
                  <a:extLst>
                    <a:ext uri="{9D8B030D-6E8A-4147-A177-3AD203B41FA5}">
                      <a16:colId xmlns:a16="http://schemas.microsoft.com/office/drawing/2014/main" val="619583268"/>
                    </a:ext>
                  </a:extLst>
                </a:gridCol>
                <a:gridCol w="1541054">
                  <a:extLst>
                    <a:ext uri="{9D8B030D-6E8A-4147-A177-3AD203B41FA5}">
                      <a16:colId xmlns:a16="http://schemas.microsoft.com/office/drawing/2014/main" val="2812901024"/>
                    </a:ext>
                  </a:extLst>
                </a:gridCol>
              </a:tblGrid>
              <a:tr h="228925">
                <a:tc>
                  <a:txBody>
                    <a:bodyPr/>
                    <a:lstStyle/>
                    <a:p>
                      <a:r>
                        <a:rPr lang="en-US" sz="900" dirty="0"/>
                        <a:t>Safe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Contraindicated</a:t>
                      </a:r>
                    </a:p>
                  </a:txBody>
                  <a:tcPr>
                    <a:solidFill>
                      <a:srgbClr val="FF727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Insufficient/Limited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88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900" dirty="0"/>
                        <a:t>Hydroxychloroquine, Sulfasalazine, </a:t>
                      </a:r>
                      <a:r>
                        <a:rPr lang="en-US" sz="900" dirty="0" err="1"/>
                        <a:t>TNFi</a:t>
                      </a:r>
                      <a:r>
                        <a:rPr lang="en-US" sz="900" dirty="0"/>
                        <a:t> (certolizumab has most data)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Methotrexate, Leflunomide</a:t>
                      </a:r>
                    </a:p>
                  </a:txBody>
                  <a:tcPr>
                    <a:solidFill>
                      <a:srgbClr val="FF727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Abatacept, IL-6 inhibitors, Rituximab, JAK inhibitors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05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02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4646-04F9-584A-8C22-2D56E74D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en-US" dirty="0"/>
              <a:t>Extra-Articular Manifestations of RA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818F89-FFF0-304E-9B2F-5377FAAA8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02" y="1155103"/>
            <a:ext cx="11016795" cy="576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089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DC314-01E9-A49B-4CF2-D42DD8D81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Overview of Project RAE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(Rheumatoid Arthritis ECHO)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64667-080D-7282-1355-AACE38CCF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purpose of Project RAE is to provide education and support to primary care providers, enabling them to diagnose RA and initiate treatment among their patients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format is a 10 -12 week program with didactics and case discussions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637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4CF35-D1CC-EF18-AC2B-54E645C7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        Rheumatoid Arthritis: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5C5ED-8E44-1121-77A8-924D61B99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en-US" sz="1900"/>
          </a:p>
          <a:p>
            <a:pPr marL="457200" lvl="1" indent="0">
              <a:buNone/>
            </a:pPr>
            <a:r>
              <a:rPr lang="en-US" sz="1900" b="1"/>
              <a:t>Pathogenesis</a:t>
            </a:r>
          </a:p>
          <a:p>
            <a:pPr marL="457200" lvl="1" indent="0">
              <a:buNone/>
            </a:pPr>
            <a:r>
              <a:rPr lang="en-US" sz="1900"/>
              <a:t>Likely a combination of genetic and environmental factors</a:t>
            </a:r>
          </a:p>
          <a:p>
            <a:pPr marL="457200" lvl="1" indent="0">
              <a:buNone/>
            </a:pPr>
            <a:r>
              <a:rPr lang="en-US" sz="1900"/>
              <a:t>Genetics: </a:t>
            </a:r>
          </a:p>
          <a:p>
            <a:pPr marL="457200" lvl="1" indent="0">
              <a:buNone/>
            </a:pPr>
            <a:r>
              <a:rPr lang="en-US" sz="1900"/>
              <a:t>	HLA-DRB1 genes are most closely associated with RA</a:t>
            </a:r>
          </a:p>
          <a:p>
            <a:pPr marL="457200" lvl="1" indent="0">
              <a:buNone/>
            </a:pPr>
            <a:r>
              <a:rPr lang="en-US" sz="1900"/>
              <a:t>Environmental: </a:t>
            </a:r>
          </a:p>
          <a:p>
            <a:pPr marL="457200" lvl="1" indent="0">
              <a:buNone/>
            </a:pPr>
            <a:r>
              <a:rPr lang="en-US" sz="1900"/>
              <a:t>	smoking (strongest known environmental RF for RA)</a:t>
            </a:r>
          </a:p>
          <a:p>
            <a:pPr marL="457200" lvl="1" indent="0">
              <a:buNone/>
            </a:pPr>
            <a:r>
              <a:rPr lang="en-US" sz="1900"/>
              <a:t>	chronic mucosal inflammation (periodontitis) and possibly gut dysbiosis are potential RF </a:t>
            </a:r>
          </a:p>
          <a:p>
            <a:pPr marL="457200" lvl="1" indent="0">
              <a:buNone/>
            </a:pPr>
            <a:r>
              <a:rPr lang="en-US" sz="1900"/>
              <a:t>	others: silica/other inhalants, sugary drinks, obesity, pollution</a:t>
            </a:r>
          </a:p>
          <a:p>
            <a:pPr marL="457200" lvl="1" indent="0">
              <a:buNone/>
            </a:pPr>
            <a:endParaRPr lang="en-US" sz="1900"/>
          </a:p>
          <a:p>
            <a:pPr marL="457200" lvl="1" indent="0">
              <a:buNone/>
            </a:pPr>
            <a:r>
              <a:rPr lang="en-US" sz="1900"/>
              <a:t>2 copies of the HLA-DRB1 gene + smoking = RR of 21</a:t>
            </a:r>
          </a:p>
          <a:p>
            <a:pPr marL="457200" lvl="1" indent="0">
              <a:buNone/>
            </a:pPr>
            <a:endParaRPr lang="en-US" sz="1900"/>
          </a:p>
          <a:p>
            <a:pPr lvl="1"/>
            <a:endParaRPr lang="en-US" sz="1900"/>
          </a:p>
          <a:p>
            <a:pPr lvl="1"/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0228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998673-2785-1AB7-294E-459CCBBF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RA: Intro to Diagnosis and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D807F-3D75-2D41-54F2-2CFDD52AA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RA: epidemiology, pathogenesis, clinical spectrum</a:t>
            </a:r>
          </a:p>
          <a:p>
            <a:r>
              <a:rPr lang="en-US" sz="2000" dirty="0">
                <a:solidFill>
                  <a:srgbClr val="C00000"/>
                </a:solidFill>
              </a:rPr>
              <a:t>RA in Indian Country</a:t>
            </a:r>
          </a:p>
          <a:p>
            <a:r>
              <a:rPr lang="en-US" sz="2000" dirty="0"/>
              <a:t>Diagnosis of RA</a:t>
            </a:r>
          </a:p>
          <a:p>
            <a:r>
              <a:rPr lang="en-US" sz="2000" dirty="0"/>
              <a:t>General treatment principles/initial management</a:t>
            </a:r>
          </a:p>
          <a:p>
            <a:r>
              <a:rPr lang="en-US" sz="2000" dirty="0"/>
              <a:t>Case presentation</a:t>
            </a:r>
          </a:p>
          <a:p>
            <a:r>
              <a:rPr lang="en-US" sz="2000" dirty="0"/>
              <a:t>Description of the Rheumatoid Arthritis ECHO curriculum</a:t>
            </a:r>
          </a:p>
        </p:txBody>
      </p:sp>
    </p:spTree>
    <p:extLst>
      <p:ext uri="{BB962C8B-B14F-4D97-AF65-F5344CB8AC3E}">
        <p14:creationId xmlns:p14="http://schemas.microsoft.com/office/powerpoint/2010/main" val="392000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3"/>
          <p:cNvSpPr txBox="1"/>
          <p:nvPr/>
        </p:nvSpPr>
        <p:spPr>
          <a:xfrm>
            <a:off x="2607756" y="2172948"/>
            <a:ext cx="6103620" cy="57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tIns="34290" bIns="34290">
            <a:spAutoFit/>
          </a:bodyPr>
          <a:lstStyle>
            <a:lvl1pPr defTabSz="1828800">
              <a:defRPr sz="12000">
                <a:solidFill>
                  <a:srgbClr val="FFFF0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endParaRPr sz="3300">
              <a:solidFill>
                <a:srgbClr val="FFFFFF"/>
              </a:solidFill>
            </a:endParaRPr>
          </a:p>
        </p:txBody>
      </p:sp>
      <p:sp>
        <p:nvSpPr>
          <p:cNvPr id="198" name="Slide Number Placeholder 1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defPPr marL="0" marR="0" indent="0" algn="l" defTabSz="6858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3716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0" i="0" u="none" strike="noStrike" cap="none" spc="0" normalizeH="0" baseline="0">
                <a:ln>
                  <a:noFill/>
                </a:ln>
                <a:solidFill>
                  <a:srgbClr val="073E87"/>
                </a:solidFill>
                <a:effectLst/>
                <a:uFillTx/>
                <a:latin typeface="Candara"/>
                <a:ea typeface="Candara"/>
                <a:cs typeface="Candara"/>
                <a:sym typeface="Candara"/>
              </a:defRPr>
            </a:lvl1pPr>
            <a:lvl2pPr marL="0" marR="0" indent="3429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6858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0287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3716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7145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0574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24003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2743200" algn="ctr" defTabSz="1828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9" name="TextBox 4"/>
          <p:cNvSpPr txBox="1"/>
          <p:nvPr/>
        </p:nvSpPr>
        <p:spPr>
          <a:xfrm>
            <a:off x="2867131" y="5769596"/>
            <a:ext cx="6457950" cy="438582"/>
          </a:xfrm>
          <a:prstGeom prst="rect">
            <a:avLst/>
          </a:prstGeom>
          <a:solidFill>
            <a:srgbClr val="FFFFFF"/>
          </a:solidFill>
          <a:ln w="25400">
            <a:solidFill>
              <a:srgbClr val="17C1FF"/>
            </a:solidFill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tIns="34290" bIns="34290">
            <a:spAutoFit/>
          </a:bodyPr>
          <a:lstStyle/>
          <a:p>
            <a:pPr>
              <a:defRPr sz="2800">
                <a:solidFill>
                  <a:srgbClr val="C00000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1200" i="1">
                <a:solidFill>
                  <a:schemeClr val="tx1">
                    <a:lumMod val="95000"/>
                    <a:lumOff val="5000"/>
                  </a:schemeClr>
                </a:solidFill>
              </a:rPr>
              <a:t>Boyer et al. Rheumatic Diseases in Alaskan Indians of the Southeast Coast. JRheum1991;18:1477-84</a:t>
            </a:r>
          </a:p>
          <a:p>
            <a:pPr>
              <a:defRPr sz="2800">
                <a:solidFill>
                  <a:srgbClr val="C00000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pPr>
            <a:r>
              <a:rPr sz="1200" i="1">
                <a:solidFill>
                  <a:schemeClr val="tx1">
                    <a:lumMod val="95000"/>
                    <a:lumOff val="5000"/>
                  </a:schemeClr>
                </a:solidFill>
              </a:rPr>
              <a:t>Beasley et al. High prevalence of rheumatoid arthritis in Yakima Indians. </a:t>
            </a:r>
            <a:r>
              <a:rPr sz="1200" i="1" err="1">
                <a:solidFill>
                  <a:schemeClr val="tx1">
                    <a:lumMod val="95000"/>
                    <a:lumOff val="5000"/>
                  </a:schemeClr>
                </a:solidFill>
              </a:rPr>
              <a:t>Arth</a:t>
            </a:r>
            <a:r>
              <a:rPr sz="1200" i="1">
                <a:solidFill>
                  <a:schemeClr val="tx1">
                    <a:lumMod val="95000"/>
                    <a:lumOff val="5000"/>
                  </a:schemeClr>
                </a:solidFill>
              </a:rPr>
              <a:t> Rheum 1973; 16:743-8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A5D6D9-E59D-4543-B419-EC4E50370531}"/>
              </a:ext>
            </a:extLst>
          </p:cNvPr>
          <p:cNvSpPr txBox="1"/>
          <p:nvPr/>
        </p:nvSpPr>
        <p:spPr>
          <a:xfrm>
            <a:off x="1152980" y="469545"/>
            <a:ext cx="901317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 dirty="0">
                <a:latin typeface="+mj-lt"/>
                <a:ea typeface="Open Sans"/>
                <a:cs typeface="Open Sans"/>
              </a:rPr>
              <a:t>       RA Epidemiology among American Indians/Alaska Natives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DB2372-C552-BC82-CF12-DE982032A29A}"/>
              </a:ext>
            </a:extLst>
          </p:cNvPr>
          <p:cNvSpPr txBox="1"/>
          <p:nvPr/>
        </p:nvSpPr>
        <p:spPr>
          <a:xfrm>
            <a:off x="3802742" y="1740526"/>
            <a:ext cx="2908168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Tlingit 2.4% (1991)</a:t>
            </a:r>
          </a:p>
          <a:p>
            <a:r>
              <a:rPr lang="en-US" sz="2800" dirty="0">
                <a:latin typeface="+mj-lt"/>
              </a:rPr>
              <a:t>	1.3% male</a:t>
            </a:r>
          </a:p>
          <a:p>
            <a:r>
              <a:rPr lang="en-US" sz="2800" dirty="0">
                <a:latin typeface="+mj-lt"/>
              </a:rPr>
              <a:t>	3.5% female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Yakima (1973)</a:t>
            </a:r>
          </a:p>
          <a:p>
            <a:r>
              <a:rPr lang="en-US" sz="2800" dirty="0">
                <a:latin typeface="+mj-lt"/>
              </a:rPr>
              <a:t>	N/A male</a:t>
            </a:r>
          </a:p>
          <a:p>
            <a:r>
              <a:rPr lang="en-US" sz="2800" dirty="0">
                <a:latin typeface="+mj-lt"/>
              </a:rPr>
              <a:t>	3.4% female</a:t>
            </a:r>
          </a:p>
          <a:p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779df1a-fe35-4e39-ab9c-c1285f49969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631CDE57E1645A7E0EA0D9504DF3F" ma:contentTypeVersion="15" ma:contentTypeDescription="Create a new document." ma:contentTypeScope="" ma:versionID="e3b52fe34aea493243b6a362da882607">
  <xsd:schema xmlns:xsd="http://www.w3.org/2001/XMLSchema" xmlns:xs="http://www.w3.org/2001/XMLSchema" xmlns:p="http://schemas.microsoft.com/office/2006/metadata/properties" xmlns:ns3="039a07f8-42f3-4e71-a3b1-f0b18fec4fd5" xmlns:ns4="c779df1a-fe35-4e39-ab9c-c1285f49969e" targetNamespace="http://schemas.microsoft.com/office/2006/metadata/properties" ma:root="true" ma:fieldsID="5d24247df1f0c018367093a9c031a5cc" ns3:_="" ns4:_="">
    <xsd:import namespace="039a07f8-42f3-4e71-a3b1-f0b18fec4fd5"/>
    <xsd:import namespace="c779df1a-fe35-4e39-ab9c-c1285f4996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ObjectDetectorVersions" minOccurs="0"/>
                <xsd:element ref="ns4:_activity" minOccurs="0"/>
                <xsd:element ref="ns4:MediaServiceSearchPropertie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a07f8-42f3-4e71-a3b1-f0b18fec4f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79df1a-fe35-4e39-ab9c-c1285f499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E51D77-5795-45AA-B83A-1548383EF839}">
  <ds:schemaRefs>
    <ds:schemaRef ds:uri="039a07f8-42f3-4e71-a3b1-f0b18fec4fd5"/>
    <ds:schemaRef ds:uri="c779df1a-fe35-4e39-ab9c-c1285f4996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B09C6A-9363-4D37-A8FF-8890B82D34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6514DB-DCF7-4498-85B9-D7CD29FCB0AF}">
  <ds:schemaRefs>
    <ds:schemaRef ds:uri="039a07f8-42f3-4e71-a3b1-f0b18fec4fd5"/>
    <ds:schemaRef ds:uri="c779df1a-fe35-4e39-ab9c-c1285f49969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5594</TotalTime>
  <Words>3784</Words>
  <Application>Microsoft Macintosh PowerPoint</Application>
  <PresentationFormat>Widescreen</PresentationFormat>
  <Paragraphs>539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Calibri Light</vt:lpstr>
      <vt:lpstr>Candara</vt:lpstr>
      <vt:lpstr>Open Sans</vt:lpstr>
      <vt:lpstr>Palatino Linotype</vt:lpstr>
      <vt:lpstr>Tw Cen MT Condensed</vt:lpstr>
      <vt:lpstr>Wingdings</vt:lpstr>
      <vt:lpstr>Office Theme</vt:lpstr>
      <vt:lpstr>Indian Country ECHO Grand Rounds  Rheumatoid Arthritis: Introduction to Diagnosis and Management</vt:lpstr>
      <vt:lpstr>RA: Intro to Diagnosis and Management</vt:lpstr>
      <vt:lpstr>RA: Intro to Diagnosis and Management</vt:lpstr>
      <vt:lpstr>Poll questions</vt:lpstr>
      <vt:lpstr>       Rheumatoid Arthritis: the basics</vt:lpstr>
      <vt:lpstr>Extra-Articular Manifestations of RA</vt:lpstr>
      <vt:lpstr>        Rheumatoid Arthritis: the basics</vt:lpstr>
      <vt:lpstr>RA: Intro to Diagnosis and Management</vt:lpstr>
      <vt:lpstr>PowerPoint Presentation</vt:lpstr>
      <vt:lpstr>PowerPoint Presentation</vt:lpstr>
      <vt:lpstr>  RA Epidemiology Among American Indians/Alaska Natives</vt:lpstr>
      <vt:lpstr>RA in Native American populations</vt:lpstr>
      <vt:lpstr>PowerPoint Presentation</vt:lpstr>
      <vt:lpstr>PowerPoint Presentation</vt:lpstr>
      <vt:lpstr>RA: Intro to Diagnosis and Management</vt:lpstr>
      <vt:lpstr>PowerPoint Presentation</vt:lpstr>
      <vt:lpstr>Synovitis </vt:lpstr>
      <vt:lpstr>Hallmarks of synovitis</vt:lpstr>
      <vt:lpstr>PowerPoint Presentation</vt:lpstr>
      <vt:lpstr>Joint distribution in RA</vt:lpstr>
      <vt:lpstr>PowerPoint Presentation</vt:lpstr>
      <vt:lpstr>Rheumatoid Factor and CCP ab</vt:lpstr>
      <vt:lpstr>RF and CCP in rheumatoid arthritis</vt:lpstr>
      <vt:lpstr>PowerPoint Presentation</vt:lpstr>
      <vt:lpstr>Diagnosis: Exceptions</vt:lpstr>
      <vt:lpstr>Scenario #1</vt:lpstr>
      <vt:lpstr>PowerPoint Presentation</vt:lpstr>
      <vt:lpstr>Poll Question</vt:lpstr>
      <vt:lpstr>Scenario #1</vt:lpstr>
      <vt:lpstr>Scenario #2</vt:lpstr>
      <vt:lpstr>PowerPoint Presentation</vt:lpstr>
      <vt:lpstr>Poll Question</vt:lpstr>
      <vt:lpstr>Scenario #2</vt:lpstr>
      <vt:lpstr>PowerPoint Presentation</vt:lpstr>
      <vt:lpstr>Scenario #3</vt:lpstr>
      <vt:lpstr>PowerPoint Presentation</vt:lpstr>
      <vt:lpstr>Poll Question</vt:lpstr>
      <vt:lpstr>Scenario #3</vt:lpstr>
      <vt:lpstr>RA: Intro to Diagnosis and Management</vt:lpstr>
      <vt:lpstr>Principles of Treatment The old “pyramid approach”</vt:lpstr>
      <vt:lpstr>Current approach to treatment of RA</vt:lpstr>
      <vt:lpstr>Terminology: DMARDs  Disease Modifying Anti-Rheumatic Drugs</vt:lpstr>
      <vt:lpstr>PowerPoint Presentation</vt:lpstr>
      <vt:lpstr>Contraindications to Methotrexate</vt:lpstr>
      <vt:lpstr>RA: Intro to Diagnosis and Management</vt:lpstr>
      <vt:lpstr>Case presentation</vt:lpstr>
      <vt:lpstr>Case presentation</vt:lpstr>
      <vt:lpstr>Case presentation</vt:lpstr>
      <vt:lpstr>Case presentation</vt:lpstr>
      <vt:lpstr>Case presentation</vt:lpstr>
      <vt:lpstr>Poll Question</vt:lpstr>
      <vt:lpstr>Case presentation</vt:lpstr>
      <vt:lpstr>Case presentation</vt:lpstr>
      <vt:lpstr>Case presentation</vt:lpstr>
      <vt:lpstr>Poll Question</vt:lpstr>
      <vt:lpstr>Poll Question</vt:lpstr>
      <vt:lpstr>RA: Intro to Diagnosis and Management </vt:lpstr>
      <vt:lpstr>PowerPoint Presentation</vt:lpstr>
      <vt:lpstr>PowerPoint Presentation</vt:lpstr>
      <vt:lpstr>Overview of Project RAE (Rheumatoid Arthritis ECHO)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 Grand Rounds Indian Country ECHO</dc:title>
  <dc:creator>Gwendolyn Grant</dc:creator>
  <cp:lastModifiedBy>Gwendolyn Grant</cp:lastModifiedBy>
  <cp:revision>15</cp:revision>
  <dcterms:created xsi:type="dcterms:W3CDTF">2022-09-19T16:05:07Z</dcterms:created>
  <dcterms:modified xsi:type="dcterms:W3CDTF">2024-09-20T23:12:09Z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0x0101009A7631CDE57E1645A7E0EA0D9504DF3F</vt:lpwstr>
  </property>
</Properties>
</file>