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85" r:id="rId3"/>
    <p:sldId id="258" r:id="rId4"/>
    <p:sldId id="257" r:id="rId5"/>
    <p:sldId id="260" r:id="rId6"/>
    <p:sldId id="259" r:id="rId7"/>
    <p:sldId id="261" r:id="rId8"/>
    <p:sldId id="263" r:id="rId9"/>
    <p:sldId id="292" r:id="rId10"/>
    <p:sldId id="262" r:id="rId11"/>
    <p:sldId id="293" r:id="rId12"/>
    <p:sldId id="264" r:id="rId13"/>
    <p:sldId id="277" r:id="rId14"/>
    <p:sldId id="278" r:id="rId15"/>
    <p:sldId id="279" r:id="rId16"/>
    <p:sldId id="280" r:id="rId17"/>
    <p:sldId id="281" r:id="rId18"/>
    <p:sldId id="282" r:id="rId19"/>
    <p:sldId id="294" r:id="rId20"/>
    <p:sldId id="283" r:id="rId21"/>
    <p:sldId id="274" r:id="rId22"/>
    <p:sldId id="265" r:id="rId23"/>
    <p:sldId id="295" r:id="rId24"/>
    <p:sldId id="266" r:id="rId25"/>
    <p:sldId id="296" r:id="rId26"/>
    <p:sldId id="267" r:id="rId27"/>
    <p:sldId id="268" r:id="rId28"/>
    <p:sldId id="269" r:id="rId29"/>
    <p:sldId id="270" r:id="rId30"/>
    <p:sldId id="271" r:id="rId31"/>
    <p:sldId id="298" r:id="rId32"/>
    <p:sldId id="297" r:id="rId33"/>
    <p:sldId id="272" r:id="rId34"/>
    <p:sldId id="273" r:id="rId35"/>
    <p:sldId id="275" r:id="rId36"/>
    <p:sldId id="276" r:id="rId37"/>
    <p:sldId id="284" r:id="rId38"/>
    <p:sldId id="299" r:id="rId39"/>
    <p:sldId id="289" r:id="rId40"/>
    <p:sldId id="286" r:id="rId41"/>
    <p:sldId id="291" r:id="rId42"/>
    <p:sldId id="290" r:id="rId43"/>
    <p:sldId id="287"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8"/>
    <p:restoredTop sz="94630"/>
  </p:normalViewPr>
  <p:slideViewPr>
    <p:cSldViewPr snapToGrid="0">
      <p:cViewPr varScale="1">
        <p:scale>
          <a:sx n="92" d="100"/>
          <a:sy n="92" d="100"/>
        </p:scale>
        <p:origin x="9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961DC-EAB7-4E8C-82F5-6F583CB71E4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4F65753-4231-42D2-A7B7-C2036A8F6558}">
      <dgm:prSet/>
      <dgm:spPr/>
      <dgm:t>
        <a:bodyPr/>
        <a:lstStyle/>
        <a:p>
          <a:r>
            <a:rPr lang="en-US" b="1" i="0" dirty="0"/>
            <a:t>Incubation and infectious periods</a:t>
          </a:r>
          <a:endParaRPr lang="en-US" dirty="0"/>
        </a:p>
      </dgm:t>
    </dgm:pt>
    <dgm:pt modelId="{9D12AE45-1FAF-47EB-8847-1258C6FE9842}" type="parTrans" cxnId="{11D497A9-064B-4D43-B716-D9CC9D0EDEAE}">
      <dgm:prSet/>
      <dgm:spPr/>
      <dgm:t>
        <a:bodyPr/>
        <a:lstStyle/>
        <a:p>
          <a:endParaRPr lang="en-US"/>
        </a:p>
      </dgm:t>
    </dgm:pt>
    <dgm:pt modelId="{575759E7-5DDC-4354-87ED-1B7CA18E818E}" type="sibTrans" cxnId="{11D497A9-064B-4D43-B716-D9CC9D0EDEAE}">
      <dgm:prSet/>
      <dgm:spPr/>
      <dgm:t>
        <a:bodyPr/>
        <a:lstStyle/>
        <a:p>
          <a:endParaRPr lang="en-US"/>
        </a:p>
      </dgm:t>
    </dgm:pt>
    <dgm:pt modelId="{CC21FAF8-2580-4950-B99A-3B0F2916A160}">
      <dgm:prSet/>
      <dgm:spPr/>
      <dgm:t>
        <a:bodyPr/>
        <a:lstStyle/>
        <a:p>
          <a:r>
            <a:rPr lang="en-US" b="0" i="0" dirty="0"/>
            <a:t>Associated with viral shedding and replication</a:t>
          </a:r>
          <a:br>
            <a:rPr lang="en-US" b="0" i="0" dirty="0"/>
          </a:br>
          <a:endParaRPr lang="en-US" dirty="0"/>
        </a:p>
      </dgm:t>
    </dgm:pt>
    <dgm:pt modelId="{98D2524E-3AB2-47C7-9D24-E058610D4795}" type="parTrans" cxnId="{BFC7CD39-3E1D-46EF-A021-8CC181F0536A}">
      <dgm:prSet/>
      <dgm:spPr/>
      <dgm:t>
        <a:bodyPr/>
        <a:lstStyle/>
        <a:p>
          <a:endParaRPr lang="en-US"/>
        </a:p>
      </dgm:t>
    </dgm:pt>
    <dgm:pt modelId="{7C1A82D5-FFC5-45A2-A376-479BC23E7AB9}" type="sibTrans" cxnId="{BFC7CD39-3E1D-46EF-A021-8CC181F0536A}">
      <dgm:prSet/>
      <dgm:spPr/>
      <dgm:t>
        <a:bodyPr/>
        <a:lstStyle/>
        <a:p>
          <a:endParaRPr lang="en-US"/>
        </a:p>
      </dgm:t>
    </dgm:pt>
    <dgm:pt modelId="{11313CEC-D65A-4B96-977A-1360F888055D}">
      <dgm:prSet/>
      <dgm:spPr/>
      <dgm:t>
        <a:bodyPr/>
        <a:lstStyle/>
        <a:p>
          <a:r>
            <a:rPr lang="en-US" b="0" i="0" dirty="0"/>
            <a:t>By the time symptoms of rash and/or arthropathy emerge, infected individuals are no longer infectious. </a:t>
          </a:r>
          <a:br>
            <a:rPr lang="en-US" b="0" i="0" dirty="0"/>
          </a:br>
          <a:endParaRPr lang="en-US" dirty="0"/>
        </a:p>
      </dgm:t>
    </dgm:pt>
    <dgm:pt modelId="{98943C2B-548F-4F01-B1B3-A0CFE763C50B}" type="parTrans" cxnId="{6BE5EF62-E68B-41C7-A60E-766F112FFE59}">
      <dgm:prSet/>
      <dgm:spPr/>
      <dgm:t>
        <a:bodyPr/>
        <a:lstStyle/>
        <a:p>
          <a:endParaRPr lang="en-US"/>
        </a:p>
      </dgm:t>
    </dgm:pt>
    <dgm:pt modelId="{7AD48202-B783-4A0B-A799-67415BC261BB}" type="sibTrans" cxnId="{6BE5EF62-E68B-41C7-A60E-766F112FFE59}">
      <dgm:prSet/>
      <dgm:spPr/>
      <dgm:t>
        <a:bodyPr/>
        <a:lstStyle/>
        <a:p>
          <a:endParaRPr lang="en-US"/>
        </a:p>
      </dgm:t>
    </dgm:pt>
    <dgm:pt modelId="{E434D5BC-4FFF-4C23-847E-B75AA67221EF}">
      <dgm:prSet/>
      <dgm:spPr/>
      <dgm:t>
        <a:bodyPr/>
        <a:lstStyle/>
        <a:p>
          <a:r>
            <a:rPr lang="en-US" b="1" i="0"/>
            <a:t>Clinical presentation:</a:t>
          </a:r>
          <a:endParaRPr lang="en-US"/>
        </a:p>
      </dgm:t>
    </dgm:pt>
    <dgm:pt modelId="{73C39473-369E-4470-B6FA-001EAC3AD23F}" type="parTrans" cxnId="{74155448-6352-4BF7-BC09-BC4A56FC5CD9}">
      <dgm:prSet/>
      <dgm:spPr/>
      <dgm:t>
        <a:bodyPr/>
        <a:lstStyle/>
        <a:p>
          <a:endParaRPr lang="en-US"/>
        </a:p>
      </dgm:t>
    </dgm:pt>
    <dgm:pt modelId="{2F0F0A9B-1AE8-4A20-A36B-9C7100ED0750}" type="sibTrans" cxnId="{74155448-6352-4BF7-BC09-BC4A56FC5CD9}">
      <dgm:prSet/>
      <dgm:spPr/>
      <dgm:t>
        <a:bodyPr/>
        <a:lstStyle/>
        <a:p>
          <a:endParaRPr lang="en-US"/>
        </a:p>
      </dgm:t>
    </dgm:pt>
    <dgm:pt modelId="{8906E7F1-9961-47B1-8D40-11235851F946}">
      <dgm:prSet/>
      <dgm:spPr/>
      <dgm:t>
        <a:bodyPr/>
        <a:lstStyle/>
        <a:p>
          <a:r>
            <a:rPr lang="en-US"/>
            <a:t>E</a:t>
          </a:r>
          <a:r>
            <a:rPr lang="en-US" b="0" i="0"/>
            <a:t>rythema infectiosum</a:t>
          </a:r>
          <a:endParaRPr lang="en-US"/>
        </a:p>
      </dgm:t>
    </dgm:pt>
    <dgm:pt modelId="{30F5CA55-AC62-49CD-BDDF-246660156281}" type="parTrans" cxnId="{CBDDF99B-F065-4C6C-B347-C3D50DE7F0C8}">
      <dgm:prSet/>
      <dgm:spPr/>
      <dgm:t>
        <a:bodyPr/>
        <a:lstStyle/>
        <a:p>
          <a:endParaRPr lang="en-US"/>
        </a:p>
      </dgm:t>
    </dgm:pt>
    <dgm:pt modelId="{3CEC8A46-3C32-42F8-A375-3A12E14B8922}" type="sibTrans" cxnId="{CBDDF99B-F065-4C6C-B347-C3D50DE7F0C8}">
      <dgm:prSet/>
      <dgm:spPr/>
      <dgm:t>
        <a:bodyPr/>
        <a:lstStyle/>
        <a:p>
          <a:endParaRPr lang="en-US"/>
        </a:p>
      </dgm:t>
    </dgm:pt>
    <dgm:pt modelId="{7F58198D-9B5D-447F-80A8-6D840BC661B5}">
      <dgm:prSet/>
      <dgm:spPr/>
      <dgm:t>
        <a:bodyPr/>
        <a:lstStyle/>
        <a:p>
          <a:r>
            <a:rPr lang="en-US" b="0" i="0"/>
            <a:t>Arthropathy</a:t>
          </a:r>
          <a:endParaRPr lang="en-US"/>
        </a:p>
      </dgm:t>
    </dgm:pt>
    <dgm:pt modelId="{3497DFD9-C6E6-4EEE-832D-5047777AD994}" type="parTrans" cxnId="{0833265F-8CC9-453D-9DEE-E0C528E93258}">
      <dgm:prSet/>
      <dgm:spPr/>
      <dgm:t>
        <a:bodyPr/>
        <a:lstStyle/>
        <a:p>
          <a:endParaRPr lang="en-US"/>
        </a:p>
      </dgm:t>
    </dgm:pt>
    <dgm:pt modelId="{DB65D3C3-FD81-4C93-A5CD-B9CAAF386697}" type="sibTrans" cxnId="{0833265F-8CC9-453D-9DEE-E0C528E93258}">
      <dgm:prSet/>
      <dgm:spPr/>
      <dgm:t>
        <a:bodyPr/>
        <a:lstStyle/>
        <a:p>
          <a:endParaRPr lang="en-US"/>
        </a:p>
      </dgm:t>
    </dgm:pt>
    <dgm:pt modelId="{6716272F-95FC-4219-A598-BD5541166F29}">
      <dgm:prSet/>
      <dgm:spPr/>
      <dgm:t>
        <a:bodyPr/>
        <a:lstStyle/>
        <a:p>
          <a:r>
            <a:rPr lang="en-US" b="0" i="0"/>
            <a:t>Transient aplastic crisis</a:t>
          </a:r>
          <a:endParaRPr lang="en-US"/>
        </a:p>
      </dgm:t>
    </dgm:pt>
    <dgm:pt modelId="{C1FC12CE-94EC-4928-9F1D-564F167355D5}" type="parTrans" cxnId="{5B18DB0A-F4DA-470F-ABEE-AAB8C0E362B2}">
      <dgm:prSet/>
      <dgm:spPr/>
      <dgm:t>
        <a:bodyPr/>
        <a:lstStyle/>
        <a:p>
          <a:endParaRPr lang="en-US"/>
        </a:p>
      </dgm:t>
    </dgm:pt>
    <dgm:pt modelId="{C670BAAF-12C6-4C49-9F22-6483DD8459CB}" type="sibTrans" cxnId="{5B18DB0A-F4DA-470F-ABEE-AAB8C0E362B2}">
      <dgm:prSet/>
      <dgm:spPr/>
      <dgm:t>
        <a:bodyPr/>
        <a:lstStyle/>
        <a:p>
          <a:endParaRPr lang="en-US"/>
        </a:p>
      </dgm:t>
    </dgm:pt>
    <dgm:pt modelId="{BBA85064-505E-4A7D-B4B1-A1F847DD1870}">
      <dgm:prSet/>
      <dgm:spPr/>
      <dgm:t>
        <a:bodyPr/>
        <a:lstStyle/>
        <a:p>
          <a:r>
            <a:rPr lang="en-US" b="0" i="0"/>
            <a:t>Fetal infection</a:t>
          </a:r>
          <a:endParaRPr lang="en-US"/>
        </a:p>
      </dgm:t>
    </dgm:pt>
    <dgm:pt modelId="{1333D1D4-8F2F-45DA-A8D9-D5D4D692822C}" type="parTrans" cxnId="{DAFC3CD3-A1E4-4BD9-8382-6DEDF3A4341C}">
      <dgm:prSet/>
      <dgm:spPr/>
      <dgm:t>
        <a:bodyPr/>
        <a:lstStyle/>
        <a:p>
          <a:endParaRPr lang="en-US"/>
        </a:p>
      </dgm:t>
    </dgm:pt>
    <dgm:pt modelId="{111C84CF-7BD9-4384-A33B-C996D780FA2E}" type="sibTrans" cxnId="{DAFC3CD3-A1E4-4BD9-8382-6DEDF3A4341C}">
      <dgm:prSet/>
      <dgm:spPr/>
      <dgm:t>
        <a:bodyPr/>
        <a:lstStyle/>
        <a:p>
          <a:endParaRPr lang="en-US"/>
        </a:p>
      </dgm:t>
    </dgm:pt>
    <dgm:pt modelId="{B65567D8-4847-43CF-B17A-3F6A87F27DA9}">
      <dgm:prSet/>
      <dgm:spPr/>
      <dgm:t>
        <a:bodyPr/>
        <a:lstStyle/>
        <a:p>
          <a:r>
            <a:rPr lang="en-US" b="0" i="0"/>
            <a:t>Pure red blood cell aplasia in immunocompromised individuals. </a:t>
          </a:r>
          <a:endParaRPr lang="en-US"/>
        </a:p>
      </dgm:t>
    </dgm:pt>
    <dgm:pt modelId="{4FF2E628-6328-4426-8F94-CDB87EC18314}" type="parTrans" cxnId="{5DA8820E-A08E-4221-A3FF-79AD79E80B07}">
      <dgm:prSet/>
      <dgm:spPr/>
      <dgm:t>
        <a:bodyPr/>
        <a:lstStyle/>
        <a:p>
          <a:endParaRPr lang="en-US"/>
        </a:p>
      </dgm:t>
    </dgm:pt>
    <dgm:pt modelId="{D5037408-0F54-4602-8A0A-B6E3E61819E2}" type="sibTrans" cxnId="{5DA8820E-A08E-4221-A3FF-79AD79E80B07}">
      <dgm:prSet/>
      <dgm:spPr/>
      <dgm:t>
        <a:bodyPr/>
        <a:lstStyle/>
        <a:p>
          <a:endParaRPr lang="en-US"/>
        </a:p>
      </dgm:t>
    </dgm:pt>
    <dgm:pt modelId="{B842624A-1776-CC43-AD19-855296C46FE9}">
      <dgm:prSet/>
      <dgm:spPr/>
      <dgm:t>
        <a:bodyPr/>
        <a:lstStyle/>
        <a:p>
          <a:r>
            <a:rPr lang="en-US" b="0" i="0" dirty="0"/>
            <a:t>Transmission occurs  5 to 10 days after exposure and usually lasts approximately 5 days. </a:t>
          </a:r>
          <a:br>
            <a:rPr lang="en-US" b="0" i="0" dirty="0"/>
          </a:br>
          <a:endParaRPr lang="en-US" dirty="0"/>
        </a:p>
      </dgm:t>
    </dgm:pt>
    <dgm:pt modelId="{63043A22-DF71-0540-8A17-4AE5E9A75D66}" type="parTrans" cxnId="{BB8CDAC2-0F96-E048-B349-797FCFC38F12}">
      <dgm:prSet/>
      <dgm:spPr/>
      <dgm:t>
        <a:bodyPr/>
        <a:lstStyle/>
        <a:p>
          <a:endParaRPr lang="en-US"/>
        </a:p>
      </dgm:t>
    </dgm:pt>
    <dgm:pt modelId="{4F3CE854-82EE-AB4A-B152-B775B1DC8E3F}" type="sibTrans" cxnId="{BB8CDAC2-0F96-E048-B349-797FCFC38F12}">
      <dgm:prSet/>
      <dgm:spPr/>
      <dgm:t>
        <a:bodyPr/>
        <a:lstStyle/>
        <a:p>
          <a:endParaRPr lang="en-US"/>
        </a:p>
      </dgm:t>
    </dgm:pt>
    <dgm:pt modelId="{20F0BCFB-B4D4-474E-BAF3-7CBC3CDFF8E9}" type="pres">
      <dgm:prSet presAssocID="{CF8961DC-EAB7-4E8C-82F5-6F583CB71E4A}" presName="Name0" presStyleCnt="0">
        <dgm:presLayoutVars>
          <dgm:dir/>
          <dgm:animLvl val="lvl"/>
          <dgm:resizeHandles val="exact"/>
        </dgm:presLayoutVars>
      </dgm:prSet>
      <dgm:spPr/>
    </dgm:pt>
    <dgm:pt modelId="{258B1FB3-B995-134A-B0CD-FF4FC133881D}" type="pres">
      <dgm:prSet presAssocID="{C4F65753-4231-42D2-A7B7-C2036A8F6558}" presName="composite" presStyleCnt="0"/>
      <dgm:spPr/>
    </dgm:pt>
    <dgm:pt modelId="{D3339091-8DD0-4C42-9FE2-32BA89DE5522}" type="pres">
      <dgm:prSet presAssocID="{C4F65753-4231-42D2-A7B7-C2036A8F6558}" presName="parTx" presStyleLbl="alignNode1" presStyleIdx="0" presStyleCnt="2">
        <dgm:presLayoutVars>
          <dgm:chMax val="0"/>
          <dgm:chPref val="0"/>
          <dgm:bulletEnabled val="1"/>
        </dgm:presLayoutVars>
      </dgm:prSet>
      <dgm:spPr/>
    </dgm:pt>
    <dgm:pt modelId="{F9ADF2A7-2E7F-9845-8E3F-37908348614B}" type="pres">
      <dgm:prSet presAssocID="{C4F65753-4231-42D2-A7B7-C2036A8F6558}" presName="desTx" presStyleLbl="alignAccFollowNode1" presStyleIdx="0" presStyleCnt="2">
        <dgm:presLayoutVars>
          <dgm:bulletEnabled val="1"/>
        </dgm:presLayoutVars>
      </dgm:prSet>
      <dgm:spPr/>
    </dgm:pt>
    <dgm:pt modelId="{9557CD5A-C980-584B-84FA-D1FE3F15E4F1}" type="pres">
      <dgm:prSet presAssocID="{575759E7-5DDC-4354-87ED-1B7CA18E818E}" presName="space" presStyleCnt="0"/>
      <dgm:spPr/>
    </dgm:pt>
    <dgm:pt modelId="{501F4B59-A649-1C4C-B133-0B1DE983C236}" type="pres">
      <dgm:prSet presAssocID="{E434D5BC-4FFF-4C23-847E-B75AA67221EF}" presName="composite" presStyleCnt="0"/>
      <dgm:spPr/>
    </dgm:pt>
    <dgm:pt modelId="{AE039812-FF7D-4540-86CA-FCF8997FF900}" type="pres">
      <dgm:prSet presAssocID="{E434D5BC-4FFF-4C23-847E-B75AA67221EF}" presName="parTx" presStyleLbl="alignNode1" presStyleIdx="1" presStyleCnt="2">
        <dgm:presLayoutVars>
          <dgm:chMax val="0"/>
          <dgm:chPref val="0"/>
          <dgm:bulletEnabled val="1"/>
        </dgm:presLayoutVars>
      </dgm:prSet>
      <dgm:spPr/>
    </dgm:pt>
    <dgm:pt modelId="{7680DAE0-7141-244D-BB6E-CDACB10A0ADC}" type="pres">
      <dgm:prSet presAssocID="{E434D5BC-4FFF-4C23-847E-B75AA67221EF}" presName="desTx" presStyleLbl="alignAccFollowNode1" presStyleIdx="1" presStyleCnt="2">
        <dgm:presLayoutVars>
          <dgm:bulletEnabled val="1"/>
        </dgm:presLayoutVars>
      </dgm:prSet>
      <dgm:spPr/>
    </dgm:pt>
  </dgm:ptLst>
  <dgm:cxnLst>
    <dgm:cxn modelId="{5B18DB0A-F4DA-470F-ABEE-AAB8C0E362B2}" srcId="{E434D5BC-4FFF-4C23-847E-B75AA67221EF}" destId="{6716272F-95FC-4219-A598-BD5541166F29}" srcOrd="2" destOrd="0" parTransId="{C1FC12CE-94EC-4928-9F1D-564F167355D5}" sibTransId="{C670BAAF-12C6-4C49-9F22-6483DD8459CB}"/>
    <dgm:cxn modelId="{50D4200C-B73B-104A-9E70-C67CAA38992C}" type="presOf" srcId="{11313CEC-D65A-4B96-977A-1360F888055D}" destId="{F9ADF2A7-2E7F-9845-8E3F-37908348614B}" srcOrd="0" destOrd="2" presId="urn:microsoft.com/office/officeart/2005/8/layout/hList1"/>
    <dgm:cxn modelId="{5DA8820E-A08E-4221-A3FF-79AD79E80B07}" srcId="{E434D5BC-4FFF-4C23-847E-B75AA67221EF}" destId="{B65567D8-4847-43CF-B17A-3F6A87F27DA9}" srcOrd="4" destOrd="0" parTransId="{4FF2E628-6328-4426-8F94-CDB87EC18314}" sibTransId="{D5037408-0F54-4602-8A0A-B6E3E61819E2}"/>
    <dgm:cxn modelId="{EFE70A23-460D-534C-A55B-9CD1A2E8E27D}" type="presOf" srcId="{CF8961DC-EAB7-4E8C-82F5-6F583CB71E4A}" destId="{20F0BCFB-B4D4-474E-BAF3-7CBC3CDFF8E9}" srcOrd="0" destOrd="0" presId="urn:microsoft.com/office/officeart/2005/8/layout/hList1"/>
    <dgm:cxn modelId="{BFC7CD39-3E1D-46EF-A021-8CC181F0536A}" srcId="{C4F65753-4231-42D2-A7B7-C2036A8F6558}" destId="{CC21FAF8-2580-4950-B99A-3B0F2916A160}" srcOrd="0" destOrd="0" parTransId="{98D2524E-3AB2-47C7-9D24-E058610D4795}" sibTransId="{7C1A82D5-FFC5-45A2-A376-479BC23E7AB9}"/>
    <dgm:cxn modelId="{74155448-6352-4BF7-BC09-BC4A56FC5CD9}" srcId="{CF8961DC-EAB7-4E8C-82F5-6F583CB71E4A}" destId="{E434D5BC-4FFF-4C23-847E-B75AA67221EF}" srcOrd="1" destOrd="0" parTransId="{73C39473-369E-4470-B6FA-001EAC3AD23F}" sibTransId="{2F0F0A9B-1AE8-4A20-A36B-9C7100ED0750}"/>
    <dgm:cxn modelId="{85BB925A-9AA3-8645-A456-49BAFA9843B4}" type="presOf" srcId="{CC21FAF8-2580-4950-B99A-3B0F2916A160}" destId="{F9ADF2A7-2E7F-9845-8E3F-37908348614B}" srcOrd="0" destOrd="0" presId="urn:microsoft.com/office/officeart/2005/8/layout/hList1"/>
    <dgm:cxn modelId="{0833265F-8CC9-453D-9DEE-E0C528E93258}" srcId="{E434D5BC-4FFF-4C23-847E-B75AA67221EF}" destId="{7F58198D-9B5D-447F-80A8-6D840BC661B5}" srcOrd="1" destOrd="0" parTransId="{3497DFD9-C6E6-4EEE-832D-5047777AD994}" sibTransId="{DB65D3C3-FD81-4C93-A5CD-B9CAAF386697}"/>
    <dgm:cxn modelId="{6BE5EF62-E68B-41C7-A60E-766F112FFE59}" srcId="{C4F65753-4231-42D2-A7B7-C2036A8F6558}" destId="{11313CEC-D65A-4B96-977A-1360F888055D}" srcOrd="2" destOrd="0" parTransId="{98943C2B-548F-4F01-B1B3-A0CFE763C50B}" sibTransId="{7AD48202-B783-4A0B-A799-67415BC261BB}"/>
    <dgm:cxn modelId="{C8D5317C-F41D-B24D-9030-1E121BFC430A}" type="presOf" srcId="{B842624A-1776-CC43-AD19-855296C46FE9}" destId="{F9ADF2A7-2E7F-9845-8E3F-37908348614B}" srcOrd="0" destOrd="1" presId="urn:microsoft.com/office/officeart/2005/8/layout/hList1"/>
    <dgm:cxn modelId="{7C8F7790-82C7-5545-A91B-2F8F79A80C16}" type="presOf" srcId="{B65567D8-4847-43CF-B17A-3F6A87F27DA9}" destId="{7680DAE0-7141-244D-BB6E-CDACB10A0ADC}" srcOrd="0" destOrd="4" presId="urn:microsoft.com/office/officeart/2005/8/layout/hList1"/>
    <dgm:cxn modelId="{CBDDF99B-F065-4C6C-B347-C3D50DE7F0C8}" srcId="{E434D5BC-4FFF-4C23-847E-B75AA67221EF}" destId="{8906E7F1-9961-47B1-8D40-11235851F946}" srcOrd="0" destOrd="0" parTransId="{30F5CA55-AC62-49CD-BDDF-246660156281}" sibTransId="{3CEC8A46-3C32-42F8-A375-3A12E14B8922}"/>
    <dgm:cxn modelId="{908181A5-77ED-7746-B54F-57D7C4E6E641}" type="presOf" srcId="{E434D5BC-4FFF-4C23-847E-B75AA67221EF}" destId="{AE039812-FF7D-4540-86CA-FCF8997FF900}" srcOrd="0" destOrd="0" presId="urn:microsoft.com/office/officeart/2005/8/layout/hList1"/>
    <dgm:cxn modelId="{11D497A9-064B-4D43-B716-D9CC9D0EDEAE}" srcId="{CF8961DC-EAB7-4E8C-82F5-6F583CB71E4A}" destId="{C4F65753-4231-42D2-A7B7-C2036A8F6558}" srcOrd="0" destOrd="0" parTransId="{9D12AE45-1FAF-47EB-8847-1258C6FE9842}" sibTransId="{575759E7-5DDC-4354-87ED-1B7CA18E818E}"/>
    <dgm:cxn modelId="{F915E3B6-DC23-7F4D-ABFA-54524F3B75FD}" type="presOf" srcId="{6716272F-95FC-4219-A598-BD5541166F29}" destId="{7680DAE0-7141-244D-BB6E-CDACB10A0ADC}" srcOrd="0" destOrd="2" presId="urn:microsoft.com/office/officeart/2005/8/layout/hList1"/>
    <dgm:cxn modelId="{6ADFE4BA-0BFE-2B49-A4BA-44AF884A8847}" type="presOf" srcId="{7F58198D-9B5D-447F-80A8-6D840BC661B5}" destId="{7680DAE0-7141-244D-BB6E-CDACB10A0ADC}" srcOrd="0" destOrd="1" presId="urn:microsoft.com/office/officeart/2005/8/layout/hList1"/>
    <dgm:cxn modelId="{BB8CDAC2-0F96-E048-B349-797FCFC38F12}" srcId="{C4F65753-4231-42D2-A7B7-C2036A8F6558}" destId="{B842624A-1776-CC43-AD19-855296C46FE9}" srcOrd="1" destOrd="0" parTransId="{63043A22-DF71-0540-8A17-4AE5E9A75D66}" sibTransId="{4F3CE854-82EE-AB4A-B152-B775B1DC8E3F}"/>
    <dgm:cxn modelId="{28E5ACCC-7219-0341-903D-64651AECE887}" type="presOf" srcId="{C4F65753-4231-42D2-A7B7-C2036A8F6558}" destId="{D3339091-8DD0-4C42-9FE2-32BA89DE5522}" srcOrd="0" destOrd="0" presId="urn:microsoft.com/office/officeart/2005/8/layout/hList1"/>
    <dgm:cxn modelId="{93C456D1-7793-A94B-AAFE-FB3FFBB6461E}" type="presOf" srcId="{BBA85064-505E-4A7D-B4B1-A1F847DD1870}" destId="{7680DAE0-7141-244D-BB6E-CDACB10A0ADC}" srcOrd="0" destOrd="3" presId="urn:microsoft.com/office/officeart/2005/8/layout/hList1"/>
    <dgm:cxn modelId="{DAFC3CD3-A1E4-4BD9-8382-6DEDF3A4341C}" srcId="{E434D5BC-4FFF-4C23-847E-B75AA67221EF}" destId="{BBA85064-505E-4A7D-B4B1-A1F847DD1870}" srcOrd="3" destOrd="0" parTransId="{1333D1D4-8F2F-45DA-A8D9-D5D4D692822C}" sibTransId="{111C84CF-7BD9-4384-A33B-C996D780FA2E}"/>
    <dgm:cxn modelId="{35DDB0FF-603B-0847-B57D-19A3891A1697}" type="presOf" srcId="{8906E7F1-9961-47B1-8D40-11235851F946}" destId="{7680DAE0-7141-244D-BB6E-CDACB10A0ADC}" srcOrd="0" destOrd="0" presId="urn:microsoft.com/office/officeart/2005/8/layout/hList1"/>
    <dgm:cxn modelId="{3FE2D79E-1D1B-E540-A1DD-260B454F198E}" type="presParOf" srcId="{20F0BCFB-B4D4-474E-BAF3-7CBC3CDFF8E9}" destId="{258B1FB3-B995-134A-B0CD-FF4FC133881D}" srcOrd="0" destOrd="0" presId="urn:microsoft.com/office/officeart/2005/8/layout/hList1"/>
    <dgm:cxn modelId="{58A634A7-2BCE-1943-9580-7DD173BE9D9E}" type="presParOf" srcId="{258B1FB3-B995-134A-B0CD-FF4FC133881D}" destId="{D3339091-8DD0-4C42-9FE2-32BA89DE5522}" srcOrd="0" destOrd="0" presId="urn:microsoft.com/office/officeart/2005/8/layout/hList1"/>
    <dgm:cxn modelId="{720A203D-7C73-2B45-9517-CD6C0DE02EDC}" type="presParOf" srcId="{258B1FB3-B995-134A-B0CD-FF4FC133881D}" destId="{F9ADF2A7-2E7F-9845-8E3F-37908348614B}" srcOrd="1" destOrd="0" presId="urn:microsoft.com/office/officeart/2005/8/layout/hList1"/>
    <dgm:cxn modelId="{ECF71C5A-7BC0-B942-B51B-E0EEB874EBF5}" type="presParOf" srcId="{20F0BCFB-B4D4-474E-BAF3-7CBC3CDFF8E9}" destId="{9557CD5A-C980-584B-84FA-D1FE3F15E4F1}" srcOrd="1" destOrd="0" presId="urn:microsoft.com/office/officeart/2005/8/layout/hList1"/>
    <dgm:cxn modelId="{D271B930-DDF2-A040-9853-48637EF28109}" type="presParOf" srcId="{20F0BCFB-B4D4-474E-BAF3-7CBC3CDFF8E9}" destId="{501F4B59-A649-1C4C-B133-0B1DE983C236}" srcOrd="2" destOrd="0" presId="urn:microsoft.com/office/officeart/2005/8/layout/hList1"/>
    <dgm:cxn modelId="{A3D80F01-0DE2-0F4C-A7B2-4C3F70491A85}" type="presParOf" srcId="{501F4B59-A649-1C4C-B133-0B1DE983C236}" destId="{AE039812-FF7D-4540-86CA-FCF8997FF900}" srcOrd="0" destOrd="0" presId="urn:microsoft.com/office/officeart/2005/8/layout/hList1"/>
    <dgm:cxn modelId="{4AC8C72D-DDDD-E941-B964-64C6F774B1C4}" type="presParOf" srcId="{501F4B59-A649-1C4C-B133-0B1DE983C236}" destId="{7680DAE0-7141-244D-BB6E-CDACB10A0A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557D04-E70D-49DD-A654-4BD4265896F7}"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911EDAD-F8F7-4A88-BCDB-BF20C4FFB098}">
      <dgm:prSet/>
      <dgm:spPr/>
      <dgm:t>
        <a:bodyPr/>
        <a:lstStyle/>
        <a:p>
          <a:r>
            <a:rPr lang="en-US" b="1" i="0">
              <a:effectLst/>
              <a:latin typeface="Calibri" panose="020F0502020204030204" pitchFamily="34" charset="0"/>
              <a:cs typeface="Calibri" panose="020F0502020204030204" pitchFamily="34" charset="0"/>
            </a:rPr>
            <a:t>Erythema infectiosum</a:t>
          </a:r>
          <a:endParaRPr lang="en-US"/>
        </a:p>
      </dgm:t>
    </dgm:pt>
    <dgm:pt modelId="{A0173A3D-0A0E-441D-902E-32EC62F78D7A}" type="parTrans" cxnId="{D40CF4CC-F0B2-43E7-85BA-F7E6B2F009FD}">
      <dgm:prSet/>
      <dgm:spPr/>
      <dgm:t>
        <a:bodyPr/>
        <a:lstStyle/>
        <a:p>
          <a:endParaRPr lang="en-US"/>
        </a:p>
      </dgm:t>
    </dgm:pt>
    <dgm:pt modelId="{0EB536C4-9358-4EB6-9737-296DCBABA37F}" type="sibTrans" cxnId="{D40CF4CC-F0B2-43E7-85BA-F7E6B2F009FD}">
      <dgm:prSet/>
      <dgm:spPr/>
      <dgm:t>
        <a:bodyPr/>
        <a:lstStyle/>
        <a:p>
          <a:endParaRPr lang="en-US"/>
        </a:p>
      </dgm:t>
    </dgm:pt>
    <dgm:pt modelId="{DFB2B2CC-4BB0-BF46-911A-E2E647444F8A}">
      <dgm:prSet/>
      <dgm:spPr/>
      <dgm:t>
        <a:bodyPr/>
        <a:lstStyle/>
        <a:p>
          <a:r>
            <a:rPr lang="en-US" dirty="0">
              <a:latin typeface="Calibri" panose="020F0502020204030204" pitchFamily="34" charset="0"/>
              <a:cs typeface="Calibri" panose="020F0502020204030204" pitchFamily="34" charset="0"/>
            </a:rPr>
            <a:t>Mild</a:t>
          </a:r>
          <a:r>
            <a:rPr lang="en-US" b="0" i="0" dirty="0">
              <a:effectLst/>
              <a:latin typeface="Calibri" panose="020F0502020204030204" pitchFamily="34" charset="0"/>
              <a:cs typeface="Calibri" panose="020F0502020204030204" pitchFamily="34" charset="0"/>
            </a:rPr>
            <a:t> febrile illness characterized by the malar rash (slapped cheeks rash) that spreads over over the trunk and extremities </a:t>
          </a:r>
          <a:br>
            <a:rPr lang="en-US" b="0" i="0" dirty="0">
              <a:effectLst/>
              <a:latin typeface="Calibri" panose="020F0502020204030204" pitchFamily="34" charset="0"/>
              <a:cs typeface="Calibri" panose="020F0502020204030204" pitchFamily="34" charset="0"/>
            </a:rPr>
          </a:br>
          <a:endParaRPr lang="en-US" b="0" i="0" dirty="0">
            <a:effectLst/>
            <a:latin typeface="Calibri" panose="020F0502020204030204" pitchFamily="34" charset="0"/>
            <a:cs typeface="Calibri" panose="020F0502020204030204" pitchFamily="34" charset="0"/>
          </a:endParaRPr>
        </a:p>
      </dgm:t>
    </dgm:pt>
    <dgm:pt modelId="{AE30ADB1-81F8-7C4F-B829-8235C2B59450}" type="parTrans" cxnId="{E829D387-9D1E-E246-BF65-B4454AAC12F1}">
      <dgm:prSet/>
      <dgm:spPr/>
      <dgm:t>
        <a:bodyPr/>
        <a:lstStyle/>
        <a:p>
          <a:endParaRPr lang="en-US"/>
        </a:p>
      </dgm:t>
    </dgm:pt>
    <dgm:pt modelId="{12414312-8801-E248-A817-0962B269D67E}" type="sibTrans" cxnId="{E829D387-9D1E-E246-BF65-B4454AAC12F1}">
      <dgm:prSet/>
      <dgm:spPr/>
      <dgm:t>
        <a:bodyPr/>
        <a:lstStyle/>
        <a:p>
          <a:endParaRPr lang="en-US"/>
        </a:p>
      </dgm:t>
    </dgm:pt>
    <dgm:pt modelId="{EDDF0F79-8C5B-E540-9A2E-3ABFAE26E702}">
      <dgm:prSet/>
      <dgm:spPr/>
      <dgm:t>
        <a:bodyPr/>
        <a:lstStyle/>
        <a:p>
          <a:r>
            <a:rPr lang="en-US" dirty="0">
              <a:latin typeface="Calibri" panose="020F0502020204030204" pitchFamily="34" charset="0"/>
              <a:cs typeface="Calibri" panose="020F0502020204030204" pitchFamily="34" charset="0"/>
            </a:rPr>
            <a:t>A</a:t>
          </a:r>
          <a:r>
            <a:rPr lang="en-US" b="0" i="0" dirty="0">
              <a:effectLst/>
              <a:latin typeface="Calibri" panose="020F0502020204030204" pitchFamily="34" charset="0"/>
              <a:cs typeface="Calibri" panose="020F0502020204030204" pitchFamily="34" charset="0"/>
            </a:rPr>
            <a:t>lso known as Fifth Disease (or Erythema Infectiosum). </a:t>
          </a:r>
          <a:br>
            <a:rPr lang="en-US" b="0" i="0" dirty="0">
              <a:effectLst/>
              <a:latin typeface="Calibri" panose="020F0502020204030204" pitchFamily="34" charset="0"/>
              <a:cs typeface="Calibri" panose="020F0502020204030204" pitchFamily="34" charset="0"/>
            </a:rPr>
          </a:br>
          <a:endParaRPr lang="en-US" b="0" i="0" dirty="0">
            <a:effectLst/>
            <a:latin typeface="Calibri" panose="020F0502020204030204" pitchFamily="34" charset="0"/>
            <a:cs typeface="Calibri" panose="020F0502020204030204" pitchFamily="34" charset="0"/>
          </a:endParaRPr>
        </a:p>
      </dgm:t>
    </dgm:pt>
    <dgm:pt modelId="{F19A03E9-4047-5C47-A9F6-085D14189723}" type="parTrans" cxnId="{83BFB43E-689F-E448-A157-EFEBB9595756}">
      <dgm:prSet/>
      <dgm:spPr/>
      <dgm:t>
        <a:bodyPr/>
        <a:lstStyle/>
        <a:p>
          <a:endParaRPr lang="en-US"/>
        </a:p>
      </dgm:t>
    </dgm:pt>
    <dgm:pt modelId="{6FDEF2AA-2510-0B45-8F7E-F4686E442303}" type="sibTrans" cxnId="{83BFB43E-689F-E448-A157-EFEBB9595756}">
      <dgm:prSet/>
      <dgm:spPr/>
      <dgm:t>
        <a:bodyPr/>
        <a:lstStyle/>
        <a:p>
          <a:endParaRPr lang="en-US"/>
        </a:p>
      </dgm:t>
    </dgm:pt>
    <dgm:pt modelId="{D7CF9953-C2D8-B14E-9EF6-917D01B31A1B}">
      <dgm:prSet/>
      <dgm:spPr/>
      <dgm:t>
        <a:bodyPr/>
        <a:lstStyle/>
        <a:p>
          <a:r>
            <a:rPr lang="en-US" b="0" i="0" dirty="0">
              <a:effectLst/>
              <a:latin typeface="Calibri" panose="020F0502020204030204" pitchFamily="34" charset="0"/>
              <a:cs typeface="Calibri" panose="020F0502020204030204" pitchFamily="34" charset="0"/>
            </a:rPr>
            <a:t>This rash typically appears a few days after the fever or flu-like symptoms. It is more common in children than adults.</a:t>
          </a:r>
          <a:br>
            <a:rPr lang="en-US" b="0" i="0" dirty="0">
              <a:effectLst/>
              <a:latin typeface="Calibri" panose="020F0502020204030204" pitchFamily="34" charset="0"/>
              <a:cs typeface="Calibri" panose="020F0502020204030204" pitchFamily="34" charset="0"/>
            </a:rPr>
          </a:br>
          <a:endParaRPr lang="en-US" b="0" i="0" dirty="0">
            <a:effectLst/>
            <a:latin typeface="Calibri" panose="020F0502020204030204" pitchFamily="34" charset="0"/>
            <a:cs typeface="Calibri" panose="020F0502020204030204" pitchFamily="34" charset="0"/>
          </a:endParaRPr>
        </a:p>
      </dgm:t>
    </dgm:pt>
    <dgm:pt modelId="{A3E88315-E6AF-7044-8894-37A62965F6FE}" type="parTrans" cxnId="{46A339FF-6F99-C142-A8A8-88B47C46CB84}">
      <dgm:prSet/>
      <dgm:spPr/>
      <dgm:t>
        <a:bodyPr/>
        <a:lstStyle/>
        <a:p>
          <a:endParaRPr lang="en-US"/>
        </a:p>
      </dgm:t>
    </dgm:pt>
    <dgm:pt modelId="{41BB3FF3-7BD6-AC43-A605-2F6A9E98B8D0}" type="sibTrans" cxnId="{46A339FF-6F99-C142-A8A8-88B47C46CB84}">
      <dgm:prSet/>
      <dgm:spPr/>
      <dgm:t>
        <a:bodyPr/>
        <a:lstStyle/>
        <a:p>
          <a:endParaRPr lang="en-US"/>
        </a:p>
      </dgm:t>
    </dgm:pt>
    <dgm:pt modelId="{8BF8D5CE-2654-374E-8C99-1F34E88584DE}">
      <dgm:prSet/>
      <dgm:spPr/>
      <dgm:t>
        <a:bodyPr/>
        <a:lstStyle/>
        <a:p>
          <a:r>
            <a:rPr lang="en-US" b="0" i="0">
              <a:effectLst/>
              <a:latin typeface="Calibri" panose="020F0502020204030204" pitchFamily="34" charset="0"/>
              <a:cs typeface="Calibri" panose="020F0502020204030204" pitchFamily="34" charset="0"/>
            </a:rPr>
            <a:t>The rash may be itchy. It usually goes away in 7 to 10 days but can </a:t>
          </a:r>
          <a:r>
            <a:rPr lang="en-US">
              <a:latin typeface="Calibri" panose="020F0502020204030204" pitchFamily="34" charset="0"/>
              <a:cs typeface="Calibri" panose="020F0502020204030204" pitchFamily="34" charset="0"/>
            </a:rPr>
            <a:t>recur </a:t>
          </a:r>
          <a:r>
            <a:rPr lang="en-US" b="0" i="0">
              <a:effectLst/>
              <a:latin typeface="Calibri" panose="020F0502020204030204" pitchFamily="34" charset="0"/>
              <a:cs typeface="Calibri" panose="020F0502020204030204" pitchFamily="34" charset="0"/>
            </a:rPr>
            <a:t>for several weeks. </a:t>
          </a:r>
          <a:br>
            <a:rPr lang="en-US" b="0" i="0">
              <a:effectLst/>
              <a:latin typeface="Calibri" panose="020F0502020204030204" pitchFamily="34" charset="0"/>
              <a:cs typeface="Calibri" panose="020F0502020204030204" pitchFamily="34" charset="0"/>
            </a:rPr>
          </a:br>
          <a:endParaRPr lang="en-US" b="0" i="0">
            <a:effectLst/>
            <a:latin typeface="Calibri" panose="020F0502020204030204" pitchFamily="34" charset="0"/>
            <a:cs typeface="Calibri" panose="020F0502020204030204" pitchFamily="34" charset="0"/>
          </a:endParaRPr>
        </a:p>
      </dgm:t>
    </dgm:pt>
    <dgm:pt modelId="{4A8458FC-57B7-7F43-9F80-0562E7EFFD38}" type="parTrans" cxnId="{AA82AFBF-0A3C-EB47-89F6-18C0133DA4E4}">
      <dgm:prSet/>
      <dgm:spPr/>
      <dgm:t>
        <a:bodyPr/>
        <a:lstStyle/>
        <a:p>
          <a:endParaRPr lang="en-US"/>
        </a:p>
      </dgm:t>
    </dgm:pt>
    <dgm:pt modelId="{AC31CC2D-F5D8-5341-B3CB-595113CA992E}" type="sibTrans" cxnId="{AA82AFBF-0A3C-EB47-89F6-18C0133DA4E4}">
      <dgm:prSet/>
      <dgm:spPr/>
      <dgm:t>
        <a:bodyPr/>
        <a:lstStyle/>
        <a:p>
          <a:endParaRPr lang="en-US"/>
        </a:p>
      </dgm:t>
    </dgm:pt>
    <dgm:pt modelId="{540E05BC-3FA7-F849-B629-6892D880BF2F}">
      <dgm:prSet/>
      <dgm:spPr/>
      <dgm:t>
        <a:bodyPr/>
        <a:lstStyle/>
        <a:p>
          <a:r>
            <a:rPr lang="en-US" b="1" i="0">
              <a:effectLst/>
              <a:latin typeface="Calibri" panose="020F0502020204030204" pitchFamily="34" charset="0"/>
              <a:cs typeface="Calibri" panose="020F0502020204030204" pitchFamily="34" charset="0"/>
            </a:rPr>
            <a:t>Acute arthritis with or without a rash</a:t>
          </a:r>
        </a:p>
      </dgm:t>
    </dgm:pt>
    <dgm:pt modelId="{432E965E-A291-FE44-B6E1-2213B5F9AD06}" type="parTrans" cxnId="{36B38077-9B8A-9943-89F6-C13F352F20A8}">
      <dgm:prSet/>
      <dgm:spPr/>
      <dgm:t>
        <a:bodyPr/>
        <a:lstStyle/>
        <a:p>
          <a:endParaRPr lang="en-US"/>
        </a:p>
      </dgm:t>
    </dgm:pt>
    <dgm:pt modelId="{F410B6E0-4779-A242-9179-5C232E3D2FD7}" type="sibTrans" cxnId="{36B38077-9B8A-9943-89F6-C13F352F20A8}">
      <dgm:prSet/>
      <dgm:spPr/>
      <dgm:t>
        <a:bodyPr/>
        <a:lstStyle/>
        <a:p>
          <a:endParaRPr lang="en-US"/>
        </a:p>
      </dgm:t>
    </dgm:pt>
    <dgm:pt modelId="{18BA9FF0-E35E-3E46-96D2-B098D470F158}">
      <dgm:prSet/>
      <dgm:spPr/>
      <dgm:t>
        <a:bodyPr/>
        <a:lstStyle/>
        <a:p>
          <a:r>
            <a:rPr lang="en-US" dirty="0">
              <a:latin typeface="Calibri" panose="020F0502020204030204" pitchFamily="34" charset="0"/>
              <a:cs typeface="Calibri" panose="020F0502020204030204" pitchFamily="34" charset="0"/>
            </a:rPr>
            <a:t>Usually in adult women</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dgm:t>
    </dgm:pt>
    <dgm:pt modelId="{F7D39008-0BB0-AD4A-91DA-E081C33EB89F}" type="parTrans" cxnId="{C0A4BBBF-3BEB-4747-8F0F-84C72E4E06F5}">
      <dgm:prSet/>
      <dgm:spPr/>
      <dgm:t>
        <a:bodyPr/>
        <a:lstStyle/>
        <a:p>
          <a:endParaRPr lang="en-US"/>
        </a:p>
      </dgm:t>
    </dgm:pt>
    <dgm:pt modelId="{5DB9F267-F3E5-2144-A81D-AB90E6D1D044}" type="sibTrans" cxnId="{C0A4BBBF-3BEB-4747-8F0F-84C72E4E06F5}">
      <dgm:prSet/>
      <dgm:spPr/>
      <dgm:t>
        <a:bodyPr/>
        <a:lstStyle/>
        <a:p>
          <a:endParaRPr lang="en-US"/>
        </a:p>
      </dgm:t>
    </dgm:pt>
    <dgm:pt modelId="{0D1C98E2-0E7F-684D-A9CA-A77B5E30553B}">
      <dgm:prSet/>
      <dgm:spPr/>
      <dgm:t>
        <a:bodyPr/>
        <a:lstStyle/>
        <a:p>
          <a:r>
            <a:rPr lang="en-US" b="0" i="0" dirty="0">
              <a:effectLst/>
              <a:latin typeface="Calibri" panose="020F0502020204030204" pitchFamily="34" charset="0"/>
              <a:cs typeface="Calibri" panose="020F0502020204030204" pitchFamily="34" charset="0"/>
            </a:rPr>
            <a:t>Joint symptoms are usually symmetric and most frequently involve the small joints of the hands, wrists, knees, and feet. </a:t>
          </a:r>
          <a:br>
            <a:rPr lang="en-US" b="0" i="0" dirty="0">
              <a:effectLst/>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dgm:t>
    </dgm:pt>
    <dgm:pt modelId="{05258CE0-1DB3-4C4F-9C03-EDBEF30E6534}" type="parTrans" cxnId="{F79DC34D-9CB3-AB44-866E-C604B9641523}">
      <dgm:prSet/>
      <dgm:spPr/>
      <dgm:t>
        <a:bodyPr/>
        <a:lstStyle/>
        <a:p>
          <a:endParaRPr lang="en-US"/>
        </a:p>
      </dgm:t>
    </dgm:pt>
    <dgm:pt modelId="{7CFBD51B-CAFE-C040-901C-80E837D19F7A}" type="sibTrans" cxnId="{F79DC34D-9CB3-AB44-866E-C604B9641523}">
      <dgm:prSet/>
      <dgm:spPr/>
      <dgm:t>
        <a:bodyPr/>
        <a:lstStyle/>
        <a:p>
          <a:endParaRPr lang="en-US"/>
        </a:p>
      </dgm:t>
    </dgm:pt>
    <dgm:pt modelId="{F81853D4-8465-654E-8398-9F1DFA8AA22C}">
      <dgm:prSet/>
      <dgm:spPr/>
      <dgm:t>
        <a:bodyPr/>
        <a:lstStyle/>
        <a:p>
          <a:r>
            <a:rPr lang="en-US" b="0" i="0">
              <a:effectLst/>
              <a:latin typeface="Nunito" pitchFamily="2" charset="77"/>
            </a:rPr>
            <a:t>The joint pain usually lasts 1 to 3 weeks but can last for months or longer. It usually resolves.</a:t>
          </a:r>
          <a:br>
            <a:rPr lang="en-US" b="1" i="0">
              <a:effectLst/>
              <a:latin typeface="Nunito" pitchFamily="2" charset="77"/>
            </a:rPr>
          </a:br>
          <a:endParaRPr lang="en-US" b="1" i="0">
            <a:effectLst/>
            <a:latin typeface="Nunito" pitchFamily="2" charset="77"/>
          </a:endParaRPr>
        </a:p>
      </dgm:t>
    </dgm:pt>
    <dgm:pt modelId="{8C4EB7BF-55AB-FC43-8DDB-372386D93328}" type="parTrans" cxnId="{802D2B8F-21E4-9D48-B12F-52271A4C1F3E}">
      <dgm:prSet/>
      <dgm:spPr/>
      <dgm:t>
        <a:bodyPr/>
        <a:lstStyle/>
        <a:p>
          <a:endParaRPr lang="en-US"/>
        </a:p>
      </dgm:t>
    </dgm:pt>
    <dgm:pt modelId="{9F156709-018C-9145-B9AD-145BAB965DE8}" type="sibTrans" cxnId="{802D2B8F-21E4-9D48-B12F-52271A4C1F3E}">
      <dgm:prSet/>
      <dgm:spPr/>
      <dgm:t>
        <a:bodyPr/>
        <a:lstStyle/>
        <a:p>
          <a:endParaRPr lang="en-US"/>
        </a:p>
      </dgm:t>
    </dgm:pt>
    <dgm:pt modelId="{DC30693F-BAE7-0F45-B701-2B495876737A}" type="pres">
      <dgm:prSet presAssocID="{D3557D04-E70D-49DD-A654-4BD4265896F7}" presName="Name0" presStyleCnt="0">
        <dgm:presLayoutVars>
          <dgm:dir/>
          <dgm:animLvl val="lvl"/>
          <dgm:resizeHandles val="exact"/>
        </dgm:presLayoutVars>
      </dgm:prSet>
      <dgm:spPr/>
    </dgm:pt>
    <dgm:pt modelId="{F46481E0-4A54-284C-A7A0-CB1397034BF9}" type="pres">
      <dgm:prSet presAssocID="{3911EDAD-F8F7-4A88-BCDB-BF20C4FFB098}" presName="composite" presStyleCnt="0"/>
      <dgm:spPr/>
    </dgm:pt>
    <dgm:pt modelId="{7EF3002E-99A5-1D47-B7BF-73CC7E303976}" type="pres">
      <dgm:prSet presAssocID="{3911EDAD-F8F7-4A88-BCDB-BF20C4FFB098}" presName="parTx" presStyleLbl="alignNode1" presStyleIdx="0" presStyleCnt="2">
        <dgm:presLayoutVars>
          <dgm:chMax val="0"/>
          <dgm:chPref val="0"/>
          <dgm:bulletEnabled val="1"/>
        </dgm:presLayoutVars>
      </dgm:prSet>
      <dgm:spPr/>
    </dgm:pt>
    <dgm:pt modelId="{D26342AB-B03C-E243-A7B1-CE1140D862FB}" type="pres">
      <dgm:prSet presAssocID="{3911EDAD-F8F7-4A88-BCDB-BF20C4FFB098}" presName="desTx" presStyleLbl="alignAccFollowNode1" presStyleIdx="0" presStyleCnt="2">
        <dgm:presLayoutVars>
          <dgm:bulletEnabled val="1"/>
        </dgm:presLayoutVars>
      </dgm:prSet>
      <dgm:spPr/>
    </dgm:pt>
    <dgm:pt modelId="{E9D948B3-A600-5F4B-B9AD-1A65151B15FB}" type="pres">
      <dgm:prSet presAssocID="{0EB536C4-9358-4EB6-9737-296DCBABA37F}" presName="space" presStyleCnt="0"/>
      <dgm:spPr/>
    </dgm:pt>
    <dgm:pt modelId="{2CE5917C-E670-9041-8C72-BDA5B6E31FCB}" type="pres">
      <dgm:prSet presAssocID="{540E05BC-3FA7-F849-B629-6892D880BF2F}" presName="composite" presStyleCnt="0"/>
      <dgm:spPr/>
    </dgm:pt>
    <dgm:pt modelId="{F3DED011-AD4C-8B43-BCF1-E913AC8D194B}" type="pres">
      <dgm:prSet presAssocID="{540E05BC-3FA7-F849-B629-6892D880BF2F}" presName="parTx" presStyleLbl="alignNode1" presStyleIdx="1" presStyleCnt="2">
        <dgm:presLayoutVars>
          <dgm:chMax val="0"/>
          <dgm:chPref val="0"/>
          <dgm:bulletEnabled val="1"/>
        </dgm:presLayoutVars>
      </dgm:prSet>
      <dgm:spPr/>
    </dgm:pt>
    <dgm:pt modelId="{2651F5DE-2D8E-8F4D-9CD2-49ED4A80F5A8}" type="pres">
      <dgm:prSet presAssocID="{540E05BC-3FA7-F849-B629-6892D880BF2F}" presName="desTx" presStyleLbl="alignAccFollowNode1" presStyleIdx="1" presStyleCnt="2">
        <dgm:presLayoutVars>
          <dgm:bulletEnabled val="1"/>
        </dgm:presLayoutVars>
      </dgm:prSet>
      <dgm:spPr/>
    </dgm:pt>
  </dgm:ptLst>
  <dgm:cxnLst>
    <dgm:cxn modelId="{E9827E0F-F23C-624E-8338-7F8256955425}" type="presOf" srcId="{EDDF0F79-8C5B-E540-9A2E-3ABFAE26E702}" destId="{D26342AB-B03C-E243-A7B1-CE1140D862FB}" srcOrd="0" destOrd="1" presId="urn:microsoft.com/office/officeart/2005/8/layout/hList1"/>
    <dgm:cxn modelId="{B0771F2E-14BC-D64F-A1B0-83419D0BBD05}" type="presOf" srcId="{3911EDAD-F8F7-4A88-BCDB-BF20C4FFB098}" destId="{7EF3002E-99A5-1D47-B7BF-73CC7E303976}" srcOrd="0" destOrd="0" presId="urn:microsoft.com/office/officeart/2005/8/layout/hList1"/>
    <dgm:cxn modelId="{83D7BB36-DB07-2F48-B708-8BFC12480E84}" type="presOf" srcId="{540E05BC-3FA7-F849-B629-6892D880BF2F}" destId="{F3DED011-AD4C-8B43-BCF1-E913AC8D194B}" srcOrd="0" destOrd="0" presId="urn:microsoft.com/office/officeart/2005/8/layout/hList1"/>
    <dgm:cxn modelId="{83BFB43E-689F-E448-A157-EFEBB9595756}" srcId="{3911EDAD-F8F7-4A88-BCDB-BF20C4FFB098}" destId="{EDDF0F79-8C5B-E540-9A2E-3ABFAE26E702}" srcOrd="1" destOrd="0" parTransId="{F19A03E9-4047-5C47-A9F6-085D14189723}" sibTransId="{6FDEF2AA-2510-0B45-8F7E-F4686E442303}"/>
    <dgm:cxn modelId="{F79DC34D-9CB3-AB44-866E-C604B9641523}" srcId="{540E05BC-3FA7-F849-B629-6892D880BF2F}" destId="{0D1C98E2-0E7F-684D-A9CA-A77B5E30553B}" srcOrd="1" destOrd="0" parTransId="{05258CE0-1DB3-4C4F-9C03-EDBEF30E6534}" sibTransId="{7CFBD51B-CAFE-C040-901C-80E837D19F7A}"/>
    <dgm:cxn modelId="{EAAB7D58-FFDC-0046-AAE1-2762169446B1}" type="presOf" srcId="{18BA9FF0-E35E-3E46-96D2-B098D470F158}" destId="{2651F5DE-2D8E-8F4D-9CD2-49ED4A80F5A8}" srcOrd="0" destOrd="0" presId="urn:microsoft.com/office/officeart/2005/8/layout/hList1"/>
    <dgm:cxn modelId="{2313E15E-CF97-5D4F-B032-F1E656629CE9}" type="presOf" srcId="{D7CF9953-C2D8-B14E-9EF6-917D01B31A1B}" destId="{D26342AB-B03C-E243-A7B1-CE1140D862FB}" srcOrd="0" destOrd="2" presId="urn:microsoft.com/office/officeart/2005/8/layout/hList1"/>
    <dgm:cxn modelId="{36B38077-9B8A-9943-89F6-C13F352F20A8}" srcId="{D3557D04-E70D-49DD-A654-4BD4265896F7}" destId="{540E05BC-3FA7-F849-B629-6892D880BF2F}" srcOrd="1" destOrd="0" parTransId="{432E965E-A291-FE44-B6E1-2213B5F9AD06}" sibTransId="{F410B6E0-4779-A242-9179-5C232E3D2FD7}"/>
    <dgm:cxn modelId="{E829D387-9D1E-E246-BF65-B4454AAC12F1}" srcId="{3911EDAD-F8F7-4A88-BCDB-BF20C4FFB098}" destId="{DFB2B2CC-4BB0-BF46-911A-E2E647444F8A}" srcOrd="0" destOrd="0" parTransId="{AE30ADB1-81F8-7C4F-B829-8235C2B59450}" sibTransId="{12414312-8801-E248-A817-0962B269D67E}"/>
    <dgm:cxn modelId="{802D2B8F-21E4-9D48-B12F-52271A4C1F3E}" srcId="{540E05BC-3FA7-F849-B629-6892D880BF2F}" destId="{F81853D4-8465-654E-8398-9F1DFA8AA22C}" srcOrd="2" destOrd="0" parTransId="{8C4EB7BF-55AB-FC43-8DDB-372386D93328}" sibTransId="{9F156709-018C-9145-B9AD-145BAB965DE8}"/>
    <dgm:cxn modelId="{AA82AFBF-0A3C-EB47-89F6-18C0133DA4E4}" srcId="{3911EDAD-F8F7-4A88-BCDB-BF20C4FFB098}" destId="{8BF8D5CE-2654-374E-8C99-1F34E88584DE}" srcOrd="3" destOrd="0" parTransId="{4A8458FC-57B7-7F43-9F80-0562E7EFFD38}" sibTransId="{AC31CC2D-F5D8-5341-B3CB-595113CA992E}"/>
    <dgm:cxn modelId="{C0A4BBBF-3BEB-4747-8F0F-84C72E4E06F5}" srcId="{540E05BC-3FA7-F849-B629-6892D880BF2F}" destId="{18BA9FF0-E35E-3E46-96D2-B098D470F158}" srcOrd="0" destOrd="0" parTransId="{F7D39008-0BB0-AD4A-91DA-E081C33EB89F}" sibTransId="{5DB9F267-F3E5-2144-A81D-AB90E6D1D044}"/>
    <dgm:cxn modelId="{77BCE3C0-BCF0-4B4E-89E5-36AB95ABA16F}" type="presOf" srcId="{D3557D04-E70D-49DD-A654-4BD4265896F7}" destId="{DC30693F-BAE7-0F45-B701-2B495876737A}" srcOrd="0" destOrd="0" presId="urn:microsoft.com/office/officeart/2005/8/layout/hList1"/>
    <dgm:cxn modelId="{BA3C16C4-7477-B640-B158-22CA95F93877}" type="presOf" srcId="{DFB2B2CC-4BB0-BF46-911A-E2E647444F8A}" destId="{D26342AB-B03C-E243-A7B1-CE1140D862FB}" srcOrd="0" destOrd="0" presId="urn:microsoft.com/office/officeart/2005/8/layout/hList1"/>
    <dgm:cxn modelId="{D40CF4CC-F0B2-43E7-85BA-F7E6B2F009FD}" srcId="{D3557D04-E70D-49DD-A654-4BD4265896F7}" destId="{3911EDAD-F8F7-4A88-BCDB-BF20C4FFB098}" srcOrd="0" destOrd="0" parTransId="{A0173A3D-0A0E-441D-902E-32EC62F78D7A}" sibTransId="{0EB536C4-9358-4EB6-9737-296DCBABA37F}"/>
    <dgm:cxn modelId="{34D38BD9-15C4-5E42-ADB0-61D7EC3B8C18}" type="presOf" srcId="{0D1C98E2-0E7F-684D-A9CA-A77B5E30553B}" destId="{2651F5DE-2D8E-8F4D-9CD2-49ED4A80F5A8}" srcOrd="0" destOrd="1" presId="urn:microsoft.com/office/officeart/2005/8/layout/hList1"/>
    <dgm:cxn modelId="{7391A8DE-CFCE-1C4D-BD2F-2326FFAEB655}" type="presOf" srcId="{8BF8D5CE-2654-374E-8C99-1F34E88584DE}" destId="{D26342AB-B03C-E243-A7B1-CE1140D862FB}" srcOrd="0" destOrd="3" presId="urn:microsoft.com/office/officeart/2005/8/layout/hList1"/>
    <dgm:cxn modelId="{5EE283E7-B56E-AE46-961D-740C9047E0AB}" type="presOf" srcId="{F81853D4-8465-654E-8398-9F1DFA8AA22C}" destId="{2651F5DE-2D8E-8F4D-9CD2-49ED4A80F5A8}" srcOrd="0" destOrd="2" presId="urn:microsoft.com/office/officeart/2005/8/layout/hList1"/>
    <dgm:cxn modelId="{46A339FF-6F99-C142-A8A8-88B47C46CB84}" srcId="{3911EDAD-F8F7-4A88-BCDB-BF20C4FFB098}" destId="{D7CF9953-C2D8-B14E-9EF6-917D01B31A1B}" srcOrd="2" destOrd="0" parTransId="{A3E88315-E6AF-7044-8894-37A62965F6FE}" sibTransId="{41BB3FF3-7BD6-AC43-A605-2F6A9E98B8D0}"/>
    <dgm:cxn modelId="{DA7A8A86-52AC-0149-8228-E029A4A72421}" type="presParOf" srcId="{DC30693F-BAE7-0F45-B701-2B495876737A}" destId="{F46481E0-4A54-284C-A7A0-CB1397034BF9}" srcOrd="0" destOrd="0" presId="urn:microsoft.com/office/officeart/2005/8/layout/hList1"/>
    <dgm:cxn modelId="{F9C80D81-9F44-FC49-9A32-097F6081045E}" type="presParOf" srcId="{F46481E0-4A54-284C-A7A0-CB1397034BF9}" destId="{7EF3002E-99A5-1D47-B7BF-73CC7E303976}" srcOrd="0" destOrd="0" presId="urn:microsoft.com/office/officeart/2005/8/layout/hList1"/>
    <dgm:cxn modelId="{25445AA9-217B-AB4B-8041-22DD985B8F50}" type="presParOf" srcId="{F46481E0-4A54-284C-A7A0-CB1397034BF9}" destId="{D26342AB-B03C-E243-A7B1-CE1140D862FB}" srcOrd="1" destOrd="0" presId="urn:microsoft.com/office/officeart/2005/8/layout/hList1"/>
    <dgm:cxn modelId="{41C87D03-8BBB-164A-BE59-85B64EB3C71D}" type="presParOf" srcId="{DC30693F-BAE7-0F45-B701-2B495876737A}" destId="{E9D948B3-A600-5F4B-B9AD-1A65151B15FB}" srcOrd="1" destOrd="0" presId="urn:microsoft.com/office/officeart/2005/8/layout/hList1"/>
    <dgm:cxn modelId="{74D4CD79-0D40-3349-82F5-91DEEC01D9A8}" type="presParOf" srcId="{DC30693F-BAE7-0F45-B701-2B495876737A}" destId="{2CE5917C-E670-9041-8C72-BDA5B6E31FCB}" srcOrd="2" destOrd="0" presId="urn:microsoft.com/office/officeart/2005/8/layout/hList1"/>
    <dgm:cxn modelId="{C5144A73-8502-EA41-A6A5-AE79B3CE1154}" type="presParOf" srcId="{2CE5917C-E670-9041-8C72-BDA5B6E31FCB}" destId="{F3DED011-AD4C-8B43-BCF1-E913AC8D194B}" srcOrd="0" destOrd="0" presId="urn:microsoft.com/office/officeart/2005/8/layout/hList1"/>
    <dgm:cxn modelId="{7E082353-7544-464E-8443-B652F4A19830}" type="presParOf" srcId="{2CE5917C-E670-9041-8C72-BDA5B6E31FCB}" destId="{2651F5DE-2D8E-8F4D-9CD2-49ED4A80F5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57D04-E70D-49DD-A654-4BD4265896F7}"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3911EDAD-F8F7-4A88-BCDB-BF20C4FFB098}">
      <dgm:prSet/>
      <dgm:spPr/>
      <dgm:t>
        <a:bodyPr/>
        <a:lstStyle/>
        <a:p>
          <a:r>
            <a:rPr lang="en-US" b="1" i="0"/>
            <a:t>Transient aplastic </a:t>
          </a:r>
          <a:r>
            <a:rPr lang="en-US" i="0"/>
            <a:t>crisis:</a:t>
          </a:r>
          <a:endParaRPr lang="en-US"/>
        </a:p>
      </dgm:t>
    </dgm:pt>
    <dgm:pt modelId="{A0173A3D-0A0E-441D-902E-32EC62F78D7A}" type="parTrans" cxnId="{D40CF4CC-F0B2-43E7-85BA-F7E6B2F009FD}">
      <dgm:prSet/>
      <dgm:spPr/>
      <dgm:t>
        <a:bodyPr/>
        <a:lstStyle/>
        <a:p>
          <a:endParaRPr lang="en-US"/>
        </a:p>
      </dgm:t>
    </dgm:pt>
    <dgm:pt modelId="{0EB536C4-9358-4EB6-9737-296DCBABA37F}" type="sibTrans" cxnId="{D40CF4CC-F0B2-43E7-85BA-F7E6B2F009FD}">
      <dgm:prSet/>
      <dgm:spPr/>
      <dgm:t>
        <a:bodyPr/>
        <a:lstStyle/>
        <a:p>
          <a:endParaRPr lang="en-US"/>
        </a:p>
      </dgm:t>
    </dgm:pt>
    <dgm:pt modelId="{B5D8E267-9AFC-4E81-A932-83FCEF86058B}">
      <dgm:prSet/>
      <dgm:spPr/>
      <dgm:t>
        <a:bodyPr/>
        <a:lstStyle/>
        <a:p>
          <a:r>
            <a:rPr lang="en-US" i="0"/>
            <a:t>Only in patients with baseline hematological disorders (sickle cell,iron deficiency anemia, etc). \</a:t>
          </a:r>
          <a:endParaRPr lang="en-US"/>
        </a:p>
      </dgm:t>
    </dgm:pt>
    <dgm:pt modelId="{28505303-3932-40D1-8065-526AECDE7F73}" type="parTrans" cxnId="{21F636C2-6680-4D3A-8DB9-5596F5F7EAD3}">
      <dgm:prSet/>
      <dgm:spPr/>
      <dgm:t>
        <a:bodyPr/>
        <a:lstStyle/>
        <a:p>
          <a:endParaRPr lang="en-US"/>
        </a:p>
      </dgm:t>
    </dgm:pt>
    <dgm:pt modelId="{2C115476-1B1D-4B0C-827B-5310AAF7A825}" type="sibTrans" cxnId="{21F636C2-6680-4D3A-8DB9-5596F5F7EAD3}">
      <dgm:prSet/>
      <dgm:spPr/>
      <dgm:t>
        <a:bodyPr/>
        <a:lstStyle/>
        <a:p>
          <a:endParaRPr lang="en-US"/>
        </a:p>
      </dgm:t>
    </dgm:pt>
    <dgm:pt modelId="{89D1BBDC-F2E2-4363-8D1D-C9D470EDCB14}">
      <dgm:prSet/>
      <dgm:spPr/>
      <dgm:t>
        <a:bodyPr/>
        <a:lstStyle/>
        <a:p>
          <a:r>
            <a:rPr lang="en-US" i="0"/>
            <a:t>Hemoglobin usually drops 30 percent. </a:t>
          </a:r>
          <a:br>
            <a:rPr lang="en-US" i="0"/>
          </a:br>
          <a:endParaRPr lang="en-US"/>
        </a:p>
      </dgm:t>
    </dgm:pt>
    <dgm:pt modelId="{CFE7CC8B-DB68-46A3-A0CB-BD3CA0652496}" type="parTrans" cxnId="{8BF382C8-FCD6-41D9-A115-56D3AB9300F6}">
      <dgm:prSet/>
      <dgm:spPr/>
      <dgm:t>
        <a:bodyPr/>
        <a:lstStyle/>
        <a:p>
          <a:endParaRPr lang="en-US"/>
        </a:p>
      </dgm:t>
    </dgm:pt>
    <dgm:pt modelId="{E5393134-332B-4835-BC06-1F5933D5E214}" type="sibTrans" cxnId="{8BF382C8-FCD6-41D9-A115-56D3AB9300F6}">
      <dgm:prSet/>
      <dgm:spPr/>
      <dgm:t>
        <a:bodyPr/>
        <a:lstStyle/>
        <a:p>
          <a:endParaRPr lang="en-US"/>
        </a:p>
      </dgm:t>
    </dgm:pt>
    <dgm:pt modelId="{E8F16250-5FF7-45F8-A638-D775B8B3BF28}">
      <dgm:prSet/>
      <dgm:spPr/>
      <dgm:t>
        <a:bodyPr/>
        <a:lstStyle/>
        <a:p>
          <a:r>
            <a:rPr lang="en-US" b="1" i="0"/>
            <a:t>Pure red cell aplasia and severe chronic anemia</a:t>
          </a:r>
          <a:endParaRPr lang="en-US"/>
        </a:p>
      </dgm:t>
    </dgm:pt>
    <dgm:pt modelId="{DF5341E8-6BEF-4A60-BB3D-7E3B2A6660A0}" type="parTrans" cxnId="{5A687C99-F856-4C1D-8C2E-97ED5D015911}">
      <dgm:prSet/>
      <dgm:spPr/>
      <dgm:t>
        <a:bodyPr/>
        <a:lstStyle/>
        <a:p>
          <a:endParaRPr lang="en-US"/>
        </a:p>
      </dgm:t>
    </dgm:pt>
    <dgm:pt modelId="{1E700076-428D-4432-B375-9DD50CC70E1D}" type="sibTrans" cxnId="{5A687C99-F856-4C1D-8C2E-97ED5D015911}">
      <dgm:prSet/>
      <dgm:spPr/>
      <dgm:t>
        <a:bodyPr/>
        <a:lstStyle/>
        <a:p>
          <a:endParaRPr lang="en-US"/>
        </a:p>
      </dgm:t>
    </dgm:pt>
    <dgm:pt modelId="{BA744B19-7229-4E79-92AE-D0914C41924D}">
      <dgm:prSet/>
      <dgm:spPr/>
      <dgm:t>
        <a:bodyPr/>
        <a:lstStyle/>
        <a:p>
          <a:r>
            <a:rPr lang="en-US"/>
            <a:t>Only in i</a:t>
          </a:r>
          <a:r>
            <a:rPr lang="en-US" i="0"/>
            <a:t>mmunosuppressed patients, such as transplant recipients or individuals with HIV</a:t>
          </a:r>
          <a:endParaRPr lang="en-US"/>
        </a:p>
      </dgm:t>
    </dgm:pt>
    <dgm:pt modelId="{F7CA03E4-F142-45D9-A079-2F2C6EA068B5}" type="parTrans" cxnId="{7ED18795-E5BF-46B4-B4F5-8BD5EAA75CB3}">
      <dgm:prSet/>
      <dgm:spPr/>
      <dgm:t>
        <a:bodyPr/>
        <a:lstStyle/>
        <a:p>
          <a:endParaRPr lang="en-US"/>
        </a:p>
      </dgm:t>
    </dgm:pt>
    <dgm:pt modelId="{BB17CFD4-F6F2-4775-85E8-F01CBCAE5F27}" type="sibTrans" cxnId="{7ED18795-E5BF-46B4-B4F5-8BD5EAA75CB3}">
      <dgm:prSet/>
      <dgm:spPr/>
      <dgm:t>
        <a:bodyPr/>
        <a:lstStyle/>
        <a:p>
          <a:endParaRPr lang="en-US"/>
        </a:p>
      </dgm:t>
    </dgm:pt>
    <dgm:pt modelId="{6809A1A0-87AA-4B55-A70A-E46323887D69}">
      <dgm:prSet/>
      <dgm:spPr/>
      <dgm:t>
        <a:bodyPr/>
        <a:lstStyle/>
        <a:p>
          <a:r>
            <a:rPr lang="en-US" i="0"/>
            <a:t>Due tonlack of neutralizing antibody responses against the virus. </a:t>
          </a:r>
          <a:br>
            <a:rPr lang="en-US" i="0"/>
          </a:br>
          <a:endParaRPr lang="en-US"/>
        </a:p>
      </dgm:t>
    </dgm:pt>
    <dgm:pt modelId="{BE4A1549-E01B-4F87-A7FD-DD52CCB141B6}" type="parTrans" cxnId="{D7D3CD61-83F5-4ACB-AF88-DD79B716644D}">
      <dgm:prSet/>
      <dgm:spPr/>
      <dgm:t>
        <a:bodyPr/>
        <a:lstStyle/>
        <a:p>
          <a:endParaRPr lang="en-US"/>
        </a:p>
      </dgm:t>
    </dgm:pt>
    <dgm:pt modelId="{F682A230-87BD-4D25-AA78-E8F2C0D22BB2}" type="sibTrans" cxnId="{D7D3CD61-83F5-4ACB-AF88-DD79B716644D}">
      <dgm:prSet/>
      <dgm:spPr/>
      <dgm:t>
        <a:bodyPr/>
        <a:lstStyle/>
        <a:p>
          <a:endParaRPr lang="en-US"/>
        </a:p>
      </dgm:t>
    </dgm:pt>
    <dgm:pt modelId="{4BD8B31B-F0B7-475B-AA81-63C0C6C2675E}">
      <dgm:prSet/>
      <dgm:spPr/>
      <dgm:t>
        <a:bodyPr/>
        <a:lstStyle/>
        <a:p>
          <a:r>
            <a:rPr lang="en-US" b="1"/>
            <a:t>Fetal complications in pregnancy that include</a:t>
          </a:r>
          <a:endParaRPr lang="en-US"/>
        </a:p>
      </dgm:t>
    </dgm:pt>
    <dgm:pt modelId="{B1A5F264-5422-4BF6-9AE3-E32BEE9DDDB8}" type="parTrans" cxnId="{A62AAE59-AB90-42D5-AFA0-1DFA3F1D9E0A}">
      <dgm:prSet/>
      <dgm:spPr/>
      <dgm:t>
        <a:bodyPr/>
        <a:lstStyle/>
        <a:p>
          <a:endParaRPr lang="en-US"/>
        </a:p>
      </dgm:t>
    </dgm:pt>
    <dgm:pt modelId="{DF995AA6-14C1-4E18-95CD-EEA4EC600DEF}" type="sibTrans" cxnId="{A62AAE59-AB90-42D5-AFA0-1DFA3F1D9E0A}">
      <dgm:prSet/>
      <dgm:spPr/>
      <dgm:t>
        <a:bodyPr/>
        <a:lstStyle/>
        <a:p>
          <a:endParaRPr lang="en-US"/>
        </a:p>
      </dgm:t>
    </dgm:pt>
    <dgm:pt modelId="{BE0E8ADC-6C85-4E07-B945-1680001B3D6D}">
      <dgm:prSet/>
      <dgm:spPr/>
      <dgm:t>
        <a:bodyPr/>
        <a:lstStyle/>
        <a:p>
          <a:r>
            <a:rPr lang="en-US"/>
            <a:t>M</a:t>
          </a:r>
          <a:r>
            <a:rPr lang="en-US" b="0" i="0"/>
            <a:t>iscarriage, intrauterine fetal death, and/or non-immune hydrops fetalis. </a:t>
          </a:r>
          <a:endParaRPr lang="en-US"/>
        </a:p>
      </dgm:t>
    </dgm:pt>
    <dgm:pt modelId="{04C7D615-F093-4FCA-BBB2-66C76F86D365}" type="parTrans" cxnId="{74199936-93D1-4C2B-89A6-D180024A5F59}">
      <dgm:prSet/>
      <dgm:spPr/>
      <dgm:t>
        <a:bodyPr/>
        <a:lstStyle/>
        <a:p>
          <a:endParaRPr lang="en-US"/>
        </a:p>
      </dgm:t>
    </dgm:pt>
    <dgm:pt modelId="{3C331C48-ACEF-40E5-B146-A92B5B3CBAC7}" type="sibTrans" cxnId="{74199936-93D1-4C2B-89A6-D180024A5F59}">
      <dgm:prSet/>
      <dgm:spPr/>
      <dgm:t>
        <a:bodyPr/>
        <a:lstStyle/>
        <a:p>
          <a:endParaRPr lang="en-US"/>
        </a:p>
      </dgm:t>
    </dgm:pt>
    <dgm:pt modelId="{BFA15EC2-08EC-3841-A46A-7362B5151E83}" type="pres">
      <dgm:prSet presAssocID="{D3557D04-E70D-49DD-A654-4BD4265896F7}" presName="Name0" presStyleCnt="0">
        <dgm:presLayoutVars>
          <dgm:dir/>
          <dgm:animLvl val="lvl"/>
          <dgm:resizeHandles val="exact"/>
        </dgm:presLayoutVars>
      </dgm:prSet>
      <dgm:spPr/>
    </dgm:pt>
    <dgm:pt modelId="{63C56E27-AC96-EC42-8EDD-EB41E8811484}" type="pres">
      <dgm:prSet presAssocID="{3911EDAD-F8F7-4A88-BCDB-BF20C4FFB098}" presName="linNode" presStyleCnt="0"/>
      <dgm:spPr/>
    </dgm:pt>
    <dgm:pt modelId="{43FFAD29-7BE4-EA4A-A379-A2D832889972}" type="pres">
      <dgm:prSet presAssocID="{3911EDAD-F8F7-4A88-BCDB-BF20C4FFB098}" presName="parentText" presStyleLbl="node1" presStyleIdx="0" presStyleCnt="3">
        <dgm:presLayoutVars>
          <dgm:chMax val="1"/>
          <dgm:bulletEnabled val="1"/>
        </dgm:presLayoutVars>
      </dgm:prSet>
      <dgm:spPr/>
    </dgm:pt>
    <dgm:pt modelId="{FEA8F064-6C48-0142-8CED-89A35389AB01}" type="pres">
      <dgm:prSet presAssocID="{3911EDAD-F8F7-4A88-BCDB-BF20C4FFB098}" presName="descendantText" presStyleLbl="alignAccFollowNode1" presStyleIdx="0" presStyleCnt="3">
        <dgm:presLayoutVars>
          <dgm:bulletEnabled val="1"/>
        </dgm:presLayoutVars>
      </dgm:prSet>
      <dgm:spPr/>
    </dgm:pt>
    <dgm:pt modelId="{D219E489-0BE2-AF4E-9E05-339BE4006B93}" type="pres">
      <dgm:prSet presAssocID="{0EB536C4-9358-4EB6-9737-296DCBABA37F}" presName="sp" presStyleCnt="0"/>
      <dgm:spPr/>
    </dgm:pt>
    <dgm:pt modelId="{D3B6E32E-F565-5F42-A802-B355C9A19463}" type="pres">
      <dgm:prSet presAssocID="{E8F16250-5FF7-45F8-A638-D775B8B3BF28}" presName="linNode" presStyleCnt="0"/>
      <dgm:spPr/>
    </dgm:pt>
    <dgm:pt modelId="{E889F753-0C22-C14F-8790-48338C233DE3}" type="pres">
      <dgm:prSet presAssocID="{E8F16250-5FF7-45F8-A638-D775B8B3BF28}" presName="parentText" presStyleLbl="node1" presStyleIdx="1" presStyleCnt="3">
        <dgm:presLayoutVars>
          <dgm:chMax val="1"/>
          <dgm:bulletEnabled val="1"/>
        </dgm:presLayoutVars>
      </dgm:prSet>
      <dgm:spPr/>
    </dgm:pt>
    <dgm:pt modelId="{B47D8ED7-FB3D-C144-BCA7-79DDE2EC0A81}" type="pres">
      <dgm:prSet presAssocID="{E8F16250-5FF7-45F8-A638-D775B8B3BF28}" presName="descendantText" presStyleLbl="alignAccFollowNode1" presStyleIdx="1" presStyleCnt="3">
        <dgm:presLayoutVars>
          <dgm:bulletEnabled val="1"/>
        </dgm:presLayoutVars>
      </dgm:prSet>
      <dgm:spPr/>
    </dgm:pt>
    <dgm:pt modelId="{6EA6BCB5-47FB-A743-BDCD-795A01B84E07}" type="pres">
      <dgm:prSet presAssocID="{1E700076-428D-4432-B375-9DD50CC70E1D}" presName="sp" presStyleCnt="0"/>
      <dgm:spPr/>
    </dgm:pt>
    <dgm:pt modelId="{41174128-DEA8-9746-AE35-4465EC7B9C88}" type="pres">
      <dgm:prSet presAssocID="{4BD8B31B-F0B7-475B-AA81-63C0C6C2675E}" presName="linNode" presStyleCnt="0"/>
      <dgm:spPr/>
    </dgm:pt>
    <dgm:pt modelId="{18DB9333-B54A-B04A-BA77-38D54ABDA03D}" type="pres">
      <dgm:prSet presAssocID="{4BD8B31B-F0B7-475B-AA81-63C0C6C2675E}" presName="parentText" presStyleLbl="node1" presStyleIdx="2" presStyleCnt="3">
        <dgm:presLayoutVars>
          <dgm:chMax val="1"/>
          <dgm:bulletEnabled val="1"/>
        </dgm:presLayoutVars>
      </dgm:prSet>
      <dgm:spPr/>
    </dgm:pt>
    <dgm:pt modelId="{D946A714-481D-A74D-BD41-084B22B03F98}" type="pres">
      <dgm:prSet presAssocID="{4BD8B31B-F0B7-475B-AA81-63C0C6C2675E}" presName="descendantText" presStyleLbl="alignAccFollowNode1" presStyleIdx="2" presStyleCnt="3">
        <dgm:presLayoutVars>
          <dgm:bulletEnabled val="1"/>
        </dgm:presLayoutVars>
      </dgm:prSet>
      <dgm:spPr/>
    </dgm:pt>
  </dgm:ptLst>
  <dgm:cxnLst>
    <dgm:cxn modelId="{27079C07-AB37-5847-9143-13AEECDCBA63}" type="presOf" srcId="{3911EDAD-F8F7-4A88-BCDB-BF20C4FFB098}" destId="{43FFAD29-7BE4-EA4A-A379-A2D832889972}" srcOrd="0" destOrd="0" presId="urn:microsoft.com/office/officeart/2005/8/layout/vList5"/>
    <dgm:cxn modelId="{D7992211-56C3-4045-9AFF-E7D3A2B37644}" type="presOf" srcId="{E8F16250-5FF7-45F8-A638-D775B8B3BF28}" destId="{E889F753-0C22-C14F-8790-48338C233DE3}" srcOrd="0" destOrd="0" presId="urn:microsoft.com/office/officeart/2005/8/layout/vList5"/>
    <dgm:cxn modelId="{8FF26924-0422-114C-B3E7-63DF6576599C}" type="presOf" srcId="{BA744B19-7229-4E79-92AE-D0914C41924D}" destId="{B47D8ED7-FB3D-C144-BCA7-79DDE2EC0A81}" srcOrd="0" destOrd="0" presId="urn:microsoft.com/office/officeart/2005/8/layout/vList5"/>
    <dgm:cxn modelId="{74199936-93D1-4C2B-89A6-D180024A5F59}" srcId="{4BD8B31B-F0B7-475B-AA81-63C0C6C2675E}" destId="{BE0E8ADC-6C85-4E07-B945-1680001B3D6D}" srcOrd="0" destOrd="0" parTransId="{04C7D615-F093-4FCA-BBB2-66C76F86D365}" sibTransId="{3C331C48-ACEF-40E5-B146-A92B5B3CBAC7}"/>
    <dgm:cxn modelId="{A62AAE59-AB90-42D5-AFA0-1DFA3F1D9E0A}" srcId="{D3557D04-E70D-49DD-A654-4BD4265896F7}" destId="{4BD8B31B-F0B7-475B-AA81-63C0C6C2675E}" srcOrd="2" destOrd="0" parTransId="{B1A5F264-5422-4BF6-9AE3-E32BEE9DDDB8}" sibTransId="{DF995AA6-14C1-4E18-95CD-EEA4EC600DEF}"/>
    <dgm:cxn modelId="{D7D3CD61-83F5-4ACB-AF88-DD79B716644D}" srcId="{E8F16250-5FF7-45F8-A638-D775B8B3BF28}" destId="{6809A1A0-87AA-4B55-A70A-E46323887D69}" srcOrd="1" destOrd="0" parTransId="{BE4A1549-E01B-4F87-A7FD-DD52CCB141B6}" sibTransId="{F682A230-87BD-4D25-AA78-E8F2C0D22BB2}"/>
    <dgm:cxn modelId="{CB40BF64-BDAB-BF43-B073-A6A1E44445E8}" type="presOf" srcId="{6809A1A0-87AA-4B55-A70A-E46323887D69}" destId="{B47D8ED7-FB3D-C144-BCA7-79DDE2EC0A81}" srcOrd="0" destOrd="1" presId="urn:microsoft.com/office/officeart/2005/8/layout/vList5"/>
    <dgm:cxn modelId="{7ED18795-E5BF-46B4-B4F5-8BD5EAA75CB3}" srcId="{E8F16250-5FF7-45F8-A638-D775B8B3BF28}" destId="{BA744B19-7229-4E79-92AE-D0914C41924D}" srcOrd="0" destOrd="0" parTransId="{F7CA03E4-F142-45D9-A079-2F2C6EA068B5}" sibTransId="{BB17CFD4-F6F2-4775-85E8-F01CBCAE5F27}"/>
    <dgm:cxn modelId="{617AA698-CDB6-2A4C-9CC3-39F54EEE9C79}" type="presOf" srcId="{BE0E8ADC-6C85-4E07-B945-1680001B3D6D}" destId="{D946A714-481D-A74D-BD41-084B22B03F98}" srcOrd="0" destOrd="0" presId="urn:microsoft.com/office/officeart/2005/8/layout/vList5"/>
    <dgm:cxn modelId="{5A687C99-F856-4C1D-8C2E-97ED5D015911}" srcId="{D3557D04-E70D-49DD-A654-4BD4265896F7}" destId="{E8F16250-5FF7-45F8-A638-D775B8B3BF28}" srcOrd="1" destOrd="0" parTransId="{DF5341E8-6BEF-4A60-BB3D-7E3B2A6660A0}" sibTransId="{1E700076-428D-4432-B375-9DD50CC70E1D}"/>
    <dgm:cxn modelId="{672CACA4-A04A-E84B-90F8-1DC3CC2D039A}" type="presOf" srcId="{89D1BBDC-F2E2-4363-8D1D-C9D470EDCB14}" destId="{FEA8F064-6C48-0142-8CED-89A35389AB01}" srcOrd="0" destOrd="1" presId="urn:microsoft.com/office/officeart/2005/8/layout/vList5"/>
    <dgm:cxn modelId="{3D176DB7-EC21-FC4C-B8BB-9A96B4F8FB87}" type="presOf" srcId="{D3557D04-E70D-49DD-A654-4BD4265896F7}" destId="{BFA15EC2-08EC-3841-A46A-7362B5151E83}" srcOrd="0" destOrd="0" presId="urn:microsoft.com/office/officeart/2005/8/layout/vList5"/>
    <dgm:cxn modelId="{4E9D1EBB-DBC4-0C45-8385-9CAD9473FAF9}" type="presOf" srcId="{4BD8B31B-F0B7-475B-AA81-63C0C6C2675E}" destId="{18DB9333-B54A-B04A-BA77-38D54ABDA03D}" srcOrd="0" destOrd="0" presId="urn:microsoft.com/office/officeart/2005/8/layout/vList5"/>
    <dgm:cxn modelId="{21F636C2-6680-4D3A-8DB9-5596F5F7EAD3}" srcId="{3911EDAD-F8F7-4A88-BCDB-BF20C4FFB098}" destId="{B5D8E267-9AFC-4E81-A932-83FCEF86058B}" srcOrd="0" destOrd="0" parTransId="{28505303-3932-40D1-8065-526AECDE7F73}" sibTransId="{2C115476-1B1D-4B0C-827B-5310AAF7A825}"/>
    <dgm:cxn modelId="{84A7D4C3-C86E-0743-8F95-88C81FD12DB0}" type="presOf" srcId="{B5D8E267-9AFC-4E81-A932-83FCEF86058B}" destId="{FEA8F064-6C48-0142-8CED-89A35389AB01}" srcOrd="0" destOrd="0" presId="urn:microsoft.com/office/officeart/2005/8/layout/vList5"/>
    <dgm:cxn modelId="{8BF382C8-FCD6-41D9-A115-56D3AB9300F6}" srcId="{3911EDAD-F8F7-4A88-BCDB-BF20C4FFB098}" destId="{89D1BBDC-F2E2-4363-8D1D-C9D470EDCB14}" srcOrd="1" destOrd="0" parTransId="{CFE7CC8B-DB68-46A3-A0CB-BD3CA0652496}" sibTransId="{E5393134-332B-4835-BC06-1F5933D5E214}"/>
    <dgm:cxn modelId="{D40CF4CC-F0B2-43E7-85BA-F7E6B2F009FD}" srcId="{D3557D04-E70D-49DD-A654-4BD4265896F7}" destId="{3911EDAD-F8F7-4A88-BCDB-BF20C4FFB098}" srcOrd="0" destOrd="0" parTransId="{A0173A3D-0A0E-441D-902E-32EC62F78D7A}" sibTransId="{0EB536C4-9358-4EB6-9737-296DCBABA37F}"/>
    <dgm:cxn modelId="{C84470FA-1B4B-554F-ABD6-1A0666D9D55A}" type="presParOf" srcId="{BFA15EC2-08EC-3841-A46A-7362B5151E83}" destId="{63C56E27-AC96-EC42-8EDD-EB41E8811484}" srcOrd="0" destOrd="0" presId="urn:microsoft.com/office/officeart/2005/8/layout/vList5"/>
    <dgm:cxn modelId="{2F6339A9-F378-FA40-8F71-1DEF803E7CF6}" type="presParOf" srcId="{63C56E27-AC96-EC42-8EDD-EB41E8811484}" destId="{43FFAD29-7BE4-EA4A-A379-A2D832889972}" srcOrd="0" destOrd="0" presId="urn:microsoft.com/office/officeart/2005/8/layout/vList5"/>
    <dgm:cxn modelId="{F15ECAC9-5643-A245-A0CA-D68D6211478D}" type="presParOf" srcId="{63C56E27-AC96-EC42-8EDD-EB41E8811484}" destId="{FEA8F064-6C48-0142-8CED-89A35389AB01}" srcOrd="1" destOrd="0" presId="urn:microsoft.com/office/officeart/2005/8/layout/vList5"/>
    <dgm:cxn modelId="{324EBC86-291A-C14F-80C3-72D3028EF9C8}" type="presParOf" srcId="{BFA15EC2-08EC-3841-A46A-7362B5151E83}" destId="{D219E489-0BE2-AF4E-9E05-339BE4006B93}" srcOrd="1" destOrd="0" presId="urn:microsoft.com/office/officeart/2005/8/layout/vList5"/>
    <dgm:cxn modelId="{63920C51-CE28-8F42-B324-DA50A7EF52B5}" type="presParOf" srcId="{BFA15EC2-08EC-3841-A46A-7362B5151E83}" destId="{D3B6E32E-F565-5F42-A802-B355C9A19463}" srcOrd="2" destOrd="0" presId="urn:microsoft.com/office/officeart/2005/8/layout/vList5"/>
    <dgm:cxn modelId="{FA698BD0-7234-8940-9E49-EB01B2D7957B}" type="presParOf" srcId="{D3B6E32E-F565-5F42-A802-B355C9A19463}" destId="{E889F753-0C22-C14F-8790-48338C233DE3}" srcOrd="0" destOrd="0" presId="urn:microsoft.com/office/officeart/2005/8/layout/vList5"/>
    <dgm:cxn modelId="{696E547F-686B-6A43-93B1-9CA0E1579086}" type="presParOf" srcId="{D3B6E32E-F565-5F42-A802-B355C9A19463}" destId="{B47D8ED7-FB3D-C144-BCA7-79DDE2EC0A81}" srcOrd="1" destOrd="0" presId="urn:microsoft.com/office/officeart/2005/8/layout/vList5"/>
    <dgm:cxn modelId="{1CA72BD8-F4E5-A94F-991E-0E58B2A7B32E}" type="presParOf" srcId="{BFA15EC2-08EC-3841-A46A-7362B5151E83}" destId="{6EA6BCB5-47FB-A743-BDCD-795A01B84E07}" srcOrd="3" destOrd="0" presId="urn:microsoft.com/office/officeart/2005/8/layout/vList5"/>
    <dgm:cxn modelId="{5502BE10-207A-8A44-BBA4-72AE726EF8FB}" type="presParOf" srcId="{BFA15EC2-08EC-3841-A46A-7362B5151E83}" destId="{41174128-DEA8-9746-AE35-4465EC7B9C88}" srcOrd="4" destOrd="0" presId="urn:microsoft.com/office/officeart/2005/8/layout/vList5"/>
    <dgm:cxn modelId="{AB3AA515-0A01-1846-9D27-DAB3D2FE494C}" type="presParOf" srcId="{41174128-DEA8-9746-AE35-4465EC7B9C88}" destId="{18DB9333-B54A-B04A-BA77-38D54ABDA03D}" srcOrd="0" destOrd="0" presId="urn:microsoft.com/office/officeart/2005/8/layout/vList5"/>
    <dgm:cxn modelId="{9696317C-42E5-FA45-85F9-E61D2B3ED78F}" type="presParOf" srcId="{41174128-DEA8-9746-AE35-4465EC7B9C88}" destId="{D946A714-481D-A74D-BD41-084B22B03F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39091-8DD0-4C42-9FE2-32BA89DE5522}">
      <dsp:nvSpPr>
        <dsp:cNvPr id="0" name=""/>
        <dsp:cNvSpPr/>
      </dsp:nvSpPr>
      <dsp:spPr>
        <a:xfrm>
          <a:off x="45" y="42500"/>
          <a:ext cx="4371969" cy="5760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Incubation and infectious periods</a:t>
          </a:r>
          <a:endParaRPr lang="en-US" sz="2000" kern="1200" dirty="0"/>
        </a:p>
      </dsp:txBody>
      <dsp:txXfrm>
        <a:off x="45" y="42500"/>
        <a:ext cx="4371969" cy="576000"/>
      </dsp:txXfrm>
    </dsp:sp>
    <dsp:sp modelId="{F9ADF2A7-2E7F-9845-8E3F-37908348614B}">
      <dsp:nvSpPr>
        <dsp:cNvPr id="0" name=""/>
        <dsp:cNvSpPr/>
      </dsp:nvSpPr>
      <dsp:spPr>
        <a:xfrm>
          <a:off x="45" y="618500"/>
          <a:ext cx="4371969" cy="373319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Associated with viral shedding and replication</a:t>
          </a:r>
          <a:br>
            <a:rPr lang="en-US" sz="2000" b="0" i="0" kern="1200" dirty="0"/>
          </a:br>
          <a:endParaRPr lang="en-US" sz="2000" kern="1200" dirty="0"/>
        </a:p>
        <a:p>
          <a:pPr marL="228600" lvl="1" indent="-228600" algn="l" defTabSz="889000">
            <a:lnSpc>
              <a:spcPct val="90000"/>
            </a:lnSpc>
            <a:spcBef>
              <a:spcPct val="0"/>
            </a:spcBef>
            <a:spcAft>
              <a:spcPct val="15000"/>
            </a:spcAft>
            <a:buChar char="•"/>
          </a:pPr>
          <a:r>
            <a:rPr lang="en-US" sz="2000" b="0" i="0" kern="1200" dirty="0"/>
            <a:t>Transmission occurs  5 to 10 days after exposure and usually lasts approximately 5 days. </a:t>
          </a:r>
          <a:br>
            <a:rPr lang="en-US" sz="2000" b="0" i="0" kern="1200" dirty="0"/>
          </a:br>
          <a:endParaRPr lang="en-US" sz="2000" kern="1200" dirty="0"/>
        </a:p>
        <a:p>
          <a:pPr marL="228600" lvl="1" indent="-228600" algn="l" defTabSz="889000">
            <a:lnSpc>
              <a:spcPct val="90000"/>
            </a:lnSpc>
            <a:spcBef>
              <a:spcPct val="0"/>
            </a:spcBef>
            <a:spcAft>
              <a:spcPct val="15000"/>
            </a:spcAft>
            <a:buChar char="•"/>
          </a:pPr>
          <a:r>
            <a:rPr lang="en-US" sz="2000" b="0" i="0" kern="1200" dirty="0"/>
            <a:t>By the time symptoms of rash and/or arthropathy emerge, infected individuals are no longer infectious. </a:t>
          </a:r>
          <a:br>
            <a:rPr lang="en-US" sz="2000" b="0" i="0" kern="1200" dirty="0"/>
          </a:br>
          <a:endParaRPr lang="en-US" sz="2000" kern="1200" dirty="0"/>
        </a:p>
      </dsp:txBody>
      <dsp:txXfrm>
        <a:off x="45" y="618500"/>
        <a:ext cx="4371969" cy="3733199"/>
      </dsp:txXfrm>
    </dsp:sp>
    <dsp:sp modelId="{AE039812-FF7D-4540-86CA-FCF8997FF900}">
      <dsp:nvSpPr>
        <dsp:cNvPr id="0" name=""/>
        <dsp:cNvSpPr/>
      </dsp:nvSpPr>
      <dsp:spPr>
        <a:xfrm>
          <a:off x="4984091" y="42500"/>
          <a:ext cx="4371969" cy="576000"/>
        </a:xfrm>
        <a:prstGeom prst="rect">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a:t>Clinical presentation:</a:t>
          </a:r>
          <a:endParaRPr lang="en-US" sz="2000" kern="1200"/>
        </a:p>
      </dsp:txBody>
      <dsp:txXfrm>
        <a:off x="4984091" y="42500"/>
        <a:ext cx="4371969" cy="576000"/>
      </dsp:txXfrm>
    </dsp:sp>
    <dsp:sp modelId="{7680DAE0-7141-244D-BB6E-CDACB10A0ADC}">
      <dsp:nvSpPr>
        <dsp:cNvPr id="0" name=""/>
        <dsp:cNvSpPr/>
      </dsp:nvSpPr>
      <dsp:spPr>
        <a:xfrm>
          <a:off x="4984091" y="618500"/>
          <a:ext cx="4371969" cy="3733199"/>
        </a:xfrm>
        <a:prstGeom prst="rect">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E</a:t>
          </a:r>
          <a:r>
            <a:rPr lang="en-US" sz="2000" b="0" i="0" kern="1200"/>
            <a:t>rythema infectiosum</a:t>
          </a:r>
          <a:endParaRPr lang="en-US" sz="2000" kern="1200"/>
        </a:p>
        <a:p>
          <a:pPr marL="228600" lvl="1" indent="-228600" algn="l" defTabSz="889000">
            <a:lnSpc>
              <a:spcPct val="90000"/>
            </a:lnSpc>
            <a:spcBef>
              <a:spcPct val="0"/>
            </a:spcBef>
            <a:spcAft>
              <a:spcPct val="15000"/>
            </a:spcAft>
            <a:buChar char="•"/>
          </a:pPr>
          <a:r>
            <a:rPr lang="en-US" sz="2000" b="0" i="0" kern="1200"/>
            <a:t>Arthropathy</a:t>
          </a:r>
          <a:endParaRPr lang="en-US" sz="2000" kern="1200"/>
        </a:p>
        <a:p>
          <a:pPr marL="228600" lvl="1" indent="-228600" algn="l" defTabSz="889000">
            <a:lnSpc>
              <a:spcPct val="90000"/>
            </a:lnSpc>
            <a:spcBef>
              <a:spcPct val="0"/>
            </a:spcBef>
            <a:spcAft>
              <a:spcPct val="15000"/>
            </a:spcAft>
            <a:buChar char="•"/>
          </a:pPr>
          <a:r>
            <a:rPr lang="en-US" sz="2000" b="0" i="0" kern="1200"/>
            <a:t>Transient aplastic crisis</a:t>
          </a:r>
          <a:endParaRPr lang="en-US" sz="2000" kern="1200"/>
        </a:p>
        <a:p>
          <a:pPr marL="228600" lvl="1" indent="-228600" algn="l" defTabSz="889000">
            <a:lnSpc>
              <a:spcPct val="90000"/>
            </a:lnSpc>
            <a:spcBef>
              <a:spcPct val="0"/>
            </a:spcBef>
            <a:spcAft>
              <a:spcPct val="15000"/>
            </a:spcAft>
            <a:buChar char="•"/>
          </a:pPr>
          <a:r>
            <a:rPr lang="en-US" sz="2000" b="0" i="0" kern="1200"/>
            <a:t>Fetal infection</a:t>
          </a:r>
          <a:endParaRPr lang="en-US" sz="2000" kern="1200"/>
        </a:p>
        <a:p>
          <a:pPr marL="228600" lvl="1" indent="-228600" algn="l" defTabSz="889000">
            <a:lnSpc>
              <a:spcPct val="90000"/>
            </a:lnSpc>
            <a:spcBef>
              <a:spcPct val="0"/>
            </a:spcBef>
            <a:spcAft>
              <a:spcPct val="15000"/>
            </a:spcAft>
            <a:buChar char="•"/>
          </a:pPr>
          <a:r>
            <a:rPr lang="en-US" sz="2000" b="0" i="0" kern="1200"/>
            <a:t>Pure red blood cell aplasia in immunocompromised individuals. </a:t>
          </a:r>
          <a:endParaRPr lang="en-US" sz="2000" kern="1200"/>
        </a:p>
      </dsp:txBody>
      <dsp:txXfrm>
        <a:off x="4984091" y="618500"/>
        <a:ext cx="4371969" cy="3733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3002E-99A5-1D47-B7BF-73CC7E303976}">
      <dsp:nvSpPr>
        <dsp:cNvPr id="0" name=""/>
        <dsp:cNvSpPr/>
      </dsp:nvSpPr>
      <dsp:spPr>
        <a:xfrm>
          <a:off x="45" y="85699"/>
          <a:ext cx="4371969" cy="4896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0" kern="1200">
              <a:effectLst/>
              <a:latin typeface="Calibri" panose="020F0502020204030204" pitchFamily="34" charset="0"/>
              <a:cs typeface="Calibri" panose="020F0502020204030204" pitchFamily="34" charset="0"/>
            </a:rPr>
            <a:t>Erythema infectiosum</a:t>
          </a:r>
          <a:endParaRPr lang="en-US" sz="1700" kern="1200"/>
        </a:p>
      </dsp:txBody>
      <dsp:txXfrm>
        <a:off x="45" y="85699"/>
        <a:ext cx="4371969" cy="489600"/>
      </dsp:txXfrm>
    </dsp:sp>
    <dsp:sp modelId="{D26342AB-B03C-E243-A7B1-CE1140D862FB}">
      <dsp:nvSpPr>
        <dsp:cNvPr id="0" name=""/>
        <dsp:cNvSpPr/>
      </dsp:nvSpPr>
      <dsp:spPr>
        <a:xfrm>
          <a:off x="45" y="575300"/>
          <a:ext cx="4371969" cy="373320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Mild</a:t>
          </a:r>
          <a:r>
            <a:rPr lang="en-US" sz="1700" b="0" i="0" kern="1200" dirty="0">
              <a:effectLst/>
              <a:latin typeface="Calibri" panose="020F0502020204030204" pitchFamily="34" charset="0"/>
              <a:cs typeface="Calibri" panose="020F0502020204030204" pitchFamily="34" charset="0"/>
            </a:rPr>
            <a:t> febrile illness characterized by the malar rash (slapped cheeks rash) that spreads over over the trunk and extremities </a:t>
          </a:r>
          <a:br>
            <a:rPr lang="en-US" sz="1700" b="0" i="0" kern="1200" dirty="0">
              <a:effectLst/>
              <a:latin typeface="Calibri" panose="020F0502020204030204" pitchFamily="34" charset="0"/>
              <a:cs typeface="Calibri" panose="020F0502020204030204" pitchFamily="34" charset="0"/>
            </a:rPr>
          </a:br>
          <a:endParaRPr lang="en-US" sz="1700" b="0" i="0" kern="1200" dirty="0">
            <a:effectLst/>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A</a:t>
          </a:r>
          <a:r>
            <a:rPr lang="en-US" sz="1700" b="0" i="0" kern="1200" dirty="0">
              <a:effectLst/>
              <a:latin typeface="Calibri" panose="020F0502020204030204" pitchFamily="34" charset="0"/>
              <a:cs typeface="Calibri" panose="020F0502020204030204" pitchFamily="34" charset="0"/>
            </a:rPr>
            <a:t>lso known as Fifth Disease (or Erythema Infectiosum). </a:t>
          </a:r>
          <a:br>
            <a:rPr lang="en-US" sz="1700" b="0" i="0" kern="1200" dirty="0">
              <a:effectLst/>
              <a:latin typeface="Calibri" panose="020F0502020204030204" pitchFamily="34" charset="0"/>
              <a:cs typeface="Calibri" panose="020F0502020204030204" pitchFamily="34" charset="0"/>
            </a:rPr>
          </a:br>
          <a:endParaRPr lang="en-US" sz="1700" b="0" i="0" kern="1200" dirty="0">
            <a:effectLst/>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b="0" i="0" kern="1200" dirty="0">
              <a:effectLst/>
              <a:latin typeface="Calibri" panose="020F0502020204030204" pitchFamily="34" charset="0"/>
              <a:cs typeface="Calibri" panose="020F0502020204030204" pitchFamily="34" charset="0"/>
            </a:rPr>
            <a:t>This rash typically appears a few days after the fever or flu-like symptoms. It is more common in children than adults.</a:t>
          </a:r>
          <a:br>
            <a:rPr lang="en-US" sz="1700" b="0" i="0" kern="1200" dirty="0">
              <a:effectLst/>
              <a:latin typeface="Calibri" panose="020F0502020204030204" pitchFamily="34" charset="0"/>
              <a:cs typeface="Calibri" panose="020F0502020204030204" pitchFamily="34" charset="0"/>
            </a:rPr>
          </a:br>
          <a:endParaRPr lang="en-US" sz="1700" b="0" i="0" kern="1200" dirty="0">
            <a:effectLst/>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b="0" i="0" kern="1200">
              <a:effectLst/>
              <a:latin typeface="Calibri" panose="020F0502020204030204" pitchFamily="34" charset="0"/>
              <a:cs typeface="Calibri" panose="020F0502020204030204" pitchFamily="34" charset="0"/>
            </a:rPr>
            <a:t>The rash may be itchy. It usually goes away in 7 to 10 days but can </a:t>
          </a:r>
          <a:r>
            <a:rPr lang="en-US" sz="1700" kern="1200">
              <a:latin typeface="Calibri" panose="020F0502020204030204" pitchFamily="34" charset="0"/>
              <a:cs typeface="Calibri" panose="020F0502020204030204" pitchFamily="34" charset="0"/>
            </a:rPr>
            <a:t>recur </a:t>
          </a:r>
          <a:r>
            <a:rPr lang="en-US" sz="1700" b="0" i="0" kern="1200">
              <a:effectLst/>
              <a:latin typeface="Calibri" panose="020F0502020204030204" pitchFamily="34" charset="0"/>
              <a:cs typeface="Calibri" panose="020F0502020204030204" pitchFamily="34" charset="0"/>
            </a:rPr>
            <a:t>for several weeks. </a:t>
          </a:r>
          <a:br>
            <a:rPr lang="en-US" sz="1700" b="0" i="0" kern="1200">
              <a:effectLst/>
              <a:latin typeface="Calibri" panose="020F0502020204030204" pitchFamily="34" charset="0"/>
              <a:cs typeface="Calibri" panose="020F0502020204030204" pitchFamily="34" charset="0"/>
            </a:rPr>
          </a:br>
          <a:endParaRPr lang="en-US" sz="1700" b="0" i="0" kern="1200">
            <a:effectLst/>
            <a:latin typeface="Calibri" panose="020F0502020204030204" pitchFamily="34" charset="0"/>
            <a:cs typeface="Calibri" panose="020F0502020204030204" pitchFamily="34" charset="0"/>
          </a:endParaRPr>
        </a:p>
      </dsp:txBody>
      <dsp:txXfrm>
        <a:off x="45" y="575300"/>
        <a:ext cx="4371969" cy="3733200"/>
      </dsp:txXfrm>
    </dsp:sp>
    <dsp:sp modelId="{F3DED011-AD4C-8B43-BCF1-E913AC8D194B}">
      <dsp:nvSpPr>
        <dsp:cNvPr id="0" name=""/>
        <dsp:cNvSpPr/>
      </dsp:nvSpPr>
      <dsp:spPr>
        <a:xfrm>
          <a:off x="4984091" y="85699"/>
          <a:ext cx="4371969" cy="489600"/>
        </a:xfrm>
        <a:prstGeom prst="rect">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i="0" kern="1200">
              <a:effectLst/>
              <a:latin typeface="Calibri" panose="020F0502020204030204" pitchFamily="34" charset="0"/>
              <a:cs typeface="Calibri" panose="020F0502020204030204" pitchFamily="34" charset="0"/>
            </a:rPr>
            <a:t>Acute arthritis with or without a rash</a:t>
          </a:r>
        </a:p>
      </dsp:txBody>
      <dsp:txXfrm>
        <a:off x="4984091" y="85699"/>
        <a:ext cx="4371969" cy="489600"/>
      </dsp:txXfrm>
    </dsp:sp>
    <dsp:sp modelId="{2651F5DE-2D8E-8F4D-9CD2-49ED4A80F5A8}">
      <dsp:nvSpPr>
        <dsp:cNvPr id="0" name=""/>
        <dsp:cNvSpPr/>
      </dsp:nvSpPr>
      <dsp:spPr>
        <a:xfrm>
          <a:off x="4984091" y="575300"/>
          <a:ext cx="4371969" cy="3733200"/>
        </a:xfrm>
        <a:prstGeom prst="rect">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cs typeface="Calibri" panose="020F0502020204030204" pitchFamily="34" charset="0"/>
            </a:rPr>
            <a:t>Usually in adult women</a:t>
          </a:r>
          <a:br>
            <a:rPr lang="en-US" sz="1700" kern="1200" dirty="0">
              <a:latin typeface="Calibri" panose="020F0502020204030204" pitchFamily="34" charset="0"/>
              <a:cs typeface="Calibri" panose="020F0502020204030204" pitchFamily="34" charset="0"/>
            </a:rPr>
          </a:br>
          <a:endParaRPr lang="en-US" sz="1700" kern="1200" dirty="0">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b="0" i="0" kern="1200" dirty="0">
              <a:effectLst/>
              <a:latin typeface="Calibri" panose="020F0502020204030204" pitchFamily="34" charset="0"/>
              <a:cs typeface="Calibri" panose="020F0502020204030204" pitchFamily="34" charset="0"/>
            </a:rPr>
            <a:t>Joint symptoms are usually symmetric and most frequently involve the small joints of the hands, wrists, knees, and feet. </a:t>
          </a:r>
          <a:br>
            <a:rPr lang="en-US" sz="1700" b="0" i="0" kern="1200" dirty="0">
              <a:effectLst/>
              <a:latin typeface="Calibri" panose="020F0502020204030204" pitchFamily="34" charset="0"/>
              <a:cs typeface="Calibri" panose="020F0502020204030204" pitchFamily="34" charset="0"/>
            </a:rPr>
          </a:br>
          <a:endParaRPr lang="en-US" sz="1700" kern="1200" dirty="0">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b="0" i="0" kern="1200">
              <a:effectLst/>
              <a:latin typeface="Nunito" pitchFamily="2" charset="77"/>
            </a:rPr>
            <a:t>The joint pain usually lasts 1 to 3 weeks but can last for months or longer. It usually resolves.</a:t>
          </a:r>
          <a:br>
            <a:rPr lang="en-US" sz="1700" b="1" i="0" kern="1200">
              <a:effectLst/>
              <a:latin typeface="Nunito" pitchFamily="2" charset="77"/>
            </a:rPr>
          </a:br>
          <a:endParaRPr lang="en-US" sz="1700" b="1" i="0" kern="1200">
            <a:effectLst/>
            <a:latin typeface="Nunito" pitchFamily="2" charset="77"/>
          </a:endParaRPr>
        </a:p>
      </dsp:txBody>
      <dsp:txXfrm>
        <a:off x="4984091" y="575300"/>
        <a:ext cx="4371969" cy="3733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8F064-6C48-0142-8CED-89A35389AB01}">
      <dsp:nvSpPr>
        <dsp:cNvPr id="0" name=""/>
        <dsp:cNvSpPr/>
      </dsp:nvSpPr>
      <dsp:spPr>
        <a:xfrm rot="5400000">
          <a:off x="5795712" y="-2283758"/>
          <a:ext cx="1132879" cy="5987908"/>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i="0" kern="1200"/>
            <a:t>Only in patients with baseline hematological disorders (sickle cell,iron deficiency anemia, etc). \</a:t>
          </a:r>
          <a:endParaRPr lang="en-US" sz="1600" kern="1200"/>
        </a:p>
        <a:p>
          <a:pPr marL="171450" lvl="1" indent="-171450" algn="l" defTabSz="711200">
            <a:lnSpc>
              <a:spcPct val="90000"/>
            </a:lnSpc>
            <a:spcBef>
              <a:spcPct val="0"/>
            </a:spcBef>
            <a:spcAft>
              <a:spcPct val="15000"/>
            </a:spcAft>
            <a:buChar char="•"/>
          </a:pPr>
          <a:r>
            <a:rPr lang="en-US" sz="1600" i="0" kern="1200"/>
            <a:t>Hemoglobin usually drops 30 percent. </a:t>
          </a:r>
          <a:br>
            <a:rPr lang="en-US" sz="1600" i="0" kern="1200"/>
          </a:br>
          <a:endParaRPr lang="en-US" sz="1600" kern="1200"/>
        </a:p>
      </dsp:txBody>
      <dsp:txXfrm rot="-5400000">
        <a:off x="3368198" y="199059"/>
        <a:ext cx="5932605" cy="1022273"/>
      </dsp:txXfrm>
    </dsp:sp>
    <dsp:sp modelId="{43FFAD29-7BE4-EA4A-A379-A2D832889972}">
      <dsp:nvSpPr>
        <dsp:cNvPr id="0" name=""/>
        <dsp:cNvSpPr/>
      </dsp:nvSpPr>
      <dsp:spPr>
        <a:xfrm>
          <a:off x="0" y="2145"/>
          <a:ext cx="3368198" cy="14160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i="0" kern="1200"/>
            <a:t>Transient aplastic </a:t>
          </a:r>
          <a:r>
            <a:rPr lang="en-US" sz="2600" i="0" kern="1200"/>
            <a:t>crisis:</a:t>
          </a:r>
          <a:endParaRPr lang="en-US" sz="2600" kern="1200"/>
        </a:p>
      </dsp:txBody>
      <dsp:txXfrm>
        <a:off x="69128" y="71273"/>
        <a:ext cx="3229942" cy="1277843"/>
      </dsp:txXfrm>
    </dsp:sp>
    <dsp:sp modelId="{B47D8ED7-FB3D-C144-BCA7-79DDE2EC0A81}">
      <dsp:nvSpPr>
        <dsp:cNvPr id="0" name=""/>
        <dsp:cNvSpPr/>
      </dsp:nvSpPr>
      <dsp:spPr>
        <a:xfrm rot="5400000">
          <a:off x="5795712" y="-796854"/>
          <a:ext cx="1132879" cy="5987908"/>
        </a:xfrm>
        <a:prstGeom prst="round2SameRect">
          <a:avLst/>
        </a:prstGeom>
        <a:solidFill>
          <a:schemeClr val="accent2">
            <a:tint val="40000"/>
            <a:alpha val="90000"/>
            <a:hueOff val="3367362"/>
            <a:satOff val="-31116"/>
            <a:lumOff val="-3508"/>
            <a:alphaOff val="0"/>
          </a:schemeClr>
        </a:solidFill>
        <a:ln w="19050" cap="flat" cmpd="sng" algn="ctr">
          <a:solidFill>
            <a:schemeClr val="accent2">
              <a:tint val="40000"/>
              <a:alpha val="90000"/>
              <a:hueOff val="3367362"/>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Only in i</a:t>
          </a:r>
          <a:r>
            <a:rPr lang="en-US" sz="1600" i="0" kern="1200"/>
            <a:t>mmunosuppressed patients, such as transplant recipients or individuals with HIV</a:t>
          </a:r>
          <a:endParaRPr lang="en-US" sz="1600" kern="1200"/>
        </a:p>
        <a:p>
          <a:pPr marL="171450" lvl="1" indent="-171450" algn="l" defTabSz="711200">
            <a:lnSpc>
              <a:spcPct val="90000"/>
            </a:lnSpc>
            <a:spcBef>
              <a:spcPct val="0"/>
            </a:spcBef>
            <a:spcAft>
              <a:spcPct val="15000"/>
            </a:spcAft>
            <a:buChar char="•"/>
          </a:pPr>
          <a:r>
            <a:rPr lang="en-US" sz="1600" i="0" kern="1200"/>
            <a:t>Due tonlack of neutralizing antibody responses against the virus. </a:t>
          </a:r>
          <a:br>
            <a:rPr lang="en-US" sz="1600" i="0" kern="1200"/>
          </a:br>
          <a:endParaRPr lang="en-US" sz="1600" kern="1200"/>
        </a:p>
      </dsp:txBody>
      <dsp:txXfrm rot="-5400000">
        <a:off x="3368198" y="1685963"/>
        <a:ext cx="5932605" cy="1022273"/>
      </dsp:txXfrm>
    </dsp:sp>
    <dsp:sp modelId="{E889F753-0C22-C14F-8790-48338C233DE3}">
      <dsp:nvSpPr>
        <dsp:cNvPr id="0" name=""/>
        <dsp:cNvSpPr/>
      </dsp:nvSpPr>
      <dsp:spPr>
        <a:xfrm>
          <a:off x="0" y="1489050"/>
          <a:ext cx="3368198" cy="1416099"/>
        </a:xfrm>
        <a:prstGeom prst="round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i="0" kern="1200"/>
            <a:t>Pure red cell aplasia and severe chronic anemia</a:t>
          </a:r>
          <a:endParaRPr lang="en-US" sz="2600" kern="1200"/>
        </a:p>
      </dsp:txBody>
      <dsp:txXfrm>
        <a:off x="69128" y="1558178"/>
        <a:ext cx="3229942" cy="1277843"/>
      </dsp:txXfrm>
    </dsp:sp>
    <dsp:sp modelId="{D946A714-481D-A74D-BD41-084B22B03F98}">
      <dsp:nvSpPr>
        <dsp:cNvPr id="0" name=""/>
        <dsp:cNvSpPr/>
      </dsp:nvSpPr>
      <dsp:spPr>
        <a:xfrm rot="5400000">
          <a:off x="5795712" y="690050"/>
          <a:ext cx="1132879" cy="5987908"/>
        </a:xfrm>
        <a:prstGeom prst="round2SameRect">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M</a:t>
          </a:r>
          <a:r>
            <a:rPr lang="en-US" sz="1600" b="0" i="0" kern="1200"/>
            <a:t>iscarriage, intrauterine fetal death, and/or non-immune hydrops fetalis. </a:t>
          </a:r>
          <a:endParaRPr lang="en-US" sz="1600" kern="1200"/>
        </a:p>
      </dsp:txBody>
      <dsp:txXfrm rot="-5400000">
        <a:off x="3368198" y="3172868"/>
        <a:ext cx="5932605" cy="1022273"/>
      </dsp:txXfrm>
    </dsp:sp>
    <dsp:sp modelId="{18DB9333-B54A-B04A-BA77-38D54ABDA03D}">
      <dsp:nvSpPr>
        <dsp:cNvPr id="0" name=""/>
        <dsp:cNvSpPr/>
      </dsp:nvSpPr>
      <dsp:spPr>
        <a:xfrm>
          <a:off x="0" y="2975954"/>
          <a:ext cx="3368198" cy="1416099"/>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a:t>Fetal complications in pregnancy that include</a:t>
          </a:r>
          <a:endParaRPr lang="en-US" sz="2600" kern="1200"/>
        </a:p>
      </dsp:txBody>
      <dsp:txXfrm>
        <a:off x="69128" y="3045082"/>
        <a:ext cx="3229942" cy="127784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EFB66-43DE-D340-92DA-BA52BDB5AF63}" type="datetimeFigureOut">
              <a:rPr lang="en-US" smtClean="0"/>
              <a:t>8/18/24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CD56D-5C22-7F4B-A9E2-AE009C278F9A}" type="slidenum">
              <a:rPr lang="en-US" smtClean="0"/>
              <a:t>‹#›</a:t>
            </a:fld>
            <a:endParaRPr lang="en-US"/>
          </a:p>
        </p:txBody>
      </p:sp>
    </p:spTree>
    <p:extLst>
      <p:ext uri="{BB962C8B-B14F-4D97-AF65-F5344CB8AC3E}">
        <p14:creationId xmlns:p14="http://schemas.microsoft.com/office/powerpoint/2010/main" val="155886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dirty="0">
                <a:solidFill>
                  <a:srgbClr val="232323"/>
                </a:solidFill>
                <a:effectLst/>
                <a:latin typeface="Noto Sans" panose="020B0502040504020204" pitchFamily="34" charset="0"/>
              </a:rPr>
              <a:t>Clinical presentation may be from benign to life threatening, d</a:t>
            </a:r>
            <a:r>
              <a:rPr lang="en-US" dirty="0">
                <a:solidFill>
                  <a:srgbClr val="232323"/>
                </a:solidFill>
                <a:latin typeface="Noto Sans" panose="020B0502040504020204" pitchFamily="34" charset="0"/>
              </a:rPr>
              <a:t>epending on </a:t>
            </a:r>
            <a:r>
              <a:rPr lang="en-US" b="0" i="0" dirty="0">
                <a:solidFill>
                  <a:srgbClr val="232323"/>
                </a:solidFill>
                <a:effectLst/>
                <a:latin typeface="Noto Sans" panose="020B0502040504020204" pitchFamily="34" charset="0"/>
              </a:rPr>
              <a:t>age, hematologic and immunologic status. </a:t>
            </a:r>
          </a:p>
          <a:p>
            <a:endParaRPr lang="en-US" dirty="0"/>
          </a:p>
        </p:txBody>
      </p:sp>
      <p:sp>
        <p:nvSpPr>
          <p:cNvPr id="4" name="Slide Number Placeholder 3"/>
          <p:cNvSpPr>
            <a:spLocks noGrp="1"/>
          </p:cNvSpPr>
          <p:nvPr>
            <p:ph type="sldNum" sz="quarter" idx="5"/>
          </p:nvPr>
        </p:nvSpPr>
        <p:spPr/>
        <p:txBody>
          <a:bodyPr/>
          <a:lstStyle/>
          <a:p>
            <a:fld id="{732CD56D-5C22-7F4B-A9E2-AE009C278F9A}" type="slidenum">
              <a:rPr lang="en-US" smtClean="0"/>
              <a:t>40</a:t>
            </a:fld>
            <a:endParaRPr lang="en-US"/>
          </a:p>
        </p:txBody>
      </p:sp>
    </p:spTree>
    <p:extLst>
      <p:ext uri="{BB962C8B-B14F-4D97-AF65-F5344CB8AC3E}">
        <p14:creationId xmlns:p14="http://schemas.microsoft.com/office/powerpoint/2010/main" val="237911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F7C0-9514-940B-08E7-73139B99EE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1F0603-1334-7A19-E0FC-EBEAD860E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ABBDE6-A595-A966-2464-BFF4F9C33C50}"/>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5" name="Footer Placeholder 4">
            <a:extLst>
              <a:ext uri="{FF2B5EF4-FFF2-40B4-BE49-F238E27FC236}">
                <a16:creationId xmlns:a16="http://schemas.microsoft.com/office/drawing/2014/main" id="{F6BA02F3-641A-B332-6702-7F4B673A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37E2D-CFE3-47FE-FF1E-72043AD16C09}"/>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222736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397A-3613-C7EF-1365-D2265F9F3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AFFBF-0EDB-22B8-FBD3-19BEEA7A16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BC19C-1855-4FE3-6417-0C50C4B762C2}"/>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5" name="Footer Placeholder 4">
            <a:extLst>
              <a:ext uri="{FF2B5EF4-FFF2-40B4-BE49-F238E27FC236}">
                <a16:creationId xmlns:a16="http://schemas.microsoft.com/office/drawing/2014/main" id="{C3AD1A8E-3C79-A143-DFE4-44ED696D0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603E0-D25B-1E14-17A0-3DF0F9A54A1B}"/>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156426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6F7E8-322A-7649-3D88-EAD3F8E16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E34F5B-66D4-0170-A0CA-FB545B756E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1B3F7-4998-A051-A50F-63E3C80DABD1}"/>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5" name="Footer Placeholder 4">
            <a:extLst>
              <a:ext uri="{FF2B5EF4-FFF2-40B4-BE49-F238E27FC236}">
                <a16:creationId xmlns:a16="http://schemas.microsoft.com/office/drawing/2014/main" id="{F2B0F10F-D083-FD5B-DF38-BE6B51F82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B5FA0-F419-A5B9-8988-8F32C1465BDD}"/>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420133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7264-777D-E6A6-C313-1F96C14FE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E6CB2-5E8D-A51B-6F9F-25965269A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A1DC2-2314-B8BE-CDDA-732300CA02A0}"/>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5" name="Footer Placeholder 4">
            <a:extLst>
              <a:ext uri="{FF2B5EF4-FFF2-40B4-BE49-F238E27FC236}">
                <a16:creationId xmlns:a16="http://schemas.microsoft.com/office/drawing/2014/main" id="{01D5A593-3477-C620-32E9-2B2BF5F77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FD2DC-B6B3-CFBC-271E-8CBCF16006A4}"/>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306255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4290-49AB-7477-5677-6F28610B16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5E0C9D-C2F0-62F3-D211-282EF45B20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E6CB34-2583-494F-591D-4503369F613D}"/>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5" name="Footer Placeholder 4">
            <a:extLst>
              <a:ext uri="{FF2B5EF4-FFF2-40B4-BE49-F238E27FC236}">
                <a16:creationId xmlns:a16="http://schemas.microsoft.com/office/drawing/2014/main" id="{090AA0AA-717A-1D9E-EABE-5F43ACA1B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D34FB-FCF9-625E-2CC0-E1C3C9C3D349}"/>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146884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9AA0-5DE5-097A-29FC-66A801BC9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39234-0DDF-F8C4-F9AF-E6E06037AF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0A61DC-364D-DA90-5870-062AAB4DF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61396-EBD9-4A24-AE23-3BB3CC1F2700}"/>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6" name="Footer Placeholder 5">
            <a:extLst>
              <a:ext uri="{FF2B5EF4-FFF2-40B4-BE49-F238E27FC236}">
                <a16:creationId xmlns:a16="http://schemas.microsoft.com/office/drawing/2014/main" id="{3BB60E86-5CA1-92C6-C98C-C75AE1A8D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C2C4C-C7A7-0D38-B4D7-A38A3C35255C}"/>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254057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58C0-2330-7EF5-C28A-24DB55EAB4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595909-FD5C-1149-F8EE-43F2D3EB5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F7CDAB-BCFF-089A-0E2A-FFA3594B8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3E1C8-FA18-06A1-E79A-03F0B8310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1051F-073B-9939-DC87-9C9220D29C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5411BC-57CB-ECC3-EB6C-FBBCDCA37E52}"/>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8" name="Footer Placeholder 7">
            <a:extLst>
              <a:ext uri="{FF2B5EF4-FFF2-40B4-BE49-F238E27FC236}">
                <a16:creationId xmlns:a16="http://schemas.microsoft.com/office/drawing/2014/main" id="{31053A10-56B8-D4D1-7933-325214DCF5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F2CC78-06E2-06F2-9301-E0BBCBDC5960}"/>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231757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F8C-D9FC-FDFF-CED8-55E2B5D1C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A2977C-D9E4-C565-A02C-B7B634A5AD9D}"/>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4" name="Footer Placeholder 3">
            <a:extLst>
              <a:ext uri="{FF2B5EF4-FFF2-40B4-BE49-F238E27FC236}">
                <a16:creationId xmlns:a16="http://schemas.microsoft.com/office/drawing/2014/main" id="{B28202A9-0D83-545E-FE1D-AB833A912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8675F7-0A7C-F6FA-8E50-E53D77D744D0}"/>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241425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D7996B-0BF2-764A-3389-33156F06430D}"/>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3" name="Footer Placeholder 2">
            <a:extLst>
              <a:ext uri="{FF2B5EF4-FFF2-40B4-BE49-F238E27FC236}">
                <a16:creationId xmlns:a16="http://schemas.microsoft.com/office/drawing/2014/main" id="{FACA6D2F-EF61-72D3-2FAF-58985C8D59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EAD822-9211-B497-09DA-C858B3B9679A}"/>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181092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D376-862B-A44A-9A86-33B83649D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EC566F-4B47-8C4A-8D31-F52B03753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2DD5DB-DE57-D24D-9305-47D02C52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91B16-C5F9-E2A6-2A17-CD94821DF317}"/>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6" name="Footer Placeholder 5">
            <a:extLst>
              <a:ext uri="{FF2B5EF4-FFF2-40B4-BE49-F238E27FC236}">
                <a16:creationId xmlns:a16="http://schemas.microsoft.com/office/drawing/2014/main" id="{D04A7620-1F89-5704-985A-CA83AF51E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CF8A4-FA64-AAFD-4C52-7FBA64C739F0}"/>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170676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9D0B-37D7-6C5E-39D0-9A3D17647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76A737-A8FF-DF4E-11E8-F9DF6E0EF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C25E8F-C738-897B-09D3-D81F72436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205D8-FD55-D62E-2483-63D1722897C8}"/>
              </a:ext>
            </a:extLst>
          </p:cNvPr>
          <p:cNvSpPr>
            <a:spLocks noGrp="1"/>
          </p:cNvSpPr>
          <p:nvPr>
            <p:ph type="dt" sz="half" idx="10"/>
          </p:nvPr>
        </p:nvSpPr>
        <p:spPr/>
        <p:txBody>
          <a:bodyPr/>
          <a:lstStyle/>
          <a:p>
            <a:fld id="{B3AEA3A2-AA2A-DD47-994F-950232B4B072}" type="datetimeFigureOut">
              <a:rPr lang="en-US" smtClean="0"/>
              <a:t>8/18/24</a:t>
            </a:fld>
            <a:endParaRPr lang="en-US"/>
          </a:p>
        </p:txBody>
      </p:sp>
      <p:sp>
        <p:nvSpPr>
          <p:cNvPr id="6" name="Footer Placeholder 5">
            <a:extLst>
              <a:ext uri="{FF2B5EF4-FFF2-40B4-BE49-F238E27FC236}">
                <a16:creationId xmlns:a16="http://schemas.microsoft.com/office/drawing/2014/main" id="{9D3E9DB9-B2E3-56CB-A587-D5FB22FDF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F8E94-6BB2-A99E-4CF9-5519BC9E89B4}"/>
              </a:ext>
            </a:extLst>
          </p:cNvPr>
          <p:cNvSpPr>
            <a:spLocks noGrp="1"/>
          </p:cNvSpPr>
          <p:nvPr>
            <p:ph type="sldNum" sz="quarter" idx="12"/>
          </p:nvPr>
        </p:nvSpPr>
        <p:spPr/>
        <p:txBody>
          <a:bodyPr/>
          <a:lstStyle/>
          <a:p>
            <a:fld id="{1247B74F-94FF-6943-A34B-9D01F0996034}" type="slidenum">
              <a:rPr lang="en-US" smtClean="0"/>
              <a:t>‹#›</a:t>
            </a:fld>
            <a:endParaRPr lang="en-US"/>
          </a:p>
        </p:txBody>
      </p:sp>
    </p:spTree>
    <p:extLst>
      <p:ext uri="{BB962C8B-B14F-4D97-AF65-F5344CB8AC3E}">
        <p14:creationId xmlns:p14="http://schemas.microsoft.com/office/powerpoint/2010/main" val="153741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F4C4DC-583C-4092-7CEE-2E312C8D5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D33036-D602-869A-3699-DAE7FC472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E21E6-7CB0-4957-3423-7E3FA01A08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AEA3A2-AA2A-DD47-994F-950232B4B072}" type="datetimeFigureOut">
              <a:rPr lang="en-US" smtClean="0"/>
              <a:t>8/18/24</a:t>
            </a:fld>
            <a:endParaRPr lang="en-US"/>
          </a:p>
        </p:txBody>
      </p:sp>
      <p:sp>
        <p:nvSpPr>
          <p:cNvPr id="5" name="Footer Placeholder 4">
            <a:extLst>
              <a:ext uri="{FF2B5EF4-FFF2-40B4-BE49-F238E27FC236}">
                <a16:creationId xmlns:a16="http://schemas.microsoft.com/office/drawing/2014/main" id="{F63F8315-E856-FAEC-BAE6-4ACAF0561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71939D-63A4-D864-5A36-B9EE03D58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47B74F-94FF-6943-A34B-9D01F0996034}" type="slidenum">
              <a:rPr lang="en-US" smtClean="0"/>
              <a:t>‹#›</a:t>
            </a:fld>
            <a:endParaRPr lang="en-US"/>
          </a:p>
        </p:txBody>
      </p:sp>
    </p:spTree>
    <p:extLst>
      <p:ext uri="{BB962C8B-B14F-4D97-AF65-F5344CB8AC3E}">
        <p14:creationId xmlns:p14="http://schemas.microsoft.com/office/powerpoint/2010/main" val="1120893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worldhealthorg.shinyapps.io/mpx_globa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cdc.gov/medi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cdc.gov/medi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1D37-C0B7-BCCB-97D2-55C012EAFFFB}"/>
              </a:ext>
            </a:extLst>
          </p:cNvPr>
          <p:cNvSpPr>
            <a:spLocks noGrp="1"/>
          </p:cNvSpPr>
          <p:nvPr>
            <p:ph type="ctrTitle"/>
          </p:nvPr>
        </p:nvSpPr>
        <p:spPr/>
        <p:txBody>
          <a:bodyPr/>
          <a:lstStyle/>
          <a:p>
            <a:r>
              <a:rPr lang="en-US" dirty="0"/>
              <a:t>The Month in Virology</a:t>
            </a:r>
          </a:p>
        </p:txBody>
      </p:sp>
      <p:sp>
        <p:nvSpPr>
          <p:cNvPr id="3" name="Subtitle 2">
            <a:extLst>
              <a:ext uri="{FF2B5EF4-FFF2-40B4-BE49-F238E27FC236}">
                <a16:creationId xmlns:a16="http://schemas.microsoft.com/office/drawing/2014/main" id="{E698B49F-0F64-326C-C4C3-7A7AFE63C9F6}"/>
              </a:ext>
            </a:extLst>
          </p:cNvPr>
          <p:cNvSpPr>
            <a:spLocks noGrp="1"/>
          </p:cNvSpPr>
          <p:nvPr>
            <p:ph type="subTitle" idx="1"/>
          </p:nvPr>
        </p:nvSpPr>
        <p:spPr/>
        <p:txBody>
          <a:bodyPr/>
          <a:lstStyle/>
          <a:p>
            <a:r>
              <a:rPr lang="en-US" dirty="0"/>
              <a:t>August 21, 2024</a:t>
            </a:r>
          </a:p>
          <a:p>
            <a:r>
              <a:rPr lang="en-US" dirty="0"/>
              <a:t>Jorge Mera, MD</a:t>
            </a:r>
          </a:p>
        </p:txBody>
      </p:sp>
    </p:spTree>
    <p:extLst>
      <p:ext uri="{BB962C8B-B14F-4D97-AF65-F5344CB8AC3E}">
        <p14:creationId xmlns:p14="http://schemas.microsoft.com/office/powerpoint/2010/main" val="6521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3DC2C-3FF1-28DC-9309-88DDA4BDC3D2}"/>
              </a:ext>
            </a:extLst>
          </p:cNvPr>
          <p:cNvSpPr>
            <a:spLocks noGrp="1"/>
          </p:cNvSpPr>
          <p:nvPr>
            <p:ph idx="1"/>
          </p:nvPr>
        </p:nvSpPr>
        <p:spPr>
          <a:xfrm>
            <a:off x="893618" y="1316182"/>
            <a:ext cx="10534922" cy="4585854"/>
          </a:xfrm>
        </p:spPr>
        <p:txBody>
          <a:bodyPr>
            <a:noAutofit/>
          </a:bodyPr>
          <a:lstStyle/>
          <a:p>
            <a:pPr marL="182880" indent="-457200"/>
            <a:r>
              <a:rPr lang="en-US" sz="2400" b="1" dirty="0">
                <a:latin typeface="Calibri" panose="020F0502020204030204" pitchFamily="34" charset="0"/>
                <a:cs typeface="Calibri" panose="020F0502020204030204" pitchFamily="34" charset="0"/>
              </a:rPr>
              <a:t>Cohorts:</a:t>
            </a:r>
          </a:p>
          <a:p>
            <a:pPr marL="640080" lvl="1" indent="-457200"/>
            <a:r>
              <a:rPr lang="en-US" sz="2000" dirty="0">
                <a:latin typeface="Calibri" panose="020F0502020204030204" pitchFamily="34" charset="0"/>
                <a:cs typeface="Calibri" panose="020F0502020204030204" pitchFamily="34" charset="0"/>
              </a:rPr>
              <a:t>Pre vaccination:  16 669 943 people (Jan 1, 2020–Dec 14, 2021), </a:t>
            </a:r>
          </a:p>
          <a:p>
            <a:pPr marL="640080" lvl="1" indent="-457200"/>
            <a:r>
              <a:rPr lang="en-US" sz="2000" dirty="0">
                <a:latin typeface="Calibri" panose="020F0502020204030204" pitchFamily="34" charset="0"/>
                <a:cs typeface="Calibri" panose="020F0502020204030204" pitchFamily="34" charset="0"/>
              </a:rPr>
              <a:t>Vaccination: 12 279 669 people (June 1–Dec 14, 2021). </a:t>
            </a:r>
          </a:p>
          <a:p>
            <a:pPr marL="640080" lvl="1" indent="-457200"/>
            <a:r>
              <a:rPr lang="en-US" sz="2000" dirty="0">
                <a:latin typeface="Calibri" panose="020F0502020204030204" pitchFamily="34" charset="0"/>
                <a:cs typeface="Calibri" panose="020F0502020204030204" pitchFamily="34" charset="0"/>
              </a:rPr>
              <a:t>Unvacinated:3076 953 people June 1–Dec 14, 2021). </a:t>
            </a:r>
          </a:p>
          <a:p>
            <a:pPr marL="182880" indent="-457200"/>
            <a:r>
              <a:rPr lang="en-US" sz="2400" b="1" dirty="0">
                <a:latin typeface="Calibri" panose="020F0502020204030204" pitchFamily="34" charset="0"/>
                <a:cs typeface="Calibri" panose="020F0502020204030204" pitchFamily="34" charset="0"/>
              </a:rPr>
              <a:t>Findings:</a:t>
            </a:r>
          </a:p>
          <a:p>
            <a:pPr marL="640080" lvl="1" indent="-457200"/>
            <a:r>
              <a:rPr lang="en-US" sz="1800" b="1" dirty="0">
                <a:latin typeface="Calibri" panose="020F0502020204030204" pitchFamily="34" charset="0"/>
                <a:cs typeface="Calibri" panose="020F0502020204030204" pitchFamily="34" charset="0"/>
              </a:rPr>
              <a:t>Results were stratifi</a:t>
            </a:r>
            <a:r>
              <a:rPr lang="en-US" sz="1800" dirty="0">
                <a:latin typeface="Calibri" panose="020F0502020204030204" pitchFamily="34" charset="0"/>
                <a:cs typeface="Calibri" panose="020F0502020204030204" pitchFamily="34" charset="0"/>
              </a:rPr>
              <a:t>ed by COVID-19 severity (hospitalized or non-hospitalized) and diabetes type </a:t>
            </a:r>
          </a:p>
          <a:p>
            <a:pPr marL="640080" lvl="1" indent="-457200"/>
            <a:r>
              <a:rPr lang="en-US" sz="1800" dirty="0">
                <a:latin typeface="Calibri" panose="020F0502020204030204" pitchFamily="34" charset="0"/>
                <a:cs typeface="Calibri" panose="020F0502020204030204" pitchFamily="34" charset="0"/>
              </a:rPr>
              <a:t>In the pre-vaccination cohort, </a:t>
            </a:r>
            <a:r>
              <a:rPr lang="en-US" sz="1800" dirty="0" err="1">
                <a:latin typeface="Calibri" panose="020F0502020204030204" pitchFamily="34" charset="0"/>
                <a:cs typeface="Calibri" panose="020F0502020204030204" pitchFamily="34" charset="0"/>
              </a:rPr>
              <a:t>aHRs</a:t>
            </a:r>
            <a:r>
              <a:rPr lang="en-US" sz="1800" dirty="0">
                <a:latin typeface="Calibri" panose="020F0502020204030204" pitchFamily="34" charset="0"/>
                <a:cs typeface="Calibri" panose="020F0502020204030204" pitchFamily="34" charset="0"/>
              </a:rPr>
              <a:t> for </a:t>
            </a:r>
            <a:r>
              <a:rPr lang="en-US" sz="1800" b="1" dirty="0">
                <a:latin typeface="Calibri" panose="020F0502020204030204" pitchFamily="34" charset="0"/>
                <a:cs typeface="Calibri" panose="020F0502020204030204" pitchFamily="34" charset="0"/>
              </a:rPr>
              <a:t>the incidence of type 2 diabetes </a:t>
            </a:r>
            <a:r>
              <a:rPr lang="en-US" sz="1800" dirty="0">
                <a:latin typeface="Calibri" panose="020F0502020204030204" pitchFamily="34" charset="0"/>
                <a:cs typeface="Calibri" panose="020F0502020204030204" pitchFamily="34" charset="0"/>
              </a:rPr>
              <a:t>after COVID-19 (compared with before or in the absence of diagnosis) </a:t>
            </a:r>
            <a:r>
              <a:rPr lang="en-US" sz="1800" b="1" dirty="0">
                <a:latin typeface="Calibri" panose="020F0502020204030204" pitchFamily="34" charset="0"/>
                <a:cs typeface="Calibri" panose="020F0502020204030204" pitchFamily="34" charset="0"/>
              </a:rPr>
              <a:t>declined </a:t>
            </a:r>
            <a:r>
              <a:rPr lang="en-US" sz="1800" dirty="0">
                <a:latin typeface="Calibri" panose="020F0502020204030204" pitchFamily="34" charset="0"/>
                <a:cs typeface="Calibri" panose="020F0502020204030204" pitchFamily="34" charset="0"/>
              </a:rPr>
              <a:t>from</a:t>
            </a:r>
            <a:r>
              <a:rPr lang="en-US" sz="1800" b="1" dirty="0">
                <a:latin typeface="Calibri" panose="020F0502020204030204" pitchFamily="34" charset="0"/>
                <a:cs typeface="Calibri" panose="020F0502020204030204" pitchFamily="34" charset="0"/>
              </a:rPr>
              <a:t> 4·30 </a:t>
            </a:r>
            <a:r>
              <a:rPr lang="en-US" sz="1800" dirty="0">
                <a:latin typeface="Calibri" panose="020F0502020204030204" pitchFamily="34" charset="0"/>
                <a:cs typeface="Calibri" panose="020F0502020204030204" pitchFamily="34" charset="0"/>
              </a:rPr>
              <a:t> in weeks 1–4 to </a:t>
            </a:r>
            <a:r>
              <a:rPr lang="en-US" sz="1800" b="1" dirty="0">
                <a:latin typeface="Calibri" panose="020F0502020204030204" pitchFamily="34" charset="0"/>
                <a:cs typeface="Calibri" panose="020F0502020204030204" pitchFamily="34" charset="0"/>
              </a:rPr>
              <a:t>1·24</a:t>
            </a:r>
            <a:r>
              <a:rPr lang="en-US" sz="1800" dirty="0">
                <a:latin typeface="Calibri" panose="020F0502020204030204" pitchFamily="34" charset="0"/>
                <a:cs typeface="Calibri" panose="020F0502020204030204" pitchFamily="34" charset="0"/>
              </a:rPr>
              <a:t>  in weeks 53–102. </a:t>
            </a:r>
          </a:p>
          <a:p>
            <a:pPr marL="640080" lvl="1" indent="-457200"/>
            <a:r>
              <a:rPr lang="en-US" sz="1800" dirty="0" err="1">
                <a:latin typeface="Calibri" panose="020F0502020204030204" pitchFamily="34" charset="0"/>
                <a:cs typeface="Calibri" panose="020F0502020204030204" pitchFamily="34" charset="0"/>
              </a:rPr>
              <a:t>aHRs</a:t>
            </a:r>
            <a:r>
              <a:rPr lang="en-US" sz="1800" dirty="0">
                <a:latin typeface="Calibri" panose="020F0502020204030204" pitchFamily="34" charset="0"/>
                <a:cs typeface="Calibri" panose="020F0502020204030204" pitchFamily="34" charset="0"/>
              </a:rPr>
              <a:t> were higher in unvaccinated people 8·76 than in vaccinated people 1·66  in weeks 1–4 and in patients hospitalized with COVID-19 (pre-vaccination cohort 28·3 [26·2–30·5]) in weeks 1–4 declining to 2·04  in weeks 53–102 than in those who were not hospitalized (1·95 [1·78 in weeks 1–4 declining to 1·11  in weeks 53–102). </a:t>
            </a:r>
          </a:p>
          <a:p>
            <a:pPr marL="640080" lvl="1" indent="-457200"/>
            <a:r>
              <a:rPr lang="en-US" sz="1800" dirty="0">
                <a:latin typeface="Calibri" panose="020F0502020204030204" pitchFamily="34" charset="0"/>
                <a:cs typeface="Calibri" panose="020F0502020204030204" pitchFamily="34" charset="0"/>
              </a:rPr>
              <a:t>Type 2 diabetes persisted for 4 months after COVID-19 in around 60% of those diagnosed. Patterns were similar for type 1 diabetes, although excess incidence did not persist beyond 1 year after a COVID-19 diagnosis. </a:t>
            </a:r>
          </a:p>
        </p:txBody>
      </p:sp>
      <p:sp>
        <p:nvSpPr>
          <p:cNvPr id="4" name="TextBox 3">
            <a:extLst>
              <a:ext uri="{FF2B5EF4-FFF2-40B4-BE49-F238E27FC236}">
                <a16:creationId xmlns:a16="http://schemas.microsoft.com/office/drawing/2014/main" id="{FDAFE4E5-3077-5945-7892-5378A12D0ACE}"/>
              </a:ext>
            </a:extLst>
          </p:cNvPr>
          <p:cNvSpPr txBox="1"/>
          <p:nvPr/>
        </p:nvSpPr>
        <p:spPr>
          <a:xfrm>
            <a:off x="712806" y="190006"/>
            <a:ext cx="10766388" cy="769441"/>
          </a:xfrm>
          <a:prstGeom prst="rect">
            <a:avLst/>
          </a:prstGeom>
          <a:noFill/>
        </p:spPr>
        <p:txBody>
          <a:bodyPr wrap="square">
            <a:spAutoFit/>
          </a:bodyPr>
          <a:lstStyle/>
          <a:p>
            <a:pPr algn="ctr"/>
            <a:r>
              <a:rPr lang="en-US" sz="4400" b="1" dirty="0">
                <a:latin typeface="Calibri" panose="020F0502020204030204" pitchFamily="34" charset="0"/>
                <a:cs typeface="Calibri" panose="020F0502020204030204" pitchFamily="34" charset="0"/>
              </a:rPr>
              <a:t>RESULTS</a:t>
            </a:r>
          </a:p>
        </p:txBody>
      </p:sp>
      <p:sp>
        <p:nvSpPr>
          <p:cNvPr id="6" name="TextBox 5">
            <a:extLst>
              <a:ext uri="{FF2B5EF4-FFF2-40B4-BE49-F238E27FC236}">
                <a16:creationId xmlns:a16="http://schemas.microsoft.com/office/drawing/2014/main" id="{5DF693A2-F34F-3A85-345D-FD203528E8F5}"/>
              </a:ext>
            </a:extLst>
          </p:cNvPr>
          <p:cNvSpPr txBox="1"/>
          <p:nvPr/>
        </p:nvSpPr>
        <p:spPr>
          <a:xfrm>
            <a:off x="336331" y="6208613"/>
            <a:ext cx="11519338" cy="461665"/>
          </a:xfrm>
          <a:prstGeom prst="rect">
            <a:avLst/>
          </a:prstGeom>
          <a:noFill/>
        </p:spPr>
        <p:txBody>
          <a:bodyPr wrap="square">
            <a:spAutoFit/>
          </a:bodyPr>
          <a:lstStyle/>
          <a:p>
            <a:r>
              <a:rPr lang="en-US" sz="800" dirty="0">
                <a:latin typeface="Calibri" panose="020F0502020204030204" pitchFamily="34" charset="0"/>
                <a:cs typeface="Calibri" panose="020F0502020204030204" pitchFamily="34" charset="0"/>
              </a:rPr>
              <a:t>Kurt Taylor*, Sophie Eastwood*, </a:t>
            </a:r>
            <a:r>
              <a:rPr lang="en-US" sz="800" dirty="0" err="1">
                <a:latin typeface="Calibri" panose="020F0502020204030204" pitchFamily="34" charset="0"/>
                <a:cs typeface="Calibri" panose="020F0502020204030204" pitchFamily="34" charset="0"/>
              </a:rPr>
              <a:t>Venexia</a:t>
            </a:r>
            <a:r>
              <a:rPr lang="en-US" sz="800" dirty="0">
                <a:latin typeface="Calibri" panose="020F0502020204030204" pitchFamily="34" charset="0"/>
                <a:cs typeface="Calibri" panose="020F0502020204030204" pitchFamily="34" charset="0"/>
              </a:rPr>
              <a:t> Walker*, Genevieve </a:t>
            </a:r>
            <a:r>
              <a:rPr lang="en-US" sz="800" dirty="0" err="1">
                <a:latin typeface="Calibri" panose="020F0502020204030204" pitchFamily="34" charset="0"/>
                <a:cs typeface="Calibri" panose="020F0502020204030204" pitchFamily="34" charset="0"/>
              </a:rPr>
              <a:t>Cezard</a:t>
            </a:r>
            <a:r>
              <a:rPr lang="en-US" sz="800" dirty="0">
                <a:latin typeface="Calibri" panose="020F0502020204030204" pitchFamily="34" charset="0"/>
                <a:cs typeface="Calibri" panose="020F0502020204030204" pitchFamily="34" charset="0"/>
              </a:rPr>
              <a:t>, Rochelle Knight, Marwa Al Arab, </a:t>
            </a:r>
            <a:r>
              <a:rPr lang="en-US" sz="800" dirty="0" err="1">
                <a:latin typeface="Calibri" panose="020F0502020204030204" pitchFamily="34" charset="0"/>
                <a:cs typeface="Calibri" panose="020F0502020204030204" pitchFamily="34" charset="0"/>
              </a:rPr>
              <a:t>Yinghui</a:t>
            </a:r>
            <a:r>
              <a:rPr lang="en-US" sz="800" dirty="0">
                <a:latin typeface="Calibri" panose="020F0502020204030204" pitchFamily="34" charset="0"/>
                <a:cs typeface="Calibri" panose="020F0502020204030204" pitchFamily="34" charset="0"/>
              </a:rPr>
              <a:t> Wei, Elsie M F Horne, Lucy Teece, Harriet Forbes, Alex Walker, Louis Fisher, Jon Massey , Lisa E M Hopcroft, Tom Palmer, Jose </a:t>
            </a:r>
            <a:r>
              <a:rPr lang="en-US" sz="800" dirty="0" err="1">
                <a:latin typeface="Calibri" panose="020F0502020204030204" pitchFamily="34" charset="0"/>
                <a:cs typeface="Calibri" panose="020F0502020204030204" pitchFamily="34" charset="0"/>
              </a:rPr>
              <a:t>Cuitun</a:t>
            </a:r>
            <a:r>
              <a:rPr lang="en-US" sz="800" dirty="0">
                <a:latin typeface="Calibri" panose="020F0502020204030204" pitchFamily="34" charset="0"/>
                <a:cs typeface="Calibri" panose="020F0502020204030204" pitchFamily="34" charset="0"/>
              </a:rPr>
              <a:t> Coronado, Samantha Ip, Simon Davy, Iain Dillingham, Caroline Morton, Felix Greaves, John Macleod, Ben Goldacre, Angela Wood, Nishi Chaturvedi†, Jonathan A C Sterne†, Rachel Denholm†, on behalf of the Longitudinal Health and Wellbeing and Data and Connectivity UK COVID-19 National Core Studies, CONVALESCENCE study, and the </a:t>
            </a:r>
            <a:r>
              <a:rPr lang="en-US" sz="800" dirty="0" err="1">
                <a:latin typeface="Calibri" panose="020F0502020204030204" pitchFamily="34" charset="0"/>
                <a:cs typeface="Calibri" panose="020F0502020204030204" pitchFamily="34" charset="0"/>
              </a:rPr>
              <a:t>OpenSAFELY</a:t>
            </a:r>
            <a:r>
              <a:rPr lang="en-US" sz="800" dirty="0">
                <a:latin typeface="Calibri" panose="020F0502020204030204" pitchFamily="34" charset="0"/>
                <a:cs typeface="Calibri" panose="020F0502020204030204" pitchFamily="34" charset="0"/>
              </a:rPr>
              <a:t> collaborative</a:t>
            </a:r>
          </a:p>
        </p:txBody>
      </p:sp>
    </p:spTree>
    <p:extLst>
      <p:ext uri="{BB962C8B-B14F-4D97-AF65-F5344CB8AC3E}">
        <p14:creationId xmlns:p14="http://schemas.microsoft.com/office/powerpoint/2010/main" val="214098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3DC2C-3FF1-28DC-9309-88DDA4BDC3D2}"/>
              </a:ext>
            </a:extLst>
          </p:cNvPr>
          <p:cNvSpPr>
            <a:spLocks noGrp="1"/>
          </p:cNvSpPr>
          <p:nvPr>
            <p:ph idx="1"/>
          </p:nvPr>
        </p:nvSpPr>
        <p:spPr>
          <a:xfrm>
            <a:off x="893618" y="1715784"/>
            <a:ext cx="10534922" cy="3798048"/>
          </a:xfrm>
        </p:spPr>
        <p:txBody>
          <a:bodyPr>
            <a:normAutofit/>
          </a:bodyPr>
          <a:lstStyle/>
          <a:p>
            <a:pPr marL="182880" indent="-457200"/>
            <a:r>
              <a:rPr lang="en-US" dirty="0">
                <a:latin typeface="Calibri" panose="020F0502020204030204" pitchFamily="34" charset="0"/>
                <a:cs typeface="Calibri" panose="020F0502020204030204" pitchFamily="34" charset="0"/>
              </a:rPr>
              <a:t>Elevated incidence of type 2 diabetes after COVID-19 is greater, and persists for longer, in people who were hospitalized with COVID-19 than in those who were not, and is markedly less apparent in people who have been vaccinated against COVID-19. </a:t>
            </a:r>
          </a:p>
          <a:p>
            <a:pPr marL="182880" indent="-457200"/>
            <a:r>
              <a:rPr lang="en-US" dirty="0">
                <a:latin typeface="Calibri" panose="020F0502020204030204" pitchFamily="34" charset="0"/>
                <a:cs typeface="Calibri" panose="020F0502020204030204" pitchFamily="34" charset="0"/>
              </a:rPr>
              <a:t>Testing for type 2 diabetes after severe COVID-19 and the promotion of vaccination are important tools in addressing this public health problem. </a:t>
            </a:r>
          </a:p>
        </p:txBody>
      </p:sp>
      <p:sp>
        <p:nvSpPr>
          <p:cNvPr id="4" name="TextBox 3">
            <a:extLst>
              <a:ext uri="{FF2B5EF4-FFF2-40B4-BE49-F238E27FC236}">
                <a16:creationId xmlns:a16="http://schemas.microsoft.com/office/drawing/2014/main" id="{FDAFE4E5-3077-5945-7892-5378A12D0ACE}"/>
              </a:ext>
            </a:extLst>
          </p:cNvPr>
          <p:cNvSpPr txBox="1"/>
          <p:nvPr/>
        </p:nvSpPr>
        <p:spPr>
          <a:xfrm>
            <a:off x="712806" y="190006"/>
            <a:ext cx="10766388" cy="646331"/>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INTERPRETATION </a:t>
            </a:r>
          </a:p>
        </p:txBody>
      </p:sp>
      <p:sp>
        <p:nvSpPr>
          <p:cNvPr id="6" name="TextBox 5">
            <a:extLst>
              <a:ext uri="{FF2B5EF4-FFF2-40B4-BE49-F238E27FC236}">
                <a16:creationId xmlns:a16="http://schemas.microsoft.com/office/drawing/2014/main" id="{5DF693A2-F34F-3A85-345D-FD203528E8F5}"/>
              </a:ext>
            </a:extLst>
          </p:cNvPr>
          <p:cNvSpPr txBox="1"/>
          <p:nvPr/>
        </p:nvSpPr>
        <p:spPr>
          <a:xfrm>
            <a:off x="336331" y="6208613"/>
            <a:ext cx="11519338" cy="461665"/>
          </a:xfrm>
          <a:prstGeom prst="rect">
            <a:avLst/>
          </a:prstGeom>
          <a:noFill/>
        </p:spPr>
        <p:txBody>
          <a:bodyPr wrap="square">
            <a:spAutoFit/>
          </a:bodyPr>
          <a:lstStyle/>
          <a:p>
            <a:r>
              <a:rPr lang="en-US" sz="800" dirty="0">
                <a:latin typeface="Calibri" panose="020F0502020204030204" pitchFamily="34" charset="0"/>
                <a:cs typeface="Calibri" panose="020F0502020204030204" pitchFamily="34" charset="0"/>
              </a:rPr>
              <a:t>Kurt Taylor*, Sophie Eastwood*, </a:t>
            </a:r>
            <a:r>
              <a:rPr lang="en-US" sz="800" dirty="0" err="1">
                <a:latin typeface="Calibri" panose="020F0502020204030204" pitchFamily="34" charset="0"/>
                <a:cs typeface="Calibri" panose="020F0502020204030204" pitchFamily="34" charset="0"/>
              </a:rPr>
              <a:t>Venexia</a:t>
            </a:r>
            <a:r>
              <a:rPr lang="en-US" sz="800" dirty="0">
                <a:latin typeface="Calibri" panose="020F0502020204030204" pitchFamily="34" charset="0"/>
                <a:cs typeface="Calibri" panose="020F0502020204030204" pitchFamily="34" charset="0"/>
              </a:rPr>
              <a:t> Walker*, Genevieve </a:t>
            </a:r>
            <a:r>
              <a:rPr lang="en-US" sz="800" dirty="0" err="1">
                <a:latin typeface="Calibri" panose="020F0502020204030204" pitchFamily="34" charset="0"/>
                <a:cs typeface="Calibri" panose="020F0502020204030204" pitchFamily="34" charset="0"/>
              </a:rPr>
              <a:t>Cezard</a:t>
            </a:r>
            <a:r>
              <a:rPr lang="en-US" sz="800" dirty="0">
                <a:latin typeface="Calibri" panose="020F0502020204030204" pitchFamily="34" charset="0"/>
                <a:cs typeface="Calibri" panose="020F0502020204030204" pitchFamily="34" charset="0"/>
              </a:rPr>
              <a:t>, Rochelle Knight, Marwa Al Arab, </a:t>
            </a:r>
            <a:r>
              <a:rPr lang="en-US" sz="800" dirty="0" err="1">
                <a:latin typeface="Calibri" panose="020F0502020204030204" pitchFamily="34" charset="0"/>
                <a:cs typeface="Calibri" panose="020F0502020204030204" pitchFamily="34" charset="0"/>
              </a:rPr>
              <a:t>Yinghui</a:t>
            </a:r>
            <a:r>
              <a:rPr lang="en-US" sz="800" dirty="0">
                <a:latin typeface="Calibri" panose="020F0502020204030204" pitchFamily="34" charset="0"/>
                <a:cs typeface="Calibri" panose="020F0502020204030204" pitchFamily="34" charset="0"/>
              </a:rPr>
              <a:t> Wei, Elsie M F Horne, Lucy Teece, Harriet Forbes, Alex Walker, Louis Fisher, Jon Massey , Lisa E M Hopcroft, Tom Palmer, Jose </a:t>
            </a:r>
            <a:r>
              <a:rPr lang="en-US" sz="800" dirty="0" err="1">
                <a:latin typeface="Calibri" panose="020F0502020204030204" pitchFamily="34" charset="0"/>
                <a:cs typeface="Calibri" panose="020F0502020204030204" pitchFamily="34" charset="0"/>
              </a:rPr>
              <a:t>Cuitun</a:t>
            </a:r>
            <a:r>
              <a:rPr lang="en-US" sz="800" dirty="0">
                <a:latin typeface="Calibri" panose="020F0502020204030204" pitchFamily="34" charset="0"/>
                <a:cs typeface="Calibri" panose="020F0502020204030204" pitchFamily="34" charset="0"/>
              </a:rPr>
              <a:t> Coronado, Samantha Ip, Simon Davy, Iain Dillingham, Caroline Morton, Felix Greaves, John Macleod, Ben Goldacre, Angela Wood, Nishi Chaturvedi†, Jonathan A C Sterne†, Rachel Denholm†, on behalf of the Longitudinal Health and Wellbeing and Data and Connectivity UK COVID-19 National Core Studies, CONVALESCENCE study, and the </a:t>
            </a:r>
            <a:r>
              <a:rPr lang="en-US" sz="800" dirty="0" err="1">
                <a:latin typeface="Calibri" panose="020F0502020204030204" pitchFamily="34" charset="0"/>
                <a:cs typeface="Calibri" panose="020F0502020204030204" pitchFamily="34" charset="0"/>
              </a:rPr>
              <a:t>OpenSAFELY</a:t>
            </a:r>
            <a:r>
              <a:rPr lang="en-US" sz="800" dirty="0">
                <a:latin typeface="Calibri" panose="020F0502020204030204" pitchFamily="34" charset="0"/>
                <a:cs typeface="Calibri" panose="020F0502020204030204" pitchFamily="34" charset="0"/>
              </a:rPr>
              <a:t> collaborative</a:t>
            </a:r>
          </a:p>
        </p:txBody>
      </p:sp>
    </p:spTree>
    <p:extLst>
      <p:ext uri="{BB962C8B-B14F-4D97-AF65-F5344CB8AC3E}">
        <p14:creationId xmlns:p14="http://schemas.microsoft.com/office/powerpoint/2010/main" val="96773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4AFB2-23DC-E40C-3767-8B4877B8FD66}"/>
              </a:ext>
            </a:extLst>
          </p:cNvPr>
          <p:cNvSpPr>
            <a:spLocks noGrp="1"/>
          </p:cNvSpPr>
          <p:nvPr>
            <p:ph type="title"/>
          </p:nvPr>
        </p:nvSpPr>
        <p:spPr>
          <a:xfrm>
            <a:off x="685800" y="1404382"/>
            <a:ext cx="3231314" cy="3447018"/>
          </a:xfrm>
        </p:spPr>
        <p:txBody>
          <a:bodyPr vert="horz" lIns="91440" tIns="45720" rIns="91440" bIns="45720" rtlCol="0" anchor="b">
            <a:normAutofit/>
          </a:bodyPr>
          <a:lstStyle/>
          <a:p>
            <a:pPr algn="ctr"/>
            <a:r>
              <a:rPr lang="en-US" sz="2400" b="1" kern="1200" dirty="0">
                <a:solidFill>
                  <a:schemeClr val="tx1">
                    <a:lumMod val="65000"/>
                    <a:lumOff val="35000"/>
                  </a:schemeClr>
                </a:solidFill>
                <a:latin typeface="+mj-lt"/>
                <a:ea typeface="+mj-ea"/>
                <a:cs typeface="+mj-cs"/>
              </a:rPr>
              <a:t>Incidence of diabetes after SARS-CoV-2 infection in England and the implications of COVID-19 vaccination: a retrospective cohort study of 16 million people </a:t>
            </a:r>
          </a:p>
        </p:txBody>
      </p:sp>
      <p:sp>
        <p:nvSpPr>
          <p:cNvPr id="11" name="Rectangle 10">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 name="Picture 3" descr="A chart of a number of events&#10;&#10;Description automatically generated with medium confidence">
            <a:extLst>
              <a:ext uri="{FF2B5EF4-FFF2-40B4-BE49-F238E27FC236}">
                <a16:creationId xmlns:a16="http://schemas.microsoft.com/office/drawing/2014/main" id="{97AF0094-A477-4FF3-032C-55F50D4BB3D8}"/>
              </a:ext>
            </a:extLst>
          </p:cNvPr>
          <p:cNvPicPr>
            <a:picLocks noChangeAspect="1"/>
          </p:cNvPicPr>
          <p:nvPr/>
        </p:nvPicPr>
        <p:blipFill>
          <a:blip r:embed="rId2"/>
          <a:stretch>
            <a:fillRect/>
          </a:stretch>
        </p:blipFill>
        <p:spPr>
          <a:xfrm>
            <a:off x="5499100" y="184352"/>
            <a:ext cx="6007099" cy="6459249"/>
          </a:xfrm>
          <a:prstGeom prst="rect">
            <a:avLst/>
          </a:prstGeom>
        </p:spPr>
      </p:pic>
    </p:spTree>
    <p:extLst>
      <p:ext uri="{BB962C8B-B14F-4D97-AF65-F5344CB8AC3E}">
        <p14:creationId xmlns:p14="http://schemas.microsoft.com/office/powerpoint/2010/main" val="227420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E8A1-696C-B53C-9822-19FFA5557DEA}"/>
              </a:ext>
            </a:extLst>
          </p:cNvPr>
          <p:cNvSpPr>
            <a:spLocks noGrp="1"/>
          </p:cNvSpPr>
          <p:nvPr>
            <p:ph type="title"/>
          </p:nvPr>
        </p:nvSpPr>
        <p:spPr/>
        <p:txBody>
          <a:bodyPr>
            <a:normAutofit/>
          </a:bodyPr>
          <a:lstStyle/>
          <a:p>
            <a:pPr algn="ctr"/>
            <a:r>
              <a:rPr lang="en-US" sz="3600" b="1" i="0" u="none" strike="noStrike" dirty="0">
                <a:solidFill>
                  <a:srgbClr val="222222"/>
                </a:solidFill>
                <a:effectLst/>
                <a:latin typeface="Calibri" panose="020F0502020204030204" pitchFamily="34" charset="0"/>
                <a:cs typeface="Calibri" panose="020F0502020204030204" pitchFamily="34" charset="0"/>
              </a:rPr>
              <a:t>Fatal SARS-CoV-2 Infection among Children, Japan, January–September 2022</a:t>
            </a:r>
            <a:endParaRPr lang="en-US"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CB1C9B6-34D0-87DB-65E0-60B089FE9A72}"/>
              </a:ext>
            </a:extLst>
          </p:cNvPr>
          <p:cNvSpPr>
            <a:spLocks noGrp="1"/>
          </p:cNvSpPr>
          <p:nvPr>
            <p:ph idx="1"/>
          </p:nvPr>
        </p:nvSpPr>
        <p:spPr/>
        <p:txBody>
          <a:bodyPr>
            <a:normAutofit/>
          </a:bodyPr>
          <a:lstStyle/>
          <a:p>
            <a:pPr algn="l"/>
            <a:r>
              <a:rPr lang="en-US" b="1" i="0" u="none" strike="noStrike" dirty="0">
                <a:solidFill>
                  <a:srgbClr val="000000"/>
                </a:solidFill>
                <a:effectLst/>
                <a:latin typeface="Calibri" panose="020F0502020204030204" pitchFamily="34" charset="0"/>
                <a:cs typeface="Calibri" panose="020F0502020204030204" pitchFamily="34" charset="0"/>
              </a:rPr>
              <a:t>Objective</a:t>
            </a:r>
          </a:p>
          <a:p>
            <a:pPr lvl="1"/>
            <a:r>
              <a:rPr lang="en-US" b="0" i="0" u="none" strike="noStrike" dirty="0">
                <a:solidFill>
                  <a:srgbClr val="000000"/>
                </a:solidFill>
                <a:effectLst/>
                <a:latin typeface="Calibri" panose="020F0502020204030204" pitchFamily="34" charset="0"/>
                <a:cs typeface="Calibri" panose="020F0502020204030204" pitchFamily="34" charset="0"/>
              </a:rPr>
              <a:t>To determine the characteristics of pediatric patients 0–19 years of age who died after onset of SARS-CoV-2 infection in Japan during 1/1–9/30, 2022</a:t>
            </a:r>
            <a:br>
              <a:rPr lang="en-US" b="0" i="0" u="none" strike="noStrike" dirty="0">
                <a:solidFill>
                  <a:srgbClr val="000000"/>
                </a:solidFill>
                <a:effectLst/>
                <a:latin typeface="Calibri" panose="020F0502020204030204" pitchFamily="34" charset="0"/>
                <a:cs typeface="Calibri" panose="020F0502020204030204" pitchFamily="34" charset="0"/>
              </a:rPr>
            </a:br>
            <a:endParaRPr lang="en-US" b="0" i="0" u="none" strike="noStrike" dirty="0">
              <a:solidFill>
                <a:srgbClr val="000000"/>
              </a:solidFill>
              <a:effectLst/>
              <a:latin typeface="Calibri" panose="020F0502020204030204" pitchFamily="34" charset="0"/>
              <a:cs typeface="Calibri" panose="020F0502020204030204" pitchFamily="34" charset="0"/>
            </a:endParaRPr>
          </a:p>
          <a:p>
            <a:r>
              <a:rPr lang="en-US" b="1" i="0" u="none" strike="noStrike" dirty="0">
                <a:solidFill>
                  <a:srgbClr val="000000"/>
                </a:solidFill>
                <a:effectLst/>
                <a:latin typeface="Calibri" panose="020F0502020204030204" pitchFamily="34" charset="0"/>
                <a:cs typeface="Calibri" panose="020F0502020204030204" pitchFamily="34" charset="0"/>
              </a:rPr>
              <a:t>Methods</a:t>
            </a:r>
          </a:p>
          <a:p>
            <a:pPr lvl="1"/>
            <a:r>
              <a:rPr lang="en-US" b="0" i="0" u="none" strike="noStrike" dirty="0">
                <a:solidFill>
                  <a:srgbClr val="000000"/>
                </a:solidFill>
                <a:effectLst/>
                <a:latin typeface="Calibri" panose="020F0502020204030204" pitchFamily="34" charset="0"/>
                <a:cs typeface="Calibri" panose="020F0502020204030204" pitchFamily="34" charset="0"/>
              </a:rPr>
              <a:t>Multiple sources reviewed</a:t>
            </a:r>
          </a:p>
          <a:p>
            <a:pPr lvl="1"/>
            <a:r>
              <a:rPr lang="en-US" b="0" i="0" u="none" strike="noStrike" dirty="0">
                <a:solidFill>
                  <a:srgbClr val="000000"/>
                </a:solidFill>
                <a:effectLst/>
                <a:latin typeface="Calibri" panose="020F0502020204030204" pitchFamily="34" charset="0"/>
                <a:cs typeface="Calibri" panose="020F0502020204030204" pitchFamily="34" charset="0"/>
              </a:rPr>
              <a:t>62 cases identified</a:t>
            </a:r>
          </a:p>
          <a:p>
            <a:pPr lvl="1"/>
            <a:r>
              <a:rPr lang="en-US" b="0" i="0" u="none" strike="noStrike" dirty="0">
                <a:solidFill>
                  <a:srgbClr val="000000"/>
                </a:solidFill>
                <a:effectLst/>
                <a:latin typeface="Calibri" panose="020F0502020204030204" pitchFamily="34" charset="0"/>
                <a:cs typeface="Calibri" panose="020F0502020204030204" pitchFamily="34" charset="0"/>
              </a:rPr>
              <a:t>Detailed information from medical records and death certificates collected, and conducted interviews</a:t>
            </a:r>
          </a:p>
        </p:txBody>
      </p:sp>
      <p:sp>
        <p:nvSpPr>
          <p:cNvPr id="4" name="TextBox 3">
            <a:extLst>
              <a:ext uri="{FF2B5EF4-FFF2-40B4-BE49-F238E27FC236}">
                <a16:creationId xmlns:a16="http://schemas.microsoft.com/office/drawing/2014/main" id="{B28CC996-FEFB-C627-9C33-00B307CF7ECF}"/>
              </a:ext>
            </a:extLst>
          </p:cNvPr>
          <p:cNvSpPr txBox="1"/>
          <p:nvPr/>
        </p:nvSpPr>
        <p:spPr>
          <a:xfrm>
            <a:off x="2028496" y="6123543"/>
            <a:ext cx="83977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Emerging Infectious Diseases • </a:t>
            </a:r>
            <a:r>
              <a:rPr kumimoji="0" lang="en-US" sz="1800" b="0" i="0" u="none" strike="noStrike" kern="1200" cap="none" spc="0" normalizeH="0" baseline="0" noProof="0" dirty="0" err="1">
                <a:ln>
                  <a:noFill/>
                </a:ln>
                <a:solidFill>
                  <a:prstClr val="black"/>
                </a:solidFill>
                <a:effectLst/>
                <a:uLnTx/>
                <a:uFillTx/>
                <a:latin typeface="Helvetica" pitchFamily="2" charset="0"/>
                <a:ea typeface="+mn-ea"/>
                <a:cs typeface="+mn-cs"/>
              </a:rPr>
              <a:t>www.cdc.gov</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Helvetica" pitchFamily="2" charset="0"/>
                <a:ea typeface="+mn-ea"/>
                <a:cs typeface="+mn-cs"/>
              </a:rPr>
              <a:t>eid</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 • Vol. 30, No. 8, August 2024</a:t>
            </a:r>
          </a:p>
        </p:txBody>
      </p:sp>
    </p:spTree>
    <p:extLst>
      <p:ext uri="{BB962C8B-B14F-4D97-AF65-F5344CB8AC3E}">
        <p14:creationId xmlns:p14="http://schemas.microsoft.com/office/powerpoint/2010/main" val="77948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E8A1-696C-B53C-9822-19FFA5557DEA}"/>
              </a:ext>
            </a:extLst>
          </p:cNvPr>
          <p:cNvSpPr>
            <a:spLocks noGrp="1"/>
          </p:cNvSpPr>
          <p:nvPr>
            <p:ph type="title"/>
          </p:nvPr>
        </p:nvSpPr>
        <p:spPr/>
        <p:txBody>
          <a:bodyPr>
            <a:normAutofit/>
          </a:bodyPr>
          <a:lstStyle/>
          <a:p>
            <a:pPr algn="ctr"/>
            <a:r>
              <a:rPr lang="en-US" sz="3600" b="1" i="0" u="none" strike="noStrike" dirty="0">
                <a:solidFill>
                  <a:srgbClr val="222222"/>
                </a:solidFill>
                <a:effectLst/>
                <a:latin typeface="Calibri" panose="020F0502020204030204" pitchFamily="34" charset="0"/>
                <a:cs typeface="Calibri" panose="020F0502020204030204" pitchFamily="34" charset="0"/>
              </a:rPr>
              <a:t>Fatal SARS-CoV-2 Infection among Children, Japan, January–September 2022: RESULTS </a:t>
            </a:r>
            <a:endParaRPr lang="en-US"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CB1C9B6-34D0-87DB-65E0-60B089FE9A72}"/>
              </a:ext>
            </a:extLst>
          </p:cNvPr>
          <p:cNvSpPr>
            <a:spLocks noGrp="1"/>
          </p:cNvSpPr>
          <p:nvPr>
            <p:ph idx="1"/>
          </p:nvPr>
        </p:nvSpPr>
        <p:spPr>
          <a:xfrm>
            <a:off x="838200" y="1825626"/>
            <a:ext cx="10515600" cy="3324444"/>
          </a:xfrm>
        </p:spPr>
        <p:txBody>
          <a:bodyPr>
            <a:normAutofit fontScale="77500" lnSpcReduction="20000"/>
          </a:bodyPr>
          <a:lstStyle/>
          <a:p>
            <a:r>
              <a:rPr lang="en-US" b="1" i="0" u="none" strike="noStrike" dirty="0">
                <a:solidFill>
                  <a:srgbClr val="000000"/>
                </a:solidFill>
                <a:effectLst/>
                <a:latin typeface="Calibri" panose="020F0502020204030204" pitchFamily="34" charset="0"/>
                <a:cs typeface="Calibri" panose="020F0502020204030204" pitchFamily="34" charset="0"/>
              </a:rPr>
              <a:t>Patients evaluated</a:t>
            </a:r>
          </a:p>
          <a:p>
            <a:pPr lvl="1"/>
            <a:r>
              <a:rPr lang="en-US" b="0" i="0" u="none" strike="noStrike" dirty="0">
                <a:solidFill>
                  <a:srgbClr val="000000"/>
                </a:solidFill>
                <a:effectLst/>
                <a:latin typeface="Calibri" panose="020F0502020204030204" pitchFamily="34" charset="0"/>
                <a:cs typeface="Calibri" panose="020F0502020204030204" pitchFamily="34" charset="0"/>
              </a:rPr>
              <a:t>53 patients with detailed information and 46 patients with internal causes of death </a:t>
            </a:r>
          </a:p>
          <a:p>
            <a:r>
              <a:rPr lang="en-US" b="1" i="0" u="none" strike="noStrike" dirty="0">
                <a:solidFill>
                  <a:srgbClr val="000000"/>
                </a:solidFill>
                <a:effectLst/>
                <a:latin typeface="Calibri" panose="020F0502020204030204" pitchFamily="34" charset="0"/>
                <a:cs typeface="Calibri" panose="020F0502020204030204" pitchFamily="34" charset="0"/>
              </a:rPr>
              <a:t>Demographics: </a:t>
            </a:r>
          </a:p>
          <a:p>
            <a:pPr lvl="1"/>
            <a:r>
              <a:rPr lang="en-US" b="0" i="0" u="none" strike="noStrike" dirty="0">
                <a:solidFill>
                  <a:srgbClr val="000000"/>
                </a:solidFill>
                <a:effectLst/>
                <a:latin typeface="Calibri" panose="020F0502020204030204" pitchFamily="34" charset="0"/>
                <a:cs typeface="Calibri" panose="020F0502020204030204" pitchFamily="34" charset="0"/>
              </a:rPr>
              <a:t>15% were &lt;1 year of age, 59% had no underlying disease, and 88% eligible for vaccination were unvaccinated. </a:t>
            </a:r>
          </a:p>
          <a:p>
            <a:r>
              <a:rPr lang="en-US" b="1" i="0" u="none" strike="noStrike" dirty="0">
                <a:solidFill>
                  <a:srgbClr val="000000"/>
                </a:solidFill>
                <a:effectLst/>
                <a:latin typeface="Calibri" panose="020F0502020204030204" pitchFamily="34" charset="0"/>
                <a:cs typeface="Calibri" panose="020F0502020204030204" pitchFamily="34" charset="0"/>
              </a:rPr>
              <a:t>Clinical presentation: </a:t>
            </a:r>
          </a:p>
          <a:p>
            <a:pPr lvl="1"/>
            <a:r>
              <a:rPr lang="en-US" b="0" i="0" u="none" strike="noStrike" dirty="0">
                <a:solidFill>
                  <a:srgbClr val="000000"/>
                </a:solidFill>
                <a:effectLst/>
                <a:latin typeface="Calibri" panose="020F0502020204030204" pitchFamily="34" charset="0"/>
                <a:cs typeface="Calibri" panose="020F0502020204030204" pitchFamily="34" charset="0"/>
              </a:rPr>
              <a:t>Non respiratory symptoms were more common than respiratory symptoms. </a:t>
            </a:r>
          </a:p>
          <a:p>
            <a:pPr lvl="1"/>
            <a:r>
              <a:rPr lang="en-US" b="0" i="0" u="none" strike="noStrike" dirty="0">
                <a:solidFill>
                  <a:srgbClr val="000000"/>
                </a:solidFill>
                <a:effectLst/>
                <a:latin typeface="Calibri" panose="020F0502020204030204" pitchFamily="34" charset="0"/>
                <a:cs typeface="Calibri" panose="020F0502020204030204" pitchFamily="34" charset="0"/>
              </a:rPr>
              <a:t>Out-of-hospital cardiac arrest affected 46% of patients,</a:t>
            </a:r>
          </a:p>
          <a:p>
            <a:pPr lvl="1"/>
            <a:r>
              <a:rPr lang="en-US" dirty="0">
                <a:solidFill>
                  <a:srgbClr val="000000"/>
                </a:solidFill>
                <a:latin typeface="Calibri" panose="020F0502020204030204" pitchFamily="34" charset="0"/>
                <a:cs typeface="Calibri" panose="020F0502020204030204" pitchFamily="34" charset="0"/>
              </a:rPr>
              <a:t>T</a:t>
            </a:r>
            <a:r>
              <a:rPr lang="en-US" b="0" i="0" u="none" strike="noStrike" dirty="0">
                <a:solidFill>
                  <a:srgbClr val="000000"/>
                </a:solidFill>
                <a:effectLst/>
                <a:latin typeface="Calibri" panose="020F0502020204030204" pitchFamily="34" charset="0"/>
                <a:cs typeface="Calibri" panose="020F0502020204030204" pitchFamily="34" charset="0"/>
              </a:rPr>
              <a:t>ime from symptom onset to death was &lt;7 days for 77%. </a:t>
            </a:r>
          </a:p>
          <a:p>
            <a:r>
              <a:rPr lang="en-US" b="1" i="0" u="none" strike="noStrike" dirty="0">
                <a:solidFill>
                  <a:srgbClr val="000000"/>
                </a:solidFill>
                <a:effectLst/>
                <a:latin typeface="Calibri" panose="020F0502020204030204" pitchFamily="34" charset="0"/>
                <a:cs typeface="Calibri" panose="020F0502020204030204" pitchFamily="34" charset="0"/>
              </a:rPr>
              <a:t>Main suspected causes of death were:</a:t>
            </a:r>
          </a:p>
          <a:p>
            <a:pPr lvl="1"/>
            <a:r>
              <a:rPr lang="en-US" b="0" i="0" u="none" strike="noStrike" dirty="0">
                <a:solidFill>
                  <a:srgbClr val="000000"/>
                </a:solidFill>
                <a:effectLst/>
                <a:latin typeface="Calibri" panose="020F0502020204030204" pitchFamily="34" charset="0"/>
                <a:cs typeface="Calibri" panose="020F0502020204030204" pitchFamily="34" charset="0"/>
              </a:rPr>
              <a:t>Central nervous system abnormalities (35%) and cardiac abnormalities (20%). </a:t>
            </a:r>
          </a:p>
          <a:p>
            <a:endParaRPr lang="en-US" dirty="0"/>
          </a:p>
        </p:txBody>
      </p:sp>
      <p:sp>
        <p:nvSpPr>
          <p:cNvPr id="5" name="TextBox 4">
            <a:extLst>
              <a:ext uri="{FF2B5EF4-FFF2-40B4-BE49-F238E27FC236}">
                <a16:creationId xmlns:a16="http://schemas.microsoft.com/office/drawing/2014/main" id="{602D822C-9A64-352B-CE1F-6461F0C2A6AD}"/>
              </a:ext>
            </a:extLst>
          </p:cNvPr>
          <p:cNvSpPr txBox="1"/>
          <p:nvPr/>
        </p:nvSpPr>
        <p:spPr>
          <a:xfrm>
            <a:off x="838200" y="5146872"/>
            <a:ext cx="10405241" cy="830997"/>
          </a:xfrm>
          <a:prstGeom prst="rect">
            <a:avLst/>
          </a:prstGeom>
          <a:solidFill>
            <a:srgbClr val="FF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recommend careful follow-up of pediatric patients after SARS-CoV-2 infection during the first week after symptom onset, regardless of underlying diseases.</a:t>
            </a:r>
          </a:p>
        </p:txBody>
      </p:sp>
      <p:sp>
        <p:nvSpPr>
          <p:cNvPr id="7" name="TextBox 6">
            <a:extLst>
              <a:ext uri="{FF2B5EF4-FFF2-40B4-BE49-F238E27FC236}">
                <a16:creationId xmlns:a16="http://schemas.microsoft.com/office/drawing/2014/main" id="{8BEDC47E-12B2-EB52-7D86-77226DD4BCC4}"/>
              </a:ext>
            </a:extLst>
          </p:cNvPr>
          <p:cNvSpPr txBox="1"/>
          <p:nvPr/>
        </p:nvSpPr>
        <p:spPr>
          <a:xfrm>
            <a:off x="2028496" y="6123543"/>
            <a:ext cx="83977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Emerging Infectious Diseases • </a:t>
            </a:r>
            <a:r>
              <a:rPr kumimoji="0" lang="en-US" sz="1800" b="0" i="0" u="none" strike="noStrike" kern="1200" cap="none" spc="0" normalizeH="0" baseline="0" noProof="0" dirty="0" err="1">
                <a:ln>
                  <a:noFill/>
                </a:ln>
                <a:solidFill>
                  <a:prstClr val="black"/>
                </a:solidFill>
                <a:effectLst/>
                <a:uLnTx/>
                <a:uFillTx/>
                <a:latin typeface="Helvetica" pitchFamily="2" charset="0"/>
                <a:ea typeface="+mn-ea"/>
                <a:cs typeface="+mn-cs"/>
              </a:rPr>
              <a:t>www.cdc.gov</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Helvetica" pitchFamily="2" charset="0"/>
                <a:ea typeface="+mn-ea"/>
                <a:cs typeface="+mn-cs"/>
              </a:rPr>
              <a:t>eid</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 • Vol. 30, No. 8, August 2024</a:t>
            </a:r>
          </a:p>
        </p:txBody>
      </p:sp>
    </p:spTree>
    <p:extLst>
      <p:ext uri="{BB962C8B-B14F-4D97-AF65-F5344CB8AC3E}">
        <p14:creationId xmlns:p14="http://schemas.microsoft.com/office/powerpoint/2010/main" val="253950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651000" y="127000"/>
            <a:ext cx="889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pic>
        <p:nvPicPr>
          <p:cNvPr id="3" name="New picture"/>
          <p:cNvPicPr/>
          <p:nvPr/>
        </p:nvPicPr>
        <p:blipFill>
          <a:blip r:embed="rId2"/>
          <a:srcRect/>
          <a:stretch>
            <a:fillRect/>
          </a:stretch>
        </p:blipFill>
        <p:spPr>
          <a:xfrm>
            <a:off x="1108363" y="900546"/>
            <a:ext cx="9432637" cy="4433454"/>
          </a:xfrm>
          <a:prstGeom prst="rect">
            <a:avLst/>
          </a:prstGeom>
          <a:noFill/>
          <a:ln>
            <a:noFill/>
          </a:ln>
        </p:spPr>
      </p:pic>
      <p:sp>
        <p:nvSpPr>
          <p:cNvPr id="4" name="New shape"/>
          <p:cNvSpPr/>
          <p:nvPr/>
        </p:nvSpPr>
        <p:spPr>
          <a:xfrm>
            <a:off x="623455" y="5225365"/>
            <a:ext cx="11346872"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Patient selection in study of fatal SARS-CoV-2 infection among children, Japan, January–September 2022. CNS, central nervous system.</a:t>
            </a:r>
          </a:p>
        </p:txBody>
      </p:sp>
      <p:sp>
        <p:nvSpPr>
          <p:cNvPr id="5" name="New shape"/>
          <p:cNvSpPr/>
          <p:nvPr/>
        </p:nvSpPr>
        <p:spPr>
          <a:xfrm>
            <a:off x="1651000" y="6223000"/>
            <a:ext cx="889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110004020202020204"/>
                <a:ea typeface="+mn-ea"/>
                <a:cs typeface="+mn-cs"/>
              </a:rPr>
              <a:t>Mitsushima S, Yahata Y, Tsuchihashi Y, Ikenoue C, Fukusumi M, Otake S, et al. Fatal SARS-CoV-2 Infection among Children, Japan, January–September 2022. Emerg Infect Dis. 2024;30(8):1589-1598. https://doi.org/10.3201/eid3008.240031</a:t>
            </a:r>
          </a:p>
        </p:txBody>
      </p:sp>
      <p:sp>
        <p:nvSpPr>
          <p:cNvPr id="7" name="TextBox 6">
            <a:extLst>
              <a:ext uri="{FF2B5EF4-FFF2-40B4-BE49-F238E27FC236}">
                <a16:creationId xmlns:a16="http://schemas.microsoft.com/office/drawing/2014/main" id="{BD5127A4-B67C-9E4C-B63A-7FCE5ADBC73A}"/>
              </a:ext>
            </a:extLst>
          </p:cNvPr>
          <p:cNvSpPr txBox="1"/>
          <p:nvPr/>
        </p:nvSpPr>
        <p:spPr>
          <a:xfrm>
            <a:off x="124691" y="134034"/>
            <a:ext cx="11637818" cy="523220"/>
          </a:xfrm>
          <a:prstGeom prst="rect">
            <a:avLst/>
          </a:prstGeom>
          <a:noFill/>
        </p:spPr>
        <p:txBody>
          <a:bodyPr wrap="square">
            <a:spAutoFit/>
          </a:bodyPr>
          <a:lstStyle/>
          <a:p>
            <a:r>
              <a:rPr lang="en-US" sz="2800" b="1" i="0" u="none" strike="noStrike" dirty="0">
                <a:solidFill>
                  <a:srgbClr val="222222"/>
                </a:solidFill>
                <a:effectLst/>
                <a:latin typeface="Calibri" panose="020F0502020204030204" pitchFamily="34" charset="0"/>
                <a:cs typeface="Calibri" panose="020F0502020204030204" pitchFamily="34" charset="0"/>
              </a:rPr>
              <a:t>Fatal SARS-CoV-2 Infection among Children, Japan, January–September 2022</a:t>
            </a:r>
            <a:endParaRPr lang="en-US" sz="2800" dirty="0"/>
          </a:p>
        </p:txBody>
      </p:sp>
    </p:spTree>
    <p:extLst>
      <p:ext uri="{BB962C8B-B14F-4D97-AF65-F5344CB8AC3E}">
        <p14:creationId xmlns:p14="http://schemas.microsoft.com/office/powerpoint/2010/main" val="220983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w picture"/>
          <p:cNvPicPr/>
          <p:nvPr/>
        </p:nvPicPr>
        <p:blipFill>
          <a:blip r:embed="rId2"/>
          <a:srcRect/>
          <a:stretch>
            <a:fillRect/>
          </a:stretch>
        </p:blipFill>
        <p:spPr>
          <a:xfrm>
            <a:off x="3505200" y="635000"/>
            <a:ext cx="4387850" cy="4948382"/>
          </a:xfrm>
          <a:prstGeom prst="rect">
            <a:avLst/>
          </a:prstGeom>
          <a:noFill/>
          <a:ln>
            <a:noFill/>
          </a:ln>
        </p:spPr>
      </p:pic>
      <p:sp>
        <p:nvSpPr>
          <p:cNvPr id="4" name="New shape"/>
          <p:cNvSpPr/>
          <p:nvPr/>
        </p:nvSpPr>
        <p:spPr>
          <a:xfrm>
            <a:off x="450273" y="5699780"/>
            <a:ext cx="11291454" cy="792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Distribution of symptoms before admission or death in outpatient settings in study of fatal SARS-CoV-2 infection among children, Japan, January–September 2022 (n = 46). Data account for multiple symptoms in some patients.</a:t>
            </a:r>
          </a:p>
        </p:txBody>
      </p:sp>
      <p:sp>
        <p:nvSpPr>
          <p:cNvPr id="5" name="New shape"/>
          <p:cNvSpPr/>
          <p:nvPr/>
        </p:nvSpPr>
        <p:spPr>
          <a:xfrm>
            <a:off x="1651000" y="6477000"/>
            <a:ext cx="889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Mitsushima</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S, Yahata Y, </a:t>
            </a: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Tsuchihashi</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Y, </a:t>
            </a: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Ikenoue</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C, </a:t>
            </a: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Fukusumi</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M, </a:t>
            </a: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Otake</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S, et al. Fatal SARS-CoV-2 Infection among Children, Japan, January–September 2022. </a:t>
            </a: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Emerg</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Infect Dis. 2024;30(8):1589-1598. https://</a:t>
            </a: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doi.org</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/10.3201/eid3008.240031</a:t>
            </a:r>
          </a:p>
        </p:txBody>
      </p:sp>
      <p:sp>
        <p:nvSpPr>
          <p:cNvPr id="6" name="TextBox 5">
            <a:extLst>
              <a:ext uri="{FF2B5EF4-FFF2-40B4-BE49-F238E27FC236}">
                <a16:creationId xmlns:a16="http://schemas.microsoft.com/office/drawing/2014/main" id="{0FDDCC43-EC66-5DA6-0E40-4CFF6B2B6D8E}"/>
              </a:ext>
            </a:extLst>
          </p:cNvPr>
          <p:cNvSpPr txBox="1"/>
          <p:nvPr/>
        </p:nvSpPr>
        <p:spPr>
          <a:xfrm>
            <a:off x="110836" y="0"/>
            <a:ext cx="11637818" cy="523220"/>
          </a:xfrm>
          <a:prstGeom prst="rect">
            <a:avLst/>
          </a:prstGeom>
          <a:noFill/>
        </p:spPr>
        <p:txBody>
          <a:bodyPr wrap="square">
            <a:spAutoFit/>
          </a:bodyPr>
          <a:lstStyle/>
          <a:p>
            <a:r>
              <a:rPr lang="en-US" sz="2800" b="1" i="0" u="none" strike="noStrike" dirty="0">
                <a:solidFill>
                  <a:srgbClr val="222222"/>
                </a:solidFill>
                <a:effectLst/>
                <a:latin typeface="Calibri" panose="020F0502020204030204" pitchFamily="34" charset="0"/>
                <a:cs typeface="Calibri" panose="020F0502020204030204" pitchFamily="34" charset="0"/>
              </a:rPr>
              <a:t>Fatal SARS-CoV-2 Infection among Children, Japan, January–September 2022</a:t>
            </a:r>
            <a:endParaRPr lang="en-US" sz="2800" dirty="0"/>
          </a:p>
        </p:txBody>
      </p:sp>
    </p:spTree>
    <p:extLst>
      <p:ext uri="{BB962C8B-B14F-4D97-AF65-F5344CB8AC3E}">
        <p14:creationId xmlns:p14="http://schemas.microsoft.com/office/powerpoint/2010/main" val="307168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3A8F-9252-6C2B-40A7-DE1419D10292}"/>
              </a:ext>
            </a:extLst>
          </p:cNvPr>
          <p:cNvSpPr>
            <a:spLocks noGrp="1"/>
          </p:cNvSpPr>
          <p:nvPr>
            <p:ph type="title"/>
          </p:nvPr>
        </p:nvSpPr>
        <p:spPr>
          <a:xfrm>
            <a:off x="0" y="365125"/>
            <a:ext cx="12192000" cy="1325563"/>
          </a:xfrm>
        </p:spPr>
        <p:txBody>
          <a:bodyPr>
            <a:noAutofit/>
          </a:bodyPr>
          <a:lstStyle/>
          <a:p>
            <a:pPr algn="ctr"/>
            <a:r>
              <a:rPr lang="en-US" sz="3600" b="1" i="0" u="none" strike="noStrike" dirty="0">
                <a:solidFill>
                  <a:srgbClr val="000000"/>
                </a:solidFill>
                <a:effectLst/>
                <a:latin typeface="Calibri" panose="020F0502020204030204" pitchFamily="34" charset="0"/>
                <a:cs typeface="Calibri" panose="020F0502020204030204" pitchFamily="34" charset="0"/>
              </a:rPr>
              <a:t>COVID-19 Vaccine Side Effects and Long-Term Neutralizing Antibody Response: </a:t>
            </a:r>
            <a:r>
              <a:rPr lang="en-US" sz="3600" b="0" i="0" u="none" strike="noStrike" dirty="0">
                <a:solidFill>
                  <a:srgbClr val="000000"/>
                </a:solidFill>
                <a:effectLst/>
                <a:latin typeface="Calibri" panose="020F0502020204030204" pitchFamily="34" charset="0"/>
                <a:cs typeface="Calibri" panose="020F0502020204030204" pitchFamily="34" charset="0"/>
              </a:rPr>
              <a:t>A Prospective Cohort Study</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F266282-E3C2-0F3F-D3E3-EBA6F8C8DAE7}"/>
              </a:ext>
            </a:extLst>
          </p:cNvPr>
          <p:cNvSpPr>
            <a:spLocks noGrp="1"/>
          </p:cNvSpPr>
          <p:nvPr>
            <p:ph idx="1"/>
          </p:nvPr>
        </p:nvSpPr>
        <p:spPr/>
        <p:txBody>
          <a:bodyPr>
            <a:normAutofit fontScale="77500" lnSpcReduction="20000"/>
          </a:bodyPr>
          <a:lstStyle/>
          <a:p>
            <a:r>
              <a:rPr lang="en-US" b="1" dirty="0">
                <a:solidFill>
                  <a:srgbClr val="000000"/>
                </a:solidFill>
                <a:effectLst/>
              </a:rPr>
              <a:t>Background:</a:t>
            </a:r>
          </a:p>
          <a:p>
            <a:pPr lvl="1"/>
            <a:r>
              <a:rPr lang="en-US" dirty="0">
                <a:effectLst/>
              </a:rPr>
              <a:t>Concern about side effects is a common reason for SARS-CoV-2 vaccine hesitancy.</a:t>
            </a:r>
          </a:p>
          <a:p>
            <a:r>
              <a:rPr lang="en-US" b="1" dirty="0">
                <a:solidFill>
                  <a:srgbClr val="000000"/>
                </a:solidFill>
                <a:effectLst/>
              </a:rPr>
              <a:t>Objective:</a:t>
            </a:r>
          </a:p>
          <a:p>
            <a:pPr lvl="1"/>
            <a:r>
              <a:rPr lang="en-US" dirty="0">
                <a:effectLst/>
              </a:rPr>
              <a:t>To determine whether short-term side effects of SARS-CoV-2 messenger RNA (mRNA) vaccination are associated with subsequent neutralizing antibody (</a:t>
            </a:r>
            <a:r>
              <a:rPr lang="en-US" dirty="0" err="1">
                <a:effectLst/>
              </a:rPr>
              <a:t>nAB</a:t>
            </a:r>
            <a:r>
              <a:rPr lang="en-US" dirty="0">
                <a:effectLst/>
              </a:rPr>
              <a:t>) response.</a:t>
            </a:r>
          </a:p>
          <a:p>
            <a:r>
              <a:rPr lang="en-US" b="1" dirty="0">
                <a:solidFill>
                  <a:srgbClr val="000000"/>
                </a:solidFill>
                <a:effectLst/>
              </a:rPr>
              <a:t>Design:</a:t>
            </a:r>
          </a:p>
          <a:p>
            <a:pPr lvl="1"/>
            <a:r>
              <a:rPr lang="en-US" dirty="0">
                <a:effectLst/>
              </a:rPr>
              <a:t>Prospective cohort study.</a:t>
            </a:r>
          </a:p>
          <a:p>
            <a:r>
              <a:rPr lang="en-US" b="1" dirty="0">
                <a:solidFill>
                  <a:srgbClr val="000000"/>
                </a:solidFill>
                <a:effectLst/>
              </a:rPr>
              <a:t>Setting:</a:t>
            </a:r>
          </a:p>
          <a:p>
            <a:pPr lvl="1"/>
            <a:r>
              <a:rPr lang="en-US" dirty="0">
                <a:effectLst/>
              </a:rPr>
              <a:t>San Francisco Bay Area.</a:t>
            </a:r>
          </a:p>
          <a:p>
            <a:r>
              <a:rPr lang="en-US" b="1" dirty="0">
                <a:solidFill>
                  <a:srgbClr val="000000"/>
                </a:solidFill>
                <a:effectLst/>
              </a:rPr>
              <a:t>Participants:</a:t>
            </a:r>
          </a:p>
          <a:p>
            <a:pPr lvl="1"/>
            <a:r>
              <a:rPr lang="en-US" dirty="0">
                <a:effectLst/>
              </a:rPr>
              <a:t>Adults who had not been vaccinated against or exposed to SARS-CoV-2, who then received 2 doses of either BNT162b2 or mRNA-1273.</a:t>
            </a:r>
          </a:p>
          <a:p>
            <a:r>
              <a:rPr lang="en-US" b="1" dirty="0">
                <a:solidFill>
                  <a:srgbClr val="000000"/>
                </a:solidFill>
                <a:effectLst/>
              </a:rPr>
              <a:t>Measurements:</a:t>
            </a:r>
          </a:p>
          <a:p>
            <a:pPr lvl="1"/>
            <a:r>
              <a:rPr lang="en-US" dirty="0">
                <a:effectLst/>
              </a:rPr>
              <a:t>Serum </a:t>
            </a:r>
            <a:r>
              <a:rPr lang="en-US" dirty="0" err="1">
                <a:effectLst/>
              </a:rPr>
              <a:t>nAB</a:t>
            </a:r>
            <a:r>
              <a:rPr lang="en-US" dirty="0">
                <a:effectLst/>
              </a:rPr>
              <a:t> titer at 1 month and 6 months after the second vaccine dose. Daily symptom surveys and objective biometric measurements at each dose.</a:t>
            </a:r>
          </a:p>
          <a:p>
            <a:endParaRPr lang="en-US" dirty="0"/>
          </a:p>
        </p:txBody>
      </p:sp>
      <p:sp>
        <p:nvSpPr>
          <p:cNvPr id="6" name="TextBox 5">
            <a:extLst>
              <a:ext uri="{FF2B5EF4-FFF2-40B4-BE49-F238E27FC236}">
                <a16:creationId xmlns:a16="http://schemas.microsoft.com/office/drawing/2014/main" id="{01584D05-B2E6-F313-875E-ED1AAC18090B}"/>
              </a:ext>
            </a:extLst>
          </p:cNvPr>
          <p:cNvSpPr txBox="1"/>
          <p:nvPr/>
        </p:nvSpPr>
        <p:spPr>
          <a:xfrm>
            <a:off x="3005959" y="6311900"/>
            <a:ext cx="643233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Annals of Internal Medicine • Vol. 177 No. 7 • July 2024 893 https://</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doi.org</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/10.7326/M23-2956</a:t>
            </a:r>
          </a:p>
        </p:txBody>
      </p:sp>
    </p:spTree>
    <p:extLst>
      <p:ext uri="{BB962C8B-B14F-4D97-AF65-F5344CB8AC3E}">
        <p14:creationId xmlns:p14="http://schemas.microsoft.com/office/powerpoint/2010/main" val="6820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3A8F-9252-6C2B-40A7-DE1419D10292}"/>
              </a:ext>
            </a:extLst>
          </p:cNvPr>
          <p:cNvSpPr>
            <a:spLocks noGrp="1"/>
          </p:cNvSpPr>
          <p:nvPr>
            <p:ph type="title"/>
          </p:nvPr>
        </p:nvSpPr>
        <p:spPr>
          <a:xfrm>
            <a:off x="-1" y="365125"/>
            <a:ext cx="11817927" cy="1325563"/>
          </a:xfrm>
        </p:spPr>
        <p:txBody>
          <a:bodyPr>
            <a:noAutofit/>
          </a:bodyPr>
          <a:lstStyle/>
          <a:p>
            <a:pPr algn="ctr"/>
            <a:r>
              <a:rPr lang="en-US" sz="3600" b="1" i="0" u="none" strike="noStrike" dirty="0">
                <a:solidFill>
                  <a:srgbClr val="000000"/>
                </a:solidFill>
                <a:effectLst/>
                <a:latin typeface="Calibri" panose="020F0502020204030204" pitchFamily="34" charset="0"/>
                <a:cs typeface="Calibri" panose="020F0502020204030204" pitchFamily="34" charset="0"/>
              </a:rPr>
              <a:t>COVID-19 Vaccine Side Effects and Long-Term Neutralizing Antibody Response: </a:t>
            </a:r>
            <a:r>
              <a:rPr lang="en-US" sz="3600" b="0" i="0" u="none" strike="noStrike" dirty="0">
                <a:solidFill>
                  <a:srgbClr val="000000"/>
                </a:solidFill>
                <a:effectLst/>
                <a:latin typeface="Calibri" panose="020F0502020204030204" pitchFamily="34" charset="0"/>
                <a:cs typeface="Calibri" panose="020F0502020204030204" pitchFamily="34" charset="0"/>
              </a:rPr>
              <a:t>A Prospective Cohort Study</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F266282-E3C2-0F3F-D3E3-EBA6F8C8DAE7}"/>
              </a:ext>
            </a:extLst>
          </p:cNvPr>
          <p:cNvSpPr>
            <a:spLocks noGrp="1"/>
          </p:cNvSpPr>
          <p:nvPr>
            <p:ph idx="1"/>
          </p:nvPr>
        </p:nvSpPr>
        <p:spPr>
          <a:xfrm>
            <a:off x="429491" y="1960562"/>
            <a:ext cx="10924309" cy="4351338"/>
          </a:xfrm>
        </p:spPr>
        <p:txBody>
          <a:bodyPr>
            <a:noAutofit/>
          </a:bodyPr>
          <a:lstStyle/>
          <a:p>
            <a:r>
              <a:rPr lang="en-US" sz="2400" b="1" dirty="0">
                <a:solidFill>
                  <a:srgbClr val="000000"/>
                </a:solidFill>
                <a:effectLst/>
                <a:latin typeface="Calibri" panose="020F0502020204030204" pitchFamily="34" charset="0"/>
                <a:cs typeface="Calibri" panose="020F0502020204030204" pitchFamily="34" charset="0"/>
              </a:rPr>
              <a:t>Results:</a:t>
            </a:r>
          </a:p>
          <a:p>
            <a:pPr lvl="1"/>
            <a:r>
              <a:rPr lang="en-US" sz="2000" dirty="0">
                <a:effectLst/>
                <a:latin typeface="Calibri" panose="020F0502020204030204" pitchFamily="34" charset="0"/>
                <a:cs typeface="Calibri" panose="020F0502020204030204" pitchFamily="34" charset="0"/>
              </a:rPr>
              <a:t>363 participants included in symptom-related analyses (65.6% female; mean age, 52.4 years [SD, 11.9])</a:t>
            </a:r>
          </a:p>
          <a:p>
            <a:pPr lvl="1"/>
            <a:r>
              <a:rPr lang="en-US" sz="2000" dirty="0">
                <a:effectLst/>
                <a:latin typeface="Calibri" panose="020F0502020204030204" pitchFamily="34" charset="0"/>
                <a:cs typeface="Calibri" panose="020F0502020204030204" pitchFamily="34" charset="0"/>
              </a:rPr>
              <a:t>147 included in biometric-related analyses (66.0% female; mean age, 58.8 years [SD, 5.3]). </a:t>
            </a:r>
          </a:p>
          <a:p>
            <a:pPr lvl="1"/>
            <a:r>
              <a:rPr lang="en-US" sz="2000" dirty="0">
                <a:effectLst/>
                <a:latin typeface="Calibri" panose="020F0502020204030204" pitchFamily="34" charset="0"/>
                <a:cs typeface="Calibri" panose="020F0502020204030204" pitchFamily="34" charset="0"/>
              </a:rPr>
              <a:t>Chills, tiredness, feeling unwell, and headache after the second dose were each associated with 1.4 to 1.6 fold higher </a:t>
            </a:r>
            <a:r>
              <a:rPr lang="en-US" sz="2000" dirty="0" err="1">
                <a:effectLst/>
                <a:latin typeface="Calibri" panose="020F0502020204030204" pitchFamily="34" charset="0"/>
                <a:cs typeface="Calibri" panose="020F0502020204030204" pitchFamily="34" charset="0"/>
              </a:rPr>
              <a:t>nAB</a:t>
            </a:r>
            <a:r>
              <a:rPr lang="en-US" sz="2000" dirty="0">
                <a:effectLst/>
                <a:latin typeface="Calibri" panose="020F0502020204030204" pitchFamily="34" charset="0"/>
                <a:cs typeface="Calibri" panose="020F0502020204030204" pitchFamily="34" charset="0"/>
              </a:rPr>
              <a:t> at 1 and 6 months after vaccination. </a:t>
            </a:r>
          </a:p>
          <a:p>
            <a:pPr lvl="1"/>
            <a:r>
              <a:rPr lang="en-US" sz="2000" dirty="0">
                <a:effectLst/>
                <a:latin typeface="Calibri" panose="020F0502020204030204" pitchFamily="34" charset="0"/>
                <a:cs typeface="Calibri" panose="020F0502020204030204" pitchFamily="34" charset="0"/>
              </a:rPr>
              <a:t>Symptom count and vaccination-induced change in skin temperature and heart rate were all positively associated with </a:t>
            </a:r>
            <a:r>
              <a:rPr lang="en-US" sz="2000" dirty="0" err="1">
                <a:effectLst/>
                <a:latin typeface="Calibri" panose="020F0502020204030204" pitchFamily="34" charset="0"/>
                <a:cs typeface="Calibri" panose="020F0502020204030204" pitchFamily="34" charset="0"/>
              </a:rPr>
              <a:t>nAB</a:t>
            </a:r>
            <a:r>
              <a:rPr lang="en-US" sz="2000" dirty="0">
                <a:effectLst/>
                <a:latin typeface="Calibri" panose="020F0502020204030204" pitchFamily="34" charset="0"/>
                <a:cs typeface="Calibri" panose="020F0502020204030204" pitchFamily="34" charset="0"/>
              </a:rPr>
              <a:t> across both follow-up time points. </a:t>
            </a:r>
          </a:p>
          <a:p>
            <a:pPr lvl="1"/>
            <a:r>
              <a:rPr lang="en-US" sz="2000" dirty="0">
                <a:effectLst/>
                <a:latin typeface="Calibri" panose="020F0502020204030204" pitchFamily="34" charset="0"/>
                <a:cs typeface="Calibri" panose="020F0502020204030204" pitchFamily="34" charset="0"/>
              </a:rPr>
              <a:t>Each 1 °C increase in skin temperature after dose 2 was associated with 1.8 fold higher </a:t>
            </a:r>
            <a:r>
              <a:rPr lang="en-US" sz="2000" dirty="0" err="1">
                <a:effectLst/>
                <a:latin typeface="Calibri" panose="020F0502020204030204" pitchFamily="34" charset="0"/>
                <a:cs typeface="Calibri" panose="020F0502020204030204" pitchFamily="34" charset="0"/>
              </a:rPr>
              <a:t>nAB</a:t>
            </a:r>
            <a:r>
              <a:rPr lang="en-US" sz="2000" dirty="0">
                <a:effectLst/>
                <a:latin typeface="Calibri" panose="020F0502020204030204" pitchFamily="34" charset="0"/>
                <a:cs typeface="Calibri" panose="020F0502020204030204" pitchFamily="34" charset="0"/>
              </a:rPr>
              <a:t> 1 month later and 3.1 fold higher </a:t>
            </a:r>
            <a:r>
              <a:rPr lang="en-US" sz="2000" dirty="0" err="1">
                <a:effectLst/>
                <a:latin typeface="Calibri" panose="020F0502020204030204" pitchFamily="34" charset="0"/>
                <a:cs typeface="Calibri" panose="020F0502020204030204" pitchFamily="34" charset="0"/>
              </a:rPr>
              <a:t>nAB</a:t>
            </a:r>
            <a:r>
              <a:rPr lang="en-US" sz="2000" dirty="0">
                <a:effectLst/>
                <a:latin typeface="Calibri" panose="020F0502020204030204" pitchFamily="34" charset="0"/>
                <a:cs typeface="Calibri" panose="020F0502020204030204" pitchFamily="34" charset="0"/>
              </a:rPr>
              <a:t> 6 months later.</a:t>
            </a:r>
          </a:p>
        </p:txBody>
      </p:sp>
      <p:sp>
        <p:nvSpPr>
          <p:cNvPr id="6" name="TextBox 5">
            <a:extLst>
              <a:ext uri="{FF2B5EF4-FFF2-40B4-BE49-F238E27FC236}">
                <a16:creationId xmlns:a16="http://schemas.microsoft.com/office/drawing/2014/main" id="{56149F92-89CB-F72C-2624-C36389443760}"/>
              </a:ext>
            </a:extLst>
          </p:cNvPr>
          <p:cNvSpPr txBox="1"/>
          <p:nvPr/>
        </p:nvSpPr>
        <p:spPr>
          <a:xfrm>
            <a:off x="2722180" y="6311900"/>
            <a:ext cx="643233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Annals of Internal Medicine • Vol. 177 No. 7 • July 2024 893 https://</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doi.org</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/10.7326/M23-2956</a:t>
            </a:r>
          </a:p>
        </p:txBody>
      </p:sp>
    </p:spTree>
    <p:extLst>
      <p:ext uri="{BB962C8B-B14F-4D97-AF65-F5344CB8AC3E}">
        <p14:creationId xmlns:p14="http://schemas.microsoft.com/office/powerpoint/2010/main" val="246612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E3A8F-9252-6C2B-40A7-DE1419D10292}"/>
              </a:ext>
            </a:extLst>
          </p:cNvPr>
          <p:cNvSpPr>
            <a:spLocks noGrp="1"/>
          </p:cNvSpPr>
          <p:nvPr>
            <p:ph type="title"/>
          </p:nvPr>
        </p:nvSpPr>
        <p:spPr>
          <a:xfrm>
            <a:off x="124691" y="365125"/>
            <a:ext cx="11596254" cy="1325563"/>
          </a:xfrm>
        </p:spPr>
        <p:txBody>
          <a:bodyPr>
            <a:noAutofit/>
          </a:bodyPr>
          <a:lstStyle/>
          <a:p>
            <a:pPr algn="ctr"/>
            <a:r>
              <a:rPr lang="en-US" sz="3600" b="1" i="0" u="none" strike="noStrike" dirty="0">
                <a:solidFill>
                  <a:srgbClr val="000000"/>
                </a:solidFill>
                <a:effectLst/>
                <a:latin typeface="Calibri" panose="020F0502020204030204" pitchFamily="34" charset="0"/>
                <a:cs typeface="Calibri" panose="020F0502020204030204" pitchFamily="34" charset="0"/>
              </a:rPr>
              <a:t>COVID-19 Vaccine Side Effects and Long-Term Neutralizing Antibody Response: </a:t>
            </a:r>
            <a:r>
              <a:rPr lang="en-US" sz="3600" b="0" i="0" u="none" strike="noStrike" dirty="0">
                <a:solidFill>
                  <a:srgbClr val="000000"/>
                </a:solidFill>
                <a:effectLst/>
                <a:latin typeface="Calibri" panose="020F0502020204030204" pitchFamily="34" charset="0"/>
                <a:cs typeface="Calibri" panose="020F0502020204030204" pitchFamily="34" charset="0"/>
              </a:rPr>
              <a:t>A Prospective Cohort Study</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F266282-E3C2-0F3F-D3E3-EBA6F8C8DAE7}"/>
              </a:ext>
            </a:extLst>
          </p:cNvPr>
          <p:cNvSpPr>
            <a:spLocks noGrp="1"/>
          </p:cNvSpPr>
          <p:nvPr>
            <p:ph idx="1"/>
          </p:nvPr>
        </p:nvSpPr>
        <p:spPr>
          <a:xfrm>
            <a:off x="838200" y="1825625"/>
            <a:ext cx="10515600" cy="4667250"/>
          </a:xfrm>
        </p:spPr>
        <p:txBody>
          <a:bodyPr>
            <a:normAutofit lnSpcReduction="10000"/>
          </a:bodyPr>
          <a:lstStyle/>
          <a:p>
            <a:endParaRPr lang="en-US" sz="1800" dirty="0">
              <a:effectLst/>
              <a:latin typeface="Calibri" panose="020F0502020204030204" pitchFamily="34" charset="0"/>
              <a:cs typeface="Calibri" panose="020F0502020204030204" pitchFamily="34" charset="0"/>
            </a:endParaRPr>
          </a:p>
          <a:p>
            <a:r>
              <a:rPr lang="en-US" b="1" dirty="0">
                <a:solidFill>
                  <a:srgbClr val="000000"/>
                </a:solidFill>
                <a:effectLst/>
                <a:latin typeface="Calibri" panose="020F0502020204030204" pitchFamily="34" charset="0"/>
                <a:cs typeface="Calibri" panose="020F0502020204030204" pitchFamily="34" charset="0"/>
              </a:rPr>
              <a:t>Limitations:</a:t>
            </a:r>
          </a:p>
          <a:p>
            <a:pPr lvl="1"/>
            <a:r>
              <a:rPr lang="en-US" dirty="0">
                <a:effectLst/>
                <a:latin typeface="Calibri" panose="020F0502020204030204" pitchFamily="34" charset="0"/>
                <a:cs typeface="Calibri" panose="020F0502020204030204" pitchFamily="34" charset="0"/>
              </a:rPr>
              <a:t>The study was conducted in 2021 in people receiving the primary vaccine series, making generalizability to people with prior SARS-CoV-2 vaccination or exposure unclear. </a:t>
            </a:r>
          </a:p>
          <a:p>
            <a:pPr lvl="1"/>
            <a:r>
              <a:rPr lang="en-US" dirty="0">
                <a:effectLst/>
                <a:latin typeface="Calibri" panose="020F0502020204030204" pitchFamily="34" charset="0"/>
                <a:cs typeface="Calibri" panose="020F0502020204030204" pitchFamily="34" charset="0"/>
              </a:rPr>
              <a:t>Whether the observed associations would also apply for neutralizing activity against non-ancestral SARS-CoV-2 strains is also unknown.</a:t>
            </a:r>
          </a:p>
          <a:p>
            <a:r>
              <a:rPr lang="en-US" b="1" dirty="0">
                <a:solidFill>
                  <a:srgbClr val="000000"/>
                </a:solidFill>
                <a:effectLst/>
                <a:latin typeface="Calibri" panose="020F0502020204030204" pitchFamily="34" charset="0"/>
                <a:cs typeface="Calibri" panose="020F0502020204030204" pitchFamily="34" charset="0"/>
              </a:rPr>
              <a:t>Conclusion:</a:t>
            </a:r>
          </a:p>
          <a:p>
            <a:pPr lvl="1"/>
            <a:r>
              <a:rPr lang="en-US" dirty="0">
                <a:effectLst/>
                <a:latin typeface="Calibri" panose="020F0502020204030204" pitchFamily="34" charset="0"/>
                <a:cs typeface="Calibri" panose="020F0502020204030204" pitchFamily="34" charset="0"/>
              </a:rPr>
              <a:t>Convergent self-report and objective biometric findings indicate that short-term systemic side effects of SARS-CoV-2 mRNA vaccination are associated with greater long-lasting </a:t>
            </a:r>
            <a:r>
              <a:rPr lang="en-US" dirty="0" err="1">
                <a:effectLst/>
                <a:latin typeface="Calibri" panose="020F0502020204030204" pitchFamily="34" charset="0"/>
                <a:cs typeface="Calibri" panose="020F0502020204030204" pitchFamily="34" charset="0"/>
              </a:rPr>
              <a:t>nAB</a:t>
            </a:r>
            <a:r>
              <a:rPr lang="en-US" dirty="0">
                <a:effectLst/>
                <a:latin typeface="Calibri" panose="020F0502020204030204" pitchFamily="34" charset="0"/>
                <a:cs typeface="Calibri" panose="020F0502020204030204" pitchFamily="34" charset="0"/>
              </a:rPr>
              <a:t> responses. </a:t>
            </a:r>
          </a:p>
          <a:p>
            <a:pPr lvl="1"/>
            <a:r>
              <a:rPr lang="en-US" dirty="0">
                <a:effectLst/>
                <a:latin typeface="Calibri" panose="020F0502020204030204" pitchFamily="34" charset="0"/>
                <a:cs typeface="Calibri" panose="020F0502020204030204" pitchFamily="34" charset="0"/>
              </a:rPr>
              <a:t>This may be relevant in addressing negative attitudes toward vaccine side effects, which are a barrier to vaccine uptake.</a:t>
            </a:r>
          </a:p>
        </p:txBody>
      </p:sp>
      <p:sp>
        <p:nvSpPr>
          <p:cNvPr id="6" name="TextBox 5">
            <a:extLst>
              <a:ext uri="{FF2B5EF4-FFF2-40B4-BE49-F238E27FC236}">
                <a16:creationId xmlns:a16="http://schemas.microsoft.com/office/drawing/2014/main" id="{56149F92-89CB-F72C-2624-C36389443760}"/>
              </a:ext>
            </a:extLst>
          </p:cNvPr>
          <p:cNvSpPr txBox="1"/>
          <p:nvPr/>
        </p:nvSpPr>
        <p:spPr>
          <a:xfrm>
            <a:off x="2706652" y="6581001"/>
            <a:ext cx="643233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Annals of Internal Medicine • Vol. 177 No. 7 • July 2024 893 https://</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doi.org</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/10.7326/M23-2956</a:t>
            </a:r>
          </a:p>
        </p:txBody>
      </p:sp>
    </p:spTree>
    <p:extLst>
      <p:ext uri="{BB962C8B-B14F-4D97-AF65-F5344CB8AC3E}">
        <p14:creationId xmlns:p14="http://schemas.microsoft.com/office/powerpoint/2010/main" val="111751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332D-6B38-2229-6426-71B05C7A7824}"/>
              </a:ext>
            </a:extLst>
          </p:cNvPr>
          <p:cNvSpPr>
            <a:spLocks noGrp="1"/>
          </p:cNvSpPr>
          <p:nvPr>
            <p:ph type="title"/>
          </p:nvPr>
        </p:nvSpPr>
        <p:spPr/>
        <p:txBody>
          <a:bodyPr>
            <a:normAutofit/>
          </a:bodyPr>
          <a:lstStyle/>
          <a:p>
            <a:pPr algn="ctr"/>
            <a:r>
              <a:rPr lang="en-US" sz="4800" b="1" dirty="0"/>
              <a:t>Outline</a:t>
            </a:r>
          </a:p>
        </p:txBody>
      </p:sp>
      <p:sp>
        <p:nvSpPr>
          <p:cNvPr id="3" name="Content Placeholder 2">
            <a:extLst>
              <a:ext uri="{FF2B5EF4-FFF2-40B4-BE49-F238E27FC236}">
                <a16:creationId xmlns:a16="http://schemas.microsoft.com/office/drawing/2014/main" id="{3EAF6819-52A8-4E59-C3D5-1364F9CD887D}"/>
              </a:ext>
            </a:extLst>
          </p:cNvPr>
          <p:cNvSpPr>
            <a:spLocks noGrp="1"/>
          </p:cNvSpPr>
          <p:nvPr>
            <p:ph idx="1"/>
          </p:nvPr>
        </p:nvSpPr>
        <p:spPr/>
        <p:txBody>
          <a:bodyPr>
            <a:normAutofit/>
          </a:bodyPr>
          <a:lstStyle/>
          <a:p>
            <a:r>
              <a:rPr lang="en-US" sz="3200" dirty="0"/>
              <a:t>COVID-19 updates</a:t>
            </a:r>
          </a:p>
          <a:p>
            <a:r>
              <a:rPr lang="en-US" sz="3200" dirty="0"/>
              <a:t>Mpox</a:t>
            </a:r>
          </a:p>
          <a:p>
            <a:r>
              <a:rPr lang="en-US" sz="3200" dirty="0"/>
              <a:t>HIV prevention</a:t>
            </a:r>
          </a:p>
          <a:p>
            <a:r>
              <a:rPr lang="en-US" sz="3200" dirty="0"/>
              <a:t>Avian Flu in the US</a:t>
            </a:r>
          </a:p>
          <a:p>
            <a:r>
              <a:rPr lang="en-US" sz="3200" dirty="0"/>
              <a:t>Parvovirus B19</a:t>
            </a:r>
          </a:p>
        </p:txBody>
      </p:sp>
    </p:spTree>
    <p:extLst>
      <p:ext uri="{BB962C8B-B14F-4D97-AF65-F5344CB8AC3E}">
        <p14:creationId xmlns:p14="http://schemas.microsoft.com/office/powerpoint/2010/main" val="405330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E39E234-67D6-D0F5-B767-B2A0DA0C20C1}"/>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r>
              <a:rPr lang="en-US" sz="2500" b="0" i="0" u="none" strike="noStrike" kern="1200">
                <a:solidFill>
                  <a:srgbClr val="595959"/>
                </a:solidFill>
                <a:effectLst/>
                <a:latin typeface="+mj-lt"/>
                <a:ea typeface="+mj-ea"/>
                <a:cs typeface="+mj-cs"/>
              </a:rPr>
              <a:t>Association between symptoms after the second vaccine dose and subsequent nAB levels.</a:t>
            </a:r>
            <a:endParaRPr lang="en-US" sz="2500" kern="1200">
              <a:solidFill>
                <a:srgbClr val="595959"/>
              </a:solidFill>
              <a:latin typeface="+mj-lt"/>
              <a:ea typeface="+mj-ea"/>
              <a:cs typeface="+mj-cs"/>
            </a:endParaRPr>
          </a:p>
        </p:txBody>
      </p:sp>
      <p:sp>
        <p:nvSpPr>
          <p:cNvPr id="6" name="TextBox 5">
            <a:extLst>
              <a:ext uri="{FF2B5EF4-FFF2-40B4-BE49-F238E27FC236}">
                <a16:creationId xmlns:a16="http://schemas.microsoft.com/office/drawing/2014/main" id="{200314A1-B005-CC48-9351-FD1EA0A0DD8B}"/>
              </a:ext>
            </a:extLst>
          </p:cNvPr>
          <p:cNvSpPr txBox="1"/>
          <p:nvPr/>
        </p:nvSpPr>
        <p:spPr>
          <a:xfrm>
            <a:off x="871442" y="2447337"/>
            <a:ext cx="4353116" cy="377043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rPr>
              <a:t>Each of 13 symptoms after each vaccine dose was individually tested as a predictor of </a:t>
            </a:r>
            <a:r>
              <a:rPr kumimoji="0" lang="en-US" sz="1400" b="0" i="0" u="none" strike="noStrike" kern="1200" cap="none" spc="0" normalizeH="0" baseline="0" noProof="0" dirty="0" err="1">
                <a:ln>
                  <a:noFill/>
                </a:ln>
                <a:solidFill>
                  <a:srgbClr val="595959"/>
                </a:solidFill>
                <a:effectLst/>
                <a:uLnTx/>
                <a:uFillTx/>
                <a:latin typeface="Aptos" panose="02110004020202020204"/>
                <a:ea typeface="+mn-ea"/>
                <a:cs typeface="+mn-cs"/>
              </a:rPr>
              <a:t>nAB</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rPr>
              <a:t> levels at 1 month and 6 months later in multivariable mixed-effects models.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rPr>
              <a:t>The </a:t>
            </a:r>
            <a:r>
              <a:rPr kumimoji="0" lang="en-US" sz="1400" b="0" i="0" u="none" strike="noStrike" kern="1200" cap="none" spc="0" normalizeH="0" baseline="0" noProof="0" dirty="0" err="1">
                <a:ln>
                  <a:noFill/>
                </a:ln>
                <a:solidFill>
                  <a:srgbClr val="595959"/>
                </a:solidFill>
                <a:effectLst/>
                <a:uLnTx/>
                <a:uFillTx/>
                <a:latin typeface="Aptos" panose="02110004020202020204"/>
                <a:ea typeface="+mn-ea"/>
                <a:cs typeface="+mn-cs"/>
              </a:rPr>
              <a:t>nAB</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rPr>
              <a:t> titer was expressed as the ID50. After correcting for multiple comparisons, 4 symptoms remained statistically significant predictors of </a:t>
            </a:r>
            <a:r>
              <a:rPr kumimoji="0" lang="en-US" sz="1400" b="0" i="0" u="none" strike="noStrike" kern="1200" cap="none" spc="0" normalizeH="0" baseline="0" noProof="0" dirty="0" err="1">
                <a:ln>
                  <a:noFill/>
                </a:ln>
                <a:solidFill>
                  <a:srgbClr val="595959"/>
                </a:solidFill>
                <a:effectLst/>
                <a:uLnTx/>
                <a:uFillTx/>
                <a:latin typeface="Aptos" panose="02110004020202020204"/>
                <a:ea typeface="+mn-ea"/>
                <a:cs typeface="+mn-cs"/>
              </a:rPr>
              <a:t>nABs</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rPr>
              <a:t>, all only when measured at dose 2: chills, tiredness, feeling unwell, and headache. Injection site symptoms are included in the figure for comparison. Density plots are provided, and vertical bars represent the marginal means ± 95% CIs. No interaction terms between a symptom and vaccine or outcome time point were statistically significant; therefore, presented marginal means represent the average effect across both vaccines and both outcome time points. ID50 = inhibitory dose 50; </a:t>
            </a:r>
            <a:r>
              <a:rPr kumimoji="0" lang="en-US" sz="1400" b="0" i="0" u="none" strike="noStrike" kern="1200" cap="none" spc="0" normalizeH="0" baseline="0" noProof="0" dirty="0" err="1">
                <a:ln>
                  <a:noFill/>
                </a:ln>
                <a:solidFill>
                  <a:srgbClr val="595959"/>
                </a:solidFill>
                <a:effectLst/>
                <a:uLnTx/>
                <a:uFillTx/>
                <a:latin typeface="Aptos" panose="02110004020202020204"/>
                <a:ea typeface="+mn-ea"/>
                <a:cs typeface="+mn-cs"/>
              </a:rPr>
              <a:t>nAB</a:t>
            </a:r>
            <a:r>
              <a:rPr kumimoji="0" lang="en-US" sz="1400" b="0" i="0" u="none" strike="noStrike" kern="1200" cap="none" spc="0" normalizeH="0" baseline="0" noProof="0" dirty="0">
                <a:ln>
                  <a:noFill/>
                </a:ln>
                <a:solidFill>
                  <a:srgbClr val="595959"/>
                </a:solidFill>
                <a:effectLst/>
                <a:uLnTx/>
                <a:uFillTx/>
                <a:latin typeface="Aptos" panose="02110004020202020204"/>
                <a:ea typeface="+mn-ea"/>
                <a:cs typeface="+mn-cs"/>
              </a:rPr>
              <a:t> = neutralizing antibody.</a:t>
            </a:r>
          </a:p>
        </p:txBody>
      </p:sp>
      <p:pic>
        <p:nvPicPr>
          <p:cNvPr id="8" name="Picture 7" descr="A graph of different types of symptoms&#10;&#10;Description automatically generated with medium confidence">
            <a:extLst>
              <a:ext uri="{FF2B5EF4-FFF2-40B4-BE49-F238E27FC236}">
                <a16:creationId xmlns:a16="http://schemas.microsoft.com/office/drawing/2014/main" id="{36CDC0E2-3AA3-B4D1-0F61-67F5FBA07D33}"/>
              </a:ext>
            </a:extLst>
          </p:cNvPr>
          <p:cNvPicPr>
            <a:picLocks noChangeAspect="1"/>
          </p:cNvPicPr>
          <p:nvPr/>
        </p:nvPicPr>
        <p:blipFill>
          <a:blip r:embed="rId2"/>
          <a:stretch>
            <a:fillRect/>
          </a:stretch>
        </p:blipFill>
        <p:spPr>
          <a:xfrm>
            <a:off x="6782155" y="861168"/>
            <a:ext cx="4723690" cy="5356603"/>
          </a:xfrm>
          <a:prstGeom prst="rect">
            <a:avLst/>
          </a:prstGeom>
        </p:spPr>
      </p:pic>
      <p:sp>
        <p:nvSpPr>
          <p:cNvPr id="10" name="TextBox 9">
            <a:extLst>
              <a:ext uri="{FF2B5EF4-FFF2-40B4-BE49-F238E27FC236}">
                <a16:creationId xmlns:a16="http://schemas.microsoft.com/office/drawing/2014/main" id="{55B4E7A9-ECCF-3B01-F450-5695233827A3}"/>
              </a:ext>
            </a:extLst>
          </p:cNvPr>
          <p:cNvSpPr txBox="1"/>
          <p:nvPr/>
        </p:nvSpPr>
        <p:spPr>
          <a:xfrm>
            <a:off x="0" y="6453711"/>
            <a:ext cx="643233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Annals of Internal Medicine • Vol. 177 No. 7 • July 2024 893 https://</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doi.org</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/10.7326/M23-2956</a:t>
            </a:r>
          </a:p>
        </p:txBody>
      </p:sp>
    </p:spTree>
    <p:extLst>
      <p:ext uri="{BB962C8B-B14F-4D97-AF65-F5344CB8AC3E}">
        <p14:creationId xmlns:p14="http://schemas.microsoft.com/office/powerpoint/2010/main" val="184788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edical report&#10;&#10;Description automatically generated">
            <a:extLst>
              <a:ext uri="{FF2B5EF4-FFF2-40B4-BE49-F238E27FC236}">
                <a16:creationId xmlns:a16="http://schemas.microsoft.com/office/drawing/2014/main" id="{D560BE3A-EBBC-0F69-B90E-D8A82DD3AB9F}"/>
              </a:ext>
            </a:extLst>
          </p:cNvPr>
          <p:cNvPicPr>
            <a:picLocks noChangeAspect="1"/>
          </p:cNvPicPr>
          <p:nvPr/>
        </p:nvPicPr>
        <p:blipFill>
          <a:blip r:embed="rId2"/>
          <a:stretch>
            <a:fillRect/>
          </a:stretch>
        </p:blipFill>
        <p:spPr>
          <a:xfrm>
            <a:off x="1226634" y="412719"/>
            <a:ext cx="4631238" cy="5973845"/>
          </a:xfrm>
          <a:prstGeom prst="rect">
            <a:avLst/>
          </a:prstGeom>
        </p:spPr>
      </p:pic>
      <p:pic>
        <p:nvPicPr>
          <p:cNvPr id="6" name="Picture 5" descr="A screenshot of a document&#10;&#10;Description automatically generated">
            <a:extLst>
              <a:ext uri="{FF2B5EF4-FFF2-40B4-BE49-F238E27FC236}">
                <a16:creationId xmlns:a16="http://schemas.microsoft.com/office/drawing/2014/main" id="{A3201383-3342-1245-82E3-FB017414B5B0}"/>
              </a:ext>
            </a:extLst>
          </p:cNvPr>
          <p:cNvPicPr>
            <a:picLocks noChangeAspect="1"/>
          </p:cNvPicPr>
          <p:nvPr/>
        </p:nvPicPr>
        <p:blipFill>
          <a:blip r:embed="rId3"/>
          <a:stretch>
            <a:fillRect/>
          </a:stretch>
        </p:blipFill>
        <p:spPr>
          <a:xfrm>
            <a:off x="6587955" y="412719"/>
            <a:ext cx="4842044" cy="6080156"/>
          </a:xfrm>
          <a:prstGeom prst="rect">
            <a:avLst/>
          </a:prstGeom>
        </p:spPr>
      </p:pic>
    </p:spTree>
    <p:extLst>
      <p:ext uri="{BB962C8B-B14F-4D97-AF65-F5344CB8AC3E}">
        <p14:creationId xmlns:p14="http://schemas.microsoft.com/office/powerpoint/2010/main" val="222594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4647-7350-8E4E-20D2-41BB06C45E30}"/>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COVID-19 Updates</a:t>
            </a:r>
            <a:br>
              <a:rPr lang="en-US" b="1" dirty="0">
                <a:latin typeface="Calibri" panose="020F0502020204030204" pitchFamily="34" charset="0"/>
                <a:cs typeface="Calibri" panose="020F0502020204030204" pitchFamily="34" charset="0"/>
              </a:rPr>
            </a:br>
            <a:r>
              <a:rPr lang="en-US" sz="4400" i="1" dirty="0">
                <a:solidFill>
                  <a:srgbClr val="292929"/>
                </a:solidFill>
                <a:effectLst/>
                <a:latin typeface="Calibri" panose="020F0502020204030204" pitchFamily="34" charset="0"/>
                <a:cs typeface="Calibri" panose="020F0502020204030204" pitchFamily="34" charset="0"/>
              </a:rPr>
              <a:t>What's going on with the variants?</a:t>
            </a:r>
            <a:endParaRPr lang="en-US" i="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5DFDB02-5C4F-2B6E-803F-3D23026DB656}"/>
              </a:ext>
            </a:extLst>
          </p:cNvPr>
          <p:cNvSpPr>
            <a:spLocks noGrp="1"/>
          </p:cNvSpPr>
          <p:nvPr>
            <p:ph idx="1"/>
          </p:nvPr>
        </p:nvSpPr>
        <p:spPr>
          <a:xfrm>
            <a:off x="838200" y="1991883"/>
            <a:ext cx="10515600" cy="4351338"/>
          </a:xfrm>
        </p:spPr>
        <p:txBody>
          <a:bodyPr>
            <a:normAutofit/>
          </a:bodyPr>
          <a:lstStyle/>
          <a:p>
            <a:r>
              <a:rPr lang="en-US" b="1" i="0" dirty="0">
                <a:solidFill>
                  <a:srgbClr val="292929"/>
                </a:solidFill>
                <a:effectLst/>
                <a:latin typeface="Calibri" panose="020F0502020204030204" pitchFamily="34" charset="0"/>
                <a:cs typeface="Calibri" panose="020F0502020204030204" pitchFamily="34" charset="0"/>
              </a:rPr>
              <a:t>SARS-CoV-2 KP.1, KP.2, KP.3 (Flirt Variants)</a:t>
            </a:r>
            <a:r>
              <a:rPr lang="en-US" b="0" i="0" dirty="0">
                <a:solidFill>
                  <a:srgbClr val="292929"/>
                </a:solidFill>
                <a:effectLst/>
                <a:latin typeface="Calibri" panose="020F0502020204030204" pitchFamily="34" charset="0"/>
                <a:cs typeface="Calibri" panose="020F0502020204030204" pitchFamily="34" charset="0"/>
              </a:rPr>
              <a:t> accounted for most infections in the United States as of the first week of August.</a:t>
            </a:r>
            <a:br>
              <a:rPr lang="en-US" b="0" i="0" dirty="0">
                <a:solidFill>
                  <a:srgbClr val="292929"/>
                </a:solidFill>
                <a:effectLst/>
                <a:latin typeface="Calibri" panose="020F0502020204030204" pitchFamily="34" charset="0"/>
                <a:cs typeface="Calibri" panose="020F0502020204030204" pitchFamily="34" charset="0"/>
              </a:rPr>
            </a:br>
            <a:endParaRPr lang="en-US" b="0" i="0" dirty="0">
              <a:solidFill>
                <a:srgbClr val="292929"/>
              </a:solidFill>
              <a:effectLst/>
              <a:latin typeface="Calibri" panose="020F0502020204030204" pitchFamily="34" charset="0"/>
              <a:cs typeface="Calibri" panose="020F0502020204030204" pitchFamily="34" charset="0"/>
            </a:endParaRPr>
          </a:p>
          <a:p>
            <a:r>
              <a:rPr lang="en-US" b="1" i="0" dirty="0">
                <a:solidFill>
                  <a:srgbClr val="292929"/>
                </a:solidFill>
                <a:effectLst/>
                <a:latin typeface="Calibri" panose="020F0502020204030204" pitchFamily="34" charset="0"/>
                <a:cs typeface="Calibri" panose="020F0502020204030204" pitchFamily="34" charset="0"/>
              </a:rPr>
              <a:t>The Flirt variants have escaped immunity </a:t>
            </a:r>
            <a:r>
              <a:rPr lang="en-US" b="0" i="0" dirty="0">
                <a:solidFill>
                  <a:srgbClr val="292929"/>
                </a:solidFill>
                <a:effectLst/>
                <a:latin typeface="Calibri" panose="020F0502020204030204" pitchFamily="34" charset="0"/>
                <a:cs typeface="Calibri" panose="020F0502020204030204" pitchFamily="34" charset="0"/>
              </a:rPr>
              <a:t>up to five- to tenfold, compared to the XBB variant contained in last fall’s booster.</a:t>
            </a:r>
            <a:br>
              <a:rPr lang="en-US" b="0" i="0" dirty="0">
                <a:solidFill>
                  <a:srgbClr val="292929"/>
                </a:solidFill>
                <a:effectLst/>
                <a:latin typeface="Calibri" panose="020F0502020204030204" pitchFamily="34" charset="0"/>
                <a:cs typeface="Calibri" panose="020F0502020204030204" pitchFamily="34" charset="0"/>
              </a:rPr>
            </a:br>
            <a:endParaRPr lang="en-US" b="0" i="0" dirty="0">
              <a:solidFill>
                <a:srgbClr val="292929"/>
              </a:solidFill>
              <a:effectLst/>
              <a:latin typeface="Calibri" panose="020F0502020204030204" pitchFamily="34" charset="0"/>
              <a:cs typeface="Calibri" panose="020F0502020204030204" pitchFamily="34" charset="0"/>
            </a:endParaRPr>
          </a:p>
          <a:p>
            <a:r>
              <a:rPr lang="en-US" b="1" i="0" dirty="0">
                <a:solidFill>
                  <a:srgbClr val="292929"/>
                </a:solidFill>
                <a:effectLst/>
                <a:latin typeface="Calibri" panose="020F0502020204030204" pitchFamily="34" charset="0"/>
                <a:cs typeface="Calibri" panose="020F0502020204030204" pitchFamily="34" charset="0"/>
              </a:rPr>
              <a:t>The surge is occurring probably due to a:</a:t>
            </a:r>
          </a:p>
          <a:p>
            <a:pPr lvl="1"/>
            <a:r>
              <a:rPr lang="en-US" b="0" i="0" dirty="0">
                <a:solidFill>
                  <a:srgbClr val="292929"/>
                </a:solidFill>
                <a:effectLst/>
                <a:latin typeface="Calibri" panose="020F0502020204030204" pitchFamily="34" charset="0"/>
                <a:cs typeface="Calibri" panose="020F0502020204030204" pitchFamily="34" charset="0"/>
              </a:rPr>
              <a:t>Greater transmissibility</a:t>
            </a:r>
          </a:p>
          <a:p>
            <a:pPr lvl="1"/>
            <a:r>
              <a:rPr lang="en-US" b="0" i="0" dirty="0">
                <a:solidFill>
                  <a:srgbClr val="292929"/>
                </a:solidFill>
                <a:effectLst/>
                <a:latin typeface="Calibri" panose="020F0502020204030204" pitchFamily="34" charset="0"/>
                <a:cs typeface="Calibri" panose="020F0502020204030204" pitchFamily="34" charset="0"/>
              </a:rPr>
              <a:t>Partial escape from immunity</a:t>
            </a:r>
          </a:p>
          <a:p>
            <a:pPr lvl="1"/>
            <a:r>
              <a:rPr lang="en-US" dirty="0">
                <a:solidFill>
                  <a:srgbClr val="292929"/>
                </a:solidFill>
                <a:latin typeface="Calibri" panose="020F0502020204030204" pitchFamily="34" charset="0"/>
                <a:cs typeface="Calibri" panose="020F0502020204030204" pitchFamily="34" charset="0"/>
              </a:rPr>
              <a:t>W</a:t>
            </a:r>
            <a:r>
              <a:rPr lang="en-US" b="0" i="0" dirty="0">
                <a:solidFill>
                  <a:srgbClr val="292929"/>
                </a:solidFill>
                <a:effectLst/>
                <a:latin typeface="Calibri" panose="020F0502020204030204" pitchFamily="34" charset="0"/>
                <a:cs typeface="Calibri" panose="020F0502020204030204" pitchFamily="34" charset="0"/>
              </a:rPr>
              <a:t>aning immunity from previous vaccinations and infections</a:t>
            </a:r>
          </a:p>
          <a:p>
            <a:endParaRPr lang="en-US" dirty="0"/>
          </a:p>
        </p:txBody>
      </p:sp>
    </p:spTree>
    <p:extLst>
      <p:ext uri="{BB962C8B-B14F-4D97-AF65-F5344CB8AC3E}">
        <p14:creationId xmlns:p14="http://schemas.microsoft.com/office/powerpoint/2010/main" val="206196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4647-7350-8E4E-20D2-41BB06C45E30}"/>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COVID-19 Updates</a:t>
            </a:r>
            <a:br>
              <a:rPr lang="en-US" b="1" dirty="0">
                <a:latin typeface="Calibri" panose="020F0502020204030204" pitchFamily="34" charset="0"/>
                <a:cs typeface="Calibri" panose="020F0502020204030204" pitchFamily="34" charset="0"/>
              </a:rPr>
            </a:br>
            <a:r>
              <a:rPr lang="en-US" sz="4400" i="1" dirty="0">
                <a:solidFill>
                  <a:srgbClr val="292929"/>
                </a:solidFill>
                <a:effectLst/>
                <a:latin typeface="Calibri" panose="020F0502020204030204" pitchFamily="34" charset="0"/>
                <a:cs typeface="Calibri" panose="020F0502020204030204" pitchFamily="34" charset="0"/>
              </a:rPr>
              <a:t>What's going on with the clinical impact?</a:t>
            </a:r>
            <a:endParaRPr lang="en-US" i="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5DFDB02-5C4F-2B6E-803F-3D23026DB656}"/>
              </a:ext>
            </a:extLst>
          </p:cNvPr>
          <p:cNvSpPr>
            <a:spLocks noGrp="1"/>
          </p:cNvSpPr>
          <p:nvPr>
            <p:ph idx="1"/>
          </p:nvPr>
        </p:nvSpPr>
        <p:spPr>
          <a:xfrm>
            <a:off x="838200" y="2141537"/>
            <a:ext cx="10515600" cy="4351338"/>
          </a:xfrm>
        </p:spPr>
        <p:txBody>
          <a:bodyPr>
            <a:normAutofit/>
          </a:bodyPr>
          <a:lstStyle/>
          <a:p>
            <a:r>
              <a:rPr lang="en-US" b="1" i="0" dirty="0">
                <a:solidFill>
                  <a:srgbClr val="292929"/>
                </a:solidFill>
                <a:effectLst/>
                <a:latin typeface="Calibri" panose="020F0502020204030204" pitchFamily="34" charset="0"/>
                <a:cs typeface="Calibri" panose="020F0502020204030204" pitchFamily="34" charset="0"/>
              </a:rPr>
              <a:t>ED visits and hospitalizations </a:t>
            </a:r>
            <a:r>
              <a:rPr lang="en-US" b="0" i="0" dirty="0">
                <a:solidFill>
                  <a:srgbClr val="292929"/>
                </a:solidFill>
                <a:effectLst/>
                <a:latin typeface="Calibri" panose="020F0502020204030204" pitchFamily="34" charset="0"/>
                <a:cs typeface="Calibri" panose="020F0502020204030204" pitchFamily="34" charset="0"/>
              </a:rPr>
              <a:t>due to COVID-19 have increased</a:t>
            </a:r>
            <a:br>
              <a:rPr lang="en-US" b="0" i="0" dirty="0">
                <a:solidFill>
                  <a:srgbClr val="292929"/>
                </a:solidFill>
                <a:effectLst/>
                <a:latin typeface="Calibri" panose="020F0502020204030204" pitchFamily="34" charset="0"/>
                <a:cs typeface="Calibri" panose="020F0502020204030204" pitchFamily="34" charset="0"/>
              </a:rPr>
            </a:br>
            <a:endParaRPr lang="en-US" b="0" i="0" dirty="0">
              <a:solidFill>
                <a:srgbClr val="292929"/>
              </a:solidFill>
              <a:effectLst/>
              <a:latin typeface="Calibri" panose="020F0502020204030204" pitchFamily="34" charset="0"/>
              <a:cs typeface="Calibri" panose="020F0502020204030204" pitchFamily="34" charset="0"/>
            </a:endParaRPr>
          </a:p>
          <a:p>
            <a:r>
              <a:rPr lang="en-US" b="1" i="0" dirty="0">
                <a:solidFill>
                  <a:srgbClr val="292929"/>
                </a:solidFill>
                <a:effectLst/>
                <a:latin typeface="Calibri" panose="020F0502020204030204" pitchFamily="34" charset="0"/>
                <a:cs typeface="Calibri" panose="020F0502020204030204" pitchFamily="34" charset="0"/>
              </a:rPr>
              <a:t>Deaths remained far below </a:t>
            </a:r>
            <a:r>
              <a:rPr lang="en-US" b="0" i="0" dirty="0">
                <a:solidFill>
                  <a:srgbClr val="292929"/>
                </a:solidFill>
                <a:effectLst/>
                <a:latin typeface="Calibri" panose="020F0502020204030204" pitchFamily="34" charset="0"/>
                <a:cs typeface="Calibri" panose="020F0502020204030204" pitchFamily="34" charset="0"/>
              </a:rPr>
              <a:t>the weekly rates during previous surges</a:t>
            </a:r>
          </a:p>
          <a:p>
            <a:pPr lvl="1"/>
            <a:r>
              <a:rPr lang="en-US" dirty="0">
                <a:solidFill>
                  <a:srgbClr val="292929"/>
                </a:solidFill>
                <a:latin typeface="Calibri" panose="020F0502020204030204" pitchFamily="34" charset="0"/>
                <a:cs typeface="Calibri" panose="020F0502020204030204" pitchFamily="34" charset="0"/>
              </a:rPr>
              <a:t>W</a:t>
            </a:r>
            <a:r>
              <a:rPr lang="en-US" b="0" i="0" dirty="0">
                <a:solidFill>
                  <a:srgbClr val="292929"/>
                </a:solidFill>
                <a:effectLst/>
                <a:latin typeface="Calibri" panose="020F0502020204030204" pitchFamily="34" charset="0"/>
                <a:cs typeface="Calibri" panose="020F0502020204030204" pitchFamily="34" charset="0"/>
              </a:rPr>
              <a:t>ith </a:t>
            </a:r>
            <a:r>
              <a:rPr lang="en-US" b="1" i="0" dirty="0">
                <a:solidFill>
                  <a:srgbClr val="292929"/>
                </a:solidFill>
                <a:effectLst/>
                <a:latin typeface="Calibri" panose="020F0502020204030204" pitchFamily="34" charset="0"/>
                <a:cs typeface="Calibri" panose="020F0502020204030204" pitchFamily="34" charset="0"/>
              </a:rPr>
              <a:t>340</a:t>
            </a:r>
            <a:r>
              <a:rPr lang="en-US" b="0" i="0" dirty="0">
                <a:solidFill>
                  <a:srgbClr val="292929"/>
                </a:solidFill>
                <a:effectLst/>
                <a:latin typeface="Calibri" panose="020F0502020204030204" pitchFamily="34" charset="0"/>
                <a:cs typeface="Calibri" panose="020F0502020204030204" pitchFamily="34" charset="0"/>
              </a:rPr>
              <a:t> reported during the week ending Aug. 3, compared with </a:t>
            </a:r>
            <a:r>
              <a:rPr lang="en-US" b="1" i="0" dirty="0">
                <a:solidFill>
                  <a:srgbClr val="292929"/>
                </a:solidFill>
                <a:effectLst/>
                <a:latin typeface="Calibri" panose="020F0502020204030204" pitchFamily="34" charset="0"/>
                <a:cs typeface="Calibri" panose="020F0502020204030204" pitchFamily="34" charset="0"/>
              </a:rPr>
              <a:t>2,578 </a:t>
            </a:r>
            <a:r>
              <a:rPr lang="en-US" b="0" i="0" dirty="0">
                <a:solidFill>
                  <a:srgbClr val="292929"/>
                </a:solidFill>
                <a:effectLst/>
                <a:latin typeface="Calibri" panose="020F0502020204030204" pitchFamily="34" charset="0"/>
                <a:cs typeface="Calibri" panose="020F0502020204030204" pitchFamily="34" charset="0"/>
              </a:rPr>
              <a:t>weekly deaths during the last COVID-19 peak, in January 2024, and nearly </a:t>
            </a:r>
            <a:r>
              <a:rPr lang="en-US" b="1" i="0" dirty="0">
                <a:solidFill>
                  <a:srgbClr val="292929"/>
                </a:solidFill>
                <a:effectLst/>
                <a:latin typeface="Calibri" panose="020F0502020204030204" pitchFamily="34" charset="0"/>
                <a:cs typeface="Calibri" panose="020F0502020204030204" pitchFamily="34" charset="0"/>
              </a:rPr>
              <a:t>26,000</a:t>
            </a:r>
            <a:r>
              <a:rPr lang="en-US" b="0" i="0" dirty="0">
                <a:solidFill>
                  <a:srgbClr val="292929"/>
                </a:solidFill>
                <a:effectLst/>
                <a:latin typeface="Calibri" panose="020F0502020204030204" pitchFamily="34" charset="0"/>
                <a:cs typeface="Calibri" panose="020F0502020204030204" pitchFamily="34" charset="0"/>
              </a:rPr>
              <a:t> weekly deaths at the height of the pandemic in the United States, in January 2021.</a:t>
            </a:r>
          </a:p>
          <a:p>
            <a:endParaRPr lang="en-US" dirty="0"/>
          </a:p>
        </p:txBody>
      </p:sp>
    </p:spTree>
    <p:extLst>
      <p:ext uri="{BB962C8B-B14F-4D97-AF65-F5344CB8AC3E}">
        <p14:creationId xmlns:p14="http://schemas.microsoft.com/office/powerpoint/2010/main" val="346695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9FDF-C304-49C2-67F6-2245FFEA072C}"/>
              </a:ext>
            </a:extLst>
          </p:cNvPr>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COVID-19 Updates</a:t>
            </a:r>
            <a:br>
              <a:rPr lang="en-US" b="1" dirty="0">
                <a:latin typeface="Calibri" panose="020F0502020204030204" pitchFamily="34" charset="0"/>
                <a:cs typeface="Calibri" panose="020F0502020204030204" pitchFamily="34" charset="0"/>
              </a:rPr>
            </a:br>
            <a:r>
              <a:rPr lang="en-US" i="1" dirty="0">
                <a:solidFill>
                  <a:srgbClr val="22355A"/>
                </a:solidFill>
                <a:effectLst/>
                <a:latin typeface="Calibri" panose="020F0502020204030204" pitchFamily="34" charset="0"/>
                <a:cs typeface="Calibri" panose="020F0502020204030204" pitchFamily="34" charset="0"/>
              </a:rPr>
              <a:t>What is goin</a:t>
            </a:r>
            <a:r>
              <a:rPr lang="en-US" i="1" dirty="0">
                <a:solidFill>
                  <a:srgbClr val="22355A"/>
                </a:solidFill>
                <a:latin typeface="Calibri" panose="020F0502020204030204" pitchFamily="34" charset="0"/>
                <a:cs typeface="Calibri" panose="020F0502020204030204" pitchFamily="34" charset="0"/>
              </a:rPr>
              <a:t>g on with vaccines?</a:t>
            </a:r>
            <a:endParaRPr lang="en-US" i="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6A05120-BD0C-8306-E149-AC0993FEDD04}"/>
              </a:ext>
            </a:extLst>
          </p:cNvPr>
          <p:cNvSpPr>
            <a:spLocks noGrp="1"/>
          </p:cNvSpPr>
          <p:nvPr>
            <p:ph idx="1"/>
          </p:nvPr>
        </p:nvSpPr>
        <p:spPr>
          <a:xfrm>
            <a:off x="713508" y="2296680"/>
            <a:ext cx="10640291" cy="4351338"/>
          </a:xfrm>
        </p:spPr>
        <p:txBody>
          <a:bodyPr>
            <a:normAutofit/>
          </a:bodyPr>
          <a:lstStyle/>
          <a:p>
            <a:r>
              <a:rPr lang="en-US" b="1" i="0" dirty="0">
                <a:solidFill>
                  <a:srgbClr val="292929"/>
                </a:solidFill>
                <a:effectLst/>
                <a:latin typeface="Calibri" panose="020F0502020204030204" pitchFamily="34" charset="0"/>
                <a:cs typeface="Calibri" panose="020F0502020204030204" pitchFamily="34" charset="0"/>
              </a:rPr>
              <a:t>After vaccination with the 2023-2024 vaccines </a:t>
            </a:r>
            <a:r>
              <a:rPr lang="en-US" b="0" i="0" dirty="0">
                <a:solidFill>
                  <a:srgbClr val="292929"/>
                </a:solidFill>
                <a:effectLst/>
                <a:latin typeface="Calibri" panose="020F0502020204030204" pitchFamily="34" charset="0"/>
                <a:cs typeface="Calibri" panose="020F0502020204030204" pitchFamily="34" charset="0"/>
              </a:rPr>
              <a:t>(XBB.1.5 variant) </a:t>
            </a:r>
          </a:p>
          <a:p>
            <a:pPr lvl="1"/>
            <a:r>
              <a:rPr lang="en-US" dirty="0">
                <a:solidFill>
                  <a:srgbClr val="292929"/>
                </a:solidFill>
                <a:latin typeface="Calibri" panose="020F0502020204030204" pitchFamily="34" charset="0"/>
                <a:cs typeface="Calibri" panose="020F0502020204030204" pitchFamily="34" charset="0"/>
              </a:rPr>
              <a:t>V</a:t>
            </a:r>
            <a:r>
              <a:rPr lang="en-US" b="0" i="0" dirty="0">
                <a:solidFill>
                  <a:srgbClr val="292929"/>
                </a:solidFill>
                <a:effectLst/>
                <a:latin typeface="Calibri" panose="020F0502020204030204" pitchFamily="34" charset="0"/>
                <a:cs typeface="Calibri" panose="020F0502020204030204" pitchFamily="34" charset="0"/>
              </a:rPr>
              <a:t>accine effectiveness peaked four weeks after vaccination and then gradually waned</a:t>
            </a:r>
          </a:p>
          <a:p>
            <a:pPr lvl="1"/>
            <a:r>
              <a:rPr lang="en-US" dirty="0">
                <a:solidFill>
                  <a:srgbClr val="292929"/>
                </a:solidFill>
                <a:latin typeface="Calibri" panose="020F0502020204030204" pitchFamily="34" charset="0"/>
                <a:cs typeface="Calibri" panose="020F0502020204030204" pitchFamily="34" charset="0"/>
              </a:rPr>
              <a:t>Protection is for about 3-4 months</a:t>
            </a:r>
            <a:br>
              <a:rPr lang="en-US" dirty="0">
                <a:solidFill>
                  <a:srgbClr val="292929"/>
                </a:solidFill>
                <a:latin typeface="Calibri" panose="020F0502020204030204" pitchFamily="34" charset="0"/>
                <a:cs typeface="Calibri" panose="020F0502020204030204" pitchFamily="34" charset="0"/>
              </a:rPr>
            </a:br>
            <a:endParaRPr lang="en-US" b="0" i="0" dirty="0">
              <a:solidFill>
                <a:srgbClr val="292929"/>
              </a:solidFill>
              <a:effectLst/>
              <a:latin typeface="Calibri" panose="020F0502020204030204" pitchFamily="34" charset="0"/>
              <a:cs typeface="Calibri" panose="020F0502020204030204" pitchFamily="34" charset="0"/>
            </a:endParaRPr>
          </a:p>
          <a:p>
            <a:r>
              <a:rPr lang="en-US" b="1" i="0" dirty="0">
                <a:solidFill>
                  <a:srgbClr val="292929"/>
                </a:solidFill>
                <a:effectLst/>
                <a:latin typeface="Calibri" panose="020F0502020204030204" pitchFamily="34" charset="0"/>
                <a:cs typeface="Calibri" panose="020F0502020204030204" pitchFamily="34" charset="0"/>
              </a:rPr>
              <a:t>As of May, only 22.5% of adults </a:t>
            </a:r>
            <a:r>
              <a:rPr lang="en-US" b="0" i="0" dirty="0">
                <a:solidFill>
                  <a:srgbClr val="292929"/>
                </a:solidFill>
                <a:effectLst/>
                <a:latin typeface="Calibri" panose="020F0502020204030204" pitchFamily="34" charset="0"/>
                <a:cs typeface="Calibri" panose="020F0502020204030204" pitchFamily="34" charset="0"/>
              </a:rPr>
              <a:t>received the updated 2023-24 vaccine</a:t>
            </a:r>
            <a:br>
              <a:rPr lang="en-US" b="0" i="0" dirty="0">
                <a:solidFill>
                  <a:srgbClr val="292929"/>
                </a:solidFill>
                <a:effectLst/>
                <a:latin typeface="Calibri" panose="020F0502020204030204" pitchFamily="34" charset="0"/>
                <a:cs typeface="Calibri" panose="020F0502020204030204" pitchFamily="34" charset="0"/>
              </a:rPr>
            </a:br>
            <a:r>
              <a:rPr lang="en-US" b="0" i="0" dirty="0">
                <a:solidFill>
                  <a:srgbClr val="292929"/>
                </a:solidFill>
                <a:effectLst/>
                <a:latin typeface="Calibri" panose="020F0502020204030204" pitchFamily="34" charset="0"/>
                <a:cs typeface="Calibri" panose="020F0502020204030204" pitchFamily="34" charset="0"/>
              </a:rPr>
              <a:t> </a:t>
            </a:r>
          </a:p>
          <a:p>
            <a:r>
              <a:rPr lang="en-US" b="1" i="0" dirty="0">
                <a:solidFill>
                  <a:srgbClr val="292929"/>
                </a:solidFill>
                <a:effectLst/>
                <a:latin typeface="Calibri" panose="020F0502020204030204" pitchFamily="34" charset="0"/>
                <a:cs typeface="Calibri" panose="020F0502020204030204" pitchFamily="34" charset="0"/>
              </a:rPr>
              <a:t>Hospitalizations and deaths </a:t>
            </a:r>
            <a:r>
              <a:rPr lang="en-US" b="0" i="0" dirty="0">
                <a:solidFill>
                  <a:srgbClr val="292929"/>
                </a:solidFill>
                <a:effectLst/>
                <a:latin typeface="Calibri" panose="020F0502020204030204" pitchFamily="34" charset="0"/>
                <a:cs typeface="Calibri" panose="020F0502020204030204" pitchFamily="34" charset="0"/>
              </a:rPr>
              <a:t>have probably risen only slightly</a:t>
            </a:r>
          </a:p>
          <a:p>
            <a:pPr lvl="1"/>
            <a:r>
              <a:rPr lang="en-US" b="0" i="0" dirty="0">
                <a:solidFill>
                  <a:srgbClr val="292929"/>
                </a:solidFill>
                <a:effectLst/>
                <a:latin typeface="Calibri" panose="020F0502020204030204" pitchFamily="34" charset="0"/>
                <a:cs typeface="Calibri" panose="020F0502020204030204" pitchFamily="34" charset="0"/>
              </a:rPr>
              <a:t>Because immunocompetent individuals have previously been vaccinated or infected or both.</a:t>
            </a:r>
          </a:p>
          <a:p>
            <a:endParaRPr lang="en-US" dirty="0"/>
          </a:p>
        </p:txBody>
      </p:sp>
    </p:spTree>
    <p:extLst>
      <p:ext uri="{BB962C8B-B14F-4D97-AF65-F5344CB8AC3E}">
        <p14:creationId xmlns:p14="http://schemas.microsoft.com/office/powerpoint/2010/main" val="1549517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9FDF-C304-49C2-67F6-2245FFEA072C}"/>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COVID-19 Updates:   </a:t>
            </a:r>
            <a:r>
              <a:rPr lang="en-US" i="1" dirty="0">
                <a:latin typeface="Calibri" panose="020F0502020204030204" pitchFamily="34" charset="0"/>
                <a:cs typeface="Calibri" panose="020F0502020204030204" pitchFamily="34" charset="0"/>
              </a:rPr>
              <a:t>Recommendations</a:t>
            </a:r>
          </a:p>
        </p:txBody>
      </p:sp>
      <p:sp>
        <p:nvSpPr>
          <p:cNvPr id="3" name="Content Placeholder 2">
            <a:extLst>
              <a:ext uri="{FF2B5EF4-FFF2-40B4-BE49-F238E27FC236}">
                <a16:creationId xmlns:a16="http://schemas.microsoft.com/office/drawing/2014/main" id="{C6A05120-BD0C-8306-E149-AC0993FEDD04}"/>
              </a:ext>
            </a:extLst>
          </p:cNvPr>
          <p:cNvSpPr>
            <a:spLocks noGrp="1"/>
          </p:cNvSpPr>
          <p:nvPr>
            <p:ph idx="1"/>
          </p:nvPr>
        </p:nvSpPr>
        <p:spPr>
          <a:xfrm>
            <a:off x="838200" y="2141537"/>
            <a:ext cx="10515600" cy="4351338"/>
          </a:xfrm>
        </p:spPr>
        <p:txBody>
          <a:bodyPr>
            <a:normAutofit/>
          </a:bodyPr>
          <a:lstStyle/>
          <a:p>
            <a:r>
              <a:rPr lang="en-US" b="1" i="0" dirty="0">
                <a:solidFill>
                  <a:srgbClr val="292929"/>
                </a:solidFill>
                <a:effectLst/>
                <a:latin typeface="Calibri" panose="020F0502020204030204" pitchFamily="34" charset="0"/>
                <a:cs typeface="Calibri" panose="020F0502020204030204" pitchFamily="34" charset="0"/>
              </a:rPr>
              <a:t>The advisory committee recommended </a:t>
            </a:r>
          </a:p>
          <a:p>
            <a:pPr lvl="1"/>
            <a:r>
              <a:rPr lang="en-US" dirty="0">
                <a:solidFill>
                  <a:srgbClr val="292929"/>
                </a:solidFill>
                <a:latin typeface="Calibri" panose="020F0502020204030204" pitchFamily="34" charset="0"/>
                <a:cs typeface="Calibri" panose="020F0502020204030204" pitchFamily="34" charset="0"/>
              </a:rPr>
              <a:t>T</a:t>
            </a:r>
            <a:r>
              <a:rPr lang="en-US" b="0" i="0" dirty="0">
                <a:solidFill>
                  <a:srgbClr val="292929"/>
                </a:solidFill>
                <a:effectLst/>
                <a:latin typeface="Calibri" panose="020F0502020204030204" pitchFamily="34" charset="0"/>
                <a:cs typeface="Calibri" panose="020F0502020204030204" pitchFamily="34" charset="0"/>
              </a:rPr>
              <a:t>hat the FDA authorize vaccines targeting the JN.1 lineage rather than KP.2</a:t>
            </a:r>
          </a:p>
          <a:p>
            <a:pPr lvl="1"/>
            <a:r>
              <a:rPr lang="en-US" b="1" dirty="0">
                <a:solidFill>
                  <a:srgbClr val="292929"/>
                </a:solidFill>
                <a:latin typeface="Calibri" panose="020F0502020204030204" pitchFamily="34" charset="0"/>
                <a:cs typeface="Calibri" panose="020F0502020204030204" pitchFamily="34" charset="0"/>
              </a:rPr>
              <a:t>But</a:t>
            </a:r>
            <a:r>
              <a:rPr lang="en-US" dirty="0">
                <a:solidFill>
                  <a:srgbClr val="292929"/>
                </a:solidFill>
                <a:latin typeface="Calibri" panose="020F0502020204030204" pitchFamily="34" charset="0"/>
                <a:cs typeface="Calibri" panose="020F0502020204030204" pitchFamily="34" charset="0"/>
              </a:rPr>
              <a:t>,</a:t>
            </a:r>
            <a:r>
              <a:rPr lang="en-US" b="0" i="0" dirty="0">
                <a:solidFill>
                  <a:srgbClr val="292929"/>
                </a:solidFill>
                <a:effectLst/>
                <a:latin typeface="Calibri" panose="020F0502020204030204" pitchFamily="34" charset="0"/>
                <a:cs typeface="Calibri" panose="020F0502020204030204" pitchFamily="34" charset="0"/>
              </a:rPr>
              <a:t> the FDA’s final decision was a preference for KP.2-targeted vaccines, while also allowing Novavax to proceed with the JN.1-targeted vaccine.</a:t>
            </a:r>
          </a:p>
          <a:p>
            <a:pPr marL="0" indent="0">
              <a:buNone/>
            </a:pPr>
            <a:endParaRPr lang="en-US" b="0" i="0" dirty="0">
              <a:solidFill>
                <a:srgbClr val="292929"/>
              </a:solidFill>
              <a:effectLst/>
              <a:latin typeface="Calibri" panose="020F0502020204030204" pitchFamily="34" charset="0"/>
              <a:cs typeface="Calibri" panose="020F0502020204030204" pitchFamily="34" charset="0"/>
            </a:endParaRPr>
          </a:p>
          <a:p>
            <a:r>
              <a:rPr lang="en-US" b="1" i="0" dirty="0">
                <a:solidFill>
                  <a:srgbClr val="292929"/>
                </a:solidFill>
                <a:effectLst/>
                <a:latin typeface="Calibri" panose="020F0502020204030204" pitchFamily="34" charset="0"/>
                <a:cs typeface="Calibri" panose="020F0502020204030204" pitchFamily="34" charset="0"/>
              </a:rPr>
              <a:t>The CDC recommends that people in high-risk categories </a:t>
            </a:r>
          </a:p>
          <a:p>
            <a:pPr lvl="1"/>
            <a:r>
              <a:rPr lang="en-US" dirty="0">
                <a:solidFill>
                  <a:srgbClr val="292929"/>
                </a:solidFill>
                <a:latin typeface="Calibri" panose="020F0502020204030204" pitchFamily="34" charset="0"/>
                <a:cs typeface="Calibri" panose="020F0502020204030204" pitchFamily="34" charset="0"/>
              </a:rPr>
              <a:t>G</a:t>
            </a:r>
            <a:r>
              <a:rPr lang="en-US" b="0" i="0" dirty="0">
                <a:solidFill>
                  <a:srgbClr val="292929"/>
                </a:solidFill>
                <a:effectLst/>
                <a:latin typeface="Calibri" panose="020F0502020204030204" pitchFamily="34" charset="0"/>
                <a:cs typeface="Calibri" panose="020F0502020204030204" pitchFamily="34" charset="0"/>
              </a:rPr>
              <a:t>et a second dose of vaccine at least four months after their last booster </a:t>
            </a:r>
          </a:p>
          <a:p>
            <a:pPr lvl="1"/>
            <a:r>
              <a:rPr lang="en-US" b="0" i="0" dirty="0">
                <a:solidFill>
                  <a:srgbClr val="292929"/>
                </a:solidFill>
                <a:effectLst/>
                <a:latin typeface="Calibri" panose="020F0502020204030204" pitchFamily="34" charset="0"/>
                <a:cs typeface="Calibri" panose="020F0502020204030204" pitchFamily="34" charset="0"/>
              </a:rPr>
              <a:t>Get the updated 2024-2025 vaccine once it is available.</a:t>
            </a:r>
          </a:p>
          <a:p>
            <a:endParaRPr lang="en-US" dirty="0"/>
          </a:p>
        </p:txBody>
      </p:sp>
    </p:spTree>
    <p:extLst>
      <p:ext uri="{BB962C8B-B14F-4D97-AF65-F5344CB8AC3E}">
        <p14:creationId xmlns:p14="http://schemas.microsoft.com/office/powerpoint/2010/main" val="1411793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B1C0-B6E8-1935-CFB8-7064C8B0E480}"/>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COVID-19 Updates</a:t>
            </a:r>
          </a:p>
        </p:txBody>
      </p:sp>
      <p:sp>
        <p:nvSpPr>
          <p:cNvPr id="3" name="Content Placeholder 2">
            <a:extLst>
              <a:ext uri="{FF2B5EF4-FFF2-40B4-BE49-F238E27FC236}">
                <a16:creationId xmlns:a16="http://schemas.microsoft.com/office/drawing/2014/main" id="{D9C88C56-E1A5-E2D3-000A-B3D666559F08}"/>
              </a:ext>
            </a:extLst>
          </p:cNvPr>
          <p:cNvSpPr>
            <a:spLocks noGrp="1"/>
          </p:cNvSpPr>
          <p:nvPr>
            <p:ph idx="1"/>
          </p:nvPr>
        </p:nvSpPr>
        <p:spPr>
          <a:xfrm>
            <a:off x="838200" y="1825625"/>
            <a:ext cx="10515600" cy="4667250"/>
          </a:xfrm>
        </p:spPr>
        <p:txBody>
          <a:bodyPr>
            <a:noAutofit/>
          </a:bodyPr>
          <a:lstStyle/>
          <a:p>
            <a:pPr algn="l"/>
            <a:r>
              <a:rPr lang="en-US" sz="2400" b="1" i="1" dirty="0">
                <a:solidFill>
                  <a:srgbClr val="292929"/>
                </a:solidFill>
                <a:effectLst/>
                <a:latin typeface="Calibri" panose="020F0502020204030204" pitchFamily="34" charset="0"/>
                <a:cs typeface="Calibri" panose="020F0502020204030204" pitchFamily="34" charset="0"/>
              </a:rPr>
              <a:t>What is going on with masks?</a:t>
            </a:r>
          </a:p>
          <a:p>
            <a:pPr lvl="1"/>
            <a:r>
              <a:rPr lang="en-US" sz="2000" b="0" i="0" dirty="0">
                <a:solidFill>
                  <a:srgbClr val="292929"/>
                </a:solidFill>
                <a:effectLst/>
                <a:latin typeface="Calibri" panose="020F0502020204030204" pitchFamily="34" charset="0"/>
                <a:cs typeface="Calibri" panose="020F0502020204030204" pitchFamily="34" charset="0"/>
              </a:rPr>
              <a:t>Specially useful in high-risk environments. </a:t>
            </a:r>
          </a:p>
          <a:p>
            <a:pPr lvl="1"/>
            <a:r>
              <a:rPr lang="en-US" sz="2000" b="0" i="0" dirty="0">
                <a:solidFill>
                  <a:srgbClr val="292929"/>
                </a:solidFill>
                <a:effectLst/>
                <a:latin typeface="Calibri" panose="020F0502020204030204" pitchFamily="34" charset="0"/>
                <a:cs typeface="Calibri" panose="020F0502020204030204" pitchFamily="34" charset="0"/>
              </a:rPr>
              <a:t>Specially when the virus is surging</a:t>
            </a:r>
          </a:p>
          <a:p>
            <a:pPr lvl="1"/>
            <a:r>
              <a:rPr lang="en-US" sz="2000" dirty="0">
                <a:solidFill>
                  <a:srgbClr val="292929"/>
                </a:solidFill>
                <a:latin typeface="Calibri" panose="020F0502020204030204" pitchFamily="34" charset="0"/>
                <a:cs typeface="Calibri" panose="020F0502020204030204" pitchFamily="34" charset="0"/>
              </a:rPr>
              <a:t>Specially indoors and crowded conditions</a:t>
            </a:r>
            <a:endParaRPr lang="en-US" sz="2000" b="0" i="0" dirty="0">
              <a:solidFill>
                <a:srgbClr val="292929"/>
              </a:solidFill>
              <a:effectLst/>
              <a:latin typeface="Calibri" panose="020F0502020204030204" pitchFamily="34" charset="0"/>
              <a:cs typeface="Calibri" panose="020F0502020204030204" pitchFamily="34" charset="0"/>
            </a:endParaRPr>
          </a:p>
          <a:p>
            <a:pPr algn="l"/>
            <a:r>
              <a:rPr lang="en-US" sz="2400" b="1" i="1" dirty="0">
                <a:solidFill>
                  <a:srgbClr val="22355A"/>
                </a:solidFill>
                <a:effectLst/>
                <a:latin typeface="Calibri" panose="020F0502020204030204" pitchFamily="34" charset="0"/>
                <a:cs typeface="Calibri" panose="020F0502020204030204" pitchFamily="34" charset="0"/>
              </a:rPr>
              <a:t>What is going on with isolation?</a:t>
            </a:r>
          </a:p>
          <a:p>
            <a:pPr lvl="1"/>
            <a:r>
              <a:rPr lang="en-US" sz="2000" b="0" i="0" dirty="0">
                <a:solidFill>
                  <a:srgbClr val="292929"/>
                </a:solidFill>
                <a:effectLst/>
                <a:latin typeface="Calibri" panose="020F0502020204030204" pitchFamily="34" charset="0"/>
                <a:cs typeface="Calibri" panose="020F0502020204030204" pitchFamily="34" charset="0"/>
              </a:rPr>
              <a:t>According to CDC guidelines you can resume normal activity if your symptoms have improved for 24 hours and you haven’t had a fever in 24 hours without taking a fever suppressant, but you should continue to take extra precautions, like masking, for an additional five days. </a:t>
            </a:r>
          </a:p>
          <a:p>
            <a:r>
              <a:rPr lang="en-US" sz="2400" b="1" i="1" dirty="0">
                <a:solidFill>
                  <a:srgbClr val="292929"/>
                </a:solidFill>
                <a:effectLst/>
                <a:latin typeface="Calibri" panose="020F0502020204030204" pitchFamily="34" charset="0"/>
                <a:cs typeface="Calibri" panose="020F0502020204030204" pitchFamily="34" charset="0"/>
              </a:rPr>
              <a:t>What is </a:t>
            </a:r>
            <a:r>
              <a:rPr lang="en-US" sz="2400" b="1" i="1" dirty="0">
                <a:solidFill>
                  <a:srgbClr val="292929"/>
                </a:solidFill>
                <a:latin typeface="Calibri" panose="020F0502020204030204" pitchFamily="34" charset="0"/>
                <a:cs typeface="Calibri" panose="020F0502020204030204" pitchFamily="34" charset="0"/>
              </a:rPr>
              <a:t>going on with treatment?</a:t>
            </a:r>
          </a:p>
          <a:p>
            <a:pPr lvl="1"/>
            <a:r>
              <a:rPr lang="en-US" sz="2000" b="0" i="0" dirty="0">
                <a:solidFill>
                  <a:srgbClr val="292929"/>
                </a:solidFill>
                <a:effectLst/>
                <a:latin typeface="Calibri" panose="020F0502020204030204" pitchFamily="34" charset="0"/>
                <a:cs typeface="Calibri" panose="020F0502020204030204" pitchFamily="34" charset="0"/>
              </a:rPr>
              <a:t>Those in high-risk groups  (people 65 and older or anyone over age 12 with a condition that is a risk factor for severe COVID, including diabetes, asthma, heart disease, obesity, or pregnancy) still benefit from an antiviral</a:t>
            </a:r>
          </a:p>
          <a:p>
            <a:pPr lvl="1"/>
            <a:r>
              <a:rPr lang="en-US" sz="2000" b="0" i="0" dirty="0">
                <a:solidFill>
                  <a:srgbClr val="292929"/>
                </a:solidFill>
                <a:effectLst/>
                <a:latin typeface="Calibri" panose="020F0502020204030204" pitchFamily="34" charset="0"/>
                <a:cs typeface="Calibri" panose="020F0502020204030204" pitchFamily="34" charset="0"/>
              </a:rPr>
              <a:t> It </a:t>
            </a:r>
            <a:r>
              <a:rPr lang="en-US" sz="2000" dirty="0">
                <a:solidFill>
                  <a:srgbClr val="292929"/>
                </a:solidFill>
                <a:latin typeface="Calibri" panose="020F0502020204030204" pitchFamily="34" charset="0"/>
                <a:cs typeface="Calibri" panose="020F0502020204030204" pitchFamily="34" charset="0"/>
              </a:rPr>
              <a:t>must be started </a:t>
            </a:r>
            <a:r>
              <a:rPr lang="en-US" sz="2000" b="0" i="0" dirty="0">
                <a:solidFill>
                  <a:srgbClr val="292929"/>
                </a:solidFill>
                <a:effectLst/>
                <a:latin typeface="Calibri" panose="020F0502020204030204" pitchFamily="34" charset="0"/>
                <a:cs typeface="Calibri" panose="020F0502020204030204" pitchFamily="34" charset="0"/>
              </a:rPr>
              <a:t>within five to seven days of developing symptoms. </a:t>
            </a:r>
          </a:p>
          <a:p>
            <a:pPr algn="l"/>
            <a:endParaRPr lang="en-US" sz="1400" b="0" i="0" dirty="0">
              <a:solidFill>
                <a:srgbClr val="292929"/>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127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A539-8368-36D6-2AEB-FE586AF8BAA7}"/>
              </a:ext>
            </a:extLst>
          </p:cNvPr>
          <p:cNvSpPr>
            <a:spLocks noGrp="1"/>
          </p:cNvSpPr>
          <p:nvPr>
            <p:ph type="title"/>
          </p:nvPr>
        </p:nvSpPr>
        <p:spPr/>
        <p:txBody>
          <a:bodyPr/>
          <a:lstStyle/>
          <a:p>
            <a:pPr algn="ctr"/>
            <a:r>
              <a:rPr lang="en-US" sz="4400" b="1" i="0" dirty="0">
                <a:solidFill>
                  <a:srgbClr val="292929"/>
                </a:solidFill>
                <a:effectLst/>
                <a:latin typeface="Calibri" panose="020F0502020204030204" pitchFamily="34" charset="0"/>
                <a:cs typeface="Calibri" panose="020F0502020204030204" pitchFamily="34" charset="0"/>
              </a:rPr>
              <a:t>COVID-19 Updates: </a:t>
            </a:r>
            <a:br>
              <a:rPr lang="en-US" sz="4400" b="1" i="0" dirty="0">
                <a:solidFill>
                  <a:srgbClr val="292929"/>
                </a:solidFill>
                <a:effectLst/>
                <a:latin typeface="Calibri" panose="020F0502020204030204" pitchFamily="34" charset="0"/>
                <a:cs typeface="Calibri" panose="020F0502020204030204" pitchFamily="34" charset="0"/>
              </a:rPr>
            </a:br>
            <a:r>
              <a:rPr lang="en-US" sz="4400" i="1" dirty="0">
                <a:solidFill>
                  <a:srgbClr val="292929"/>
                </a:solidFill>
                <a:effectLst/>
                <a:latin typeface="Calibri" panose="020F0502020204030204" pitchFamily="34" charset="0"/>
                <a:cs typeface="Calibri" panose="020F0502020204030204" pitchFamily="34" charset="0"/>
              </a:rPr>
              <a:t>What is new in the horizon?</a:t>
            </a:r>
            <a:endParaRPr lang="en-US" i="1" dirty="0"/>
          </a:p>
        </p:txBody>
      </p:sp>
      <p:sp>
        <p:nvSpPr>
          <p:cNvPr id="3" name="Content Placeholder 2">
            <a:extLst>
              <a:ext uri="{FF2B5EF4-FFF2-40B4-BE49-F238E27FC236}">
                <a16:creationId xmlns:a16="http://schemas.microsoft.com/office/drawing/2014/main" id="{8466926E-F25D-9756-3AC6-228B9953BB96}"/>
              </a:ext>
            </a:extLst>
          </p:cNvPr>
          <p:cNvSpPr>
            <a:spLocks noGrp="1"/>
          </p:cNvSpPr>
          <p:nvPr>
            <p:ph idx="1"/>
          </p:nvPr>
        </p:nvSpPr>
        <p:spPr/>
        <p:txBody>
          <a:bodyPr/>
          <a:lstStyle/>
          <a:p>
            <a:pPr lvl="1"/>
            <a:r>
              <a:rPr lang="en-US" b="1" dirty="0">
                <a:solidFill>
                  <a:srgbClr val="292929"/>
                </a:solidFill>
                <a:latin typeface="Calibri" panose="020F0502020204030204" pitchFamily="34" charset="0"/>
                <a:cs typeface="Calibri" panose="020F0502020204030204" pitchFamily="34" charset="0"/>
              </a:rPr>
              <a:t>There may be </a:t>
            </a:r>
            <a:r>
              <a:rPr lang="en-US" b="1" i="0" dirty="0">
                <a:solidFill>
                  <a:srgbClr val="292929"/>
                </a:solidFill>
                <a:effectLst/>
                <a:latin typeface="Calibri" panose="020F0502020204030204" pitchFamily="34" charset="0"/>
                <a:cs typeface="Calibri" panose="020F0502020204030204" pitchFamily="34" charset="0"/>
              </a:rPr>
              <a:t>annual updated COVID-19 vaccines</a:t>
            </a:r>
          </a:p>
          <a:p>
            <a:pPr lvl="2"/>
            <a:r>
              <a:rPr lang="en-US" dirty="0">
                <a:solidFill>
                  <a:srgbClr val="292929"/>
                </a:solidFill>
                <a:latin typeface="Calibri" panose="020F0502020204030204" pitchFamily="34" charset="0"/>
                <a:cs typeface="Calibri" panose="020F0502020204030204" pitchFamily="34" charset="0"/>
              </a:rPr>
              <a:t>Similar to </a:t>
            </a:r>
            <a:r>
              <a:rPr lang="en-US" b="0" i="0" dirty="0">
                <a:solidFill>
                  <a:srgbClr val="292929"/>
                </a:solidFill>
                <a:effectLst/>
                <a:latin typeface="Calibri" panose="020F0502020204030204" pitchFamily="34" charset="0"/>
                <a:cs typeface="Calibri" panose="020F0502020204030204" pitchFamily="34" charset="0"/>
              </a:rPr>
              <a:t>seasonal flu shots </a:t>
            </a:r>
            <a:br>
              <a:rPr lang="en-US" b="0" i="0" dirty="0">
                <a:solidFill>
                  <a:srgbClr val="292929"/>
                </a:solidFill>
                <a:effectLst/>
                <a:latin typeface="Calibri" panose="020F0502020204030204" pitchFamily="34" charset="0"/>
                <a:cs typeface="Calibri" panose="020F0502020204030204" pitchFamily="34" charset="0"/>
              </a:rPr>
            </a:br>
            <a:endParaRPr lang="en-US" b="0" i="0" dirty="0">
              <a:solidFill>
                <a:srgbClr val="292929"/>
              </a:solidFill>
              <a:effectLst/>
              <a:latin typeface="Calibri" panose="020F0502020204030204" pitchFamily="34" charset="0"/>
              <a:cs typeface="Calibri" panose="020F0502020204030204" pitchFamily="34" charset="0"/>
            </a:endParaRPr>
          </a:p>
          <a:p>
            <a:pPr lvl="1"/>
            <a:r>
              <a:rPr lang="en-US" b="1" i="0" dirty="0">
                <a:solidFill>
                  <a:srgbClr val="292929"/>
                </a:solidFill>
                <a:effectLst/>
                <a:latin typeface="Calibri" panose="020F0502020204030204" pitchFamily="34" charset="0"/>
                <a:cs typeface="Calibri" panose="020F0502020204030204" pitchFamily="34" charset="0"/>
              </a:rPr>
              <a:t>Moderna is testing a combination COVID-19 and flu sho</a:t>
            </a:r>
            <a:r>
              <a:rPr lang="en-US" b="0" i="0" dirty="0">
                <a:solidFill>
                  <a:srgbClr val="292929"/>
                </a:solidFill>
                <a:effectLst/>
                <a:latin typeface="Calibri" panose="020F0502020204030204" pitchFamily="34" charset="0"/>
                <a:cs typeface="Calibri" panose="020F0502020204030204" pitchFamily="34" charset="0"/>
              </a:rPr>
              <a:t>t.</a:t>
            </a:r>
            <a:br>
              <a:rPr lang="en-US" b="0" i="0" dirty="0">
                <a:solidFill>
                  <a:srgbClr val="292929"/>
                </a:solidFill>
                <a:effectLst/>
                <a:latin typeface="Calibri" panose="020F0502020204030204" pitchFamily="34" charset="0"/>
                <a:cs typeface="Calibri" panose="020F0502020204030204" pitchFamily="34" charset="0"/>
              </a:rPr>
            </a:br>
            <a:endParaRPr lang="en-US" b="0" i="0" dirty="0">
              <a:solidFill>
                <a:srgbClr val="292929"/>
              </a:solidFill>
              <a:effectLst/>
              <a:latin typeface="Calibri" panose="020F0502020204030204" pitchFamily="34" charset="0"/>
              <a:cs typeface="Calibri" panose="020F0502020204030204" pitchFamily="34" charset="0"/>
            </a:endParaRPr>
          </a:p>
          <a:p>
            <a:pPr lvl="1"/>
            <a:r>
              <a:rPr lang="en-US" b="1" i="0" dirty="0">
                <a:solidFill>
                  <a:srgbClr val="292929"/>
                </a:solidFill>
                <a:effectLst/>
                <a:latin typeface="Calibri" panose="020F0502020204030204" pitchFamily="34" charset="0"/>
                <a:cs typeface="Calibri" panose="020F0502020204030204" pitchFamily="34" charset="0"/>
              </a:rPr>
              <a:t>A nasal vaccine is </a:t>
            </a:r>
            <a:r>
              <a:rPr lang="en-US" b="1" dirty="0">
                <a:solidFill>
                  <a:srgbClr val="292929"/>
                </a:solidFill>
                <a:latin typeface="Calibri" panose="020F0502020204030204" pitchFamily="34" charset="0"/>
                <a:cs typeface="Calibri" panose="020F0502020204030204" pitchFamily="34" charset="0"/>
              </a:rPr>
              <a:t>also being developed.</a:t>
            </a:r>
            <a:br>
              <a:rPr lang="en-US" b="1" dirty="0">
                <a:solidFill>
                  <a:srgbClr val="292929"/>
                </a:solidFill>
                <a:latin typeface="Calibri" panose="020F0502020204030204" pitchFamily="34" charset="0"/>
                <a:cs typeface="Calibri" panose="020F0502020204030204" pitchFamily="34" charset="0"/>
              </a:rPr>
            </a:br>
            <a:endParaRPr lang="en-US" b="1" i="0" dirty="0">
              <a:solidFill>
                <a:srgbClr val="292929"/>
              </a:solidFill>
              <a:effectLst/>
              <a:latin typeface="Calibri" panose="020F0502020204030204" pitchFamily="34" charset="0"/>
              <a:cs typeface="Calibri" panose="020F0502020204030204" pitchFamily="34" charset="0"/>
            </a:endParaRPr>
          </a:p>
          <a:p>
            <a:pPr lvl="1"/>
            <a:r>
              <a:rPr lang="en-US" b="1" i="0" dirty="0">
                <a:solidFill>
                  <a:srgbClr val="292929"/>
                </a:solidFill>
                <a:effectLst/>
                <a:latin typeface="Calibri" panose="020F0502020204030204" pitchFamily="34" charset="0"/>
                <a:cs typeface="Calibri" panose="020F0502020204030204" pitchFamily="34" charset="0"/>
              </a:rPr>
              <a:t>COVID-19 is not as dangerous as before</a:t>
            </a:r>
          </a:p>
          <a:p>
            <a:pPr lvl="2"/>
            <a:r>
              <a:rPr lang="en-US" dirty="0">
                <a:solidFill>
                  <a:srgbClr val="292929"/>
                </a:solidFill>
                <a:latin typeface="Calibri" panose="020F0502020204030204" pitchFamily="34" charset="0"/>
                <a:cs typeface="Calibri" panose="020F0502020204030204" pitchFamily="34" charset="0"/>
              </a:rPr>
              <a:t>B</a:t>
            </a:r>
            <a:r>
              <a:rPr lang="en-US" b="0" i="0" dirty="0">
                <a:solidFill>
                  <a:srgbClr val="292929"/>
                </a:solidFill>
                <a:effectLst/>
                <a:latin typeface="Calibri" panose="020F0502020204030204" pitchFamily="34" charset="0"/>
                <a:cs typeface="Calibri" panose="020F0502020204030204" pitchFamily="34" charset="0"/>
              </a:rPr>
              <a:t>ut it is still deadly for some, especially young children, the elderly, and the immunocompromised</a:t>
            </a:r>
            <a:br>
              <a:rPr lang="en-US" b="0" i="0" dirty="0">
                <a:solidFill>
                  <a:srgbClr val="292929"/>
                </a:solidFill>
                <a:effectLst/>
                <a:latin typeface="Calibri" panose="020F0502020204030204" pitchFamily="34" charset="0"/>
                <a:cs typeface="Calibri" panose="020F0502020204030204" pitchFamily="34" charset="0"/>
              </a:rPr>
            </a:br>
            <a:endParaRPr lang="en-US" b="0" i="0" dirty="0">
              <a:solidFill>
                <a:srgbClr val="292929"/>
              </a:solidFill>
              <a:effectLst/>
              <a:latin typeface="Calibri" panose="020F0502020204030204" pitchFamily="34" charset="0"/>
              <a:cs typeface="Calibri" panose="020F0502020204030204" pitchFamily="34" charset="0"/>
            </a:endParaRPr>
          </a:p>
          <a:p>
            <a:pPr lvl="1"/>
            <a:r>
              <a:rPr lang="en-US" b="1" dirty="0">
                <a:solidFill>
                  <a:srgbClr val="292929"/>
                </a:solidFill>
                <a:latin typeface="Calibri" panose="020F0502020204030204" pitchFamily="34" charset="0"/>
                <a:cs typeface="Calibri" panose="020F0502020204030204" pitchFamily="34" charset="0"/>
              </a:rPr>
              <a:t>I</a:t>
            </a:r>
            <a:r>
              <a:rPr lang="en-US" b="1" i="0" dirty="0">
                <a:solidFill>
                  <a:srgbClr val="292929"/>
                </a:solidFill>
                <a:effectLst/>
                <a:latin typeface="Calibri" panose="020F0502020204030204" pitchFamily="34" charset="0"/>
                <a:cs typeface="Calibri" panose="020F0502020204030204" pitchFamily="34" charset="0"/>
              </a:rPr>
              <a:t>t still carries the risk of long COVID</a:t>
            </a:r>
            <a:endParaRPr lang="en-US" b="1"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901784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wearing a mask and gloves holding a bag&#10;&#10;Description automatically generated">
            <a:extLst>
              <a:ext uri="{FF2B5EF4-FFF2-40B4-BE49-F238E27FC236}">
                <a16:creationId xmlns:a16="http://schemas.microsoft.com/office/drawing/2014/main" id="{8D9AD2C9-35D9-D601-FEF9-22BC0DBC4323}"/>
              </a:ext>
            </a:extLst>
          </p:cNvPr>
          <p:cNvPicPr>
            <a:picLocks noChangeAspect="1"/>
          </p:cNvPicPr>
          <p:nvPr/>
        </p:nvPicPr>
        <p:blipFill>
          <a:blip r:embed="rId2"/>
          <a:stretch>
            <a:fillRect/>
          </a:stretch>
        </p:blipFill>
        <p:spPr>
          <a:xfrm>
            <a:off x="643467" y="861037"/>
            <a:ext cx="5291666" cy="3664477"/>
          </a:xfrm>
          <a:prstGeom prst="rect">
            <a:avLst/>
          </a:prstGeom>
        </p:spPr>
      </p:pic>
      <p:pic>
        <p:nvPicPr>
          <p:cNvPr id="6" name="Picture 5" descr="A close-up of a white sign&#10;&#10;Description automatically generated">
            <a:extLst>
              <a:ext uri="{FF2B5EF4-FFF2-40B4-BE49-F238E27FC236}">
                <a16:creationId xmlns:a16="http://schemas.microsoft.com/office/drawing/2014/main" id="{C0037D0A-4C14-DEC5-AAE0-5758E2822D18}"/>
              </a:ext>
            </a:extLst>
          </p:cNvPr>
          <p:cNvPicPr>
            <a:picLocks noChangeAspect="1"/>
          </p:cNvPicPr>
          <p:nvPr/>
        </p:nvPicPr>
        <p:blipFill>
          <a:blip r:embed="rId3"/>
          <a:stretch>
            <a:fillRect/>
          </a:stretch>
        </p:blipFill>
        <p:spPr>
          <a:xfrm>
            <a:off x="6256865" y="1899526"/>
            <a:ext cx="5291667" cy="1587499"/>
          </a:xfrm>
          <a:prstGeom prst="rect">
            <a:avLst/>
          </a:prstGeom>
        </p:spPr>
      </p:pic>
      <p:sp>
        <p:nvSpPr>
          <p:cNvPr id="7" name="TextBox 6">
            <a:extLst>
              <a:ext uri="{FF2B5EF4-FFF2-40B4-BE49-F238E27FC236}">
                <a16:creationId xmlns:a16="http://schemas.microsoft.com/office/drawing/2014/main" id="{6C05CB04-1DFF-BF5F-5A87-F4101AEE3BB0}"/>
              </a:ext>
            </a:extLst>
          </p:cNvPr>
          <p:cNvSpPr txBox="1"/>
          <p:nvPr/>
        </p:nvSpPr>
        <p:spPr>
          <a:xfrm>
            <a:off x="2129883" y="345945"/>
            <a:ext cx="1750479" cy="369332"/>
          </a:xfrm>
          <a:prstGeom prst="rect">
            <a:avLst/>
          </a:prstGeom>
          <a:noFill/>
        </p:spPr>
        <p:txBody>
          <a:bodyPr wrap="none" rtlCol="0">
            <a:spAutoFit/>
          </a:bodyPr>
          <a:lstStyle/>
          <a:p>
            <a:r>
              <a:rPr lang="en-US" dirty="0"/>
              <a:t>New York Times</a:t>
            </a:r>
          </a:p>
        </p:txBody>
      </p:sp>
      <p:sp>
        <p:nvSpPr>
          <p:cNvPr id="9" name="TextBox 8">
            <a:extLst>
              <a:ext uri="{FF2B5EF4-FFF2-40B4-BE49-F238E27FC236}">
                <a16:creationId xmlns:a16="http://schemas.microsoft.com/office/drawing/2014/main" id="{D0F8D968-B5A3-B4A4-F68A-D0BB7BFB0183}"/>
              </a:ext>
            </a:extLst>
          </p:cNvPr>
          <p:cNvSpPr txBox="1"/>
          <p:nvPr/>
        </p:nvSpPr>
        <p:spPr>
          <a:xfrm>
            <a:off x="428881" y="4671274"/>
            <a:ext cx="11311174" cy="1815882"/>
          </a:xfrm>
          <a:prstGeom prst="rect">
            <a:avLst/>
          </a:prstGeom>
          <a:noFill/>
        </p:spPr>
        <p:txBody>
          <a:bodyPr wrap="square">
            <a:spAutoFit/>
          </a:bodyPr>
          <a:lstStyle/>
          <a:p>
            <a:pPr algn="l" fontAlgn="base"/>
            <a:r>
              <a:rPr lang="en-US" sz="1400" b="0" i="0" u="none" strike="noStrike" dirty="0">
                <a:effectLst/>
                <a:latin typeface="Calibri" panose="020F0502020204030204" pitchFamily="34" charset="0"/>
                <a:cs typeface="Calibri" panose="020F0502020204030204" pitchFamily="34" charset="0"/>
              </a:rPr>
              <a:t>“This is the second time in three years that the W.H.O. has designated an mpox epidemic as a global emergency. It previously did so in July 2022. That outbreak went on to affect </a:t>
            </a:r>
            <a:r>
              <a:rPr lang="en-US" sz="1400" b="0" i="0" u="sng" strike="noStrike" dirty="0">
                <a:effectLst/>
                <a:latin typeface="Calibri" panose="020F0502020204030204" pitchFamily="34" charset="0"/>
                <a:cs typeface="Calibri" panose="020F0502020204030204" pitchFamily="34" charset="0"/>
                <a:hlinkClick r:id="rId4"/>
              </a:rPr>
              <a:t>nearly 100,000 people</a:t>
            </a:r>
            <a:r>
              <a:rPr lang="en-US" sz="1400" b="0" i="0" u="none" strike="noStrike" dirty="0">
                <a:effectLst/>
                <a:latin typeface="Calibri" panose="020F0502020204030204" pitchFamily="34" charset="0"/>
                <a:cs typeface="Calibri" panose="020F0502020204030204" pitchFamily="34" charset="0"/>
              </a:rPr>
              <a:t>, primarily gay and bisexual men, in 116 countries, and killed about 200 people.</a:t>
            </a:r>
            <a:br>
              <a:rPr lang="en-US" sz="1400" b="0" i="0" u="none" strike="noStrike" dirty="0">
                <a:effectLst/>
                <a:latin typeface="Calibri" panose="020F0502020204030204" pitchFamily="34" charset="0"/>
                <a:cs typeface="Calibri" panose="020F0502020204030204" pitchFamily="34" charset="0"/>
              </a:rPr>
            </a:br>
            <a:endParaRPr lang="en-US" sz="1400" b="0" i="0" u="none" strike="noStrike" dirty="0">
              <a:effectLst/>
              <a:latin typeface="Calibri" panose="020F0502020204030204" pitchFamily="34" charset="0"/>
              <a:cs typeface="Calibri" panose="020F0502020204030204" pitchFamily="34" charset="0"/>
            </a:endParaRPr>
          </a:p>
          <a:p>
            <a:pPr algn="l" fontAlgn="base"/>
            <a:r>
              <a:rPr lang="en-US" sz="1400" b="0" i="0" u="none" strike="noStrike" dirty="0">
                <a:effectLst/>
                <a:latin typeface="Calibri" panose="020F0502020204030204" pitchFamily="34" charset="0"/>
                <a:cs typeface="Calibri" panose="020F0502020204030204" pitchFamily="34" charset="0"/>
              </a:rPr>
              <a:t>“ Since the beginning of this year, the Democratic Republic of Congo alone has reported 15,600 mpox cases and 537 deaths. Those most at risk include women and children under 15”</a:t>
            </a:r>
            <a:br>
              <a:rPr lang="en-US" sz="1400" b="0" i="0" u="none" strike="noStrike" dirty="0">
                <a:effectLst/>
                <a:latin typeface="Calibri" panose="020F0502020204030204" pitchFamily="34" charset="0"/>
                <a:cs typeface="Calibri" panose="020F0502020204030204" pitchFamily="34" charset="0"/>
              </a:rPr>
            </a:br>
            <a:endParaRPr lang="en-US" sz="1400" b="0" i="0" u="none" strike="noStrike" dirty="0">
              <a:effectLst/>
              <a:latin typeface="Calibri" panose="020F0502020204030204" pitchFamily="34" charset="0"/>
              <a:cs typeface="Calibri" panose="020F0502020204030204" pitchFamily="34" charset="0"/>
            </a:endParaRPr>
          </a:p>
          <a:p>
            <a:pPr algn="l" fontAlgn="base"/>
            <a:r>
              <a:rPr lang="en-US" sz="1400" b="0" i="0" u="none" strike="noStrike" dirty="0">
                <a:effectLst/>
                <a:latin typeface="Calibri" panose="020F0502020204030204" pitchFamily="34" charset="0"/>
                <a:cs typeface="Calibri" panose="020F0502020204030204" pitchFamily="34" charset="0"/>
              </a:rPr>
              <a:t>“The detection and rapid spread of a new clade of mpox in eastern D.R.C., its detection in neighboring countries that had not previously reported mpox, and the potential for further spread within Africa and beyond is very worrying,” said</a:t>
            </a:r>
            <a:r>
              <a:rPr lang="en-US" sz="1400" b="1" i="0" u="none" strike="noStrike" dirty="0">
                <a:effectLst/>
                <a:latin typeface="Calibri" panose="020F0502020204030204" pitchFamily="34" charset="0"/>
                <a:cs typeface="Calibri" panose="020F0502020204030204" pitchFamily="34" charset="0"/>
              </a:rPr>
              <a:t> </a:t>
            </a:r>
            <a:r>
              <a:rPr lang="en-US" sz="1400" b="0" i="0" u="none" strike="noStrike" dirty="0">
                <a:effectLst/>
                <a:latin typeface="Calibri" panose="020F0502020204030204" pitchFamily="34" charset="0"/>
                <a:cs typeface="Calibri" panose="020F0502020204030204" pitchFamily="34" charset="0"/>
              </a:rPr>
              <a:t>Dr. Tedros Adhanom Ghebreyesus, the W.H.O.’s director general.</a:t>
            </a:r>
          </a:p>
        </p:txBody>
      </p:sp>
    </p:spTree>
    <p:extLst>
      <p:ext uri="{BB962C8B-B14F-4D97-AF65-F5344CB8AC3E}">
        <p14:creationId xmlns:p14="http://schemas.microsoft.com/office/powerpoint/2010/main" val="193336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73B8-F647-E903-D053-74CAB1F1E964}"/>
              </a:ext>
            </a:extLst>
          </p:cNvPr>
          <p:cNvSpPr>
            <a:spLocks noGrp="1"/>
          </p:cNvSpPr>
          <p:nvPr>
            <p:ph type="title"/>
          </p:nvPr>
        </p:nvSpPr>
        <p:spPr/>
        <p:txBody>
          <a:bodyPr>
            <a:normAutofit/>
          </a:bodyPr>
          <a:lstStyle/>
          <a:p>
            <a:pPr algn="ctr"/>
            <a:r>
              <a:rPr lang="en-US" sz="4000" b="1" i="0" u="none" strike="noStrike" dirty="0">
                <a:solidFill>
                  <a:srgbClr val="1A1A1A"/>
                </a:solidFill>
                <a:effectLst/>
                <a:latin typeface="OTNEJMQuadraat"/>
              </a:rPr>
              <a:t>Twice-Yearly Lenacapavir or Daily F/TAF </a:t>
            </a:r>
            <a:br>
              <a:rPr lang="en-US" sz="4000" b="1" i="0" u="none" strike="noStrike" dirty="0">
                <a:solidFill>
                  <a:srgbClr val="1A1A1A"/>
                </a:solidFill>
                <a:effectLst/>
                <a:latin typeface="OTNEJMQuadraat"/>
              </a:rPr>
            </a:br>
            <a:r>
              <a:rPr lang="en-US" sz="4000" b="1" i="0" u="none" strike="noStrike" dirty="0">
                <a:solidFill>
                  <a:srgbClr val="1A1A1A"/>
                </a:solidFill>
                <a:effectLst/>
                <a:latin typeface="OTNEJMQuadraat"/>
              </a:rPr>
              <a:t>for HIV Prevention in Cisgender Women</a:t>
            </a:r>
            <a:endParaRPr lang="en-US" sz="4000" dirty="0"/>
          </a:p>
        </p:txBody>
      </p:sp>
      <p:sp>
        <p:nvSpPr>
          <p:cNvPr id="3" name="Content Placeholder 2">
            <a:extLst>
              <a:ext uri="{FF2B5EF4-FFF2-40B4-BE49-F238E27FC236}">
                <a16:creationId xmlns:a16="http://schemas.microsoft.com/office/drawing/2014/main" id="{B94DD3C6-23D8-33FB-80EA-919FB9252925}"/>
              </a:ext>
            </a:extLst>
          </p:cNvPr>
          <p:cNvSpPr>
            <a:spLocks noGrp="1"/>
          </p:cNvSpPr>
          <p:nvPr>
            <p:ph idx="1"/>
          </p:nvPr>
        </p:nvSpPr>
        <p:spPr>
          <a:xfrm>
            <a:off x="540327" y="1908755"/>
            <a:ext cx="11097491" cy="4351338"/>
          </a:xfrm>
        </p:spPr>
        <p:txBody>
          <a:bodyPr>
            <a:normAutofit fontScale="92500"/>
          </a:bodyPr>
          <a:lstStyle/>
          <a:p>
            <a:r>
              <a:rPr lang="en-US" b="1" cap="all" dirty="0">
                <a:solidFill>
                  <a:srgbClr val="1A1A1A"/>
                </a:solidFill>
                <a:effectLst/>
                <a:latin typeface="OTNEJMScalaSansLF"/>
              </a:rPr>
              <a:t>BACKGROUND</a:t>
            </a:r>
          </a:p>
          <a:p>
            <a:pPr lvl="1"/>
            <a:r>
              <a:rPr lang="en-US" dirty="0">
                <a:effectLst/>
                <a:latin typeface="OTNEJMQuadraat"/>
              </a:rPr>
              <a:t>There are gaps in uptake of, adherence to, and persistence in the use of preexposure prophylaxis for human immunodeficiency virus (HIV) prevention among cisgender women.</a:t>
            </a:r>
          </a:p>
          <a:p>
            <a:r>
              <a:rPr lang="en-US" b="1" cap="all" dirty="0">
                <a:solidFill>
                  <a:srgbClr val="1A1A1A"/>
                </a:solidFill>
                <a:effectLst/>
                <a:latin typeface="OTNEJMScalaSansLF"/>
              </a:rPr>
              <a:t>METHODS</a:t>
            </a:r>
          </a:p>
          <a:p>
            <a:pPr lvl="1"/>
            <a:r>
              <a:rPr lang="en-US" dirty="0">
                <a:latin typeface="OTNEJMQuadraat"/>
              </a:rPr>
              <a:t>A </a:t>
            </a:r>
            <a:r>
              <a:rPr lang="en-US" dirty="0">
                <a:effectLst/>
                <a:latin typeface="OTNEJMQuadraat"/>
              </a:rPr>
              <a:t>phase 3, double-blind, randomized, controlled trial involving adolescent girls and young women in South Africa and Uganda. </a:t>
            </a:r>
          </a:p>
          <a:p>
            <a:pPr lvl="1"/>
            <a:r>
              <a:rPr lang="en-US" dirty="0">
                <a:effectLst/>
                <a:latin typeface="OTNEJMQuadraat"/>
              </a:rPr>
              <a:t>Participants were assigned in a 2:2:1 ratio to receive subcutaneous lenacapavir every 26 weeks, daily F/TAF, or daily oral F/TDF (active control) </a:t>
            </a:r>
          </a:p>
          <a:p>
            <a:pPr lvl="1"/>
            <a:r>
              <a:rPr lang="en-US" dirty="0">
                <a:latin typeface="OTNEJMQuadraat"/>
              </a:rPr>
              <a:t>A</a:t>
            </a:r>
            <a:r>
              <a:rPr lang="en-US" dirty="0">
                <a:effectLst/>
                <a:latin typeface="OTNEJMQuadraat"/>
              </a:rPr>
              <a:t>ll participants also received the alternate subcutaneous or oral placebo. </a:t>
            </a:r>
          </a:p>
          <a:p>
            <a:pPr lvl="1"/>
            <a:r>
              <a:rPr lang="en-US" dirty="0">
                <a:latin typeface="OTNEJMQuadraat"/>
              </a:rPr>
              <a:t>T</a:t>
            </a:r>
            <a:r>
              <a:rPr lang="en-US" dirty="0">
                <a:effectLst/>
                <a:latin typeface="OTNEJMQuadraat"/>
              </a:rPr>
              <a:t>he efficacy of lenacapavir and F/TAF were assessed by comparing:</a:t>
            </a:r>
          </a:p>
          <a:p>
            <a:pPr lvl="2"/>
            <a:r>
              <a:rPr lang="en-US" dirty="0">
                <a:latin typeface="OTNEJMQuadraat"/>
              </a:rPr>
              <a:t>T</a:t>
            </a:r>
            <a:r>
              <a:rPr lang="en-US" dirty="0">
                <a:effectLst/>
                <a:latin typeface="OTNEJMQuadraat"/>
              </a:rPr>
              <a:t>he incidence of HIV infection with the estimated background incidence in the screened population and evaluated relative efficacy as compared with F/TDF.</a:t>
            </a:r>
          </a:p>
        </p:txBody>
      </p:sp>
      <p:sp>
        <p:nvSpPr>
          <p:cNvPr id="5" name="TextBox 4">
            <a:extLst>
              <a:ext uri="{FF2B5EF4-FFF2-40B4-BE49-F238E27FC236}">
                <a16:creationId xmlns:a16="http://schemas.microsoft.com/office/drawing/2014/main" id="{35058E89-CFC0-CFB1-F0DD-6D8C70270E56}"/>
              </a:ext>
            </a:extLst>
          </p:cNvPr>
          <p:cNvSpPr txBox="1"/>
          <p:nvPr/>
        </p:nvSpPr>
        <p:spPr>
          <a:xfrm>
            <a:off x="4035972" y="6311900"/>
            <a:ext cx="3930869" cy="276999"/>
          </a:xfrm>
          <a:prstGeom prst="rect">
            <a:avLst/>
          </a:prstGeom>
          <a:noFill/>
        </p:spPr>
        <p:txBody>
          <a:bodyPr wrap="square">
            <a:spAutoFit/>
          </a:bodyPr>
          <a:lstStyle/>
          <a:p>
            <a:pPr algn="l"/>
            <a:r>
              <a:rPr lang="en-US" sz="1200" b="1" i="0" u="none" strike="noStrike" dirty="0">
                <a:solidFill>
                  <a:srgbClr val="4D4D4D"/>
                </a:solidFill>
                <a:effectLst/>
                <a:latin typeface="Calibri" panose="020F0502020204030204" pitchFamily="34" charset="0"/>
                <a:cs typeface="Calibri" panose="020F0502020204030204" pitchFamily="34" charset="0"/>
              </a:rPr>
              <a:t>Published July 24, 2024. DOI: 10.1056/NEJMoa2407001</a:t>
            </a:r>
          </a:p>
        </p:txBody>
      </p:sp>
    </p:spTree>
    <p:extLst>
      <p:ext uri="{BB962C8B-B14F-4D97-AF65-F5344CB8AC3E}">
        <p14:creationId xmlns:p14="http://schemas.microsoft.com/office/powerpoint/2010/main" val="18618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graph&#10;&#10;Description automatically generated">
            <a:extLst>
              <a:ext uri="{FF2B5EF4-FFF2-40B4-BE49-F238E27FC236}">
                <a16:creationId xmlns:a16="http://schemas.microsoft.com/office/drawing/2014/main" id="{314133AC-2CCA-B5B5-0824-96FEB6D1BFC7}"/>
              </a:ext>
            </a:extLst>
          </p:cNvPr>
          <p:cNvPicPr>
            <a:picLocks noChangeAspect="1"/>
          </p:cNvPicPr>
          <p:nvPr/>
        </p:nvPicPr>
        <p:blipFill>
          <a:blip r:embed="rId2"/>
          <a:stretch>
            <a:fillRect/>
          </a:stretch>
        </p:blipFill>
        <p:spPr>
          <a:xfrm>
            <a:off x="183307" y="1206499"/>
            <a:ext cx="11597831" cy="3901529"/>
          </a:xfrm>
          <a:prstGeom prst="rect">
            <a:avLst/>
          </a:prstGeom>
        </p:spPr>
      </p:pic>
    </p:spTree>
    <p:extLst>
      <p:ext uri="{BB962C8B-B14F-4D97-AF65-F5344CB8AC3E}">
        <p14:creationId xmlns:p14="http://schemas.microsoft.com/office/powerpoint/2010/main" val="2602491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73B8-F647-E903-D053-74CAB1F1E964}"/>
              </a:ext>
            </a:extLst>
          </p:cNvPr>
          <p:cNvSpPr>
            <a:spLocks noGrp="1"/>
          </p:cNvSpPr>
          <p:nvPr>
            <p:ph type="title"/>
          </p:nvPr>
        </p:nvSpPr>
        <p:spPr/>
        <p:txBody>
          <a:bodyPr>
            <a:normAutofit/>
          </a:bodyPr>
          <a:lstStyle/>
          <a:p>
            <a:pPr algn="ctr"/>
            <a:r>
              <a:rPr lang="en-US" b="1" i="0" u="none" strike="noStrike" dirty="0">
                <a:solidFill>
                  <a:srgbClr val="1A1A1A"/>
                </a:solidFill>
                <a:effectLst/>
                <a:latin typeface="OTNEJMQuadraat"/>
              </a:rPr>
              <a:t>Twice-Yearly Lenacapavir or Daily F/TAF for HIV Prevention in Cisgender Women: </a:t>
            </a:r>
            <a:r>
              <a:rPr lang="en-US" i="1" u="none" strike="noStrike" dirty="0">
                <a:solidFill>
                  <a:srgbClr val="1A1A1A"/>
                </a:solidFill>
                <a:effectLst/>
                <a:latin typeface="OTNEJMQuadraat"/>
              </a:rPr>
              <a:t>Results</a:t>
            </a:r>
            <a:endParaRPr lang="en-US" i="1" dirty="0"/>
          </a:p>
        </p:txBody>
      </p:sp>
      <p:sp>
        <p:nvSpPr>
          <p:cNvPr id="3" name="Content Placeholder 2">
            <a:extLst>
              <a:ext uri="{FF2B5EF4-FFF2-40B4-BE49-F238E27FC236}">
                <a16:creationId xmlns:a16="http://schemas.microsoft.com/office/drawing/2014/main" id="{B94DD3C6-23D8-33FB-80EA-919FB9252925}"/>
              </a:ext>
            </a:extLst>
          </p:cNvPr>
          <p:cNvSpPr>
            <a:spLocks noGrp="1"/>
          </p:cNvSpPr>
          <p:nvPr>
            <p:ph idx="1"/>
          </p:nvPr>
        </p:nvSpPr>
        <p:spPr>
          <a:xfrm>
            <a:off x="838200" y="2092036"/>
            <a:ext cx="10515600" cy="4516582"/>
          </a:xfrm>
        </p:spPr>
        <p:txBody>
          <a:bodyPr>
            <a:normAutofit fontScale="92500" lnSpcReduction="10000"/>
          </a:bodyPr>
          <a:lstStyle/>
          <a:p>
            <a:r>
              <a:rPr lang="en-US" dirty="0">
                <a:effectLst/>
                <a:latin typeface="Calibri" panose="020F0502020204030204" pitchFamily="34" charset="0"/>
                <a:cs typeface="Calibri" panose="020F0502020204030204" pitchFamily="34" charset="0"/>
              </a:rPr>
              <a:t>Among 5338 participants initially HIV-negative, 55 incident HIV infections were observed: </a:t>
            </a:r>
          </a:p>
          <a:p>
            <a:pPr lvl="1"/>
            <a:r>
              <a:rPr lang="en-US" dirty="0">
                <a:effectLst/>
                <a:latin typeface="Calibri" panose="020F0502020204030204" pitchFamily="34" charset="0"/>
                <a:cs typeface="Calibri" panose="020F0502020204030204" pitchFamily="34" charset="0"/>
              </a:rPr>
              <a:t>0 infections among 2134 participants in the lenacapavir group </a:t>
            </a:r>
            <a:r>
              <a:rPr lang="en-US" sz="1900" dirty="0">
                <a:effectLst/>
                <a:latin typeface="Calibri" panose="020F0502020204030204" pitchFamily="34" charset="0"/>
                <a:cs typeface="Calibri" panose="020F0502020204030204" pitchFamily="34" charset="0"/>
              </a:rPr>
              <a:t>(0 per 100 person-years)</a:t>
            </a:r>
          </a:p>
          <a:p>
            <a:pPr lvl="1"/>
            <a:r>
              <a:rPr lang="en-US" dirty="0">
                <a:effectLst/>
                <a:latin typeface="Calibri" panose="020F0502020204030204" pitchFamily="34" charset="0"/>
                <a:cs typeface="Calibri" panose="020F0502020204030204" pitchFamily="34" charset="0"/>
              </a:rPr>
              <a:t>39 infections among 2136 participants in the F/TAF group </a:t>
            </a:r>
            <a:r>
              <a:rPr lang="en-US" sz="1900" dirty="0">
                <a:effectLst/>
                <a:latin typeface="Calibri" panose="020F0502020204030204" pitchFamily="34" charset="0"/>
                <a:cs typeface="Calibri" panose="020F0502020204030204" pitchFamily="34" charset="0"/>
              </a:rPr>
              <a:t>(2.02 per 100 person-years)</a:t>
            </a:r>
          </a:p>
          <a:p>
            <a:pPr lvl="1"/>
            <a:r>
              <a:rPr lang="en-US" dirty="0">
                <a:effectLst/>
                <a:latin typeface="Calibri" panose="020F0502020204030204" pitchFamily="34" charset="0"/>
                <a:cs typeface="Calibri" panose="020F0502020204030204" pitchFamily="34" charset="0"/>
              </a:rPr>
              <a:t>16 infections among 1068 participants in the F/TDF group </a:t>
            </a:r>
            <a:r>
              <a:rPr lang="en-US" sz="1900" dirty="0">
                <a:effectLst/>
                <a:latin typeface="Calibri" panose="020F0502020204030204" pitchFamily="34" charset="0"/>
                <a:cs typeface="Calibri" panose="020F0502020204030204" pitchFamily="34" charset="0"/>
              </a:rPr>
              <a:t>(1.69 per 100 person-years). </a:t>
            </a:r>
            <a:br>
              <a:rPr lang="en-US" sz="1900" dirty="0">
                <a:effectLst/>
                <a:latin typeface="Calibri" panose="020F0502020204030204" pitchFamily="34" charset="0"/>
                <a:cs typeface="Calibri" panose="020F0502020204030204" pitchFamily="34" charset="0"/>
              </a:rPr>
            </a:br>
            <a:endParaRPr lang="en-US" sz="1900"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Background HIV incidence (8094 participants) was 2.41 per 100 person-years</a:t>
            </a:r>
            <a:br>
              <a:rPr lang="en-US" dirty="0">
                <a:effectLst/>
                <a:latin typeface="Calibri" panose="020F0502020204030204" pitchFamily="34" charset="0"/>
                <a:cs typeface="Calibri" panose="020F0502020204030204" pitchFamily="34" charset="0"/>
              </a:rPr>
            </a:br>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HIV incidence with lenacapavir was significantly lower compared to other groups than background HIV incidence and than HIV incidence with F/TDF</a:t>
            </a:r>
            <a:br>
              <a:rPr lang="en-US" dirty="0">
                <a:effectLst/>
                <a:latin typeface="Calibri" panose="020F0502020204030204" pitchFamily="34" charset="0"/>
                <a:cs typeface="Calibri" panose="020F0502020204030204" pitchFamily="34" charset="0"/>
              </a:rPr>
            </a:br>
            <a:endParaRPr lang="en-US" dirty="0">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656AC4E-5148-7A3E-2C91-0871BCFFA847}"/>
              </a:ext>
            </a:extLst>
          </p:cNvPr>
          <p:cNvSpPr txBox="1"/>
          <p:nvPr/>
        </p:nvSpPr>
        <p:spPr>
          <a:xfrm>
            <a:off x="4022117" y="6492875"/>
            <a:ext cx="3930869" cy="276999"/>
          </a:xfrm>
          <a:prstGeom prst="rect">
            <a:avLst/>
          </a:prstGeom>
          <a:noFill/>
        </p:spPr>
        <p:txBody>
          <a:bodyPr wrap="square">
            <a:spAutoFit/>
          </a:bodyPr>
          <a:lstStyle/>
          <a:p>
            <a:pPr algn="l"/>
            <a:r>
              <a:rPr lang="en-US" sz="1200" b="1" i="0" u="none" strike="noStrike" dirty="0">
                <a:solidFill>
                  <a:srgbClr val="4D4D4D"/>
                </a:solidFill>
                <a:effectLst/>
                <a:latin typeface="Calibri" panose="020F0502020204030204" pitchFamily="34" charset="0"/>
                <a:cs typeface="Calibri" panose="020F0502020204030204" pitchFamily="34" charset="0"/>
              </a:rPr>
              <a:t>Published July 24, 2024. DOI: 10.1056/NEJMoa2407001</a:t>
            </a:r>
          </a:p>
        </p:txBody>
      </p:sp>
    </p:spTree>
    <p:extLst>
      <p:ext uri="{BB962C8B-B14F-4D97-AF65-F5344CB8AC3E}">
        <p14:creationId xmlns:p14="http://schemas.microsoft.com/office/powerpoint/2010/main" val="68818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73B8-F647-E903-D053-74CAB1F1E964}"/>
              </a:ext>
            </a:extLst>
          </p:cNvPr>
          <p:cNvSpPr>
            <a:spLocks noGrp="1"/>
          </p:cNvSpPr>
          <p:nvPr>
            <p:ph type="title"/>
          </p:nvPr>
        </p:nvSpPr>
        <p:spPr/>
        <p:txBody>
          <a:bodyPr>
            <a:normAutofit/>
          </a:bodyPr>
          <a:lstStyle/>
          <a:p>
            <a:pPr algn="ctr"/>
            <a:r>
              <a:rPr lang="en-US" b="1" i="0" u="none" strike="noStrike" dirty="0">
                <a:solidFill>
                  <a:srgbClr val="1A1A1A"/>
                </a:solidFill>
                <a:effectLst/>
                <a:latin typeface="OTNEJMQuadraat"/>
              </a:rPr>
              <a:t>Twice-Yearly Lenacapavir or Daily F/TAF for HIV Prevention in Cisgender Women: </a:t>
            </a:r>
            <a:r>
              <a:rPr lang="en-US" i="1" u="none" strike="noStrike" dirty="0">
                <a:solidFill>
                  <a:srgbClr val="1A1A1A"/>
                </a:solidFill>
                <a:effectLst/>
                <a:latin typeface="OTNEJMQuadraat"/>
              </a:rPr>
              <a:t>Results</a:t>
            </a:r>
            <a:endParaRPr lang="en-US" i="1" dirty="0"/>
          </a:p>
        </p:txBody>
      </p:sp>
      <p:sp>
        <p:nvSpPr>
          <p:cNvPr id="3" name="Content Placeholder 2">
            <a:extLst>
              <a:ext uri="{FF2B5EF4-FFF2-40B4-BE49-F238E27FC236}">
                <a16:creationId xmlns:a16="http://schemas.microsoft.com/office/drawing/2014/main" id="{B94DD3C6-23D8-33FB-80EA-919FB9252925}"/>
              </a:ext>
            </a:extLst>
          </p:cNvPr>
          <p:cNvSpPr>
            <a:spLocks noGrp="1"/>
          </p:cNvSpPr>
          <p:nvPr>
            <p:ph idx="1"/>
          </p:nvPr>
        </p:nvSpPr>
        <p:spPr>
          <a:xfrm>
            <a:off x="838200" y="1825624"/>
            <a:ext cx="10515600" cy="4782994"/>
          </a:xfrm>
        </p:spPr>
        <p:txBody>
          <a:bodyPr>
            <a:normAutofit lnSpcReduction="10000"/>
          </a:bodyPr>
          <a:lstStyle/>
          <a:p>
            <a:r>
              <a:rPr lang="en-US" dirty="0">
                <a:effectLst/>
                <a:latin typeface="Calibri" panose="020F0502020204030204" pitchFamily="34" charset="0"/>
                <a:cs typeface="Calibri" panose="020F0502020204030204" pitchFamily="34" charset="0"/>
              </a:rPr>
              <a:t>HIV incidence with F/TAF did not differ significantly from background HIV incidence, HIV incidence with F/TAF and F/TDF were similar</a:t>
            </a:r>
            <a:br>
              <a:rPr lang="en-US" dirty="0">
                <a:effectLst/>
                <a:latin typeface="Calibri" panose="020F0502020204030204" pitchFamily="34" charset="0"/>
                <a:cs typeface="Calibri" panose="020F0502020204030204" pitchFamily="34" charset="0"/>
              </a:rPr>
            </a:br>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Adherence to F/TAF and F/TDF was low</a:t>
            </a:r>
            <a:br>
              <a:rPr lang="en-US" dirty="0">
                <a:latin typeface="Calibri" panose="020F0502020204030204" pitchFamily="34" charset="0"/>
                <a:cs typeface="Calibri" panose="020F0502020204030204" pitchFamily="34" charset="0"/>
              </a:rPr>
            </a:br>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No safety concerns were found. </a:t>
            </a:r>
            <a:br>
              <a:rPr lang="en-US" dirty="0">
                <a:effectLst/>
                <a:latin typeface="Calibri" panose="020F0502020204030204" pitchFamily="34" charset="0"/>
                <a:cs typeface="Calibri" panose="020F0502020204030204" pitchFamily="34" charset="0"/>
              </a:rPr>
            </a:br>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Injection-site reactions were more common in the lenacapavir group (68.8%) than in the placebo injection group (F/TAF and F/TDF combined) (34.9%); </a:t>
            </a:r>
          </a:p>
          <a:p>
            <a:pPr lvl="1"/>
            <a:r>
              <a:rPr lang="en-US" dirty="0">
                <a:effectLst/>
                <a:latin typeface="Calibri" panose="020F0502020204030204" pitchFamily="34" charset="0"/>
                <a:cs typeface="Calibri" panose="020F0502020204030204" pitchFamily="34" charset="0"/>
              </a:rPr>
              <a:t>4 participants in the lenacapavir group (0.2%) discontinued the trial regimen owing to injection-site reactions.</a:t>
            </a:r>
          </a:p>
        </p:txBody>
      </p:sp>
      <p:sp>
        <p:nvSpPr>
          <p:cNvPr id="4" name="TextBox 3">
            <a:extLst>
              <a:ext uri="{FF2B5EF4-FFF2-40B4-BE49-F238E27FC236}">
                <a16:creationId xmlns:a16="http://schemas.microsoft.com/office/drawing/2014/main" id="{F656AC4E-5148-7A3E-2C91-0871BCFFA847}"/>
              </a:ext>
            </a:extLst>
          </p:cNvPr>
          <p:cNvSpPr txBox="1"/>
          <p:nvPr/>
        </p:nvSpPr>
        <p:spPr>
          <a:xfrm>
            <a:off x="4022117" y="6492875"/>
            <a:ext cx="3930869" cy="276999"/>
          </a:xfrm>
          <a:prstGeom prst="rect">
            <a:avLst/>
          </a:prstGeom>
          <a:noFill/>
        </p:spPr>
        <p:txBody>
          <a:bodyPr wrap="square">
            <a:spAutoFit/>
          </a:bodyPr>
          <a:lstStyle/>
          <a:p>
            <a:pPr algn="l"/>
            <a:r>
              <a:rPr lang="en-US" sz="1200" b="1" i="0" u="none" strike="noStrike" dirty="0">
                <a:solidFill>
                  <a:srgbClr val="4D4D4D"/>
                </a:solidFill>
                <a:effectLst/>
                <a:latin typeface="Calibri" panose="020F0502020204030204" pitchFamily="34" charset="0"/>
                <a:cs typeface="Calibri" panose="020F0502020204030204" pitchFamily="34" charset="0"/>
              </a:rPr>
              <a:t>Published July 24, 2024. DOI: 10.1056/NEJMoa2407001</a:t>
            </a:r>
          </a:p>
        </p:txBody>
      </p:sp>
    </p:spTree>
    <p:extLst>
      <p:ext uri="{BB962C8B-B14F-4D97-AF65-F5344CB8AC3E}">
        <p14:creationId xmlns:p14="http://schemas.microsoft.com/office/powerpoint/2010/main" val="1616475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73B8-F647-E903-D053-74CAB1F1E964}"/>
              </a:ext>
            </a:extLst>
          </p:cNvPr>
          <p:cNvSpPr>
            <a:spLocks noGrp="1"/>
          </p:cNvSpPr>
          <p:nvPr>
            <p:ph type="title"/>
          </p:nvPr>
        </p:nvSpPr>
        <p:spPr/>
        <p:txBody>
          <a:bodyPr>
            <a:normAutofit/>
          </a:bodyPr>
          <a:lstStyle/>
          <a:p>
            <a:r>
              <a:rPr lang="en-US" sz="4000" b="1" i="0" u="none" strike="noStrike" dirty="0">
                <a:solidFill>
                  <a:srgbClr val="1A1A1A"/>
                </a:solidFill>
                <a:effectLst/>
                <a:latin typeface="Calibri" panose="020F0502020204030204" pitchFamily="34" charset="0"/>
                <a:cs typeface="Calibri" panose="020F0502020204030204" pitchFamily="34" charset="0"/>
              </a:rPr>
              <a:t>Twice-Yearly Lenacapavir or Daily F/TAF for HIV Prevention in Cisgender Women: </a:t>
            </a:r>
            <a:r>
              <a:rPr lang="en-US" sz="4000" i="1" u="none" strike="noStrike" dirty="0">
                <a:solidFill>
                  <a:srgbClr val="1A1A1A"/>
                </a:solidFill>
                <a:effectLst/>
                <a:latin typeface="Calibri" panose="020F0502020204030204" pitchFamily="34" charset="0"/>
                <a:cs typeface="Calibri" panose="020F0502020204030204" pitchFamily="34" charset="0"/>
              </a:rPr>
              <a:t>Conclusions</a:t>
            </a:r>
            <a:endParaRPr lang="en-US" sz="4000" i="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94DD3C6-23D8-33FB-80EA-919FB9252925}"/>
              </a:ext>
            </a:extLst>
          </p:cNvPr>
          <p:cNvSpPr>
            <a:spLocks noGrp="1"/>
          </p:cNvSpPr>
          <p:nvPr>
            <p:ph idx="1"/>
          </p:nvPr>
        </p:nvSpPr>
        <p:spPr>
          <a:xfrm>
            <a:off x="838200" y="2230581"/>
            <a:ext cx="10515600" cy="3946381"/>
          </a:xfrm>
        </p:spPr>
        <p:txBody>
          <a:bodyPr>
            <a:normAutofit/>
          </a:bodyPr>
          <a:lstStyle/>
          <a:p>
            <a:r>
              <a:rPr lang="en-US" dirty="0">
                <a:effectLst/>
                <a:latin typeface="Calibri" panose="020F0502020204030204" pitchFamily="34" charset="0"/>
                <a:cs typeface="Calibri" panose="020F0502020204030204" pitchFamily="34" charset="0"/>
              </a:rPr>
              <a:t>No participants receiving twice-yearly lenacapavir acquired HIV infection. </a:t>
            </a:r>
            <a:br>
              <a:rPr lang="en-US" dirty="0">
                <a:effectLst/>
                <a:latin typeface="Calibri" panose="020F0502020204030204" pitchFamily="34" charset="0"/>
                <a:cs typeface="Calibri" panose="020F0502020204030204" pitchFamily="34" charset="0"/>
              </a:rPr>
            </a:br>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HIV incidence with lenacapavir was significantly lower than background HIV incidence and HIV incidence with F/TDF. </a:t>
            </a:r>
          </a:p>
        </p:txBody>
      </p:sp>
      <p:sp>
        <p:nvSpPr>
          <p:cNvPr id="4" name="TextBox 3">
            <a:extLst>
              <a:ext uri="{FF2B5EF4-FFF2-40B4-BE49-F238E27FC236}">
                <a16:creationId xmlns:a16="http://schemas.microsoft.com/office/drawing/2014/main" id="{F656AC4E-5148-7A3E-2C91-0871BCFFA847}"/>
              </a:ext>
            </a:extLst>
          </p:cNvPr>
          <p:cNvSpPr txBox="1"/>
          <p:nvPr/>
        </p:nvSpPr>
        <p:spPr>
          <a:xfrm>
            <a:off x="4035972" y="6311900"/>
            <a:ext cx="3930869" cy="276999"/>
          </a:xfrm>
          <a:prstGeom prst="rect">
            <a:avLst/>
          </a:prstGeom>
          <a:noFill/>
        </p:spPr>
        <p:txBody>
          <a:bodyPr wrap="square">
            <a:spAutoFit/>
          </a:bodyPr>
          <a:lstStyle/>
          <a:p>
            <a:pPr algn="l"/>
            <a:r>
              <a:rPr lang="en-US" sz="1200" b="1" i="0" u="none" strike="noStrike" dirty="0">
                <a:solidFill>
                  <a:srgbClr val="4D4D4D"/>
                </a:solidFill>
                <a:effectLst/>
                <a:latin typeface="Calibri" panose="020F0502020204030204" pitchFamily="34" charset="0"/>
                <a:cs typeface="Calibri" panose="020F0502020204030204" pitchFamily="34" charset="0"/>
              </a:rPr>
              <a:t>Published July 24, 2024. DOI: 10.1056/NEJMoa2407001</a:t>
            </a:r>
          </a:p>
        </p:txBody>
      </p:sp>
    </p:spTree>
    <p:extLst>
      <p:ext uri="{BB962C8B-B14F-4D97-AF65-F5344CB8AC3E}">
        <p14:creationId xmlns:p14="http://schemas.microsoft.com/office/powerpoint/2010/main" val="1551206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B4791-3EF5-9C33-0DD2-40B91700289B}"/>
              </a:ext>
            </a:extLst>
          </p:cNvPr>
          <p:cNvSpPr>
            <a:spLocks noGrp="1"/>
          </p:cNvSpPr>
          <p:nvPr>
            <p:ph type="title"/>
          </p:nvPr>
        </p:nvSpPr>
        <p:spPr>
          <a:xfrm>
            <a:off x="1028700" y="1967266"/>
            <a:ext cx="2628900" cy="2547257"/>
          </a:xfrm>
          <a:noFill/>
        </p:spPr>
        <p:txBody>
          <a:bodyPr anchor="ctr">
            <a:normAutofit/>
          </a:bodyPr>
          <a:lstStyle/>
          <a:p>
            <a:pPr algn="ctr"/>
            <a:r>
              <a:rPr lang="en-US" sz="2800" b="1" i="0" u="none" strike="noStrike" dirty="0">
                <a:solidFill>
                  <a:srgbClr val="FFFFFF"/>
                </a:solidFill>
                <a:effectLst/>
                <a:latin typeface="OTNEJMQuadraat"/>
              </a:rPr>
              <a:t>Twice-Yearly Lenacapavir or Daily F/TAF for HIV Prevention in Cisgender Women</a:t>
            </a:r>
            <a:endParaRPr lang="en-US" sz="2800" dirty="0">
              <a:solidFill>
                <a:srgbClr val="FFFFFF"/>
              </a:solidFill>
            </a:endParaRPr>
          </a:p>
        </p:txBody>
      </p:sp>
      <p:pic>
        <p:nvPicPr>
          <p:cNvPr id="4" name="Picture 3" descr="A close-up of a graph&#10;&#10;Description automatically generated">
            <a:extLst>
              <a:ext uri="{FF2B5EF4-FFF2-40B4-BE49-F238E27FC236}">
                <a16:creationId xmlns:a16="http://schemas.microsoft.com/office/drawing/2014/main" id="{76BD01E0-E246-C5C8-DE2B-EDC5E60BDAC5}"/>
              </a:ext>
            </a:extLst>
          </p:cNvPr>
          <p:cNvPicPr>
            <a:picLocks noChangeAspect="1"/>
          </p:cNvPicPr>
          <p:nvPr/>
        </p:nvPicPr>
        <p:blipFill>
          <a:blip r:embed="rId2"/>
          <a:stretch>
            <a:fillRect/>
          </a:stretch>
        </p:blipFill>
        <p:spPr>
          <a:xfrm>
            <a:off x="5500255" y="167950"/>
            <a:ext cx="4558145" cy="6508456"/>
          </a:xfrm>
          <a:prstGeom prst="rect">
            <a:avLst/>
          </a:prstGeom>
        </p:spPr>
      </p:pic>
      <p:sp>
        <p:nvSpPr>
          <p:cNvPr id="5" name="TextBox 4">
            <a:extLst>
              <a:ext uri="{FF2B5EF4-FFF2-40B4-BE49-F238E27FC236}">
                <a16:creationId xmlns:a16="http://schemas.microsoft.com/office/drawing/2014/main" id="{839CBCA8-14B2-C19B-BEB7-A9478007AAD3}"/>
              </a:ext>
            </a:extLst>
          </p:cNvPr>
          <p:cNvSpPr txBox="1"/>
          <p:nvPr/>
        </p:nvSpPr>
        <p:spPr>
          <a:xfrm>
            <a:off x="1304648" y="6073705"/>
            <a:ext cx="3930869" cy="276999"/>
          </a:xfrm>
          <a:prstGeom prst="rect">
            <a:avLst/>
          </a:prstGeom>
          <a:noFill/>
        </p:spPr>
        <p:txBody>
          <a:bodyPr wrap="square">
            <a:spAutoFit/>
          </a:bodyPr>
          <a:lstStyle/>
          <a:p>
            <a:pPr algn="l"/>
            <a:r>
              <a:rPr lang="en-US" sz="1200" b="1" i="0" u="none" strike="noStrike" dirty="0">
                <a:solidFill>
                  <a:srgbClr val="4D4D4D"/>
                </a:solidFill>
                <a:effectLst/>
                <a:latin typeface="Calibri" panose="020F0502020204030204" pitchFamily="34" charset="0"/>
                <a:cs typeface="Calibri" panose="020F0502020204030204" pitchFamily="34" charset="0"/>
              </a:rPr>
              <a:t>Published July 24, 2024. DOI: 10.1056/NEJMoa2407001</a:t>
            </a:r>
          </a:p>
        </p:txBody>
      </p:sp>
    </p:spTree>
    <p:extLst>
      <p:ext uri="{BB962C8B-B14F-4D97-AF65-F5344CB8AC3E}">
        <p14:creationId xmlns:p14="http://schemas.microsoft.com/office/powerpoint/2010/main" val="1268828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E570-48CB-9A51-6CEE-46DEC0A05EC0}"/>
              </a:ext>
            </a:extLst>
          </p:cNvPr>
          <p:cNvSpPr>
            <a:spLocks noGrp="1"/>
          </p:cNvSpPr>
          <p:nvPr>
            <p:ph type="title"/>
          </p:nvPr>
        </p:nvSpPr>
        <p:spPr/>
        <p:txBody>
          <a:bodyPr/>
          <a:lstStyle/>
          <a:p>
            <a:r>
              <a:rPr lang="en-US" b="1" i="0" u="none" strike="noStrike" dirty="0">
                <a:solidFill>
                  <a:srgbClr val="1A1A1A"/>
                </a:solidFill>
                <a:effectLst/>
                <a:latin typeface="OTNEJMQuadraat"/>
              </a:rPr>
              <a:t>Twice-Yearly Lenacapavir or Daily F/TAF for HIV Prevention in Cisgender Women</a:t>
            </a:r>
            <a:endParaRPr lang="en-US" dirty="0"/>
          </a:p>
        </p:txBody>
      </p:sp>
      <p:sp>
        <p:nvSpPr>
          <p:cNvPr id="3" name="Content Placeholder 2">
            <a:extLst>
              <a:ext uri="{FF2B5EF4-FFF2-40B4-BE49-F238E27FC236}">
                <a16:creationId xmlns:a16="http://schemas.microsoft.com/office/drawing/2014/main" id="{43FD28C5-4D48-B703-A86B-6E33164FD9D1}"/>
              </a:ext>
            </a:extLst>
          </p:cNvPr>
          <p:cNvSpPr>
            <a:spLocks noGrp="1"/>
          </p:cNvSpPr>
          <p:nvPr>
            <p:ph idx="1"/>
          </p:nvPr>
        </p:nvSpPr>
        <p:spPr>
          <a:xfrm>
            <a:off x="838200" y="5989833"/>
            <a:ext cx="10515600" cy="680289"/>
          </a:xfrm>
        </p:spPr>
        <p:txBody>
          <a:bodyPr>
            <a:normAutofit/>
          </a:bodyPr>
          <a:lstStyle/>
          <a:p>
            <a:r>
              <a:rPr lang="en-US" sz="800" dirty="0">
                <a:latin typeface="Calibri" panose="020F0502020204030204" pitchFamily="34" charset="0"/>
                <a:cs typeface="Calibri" panose="020F0502020204030204" pitchFamily="34" charset="0"/>
              </a:rPr>
              <a:t>Adherence was assessed on the basis of tenofovir diphosphate levels in red cells in dried-blood-spot samples from all trial visits from a randomly preselected 10% of participants in the F/TAF and F/TDF groups (Panel A). To assess the association between adherence and HIV prevention efficacy in the F/TAF group, a matched case–control analysis was conducted (Panel B). Case participants were defined as participants who had acquired HIV infection; up to five controls were selected, matched on the basis of trial site and VOICE risk score for acquisition of HIV infection.31 Each of 37 case participants contributed 1 sample. A trial participant could serve as a con- </a:t>
            </a:r>
            <a:r>
              <a:rPr lang="en-US" sz="800" dirty="0" err="1">
                <a:latin typeface="Calibri" panose="020F0502020204030204" pitchFamily="34" charset="0"/>
                <a:cs typeface="Calibri" panose="020F0502020204030204" pitchFamily="34" charset="0"/>
              </a:rPr>
              <a:t>trol</a:t>
            </a:r>
            <a:r>
              <a:rPr lang="en-US" sz="800" dirty="0">
                <a:latin typeface="Calibri" panose="020F0502020204030204" pitchFamily="34" charset="0"/>
                <a:cs typeface="Calibri" panose="020F0502020204030204" pitchFamily="34" charset="0"/>
              </a:rPr>
              <a:t> for more than 1 case participant; 159 participants contributed 176 samples to be used as matched controls. Tenofovir diphosphate levels in dried-blood-spot samples were measured from the HIV diagnosis visit (for case participants) or time-matched visit (for controls). Percentages may not total 100 because of rounding.</a:t>
            </a:r>
          </a:p>
        </p:txBody>
      </p:sp>
      <p:pic>
        <p:nvPicPr>
          <p:cNvPr id="7" name="Picture 6" descr="A graph of a number of samples&#10;&#10;Description automatically generated with medium confidence">
            <a:extLst>
              <a:ext uri="{FF2B5EF4-FFF2-40B4-BE49-F238E27FC236}">
                <a16:creationId xmlns:a16="http://schemas.microsoft.com/office/drawing/2014/main" id="{D96FF923-FC04-AD20-2788-00580A293C04}"/>
              </a:ext>
            </a:extLst>
          </p:cNvPr>
          <p:cNvPicPr>
            <a:picLocks noChangeAspect="1"/>
          </p:cNvPicPr>
          <p:nvPr/>
        </p:nvPicPr>
        <p:blipFill>
          <a:blip r:embed="rId2"/>
          <a:stretch>
            <a:fillRect/>
          </a:stretch>
        </p:blipFill>
        <p:spPr>
          <a:xfrm>
            <a:off x="1763627" y="2095929"/>
            <a:ext cx="8398030" cy="3708970"/>
          </a:xfrm>
          <a:prstGeom prst="rect">
            <a:avLst/>
          </a:prstGeom>
        </p:spPr>
      </p:pic>
    </p:spTree>
    <p:extLst>
      <p:ext uri="{BB962C8B-B14F-4D97-AF65-F5344CB8AC3E}">
        <p14:creationId xmlns:p14="http://schemas.microsoft.com/office/powerpoint/2010/main" val="3945051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600C-F4DC-78AC-28FF-3758A49500F5}"/>
              </a:ext>
            </a:extLst>
          </p:cNvPr>
          <p:cNvSpPr>
            <a:spLocks noGrp="1"/>
          </p:cNvSpPr>
          <p:nvPr>
            <p:ph type="title"/>
          </p:nvPr>
        </p:nvSpPr>
        <p:spPr>
          <a:xfrm>
            <a:off x="419099" y="322650"/>
            <a:ext cx="11353800" cy="1325563"/>
          </a:xfrm>
        </p:spPr>
        <p:txBody>
          <a:bodyPr>
            <a:noAutofit/>
          </a:bodyPr>
          <a:lstStyle/>
          <a:p>
            <a:pPr algn="ctr"/>
            <a:r>
              <a:rPr lang="en-US" sz="3600" b="1" i="0" strike="noStrike" dirty="0">
                <a:effectLst/>
                <a:latin typeface="Calibri" panose="020F0502020204030204" pitchFamily="34" charset="0"/>
                <a:cs typeface="Calibri" panose="020F0502020204030204" pitchFamily="34" charset="0"/>
              </a:rPr>
              <a:t>CDC Confirms Three Human Cases </a:t>
            </a:r>
            <a:r>
              <a:rPr lang="en-US" sz="3600" b="1" dirty="0">
                <a:solidFill>
                  <a:srgbClr val="1C1D1F"/>
                </a:solidFill>
                <a:latin typeface="Calibri" panose="020F0502020204030204" pitchFamily="34" charset="0"/>
                <a:cs typeface="Calibri" panose="020F0502020204030204" pitchFamily="34" charset="0"/>
              </a:rPr>
              <a:t>highly pathogenic avian influenza </a:t>
            </a:r>
            <a:r>
              <a:rPr lang="en-US" sz="3600" b="1" i="0" strike="noStrike" dirty="0">
                <a:solidFill>
                  <a:srgbClr val="1C1D1F"/>
                </a:solidFill>
                <a:effectLst/>
                <a:latin typeface="Calibri" panose="020F0502020204030204" pitchFamily="34" charset="0"/>
                <a:cs typeface="Calibri" panose="020F0502020204030204" pitchFamily="34" charset="0"/>
              </a:rPr>
              <a:t>(HPAI) A(H5) </a:t>
            </a:r>
            <a:r>
              <a:rPr lang="en-US" sz="3600" b="1" i="0" strike="noStrike" dirty="0">
                <a:effectLst/>
                <a:latin typeface="Calibri" panose="020F0502020204030204" pitchFamily="34" charset="0"/>
                <a:cs typeface="Calibri" panose="020F0502020204030204" pitchFamily="34" charset="0"/>
              </a:rPr>
              <a:t>Among Colorado Poultry Workers</a:t>
            </a:r>
            <a:endParaRPr lang="en-US"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CA75C9C-372C-8835-37D3-57EF7CD8B1CA}"/>
              </a:ext>
            </a:extLst>
          </p:cNvPr>
          <p:cNvSpPr>
            <a:spLocks noGrp="1"/>
          </p:cNvSpPr>
          <p:nvPr>
            <p:ph idx="1"/>
          </p:nvPr>
        </p:nvSpPr>
        <p:spPr>
          <a:xfrm>
            <a:off x="651164" y="1825625"/>
            <a:ext cx="10875818" cy="4351338"/>
          </a:xfrm>
        </p:spPr>
        <p:txBody>
          <a:bodyPr>
            <a:normAutofit fontScale="92500" lnSpcReduction="10000"/>
          </a:bodyPr>
          <a:lstStyle/>
          <a:p>
            <a:pPr algn="l"/>
            <a:r>
              <a:rPr lang="en-US" b="0" i="0" u="none" strike="noStrike" dirty="0">
                <a:solidFill>
                  <a:srgbClr val="1C1D1F"/>
                </a:solidFill>
                <a:effectLst/>
                <a:latin typeface="Calibri" panose="020F0502020204030204" pitchFamily="34" charset="0"/>
                <a:cs typeface="Calibri" panose="020F0502020204030204" pitchFamily="34" charset="0"/>
              </a:rPr>
              <a:t>Occurred in a poultry farm in workers in direct contact with infected poultry </a:t>
            </a:r>
          </a:p>
          <a:p>
            <a:pPr lvl="1"/>
            <a:r>
              <a:rPr lang="en-US" dirty="0">
                <a:solidFill>
                  <a:srgbClr val="1C1D1F"/>
                </a:solidFill>
                <a:latin typeface="Calibri" panose="020F0502020204030204" pitchFamily="34" charset="0"/>
                <a:cs typeface="Calibri" panose="020F0502020204030204" pitchFamily="34" charset="0"/>
              </a:rPr>
              <a:t>A</a:t>
            </a:r>
            <a:r>
              <a:rPr lang="en-US" b="0" i="0" u="none" strike="noStrike" dirty="0">
                <a:solidFill>
                  <a:srgbClr val="1C1D1F"/>
                </a:solidFill>
                <a:effectLst/>
                <a:latin typeface="Calibri" panose="020F0502020204030204" pitchFamily="34" charset="0"/>
                <a:cs typeface="Calibri" panose="020F0502020204030204" pitchFamily="34" charset="0"/>
              </a:rPr>
              <a:t>t a commercial egg layer operation that had reported an outbreak of H5 bird flu among poultry. </a:t>
            </a:r>
          </a:p>
          <a:p>
            <a:pPr lvl="1"/>
            <a:r>
              <a:rPr lang="en-US" b="0" i="0" u="none" strike="noStrike" dirty="0">
                <a:solidFill>
                  <a:srgbClr val="1C1D1F"/>
                </a:solidFill>
                <a:effectLst/>
                <a:latin typeface="Calibri" panose="020F0502020204030204" pitchFamily="34" charset="0"/>
                <a:cs typeface="Calibri" panose="020F0502020204030204" pitchFamily="34" charset="0"/>
              </a:rPr>
              <a:t>All three people had mild illness and were offered oseltamivir, for treatment. </a:t>
            </a:r>
            <a:br>
              <a:rPr lang="en-US" b="0" i="0" u="none" strike="noStrike" dirty="0">
                <a:solidFill>
                  <a:srgbClr val="1C1D1F"/>
                </a:solidFill>
                <a:effectLst/>
                <a:latin typeface="Calibri" panose="020F0502020204030204" pitchFamily="34" charset="0"/>
                <a:cs typeface="Calibri" panose="020F0502020204030204" pitchFamily="34" charset="0"/>
              </a:rPr>
            </a:br>
            <a:endParaRPr lang="en-US" b="0" i="0" u="none" strike="noStrike" dirty="0">
              <a:solidFill>
                <a:srgbClr val="1C1D1F"/>
              </a:solidFill>
              <a:effectLst/>
              <a:latin typeface="Calibri" panose="020F0502020204030204" pitchFamily="34" charset="0"/>
              <a:cs typeface="Calibri" panose="020F0502020204030204" pitchFamily="34" charset="0"/>
            </a:endParaRPr>
          </a:p>
          <a:p>
            <a:pPr algn="l"/>
            <a:r>
              <a:rPr lang="en-US" b="0" i="0" u="none" strike="noStrike" dirty="0">
                <a:solidFill>
                  <a:srgbClr val="1C1D1F"/>
                </a:solidFill>
                <a:effectLst/>
                <a:latin typeface="Calibri" panose="020F0502020204030204" pitchFamily="34" charset="0"/>
                <a:cs typeface="Calibri" panose="020F0502020204030204" pitchFamily="34" charset="0"/>
              </a:rPr>
              <a:t>The total number of human cases associated with the current poultry outbreaks in Colorado is </a:t>
            </a:r>
            <a:r>
              <a:rPr lang="en-US" dirty="0">
                <a:solidFill>
                  <a:srgbClr val="1C1D1F"/>
                </a:solidFill>
                <a:latin typeface="Calibri" panose="020F0502020204030204" pitchFamily="34" charset="0"/>
                <a:cs typeface="Calibri" panose="020F0502020204030204" pitchFamily="34" charset="0"/>
              </a:rPr>
              <a:t>9, </a:t>
            </a:r>
            <a:r>
              <a:rPr lang="en-US" b="0" i="0" u="none" strike="noStrike" dirty="0">
                <a:solidFill>
                  <a:srgbClr val="1C1D1F"/>
                </a:solidFill>
                <a:effectLst/>
                <a:latin typeface="Calibri" panose="020F0502020204030204" pitchFamily="34" charset="0"/>
                <a:cs typeface="Calibri" panose="020F0502020204030204" pitchFamily="34" charset="0"/>
              </a:rPr>
              <a:t>and 13 in the US since April 2024</a:t>
            </a:r>
          </a:p>
          <a:p>
            <a:pPr lvl="1"/>
            <a:r>
              <a:rPr lang="en-US" b="0" i="0" u="none" strike="noStrike" dirty="0">
                <a:solidFill>
                  <a:srgbClr val="1C1D1F"/>
                </a:solidFill>
                <a:effectLst/>
                <a:latin typeface="Calibri" panose="020F0502020204030204" pitchFamily="34" charset="0"/>
                <a:cs typeface="Calibri" panose="020F0502020204030204" pitchFamily="34" charset="0"/>
              </a:rPr>
              <a:t>Prior to 2024, the only human case of H5N1 in the US was in Colorado in April 2022. </a:t>
            </a:r>
            <a:br>
              <a:rPr lang="en-US" b="0" i="0" u="none" strike="noStrike" dirty="0">
                <a:solidFill>
                  <a:srgbClr val="1C1D1F"/>
                </a:solidFill>
                <a:effectLst/>
                <a:latin typeface="Calibri" panose="020F0502020204030204" pitchFamily="34" charset="0"/>
                <a:cs typeface="Calibri" panose="020F0502020204030204" pitchFamily="34" charset="0"/>
              </a:rPr>
            </a:br>
            <a:endParaRPr lang="en-US" b="0" i="0" u="none" strike="noStrike" dirty="0">
              <a:solidFill>
                <a:srgbClr val="1C1D1F"/>
              </a:solidFill>
              <a:effectLst/>
              <a:latin typeface="Calibri" panose="020F0502020204030204" pitchFamily="34" charset="0"/>
              <a:cs typeface="Calibri" panose="020F0502020204030204" pitchFamily="34" charset="0"/>
            </a:endParaRPr>
          </a:p>
          <a:p>
            <a:r>
              <a:rPr lang="en-US" dirty="0">
                <a:solidFill>
                  <a:srgbClr val="1C1D1F"/>
                </a:solidFill>
                <a:latin typeface="Calibri" panose="020F0502020204030204" pitchFamily="34" charset="0"/>
                <a:cs typeface="Calibri" panose="020F0502020204030204" pitchFamily="34" charset="0"/>
              </a:rPr>
              <a:t>CDC deployed a bilingual team in </a:t>
            </a:r>
            <a:r>
              <a:rPr lang="en-US" b="0" i="0" u="none" strike="noStrike" dirty="0">
                <a:solidFill>
                  <a:srgbClr val="1C1D1F"/>
                </a:solidFill>
                <a:effectLst/>
                <a:latin typeface="Calibri" panose="020F0502020204030204" pitchFamily="34" charset="0"/>
                <a:cs typeface="Calibri" panose="020F0502020204030204" pitchFamily="34" charset="0"/>
              </a:rPr>
              <a:t>response to ongoing poultry outbreaks</a:t>
            </a:r>
          </a:p>
          <a:p>
            <a:pPr lvl="1"/>
            <a:r>
              <a:rPr lang="en-US" b="0" i="0" u="none" strike="noStrike" dirty="0">
                <a:solidFill>
                  <a:srgbClr val="1C1D1F"/>
                </a:solidFill>
                <a:effectLst/>
                <a:latin typeface="Calibri" panose="020F0502020204030204" pitchFamily="34" charset="0"/>
                <a:cs typeface="Calibri" panose="020F0502020204030204" pitchFamily="34" charset="0"/>
              </a:rPr>
              <a:t>CDC’s current assessment is that the risk to the general public from H5N1 remains low. </a:t>
            </a:r>
          </a:p>
          <a:p>
            <a:pPr lvl="1"/>
            <a:r>
              <a:rPr lang="en-US" b="0" i="0" u="none" strike="noStrike" dirty="0">
                <a:solidFill>
                  <a:srgbClr val="1C1D1F"/>
                </a:solidFill>
                <a:effectLst/>
                <a:latin typeface="Calibri" panose="020F0502020204030204" pitchFamily="34" charset="0"/>
                <a:cs typeface="Calibri" panose="020F0502020204030204" pitchFamily="34" charset="0"/>
              </a:rPr>
              <a:t>CDC’s recommendations related to H5 virus have not changed at this time.</a:t>
            </a:r>
          </a:p>
          <a:p>
            <a:pPr marL="0" indent="0">
              <a:buNone/>
            </a:pPr>
            <a:endParaRPr lang="en-US" dirty="0"/>
          </a:p>
        </p:txBody>
      </p:sp>
      <p:sp>
        <p:nvSpPr>
          <p:cNvPr id="5" name="TextBox 4">
            <a:extLst>
              <a:ext uri="{FF2B5EF4-FFF2-40B4-BE49-F238E27FC236}">
                <a16:creationId xmlns:a16="http://schemas.microsoft.com/office/drawing/2014/main" id="{AFFB03F1-94D3-36C3-D6DA-0329304052FC}"/>
              </a:ext>
            </a:extLst>
          </p:cNvPr>
          <p:cNvSpPr txBox="1"/>
          <p:nvPr/>
        </p:nvSpPr>
        <p:spPr>
          <a:xfrm>
            <a:off x="838200" y="6354375"/>
            <a:ext cx="10515599" cy="276999"/>
          </a:xfrm>
          <a:prstGeom prst="rect">
            <a:avLst/>
          </a:prstGeom>
          <a:noFill/>
        </p:spPr>
        <p:txBody>
          <a:bodyPr wrap="square">
            <a:spAutoFit/>
          </a:bodyPr>
          <a:lstStyle/>
          <a:p>
            <a:pPr algn="ctr"/>
            <a:r>
              <a:rPr lang="en-US" sz="1200" b="0" i="0" u="none" strike="noStrike" dirty="0">
                <a:solidFill>
                  <a:srgbClr val="1C1D1F"/>
                </a:solidFill>
                <a:effectLst/>
                <a:latin typeface="Nunito" pitchFamily="2" charset="77"/>
              </a:rPr>
              <a:t>For immediate release: July 25, 2024 </a:t>
            </a:r>
            <a:r>
              <a:rPr lang="en-US" sz="1200" b="0" i="0" u="none" strike="noStrike" dirty="0">
                <a:solidFill>
                  <a:srgbClr val="1C1D1F"/>
                </a:solidFill>
                <a:effectLst/>
                <a:latin typeface="Nunito" pitchFamily="2" charset="77"/>
                <a:hlinkClick r:id="rId2"/>
              </a:rPr>
              <a:t>http://www.cdc.gov/media</a:t>
            </a:r>
            <a:endParaRPr lang="en-US" sz="1200" b="0" i="0" u="none" strike="noStrike" dirty="0">
              <a:solidFill>
                <a:srgbClr val="1C1D1F"/>
              </a:solidFill>
              <a:effectLst/>
              <a:latin typeface="Nunito" pitchFamily="2" charset="77"/>
            </a:endParaRPr>
          </a:p>
        </p:txBody>
      </p:sp>
    </p:spTree>
    <p:extLst>
      <p:ext uri="{BB962C8B-B14F-4D97-AF65-F5344CB8AC3E}">
        <p14:creationId xmlns:p14="http://schemas.microsoft.com/office/powerpoint/2010/main" val="4247891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600C-F4DC-78AC-28FF-3758A49500F5}"/>
              </a:ext>
            </a:extLst>
          </p:cNvPr>
          <p:cNvSpPr>
            <a:spLocks noGrp="1"/>
          </p:cNvSpPr>
          <p:nvPr>
            <p:ph type="title"/>
          </p:nvPr>
        </p:nvSpPr>
        <p:spPr/>
        <p:txBody>
          <a:bodyPr>
            <a:noAutofit/>
          </a:bodyPr>
          <a:lstStyle/>
          <a:p>
            <a:pPr algn="ctr"/>
            <a:r>
              <a:rPr lang="en-US" sz="3600" b="1" dirty="0">
                <a:solidFill>
                  <a:srgbClr val="1C1D1F"/>
                </a:solidFill>
                <a:latin typeface="Calibri" panose="020F0502020204030204" pitchFamily="34" charset="0"/>
                <a:cs typeface="Calibri" panose="020F0502020204030204" pitchFamily="34" charset="0"/>
              </a:rPr>
              <a:t>Highly pathogenic avian influenza </a:t>
            </a:r>
            <a:r>
              <a:rPr lang="en-US" sz="3600" b="1" i="0" strike="noStrike" dirty="0">
                <a:solidFill>
                  <a:srgbClr val="1C1D1F"/>
                </a:solidFill>
                <a:effectLst/>
                <a:latin typeface="Calibri" panose="020F0502020204030204" pitchFamily="34" charset="0"/>
                <a:cs typeface="Calibri" panose="020F0502020204030204" pitchFamily="34" charset="0"/>
              </a:rPr>
              <a:t>(HPAI) A(H5) </a:t>
            </a:r>
            <a:br>
              <a:rPr lang="en-US" sz="3600" b="1" i="0" strike="noStrike" dirty="0">
                <a:solidFill>
                  <a:srgbClr val="1C1D1F"/>
                </a:solidFill>
                <a:effectLst/>
                <a:latin typeface="Calibri" panose="020F0502020204030204" pitchFamily="34" charset="0"/>
                <a:cs typeface="Calibri" panose="020F0502020204030204" pitchFamily="34" charset="0"/>
              </a:rPr>
            </a:br>
            <a:r>
              <a:rPr lang="en-US" sz="3600" b="1" i="0" u="none" strike="noStrike" dirty="0">
                <a:solidFill>
                  <a:srgbClr val="1C1D1F"/>
                </a:solidFill>
                <a:effectLst/>
                <a:latin typeface="Calibri" panose="020F0502020204030204" pitchFamily="34" charset="0"/>
                <a:cs typeface="Calibri" panose="020F0502020204030204" pitchFamily="34" charset="0"/>
              </a:rPr>
              <a:t>CDC Recommendations</a:t>
            </a:r>
            <a:endParaRPr lang="en-US" sz="36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CA75C9C-372C-8835-37D3-57EF7CD8B1CA}"/>
              </a:ext>
            </a:extLst>
          </p:cNvPr>
          <p:cNvSpPr>
            <a:spLocks noGrp="1"/>
          </p:cNvSpPr>
          <p:nvPr>
            <p:ph idx="1"/>
          </p:nvPr>
        </p:nvSpPr>
        <p:spPr/>
        <p:txBody>
          <a:bodyPr>
            <a:normAutofit fontScale="92500" lnSpcReduction="20000"/>
          </a:bodyPr>
          <a:lstStyle/>
          <a:p>
            <a:pPr lvl="1"/>
            <a:r>
              <a:rPr lang="en-US" b="0" i="0" u="none" strike="noStrike" dirty="0">
                <a:solidFill>
                  <a:srgbClr val="1C1D1F"/>
                </a:solidFill>
                <a:effectLst/>
                <a:latin typeface="Nunito" pitchFamily="2" charset="77"/>
              </a:rPr>
              <a:t>People should avoid unprotected exposures to sick or dead animals</a:t>
            </a:r>
          </a:p>
          <a:p>
            <a:pPr lvl="2"/>
            <a:r>
              <a:rPr lang="en-US" dirty="0">
                <a:solidFill>
                  <a:srgbClr val="1C1D1F"/>
                </a:solidFill>
                <a:latin typeface="Nunito" pitchFamily="2" charset="77"/>
              </a:rPr>
              <a:t>I</a:t>
            </a:r>
            <a:r>
              <a:rPr lang="en-US" b="0" i="0" u="none" strike="noStrike" dirty="0">
                <a:solidFill>
                  <a:srgbClr val="1C1D1F"/>
                </a:solidFill>
                <a:effectLst/>
                <a:latin typeface="Nunito" pitchFamily="2" charset="77"/>
              </a:rPr>
              <a:t>ncluding wild birds, poultry, other domesticated birds, and other wild or domesticated animals (including cows). </a:t>
            </a:r>
            <a:br>
              <a:rPr lang="en-US" b="0" i="0" u="none" strike="noStrike" dirty="0">
                <a:solidFill>
                  <a:srgbClr val="1C1D1F"/>
                </a:solidFill>
                <a:effectLst/>
                <a:latin typeface="Nunito" pitchFamily="2" charset="77"/>
              </a:rPr>
            </a:br>
            <a:endParaRPr lang="en-US" b="0" i="0" u="none" strike="noStrike" dirty="0">
              <a:solidFill>
                <a:srgbClr val="1C1D1F"/>
              </a:solidFill>
              <a:effectLst/>
              <a:latin typeface="Nunito" pitchFamily="2" charset="77"/>
            </a:endParaRPr>
          </a:p>
          <a:p>
            <a:pPr lvl="1"/>
            <a:r>
              <a:rPr lang="en-US" b="0" i="0" u="none" strike="noStrike" dirty="0">
                <a:solidFill>
                  <a:srgbClr val="1C1D1F"/>
                </a:solidFill>
                <a:effectLst/>
                <a:latin typeface="Nunito" pitchFamily="2" charset="77"/>
              </a:rPr>
              <a:t>People should also avoid unprotected exposures to animal feces, bedding, unpasteurized  milk, or materials that have been touched by, or close to, birds or other animals with suspected or confirmed A(H5N1) virus. </a:t>
            </a:r>
            <a:br>
              <a:rPr lang="en-US" b="0" i="0" u="none" strike="noStrike" dirty="0">
                <a:solidFill>
                  <a:srgbClr val="1C1D1F"/>
                </a:solidFill>
                <a:effectLst/>
                <a:latin typeface="Nunito" pitchFamily="2" charset="77"/>
              </a:rPr>
            </a:br>
            <a:endParaRPr lang="en-US" b="0" i="0" u="none" strike="noStrike" dirty="0">
              <a:solidFill>
                <a:srgbClr val="1C1D1F"/>
              </a:solidFill>
              <a:effectLst/>
              <a:latin typeface="Nunito" pitchFamily="2" charset="77"/>
            </a:endParaRPr>
          </a:p>
          <a:p>
            <a:pPr lvl="1"/>
            <a:r>
              <a:rPr lang="en-US" b="0" i="0" u="none" strike="noStrike" dirty="0">
                <a:solidFill>
                  <a:srgbClr val="1C1D1F"/>
                </a:solidFill>
                <a:effectLst/>
                <a:latin typeface="Nunito" pitchFamily="2" charset="77"/>
              </a:rPr>
              <a:t>CDC has interim recommendations for prevention, monitoring, and public health investigations of A(H5N1) virus infections in people.</a:t>
            </a:r>
            <a:br>
              <a:rPr lang="en-US" b="0" i="0" u="none" strike="noStrike" dirty="0">
                <a:solidFill>
                  <a:srgbClr val="1C1D1F"/>
                </a:solidFill>
                <a:effectLst/>
                <a:latin typeface="Nunito" pitchFamily="2" charset="77"/>
              </a:rPr>
            </a:br>
            <a:endParaRPr lang="en-US" b="0" i="0" u="none" strike="noStrike" dirty="0">
              <a:solidFill>
                <a:srgbClr val="1C1D1F"/>
              </a:solidFill>
              <a:effectLst/>
              <a:latin typeface="Nunito" pitchFamily="2" charset="77"/>
            </a:endParaRPr>
          </a:p>
          <a:p>
            <a:pPr lvl="1"/>
            <a:r>
              <a:rPr lang="en-US" b="0" i="0" u="none" strike="noStrike" dirty="0">
                <a:solidFill>
                  <a:srgbClr val="1C1D1F"/>
                </a:solidFill>
                <a:effectLst/>
                <a:latin typeface="Nunito" pitchFamily="2" charset="77"/>
              </a:rPr>
              <a:t>CDC also has updated recommendations for worker protection and use of PPE.</a:t>
            </a:r>
            <a:br>
              <a:rPr lang="en-US" b="0" i="0" u="none" strike="noStrike" dirty="0">
                <a:solidFill>
                  <a:srgbClr val="1C1D1F"/>
                </a:solidFill>
                <a:effectLst/>
                <a:latin typeface="Nunito" pitchFamily="2" charset="77"/>
              </a:rPr>
            </a:br>
            <a:r>
              <a:rPr lang="en-US" b="0" i="0" u="none" strike="noStrike" dirty="0">
                <a:solidFill>
                  <a:srgbClr val="1C1D1F"/>
                </a:solidFill>
                <a:effectLst/>
                <a:latin typeface="Nunito" pitchFamily="2" charset="77"/>
              </a:rPr>
              <a:t> </a:t>
            </a:r>
          </a:p>
          <a:p>
            <a:pPr lvl="1"/>
            <a:r>
              <a:rPr lang="en-US" b="0" i="0" u="none" strike="noStrike" dirty="0">
                <a:solidFill>
                  <a:srgbClr val="1C1D1F"/>
                </a:solidFill>
                <a:effectLst/>
                <a:latin typeface="Nunito" pitchFamily="2" charset="77"/>
              </a:rPr>
              <a:t>Following these recommendations is central to reducing a person’s risk and containing the overall public health risk.</a:t>
            </a:r>
          </a:p>
          <a:p>
            <a:endParaRPr lang="en-US" dirty="0"/>
          </a:p>
        </p:txBody>
      </p:sp>
      <p:sp>
        <p:nvSpPr>
          <p:cNvPr id="4" name="TextBox 3">
            <a:extLst>
              <a:ext uri="{FF2B5EF4-FFF2-40B4-BE49-F238E27FC236}">
                <a16:creationId xmlns:a16="http://schemas.microsoft.com/office/drawing/2014/main" id="{49A78CAA-2389-A558-B535-A5C2C4846DF4}"/>
              </a:ext>
            </a:extLst>
          </p:cNvPr>
          <p:cNvSpPr txBox="1"/>
          <p:nvPr/>
        </p:nvSpPr>
        <p:spPr>
          <a:xfrm>
            <a:off x="838200" y="6354375"/>
            <a:ext cx="10515599" cy="276999"/>
          </a:xfrm>
          <a:prstGeom prst="rect">
            <a:avLst/>
          </a:prstGeom>
          <a:noFill/>
        </p:spPr>
        <p:txBody>
          <a:bodyPr wrap="square">
            <a:spAutoFit/>
          </a:bodyPr>
          <a:lstStyle/>
          <a:p>
            <a:pPr algn="ctr"/>
            <a:r>
              <a:rPr lang="en-US" sz="1200" b="0" i="0" u="none" strike="noStrike" dirty="0">
                <a:solidFill>
                  <a:srgbClr val="1C1D1F"/>
                </a:solidFill>
                <a:effectLst/>
                <a:latin typeface="Nunito" pitchFamily="2" charset="77"/>
              </a:rPr>
              <a:t>For immediate release: July 25, 2024 </a:t>
            </a:r>
            <a:r>
              <a:rPr lang="en-US" sz="1200" b="0" i="0" u="none" strike="noStrike" dirty="0">
                <a:solidFill>
                  <a:srgbClr val="1C1D1F"/>
                </a:solidFill>
                <a:effectLst/>
                <a:latin typeface="Nunito" pitchFamily="2" charset="77"/>
                <a:hlinkClick r:id="rId2"/>
              </a:rPr>
              <a:t>http://www.cdc.gov/media</a:t>
            </a:r>
            <a:endParaRPr lang="en-US" sz="1200" b="0" i="0" u="none" strike="noStrike" dirty="0">
              <a:solidFill>
                <a:srgbClr val="1C1D1F"/>
              </a:solidFill>
              <a:effectLst/>
              <a:latin typeface="Nunito" pitchFamily="2" charset="77"/>
            </a:endParaRPr>
          </a:p>
        </p:txBody>
      </p:sp>
    </p:spTree>
    <p:extLst>
      <p:ext uri="{BB962C8B-B14F-4D97-AF65-F5344CB8AC3E}">
        <p14:creationId xmlns:p14="http://schemas.microsoft.com/office/powerpoint/2010/main" val="3703000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2EE2-8D5D-6FEE-0CFE-6AA7D4AE0DEA}"/>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Parvovirus B 19 Alert</a:t>
            </a:r>
          </a:p>
        </p:txBody>
      </p:sp>
      <p:sp>
        <p:nvSpPr>
          <p:cNvPr id="3" name="Content Placeholder 2">
            <a:extLst>
              <a:ext uri="{FF2B5EF4-FFF2-40B4-BE49-F238E27FC236}">
                <a16:creationId xmlns:a16="http://schemas.microsoft.com/office/drawing/2014/main" id="{AFBDBEF7-716F-E304-DFCA-3C3327F6F16E}"/>
              </a:ext>
            </a:extLst>
          </p:cNvPr>
          <p:cNvSpPr>
            <a:spLocks noGrp="1"/>
          </p:cNvSpPr>
          <p:nvPr>
            <p:ph idx="1"/>
          </p:nvPr>
        </p:nvSpPr>
        <p:spPr/>
        <p:txBody>
          <a:bodyPr>
            <a:normAutofit/>
          </a:bodyPr>
          <a:lstStyle/>
          <a:p>
            <a:r>
              <a:rPr lang="en-US" b="0" i="0" dirty="0">
                <a:solidFill>
                  <a:srgbClr val="000000"/>
                </a:solidFill>
                <a:effectLst/>
                <a:latin typeface="Calibri" panose="020F0502020204030204" pitchFamily="34" charset="0"/>
                <a:cs typeface="Calibri" panose="020F0502020204030204" pitchFamily="34" charset="0"/>
              </a:rPr>
              <a:t>Parvovirus B19 is a seasonal respiratory virus </a:t>
            </a:r>
          </a:p>
          <a:p>
            <a:pPr lvl="1"/>
            <a:r>
              <a:rPr lang="en-US" b="0" i="0" dirty="0">
                <a:solidFill>
                  <a:srgbClr val="000000"/>
                </a:solidFill>
                <a:effectLst/>
                <a:latin typeface="Calibri" panose="020F0502020204030204" pitchFamily="34" charset="0"/>
                <a:cs typeface="Calibri" panose="020F0502020204030204" pitchFamily="34" charset="0"/>
              </a:rPr>
              <a:t>That is transmitted through respiratory droplets by people with symptomatic or asymptomatic infection. </a:t>
            </a:r>
            <a:br>
              <a:rPr lang="en-US" b="0" i="0" dirty="0">
                <a:solidFill>
                  <a:srgbClr val="000000"/>
                </a:solidFill>
                <a:effectLst/>
                <a:latin typeface="Calibri" panose="020F0502020204030204" pitchFamily="34" charset="0"/>
                <a:cs typeface="Calibri" panose="020F0502020204030204" pitchFamily="34" charset="0"/>
              </a:rPr>
            </a:br>
            <a:endParaRPr lang="en-US" b="0" i="0" dirty="0">
              <a:solidFill>
                <a:srgbClr val="000000"/>
              </a:solidFill>
              <a:effectLst/>
              <a:latin typeface="Calibri" panose="020F0502020204030204" pitchFamily="34" charset="0"/>
              <a:cs typeface="Calibri" panose="020F0502020204030204" pitchFamily="34" charset="0"/>
            </a:endParaRPr>
          </a:p>
          <a:p>
            <a:r>
              <a:rPr lang="en-US" b="0" i="0" dirty="0">
                <a:solidFill>
                  <a:srgbClr val="000000"/>
                </a:solidFill>
                <a:effectLst/>
                <a:latin typeface="Calibri" panose="020F0502020204030204" pitchFamily="34" charset="0"/>
                <a:cs typeface="Calibri" panose="020F0502020204030204" pitchFamily="34" charset="0"/>
              </a:rPr>
              <a:t>In early 2024, unusually high numbers of cases of parvovirus B19 observed in Europe </a:t>
            </a:r>
            <a:br>
              <a:rPr lang="en-US" b="0" i="0" dirty="0">
                <a:solidFill>
                  <a:srgbClr val="000000"/>
                </a:solidFill>
                <a:effectLst/>
                <a:latin typeface="Calibri" panose="020F0502020204030204" pitchFamily="34" charset="0"/>
                <a:cs typeface="Calibri" panose="020F0502020204030204" pitchFamily="34" charset="0"/>
              </a:rPr>
            </a:br>
            <a:endParaRPr lang="en-US" b="0" i="0" dirty="0">
              <a:solidFill>
                <a:srgbClr val="000000"/>
              </a:solidFill>
              <a:effectLst/>
              <a:latin typeface="Calibri" panose="020F0502020204030204" pitchFamily="34" charset="0"/>
              <a:cs typeface="Calibri" panose="020F0502020204030204" pitchFamily="34" charset="0"/>
            </a:endParaRPr>
          </a:p>
          <a:p>
            <a:r>
              <a:rPr lang="en-US" b="0" i="0" dirty="0">
                <a:solidFill>
                  <a:srgbClr val="000000"/>
                </a:solidFill>
                <a:effectLst/>
                <a:latin typeface="Calibri" panose="020F0502020204030204" pitchFamily="34" charset="0"/>
                <a:cs typeface="Calibri" panose="020F0502020204030204" pitchFamily="34" charset="0"/>
              </a:rPr>
              <a:t>In </a:t>
            </a:r>
            <a:r>
              <a:rPr lang="en-US" dirty="0">
                <a:solidFill>
                  <a:srgbClr val="000000"/>
                </a:solidFill>
                <a:latin typeface="Calibri" panose="020F0502020204030204" pitchFamily="34" charset="0"/>
                <a:cs typeface="Calibri" panose="020F0502020204030204" pitchFamily="34" charset="0"/>
              </a:rPr>
              <a:t>the US t</a:t>
            </a:r>
            <a:r>
              <a:rPr lang="en-US" b="0" i="0" dirty="0">
                <a:solidFill>
                  <a:srgbClr val="000000"/>
                </a:solidFill>
                <a:effectLst/>
                <a:latin typeface="Calibri" panose="020F0502020204030204" pitchFamily="34" charset="0"/>
                <a:cs typeface="Calibri" panose="020F0502020204030204" pitchFamily="34" charset="0"/>
              </a:rPr>
              <a:t>here is no routine surveillance, and it is not a notifiable condition. </a:t>
            </a:r>
          </a:p>
        </p:txBody>
      </p:sp>
      <p:sp>
        <p:nvSpPr>
          <p:cNvPr id="5" name="TextBox 4">
            <a:extLst>
              <a:ext uri="{FF2B5EF4-FFF2-40B4-BE49-F238E27FC236}">
                <a16:creationId xmlns:a16="http://schemas.microsoft.com/office/drawing/2014/main" id="{9BCA0F36-4C64-4779-BDBB-420BC0C7C0CC}"/>
              </a:ext>
            </a:extLst>
          </p:cNvPr>
          <p:cNvSpPr txBox="1"/>
          <p:nvPr/>
        </p:nvSpPr>
        <p:spPr>
          <a:xfrm>
            <a:off x="3644757" y="6176963"/>
            <a:ext cx="6097712" cy="276999"/>
          </a:xfrm>
          <a:prstGeom prst="rect">
            <a:avLst/>
          </a:prstGeom>
          <a:noFill/>
        </p:spPr>
        <p:txBody>
          <a:bodyPr wrap="square">
            <a:spAutoFit/>
          </a:bodyPr>
          <a:lstStyle/>
          <a:p>
            <a:r>
              <a:rPr lang="en-US" sz="1200" b="0" i="0" dirty="0">
                <a:solidFill>
                  <a:srgbClr val="000000"/>
                </a:solidFill>
                <a:effectLst/>
                <a:latin typeface="Calibri" panose="020F0502020204030204" pitchFamily="34" charset="0"/>
                <a:cs typeface="Calibri" panose="020F0502020204030204" pitchFamily="34" charset="0"/>
              </a:rPr>
              <a:t>Distributed via the CDC Health Alert Network August 13, 2024, 2:30 PM ET</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155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2EE2-8D5D-6FEE-0CFE-6AA7D4AE0DEA}"/>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Parvovirus B 19 Alert</a:t>
            </a:r>
          </a:p>
        </p:txBody>
      </p:sp>
      <p:sp>
        <p:nvSpPr>
          <p:cNvPr id="3" name="Content Placeholder 2">
            <a:extLst>
              <a:ext uri="{FF2B5EF4-FFF2-40B4-BE49-F238E27FC236}">
                <a16:creationId xmlns:a16="http://schemas.microsoft.com/office/drawing/2014/main" id="{AFBDBEF7-716F-E304-DFCA-3C3327F6F16E}"/>
              </a:ext>
            </a:extLst>
          </p:cNvPr>
          <p:cNvSpPr>
            <a:spLocks noGrp="1"/>
          </p:cNvSpPr>
          <p:nvPr>
            <p:ph idx="1"/>
          </p:nvPr>
        </p:nvSpPr>
        <p:spPr/>
        <p:txBody>
          <a:bodyPr>
            <a:normAutofit lnSpcReduction="10000"/>
          </a:bodyPr>
          <a:lstStyle/>
          <a:p>
            <a:r>
              <a:rPr lang="en-US" b="0" i="0" dirty="0">
                <a:solidFill>
                  <a:srgbClr val="000000"/>
                </a:solidFill>
                <a:effectLst/>
                <a:latin typeface="Calibri" panose="020F0502020204030204" pitchFamily="34" charset="0"/>
                <a:cs typeface="Calibri" panose="020F0502020204030204" pitchFamily="34" charset="0"/>
              </a:rPr>
              <a:t>Recently, CDC has received reports indicating increased parvovirus B19 activity in the US </a:t>
            </a:r>
          </a:p>
          <a:p>
            <a:pPr lvl="1"/>
            <a:r>
              <a:rPr lang="en-US" dirty="0">
                <a:solidFill>
                  <a:srgbClr val="000000"/>
                </a:solidFill>
                <a:latin typeface="Calibri" panose="020F0502020204030204" pitchFamily="34" charset="0"/>
                <a:cs typeface="Calibri" panose="020F0502020204030204" pitchFamily="34" charset="0"/>
              </a:rPr>
              <a:t>I</a:t>
            </a:r>
            <a:r>
              <a:rPr lang="en-US" b="0" i="0" dirty="0">
                <a:solidFill>
                  <a:srgbClr val="000000"/>
                </a:solidFill>
                <a:effectLst/>
                <a:latin typeface="Calibri" panose="020F0502020204030204" pitchFamily="34" charset="0"/>
                <a:cs typeface="Calibri" panose="020F0502020204030204" pitchFamily="34" charset="0"/>
              </a:rPr>
              <a:t>ncreased test positivity for parvovirus B19 in clinical specimens and pooled plasma from a large commercial laboratory, and reports of clusters of parvovirus B19-associated complications among pregnant people and people with sickle cell disease.</a:t>
            </a:r>
          </a:p>
          <a:p>
            <a:pPr lvl="1"/>
            <a:r>
              <a:rPr lang="en-US" b="0" i="0" dirty="0">
                <a:solidFill>
                  <a:srgbClr val="000000"/>
                </a:solidFill>
                <a:effectLst/>
                <a:latin typeface="Calibri" panose="020F0502020204030204" pitchFamily="34" charset="0"/>
                <a:cs typeface="Calibri" panose="020F0502020204030204" pitchFamily="34" charset="0"/>
              </a:rPr>
              <a:t>The proportion of people with IgM antibodies, increased among all ages from &lt;3% during 2022–2024 to 10% in June 2024; the greatest increase was observed among children aged 5–9 years, from 15% during 2022–2024 to 40% in June 2024. </a:t>
            </a:r>
          </a:p>
          <a:p>
            <a:pPr lvl="1"/>
            <a:r>
              <a:rPr lang="en-US" b="0" i="0" dirty="0">
                <a:solidFill>
                  <a:srgbClr val="000000"/>
                </a:solidFill>
                <a:effectLst/>
                <a:latin typeface="Calibri" panose="020F0502020204030204" pitchFamily="34" charset="0"/>
                <a:cs typeface="Calibri" panose="020F0502020204030204" pitchFamily="34" charset="0"/>
              </a:rPr>
              <a:t>Among plasma donors, the prevalence of pooled samples with parvovirus B19 DNA &gt;10</a:t>
            </a:r>
            <a:r>
              <a:rPr lang="en-US" b="0" i="0" u="none" strike="noStrike" baseline="30000" dirty="0">
                <a:solidFill>
                  <a:srgbClr val="000000"/>
                </a:solidFill>
                <a:effectLst/>
                <a:latin typeface="Calibri" panose="020F0502020204030204" pitchFamily="34" charset="0"/>
                <a:cs typeface="Calibri" panose="020F0502020204030204" pitchFamily="34" charset="0"/>
              </a:rPr>
              <a:t>4</a:t>
            </a:r>
            <a:r>
              <a:rPr lang="en-US" b="0" i="0" dirty="0">
                <a:solidFill>
                  <a:srgbClr val="000000"/>
                </a:solidFill>
                <a:effectLst/>
                <a:latin typeface="Calibri" panose="020F0502020204030204" pitchFamily="34" charset="0"/>
                <a:cs typeface="Calibri" panose="020F0502020204030204" pitchFamily="34" charset="0"/>
              </a:rPr>
              <a:t> IU/mL increased from 1.5% in December 2023 to 19.9% in June 2024.</a:t>
            </a:r>
          </a:p>
        </p:txBody>
      </p:sp>
      <p:sp>
        <p:nvSpPr>
          <p:cNvPr id="5" name="TextBox 4">
            <a:extLst>
              <a:ext uri="{FF2B5EF4-FFF2-40B4-BE49-F238E27FC236}">
                <a16:creationId xmlns:a16="http://schemas.microsoft.com/office/drawing/2014/main" id="{9BCA0F36-4C64-4779-BDBB-420BC0C7C0CC}"/>
              </a:ext>
            </a:extLst>
          </p:cNvPr>
          <p:cNvSpPr txBox="1"/>
          <p:nvPr/>
        </p:nvSpPr>
        <p:spPr>
          <a:xfrm>
            <a:off x="3644757" y="6176963"/>
            <a:ext cx="6097712" cy="276999"/>
          </a:xfrm>
          <a:prstGeom prst="rect">
            <a:avLst/>
          </a:prstGeom>
          <a:noFill/>
        </p:spPr>
        <p:txBody>
          <a:bodyPr wrap="square">
            <a:spAutoFit/>
          </a:bodyPr>
          <a:lstStyle/>
          <a:p>
            <a:r>
              <a:rPr lang="en-US" sz="1200" b="0" i="0" dirty="0">
                <a:solidFill>
                  <a:srgbClr val="000000"/>
                </a:solidFill>
                <a:effectLst/>
                <a:latin typeface="Calibri" panose="020F0502020204030204" pitchFamily="34" charset="0"/>
                <a:cs typeface="Calibri" panose="020F0502020204030204" pitchFamily="34" charset="0"/>
              </a:rPr>
              <a:t>Distributed via the CDC Health Alert Network August 13, 2024, 2:30 PM ET</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831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075CE-8D5E-4D92-64DB-FC54CF7C4E10}"/>
              </a:ext>
            </a:extLst>
          </p:cNvPr>
          <p:cNvSpPr>
            <a:spLocks noGrp="1"/>
          </p:cNvSpPr>
          <p:nvPr>
            <p:ph type="title"/>
          </p:nvPr>
        </p:nvSpPr>
        <p:spPr>
          <a:xfrm>
            <a:off x="640079" y="325369"/>
            <a:ext cx="4670097" cy="1956841"/>
          </a:xfrm>
        </p:spPr>
        <p:txBody>
          <a:bodyPr anchor="b">
            <a:normAutofit/>
          </a:bodyPr>
          <a:lstStyle/>
          <a:p>
            <a:pPr algn="ctr"/>
            <a:r>
              <a:rPr lang="en-US" sz="4800" b="1" dirty="0"/>
              <a:t>Parvovirus B-19</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EB76A1-2248-B822-98D5-693361F7E5C3}"/>
              </a:ext>
            </a:extLst>
          </p:cNvPr>
          <p:cNvSpPr>
            <a:spLocks noGrp="1"/>
          </p:cNvSpPr>
          <p:nvPr>
            <p:ph idx="1"/>
          </p:nvPr>
        </p:nvSpPr>
        <p:spPr>
          <a:xfrm>
            <a:off x="640080" y="2872899"/>
            <a:ext cx="4243589" cy="3320668"/>
          </a:xfrm>
        </p:spPr>
        <p:txBody>
          <a:bodyPr>
            <a:normAutofit/>
          </a:bodyPr>
          <a:lstStyle/>
          <a:p>
            <a:pPr>
              <a:buFont typeface="Arial" panose="020B0604020202020204" pitchFamily="34" charset="0"/>
              <a:buChar char="•"/>
            </a:pPr>
            <a:r>
              <a:rPr lang="en-US" sz="1700" b="0" i="0">
                <a:effectLst/>
                <a:latin typeface="Calibri" panose="020F0502020204030204" pitchFamily="34" charset="0"/>
                <a:cs typeface="Calibri" panose="020F0502020204030204" pitchFamily="34" charset="0"/>
              </a:rPr>
              <a:t>Parvovirus B19 infection is usually mild in people who are otherwise healthy.</a:t>
            </a:r>
          </a:p>
          <a:p>
            <a:pPr>
              <a:buFont typeface="Arial" panose="020B0604020202020204" pitchFamily="34" charset="0"/>
              <a:buChar char="•"/>
            </a:pPr>
            <a:r>
              <a:rPr lang="en-US" sz="1700" b="0" i="0">
                <a:effectLst/>
                <a:latin typeface="Calibri" panose="020F0502020204030204" pitchFamily="34" charset="0"/>
                <a:cs typeface="Calibri" panose="020F0502020204030204" pitchFamily="34" charset="0"/>
              </a:rPr>
              <a:t>Common symptoms include "slapped cheek" rash in children, and joint pains in adults.</a:t>
            </a:r>
          </a:p>
          <a:p>
            <a:pPr>
              <a:buFont typeface="Arial" panose="020B0604020202020204" pitchFamily="34" charset="0"/>
              <a:buChar char="•"/>
            </a:pPr>
            <a:r>
              <a:rPr lang="en-US" sz="1700" b="0" i="0">
                <a:effectLst/>
                <a:latin typeface="Calibri" panose="020F0502020204030204" pitchFamily="34" charset="0"/>
                <a:cs typeface="Calibri" panose="020F0502020204030204" pitchFamily="34" charset="0"/>
              </a:rPr>
              <a:t>Complications can occur among people with underlying blood disorders or weakened immune system.</a:t>
            </a:r>
          </a:p>
          <a:p>
            <a:pPr>
              <a:buFont typeface="Arial" panose="020B0604020202020204" pitchFamily="34" charset="0"/>
              <a:buChar char="•"/>
            </a:pPr>
            <a:r>
              <a:rPr lang="en-US" sz="1700" b="0" i="0">
                <a:effectLst/>
                <a:latin typeface="Calibri" panose="020F0502020204030204" pitchFamily="34" charset="0"/>
                <a:cs typeface="Calibri" panose="020F0502020204030204" pitchFamily="34" charset="0"/>
              </a:rPr>
              <a:t>Infection early during pregnancy can cause a slight increase in the risk of a miscarriage.</a:t>
            </a:r>
          </a:p>
          <a:p>
            <a:endParaRPr lang="en-US" sz="1700"/>
          </a:p>
        </p:txBody>
      </p:sp>
      <p:pic>
        <p:nvPicPr>
          <p:cNvPr id="5" name="Picture 4" descr="Close-up of a child's face with red rash&#10;&#10;Description automatically generated">
            <a:extLst>
              <a:ext uri="{FF2B5EF4-FFF2-40B4-BE49-F238E27FC236}">
                <a16:creationId xmlns:a16="http://schemas.microsoft.com/office/drawing/2014/main" id="{DB14D8CB-D8D0-AFCC-2FF3-8032411BFCF4}"/>
              </a:ext>
            </a:extLst>
          </p:cNvPr>
          <p:cNvPicPr>
            <a:picLocks noChangeAspect="1"/>
          </p:cNvPicPr>
          <p:nvPr/>
        </p:nvPicPr>
        <p:blipFill>
          <a:blip r:embed="rId2"/>
          <a:srcRect l="16516" r="2104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9D59A1B8-A920-CBF2-0823-A60007637957}"/>
              </a:ext>
            </a:extLst>
          </p:cNvPr>
          <p:cNvSpPr txBox="1"/>
          <p:nvPr/>
        </p:nvSpPr>
        <p:spPr>
          <a:xfrm>
            <a:off x="903174" y="6091852"/>
            <a:ext cx="4670097" cy="276999"/>
          </a:xfrm>
          <a:prstGeom prst="rect">
            <a:avLst/>
          </a:prstGeom>
          <a:noFill/>
        </p:spPr>
        <p:txBody>
          <a:bodyPr wrap="square">
            <a:spAutoFit/>
          </a:bodyPr>
          <a:lstStyle/>
          <a:p>
            <a:r>
              <a:rPr lang="en-US" sz="1200" dirty="0"/>
              <a:t>https://</a:t>
            </a:r>
            <a:r>
              <a:rPr lang="en-US" sz="1200" dirty="0" err="1"/>
              <a:t>www.cdc.gov</a:t>
            </a:r>
            <a:r>
              <a:rPr lang="en-US" sz="1200" dirty="0"/>
              <a:t>/parvovirus-b19/about/</a:t>
            </a:r>
            <a:r>
              <a:rPr lang="en-US" sz="1200" dirty="0" err="1"/>
              <a:t>index.html</a:t>
            </a:r>
            <a:endParaRPr lang="en-US" sz="1200" dirty="0"/>
          </a:p>
        </p:txBody>
      </p:sp>
    </p:spTree>
    <p:extLst>
      <p:ext uri="{BB962C8B-B14F-4D97-AF65-F5344CB8AC3E}">
        <p14:creationId xmlns:p14="http://schemas.microsoft.com/office/powerpoint/2010/main" val="66126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B757BD2F-0043-36D4-78D3-4EE62CB2478A}"/>
              </a:ext>
            </a:extLst>
          </p:cNvPr>
          <p:cNvPicPr>
            <a:picLocks noChangeAspect="1"/>
          </p:cNvPicPr>
          <p:nvPr/>
        </p:nvPicPr>
        <p:blipFill>
          <a:blip r:embed="rId2"/>
          <a:stretch>
            <a:fillRect/>
          </a:stretch>
        </p:blipFill>
        <p:spPr>
          <a:xfrm>
            <a:off x="2413000" y="336331"/>
            <a:ext cx="7083247" cy="6374524"/>
          </a:xfrm>
          <a:prstGeom prst="rect">
            <a:avLst/>
          </a:prstGeom>
        </p:spPr>
      </p:pic>
    </p:spTree>
    <p:extLst>
      <p:ext uri="{BB962C8B-B14F-4D97-AF65-F5344CB8AC3E}">
        <p14:creationId xmlns:p14="http://schemas.microsoft.com/office/powerpoint/2010/main" val="217608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31D61-26C6-51A1-AD82-AEA49F71007D}"/>
              </a:ext>
            </a:extLst>
          </p:cNvPr>
          <p:cNvSpPr>
            <a:spLocks noGrp="1"/>
          </p:cNvSpPr>
          <p:nvPr>
            <p:ph type="title"/>
          </p:nvPr>
        </p:nvSpPr>
        <p:spPr>
          <a:xfrm>
            <a:off x="1188069" y="381935"/>
            <a:ext cx="9356106" cy="1200329"/>
          </a:xfrm>
        </p:spPr>
        <p:txBody>
          <a:bodyPr anchor="t">
            <a:normAutofit/>
          </a:bodyPr>
          <a:lstStyle/>
          <a:p>
            <a:pPr algn="ctr"/>
            <a:r>
              <a:rPr lang="en-US" sz="8000" b="1" dirty="0">
                <a:latin typeface="Calibri" panose="020F0502020204030204" pitchFamily="34" charset="0"/>
                <a:cs typeface="Calibri" panose="020F0502020204030204" pitchFamily="34" charset="0"/>
              </a:rPr>
              <a:t>Parvovirus-19</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E625C44-942D-CB14-5ABC-C560C42D7901}"/>
              </a:ext>
            </a:extLst>
          </p:cNvPr>
          <p:cNvGraphicFramePr>
            <a:graphicFrameLocks noGrp="1"/>
          </p:cNvGraphicFramePr>
          <p:nvPr>
            <p:ph idx="1"/>
            <p:extLst>
              <p:ext uri="{D42A27DB-BD31-4B8C-83A1-F6EECF244321}">
                <p14:modId xmlns:p14="http://schemas.microsoft.com/office/powerpoint/2010/main" val="885724145"/>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0518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31D61-26C6-51A1-AD82-AEA49F71007D}"/>
              </a:ext>
            </a:extLst>
          </p:cNvPr>
          <p:cNvSpPr>
            <a:spLocks noGrp="1"/>
          </p:cNvSpPr>
          <p:nvPr>
            <p:ph type="title"/>
          </p:nvPr>
        </p:nvSpPr>
        <p:spPr>
          <a:xfrm>
            <a:off x="1188069" y="381935"/>
            <a:ext cx="9356106" cy="1200329"/>
          </a:xfrm>
        </p:spPr>
        <p:txBody>
          <a:bodyPr anchor="t">
            <a:normAutofit/>
          </a:bodyPr>
          <a:lstStyle/>
          <a:p>
            <a:r>
              <a:rPr lang="en-US" sz="6200" b="1">
                <a:latin typeface="Calibri" panose="020F0502020204030204" pitchFamily="34" charset="0"/>
                <a:cs typeface="Calibri" panose="020F0502020204030204" pitchFamily="34" charset="0"/>
              </a:rPr>
              <a:t>Parvovirus B19 Syndromes</a:t>
            </a:r>
          </a:p>
        </p:txBody>
      </p:sp>
      <p:grpSp>
        <p:nvGrpSpPr>
          <p:cNvPr id="12" name="Group 11">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B5EF80A-4760-206C-4A1E-672E0BC51EAC}"/>
              </a:ext>
            </a:extLst>
          </p:cNvPr>
          <p:cNvGraphicFramePr>
            <a:graphicFrameLocks noGrp="1"/>
          </p:cNvGraphicFramePr>
          <p:nvPr>
            <p:ph idx="1"/>
            <p:extLst>
              <p:ext uri="{D42A27DB-BD31-4B8C-83A1-F6EECF244321}">
                <p14:modId xmlns:p14="http://schemas.microsoft.com/office/powerpoint/2010/main" val="2917059992"/>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535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31D61-26C6-51A1-AD82-AEA49F71007D}"/>
              </a:ext>
            </a:extLst>
          </p:cNvPr>
          <p:cNvSpPr>
            <a:spLocks noGrp="1"/>
          </p:cNvSpPr>
          <p:nvPr>
            <p:ph type="title"/>
          </p:nvPr>
        </p:nvSpPr>
        <p:spPr>
          <a:xfrm>
            <a:off x="1188069" y="381935"/>
            <a:ext cx="9356106" cy="1200329"/>
          </a:xfrm>
        </p:spPr>
        <p:txBody>
          <a:bodyPr anchor="t">
            <a:normAutofit/>
          </a:bodyPr>
          <a:lstStyle/>
          <a:p>
            <a:r>
              <a:rPr lang="en-US" sz="6200" b="1">
                <a:latin typeface="Calibri" panose="020F0502020204030204" pitchFamily="34" charset="0"/>
                <a:cs typeface="Calibri" panose="020F0502020204030204" pitchFamily="34" charset="0"/>
              </a:rPr>
              <a:t>Parvovirus B19 Syndromes</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B5EF80A-4760-206C-4A1E-672E0BC51EAC}"/>
              </a:ext>
            </a:extLst>
          </p:cNvPr>
          <p:cNvGraphicFramePr>
            <a:graphicFrameLocks noGrp="1"/>
          </p:cNvGraphicFramePr>
          <p:nvPr>
            <p:ph idx="1"/>
            <p:extLst>
              <p:ext uri="{D42A27DB-BD31-4B8C-83A1-F6EECF244321}">
                <p14:modId xmlns:p14="http://schemas.microsoft.com/office/powerpoint/2010/main" val="1420091590"/>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026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1D61-26C6-51A1-AD82-AEA49F71007D}"/>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Parvovirus Diagnosis</a:t>
            </a:r>
          </a:p>
        </p:txBody>
      </p:sp>
      <p:sp>
        <p:nvSpPr>
          <p:cNvPr id="3" name="Content Placeholder 2">
            <a:extLst>
              <a:ext uri="{FF2B5EF4-FFF2-40B4-BE49-F238E27FC236}">
                <a16:creationId xmlns:a16="http://schemas.microsoft.com/office/drawing/2014/main" id="{EB8FFB7D-7881-D6DD-8783-AD11AAB1B8C3}"/>
              </a:ext>
            </a:extLst>
          </p:cNvPr>
          <p:cNvSpPr>
            <a:spLocks noGrp="1"/>
          </p:cNvSpPr>
          <p:nvPr>
            <p:ph idx="1"/>
          </p:nvPr>
        </p:nvSpPr>
        <p:spPr/>
        <p:txBody>
          <a:bodyPr>
            <a:noAutofit/>
          </a:bodyPr>
          <a:lstStyle/>
          <a:p>
            <a:pPr algn="l"/>
            <a:r>
              <a:rPr lang="en-US" b="1" i="0" dirty="0">
                <a:solidFill>
                  <a:srgbClr val="232323"/>
                </a:solidFill>
                <a:effectLst/>
                <a:latin typeface="Calibri" panose="020F0502020204030204" pitchFamily="34" charset="0"/>
                <a:cs typeface="Calibri" panose="020F0502020204030204" pitchFamily="34" charset="0"/>
              </a:rPr>
              <a:t>In immunocompetent children with the classic </a:t>
            </a:r>
            <a:r>
              <a:rPr lang="en-US" b="1" dirty="0">
                <a:solidFill>
                  <a:srgbClr val="232323"/>
                </a:solidFill>
                <a:latin typeface="Calibri" panose="020F0502020204030204" pitchFamily="34" charset="0"/>
                <a:cs typeface="Calibri" panose="020F0502020204030204" pitchFamily="34" charset="0"/>
              </a:rPr>
              <a:t>malar rash</a:t>
            </a:r>
          </a:p>
          <a:p>
            <a:pPr lvl="1"/>
            <a:r>
              <a:rPr lang="en-US" dirty="0">
                <a:solidFill>
                  <a:srgbClr val="232323"/>
                </a:solidFill>
                <a:latin typeface="Calibri" panose="020F0502020204030204" pitchFamily="34" charset="0"/>
                <a:cs typeface="Calibri" panose="020F0502020204030204" pitchFamily="34" charset="0"/>
              </a:rPr>
              <a:t>Clinical diagnosis, serology not needed</a:t>
            </a:r>
            <a:endParaRPr lang="en-US" b="0" i="0" dirty="0">
              <a:solidFill>
                <a:srgbClr val="232323"/>
              </a:solidFill>
              <a:effectLst/>
              <a:latin typeface="Calibri" panose="020F0502020204030204" pitchFamily="34" charset="0"/>
              <a:cs typeface="Calibri" panose="020F0502020204030204" pitchFamily="34" charset="0"/>
            </a:endParaRPr>
          </a:p>
          <a:p>
            <a:pPr lvl="1"/>
            <a:r>
              <a:rPr lang="en-US" b="0" i="0" dirty="0">
                <a:solidFill>
                  <a:srgbClr val="232323"/>
                </a:solidFill>
                <a:effectLst/>
                <a:latin typeface="Calibri" panose="020F0502020204030204" pitchFamily="34" charset="0"/>
                <a:cs typeface="Calibri" panose="020F0502020204030204" pitchFamily="34" charset="0"/>
              </a:rPr>
              <a:t>If needed diagnosis is confirmed with a parvovirus B19-specific IgM antibody.</a:t>
            </a:r>
            <a:br>
              <a:rPr lang="en-US" b="0" i="0" dirty="0">
                <a:solidFill>
                  <a:srgbClr val="232323"/>
                </a:solidFill>
                <a:effectLst/>
                <a:latin typeface="Calibri" panose="020F0502020204030204" pitchFamily="34" charset="0"/>
                <a:cs typeface="Calibri" panose="020F0502020204030204" pitchFamily="34" charset="0"/>
              </a:rPr>
            </a:br>
            <a:r>
              <a:rPr lang="en-US" b="0" i="0" dirty="0">
                <a:solidFill>
                  <a:srgbClr val="232323"/>
                </a:solidFill>
                <a:effectLst/>
                <a:latin typeface="Calibri" panose="020F0502020204030204" pitchFamily="34" charset="0"/>
                <a:cs typeface="Calibri" panose="020F0502020204030204" pitchFamily="34" charset="0"/>
              </a:rPr>
              <a:t> </a:t>
            </a:r>
          </a:p>
          <a:p>
            <a:pPr algn="l"/>
            <a:r>
              <a:rPr lang="en-US" b="1" i="0" dirty="0">
                <a:solidFill>
                  <a:srgbClr val="232323"/>
                </a:solidFill>
                <a:effectLst/>
                <a:latin typeface="Calibri" panose="020F0502020204030204" pitchFamily="34" charset="0"/>
                <a:cs typeface="Calibri" panose="020F0502020204030204" pitchFamily="34" charset="0"/>
              </a:rPr>
              <a:t>In patients with transient aplastic crisis or chronic pure red cell aplasia</a:t>
            </a:r>
          </a:p>
          <a:p>
            <a:pPr lvl="1"/>
            <a:r>
              <a:rPr lang="en-US" b="0" i="0" dirty="0">
                <a:solidFill>
                  <a:srgbClr val="232323"/>
                </a:solidFill>
                <a:effectLst/>
                <a:latin typeface="Calibri" panose="020F0502020204030204" pitchFamily="34" charset="0"/>
                <a:cs typeface="Calibri" panose="020F0502020204030204" pitchFamily="34" charset="0"/>
              </a:rPr>
              <a:t>Parvovirus B19 DNA through NAAT. </a:t>
            </a:r>
          </a:p>
          <a:p>
            <a:pPr lvl="1"/>
            <a:r>
              <a:rPr lang="en-US" dirty="0">
                <a:solidFill>
                  <a:srgbClr val="232323"/>
                </a:solidFill>
                <a:latin typeface="Calibri" panose="020F0502020204030204" pitchFamily="34" charset="0"/>
                <a:cs typeface="Calibri" panose="020F0502020204030204" pitchFamily="34" charset="0"/>
              </a:rPr>
              <a:t>Ig M can be used but a negative titer does not rule it out</a:t>
            </a:r>
            <a:endParaRPr lang="en-US" b="0" i="0" dirty="0">
              <a:solidFill>
                <a:srgbClr val="232323"/>
              </a:solidFill>
              <a:effectLst/>
              <a:latin typeface="Calibri" panose="020F0502020204030204" pitchFamily="34" charset="0"/>
              <a:cs typeface="Calibri" panose="020F0502020204030204" pitchFamily="34" charset="0"/>
            </a:endParaRPr>
          </a:p>
          <a:p>
            <a:pPr marL="0" indent="0" algn="l">
              <a:buNone/>
            </a:pPr>
            <a:endParaRPr lang="en-US" dirty="0"/>
          </a:p>
        </p:txBody>
      </p:sp>
    </p:spTree>
    <p:extLst>
      <p:ext uri="{BB962C8B-B14F-4D97-AF65-F5344CB8AC3E}">
        <p14:creationId xmlns:p14="http://schemas.microsoft.com/office/powerpoint/2010/main" val="480098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ACF6-0C6D-AF96-7B96-1C4A3180836F}"/>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6084F0B7-62B3-B757-9CDD-0A686834AD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6420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Description automatically generated">
            <a:extLst>
              <a:ext uri="{FF2B5EF4-FFF2-40B4-BE49-F238E27FC236}">
                <a16:creationId xmlns:a16="http://schemas.microsoft.com/office/drawing/2014/main" id="{B1738AE6-C7EB-B06F-1DD5-B2E51B240057}"/>
              </a:ext>
            </a:extLst>
          </p:cNvPr>
          <p:cNvPicPr>
            <a:picLocks noChangeAspect="1"/>
          </p:cNvPicPr>
          <p:nvPr/>
        </p:nvPicPr>
        <p:blipFill>
          <a:blip r:embed="rId2"/>
          <a:stretch>
            <a:fillRect/>
          </a:stretch>
        </p:blipFill>
        <p:spPr>
          <a:xfrm>
            <a:off x="1703727" y="180459"/>
            <a:ext cx="7412093" cy="5810440"/>
          </a:xfrm>
          <a:prstGeom prst="rect">
            <a:avLst/>
          </a:prstGeom>
        </p:spPr>
      </p:pic>
      <p:pic>
        <p:nvPicPr>
          <p:cNvPr id="6" name="Picture 5">
            <a:extLst>
              <a:ext uri="{FF2B5EF4-FFF2-40B4-BE49-F238E27FC236}">
                <a16:creationId xmlns:a16="http://schemas.microsoft.com/office/drawing/2014/main" id="{71A5254B-A431-2C6C-58CC-EAF90B4DF6D1}"/>
              </a:ext>
            </a:extLst>
          </p:cNvPr>
          <p:cNvPicPr>
            <a:picLocks noChangeAspect="1"/>
          </p:cNvPicPr>
          <p:nvPr/>
        </p:nvPicPr>
        <p:blipFill>
          <a:blip r:embed="rId3"/>
          <a:stretch>
            <a:fillRect/>
          </a:stretch>
        </p:blipFill>
        <p:spPr>
          <a:xfrm>
            <a:off x="1754527" y="6083299"/>
            <a:ext cx="7668873" cy="594241"/>
          </a:xfrm>
          <a:prstGeom prst="rect">
            <a:avLst/>
          </a:prstGeom>
        </p:spPr>
      </p:pic>
    </p:spTree>
    <p:extLst>
      <p:ext uri="{BB962C8B-B14F-4D97-AF65-F5344CB8AC3E}">
        <p14:creationId xmlns:p14="http://schemas.microsoft.com/office/powerpoint/2010/main" val="95789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data flow&#10;&#10;Description automatically generated with medium confidence">
            <a:extLst>
              <a:ext uri="{FF2B5EF4-FFF2-40B4-BE49-F238E27FC236}">
                <a16:creationId xmlns:a16="http://schemas.microsoft.com/office/drawing/2014/main" id="{AB774EB4-EB2A-871B-A2E4-8A9221E4A1C1}"/>
              </a:ext>
            </a:extLst>
          </p:cNvPr>
          <p:cNvPicPr>
            <a:picLocks noChangeAspect="1"/>
          </p:cNvPicPr>
          <p:nvPr/>
        </p:nvPicPr>
        <p:blipFill>
          <a:blip r:embed="rId2"/>
          <a:stretch>
            <a:fillRect/>
          </a:stretch>
        </p:blipFill>
        <p:spPr>
          <a:xfrm>
            <a:off x="1422400" y="1077254"/>
            <a:ext cx="8928100" cy="5577461"/>
          </a:xfrm>
          <a:prstGeom prst="rect">
            <a:avLst/>
          </a:prstGeom>
        </p:spPr>
      </p:pic>
      <p:sp>
        <p:nvSpPr>
          <p:cNvPr id="2" name="TextBox 1">
            <a:extLst>
              <a:ext uri="{FF2B5EF4-FFF2-40B4-BE49-F238E27FC236}">
                <a16:creationId xmlns:a16="http://schemas.microsoft.com/office/drawing/2014/main" id="{5C065971-5D3B-62F1-628A-6627885E37B3}"/>
              </a:ext>
            </a:extLst>
          </p:cNvPr>
          <p:cNvSpPr txBox="1"/>
          <p:nvPr/>
        </p:nvSpPr>
        <p:spPr>
          <a:xfrm>
            <a:off x="2259724" y="430924"/>
            <a:ext cx="7126014"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Evolution of COVID-19 Variants</a:t>
            </a:r>
          </a:p>
        </p:txBody>
      </p:sp>
    </p:spTree>
    <p:extLst>
      <p:ext uri="{BB962C8B-B14F-4D97-AF65-F5344CB8AC3E}">
        <p14:creationId xmlns:p14="http://schemas.microsoft.com/office/powerpoint/2010/main" val="7332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showing the number of people in the same direction&#10;&#10;Description automatically generated with medium confidence">
            <a:extLst>
              <a:ext uri="{FF2B5EF4-FFF2-40B4-BE49-F238E27FC236}">
                <a16:creationId xmlns:a16="http://schemas.microsoft.com/office/drawing/2014/main" id="{43BF6293-5246-C50F-D89D-76AFAB61A3DD}"/>
              </a:ext>
            </a:extLst>
          </p:cNvPr>
          <p:cNvPicPr>
            <a:picLocks noChangeAspect="1"/>
          </p:cNvPicPr>
          <p:nvPr/>
        </p:nvPicPr>
        <p:blipFill>
          <a:blip r:embed="rId2"/>
          <a:stretch>
            <a:fillRect/>
          </a:stretch>
        </p:blipFill>
        <p:spPr>
          <a:xfrm>
            <a:off x="552393" y="331398"/>
            <a:ext cx="10636307" cy="6336101"/>
          </a:xfrm>
          <a:prstGeom prst="rect">
            <a:avLst/>
          </a:prstGeom>
        </p:spPr>
      </p:pic>
    </p:spTree>
    <p:extLst>
      <p:ext uri="{BB962C8B-B14F-4D97-AF65-F5344CB8AC3E}">
        <p14:creationId xmlns:p14="http://schemas.microsoft.com/office/powerpoint/2010/main" val="149620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3DC2C-3FF1-28DC-9309-88DDA4BDC3D2}"/>
              </a:ext>
            </a:extLst>
          </p:cNvPr>
          <p:cNvSpPr>
            <a:spLocks noGrp="1"/>
          </p:cNvSpPr>
          <p:nvPr>
            <p:ph idx="1"/>
          </p:nvPr>
        </p:nvSpPr>
        <p:spPr>
          <a:xfrm>
            <a:off x="828539" y="2384744"/>
            <a:ext cx="10534922" cy="3695542"/>
          </a:xfrm>
        </p:spPr>
        <p:txBody>
          <a:bodyPr>
            <a:normAutofit fontScale="92500" lnSpcReduction="20000"/>
          </a:bodyPr>
          <a:lstStyle/>
          <a:p>
            <a:pPr marL="182880" indent="-457200"/>
            <a:r>
              <a:rPr lang="en-US" b="1" dirty="0">
                <a:latin typeface="Calibri" panose="020F0502020204030204" pitchFamily="34" charset="0"/>
                <a:cs typeface="Calibri" panose="020F0502020204030204" pitchFamily="34" charset="0"/>
              </a:rPr>
              <a:t>Background</a:t>
            </a:r>
          </a:p>
          <a:p>
            <a:pPr marL="640080" lvl="1" indent="-457200"/>
            <a:r>
              <a:rPr lang="en-US" dirty="0">
                <a:latin typeface="Calibri" panose="020F0502020204030204" pitchFamily="34" charset="0"/>
                <a:cs typeface="Calibri" panose="020F0502020204030204" pitchFamily="34" charset="0"/>
              </a:rPr>
              <a:t>Studies show that the incidence of type 2 diabetes increases after a diagnosis of COVID-19 but evidence is not conclusive</a:t>
            </a:r>
          </a:p>
          <a:p>
            <a:pPr marL="640080" lvl="1" indent="-457200"/>
            <a:r>
              <a:rPr lang="en-US" dirty="0">
                <a:latin typeface="Calibri" panose="020F0502020204030204" pitchFamily="34" charset="0"/>
                <a:cs typeface="Calibri" panose="020F0502020204030204" pitchFamily="34" charset="0"/>
              </a:rPr>
              <a:t>The effects of the COVID-19 vaccine on this association, or the effect on other diabetes subtypes, are not clear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182880" indent="-457200"/>
            <a:r>
              <a:rPr lang="en-US" b="1" dirty="0">
                <a:latin typeface="Calibri" panose="020F0502020204030204" pitchFamily="34" charset="0"/>
                <a:cs typeface="Calibri" panose="020F0502020204030204" pitchFamily="34" charset="0"/>
              </a:rPr>
              <a:t>Aims</a:t>
            </a:r>
          </a:p>
          <a:p>
            <a:pPr marL="640080" lvl="1" indent="-457200"/>
            <a:r>
              <a:rPr lang="en-US" dirty="0">
                <a:latin typeface="Calibri" panose="020F0502020204030204" pitchFamily="34" charset="0"/>
                <a:cs typeface="Calibri" panose="020F0502020204030204" pitchFamily="34" charset="0"/>
              </a:rPr>
              <a:t>This study aimed to investigate the association between COVID-19 and incidence of type 2, type 1, gestational and non-specific diabetes, and</a:t>
            </a:r>
          </a:p>
          <a:p>
            <a:pPr marL="640080" lvl="1" indent="-457200"/>
            <a:r>
              <a:rPr lang="en-US" dirty="0">
                <a:latin typeface="Calibri" panose="020F0502020204030204" pitchFamily="34" charset="0"/>
                <a:cs typeface="Calibri" panose="020F0502020204030204" pitchFamily="34" charset="0"/>
              </a:rPr>
              <a:t>The effect of COVID- 19 vaccination, up to 52 weeks after diagnosis. </a:t>
            </a:r>
          </a:p>
        </p:txBody>
      </p:sp>
      <p:sp>
        <p:nvSpPr>
          <p:cNvPr id="3" name="TextBox 2">
            <a:extLst>
              <a:ext uri="{FF2B5EF4-FFF2-40B4-BE49-F238E27FC236}">
                <a16:creationId xmlns:a16="http://schemas.microsoft.com/office/drawing/2014/main" id="{D1ADCA2F-1FDE-E7D1-F6D5-B3E88EECB042}"/>
              </a:ext>
            </a:extLst>
          </p:cNvPr>
          <p:cNvSpPr txBox="1"/>
          <p:nvPr/>
        </p:nvSpPr>
        <p:spPr>
          <a:xfrm>
            <a:off x="0" y="190006"/>
            <a:ext cx="12192000" cy="1754326"/>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Incidence of diabetes after SARS-CoV-2 infection in England and the implications of COVID-19 vaccination: a retrospective cohort study of 16 million people </a:t>
            </a:r>
          </a:p>
        </p:txBody>
      </p:sp>
      <p:sp>
        <p:nvSpPr>
          <p:cNvPr id="5" name="TextBox 4">
            <a:extLst>
              <a:ext uri="{FF2B5EF4-FFF2-40B4-BE49-F238E27FC236}">
                <a16:creationId xmlns:a16="http://schemas.microsoft.com/office/drawing/2014/main" id="{5616167F-B4A0-25D7-331F-90EE4F209215}"/>
              </a:ext>
            </a:extLst>
          </p:cNvPr>
          <p:cNvSpPr txBox="1"/>
          <p:nvPr/>
        </p:nvSpPr>
        <p:spPr>
          <a:xfrm>
            <a:off x="828539" y="6289865"/>
            <a:ext cx="10888479" cy="461665"/>
          </a:xfrm>
          <a:prstGeom prst="rect">
            <a:avLst/>
          </a:prstGeom>
          <a:noFill/>
        </p:spPr>
        <p:txBody>
          <a:bodyPr wrap="square">
            <a:spAutoFit/>
          </a:bodyPr>
          <a:lstStyle/>
          <a:p>
            <a:r>
              <a:rPr lang="en-US" sz="800" dirty="0">
                <a:latin typeface="Calibri" panose="020F0502020204030204" pitchFamily="34" charset="0"/>
                <a:cs typeface="Calibri" panose="020F0502020204030204" pitchFamily="34" charset="0"/>
              </a:rPr>
              <a:t>Kurt Taylor*, Sophie Eastwood*, </a:t>
            </a:r>
            <a:r>
              <a:rPr lang="en-US" sz="800" dirty="0" err="1">
                <a:latin typeface="Calibri" panose="020F0502020204030204" pitchFamily="34" charset="0"/>
                <a:cs typeface="Calibri" panose="020F0502020204030204" pitchFamily="34" charset="0"/>
              </a:rPr>
              <a:t>Venexia</a:t>
            </a:r>
            <a:r>
              <a:rPr lang="en-US" sz="800" dirty="0">
                <a:latin typeface="Calibri" panose="020F0502020204030204" pitchFamily="34" charset="0"/>
                <a:cs typeface="Calibri" panose="020F0502020204030204" pitchFamily="34" charset="0"/>
              </a:rPr>
              <a:t> Walker*, Genevieve </a:t>
            </a:r>
            <a:r>
              <a:rPr lang="en-US" sz="800" dirty="0" err="1">
                <a:latin typeface="Calibri" panose="020F0502020204030204" pitchFamily="34" charset="0"/>
                <a:cs typeface="Calibri" panose="020F0502020204030204" pitchFamily="34" charset="0"/>
              </a:rPr>
              <a:t>Cezard</a:t>
            </a:r>
            <a:r>
              <a:rPr lang="en-US" sz="800" dirty="0">
                <a:latin typeface="Calibri" panose="020F0502020204030204" pitchFamily="34" charset="0"/>
                <a:cs typeface="Calibri" panose="020F0502020204030204" pitchFamily="34" charset="0"/>
              </a:rPr>
              <a:t>, Rochelle Knight, Marwa Al Arab, </a:t>
            </a:r>
            <a:r>
              <a:rPr lang="en-US" sz="800" dirty="0" err="1">
                <a:latin typeface="Calibri" panose="020F0502020204030204" pitchFamily="34" charset="0"/>
                <a:cs typeface="Calibri" panose="020F0502020204030204" pitchFamily="34" charset="0"/>
              </a:rPr>
              <a:t>Yinghui</a:t>
            </a:r>
            <a:r>
              <a:rPr lang="en-US" sz="800" dirty="0">
                <a:latin typeface="Calibri" panose="020F0502020204030204" pitchFamily="34" charset="0"/>
                <a:cs typeface="Calibri" panose="020F0502020204030204" pitchFamily="34" charset="0"/>
              </a:rPr>
              <a:t> Wei, Elsie M F Horne, Lucy Teece, Harriet Forbes, Alex Walker, Louis Fisher, Jon Massey , Lisa E M Hopcroft, Tom Palmer, Jose </a:t>
            </a:r>
            <a:r>
              <a:rPr lang="en-US" sz="800" dirty="0" err="1">
                <a:latin typeface="Calibri" panose="020F0502020204030204" pitchFamily="34" charset="0"/>
                <a:cs typeface="Calibri" panose="020F0502020204030204" pitchFamily="34" charset="0"/>
              </a:rPr>
              <a:t>Cuitun</a:t>
            </a:r>
            <a:r>
              <a:rPr lang="en-US" sz="800" dirty="0">
                <a:latin typeface="Calibri" panose="020F0502020204030204" pitchFamily="34" charset="0"/>
                <a:cs typeface="Calibri" panose="020F0502020204030204" pitchFamily="34" charset="0"/>
              </a:rPr>
              <a:t> Coronado, Samantha Ip, Simon Davy, Iain Dillingham, Caroline Morton, Felix Greaves, John Macleod, Ben Goldacre, Angela Wood, Nishi Chaturvedi†, Jonathan A C Sterne†, Rachel Denholm†, on behalf of the Longitudinal Health and Wellbeing and Data and Connectivity UK COVID-19 National Core Studies, CONVALESCENCE study, and the </a:t>
            </a:r>
            <a:r>
              <a:rPr lang="en-US" sz="800" dirty="0" err="1">
                <a:latin typeface="Calibri" panose="020F0502020204030204" pitchFamily="34" charset="0"/>
                <a:cs typeface="Calibri" panose="020F0502020204030204" pitchFamily="34" charset="0"/>
              </a:rPr>
              <a:t>OpenSAFELY</a:t>
            </a:r>
            <a:r>
              <a:rPr lang="en-US" sz="800" dirty="0">
                <a:latin typeface="Calibri" panose="020F0502020204030204" pitchFamily="34" charset="0"/>
                <a:cs typeface="Calibri" panose="020F0502020204030204" pitchFamily="34" charset="0"/>
              </a:rPr>
              <a:t> collaborative</a:t>
            </a:r>
          </a:p>
        </p:txBody>
      </p:sp>
    </p:spTree>
    <p:extLst>
      <p:ext uri="{BB962C8B-B14F-4D97-AF65-F5344CB8AC3E}">
        <p14:creationId xmlns:p14="http://schemas.microsoft.com/office/powerpoint/2010/main" val="227392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3DC2C-3FF1-28DC-9309-88DDA4BDC3D2}"/>
              </a:ext>
            </a:extLst>
          </p:cNvPr>
          <p:cNvSpPr>
            <a:spLocks noGrp="1"/>
          </p:cNvSpPr>
          <p:nvPr>
            <p:ph idx="1"/>
          </p:nvPr>
        </p:nvSpPr>
        <p:spPr>
          <a:xfrm>
            <a:off x="828539" y="1482437"/>
            <a:ext cx="10534922" cy="4833080"/>
          </a:xfrm>
        </p:spPr>
        <p:txBody>
          <a:bodyPr>
            <a:normAutofit fontScale="92500" lnSpcReduction="10000"/>
          </a:bodyPr>
          <a:lstStyle/>
          <a:p>
            <a:pPr marL="182880" indent="-457200"/>
            <a:r>
              <a:rPr lang="en-US" b="1" dirty="0">
                <a:latin typeface="Calibri" panose="020F0502020204030204" pitchFamily="34" charset="0"/>
                <a:cs typeface="Calibri" panose="020F0502020204030204" pitchFamily="34" charset="0"/>
              </a:rPr>
              <a:t>Retrospective</a:t>
            </a:r>
            <a:r>
              <a:rPr lang="en-US" dirty="0">
                <a:latin typeface="Calibri" panose="020F0502020204030204" pitchFamily="34" charset="0"/>
                <a:cs typeface="Calibri" panose="020F0502020204030204" pitchFamily="34" charset="0"/>
              </a:rPr>
              <a:t> cohort study done in England</a:t>
            </a:r>
          </a:p>
          <a:p>
            <a:pPr marL="182880" indent="-457200"/>
            <a:r>
              <a:rPr lang="en-US" b="1" dirty="0">
                <a:latin typeface="Calibri" panose="020F0502020204030204" pitchFamily="34" charset="0"/>
                <a:cs typeface="Calibri" panose="020F0502020204030204" pitchFamily="34" charset="0"/>
              </a:rPr>
              <a:t>Incident diabetes following COVID-19</a:t>
            </a:r>
            <a:r>
              <a:rPr lang="en-US" dirty="0">
                <a:latin typeface="Calibri" panose="020F0502020204030204" pitchFamily="34" charset="0"/>
                <a:cs typeface="Calibri" panose="020F0502020204030204" pitchFamily="34" charset="0"/>
              </a:rPr>
              <a:t> investigated in:</a:t>
            </a:r>
          </a:p>
          <a:p>
            <a:pPr marL="640080" lvl="1" indent="-457200"/>
            <a:r>
              <a:rPr lang="en-US" dirty="0">
                <a:latin typeface="Calibri" panose="020F0502020204030204" pitchFamily="34" charset="0"/>
                <a:cs typeface="Calibri" panose="020F0502020204030204" pitchFamily="34" charset="0"/>
              </a:rPr>
              <a:t>Pre-vaccination, vaccinated, and unvaccinated cohort</a:t>
            </a:r>
          </a:p>
          <a:p>
            <a:pPr marL="182880" indent="-457200"/>
            <a:r>
              <a:rPr lang="en-US" b="1" dirty="0">
                <a:latin typeface="Calibri" panose="020F0502020204030204" pitchFamily="34" charset="0"/>
                <a:cs typeface="Calibri" panose="020F0502020204030204" pitchFamily="34" charset="0"/>
              </a:rPr>
              <a:t>Inclusion criteria</a:t>
            </a:r>
          </a:p>
          <a:p>
            <a:pPr marL="640080" lvl="1" indent="-457200"/>
            <a:r>
              <a:rPr lang="en-US" dirty="0">
                <a:latin typeface="Calibri" panose="020F0502020204030204" pitchFamily="34" charset="0"/>
                <a:cs typeface="Calibri" panose="020F0502020204030204" pitchFamily="34" charset="0"/>
              </a:rPr>
              <a:t>People alive and aged between 18 years and 110 years</a:t>
            </a:r>
          </a:p>
          <a:p>
            <a:pPr marL="640080" lvl="1" indent="-457200"/>
            <a:r>
              <a:rPr lang="en-US" dirty="0">
                <a:latin typeface="Calibri" panose="020F0502020204030204" pitchFamily="34" charset="0"/>
                <a:cs typeface="Calibri" panose="020F0502020204030204" pitchFamily="34" charset="0"/>
              </a:rPr>
              <a:t>Registered with a general practitioner at least 6 months before baseline</a:t>
            </a:r>
          </a:p>
          <a:p>
            <a:pPr marL="182880" indent="-457200"/>
            <a:r>
              <a:rPr lang="en-US" b="1" dirty="0">
                <a:latin typeface="Calibri" panose="020F0502020204030204" pitchFamily="34" charset="0"/>
                <a:cs typeface="Calibri" panose="020F0502020204030204" pitchFamily="34" charset="0"/>
              </a:rPr>
              <a:t>Exclusion criteria</a:t>
            </a:r>
          </a:p>
          <a:p>
            <a:pPr marL="640080" lvl="1" indent="-457200"/>
            <a:r>
              <a:rPr lang="en-US" dirty="0">
                <a:latin typeface="Calibri" panose="020F0502020204030204" pitchFamily="34" charset="0"/>
                <a:cs typeface="Calibri" panose="020F0502020204030204" pitchFamily="34" charset="0"/>
              </a:rPr>
              <a:t>Those with a previous COVID-19 diagnosis</a:t>
            </a:r>
          </a:p>
          <a:p>
            <a:pPr marL="182880" indent="-457200"/>
            <a:r>
              <a:rPr lang="en-US" b="1" dirty="0">
                <a:latin typeface="Calibri" panose="020F0502020204030204" pitchFamily="34" charset="0"/>
                <a:cs typeface="Calibri" panose="020F0502020204030204" pitchFamily="34" charset="0"/>
              </a:rPr>
              <a:t>Diabetes incidence </a:t>
            </a:r>
            <a:r>
              <a:rPr lang="en-US" dirty="0">
                <a:latin typeface="Calibri" panose="020F0502020204030204" pitchFamily="34" charset="0"/>
                <a:cs typeface="Calibri" panose="020F0502020204030204" pitchFamily="34" charset="0"/>
              </a:rPr>
              <a:t>after COVID-19 diagnosis was compared to:</a:t>
            </a:r>
          </a:p>
          <a:p>
            <a:pPr marL="640080" lvl="1" indent="-457200"/>
            <a:r>
              <a:rPr lang="en-US" dirty="0">
                <a:latin typeface="Calibri" panose="020F0502020204030204" pitchFamily="34" charset="0"/>
                <a:cs typeface="Calibri" panose="020F0502020204030204" pitchFamily="34" charset="0"/>
              </a:rPr>
              <a:t>Incidence before or in the absence of COVID-19 and up to 102 weeks after diagnosis. </a:t>
            </a:r>
          </a:p>
        </p:txBody>
      </p:sp>
      <p:sp>
        <p:nvSpPr>
          <p:cNvPr id="3" name="TextBox 2">
            <a:extLst>
              <a:ext uri="{FF2B5EF4-FFF2-40B4-BE49-F238E27FC236}">
                <a16:creationId xmlns:a16="http://schemas.microsoft.com/office/drawing/2014/main" id="{D1ADCA2F-1FDE-E7D1-F6D5-B3E88EECB042}"/>
              </a:ext>
            </a:extLst>
          </p:cNvPr>
          <p:cNvSpPr txBox="1"/>
          <p:nvPr/>
        </p:nvSpPr>
        <p:spPr>
          <a:xfrm>
            <a:off x="0" y="190006"/>
            <a:ext cx="12192000" cy="769441"/>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 </a:t>
            </a:r>
            <a:r>
              <a:rPr lang="en-US" sz="4400" b="1" dirty="0">
                <a:latin typeface="Calibri" panose="020F0502020204030204" pitchFamily="34" charset="0"/>
                <a:cs typeface="Calibri" panose="020F0502020204030204" pitchFamily="34" charset="0"/>
              </a:rPr>
              <a:t>METHODS</a:t>
            </a:r>
          </a:p>
        </p:txBody>
      </p:sp>
      <p:sp>
        <p:nvSpPr>
          <p:cNvPr id="5" name="TextBox 4">
            <a:extLst>
              <a:ext uri="{FF2B5EF4-FFF2-40B4-BE49-F238E27FC236}">
                <a16:creationId xmlns:a16="http://schemas.microsoft.com/office/drawing/2014/main" id="{5616167F-B4A0-25D7-331F-90EE4F209215}"/>
              </a:ext>
            </a:extLst>
          </p:cNvPr>
          <p:cNvSpPr txBox="1"/>
          <p:nvPr/>
        </p:nvSpPr>
        <p:spPr>
          <a:xfrm>
            <a:off x="828539" y="6437161"/>
            <a:ext cx="10888479" cy="461665"/>
          </a:xfrm>
          <a:prstGeom prst="rect">
            <a:avLst/>
          </a:prstGeom>
          <a:noFill/>
        </p:spPr>
        <p:txBody>
          <a:bodyPr wrap="square">
            <a:spAutoFit/>
          </a:bodyPr>
          <a:lstStyle/>
          <a:p>
            <a:r>
              <a:rPr lang="en-US" sz="800" dirty="0">
                <a:latin typeface="Calibri" panose="020F0502020204030204" pitchFamily="34" charset="0"/>
                <a:cs typeface="Calibri" panose="020F0502020204030204" pitchFamily="34" charset="0"/>
              </a:rPr>
              <a:t>Kurt Taylor*, Sophie Eastwood*, </a:t>
            </a:r>
            <a:r>
              <a:rPr lang="en-US" sz="800" dirty="0" err="1">
                <a:latin typeface="Calibri" panose="020F0502020204030204" pitchFamily="34" charset="0"/>
                <a:cs typeface="Calibri" panose="020F0502020204030204" pitchFamily="34" charset="0"/>
              </a:rPr>
              <a:t>Venexia</a:t>
            </a:r>
            <a:r>
              <a:rPr lang="en-US" sz="800" dirty="0">
                <a:latin typeface="Calibri" panose="020F0502020204030204" pitchFamily="34" charset="0"/>
                <a:cs typeface="Calibri" panose="020F0502020204030204" pitchFamily="34" charset="0"/>
              </a:rPr>
              <a:t> Walker*, Genevieve </a:t>
            </a:r>
            <a:r>
              <a:rPr lang="en-US" sz="800" dirty="0" err="1">
                <a:latin typeface="Calibri" panose="020F0502020204030204" pitchFamily="34" charset="0"/>
                <a:cs typeface="Calibri" panose="020F0502020204030204" pitchFamily="34" charset="0"/>
              </a:rPr>
              <a:t>Cezard</a:t>
            </a:r>
            <a:r>
              <a:rPr lang="en-US" sz="800" dirty="0">
                <a:latin typeface="Calibri" panose="020F0502020204030204" pitchFamily="34" charset="0"/>
                <a:cs typeface="Calibri" panose="020F0502020204030204" pitchFamily="34" charset="0"/>
              </a:rPr>
              <a:t>, Rochelle Knight, Marwa Al Arab, </a:t>
            </a:r>
            <a:r>
              <a:rPr lang="en-US" sz="800" dirty="0" err="1">
                <a:latin typeface="Calibri" panose="020F0502020204030204" pitchFamily="34" charset="0"/>
                <a:cs typeface="Calibri" panose="020F0502020204030204" pitchFamily="34" charset="0"/>
              </a:rPr>
              <a:t>Yinghui</a:t>
            </a:r>
            <a:r>
              <a:rPr lang="en-US" sz="800" dirty="0">
                <a:latin typeface="Calibri" panose="020F0502020204030204" pitchFamily="34" charset="0"/>
                <a:cs typeface="Calibri" panose="020F0502020204030204" pitchFamily="34" charset="0"/>
              </a:rPr>
              <a:t> Wei, Elsie M F Horne, Lucy Teece, Harriet Forbes, Alex Walker, Louis Fisher, Jon Massey , Lisa E M Hopcroft, Tom Palmer, Jose </a:t>
            </a:r>
            <a:r>
              <a:rPr lang="en-US" sz="800" dirty="0" err="1">
                <a:latin typeface="Calibri" panose="020F0502020204030204" pitchFamily="34" charset="0"/>
                <a:cs typeface="Calibri" panose="020F0502020204030204" pitchFamily="34" charset="0"/>
              </a:rPr>
              <a:t>Cuitun</a:t>
            </a:r>
            <a:r>
              <a:rPr lang="en-US" sz="800" dirty="0">
                <a:latin typeface="Calibri" panose="020F0502020204030204" pitchFamily="34" charset="0"/>
                <a:cs typeface="Calibri" panose="020F0502020204030204" pitchFamily="34" charset="0"/>
              </a:rPr>
              <a:t> Coronado, Samantha Ip, Simon Davy, Iain Dillingham, Caroline Morton, Felix Greaves, John Macleod, Ben Goldacre, Angela Wood, Nishi Chaturvedi†, Jonathan A C Sterne†, Rachel Denholm†, on behalf of the Longitudinal Health and Wellbeing and Data and Connectivity UK COVID-19 National Core Studies, CONVALESCENCE study, and the </a:t>
            </a:r>
            <a:r>
              <a:rPr lang="en-US" sz="800" dirty="0" err="1">
                <a:latin typeface="Calibri" panose="020F0502020204030204" pitchFamily="34" charset="0"/>
                <a:cs typeface="Calibri" panose="020F0502020204030204" pitchFamily="34" charset="0"/>
              </a:rPr>
              <a:t>OpenSAFELY</a:t>
            </a:r>
            <a:r>
              <a:rPr lang="en-US" sz="800" dirty="0">
                <a:latin typeface="Calibri" panose="020F0502020204030204" pitchFamily="34" charset="0"/>
                <a:cs typeface="Calibri" panose="020F0502020204030204" pitchFamily="34" charset="0"/>
              </a:rPr>
              <a:t> collaborative</a:t>
            </a:r>
          </a:p>
        </p:txBody>
      </p:sp>
    </p:spTree>
    <p:extLst>
      <p:ext uri="{BB962C8B-B14F-4D97-AF65-F5344CB8AC3E}">
        <p14:creationId xmlns:p14="http://schemas.microsoft.com/office/powerpoint/2010/main" val="2210466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398</TotalTime>
  <Words>4408</Words>
  <Application>Microsoft Macintosh PowerPoint</Application>
  <PresentationFormat>Widescreen</PresentationFormat>
  <Paragraphs>265</Paragraphs>
  <Slides>44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Aptos</vt:lpstr>
      <vt:lpstr>Aptos Display</vt:lpstr>
      <vt:lpstr>Arial</vt:lpstr>
      <vt:lpstr>Calibri</vt:lpstr>
      <vt:lpstr>Helvetica</vt:lpstr>
      <vt:lpstr>Noto Sans</vt:lpstr>
      <vt:lpstr>Nunito</vt:lpstr>
      <vt:lpstr>OTNEJMQuadraat</vt:lpstr>
      <vt:lpstr>OTNEJMScalaSansLF</vt:lpstr>
      <vt:lpstr>Office Theme</vt:lpstr>
      <vt:lpstr>The Month in Virology</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Incidence of diabetes after SARS-CoV-2 infection in England and the implications of COVID-19 vaccination: a retrospective cohort study of 16 million people </vt:lpstr>
      <vt:lpstr>Fatal SARS-CoV-2 Infection among Children, Japan, January–September 2022</vt:lpstr>
      <vt:lpstr>Fatal SARS-CoV-2 Infection among Children, Japan, January–September 2022: RESULTS </vt:lpstr>
      <vt:lpstr>PowerPoint Presentation</vt:lpstr>
      <vt:lpstr>PowerPoint Presentation</vt:lpstr>
      <vt:lpstr>COVID-19 Vaccine Side Effects and Long-Term Neutralizing Antibody Response: A Prospective Cohort Study</vt:lpstr>
      <vt:lpstr>COVID-19 Vaccine Side Effects and Long-Term Neutralizing Antibody Response: A Prospective Cohort Study</vt:lpstr>
      <vt:lpstr>COVID-19 Vaccine Side Effects and Long-Term Neutralizing Antibody Response: A Prospective Cohort Study</vt:lpstr>
      <vt:lpstr>Association between symptoms after the second vaccine dose and subsequent nAB levels.</vt:lpstr>
      <vt:lpstr>PowerPoint Presentation</vt:lpstr>
      <vt:lpstr>COVID-19 Updates What's going on with the variants?</vt:lpstr>
      <vt:lpstr>COVID-19 Updates What's going on with the clinical impact?</vt:lpstr>
      <vt:lpstr>COVID-19 Updates What is going on with vaccines?</vt:lpstr>
      <vt:lpstr>COVID-19 Updates:   Recommendations</vt:lpstr>
      <vt:lpstr>COVID-19 Updates</vt:lpstr>
      <vt:lpstr>COVID-19 Updates:  What is new in the horizon?</vt:lpstr>
      <vt:lpstr>PowerPoint Presentation</vt:lpstr>
      <vt:lpstr>Twice-Yearly Lenacapavir or Daily F/TAF  for HIV Prevention in Cisgender Women</vt:lpstr>
      <vt:lpstr>Twice-Yearly Lenacapavir or Daily F/TAF for HIV Prevention in Cisgender Women: Results</vt:lpstr>
      <vt:lpstr>Twice-Yearly Lenacapavir or Daily F/TAF for HIV Prevention in Cisgender Women: Results</vt:lpstr>
      <vt:lpstr>Twice-Yearly Lenacapavir or Daily F/TAF for HIV Prevention in Cisgender Women: Conclusions</vt:lpstr>
      <vt:lpstr>Twice-Yearly Lenacapavir or Daily F/TAF for HIV Prevention in Cisgender Women</vt:lpstr>
      <vt:lpstr>Twice-Yearly Lenacapavir or Daily F/TAF for HIV Prevention in Cisgender Women</vt:lpstr>
      <vt:lpstr>CDC Confirms Three Human Cases highly pathogenic avian influenza (HPAI) A(H5) Among Colorado Poultry Workers</vt:lpstr>
      <vt:lpstr>Highly pathogenic avian influenza (HPAI) A(H5)  CDC Recommendations</vt:lpstr>
      <vt:lpstr>Parvovirus B 19 Alert</vt:lpstr>
      <vt:lpstr>Parvovirus B 19 Alert</vt:lpstr>
      <vt:lpstr>Parvovirus B-19</vt:lpstr>
      <vt:lpstr>Parvovirus-19</vt:lpstr>
      <vt:lpstr>Parvovirus B19 Syndromes</vt:lpstr>
      <vt:lpstr>Parvovirus B19 Syndromes</vt:lpstr>
      <vt:lpstr>Parvovirus Diagnosis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JMera@health.unm.edu</dc:creator>
  <cp:lastModifiedBy>Jorge R Mera</cp:lastModifiedBy>
  <cp:revision>57</cp:revision>
  <dcterms:created xsi:type="dcterms:W3CDTF">2024-08-16T00:29:37Z</dcterms:created>
  <dcterms:modified xsi:type="dcterms:W3CDTF">2024-08-19T03:49:32Z</dcterms:modified>
</cp:coreProperties>
</file>