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8" r:id="rId5"/>
  </p:sldMasterIdLst>
  <p:notesMasterIdLst>
    <p:notesMasterId r:id="rId21"/>
  </p:notesMasterIdLst>
  <p:sldIdLst>
    <p:sldId id="259" r:id="rId6"/>
    <p:sldId id="270" r:id="rId7"/>
    <p:sldId id="256" r:id="rId8"/>
    <p:sldId id="261" r:id="rId9"/>
    <p:sldId id="2764" r:id="rId10"/>
    <p:sldId id="269" r:id="rId11"/>
    <p:sldId id="663" r:id="rId12"/>
    <p:sldId id="664" r:id="rId13"/>
    <p:sldId id="260" r:id="rId14"/>
    <p:sldId id="653" r:id="rId15"/>
    <p:sldId id="264" r:id="rId16"/>
    <p:sldId id="2765" r:id="rId17"/>
    <p:sldId id="267" r:id="rId18"/>
    <p:sldId id="268"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3A4677-AF27-42FE-887D-C7DA645057A2}" v="8" dt="2024-08-21T23:02:55.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7"/>
    <p:restoredTop sz="79728"/>
  </p:normalViewPr>
  <p:slideViewPr>
    <p:cSldViewPr snapToGrid="0">
      <p:cViewPr varScale="1">
        <p:scale>
          <a:sx n="76" d="100"/>
          <a:sy n="76" d="100"/>
        </p:scale>
        <p:origin x="1290" y="96"/>
      </p:cViewPr>
      <p:guideLst/>
    </p:cSldViewPr>
  </p:slideViewPr>
  <p:notesTextViewPr>
    <p:cViewPr>
      <p:scale>
        <a:sx n="80" d="100"/>
        <a:sy n="8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lsea Kettering" userId="0064f84032a1cb91" providerId="LiveId" clId="{903A4677-AF27-42FE-887D-C7DA645057A2}"/>
    <pc:docChg chg="custSel delSld modSld">
      <pc:chgData name="Chelsea Kettering" userId="0064f84032a1cb91" providerId="LiveId" clId="{903A4677-AF27-42FE-887D-C7DA645057A2}" dt="2024-08-21T23:05:49.345" v="2574" actId="20577"/>
      <pc:docMkLst>
        <pc:docMk/>
      </pc:docMkLst>
      <pc:sldChg chg="delSp modSp mod">
        <pc:chgData name="Chelsea Kettering" userId="0064f84032a1cb91" providerId="LiveId" clId="{903A4677-AF27-42FE-887D-C7DA645057A2}" dt="2024-08-21T14:35:52.891" v="18" actId="478"/>
        <pc:sldMkLst>
          <pc:docMk/>
          <pc:sldMk cId="3849369828" sldId="256"/>
        </pc:sldMkLst>
        <pc:spChg chg="mod">
          <ac:chgData name="Chelsea Kettering" userId="0064f84032a1cb91" providerId="LiveId" clId="{903A4677-AF27-42FE-887D-C7DA645057A2}" dt="2024-08-21T14:35:28.410" v="17" actId="6549"/>
          <ac:spMkLst>
            <pc:docMk/>
            <pc:sldMk cId="3849369828" sldId="256"/>
            <ac:spMk id="3" creationId="{1415E921-5ED7-035D-AF7B-0DAD69DD27C8}"/>
          </ac:spMkLst>
        </pc:spChg>
        <pc:spChg chg="del">
          <ac:chgData name="Chelsea Kettering" userId="0064f84032a1cb91" providerId="LiveId" clId="{903A4677-AF27-42FE-887D-C7DA645057A2}" dt="2024-08-21T14:35:52.891" v="18" actId="478"/>
          <ac:spMkLst>
            <pc:docMk/>
            <pc:sldMk cId="3849369828" sldId="256"/>
            <ac:spMk id="4" creationId="{9470B36B-4497-8200-A3E3-120ADC024702}"/>
          </ac:spMkLst>
        </pc:spChg>
      </pc:sldChg>
      <pc:sldChg chg="modNotesTx">
        <pc:chgData name="Chelsea Kettering" userId="0064f84032a1cb91" providerId="LiveId" clId="{903A4677-AF27-42FE-887D-C7DA645057A2}" dt="2024-08-21T14:42:14.600" v="646" actId="20577"/>
        <pc:sldMkLst>
          <pc:docMk/>
          <pc:sldMk cId="1191042403" sldId="259"/>
        </pc:sldMkLst>
      </pc:sldChg>
      <pc:sldChg chg="modSp mod">
        <pc:chgData name="Chelsea Kettering" userId="0064f84032a1cb91" providerId="LiveId" clId="{903A4677-AF27-42FE-887D-C7DA645057A2}" dt="2024-08-21T22:47:16.440" v="1215" actId="313"/>
        <pc:sldMkLst>
          <pc:docMk/>
          <pc:sldMk cId="3019484607" sldId="264"/>
        </pc:sldMkLst>
        <pc:spChg chg="mod">
          <ac:chgData name="Chelsea Kettering" userId="0064f84032a1cb91" providerId="LiveId" clId="{903A4677-AF27-42FE-887D-C7DA645057A2}" dt="2024-08-21T22:47:16.440" v="1215" actId="313"/>
          <ac:spMkLst>
            <pc:docMk/>
            <pc:sldMk cId="3019484607" sldId="264"/>
            <ac:spMk id="4" creationId="{6E84C638-94A7-7264-FC82-644E6B4D2909}"/>
          </ac:spMkLst>
        </pc:spChg>
      </pc:sldChg>
      <pc:sldChg chg="modSp mod">
        <pc:chgData name="Chelsea Kettering" userId="0064f84032a1cb91" providerId="LiveId" clId="{903A4677-AF27-42FE-887D-C7DA645057A2}" dt="2024-08-21T23:05:49.345" v="2574" actId="20577"/>
        <pc:sldMkLst>
          <pc:docMk/>
          <pc:sldMk cId="1781948667" sldId="265"/>
        </pc:sldMkLst>
        <pc:spChg chg="mod">
          <ac:chgData name="Chelsea Kettering" userId="0064f84032a1cb91" providerId="LiveId" clId="{903A4677-AF27-42FE-887D-C7DA645057A2}" dt="2024-08-21T23:05:49.345" v="2574" actId="20577"/>
          <ac:spMkLst>
            <pc:docMk/>
            <pc:sldMk cId="1781948667" sldId="265"/>
            <ac:spMk id="4" creationId="{2BD14C1E-0005-D6F8-5E0E-4B02D174FE0D}"/>
          </ac:spMkLst>
        </pc:spChg>
      </pc:sldChg>
      <pc:sldChg chg="del">
        <pc:chgData name="Chelsea Kettering" userId="0064f84032a1cb91" providerId="LiveId" clId="{903A4677-AF27-42FE-887D-C7DA645057A2}" dt="2024-08-21T22:43:51.057" v="1194" actId="2696"/>
        <pc:sldMkLst>
          <pc:docMk/>
          <pc:sldMk cId="3573752020" sldId="266"/>
        </pc:sldMkLst>
      </pc:sldChg>
      <pc:sldChg chg="addSp modSp mod modNotesTx">
        <pc:chgData name="Chelsea Kettering" userId="0064f84032a1cb91" providerId="LiveId" clId="{903A4677-AF27-42FE-887D-C7DA645057A2}" dt="2024-08-21T22:48:15.276" v="1228" actId="1076"/>
        <pc:sldMkLst>
          <pc:docMk/>
          <pc:sldMk cId="4098338156" sldId="267"/>
        </pc:sldMkLst>
        <pc:spChg chg="add mod">
          <ac:chgData name="Chelsea Kettering" userId="0064f84032a1cb91" providerId="LiveId" clId="{903A4677-AF27-42FE-887D-C7DA645057A2}" dt="2024-08-21T22:45:22.284" v="1200"/>
          <ac:spMkLst>
            <pc:docMk/>
            <pc:sldMk cId="4098338156" sldId="267"/>
            <ac:spMk id="2" creationId="{7663FB6F-37C2-1442-E433-67ED6813F201}"/>
          </ac:spMkLst>
        </pc:spChg>
        <pc:spChg chg="mod">
          <ac:chgData name="Chelsea Kettering" userId="0064f84032a1cb91" providerId="LiveId" clId="{903A4677-AF27-42FE-887D-C7DA645057A2}" dt="2024-08-21T22:48:15.276" v="1228" actId="1076"/>
          <ac:spMkLst>
            <pc:docMk/>
            <pc:sldMk cId="4098338156" sldId="267"/>
            <ac:spMk id="3" creationId="{72CFC03E-D41F-94B2-D687-4CB841DD9546}"/>
          </ac:spMkLst>
        </pc:spChg>
        <pc:spChg chg="mod">
          <ac:chgData name="Chelsea Kettering" userId="0064f84032a1cb91" providerId="LiveId" clId="{903A4677-AF27-42FE-887D-C7DA645057A2}" dt="2024-08-21T22:48:10.889" v="1227" actId="14100"/>
          <ac:spMkLst>
            <pc:docMk/>
            <pc:sldMk cId="4098338156" sldId="267"/>
            <ac:spMk id="4" creationId="{18DEBB76-B3C2-C868-6068-5C0F1C7B4C8D}"/>
          </ac:spMkLst>
        </pc:spChg>
        <pc:picChg chg="mod">
          <ac:chgData name="Chelsea Kettering" userId="0064f84032a1cb91" providerId="LiveId" clId="{903A4677-AF27-42FE-887D-C7DA645057A2}" dt="2024-08-21T22:48:02.054" v="1224" actId="1076"/>
          <ac:picMkLst>
            <pc:docMk/>
            <pc:sldMk cId="4098338156" sldId="267"/>
            <ac:picMk id="8" creationId="{F631F9A0-84DA-D745-7C6C-363A15272E32}"/>
          </ac:picMkLst>
        </pc:picChg>
      </pc:sldChg>
      <pc:sldChg chg="modSp mod modNotesTx">
        <pc:chgData name="Chelsea Kettering" userId="0064f84032a1cb91" providerId="LiveId" clId="{903A4677-AF27-42FE-887D-C7DA645057A2}" dt="2024-08-21T22:50:59.991" v="1250" actId="404"/>
        <pc:sldMkLst>
          <pc:docMk/>
          <pc:sldMk cId="1340790591" sldId="268"/>
        </pc:sldMkLst>
        <pc:spChg chg="mod">
          <ac:chgData name="Chelsea Kettering" userId="0064f84032a1cb91" providerId="LiveId" clId="{903A4677-AF27-42FE-887D-C7DA645057A2}" dt="2024-08-21T22:50:59.991" v="1250" actId="404"/>
          <ac:spMkLst>
            <pc:docMk/>
            <pc:sldMk cId="1340790591" sldId="268"/>
            <ac:spMk id="4" creationId="{24DBE6DE-CB66-C07D-46F3-592F20E642BE}"/>
          </ac:spMkLst>
        </pc:spChg>
        <pc:picChg chg="mod">
          <ac:chgData name="Chelsea Kettering" userId="0064f84032a1cb91" providerId="LiveId" clId="{903A4677-AF27-42FE-887D-C7DA645057A2}" dt="2024-08-21T22:48:24.827" v="1230" actId="1076"/>
          <ac:picMkLst>
            <pc:docMk/>
            <pc:sldMk cId="1340790591" sldId="268"/>
            <ac:picMk id="5" creationId="{2E2C5350-BF10-BD77-4B0E-917CBC229AAB}"/>
          </ac:picMkLst>
        </pc:picChg>
      </pc:sldChg>
      <pc:sldChg chg="modSp mod modNotesTx">
        <pc:chgData name="Chelsea Kettering" userId="0064f84032a1cb91" providerId="LiveId" clId="{903A4677-AF27-42FE-887D-C7DA645057A2}" dt="2024-08-21T22:42:04.572" v="1169" actId="207"/>
        <pc:sldMkLst>
          <pc:docMk/>
          <pc:sldMk cId="472413266" sldId="269"/>
        </pc:sldMkLst>
        <pc:spChg chg="mod">
          <ac:chgData name="Chelsea Kettering" userId="0064f84032a1cb91" providerId="LiveId" clId="{903A4677-AF27-42FE-887D-C7DA645057A2}" dt="2024-08-21T22:42:04.572" v="1169" actId="207"/>
          <ac:spMkLst>
            <pc:docMk/>
            <pc:sldMk cId="472413266" sldId="269"/>
            <ac:spMk id="4" creationId="{60BEA91C-4F6B-BB68-1344-221E4BF7978E}"/>
          </ac:spMkLst>
        </pc:spChg>
      </pc:sldChg>
      <pc:sldChg chg="delSp modSp mod">
        <pc:chgData name="Chelsea Kettering" userId="0064f84032a1cb91" providerId="LiveId" clId="{903A4677-AF27-42FE-887D-C7DA645057A2}" dt="2024-08-21T14:35:21.020" v="16" actId="478"/>
        <pc:sldMkLst>
          <pc:docMk/>
          <pc:sldMk cId="2989053532" sldId="270"/>
        </pc:sldMkLst>
        <pc:spChg chg="del">
          <ac:chgData name="Chelsea Kettering" userId="0064f84032a1cb91" providerId="LiveId" clId="{903A4677-AF27-42FE-887D-C7DA645057A2}" dt="2024-08-21T14:35:21.020" v="16" actId="478"/>
          <ac:spMkLst>
            <pc:docMk/>
            <pc:sldMk cId="2989053532" sldId="270"/>
            <ac:spMk id="2" creationId="{EDCC17FA-9717-BB9B-8317-0520C462B5E2}"/>
          </ac:spMkLst>
        </pc:spChg>
        <pc:spChg chg="mod">
          <ac:chgData name="Chelsea Kettering" userId="0064f84032a1cb91" providerId="LiveId" clId="{903A4677-AF27-42FE-887D-C7DA645057A2}" dt="2024-08-21T14:35:18.784" v="15" actId="20577"/>
          <ac:spMkLst>
            <pc:docMk/>
            <pc:sldMk cId="2989053532" sldId="270"/>
            <ac:spMk id="4" creationId="{A37BBC79-B0C7-A48F-5382-B7F85A9BA05C}"/>
          </ac:spMkLst>
        </pc:spChg>
      </pc:sldChg>
      <pc:sldChg chg="addSp modSp mod modNotesTx">
        <pc:chgData name="Chelsea Kettering" userId="0064f84032a1cb91" providerId="LiveId" clId="{903A4677-AF27-42FE-887D-C7DA645057A2}" dt="2024-08-21T22:43:26.120" v="1192" actId="1037"/>
        <pc:sldMkLst>
          <pc:docMk/>
          <pc:sldMk cId="2339036251" sldId="663"/>
        </pc:sldMkLst>
        <pc:spChg chg="mod">
          <ac:chgData name="Chelsea Kettering" userId="0064f84032a1cb91" providerId="LiveId" clId="{903A4677-AF27-42FE-887D-C7DA645057A2}" dt="2024-08-21T22:43:22.951" v="1190" actId="14100"/>
          <ac:spMkLst>
            <pc:docMk/>
            <pc:sldMk cId="2339036251" sldId="663"/>
            <ac:spMk id="2" creationId="{00000000-0000-0000-0000-000000000000}"/>
          </ac:spMkLst>
        </pc:spChg>
        <pc:spChg chg="mod">
          <ac:chgData name="Chelsea Kettering" userId="0064f84032a1cb91" providerId="LiveId" clId="{903A4677-AF27-42FE-887D-C7DA645057A2}" dt="2024-08-21T22:43:11.153" v="1183" actId="14100"/>
          <ac:spMkLst>
            <pc:docMk/>
            <pc:sldMk cId="2339036251" sldId="663"/>
            <ac:spMk id="3" creationId="{00000000-0000-0000-0000-000000000000}"/>
          </ac:spMkLst>
        </pc:spChg>
        <pc:picChg chg="add mod modCrop">
          <ac:chgData name="Chelsea Kettering" userId="0064f84032a1cb91" providerId="LiveId" clId="{903A4677-AF27-42FE-887D-C7DA645057A2}" dt="2024-08-21T22:43:26.120" v="1192" actId="1037"/>
          <ac:picMkLst>
            <pc:docMk/>
            <pc:sldMk cId="2339036251" sldId="663"/>
            <ac:picMk id="5" creationId="{3910BECD-87E6-148F-3ECE-DBD44483DD03}"/>
          </ac:picMkLst>
        </pc:picChg>
      </pc:sldChg>
      <pc:sldChg chg="modNotesTx">
        <pc:chgData name="Chelsea Kettering" userId="0064f84032a1cb91" providerId="LiveId" clId="{903A4677-AF27-42FE-887D-C7DA645057A2}" dt="2024-08-21T22:43:44.302" v="1193"/>
        <pc:sldMkLst>
          <pc:docMk/>
          <pc:sldMk cId="1361364182" sldId="664"/>
        </pc:sldMkLst>
      </pc:sldChg>
      <pc:sldChg chg="addSp modSp mod modNotesTx">
        <pc:chgData name="Chelsea Kettering" userId="0064f84032a1cb91" providerId="LiveId" clId="{903A4677-AF27-42FE-887D-C7DA645057A2}" dt="2024-08-21T23:03:14.093" v="2256" actId="20577"/>
        <pc:sldMkLst>
          <pc:docMk/>
          <pc:sldMk cId="2257623096" sldId="2765"/>
        </pc:sldMkLst>
        <pc:spChg chg="add mod">
          <ac:chgData name="Chelsea Kettering" userId="0064f84032a1cb91" providerId="LiveId" clId="{903A4677-AF27-42FE-887D-C7DA645057A2}" dt="2024-08-21T22:44:43.908" v="1198"/>
          <ac:spMkLst>
            <pc:docMk/>
            <pc:sldMk cId="2257623096" sldId="2765"/>
            <ac:spMk id="2" creationId="{BB05C384-AF00-B179-DB7E-9FEB067C64DD}"/>
          </ac:spMkLst>
        </pc:spChg>
        <pc:spChg chg="mod">
          <ac:chgData name="Chelsea Kettering" userId="0064f84032a1cb91" providerId="LiveId" clId="{903A4677-AF27-42FE-887D-C7DA645057A2}" dt="2024-08-21T22:42:52.875" v="1180" actId="27636"/>
          <ac:spMkLst>
            <pc:docMk/>
            <pc:sldMk cId="2257623096" sldId="2765"/>
            <ac:spMk id="8" creationId="{FC115131-E536-0F46-A4FA-F0FCC0A429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2FF3D-4F70-BB4B-80B3-012BD48BF81D}"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75F02-4E4F-9340-8ED9-C7BB9DC33ED7}" type="slidenum">
              <a:rPr lang="en-US" smtClean="0"/>
              <a:t>‹#›</a:t>
            </a:fld>
            <a:endParaRPr lang="en-US"/>
          </a:p>
        </p:txBody>
      </p:sp>
    </p:spTree>
    <p:extLst>
      <p:ext uri="{BB962C8B-B14F-4D97-AF65-F5344CB8AC3E}">
        <p14:creationId xmlns:p14="http://schemas.microsoft.com/office/powerpoint/2010/main" val="64575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oa.org/article/how-culturally-competent-strategies-are-boosting-vaccine-uptake-among-urban-native-elde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fonts and colors</a:t>
            </a:r>
          </a:p>
        </p:txBody>
      </p:sp>
      <p:sp>
        <p:nvSpPr>
          <p:cNvPr id="4" name="Slide Number Placeholder 3"/>
          <p:cNvSpPr>
            <a:spLocks noGrp="1"/>
          </p:cNvSpPr>
          <p:nvPr>
            <p:ph type="sldNum" sz="quarter" idx="5"/>
          </p:nvPr>
        </p:nvSpPr>
        <p:spPr/>
        <p:txBody>
          <a:bodyPr/>
          <a:lstStyle/>
          <a:p>
            <a:fld id="{64675F02-4E4F-9340-8ED9-C7BB9DC33ED7}" type="slidenum">
              <a:rPr lang="en-US" smtClean="0"/>
              <a:t>1</a:t>
            </a:fld>
            <a:endParaRPr lang="en-US"/>
          </a:p>
        </p:txBody>
      </p:sp>
    </p:spTree>
    <p:extLst>
      <p:ext uri="{BB962C8B-B14F-4D97-AF65-F5344CB8AC3E}">
        <p14:creationId xmlns:p14="http://schemas.microsoft.com/office/powerpoint/2010/main" val="578546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75F02-4E4F-9340-8ED9-C7BB9DC33ED7}" type="slidenum">
              <a:rPr lang="en-US" smtClean="0"/>
              <a:t>14</a:t>
            </a:fld>
            <a:endParaRPr lang="en-US"/>
          </a:p>
        </p:txBody>
      </p:sp>
    </p:spTree>
    <p:extLst>
      <p:ext uri="{BB962C8B-B14F-4D97-AF65-F5344CB8AC3E}">
        <p14:creationId xmlns:p14="http://schemas.microsoft.com/office/powerpoint/2010/main" val="92973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channels and drivers of vaccine information and misinformation to date.</a:t>
            </a:r>
          </a:p>
          <a:p>
            <a:endParaRPr lang="en-US" dirty="0"/>
          </a:p>
          <a:p>
            <a:r>
              <a:rPr lang="en-US" dirty="0"/>
              <a:t>COVID-19 pandemic introduced new vaccines for the virus and its variants that generated distrust among AI/AN communities which stemmed from historical trauma and mistrust of the healthcare system (Gonzalez &amp; Stewart, 2023, https://link.springer.com/article/10.1007/s10865-023-00443-5).</a:t>
            </a:r>
          </a:p>
          <a:p>
            <a:endParaRPr lang="en-US" dirty="0"/>
          </a:p>
        </p:txBody>
      </p:sp>
      <p:sp>
        <p:nvSpPr>
          <p:cNvPr id="4" name="Slide Number Placeholder 3"/>
          <p:cNvSpPr>
            <a:spLocks noGrp="1"/>
          </p:cNvSpPr>
          <p:nvPr>
            <p:ph type="sldNum" sz="quarter" idx="5"/>
          </p:nvPr>
        </p:nvSpPr>
        <p:spPr/>
        <p:txBody>
          <a:bodyPr/>
          <a:lstStyle/>
          <a:p>
            <a:fld id="{64675F02-4E4F-9340-8ED9-C7BB9DC33ED7}" type="slidenum">
              <a:rPr lang="en-US" smtClean="0"/>
              <a:t>4</a:t>
            </a:fld>
            <a:endParaRPr lang="en-US"/>
          </a:p>
        </p:txBody>
      </p:sp>
    </p:spTree>
    <p:extLst>
      <p:ext uri="{BB962C8B-B14F-4D97-AF65-F5344CB8AC3E}">
        <p14:creationId xmlns:p14="http://schemas.microsoft.com/office/powerpoint/2010/main" val="162950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screening assigned to a team member</a:t>
            </a:r>
          </a:p>
          <a:p>
            <a:r>
              <a:rPr lang="en-US" dirty="0"/>
              <a:t>-standing orders – most consistently effective – logistics: </a:t>
            </a:r>
          </a:p>
          <a:p>
            <a:r>
              <a:rPr lang="en-US" dirty="0"/>
              <a:t>-patients/community members have expressed this in advisory boards – these can be helpful</a:t>
            </a:r>
          </a:p>
          <a:p>
            <a:r>
              <a:rPr lang="en-US" dirty="0"/>
              <a:t>-providers: not only knowledgeable about disease prevention and side effects, mindfulness on how its presented (presumptive recommendation). In recent CAB, community member talked about this – made her question if this was what she should be getting (positive).</a:t>
            </a:r>
          </a:p>
          <a:p>
            <a:r>
              <a:rPr lang="en-US" dirty="0"/>
              <a:t>-community members and patients perspective on improved access</a:t>
            </a:r>
          </a:p>
        </p:txBody>
      </p:sp>
      <p:sp>
        <p:nvSpPr>
          <p:cNvPr id="4" name="Slide Number Placeholder 3"/>
          <p:cNvSpPr>
            <a:spLocks noGrp="1"/>
          </p:cNvSpPr>
          <p:nvPr>
            <p:ph type="sldNum" sz="quarter" idx="5"/>
          </p:nvPr>
        </p:nvSpPr>
        <p:spPr/>
        <p:txBody>
          <a:bodyPr/>
          <a:lstStyle/>
          <a:p>
            <a:fld id="{64675F02-4E4F-9340-8ED9-C7BB9DC33ED7}" type="slidenum">
              <a:rPr lang="en-US" smtClean="0"/>
              <a:t>6</a:t>
            </a:fld>
            <a:endParaRPr lang="en-US"/>
          </a:p>
        </p:txBody>
      </p:sp>
    </p:spTree>
    <p:extLst>
      <p:ext uri="{BB962C8B-B14F-4D97-AF65-F5344CB8AC3E}">
        <p14:creationId xmlns:p14="http://schemas.microsoft.com/office/powerpoint/2010/main" val="3500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hlinkClick r:id="rId3"/>
              </a:rPr>
              <a:t>https://www.ncoa.org/article/how-culturally-competent-strategies-are-boosting-vaccine-uptake-among-urban-native-elders</a:t>
            </a:r>
            <a:endParaRPr lang="en-US" dirty="0"/>
          </a:p>
          <a:p>
            <a:endParaRPr lang="en-US" dirty="0">
              <a:cs typeface="Calibri"/>
            </a:endParaRPr>
          </a:p>
          <a:p>
            <a:r>
              <a:rPr lang="en-US" dirty="0">
                <a:cs typeface="Calibri"/>
              </a:rPr>
              <a:t>Community-centered approach from trusted sources by culturally sensitive care.  Moreover, indigenous populations uphold community/cultural values through care and protection of elders, youth, and children; cultural preservation for the future.</a:t>
            </a:r>
          </a:p>
          <a:p>
            <a:r>
              <a:rPr lang="en-US" dirty="0">
                <a:cs typeface="Calibri"/>
              </a:rPr>
              <a:t>In recent research, listening sessions were conducted for the COVID-19 Vaccine Confidence Project where professionals provided information to community members about vaccine information while addressing safety concerns and otherwise.</a:t>
            </a:r>
          </a:p>
          <a:p>
            <a:r>
              <a:rPr lang="en-US" dirty="0">
                <a:cs typeface="Calibri"/>
              </a:rPr>
              <a:t>The use of trusted messengers (e.g., tribal leaders, AI/AN health professionals, and tribal elders) to provide information about vaccines can be beneficial.  In recent research to reach unvaccinated, the University of Maryland Baltimore collaborated with I.H.S. and UIHOs to promote vaccines.</a:t>
            </a:r>
          </a:p>
          <a:p>
            <a:endParaRPr lang="en-US" dirty="0"/>
          </a:p>
        </p:txBody>
      </p:sp>
      <p:sp>
        <p:nvSpPr>
          <p:cNvPr id="4" name="Slide Number Placeholder 3"/>
          <p:cNvSpPr>
            <a:spLocks noGrp="1"/>
          </p:cNvSpPr>
          <p:nvPr>
            <p:ph type="sldNum" sz="quarter" idx="5"/>
          </p:nvPr>
        </p:nvSpPr>
        <p:spPr/>
        <p:txBody>
          <a:bodyPr/>
          <a:lstStyle/>
          <a:p>
            <a:fld id="{64675F02-4E4F-9340-8ED9-C7BB9DC33ED7}" type="slidenum">
              <a:rPr lang="en-US" smtClean="0"/>
              <a:t>7</a:t>
            </a:fld>
            <a:endParaRPr lang="en-US"/>
          </a:p>
        </p:txBody>
      </p:sp>
    </p:spTree>
    <p:extLst>
      <p:ext uri="{BB962C8B-B14F-4D97-AF65-F5344CB8AC3E}">
        <p14:creationId xmlns:p14="http://schemas.microsoft.com/office/powerpoint/2010/main" val="3444847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Community-centered approach</a:t>
            </a:r>
          </a:p>
          <a:p>
            <a:r>
              <a:rPr lang="en-US" dirty="0"/>
              <a:t>Understand risk perceptions of vaccinations</a:t>
            </a:r>
          </a:p>
          <a:p>
            <a:r>
              <a:rPr lang="en-US" dirty="0"/>
              <a:t>Trusted messengers</a:t>
            </a:r>
          </a:p>
          <a:p>
            <a:pPr lvl="1"/>
            <a:r>
              <a:rPr lang="en-US" dirty="0"/>
              <a:t>Partnerships with respected organizations</a:t>
            </a:r>
          </a:p>
        </p:txBody>
      </p:sp>
      <p:sp>
        <p:nvSpPr>
          <p:cNvPr id="4" name="Slide Number Placeholder 3"/>
          <p:cNvSpPr>
            <a:spLocks noGrp="1"/>
          </p:cNvSpPr>
          <p:nvPr>
            <p:ph type="sldNum" sz="quarter" idx="10"/>
          </p:nvPr>
        </p:nvSpPr>
        <p:spPr/>
        <p:txBody>
          <a:bodyPr/>
          <a:lstStyle/>
          <a:p>
            <a:fld id="{8A1E721C-9F22-A842-B9CA-786B384FFAAE}" type="slidenum">
              <a:rPr lang="en-US" smtClean="0"/>
              <a:t>8</a:t>
            </a:fld>
            <a:endParaRPr lang="en-US"/>
          </a:p>
        </p:txBody>
      </p:sp>
    </p:spTree>
    <p:extLst>
      <p:ext uri="{BB962C8B-B14F-4D97-AF65-F5344CB8AC3E}">
        <p14:creationId xmlns:p14="http://schemas.microsoft.com/office/powerpoint/2010/main" val="3092486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COVID-19 pandemic, there was significant focus on protecting the community, particularly the youth and elder populations. (https://publichealth.jhu.edu/2021/keys-to-the-navajo-nations-covid-19-vaccination-success). “Youth are the future, and elders are the keepers of the past and keepers of the codes, the culture, and the traditions” – Dr. Allison Barlow</a:t>
            </a:r>
          </a:p>
          <a:p>
            <a:endParaRPr lang="en-US" dirty="0"/>
          </a:p>
          <a:p>
            <a:r>
              <a:rPr lang="en-US" dirty="0" err="1"/>
              <a:t>VacciNative</a:t>
            </a:r>
            <a:r>
              <a:rPr lang="en-US" dirty="0"/>
              <a:t>, a project by the NPAIHB, has been developed to provide a comprehensive overview of vaccine information (Vaccination Information for Natives by Natives). Consisting of handouts, social media toolkits, PPTs, videos, and more – this resource is valuable as it provides relevant and up-to-date information in a culturally significant manner.</a:t>
            </a:r>
          </a:p>
          <a:p>
            <a:endParaRPr lang="en-US" dirty="0"/>
          </a:p>
          <a:p>
            <a:r>
              <a:rPr lang="en-US" dirty="0"/>
              <a:t> Translating existing messaging from verifiable sources (e.g., WHO, CDC, NIH, etc.) into the local Indigenous language – working with traditional healers, tribal leaders, and individuals that are fluent in the language; generating images and illustrations that are significant to the community (ex: Navajo – social distancing “keep two sheep apart”, wash hands “</a:t>
            </a:r>
            <a:r>
              <a:rPr lang="en-US" dirty="0" err="1"/>
              <a:t>nila’taanigis</a:t>
            </a:r>
            <a:r>
              <a:rPr lang="en-US" dirty="0"/>
              <a:t>”)</a:t>
            </a:r>
          </a:p>
          <a:p>
            <a:endParaRPr lang="en-US" dirty="0"/>
          </a:p>
          <a:p>
            <a:r>
              <a:rPr lang="en-US" dirty="0"/>
              <a:t>Image sources: JHCIH (top), https://encrypted-tbn0.gstatic.com/images?q=tbn:ANd9GcSm0xU9dcfSiZ0QL3yFCN5WQD9zz8CBNpdRvg&amp;s (bottom). </a:t>
            </a:r>
          </a:p>
          <a:p>
            <a:endParaRPr lang="en-US" dirty="0">
              <a:cs typeface="Calibri" panose="020F0502020204030204"/>
            </a:endParaRPr>
          </a:p>
          <a:p>
            <a:r>
              <a:rPr lang="en-US" dirty="0">
                <a:cs typeface="Calibri" panose="020F0502020204030204"/>
              </a:rPr>
              <a:t>___</a:t>
            </a:r>
          </a:p>
          <a:p>
            <a:r>
              <a:rPr lang="en-US" dirty="0">
                <a:cs typeface="Calibri" panose="020F0502020204030204"/>
              </a:rPr>
              <a:t>New slide idea:  What have we learned?  </a:t>
            </a:r>
          </a:p>
          <a:p>
            <a:pPr marL="228600" indent="-228600">
              <a:buAutoNum type="arabicParenR"/>
            </a:pPr>
            <a:r>
              <a:rPr lang="en-US" dirty="0">
                <a:cs typeface="Calibri" panose="020F0502020204030204"/>
              </a:rPr>
              <a:t>Incentives (sustainability) - rural [gas cards] vs urban communities. Studies have shown incentives increase vaccination, but falls off unless sustained.</a:t>
            </a:r>
          </a:p>
          <a:p>
            <a:pPr marL="228600" indent="-228600">
              <a:buAutoNum type="arabicParenR"/>
            </a:pPr>
            <a:r>
              <a:rPr lang="en-US" dirty="0">
                <a:cs typeface="Calibri" panose="020F0502020204030204"/>
              </a:rPr>
              <a:t>People think differently about different vaccines – prioritization needed</a:t>
            </a:r>
          </a:p>
          <a:p>
            <a:pPr marL="228600" indent="-228600">
              <a:buAutoNum type="arabicParenR"/>
            </a:pPr>
            <a:r>
              <a:rPr lang="en-US" dirty="0">
                <a:cs typeface="Calibri" panose="020F0502020204030204"/>
              </a:rPr>
              <a:t>Strategies – providing information on what to expect on vaccines.</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4675F02-4E4F-9340-8ED9-C7BB9DC33ED7}" type="slidenum">
              <a:rPr lang="en-US" smtClean="0"/>
              <a:t>9</a:t>
            </a:fld>
            <a:endParaRPr lang="en-US"/>
          </a:p>
        </p:txBody>
      </p:sp>
    </p:spTree>
    <p:extLst>
      <p:ext uri="{BB962C8B-B14F-4D97-AF65-F5344CB8AC3E}">
        <p14:creationId xmlns:p14="http://schemas.microsoft.com/office/powerpoint/2010/main" val="4018760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During COVID-19 pandemic, survey/research found primary motivation was strong sense of responsibility (source here)</a:t>
            </a:r>
          </a:p>
          <a:p>
            <a:endParaRPr lang="en-US" dirty="0"/>
          </a:p>
        </p:txBody>
      </p:sp>
      <p:sp>
        <p:nvSpPr>
          <p:cNvPr id="4" name="Slide Number Placeholder 3"/>
          <p:cNvSpPr>
            <a:spLocks noGrp="1"/>
          </p:cNvSpPr>
          <p:nvPr>
            <p:ph type="sldNum" sz="quarter" idx="10"/>
          </p:nvPr>
        </p:nvSpPr>
        <p:spPr/>
        <p:txBody>
          <a:bodyPr/>
          <a:lstStyle/>
          <a:p>
            <a:fld id="{8A1E721C-9F22-A842-B9CA-786B384FFAAE}" type="slidenum">
              <a:rPr lang="en-US" smtClean="0"/>
              <a:t>10</a:t>
            </a:fld>
            <a:endParaRPr lang="en-US"/>
          </a:p>
        </p:txBody>
      </p:sp>
    </p:spTree>
    <p:extLst>
      <p:ext uri="{BB962C8B-B14F-4D97-AF65-F5344CB8AC3E}">
        <p14:creationId xmlns:p14="http://schemas.microsoft.com/office/powerpoint/2010/main" val="331573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75F02-4E4F-9340-8ED9-C7BB9DC33ED7}" type="slidenum">
              <a:rPr lang="en-US" smtClean="0"/>
              <a:t>12</a:t>
            </a:fld>
            <a:endParaRPr lang="en-US"/>
          </a:p>
        </p:txBody>
      </p:sp>
    </p:spTree>
    <p:extLst>
      <p:ext uri="{BB962C8B-B14F-4D97-AF65-F5344CB8AC3E}">
        <p14:creationId xmlns:p14="http://schemas.microsoft.com/office/powerpoint/2010/main" val="388848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CIH survey completed with Navajo and White Mountain Apache among pregnant women and women of childbearing age (and their providers)</a:t>
            </a:r>
          </a:p>
          <a:p>
            <a:r>
              <a:rPr lang="en-US" dirty="0"/>
              <a:t>Providers remain knowledgeable and confident about vaccinations and recommendations</a:t>
            </a:r>
          </a:p>
          <a:p>
            <a:endParaRPr lang="en-US" dirty="0"/>
          </a:p>
          <a:p>
            <a:r>
              <a:rPr lang="en-US" dirty="0"/>
              <a:t>Findings – women interested in receiving phone reminders/information</a:t>
            </a:r>
          </a:p>
          <a:p>
            <a:endParaRPr lang="en-US" dirty="0"/>
          </a:p>
        </p:txBody>
      </p:sp>
      <p:sp>
        <p:nvSpPr>
          <p:cNvPr id="4" name="Slide Number Placeholder 3"/>
          <p:cNvSpPr>
            <a:spLocks noGrp="1"/>
          </p:cNvSpPr>
          <p:nvPr>
            <p:ph type="sldNum" sz="quarter" idx="5"/>
          </p:nvPr>
        </p:nvSpPr>
        <p:spPr/>
        <p:txBody>
          <a:bodyPr/>
          <a:lstStyle/>
          <a:p>
            <a:fld id="{64675F02-4E4F-9340-8ED9-C7BB9DC33ED7}" type="slidenum">
              <a:rPr lang="en-US" smtClean="0"/>
              <a:t>13</a:t>
            </a:fld>
            <a:endParaRPr lang="en-US"/>
          </a:p>
        </p:txBody>
      </p:sp>
    </p:spTree>
    <p:extLst>
      <p:ext uri="{BB962C8B-B14F-4D97-AF65-F5344CB8AC3E}">
        <p14:creationId xmlns:p14="http://schemas.microsoft.com/office/powerpoint/2010/main" val="2252155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normAutofit/>
          </a:bodyPr>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524000" y="3971149"/>
            <a:ext cx="9144000" cy="1655762"/>
          </a:xfrm>
        </p:spPr>
        <p:txBody>
          <a:bodyPr>
            <a:normAutofit/>
          </a:bodyPr>
          <a:lstStyle>
            <a:lvl1pPr marL="0" indent="0" algn="ctr">
              <a:buNone/>
              <a:defRPr sz="24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pic>
        <p:nvPicPr>
          <p:cNvPr id="8" name="Picture 7">
            <a:extLst>
              <a:ext uri="{FF2B5EF4-FFF2-40B4-BE49-F238E27FC236}">
                <a16:creationId xmlns:a16="http://schemas.microsoft.com/office/drawing/2014/main" id="{7FC0A037-21A9-B79E-3BC3-A0498438FA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4282" y="5010961"/>
            <a:ext cx="4165600" cy="1231900"/>
          </a:xfrm>
          <a:prstGeom prst="rect">
            <a:avLst/>
          </a:prstGeom>
        </p:spPr>
      </p:pic>
    </p:spTree>
    <p:extLst>
      <p:ext uri="{BB962C8B-B14F-4D97-AF65-F5344CB8AC3E}">
        <p14:creationId xmlns:p14="http://schemas.microsoft.com/office/powerpoint/2010/main" val="3166857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w/ 2 Left Image">
    <p:spTree>
      <p:nvGrpSpPr>
        <p:cNvPr id="1" name=""/>
        <p:cNvGrpSpPr/>
        <p:nvPr/>
      </p:nvGrpSpPr>
      <p:grpSpPr>
        <a:xfrm>
          <a:off x="0" y="0"/>
          <a:ext cx="0" cy="0"/>
          <a:chOff x="0" y="0"/>
          <a:chExt cx="0" cy="0"/>
        </a:xfrm>
      </p:grpSpPr>
      <p:sp>
        <p:nvSpPr>
          <p:cNvPr id="3" name="Picture Placeholder 36">
            <a:extLst>
              <a:ext uri="{FF2B5EF4-FFF2-40B4-BE49-F238E27FC236}">
                <a16:creationId xmlns:a16="http://schemas.microsoft.com/office/drawing/2014/main" id="{B95B8242-25B7-482F-1DB6-D2387B27D05A}"/>
              </a:ext>
            </a:extLst>
          </p:cNvPr>
          <p:cNvSpPr>
            <a:spLocks noGrp="1"/>
          </p:cNvSpPr>
          <p:nvPr>
            <p:ph type="pic" sz="quarter" idx="12"/>
          </p:nvPr>
        </p:nvSpPr>
        <p:spPr>
          <a:xfrm>
            <a:off x="-1" y="465875"/>
            <a:ext cx="5233482" cy="2977149"/>
          </a:xfrm>
          <a:custGeom>
            <a:avLst/>
            <a:gdLst>
              <a:gd name="connsiteX0" fmla="*/ 0 w 3964821"/>
              <a:gd name="connsiteY0" fmla="*/ 0 h 2977149"/>
              <a:gd name="connsiteX1" fmla="*/ 3964821 w 3964821"/>
              <a:gd name="connsiteY1" fmla="*/ 0 h 2977149"/>
              <a:gd name="connsiteX2" fmla="*/ 3301157 w 3964821"/>
              <a:gd name="connsiteY2" fmla="*/ 2977149 h 2977149"/>
              <a:gd name="connsiteX3" fmla="*/ 0 w 3964821"/>
              <a:gd name="connsiteY3" fmla="*/ 2977149 h 2977149"/>
            </a:gdLst>
            <a:ahLst/>
            <a:cxnLst>
              <a:cxn ang="0">
                <a:pos x="connsiteX0" y="connsiteY0"/>
              </a:cxn>
              <a:cxn ang="0">
                <a:pos x="connsiteX1" y="connsiteY1"/>
              </a:cxn>
              <a:cxn ang="0">
                <a:pos x="connsiteX2" y="connsiteY2"/>
              </a:cxn>
              <a:cxn ang="0">
                <a:pos x="connsiteX3" y="connsiteY3"/>
              </a:cxn>
            </a:cxnLst>
            <a:rect l="l" t="t" r="r" b="b"/>
            <a:pathLst>
              <a:path w="3964821" h="2977149">
                <a:moveTo>
                  <a:pt x="0" y="0"/>
                </a:moveTo>
                <a:lnTo>
                  <a:pt x="3964821" y="0"/>
                </a:lnTo>
                <a:lnTo>
                  <a:pt x="3301157" y="2977149"/>
                </a:lnTo>
                <a:lnTo>
                  <a:pt x="0" y="2977149"/>
                </a:lnTo>
                <a:close/>
              </a:path>
            </a:pathLst>
          </a:custGeom>
        </p:spPr>
        <p:txBody>
          <a:bodyPr wrap="square">
            <a:noAutofit/>
          </a:bodyPr>
          <a:lstStyle/>
          <a:p>
            <a:endParaRPr lang="en-US"/>
          </a:p>
        </p:txBody>
      </p:sp>
      <p:sp>
        <p:nvSpPr>
          <p:cNvPr id="4" name="Picture Placeholder 31">
            <a:extLst>
              <a:ext uri="{FF2B5EF4-FFF2-40B4-BE49-F238E27FC236}">
                <a16:creationId xmlns:a16="http://schemas.microsoft.com/office/drawing/2014/main" id="{1ACCF7CB-C015-A3C6-A120-70E506844245}"/>
              </a:ext>
            </a:extLst>
          </p:cNvPr>
          <p:cNvSpPr>
            <a:spLocks noGrp="1"/>
          </p:cNvSpPr>
          <p:nvPr>
            <p:ph type="pic" sz="quarter" idx="11"/>
          </p:nvPr>
        </p:nvSpPr>
        <p:spPr>
          <a:xfrm>
            <a:off x="1" y="3443024"/>
            <a:ext cx="4357047" cy="2953077"/>
          </a:xfrm>
          <a:custGeom>
            <a:avLst/>
            <a:gdLst>
              <a:gd name="connsiteX0" fmla="*/ 0 w 3300844"/>
              <a:gd name="connsiteY0" fmla="*/ 0 h 2953077"/>
              <a:gd name="connsiteX1" fmla="*/ 3300844 w 3300844"/>
              <a:gd name="connsiteY1" fmla="*/ 0 h 2953077"/>
              <a:gd name="connsiteX2" fmla="*/ 2646063 w 3300844"/>
              <a:gd name="connsiteY2" fmla="*/ 2953077 h 2953077"/>
              <a:gd name="connsiteX3" fmla="*/ 0 w 3300844"/>
              <a:gd name="connsiteY3" fmla="*/ 2953077 h 2953077"/>
            </a:gdLst>
            <a:ahLst/>
            <a:cxnLst>
              <a:cxn ang="0">
                <a:pos x="connsiteX0" y="connsiteY0"/>
              </a:cxn>
              <a:cxn ang="0">
                <a:pos x="connsiteX1" y="connsiteY1"/>
              </a:cxn>
              <a:cxn ang="0">
                <a:pos x="connsiteX2" y="connsiteY2"/>
              </a:cxn>
              <a:cxn ang="0">
                <a:pos x="connsiteX3" y="connsiteY3"/>
              </a:cxn>
            </a:cxnLst>
            <a:rect l="l" t="t" r="r" b="b"/>
            <a:pathLst>
              <a:path w="3300844" h="2953077">
                <a:moveTo>
                  <a:pt x="0" y="0"/>
                </a:moveTo>
                <a:lnTo>
                  <a:pt x="3300844" y="0"/>
                </a:lnTo>
                <a:lnTo>
                  <a:pt x="2646063" y="2953077"/>
                </a:lnTo>
                <a:lnTo>
                  <a:pt x="0" y="2953077"/>
                </a:lnTo>
                <a:close/>
              </a:path>
            </a:pathLst>
          </a:custGeom>
        </p:spPr>
        <p:txBody>
          <a:bodyPr wrap="square">
            <a:noAutofit/>
          </a:bodyPr>
          <a:lstStyle/>
          <a:p>
            <a:endParaRPr lang="en-US" dirty="0"/>
          </a:p>
        </p:txBody>
      </p:sp>
      <p:sp>
        <p:nvSpPr>
          <p:cNvPr id="9" name="Title 1">
            <a:extLst>
              <a:ext uri="{FF2B5EF4-FFF2-40B4-BE49-F238E27FC236}">
                <a16:creationId xmlns:a16="http://schemas.microsoft.com/office/drawing/2014/main" id="{7329AD5D-E36D-5C52-27D2-EBB3986B0BCD}"/>
              </a:ext>
            </a:extLst>
          </p:cNvPr>
          <p:cNvSpPr>
            <a:spLocks noGrp="1"/>
          </p:cNvSpPr>
          <p:nvPr>
            <p:ph type="title"/>
          </p:nvPr>
        </p:nvSpPr>
        <p:spPr>
          <a:xfrm>
            <a:off x="5364481" y="762320"/>
            <a:ext cx="6508652" cy="1325563"/>
          </a:xfrm>
        </p:spPr>
        <p:txBody>
          <a:bodyPr>
            <a:noAutofit/>
          </a:bodyPr>
          <a:lstStyle>
            <a:lvl1pPr>
              <a:defRPr sz="3200" b="1">
                <a:solidFill>
                  <a:schemeClr val="accent1"/>
                </a:solidFill>
              </a:defRPr>
            </a:lvl1pPr>
          </a:lstStyle>
          <a:p>
            <a:r>
              <a:rPr lang="en-US" dirty="0"/>
              <a:t>Click to edit Master title style</a:t>
            </a:r>
          </a:p>
        </p:txBody>
      </p:sp>
      <p:sp>
        <p:nvSpPr>
          <p:cNvPr id="10" name="Text Placeholder 5">
            <a:extLst>
              <a:ext uri="{FF2B5EF4-FFF2-40B4-BE49-F238E27FC236}">
                <a16:creationId xmlns:a16="http://schemas.microsoft.com/office/drawing/2014/main" id="{2A7290CF-87F8-E2D6-D22A-22E5E8568780}"/>
              </a:ext>
            </a:extLst>
          </p:cNvPr>
          <p:cNvSpPr>
            <a:spLocks noGrp="1"/>
          </p:cNvSpPr>
          <p:nvPr>
            <p:ph type="body" sz="quarter" idx="10"/>
          </p:nvPr>
        </p:nvSpPr>
        <p:spPr>
          <a:xfrm>
            <a:off x="5364514" y="2320926"/>
            <a:ext cx="6508749" cy="3883025"/>
          </a:xfrm>
        </p:spPr>
        <p:txBody>
          <a:bodyPr>
            <a:normAutofit/>
          </a:bodyPr>
          <a:lstStyle>
            <a:lvl1pPr marL="228600" indent="-228600">
              <a:buFont typeface="Wingdings" pitchFamily="2" charset="2"/>
              <a:buChar char="§"/>
              <a:defRPr sz="2400">
                <a:solidFill>
                  <a:schemeClr val="accent1"/>
                </a:solidFill>
              </a:defRPr>
            </a:lvl1pPr>
            <a:lvl2pPr marL="685800" indent="-228600">
              <a:buFont typeface="Wingdings" pitchFamily="2" charset="2"/>
              <a:buChar char="§"/>
              <a:defRPr sz="2000">
                <a:solidFill>
                  <a:schemeClr val="accent1"/>
                </a:solidFill>
              </a:defRPr>
            </a:lvl2pPr>
            <a:lvl3pPr marL="1143000" indent="-228600">
              <a:buFont typeface="Wingdings" pitchFamily="2" charset="2"/>
              <a:buChar char="§"/>
              <a:defRPr sz="1800">
                <a:solidFill>
                  <a:schemeClr val="accent1"/>
                </a:solidFill>
              </a:defRPr>
            </a:lvl3pPr>
            <a:lvl4pPr marL="1600200" indent="-228600">
              <a:buFont typeface="Wingdings" pitchFamily="2" charset="2"/>
              <a:buChar char="§"/>
              <a:defRPr sz="1600">
                <a:solidFill>
                  <a:schemeClr val="accent1"/>
                </a:solidFill>
              </a:defRPr>
            </a:lvl4pPr>
            <a:lvl5pPr marL="2057400" indent="-228600">
              <a:buFont typeface="Wingdings" pitchFamily="2" charset="2"/>
              <a:buChar char="§"/>
              <a:defRPr sz="16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794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w/ Left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AC31D1F-1037-7565-642A-4FD139616548}"/>
              </a:ext>
            </a:extLst>
          </p:cNvPr>
          <p:cNvSpPr>
            <a:spLocks noGrp="1"/>
          </p:cNvSpPr>
          <p:nvPr>
            <p:ph type="pic" sz="quarter" idx="11"/>
          </p:nvPr>
        </p:nvSpPr>
        <p:spPr>
          <a:xfrm>
            <a:off x="2" y="466725"/>
            <a:ext cx="5271911" cy="5924551"/>
          </a:xfrm>
          <a:custGeom>
            <a:avLst/>
            <a:gdLst>
              <a:gd name="connsiteX0" fmla="*/ 0 w 3953933"/>
              <a:gd name="connsiteY0" fmla="*/ 0 h 5924551"/>
              <a:gd name="connsiteX1" fmla="*/ 3953933 w 3953933"/>
              <a:gd name="connsiteY1" fmla="*/ 0 h 5924551"/>
              <a:gd name="connsiteX2" fmla="*/ 3141250 w 3953933"/>
              <a:gd name="connsiteY2" fmla="*/ 3646645 h 5924551"/>
              <a:gd name="connsiteX3" fmla="*/ 2628900 w 3953933"/>
              <a:gd name="connsiteY3" fmla="*/ 5924551 h 5924551"/>
              <a:gd name="connsiteX4" fmla="*/ 0 w 3953933"/>
              <a:gd name="connsiteY4" fmla="*/ 5924551 h 592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933" h="5924551">
                <a:moveTo>
                  <a:pt x="0" y="0"/>
                </a:moveTo>
                <a:lnTo>
                  <a:pt x="3953933" y="0"/>
                </a:lnTo>
                <a:lnTo>
                  <a:pt x="3141250" y="3646645"/>
                </a:lnTo>
                <a:lnTo>
                  <a:pt x="2628900" y="5924551"/>
                </a:lnTo>
                <a:lnTo>
                  <a:pt x="0" y="5924551"/>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09789B73-47C5-A37C-AF84-2C1C1B6B1893}"/>
              </a:ext>
            </a:extLst>
          </p:cNvPr>
          <p:cNvSpPr>
            <a:spLocks noGrp="1"/>
          </p:cNvSpPr>
          <p:nvPr>
            <p:ph type="title"/>
          </p:nvPr>
        </p:nvSpPr>
        <p:spPr>
          <a:xfrm>
            <a:off x="5364481" y="762320"/>
            <a:ext cx="6508652" cy="1325563"/>
          </a:xfrm>
        </p:spPr>
        <p:txBody>
          <a:bodyPr>
            <a:noAutofit/>
          </a:bodyPr>
          <a:lstStyle>
            <a:lvl1pPr>
              <a:defRPr sz="3200" b="1">
                <a:solidFill>
                  <a:schemeClr val="accent1"/>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480C8789-412B-CDAE-2928-0A6A6B0CE66E}"/>
              </a:ext>
            </a:extLst>
          </p:cNvPr>
          <p:cNvSpPr>
            <a:spLocks noGrp="1"/>
          </p:cNvSpPr>
          <p:nvPr>
            <p:ph type="body" sz="quarter" idx="10"/>
          </p:nvPr>
        </p:nvSpPr>
        <p:spPr>
          <a:xfrm>
            <a:off x="5364514" y="2320926"/>
            <a:ext cx="6508749" cy="3883025"/>
          </a:xfrm>
        </p:spPr>
        <p:txBody>
          <a:bodyPr>
            <a:normAutofit/>
          </a:bodyPr>
          <a:lstStyle>
            <a:lvl1pPr marL="228600" indent="-228600">
              <a:buFont typeface="Wingdings" pitchFamily="2" charset="2"/>
              <a:buChar char="§"/>
              <a:defRPr sz="2400">
                <a:solidFill>
                  <a:schemeClr val="accent1"/>
                </a:solidFill>
              </a:defRPr>
            </a:lvl1pPr>
            <a:lvl2pPr marL="685800" indent="-228600">
              <a:buFont typeface="Wingdings" pitchFamily="2" charset="2"/>
              <a:buChar char="§"/>
              <a:defRPr sz="2000">
                <a:solidFill>
                  <a:schemeClr val="accent1"/>
                </a:solidFill>
              </a:defRPr>
            </a:lvl2pPr>
            <a:lvl3pPr marL="1143000" indent="-228600">
              <a:buFont typeface="Wingdings" pitchFamily="2" charset="2"/>
              <a:buChar char="§"/>
              <a:defRPr sz="1800">
                <a:solidFill>
                  <a:schemeClr val="accent1"/>
                </a:solidFill>
              </a:defRPr>
            </a:lvl3pPr>
            <a:lvl4pPr marL="1600200" indent="-228600">
              <a:buFont typeface="Wingdings" pitchFamily="2" charset="2"/>
              <a:buChar char="§"/>
              <a:defRPr sz="1600">
                <a:solidFill>
                  <a:schemeClr val="accent1"/>
                </a:solidFill>
              </a:defRPr>
            </a:lvl4pPr>
            <a:lvl5pPr marL="2057400" indent="-228600">
              <a:buFont typeface="Wingdings" pitchFamily="2" charset="2"/>
              <a:buChar char="§"/>
              <a:defRPr sz="16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0949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7"/>
            <a:ext cx="12192000" cy="307777"/>
          </a:xfrm>
          <a:prstGeom prst="rect">
            <a:avLst/>
          </a:prstGeom>
        </p:spPr>
        <p:txBody>
          <a:bodyPr/>
          <a:lstStyle/>
          <a:p>
            <a:endParaRPr lang="id-ID"/>
          </a:p>
        </p:txBody>
      </p:sp>
    </p:spTree>
    <p:extLst>
      <p:ext uri="{BB962C8B-B14F-4D97-AF65-F5344CB8AC3E}">
        <p14:creationId xmlns:p14="http://schemas.microsoft.com/office/powerpoint/2010/main" val="2250780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829D12-F58F-84C6-9BA6-FED03B2D7D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30" t="3818" r="11298" b="21398"/>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31B9F1E-AD7A-6947-FBD1-BD49E4F4F62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8742" y="5339142"/>
            <a:ext cx="4165600" cy="1231900"/>
          </a:xfrm>
          <a:prstGeom prst="rect">
            <a:avLst/>
          </a:prstGeom>
        </p:spPr>
      </p:pic>
      <p:sp>
        <p:nvSpPr>
          <p:cNvPr id="4" name="Title 3">
            <a:extLst>
              <a:ext uri="{FF2B5EF4-FFF2-40B4-BE49-F238E27FC236}">
                <a16:creationId xmlns:a16="http://schemas.microsoft.com/office/drawing/2014/main" id="{BB09EB1F-FC26-7DDA-4D97-80600EF70F0E}"/>
              </a:ext>
            </a:extLst>
          </p:cNvPr>
          <p:cNvSpPr>
            <a:spLocks noGrp="1"/>
          </p:cNvSpPr>
          <p:nvPr>
            <p:ph type="title"/>
          </p:nvPr>
        </p:nvSpPr>
        <p:spPr>
          <a:xfrm>
            <a:off x="6947170" y="2103437"/>
            <a:ext cx="4628745" cy="1325563"/>
          </a:xfrm>
        </p:spPr>
        <p:txBody>
          <a:bodyPr/>
          <a:lstStyle>
            <a:lvl1pPr algn="ctr">
              <a:defRPr b="1"/>
            </a:lvl1pPr>
          </a:lstStyle>
          <a:p>
            <a:r>
              <a:rPr lang="en-US" dirty="0"/>
              <a:t>Click to edit Master title style</a:t>
            </a:r>
          </a:p>
        </p:txBody>
      </p:sp>
      <p:sp>
        <p:nvSpPr>
          <p:cNvPr id="6" name="Text Placeholder 5">
            <a:extLst>
              <a:ext uri="{FF2B5EF4-FFF2-40B4-BE49-F238E27FC236}">
                <a16:creationId xmlns:a16="http://schemas.microsoft.com/office/drawing/2014/main" id="{4F1AFA07-6D4F-1CB4-F32E-24F53C094D5F}"/>
              </a:ext>
            </a:extLst>
          </p:cNvPr>
          <p:cNvSpPr>
            <a:spLocks noGrp="1"/>
          </p:cNvSpPr>
          <p:nvPr>
            <p:ph type="body" sz="quarter" idx="10" hasCustomPrompt="1"/>
          </p:nvPr>
        </p:nvSpPr>
        <p:spPr>
          <a:xfrm>
            <a:off x="6946900" y="3735388"/>
            <a:ext cx="4629150" cy="914400"/>
          </a:xfrm>
        </p:spPr>
        <p:txBody>
          <a:bodyPr/>
          <a:lstStyle>
            <a:lvl1pPr marL="0" indent="0" algn="ctr">
              <a:buNone/>
              <a:defRPr/>
            </a:lvl1pPr>
          </a:lstStyle>
          <a:p>
            <a:pPr lvl="0"/>
            <a:r>
              <a:rPr lang="en-US" dirty="0"/>
              <a:t>Subtitle here</a:t>
            </a:r>
          </a:p>
        </p:txBody>
      </p:sp>
    </p:spTree>
    <p:extLst>
      <p:ext uri="{BB962C8B-B14F-4D97-AF65-F5344CB8AC3E}">
        <p14:creationId xmlns:p14="http://schemas.microsoft.com/office/powerpoint/2010/main" val="4068950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338E270E-1263-CC09-AFF5-7D02754A3B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0803" t="5892" r="2776" b="19932"/>
          <a:stretch/>
        </p:blipFill>
        <p:spPr>
          <a:xfrm>
            <a:off x="0" y="0"/>
            <a:ext cx="12192000" cy="6858001"/>
          </a:xfrm>
          <a:prstGeom prst="rect">
            <a:avLst/>
          </a:prstGeom>
        </p:spPr>
      </p:pic>
      <p:pic>
        <p:nvPicPr>
          <p:cNvPr id="8" name="Picture 7">
            <a:extLst>
              <a:ext uri="{FF2B5EF4-FFF2-40B4-BE49-F238E27FC236}">
                <a16:creationId xmlns:a16="http://schemas.microsoft.com/office/drawing/2014/main" id="{B31B9F1E-AD7A-6947-FBD1-BD49E4F4F62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1950" y="5436420"/>
            <a:ext cx="4165600" cy="1231900"/>
          </a:xfrm>
          <a:prstGeom prst="rect">
            <a:avLst/>
          </a:prstGeom>
        </p:spPr>
      </p:pic>
      <p:sp>
        <p:nvSpPr>
          <p:cNvPr id="4" name="Title 3">
            <a:extLst>
              <a:ext uri="{FF2B5EF4-FFF2-40B4-BE49-F238E27FC236}">
                <a16:creationId xmlns:a16="http://schemas.microsoft.com/office/drawing/2014/main" id="{BB09EB1F-FC26-7DDA-4D97-80600EF70F0E}"/>
              </a:ext>
            </a:extLst>
          </p:cNvPr>
          <p:cNvSpPr>
            <a:spLocks noGrp="1"/>
          </p:cNvSpPr>
          <p:nvPr>
            <p:ph type="title" hasCustomPrompt="1"/>
          </p:nvPr>
        </p:nvSpPr>
        <p:spPr>
          <a:xfrm>
            <a:off x="758756" y="1694876"/>
            <a:ext cx="4628745" cy="1325563"/>
          </a:xfrm>
        </p:spPr>
        <p:txBody>
          <a:bodyPr/>
          <a:lstStyle>
            <a:lvl1pPr algn="ctr">
              <a:defRPr b="1"/>
            </a:lvl1pPr>
          </a:lstStyle>
          <a:p>
            <a:r>
              <a:rPr lang="en-US" dirty="0"/>
              <a:t>End Slide</a:t>
            </a:r>
          </a:p>
        </p:txBody>
      </p:sp>
      <p:sp>
        <p:nvSpPr>
          <p:cNvPr id="6" name="Text Placeholder 5">
            <a:extLst>
              <a:ext uri="{FF2B5EF4-FFF2-40B4-BE49-F238E27FC236}">
                <a16:creationId xmlns:a16="http://schemas.microsoft.com/office/drawing/2014/main" id="{4F1AFA07-6D4F-1CB4-F32E-24F53C094D5F}"/>
              </a:ext>
            </a:extLst>
          </p:cNvPr>
          <p:cNvSpPr>
            <a:spLocks noGrp="1"/>
          </p:cNvSpPr>
          <p:nvPr>
            <p:ph type="body" sz="quarter" idx="10" hasCustomPrompt="1"/>
          </p:nvPr>
        </p:nvSpPr>
        <p:spPr>
          <a:xfrm>
            <a:off x="758486" y="3326827"/>
            <a:ext cx="4629150" cy="914400"/>
          </a:xfrm>
        </p:spPr>
        <p:txBody>
          <a:bodyPr/>
          <a:lstStyle>
            <a:lvl1pPr marL="0" indent="0" algn="ctr">
              <a:buNone/>
              <a:defRPr/>
            </a:lvl1pPr>
          </a:lstStyle>
          <a:p>
            <a:pPr lvl="0"/>
            <a:r>
              <a:rPr lang="en-US" dirty="0"/>
              <a:t>Subtitle here</a:t>
            </a:r>
          </a:p>
        </p:txBody>
      </p:sp>
    </p:spTree>
    <p:extLst>
      <p:ext uri="{BB962C8B-B14F-4D97-AF65-F5344CB8AC3E}">
        <p14:creationId xmlns:p14="http://schemas.microsoft.com/office/powerpoint/2010/main" val="3004256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 name="Google Shape;67;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2161952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B32A-700E-2F2B-AA7E-26644D670D1A}"/>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EE8A1FC7-4CF7-1A31-15FB-23EF88E48F49}"/>
              </a:ext>
            </a:extLst>
          </p:cNvPr>
          <p:cNvSpPr>
            <a:spLocks noGrp="1"/>
          </p:cNvSpPr>
          <p:nvPr>
            <p:ph type="subTitle" idx="1"/>
          </p:nvPr>
        </p:nvSpPr>
        <p:spPr>
          <a:xfrm>
            <a:off x="1524000" y="4010059"/>
            <a:ext cx="9144000" cy="10872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Icon&#10;&#10;Description automatically generated">
            <a:extLst>
              <a:ext uri="{FF2B5EF4-FFF2-40B4-BE49-F238E27FC236}">
                <a16:creationId xmlns:a16="http://schemas.microsoft.com/office/drawing/2014/main" id="{8EAF008F-C370-19AB-F52D-8D936B4C718B}"/>
              </a:ext>
            </a:extLst>
          </p:cNvPr>
          <p:cNvPicPr>
            <a:picLocks noChangeAspect="1"/>
          </p:cNvPicPr>
          <p:nvPr userDrawn="1"/>
        </p:nvPicPr>
        <p:blipFill rotWithShape="1">
          <a:blip r:embed="rId2">
            <a:alphaModFix amt="15000"/>
          </a:blip>
          <a:srcRect l="23799" t="17955"/>
          <a:stretch/>
        </p:blipFill>
        <p:spPr>
          <a:xfrm>
            <a:off x="0" y="-1"/>
            <a:ext cx="6096000" cy="6563533"/>
          </a:xfrm>
          <a:prstGeom prst="rect">
            <a:avLst/>
          </a:prstGeom>
        </p:spPr>
      </p:pic>
      <p:pic>
        <p:nvPicPr>
          <p:cNvPr id="10" name="Picture 9">
            <a:extLst>
              <a:ext uri="{FF2B5EF4-FFF2-40B4-BE49-F238E27FC236}">
                <a16:creationId xmlns:a16="http://schemas.microsoft.com/office/drawing/2014/main" id="{119B9F8F-1A71-4E04-5B1B-32FE1056A9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291" y="5331632"/>
            <a:ext cx="4165600" cy="1231900"/>
          </a:xfrm>
          <a:prstGeom prst="rect">
            <a:avLst/>
          </a:prstGeom>
        </p:spPr>
      </p:pic>
    </p:spTree>
    <p:extLst>
      <p:ext uri="{BB962C8B-B14F-4D97-AF65-F5344CB8AC3E}">
        <p14:creationId xmlns:p14="http://schemas.microsoft.com/office/powerpoint/2010/main" val="148509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00DF-75B0-C246-FCCC-7A84442AF2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A8EB05-0780-0C42-15DB-0F118A1AF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Icon&#10;&#10;Description automatically generated">
            <a:extLst>
              <a:ext uri="{FF2B5EF4-FFF2-40B4-BE49-F238E27FC236}">
                <a16:creationId xmlns:a16="http://schemas.microsoft.com/office/drawing/2014/main" id="{9FB02A1A-8628-786D-5AD9-D61628FB525B}"/>
              </a:ext>
            </a:extLst>
          </p:cNvPr>
          <p:cNvPicPr>
            <a:picLocks noChangeAspect="1"/>
          </p:cNvPicPr>
          <p:nvPr userDrawn="1"/>
        </p:nvPicPr>
        <p:blipFill rotWithShape="1">
          <a:blip r:embed="rId2">
            <a:alphaModFix amt="15000"/>
          </a:blip>
          <a:srcRect l="27418" t="31089"/>
          <a:stretch/>
        </p:blipFill>
        <p:spPr>
          <a:xfrm>
            <a:off x="-1" y="0"/>
            <a:ext cx="2665821" cy="2530984"/>
          </a:xfrm>
          <a:prstGeom prst="rect">
            <a:avLst/>
          </a:prstGeom>
        </p:spPr>
      </p:pic>
      <p:pic>
        <p:nvPicPr>
          <p:cNvPr id="8" name="Picture 7" descr="Logo&#10;&#10;Description automatically generated">
            <a:extLst>
              <a:ext uri="{FF2B5EF4-FFF2-40B4-BE49-F238E27FC236}">
                <a16:creationId xmlns:a16="http://schemas.microsoft.com/office/drawing/2014/main" id="{D967F1FA-B943-ADB8-B11C-500675945ABA}"/>
              </a:ext>
            </a:extLst>
          </p:cNvPr>
          <p:cNvPicPr>
            <a:picLocks noChangeAspect="1"/>
          </p:cNvPicPr>
          <p:nvPr userDrawn="1"/>
        </p:nvPicPr>
        <p:blipFill rotWithShape="1">
          <a:blip r:embed="rId3">
            <a:alphaModFix amt="10000"/>
          </a:blip>
          <a:srcRect r="35232" b="37997"/>
          <a:stretch/>
        </p:blipFill>
        <p:spPr>
          <a:xfrm>
            <a:off x="8429432" y="3256022"/>
            <a:ext cx="3762568" cy="3601978"/>
          </a:xfrm>
          <a:prstGeom prst="rect">
            <a:avLst/>
          </a:prstGeom>
        </p:spPr>
      </p:pic>
    </p:spTree>
    <p:extLst>
      <p:ext uri="{BB962C8B-B14F-4D97-AF65-F5344CB8AC3E}">
        <p14:creationId xmlns:p14="http://schemas.microsoft.com/office/powerpoint/2010/main" val="3995895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35FF-ED28-2268-8273-1CE2A7D85BD4}"/>
              </a:ext>
            </a:extLst>
          </p:cNvPr>
          <p:cNvSpPr>
            <a:spLocks noGrp="1"/>
          </p:cNvSpPr>
          <p:nvPr>
            <p:ph type="title"/>
          </p:nvPr>
        </p:nvSpPr>
        <p:spPr>
          <a:xfrm>
            <a:off x="831851" y="1709739"/>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4807B495-E106-FD24-5EAB-00CED510A80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Icon&#10;&#10;Description automatically generated">
            <a:extLst>
              <a:ext uri="{FF2B5EF4-FFF2-40B4-BE49-F238E27FC236}">
                <a16:creationId xmlns:a16="http://schemas.microsoft.com/office/drawing/2014/main" id="{9F0ECDF4-2D26-E2B2-6495-E3F9A3063373}"/>
              </a:ext>
            </a:extLst>
          </p:cNvPr>
          <p:cNvPicPr>
            <a:picLocks noChangeAspect="1"/>
          </p:cNvPicPr>
          <p:nvPr userDrawn="1"/>
        </p:nvPicPr>
        <p:blipFill rotWithShape="1">
          <a:blip r:embed="rId2">
            <a:alphaModFix amt="15000"/>
          </a:blip>
          <a:srcRect t="23878" r="23799"/>
          <a:stretch/>
        </p:blipFill>
        <p:spPr>
          <a:xfrm>
            <a:off x="6096001" y="-1"/>
            <a:ext cx="6095999" cy="6089651"/>
          </a:xfrm>
          <a:prstGeom prst="rect">
            <a:avLst/>
          </a:prstGeom>
        </p:spPr>
      </p:pic>
    </p:spTree>
    <p:extLst>
      <p:ext uri="{BB962C8B-B14F-4D97-AF65-F5344CB8AC3E}">
        <p14:creationId xmlns:p14="http://schemas.microsoft.com/office/powerpoint/2010/main" val="3916918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E4D0-692C-9C07-CEB2-C94B2C82A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2A946E-8DF8-E10C-9031-2EA4D06CA48A}"/>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A84134-6361-F5BB-5D68-72A18CAC2BCF}"/>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Icon&#10;&#10;Description automatically generated">
            <a:extLst>
              <a:ext uri="{FF2B5EF4-FFF2-40B4-BE49-F238E27FC236}">
                <a16:creationId xmlns:a16="http://schemas.microsoft.com/office/drawing/2014/main" id="{4FFC40F5-D465-8B3D-87E2-BAB1145A5187}"/>
              </a:ext>
            </a:extLst>
          </p:cNvPr>
          <p:cNvPicPr>
            <a:picLocks noChangeAspect="1"/>
          </p:cNvPicPr>
          <p:nvPr userDrawn="1"/>
        </p:nvPicPr>
        <p:blipFill rotWithShape="1">
          <a:blip r:embed="rId2">
            <a:alphaModFix amt="15000"/>
          </a:blip>
          <a:srcRect l="27418" t="31089"/>
          <a:stretch/>
        </p:blipFill>
        <p:spPr>
          <a:xfrm>
            <a:off x="-1" y="0"/>
            <a:ext cx="2665821" cy="2530984"/>
          </a:xfrm>
          <a:prstGeom prst="rect">
            <a:avLst/>
          </a:prstGeom>
        </p:spPr>
      </p:pic>
      <p:pic>
        <p:nvPicPr>
          <p:cNvPr id="9" name="Picture 8" descr="Logo&#10;&#10;Description automatically generated">
            <a:extLst>
              <a:ext uri="{FF2B5EF4-FFF2-40B4-BE49-F238E27FC236}">
                <a16:creationId xmlns:a16="http://schemas.microsoft.com/office/drawing/2014/main" id="{0ACC3BCA-BA75-6FC0-A4F5-190E232DB752}"/>
              </a:ext>
            </a:extLst>
          </p:cNvPr>
          <p:cNvPicPr>
            <a:picLocks noChangeAspect="1"/>
          </p:cNvPicPr>
          <p:nvPr userDrawn="1"/>
        </p:nvPicPr>
        <p:blipFill rotWithShape="1">
          <a:blip r:embed="rId3">
            <a:alphaModFix amt="10000"/>
          </a:blip>
          <a:srcRect r="35232" b="37997"/>
          <a:stretch/>
        </p:blipFill>
        <p:spPr>
          <a:xfrm>
            <a:off x="8429432" y="3256022"/>
            <a:ext cx="3762568" cy="3601978"/>
          </a:xfrm>
          <a:prstGeom prst="rect">
            <a:avLst/>
          </a:prstGeom>
        </p:spPr>
      </p:pic>
    </p:spTree>
    <p:extLst>
      <p:ext uri="{BB962C8B-B14F-4D97-AF65-F5344CB8AC3E}">
        <p14:creationId xmlns:p14="http://schemas.microsoft.com/office/powerpoint/2010/main" val="3864207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normAutofit/>
          </a:bodyPr>
          <a:lstStyle>
            <a:lvl1pPr>
              <a:defRPr sz="6000" b="1"/>
            </a:lvl1pPr>
          </a:lstStyle>
          <a:p>
            <a:r>
              <a:rPr lang="en-US" dirty="0"/>
              <a:t>Click to edit Master title style</a:t>
            </a:r>
          </a:p>
        </p:txBody>
      </p:sp>
      <p:sp>
        <p:nvSpPr>
          <p:cNvPr id="3" name="Text Placeholder 2"/>
          <p:cNvSpPr>
            <a:spLocks noGrp="1"/>
          </p:cNvSpPr>
          <p:nvPr>
            <p:ph type="body" idx="1"/>
          </p:nvPr>
        </p:nvSpPr>
        <p:spPr>
          <a:xfrm>
            <a:off x="831851" y="4589469"/>
            <a:ext cx="10515600" cy="1500187"/>
          </a:xfrm>
        </p:spPr>
        <p:txBody>
          <a:bodyPr>
            <a:normAutofit/>
          </a:bodyPr>
          <a:lstStyle>
            <a:lvl1pPr marL="0" indent="0">
              <a:buNone/>
              <a:defRPr sz="240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2059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59E985F0-380E-64E9-9A1C-B8524A1C3B9F}"/>
              </a:ext>
            </a:extLst>
          </p:cNvPr>
          <p:cNvPicPr>
            <a:picLocks noChangeAspect="1"/>
          </p:cNvPicPr>
          <p:nvPr userDrawn="1"/>
        </p:nvPicPr>
        <p:blipFill rotWithShape="1">
          <a:blip r:embed="rId2">
            <a:alphaModFix amt="40000"/>
          </a:blip>
          <a:srcRect l="21628" b="30850"/>
          <a:stretch/>
        </p:blipFill>
        <p:spPr>
          <a:xfrm>
            <a:off x="0" y="3821113"/>
            <a:ext cx="3427108" cy="3036888"/>
          </a:xfrm>
          <a:prstGeom prst="rect">
            <a:avLst/>
          </a:prstGeom>
        </p:spPr>
      </p:pic>
      <p:pic>
        <p:nvPicPr>
          <p:cNvPr id="11" name="Picture 10" descr="Logo&#10;&#10;Description automatically generated">
            <a:extLst>
              <a:ext uri="{FF2B5EF4-FFF2-40B4-BE49-F238E27FC236}">
                <a16:creationId xmlns:a16="http://schemas.microsoft.com/office/drawing/2014/main" id="{24C49893-A9EC-9C0E-D64E-0CC7D62CBD2A}"/>
              </a:ext>
            </a:extLst>
          </p:cNvPr>
          <p:cNvPicPr>
            <a:picLocks noChangeAspect="1"/>
          </p:cNvPicPr>
          <p:nvPr userDrawn="1"/>
        </p:nvPicPr>
        <p:blipFill>
          <a:blip r:embed="rId3">
            <a:alphaModFix amt="20000"/>
          </a:blip>
          <a:stretch>
            <a:fillRect/>
          </a:stretch>
        </p:blipFill>
        <p:spPr>
          <a:xfrm rot="2700000">
            <a:off x="10506433" y="-935316"/>
            <a:ext cx="2589672" cy="2600883"/>
          </a:xfrm>
          <a:prstGeom prst="rect">
            <a:avLst/>
          </a:prstGeom>
        </p:spPr>
      </p:pic>
      <p:sp>
        <p:nvSpPr>
          <p:cNvPr id="2" name="Title 1">
            <a:extLst>
              <a:ext uri="{FF2B5EF4-FFF2-40B4-BE49-F238E27FC236}">
                <a16:creationId xmlns:a16="http://schemas.microsoft.com/office/drawing/2014/main" id="{3FF01815-7325-C288-6205-9D7963B147D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6D1DD-DE14-69CF-623C-2CA472494B8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DC9AE4-8524-73FC-E8FB-185B344F0D3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765C27-47F9-520D-A7EA-C8DAE03CA7C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352816-0783-970B-DFC2-F28FB4742310}"/>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514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06D07-52B3-A584-23B3-595EB2EC589A}"/>
              </a:ext>
            </a:extLst>
          </p:cNvPr>
          <p:cNvSpPr>
            <a:spLocks noGrp="1"/>
          </p:cNvSpPr>
          <p:nvPr>
            <p:ph type="title"/>
          </p:nvPr>
        </p:nvSpPr>
        <p:spPr/>
        <p:txBody>
          <a:bodyPr/>
          <a:lstStyle/>
          <a:p>
            <a:r>
              <a:rPr lang="en-US"/>
              <a:t>Click to edit Master title style</a:t>
            </a:r>
          </a:p>
        </p:txBody>
      </p:sp>
      <p:pic>
        <p:nvPicPr>
          <p:cNvPr id="6" name="Picture 5" descr="Logo&#10;&#10;Description automatically generated">
            <a:extLst>
              <a:ext uri="{FF2B5EF4-FFF2-40B4-BE49-F238E27FC236}">
                <a16:creationId xmlns:a16="http://schemas.microsoft.com/office/drawing/2014/main" id="{3CF9A497-BAAA-1DA5-572D-C8311577AD66}"/>
              </a:ext>
            </a:extLst>
          </p:cNvPr>
          <p:cNvPicPr>
            <a:picLocks noChangeAspect="1"/>
          </p:cNvPicPr>
          <p:nvPr userDrawn="1"/>
        </p:nvPicPr>
        <p:blipFill rotWithShape="1">
          <a:blip r:embed="rId2">
            <a:alphaModFix amt="40000"/>
          </a:blip>
          <a:srcRect l="21628" b="30850"/>
          <a:stretch/>
        </p:blipFill>
        <p:spPr>
          <a:xfrm>
            <a:off x="0" y="3821113"/>
            <a:ext cx="3427108" cy="3036888"/>
          </a:xfrm>
          <a:prstGeom prst="rect">
            <a:avLst/>
          </a:prstGeom>
        </p:spPr>
      </p:pic>
      <p:pic>
        <p:nvPicPr>
          <p:cNvPr id="7" name="Picture 6" descr="Logo&#10;&#10;Description automatically generated">
            <a:extLst>
              <a:ext uri="{FF2B5EF4-FFF2-40B4-BE49-F238E27FC236}">
                <a16:creationId xmlns:a16="http://schemas.microsoft.com/office/drawing/2014/main" id="{6E17F1A8-2C04-3257-F896-DA141CEDBD4B}"/>
              </a:ext>
            </a:extLst>
          </p:cNvPr>
          <p:cNvPicPr>
            <a:picLocks noChangeAspect="1"/>
          </p:cNvPicPr>
          <p:nvPr userDrawn="1"/>
        </p:nvPicPr>
        <p:blipFill>
          <a:blip r:embed="rId3">
            <a:alphaModFix amt="20000"/>
          </a:blip>
          <a:stretch>
            <a:fillRect/>
          </a:stretch>
        </p:blipFill>
        <p:spPr>
          <a:xfrm rot="2700000">
            <a:off x="10506433" y="-935316"/>
            <a:ext cx="2589672" cy="2600883"/>
          </a:xfrm>
          <a:prstGeom prst="rect">
            <a:avLst/>
          </a:prstGeom>
        </p:spPr>
      </p:pic>
    </p:spTree>
    <p:extLst>
      <p:ext uri="{BB962C8B-B14F-4D97-AF65-F5344CB8AC3E}">
        <p14:creationId xmlns:p14="http://schemas.microsoft.com/office/powerpoint/2010/main" val="1519969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FA2C-A297-B661-9F79-24417B2E03A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C4335-8C36-CF7F-8130-0AC574549CA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DE916-20C3-583D-3EBF-F70D513AD83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Icon&#10;&#10;Description automatically generated">
            <a:extLst>
              <a:ext uri="{FF2B5EF4-FFF2-40B4-BE49-F238E27FC236}">
                <a16:creationId xmlns:a16="http://schemas.microsoft.com/office/drawing/2014/main" id="{4F15D168-F891-C44F-D8D8-39E56CF82C48}"/>
              </a:ext>
            </a:extLst>
          </p:cNvPr>
          <p:cNvPicPr>
            <a:picLocks noChangeAspect="1"/>
          </p:cNvPicPr>
          <p:nvPr userDrawn="1"/>
        </p:nvPicPr>
        <p:blipFill>
          <a:blip r:embed="rId2">
            <a:alphaModFix amt="15000"/>
          </a:blip>
          <a:stretch>
            <a:fillRect/>
          </a:stretch>
        </p:blipFill>
        <p:spPr>
          <a:xfrm rot="8387198">
            <a:off x="755" y="219890"/>
            <a:ext cx="1584876" cy="1259505"/>
          </a:xfrm>
          <a:prstGeom prst="rect">
            <a:avLst/>
          </a:prstGeom>
        </p:spPr>
      </p:pic>
      <p:pic>
        <p:nvPicPr>
          <p:cNvPr id="9" name="Picture 8" descr="Icon&#10;&#10;Description automatically generated">
            <a:extLst>
              <a:ext uri="{FF2B5EF4-FFF2-40B4-BE49-F238E27FC236}">
                <a16:creationId xmlns:a16="http://schemas.microsoft.com/office/drawing/2014/main" id="{4E390816-B679-766D-476C-02A3AA7A9148}"/>
              </a:ext>
            </a:extLst>
          </p:cNvPr>
          <p:cNvPicPr>
            <a:picLocks noChangeAspect="1"/>
          </p:cNvPicPr>
          <p:nvPr userDrawn="1"/>
        </p:nvPicPr>
        <p:blipFill>
          <a:blip r:embed="rId3">
            <a:alphaModFix amt="25000"/>
          </a:blip>
          <a:stretch>
            <a:fillRect/>
          </a:stretch>
        </p:blipFill>
        <p:spPr>
          <a:xfrm rot="18460535">
            <a:off x="10235585" y="5100602"/>
            <a:ext cx="2108211" cy="1675399"/>
          </a:xfrm>
          <a:prstGeom prst="rect">
            <a:avLst/>
          </a:prstGeom>
        </p:spPr>
      </p:pic>
    </p:spTree>
    <p:extLst>
      <p:ext uri="{BB962C8B-B14F-4D97-AF65-F5344CB8AC3E}">
        <p14:creationId xmlns:p14="http://schemas.microsoft.com/office/powerpoint/2010/main" val="231022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AE13-D45F-2E30-1B6E-7E743EC8DD00}"/>
              </a:ext>
            </a:extLst>
          </p:cNvPr>
          <p:cNvSpPr>
            <a:spLocks noGrp="1"/>
          </p:cNvSpPr>
          <p:nvPr>
            <p:ph type="title"/>
          </p:nvPr>
        </p:nvSpPr>
        <p:spPr>
          <a:xfrm>
            <a:off x="840318"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0A97141E-2D5A-B0E6-7626-9924A4B0C0B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05A602-D1ED-526E-FB2B-7010E328B63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Icon&#10;&#10;Description automatically generated">
            <a:extLst>
              <a:ext uri="{FF2B5EF4-FFF2-40B4-BE49-F238E27FC236}">
                <a16:creationId xmlns:a16="http://schemas.microsoft.com/office/drawing/2014/main" id="{7B338BDF-D2E4-A7E7-5844-48469A835563}"/>
              </a:ext>
            </a:extLst>
          </p:cNvPr>
          <p:cNvPicPr>
            <a:picLocks noChangeAspect="1"/>
          </p:cNvPicPr>
          <p:nvPr userDrawn="1"/>
        </p:nvPicPr>
        <p:blipFill>
          <a:blip r:embed="rId2">
            <a:alphaModFix amt="15000"/>
          </a:blip>
          <a:stretch>
            <a:fillRect/>
          </a:stretch>
        </p:blipFill>
        <p:spPr>
          <a:xfrm rot="8387198">
            <a:off x="755" y="219890"/>
            <a:ext cx="1584876" cy="1259505"/>
          </a:xfrm>
          <a:prstGeom prst="rect">
            <a:avLst/>
          </a:prstGeom>
        </p:spPr>
      </p:pic>
      <p:pic>
        <p:nvPicPr>
          <p:cNvPr id="9" name="Picture 8" descr="Icon&#10;&#10;Description automatically generated">
            <a:extLst>
              <a:ext uri="{FF2B5EF4-FFF2-40B4-BE49-F238E27FC236}">
                <a16:creationId xmlns:a16="http://schemas.microsoft.com/office/drawing/2014/main" id="{EA636EE9-3EA7-7B97-5E0F-C63A034ED953}"/>
              </a:ext>
            </a:extLst>
          </p:cNvPr>
          <p:cNvPicPr>
            <a:picLocks noChangeAspect="1"/>
          </p:cNvPicPr>
          <p:nvPr userDrawn="1"/>
        </p:nvPicPr>
        <p:blipFill>
          <a:blip r:embed="rId3">
            <a:alphaModFix amt="25000"/>
          </a:blip>
          <a:stretch>
            <a:fillRect/>
          </a:stretch>
        </p:blipFill>
        <p:spPr>
          <a:xfrm rot="18460535">
            <a:off x="10235585" y="5100602"/>
            <a:ext cx="2108211" cy="1675399"/>
          </a:xfrm>
          <a:prstGeom prst="rect">
            <a:avLst/>
          </a:prstGeom>
        </p:spPr>
      </p:pic>
    </p:spTree>
    <p:extLst>
      <p:ext uri="{BB962C8B-B14F-4D97-AF65-F5344CB8AC3E}">
        <p14:creationId xmlns:p14="http://schemas.microsoft.com/office/powerpoint/2010/main" val="1255743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23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62404"/>
            <a:ext cx="10515600" cy="1325563"/>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45879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62404"/>
            <a:ext cx="10515600" cy="1325563"/>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838200" y="192290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699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62404"/>
            <a:ext cx="10515600" cy="1325563"/>
          </a:xfrm>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838200" y="19229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229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432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62404"/>
            <a:ext cx="10515600" cy="1325563"/>
          </a:xfrm>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839789" y="1778438"/>
            <a:ext cx="5157787" cy="823912"/>
          </a:xfrm>
        </p:spPr>
        <p:txBody>
          <a:bodyPr anchor="b">
            <a:normAutofit/>
          </a:bodyPr>
          <a:lstStyle>
            <a:lvl1pPr marL="0" indent="0">
              <a:buNone/>
              <a:defRPr sz="200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839789" y="2602350"/>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3" y="1778438"/>
            <a:ext cx="5183188" cy="823912"/>
          </a:xfrm>
        </p:spPr>
        <p:txBody>
          <a:bodyPr anchor="b">
            <a:normAutofit/>
          </a:bodyPr>
          <a:lstStyle>
            <a:lvl1pPr marL="0" indent="0">
              <a:buNone/>
              <a:defRPr sz="200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6172203" y="260235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8432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5183188" y="987431"/>
            <a:ext cx="6172200" cy="4873625"/>
          </a:xfrm>
        </p:spPr>
        <p:txBody>
          <a:bodyPr>
            <a:normAutofit/>
          </a:bodyPr>
          <a:lstStyle>
            <a:lvl1pPr>
              <a:defRPr sz="2800"/>
            </a:lvl1pPr>
            <a:lvl2pPr>
              <a:defRPr sz="2000"/>
            </a:lvl2pPr>
            <a:lvl3pPr>
              <a:defRPr sz="1800"/>
            </a:lvl3pPr>
            <a:lvl4pPr>
              <a:defRPr sz="1600"/>
            </a:lvl4pPr>
            <a:lvl5pPr>
              <a:defRPr sz="1600"/>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8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dirty="0"/>
              <a:t>Click to edit Master text styles</a:t>
            </a:r>
          </a:p>
        </p:txBody>
      </p:sp>
    </p:spTree>
    <p:extLst>
      <p:ext uri="{BB962C8B-B14F-4D97-AF65-F5344CB8AC3E}">
        <p14:creationId xmlns:p14="http://schemas.microsoft.com/office/powerpoint/2010/main" val="2863346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554475"/>
            <a:ext cx="3932237" cy="1600200"/>
          </a:xfrm>
        </p:spPr>
        <p:txBody>
          <a:bodyPr anchor="b">
            <a:normAutofit/>
          </a:bodyPr>
          <a:lstStyle>
            <a:lvl1pPr>
              <a:defRPr sz="3200" b="1"/>
            </a:lvl1pPr>
          </a:lstStyle>
          <a:p>
            <a:r>
              <a:rPr lang="en-US" dirty="0"/>
              <a:t>Click to edit Master title style</a:t>
            </a:r>
          </a:p>
        </p:txBody>
      </p:sp>
      <p:sp>
        <p:nvSpPr>
          <p:cNvPr id="3" name="Picture Placeholder 2"/>
          <p:cNvSpPr>
            <a:spLocks noGrp="1" noChangeAspect="1"/>
          </p:cNvSpPr>
          <p:nvPr>
            <p:ph type="pic" idx="1"/>
          </p:nvPr>
        </p:nvSpPr>
        <p:spPr>
          <a:xfrm>
            <a:off x="5183188" y="1084706"/>
            <a:ext cx="617220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4" name="Text Placeholder 3"/>
          <p:cNvSpPr>
            <a:spLocks noGrp="1"/>
          </p:cNvSpPr>
          <p:nvPr>
            <p:ph type="body" sz="half" idx="2"/>
          </p:nvPr>
        </p:nvSpPr>
        <p:spPr>
          <a:xfrm>
            <a:off x="839788" y="2154675"/>
            <a:ext cx="3932237" cy="3811588"/>
          </a:xfrm>
        </p:spPr>
        <p:txBody>
          <a:bodyPr>
            <a:normAutofit/>
          </a:bodyPr>
          <a:lstStyle>
            <a:lvl1pPr marL="0" indent="0">
              <a:buNone/>
              <a:defRPr sz="18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dirty="0"/>
              <a:t>Click to edit Master text styles</a:t>
            </a:r>
          </a:p>
        </p:txBody>
      </p:sp>
    </p:spTree>
    <p:extLst>
      <p:ext uri="{BB962C8B-B14F-4D97-AF65-F5344CB8AC3E}">
        <p14:creationId xmlns:p14="http://schemas.microsoft.com/office/powerpoint/2010/main" val="405130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 Righ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89B73-47C5-A37C-AF84-2C1C1B6B1893}"/>
              </a:ext>
            </a:extLst>
          </p:cNvPr>
          <p:cNvSpPr>
            <a:spLocks noGrp="1"/>
          </p:cNvSpPr>
          <p:nvPr>
            <p:ph type="title"/>
          </p:nvPr>
        </p:nvSpPr>
        <p:spPr>
          <a:xfrm>
            <a:off x="543951" y="762320"/>
            <a:ext cx="6508652" cy="1325563"/>
          </a:xfrm>
        </p:spPr>
        <p:txBody>
          <a:bodyPr>
            <a:noAutofit/>
          </a:bodyPr>
          <a:lstStyle>
            <a:lvl1pPr>
              <a:defRPr sz="3200" b="1">
                <a:solidFill>
                  <a:schemeClr val="accent1"/>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480C8789-412B-CDAE-2928-0A6A6B0CE66E}"/>
              </a:ext>
            </a:extLst>
          </p:cNvPr>
          <p:cNvSpPr>
            <a:spLocks noGrp="1"/>
          </p:cNvSpPr>
          <p:nvPr>
            <p:ph type="body" sz="quarter" idx="10"/>
          </p:nvPr>
        </p:nvSpPr>
        <p:spPr>
          <a:xfrm>
            <a:off x="543984" y="2320926"/>
            <a:ext cx="6508749" cy="3883025"/>
          </a:xfrm>
        </p:spPr>
        <p:txBody>
          <a:bodyPr>
            <a:normAutofit/>
          </a:bodyPr>
          <a:lstStyle>
            <a:lvl1pPr marL="228600" indent="-228600">
              <a:buFont typeface="Wingdings" pitchFamily="2" charset="2"/>
              <a:buChar char="§"/>
              <a:defRPr sz="2400">
                <a:solidFill>
                  <a:schemeClr val="accent1"/>
                </a:solidFill>
              </a:defRPr>
            </a:lvl1pPr>
            <a:lvl2pPr marL="685800" indent="-228600">
              <a:buFont typeface="Wingdings" pitchFamily="2" charset="2"/>
              <a:buChar char="§"/>
              <a:defRPr sz="2000">
                <a:solidFill>
                  <a:schemeClr val="accent1"/>
                </a:solidFill>
              </a:defRPr>
            </a:lvl2pPr>
            <a:lvl3pPr marL="1143000" indent="-228600">
              <a:buFont typeface="Wingdings" pitchFamily="2" charset="2"/>
              <a:buChar char="§"/>
              <a:defRPr sz="1800">
                <a:solidFill>
                  <a:schemeClr val="accent1"/>
                </a:solidFill>
              </a:defRPr>
            </a:lvl3pPr>
            <a:lvl4pPr marL="1600200" indent="-228600">
              <a:buFont typeface="Wingdings" pitchFamily="2" charset="2"/>
              <a:buChar char="§"/>
              <a:defRPr sz="1600">
                <a:solidFill>
                  <a:schemeClr val="accent1"/>
                </a:solidFill>
              </a:defRPr>
            </a:lvl4pPr>
            <a:lvl5pPr marL="2057400" indent="-228600">
              <a:buFont typeface="Wingdings" pitchFamily="2" charset="2"/>
              <a:buChar char="§"/>
              <a:defRPr sz="16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28">
            <a:extLst>
              <a:ext uri="{FF2B5EF4-FFF2-40B4-BE49-F238E27FC236}">
                <a16:creationId xmlns:a16="http://schemas.microsoft.com/office/drawing/2014/main" id="{403BFA48-C10E-3935-C25B-6523E3F3363D}"/>
              </a:ext>
            </a:extLst>
          </p:cNvPr>
          <p:cNvSpPr>
            <a:spLocks noGrp="1"/>
          </p:cNvSpPr>
          <p:nvPr>
            <p:ph type="pic" sz="quarter" idx="11"/>
          </p:nvPr>
        </p:nvSpPr>
        <p:spPr>
          <a:xfrm>
            <a:off x="6096000" y="463924"/>
            <a:ext cx="6096000" cy="5930152"/>
          </a:xfrm>
          <a:custGeom>
            <a:avLst/>
            <a:gdLst>
              <a:gd name="connsiteX0" fmla="*/ 1583889 w 5028864"/>
              <a:gd name="connsiteY0" fmla="*/ 0 h 5941738"/>
              <a:gd name="connsiteX1" fmla="*/ 5028864 w 5028864"/>
              <a:gd name="connsiteY1" fmla="*/ 0 h 5941738"/>
              <a:gd name="connsiteX2" fmla="*/ 5028864 w 5028864"/>
              <a:gd name="connsiteY2" fmla="*/ 5941738 h 5941738"/>
              <a:gd name="connsiteX3" fmla="*/ 0 w 5028864"/>
              <a:gd name="connsiteY3" fmla="*/ 5941738 h 5941738"/>
            </a:gdLst>
            <a:ahLst/>
            <a:cxnLst>
              <a:cxn ang="0">
                <a:pos x="connsiteX0" y="connsiteY0"/>
              </a:cxn>
              <a:cxn ang="0">
                <a:pos x="connsiteX1" y="connsiteY1"/>
              </a:cxn>
              <a:cxn ang="0">
                <a:pos x="connsiteX2" y="connsiteY2"/>
              </a:cxn>
              <a:cxn ang="0">
                <a:pos x="connsiteX3" y="connsiteY3"/>
              </a:cxn>
            </a:cxnLst>
            <a:rect l="l" t="t" r="r" b="b"/>
            <a:pathLst>
              <a:path w="5028864" h="5941738">
                <a:moveTo>
                  <a:pt x="1583889" y="0"/>
                </a:moveTo>
                <a:lnTo>
                  <a:pt x="5028864" y="0"/>
                </a:lnTo>
                <a:lnTo>
                  <a:pt x="5028864" y="5941738"/>
                </a:lnTo>
                <a:lnTo>
                  <a:pt x="0" y="5941738"/>
                </a:lnTo>
                <a:close/>
              </a:path>
            </a:pathLst>
          </a:custGeom>
        </p:spPr>
        <p:txBody>
          <a:bodyPr wrap="square">
            <a:noAutofit/>
          </a:bodyPr>
          <a:lstStyle>
            <a:lvl1pPr algn="r">
              <a:defRPr/>
            </a:lvl1pPr>
          </a:lstStyle>
          <a:p>
            <a:endParaRPr lang="en-US" dirty="0"/>
          </a:p>
        </p:txBody>
      </p:sp>
    </p:spTree>
    <p:extLst>
      <p:ext uri="{BB962C8B-B14F-4D97-AF65-F5344CB8AC3E}">
        <p14:creationId xmlns:p14="http://schemas.microsoft.com/office/powerpoint/2010/main" val="1488102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18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94235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28638"/>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8" r:id="rId3"/>
    <p:sldLayoutId id="2147483674" r:id="rId4"/>
    <p:sldLayoutId id="2147483676" r:id="rId5"/>
    <p:sldLayoutId id="2147483677" r:id="rId6"/>
    <p:sldLayoutId id="2147483680" r:id="rId7"/>
    <p:sldLayoutId id="2147483681" r:id="rId8"/>
    <p:sldLayoutId id="2147483699" r:id="rId9"/>
    <p:sldLayoutId id="2147483698" r:id="rId10"/>
    <p:sldLayoutId id="2147483700" r:id="rId11"/>
    <p:sldLayoutId id="2147483685" r:id="rId12"/>
    <p:sldLayoutId id="2147483702" r:id="rId13"/>
    <p:sldLayoutId id="2147483703" r:id="rId14"/>
    <p:sldLayoutId id="2147483704" r:id="rId15"/>
  </p:sldLayoutIdLst>
  <p:txStyles>
    <p:titleStyle>
      <a:lvl1pPr algn="l" defTabSz="51435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Wingdings" pitchFamily="2" charset="2"/>
        <a:buChar char="§"/>
        <a:defRPr sz="28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Wingdings" pitchFamily="2" charset="2"/>
        <a:buChar char="§"/>
        <a:defRPr sz="24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Wingdings" pitchFamily="2" charset="2"/>
        <a:buChar char="§"/>
        <a:defRPr sz="20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Wingdings" pitchFamily="2" charset="2"/>
        <a:buChar char="§"/>
        <a:defRPr sz="16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Wingdings" pitchFamily="2" charset="2"/>
        <a:buChar char="§"/>
        <a:defRPr sz="1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A123D-BF49-CC7C-FC30-B315BAEAAF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FE7B1D-0492-A4D8-AF77-8BF67F08D3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13452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695"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6372-9020-857D-ECA7-31069A1B2D8E}"/>
              </a:ext>
            </a:extLst>
          </p:cNvPr>
          <p:cNvSpPr>
            <a:spLocks noGrp="1"/>
          </p:cNvSpPr>
          <p:nvPr>
            <p:ph type="ctrTitle"/>
          </p:nvPr>
        </p:nvSpPr>
        <p:spPr>
          <a:xfrm>
            <a:off x="1524000" y="1784866"/>
            <a:ext cx="9144000" cy="2387600"/>
          </a:xfrm>
        </p:spPr>
        <p:txBody>
          <a:bodyPr>
            <a:normAutofit fontScale="90000"/>
          </a:bodyPr>
          <a:lstStyle/>
          <a:p>
            <a:r>
              <a:rPr lang="en-US" dirty="0"/>
              <a:t>Strategies, Best Practices, and Vaccine Education/Resources for the AI/AN Community</a:t>
            </a:r>
          </a:p>
        </p:txBody>
      </p:sp>
      <p:sp>
        <p:nvSpPr>
          <p:cNvPr id="3" name="Subtitle 2">
            <a:extLst>
              <a:ext uri="{FF2B5EF4-FFF2-40B4-BE49-F238E27FC236}">
                <a16:creationId xmlns:a16="http://schemas.microsoft.com/office/drawing/2014/main" id="{5B38D8E2-4E5C-33DF-6CA4-043E7BE9F389}"/>
              </a:ext>
            </a:extLst>
          </p:cNvPr>
          <p:cNvSpPr>
            <a:spLocks noGrp="1"/>
          </p:cNvSpPr>
          <p:nvPr>
            <p:ph type="subTitle" idx="1"/>
          </p:nvPr>
        </p:nvSpPr>
        <p:spPr>
          <a:xfrm>
            <a:off x="1524000" y="4518059"/>
            <a:ext cx="9144000" cy="1087235"/>
          </a:xfrm>
        </p:spPr>
        <p:txBody>
          <a:bodyPr/>
          <a:lstStyle/>
          <a:p>
            <a:r>
              <a:rPr lang="en-US" dirty="0"/>
              <a:t>August 27, 2024</a:t>
            </a:r>
          </a:p>
        </p:txBody>
      </p:sp>
      <p:sp>
        <p:nvSpPr>
          <p:cNvPr id="4" name="TextBox 3">
            <a:extLst>
              <a:ext uri="{FF2B5EF4-FFF2-40B4-BE49-F238E27FC236}">
                <a16:creationId xmlns:a16="http://schemas.microsoft.com/office/drawing/2014/main" id="{3978EAE1-4044-48D4-D61A-53F11F8CF5B5}"/>
              </a:ext>
            </a:extLst>
          </p:cNvPr>
          <p:cNvSpPr txBox="1"/>
          <p:nvPr/>
        </p:nvSpPr>
        <p:spPr>
          <a:xfrm>
            <a:off x="2641600" y="2794000"/>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8EB5FCE5-32C3-22EA-9F04-EBE3B01101CF}"/>
              </a:ext>
            </a:extLst>
          </p:cNvPr>
          <p:cNvSpPr txBox="1"/>
          <p:nvPr/>
        </p:nvSpPr>
        <p:spPr>
          <a:xfrm>
            <a:off x="1168400" y="58547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9104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904" y="1787967"/>
            <a:ext cx="5604137" cy="4464080"/>
          </a:xfrm>
          <a:prstGeom prst="rect">
            <a:avLst/>
          </a:prstGeom>
        </p:spPr>
      </p:pic>
      <p:pic>
        <p:nvPicPr>
          <p:cNvPr id="6" name="Picture 5">
            <a:extLst>
              <a:ext uri="{FF2B5EF4-FFF2-40B4-BE49-F238E27FC236}">
                <a16:creationId xmlns:a16="http://schemas.microsoft.com/office/drawing/2014/main" id="{025DC1DA-8DA2-D343-BC98-E5BE0C4E3A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192" r="7826"/>
          <a:stretch/>
        </p:blipFill>
        <p:spPr>
          <a:xfrm>
            <a:off x="7240242" y="2571020"/>
            <a:ext cx="3787976" cy="2967791"/>
          </a:xfrm>
          <a:prstGeom prst="rect">
            <a:avLst/>
          </a:prstGeom>
        </p:spPr>
      </p:pic>
      <p:sp>
        <p:nvSpPr>
          <p:cNvPr id="7" name="TextBox 6"/>
          <p:cNvSpPr txBox="1"/>
          <p:nvPr/>
        </p:nvSpPr>
        <p:spPr>
          <a:xfrm>
            <a:off x="1016962" y="6517776"/>
            <a:ext cx="9651038" cy="276999"/>
          </a:xfrm>
          <a:prstGeom prst="rect">
            <a:avLst/>
          </a:prstGeom>
          <a:noFill/>
        </p:spPr>
        <p:txBody>
          <a:bodyPr wrap="square" rtlCol="0">
            <a:spAutoFit/>
          </a:bodyPr>
          <a:lstStyle/>
          <a:p>
            <a:r>
              <a:rPr lang="en-US" sz="1200" i="1" dirty="0">
                <a:solidFill>
                  <a:schemeClr val="bg1"/>
                </a:solidFill>
              </a:rPr>
              <a:t>Source: https://</a:t>
            </a:r>
            <a:r>
              <a:rPr lang="en-US" sz="1200" i="1" dirty="0" err="1">
                <a:solidFill>
                  <a:schemeClr val="bg1"/>
                </a:solidFill>
              </a:rPr>
              <a:t>www.uihi.org</a:t>
            </a:r>
            <a:r>
              <a:rPr lang="en-US" sz="1200" i="1" dirty="0">
                <a:solidFill>
                  <a:schemeClr val="bg1"/>
                </a:solidFill>
              </a:rPr>
              <a:t>/projects/strengthening-vaccine-efforts-in-</a:t>
            </a:r>
            <a:r>
              <a:rPr lang="en-US" sz="1200" i="1" dirty="0" err="1">
                <a:solidFill>
                  <a:schemeClr val="bg1"/>
                </a:solidFill>
              </a:rPr>
              <a:t>indian</a:t>
            </a:r>
            <a:r>
              <a:rPr lang="en-US" sz="1200" i="1" dirty="0">
                <a:solidFill>
                  <a:schemeClr val="bg1"/>
                </a:solidFill>
              </a:rPr>
              <a:t>-country/</a:t>
            </a:r>
          </a:p>
        </p:txBody>
      </p:sp>
      <p:sp>
        <p:nvSpPr>
          <p:cNvPr id="2" name="Title 1">
            <a:extLst>
              <a:ext uri="{FF2B5EF4-FFF2-40B4-BE49-F238E27FC236}">
                <a16:creationId xmlns:a16="http://schemas.microsoft.com/office/drawing/2014/main" id="{AA1139E2-3286-8E22-9501-647BA004FC48}"/>
              </a:ext>
            </a:extLst>
          </p:cNvPr>
          <p:cNvSpPr>
            <a:spLocks noGrp="1"/>
          </p:cNvSpPr>
          <p:nvPr>
            <p:ph type="title"/>
          </p:nvPr>
        </p:nvSpPr>
        <p:spPr/>
        <p:txBody>
          <a:bodyPr/>
          <a:lstStyle/>
          <a:p>
            <a:r>
              <a:rPr lang="en-US" dirty="0"/>
              <a:t>Appeal to community values and aspirational norms</a:t>
            </a:r>
          </a:p>
        </p:txBody>
      </p:sp>
    </p:spTree>
    <p:extLst>
      <p:ext uri="{BB962C8B-B14F-4D97-AF65-F5344CB8AC3E}">
        <p14:creationId xmlns:p14="http://schemas.microsoft.com/office/powerpoint/2010/main" val="818690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oster with a person in a blue shirt&#10;&#10;Description automatically generated">
            <a:extLst>
              <a:ext uri="{FF2B5EF4-FFF2-40B4-BE49-F238E27FC236}">
                <a16:creationId xmlns:a16="http://schemas.microsoft.com/office/drawing/2014/main" id="{36A01B62-9C73-4F02-5717-EE14FD51EADF}"/>
              </a:ext>
            </a:extLst>
          </p:cNvPr>
          <p:cNvPicPr>
            <a:picLocks noGrp="1" noChangeAspect="1"/>
          </p:cNvPicPr>
          <p:nvPr>
            <p:ph type="pic" sz="quarter" idx="11"/>
          </p:nvPr>
        </p:nvPicPr>
        <p:blipFill>
          <a:blip r:embed="rId2"/>
          <a:srcRect l="3647" r="3647"/>
          <a:stretch>
            <a:fillRect/>
          </a:stretch>
        </p:blipFill>
        <p:spPr/>
      </p:pic>
      <p:sp>
        <p:nvSpPr>
          <p:cNvPr id="3" name="Title 2">
            <a:extLst>
              <a:ext uri="{FF2B5EF4-FFF2-40B4-BE49-F238E27FC236}">
                <a16:creationId xmlns:a16="http://schemas.microsoft.com/office/drawing/2014/main" id="{E5442C37-5C0E-BA60-6F8A-3160047F1302}"/>
              </a:ext>
            </a:extLst>
          </p:cNvPr>
          <p:cNvSpPr>
            <a:spLocks noGrp="1"/>
          </p:cNvSpPr>
          <p:nvPr>
            <p:ph type="title"/>
          </p:nvPr>
        </p:nvSpPr>
        <p:spPr/>
        <p:txBody>
          <a:bodyPr/>
          <a:lstStyle/>
          <a:p>
            <a:r>
              <a:rPr lang="en-US" dirty="0" err="1"/>
              <a:t>VacciNative</a:t>
            </a:r>
            <a:endParaRPr lang="en-US" dirty="0"/>
          </a:p>
        </p:txBody>
      </p:sp>
      <p:pic>
        <p:nvPicPr>
          <p:cNvPr id="2" name="Picture 1">
            <a:extLst>
              <a:ext uri="{FF2B5EF4-FFF2-40B4-BE49-F238E27FC236}">
                <a16:creationId xmlns:a16="http://schemas.microsoft.com/office/drawing/2014/main" id="{E641E1E8-ACBF-9242-A029-164CF353BD30}"/>
              </a:ext>
            </a:extLst>
          </p:cNvPr>
          <p:cNvPicPr>
            <a:picLocks noChangeAspect="1"/>
          </p:cNvPicPr>
          <p:nvPr/>
        </p:nvPicPr>
        <p:blipFill>
          <a:blip r:embed="rId3"/>
          <a:stretch>
            <a:fillRect/>
          </a:stretch>
        </p:blipFill>
        <p:spPr>
          <a:xfrm>
            <a:off x="8408857" y="3823854"/>
            <a:ext cx="3896997" cy="3016137"/>
          </a:xfrm>
          <a:prstGeom prst="rect">
            <a:avLst/>
          </a:prstGeom>
        </p:spPr>
      </p:pic>
      <p:sp>
        <p:nvSpPr>
          <p:cNvPr id="4" name="Text Placeholder 3">
            <a:extLst>
              <a:ext uri="{FF2B5EF4-FFF2-40B4-BE49-F238E27FC236}">
                <a16:creationId xmlns:a16="http://schemas.microsoft.com/office/drawing/2014/main" id="{6E84C638-94A7-7264-FC82-644E6B4D2909}"/>
              </a:ext>
            </a:extLst>
          </p:cNvPr>
          <p:cNvSpPr>
            <a:spLocks noGrp="1"/>
          </p:cNvSpPr>
          <p:nvPr>
            <p:ph type="body" sz="quarter" idx="10"/>
          </p:nvPr>
        </p:nvSpPr>
        <p:spPr>
          <a:xfrm>
            <a:off x="5364384" y="2101541"/>
            <a:ext cx="6508749" cy="3883025"/>
          </a:xfrm>
        </p:spPr>
        <p:txBody>
          <a:bodyPr/>
          <a:lstStyle/>
          <a:p>
            <a:r>
              <a:rPr lang="en-US" dirty="0"/>
              <a:t>Flip charts</a:t>
            </a:r>
          </a:p>
          <a:p>
            <a:r>
              <a:rPr lang="en-US" dirty="0"/>
              <a:t>Videos</a:t>
            </a:r>
          </a:p>
          <a:p>
            <a:r>
              <a:rPr lang="en-US" dirty="0"/>
              <a:t>PowerPoints</a:t>
            </a:r>
          </a:p>
          <a:p>
            <a:r>
              <a:rPr lang="en-US" dirty="0"/>
              <a:t>Social Media toolkits</a:t>
            </a:r>
          </a:p>
        </p:txBody>
      </p:sp>
      <p:sp>
        <p:nvSpPr>
          <p:cNvPr id="5" name="TextBox 4">
            <a:extLst>
              <a:ext uri="{FF2B5EF4-FFF2-40B4-BE49-F238E27FC236}">
                <a16:creationId xmlns:a16="http://schemas.microsoft.com/office/drawing/2014/main" id="{FC793276-923E-43DA-2B73-EB6493E47C77}"/>
              </a:ext>
            </a:extLst>
          </p:cNvPr>
          <p:cNvSpPr txBox="1"/>
          <p:nvPr/>
        </p:nvSpPr>
        <p:spPr>
          <a:xfrm>
            <a:off x="1129145" y="6470659"/>
            <a:ext cx="5748690" cy="369332"/>
          </a:xfrm>
          <a:prstGeom prst="rect">
            <a:avLst/>
          </a:prstGeom>
          <a:noFill/>
        </p:spPr>
        <p:txBody>
          <a:bodyPr wrap="none" rtlCol="0">
            <a:spAutoFit/>
          </a:bodyPr>
          <a:lstStyle/>
          <a:p>
            <a:r>
              <a:rPr lang="en-US" dirty="0">
                <a:solidFill>
                  <a:schemeClr val="bg1"/>
                </a:solidFill>
              </a:rPr>
              <a:t>https://</a:t>
            </a:r>
            <a:r>
              <a:rPr lang="en-US" dirty="0" err="1">
                <a:solidFill>
                  <a:schemeClr val="bg1"/>
                </a:solidFill>
              </a:rPr>
              <a:t>www.indiancountryecho.org</a:t>
            </a:r>
            <a:r>
              <a:rPr lang="en-US" dirty="0">
                <a:solidFill>
                  <a:schemeClr val="bg1"/>
                </a:solidFill>
              </a:rPr>
              <a:t>/</a:t>
            </a:r>
            <a:r>
              <a:rPr lang="en-US" dirty="0" err="1">
                <a:solidFill>
                  <a:schemeClr val="bg1"/>
                </a:solidFill>
              </a:rPr>
              <a:t>vaccinative</a:t>
            </a:r>
            <a:r>
              <a:rPr lang="en-US" dirty="0">
                <a:solidFill>
                  <a:schemeClr val="bg1"/>
                </a:solidFill>
              </a:rPr>
              <a:t>/</a:t>
            </a:r>
          </a:p>
        </p:txBody>
      </p:sp>
    </p:spTree>
    <p:extLst>
      <p:ext uri="{BB962C8B-B14F-4D97-AF65-F5344CB8AC3E}">
        <p14:creationId xmlns:p14="http://schemas.microsoft.com/office/powerpoint/2010/main" val="3019484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115131-E536-0F46-A4FA-F0FCC0A429E1}"/>
              </a:ext>
            </a:extLst>
          </p:cNvPr>
          <p:cNvSpPr>
            <a:spLocks noGrp="1"/>
          </p:cNvSpPr>
          <p:nvPr>
            <p:ph type="pic" sz="quarter" idx="10"/>
          </p:nvPr>
        </p:nvSpPr>
        <p:spPr/>
        <p:txBody>
          <a:bodyPr>
            <a:normAutofit fontScale="62500" lnSpcReduction="20000"/>
          </a:bodyPr>
          <a:lstStyle/>
          <a:p>
            <a:endParaRPr lang="en-US"/>
          </a:p>
        </p:txBody>
      </p:sp>
      <p:pic>
        <p:nvPicPr>
          <p:cNvPr id="5" name="Picture 4">
            <a:extLst>
              <a:ext uri="{FF2B5EF4-FFF2-40B4-BE49-F238E27FC236}">
                <a16:creationId xmlns:a16="http://schemas.microsoft.com/office/drawing/2014/main" id="{BC254C24-473E-FBE9-1320-8EB1D4B3D4B0}"/>
              </a:ext>
            </a:extLst>
          </p:cNvPr>
          <p:cNvPicPr>
            <a:picLocks noChangeAspect="1"/>
          </p:cNvPicPr>
          <p:nvPr/>
        </p:nvPicPr>
        <p:blipFill>
          <a:blip r:embed="rId3"/>
          <a:stretch>
            <a:fillRect/>
          </a:stretch>
        </p:blipFill>
        <p:spPr>
          <a:xfrm>
            <a:off x="0" y="0"/>
            <a:ext cx="4628346" cy="3672123"/>
          </a:xfrm>
          <a:prstGeom prst="rect">
            <a:avLst/>
          </a:prstGeom>
        </p:spPr>
      </p:pic>
      <p:pic>
        <p:nvPicPr>
          <p:cNvPr id="7" name="Picture 6">
            <a:extLst>
              <a:ext uri="{FF2B5EF4-FFF2-40B4-BE49-F238E27FC236}">
                <a16:creationId xmlns:a16="http://schemas.microsoft.com/office/drawing/2014/main" id="{4ED73D35-99BE-E94D-EBE3-9A522F5A4CA1}"/>
              </a:ext>
            </a:extLst>
          </p:cNvPr>
          <p:cNvPicPr>
            <a:picLocks noChangeAspect="1"/>
          </p:cNvPicPr>
          <p:nvPr/>
        </p:nvPicPr>
        <p:blipFill>
          <a:blip r:embed="rId4"/>
          <a:stretch>
            <a:fillRect/>
          </a:stretch>
        </p:blipFill>
        <p:spPr>
          <a:xfrm>
            <a:off x="7038109" y="3308385"/>
            <a:ext cx="5153891" cy="3549616"/>
          </a:xfrm>
          <a:prstGeom prst="rect">
            <a:avLst/>
          </a:prstGeom>
        </p:spPr>
      </p:pic>
      <p:pic>
        <p:nvPicPr>
          <p:cNvPr id="6" name="Picture 5">
            <a:extLst>
              <a:ext uri="{FF2B5EF4-FFF2-40B4-BE49-F238E27FC236}">
                <a16:creationId xmlns:a16="http://schemas.microsoft.com/office/drawing/2014/main" id="{5995A90B-E8E9-1AA2-303A-7963C0B8094E}"/>
              </a:ext>
            </a:extLst>
          </p:cNvPr>
          <p:cNvPicPr>
            <a:picLocks noChangeAspect="1"/>
          </p:cNvPicPr>
          <p:nvPr/>
        </p:nvPicPr>
        <p:blipFill>
          <a:blip r:embed="rId5"/>
          <a:stretch>
            <a:fillRect/>
          </a:stretch>
        </p:blipFill>
        <p:spPr>
          <a:xfrm>
            <a:off x="3183527" y="1746190"/>
            <a:ext cx="4976799" cy="3851865"/>
          </a:xfrm>
          <a:prstGeom prst="rect">
            <a:avLst/>
          </a:prstGeom>
        </p:spPr>
      </p:pic>
      <p:sp>
        <p:nvSpPr>
          <p:cNvPr id="2" name="TextBox 1">
            <a:extLst>
              <a:ext uri="{FF2B5EF4-FFF2-40B4-BE49-F238E27FC236}">
                <a16:creationId xmlns:a16="http://schemas.microsoft.com/office/drawing/2014/main" id="{BB05C384-AF00-B179-DB7E-9FEB067C64DD}"/>
              </a:ext>
            </a:extLst>
          </p:cNvPr>
          <p:cNvSpPr txBox="1"/>
          <p:nvPr/>
        </p:nvSpPr>
        <p:spPr>
          <a:xfrm>
            <a:off x="1129145" y="6470659"/>
            <a:ext cx="5748690" cy="369332"/>
          </a:xfrm>
          <a:prstGeom prst="rect">
            <a:avLst/>
          </a:prstGeom>
          <a:noFill/>
        </p:spPr>
        <p:txBody>
          <a:bodyPr wrap="none" rtlCol="0">
            <a:spAutoFit/>
          </a:bodyPr>
          <a:lstStyle/>
          <a:p>
            <a:r>
              <a:rPr lang="en-US" dirty="0">
                <a:solidFill>
                  <a:schemeClr val="bg1"/>
                </a:solidFill>
              </a:rPr>
              <a:t>https://</a:t>
            </a:r>
            <a:r>
              <a:rPr lang="en-US" dirty="0" err="1">
                <a:solidFill>
                  <a:schemeClr val="bg1"/>
                </a:solidFill>
              </a:rPr>
              <a:t>www.indiancountryecho.org</a:t>
            </a:r>
            <a:r>
              <a:rPr lang="en-US" dirty="0">
                <a:solidFill>
                  <a:schemeClr val="bg1"/>
                </a:solidFill>
              </a:rPr>
              <a:t>/</a:t>
            </a:r>
            <a:r>
              <a:rPr lang="en-US" dirty="0" err="1">
                <a:solidFill>
                  <a:schemeClr val="bg1"/>
                </a:solidFill>
              </a:rPr>
              <a:t>vaccinative</a:t>
            </a:r>
            <a:r>
              <a:rPr lang="en-US" dirty="0">
                <a:solidFill>
                  <a:schemeClr val="bg1"/>
                </a:solidFill>
              </a:rPr>
              <a:t>/</a:t>
            </a:r>
          </a:p>
        </p:txBody>
      </p:sp>
    </p:spTree>
    <p:extLst>
      <p:ext uri="{BB962C8B-B14F-4D97-AF65-F5344CB8AC3E}">
        <p14:creationId xmlns:p14="http://schemas.microsoft.com/office/powerpoint/2010/main" val="2257623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CFC03E-D41F-94B2-D687-4CB841DD9546}"/>
              </a:ext>
            </a:extLst>
          </p:cNvPr>
          <p:cNvSpPr>
            <a:spLocks noGrp="1"/>
          </p:cNvSpPr>
          <p:nvPr>
            <p:ph type="title"/>
          </p:nvPr>
        </p:nvSpPr>
        <p:spPr>
          <a:xfrm>
            <a:off x="5683348" y="535498"/>
            <a:ext cx="6508652" cy="1325563"/>
          </a:xfrm>
        </p:spPr>
        <p:txBody>
          <a:bodyPr/>
          <a:lstStyle/>
          <a:p>
            <a:r>
              <a:rPr lang="en-US" dirty="0"/>
              <a:t>Evaluating Maternal Immunization</a:t>
            </a:r>
          </a:p>
        </p:txBody>
      </p:sp>
      <p:sp>
        <p:nvSpPr>
          <p:cNvPr id="4" name="Text Placeholder 3">
            <a:extLst>
              <a:ext uri="{FF2B5EF4-FFF2-40B4-BE49-F238E27FC236}">
                <a16:creationId xmlns:a16="http://schemas.microsoft.com/office/drawing/2014/main" id="{18DEBB76-B3C2-C868-6068-5C0F1C7B4C8D}"/>
              </a:ext>
            </a:extLst>
          </p:cNvPr>
          <p:cNvSpPr>
            <a:spLocks noGrp="1"/>
          </p:cNvSpPr>
          <p:nvPr>
            <p:ph type="body" sz="quarter" idx="10"/>
          </p:nvPr>
        </p:nvSpPr>
        <p:spPr>
          <a:xfrm>
            <a:off x="5365240" y="1663700"/>
            <a:ext cx="6704363" cy="4658801"/>
          </a:xfrm>
        </p:spPr>
        <p:txBody>
          <a:bodyPr>
            <a:normAutofit/>
          </a:bodyPr>
          <a:lstStyle/>
          <a:p>
            <a:pPr marL="342900" marR="0" lvl="0" indent="-342900">
              <a:lnSpc>
                <a:spcPct val="115000"/>
              </a:lnSpc>
              <a:spcBef>
                <a:spcPts val="0"/>
              </a:spcBef>
              <a:spcAft>
                <a:spcPts val="0"/>
              </a:spcAft>
              <a:buFont typeface="Symbol" pitchFamily="2" charset="2"/>
              <a:buChar char=""/>
            </a:pPr>
            <a:r>
              <a:rPr lang="en-US" sz="1800" dirty="0">
                <a:effectLst/>
                <a:ea typeface="Tahoma" panose="020B0604030504040204" pitchFamily="34" charset="0"/>
                <a:cs typeface="Times New Roman" panose="02020603050405020304" pitchFamily="18" charset="0"/>
              </a:rPr>
              <a:t>Despite coverage that is higher than the national average, a large proportion of AI/AN women in the Southwest US still had questions and concerns about maternal immunization. </a:t>
            </a:r>
          </a:p>
          <a:p>
            <a:pPr marL="342900" marR="0" lvl="0" indent="-342900">
              <a:lnSpc>
                <a:spcPct val="115000"/>
              </a:lnSpc>
              <a:spcBef>
                <a:spcPts val="0"/>
              </a:spcBef>
              <a:spcAft>
                <a:spcPts val="0"/>
              </a:spcAft>
              <a:buFont typeface="Symbol" pitchFamily="2" charset="2"/>
              <a:buChar char=""/>
            </a:pPr>
            <a:r>
              <a:rPr lang="en-US" sz="1800" dirty="0">
                <a:effectLst/>
                <a:ea typeface="Tahoma" panose="020B0604030504040204" pitchFamily="34" charset="0"/>
                <a:cs typeface="Times New Roman" panose="02020603050405020304" pitchFamily="18" charset="0"/>
              </a:rPr>
              <a:t>While only a minority of providers (15%) expressed concerns about administering vaccines in pregnancy, this highlights an important audience for outreach and education. </a:t>
            </a:r>
          </a:p>
          <a:p>
            <a:pPr marL="342900" marR="0" lvl="0" indent="-342900">
              <a:lnSpc>
                <a:spcPct val="115000"/>
              </a:lnSpc>
              <a:spcBef>
                <a:spcPts val="0"/>
              </a:spcBef>
              <a:spcAft>
                <a:spcPts val="1000"/>
              </a:spcAft>
              <a:buFont typeface="Symbol" pitchFamily="2" charset="2"/>
              <a:buChar char=""/>
            </a:pPr>
            <a:r>
              <a:rPr lang="en-US" sz="1800" dirty="0">
                <a:effectLst/>
                <a:ea typeface="Tahoma" panose="020B0604030504040204" pitchFamily="34" charset="0"/>
                <a:cs typeface="Times New Roman" panose="02020603050405020304" pitchFamily="18" charset="0"/>
              </a:rPr>
              <a:t>Mobile phone-based communication appears to be both feasible and highly desirable among both patients and provider; women expressed interest in an informational app for pregnancy-related information.  </a:t>
            </a:r>
          </a:p>
          <a:p>
            <a:endParaRPr lang="en-US" dirty="0"/>
          </a:p>
        </p:txBody>
      </p:sp>
      <p:pic>
        <p:nvPicPr>
          <p:cNvPr id="8" name="Picture Placeholder 7" descr="A poster of a pregnant person&#10;&#10;Description automatically generated">
            <a:extLst>
              <a:ext uri="{FF2B5EF4-FFF2-40B4-BE49-F238E27FC236}">
                <a16:creationId xmlns:a16="http://schemas.microsoft.com/office/drawing/2014/main" id="{F631F9A0-84DA-D745-7C6C-363A15272E32}"/>
              </a:ext>
            </a:extLst>
          </p:cNvPr>
          <p:cNvPicPr>
            <a:picLocks noGrp="1" noChangeAspect="1"/>
          </p:cNvPicPr>
          <p:nvPr>
            <p:ph type="pic" sz="quarter" idx="11"/>
          </p:nvPr>
        </p:nvPicPr>
        <p:blipFill>
          <a:blip r:embed="rId3"/>
          <a:srcRect t="13643" b="13643"/>
          <a:stretch/>
        </p:blipFill>
        <p:spPr>
          <a:xfrm>
            <a:off x="122397" y="535498"/>
            <a:ext cx="5149516" cy="5787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663FB6F-37C2-1442-E433-67ED6813F201}"/>
              </a:ext>
            </a:extLst>
          </p:cNvPr>
          <p:cNvSpPr txBox="1"/>
          <p:nvPr/>
        </p:nvSpPr>
        <p:spPr>
          <a:xfrm>
            <a:off x="1129145" y="6470659"/>
            <a:ext cx="8472191" cy="369332"/>
          </a:xfrm>
          <a:prstGeom prst="rect">
            <a:avLst/>
          </a:prstGeom>
          <a:noFill/>
        </p:spPr>
        <p:txBody>
          <a:bodyPr wrap="none" rtlCol="0">
            <a:spAutoFit/>
          </a:bodyPr>
          <a:lstStyle/>
          <a:p>
            <a:r>
              <a:rPr lang="en-US" dirty="0">
                <a:solidFill>
                  <a:schemeClr val="bg1"/>
                </a:solidFill>
              </a:rPr>
              <a:t>https://cih.jhu.edu/programs/evaluating-maternal-immunization-study/</a:t>
            </a:r>
          </a:p>
        </p:txBody>
      </p:sp>
    </p:spTree>
    <p:extLst>
      <p:ext uri="{BB962C8B-B14F-4D97-AF65-F5344CB8AC3E}">
        <p14:creationId xmlns:p14="http://schemas.microsoft.com/office/powerpoint/2010/main" val="4098338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wearing traditional clothing&#10;&#10;Description automatically generated">
            <a:extLst>
              <a:ext uri="{FF2B5EF4-FFF2-40B4-BE49-F238E27FC236}">
                <a16:creationId xmlns:a16="http://schemas.microsoft.com/office/drawing/2014/main" id="{2E2C5350-BF10-BD77-4B0E-917CBC229AAB}"/>
              </a:ext>
            </a:extLst>
          </p:cNvPr>
          <p:cNvPicPr>
            <a:picLocks noGrp="1" noChangeAspect="1"/>
          </p:cNvPicPr>
          <p:nvPr>
            <p:ph type="pic" sz="quarter" idx="11"/>
          </p:nvPr>
        </p:nvPicPr>
        <p:blipFill>
          <a:blip r:embed="rId3"/>
          <a:srcRect l="1179" r="1179"/>
          <a:stretch/>
        </p:blipFill>
        <p:spPr>
          <a:xfrm>
            <a:off x="125148" y="531812"/>
            <a:ext cx="5156076" cy="5794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4F8CDCB7-0ED4-B8F4-DB8E-96A7BC2BF7DF}"/>
              </a:ext>
            </a:extLst>
          </p:cNvPr>
          <p:cNvSpPr>
            <a:spLocks noGrp="1"/>
          </p:cNvSpPr>
          <p:nvPr>
            <p:ph type="title"/>
          </p:nvPr>
        </p:nvSpPr>
        <p:spPr/>
        <p:txBody>
          <a:bodyPr/>
          <a:lstStyle/>
          <a:p>
            <a:r>
              <a:rPr lang="en-US" dirty="0"/>
              <a:t>Resources</a:t>
            </a:r>
          </a:p>
        </p:txBody>
      </p:sp>
      <p:sp>
        <p:nvSpPr>
          <p:cNvPr id="4" name="Text Placeholder 3">
            <a:extLst>
              <a:ext uri="{FF2B5EF4-FFF2-40B4-BE49-F238E27FC236}">
                <a16:creationId xmlns:a16="http://schemas.microsoft.com/office/drawing/2014/main" id="{24DBE6DE-CB66-C07D-46F3-592F20E642BE}"/>
              </a:ext>
            </a:extLst>
          </p:cNvPr>
          <p:cNvSpPr>
            <a:spLocks noGrp="1"/>
          </p:cNvSpPr>
          <p:nvPr>
            <p:ph type="body" sz="quarter" idx="10"/>
          </p:nvPr>
        </p:nvSpPr>
        <p:spPr>
          <a:xfrm>
            <a:off x="5364514" y="1988417"/>
            <a:ext cx="6591876" cy="4215534"/>
          </a:xfrm>
        </p:spPr>
        <p:txBody>
          <a:bodyPr vert="horz" lIns="91440" tIns="45720" rIns="91440" bIns="45720" rtlCol="0" anchor="t">
            <a:normAutofit/>
          </a:bodyPr>
          <a:lstStyle/>
          <a:p>
            <a:r>
              <a:rPr lang="en-US" dirty="0"/>
              <a:t>Standing orders</a:t>
            </a:r>
          </a:p>
          <a:p>
            <a:pPr lvl="1"/>
            <a:r>
              <a:rPr lang="en-US" sz="1600" dirty="0"/>
              <a:t>https://www.immunize.org/wp-content/uploads/catg.d/p3066.pdf</a:t>
            </a:r>
          </a:p>
          <a:p>
            <a:r>
              <a:rPr lang="en-US" dirty="0"/>
              <a:t>Center for Indigenous Health Resource Library</a:t>
            </a:r>
          </a:p>
          <a:p>
            <a:pPr lvl="1"/>
            <a:r>
              <a:rPr lang="en-US" sz="1600" dirty="0">
                <a:ea typeface="+mn-lt"/>
                <a:cs typeface="+mn-lt"/>
              </a:rPr>
              <a:t>https://cih.jhu.edu/knowledge-center/resources/</a:t>
            </a:r>
            <a:endParaRPr lang="en-US" sz="1600" dirty="0"/>
          </a:p>
          <a:p>
            <a:r>
              <a:rPr lang="en-US" dirty="0" err="1"/>
              <a:t>VacciNative</a:t>
            </a:r>
          </a:p>
          <a:p>
            <a:pPr lvl="1"/>
            <a:r>
              <a:rPr lang="en-US" sz="1600" dirty="0">
                <a:ea typeface="+mn-lt"/>
                <a:cs typeface="+mn-lt"/>
              </a:rPr>
              <a:t>https://www.indiancountryecho.org/vaccinative/</a:t>
            </a:r>
            <a:endParaRPr lang="en-US" sz="1600" dirty="0"/>
          </a:p>
          <a:p>
            <a:r>
              <a:rPr lang="en-US" dirty="0"/>
              <a:t>U.S. Centers for Disease Control and Prevention</a:t>
            </a:r>
          </a:p>
          <a:p>
            <a:pPr lvl="1"/>
            <a:r>
              <a:rPr lang="en-US" sz="1600" dirty="0">
                <a:ea typeface="+mn-lt"/>
                <a:cs typeface="+mn-lt"/>
              </a:rPr>
              <a:t>https://www.cdc.gov/vaccines/index.html</a:t>
            </a:r>
            <a:endParaRPr lang="en-US" sz="1600" dirty="0"/>
          </a:p>
        </p:txBody>
      </p:sp>
    </p:spTree>
    <p:extLst>
      <p:ext uri="{BB962C8B-B14F-4D97-AF65-F5344CB8AC3E}">
        <p14:creationId xmlns:p14="http://schemas.microsoft.com/office/powerpoint/2010/main" val="1340790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5641F-3CAE-CF97-9436-6E225A43B600}"/>
              </a:ext>
            </a:extLst>
          </p:cNvPr>
          <p:cNvSpPr>
            <a:spLocks noGrp="1"/>
          </p:cNvSpPr>
          <p:nvPr>
            <p:ph type="title"/>
          </p:nvPr>
        </p:nvSpPr>
        <p:spPr>
          <a:xfrm>
            <a:off x="292100" y="762320"/>
            <a:ext cx="11581033" cy="649288"/>
          </a:xfrm>
        </p:spPr>
        <p:txBody>
          <a:bodyPr/>
          <a:lstStyle/>
          <a:p>
            <a:r>
              <a:rPr lang="en-US" dirty="0"/>
              <a:t>References</a:t>
            </a:r>
          </a:p>
        </p:txBody>
      </p:sp>
      <p:sp>
        <p:nvSpPr>
          <p:cNvPr id="4" name="Text Placeholder 3">
            <a:extLst>
              <a:ext uri="{FF2B5EF4-FFF2-40B4-BE49-F238E27FC236}">
                <a16:creationId xmlns:a16="http://schemas.microsoft.com/office/drawing/2014/main" id="{2BD14C1E-0005-D6F8-5E0E-4B02D174FE0D}"/>
              </a:ext>
            </a:extLst>
          </p:cNvPr>
          <p:cNvSpPr>
            <a:spLocks noGrp="1"/>
          </p:cNvSpPr>
          <p:nvPr>
            <p:ph type="body" sz="quarter" idx="10"/>
          </p:nvPr>
        </p:nvSpPr>
        <p:spPr>
          <a:xfrm>
            <a:off x="139700" y="1425576"/>
            <a:ext cx="11733563" cy="4778375"/>
          </a:xfrm>
        </p:spPr>
        <p:txBody>
          <a:bodyPr vert="horz" lIns="91440" tIns="45720" rIns="91440" bIns="45720" rtlCol="0" anchor="t">
            <a:normAutofit lnSpcReduction="10000"/>
          </a:bodyPr>
          <a:lstStyle/>
          <a:p>
            <a:r>
              <a:rPr lang="en-US" sz="1400" b="0" i="0" dirty="0">
                <a:effectLst/>
                <a:highlight>
                  <a:srgbClr val="FFFFFF"/>
                </a:highlight>
              </a:rPr>
              <a:t>Baker HA, </a:t>
            </a:r>
            <a:r>
              <a:rPr lang="en-US" sz="1400" b="0" i="0" dirty="0" err="1">
                <a:effectLst/>
                <a:highlight>
                  <a:srgbClr val="FFFFFF"/>
                </a:highlight>
              </a:rPr>
              <a:t>Klunk</a:t>
            </a:r>
            <a:r>
              <a:rPr lang="en-US" sz="1400" b="0" i="0" dirty="0">
                <a:effectLst/>
                <a:highlight>
                  <a:srgbClr val="FFFFFF"/>
                </a:highlight>
              </a:rPr>
              <a:t> A, </a:t>
            </a:r>
            <a:r>
              <a:rPr lang="en-US" sz="1400" b="0" i="0" dirty="0" err="1">
                <a:effectLst/>
                <a:highlight>
                  <a:srgbClr val="FFFFFF"/>
                </a:highlight>
              </a:rPr>
              <a:t>Calac</a:t>
            </a:r>
            <a:r>
              <a:rPr lang="en-US" sz="1400" b="0" i="0" dirty="0">
                <a:effectLst/>
                <a:highlight>
                  <a:srgbClr val="FFFFFF"/>
                </a:highlight>
              </a:rPr>
              <a:t> AJ, </a:t>
            </a:r>
            <a:r>
              <a:rPr lang="en-US" sz="1400" b="0" i="0" dirty="0" err="1">
                <a:effectLst/>
                <a:highlight>
                  <a:srgbClr val="FFFFFF"/>
                </a:highlight>
              </a:rPr>
              <a:t>Livermont</a:t>
            </a:r>
            <a:r>
              <a:rPr lang="en-US" sz="1400" b="0" i="0" dirty="0">
                <a:effectLst/>
                <a:highlight>
                  <a:srgbClr val="FFFFFF"/>
                </a:highlight>
              </a:rPr>
              <a:t> T, Bell S. Improving Indian Health Service Vaccination Campaigns Across the Full Spectrum of Age, Clinical, and Public Health Settings. Am J Public Health. 2023 Aug;113(8):849-851. </a:t>
            </a:r>
            <a:r>
              <a:rPr lang="en-US" sz="1400" b="0" i="0" dirty="0" err="1">
                <a:effectLst/>
                <a:highlight>
                  <a:srgbClr val="FFFFFF"/>
                </a:highlight>
              </a:rPr>
              <a:t>doi</a:t>
            </a:r>
            <a:r>
              <a:rPr lang="en-US" sz="1400" b="0" i="0" dirty="0">
                <a:effectLst/>
                <a:highlight>
                  <a:srgbClr val="FFFFFF"/>
                </a:highlight>
              </a:rPr>
              <a:t>: 10.2105/AJPH.2023.307349. PMID: 37406265; PMCID: PMC10323853.</a:t>
            </a:r>
          </a:p>
          <a:p>
            <a:r>
              <a:rPr lang="en-US" sz="1400" dirty="0" err="1">
                <a:ea typeface="+mn-lt"/>
                <a:cs typeface="+mn-lt"/>
              </a:rPr>
              <a:t>Cataldi</a:t>
            </a:r>
            <a:r>
              <a:rPr lang="en-US" sz="1400" dirty="0">
                <a:ea typeface="+mn-lt"/>
                <a:cs typeface="+mn-lt"/>
              </a:rPr>
              <a:t>, J.R., Kerns, M.E., O’Leary, S.T. (2020). Evidence-based strategies to increase vaccination uptake: a review. Current Opinion Pediatrics, 32, 151-159. doi:10.1097/MOP.0000000000000843</a:t>
            </a:r>
          </a:p>
          <a:p>
            <a:r>
              <a:rPr lang="en-US" sz="1400" dirty="0">
                <a:ea typeface="+mn-lt"/>
                <a:cs typeface="+mn-lt"/>
              </a:rPr>
              <a:t>Ellenwood, R., Boyd, A. D., &amp; </a:t>
            </a:r>
            <a:r>
              <a:rPr lang="en-US" sz="1400" dirty="0" err="1">
                <a:ea typeface="+mn-lt"/>
                <a:cs typeface="+mn-lt"/>
              </a:rPr>
              <a:t>Higheagle</a:t>
            </a:r>
            <a:r>
              <a:rPr lang="en-US" sz="1400" dirty="0">
                <a:ea typeface="+mn-lt"/>
                <a:cs typeface="+mn-lt"/>
              </a:rPr>
              <a:t> Strong, Z. (2023). Communication and Perspectives About COVID-19 and Vaccinations Among Native Americans. Science Communication, 45(2), 172-194. https://doi.org/10.1177/10755470221151184</a:t>
            </a:r>
            <a:endParaRPr lang="en-US" sz="1400" dirty="0"/>
          </a:p>
          <a:p>
            <a:r>
              <a:rPr lang="en-US" sz="1400" dirty="0"/>
              <a:t>Evaluating maternal immunization study. Johns Hopkins Center for Indigenous Health. (2023, March 16). https://cih.jhu.edu/programs/evaluating-maternal-immunization-study</a:t>
            </a:r>
          </a:p>
          <a:p>
            <a:r>
              <a:rPr lang="en-US" sz="1400" dirty="0"/>
              <a:t>Gonzalez, V.M., Stewart, T.J. (2024). COVID-19 Vaccine hesitancy among American Indian and Alaska Native college students: the roles of discrimination, historical trauma, and healthcare system distrust. Journal of Behavioral Medicine, 47, 123-124. doi:10.1007/s10865-023-00443-5</a:t>
            </a:r>
          </a:p>
          <a:p>
            <a:r>
              <a:rPr lang="en-US" sz="1400" dirty="0"/>
              <a:t>Immunize (2023, May 29). Using Standing Orders for Administering Vaccines: What You Should Know. https://www.immunize.org/wp-content/uploads/catg.d/p3066.pdf</a:t>
            </a:r>
          </a:p>
          <a:p>
            <a:r>
              <a:rPr lang="en-US" sz="1400" dirty="0"/>
              <a:t>Tan, L.J. (2018). A review of the key factors to improve immunization coverage rates: What can the clinician do? Vaccine, 36, 5373-5378. http://dx.doi.org/10.1016/j.vaccine.2017.07.050</a:t>
            </a:r>
          </a:p>
          <a:p>
            <a:r>
              <a:rPr lang="en-US" sz="1400" dirty="0" err="1"/>
              <a:t>VacciNative</a:t>
            </a:r>
            <a:r>
              <a:rPr lang="en-US" sz="1400" dirty="0"/>
              <a:t>. (2024). Indian Country ECHO. https://www.indiancountryecho.org/vaccinative/</a:t>
            </a:r>
          </a:p>
          <a:p>
            <a:r>
              <a:rPr lang="en-US" sz="1400" dirty="0"/>
              <a:t>Vaccines and Immunizations. (2024, August 10). U.S. Centers for Disease Control and Prevention. </a:t>
            </a:r>
            <a:r>
              <a:rPr lang="en-US" sz="1400" dirty="0">
                <a:ea typeface="+mn-lt"/>
                <a:cs typeface="+mn-lt"/>
              </a:rPr>
              <a:t>https://www.cdc.gov/vaccines/index.html</a:t>
            </a:r>
          </a:p>
          <a:p>
            <a:r>
              <a:rPr lang="en-US" sz="1400" dirty="0" err="1">
                <a:ea typeface="+mn-lt"/>
                <a:cs typeface="+mn-lt"/>
              </a:rPr>
              <a:t>Vafiadis</a:t>
            </a:r>
            <a:r>
              <a:rPr lang="en-US" sz="1400" dirty="0">
                <a:ea typeface="+mn-lt"/>
                <a:cs typeface="+mn-lt"/>
              </a:rPr>
              <a:t>, D. (2024, April 25). How Culturally Competent Strategies are Boosting Vaccine Uptake Among Urban Native Elders. National Council on Aging. https://www.ncoa.org/article/how-culturally-competent-strategies-are-boosting-vaccine-uptake-among-urban-native-elders</a:t>
            </a:r>
          </a:p>
          <a:p>
            <a:pPr marL="0" indent="0">
              <a:buNone/>
            </a:pPr>
            <a:endParaRPr lang="en-US" sz="1400" dirty="0"/>
          </a:p>
          <a:p>
            <a:endParaRPr lang="en-US" sz="1400" dirty="0"/>
          </a:p>
        </p:txBody>
      </p:sp>
    </p:spTree>
    <p:extLst>
      <p:ext uri="{BB962C8B-B14F-4D97-AF65-F5344CB8AC3E}">
        <p14:creationId xmlns:p14="http://schemas.microsoft.com/office/powerpoint/2010/main" val="178194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ith dark hair wearing a blue shirt and turquoise necklace&#10;&#10;Description automatically generated">
            <a:extLst>
              <a:ext uri="{FF2B5EF4-FFF2-40B4-BE49-F238E27FC236}">
                <a16:creationId xmlns:a16="http://schemas.microsoft.com/office/drawing/2014/main" id="{0A34A62B-9AF8-9C8A-96DB-FC29E980CB4A}"/>
              </a:ext>
            </a:extLst>
          </p:cNvPr>
          <p:cNvPicPr>
            <a:picLocks noGrp="1" noChangeAspect="1"/>
          </p:cNvPicPr>
          <p:nvPr>
            <p:ph type="pic" sz="quarter" idx="11"/>
          </p:nvPr>
        </p:nvPicPr>
        <p:blipFill>
          <a:blip r:embed="rId2"/>
          <a:srcRect l="23022" r="23022"/>
          <a:stretch/>
        </p:blipFill>
        <p:spPr>
          <a:xfrm>
            <a:off x="190500" y="1933575"/>
            <a:ext cx="2709863" cy="4029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BF95945E-A65B-FB2F-2AFE-EC7FE6B83C57}"/>
              </a:ext>
            </a:extLst>
          </p:cNvPr>
          <p:cNvSpPr>
            <a:spLocks noGrp="1"/>
          </p:cNvSpPr>
          <p:nvPr>
            <p:ph type="title"/>
          </p:nvPr>
        </p:nvSpPr>
        <p:spPr>
          <a:xfrm>
            <a:off x="3049906" y="609920"/>
            <a:ext cx="6508652" cy="1325563"/>
          </a:xfrm>
        </p:spPr>
        <p:txBody>
          <a:bodyPr/>
          <a:lstStyle/>
          <a:p>
            <a:pPr algn="ctr"/>
            <a:r>
              <a:rPr lang="en-US" dirty="0"/>
              <a:t>Welcome</a:t>
            </a:r>
          </a:p>
        </p:txBody>
      </p:sp>
      <p:sp>
        <p:nvSpPr>
          <p:cNvPr id="4" name="Text Placeholder 3">
            <a:extLst>
              <a:ext uri="{FF2B5EF4-FFF2-40B4-BE49-F238E27FC236}">
                <a16:creationId xmlns:a16="http://schemas.microsoft.com/office/drawing/2014/main" id="{A37BBC79-B0C7-A48F-5382-B7F85A9BA05C}"/>
              </a:ext>
            </a:extLst>
          </p:cNvPr>
          <p:cNvSpPr>
            <a:spLocks noGrp="1"/>
          </p:cNvSpPr>
          <p:nvPr>
            <p:ph type="body" sz="quarter" idx="10"/>
          </p:nvPr>
        </p:nvSpPr>
        <p:spPr>
          <a:xfrm>
            <a:off x="3049939" y="2273301"/>
            <a:ext cx="7661274" cy="3692525"/>
          </a:xfrm>
        </p:spPr>
        <p:txBody>
          <a:bodyPr vert="horz" lIns="91440" tIns="45720" rIns="91440" bIns="45720" rtlCol="0" anchor="t">
            <a:normAutofit/>
          </a:bodyPr>
          <a:lstStyle/>
          <a:p>
            <a:pPr marL="0" indent="0">
              <a:buNone/>
            </a:pPr>
            <a:r>
              <a:rPr lang="en-US" b="1" dirty="0"/>
              <a:t>Chelsea Kettering, DrPH, MPH </a:t>
            </a:r>
            <a:r>
              <a:rPr lang="en-US" i="1" dirty="0"/>
              <a:t>(Navajo)</a:t>
            </a:r>
            <a:endParaRPr lang="en-US" dirty="0"/>
          </a:p>
          <a:p>
            <a:pPr marL="0" indent="0">
              <a:buNone/>
            </a:pPr>
            <a:r>
              <a:rPr lang="en-US" dirty="0"/>
              <a:t>Associate Scientist</a:t>
            </a:r>
            <a:endParaRPr lang="en-US" b="1" dirty="0"/>
          </a:p>
          <a:p>
            <a:pPr marL="0" indent="0">
              <a:buNone/>
            </a:pPr>
            <a:r>
              <a:rPr lang="en-US" i="1" dirty="0"/>
              <a:t>Johns Hopkins Center for Indigenous Health</a:t>
            </a:r>
          </a:p>
          <a:p>
            <a:pPr marL="0" indent="0">
              <a:buNone/>
            </a:pPr>
            <a:endParaRPr lang="en-US" i="1" dirty="0"/>
          </a:p>
        </p:txBody>
      </p:sp>
    </p:spTree>
    <p:extLst>
      <p:ext uri="{BB962C8B-B14F-4D97-AF65-F5344CB8AC3E}">
        <p14:creationId xmlns:p14="http://schemas.microsoft.com/office/powerpoint/2010/main" val="298905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C3275-6938-81F2-3152-36644F0328ED}"/>
              </a:ext>
            </a:extLst>
          </p:cNvPr>
          <p:cNvSpPr>
            <a:spLocks noGrp="1"/>
          </p:cNvSpPr>
          <p:nvPr>
            <p:ph type="title"/>
          </p:nvPr>
        </p:nvSpPr>
        <p:spPr>
          <a:xfrm>
            <a:off x="360681" y="546420"/>
            <a:ext cx="6508652" cy="1325563"/>
          </a:xfrm>
        </p:spPr>
        <p:txBody>
          <a:bodyPr/>
          <a:lstStyle/>
          <a:p>
            <a:r>
              <a:rPr lang="en-US" dirty="0"/>
              <a:t>OBJECTIVES</a:t>
            </a:r>
          </a:p>
        </p:txBody>
      </p:sp>
      <p:sp>
        <p:nvSpPr>
          <p:cNvPr id="3" name="Subtitle 2">
            <a:extLst>
              <a:ext uri="{FF2B5EF4-FFF2-40B4-BE49-F238E27FC236}">
                <a16:creationId xmlns:a16="http://schemas.microsoft.com/office/drawing/2014/main" id="{1415E921-5ED7-035D-AF7B-0DAD69DD27C8}"/>
              </a:ext>
            </a:extLst>
          </p:cNvPr>
          <p:cNvSpPr>
            <a:spLocks noGrp="1"/>
          </p:cNvSpPr>
          <p:nvPr>
            <p:ph type="body" sz="quarter" idx="10"/>
          </p:nvPr>
        </p:nvSpPr>
        <p:spPr>
          <a:xfrm>
            <a:off x="627414" y="1871983"/>
            <a:ext cx="9989786" cy="3883025"/>
          </a:xfrm>
        </p:spPr>
        <p:txBody>
          <a:bodyPr>
            <a:normAutofit/>
          </a:bodyPr>
          <a:lstStyle/>
          <a:p>
            <a:r>
              <a:rPr lang="en-US" dirty="0"/>
              <a:t>Understand strategies and best practices associated with increasing vaccine uptake among American Indian/Alaska Native (AI/AN) communities</a:t>
            </a:r>
          </a:p>
          <a:p>
            <a:r>
              <a:rPr lang="en-US" dirty="0"/>
              <a:t>Understand how culturally competent messaging from trusted sources can increase vaccine uptake</a:t>
            </a:r>
          </a:p>
          <a:p>
            <a:r>
              <a:rPr lang="en-US" sz="2400" dirty="0"/>
              <a:t>Review vaccine education and resources that are currently available</a:t>
            </a:r>
          </a:p>
          <a:p>
            <a:endParaRPr lang="en-US" sz="2400" dirty="0"/>
          </a:p>
        </p:txBody>
      </p:sp>
      <p:pic>
        <p:nvPicPr>
          <p:cNvPr id="5" name="Picture 4" descr="Icon&#10;&#10;Description automatically generated">
            <a:extLst>
              <a:ext uri="{FF2B5EF4-FFF2-40B4-BE49-F238E27FC236}">
                <a16:creationId xmlns:a16="http://schemas.microsoft.com/office/drawing/2014/main" id="{C1F93F13-9C43-320C-0B77-1701D6C23EA8}"/>
              </a:ext>
            </a:extLst>
          </p:cNvPr>
          <p:cNvPicPr>
            <a:picLocks noChangeAspect="1"/>
          </p:cNvPicPr>
          <p:nvPr/>
        </p:nvPicPr>
        <p:blipFill>
          <a:blip r:embed="rId2"/>
          <a:stretch>
            <a:fillRect/>
          </a:stretch>
        </p:blipFill>
        <p:spPr>
          <a:xfrm>
            <a:off x="9753601" y="4099871"/>
            <a:ext cx="2179942" cy="2179942"/>
          </a:xfrm>
          <a:prstGeom prst="rect">
            <a:avLst/>
          </a:prstGeom>
        </p:spPr>
      </p:pic>
    </p:spTree>
    <p:extLst>
      <p:ext uri="{BB962C8B-B14F-4D97-AF65-F5344CB8AC3E}">
        <p14:creationId xmlns:p14="http://schemas.microsoft.com/office/powerpoint/2010/main" val="3849369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9E2C23-C497-1EC8-3A65-11291AE7B451}"/>
              </a:ext>
            </a:extLst>
          </p:cNvPr>
          <p:cNvSpPr>
            <a:spLocks noGrp="1"/>
          </p:cNvSpPr>
          <p:nvPr>
            <p:ph type="title"/>
          </p:nvPr>
        </p:nvSpPr>
        <p:spPr>
          <a:xfrm>
            <a:off x="482600" y="762320"/>
            <a:ext cx="11390533" cy="1325563"/>
          </a:xfrm>
        </p:spPr>
        <p:txBody>
          <a:bodyPr/>
          <a:lstStyle/>
          <a:p>
            <a:r>
              <a:rPr lang="en-US" dirty="0"/>
              <a:t>Vaccine hesitancy changes over time</a:t>
            </a:r>
          </a:p>
        </p:txBody>
      </p:sp>
      <p:sp>
        <p:nvSpPr>
          <p:cNvPr id="4" name="Text Placeholder 3">
            <a:extLst>
              <a:ext uri="{FF2B5EF4-FFF2-40B4-BE49-F238E27FC236}">
                <a16:creationId xmlns:a16="http://schemas.microsoft.com/office/drawing/2014/main" id="{644D93C4-CAD9-8A32-F3A1-B7247392203D}"/>
              </a:ext>
            </a:extLst>
          </p:cNvPr>
          <p:cNvSpPr>
            <a:spLocks noGrp="1"/>
          </p:cNvSpPr>
          <p:nvPr>
            <p:ph type="body" sz="quarter" idx="10"/>
          </p:nvPr>
        </p:nvSpPr>
        <p:spPr>
          <a:xfrm>
            <a:off x="482600" y="1859284"/>
            <a:ext cx="11390663" cy="4116068"/>
          </a:xfrm>
        </p:spPr>
        <p:txBody>
          <a:bodyPr/>
          <a:lstStyle/>
          <a:p>
            <a:r>
              <a:rPr lang="en-US" dirty="0"/>
              <a:t>New information and perceptions/fears can drive vaccine attitudes</a:t>
            </a:r>
          </a:p>
          <a:p>
            <a:pPr lvl="1"/>
            <a:r>
              <a:rPr lang="en-US" dirty="0"/>
              <a:t>Social media drivers</a:t>
            </a:r>
          </a:p>
          <a:p>
            <a:pPr lvl="1"/>
            <a:r>
              <a:rPr lang="en-US" dirty="0"/>
              <a:t>Political drivers</a:t>
            </a:r>
          </a:p>
          <a:p>
            <a:pPr lvl="1"/>
            <a:r>
              <a:rPr lang="en-US" dirty="0"/>
              <a:t>New diseases</a:t>
            </a:r>
          </a:p>
          <a:p>
            <a:pPr marL="457200" lvl="1" indent="0">
              <a:buNone/>
            </a:pPr>
            <a:endParaRPr lang="en-US" dirty="0"/>
          </a:p>
          <a:p>
            <a:r>
              <a:rPr lang="en-US" dirty="0"/>
              <a:t>We must understand sources of distrust for AI/AN populations</a:t>
            </a:r>
          </a:p>
          <a:p>
            <a:pPr lvl="1"/>
            <a:r>
              <a:rPr lang="en-US" dirty="0"/>
              <a:t>Colonization and historical trauma</a:t>
            </a:r>
          </a:p>
          <a:p>
            <a:pPr lvl="1"/>
            <a:r>
              <a:rPr lang="en-US" dirty="0"/>
              <a:t>Past unethical research with Native Nations</a:t>
            </a:r>
          </a:p>
          <a:p>
            <a:pPr lvl="1"/>
            <a:r>
              <a:rPr lang="en-US" dirty="0"/>
              <a:t>Ongoing systemic racism and disparities</a:t>
            </a:r>
          </a:p>
          <a:p>
            <a:pPr lvl="1"/>
            <a:endParaRPr lang="en-US" dirty="0"/>
          </a:p>
        </p:txBody>
      </p:sp>
    </p:spTree>
    <p:extLst>
      <p:ext uri="{BB962C8B-B14F-4D97-AF65-F5344CB8AC3E}">
        <p14:creationId xmlns:p14="http://schemas.microsoft.com/office/powerpoint/2010/main" val="1459985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Vaccine hesitancy can turn into vaccine confidence OR </a:t>
            </a:r>
            <a:r>
              <a:rPr lang="en-US" sz="2800"/>
              <a:t>vaccine refusal</a:t>
            </a:r>
            <a:endParaRPr lang="en-US" sz="2800" dirty="0"/>
          </a:p>
        </p:txBody>
      </p:sp>
      <p:sp>
        <p:nvSpPr>
          <p:cNvPr id="4" name="Oval 3"/>
          <p:cNvSpPr/>
          <p:nvPr/>
        </p:nvSpPr>
        <p:spPr>
          <a:xfrm>
            <a:off x="7682107" y="2342147"/>
            <a:ext cx="1535149" cy="1499082"/>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540423" y="3128210"/>
            <a:ext cx="2131200" cy="2107321"/>
          </a:xfrm>
          <a:prstGeom prst="ellipse">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stCxn id="5" idx="6"/>
            <a:endCxn id="4" idx="2"/>
          </p:cNvCxnSpPr>
          <p:nvPr/>
        </p:nvCxnSpPr>
        <p:spPr>
          <a:xfrm flipV="1">
            <a:off x="5671624" y="3091688"/>
            <a:ext cx="2010483" cy="1090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6"/>
          </p:cNvCxnSpPr>
          <p:nvPr/>
        </p:nvCxnSpPr>
        <p:spPr>
          <a:xfrm>
            <a:off x="5671623" y="4181871"/>
            <a:ext cx="2010482" cy="12729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540423" y="3656705"/>
            <a:ext cx="2131200" cy="923330"/>
          </a:xfrm>
          <a:prstGeom prst="rect">
            <a:avLst/>
          </a:prstGeom>
          <a:noFill/>
        </p:spPr>
        <p:txBody>
          <a:bodyPr wrap="square" rtlCol="0">
            <a:spAutoFit/>
          </a:bodyPr>
          <a:lstStyle/>
          <a:p>
            <a:pPr algn="ctr"/>
            <a:r>
              <a:rPr lang="en-US" dirty="0"/>
              <a:t>Vaccine concerns or questions </a:t>
            </a:r>
          </a:p>
        </p:txBody>
      </p:sp>
      <p:sp>
        <p:nvSpPr>
          <p:cNvPr id="15" name="TextBox 14"/>
          <p:cNvSpPr txBox="1"/>
          <p:nvPr/>
        </p:nvSpPr>
        <p:spPr>
          <a:xfrm>
            <a:off x="7726622" y="2752480"/>
            <a:ext cx="1465391" cy="646331"/>
          </a:xfrm>
          <a:prstGeom prst="rect">
            <a:avLst/>
          </a:prstGeom>
          <a:noFill/>
        </p:spPr>
        <p:txBody>
          <a:bodyPr wrap="square" rtlCol="0">
            <a:spAutoFit/>
          </a:bodyPr>
          <a:lstStyle/>
          <a:p>
            <a:pPr algn="ctr"/>
            <a:r>
              <a:rPr lang="en-US" dirty="0"/>
              <a:t>Vaccine confidence</a:t>
            </a:r>
          </a:p>
        </p:txBody>
      </p:sp>
      <p:sp>
        <p:nvSpPr>
          <p:cNvPr id="16" name="TextBox 15"/>
          <p:cNvSpPr txBox="1"/>
          <p:nvPr/>
        </p:nvSpPr>
        <p:spPr>
          <a:xfrm>
            <a:off x="7802823" y="5131627"/>
            <a:ext cx="1336430" cy="646331"/>
          </a:xfrm>
          <a:prstGeom prst="rect">
            <a:avLst/>
          </a:prstGeom>
          <a:noFill/>
        </p:spPr>
        <p:txBody>
          <a:bodyPr wrap="square" rtlCol="0">
            <a:spAutoFit/>
          </a:bodyPr>
          <a:lstStyle/>
          <a:p>
            <a:pPr algn="ctr"/>
            <a:r>
              <a:rPr lang="en-US"/>
              <a:t>Vaccine refusal</a:t>
            </a:r>
          </a:p>
        </p:txBody>
      </p:sp>
      <p:sp>
        <p:nvSpPr>
          <p:cNvPr id="18" name="Octagon 17"/>
          <p:cNvSpPr/>
          <p:nvPr/>
        </p:nvSpPr>
        <p:spPr>
          <a:xfrm>
            <a:off x="6405490" y="4579121"/>
            <a:ext cx="689317" cy="656411"/>
          </a:xfrm>
          <a:prstGeom prst="octagon">
            <a:avLst/>
          </a:prstGeom>
          <a:solidFill>
            <a:srgbClr val="C0000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405490" y="4738048"/>
            <a:ext cx="879499" cy="338554"/>
          </a:xfrm>
          <a:prstGeom prst="rect">
            <a:avLst/>
          </a:prstGeom>
          <a:noFill/>
        </p:spPr>
        <p:txBody>
          <a:bodyPr wrap="square" rtlCol="0">
            <a:spAutoFit/>
          </a:bodyPr>
          <a:lstStyle/>
          <a:p>
            <a:r>
              <a:rPr lang="en-US" sz="1600" b="1">
                <a:solidFill>
                  <a:schemeClr val="bg2"/>
                </a:solidFill>
              </a:rPr>
              <a:t>STOP</a:t>
            </a:r>
          </a:p>
        </p:txBody>
      </p:sp>
      <p:sp>
        <p:nvSpPr>
          <p:cNvPr id="20" name="TextBox 19"/>
          <p:cNvSpPr txBox="1"/>
          <p:nvPr/>
        </p:nvSpPr>
        <p:spPr>
          <a:xfrm>
            <a:off x="838200" y="1839663"/>
            <a:ext cx="5257800" cy="1200329"/>
          </a:xfrm>
          <a:prstGeom prst="rect">
            <a:avLst/>
          </a:prstGeom>
          <a:solidFill>
            <a:schemeClr val="bg2"/>
          </a:solidFill>
          <a:ln w="25400">
            <a:solidFill>
              <a:srgbClr val="92D050"/>
            </a:solidFill>
          </a:ln>
        </p:spPr>
        <p:txBody>
          <a:bodyPr wrap="square" rtlCol="0">
            <a:spAutoFit/>
          </a:bodyPr>
          <a:lstStyle/>
          <a:p>
            <a:r>
              <a:rPr lang="en-US" dirty="0"/>
              <a:t>Providers (MDs, RNs, Midwives, MAs, Pharmacists, CHRs, etc.) have a critical role of communicating with patients to turn vaccine </a:t>
            </a:r>
            <a:r>
              <a:rPr lang="en-US" b="1" dirty="0"/>
              <a:t>hesitancy</a:t>
            </a:r>
            <a:r>
              <a:rPr lang="en-US" dirty="0"/>
              <a:t> into vaccine </a:t>
            </a:r>
            <a:r>
              <a:rPr lang="en-US" b="1" dirty="0"/>
              <a:t>confidence</a:t>
            </a:r>
            <a:endParaRPr lang="en-US" dirty="0"/>
          </a:p>
        </p:txBody>
      </p:sp>
      <p:sp>
        <p:nvSpPr>
          <p:cNvPr id="26" name="Oval 25"/>
          <p:cNvSpPr/>
          <p:nvPr/>
        </p:nvSpPr>
        <p:spPr>
          <a:xfrm>
            <a:off x="7682106" y="4705251"/>
            <a:ext cx="1535149" cy="149908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643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baby&#10;&#10;Description automatically generated">
            <a:extLst>
              <a:ext uri="{FF2B5EF4-FFF2-40B4-BE49-F238E27FC236}">
                <a16:creationId xmlns:a16="http://schemas.microsoft.com/office/drawing/2014/main" id="{24DF99D9-399D-982F-F390-54F9AC1E4312}"/>
              </a:ext>
            </a:extLst>
          </p:cNvPr>
          <p:cNvPicPr>
            <a:picLocks noGrp="1" noChangeAspect="1"/>
          </p:cNvPicPr>
          <p:nvPr>
            <p:ph type="pic" sz="quarter" idx="11"/>
          </p:nvPr>
        </p:nvPicPr>
        <p:blipFill>
          <a:blip r:embed="rId3"/>
          <a:srcRect t="2490" b="2490"/>
          <a:stretch/>
        </p:blipFill>
        <p:spPr>
          <a:xfrm>
            <a:off x="-785444" y="466725"/>
            <a:ext cx="5271911" cy="5924551"/>
          </a:xfrm>
        </p:spPr>
      </p:pic>
      <p:sp>
        <p:nvSpPr>
          <p:cNvPr id="3" name="Title 2">
            <a:extLst>
              <a:ext uri="{FF2B5EF4-FFF2-40B4-BE49-F238E27FC236}">
                <a16:creationId xmlns:a16="http://schemas.microsoft.com/office/drawing/2014/main" id="{CF4EDEA9-BE67-AD06-EFA6-58EB30EC39F0}"/>
              </a:ext>
            </a:extLst>
          </p:cNvPr>
          <p:cNvSpPr>
            <a:spLocks noGrp="1"/>
          </p:cNvSpPr>
          <p:nvPr>
            <p:ph type="title"/>
          </p:nvPr>
        </p:nvSpPr>
        <p:spPr>
          <a:xfrm>
            <a:off x="4696266" y="633366"/>
            <a:ext cx="6508652" cy="1325563"/>
          </a:xfrm>
        </p:spPr>
        <p:txBody>
          <a:bodyPr/>
          <a:lstStyle/>
          <a:p>
            <a:r>
              <a:rPr lang="en-US" dirty="0"/>
              <a:t>Best Practices for Improving Vaccine Uptake</a:t>
            </a:r>
          </a:p>
        </p:txBody>
      </p:sp>
      <p:sp>
        <p:nvSpPr>
          <p:cNvPr id="4" name="Text Placeholder 3">
            <a:extLst>
              <a:ext uri="{FF2B5EF4-FFF2-40B4-BE49-F238E27FC236}">
                <a16:creationId xmlns:a16="http://schemas.microsoft.com/office/drawing/2014/main" id="{60BEA91C-4F6B-BB68-1344-221E4BF7978E}"/>
              </a:ext>
            </a:extLst>
          </p:cNvPr>
          <p:cNvSpPr>
            <a:spLocks noGrp="1"/>
          </p:cNvSpPr>
          <p:nvPr>
            <p:ph type="body" sz="quarter" idx="10"/>
          </p:nvPr>
        </p:nvSpPr>
        <p:spPr>
          <a:xfrm>
            <a:off x="4203930" y="2120900"/>
            <a:ext cx="7669333" cy="4083051"/>
          </a:xfrm>
        </p:spPr>
        <p:txBody>
          <a:bodyPr vert="horz" lIns="91440" tIns="45720" rIns="91440" bIns="45720" rtlCol="0" anchor="t">
            <a:normAutofit/>
          </a:bodyPr>
          <a:lstStyle/>
          <a:p>
            <a:r>
              <a:rPr lang="en-US" dirty="0">
                <a:ea typeface="+mn-lt"/>
                <a:cs typeface="+mn-lt"/>
              </a:rPr>
              <a:t>Patient screening at each visit</a:t>
            </a:r>
          </a:p>
          <a:p>
            <a:r>
              <a:rPr lang="en-US" dirty="0">
                <a:ea typeface="+mn-lt"/>
                <a:cs typeface="+mn-lt"/>
              </a:rPr>
              <a:t>Standing orders </a:t>
            </a:r>
          </a:p>
          <a:p>
            <a:pPr lvl="1"/>
            <a:r>
              <a:rPr lang="en-US" b="0" i="0" dirty="0">
                <a:effectLst/>
                <a:highlight>
                  <a:srgbClr val="FFFFFF"/>
                </a:highlight>
                <a:latin typeface="Montserrat" pitchFamily="2" charset="77"/>
              </a:rPr>
              <a:t>Standing orders are the most consistently effective means for increasing vaccination rates and reducing missed opportunities for vaccination.</a:t>
            </a:r>
            <a:endParaRPr lang="en-US" dirty="0">
              <a:latin typeface="Montserrat" pitchFamily="2" charset="77"/>
              <a:ea typeface="+mn-lt"/>
              <a:cs typeface="+mn-lt"/>
            </a:endParaRPr>
          </a:p>
          <a:p>
            <a:r>
              <a:rPr lang="en-US" dirty="0">
                <a:ea typeface="+mn-lt"/>
                <a:cs typeface="+mn-lt"/>
              </a:rPr>
              <a:t>Reminder letters/phone calls</a:t>
            </a:r>
          </a:p>
          <a:p>
            <a:r>
              <a:rPr lang="en-US" dirty="0">
                <a:ea typeface="+mn-lt"/>
                <a:cs typeface="+mn-lt"/>
              </a:rPr>
              <a:t>Strong provider recommendation </a:t>
            </a:r>
          </a:p>
          <a:p>
            <a:pPr lvl="1"/>
            <a:r>
              <a:rPr lang="en-US" dirty="0">
                <a:ea typeface="+mn-lt"/>
                <a:cs typeface="+mn-lt"/>
              </a:rPr>
              <a:t>Presumptive recommendation</a:t>
            </a:r>
          </a:p>
          <a:p>
            <a:r>
              <a:rPr lang="en-US" dirty="0"/>
              <a:t>Improved access</a:t>
            </a:r>
          </a:p>
          <a:p>
            <a:pPr lvl="1"/>
            <a:r>
              <a:rPr lang="en-US" dirty="0"/>
              <a:t>Extended vaccine clinic hours</a:t>
            </a:r>
          </a:p>
          <a:p>
            <a:pPr lvl="1"/>
            <a:r>
              <a:rPr lang="en-US" dirty="0"/>
              <a:t>Outreach/drive through events in the community</a:t>
            </a:r>
          </a:p>
        </p:txBody>
      </p:sp>
    </p:spTree>
    <p:extLst>
      <p:ext uri="{BB962C8B-B14F-4D97-AF65-F5344CB8AC3E}">
        <p14:creationId xmlns:p14="http://schemas.microsoft.com/office/powerpoint/2010/main" val="472413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9300" y="583762"/>
            <a:ext cx="8928100" cy="1325563"/>
          </a:xfrm>
        </p:spPr>
        <p:txBody>
          <a:bodyPr/>
          <a:lstStyle/>
          <a:p>
            <a:r>
              <a:rPr lang="en-US" sz="2800" dirty="0"/>
              <a:t>How should we communicate about vaccines?</a:t>
            </a:r>
          </a:p>
        </p:txBody>
      </p:sp>
      <p:sp>
        <p:nvSpPr>
          <p:cNvPr id="3" name="Content Placeholder 2"/>
          <p:cNvSpPr>
            <a:spLocks noGrp="1"/>
          </p:cNvSpPr>
          <p:nvPr>
            <p:ph idx="1"/>
          </p:nvPr>
        </p:nvSpPr>
        <p:spPr>
          <a:xfrm>
            <a:off x="3111500" y="1922900"/>
            <a:ext cx="8928100" cy="4351338"/>
          </a:xfrm>
        </p:spPr>
        <p:txBody>
          <a:bodyPr vert="horz" lIns="91440" tIns="45720" rIns="91440" bIns="45720" rtlCol="0" anchor="t">
            <a:normAutofit/>
          </a:bodyPr>
          <a:lstStyle/>
          <a:p>
            <a:r>
              <a:rPr lang="en-US" sz="1800" b="1" dirty="0"/>
              <a:t>Trust</a:t>
            </a:r>
            <a:r>
              <a:rPr lang="en-US" sz="1800" dirty="0"/>
              <a:t>: Communicate to build, maintain, and restore trust between patients and providers; be present in the community, be consistent, and practice humility </a:t>
            </a:r>
          </a:p>
          <a:p>
            <a:pPr lvl="1"/>
            <a:r>
              <a:rPr lang="en-US" sz="1600" u="sng" dirty="0"/>
              <a:t>This includes communication regarding side effects</a:t>
            </a:r>
          </a:p>
          <a:p>
            <a:pPr lvl="1"/>
            <a:endParaRPr lang="en-US" sz="1800" dirty="0"/>
          </a:p>
          <a:p>
            <a:r>
              <a:rPr lang="en-US" sz="1800" b="1" dirty="0"/>
              <a:t>Announce early</a:t>
            </a:r>
            <a:r>
              <a:rPr lang="en-US" sz="1800" dirty="0"/>
              <a:t>: Proactive communication so patients know what to expect (e.g., early in pregnancy, 2 week well child appointment)</a:t>
            </a:r>
          </a:p>
          <a:p>
            <a:pPr marL="0" indent="0">
              <a:buNone/>
            </a:pPr>
            <a:endParaRPr lang="en-US" sz="1800" dirty="0"/>
          </a:p>
          <a:p>
            <a:r>
              <a:rPr lang="en-US" sz="1800" b="1" dirty="0"/>
              <a:t>Transparency</a:t>
            </a:r>
            <a:r>
              <a:rPr lang="en-US" sz="1800" dirty="0"/>
              <a:t>: Maintaining trust requires ongoing transparency including timely and complete information</a:t>
            </a:r>
          </a:p>
          <a:p>
            <a:pPr marL="0" indent="0">
              <a:buNone/>
            </a:pPr>
            <a:endParaRPr lang="en-US" sz="1800" dirty="0"/>
          </a:p>
          <a:p>
            <a:r>
              <a:rPr lang="en-US" sz="1800" b="1" dirty="0"/>
              <a:t>Listening</a:t>
            </a:r>
            <a:r>
              <a:rPr lang="en-US" sz="1800" dirty="0"/>
              <a:t>: Understanding public risk perceptions, views, and concerns is critical to effective communication</a:t>
            </a:r>
          </a:p>
          <a:p>
            <a:pPr lvl="1"/>
            <a:r>
              <a:rPr lang="en-US" sz="1600" dirty="0">
                <a:cs typeface="Arial"/>
              </a:rPr>
              <a:t>Work with the community to promote messaging and communication strategies that come from and are led by them</a:t>
            </a:r>
          </a:p>
          <a:p>
            <a:endParaRPr lang="en-US" sz="1800" dirty="0">
              <a:cs typeface="Arial"/>
            </a:endParaRPr>
          </a:p>
        </p:txBody>
      </p:sp>
      <p:sp>
        <p:nvSpPr>
          <p:cNvPr id="4" name="Google Shape;203;p40"/>
          <p:cNvSpPr txBox="1"/>
          <p:nvPr/>
        </p:nvSpPr>
        <p:spPr>
          <a:xfrm>
            <a:off x="1524000" y="6416700"/>
            <a:ext cx="8051700" cy="441300"/>
          </a:xfrm>
          <a:prstGeom prst="rect">
            <a:avLst/>
          </a:prstGeom>
          <a:noFill/>
          <a:ln>
            <a:noFill/>
          </a:ln>
        </p:spPr>
        <p:txBody>
          <a:bodyPr spcFirstLastPara="1" wrap="square" lIns="91425" tIns="91425" rIns="91425" bIns="91425" anchor="t" anchorCtr="0">
            <a:noAutofit/>
          </a:bodyPr>
          <a:lstStyle/>
          <a:p>
            <a:r>
              <a:rPr lang="en" sz="1200" dirty="0">
                <a:solidFill>
                  <a:srgbClr val="FFFFFF"/>
                </a:solidFill>
                <a:latin typeface="Average"/>
                <a:ea typeface="Average"/>
                <a:cs typeface="Average"/>
                <a:sym typeface="Average"/>
              </a:rPr>
              <a:t>World Health Organization Outbreak Communication Planning Guide, 2008</a:t>
            </a:r>
            <a:endParaRPr sz="1200" dirty="0">
              <a:solidFill>
                <a:srgbClr val="FFFFFF"/>
              </a:solidFill>
              <a:latin typeface="Average"/>
              <a:ea typeface="Average"/>
              <a:cs typeface="Average"/>
              <a:sym typeface="Average"/>
            </a:endParaRPr>
          </a:p>
        </p:txBody>
      </p:sp>
      <p:pic>
        <p:nvPicPr>
          <p:cNvPr id="5" name="Picture Placeholder 4" descr="A person in an orange dress&#10;&#10;Description automatically generated">
            <a:extLst>
              <a:ext uri="{FF2B5EF4-FFF2-40B4-BE49-F238E27FC236}">
                <a16:creationId xmlns:a16="http://schemas.microsoft.com/office/drawing/2014/main" id="{3910BECD-87E6-148F-3ECE-DBD44483DD03}"/>
              </a:ext>
            </a:extLst>
          </p:cNvPr>
          <p:cNvPicPr>
            <a:picLocks noChangeAspect="1"/>
          </p:cNvPicPr>
          <p:nvPr/>
        </p:nvPicPr>
        <p:blipFill rotWithShape="1">
          <a:blip r:embed="rId3"/>
          <a:srcRect l="24972" r="41889"/>
          <a:stretch/>
        </p:blipFill>
        <p:spPr>
          <a:xfrm>
            <a:off x="2311" y="466725"/>
            <a:ext cx="3490189" cy="5924551"/>
          </a:xfrm>
          <a:custGeom>
            <a:avLst/>
            <a:gdLst>
              <a:gd name="connsiteX0" fmla="*/ 0 w 3953933"/>
              <a:gd name="connsiteY0" fmla="*/ 0 h 5924551"/>
              <a:gd name="connsiteX1" fmla="*/ 3953933 w 3953933"/>
              <a:gd name="connsiteY1" fmla="*/ 0 h 5924551"/>
              <a:gd name="connsiteX2" fmla="*/ 3141250 w 3953933"/>
              <a:gd name="connsiteY2" fmla="*/ 3646645 h 5924551"/>
              <a:gd name="connsiteX3" fmla="*/ 2628900 w 3953933"/>
              <a:gd name="connsiteY3" fmla="*/ 5924551 h 5924551"/>
              <a:gd name="connsiteX4" fmla="*/ 0 w 3953933"/>
              <a:gd name="connsiteY4" fmla="*/ 5924551 h 592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933" h="5924551">
                <a:moveTo>
                  <a:pt x="0" y="0"/>
                </a:moveTo>
                <a:lnTo>
                  <a:pt x="3953933" y="0"/>
                </a:lnTo>
                <a:lnTo>
                  <a:pt x="3141250" y="3646645"/>
                </a:lnTo>
                <a:lnTo>
                  <a:pt x="2628900" y="5924551"/>
                </a:lnTo>
                <a:lnTo>
                  <a:pt x="0" y="5924551"/>
                </a:lnTo>
                <a:close/>
              </a:path>
            </a:pathLst>
          </a:custGeom>
        </p:spPr>
      </p:pic>
    </p:spTree>
    <p:extLst>
      <p:ext uri="{BB962C8B-B14F-4D97-AF65-F5344CB8AC3E}">
        <p14:creationId xmlns:p14="http://schemas.microsoft.com/office/powerpoint/2010/main" val="2339036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should we communicate to increase trust?</a:t>
            </a:r>
          </a:p>
        </p:txBody>
      </p:sp>
      <p:sp>
        <p:nvSpPr>
          <p:cNvPr id="3" name="Content Placeholder 2"/>
          <p:cNvSpPr>
            <a:spLocks noGrp="1"/>
          </p:cNvSpPr>
          <p:nvPr>
            <p:ph idx="1"/>
          </p:nvPr>
        </p:nvSpPr>
        <p:spPr/>
        <p:txBody>
          <a:bodyPr/>
          <a:lstStyle/>
          <a:p>
            <a:r>
              <a:rPr lang="en-US" sz="2000" b="1" dirty="0"/>
              <a:t>Don’t correct misperceptions</a:t>
            </a:r>
            <a:r>
              <a:rPr lang="en-US" sz="2000" dirty="0"/>
              <a:t>: The instinctive response to vaccine-related misinformation is to provide correct information, but this can backfire – called the boomerang effect.</a:t>
            </a:r>
          </a:p>
          <a:p>
            <a:r>
              <a:rPr lang="en-US" sz="2000" b="1" dirty="0"/>
              <a:t>Focus on the disease</a:t>
            </a:r>
            <a:r>
              <a:rPr lang="en-US" sz="2000" dirty="0"/>
              <a:t>: Pivot the conversation to the disease itself</a:t>
            </a:r>
          </a:p>
          <a:p>
            <a:r>
              <a:rPr lang="en-US" sz="2000" b="1" dirty="0"/>
              <a:t>Use nudges/defaults</a:t>
            </a:r>
            <a:r>
              <a:rPr lang="en-US" sz="2000" dirty="0"/>
              <a:t>: apply presumptive communication </a:t>
            </a:r>
          </a:p>
          <a:p>
            <a:r>
              <a:rPr lang="en-US" sz="2000" dirty="0"/>
              <a:t>Build trust through </a:t>
            </a:r>
            <a:r>
              <a:rPr lang="en-US" sz="2000" b="1" dirty="0"/>
              <a:t>empathy </a:t>
            </a:r>
          </a:p>
          <a:p>
            <a:endParaRPr lang="en-US" sz="2000" dirty="0"/>
          </a:p>
        </p:txBody>
      </p:sp>
      <p:pic>
        <p:nvPicPr>
          <p:cNvPr id="4" name="Picture 3">
            <a:extLst>
              <a:ext uri="{FF2B5EF4-FFF2-40B4-BE49-F238E27FC236}">
                <a16:creationId xmlns:a16="http://schemas.microsoft.com/office/drawing/2014/main" id="{099D475E-2699-054B-A9B5-B6CFF2B9B6C5}"/>
              </a:ext>
            </a:extLst>
          </p:cNvPr>
          <p:cNvPicPr>
            <a:picLocks noChangeAspect="1"/>
          </p:cNvPicPr>
          <p:nvPr/>
        </p:nvPicPr>
        <p:blipFill rotWithShape="1">
          <a:blip r:embed="rId3"/>
          <a:srcRect l="6429" t="22653" r="36187" b="22529"/>
          <a:stretch/>
        </p:blipFill>
        <p:spPr>
          <a:xfrm>
            <a:off x="3455037" y="4021571"/>
            <a:ext cx="4449120" cy="2387600"/>
          </a:xfrm>
          <a:prstGeom prst="rect">
            <a:avLst/>
          </a:prstGeom>
        </p:spPr>
      </p:pic>
    </p:spTree>
    <p:extLst>
      <p:ext uri="{BB962C8B-B14F-4D97-AF65-F5344CB8AC3E}">
        <p14:creationId xmlns:p14="http://schemas.microsoft.com/office/powerpoint/2010/main" val="1361364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87F65F-74A1-F1BC-3F36-E8FDB41290C3}"/>
              </a:ext>
            </a:extLst>
          </p:cNvPr>
          <p:cNvSpPr>
            <a:spLocks noGrp="1"/>
          </p:cNvSpPr>
          <p:nvPr>
            <p:ph type="title"/>
          </p:nvPr>
        </p:nvSpPr>
        <p:spPr>
          <a:xfrm>
            <a:off x="3556000" y="762320"/>
            <a:ext cx="8317133" cy="1325563"/>
          </a:xfrm>
        </p:spPr>
        <p:txBody>
          <a:bodyPr/>
          <a:lstStyle/>
          <a:p>
            <a:r>
              <a:rPr lang="en-US" dirty="0"/>
              <a:t>Vaccine messaging campaigns</a:t>
            </a:r>
          </a:p>
        </p:txBody>
      </p:sp>
      <p:sp>
        <p:nvSpPr>
          <p:cNvPr id="4" name="Text Placeholder 3">
            <a:extLst>
              <a:ext uri="{FF2B5EF4-FFF2-40B4-BE49-F238E27FC236}">
                <a16:creationId xmlns:a16="http://schemas.microsoft.com/office/drawing/2014/main" id="{C2769D0B-0EC0-7A90-058F-2FFFF2F345A2}"/>
              </a:ext>
            </a:extLst>
          </p:cNvPr>
          <p:cNvSpPr>
            <a:spLocks noGrp="1"/>
          </p:cNvSpPr>
          <p:nvPr>
            <p:ph type="body" sz="quarter" idx="10"/>
          </p:nvPr>
        </p:nvSpPr>
        <p:spPr>
          <a:xfrm>
            <a:off x="3556000" y="2320926"/>
            <a:ext cx="8317263" cy="3883025"/>
          </a:xfrm>
        </p:spPr>
        <p:txBody>
          <a:bodyPr vert="horz" lIns="91440" tIns="45720" rIns="91440" bIns="45720" rtlCol="0" anchor="t">
            <a:normAutofit/>
          </a:bodyPr>
          <a:lstStyle/>
          <a:p>
            <a:r>
              <a:rPr lang="en-US" dirty="0"/>
              <a:t>Youth-led campaigns – “Protect our elders”</a:t>
            </a:r>
          </a:p>
          <a:p>
            <a:r>
              <a:rPr lang="en-US" dirty="0" err="1"/>
              <a:t>VacciNative</a:t>
            </a:r>
            <a:r>
              <a:rPr lang="en-US" dirty="0"/>
              <a:t> – vaccine ingredients, vaccine basics, side effects, overcoming vaccine fears, symptoms, etc.</a:t>
            </a:r>
          </a:p>
          <a:p>
            <a:r>
              <a:rPr lang="en-US" dirty="0"/>
              <a:t>Culturally specific and linguistic messaging – reproduction of CDC messaging into the local Indigenous language</a:t>
            </a:r>
          </a:p>
          <a:p>
            <a:endParaRPr lang="en-US" dirty="0"/>
          </a:p>
        </p:txBody>
      </p:sp>
      <p:pic>
        <p:nvPicPr>
          <p:cNvPr id="1026" name="Picture 2" descr="A group of people sitting around a table with papers on it&#10;&#10;Description automatically generated with medium confidence">
            <a:extLst>
              <a:ext uri="{FF2B5EF4-FFF2-40B4-BE49-F238E27FC236}">
                <a16:creationId xmlns:a16="http://schemas.microsoft.com/office/drawing/2014/main" id="{F46AC6B1-00DE-8992-C9FA-83C704824F6E}"/>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21809" r="21809"/>
          <a:stretch>
            <a:fillRect/>
          </a:stretch>
        </p:blipFill>
        <p:spPr bwMode="auto">
          <a:xfrm>
            <a:off x="3" y="466725"/>
            <a:ext cx="3314697" cy="33396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ccine hesitancy as old as vaccines themselves - ICT News">
            <a:extLst>
              <a:ext uri="{FF2B5EF4-FFF2-40B4-BE49-F238E27FC236}">
                <a16:creationId xmlns:a16="http://schemas.microsoft.com/office/drawing/2014/main" id="{6B8F9D85-1761-97D0-1307-ADA2F14B01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51"/>
          <a:stretch/>
        </p:blipFill>
        <p:spPr bwMode="auto">
          <a:xfrm>
            <a:off x="0" y="3260188"/>
            <a:ext cx="3314700" cy="313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061374"/>
      </p:ext>
    </p:extLst>
  </p:cSld>
  <p:clrMapOvr>
    <a:masterClrMapping/>
  </p:clrMapOvr>
</p:sld>
</file>

<file path=ppt/theme/theme1.xml><?xml version="1.0" encoding="utf-8"?>
<a:theme xmlns:a="http://schemas.openxmlformats.org/drawingml/2006/main" name="CIH Theme 1">
  <a:themeElements>
    <a:clrScheme name="CIH Colors">
      <a:dk1>
        <a:srgbClr val="631500"/>
      </a:dk1>
      <a:lt1>
        <a:srgbClr val="FFFFFF"/>
      </a:lt1>
      <a:dk2>
        <a:srgbClr val="328C91"/>
      </a:dk2>
      <a:lt2>
        <a:srgbClr val="FFFFFF"/>
      </a:lt2>
      <a:accent1>
        <a:srgbClr val="631500"/>
      </a:accent1>
      <a:accent2>
        <a:srgbClr val="328C91"/>
      </a:accent2>
      <a:accent3>
        <a:srgbClr val="D48038"/>
      </a:accent3>
      <a:accent4>
        <a:srgbClr val="4CC8C6"/>
      </a:accent4>
      <a:accent5>
        <a:srgbClr val="F3F0E5"/>
      </a:accent5>
      <a:accent6>
        <a:srgbClr val="DE4E1D"/>
      </a:accent6>
      <a:hlink>
        <a:srgbClr val="328C91"/>
      </a:hlink>
      <a:folHlink>
        <a:srgbClr val="4CC8C6"/>
      </a:folHlink>
    </a:clrScheme>
    <a:fontScheme name="Test">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H Theme 2">
  <a:themeElements>
    <a:clrScheme name="CIH Colors">
      <a:dk1>
        <a:srgbClr val="631500"/>
      </a:dk1>
      <a:lt1>
        <a:srgbClr val="FFFFFF"/>
      </a:lt1>
      <a:dk2>
        <a:srgbClr val="328C91"/>
      </a:dk2>
      <a:lt2>
        <a:srgbClr val="FFFFFF"/>
      </a:lt2>
      <a:accent1>
        <a:srgbClr val="631500"/>
      </a:accent1>
      <a:accent2>
        <a:srgbClr val="328C91"/>
      </a:accent2>
      <a:accent3>
        <a:srgbClr val="D48038"/>
      </a:accent3>
      <a:accent4>
        <a:srgbClr val="4CC8C6"/>
      </a:accent4>
      <a:accent5>
        <a:srgbClr val="F3F0E5"/>
      </a:accent5>
      <a:accent6>
        <a:srgbClr val="DE4E1D"/>
      </a:accent6>
      <a:hlink>
        <a:srgbClr val="328C91"/>
      </a:hlink>
      <a:folHlink>
        <a:srgbClr val="4CC8C6"/>
      </a:folHlink>
    </a:clrScheme>
    <a:fontScheme name="Tes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E02FB99F9FC540895ABBCB5A076A7F" ma:contentTypeVersion="17" ma:contentTypeDescription="Create a new document." ma:contentTypeScope="" ma:versionID="3dab1f035a9a65159c1ce7af34142db1">
  <xsd:schema xmlns:xsd="http://www.w3.org/2001/XMLSchema" xmlns:xs="http://www.w3.org/2001/XMLSchema" xmlns:p="http://schemas.microsoft.com/office/2006/metadata/properties" xmlns:ns2="d9046ad2-b262-4dbb-a524-74fb6c7a6854" xmlns:ns3="8366e938-eca6-4aaa-a512-80684561e75e" targetNamespace="http://schemas.microsoft.com/office/2006/metadata/properties" ma:root="true" ma:fieldsID="6956e05f6e9eeabe26a51c9f013ce379" ns2:_="" ns3:_="">
    <xsd:import namespace="d9046ad2-b262-4dbb-a524-74fb6c7a6854"/>
    <xsd:import namespace="8366e938-eca6-4aaa-a512-80684561e7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046ad2-b262-4dbb-a524-74fb6c7a68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66e938-eca6-4aaa-a512-80684561e75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c2fc4d2-c2d1-4408-bbec-a38c4762acbe}" ma:internalName="TaxCatchAll" ma:showField="CatchAllData" ma:web="8366e938-eca6-4aaa-a512-80684561e7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66e938-eca6-4aaa-a512-80684561e75e" xsi:nil="true"/>
    <lcf76f155ced4ddcb4097134ff3c332f xmlns="d9046ad2-b262-4dbb-a524-74fb6c7a6854">
      <Terms xmlns="http://schemas.microsoft.com/office/infopath/2007/PartnerControls"/>
    </lcf76f155ced4ddcb4097134ff3c332f>
    <SharedWithUsers xmlns="8366e938-eca6-4aaa-a512-80684561e75e">
      <UserInfo>
        <DisplayName>Kathleen Hennessy</DisplayName>
        <AccountId>104</AccountId>
        <AccountType/>
      </UserInfo>
      <UserInfo>
        <DisplayName>Fiona Grubin</DisplayName>
        <AccountId>62</AccountId>
        <AccountType/>
      </UserInfo>
    </SharedWithUsers>
    <MediaLengthInSeconds xmlns="d9046ad2-b262-4dbb-a524-74fb6c7a685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8627C2-C06B-4767-9949-6B627C4668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046ad2-b262-4dbb-a524-74fb6c7a6854"/>
    <ds:schemaRef ds:uri="8366e938-eca6-4aaa-a512-80684561e7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ECC2E4-469C-415F-BEA4-AB379F06C55A}">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http://purl.org/dc/dcmitype/"/>
    <ds:schemaRef ds:uri="8366e938-eca6-4aaa-a512-80684561e75e"/>
    <ds:schemaRef ds:uri="d9046ad2-b262-4dbb-a524-74fb6c7a6854"/>
    <ds:schemaRef ds:uri="http://www.w3.org/XML/1998/namespace"/>
  </ds:schemaRefs>
</ds:datastoreItem>
</file>

<file path=customXml/itemProps3.xml><?xml version="1.0" encoding="utf-8"?>
<ds:datastoreItem xmlns:ds="http://schemas.openxmlformats.org/officeDocument/2006/customXml" ds:itemID="{35515D10-CD4A-4660-839B-A9DCCB9C97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10843</TotalTime>
  <Words>1758</Words>
  <Application>Microsoft Office PowerPoint</Application>
  <PresentationFormat>Widescreen</PresentationFormat>
  <Paragraphs>137</Paragraphs>
  <Slides>15</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Average</vt:lpstr>
      <vt:lpstr>Calibri</vt:lpstr>
      <vt:lpstr>Montserrat</vt:lpstr>
      <vt:lpstr>Symbol</vt:lpstr>
      <vt:lpstr>Tahoma</vt:lpstr>
      <vt:lpstr>Wingdings</vt:lpstr>
      <vt:lpstr>CIH Theme 1</vt:lpstr>
      <vt:lpstr>CIH Theme 2</vt:lpstr>
      <vt:lpstr>Strategies, Best Practices, and Vaccine Education/Resources for the AI/AN Community</vt:lpstr>
      <vt:lpstr>Welcome</vt:lpstr>
      <vt:lpstr>OBJECTIVES</vt:lpstr>
      <vt:lpstr>Vaccine hesitancy changes over time</vt:lpstr>
      <vt:lpstr>Vaccine hesitancy can turn into vaccine confidence OR vaccine refusal</vt:lpstr>
      <vt:lpstr>Best Practices for Improving Vaccine Uptake</vt:lpstr>
      <vt:lpstr>How should we communicate about vaccines?</vt:lpstr>
      <vt:lpstr>How should we communicate to increase trust?</vt:lpstr>
      <vt:lpstr>Vaccine messaging campaigns</vt:lpstr>
      <vt:lpstr>Appeal to community values and aspirational norms</vt:lpstr>
      <vt:lpstr>VacciNative</vt:lpstr>
      <vt:lpstr>PowerPoint Presentation</vt:lpstr>
      <vt:lpstr>Evaluating Maternal Immunization</vt:lpstr>
      <vt:lpstr>Resources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Melissa Walls</dc:creator>
  <cp:lastModifiedBy>Chelsea Kettering</cp:lastModifiedBy>
  <cp:revision>191</cp:revision>
  <dcterms:created xsi:type="dcterms:W3CDTF">2022-10-21T15:21:16Z</dcterms:created>
  <dcterms:modified xsi:type="dcterms:W3CDTF">2024-08-21T23:05:54Z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0x0101009BE02FB99F9FC540895ABBCB5A076A7F</vt:lpwstr>
  </property>
  <property fmtid="{D5CDD505-2E9C-101B-9397-08002B2CF9AE}" pid="3" name="Order">
    <vt:r8>41200</vt:r8>
  </property>
  <property fmtid="{D5CDD505-2E9C-101B-9397-08002B2CF9AE}" pid="4" name="ComplianceAssetId">
    <vt:lpwstr/>
  </property>
  <property fmtid="{D5CDD505-2E9C-101B-9397-08002B2CF9AE}" pid="5" name="_activity">
    <vt:lpwstr>{"FileActivityType":"9","FileActivityTimeStamp":"2023-03-27T16:14:02.860Z","FileActivityUsersOnPage":[{"DisplayName":"Beth Tennessen","Id":"etennes1@jh.edu"},{"DisplayName":"Kathleen Hennessy","Id":"khennes6@jh.edu"}],"FileActivityNavigationId":null}</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