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Merriweather" panose="020B060402020202020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fb4a8107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fb4a8107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598ec3f5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8598ec3f5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8598ec3f5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8598ec3f5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b4a8107e9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fb4a8107e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Hannah</a:t>
            </a:r>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IKM: https://www.iknowmine.org/</a:t>
            </a:r>
            <a:br>
              <a:rPr lang="en" sz="1300">
                <a:solidFill>
                  <a:schemeClr val="dk1"/>
                </a:solidFill>
              </a:rPr>
            </a:b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rgbClr val="2E2E2E"/>
                </a:solidFill>
              </a:rPr>
              <a:t>At ANTHC, we are located in the Wellness and Prevention Department, and provide public health services for HIV and STD prevention. We provide training, technical assistance to our partners across the state, as well as engage in community-based programming and outreach. </a:t>
            </a:r>
            <a:endParaRPr sz="1200">
              <a:solidFill>
                <a:srgbClr val="2E2E2E"/>
              </a:solidFill>
            </a:endParaRPr>
          </a:p>
          <a:p>
            <a:pPr marL="0" lvl="0" indent="0" algn="l" rtl="0">
              <a:lnSpc>
                <a:spcPct val="115000"/>
              </a:lnSpc>
              <a:spcBef>
                <a:spcPts val="0"/>
              </a:spcBef>
              <a:spcAft>
                <a:spcPts val="0"/>
              </a:spcAft>
              <a:buClr>
                <a:schemeClr val="dk1"/>
              </a:buClr>
              <a:buSzPts val="1100"/>
              <a:buFont typeface="Arial"/>
              <a:buNone/>
            </a:pPr>
            <a:r>
              <a:rPr lang="en" sz="1200">
                <a:solidFill>
                  <a:srgbClr val="2E2E2E"/>
                </a:solidFill>
              </a:rPr>
              <a:t>All of our programming is supplemented with a resource we manage, called iKnowMine.org. </a:t>
            </a:r>
            <a:endParaRPr sz="1200">
              <a:solidFill>
                <a:srgbClr val="2E2E2E"/>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E2E2E"/>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iKnowMine is a website where people throughout the state of Alaska can go to for free resources and education related to health and wellness from a holistic standpoint.</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This website is built on the foundation of partnerships across different programs, and it’s intended to provide easier access to resources and education to both individuals and those doing community-based outreach. We do prioritize Alaska Native people and Tribal organizations, but all services offered through iKnowMine is accessible to everyone within the state of AK.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There are a lot of features, services and resources provided through the site, and we’ll only go over a few of them today.</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Through IKM: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•People can access articles covering bodily health in different areas, from sexual health to relationships to substance use and more.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•People can also contact us through an ‘Ask Nurse Lisa’ feature in order to ask a real-life nurse a sexual health-related question and receive a response within a few days.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•People can also order safer sex and safer substance use supplies for free, shipping included. And supplies are mailed discreetly statewide.</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fb4a8107e9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fb4a8107e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1"/>
                </a:solidFill>
              </a:rPr>
              <a:t>Hannah</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IKM: https://www.iknowmine.org/</a:t>
            </a:r>
            <a:br>
              <a:rPr lang="en" sz="1300">
                <a:solidFill>
                  <a:schemeClr val="dk1"/>
                </a:solidFill>
              </a:rPr>
            </a:b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Here’s an example of some of our educational material available on the website. This is just a snippet of what’s in the Alcohol, Tobacco and Other Drugs tab for our harm reduction page.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b4a8107e9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b4a8107e9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Hannah</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Ask Nurse Lisa: https://www.iknowmine.org/ask-nurse-lisa/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Included is a program called Ask Nurse Lisa, where people can ask a sexual health related question, and receive a real-life response from the ANTHC EIS HIV clinical team.</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This is accessible on every page through the red Ask Nurse Lisa button.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People across the state are welcome to ask any questions related to sexual health, which can cover things like:</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STI or HIV prevention strategies</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Testing and treatment options</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Review local resources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Responses are:</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Medically accurate</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Non-judgmental</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Confidential</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Quick, responses are typically back to the person same-day or within a few days at the latest</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200">
                <a:solidFill>
                  <a:schemeClr val="dk1"/>
                </a:solidFill>
              </a:rPr>
              <a:t>Free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Please note that we are mandatory reporters; This is not an emergency or urgent care line, any questions submitted will receive a response in a few days.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fb4a8107e9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fb4a8107e9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Hannah</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Individuals, Tribal organizations and nonprofits based in Alaska are also able to order and receive free hands-on resources and educational materials through iKnowMine’s store as well. The store is accessible from every page through the ‘Order resources and supplies button’ up in the top right corner.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fb4a8107e9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fb4a8107e9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Hannah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fb4a8107e9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fb4a8107e9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Hannah</a:t>
            </a:r>
            <a:endParaRPr/>
          </a:p>
          <a:p>
            <a:pPr marL="0" lvl="0" indent="0" algn="l" rtl="0">
              <a:spcBef>
                <a:spcPts val="0"/>
              </a:spcBef>
              <a:spcAft>
                <a:spcPts val="0"/>
              </a:spcAft>
              <a:buNone/>
            </a:pPr>
            <a:r>
              <a:rPr lang="en"/>
              <a:t>There are two sections to the store, the first is sexual health and wellness.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fb4a8107e9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fb4a8107e9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Hannah</a:t>
            </a:r>
            <a:endParaRPr/>
          </a:p>
          <a:p>
            <a:pPr marL="0" lvl="0" indent="0" algn="l" rtl="0">
              <a:spcBef>
                <a:spcPts val="0"/>
              </a:spcBef>
              <a:spcAft>
                <a:spcPts val="0"/>
              </a:spcAft>
              <a:buNone/>
            </a:pPr>
            <a:r>
              <a:rPr lang="en"/>
              <a:t>The second section is Safer Substance Use supplies. This is where you’ll find the safer injection/harm reduction kits, bags to dispose of unused or unwanted medications, naloxone kits, fentanyl and xylazine testing strips and more.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e98530a5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e98530a5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fb4a8107e9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fb4a8107e9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Hannah</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Mail sent out from iKnowMine staff is sent priority so that they’ll arrive within a week. Mail is also sent out discreetly, where the packages themselves do not indicate the contents. The photos here are real-life examples of some mail-outs that we’ve done in the past.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The return label is a generic ANTHC address. So if someone were to look at it, there’s no way to truly know that it’s from the HIV/STD prevention program. And if the package is unclaimed, it gets sent right back to our staff. </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If someone else were to open the package, whether for USPS inspection or someone at home, there’s a card inside with contact information and it says that if they think it was mistakenly sent to them to contact us. So it gives clients an out if for example a parent were to open their package and there’s condoms inside.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If there are any trainings required, we’ll make sure that there’s an accessible way to get them. For example - to receive naloxone kits it’s a requirement from the state to receive a training on opioid recognition and response. So we have an online training that does that that everyone who orders a kit has to complete in order to receive a kit.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fb4a8107e9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fb4a8107e9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E2E2E"/>
                </a:solidFill>
              </a:rPr>
              <a:t>Hannah</a:t>
            </a:r>
            <a:endParaRPr sz="1200">
              <a:solidFill>
                <a:srgbClr val="2E2E2E"/>
              </a:solidFill>
            </a:endParaRPr>
          </a:p>
          <a:p>
            <a:pPr marL="0" lvl="0" indent="0" algn="l" rtl="0">
              <a:lnSpc>
                <a:spcPct val="115000"/>
              </a:lnSpc>
              <a:spcBef>
                <a:spcPts val="0"/>
              </a:spcBef>
              <a:spcAft>
                <a:spcPts val="0"/>
              </a:spcAft>
              <a:buNone/>
            </a:pPr>
            <a:r>
              <a:rPr lang="en" sz="1200">
                <a:solidFill>
                  <a:srgbClr val="2E2E2E"/>
                </a:solidFill>
              </a:rPr>
              <a:t>ANTHC Wellness and Prevention Program: https://anthc.org/what-we-do/wellness/</a:t>
            </a:r>
            <a:endParaRPr sz="1200">
              <a:solidFill>
                <a:srgbClr val="2E2E2E"/>
              </a:solidFill>
            </a:endParaRPr>
          </a:p>
          <a:p>
            <a:pPr marL="0" lvl="0" indent="0" algn="l" rtl="0">
              <a:lnSpc>
                <a:spcPct val="115000"/>
              </a:lnSpc>
              <a:spcBef>
                <a:spcPts val="0"/>
              </a:spcBef>
              <a:spcAft>
                <a:spcPts val="0"/>
              </a:spcAft>
              <a:buNone/>
            </a:pPr>
            <a:r>
              <a:rPr lang="en" sz="1200">
                <a:solidFill>
                  <a:srgbClr val="2E2E2E"/>
                </a:solidFill>
              </a:rPr>
              <a:t>iKnowMine.org: www.iknowmine.org</a:t>
            </a:r>
            <a:endParaRPr sz="1200">
              <a:solidFill>
                <a:srgbClr val="2E2E2E"/>
              </a:solidFill>
            </a:endParaRPr>
          </a:p>
          <a:p>
            <a:pPr marL="0" lvl="0" indent="0" algn="l" rtl="0">
              <a:lnSpc>
                <a:spcPct val="115000"/>
              </a:lnSpc>
              <a:spcBef>
                <a:spcPts val="0"/>
              </a:spcBef>
              <a:spcAft>
                <a:spcPts val="0"/>
              </a:spcAft>
              <a:buNone/>
            </a:pPr>
            <a:r>
              <a:rPr lang="en" sz="1200">
                <a:solidFill>
                  <a:srgbClr val="2E2E2E"/>
                </a:solidFill>
              </a:rPr>
              <a:t>----------------------</a:t>
            </a:r>
            <a:endParaRPr sz="1200">
              <a:solidFill>
                <a:srgbClr val="2E2E2E"/>
              </a:solidFill>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e98530a5f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e98530a5f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98530a5f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98530a5f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e98530a5f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e98530a5f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98530a5f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98530a5f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f38fdf0d7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f38fdf0d7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f38fdf0d7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f38fdf0d7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5abfa52c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5abfa52c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5abfa52c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f5abfa52c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38fdf0d7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f38fdf0d7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5abfa52c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f5abfa52c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3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www.iknowmine.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mailto:iKnowMine@anthc.or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Harm Reduction in Alaska</a:t>
            </a:r>
            <a:endParaRPr/>
          </a:p>
        </p:txBody>
      </p:sp>
      <p:sp>
        <p:nvSpPr>
          <p:cNvPr id="65" name="Google Shape;65;p13"/>
          <p:cNvSpPr txBox="1">
            <a:spLocks noGrp="1"/>
          </p:cNvSpPr>
          <p:nvPr>
            <p:ph type="subTitle" idx="1"/>
          </p:nvPr>
        </p:nvSpPr>
        <p:spPr>
          <a:xfrm>
            <a:off x="311700" y="1878545"/>
            <a:ext cx="4242600" cy="11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Maya Bowers, NCPRSS, PSPII</a:t>
            </a:r>
            <a:endParaRPr/>
          </a:p>
          <a:p>
            <a:pPr marL="0" lvl="0" indent="0" algn="l" rtl="0">
              <a:spcBef>
                <a:spcPts val="0"/>
              </a:spcBef>
              <a:spcAft>
                <a:spcPts val="0"/>
              </a:spcAft>
              <a:buNone/>
            </a:pPr>
            <a:r>
              <a:rPr lang="en"/>
              <a:t>Venus Staten</a:t>
            </a:r>
            <a:endParaRPr/>
          </a:p>
          <a:p>
            <a:pPr marL="0" lvl="0" indent="0" algn="l" rtl="0">
              <a:spcBef>
                <a:spcPts val="0"/>
              </a:spcBef>
              <a:spcAft>
                <a:spcPts val="0"/>
              </a:spcAft>
              <a:buNone/>
            </a:pPr>
            <a:r>
              <a:rPr lang="en"/>
              <a:t>Hannah Gumlickpuk, MPH</a:t>
            </a:r>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Alaskan AIDS Assistance Association (Four A’s)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1057 W. Fireweed Lane Suite 102.</a:t>
            </a:r>
            <a:endParaRPr sz="2400"/>
          </a:p>
          <a:p>
            <a:pPr marL="0" lvl="0" indent="0" algn="l" rtl="0">
              <a:spcBef>
                <a:spcPts val="0"/>
              </a:spcBef>
              <a:spcAft>
                <a:spcPts val="0"/>
              </a:spcAft>
              <a:buNone/>
            </a:pPr>
            <a:r>
              <a:rPr lang="en" sz="2400"/>
              <a:t>Anchorage, AK 99503</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WWW.alaskanAIDS.org</a:t>
            </a:r>
            <a:endParaRPr sz="2400"/>
          </a:p>
        </p:txBody>
      </p:sp>
      <p:sp>
        <p:nvSpPr>
          <p:cNvPr id="133" name="Google Shape;133;p2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b="1"/>
              <a:t>Four A’s Syringe Access Program</a:t>
            </a:r>
            <a:endParaRPr sz="2100" b="1"/>
          </a:p>
          <a:p>
            <a:pPr marL="0" lvl="0" indent="0" algn="l" rtl="0">
              <a:spcBef>
                <a:spcPts val="1200"/>
              </a:spcBef>
              <a:spcAft>
                <a:spcPts val="1200"/>
              </a:spcAft>
              <a:buNone/>
            </a:pPr>
            <a:r>
              <a:rPr lang="en" sz="2100" b="1"/>
              <a:t>(FASAP)</a:t>
            </a:r>
            <a:endParaRPr sz="2100" b="1"/>
          </a:p>
        </p:txBody>
      </p:sp>
      <p:pic>
        <p:nvPicPr>
          <p:cNvPr id="134" name="Google Shape;134;p22"/>
          <p:cNvPicPr preferRelativeResize="0"/>
          <p:nvPr/>
        </p:nvPicPr>
        <p:blipFill>
          <a:blip r:embed="rId3">
            <a:alphaModFix/>
          </a:blip>
          <a:stretch>
            <a:fillRect/>
          </a:stretch>
        </p:blipFill>
        <p:spPr>
          <a:xfrm>
            <a:off x="4644675" y="2653850"/>
            <a:ext cx="4166400" cy="1945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FASAP timeline</a:t>
            </a:r>
            <a:endParaRPr/>
          </a:p>
        </p:txBody>
      </p:sp>
      <p:sp>
        <p:nvSpPr>
          <p:cNvPr id="140" name="Google Shape;140;p2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FASAP started in May 2007.</a:t>
            </a:r>
            <a:endParaRPr/>
          </a:p>
          <a:p>
            <a:pPr marL="457200" lvl="0" indent="-311150" algn="l" rtl="0">
              <a:spcBef>
                <a:spcPts val="0"/>
              </a:spcBef>
              <a:spcAft>
                <a:spcPts val="0"/>
              </a:spcAft>
              <a:buSzPts val="1300"/>
              <a:buChar char="●"/>
            </a:pPr>
            <a:r>
              <a:rPr lang="en"/>
              <a:t>Four A’s started offering Mobile Health Unit services in July 2017.</a:t>
            </a:r>
            <a:endParaRPr/>
          </a:p>
          <a:p>
            <a:pPr marL="457200" lvl="0" indent="-311150" algn="l" rtl="0">
              <a:spcBef>
                <a:spcPts val="0"/>
              </a:spcBef>
              <a:spcAft>
                <a:spcPts val="0"/>
              </a:spcAft>
              <a:buSzPts val="1300"/>
              <a:buChar char="●"/>
            </a:pPr>
            <a:r>
              <a:rPr lang="en"/>
              <a:t>Four A’s expanded to the Mat-Su Valley through the Mobile Unit in 2018.</a:t>
            </a:r>
            <a:endParaRPr/>
          </a:p>
          <a:p>
            <a:pPr marL="457200" lvl="0" indent="-311150" algn="l" rtl="0">
              <a:spcBef>
                <a:spcPts val="0"/>
              </a:spcBef>
              <a:spcAft>
                <a:spcPts val="0"/>
              </a:spcAft>
              <a:buSzPts val="1300"/>
              <a:buChar char="●"/>
            </a:pPr>
            <a:r>
              <a:rPr lang="en"/>
              <a:t>In 2019 FASAP distributed over 1 million syringes and took in over 1 million used syringes.</a:t>
            </a:r>
            <a:endParaRPr/>
          </a:p>
          <a:p>
            <a:pPr marL="457200" lvl="0" indent="-311150" algn="l" rtl="0">
              <a:spcBef>
                <a:spcPts val="0"/>
              </a:spcBef>
              <a:spcAft>
                <a:spcPts val="0"/>
              </a:spcAft>
              <a:buSzPts val="1300"/>
              <a:buChar char="●"/>
            </a:pPr>
            <a:r>
              <a:rPr lang="en"/>
              <a:t>In 2022 Four A’s expanded our Juneau office services to include 1.0 FTE for Harm Reduction services.</a:t>
            </a:r>
            <a:endParaRPr/>
          </a:p>
          <a:p>
            <a:pPr marL="457200" lvl="0" indent="-311150" algn="l" rtl="0">
              <a:spcBef>
                <a:spcPts val="0"/>
              </a:spcBef>
              <a:spcAft>
                <a:spcPts val="0"/>
              </a:spcAft>
              <a:buSzPts val="1300"/>
              <a:buChar char="●"/>
            </a:pPr>
            <a:r>
              <a:rPr lang="en"/>
              <a:t>April 2023, Four A’s expanded to a full time office in the Mat-Su Valley, with 2-staff.</a:t>
            </a:r>
            <a:endParaRPr/>
          </a:p>
          <a:p>
            <a:pPr marL="457200" lvl="0" indent="-311150" algn="l" rtl="0">
              <a:spcBef>
                <a:spcPts val="0"/>
              </a:spcBef>
              <a:spcAft>
                <a:spcPts val="0"/>
              </a:spcAft>
              <a:buSzPts val="1300"/>
              <a:buChar char="●"/>
            </a:pPr>
            <a:r>
              <a:rPr lang="en"/>
              <a:t>November 2023, FASAP Mat-Su/Juneau started offering non-injection supplies.</a:t>
            </a:r>
            <a:endParaRPr/>
          </a:p>
          <a:p>
            <a:pPr marL="457200" lvl="0" indent="-311150" algn="l" rtl="0">
              <a:spcBef>
                <a:spcPts val="0"/>
              </a:spcBef>
              <a:spcAft>
                <a:spcPts val="0"/>
              </a:spcAft>
              <a:buSzPts val="1300"/>
              <a:buChar char="●"/>
            </a:pPr>
            <a:r>
              <a:rPr lang="en"/>
              <a:t>March 2024 Anchorage FASAP converted to a needs-based distribution model and added non-injection supplies.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FASAP Does…</a:t>
            </a:r>
            <a:endParaRPr/>
          </a:p>
        </p:txBody>
      </p:sp>
      <p:sp>
        <p:nvSpPr>
          <p:cNvPr id="146" name="Google Shape;146;p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Utilizes the concept of Harm Reduction to reduce the negative impacts of drug use.</a:t>
            </a:r>
            <a:endParaRPr/>
          </a:p>
          <a:p>
            <a:pPr marL="457200" lvl="0" indent="-311150" algn="l" rtl="0">
              <a:spcBef>
                <a:spcPts val="0"/>
              </a:spcBef>
              <a:spcAft>
                <a:spcPts val="0"/>
              </a:spcAft>
              <a:buSzPts val="1300"/>
              <a:buChar char="●"/>
            </a:pPr>
            <a:r>
              <a:rPr lang="en"/>
              <a:t>Provides sterile syringes and supplies to injection and non-injection drug users.</a:t>
            </a:r>
            <a:endParaRPr/>
          </a:p>
          <a:p>
            <a:pPr marL="457200" lvl="0" indent="-311150" algn="l" rtl="0">
              <a:spcBef>
                <a:spcPts val="0"/>
              </a:spcBef>
              <a:spcAft>
                <a:spcPts val="0"/>
              </a:spcAft>
              <a:buSzPts val="1300"/>
              <a:buChar char="●"/>
            </a:pPr>
            <a:r>
              <a:rPr lang="en"/>
              <a:t>Provides overdose response kits (Narcan) and overdose prevention and education.</a:t>
            </a:r>
            <a:endParaRPr/>
          </a:p>
          <a:p>
            <a:pPr marL="457200" lvl="0" indent="-311150" algn="l" rtl="0">
              <a:spcBef>
                <a:spcPts val="0"/>
              </a:spcBef>
              <a:spcAft>
                <a:spcPts val="0"/>
              </a:spcAft>
              <a:buSzPts val="1300"/>
              <a:buChar char="●"/>
            </a:pPr>
            <a:r>
              <a:rPr lang="en"/>
              <a:t>Offers education to participants from Peer staff that have lived experience.</a:t>
            </a:r>
            <a:endParaRPr/>
          </a:p>
          <a:p>
            <a:pPr marL="914400" lvl="1" indent="-298450" algn="l" rtl="0">
              <a:spcBef>
                <a:spcPts val="0"/>
              </a:spcBef>
              <a:spcAft>
                <a:spcPts val="0"/>
              </a:spcAft>
              <a:buSzPts val="1100"/>
              <a:buChar char="○"/>
            </a:pPr>
            <a:r>
              <a:rPr lang="en"/>
              <a:t>How to reduce the risk of getting a bloodborne illness such as HIV or HCV.</a:t>
            </a:r>
            <a:endParaRPr/>
          </a:p>
          <a:p>
            <a:pPr marL="914400" lvl="1" indent="-298450" algn="l" rtl="0">
              <a:spcBef>
                <a:spcPts val="0"/>
              </a:spcBef>
              <a:spcAft>
                <a:spcPts val="0"/>
              </a:spcAft>
              <a:buSzPts val="1100"/>
              <a:buChar char="○"/>
            </a:pPr>
            <a:r>
              <a:rPr lang="en"/>
              <a:t>How to access health care before a medical condition becomes emergent.</a:t>
            </a:r>
            <a:endParaRPr/>
          </a:p>
          <a:p>
            <a:pPr marL="914400" lvl="1" indent="-298450" algn="l" rtl="0">
              <a:spcBef>
                <a:spcPts val="0"/>
              </a:spcBef>
              <a:spcAft>
                <a:spcPts val="0"/>
              </a:spcAft>
              <a:buSzPts val="1100"/>
              <a:buChar char="○"/>
            </a:pPr>
            <a:r>
              <a:rPr lang="en"/>
              <a:t>Referrals to food banks, housing, mental health and Substance Use treatment. </a:t>
            </a:r>
            <a:endParaRPr/>
          </a:p>
          <a:p>
            <a:pPr marL="914400" lvl="1" indent="-298450" algn="l" rtl="0">
              <a:spcBef>
                <a:spcPts val="0"/>
              </a:spcBef>
              <a:spcAft>
                <a:spcPts val="0"/>
              </a:spcAft>
              <a:buSzPts val="1100"/>
              <a:buChar char="○"/>
            </a:pPr>
            <a:r>
              <a:rPr lang="en"/>
              <a:t>Referrals to Medication Assisted Treatment or Detox. </a:t>
            </a:r>
            <a:endParaRPr/>
          </a:p>
          <a:p>
            <a:pPr marL="914400" lvl="1" indent="-298450" algn="l" rtl="0">
              <a:spcBef>
                <a:spcPts val="0"/>
              </a:spcBef>
              <a:spcAft>
                <a:spcPts val="0"/>
              </a:spcAft>
              <a:buSzPts val="1100"/>
              <a:buChar char="○"/>
            </a:pPr>
            <a:r>
              <a:rPr lang="en"/>
              <a:t>A non-stigmatizing safe place and someone that will listen without judgement.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iKnowMine.org home page</a:t>
            </a:r>
            <a:endParaRPr/>
          </a:p>
        </p:txBody>
      </p:sp>
      <p:pic>
        <p:nvPicPr>
          <p:cNvPr id="152" name="Google Shape;152;p25"/>
          <p:cNvPicPr preferRelativeResize="0"/>
          <p:nvPr/>
        </p:nvPicPr>
        <p:blipFill>
          <a:blip r:embed="rId3">
            <a:alphaModFix/>
          </a:blip>
          <a:stretch>
            <a:fillRect/>
          </a:stretch>
        </p:blipFill>
        <p:spPr>
          <a:xfrm>
            <a:off x="0" y="0"/>
            <a:ext cx="9144002" cy="436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Articles: </a:t>
            </a:r>
            <a:r>
              <a:rPr lang="en" i="1"/>
              <a:t>Alcohol, Tobacco and Other Drugs</a:t>
            </a:r>
            <a:endParaRPr i="1"/>
          </a:p>
        </p:txBody>
      </p:sp>
      <p:sp>
        <p:nvSpPr>
          <p:cNvPr id="158" name="Google Shape;158;p26"/>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9" name="Google Shape;159;p26"/>
          <p:cNvPicPr preferRelativeResize="0"/>
          <p:nvPr/>
        </p:nvPicPr>
        <p:blipFill>
          <a:blip r:embed="rId3">
            <a:alphaModFix/>
          </a:blip>
          <a:stretch>
            <a:fillRect/>
          </a:stretch>
        </p:blipFill>
        <p:spPr>
          <a:xfrm>
            <a:off x="4323625" y="152400"/>
            <a:ext cx="4554072" cy="4838701"/>
          </a:xfrm>
          <a:prstGeom prst="rect">
            <a:avLst/>
          </a:prstGeom>
          <a:noFill/>
          <a:ln>
            <a:noFill/>
          </a:ln>
          <a:effectLst>
            <a:outerShdw blurRad="300038" dist="19050" dir="5400000" algn="bl" rotWithShape="0">
              <a:srgbClr val="000000">
                <a:alpha val="50000"/>
              </a:srgbClr>
            </a:outerShdw>
          </a:effectLst>
        </p:spPr>
      </p:pic>
      <p:pic>
        <p:nvPicPr>
          <p:cNvPr id="160" name="Google Shape;160;p26"/>
          <p:cNvPicPr preferRelativeResize="0"/>
          <p:nvPr/>
        </p:nvPicPr>
        <p:blipFill>
          <a:blip r:embed="rId4">
            <a:alphaModFix/>
          </a:blip>
          <a:stretch>
            <a:fillRect/>
          </a:stretch>
        </p:blipFill>
        <p:spPr>
          <a:xfrm>
            <a:off x="3439225" y="152400"/>
            <a:ext cx="884400" cy="3482724"/>
          </a:xfrm>
          <a:prstGeom prst="rect">
            <a:avLst/>
          </a:prstGeom>
          <a:noFill/>
          <a:ln>
            <a:noFill/>
          </a:ln>
        </p:spPr>
      </p:pic>
      <p:pic>
        <p:nvPicPr>
          <p:cNvPr id="161" name="Google Shape;161;p26"/>
          <p:cNvPicPr preferRelativeResize="0"/>
          <p:nvPr/>
        </p:nvPicPr>
        <p:blipFill>
          <a:blip r:embed="rId5">
            <a:alphaModFix/>
          </a:blip>
          <a:stretch>
            <a:fillRect/>
          </a:stretch>
        </p:blipFill>
        <p:spPr>
          <a:xfrm>
            <a:off x="311701" y="2199490"/>
            <a:ext cx="3127500" cy="2791610"/>
          </a:xfrm>
          <a:prstGeom prst="rect">
            <a:avLst/>
          </a:prstGeom>
          <a:noFill/>
          <a:ln>
            <a:noFill/>
          </a:ln>
        </p:spPr>
      </p:pic>
      <p:pic>
        <p:nvPicPr>
          <p:cNvPr id="162" name="Google Shape;162;p26"/>
          <p:cNvPicPr preferRelativeResize="0"/>
          <p:nvPr/>
        </p:nvPicPr>
        <p:blipFill>
          <a:blip r:embed="rId6">
            <a:alphaModFix/>
          </a:blip>
          <a:stretch>
            <a:fillRect/>
          </a:stretch>
        </p:blipFill>
        <p:spPr>
          <a:xfrm>
            <a:off x="253750" y="3080410"/>
            <a:ext cx="3185475" cy="5547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Ask Nurse Lisa</a:t>
            </a:r>
            <a:endParaRPr/>
          </a:p>
        </p:txBody>
      </p:sp>
      <p:sp>
        <p:nvSpPr>
          <p:cNvPr id="168" name="Google Shape;168;p27"/>
          <p:cNvSpPr txBox="1">
            <a:spLocks noGrp="1"/>
          </p:cNvSpPr>
          <p:nvPr>
            <p:ph type="body" idx="1"/>
          </p:nvPr>
        </p:nvSpPr>
        <p:spPr>
          <a:xfrm>
            <a:off x="4226075" y="454950"/>
            <a:ext cx="4548300" cy="4415400"/>
          </a:xfrm>
          <a:prstGeom prst="rect">
            <a:avLst/>
          </a:prstGeom>
        </p:spPr>
        <p:txBody>
          <a:bodyPr spcFirstLastPara="1" wrap="square" lIns="91425" tIns="91425" rIns="91425" bIns="91425" anchor="t" anchorCtr="0">
            <a:normAutofit/>
          </a:bodyPr>
          <a:lstStyle/>
          <a:p>
            <a:pPr marL="457200" lvl="0" indent="-356870" algn="l" rtl="0">
              <a:lnSpc>
                <a:spcPct val="95000"/>
              </a:lnSpc>
              <a:spcBef>
                <a:spcPts val="60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Ask a sexual health question online</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Prevention strategies</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Testing and treatment options</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Review local resources across the state</a:t>
            </a:r>
            <a:endParaRPr sz="2020" b="1">
              <a:solidFill>
                <a:srgbClr val="2E2E2E"/>
              </a:solidFill>
              <a:latin typeface="Merriweather"/>
              <a:ea typeface="Merriweather"/>
              <a:cs typeface="Merriweather"/>
              <a:sym typeface="Merriweather"/>
            </a:endParaRPr>
          </a:p>
          <a:p>
            <a:pPr marL="457200" lvl="0" indent="-356870"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Responses are: </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Medically accurate</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Non-judgmental</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Confidential</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Quick </a:t>
            </a:r>
            <a:endParaRPr sz="2020" b="1">
              <a:solidFill>
                <a:srgbClr val="2E2E2E"/>
              </a:solidFill>
              <a:latin typeface="Merriweather"/>
              <a:ea typeface="Merriweather"/>
              <a:cs typeface="Merriweather"/>
              <a:sym typeface="Merriweather"/>
            </a:endParaRPr>
          </a:p>
          <a:p>
            <a:pPr marL="914400" lvl="1" indent="-356869" algn="l" rtl="0">
              <a:lnSpc>
                <a:spcPct val="95000"/>
              </a:lnSpc>
              <a:spcBef>
                <a:spcPts val="0"/>
              </a:spcBef>
              <a:spcAft>
                <a:spcPts val="0"/>
              </a:spcAft>
              <a:buClr>
                <a:srgbClr val="2E2E2E"/>
              </a:buClr>
              <a:buSzPts val="2020"/>
              <a:buFont typeface="Merriweather"/>
              <a:buChar char="○"/>
            </a:pPr>
            <a:r>
              <a:rPr lang="en" sz="2020" b="1">
                <a:solidFill>
                  <a:srgbClr val="2E2E2E"/>
                </a:solidFill>
                <a:latin typeface="Merriweather"/>
                <a:ea typeface="Merriweather"/>
                <a:cs typeface="Merriweather"/>
                <a:sym typeface="Merriweather"/>
              </a:rPr>
              <a:t>Free</a:t>
            </a:r>
            <a:endParaRPr sz="817" b="1">
              <a:solidFill>
                <a:srgbClr val="2E2E2E"/>
              </a:solidFill>
              <a:latin typeface="Merriweather"/>
              <a:ea typeface="Merriweather"/>
              <a:cs typeface="Merriweather"/>
              <a:sym typeface="Merriweather"/>
            </a:endParaRPr>
          </a:p>
        </p:txBody>
      </p:sp>
      <p:pic>
        <p:nvPicPr>
          <p:cNvPr id="169" name="Google Shape;169;p27"/>
          <p:cNvPicPr preferRelativeResize="0"/>
          <p:nvPr/>
        </p:nvPicPr>
        <p:blipFill>
          <a:blip r:embed="rId3">
            <a:alphaModFix/>
          </a:blip>
          <a:stretch>
            <a:fillRect/>
          </a:stretch>
        </p:blipFill>
        <p:spPr>
          <a:xfrm>
            <a:off x="1688450" y="1390100"/>
            <a:ext cx="1978750" cy="1240200"/>
          </a:xfrm>
          <a:prstGeom prst="rect">
            <a:avLst/>
          </a:prstGeom>
          <a:noFill/>
          <a:ln>
            <a:noFill/>
          </a:ln>
        </p:spPr>
      </p:pic>
      <p:pic>
        <p:nvPicPr>
          <p:cNvPr id="170" name="Google Shape;170;p27"/>
          <p:cNvPicPr preferRelativeResize="0"/>
          <p:nvPr/>
        </p:nvPicPr>
        <p:blipFill>
          <a:blip r:embed="rId4">
            <a:alphaModFix/>
          </a:blip>
          <a:stretch>
            <a:fillRect/>
          </a:stretch>
        </p:blipFill>
        <p:spPr>
          <a:xfrm>
            <a:off x="103375" y="2639325"/>
            <a:ext cx="2570625" cy="1440900"/>
          </a:xfrm>
          <a:prstGeom prst="rect">
            <a:avLst/>
          </a:prstGeom>
          <a:noFill/>
          <a:ln>
            <a:noFill/>
          </a:ln>
        </p:spPr>
      </p:pic>
      <p:sp>
        <p:nvSpPr>
          <p:cNvPr id="171" name="Google Shape;171;p27"/>
          <p:cNvSpPr txBox="1"/>
          <p:nvPr/>
        </p:nvSpPr>
        <p:spPr>
          <a:xfrm>
            <a:off x="103375" y="4321200"/>
            <a:ext cx="35442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800">
                <a:solidFill>
                  <a:schemeClr val="accent2"/>
                </a:solidFill>
              </a:rPr>
              <a:t>Prefer to chat? Call Nurse Lisa at: 877-334-8762</a:t>
            </a:r>
            <a:endParaRPr sz="1800">
              <a:solidFill>
                <a:schemeClr val="accent2"/>
              </a:solidFill>
              <a:latin typeface="Roboto"/>
              <a:ea typeface="Roboto"/>
              <a:cs typeface="Roboto"/>
              <a:sym typeface="Roboto"/>
            </a:endParaRPr>
          </a:p>
        </p:txBody>
      </p:sp>
      <p:pic>
        <p:nvPicPr>
          <p:cNvPr id="172" name="Google Shape;172;p27"/>
          <p:cNvPicPr preferRelativeResize="0"/>
          <p:nvPr/>
        </p:nvPicPr>
        <p:blipFill>
          <a:blip r:embed="rId5">
            <a:alphaModFix/>
          </a:blip>
          <a:stretch>
            <a:fillRect/>
          </a:stretch>
        </p:blipFill>
        <p:spPr>
          <a:xfrm>
            <a:off x="8774375" y="1553325"/>
            <a:ext cx="369625" cy="16598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iKnowMine.org store home page</a:t>
            </a:r>
            <a:endParaRPr/>
          </a:p>
        </p:txBody>
      </p:sp>
      <p:pic>
        <p:nvPicPr>
          <p:cNvPr id="178" name="Google Shape;178;p28"/>
          <p:cNvPicPr preferRelativeResize="0"/>
          <p:nvPr/>
        </p:nvPicPr>
        <p:blipFill rotWithShape="1">
          <a:blip r:embed="rId3">
            <a:alphaModFix/>
          </a:blip>
          <a:srcRect l="14624" b="24704"/>
          <a:stretch/>
        </p:blipFill>
        <p:spPr>
          <a:xfrm>
            <a:off x="11475" y="0"/>
            <a:ext cx="9143998" cy="4351400"/>
          </a:xfrm>
          <a:prstGeom prst="rect">
            <a:avLst/>
          </a:prstGeom>
          <a:noFill/>
          <a:ln>
            <a:noFill/>
          </a:ln>
        </p:spPr>
      </p:pic>
      <p:pic>
        <p:nvPicPr>
          <p:cNvPr id="179" name="Google Shape;179;p28"/>
          <p:cNvPicPr preferRelativeResize="0"/>
          <p:nvPr/>
        </p:nvPicPr>
        <p:blipFill>
          <a:blip r:embed="rId4">
            <a:alphaModFix/>
          </a:blip>
          <a:stretch>
            <a:fillRect/>
          </a:stretch>
        </p:blipFill>
        <p:spPr>
          <a:xfrm>
            <a:off x="5421245" y="434570"/>
            <a:ext cx="2017975" cy="590750"/>
          </a:xfrm>
          <a:prstGeom prst="rect">
            <a:avLst/>
          </a:prstGeom>
          <a:noFill/>
          <a:ln>
            <a:noFill/>
          </a:ln>
        </p:spPr>
      </p:pic>
      <p:pic>
        <p:nvPicPr>
          <p:cNvPr id="180" name="Google Shape;180;p28"/>
          <p:cNvPicPr preferRelativeResize="0"/>
          <p:nvPr/>
        </p:nvPicPr>
        <p:blipFill>
          <a:blip r:embed="rId5">
            <a:alphaModFix/>
          </a:blip>
          <a:stretch>
            <a:fillRect/>
          </a:stretch>
        </p:blipFill>
        <p:spPr>
          <a:xfrm rot="10800000">
            <a:off x="7439225" y="380625"/>
            <a:ext cx="1692000" cy="58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iKnowMine.org Store Resources</a:t>
            </a:r>
            <a:endParaRPr/>
          </a:p>
        </p:txBody>
      </p:sp>
      <p:sp>
        <p:nvSpPr>
          <p:cNvPr id="186" name="Google Shape;186;p29"/>
          <p:cNvSpPr txBox="1">
            <a:spLocks noGrp="1"/>
          </p:cNvSpPr>
          <p:nvPr>
            <p:ph type="body" idx="1"/>
          </p:nvPr>
        </p:nvSpPr>
        <p:spPr>
          <a:xfrm>
            <a:off x="311725" y="1505700"/>
            <a:ext cx="3999900" cy="3480300"/>
          </a:xfrm>
          <a:prstGeom prst="rect">
            <a:avLst/>
          </a:prstGeom>
        </p:spPr>
        <p:txBody>
          <a:bodyPr spcFirstLastPara="1" wrap="square" lIns="91425" tIns="91425" rIns="91425" bIns="91425" anchor="t" anchorCtr="0">
            <a:normAutofit fontScale="77500" lnSpcReduction="10000"/>
          </a:bodyPr>
          <a:lstStyle/>
          <a:p>
            <a:pPr marL="0" lvl="0" indent="0" algn="l" rtl="0">
              <a:lnSpc>
                <a:spcPct val="115000"/>
              </a:lnSpc>
              <a:spcBef>
                <a:spcPts val="500"/>
              </a:spcBef>
              <a:spcAft>
                <a:spcPts val="0"/>
              </a:spcAft>
              <a:buNone/>
            </a:pPr>
            <a:r>
              <a:rPr lang="en" sz="2358" b="1">
                <a:solidFill>
                  <a:srgbClr val="2E2E2E"/>
                </a:solidFill>
                <a:latin typeface="Merriweather"/>
                <a:ea typeface="Merriweather"/>
                <a:cs typeface="Merriweather"/>
                <a:sym typeface="Merriweather"/>
              </a:rPr>
              <a:t>Individuals</a:t>
            </a:r>
            <a:endParaRPr sz="2358" b="1">
              <a:solidFill>
                <a:srgbClr val="2E2E2E"/>
              </a:solidFill>
              <a:latin typeface="Merriweather"/>
              <a:ea typeface="Merriweather"/>
              <a:cs typeface="Merriweather"/>
              <a:sym typeface="Merriweather"/>
            </a:endParaRPr>
          </a:p>
          <a:p>
            <a:pPr marL="457200" lvl="0" indent="-323235" algn="l" rtl="0">
              <a:lnSpc>
                <a:spcPct val="115000"/>
              </a:lnSpc>
              <a:spcBef>
                <a:spcPts val="500"/>
              </a:spcBef>
              <a:spcAft>
                <a:spcPts val="0"/>
              </a:spcAft>
              <a:buClr>
                <a:srgbClr val="2E2E2E"/>
              </a:buClr>
              <a:buSzPct val="95513"/>
              <a:buFont typeface="Arial"/>
              <a:buChar char="●"/>
            </a:pPr>
            <a:r>
              <a:rPr lang="en" sz="2229" b="1">
                <a:solidFill>
                  <a:srgbClr val="2E2E2E"/>
                </a:solidFill>
                <a:latin typeface="Merriweather"/>
                <a:ea typeface="Merriweather"/>
                <a:cs typeface="Merriweather"/>
                <a:sym typeface="Merriweather"/>
              </a:rPr>
              <a:t>Condoms, latex &amp; non-latex</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Dental Dams, latex &amp; non-latex</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HIV Self-Test Kit</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I Want The Kit: STI self-swab</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Safer Injection Kit</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Opioid Overdose Response Kit</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Safe Medicine Disposal Systems</a:t>
            </a:r>
            <a:endParaRPr sz="2229" b="1">
              <a:solidFill>
                <a:srgbClr val="2E2E2E"/>
              </a:solidFill>
              <a:latin typeface="Merriweather"/>
              <a:ea typeface="Merriweather"/>
              <a:cs typeface="Merriweather"/>
              <a:sym typeface="Merriweather"/>
            </a:endParaRPr>
          </a:p>
          <a:p>
            <a:pPr marL="457200" lvl="0"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Educational materials</a:t>
            </a:r>
            <a:endParaRPr sz="2229" b="1">
              <a:solidFill>
                <a:srgbClr val="2E2E2E"/>
              </a:solidFill>
              <a:latin typeface="Merriweather"/>
              <a:ea typeface="Merriweather"/>
              <a:cs typeface="Merriweather"/>
              <a:sym typeface="Merriweather"/>
            </a:endParaRPr>
          </a:p>
          <a:p>
            <a:pPr marL="914400" lvl="1" indent="-327680" algn="l" rtl="0">
              <a:lnSpc>
                <a:spcPct val="115000"/>
              </a:lnSpc>
              <a:spcBef>
                <a:spcPts val="0"/>
              </a:spcBef>
              <a:spcAft>
                <a:spcPts val="0"/>
              </a:spcAft>
              <a:buClr>
                <a:srgbClr val="2E2E2E"/>
              </a:buClr>
              <a:buSzPct val="100000"/>
              <a:buFont typeface="Merriweather"/>
              <a:buChar char="○"/>
            </a:pPr>
            <a:r>
              <a:rPr lang="en" sz="2229" b="1">
                <a:solidFill>
                  <a:srgbClr val="2E2E2E"/>
                </a:solidFill>
                <a:latin typeface="Merriweather"/>
                <a:ea typeface="Merriweather"/>
                <a:cs typeface="Merriweather"/>
                <a:sym typeface="Merriweather"/>
              </a:rPr>
              <a:t>DVDs, lesson plans, toolkits, etc.</a:t>
            </a:r>
            <a:endParaRPr sz="2229" b="1">
              <a:solidFill>
                <a:srgbClr val="2E2E2E"/>
              </a:solidFill>
              <a:latin typeface="Merriweather"/>
              <a:ea typeface="Merriweather"/>
              <a:cs typeface="Merriweather"/>
              <a:sym typeface="Merriweather"/>
            </a:endParaRPr>
          </a:p>
        </p:txBody>
      </p:sp>
      <p:sp>
        <p:nvSpPr>
          <p:cNvPr id="187" name="Google Shape;187;p29"/>
          <p:cNvSpPr txBox="1">
            <a:spLocks noGrp="1"/>
          </p:cNvSpPr>
          <p:nvPr>
            <p:ph type="body" idx="2"/>
          </p:nvPr>
        </p:nvSpPr>
        <p:spPr>
          <a:xfrm>
            <a:off x="4832400" y="1505700"/>
            <a:ext cx="3999900" cy="3480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E2E2E"/>
                </a:solidFill>
                <a:latin typeface="Merriweather"/>
                <a:ea typeface="Merriweather"/>
                <a:cs typeface="Merriweather"/>
                <a:sym typeface="Merriweather"/>
              </a:rPr>
              <a:t>Organizations</a:t>
            </a:r>
            <a:endParaRPr sz="1800" b="1">
              <a:solidFill>
                <a:srgbClr val="2E2E2E"/>
              </a:solidFill>
              <a:latin typeface="Merriweather"/>
              <a:ea typeface="Merriweather"/>
              <a:cs typeface="Merriweather"/>
              <a:sym typeface="Merriweather"/>
            </a:endParaRPr>
          </a:p>
          <a:p>
            <a:pPr marL="457200" lvl="0" indent="-336550" algn="l" rtl="0">
              <a:lnSpc>
                <a:spcPct val="115000"/>
              </a:lnSpc>
              <a:spcBef>
                <a:spcPts val="1200"/>
              </a:spcBef>
              <a:spcAft>
                <a:spcPts val="0"/>
              </a:spcAft>
              <a:buClr>
                <a:srgbClr val="2E2E2E"/>
              </a:buClr>
              <a:buSzPts val="1700"/>
              <a:buFont typeface="Merriweather"/>
              <a:buChar char="●"/>
            </a:pPr>
            <a:r>
              <a:rPr lang="en" sz="1700" b="1">
                <a:solidFill>
                  <a:srgbClr val="2E2E2E"/>
                </a:solidFill>
                <a:latin typeface="Merriweather"/>
                <a:ea typeface="Merriweather"/>
                <a:cs typeface="Merriweather"/>
                <a:sym typeface="Merriweather"/>
              </a:rPr>
              <a:t>Educational Materials</a:t>
            </a:r>
            <a:endParaRPr sz="17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DVDs</a:t>
            </a:r>
            <a:endParaRPr sz="16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lesson plans</a:t>
            </a:r>
            <a:endParaRPr sz="16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Toolkits, etc.</a:t>
            </a:r>
            <a:endParaRPr sz="1600" b="1">
              <a:solidFill>
                <a:srgbClr val="2E2E2E"/>
              </a:solidFill>
              <a:latin typeface="Merriweather"/>
              <a:ea typeface="Merriweather"/>
              <a:cs typeface="Merriweather"/>
              <a:sym typeface="Merriweather"/>
            </a:endParaRPr>
          </a:p>
          <a:p>
            <a:pPr marL="457200" lvl="0" indent="-336550" algn="l" rtl="0">
              <a:lnSpc>
                <a:spcPct val="115000"/>
              </a:lnSpc>
              <a:spcBef>
                <a:spcPts val="0"/>
              </a:spcBef>
              <a:spcAft>
                <a:spcPts val="0"/>
              </a:spcAft>
              <a:buClr>
                <a:srgbClr val="2E2E2E"/>
              </a:buClr>
              <a:buSzPts val="1700"/>
              <a:buFont typeface="Merriweather"/>
              <a:buChar char="●"/>
            </a:pPr>
            <a:r>
              <a:rPr lang="en" sz="1700" b="1">
                <a:solidFill>
                  <a:srgbClr val="2E2E2E"/>
                </a:solidFill>
                <a:latin typeface="Merriweather"/>
                <a:ea typeface="Merriweather"/>
                <a:cs typeface="Merriweather"/>
                <a:sym typeface="Merriweather"/>
              </a:rPr>
              <a:t>Community awareness tools</a:t>
            </a:r>
            <a:endParaRPr sz="17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Posters</a:t>
            </a:r>
            <a:endParaRPr sz="16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Brochures</a:t>
            </a:r>
            <a:endParaRPr sz="16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Palm cards, etc.</a:t>
            </a:r>
            <a:endParaRPr sz="1600" b="1">
              <a:solidFill>
                <a:srgbClr val="2E2E2E"/>
              </a:solidFill>
              <a:latin typeface="Merriweather"/>
              <a:ea typeface="Merriweather"/>
              <a:cs typeface="Merriweather"/>
              <a:sym typeface="Merriweather"/>
            </a:endParaRPr>
          </a:p>
          <a:p>
            <a:pPr marL="914400" lvl="1" indent="-330200" algn="l" rtl="0">
              <a:lnSpc>
                <a:spcPct val="115000"/>
              </a:lnSpc>
              <a:spcBef>
                <a:spcPts val="0"/>
              </a:spcBef>
              <a:spcAft>
                <a:spcPts val="0"/>
              </a:spcAft>
              <a:buClr>
                <a:srgbClr val="2E2E2E"/>
              </a:buClr>
              <a:buSzPts val="1600"/>
              <a:buFont typeface="Merriweather"/>
              <a:buChar char="○"/>
            </a:pPr>
            <a:r>
              <a:rPr lang="en" sz="1600" b="1">
                <a:solidFill>
                  <a:srgbClr val="2E2E2E"/>
                </a:solidFill>
                <a:latin typeface="Merriweather"/>
                <a:ea typeface="Merriweather"/>
                <a:cs typeface="Merriweather"/>
                <a:sym typeface="Merriweather"/>
              </a:rPr>
              <a:t>Condoms, etc.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Sexual Health &amp; Wellness</a:t>
            </a:r>
            <a:endParaRPr/>
          </a:p>
        </p:txBody>
      </p:sp>
      <p:pic>
        <p:nvPicPr>
          <p:cNvPr id="193" name="Google Shape;193;p30"/>
          <p:cNvPicPr preferRelativeResize="0"/>
          <p:nvPr/>
        </p:nvPicPr>
        <p:blipFill>
          <a:blip r:embed="rId3">
            <a:alphaModFix/>
          </a:blip>
          <a:stretch>
            <a:fillRect/>
          </a:stretch>
        </p:blipFill>
        <p:spPr>
          <a:xfrm>
            <a:off x="152400" y="1277025"/>
            <a:ext cx="1862694" cy="3714075"/>
          </a:xfrm>
          <a:prstGeom prst="rect">
            <a:avLst/>
          </a:prstGeom>
          <a:noFill/>
          <a:ln>
            <a:noFill/>
          </a:ln>
        </p:spPr>
      </p:pic>
      <p:pic>
        <p:nvPicPr>
          <p:cNvPr id="194" name="Google Shape;194;p30"/>
          <p:cNvPicPr preferRelativeResize="0"/>
          <p:nvPr/>
        </p:nvPicPr>
        <p:blipFill>
          <a:blip r:embed="rId4">
            <a:alphaModFix/>
          </a:blip>
          <a:stretch>
            <a:fillRect/>
          </a:stretch>
        </p:blipFill>
        <p:spPr>
          <a:xfrm>
            <a:off x="2167494" y="1277025"/>
            <a:ext cx="2016319" cy="3714075"/>
          </a:xfrm>
          <a:prstGeom prst="rect">
            <a:avLst/>
          </a:prstGeom>
          <a:noFill/>
          <a:ln>
            <a:noFill/>
          </a:ln>
        </p:spPr>
      </p:pic>
      <p:pic>
        <p:nvPicPr>
          <p:cNvPr id="195" name="Google Shape;195;p30"/>
          <p:cNvPicPr preferRelativeResize="0"/>
          <p:nvPr/>
        </p:nvPicPr>
        <p:blipFill>
          <a:blip r:embed="rId5">
            <a:alphaModFix/>
          </a:blip>
          <a:stretch>
            <a:fillRect/>
          </a:stretch>
        </p:blipFill>
        <p:spPr>
          <a:xfrm>
            <a:off x="4336213" y="1277025"/>
            <a:ext cx="1912637" cy="3714073"/>
          </a:xfrm>
          <a:prstGeom prst="rect">
            <a:avLst/>
          </a:prstGeom>
          <a:noFill/>
          <a:ln>
            <a:noFill/>
          </a:ln>
        </p:spPr>
      </p:pic>
      <p:sp>
        <p:nvSpPr>
          <p:cNvPr id="196" name="Google Shape;196;p30"/>
          <p:cNvSpPr txBox="1"/>
          <p:nvPr/>
        </p:nvSpPr>
        <p:spPr>
          <a:xfrm>
            <a:off x="6955675" y="1347525"/>
            <a:ext cx="2417400" cy="345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E2E2E"/>
                </a:solidFill>
                <a:latin typeface="Merriweather"/>
                <a:ea typeface="Merriweather"/>
                <a:cs typeface="Merriweather"/>
                <a:sym typeface="Merriweather"/>
              </a:rPr>
              <a:t>Click for more supplies! </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Posters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Brochures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DVDs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Internal Condoms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Dental Dams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And more!</a:t>
            </a:r>
            <a:endParaRPr sz="1800" b="1">
              <a:solidFill>
                <a:srgbClr val="2E2E2E"/>
              </a:solidFill>
              <a:latin typeface="Merriweather"/>
              <a:ea typeface="Merriweather"/>
              <a:cs typeface="Merriweather"/>
              <a:sym typeface="Merriweather"/>
            </a:endParaRPr>
          </a:p>
        </p:txBody>
      </p:sp>
      <p:pic>
        <p:nvPicPr>
          <p:cNvPr id="197" name="Google Shape;197;p30"/>
          <p:cNvPicPr preferRelativeResize="0"/>
          <p:nvPr/>
        </p:nvPicPr>
        <p:blipFill>
          <a:blip r:embed="rId6">
            <a:alphaModFix/>
          </a:blip>
          <a:stretch>
            <a:fillRect/>
          </a:stretch>
        </p:blipFill>
        <p:spPr>
          <a:xfrm rot="10800000">
            <a:off x="6352550" y="1676800"/>
            <a:ext cx="499425" cy="2530600"/>
          </a:xfrm>
          <a:prstGeom prst="rect">
            <a:avLst/>
          </a:prstGeom>
          <a:noFill/>
          <a:ln>
            <a:noFill/>
          </a:ln>
        </p:spPr>
      </p:pic>
      <p:sp>
        <p:nvSpPr>
          <p:cNvPr id="198" name="Google Shape;198;p30"/>
          <p:cNvSpPr/>
          <p:nvPr/>
        </p:nvSpPr>
        <p:spPr>
          <a:xfrm>
            <a:off x="4336226" y="3137400"/>
            <a:ext cx="2016300" cy="1853700"/>
          </a:xfrm>
          <a:prstGeom prst="rect">
            <a:avLst/>
          </a:prstGeom>
          <a:noFill/>
          <a:ln w="28575" cap="flat" cmpd="sng">
            <a:solidFill>
              <a:srgbClr val="92D05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Safer Substance Use</a:t>
            </a:r>
            <a:endParaRPr/>
          </a:p>
        </p:txBody>
      </p:sp>
      <p:pic>
        <p:nvPicPr>
          <p:cNvPr id="204" name="Google Shape;204;p31"/>
          <p:cNvPicPr preferRelativeResize="0"/>
          <p:nvPr/>
        </p:nvPicPr>
        <p:blipFill>
          <a:blip r:embed="rId3">
            <a:alphaModFix/>
          </a:blip>
          <a:stretch>
            <a:fillRect/>
          </a:stretch>
        </p:blipFill>
        <p:spPr>
          <a:xfrm>
            <a:off x="152400" y="1277025"/>
            <a:ext cx="1911163" cy="3714076"/>
          </a:xfrm>
          <a:prstGeom prst="rect">
            <a:avLst/>
          </a:prstGeom>
          <a:noFill/>
          <a:ln>
            <a:noFill/>
          </a:ln>
        </p:spPr>
      </p:pic>
      <p:pic>
        <p:nvPicPr>
          <p:cNvPr id="205" name="Google Shape;205;p31"/>
          <p:cNvPicPr preferRelativeResize="0"/>
          <p:nvPr/>
        </p:nvPicPr>
        <p:blipFill>
          <a:blip r:embed="rId4">
            <a:alphaModFix/>
          </a:blip>
          <a:stretch>
            <a:fillRect/>
          </a:stretch>
        </p:blipFill>
        <p:spPr>
          <a:xfrm>
            <a:off x="2215963" y="1277025"/>
            <a:ext cx="1959689" cy="3714076"/>
          </a:xfrm>
          <a:prstGeom prst="rect">
            <a:avLst/>
          </a:prstGeom>
          <a:noFill/>
          <a:ln>
            <a:noFill/>
          </a:ln>
        </p:spPr>
      </p:pic>
      <p:pic>
        <p:nvPicPr>
          <p:cNvPr id="206" name="Google Shape;206;p31"/>
          <p:cNvPicPr preferRelativeResize="0"/>
          <p:nvPr/>
        </p:nvPicPr>
        <p:blipFill>
          <a:blip r:embed="rId5">
            <a:alphaModFix/>
          </a:blip>
          <a:stretch>
            <a:fillRect/>
          </a:stretch>
        </p:blipFill>
        <p:spPr>
          <a:xfrm>
            <a:off x="4328051" y="1277025"/>
            <a:ext cx="1931918" cy="3714075"/>
          </a:xfrm>
          <a:prstGeom prst="rect">
            <a:avLst/>
          </a:prstGeom>
          <a:noFill/>
          <a:ln>
            <a:noFill/>
          </a:ln>
        </p:spPr>
      </p:pic>
      <p:sp>
        <p:nvSpPr>
          <p:cNvPr id="207" name="Google Shape;207;p31"/>
          <p:cNvSpPr txBox="1"/>
          <p:nvPr/>
        </p:nvSpPr>
        <p:spPr>
          <a:xfrm>
            <a:off x="6869825" y="1277013"/>
            <a:ext cx="2263200" cy="34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E2E2E"/>
                </a:solidFill>
                <a:latin typeface="Merriweather"/>
                <a:ea typeface="Merriweather"/>
                <a:cs typeface="Merriweather"/>
                <a:sym typeface="Merriweather"/>
              </a:rPr>
              <a:t>Click for more supplies! </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Posters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Brochures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DVDs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Safer Injection</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Fentanyl &amp; Xylazine Test strips</a:t>
            </a:r>
            <a:endParaRPr sz="1800" b="1">
              <a:solidFill>
                <a:srgbClr val="2E2E2E"/>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And more!</a:t>
            </a:r>
            <a:endParaRPr sz="1300">
              <a:solidFill>
                <a:schemeClr val="dk2"/>
              </a:solidFill>
              <a:latin typeface="Roboto"/>
              <a:ea typeface="Roboto"/>
              <a:cs typeface="Roboto"/>
              <a:sym typeface="Roboto"/>
            </a:endParaRPr>
          </a:p>
        </p:txBody>
      </p:sp>
      <p:sp>
        <p:nvSpPr>
          <p:cNvPr id="208" name="Google Shape;208;p31"/>
          <p:cNvSpPr/>
          <p:nvPr/>
        </p:nvSpPr>
        <p:spPr>
          <a:xfrm>
            <a:off x="4423400" y="3137525"/>
            <a:ext cx="1911300" cy="1853700"/>
          </a:xfrm>
          <a:prstGeom prst="rect">
            <a:avLst/>
          </a:prstGeom>
          <a:noFill/>
          <a:ln w="28575" cap="flat" cmpd="sng">
            <a:solidFill>
              <a:srgbClr val="92D05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09" name="Google Shape;209;p31"/>
          <p:cNvSpPr/>
          <p:nvPr/>
        </p:nvSpPr>
        <p:spPr>
          <a:xfrm>
            <a:off x="2353800" y="3137525"/>
            <a:ext cx="1911300" cy="1853700"/>
          </a:xfrm>
          <a:prstGeom prst="rect">
            <a:avLst/>
          </a:prstGeom>
          <a:noFill/>
          <a:ln w="28575" cap="flat" cmpd="sng">
            <a:solidFill>
              <a:srgbClr val="92D05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10" name="Google Shape;210;p31"/>
          <p:cNvPicPr preferRelativeResize="0"/>
          <p:nvPr/>
        </p:nvPicPr>
        <p:blipFill>
          <a:blip r:embed="rId6">
            <a:alphaModFix/>
          </a:blip>
          <a:stretch>
            <a:fillRect/>
          </a:stretch>
        </p:blipFill>
        <p:spPr>
          <a:xfrm rot="10800000">
            <a:off x="6352550" y="1676800"/>
            <a:ext cx="499425" cy="253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Harm Reduction?</a:t>
            </a:r>
            <a:endParaRPr/>
          </a:p>
        </p:txBody>
      </p:sp>
      <p:sp>
        <p:nvSpPr>
          <p:cNvPr id="71" name="Google Shape;71;p14"/>
          <p:cNvSpPr txBox="1">
            <a:spLocks noGrp="1"/>
          </p:cNvSpPr>
          <p:nvPr>
            <p:ph type="body" idx="1"/>
          </p:nvPr>
        </p:nvSpPr>
        <p:spPr>
          <a:xfrm>
            <a:off x="4397525" y="70675"/>
            <a:ext cx="4671300" cy="50727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endParaRPr sz="1100">
              <a:solidFill>
                <a:srgbClr val="2E2E2E"/>
              </a:solidFill>
              <a:highlight>
                <a:srgbClr val="FFFFFF"/>
              </a:highlight>
              <a:latin typeface="Merriweather"/>
              <a:ea typeface="Merriweather"/>
              <a:cs typeface="Merriweather"/>
              <a:sym typeface="Merriweather"/>
            </a:endParaRPr>
          </a:p>
          <a:p>
            <a:pPr marL="0" lvl="0" indent="0" algn="l" rtl="0">
              <a:lnSpc>
                <a:spcPct val="150000"/>
              </a:lnSpc>
              <a:spcBef>
                <a:spcPts val="1500"/>
              </a:spcBef>
              <a:spcAft>
                <a:spcPts val="0"/>
              </a:spcAft>
              <a:buNone/>
            </a:pPr>
            <a:r>
              <a:rPr lang="en" sz="2015" b="1">
                <a:solidFill>
                  <a:srgbClr val="2E2E2E"/>
                </a:solidFill>
                <a:highlight>
                  <a:srgbClr val="FFFFFF"/>
                </a:highlight>
                <a:latin typeface="Merriweather"/>
                <a:ea typeface="Merriweather"/>
                <a:cs typeface="Merriweather"/>
                <a:sym typeface="Merriweather"/>
              </a:rPr>
              <a:t>Harm reduction acknowledges that drugs are widely available in our society. It encompasses the understanding that traditional law enforcement approaches or those that require complete abstinence do not decrease demand, use, or negative health consequences of substance use. </a:t>
            </a:r>
            <a:endParaRPr sz="2015" b="1">
              <a:solidFill>
                <a:srgbClr val="2E2E2E"/>
              </a:solidFill>
              <a:highlight>
                <a:srgbClr val="FFFFFF"/>
              </a:highlight>
              <a:latin typeface="Merriweather"/>
              <a:ea typeface="Merriweather"/>
              <a:cs typeface="Merriweather"/>
              <a:sym typeface="Merriweather"/>
            </a:endParaRPr>
          </a:p>
          <a:p>
            <a:pPr marL="0" lvl="0" indent="0" algn="l" rtl="0">
              <a:lnSpc>
                <a:spcPct val="150000"/>
              </a:lnSpc>
              <a:spcBef>
                <a:spcPts val="1500"/>
              </a:spcBef>
              <a:spcAft>
                <a:spcPts val="0"/>
              </a:spcAft>
              <a:buNone/>
            </a:pPr>
            <a:r>
              <a:rPr lang="en" sz="2015" b="1">
                <a:solidFill>
                  <a:srgbClr val="2E2E2E"/>
                </a:solidFill>
                <a:highlight>
                  <a:srgbClr val="FFFFFF"/>
                </a:highlight>
                <a:latin typeface="Merriweather"/>
                <a:ea typeface="Merriweather"/>
                <a:cs typeface="Merriweather"/>
                <a:sym typeface="Merriweather"/>
              </a:rPr>
              <a:t>Harm reduction is exactly what it sounds like: reducing the harm associated with using drugs through a variety of public health interventions. But the concept relies on more than these tools and begins, at the most fundamental level, with recognizing that all people deserve safety and dignity. It does not treat drug use as a moral failing.</a:t>
            </a:r>
            <a:endParaRPr sz="2015" b="1">
              <a:solidFill>
                <a:srgbClr val="2E2E2E"/>
              </a:solidFill>
              <a:highlight>
                <a:srgbClr val="FFFFFF"/>
              </a:highlight>
              <a:latin typeface="Merriweather"/>
              <a:ea typeface="Merriweather"/>
              <a:cs typeface="Merriweather"/>
              <a:sym typeface="Merriweather"/>
            </a:endParaRPr>
          </a:p>
          <a:p>
            <a:pPr marL="0" lvl="0" indent="0" algn="l" rtl="0">
              <a:spcBef>
                <a:spcPts val="1500"/>
              </a:spcBef>
              <a:spcAft>
                <a:spcPts val="0"/>
              </a:spcAft>
              <a:buNone/>
            </a:pPr>
            <a:endParaRPr sz="1625">
              <a:solidFill>
                <a:srgbClr val="2E2E2E"/>
              </a:solidFill>
              <a:highlight>
                <a:srgbClr val="FFFFFF"/>
              </a:highlight>
              <a:latin typeface="Merriweather"/>
              <a:ea typeface="Merriweather"/>
              <a:cs typeface="Merriweather"/>
              <a:sym typeface="Merriweather"/>
            </a:endParaRPr>
          </a:p>
          <a:p>
            <a:pPr marL="0" lvl="0" indent="0" algn="l" rtl="0">
              <a:spcBef>
                <a:spcPts val="1500"/>
              </a:spcBef>
              <a:spcAft>
                <a:spcPts val="0"/>
              </a:spcAft>
              <a:buNone/>
            </a:pPr>
            <a:r>
              <a:rPr lang="en" sz="1079">
                <a:solidFill>
                  <a:srgbClr val="2E2E2E"/>
                </a:solidFill>
                <a:highlight>
                  <a:srgbClr val="FFFFFF"/>
                </a:highlight>
                <a:latin typeface="Merriweather"/>
                <a:ea typeface="Merriweather"/>
                <a:cs typeface="Merriweather"/>
                <a:sym typeface="Merriweather"/>
              </a:rPr>
              <a:t>-Johns Hopkins School of Public Health, 2022</a:t>
            </a:r>
            <a:endParaRPr sz="1079">
              <a:solidFill>
                <a:srgbClr val="2E2E2E"/>
              </a:solidFill>
              <a:highlight>
                <a:srgbClr val="FFFFFF"/>
              </a:highlight>
              <a:latin typeface="Merriweather"/>
              <a:ea typeface="Merriweather"/>
              <a:cs typeface="Merriweather"/>
              <a:sym typeface="Merriweather"/>
            </a:endParaRPr>
          </a:p>
          <a:p>
            <a:pPr marL="0" lvl="0" indent="0" algn="l" rtl="0">
              <a:spcBef>
                <a:spcPts val="1500"/>
              </a:spcBef>
              <a:spcAft>
                <a:spcPts val="12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body" idx="1"/>
          </p:nvPr>
        </p:nvSpPr>
        <p:spPr>
          <a:xfrm>
            <a:off x="311700" y="1234450"/>
            <a:ext cx="3127500" cy="345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Packages shipped out within 1 week</a:t>
            </a:r>
            <a:endParaRPr sz="1800"/>
          </a:p>
          <a:p>
            <a:pPr marL="457200" lvl="0" indent="-342900" algn="l" rtl="0">
              <a:spcBef>
                <a:spcPts val="0"/>
              </a:spcBef>
              <a:spcAft>
                <a:spcPts val="0"/>
              </a:spcAft>
              <a:buSzPts val="1800"/>
              <a:buChar char="●"/>
            </a:pPr>
            <a:r>
              <a:rPr lang="en" sz="1800"/>
              <a:t>Mail is discreet</a:t>
            </a:r>
            <a:endParaRPr sz="1800"/>
          </a:p>
          <a:p>
            <a:pPr marL="457200" lvl="0" indent="-342900" algn="l" rtl="0">
              <a:spcBef>
                <a:spcPts val="0"/>
              </a:spcBef>
              <a:spcAft>
                <a:spcPts val="0"/>
              </a:spcAft>
              <a:buSzPts val="1800"/>
              <a:buChar char="●"/>
            </a:pPr>
            <a:r>
              <a:rPr lang="en" sz="1800"/>
              <a:t>Trainings provided if needed</a:t>
            </a:r>
            <a:endParaRPr sz="1800"/>
          </a:p>
        </p:txBody>
      </p:sp>
      <p:sp>
        <p:nvSpPr>
          <p:cNvPr id="216" name="Google Shape;216;p32"/>
          <p:cNvSpPr txBox="1">
            <a:spLocks noGrp="1"/>
          </p:cNvSpPr>
          <p:nvPr>
            <p:ph type="title"/>
          </p:nvPr>
        </p:nvSpPr>
        <p:spPr>
          <a:xfrm>
            <a:off x="311725" y="500925"/>
            <a:ext cx="3127500" cy="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Mail-outs</a:t>
            </a:r>
            <a:endParaRPr/>
          </a:p>
        </p:txBody>
      </p:sp>
      <p:pic>
        <p:nvPicPr>
          <p:cNvPr id="217" name="Google Shape;217;p32"/>
          <p:cNvPicPr preferRelativeResize="0"/>
          <p:nvPr/>
        </p:nvPicPr>
        <p:blipFill>
          <a:blip r:embed="rId3">
            <a:alphaModFix/>
          </a:blip>
          <a:stretch>
            <a:fillRect/>
          </a:stretch>
        </p:blipFill>
        <p:spPr>
          <a:xfrm>
            <a:off x="3961950" y="152400"/>
            <a:ext cx="2549423" cy="4838701"/>
          </a:xfrm>
          <a:prstGeom prst="rect">
            <a:avLst/>
          </a:prstGeom>
          <a:noFill/>
          <a:ln>
            <a:noFill/>
          </a:ln>
        </p:spPr>
      </p:pic>
      <p:pic>
        <p:nvPicPr>
          <p:cNvPr id="218" name="Google Shape;218;p32"/>
          <p:cNvPicPr preferRelativeResize="0"/>
          <p:nvPr/>
        </p:nvPicPr>
        <p:blipFill>
          <a:blip r:embed="rId4">
            <a:alphaModFix/>
          </a:blip>
          <a:stretch>
            <a:fillRect/>
          </a:stretch>
        </p:blipFill>
        <p:spPr>
          <a:xfrm>
            <a:off x="6833487" y="214125"/>
            <a:ext cx="1683750" cy="2285559"/>
          </a:xfrm>
          <a:prstGeom prst="rect">
            <a:avLst/>
          </a:prstGeom>
          <a:noFill/>
          <a:ln>
            <a:noFill/>
          </a:ln>
        </p:spPr>
      </p:pic>
      <p:pic>
        <p:nvPicPr>
          <p:cNvPr id="219" name="Google Shape;219;p32"/>
          <p:cNvPicPr preferRelativeResize="0"/>
          <p:nvPr/>
        </p:nvPicPr>
        <p:blipFill>
          <a:blip r:embed="rId5">
            <a:alphaModFix/>
          </a:blip>
          <a:stretch>
            <a:fillRect/>
          </a:stretch>
        </p:blipFill>
        <p:spPr>
          <a:xfrm>
            <a:off x="6842537" y="2654050"/>
            <a:ext cx="1665675" cy="2419325"/>
          </a:xfrm>
          <a:prstGeom prst="rect">
            <a:avLst/>
          </a:prstGeom>
          <a:noFill/>
          <a:ln>
            <a:noFill/>
          </a:ln>
        </p:spPr>
      </p:pic>
      <p:pic>
        <p:nvPicPr>
          <p:cNvPr id="220" name="Google Shape;220;p32"/>
          <p:cNvPicPr preferRelativeResize="0"/>
          <p:nvPr/>
        </p:nvPicPr>
        <p:blipFill>
          <a:blip r:embed="rId6">
            <a:alphaModFix/>
          </a:blip>
          <a:stretch>
            <a:fillRect/>
          </a:stretch>
        </p:blipFill>
        <p:spPr>
          <a:xfrm>
            <a:off x="267475" y="3309449"/>
            <a:ext cx="2984000" cy="1763925"/>
          </a:xfrm>
          <a:prstGeom prst="rect">
            <a:avLst/>
          </a:prstGeom>
          <a:noFill/>
          <a:ln>
            <a:noFill/>
          </a:ln>
        </p:spPr>
      </p:pic>
      <p:pic>
        <p:nvPicPr>
          <p:cNvPr id="221" name="Google Shape;221;p32"/>
          <p:cNvPicPr preferRelativeResize="0"/>
          <p:nvPr/>
        </p:nvPicPr>
        <p:blipFill>
          <a:blip r:embed="rId7">
            <a:alphaModFix/>
          </a:blip>
          <a:stretch>
            <a:fillRect/>
          </a:stretch>
        </p:blipFill>
        <p:spPr>
          <a:xfrm>
            <a:off x="398232" y="3410074"/>
            <a:ext cx="1683282" cy="60058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274950" y="1682925"/>
            <a:ext cx="3706500" cy="2916600"/>
          </a:xfrm>
          <a:prstGeom prst="rect">
            <a:avLst/>
          </a:prstGeom>
        </p:spPr>
        <p:txBody>
          <a:bodyPr spcFirstLastPara="1" wrap="square" lIns="91425" tIns="91425" rIns="91425" bIns="91425" anchor="t" anchorCtr="0">
            <a:normAutofit/>
          </a:bodyPr>
          <a:lstStyle/>
          <a:p>
            <a:pPr marL="0" lvl="0" indent="0" algn="ctr" rtl="0">
              <a:lnSpc>
                <a:spcPct val="95000"/>
              </a:lnSpc>
              <a:spcBef>
                <a:spcPts val="0"/>
              </a:spcBef>
              <a:spcAft>
                <a:spcPts val="0"/>
              </a:spcAft>
              <a:buNone/>
            </a:pPr>
            <a:r>
              <a:rPr lang="en" sz="1703" b="1">
                <a:solidFill>
                  <a:schemeClr val="accent2"/>
                </a:solidFill>
                <a:highlight>
                  <a:schemeClr val="dk1"/>
                </a:highlight>
              </a:rPr>
              <a:t>iKnowMine.org</a:t>
            </a:r>
            <a:endParaRPr sz="1703" b="1">
              <a:solidFill>
                <a:schemeClr val="accent2"/>
              </a:solidFill>
              <a:highlight>
                <a:schemeClr val="dk1"/>
              </a:highlight>
            </a:endParaRPr>
          </a:p>
          <a:p>
            <a:pPr marL="0" lvl="0" indent="0" algn="ctr" rtl="0">
              <a:lnSpc>
                <a:spcPct val="95000"/>
              </a:lnSpc>
              <a:spcBef>
                <a:spcPts val="1200"/>
              </a:spcBef>
              <a:spcAft>
                <a:spcPts val="0"/>
              </a:spcAft>
              <a:buNone/>
            </a:pPr>
            <a:r>
              <a:rPr lang="en" sz="1703" b="1">
                <a:solidFill>
                  <a:schemeClr val="accent2"/>
                </a:solidFill>
                <a:highlight>
                  <a:schemeClr val="dk1"/>
                </a:highlight>
              </a:rPr>
              <a:t>4115 Ambassador Drive</a:t>
            </a:r>
            <a:endParaRPr sz="1703" b="1">
              <a:solidFill>
                <a:schemeClr val="accent2"/>
              </a:solidFill>
              <a:highlight>
                <a:schemeClr val="dk1"/>
              </a:highlight>
            </a:endParaRPr>
          </a:p>
          <a:p>
            <a:pPr marL="0" lvl="0" indent="0" algn="ctr" rtl="0">
              <a:lnSpc>
                <a:spcPct val="95000"/>
              </a:lnSpc>
              <a:spcBef>
                <a:spcPts val="1200"/>
              </a:spcBef>
              <a:spcAft>
                <a:spcPts val="0"/>
              </a:spcAft>
              <a:buClr>
                <a:srgbClr val="000000"/>
              </a:buClr>
              <a:buSzPts val="322"/>
              <a:buFont typeface="Arial"/>
              <a:buNone/>
            </a:pPr>
            <a:r>
              <a:rPr lang="en" sz="1703" b="1">
                <a:solidFill>
                  <a:schemeClr val="accent2"/>
                </a:solidFill>
                <a:highlight>
                  <a:schemeClr val="dk1"/>
                </a:highlight>
              </a:rPr>
              <a:t>Anchorage, Alaska</a:t>
            </a:r>
            <a:endParaRPr sz="1703" b="1">
              <a:solidFill>
                <a:schemeClr val="accent2"/>
              </a:solidFill>
              <a:highlight>
                <a:schemeClr val="dk1"/>
              </a:highlight>
            </a:endParaRPr>
          </a:p>
          <a:p>
            <a:pPr marL="0" lvl="0" indent="0" algn="ctr" rtl="0">
              <a:lnSpc>
                <a:spcPct val="95000"/>
              </a:lnSpc>
              <a:spcBef>
                <a:spcPts val="1200"/>
              </a:spcBef>
              <a:spcAft>
                <a:spcPts val="0"/>
              </a:spcAft>
              <a:buClr>
                <a:srgbClr val="000000"/>
              </a:buClr>
              <a:buSzPts val="322"/>
              <a:buFont typeface="Arial"/>
              <a:buNone/>
            </a:pPr>
            <a:r>
              <a:rPr lang="en" sz="1703" b="1" u="sng">
                <a:solidFill>
                  <a:schemeClr val="hlink"/>
                </a:solidFill>
                <a:highlight>
                  <a:schemeClr val="dk1"/>
                </a:highlight>
                <a:hlinkClick r:id="rId3"/>
              </a:rPr>
              <a:t>www.iKnowMine.org</a:t>
            </a:r>
            <a:endParaRPr sz="1703" b="1">
              <a:solidFill>
                <a:schemeClr val="accent2"/>
              </a:solidFill>
              <a:highlight>
                <a:schemeClr val="dk1"/>
              </a:highlight>
            </a:endParaRPr>
          </a:p>
          <a:p>
            <a:pPr marL="0" lvl="0" indent="0" algn="ctr" rtl="0">
              <a:lnSpc>
                <a:spcPct val="95000"/>
              </a:lnSpc>
              <a:spcBef>
                <a:spcPts val="1200"/>
              </a:spcBef>
              <a:spcAft>
                <a:spcPts val="0"/>
              </a:spcAft>
              <a:buClr>
                <a:srgbClr val="000000"/>
              </a:buClr>
              <a:buSzPts val="322"/>
              <a:buFont typeface="Arial"/>
              <a:buNone/>
            </a:pPr>
            <a:r>
              <a:rPr lang="en" sz="1703" b="1" u="sng">
                <a:solidFill>
                  <a:schemeClr val="hlink"/>
                </a:solidFill>
                <a:highlight>
                  <a:schemeClr val="dk1"/>
                </a:highlight>
                <a:hlinkClick r:id="rId4"/>
              </a:rPr>
              <a:t>iKnowMine@anthc.org</a:t>
            </a:r>
            <a:r>
              <a:rPr lang="en" sz="1703" b="1">
                <a:solidFill>
                  <a:schemeClr val="accent2"/>
                </a:solidFill>
                <a:highlight>
                  <a:schemeClr val="dk1"/>
                </a:highlight>
              </a:rPr>
              <a:t> </a:t>
            </a:r>
            <a:endParaRPr sz="1703" b="1">
              <a:solidFill>
                <a:schemeClr val="accent2"/>
              </a:solidFill>
              <a:highlight>
                <a:schemeClr val="dk1"/>
              </a:highlight>
            </a:endParaRPr>
          </a:p>
          <a:p>
            <a:pPr marL="0" lvl="0" indent="0" algn="ctr" rtl="0">
              <a:lnSpc>
                <a:spcPct val="95000"/>
              </a:lnSpc>
              <a:spcBef>
                <a:spcPts val="1200"/>
              </a:spcBef>
              <a:spcAft>
                <a:spcPts val="0"/>
              </a:spcAft>
              <a:buClr>
                <a:srgbClr val="000000"/>
              </a:buClr>
              <a:buSzPts val="322"/>
              <a:buFont typeface="Arial"/>
              <a:buNone/>
            </a:pPr>
            <a:r>
              <a:rPr lang="en" sz="1585">
                <a:solidFill>
                  <a:schemeClr val="accent2"/>
                </a:solidFill>
                <a:highlight>
                  <a:schemeClr val="dk1"/>
                </a:highlight>
              </a:rPr>
              <a:t>Statewide Harm Reduction Technical Assistance</a:t>
            </a:r>
            <a:endParaRPr sz="1585">
              <a:solidFill>
                <a:schemeClr val="accent2"/>
              </a:solidFill>
              <a:highlight>
                <a:schemeClr val="dk1"/>
              </a:highlight>
            </a:endParaRPr>
          </a:p>
          <a:p>
            <a:pPr marL="0" lvl="0" indent="0" algn="l" rtl="0">
              <a:spcBef>
                <a:spcPts val="1200"/>
              </a:spcBef>
              <a:spcAft>
                <a:spcPts val="0"/>
              </a:spcAft>
              <a:buNone/>
            </a:pPr>
            <a:endParaRPr/>
          </a:p>
        </p:txBody>
      </p:sp>
      <p:sp>
        <p:nvSpPr>
          <p:cNvPr id="227" name="Google Shape;227;p33"/>
          <p:cNvSpPr txBox="1">
            <a:spLocks noGrp="1"/>
          </p:cNvSpPr>
          <p:nvPr>
            <p:ph type="body" idx="1"/>
          </p:nvPr>
        </p:nvSpPr>
        <p:spPr>
          <a:xfrm>
            <a:off x="4676150" y="953700"/>
            <a:ext cx="4166400" cy="3236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Trainings, presentations and outreach</a:t>
            </a:r>
            <a:endParaRPr sz="1800" b="1">
              <a:solidFill>
                <a:srgbClr val="2E2E2E"/>
              </a:solidFill>
              <a:latin typeface="Merriweather"/>
              <a:ea typeface="Merriweather"/>
              <a:cs typeface="Merriweather"/>
              <a:sym typeface="Merriweather"/>
            </a:endParaRPr>
          </a:p>
          <a:p>
            <a:pPr marL="457200" lvl="0" indent="-342900" algn="l" rtl="0">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Free resources for community distribution</a:t>
            </a:r>
            <a:endParaRPr sz="1800" b="1">
              <a:solidFill>
                <a:srgbClr val="2E2E2E"/>
              </a:solidFill>
              <a:latin typeface="Merriweather"/>
              <a:ea typeface="Merriweather"/>
              <a:cs typeface="Merriweather"/>
              <a:sym typeface="Merriweather"/>
            </a:endParaRPr>
          </a:p>
          <a:p>
            <a:pPr marL="457200" lvl="0" indent="-342900" algn="l" rtl="0">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Link clients to local HIV and STI testing options</a:t>
            </a:r>
            <a:endParaRPr sz="1800" b="1">
              <a:solidFill>
                <a:srgbClr val="2E2E2E"/>
              </a:solidFill>
              <a:latin typeface="Merriweather"/>
              <a:ea typeface="Merriweather"/>
              <a:cs typeface="Merriweather"/>
              <a:sym typeface="Merriweather"/>
            </a:endParaRPr>
          </a:p>
          <a:p>
            <a:pPr marL="457200" lvl="0" indent="-342900" algn="l" rtl="0">
              <a:spcBef>
                <a:spcPts val="0"/>
              </a:spcBef>
              <a:spcAft>
                <a:spcPts val="0"/>
              </a:spcAft>
              <a:buClr>
                <a:srgbClr val="2E2E2E"/>
              </a:buClr>
              <a:buSzPts val="1800"/>
              <a:buFont typeface="Merriweather"/>
              <a:buChar char="●"/>
            </a:pPr>
            <a:r>
              <a:rPr lang="en" sz="1800" b="1">
                <a:solidFill>
                  <a:srgbClr val="2E2E2E"/>
                </a:solidFill>
                <a:latin typeface="Merriweather"/>
                <a:ea typeface="Merriweather"/>
                <a:cs typeface="Merriweather"/>
                <a:sym typeface="Merriweather"/>
              </a:rPr>
              <a:t>Technical assistance for community outreach or resource finding</a:t>
            </a:r>
            <a:endParaRPr sz="1800" b="1">
              <a:solidFill>
                <a:srgbClr val="2E2E2E"/>
              </a:solidFill>
              <a:latin typeface="Merriweather"/>
              <a:ea typeface="Merriweather"/>
              <a:cs typeface="Merriweather"/>
              <a:sym typeface="Merriweather"/>
            </a:endParaRPr>
          </a:p>
        </p:txBody>
      </p:sp>
      <p:pic>
        <p:nvPicPr>
          <p:cNvPr id="228" name="Google Shape;228;p33"/>
          <p:cNvPicPr preferRelativeResize="0"/>
          <p:nvPr/>
        </p:nvPicPr>
        <p:blipFill>
          <a:blip r:embed="rId5">
            <a:alphaModFix/>
          </a:blip>
          <a:stretch>
            <a:fillRect/>
          </a:stretch>
        </p:blipFill>
        <p:spPr>
          <a:xfrm>
            <a:off x="274962" y="265074"/>
            <a:ext cx="3847125" cy="836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Does Harm Reduction Accomplish?</a:t>
            </a:r>
            <a:endParaRPr/>
          </a:p>
        </p:txBody>
      </p:sp>
      <p:sp>
        <p:nvSpPr>
          <p:cNvPr id="234" name="Google Shape;234;p34"/>
          <p:cNvSpPr txBox="1">
            <a:spLocks noGrp="1"/>
          </p:cNvSpPr>
          <p:nvPr>
            <p:ph type="body" idx="1"/>
          </p:nvPr>
        </p:nvSpPr>
        <p:spPr>
          <a:xfrm>
            <a:off x="4359925" y="0"/>
            <a:ext cx="4784100" cy="5143500"/>
          </a:xfrm>
          <a:prstGeom prst="rect">
            <a:avLst/>
          </a:prstGeom>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None/>
            </a:pPr>
            <a:r>
              <a:rPr lang="en" sz="3410" b="1">
                <a:solidFill>
                  <a:srgbClr val="4A4A4A"/>
                </a:solidFill>
                <a:highlight>
                  <a:srgbClr val="FFFFFF"/>
                </a:highlight>
                <a:latin typeface="Merriweather"/>
                <a:ea typeface="Merriweather"/>
                <a:cs typeface="Merriweather"/>
                <a:sym typeface="Merriweather"/>
              </a:rPr>
              <a:t>Connect individuals to overdose education, counseling, and referral to treatment for infectious diseases and substance use disorders.</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Distribute opioid overdose reversal medications (e.g., naloxone) to individuals at risk of overdose, or to those who are likely to respond to an overdose.</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Lessen harms associated with drug use and related behaviors that increase the risk of infectious diseases, including HIV, viral hepatitis, and bacterial and fungal infections.</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Reduce infectious disease transmission among people who use drugs (including those who inject drugs) by equipping them with sterile supplies, accurate information and facilitating referrals to resources.</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Reduce overdose deaths, promote linkages to care, facilitate co-location of services as part of a comprehensive, integrated approach.</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Reduce stigma associated with substance use and co-occurring disorders.</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Promote a philosophy of hope and healing ― by employing people with living and lived experience in leadership and in the planning, implementation, and evaluation of services. People with lived experience can also model for their peers what meaningful change can look like in their lives.</a:t>
            </a:r>
            <a:endParaRPr sz="3410" b="1">
              <a:solidFill>
                <a:srgbClr val="4A4A4A"/>
              </a:solidFill>
              <a:highlight>
                <a:srgbClr val="FFFFFF"/>
              </a:highlight>
              <a:latin typeface="Merriweather"/>
              <a:ea typeface="Merriweather"/>
              <a:cs typeface="Merriweather"/>
              <a:sym typeface="Merriweather"/>
            </a:endParaRPr>
          </a:p>
          <a:p>
            <a:pPr marL="0" lvl="0" indent="0" algn="l" rtl="0">
              <a:lnSpc>
                <a:spcPct val="115000"/>
              </a:lnSpc>
              <a:spcBef>
                <a:spcPts val="2500"/>
              </a:spcBef>
              <a:spcAft>
                <a:spcPts val="0"/>
              </a:spcAft>
              <a:buNone/>
            </a:pPr>
            <a:r>
              <a:rPr lang="en" sz="3410" b="1">
                <a:solidFill>
                  <a:srgbClr val="4A4A4A"/>
                </a:solidFill>
                <a:highlight>
                  <a:srgbClr val="FFFFFF"/>
                </a:highlight>
                <a:latin typeface="Merriweather"/>
                <a:ea typeface="Merriweather"/>
                <a:cs typeface="Merriweather"/>
                <a:sym typeface="Merriweather"/>
              </a:rPr>
              <a:t>Build community and increase protective factors ― for people who use drugs and their families.</a:t>
            </a:r>
            <a:endParaRPr sz="3010" b="1">
              <a:solidFill>
                <a:srgbClr val="4A4A4A"/>
              </a:solidFill>
              <a:highlight>
                <a:srgbClr val="FFFFFF"/>
              </a:highlight>
              <a:latin typeface="Merriweather"/>
              <a:ea typeface="Merriweather"/>
              <a:cs typeface="Merriweather"/>
              <a:sym typeface="Merriweather"/>
            </a:endParaRPr>
          </a:p>
          <a:p>
            <a:pPr marL="0" lvl="0" indent="0" algn="l" rtl="0">
              <a:spcBef>
                <a:spcPts val="2500"/>
              </a:spcBef>
              <a:spcAft>
                <a:spcPts val="2500"/>
              </a:spcAft>
              <a:buNone/>
            </a:pPr>
            <a:r>
              <a:rPr lang="en" sz="2664" b="1">
                <a:latin typeface="Merriweather"/>
                <a:ea typeface="Merriweather"/>
                <a:cs typeface="Merriweather"/>
                <a:sym typeface="Merriweather"/>
              </a:rPr>
              <a:t>-Substance Abuse and Mental Health Services Administration (SAMHSA)</a:t>
            </a:r>
            <a:r>
              <a:rPr lang="en" sz="2900" b="1">
                <a:latin typeface="Merriweather"/>
                <a:ea typeface="Merriweather"/>
                <a:cs typeface="Merriweather"/>
                <a:sym typeface="Merriweather"/>
              </a:rPr>
              <a:t> </a:t>
            </a:r>
            <a:endParaRPr sz="2900" b="1">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240" name="Google Shape;240;p3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355600" lvl="0" indent="-12700" algn="l" rtl="0">
              <a:spcBef>
                <a:spcPts val="1200"/>
              </a:spcBef>
              <a:spcAft>
                <a:spcPts val="0"/>
              </a:spcAft>
              <a:buNone/>
            </a:pPr>
            <a:r>
              <a:rPr lang="en" sz="1200" i="1">
                <a:solidFill>
                  <a:srgbClr val="000000"/>
                </a:solidFill>
                <a:latin typeface="Arial"/>
                <a:ea typeface="Arial"/>
                <a:cs typeface="Arial"/>
                <a:sym typeface="Arial"/>
              </a:rPr>
              <a:t>What is harm reduction?</a:t>
            </a:r>
            <a:r>
              <a:rPr lang="en" sz="1200">
                <a:solidFill>
                  <a:srgbClr val="000000"/>
                </a:solidFill>
                <a:latin typeface="Arial"/>
                <a:ea typeface="Arial"/>
                <a:cs typeface="Arial"/>
                <a:sym typeface="Arial"/>
              </a:rPr>
              <a:t>. Johns Hopkins Bloomberg School of Public Health. (n.d.). https://publichealth.jhu.edu/2022/what-is-harm-reduction </a:t>
            </a:r>
            <a:endParaRPr sz="1200">
              <a:solidFill>
                <a:srgbClr val="000000"/>
              </a:solidFill>
              <a:latin typeface="Arial"/>
              <a:ea typeface="Arial"/>
              <a:cs typeface="Arial"/>
              <a:sym typeface="Arial"/>
            </a:endParaRPr>
          </a:p>
          <a:p>
            <a:pPr marL="355600" lvl="0" indent="-12700" algn="l" rtl="0">
              <a:spcBef>
                <a:spcPts val="1200"/>
              </a:spcBef>
              <a:spcAft>
                <a:spcPts val="0"/>
              </a:spcAft>
              <a:buNone/>
            </a:pPr>
            <a:r>
              <a:rPr lang="en" sz="1200" i="1">
                <a:solidFill>
                  <a:srgbClr val="000000"/>
                </a:solidFill>
                <a:latin typeface="Arial"/>
                <a:ea typeface="Arial"/>
                <a:cs typeface="Arial"/>
                <a:sym typeface="Arial"/>
              </a:rPr>
              <a:t>Harm reduction</a:t>
            </a:r>
            <a:r>
              <a:rPr lang="en" sz="1200">
                <a:solidFill>
                  <a:srgbClr val="000000"/>
                </a:solidFill>
                <a:latin typeface="Arial"/>
                <a:ea typeface="Arial"/>
                <a:cs typeface="Arial"/>
                <a:sym typeface="Arial"/>
              </a:rPr>
              <a:t>. SAMHSA. (n.d.). https://www.samhsa.gov/find-help/harm-reduction </a:t>
            </a:r>
            <a:endParaRPr sz="1200">
              <a:solidFill>
                <a:srgbClr val="000000"/>
              </a:solidFill>
              <a:latin typeface="Arial"/>
              <a:ea typeface="Arial"/>
              <a:cs typeface="Arial"/>
              <a:sym typeface="Aria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Contact Information</a:t>
            </a:r>
            <a:endParaRPr/>
          </a:p>
        </p:txBody>
      </p:sp>
      <p:sp>
        <p:nvSpPr>
          <p:cNvPr id="246" name="Google Shape;246;p36"/>
          <p:cNvSpPr txBox="1">
            <a:spLocks noGrp="1"/>
          </p:cNvSpPr>
          <p:nvPr>
            <p:ph type="body" idx="1"/>
          </p:nvPr>
        </p:nvSpPr>
        <p:spPr>
          <a:xfrm>
            <a:off x="4443725" y="185575"/>
            <a:ext cx="4609200" cy="47736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4185">
                <a:latin typeface="Merriweather"/>
                <a:ea typeface="Merriweather"/>
                <a:cs typeface="Merriweather"/>
                <a:sym typeface="Merriweather"/>
              </a:rPr>
              <a:t>Maya Bowers- Interior AIDS Association</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Fairbanks, Alaska</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907-452-4222 Ext. 116	</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maya@interioraids.org</a:t>
            </a:r>
            <a:endParaRPr sz="4185">
              <a:latin typeface="Merriweather"/>
              <a:ea typeface="Merriweather"/>
              <a:cs typeface="Merriweather"/>
              <a:sym typeface="Merriweather"/>
            </a:endParaRPr>
          </a:p>
          <a:p>
            <a:pPr marL="0" lvl="0" indent="0" algn="ctr" rtl="0">
              <a:spcBef>
                <a:spcPts val="1200"/>
              </a:spcBef>
              <a:spcAft>
                <a:spcPts val="0"/>
              </a:spcAft>
              <a:buNone/>
            </a:pP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Venus Staten - Alaskan AIDS Assistance Association</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Juneau* Wasilla* Anchorage, Alaska</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907-263-2050</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vstaten@alaskanaids.org</a:t>
            </a:r>
            <a:endParaRPr sz="4185">
              <a:latin typeface="Merriweather"/>
              <a:ea typeface="Merriweather"/>
              <a:cs typeface="Merriweather"/>
              <a:sym typeface="Merriweather"/>
            </a:endParaRPr>
          </a:p>
          <a:p>
            <a:pPr marL="0" lvl="0" indent="0" algn="ctr" rtl="0">
              <a:spcBef>
                <a:spcPts val="1200"/>
              </a:spcBef>
              <a:spcAft>
                <a:spcPts val="0"/>
              </a:spcAft>
              <a:buNone/>
            </a:pPr>
            <a:endParaRPr sz="4185">
              <a:latin typeface="Merriweather"/>
              <a:ea typeface="Merriweather"/>
              <a:cs typeface="Merriweather"/>
              <a:sym typeface="Merriweather"/>
            </a:endParaRPr>
          </a:p>
          <a:p>
            <a:pPr marL="0" lvl="0" indent="0" algn="ctr" rtl="0">
              <a:spcBef>
                <a:spcPts val="1200"/>
              </a:spcBef>
              <a:spcAft>
                <a:spcPts val="0"/>
              </a:spcAft>
              <a:buNone/>
            </a:pP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ANTHC - iKnowMine</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Anchorage, Alaska</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907-729-3970</a:t>
            </a:r>
            <a:endParaRPr sz="4185">
              <a:latin typeface="Merriweather"/>
              <a:ea typeface="Merriweather"/>
              <a:cs typeface="Merriweather"/>
              <a:sym typeface="Merriweather"/>
            </a:endParaRPr>
          </a:p>
          <a:p>
            <a:pPr marL="0" lvl="0" indent="0" algn="ctr" rtl="0">
              <a:spcBef>
                <a:spcPts val="1200"/>
              </a:spcBef>
              <a:spcAft>
                <a:spcPts val="0"/>
              </a:spcAft>
              <a:buNone/>
            </a:pPr>
            <a:r>
              <a:rPr lang="en" sz="4185">
                <a:latin typeface="Merriweather"/>
                <a:ea typeface="Merriweather"/>
                <a:cs typeface="Merriweather"/>
                <a:sym typeface="Merriweather"/>
              </a:rPr>
              <a:t>iKnowMine@anthc.org </a:t>
            </a:r>
            <a:endParaRPr sz="4185">
              <a:latin typeface="Merriweather"/>
              <a:ea typeface="Merriweather"/>
              <a:cs typeface="Merriweather"/>
              <a:sym typeface="Merriweather"/>
            </a:endParaRPr>
          </a:p>
          <a:p>
            <a:pPr marL="0" lvl="0" indent="0" algn="ctr" rtl="0">
              <a:spcBef>
                <a:spcPts val="1200"/>
              </a:spcBef>
              <a:spcAft>
                <a:spcPts val="0"/>
              </a:spcAft>
              <a:buNone/>
            </a:pPr>
            <a:endParaRPr sz="6799">
              <a:latin typeface="Merriweather"/>
              <a:ea typeface="Merriweather"/>
              <a:cs typeface="Merriweather"/>
              <a:sym typeface="Merriweather"/>
            </a:endParaRPr>
          </a:p>
          <a:p>
            <a:pPr marL="0" lvl="0" indent="0" algn="ctr" rtl="0">
              <a:spcBef>
                <a:spcPts val="1200"/>
              </a:spcBef>
              <a:spcAft>
                <a:spcPts val="0"/>
              </a:spcAft>
              <a:buNone/>
            </a:pPr>
            <a:endParaRPr sz="6799">
              <a:latin typeface="Merriweather"/>
              <a:ea typeface="Merriweather"/>
              <a:cs typeface="Merriweather"/>
              <a:sym typeface="Merriweathe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body" idx="1"/>
          </p:nvPr>
        </p:nvSpPr>
        <p:spPr>
          <a:xfrm>
            <a:off x="193625" y="931700"/>
            <a:ext cx="3825900" cy="24246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358"/>
              <a:buNone/>
            </a:pPr>
            <a:r>
              <a:rPr lang="en" sz="1703" b="1">
                <a:solidFill>
                  <a:schemeClr val="lt1"/>
                </a:solidFill>
                <a:highlight>
                  <a:schemeClr val="dk1"/>
                </a:highlight>
                <a:latin typeface="Merriweather"/>
                <a:ea typeface="Merriweather"/>
                <a:cs typeface="Merriweather"/>
                <a:sym typeface="Merriweather"/>
              </a:rPr>
              <a:t>710 3rd Avenue, Fairbanks, Alaska</a:t>
            </a:r>
            <a:endParaRPr sz="1703" b="1">
              <a:solidFill>
                <a:schemeClr val="lt1"/>
              </a:solidFill>
              <a:highlight>
                <a:schemeClr val="dk1"/>
              </a:highlight>
              <a:latin typeface="Merriweather"/>
              <a:ea typeface="Merriweather"/>
              <a:cs typeface="Merriweather"/>
              <a:sym typeface="Merriweather"/>
            </a:endParaRPr>
          </a:p>
          <a:p>
            <a:pPr marL="0" lvl="0" indent="0" algn="ctr" rtl="0">
              <a:lnSpc>
                <a:spcPct val="95000"/>
              </a:lnSpc>
              <a:spcBef>
                <a:spcPts val="1200"/>
              </a:spcBef>
              <a:spcAft>
                <a:spcPts val="0"/>
              </a:spcAft>
              <a:buSzPts val="358"/>
              <a:buNone/>
            </a:pPr>
            <a:r>
              <a:rPr lang="en" sz="1703" b="1">
                <a:solidFill>
                  <a:schemeClr val="lt1"/>
                </a:solidFill>
                <a:highlight>
                  <a:schemeClr val="dk1"/>
                </a:highlight>
                <a:latin typeface="Merriweather"/>
                <a:ea typeface="Merriweather"/>
                <a:cs typeface="Merriweather"/>
                <a:sym typeface="Merriweather"/>
              </a:rPr>
              <a:t>www.interioraids.org</a:t>
            </a:r>
            <a:endParaRPr sz="1703" b="1">
              <a:solidFill>
                <a:schemeClr val="lt1"/>
              </a:solidFill>
              <a:highlight>
                <a:schemeClr val="dk1"/>
              </a:highlight>
              <a:latin typeface="Merriweather"/>
              <a:ea typeface="Merriweather"/>
              <a:cs typeface="Merriweather"/>
              <a:sym typeface="Merriweather"/>
            </a:endParaRPr>
          </a:p>
          <a:p>
            <a:pPr marL="0" lvl="0" indent="0" algn="ctr" rtl="0">
              <a:lnSpc>
                <a:spcPct val="95000"/>
              </a:lnSpc>
              <a:spcBef>
                <a:spcPts val="1200"/>
              </a:spcBef>
              <a:spcAft>
                <a:spcPts val="0"/>
              </a:spcAft>
              <a:buSzPts val="358"/>
              <a:buNone/>
            </a:pPr>
            <a:r>
              <a:rPr lang="en" sz="1585">
                <a:solidFill>
                  <a:schemeClr val="lt1"/>
                </a:solidFill>
                <a:highlight>
                  <a:schemeClr val="dk1"/>
                </a:highlight>
                <a:latin typeface="Merriweather"/>
                <a:ea typeface="Merriweather"/>
                <a:cs typeface="Merriweather"/>
                <a:sym typeface="Merriweather"/>
              </a:rPr>
              <a:t>Syringe Access Program</a:t>
            </a:r>
            <a:endParaRPr sz="1585">
              <a:solidFill>
                <a:schemeClr val="lt1"/>
              </a:solidFill>
              <a:highlight>
                <a:schemeClr val="dk1"/>
              </a:highlight>
              <a:latin typeface="Merriweather"/>
              <a:ea typeface="Merriweather"/>
              <a:cs typeface="Merriweather"/>
              <a:sym typeface="Merriweather"/>
            </a:endParaRPr>
          </a:p>
          <a:p>
            <a:pPr marL="0" lvl="0" indent="0" algn="ctr" rtl="0">
              <a:lnSpc>
                <a:spcPct val="95000"/>
              </a:lnSpc>
              <a:spcBef>
                <a:spcPts val="1200"/>
              </a:spcBef>
              <a:spcAft>
                <a:spcPts val="0"/>
              </a:spcAft>
              <a:buSzPts val="358"/>
              <a:buNone/>
            </a:pPr>
            <a:r>
              <a:rPr lang="en" sz="1585">
                <a:solidFill>
                  <a:schemeClr val="lt1"/>
                </a:solidFill>
                <a:highlight>
                  <a:schemeClr val="dk1"/>
                </a:highlight>
                <a:latin typeface="Merriweather"/>
                <a:ea typeface="Merriweather"/>
                <a:cs typeface="Merriweather"/>
                <a:sym typeface="Merriweather"/>
              </a:rPr>
              <a:t>Medication Assisted Treatment</a:t>
            </a:r>
            <a:endParaRPr sz="1585">
              <a:solidFill>
                <a:schemeClr val="lt1"/>
              </a:solidFill>
              <a:highlight>
                <a:schemeClr val="dk1"/>
              </a:highlight>
              <a:latin typeface="Merriweather"/>
              <a:ea typeface="Merriweather"/>
              <a:cs typeface="Merriweather"/>
              <a:sym typeface="Merriweather"/>
            </a:endParaRPr>
          </a:p>
          <a:p>
            <a:pPr marL="0" lvl="0" indent="0" algn="ctr" rtl="0">
              <a:lnSpc>
                <a:spcPct val="95000"/>
              </a:lnSpc>
              <a:spcBef>
                <a:spcPts val="1200"/>
              </a:spcBef>
              <a:spcAft>
                <a:spcPts val="1200"/>
              </a:spcAft>
              <a:buSzPts val="358"/>
              <a:buNone/>
            </a:pPr>
            <a:r>
              <a:rPr lang="en" sz="1585">
                <a:solidFill>
                  <a:schemeClr val="lt1"/>
                </a:solidFill>
                <a:highlight>
                  <a:schemeClr val="dk1"/>
                </a:highlight>
                <a:latin typeface="Merriweather"/>
                <a:ea typeface="Merriweather"/>
                <a:cs typeface="Merriweather"/>
                <a:sym typeface="Merriweather"/>
              </a:rPr>
              <a:t>Financial Assistance and Case Management for Persons Living with HIV/AIDS</a:t>
            </a:r>
            <a:endParaRPr sz="1585">
              <a:solidFill>
                <a:schemeClr val="lt1"/>
              </a:solidFill>
              <a:highlight>
                <a:schemeClr val="dk1"/>
              </a:highlight>
              <a:latin typeface="Merriweather"/>
              <a:ea typeface="Merriweather"/>
              <a:cs typeface="Merriweather"/>
              <a:sym typeface="Merriweather"/>
            </a:endParaRPr>
          </a:p>
        </p:txBody>
      </p:sp>
      <p:pic>
        <p:nvPicPr>
          <p:cNvPr id="77" name="Google Shape;77;p15"/>
          <p:cNvPicPr preferRelativeResize="0"/>
          <p:nvPr/>
        </p:nvPicPr>
        <p:blipFill>
          <a:blip r:embed="rId3">
            <a:alphaModFix/>
          </a:blip>
          <a:stretch>
            <a:fillRect/>
          </a:stretch>
        </p:blipFill>
        <p:spPr>
          <a:xfrm>
            <a:off x="5005548" y="714825"/>
            <a:ext cx="3825900" cy="2984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64950" y="60950"/>
            <a:ext cx="4211100" cy="4206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Rapid Testing</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1677"/>
              <a:t>Additional Referrals for Testing, Treatment, &amp; Prevention Medications to:</a:t>
            </a:r>
            <a:endParaRPr sz="1677"/>
          </a:p>
          <a:p>
            <a:pPr marL="0" lvl="0" indent="0" algn="l" rtl="0">
              <a:lnSpc>
                <a:spcPct val="115000"/>
              </a:lnSpc>
              <a:spcBef>
                <a:spcPts val="0"/>
              </a:spcBef>
              <a:spcAft>
                <a:spcPts val="0"/>
              </a:spcAft>
              <a:buNone/>
            </a:pPr>
            <a:endParaRPr sz="2122"/>
          </a:p>
          <a:p>
            <a:pPr marL="0" lvl="0" indent="0" algn="l" rtl="0">
              <a:lnSpc>
                <a:spcPct val="115000"/>
              </a:lnSpc>
              <a:spcBef>
                <a:spcPts val="0"/>
              </a:spcBef>
              <a:spcAft>
                <a:spcPts val="0"/>
              </a:spcAft>
              <a:buNone/>
            </a:pPr>
            <a:r>
              <a:rPr lang="en" sz="1677"/>
              <a:t>Public Health</a:t>
            </a:r>
            <a:endParaRPr sz="1677"/>
          </a:p>
          <a:p>
            <a:pPr marL="0" lvl="0" indent="0" algn="l" rtl="0">
              <a:lnSpc>
                <a:spcPct val="115000"/>
              </a:lnSpc>
              <a:spcBef>
                <a:spcPts val="0"/>
              </a:spcBef>
              <a:spcAft>
                <a:spcPts val="0"/>
              </a:spcAft>
              <a:buNone/>
            </a:pPr>
            <a:r>
              <a:rPr lang="en" sz="1677"/>
              <a:t>Chief Andrew Isaac Health Center</a:t>
            </a:r>
            <a:endParaRPr sz="1677"/>
          </a:p>
          <a:p>
            <a:pPr marL="0" lvl="0" indent="0" algn="l" rtl="0">
              <a:lnSpc>
                <a:spcPct val="115000"/>
              </a:lnSpc>
              <a:spcBef>
                <a:spcPts val="0"/>
              </a:spcBef>
              <a:spcAft>
                <a:spcPts val="0"/>
              </a:spcAft>
              <a:buNone/>
            </a:pPr>
            <a:r>
              <a:rPr lang="en" sz="1677"/>
              <a:t>Tanana Valley Clinic</a:t>
            </a:r>
            <a:endParaRPr sz="1677"/>
          </a:p>
          <a:p>
            <a:pPr marL="0" lvl="0" indent="0" algn="l" rtl="0">
              <a:lnSpc>
                <a:spcPct val="115000"/>
              </a:lnSpc>
              <a:spcBef>
                <a:spcPts val="0"/>
              </a:spcBef>
              <a:spcAft>
                <a:spcPts val="0"/>
              </a:spcAft>
              <a:buNone/>
            </a:pPr>
            <a:r>
              <a:rPr lang="en" sz="1677"/>
              <a:t>Interior Community Health Center</a:t>
            </a:r>
            <a:endParaRPr sz="1677"/>
          </a:p>
          <a:p>
            <a:pPr marL="0" lvl="0" indent="0" algn="l" rtl="0">
              <a:lnSpc>
                <a:spcPct val="115000"/>
              </a:lnSpc>
              <a:spcBef>
                <a:spcPts val="0"/>
              </a:spcBef>
              <a:spcAft>
                <a:spcPts val="0"/>
              </a:spcAft>
              <a:buNone/>
            </a:pPr>
            <a:r>
              <a:rPr lang="en" sz="1677"/>
              <a:t>iknowmine.org</a:t>
            </a:r>
            <a:endParaRPr sz="1677"/>
          </a:p>
          <a:p>
            <a:pPr marL="0" lvl="0" indent="0" algn="l" rtl="0">
              <a:lnSpc>
                <a:spcPct val="115000"/>
              </a:lnSpc>
              <a:spcBef>
                <a:spcPts val="0"/>
              </a:spcBef>
              <a:spcAft>
                <a:spcPts val="0"/>
              </a:spcAft>
              <a:buNone/>
            </a:pPr>
            <a:r>
              <a:rPr lang="en" sz="1677"/>
              <a:t>Identity Health Clinic</a:t>
            </a:r>
            <a:endParaRPr sz="1677"/>
          </a:p>
          <a:p>
            <a:pPr marL="0" lvl="0" indent="0" algn="l" rtl="0">
              <a:lnSpc>
                <a:spcPct val="115000"/>
              </a:lnSpc>
              <a:spcBef>
                <a:spcPts val="0"/>
              </a:spcBef>
              <a:spcAft>
                <a:spcPts val="0"/>
              </a:spcAft>
              <a:buNone/>
            </a:pPr>
            <a:r>
              <a:rPr lang="en" sz="1677"/>
              <a:t>Veterans Administration</a:t>
            </a:r>
            <a:endParaRPr sz="1677"/>
          </a:p>
          <a:p>
            <a:pPr marL="0" lvl="0" indent="0" algn="l" rtl="0">
              <a:spcBef>
                <a:spcPts val="0"/>
              </a:spcBef>
              <a:spcAft>
                <a:spcPts val="0"/>
              </a:spcAft>
              <a:buNone/>
            </a:pPr>
            <a:endParaRPr sz="1900"/>
          </a:p>
          <a:p>
            <a:pPr marL="0" lvl="0" indent="0" algn="l" rtl="0">
              <a:spcBef>
                <a:spcPts val="0"/>
              </a:spcBef>
              <a:spcAft>
                <a:spcPts val="0"/>
              </a:spcAft>
              <a:buNone/>
            </a:pPr>
            <a:endParaRPr/>
          </a:p>
        </p:txBody>
      </p:sp>
      <p:pic>
        <p:nvPicPr>
          <p:cNvPr id="83" name="Google Shape;83;p16"/>
          <p:cNvPicPr preferRelativeResize="0"/>
          <p:nvPr/>
        </p:nvPicPr>
        <p:blipFill rotWithShape="1">
          <a:blip r:embed="rId3">
            <a:alphaModFix/>
          </a:blip>
          <a:srcRect l="4796" t="18329" r="5558" b="18769"/>
          <a:stretch/>
        </p:blipFill>
        <p:spPr>
          <a:xfrm>
            <a:off x="6796400" y="119400"/>
            <a:ext cx="2224450" cy="1697050"/>
          </a:xfrm>
          <a:prstGeom prst="rect">
            <a:avLst/>
          </a:prstGeom>
          <a:noFill/>
          <a:ln>
            <a:noFill/>
          </a:ln>
        </p:spPr>
      </p:pic>
      <p:pic>
        <p:nvPicPr>
          <p:cNvPr id="84" name="Google Shape;84;p16"/>
          <p:cNvPicPr preferRelativeResize="0"/>
          <p:nvPr/>
        </p:nvPicPr>
        <p:blipFill rotWithShape="1">
          <a:blip r:embed="rId4">
            <a:alphaModFix/>
          </a:blip>
          <a:srcRect l="5580"/>
          <a:stretch/>
        </p:blipFill>
        <p:spPr>
          <a:xfrm>
            <a:off x="7011025" y="2951625"/>
            <a:ext cx="1795200" cy="1563675"/>
          </a:xfrm>
          <a:prstGeom prst="rect">
            <a:avLst/>
          </a:prstGeom>
          <a:noFill/>
          <a:ln>
            <a:noFill/>
          </a:ln>
        </p:spPr>
      </p:pic>
      <p:pic>
        <p:nvPicPr>
          <p:cNvPr id="85" name="Google Shape;85;p16"/>
          <p:cNvPicPr preferRelativeResize="0"/>
          <p:nvPr/>
        </p:nvPicPr>
        <p:blipFill>
          <a:blip r:embed="rId5">
            <a:alphaModFix/>
          </a:blip>
          <a:stretch>
            <a:fillRect/>
          </a:stretch>
        </p:blipFill>
        <p:spPr>
          <a:xfrm>
            <a:off x="4644687" y="119400"/>
            <a:ext cx="1665721" cy="1775699"/>
          </a:xfrm>
          <a:prstGeom prst="rect">
            <a:avLst/>
          </a:prstGeom>
          <a:noFill/>
          <a:ln>
            <a:noFill/>
          </a:ln>
        </p:spPr>
      </p:pic>
      <p:pic>
        <p:nvPicPr>
          <p:cNvPr id="86" name="Google Shape;86;p16"/>
          <p:cNvPicPr preferRelativeResize="0"/>
          <p:nvPr/>
        </p:nvPicPr>
        <p:blipFill rotWithShape="1">
          <a:blip r:embed="rId6">
            <a:alphaModFix/>
          </a:blip>
          <a:srcRect l="13855" t="7520" r="9257" b="9923"/>
          <a:stretch/>
        </p:blipFill>
        <p:spPr>
          <a:xfrm>
            <a:off x="4650625" y="2739612"/>
            <a:ext cx="1653827" cy="1775700"/>
          </a:xfrm>
          <a:prstGeom prst="rect">
            <a:avLst/>
          </a:prstGeom>
          <a:noFill/>
          <a:ln>
            <a:noFill/>
          </a:ln>
        </p:spPr>
      </p:pic>
      <p:sp>
        <p:nvSpPr>
          <p:cNvPr id="87" name="Google Shape;87;p16"/>
          <p:cNvSpPr txBox="1"/>
          <p:nvPr/>
        </p:nvSpPr>
        <p:spPr>
          <a:xfrm>
            <a:off x="4644738" y="2144550"/>
            <a:ext cx="16656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1 minute HIV Tests</a:t>
            </a:r>
            <a:endParaRPr sz="1300" b="1">
              <a:solidFill>
                <a:schemeClr val="dk2"/>
              </a:solidFill>
              <a:latin typeface="Roboto"/>
              <a:ea typeface="Roboto"/>
              <a:cs typeface="Roboto"/>
              <a:sym typeface="Roboto"/>
            </a:endParaRPr>
          </a:p>
        </p:txBody>
      </p:sp>
      <p:sp>
        <p:nvSpPr>
          <p:cNvPr id="88" name="Google Shape;88;p16"/>
          <p:cNvSpPr txBox="1"/>
          <p:nvPr/>
        </p:nvSpPr>
        <p:spPr>
          <a:xfrm>
            <a:off x="6796375" y="2144550"/>
            <a:ext cx="2224500" cy="2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20 minute HIV &amp; HCV tests</a:t>
            </a:r>
            <a:endParaRPr sz="1300" b="1">
              <a:solidFill>
                <a:schemeClr val="dk2"/>
              </a:solidFill>
              <a:latin typeface="Roboto"/>
              <a:ea typeface="Roboto"/>
              <a:cs typeface="Roboto"/>
              <a:sym typeface="Roboto"/>
            </a:endParaRPr>
          </a:p>
        </p:txBody>
      </p:sp>
      <p:sp>
        <p:nvSpPr>
          <p:cNvPr id="89" name="Google Shape;89;p16"/>
          <p:cNvSpPr txBox="1"/>
          <p:nvPr/>
        </p:nvSpPr>
        <p:spPr>
          <a:xfrm>
            <a:off x="4464675" y="4592475"/>
            <a:ext cx="2109600" cy="2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10 minute Syphilis Tests</a:t>
            </a:r>
            <a:endParaRPr sz="1300" b="1">
              <a:solidFill>
                <a:schemeClr val="dk2"/>
              </a:solidFill>
              <a:latin typeface="Roboto"/>
              <a:ea typeface="Roboto"/>
              <a:cs typeface="Roboto"/>
              <a:sym typeface="Roboto"/>
            </a:endParaRPr>
          </a:p>
        </p:txBody>
      </p:sp>
      <p:sp>
        <p:nvSpPr>
          <p:cNvPr id="90" name="Google Shape;90;p16"/>
          <p:cNvSpPr txBox="1"/>
          <p:nvPr/>
        </p:nvSpPr>
        <p:spPr>
          <a:xfrm>
            <a:off x="6740575" y="4592475"/>
            <a:ext cx="2336100" cy="2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20 minute HIV at home tests</a:t>
            </a:r>
            <a:endParaRPr sz="1300" b="1">
              <a:solidFill>
                <a:schemeClr val="dk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33"/>
              <a:t>Safer Drug Use Supplies</a:t>
            </a:r>
            <a:endParaRPr sz="3133"/>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2133"/>
              <a:t>Smoking Supplies</a:t>
            </a:r>
            <a:endParaRPr sz="2133"/>
          </a:p>
          <a:p>
            <a:pPr marL="0" lvl="0" indent="0" algn="l" rtl="0">
              <a:lnSpc>
                <a:spcPct val="115000"/>
              </a:lnSpc>
              <a:spcBef>
                <a:spcPts val="0"/>
              </a:spcBef>
              <a:spcAft>
                <a:spcPts val="0"/>
              </a:spcAft>
              <a:buNone/>
            </a:pPr>
            <a:r>
              <a:rPr lang="en" sz="2133"/>
              <a:t>Injection Supplies</a:t>
            </a:r>
            <a:endParaRPr sz="2133"/>
          </a:p>
          <a:p>
            <a:pPr marL="0" lvl="0" indent="0" algn="l" rtl="0">
              <a:lnSpc>
                <a:spcPct val="115000"/>
              </a:lnSpc>
              <a:spcBef>
                <a:spcPts val="0"/>
              </a:spcBef>
              <a:spcAft>
                <a:spcPts val="0"/>
              </a:spcAft>
              <a:buNone/>
            </a:pPr>
            <a:r>
              <a:rPr lang="en" sz="2133"/>
              <a:t>Booty Bumping Supplies</a:t>
            </a:r>
            <a:endParaRPr sz="2133"/>
          </a:p>
          <a:p>
            <a:pPr marL="0" lvl="0" indent="0" algn="l" rtl="0">
              <a:lnSpc>
                <a:spcPct val="115000"/>
              </a:lnSpc>
              <a:spcBef>
                <a:spcPts val="0"/>
              </a:spcBef>
              <a:spcAft>
                <a:spcPts val="0"/>
              </a:spcAft>
              <a:buNone/>
            </a:pPr>
            <a:r>
              <a:rPr lang="en" sz="2133"/>
              <a:t>Snorting Supplies</a:t>
            </a:r>
            <a:endParaRPr sz="2133"/>
          </a:p>
          <a:p>
            <a:pPr marL="0" lvl="0" indent="0" algn="l" rtl="0">
              <a:spcBef>
                <a:spcPts val="0"/>
              </a:spcBef>
              <a:spcAft>
                <a:spcPts val="0"/>
              </a:spcAft>
              <a:buNone/>
            </a:pPr>
            <a:endParaRPr/>
          </a:p>
        </p:txBody>
      </p:sp>
      <p:pic>
        <p:nvPicPr>
          <p:cNvPr id="96" name="Google Shape;96;p17"/>
          <p:cNvPicPr preferRelativeResize="0"/>
          <p:nvPr/>
        </p:nvPicPr>
        <p:blipFill>
          <a:blip r:embed="rId3">
            <a:alphaModFix/>
          </a:blip>
          <a:stretch>
            <a:fillRect/>
          </a:stretch>
        </p:blipFill>
        <p:spPr>
          <a:xfrm>
            <a:off x="4353100" y="2654675"/>
            <a:ext cx="2030100" cy="1828875"/>
          </a:xfrm>
          <a:prstGeom prst="rect">
            <a:avLst/>
          </a:prstGeom>
          <a:noFill/>
          <a:ln>
            <a:noFill/>
          </a:ln>
        </p:spPr>
      </p:pic>
      <p:pic>
        <p:nvPicPr>
          <p:cNvPr id="97" name="Google Shape;97;p17"/>
          <p:cNvPicPr preferRelativeResize="0"/>
          <p:nvPr/>
        </p:nvPicPr>
        <p:blipFill>
          <a:blip r:embed="rId4">
            <a:alphaModFix/>
          </a:blip>
          <a:stretch>
            <a:fillRect/>
          </a:stretch>
        </p:blipFill>
        <p:spPr>
          <a:xfrm>
            <a:off x="6483725" y="3314698"/>
            <a:ext cx="2586373" cy="1745028"/>
          </a:xfrm>
          <a:prstGeom prst="rect">
            <a:avLst/>
          </a:prstGeom>
          <a:noFill/>
          <a:ln>
            <a:noFill/>
          </a:ln>
        </p:spPr>
      </p:pic>
      <p:pic>
        <p:nvPicPr>
          <p:cNvPr id="98" name="Google Shape;98;p17"/>
          <p:cNvPicPr preferRelativeResize="0"/>
          <p:nvPr/>
        </p:nvPicPr>
        <p:blipFill>
          <a:blip r:embed="rId5">
            <a:alphaModFix/>
          </a:blip>
          <a:stretch>
            <a:fillRect/>
          </a:stretch>
        </p:blipFill>
        <p:spPr>
          <a:xfrm>
            <a:off x="4405475" y="187150"/>
            <a:ext cx="2586373" cy="1943576"/>
          </a:xfrm>
          <a:prstGeom prst="rect">
            <a:avLst/>
          </a:prstGeom>
          <a:noFill/>
          <a:ln>
            <a:noFill/>
          </a:ln>
        </p:spPr>
      </p:pic>
      <p:pic>
        <p:nvPicPr>
          <p:cNvPr id="99" name="Google Shape;99;p17"/>
          <p:cNvPicPr preferRelativeResize="0"/>
          <p:nvPr/>
        </p:nvPicPr>
        <p:blipFill>
          <a:blip r:embed="rId6">
            <a:alphaModFix/>
          </a:blip>
          <a:stretch>
            <a:fillRect/>
          </a:stretch>
        </p:blipFill>
        <p:spPr>
          <a:xfrm>
            <a:off x="7116125" y="119950"/>
            <a:ext cx="1953975" cy="29598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0" y="500925"/>
            <a:ext cx="4317900" cy="250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33"/>
              <a:t>Safer Use Supplies</a:t>
            </a:r>
            <a:endParaRPr sz="3133"/>
          </a:p>
          <a:p>
            <a:pPr marL="0" lvl="0" indent="0" algn="l" rtl="0">
              <a:spcBef>
                <a:spcPts val="0"/>
              </a:spcBef>
              <a:spcAft>
                <a:spcPts val="0"/>
              </a:spcAft>
              <a:buNone/>
            </a:pPr>
            <a:endParaRPr/>
          </a:p>
          <a:p>
            <a:pPr marL="0" lvl="0" indent="0" algn="l" rtl="0">
              <a:lnSpc>
                <a:spcPct val="150000"/>
              </a:lnSpc>
              <a:spcBef>
                <a:spcPts val="0"/>
              </a:spcBef>
              <a:spcAft>
                <a:spcPts val="0"/>
              </a:spcAft>
              <a:buNone/>
            </a:pPr>
            <a:r>
              <a:rPr lang="en" sz="2122"/>
              <a:t>Sharps Containers</a:t>
            </a:r>
            <a:endParaRPr sz="2122"/>
          </a:p>
          <a:p>
            <a:pPr marL="0" lvl="0" indent="0" algn="l" rtl="0">
              <a:lnSpc>
                <a:spcPct val="150000"/>
              </a:lnSpc>
              <a:spcBef>
                <a:spcPts val="0"/>
              </a:spcBef>
              <a:spcAft>
                <a:spcPts val="0"/>
              </a:spcAft>
              <a:buNone/>
            </a:pPr>
            <a:r>
              <a:rPr lang="en" sz="2122"/>
              <a:t>24/7 Sharps Disposal</a:t>
            </a:r>
            <a:endParaRPr sz="2122"/>
          </a:p>
          <a:p>
            <a:pPr marL="0" lvl="0" indent="0" algn="l" rtl="0">
              <a:lnSpc>
                <a:spcPct val="150000"/>
              </a:lnSpc>
              <a:spcBef>
                <a:spcPts val="0"/>
              </a:spcBef>
              <a:spcAft>
                <a:spcPts val="0"/>
              </a:spcAft>
              <a:buNone/>
            </a:pPr>
            <a:r>
              <a:rPr lang="en" sz="2122"/>
              <a:t>Safety Manual for Injection Drug Users</a:t>
            </a:r>
            <a:endParaRPr sz="2122"/>
          </a:p>
          <a:p>
            <a:pPr marL="0" lvl="0" indent="0" algn="l" rtl="0">
              <a:lnSpc>
                <a:spcPct val="150000"/>
              </a:lnSpc>
              <a:spcBef>
                <a:spcPts val="0"/>
              </a:spcBef>
              <a:spcAft>
                <a:spcPts val="0"/>
              </a:spcAft>
              <a:buNone/>
            </a:pPr>
            <a:r>
              <a:rPr lang="en" sz="2122"/>
              <a:t>Wound Care Kits</a:t>
            </a:r>
            <a:endParaRPr sz="2122"/>
          </a:p>
        </p:txBody>
      </p:sp>
      <p:pic>
        <p:nvPicPr>
          <p:cNvPr id="105" name="Google Shape;105;p18"/>
          <p:cNvPicPr preferRelativeResize="0"/>
          <p:nvPr/>
        </p:nvPicPr>
        <p:blipFill>
          <a:blip r:embed="rId3">
            <a:alphaModFix/>
          </a:blip>
          <a:stretch>
            <a:fillRect/>
          </a:stretch>
        </p:blipFill>
        <p:spPr>
          <a:xfrm>
            <a:off x="6680650" y="67050"/>
            <a:ext cx="2341100" cy="3062025"/>
          </a:xfrm>
          <a:prstGeom prst="rect">
            <a:avLst/>
          </a:prstGeom>
          <a:noFill/>
          <a:ln>
            <a:noFill/>
          </a:ln>
        </p:spPr>
      </p:pic>
      <p:pic>
        <p:nvPicPr>
          <p:cNvPr id="106" name="Google Shape;106;p18"/>
          <p:cNvPicPr preferRelativeResize="0"/>
          <p:nvPr/>
        </p:nvPicPr>
        <p:blipFill>
          <a:blip r:embed="rId4">
            <a:alphaModFix/>
          </a:blip>
          <a:stretch>
            <a:fillRect/>
          </a:stretch>
        </p:blipFill>
        <p:spPr>
          <a:xfrm>
            <a:off x="5107350" y="3251775"/>
            <a:ext cx="3417462" cy="1828876"/>
          </a:xfrm>
          <a:prstGeom prst="rect">
            <a:avLst/>
          </a:prstGeom>
          <a:noFill/>
          <a:ln>
            <a:noFill/>
          </a:ln>
        </p:spPr>
      </p:pic>
      <p:pic>
        <p:nvPicPr>
          <p:cNvPr id="107" name="Google Shape;107;p18"/>
          <p:cNvPicPr preferRelativeResize="0"/>
          <p:nvPr/>
        </p:nvPicPr>
        <p:blipFill>
          <a:blip r:embed="rId5">
            <a:alphaModFix/>
          </a:blip>
          <a:stretch>
            <a:fillRect/>
          </a:stretch>
        </p:blipFill>
        <p:spPr>
          <a:xfrm>
            <a:off x="4547362" y="67050"/>
            <a:ext cx="1977175" cy="306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33"/>
              <a:t>Overdose Prevention</a:t>
            </a:r>
            <a:endParaRPr sz="3133"/>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2133"/>
              <a:t>Naloxone</a:t>
            </a:r>
            <a:endParaRPr sz="2133"/>
          </a:p>
          <a:p>
            <a:pPr marL="0" lvl="0" indent="0" algn="l" rtl="0">
              <a:lnSpc>
                <a:spcPct val="115000"/>
              </a:lnSpc>
              <a:spcBef>
                <a:spcPts val="0"/>
              </a:spcBef>
              <a:spcAft>
                <a:spcPts val="0"/>
              </a:spcAft>
              <a:buNone/>
            </a:pPr>
            <a:r>
              <a:rPr lang="en" sz="2133"/>
              <a:t>Opvee</a:t>
            </a:r>
            <a:endParaRPr sz="2133"/>
          </a:p>
          <a:p>
            <a:pPr marL="0" lvl="0" indent="0" algn="l" rtl="0">
              <a:lnSpc>
                <a:spcPct val="115000"/>
              </a:lnSpc>
              <a:spcBef>
                <a:spcPts val="0"/>
              </a:spcBef>
              <a:spcAft>
                <a:spcPts val="0"/>
              </a:spcAft>
              <a:buNone/>
            </a:pPr>
            <a:r>
              <a:rPr lang="en" sz="2133"/>
              <a:t>Fentanyl Testing Strips</a:t>
            </a:r>
            <a:endParaRPr sz="2133"/>
          </a:p>
          <a:p>
            <a:pPr marL="0" lvl="0" indent="0" algn="l" rtl="0">
              <a:lnSpc>
                <a:spcPct val="115000"/>
              </a:lnSpc>
              <a:spcBef>
                <a:spcPts val="0"/>
              </a:spcBef>
              <a:spcAft>
                <a:spcPts val="0"/>
              </a:spcAft>
              <a:buNone/>
            </a:pPr>
            <a:r>
              <a:rPr lang="en" sz="2133"/>
              <a:t>Xylazine Testing Strips</a:t>
            </a:r>
            <a:endParaRPr sz="2133"/>
          </a:p>
        </p:txBody>
      </p:sp>
      <p:pic>
        <p:nvPicPr>
          <p:cNvPr id="113" name="Google Shape;113;p19"/>
          <p:cNvPicPr preferRelativeResize="0"/>
          <p:nvPr/>
        </p:nvPicPr>
        <p:blipFill>
          <a:blip r:embed="rId3">
            <a:alphaModFix/>
          </a:blip>
          <a:stretch>
            <a:fillRect/>
          </a:stretch>
        </p:blipFill>
        <p:spPr>
          <a:xfrm>
            <a:off x="4454204" y="208962"/>
            <a:ext cx="4589424" cy="4725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22200" y="532350"/>
            <a:ext cx="3706500" cy="250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44"/>
              <a:t>Safer Sex Supplies</a:t>
            </a:r>
            <a:endParaRPr sz="3244"/>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2133"/>
              <a:t>Lubricant</a:t>
            </a:r>
            <a:endParaRPr sz="2133"/>
          </a:p>
          <a:p>
            <a:pPr marL="0" lvl="0" indent="0" algn="l" rtl="0">
              <a:lnSpc>
                <a:spcPct val="115000"/>
              </a:lnSpc>
              <a:spcBef>
                <a:spcPts val="0"/>
              </a:spcBef>
              <a:spcAft>
                <a:spcPts val="0"/>
              </a:spcAft>
              <a:buNone/>
            </a:pPr>
            <a:r>
              <a:rPr lang="en" sz="2133"/>
              <a:t>Internal Condoms</a:t>
            </a:r>
            <a:endParaRPr sz="2133"/>
          </a:p>
          <a:p>
            <a:pPr marL="0" lvl="0" indent="0" algn="l" rtl="0">
              <a:lnSpc>
                <a:spcPct val="115000"/>
              </a:lnSpc>
              <a:spcBef>
                <a:spcPts val="0"/>
              </a:spcBef>
              <a:spcAft>
                <a:spcPts val="0"/>
              </a:spcAft>
              <a:buNone/>
            </a:pPr>
            <a:r>
              <a:rPr lang="en" sz="2133"/>
              <a:t>Dental Dams</a:t>
            </a:r>
            <a:endParaRPr sz="2133"/>
          </a:p>
          <a:p>
            <a:pPr marL="0" lvl="0" indent="0" algn="l" rtl="0">
              <a:lnSpc>
                <a:spcPct val="115000"/>
              </a:lnSpc>
              <a:spcBef>
                <a:spcPts val="0"/>
              </a:spcBef>
              <a:spcAft>
                <a:spcPts val="0"/>
              </a:spcAft>
              <a:buNone/>
            </a:pPr>
            <a:r>
              <a:rPr lang="en" sz="2133"/>
              <a:t>External Condoms</a:t>
            </a:r>
            <a:endParaRPr sz="2133"/>
          </a:p>
          <a:p>
            <a:pPr marL="0" lvl="0" indent="0" algn="l" rtl="0">
              <a:spcBef>
                <a:spcPts val="0"/>
              </a:spcBef>
              <a:spcAft>
                <a:spcPts val="0"/>
              </a:spcAft>
              <a:buNone/>
            </a:pPr>
            <a:endParaRPr sz="2133"/>
          </a:p>
          <a:p>
            <a:pPr marL="0" lvl="0" indent="0" algn="l" rtl="0">
              <a:spcBef>
                <a:spcPts val="0"/>
              </a:spcBef>
              <a:spcAft>
                <a:spcPts val="0"/>
              </a:spcAft>
              <a:buNone/>
            </a:pPr>
            <a:r>
              <a:rPr lang="en" sz="1577"/>
              <a:t>Latex and non latex options available</a:t>
            </a:r>
            <a:endParaRPr sz="1577"/>
          </a:p>
        </p:txBody>
      </p:sp>
      <p:pic>
        <p:nvPicPr>
          <p:cNvPr id="119" name="Google Shape;119;p20"/>
          <p:cNvPicPr preferRelativeResize="0"/>
          <p:nvPr/>
        </p:nvPicPr>
        <p:blipFill>
          <a:blip r:embed="rId3">
            <a:alphaModFix/>
          </a:blip>
          <a:stretch>
            <a:fillRect/>
          </a:stretch>
        </p:blipFill>
        <p:spPr>
          <a:xfrm>
            <a:off x="4350250" y="3266975"/>
            <a:ext cx="2332216" cy="1828877"/>
          </a:xfrm>
          <a:prstGeom prst="rect">
            <a:avLst/>
          </a:prstGeom>
          <a:noFill/>
          <a:ln>
            <a:noFill/>
          </a:ln>
        </p:spPr>
      </p:pic>
      <p:pic>
        <p:nvPicPr>
          <p:cNvPr id="120" name="Google Shape;120;p20"/>
          <p:cNvPicPr preferRelativeResize="0"/>
          <p:nvPr/>
        </p:nvPicPr>
        <p:blipFill>
          <a:blip r:embed="rId4">
            <a:alphaModFix/>
          </a:blip>
          <a:stretch>
            <a:fillRect/>
          </a:stretch>
        </p:blipFill>
        <p:spPr>
          <a:xfrm>
            <a:off x="6682475" y="1567387"/>
            <a:ext cx="2440003" cy="2008726"/>
          </a:xfrm>
          <a:prstGeom prst="rect">
            <a:avLst/>
          </a:prstGeom>
          <a:noFill/>
          <a:ln>
            <a:noFill/>
          </a:ln>
        </p:spPr>
      </p:pic>
      <p:pic>
        <p:nvPicPr>
          <p:cNvPr id="121" name="Google Shape;121;p20"/>
          <p:cNvPicPr preferRelativeResize="0"/>
          <p:nvPr/>
        </p:nvPicPr>
        <p:blipFill>
          <a:blip r:embed="rId5">
            <a:alphaModFix/>
          </a:blip>
          <a:stretch>
            <a:fillRect/>
          </a:stretch>
        </p:blipFill>
        <p:spPr>
          <a:xfrm>
            <a:off x="4350250" y="74300"/>
            <a:ext cx="2332227" cy="17058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Community Education</a:t>
            </a:r>
            <a:endParaRPr/>
          </a:p>
        </p:txBody>
      </p:sp>
      <p:sp>
        <p:nvSpPr>
          <p:cNvPr id="127" name="Google Shape;127;p2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fontScale="62500" lnSpcReduction="10000"/>
          </a:bodyPr>
          <a:lstStyle/>
          <a:p>
            <a:pPr marL="0" lvl="0" indent="0" algn="l" rtl="0">
              <a:lnSpc>
                <a:spcPct val="200000"/>
              </a:lnSpc>
              <a:spcBef>
                <a:spcPts val="0"/>
              </a:spcBef>
              <a:spcAft>
                <a:spcPts val="0"/>
              </a:spcAft>
              <a:buNone/>
            </a:pPr>
            <a:endParaRPr b="1">
              <a:latin typeface="Merriweather"/>
              <a:ea typeface="Merriweather"/>
              <a:cs typeface="Merriweather"/>
              <a:sym typeface="Merriweather"/>
            </a:endParaRPr>
          </a:p>
          <a:p>
            <a:pPr marL="457200" lvl="0" indent="-298783" algn="l" rtl="0">
              <a:lnSpc>
                <a:spcPct val="200000"/>
              </a:lnSpc>
              <a:spcBef>
                <a:spcPts val="1200"/>
              </a:spcBef>
              <a:spcAft>
                <a:spcPts val="0"/>
              </a:spcAft>
              <a:buSzPct val="100000"/>
              <a:buFont typeface="Merriweather"/>
              <a:buChar char="●"/>
            </a:pPr>
            <a:r>
              <a:rPr lang="en" sz="2009" b="1">
                <a:latin typeface="Merriweather"/>
                <a:ea typeface="Merriweather"/>
                <a:cs typeface="Merriweather"/>
                <a:sym typeface="Merriweather"/>
              </a:rPr>
              <a:t>Ralph Perdue Center</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Women and Childrens Center for Inner Healing</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Red Cross</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FNSBSD Middle &amp; High Schools</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Rescue Mission</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University of Alaska Fairbanks</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Lions Clubs</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Chamber of Commerce</a:t>
            </a:r>
            <a:endParaRPr sz="2009" b="1">
              <a:latin typeface="Merriweather"/>
              <a:ea typeface="Merriweather"/>
              <a:cs typeface="Merriweather"/>
              <a:sym typeface="Merriweather"/>
            </a:endParaRPr>
          </a:p>
          <a:p>
            <a:pPr marL="457200" lvl="0" indent="-298783" algn="l" rtl="0">
              <a:lnSpc>
                <a:spcPct val="200000"/>
              </a:lnSpc>
              <a:spcBef>
                <a:spcPts val="0"/>
              </a:spcBef>
              <a:spcAft>
                <a:spcPts val="0"/>
              </a:spcAft>
              <a:buSzPct val="100000"/>
              <a:buFont typeface="Merriweather"/>
              <a:buChar char="●"/>
            </a:pPr>
            <a:r>
              <a:rPr lang="en" sz="2009" b="1">
                <a:latin typeface="Merriweather"/>
                <a:ea typeface="Merriweather"/>
                <a:cs typeface="Merriweather"/>
                <a:sym typeface="Merriweather"/>
              </a:rPr>
              <a:t>Presbyterian Hospitality House</a:t>
            </a:r>
            <a:endParaRPr sz="2009" b="1">
              <a:latin typeface="Merriweather"/>
              <a:ea typeface="Merriweather"/>
              <a:cs typeface="Merriweather"/>
              <a:sym typeface="Merriweather"/>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1565</Words>
  <Application>Microsoft Office PowerPoint</Application>
  <PresentationFormat>On-screen Show (16:9)</PresentationFormat>
  <Paragraphs>238</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Merriweather</vt:lpstr>
      <vt:lpstr>Roboto</vt:lpstr>
      <vt:lpstr>Arial</vt:lpstr>
      <vt:lpstr>Paradigm</vt:lpstr>
      <vt:lpstr>Harm Reduction in Alaska</vt:lpstr>
      <vt:lpstr>What is Harm Reduction?</vt:lpstr>
      <vt:lpstr>PowerPoint Presentation</vt:lpstr>
      <vt:lpstr>Rapid Testing  Additional Referrals for Testing, Treatment, &amp; Prevention Medications to:  Public Health Chief Andrew Isaac Health Center Tanana Valley Clinic Interior Community Health Center iknowmine.org Identity Health Clinic Veterans Administration  </vt:lpstr>
      <vt:lpstr>Safer Drug Use Supplies  Smoking Supplies Injection Supplies Booty Bumping Supplies Snorting Supplies </vt:lpstr>
      <vt:lpstr>Safer Use Supplies  Sharps Containers 24/7 Sharps Disposal Safety Manual for Injection Drug Users Wound Care Kits</vt:lpstr>
      <vt:lpstr>Overdose Prevention  Naloxone Opvee Fentanyl Testing Strips Xylazine Testing Strips</vt:lpstr>
      <vt:lpstr>Safer Sex Supplies  Lubricant Internal Condoms Dental Dams External Condoms  Latex and non latex options available</vt:lpstr>
      <vt:lpstr>Community Education</vt:lpstr>
      <vt:lpstr>Alaskan AIDS Assistance Association (Four A’s)  1057 W. Fireweed Lane Suite 102. Anchorage, AK 99503  WWW.alaskanAIDS.org</vt:lpstr>
      <vt:lpstr>FASAP timeline</vt:lpstr>
      <vt:lpstr>What FASAP Does…</vt:lpstr>
      <vt:lpstr>PowerPoint Presentation</vt:lpstr>
      <vt:lpstr>Articles: Alcohol, Tobacco and Other Drugs</vt:lpstr>
      <vt:lpstr>Ask Nurse Lisa</vt:lpstr>
      <vt:lpstr>PowerPoint Presentation</vt:lpstr>
      <vt:lpstr>iKnowMine.org Store Resources</vt:lpstr>
      <vt:lpstr>Sexual Health &amp; Wellness</vt:lpstr>
      <vt:lpstr>Safer Substance Use</vt:lpstr>
      <vt:lpstr>Mail-outs</vt:lpstr>
      <vt:lpstr>iKnowMine.org 4115 Ambassador Drive Anchorage, Alaska www.iKnowMine.org iKnowMine@anthc.org  Statewide Harm Reduction Technical Assistance </vt:lpstr>
      <vt:lpstr>What Does Harm Reduction Accomplish?</vt:lpstr>
      <vt:lpstr>References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 Reduction in Alaska</dc:title>
  <dc:creator>Maya Bowers</dc:creator>
  <cp:lastModifiedBy>Maya Bowers</cp:lastModifiedBy>
  <cp:revision>3</cp:revision>
  <dcterms:modified xsi:type="dcterms:W3CDTF">2024-09-04T21:48:21Z</dcterms:modified>
</cp:coreProperties>
</file>