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7" r:id="rId1"/>
  </p:sldMasterIdLst>
  <p:sldIdLst>
    <p:sldId id="256" r:id="rId2"/>
    <p:sldId id="263" r:id="rId3"/>
    <p:sldId id="264" r:id="rId4"/>
    <p:sldId id="2145707696" r:id="rId5"/>
    <p:sldId id="2145707692" r:id="rId6"/>
    <p:sldId id="2145707691" r:id="rId7"/>
    <p:sldId id="2145707697" r:id="rId8"/>
    <p:sldId id="2145707698" r:id="rId9"/>
    <p:sldId id="2145707699" r:id="rId10"/>
    <p:sldId id="2145707703" r:id="rId11"/>
    <p:sldId id="261" r:id="rId12"/>
    <p:sldId id="2145707700" r:id="rId13"/>
    <p:sldId id="2145707705" r:id="rId14"/>
    <p:sldId id="2145707706" r:id="rId15"/>
    <p:sldId id="2145707702" r:id="rId16"/>
    <p:sldId id="214570770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 Lew, Holly (IHS/HQ)" initials="VLH(" lastIdx="15" clrIdx="0">
    <p:extLst>
      <p:ext uri="{19B8F6BF-5375-455C-9EA6-DF929625EA0E}">
        <p15:presenceInfo xmlns:p15="http://schemas.microsoft.com/office/powerpoint/2012/main" userId="S-1-5-21-1547161642-606747145-682003330-756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4" d="100"/>
          <a:sy n="104" d="100"/>
        </p:scale>
        <p:origin x="114"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C3B11D-DBD1-4E46-9073-203CD7FAFC75}"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73936AE4-ECD1-41A7-AD00-F0A35F45F7B4}" type="asst">
      <dgm:prSet phldrT="[Text]"/>
      <dgm:spPr/>
      <dgm:t>
        <a:bodyPr/>
        <a:lstStyle/>
        <a:p>
          <a:r>
            <a:rPr lang="en-US" dirty="0" smtClean="0"/>
            <a:t>Immunization Review: Stage of pregnancy</a:t>
          </a:r>
          <a:endParaRPr lang="en-US" dirty="0"/>
        </a:p>
      </dgm:t>
    </dgm:pt>
    <dgm:pt modelId="{A772B4C0-BD7D-491F-B5D2-55FDF81824FA}" type="parTrans" cxnId="{20348A1F-5F1D-48A1-9629-2032FD23584F}">
      <dgm:prSet/>
      <dgm:spPr/>
      <dgm:t>
        <a:bodyPr/>
        <a:lstStyle/>
        <a:p>
          <a:endParaRPr lang="en-US"/>
        </a:p>
      </dgm:t>
    </dgm:pt>
    <dgm:pt modelId="{F82A36CD-58DA-4916-A2D1-6E4E1FA1C4F6}" type="sibTrans" cxnId="{20348A1F-5F1D-48A1-9629-2032FD23584F}">
      <dgm:prSet/>
      <dgm:spPr/>
      <dgm:t>
        <a:bodyPr/>
        <a:lstStyle/>
        <a:p>
          <a:endParaRPr lang="en-US"/>
        </a:p>
      </dgm:t>
    </dgm:pt>
    <dgm:pt modelId="{BD5BA548-2151-4D18-BB18-B8C07742BCB5}">
      <dgm:prSet phldrT="[Text]"/>
      <dgm:spPr/>
      <dgm:t>
        <a:bodyPr/>
        <a:lstStyle/>
        <a:p>
          <a:r>
            <a:rPr lang="en-US" dirty="0" smtClean="0"/>
            <a:t>Planning for Pregnancy </a:t>
          </a:r>
          <a:endParaRPr lang="en-US" dirty="0"/>
        </a:p>
      </dgm:t>
    </dgm:pt>
    <dgm:pt modelId="{75751CF5-422E-4822-ABF2-7F060CD0CCBC}" type="parTrans" cxnId="{A5E69680-117D-4D0D-A590-7160EEECDF06}">
      <dgm:prSet/>
      <dgm:spPr/>
      <dgm:t>
        <a:bodyPr/>
        <a:lstStyle/>
        <a:p>
          <a:endParaRPr lang="en-US"/>
        </a:p>
      </dgm:t>
    </dgm:pt>
    <dgm:pt modelId="{AB8A6B9E-7D1D-4047-8CAF-DDFB04AA9610}" type="sibTrans" cxnId="{A5E69680-117D-4D0D-A590-7160EEECDF06}">
      <dgm:prSet/>
      <dgm:spPr/>
      <dgm:t>
        <a:bodyPr/>
        <a:lstStyle/>
        <a:p>
          <a:endParaRPr lang="en-US"/>
        </a:p>
      </dgm:t>
    </dgm:pt>
    <dgm:pt modelId="{9008568E-9FBD-436A-B5A8-284A7D0353C3}">
      <dgm:prSet phldrT="[Text]"/>
      <dgm:spPr/>
      <dgm:t>
        <a:bodyPr/>
        <a:lstStyle/>
        <a:p>
          <a:r>
            <a:rPr lang="en-US" dirty="0" smtClean="0"/>
            <a:t>Third trimester</a:t>
          </a:r>
        </a:p>
      </dgm:t>
    </dgm:pt>
    <dgm:pt modelId="{2C1F3868-FED0-44C3-BC7A-668338FBC626}" type="parTrans" cxnId="{D81018C2-EDF6-4CE2-81C6-D06165BDF5F7}">
      <dgm:prSet/>
      <dgm:spPr/>
      <dgm:t>
        <a:bodyPr/>
        <a:lstStyle/>
        <a:p>
          <a:endParaRPr lang="en-US"/>
        </a:p>
      </dgm:t>
    </dgm:pt>
    <dgm:pt modelId="{A1E48099-8F56-4DE6-87F7-0388DC969377}" type="sibTrans" cxnId="{D81018C2-EDF6-4CE2-81C6-D06165BDF5F7}">
      <dgm:prSet/>
      <dgm:spPr/>
      <dgm:t>
        <a:bodyPr/>
        <a:lstStyle/>
        <a:p>
          <a:endParaRPr lang="en-US"/>
        </a:p>
      </dgm:t>
    </dgm:pt>
    <dgm:pt modelId="{848079DD-8A29-4FC4-AA06-79EA858632AB}">
      <dgm:prSet/>
      <dgm:spPr/>
      <dgm:t>
        <a:bodyPr/>
        <a:lstStyle/>
        <a:p>
          <a:r>
            <a:rPr lang="en-US" dirty="0" err="1" smtClean="0"/>
            <a:t>Tdap</a:t>
          </a:r>
          <a:endParaRPr lang="en-US" dirty="0" smtClean="0"/>
        </a:p>
        <a:p>
          <a:r>
            <a:rPr lang="en-US" dirty="0" smtClean="0"/>
            <a:t>Seasonal RSV, COVID, flu</a:t>
          </a:r>
          <a:endParaRPr lang="en-US" dirty="0"/>
        </a:p>
      </dgm:t>
    </dgm:pt>
    <dgm:pt modelId="{5160F7E3-5249-4D71-BDD8-78C3C5F97610}" type="parTrans" cxnId="{BF3B0981-B72B-46DF-8FE6-5D034636E9DC}">
      <dgm:prSet/>
      <dgm:spPr/>
      <dgm:t>
        <a:bodyPr/>
        <a:lstStyle/>
        <a:p>
          <a:endParaRPr lang="en-US"/>
        </a:p>
      </dgm:t>
    </dgm:pt>
    <dgm:pt modelId="{3CAD1C6E-03CB-4269-89B1-6D5AD0405276}" type="sibTrans" cxnId="{BF3B0981-B72B-46DF-8FE6-5D034636E9DC}">
      <dgm:prSet/>
      <dgm:spPr/>
      <dgm:t>
        <a:bodyPr/>
        <a:lstStyle/>
        <a:p>
          <a:endParaRPr lang="en-US"/>
        </a:p>
      </dgm:t>
    </dgm:pt>
    <dgm:pt modelId="{1A147B9F-EC72-4372-A721-1679DCEF8A90}">
      <dgm:prSet/>
      <dgm:spPr/>
      <dgm:t>
        <a:bodyPr/>
        <a:lstStyle/>
        <a:p>
          <a:r>
            <a:rPr lang="en-US" dirty="0" smtClean="0"/>
            <a:t>First and Second trimester</a:t>
          </a:r>
          <a:endParaRPr lang="en-US" dirty="0"/>
        </a:p>
      </dgm:t>
    </dgm:pt>
    <dgm:pt modelId="{B0D22A58-8335-43EF-82E6-E411BF2888AF}" type="parTrans" cxnId="{7790A0EB-C037-4B28-A067-234E41355CBF}">
      <dgm:prSet/>
      <dgm:spPr/>
      <dgm:t>
        <a:bodyPr/>
        <a:lstStyle/>
        <a:p>
          <a:endParaRPr lang="en-US"/>
        </a:p>
      </dgm:t>
    </dgm:pt>
    <dgm:pt modelId="{B3046BF7-D186-4FC1-A044-17012266A848}" type="sibTrans" cxnId="{7790A0EB-C037-4B28-A067-234E41355CBF}">
      <dgm:prSet/>
      <dgm:spPr/>
      <dgm:t>
        <a:bodyPr/>
        <a:lstStyle/>
        <a:p>
          <a:endParaRPr lang="en-US"/>
        </a:p>
      </dgm:t>
    </dgm:pt>
    <dgm:pt modelId="{A35473F9-B820-4CD8-9BAD-1D561AB628A4}">
      <dgm:prSet/>
      <dgm:spPr/>
      <dgm:t>
        <a:bodyPr/>
        <a:lstStyle/>
        <a:p>
          <a:r>
            <a:rPr lang="en-US" dirty="0" err="1" smtClean="0"/>
            <a:t>Hep</a:t>
          </a:r>
          <a:r>
            <a:rPr lang="en-US" dirty="0" smtClean="0"/>
            <a:t> B, status of MMR titers, syphilis (?)</a:t>
          </a:r>
          <a:endParaRPr lang="en-US" dirty="0"/>
        </a:p>
      </dgm:t>
    </dgm:pt>
    <dgm:pt modelId="{F7AA2ABD-0472-4A84-BCEC-0C82265C0259}" type="parTrans" cxnId="{F2B87FBE-E4E9-48AF-BB31-DF5DBD233A25}">
      <dgm:prSet/>
      <dgm:spPr/>
      <dgm:t>
        <a:bodyPr/>
        <a:lstStyle/>
        <a:p>
          <a:endParaRPr lang="en-US"/>
        </a:p>
      </dgm:t>
    </dgm:pt>
    <dgm:pt modelId="{6CF5441C-1864-4189-84AB-BA9D426C788C}" type="sibTrans" cxnId="{F2B87FBE-E4E9-48AF-BB31-DF5DBD233A25}">
      <dgm:prSet/>
      <dgm:spPr/>
      <dgm:t>
        <a:bodyPr/>
        <a:lstStyle/>
        <a:p>
          <a:endParaRPr lang="en-US"/>
        </a:p>
      </dgm:t>
    </dgm:pt>
    <dgm:pt modelId="{EF3072AA-3E25-4834-8E4B-B8175185A921}" type="pres">
      <dgm:prSet presAssocID="{4DC3B11D-DBD1-4E46-9073-203CD7FAFC75}" presName="hierChild1" presStyleCnt="0">
        <dgm:presLayoutVars>
          <dgm:orgChart val="1"/>
          <dgm:chPref val="1"/>
          <dgm:dir/>
          <dgm:animOne val="branch"/>
          <dgm:animLvl val="lvl"/>
          <dgm:resizeHandles/>
        </dgm:presLayoutVars>
      </dgm:prSet>
      <dgm:spPr/>
    </dgm:pt>
    <dgm:pt modelId="{4EBC80F7-1631-4F6C-A7F4-470B1E4B5D2D}" type="pres">
      <dgm:prSet presAssocID="{73936AE4-ECD1-41A7-AD00-F0A35F45F7B4}" presName="hierRoot1" presStyleCnt="0">
        <dgm:presLayoutVars>
          <dgm:hierBranch val="init"/>
        </dgm:presLayoutVars>
      </dgm:prSet>
      <dgm:spPr/>
    </dgm:pt>
    <dgm:pt modelId="{B70353B4-1562-4FF3-940B-8D36621A57ED}" type="pres">
      <dgm:prSet presAssocID="{73936AE4-ECD1-41A7-AD00-F0A35F45F7B4}" presName="rootComposite1" presStyleCnt="0"/>
      <dgm:spPr/>
    </dgm:pt>
    <dgm:pt modelId="{2072DAA6-370B-4387-A96F-3C0D84E9807B}" type="pres">
      <dgm:prSet presAssocID="{73936AE4-ECD1-41A7-AD00-F0A35F45F7B4}" presName="rootText1" presStyleLbl="node0" presStyleIdx="0" presStyleCnt="1">
        <dgm:presLayoutVars>
          <dgm:chPref val="3"/>
        </dgm:presLayoutVars>
      </dgm:prSet>
      <dgm:spPr/>
    </dgm:pt>
    <dgm:pt modelId="{BA8B6526-9C38-445B-9627-1D1598587283}" type="pres">
      <dgm:prSet presAssocID="{73936AE4-ECD1-41A7-AD00-F0A35F45F7B4}" presName="rootConnector1" presStyleLbl="asst0" presStyleIdx="0" presStyleCnt="0"/>
      <dgm:spPr/>
    </dgm:pt>
    <dgm:pt modelId="{4E35AE30-E77E-4983-A340-17E223FA7385}" type="pres">
      <dgm:prSet presAssocID="{73936AE4-ECD1-41A7-AD00-F0A35F45F7B4}" presName="hierChild2" presStyleCnt="0"/>
      <dgm:spPr/>
    </dgm:pt>
    <dgm:pt modelId="{FE01CD58-BAEF-4E5F-A088-F894E813CC45}" type="pres">
      <dgm:prSet presAssocID="{75751CF5-422E-4822-ABF2-7F060CD0CCBC}" presName="Name64" presStyleLbl="parChTrans1D2" presStyleIdx="0" presStyleCnt="3"/>
      <dgm:spPr/>
    </dgm:pt>
    <dgm:pt modelId="{F3AB3652-A8BF-4EFF-86C0-6C2E9D0F9E74}" type="pres">
      <dgm:prSet presAssocID="{BD5BA548-2151-4D18-BB18-B8C07742BCB5}" presName="hierRoot2" presStyleCnt="0">
        <dgm:presLayoutVars>
          <dgm:hierBranch val="init"/>
        </dgm:presLayoutVars>
      </dgm:prSet>
      <dgm:spPr/>
    </dgm:pt>
    <dgm:pt modelId="{B3CEE5BA-FF7C-4D0A-A238-1F242A4FDB80}" type="pres">
      <dgm:prSet presAssocID="{BD5BA548-2151-4D18-BB18-B8C07742BCB5}" presName="rootComposite" presStyleCnt="0"/>
      <dgm:spPr/>
    </dgm:pt>
    <dgm:pt modelId="{00D150B6-F7D9-45C3-9179-42D3C5EE48F1}" type="pres">
      <dgm:prSet presAssocID="{BD5BA548-2151-4D18-BB18-B8C07742BCB5}" presName="rootText" presStyleLbl="node2" presStyleIdx="0" presStyleCnt="3">
        <dgm:presLayoutVars>
          <dgm:chPref val="3"/>
        </dgm:presLayoutVars>
      </dgm:prSet>
      <dgm:spPr/>
      <dgm:t>
        <a:bodyPr/>
        <a:lstStyle/>
        <a:p>
          <a:endParaRPr lang="en-US"/>
        </a:p>
      </dgm:t>
    </dgm:pt>
    <dgm:pt modelId="{05A5CAB2-C831-4767-8209-66681BD260FA}" type="pres">
      <dgm:prSet presAssocID="{BD5BA548-2151-4D18-BB18-B8C07742BCB5}" presName="rootConnector" presStyleLbl="node2" presStyleIdx="0" presStyleCnt="3"/>
      <dgm:spPr/>
    </dgm:pt>
    <dgm:pt modelId="{BDBE9367-3BC5-4E36-A5DE-CAA8EEC02258}" type="pres">
      <dgm:prSet presAssocID="{BD5BA548-2151-4D18-BB18-B8C07742BCB5}" presName="hierChild4" presStyleCnt="0"/>
      <dgm:spPr/>
    </dgm:pt>
    <dgm:pt modelId="{72B0E159-E8F3-4AA1-8BF7-20EB3BC20E15}" type="pres">
      <dgm:prSet presAssocID="{BD5BA548-2151-4D18-BB18-B8C07742BCB5}" presName="hierChild5" presStyleCnt="0"/>
      <dgm:spPr/>
    </dgm:pt>
    <dgm:pt modelId="{8D2DC649-E3C8-4FE9-88D2-D625C148E89B}" type="pres">
      <dgm:prSet presAssocID="{B0D22A58-8335-43EF-82E6-E411BF2888AF}" presName="Name64" presStyleLbl="parChTrans1D2" presStyleIdx="1" presStyleCnt="3"/>
      <dgm:spPr/>
    </dgm:pt>
    <dgm:pt modelId="{EC07CDC9-B04F-48ED-A075-C6FBDB328535}" type="pres">
      <dgm:prSet presAssocID="{1A147B9F-EC72-4372-A721-1679DCEF8A90}" presName="hierRoot2" presStyleCnt="0">
        <dgm:presLayoutVars>
          <dgm:hierBranch val="init"/>
        </dgm:presLayoutVars>
      </dgm:prSet>
      <dgm:spPr/>
    </dgm:pt>
    <dgm:pt modelId="{243F7828-8EEE-4E0D-84BF-67FA0E0D87CE}" type="pres">
      <dgm:prSet presAssocID="{1A147B9F-EC72-4372-A721-1679DCEF8A90}" presName="rootComposite" presStyleCnt="0"/>
      <dgm:spPr/>
    </dgm:pt>
    <dgm:pt modelId="{926D3E15-CD9B-45D4-81B0-CB1427E85E62}" type="pres">
      <dgm:prSet presAssocID="{1A147B9F-EC72-4372-A721-1679DCEF8A90}" presName="rootText" presStyleLbl="node2" presStyleIdx="1" presStyleCnt="3">
        <dgm:presLayoutVars>
          <dgm:chPref val="3"/>
        </dgm:presLayoutVars>
      </dgm:prSet>
      <dgm:spPr/>
    </dgm:pt>
    <dgm:pt modelId="{E897D830-ECDD-40FA-9172-A0F9F2E55749}" type="pres">
      <dgm:prSet presAssocID="{1A147B9F-EC72-4372-A721-1679DCEF8A90}" presName="rootConnector" presStyleLbl="node2" presStyleIdx="1" presStyleCnt="3"/>
      <dgm:spPr/>
    </dgm:pt>
    <dgm:pt modelId="{2B401560-00E2-41C5-A56A-DA42DDF44571}" type="pres">
      <dgm:prSet presAssocID="{1A147B9F-EC72-4372-A721-1679DCEF8A90}" presName="hierChild4" presStyleCnt="0"/>
      <dgm:spPr/>
    </dgm:pt>
    <dgm:pt modelId="{E74D2DBC-6568-4511-B445-EFAA828760CB}" type="pres">
      <dgm:prSet presAssocID="{F7AA2ABD-0472-4A84-BCEC-0C82265C0259}" presName="Name64" presStyleLbl="parChTrans1D3" presStyleIdx="0" presStyleCnt="2"/>
      <dgm:spPr/>
    </dgm:pt>
    <dgm:pt modelId="{C0C28FC8-0EB4-41B7-9067-74CC6B08419B}" type="pres">
      <dgm:prSet presAssocID="{A35473F9-B820-4CD8-9BAD-1D561AB628A4}" presName="hierRoot2" presStyleCnt="0">
        <dgm:presLayoutVars>
          <dgm:hierBranch val="init"/>
        </dgm:presLayoutVars>
      </dgm:prSet>
      <dgm:spPr/>
    </dgm:pt>
    <dgm:pt modelId="{4DE42170-040D-43DF-9462-757DC91105BD}" type="pres">
      <dgm:prSet presAssocID="{A35473F9-B820-4CD8-9BAD-1D561AB628A4}" presName="rootComposite" presStyleCnt="0"/>
      <dgm:spPr/>
    </dgm:pt>
    <dgm:pt modelId="{3075B95C-BFA6-4743-9379-72AB3C3890C6}" type="pres">
      <dgm:prSet presAssocID="{A35473F9-B820-4CD8-9BAD-1D561AB628A4}" presName="rootText" presStyleLbl="node3" presStyleIdx="0" presStyleCnt="2">
        <dgm:presLayoutVars>
          <dgm:chPref val="3"/>
        </dgm:presLayoutVars>
      </dgm:prSet>
      <dgm:spPr/>
      <dgm:t>
        <a:bodyPr/>
        <a:lstStyle/>
        <a:p>
          <a:endParaRPr lang="en-US"/>
        </a:p>
      </dgm:t>
    </dgm:pt>
    <dgm:pt modelId="{B175CE9C-164F-4B69-AD94-EAB0E35A443D}" type="pres">
      <dgm:prSet presAssocID="{A35473F9-B820-4CD8-9BAD-1D561AB628A4}" presName="rootConnector" presStyleLbl="node3" presStyleIdx="0" presStyleCnt="2"/>
      <dgm:spPr/>
    </dgm:pt>
    <dgm:pt modelId="{6105C278-C475-4051-A3F1-07F18D370579}" type="pres">
      <dgm:prSet presAssocID="{A35473F9-B820-4CD8-9BAD-1D561AB628A4}" presName="hierChild4" presStyleCnt="0"/>
      <dgm:spPr/>
    </dgm:pt>
    <dgm:pt modelId="{492E715C-7491-4F52-9638-6B7A3910AFDE}" type="pres">
      <dgm:prSet presAssocID="{A35473F9-B820-4CD8-9BAD-1D561AB628A4}" presName="hierChild5" presStyleCnt="0"/>
      <dgm:spPr/>
    </dgm:pt>
    <dgm:pt modelId="{B17DB13E-4F6A-4DE5-B308-E5A872D8A879}" type="pres">
      <dgm:prSet presAssocID="{1A147B9F-EC72-4372-A721-1679DCEF8A90}" presName="hierChild5" presStyleCnt="0"/>
      <dgm:spPr/>
    </dgm:pt>
    <dgm:pt modelId="{44D8FAFD-799B-4EE6-9D8E-C019635321F8}" type="pres">
      <dgm:prSet presAssocID="{2C1F3868-FED0-44C3-BC7A-668338FBC626}" presName="Name64" presStyleLbl="parChTrans1D2" presStyleIdx="2" presStyleCnt="3"/>
      <dgm:spPr/>
    </dgm:pt>
    <dgm:pt modelId="{37FAF391-A0CD-41BA-A58D-CC7701FF4866}" type="pres">
      <dgm:prSet presAssocID="{9008568E-9FBD-436A-B5A8-284A7D0353C3}" presName="hierRoot2" presStyleCnt="0">
        <dgm:presLayoutVars>
          <dgm:hierBranch val="init"/>
        </dgm:presLayoutVars>
      </dgm:prSet>
      <dgm:spPr/>
    </dgm:pt>
    <dgm:pt modelId="{67A1BB0F-308B-40B0-BBD7-602C2CB69125}" type="pres">
      <dgm:prSet presAssocID="{9008568E-9FBD-436A-B5A8-284A7D0353C3}" presName="rootComposite" presStyleCnt="0"/>
      <dgm:spPr/>
    </dgm:pt>
    <dgm:pt modelId="{394F5AD1-48E4-4C2C-B0B0-CA9EE3CC3A17}" type="pres">
      <dgm:prSet presAssocID="{9008568E-9FBD-436A-B5A8-284A7D0353C3}" presName="rootText" presStyleLbl="node2" presStyleIdx="2" presStyleCnt="3">
        <dgm:presLayoutVars>
          <dgm:chPref val="3"/>
        </dgm:presLayoutVars>
      </dgm:prSet>
      <dgm:spPr/>
      <dgm:t>
        <a:bodyPr/>
        <a:lstStyle/>
        <a:p>
          <a:endParaRPr lang="en-US"/>
        </a:p>
      </dgm:t>
    </dgm:pt>
    <dgm:pt modelId="{504148EB-8CCD-4A32-B922-0683DE2827D1}" type="pres">
      <dgm:prSet presAssocID="{9008568E-9FBD-436A-B5A8-284A7D0353C3}" presName="rootConnector" presStyleLbl="node2" presStyleIdx="2" presStyleCnt="3"/>
      <dgm:spPr/>
    </dgm:pt>
    <dgm:pt modelId="{40096C98-450F-474B-9C18-9DFE7BB4F9C0}" type="pres">
      <dgm:prSet presAssocID="{9008568E-9FBD-436A-B5A8-284A7D0353C3}" presName="hierChild4" presStyleCnt="0"/>
      <dgm:spPr/>
    </dgm:pt>
    <dgm:pt modelId="{8383C783-2F83-417E-BB57-98B9A1C69D8E}" type="pres">
      <dgm:prSet presAssocID="{5160F7E3-5249-4D71-BDD8-78C3C5F97610}" presName="Name64" presStyleLbl="parChTrans1D3" presStyleIdx="1" presStyleCnt="2"/>
      <dgm:spPr/>
    </dgm:pt>
    <dgm:pt modelId="{7B6B1C96-EC17-4CA6-A3E3-5BD6EFD05C36}" type="pres">
      <dgm:prSet presAssocID="{848079DD-8A29-4FC4-AA06-79EA858632AB}" presName="hierRoot2" presStyleCnt="0">
        <dgm:presLayoutVars>
          <dgm:hierBranch val="init"/>
        </dgm:presLayoutVars>
      </dgm:prSet>
      <dgm:spPr/>
    </dgm:pt>
    <dgm:pt modelId="{E79A71C5-65DE-435C-929F-2F56C8A5468F}" type="pres">
      <dgm:prSet presAssocID="{848079DD-8A29-4FC4-AA06-79EA858632AB}" presName="rootComposite" presStyleCnt="0"/>
      <dgm:spPr/>
    </dgm:pt>
    <dgm:pt modelId="{6807EF6E-A6AB-49AA-AA2C-3FBBF3467F18}" type="pres">
      <dgm:prSet presAssocID="{848079DD-8A29-4FC4-AA06-79EA858632AB}" presName="rootText" presStyleLbl="node3" presStyleIdx="1" presStyleCnt="2">
        <dgm:presLayoutVars>
          <dgm:chPref val="3"/>
        </dgm:presLayoutVars>
      </dgm:prSet>
      <dgm:spPr/>
      <dgm:t>
        <a:bodyPr/>
        <a:lstStyle/>
        <a:p>
          <a:endParaRPr lang="en-US"/>
        </a:p>
      </dgm:t>
    </dgm:pt>
    <dgm:pt modelId="{2EA9C8CD-FCDC-4459-BCE4-664F05EDD4AA}" type="pres">
      <dgm:prSet presAssocID="{848079DD-8A29-4FC4-AA06-79EA858632AB}" presName="rootConnector" presStyleLbl="node3" presStyleIdx="1" presStyleCnt="2"/>
      <dgm:spPr/>
    </dgm:pt>
    <dgm:pt modelId="{D78BCAB2-6516-41ED-88B9-6D9E763E013F}" type="pres">
      <dgm:prSet presAssocID="{848079DD-8A29-4FC4-AA06-79EA858632AB}" presName="hierChild4" presStyleCnt="0"/>
      <dgm:spPr/>
    </dgm:pt>
    <dgm:pt modelId="{C41E46E1-290B-43D9-A8C3-FF6515F136A4}" type="pres">
      <dgm:prSet presAssocID="{848079DD-8A29-4FC4-AA06-79EA858632AB}" presName="hierChild5" presStyleCnt="0"/>
      <dgm:spPr/>
    </dgm:pt>
    <dgm:pt modelId="{09CB0096-AAE9-4A56-BBA1-FA4863D0794D}" type="pres">
      <dgm:prSet presAssocID="{9008568E-9FBD-436A-B5A8-284A7D0353C3}" presName="hierChild5" presStyleCnt="0"/>
      <dgm:spPr/>
    </dgm:pt>
    <dgm:pt modelId="{08E76C02-98A7-4EC2-8224-B72752A827A0}" type="pres">
      <dgm:prSet presAssocID="{73936AE4-ECD1-41A7-AD00-F0A35F45F7B4}" presName="hierChild3" presStyleCnt="0"/>
      <dgm:spPr/>
    </dgm:pt>
  </dgm:ptLst>
  <dgm:cxnLst>
    <dgm:cxn modelId="{D5FC5E76-10AD-49F8-9546-BE0AE98D7950}" type="presOf" srcId="{BD5BA548-2151-4D18-BB18-B8C07742BCB5}" destId="{00D150B6-F7D9-45C3-9179-42D3C5EE48F1}" srcOrd="0" destOrd="0" presId="urn:microsoft.com/office/officeart/2009/3/layout/HorizontalOrganizationChart"/>
    <dgm:cxn modelId="{7233EE0A-83AE-48DC-81B9-EE00A24A2841}" type="presOf" srcId="{9008568E-9FBD-436A-B5A8-284A7D0353C3}" destId="{504148EB-8CCD-4A32-B922-0683DE2827D1}" srcOrd="1" destOrd="0" presId="urn:microsoft.com/office/officeart/2009/3/layout/HorizontalOrganizationChart"/>
    <dgm:cxn modelId="{6E4A3AF2-9622-4678-A6E8-7AE1C5EEDA56}" type="presOf" srcId="{9008568E-9FBD-436A-B5A8-284A7D0353C3}" destId="{394F5AD1-48E4-4C2C-B0B0-CA9EE3CC3A17}" srcOrd="0" destOrd="0" presId="urn:microsoft.com/office/officeart/2009/3/layout/HorizontalOrganizationChart"/>
    <dgm:cxn modelId="{2DE8E80D-A5A4-482F-A993-29A91ADECDB1}" type="presOf" srcId="{B0D22A58-8335-43EF-82E6-E411BF2888AF}" destId="{8D2DC649-E3C8-4FE9-88D2-D625C148E89B}" srcOrd="0" destOrd="0" presId="urn:microsoft.com/office/officeart/2009/3/layout/HorizontalOrganizationChart"/>
    <dgm:cxn modelId="{628CD0A2-AA47-4976-97DA-AC9A49EBC34E}" type="presOf" srcId="{4DC3B11D-DBD1-4E46-9073-203CD7FAFC75}" destId="{EF3072AA-3E25-4834-8E4B-B8175185A921}" srcOrd="0" destOrd="0" presId="urn:microsoft.com/office/officeart/2009/3/layout/HorizontalOrganizationChart"/>
    <dgm:cxn modelId="{F2B87FBE-E4E9-48AF-BB31-DF5DBD233A25}" srcId="{1A147B9F-EC72-4372-A721-1679DCEF8A90}" destId="{A35473F9-B820-4CD8-9BAD-1D561AB628A4}" srcOrd="0" destOrd="0" parTransId="{F7AA2ABD-0472-4A84-BCEC-0C82265C0259}" sibTransId="{6CF5441C-1864-4189-84AB-BA9D426C788C}"/>
    <dgm:cxn modelId="{16487831-ABBF-4D12-B048-A596ABFE65A6}" type="presOf" srcId="{5160F7E3-5249-4D71-BDD8-78C3C5F97610}" destId="{8383C783-2F83-417E-BB57-98B9A1C69D8E}" srcOrd="0" destOrd="0" presId="urn:microsoft.com/office/officeart/2009/3/layout/HorizontalOrganizationChart"/>
    <dgm:cxn modelId="{262EA199-A64F-42C0-AAD9-294E9DEBC0B5}" type="presOf" srcId="{848079DD-8A29-4FC4-AA06-79EA858632AB}" destId="{2EA9C8CD-FCDC-4459-BCE4-664F05EDD4AA}" srcOrd="1" destOrd="0" presId="urn:microsoft.com/office/officeart/2009/3/layout/HorizontalOrganizationChart"/>
    <dgm:cxn modelId="{80B9CB98-4B34-4DA3-B21D-95FAF89EA06F}" type="presOf" srcId="{75751CF5-422E-4822-ABF2-7F060CD0CCBC}" destId="{FE01CD58-BAEF-4E5F-A088-F894E813CC45}" srcOrd="0" destOrd="0" presId="urn:microsoft.com/office/officeart/2009/3/layout/HorizontalOrganizationChart"/>
    <dgm:cxn modelId="{A5E69680-117D-4D0D-A590-7160EEECDF06}" srcId="{73936AE4-ECD1-41A7-AD00-F0A35F45F7B4}" destId="{BD5BA548-2151-4D18-BB18-B8C07742BCB5}" srcOrd="0" destOrd="0" parTransId="{75751CF5-422E-4822-ABF2-7F060CD0CCBC}" sibTransId="{AB8A6B9E-7D1D-4047-8CAF-DDFB04AA9610}"/>
    <dgm:cxn modelId="{1BB33986-8C0B-480C-9D26-EE52A3F0D4C4}" type="presOf" srcId="{2C1F3868-FED0-44C3-BC7A-668338FBC626}" destId="{44D8FAFD-799B-4EE6-9D8E-C019635321F8}" srcOrd="0" destOrd="0" presId="urn:microsoft.com/office/officeart/2009/3/layout/HorizontalOrganizationChart"/>
    <dgm:cxn modelId="{8B625F47-401B-44AD-B774-662AD8224BED}" type="presOf" srcId="{1A147B9F-EC72-4372-A721-1679DCEF8A90}" destId="{E897D830-ECDD-40FA-9172-A0F9F2E55749}" srcOrd="1" destOrd="0" presId="urn:microsoft.com/office/officeart/2009/3/layout/HorizontalOrganizationChart"/>
    <dgm:cxn modelId="{883FFC8A-6AAF-4B86-AD3D-6988ECFC71BE}" type="presOf" srcId="{73936AE4-ECD1-41A7-AD00-F0A35F45F7B4}" destId="{2072DAA6-370B-4387-A96F-3C0D84E9807B}" srcOrd="0" destOrd="0" presId="urn:microsoft.com/office/officeart/2009/3/layout/HorizontalOrganizationChart"/>
    <dgm:cxn modelId="{AF4093D6-775F-4660-ACA1-4D6076C1584E}" type="presOf" srcId="{1A147B9F-EC72-4372-A721-1679DCEF8A90}" destId="{926D3E15-CD9B-45D4-81B0-CB1427E85E62}" srcOrd="0" destOrd="0" presId="urn:microsoft.com/office/officeart/2009/3/layout/HorizontalOrganizationChart"/>
    <dgm:cxn modelId="{C4B53F34-7F99-4DFB-A3C8-ADAB5E1F3A2A}" type="presOf" srcId="{A35473F9-B820-4CD8-9BAD-1D561AB628A4}" destId="{3075B95C-BFA6-4743-9379-72AB3C3890C6}" srcOrd="0" destOrd="0" presId="urn:microsoft.com/office/officeart/2009/3/layout/HorizontalOrganizationChart"/>
    <dgm:cxn modelId="{EA539F5B-9BB4-4E7C-ADDD-9AF57429940A}" type="presOf" srcId="{73936AE4-ECD1-41A7-AD00-F0A35F45F7B4}" destId="{BA8B6526-9C38-445B-9627-1D1598587283}" srcOrd="1" destOrd="0" presId="urn:microsoft.com/office/officeart/2009/3/layout/HorizontalOrganizationChart"/>
    <dgm:cxn modelId="{D81018C2-EDF6-4CE2-81C6-D06165BDF5F7}" srcId="{73936AE4-ECD1-41A7-AD00-F0A35F45F7B4}" destId="{9008568E-9FBD-436A-B5A8-284A7D0353C3}" srcOrd="2" destOrd="0" parTransId="{2C1F3868-FED0-44C3-BC7A-668338FBC626}" sibTransId="{A1E48099-8F56-4DE6-87F7-0388DC969377}"/>
    <dgm:cxn modelId="{561988CF-028E-4089-9A1B-D40387D7F8AD}" type="presOf" srcId="{A35473F9-B820-4CD8-9BAD-1D561AB628A4}" destId="{B175CE9C-164F-4B69-AD94-EAB0E35A443D}" srcOrd="1" destOrd="0" presId="urn:microsoft.com/office/officeart/2009/3/layout/HorizontalOrganizationChart"/>
    <dgm:cxn modelId="{CC224310-2C86-4087-AB95-A079BD63FEE0}" type="presOf" srcId="{848079DD-8A29-4FC4-AA06-79EA858632AB}" destId="{6807EF6E-A6AB-49AA-AA2C-3FBBF3467F18}" srcOrd="0" destOrd="0" presId="urn:microsoft.com/office/officeart/2009/3/layout/HorizontalOrganizationChart"/>
    <dgm:cxn modelId="{20348A1F-5F1D-48A1-9629-2032FD23584F}" srcId="{4DC3B11D-DBD1-4E46-9073-203CD7FAFC75}" destId="{73936AE4-ECD1-41A7-AD00-F0A35F45F7B4}" srcOrd="0" destOrd="0" parTransId="{A772B4C0-BD7D-491F-B5D2-55FDF81824FA}" sibTransId="{F82A36CD-58DA-4916-A2D1-6E4E1FA1C4F6}"/>
    <dgm:cxn modelId="{7790A0EB-C037-4B28-A067-234E41355CBF}" srcId="{73936AE4-ECD1-41A7-AD00-F0A35F45F7B4}" destId="{1A147B9F-EC72-4372-A721-1679DCEF8A90}" srcOrd="1" destOrd="0" parTransId="{B0D22A58-8335-43EF-82E6-E411BF2888AF}" sibTransId="{B3046BF7-D186-4FC1-A044-17012266A848}"/>
    <dgm:cxn modelId="{921FA99F-C1F8-4755-AF4C-0275325FBC19}" type="presOf" srcId="{F7AA2ABD-0472-4A84-BCEC-0C82265C0259}" destId="{E74D2DBC-6568-4511-B445-EFAA828760CB}" srcOrd="0" destOrd="0" presId="urn:microsoft.com/office/officeart/2009/3/layout/HorizontalOrganizationChart"/>
    <dgm:cxn modelId="{BF3B0981-B72B-46DF-8FE6-5D034636E9DC}" srcId="{9008568E-9FBD-436A-B5A8-284A7D0353C3}" destId="{848079DD-8A29-4FC4-AA06-79EA858632AB}" srcOrd="0" destOrd="0" parTransId="{5160F7E3-5249-4D71-BDD8-78C3C5F97610}" sibTransId="{3CAD1C6E-03CB-4269-89B1-6D5AD0405276}"/>
    <dgm:cxn modelId="{0E4D36A9-B181-4F78-9289-DD51C5791A6C}" type="presOf" srcId="{BD5BA548-2151-4D18-BB18-B8C07742BCB5}" destId="{05A5CAB2-C831-4767-8209-66681BD260FA}" srcOrd="1" destOrd="0" presId="urn:microsoft.com/office/officeart/2009/3/layout/HorizontalOrganizationChart"/>
    <dgm:cxn modelId="{9210A55F-6A89-4015-87E5-DD58C543C9D9}" type="presParOf" srcId="{EF3072AA-3E25-4834-8E4B-B8175185A921}" destId="{4EBC80F7-1631-4F6C-A7F4-470B1E4B5D2D}" srcOrd="0" destOrd="0" presId="urn:microsoft.com/office/officeart/2009/3/layout/HorizontalOrganizationChart"/>
    <dgm:cxn modelId="{D0A3418D-2C0C-4528-B569-75D09DBC53FA}" type="presParOf" srcId="{4EBC80F7-1631-4F6C-A7F4-470B1E4B5D2D}" destId="{B70353B4-1562-4FF3-940B-8D36621A57ED}" srcOrd="0" destOrd="0" presId="urn:microsoft.com/office/officeart/2009/3/layout/HorizontalOrganizationChart"/>
    <dgm:cxn modelId="{D317410F-736F-4975-813A-4ED8A5F3C951}" type="presParOf" srcId="{B70353B4-1562-4FF3-940B-8D36621A57ED}" destId="{2072DAA6-370B-4387-A96F-3C0D84E9807B}" srcOrd="0" destOrd="0" presId="urn:microsoft.com/office/officeart/2009/3/layout/HorizontalOrganizationChart"/>
    <dgm:cxn modelId="{85D4EC22-66CA-469C-83DB-5FDD8C7D1642}" type="presParOf" srcId="{B70353B4-1562-4FF3-940B-8D36621A57ED}" destId="{BA8B6526-9C38-445B-9627-1D1598587283}" srcOrd="1" destOrd="0" presId="urn:microsoft.com/office/officeart/2009/3/layout/HorizontalOrganizationChart"/>
    <dgm:cxn modelId="{8DDAA307-0600-42C8-BCB9-E1C043888080}" type="presParOf" srcId="{4EBC80F7-1631-4F6C-A7F4-470B1E4B5D2D}" destId="{4E35AE30-E77E-4983-A340-17E223FA7385}" srcOrd="1" destOrd="0" presId="urn:microsoft.com/office/officeart/2009/3/layout/HorizontalOrganizationChart"/>
    <dgm:cxn modelId="{FE0ADEC5-BB41-48F2-A95D-E378A4AA9992}" type="presParOf" srcId="{4E35AE30-E77E-4983-A340-17E223FA7385}" destId="{FE01CD58-BAEF-4E5F-A088-F894E813CC45}" srcOrd="0" destOrd="0" presId="urn:microsoft.com/office/officeart/2009/3/layout/HorizontalOrganizationChart"/>
    <dgm:cxn modelId="{9603E658-D72F-4D57-8841-9C68B7794072}" type="presParOf" srcId="{4E35AE30-E77E-4983-A340-17E223FA7385}" destId="{F3AB3652-A8BF-4EFF-86C0-6C2E9D0F9E74}" srcOrd="1" destOrd="0" presId="urn:microsoft.com/office/officeart/2009/3/layout/HorizontalOrganizationChart"/>
    <dgm:cxn modelId="{E896B97B-BA8B-44CC-A29B-64D967189975}" type="presParOf" srcId="{F3AB3652-A8BF-4EFF-86C0-6C2E9D0F9E74}" destId="{B3CEE5BA-FF7C-4D0A-A238-1F242A4FDB80}" srcOrd="0" destOrd="0" presId="urn:microsoft.com/office/officeart/2009/3/layout/HorizontalOrganizationChart"/>
    <dgm:cxn modelId="{420D266E-6038-4F5F-A6CE-07AFF8F13429}" type="presParOf" srcId="{B3CEE5BA-FF7C-4D0A-A238-1F242A4FDB80}" destId="{00D150B6-F7D9-45C3-9179-42D3C5EE48F1}" srcOrd="0" destOrd="0" presId="urn:microsoft.com/office/officeart/2009/3/layout/HorizontalOrganizationChart"/>
    <dgm:cxn modelId="{E69C5506-9213-42F4-A0B0-1270EE71E4EC}" type="presParOf" srcId="{B3CEE5BA-FF7C-4D0A-A238-1F242A4FDB80}" destId="{05A5CAB2-C831-4767-8209-66681BD260FA}" srcOrd="1" destOrd="0" presId="urn:microsoft.com/office/officeart/2009/3/layout/HorizontalOrganizationChart"/>
    <dgm:cxn modelId="{1340BCE1-30E7-43E3-BAE4-D1D2F1A6C933}" type="presParOf" srcId="{F3AB3652-A8BF-4EFF-86C0-6C2E9D0F9E74}" destId="{BDBE9367-3BC5-4E36-A5DE-CAA8EEC02258}" srcOrd="1" destOrd="0" presId="urn:microsoft.com/office/officeart/2009/3/layout/HorizontalOrganizationChart"/>
    <dgm:cxn modelId="{96F53CF5-76A3-4777-B15A-C7C2E02BD77E}" type="presParOf" srcId="{F3AB3652-A8BF-4EFF-86C0-6C2E9D0F9E74}" destId="{72B0E159-E8F3-4AA1-8BF7-20EB3BC20E15}" srcOrd="2" destOrd="0" presId="urn:microsoft.com/office/officeart/2009/3/layout/HorizontalOrganizationChart"/>
    <dgm:cxn modelId="{D679B437-367D-481A-B738-99DF7D2D881C}" type="presParOf" srcId="{4E35AE30-E77E-4983-A340-17E223FA7385}" destId="{8D2DC649-E3C8-4FE9-88D2-D625C148E89B}" srcOrd="2" destOrd="0" presId="urn:microsoft.com/office/officeart/2009/3/layout/HorizontalOrganizationChart"/>
    <dgm:cxn modelId="{160239B3-6126-4A64-A85A-1335B8280772}" type="presParOf" srcId="{4E35AE30-E77E-4983-A340-17E223FA7385}" destId="{EC07CDC9-B04F-48ED-A075-C6FBDB328535}" srcOrd="3" destOrd="0" presId="urn:microsoft.com/office/officeart/2009/3/layout/HorizontalOrganizationChart"/>
    <dgm:cxn modelId="{92502742-E48B-4CD3-BD8C-60376D89F7C6}" type="presParOf" srcId="{EC07CDC9-B04F-48ED-A075-C6FBDB328535}" destId="{243F7828-8EEE-4E0D-84BF-67FA0E0D87CE}" srcOrd="0" destOrd="0" presId="urn:microsoft.com/office/officeart/2009/3/layout/HorizontalOrganizationChart"/>
    <dgm:cxn modelId="{8C09CBCA-5C66-4988-9099-B32FA2628D8E}" type="presParOf" srcId="{243F7828-8EEE-4E0D-84BF-67FA0E0D87CE}" destId="{926D3E15-CD9B-45D4-81B0-CB1427E85E62}" srcOrd="0" destOrd="0" presId="urn:microsoft.com/office/officeart/2009/3/layout/HorizontalOrganizationChart"/>
    <dgm:cxn modelId="{B4A3E2D3-5EC5-427C-AA9C-682630940AF7}" type="presParOf" srcId="{243F7828-8EEE-4E0D-84BF-67FA0E0D87CE}" destId="{E897D830-ECDD-40FA-9172-A0F9F2E55749}" srcOrd="1" destOrd="0" presId="urn:microsoft.com/office/officeart/2009/3/layout/HorizontalOrganizationChart"/>
    <dgm:cxn modelId="{4BA4F248-6FA3-4F59-B958-A8C11C3E948E}" type="presParOf" srcId="{EC07CDC9-B04F-48ED-A075-C6FBDB328535}" destId="{2B401560-00E2-41C5-A56A-DA42DDF44571}" srcOrd="1" destOrd="0" presId="urn:microsoft.com/office/officeart/2009/3/layout/HorizontalOrganizationChart"/>
    <dgm:cxn modelId="{F15127D4-D2AB-4EB4-8C05-87DB4D2E3280}" type="presParOf" srcId="{2B401560-00E2-41C5-A56A-DA42DDF44571}" destId="{E74D2DBC-6568-4511-B445-EFAA828760CB}" srcOrd="0" destOrd="0" presId="urn:microsoft.com/office/officeart/2009/3/layout/HorizontalOrganizationChart"/>
    <dgm:cxn modelId="{2993185C-06EC-4EB1-BB5C-A75A88BA969D}" type="presParOf" srcId="{2B401560-00E2-41C5-A56A-DA42DDF44571}" destId="{C0C28FC8-0EB4-41B7-9067-74CC6B08419B}" srcOrd="1" destOrd="0" presId="urn:microsoft.com/office/officeart/2009/3/layout/HorizontalOrganizationChart"/>
    <dgm:cxn modelId="{81D7B486-4C41-4760-BA86-1DB97978D243}" type="presParOf" srcId="{C0C28FC8-0EB4-41B7-9067-74CC6B08419B}" destId="{4DE42170-040D-43DF-9462-757DC91105BD}" srcOrd="0" destOrd="0" presId="urn:microsoft.com/office/officeart/2009/3/layout/HorizontalOrganizationChart"/>
    <dgm:cxn modelId="{61515E6C-B835-480C-A40C-A8E15E46922A}" type="presParOf" srcId="{4DE42170-040D-43DF-9462-757DC91105BD}" destId="{3075B95C-BFA6-4743-9379-72AB3C3890C6}" srcOrd="0" destOrd="0" presId="urn:microsoft.com/office/officeart/2009/3/layout/HorizontalOrganizationChart"/>
    <dgm:cxn modelId="{CAB1F88B-2CBA-413D-94B9-10D744BAD3FE}" type="presParOf" srcId="{4DE42170-040D-43DF-9462-757DC91105BD}" destId="{B175CE9C-164F-4B69-AD94-EAB0E35A443D}" srcOrd="1" destOrd="0" presId="urn:microsoft.com/office/officeart/2009/3/layout/HorizontalOrganizationChart"/>
    <dgm:cxn modelId="{82F3122C-A57D-427A-9FED-6FBF40581922}" type="presParOf" srcId="{C0C28FC8-0EB4-41B7-9067-74CC6B08419B}" destId="{6105C278-C475-4051-A3F1-07F18D370579}" srcOrd="1" destOrd="0" presId="urn:microsoft.com/office/officeart/2009/3/layout/HorizontalOrganizationChart"/>
    <dgm:cxn modelId="{199413A4-0AC5-471C-8C28-B465134AC5CA}" type="presParOf" srcId="{C0C28FC8-0EB4-41B7-9067-74CC6B08419B}" destId="{492E715C-7491-4F52-9638-6B7A3910AFDE}" srcOrd="2" destOrd="0" presId="urn:microsoft.com/office/officeart/2009/3/layout/HorizontalOrganizationChart"/>
    <dgm:cxn modelId="{8717B656-02C0-4E27-8E3F-46D2702AA983}" type="presParOf" srcId="{EC07CDC9-B04F-48ED-A075-C6FBDB328535}" destId="{B17DB13E-4F6A-4DE5-B308-E5A872D8A879}" srcOrd="2" destOrd="0" presId="urn:microsoft.com/office/officeart/2009/3/layout/HorizontalOrganizationChart"/>
    <dgm:cxn modelId="{102E4CA2-5CA0-4D06-8310-8B8FEA9EC2AE}" type="presParOf" srcId="{4E35AE30-E77E-4983-A340-17E223FA7385}" destId="{44D8FAFD-799B-4EE6-9D8E-C019635321F8}" srcOrd="4" destOrd="0" presId="urn:microsoft.com/office/officeart/2009/3/layout/HorizontalOrganizationChart"/>
    <dgm:cxn modelId="{13D15FD4-DDD2-4F1D-A340-0BE305576313}" type="presParOf" srcId="{4E35AE30-E77E-4983-A340-17E223FA7385}" destId="{37FAF391-A0CD-41BA-A58D-CC7701FF4866}" srcOrd="5" destOrd="0" presId="urn:microsoft.com/office/officeart/2009/3/layout/HorizontalOrganizationChart"/>
    <dgm:cxn modelId="{9D33C856-02BC-4DB5-A545-7C40464404BF}" type="presParOf" srcId="{37FAF391-A0CD-41BA-A58D-CC7701FF4866}" destId="{67A1BB0F-308B-40B0-BBD7-602C2CB69125}" srcOrd="0" destOrd="0" presId="urn:microsoft.com/office/officeart/2009/3/layout/HorizontalOrganizationChart"/>
    <dgm:cxn modelId="{637BDC6E-52FE-494C-B1F1-1B110645A3AB}" type="presParOf" srcId="{67A1BB0F-308B-40B0-BBD7-602C2CB69125}" destId="{394F5AD1-48E4-4C2C-B0B0-CA9EE3CC3A17}" srcOrd="0" destOrd="0" presId="urn:microsoft.com/office/officeart/2009/3/layout/HorizontalOrganizationChart"/>
    <dgm:cxn modelId="{5C7F802B-3EFA-43CF-A5AA-531B4DF8F277}" type="presParOf" srcId="{67A1BB0F-308B-40B0-BBD7-602C2CB69125}" destId="{504148EB-8CCD-4A32-B922-0683DE2827D1}" srcOrd="1" destOrd="0" presId="urn:microsoft.com/office/officeart/2009/3/layout/HorizontalOrganizationChart"/>
    <dgm:cxn modelId="{E936BBE2-60E7-4EE8-A2B9-F13495AE204B}" type="presParOf" srcId="{37FAF391-A0CD-41BA-A58D-CC7701FF4866}" destId="{40096C98-450F-474B-9C18-9DFE7BB4F9C0}" srcOrd="1" destOrd="0" presId="urn:microsoft.com/office/officeart/2009/3/layout/HorizontalOrganizationChart"/>
    <dgm:cxn modelId="{64B4BEF4-8B6E-4F40-837A-32F428F3316F}" type="presParOf" srcId="{40096C98-450F-474B-9C18-9DFE7BB4F9C0}" destId="{8383C783-2F83-417E-BB57-98B9A1C69D8E}" srcOrd="0" destOrd="0" presId="urn:microsoft.com/office/officeart/2009/3/layout/HorizontalOrganizationChart"/>
    <dgm:cxn modelId="{E67DECC6-259B-45E9-B95B-6AF47BF81436}" type="presParOf" srcId="{40096C98-450F-474B-9C18-9DFE7BB4F9C0}" destId="{7B6B1C96-EC17-4CA6-A3E3-5BD6EFD05C36}" srcOrd="1" destOrd="0" presId="urn:microsoft.com/office/officeart/2009/3/layout/HorizontalOrganizationChart"/>
    <dgm:cxn modelId="{56D4C4A7-05C9-4996-8B4B-C37FEF9C8A4C}" type="presParOf" srcId="{7B6B1C96-EC17-4CA6-A3E3-5BD6EFD05C36}" destId="{E79A71C5-65DE-435C-929F-2F56C8A5468F}" srcOrd="0" destOrd="0" presId="urn:microsoft.com/office/officeart/2009/3/layout/HorizontalOrganizationChart"/>
    <dgm:cxn modelId="{F9A66462-D9B5-4715-9860-643A7B410DA7}" type="presParOf" srcId="{E79A71C5-65DE-435C-929F-2F56C8A5468F}" destId="{6807EF6E-A6AB-49AA-AA2C-3FBBF3467F18}" srcOrd="0" destOrd="0" presId="urn:microsoft.com/office/officeart/2009/3/layout/HorizontalOrganizationChart"/>
    <dgm:cxn modelId="{109D984B-E9DF-43F5-8D7D-27D1EDDE6B61}" type="presParOf" srcId="{E79A71C5-65DE-435C-929F-2F56C8A5468F}" destId="{2EA9C8CD-FCDC-4459-BCE4-664F05EDD4AA}" srcOrd="1" destOrd="0" presId="urn:microsoft.com/office/officeart/2009/3/layout/HorizontalOrganizationChart"/>
    <dgm:cxn modelId="{B64B64E0-5533-43F2-9D03-7EAC006A5055}" type="presParOf" srcId="{7B6B1C96-EC17-4CA6-A3E3-5BD6EFD05C36}" destId="{D78BCAB2-6516-41ED-88B9-6D9E763E013F}" srcOrd="1" destOrd="0" presId="urn:microsoft.com/office/officeart/2009/3/layout/HorizontalOrganizationChart"/>
    <dgm:cxn modelId="{E52A8F30-AEE7-4F62-B078-E9214BEE0C47}" type="presParOf" srcId="{7B6B1C96-EC17-4CA6-A3E3-5BD6EFD05C36}" destId="{C41E46E1-290B-43D9-A8C3-FF6515F136A4}" srcOrd="2" destOrd="0" presId="urn:microsoft.com/office/officeart/2009/3/layout/HorizontalOrganizationChart"/>
    <dgm:cxn modelId="{77FA08B0-2E54-44E1-AD39-30F54821B84F}" type="presParOf" srcId="{37FAF391-A0CD-41BA-A58D-CC7701FF4866}" destId="{09CB0096-AAE9-4A56-BBA1-FA4863D0794D}" srcOrd="2" destOrd="0" presId="urn:microsoft.com/office/officeart/2009/3/layout/HorizontalOrganizationChart"/>
    <dgm:cxn modelId="{706FF4C3-23E4-414C-89C2-4378438A7321}" type="presParOf" srcId="{4EBC80F7-1631-4F6C-A7F4-470B1E4B5D2D}" destId="{08E76C02-98A7-4EC2-8224-B72752A827A0}"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3C783-2F83-417E-BB57-98B9A1C69D8E}">
      <dsp:nvSpPr>
        <dsp:cNvPr id="0" name=""/>
        <dsp:cNvSpPr/>
      </dsp:nvSpPr>
      <dsp:spPr>
        <a:xfrm>
          <a:off x="3949735" y="2970257"/>
          <a:ext cx="358846" cy="91440"/>
        </a:xfrm>
        <a:custGeom>
          <a:avLst/>
          <a:gdLst/>
          <a:ahLst/>
          <a:cxnLst/>
          <a:rect l="0" t="0" r="0" b="0"/>
          <a:pathLst>
            <a:path>
              <a:moveTo>
                <a:pt x="0" y="45720"/>
              </a:moveTo>
              <a:lnTo>
                <a:pt x="358846" y="45720"/>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D8FAFD-799B-4EE6-9D8E-C019635321F8}">
      <dsp:nvSpPr>
        <dsp:cNvPr id="0" name=""/>
        <dsp:cNvSpPr/>
      </dsp:nvSpPr>
      <dsp:spPr>
        <a:xfrm>
          <a:off x="1796655" y="2244457"/>
          <a:ext cx="358846" cy="771520"/>
        </a:xfrm>
        <a:custGeom>
          <a:avLst/>
          <a:gdLst/>
          <a:ahLst/>
          <a:cxnLst/>
          <a:rect l="0" t="0" r="0" b="0"/>
          <a:pathLst>
            <a:path>
              <a:moveTo>
                <a:pt x="0" y="0"/>
              </a:moveTo>
              <a:lnTo>
                <a:pt x="179423" y="0"/>
              </a:lnTo>
              <a:lnTo>
                <a:pt x="179423" y="771520"/>
              </a:lnTo>
              <a:lnTo>
                <a:pt x="358846" y="77152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4D2DBC-6568-4511-B445-EFAA828760CB}">
      <dsp:nvSpPr>
        <dsp:cNvPr id="0" name=""/>
        <dsp:cNvSpPr/>
      </dsp:nvSpPr>
      <dsp:spPr>
        <a:xfrm>
          <a:off x="3949735" y="2198737"/>
          <a:ext cx="358846" cy="91440"/>
        </a:xfrm>
        <a:custGeom>
          <a:avLst/>
          <a:gdLst/>
          <a:ahLst/>
          <a:cxnLst/>
          <a:rect l="0" t="0" r="0" b="0"/>
          <a:pathLst>
            <a:path>
              <a:moveTo>
                <a:pt x="0" y="45720"/>
              </a:moveTo>
              <a:lnTo>
                <a:pt x="358846" y="45720"/>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2DC649-E3C8-4FE9-88D2-D625C148E89B}">
      <dsp:nvSpPr>
        <dsp:cNvPr id="0" name=""/>
        <dsp:cNvSpPr/>
      </dsp:nvSpPr>
      <dsp:spPr>
        <a:xfrm>
          <a:off x="1796655" y="2198737"/>
          <a:ext cx="358846" cy="91440"/>
        </a:xfrm>
        <a:custGeom>
          <a:avLst/>
          <a:gdLst/>
          <a:ahLst/>
          <a:cxnLst/>
          <a:rect l="0" t="0" r="0" b="0"/>
          <a:pathLst>
            <a:path>
              <a:moveTo>
                <a:pt x="0" y="45720"/>
              </a:moveTo>
              <a:lnTo>
                <a:pt x="358846" y="4572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01CD58-BAEF-4E5F-A088-F894E813CC45}">
      <dsp:nvSpPr>
        <dsp:cNvPr id="0" name=""/>
        <dsp:cNvSpPr/>
      </dsp:nvSpPr>
      <dsp:spPr>
        <a:xfrm>
          <a:off x="1796655" y="1472937"/>
          <a:ext cx="358846" cy="771520"/>
        </a:xfrm>
        <a:custGeom>
          <a:avLst/>
          <a:gdLst/>
          <a:ahLst/>
          <a:cxnLst/>
          <a:rect l="0" t="0" r="0" b="0"/>
          <a:pathLst>
            <a:path>
              <a:moveTo>
                <a:pt x="0" y="771520"/>
              </a:moveTo>
              <a:lnTo>
                <a:pt x="179423" y="771520"/>
              </a:lnTo>
              <a:lnTo>
                <a:pt x="179423" y="0"/>
              </a:lnTo>
              <a:lnTo>
                <a:pt x="358846"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72DAA6-370B-4387-A96F-3C0D84E9807B}">
      <dsp:nvSpPr>
        <dsp:cNvPr id="0" name=""/>
        <dsp:cNvSpPr/>
      </dsp:nvSpPr>
      <dsp:spPr>
        <a:xfrm>
          <a:off x="2422" y="1970836"/>
          <a:ext cx="1794233" cy="5472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Immunization Review: Stage of pregnancy</a:t>
          </a:r>
          <a:endParaRPr lang="en-US" sz="1400" kern="1200" dirty="0"/>
        </a:p>
      </dsp:txBody>
      <dsp:txXfrm>
        <a:off x="2422" y="1970836"/>
        <a:ext cx="1794233" cy="547241"/>
      </dsp:txXfrm>
    </dsp:sp>
    <dsp:sp modelId="{00D150B6-F7D9-45C3-9179-42D3C5EE48F1}">
      <dsp:nvSpPr>
        <dsp:cNvPr id="0" name=""/>
        <dsp:cNvSpPr/>
      </dsp:nvSpPr>
      <dsp:spPr>
        <a:xfrm>
          <a:off x="2155502" y="1199316"/>
          <a:ext cx="1794233" cy="5472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Planning for Pregnancy </a:t>
          </a:r>
          <a:endParaRPr lang="en-US" sz="1400" kern="1200" dirty="0"/>
        </a:p>
      </dsp:txBody>
      <dsp:txXfrm>
        <a:off x="2155502" y="1199316"/>
        <a:ext cx="1794233" cy="547241"/>
      </dsp:txXfrm>
    </dsp:sp>
    <dsp:sp modelId="{926D3E15-CD9B-45D4-81B0-CB1427E85E62}">
      <dsp:nvSpPr>
        <dsp:cNvPr id="0" name=""/>
        <dsp:cNvSpPr/>
      </dsp:nvSpPr>
      <dsp:spPr>
        <a:xfrm>
          <a:off x="2155502" y="1970836"/>
          <a:ext cx="1794233" cy="5472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First and Second trimester</a:t>
          </a:r>
          <a:endParaRPr lang="en-US" sz="1400" kern="1200" dirty="0"/>
        </a:p>
      </dsp:txBody>
      <dsp:txXfrm>
        <a:off x="2155502" y="1970836"/>
        <a:ext cx="1794233" cy="547241"/>
      </dsp:txXfrm>
    </dsp:sp>
    <dsp:sp modelId="{3075B95C-BFA6-4743-9379-72AB3C3890C6}">
      <dsp:nvSpPr>
        <dsp:cNvPr id="0" name=""/>
        <dsp:cNvSpPr/>
      </dsp:nvSpPr>
      <dsp:spPr>
        <a:xfrm>
          <a:off x="4308582" y="1970836"/>
          <a:ext cx="1794233" cy="5472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err="1" smtClean="0"/>
            <a:t>Hep</a:t>
          </a:r>
          <a:r>
            <a:rPr lang="en-US" sz="1400" kern="1200" dirty="0" smtClean="0"/>
            <a:t> B, status of MMR titers, syphilis (?)</a:t>
          </a:r>
          <a:endParaRPr lang="en-US" sz="1400" kern="1200" dirty="0"/>
        </a:p>
      </dsp:txBody>
      <dsp:txXfrm>
        <a:off x="4308582" y="1970836"/>
        <a:ext cx="1794233" cy="547241"/>
      </dsp:txXfrm>
    </dsp:sp>
    <dsp:sp modelId="{394F5AD1-48E4-4C2C-B0B0-CA9EE3CC3A17}">
      <dsp:nvSpPr>
        <dsp:cNvPr id="0" name=""/>
        <dsp:cNvSpPr/>
      </dsp:nvSpPr>
      <dsp:spPr>
        <a:xfrm>
          <a:off x="2155502" y="2742357"/>
          <a:ext cx="1794233" cy="5472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Third trimester</a:t>
          </a:r>
        </a:p>
      </dsp:txBody>
      <dsp:txXfrm>
        <a:off x="2155502" y="2742357"/>
        <a:ext cx="1794233" cy="547241"/>
      </dsp:txXfrm>
    </dsp:sp>
    <dsp:sp modelId="{6807EF6E-A6AB-49AA-AA2C-3FBBF3467F18}">
      <dsp:nvSpPr>
        <dsp:cNvPr id="0" name=""/>
        <dsp:cNvSpPr/>
      </dsp:nvSpPr>
      <dsp:spPr>
        <a:xfrm>
          <a:off x="4308582" y="2742357"/>
          <a:ext cx="1794233" cy="5472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err="1" smtClean="0"/>
            <a:t>Tdap</a:t>
          </a:r>
          <a:endParaRPr lang="en-US" sz="1400" kern="1200" dirty="0" smtClean="0"/>
        </a:p>
        <a:p>
          <a:pPr lvl="0" algn="ctr" defTabSz="622300">
            <a:lnSpc>
              <a:spcPct val="90000"/>
            </a:lnSpc>
            <a:spcBef>
              <a:spcPct val="0"/>
            </a:spcBef>
            <a:spcAft>
              <a:spcPct val="35000"/>
            </a:spcAft>
          </a:pPr>
          <a:r>
            <a:rPr lang="en-US" sz="1400" kern="1200" dirty="0" smtClean="0"/>
            <a:t>Seasonal RSV, COVID, flu</a:t>
          </a:r>
          <a:endParaRPr lang="en-US" sz="1400" kern="1200" dirty="0"/>
        </a:p>
      </dsp:txBody>
      <dsp:txXfrm>
        <a:off x="4308582" y="2742357"/>
        <a:ext cx="1794233" cy="547241"/>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06FBEF72-06FE-48A8-BC8B-21A83909A310}" type="datetimeFigureOut">
              <a:rPr lang="en-US" smtClean="0"/>
              <a:t>8/15/2024</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A808B1DD-1D52-4746-AE87-3705E1A8D0D9}" type="slidenum">
              <a:rPr lang="en-US" smtClean="0"/>
              <a:t>‹#›</a:t>
            </a:fld>
            <a:endParaRPr lang="en-US"/>
          </a:p>
        </p:txBody>
      </p:sp>
    </p:spTree>
    <p:extLst>
      <p:ext uri="{BB962C8B-B14F-4D97-AF65-F5344CB8AC3E}">
        <p14:creationId xmlns:p14="http://schemas.microsoft.com/office/powerpoint/2010/main" val="3003033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FBEF72-06FE-48A8-BC8B-21A83909A310}"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08B1DD-1D52-4746-AE87-3705E1A8D0D9}" type="slidenum">
              <a:rPr lang="en-US" smtClean="0"/>
              <a:t>‹#›</a:t>
            </a:fld>
            <a:endParaRPr lang="en-US"/>
          </a:p>
        </p:txBody>
      </p:sp>
    </p:spTree>
    <p:extLst>
      <p:ext uri="{BB962C8B-B14F-4D97-AF65-F5344CB8AC3E}">
        <p14:creationId xmlns:p14="http://schemas.microsoft.com/office/powerpoint/2010/main" val="3834047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FBEF72-06FE-48A8-BC8B-21A83909A310}"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08B1DD-1D52-4746-AE87-3705E1A8D0D9}" type="slidenum">
              <a:rPr lang="en-US" smtClean="0"/>
              <a:t>‹#›</a:t>
            </a:fld>
            <a:endParaRPr lang="en-US"/>
          </a:p>
        </p:txBody>
      </p:sp>
    </p:spTree>
    <p:extLst>
      <p:ext uri="{BB962C8B-B14F-4D97-AF65-F5344CB8AC3E}">
        <p14:creationId xmlns:p14="http://schemas.microsoft.com/office/powerpoint/2010/main" val="2778073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FBEF72-06FE-48A8-BC8B-21A83909A310}"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08B1DD-1D52-4746-AE87-3705E1A8D0D9}" type="slidenum">
              <a:rPr lang="en-US" smtClean="0"/>
              <a:t>‹#›</a:t>
            </a:fld>
            <a:endParaRPr lang="en-US"/>
          </a:p>
        </p:txBody>
      </p:sp>
    </p:spTree>
    <p:extLst>
      <p:ext uri="{BB962C8B-B14F-4D97-AF65-F5344CB8AC3E}">
        <p14:creationId xmlns:p14="http://schemas.microsoft.com/office/powerpoint/2010/main" val="1344739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FBEF72-06FE-48A8-BC8B-21A83909A310}"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08B1DD-1D52-4746-AE87-3705E1A8D0D9}" type="slidenum">
              <a:rPr lang="en-US" smtClean="0"/>
              <a:t>‹#›</a:t>
            </a:fld>
            <a:endParaRPr lang="en-US"/>
          </a:p>
        </p:txBody>
      </p:sp>
    </p:spTree>
    <p:extLst>
      <p:ext uri="{BB962C8B-B14F-4D97-AF65-F5344CB8AC3E}">
        <p14:creationId xmlns:p14="http://schemas.microsoft.com/office/powerpoint/2010/main" val="1902035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FBEF72-06FE-48A8-BC8B-21A83909A310}"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08B1DD-1D52-4746-AE87-3705E1A8D0D9}" type="slidenum">
              <a:rPr lang="en-US" smtClean="0"/>
              <a:t>‹#›</a:t>
            </a:fld>
            <a:endParaRPr lang="en-US"/>
          </a:p>
        </p:txBody>
      </p:sp>
    </p:spTree>
    <p:extLst>
      <p:ext uri="{BB962C8B-B14F-4D97-AF65-F5344CB8AC3E}">
        <p14:creationId xmlns:p14="http://schemas.microsoft.com/office/powerpoint/2010/main" val="3900396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FBEF72-06FE-48A8-BC8B-21A83909A310}" type="datetimeFigureOut">
              <a:rPr lang="en-US" smtClean="0"/>
              <a:t>8/15/2024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08B1DD-1D52-4746-AE87-3705E1A8D0D9}" type="slidenum">
              <a:rPr lang="en-US" smtClean="0"/>
              <a:t>‹#›</a:t>
            </a:fld>
            <a:endParaRPr lang="en-US"/>
          </a:p>
        </p:txBody>
      </p:sp>
    </p:spTree>
    <p:extLst>
      <p:ext uri="{BB962C8B-B14F-4D97-AF65-F5344CB8AC3E}">
        <p14:creationId xmlns:p14="http://schemas.microsoft.com/office/powerpoint/2010/main" val="1533333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FBEF72-06FE-48A8-BC8B-21A83909A310}" type="datetimeFigureOut">
              <a:rPr lang="en-US" smtClean="0"/>
              <a:t>8/15/2024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08B1DD-1D52-4746-AE87-3705E1A8D0D9}" type="slidenum">
              <a:rPr lang="en-US" smtClean="0"/>
              <a:t>‹#›</a:t>
            </a:fld>
            <a:endParaRPr lang="en-US"/>
          </a:p>
        </p:txBody>
      </p:sp>
    </p:spTree>
    <p:extLst>
      <p:ext uri="{BB962C8B-B14F-4D97-AF65-F5344CB8AC3E}">
        <p14:creationId xmlns:p14="http://schemas.microsoft.com/office/powerpoint/2010/main" val="4258949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FBEF72-06FE-48A8-BC8B-21A83909A310}" type="datetimeFigureOut">
              <a:rPr lang="en-US" smtClean="0"/>
              <a:t>8/15/2024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08B1DD-1D52-4746-AE87-3705E1A8D0D9}" type="slidenum">
              <a:rPr lang="en-US" smtClean="0"/>
              <a:t>‹#›</a:t>
            </a:fld>
            <a:endParaRPr lang="en-US"/>
          </a:p>
        </p:txBody>
      </p:sp>
    </p:spTree>
    <p:extLst>
      <p:ext uri="{BB962C8B-B14F-4D97-AF65-F5344CB8AC3E}">
        <p14:creationId xmlns:p14="http://schemas.microsoft.com/office/powerpoint/2010/main" val="1989641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06FBEF72-06FE-48A8-BC8B-21A83909A310}"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A808B1DD-1D52-4746-AE87-3705E1A8D0D9}" type="slidenum">
              <a:rPr lang="en-US" smtClean="0"/>
              <a:t>‹#›</a:t>
            </a:fld>
            <a:endParaRPr lang="en-US"/>
          </a:p>
        </p:txBody>
      </p:sp>
    </p:spTree>
    <p:extLst>
      <p:ext uri="{BB962C8B-B14F-4D97-AF65-F5344CB8AC3E}">
        <p14:creationId xmlns:p14="http://schemas.microsoft.com/office/powerpoint/2010/main" val="502040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06FBEF72-06FE-48A8-BC8B-21A83909A310}" type="datetimeFigureOut">
              <a:rPr lang="en-US" smtClean="0"/>
              <a:t>8/15/2024</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A808B1DD-1D52-4746-AE87-3705E1A8D0D9}" type="slidenum">
              <a:rPr lang="en-US" smtClean="0"/>
              <a:t>‹#›</a:t>
            </a:fld>
            <a:endParaRPr lang="en-US"/>
          </a:p>
        </p:txBody>
      </p:sp>
    </p:spTree>
    <p:extLst>
      <p:ext uri="{BB962C8B-B14F-4D97-AF65-F5344CB8AC3E}">
        <p14:creationId xmlns:p14="http://schemas.microsoft.com/office/powerpoint/2010/main" val="334219060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06FBEF72-06FE-48A8-BC8B-21A83909A310}" type="datetimeFigureOut">
              <a:rPr lang="en-US" smtClean="0"/>
              <a:t>8/15/2024</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A808B1DD-1D52-4746-AE87-3705E1A8D0D9}" type="slidenum">
              <a:rPr lang="en-US" smtClean="0"/>
              <a:t>‹#›</a:t>
            </a:fld>
            <a:endParaRPr lang="en-US"/>
          </a:p>
        </p:txBody>
      </p:sp>
    </p:spTree>
    <p:extLst>
      <p:ext uri="{BB962C8B-B14F-4D97-AF65-F5344CB8AC3E}">
        <p14:creationId xmlns:p14="http://schemas.microsoft.com/office/powerpoint/2010/main" val="2565057330"/>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cdc.gov/vaccines-pregnancy/moms-to-be/index.html" TargetMode="External"/><Relationship Id="rId2" Type="http://schemas.openxmlformats.org/officeDocument/2006/relationships/hyperlink" Target="https://www.cdc.gov/vaccines-pregnancy/about/index.html" TargetMode="External"/><Relationship Id="rId1" Type="http://schemas.openxmlformats.org/officeDocument/2006/relationships/slideLayout" Target="../slideLayouts/slideLayout2.xml"/><Relationship Id="rId5" Type="http://schemas.openxmlformats.org/officeDocument/2006/relationships/hyperlink" Target="https://www.immunize.org/clinical/topic/pregnancy-vaccines/" TargetMode="External"/><Relationship Id="rId4" Type="http://schemas.openxmlformats.org/officeDocument/2006/relationships/hyperlink" Target="https://www.cdc.gov/vaccine-safety/about/pregnancy.html?CDC_AAref_Val=https://www.cdc.gov/vaccinesafety/concerns/vaccines-during-pregnancy.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immunize.org/wp-content/uploads/catg.d/p4040.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88219"/>
            <a:ext cx="12192000" cy="5869781"/>
          </a:xfrm>
          <a:prstGeom prst="rect">
            <a:avLst/>
          </a:prstGeom>
        </p:spPr>
      </p:pic>
      <p:sp>
        <p:nvSpPr>
          <p:cNvPr id="50" name="Title 49">
            <a:extLst>
              <a:ext uri="{FF2B5EF4-FFF2-40B4-BE49-F238E27FC236}">
                <a16:creationId xmlns:a16="http://schemas.microsoft.com/office/drawing/2014/main" id="{2BA7783A-617D-4B61-9B29-5DE066B44047}"/>
              </a:ext>
            </a:extLst>
          </p:cNvPr>
          <p:cNvSpPr>
            <a:spLocks noGrp="1"/>
          </p:cNvSpPr>
          <p:nvPr>
            <p:ph type="ctrTitle"/>
          </p:nvPr>
        </p:nvSpPr>
        <p:spPr>
          <a:xfrm>
            <a:off x="6296285" y="3121782"/>
            <a:ext cx="5643788" cy="3352800"/>
          </a:xfrm>
        </p:spPr>
        <p:txBody>
          <a:bodyPr/>
          <a:lstStyle/>
          <a:p>
            <a:pPr algn="r"/>
            <a:r>
              <a:rPr lang="en-US" sz="6000" b="1" dirty="0" smtClean="0">
                <a:solidFill>
                  <a:schemeClr val="accent1"/>
                </a:solidFill>
              </a:rPr>
              <a:t>Vaccinations and Pregnancy</a:t>
            </a:r>
            <a:r>
              <a:rPr lang="en-US" sz="6000" b="1" dirty="0" smtClean="0">
                <a:solidFill>
                  <a:schemeClr val="accent1"/>
                </a:solidFill>
              </a:rPr>
              <a:t/>
            </a:r>
            <a:br>
              <a:rPr lang="en-US" sz="6000" b="1" dirty="0" smtClean="0">
                <a:solidFill>
                  <a:schemeClr val="accent1"/>
                </a:solidFill>
              </a:rPr>
            </a:br>
            <a:r>
              <a:rPr lang="en-US" sz="3600" dirty="0" smtClean="0"/>
              <a:t>Prevention</a:t>
            </a:r>
            <a:r>
              <a:rPr lang="en-US" sz="3600" dirty="0"/>
              <a:t>, Education, and Outreach for Indigenous Communities</a:t>
            </a:r>
            <a:endParaRPr lang="en-US" sz="4400" dirty="0"/>
          </a:p>
        </p:txBody>
      </p:sp>
      <p:sp>
        <p:nvSpPr>
          <p:cNvPr id="18" name="Subtitle 50">
            <a:extLst>
              <a:ext uri="{FF2B5EF4-FFF2-40B4-BE49-F238E27FC236}">
                <a16:creationId xmlns:a16="http://schemas.microsoft.com/office/drawing/2014/main" id="{7B53BC89-8DFF-4A36-809E-C07FF8B838F5}"/>
              </a:ext>
            </a:extLst>
          </p:cNvPr>
          <p:cNvSpPr>
            <a:spLocks noGrp="1"/>
          </p:cNvSpPr>
          <p:nvPr>
            <p:ph type="subTitle" idx="1"/>
          </p:nvPr>
        </p:nvSpPr>
        <p:spPr>
          <a:xfrm>
            <a:off x="0" y="101756"/>
            <a:ext cx="10473239" cy="1345722"/>
          </a:xfrm>
        </p:spPr>
        <p:txBody>
          <a:bodyPr>
            <a:normAutofit/>
          </a:bodyPr>
          <a:lstStyle/>
          <a:p>
            <a:pPr>
              <a:lnSpc>
                <a:spcPct val="100000"/>
              </a:lnSpc>
              <a:spcBef>
                <a:spcPts val="0"/>
              </a:spcBef>
            </a:pPr>
            <a:r>
              <a:rPr lang="en-US" sz="1800" b="1" dirty="0" smtClean="0"/>
              <a:t>Indian </a:t>
            </a:r>
            <a:r>
              <a:rPr lang="en-US" sz="1800" b="1" dirty="0"/>
              <a:t>Country Care and Access for Pregnant People ECHO Virtual Clinic </a:t>
            </a:r>
            <a:r>
              <a:rPr lang="en-US" sz="1800" b="1" dirty="0"/>
              <a:t>August 27, </a:t>
            </a:r>
            <a:r>
              <a:rPr lang="en-US" sz="1800" b="1" dirty="0" smtClean="0"/>
              <a:t>2024</a:t>
            </a:r>
            <a:endParaRPr lang="en-US" sz="1800" b="1" dirty="0"/>
          </a:p>
          <a:p>
            <a:pPr>
              <a:lnSpc>
                <a:spcPct val="100000"/>
              </a:lnSpc>
              <a:spcBef>
                <a:spcPts val="0"/>
              </a:spcBef>
            </a:pPr>
            <a:r>
              <a:rPr lang="en-US" sz="1800" b="1" dirty="0" smtClean="0"/>
              <a:t>LCDR Abby Petrulis, PharmD, MS, BCPS</a:t>
            </a:r>
          </a:p>
          <a:p>
            <a:pPr>
              <a:lnSpc>
                <a:spcPct val="100000"/>
              </a:lnSpc>
              <a:spcBef>
                <a:spcPts val="0"/>
              </a:spcBef>
            </a:pPr>
            <a:r>
              <a:rPr lang="en-US" sz="1800" b="1" dirty="0" smtClean="0"/>
              <a:t>Clinical Pharmacist, Chair of Pharmacists Expanding Vaccine Access Workgroup</a:t>
            </a:r>
            <a:endParaRPr lang="en-US" sz="1800" b="1" dirty="0"/>
          </a:p>
        </p:txBody>
      </p:sp>
    </p:spTree>
    <p:extLst>
      <p:ext uri="{BB962C8B-B14F-4D97-AF65-F5344CB8AC3E}">
        <p14:creationId xmlns:p14="http://schemas.microsoft.com/office/powerpoint/2010/main" val="1659264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Postpartum and Family Vaccinations</a:t>
            </a:r>
            <a:endParaRPr lang="en-US" b="1" dirty="0"/>
          </a:p>
        </p:txBody>
      </p:sp>
      <p:sp>
        <p:nvSpPr>
          <p:cNvPr id="4" name="Rectangle 3"/>
          <p:cNvSpPr/>
          <p:nvPr/>
        </p:nvSpPr>
        <p:spPr>
          <a:xfrm>
            <a:off x="508000" y="1810464"/>
            <a:ext cx="6077528" cy="5047536"/>
          </a:xfrm>
          <a:prstGeom prst="rect">
            <a:avLst/>
          </a:prstGeom>
        </p:spPr>
        <p:txBody>
          <a:bodyPr wrap="square">
            <a:spAutoFit/>
          </a:bodyPr>
          <a:lstStyle/>
          <a:p>
            <a:pPr lvl="1">
              <a:buFont typeface="Arial" panose="020B0604020202020204" pitchFamily="34" charset="0"/>
              <a:buChar char="•"/>
            </a:pPr>
            <a:r>
              <a:rPr lang="en-US" sz="2300" dirty="0" smtClean="0"/>
              <a:t> </a:t>
            </a:r>
            <a:r>
              <a:rPr lang="en-US" sz="2300" dirty="0" err="1" smtClean="0"/>
              <a:t>Tdap</a:t>
            </a:r>
            <a:r>
              <a:rPr lang="en-US" sz="2300" dirty="0" smtClean="0"/>
              <a:t>/Td </a:t>
            </a:r>
            <a:r>
              <a:rPr lang="en-US" sz="2300" dirty="0"/>
              <a:t>– every 10 years</a:t>
            </a:r>
          </a:p>
          <a:p>
            <a:pPr lvl="2">
              <a:buFont typeface="Arial" panose="020B0604020202020204" pitchFamily="34" charset="0"/>
              <a:buChar char="•"/>
            </a:pPr>
            <a:r>
              <a:rPr lang="en-US" sz="2300" dirty="0" smtClean="0"/>
              <a:t> If </a:t>
            </a:r>
            <a:r>
              <a:rPr lang="en-US" sz="2300" dirty="0"/>
              <a:t>missed during pregnancy window 27-36 weeks, and last Td/</a:t>
            </a:r>
            <a:r>
              <a:rPr lang="en-US" sz="2300" dirty="0" err="1"/>
              <a:t>Tdap</a:t>
            </a:r>
            <a:r>
              <a:rPr lang="en-US" sz="2300" dirty="0"/>
              <a:t> within 10 years, would not administer </a:t>
            </a:r>
            <a:r>
              <a:rPr lang="en-US" sz="2300" dirty="0" smtClean="0"/>
              <a:t>postpartum – opportunity missed</a:t>
            </a:r>
          </a:p>
          <a:p>
            <a:pPr lvl="2"/>
            <a:endParaRPr lang="en-US" sz="2300" dirty="0"/>
          </a:p>
          <a:p>
            <a:pPr lvl="1">
              <a:buFont typeface="Arial" panose="020B0604020202020204" pitchFamily="34" charset="0"/>
              <a:buChar char="•"/>
            </a:pPr>
            <a:r>
              <a:rPr lang="en-US" sz="2300" dirty="0" smtClean="0"/>
              <a:t> Influenza </a:t>
            </a:r>
            <a:r>
              <a:rPr lang="en-US" sz="2300" dirty="0"/>
              <a:t>– annually regardless of pregnancy </a:t>
            </a:r>
            <a:r>
              <a:rPr lang="en-US" sz="2300" dirty="0" smtClean="0"/>
              <a:t>status</a:t>
            </a:r>
          </a:p>
          <a:p>
            <a:pPr lvl="1"/>
            <a:endParaRPr lang="en-US" sz="2300" dirty="0"/>
          </a:p>
          <a:p>
            <a:pPr lvl="1">
              <a:buFont typeface="Arial" panose="020B0604020202020204" pitchFamily="34" charset="0"/>
              <a:buChar char="•"/>
            </a:pPr>
            <a:r>
              <a:rPr lang="en-US" sz="2300" dirty="0" smtClean="0"/>
              <a:t> COVID-19 </a:t>
            </a:r>
            <a:r>
              <a:rPr lang="en-US" sz="2300" dirty="0"/>
              <a:t>– annually regardless of pregnancy </a:t>
            </a:r>
            <a:r>
              <a:rPr lang="en-US" sz="2300" dirty="0" smtClean="0"/>
              <a:t>status</a:t>
            </a:r>
          </a:p>
          <a:p>
            <a:pPr lvl="1"/>
            <a:endParaRPr lang="en-US" sz="2300" dirty="0"/>
          </a:p>
          <a:p>
            <a:pPr lvl="1">
              <a:buFont typeface="Arial" panose="020B0604020202020204" pitchFamily="34" charset="0"/>
              <a:buChar char="•"/>
            </a:pPr>
            <a:r>
              <a:rPr lang="en-US" sz="2300" dirty="0" smtClean="0"/>
              <a:t> Generally breastfeeding is not a concern for vaccinations</a:t>
            </a:r>
            <a:endParaRPr lang="en-US" sz="23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2049" y="2087418"/>
            <a:ext cx="5439951" cy="4770582"/>
          </a:xfrm>
          <a:prstGeom prst="rect">
            <a:avLst/>
          </a:prstGeom>
        </p:spPr>
      </p:pic>
    </p:spTree>
    <p:extLst>
      <p:ext uri="{BB962C8B-B14F-4D97-AF65-F5344CB8AC3E}">
        <p14:creationId xmlns:p14="http://schemas.microsoft.com/office/powerpoint/2010/main" val="2204300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A1DF7E8-5D94-4D28-9A8B-4F492188B936}"/>
              </a:ext>
            </a:extLst>
          </p:cNvPr>
          <p:cNvSpPr>
            <a:spLocks noGrp="1"/>
          </p:cNvSpPr>
          <p:nvPr>
            <p:ph type="title"/>
          </p:nvPr>
        </p:nvSpPr>
        <p:spPr/>
        <p:txBody>
          <a:bodyPr/>
          <a:lstStyle/>
          <a:p>
            <a:r>
              <a:rPr lang="en-US" b="1" dirty="0" smtClean="0"/>
              <a:t>Additional public health screenings</a:t>
            </a:r>
            <a:endParaRPr lang="en-US" b="1" dirty="0"/>
          </a:p>
        </p:txBody>
      </p:sp>
      <p:pic>
        <p:nvPicPr>
          <p:cNvPr id="12" name="Content Placeholder 11" descr="C:\Users\holly.vanlew\AppData\Local\Microsoft\Windows\INetCache\Content.MSO\5264B828.tmp">
            <a:extLst>
              <a:ext uri="{FF2B5EF4-FFF2-40B4-BE49-F238E27FC236}">
                <a16:creationId xmlns:a16="http://schemas.microsoft.com/office/drawing/2014/main" id="{E0423613-6E99-4183-93D9-E4EF99B8A90E}"/>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95567" y="2491654"/>
            <a:ext cx="4040959" cy="3767137"/>
          </a:xfrm>
          <a:prstGeom prst="rect">
            <a:avLst/>
          </a:prstGeom>
          <a:noFill/>
          <a:ln>
            <a:noFill/>
          </a:ln>
        </p:spPr>
      </p:pic>
      <p:pic>
        <p:nvPicPr>
          <p:cNvPr id="4" name="Picture 3">
            <a:extLst>
              <a:ext uri="{FF2B5EF4-FFF2-40B4-BE49-F238E27FC236}">
                <a16:creationId xmlns:a16="http://schemas.microsoft.com/office/drawing/2014/main" id="{2845939C-F211-42D4-B44D-5FEE1C1AABBB}"/>
              </a:ext>
            </a:extLst>
          </p:cNvPr>
          <p:cNvPicPr>
            <a:picLocks noChangeAspect="1"/>
          </p:cNvPicPr>
          <p:nvPr/>
        </p:nvPicPr>
        <p:blipFill>
          <a:blip r:embed="rId3"/>
          <a:stretch>
            <a:fillRect/>
          </a:stretch>
        </p:blipFill>
        <p:spPr>
          <a:xfrm>
            <a:off x="1154545" y="2491654"/>
            <a:ext cx="3773751" cy="3724979"/>
          </a:xfrm>
          <a:prstGeom prst="rect">
            <a:avLst/>
          </a:prstGeom>
        </p:spPr>
      </p:pic>
    </p:spTree>
    <p:extLst>
      <p:ext uri="{BB962C8B-B14F-4D97-AF65-F5344CB8AC3E}">
        <p14:creationId xmlns:p14="http://schemas.microsoft.com/office/powerpoint/2010/main" val="641776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Discussion</a:t>
            </a:r>
            <a:endParaRPr lang="en-US" b="1" dirty="0"/>
          </a:p>
        </p:txBody>
      </p:sp>
      <p:sp>
        <p:nvSpPr>
          <p:cNvPr id="3" name="Content Placeholder 2"/>
          <p:cNvSpPr>
            <a:spLocks noGrp="1"/>
          </p:cNvSpPr>
          <p:nvPr>
            <p:ph idx="1"/>
          </p:nvPr>
        </p:nvSpPr>
        <p:spPr/>
        <p:txBody>
          <a:bodyPr/>
          <a:lstStyle/>
          <a:p>
            <a:r>
              <a:rPr lang="en-US" dirty="0" smtClean="0"/>
              <a:t>1. What projects are you planning to focus on this fall for vaccines?</a:t>
            </a:r>
          </a:p>
          <a:p>
            <a:r>
              <a:rPr lang="en-US" dirty="0" smtClean="0"/>
              <a:t>2. How is your practice currently documenting prenatal visits?</a:t>
            </a:r>
          </a:p>
          <a:p>
            <a:r>
              <a:rPr lang="en-US" dirty="0" smtClean="0"/>
              <a:t>3. What vaccines are your communities most open to receiving during pregnancy?</a:t>
            </a:r>
          </a:p>
          <a:p>
            <a:r>
              <a:rPr lang="en-US" dirty="0" smtClean="0"/>
              <a:t>4. What vaccines do you find as the most challenging for acceptance during pregnancy?</a:t>
            </a:r>
            <a:endParaRPr lang="en-US" dirty="0"/>
          </a:p>
        </p:txBody>
      </p:sp>
    </p:spTree>
    <p:extLst>
      <p:ext uri="{BB962C8B-B14F-4D97-AF65-F5344CB8AC3E}">
        <p14:creationId xmlns:p14="http://schemas.microsoft.com/office/powerpoint/2010/main" val="40141990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Workflow Suggestions</a:t>
            </a:r>
            <a:endParaRPr lang="en-US" b="1" dirty="0"/>
          </a:p>
        </p:txBody>
      </p:sp>
      <p:sp>
        <p:nvSpPr>
          <p:cNvPr id="6" name="Rectangle 5"/>
          <p:cNvSpPr/>
          <p:nvPr/>
        </p:nvSpPr>
        <p:spPr>
          <a:xfrm>
            <a:off x="591126" y="1874982"/>
            <a:ext cx="9873673" cy="3785652"/>
          </a:xfrm>
          <a:prstGeom prst="rect">
            <a:avLst/>
          </a:prstGeom>
        </p:spPr>
        <p:txBody>
          <a:bodyPr wrap="square">
            <a:spAutoFit/>
          </a:bodyPr>
          <a:lstStyle/>
          <a:p>
            <a:pPr lvl="1">
              <a:buFont typeface="Arial" panose="020B0604020202020204" pitchFamily="34" charset="0"/>
              <a:buChar char="•"/>
            </a:pPr>
            <a:r>
              <a:rPr lang="en-US" sz="2400" dirty="0" smtClean="0"/>
              <a:t> Add vaccine education to new pregnancy folders </a:t>
            </a:r>
          </a:p>
          <a:p>
            <a:pPr lvl="2"/>
            <a:endParaRPr lang="en-US" sz="2400" dirty="0"/>
          </a:p>
          <a:p>
            <a:pPr lvl="1">
              <a:buFont typeface="Arial" panose="020B0604020202020204" pitchFamily="34" charset="0"/>
              <a:buChar char="•"/>
            </a:pPr>
            <a:r>
              <a:rPr lang="en-US" sz="2400" dirty="0" smtClean="0"/>
              <a:t> Resources for clinic based on visit timing</a:t>
            </a:r>
          </a:p>
          <a:p>
            <a:pPr lvl="2">
              <a:buFont typeface="Arial" panose="020B0604020202020204" pitchFamily="34" charset="0"/>
              <a:buChar char="•"/>
            </a:pPr>
            <a:r>
              <a:rPr lang="en-US" sz="2400" dirty="0" smtClean="0"/>
              <a:t>12 </a:t>
            </a:r>
            <a:r>
              <a:rPr lang="en-US" sz="2400" dirty="0" err="1" smtClean="0"/>
              <a:t>wk</a:t>
            </a:r>
            <a:r>
              <a:rPr lang="en-US" sz="2400" dirty="0" smtClean="0"/>
              <a:t>, 16 </a:t>
            </a:r>
            <a:r>
              <a:rPr lang="en-US" sz="2400" dirty="0" err="1" smtClean="0"/>
              <a:t>wk</a:t>
            </a:r>
            <a:r>
              <a:rPr lang="en-US" sz="2400" dirty="0" smtClean="0"/>
              <a:t>, </a:t>
            </a:r>
            <a:r>
              <a:rPr lang="en-US" sz="2400" dirty="0" err="1" smtClean="0"/>
              <a:t>etc</a:t>
            </a:r>
            <a:endParaRPr lang="en-US" sz="2400" dirty="0" smtClean="0"/>
          </a:p>
          <a:p>
            <a:pPr lvl="2">
              <a:buFont typeface="Arial" panose="020B0604020202020204" pitchFamily="34" charset="0"/>
              <a:buChar char="•"/>
            </a:pPr>
            <a:r>
              <a:rPr lang="en-US" sz="2400" dirty="0" smtClean="0"/>
              <a:t>Pre-pregnancy and contraceptive visits </a:t>
            </a:r>
          </a:p>
          <a:p>
            <a:pPr lvl="1"/>
            <a:endParaRPr lang="en-US" sz="2400" dirty="0"/>
          </a:p>
          <a:p>
            <a:pPr lvl="1">
              <a:buFont typeface="Arial" panose="020B0604020202020204" pitchFamily="34" charset="0"/>
              <a:buChar char="•"/>
            </a:pPr>
            <a:r>
              <a:rPr lang="en-US" sz="2400" dirty="0" smtClean="0"/>
              <a:t> Train triaging staff/nursing on immunization </a:t>
            </a:r>
          </a:p>
          <a:p>
            <a:pPr lvl="1">
              <a:buFont typeface="Arial" panose="020B0604020202020204" pitchFamily="34" charset="0"/>
              <a:buChar char="•"/>
            </a:pPr>
            <a:r>
              <a:rPr lang="en-US" sz="2400" dirty="0" smtClean="0"/>
              <a:t>If vaccines are declined, “what specifically concerns you about these vaccines?” can open up discussion about vaccine while still maintaining trust </a:t>
            </a:r>
            <a:endParaRPr lang="en-US" sz="2400" dirty="0"/>
          </a:p>
        </p:txBody>
      </p:sp>
    </p:spTree>
    <p:extLst>
      <p:ext uri="{BB962C8B-B14F-4D97-AF65-F5344CB8AC3E}">
        <p14:creationId xmlns:p14="http://schemas.microsoft.com/office/powerpoint/2010/main" val="1139087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Documentation Suggestions</a:t>
            </a:r>
            <a:endParaRPr lang="en-US" b="1" dirty="0"/>
          </a:p>
        </p:txBody>
      </p:sp>
      <p:sp>
        <p:nvSpPr>
          <p:cNvPr id="3" name="Content Placeholder 2"/>
          <p:cNvSpPr>
            <a:spLocks noGrp="1"/>
          </p:cNvSpPr>
          <p:nvPr>
            <p:ph idx="1"/>
          </p:nvPr>
        </p:nvSpPr>
        <p:spPr>
          <a:xfrm>
            <a:off x="852146" y="1823454"/>
            <a:ext cx="4754325" cy="4551447"/>
          </a:xfrm>
        </p:spPr>
        <p:txBody>
          <a:bodyPr>
            <a:normAutofit lnSpcReduction="10000"/>
          </a:bodyPr>
          <a:lstStyle/>
          <a:p>
            <a:pPr>
              <a:buFont typeface="Arial" panose="020B0604020202020204" pitchFamily="34" charset="0"/>
              <a:buChar char="•"/>
            </a:pPr>
            <a:r>
              <a:rPr lang="en-US" dirty="0" smtClean="0"/>
              <a:t>Immunization forecaster will work for pre-pregnancy vaccines, but not intrapartum</a:t>
            </a:r>
          </a:p>
          <a:p>
            <a:pPr>
              <a:buFont typeface="Arial" panose="020B0604020202020204" pitchFamily="34" charset="0"/>
              <a:buChar char="•"/>
            </a:pPr>
            <a:r>
              <a:rPr lang="en-US" dirty="0" smtClean="0"/>
              <a:t>Reminder dialogs (“alarm clock”) also not likely</a:t>
            </a:r>
          </a:p>
          <a:p>
            <a:pPr>
              <a:buFont typeface="Arial" panose="020B0604020202020204" pitchFamily="34" charset="0"/>
              <a:buChar char="•"/>
            </a:pPr>
            <a:r>
              <a:rPr lang="en-US" dirty="0" smtClean="0"/>
              <a:t>Add into note templates for standardized visits </a:t>
            </a:r>
          </a:p>
          <a:p>
            <a:pPr>
              <a:buFont typeface="Arial" panose="020B0604020202020204" pitchFamily="34" charset="0"/>
              <a:buChar char="•"/>
            </a:pPr>
            <a:r>
              <a:rPr lang="en-US" dirty="0" smtClean="0"/>
              <a:t>If using one template for all visits regardless of week, add header on vaccines that separates out by recommendation. </a:t>
            </a:r>
          </a:p>
          <a:p>
            <a:pPr>
              <a:buFont typeface="Arial" panose="020B0604020202020204" pitchFamily="34" charset="0"/>
              <a:buChar char="•"/>
            </a:pPr>
            <a:r>
              <a:rPr lang="en-US" dirty="0" smtClean="0"/>
              <a:t>Could also be added to pre-pregnancy visits</a:t>
            </a:r>
          </a:p>
        </p:txBody>
      </p:sp>
      <p:graphicFrame>
        <p:nvGraphicFramePr>
          <p:cNvPr id="4" name="Diagram 3"/>
          <p:cNvGraphicFramePr/>
          <p:nvPr>
            <p:extLst>
              <p:ext uri="{D42A27DB-BD31-4B8C-83A1-F6EECF244321}">
                <p14:modId xmlns:p14="http://schemas.microsoft.com/office/powerpoint/2010/main" val="3534718415"/>
              </p:ext>
            </p:extLst>
          </p:nvPr>
        </p:nvGraphicFramePr>
        <p:xfrm>
          <a:off x="5801393" y="1885986"/>
          <a:ext cx="6105238" cy="4488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01122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8219"/>
            <a:ext cx="12192000" cy="5869781"/>
          </a:xfrm>
          <a:prstGeom prst="rect">
            <a:avLst/>
          </a:prstGeom>
        </p:spPr>
      </p:pic>
      <p:sp>
        <p:nvSpPr>
          <p:cNvPr id="50" name="Title 49">
            <a:extLst>
              <a:ext uri="{FF2B5EF4-FFF2-40B4-BE49-F238E27FC236}">
                <a16:creationId xmlns:a16="http://schemas.microsoft.com/office/drawing/2014/main" id="{2BA7783A-617D-4B61-9B29-5DE066B44047}"/>
              </a:ext>
            </a:extLst>
          </p:cNvPr>
          <p:cNvSpPr>
            <a:spLocks noGrp="1"/>
          </p:cNvSpPr>
          <p:nvPr>
            <p:ph type="ctrTitle"/>
          </p:nvPr>
        </p:nvSpPr>
        <p:spPr>
          <a:xfrm>
            <a:off x="6296285" y="3121782"/>
            <a:ext cx="5643788" cy="3352800"/>
          </a:xfrm>
        </p:spPr>
        <p:txBody>
          <a:bodyPr/>
          <a:lstStyle/>
          <a:p>
            <a:pPr algn="r"/>
            <a:r>
              <a:rPr lang="en-US" sz="6000" b="1" dirty="0" smtClean="0">
                <a:solidFill>
                  <a:schemeClr val="accent1"/>
                </a:solidFill>
              </a:rPr>
              <a:t>Thank you!</a:t>
            </a:r>
            <a:br>
              <a:rPr lang="en-US" sz="6000" b="1" dirty="0" smtClean="0">
                <a:solidFill>
                  <a:schemeClr val="accent1"/>
                </a:solidFill>
              </a:rPr>
            </a:br>
            <a:r>
              <a:rPr lang="en-US" sz="6000" b="1" dirty="0">
                <a:solidFill>
                  <a:schemeClr val="accent1"/>
                </a:solidFill>
              </a:rPr>
              <a:t/>
            </a:r>
            <a:br>
              <a:rPr lang="en-US" sz="6000" b="1" dirty="0">
                <a:solidFill>
                  <a:schemeClr val="accent1"/>
                </a:solidFill>
              </a:rPr>
            </a:br>
            <a:r>
              <a:rPr lang="en-US" sz="4000" b="1" dirty="0" smtClean="0">
                <a:solidFill>
                  <a:schemeClr val="accent1"/>
                </a:solidFill>
              </a:rPr>
              <a:t>abigail.petrulis@ihs.gov</a:t>
            </a:r>
            <a:endParaRPr lang="en-US" sz="2800" dirty="0"/>
          </a:p>
        </p:txBody>
      </p:sp>
      <p:sp>
        <p:nvSpPr>
          <p:cNvPr id="18" name="Subtitle 50">
            <a:extLst>
              <a:ext uri="{FF2B5EF4-FFF2-40B4-BE49-F238E27FC236}">
                <a16:creationId xmlns:a16="http://schemas.microsoft.com/office/drawing/2014/main" id="{7B53BC89-8DFF-4A36-809E-C07FF8B838F5}"/>
              </a:ext>
            </a:extLst>
          </p:cNvPr>
          <p:cNvSpPr>
            <a:spLocks noGrp="1"/>
          </p:cNvSpPr>
          <p:nvPr>
            <p:ph type="subTitle" idx="1"/>
          </p:nvPr>
        </p:nvSpPr>
        <p:spPr>
          <a:xfrm>
            <a:off x="0" y="101756"/>
            <a:ext cx="10473239" cy="1345722"/>
          </a:xfrm>
        </p:spPr>
        <p:txBody>
          <a:bodyPr>
            <a:normAutofit/>
          </a:bodyPr>
          <a:lstStyle/>
          <a:p>
            <a:pPr>
              <a:lnSpc>
                <a:spcPct val="100000"/>
              </a:lnSpc>
              <a:spcBef>
                <a:spcPts val="0"/>
              </a:spcBef>
            </a:pPr>
            <a:r>
              <a:rPr lang="en-US" sz="1800" b="1" dirty="0" smtClean="0"/>
              <a:t>Indian </a:t>
            </a:r>
            <a:r>
              <a:rPr lang="en-US" sz="1800" b="1" dirty="0"/>
              <a:t>Country Care and Access for Pregnant People ECHO Virtual Clinic </a:t>
            </a:r>
            <a:r>
              <a:rPr lang="en-US" sz="1800" b="1" dirty="0"/>
              <a:t>August 27, </a:t>
            </a:r>
            <a:r>
              <a:rPr lang="en-US" sz="1800" b="1" dirty="0" smtClean="0"/>
              <a:t>2024</a:t>
            </a:r>
            <a:endParaRPr lang="en-US" sz="1800" b="1" dirty="0"/>
          </a:p>
          <a:p>
            <a:pPr>
              <a:lnSpc>
                <a:spcPct val="100000"/>
              </a:lnSpc>
              <a:spcBef>
                <a:spcPts val="0"/>
              </a:spcBef>
            </a:pPr>
            <a:r>
              <a:rPr lang="en-US" sz="1800" b="1" dirty="0" smtClean="0"/>
              <a:t>LCDR Abby Petrulis, PharmD, MS, BCPS</a:t>
            </a:r>
          </a:p>
          <a:p>
            <a:pPr>
              <a:lnSpc>
                <a:spcPct val="100000"/>
              </a:lnSpc>
              <a:spcBef>
                <a:spcPts val="0"/>
              </a:spcBef>
            </a:pPr>
            <a:r>
              <a:rPr lang="en-US" sz="1800" b="1" dirty="0" smtClean="0"/>
              <a:t>Clinical Pharmacist, Chair of Pharmacists Expanding Vaccine Access Workgroup</a:t>
            </a:r>
            <a:endParaRPr lang="en-US" sz="1800" b="1" dirty="0"/>
          </a:p>
        </p:txBody>
      </p:sp>
    </p:spTree>
    <p:extLst>
      <p:ext uri="{BB962C8B-B14F-4D97-AF65-F5344CB8AC3E}">
        <p14:creationId xmlns:p14="http://schemas.microsoft.com/office/powerpoint/2010/main" val="2137863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and Resources</a:t>
            </a:r>
            <a:endParaRPr lang="en-US" dirty="0"/>
          </a:p>
        </p:txBody>
      </p:sp>
      <p:sp>
        <p:nvSpPr>
          <p:cNvPr id="3" name="Content Placeholder 2"/>
          <p:cNvSpPr>
            <a:spLocks noGrp="1"/>
          </p:cNvSpPr>
          <p:nvPr>
            <p:ph idx="1"/>
          </p:nvPr>
        </p:nvSpPr>
        <p:spPr/>
        <p:txBody>
          <a:bodyPr/>
          <a:lstStyle/>
          <a:p>
            <a:r>
              <a:rPr lang="en-US" dirty="0" smtClean="0"/>
              <a:t>1. </a:t>
            </a:r>
            <a:r>
              <a:rPr lang="en-US" dirty="0">
                <a:hlinkClick r:id="rId2"/>
              </a:rPr>
              <a:t>About Vaccines and Pregnancy | Pregnancy &amp; Vaccines | </a:t>
            </a:r>
            <a:r>
              <a:rPr lang="en-US" dirty="0" smtClean="0">
                <a:hlinkClick r:id="rId2"/>
              </a:rPr>
              <a:t>CDC</a:t>
            </a:r>
            <a:endParaRPr lang="en-US" dirty="0" smtClean="0"/>
          </a:p>
          <a:p>
            <a:r>
              <a:rPr lang="en-US" dirty="0" smtClean="0"/>
              <a:t>2. </a:t>
            </a:r>
            <a:r>
              <a:rPr lang="en-US" dirty="0">
                <a:hlinkClick r:id="rId3"/>
              </a:rPr>
              <a:t>Vaccine Safety for Moms-To-Be | Pregnancy &amp; Vaccines | </a:t>
            </a:r>
            <a:r>
              <a:rPr lang="en-US" dirty="0" smtClean="0">
                <a:hlinkClick r:id="rId3"/>
              </a:rPr>
              <a:t>CDC</a:t>
            </a:r>
            <a:endParaRPr lang="en-US" dirty="0" smtClean="0"/>
          </a:p>
          <a:p>
            <a:r>
              <a:rPr lang="en-US" b="1" u="sng" dirty="0" smtClean="0">
                <a:hlinkClick r:id="rId4"/>
              </a:rPr>
              <a:t>3. </a:t>
            </a:r>
            <a:r>
              <a:rPr lang="en-US" dirty="0" smtClean="0">
                <a:hlinkClick r:id="rId4"/>
              </a:rPr>
              <a:t>Pregnancy </a:t>
            </a:r>
            <a:r>
              <a:rPr lang="en-US" dirty="0">
                <a:hlinkClick r:id="rId4"/>
              </a:rPr>
              <a:t>and Vaccines | Vaccine Safety | </a:t>
            </a:r>
            <a:r>
              <a:rPr lang="en-US" dirty="0" smtClean="0">
                <a:hlinkClick r:id="rId4"/>
              </a:rPr>
              <a:t>CDC</a:t>
            </a:r>
            <a:endParaRPr lang="en-US" dirty="0" smtClean="0"/>
          </a:p>
          <a:p>
            <a:r>
              <a:rPr lang="en-US" dirty="0">
                <a:hlinkClick r:id="rId5"/>
              </a:rPr>
              <a:t>Clinical Resources: Pregnancy and Vaccines | Immunize.org</a:t>
            </a:r>
            <a:endParaRPr lang="en-US" dirty="0"/>
          </a:p>
        </p:txBody>
      </p:sp>
    </p:spTree>
    <p:extLst>
      <p:ext uri="{BB962C8B-B14F-4D97-AF65-F5344CB8AC3E}">
        <p14:creationId xmlns:p14="http://schemas.microsoft.com/office/powerpoint/2010/main" val="6847552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D4416A-3B7F-44C9-A60E-A35EA96AFB91}"/>
              </a:ext>
            </a:extLst>
          </p:cNvPr>
          <p:cNvSpPr>
            <a:spLocks noGrp="1"/>
          </p:cNvSpPr>
          <p:nvPr>
            <p:ph type="title"/>
          </p:nvPr>
        </p:nvSpPr>
        <p:spPr/>
        <p:txBody>
          <a:bodyPr/>
          <a:lstStyle/>
          <a:p>
            <a:r>
              <a:rPr lang="en-US" dirty="0" smtClean="0"/>
              <a:t>Disclosures</a:t>
            </a:r>
            <a:endParaRPr lang="en-US" dirty="0"/>
          </a:p>
        </p:txBody>
      </p:sp>
      <p:sp>
        <p:nvSpPr>
          <p:cNvPr id="5" name="Content Placeholder 4">
            <a:extLst>
              <a:ext uri="{FF2B5EF4-FFF2-40B4-BE49-F238E27FC236}">
                <a16:creationId xmlns:a16="http://schemas.microsoft.com/office/drawing/2014/main" id="{8C3C367E-063E-4997-A405-EBDF140FA772}"/>
              </a:ext>
            </a:extLst>
          </p:cNvPr>
          <p:cNvSpPr>
            <a:spLocks noGrp="1"/>
          </p:cNvSpPr>
          <p:nvPr>
            <p:ph idx="1"/>
          </p:nvPr>
        </p:nvSpPr>
        <p:spPr>
          <a:xfrm>
            <a:off x="737061" y="1427018"/>
            <a:ext cx="6096000" cy="4572000"/>
          </a:xfrm>
        </p:spPr>
        <p:txBody>
          <a:bodyPr/>
          <a:lstStyle/>
          <a:p>
            <a:r>
              <a:rPr lang="en-US" dirty="0" smtClean="0"/>
              <a:t>Abby Petrulis has no relevant financial relationship(s) with ineligible companies to disclose. </a:t>
            </a:r>
          </a:p>
          <a:p>
            <a:endParaRPr lang="en-US" dirty="0" smtClean="0"/>
          </a:p>
          <a:p>
            <a:r>
              <a:rPr lang="en-US" dirty="0" smtClean="0"/>
              <a:t>This presentation does not reflect the view of the United States federal government, the Indian Health Service or the United States Public Health Service.</a:t>
            </a:r>
          </a:p>
          <a:p>
            <a:endParaRPr lang="en-US" dirty="0"/>
          </a:p>
        </p:txBody>
      </p:sp>
      <p:sp>
        <p:nvSpPr>
          <p:cNvPr id="6" name="Text Placeholder 5">
            <a:extLst>
              <a:ext uri="{FF2B5EF4-FFF2-40B4-BE49-F238E27FC236}">
                <a16:creationId xmlns:a16="http://schemas.microsoft.com/office/drawing/2014/main" id="{85B9F58C-043B-4AA3-A822-FB468A8737CD}"/>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164089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8727" r="10388"/>
          <a:stretch/>
        </p:blipFill>
        <p:spPr>
          <a:xfrm>
            <a:off x="5968481" y="1763486"/>
            <a:ext cx="6223519" cy="5094514"/>
          </a:xfrm>
          <a:prstGeom prst="rect">
            <a:avLst/>
          </a:prstGeom>
        </p:spPr>
      </p:pic>
      <p:sp>
        <p:nvSpPr>
          <p:cNvPr id="2" name="Title 1">
            <a:extLst>
              <a:ext uri="{FF2B5EF4-FFF2-40B4-BE49-F238E27FC236}">
                <a16:creationId xmlns:a16="http://schemas.microsoft.com/office/drawing/2014/main" id="{CB692EAB-5521-4522-8515-A85C760729C1}"/>
              </a:ext>
            </a:extLst>
          </p:cNvPr>
          <p:cNvSpPr>
            <a:spLocks noGrp="1"/>
          </p:cNvSpPr>
          <p:nvPr>
            <p:ph type="title"/>
          </p:nvPr>
        </p:nvSpPr>
        <p:spPr/>
        <p:txBody>
          <a:bodyPr/>
          <a:lstStyle/>
          <a:p>
            <a:r>
              <a:rPr lang="en-US" b="1" dirty="0" smtClean="0"/>
              <a:t>Planning for Pregnancy </a:t>
            </a:r>
            <a:endParaRPr lang="en-US" b="1" dirty="0"/>
          </a:p>
        </p:txBody>
      </p:sp>
      <p:sp>
        <p:nvSpPr>
          <p:cNvPr id="6" name="Rectangle 5"/>
          <p:cNvSpPr/>
          <p:nvPr/>
        </p:nvSpPr>
        <p:spPr>
          <a:xfrm>
            <a:off x="657224" y="2306303"/>
            <a:ext cx="4976327" cy="4154984"/>
          </a:xfrm>
          <a:prstGeom prst="rect">
            <a:avLst/>
          </a:prstGeom>
        </p:spPr>
        <p:txBody>
          <a:bodyPr wrap="square">
            <a:spAutoFit/>
          </a:bodyPr>
          <a:lstStyle/>
          <a:p>
            <a:pPr>
              <a:spcBef>
                <a:spcPts val="0"/>
              </a:spcBef>
              <a:buFont typeface="Arial" panose="020B0604020202020204" pitchFamily="34" charset="0"/>
              <a:buChar char="•"/>
            </a:pPr>
            <a:r>
              <a:rPr lang="en-US" sz="2400" dirty="0" smtClean="0"/>
              <a:t> Discussions </a:t>
            </a:r>
            <a:r>
              <a:rPr lang="en-US" sz="2400" dirty="0"/>
              <a:t>with women of childbearing </a:t>
            </a:r>
            <a:r>
              <a:rPr lang="en-US" sz="2400" dirty="0" smtClean="0"/>
              <a:t>age – even if not currently planning for pregnancy</a:t>
            </a:r>
            <a:endParaRPr lang="en-US" sz="2400" dirty="0"/>
          </a:p>
          <a:p>
            <a:pPr>
              <a:spcBef>
                <a:spcPts val="0"/>
              </a:spcBef>
              <a:buFont typeface="Arial" panose="020B0604020202020204" pitchFamily="34" charset="0"/>
              <a:buChar char="•"/>
            </a:pPr>
            <a:r>
              <a:rPr lang="en-US" sz="2400" dirty="0" smtClean="0"/>
              <a:t> Titers</a:t>
            </a:r>
            <a:r>
              <a:rPr lang="en-US" sz="2400" dirty="0"/>
              <a:t>!</a:t>
            </a:r>
          </a:p>
          <a:p>
            <a:pPr lvl="1">
              <a:spcBef>
                <a:spcPts val="0"/>
              </a:spcBef>
              <a:buFont typeface="Arial" panose="020B0604020202020204" pitchFamily="34" charset="0"/>
              <a:buChar char="•"/>
            </a:pPr>
            <a:r>
              <a:rPr lang="en-US" sz="2400" dirty="0"/>
              <a:t>Measles, Mumps, Rubella</a:t>
            </a:r>
          </a:p>
          <a:p>
            <a:pPr lvl="1">
              <a:spcBef>
                <a:spcPts val="0"/>
              </a:spcBef>
              <a:buFont typeface="Arial" panose="020B0604020202020204" pitchFamily="34" charset="0"/>
              <a:buChar char="•"/>
            </a:pPr>
            <a:r>
              <a:rPr lang="en-US" sz="2400" dirty="0"/>
              <a:t>Varicella </a:t>
            </a:r>
          </a:p>
          <a:p>
            <a:pPr lvl="1">
              <a:spcBef>
                <a:spcPts val="0"/>
              </a:spcBef>
              <a:buFont typeface="Arial" panose="020B0604020202020204" pitchFamily="34" charset="0"/>
              <a:buChar char="•"/>
            </a:pPr>
            <a:r>
              <a:rPr lang="en-US" sz="2400" dirty="0"/>
              <a:t>Hepatitis B</a:t>
            </a:r>
          </a:p>
          <a:p>
            <a:pPr>
              <a:spcBef>
                <a:spcPts val="0"/>
              </a:spcBef>
              <a:buFont typeface="Arial" panose="020B0604020202020204" pitchFamily="34" charset="0"/>
              <a:buChar char="•"/>
            </a:pPr>
            <a:r>
              <a:rPr lang="en-US" sz="2400" dirty="0" smtClean="0"/>
              <a:t> HPV</a:t>
            </a:r>
            <a:endParaRPr lang="en-US" sz="2400" dirty="0"/>
          </a:p>
          <a:p>
            <a:pPr>
              <a:spcBef>
                <a:spcPts val="0"/>
              </a:spcBef>
              <a:buFont typeface="Arial" panose="020B0604020202020204" pitchFamily="34" charset="0"/>
              <a:buChar char="•"/>
            </a:pPr>
            <a:r>
              <a:rPr lang="en-US" sz="2400" dirty="0" smtClean="0"/>
              <a:t> </a:t>
            </a:r>
            <a:r>
              <a:rPr lang="en-US" sz="2400" dirty="0" err="1" smtClean="0"/>
              <a:t>Tdap</a:t>
            </a:r>
            <a:r>
              <a:rPr lang="en-US" sz="2400" dirty="0" smtClean="0"/>
              <a:t>/Td</a:t>
            </a:r>
            <a:endParaRPr lang="en-US" sz="2400" dirty="0"/>
          </a:p>
          <a:p>
            <a:pPr lvl="1">
              <a:spcBef>
                <a:spcPts val="0"/>
              </a:spcBef>
              <a:buFont typeface="Arial" panose="020B0604020202020204" pitchFamily="34" charset="0"/>
              <a:buChar char="•"/>
            </a:pPr>
            <a:r>
              <a:rPr lang="en-US" sz="2400" dirty="0"/>
              <a:t>At </a:t>
            </a:r>
            <a:r>
              <a:rPr lang="en-US" sz="2400" dirty="0" smtClean="0"/>
              <a:t>10 </a:t>
            </a:r>
            <a:r>
              <a:rPr lang="en-US" sz="2400" dirty="0" err="1" smtClean="0"/>
              <a:t>yr</a:t>
            </a:r>
            <a:r>
              <a:rPr lang="en-US" sz="2400" dirty="0" smtClean="0"/>
              <a:t> intervals</a:t>
            </a:r>
            <a:endParaRPr lang="en-US" sz="2400" dirty="0"/>
          </a:p>
          <a:p>
            <a:pPr>
              <a:spcBef>
                <a:spcPts val="0"/>
              </a:spcBef>
              <a:buFont typeface="Arial" panose="020B0604020202020204" pitchFamily="34" charset="0"/>
              <a:buChar char="•"/>
            </a:pPr>
            <a:r>
              <a:rPr lang="en-US" sz="2400" dirty="0" smtClean="0"/>
              <a:t> Pneumococcal </a:t>
            </a:r>
            <a:r>
              <a:rPr lang="en-US" sz="2400" dirty="0"/>
              <a:t>disease	</a:t>
            </a:r>
            <a:endParaRPr lang="en-US" sz="2400" dirty="0"/>
          </a:p>
        </p:txBody>
      </p:sp>
    </p:spTree>
    <p:extLst>
      <p:ext uri="{BB962C8B-B14F-4D97-AF65-F5344CB8AC3E}">
        <p14:creationId xmlns:p14="http://schemas.microsoft.com/office/powerpoint/2010/main" val="3552846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15437" y="564847"/>
            <a:ext cx="10772775" cy="1658198"/>
          </a:xfrm>
        </p:spPr>
        <p:txBody>
          <a:bodyPr/>
          <a:lstStyle/>
          <a:p>
            <a:r>
              <a:rPr lang="en-US" b="1" dirty="0" smtClean="0"/>
              <a:t>Necessary Intrapartum Vaccinations</a:t>
            </a:r>
            <a:endParaRPr lang="en-US" b="1" dirty="0"/>
          </a:p>
        </p:txBody>
      </p:sp>
      <p:sp>
        <p:nvSpPr>
          <p:cNvPr id="4" name="Rectangle 3"/>
          <p:cNvSpPr/>
          <p:nvPr/>
        </p:nvSpPr>
        <p:spPr>
          <a:xfrm>
            <a:off x="2469502" y="2157731"/>
            <a:ext cx="7766180" cy="3785652"/>
          </a:xfrm>
          <a:prstGeom prst="rect">
            <a:avLst/>
          </a:prstGeom>
        </p:spPr>
        <p:txBody>
          <a:bodyPr wrap="square">
            <a:spAutoFit/>
          </a:bodyPr>
          <a:lstStyle/>
          <a:p>
            <a:pPr>
              <a:buFont typeface="Arial" panose="020B0604020202020204" pitchFamily="34" charset="0"/>
              <a:buChar char="•"/>
            </a:pPr>
            <a:r>
              <a:rPr lang="en-US" sz="2000" dirty="0" smtClean="0"/>
              <a:t> Always:</a:t>
            </a:r>
          </a:p>
          <a:p>
            <a:pPr lvl="1">
              <a:buFont typeface="Arial" panose="020B0604020202020204" pitchFamily="34" charset="0"/>
              <a:buChar char="•"/>
            </a:pPr>
            <a:r>
              <a:rPr lang="en-US" sz="2000" dirty="0" err="1" smtClean="0"/>
              <a:t>Tdap</a:t>
            </a:r>
            <a:r>
              <a:rPr lang="en-US" sz="2000" dirty="0" smtClean="0"/>
              <a:t> (each pregnancy, 27-36 weeks)</a:t>
            </a:r>
          </a:p>
          <a:p>
            <a:pPr lvl="1">
              <a:buFont typeface="Arial" panose="020B0604020202020204" pitchFamily="34" charset="0"/>
              <a:buChar char="•"/>
            </a:pPr>
            <a:r>
              <a:rPr lang="en-US" sz="2000" dirty="0" smtClean="0"/>
              <a:t>Hepatitis B (IF non-immune), </a:t>
            </a:r>
            <a:r>
              <a:rPr lang="en-US" sz="2000" b="1" dirty="0" err="1" smtClean="0"/>
              <a:t>Engerix</a:t>
            </a:r>
            <a:r>
              <a:rPr lang="en-US" sz="2000" b="1" dirty="0" smtClean="0"/>
              <a:t>-B only approved product</a:t>
            </a:r>
            <a:endParaRPr lang="en-US" sz="2000" dirty="0" smtClean="0"/>
          </a:p>
          <a:p>
            <a:pPr lvl="1">
              <a:buFont typeface="Arial" panose="020B0604020202020204" pitchFamily="34" charset="0"/>
              <a:buChar char="•"/>
            </a:pPr>
            <a:endParaRPr lang="en-US" sz="2000" dirty="0" smtClean="0"/>
          </a:p>
          <a:p>
            <a:pPr>
              <a:buFont typeface="Arial" panose="020B0604020202020204" pitchFamily="34" charset="0"/>
              <a:buChar char="•"/>
            </a:pPr>
            <a:r>
              <a:rPr lang="en-US" sz="2000" dirty="0" smtClean="0"/>
              <a:t> Seasonal</a:t>
            </a:r>
          </a:p>
          <a:p>
            <a:pPr lvl="1">
              <a:buFont typeface="Arial" panose="020B0604020202020204" pitchFamily="34" charset="0"/>
              <a:buChar char="•"/>
            </a:pPr>
            <a:r>
              <a:rPr lang="en-US" sz="2000" dirty="0" smtClean="0"/>
              <a:t> RSV</a:t>
            </a:r>
          </a:p>
          <a:p>
            <a:pPr lvl="2">
              <a:buFont typeface="Arial" panose="020B0604020202020204" pitchFamily="34" charset="0"/>
              <a:buChar char="•"/>
            </a:pPr>
            <a:r>
              <a:rPr lang="en-US" sz="2000" dirty="0" smtClean="0"/>
              <a:t> 32-36 weeks, between the months of September-June</a:t>
            </a:r>
          </a:p>
          <a:p>
            <a:pPr lvl="2">
              <a:buFont typeface="Arial" panose="020B0604020202020204" pitchFamily="34" charset="0"/>
              <a:buChar char="•"/>
            </a:pPr>
            <a:r>
              <a:rPr lang="en-US" sz="2000" dirty="0" smtClean="0"/>
              <a:t> If not administered or out of range, baby should get </a:t>
            </a:r>
            <a:r>
              <a:rPr lang="en-US" sz="2000" dirty="0" err="1" smtClean="0"/>
              <a:t>nirsevimab</a:t>
            </a:r>
            <a:endParaRPr lang="en-US" sz="2000" dirty="0" smtClean="0"/>
          </a:p>
          <a:p>
            <a:pPr lvl="2">
              <a:buFont typeface="Arial" panose="020B0604020202020204" pitchFamily="34" charset="0"/>
              <a:buChar char="•"/>
            </a:pPr>
            <a:r>
              <a:rPr lang="en-US" sz="2000" dirty="0" smtClean="0"/>
              <a:t> Current recommendation – once per lifetime, not pregnancy – though expecting this to potentially change</a:t>
            </a:r>
          </a:p>
          <a:p>
            <a:pPr lvl="1">
              <a:buFont typeface="Arial" panose="020B0604020202020204" pitchFamily="34" charset="0"/>
              <a:buChar char="•"/>
            </a:pPr>
            <a:r>
              <a:rPr lang="en-US" sz="2000" dirty="0" smtClean="0"/>
              <a:t> Influenza – annually regardless of pregnancy status</a:t>
            </a:r>
          </a:p>
          <a:p>
            <a:pPr lvl="1">
              <a:buFont typeface="Arial" panose="020B0604020202020204" pitchFamily="34" charset="0"/>
              <a:buChar char="•"/>
            </a:pPr>
            <a:r>
              <a:rPr lang="en-US" sz="2000" dirty="0" smtClean="0"/>
              <a:t> COVID-19 – annually regardless of pregnancy status</a:t>
            </a:r>
            <a:endParaRPr lang="en-US" sz="2000"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350740" cy="6858000"/>
          </a:xfrm>
          <a:prstGeom prst="rect">
            <a:avLst/>
          </a:prstGeom>
        </p:spPr>
      </p:pic>
    </p:spTree>
    <p:extLst>
      <p:ext uri="{BB962C8B-B14F-4D97-AF65-F5344CB8AC3E}">
        <p14:creationId xmlns:p14="http://schemas.microsoft.com/office/powerpoint/2010/main" val="4293026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9B7B3402-F99A-4684-BF52-A3EFAD9354B3}"/>
              </a:ext>
            </a:extLst>
          </p:cNvPr>
          <p:cNvSpPr>
            <a:spLocks noGrp="1"/>
          </p:cNvSpPr>
          <p:nvPr>
            <p:ph type="title"/>
          </p:nvPr>
        </p:nvSpPr>
        <p:spPr/>
        <p:txBody>
          <a:bodyPr/>
          <a:lstStyle/>
          <a:p>
            <a:r>
              <a:rPr lang="en-US" b="1" dirty="0"/>
              <a:t>Seasonality of RSV vaccine</a:t>
            </a:r>
          </a:p>
        </p:txBody>
      </p:sp>
      <p:pic>
        <p:nvPicPr>
          <p:cNvPr id="1026" name="Picture 2" descr="RSV vaccine, Abrysvo, recommended during weeks 32 to 36 of pregnancy from September through January. Nirsevimab recommended for babies from October through March. Babies born between April and September should receive nirsevimab in October.">
            <a:extLst>
              <a:ext uri="{FF2B5EF4-FFF2-40B4-BE49-F238E27FC236}">
                <a16:creationId xmlns:a16="http://schemas.microsoft.com/office/drawing/2014/main" id="{081872CC-0E18-463C-9BA1-F7EA4AD80E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37" b="4310"/>
          <a:stretch/>
        </p:blipFill>
        <p:spPr bwMode="auto">
          <a:xfrm>
            <a:off x="-1" y="1728771"/>
            <a:ext cx="12269585" cy="401631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901959" y="5745085"/>
            <a:ext cx="6096000" cy="646331"/>
          </a:xfrm>
          <a:prstGeom prst="rect">
            <a:avLst/>
          </a:prstGeom>
        </p:spPr>
        <p:txBody>
          <a:bodyPr>
            <a:spAutoFit/>
          </a:bodyPr>
          <a:lstStyle/>
          <a:p>
            <a:r>
              <a:rPr lang="en-US" dirty="0" smtClean="0"/>
              <a:t>**AI/AN children may receive </a:t>
            </a:r>
            <a:r>
              <a:rPr lang="en-US" dirty="0" err="1" smtClean="0"/>
              <a:t>nirsevimab</a:t>
            </a:r>
            <a:r>
              <a:rPr lang="en-US" dirty="0" smtClean="0"/>
              <a:t> for both their first and second RSV seasons, classified in high risk criteria</a:t>
            </a:r>
            <a:endParaRPr lang="en-US" dirty="0" smtClean="0"/>
          </a:p>
        </p:txBody>
      </p:sp>
    </p:spTree>
    <p:extLst>
      <p:ext uri="{BB962C8B-B14F-4D97-AF65-F5344CB8AC3E}">
        <p14:creationId xmlns:p14="http://schemas.microsoft.com/office/powerpoint/2010/main" val="1697191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66A8332-437C-4CE5-9E1F-02910DF93180}"/>
              </a:ext>
            </a:extLst>
          </p:cNvPr>
          <p:cNvPicPr>
            <a:picLocks noGrp="1" noChangeAspect="1"/>
          </p:cNvPicPr>
          <p:nvPr>
            <p:ph idx="4294967295"/>
          </p:nvPr>
        </p:nvPicPr>
        <p:blipFill rotWithShape="1">
          <a:blip r:embed="rId2"/>
          <a:srcRect l="756" t="14081" r="1766"/>
          <a:stretch/>
        </p:blipFill>
        <p:spPr>
          <a:xfrm>
            <a:off x="4217988" y="284163"/>
            <a:ext cx="7974012" cy="6350000"/>
          </a:xfrm>
          <a:prstGeom prst="rect">
            <a:avLst/>
          </a:prstGeom>
        </p:spPr>
      </p:pic>
      <p:sp>
        <p:nvSpPr>
          <p:cNvPr id="2" name="Title 1">
            <a:extLst>
              <a:ext uri="{FF2B5EF4-FFF2-40B4-BE49-F238E27FC236}">
                <a16:creationId xmlns:a16="http://schemas.microsoft.com/office/drawing/2014/main" id="{F58F9E9F-2860-40FE-A6BF-F62A966BB94F}"/>
              </a:ext>
            </a:extLst>
          </p:cNvPr>
          <p:cNvSpPr>
            <a:spLocks noGrp="1"/>
          </p:cNvSpPr>
          <p:nvPr>
            <p:ph type="title" idx="4294967295"/>
          </p:nvPr>
        </p:nvSpPr>
        <p:spPr>
          <a:xfrm>
            <a:off x="-1" y="1682750"/>
            <a:ext cx="4114801" cy="2286000"/>
          </a:xfrm>
        </p:spPr>
        <p:txBody>
          <a:bodyPr>
            <a:normAutofit/>
          </a:bodyPr>
          <a:lstStyle/>
          <a:p>
            <a:r>
              <a:rPr lang="en-US" dirty="0"/>
              <a:t>Nirsevimab Administration Visual Guide </a:t>
            </a:r>
          </a:p>
        </p:txBody>
      </p:sp>
      <p:pic>
        <p:nvPicPr>
          <p:cNvPr id="6" name="Picture 5">
            <a:extLst>
              <a:ext uri="{FF2B5EF4-FFF2-40B4-BE49-F238E27FC236}">
                <a16:creationId xmlns:a16="http://schemas.microsoft.com/office/drawing/2014/main" id="{E9D0B913-6E12-4810-BACC-C58FE326AC21}"/>
              </a:ext>
            </a:extLst>
          </p:cNvPr>
          <p:cNvPicPr>
            <a:picLocks noChangeAspect="1"/>
          </p:cNvPicPr>
          <p:nvPr/>
        </p:nvPicPr>
        <p:blipFill>
          <a:blip r:embed="rId3"/>
          <a:stretch>
            <a:fillRect/>
          </a:stretch>
        </p:blipFill>
        <p:spPr>
          <a:xfrm>
            <a:off x="121856" y="3968750"/>
            <a:ext cx="3200400" cy="619151"/>
          </a:xfrm>
          <a:prstGeom prst="rect">
            <a:avLst/>
          </a:prstGeom>
        </p:spPr>
      </p:pic>
      <p:sp>
        <p:nvSpPr>
          <p:cNvPr id="7" name="TextBox 6">
            <a:extLst>
              <a:ext uri="{FF2B5EF4-FFF2-40B4-BE49-F238E27FC236}">
                <a16:creationId xmlns:a16="http://schemas.microsoft.com/office/drawing/2014/main" id="{2468689F-0B23-4631-8B30-9CFBA6D2D695}"/>
              </a:ext>
            </a:extLst>
          </p:cNvPr>
          <p:cNvSpPr txBox="1"/>
          <p:nvPr/>
        </p:nvSpPr>
        <p:spPr>
          <a:xfrm>
            <a:off x="212660" y="6230247"/>
            <a:ext cx="3711417" cy="553998"/>
          </a:xfrm>
          <a:prstGeom prst="rect">
            <a:avLst/>
          </a:prstGeom>
          <a:noFill/>
        </p:spPr>
        <p:txBody>
          <a:bodyPr wrap="square" rtlCol="0">
            <a:spAutoFit/>
          </a:bodyPr>
          <a:lstStyle/>
          <a:p>
            <a:r>
              <a:rPr lang="en-US" sz="1000" dirty="0">
                <a:solidFill>
                  <a:schemeClr val="bg1"/>
                </a:solidFill>
              </a:rPr>
              <a:t>Reference: 2023-2024 AAP Nirsevimab Administration Visual Guide. Archived, previously available at: https://downloads.aap.org/AAP/PDF/Nirsevemab-Visual-Guide.pdf</a:t>
            </a:r>
          </a:p>
        </p:txBody>
      </p:sp>
      <p:sp>
        <p:nvSpPr>
          <p:cNvPr id="3" name="TextBox 2"/>
          <p:cNvSpPr txBox="1"/>
          <p:nvPr/>
        </p:nvSpPr>
        <p:spPr>
          <a:xfrm>
            <a:off x="9493329" y="4696692"/>
            <a:ext cx="2294313" cy="307777"/>
          </a:xfrm>
          <a:prstGeom prst="rect">
            <a:avLst/>
          </a:prstGeom>
          <a:noFill/>
        </p:spPr>
        <p:txBody>
          <a:bodyPr wrap="square" rtlCol="0">
            <a:spAutoFit/>
          </a:bodyPr>
          <a:lstStyle/>
          <a:p>
            <a:r>
              <a:rPr lang="en-US" sz="1400" b="1" dirty="0">
                <a:solidFill>
                  <a:srgbClr val="FF0000"/>
                </a:solidFill>
              </a:rPr>
              <a:t>o</a:t>
            </a:r>
            <a:r>
              <a:rPr lang="en-US" sz="1400" b="1" dirty="0" smtClean="0">
                <a:solidFill>
                  <a:srgbClr val="FF0000"/>
                </a:solidFill>
              </a:rPr>
              <a:t>ne dose in each thigh</a:t>
            </a:r>
            <a:endParaRPr lang="en-US" sz="1400" b="1" dirty="0">
              <a:solidFill>
                <a:srgbClr val="FF0000"/>
              </a:solidFill>
            </a:endParaRPr>
          </a:p>
        </p:txBody>
      </p:sp>
    </p:spTree>
    <p:extLst>
      <p:ext uri="{BB962C8B-B14F-4D97-AF65-F5344CB8AC3E}">
        <p14:creationId xmlns:p14="http://schemas.microsoft.com/office/powerpoint/2010/main" val="30710410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515" y="499533"/>
            <a:ext cx="10772775" cy="1658198"/>
          </a:xfrm>
        </p:spPr>
        <p:txBody>
          <a:bodyPr/>
          <a:lstStyle/>
          <a:p>
            <a:r>
              <a:rPr lang="en-US" b="1" i="1" dirty="0" smtClean="0"/>
              <a:t>Allowable </a:t>
            </a:r>
            <a:r>
              <a:rPr lang="en-US" b="1" dirty="0" smtClean="0"/>
              <a:t>Intrapartum Vaccinations</a:t>
            </a:r>
            <a:endParaRPr lang="en-US" b="1" dirty="0"/>
          </a:p>
        </p:txBody>
      </p:sp>
      <p:sp>
        <p:nvSpPr>
          <p:cNvPr id="3" name="Content Placeholder 2"/>
          <p:cNvSpPr>
            <a:spLocks noGrp="1"/>
          </p:cNvSpPr>
          <p:nvPr>
            <p:ph idx="1"/>
          </p:nvPr>
        </p:nvSpPr>
        <p:spPr>
          <a:xfrm>
            <a:off x="676656" y="2011680"/>
            <a:ext cx="8495053" cy="3766185"/>
          </a:xfrm>
        </p:spPr>
        <p:txBody>
          <a:bodyPr/>
          <a:lstStyle/>
          <a:p>
            <a:pPr marL="0" indent="0">
              <a:buNone/>
            </a:pPr>
            <a:r>
              <a:rPr lang="en-US" dirty="0" smtClean="0"/>
              <a:t>Not routinely recommended, but permitted if patient is at risk:</a:t>
            </a:r>
          </a:p>
          <a:p>
            <a:pPr>
              <a:buFont typeface="Arial" panose="020B0604020202020204" pitchFamily="34" charset="0"/>
              <a:buChar char="•"/>
            </a:pPr>
            <a:r>
              <a:rPr lang="en-US" dirty="0" smtClean="0"/>
              <a:t> Hepatitis A</a:t>
            </a:r>
          </a:p>
          <a:p>
            <a:pPr lvl="1">
              <a:buFont typeface="Arial" panose="020B0604020202020204" pitchFamily="34" charset="0"/>
              <a:buChar char="•"/>
            </a:pPr>
            <a:r>
              <a:rPr lang="en-US" dirty="0" smtClean="0"/>
              <a:t>Local outbreak – can also be used as post-exposure prophylaxis</a:t>
            </a:r>
          </a:p>
          <a:p>
            <a:pPr>
              <a:buFont typeface="Arial" panose="020B0604020202020204" pitchFamily="34" charset="0"/>
              <a:buChar char="•"/>
            </a:pPr>
            <a:r>
              <a:rPr lang="en-US" dirty="0" err="1" smtClean="0"/>
              <a:t>Haemophilus</a:t>
            </a:r>
            <a:r>
              <a:rPr lang="en-US" dirty="0" smtClean="0"/>
              <a:t> </a:t>
            </a:r>
            <a:r>
              <a:rPr lang="en-US" dirty="0" err="1" smtClean="0"/>
              <a:t>influenzae</a:t>
            </a:r>
            <a:r>
              <a:rPr lang="en-US" dirty="0" smtClean="0"/>
              <a:t> type b</a:t>
            </a:r>
          </a:p>
          <a:p>
            <a:pPr lvl="1">
              <a:buFont typeface="Arial" panose="020B0604020202020204" pitchFamily="34" charset="0"/>
              <a:buChar char="•"/>
            </a:pPr>
            <a:r>
              <a:rPr lang="en-US" dirty="0" err="1" smtClean="0"/>
              <a:t>Asplenia</a:t>
            </a:r>
            <a:endParaRPr lang="en-US" dirty="0" smtClean="0"/>
          </a:p>
          <a:p>
            <a:pPr>
              <a:buFont typeface="Arial" panose="020B0604020202020204" pitchFamily="34" charset="0"/>
              <a:buChar char="•"/>
            </a:pPr>
            <a:r>
              <a:rPr lang="en-US" dirty="0" smtClean="0"/>
              <a:t>Meningitis ACWY, Meningitis B</a:t>
            </a:r>
          </a:p>
          <a:p>
            <a:pPr lvl="1">
              <a:buFont typeface="Arial" panose="020B0604020202020204" pitchFamily="34" charset="0"/>
              <a:buChar char="•"/>
            </a:pPr>
            <a:r>
              <a:rPr lang="en-US" dirty="0" err="1" smtClean="0"/>
              <a:t>Asplenia</a:t>
            </a:r>
            <a:endParaRPr lang="en-US" dirty="0" smtClean="0"/>
          </a:p>
          <a:p>
            <a:pPr lvl="1">
              <a:buFont typeface="Arial" panose="020B0604020202020204" pitchFamily="34" charset="0"/>
              <a:buChar char="•"/>
            </a:pPr>
            <a:r>
              <a:rPr lang="en-US" dirty="0"/>
              <a:t>C</a:t>
            </a:r>
            <a:r>
              <a:rPr lang="en-US" dirty="0" smtClean="0"/>
              <a:t>ongregate living such as dorms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0892" y="499533"/>
            <a:ext cx="6070798" cy="6858000"/>
          </a:xfrm>
          <a:prstGeom prst="rect">
            <a:avLst/>
          </a:prstGeom>
        </p:spPr>
      </p:pic>
    </p:spTree>
    <p:extLst>
      <p:ext uri="{BB962C8B-B14F-4D97-AF65-F5344CB8AC3E}">
        <p14:creationId xmlns:p14="http://schemas.microsoft.com/office/powerpoint/2010/main" val="17969867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if…</a:t>
            </a:r>
            <a:endParaRPr lang="en-US" b="1" dirty="0"/>
          </a:p>
        </p:txBody>
      </p:sp>
      <p:sp>
        <p:nvSpPr>
          <p:cNvPr id="4" name="Rectangle 3"/>
          <p:cNvSpPr/>
          <p:nvPr/>
        </p:nvSpPr>
        <p:spPr>
          <a:xfrm>
            <a:off x="657223" y="1970129"/>
            <a:ext cx="10407941" cy="3785652"/>
          </a:xfrm>
          <a:prstGeom prst="rect">
            <a:avLst/>
          </a:prstGeom>
        </p:spPr>
        <p:txBody>
          <a:bodyPr wrap="square">
            <a:spAutoFit/>
          </a:bodyPr>
          <a:lstStyle/>
          <a:p>
            <a:pPr marL="457200" indent="-457200">
              <a:buFont typeface="Arial" panose="020B0604020202020204" pitchFamily="34" charset="0"/>
              <a:buChar char="•"/>
            </a:pPr>
            <a:r>
              <a:rPr lang="en-US" sz="2400" dirty="0"/>
              <a:t>My patient inadvertently receives these vaccines during pregnancy?</a:t>
            </a:r>
          </a:p>
          <a:p>
            <a:pPr marL="914400" lvl="1" indent="-457200">
              <a:buFont typeface="Arial" panose="020B0604020202020204" pitchFamily="34" charset="0"/>
              <a:buChar char="•"/>
            </a:pPr>
            <a:r>
              <a:rPr lang="en-US" sz="2400" dirty="0"/>
              <a:t>HPV</a:t>
            </a:r>
          </a:p>
          <a:p>
            <a:pPr marL="914400" lvl="1" indent="-457200">
              <a:buFont typeface="Arial" panose="020B0604020202020204" pitchFamily="34" charset="0"/>
              <a:buChar char="•"/>
            </a:pPr>
            <a:r>
              <a:rPr lang="en-US" sz="2400" dirty="0"/>
              <a:t>MMR</a:t>
            </a:r>
          </a:p>
          <a:p>
            <a:pPr marL="914400" lvl="1" indent="-457200">
              <a:buFont typeface="Arial" panose="020B0604020202020204" pitchFamily="34" charset="0"/>
              <a:buChar char="•"/>
            </a:pPr>
            <a:r>
              <a:rPr lang="en-US" sz="2400" dirty="0"/>
              <a:t>Varicella</a:t>
            </a:r>
          </a:p>
          <a:p>
            <a:pPr marL="914400" lvl="1" indent="-457200">
              <a:buFont typeface="Arial" panose="020B0604020202020204" pitchFamily="34" charset="0"/>
              <a:buChar char="•"/>
            </a:pPr>
            <a:r>
              <a:rPr lang="en-US" sz="2400" dirty="0" smtClean="0"/>
              <a:t>Zoster</a:t>
            </a:r>
          </a:p>
          <a:p>
            <a:pPr marL="914400" lvl="1" indent="-457200">
              <a:buFont typeface="Arial" panose="020B0604020202020204" pitchFamily="34" charset="0"/>
              <a:buChar char="•"/>
            </a:pPr>
            <a:r>
              <a:rPr lang="en-US" sz="2400" dirty="0" smtClean="0"/>
              <a:t>Non-approved HBV (</a:t>
            </a:r>
            <a:r>
              <a:rPr lang="en-US" sz="2400" dirty="0" err="1" smtClean="0"/>
              <a:t>Heplisav</a:t>
            </a:r>
            <a:r>
              <a:rPr lang="en-US" sz="2400" dirty="0" smtClean="0"/>
              <a:t>, Pre-</a:t>
            </a:r>
            <a:r>
              <a:rPr lang="en-US" sz="2400" dirty="0" err="1" smtClean="0"/>
              <a:t>Hevbrio</a:t>
            </a:r>
            <a:r>
              <a:rPr lang="en-US" sz="2400" dirty="0" smtClean="0"/>
              <a:t>)</a:t>
            </a:r>
            <a:endParaRPr lang="en-US" sz="2400" dirty="0"/>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Reporting: I-STAR, Pregnancy </a:t>
            </a:r>
            <a:r>
              <a:rPr lang="en-US" sz="2400" dirty="0" smtClean="0"/>
              <a:t>Registry for individual product</a:t>
            </a:r>
            <a:endParaRPr lang="en-US" sz="2400" dirty="0"/>
          </a:p>
          <a:p>
            <a:pPr marL="457200" indent="-457200">
              <a:buFont typeface="Arial" panose="020B0604020202020204" pitchFamily="34" charset="0"/>
              <a:buChar char="•"/>
            </a:pPr>
            <a:r>
              <a:rPr lang="en-US" sz="2400" dirty="0"/>
              <a:t>However, generally considered not a </a:t>
            </a:r>
            <a:r>
              <a:rPr lang="en-US" sz="2400" dirty="0" smtClean="0"/>
              <a:t>hazard to the pregnancy and </a:t>
            </a:r>
            <a:r>
              <a:rPr lang="en-US" sz="2400" dirty="0"/>
              <a:t>we do not need to do pregnancy tests prior to </a:t>
            </a:r>
            <a:r>
              <a:rPr lang="en-US" sz="2400" dirty="0" smtClean="0"/>
              <a:t>administration of these vaccines</a:t>
            </a:r>
            <a:endParaRPr lang="en-US" sz="2400" dirty="0"/>
          </a:p>
        </p:txBody>
      </p:sp>
    </p:spTree>
    <p:extLst>
      <p:ext uri="{BB962C8B-B14F-4D97-AF65-F5344CB8AC3E}">
        <p14:creationId xmlns:p14="http://schemas.microsoft.com/office/powerpoint/2010/main" val="2189386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Resources</a:t>
            </a:r>
            <a:endParaRPr lang="en-US" b="1" dirty="0"/>
          </a:p>
        </p:txBody>
      </p:sp>
      <p:sp>
        <p:nvSpPr>
          <p:cNvPr id="3" name="Content Placeholder 2"/>
          <p:cNvSpPr>
            <a:spLocks noGrp="1"/>
          </p:cNvSpPr>
          <p:nvPr>
            <p:ph idx="1"/>
          </p:nvPr>
        </p:nvSpPr>
        <p:spPr>
          <a:xfrm>
            <a:off x="676656" y="2011680"/>
            <a:ext cx="3120903" cy="3766185"/>
          </a:xfrm>
        </p:spPr>
        <p:txBody>
          <a:bodyPr/>
          <a:lstStyle/>
          <a:p>
            <a:r>
              <a:rPr lang="en-US" dirty="0">
                <a:hlinkClick r:id="rId2"/>
              </a:rPr>
              <a:t>Vaccinations Needed During Pregnancy (immunize.org)</a:t>
            </a:r>
            <a:endParaRPr lang="en-US" dirty="0"/>
          </a:p>
        </p:txBody>
      </p:sp>
      <p:pic>
        <p:nvPicPr>
          <p:cNvPr id="4" name="Picture 3"/>
          <p:cNvPicPr>
            <a:picLocks noChangeAspect="1"/>
          </p:cNvPicPr>
          <p:nvPr/>
        </p:nvPicPr>
        <p:blipFill>
          <a:blip r:embed="rId3"/>
          <a:stretch>
            <a:fillRect/>
          </a:stretch>
        </p:blipFill>
        <p:spPr>
          <a:xfrm>
            <a:off x="4402105" y="1438275"/>
            <a:ext cx="7715250" cy="5419725"/>
          </a:xfrm>
          <a:prstGeom prst="rect">
            <a:avLst/>
          </a:prstGeom>
        </p:spPr>
      </p:pic>
    </p:spTree>
    <p:extLst>
      <p:ext uri="{BB962C8B-B14F-4D97-AF65-F5344CB8AC3E}">
        <p14:creationId xmlns:p14="http://schemas.microsoft.com/office/powerpoint/2010/main" val="1063955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TM03457491[[fn=Metropolitan]]</Template>
  <TotalTime>7553</TotalTime>
  <Words>724</Words>
  <Application>Microsoft Office PowerPoint</Application>
  <PresentationFormat>Widescreen</PresentationFormat>
  <Paragraphs>102</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 Light</vt:lpstr>
      <vt:lpstr>Metropolitan</vt:lpstr>
      <vt:lpstr>Vaccinations and Pregnancy Prevention, Education, and Outreach for Indigenous Communities</vt:lpstr>
      <vt:lpstr>Disclosures</vt:lpstr>
      <vt:lpstr>Planning for Pregnancy </vt:lpstr>
      <vt:lpstr>Necessary Intrapartum Vaccinations</vt:lpstr>
      <vt:lpstr>Seasonality of RSV vaccine</vt:lpstr>
      <vt:lpstr>Nirsevimab Administration Visual Guide </vt:lpstr>
      <vt:lpstr>Allowable Intrapartum Vaccinations</vt:lpstr>
      <vt:lpstr>What if…</vt:lpstr>
      <vt:lpstr>Resources</vt:lpstr>
      <vt:lpstr>Postpartum and Family Vaccinations</vt:lpstr>
      <vt:lpstr>Additional public health screenings</vt:lpstr>
      <vt:lpstr>Discussion</vt:lpstr>
      <vt:lpstr>Workflow Suggestions</vt:lpstr>
      <vt:lpstr>Documentation Suggestions</vt:lpstr>
      <vt:lpstr>Thank you!  abigail.petrulis@ihs.gov</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 Lew, Holly (IHS/HQ)</dc:creator>
  <cp:lastModifiedBy>Petrulis, Abigail (IHS/OKC/HAS)</cp:lastModifiedBy>
  <cp:revision>22</cp:revision>
  <dcterms:created xsi:type="dcterms:W3CDTF">2024-08-07T00:28:35Z</dcterms:created>
  <dcterms:modified xsi:type="dcterms:W3CDTF">2024-08-15T18:50:33Z</dcterms:modified>
</cp:coreProperties>
</file>