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040" r:id="rId2"/>
    <p:sldMasterId id="2147484059" r:id="rId3"/>
  </p:sldMasterIdLst>
  <p:notesMasterIdLst>
    <p:notesMasterId r:id="rId53"/>
  </p:notesMasterIdLst>
  <p:sldIdLst>
    <p:sldId id="257" r:id="rId4"/>
    <p:sldId id="652" r:id="rId5"/>
    <p:sldId id="637" r:id="rId6"/>
    <p:sldId id="644" r:id="rId7"/>
    <p:sldId id="684" r:id="rId8"/>
    <p:sldId id="685" r:id="rId9"/>
    <p:sldId id="646" r:id="rId10"/>
    <p:sldId id="645" r:id="rId11"/>
    <p:sldId id="647" r:id="rId12"/>
    <p:sldId id="648" r:id="rId13"/>
    <p:sldId id="662" r:id="rId14"/>
    <p:sldId id="639" r:id="rId15"/>
    <p:sldId id="656" r:id="rId16"/>
    <p:sldId id="657" r:id="rId17"/>
    <p:sldId id="674" r:id="rId18"/>
    <p:sldId id="650" r:id="rId19"/>
    <p:sldId id="507" r:id="rId20"/>
    <p:sldId id="655" r:id="rId21"/>
    <p:sldId id="663" r:id="rId22"/>
    <p:sldId id="667" r:id="rId23"/>
    <p:sldId id="664" r:id="rId24"/>
    <p:sldId id="665" r:id="rId25"/>
    <p:sldId id="666" r:id="rId26"/>
    <p:sldId id="673" r:id="rId27"/>
    <p:sldId id="668" r:id="rId28"/>
    <p:sldId id="658" r:id="rId29"/>
    <p:sldId id="669" r:id="rId30"/>
    <p:sldId id="670" r:id="rId31"/>
    <p:sldId id="671" r:id="rId32"/>
    <p:sldId id="672" r:id="rId33"/>
    <p:sldId id="681" r:id="rId34"/>
    <p:sldId id="641" r:id="rId35"/>
    <p:sldId id="686" r:id="rId36"/>
    <p:sldId id="687" r:id="rId37"/>
    <p:sldId id="463" r:id="rId38"/>
    <p:sldId id="660" r:id="rId39"/>
    <p:sldId id="565" r:id="rId40"/>
    <p:sldId id="640" r:id="rId41"/>
    <p:sldId id="654" r:id="rId42"/>
    <p:sldId id="653" r:id="rId43"/>
    <p:sldId id="506" r:id="rId44"/>
    <p:sldId id="676" r:id="rId45"/>
    <p:sldId id="677" r:id="rId46"/>
    <p:sldId id="678" r:id="rId47"/>
    <p:sldId id="679" r:id="rId48"/>
    <p:sldId id="554" r:id="rId49"/>
    <p:sldId id="632" r:id="rId50"/>
    <p:sldId id="555" r:id="rId51"/>
    <p:sldId id="529"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9C75F3-70DE-4E45-98AF-FF68D59C4466}">
          <p14:sldIdLst>
            <p14:sldId id="257"/>
            <p14:sldId id="652"/>
            <p14:sldId id="637"/>
            <p14:sldId id="644"/>
            <p14:sldId id="684"/>
            <p14:sldId id="685"/>
            <p14:sldId id="646"/>
            <p14:sldId id="645"/>
            <p14:sldId id="647"/>
            <p14:sldId id="648"/>
            <p14:sldId id="662"/>
          </p14:sldIdLst>
        </p14:section>
        <p14:section name="Untitled Section" id="{F32F99BE-F3C9-4562-9655-A9DC7065AB25}">
          <p14:sldIdLst>
            <p14:sldId id="639"/>
            <p14:sldId id="656"/>
          </p14:sldIdLst>
        </p14:section>
        <p14:section name="Untitled Section" id="{4C1201AA-87A7-4D43-9383-DAEB6C9DBCF4}">
          <p14:sldIdLst>
            <p14:sldId id="657"/>
            <p14:sldId id="674"/>
            <p14:sldId id="650"/>
            <p14:sldId id="507"/>
            <p14:sldId id="655"/>
            <p14:sldId id="663"/>
            <p14:sldId id="667"/>
            <p14:sldId id="664"/>
            <p14:sldId id="665"/>
            <p14:sldId id="666"/>
            <p14:sldId id="673"/>
            <p14:sldId id="668"/>
            <p14:sldId id="658"/>
            <p14:sldId id="669"/>
            <p14:sldId id="670"/>
            <p14:sldId id="671"/>
            <p14:sldId id="672"/>
            <p14:sldId id="681"/>
            <p14:sldId id="641"/>
            <p14:sldId id="686"/>
            <p14:sldId id="687"/>
            <p14:sldId id="463"/>
            <p14:sldId id="660"/>
            <p14:sldId id="565"/>
            <p14:sldId id="640"/>
            <p14:sldId id="654"/>
            <p14:sldId id="653"/>
            <p14:sldId id="506"/>
            <p14:sldId id="676"/>
            <p14:sldId id="677"/>
            <p14:sldId id="678"/>
            <p14:sldId id="679"/>
            <p14:sldId id="554"/>
            <p14:sldId id="632"/>
            <p14:sldId id="555"/>
            <p14:sldId id="52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uilar, Pamela (IHS/HQ) [C]" initials="AP([" lastIdx="0" clrIdx="0">
    <p:extLst>
      <p:ext uri="{19B8F6BF-5375-455C-9EA6-DF929625EA0E}">
        <p15:presenceInfo xmlns:p15="http://schemas.microsoft.com/office/powerpoint/2012/main" userId="S-1-5-21-1547161642-606747145-682003330-8138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94826" autoAdjust="0"/>
  </p:normalViewPr>
  <p:slideViewPr>
    <p:cSldViewPr>
      <p:cViewPr varScale="1">
        <p:scale>
          <a:sx n="47" d="100"/>
          <a:sy n="47" d="100"/>
        </p:scale>
        <p:origin x="268" y="40"/>
      </p:cViewPr>
      <p:guideLst>
        <p:guide orient="horz" pos="2160"/>
        <p:guide pos="2880"/>
      </p:guideLst>
    </p:cSldViewPr>
  </p:slideViewPr>
  <p:outlineViewPr>
    <p:cViewPr>
      <p:scale>
        <a:sx n="33" d="100"/>
        <a:sy n="33" d="100"/>
      </p:scale>
      <p:origin x="0" y="-12976"/>
    </p:cViewPr>
  </p:outlineViewPr>
  <p:notesTextViewPr>
    <p:cViewPr>
      <p:scale>
        <a:sx n="1" d="1"/>
        <a:sy n="1" d="1"/>
      </p:scale>
      <p:origin x="0" y="0"/>
    </p:cViewPr>
  </p:notesTextViewPr>
  <p:notesViewPr>
    <p:cSldViewPr>
      <p:cViewPr varScale="1">
        <p:scale>
          <a:sx n="58" d="100"/>
          <a:sy n="58" d="100"/>
        </p:scale>
        <p:origin x="187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C9406-AA1B-443F-9FD7-ADA3A8A3B4D9}" type="datetimeFigureOut">
              <a:rPr lang="en-US" smtClean="0"/>
              <a:t>8/19/2024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49F0E4-313B-4EF2-9A4B-A55C84D4861D}" type="slidenum">
              <a:rPr lang="en-US" smtClean="0"/>
              <a:t>‹#›</a:t>
            </a:fld>
            <a:endParaRPr lang="en-US" dirty="0"/>
          </a:p>
        </p:txBody>
      </p:sp>
    </p:spTree>
    <p:extLst>
      <p:ext uri="{BB962C8B-B14F-4D97-AF65-F5344CB8AC3E}">
        <p14:creationId xmlns:p14="http://schemas.microsoft.com/office/powerpoint/2010/main" val="450051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51897B2E-1B32-4010-8F84-4F67AE801548}" type="slidenum">
              <a:rPr lang="en-US" sz="1200" smtClean="0">
                <a:solidFill>
                  <a:prstClr val="black"/>
                </a:solidFill>
                <a:latin typeface="Arial" charset="0"/>
              </a:rPr>
              <a:pPr eaLnBrk="1" hangingPunct="1">
                <a:defRPr/>
              </a:pPr>
              <a:t>1</a:t>
            </a:fld>
            <a:endParaRPr lang="en-US" sz="1200" dirty="0">
              <a:solidFill>
                <a:prstClr val="black"/>
              </a:solidFill>
              <a:latin typeface="Arial" charset="0"/>
            </a:endParaRPr>
          </a:p>
        </p:txBody>
      </p:sp>
      <p:sp>
        <p:nvSpPr>
          <p:cNvPr id="139267" name="Rectangle 2"/>
          <p:cNvSpPr>
            <a:spLocks noGrp="1" noRot="1" noChangeAspect="1" noChangeArrowheads="1" noTextEdit="1"/>
          </p:cNvSpPr>
          <p:nvPr>
            <p:ph type="sldImg"/>
          </p:nvPr>
        </p:nvSpPr>
        <p:spPr>
          <a:xfrm>
            <a:off x="1146175" y="687388"/>
            <a:ext cx="4565650" cy="3424237"/>
          </a:xfrm>
          <a:ln/>
        </p:spPr>
      </p:sp>
      <p:sp>
        <p:nvSpPr>
          <p:cNvPr id="139268" name="Rectangle 3"/>
          <p:cNvSpPr>
            <a:spLocks noGrp="1" noChangeArrowheads="1"/>
          </p:cNvSpPr>
          <p:nvPr>
            <p:ph type="body" idx="1"/>
          </p:nvPr>
        </p:nvSpPr>
        <p:spPr>
          <a:xfrm>
            <a:off x="714375" y="4743450"/>
            <a:ext cx="5743575" cy="3716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51469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not intended to be an all encompassing training for personal safety,</a:t>
            </a:r>
            <a:r>
              <a:rPr lang="en-US" baseline="0" dirty="0" smtClean="0"/>
              <a:t> but some basic principals of safety. ASK SOMEONE TO READ</a:t>
            </a:r>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16</a:t>
            </a:fld>
            <a:endParaRPr lang="en-US" dirty="0"/>
          </a:p>
        </p:txBody>
      </p:sp>
    </p:spTree>
    <p:extLst>
      <p:ext uri="{BB962C8B-B14F-4D97-AF65-F5344CB8AC3E}">
        <p14:creationId xmlns:p14="http://schemas.microsoft.com/office/powerpoint/2010/main" val="1553805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9F0E4-313B-4EF2-9A4B-A55C84D4861D}" type="slidenum">
              <a:rPr lang="en-US" smtClean="0"/>
              <a:t>17</a:t>
            </a:fld>
            <a:endParaRPr lang="en-US" dirty="0"/>
          </a:p>
        </p:txBody>
      </p:sp>
    </p:spTree>
    <p:extLst>
      <p:ext uri="{BB962C8B-B14F-4D97-AF65-F5344CB8AC3E}">
        <p14:creationId xmlns:p14="http://schemas.microsoft.com/office/powerpoint/2010/main" val="3989823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18</a:t>
            </a:fld>
            <a:endParaRPr lang="en-US" dirty="0"/>
          </a:p>
        </p:txBody>
      </p:sp>
    </p:spTree>
    <p:extLst>
      <p:ext uri="{BB962C8B-B14F-4D97-AF65-F5344CB8AC3E}">
        <p14:creationId xmlns:p14="http://schemas.microsoft.com/office/powerpoint/2010/main" val="686378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19</a:t>
            </a:fld>
            <a:endParaRPr lang="en-US" dirty="0"/>
          </a:p>
        </p:txBody>
      </p:sp>
    </p:spTree>
    <p:extLst>
      <p:ext uri="{BB962C8B-B14F-4D97-AF65-F5344CB8AC3E}">
        <p14:creationId xmlns:p14="http://schemas.microsoft.com/office/powerpoint/2010/main" val="290564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49F0E4-313B-4EF2-9A4B-A55C84D4861D}" type="slidenum">
              <a:rPr lang="en-US" smtClean="0"/>
              <a:t>20</a:t>
            </a:fld>
            <a:endParaRPr lang="en-US" dirty="0"/>
          </a:p>
        </p:txBody>
      </p:sp>
    </p:spTree>
    <p:extLst>
      <p:ext uri="{BB962C8B-B14F-4D97-AF65-F5344CB8AC3E}">
        <p14:creationId xmlns:p14="http://schemas.microsoft.com/office/powerpoint/2010/main" val="1235438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21</a:t>
            </a:fld>
            <a:endParaRPr lang="en-US" dirty="0"/>
          </a:p>
        </p:txBody>
      </p:sp>
    </p:spTree>
    <p:extLst>
      <p:ext uri="{BB962C8B-B14F-4D97-AF65-F5344CB8AC3E}">
        <p14:creationId xmlns:p14="http://schemas.microsoft.com/office/powerpoint/2010/main" val="4213242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22</a:t>
            </a:fld>
            <a:endParaRPr lang="en-US" dirty="0"/>
          </a:p>
        </p:txBody>
      </p:sp>
    </p:spTree>
    <p:extLst>
      <p:ext uri="{BB962C8B-B14F-4D97-AF65-F5344CB8AC3E}">
        <p14:creationId xmlns:p14="http://schemas.microsoft.com/office/powerpoint/2010/main" val="4104413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23</a:t>
            </a:fld>
            <a:endParaRPr lang="en-US" dirty="0"/>
          </a:p>
        </p:txBody>
      </p:sp>
    </p:spTree>
    <p:extLst>
      <p:ext uri="{BB962C8B-B14F-4D97-AF65-F5344CB8AC3E}">
        <p14:creationId xmlns:p14="http://schemas.microsoft.com/office/powerpoint/2010/main" val="2105098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Conducting interviews/surveys to identify individual or household risk factors for disease, such as environmental health home safety surveys, socio-economic issues, etc.</a:t>
            </a:r>
          </a:p>
          <a:p>
            <a:r>
              <a:rPr lang="en-US" sz="1200" b="0" i="0" u="none" strike="noStrike" kern="1200" baseline="0" dirty="0" smtClean="0">
                <a:solidFill>
                  <a:schemeClr val="tx1"/>
                </a:solidFill>
                <a:latin typeface="+mn-lt"/>
                <a:ea typeface="+mn-ea"/>
                <a:cs typeface="+mn-cs"/>
              </a:rPr>
              <a:t>• Discovering or locating a new patient. </a:t>
            </a:r>
          </a:p>
          <a:p>
            <a:r>
              <a:rPr lang="en-US" sz="1200" b="0" i="0" u="none" strike="noStrike" kern="1200" baseline="0" dirty="0" smtClean="0">
                <a:solidFill>
                  <a:schemeClr val="tx1"/>
                </a:solidFill>
                <a:latin typeface="+mn-lt"/>
                <a:ea typeface="+mn-ea"/>
                <a:cs typeface="+mn-cs"/>
              </a:rPr>
              <a:t>• Having a first visit with a patient. </a:t>
            </a:r>
          </a:p>
        </p:txBody>
      </p:sp>
      <p:sp>
        <p:nvSpPr>
          <p:cNvPr id="4" name="Slide Number Placeholder 3"/>
          <p:cNvSpPr>
            <a:spLocks noGrp="1"/>
          </p:cNvSpPr>
          <p:nvPr>
            <p:ph type="sldNum" sz="quarter" idx="10"/>
          </p:nvPr>
        </p:nvSpPr>
        <p:spPr/>
        <p:txBody>
          <a:bodyPr/>
          <a:lstStyle/>
          <a:p>
            <a:fld id="{3A49F0E4-313B-4EF2-9A4B-A55C84D4861D}" type="slidenum">
              <a:rPr lang="en-US" smtClean="0"/>
              <a:t>24</a:t>
            </a:fld>
            <a:endParaRPr lang="en-US" dirty="0"/>
          </a:p>
        </p:txBody>
      </p:sp>
    </p:spTree>
    <p:extLst>
      <p:ext uri="{BB962C8B-B14F-4D97-AF65-F5344CB8AC3E}">
        <p14:creationId xmlns:p14="http://schemas.microsoft.com/office/powerpoint/2010/main" val="1949440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Establishing the responsibilities of each person involved in the patient’s care. </a:t>
            </a:r>
          </a:p>
          <a:p>
            <a:r>
              <a:rPr lang="en-US" sz="1200" b="0" i="0" u="none" strike="noStrike" kern="1200" baseline="0" dirty="0" smtClean="0">
                <a:solidFill>
                  <a:schemeClr val="tx1"/>
                </a:solidFill>
                <a:latin typeface="+mn-lt"/>
                <a:ea typeface="+mn-ea"/>
                <a:cs typeface="+mn-cs"/>
              </a:rPr>
              <a:t>• Serving as a patient advocate by arranging appointments, filing complaints for the patient, helping the patient to fill out forms or applications, planning for follow- up services. For example, therapy and otherwise helping with medical assistance benefits (Medicare/Medicaid) applications, assisting the patient in obtaining basic needs of living healthy. </a:t>
            </a:r>
          </a:p>
          <a:p>
            <a:r>
              <a:rPr lang="en-US" sz="1200" b="0" i="0" u="none" strike="noStrike" kern="1200" baseline="0" dirty="0" smtClean="0">
                <a:solidFill>
                  <a:schemeClr val="tx1"/>
                </a:solidFill>
                <a:latin typeface="+mn-lt"/>
                <a:ea typeface="+mn-ea"/>
                <a:cs typeface="+mn-cs"/>
              </a:rPr>
              <a:t>• Arranging transportation by explaining bus schedules, or arranging for other means of transportation, except in cases of emergency transports (see Emergency Care). </a:t>
            </a:r>
          </a:p>
          <a:p>
            <a:r>
              <a:rPr lang="en-US" sz="1200" b="0" i="0" u="none" strike="noStrike" kern="1200" baseline="0" dirty="0" smtClean="0">
                <a:solidFill>
                  <a:schemeClr val="tx1"/>
                </a:solidFill>
                <a:latin typeface="+mn-lt"/>
                <a:ea typeface="+mn-ea"/>
                <a:cs typeface="+mn-cs"/>
              </a:rPr>
              <a:t>• Obtaining or working with documents such as patient demographic information, </a:t>
            </a:r>
          </a:p>
          <a:p>
            <a:r>
              <a:rPr lang="en-US" sz="1200" b="0" i="0" u="none" strike="noStrike" kern="1200" baseline="0" dirty="0" smtClean="0">
                <a:solidFill>
                  <a:schemeClr val="tx1"/>
                </a:solidFill>
                <a:latin typeface="+mn-lt"/>
                <a:ea typeface="+mn-ea"/>
                <a:cs typeface="+mn-cs"/>
              </a:rPr>
              <a:t>emergency contacts, list of medications, etc. that are related to managing the patient’s care. Arranging for traditional Tribal Ceremonial Services for a sick patient. </a:t>
            </a:r>
          </a:p>
          <a:p>
            <a:r>
              <a:rPr lang="en-US" sz="1200" b="0" i="0" u="none" strike="noStrike" kern="1200" baseline="0" dirty="0" smtClean="0">
                <a:solidFill>
                  <a:schemeClr val="tx1"/>
                </a:solidFill>
                <a:latin typeface="+mn-lt"/>
                <a:ea typeface="+mn-ea"/>
                <a:cs typeface="+mn-cs"/>
              </a:rPr>
              <a:t>• Checking the condition of crutches, wheelchairs, eyeglasses, hearing aids, and other health equipment to ensure that they are properly working. </a:t>
            </a:r>
          </a:p>
          <a:p>
            <a:r>
              <a:rPr lang="en-US" sz="1200" b="0" i="0" u="none" strike="noStrike" kern="1200" baseline="0" dirty="0" smtClean="0">
                <a:solidFill>
                  <a:schemeClr val="tx1"/>
                </a:solidFill>
                <a:latin typeface="+mn-lt"/>
                <a:ea typeface="+mn-ea"/>
                <a:cs typeface="+mn-cs"/>
              </a:rPr>
              <a:t>• Documenting referrals received or made by the CHR.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49F0E4-313B-4EF2-9A4B-A55C84D4861D}" type="slidenum">
              <a:rPr lang="en-US" smtClean="0"/>
              <a:t>25</a:t>
            </a:fld>
            <a:endParaRPr lang="en-US" dirty="0"/>
          </a:p>
        </p:txBody>
      </p:sp>
    </p:spTree>
    <p:extLst>
      <p:ext uri="{BB962C8B-B14F-4D97-AF65-F5344CB8AC3E}">
        <p14:creationId xmlns:p14="http://schemas.microsoft.com/office/powerpoint/2010/main" val="1794306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2</a:t>
            </a:fld>
            <a:endParaRPr lang="en-US" dirty="0"/>
          </a:p>
        </p:txBody>
      </p:sp>
    </p:spTree>
    <p:extLst>
      <p:ext uri="{BB962C8B-B14F-4D97-AF65-F5344CB8AC3E}">
        <p14:creationId xmlns:p14="http://schemas.microsoft.com/office/powerpoint/2010/main" val="568634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26</a:t>
            </a:fld>
            <a:endParaRPr lang="en-US" dirty="0"/>
          </a:p>
        </p:txBody>
      </p:sp>
    </p:spTree>
    <p:extLst>
      <p:ext uri="{BB962C8B-B14F-4D97-AF65-F5344CB8AC3E}">
        <p14:creationId xmlns:p14="http://schemas.microsoft.com/office/powerpoint/2010/main" val="1415012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49F0E4-313B-4EF2-9A4B-A55C84D4861D}" type="slidenum">
              <a:rPr lang="en-US" smtClean="0"/>
              <a:t>27</a:t>
            </a:fld>
            <a:endParaRPr lang="en-US" dirty="0"/>
          </a:p>
        </p:txBody>
      </p:sp>
    </p:spTree>
    <p:extLst>
      <p:ext uri="{BB962C8B-B14F-4D97-AF65-F5344CB8AC3E}">
        <p14:creationId xmlns:p14="http://schemas.microsoft.com/office/powerpoint/2010/main" val="398581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49F0E4-313B-4EF2-9A4B-A55C84D4861D}" type="slidenum">
              <a:rPr lang="en-US" smtClean="0"/>
              <a:t>28</a:t>
            </a:fld>
            <a:endParaRPr lang="en-US" dirty="0"/>
          </a:p>
        </p:txBody>
      </p:sp>
    </p:spTree>
    <p:extLst>
      <p:ext uri="{BB962C8B-B14F-4D97-AF65-F5344CB8AC3E}">
        <p14:creationId xmlns:p14="http://schemas.microsoft.com/office/powerpoint/2010/main" val="4233601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49F0E4-313B-4EF2-9A4B-A55C84D4861D}" type="slidenum">
              <a:rPr lang="en-US" smtClean="0"/>
              <a:t>29</a:t>
            </a:fld>
            <a:endParaRPr lang="en-US" dirty="0"/>
          </a:p>
        </p:txBody>
      </p:sp>
    </p:spTree>
    <p:extLst>
      <p:ext uri="{BB962C8B-B14F-4D97-AF65-F5344CB8AC3E}">
        <p14:creationId xmlns:p14="http://schemas.microsoft.com/office/powerpoint/2010/main" val="979800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30</a:t>
            </a:fld>
            <a:endParaRPr lang="en-US" dirty="0"/>
          </a:p>
        </p:txBody>
      </p:sp>
    </p:spTree>
    <p:extLst>
      <p:ext uri="{BB962C8B-B14F-4D97-AF65-F5344CB8AC3E}">
        <p14:creationId xmlns:p14="http://schemas.microsoft.com/office/powerpoint/2010/main" val="34091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Home visiting requires time management skills. Getting work done, meeting deadlines, and being productive 100% of the time is difficult for everyone. It’s even harder if you struggle with time management. Luckily, there are several ways you can improve your time management skills. </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228600" indent="-228600">
              <a:buAutoNum type="arabicPeriod"/>
            </a:pPr>
            <a:r>
              <a:rPr lang="en-US" sz="1200" b="0" i="0" kern="1200" dirty="0" smtClean="0">
                <a:solidFill>
                  <a:schemeClr val="tx1"/>
                </a:solidFill>
                <a:effectLst/>
                <a:latin typeface="+mn-lt"/>
                <a:ea typeface="+mn-ea"/>
                <a:cs typeface="+mn-cs"/>
              </a:rPr>
              <a:t>Set weekly goals</a:t>
            </a:r>
          </a:p>
          <a:p>
            <a:pPr marL="0" indent="0">
              <a:buNone/>
            </a:pPr>
            <a:r>
              <a:rPr lang="en-US" sz="1200" b="1" i="0" kern="1200" dirty="0" smtClean="0">
                <a:solidFill>
                  <a:schemeClr val="tx1"/>
                </a:solidFill>
                <a:effectLst/>
                <a:latin typeface="+mn-lt"/>
                <a:ea typeface="+mn-ea"/>
                <a:cs typeface="+mn-cs"/>
              </a:rPr>
              <a:t>Write down everything you would like to accomplish.</a:t>
            </a:r>
            <a:r>
              <a:rPr lang="en-US" sz="1200" b="0" i="0" kern="1200" dirty="0" smtClean="0">
                <a:solidFill>
                  <a:schemeClr val="tx1"/>
                </a:solidFill>
                <a:effectLst/>
                <a:latin typeface="+mn-lt"/>
                <a:ea typeface="+mn-ea"/>
                <a:cs typeface="+mn-cs"/>
              </a:rPr>
              <a:t> Review your list and prioritize what absolutely has to get done that week, such as a task with a looming deadline. Setting specific goals helps keep you motivated and will make you feel extra accomplished when you’ve achieved everything you set out to do. Create</a:t>
            </a:r>
            <a:r>
              <a:rPr lang="en-US" sz="1200" b="0" i="0" kern="1200" baseline="0" dirty="0" smtClean="0">
                <a:solidFill>
                  <a:schemeClr val="tx1"/>
                </a:solidFill>
                <a:effectLst/>
                <a:latin typeface="+mn-lt"/>
                <a:ea typeface="+mn-ea"/>
                <a:cs typeface="+mn-cs"/>
              </a:rPr>
              <a:t> a daily schedule to organize visits</a:t>
            </a:r>
          </a:p>
          <a:p>
            <a:pPr marL="0" indent="0">
              <a:buNone/>
            </a:pPr>
            <a:r>
              <a:rPr lang="en-US" sz="1200" b="0" i="0" kern="1200" baseline="0" dirty="0" smtClean="0">
                <a:solidFill>
                  <a:schemeClr val="tx1"/>
                </a:solidFill>
                <a:effectLst/>
                <a:latin typeface="+mn-lt"/>
                <a:ea typeface="+mn-ea"/>
                <a:cs typeface="+mn-cs"/>
              </a:rPr>
              <a:t>2. Create a schedule and Prioritize task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may not follow your schedule exactly, as life can sometimes surprise you with how long a task will take. Regardless, a schedule is a great guideline for keeping you on track to reach your weekly goals.</a:t>
            </a:r>
          </a:p>
          <a:p>
            <a:pPr marL="0" indent="0">
              <a:buNone/>
            </a:pPr>
            <a:r>
              <a:rPr lang="en-US" sz="1200" b="0" i="0" kern="1200" baseline="0" dirty="0" smtClean="0">
                <a:solidFill>
                  <a:schemeClr val="tx1"/>
                </a:solidFill>
                <a:effectLst/>
                <a:latin typeface="+mn-lt"/>
                <a:ea typeface="+mn-ea"/>
                <a:cs typeface="+mn-cs"/>
              </a:rPr>
              <a:t>3. Focus on one task at a time</a:t>
            </a:r>
          </a:p>
          <a:p>
            <a:pPr marL="0" indent="0">
              <a:buNone/>
            </a:pPr>
            <a:r>
              <a:rPr lang="en-US" sz="1200" b="1" i="0" kern="1200" dirty="0" smtClean="0">
                <a:solidFill>
                  <a:schemeClr val="tx1"/>
                </a:solidFill>
                <a:effectLst/>
                <a:latin typeface="+mn-lt"/>
                <a:ea typeface="+mn-ea"/>
                <a:cs typeface="+mn-cs"/>
              </a:rPr>
              <a:t>It’s hard to get things done when you’re doing too many things at once.</a:t>
            </a:r>
            <a:r>
              <a:rPr lang="en-US" sz="1200" b="0" i="0" kern="1200" dirty="0" smtClean="0">
                <a:solidFill>
                  <a:schemeClr val="tx1"/>
                </a:solidFill>
                <a:effectLst/>
                <a:latin typeface="+mn-lt"/>
                <a:ea typeface="+mn-ea"/>
                <a:cs typeface="+mn-cs"/>
              </a:rPr>
              <a:t> As you cross things off your to-do list, keep your mind focused on the task at hand. Shut out thoughts about your other responsibilities, and avoid going back and forth between unrelated duties. It’s much more efficient to tackle one responsibility at a</a:t>
            </a:r>
            <a:r>
              <a:rPr lang="en-US" sz="1200" b="0" i="0" kern="1200" baseline="0" dirty="0" smtClean="0">
                <a:solidFill>
                  <a:schemeClr val="tx1"/>
                </a:solidFill>
                <a:effectLst/>
                <a:latin typeface="+mn-lt"/>
                <a:ea typeface="+mn-ea"/>
                <a:cs typeface="+mn-cs"/>
              </a:rPr>
              <a:t> time</a:t>
            </a:r>
            <a:endParaRPr lang="en-US" dirty="0" smtClean="0"/>
          </a:p>
          <a:p>
            <a:pPr marL="0" indent="0">
              <a:buNone/>
            </a:pPr>
            <a:r>
              <a:rPr lang="en-US" dirty="0" smtClean="0"/>
              <a:t>4. Review your schedule</a:t>
            </a:r>
            <a:r>
              <a:rPr lang="en-US" baseline="0" dirty="0" smtClean="0"/>
              <a:t> </a:t>
            </a:r>
            <a:r>
              <a:rPr lang="en-US" dirty="0" smtClean="0"/>
              <a:t>at end of day</a:t>
            </a:r>
          </a:p>
          <a:p>
            <a:pPr marL="0" indent="0">
              <a:buNone/>
            </a:pPr>
            <a:r>
              <a:rPr lang="en-US" sz="1200" b="1" i="0" kern="1200" dirty="0" smtClean="0">
                <a:solidFill>
                  <a:schemeClr val="tx1"/>
                </a:solidFill>
                <a:effectLst/>
                <a:latin typeface="+mn-lt"/>
                <a:ea typeface="+mn-ea"/>
                <a:cs typeface="+mn-cs"/>
              </a:rPr>
              <a:t>take note of what you completed as well as what still needs to get done.</a:t>
            </a:r>
            <a:r>
              <a:rPr lang="en-US" sz="1200" b="0" i="0" kern="1200" dirty="0" smtClean="0">
                <a:solidFill>
                  <a:schemeClr val="tx1"/>
                </a:solidFill>
                <a:effectLst/>
                <a:latin typeface="+mn-lt"/>
                <a:ea typeface="+mn-ea"/>
                <a:cs typeface="+mn-cs"/>
              </a:rPr>
              <a:t> Cross off the tasks you finished and make a new to-do list for the next day, starting with what you didn’t accomplish. Making time for this extra step each night helps you celebrate what you achieved while keeping your goals for the next day in mind. It can also help you get a better idea of what tasks take the most time. </a:t>
            </a:r>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31</a:t>
            </a:fld>
            <a:endParaRPr lang="en-US" dirty="0"/>
          </a:p>
        </p:txBody>
      </p:sp>
    </p:spTree>
    <p:extLst>
      <p:ext uri="{BB962C8B-B14F-4D97-AF65-F5344CB8AC3E}">
        <p14:creationId xmlns:p14="http://schemas.microsoft.com/office/powerpoint/2010/main" val="916887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32</a:t>
            </a:fld>
            <a:endParaRPr lang="en-US" dirty="0"/>
          </a:p>
        </p:txBody>
      </p:sp>
    </p:spTree>
    <p:extLst>
      <p:ext uri="{BB962C8B-B14F-4D97-AF65-F5344CB8AC3E}">
        <p14:creationId xmlns:p14="http://schemas.microsoft.com/office/powerpoint/2010/main" val="2716815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F0E4-313B-4EF2-9A4B-A55C84D48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2612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9F0E4-313B-4EF2-9A4B-A55C84D4861D}" type="slidenum">
              <a:rPr lang="en-US" smtClean="0"/>
              <a:t>35</a:t>
            </a:fld>
            <a:endParaRPr lang="en-US" dirty="0"/>
          </a:p>
        </p:txBody>
      </p:sp>
    </p:spTree>
    <p:extLst>
      <p:ext uri="{BB962C8B-B14F-4D97-AF65-F5344CB8AC3E}">
        <p14:creationId xmlns:p14="http://schemas.microsoft.com/office/powerpoint/2010/main" val="980313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36</a:t>
            </a:fld>
            <a:endParaRPr lang="en-US" dirty="0"/>
          </a:p>
        </p:txBody>
      </p:sp>
    </p:spTree>
    <p:extLst>
      <p:ext uri="{BB962C8B-B14F-4D97-AF65-F5344CB8AC3E}">
        <p14:creationId xmlns:p14="http://schemas.microsoft.com/office/powerpoint/2010/main" val="684164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457200"/>
            <a:endParaRPr lang="en-US" dirty="0">
              <a:solidFill>
                <a:prstClr val="white"/>
              </a:solidFill>
              <a:latin typeface="Calisto MT" panose="02040603050505030304"/>
            </a:endParaRPr>
          </a:p>
        </p:txBody>
      </p:sp>
      <p:sp>
        <p:nvSpPr>
          <p:cNvPr id="4" name="Slide Number Placeholder 3"/>
          <p:cNvSpPr>
            <a:spLocks noGrp="1"/>
          </p:cNvSpPr>
          <p:nvPr>
            <p:ph type="sldNum" sz="quarter" idx="10"/>
          </p:nvPr>
        </p:nvSpPr>
        <p:spPr/>
        <p:txBody>
          <a:bodyPr/>
          <a:lstStyle/>
          <a:p>
            <a:fld id="{3A49F0E4-313B-4EF2-9A4B-A55C84D4861D}" type="slidenum">
              <a:rPr lang="en-US" smtClean="0"/>
              <a:t>3</a:t>
            </a:fld>
            <a:endParaRPr lang="en-US" dirty="0"/>
          </a:p>
        </p:txBody>
      </p:sp>
    </p:spTree>
    <p:extLst>
      <p:ext uri="{BB962C8B-B14F-4D97-AF65-F5344CB8AC3E}">
        <p14:creationId xmlns:p14="http://schemas.microsoft.com/office/powerpoint/2010/main" val="3943610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37</a:t>
            </a:fld>
            <a:endParaRPr lang="en-US" dirty="0"/>
          </a:p>
        </p:txBody>
      </p:sp>
    </p:spTree>
    <p:extLst>
      <p:ext uri="{BB962C8B-B14F-4D97-AF65-F5344CB8AC3E}">
        <p14:creationId xmlns:p14="http://schemas.microsoft.com/office/powerpoint/2010/main" val="2937717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38</a:t>
            </a:fld>
            <a:endParaRPr lang="en-US" dirty="0"/>
          </a:p>
        </p:txBody>
      </p:sp>
    </p:spTree>
    <p:extLst>
      <p:ext uri="{BB962C8B-B14F-4D97-AF65-F5344CB8AC3E}">
        <p14:creationId xmlns:p14="http://schemas.microsoft.com/office/powerpoint/2010/main" val="729842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39</a:t>
            </a:fld>
            <a:endParaRPr lang="en-US" dirty="0"/>
          </a:p>
        </p:txBody>
      </p:sp>
    </p:spTree>
    <p:extLst>
      <p:ext uri="{BB962C8B-B14F-4D97-AF65-F5344CB8AC3E}">
        <p14:creationId xmlns:p14="http://schemas.microsoft.com/office/powerpoint/2010/main" val="588085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40</a:t>
            </a:fld>
            <a:endParaRPr lang="en-US" dirty="0"/>
          </a:p>
        </p:txBody>
      </p:sp>
    </p:spTree>
    <p:extLst>
      <p:ext uri="{BB962C8B-B14F-4D97-AF65-F5344CB8AC3E}">
        <p14:creationId xmlns:p14="http://schemas.microsoft.com/office/powerpoint/2010/main" val="4009095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41</a:t>
            </a:fld>
            <a:endParaRPr lang="en-US" dirty="0"/>
          </a:p>
        </p:txBody>
      </p:sp>
    </p:spTree>
    <p:extLst>
      <p:ext uri="{BB962C8B-B14F-4D97-AF65-F5344CB8AC3E}">
        <p14:creationId xmlns:p14="http://schemas.microsoft.com/office/powerpoint/2010/main" val="2448576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42</a:t>
            </a:fld>
            <a:endParaRPr lang="en-US" dirty="0"/>
          </a:p>
        </p:txBody>
      </p:sp>
    </p:spTree>
    <p:extLst>
      <p:ext uri="{BB962C8B-B14F-4D97-AF65-F5344CB8AC3E}">
        <p14:creationId xmlns:p14="http://schemas.microsoft.com/office/powerpoint/2010/main" val="2310095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46</a:t>
            </a:fld>
            <a:endParaRPr lang="en-US" dirty="0"/>
          </a:p>
        </p:txBody>
      </p:sp>
    </p:spTree>
    <p:extLst>
      <p:ext uri="{BB962C8B-B14F-4D97-AF65-F5344CB8AC3E}">
        <p14:creationId xmlns:p14="http://schemas.microsoft.com/office/powerpoint/2010/main" val="11816096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47</a:t>
            </a:fld>
            <a:endParaRPr lang="en-US" dirty="0"/>
          </a:p>
        </p:txBody>
      </p:sp>
    </p:spTree>
    <p:extLst>
      <p:ext uri="{BB962C8B-B14F-4D97-AF65-F5344CB8AC3E}">
        <p14:creationId xmlns:p14="http://schemas.microsoft.com/office/powerpoint/2010/main" val="2258454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49</a:t>
            </a:fld>
            <a:endParaRPr lang="en-US" dirty="0"/>
          </a:p>
        </p:txBody>
      </p:sp>
    </p:spTree>
    <p:extLst>
      <p:ext uri="{BB962C8B-B14F-4D97-AF65-F5344CB8AC3E}">
        <p14:creationId xmlns:p14="http://schemas.microsoft.com/office/powerpoint/2010/main" val="915502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F0E4-313B-4EF2-9A4B-A55C84D48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5228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7</a:t>
            </a:fld>
            <a:endParaRPr lang="en-US" dirty="0"/>
          </a:p>
        </p:txBody>
      </p:sp>
    </p:spTree>
    <p:extLst>
      <p:ext uri="{BB962C8B-B14F-4D97-AF65-F5344CB8AC3E}">
        <p14:creationId xmlns:p14="http://schemas.microsoft.com/office/powerpoint/2010/main" val="41848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9</a:t>
            </a:fld>
            <a:endParaRPr lang="en-US" dirty="0"/>
          </a:p>
        </p:txBody>
      </p:sp>
    </p:spTree>
    <p:extLst>
      <p:ext uri="{BB962C8B-B14F-4D97-AF65-F5344CB8AC3E}">
        <p14:creationId xmlns:p14="http://schemas.microsoft.com/office/powerpoint/2010/main" val="214309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11</a:t>
            </a:fld>
            <a:endParaRPr lang="en-US" dirty="0"/>
          </a:p>
        </p:txBody>
      </p:sp>
    </p:spTree>
    <p:extLst>
      <p:ext uri="{BB962C8B-B14F-4D97-AF65-F5344CB8AC3E}">
        <p14:creationId xmlns:p14="http://schemas.microsoft.com/office/powerpoint/2010/main" val="3398154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14</a:t>
            </a:fld>
            <a:endParaRPr lang="en-US" dirty="0"/>
          </a:p>
        </p:txBody>
      </p:sp>
    </p:spTree>
    <p:extLst>
      <p:ext uri="{BB962C8B-B14F-4D97-AF65-F5344CB8AC3E}">
        <p14:creationId xmlns:p14="http://schemas.microsoft.com/office/powerpoint/2010/main" val="3158498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9F0E4-313B-4EF2-9A4B-A55C84D4861D}" type="slidenum">
              <a:rPr lang="en-US" smtClean="0"/>
              <a:t>15</a:t>
            </a:fld>
            <a:endParaRPr lang="en-US" dirty="0"/>
          </a:p>
        </p:txBody>
      </p:sp>
    </p:spTree>
    <p:extLst>
      <p:ext uri="{BB962C8B-B14F-4D97-AF65-F5344CB8AC3E}">
        <p14:creationId xmlns:p14="http://schemas.microsoft.com/office/powerpoint/2010/main" val="1021677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amma/>
                <a:shade val="46275"/>
                <a:invGamma/>
              </a:schemeClr>
            </a:gs>
            <a:gs pos="5000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fontAlgn="base">
              <a:spcBef>
                <a:spcPct val="0"/>
              </a:spcBef>
              <a:spcAft>
                <a:spcPct val="0"/>
              </a:spcAft>
              <a:defRPr/>
            </a:pPr>
            <a:endParaRPr kumimoji="1" lang="en-US" sz="2400" dirty="0">
              <a:solidFill>
                <a:srgbClr val="FFFFFF"/>
              </a:solidFill>
              <a:latin typeface="Times New Roman" pitchFamily="18" charset="0"/>
              <a:cs typeface="Arial"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fontAlgn="base">
              <a:spcBef>
                <a:spcPct val="0"/>
              </a:spcBef>
              <a:spcAft>
                <a:spcPct val="0"/>
              </a:spcAft>
              <a:defRPr/>
            </a:pPr>
            <a:endParaRPr kumimoji="1" lang="en-US" sz="2400" dirty="0">
              <a:solidFill>
                <a:srgbClr val="FFFFFF"/>
              </a:solidFill>
              <a:latin typeface="Times New Roman" pitchFamily="18" charset="0"/>
              <a:cs typeface="Arial"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kumimoji="1" lang="en-US" sz="2400" dirty="0">
              <a:solidFill>
                <a:srgbClr val="FFFFFF"/>
              </a:solidFill>
              <a:latin typeface="Times New Roman" pitchFamily="18" charset="0"/>
              <a:cs typeface="Arial" charset="0"/>
            </a:endParaRPr>
          </a:p>
        </p:txBody>
      </p:sp>
      <p:sp>
        <p:nvSpPr>
          <p:cNvPr id="26628"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26629"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dirty="0">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dirty="0">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0B86B864-5ECA-4B1E-BA01-7E3ACFC4B13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90941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25544F9-6CAD-4003-938D-0470E51C08D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5839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F76D57B-EC00-460D-BC8B-995DC598952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42766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84E956B-49FE-44B6-9017-D4108E04DED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04921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5109661-33F2-461A-9C99-A8142063D98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76361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5CF6E496-BC0D-4699-BCC4-7E56BF87833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494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E9AA4007-9FF7-41F4-A2D6-8FCB5273005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13574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67A931FE-E8FE-4E18-AD41-6863EB3EB3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10574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43B96B6-282A-4C68-B3C8-C1C80EA72D2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21331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9AC24AB8-6873-4698-9190-3C8C866EC05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97152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amma/>
                <a:shade val="46275"/>
                <a:invGamma/>
              </a:schemeClr>
            </a:gs>
            <a:gs pos="5000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fontAlgn="base">
              <a:spcBef>
                <a:spcPct val="0"/>
              </a:spcBef>
              <a:spcAft>
                <a:spcPct val="0"/>
              </a:spcAft>
              <a:defRPr/>
            </a:pPr>
            <a:endParaRPr kumimoji="1" lang="en-US" sz="2400" dirty="0">
              <a:solidFill>
                <a:srgbClr val="FFFFFF"/>
              </a:solidFill>
              <a:latin typeface="Times New Roman" pitchFamily="18" charset="0"/>
              <a:cs typeface="Arial"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fontAlgn="base">
              <a:spcBef>
                <a:spcPct val="0"/>
              </a:spcBef>
              <a:spcAft>
                <a:spcPct val="0"/>
              </a:spcAft>
              <a:defRPr/>
            </a:pPr>
            <a:endParaRPr kumimoji="1" lang="en-US" sz="2400" dirty="0">
              <a:solidFill>
                <a:srgbClr val="FFFFFF"/>
              </a:solidFill>
              <a:latin typeface="Times New Roman" pitchFamily="18" charset="0"/>
              <a:cs typeface="Arial"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kumimoji="1" lang="en-US" sz="2400" dirty="0">
              <a:solidFill>
                <a:srgbClr val="FFFFFF"/>
              </a:solidFill>
              <a:latin typeface="Times New Roman" pitchFamily="18" charset="0"/>
              <a:cs typeface="Arial" charset="0"/>
            </a:endParaRPr>
          </a:p>
        </p:txBody>
      </p:sp>
      <p:sp>
        <p:nvSpPr>
          <p:cNvPr id="26628"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26629"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dirty="0">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dirty="0">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03047113-0ED0-4505-87AA-BA7D067947A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4872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0E45C4E-0577-4AF9-80F0-D225A8609A9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54882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704D9D1-BC79-4DE5-85F0-B53867D9687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77574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19D6E96-AD93-4862-A4E6-B1251C91A3B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10767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094794A-05FD-4BBE-8B2B-1AA178DE3C7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13340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98362B4C-359C-48D0-BBA0-294E684A022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86659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665F442-7C6D-4E3E-A2F1-019203FDBDD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66396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7C87E70-96D7-4923-8F1E-F3CC2336897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0133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27B22FB-BFF7-4D6D-BC3B-9BFB65A01F6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39737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AA3D5C6-C642-4E5E-8078-ACC24D222C5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97828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B2F3540-EB3C-4447-9F35-DEA7825C9D4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81003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0F8DF0A-DC58-498F-BF22-5F64B646D49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72032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FC240D1-32F1-45A9-AC79-EF32FB8B29D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53590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8269AB1-6000-4740-865A-E2C524698B7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52268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9FD8061-67B0-4337-A99C-BD137472C17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0153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AB56B81F-32B3-4519-AEE6-A181FB4E8EC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27939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011EA08C-D7BE-4657-B072-4AC99C4FC6F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384455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5265D44B-E1AA-4A26-92E6-E7FF3DFBC9A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342497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9F7188A-EDA2-451F-B817-AEC1403CFB2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48351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304B1702-BC78-478E-9FB7-C47D46CF7B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833031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rgbClr val="002F5E"/>
            </a:gs>
            <a:gs pos="5000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fontAlgn="base">
              <a:spcBef>
                <a:spcPct val="0"/>
              </a:spcBef>
              <a:spcAft>
                <a:spcPct val="0"/>
              </a:spcAft>
              <a:defRPr/>
            </a:pPr>
            <a:endParaRPr kumimoji="1" lang="en-US" sz="2400" dirty="0">
              <a:solidFill>
                <a:srgbClr val="FFFFFF"/>
              </a:solidFill>
              <a:latin typeface="Times New Roman" pitchFamily="18"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fontAlgn="base">
              <a:spcBef>
                <a:spcPct val="0"/>
              </a:spcBef>
              <a:spcAft>
                <a:spcPct val="0"/>
              </a:spcAft>
              <a:defRPr/>
            </a:pPr>
            <a:endParaRPr kumimoji="1" lang="en-US" sz="2400" dirty="0">
              <a:solidFill>
                <a:srgbClr val="FFFFFF"/>
              </a:solidFill>
              <a:latin typeface="Times New Roman" pitchFamily="18"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endParaRPr kumimoji="1" lang="en-US" altLang="en-US" dirty="0">
              <a:solidFill>
                <a:srgbClr val="FFFFFF"/>
              </a:solidFill>
            </a:endParaRPr>
          </a:p>
        </p:txBody>
      </p:sp>
      <p:sp>
        <p:nvSpPr>
          <p:cNvPr id="26628"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26629"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dirty="0">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dirty="0">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B8AFC164-4E18-4BBA-BEA8-8326FC9005D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3257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EECA9D6B-7C73-46A1-86DE-29277BAE08C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3074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827C1D6-AE99-47B2-BF08-3FF6CC824DD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64968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CD5B627-0AF3-448C-8B24-CE0578528E7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4115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CD4F752-4418-465F-92F1-5EA0304C8BF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42561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FF78A6A-175E-48FC-A8EB-BA09C422DDB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68627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B8598873-FEFF-4331-A776-E2C335167AB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3708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85F0529-D931-4B59-94AC-1DD80A25ED8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29191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FB69-4B9F-48EF-9575-2B89D468DBC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25604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BD9453F-5BDE-4A6C-A7DA-6F1F3719A2C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040677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8F0BC4F-C454-4A55-BBF9-2BCC7ACEE2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8525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C0A0BD6-AAF1-4884-A855-0EB098DC7A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509844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F43E04D-6C8C-46D5-9576-CBDC0AEEDA1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73438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0528599-757E-471E-98F0-E5D73F2072A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64774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25E6C6E-7DA9-41B4-8B21-A0146FC3560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727043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473B8B8D-4021-4369-9C6E-DD36B92BDA9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76645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FD29300-0752-4518-9577-C75A0BB6080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575782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8C162581-290B-4EDD-BD96-386A4DDE67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37725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89389D4-02F9-491C-AE42-FFB8B1896E3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14779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802636A9-27B2-4246-9BC4-71ED2CCCB8D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05487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0278DCF5-3257-4787-836B-72AA8227D14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3367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0C8EC85B-3CDB-496C-A7B3-8C6A822B27C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4757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BDA0AF0-4CDC-4E55-A060-942A8E3A1C6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574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F7471C5-CC4B-49E6-9815-61812B4D7D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87156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fontAlgn="base">
              <a:spcBef>
                <a:spcPct val="0"/>
              </a:spcBef>
              <a:spcAft>
                <a:spcPct val="0"/>
              </a:spcAft>
              <a:defRPr/>
            </a:pPr>
            <a:endParaRPr kumimoji="1" lang="en-US" sz="2400" dirty="0">
              <a:solidFill>
                <a:srgbClr val="FFFFFF"/>
              </a:solidFill>
              <a:latin typeface="Times New Roman" pitchFamily="18" charset="0"/>
              <a:cs typeface="Arial" charset="0"/>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kumimoji="1" lang="en-US" sz="2400" dirty="0">
              <a:solidFill>
                <a:srgbClr val="FFFFFF"/>
              </a:solidFill>
              <a:latin typeface="Times New Roman" pitchFamily="18" charset="0"/>
              <a:cs typeface="Arial" charset="0"/>
            </a:endParaRPr>
          </a:p>
        </p:txBody>
      </p:sp>
      <p:sp>
        <p:nvSpPr>
          <p:cNvPr id="25604"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fontAlgn="base">
              <a:spcBef>
                <a:spcPct val="0"/>
              </a:spcBef>
              <a:spcAft>
                <a:spcPct val="0"/>
              </a:spcAft>
              <a:defRPr/>
            </a:pPr>
            <a:endParaRPr kumimoji="1" lang="en-US" sz="2400" dirty="0">
              <a:solidFill>
                <a:srgbClr val="FFFFFF"/>
              </a:solidFill>
              <a:latin typeface="Times New Roman" pitchFamily="18" charset="0"/>
              <a:cs typeface="Arial" charset="0"/>
            </a:endParaRPr>
          </a:p>
        </p:txBody>
      </p:sp>
      <p:sp>
        <p:nvSpPr>
          <p:cNvPr id="25605"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fontAlgn="base">
              <a:spcBef>
                <a:spcPct val="0"/>
              </a:spcBef>
              <a:spcAft>
                <a:spcPct val="0"/>
              </a:spcAft>
              <a:defRPr/>
            </a:pPr>
            <a:endParaRPr kumimoji="1" lang="en-US" sz="2400" dirty="0">
              <a:solidFill>
                <a:srgbClr val="FFFFFF"/>
              </a:solidFill>
              <a:latin typeface="Times New Roman" pitchFamily="18" charset="0"/>
              <a:cs typeface="Arial" charset="0"/>
            </a:endParaRPr>
          </a:p>
        </p:txBody>
      </p:sp>
      <p:sp>
        <p:nvSpPr>
          <p:cNvPr id="25606"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8"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cs typeface="+mn-cs"/>
              </a:defRPr>
            </a:lvl1pPr>
          </a:lstStyle>
          <a:p>
            <a:pPr fontAlgn="base">
              <a:spcBef>
                <a:spcPct val="0"/>
              </a:spcBef>
              <a:spcAft>
                <a:spcPct val="0"/>
              </a:spcAft>
              <a:defRPr/>
            </a:pPr>
            <a:endParaRPr lang="en-US" dirty="0">
              <a:solidFill>
                <a:srgbClr val="FFFFFF"/>
              </a:solidFill>
              <a:latin typeface="Times New Roman" pitchFamily="18" charset="0"/>
            </a:endParaRPr>
          </a:p>
        </p:txBody>
      </p:sp>
      <p:sp>
        <p:nvSpPr>
          <p:cNvPr id="25609"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cs typeface="+mn-cs"/>
              </a:defRPr>
            </a:lvl1pPr>
          </a:lstStyle>
          <a:p>
            <a:pPr fontAlgn="base">
              <a:spcBef>
                <a:spcPct val="0"/>
              </a:spcBef>
              <a:spcAft>
                <a:spcPct val="0"/>
              </a:spcAft>
              <a:defRPr/>
            </a:pPr>
            <a:endParaRPr lang="en-US" dirty="0">
              <a:solidFill>
                <a:srgbClr val="FFFFFF"/>
              </a:solidFill>
              <a:latin typeface="Times New Roman" pitchFamily="18" charset="0"/>
            </a:endParaRPr>
          </a:p>
        </p:txBody>
      </p:sp>
      <p:sp>
        <p:nvSpPr>
          <p:cNvPr id="25610"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cs typeface="+mn-cs"/>
              </a:defRPr>
            </a:lvl1pPr>
          </a:lstStyle>
          <a:p>
            <a:pPr fontAlgn="base">
              <a:spcBef>
                <a:spcPct val="0"/>
              </a:spcBef>
              <a:spcAft>
                <a:spcPct val="0"/>
              </a:spcAft>
              <a:defRPr/>
            </a:pPr>
            <a:fld id="{D2382B7D-D320-422F-9F59-23C9F87AE5A1}" type="slidenum">
              <a:rPr lang="en-US">
                <a:solidFill>
                  <a:srgbClr val="FFFFFF"/>
                </a:solidFill>
                <a:latin typeface="Times New Roman" pitchFamily="18" charset="0"/>
              </a:rPr>
              <a:pPr fontAlgn="base">
                <a:spcBef>
                  <a:spcPct val="0"/>
                </a:spcBef>
                <a:spcAft>
                  <a:spcPct val="0"/>
                </a:spcAft>
                <a:defRPr/>
              </a:pPr>
              <a:t>‹#›</a:t>
            </a:fld>
            <a:endParaRPr lang="en-US" dirty="0">
              <a:solidFill>
                <a:srgbClr val="FFFFFF"/>
              </a:solidFill>
              <a:latin typeface="Times New Roman" pitchFamily="18" charset="0"/>
            </a:endParaRPr>
          </a:p>
        </p:txBody>
      </p:sp>
    </p:spTree>
    <p:extLst>
      <p:ext uri="{BB962C8B-B14F-4D97-AF65-F5344CB8AC3E}">
        <p14:creationId xmlns:p14="http://schemas.microsoft.com/office/powerpoint/2010/main" val="226064384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fontAlgn="base">
              <a:spcBef>
                <a:spcPct val="0"/>
              </a:spcBef>
              <a:spcAft>
                <a:spcPct val="0"/>
              </a:spcAft>
              <a:defRPr/>
            </a:pPr>
            <a:endParaRPr kumimoji="1" lang="en-US" sz="2400" dirty="0">
              <a:solidFill>
                <a:srgbClr val="FFFFFF"/>
              </a:solidFill>
              <a:latin typeface="Times New Roman" pitchFamily="18" charset="0"/>
              <a:cs typeface="Arial" charset="0"/>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kumimoji="1" lang="en-US" sz="2400" dirty="0">
              <a:solidFill>
                <a:srgbClr val="FFFFFF"/>
              </a:solidFill>
              <a:latin typeface="Times New Roman" pitchFamily="18" charset="0"/>
              <a:cs typeface="Arial" charset="0"/>
            </a:endParaRPr>
          </a:p>
        </p:txBody>
      </p:sp>
      <p:sp>
        <p:nvSpPr>
          <p:cNvPr id="25604"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fontAlgn="base">
              <a:spcBef>
                <a:spcPct val="0"/>
              </a:spcBef>
              <a:spcAft>
                <a:spcPct val="0"/>
              </a:spcAft>
              <a:defRPr/>
            </a:pPr>
            <a:endParaRPr kumimoji="1" lang="en-US" sz="2400" dirty="0">
              <a:solidFill>
                <a:srgbClr val="FFFFFF"/>
              </a:solidFill>
              <a:latin typeface="Times New Roman" pitchFamily="18" charset="0"/>
              <a:cs typeface="Arial" charset="0"/>
            </a:endParaRPr>
          </a:p>
        </p:txBody>
      </p:sp>
      <p:sp>
        <p:nvSpPr>
          <p:cNvPr id="25605"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fontAlgn="base">
              <a:spcBef>
                <a:spcPct val="0"/>
              </a:spcBef>
              <a:spcAft>
                <a:spcPct val="0"/>
              </a:spcAft>
              <a:defRPr/>
            </a:pPr>
            <a:endParaRPr kumimoji="1" lang="en-US" sz="2400" dirty="0">
              <a:solidFill>
                <a:srgbClr val="FFFFFF"/>
              </a:solidFill>
              <a:latin typeface="Times New Roman" pitchFamily="18" charset="0"/>
              <a:cs typeface="Arial" charset="0"/>
            </a:endParaRPr>
          </a:p>
        </p:txBody>
      </p:sp>
      <p:sp>
        <p:nvSpPr>
          <p:cNvPr id="25606"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8"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cs typeface="+mn-cs"/>
              </a:defRPr>
            </a:lvl1pPr>
          </a:lstStyle>
          <a:p>
            <a:pPr fontAlgn="base">
              <a:spcBef>
                <a:spcPct val="0"/>
              </a:spcBef>
              <a:spcAft>
                <a:spcPct val="0"/>
              </a:spcAft>
              <a:defRPr/>
            </a:pPr>
            <a:endParaRPr lang="en-US" dirty="0">
              <a:solidFill>
                <a:srgbClr val="FFFFFF"/>
              </a:solidFill>
              <a:latin typeface="Times New Roman" pitchFamily="18" charset="0"/>
            </a:endParaRPr>
          </a:p>
        </p:txBody>
      </p:sp>
      <p:sp>
        <p:nvSpPr>
          <p:cNvPr id="25609"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cs typeface="+mn-cs"/>
              </a:defRPr>
            </a:lvl1pPr>
          </a:lstStyle>
          <a:p>
            <a:pPr fontAlgn="base">
              <a:spcBef>
                <a:spcPct val="0"/>
              </a:spcBef>
              <a:spcAft>
                <a:spcPct val="0"/>
              </a:spcAft>
              <a:defRPr/>
            </a:pPr>
            <a:endParaRPr lang="en-US" dirty="0">
              <a:solidFill>
                <a:srgbClr val="FFFFFF"/>
              </a:solidFill>
              <a:latin typeface="Times New Roman" pitchFamily="18" charset="0"/>
            </a:endParaRPr>
          </a:p>
        </p:txBody>
      </p:sp>
      <p:sp>
        <p:nvSpPr>
          <p:cNvPr id="25610"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cs typeface="+mn-cs"/>
              </a:defRPr>
            </a:lvl1pPr>
          </a:lstStyle>
          <a:p>
            <a:pPr fontAlgn="base">
              <a:spcBef>
                <a:spcPct val="0"/>
              </a:spcBef>
              <a:spcAft>
                <a:spcPct val="0"/>
              </a:spcAft>
              <a:defRPr/>
            </a:pPr>
            <a:fld id="{6ACCB7B1-1863-4DC5-8FAE-1BC4E8818B86}" type="slidenum">
              <a:rPr lang="en-US">
                <a:solidFill>
                  <a:srgbClr val="FFFFFF"/>
                </a:solidFill>
                <a:latin typeface="Times New Roman" pitchFamily="18" charset="0"/>
              </a:rPr>
              <a:pPr fontAlgn="base">
                <a:spcBef>
                  <a:spcPct val="0"/>
                </a:spcBef>
                <a:spcAft>
                  <a:spcPct val="0"/>
                </a:spcAft>
                <a:defRPr/>
              </a:pPr>
              <a:t>‹#›</a:t>
            </a:fld>
            <a:endParaRPr lang="en-US" dirty="0">
              <a:solidFill>
                <a:srgbClr val="FFFFFF"/>
              </a:solidFill>
              <a:latin typeface="Times New Roman" pitchFamily="18" charset="0"/>
            </a:endParaRPr>
          </a:p>
        </p:txBody>
      </p:sp>
    </p:spTree>
    <p:extLst>
      <p:ext uri="{BB962C8B-B14F-4D97-AF65-F5344CB8AC3E}">
        <p14:creationId xmlns:p14="http://schemas.microsoft.com/office/powerpoint/2010/main" val="2008314708"/>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fontAlgn="base">
              <a:spcBef>
                <a:spcPct val="0"/>
              </a:spcBef>
              <a:spcAft>
                <a:spcPct val="0"/>
              </a:spcAft>
              <a:defRPr/>
            </a:pPr>
            <a:endParaRPr kumimoji="1" lang="en-US" sz="2400" dirty="0">
              <a:solidFill>
                <a:srgbClr val="FFFFFF"/>
              </a:solidFill>
              <a:latin typeface="Times New Roman" pitchFamily="18" charset="0"/>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endParaRPr kumimoji="1" lang="en-US" altLang="en-US" dirty="0">
              <a:solidFill>
                <a:srgbClr val="FFFFFF"/>
              </a:solidFill>
            </a:endParaRPr>
          </a:p>
        </p:txBody>
      </p:sp>
      <p:sp>
        <p:nvSpPr>
          <p:cNvPr id="25604"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fontAlgn="base">
              <a:spcBef>
                <a:spcPct val="0"/>
              </a:spcBef>
              <a:spcAft>
                <a:spcPct val="0"/>
              </a:spcAft>
              <a:defRPr/>
            </a:pPr>
            <a:endParaRPr kumimoji="1" lang="en-US" sz="2400" dirty="0">
              <a:solidFill>
                <a:srgbClr val="FFFFFF"/>
              </a:solidFill>
              <a:latin typeface="Times New Roman" pitchFamily="18" charset="0"/>
            </a:endParaRPr>
          </a:p>
        </p:txBody>
      </p:sp>
      <p:sp>
        <p:nvSpPr>
          <p:cNvPr id="25605"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fontAlgn="base">
              <a:spcBef>
                <a:spcPct val="0"/>
              </a:spcBef>
              <a:spcAft>
                <a:spcPct val="0"/>
              </a:spcAft>
              <a:defRPr/>
            </a:pPr>
            <a:endParaRPr kumimoji="1" lang="en-US" sz="2400" dirty="0">
              <a:solidFill>
                <a:srgbClr val="FFFFFF"/>
              </a:solidFill>
              <a:latin typeface="Times New Roman" pitchFamily="18" charset="0"/>
            </a:endParaRPr>
          </a:p>
        </p:txBody>
      </p:sp>
      <p:sp>
        <p:nvSpPr>
          <p:cNvPr id="25606"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8"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pPr fontAlgn="base">
              <a:spcBef>
                <a:spcPct val="0"/>
              </a:spcBef>
              <a:spcAft>
                <a:spcPct val="0"/>
              </a:spcAft>
              <a:defRPr/>
            </a:pPr>
            <a:endParaRPr lang="en-US" dirty="0">
              <a:solidFill>
                <a:srgbClr val="FFFFFF"/>
              </a:solidFill>
              <a:latin typeface="Times New Roman" pitchFamily="18" charset="0"/>
            </a:endParaRPr>
          </a:p>
        </p:txBody>
      </p:sp>
      <p:sp>
        <p:nvSpPr>
          <p:cNvPr id="25609"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FFFFFF"/>
              </a:solidFill>
              <a:latin typeface="Times New Roman" pitchFamily="18" charset="0"/>
            </a:endParaRPr>
          </a:p>
        </p:txBody>
      </p:sp>
      <p:sp>
        <p:nvSpPr>
          <p:cNvPr id="25610"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fontAlgn="base">
              <a:spcBef>
                <a:spcPct val="0"/>
              </a:spcBef>
              <a:spcAft>
                <a:spcPct val="0"/>
              </a:spcAft>
              <a:defRPr/>
            </a:pPr>
            <a:fld id="{081DD0BC-9ADD-407B-9573-6E8F7A6D0A26}" type="slidenum">
              <a:rPr lang="en-US">
                <a:solidFill>
                  <a:srgbClr val="FFFFFF"/>
                </a:solidFill>
                <a:latin typeface="Times New Roman" pitchFamily="18" charset="0"/>
              </a:rPr>
              <a:pPr fontAlgn="base">
                <a:spcBef>
                  <a:spcPct val="0"/>
                </a:spcBef>
                <a:spcAft>
                  <a:spcPct val="0"/>
                </a:spcAft>
                <a:defRPr/>
              </a:pPr>
              <a:t>‹#›</a:t>
            </a:fld>
            <a:endParaRPr lang="en-US" dirty="0">
              <a:solidFill>
                <a:srgbClr val="FFFFFF"/>
              </a:solidFill>
              <a:latin typeface="Times New Roman" pitchFamily="18" charset="0"/>
            </a:endParaRPr>
          </a:p>
        </p:txBody>
      </p:sp>
    </p:spTree>
    <p:extLst>
      <p:ext uri="{BB962C8B-B14F-4D97-AF65-F5344CB8AC3E}">
        <p14:creationId xmlns:p14="http://schemas.microsoft.com/office/powerpoint/2010/main" val="2425418396"/>
      </p:ext>
    </p:extLst>
  </p:cSld>
  <p:clrMap bg1="dk2" tx1="lt1" bg2="dk1" tx2="lt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 id="2147484076" r:id="rId17"/>
    <p:sldLayoutId id="2147484077" r:id="rId18"/>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hyperlink" Target="mailto:pamela.aguilar@ihs.gov"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38.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5014" y="529973"/>
            <a:ext cx="7769225" cy="1855945"/>
          </a:xfrm>
        </p:spPr>
        <p:txBody>
          <a:bodyPr anchor="b"/>
          <a:lstStyle/>
          <a:p>
            <a:pPr eaLnBrk="1" hangingPunct="1">
              <a:defRPr/>
            </a:pPr>
            <a:r>
              <a:rPr lang="en-US" sz="4000" b="1" dirty="0" smtClean="0"/>
              <a:t/>
            </a:r>
            <a:br>
              <a:rPr lang="en-US" sz="4000" b="1" dirty="0" smtClean="0"/>
            </a:br>
            <a:r>
              <a:rPr lang="en-US" sz="4000" b="1" dirty="0"/>
              <a:t/>
            </a:r>
            <a:br>
              <a:rPr lang="en-US" sz="4000" b="1" dirty="0"/>
            </a:br>
            <a:r>
              <a:rPr lang="en-US" sz="4000" b="1" dirty="0" smtClean="0"/>
              <a:t/>
            </a:r>
            <a:br>
              <a:rPr lang="en-US" sz="4000" b="1" dirty="0" smtClean="0"/>
            </a:br>
            <a:endParaRPr lang="en-US" sz="4000" b="1" dirty="0"/>
          </a:p>
        </p:txBody>
      </p:sp>
      <p:grpSp>
        <p:nvGrpSpPr>
          <p:cNvPr id="3075" name="Group 3"/>
          <p:cNvGrpSpPr>
            <a:grpSpLocks/>
          </p:cNvGrpSpPr>
          <p:nvPr/>
        </p:nvGrpSpPr>
        <p:grpSpPr bwMode="auto">
          <a:xfrm>
            <a:off x="3501618" y="781078"/>
            <a:ext cx="5468938" cy="5354967"/>
            <a:chOff x="1731" y="0"/>
            <a:chExt cx="4021" cy="3922"/>
          </a:xfrm>
        </p:grpSpPr>
        <p:grpSp>
          <p:nvGrpSpPr>
            <p:cNvPr id="3081" name="Group 4"/>
            <p:cNvGrpSpPr>
              <a:grpSpLocks/>
            </p:cNvGrpSpPr>
            <p:nvPr/>
          </p:nvGrpSpPr>
          <p:grpSpPr bwMode="auto">
            <a:xfrm>
              <a:off x="3646" y="0"/>
              <a:ext cx="164" cy="648"/>
              <a:chOff x="3646" y="0"/>
              <a:chExt cx="164" cy="648"/>
            </a:xfrm>
          </p:grpSpPr>
          <p:sp>
            <p:nvSpPr>
              <p:cNvPr id="3122" name="Line 5"/>
              <p:cNvSpPr>
                <a:spLocks noChangeShapeType="1"/>
              </p:cNvSpPr>
              <p:nvPr/>
            </p:nvSpPr>
            <p:spPr bwMode="auto">
              <a:xfrm flipV="1">
                <a:off x="3810" y="170"/>
                <a:ext cx="0" cy="478"/>
              </a:xfrm>
              <a:prstGeom prst="line">
                <a:avLst/>
              </a:prstGeom>
              <a:noFill/>
              <a:ln w="76200">
                <a:solidFill>
                  <a:srgbClr val="FF8455"/>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23" name="Line 6"/>
              <p:cNvSpPr>
                <a:spLocks noChangeShapeType="1"/>
              </p:cNvSpPr>
              <p:nvPr/>
            </p:nvSpPr>
            <p:spPr bwMode="auto">
              <a:xfrm>
                <a:off x="3728" y="0"/>
                <a:ext cx="0" cy="638"/>
              </a:xfrm>
              <a:prstGeom prst="line">
                <a:avLst/>
              </a:prstGeom>
              <a:noFill/>
              <a:ln w="50800">
                <a:solidFill>
                  <a:srgbClr val="FF8455"/>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24" name="Line 7"/>
              <p:cNvSpPr>
                <a:spLocks noChangeShapeType="1"/>
              </p:cNvSpPr>
              <p:nvPr/>
            </p:nvSpPr>
            <p:spPr bwMode="auto">
              <a:xfrm flipV="1">
                <a:off x="3646" y="170"/>
                <a:ext cx="0" cy="478"/>
              </a:xfrm>
              <a:prstGeom prst="line">
                <a:avLst/>
              </a:prstGeom>
              <a:noFill/>
              <a:ln w="76200">
                <a:solidFill>
                  <a:srgbClr val="FF8455"/>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grpSp>
        <p:grpSp>
          <p:nvGrpSpPr>
            <p:cNvPr id="3082" name="Group 8"/>
            <p:cNvGrpSpPr>
              <a:grpSpLocks/>
            </p:cNvGrpSpPr>
            <p:nvPr/>
          </p:nvGrpSpPr>
          <p:grpSpPr bwMode="auto">
            <a:xfrm>
              <a:off x="3657" y="3306"/>
              <a:ext cx="164" cy="616"/>
              <a:chOff x="3657" y="3306"/>
              <a:chExt cx="164" cy="616"/>
            </a:xfrm>
          </p:grpSpPr>
          <p:sp>
            <p:nvSpPr>
              <p:cNvPr id="3119" name="Line 9"/>
              <p:cNvSpPr>
                <a:spLocks noChangeShapeType="1"/>
              </p:cNvSpPr>
              <p:nvPr/>
            </p:nvSpPr>
            <p:spPr bwMode="auto">
              <a:xfrm>
                <a:off x="3821" y="3306"/>
                <a:ext cx="0" cy="467"/>
              </a:xfrm>
              <a:prstGeom prst="line">
                <a:avLst/>
              </a:prstGeom>
              <a:noFill/>
              <a:ln w="76200">
                <a:solidFill>
                  <a:srgbClr val="FF8455"/>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20" name="Line 10"/>
              <p:cNvSpPr>
                <a:spLocks noChangeShapeType="1"/>
              </p:cNvSpPr>
              <p:nvPr/>
            </p:nvSpPr>
            <p:spPr bwMode="auto">
              <a:xfrm flipV="1">
                <a:off x="3738" y="3316"/>
                <a:ext cx="0" cy="606"/>
              </a:xfrm>
              <a:prstGeom prst="line">
                <a:avLst/>
              </a:prstGeom>
              <a:noFill/>
              <a:ln w="50800">
                <a:solidFill>
                  <a:srgbClr val="FF8455"/>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21" name="Line 11"/>
              <p:cNvSpPr>
                <a:spLocks noChangeShapeType="1"/>
              </p:cNvSpPr>
              <p:nvPr/>
            </p:nvSpPr>
            <p:spPr bwMode="auto">
              <a:xfrm>
                <a:off x="3657" y="3306"/>
                <a:ext cx="0" cy="467"/>
              </a:xfrm>
              <a:prstGeom prst="line">
                <a:avLst/>
              </a:prstGeom>
              <a:noFill/>
              <a:ln w="76200">
                <a:solidFill>
                  <a:srgbClr val="FF8455"/>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grpSp>
        <p:grpSp>
          <p:nvGrpSpPr>
            <p:cNvPr id="3083" name="Group 12"/>
            <p:cNvGrpSpPr>
              <a:grpSpLocks/>
            </p:cNvGrpSpPr>
            <p:nvPr/>
          </p:nvGrpSpPr>
          <p:grpSpPr bwMode="auto">
            <a:xfrm>
              <a:off x="3735" y="1977"/>
              <a:ext cx="1281" cy="1266"/>
              <a:chOff x="3735" y="1977"/>
              <a:chExt cx="1281" cy="1266"/>
            </a:xfrm>
          </p:grpSpPr>
          <p:sp>
            <p:nvSpPr>
              <p:cNvPr id="3116" name="Arc 13"/>
              <p:cNvSpPr>
                <a:spLocks/>
              </p:cNvSpPr>
              <p:nvPr/>
            </p:nvSpPr>
            <p:spPr bwMode="auto">
              <a:xfrm>
                <a:off x="3735" y="1977"/>
                <a:ext cx="1281" cy="1266"/>
              </a:xfrm>
              <a:custGeom>
                <a:avLst/>
                <a:gdLst>
                  <a:gd name="T0" fmla="*/ 0 w 21617"/>
                  <a:gd name="T1" fmla="*/ 0 h 21617"/>
                  <a:gd name="T2" fmla="*/ 0 w 21617"/>
                  <a:gd name="T3" fmla="*/ 0 h 21617"/>
                  <a:gd name="T4" fmla="*/ 0 w 21617"/>
                  <a:gd name="T5" fmla="*/ 0 h 21617"/>
                  <a:gd name="T6" fmla="*/ 0 60000 65536"/>
                  <a:gd name="T7" fmla="*/ 0 60000 65536"/>
                  <a:gd name="T8" fmla="*/ 0 60000 65536"/>
                  <a:gd name="T9" fmla="*/ 0 w 21617"/>
                  <a:gd name="T10" fmla="*/ 0 h 21617"/>
                  <a:gd name="T11" fmla="*/ 21617 w 21617"/>
                  <a:gd name="T12" fmla="*/ 21617 h 21617"/>
                </a:gdLst>
                <a:ahLst/>
                <a:cxnLst>
                  <a:cxn ang="T6">
                    <a:pos x="T0" y="T1"/>
                  </a:cxn>
                  <a:cxn ang="T7">
                    <a:pos x="T2" y="T3"/>
                  </a:cxn>
                  <a:cxn ang="T8">
                    <a:pos x="T4" y="T5"/>
                  </a:cxn>
                </a:cxnLst>
                <a:rect l="T9" t="T10" r="T11" b="T12"/>
                <a:pathLst>
                  <a:path w="21617" h="21617" fill="none" extrusionOk="0">
                    <a:moveTo>
                      <a:pt x="21616" y="0"/>
                    </a:moveTo>
                    <a:cubicBezTo>
                      <a:pt x="21616" y="5"/>
                      <a:pt x="21617" y="11"/>
                      <a:pt x="21617" y="17"/>
                    </a:cubicBezTo>
                    <a:cubicBezTo>
                      <a:pt x="21617" y="11946"/>
                      <a:pt x="11946" y="21617"/>
                      <a:pt x="17" y="21617"/>
                    </a:cubicBezTo>
                    <a:cubicBezTo>
                      <a:pt x="11" y="21617"/>
                      <a:pt x="5" y="21616"/>
                      <a:pt x="0" y="21616"/>
                    </a:cubicBezTo>
                  </a:path>
                  <a:path w="21617" h="21617" stroke="0" extrusionOk="0">
                    <a:moveTo>
                      <a:pt x="21616" y="0"/>
                    </a:moveTo>
                    <a:cubicBezTo>
                      <a:pt x="21616" y="5"/>
                      <a:pt x="21617" y="11"/>
                      <a:pt x="21617" y="17"/>
                    </a:cubicBezTo>
                    <a:cubicBezTo>
                      <a:pt x="21617" y="11946"/>
                      <a:pt x="11946" y="21617"/>
                      <a:pt x="17" y="21617"/>
                    </a:cubicBezTo>
                    <a:cubicBezTo>
                      <a:pt x="11" y="21617"/>
                      <a:pt x="5" y="21616"/>
                      <a:pt x="0" y="21616"/>
                    </a:cubicBezTo>
                    <a:lnTo>
                      <a:pt x="17" y="17"/>
                    </a:lnTo>
                    <a:lnTo>
                      <a:pt x="21616" y="0"/>
                    </a:lnTo>
                    <a:close/>
                  </a:path>
                </a:pathLst>
              </a:custGeom>
              <a:solidFill>
                <a:srgbClr val="FFBB0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17" name="Arc 14"/>
              <p:cNvSpPr>
                <a:spLocks/>
              </p:cNvSpPr>
              <p:nvPr/>
            </p:nvSpPr>
            <p:spPr bwMode="auto">
              <a:xfrm>
                <a:off x="3735" y="1977"/>
                <a:ext cx="1281" cy="1266"/>
              </a:xfrm>
              <a:custGeom>
                <a:avLst/>
                <a:gdLst>
                  <a:gd name="T0" fmla="*/ 0 w 21617"/>
                  <a:gd name="T1" fmla="*/ 0 h 21617"/>
                  <a:gd name="T2" fmla="*/ 0 w 21617"/>
                  <a:gd name="T3" fmla="*/ 0 h 21617"/>
                  <a:gd name="T4" fmla="*/ 0 w 21617"/>
                  <a:gd name="T5" fmla="*/ 0 h 21617"/>
                  <a:gd name="T6" fmla="*/ 0 60000 65536"/>
                  <a:gd name="T7" fmla="*/ 0 60000 65536"/>
                  <a:gd name="T8" fmla="*/ 0 60000 65536"/>
                  <a:gd name="T9" fmla="*/ 0 w 21617"/>
                  <a:gd name="T10" fmla="*/ 0 h 21617"/>
                  <a:gd name="T11" fmla="*/ 21617 w 21617"/>
                  <a:gd name="T12" fmla="*/ 21617 h 21617"/>
                </a:gdLst>
                <a:ahLst/>
                <a:cxnLst>
                  <a:cxn ang="T6">
                    <a:pos x="T0" y="T1"/>
                  </a:cxn>
                  <a:cxn ang="T7">
                    <a:pos x="T2" y="T3"/>
                  </a:cxn>
                  <a:cxn ang="T8">
                    <a:pos x="T4" y="T5"/>
                  </a:cxn>
                </a:cxnLst>
                <a:rect l="T9" t="T10" r="T11" b="T12"/>
                <a:pathLst>
                  <a:path w="21617" h="21617" fill="none" extrusionOk="0">
                    <a:moveTo>
                      <a:pt x="21616" y="0"/>
                    </a:moveTo>
                    <a:cubicBezTo>
                      <a:pt x="21616" y="5"/>
                      <a:pt x="21617" y="11"/>
                      <a:pt x="21617" y="17"/>
                    </a:cubicBezTo>
                    <a:cubicBezTo>
                      <a:pt x="21617" y="11946"/>
                      <a:pt x="11946" y="21617"/>
                      <a:pt x="17" y="21617"/>
                    </a:cubicBezTo>
                    <a:cubicBezTo>
                      <a:pt x="11" y="21617"/>
                      <a:pt x="5" y="21616"/>
                      <a:pt x="0" y="21616"/>
                    </a:cubicBezTo>
                  </a:path>
                  <a:path w="21617" h="21617" stroke="0" extrusionOk="0">
                    <a:moveTo>
                      <a:pt x="21616" y="0"/>
                    </a:moveTo>
                    <a:cubicBezTo>
                      <a:pt x="21616" y="5"/>
                      <a:pt x="21617" y="11"/>
                      <a:pt x="21617" y="17"/>
                    </a:cubicBezTo>
                    <a:cubicBezTo>
                      <a:pt x="21617" y="11946"/>
                      <a:pt x="11946" y="21617"/>
                      <a:pt x="17" y="21617"/>
                    </a:cubicBezTo>
                    <a:cubicBezTo>
                      <a:pt x="11" y="21617"/>
                      <a:pt x="5" y="21616"/>
                      <a:pt x="0" y="21616"/>
                    </a:cubicBezTo>
                    <a:lnTo>
                      <a:pt x="17" y="17"/>
                    </a:lnTo>
                    <a:lnTo>
                      <a:pt x="21616"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18" name="Freeform 15"/>
              <p:cNvSpPr>
                <a:spLocks/>
              </p:cNvSpPr>
              <p:nvPr/>
            </p:nvSpPr>
            <p:spPr bwMode="auto">
              <a:xfrm>
                <a:off x="3756" y="1977"/>
                <a:ext cx="1260" cy="1256"/>
              </a:xfrm>
              <a:custGeom>
                <a:avLst/>
                <a:gdLst>
                  <a:gd name="T0" fmla="*/ 1259 w 1260"/>
                  <a:gd name="T1" fmla="*/ 0 h 1256"/>
                  <a:gd name="T2" fmla="*/ 0 w 1260"/>
                  <a:gd name="T3" fmla="*/ 0 h 1256"/>
                  <a:gd name="T4" fmla="*/ 0 w 1260"/>
                  <a:gd name="T5" fmla="*/ 1255 h 1256"/>
                  <a:gd name="T6" fmla="*/ 0 60000 65536"/>
                  <a:gd name="T7" fmla="*/ 0 60000 65536"/>
                  <a:gd name="T8" fmla="*/ 0 60000 65536"/>
                  <a:gd name="T9" fmla="*/ 0 w 1260"/>
                  <a:gd name="T10" fmla="*/ 0 h 1256"/>
                  <a:gd name="T11" fmla="*/ 1260 w 1260"/>
                  <a:gd name="T12" fmla="*/ 1256 h 1256"/>
                </a:gdLst>
                <a:ahLst/>
                <a:cxnLst>
                  <a:cxn ang="T6">
                    <a:pos x="T0" y="T1"/>
                  </a:cxn>
                  <a:cxn ang="T7">
                    <a:pos x="T2" y="T3"/>
                  </a:cxn>
                  <a:cxn ang="T8">
                    <a:pos x="T4" y="T5"/>
                  </a:cxn>
                </a:cxnLst>
                <a:rect l="T9" t="T10" r="T11" b="T12"/>
                <a:pathLst>
                  <a:path w="1260" h="1256">
                    <a:moveTo>
                      <a:pt x="1259" y="0"/>
                    </a:moveTo>
                    <a:lnTo>
                      <a:pt x="0" y="0"/>
                    </a:lnTo>
                    <a:lnTo>
                      <a:pt x="0" y="12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grpSp>
        <p:grpSp>
          <p:nvGrpSpPr>
            <p:cNvPr id="3084" name="Group 16"/>
            <p:cNvGrpSpPr>
              <a:grpSpLocks/>
            </p:cNvGrpSpPr>
            <p:nvPr/>
          </p:nvGrpSpPr>
          <p:grpSpPr bwMode="auto">
            <a:xfrm>
              <a:off x="3735" y="711"/>
              <a:ext cx="1281" cy="1269"/>
              <a:chOff x="3735" y="711"/>
              <a:chExt cx="1281" cy="1269"/>
            </a:xfrm>
          </p:grpSpPr>
          <p:sp>
            <p:nvSpPr>
              <p:cNvPr id="3113" name="Arc 17"/>
              <p:cNvSpPr>
                <a:spLocks/>
              </p:cNvSpPr>
              <p:nvPr/>
            </p:nvSpPr>
            <p:spPr bwMode="auto">
              <a:xfrm>
                <a:off x="3735" y="714"/>
                <a:ext cx="1281" cy="1266"/>
              </a:xfrm>
              <a:custGeom>
                <a:avLst/>
                <a:gdLst>
                  <a:gd name="T0" fmla="*/ 0 w 21617"/>
                  <a:gd name="T1" fmla="*/ 0 h 21600"/>
                  <a:gd name="T2" fmla="*/ 0 w 21617"/>
                  <a:gd name="T3" fmla="*/ 0 h 21600"/>
                  <a:gd name="T4" fmla="*/ 0 w 21617"/>
                  <a:gd name="T5" fmla="*/ 0 h 21600"/>
                  <a:gd name="T6" fmla="*/ 0 60000 65536"/>
                  <a:gd name="T7" fmla="*/ 0 60000 65536"/>
                  <a:gd name="T8" fmla="*/ 0 60000 65536"/>
                  <a:gd name="T9" fmla="*/ 0 w 21617"/>
                  <a:gd name="T10" fmla="*/ 0 h 21600"/>
                  <a:gd name="T11" fmla="*/ 21617 w 21617"/>
                  <a:gd name="T12" fmla="*/ 21600 h 21600"/>
                </a:gdLst>
                <a:ahLst/>
                <a:cxnLst>
                  <a:cxn ang="T6">
                    <a:pos x="T0" y="T1"/>
                  </a:cxn>
                  <a:cxn ang="T7">
                    <a:pos x="T2" y="T3"/>
                  </a:cxn>
                  <a:cxn ang="T8">
                    <a:pos x="T4" y="T5"/>
                  </a:cxn>
                </a:cxnLst>
                <a:rect l="T9" t="T10" r="T11" b="T12"/>
                <a:pathLst>
                  <a:path w="21617" h="21600" fill="none" extrusionOk="0">
                    <a:moveTo>
                      <a:pt x="0" y="0"/>
                    </a:moveTo>
                    <a:cubicBezTo>
                      <a:pt x="5" y="0"/>
                      <a:pt x="11" y="-1"/>
                      <a:pt x="17" y="0"/>
                    </a:cubicBezTo>
                    <a:cubicBezTo>
                      <a:pt x="11939" y="0"/>
                      <a:pt x="21607" y="9660"/>
                      <a:pt x="21616" y="21583"/>
                    </a:cubicBezTo>
                  </a:path>
                  <a:path w="21617" h="21600" stroke="0" extrusionOk="0">
                    <a:moveTo>
                      <a:pt x="0" y="0"/>
                    </a:moveTo>
                    <a:cubicBezTo>
                      <a:pt x="5" y="0"/>
                      <a:pt x="11" y="-1"/>
                      <a:pt x="17" y="0"/>
                    </a:cubicBezTo>
                    <a:cubicBezTo>
                      <a:pt x="11939" y="0"/>
                      <a:pt x="21607" y="9660"/>
                      <a:pt x="21616" y="21583"/>
                    </a:cubicBezTo>
                    <a:lnTo>
                      <a:pt x="17" y="21600"/>
                    </a:lnTo>
                    <a:lnTo>
                      <a:pt x="0" y="0"/>
                    </a:lnTo>
                    <a:close/>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14" name="Arc 18"/>
              <p:cNvSpPr>
                <a:spLocks/>
              </p:cNvSpPr>
              <p:nvPr/>
            </p:nvSpPr>
            <p:spPr bwMode="auto">
              <a:xfrm>
                <a:off x="3735" y="714"/>
                <a:ext cx="1281" cy="1266"/>
              </a:xfrm>
              <a:custGeom>
                <a:avLst/>
                <a:gdLst>
                  <a:gd name="T0" fmla="*/ 0 w 21617"/>
                  <a:gd name="T1" fmla="*/ 0 h 21600"/>
                  <a:gd name="T2" fmla="*/ 0 w 21617"/>
                  <a:gd name="T3" fmla="*/ 0 h 21600"/>
                  <a:gd name="T4" fmla="*/ 0 w 21617"/>
                  <a:gd name="T5" fmla="*/ 0 h 21600"/>
                  <a:gd name="T6" fmla="*/ 0 60000 65536"/>
                  <a:gd name="T7" fmla="*/ 0 60000 65536"/>
                  <a:gd name="T8" fmla="*/ 0 60000 65536"/>
                  <a:gd name="T9" fmla="*/ 0 w 21617"/>
                  <a:gd name="T10" fmla="*/ 0 h 21600"/>
                  <a:gd name="T11" fmla="*/ 21617 w 21617"/>
                  <a:gd name="T12" fmla="*/ 21600 h 21600"/>
                </a:gdLst>
                <a:ahLst/>
                <a:cxnLst>
                  <a:cxn ang="T6">
                    <a:pos x="T0" y="T1"/>
                  </a:cxn>
                  <a:cxn ang="T7">
                    <a:pos x="T2" y="T3"/>
                  </a:cxn>
                  <a:cxn ang="T8">
                    <a:pos x="T4" y="T5"/>
                  </a:cxn>
                </a:cxnLst>
                <a:rect l="T9" t="T10" r="T11" b="T12"/>
                <a:pathLst>
                  <a:path w="21617" h="21600" fill="none" extrusionOk="0">
                    <a:moveTo>
                      <a:pt x="0" y="0"/>
                    </a:moveTo>
                    <a:cubicBezTo>
                      <a:pt x="5" y="0"/>
                      <a:pt x="11" y="-1"/>
                      <a:pt x="17" y="0"/>
                    </a:cubicBezTo>
                    <a:cubicBezTo>
                      <a:pt x="11939" y="0"/>
                      <a:pt x="21607" y="9660"/>
                      <a:pt x="21616" y="21583"/>
                    </a:cubicBezTo>
                  </a:path>
                  <a:path w="21617" h="21600" stroke="0" extrusionOk="0">
                    <a:moveTo>
                      <a:pt x="0" y="0"/>
                    </a:moveTo>
                    <a:cubicBezTo>
                      <a:pt x="5" y="0"/>
                      <a:pt x="11" y="-1"/>
                      <a:pt x="17" y="0"/>
                    </a:cubicBezTo>
                    <a:cubicBezTo>
                      <a:pt x="11939" y="0"/>
                      <a:pt x="21607" y="9660"/>
                      <a:pt x="21616" y="21583"/>
                    </a:cubicBezTo>
                    <a:lnTo>
                      <a:pt x="17"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15" name="Freeform 19"/>
              <p:cNvSpPr>
                <a:spLocks/>
              </p:cNvSpPr>
              <p:nvPr/>
            </p:nvSpPr>
            <p:spPr bwMode="auto">
              <a:xfrm>
                <a:off x="3756" y="711"/>
                <a:ext cx="1260" cy="1257"/>
              </a:xfrm>
              <a:custGeom>
                <a:avLst/>
                <a:gdLst>
                  <a:gd name="T0" fmla="*/ 0 w 1260"/>
                  <a:gd name="T1" fmla="*/ 0 h 1257"/>
                  <a:gd name="T2" fmla="*/ 0 w 1260"/>
                  <a:gd name="T3" fmla="*/ 1256 h 1257"/>
                  <a:gd name="T4" fmla="*/ 1259 w 1260"/>
                  <a:gd name="T5" fmla="*/ 1256 h 1257"/>
                  <a:gd name="T6" fmla="*/ 0 60000 65536"/>
                  <a:gd name="T7" fmla="*/ 0 60000 65536"/>
                  <a:gd name="T8" fmla="*/ 0 60000 65536"/>
                  <a:gd name="T9" fmla="*/ 0 w 1260"/>
                  <a:gd name="T10" fmla="*/ 0 h 1257"/>
                  <a:gd name="T11" fmla="*/ 1260 w 1260"/>
                  <a:gd name="T12" fmla="*/ 1257 h 1257"/>
                </a:gdLst>
                <a:ahLst/>
                <a:cxnLst>
                  <a:cxn ang="T6">
                    <a:pos x="T0" y="T1"/>
                  </a:cxn>
                  <a:cxn ang="T7">
                    <a:pos x="T2" y="T3"/>
                  </a:cxn>
                  <a:cxn ang="T8">
                    <a:pos x="T4" y="T5"/>
                  </a:cxn>
                </a:cxnLst>
                <a:rect l="T9" t="T10" r="T11" b="T12"/>
                <a:pathLst>
                  <a:path w="1260" h="1257">
                    <a:moveTo>
                      <a:pt x="0" y="0"/>
                    </a:moveTo>
                    <a:lnTo>
                      <a:pt x="0" y="1256"/>
                    </a:lnTo>
                    <a:lnTo>
                      <a:pt x="1259" y="12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grpSp>
        <p:grpSp>
          <p:nvGrpSpPr>
            <p:cNvPr id="3085" name="Group 20"/>
            <p:cNvGrpSpPr>
              <a:grpSpLocks/>
            </p:cNvGrpSpPr>
            <p:nvPr/>
          </p:nvGrpSpPr>
          <p:grpSpPr bwMode="auto">
            <a:xfrm>
              <a:off x="2457" y="1977"/>
              <a:ext cx="1291" cy="1266"/>
              <a:chOff x="2457" y="1977"/>
              <a:chExt cx="1291" cy="1266"/>
            </a:xfrm>
          </p:grpSpPr>
          <p:sp>
            <p:nvSpPr>
              <p:cNvPr id="3110" name="Arc 21"/>
              <p:cNvSpPr>
                <a:spLocks/>
              </p:cNvSpPr>
              <p:nvPr/>
            </p:nvSpPr>
            <p:spPr bwMode="auto">
              <a:xfrm>
                <a:off x="2457" y="1977"/>
                <a:ext cx="1280" cy="1266"/>
              </a:xfrm>
              <a:custGeom>
                <a:avLst/>
                <a:gdLst>
                  <a:gd name="T0" fmla="*/ 0 w 21600"/>
                  <a:gd name="T1" fmla="*/ 0 h 21617"/>
                  <a:gd name="T2" fmla="*/ 0 w 21600"/>
                  <a:gd name="T3" fmla="*/ 0 h 21617"/>
                  <a:gd name="T4" fmla="*/ 0 w 21600"/>
                  <a:gd name="T5" fmla="*/ 0 h 21617"/>
                  <a:gd name="T6" fmla="*/ 0 60000 65536"/>
                  <a:gd name="T7" fmla="*/ 0 60000 65536"/>
                  <a:gd name="T8" fmla="*/ 0 60000 65536"/>
                  <a:gd name="T9" fmla="*/ 0 w 21600"/>
                  <a:gd name="T10" fmla="*/ 0 h 21617"/>
                  <a:gd name="T11" fmla="*/ 21600 w 21600"/>
                  <a:gd name="T12" fmla="*/ 21617 h 21617"/>
                </a:gdLst>
                <a:ahLst/>
                <a:cxnLst>
                  <a:cxn ang="T6">
                    <a:pos x="T0" y="T1"/>
                  </a:cxn>
                  <a:cxn ang="T7">
                    <a:pos x="T2" y="T3"/>
                  </a:cxn>
                  <a:cxn ang="T8">
                    <a:pos x="T4" y="T5"/>
                  </a:cxn>
                </a:cxnLst>
                <a:rect l="T9" t="T10" r="T11" b="T12"/>
                <a:pathLst>
                  <a:path w="21600" h="21617" fill="none" extrusionOk="0">
                    <a:moveTo>
                      <a:pt x="21600" y="21617"/>
                    </a:moveTo>
                    <a:cubicBezTo>
                      <a:pt x="9670" y="21617"/>
                      <a:pt x="0" y="11946"/>
                      <a:pt x="0" y="17"/>
                    </a:cubicBezTo>
                    <a:cubicBezTo>
                      <a:pt x="-1" y="11"/>
                      <a:pt x="0" y="5"/>
                      <a:pt x="0" y="0"/>
                    </a:cubicBezTo>
                  </a:path>
                  <a:path w="21600" h="21617" stroke="0" extrusionOk="0">
                    <a:moveTo>
                      <a:pt x="21600" y="21617"/>
                    </a:moveTo>
                    <a:cubicBezTo>
                      <a:pt x="9670" y="21617"/>
                      <a:pt x="0" y="11946"/>
                      <a:pt x="0" y="17"/>
                    </a:cubicBezTo>
                    <a:cubicBezTo>
                      <a:pt x="-1" y="11"/>
                      <a:pt x="0" y="5"/>
                      <a:pt x="0" y="0"/>
                    </a:cubicBezTo>
                    <a:lnTo>
                      <a:pt x="21600" y="17"/>
                    </a:lnTo>
                    <a:lnTo>
                      <a:pt x="21600" y="21617"/>
                    </a:lnTo>
                    <a:close/>
                  </a:path>
                </a:pathLst>
              </a:custGeom>
              <a:solidFill>
                <a:srgbClr val="FF000C"/>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11" name="Arc 22"/>
              <p:cNvSpPr>
                <a:spLocks/>
              </p:cNvSpPr>
              <p:nvPr/>
            </p:nvSpPr>
            <p:spPr bwMode="auto">
              <a:xfrm>
                <a:off x="2457" y="1977"/>
                <a:ext cx="1280" cy="1266"/>
              </a:xfrm>
              <a:custGeom>
                <a:avLst/>
                <a:gdLst>
                  <a:gd name="T0" fmla="*/ 0 w 21600"/>
                  <a:gd name="T1" fmla="*/ 0 h 21617"/>
                  <a:gd name="T2" fmla="*/ 0 w 21600"/>
                  <a:gd name="T3" fmla="*/ 0 h 21617"/>
                  <a:gd name="T4" fmla="*/ 0 w 21600"/>
                  <a:gd name="T5" fmla="*/ 0 h 21617"/>
                  <a:gd name="T6" fmla="*/ 0 60000 65536"/>
                  <a:gd name="T7" fmla="*/ 0 60000 65536"/>
                  <a:gd name="T8" fmla="*/ 0 60000 65536"/>
                  <a:gd name="T9" fmla="*/ 0 w 21600"/>
                  <a:gd name="T10" fmla="*/ 0 h 21617"/>
                  <a:gd name="T11" fmla="*/ 21600 w 21600"/>
                  <a:gd name="T12" fmla="*/ 21617 h 21617"/>
                </a:gdLst>
                <a:ahLst/>
                <a:cxnLst>
                  <a:cxn ang="T6">
                    <a:pos x="T0" y="T1"/>
                  </a:cxn>
                  <a:cxn ang="T7">
                    <a:pos x="T2" y="T3"/>
                  </a:cxn>
                  <a:cxn ang="T8">
                    <a:pos x="T4" y="T5"/>
                  </a:cxn>
                </a:cxnLst>
                <a:rect l="T9" t="T10" r="T11" b="T12"/>
                <a:pathLst>
                  <a:path w="21600" h="21617" fill="none" extrusionOk="0">
                    <a:moveTo>
                      <a:pt x="21600" y="21617"/>
                    </a:moveTo>
                    <a:cubicBezTo>
                      <a:pt x="9670" y="21617"/>
                      <a:pt x="0" y="11946"/>
                      <a:pt x="0" y="17"/>
                    </a:cubicBezTo>
                    <a:cubicBezTo>
                      <a:pt x="-1" y="11"/>
                      <a:pt x="0" y="5"/>
                      <a:pt x="0" y="0"/>
                    </a:cubicBezTo>
                  </a:path>
                  <a:path w="21600" h="21617" stroke="0" extrusionOk="0">
                    <a:moveTo>
                      <a:pt x="21600" y="21617"/>
                    </a:moveTo>
                    <a:cubicBezTo>
                      <a:pt x="9670" y="21617"/>
                      <a:pt x="0" y="11946"/>
                      <a:pt x="0" y="17"/>
                    </a:cubicBezTo>
                    <a:cubicBezTo>
                      <a:pt x="-1" y="11"/>
                      <a:pt x="0" y="5"/>
                      <a:pt x="0" y="0"/>
                    </a:cubicBezTo>
                    <a:lnTo>
                      <a:pt x="21600" y="17"/>
                    </a:lnTo>
                    <a:lnTo>
                      <a:pt x="21600" y="2161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12" name="Freeform 23"/>
              <p:cNvSpPr>
                <a:spLocks/>
              </p:cNvSpPr>
              <p:nvPr/>
            </p:nvSpPr>
            <p:spPr bwMode="auto">
              <a:xfrm>
                <a:off x="2468" y="1977"/>
                <a:ext cx="1280" cy="1256"/>
              </a:xfrm>
              <a:custGeom>
                <a:avLst/>
                <a:gdLst>
                  <a:gd name="T0" fmla="*/ 1279 w 1280"/>
                  <a:gd name="T1" fmla="*/ 1255 h 1256"/>
                  <a:gd name="T2" fmla="*/ 1279 w 1280"/>
                  <a:gd name="T3" fmla="*/ 0 h 1256"/>
                  <a:gd name="T4" fmla="*/ 0 w 1280"/>
                  <a:gd name="T5" fmla="*/ 0 h 1256"/>
                  <a:gd name="T6" fmla="*/ 0 60000 65536"/>
                  <a:gd name="T7" fmla="*/ 0 60000 65536"/>
                  <a:gd name="T8" fmla="*/ 0 60000 65536"/>
                  <a:gd name="T9" fmla="*/ 0 w 1280"/>
                  <a:gd name="T10" fmla="*/ 0 h 1256"/>
                  <a:gd name="T11" fmla="*/ 1280 w 1280"/>
                  <a:gd name="T12" fmla="*/ 1256 h 1256"/>
                </a:gdLst>
                <a:ahLst/>
                <a:cxnLst>
                  <a:cxn ang="T6">
                    <a:pos x="T0" y="T1"/>
                  </a:cxn>
                  <a:cxn ang="T7">
                    <a:pos x="T2" y="T3"/>
                  </a:cxn>
                  <a:cxn ang="T8">
                    <a:pos x="T4" y="T5"/>
                  </a:cxn>
                </a:cxnLst>
                <a:rect l="T9" t="T10" r="T11" b="T12"/>
                <a:pathLst>
                  <a:path w="1280" h="1256">
                    <a:moveTo>
                      <a:pt x="1279" y="1255"/>
                    </a:moveTo>
                    <a:lnTo>
                      <a:pt x="127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grpSp>
        <p:grpSp>
          <p:nvGrpSpPr>
            <p:cNvPr id="3086" name="Group 24"/>
            <p:cNvGrpSpPr>
              <a:grpSpLocks/>
            </p:cNvGrpSpPr>
            <p:nvPr/>
          </p:nvGrpSpPr>
          <p:grpSpPr bwMode="auto">
            <a:xfrm>
              <a:off x="2457" y="711"/>
              <a:ext cx="1291" cy="1267"/>
              <a:chOff x="2457" y="711"/>
              <a:chExt cx="1291" cy="1267"/>
            </a:xfrm>
          </p:grpSpPr>
          <p:sp>
            <p:nvSpPr>
              <p:cNvPr id="3107" name="Arc 25"/>
              <p:cNvSpPr>
                <a:spLocks/>
              </p:cNvSpPr>
              <p:nvPr/>
            </p:nvSpPr>
            <p:spPr bwMode="auto">
              <a:xfrm>
                <a:off x="2457" y="712"/>
                <a:ext cx="1280" cy="126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83"/>
                    </a:moveTo>
                    <a:cubicBezTo>
                      <a:pt x="9" y="9666"/>
                      <a:pt x="9666" y="9"/>
                      <a:pt x="21583" y="0"/>
                    </a:cubicBezTo>
                  </a:path>
                  <a:path w="21600" h="21600" stroke="0" extrusionOk="0">
                    <a:moveTo>
                      <a:pt x="0" y="21583"/>
                    </a:moveTo>
                    <a:cubicBezTo>
                      <a:pt x="9" y="9666"/>
                      <a:pt x="9666" y="9"/>
                      <a:pt x="21583" y="0"/>
                    </a:cubicBezTo>
                    <a:lnTo>
                      <a:pt x="21600" y="21600"/>
                    </a:lnTo>
                    <a:lnTo>
                      <a:pt x="0" y="21583"/>
                    </a:lnTo>
                    <a:close/>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08" name="Arc 26"/>
              <p:cNvSpPr>
                <a:spLocks/>
              </p:cNvSpPr>
              <p:nvPr/>
            </p:nvSpPr>
            <p:spPr bwMode="auto">
              <a:xfrm>
                <a:off x="2457" y="712"/>
                <a:ext cx="1280" cy="126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83"/>
                    </a:moveTo>
                    <a:cubicBezTo>
                      <a:pt x="9" y="9666"/>
                      <a:pt x="9666" y="9"/>
                      <a:pt x="21583" y="0"/>
                    </a:cubicBezTo>
                  </a:path>
                  <a:path w="21600" h="21600" stroke="0" extrusionOk="0">
                    <a:moveTo>
                      <a:pt x="0" y="21583"/>
                    </a:moveTo>
                    <a:cubicBezTo>
                      <a:pt x="9" y="9666"/>
                      <a:pt x="9666" y="9"/>
                      <a:pt x="21583" y="0"/>
                    </a:cubicBezTo>
                    <a:lnTo>
                      <a:pt x="21600" y="21600"/>
                    </a:lnTo>
                    <a:lnTo>
                      <a:pt x="0" y="2158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09" name="Freeform 27"/>
              <p:cNvSpPr>
                <a:spLocks/>
              </p:cNvSpPr>
              <p:nvPr/>
            </p:nvSpPr>
            <p:spPr bwMode="auto">
              <a:xfrm>
                <a:off x="2468" y="711"/>
                <a:ext cx="1280" cy="1257"/>
              </a:xfrm>
              <a:custGeom>
                <a:avLst/>
                <a:gdLst>
                  <a:gd name="T0" fmla="*/ 0 w 1280"/>
                  <a:gd name="T1" fmla="*/ 1256 h 1257"/>
                  <a:gd name="T2" fmla="*/ 1279 w 1280"/>
                  <a:gd name="T3" fmla="*/ 1256 h 1257"/>
                  <a:gd name="T4" fmla="*/ 1279 w 1280"/>
                  <a:gd name="T5" fmla="*/ 0 h 1257"/>
                  <a:gd name="T6" fmla="*/ 0 60000 65536"/>
                  <a:gd name="T7" fmla="*/ 0 60000 65536"/>
                  <a:gd name="T8" fmla="*/ 0 60000 65536"/>
                  <a:gd name="T9" fmla="*/ 0 w 1280"/>
                  <a:gd name="T10" fmla="*/ 0 h 1257"/>
                  <a:gd name="T11" fmla="*/ 1280 w 1280"/>
                  <a:gd name="T12" fmla="*/ 1257 h 1257"/>
                </a:gdLst>
                <a:ahLst/>
                <a:cxnLst>
                  <a:cxn ang="T6">
                    <a:pos x="T0" y="T1"/>
                  </a:cxn>
                  <a:cxn ang="T7">
                    <a:pos x="T2" y="T3"/>
                  </a:cxn>
                  <a:cxn ang="T8">
                    <a:pos x="T4" y="T5"/>
                  </a:cxn>
                </a:cxnLst>
                <a:rect l="T9" t="T10" r="T11" b="T12"/>
                <a:pathLst>
                  <a:path w="1280" h="1257">
                    <a:moveTo>
                      <a:pt x="0" y="1256"/>
                    </a:moveTo>
                    <a:lnTo>
                      <a:pt x="1279" y="1256"/>
                    </a:lnTo>
                    <a:lnTo>
                      <a:pt x="12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grpSp>
        <p:grpSp>
          <p:nvGrpSpPr>
            <p:cNvPr id="3087" name="Group 28"/>
            <p:cNvGrpSpPr>
              <a:grpSpLocks/>
            </p:cNvGrpSpPr>
            <p:nvPr/>
          </p:nvGrpSpPr>
          <p:grpSpPr bwMode="auto">
            <a:xfrm>
              <a:off x="1731" y="1989"/>
              <a:ext cx="603" cy="64"/>
              <a:chOff x="1731" y="1989"/>
              <a:chExt cx="603" cy="64"/>
            </a:xfrm>
          </p:grpSpPr>
          <p:sp>
            <p:nvSpPr>
              <p:cNvPr id="3103" name="Line 29"/>
              <p:cNvSpPr>
                <a:spLocks noChangeShapeType="1"/>
              </p:cNvSpPr>
              <p:nvPr/>
            </p:nvSpPr>
            <p:spPr bwMode="auto">
              <a:xfrm flipH="1">
                <a:off x="2058" y="1989"/>
                <a:ext cx="276" cy="0"/>
              </a:xfrm>
              <a:prstGeom prst="line">
                <a:avLst/>
              </a:prstGeom>
              <a:noFill/>
              <a:ln w="50800">
                <a:solidFill>
                  <a:srgbClr val="FF000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04" name="Line 30"/>
              <p:cNvSpPr>
                <a:spLocks noChangeShapeType="1"/>
              </p:cNvSpPr>
              <p:nvPr/>
            </p:nvSpPr>
            <p:spPr bwMode="auto">
              <a:xfrm flipH="1">
                <a:off x="1731" y="1989"/>
                <a:ext cx="256" cy="0"/>
              </a:xfrm>
              <a:prstGeom prst="line">
                <a:avLst/>
              </a:prstGeom>
              <a:noFill/>
              <a:ln w="50800">
                <a:solidFill>
                  <a:srgbClr val="FF000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05" name="Line 31"/>
              <p:cNvSpPr>
                <a:spLocks noChangeShapeType="1"/>
              </p:cNvSpPr>
              <p:nvPr/>
            </p:nvSpPr>
            <p:spPr bwMode="auto">
              <a:xfrm flipH="1">
                <a:off x="2058" y="2053"/>
                <a:ext cx="216" cy="0"/>
              </a:xfrm>
              <a:prstGeom prst="line">
                <a:avLst/>
              </a:prstGeom>
              <a:noFill/>
              <a:ln w="50800">
                <a:solidFill>
                  <a:srgbClr val="FF000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06" name="Line 32"/>
              <p:cNvSpPr>
                <a:spLocks noChangeShapeType="1"/>
              </p:cNvSpPr>
              <p:nvPr/>
            </p:nvSpPr>
            <p:spPr bwMode="auto">
              <a:xfrm flipH="1">
                <a:off x="1814" y="2053"/>
                <a:ext cx="173" cy="0"/>
              </a:xfrm>
              <a:prstGeom prst="line">
                <a:avLst/>
              </a:prstGeom>
              <a:noFill/>
              <a:ln w="50800">
                <a:solidFill>
                  <a:srgbClr val="FF000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grpSp>
        <p:grpSp>
          <p:nvGrpSpPr>
            <p:cNvPr id="3088" name="Group 33"/>
            <p:cNvGrpSpPr>
              <a:grpSpLocks/>
            </p:cNvGrpSpPr>
            <p:nvPr/>
          </p:nvGrpSpPr>
          <p:grpSpPr bwMode="auto">
            <a:xfrm>
              <a:off x="1731" y="1883"/>
              <a:ext cx="603" cy="63"/>
              <a:chOff x="1731" y="1883"/>
              <a:chExt cx="603" cy="63"/>
            </a:xfrm>
          </p:grpSpPr>
          <p:sp>
            <p:nvSpPr>
              <p:cNvPr id="3099" name="Line 34"/>
              <p:cNvSpPr>
                <a:spLocks noChangeShapeType="1"/>
              </p:cNvSpPr>
              <p:nvPr/>
            </p:nvSpPr>
            <p:spPr bwMode="auto">
              <a:xfrm flipH="1">
                <a:off x="2058" y="1946"/>
                <a:ext cx="276" cy="0"/>
              </a:xfrm>
              <a:prstGeom prst="line">
                <a:avLst/>
              </a:prstGeom>
              <a:noFill/>
              <a:ln w="508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00" name="Line 35"/>
              <p:cNvSpPr>
                <a:spLocks noChangeShapeType="1"/>
              </p:cNvSpPr>
              <p:nvPr/>
            </p:nvSpPr>
            <p:spPr bwMode="auto">
              <a:xfrm flipH="1">
                <a:off x="1731" y="1946"/>
                <a:ext cx="256" cy="0"/>
              </a:xfrm>
              <a:prstGeom prst="line">
                <a:avLst/>
              </a:prstGeom>
              <a:noFill/>
              <a:ln w="508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01" name="Line 36"/>
              <p:cNvSpPr>
                <a:spLocks noChangeShapeType="1"/>
              </p:cNvSpPr>
              <p:nvPr/>
            </p:nvSpPr>
            <p:spPr bwMode="auto">
              <a:xfrm flipH="1">
                <a:off x="2058" y="1883"/>
                <a:ext cx="216" cy="0"/>
              </a:xfrm>
              <a:prstGeom prst="line">
                <a:avLst/>
              </a:prstGeom>
              <a:noFill/>
              <a:ln w="508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102" name="Line 37"/>
              <p:cNvSpPr>
                <a:spLocks noChangeShapeType="1"/>
              </p:cNvSpPr>
              <p:nvPr/>
            </p:nvSpPr>
            <p:spPr bwMode="auto">
              <a:xfrm flipH="1">
                <a:off x="1814" y="1883"/>
                <a:ext cx="173" cy="0"/>
              </a:xfrm>
              <a:prstGeom prst="line">
                <a:avLst/>
              </a:prstGeom>
              <a:noFill/>
              <a:ln w="508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grpSp>
        <p:grpSp>
          <p:nvGrpSpPr>
            <p:cNvPr id="3089" name="Group 38"/>
            <p:cNvGrpSpPr>
              <a:grpSpLocks/>
            </p:cNvGrpSpPr>
            <p:nvPr/>
          </p:nvGrpSpPr>
          <p:grpSpPr bwMode="auto">
            <a:xfrm>
              <a:off x="5149" y="2000"/>
              <a:ext cx="603" cy="63"/>
              <a:chOff x="5149" y="2000"/>
              <a:chExt cx="603" cy="63"/>
            </a:xfrm>
          </p:grpSpPr>
          <p:sp>
            <p:nvSpPr>
              <p:cNvPr id="3095" name="Line 39"/>
              <p:cNvSpPr>
                <a:spLocks noChangeShapeType="1"/>
              </p:cNvSpPr>
              <p:nvPr/>
            </p:nvSpPr>
            <p:spPr bwMode="auto">
              <a:xfrm flipH="1">
                <a:off x="5476" y="2000"/>
                <a:ext cx="276" cy="0"/>
              </a:xfrm>
              <a:prstGeom prst="line">
                <a:avLst/>
              </a:prstGeom>
              <a:noFill/>
              <a:ln w="50800">
                <a:solidFill>
                  <a:srgbClr val="FFBB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096" name="Line 40"/>
              <p:cNvSpPr>
                <a:spLocks noChangeShapeType="1"/>
              </p:cNvSpPr>
              <p:nvPr/>
            </p:nvSpPr>
            <p:spPr bwMode="auto">
              <a:xfrm flipH="1">
                <a:off x="5149" y="2000"/>
                <a:ext cx="254" cy="0"/>
              </a:xfrm>
              <a:prstGeom prst="line">
                <a:avLst/>
              </a:prstGeom>
              <a:noFill/>
              <a:ln w="50800">
                <a:solidFill>
                  <a:srgbClr val="FFBB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097" name="Line 41"/>
              <p:cNvSpPr>
                <a:spLocks noChangeShapeType="1"/>
              </p:cNvSpPr>
              <p:nvPr/>
            </p:nvSpPr>
            <p:spPr bwMode="auto">
              <a:xfrm flipH="1">
                <a:off x="5476" y="2063"/>
                <a:ext cx="214" cy="0"/>
              </a:xfrm>
              <a:prstGeom prst="line">
                <a:avLst/>
              </a:prstGeom>
              <a:noFill/>
              <a:ln w="50800">
                <a:solidFill>
                  <a:srgbClr val="FFBB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098" name="Line 42"/>
              <p:cNvSpPr>
                <a:spLocks noChangeShapeType="1"/>
              </p:cNvSpPr>
              <p:nvPr/>
            </p:nvSpPr>
            <p:spPr bwMode="auto">
              <a:xfrm flipH="1">
                <a:off x="5229" y="2063"/>
                <a:ext cx="174" cy="0"/>
              </a:xfrm>
              <a:prstGeom prst="line">
                <a:avLst/>
              </a:prstGeom>
              <a:noFill/>
              <a:ln w="50800">
                <a:solidFill>
                  <a:srgbClr val="FFBB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grpSp>
        <p:grpSp>
          <p:nvGrpSpPr>
            <p:cNvPr id="3090" name="Group 43"/>
            <p:cNvGrpSpPr>
              <a:grpSpLocks/>
            </p:cNvGrpSpPr>
            <p:nvPr/>
          </p:nvGrpSpPr>
          <p:grpSpPr bwMode="auto">
            <a:xfrm>
              <a:off x="5149" y="1894"/>
              <a:ext cx="603" cy="65"/>
              <a:chOff x="5149" y="1894"/>
              <a:chExt cx="603" cy="65"/>
            </a:xfrm>
          </p:grpSpPr>
          <p:sp>
            <p:nvSpPr>
              <p:cNvPr id="3091" name="Line 44"/>
              <p:cNvSpPr>
                <a:spLocks noChangeShapeType="1"/>
              </p:cNvSpPr>
              <p:nvPr/>
            </p:nvSpPr>
            <p:spPr bwMode="auto">
              <a:xfrm flipH="1">
                <a:off x="5476" y="1959"/>
                <a:ext cx="276" cy="0"/>
              </a:xfrm>
              <a:prstGeom prst="line">
                <a:avLst/>
              </a:prstGeom>
              <a:noFill/>
              <a:ln w="508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092" name="Line 45"/>
              <p:cNvSpPr>
                <a:spLocks noChangeShapeType="1"/>
              </p:cNvSpPr>
              <p:nvPr/>
            </p:nvSpPr>
            <p:spPr bwMode="auto">
              <a:xfrm flipH="1">
                <a:off x="5149" y="1959"/>
                <a:ext cx="254" cy="0"/>
              </a:xfrm>
              <a:prstGeom prst="line">
                <a:avLst/>
              </a:prstGeom>
              <a:noFill/>
              <a:ln w="508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093" name="Line 46"/>
              <p:cNvSpPr>
                <a:spLocks noChangeShapeType="1"/>
              </p:cNvSpPr>
              <p:nvPr/>
            </p:nvSpPr>
            <p:spPr bwMode="auto">
              <a:xfrm flipH="1">
                <a:off x="5476" y="1894"/>
                <a:ext cx="214" cy="0"/>
              </a:xfrm>
              <a:prstGeom prst="line">
                <a:avLst/>
              </a:prstGeom>
              <a:noFill/>
              <a:ln w="508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sp>
            <p:nvSpPr>
              <p:cNvPr id="3094" name="Line 47"/>
              <p:cNvSpPr>
                <a:spLocks noChangeShapeType="1"/>
              </p:cNvSpPr>
              <p:nvPr/>
            </p:nvSpPr>
            <p:spPr bwMode="auto">
              <a:xfrm flipH="1">
                <a:off x="5229" y="1894"/>
                <a:ext cx="174" cy="0"/>
              </a:xfrm>
              <a:prstGeom prst="line">
                <a:avLst/>
              </a:prstGeom>
              <a:noFill/>
              <a:ln w="508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dirty="0">
                  <a:solidFill>
                    <a:srgbClr val="FFFFFF"/>
                  </a:solidFill>
                  <a:latin typeface="Times New Roman" pitchFamily="18" charset="0"/>
                  <a:cs typeface="Arial" charset="0"/>
                </a:endParaRPr>
              </a:p>
            </p:txBody>
          </p:sp>
        </p:grpSp>
      </p:grpSp>
      <p:sp>
        <p:nvSpPr>
          <p:cNvPr id="3076" name="Rectangle 48"/>
          <p:cNvSpPr>
            <a:spLocks noChangeArrowheads="1"/>
          </p:cNvSpPr>
          <p:nvPr/>
        </p:nvSpPr>
        <p:spPr bwMode="auto">
          <a:xfrm>
            <a:off x="90598" y="5250518"/>
            <a:ext cx="47672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fontAlgn="base" hangingPunct="0">
              <a:lnSpc>
                <a:spcPct val="85000"/>
              </a:lnSpc>
              <a:spcBef>
                <a:spcPct val="50000"/>
              </a:spcBef>
              <a:spcAft>
                <a:spcPct val="0"/>
              </a:spcAft>
            </a:pPr>
            <a:r>
              <a:rPr lang="en-US" sz="2000" dirty="0">
                <a:solidFill>
                  <a:srgbClr val="FFFFFF"/>
                </a:solidFill>
                <a:latin typeface="Swis721 BlkEx BT" pitchFamily="34" charset="0"/>
                <a:cs typeface="Arial" charset="0"/>
              </a:rPr>
              <a:t>	</a:t>
            </a:r>
          </a:p>
        </p:txBody>
      </p:sp>
      <p:sp>
        <p:nvSpPr>
          <p:cNvPr id="3077" name="Rectangle 49"/>
          <p:cNvSpPr>
            <a:spLocks noChangeArrowheads="1"/>
          </p:cNvSpPr>
          <p:nvPr/>
        </p:nvSpPr>
        <p:spPr bwMode="auto">
          <a:xfrm rot="-5400000">
            <a:off x="-780257" y="5193507"/>
            <a:ext cx="2525713" cy="336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fontAlgn="base" hangingPunct="0">
              <a:spcBef>
                <a:spcPct val="50000"/>
              </a:spcBef>
              <a:spcAft>
                <a:spcPct val="0"/>
              </a:spcAft>
            </a:pPr>
            <a:endParaRPr lang="en-US" sz="1600" dirty="0">
              <a:solidFill>
                <a:srgbClr val="CBCBCB"/>
              </a:solidFill>
              <a:latin typeface="Swis721 BlkEx BT" pitchFamily="34" charset="0"/>
              <a:cs typeface="Arial" charset="0"/>
            </a:endParaRPr>
          </a:p>
        </p:txBody>
      </p:sp>
      <p:pic>
        <p:nvPicPr>
          <p:cNvPr id="3078" name="Picture 50" descr="chrnat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831" y="2389295"/>
            <a:ext cx="24463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52"/>
          <p:cNvSpPr>
            <a:spLocks noChangeArrowheads="1"/>
          </p:cNvSpPr>
          <p:nvPr/>
        </p:nvSpPr>
        <p:spPr bwMode="auto">
          <a:xfrm>
            <a:off x="482599" y="4117974"/>
            <a:ext cx="40534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eaLnBrk="0" fontAlgn="base" hangingPunct="0">
              <a:spcBef>
                <a:spcPct val="50000"/>
              </a:spcBef>
              <a:spcAft>
                <a:spcPct val="0"/>
              </a:spcAft>
            </a:pPr>
            <a:endParaRPr lang="en-US" sz="4000" b="1" dirty="0">
              <a:solidFill>
                <a:srgbClr val="CBCBCB"/>
              </a:solidFill>
              <a:latin typeface="Times New Roman" pitchFamily="18" charset="0"/>
              <a:cs typeface="Arial" charset="0"/>
            </a:endParaRPr>
          </a:p>
        </p:txBody>
      </p:sp>
      <p:pic>
        <p:nvPicPr>
          <p:cNvPr id="3080" name="Picture 50" descr="chrnat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9916" y="2210676"/>
            <a:ext cx="2770981" cy="267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75637" y="4497756"/>
            <a:ext cx="4334632" cy="1737511"/>
          </a:xfrm>
          <a:prstGeom prst="rect">
            <a:avLst/>
          </a:prstGeom>
        </p:spPr>
      </p:pic>
      <p:pic>
        <p:nvPicPr>
          <p:cNvPr id="4" name="Picture 3"/>
          <p:cNvPicPr>
            <a:picLocks noChangeAspect="1"/>
          </p:cNvPicPr>
          <p:nvPr/>
        </p:nvPicPr>
        <p:blipFill>
          <a:blip r:embed="rId7"/>
          <a:stretch>
            <a:fillRect/>
          </a:stretch>
        </p:blipFill>
        <p:spPr>
          <a:xfrm>
            <a:off x="238654" y="72204"/>
            <a:ext cx="3913971" cy="2347163"/>
          </a:xfrm>
          <a:prstGeom prst="rect">
            <a:avLst/>
          </a:prstGeom>
        </p:spPr>
      </p:pic>
    </p:spTree>
    <p:extLst>
      <p:ext uri="{BB962C8B-B14F-4D97-AF65-F5344CB8AC3E}">
        <p14:creationId xmlns:p14="http://schemas.microsoft.com/office/powerpoint/2010/main" val="140040202"/>
      </p:ext>
    </p:extLst>
  </p:cSld>
  <p:clrMapOvr>
    <a:masterClrMapping/>
  </p:clrMapOvr>
  <p:transition spd="med">
    <p:random/>
    <p:sndAc>
      <p:stSnd>
        <p:snd r:embed="rId3" name="Camera"/>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sp>
        <p:nvSpPr>
          <p:cNvPr id="3" name="Content Placeholder 2"/>
          <p:cNvSpPr>
            <a:spLocks noGrp="1"/>
          </p:cNvSpPr>
          <p:nvPr>
            <p:ph idx="1"/>
          </p:nvPr>
        </p:nvSpPr>
        <p:spPr/>
        <p:txBody>
          <a:bodyPr/>
          <a:lstStyle/>
          <a:p>
            <a:pPr marL="0" indent="0">
              <a:buNone/>
            </a:pPr>
            <a:r>
              <a:rPr lang="en-US" dirty="0"/>
              <a:t>Good health and wellness for all American Indian and Alaska Native individuals, families, and </a:t>
            </a:r>
            <a:r>
              <a:rPr lang="en-US" dirty="0" smtClean="0"/>
              <a:t>communities.</a:t>
            </a:r>
            <a:endParaRPr lang="en-US" dirty="0"/>
          </a:p>
        </p:txBody>
      </p:sp>
    </p:spTree>
    <p:extLst>
      <p:ext uri="{BB962C8B-B14F-4D97-AF65-F5344CB8AC3E}">
        <p14:creationId xmlns:p14="http://schemas.microsoft.com/office/powerpoint/2010/main" val="3180377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762000"/>
            <a:ext cx="8229600" cy="5257800"/>
          </a:xfrm>
        </p:spPr>
        <p:txBody>
          <a:bodyPr/>
          <a:lstStyle/>
          <a:p>
            <a:pPr marL="0" indent="0">
              <a:buNone/>
            </a:pPr>
            <a:r>
              <a:rPr lang="en-US" dirty="0" smtClean="0"/>
              <a:t>The CHR </a:t>
            </a:r>
            <a:r>
              <a:rPr lang="en-US" dirty="0"/>
              <a:t>Strategic Plan details how the National CHR Program will achieve its vision by focusing on five priority areas: </a:t>
            </a:r>
            <a:endParaRPr lang="en-US" dirty="0" smtClean="0"/>
          </a:p>
          <a:p>
            <a:pPr marL="0" indent="0">
              <a:buNone/>
            </a:pPr>
            <a:endParaRPr lang="en-US" dirty="0" smtClean="0"/>
          </a:p>
          <a:p>
            <a:pPr marL="0" indent="0">
              <a:buNone/>
            </a:pPr>
            <a:r>
              <a:rPr lang="en-US" dirty="0" smtClean="0"/>
              <a:t> 1. Advocacy </a:t>
            </a:r>
            <a:r>
              <a:rPr lang="en-US" dirty="0"/>
              <a:t>and Awareness </a:t>
            </a:r>
            <a:endParaRPr lang="en-US" dirty="0" smtClean="0"/>
          </a:p>
          <a:p>
            <a:pPr marL="0" indent="0">
              <a:buNone/>
            </a:pPr>
            <a:r>
              <a:rPr lang="en-US" dirty="0" smtClean="0"/>
              <a:t> 2</a:t>
            </a:r>
            <a:r>
              <a:rPr lang="en-US" dirty="0"/>
              <a:t>. Partnerships </a:t>
            </a:r>
            <a:endParaRPr lang="en-US" dirty="0" smtClean="0"/>
          </a:p>
          <a:p>
            <a:pPr marL="0" indent="0">
              <a:buNone/>
            </a:pPr>
            <a:r>
              <a:rPr lang="en-US" dirty="0" smtClean="0"/>
              <a:t> 3</a:t>
            </a:r>
            <a:r>
              <a:rPr lang="en-US" dirty="0"/>
              <a:t>. </a:t>
            </a:r>
            <a:r>
              <a:rPr lang="en-US" dirty="0" smtClean="0"/>
              <a:t>Sustainability</a:t>
            </a:r>
          </a:p>
          <a:p>
            <a:pPr marL="0" indent="0">
              <a:buNone/>
            </a:pPr>
            <a:r>
              <a:rPr lang="en-US" dirty="0" smtClean="0"/>
              <a:t> 4</a:t>
            </a:r>
            <a:r>
              <a:rPr lang="en-US" dirty="0"/>
              <a:t>. Workforce Strengthening </a:t>
            </a:r>
            <a:endParaRPr lang="en-US" dirty="0" smtClean="0"/>
          </a:p>
          <a:p>
            <a:pPr marL="0" indent="0">
              <a:buNone/>
            </a:pPr>
            <a:r>
              <a:rPr lang="en-US" dirty="0" smtClean="0"/>
              <a:t> 5</a:t>
            </a:r>
            <a:r>
              <a:rPr lang="en-US" dirty="0"/>
              <a:t>. Data Systems</a:t>
            </a:r>
          </a:p>
        </p:txBody>
      </p:sp>
    </p:spTree>
    <p:extLst>
      <p:ext uri="{BB962C8B-B14F-4D97-AF65-F5344CB8AC3E}">
        <p14:creationId xmlns:p14="http://schemas.microsoft.com/office/powerpoint/2010/main" val="19178469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 Role</a:t>
            </a:r>
            <a:endParaRPr lang="en-US" dirty="0"/>
          </a:p>
        </p:txBody>
      </p:sp>
      <p:sp>
        <p:nvSpPr>
          <p:cNvPr id="4" name="Content Placeholder 3"/>
          <p:cNvSpPr>
            <a:spLocks noGrp="1"/>
          </p:cNvSpPr>
          <p:nvPr>
            <p:ph idx="1"/>
          </p:nvPr>
        </p:nvSpPr>
        <p:spPr>
          <a:xfrm>
            <a:off x="641445" y="2286000"/>
            <a:ext cx="7772400" cy="4114800"/>
          </a:xfrm>
        </p:spPr>
        <p:txBody>
          <a:bodyPr/>
          <a:lstStyle/>
          <a:p>
            <a:r>
              <a:rPr lang="en-US" dirty="0" smtClean="0"/>
              <a:t>CHRs bridge the gap in communities they serve and encourage ownership and involvement of the patient in their health and well being</a:t>
            </a:r>
          </a:p>
          <a:p>
            <a:r>
              <a:rPr lang="en-US" dirty="0" smtClean="0"/>
              <a:t>CHRs provide a crucial link between their communities and resources, such as health care and socio-economic issues</a:t>
            </a:r>
          </a:p>
          <a:p>
            <a:endParaRPr lang="en-US" dirty="0"/>
          </a:p>
        </p:txBody>
      </p:sp>
    </p:spTree>
    <p:extLst>
      <p:ext uri="{BB962C8B-B14F-4D97-AF65-F5344CB8AC3E}">
        <p14:creationId xmlns:p14="http://schemas.microsoft.com/office/powerpoint/2010/main" val="560896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Define a Home Visit</a:t>
            </a:r>
            <a:endParaRPr lang="en-US" dirty="0"/>
          </a:p>
        </p:txBody>
      </p:sp>
      <p:sp>
        <p:nvSpPr>
          <p:cNvPr id="6" name="Content Placeholder 5"/>
          <p:cNvSpPr>
            <a:spLocks noGrp="1"/>
          </p:cNvSpPr>
          <p:nvPr>
            <p:ph idx="1"/>
          </p:nvPr>
        </p:nvSpPr>
        <p:spPr/>
        <p:txBody>
          <a:bodyPr/>
          <a:lstStyle/>
          <a:p>
            <a:pPr marL="0" indent="0">
              <a:buNone/>
            </a:pPr>
            <a:r>
              <a:rPr lang="en-US" dirty="0" smtClean="0"/>
              <a:t>Providing care and health services to patients and their families in their home. It allows the CHR to assess home environments and provide patient care, education and support. </a:t>
            </a:r>
            <a:endParaRPr lang="en-US" dirty="0"/>
          </a:p>
        </p:txBody>
      </p:sp>
    </p:spTree>
    <p:extLst>
      <p:ext uri="{BB962C8B-B14F-4D97-AF65-F5344CB8AC3E}">
        <p14:creationId xmlns:p14="http://schemas.microsoft.com/office/powerpoint/2010/main" val="3162326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Home Visit</a:t>
            </a:r>
            <a:endParaRPr lang="en-US" dirty="0"/>
          </a:p>
        </p:txBody>
      </p:sp>
      <p:sp>
        <p:nvSpPr>
          <p:cNvPr id="3" name="Content Placeholder 2"/>
          <p:cNvSpPr>
            <a:spLocks noGrp="1"/>
          </p:cNvSpPr>
          <p:nvPr>
            <p:ph idx="1"/>
          </p:nvPr>
        </p:nvSpPr>
        <p:spPr/>
        <p:txBody>
          <a:bodyPr/>
          <a:lstStyle/>
          <a:p>
            <a:pPr marL="0" indent="0">
              <a:buNone/>
            </a:pPr>
            <a:r>
              <a:rPr lang="en-US" dirty="0" smtClean="0"/>
              <a:t>The purpose of home visits includes health promotion disease prevention, health education, and assessment</a:t>
            </a:r>
          </a:p>
          <a:p>
            <a:pPr marL="0" indent="0">
              <a:buNone/>
            </a:pPr>
            <a:endParaRPr lang="en-US" dirty="0" smtClean="0"/>
          </a:p>
        </p:txBody>
      </p:sp>
    </p:spTree>
    <p:extLst>
      <p:ext uri="{BB962C8B-B14F-4D97-AF65-F5344CB8AC3E}">
        <p14:creationId xmlns:p14="http://schemas.microsoft.com/office/powerpoint/2010/main" val="3769135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610600" cy="1143000"/>
          </a:xfrm>
        </p:spPr>
        <p:txBody>
          <a:bodyPr/>
          <a:lstStyle/>
          <a:p>
            <a:pPr marL="0" indent="0"/>
            <a:r>
              <a:rPr lang="en-US" dirty="0" smtClean="0"/>
              <a:t>Patient Wellness Handout</a:t>
            </a:r>
            <a:endParaRPr lang="en-US" dirty="0"/>
          </a:p>
        </p:txBody>
      </p:sp>
      <p:sp>
        <p:nvSpPr>
          <p:cNvPr id="3" name="Content Placeholder 2"/>
          <p:cNvSpPr>
            <a:spLocks noGrp="1"/>
          </p:cNvSpPr>
          <p:nvPr>
            <p:ph idx="1"/>
          </p:nvPr>
        </p:nvSpPr>
        <p:spPr/>
        <p:txBody>
          <a:bodyPr/>
          <a:lstStyle/>
          <a:p>
            <a:r>
              <a:rPr lang="en-US" dirty="0" smtClean="0"/>
              <a:t>Demographic information</a:t>
            </a:r>
          </a:p>
          <a:p>
            <a:r>
              <a:rPr lang="en-US" dirty="0" smtClean="0"/>
              <a:t>Allergies</a:t>
            </a:r>
          </a:p>
          <a:p>
            <a:r>
              <a:rPr lang="en-US" dirty="0" smtClean="0"/>
              <a:t>Meds/refills</a:t>
            </a:r>
          </a:p>
          <a:p>
            <a:r>
              <a:rPr lang="en-US" dirty="0" smtClean="0"/>
              <a:t>Immunization needs</a:t>
            </a:r>
          </a:p>
          <a:p>
            <a:r>
              <a:rPr lang="en-US" dirty="0" smtClean="0"/>
              <a:t>Additional services needed</a:t>
            </a:r>
            <a:endParaRPr lang="en-US" dirty="0"/>
          </a:p>
          <a:p>
            <a:r>
              <a:rPr lang="en-US" dirty="0" smtClean="0"/>
              <a:t>Health goals</a:t>
            </a:r>
            <a:endParaRPr lang="en-US" dirty="0"/>
          </a:p>
        </p:txBody>
      </p:sp>
    </p:spTree>
    <p:extLst>
      <p:ext uri="{BB962C8B-B14F-4D97-AF65-F5344CB8AC3E}">
        <p14:creationId xmlns:p14="http://schemas.microsoft.com/office/powerpoint/2010/main" val="2561257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7772400" cy="1143000"/>
          </a:xfrm>
        </p:spPr>
        <p:txBody>
          <a:bodyPr/>
          <a:lstStyle/>
          <a:p>
            <a:r>
              <a:rPr lang="en-US" dirty="0" smtClean="0"/>
              <a:t>Personal Safety</a:t>
            </a:r>
            <a:endParaRPr lang="en-US" dirty="0"/>
          </a:p>
        </p:txBody>
      </p:sp>
      <p:sp>
        <p:nvSpPr>
          <p:cNvPr id="3" name="Content Placeholder 2"/>
          <p:cNvSpPr>
            <a:spLocks noGrp="1"/>
          </p:cNvSpPr>
          <p:nvPr>
            <p:ph idx="1"/>
          </p:nvPr>
        </p:nvSpPr>
        <p:spPr>
          <a:xfrm>
            <a:off x="609600" y="1905000"/>
            <a:ext cx="7772400" cy="4114800"/>
          </a:xfrm>
        </p:spPr>
        <p:txBody>
          <a:bodyPr/>
          <a:lstStyle/>
          <a:p>
            <a:r>
              <a:rPr lang="en-US" dirty="0" smtClean="0"/>
              <a:t>Use internal warning system</a:t>
            </a:r>
          </a:p>
          <a:p>
            <a:r>
              <a:rPr lang="en-US" dirty="0" smtClean="0"/>
              <a:t>Be mindful of surroundings</a:t>
            </a:r>
          </a:p>
          <a:p>
            <a:r>
              <a:rPr lang="en-US" dirty="0" smtClean="0"/>
              <a:t>Keep in touch with office</a:t>
            </a:r>
          </a:p>
          <a:p>
            <a:r>
              <a:rPr lang="en-US" dirty="0" smtClean="0"/>
              <a:t>Emergency numbers on speed dial</a:t>
            </a:r>
          </a:p>
          <a:p>
            <a:r>
              <a:rPr lang="en-US" dirty="0" smtClean="0"/>
              <a:t>Set boundaries/limits</a:t>
            </a:r>
          </a:p>
          <a:p>
            <a:r>
              <a:rPr lang="en-US" dirty="0" smtClean="0"/>
              <a:t>Recognize signs of substance abuse</a:t>
            </a:r>
          </a:p>
          <a:p>
            <a:r>
              <a:rPr lang="en-US" dirty="0" smtClean="0"/>
              <a:t>Do not give out personal information</a:t>
            </a:r>
          </a:p>
          <a:p>
            <a:r>
              <a:rPr lang="en-US" dirty="0" smtClean="0"/>
              <a:t>Use privacy settings on social media</a:t>
            </a:r>
          </a:p>
          <a:p>
            <a:endParaRPr lang="en-US" dirty="0"/>
          </a:p>
        </p:txBody>
      </p:sp>
    </p:spTree>
    <p:extLst>
      <p:ext uri="{BB962C8B-B14F-4D97-AF65-F5344CB8AC3E}">
        <p14:creationId xmlns:p14="http://schemas.microsoft.com/office/powerpoint/2010/main" val="39199124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85000"/>
                  </a:schemeClr>
                </a:solidFill>
              </a:rPr>
              <a:t>Home Visit Outline</a:t>
            </a:r>
          </a:p>
        </p:txBody>
      </p:sp>
      <p:sp>
        <p:nvSpPr>
          <p:cNvPr id="3" name="Content Placeholder 2"/>
          <p:cNvSpPr>
            <a:spLocks noGrp="1"/>
          </p:cNvSpPr>
          <p:nvPr>
            <p:ph idx="1"/>
          </p:nvPr>
        </p:nvSpPr>
        <p:spPr/>
        <p:txBody>
          <a:bodyPr/>
          <a:lstStyle/>
          <a:p>
            <a:r>
              <a:rPr lang="en-US" dirty="0">
                <a:solidFill>
                  <a:schemeClr val="tx1">
                    <a:lumMod val="85000"/>
                  </a:schemeClr>
                </a:solidFill>
              </a:rPr>
              <a:t>Monitor patient (health and meds</a:t>
            </a:r>
            <a:r>
              <a:rPr lang="en-US" dirty="0" smtClean="0">
                <a:solidFill>
                  <a:schemeClr val="tx1">
                    <a:lumMod val="85000"/>
                  </a:schemeClr>
                </a:solidFill>
              </a:rPr>
              <a:t>)</a:t>
            </a:r>
          </a:p>
          <a:p>
            <a:r>
              <a:rPr lang="en-US" dirty="0" smtClean="0">
                <a:solidFill>
                  <a:schemeClr val="tx1">
                    <a:lumMod val="85000"/>
                  </a:schemeClr>
                </a:solidFill>
              </a:rPr>
              <a:t>Emotional support </a:t>
            </a:r>
            <a:endParaRPr lang="en-US" dirty="0">
              <a:solidFill>
                <a:schemeClr val="tx1">
                  <a:lumMod val="85000"/>
                </a:schemeClr>
              </a:solidFill>
            </a:endParaRPr>
          </a:p>
          <a:p>
            <a:r>
              <a:rPr lang="en-US" dirty="0">
                <a:solidFill>
                  <a:schemeClr val="tx1">
                    <a:lumMod val="85000"/>
                  </a:schemeClr>
                </a:solidFill>
              </a:rPr>
              <a:t>BP</a:t>
            </a:r>
          </a:p>
          <a:p>
            <a:r>
              <a:rPr lang="en-US" dirty="0">
                <a:solidFill>
                  <a:schemeClr val="tx1">
                    <a:lumMod val="85000"/>
                  </a:schemeClr>
                </a:solidFill>
              </a:rPr>
              <a:t>Pulse</a:t>
            </a:r>
          </a:p>
          <a:p>
            <a:r>
              <a:rPr lang="en-US" dirty="0">
                <a:solidFill>
                  <a:schemeClr val="tx1">
                    <a:lumMod val="85000"/>
                  </a:schemeClr>
                </a:solidFill>
              </a:rPr>
              <a:t>Resp</a:t>
            </a:r>
          </a:p>
          <a:p>
            <a:r>
              <a:rPr lang="en-US" dirty="0">
                <a:solidFill>
                  <a:schemeClr val="tx1">
                    <a:lumMod val="85000"/>
                  </a:schemeClr>
                </a:solidFill>
              </a:rPr>
              <a:t>Health ed</a:t>
            </a:r>
          </a:p>
          <a:p>
            <a:r>
              <a:rPr lang="en-US" dirty="0">
                <a:solidFill>
                  <a:schemeClr val="tx1">
                    <a:lumMod val="85000"/>
                  </a:schemeClr>
                </a:solidFill>
              </a:rPr>
              <a:t>Monitor environment for safety</a:t>
            </a:r>
          </a:p>
          <a:p>
            <a:pPr marL="0" indent="0">
              <a:buNone/>
            </a:pPr>
            <a:endParaRPr lang="en-US" dirty="0">
              <a:solidFill>
                <a:srgbClr val="FF0000"/>
              </a:solidFill>
            </a:endParaRPr>
          </a:p>
        </p:txBody>
      </p:sp>
    </p:spTree>
    <p:extLst>
      <p:ext uri="{BB962C8B-B14F-4D97-AF65-F5344CB8AC3E}">
        <p14:creationId xmlns:p14="http://schemas.microsoft.com/office/powerpoint/2010/main" val="3037104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 Patient Services</a:t>
            </a:r>
            <a:endParaRPr lang="en-US" dirty="0"/>
          </a:p>
        </p:txBody>
      </p:sp>
      <p:sp>
        <p:nvSpPr>
          <p:cNvPr id="3" name="Content Placeholder 2"/>
          <p:cNvSpPr>
            <a:spLocks noGrp="1"/>
          </p:cNvSpPr>
          <p:nvPr>
            <p:ph sz="half" idx="1"/>
          </p:nvPr>
        </p:nvSpPr>
        <p:spPr>
          <a:xfrm>
            <a:off x="381000" y="1981200"/>
            <a:ext cx="4800600" cy="4114800"/>
          </a:xfrm>
        </p:spPr>
        <p:txBody>
          <a:bodyPr/>
          <a:lstStyle/>
          <a:p>
            <a:pPr marL="0" indent="0">
              <a:buNone/>
            </a:pPr>
            <a:endParaRPr lang="en-US" dirty="0" smtClean="0"/>
          </a:p>
          <a:p>
            <a:endParaRPr lang="en-US" dirty="0"/>
          </a:p>
          <a:p>
            <a:r>
              <a:rPr lang="en-US" dirty="0" smtClean="0"/>
              <a:t>Monitor patient</a:t>
            </a:r>
          </a:p>
          <a:p>
            <a:r>
              <a:rPr lang="en-US" dirty="0" smtClean="0"/>
              <a:t>Patient care</a:t>
            </a:r>
          </a:p>
          <a:p>
            <a:r>
              <a:rPr lang="en-US" dirty="0" smtClean="0"/>
              <a:t>Health education</a:t>
            </a:r>
          </a:p>
          <a:p>
            <a:r>
              <a:rPr lang="en-US" dirty="0" smtClean="0"/>
              <a:t>Environmental services</a:t>
            </a:r>
          </a:p>
          <a:p>
            <a:r>
              <a:rPr lang="en-US" dirty="0"/>
              <a:t>Case find/Screening</a:t>
            </a:r>
          </a:p>
          <a:p>
            <a:endParaRPr lang="en-US" dirty="0" smtClean="0"/>
          </a:p>
        </p:txBody>
      </p:sp>
      <p:sp>
        <p:nvSpPr>
          <p:cNvPr id="4" name="Content Placeholder 3"/>
          <p:cNvSpPr>
            <a:spLocks noGrp="1"/>
          </p:cNvSpPr>
          <p:nvPr>
            <p:ph sz="half" idx="2"/>
          </p:nvPr>
        </p:nvSpPr>
        <p:spPr>
          <a:xfrm>
            <a:off x="4816642" y="2057400"/>
            <a:ext cx="4343400" cy="4114800"/>
          </a:xfrm>
        </p:spPr>
        <p:txBody>
          <a:bodyPr/>
          <a:lstStyle/>
          <a:p>
            <a:pPr marL="0" indent="0">
              <a:buNone/>
            </a:pPr>
            <a:endParaRPr lang="en-US" dirty="0" smtClean="0"/>
          </a:p>
          <a:p>
            <a:endParaRPr lang="en-US" dirty="0"/>
          </a:p>
          <a:p>
            <a:r>
              <a:rPr lang="en-US" dirty="0" smtClean="0"/>
              <a:t>Case </a:t>
            </a:r>
            <a:r>
              <a:rPr lang="en-US" dirty="0"/>
              <a:t>management</a:t>
            </a:r>
          </a:p>
          <a:p>
            <a:r>
              <a:rPr lang="en-US" dirty="0"/>
              <a:t>Interpret/translate</a:t>
            </a:r>
          </a:p>
          <a:p>
            <a:r>
              <a:rPr lang="en-US" dirty="0"/>
              <a:t>Home maker services</a:t>
            </a:r>
          </a:p>
          <a:p>
            <a:r>
              <a:rPr lang="en-US" dirty="0"/>
              <a:t>Emergency </a:t>
            </a:r>
            <a:r>
              <a:rPr lang="en-US" dirty="0" smtClean="0"/>
              <a:t>care</a:t>
            </a:r>
          </a:p>
          <a:p>
            <a:r>
              <a:rPr lang="en-US" dirty="0" smtClean="0"/>
              <a:t>Transportation</a:t>
            </a:r>
            <a:endParaRPr lang="en-US" dirty="0"/>
          </a:p>
          <a:p>
            <a:endParaRPr lang="en-US" dirty="0"/>
          </a:p>
        </p:txBody>
      </p:sp>
    </p:spTree>
    <p:extLst>
      <p:ext uri="{BB962C8B-B14F-4D97-AF65-F5344CB8AC3E}">
        <p14:creationId xmlns:p14="http://schemas.microsoft.com/office/powerpoint/2010/main" val="5443436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 Patient</a:t>
            </a:r>
            <a:endParaRPr lang="en-US" dirty="0"/>
          </a:p>
        </p:txBody>
      </p:sp>
      <p:sp>
        <p:nvSpPr>
          <p:cNvPr id="3" name="Content Placeholder 2"/>
          <p:cNvSpPr>
            <a:spLocks noGrp="1"/>
          </p:cNvSpPr>
          <p:nvPr>
            <p:ph idx="1"/>
          </p:nvPr>
        </p:nvSpPr>
        <p:spPr/>
        <p:txBody>
          <a:bodyPr/>
          <a:lstStyle/>
          <a:p>
            <a:pPr marL="0" indent="0">
              <a:buNone/>
            </a:pPr>
            <a:r>
              <a:rPr lang="en-US" dirty="0" smtClean="0"/>
              <a:t>Check </a:t>
            </a:r>
            <a:r>
              <a:rPr lang="en-US" dirty="0"/>
              <a:t>on the patient to ensure proper health care is maintained and provided as needed</a:t>
            </a:r>
            <a:r>
              <a:rPr lang="en-US" dirty="0" smtClean="0"/>
              <a:t>. </a:t>
            </a:r>
          </a:p>
          <a:p>
            <a:pPr marL="0" indent="0">
              <a:buNone/>
            </a:pPr>
            <a:endParaRPr lang="en-US" dirty="0"/>
          </a:p>
        </p:txBody>
      </p:sp>
    </p:spTree>
    <p:extLst>
      <p:ext uri="{BB962C8B-B14F-4D97-AF65-F5344CB8AC3E}">
        <p14:creationId xmlns:p14="http://schemas.microsoft.com/office/powerpoint/2010/main" val="1294996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4294967295"/>
          </p:nvPr>
        </p:nvSpPr>
        <p:spPr>
          <a:xfrm>
            <a:off x="685800" y="2209800"/>
            <a:ext cx="5867400" cy="4114800"/>
          </a:xfrm>
        </p:spPr>
        <p:txBody>
          <a:bodyPr/>
          <a:lstStyle/>
          <a:p>
            <a:pPr marL="0" indent="0" algn="ctr">
              <a:buNone/>
            </a:pPr>
            <a:r>
              <a:rPr lang="en-US" dirty="0" smtClean="0"/>
              <a:t>Pamela Aguilar, CHR/LPN</a:t>
            </a:r>
          </a:p>
          <a:p>
            <a:pPr marL="0" indent="0" algn="ctr">
              <a:buNone/>
            </a:pPr>
            <a:r>
              <a:rPr lang="en-US" dirty="0" smtClean="0"/>
              <a:t>Indian Health Service</a:t>
            </a:r>
          </a:p>
          <a:p>
            <a:pPr marL="0" indent="0" algn="ctr">
              <a:buNone/>
            </a:pPr>
            <a:r>
              <a:rPr lang="en-US" dirty="0" smtClean="0"/>
              <a:t>Headquarters CHR Program</a:t>
            </a:r>
            <a:endParaRPr lang="en-US" dirty="0"/>
          </a:p>
          <a:p>
            <a:pPr marL="0" indent="0" algn="ctr">
              <a:buNone/>
            </a:pPr>
            <a:r>
              <a:rPr lang="en-US" dirty="0" smtClean="0">
                <a:hlinkClick r:id="rId3"/>
              </a:rPr>
              <a:t>pamela.aguilar@ihs.gov</a:t>
            </a:r>
            <a:endParaRPr lang="en-US" dirty="0" smtClean="0"/>
          </a:p>
          <a:p>
            <a:pPr marL="0" indent="0" algn="ctr">
              <a:buNone/>
            </a:pPr>
            <a:r>
              <a:rPr lang="en-US" dirty="0" smtClean="0"/>
              <a:t>405-365-0237</a:t>
            </a:r>
            <a:endParaRPr lang="en-US" dirty="0"/>
          </a:p>
        </p:txBody>
      </p:sp>
      <p:pic>
        <p:nvPicPr>
          <p:cNvPr id="10" name="Picture 9"/>
          <p:cNvPicPr>
            <a:picLocks noChangeAspect="1"/>
          </p:cNvPicPr>
          <p:nvPr/>
        </p:nvPicPr>
        <p:blipFill rotWithShape="1">
          <a:blip r:embed="rId4"/>
          <a:srcRect t="5655"/>
          <a:stretch/>
        </p:blipFill>
        <p:spPr>
          <a:xfrm flipH="1">
            <a:off x="7162800" y="4038600"/>
            <a:ext cx="1750320" cy="2542173"/>
          </a:xfrm>
          <a:prstGeom prst="rect">
            <a:avLst/>
          </a:prstGeom>
        </p:spPr>
      </p:pic>
    </p:spTree>
    <p:extLst>
      <p:ext uri="{BB962C8B-B14F-4D97-AF65-F5344CB8AC3E}">
        <p14:creationId xmlns:p14="http://schemas.microsoft.com/office/powerpoint/2010/main" val="34093673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Care</a:t>
            </a:r>
            <a:endParaRPr lang="en-US" dirty="0"/>
          </a:p>
        </p:txBody>
      </p:sp>
      <p:sp>
        <p:nvSpPr>
          <p:cNvPr id="3" name="Content Placeholder 2"/>
          <p:cNvSpPr>
            <a:spLocks noGrp="1"/>
          </p:cNvSpPr>
          <p:nvPr>
            <p:ph idx="1"/>
          </p:nvPr>
        </p:nvSpPr>
        <p:spPr/>
        <p:txBody>
          <a:bodyPr/>
          <a:lstStyle/>
          <a:p>
            <a:pPr marL="0" indent="0">
              <a:buNone/>
            </a:pPr>
            <a:r>
              <a:rPr lang="en-US" dirty="0" smtClean="0"/>
              <a:t>Providing </a:t>
            </a:r>
            <a:r>
              <a:rPr lang="en-US" dirty="0"/>
              <a:t>services directly to a patient</a:t>
            </a:r>
          </a:p>
        </p:txBody>
      </p:sp>
    </p:spTree>
    <p:extLst>
      <p:ext uri="{BB962C8B-B14F-4D97-AF65-F5344CB8AC3E}">
        <p14:creationId xmlns:p14="http://schemas.microsoft.com/office/powerpoint/2010/main" val="4038839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Vital Signs</a:t>
            </a:r>
            <a:endParaRPr lang="en-US" dirty="0"/>
          </a:p>
        </p:txBody>
      </p:sp>
      <p:sp>
        <p:nvSpPr>
          <p:cNvPr id="3" name="Content Placeholder 2"/>
          <p:cNvSpPr>
            <a:spLocks noGrp="1"/>
          </p:cNvSpPr>
          <p:nvPr>
            <p:ph idx="1"/>
          </p:nvPr>
        </p:nvSpPr>
        <p:spPr/>
        <p:txBody>
          <a:bodyPr/>
          <a:lstStyle/>
          <a:p>
            <a:r>
              <a:rPr lang="en-US" dirty="0" smtClean="0"/>
              <a:t>BP</a:t>
            </a:r>
          </a:p>
          <a:p>
            <a:r>
              <a:rPr lang="en-US" dirty="0" smtClean="0"/>
              <a:t>P</a:t>
            </a:r>
          </a:p>
          <a:p>
            <a:r>
              <a:rPr lang="en-US" dirty="0" smtClean="0"/>
              <a:t>R</a:t>
            </a:r>
          </a:p>
          <a:p>
            <a:pPr marL="0" indent="0">
              <a:buNone/>
            </a:pPr>
            <a:endParaRPr lang="en-US" dirty="0"/>
          </a:p>
        </p:txBody>
      </p:sp>
    </p:spTree>
    <p:extLst>
      <p:ext uri="{BB962C8B-B14F-4D97-AF65-F5344CB8AC3E}">
        <p14:creationId xmlns:p14="http://schemas.microsoft.com/office/powerpoint/2010/main" val="3784882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Education</a:t>
            </a:r>
            <a:endParaRPr lang="en-US" dirty="0"/>
          </a:p>
        </p:txBody>
      </p:sp>
      <p:sp>
        <p:nvSpPr>
          <p:cNvPr id="3" name="Content Placeholder 2"/>
          <p:cNvSpPr>
            <a:spLocks noGrp="1"/>
          </p:cNvSpPr>
          <p:nvPr>
            <p:ph idx="1"/>
          </p:nvPr>
        </p:nvSpPr>
        <p:spPr/>
        <p:txBody>
          <a:bodyPr/>
          <a:lstStyle/>
          <a:p>
            <a:pPr marL="0" indent="0">
              <a:buNone/>
            </a:pPr>
            <a:r>
              <a:rPr lang="en-US" dirty="0" smtClean="0"/>
              <a:t>Educating the pt on their health problems or prevention</a:t>
            </a:r>
            <a:endParaRPr lang="en-US" dirty="0"/>
          </a:p>
        </p:txBody>
      </p:sp>
    </p:spTree>
    <p:extLst>
      <p:ext uri="{BB962C8B-B14F-4D97-AF65-F5344CB8AC3E}">
        <p14:creationId xmlns:p14="http://schemas.microsoft.com/office/powerpoint/2010/main" val="371425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Services</a:t>
            </a:r>
            <a:endParaRPr lang="en-US" dirty="0"/>
          </a:p>
        </p:txBody>
      </p:sp>
      <p:sp>
        <p:nvSpPr>
          <p:cNvPr id="3" name="Content Placeholder 2"/>
          <p:cNvSpPr>
            <a:spLocks noGrp="1"/>
          </p:cNvSpPr>
          <p:nvPr>
            <p:ph idx="1"/>
          </p:nvPr>
        </p:nvSpPr>
        <p:spPr/>
        <p:txBody>
          <a:bodyPr/>
          <a:lstStyle/>
          <a:p>
            <a:pPr marL="0" indent="0">
              <a:buNone/>
            </a:pPr>
            <a:r>
              <a:rPr lang="en-US" dirty="0" smtClean="0"/>
              <a:t>Assessing the home for variety of environmental services that are intended to prevent injury or disease.</a:t>
            </a:r>
            <a:endParaRPr lang="en-US" dirty="0"/>
          </a:p>
        </p:txBody>
      </p:sp>
    </p:spTree>
    <p:extLst>
      <p:ext uri="{BB962C8B-B14F-4D97-AF65-F5344CB8AC3E}">
        <p14:creationId xmlns:p14="http://schemas.microsoft.com/office/powerpoint/2010/main" val="700681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find/screen</a:t>
            </a:r>
            <a:endParaRPr lang="en-US" dirty="0"/>
          </a:p>
        </p:txBody>
      </p:sp>
      <p:sp>
        <p:nvSpPr>
          <p:cNvPr id="3" name="Content Placeholder 2"/>
          <p:cNvSpPr>
            <a:spLocks noGrp="1"/>
          </p:cNvSpPr>
          <p:nvPr>
            <p:ph idx="1"/>
          </p:nvPr>
        </p:nvSpPr>
        <p:spPr/>
        <p:txBody>
          <a:bodyPr/>
          <a:lstStyle/>
          <a:p>
            <a:pPr marL="0" indent="0">
              <a:buNone/>
            </a:pPr>
            <a:r>
              <a:rPr lang="en-US" dirty="0"/>
              <a:t>Screening is done to find, discover or detect. </a:t>
            </a:r>
          </a:p>
        </p:txBody>
      </p:sp>
    </p:spTree>
    <p:extLst>
      <p:ext uri="{BB962C8B-B14F-4D97-AF65-F5344CB8AC3E}">
        <p14:creationId xmlns:p14="http://schemas.microsoft.com/office/powerpoint/2010/main" val="435176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Management</a:t>
            </a:r>
            <a:endParaRPr lang="en-US" dirty="0"/>
          </a:p>
        </p:txBody>
      </p:sp>
      <p:sp>
        <p:nvSpPr>
          <p:cNvPr id="3" name="Content Placeholder 2"/>
          <p:cNvSpPr>
            <a:spLocks noGrp="1"/>
          </p:cNvSpPr>
          <p:nvPr>
            <p:ph idx="1"/>
          </p:nvPr>
        </p:nvSpPr>
        <p:spPr/>
        <p:txBody>
          <a:bodyPr/>
          <a:lstStyle/>
          <a:p>
            <a:pPr marL="0" indent="0">
              <a:buNone/>
            </a:pPr>
            <a:r>
              <a:rPr lang="en-US" dirty="0" smtClean="0"/>
              <a:t>For </a:t>
            </a:r>
            <a:r>
              <a:rPr lang="en-US" dirty="0"/>
              <a:t>any activity that results in a patient obtaining services.</a:t>
            </a:r>
          </a:p>
        </p:txBody>
      </p:sp>
    </p:spTree>
    <p:extLst>
      <p:ext uri="{BB962C8B-B14F-4D97-AF65-F5344CB8AC3E}">
        <p14:creationId xmlns:p14="http://schemas.microsoft.com/office/powerpoint/2010/main" val="1926003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Referrals to or by CHR</a:t>
            </a:r>
            <a:endParaRPr lang="en-US" dirty="0"/>
          </a:p>
        </p:txBody>
      </p:sp>
      <p:sp>
        <p:nvSpPr>
          <p:cNvPr id="3" name="Content Placeholder 2"/>
          <p:cNvSpPr>
            <a:spLocks noGrp="1"/>
          </p:cNvSpPr>
          <p:nvPr>
            <p:ph idx="1"/>
          </p:nvPr>
        </p:nvSpPr>
        <p:spPr/>
        <p:txBody>
          <a:bodyPr/>
          <a:lstStyle/>
          <a:p>
            <a:pPr marL="0" indent="0">
              <a:buNone/>
            </a:pPr>
            <a:r>
              <a:rPr lang="en-US" dirty="0" smtClean="0"/>
              <a:t>Referrals provide </a:t>
            </a:r>
            <a:r>
              <a:rPr lang="en-US" dirty="0"/>
              <a:t>a picture of how the CHR program coordinates with other community resources and uses available resources.</a:t>
            </a:r>
          </a:p>
        </p:txBody>
      </p:sp>
    </p:spTree>
    <p:extLst>
      <p:ext uri="{BB962C8B-B14F-4D97-AF65-F5344CB8AC3E}">
        <p14:creationId xmlns:p14="http://schemas.microsoft.com/office/powerpoint/2010/main" val="34414292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Interpret/Translate</a:t>
            </a:r>
            <a:endParaRPr lang="en-US" dirty="0"/>
          </a:p>
        </p:txBody>
      </p:sp>
      <p:sp>
        <p:nvSpPr>
          <p:cNvPr id="3" name="Content Placeholder 2"/>
          <p:cNvSpPr>
            <a:spLocks noGrp="1"/>
          </p:cNvSpPr>
          <p:nvPr>
            <p:ph idx="1"/>
          </p:nvPr>
        </p:nvSpPr>
        <p:spPr/>
        <p:txBody>
          <a:bodyPr/>
          <a:lstStyle/>
          <a:p>
            <a:pPr marL="0" indent="0">
              <a:buNone/>
            </a:pPr>
            <a:r>
              <a:rPr lang="en-US" dirty="0" smtClean="0"/>
              <a:t>Interpret</a:t>
            </a:r>
            <a:r>
              <a:rPr lang="en-US" dirty="0"/>
              <a:t>, translate, or clarify information for the </a:t>
            </a:r>
            <a:r>
              <a:rPr lang="en-US" dirty="0" smtClean="0"/>
              <a:t>pt</a:t>
            </a:r>
            <a:r>
              <a:rPr lang="en-US" dirty="0"/>
              <a:t>. </a:t>
            </a:r>
            <a:endParaRPr lang="en-US" dirty="0" smtClean="0"/>
          </a:p>
          <a:p>
            <a:pPr marL="0" indent="0">
              <a:buNone/>
            </a:pPr>
            <a:endParaRPr lang="en-US" dirty="0"/>
          </a:p>
          <a:p>
            <a:pPr marL="0" indent="0">
              <a:buNone/>
            </a:pPr>
            <a:r>
              <a:rPr lang="en-US" dirty="0" smtClean="0"/>
              <a:t>Explaining </a:t>
            </a:r>
            <a:r>
              <a:rPr lang="en-US" dirty="0"/>
              <a:t>in layman’s terms or the preferred language of the patient to other health care providers and vice </a:t>
            </a:r>
            <a:r>
              <a:rPr lang="en-US" dirty="0" smtClean="0"/>
              <a:t>versa.</a:t>
            </a:r>
            <a:endParaRPr lang="en-US" dirty="0"/>
          </a:p>
        </p:txBody>
      </p:sp>
    </p:spTree>
    <p:extLst>
      <p:ext uri="{BB962C8B-B14F-4D97-AF65-F5344CB8AC3E}">
        <p14:creationId xmlns:p14="http://schemas.microsoft.com/office/powerpoint/2010/main" val="1063136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Homemaker Services</a:t>
            </a:r>
            <a:endParaRPr lang="en-US" dirty="0"/>
          </a:p>
        </p:txBody>
      </p:sp>
      <p:sp>
        <p:nvSpPr>
          <p:cNvPr id="3" name="Content Placeholder 2"/>
          <p:cNvSpPr>
            <a:spLocks noGrp="1"/>
          </p:cNvSpPr>
          <p:nvPr>
            <p:ph idx="1"/>
          </p:nvPr>
        </p:nvSpPr>
        <p:spPr/>
        <p:txBody>
          <a:bodyPr/>
          <a:lstStyle/>
          <a:p>
            <a:pPr marL="0" indent="0">
              <a:buNone/>
            </a:pPr>
            <a:r>
              <a:rPr lang="en-US" dirty="0" smtClean="0"/>
              <a:t>Assisting </a:t>
            </a:r>
            <a:r>
              <a:rPr lang="en-US" dirty="0"/>
              <a:t>a patient with household </a:t>
            </a:r>
            <a:r>
              <a:rPr lang="en-US" dirty="0" smtClean="0"/>
              <a:t>duties. Not intended to be provided to pt long term.</a:t>
            </a:r>
            <a:endParaRPr lang="en-US" dirty="0"/>
          </a:p>
        </p:txBody>
      </p:sp>
    </p:spTree>
    <p:extLst>
      <p:ext uri="{BB962C8B-B14F-4D97-AF65-F5344CB8AC3E}">
        <p14:creationId xmlns:p14="http://schemas.microsoft.com/office/powerpoint/2010/main" val="3002196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Care</a:t>
            </a:r>
            <a:endParaRPr lang="en-US" dirty="0"/>
          </a:p>
        </p:txBody>
      </p:sp>
      <p:sp>
        <p:nvSpPr>
          <p:cNvPr id="3" name="Content Placeholder 2"/>
          <p:cNvSpPr>
            <a:spLocks noGrp="1"/>
          </p:cNvSpPr>
          <p:nvPr>
            <p:ph idx="1"/>
          </p:nvPr>
        </p:nvSpPr>
        <p:spPr/>
        <p:txBody>
          <a:bodyPr/>
          <a:lstStyle/>
          <a:p>
            <a:pPr marL="0" indent="0">
              <a:buNone/>
            </a:pPr>
            <a:r>
              <a:rPr lang="en-US" dirty="0" smtClean="0"/>
              <a:t>Providing </a:t>
            </a:r>
            <a:r>
              <a:rPr lang="en-US" dirty="0"/>
              <a:t>emergency care services</a:t>
            </a:r>
          </a:p>
        </p:txBody>
      </p:sp>
    </p:spTree>
    <p:extLst>
      <p:ext uri="{BB962C8B-B14F-4D97-AF65-F5344CB8AC3E}">
        <p14:creationId xmlns:p14="http://schemas.microsoft.com/office/powerpoint/2010/main" val="1658046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hart Placeholder 2"/>
          <p:cNvSpPr>
            <a:spLocks noGrp="1"/>
          </p:cNvSpPr>
          <p:nvPr>
            <p:ph type="chart" idx="1"/>
          </p:nvPr>
        </p:nvSpPr>
        <p:spPr/>
      </p:sp>
      <p:pic>
        <p:nvPicPr>
          <p:cNvPr id="4" name="Picture 3"/>
          <p:cNvPicPr>
            <a:picLocks noChangeAspect="1"/>
          </p:cNvPicPr>
          <p:nvPr/>
        </p:nvPicPr>
        <p:blipFill>
          <a:blip r:embed="rId3"/>
          <a:stretch>
            <a:fillRect/>
          </a:stretch>
        </p:blipFill>
        <p:spPr>
          <a:xfrm>
            <a:off x="-71663" y="-381000"/>
            <a:ext cx="9287325" cy="7371333"/>
          </a:xfrm>
          <a:prstGeom prst="rect">
            <a:avLst/>
          </a:prstGeom>
        </p:spPr>
      </p:pic>
    </p:spTree>
    <p:extLst>
      <p:ext uri="{BB962C8B-B14F-4D97-AF65-F5344CB8AC3E}">
        <p14:creationId xmlns:p14="http://schemas.microsoft.com/office/powerpoint/2010/main" val="25874086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a:t>
            </a:r>
            <a:r>
              <a:rPr lang="en-US" dirty="0">
                <a:solidFill>
                  <a:srgbClr val="FFFF00"/>
                </a:solidFill>
              </a:rPr>
              <a:t> </a:t>
            </a:r>
          </a:p>
        </p:txBody>
      </p:sp>
      <p:sp>
        <p:nvSpPr>
          <p:cNvPr id="3" name="Content Placeholder 2"/>
          <p:cNvSpPr>
            <a:spLocks noGrp="1"/>
          </p:cNvSpPr>
          <p:nvPr>
            <p:ph idx="1"/>
          </p:nvPr>
        </p:nvSpPr>
        <p:spPr/>
        <p:txBody>
          <a:bodyPr/>
          <a:lstStyle/>
          <a:p>
            <a:pPr marL="0" indent="0">
              <a:buNone/>
            </a:pPr>
            <a:r>
              <a:rPr lang="en-US" dirty="0" smtClean="0"/>
              <a:t>Transportation is provided </a:t>
            </a:r>
            <a:r>
              <a:rPr lang="en-US" dirty="0"/>
              <a:t>to a patient for health-related services.</a:t>
            </a:r>
          </a:p>
        </p:txBody>
      </p:sp>
    </p:spTree>
    <p:extLst>
      <p:ext uri="{BB962C8B-B14F-4D97-AF65-F5344CB8AC3E}">
        <p14:creationId xmlns:p14="http://schemas.microsoft.com/office/powerpoint/2010/main" val="3357550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Management</a:t>
            </a:r>
            <a:endParaRPr lang="en-US" dirty="0"/>
          </a:p>
        </p:txBody>
      </p:sp>
      <p:sp>
        <p:nvSpPr>
          <p:cNvPr id="3" name="Content Placeholder 2"/>
          <p:cNvSpPr>
            <a:spLocks noGrp="1"/>
          </p:cNvSpPr>
          <p:nvPr>
            <p:ph idx="1"/>
          </p:nvPr>
        </p:nvSpPr>
        <p:spPr/>
        <p:txBody>
          <a:bodyPr/>
          <a:lstStyle/>
          <a:p>
            <a:r>
              <a:rPr lang="en-US" dirty="0" smtClean="0"/>
              <a:t>Set weekly goals</a:t>
            </a:r>
          </a:p>
          <a:p>
            <a:r>
              <a:rPr lang="en-US" dirty="0" smtClean="0"/>
              <a:t>Create a schedule</a:t>
            </a:r>
          </a:p>
          <a:p>
            <a:r>
              <a:rPr lang="en-US" dirty="0" smtClean="0"/>
              <a:t>Prioritize task</a:t>
            </a:r>
          </a:p>
          <a:p>
            <a:r>
              <a:rPr lang="en-US" dirty="0" smtClean="0"/>
              <a:t>Focus on one task at a time</a:t>
            </a:r>
          </a:p>
          <a:p>
            <a:r>
              <a:rPr lang="en-US" dirty="0" smtClean="0"/>
              <a:t>Review your schedule at end of day</a:t>
            </a:r>
          </a:p>
          <a:p>
            <a:endParaRPr lang="en-US" dirty="0" smtClean="0"/>
          </a:p>
          <a:p>
            <a:endParaRPr lang="en-US" dirty="0"/>
          </a:p>
        </p:txBody>
      </p:sp>
    </p:spTree>
    <p:extLst>
      <p:ext uri="{BB962C8B-B14F-4D97-AF65-F5344CB8AC3E}">
        <p14:creationId xmlns:p14="http://schemas.microsoft.com/office/powerpoint/2010/main" val="453554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Management</a:t>
            </a:r>
            <a:endParaRPr lang="en-US" dirty="0"/>
          </a:p>
        </p:txBody>
      </p:sp>
      <p:sp>
        <p:nvSpPr>
          <p:cNvPr id="3" name="Content Placeholder 2"/>
          <p:cNvSpPr>
            <a:spLocks noGrp="1"/>
          </p:cNvSpPr>
          <p:nvPr>
            <p:ph idx="1"/>
          </p:nvPr>
        </p:nvSpPr>
        <p:spPr>
          <a:xfrm>
            <a:off x="533400" y="2057400"/>
            <a:ext cx="8458200" cy="4114800"/>
          </a:xfrm>
        </p:spPr>
        <p:txBody>
          <a:bodyPr/>
          <a:lstStyle/>
          <a:p>
            <a:r>
              <a:rPr lang="en-US" dirty="0" smtClean="0"/>
              <a:t>Make a schedule base </a:t>
            </a:r>
            <a:r>
              <a:rPr lang="en-US" dirty="0" smtClean="0"/>
              <a:t>on:</a:t>
            </a:r>
          </a:p>
          <a:p>
            <a:pPr marL="914400" lvl="1" indent="-514350">
              <a:buFont typeface="+mj-lt"/>
              <a:buAutoNum type="arabicPeriod"/>
            </a:pPr>
            <a:r>
              <a:rPr lang="en-US" dirty="0" smtClean="0"/>
              <a:t>Assigned area/ pts prevent duplication of services</a:t>
            </a:r>
          </a:p>
          <a:p>
            <a:pPr marL="914400" lvl="1" indent="-514350">
              <a:buFont typeface="+mj-lt"/>
              <a:buAutoNum type="arabicPeriod"/>
            </a:pPr>
            <a:r>
              <a:rPr lang="en-US" dirty="0" smtClean="0"/>
              <a:t>Pt needs</a:t>
            </a:r>
            <a:endParaRPr lang="en-US" dirty="0" smtClean="0"/>
          </a:p>
          <a:p>
            <a:pPr marL="914400" lvl="1" indent="-514350">
              <a:buFont typeface="+mj-lt"/>
              <a:buAutoNum type="arabicPeriod"/>
            </a:pPr>
            <a:r>
              <a:rPr lang="en-US" dirty="0" smtClean="0"/>
              <a:t>Clustering</a:t>
            </a:r>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31945619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55455" t="-207682" r="37271" b="89494"/>
          <a:stretch/>
        </p:blipFill>
        <p:spPr>
          <a:xfrm>
            <a:off x="-3276600" y="-1104900"/>
            <a:ext cx="18288000" cy="10287000"/>
          </a:xfrm>
          <a:prstGeom prst="rect">
            <a:avLst/>
          </a:prstGeom>
        </p:spPr>
      </p:pic>
      <p:sp>
        <p:nvSpPr>
          <p:cNvPr id="5" name="Title 4"/>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4"/>
          <a:stretch>
            <a:fillRect/>
          </a:stretch>
        </p:blipFill>
        <p:spPr>
          <a:xfrm>
            <a:off x="-457200" y="59824"/>
            <a:ext cx="10189362" cy="6821988"/>
          </a:xfrm>
          <a:prstGeom prst="rect">
            <a:avLst/>
          </a:prstGeom>
        </p:spPr>
      </p:pic>
    </p:spTree>
    <p:extLst>
      <p:ext uri="{BB962C8B-B14F-4D97-AF65-F5344CB8AC3E}">
        <p14:creationId xmlns:p14="http://schemas.microsoft.com/office/powerpoint/2010/main" val="368861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Management</a:t>
            </a:r>
            <a:endParaRPr lang="en-US" dirty="0"/>
          </a:p>
        </p:txBody>
      </p:sp>
      <p:sp>
        <p:nvSpPr>
          <p:cNvPr id="3" name="Content Placeholder 2"/>
          <p:cNvSpPr>
            <a:spLocks noGrp="1"/>
          </p:cNvSpPr>
          <p:nvPr>
            <p:ph idx="1"/>
          </p:nvPr>
        </p:nvSpPr>
        <p:spPr/>
        <p:txBody>
          <a:bodyPr/>
          <a:lstStyle/>
          <a:p>
            <a:pPr lvl="0">
              <a:buClr>
                <a:srgbClr val="00FFCC"/>
              </a:buClr>
            </a:pPr>
            <a:r>
              <a:rPr lang="en-US" dirty="0">
                <a:solidFill>
                  <a:srgbClr val="FFFFFF"/>
                </a:solidFill>
              </a:rPr>
              <a:t>Be prepared</a:t>
            </a:r>
          </a:p>
          <a:p>
            <a:pPr marL="914400" lvl="1" indent="-514350">
              <a:buFontTx/>
              <a:buAutoNum type="arabicPeriod"/>
            </a:pPr>
            <a:r>
              <a:rPr lang="en-US" dirty="0" smtClean="0">
                <a:solidFill>
                  <a:srgbClr val="FFFFFF"/>
                </a:solidFill>
              </a:rPr>
              <a:t>Check PWH</a:t>
            </a:r>
          </a:p>
          <a:p>
            <a:pPr marL="914400" lvl="1" indent="-514350">
              <a:buFontTx/>
              <a:buAutoNum type="arabicPeriod"/>
            </a:pPr>
            <a:r>
              <a:rPr lang="en-US" dirty="0" smtClean="0">
                <a:solidFill>
                  <a:srgbClr val="FFFFFF"/>
                </a:solidFill>
              </a:rPr>
              <a:t>Bring </a:t>
            </a:r>
            <a:r>
              <a:rPr lang="en-US" dirty="0">
                <a:solidFill>
                  <a:srgbClr val="FFFFFF"/>
                </a:solidFill>
              </a:rPr>
              <a:t>equipment</a:t>
            </a:r>
          </a:p>
          <a:p>
            <a:pPr marL="914400" lvl="1" indent="-514350">
              <a:buFontTx/>
              <a:buAutoNum type="arabicPeriod"/>
            </a:pPr>
            <a:r>
              <a:rPr lang="en-US" dirty="0">
                <a:solidFill>
                  <a:srgbClr val="FFFFFF"/>
                </a:solidFill>
              </a:rPr>
              <a:t>Documentation</a:t>
            </a:r>
          </a:p>
          <a:p>
            <a:pPr marL="914400" lvl="1" indent="-514350">
              <a:buFontTx/>
              <a:buAutoNum type="arabicPeriod"/>
            </a:pPr>
            <a:r>
              <a:rPr lang="en-US" dirty="0">
                <a:solidFill>
                  <a:srgbClr val="FFFFFF"/>
                </a:solidFill>
              </a:rPr>
              <a:t>Health education</a:t>
            </a:r>
          </a:p>
          <a:p>
            <a:pPr lvl="0">
              <a:buClr>
                <a:srgbClr val="00FFCC"/>
              </a:buClr>
            </a:pPr>
            <a:r>
              <a:rPr lang="en-US" dirty="0">
                <a:solidFill>
                  <a:srgbClr val="FFFFFF"/>
                </a:solidFill>
              </a:rPr>
              <a:t>Time spent during </a:t>
            </a:r>
            <a:r>
              <a:rPr lang="en-US" dirty="0" smtClean="0">
                <a:solidFill>
                  <a:srgbClr val="FFFFFF"/>
                </a:solidFill>
              </a:rPr>
              <a:t>visit</a:t>
            </a:r>
          </a:p>
          <a:p>
            <a:pPr marL="400050" lvl="1" indent="0">
              <a:buClr>
                <a:srgbClr val="00FFCC"/>
              </a:buClr>
              <a:buNone/>
            </a:pPr>
            <a:r>
              <a:rPr lang="en-US" dirty="0" smtClean="0">
                <a:solidFill>
                  <a:srgbClr val="FFFFFF"/>
                </a:solidFill>
              </a:rPr>
              <a:t>1. Quantity of time  vs Quality</a:t>
            </a:r>
            <a:endParaRPr lang="en-US" dirty="0"/>
          </a:p>
        </p:txBody>
      </p:sp>
    </p:spTree>
    <p:extLst>
      <p:ext uri="{BB962C8B-B14F-4D97-AF65-F5344CB8AC3E}">
        <p14:creationId xmlns:p14="http://schemas.microsoft.com/office/powerpoint/2010/main" val="3782541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Patient Care </a:t>
            </a:r>
            <a:r>
              <a:rPr lang="en-US" sz="2400" dirty="0"/>
              <a:t>vs</a:t>
            </a:r>
            <a:r>
              <a:rPr lang="en-US" dirty="0"/>
              <a:t>  Paper Work</a:t>
            </a:r>
          </a:p>
        </p:txBody>
      </p:sp>
      <p:pic>
        <p:nvPicPr>
          <p:cNvPr id="58371" name="Picture 2" descr="C:\Users\paguilar\AppData\Local\Microsoft\Windows\Temporary Internet Files\Content.IE5\361M6LWC\MC900053557[1].wmf"/>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04800" y="2438400"/>
            <a:ext cx="3073400" cy="3073400"/>
          </a:xfrm>
        </p:spPr>
      </p:pic>
      <p:sp>
        <p:nvSpPr>
          <p:cNvPr id="58372" name="Content Placeholder 4"/>
          <p:cNvSpPr>
            <a:spLocks noGrp="1"/>
          </p:cNvSpPr>
          <p:nvPr>
            <p:ph sz="half" idx="2"/>
          </p:nvPr>
        </p:nvSpPr>
        <p:spPr>
          <a:xfrm>
            <a:off x="3581400" y="1219200"/>
            <a:ext cx="5562600" cy="5334000"/>
          </a:xfrm>
        </p:spPr>
        <p:txBody>
          <a:bodyPr/>
          <a:lstStyle/>
          <a:p>
            <a:endParaRPr lang="en-US" dirty="0"/>
          </a:p>
          <a:p>
            <a:endParaRPr lang="en-US" dirty="0"/>
          </a:p>
          <a:p>
            <a:r>
              <a:rPr lang="en-US" dirty="0"/>
              <a:t>Balance</a:t>
            </a:r>
          </a:p>
          <a:p>
            <a:r>
              <a:rPr lang="en-US" dirty="0"/>
              <a:t>Budget</a:t>
            </a:r>
          </a:p>
          <a:p>
            <a:r>
              <a:rPr lang="en-US" dirty="0"/>
              <a:t>Legal document</a:t>
            </a:r>
          </a:p>
          <a:p>
            <a:r>
              <a:rPr lang="en-US" dirty="0"/>
              <a:t>Complete during/after visit</a:t>
            </a:r>
          </a:p>
          <a:p>
            <a:r>
              <a:rPr lang="en-US" dirty="0"/>
              <a:t>Accuracy</a:t>
            </a:r>
          </a:p>
          <a:p>
            <a:r>
              <a:rPr lang="en-US" dirty="0"/>
              <a:t>Not documented- didn’t happen</a:t>
            </a:r>
          </a:p>
          <a:p>
            <a:pPr marL="0" indent="0">
              <a:buNone/>
            </a:pPr>
            <a:endParaRPr lang="en-US" dirty="0"/>
          </a:p>
        </p:txBody>
      </p:sp>
    </p:spTree>
    <p:extLst>
      <p:ext uri="{BB962C8B-B14F-4D97-AF65-F5344CB8AC3E}">
        <p14:creationId xmlns:p14="http://schemas.microsoft.com/office/powerpoint/2010/main" val="27506177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a:t>
            </a:r>
            <a:endParaRPr lang="en-US" dirty="0"/>
          </a:p>
        </p:txBody>
      </p:sp>
      <p:sp>
        <p:nvSpPr>
          <p:cNvPr id="3" name="Content Placeholder 2"/>
          <p:cNvSpPr>
            <a:spLocks noGrp="1"/>
          </p:cNvSpPr>
          <p:nvPr>
            <p:ph idx="1"/>
          </p:nvPr>
        </p:nvSpPr>
        <p:spPr/>
        <p:txBody>
          <a:bodyPr/>
          <a:lstStyle/>
          <a:p>
            <a:pPr marL="0" indent="0">
              <a:buNone/>
            </a:pPr>
            <a:r>
              <a:rPr lang="en-US" dirty="0" smtClean="0"/>
              <a:t>Document during visit or immediately after instead of taking notes then transferring to CHR PCC at later time.</a:t>
            </a:r>
            <a:endParaRPr lang="en-US" dirty="0"/>
          </a:p>
        </p:txBody>
      </p:sp>
    </p:spTree>
    <p:extLst>
      <p:ext uri="{BB962C8B-B14F-4D97-AF65-F5344CB8AC3E}">
        <p14:creationId xmlns:p14="http://schemas.microsoft.com/office/powerpoint/2010/main" val="2846928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5F14A-EA1D-4C60-BDBE-7B825DC88D37}"/>
              </a:ext>
            </a:extLst>
          </p:cNvPr>
          <p:cNvSpPr>
            <a:spLocks noGrp="1"/>
          </p:cNvSpPr>
          <p:nvPr>
            <p:ph type="title"/>
          </p:nvPr>
        </p:nvSpPr>
        <p:spPr/>
        <p:txBody>
          <a:bodyPr/>
          <a:lstStyle/>
          <a:p>
            <a:r>
              <a:rPr lang="en-US" dirty="0"/>
              <a:t>Busy as a bee!</a:t>
            </a:r>
          </a:p>
        </p:txBody>
      </p:sp>
      <p:pic>
        <p:nvPicPr>
          <p:cNvPr id="4" name="Content Placeholder 3">
            <a:extLst>
              <a:ext uri="{FF2B5EF4-FFF2-40B4-BE49-F238E27FC236}">
                <a16:creationId xmlns:a16="http://schemas.microsoft.com/office/drawing/2014/main" id="{1CA5309A-20A9-434A-891F-FCF525772C0B}"/>
              </a:ext>
            </a:extLst>
          </p:cNvPr>
          <p:cNvPicPr>
            <a:picLocks noGrp="1" noChangeAspect="1"/>
          </p:cNvPicPr>
          <p:nvPr>
            <p:ph idx="1"/>
          </p:nvPr>
        </p:nvPicPr>
        <p:blipFill>
          <a:blip r:embed="rId3"/>
          <a:stretch>
            <a:fillRect/>
          </a:stretch>
        </p:blipFill>
        <p:spPr>
          <a:xfrm>
            <a:off x="838200" y="1752600"/>
            <a:ext cx="8050536" cy="4995847"/>
          </a:xfrm>
          <a:prstGeom prst="rect">
            <a:avLst/>
          </a:prstGeom>
        </p:spPr>
      </p:pic>
    </p:spTree>
    <p:extLst>
      <p:ext uri="{BB962C8B-B14F-4D97-AF65-F5344CB8AC3E}">
        <p14:creationId xmlns:p14="http://schemas.microsoft.com/office/powerpoint/2010/main" val="38698697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Care</a:t>
            </a:r>
            <a:endParaRPr lang="en-US" dirty="0"/>
          </a:p>
        </p:txBody>
      </p:sp>
      <p:sp>
        <p:nvSpPr>
          <p:cNvPr id="3" name="Content Placeholder 2"/>
          <p:cNvSpPr>
            <a:spLocks noGrp="1"/>
          </p:cNvSpPr>
          <p:nvPr>
            <p:ph idx="1"/>
          </p:nvPr>
        </p:nvSpPr>
        <p:spPr>
          <a:xfrm>
            <a:off x="457200" y="1981200"/>
            <a:ext cx="8001000" cy="4114800"/>
          </a:xfrm>
        </p:spPr>
        <p:txBody>
          <a:bodyPr/>
          <a:lstStyle/>
          <a:p>
            <a:pPr marL="0" indent="0">
              <a:buNone/>
            </a:pPr>
            <a:r>
              <a:rPr lang="en-US" dirty="0" smtClean="0"/>
              <a:t>“It refers to anything that you do to keep yourself healthy – physically, mentally, and spiritually.</a:t>
            </a:r>
          </a:p>
          <a:p>
            <a:pPr marL="0" indent="0">
              <a:buNone/>
            </a:pPr>
            <a:endParaRPr lang="en-US" dirty="0" smtClean="0"/>
          </a:p>
          <a:p>
            <a:pPr marL="0" indent="0">
              <a:buNone/>
            </a:pPr>
            <a:r>
              <a:rPr lang="en-US" dirty="0" smtClean="0"/>
              <a:t>If you don’t practice self-care regularly, you’re risking your well-being and inviting burnout.”  Dr. Matt Glowiak</a:t>
            </a:r>
          </a:p>
        </p:txBody>
      </p:sp>
    </p:spTree>
    <p:extLst>
      <p:ext uri="{BB962C8B-B14F-4D97-AF65-F5344CB8AC3E}">
        <p14:creationId xmlns:p14="http://schemas.microsoft.com/office/powerpoint/2010/main" val="35174024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Care</a:t>
            </a:r>
            <a:endParaRPr lang="en-US" dirty="0"/>
          </a:p>
        </p:txBody>
      </p:sp>
      <p:sp>
        <p:nvSpPr>
          <p:cNvPr id="3" name="Content Placeholder 2"/>
          <p:cNvSpPr>
            <a:spLocks noGrp="1"/>
          </p:cNvSpPr>
          <p:nvPr>
            <p:ph sz="half" idx="1"/>
          </p:nvPr>
        </p:nvSpPr>
        <p:spPr/>
        <p:txBody>
          <a:bodyPr/>
          <a:lstStyle/>
          <a:p>
            <a:r>
              <a:rPr lang="en-US" dirty="0" smtClean="0"/>
              <a:t>Eat healthy</a:t>
            </a:r>
          </a:p>
          <a:p>
            <a:r>
              <a:rPr lang="en-US" dirty="0" smtClean="0"/>
              <a:t>Exercise</a:t>
            </a:r>
          </a:p>
          <a:p>
            <a:r>
              <a:rPr lang="en-US" dirty="0" smtClean="0"/>
              <a:t>Take breaks/lunch</a:t>
            </a:r>
          </a:p>
          <a:p>
            <a:r>
              <a:rPr lang="en-US" dirty="0" smtClean="0"/>
              <a:t>Set boundaries</a:t>
            </a:r>
          </a:p>
        </p:txBody>
      </p:sp>
      <p:sp>
        <p:nvSpPr>
          <p:cNvPr id="4" name="Content Placeholder 3"/>
          <p:cNvSpPr>
            <a:spLocks noGrp="1"/>
          </p:cNvSpPr>
          <p:nvPr>
            <p:ph sz="half" idx="2"/>
          </p:nvPr>
        </p:nvSpPr>
        <p:spPr/>
        <p:txBody>
          <a:bodyPr/>
          <a:lstStyle/>
          <a:p>
            <a:r>
              <a:rPr lang="en-US" dirty="0"/>
              <a:t>Learn to say no</a:t>
            </a:r>
          </a:p>
          <a:p>
            <a:r>
              <a:rPr lang="en-US" dirty="0"/>
              <a:t>Get a hobby</a:t>
            </a:r>
          </a:p>
          <a:p>
            <a:r>
              <a:rPr lang="en-US" dirty="0"/>
              <a:t>Make time to relax</a:t>
            </a:r>
          </a:p>
          <a:p>
            <a:r>
              <a:rPr lang="en-US" dirty="0"/>
              <a:t>Cultural activities</a:t>
            </a:r>
          </a:p>
        </p:txBody>
      </p:sp>
    </p:spTree>
    <p:extLst>
      <p:ext uri="{BB962C8B-B14F-4D97-AF65-F5344CB8AC3E}">
        <p14:creationId xmlns:p14="http://schemas.microsoft.com/office/powerpoint/2010/main" val="1554347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4" name="Content Placeholder 3"/>
          <p:cNvSpPr>
            <a:spLocks noGrp="1"/>
          </p:cNvSpPr>
          <p:nvPr>
            <p:ph idx="1"/>
          </p:nvPr>
        </p:nvSpPr>
        <p:spPr/>
        <p:txBody>
          <a:bodyPr/>
          <a:lstStyle/>
          <a:p>
            <a:pPr lvl="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Understand history and role of </a:t>
            </a:r>
            <a:r>
              <a:rPr lang="en-US" dirty="0" smtClean="0">
                <a:latin typeface="Calibri" panose="020F0502020204030204" pitchFamily="34" charset="0"/>
                <a:ea typeface="Calibri" panose="020F0502020204030204" pitchFamily="34" charset="0"/>
                <a:cs typeface="Times New Roman" panose="02020603050405020304" pitchFamily="18" charset="0"/>
              </a:rPr>
              <a:t>CHR</a:t>
            </a:r>
          </a:p>
          <a:p>
            <a:pPr lvl="0">
              <a:lnSpc>
                <a:spcPct val="107000"/>
              </a:lnSpc>
              <a:spcBef>
                <a:spcPts val="0"/>
              </a:spcBef>
              <a:spcAft>
                <a:spcPts val="0"/>
              </a:spcAft>
              <a:buFont typeface="Symbol" panose="05050102010706020507" pitchFamily="18" charset="2"/>
              <a:buChar char=""/>
            </a:pPr>
            <a:r>
              <a:rPr lang="en-US"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Describe services CHRs for patients</a:t>
            </a:r>
          </a:p>
          <a:p>
            <a:pPr lvl="0">
              <a:lnSpc>
                <a:spcPct val="107000"/>
              </a:lnSpc>
              <a:spcBef>
                <a:spcPts val="0"/>
              </a:spcBef>
              <a:spcAft>
                <a:spcPts val="0"/>
              </a:spcAft>
              <a:buFont typeface="Symbol" panose="05050102010706020507" pitchFamily="18" charset="2"/>
              <a:buChar char=""/>
            </a:pPr>
            <a:r>
              <a:rPr lang="en-US"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List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services to provide on </a:t>
            </a:r>
            <a:r>
              <a:rPr lang="en-US"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home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visit </a:t>
            </a:r>
            <a:endParaRPr lang="en-US"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buFont typeface="Symbol" panose="05050102010706020507" pitchFamily="18" charset="2"/>
              <a:buChar char=""/>
            </a:pPr>
            <a:r>
              <a:rPr lang="en-US"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Explain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importance of documentation </a:t>
            </a:r>
          </a:p>
          <a:p>
            <a:pPr lvl="0">
              <a:lnSpc>
                <a:spcPct val="107000"/>
              </a:lnSpc>
              <a:spcBef>
                <a:spcPts val="0"/>
              </a:spcBef>
              <a:spcAft>
                <a:spcPts val="0"/>
              </a:spcAft>
              <a:buFont typeface="Symbol" panose="05050102010706020507" pitchFamily="18" charset="2"/>
              <a:buChar char=""/>
            </a:pPr>
            <a:r>
              <a:rPr lang="en-US"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Understand basic time management</a:t>
            </a:r>
          </a:p>
          <a:p>
            <a:pPr lvl="0">
              <a:lnSpc>
                <a:spcPct val="107000"/>
              </a:lnSpc>
              <a:spcBef>
                <a:spcPts val="0"/>
              </a:spcBef>
              <a:spcAft>
                <a:spcPts val="0"/>
              </a:spcAft>
              <a:buFont typeface="Symbol" panose="05050102010706020507" pitchFamily="18" charset="2"/>
              <a:buChar char=""/>
            </a:pPr>
            <a:r>
              <a:rPr lang="en-US"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Know importance of self care</a:t>
            </a:r>
          </a:p>
          <a:p>
            <a:pPr marL="0" lvl="0" indent="0">
              <a:lnSpc>
                <a:spcPct val="107000"/>
              </a:lnSpc>
              <a:spcBef>
                <a:spcPts val="0"/>
              </a:spcBef>
              <a:spcAft>
                <a:spcPts val="0"/>
              </a:spcAft>
              <a:buNone/>
            </a:pPr>
            <a:endPar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0"/>
              </a:spcAft>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94489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Care</a:t>
            </a:r>
            <a:endParaRPr lang="en-US" dirty="0"/>
          </a:p>
        </p:txBody>
      </p:sp>
      <p:sp>
        <p:nvSpPr>
          <p:cNvPr id="3" name="Content Placeholder 2"/>
          <p:cNvSpPr>
            <a:spLocks noGrp="1"/>
          </p:cNvSpPr>
          <p:nvPr>
            <p:ph idx="1"/>
          </p:nvPr>
        </p:nvSpPr>
        <p:spPr/>
        <p:txBody>
          <a:bodyPr/>
          <a:lstStyle/>
          <a:p>
            <a:pPr marL="0" indent="0">
              <a:buNone/>
            </a:pPr>
            <a:r>
              <a:rPr lang="en-US" dirty="0" smtClean="0"/>
              <a:t>“</a:t>
            </a:r>
            <a:r>
              <a:rPr lang="en-US" dirty="0"/>
              <a:t>I</a:t>
            </a:r>
            <a:r>
              <a:rPr lang="en-US" dirty="0" smtClean="0"/>
              <a:t>t means giving ourselves the same grace, compassion and care that we give to others.” Kristen Suleman</a:t>
            </a:r>
          </a:p>
          <a:p>
            <a:pPr marL="0" indent="0">
              <a:buNone/>
            </a:pPr>
            <a:endParaRPr lang="en-US" dirty="0"/>
          </a:p>
          <a:p>
            <a:pPr marL="0" indent="0">
              <a:buNone/>
            </a:pPr>
            <a:r>
              <a:rPr lang="en-US" dirty="0" smtClean="0"/>
              <a:t>“Caring for myself is not self-indulgence it is self-preservation.”  Audre Lorde</a:t>
            </a:r>
            <a:endParaRPr lang="en-US" dirty="0"/>
          </a:p>
        </p:txBody>
      </p:sp>
    </p:spTree>
    <p:extLst>
      <p:ext uri="{BB962C8B-B14F-4D97-AF65-F5344CB8AC3E}">
        <p14:creationId xmlns:p14="http://schemas.microsoft.com/office/powerpoint/2010/main" val="18227961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900" dirty="0">
                <a:solidFill>
                  <a:schemeClr val="tx1">
                    <a:lumMod val="85000"/>
                  </a:schemeClr>
                </a:solidFill>
              </a:rPr>
              <a:t>Stress Ball Collection</a:t>
            </a:r>
            <a:r>
              <a:rPr lang="en-US" dirty="0">
                <a:solidFill>
                  <a:srgbClr val="FFC000"/>
                </a:solidFill>
              </a:rPr>
              <a:t/>
            </a:r>
            <a:br>
              <a:rPr lang="en-US" dirty="0">
                <a:solidFill>
                  <a:srgbClr val="FFC000"/>
                </a:solidFill>
              </a:rPr>
            </a:br>
            <a:endParaRPr lang="en-US" dirty="0">
              <a:solidFill>
                <a:srgbClr val="FFC000"/>
              </a:solidFill>
            </a:endParaRPr>
          </a:p>
        </p:txBody>
      </p:sp>
      <p:pic>
        <p:nvPicPr>
          <p:cNvPr id="5" name="Content Placeholder 1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736" t="7813" r="7191" b="12873"/>
          <a:stretch/>
        </p:blipFill>
        <p:spPr>
          <a:xfrm>
            <a:off x="990600" y="1905000"/>
            <a:ext cx="6523193" cy="364931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379193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marL="0" indent="0">
              <a:buNone/>
            </a:pPr>
            <a:r>
              <a:rPr lang="en-US" dirty="0" smtClean="0"/>
              <a:t>Prepare for </a:t>
            </a:r>
            <a:r>
              <a:rPr lang="en-US" dirty="0" smtClean="0"/>
              <a:t>visits</a:t>
            </a:r>
          </a:p>
          <a:p>
            <a:pPr marL="514350" lvl="0" indent="-514350">
              <a:buClr>
                <a:srgbClr val="00FFCC"/>
              </a:buClr>
              <a:buFont typeface="Wingdings" pitchFamily="2" charset="2"/>
              <a:buAutoNum type="arabicPeriod"/>
            </a:pPr>
            <a:r>
              <a:rPr lang="en-US" dirty="0">
                <a:solidFill>
                  <a:srgbClr val="FFFFFF"/>
                </a:solidFill>
              </a:rPr>
              <a:t>Make a schedule</a:t>
            </a:r>
          </a:p>
          <a:p>
            <a:pPr marL="514350" lvl="0" indent="-514350">
              <a:buClr>
                <a:srgbClr val="00FFCC"/>
              </a:buClr>
              <a:buFont typeface="Wingdings" pitchFamily="2" charset="2"/>
              <a:buAutoNum type="arabicPeriod"/>
            </a:pPr>
            <a:r>
              <a:rPr lang="en-US" dirty="0">
                <a:solidFill>
                  <a:srgbClr val="FFFFFF"/>
                </a:solidFill>
              </a:rPr>
              <a:t>Don’t duplicate services</a:t>
            </a:r>
          </a:p>
          <a:p>
            <a:pPr marL="514350" lvl="0" indent="-514350">
              <a:buClr>
                <a:srgbClr val="00FFCC"/>
              </a:buClr>
              <a:buFont typeface="Wingdings" pitchFamily="2" charset="2"/>
              <a:buAutoNum type="arabicPeriod"/>
            </a:pPr>
            <a:r>
              <a:rPr lang="en-US" dirty="0">
                <a:solidFill>
                  <a:srgbClr val="FFFFFF"/>
                </a:solidFill>
              </a:rPr>
              <a:t>Know your pts needs </a:t>
            </a:r>
            <a:endParaRPr lang="en-US" dirty="0" smtClean="0">
              <a:solidFill>
                <a:srgbClr val="FFFFFF"/>
              </a:solidFill>
            </a:endParaRPr>
          </a:p>
          <a:p>
            <a:pPr marL="514350" lvl="0" indent="-514350">
              <a:buClr>
                <a:srgbClr val="00FFCC"/>
              </a:buClr>
              <a:buFont typeface="Wingdings" pitchFamily="2" charset="2"/>
              <a:buAutoNum type="arabicPeriod"/>
            </a:pPr>
            <a:r>
              <a:rPr lang="en-US" dirty="0" smtClean="0">
                <a:solidFill>
                  <a:srgbClr val="FFFFFF"/>
                </a:solidFill>
              </a:rPr>
              <a:t>Cluster your visits</a:t>
            </a:r>
            <a:endParaRPr lang="en-US" dirty="0">
              <a:solidFill>
                <a:srgbClr val="FFFFFF"/>
              </a:solidFill>
            </a:endParaRPr>
          </a:p>
          <a:p>
            <a:pPr marL="514350" lvl="0" indent="-514350">
              <a:buClr>
                <a:srgbClr val="00FFCC"/>
              </a:buClr>
              <a:buFont typeface="Wingdings" pitchFamily="2" charset="2"/>
              <a:buAutoNum type="arabicPeriod"/>
            </a:pPr>
            <a:r>
              <a:rPr lang="en-US" dirty="0">
                <a:solidFill>
                  <a:srgbClr val="FFFFFF"/>
                </a:solidFill>
              </a:rPr>
              <a:t>Have required equipment, forms, applications, health education</a:t>
            </a:r>
          </a:p>
          <a:p>
            <a:pPr marL="0" indent="0">
              <a:buNone/>
            </a:pPr>
            <a:endParaRPr lang="en-US" dirty="0" smtClean="0"/>
          </a:p>
          <a:p>
            <a:pPr marL="514350" indent="-514350">
              <a:buAutoNum type="arabicPeriod"/>
            </a:pPr>
            <a:r>
              <a:rPr lang="en-US" dirty="0" smtClean="0"/>
              <a:t>Make a schedule</a:t>
            </a:r>
          </a:p>
          <a:p>
            <a:pPr marL="514350" indent="-514350">
              <a:buAutoNum type="arabicPeriod"/>
            </a:pPr>
            <a:r>
              <a:rPr lang="en-US" dirty="0" smtClean="0"/>
              <a:t>Know patient </a:t>
            </a:r>
          </a:p>
          <a:p>
            <a:pPr marL="514350" indent="-514350">
              <a:buAutoNum type="arabicPeriod"/>
            </a:pPr>
            <a:r>
              <a:rPr lang="en-US" dirty="0" smtClean="0"/>
              <a:t>Logistics</a:t>
            </a:r>
          </a:p>
          <a:p>
            <a:pPr marL="514350" indent="-514350">
              <a:buAutoNum type="arabicPeriod"/>
            </a:pPr>
            <a:r>
              <a:rPr lang="en-US" dirty="0" smtClean="0"/>
              <a:t>Have equipment/documents etc.</a:t>
            </a:r>
          </a:p>
          <a:p>
            <a:pPr marL="0" indent="0">
              <a:buNone/>
            </a:pPr>
            <a:endParaRPr lang="en-US" dirty="0"/>
          </a:p>
        </p:txBody>
      </p:sp>
    </p:spTree>
    <p:extLst>
      <p:ext uri="{BB962C8B-B14F-4D97-AF65-F5344CB8AC3E}">
        <p14:creationId xmlns:p14="http://schemas.microsoft.com/office/powerpoint/2010/main" val="1909854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85800" y="1760561"/>
            <a:ext cx="7772400" cy="4114800"/>
          </a:xfrm>
        </p:spPr>
        <p:txBody>
          <a:bodyPr/>
          <a:lstStyle/>
          <a:p>
            <a:pPr marL="0" indent="0">
              <a:buNone/>
            </a:pPr>
            <a:r>
              <a:rPr lang="en-US" dirty="0" smtClean="0"/>
              <a:t>Provide minimum of 7 services</a:t>
            </a:r>
          </a:p>
          <a:p>
            <a:pPr marL="514350" indent="-514350">
              <a:buAutoNum type="arabicPeriod"/>
            </a:pPr>
            <a:r>
              <a:rPr lang="en-US" dirty="0" smtClean="0"/>
              <a:t>Monitor patient</a:t>
            </a:r>
          </a:p>
          <a:p>
            <a:pPr marL="514350" indent="-514350">
              <a:buAutoNum type="arabicPeriod"/>
            </a:pPr>
            <a:r>
              <a:rPr lang="en-US" dirty="0" smtClean="0"/>
              <a:t>Provide emotional support</a:t>
            </a:r>
          </a:p>
          <a:p>
            <a:pPr marL="514350" indent="-514350">
              <a:buAutoNum type="arabicPeriod"/>
            </a:pPr>
            <a:r>
              <a:rPr lang="en-US" dirty="0" smtClean="0"/>
              <a:t>Take BP</a:t>
            </a:r>
          </a:p>
          <a:p>
            <a:pPr marL="514350" indent="-514350">
              <a:buAutoNum type="arabicPeriod"/>
            </a:pPr>
            <a:r>
              <a:rPr lang="en-US" dirty="0" smtClean="0"/>
              <a:t>Take P</a:t>
            </a:r>
          </a:p>
          <a:p>
            <a:pPr marL="514350" indent="-514350">
              <a:buAutoNum type="arabicPeriod"/>
            </a:pPr>
            <a:r>
              <a:rPr lang="en-US" dirty="0" smtClean="0"/>
              <a:t>Take R</a:t>
            </a:r>
          </a:p>
          <a:p>
            <a:pPr marL="514350" indent="-514350">
              <a:buAutoNum type="arabicPeriod"/>
            </a:pPr>
            <a:r>
              <a:rPr lang="en-US" dirty="0" smtClean="0"/>
              <a:t>Provide health education</a:t>
            </a:r>
          </a:p>
          <a:p>
            <a:pPr marL="514350" indent="-514350">
              <a:buAutoNum type="arabicPeriod"/>
            </a:pPr>
            <a:r>
              <a:rPr lang="en-US" dirty="0" smtClean="0"/>
              <a:t>Monitor environment for safety</a:t>
            </a:r>
          </a:p>
          <a:p>
            <a:pPr marL="0" indent="0">
              <a:buNone/>
            </a:pPr>
            <a:endParaRPr lang="en-US" dirty="0" smtClean="0"/>
          </a:p>
          <a:p>
            <a:pPr marL="514350" indent="-514350">
              <a:buAutoNum type="arabicPeriod"/>
            </a:pPr>
            <a:endParaRPr lang="en-US" dirty="0"/>
          </a:p>
        </p:txBody>
      </p:sp>
    </p:spTree>
    <p:extLst>
      <p:ext uri="{BB962C8B-B14F-4D97-AF65-F5344CB8AC3E}">
        <p14:creationId xmlns:p14="http://schemas.microsoft.com/office/powerpoint/2010/main" val="2879347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marL="0" indent="0">
              <a:buNone/>
            </a:pPr>
            <a:r>
              <a:rPr lang="en-US" dirty="0" smtClean="0"/>
              <a:t>Provide additional services </a:t>
            </a:r>
            <a:r>
              <a:rPr lang="en-US" dirty="0" smtClean="0"/>
              <a:t>if needed</a:t>
            </a:r>
            <a:endParaRPr lang="en-US" dirty="0" smtClean="0"/>
          </a:p>
          <a:p>
            <a:pPr marL="514350" indent="-514350">
              <a:buAutoNum type="arabicPeriod"/>
            </a:pPr>
            <a:r>
              <a:rPr lang="en-US" dirty="0" smtClean="0"/>
              <a:t>Case management/referrals</a:t>
            </a:r>
          </a:p>
          <a:p>
            <a:pPr marL="514350" indent="-514350">
              <a:buAutoNum type="arabicPeriod"/>
            </a:pPr>
            <a:r>
              <a:rPr lang="en-US" dirty="0" smtClean="0"/>
              <a:t>Case find/ Screen</a:t>
            </a:r>
          </a:p>
          <a:p>
            <a:pPr marL="514350" indent="-514350">
              <a:buAutoNum type="arabicPeriod"/>
            </a:pPr>
            <a:r>
              <a:rPr lang="en-US" dirty="0" smtClean="0"/>
              <a:t>Interpret/translate</a:t>
            </a:r>
          </a:p>
          <a:p>
            <a:pPr marL="514350" indent="-514350">
              <a:buAutoNum type="arabicPeriod"/>
            </a:pPr>
            <a:r>
              <a:rPr lang="en-US" dirty="0" smtClean="0"/>
              <a:t>Home maker services</a:t>
            </a:r>
          </a:p>
          <a:p>
            <a:pPr marL="514350" indent="-514350">
              <a:buAutoNum type="arabicPeriod"/>
            </a:pPr>
            <a:r>
              <a:rPr lang="en-US" dirty="0" smtClean="0"/>
              <a:t>Emergency care</a:t>
            </a:r>
          </a:p>
          <a:p>
            <a:pPr marL="514350" indent="-514350">
              <a:buAutoNum type="arabicPeriod"/>
            </a:pPr>
            <a:r>
              <a:rPr lang="en-US" dirty="0" smtClean="0"/>
              <a:t>Transport</a:t>
            </a:r>
          </a:p>
          <a:p>
            <a:pPr marL="514350" indent="-514350">
              <a:buAutoNum type="arabicPeriod"/>
            </a:pPr>
            <a:endParaRPr lang="en-US" dirty="0"/>
          </a:p>
        </p:txBody>
      </p:sp>
    </p:spTree>
    <p:extLst>
      <p:ext uri="{BB962C8B-B14F-4D97-AF65-F5344CB8AC3E}">
        <p14:creationId xmlns:p14="http://schemas.microsoft.com/office/powerpoint/2010/main" val="2501701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a:t>Time management plays a major role in successful home </a:t>
            </a:r>
            <a:r>
              <a:rPr lang="en-US" dirty="0" smtClean="0"/>
              <a:t>visits</a:t>
            </a:r>
          </a:p>
          <a:p>
            <a:r>
              <a:rPr lang="en-US" dirty="0" smtClean="0"/>
              <a:t>Self care is important</a:t>
            </a:r>
            <a:endParaRPr lang="en-US" dirty="0"/>
          </a:p>
        </p:txBody>
      </p:sp>
    </p:spTree>
    <p:extLst>
      <p:ext uri="{BB962C8B-B14F-4D97-AF65-F5344CB8AC3E}">
        <p14:creationId xmlns:p14="http://schemas.microsoft.com/office/powerpoint/2010/main" val="91577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7C1D2-281E-4475-A8F3-87A37479C610}"/>
              </a:ext>
            </a:extLst>
          </p:cNvPr>
          <p:cNvSpPr>
            <a:spLocks noGrp="1"/>
          </p:cNvSpPr>
          <p:nvPr>
            <p:ph type="title"/>
          </p:nvPr>
        </p:nvSpPr>
        <p:spPr/>
        <p:txBody>
          <a:bodyPr/>
          <a:lstStyle/>
          <a:p>
            <a:r>
              <a:rPr lang="en-US" dirty="0"/>
              <a:t>Walk a mile in our shoes</a:t>
            </a:r>
          </a:p>
        </p:txBody>
      </p:sp>
      <p:pic>
        <p:nvPicPr>
          <p:cNvPr id="4" name="Content Placeholder 3">
            <a:extLst>
              <a:ext uri="{FF2B5EF4-FFF2-40B4-BE49-F238E27FC236}">
                <a16:creationId xmlns:a16="http://schemas.microsoft.com/office/drawing/2014/main" id="{ED88CC30-F8F2-42DA-89BB-3952024785E3}"/>
              </a:ext>
            </a:extLst>
          </p:cNvPr>
          <p:cNvPicPr>
            <a:picLocks noGrp="1" noChangeAspect="1"/>
          </p:cNvPicPr>
          <p:nvPr>
            <p:ph idx="1"/>
          </p:nvPr>
        </p:nvPicPr>
        <p:blipFill>
          <a:blip r:embed="rId3"/>
          <a:stretch>
            <a:fillRect/>
          </a:stretch>
        </p:blipFill>
        <p:spPr>
          <a:xfrm>
            <a:off x="3048000" y="2209800"/>
            <a:ext cx="3256200" cy="4114800"/>
          </a:xfrm>
          <a:prstGeom prst="rect">
            <a:avLst/>
          </a:prstGeom>
        </p:spPr>
      </p:pic>
    </p:spTree>
    <p:extLst>
      <p:ext uri="{BB962C8B-B14F-4D97-AF65-F5344CB8AC3E}">
        <p14:creationId xmlns:p14="http://schemas.microsoft.com/office/powerpoint/2010/main" val="25057480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2DAB28-43DE-45C2-9AA8-C3F740DC9701}"/>
              </a:ext>
            </a:extLst>
          </p:cNvPr>
          <p:cNvSpPr>
            <a:spLocks noGrp="1"/>
          </p:cNvSpPr>
          <p:nvPr>
            <p:ph type="title"/>
          </p:nvPr>
        </p:nvSpPr>
        <p:spPr>
          <a:xfrm>
            <a:off x="5715000" y="914400"/>
            <a:ext cx="2971800" cy="5448300"/>
          </a:xfrm>
        </p:spPr>
        <p:txBody>
          <a:bodyPr/>
          <a:lstStyle/>
          <a:p>
            <a:pPr>
              <a:defRPr/>
            </a:pPr>
            <a:r>
              <a:rPr lang="en-US" sz="4400" dirty="0"/>
              <a:t>CHRs keep going and going and going</a:t>
            </a:r>
            <a:r>
              <a:rPr lang="en-US" sz="4400" dirty="0" smtClean="0"/>
              <a:t>…</a:t>
            </a:r>
            <a:endParaRPr lang="en-US" sz="4400" dirty="0"/>
          </a:p>
        </p:txBody>
      </p:sp>
      <p:pic>
        <p:nvPicPr>
          <p:cNvPr id="40963" name="Content Placeholder 3">
            <a:extLst>
              <a:ext uri="{FF2B5EF4-FFF2-40B4-BE49-F238E27FC236}">
                <a16:creationId xmlns:a16="http://schemas.microsoft.com/office/drawing/2014/main" id="{3020575D-8BF7-4F25-94DB-B5C75531D05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0"/>
            <a:ext cx="4114800" cy="6429375"/>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852ABB-AB20-4C04-8B66-2DE2D265E915}"/>
              </a:ext>
            </a:extLst>
          </p:cNvPr>
          <p:cNvSpPr txBox="1"/>
          <p:nvPr/>
        </p:nvSpPr>
        <p:spPr>
          <a:xfrm>
            <a:off x="609600" y="1828800"/>
            <a:ext cx="8382000" cy="44196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Arial"/>
                <a:ea typeface="+mn-ea"/>
                <a:cs typeface="+mn-cs"/>
              </a:rPr>
              <a:t>C</a:t>
            </a:r>
            <a:r>
              <a:rPr kumimoji="0" lang="en-US" sz="2400" b="0" i="0" u="none" strike="noStrike" kern="1200" cap="none" spc="0" normalizeH="0" baseline="0" noProof="0" dirty="0">
                <a:ln>
                  <a:noFill/>
                </a:ln>
                <a:solidFill>
                  <a:srgbClr val="FFFFFF"/>
                </a:solidFill>
                <a:effectLst/>
                <a:uLnTx/>
                <a:uFillTx/>
                <a:latin typeface="Arial"/>
                <a:ea typeface="+mn-ea"/>
                <a:cs typeface="+mn-cs"/>
              </a:rPr>
              <a:t>ommitted to helping Tribal community members reach the highest attainable standard of health by addressing physical, mental, social, environmental and spiritual health through advocacy and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Arial"/>
                <a:ea typeface="+mn-ea"/>
                <a:cs typeface="+mn-cs"/>
              </a:rPr>
              <a:t>H</a:t>
            </a:r>
            <a:r>
              <a:rPr kumimoji="0" lang="en-US" sz="2400" b="0" i="0" u="none" strike="noStrike" kern="1200" cap="none" spc="0" normalizeH="0" baseline="0" noProof="0" dirty="0">
                <a:ln>
                  <a:noFill/>
                </a:ln>
                <a:solidFill>
                  <a:srgbClr val="FFFFFF"/>
                </a:solidFill>
                <a:effectLst/>
                <a:uLnTx/>
                <a:uFillTx/>
                <a:latin typeface="Arial"/>
                <a:ea typeface="+mn-ea"/>
                <a:cs typeface="+mn-cs"/>
              </a:rPr>
              <a:t>onor and respect the customs and traditions of Tribal </a:t>
            </a:r>
            <a:r>
              <a:rPr kumimoji="0" lang="en-US" sz="2400" i="0" u="none" strike="noStrike" kern="1200" cap="none" spc="0" normalizeH="0" baseline="0" noProof="0" dirty="0">
                <a:ln>
                  <a:noFill/>
                </a:ln>
                <a:solidFill>
                  <a:srgbClr val="FFFFFF"/>
                </a:solidFill>
                <a:effectLst/>
                <a:uLnTx/>
                <a:uFillTx/>
                <a:latin typeface="Arial"/>
                <a:ea typeface="+mn-ea"/>
                <a:cs typeface="+mn-cs"/>
              </a:rPr>
              <a:t>communities to build purposeful relationships that promote cultural awareness and understanding and facilitate access to essential health and human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Arial"/>
                <a:ea typeface="+mn-ea"/>
                <a:cs typeface="+mn-cs"/>
              </a:rPr>
              <a:t>R</a:t>
            </a:r>
            <a:r>
              <a:rPr kumimoji="0" lang="en-US" sz="2400" i="0" u="none" strike="noStrike" kern="1200" cap="none" spc="0" normalizeH="0" baseline="0" noProof="0" dirty="0">
                <a:ln>
                  <a:noFill/>
                </a:ln>
                <a:solidFill>
                  <a:srgbClr val="FFFFFF"/>
                </a:solidFill>
                <a:effectLst/>
                <a:uLnTx/>
                <a:uFillTx/>
                <a:latin typeface="Arial"/>
                <a:ea typeface="+mn-ea"/>
                <a:cs typeface="+mn-cs"/>
              </a:rPr>
              <a:t>elentless </a:t>
            </a:r>
            <a:r>
              <a:rPr kumimoji="0" lang="en-US" sz="2400" b="0" i="0" u="none" strike="noStrike" kern="1200" cap="none" spc="0" normalizeH="0" baseline="0" noProof="0" dirty="0">
                <a:ln>
                  <a:noFill/>
                </a:ln>
                <a:solidFill>
                  <a:srgbClr val="FFFFFF"/>
                </a:solidFill>
                <a:effectLst/>
                <a:uLnTx/>
                <a:uFillTx/>
                <a:latin typeface="Arial"/>
                <a:ea typeface="+mn-ea"/>
                <a:cs typeface="+mn-cs"/>
              </a:rPr>
              <a:t>pursuit of excellence and self-improvement to increase skills and ability to provide quality health services and promote wellness in Tribal communities</a:t>
            </a:r>
          </a:p>
        </p:txBody>
      </p:sp>
      <p:sp>
        <p:nvSpPr>
          <p:cNvPr id="7" name="Title 6">
            <a:extLst>
              <a:ext uri="{FF2B5EF4-FFF2-40B4-BE49-F238E27FC236}">
                <a16:creationId xmlns:a16="http://schemas.microsoft.com/office/drawing/2014/main" id="{1043A2AD-934F-4B61-BCE9-DC160A0A8866}"/>
              </a:ext>
            </a:extLst>
          </p:cNvPr>
          <p:cNvSpPr>
            <a:spLocks noGrp="1"/>
          </p:cNvSpPr>
          <p:nvPr>
            <p:ph type="title"/>
          </p:nvPr>
        </p:nvSpPr>
        <p:spPr/>
        <p:txBody>
          <a:bodyPr/>
          <a:lstStyle/>
          <a:p>
            <a:r>
              <a:rPr lang="en-US" dirty="0"/>
              <a:t>CHR</a:t>
            </a:r>
          </a:p>
        </p:txBody>
      </p:sp>
    </p:spTree>
    <p:extLst>
      <p:ext uri="{BB962C8B-B14F-4D97-AF65-F5344CB8AC3E}">
        <p14:creationId xmlns:p14="http://schemas.microsoft.com/office/powerpoint/2010/main" val="27682854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229" y="629453"/>
            <a:ext cx="8763000" cy="584775"/>
          </a:xfrm>
          <a:prstGeom prst="rect">
            <a:avLst/>
          </a:prstGeom>
        </p:spPr>
        <p:txBody>
          <a:bodyPr wrap="square">
            <a:spAutoFit/>
          </a:bodyPr>
          <a:lstStyle/>
          <a:p>
            <a:r>
              <a:rPr lang="en-US" sz="3200" b="1" dirty="0"/>
              <a:t>Thank you!</a:t>
            </a:r>
          </a:p>
        </p:txBody>
      </p:sp>
      <p:pic>
        <p:nvPicPr>
          <p:cNvPr id="6" name="Content Placeholder 5"/>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895600" y="2667000"/>
            <a:ext cx="3735405" cy="298608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91654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609600"/>
            <a:ext cx="1828800" cy="1143000"/>
          </a:xfrm>
        </p:spPr>
        <p:txBody>
          <a:bodyPr/>
          <a:lstStyle/>
          <a:p>
            <a:pPr lvl="0" defTabSz="457200" eaLnBrk="1" fontAlgn="auto" hangingPunct="1">
              <a:spcBef>
                <a:spcPts val="0"/>
              </a:spcBef>
              <a:spcAft>
                <a:spcPts val="0"/>
              </a:spcAft>
            </a:pPr>
            <a:r>
              <a:rPr lang="en-US" kern="1200" dirty="0">
                <a:solidFill>
                  <a:srgbClr val="FFC000"/>
                </a:solidFill>
                <a:effectLst/>
                <a:latin typeface="Calisto MT" panose="02040603050505030304"/>
                <a:ea typeface="+mn-ea"/>
                <a:cs typeface="+mn-cs"/>
              </a:rPr>
              <a:t>1968</a:t>
            </a:r>
            <a:br>
              <a:rPr lang="en-US" kern="1200" dirty="0">
                <a:solidFill>
                  <a:srgbClr val="FFC000"/>
                </a:solidFill>
                <a:effectLst/>
                <a:latin typeface="Calisto MT" panose="02040603050505030304"/>
                <a:ea typeface="+mn-ea"/>
                <a:cs typeface="+mn-cs"/>
              </a:rPr>
            </a:br>
            <a:endParaRPr lang="en-US" dirty="0"/>
          </a:p>
        </p:txBody>
      </p:sp>
      <p:pic>
        <p:nvPicPr>
          <p:cNvPr id="6" name="Content Placeholder 5"/>
          <p:cNvPicPr>
            <a:picLocks noGrp="1" noChangeAspect="1"/>
          </p:cNvPicPr>
          <p:nvPr>
            <p:ph idx="1"/>
          </p:nvPr>
        </p:nvPicPr>
        <p:blipFill>
          <a:blip r:embed="rId3"/>
          <a:stretch>
            <a:fillRect/>
          </a:stretch>
        </p:blipFill>
        <p:spPr>
          <a:xfrm>
            <a:off x="1828800" y="914400"/>
            <a:ext cx="5943600" cy="5575954"/>
          </a:xfrm>
          <a:prstGeom prst="rect">
            <a:avLst/>
          </a:prstGeom>
        </p:spPr>
      </p:pic>
    </p:spTree>
    <p:extLst>
      <p:ext uri="{BB962C8B-B14F-4D97-AF65-F5344CB8AC3E}">
        <p14:creationId xmlns:p14="http://schemas.microsoft.com/office/powerpoint/2010/main" val="1040137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Determinates of Health</a:t>
            </a:r>
            <a:endParaRPr lang="en-US" dirty="0"/>
          </a:p>
        </p:txBody>
      </p:sp>
      <p:pic>
        <p:nvPicPr>
          <p:cNvPr id="4" name="Content Placeholder 3"/>
          <p:cNvPicPr>
            <a:picLocks noGrp="1" noChangeAspect="1"/>
          </p:cNvPicPr>
          <p:nvPr>
            <p:ph idx="1"/>
          </p:nvPr>
        </p:nvPicPr>
        <p:blipFill>
          <a:blip r:embed="rId2"/>
          <a:stretch>
            <a:fillRect/>
          </a:stretch>
        </p:blipFill>
        <p:spPr>
          <a:xfrm>
            <a:off x="724069" y="1981200"/>
            <a:ext cx="7695862" cy="4114800"/>
          </a:xfrm>
          <a:prstGeom prst="rect">
            <a:avLst/>
          </a:prstGeom>
        </p:spPr>
      </p:pic>
    </p:spTree>
    <p:extLst>
      <p:ext uri="{BB962C8B-B14F-4D97-AF65-F5344CB8AC3E}">
        <p14:creationId xmlns:p14="http://schemas.microsoft.com/office/powerpoint/2010/main" val="3855973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CHR Programs</a:t>
            </a:r>
            <a:endParaRPr lang="en-US" dirty="0"/>
          </a:p>
        </p:txBody>
      </p:sp>
      <p:sp>
        <p:nvSpPr>
          <p:cNvPr id="3" name="Content Placeholder 2"/>
          <p:cNvSpPr>
            <a:spLocks noGrp="1"/>
          </p:cNvSpPr>
          <p:nvPr>
            <p:ph idx="1"/>
          </p:nvPr>
        </p:nvSpPr>
        <p:spPr/>
        <p:txBody>
          <a:bodyPr/>
          <a:lstStyle/>
          <a:p>
            <a:pPr marL="0" indent="0">
              <a:buNone/>
            </a:pPr>
            <a:r>
              <a:rPr lang="en-US" dirty="0"/>
              <a:t>The CHR Program is based on the concept that indigenous community members, trained in the basic skills of health care provision, disease control, and prevention, are best able to gain community acceptance and make use of limited health care </a:t>
            </a:r>
            <a:r>
              <a:rPr lang="en-US" dirty="0" smtClean="0"/>
              <a:t>and socio-economic resources</a:t>
            </a:r>
            <a:r>
              <a:rPr lang="en-US" dirty="0"/>
              <a:t>.</a:t>
            </a:r>
          </a:p>
        </p:txBody>
      </p:sp>
    </p:spTree>
    <p:extLst>
      <p:ext uri="{BB962C8B-B14F-4D97-AF65-F5344CB8AC3E}">
        <p14:creationId xmlns:p14="http://schemas.microsoft.com/office/powerpoint/2010/main" val="392429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About CHR Programs</a:t>
            </a:r>
            <a:endParaRPr lang="en-US" dirty="0"/>
          </a:p>
        </p:txBody>
      </p:sp>
      <p:sp>
        <p:nvSpPr>
          <p:cNvPr id="5" name="Content Placeholder 4"/>
          <p:cNvSpPr>
            <a:spLocks noGrp="1"/>
          </p:cNvSpPr>
          <p:nvPr>
            <p:ph idx="1"/>
          </p:nvPr>
        </p:nvSpPr>
        <p:spPr/>
        <p:txBody>
          <a:bodyPr/>
          <a:lstStyle/>
          <a:p>
            <a:pPr marL="0" indent="0">
              <a:buNone/>
            </a:pPr>
            <a:r>
              <a:rPr lang="en-US" dirty="0"/>
              <a:t>The </a:t>
            </a:r>
            <a:r>
              <a:rPr lang="en-US" dirty="0" smtClean="0"/>
              <a:t>CHR </a:t>
            </a:r>
            <a:r>
              <a:rPr lang="en-US" dirty="0"/>
              <a:t>program’s aims to provide quality health promotion and disease prevention services to American Indian and Alaska Natives through the use of well-trained CHRs, who are integrated into and partner with the patient’s health care team.</a:t>
            </a:r>
          </a:p>
          <a:p>
            <a:endParaRPr lang="en-US" dirty="0"/>
          </a:p>
        </p:txBody>
      </p:sp>
    </p:spTree>
    <p:extLst>
      <p:ext uri="{BB962C8B-B14F-4D97-AF65-F5344CB8AC3E}">
        <p14:creationId xmlns:p14="http://schemas.microsoft.com/office/powerpoint/2010/main" val="651737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Mission</a:t>
            </a:r>
            <a:endParaRPr lang="en-US" dirty="0"/>
          </a:p>
        </p:txBody>
      </p:sp>
      <p:sp>
        <p:nvSpPr>
          <p:cNvPr id="5" name="Content Placeholder 4"/>
          <p:cNvSpPr>
            <a:spLocks noGrp="1"/>
          </p:cNvSpPr>
          <p:nvPr>
            <p:ph idx="1"/>
          </p:nvPr>
        </p:nvSpPr>
        <p:spPr/>
        <p:txBody>
          <a:bodyPr/>
          <a:lstStyle/>
          <a:p>
            <a:pPr marL="0" indent="0">
              <a:buNone/>
            </a:pPr>
            <a:r>
              <a:rPr lang="en-US" dirty="0"/>
              <a:t>Community Health Representatives provide outreach, education, informal counseling, social support, patient-centered care, and advocacy services that improve the health and wellness of American Indian and Alaska Native </a:t>
            </a:r>
            <a:r>
              <a:rPr lang="en-US" dirty="0" smtClean="0"/>
              <a:t>people.</a:t>
            </a:r>
            <a:endParaRPr lang="en-US" dirty="0"/>
          </a:p>
        </p:txBody>
      </p:sp>
    </p:spTree>
    <p:extLst>
      <p:ext uri="{BB962C8B-B14F-4D97-AF65-F5344CB8AC3E}">
        <p14:creationId xmlns:p14="http://schemas.microsoft.com/office/powerpoint/2010/main" val="3713799797"/>
      </p:ext>
    </p:extLst>
  </p:cSld>
  <p:clrMapOvr>
    <a:masterClrMapping/>
  </p:clrMapOvr>
  <p:timing>
    <p:tnLst>
      <p:par>
        <p:cTn id="1" dur="indefinite" restart="never" nodeType="tmRoot"/>
      </p:par>
    </p:tnLst>
  </p:timing>
</p:sld>
</file>

<file path=ppt/theme/theme1.xml><?xml version="1.0" encoding="utf-8"?>
<a:theme xmlns:a="http://schemas.openxmlformats.org/drawingml/2006/main" name="Project Overview">
  <a:themeElements>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9_Project Overview">
  <a:themeElements>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Project Overview">
  <a:themeElements>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15025</TotalTime>
  <Words>1639</Words>
  <Application>Microsoft Office PowerPoint</Application>
  <PresentationFormat>On-screen Show (4:3)</PresentationFormat>
  <Paragraphs>259</Paragraphs>
  <Slides>49</Slides>
  <Notes>38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49</vt:i4>
      </vt:variant>
    </vt:vector>
  </HeadingPairs>
  <TitlesOfParts>
    <vt:vector size="59" baseType="lpstr">
      <vt:lpstr>Arial</vt:lpstr>
      <vt:lpstr>Calibri</vt:lpstr>
      <vt:lpstr>Calisto MT</vt:lpstr>
      <vt:lpstr>Swis721 BlkEx BT</vt:lpstr>
      <vt:lpstr>Symbol</vt:lpstr>
      <vt:lpstr>Times New Roman</vt:lpstr>
      <vt:lpstr>Wingdings</vt:lpstr>
      <vt:lpstr>Project Overview</vt:lpstr>
      <vt:lpstr>19_Project Overview</vt:lpstr>
      <vt:lpstr>5_Project Overview</vt:lpstr>
      <vt:lpstr>   </vt:lpstr>
      <vt:lpstr>PowerPoint Presentation</vt:lpstr>
      <vt:lpstr>PowerPoint Presentation</vt:lpstr>
      <vt:lpstr>Objectives</vt:lpstr>
      <vt:lpstr>1968 </vt:lpstr>
      <vt:lpstr>Social Determinates of Health</vt:lpstr>
      <vt:lpstr>About CHR Programs</vt:lpstr>
      <vt:lpstr>About CHR Programs</vt:lpstr>
      <vt:lpstr>Mission</vt:lpstr>
      <vt:lpstr>Vision</vt:lpstr>
      <vt:lpstr>PowerPoint Presentation</vt:lpstr>
      <vt:lpstr>CHR Role</vt:lpstr>
      <vt:lpstr>Define a Home Visit</vt:lpstr>
      <vt:lpstr>Purpose of Home Visit</vt:lpstr>
      <vt:lpstr>Patient Wellness Handout</vt:lpstr>
      <vt:lpstr>Personal Safety</vt:lpstr>
      <vt:lpstr>Home Visit Outline</vt:lpstr>
      <vt:lpstr>CHR Patient Services</vt:lpstr>
      <vt:lpstr>Monitor Patient</vt:lpstr>
      <vt:lpstr>Patient Care</vt:lpstr>
      <vt:lpstr> Vital Signs</vt:lpstr>
      <vt:lpstr>Health Education</vt:lpstr>
      <vt:lpstr>Environmental Services</vt:lpstr>
      <vt:lpstr>Case find/screen</vt:lpstr>
      <vt:lpstr>Case Management</vt:lpstr>
      <vt:lpstr>Referrals to or by CHR</vt:lpstr>
      <vt:lpstr>Interpret/Translate</vt:lpstr>
      <vt:lpstr>Homemaker Services</vt:lpstr>
      <vt:lpstr>Emergency Care</vt:lpstr>
      <vt:lpstr>Transportation </vt:lpstr>
      <vt:lpstr>Time Management</vt:lpstr>
      <vt:lpstr>Time Management</vt:lpstr>
      <vt:lpstr>PowerPoint Presentation</vt:lpstr>
      <vt:lpstr>Time Management</vt:lpstr>
      <vt:lpstr>Patient Care vs  Paper Work</vt:lpstr>
      <vt:lpstr>Documentation</vt:lpstr>
      <vt:lpstr>Busy as a bee!</vt:lpstr>
      <vt:lpstr>Self Care</vt:lpstr>
      <vt:lpstr>Self Care</vt:lpstr>
      <vt:lpstr>Self Care</vt:lpstr>
      <vt:lpstr>Stress Ball Collection </vt:lpstr>
      <vt:lpstr>Summary</vt:lpstr>
      <vt:lpstr>Summary</vt:lpstr>
      <vt:lpstr>Summary</vt:lpstr>
      <vt:lpstr>Summary</vt:lpstr>
      <vt:lpstr>Walk a mile in our shoes</vt:lpstr>
      <vt:lpstr>CHRs keep going and going and going…</vt:lpstr>
      <vt:lpstr>CHR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 PCC</dc:title>
  <dc:creator>Aguilar, Pamela (IHS/HQ)</dc:creator>
  <cp:lastModifiedBy>Aguilar, Pamela (IHS/HQ) [C]</cp:lastModifiedBy>
  <cp:revision>187</cp:revision>
  <dcterms:created xsi:type="dcterms:W3CDTF">2013-01-14T04:47:33Z</dcterms:created>
  <dcterms:modified xsi:type="dcterms:W3CDTF">2024-08-19T17:35:48Z</dcterms:modified>
</cp:coreProperties>
</file>