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1129" r:id="rId3"/>
    <p:sldId id="865" r:id="rId4"/>
    <p:sldId id="886" r:id="rId5"/>
    <p:sldId id="1166" r:id="rId6"/>
    <p:sldId id="295" r:id="rId7"/>
    <p:sldId id="296" r:id="rId8"/>
    <p:sldId id="291" r:id="rId9"/>
    <p:sldId id="1167" r:id="rId10"/>
    <p:sldId id="1168" r:id="rId11"/>
    <p:sldId id="1163" r:id="rId12"/>
    <p:sldId id="863" r:id="rId13"/>
    <p:sldId id="862" r:id="rId14"/>
    <p:sldId id="716" r:id="rId15"/>
    <p:sldId id="717" r:id="rId16"/>
    <p:sldId id="1005" r:id="rId17"/>
    <p:sldId id="858" r:id="rId18"/>
    <p:sldId id="857" r:id="rId19"/>
    <p:sldId id="878" r:id="rId20"/>
    <p:sldId id="879" r:id="rId21"/>
    <p:sldId id="888" r:id="rId22"/>
    <p:sldId id="1001" r:id="rId23"/>
    <p:sldId id="1126" r:id="rId24"/>
    <p:sldId id="1127" r:id="rId25"/>
    <p:sldId id="1128" r:id="rId26"/>
    <p:sldId id="1169" r:id="rId27"/>
    <p:sldId id="733" r:id="rId28"/>
    <p:sldId id="971" r:id="rId29"/>
    <p:sldId id="987" r:id="rId30"/>
    <p:sldId id="257" r:id="rId31"/>
    <p:sldId id="894" r:id="rId32"/>
    <p:sldId id="279" r:id="rId33"/>
    <p:sldId id="1023" r:id="rId34"/>
    <p:sldId id="967" r:id="rId35"/>
    <p:sldId id="944" r:id="rId36"/>
    <p:sldId id="278" r:id="rId37"/>
    <p:sldId id="276" r:id="rId38"/>
    <p:sldId id="941" r:id="rId39"/>
    <p:sldId id="892" r:id="rId40"/>
    <p:sldId id="282" r:id="rId41"/>
    <p:sldId id="277" r:id="rId42"/>
    <p:sldId id="280" r:id="rId43"/>
    <p:sldId id="964" r:id="rId44"/>
    <p:sldId id="965" r:id="rId45"/>
    <p:sldId id="963" r:id="rId46"/>
    <p:sldId id="889" r:id="rId47"/>
    <p:sldId id="574" r:id="rId48"/>
    <p:sldId id="1084" r:id="rId49"/>
    <p:sldId id="1085" r:id="rId50"/>
    <p:sldId id="875" r:id="rId51"/>
    <p:sldId id="1045" r:id="rId52"/>
    <p:sldId id="726" r:id="rId53"/>
    <p:sldId id="854" r:id="rId54"/>
    <p:sldId id="1170" r:id="rId55"/>
    <p:sldId id="1125" r:id="rId56"/>
    <p:sldId id="728" r:id="rId57"/>
    <p:sldId id="923" r:id="rId58"/>
    <p:sldId id="948" r:id="rId59"/>
    <p:sldId id="315" r:id="rId60"/>
    <p:sldId id="1043" r:id="rId61"/>
    <p:sldId id="890" r:id="rId62"/>
    <p:sldId id="945" r:id="rId63"/>
    <p:sldId id="284" r:id="rId64"/>
    <p:sldId id="28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81" d="100"/>
          <a:sy n="81"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b="1" dirty="0">
                <a:solidFill>
                  <a:schemeClr val="accent5"/>
                </a:solidFill>
              </a:rPr>
              <a:t>% NTC PATIENTS USING METHAMPHETAMINES WITH OPIOIDS ON OBOT ADMISSION </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2016-18</c:v>
                </c:pt>
              </c:strCache>
            </c:strRef>
          </c:tx>
          <c:spPr>
            <a:solidFill>
              <a:schemeClr val="accent1">
                <a:lumMod val="60000"/>
                <a:lumOff val="40000"/>
              </a:schemeClr>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PATIENTS USING METHAMPATAMINES WITH OPIOIDS</c:v>
                </c:pt>
              </c:strCache>
            </c:strRef>
          </c:cat>
          <c:val>
            <c:numRef>
              <c:f>Sheet1!$B$2</c:f>
              <c:numCache>
                <c:formatCode>General</c:formatCode>
                <c:ptCount val="1"/>
                <c:pt idx="0">
                  <c:v>25</c:v>
                </c:pt>
              </c:numCache>
            </c:numRef>
          </c:val>
          <c:extLst>
            <c:ext xmlns:c16="http://schemas.microsoft.com/office/drawing/2014/chart" uri="{C3380CC4-5D6E-409C-BE32-E72D297353CC}">
              <c16:uniqueId val="{00000000-B3F5-4C6D-9E43-288778A675C0}"/>
            </c:ext>
          </c:extLst>
        </c:ser>
        <c:ser>
          <c:idx val="1"/>
          <c:order val="1"/>
          <c:tx>
            <c:strRef>
              <c:f>Sheet1!$C$1</c:f>
              <c:strCache>
                <c:ptCount val="1"/>
                <c:pt idx="0">
                  <c:v>2019</c:v>
                </c:pt>
              </c:strCache>
            </c:strRef>
          </c:tx>
          <c:spPr>
            <a:solidFill>
              <a:schemeClr val="accent2">
                <a:lumMod val="40000"/>
                <a:lumOff val="60000"/>
              </a:schemeClr>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PATIENTS USING METHAMPATAMINES WITH OPIOIDS</c:v>
                </c:pt>
              </c:strCache>
            </c:strRef>
          </c:cat>
          <c:val>
            <c:numRef>
              <c:f>Sheet1!$C$2</c:f>
              <c:numCache>
                <c:formatCode>General</c:formatCode>
                <c:ptCount val="1"/>
                <c:pt idx="0">
                  <c:v>35</c:v>
                </c:pt>
              </c:numCache>
            </c:numRef>
          </c:val>
          <c:extLst>
            <c:ext xmlns:c16="http://schemas.microsoft.com/office/drawing/2014/chart" uri="{C3380CC4-5D6E-409C-BE32-E72D297353CC}">
              <c16:uniqueId val="{00000001-B3F5-4C6D-9E43-288778A675C0}"/>
            </c:ext>
          </c:extLst>
        </c:ser>
        <c:ser>
          <c:idx val="2"/>
          <c:order val="2"/>
          <c:tx>
            <c:strRef>
              <c:f>Sheet1!$D$1</c:f>
              <c:strCache>
                <c:ptCount val="1"/>
                <c:pt idx="0">
                  <c:v>2020</c:v>
                </c:pt>
              </c:strCache>
            </c:strRef>
          </c:tx>
          <c:spPr>
            <a:solidFill>
              <a:schemeClr val="accent3"/>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PATIENTS USING METHAMPATAMINES WITH OPIOIDS</c:v>
                </c:pt>
              </c:strCache>
            </c:strRef>
          </c:cat>
          <c:val>
            <c:numRef>
              <c:f>Sheet1!$D$2</c:f>
              <c:numCache>
                <c:formatCode>General</c:formatCode>
                <c:ptCount val="1"/>
                <c:pt idx="0">
                  <c:v>45</c:v>
                </c:pt>
              </c:numCache>
            </c:numRef>
          </c:val>
          <c:extLst>
            <c:ext xmlns:c16="http://schemas.microsoft.com/office/drawing/2014/chart" uri="{C3380CC4-5D6E-409C-BE32-E72D297353CC}">
              <c16:uniqueId val="{00000002-B3F5-4C6D-9E43-288778A675C0}"/>
            </c:ext>
          </c:extLst>
        </c:ser>
        <c:ser>
          <c:idx val="3"/>
          <c:order val="3"/>
          <c:tx>
            <c:strRef>
              <c:f>Sheet1!$E$1</c:f>
              <c:strCache>
                <c:ptCount val="1"/>
                <c:pt idx="0">
                  <c:v>2021</c:v>
                </c:pt>
              </c:strCache>
            </c:strRef>
          </c:tx>
          <c:spPr>
            <a:solidFill>
              <a:schemeClr val="accent4">
                <a:lumMod val="75000"/>
              </a:schemeClr>
            </a:solidFill>
            <a:ln w="19050">
              <a:noFill/>
            </a:ln>
            <a:effectLst/>
          </c:spPr>
          <c:invertIfNegative val="0"/>
          <c:dPt>
            <c:idx val="0"/>
            <c:invertIfNegative val="0"/>
            <c:bubble3D val="0"/>
            <c:spPr>
              <a:solidFill>
                <a:schemeClr val="accent4">
                  <a:lumMod val="75000"/>
                </a:schemeClr>
              </a:solidFill>
              <a:ln w="19050">
                <a:solidFill>
                  <a:schemeClr val="tx1"/>
                </a:solidFill>
              </a:ln>
              <a:effectLst/>
            </c:spPr>
            <c:extLst>
              <c:ext xmlns:c16="http://schemas.microsoft.com/office/drawing/2014/chart" uri="{C3380CC4-5D6E-409C-BE32-E72D297353CC}">
                <c16:uniqueId val="{00000005-B3F5-4C6D-9E43-288778A675C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PATIENTS USING METHAMPATAMINES WITH OPIOIDS</c:v>
                </c:pt>
              </c:strCache>
            </c:strRef>
          </c:cat>
          <c:val>
            <c:numRef>
              <c:f>Sheet1!$E$2</c:f>
              <c:numCache>
                <c:formatCode>General</c:formatCode>
                <c:ptCount val="1"/>
                <c:pt idx="0">
                  <c:v>75</c:v>
                </c:pt>
              </c:numCache>
            </c:numRef>
          </c:val>
          <c:extLst>
            <c:ext xmlns:c16="http://schemas.microsoft.com/office/drawing/2014/chart" uri="{C3380CC4-5D6E-409C-BE32-E72D297353CC}">
              <c16:uniqueId val="{00000004-B3F5-4C6D-9E43-288778A675C0}"/>
            </c:ext>
          </c:extLst>
        </c:ser>
        <c:dLbls>
          <c:showLegendKey val="0"/>
          <c:showVal val="0"/>
          <c:showCatName val="0"/>
          <c:showSerName val="0"/>
          <c:showPercent val="0"/>
          <c:showBubbleSize val="0"/>
        </c:dLbls>
        <c:gapWidth val="150"/>
        <c:axId val="334330896"/>
        <c:axId val="334331880"/>
      </c:barChart>
      <c:catAx>
        <c:axId val="33433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34331880"/>
        <c:crosses val="autoZero"/>
        <c:auto val="1"/>
        <c:lblAlgn val="ctr"/>
        <c:lblOffset val="100"/>
        <c:noMultiLvlLbl val="0"/>
      </c:catAx>
      <c:valAx>
        <c:axId val="334331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34330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4CACB-8A2F-48AD-8FD4-D4539B7DFC3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A3AD1B28-00BA-4FBA-93E5-601537549196}">
      <dgm:prSet phldrT="[Text]"/>
      <dgm:spPr/>
      <dgm:t>
        <a:bodyPr/>
        <a:lstStyle/>
        <a:p>
          <a:r>
            <a:rPr lang="en-US" b="1" dirty="0"/>
            <a:t>1</a:t>
          </a:r>
          <a:r>
            <a:rPr lang="en-US" b="1" baseline="30000" dirty="0"/>
            <a:t>st</a:t>
          </a:r>
          <a:r>
            <a:rPr lang="en-US" b="1" dirty="0"/>
            <a:t> /2</a:t>
          </a:r>
          <a:r>
            <a:rPr lang="en-US" b="1" baseline="30000" dirty="0"/>
            <a:t>nd</a:t>
          </a:r>
          <a:r>
            <a:rPr lang="en-US" b="1" dirty="0"/>
            <a:t> Line</a:t>
          </a:r>
        </a:p>
      </dgm:t>
    </dgm:pt>
    <dgm:pt modelId="{A5A5701B-2B3D-40C9-884F-D21B0BDDC40D}" type="parTrans" cxnId="{6062B14A-8876-431E-91BD-EC15ACE55D7F}">
      <dgm:prSet/>
      <dgm:spPr/>
      <dgm:t>
        <a:bodyPr/>
        <a:lstStyle/>
        <a:p>
          <a:endParaRPr lang="en-US"/>
        </a:p>
      </dgm:t>
    </dgm:pt>
    <dgm:pt modelId="{9D9F79B4-033E-4D94-B27A-713003EA383D}" type="sibTrans" cxnId="{6062B14A-8876-431E-91BD-EC15ACE55D7F}">
      <dgm:prSet/>
      <dgm:spPr/>
      <dgm:t>
        <a:bodyPr/>
        <a:lstStyle/>
        <a:p>
          <a:endParaRPr lang="en-US"/>
        </a:p>
      </dgm:t>
    </dgm:pt>
    <dgm:pt modelId="{7CA774F1-3E69-4198-AA28-8469B6A9BE9F}">
      <dgm:prSet phldrT="[Text]"/>
      <dgm:spPr/>
      <dgm:t>
        <a:bodyPr/>
        <a:lstStyle/>
        <a:p>
          <a:r>
            <a:rPr lang="en-US" b="1" dirty="0"/>
            <a:t>Naltrexone or Acamprosate</a:t>
          </a:r>
          <a:endParaRPr lang="en-US" dirty="0"/>
        </a:p>
      </dgm:t>
    </dgm:pt>
    <dgm:pt modelId="{F92DA4FF-A74C-4082-B14B-83867D965552}" type="parTrans" cxnId="{439D8C37-E11E-4567-BD1C-5E7B6F574E6B}">
      <dgm:prSet/>
      <dgm:spPr/>
      <dgm:t>
        <a:bodyPr/>
        <a:lstStyle/>
        <a:p>
          <a:endParaRPr lang="en-US"/>
        </a:p>
      </dgm:t>
    </dgm:pt>
    <dgm:pt modelId="{601C69F2-DDA4-4CC7-9F0F-F8F3B4CAD957}" type="sibTrans" cxnId="{439D8C37-E11E-4567-BD1C-5E7B6F574E6B}">
      <dgm:prSet/>
      <dgm:spPr/>
      <dgm:t>
        <a:bodyPr/>
        <a:lstStyle/>
        <a:p>
          <a:endParaRPr lang="en-US"/>
        </a:p>
      </dgm:t>
    </dgm:pt>
    <dgm:pt modelId="{62A0AC02-544E-48FB-9D6C-A98A7C69CAE4}">
      <dgm:prSet phldrT="[Text]"/>
      <dgm:spPr/>
      <dgm:t>
        <a:bodyPr/>
        <a:lstStyle/>
        <a:p>
          <a:r>
            <a:rPr lang="en-US" b="1" dirty="0"/>
            <a:t>3rd Line</a:t>
          </a:r>
        </a:p>
      </dgm:t>
    </dgm:pt>
    <dgm:pt modelId="{FDD6EC81-6E6D-4632-93D0-927DB69A0CDA}" type="parTrans" cxnId="{0BDF7BBD-55C6-425A-925A-D06D988897DD}">
      <dgm:prSet/>
      <dgm:spPr/>
      <dgm:t>
        <a:bodyPr/>
        <a:lstStyle/>
        <a:p>
          <a:endParaRPr lang="en-US"/>
        </a:p>
      </dgm:t>
    </dgm:pt>
    <dgm:pt modelId="{673D0C72-E7A6-427A-B982-EB5DDE1D6FBC}" type="sibTrans" cxnId="{0BDF7BBD-55C6-425A-925A-D06D988897DD}">
      <dgm:prSet/>
      <dgm:spPr/>
      <dgm:t>
        <a:bodyPr/>
        <a:lstStyle/>
        <a:p>
          <a:endParaRPr lang="en-US"/>
        </a:p>
      </dgm:t>
    </dgm:pt>
    <dgm:pt modelId="{4E58A0BF-9FB5-4EBB-8A71-0E9BAEFA0C7D}">
      <dgm:prSet phldrT="[Text]"/>
      <dgm:spPr/>
      <dgm:t>
        <a:bodyPr/>
        <a:lstStyle/>
        <a:p>
          <a:r>
            <a:rPr lang="en-US" b="1" dirty="0"/>
            <a:t>Disulfiram</a:t>
          </a:r>
          <a:r>
            <a:rPr lang="en-US" dirty="0"/>
            <a:t> </a:t>
          </a:r>
        </a:p>
      </dgm:t>
    </dgm:pt>
    <dgm:pt modelId="{5BBD7CB1-B10B-4350-8E78-19A3B3032397}" type="parTrans" cxnId="{D7AB31A8-BDC6-49F7-8CD0-956F010ADEE8}">
      <dgm:prSet/>
      <dgm:spPr/>
      <dgm:t>
        <a:bodyPr/>
        <a:lstStyle/>
        <a:p>
          <a:endParaRPr lang="en-US"/>
        </a:p>
      </dgm:t>
    </dgm:pt>
    <dgm:pt modelId="{33138E4B-05C9-4CE1-B18B-2DDDBFD44D54}" type="sibTrans" cxnId="{D7AB31A8-BDC6-49F7-8CD0-956F010ADEE8}">
      <dgm:prSet/>
      <dgm:spPr/>
      <dgm:t>
        <a:bodyPr/>
        <a:lstStyle/>
        <a:p>
          <a:endParaRPr lang="en-US"/>
        </a:p>
      </dgm:t>
    </dgm:pt>
    <dgm:pt modelId="{88AE1990-009B-4D77-B1BC-2D7E2DFD4EA6}">
      <dgm:prSet phldrT="[Text]"/>
      <dgm:spPr/>
      <dgm:t>
        <a:bodyPr/>
        <a:lstStyle/>
        <a:p>
          <a:r>
            <a:rPr lang="en-US" b="1" dirty="0"/>
            <a:t>Off label /adjunctive</a:t>
          </a:r>
        </a:p>
      </dgm:t>
    </dgm:pt>
    <dgm:pt modelId="{145BE28E-E5D7-4BEF-9982-FF0B8176EED0}" type="parTrans" cxnId="{B4B35E35-DB68-4247-9F5E-8372750D2D04}">
      <dgm:prSet/>
      <dgm:spPr/>
      <dgm:t>
        <a:bodyPr/>
        <a:lstStyle/>
        <a:p>
          <a:endParaRPr lang="en-US"/>
        </a:p>
      </dgm:t>
    </dgm:pt>
    <dgm:pt modelId="{3C9E11A4-5640-4CED-9146-F4A3200474D3}" type="sibTrans" cxnId="{B4B35E35-DB68-4247-9F5E-8372750D2D04}">
      <dgm:prSet/>
      <dgm:spPr/>
      <dgm:t>
        <a:bodyPr/>
        <a:lstStyle/>
        <a:p>
          <a:endParaRPr lang="en-US"/>
        </a:p>
      </dgm:t>
    </dgm:pt>
    <dgm:pt modelId="{C299488E-93B4-46C6-A866-31C80D96B1A6}">
      <dgm:prSet phldrT="[Text]"/>
      <dgm:spPr/>
      <dgm:t>
        <a:bodyPr/>
        <a:lstStyle/>
        <a:p>
          <a:r>
            <a:rPr lang="en-US" b="1" dirty="0"/>
            <a:t>Gabapentin, Topiramate, Baclofen, Suvorexant, Ondansetron</a:t>
          </a:r>
        </a:p>
      </dgm:t>
    </dgm:pt>
    <dgm:pt modelId="{601E7811-E195-4177-8F5D-0D0588E76093}" type="parTrans" cxnId="{00DC1ED9-A774-4A04-942A-D976E480B99B}">
      <dgm:prSet/>
      <dgm:spPr/>
      <dgm:t>
        <a:bodyPr/>
        <a:lstStyle/>
        <a:p>
          <a:endParaRPr lang="en-US"/>
        </a:p>
      </dgm:t>
    </dgm:pt>
    <dgm:pt modelId="{0E1B43FF-DACA-407F-8BF7-18DBA6AD3FED}" type="sibTrans" cxnId="{00DC1ED9-A774-4A04-942A-D976E480B99B}">
      <dgm:prSet/>
      <dgm:spPr/>
      <dgm:t>
        <a:bodyPr/>
        <a:lstStyle/>
        <a:p>
          <a:endParaRPr lang="en-US"/>
        </a:p>
      </dgm:t>
    </dgm:pt>
    <dgm:pt modelId="{8AF68F56-CEDC-4438-B18D-AEBFBC066E4E}" type="pres">
      <dgm:prSet presAssocID="{71C4CACB-8A2F-48AD-8FD4-D4539B7DFC32}" presName="linearFlow" presStyleCnt="0">
        <dgm:presLayoutVars>
          <dgm:dir/>
          <dgm:animLvl val="lvl"/>
          <dgm:resizeHandles val="exact"/>
        </dgm:presLayoutVars>
      </dgm:prSet>
      <dgm:spPr/>
    </dgm:pt>
    <dgm:pt modelId="{066BE354-7E31-49E6-B5DF-A3E599435E5D}" type="pres">
      <dgm:prSet presAssocID="{A3AD1B28-00BA-4FBA-93E5-601537549196}" presName="composite" presStyleCnt="0"/>
      <dgm:spPr/>
    </dgm:pt>
    <dgm:pt modelId="{EC4AE650-2373-46F7-983E-2560C69FF21C}" type="pres">
      <dgm:prSet presAssocID="{A3AD1B28-00BA-4FBA-93E5-601537549196}" presName="parTx" presStyleLbl="node1" presStyleIdx="0" presStyleCnt="3">
        <dgm:presLayoutVars>
          <dgm:chMax val="0"/>
          <dgm:chPref val="0"/>
          <dgm:bulletEnabled val="1"/>
        </dgm:presLayoutVars>
      </dgm:prSet>
      <dgm:spPr/>
    </dgm:pt>
    <dgm:pt modelId="{65285AC7-0B97-454B-9230-E6B7B64F7A0B}" type="pres">
      <dgm:prSet presAssocID="{A3AD1B28-00BA-4FBA-93E5-601537549196}" presName="parSh" presStyleLbl="node1" presStyleIdx="0" presStyleCnt="3" custLinFactNeighborY="6201"/>
      <dgm:spPr/>
    </dgm:pt>
    <dgm:pt modelId="{73C1871F-0675-430D-BDEB-830EB04E556F}" type="pres">
      <dgm:prSet presAssocID="{A3AD1B28-00BA-4FBA-93E5-601537549196}" presName="desTx" presStyleLbl="fgAcc1" presStyleIdx="0" presStyleCnt="3">
        <dgm:presLayoutVars>
          <dgm:bulletEnabled val="1"/>
        </dgm:presLayoutVars>
      </dgm:prSet>
      <dgm:spPr/>
    </dgm:pt>
    <dgm:pt modelId="{0623DA99-21DE-4B38-9348-D07936106024}" type="pres">
      <dgm:prSet presAssocID="{9D9F79B4-033E-4D94-B27A-713003EA383D}" presName="sibTrans" presStyleLbl="sibTrans2D1" presStyleIdx="0" presStyleCnt="2"/>
      <dgm:spPr/>
    </dgm:pt>
    <dgm:pt modelId="{2DD33B3D-0421-45F4-B280-A77166064917}" type="pres">
      <dgm:prSet presAssocID="{9D9F79B4-033E-4D94-B27A-713003EA383D}" presName="connTx" presStyleLbl="sibTrans2D1" presStyleIdx="0" presStyleCnt="2"/>
      <dgm:spPr/>
    </dgm:pt>
    <dgm:pt modelId="{5C3487FD-52A5-4E11-8276-9B20F02B6D81}" type="pres">
      <dgm:prSet presAssocID="{62A0AC02-544E-48FB-9D6C-A98A7C69CAE4}" presName="composite" presStyleCnt="0"/>
      <dgm:spPr/>
    </dgm:pt>
    <dgm:pt modelId="{540009BE-7535-403B-BB31-9783374274DF}" type="pres">
      <dgm:prSet presAssocID="{62A0AC02-544E-48FB-9D6C-A98A7C69CAE4}" presName="parTx" presStyleLbl="node1" presStyleIdx="0" presStyleCnt="3">
        <dgm:presLayoutVars>
          <dgm:chMax val="0"/>
          <dgm:chPref val="0"/>
          <dgm:bulletEnabled val="1"/>
        </dgm:presLayoutVars>
      </dgm:prSet>
      <dgm:spPr/>
    </dgm:pt>
    <dgm:pt modelId="{0CC2CFB2-966A-4653-9006-D491DAEFDB9A}" type="pres">
      <dgm:prSet presAssocID="{62A0AC02-544E-48FB-9D6C-A98A7C69CAE4}" presName="parSh" presStyleLbl="node1" presStyleIdx="1" presStyleCnt="3"/>
      <dgm:spPr/>
    </dgm:pt>
    <dgm:pt modelId="{C08DEC12-53A0-448B-B257-5BDD9B101A71}" type="pres">
      <dgm:prSet presAssocID="{62A0AC02-544E-48FB-9D6C-A98A7C69CAE4}" presName="desTx" presStyleLbl="fgAcc1" presStyleIdx="1" presStyleCnt="3">
        <dgm:presLayoutVars>
          <dgm:bulletEnabled val="1"/>
        </dgm:presLayoutVars>
      </dgm:prSet>
      <dgm:spPr/>
    </dgm:pt>
    <dgm:pt modelId="{66C27892-4719-4E14-9875-3BCDD69E68B0}" type="pres">
      <dgm:prSet presAssocID="{673D0C72-E7A6-427A-B982-EB5DDE1D6FBC}" presName="sibTrans" presStyleLbl="sibTrans2D1" presStyleIdx="1" presStyleCnt="2"/>
      <dgm:spPr/>
    </dgm:pt>
    <dgm:pt modelId="{7402A779-C405-46DB-A080-C43B8128A3F6}" type="pres">
      <dgm:prSet presAssocID="{673D0C72-E7A6-427A-B982-EB5DDE1D6FBC}" presName="connTx" presStyleLbl="sibTrans2D1" presStyleIdx="1" presStyleCnt="2"/>
      <dgm:spPr/>
    </dgm:pt>
    <dgm:pt modelId="{90C9B204-07D9-4749-B0DD-2F660547EEA0}" type="pres">
      <dgm:prSet presAssocID="{88AE1990-009B-4D77-B1BC-2D7E2DFD4EA6}" presName="composite" presStyleCnt="0"/>
      <dgm:spPr/>
    </dgm:pt>
    <dgm:pt modelId="{CE50DB92-B713-4053-9850-1D2697E515D2}" type="pres">
      <dgm:prSet presAssocID="{88AE1990-009B-4D77-B1BC-2D7E2DFD4EA6}" presName="parTx" presStyleLbl="node1" presStyleIdx="1" presStyleCnt="3">
        <dgm:presLayoutVars>
          <dgm:chMax val="0"/>
          <dgm:chPref val="0"/>
          <dgm:bulletEnabled val="1"/>
        </dgm:presLayoutVars>
      </dgm:prSet>
      <dgm:spPr/>
    </dgm:pt>
    <dgm:pt modelId="{C58A6A60-51CB-4245-86C0-D045592294F0}" type="pres">
      <dgm:prSet presAssocID="{88AE1990-009B-4D77-B1BC-2D7E2DFD4EA6}" presName="parSh" presStyleLbl="node1" presStyleIdx="2" presStyleCnt="3"/>
      <dgm:spPr/>
    </dgm:pt>
    <dgm:pt modelId="{181A88D6-C7CD-49F7-AAFD-EDD70D1B00B3}" type="pres">
      <dgm:prSet presAssocID="{88AE1990-009B-4D77-B1BC-2D7E2DFD4EA6}" presName="desTx" presStyleLbl="fgAcc1" presStyleIdx="2" presStyleCnt="3" custLinFactNeighborX="220">
        <dgm:presLayoutVars>
          <dgm:bulletEnabled val="1"/>
        </dgm:presLayoutVars>
      </dgm:prSet>
      <dgm:spPr/>
    </dgm:pt>
  </dgm:ptLst>
  <dgm:cxnLst>
    <dgm:cxn modelId="{BD3AAA03-E1D2-45DB-95DE-9CD2982312D0}" type="presOf" srcId="{A3AD1B28-00BA-4FBA-93E5-601537549196}" destId="{EC4AE650-2373-46F7-983E-2560C69FF21C}" srcOrd="0" destOrd="0" presId="urn:microsoft.com/office/officeart/2005/8/layout/process3"/>
    <dgm:cxn modelId="{D8314625-0DEB-40B0-A684-D048F3E6880F}" type="presOf" srcId="{62A0AC02-544E-48FB-9D6C-A98A7C69CAE4}" destId="{540009BE-7535-403B-BB31-9783374274DF}" srcOrd="0" destOrd="0" presId="urn:microsoft.com/office/officeart/2005/8/layout/process3"/>
    <dgm:cxn modelId="{35411835-886C-40DC-8F8F-0C31BB7EB261}" type="presOf" srcId="{9D9F79B4-033E-4D94-B27A-713003EA383D}" destId="{0623DA99-21DE-4B38-9348-D07936106024}" srcOrd="0" destOrd="0" presId="urn:microsoft.com/office/officeart/2005/8/layout/process3"/>
    <dgm:cxn modelId="{B4B35E35-DB68-4247-9F5E-8372750D2D04}" srcId="{71C4CACB-8A2F-48AD-8FD4-D4539B7DFC32}" destId="{88AE1990-009B-4D77-B1BC-2D7E2DFD4EA6}" srcOrd="2" destOrd="0" parTransId="{145BE28E-E5D7-4BEF-9982-FF0B8176EED0}" sibTransId="{3C9E11A4-5640-4CED-9146-F4A3200474D3}"/>
    <dgm:cxn modelId="{439D8C37-E11E-4567-BD1C-5E7B6F574E6B}" srcId="{A3AD1B28-00BA-4FBA-93E5-601537549196}" destId="{7CA774F1-3E69-4198-AA28-8469B6A9BE9F}" srcOrd="0" destOrd="0" parTransId="{F92DA4FF-A74C-4082-B14B-83867D965552}" sibTransId="{601C69F2-DDA4-4CC7-9F0F-F8F3B4CAD957}"/>
    <dgm:cxn modelId="{ED167A64-993B-4D54-A330-0F93720E5308}" type="presOf" srcId="{C299488E-93B4-46C6-A866-31C80D96B1A6}" destId="{181A88D6-C7CD-49F7-AAFD-EDD70D1B00B3}" srcOrd="0" destOrd="0" presId="urn:microsoft.com/office/officeart/2005/8/layout/process3"/>
    <dgm:cxn modelId="{6062B14A-8876-431E-91BD-EC15ACE55D7F}" srcId="{71C4CACB-8A2F-48AD-8FD4-D4539B7DFC32}" destId="{A3AD1B28-00BA-4FBA-93E5-601537549196}" srcOrd="0" destOrd="0" parTransId="{A5A5701B-2B3D-40C9-884F-D21B0BDDC40D}" sibTransId="{9D9F79B4-033E-4D94-B27A-713003EA383D}"/>
    <dgm:cxn modelId="{65AFFC6F-BE94-4E03-A9D4-24A583173693}" type="presOf" srcId="{88AE1990-009B-4D77-B1BC-2D7E2DFD4EA6}" destId="{C58A6A60-51CB-4245-86C0-D045592294F0}" srcOrd="1" destOrd="0" presId="urn:microsoft.com/office/officeart/2005/8/layout/process3"/>
    <dgm:cxn modelId="{C4369750-179A-4A55-BF50-D74EFD8601FD}" type="presOf" srcId="{673D0C72-E7A6-427A-B982-EB5DDE1D6FBC}" destId="{66C27892-4719-4E14-9875-3BCDD69E68B0}" srcOrd="0" destOrd="0" presId="urn:microsoft.com/office/officeart/2005/8/layout/process3"/>
    <dgm:cxn modelId="{D7AB31A8-BDC6-49F7-8CD0-956F010ADEE8}" srcId="{62A0AC02-544E-48FB-9D6C-A98A7C69CAE4}" destId="{4E58A0BF-9FB5-4EBB-8A71-0E9BAEFA0C7D}" srcOrd="0" destOrd="0" parTransId="{5BBD7CB1-B10B-4350-8E78-19A3B3032397}" sibTransId="{33138E4B-05C9-4CE1-B18B-2DDDBFD44D54}"/>
    <dgm:cxn modelId="{0BDF7BBD-55C6-425A-925A-D06D988897DD}" srcId="{71C4CACB-8A2F-48AD-8FD4-D4539B7DFC32}" destId="{62A0AC02-544E-48FB-9D6C-A98A7C69CAE4}" srcOrd="1" destOrd="0" parTransId="{FDD6EC81-6E6D-4632-93D0-927DB69A0CDA}" sibTransId="{673D0C72-E7A6-427A-B982-EB5DDE1D6FBC}"/>
    <dgm:cxn modelId="{4E223AD7-E97F-4E54-A037-876EEB875300}" type="presOf" srcId="{673D0C72-E7A6-427A-B982-EB5DDE1D6FBC}" destId="{7402A779-C405-46DB-A080-C43B8128A3F6}" srcOrd="1" destOrd="0" presId="urn:microsoft.com/office/officeart/2005/8/layout/process3"/>
    <dgm:cxn modelId="{514B9DD7-B9D1-41E2-B5DE-7123F65DF864}" type="presOf" srcId="{7CA774F1-3E69-4198-AA28-8469B6A9BE9F}" destId="{73C1871F-0675-430D-BDEB-830EB04E556F}" srcOrd="0" destOrd="0" presId="urn:microsoft.com/office/officeart/2005/8/layout/process3"/>
    <dgm:cxn modelId="{00DC1ED9-A774-4A04-942A-D976E480B99B}" srcId="{88AE1990-009B-4D77-B1BC-2D7E2DFD4EA6}" destId="{C299488E-93B4-46C6-A866-31C80D96B1A6}" srcOrd="0" destOrd="0" parTransId="{601E7811-E195-4177-8F5D-0D0588E76093}" sibTransId="{0E1B43FF-DACA-407F-8BF7-18DBA6AD3FED}"/>
    <dgm:cxn modelId="{238684D9-ED56-484A-B21F-B53C7982D8F6}" type="presOf" srcId="{88AE1990-009B-4D77-B1BC-2D7E2DFD4EA6}" destId="{CE50DB92-B713-4053-9850-1D2697E515D2}" srcOrd="0" destOrd="0" presId="urn:microsoft.com/office/officeart/2005/8/layout/process3"/>
    <dgm:cxn modelId="{1D7761DA-3443-44BA-8171-6A2BB23893A3}" type="presOf" srcId="{71C4CACB-8A2F-48AD-8FD4-D4539B7DFC32}" destId="{8AF68F56-CEDC-4438-B18D-AEBFBC066E4E}" srcOrd="0" destOrd="0" presId="urn:microsoft.com/office/officeart/2005/8/layout/process3"/>
    <dgm:cxn modelId="{FE2555DC-B9F0-4CE2-9B2B-1D9EA1721219}" type="presOf" srcId="{4E58A0BF-9FB5-4EBB-8A71-0E9BAEFA0C7D}" destId="{C08DEC12-53A0-448B-B257-5BDD9B101A71}" srcOrd="0" destOrd="0" presId="urn:microsoft.com/office/officeart/2005/8/layout/process3"/>
    <dgm:cxn modelId="{F7C308EA-4B8C-4485-9A2F-A1A0E9DF5ED1}" type="presOf" srcId="{62A0AC02-544E-48FB-9D6C-A98A7C69CAE4}" destId="{0CC2CFB2-966A-4653-9006-D491DAEFDB9A}" srcOrd="1" destOrd="0" presId="urn:microsoft.com/office/officeart/2005/8/layout/process3"/>
    <dgm:cxn modelId="{38C8BDEC-F98A-4699-93B3-644D44B23167}" type="presOf" srcId="{9D9F79B4-033E-4D94-B27A-713003EA383D}" destId="{2DD33B3D-0421-45F4-B280-A77166064917}" srcOrd="1" destOrd="0" presId="urn:microsoft.com/office/officeart/2005/8/layout/process3"/>
    <dgm:cxn modelId="{93F951F4-375F-403F-B479-155C07BB99F4}" type="presOf" srcId="{A3AD1B28-00BA-4FBA-93E5-601537549196}" destId="{65285AC7-0B97-454B-9230-E6B7B64F7A0B}" srcOrd="1" destOrd="0" presId="urn:microsoft.com/office/officeart/2005/8/layout/process3"/>
    <dgm:cxn modelId="{02C587EA-8223-48B4-A645-857F539A94C0}" type="presParOf" srcId="{8AF68F56-CEDC-4438-B18D-AEBFBC066E4E}" destId="{066BE354-7E31-49E6-B5DF-A3E599435E5D}" srcOrd="0" destOrd="0" presId="urn:microsoft.com/office/officeart/2005/8/layout/process3"/>
    <dgm:cxn modelId="{19FAF210-6D34-411E-AB12-F24D94BA18C4}" type="presParOf" srcId="{066BE354-7E31-49E6-B5DF-A3E599435E5D}" destId="{EC4AE650-2373-46F7-983E-2560C69FF21C}" srcOrd="0" destOrd="0" presId="urn:microsoft.com/office/officeart/2005/8/layout/process3"/>
    <dgm:cxn modelId="{85D67F91-79B7-4665-86C8-5D6B10B3F02D}" type="presParOf" srcId="{066BE354-7E31-49E6-B5DF-A3E599435E5D}" destId="{65285AC7-0B97-454B-9230-E6B7B64F7A0B}" srcOrd="1" destOrd="0" presId="urn:microsoft.com/office/officeart/2005/8/layout/process3"/>
    <dgm:cxn modelId="{59F97069-5CAB-4BB0-9B33-EC27D7772C68}" type="presParOf" srcId="{066BE354-7E31-49E6-B5DF-A3E599435E5D}" destId="{73C1871F-0675-430D-BDEB-830EB04E556F}" srcOrd="2" destOrd="0" presId="urn:microsoft.com/office/officeart/2005/8/layout/process3"/>
    <dgm:cxn modelId="{9A3FBE72-0134-437F-A723-7EC2C992B598}" type="presParOf" srcId="{8AF68F56-CEDC-4438-B18D-AEBFBC066E4E}" destId="{0623DA99-21DE-4B38-9348-D07936106024}" srcOrd="1" destOrd="0" presId="urn:microsoft.com/office/officeart/2005/8/layout/process3"/>
    <dgm:cxn modelId="{0141F5A9-128B-4D28-BF8A-33707CFE1639}" type="presParOf" srcId="{0623DA99-21DE-4B38-9348-D07936106024}" destId="{2DD33B3D-0421-45F4-B280-A77166064917}" srcOrd="0" destOrd="0" presId="urn:microsoft.com/office/officeart/2005/8/layout/process3"/>
    <dgm:cxn modelId="{500365EE-B836-432F-B0C4-2A2AACA7545F}" type="presParOf" srcId="{8AF68F56-CEDC-4438-B18D-AEBFBC066E4E}" destId="{5C3487FD-52A5-4E11-8276-9B20F02B6D81}" srcOrd="2" destOrd="0" presId="urn:microsoft.com/office/officeart/2005/8/layout/process3"/>
    <dgm:cxn modelId="{FD88929F-993C-4010-9FA9-52D01E4F8673}" type="presParOf" srcId="{5C3487FD-52A5-4E11-8276-9B20F02B6D81}" destId="{540009BE-7535-403B-BB31-9783374274DF}" srcOrd="0" destOrd="0" presId="urn:microsoft.com/office/officeart/2005/8/layout/process3"/>
    <dgm:cxn modelId="{87399550-3EE7-4871-A86F-FC9AA50123BC}" type="presParOf" srcId="{5C3487FD-52A5-4E11-8276-9B20F02B6D81}" destId="{0CC2CFB2-966A-4653-9006-D491DAEFDB9A}" srcOrd="1" destOrd="0" presId="urn:microsoft.com/office/officeart/2005/8/layout/process3"/>
    <dgm:cxn modelId="{3D0D6AB5-E84B-40D3-8C64-F49327D6CF54}" type="presParOf" srcId="{5C3487FD-52A5-4E11-8276-9B20F02B6D81}" destId="{C08DEC12-53A0-448B-B257-5BDD9B101A71}" srcOrd="2" destOrd="0" presId="urn:microsoft.com/office/officeart/2005/8/layout/process3"/>
    <dgm:cxn modelId="{5FD4227B-ACD4-4A6B-AE28-8204257C6016}" type="presParOf" srcId="{8AF68F56-CEDC-4438-B18D-AEBFBC066E4E}" destId="{66C27892-4719-4E14-9875-3BCDD69E68B0}" srcOrd="3" destOrd="0" presId="urn:microsoft.com/office/officeart/2005/8/layout/process3"/>
    <dgm:cxn modelId="{4A7790F5-89F9-49BB-9783-E5FF49B4391E}" type="presParOf" srcId="{66C27892-4719-4E14-9875-3BCDD69E68B0}" destId="{7402A779-C405-46DB-A080-C43B8128A3F6}" srcOrd="0" destOrd="0" presId="urn:microsoft.com/office/officeart/2005/8/layout/process3"/>
    <dgm:cxn modelId="{6E9653DD-2F39-491B-B198-D2F72553A592}" type="presParOf" srcId="{8AF68F56-CEDC-4438-B18D-AEBFBC066E4E}" destId="{90C9B204-07D9-4749-B0DD-2F660547EEA0}" srcOrd="4" destOrd="0" presId="urn:microsoft.com/office/officeart/2005/8/layout/process3"/>
    <dgm:cxn modelId="{1496D098-9187-4C9E-A1F5-911624C82E49}" type="presParOf" srcId="{90C9B204-07D9-4749-B0DD-2F660547EEA0}" destId="{CE50DB92-B713-4053-9850-1D2697E515D2}" srcOrd="0" destOrd="0" presId="urn:microsoft.com/office/officeart/2005/8/layout/process3"/>
    <dgm:cxn modelId="{390D774A-226E-4BEB-B9B2-611DA9E00B3C}" type="presParOf" srcId="{90C9B204-07D9-4749-B0DD-2F660547EEA0}" destId="{C58A6A60-51CB-4245-86C0-D045592294F0}" srcOrd="1" destOrd="0" presId="urn:microsoft.com/office/officeart/2005/8/layout/process3"/>
    <dgm:cxn modelId="{035FDBA3-B99F-423B-9B23-96D3AEF9A95E}" type="presParOf" srcId="{90C9B204-07D9-4749-B0DD-2F660547EEA0}" destId="{181A88D6-C7CD-49F7-AAFD-EDD70D1B00B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85AC7-0B97-454B-9230-E6B7B64F7A0B}">
      <dsp:nvSpPr>
        <dsp:cNvPr id="0" name=""/>
        <dsp:cNvSpPr/>
      </dsp:nvSpPr>
      <dsp:spPr>
        <a:xfrm>
          <a:off x="5038" y="1291143"/>
          <a:ext cx="2290787" cy="12817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1" kern="1200" dirty="0"/>
            <a:t>1</a:t>
          </a:r>
          <a:r>
            <a:rPr lang="en-US" sz="2200" b="1" kern="1200" baseline="30000" dirty="0"/>
            <a:t>st</a:t>
          </a:r>
          <a:r>
            <a:rPr lang="en-US" sz="2200" b="1" kern="1200" dirty="0"/>
            <a:t> /2</a:t>
          </a:r>
          <a:r>
            <a:rPr lang="en-US" sz="2200" b="1" kern="1200" baseline="30000" dirty="0"/>
            <a:t>nd</a:t>
          </a:r>
          <a:r>
            <a:rPr lang="en-US" sz="2200" b="1" kern="1200" dirty="0"/>
            <a:t> Line</a:t>
          </a:r>
        </a:p>
      </dsp:txBody>
      <dsp:txXfrm>
        <a:off x="5038" y="1291143"/>
        <a:ext cx="2290787" cy="854471"/>
      </dsp:txXfrm>
    </dsp:sp>
    <dsp:sp modelId="{73C1871F-0675-430D-BDEB-830EB04E556F}">
      <dsp:nvSpPr>
        <dsp:cNvPr id="0" name=""/>
        <dsp:cNvSpPr/>
      </dsp:nvSpPr>
      <dsp:spPr>
        <a:xfrm>
          <a:off x="474235" y="2066135"/>
          <a:ext cx="2290787" cy="19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Naltrexone or Acamprosate</a:t>
          </a:r>
          <a:endParaRPr lang="en-US" sz="2200" kern="1200" dirty="0"/>
        </a:p>
      </dsp:txBody>
      <dsp:txXfrm>
        <a:off x="532227" y="2124127"/>
        <a:ext cx="2174803" cy="1864016"/>
      </dsp:txXfrm>
    </dsp:sp>
    <dsp:sp modelId="{0623DA99-21DE-4B38-9348-D07936106024}">
      <dsp:nvSpPr>
        <dsp:cNvPr id="0" name=""/>
        <dsp:cNvSpPr/>
      </dsp:nvSpPr>
      <dsp:spPr>
        <a:xfrm rot="21525763">
          <a:off x="2643015" y="1393019"/>
          <a:ext cx="736394" cy="5703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643035" y="1508934"/>
        <a:ext cx="565292" cy="342203"/>
      </dsp:txXfrm>
    </dsp:sp>
    <dsp:sp modelId="{0CC2CFB2-966A-4653-9006-D491DAEFDB9A}">
      <dsp:nvSpPr>
        <dsp:cNvPr id="0" name=""/>
        <dsp:cNvSpPr/>
      </dsp:nvSpPr>
      <dsp:spPr>
        <a:xfrm>
          <a:off x="3684926" y="1211664"/>
          <a:ext cx="2290787" cy="12817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1" kern="1200" dirty="0"/>
            <a:t>3rd Line</a:t>
          </a:r>
        </a:p>
      </dsp:txBody>
      <dsp:txXfrm>
        <a:off x="3684926" y="1211664"/>
        <a:ext cx="2290787" cy="854471"/>
      </dsp:txXfrm>
    </dsp:sp>
    <dsp:sp modelId="{C08DEC12-53A0-448B-B257-5BDD9B101A71}">
      <dsp:nvSpPr>
        <dsp:cNvPr id="0" name=""/>
        <dsp:cNvSpPr/>
      </dsp:nvSpPr>
      <dsp:spPr>
        <a:xfrm>
          <a:off x="4154123" y="2066135"/>
          <a:ext cx="2290787" cy="19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Disulfiram</a:t>
          </a:r>
          <a:r>
            <a:rPr lang="en-US" sz="2200" kern="1200" dirty="0"/>
            <a:t> </a:t>
          </a:r>
        </a:p>
      </dsp:txBody>
      <dsp:txXfrm>
        <a:off x="4212115" y="2124127"/>
        <a:ext cx="2174803" cy="1864016"/>
      </dsp:txXfrm>
    </dsp:sp>
    <dsp:sp modelId="{66C27892-4719-4E14-9875-3BCDD69E68B0}">
      <dsp:nvSpPr>
        <dsp:cNvPr id="0" name=""/>
        <dsp:cNvSpPr/>
      </dsp:nvSpPr>
      <dsp:spPr>
        <a:xfrm>
          <a:off x="6322989" y="1353730"/>
          <a:ext cx="736223" cy="5703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322989" y="1467798"/>
        <a:ext cx="565121" cy="342203"/>
      </dsp:txXfrm>
    </dsp:sp>
    <dsp:sp modelId="{C58A6A60-51CB-4245-86C0-D045592294F0}">
      <dsp:nvSpPr>
        <dsp:cNvPr id="0" name=""/>
        <dsp:cNvSpPr/>
      </dsp:nvSpPr>
      <dsp:spPr>
        <a:xfrm>
          <a:off x="7364814" y="1211664"/>
          <a:ext cx="2290787" cy="12817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1" kern="1200" dirty="0"/>
            <a:t>Off label /adjunctive</a:t>
          </a:r>
        </a:p>
      </dsp:txBody>
      <dsp:txXfrm>
        <a:off x="7364814" y="1211664"/>
        <a:ext cx="2290787" cy="854471"/>
      </dsp:txXfrm>
    </dsp:sp>
    <dsp:sp modelId="{181A88D6-C7CD-49F7-AAFD-EDD70D1B00B3}">
      <dsp:nvSpPr>
        <dsp:cNvPr id="0" name=""/>
        <dsp:cNvSpPr/>
      </dsp:nvSpPr>
      <dsp:spPr>
        <a:xfrm>
          <a:off x="7839050" y="2066135"/>
          <a:ext cx="2290787" cy="19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Gabapentin, Topiramate, Baclofen, Suvorexant, Ondansetron</a:t>
          </a:r>
        </a:p>
      </dsp:txBody>
      <dsp:txXfrm>
        <a:off x="7897042" y="2124127"/>
        <a:ext cx="2174803" cy="18640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E021A-DEDB-4754-8637-612419291723}"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C5F7-3A22-4EF8-B4AB-BD363846E975}" type="slidenum">
              <a:rPr lang="en-US" smtClean="0"/>
              <a:t>‹#›</a:t>
            </a:fld>
            <a:endParaRPr lang="en-US"/>
          </a:p>
        </p:txBody>
      </p:sp>
    </p:spTree>
    <p:extLst>
      <p:ext uri="{BB962C8B-B14F-4D97-AF65-F5344CB8AC3E}">
        <p14:creationId xmlns:p14="http://schemas.microsoft.com/office/powerpoint/2010/main" val="324190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licdomainvectors.org/en/free-clipart/Pink-condom-package/80690.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commons.wikimedia.org/wiki/File:Seat_belt.png" TargetMode="External"/><Relationship Id="rId4" Type="http://schemas.openxmlformats.org/officeDocument/2006/relationships/hyperlink" Target="https://www.publicdomainvectors.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a:p>
            <a:pPr marL="0" lvl="0" indent="0" algn="l" rtl="0">
              <a:lnSpc>
                <a:spcPct val="100000"/>
              </a:lnSpc>
              <a:spcBef>
                <a:spcPts val="0"/>
              </a:spcBef>
              <a:spcAft>
                <a:spcPts val="0"/>
              </a:spcAft>
              <a:buSzPts val="1400"/>
              <a:buNone/>
            </a:pPr>
            <a:r>
              <a:rPr lang="en-US"/>
              <a:t>Carbamazepine fixed dose starting at 800 mg/day tapered over 4, 7, 9, or 12 days; symptom-triggered dosing (≤1200 mg/day)</a:t>
            </a:r>
            <a:endParaRPr/>
          </a:p>
        </p:txBody>
      </p:sp>
      <p:sp>
        <p:nvSpPr>
          <p:cNvPr id="535" name="Google Shape;53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Low-threshold care programs can be structured in many ways and can offer a variety of services, but they all operate on the philosophy of meeting patients where they are at to create patient centered care plans based on the patients' goals, and not discharging patients for ongoing drug use.  We offer as much flexibility as possible in scheduling, with availability of walk-in appointments for medication injections and telemedicine appointments when needed.  We offer optional behavioral health support and peer support via telemedicine, texting and digital apps.  Gas cards, funded by out tribal opioid response grant, helps our patients living in rural areas to reduce transportation barriers and get to their appointments. </a:t>
            </a:r>
            <a:r>
              <a:rPr lang="en-US" sz="1800" dirty="0"/>
              <a:t>Evidence based treatment for stimulant use disorder, such as contingency management, is scarce in rural areas and within the IHS system nationwide.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Rural and tribal clinics often rely on federal grant funding to operate their SUD treatment programs, which has traditionally severely limited the use of grants to fund contingency management programs.  There has been a promising trend towards availability of funds for contingency management, and we are hopeful that the state and tribes will utilize upcoming opioid settlement funds for this purpose and SAMSHA will liberalize its contingency management allowance for its grants to provide evidence-based amounts, NOT limited to $75/year.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43</a:t>
            </a:fld>
            <a:endParaRPr lang="en-US"/>
          </a:p>
        </p:txBody>
      </p:sp>
    </p:spTree>
    <p:extLst>
      <p:ext uri="{BB962C8B-B14F-4D97-AF65-F5344CB8AC3E}">
        <p14:creationId xmlns:p14="http://schemas.microsoft.com/office/powerpoint/2010/main" val="685834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Case management support is very helpful, as well as treating co-morbid medical and mental health problems during visits. We treat Hepatitis C in patients who are still actively using drugs.  The Alaska Native Tribal Health Consortium offers Alaskan native clinics and patients free mail-order harm reduction kits through iknowmine.org that we keep in stock to hand out as needed, as well as free naloxone from the State Project HOPE.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44</a:t>
            </a:fld>
            <a:endParaRPr lang="en-US"/>
          </a:p>
        </p:txBody>
      </p:sp>
    </p:spTree>
    <p:extLst>
      <p:ext uri="{BB962C8B-B14F-4D97-AF65-F5344CB8AC3E}">
        <p14:creationId xmlns:p14="http://schemas.microsoft.com/office/powerpoint/2010/main" val="2560695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are several ways to reduce barriers to accessing XRBUP.  We never withhold injections due to active drug or alcohol use and don’t require drug testing.  We offer walk-in appointments for injections when possible, and off-label flexible schedules for induction and maintenance injections, with same-day medication starts available for opioid tolerant patients rather than the standard 7-day induction.  We offer supplemental SLBUP as needed in early treatment to treat uncontrolled cravings and offer XRBUP to pregnant patients with severe SUDs who are in their 2</a:t>
            </a:r>
            <a:r>
              <a:rPr lang="en-US" sz="1800" kern="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3</a:t>
            </a:r>
            <a:r>
              <a:rPr lang="en-US" sz="1800" kern="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trimesters and in whom the benefits outweigh the risks.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45</a:t>
            </a:fld>
            <a:endParaRPr lang="en-US"/>
          </a:p>
        </p:txBody>
      </p:sp>
    </p:spTree>
    <p:extLst>
      <p:ext uri="{BB962C8B-B14F-4D97-AF65-F5344CB8AC3E}">
        <p14:creationId xmlns:p14="http://schemas.microsoft.com/office/powerpoint/2010/main" val="3622329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7cd4b5ad27_1_11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5" name="Google Shape;1755;g7cd4b5ad27_1_113:notes"/>
          <p:cNvSpPr txBox="1">
            <a:spLocks noGrp="1"/>
          </p:cNvSpPr>
          <p:nvPr>
            <p:ph type="body" idx="1"/>
          </p:nvPr>
        </p:nvSpPr>
        <p:spPr>
          <a:xfrm>
            <a:off x="929640" y="3373755"/>
            <a:ext cx="7437000" cy="276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These interventions encourage safer</a:t>
            </a:r>
            <a:r>
              <a:rPr lang="en-US" sz="1200" b="0" i="0" u="none" strike="noStrike" cap="none" baseline="0" dirty="0">
                <a:solidFill>
                  <a:schemeClr val="dk1"/>
                </a:solidFill>
                <a:latin typeface="Calibri"/>
                <a:ea typeface="Calibri"/>
                <a:cs typeface="Calibri"/>
                <a:sym typeface="Calibri"/>
              </a:rPr>
              <a:t> use, and connections to care, and have consistently been found to be the most effective way to reduce overdose and risks of HIV and Hepatitis C when designed with community and participant involvement.</a:t>
            </a:r>
          </a:p>
          <a:p>
            <a:pPr marL="0" marR="0" lvl="0" indent="0" algn="l" rtl="0">
              <a:lnSpc>
                <a:spcPct val="100000"/>
              </a:lnSpc>
              <a:spcBef>
                <a:spcPts val="0"/>
              </a:spcBef>
              <a:spcAft>
                <a:spcPts val="0"/>
              </a:spcAft>
              <a:buSzPts val="14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none" strike="noStrike" cap="none" baseline="0" dirty="0">
                <a:solidFill>
                  <a:schemeClr val="dk1"/>
                </a:solidFill>
                <a:latin typeface="Calibri"/>
                <a:ea typeface="Calibri"/>
                <a:cs typeface="Calibri"/>
                <a:sym typeface="Calibri"/>
              </a:rPr>
              <a:t>They also reduce crime in a cost-effective manner.</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b="1" dirty="0"/>
              <a:t>Citations:</a:t>
            </a:r>
            <a:endParaRPr lang="en-US" b="0" dirty="0"/>
          </a:p>
          <a:p>
            <a:pPr marL="228600" lvl="0" indent="-228600" algn="l" rtl="0">
              <a:spcBef>
                <a:spcPts val="0"/>
              </a:spcBef>
              <a:spcAft>
                <a:spcPts val="0"/>
              </a:spcAft>
              <a:buFont typeface="+mj-lt"/>
              <a:buAutoNum type="arabicPeriod"/>
            </a:pPr>
            <a:r>
              <a:rPr lang="en-US" sz="1200" b="0" i="0" kern="1200" dirty="0" err="1">
                <a:solidFill>
                  <a:schemeClr val="tx1"/>
                </a:solidFill>
                <a:effectLst/>
                <a:latin typeface="+mn-lt"/>
                <a:ea typeface="+mn-ea"/>
                <a:cs typeface="+mn-cs"/>
              </a:rPr>
              <a:t>Vearrier</a:t>
            </a:r>
            <a:r>
              <a:rPr lang="en-US" sz="1200" b="0" i="0" kern="1200" dirty="0">
                <a:solidFill>
                  <a:schemeClr val="tx1"/>
                </a:solidFill>
                <a:effectLst/>
                <a:latin typeface="+mn-lt"/>
                <a:ea typeface="+mn-ea"/>
                <a:cs typeface="+mn-cs"/>
              </a:rPr>
              <a:t> L. The value of harm reduction for injection drug use: A clinical and public health ethics analysis. Dis Mon. 2019 May;65(5):119-141.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10.1016/j.disamonth.2018.12.002.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2018 Dec 29. PMID: 30600096.</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Images:</a:t>
            </a:r>
          </a:p>
          <a:p>
            <a:pPr marL="228600" marR="0" lvl="0" indent="-228600" algn="l" rtl="0">
              <a:lnSpc>
                <a:spcPct val="100000"/>
              </a:lnSpc>
              <a:spcBef>
                <a:spcPts val="0"/>
              </a:spcBef>
              <a:spcAft>
                <a:spcPts val="0"/>
              </a:spcAft>
              <a:buClr>
                <a:schemeClr val="dk1"/>
              </a:buClr>
              <a:buSzPts val="1200"/>
              <a:buFont typeface="+mj-lt"/>
              <a:buAutoNum type="arabicPeriod"/>
            </a:pPr>
            <a:r>
              <a:rPr lang="en-US" dirty="0"/>
              <a:t>Public Domain Vectors.</a:t>
            </a:r>
            <a:r>
              <a:rPr lang="en-US" sz="1100" dirty="0">
                <a:latin typeface="Arial"/>
                <a:ea typeface="Arial"/>
                <a:cs typeface="Arial"/>
                <a:sym typeface="Arial"/>
              </a:rPr>
              <a:t> </a:t>
            </a:r>
            <a:r>
              <a:rPr lang="en-US" sz="1100" i="1" dirty="0">
                <a:latin typeface="Arial"/>
                <a:ea typeface="Arial"/>
                <a:cs typeface="Arial"/>
                <a:sym typeface="Arial"/>
              </a:rPr>
              <a:t>Medical Syringe Icon Vector Clip Art</a:t>
            </a:r>
            <a:r>
              <a:rPr lang="en-US" sz="1100" dirty="0">
                <a:latin typeface="Arial"/>
                <a:ea typeface="Arial"/>
                <a:cs typeface="Arial"/>
                <a:sym typeface="Arial"/>
              </a:rPr>
              <a:t>. https://publicdomainvectors.org/en/free-clipart/Medical-syringe-icon-vector-clip-art/28666.html Published 21 June 2015. Accessed November 18, 2019. Public Domain.</a:t>
            </a:r>
          </a:p>
          <a:p>
            <a:pPr marL="228600" marR="0" lvl="0" indent="-228600" algn="l" rtl="0">
              <a:lnSpc>
                <a:spcPct val="100000"/>
              </a:lnSpc>
              <a:spcBef>
                <a:spcPts val="0"/>
              </a:spcBef>
              <a:spcAft>
                <a:spcPts val="0"/>
              </a:spcAft>
              <a:buClr>
                <a:schemeClr val="dk1"/>
              </a:buClr>
              <a:buSzPts val="1200"/>
              <a:buFont typeface="+mj-lt"/>
              <a:buAutoNum type="arabicPeriod"/>
            </a:pPr>
            <a:r>
              <a:rPr lang="en-US" sz="1100" dirty="0">
                <a:latin typeface="Arial"/>
                <a:ea typeface="Arial"/>
                <a:cs typeface="Arial"/>
                <a:sym typeface="Arial"/>
              </a:rPr>
              <a:t>Public Domain Vectors. </a:t>
            </a:r>
            <a:r>
              <a:rPr lang="en-US" sz="1100" i="1" dirty="0">
                <a:latin typeface="Arial"/>
                <a:ea typeface="Arial"/>
                <a:cs typeface="Arial"/>
                <a:sym typeface="Arial"/>
              </a:rPr>
              <a:t>Pink Condom Package</a:t>
            </a:r>
            <a:r>
              <a:rPr lang="en-US" sz="1100" dirty="0">
                <a:latin typeface="Arial"/>
                <a:ea typeface="Arial"/>
                <a:cs typeface="Arial"/>
                <a:sym typeface="Arial"/>
              </a:rPr>
              <a:t>. </a:t>
            </a:r>
            <a:r>
              <a:rPr lang="en-US" sz="1100" u="sng" dirty="0">
                <a:solidFill>
                  <a:schemeClr val="hlink"/>
                </a:solidFill>
                <a:latin typeface="Arial"/>
                <a:ea typeface="Arial"/>
                <a:cs typeface="Arial"/>
                <a:sym typeface="Arial"/>
                <a:hlinkClick r:id="rId3"/>
              </a:rPr>
              <a:t>https://publicdomainvectors.org/en/free-clipart/Pink-condom-package/80690.html</a:t>
            </a:r>
            <a:r>
              <a:rPr lang="en-US" sz="1100" dirty="0">
                <a:latin typeface="Arial"/>
                <a:ea typeface="Arial"/>
                <a:cs typeface="Arial"/>
                <a:sym typeface="Arial"/>
              </a:rPr>
              <a:t> Published 23 January 2019. Accessed November 18, 2019.</a:t>
            </a:r>
            <a:r>
              <a:rPr lang="en-US" sz="1100" dirty="0">
                <a:solidFill>
                  <a:schemeClr val="hlink"/>
                </a:solidFill>
                <a:uFill>
                  <a:noFill/>
                </a:uFill>
                <a:latin typeface="Arial"/>
                <a:ea typeface="Arial"/>
                <a:cs typeface="Arial"/>
                <a:sym typeface="Arial"/>
                <a:hlinkClick r:id="rId4"/>
              </a:rPr>
              <a:t> </a:t>
            </a:r>
            <a:r>
              <a:rPr lang="en-US" sz="1100" dirty="0">
                <a:latin typeface="Arial"/>
                <a:ea typeface="Arial"/>
                <a:cs typeface="Arial"/>
                <a:sym typeface="Arial"/>
              </a:rPr>
              <a:t>Public Domain.</a:t>
            </a:r>
          </a:p>
          <a:p>
            <a:pPr marL="228600" marR="0" lvl="0" indent="-228600" algn="l" rtl="0">
              <a:lnSpc>
                <a:spcPct val="100000"/>
              </a:lnSpc>
              <a:spcBef>
                <a:spcPts val="0"/>
              </a:spcBef>
              <a:spcAft>
                <a:spcPts val="0"/>
              </a:spcAft>
              <a:buClr>
                <a:schemeClr val="dk1"/>
              </a:buClr>
              <a:buSzPts val="1200"/>
              <a:buFont typeface="+mj-lt"/>
              <a:buAutoNum type="arabicPeriod"/>
            </a:pPr>
            <a:r>
              <a:rPr lang="en-US" sz="1100" dirty="0" err="1">
                <a:latin typeface="Arial"/>
                <a:ea typeface="Arial"/>
                <a:cs typeface="Arial"/>
                <a:sym typeface="Arial"/>
              </a:rPr>
              <a:t>Soupeurfaive</a:t>
            </a:r>
            <a:r>
              <a:rPr lang="en-US" sz="1100" dirty="0">
                <a:latin typeface="Arial"/>
                <a:ea typeface="Arial"/>
                <a:cs typeface="Arial"/>
                <a:sym typeface="Arial"/>
              </a:rPr>
              <a:t>. </a:t>
            </a:r>
            <a:r>
              <a:rPr lang="en-US" sz="1100" i="1" dirty="0" err="1">
                <a:latin typeface="Arial"/>
                <a:ea typeface="Arial"/>
                <a:cs typeface="Arial"/>
                <a:sym typeface="Arial"/>
              </a:rPr>
              <a:t>Français</a:t>
            </a:r>
            <a:r>
              <a:rPr lang="en-US" sz="1100" i="1" dirty="0">
                <a:latin typeface="Arial"/>
                <a:ea typeface="Arial"/>
                <a:cs typeface="Arial"/>
                <a:sym typeface="Arial"/>
              </a:rPr>
              <a:t> : </a:t>
            </a:r>
            <a:r>
              <a:rPr lang="en-US" sz="1100" i="1" dirty="0" err="1">
                <a:latin typeface="Arial"/>
                <a:ea typeface="Arial"/>
                <a:cs typeface="Arial"/>
                <a:sym typeface="Arial"/>
              </a:rPr>
              <a:t>Témoin</a:t>
            </a:r>
            <a:r>
              <a:rPr lang="en-US" sz="1100" i="1" dirty="0">
                <a:latin typeface="Arial"/>
                <a:ea typeface="Arial"/>
                <a:cs typeface="Arial"/>
                <a:sym typeface="Arial"/>
              </a:rPr>
              <a:t> de </a:t>
            </a:r>
            <a:r>
              <a:rPr lang="en-US" sz="1100" i="1" dirty="0" err="1">
                <a:latin typeface="Arial"/>
                <a:ea typeface="Arial"/>
                <a:cs typeface="Arial"/>
                <a:sym typeface="Arial"/>
              </a:rPr>
              <a:t>Ceinture</a:t>
            </a:r>
            <a:r>
              <a:rPr lang="en-US" sz="1100" i="1" dirty="0">
                <a:latin typeface="Arial"/>
                <a:ea typeface="Arial"/>
                <a:cs typeface="Arial"/>
                <a:sym typeface="Arial"/>
              </a:rPr>
              <a:t> de </a:t>
            </a:r>
            <a:r>
              <a:rPr lang="en-US" sz="1100" i="1" dirty="0" err="1">
                <a:latin typeface="Arial"/>
                <a:ea typeface="Arial"/>
                <a:cs typeface="Arial"/>
                <a:sym typeface="Arial"/>
              </a:rPr>
              <a:t>Sécurité</a:t>
            </a:r>
            <a:r>
              <a:rPr lang="en-US" sz="1100" i="1" dirty="0">
                <a:latin typeface="Arial"/>
                <a:ea typeface="Arial"/>
                <a:cs typeface="Arial"/>
                <a:sym typeface="Arial"/>
              </a:rPr>
              <a:t> Non </a:t>
            </a:r>
            <a:r>
              <a:rPr lang="en-US" sz="1100" i="1" dirty="0" err="1">
                <a:latin typeface="Arial"/>
                <a:ea typeface="Arial"/>
                <a:cs typeface="Arial"/>
                <a:sym typeface="Arial"/>
              </a:rPr>
              <a:t>Bouclée</a:t>
            </a:r>
            <a:r>
              <a:rPr lang="en-US" sz="1100" dirty="0">
                <a:latin typeface="Arial"/>
                <a:ea typeface="Arial"/>
                <a:cs typeface="Arial"/>
                <a:sym typeface="Arial"/>
              </a:rPr>
              <a:t>. December 10, 2012. Own work.</a:t>
            </a:r>
            <a:r>
              <a:rPr lang="en-US" sz="1100" dirty="0">
                <a:uFill>
                  <a:noFill/>
                </a:uFill>
                <a:latin typeface="Arial"/>
                <a:ea typeface="Arial"/>
                <a:cs typeface="Arial"/>
                <a:sym typeface="Arial"/>
                <a:hlinkClick r:id="rId5"/>
              </a:rPr>
              <a:t> </a:t>
            </a:r>
            <a:r>
              <a:rPr lang="en-US" sz="1100" u="sng" dirty="0">
                <a:solidFill>
                  <a:schemeClr val="hlink"/>
                </a:solidFill>
                <a:latin typeface="Arial"/>
                <a:ea typeface="Arial"/>
                <a:cs typeface="Arial"/>
                <a:sym typeface="Arial"/>
                <a:hlinkClick r:id="rId5"/>
              </a:rPr>
              <a:t>https://commons.wikimedia.org/wiki/File:Seat_belt.png</a:t>
            </a:r>
            <a:r>
              <a:rPr lang="en-US" sz="1100" dirty="0">
                <a:latin typeface="Arial"/>
                <a:ea typeface="Arial"/>
                <a:cs typeface="Arial"/>
                <a:sym typeface="Arial"/>
              </a:rPr>
              <a:t>. Public domain.</a:t>
            </a:r>
          </a:p>
          <a:p>
            <a:pPr marL="228600" marR="0" lvl="0" indent="-228600" algn="l" rtl="0">
              <a:lnSpc>
                <a:spcPct val="100000"/>
              </a:lnSpc>
              <a:spcBef>
                <a:spcPts val="0"/>
              </a:spcBef>
              <a:spcAft>
                <a:spcPts val="0"/>
              </a:spcAft>
              <a:buClr>
                <a:schemeClr val="dk1"/>
              </a:buClr>
              <a:buSzPts val="1200"/>
              <a:buFont typeface="+mj-lt"/>
              <a:buAutoNum type="arabicPeriod"/>
            </a:pPr>
            <a:r>
              <a:rPr lang="en-US" sz="1200" b="0" i="0" u="none" strike="noStrike" kern="1200" dirty="0" err="1">
                <a:solidFill>
                  <a:schemeClr val="tx1"/>
                </a:solidFill>
                <a:effectLst/>
                <a:latin typeface="+mn-lt"/>
                <a:ea typeface="+mn-ea"/>
                <a:cs typeface="+mn-cs"/>
              </a:rPr>
              <a:t>Pixabay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Drinking</a:t>
            </a:r>
            <a:r>
              <a:rPr lang="en-US" sz="1200" b="0" i="1" u="none" strike="noStrike" kern="1200" baseline="0" dirty="0">
                <a:solidFill>
                  <a:schemeClr val="tx1"/>
                </a:solidFill>
                <a:effectLst/>
                <a:latin typeface="+mn-lt"/>
                <a:ea typeface="+mn-ea"/>
                <a:cs typeface="+mn-cs"/>
              </a:rPr>
              <a:t> Water Woman Bottle</a:t>
            </a:r>
            <a:r>
              <a:rPr lang="en-US" sz="1200" b="0" i="0" u="none" strike="noStrike" kern="1200" dirty="0">
                <a:solidFill>
                  <a:schemeClr val="tx1"/>
                </a:solidFill>
                <a:effectLst/>
                <a:latin typeface="+mn-lt"/>
                <a:ea typeface="+mn-ea"/>
                <a:cs typeface="+mn-cs"/>
              </a:rPr>
              <a:t>. https://pixabay.com/vectors/drinking-water-woman-bottle-2704297/. Accessed May 19, 2021. Public domain.</a:t>
            </a:r>
            <a:endParaRPr sz="1100" dirty="0">
              <a:latin typeface="Arial"/>
              <a:ea typeface="Arial"/>
              <a:cs typeface="Arial"/>
              <a:sym typeface="Arial"/>
            </a:endParaRPr>
          </a:p>
          <a:p>
            <a:pPr marL="45720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dirty="0"/>
              <a:t>Pills - drawn on google slides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756" name="Google Shape;1756;g7cd4b5ad27_1_113:notes"/>
          <p:cNvSpPr txBox="1">
            <a:spLocks noGrp="1"/>
          </p:cNvSpPr>
          <p:nvPr>
            <p:ph type="sldNum" idx="12"/>
          </p:nvPr>
        </p:nvSpPr>
        <p:spPr>
          <a:xfrm>
            <a:off x="5265809" y="6658664"/>
            <a:ext cx="4028400" cy="351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190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With increasing rates of fentanyl mixed into samples of methamphetamine (and cocaine), people who use stimulants are at much higher risk for overdose death due to their lack of tolerance for opioids. People who use stimulants should be educated about the dangers of fentanyl and offered naloxone kits to have on hand in case of opioid overdose. This slide features</a:t>
            </a:r>
            <a:r>
              <a:rPr lang="en-US" sz="1200" baseline="0" dirty="0"/>
              <a:t> a few additional practical treatment implications to consider.</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8D8D7806-5041-4B18-AE8B-69E46FB3C6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64</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961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Alaska had the largest increase in overdose death rate of any state nationwide, up 75% in 2021, and the overdose death rate in Alaskan natives is nearly 3 times higher than in white Alaskans.  Methamphetamine and Fentanyl related overdoses were both up 150%.  Evidence based treatment for stimulant use disorders, such as contingency management, is scare in rural areas and within the IHS system. </a:t>
            </a:r>
          </a:p>
        </p:txBody>
      </p:sp>
      <p:sp>
        <p:nvSpPr>
          <p:cNvPr id="4" name="Slide Number Placeholder 3"/>
          <p:cNvSpPr>
            <a:spLocks noGrp="1"/>
          </p:cNvSpPr>
          <p:nvPr>
            <p:ph type="sldNum" sz="quarter" idx="5"/>
          </p:nvPr>
        </p:nvSpPr>
        <p:spPr/>
        <p:txBody>
          <a:bodyPr/>
          <a:lstStyle/>
          <a:p>
            <a:fld id="{8214FFA4-4CC8-4890-A0E9-A54694ADDCE2}" type="slidenum">
              <a:rPr lang="en-US" smtClean="0"/>
              <a:t>28</a:t>
            </a:fld>
            <a:endParaRPr lang="en-US"/>
          </a:p>
        </p:txBody>
      </p:sp>
    </p:spTree>
    <p:extLst>
      <p:ext uri="{BB962C8B-B14F-4D97-AF65-F5344CB8AC3E}">
        <p14:creationId xmlns:p14="http://schemas.microsoft.com/office/powerpoint/2010/main" val="320134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use of stimulants with opioids has been increasing dramatically nationwide, quadrupling over the past 5 years to nearly half of people reporting co-morbid use in the past month</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29</a:t>
            </a:fld>
            <a:endParaRPr lang="en-US"/>
          </a:p>
        </p:txBody>
      </p:sp>
    </p:spTree>
    <p:extLst>
      <p:ext uri="{BB962C8B-B14F-4D97-AF65-F5344CB8AC3E}">
        <p14:creationId xmlns:p14="http://schemas.microsoft.com/office/powerpoint/2010/main" val="160391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percentage of patients using methamphetamines with opioids on admission has tripled over the past 5 years, up from 25 to 75%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30</a:t>
            </a:fld>
            <a:endParaRPr lang="en-US"/>
          </a:p>
        </p:txBody>
      </p:sp>
    </p:spTree>
    <p:extLst>
      <p:ext uri="{BB962C8B-B14F-4D97-AF65-F5344CB8AC3E}">
        <p14:creationId xmlns:p14="http://schemas.microsoft.com/office/powerpoint/2010/main" val="144552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Methamphetamine related deaths quadrupled in the past 5 years, and we know that the use of methamphetamine with fentanyl greatly increases overdose risk, as the respiratory depression effects of fentanyl combine synergistically with the negative cardiovascular effects of stimulants, and over half of the stimulant related deaths nationwide also involve fentanyl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31</a:t>
            </a:fld>
            <a:endParaRPr lang="en-US"/>
          </a:p>
        </p:txBody>
      </p:sp>
    </p:spTree>
    <p:extLst>
      <p:ext uri="{BB962C8B-B14F-4D97-AF65-F5344CB8AC3E}">
        <p14:creationId xmlns:p14="http://schemas.microsoft.com/office/powerpoint/2010/main" val="269225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People generally use two substance together because one offsets the effects of the other (e.g., using depressants after a stimulant helps to make the uncomfortable agitation from stimulants go away), or because they prefer the combined effect over the effect of either substance alone. Researchers have noted that when co-ingested, methamphetamine and opioids produce a synergistic effect, meaning that together they produce an effect that is better and/or different than can be achieved with either substance alone. </a:t>
            </a:r>
            <a:r>
              <a:rPr lang="en-US" sz="1200" kern="1200" dirty="0">
                <a:solidFill>
                  <a:schemeClr val="tx1"/>
                </a:solidFill>
                <a:effectLst/>
                <a:latin typeface="+mn-lt"/>
                <a:ea typeface="+mn-ea"/>
                <a:cs typeface="+mn-cs"/>
              </a:rPr>
              <a:t>Qualitative data indicates that the combination of methamphetamine and opioids produces a “roller coaster” high that was seen as more pleasurable than the effect of either drug alone. People also reported that they could use methamphetamine as a substitute for opioids when not available, and that the effects of the drugs balanced each other, allowing them to function more normally (Ellis, Kasper, &amp; Cicero, 2018).  Tian and colleagues (2017) also noted that the combination of methamphetamine and heroin may be more neurotoxic than either substance alone. </a:t>
            </a:r>
          </a:p>
          <a:p>
            <a:endParaRPr lang="en-US" sz="1200" b="0" kern="1200" baseline="0" dirty="0">
              <a:solidFill>
                <a:schemeClr val="tx1"/>
              </a:solidFill>
              <a:effectLst/>
              <a:latin typeface="+mn-lt"/>
              <a:ea typeface="+mn-ea"/>
              <a:cs typeface="+mn-cs"/>
            </a:endParaRPr>
          </a:p>
          <a:p>
            <a:r>
              <a:rPr lang="en-US" b="0" baseline="0" dirty="0"/>
              <a:t>When taken together, the simulant effect from methamphetamine and the depressant effect of the opioids counterbalance either other, making both feel more pleasant. However, a person may not be able to recognize that they have overused one or both of the substances, thereby increasing the risk of overdose from respiratory suppression (opioids) and/or from cardiac arrest (methamphetamine). This risk seems most pronounced during the first 90 minutes of taking both substances.</a:t>
            </a:r>
          </a:p>
          <a:p>
            <a:endParaRPr lang="en-US" b="0" dirty="0"/>
          </a:p>
          <a:p>
            <a:r>
              <a:rPr lang="en-US" b="1" dirty="0"/>
              <a:t>REFERENCES:</a:t>
            </a:r>
          </a:p>
          <a:p>
            <a:r>
              <a:rPr lang="en-US" sz="1200" kern="1200" dirty="0">
                <a:solidFill>
                  <a:schemeClr val="tx1"/>
                </a:solidFill>
                <a:effectLst/>
                <a:latin typeface="+mn-lt"/>
                <a:ea typeface="+mn-ea"/>
                <a:cs typeface="+mn-cs"/>
              </a:rPr>
              <a:t>Ellis, M. S., Kasper, Z. A., &amp; Cicero, T. J. (2018). Twin epidemics: The surging rise of methamphetamine use in chronic opioid users. </a:t>
            </a:r>
            <a:r>
              <a:rPr lang="en-US" sz="1200" i="1" kern="1200" dirty="0">
                <a:solidFill>
                  <a:schemeClr val="tx1"/>
                </a:solidFill>
                <a:effectLst/>
                <a:latin typeface="+mn-lt"/>
                <a:ea typeface="+mn-ea"/>
                <a:cs typeface="+mn-cs"/>
              </a:rPr>
              <a:t>Drug and Alcohol Dependence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193</a:t>
            </a:r>
            <a:r>
              <a:rPr lang="en-US" sz="1200" kern="1200" dirty="0">
                <a:solidFill>
                  <a:schemeClr val="tx1"/>
                </a:solidFill>
                <a:effectLst/>
                <a:latin typeface="+mn-lt"/>
                <a:ea typeface="+mn-ea"/>
                <a:cs typeface="+mn-cs"/>
              </a:rPr>
              <a:t>, 14–20.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Tian, X., Ru, Q., </a:t>
            </a:r>
            <a:r>
              <a:rPr lang="en-US" sz="1200" kern="1200" dirty="0" err="1">
                <a:solidFill>
                  <a:schemeClr val="tx1"/>
                </a:solidFill>
                <a:effectLst/>
                <a:latin typeface="+mn-lt"/>
                <a:ea typeface="+mn-ea"/>
                <a:cs typeface="+mn-cs"/>
              </a:rPr>
              <a:t>Xiong</a:t>
            </a:r>
            <a:r>
              <a:rPr lang="en-US" sz="1200" kern="1200" dirty="0">
                <a:solidFill>
                  <a:schemeClr val="tx1"/>
                </a:solidFill>
                <a:effectLst/>
                <a:latin typeface="+mn-lt"/>
                <a:ea typeface="+mn-ea"/>
                <a:cs typeface="+mn-cs"/>
              </a:rPr>
              <a:t>, Q., Yue, K., Chen, L., Ma, B., … Li, C. (2017). Neurotoxicity induced by methamphetamine-heroin combination in PC12 cells. </a:t>
            </a:r>
            <a:r>
              <a:rPr lang="en-US" sz="1200" i="1" kern="1200" dirty="0">
                <a:solidFill>
                  <a:schemeClr val="tx1"/>
                </a:solidFill>
                <a:effectLst/>
                <a:latin typeface="+mn-lt"/>
                <a:ea typeface="+mn-ea"/>
                <a:cs typeface="+mn-cs"/>
              </a:rPr>
              <a:t>Neuroscience letters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647</a:t>
            </a:r>
            <a:r>
              <a:rPr lang="en-US" sz="1200" kern="1200" dirty="0">
                <a:solidFill>
                  <a:schemeClr val="tx1"/>
                </a:solidFill>
                <a:effectLst/>
                <a:latin typeface="+mn-lt"/>
                <a:ea typeface="+mn-ea"/>
                <a:cs typeface="+mn-cs"/>
              </a:rPr>
              <a:t>, 1–7. </a:t>
            </a:r>
          </a:p>
          <a:p>
            <a:endParaRPr lang="en-US" dirty="0"/>
          </a:p>
          <a:p>
            <a:r>
              <a:rPr lang="en-US" dirty="0"/>
              <a:t>Meacham,</a:t>
            </a:r>
            <a:r>
              <a:rPr lang="en-US" baseline="0" dirty="0"/>
              <a:t> M. C., Strathdee, S. A., Rangel, G., Armenta, R. F., Gaines, T. L., &amp; Garfein, R. S. (2016). Prevalence and correlates of heroin-methamphetamine co-injection among persons who inject drugs in San Diego, California, and Tijuana, Baja California, Mexico. </a:t>
            </a:r>
            <a:r>
              <a:rPr lang="en-US" i="1" baseline="0" dirty="0"/>
              <a:t>J. Stud. Alcohol Drugs, 77</a:t>
            </a:r>
            <a:r>
              <a:rPr lang="en-US" i="0" baseline="0" dirty="0"/>
              <a:t>, 774</a:t>
            </a:r>
            <a:r>
              <a:rPr lang="en-US" sz="1200" kern="1200" dirty="0">
                <a:solidFill>
                  <a:schemeClr val="tx1"/>
                </a:solidFill>
                <a:effectLst/>
                <a:latin typeface="+mn-lt"/>
                <a:ea typeface="+mn-ea"/>
                <a:cs typeface="+mn-cs"/>
              </a:rPr>
              <a:t>–</a:t>
            </a:r>
            <a:r>
              <a:rPr lang="en-US" i="0" baseline="0" dirty="0"/>
              <a:t>781.</a:t>
            </a:r>
          </a:p>
          <a:p>
            <a:endParaRPr lang="en-US" i="0" baseline="0" dirty="0"/>
          </a:p>
          <a:p>
            <a:r>
              <a:rPr lang="en-US" i="0" baseline="0" dirty="0"/>
              <a:t>Trujillo, K. A., Smith, M. L., &amp; Guaderrama, M. M. (2011). Powerful behavioral interactions between methamphetamine and morphine. </a:t>
            </a:r>
            <a:r>
              <a:rPr lang="en-US" i="1" baseline="0" dirty="0"/>
              <a:t>Pharmacology, Biochemistry, and Behavior, 99</a:t>
            </a:r>
            <a:r>
              <a:rPr lang="en-US" i="0" baseline="0" dirty="0"/>
              <a:t>, 451</a:t>
            </a:r>
            <a:r>
              <a:rPr lang="en-US" sz="1200" kern="1200" dirty="0">
                <a:solidFill>
                  <a:schemeClr val="tx1"/>
                </a:solidFill>
                <a:effectLst/>
                <a:latin typeface="+mn-lt"/>
                <a:ea typeface="+mn-ea"/>
                <a:cs typeface="+mn-cs"/>
              </a:rPr>
              <a:t>–</a:t>
            </a:r>
            <a:r>
              <a:rPr lang="en-US" i="0" baseline="0" dirty="0"/>
              <a:t>458.</a:t>
            </a:r>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8D8D7806-5041-4B18-AE8B-69E46FB3C6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32</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7994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Since it’s so dangerous, it’s important to ask why do people prefer to use these drugs together?  A study released this summer complies information from interviews conducted with people who use these drugs together to ask about their motivations.  3 common themes emerged: to prolong the effects of fentanyl, to counteract the negative effects of opioids, and to foster energy and enhance euphoria.  So given the increasing potency of the fentanyl contaminated opioid supply, we can see why people would be motivated to add stimulants to the mix to improve their experience.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4FFA4-4CC8-4890-A0E9-A54694ADDCE2}" type="slidenum">
              <a:rPr lang="en-US" smtClean="0"/>
              <a:t>34</a:t>
            </a:fld>
            <a:endParaRPr lang="en-US"/>
          </a:p>
        </p:txBody>
      </p:sp>
    </p:spTree>
    <p:extLst>
      <p:ext uri="{BB962C8B-B14F-4D97-AF65-F5344CB8AC3E}">
        <p14:creationId xmlns:p14="http://schemas.microsoft.com/office/powerpoint/2010/main" val="23917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Turning</a:t>
            </a:r>
            <a:r>
              <a:rPr lang="en-US" baseline="0" dirty="0"/>
              <a:t> our attention back to psychostimulants….. Why do people use them… Dr. Brecht out of UCLA did a study in 2004 looking at reasons for methamphetamine use for example and found that the primary reasons for initial use are pretty typical – a good number of people use them for fun or to get high while others use them for arousal – they increase energy, increase wakefulness, etc.. </a:t>
            </a:r>
          </a:p>
          <a:p>
            <a:endParaRPr lang="en-US" baseline="0" dirty="0"/>
          </a:p>
          <a:p>
            <a:r>
              <a:rPr lang="en-US" baseline="0" dirty="0"/>
              <a:t>Work more: more males</a:t>
            </a:r>
          </a:p>
          <a:p>
            <a:r>
              <a:rPr lang="en-US" baseline="0" dirty="0"/>
              <a:t>Weight loss: more female</a:t>
            </a:r>
          </a:p>
          <a:p>
            <a:r>
              <a:rPr lang="en-US" baseline="0" dirty="0"/>
              <a:t>Better sex: more males</a:t>
            </a:r>
          </a:p>
          <a:p>
            <a:r>
              <a:rPr lang="en-US" baseline="0" dirty="0"/>
              <a:t>Replace drug: more males</a:t>
            </a:r>
          </a:p>
          <a:p>
            <a:r>
              <a:rPr lang="en-US" baseline="0" dirty="0"/>
              <a:t>Escape: more females</a:t>
            </a:r>
          </a:p>
          <a:p>
            <a:r>
              <a:rPr lang="en-US" baseline="0" dirty="0"/>
              <a:t>Stay awake: more females</a:t>
            </a:r>
          </a:p>
          <a:p>
            <a:r>
              <a:rPr lang="en-US" baseline="0" dirty="0"/>
              <a:t>Experiment: more males</a:t>
            </a:r>
          </a:p>
          <a:p>
            <a:r>
              <a:rPr lang="en-US" baseline="0" dirty="0"/>
              <a:t>Energy: more females</a:t>
            </a:r>
          </a:p>
          <a:p>
            <a:r>
              <a:rPr lang="en-US" baseline="0" dirty="0"/>
              <a:t>Friends use: more females</a:t>
            </a:r>
          </a:p>
          <a:p>
            <a:r>
              <a:rPr lang="en-US" baseline="0" dirty="0"/>
              <a:t>For fun: more females</a:t>
            </a:r>
          </a:p>
          <a:p>
            <a:r>
              <a:rPr lang="en-US" baseline="0" dirty="0"/>
              <a:t>Get high: more females, but fairly even</a:t>
            </a:r>
          </a:p>
          <a:p>
            <a:endParaRPr lang="en-US" baseline="0" dirty="0"/>
          </a:p>
          <a:p>
            <a:r>
              <a:rPr lang="en-US" b="1" baseline="0" dirty="0"/>
              <a:t>Citations</a:t>
            </a:r>
          </a:p>
          <a:p>
            <a:r>
              <a:rPr lang="en-US" dirty="0"/>
              <a:t>Mary-Lynn Brecht, Ann O'Brien, Christina von </a:t>
            </a:r>
            <a:r>
              <a:rPr lang="en-US" dirty="0" err="1"/>
              <a:t>Mayrhauser</a:t>
            </a:r>
            <a:r>
              <a:rPr lang="en-US" dirty="0"/>
              <a:t>, </a:t>
            </a:r>
            <a:r>
              <a:rPr lang="en-US" dirty="0" err="1"/>
              <a:t>M.Douglas</a:t>
            </a:r>
            <a:r>
              <a:rPr lang="en-US" dirty="0"/>
              <a:t> Anglin, Methamphetamine use behaviors and gender differences, Addictive </a:t>
            </a:r>
            <a:r>
              <a:rPr lang="en-US" dirty="0" err="1"/>
              <a:t>Behaviors,Volume</a:t>
            </a:r>
            <a:r>
              <a:rPr lang="en-US" dirty="0"/>
              <a:t> 29, Issue 1, 2004, Pages 89-106, ISSN 0306-4603,</a:t>
            </a:r>
          </a:p>
          <a:p>
            <a:r>
              <a:rPr lang="en-US" dirty="0"/>
              <a:t>https://doi.org/10.1016/S0306-4603(03)00082-0.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Abuse NI on D. Sex and Gender Differences in Substance Use. National Institute on Drug Abuse. Published --. Accessed May 19, 2021. https://www.drugabuse.gov/publications/research-reports/substance-use-in-women/sex-gender-differences-in-substance-use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a:solidFill>
                  <a:schemeClr val="tx1"/>
                </a:solidFill>
                <a:effectLst/>
                <a:latin typeface="+mn-lt"/>
                <a:ea typeface="+mn-ea"/>
                <a:cs typeface="+mn-cs"/>
              </a:rPr>
              <a:t>Moustafa</a:t>
            </a:r>
            <a:r>
              <a:rPr lang="en-US" sz="1200" kern="1200" dirty="0">
                <a:solidFill>
                  <a:schemeClr val="tx1"/>
                </a:solidFill>
                <a:effectLst/>
                <a:latin typeface="+mn-lt"/>
                <a:ea typeface="+mn-ea"/>
                <a:cs typeface="+mn-cs"/>
              </a:rPr>
              <a:t> AA, Parkes D, Fitzgerald L, et al. The relationship between childhood trauma, early-life stress, and alcohol and drug use, abuse, and addiction: An integrative review.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Psychol</a:t>
            </a:r>
            <a:r>
              <a:rPr lang="en-US" sz="1200" kern="1200" dirty="0">
                <a:solidFill>
                  <a:schemeClr val="tx1"/>
                </a:solidFill>
                <a:effectLst/>
                <a:latin typeface="+mn-lt"/>
                <a:ea typeface="+mn-ea"/>
                <a:cs typeface="+mn-cs"/>
              </a:rPr>
              <a:t>. 2021;40(2):579-584. doi:10.1007/s12144-018-9973-9</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D751CE-E690-5245-8200-2CD291912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24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several studies have suggested that patients who use methamphetamine with opioids tend to drop out of buprenorphine treatment at rates up twice as high that as patients who don’t use meth.  Studies have also revealed that patients who use both drugs have reduced access to treatment, because they were not accepted in treatment programs, or discharged involuntarily due to issues like ongoing drug use or difficulty keeping appointment.  Because traditional systems of care are not accessible or accommodating for patients with severe SUD or those who are actively using drugs, this population isn’t getting the lifesaving care they need. </a:t>
            </a:r>
          </a:p>
        </p:txBody>
      </p:sp>
      <p:sp>
        <p:nvSpPr>
          <p:cNvPr id="4" name="Slide Number Placeholder 3"/>
          <p:cNvSpPr>
            <a:spLocks noGrp="1"/>
          </p:cNvSpPr>
          <p:nvPr>
            <p:ph type="sldNum" sz="quarter" idx="5"/>
          </p:nvPr>
        </p:nvSpPr>
        <p:spPr/>
        <p:txBody>
          <a:bodyPr/>
          <a:lstStyle/>
          <a:p>
            <a:fld id="{8214FFA4-4CC8-4890-A0E9-A54694ADDCE2}" type="slidenum">
              <a:rPr lang="en-US" smtClean="0"/>
              <a:t>42</a:t>
            </a:fld>
            <a:endParaRPr lang="en-US"/>
          </a:p>
        </p:txBody>
      </p:sp>
    </p:spTree>
    <p:extLst>
      <p:ext uri="{BB962C8B-B14F-4D97-AF65-F5344CB8AC3E}">
        <p14:creationId xmlns:p14="http://schemas.microsoft.com/office/powerpoint/2010/main" val="2056375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807EFC1-F19D-449E-A32D-52FCABE8EB33}"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244743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418582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297238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93743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1750688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807EFC1-F19D-449E-A32D-52FCABE8EB33}"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1317947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807EFC1-F19D-449E-A32D-52FCABE8EB33}"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338791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7EFC1-F19D-449E-A32D-52FCABE8EB33}"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3828120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7EFC1-F19D-449E-A32D-52FCABE8EB33}"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1986951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35"/>
          <p:cNvSpPr txBox="1">
            <a:spLocks noGrp="1"/>
          </p:cNvSpPr>
          <p:nvPr>
            <p:ph type="body" idx="1"/>
          </p:nvPr>
        </p:nvSpPr>
        <p:spPr>
          <a:xfrm>
            <a:off x="609600" y="457200"/>
            <a:ext cx="10972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69AD46"/>
              </a:buClr>
              <a:buSzPts val="2625"/>
              <a:buFont typeface="Arial"/>
              <a:buNone/>
              <a:defRPr sz="2625" b="1" i="1" u="none" strike="noStrike" cap="none">
                <a:solidFill>
                  <a:srgbClr val="69AD46"/>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35"/>
          <p:cNvSpPr txBox="1">
            <a:spLocks noGrp="1"/>
          </p:cNvSpPr>
          <p:nvPr>
            <p:ph type="body" idx="2"/>
          </p:nvPr>
        </p:nvSpPr>
        <p:spPr>
          <a:xfrm>
            <a:off x="609600" y="1280160"/>
            <a:ext cx="10972800" cy="274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35"/>
          <p:cNvSpPr txBox="1">
            <a:spLocks noGrp="1"/>
          </p:cNvSpPr>
          <p:nvPr>
            <p:ph type="body" idx="3"/>
          </p:nvPr>
        </p:nvSpPr>
        <p:spPr>
          <a:xfrm>
            <a:off x="609600" y="1828800"/>
            <a:ext cx="10972800" cy="457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984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914400"/>
            <a:ext cx="10972800" cy="1143000"/>
          </a:xfrm>
        </p:spPr>
        <p:txBody>
          <a:bodyPr/>
          <a:lstStyle/>
          <a:p>
            <a:r>
              <a:rPr kumimoji="0" lang="en-US"/>
              <a:t>Click to edit Master title style</a:t>
            </a:r>
          </a:p>
        </p:txBody>
      </p:sp>
    </p:spTree>
    <p:extLst>
      <p:ext uri="{BB962C8B-B14F-4D97-AF65-F5344CB8AC3E}">
        <p14:creationId xmlns:p14="http://schemas.microsoft.com/office/powerpoint/2010/main" val="355990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7EFC1-F19D-449E-A32D-52FCABE8EB33}"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400097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07EFC1-F19D-449E-A32D-52FCABE8EB33}"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47146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361189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07EFC1-F19D-449E-A32D-52FCABE8EB33}"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21114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07EFC1-F19D-449E-A32D-52FCABE8EB33}"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3557131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7EFC1-F19D-449E-A32D-52FCABE8EB33}" type="datetimeFigureOut">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166598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205091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7EFC1-F19D-449E-A32D-52FCABE8EB33}"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B07A6-EF6F-41CF-9D80-4BF7EFEF414D}" type="slidenum">
              <a:rPr lang="en-US" smtClean="0"/>
              <a:t>‹#›</a:t>
            </a:fld>
            <a:endParaRPr lang="en-US"/>
          </a:p>
        </p:txBody>
      </p:sp>
    </p:spTree>
    <p:extLst>
      <p:ext uri="{BB962C8B-B14F-4D97-AF65-F5344CB8AC3E}">
        <p14:creationId xmlns:p14="http://schemas.microsoft.com/office/powerpoint/2010/main" val="2912635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807EFC1-F19D-449E-A32D-52FCABE8EB33}" type="datetimeFigureOut">
              <a:rPr lang="en-US" smtClean="0"/>
              <a:t>8/26/2024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42B07A6-EF6F-41CF-9D80-4BF7EFEF414D}" type="slidenum">
              <a:rPr lang="en-US" smtClean="0"/>
              <a:t>‹#›</a:t>
            </a:fld>
            <a:endParaRPr lang="en-US"/>
          </a:p>
        </p:txBody>
      </p:sp>
    </p:spTree>
    <p:extLst>
      <p:ext uri="{BB962C8B-B14F-4D97-AF65-F5344CB8AC3E}">
        <p14:creationId xmlns:p14="http://schemas.microsoft.com/office/powerpoint/2010/main" val="33919832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hyperlink" Target="https://www.asam.org/docs/default-source/quality-science/the_asam_clinical_practice_guideline_on_alcohol-1.pdf?sfvrsn=ba255c2_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riveroakstreatment.com/alcohol-addiction/vivitro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aasldpubs.onlinelibrary.wiley.com/doi/10.1002/hep4.208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journalofsubstanceabusetreatment.com/article/S0740-5472(19)30250-8/fulltex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www.nejm.org/toc/nejm/384/2?query=article_issue_link"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downloads.asam.org/sitefinity-production-blobs/docs/default-source/quality-science/stud_guideline_document_final.pdf?sfvrsn=71094b38_1"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hyperlink" Target="https://www.harmreductionactioncenter.org/new-page" TargetMode="Externa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afp.org/pubs/afp/issues/2021/0900/p253.html"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E058-14FE-F241-86F1-4DCFA5508829}"/>
              </a:ext>
            </a:extLst>
          </p:cNvPr>
          <p:cNvSpPr>
            <a:spLocks noGrp="1"/>
          </p:cNvSpPr>
          <p:nvPr>
            <p:ph type="ctrTitle"/>
          </p:nvPr>
        </p:nvSpPr>
        <p:spPr>
          <a:xfrm>
            <a:off x="621792" y="3598546"/>
            <a:ext cx="5806440" cy="2506972"/>
          </a:xfrm>
        </p:spPr>
        <p:txBody>
          <a:bodyPr wrap="square">
            <a:normAutofit/>
          </a:bodyPr>
          <a:lstStyle/>
          <a:p>
            <a:r>
              <a:rPr lang="en-US" sz="4500" dirty="0"/>
              <a:t>Treatment of Alcohol and Stimulant Use Disorders in Primary Care</a:t>
            </a:r>
          </a:p>
        </p:txBody>
      </p:sp>
      <p:sp>
        <p:nvSpPr>
          <p:cNvPr id="3" name="Subtitle 2">
            <a:extLst>
              <a:ext uri="{FF2B5EF4-FFF2-40B4-BE49-F238E27FC236}">
                <a16:creationId xmlns:a16="http://schemas.microsoft.com/office/drawing/2014/main" id="{A0C03593-12CD-5537-F492-EDD3F9F82DCC}"/>
              </a:ext>
            </a:extLst>
          </p:cNvPr>
          <p:cNvSpPr>
            <a:spLocks noGrp="1"/>
          </p:cNvSpPr>
          <p:nvPr>
            <p:ph type="subTitle" idx="1"/>
          </p:nvPr>
        </p:nvSpPr>
        <p:spPr>
          <a:xfrm>
            <a:off x="371475" y="1716404"/>
            <a:ext cx="6056757" cy="1712596"/>
          </a:xfrm>
        </p:spPr>
        <p:txBody>
          <a:bodyPr>
            <a:normAutofit/>
          </a:bodyPr>
          <a:lstStyle/>
          <a:p>
            <a:r>
              <a:rPr lang="en-US" sz="2800" dirty="0"/>
              <a:t>Anchorage </a:t>
            </a:r>
            <a:r>
              <a:rPr lang="en-US" sz="2800" dirty="0" err="1"/>
              <a:t>Syndemic</a:t>
            </a:r>
            <a:r>
              <a:rPr lang="en-US" sz="2800" dirty="0"/>
              <a:t> Training, September 2024</a:t>
            </a:r>
          </a:p>
          <a:p>
            <a:r>
              <a:rPr lang="en-US" sz="2800" dirty="0"/>
              <a:t>Sarah Spencer DO, FASAM</a:t>
            </a:r>
          </a:p>
        </p:txBody>
      </p:sp>
      <p:pic>
        <p:nvPicPr>
          <p:cNvPr id="7" name="Graphic 6" descr="Medicine">
            <a:extLst>
              <a:ext uri="{FF2B5EF4-FFF2-40B4-BE49-F238E27FC236}">
                <a16:creationId xmlns:a16="http://schemas.microsoft.com/office/drawing/2014/main" id="{BB5F698E-E915-9D95-9B8C-70B46631D0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64" y="810936"/>
            <a:ext cx="4608576" cy="4608576"/>
          </a:xfrm>
          <a:prstGeom prst="rect">
            <a:avLst/>
          </a:prstGeom>
        </p:spPr>
      </p:pic>
    </p:spTree>
    <p:extLst>
      <p:ext uri="{BB962C8B-B14F-4D97-AF65-F5344CB8AC3E}">
        <p14:creationId xmlns:p14="http://schemas.microsoft.com/office/powerpoint/2010/main" val="2975142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46A1-F8EB-47E2-4038-723BFAE0CF05}"/>
              </a:ext>
            </a:extLst>
          </p:cNvPr>
          <p:cNvSpPr>
            <a:spLocks noGrp="1"/>
          </p:cNvSpPr>
          <p:nvPr>
            <p:ph type="title"/>
          </p:nvPr>
        </p:nvSpPr>
        <p:spPr/>
        <p:txBody>
          <a:bodyPr/>
          <a:lstStyle/>
          <a:p>
            <a:r>
              <a:rPr lang="en-US" dirty="0"/>
              <a:t>Outpatient Phenobarbital</a:t>
            </a:r>
          </a:p>
        </p:txBody>
      </p:sp>
      <p:sp>
        <p:nvSpPr>
          <p:cNvPr id="5" name="TextBox 4">
            <a:extLst>
              <a:ext uri="{FF2B5EF4-FFF2-40B4-BE49-F238E27FC236}">
                <a16:creationId xmlns:a16="http://schemas.microsoft.com/office/drawing/2014/main" id="{D1B4FBCC-868D-2BB4-BEA8-E52A14CC238D}"/>
              </a:ext>
            </a:extLst>
          </p:cNvPr>
          <p:cNvSpPr txBox="1"/>
          <p:nvPr/>
        </p:nvSpPr>
        <p:spPr>
          <a:xfrm>
            <a:off x="381000" y="1551086"/>
            <a:ext cx="11582400" cy="4524315"/>
          </a:xfrm>
          <a:prstGeom prst="rect">
            <a:avLst/>
          </a:prstGeom>
          <a:noFill/>
        </p:spPr>
        <p:txBody>
          <a:bodyPr wrap="square">
            <a:spAutoFit/>
          </a:bodyPr>
          <a:lstStyle/>
          <a:p>
            <a:r>
              <a:rPr lang="en-US" sz="2400" i="1" dirty="0"/>
              <a:t>In a Level 2-WM ambulatory setting, phenobarbital monotherapy, managed by a clinician</a:t>
            </a:r>
          </a:p>
          <a:p>
            <a:r>
              <a:rPr lang="en-US" sz="2400" i="1" dirty="0"/>
              <a:t>experienced with its use, </a:t>
            </a:r>
            <a:r>
              <a:rPr lang="en-US" sz="2400" i="1" dirty="0">
                <a:solidFill>
                  <a:schemeClr val="accent2"/>
                </a:solidFill>
              </a:rPr>
              <a:t>is appropriate for patients with a contraindication for benzodiazepine use who are experiencing moderate or severe alcohol withdrawal or who are at risk of developing severe or complicated alcohol withdrawal </a:t>
            </a:r>
            <a:r>
              <a:rPr lang="en-US" sz="2400" i="1" dirty="0"/>
              <a:t>o complication of alcohol withdrawal. Discussion. There is disagreement in the literature regarding the appropriateness of phenobarbital in ambulatory settings, due to the </a:t>
            </a:r>
            <a:r>
              <a:rPr lang="en-US" sz="2400" i="1" dirty="0">
                <a:solidFill>
                  <a:schemeClr val="accent2"/>
                </a:solidFill>
              </a:rPr>
              <a:t>risk of toxicity when used in combination with alcohol or in high doses. In general, phenobarbital should only be used by clinicians experienced with its use in settings that offer close monitoring</a:t>
            </a:r>
            <a:r>
              <a:rPr lang="en-US" sz="2400" i="1" dirty="0"/>
              <a:t>. Phenobarbital may cause respiratory depression and over-sedation and its narrow therapeutic window makes it challenging to dose correctly compared to other medications used to treat alcohol withdrawal. As with benzodiazepines, effects on the central nervous system are exacerbated when other CNS depressants such as alcohol are also used.</a:t>
            </a:r>
          </a:p>
        </p:txBody>
      </p:sp>
      <p:sp>
        <p:nvSpPr>
          <p:cNvPr id="7" name="TextBox 6">
            <a:extLst>
              <a:ext uri="{FF2B5EF4-FFF2-40B4-BE49-F238E27FC236}">
                <a16:creationId xmlns:a16="http://schemas.microsoft.com/office/drawing/2014/main" id="{99EA8B42-66A1-3DF8-3EA4-C85C0D830370}"/>
              </a:ext>
            </a:extLst>
          </p:cNvPr>
          <p:cNvSpPr txBox="1"/>
          <p:nvPr/>
        </p:nvSpPr>
        <p:spPr>
          <a:xfrm>
            <a:off x="5867400" y="6475511"/>
            <a:ext cx="6553200" cy="307777"/>
          </a:xfrm>
          <a:prstGeom prst="rect">
            <a:avLst/>
          </a:prstGeom>
          <a:noFill/>
        </p:spPr>
        <p:txBody>
          <a:bodyPr wrap="square">
            <a:spAutoFit/>
          </a:bodyPr>
          <a:lstStyle/>
          <a:p>
            <a:r>
              <a:rPr lang="en-US" sz="1400" dirty="0">
                <a:hlinkClick r:id="rId2"/>
              </a:rPr>
              <a:t>The ASAM Clinical Practice Guideline on Alcohol Withdrawal Management</a:t>
            </a:r>
            <a:endParaRPr lang="en-US" sz="1400" dirty="0"/>
          </a:p>
        </p:txBody>
      </p:sp>
    </p:spTree>
    <p:extLst>
      <p:ext uri="{BB962C8B-B14F-4D97-AF65-F5344CB8AC3E}">
        <p14:creationId xmlns:p14="http://schemas.microsoft.com/office/powerpoint/2010/main" val="403994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473D2-378F-0993-2F05-BD976D447346}"/>
              </a:ext>
            </a:extLst>
          </p:cNvPr>
          <p:cNvPicPr>
            <a:picLocks noChangeAspect="1"/>
          </p:cNvPicPr>
          <p:nvPr/>
        </p:nvPicPr>
        <p:blipFill rotWithShape="1">
          <a:blip r:embed="rId2"/>
          <a:srcRect b="11209"/>
          <a:stretch/>
        </p:blipFill>
        <p:spPr>
          <a:xfrm>
            <a:off x="609600" y="152400"/>
            <a:ext cx="10972800" cy="5181600"/>
          </a:xfrm>
          <a:prstGeom prst="rect">
            <a:avLst/>
          </a:prstGeom>
        </p:spPr>
      </p:pic>
      <p:sp>
        <p:nvSpPr>
          <p:cNvPr id="4" name="TextBox 3">
            <a:extLst>
              <a:ext uri="{FF2B5EF4-FFF2-40B4-BE49-F238E27FC236}">
                <a16:creationId xmlns:a16="http://schemas.microsoft.com/office/drawing/2014/main" id="{B6ED1186-6854-6CDE-640F-EB55DE340CF1}"/>
              </a:ext>
            </a:extLst>
          </p:cNvPr>
          <p:cNvSpPr txBox="1"/>
          <p:nvPr/>
        </p:nvSpPr>
        <p:spPr>
          <a:xfrm>
            <a:off x="2209800" y="5638800"/>
            <a:ext cx="8153400" cy="954107"/>
          </a:xfrm>
          <a:prstGeom prst="rect">
            <a:avLst/>
          </a:prstGeom>
          <a:noFill/>
        </p:spPr>
        <p:txBody>
          <a:bodyPr wrap="square" rtlCol="0">
            <a:spAutoFit/>
          </a:bodyPr>
          <a:lstStyle/>
          <a:p>
            <a:pPr algn="ctr"/>
            <a:r>
              <a:rPr lang="en-US" sz="2800" dirty="0"/>
              <a:t>Mild: Oral Taper 60mg </a:t>
            </a:r>
            <a:r>
              <a:rPr lang="en-US" sz="2800" dirty="0" err="1"/>
              <a:t>qid</a:t>
            </a:r>
            <a:r>
              <a:rPr lang="en-US" sz="2800" dirty="0"/>
              <a:t> day1, 60 mg </a:t>
            </a:r>
            <a:r>
              <a:rPr lang="en-US" sz="2800" dirty="0" err="1"/>
              <a:t>tid</a:t>
            </a:r>
            <a:r>
              <a:rPr lang="en-US" sz="2800" dirty="0"/>
              <a:t> day 2, 60 mg bid day 3, 30 mg bid day 4  </a:t>
            </a:r>
          </a:p>
        </p:txBody>
      </p:sp>
      <p:pic>
        <p:nvPicPr>
          <p:cNvPr id="5" name="Picture 4">
            <a:extLst>
              <a:ext uri="{FF2B5EF4-FFF2-40B4-BE49-F238E27FC236}">
                <a16:creationId xmlns:a16="http://schemas.microsoft.com/office/drawing/2014/main" id="{1B8344DC-BB60-98DC-ACB3-9F7B77CFEAC8}"/>
              </a:ext>
            </a:extLst>
          </p:cNvPr>
          <p:cNvPicPr>
            <a:picLocks noChangeAspect="1"/>
          </p:cNvPicPr>
          <p:nvPr/>
        </p:nvPicPr>
        <p:blipFill>
          <a:blip r:embed="rId3"/>
          <a:stretch>
            <a:fillRect/>
          </a:stretch>
        </p:blipFill>
        <p:spPr>
          <a:xfrm>
            <a:off x="0" y="6360313"/>
            <a:ext cx="3276600" cy="519106"/>
          </a:xfrm>
          <a:prstGeom prst="rect">
            <a:avLst/>
          </a:prstGeom>
        </p:spPr>
      </p:pic>
    </p:spTree>
    <p:extLst>
      <p:ext uri="{BB962C8B-B14F-4D97-AF65-F5344CB8AC3E}">
        <p14:creationId xmlns:p14="http://schemas.microsoft.com/office/powerpoint/2010/main" val="2803346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DFDF7-79FC-43FC-8404-2300AF1C2B7B}"/>
              </a:ext>
            </a:extLst>
          </p:cNvPr>
          <p:cNvSpPr txBox="1"/>
          <p:nvPr/>
        </p:nvSpPr>
        <p:spPr>
          <a:xfrm>
            <a:off x="47625" y="234433"/>
            <a:ext cx="12096750" cy="24622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Medications for Alcohol Use Disorder (AUD) treatment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aphicFrame>
        <p:nvGraphicFramePr>
          <p:cNvPr id="5" name="Diagram 4">
            <a:extLst>
              <a:ext uri="{FF2B5EF4-FFF2-40B4-BE49-F238E27FC236}">
                <a16:creationId xmlns:a16="http://schemas.microsoft.com/office/drawing/2014/main" id="{F50BEB69-E8BE-4788-AC5D-82766A0FBDF2}"/>
              </a:ext>
            </a:extLst>
          </p:cNvPr>
          <p:cNvGraphicFramePr/>
          <p:nvPr/>
        </p:nvGraphicFramePr>
        <p:xfrm>
          <a:off x="1031081" y="1141930"/>
          <a:ext cx="10129838"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800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5F1B0-2CCD-47C0-A1DD-E4DC2CB5BAD2}"/>
              </a:ext>
            </a:extLst>
          </p:cNvPr>
          <p:cNvSpPr txBox="1"/>
          <p:nvPr/>
        </p:nvSpPr>
        <p:spPr>
          <a:xfrm>
            <a:off x="1492306" y="137797"/>
            <a:ext cx="9372600" cy="77251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a:ea typeface="+mn-ea"/>
                <a:cs typeface="+mn-cs"/>
              </a:rPr>
              <a:t>Naltrexone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Mu receptor antagonist, interrupts the reward pathways in the brain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Dosing 50-100 mg po daily, or 380 mg IM monthly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Hold for LFT &gt;5 times normal, OK in cirrhosis as long as compensated and no acute failure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Nausea is most common side effect (also watch for depression)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Off Label use: dosed prn prior to anticipated drinking episode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2364813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3B11E5-979C-4CCA-9BE7-5CD04A0F847D}"/>
              </a:ext>
            </a:extLst>
          </p:cNvPr>
          <p:cNvSpPr/>
          <p:nvPr/>
        </p:nvSpPr>
        <p:spPr>
          <a:xfrm>
            <a:off x="1151009" y="1075205"/>
            <a:ext cx="10326414"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effectLst/>
                <a:uLnTx/>
                <a:uFillTx/>
                <a:latin typeface="Roboto"/>
                <a:ea typeface="+mn-ea"/>
                <a:cs typeface="+mn-cs"/>
                <a:hlinkClick r:id="rId2">
                  <a:extLst>
                    <a:ext uri="{A12FA001-AC4F-418D-AE19-62706E023703}">
                      <ahyp:hlinkClr xmlns:ahyp="http://schemas.microsoft.com/office/drawing/2018/hyperlinkcolor" val="tx"/>
                    </a:ext>
                  </a:extLst>
                </a:hlinkClick>
              </a:rPr>
              <a:t>The utility of naltrexone is the ability of the drug to reduce cravings for alcohol</a:t>
            </a:r>
            <a:r>
              <a:rPr kumimoji="0" lang="en-US" sz="3200" b="0" i="0" u="none" strike="noStrike" kern="1200" cap="none" spc="0" normalizeH="0" baseline="0" noProof="0" dirty="0">
                <a:ln>
                  <a:noFill/>
                </a:ln>
                <a:solidFill>
                  <a:prstClr val="white"/>
                </a:solidFill>
                <a:effectLst/>
                <a:uLnTx/>
                <a:uFillTx/>
                <a:latin typeface="Roboto"/>
                <a:ea typeface="+mn-ea"/>
                <a:cs typeface="+mn-cs"/>
              </a:rPr>
              <a:t> and to result in a reduction in the amount of alcohol consumed per sitting.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a:ea typeface="+mn-ea"/>
                <a:cs typeface="+mn-cs"/>
              </a:rPr>
              <a:t>Using naltrexone alone does not generally result in abstinence from alcohol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a:ea typeface="+mn-ea"/>
                <a:cs typeface="+mn-cs"/>
              </a:rPr>
              <a:t>Naltrexone does not block the intoxicating effects of alcohol or cause unpleasant side effects when patients drink </a:t>
            </a:r>
            <a:endPar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83729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0BC4CE-18A2-4E48-8CF1-D5861A00D250}"/>
              </a:ext>
            </a:extLst>
          </p:cNvPr>
          <p:cNvPicPr>
            <a:picLocks noChangeAspect="1"/>
          </p:cNvPicPr>
          <p:nvPr/>
        </p:nvPicPr>
        <p:blipFill>
          <a:blip r:embed="rId2"/>
          <a:stretch>
            <a:fillRect/>
          </a:stretch>
        </p:blipFill>
        <p:spPr>
          <a:xfrm>
            <a:off x="1527903" y="584775"/>
            <a:ext cx="8991708" cy="4564319"/>
          </a:xfrm>
          <a:prstGeom prst="rect">
            <a:avLst/>
          </a:prstGeom>
        </p:spPr>
      </p:pic>
      <p:sp>
        <p:nvSpPr>
          <p:cNvPr id="3" name="Rectangle 2">
            <a:extLst>
              <a:ext uri="{FF2B5EF4-FFF2-40B4-BE49-F238E27FC236}">
                <a16:creationId xmlns:a16="http://schemas.microsoft.com/office/drawing/2014/main" id="{F4CDDA49-7949-4405-B727-E308B85FA7AB}"/>
              </a:ext>
            </a:extLst>
          </p:cNvPr>
          <p:cNvSpPr/>
          <p:nvPr/>
        </p:nvSpPr>
        <p:spPr>
          <a:xfrm>
            <a:off x="152400" y="5152873"/>
            <a:ext cx="11887200" cy="1569660"/>
          </a:xfrm>
          <a:prstGeom prst="rect">
            <a:avLst/>
          </a:prstGeom>
        </p:spPr>
        <p:txBody>
          <a:bodyPr wrap="square">
            <a:spAutoFit/>
          </a:bodyPr>
          <a:lstStyle/>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a:ea typeface="+mn-ea"/>
                <a:cs typeface="+mn-cs"/>
              </a:rPr>
              <a:t>0.2 heavy-drinking days on Naltrexone vs 2.5 heavy-drinking days on placebo</a:t>
            </a:r>
          </a:p>
          <a:p>
            <a:pPr marL="742950" marR="0" lvl="1"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a:ea typeface="+mn-ea"/>
                <a:cs typeface="+mn-cs"/>
              </a:rPr>
              <a:t>The same results were not seen in the subset of patients (n=571, or 92% of the total study population) who were actively drinking at the time of starting Rx</a:t>
            </a:r>
          </a:p>
        </p:txBody>
      </p:sp>
      <p:sp>
        <p:nvSpPr>
          <p:cNvPr id="4" name="TextBox 3">
            <a:extLst>
              <a:ext uri="{FF2B5EF4-FFF2-40B4-BE49-F238E27FC236}">
                <a16:creationId xmlns:a16="http://schemas.microsoft.com/office/drawing/2014/main" id="{441E1247-F85C-4E08-9E84-2821BB31A93F}"/>
              </a:ext>
            </a:extLst>
          </p:cNvPr>
          <p:cNvSpPr txBox="1"/>
          <p:nvPr/>
        </p:nvSpPr>
        <p:spPr>
          <a:xfrm>
            <a:off x="2169626" y="0"/>
            <a:ext cx="770826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rPr>
              <a:t>XR Naltrexone (Vivitrol)</a:t>
            </a:r>
          </a:p>
        </p:txBody>
      </p:sp>
    </p:spTree>
    <p:extLst>
      <p:ext uri="{BB962C8B-B14F-4D97-AF65-F5344CB8AC3E}">
        <p14:creationId xmlns:p14="http://schemas.microsoft.com/office/powerpoint/2010/main" val="426195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948BC-DCC7-C1B0-6FF0-2E180DB4B163}"/>
              </a:ext>
            </a:extLst>
          </p:cNvPr>
          <p:cNvPicPr>
            <a:picLocks noChangeAspect="1"/>
          </p:cNvPicPr>
          <p:nvPr/>
        </p:nvPicPr>
        <p:blipFill>
          <a:blip r:embed="rId2"/>
          <a:stretch>
            <a:fillRect/>
          </a:stretch>
        </p:blipFill>
        <p:spPr>
          <a:xfrm>
            <a:off x="106034" y="88750"/>
            <a:ext cx="6388428" cy="1530429"/>
          </a:xfrm>
          <a:prstGeom prst="rect">
            <a:avLst/>
          </a:prstGeom>
        </p:spPr>
      </p:pic>
      <p:pic>
        <p:nvPicPr>
          <p:cNvPr id="5" name="Picture 4">
            <a:extLst>
              <a:ext uri="{FF2B5EF4-FFF2-40B4-BE49-F238E27FC236}">
                <a16:creationId xmlns:a16="http://schemas.microsoft.com/office/drawing/2014/main" id="{0A674405-2FB1-96E6-AED7-506C4609A583}"/>
              </a:ext>
            </a:extLst>
          </p:cNvPr>
          <p:cNvPicPr>
            <a:picLocks noChangeAspect="1"/>
          </p:cNvPicPr>
          <p:nvPr/>
        </p:nvPicPr>
        <p:blipFill>
          <a:blip r:embed="rId3"/>
          <a:stretch>
            <a:fillRect/>
          </a:stretch>
        </p:blipFill>
        <p:spPr>
          <a:xfrm>
            <a:off x="1724796" y="1619179"/>
            <a:ext cx="10467204" cy="5238821"/>
          </a:xfrm>
          <a:prstGeom prst="rect">
            <a:avLst/>
          </a:prstGeom>
        </p:spPr>
      </p:pic>
      <p:sp>
        <p:nvSpPr>
          <p:cNvPr id="7" name="TextBox 6">
            <a:extLst>
              <a:ext uri="{FF2B5EF4-FFF2-40B4-BE49-F238E27FC236}">
                <a16:creationId xmlns:a16="http://schemas.microsoft.com/office/drawing/2014/main" id="{0824AF06-9B99-6847-6D54-D539211C16FE}"/>
              </a:ext>
            </a:extLst>
          </p:cNvPr>
          <p:cNvSpPr txBox="1"/>
          <p:nvPr/>
        </p:nvSpPr>
        <p:spPr>
          <a:xfrm>
            <a:off x="7705726" y="32189"/>
            <a:ext cx="4486274" cy="2616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orbel" panose="020B0503020204020204"/>
                <a:ea typeface="+mn-ea"/>
                <a:cs typeface="+mn-cs"/>
                <a:hlinkClick r:id="rId4"/>
              </a:rPr>
              <a:t>https://aasldpubs.onlinelibrary.wiley.com/doi/10.1002/hep4.2080</a:t>
            </a:r>
            <a:r>
              <a:rPr kumimoji="0" lang="en-US" sz="11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2" name="TextBox 1">
            <a:extLst>
              <a:ext uri="{FF2B5EF4-FFF2-40B4-BE49-F238E27FC236}">
                <a16:creationId xmlns:a16="http://schemas.microsoft.com/office/drawing/2014/main" id="{CA7C661A-9FD7-65D6-44EE-362535F40A29}"/>
              </a:ext>
            </a:extLst>
          </p:cNvPr>
          <p:cNvSpPr txBox="1"/>
          <p:nvPr/>
        </p:nvSpPr>
        <p:spPr>
          <a:xfrm>
            <a:off x="6627043" y="350360"/>
            <a:ext cx="5373279" cy="1077218"/>
          </a:xfrm>
          <a:prstGeom prst="rect">
            <a:avLst/>
          </a:prstGeom>
          <a:noFill/>
        </p:spPr>
        <p:txBody>
          <a:bodyPr wrap="square" rtlCol="0">
            <a:spAutoFit/>
          </a:bodyPr>
          <a:lstStyle/>
          <a:p>
            <a:pPr algn="ctr"/>
            <a:r>
              <a:rPr lang="en-US" sz="3200" dirty="0"/>
              <a:t>Naltrexone likely safe in compensated cirrhosis</a:t>
            </a:r>
          </a:p>
        </p:txBody>
      </p:sp>
    </p:spTree>
    <p:extLst>
      <p:ext uri="{BB962C8B-B14F-4D97-AF65-F5344CB8AC3E}">
        <p14:creationId xmlns:p14="http://schemas.microsoft.com/office/powerpoint/2010/main" val="1747197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5044FB-3301-400E-8CF8-6A4A6B0D654B}"/>
              </a:ext>
            </a:extLst>
          </p:cNvPr>
          <p:cNvSpPr txBox="1"/>
          <p:nvPr/>
        </p:nvSpPr>
        <p:spPr>
          <a:xfrm>
            <a:off x="1600322" y="132311"/>
            <a:ext cx="9674578" cy="82176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a:ea typeface="+mn-ea"/>
                <a:cs typeface="+mn-cs"/>
              </a:rPr>
              <a:t>ACAMPROSATE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Modulates overactive GABA activity that occurs with alcohol cessation (more effective if patient has stopped drinking)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May be particularly helpful in patients whose cravings are triggered by anxiety symptoms, can help with insomnia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Dose 333 mg 2 pills TID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 compliance difficulties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Renal dosing: for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sym typeface="Wingdings" panose="05000000000000000000" pitchFamily="2" charset="2"/>
              </a:rPr>
              <a:t>CrCl</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 30-50 cut reduce dose by half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			avoid in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sym typeface="Wingdings" panose="05000000000000000000" pitchFamily="2" charset="2"/>
              </a:rPr>
              <a:t>CrCl</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 &lt;30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Most common side effect is diarrhea (in early treatment)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No significant drug-drug interactions, safe in Liver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sym typeface="Wingdings" panose="05000000000000000000" pitchFamily="2" charset="2"/>
              </a:rPr>
              <a:t>Dz</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8297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A721F2-E60E-4E73-AA66-E7196F7B6C11}"/>
              </a:ext>
            </a:extLst>
          </p:cNvPr>
          <p:cNvSpPr txBox="1"/>
          <p:nvPr/>
        </p:nvSpPr>
        <p:spPr>
          <a:xfrm>
            <a:off x="1061156" y="496754"/>
            <a:ext cx="10555110" cy="61247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Acamprosate was shown only to support abstinence; it did not influence alcohol consumption after the first drink. When the efficacy profiles of the two drugs were compared, </a:t>
            </a:r>
            <a:r>
              <a:rPr kumimoji="0" lang="en-US" sz="2800" b="0" i="0" u="none" strike="noStrike" kern="1200" cap="none" spc="0" normalizeH="0" baseline="0" noProof="0" dirty="0">
                <a:ln>
                  <a:noFill/>
                </a:ln>
                <a:solidFill>
                  <a:srgbClr val="FFFF00"/>
                </a:solidFill>
                <a:effectLst/>
                <a:uLnTx/>
                <a:uFillTx/>
                <a:latin typeface="Corbel" panose="020B0503020204020204"/>
                <a:ea typeface="+mn-ea"/>
                <a:cs typeface="+mn-cs"/>
              </a:rPr>
              <a:t>acamprosate was found to be more effective in preventing a lapse, whereas naltrexone was better in preventing a lapse from becoming a relapse</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(Rosner 2018)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orbel" panose="020B0503020204020204"/>
                <a:ea typeface="+mn-ea"/>
                <a:cs typeface="+mn-cs"/>
              </a:rPr>
              <a:t>Acamprosate had a significantly larger effect size than naltrexone on the maintenance of abstinence, and naltrexone had a larger effect size than acamprosate on the reduction of heavy drinking and craving</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For naltrexone, requiring abstinence before the trial was associated with larger effect sizes for abstinence maintenance and reduced heavy drinking compared with placebo. For acamprosate, </a:t>
            </a:r>
            <a:r>
              <a:rPr kumimoji="0" lang="en-US" sz="2800" b="0" i="0" u="none" strike="noStrike" kern="1200" cap="none" spc="0" normalizeH="0" baseline="0" noProof="0" dirty="0">
                <a:ln>
                  <a:noFill/>
                </a:ln>
                <a:solidFill>
                  <a:srgbClr val="FFFF00"/>
                </a:solidFill>
                <a:effectLst/>
                <a:uLnTx/>
                <a:uFillTx/>
                <a:latin typeface="Corbel" panose="020B0503020204020204"/>
                <a:ea typeface="+mn-ea"/>
                <a:cs typeface="+mn-cs"/>
              </a:rPr>
              <a:t>detoxification before medication administration was associated with better abstinence outcomes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compared with placebo. (Maisel 2013)</a:t>
            </a:r>
          </a:p>
        </p:txBody>
      </p:sp>
    </p:spTree>
    <p:extLst>
      <p:ext uri="{BB962C8B-B14F-4D97-AF65-F5344CB8AC3E}">
        <p14:creationId xmlns:p14="http://schemas.microsoft.com/office/powerpoint/2010/main" val="415375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2A4996-473F-4F41-830A-477EE7B4AAE2}"/>
              </a:ext>
            </a:extLst>
          </p:cNvPr>
          <p:cNvSpPr txBox="1"/>
          <p:nvPr/>
        </p:nvSpPr>
        <p:spPr>
          <a:xfrm>
            <a:off x="1257300" y="0"/>
            <a:ext cx="10158413" cy="80021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a:ea typeface="+mn-ea"/>
                <a:cs typeface="+mn-cs"/>
              </a:rPr>
              <a:t>DISULFIRAM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Enforces abstinence through accumulation in acetaldehyde inducing unpleasant side effects if alcohol is consumed (nausea, vomiting, flushing, tachycardia, hypertension)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Dose 250-500 mg po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rPr>
              <a:t>qd</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Many drug-drug interactions (benzos, warfarin, metronidazole, rifampin)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Consider avoiding in patients with severe CAD/autonomic dysfunction and severe liver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rPr>
              <a:t>dz</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Monitor for worsening neuropathy and liver dysfunction (rare)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77057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4BDF-2529-126A-B3A2-FCE132722E8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6C80B060-C9A3-73FF-2999-6675032160ED}"/>
              </a:ext>
            </a:extLst>
          </p:cNvPr>
          <p:cNvSpPr>
            <a:spLocks noGrp="1"/>
          </p:cNvSpPr>
          <p:nvPr>
            <p:ph idx="1"/>
          </p:nvPr>
        </p:nvSpPr>
        <p:spPr/>
        <p:txBody>
          <a:bodyPr/>
          <a:lstStyle/>
          <a:p>
            <a:r>
              <a:rPr lang="en-US" dirty="0"/>
              <a:t>Describe 3 FDA approved medications to treat alcohol use disorder</a:t>
            </a:r>
          </a:p>
          <a:p>
            <a:endParaRPr lang="en-US" dirty="0"/>
          </a:p>
          <a:p>
            <a:r>
              <a:rPr lang="en-US" dirty="0"/>
              <a:t>Describe an evidence-based treatment for stimulant use disorder</a:t>
            </a:r>
          </a:p>
          <a:p>
            <a:endParaRPr lang="en-US" dirty="0"/>
          </a:p>
          <a:p>
            <a:r>
              <a:rPr lang="en-US" dirty="0"/>
              <a:t>Explain the utility of low-threshold, harm reduction based care in reducing morbidity and mortality in patients with SUDs</a:t>
            </a:r>
          </a:p>
          <a:p>
            <a:endParaRPr lang="en-US" dirty="0"/>
          </a:p>
        </p:txBody>
      </p:sp>
    </p:spTree>
    <p:extLst>
      <p:ext uri="{BB962C8B-B14F-4D97-AF65-F5344CB8AC3E}">
        <p14:creationId xmlns:p14="http://schemas.microsoft.com/office/powerpoint/2010/main" val="282560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F25758-652C-401D-BFD9-4A058459609C}"/>
              </a:ext>
            </a:extLst>
          </p:cNvPr>
          <p:cNvSpPr txBox="1"/>
          <p:nvPr/>
        </p:nvSpPr>
        <p:spPr>
          <a:xfrm>
            <a:off x="523874" y="527050"/>
            <a:ext cx="5310189" cy="5689601"/>
          </a:xfrm>
          <a:prstGeom prst="rect">
            <a:avLst/>
          </a:prstGeom>
        </p:spPr>
        <p:txBody>
          <a:bodyPr vert="horz" lIns="91440" tIns="45720" rIns="91440" bIns="45720" rtlCol="0">
            <a:normAutofit fontScale="77500" lnSpcReduction="20000"/>
          </a:bodyPr>
          <a:lstStyle/>
          <a:p>
            <a:pPr marL="0" marR="0" lvl="0" indent="0" algn="l" defTabSz="914400" rtl="0" eaLnBrk="1" fontAlgn="auto" latinLnBrk="0" hangingPunct="1">
              <a:lnSpc>
                <a:spcPct val="120000"/>
              </a:lnSpc>
              <a:spcBef>
                <a:spcPts val="0"/>
              </a:spcBef>
              <a:spcAft>
                <a:spcPts val="600"/>
              </a:spcAft>
              <a:buClrTx/>
              <a:buSzPct val="125000"/>
              <a:buFontTx/>
              <a:buNone/>
              <a:tabLst/>
              <a:defRPr/>
            </a:pPr>
            <a:r>
              <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4100" b="1" i="0" u="none" strike="noStrike" kern="1200" cap="none" spc="0" normalizeH="0" baseline="0" noProof="0" dirty="0">
                <a:ln>
                  <a:noFill/>
                </a:ln>
                <a:solidFill>
                  <a:srgbClr val="FFFF00"/>
                </a:solidFill>
                <a:effectLst/>
                <a:uLnTx/>
                <a:uFillTx/>
                <a:latin typeface="Corbel" panose="020B0503020204020204"/>
                <a:ea typeface="+mn-ea"/>
                <a:cs typeface="+mn-cs"/>
              </a:rPr>
              <a:t>DISULFIRAM</a:t>
            </a:r>
          </a:p>
          <a:p>
            <a:pPr marL="45720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endPar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45720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r>
              <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rPr>
              <a:t>Limited evidence for efficacy (poor compliance)</a:t>
            </a:r>
          </a:p>
          <a:p>
            <a:pPr marL="45720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endPar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45720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r>
              <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rPr>
              <a:t>Establish plan for directly observed therapy (family member or App)</a:t>
            </a:r>
          </a:p>
          <a:p>
            <a:pPr marL="45720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endPar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45720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r>
              <a:rPr kumimoji="0" lang="en-US" sz="3800" b="1" i="0" u="none" strike="noStrike" kern="1200" cap="none" spc="0" normalizeH="0" baseline="0" noProof="0" dirty="0">
                <a:ln>
                  <a:noFill/>
                </a:ln>
                <a:solidFill>
                  <a:prstClr val="white"/>
                </a:solidFill>
                <a:effectLst/>
                <a:uLnTx/>
                <a:uFillTx/>
                <a:latin typeface="Corbel" panose="020B0503020204020204"/>
                <a:ea typeface="+mn-ea"/>
                <a:cs typeface="+mn-cs"/>
              </a:rPr>
              <a:t>Monitor for signs of return to use </a:t>
            </a:r>
          </a:p>
          <a:p>
            <a:pPr marL="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228600" algn="l" defTabSz="914400" rtl="0" eaLnBrk="1" fontAlgn="auto" latinLnBrk="0" hangingPunct="1">
              <a:lnSpc>
                <a:spcPct val="120000"/>
              </a:lnSpc>
              <a:spcBef>
                <a:spcPts val="0"/>
              </a:spcBef>
              <a:spcAft>
                <a:spcPts val="600"/>
              </a:spcAft>
              <a:buClrTx/>
              <a:buSzPct val="125000"/>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1C7DBE99-B486-457C-A404-B4A096E721A9}"/>
              </a:ext>
            </a:extLst>
          </p:cNvPr>
          <p:cNvPicPr>
            <a:picLocks noChangeAspect="1"/>
          </p:cNvPicPr>
          <p:nvPr/>
        </p:nvPicPr>
        <p:blipFill>
          <a:blip r:embed="rId2"/>
          <a:stretch>
            <a:fillRect/>
          </a:stretch>
        </p:blipFill>
        <p:spPr>
          <a:xfrm>
            <a:off x="6096000" y="1881947"/>
            <a:ext cx="5456279" cy="306915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08462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1AEA98-84E6-41BD-88D1-BEBCEA0AECC2}"/>
              </a:ext>
            </a:extLst>
          </p:cNvPr>
          <p:cNvSpPr txBox="1"/>
          <p:nvPr/>
        </p:nvSpPr>
        <p:spPr>
          <a:xfrm>
            <a:off x="438151" y="114300"/>
            <a:ext cx="11534774" cy="71711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a:ea typeface="+mn-ea"/>
                <a:cs typeface="+mn-cs"/>
              </a:rPr>
              <a:t>Off-Label MAT for AUD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Corbel" panose="020B0503020204020204"/>
                <a:ea typeface="+mn-ea"/>
                <a:cs typeface="+mn-cs"/>
              </a:rPr>
              <a:t>Topiramate</a:t>
            </a:r>
            <a:r>
              <a:rPr kumimoji="0" lang="en-US" sz="2800" b="1" i="0" u="sng"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GABA mediated neuronal inhibition, start at 25 mg/d, increase by 25-50 mg weekly to 300 mg/d,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Corbel" panose="020B0503020204020204"/>
                <a:ea typeface="+mn-ea"/>
                <a:cs typeface="+mn-cs"/>
              </a:rPr>
              <a:t>Gabapentin</a:t>
            </a:r>
            <a:r>
              <a:rPr kumimoji="0" lang="en-US" sz="2800" b="1" i="0" u="sng"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balances GABA/glutamate dysregulation, 600 mg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rPr>
              <a:t>tid</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also for withdrawal management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orbel" panose="020B0503020204020204"/>
            </a:endParaRPr>
          </a:p>
          <a:p>
            <a:pPr defTabSz="457200">
              <a:defRPr/>
            </a:pPr>
            <a:r>
              <a:rPr kumimoji="0" lang="en-US" sz="2800" b="1" i="0" u="sng" strike="noStrike" kern="1200" cap="none" spc="0" normalizeH="0" baseline="0" noProof="0" dirty="0">
                <a:ln>
                  <a:noFill/>
                </a:ln>
                <a:solidFill>
                  <a:srgbClr val="FFFF00"/>
                </a:solidFill>
                <a:effectLst/>
                <a:uLnTx/>
                <a:uFillTx/>
                <a:latin typeface="Corbel" panose="020B0503020204020204"/>
                <a:ea typeface="+mn-ea"/>
                <a:cs typeface="+mn-cs"/>
              </a:rPr>
              <a:t>Baclofen: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GABA receptor antagonist, 5mg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rPr>
              <a:t>tid</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titrate to 20 mg </a:t>
            </a:r>
            <a:r>
              <a:rPr kumimoji="0" lang="en-US" sz="2800" b="0" i="0" u="none" strike="noStrike" kern="1200" cap="none" spc="0" normalizeH="0" baseline="0" noProof="0" dirty="0" err="1">
                <a:ln>
                  <a:noFill/>
                </a:ln>
                <a:solidFill>
                  <a:prstClr val="white"/>
                </a:solidFill>
                <a:effectLst/>
                <a:uLnTx/>
                <a:uFillTx/>
                <a:latin typeface="Corbel" panose="020B0503020204020204"/>
                <a:ea typeface="+mn-ea"/>
                <a:cs typeface="+mn-cs"/>
              </a:rPr>
              <a:t>tid</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preferred in cirrhosis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Corbel" panose="020B0503020204020204"/>
                <a:ea typeface="+mn-ea"/>
                <a:cs typeface="+mn-cs"/>
              </a:rPr>
              <a:t>Ondansetron: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serotonin receptor type 3 antagonist, 0.2 mg bid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Corbel" panose="020B0503020204020204"/>
                <a:ea typeface="+mn-ea"/>
                <a:cs typeface="+mn-cs"/>
              </a:rPr>
              <a:t>Suvorexant: </a:t>
            </a:r>
            <a:r>
              <a:rPr kumimoji="0" lang="en-US" sz="2800" b="0" i="0" u="none" strike="noStrike" kern="1200" cap="none" spc="0" normalizeH="0" baseline="0" noProof="0" dirty="0">
                <a:ln>
                  <a:noFill/>
                </a:ln>
                <a:solidFill>
                  <a:prstClr val="white"/>
                </a:solidFill>
                <a:effectLst/>
                <a:uLnTx/>
                <a:uFillTx/>
                <a:latin typeface="BlinkMacSystemFont"/>
                <a:ea typeface="+mn-ea"/>
                <a:cs typeface="+mn-cs"/>
              </a:rPr>
              <a:t>dual orexin receptor antagonist, for co-morbid AUD and insomnia</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461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F209A6-CBA3-02B7-F238-072CE011E481}"/>
              </a:ext>
            </a:extLst>
          </p:cNvPr>
          <p:cNvPicPr>
            <a:picLocks noChangeAspect="1"/>
          </p:cNvPicPr>
          <p:nvPr/>
        </p:nvPicPr>
        <p:blipFill rotWithShape="1">
          <a:blip r:embed="rId3"/>
          <a:srcRect b="443"/>
          <a:stretch/>
        </p:blipFill>
        <p:spPr>
          <a:xfrm>
            <a:off x="20" y="10"/>
            <a:ext cx="12191980" cy="6857990"/>
          </a:xfrm>
          <a:prstGeom prst="rect">
            <a:avLst/>
          </a:prstGeom>
        </p:spPr>
      </p:pic>
    </p:spTree>
    <p:extLst>
      <p:ext uri="{BB962C8B-B14F-4D97-AF65-F5344CB8AC3E}">
        <p14:creationId xmlns:p14="http://schemas.microsoft.com/office/powerpoint/2010/main" val="3808866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CE1F3-44BA-0AEA-1B25-6A87B96B4944}"/>
              </a:ext>
            </a:extLst>
          </p:cNvPr>
          <p:cNvPicPr>
            <a:picLocks noChangeAspect="1"/>
          </p:cNvPicPr>
          <p:nvPr/>
        </p:nvPicPr>
        <p:blipFill>
          <a:blip r:embed="rId2"/>
          <a:stretch>
            <a:fillRect/>
          </a:stretch>
        </p:blipFill>
        <p:spPr>
          <a:xfrm>
            <a:off x="1000125" y="28575"/>
            <a:ext cx="10191750" cy="6800850"/>
          </a:xfrm>
          <a:prstGeom prst="rect">
            <a:avLst/>
          </a:prstGeom>
        </p:spPr>
      </p:pic>
    </p:spTree>
    <p:extLst>
      <p:ext uri="{BB962C8B-B14F-4D97-AF65-F5344CB8AC3E}">
        <p14:creationId xmlns:p14="http://schemas.microsoft.com/office/powerpoint/2010/main" val="4263317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7D11E-4EAE-FAA3-D256-D4E9F14B9CB7}"/>
              </a:ext>
            </a:extLst>
          </p:cNvPr>
          <p:cNvPicPr>
            <a:picLocks noChangeAspect="1"/>
          </p:cNvPicPr>
          <p:nvPr/>
        </p:nvPicPr>
        <p:blipFill>
          <a:blip r:embed="rId2"/>
          <a:stretch>
            <a:fillRect/>
          </a:stretch>
        </p:blipFill>
        <p:spPr>
          <a:xfrm>
            <a:off x="0" y="139630"/>
            <a:ext cx="12192000" cy="6578740"/>
          </a:xfrm>
          <a:prstGeom prst="rect">
            <a:avLst/>
          </a:prstGeom>
        </p:spPr>
      </p:pic>
      <p:sp>
        <p:nvSpPr>
          <p:cNvPr id="5" name="TextBox 4">
            <a:extLst>
              <a:ext uri="{FF2B5EF4-FFF2-40B4-BE49-F238E27FC236}">
                <a16:creationId xmlns:a16="http://schemas.microsoft.com/office/drawing/2014/main" id="{344267CE-37E5-FD39-94EB-48D7091CC1C2}"/>
              </a:ext>
            </a:extLst>
          </p:cNvPr>
          <p:cNvSpPr txBox="1"/>
          <p:nvPr/>
        </p:nvSpPr>
        <p:spPr>
          <a:xfrm>
            <a:off x="9231198" y="6231117"/>
            <a:ext cx="2960802" cy="276999"/>
          </a:xfrm>
          <a:prstGeom prst="rect">
            <a:avLst/>
          </a:prstGeom>
          <a:noFill/>
        </p:spPr>
        <p:txBody>
          <a:bodyPr wrap="square">
            <a:spAutoFit/>
          </a:bodyPr>
          <a:lstStyle/>
          <a:p>
            <a:r>
              <a:rPr lang="en-US" sz="1200" dirty="0">
                <a:solidFill>
                  <a:schemeClr val="bg1"/>
                </a:solidFill>
              </a:rPr>
              <a:t>https://pubmed.ncbi.nlm.nih.gov/35594048/</a:t>
            </a:r>
          </a:p>
        </p:txBody>
      </p:sp>
    </p:spTree>
    <p:extLst>
      <p:ext uri="{BB962C8B-B14F-4D97-AF65-F5344CB8AC3E}">
        <p14:creationId xmlns:p14="http://schemas.microsoft.com/office/powerpoint/2010/main" val="74804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BA103-2FB1-7B2D-42B0-AAB5FD1ED2FF}"/>
              </a:ext>
            </a:extLst>
          </p:cNvPr>
          <p:cNvPicPr>
            <a:picLocks noChangeAspect="1"/>
          </p:cNvPicPr>
          <p:nvPr/>
        </p:nvPicPr>
        <p:blipFill>
          <a:blip r:embed="rId2"/>
          <a:stretch>
            <a:fillRect/>
          </a:stretch>
        </p:blipFill>
        <p:spPr>
          <a:xfrm>
            <a:off x="0" y="1008529"/>
            <a:ext cx="12192000" cy="4840941"/>
          </a:xfrm>
          <a:prstGeom prst="rect">
            <a:avLst/>
          </a:prstGeom>
        </p:spPr>
      </p:pic>
    </p:spTree>
    <p:extLst>
      <p:ext uri="{BB962C8B-B14F-4D97-AF65-F5344CB8AC3E}">
        <p14:creationId xmlns:p14="http://schemas.microsoft.com/office/powerpoint/2010/main" val="3067034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8F43DE-E5A1-E278-957F-7EBED2012C27}"/>
              </a:ext>
            </a:extLst>
          </p:cNvPr>
          <p:cNvSpPr txBox="1"/>
          <p:nvPr/>
        </p:nvSpPr>
        <p:spPr>
          <a:xfrm>
            <a:off x="1896359" y="2846398"/>
            <a:ext cx="8399282" cy="923330"/>
          </a:xfrm>
          <a:prstGeom prst="rect">
            <a:avLst/>
          </a:prstGeom>
          <a:noFill/>
        </p:spPr>
        <p:txBody>
          <a:bodyPr wrap="square" rtlCol="0">
            <a:spAutoFit/>
          </a:bodyPr>
          <a:lstStyle/>
          <a:p>
            <a:pPr algn="ctr"/>
            <a:r>
              <a:rPr lang="en-US" sz="5400" b="1" dirty="0"/>
              <a:t>Stimulant Use Disorder</a:t>
            </a:r>
          </a:p>
        </p:txBody>
      </p:sp>
    </p:spTree>
    <p:extLst>
      <p:ext uri="{BB962C8B-B14F-4D97-AF65-F5344CB8AC3E}">
        <p14:creationId xmlns:p14="http://schemas.microsoft.com/office/powerpoint/2010/main" val="3006738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6B650D-B7B0-4990-9054-E169945D1317}"/>
              </a:ext>
            </a:extLst>
          </p:cNvPr>
          <p:cNvPicPr>
            <a:picLocks noChangeAspect="1"/>
          </p:cNvPicPr>
          <p:nvPr/>
        </p:nvPicPr>
        <p:blipFill>
          <a:blip r:embed="rId2"/>
          <a:stretch>
            <a:fillRect/>
          </a:stretch>
        </p:blipFill>
        <p:spPr>
          <a:xfrm>
            <a:off x="0" y="0"/>
            <a:ext cx="8633732" cy="6858000"/>
          </a:xfrm>
          <a:prstGeom prst="rect">
            <a:avLst/>
          </a:prstGeom>
        </p:spPr>
      </p:pic>
      <p:sp>
        <p:nvSpPr>
          <p:cNvPr id="3" name="TextBox 2">
            <a:extLst>
              <a:ext uri="{FF2B5EF4-FFF2-40B4-BE49-F238E27FC236}">
                <a16:creationId xmlns:a16="http://schemas.microsoft.com/office/drawing/2014/main" id="{CD6BD386-58BB-4AEF-8F13-A6C5BCF4283C}"/>
              </a:ext>
            </a:extLst>
          </p:cNvPr>
          <p:cNvSpPr txBox="1"/>
          <p:nvPr/>
        </p:nvSpPr>
        <p:spPr>
          <a:xfrm>
            <a:off x="8633732" y="1314450"/>
            <a:ext cx="3558267" cy="3539430"/>
          </a:xfrm>
          <a:prstGeom prst="rect">
            <a:avLst/>
          </a:prstGeom>
          <a:noFill/>
        </p:spPr>
        <p:txBody>
          <a:bodyPr wrap="square" rtlCol="0">
            <a:spAutoFit/>
          </a:bodyPr>
          <a:lstStyle/>
          <a:p>
            <a:r>
              <a:rPr lang="en-US" sz="2800" b="1" dirty="0"/>
              <a:t>Alaskan Natives and American Indians have experienced the greatest </a:t>
            </a:r>
          </a:p>
          <a:p>
            <a:r>
              <a:rPr lang="en-US" sz="2800" b="1" dirty="0"/>
              <a:t>increase in Methamphetamine overdoses </a:t>
            </a:r>
          </a:p>
        </p:txBody>
      </p:sp>
    </p:spTree>
    <p:extLst>
      <p:ext uri="{BB962C8B-B14F-4D97-AF65-F5344CB8AC3E}">
        <p14:creationId xmlns:p14="http://schemas.microsoft.com/office/powerpoint/2010/main" val="174900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3EB60-8D1B-F405-8E0A-F13E57F5BF36}"/>
              </a:ext>
            </a:extLst>
          </p:cNvPr>
          <p:cNvPicPr>
            <a:picLocks noChangeAspect="1"/>
          </p:cNvPicPr>
          <p:nvPr/>
        </p:nvPicPr>
        <p:blipFill>
          <a:blip r:embed="rId3"/>
          <a:stretch>
            <a:fillRect/>
          </a:stretch>
        </p:blipFill>
        <p:spPr>
          <a:xfrm>
            <a:off x="643468" y="1601060"/>
            <a:ext cx="6833412" cy="3655876"/>
          </a:xfrm>
          <a:prstGeom prst="rect">
            <a:avLst/>
          </a:prstGeom>
        </p:spPr>
      </p:pic>
      <p:sp>
        <p:nvSpPr>
          <p:cNvPr id="4" name="TextBox 3">
            <a:extLst>
              <a:ext uri="{FF2B5EF4-FFF2-40B4-BE49-F238E27FC236}">
                <a16:creationId xmlns:a16="http://schemas.microsoft.com/office/drawing/2014/main" id="{D8753A7B-70A5-A829-4102-17028DFBB889}"/>
              </a:ext>
            </a:extLst>
          </p:cNvPr>
          <p:cNvSpPr txBox="1"/>
          <p:nvPr/>
        </p:nvSpPr>
        <p:spPr>
          <a:xfrm>
            <a:off x="7941734" y="152400"/>
            <a:ext cx="4236882" cy="6705597"/>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endParaRPr lang="en-US" sz="3200" b="1" dirty="0">
              <a:gradFill>
                <a:gsLst>
                  <a:gs pos="34000">
                    <a:schemeClr val="tx1">
                      <a:lumMod val="93000"/>
                    </a:schemeClr>
                  </a:gs>
                  <a:gs pos="0">
                    <a:schemeClr val="bg1">
                      <a:lumMod val="25000"/>
                      <a:lumOff val="75000"/>
                    </a:schemeClr>
                  </a:gs>
                  <a:gs pos="100000">
                    <a:schemeClr val="tx1"/>
                  </a:gs>
                </a:gsLst>
                <a:lin ang="4800000" scaled="0"/>
              </a:gradFill>
            </a:endParaRPr>
          </a:p>
          <a:p>
            <a:pPr indent="-228600" algn="ctr">
              <a:lnSpc>
                <a:spcPct val="90000"/>
              </a:lnSpc>
              <a:spcAft>
                <a:spcPts val="600"/>
              </a:spcAft>
              <a:buFont typeface="Arial" panose="020B0604020202020204" pitchFamily="34" charset="0"/>
              <a:buChar char="•"/>
            </a:pPr>
            <a:r>
              <a:rPr lang="en-US" sz="3200" b="1" dirty="0">
                <a:gradFill>
                  <a:gsLst>
                    <a:gs pos="34000">
                      <a:schemeClr val="tx1">
                        <a:lumMod val="93000"/>
                      </a:schemeClr>
                    </a:gs>
                    <a:gs pos="0">
                      <a:schemeClr val="bg1">
                        <a:lumMod val="25000"/>
                        <a:lumOff val="75000"/>
                      </a:schemeClr>
                    </a:gs>
                    <a:gs pos="100000">
                      <a:schemeClr val="tx1"/>
                    </a:gs>
                  </a:gsLst>
                  <a:lin ang="4800000" scaled="0"/>
                </a:gradFill>
              </a:rPr>
              <a:t>Alaskan Natives </a:t>
            </a:r>
          </a:p>
          <a:p>
            <a:pPr algn="ctr">
              <a:lnSpc>
                <a:spcPct val="90000"/>
              </a:lnSpc>
              <a:spcAft>
                <a:spcPts val="600"/>
              </a:spcAft>
            </a:pPr>
            <a:r>
              <a:rPr lang="en-US" sz="3200" b="1" dirty="0">
                <a:gradFill>
                  <a:gsLst>
                    <a:gs pos="34000">
                      <a:schemeClr val="tx1">
                        <a:lumMod val="93000"/>
                      </a:schemeClr>
                    </a:gs>
                    <a:gs pos="0">
                      <a:schemeClr val="bg1">
                        <a:lumMod val="25000"/>
                        <a:lumOff val="75000"/>
                      </a:schemeClr>
                    </a:gs>
                    <a:gs pos="100000">
                      <a:schemeClr val="tx1"/>
                    </a:gs>
                  </a:gsLst>
                  <a:lin ang="4800000" scaled="0"/>
                </a:gradFill>
              </a:rPr>
              <a:t>OD rate 77/110K</a:t>
            </a:r>
          </a:p>
          <a:p>
            <a:pPr algn="ctr">
              <a:lnSpc>
                <a:spcPct val="90000"/>
              </a:lnSpc>
              <a:spcAft>
                <a:spcPts val="600"/>
              </a:spcAft>
            </a:pPr>
            <a:endParaRPr lang="en-US" sz="3200" b="1" dirty="0">
              <a:gradFill>
                <a:gsLst>
                  <a:gs pos="34000">
                    <a:schemeClr val="tx1">
                      <a:lumMod val="93000"/>
                    </a:schemeClr>
                  </a:gs>
                  <a:gs pos="0">
                    <a:schemeClr val="bg1">
                      <a:lumMod val="25000"/>
                      <a:lumOff val="75000"/>
                    </a:schemeClr>
                  </a:gs>
                  <a:gs pos="100000">
                    <a:schemeClr val="tx1"/>
                  </a:gs>
                </a:gsLst>
                <a:lin ang="4800000" scaled="0"/>
              </a:gradFill>
            </a:endParaRPr>
          </a:p>
          <a:p>
            <a:pPr indent="-228600" algn="ctr">
              <a:lnSpc>
                <a:spcPct val="90000"/>
              </a:lnSpc>
              <a:spcAft>
                <a:spcPts val="600"/>
              </a:spcAft>
              <a:buFont typeface="Arial" panose="020B0604020202020204" pitchFamily="34" charset="0"/>
              <a:buChar char="•"/>
            </a:pPr>
            <a:r>
              <a:rPr lang="en-US" sz="3200" b="1" dirty="0">
                <a:gradFill>
                  <a:gsLst>
                    <a:gs pos="34000">
                      <a:schemeClr val="tx1">
                        <a:lumMod val="93000"/>
                      </a:schemeClr>
                    </a:gs>
                    <a:gs pos="0">
                      <a:schemeClr val="bg1">
                        <a:lumMod val="25000"/>
                        <a:lumOff val="75000"/>
                      </a:schemeClr>
                    </a:gs>
                    <a:gs pos="100000">
                      <a:schemeClr val="tx1"/>
                    </a:gs>
                  </a:gsLst>
                  <a:lin ang="4800000" scaled="0"/>
                </a:gradFill>
              </a:rPr>
              <a:t>White </a:t>
            </a:r>
          </a:p>
          <a:p>
            <a:pPr algn="ctr">
              <a:lnSpc>
                <a:spcPct val="90000"/>
              </a:lnSpc>
              <a:spcAft>
                <a:spcPts val="600"/>
              </a:spcAft>
            </a:pPr>
            <a:r>
              <a:rPr lang="en-US" sz="3200" b="1" dirty="0">
                <a:gradFill>
                  <a:gsLst>
                    <a:gs pos="34000">
                      <a:schemeClr val="tx1">
                        <a:lumMod val="93000"/>
                      </a:schemeClr>
                    </a:gs>
                    <a:gs pos="0">
                      <a:schemeClr val="bg1">
                        <a:lumMod val="25000"/>
                        <a:lumOff val="75000"/>
                      </a:schemeClr>
                    </a:gs>
                    <a:gs pos="100000">
                      <a:schemeClr val="tx1"/>
                    </a:gs>
                  </a:gsLst>
                  <a:lin ang="4800000" scaled="0"/>
                </a:gradFill>
              </a:rPr>
              <a:t>OD rate 28/100K</a:t>
            </a:r>
          </a:p>
          <a:p>
            <a:pPr algn="ctr">
              <a:lnSpc>
                <a:spcPct val="90000"/>
              </a:lnSpc>
              <a:spcAft>
                <a:spcPts val="600"/>
              </a:spcAft>
            </a:pPr>
            <a:endParaRPr lang="en-US" sz="3200" b="1" dirty="0">
              <a:gradFill>
                <a:gsLst>
                  <a:gs pos="34000">
                    <a:schemeClr val="tx1">
                      <a:lumMod val="93000"/>
                    </a:schemeClr>
                  </a:gs>
                  <a:gs pos="0">
                    <a:schemeClr val="bg1">
                      <a:lumMod val="25000"/>
                      <a:lumOff val="75000"/>
                    </a:schemeClr>
                  </a:gs>
                  <a:gs pos="100000">
                    <a:schemeClr val="tx1"/>
                  </a:gs>
                </a:gsLst>
                <a:lin ang="4800000" scaled="0"/>
              </a:gradFill>
            </a:endParaRPr>
          </a:p>
          <a:p>
            <a:pPr indent="-228600" algn="ctr">
              <a:lnSpc>
                <a:spcPct val="90000"/>
              </a:lnSpc>
              <a:spcAft>
                <a:spcPts val="600"/>
              </a:spcAft>
              <a:buFont typeface="Arial" panose="020B0604020202020204" pitchFamily="34" charset="0"/>
              <a:buChar char="•"/>
            </a:pPr>
            <a:r>
              <a:rPr lang="en-US" sz="3200" b="1" dirty="0">
                <a:gradFill>
                  <a:gsLst>
                    <a:gs pos="34000">
                      <a:schemeClr val="tx1">
                        <a:lumMod val="93000"/>
                      </a:schemeClr>
                    </a:gs>
                    <a:gs pos="0">
                      <a:schemeClr val="bg1">
                        <a:lumMod val="25000"/>
                        <a:lumOff val="75000"/>
                      </a:schemeClr>
                    </a:gs>
                    <a:gs pos="100000">
                      <a:schemeClr val="tx1"/>
                    </a:gs>
                  </a:gsLst>
                  <a:lin ang="4800000" scaled="0"/>
                </a:gradFill>
              </a:rPr>
              <a:t>Meth OD up 150%</a:t>
            </a:r>
          </a:p>
          <a:p>
            <a:pPr algn="ctr">
              <a:lnSpc>
                <a:spcPct val="90000"/>
              </a:lnSpc>
              <a:spcAft>
                <a:spcPts val="600"/>
              </a:spcAft>
            </a:pPr>
            <a:endParaRPr lang="en-US" sz="3200" b="1" dirty="0">
              <a:gradFill>
                <a:gsLst>
                  <a:gs pos="34000">
                    <a:schemeClr val="tx1">
                      <a:lumMod val="93000"/>
                    </a:schemeClr>
                  </a:gs>
                  <a:gs pos="0">
                    <a:schemeClr val="bg1">
                      <a:lumMod val="25000"/>
                      <a:lumOff val="75000"/>
                    </a:schemeClr>
                  </a:gs>
                  <a:gs pos="100000">
                    <a:schemeClr val="tx1"/>
                  </a:gs>
                </a:gsLst>
                <a:lin ang="4800000" scaled="0"/>
              </a:gradFill>
            </a:endParaRPr>
          </a:p>
          <a:p>
            <a:pPr indent="-228600" algn="ctr">
              <a:lnSpc>
                <a:spcPct val="90000"/>
              </a:lnSpc>
              <a:spcAft>
                <a:spcPts val="600"/>
              </a:spcAft>
              <a:buFont typeface="Arial" panose="020B0604020202020204" pitchFamily="34" charset="0"/>
              <a:buChar char="•"/>
            </a:pPr>
            <a:r>
              <a:rPr lang="en-US" sz="3000" b="1" dirty="0">
                <a:gradFill>
                  <a:gsLst>
                    <a:gs pos="34000">
                      <a:schemeClr val="tx1">
                        <a:lumMod val="93000"/>
                      </a:schemeClr>
                    </a:gs>
                    <a:gs pos="0">
                      <a:schemeClr val="bg1">
                        <a:lumMod val="25000"/>
                        <a:lumOff val="75000"/>
                      </a:schemeClr>
                    </a:gs>
                    <a:gs pos="100000">
                      <a:schemeClr val="tx1"/>
                    </a:gs>
                  </a:gsLst>
                  <a:lin ang="4800000" scaled="0"/>
                </a:gradFill>
              </a:rPr>
              <a:t>Fentanyl OD up 150%</a:t>
            </a:r>
          </a:p>
        </p:txBody>
      </p:sp>
      <p:sp>
        <p:nvSpPr>
          <p:cNvPr id="5" name="TextBox 4">
            <a:extLst>
              <a:ext uri="{FF2B5EF4-FFF2-40B4-BE49-F238E27FC236}">
                <a16:creationId xmlns:a16="http://schemas.microsoft.com/office/drawing/2014/main" id="{55558A64-BE2E-3072-1F5F-8D323FEBD99C}"/>
              </a:ext>
            </a:extLst>
          </p:cNvPr>
          <p:cNvSpPr txBox="1"/>
          <p:nvPr/>
        </p:nvSpPr>
        <p:spPr>
          <a:xfrm>
            <a:off x="423333" y="389467"/>
            <a:ext cx="7366000" cy="1077218"/>
          </a:xfrm>
          <a:prstGeom prst="rect">
            <a:avLst/>
          </a:prstGeom>
          <a:noFill/>
        </p:spPr>
        <p:txBody>
          <a:bodyPr wrap="square" rtlCol="0">
            <a:spAutoFit/>
          </a:bodyPr>
          <a:lstStyle/>
          <a:p>
            <a:pPr algn="ctr"/>
            <a:r>
              <a:rPr lang="en-US" sz="3200" b="1" dirty="0"/>
              <a:t>Overdose deaths in Alaska rose by 75% in 2021, highest increase nationwide</a:t>
            </a:r>
          </a:p>
        </p:txBody>
      </p:sp>
      <p:sp>
        <p:nvSpPr>
          <p:cNvPr id="10" name="TextBox 9">
            <a:extLst>
              <a:ext uri="{FF2B5EF4-FFF2-40B4-BE49-F238E27FC236}">
                <a16:creationId xmlns:a16="http://schemas.microsoft.com/office/drawing/2014/main" id="{C34566C7-8A50-85C9-B19A-827EEF0CDF7F}"/>
              </a:ext>
            </a:extLst>
          </p:cNvPr>
          <p:cNvSpPr txBox="1"/>
          <p:nvPr/>
        </p:nvSpPr>
        <p:spPr>
          <a:xfrm>
            <a:off x="904206" y="6509686"/>
            <a:ext cx="7520734" cy="276999"/>
          </a:xfrm>
          <a:prstGeom prst="rect">
            <a:avLst/>
          </a:prstGeom>
          <a:noFill/>
        </p:spPr>
        <p:txBody>
          <a:bodyPr wrap="square">
            <a:spAutoFit/>
          </a:bodyPr>
          <a:lstStyle/>
          <a:p>
            <a:r>
              <a:rPr lang="en-US" sz="1200" dirty="0"/>
              <a:t>https://health.alaska.gov/dph/VitalStats/Documents/PDFs/DrugOverdoseMortalityUpdate_2021.pdf</a:t>
            </a:r>
          </a:p>
        </p:txBody>
      </p:sp>
      <p:sp>
        <p:nvSpPr>
          <p:cNvPr id="8" name="Arrow: Up 7">
            <a:extLst>
              <a:ext uri="{FF2B5EF4-FFF2-40B4-BE49-F238E27FC236}">
                <a16:creationId xmlns:a16="http://schemas.microsoft.com/office/drawing/2014/main" id="{C9ECE975-79ED-70AD-BEEB-0E06ACB14766}"/>
              </a:ext>
            </a:extLst>
          </p:cNvPr>
          <p:cNvSpPr/>
          <p:nvPr/>
        </p:nvSpPr>
        <p:spPr>
          <a:xfrm>
            <a:off x="6762097" y="4902107"/>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894750"/>
      </p:ext>
    </p:extLst>
  </p:cSld>
  <p:clrMapOvr>
    <a:masterClrMapping/>
  </p:clrMapOvr>
  <mc:AlternateContent xmlns:mc="http://schemas.openxmlformats.org/markup-compatibility/2006" xmlns:p14="http://schemas.microsoft.com/office/powerpoint/2010/main">
    <mc:Choice Requires="p14">
      <p:transition spd="slow" p14:dur="2000" advTm="29824"/>
    </mc:Choice>
    <mc:Fallback xmlns="">
      <p:transition spd="slow" advTm="2982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9798F6-8CC8-1E52-9C1B-9A0E05C62F01}"/>
              </a:ext>
            </a:extLst>
          </p:cNvPr>
          <p:cNvSpPr txBox="1"/>
          <p:nvPr/>
        </p:nvSpPr>
        <p:spPr>
          <a:xfrm>
            <a:off x="469490" y="678426"/>
            <a:ext cx="11253020" cy="584775"/>
          </a:xfrm>
          <a:prstGeom prst="rect">
            <a:avLst/>
          </a:prstGeom>
          <a:noFill/>
        </p:spPr>
        <p:txBody>
          <a:bodyPr wrap="square" rtlCol="0">
            <a:spAutoFit/>
          </a:bodyPr>
          <a:lstStyle/>
          <a:p>
            <a:r>
              <a:rPr lang="en-US" sz="3200" b="1" dirty="0">
                <a:solidFill>
                  <a:schemeClr val="accent5"/>
                </a:solidFill>
              </a:rPr>
              <a:t>Use of stimulants with opioids has been increasing nationwide</a:t>
            </a:r>
          </a:p>
        </p:txBody>
      </p:sp>
      <p:sp>
        <p:nvSpPr>
          <p:cNvPr id="5" name="TextBox 4">
            <a:extLst>
              <a:ext uri="{FF2B5EF4-FFF2-40B4-BE49-F238E27FC236}">
                <a16:creationId xmlns:a16="http://schemas.microsoft.com/office/drawing/2014/main" id="{5BD145A5-F3D8-8575-FD8B-DB0D4F72032A}"/>
              </a:ext>
            </a:extLst>
          </p:cNvPr>
          <p:cNvSpPr txBox="1"/>
          <p:nvPr/>
        </p:nvSpPr>
        <p:spPr>
          <a:xfrm>
            <a:off x="2302933" y="1594183"/>
            <a:ext cx="7586133" cy="4493538"/>
          </a:xfrm>
          <a:prstGeom prst="rect">
            <a:avLst/>
          </a:prstGeom>
          <a:noFill/>
        </p:spPr>
        <p:txBody>
          <a:bodyPr wrap="square">
            <a:spAutoFit/>
          </a:bodyPr>
          <a:lstStyle/>
          <a:p>
            <a:pPr algn="ctr"/>
            <a:r>
              <a:rPr lang="en-US" sz="4400" dirty="0"/>
              <a:t>Past month methamphetamine use by people who use heroin </a:t>
            </a:r>
          </a:p>
          <a:p>
            <a:pPr algn="ctr"/>
            <a:endParaRPr lang="en-US" sz="4800" dirty="0"/>
          </a:p>
          <a:p>
            <a:pPr algn="ctr"/>
            <a:r>
              <a:rPr lang="en-US" sz="5400" b="1" dirty="0"/>
              <a:t>9.0% to 44.0%  </a:t>
            </a:r>
          </a:p>
          <a:p>
            <a:pPr algn="ctr"/>
            <a:endParaRPr lang="en-US" sz="4800" dirty="0"/>
          </a:p>
          <a:p>
            <a:pPr algn="ctr"/>
            <a:r>
              <a:rPr lang="en-US" sz="4800" dirty="0"/>
              <a:t>from 2015-2019</a:t>
            </a:r>
          </a:p>
        </p:txBody>
      </p:sp>
      <p:sp>
        <p:nvSpPr>
          <p:cNvPr id="7" name="TextBox 6">
            <a:extLst>
              <a:ext uri="{FF2B5EF4-FFF2-40B4-BE49-F238E27FC236}">
                <a16:creationId xmlns:a16="http://schemas.microsoft.com/office/drawing/2014/main" id="{547074DB-D28E-38BD-4898-AB9CFA926C6F}"/>
              </a:ext>
            </a:extLst>
          </p:cNvPr>
          <p:cNvSpPr txBox="1"/>
          <p:nvPr/>
        </p:nvSpPr>
        <p:spPr>
          <a:xfrm>
            <a:off x="469490" y="6418703"/>
            <a:ext cx="11430000" cy="307777"/>
          </a:xfrm>
          <a:prstGeom prst="rect">
            <a:avLst/>
          </a:prstGeom>
          <a:noFill/>
        </p:spPr>
        <p:txBody>
          <a:bodyPr wrap="square">
            <a:spAutoFit/>
          </a:bodyPr>
          <a:lstStyle/>
          <a:p>
            <a:r>
              <a:rPr lang="en-US" sz="1400" b="0" i="0" dirty="0">
                <a:effectLst/>
                <a:latin typeface="Roboto" panose="02000000000000000000" pitchFamily="2" charset="0"/>
              </a:rPr>
              <a:t>Strickland </a:t>
            </a:r>
            <a:r>
              <a:rPr lang="en-US" sz="1400" dirty="0">
                <a:latin typeface="Roboto" panose="02000000000000000000" pitchFamily="2" charset="0"/>
              </a:rPr>
              <a:t> et al, </a:t>
            </a:r>
            <a:r>
              <a:rPr lang="en-US" sz="1400" b="0" i="0" dirty="0">
                <a:effectLst/>
                <a:latin typeface="Roboto" panose="02000000000000000000" pitchFamily="2" charset="0"/>
              </a:rPr>
              <a:t>The continued rise of methamphetamine use among people who use heroin in the United States. Drug Alcohol Depend. 2021 </a:t>
            </a:r>
            <a:endParaRPr lang="en-US" sz="1400" dirty="0"/>
          </a:p>
        </p:txBody>
      </p:sp>
      <p:sp>
        <p:nvSpPr>
          <p:cNvPr id="8" name="Arrow: Up 7">
            <a:extLst>
              <a:ext uri="{FF2B5EF4-FFF2-40B4-BE49-F238E27FC236}">
                <a16:creationId xmlns:a16="http://schemas.microsoft.com/office/drawing/2014/main" id="{0948CF36-2B2D-2DB7-DD52-3CDCDBAD4890}"/>
              </a:ext>
            </a:extLst>
          </p:cNvPr>
          <p:cNvSpPr/>
          <p:nvPr/>
        </p:nvSpPr>
        <p:spPr>
          <a:xfrm>
            <a:off x="3081867" y="3645385"/>
            <a:ext cx="745067" cy="122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266912"/>
      </p:ext>
    </p:extLst>
  </p:cSld>
  <p:clrMapOvr>
    <a:masterClrMapping/>
  </p:clrMapOvr>
  <mc:AlternateContent xmlns:mc="http://schemas.openxmlformats.org/markup-compatibility/2006" xmlns:p14="http://schemas.microsoft.com/office/powerpoint/2010/main">
    <mc:Choice Requires="p14">
      <p:transition spd="slow" p14:dur="2000" advTm="18910"/>
    </mc:Choice>
    <mc:Fallback xmlns="">
      <p:transition spd="slow" advTm="189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EF47ECB9-2AB1-4DC8-A8BC-36C1E56D138C}"/>
              </a:ext>
            </a:extLst>
          </p:cNvPr>
          <p:cNvPicPr>
            <a:picLocks noChangeAspect="1"/>
          </p:cNvPicPr>
          <p:nvPr/>
        </p:nvPicPr>
        <p:blipFill>
          <a:blip r:embed="rId2"/>
          <a:stretch>
            <a:fillRect/>
          </a:stretch>
        </p:blipFill>
        <p:spPr>
          <a:xfrm>
            <a:off x="498404" y="1123527"/>
            <a:ext cx="3489574" cy="4604800"/>
          </a:xfrm>
          <a:prstGeom prst="rect">
            <a:avLst/>
          </a:prstGeom>
        </p:spPr>
      </p:pic>
      <p:pic>
        <p:nvPicPr>
          <p:cNvPr id="5" name="Picture 4">
            <a:extLst>
              <a:ext uri="{FF2B5EF4-FFF2-40B4-BE49-F238E27FC236}">
                <a16:creationId xmlns:a16="http://schemas.microsoft.com/office/drawing/2014/main" id="{057446B9-6043-40F9-80B1-FD19AC2F981B}"/>
              </a:ext>
            </a:extLst>
          </p:cNvPr>
          <p:cNvPicPr>
            <a:picLocks noChangeAspect="1"/>
          </p:cNvPicPr>
          <p:nvPr/>
        </p:nvPicPr>
        <p:blipFill>
          <a:blip r:embed="rId3"/>
          <a:stretch>
            <a:fillRect/>
          </a:stretch>
        </p:blipFill>
        <p:spPr>
          <a:xfrm>
            <a:off x="4310676" y="1326612"/>
            <a:ext cx="3537345" cy="4198629"/>
          </a:xfrm>
          <a:prstGeom prst="rect">
            <a:avLst/>
          </a:prstGeom>
        </p:spPr>
      </p:pic>
      <p:pic>
        <p:nvPicPr>
          <p:cNvPr id="3" name="Picture 2">
            <a:extLst>
              <a:ext uri="{FF2B5EF4-FFF2-40B4-BE49-F238E27FC236}">
                <a16:creationId xmlns:a16="http://schemas.microsoft.com/office/drawing/2014/main" id="{BB02D5A3-CFF4-4383-81E8-AF5E078300AC}"/>
              </a:ext>
            </a:extLst>
          </p:cNvPr>
          <p:cNvPicPr>
            <a:picLocks noChangeAspect="1"/>
          </p:cNvPicPr>
          <p:nvPr/>
        </p:nvPicPr>
        <p:blipFill>
          <a:blip r:embed="rId4"/>
          <a:stretch>
            <a:fillRect/>
          </a:stretch>
        </p:blipFill>
        <p:spPr>
          <a:xfrm>
            <a:off x="8162336" y="1201243"/>
            <a:ext cx="3517120" cy="4449369"/>
          </a:xfrm>
          <a:prstGeom prst="rect">
            <a:avLst/>
          </a:prstGeom>
        </p:spPr>
      </p:pic>
      <p:sp>
        <p:nvSpPr>
          <p:cNvPr id="8" name="TextBox 7">
            <a:extLst>
              <a:ext uri="{FF2B5EF4-FFF2-40B4-BE49-F238E27FC236}">
                <a16:creationId xmlns:a16="http://schemas.microsoft.com/office/drawing/2014/main" id="{2F671E39-E975-40D6-8AD3-3A6A75444CBF}"/>
              </a:ext>
            </a:extLst>
          </p:cNvPr>
          <p:cNvSpPr txBox="1"/>
          <p:nvPr/>
        </p:nvSpPr>
        <p:spPr>
          <a:xfrm>
            <a:off x="1793100" y="248052"/>
            <a:ext cx="857249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a:ea typeface="+mn-ea"/>
                <a:cs typeface="+mn-cs"/>
              </a:rPr>
              <a:t>NATIONAL PRACTICE GUIDELINES</a:t>
            </a:r>
          </a:p>
        </p:txBody>
      </p:sp>
    </p:spTree>
    <p:extLst>
      <p:ext uri="{BB962C8B-B14F-4D97-AF65-F5344CB8AC3E}">
        <p14:creationId xmlns:p14="http://schemas.microsoft.com/office/powerpoint/2010/main" val="1151584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99D5376-3CA5-41DE-B774-C32DA4B59673}"/>
              </a:ext>
            </a:extLst>
          </p:cNvPr>
          <p:cNvGraphicFramePr/>
          <p:nvPr/>
        </p:nvGraphicFramePr>
        <p:xfrm>
          <a:off x="2257287"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989E89E-C6C1-B295-9BF7-EFAA3E7A8CD8}"/>
              </a:ext>
            </a:extLst>
          </p:cNvPr>
          <p:cNvSpPr txBox="1"/>
          <p:nvPr/>
        </p:nvSpPr>
        <p:spPr>
          <a:xfrm>
            <a:off x="4707466" y="6273800"/>
            <a:ext cx="2777067" cy="369332"/>
          </a:xfrm>
          <a:prstGeom prst="rect">
            <a:avLst/>
          </a:prstGeom>
          <a:noFill/>
        </p:spPr>
        <p:txBody>
          <a:bodyPr wrap="square" rtlCol="0">
            <a:spAutoFit/>
          </a:bodyPr>
          <a:lstStyle/>
          <a:p>
            <a:pPr algn="ctr"/>
            <a:r>
              <a:rPr lang="en-US" dirty="0"/>
              <a:t>NTC Community Clinic</a:t>
            </a:r>
          </a:p>
        </p:txBody>
      </p:sp>
    </p:spTree>
    <p:extLst>
      <p:ext uri="{BB962C8B-B14F-4D97-AF65-F5344CB8AC3E}">
        <p14:creationId xmlns:p14="http://schemas.microsoft.com/office/powerpoint/2010/main" val="4103892833"/>
      </p:ext>
    </p:extLst>
  </p:cSld>
  <p:clrMapOvr>
    <a:masterClrMapping/>
  </p:clrMapOvr>
  <mc:AlternateContent xmlns:mc="http://schemas.openxmlformats.org/markup-compatibility/2006" xmlns:p14="http://schemas.microsoft.com/office/powerpoint/2010/main">
    <mc:Choice Requires="p14">
      <p:transition spd="slow" p14:dur="2000" advTm="16240"/>
    </mc:Choice>
    <mc:Fallback xmlns="">
      <p:transition spd="slow" advTm="1624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1247BD-3D56-4E15-A780-4589A0429019}"/>
              </a:ext>
            </a:extLst>
          </p:cNvPr>
          <p:cNvSpPr txBox="1"/>
          <p:nvPr/>
        </p:nvSpPr>
        <p:spPr>
          <a:xfrm>
            <a:off x="477079" y="612844"/>
            <a:ext cx="4744278"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Corbel" panose="020B0503020204020204"/>
                <a:ea typeface="+mn-ea"/>
                <a:cs typeface="+mn-cs"/>
              </a:rPr>
              <a:t>Roughly ½ of methamphetamine overdoses involve opioids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accent5"/>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Corbel" panose="020B0503020204020204"/>
                <a:ea typeface="+mn-ea"/>
                <a:cs typeface="+mn-cs"/>
              </a:rPr>
              <a:t>Injecting meth with </a:t>
            </a:r>
            <a:r>
              <a:rPr lang="en-US" sz="3600" b="1" dirty="0">
                <a:solidFill>
                  <a:schemeClr val="accent5"/>
                </a:solidFill>
                <a:latin typeface="Corbel" panose="020B0503020204020204"/>
              </a:rPr>
              <a:t>opioids</a:t>
            </a:r>
            <a:r>
              <a:rPr kumimoji="0" lang="en-US" sz="3600" b="1" i="0" u="none" strike="noStrike" kern="1200" cap="none" spc="0" normalizeH="0" baseline="0" noProof="0" dirty="0">
                <a:ln>
                  <a:noFill/>
                </a:ln>
                <a:solidFill>
                  <a:schemeClr val="accent5"/>
                </a:solidFill>
                <a:effectLst/>
                <a:uLnTx/>
                <a:uFillTx/>
                <a:latin typeface="Corbel" panose="020B0503020204020204"/>
                <a:ea typeface="+mn-ea"/>
                <a:cs typeface="+mn-cs"/>
              </a:rPr>
              <a:t> “goof-balling” is 3X more likely to result in overdose than injecting opioids alone </a:t>
            </a:r>
          </a:p>
        </p:txBody>
      </p:sp>
      <p:pic>
        <p:nvPicPr>
          <p:cNvPr id="5" name="Picture 4">
            <a:extLst>
              <a:ext uri="{FF2B5EF4-FFF2-40B4-BE49-F238E27FC236}">
                <a16:creationId xmlns:a16="http://schemas.microsoft.com/office/drawing/2014/main" id="{566A6ADD-CA56-474D-A054-C1B592D5721B}"/>
              </a:ext>
            </a:extLst>
          </p:cNvPr>
          <p:cNvPicPr>
            <a:picLocks noChangeAspect="1"/>
          </p:cNvPicPr>
          <p:nvPr/>
        </p:nvPicPr>
        <p:blipFill>
          <a:blip r:embed="rId3"/>
          <a:stretch>
            <a:fillRect/>
          </a:stretch>
        </p:blipFill>
        <p:spPr>
          <a:xfrm>
            <a:off x="5913646" y="212713"/>
            <a:ext cx="5268704" cy="6432574"/>
          </a:xfrm>
          <a:prstGeom prst="rect">
            <a:avLst/>
          </a:prstGeom>
        </p:spPr>
      </p:pic>
    </p:spTree>
    <p:extLst>
      <p:ext uri="{BB962C8B-B14F-4D97-AF65-F5344CB8AC3E}">
        <p14:creationId xmlns:p14="http://schemas.microsoft.com/office/powerpoint/2010/main" val="3542066037"/>
      </p:ext>
    </p:extLst>
  </p:cSld>
  <p:clrMapOvr>
    <a:masterClrMapping/>
  </p:clrMapOvr>
  <mc:AlternateContent xmlns:mc="http://schemas.openxmlformats.org/markup-compatibility/2006" xmlns:p14="http://schemas.microsoft.com/office/powerpoint/2010/main">
    <mc:Choice Requires="p14">
      <p:transition spd="slow" p14:dur="2000" advTm="32744"/>
    </mc:Choice>
    <mc:Fallback xmlns="">
      <p:transition spd="slow" advTm="3274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49" y="566738"/>
            <a:ext cx="11315700" cy="715962"/>
          </a:xfrm>
        </p:spPr>
        <p:txBody>
          <a:bodyPr>
            <a:noAutofit/>
          </a:bodyPr>
          <a:lstStyle/>
          <a:p>
            <a:r>
              <a:rPr lang="en-US" sz="4800" dirty="0"/>
              <a:t>Methamphetamine and Opioid Co-Ingestion – What are the Issues?</a:t>
            </a:r>
          </a:p>
        </p:txBody>
      </p:sp>
      <p:sp>
        <p:nvSpPr>
          <p:cNvPr id="3" name="Content Placeholder 2"/>
          <p:cNvSpPr>
            <a:spLocks noGrp="1"/>
          </p:cNvSpPr>
          <p:nvPr>
            <p:ph idx="1"/>
          </p:nvPr>
        </p:nvSpPr>
        <p:spPr>
          <a:xfrm>
            <a:off x="1152524" y="1738311"/>
            <a:ext cx="9886949" cy="4983163"/>
          </a:xfrm>
        </p:spPr>
        <p:txBody>
          <a:bodyPr>
            <a:normAutofit/>
          </a:bodyPr>
          <a:lstStyle/>
          <a:p>
            <a:r>
              <a:rPr lang="en-US" sz="3200" dirty="0"/>
              <a:t>A </a:t>
            </a:r>
            <a:r>
              <a:rPr lang="en-US" sz="3200" dirty="0">
                <a:solidFill>
                  <a:schemeClr val="accent1"/>
                </a:solidFill>
              </a:rPr>
              <a:t>synergistic effect occurs </a:t>
            </a:r>
            <a:r>
              <a:rPr lang="en-US" sz="3200" dirty="0"/>
              <a:t>when using meth and an opioid together (i.e., the result of using both is greater than either alone)</a:t>
            </a:r>
          </a:p>
          <a:p>
            <a:r>
              <a:rPr lang="en-US" sz="3200" dirty="0"/>
              <a:t>The stimulant effect counterbalances the depressant effect, thus </a:t>
            </a:r>
            <a:r>
              <a:rPr lang="en-US" sz="3200" dirty="0">
                <a:solidFill>
                  <a:schemeClr val="accent1"/>
                </a:solidFill>
              </a:rPr>
              <a:t>increasing overdose risk </a:t>
            </a:r>
            <a:r>
              <a:rPr lang="en-US" sz="3200" dirty="0"/>
              <a:t>(respiratory depression AND cardiac arrest)</a:t>
            </a:r>
          </a:p>
          <a:p>
            <a:r>
              <a:rPr lang="en-US" sz="3200" dirty="0"/>
              <a:t>The </a:t>
            </a:r>
            <a:r>
              <a:rPr lang="en-US" sz="3200" dirty="0">
                <a:solidFill>
                  <a:schemeClr val="accent1"/>
                </a:solidFill>
              </a:rPr>
              <a:t>most potent effect </a:t>
            </a:r>
            <a:r>
              <a:rPr lang="en-US" sz="3200" dirty="0"/>
              <a:t>seems to be in the </a:t>
            </a:r>
            <a:r>
              <a:rPr lang="en-US" sz="3200" dirty="0">
                <a:solidFill>
                  <a:schemeClr val="accent1"/>
                </a:solidFill>
              </a:rPr>
              <a:t>first 90 minutes</a:t>
            </a:r>
            <a:r>
              <a:rPr lang="en-US" sz="3200" dirty="0"/>
              <a:t> of co-ingestion</a:t>
            </a:r>
          </a:p>
        </p:txBody>
      </p:sp>
      <p:sp>
        <p:nvSpPr>
          <p:cNvPr id="5" name="Footer Placeholder 4"/>
          <p:cNvSpPr>
            <a:spLocks noGrp="1"/>
          </p:cNvSpPr>
          <p:nvPr>
            <p:ph type="ftr" sz="quarter" idx="11"/>
          </p:nvPr>
        </p:nvSpPr>
        <p:spPr>
          <a:xfrm>
            <a:off x="4419599" y="6356349"/>
            <a:ext cx="3352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Regular"/>
                <a:ea typeface="+mn-ea"/>
                <a:cs typeface="+mn-cs"/>
              </a:rPr>
              <a:t>SOURCES: Ellis et al., 2018; Tian et al., 2017; Meacham et al;, 2016; Trujillo et al., 2011</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A8000-143E-E345-AB7D-4AEB5E1250A5}" type="slidenum">
              <a:rPr kumimoji="0" lang="en-US" sz="1200" b="0" i="0" u="none" strike="noStrike" kern="1200" cap="none" spc="0" normalizeH="0" baseline="0" noProof="0">
                <a:ln>
                  <a:noFill/>
                </a:ln>
                <a:solidFill>
                  <a:prstClr val="black">
                    <a:tint val="75000"/>
                  </a:prstClr>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3808922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CE682-F2ED-585E-C4CA-72C7B4E73CA0}"/>
              </a:ext>
            </a:extLst>
          </p:cNvPr>
          <p:cNvPicPr>
            <a:picLocks noChangeAspect="1"/>
          </p:cNvPicPr>
          <p:nvPr/>
        </p:nvPicPr>
        <p:blipFill>
          <a:blip r:embed="rId2"/>
          <a:stretch>
            <a:fillRect/>
          </a:stretch>
        </p:blipFill>
        <p:spPr>
          <a:xfrm>
            <a:off x="76200" y="152400"/>
            <a:ext cx="7781925" cy="3762375"/>
          </a:xfrm>
          <a:prstGeom prst="rect">
            <a:avLst/>
          </a:prstGeom>
        </p:spPr>
      </p:pic>
      <p:pic>
        <p:nvPicPr>
          <p:cNvPr id="5" name="Picture 4">
            <a:extLst>
              <a:ext uri="{FF2B5EF4-FFF2-40B4-BE49-F238E27FC236}">
                <a16:creationId xmlns:a16="http://schemas.microsoft.com/office/drawing/2014/main" id="{6E56D477-FC6C-576F-F92C-D7A9505CA0B0}"/>
              </a:ext>
            </a:extLst>
          </p:cNvPr>
          <p:cNvPicPr>
            <a:picLocks noChangeAspect="1"/>
          </p:cNvPicPr>
          <p:nvPr/>
        </p:nvPicPr>
        <p:blipFill>
          <a:blip r:embed="rId3"/>
          <a:stretch>
            <a:fillRect/>
          </a:stretch>
        </p:blipFill>
        <p:spPr>
          <a:xfrm>
            <a:off x="1439223" y="4038600"/>
            <a:ext cx="10752777" cy="2819400"/>
          </a:xfrm>
          <a:prstGeom prst="rect">
            <a:avLst/>
          </a:prstGeom>
        </p:spPr>
      </p:pic>
    </p:spTree>
    <p:extLst>
      <p:ext uri="{BB962C8B-B14F-4D97-AF65-F5344CB8AC3E}">
        <p14:creationId xmlns:p14="http://schemas.microsoft.com/office/powerpoint/2010/main" val="505917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8A32D0-9A54-FFA7-3FA3-BA7B543DD05E}"/>
              </a:ext>
            </a:extLst>
          </p:cNvPr>
          <p:cNvSpPr txBox="1"/>
          <p:nvPr/>
        </p:nvSpPr>
        <p:spPr>
          <a:xfrm>
            <a:off x="663677" y="427703"/>
            <a:ext cx="10996526" cy="6032421"/>
          </a:xfrm>
          <a:prstGeom prst="rect">
            <a:avLst/>
          </a:prstGeom>
          <a:noFill/>
        </p:spPr>
        <p:txBody>
          <a:bodyPr wrap="square" rtlCol="0">
            <a:spAutoFit/>
          </a:bodyPr>
          <a:lstStyle/>
          <a:p>
            <a:r>
              <a:rPr lang="en-US" sz="4400" b="1" dirty="0">
                <a:solidFill>
                  <a:schemeClr val="accent5"/>
                </a:solidFill>
              </a:rPr>
              <a:t>Why do people use stimulants with opioids?</a:t>
            </a:r>
          </a:p>
          <a:p>
            <a:endParaRPr lang="en-US" sz="3600" dirty="0"/>
          </a:p>
          <a:p>
            <a:pPr marL="285750" indent="-285750">
              <a:buFont typeface="Arial" panose="020B0604020202020204" pitchFamily="34" charset="0"/>
              <a:buChar char="•"/>
            </a:pPr>
            <a:r>
              <a:rPr lang="en-US" sz="3600" dirty="0"/>
              <a:t>To prolong the effects of fentanyl</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To counteract the negative effects of opioids (reduce the chance of “nodding out”)</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To foster energy and enhance euphoria </a:t>
            </a:r>
          </a:p>
          <a:p>
            <a:pPr marL="285750" indent="-285750">
              <a:buFont typeface="Arial" panose="020B0604020202020204" pitchFamily="34" charset="0"/>
              <a:buChar char="•"/>
            </a:pPr>
            <a:endParaRPr lang="en-US" sz="3600" dirty="0"/>
          </a:p>
          <a:p>
            <a:r>
              <a:rPr lang="en-US" dirty="0"/>
              <a:t>https://www.sciencedirect.com/science/article/abs/pii/S0955395922002079</a:t>
            </a:r>
          </a:p>
          <a:p>
            <a:endParaRPr lang="en-US" dirty="0"/>
          </a:p>
          <a:p>
            <a:endParaRPr lang="en-US" dirty="0"/>
          </a:p>
        </p:txBody>
      </p:sp>
    </p:spTree>
    <p:extLst>
      <p:ext uri="{BB962C8B-B14F-4D97-AF65-F5344CB8AC3E}">
        <p14:creationId xmlns:p14="http://schemas.microsoft.com/office/powerpoint/2010/main" val="159650670"/>
      </p:ext>
    </p:extLst>
  </p:cSld>
  <p:clrMapOvr>
    <a:masterClrMapping/>
  </p:clrMapOvr>
  <mc:AlternateContent xmlns:mc="http://schemas.openxmlformats.org/markup-compatibility/2006" xmlns:p14="http://schemas.microsoft.com/office/powerpoint/2010/main">
    <mc:Choice Requires="p14">
      <p:transition spd="slow" p14:dur="2000" advTm="55691"/>
    </mc:Choice>
    <mc:Fallback xmlns="">
      <p:transition spd="slow" advTm="55691"/>
    </mc:Fallback>
  </mc:AlternateContent>
  <p:extLst>
    <p:ext uri="{3A86A75C-4F4B-4683-9AE1-C65F6400EC91}">
      <p14:laserTraceLst xmlns:p14="http://schemas.microsoft.com/office/powerpoint/2010/main">
        <p14:tracePtLst>
          <p14:tracePt t="42127" x="358775" y="5580063"/>
          <p14:tracePt t="42131" x="717550" y="5334000"/>
          <p14:tracePt t="42142" x="1165225" y="5154613"/>
          <p14:tracePt t="42152" x="1590675" y="4930775"/>
          <p14:tracePt t="42157" x="1927225" y="4751388"/>
          <p14:tracePt t="42168" x="2219325" y="4594225"/>
          <p14:tracePt t="42173" x="2554288" y="4414838"/>
          <p14:tracePt t="42184" x="2846388" y="4325938"/>
          <p14:tracePt t="42189" x="3092450" y="4168775"/>
          <p14:tracePt t="42199" x="3340100" y="4078288"/>
          <p14:tracePt t="42209" x="3563938" y="3944938"/>
          <p14:tracePt t="42215" x="3743325" y="3854450"/>
          <p14:tracePt t="42225" x="3967163" y="3697288"/>
          <p14:tracePt t="42230" x="4191000" y="3608388"/>
          <p14:tracePt t="42241" x="4392613" y="3473450"/>
          <p14:tracePt t="42250" x="4572000" y="3362325"/>
          <p14:tracePt t="42255" x="4706938" y="3294063"/>
          <p14:tracePt t="42266" x="4864100" y="3182938"/>
          <p14:tracePt t="42272" x="4997450" y="3092450"/>
          <p14:tracePt t="42282" x="5176838" y="2981325"/>
          <p14:tracePt t="42288" x="5400675" y="2846388"/>
          <p14:tracePt t="42298" x="5670550" y="2689225"/>
          <p14:tracePt t="42308" x="6118225" y="2532063"/>
          <p14:tracePt t="42313" x="6700838" y="2286000"/>
          <p14:tracePt t="42324" x="7597775" y="2084388"/>
          <p14:tracePt t="42328" x="8494713" y="1882775"/>
          <p14:tracePt t="42339" x="9569450" y="1658938"/>
          <p14:tracePt t="42345" x="10734675" y="1524000"/>
          <p14:tracePt t="42354" x="11855450" y="1457325"/>
          <p14:tracePt t="54136" x="10982325" y="4549775"/>
          <p14:tracePt t="54157" x="9099550" y="5715000"/>
          <p14:tracePt t="54163" x="8293100" y="6140450"/>
          <p14:tracePt t="54173" x="7485063" y="6410325"/>
          <p14:tracePt t="54178" x="6611938" y="674528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06" y="199793"/>
            <a:ext cx="10532793" cy="1143000"/>
          </a:xfrm>
        </p:spPr>
        <p:txBody>
          <a:bodyPr anchor="ctr">
            <a:normAutofit/>
          </a:bodyPr>
          <a:lstStyle/>
          <a:p>
            <a:r>
              <a:rPr lang="en-US" sz="4400" b="1" i="1" dirty="0">
                <a:solidFill>
                  <a:srgbClr val="69AD46"/>
                </a:solidFill>
                <a:latin typeface="Cabin" panose="020B0803050202020004" pitchFamily="34" charset="0"/>
              </a:rPr>
              <a:t>Why do people start using psychostimulants</a:t>
            </a:r>
            <a:endParaRPr lang="en-US" sz="4400" b="1" i="1" baseline="100000" dirty="0">
              <a:solidFill>
                <a:srgbClr val="69AD46"/>
              </a:solidFill>
              <a:latin typeface="Cabin" panose="020B0803050202020004" pitchFamily="34" charset="0"/>
            </a:endParaRPr>
          </a:p>
        </p:txBody>
      </p:sp>
      <p:sp>
        <p:nvSpPr>
          <p:cNvPr id="3" name="Content Placeholder 2"/>
          <p:cNvSpPr>
            <a:spLocks noGrp="1"/>
          </p:cNvSpPr>
          <p:nvPr>
            <p:ph idx="4294967295"/>
          </p:nvPr>
        </p:nvSpPr>
        <p:spPr/>
        <p:txBody>
          <a:bodyPr/>
          <a:lstStyle/>
          <a:p>
            <a:pPr marL="0" indent="0">
              <a:lnSpc>
                <a:spcPct val="150000"/>
              </a:lnSpc>
              <a:buNone/>
            </a:pPr>
            <a:r>
              <a:rPr lang="en-US" dirty="0">
                <a:solidFill>
                  <a:schemeClr val="tx1"/>
                </a:solidFill>
                <a:latin typeface="+mn-lt"/>
              </a:rPr>
              <a:t> </a:t>
            </a:r>
          </a:p>
        </p:txBody>
      </p:sp>
      <p:sp>
        <p:nvSpPr>
          <p:cNvPr id="5" name="TextBox 4">
            <a:extLst>
              <a:ext uri="{FF2B5EF4-FFF2-40B4-BE49-F238E27FC236}">
                <a16:creationId xmlns:a16="http://schemas.microsoft.com/office/drawing/2014/main" id="{0EF4925B-5681-1847-8744-778841671F45}"/>
              </a:ext>
            </a:extLst>
          </p:cNvPr>
          <p:cNvSpPr txBox="1"/>
          <p:nvPr/>
        </p:nvSpPr>
        <p:spPr>
          <a:xfrm>
            <a:off x="0" y="6209542"/>
            <a:ext cx="9144000"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Brecht 2004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Drugabuse.gov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Moustafa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Parkes, Fitzgerald, et al.,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286933" y="1648178"/>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Work more</a:t>
            </a:r>
          </a:p>
        </p:txBody>
      </p:sp>
      <p:sp>
        <p:nvSpPr>
          <p:cNvPr id="7" name="TextBox 6"/>
          <p:cNvSpPr txBox="1"/>
          <p:nvPr/>
        </p:nvSpPr>
        <p:spPr>
          <a:xfrm>
            <a:off x="7710303" y="1648178"/>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Weight loss</a:t>
            </a:r>
          </a:p>
        </p:txBody>
      </p:sp>
      <p:sp>
        <p:nvSpPr>
          <p:cNvPr id="8" name="TextBox 7"/>
          <p:cNvSpPr txBox="1"/>
          <p:nvPr/>
        </p:nvSpPr>
        <p:spPr>
          <a:xfrm>
            <a:off x="1286931" y="2271851"/>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Better sex</a:t>
            </a:r>
          </a:p>
        </p:txBody>
      </p:sp>
      <p:sp>
        <p:nvSpPr>
          <p:cNvPr id="9" name="TextBox 8"/>
          <p:cNvSpPr txBox="1"/>
          <p:nvPr/>
        </p:nvSpPr>
        <p:spPr>
          <a:xfrm>
            <a:off x="1286931" y="2920667"/>
            <a:ext cx="248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Replace drug</a:t>
            </a:r>
          </a:p>
        </p:txBody>
      </p:sp>
      <p:sp>
        <p:nvSpPr>
          <p:cNvPr id="10" name="TextBox 9"/>
          <p:cNvSpPr txBox="1"/>
          <p:nvPr/>
        </p:nvSpPr>
        <p:spPr>
          <a:xfrm>
            <a:off x="7710303" y="2194679"/>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Escape</a:t>
            </a:r>
          </a:p>
        </p:txBody>
      </p:sp>
      <p:sp>
        <p:nvSpPr>
          <p:cNvPr id="11" name="TextBox 10"/>
          <p:cNvSpPr txBox="1"/>
          <p:nvPr/>
        </p:nvSpPr>
        <p:spPr>
          <a:xfrm>
            <a:off x="7710304" y="2689661"/>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Stay awake</a:t>
            </a:r>
          </a:p>
        </p:txBody>
      </p:sp>
      <p:sp>
        <p:nvSpPr>
          <p:cNvPr id="12" name="TextBox 11"/>
          <p:cNvSpPr txBox="1"/>
          <p:nvPr/>
        </p:nvSpPr>
        <p:spPr>
          <a:xfrm>
            <a:off x="1286931" y="3569483"/>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Experiment</a:t>
            </a:r>
          </a:p>
        </p:txBody>
      </p:sp>
      <p:sp>
        <p:nvSpPr>
          <p:cNvPr id="13" name="TextBox 12"/>
          <p:cNvSpPr txBox="1"/>
          <p:nvPr/>
        </p:nvSpPr>
        <p:spPr>
          <a:xfrm>
            <a:off x="7710305" y="3200150"/>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Energy</a:t>
            </a:r>
          </a:p>
        </p:txBody>
      </p:sp>
      <p:sp>
        <p:nvSpPr>
          <p:cNvPr id="14" name="TextBox 13"/>
          <p:cNvSpPr txBox="1"/>
          <p:nvPr/>
        </p:nvSpPr>
        <p:spPr>
          <a:xfrm>
            <a:off x="7710305" y="3718413"/>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Friends use</a:t>
            </a:r>
          </a:p>
        </p:txBody>
      </p:sp>
      <p:sp>
        <p:nvSpPr>
          <p:cNvPr id="15" name="TextBox 14"/>
          <p:cNvSpPr txBox="1"/>
          <p:nvPr/>
        </p:nvSpPr>
        <p:spPr>
          <a:xfrm>
            <a:off x="7710308" y="4249341"/>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For fun</a:t>
            </a:r>
          </a:p>
        </p:txBody>
      </p:sp>
      <p:sp>
        <p:nvSpPr>
          <p:cNvPr id="16" name="TextBox 15"/>
          <p:cNvSpPr txBox="1"/>
          <p:nvPr/>
        </p:nvSpPr>
        <p:spPr>
          <a:xfrm>
            <a:off x="7710309" y="4739392"/>
            <a:ext cx="224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Get high</a:t>
            </a:r>
          </a:p>
        </p:txBody>
      </p:sp>
      <p:sp>
        <p:nvSpPr>
          <p:cNvPr id="6" name="TextBox 5"/>
          <p:cNvSpPr txBox="1"/>
          <p:nvPr/>
        </p:nvSpPr>
        <p:spPr>
          <a:xfrm>
            <a:off x="1049859" y="4951067"/>
            <a:ext cx="6084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Motivations vary slightly by </a:t>
            </a:r>
            <a:r>
              <a:rPr kumimoji="0" lang="en-US" sz="2400" b="1" i="0" u="none" strike="noStrike" kern="1200" cap="none" spc="0" normalizeH="0" baseline="0" noProof="0" dirty="0">
                <a:ln>
                  <a:noFill/>
                </a:ln>
                <a:solidFill>
                  <a:srgbClr val="70AD47"/>
                </a:solidFill>
                <a:effectLst/>
                <a:uLnTx/>
                <a:uFillTx/>
                <a:latin typeface="Calibri" panose="020F0502020204030204"/>
                <a:ea typeface="+mn-ea"/>
                <a:cs typeface="+mn-cs"/>
              </a:rPr>
              <a:t>gender</a:t>
            </a:r>
          </a:p>
        </p:txBody>
      </p:sp>
      <p:sp>
        <p:nvSpPr>
          <p:cNvPr id="17" name="TextBox 16">
            <a:extLst>
              <a:ext uri="{FF2B5EF4-FFF2-40B4-BE49-F238E27FC236}">
                <a16:creationId xmlns:a16="http://schemas.microsoft.com/office/drawing/2014/main" id="{8993CB9E-3026-45B8-BD93-A599E06D6965}"/>
              </a:ext>
            </a:extLst>
          </p:cNvPr>
          <p:cNvSpPr txBox="1"/>
          <p:nvPr/>
        </p:nvSpPr>
        <p:spPr>
          <a:xfrm>
            <a:off x="8686800" y="6500813"/>
            <a:ext cx="3505200" cy="369332"/>
          </a:xfrm>
          <a:prstGeom prst="rect">
            <a:avLst/>
          </a:prstGeom>
          <a:noFill/>
        </p:spPr>
        <p:txBody>
          <a:bodyPr wrap="square" rtlCol="0">
            <a:spAutoFit/>
          </a:bodyPr>
          <a:lstStyle/>
          <a:p>
            <a:r>
              <a:rPr lang="en-US" dirty="0"/>
              <a:t>Dr. Fagan UNC</a:t>
            </a:r>
          </a:p>
        </p:txBody>
      </p:sp>
    </p:spTree>
    <p:custDataLst>
      <p:tags r:id="rId1"/>
    </p:custDataLst>
    <p:extLst>
      <p:ext uri="{BB962C8B-B14F-4D97-AF65-F5344CB8AC3E}">
        <p14:creationId xmlns:p14="http://schemas.microsoft.com/office/powerpoint/2010/main" val="2122885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28CF0-6944-41D4-9B7A-95079DEBA18A}"/>
              </a:ext>
            </a:extLst>
          </p:cNvPr>
          <p:cNvPicPr>
            <a:picLocks noChangeAspect="1"/>
          </p:cNvPicPr>
          <p:nvPr/>
        </p:nvPicPr>
        <p:blipFill rotWithShape="1">
          <a:blip r:embed="rId2"/>
          <a:srcRect t="57923" r="884"/>
          <a:stretch/>
        </p:blipFill>
        <p:spPr>
          <a:xfrm>
            <a:off x="2158584" y="142091"/>
            <a:ext cx="8706156" cy="6573818"/>
          </a:xfrm>
          <a:prstGeom prst="rect">
            <a:avLst/>
          </a:prstGeom>
        </p:spPr>
      </p:pic>
    </p:spTree>
    <p:extLst>
      <p:ext uri="{BB962C8B-B14F-4D97-AF65-F5344CB8AC3E}">
        <p14:creationId xmlns:p14="http://schemas.microsoft.com/office/powerpoint/2010/main" val="2257374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5AF5D-934F-4191-92BF-83DA0B0CB8D7}"/>
              </a:ext>
            </a:extLst>
          </p:cNvPr>
          <p:cNvPicPr>
            <a:picLocks noChangeAspect="1"/>
          </p:cNvPicPr>
          <p:nvPr/>
        </p:nvPicPr>
        <p:blipFill rotWithShape="1">
          <a:blip r:embed="rId2"/>
          <a:srcRect l="3497" t="2034" r="3783" b="2406"/>
          <a:stretch/>
        </p:blipFill>
        <p:spPr>
          <a:xfrm>
            <a:off x="0" y="0"/>
            <a:ext cx="6706691" cy="5321430"/>
          </a:xfrm>
          <a:prstGeom prst="rect">
            <a:avLst/>
          </a:prstGeom>
        </p:spPr>
      </p:pic>
      <p:pic>
        <p:nvPicPr>
          <p:cNvPr id="3" name="Picture 2">
            <a:extLst>
              <a:ext uri="{FF2B5EF4-FFF2-40B4-BE49-F238E27FC236}">
                <a16:creationId xmlns:a16="http://schemas.microsoft.com/office/drawing/2014/main" id="{80DAEBFE-A2FF-931B-DE89-721A83B4502F}"/>
              </a:ext>
            </a:extLst>
          </p:cNvPr>
          <p:cNvPicPr>
            <a:picLocks noChangeAspect="1"/>
          </p:cNvPicPr>
          <p:nvPr/>
        </p:nvPicPr>
        <p:blipFill rotWithShape="1">
          <a:blip r:embed="rId3"/>
          <a:srcRect l="7272" t="12848" r="11069" b="8045"/>
          <a:stretch/>
        </p:blipFill>
        <p:spPr>
          <a:xfrm>
            <a:off x="6715328" y="2840476"/>
            <a:ext cx="5476672" cy="4017524"/>
          </a:xfrm>
          <a:prstGeom prst="rect">
            <a:avLst/>
          </a:prstGeom>
        </p:spPr>
      </p:pic>
    </p:spTree>
    <p:extLst>
      <p:ext uri="{BB962C8B-B14F-4D97-AF65-F5344CB8AC3E}">
        <p14:creationId xmlns:p14="http://schemas.microsoft.com/office/powerpoint/2010/main" val="2036951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7A23B-CDE4-48A8-9D33-4C621A400703}"/>
              </a:ext>
            </a:extLst>
          </p:cNvPr>
          <p:cNvPicPr>
            <a:picLocks noChangeAspect="1"/>
          </p:cNvPicPr>
          <p:nvPr/>
        </p:nvPicPr>
        <p:blipFill>
          <a:blip r:embed="rId2"/>
          <a:stretch>
            <a:fillRect/>
          </a:stretch>
        </p:blipFill>
        <p:spPr>
          <a:xfrm>
            <a:off x="1536971" y="124306"/>
            <a:ext cx="9061408" cy="6568323"/>
          </a:xfrm>
          <a:prstGeom prst="rect">
            <a:avLst/>
          </a:prstGeom>
        </p:spPr>
      </p:pic>
      <p:sp>
        <p:nvSpPr>
          <p:cNvPr id="4" name="TextBox 3">
            <a:extLst>
              <a:ext uri="{FF2B5EF4-FFF2-40B4-BE49-F238E27FC236}">
                <a16:creationId xmlns:a16="http://schemas.microsoft.com/office/drawing/2014/main" id="{665418E8-4B49-479D-B3CE-6170F132BE84}"/>
              </a:ext>
            </a:extLst>
          </p:cNvPr>
          <p:cNvSpPr txBox="1"/>
          <p:nvPr/>
        </p:nvSpPr>
        <p:spPr>
          <a:xfrm>
            <a:off x="1692613" y="6070060"/>
            <a:ext cx="35214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Dr. Rick Rawson</a:t>
            </a:r>
          </a:p>
        </p:txBody>
      </p:sp>
    </p:spTree>
    <p:extLst>
      <p:ext uri="{BB962C8B-B14F-4D97-AF65-F5344CB8AC3E}">
        <p14:creationId xmlns:p14="http://schemas.microsoft.com/office/powerpoint/2010/main" val="4100446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5BD0A-EFFD-4FAF-B2E8-16D81794C62D}"/>
              </a:ext>
            </a:extLst>
          </p:cNvPr>
          <p:cNvPicPr>
            <a:picLocks noChangeAspect="1"/>
          </p:cNvPicPr>
          <p:nvPr/>
        </p:nvPicPr>
        <p:blipFill rotWithShape="1">
          <a:blip r:embed="rId2"/>
          <a:srcRect l="3056" t="3279" r="3943" b="47778"/>
          <a:stretch/>
        </p:blipFill>
        <p:spPr>
          <a:xfrm>
            <a:off x="1487071" y="151284"/>
            <a:ext cx="9217858" cy="6555431"/>
          </a:xfrm>
          <a:prstGeom prst="rect">
            <a:avLst/>
          </a:prstGeom>
        </p:spPr>
      </p:pic>
    </p:spTree>
    <p:extLst>
      <p:ext uri="{BB962C8B-B14F-4D97-AF65-F5344CB8AC3E}">
        <p14:creationId xmlns:p14="http://schemas.microsoft.com/office/powerpoint/2010/main" val="313728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5FCC8-A5EC-4AEB-8586-996C26B537E8}"/>
              </a:ext>
            </a:extLst>
          </p:cNvPr>
          <p:cNvPicPr>
            <a:picLocks noChangeAspect="1"/>
          </p:cNvPicPr>
          <p:nvPr/>
        </p:nvPicPr>
        <p:blipFill rotWithShape="1">
          <a:blip r:embed="rId2"/>
          <a:srcRect t="24381" r="1674"/>
          <a:stretch/>
        </p:blipFill>
        <p:spPr>
          <a:xfrm>
            <a:off x="679279" y="1773222"/>
            <a:ext cx="10833442" cy="4984765"/>
          </a:xfrm>
          <a:prstGeom prst="rect">
            <a:avLst/>
          </a:prstGeom>
        </p:spPr>
      </p:pic>
      <p:sp>
        <p:nvSpPr>
          <p:cNvPr id="4" name="TextBox 3">
            <a:extLst>
              <a:ext uri="{FF2B5EF4-FFF2-40B4-BE49-F238E27FC236}">
                <a16:creationId xmlns:a16="http://schemas.microsoft.com/office/drawing/2014/main" id="{786A3A25-497E-4332-BDF3-9E4A989EE071}"/>
              </a:ext>
            </a:extLst>
          </p:cNvPr>
          <p:cNvSpPr txBox="1"/>
          <p:nvPr/>
        </p:nvSpPr>
        <p:spPr>
          <a:xfrm>
            <a:off x="372739" y="218365"/>
            <a:ext cx="9901239"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Alaska Native people at 110.3 per 100,000 had rates of alcohol-induced mortality that were 8 times higher than those experienced by non-Hispanic whites at 13.0 per 100,000 in 2018</a:t>
            </a:r>
          </a:p>
        </p:txBody>
      </p:sp>
      <p:pic>
        <p:nvPicPr>
          <p:cNvPr id="5" name="Picture 4">
            <a:extLst>
              <a:ext uri="{FF2B5EF4-FFF2-40B4-BE49-F238E27FC236}">
                <a16:creationId xmlns:a16="http://schemas.microsoft.com/office/drawing/2014/main" id="{94C8CCA0-8DA1-1C16-81C8-3234FD290EFC}"/>
              </a:ext>
            </a:extLst>
          </p:cNvPr>
          <p:cNvPicPr>
            <a:picLocks noChangeAspect="1"/>
          </p:cNvPicPr>
          <p:nvPr/>
        </p:nvPicPr>
        <p:blipFill>
          <a:blip r:embed="rId3"/>
          <a:stretch>
            <a:fillRect/>
          </a:stretch>
        </p:blipFill>
        <p:spPr>
          <a:xfrm>
            <a:off x="2000496" y="2082048"/>
            <a:ext cx="5512668" cy="1234721"/>
          </a:xfrm>
          <a:prstGeom prst="rect">
            <a:avLst/>
          </a:prstGeom>
        </p:spPr>
      </p:pic>
    </p:spTree>
    <p:extLst>
      <p:ext uri="{BB962C8B-B14F-4D97-AF65-F5344CB8AC3E}">
        <p14:creationId xmlns:p14="http://schemas.microsoft.com/office/powerpoint/2010/main" val="385509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AFE09F-97C3-4BCC-B358-6F58F2633B99}"/>
              </a:ext>
            </a:extLst>
          </p:cNvPr>
          <p:cNvPicPr>
            <a:picLocks noChangeAspect="1"/>
          </p:cNvPicPr>
          <p:nvPr/>
        </p:nvPicPr>
        <p:blipFill>
          <a:blip r:embed="rId2"/>
          <a:stretch>
            <a:fillRect/>
          </a:stretch>
        </p:blipFill>
        <p:spPr>
          <a:xfrm>
            <a:off x="1665336" y="94268"/>
            <a:ext cx="8861328" cy="6867532"/>
          </a:xfrm>
          <a:prstGeom prst="rect">
            <a:avLst/>
          </a:prstGeom>
        </p:spPr>
      </p:pic>
    </p:spTree>
    <p:extLst>
      <p:ext uri="{BB962C8B-B14F-4D97-AF65-F5344CB8AC3E}">
        <p14:creationId xmlns:p14="http://schemas.microsoft.com/office/powerpoint/2010/main" val="4287675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32223-9A01-4947-BF2D-3EA1098A50DC}"/>
              </a:ext>
            </a:extLst>
          </p:cNvPr>
          <p:cNvPicPr>
            <a:picLocks noChangeAspect="1"/>
          </p:cNvPicPr>
          <p:nvPr/>
        </p:nvPicPr>
        <p:blipFill rotWithShape="1">
          <a:blip r:embed="rId2"/>
          <a:srcRect l="2977" t="449" r="1774" b="548"/>
          <a:stretch/>
        </p:blipFill>
        <p:spPr>
          <a:xfrm>
            <a:off x="1843700" y="106018"/>
            <a:ext cx="8758039" cy="6602742"/>
          </a:xfrm>
          <a:prstGeom prst="rect">
            <a:avLst/>
          </a:prstGeom>
        </p:spPr>
      </p:pic>
    </p:spTree>
    <p:extLst>
      <p:ext uri="{BB962C8B-B14F-4D97-AF65-F5344CB8AC3E}">
        <p14:creationId xmlns:p14="http://schemas.microsoft.com/office/powerpoint/2010/main" val="2268676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C4C281B-309F-408E-9D30-512F289DBEE6}"/>
              </a:ext>
            </a:extLst>
          </p:cNvPr>
          <p:cNvPicPr>
            <a:picLocks noChangeAspect="1"/>
          </p:cNvPicPr>
          <p:nvPr/>
        </p:nvPicPr>
        <p:blipFill rotWithShape="1">
          <a:blip r:embed="rId3">
            <a:extLst>
              <a:ext uri="{28A0092B-C50C-407E-A947-70E740481C1C}">
                <a14:useLocalDpi xmlns:a14="http://schemas.microsoft.com/office/drawing/2010/main" val="0"/>
              </a:ext>
            </a:extLst>
          </a:blip>
          <a:srcRect l="3053" t="11274" r="1363" b="584"/>
          <a:stretch/>
        </p:blipFill>
        <p:spPr>
          <a:xfrm>
            <a:off x="1047572" y="390680"/>
            <a:ext cx="7629994" cy="5838100"/>
          </a:xfrm>
          <a:prstGeom prst="rect">
            <a:avLst/>
          </a:prstGeom>
        </p:spPr>
      </p:pic>
      <p:sp>
        <p:nvSpPr>
          <p:cNvPr id="4" name="TextBox 3">
            <a:extLst>
              <a:ext uri="{FF2B5EF4-FFF2-40B4-BE49-F238E27FC236}">
                <a16:creationId xmlns:a16="http://schemas.microsoft.com/office/drawing/2014/main" id="{4E7E93FE-3AFF-43C3-9EB2-531A0493D742}"/>
              </a:ext>
            </a:extLst>
          </p:cNvPr>
          <p:cNvSpPr txBox="1"/>
          <p:nvPr/>
        </p:nvSpPr>
        <p:spPr>
          <a:xfrm>
            <a:off x="8930009" y="390680"/>
            <a:ext cx="2983042"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5"/>
                </a:solidFill>
                <a:latin typeface="Rockwell" panose="02060603020205020403"/>
              </a:rPr>
              <a:t>People who use meth may </a:t>
            </a:r>
            <a:r>
              <a:rPr kumimoji="0" lang="en-US" sz="2800" b="1" i="0" u="none" strike="noStrike" kern="1200" cap="none" spc="0" normalizeH="0" baseline="0" noProof="0" dirty="0">
                <a:ln>
                  <a:noFill/>
                </a:ln>
                <a:solidFill>
                  <a:schemeClr val="accent5"/>
                </a:solidFill>
                <a:effectLst/>
                <a:uLnTx/>
                <a:uFillTx/>
                <a:latin typeface="Rockwell" panose="02060603020205020403"/>
                <a:ea typeface="+mn-ea"/>
                <a:cs typeface="+mn-cs"/>
              </a:rPr>
              <a:t>have poorer retention in MOUD programs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accent5"/>
              </a:solidFill>
              <a:effectLst/>
              <a:uLnTx/>
              <a:uFillTx/>
              <a:latin typeface="Rockwell" panose="0206060302020502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solidFill>
                <a:effectLst/>
                <a:uLnTx/>
                <a:uFillTx/>
                <a:latin typeface="Rockwell" panose="02060603020205020403"/>
                <a:ea typeface="+mn-ea"/>
                <a:cs typeface="+mn-cs"/>
              </a:rPr>
              <a:t>But those who stay in treatment may reduce their use</a:t>
            </a:r>
          </a:p>
        </p:txBody>
      </p:sp>
      <p:sp>
        <p:nvSpPr>
          <p:cNvPr id="2" name="Rectangle 1">
            <a:extLst>
              <a:ext uri="{FF2B5EF4-FFF2-40B4-BE49-F238E27FC236}">
                <a16:creationId xmlns:a16="http://schemas.microsoft.com/office/drawing/2014/main" id="{A17E4B50-726C-42E6-83B4-3D8AD521F909}"/>
              </a:ext>
            </a:extLst>
          </p:cNvPr>
          <p:cNvSpPr/>
          <p:nvPr/>
        </p:nvSpPr>
        <p:spPr>
          <a:xfrm>
            <a:off x="928304" y="6282654"/>
            <a:ext cx="115684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hlinkClick r:id="rId4"/>
              </a:rPr>
              <a:t>https://www.journalofsubstanceabusetreatment.com/article/S0740-5472(19)30250-8/fulltext</a:t>
            </a: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727673330"/>
      </p:ext>
    </p:extLst>
  </p:cSld>
  <p:clrMapOvr>
    <a:masterClrMapping/>
  </p:clrMapOvr>
  <mc:AlternateContent xmlns:mc="http://schemas.openxmlformats.org/markup-compatibility/2006" xmlns:p14="http://schemas.microsoft.com/office/powerpoint/2010/main">
    <mc:Choice Requires="p14">
      <p:transition spd="slow" p14:dur="2000" advTm="62100"/>
    </mc:Choice>
    <mc:Fallback xmlns="">
      <p:transition spd="slow" advTm="62100"/>
    </mc:Fallback>
  </mc:AlternateContent>
  <p:extLst>
    <p:ext uri="{3A86A75C-4F4B-4683-9AE1-C65F6400EC91}">
      <p14:laserTraceLst xmlns:p14="http://schemas.microsoft.com/office/powerpoint/2010/main">
        <p14:tracePtLst>
          <p14:tracePt t="47941" x="673100" y="4124325"/>
          <p14:tracePt t="47953" x="985838" y="3944938"/>
          <p14:tracePt t="47956" x="1344613" y="3721100"/>
          <p14:tracePt t="47968" x="1636713" y="3541713"/>
          <p14:tracePt t="47978" x="1927225" y="3384550"/>
          <p14:tracePt t="47983" x="2241550" y="3182938"/>
          <p14:tracePt t="47993" x="2578100" y="3003550"/>
          <p14:tracePt t="47999" x="2981325" y="2824163"/>
          <p14:tracePt t="48008" x="3271838" y="2667000"/>
          <p14:tracePt t="48020" x="3630613" y="2465388"/>
          <p14:tracePt t="48024" x="3967163" y="2286000"/>
          <p14:tracePt t="48035" x="4325938" y="2128838"/>
          <p14:tracePt t="48040" x="4638675" y="2017713"/>
          <p14:tracePt t="48051" x="4908550" y="1882775"/>
          <p14:tracePt t="48055" x="5221288" y="1792288"/>
          <p14:tracePt t="48066" x="5491163" y="1658938"/>
          <p14:tracePt t="48071" x="5737225" y="1612900"/>
          <p14:tracePt t="48082" x="5961063" y="1546225"/>
          <p14:tracePt t="48092" x="6162675" y="1524000"/>
          <p14:tracePt t="48098" x="6364288" y="1501775"/>
          <p14:tracePt t="48107" x="6477000" y="1501775"/>
          <p14:tracePt t="48112" x="6611938" y="1501775"/>
          <p14:tracePt t="48123" x="6678613" y="1524000"/>
          <p14:tracePt t="48326" x="7821613" y="1300163"/>
          <p14:tracePt t="48337" x="9323388" y="919163"/>
          <p14:tracePt t="48341" x="10914063" y="42545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BE01A-6C7B-4590-B1CF-4AFC36516040}"/>
              </a:ext>
            </a:extLst>
          </p:cNvPr>
          <p:cNvSpPr txBox="1"/>
          <p:nvPr/>
        </p:nvSpPr>
        <p:spPr>
          <a:xfrm>
            <a:off x="856936" y="302359"/>
            <a:ext cx="11350304"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Rockwell" panose="02060603020205020403"/>
                <a:ea typeface="+mn-ea"/>
                <a:cs typeface="+mn-cs"/>
              </a:rPr>
              <a:t>Harm Reduction Based Low Threshold Care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Rockwell" panose="02060603020205020403"/>
              </a:rPr>
              <a:t>(Our clinic’s approach)</a:t>
            </a:r>
            <a:endParaRPr kumimoji="0" lang="en-US" sz="3600" b="1"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00"/>
                </a:solidFill>
                <a:effectLst/>
                <a:uLnTx/>
                <a:uFillTx/>
                <a:latin typeface="Rockwell" panose="02060603020205020403"/>
                <a:ea typeface="+mn-ea"/>
                <a:cs typeface="+mn-cs"/>
              </a:rPr>
              <a:t>Don’t discharge patients for ongoing drug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Rockwell" panose="02060603020205020403"/>
                <a:ea typeface="+mn-ea"/>
                <a:cs typeface="+mn-cs"/>
              </a:rPr>
              <a:t>Create patient centered care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Rockwell" panose="02060603020205020403"/>
                <a:ea typeface="+mn-ea"/>
                <a:cs typeface="+mn-cs"/>
              </a:rPr>
              <a:t>Flexible walk-in/same day/tele-med appointments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Rockwell" panose="02060603020205020403"/>
                <a:ea typeface="+mn-ea"/>
                <a:cs typeface="+mn-cs"/>
              </a:rPr>
              <a:t>Co-located/tele-behavioral health/digital apps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Rockwell" panose="02060603020205020403"/>
                <a:ea typeface="+mn-ea"/>
                <a:cs typeface="+mn-cs"/>
              </a:rPr>
              <a:t>Motivational interviewing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Rockwell" panose="02060603020205020403"/>
                <a:ea typeface="+mn-ea"/>
                <a:cs typeface="+mn-cs"/>
              </a:rPr>
              <a:t>Peer support (via 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Rockwell" panose="02060603020205020403"/>
                <a:ea typeface="+mn-ea"/>
                <a:cs typeface="+mn-cs"/>
              </a:rPr>
              <a:t>Treatment of co-morbid medical/MH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00"/>
                </a:solidFill>
                <a:effectLst/>
                <a:uLnTx/>
                <a:uFillTx/>
                <a:latin typeface="Rockwell" panose="02060603020205020403"/>
                <a:ea typeface="+mn-ea"/>
                <a:cs typeface="+mn-cs"/>
              </a:rPr>
              <a:t>Contingency Management</a:t>
            </a:r>
            <a:endParaRPr kumimoji="0" lang="en-US" sz="2800" b="0" i="0" u="none" strike="noStrike" kern="1200" cap="none" spc="0" normalizeH="0" baseline="0" noProof="0" dirty="0">
              <a:ln>
                <a:noFill/>
              </a:ln>
              <a:solidFill>
                <a:srgbClr val="FFFF00"/>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640501247"/>
      </p:ext>
    </p:extLst>
  </p:cSld>
  <p:clrMapOvr>
    <a:masterClrMapping/>
  </p:clrMapOvr>
  <mc:AlternateContent xmlns:mc="http://schemas.openxmlformats.org/markup-compatibility/2006" xmlns:p14="http://schemas.microsoft.com/office/powerpoint/2010/main">
    <mc:Choice Requires="p14">
      <p:transition spd="slow" p14:dur="2000" advTm="51047"/>
    </mc:Choice>
    <mc:Fallback xmlns="">
      <p:transition spd="slow" advTm="51047"/>
    </mc:Fallback>
  </mc:AlternateContent>
  <p:extLst>
    <p:ext uri="{3A86A75C-4F4B-4683-9AE1-C65F6400EC91}">
      <p14:laserTraceLst xmlns:p14="http://schemas.microsoft.com/office/powerpoint/2010/main">
        <p14:tracePtLst>
          <p14:tracePt t="33261" x="604838" y="6230938"/>
          <p14:tracePt t="33272" x="1143000" y="6140450"/>
          <p14:tracePt t="33277" x="1590675" y="5983288"/>
          <p14:tracePt t="33287" x="1949450" y="5894388"/>
          <p14:tracePt t="33292" x="2352675" y="5803900"/>
          <p14:tracePt t="33302" x="2733675" y="5692775"/>
          <p14:tracePt t="33312" x="3003550" y="5626100"/>
          <p14:tracePt t="33318" x="3271838" y="5535613"/>
          <p14:tracePt t="33329" x="3563938" y="5446713"/>
          <p14:tracePt t="33334" x="3854450" y="5356225"/>
          <p14:tracePt t="33344" x="4168775" y="5267325"/>
          <p14:tracePt t="33350" x="4437063" y="5132388"/>
          <p14:tracePt t="33360" x="4795838" y="4997450"/>
          <p14:tracePt t="33370" x="5334000" y="4751388"/>
          <p14:tracePt t="33375" x="5827713" y="4549775"/>
          <p14:tracePt t="33386" x="6388100" y="4370388"/>
          <p14:tracePt t="33391" x="6946900" y="4168775"/>
          <p14:tracePt t="33401" x="7440613" y="4033838"/>
          <p14:tracePt t="33406" x="7821613" y="3876675"/>
          <p14:tracePt t="33417" x="8089900" y="3787775"/>
          <p14:tracePt t="33427" x="8269288" y="3721100"/>
          <p14:tracePt t="33433" x="8337550" y="3652838"/>
          <p14:tracePt t="33443" x="8359775" y="3652838"/>
          <p14:tracePt t="33662" x="8785225" y="3362325"/>
          <p14:tracePt t="33672" x="9569450" y="2868613"/>
          <p14:tracePt t="33677" x="10421938" y="2286000"/>
          <p14:tracePt t="33688" x="11272838" y="1636713"/>
          <p14:tracePt t="49177" x="9591675" y="762000"/>
          <p14:tracePt t="49188" x="8650288" y="1143000"/>
          <p14:tracePt t="49193" x="7664450" y="1524000"/>
          <p14:tracePt t="49204" x="6791325" y="1949450"/>
          <p14:tracePt t="49213" x="5961063" y="2374900"/>
          <p14:tracePt t="49218" x="5311775" y="2711450"/>
          <p14:tracePt t="49230" x="4684713" y="2959100"/>
          <p14:tracePt t="49234" x="4146550" y="3249613"/>
          <p14:tracePt t="49246" x="3810000" y="3429000"/>
          <p14:tracePt t="49255" x="3586163" y="3563938"/>
          <p14:tracePt t="49261" x="3451225" y="3675063"/>
          <p14:tracePt t="49271" x="3340100" y="3743325"/>
          <p14:tracePt t="49276" x="3294063" y="3787775"/>
          <p14:tracePt t="49287" x="3271838" y="3854450"/>
          <p14:tracePt t="49303" x="3249613" y="3876675"/>
          <p14:tracePt t="49313" x="3249613" y="3898900"/>
          <p14:tracePt t="49318" x="3249613" y="3922713"/>
          <p14:tracePt t="49328" x="3205163" y="4011613"/>
          <p14:tracePt t="49333" x="3160713" y="4056063"/>
          <p14:tracePt t="49344" x="3092450" y="4191000"/>
          <p14:tracePt t="49349" x="2981325" y="4325938"/>
          <p14:tracePt t="49359" x="2846388" y="4483100"/>
          <p14:tracePt t="49369" x="2733675" y="4660900"/>
          <p14:tracePt t="49375" x="2644775" y="4751388"/>
          <p14:tracePt t="49385" x="2578100" y="4886325"/>
          <p14:tracePt t="49391" x="2532063" y="4953000"/>
          <p14:tracePt t="49401" x="2509838" y="4975225"/>
          <p14:tracePt t="49411" x="2509838" y="4997450"/>
          <p14:tracePt t="49416" x="2578100" y="4997450"/>
          <p14:tracePt t="49426" x="2689225" y="4997450"/>
          <p14:tracePt t="49432" x="3003550" y="4997450"/>
          <p14:tracePt t="49442" x="3473450" y="4930775"/>
          <p14:tracePt t="49448" x="4235450" y="4818063"/>
          <p14:tracePt t="49458" x="5422900" y="4638675"/>
          <p14:tracePt t="49468" x="6835775" y="4505325"/>
          <p14:tracePt t="49473" x="8359775" y="4414838"/>
          <p14:tracePt t="49484" x="10063163" y="4370388"/>
          <p14:tracePt t="49489" x="11698288" y="4370388"/>
          <p14:tracePt t="49668" x="8382000" y="6275388"/>
          <p14:tracePt t="49679" x="7642225" y="6253163"/>
          <p14:tracePt t="49689" x="7015163" y="6230938"/>
          <p14:tracePt t="49693" x="6543675" y="6162675"/>
          <p14:tracePt t="49702" x="6096000" y="6140450"/>
          <p14:tracePt t="49708" x="5803900" y="6073775"/>
          <p14:tracePt t="49719" x="5513388" y="6073775"/>
          <p14:tracePt t="49723" x="5245100" y="6051550"/>
          <p14:tracePt t="49734" x="4975225" y="6051550"/>
          <p14:tracePt t="49739" x="4729163" y="6051550"/>
          <p14:tracePt t="49749" x="4527550" y="6051550"/>
          <p14:tracePt t="49755" x="4303713" y="6118225"/>
          <p14:tracePt t="49765" x="4124325" y="6140450"/>
          <p14:tracePt t="49775" x="3967163" y="6184900"/>
          <p14:tracePt t="49780" x="3810000" y="6208713"/>
          <p14:tracePt t="49791" x="3652838" y="6230938"/>
          <p14:tracePt t="49798" x="3495675" y="6253163"/>
          <p14:tracePt t="49807" x="3384550" y="6253163"/>
          <p14:tracePt t="49813" x="3249613" y="6275388"/>
          <p14:tracePt t="49822" x="3092450" y="6319838"/>
          <p14:tracePt t="49828" x="3025775" y="6342063"/>
          <p14:tracePt t="49838" x="2959100" y="6342063"/>
          <p14:tracePt t="49848" x="2890838" y="6342063"/>
          <p14:tracePt t="49854" x="2868613" y="6342063"/>
          <p14:tracePt t="50056" x="2398713" y="6454775"/>
          <p14:tracePt t="50067" x="1725613" y="6678613"/>
          <p14:tracePt t="50078" x="1120775" y="681355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BE01A-6C7B-4590-B1CF-4AFC36516040}"/>
              </a:ext>
            </a:extLst>
          </p:cNvPr>
          <p:cNvSpPr txBox="1"/>
          <p:nvPr/>
        </p:nvSpPr>
        <p:spPr>
          <a:xfrm>
            <a:off x="562285" y="548580"/>
            <a:ext cx="11350304" cy="63094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Rockwell" panose="02060603020205020403"/>
                <a:ea typeface="+mn-ea"/>
                <a:cs typeface="+mn-cs"/>
              </a:rPr>
              <a:t>Harm Reduction Based Low Threshold Care </a:t>
            </a:r>
            <a:r>
              <a:rPr kumimoji="0" lang="en-US" sz="3200" b="1" i="0" u="none" strike="noStrike" kern="1200" cap="none" spc="0" normalizeH="0" baseline="0" noProof="0" dirty="0">
                <a:ln>
                  <a:noFill/>
                </a:ln>
                <a:solidFill>
                  <a:prstClr val="white"/>
                </a:solidFill>
                <a:effectLst/>
                <a:uLnTx/>
                <a:uFillTx/>
                <a:latin typeface="Rockwell" panose="02060603020205020403"/>
                <a:ea typeface="+mn-ea"/>
                <a:cs typeface="+mn-cs"/>
              </a:rPr>
              <a:t>(continued)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rPr>
              <a:t>Assistance with 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rPr>
              <a:t>Assistance with filling out applications for treatment or social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Rockwell" panose="02060603020205020403"/>
              </a:rPr>
              <a:t>Contraception</a:t>
            </a:r>
            <a:endPar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Rockwell" panose="02060603020205020403"/>
              </a:rPr>
              <a:t>Rapid Hep C/HIV testing</a:t>
            </a:r>
            <a:endPar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rPr>
              <a:t>Hep C treatment/ PREP for active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rPr>
              <a:t>Naloxone kits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rPr>
              <a:t>Injection and smoking supplies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Rockwell" panose="02060603020205020403"/>
              </a:rPr>
              <a:t>Fentanyl test strips</a:t>
            </a:r>
            <a:endParaRPr kumimoji="0" lang="en-US" sz="32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3" name="Picture 2">
            <a:extLst>
              <a:ext uri="{FF2B5EF4-FFF2-40B4-BE49-F238E27FC236}">
                <a16:creationId xmlns:a16="http://schemas.microsoft.com/office/drawing/2014/main" id="{733BAEC3-6203-04FC-6D95-C1A7659DBE12}"/>
              </a:ext>
            </a:extLst>
          </p:cNvPr>
          <p:cNvPicPr>
            <a:picLocks noChangeAspect="1"/>
          </p:cNvPicPr>
          <p:nvPr/>
        </p:nvPicPr>
        <p:blipFill>
          <a:blip r:embed="rId3"/>
          <a:stretch>
            <a:fillRect/>
          </a:stretch>
        </p:blipFill>
        <p:spPr>
          <a:xfrm>
            <a:off x="8598310" y="2556326"/>
            <a:ext cx="3593690" cy="4301674"/>
          </a:xfrm>
          <a:prstGeom prst="rect">
            <a:avLst/>
          </a:prstGeom>
        </p:spPr>
      </p:pic>
    </p:spTree>
    <p:extLst>
      <p:ext uri="{BB962C8B-B14F-4D97-AF65-F5344CB8AC3E}">
        <p14:creationId xmlns:p14="http://schemas.microsoft.com/office/powerpoint/2010/main" val="566321082"/>
      </p:ext>
    </p:extLst>
  </p:cSld>
  <p:clrMapOvr>
    <a:masterClrMapping/>
  </p:clrMapOvr>
  <mc:AlternateContent xmlns:mc="http://schemas.openxmlformats.org/markup-compatibility/2006" xmlns:p14="http://schemas.microsoft.com/office/powerpoint/2010/main">
    <mc:Choice Requires="p14">
      <p:transition spd="slow" p14:dur="2000" advTm="47471"/>
    </mc:Choice>
    <mc:Fallback xmlns="">
      <p:transition spd="slow" advTm="4747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7A062C-6735-7D7E-EC3D-FE2F8496921B}"/>
              </a:ext>
            </a:extLst>
          </p:cNvPr>
          <p:cNvSpPr txBox="1"/>
          <p:nvPr/>
        </p:nvSpPr>
        <p:spPr>
          <a:xfrm>
            <a:off x="4487332" y="406400"/>
            <a:ext cx="7704647" cy="6318865"/>
          </a:xfrm>
          <a:prstGeom prst="rect">
            <a:avLst/>
          </a:prstGeom>
        </p:spPr>
        <p:txBody>
          <a:bodyPr vert="horz" lIns="91440" tIns="45720" rIns="91440" bIns="45720" rtlCol="0">
            <a:normAutofit/>
          </a:bodyPr>
          <a:lstStyle/>
          <a:p>
            <a:pPr>
              <a:lnSpc>
                <a:spcPct val="90000"/>
              </a:lnSpc>
              <a:spcAft>
                <a:spcPts val="600"/>
              </a:spcAft>
            </a:pPr>
            <a:r>
              <a:rPr lang="en-US" sz="4000" b="1" dirty="0">
                <a:solidFill>
                  <a:schemeClr val="accent5"/>
                </a:solidFill>
              </a:rPr>
              <a:t>Low Threshold XR-BUP</a:t>
            </a:r>
          </a:p>
          <a:p>
            <a:pPr indent="-228600">
              <a:lnSpc>
                <a:spcPct val="90000"/>
              </a:lnSpc>
              <a:spcAft>
                <a:spcPts val="600"/>
              </a:spcAft>
              <a:buFont typeface="Arial" panose="020B0604020202020204" pitchFamily="34" charset="0"/>
              <a:buChar char="•"/>
            </a:pPr>
            <a:endPar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Given regardless of active drug/alcohol use</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No required drug testing</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Flexible schedule</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Walk-in appointments for injections</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Single day SL-BUP induction for tolerant patients</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Flexible dose</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SL supplementation available</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Available in pregnancy (2</a:t>
            </a:r>
            <a:r>
              <a:rPr lang="en-US" sz="32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nd</a:t>
            </a: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/3</a:t>
            </a:r>
            <a:r>
              <a:rPr lang="en-US" sz="32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rd</a:t>
            </a: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trimester) </a:t>
            </a:r>
          </a:p>
          <a:p>
            <a:pPr marL="28575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Primary care/harm reduction services</a:t>
            </a: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3" name="Picture 2">
            <a:extLst>
              <a:ext uri="{FF2B5EF4-FFF2-40B4-BE49-F238E27FC236}">
                <a16:creationId xmlns:a16="http://schemas.microsoft.com/office/drawing/2014/main" id="{439CA825-986E-6B6D-1830-CD7F9660A4A3}"/>
              </a:ext>
            </a:extLst>
          </p:cNvPr>
          <p:cNvPicPr>
            <a:picLocks noChangeAspect="1"/>
          </p:cNvPicPr>
          <p:nvPr/>
        </p:nvPicPr>
        <p:blipFill rotWithShape="1">
          <a:blip r:embed="rId3"/>
          <a:srcRect l="27119" r="37257"/>
          <a:stretch/>
        </p:blipFill>
        <p:spPr>
          <a:xfrm>
            <a:off x="20" y="10"/>
            <a:ext cx="4343380" cy="6857990"/>
          </a:xfrm>
          <a:prstGeom prst="rect">
            <a:avLst/>
          </a:prstGeom>
        </p:spPr>
      </p:pic>
    </p:spTree>
    <p:extLst>
      <p:ext uri="{BB962C8B-B14F-4D97-AF65-F5344CB8AC3E}">
        <p14:creationId xmlns:p14="http://schemas.microsoft.com/office/powerpoint/2010/main" val="603700515"/>
      </p:ext>
    </p:extLst>
  </p:cSld>
  <p:clrMapOvr>
    <a:masterClrMapping/>
  </p:clrMapOvr>
  <mc:AlternateContent xmlns:mc="http://schemas.openxmlformats.org/markup-compatibility/2006" xmlns:p14="http://schemas.microsoft.com/office/powerpoint/2010/main">
    <mc:Choice Requires="p14">
      <p:transition spd="slow" p14:dur="2000" advTm="75985"/>
    </mc:Choice>
    <mc:Fallback xmlns="">
      <p:transition spd="slow" advTm="7598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CEE66-4754-4C56-95A9-698DACB0ACF2}"/>
              </a:ext>
            </a:extLst>
          </p:cNvPr>
          <p:cNvSpPr txBox="1"/>
          <p:nvPr/>
        </p:nvSpPr>
        <p:spPr>
          <a:xfrm>
            <a:off x="166687" y="1628507"/>
            <a:ext cx="11858625" cy="3600986"/>
          </a:xfrm>
          <a:prstGeom prst="rect">
            <a:avLst/>
          </a:prstGeom>
          <a:noFill/>
        </p:spPr>
        <p:txBody>
          <a:bodyPr wrap="square" rtlCol="0">
            <a:spAutoFit/>
          </a:bodyPr>
          <a:lstStyle/>
          <a:p>
            <a:pPr algn="ctr"/>
            <a:r>
              <a:rPr lang="en-US" sz="4000" b="1" dirty="0"/>
              <a:t>The treatment modality with the most evidence for efficacy for stimulant use disorder is</a:t>
            </a:r>
          </a:p>
          <a:p>
            <a:pPr algn="ctr"/>
            <a:endParaRPr lang="en-US" sz="4800" b="1" dirty="0"/>
          </a:p>
          <a:p>
            <a:pPr algn="ctr"/>
            <a:r>
              <a:rPr lang="en-US" sz="4800" b="1" dirty="0"/>
              <a:t> </a:t>
            </a:r>
            <a:r>
              <a:rPr lang="en-US" sz="6000" b="1" u="sng" dirty="0"/>
              <a:t>Contingency Management </a:t>
            </a:r>
            <a:endParaRPr lang="en-US" sz="4800" b="1" u="sng" dirty="0"/>
          </a:p>
        </p:txBody>
      </p:sp>
    </p:spTree>
    <p:extLst>
      <p:ext uri="{BB962C8B-B14F-4D97-AF65-F5344CB8AC3E}">
        <p14:creationId xmlns:p14="http://schemas.microsoft.com/office/powerpoint/2010/main" val="3959405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4959F-77C7-4FC9-9CF1-FF40B0337527}"/>
              </a:ext>
            </a:extLst>
          </p:cNvPr>
          <p:cNvPicPr>
            <a:picLocks noChangeAspect="1"/>
          </p:cNvPicPr>
          <p:nvPr/>
        </p:nvPicPr>
        <p:blipFill>
          <a:blip r:embed="rId2"/>
          <a:stretch>
            <a:fillRect/>
          </a:stretch>
        </p:blipFill>
        <p:spPr>
          <a:xfrm>
            <a:off x="6488402" y="2124013"/>
            <a:ext cx="5703598" cy="47339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DA680DE2-3AEE-43CB-9689-33A94DD9C197}"/>
              </a:ext>
            </a:extLst>
          </p:cNvPr>
          <p:cNvSpPr txBox="1"/>
          <p:nvPr/>
        </p:nvSpPr>
        <p:spPr>
          <a:xfrm>
            <a:off x="349372" y="2080998"/>
            <a:ext cx="6334539" cy="513986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panose="020B0602020104020603"/>
                <a:ea typeface="+mn-ea"/>
                <a:cs typeface="+mn-cs"/>
              </a:rPr>
              <a:t>Provides immediate rewards for meeting goals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Negative UDS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Coming to appointments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Getting monthly medication injections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Attending counseling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Example: Gift cards = $100/month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6AD306BD-29E5-441B-A2AA-B3005A83C76C}"/>
              </a:ext>
            </a:extLst>
          </p:cNvPr>
          <p:cNvSpPr txBox="1"/>
          <p:nvPr/>
        </p:nvSpPr>
        <p:spPr>
          <a:xfrm>
            <a:off x="503464" y="0"/>
            <a:ext cx="10798629"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w Cen MT" panose="020B0602020104020603"/>
                <a:ea typeface="+mn-ea"/>
                <a:cs typeface="+mn-cs"/>
              </a:rPr>
              <a:t>What is Contingency Management?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The most effective behavioral health intervention to treat substance use disorders, but also the least utilized. </a:t>
            </a:r>
          </a:p>
        </p:txBody>
      </p:sp>
    </p:spTree>
    <p:extLst>
      <p:ext uri="{BB962C8B-B14F-4D97-AF65-F5344CB8AC3E}">
        <p14:creationId xmlns:p14="http://schemas.microsoft.com/office/powerpoint/2010/main" val="3382453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6FCAE7-9E32-5F09-CCDC-E4F29E22B6C0}"/>
              </a:ext>
            </a:extLst>
          </p:cNvPr>
          <p:cNvSpPr>
            <a:spLocks noGrp="1"/>
          </p:cNvSpPr>
          <p:nvPr>
            <p:ph type="sldNum" sz="quarter" idx="12"/>
          </p:nvPr>
        </p:nvSpPr>
        <p:spPr/>
        <p:txBody>
          <a:bodyPr/>
          <a:lstStyle/>
          <a:p>
            <a:fld id="{00000000-1234-1234-1234-123412341234}" type="slidenum">
              <a:rPr lang="en-US" smtClean="0"/>
              <a:pPr/>
              <a:t>48</a:t>
            </a:fld>
            <a:endParaRPr lang="en-US"/>
          </a:p>
        </p:txBody>
      </p:sp>
      <p:pic>
        <p:nvPicPr>
          <p:cNvPr id="4" name="Picture 3">
            <a:extLst>
              <a:ext uri="{FF2B5EF4-FFF2-40B4-BE49-F238E27FC236}">
                <a16:creationId xmlns:a16="http://schemas.microsoft.com/office/drawing/2014/main" id="{6EEE9FD4-B39A-E41E-1BB0-234B1FA6D73E}"/>
              </a:ext>
            </a:extLst>
          </p:cNvPr>
          <p:cNvPicPr>
            <a:picLocks noChangeAspect="1"/>
          </p:cNvPicPr>
          <p:nvPr/>
        </p:nvPicPr>
        <p:blipFill>
          <a:blip r:embed="rId2"/>
          <a:stretch>
            <a:fillRect/>
          </a:stretch>
        </p:blipFill>
        <p:spPr>
          <a:xfrm>
            <a:off x="0" y="1210671"/>
            <a:ext cx="12192000" cy="4963722"/>
          </a:xfrm>
          <a:prstGeom prst="rect">
            <a:avLst/>
          </a:prstGeom>
        </p:spPr>
      </p:pic>
      <p:sp>
        <p:nvSpPr>
          <p:cNvPr id="3" name="TextBox 2">
            <a:extLst>
              <a:ext uri="{FF2B5EF4-FFF2-40B4-BE49-F238E27FC236}">
                <a16:creationId xmlns:a16="http://schemas.microsoft.com/office/drawing/2014/main" id="{1F202DE9-2043-834A-5F15-797F6ADE9406}"/>
              </a:ext>
            </a:extLst>
          </p:cNvPr>
          <p:cNvSpPr txBox="1"/>
          <p:nvPr/>
        </p:nvSpPr>
        <p:spPr>
          <a:xfrm>
            <a:off x="124287" y="236992"/>
            <a:ext cx="11762913" cy="830997"/>
          </a:xfrm>
          <a:prstGeom prst="rect">
            <a:avLst/>
          </a:prstGeom>
          <a:noFill/>
        </p:spPr>
        <p:txBody>
          <a:bodyPr wrap="square" rtlCol="0">
            <a:spAutoFit/>
          </a:bodyPr>
          <a:lstStyle/>
          <a:p>
            <a:pPr algn="ctr"/>
            <a:r>
              <a:rPr lang="en-US" sz="2400" b="1" dirty="0">
                <a:solidFill>
                  <a:srgbClr val="FFFF00"/>
                </a:solidFill>
              </a:rPr>
              <a:t>Contingency Management = Providing rewards for meeting treatment goals</a:t>
            </a:r>
          </a:p>
          <a:p>
            <a:pPr algn="ctr"/>
            <a:r>
              <a:rPr lang="en-US" sz="2400" b="1" dirty="0">
                <a:solidFill>
                  <a:srgbClr val="FFFF00"/>
                </a:solidFill>
              </a:rPr>
              <a:t>Gold standard treatment for stimulant use disorder</a:t>
            </a:r>
          </a:p>
        </p:txBody>
      </p:sp>
      <p:sp>
        <p:nvSpPr>
          <p:cNvPr id="5" name="TextBox 4">
            <a:extLst>
              <a:ext uri="{FF2B5EF4-FFF2-40B4-BE49-F238E27FC236}">
                <a16:creationId xmlns:a16="http://schemas.microsoft.com/office/drawing/2014/main" id="{0C056862-0057-F00E-01FA-5803C9A8E7C8}"/>
              </a:ext>
            </a:extLst>
          </p:cNvPr>
          <p:cNvSpPr txBox="1"/>
          <p:nvPr/>
        </p:nvSpPr>
        <p:spPr>
          <a:xfrm>
            <a:off x="1086371" y="6123413"/>
            <a:ext cx="9641150" cy="830997"/>
          </a:xfrm>
          <a:prstGeom prst="rect">
            <a:avLst/>
          </a:prstGeom>
          <a:noFill/>
        </p:spPr>
        <p:txBody>
          <a:bodyPr wrap="square" rtlCol="0">
            <a:spAutoFit/>
          </a:bodyPr>
          <a:lstStyle/>
          <a:p>
            <a:pPr algn="ctr"/>
            <a:r>
              <a:rPr lang="en-US" sz="2400" b="1" dirty="0">
                <a:solidFill>
                  <a:srgbClr val="FFFF00"/>
                </a:solidFill>
              </a:rPr>
              <a:t>Alaska should apply for this 1115 waiver!!!</a:t>
            </a:r>
          </a:p>
          <a:p>
            <a:pPr algn="ctr"/>
            <a:r>
              <a:rPr lang="en-US" sz="2400" b="1" dirty="0">
                <a:solidFill>
                  <a:srgbClr val="FFFF00"/>
                </a:solidFill>
              </a:rPr>
              <a:t>Can also be funded by Opioid Settlement Funds</a:t>
            </a:r>
          </a:p>
        </p:txBody>
      </p:sp>
    </p:spTree>
    <p:extLst>
      <p:ext uri="{BB962C8B-B14F-4D97-AF65-F5344CB8AC3E}">
        <p14:creationId xmlns:p14="http://schemas.microsoft.com/office/powerpoint/2010/main" val="1365782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9DBA6A-565B-B1D6-8E1A-8D713BDF2FAB}"/>
              </a:ext>
            </a:extLst>
          </p:cNvPr>
          <p:cNvSpPr>
            <a:spLocks noGrp="1"/>
          </p:cNvSpPr>
          <p:nvPr>
            <p:ph type="sldNum" sz="quarter" idx="12"/>
          </p:nvPr>
        </p:nvSpPr>
        <p:spPr/>
        <p:txBody>
          <a:bodyPr/>
          <a:lstStyle/>
          <a:p>
            <a:fld id="{00000000-1234-1234-1234-123412341234}" type="slidenum">
              <a:rPr lang="en-US" smtClean="0"/>
              <a:pPr/>
              <a:t>49</a:t>
            </a:fld>
            <a:endParaRPr lang="en-US"/>
          </a:p>
        </p:txBody>
      </p:sp>
      <p:pic>
        <p:nvPicPr>
          <p:cNvPr id="4" name="Picture 3">
            <a:extLst>
              <a:ext uri="{FF2B5EF4-FFF2-40B4-BE49-F238E27FC236}">
                <a16:creationId xmlns:a16="http://schemas.microsoft.com/office/drawing/2014/main" id="{1E63AE5F-07CB-1501-DB7F-4D2A95AB04DE}"/>
              </a:ext>
            </a:extLst>
          </p:cNvPr>
          <p:cNvPicPr>
            <a:picLocks noChangeAspect="1"/>
          </p:cNvPicPr>
          <p:nvPr/>
        </p:nvPicPr>
        <p:blipFill>
          <a:blip r:embed="rId2"/>
          <a:stretch>
            <a:fillRect/>
          </a:stretch>
        </p:blipFill>
        <p:spPr>
          <a:xfrm>
            <a:off x="0" y="0"/>
            <a:ext cx="7766058" cy="6858000"/>
          </a:xfrm>
          <a:prstGeom prst="rect">
            <a:avLst/>
          </a:prstGeom>
        </p:spPr>
      </p:pic>
      <p:pic>
        <p:nvPicPr>
          <p:cNvPr id="3" name="Picture 2">
            <a:extLst>
              <a:ext uri="{FF2B5EF4-FFF2-40B4-BE49-F238E27FC236}">
                <a16:creationId xmlns:a16="http://schemas.microsoft.com/office/drawing/2014/main" id="{690FF75B-D2E9-4B16-CD7C-EB84481C3F87}"/>
              </a:ext>
            </a:extLst>
          </p:cNvPr>
          <p:cNvPicPr>
            <a:picLocks noChangeAspect="1"/>
          </p:cNvPicPr>
          <p:nvPr/>
        </p:nvPicPr>
        <p:blipFill>
          <a:blip r:embed="rId3"/>
          <a:stretch>
            <a:fillRect/>
          </a:stretch>
        </p:blipFill>
        <p:spPr>
          <a:xfrm>
            <a:off x="6399336" y="95250"/>
            <a:ext cx="5749332" cy="4112012"/>
          </a:xfrm>
          <a:prstGeom prst="rect">
            <a:avLst/>
          </a:prstGeom>
        </p:spPr>
      </p:pic>
      <p:sp>
        <p:nvSpPr>
          <p:cNvPr id="5" name="TextBox 4">
            <a:extLst>
              <a:ext uri="{FF2B5EF4-FFF2-40B4-BE49-F238E27FC236}">
                <a16:creationId xmlns:a16="http://schemas.microsoft.com/office/drawing/2014/main" id="{94CE4251-A6CA-A65D-25C0-5A3F19F850B1}"/>
              </a:ext>
            </a:extLst>
          </p:cNvPr>
          <p:cNvSpPr txBox="1"/>
          <p:nvPr/>
        </p:nvSpPr>
        <p:spPr>
          <a:xfrm>
            <a:off x="7981950" y="4705350"/>
            <a:ext cx="4038600" cy="830997"/>
          </a:xfrm>
          <a:prstGeom prst="rect">
            <a:avLst/>
          </a:prstGeom>
          <a:noFill/>
        </p:spPr>
        <p:txBody>
          <a:bodyPr wrap="square" rtlCol="0">
            <a:spAutoFit/>
          </a:bodyPr>
          <a:lstStyle/>
          <a:p>
            <a:r>
              <a:rPr lang="en-US" sz="2400" b="1" dirty="0">
                <a:solidFill>
                  <a:srgbClr val="FFFF00"/>
                </a:solidFill>
              </a:rPr>
              <a:t>CM programs must have P&amp;P that include OIG guardrails </a:t>
            </a:r>
          </a:p>
        </p:txBody>
      </p:sp>
    </p:spTree>
    <p:extLst>
      <p:ext uri="{BB962C8B-B14F-4D97-AF65-F5344CB8AC3E}">
        <p14:creationId xmlns:p14="http://schemas.microsoft.com/office/powerpoint/2010/main" val="284962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FC97E-7020-8276-8D57-A9AB00A2F514}"/>
              </a:ext>
            </a:extLst>
          </p:cNvPr>
          <p:cNvPicPr>
            <a:picLocks noChangeAspect="1"/>
          </p:cNvPicPr>
          <p:nvPr/>
        </p:nvPicPr>
        <p:blipFill>
          <a:blip r:embed="rId2"/>
          <a:stretch>
            <a:fillRect/>
          </a:stretch>
        </p:blipFill>
        <p:spPr>
          <a:xfrm>
            <a:off x="5048250" y="0"/>
            <a:ext cx="7143750" cy="6858000"/>
          </a:xfrm>
          <a:prstGeom prst="rect">
            <a:avLst/>
          </a:prstGeom>
        </p:spPr>
      </p:pic>
      <p:sp>
        <p:nvSpPr>
          <p:cNvPr id="4" name="TextBox 3">
            <a:extLst>
              <a:ext uri="{FF2B5EF4-FFF2-40B4-BE49-F238E27FC236}">
                <a16:creationId xmlns:a16="http://schemas.microsoft.com/office/drawing/2014/main" id="{56461565-6247-4ACB-05AD-4736B41968CD}"/>
              </a:ext>
            </a:extLst>
          </p:cNvPr>
          <p:cNvSpPr txBox="1"/>
          <p:nvPr/>
        </p:nvSpPr>
        <p:spPr>
          <a:xfrm>
            <a:off x="304800" y="2057400"/>
            <a:ext cx="4267200" cy="2308324"/>
          </a:xfrm>
          <a:prstGeom prst="rect">
            <a:avLst/>
          </a:prstGeom>
          <a:noFill/>
        </p:spPr>
        <p:txBody>
          <a:bodyPr wrap="square" rtlCol="0">
            <a:spAutoFit/>
          </a:bodyPr>
          <a:lstStyle/>
          <a:p>
            <a:r>
              <a:rPr lang="en-US" sz="4800" b="1" dirty="0"/>
              <a:t>Short Alcohol Withdrawal Scale</a:t>
            </a:r>
          </a:p>
        </p:txBody>
      </p:sp>
    </p:spTree>
    <p:extLst>
      <p:ext uri="{BB962C8B-B14F-4D97-AF65-F5344CB8AC3E}">
        <p14:creationId xmlns:p14="http://schemas.microsoft.com/office/powerpoint/2010/main" val="1520582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39A6D090-9416-4C45-AF73-649133A4D791}"/>
              </a:ext>
            </a:extLst>
          </p:cNvPr>
          <p:cNvPicPr>
            <a:picLocks noChangeAspect="1"/>
          </p:cNvPicPr>
          <p:nvPr/>
        </p:nvPicPr>
        <p:blipFill>
          <a:blip r:embed="rId2"/>
          <a:stretch>
            <a:fillRect/>
          </a:stretch>
        </p:blipFill>
        <p:spPr>
          <a:xfrm>
            <a:off x="1125298" y="1415136"/>
            <a:ext cx="9941404" cy="4970702"/>
          </a:xfrm>
          <a:prstGeom prst="rect">
            <a:avLst/>
          </a:prstGeom>
          <a:ln w="190500" cap="flat" cmpd="thinThick">
            <a:solidFill>
              <a:srgbClr val="FFFFFF"/>
            </a:solidFill>
            <a:prstDash val="solid"/>
            <a:round/>
          </a:ln>
        </p:spPr>
      </p:pic>
      <p:sp>
        <p:nvSpPr>
          <p:cNvPr id="5" name="TextBox 4">
            <a:extLst>
              <a:ext uri="{FF2B5EF4-FFF2-40B4-BE49-F238E27FC236}">
                <a16:creationId xmlns:a16="http://schemas.microsoft.com/office/drawing/2014/main" id="{79DFC598-54BE-4EAB-9B62-C570E4901220}"/>
              </a:ext>
            </a:extLst>
          </p:cNvPr>
          <p:cNvSpPr txBox="1"/>
          <p:nvPr/>
        </p:nvSpPr>
        <p:spPr>
          <a:xfrm>
            <a:off x="538162" y="200025"/>
            <a:ext cx="11115675" cy="923330"/>
          </a:xfrm>
          <a:prstGeom prst="rect">
            <a:avLst/>
          </a:prstGeom>
          <a:noFill/>
        </p:spPr>
        <p:txBody>
          <a:bodyPr wrap="square">
            <a:spAutoFit/>
          </a:bodyPr>
          <a:lstStyle/>
          <a:p>
            <a:pPr algn="ctr"/>
            <a:r>
              <a:rPr lang="en-US" dirty="0"/>
              <a:t>Community Reinforcement Approach (CRA) isa combination of behavioral strategies that address the role of environmental contingencies in encouraging or discouraging drug use and attempts to rearrange these contingencies so that a non-drug using lifestyle is more rewarding than a using one.</a:t>
            </a:r>
          </a:p>
        </p:txBody>
      </p:sp>
    </p:spTree>
    <p:extLst>
      <p:ext uri="{BB962C8B-B14F-4D97-AF65-F5344CB8AC3E}">
        <p14:creationId xmlns:p14="http://schemas.microsoft.com/office/powerpoint/2010/main" val="2181218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97054-DCFB-4F71-A572-BAC7C782AD97}"/>
              </a:ext>
            </a:extLst>
          </p:cNvPr>
          <p:cNvPicPr>
            <a:picLocks noChangeAspect="1"/>
          </p:cNvPicPr>
          <p:nvPr/>
        </p:nvPicPr>
        <p:blipFill>
          <a:blip r:embed="rId2"/>
          <a:stretch>
            <a:fillRect/>
          </a:stretch>
        </p:blipFill>
        <p:spPr>
          <a:xfrm>
            <a:off x="933856" y="220655"/>
            <a:ext cx="10256726" cy="6374698"/>
          </a:xfrm>
          <a:prstGeom prst="rect">
            <a:avLst/>
          </a:prstGeom>
        </p:spPr>
      </p:pic>
    </p:spTree>
    <p:extLst>
      <p:ext uri="{BB962C8B-B14F-4D97-AF65-F5344CB8AC3E}">
        <p14:creationId xmlns:p14="http://schemas.microsoft.com/office/powerpoint/2010/main" val="2041329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BBF13-72B9-4243-83DB-7DFA7046FDB5}"/>
              </a:ext>
            </a:extLst>
          </p:cNvPr>
          <p:cNvPicPr>
            <a:picLocks noChangeAspect="1"/>
          </p:cNvPicPr>
          <p:nvPr/>
        </p:nvPicPr>
        <p:blipFill>
          <a:blip r:embed="rId2"/>
          <a:stretch>
            <a:fillRect/>
          </a:stretch>
        </p:blipFill>
        <p:spPr>
          <a:xfrm>
            <a:off x="4114123" y="236095"/>
            <a:ext cx="7916395" cy="6385809"/>
          </a:xfrm>
          <a:prstGeom prst="rect">
            <a:avLst/>
          </a:prstGeom>
        </p:spPr>
      </p:pic>
      <p:sp>
        <p:nvSpPr>
          <p:cNvPr id="2" name="TextBox 1">
            <a:extLst>
              <a:ext uri="{FF2B5EF4-FFF2-40B4-BE49-F238E27FC236}">
                <a16:creationId xmlns:a16="http://schemas.microsoft.com/office/drawing/2014/main" id="{77515AD2-75F8-46F0-9DC8-694F9E8CFE89}"/>
              </a:ext>
            </a:extLst>
          </p:cNvPr>
          <p:cNvSpPr txBox="1"/>
          <p:nvPr/>
        </p:nvSpPr>
        <p:spPr>
          <a:xfrm>
            <a:off x="464005" y="2086867"/>
            <a:ext cx="3471863"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ockwell" panose="02060603020205020403"/>
                <a:ea typeface="+mn-ea"/>
                <a:cs typeface="+mn-cs"/>
              </a:rPr>
              <a:t>Exercise can help brains heal from stimulant toxicity </a:t>
            </a:r>
          </a:p>
        </p:txBody>
      </p:sp>
    </p:spTree>
    <p:extLst>
      <p:ext uri="{BB962C8B-B14F-4D97-AF65-F5344CB8AC3E}">
        <p14:creationId xmlns:p14="http://schemas.microsoft.com/office/powerpoint/2010/main" val="3472955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55E4F-D7CE-4C12-B95A-B4A7B290D59C}"/>
              </a:ext>
            </a:extLst>
          </p:cNvPr>
          <p:cNvSpPr/>
          <p:nvPr/>
        </p:nvSpPr>
        <p:spPr>
          <a:xfrm>
            <a:off x="186209" y="-84842"/>
            <a:ext cx="11819582" cy="7294305"/>
          </a:xfrm>
          <a:prstGeom prst="rect">
            <a:avLst/>
          </a:prstGeom>
        </p:spPr>
        <p:txBody>
          <a:bodyPr wrap="non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inherit"/>
                <a:ea typeface="+mn-ea"/>
                <a:cs typeface="+mn-cs"/>
              </a:rPr>
              <a:t>No FDA approved meds to treat stimulant use disorders</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inherit"/>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inherit"/>
                <a:ea typeface="+mn-ea"/>
                <a:cs typeface="+mn-cs"/>
              </a:rPr>
              <a:t>Bupropion and Naltrexone </a:t>
            </a:r>
            <a:r>
              <a:rPr kumimoji="0" lang="en-US" sz="3200" b="0" i="0" u="none" strike="noStrike" kern="1200" cap="none" spc="0" normalizeH="0" baseline="0" noProof="0" dirty="0">
                <a:ln>
                  <a:noFill/>
                </a:ln>
                <a:solidFill>
                  <a:prstClr val="white"/>
                </a:solidFill>
                <a:effectLst/>
                <a:uLnTx/>
                <a:uFillTx/>
                <a:latin typeface="inherit"/>
                <a:ea typeface="+mn-ea"/>
                <a:cs typeface="+mn-cs"/>
              </a:rPr>
              <a:t>in Methamphetamine Use Disorder</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Corbel" panose="020B0503020204020204"/>
                <a:ea typeface="+mn-ea"/>
                <a:cs typeface="+mn-cs"/>
                <a:hlinkClick r:id="rId2">
                  <a:extLst>
                    <a:ext uri="{A12FA001-AC4F-418D-AE19-62706E023703}">
                      <ahyp:hlinkClr xmlns:ahyp="http://schemas.microsoft.com/office/drawing/2018/hyperlinkcolor" val="tx"/>
                    </a:ext>
                  </a:extLst>
                </a:hlinkClick>
              </a:rPr>
              <a:t>January 14, 2021</a:t>
            </a:r>
            <a:r>
              <a:rPr kumimoji="0" lang="en-US" sz="1200" b="0" i="0" u="sng"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N </a:t>
            </a:r>
            <a:r>
              <a:rPr kumimoji="0" lang="en-US" sz="1200" b="0" i="0" u="none" strike="noStrike" kern="1200" cap="none" spc="0" normalizeH="0" baseline="0" noProof="0" dirty="0" err="1">
                <a:ln>
                  <a:noFill/>
                </a:ln>
                <a:solidFill>
                  <a:prstClr val="white"/>
                </a:solidFill>
                <a:effectLst/>
                <a:uLnTx/>
                <a:uFillTx/>
                <a:latin typeface="Corbel" panose="020B0503020204020204"/>
                <a:ea typeface="+mn-ea"/>
                <a:cs typeface="+mn-cs"/>
              </a:rPr>
              <a:t>Engl</a:t>
            </a: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 J Med 2021; 384:140-153 DOI: 10.1056/NEJMoa2020214</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f-quadraat-web-pro"/>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f-quadraat-web-pro"/>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f-quadraat-web-pro"/>
                <a:ea typeface="+mn-ea"/>
                <a:cs typeface="+mn-cs"/>
              </a:rPr>
              <a:t>IM Naltrexone 380 mg every 3 weeks, plus bupropion 450 mg/day</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f-quadraat-web-pro"/>
                <a:ea typeface="+mn-ea"/>
                <a:cs typeface="+mn-cs"/>
              </a:rPr>
              <a:t>Around 10-15% of patient able to show abstinence</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ff-quadraat-web-pro"/>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ff-quadraat-web-pro"/>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ff-quadraat-web-pro"/>
                <a:ea typeface="+mn-ea"/>
                <a:cs typeface="+mn-cs"/>
              </a:rPr>
              <a:t>Mirtazapine</a:t>
            </a:r>
            <a:r>
              <a:rPr kumimoji="0" lang="en-US" sz="3200" b="0" i="0" u="none" strike="noStrike" kern="1200" cap="none" spc="0" normalizeH="0" baseline="0" noProof="0" dirty="0">
                <a:ln>
                  <a:noFill/>
                </a:ln>
                <a:solidFill>
                  <a:prstClr val="white"/>
                </a:solidFill>
                <a:effectLst/>
                <a:uLnTx/>
                <a:uFillTx/>
                <a:latin typeface="ff-quadraat-web-pro"/>
                <a:ea typeface="+mn-ea"/>
                <a:cs typeface="+mn-cs"/>
              </a:rPr>
              <a:t> for Methamphetamine dependence in MSM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f-quadraat-web-pro"/>
                <a:ea typeface="+mn-ea"/>
                <a:cs typeface="+mn-cs"/>
              </a:rPr>
              <a:t>Colfax 2011</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ff-quadraat-web-pro"/>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f-quadraat-web-pro"/>
                <a:ea typeface="+mn-ea"/>
                <a:cs typeface="+mn-cs"/>
              </a:rPr>
              <a:t>Mirtazapine 30 mg/day reduced UDS +meth by 20%</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f-quadraat-web-pro"/>
                <a:ea typeface="+mn-ea"/>
                <a:cs typeface="+mn-cs"/>
              </a:rPr>
              <a:t>Even without great medication compliance</a:t>
            </a:r>
          </a:p>
          <a:p>
            <a:pPr marL="0" marR="0" lvl="0" indent="0" algn="ctr" defTabSz="457200" rtl="0" eaLnBrk="1" fontAlgn="base" latinLnBrk="0" hangingPunct="1">
              <a:lnSpc>
                <a:spcPct val="100000"/>
              </a:lnSpc>
              <a:spcBef>
                <a:spcPts val="0"/>
              </a:spcBef>
              <a:spcAft>
                <a:spcPts val="0"/>
              </a:spcAft>
              <a:buClrTx/>
              <a:buSzTx/>
              <a:buFontTx/>
              <a:buNone/>
              <a:tabLst/>
              <a:defRPr/>
            </a:pPr>
            <a:endParaRPr lang="en-US" sz="2800" dirty="0">
              <a:solidFill>
                <a:prstClr val="white"/>
              </a:solidFill>
              <a:latin typeface="ff-quadraat-web-pro"/>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solidFill>
                <a:effectLst/>
                <a:uLnTx/>
                <a:uFillTx/>
                <a:latin typeface="ff-quadraat-web-pro"/>
                <a:ea typeface="+mn-ea"/>
                <a:cs typeface="+mn-cs"/>
              </a:rPr>
              <a:t>Contingency Management is the most effective treatment for stimulant use </a:t>
            </a:r>
            <a:r>
              <a:rPr kumimoji="0" lang="en-US" sz="2800" b="1" i="0" u="none" strike="noStrike" kern="1200" cap="none" spc="0" normalizeH="0" baseline="0" noProof="0" dirty="0" err="1">
                <a:ln>
                  <a:noFill/>
                </a:ln>
                <a:solidFill>
                  <a:schemeClr val="accent5"/>
                </a:solidFill>
                <a:effectLst/>
                <a:uLnTx/>
                <a:uFillTx/>
                <a:latin typeface="ff-quadraat-web-pro"/>
                <a:ea typeface="+mn-ea"/>
                <a:cs typeface="+mn-cs"/>
              </a:rPr>
              <a:t>dz</a:t>
            </a:r>
            <a:endParaRPr kumimoji="0" lang="en-US" sz="2800" b="1" i="0" u="none" strike="noStrike" kern="1200" cap="none" spc="0" normalizeH="0" baseline="0" noProof="0" dirty="0">
              <a:ln>
                <a:noFill/>
              </a:ln>
              <a:solidFill>
                <a:schemeClr val="accent5"/>
              </a:solidFill>
              <a:effectLst/>
              <a:uLnTx/>
              <a:uFillTx/>
              <a:latin typeface="ff-quadraat-web-pro"/>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ff-quadraat-web-pro"/>
              <a:ea typeface="+mn-ea"/>
              <a:cs typeface="+mn-cs"/>
            </a:endParaRPr>
          </a:p>
        </p:txBody>
      </p:sp>
    </p:spTree>
    <p:extLst>
      <p:ext uri="{BB962C8B-B14F-4D97-AF65-F5344CB8AC3E}">
        <p14:creationId xmlns:p14="http://schemas.microsoft.com/office/powerpoint/2010/main" val="367065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F7E73-C32C-28F3-6391-2D5A4D281C61}"/>
              </a:ext>
            </a:extLst>
          </p:cNvPr>
          <p:cNvPicPr>
            <a:picLocks noChangeAspect="1"/>
          </p:cNvPicPr>
          <p:nvPr/>
        </p:nvPicPr>
        <p:blipFill>
          <a:blip r:embed="rId2"/>
          <a:stretch>
            <a:fillRect/>
          </a:stretch>
        </p:blipFill>
        <p:spPr>
          <a:xfrm>
            <a:off x="149944" y="2052293"/>
            <a:ext cx="11900903" cy="2152062"/>
          </a:xfrm>
          <a:prstGeom prst="rect">
            <a:avLst/>
          </a:prstGeom>
        </p:spPr>
      </p:pic>
    </p:spTree>
    <p:extLst>
      <p:ext uri="{BB962C8B-B14F-4D97-AF65-F5344CB8AC3E}">
        <p14:creationId xmlns:p14="http://schemas.microsoft.com/office/powerpoint/2010/main" val="3500970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DC13D-AFF2-6AA9-910F-E080EAE433A4}"/>
              </a:ext>
            </a:extLst>
          </p:cNvPr>
          <p:cNvPicPr>
            <a:picLocks noChangeAspect="1"/>
          </p:cNvPicPr>
          <p:nvPr/>
        </p:nvPicPr>
        <p:blipFill rotWithShape="1">
          <a:blip r:embed="rId2"/>
          <a:srcRect l="14797" r="11596" b="16718"/>
          <a:stretch/>
        </p:blipFill>
        <p:spPr>
          <a:xfrm>
            <a:off x="64008" y="228600"/>
            <a:ext cx="7010400" cy="5711500"/>
          </a:xfrm>
          <a:prstGeom prst="rect">
            <a:avLst/>
          </a:prstGeom>
        </p:spPr>
      </p:pic>
      <p:sp>
        <p:nvSpPr>
          <p:cNvPr id="6" name="TextBox 5">
            <a:extLst>
              <a:ext uri="{FF2B5EF4-FFF2-40B4-BE49-F238E27FC236}">
                <a16:creationId xmlns:a16="http://schemas.microsoft.com/office/drawing/2014/main" id="{75768492-F896-3F7D-6C8B-95687F3E19F0}"/>
              </a:ext>
            </a:extLst>
          </p:cNvPr>
          <p:cNvSpPr txBox="1"/>
          <p:nvPr/>
        </p:nvSpPr>
        <p:spPr>
          <a:xfrm>
            <a:off x="914400" y="5967080"/>
            <a:ext cx="5629553" cy="738664"/>
          </a:xfrm>
          <a:prstGeom prst="rect">
            <a:avLst/>
          </a:prstGeom>
          <a:noFill/>
        </p:spPr>
        <p:txBody>
          <a:bodyPr wrap="square">
            <a:spAutoFit/>
          </a:bodyPr>
          <a:lstStyle/>
          <a:p>
            <a:r>
              <a:rPr lang="en-US" sz="1400" dirty="0">
                <a:hlinkClick r:id="rId3"/>
              </a:rPr>
              <a:t>https://downloads.asam.org/sitefinity-production-blobs/docs/default-source/quality-science/stud_guideline_document_final.pdf?sfvrsn=71094b38_1</a:t>
            </a:r>
            <a:r>
              <a:rPr lang="en-US" sz="1400" dirty="0"/>
              <a:t> </a:t>
            </a:r>
          </a:p>
        </p:txBody>
      </p:sp>
      <p:sp>
        <p:nvSpPr>
          <p:cNvPr id="2" name="TextBox 1">
            <a:extLst>
              <a:ext uri="{FF2B5EF4-FFF2-40B4-BE49-F238E27FC236}">
                <a16:creationId xmlns:a16="http://schemas.microsoft.com/office/drawing/2014/main" id="{066F87CF-6BEF-10A2-9DCD-A3AFF62B07AF}"/>
              </a:ext>
            </a:extLst>
          </p:cNvPr>
          <p:cNvSpPr txBox="1"/>
          <p:nvPr/>
        </p:nvSpPr>
        <p:spPr>
          <a:xfrm>
            <a:off x="7391400" y="991172"/>
            <a:ext cx="4419600" cy="2123658"/>
          </a:xfrm>
          <a:prstGeom prst="rect">
            <a:avLst/>
          </a:prstGeom>
          <a:solidFill>
            <a:schemeClr val="bg1"/>
          </a:solidFill>
          <a:ln w="50800">
            <a:solidFill>
              <a:schemeClr val="accent2"/>
            </a:solidFill>
          </a:ln>
        </p:spPr>
        <p:txBody>
          <a:bodyPr wrap="square" rtlCol="0">
            <a:spAutoFit/>
          </a:bodyPr>
          <a:lstStyle/>
          <a:p>
            <a:pPr algn="ctr"/>
            <a:r>
              <a:rPr lang="en-US" sz="4400" dirty="0"/>
              <a:t>Contingency Management is #1</a:t>
            </a:r>
          </a:p>
        </p:txBody>
      </p:sp>
      <p:sp>
        <p:nvSpPr>
          <p:cNvPr id="3" name="TextBox 2">
            <a:extLst>
              <a:ext uri="{FF2B5EF4-FFF2-40B4-BE49-F238E27FC236}">
                <a16:creationId xmlns:a16="http://schemas.microsoft.com/office/drawing/2014/main" id="{539A82C5-2551-8B51-1486-5A5C6B157633}"/>
              </a:ext>
            </a:extLst>
          </p:cNvPr>
          <p:cNvSpPr txBox="1"/>
          <p:nvPr/>
        </p:nvSpPr>
        <p:spPr>
          <a:xfrm>
            <a:off x="7391400" y="3648075"/>
            <a:ext cx="4419600" cy="2554545"/>
          </a:xfrm>
          <a:prstGeom prst="rect">
            <a:avLst/>
          </a:prstGeom>
          <a:solidFill>
            <a:schemeClr val="bg1"/>
          </a:solidFill>
          <a:ln w="41275">
            <a:solidFill>
              <a:schemeClr val="accent2"/>
            </a:solidFill>
          </a:ln>
        </p:spPr>
        <p:txBody>
          <a:bodyPr wrap="square" rtlCol="0">
            <a:spAutoFit/>
          </a:bodyPr>
          <a:lstStyle/>
          <a:p>
            <a:pPr algn="ctr"/>
            <a:r>
              <a:rPr lang="en-US" sz="3200" i="1" dirty="0"/>
              <a:t>Board certified providers may consider Rx stimulants in select patients with close monitoring</a:t>
            </a:r>
          </a:p>
        </p:txBody>
      </p:sp>
    </p:spTree>
    <p:extLst>
      <p:ext uri="{BB962C8B-B14F-4D97-AF65-F5344CB8AC3E}">
        <p14:creationId xmlns:p14="http://schemas.microsoft.com/office/powerpoint/2010/main" val="603951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thamphetamine-induced psychosis: Who says all drug use is reversible? |  MDedge Psychiatry">
            <a:extLst>
              <a:ext uri="{FF2B5EF4-FFF2-40B4-BE49-F238E27FC236}">
                <a16:creationId xmlns:a16="http://schemas.microsoft.com/office/drawing/2014/main" id="{8301A673-90BF-4FA7-8485-4933D4CB96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47" r="-285"/>
          <a:stretch/>
        </p:blipFill>
        <p:spPr bwMode="auto">
          <a:xfrm>
            <a:off x="1446025" y="433581"/>
            <a:ext cx="10507436" cy="4676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A185A5-AD05-48B0-9DFF-0AA915557257}"/>
              </a:ext>
            </a:extLst>
          </p:cNvPr>
          <p:cNvSpPr txBox="1"/>
          <p:nvPr/>
        </p:nvSpPr>
        <p:spPr>
          <a:xfrm>
            <a:off x="238539" y="3429000"/>
            <a:ext cx="6334539" cy="3477875"/>
          </a:xfrm>
          <a:prstGeom prst="rect">
            <a:avLst/>
          </a:prstGeom>
          <a:solidFill>
            <a:schemeClr val="tx1"/>
          </a:solidFill>
        </p:spPr>
        <p:txBody>
          <a:bodyPr wrap="square" rtlCol="0">
            <a:spAutoFit/>
          </a:bodyPr>
          <a:lstStyle/>
          <a:p>
            <a:pPr algn="ctr"/>
            <a:r>
              <a:rPr lang="en-US" sz="2000" b="1" dirty="0">
                <a:solidFill>
                  <a:schemeClr val="bg1"/>
                </a:solidFill>
              </a:rPr>
              <a:t>Its important to treat withdrawal symptoms to reduce cravings and improve quality of life</a:t>
            </a:r>
          </a:p>
          <a:p>
            <a:pPr algn="ctr"/>
            <a:endParaRPr lang="en-US" sz="2000" b="1" dirty="0">
              <a:solidFill>
                <a:schemeClr val="bg1"/>
              </a:solidFill>
            </a:endParaRPr>
          </a:p>
          <a:p>
            <a:pPr algn="ctr"/>
            <a:r>
              <a:rPr lang="en-US" sz="2000" b="1" dirty="0">
                <a:solidFill>
                  <a:schemeClr val="bg1"/>
                </a:solidFill>
              </a:rPr>
              <a:t>Provide non-narcotic medications and behavioral health support for:</a:t>
            </a:r>
          </a:p>
          <a:p>
            <a:endParaRPr lang="en-US" sz="2000" b="1" dirty="0">
              <a:solidFill>
                <a:schemeClr val="bg1"/>
              </a:solidFill>
            </a:endParaRPr>
          </a:p>
          <a:p>
            <a:pPr algn="ctr"/>
            <a:r>
              <a:rPr lang="en-US" sz="2000" b="1" dirty="0">
                <a:solidFill>
                  <a:schemeClr val="bg1"/>
                </a:solidFill>
              </a:rPr>
              <a:t>Depression</a:t>
            </a:r>
          </a:p>
          <a:p>
            <a:pPr algn="ctr"/>
            <a:r>
              <a:rPr lang="en-US" sz="2000" b="1" dirty="0">
                <a:solidFill>
                  <a:schemeClr val="bg1"/>
                </a:solidFill>
              </a:rPr>
              <a:t>Anxiety</a:t>
            </a:r>
          </a:p>
          <a:p>
            <a:pPr algn="ctr"/>
            <a:r>
              <a:rPr lang="en-US" sz="2000" b="1" dirty="0">
                <a:solidFill>
                  <a:schemeClr val="bg1"/>
                </a:solidFill>
              </a:rPr>
              <a:t>Insomnia</a:t>
            </a:r>
          </a:p>
          <a:p>
            <a:pPr algn="ctr"/>
            <a:r>
              <a:rPr lang="en-US" sz="2000" b="1" dirty="0">
                <a:solidFill>
                  <a:schemeClr val="bg1"/>
                </a:solidFill>
              </a:rPr>
              <a:t>Pain</a:t>
            </a:r>
          </a:p>
          <a:p>
            <a:pPr algn="ctr"/>
            <a:r>
              <a:rPr lang="en-US" sz="2000" b="1" dirty="0">
                <a:solidFill>
                  <a:schemeClr val="bg1"/>
                </a:solidFill>
              </a:rPr>
              <a:t>Thought disorders</a:t>
            </a:r>
          </a:p>
        </p:txBody>
      </p:sp>
    </p:spTree>
    <p:extLst>
      <p:ext uri="{BB962C8B-B14F-4D97-AF65-F5344CB8AC3E}">
        <p14:creationId xmlns:p14="http://schemas.microsoft.com/office/powerpoint/2010/main" val="2969515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08EB56-6CAC-49D0-AB49-28A8BE1C423A}"/>
              </a:ext>
            </a:extLst>
          </p:cNvPr>
          <p:cNvSpPr txBox="1"/>
          <p:nvPr/>
        </p:nvSpPr>
        <p:spPr>
          <a:xfrm>
            <a:off x="658586" y="674400"/>
            <a:ext cx="10874828"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ASK ABOUT ANXIETY AND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Treat with non-narcotic medications that may address comorbid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Mirtazapine helps sleep and appetite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Avoid Benzos </a:t>
            </a: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 try buspirone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Consider treating physiological w/d </a:t>
            </a:r>
            <a:r>
              <a:rPr kumimoji="0" lang="en-US" sz="3200" b="0" i="0" u="none" strike="noStrike" kern="1200" cap="none" spc="0" normalizeH="0" baseline="0" noProof="0" dirty="0" err="1">
                <a:ln>
                  <a:noFill/>
                </a:ln>
                <a:solidFill>
                  <a:prstClr val="white"/>
                </a:solidFill>
                <a:effectLst/>
                <a:uLnTx/>
                <a:uFillTx/>
                <a:latin typeface="Corbel" panose="020B0503020204020204"/>
                <a:ea typeface="+mn-ea"/>
                <a:cs typeface="+mn-cs"/>
                <a:sym typeface="Wingdings" panose="05000000000000000000" pitchFamily="2" charset="2"/>
              </a:rPr>
              <a:t>sxs</a:t>
            </a: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sym typeface="Wingdings" panose="05000000000000000000" pitchFamily="2" charset="2"/>
              </a:rPr>
              <a:t> that mimic anxiety with prn clonidine, hydroxyzine, propranolol</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37703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575A87-837B-491F-BEE4-29F305CC95F2}"/>
              </a:ext>
            </a:extLst>
          </p:cNvPr>
          <p:cNvSpPr>
            <a:spLocks noGrp="1"/>
          </p:cNvSpPr>
          <p:nvPr>
            <p:ph type="title"/>
          </p:nvPr>
        </p:nvSpPr>
        <p:spPr>
          <a:xfrm>
            <a:off x="2437606" y="19803"/>
            <a:ext cx="7316787" cy="1046996"/>
          </a:xfrm>
        </p:spPr>
        <p:txBody>
          <a:bodyPr/>
          <a:lstStyle/>
          <a:p>
            <a:pPr algn="ctr"/>
            <a:r>
              <a:rPr lang="en-US" dirty="0"/>
              <a:t>Ask About Sleep</a:t>
            </a:r>
          </a:p>
        </p:txBody>
      </p:sp>
      <p:sp>
        <p:nvSpPr>
          <p:cNvPr id="4" name="Content Placeholder 3">
            <a:extLst>
              <a:ext uri="{FF2B5EF4-FFF2-40B4-BE49-F238E27FC236}">
                <a16:creationId xmlns:a16="http://schemas.microsoft.com/office/drawing/2014/main" id="{F02B2F38-8076-4645-BDE1-3076F5CF6F0E}"/>
              </a:ext>
            </a:extLst>
          </p:cNvPr>
          <p:cNvSpPr>
            <a:spLocks noGrp="1"/>
          </p:cNvSpPr>
          <p:nvPr>
            <p:ph idx="1"/>
          </p:nvPr>
        </p:nvSpPr>
        <p:spPr>
          <a:xfrm>
            <a:off x="653144" y="1066798"/>
            <a:ext cx="10394268" cy="5309733"/>
          </a:xfrm>
        </p:spPr>
        <p:txBody>
          <a:bodyPr>
            <a:normAutofit fontScale="32500" lnSpcReduction="20000"/>
          </a:bodyPr>
          <a:lstStyle/>
          <a:p>
            <a:r>
              <a:rPr lang="en-US" sz="10000" dirty="0"/>
              <a:t>Make a differential diagnosis to determine whether a client’s sleep problems likely stem from protracted withdrawal or are the result of other causes. </a:t>
            </a:r>
          </a:p>
          <a:p>
            <a:r>
              <a:rPr lang="en-US" sz="10000" dirty="0"/>
              <a:t>Educate clients about good sleep habits: adopting a regular sleep routine (getting up at the same time daily), exercising early in the day, minimizing caffeine intake, eating well, and avoiding late afternoon naps. </a:t>
            </a:r>
          </a:p>
          <a:p>
            <a:r>
              <a:rPr lang="en-US" sz="10000" dirty="0"/>
              <a:t>Utilize non-narcotic meds, consider co-treating comorbid pain/mood disorders: </a:t>
            </a:r>
            <a:r>
              <a:rPr lang="en-US" sz="10000" dirty="0" err="1"/>
              <a:t>eg</a:t>
            </a:r>
            <a:r>
              <a:rPr lang="en-US" sz="10000" dirty="0"/>
              <a:t> TCAs, mirtazapine, trazodone, doxepin, quetiapine (all off label), low-dose melatonin</a:t>
            </a:r>
          </a:p>
          <a:p>
            <a:r>
              <a:rPr lang="en-US" sz="10000" dirty="0"/>
              <a:t>Test for sleep apnea (may be central vs obstructive) </a:t>
            </a:r>
          </a:p>
          <a:p>
            <a:r>
              <a:rPr lang="en-US" sz="10000" dirty="0"/>
              <a:t>CBTI  (free VA app) </a:t>
            </a:r>
          </a:p>
        </p:txBody>
      </p:sp>
      <p:sp>
        <p:nvSpPr>
          <p:cNvPr id="6" name="TextBox 5">
            <a:extLst>
              <a:ext uri="{FF2B5EF4-FFF2-40B4-BE49-F238E27FC236}">
                <a16:creationId xmlns:a16="http://schemas.microsoft.com/office/drawing/2014/main" id="{7A089140-A885-4797-9DCF-976DB7E1312E}"/>
              </a:ext>
            </a:extLst>
          </p:cNvPr>
          <p:cNvSpPr txBox="1"/>
          <p:nvPr/>
        </p:nvSpPr>
        <p:spPr>
          <a:xfrm>
            <a:off x="1144589" y="6376532"/>
            <a:ext cx="10910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The Substance Abuse and Mental Health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Administration’s (SAMHSA’s) Center for Substance Abuse Treatment (CSAT) is developing a Substance Abuse in Brief Fact Sheet on sleep problems</a:t>
            </a:r>
          </a:p>
        </p:txBody>
      </p:sp>
      <p:pic>
        <p:nvPicPr>
          <p:cNvPr id="2" name="Picture 1">
            <a:extLst>
              <a:ext uri="{FF2B5EF4-FFF2-40B4-BE49-F238E27FC236}">
                <a16:creationId xmlns:a16="http://schemas.microsoft.com/office/drawing/2014/main" id="{BF7AFCBC-F1F2-4CD4-838C-4DF987DEF7A3}"/>
              </a:ext>
            </a:extLst>
          </p:cNvPr>
          <p:cNvPicPr>
            <a:picLocks noChangeAspect="1"/>
          </p:cNvPicPr>
          <p:nvPr/>
        </p:nvPicPr>
        <p:blipFill>
          <a:blip r:embed="rId2"/>
          <a:stretch>
            <a:fillRect/>
          </a:stretch>
        </p:blipFill>
        <p:spPr>
          <a:xfrm>
            <a:off x="10448587" y="5062238"/>
            <a:ext cx="1606658" cy="1545126"/>
          </a:xfrm>
          <a:prstGeom prst="rect">
            <a:avLst/>
          </a:prstGeom>
        </p:spPr>
      </p:pic>
    </p:spTree>
    <p:extLst>
      <p:ext uri="{BB962C8B-B14F-4D97-AF65-F5344CB8AC3E}">
        <p14:creationId xmlns:p14="http://schemas.microsoft.com/office/powerpoint/2010/main" val="3165696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70" name="Google Shape;1770;g7cd4b5ad27_1_113"/>
          <p:cNvSpPr txBox="1"/>
          <p:nvPr/>
        </p:nvSpPr>
        <p:spPr>
          <a:xfrm>
            <a:off x="0" y="6591384"/>
            <a:ext cx="9421443" cy="756600"/>
          </a:xfrm>
          <a:prstGeom prst="rect">
            <a:avLst/>
          </a:prstGeom>
          <a:noFill/>
          <a:ln>
            <a:noFill/>
          </a:ln>
        </p:spPr>
        <p:txBody>
          <a:bodyPr spcFirstLastPara="1" wrap="square" lIns="91425" tIns="91425" rIns="91425" bIns="91425" anchor="t" anchorCtr="0">
            <a:noAutofit/>
          </a:bodyPr>
          <a:lstStyle/>
          <a:p>
            <a:pPr>
              <a:buClr>
                <a:prstClr val="black"/>
              </a:buClr>
              <a:buSzPts val="1200"/>
            </a:pPr>
            <a:r>
              <a:rPr lang="en-US" sz="1000" dirty="0" err="1">
                <a:solidFill>
                  <a:prstClr val="black"/>
                </a:solidFill>
                <a:latin typeface="Calibri" panose="020F0502020204030204"/>
              </a:rPr>
              <a:t>Vearrier</a:t>
            </a:r>
            <a:r>
              <a:rPr lang="en-US" sz="1000" dirty="0">
                <a:solidFill>
                  <a:prstClr val="black"/>
                </a:solidFill>
                <a:latin typeface="Calibri" panose="020F0502020204030204"/>
              </a:rPr>
              <a:t> L. 2019</a:t>
            </a:r>
          </a:p>
          <a:p>
            <a:pPr>
              <a:buClr>
                <a:prstClr val="black"/>
              </a:buClr>
              <a:buSzPts val="1200"/>
            </a:pPr>
            <a:endParaRPr sz="1000" kern="0" dirty="0">
              <a:solidFill>
                <a:srgbClr val="000000"/>
              </a:solidFill>
              <a:latin typeface="Calibri"/>
              <a:ea typeface="Calibri"/>
              <a:cs typeface="Calibri"/>
              <a:sym typeface="Calibri"/>
            </a:endParaRPr>
          </a:p>
        </p:txBody>
      </p:sp>
      <p:sp>
        <p:nvSpPr>
          <p:cNvPr id="14" name="Google Shape;618;g89e515e693_0_0"/>
          <p:cNvSpPr txBox="1"/>
          <p:nvPr/>
        </p:nvSpPr>
        <p:spPr>
          <a:xfrm>
            <a:off x="773207" y="208659"/>
            <a:ext cx="10564586" cy="5210194"/>
          </a:xfrm>
          <a:prstGeom prst="rect">
            <a:avLst/>
          </a:prstGeom>
          <a:noFill/>
          <a:ln>
            <a:noFill/>
          </a:ln>
        </p:spPr>
        <p:txBody>
          <a:bodyPr spcFirstLastPara="1" wrap="square" lIns="0" tIns="0" rIns="0" bIns="0" anchor="t" anchorCtr="0">
            <a:noAutofit/>
          </a:bodyPr>
          <a:lstStyle/>
          <a:p>
            <a:pPr marL="88900">
              <a:buClr>
                <a:srgbClr val="000000"/>
              </a:buClr>
              <a:buSzPts val="2200"/>
            </a:pPr>
            <a:endParaRPr lang="en-US" sz="2400" dirty="0">
              <a:latin typeface="Cabin" panose="020B0803050202020004" pitchFamily="34" charset="0"/>
              <a:ea typeface="Calibri"/>
              <a:cs typeface="Calibri"/>
              <a:sym typeface="Calibri"/>
            </a:endParaRPr>
          </a:p>
          <a:p>
            <a:pPr marL="457200" indent="-368300">
              <a:lnSpc>
                <a:spcPct val="150000"/>
              </a:lnSpc>
              <a:spcBef>
                <a:spcPts val="1200"/>
              </a:spcBef>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Overamping prevention (Eat, Hydrate, Sleep)</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Treatment for co-occurring substance use disorders (ex: OUD)</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Naloxone education and distribution</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Exercise</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Dental hygiene supplies</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Syringe services programs, safer injection supplies </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Smoking supplies</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Fentanyl test strips </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Never use alone, Test doses</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Safe sexual practices, condoms, lube</a:t>
            </a:r>
          </a:p>
          <a:p>
            <a:pPr marL="457200" indent="-368300">
              <a:lnSpc>
                <a:spcPct val="150000"/>
              </a:lnSpc>
              <a:buClr>
                <a:srgbClr val="000000"/>
              </a:buClr>
              <a:buSzPts val="2200"/>
              <a:buFont typeface="Arial" panose="020B0604020202020204" pitchFamily="34" charset="0"/>
              <a:buChar char="•"/>
            </a:pPr>
            <a:r>
              <a:rPr lang="en-US" sz="2400" dirty="0">
                <a:latin typeface="Cabin" panose="020B0803050202020004" pitchFamily="34" charset="0"/>
                <a:ea typeface="Calibri"/>
                <a:cs typeface="Calibri"/>
                <a:sym typeface="Calibri"/>
              </a:rPr>
              <a:t>Hep C treatment </a:t>
            </a:r>
          </a:p>
          <a:p>
            <a:pPr marL="457200" indent="-368300">
              <a:lnSpc>
                <a:spcPct val="150000"/>
              </a:lnSpc>
              <a:buClr>
                <a:srgbClr val="000000"/>
              </a:buClr>
              <a:buSzPts val="2200"/>
              <a:buFont typeface="Arial" panose="020B0604020202020204" pitchFamily="34" charset="0"/>
              <a:buChar char="•"/>
            </a:pPr>
            <a:endParaRPr lang="en-US" sz="2400" dirty="0">
              <a:latin typeface="Cabin" panose="020B0803050202020004" pitchFamily="34" charset="0"/>
              <a:ea typeface="Calibri"/>
              <a:cs typeface="Calibri"/>
              <a:sym typeface="Calibri"/>
            </a:endParaRPr>
          </a:p>
          <a:p>
            <a:pPr marL="88900">
              <a:lnSpc>
                <a:spcPct val="150000"/>
              </a:lnSpc>
              <a:spcBef>
                <a:spcPts val="1200"/>
              </a:spcBef>
              <a:buClr>
                <a:srgbClr val="000000"/>
              </a:buClr>
              <a:buSzPts val="2200"/>
            </a:pPr>
            <a:endParaRPr lang="en-US" sz="2400" dirty="0">
              <a:latin typeface="Cabin" panose="020B0803050202020004" pitchFamily="34" charset="0"/>
              <a:ea typeface="Calibri"/>
              <a:cs typeface="Calibri"/>
              <a:sym typeface="Calibri"/>
            </a:endParaRPr>
          </a:p>
          <a:p>
            <a:pPr marL="914400" lvl="1" indent="-368300">
              <a:lnSpc>
                <a:spcPct val="150000"/>
              </a:lnSpc>
              <a:buClr>
                <a:srgbClr val="000000"/>
              </a:buClr>
              <a:buSzPts val="2200"/>
              <a:buFont typeface="Arial" panose="020B0604020202020204" pitchFamily="34" charset="0"/>
              <a:buChar char="•"/>
            </a:pPr>
            <a:endParaRPr lang="en-US" sz="2400" dirty="0">
              <a:latin typeface="Cabin" panose="020B0803050202020004" pitchFamily="34" charset="0"/>
              <a:ea typeface="Calibri"/>
              <a:cs typeface="Calibri"/>
              <a:sym typeface="Calibri"/>
            </a:endParaRPr>
          </a:p>
        </p:txBody>
      </p:sp>
      <p:sp>
        <p:nvSpPr>
          <p:cNvPr id="5" name="Google Shape;1771;g7cd4b5ad27_1_113"/>
          <p:cNvSpPr txBox="1">
            <a:spLocks noGrp="1"/>
          </p:cNvSpPr>
          <p:nvPr>
            <p:ph type="body" idx="1"/>
          </p:nvPr>
        </p:nvSpPr>
        <p:spPr>
          <a:xfrm>
            <a:off x="664873" y="208659"/>
            <a:ext cx="10232776" cy="457200"/>
          </a:xfrm>
          <a:prstGeom prst="rect">
            <a:avLst/>
          </a:prstGeom>
        </p:spPr>
        <p:txBody>
          <a:bodyPr spcFirstLastPara="1" wrap="square" lIns="0" tIns="0" rIns="0" bIns="0" anchor="t" anchorCtr="0">
            <a:noAutofit/>
          </a:bodyPr>
          <a:lstStyle/>
          <a:p>
            <a:pPr marL="0" indent="0"/>
            <a:r>
              <a:rPr lang="en-US" sz="3200" i="1" dirty="0"/>
              <a:t>Harm Reduction for Psychostimulant Use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9094" y="3815644"/>
            <a:ext cx="3368699" cy="3042356"/>
          </a:xfrm>
          <a:prstGeom prst="rect">
            <a:avLst/>
          </a:prstGeom>
        </p:spPr>
      </p:pic>
    </p:spTree>
    <p:custDataLst>
      <p:tags r:id="rId1"/>
    </p:custDataLst>
    <p:extLst>
      <p:ext uri="{BB962C8B-B14F-4D97-AF65-F5344CB8AC3E}">
        <p14:creationId xmlns:p14="http://schemas.microsoft.com/office/powerpoint/2010/main" val="2005431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89500-B7D0-C2F3-46E4-CB31BE52DEA0}"/>
              </a:ext>
            </a:extLst>
          </p:cNvPr>
          <p:cNvPicPr>
            <a:picLocks noChangeAspect="1"/>
          </p:cNvPicPr>
          <p:nvPr/>
        </p:nvPicPr>
        <p:blipFill>
          <a:blip r:embed="rId2"/>
          <a:stretch>
            <a:fillRect/>
          </a:stretch>
        </p:blipFill>
        <p:spPr>
          <a:xfrm>
            <a:off x="6477000" y="33528"/>
            <a:ext cx="5187258" cy="6858000"/>
          </a:xfrm>
          <a:prstGeom prst="rect">
            <a:avLst/>
          </a:prstGeom>
        </p:spPr>
      </p:pic>
      <p:sp>
        <p:nvSpPr>
          <p:cNvPr id="2" name="TextBox 1">
            <a:extLst>
              <a:ext uri="{FF2B5EF4-FFF2-40B4-BE49-F238E27FC236}">
                <a16:creationId xmlns:a16="http://schemas.microsoft.com/office/drawing/2014/main" id="{87789827-A67F-0815-C487-CFF5069742A1}"/>
              </a:ext>
            </a:extLst>
          </p:cNvPr>
          <p:cNvSpPr txBox="1"/>
          <p:nvPr/>
        </p:nvSpPr>
        <p:spPr>
          <a:xfrm>
            <a:off x="304800" y="685800"/>
            <a:ext cx="6172200" cy="3108543"/>
          </a:xfrm>
          <a:prstGeom prst="rect">
            <a:avLst/>
          </a:prstGeom>
          <a:noFill/>
        </p:spPr>
        <p:txBody>
          <a:bodyPr wrap="square" rtlCol="0">
            <a:spAutoFit/>
          </a:bodyPr>
          <a:lstStyle/>
          <a:p>
            <a:r>
              <a:rPr lang="en-US" sz="2800" b="1" dirty="0">
                <a:solidFill>
                  <a:schemeClr val="accent2"/>
                </a:solidFill>
              </a:rPr>
              <a:t>Harm Reduction Tip:</a:t>
            </a:r>
          </a:p>
          <a:p>
            <a:r>
              <a:rPr lang="en-US" sz="2800" b="1" dirty="0"/>
              <a:t>Some patients may decline to go to the hospital for AWS management, and for those certain individuals, it may be safer to trial supervised ambulatory withdrawal than receive no medical care at all. </a:t>
            </a:r>
          </a:p>
        </p:txBody>
      </p:sp>
      <p:pic>
        <p:nvPicPr>
          <p:cNvPr id="3" name="Picture 2">
            <a:extLst>
              <a:ext uri="{FF2B5EF4-FFF2-40B4-BE49-F238E27FC236}">
                <a16:creationId xmlns:a16="http://schemas.microsoft.com/office/drawing/2014/main" id="{B4C7EFC8-30FF-EC9C-68FC-93FB7C963DB3}"/>
              </a:ext>
            </a:extLst>
          </p:cNvPr>
          <p:cNvPicPr>
            <a:picLocks noChangeAspect="1"/>
          </p:cNvPicPr>
          <p:nvPr/>
        </p:nvPicPr>
        <p:blipFill>
          <a:blip r:embed="rId3"/>
          <a:stretch>
            <a:fillRect/>
          </a:stretch>
        </p:blipFill>
        <p:spPr>
          <a:xfrm>
            <a:off x="2438400" y="4343241"/>
            <a:ext cx="1828959" cy="1828959"/>
          </a:xfrm>
          <a:prstGeom prst="rect">
            <a:avLst/>
          </a:prstGeom>
        </p:spPr>
      </p:pic>
      <p:pic>
        <p:nvPicPr>
          <p:cNvPr id="4" name="Picture 3">
            <a:extLst>
              <a:ext uri="{FF2B5EF4-FFF2-40B4-BE49-F238E27FC236}">
                <a16:creationId xmlns:a16="http://schemas.microsoft.com/office/drawing/2014/main" id="{2E8D147D-40C9-F7B4-78AA-11BFBB6049FD}"/>
              </a:ext>
            </a:extLst>
          </p:cNvPr>
          <p:cNvPicPr>
            <a:picLocks noChangeAspect="1"/>
          </p:cNvPicPr>
          <p:nvPr/>
        </p:nvPicPr>
        <p:blipFill>
          <a:blip r:embed="rId4"/>
          <a:stretch>
            <a:fillRect/>
          </a:stretch>
        </p:blipFill>
        <p:spPr>
          <a:xfrm>
            <a:off x="10629900" y="4800600"/>
            <a:ext cx="1562100" cy="1562100"/>
          </a:xfrm>
          <a:prstGeom prst="rect">
            <a:avLst/>
          </a:prstGeom>
        </p:spPr>
      </p:pic>
    </p:spTree>
    <p:extLst>
      <p:ext uri="{BB962C8B-B14F-4D97-AF65-F5344CB8AC3E}">
        <p14:creationId xmlns:p14="http://schemas.microsoft.com/office/powerpoint/2010/main" val="1231308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4D3EA-01D5-B7D8-4E80-1013B3D1C75A}"/>
              </a:ext>
            </a:extLst>
          </p:cNvPr>
          <p:cNvPicPr>
            <a:picLocks noChangeAspect="1"/>
          </p:cNvPicPr>
          <p:nvPr/>
        </p:nvPicPr>
        <p:blipFill>
          <a:blip r:embed="rId2"/>
          <a:stretch>
            <a:fillRect/>
          </a:stretch>
        </p:blipFill>
        <p:spPr>
          <a:xfrm>
            <a:off x="223608" y="0"/>
            <a:ext cx="11744783" cy="6858000"/>
          </a:xfrm>
          <a:prstGeom prst="rect">
            <a:avLst/>
          </a:prstGeom>
        </p:spPr>
      </p:pic>
    </p:spTree>
    <p:extLst>
      <p:ext uri="{BB962C8B-B14F-4D97-AF65-F5344CB8AC3E}">
        <p14:creationId xmlns:p14="http://schemas.microsoft.com/office/powerpoint/2010/main" val="3706993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7CDA2D-55F3-4D0F-B445-21B7C05E4974}"/>
              </a:ext>
            </a:extLst>
          </p:cNvPr>
          <p:cNvPicPr>
            <a:picLocks noChangeAspect="1"/>
          </p:cNvPicPr>
          <p:nvPr/>
        </p:nvPicPr>
        <p:blipFill>
          <a:blip r:embed="rId2"/>
          <a:stretch>
            <a:fillRect/>
          </a:stretch>
        </p:blipFill>
        <p:spPr>
          <a:xfrm>
            <a:off x="512618" y="659920"/>
            <a:ext cx="4220164" cy="5487166"/>
          </a:xfrm>
          <a:prstGeom prst="rect">
            <a:avLst/>
          </a:prstGeom>
        </p:spPr>
      </p:pic>
      <p:pic>
        <p:nvPicPr>
          <p:cNvPr id="6" name="Picture 5">
            <a:extLst>
              <a:ext uri="{FF2B5EF4-FFF2-40B4-BE49-F238E27FC236}">
                <a16:creationId xmlns:a16="http://schemas.microsoft.com/office/drawing/2014/main" id="{406DC584-7C15-43A9-8D02-68C23DCFE30D}"/>
              </a:ext>
            </a:extLst>
          </p:cNvPr>
          <p:cNvPicPr>
            <a:picLocks noChangeAspect="1"/>
          </p:cNvPicPr>
          <p:nvPr/>
        </p:nvPicPr>
        <p:blipFill>
          <a:blip r:embed="rId3"/>
          <a:stretch>
            <a:fillRect/>
          </a:stretch>
        </p:blipFill>
        <p:spPr>
          <a:xfrm>
            <a:off x="5098993" y="727856"/>
            <a:ext cx="2707117" cy="5590021"/>
          </a:xfrm>
          <a:prstGeom prst="rect">
            <a:avLst/>
          </a:prstGeom>
        </p:spPr>
      </p:pic>
      <p:pic>
        <p:nvPicPr>
          <p:cNvPr id="8" name="Picture 7">
            <a:extLst>
              <a:ext uri="{FF2B5EF4-FFF2-40B4-BE49-F238E27FC236}">
                <a16:creationId xmlns:a16="http://schemas.microsoft.com/office/drawing/2014/main" id="{876E6098-C578-4131-8D6D-BE901A6FDD73}"/>
              </a:ext>
            </a:extLst>
          </p:cNvPr>
          <p:cNvPicPr>
            <a:picLocks noChangeAspect="1"/>
          </p:cNvPicPr>
          <p:nvPr/>
        </p:nvPicPr>
        <p:blipFill>
          <a:blip r:embed="rId4"/>
          <a:stretch>
            <a:fillRect/>
          </a:stretch>
        </p:blipFill>
        <p:spPr>
          <a:xfrm>
            <a:off x="8172321" y="659920"/>
            <a:ext cx="3507061" cy="5512663"/>
          </a:xfrm>
          <a:prstGeom prst="rect">
            <a:avLst/>
          </a:prstGeom>
        </p:spPr>
      </p:pic>
      <p:sp>
        <p:nvSpPr>
          <p:cNvPr id="10" name="TextBox 9">
            <a:extLst>
              <a:ext uri="{FF2B5EF4-FFF2-40B4-BE49-F238E27FC236}">
                <a16:creationId xmlns:a16="http://schemas.microsoft.com/office/drawing/2014/main" id="{09E99722-970C-44FC-9A2D-73A8055DBC7F}"/>
              </a:ext>
            </a:extLst>
          </p:cNvPr>
          <p:cNvSpPr txBox="1"/>
          <p:nvPr/>
        </p:nvSpPr>
        <p:spPr>
          <a:xfrm>
            <a:off x="3163019" y="6488668"/>
            <a:ext cx="6099462" cy="369332"/>
          </a:xfrm>
          <a:prstGeom prst="rect">
            <a:avLst/>
          </a:prstGeom>
          <a:noFill/>
        </p:spPr>
        <p:txBody>
          <a:bodyPr wrap="square">
            <a:spAutoFit/>
          </a:bodyPr>
          <a:lstStyle/>
          <a:p>
            <a:r>
              <a:rPr lang="en-US" dirty="0">
                <a:hlinkClick r:id="rId5"/>
              </a:rPr>
              <a:t>https://www.harmreductionactioncenter.org/new-page</a:t>
            </a:r>
            <a:endParaRPr lang="en-US" dirty="0"/>
          </a:p>
        </p:txBody>
      </p:sp>
    </p:spTree>
    <p:extLst>
      <p:ext uri="{BB962C8B-B14F-4D97-AF65-F5344CB8AC3E}">
        <p14:creationId xmlns:p14="http://schemas.microsoft.com/office/powerpoint/2010/main" val="2851886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1C57F-EFE4-46A7-970F-E7F4F3E75991}"/>
              </a:ext>
            </a:extLst>
          </p:cNvPr>
          <p:cNvPicPr>
            <a:picLocks noChangeAspect="1"/>
          </p:cNvPicPr>
          <p:nvPr/>
        </p:nvPicPr>
        <p:blipFill>
          <a:blip r:embed="rId2"/>
          <a:stretch>
            <a:fillRect/>
          </a:stretch>
        </p:blipFill>
        <p:spPr>
          <a:xfrm>
            <a:off x="1453445" y="643467"/>
            <a:ext cx="9285110" cy="5571066"/>
          </a:xfrm>
          <a:prstGeom prst="rect">
            <a:avLst/>
          </a:prstGeom>
        </p:spPr>
      </p:pic>
      <p:pic>
        <p:nvPicPr>
          <p:cNvPr id="10" name="Picture 9">
            <a:extLst>
              <a:ext uri="{FF2B5EF4-FFF2-40B4-BE49-F238E27FC236}">
                <a16:creationId xmlns:a16="http://schemas.microsoft.com/office/drawing/2014/main" id="{29C51773-498E-4311-A996-58649FB4FE8E}"/>
              </a:ext>
            </a:extLst>
          </p:cNvPr>
          <p:cNvPicPr>
            <a:picLocks noChangeAspect="1"/>
          </p:cNvPicPr>
          <p:nvPr/>
        </p:nvPicPr>
        <p:blipFill>
          <a:blip r:embed="rId3"/>
          <a:stretch>
            <a:fillRect/>
          </a:stretch>
        </p:blipFill>
        <p:spPr>
          <a:xfrm>
            <a:off x="6928023" y="4415516"/>
            <a:ext cx="3810532" cy="1962424"/>
          </a:xfrm>
          <a:prstGeom prst="rect">
            <a:avLst/>
          </a:prstGeom>
        </p:spPr>
      </p:pic>
    </p:spTree>
    <p:extLst>
      <p:ext uri="{BB962C8B-B14F-4D97-AF65-F5344CB8AC3E}">
        <p14:creationId xmlns:p14="http://schemas.microsoft.com/office/powerpoint/2010/main" val="238208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57A4-2060-48FC-9EA1-8B92AE3849F2}"/>
              </a:ext>
            </a:extLst>
          </p:cNvPr>
          <p:cNvSpPr>
            <a:spLocks noGrp="1"/>
          </p:cNvSpPr>
          <p:nvPr>
            <p:ph type="title"/>
          </p:nvPr>
        </p:nvSpPr>
        <p:spPr>
          <a:xfrm>
            <a:off x="6505575" y="-176516"/>
            <a:ext cx="4598985" cy="1478570"/>
          </a:xfrm>
        </p:spPr>
        <p:txBody>
          <a:bodyPr>
            <a:normAutofit/>
          </a:bodyPr>
          <a:lstStyle/>
          <a:p>
            <a:pPr algn="ctr"/>
            <a:r>
              <a:rPr lang="en-US" dirty="0"/>
              <a:t>NARCAN RX</a:t>
            </a:r>
          </a:p>
        </p:txBody>
      </p:sp>
      <p:sp>
        <p:nvSpPr>
          <p:cNvPr id="3" name="Content Placeholder 2">
            <a:extLst>
              <a:ext uri="{FF2B5EF4-FFF2-40B4-BE49-F238E27FC236}">
                <a16:creationId xmlns:a16="http://schemas.microsoft.com/office/drawing/2014/main" id="{31118326-1339-41B7-AA1A-2F72F0CC4E25}"/>
              </a:ext>
            </a:extLst>
          </p:cNvPr>
          <p:cNvSpPr>
            <a:spLocks noGrp="1"/>
          </p:cNvSpPr>
          <p:nvPr>
            <p:ph idx="1"/>
          </p:nvPr>
        </p:nvSpPr>
        <p:spPr>
          <a:xfrm>
            <a:off x="6315282" y="1495908"/>
            <a:ext cx="5662613" cy="4878388"/>
          </a:xfrm>
        </p:spPr>
        <p:txBody>
          <a:bodyPr>
            <a:normAutofit lnSpcReduction="10000"/>
          </a:bodyPr>
          <a:lstStyle/>
          <a:p>
            <a:pPr>
              <a:lnSpc>
                <a:spcPct val="110000"/>
              </a:lnSpc>
            </a:pPr>
            <a:r>
              <a:rPr lang="en-US" sz="2400" dirty="0"/>
              <a:t>Every patient who receives a prescription for opioids, a new MAT patient, a family member or someone who knows someone who knows uses opioids </a:t>
            </a:r>
            <a:r>
              <a:rPr lang="en-US" sz="2400" b="1" dirty="0"/>
              <a:t>should be provided a Narcan® kit.</a:t>
            </a:r>
          </a:p>
          <a:p>
            <a:pPr>
              <a:lnSpc>
                <a:spcPct val="110000"/>
              </a:lnSpc>
            </a:pPr>
            <a:r>
              <a:rPr lang="en-US" sz="2400" dirty="0"/>
              <a:t>The best way to make Narcan® kits available- hand them out to people who use.  They can be the best first responders.</a:t>
            </a:r>
          </a:p>
          <a:p>
            <a:pPr>
              <a:lnSpc>
                <a:spcPct val="110000"/>
              </a:lnSpc>
            </a:pPr>
            <a:r>
              <a:rPr lang="en-US" sz="2400" b="1" dirty="0">
                <a:solidFill>
                  <a:srgbClr val="FFFF00"/>
                </a:solidFill>
              </a:rPr>
              <a:t>Even stimulant users who don’t use opioids need a Narcan kit due to fentanyl contamination  </a:t>
            </a:r>
          </a:p>
          <a:p>
            <a:pPr marL="0" indent="0">
              <a:lnSpc>
                <a:spcPct val="110000"/>
              </a:lnSpc>
              <a:buNone/>
            </a:pPr>
            <a:endParaRPr lang="en-US" sz="2400" dirty="0"/>
          </a:p>
        </p:txBody>
      </p:sp>
      <p:pic>
        <p:nvPicPr>
          <p:cNvPr id="5" name="Picture 4">
            <a:extLst>
              <a:ext uri="{FF2B5EF4-FFF2-40B4-BE49-F238E27FC236}">
                <a16:creationId xmlns:a16="http://schemas.microsoft.com/office/drawing/2014/main" id="{B21A1CB8-0511-49CE-B2B1-7E7C37246FE6}"/>
              </a:ext>
            </a:extLst>
          </p:cNvPr>
          <p:cNvPicPr>
            <a:picLocks noChangeAspect="1"/>
          </p:cNvPicPr>
          <p:nvPr/>
        </p:nvPicPr>
        <p:blipFill rotWithShape="1">
          <a:blip r:embed="rId2"/>
          <a:srcRect l="16788" r="19152" b="-2"/>
          <a:stretch/>
        </p:blipFill>
        <p:spPr>
          <a:xfrm>
            <a:off x="-75771" y="-4753"/>
            <a:ext cx="6101597" cy="6857990"/>
          </a:xfrm>
          <a:prstGeom prst="rect">
            <a:avLst/>
          </a:prstGeom>
        </p:spPr>
      </p:pic>
    </p:spTree>
    <p:extLst>
      <p:ext uri="{BB962C8B-B14F-4D97-AF65-F5344CB8AC3E}">
        <p14:creationId xmlns:p14="http://schemas.microsoft.com/office/powerpoint/2010/main" val="356468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43" y="426514"/>
            <a:ext cx="11644313" cy="715962"/>
          </a:xfrm>
        </p:spPr>
        <p:txBody>
          <a:bodyPr>
            <a:noAutofit/>
          </a:bodyPr>
          <a:lstStyle/>
          <a:p>
            <a:r>
              <a:rPr lang="en-US" sz="4800" dirty="0"/>
              <a:t>What are Some Treatment Implications for Methamphetamine and Opioid Co-Ingestion?</a:t>
            </a:r>
          </a:p>
        </p:txBody>
      </p:sp>
      <p:sp>
        <p:nvSpPr>
          <p:cNvPr id="3" name="Content Placeholder 2"/>
          <p:cNvSpPr>
            <a:spLocks noGrp="1"/>
          </p:cNvSpPr>
          <p:nvPr>
            <p:ph idx="1"/>
          </p:nvPr>
        </p:nvSpPr>
        <p:spPr>
          <a:xfrm>
            <a:off x="865476" y="1573744"/>
            <a:ext cx="10233800" cy="4351338"/>
          </a:xfrm>
        </p:spPr>
        <p:txBody>
          <a:bodyPr>
            <a:noAutofit/>
          </a:bodyPr>
          <a:lstStyle/>
          <a:p>
            <a:pPr lvl="1"/>
            <a:r>
              <a:rPr lang="en-US" sz="2800" dirty="0"/>
              <a:t>Make sure you have sufficient </a:t>
            </a:r>
            <a:r>
              <a:rPr lang="en-US" sz="2800" dirty="0">
                <a:solidFill>
                  <a:srgbClr val="FFFF00"/>
                </a:solidFill>
              </a:rPr>
              <a:t>naloxone kits </a:t>
            </a:r>
            <a:r>
              <a:rPr lang="en-US" sz="2800" dirty="0"/>
              <a:t>available for overdoses</a:t>
            </a:r>
          </a:p>
          <a:p>
            <a:pPr lvl="2"/>
            <a:r>
              <a:rPr lang="en-US" sz="2800" dirty="0"/>
              <a:t>Because of the interaction effect, it may require more than one dose to counteract the effects of meth and heroin</a:t>
            </a:r>
          </a:p>
          <a:p>
            <a:pPr lvl="1"/>
            <a:r>
              <a:rPr lang="en-US" sz="2800" dirty="0"/>
              <a:t>Combine </a:t>
            </a:r>
            <a:r>
              <a:rPr lang="en-US" sz="2800" dirty="0">
                <a:solidFill>
                  <a:srgbClr val="FFFF00"/>
                </a:solidFill>
              </a:rPr>
              <a:t>medication for opioid use disorder with contingency management for meth</a:t>
            </a:r>
          </a:p>
          <a:p>
            <a:pPr lvl="2"/>
            <a:r>
              <a:rPr lang="en-US" sz="2800" dirty="0"/>
              <a:t>It may be better to use buprenorphine rather than methadone, since methadone and meth would still have a potent interaction (for people who relapse on meth during treatment) </a:t>
            </a:r>
          </a:p>
          <a:p>
            <a:pPr lvl="1"/>
            <a:r>
              <a:rPr lang="en-US" sz="2800" dirty="0">
                <a:solidFill>
                  <a:srgbClr val="FFFF00"/>
                </a:solidFill>
              </a:rPr>
              <a:t>Exercise may help to reduce methamphetamine use and reduce depression and anxiety symptoms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F353DC-E220-4A57-A478-FFF9A64FA4CB}" type="slidenum">
              <a:rPr kumimoji="0" lang="en-US" altLang="en-US" sz="1200" b="0" i="0" u="none" strike="noStrike" kern="1200" cap="none" spc="0" normalizeH="0" baseline="0" noProof="0">
                <a:ln>
                  <a:noFill/>
                </a:ln>
                <a:solidFill>
                  <a:prstClr val="black">
                    <a:tint val="75000"/>
                  </a:prstClr>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146098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AB188-6BAD-5AA8-2B87-C7BF1CB0C088}"/>
              </a:ext>
            </a:extLst>
          </p:cNvPr>
          <p:cNvPicPr>
            <a:picLocks noChangeAspect="1"/>
          </p:cNvPicPr>
          <p:nvPr/>
        </p:nvPicPr>
        <p:blipFill>
          <a:blip r:embed="rId2"/>
          <a:stretch>
            <a:fillRect/>
          </a:stretch>
        </p:blipFill>
        <p:spPr>
          <a:xfrm>
            <a:off x="1409700" y="-6096"/>
            <a:ext cx="9639300" cy="6940296"/>
          </a:xfrm>
          <a:prstGeom prst="rect">
            <a:avLst/>
          </a:prstGeom>
        </p:spPr>
      </p:pic>
    </p:spTree>
    <p:extLst>
      <p:ext uri="{BB962C8B-B14F-4D97-AF65-F5344CB8AC3E}">
        <p14:creationId xmlns:p14="http://schemas.microsoft.com/office/powerpoint/2010/main" val="49530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3"/>
          <p:cNvSpPr txBox="1">
            <a:spLocks noGrp="1"/>
          </p:cNvSpPr>
          <p:nvPr>
            <p:ph type="title"/>
          </p:nvPr>
        </p:nvSpPr>
        <p:spPr>
          <a:xfrm>
            <a:off x="2231136" y="0"/>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ct val="100000"/>
              <a:buFont typeface="Gill Sans"/>
              <a:buNone/>
            </a:pPr>
            <a:r>
              <a:rPr lang="en-US" sz="3200" dirty="0">
                <a:solidFill>
                  <a:schemeClr val="bg1"/>
                </a:solidFill>
              </a:rPr>
              <a:t>AMBULATORY ALCOHOL WITHDRAWAL REGIMENS</a:t>
            </a:r>
            <a:endParaRPr dirty="0">
              <a:solidFill>
                <a:schemeClr val="bg1"/>
              </a:solidFill>
            </a:endParaRPr>
          </a:p>
        </p:txBody>
      </p:sp>
      <p:sp>
        <p:nvSpPr>
          <p:cNvPr id="538" name="Google Shape;538;p23"/>
          <p:cNvSpPr txBox="1"/>
          <p:nvPr/>
        </p:nvSpPr>
        <p:spPr>
          <a:xfrm>
            <a:off x="8847225" y="5893300"/>
            <a:ext cx="3344700" cy="1200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Amato, </a:t>
            </a:r>
            <a:r>
              <a:rPr lang="en-US" sz="1200" b="0" i="1" u="none" strike="noStrike" cap="none">
                <a:solidFill>
                  <a:schemeClr val="dk1"/>
                </a:solidFill>
                <a:latin typeface="Gill Sans"/>
                <a:ea typeface="Gill Sans"/>
                <a:cs typeface="Gill Sans"/>
                <a:sym typeface="Gill Sans"/>
              </a:rPr>
              <a:t>Cochrane</a:t>
            </a:r>
            <a:r>
              <a:rPr lang="en-US" sz="1200" b="0" i="0" u="none" strike="noStrike" cap="none">
                <a:solidFill>
                  <a:schemeClr val="dk1"/>
                </a:solidFill>
                <a:latin typeface="Gill Sans"/>
                <a:ea typeface="Gill Sans"/>
                <a:cs typeface="Gill Sans"/>
                <a:sym typeface="Gill Sans"/>
              </a:rPr>
              <a:t> 2010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Holbrook, </a:t>
            </a:r>
            <a:r>
              <a:rPr lang="en-US" sz="1200" b="0" i="1" u="none" strike="noStrike" cap="none">
                <a:solidFill>
                  <a:schemeClr val="dk1"/>
                </a:solidFill>
                <a:latin typeface="Gill Sans"/>
                <a:ea typeface="Gill Sans"/>
                <a:cs typeface="Gill Sans"/>
                <a:sym typeface="Gill Sans"/>
              </a:rPr>
              <a:t>CMAJ</a:t>
            </a:r>
            <a:r>
              <a:rPr lang="en-US" sz="1200" b="0" i="0" u="none" strike="noStrike" cap="none">
                <a:solidFill>
                  <a:schemeClr val="dk1"/>
                </a:solidFill>
                <a:latin typeface="Gill Sans"/>
                <a:ea typeface="Gill Sans"/>
                <a:cs typeface="Gill Sans"/>
                <a:sym typeface="Gill Sans"/>
              </a:rPr>
              <a:t> 1999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Mayo-Smith, </a:t>
            </a:r>
            <a:r>
              <a:rPr lang="en-US" sz="1200" b="0" i="1" u="none" strike="noStrike" cap="none">
                <a:solidFill>
                  <a:schemeClr val="dk1"/>
                </a:solidFill>
                <a:latin typeface="Gill Sans"/>
                <a:ea typeface="Gill Sans"/>
                <a:cs typeface="Gill Sans"/>
                <a:sym typeface="Gill Sans"/>
              </a:rPr>
              <a:t>JAMA</a:t>
            </a:r>
            <a:r>
              <a:rPr lang="en-US" sz="1200" b="0" i="0" u="none" strike="noStrike" cap="none">
                <a:solidFill>
                  <a:schemeClr val="dk1"/>
                </a:solidFill>
                <a:latin typeface="Gill Sans"/>
                <a:ea typeface="Gill Sans"/>
                <a:cs typeface="Gill Sans"/>
                <a:sym typeface="Gill Sans"/>
              </a:rPr>
              <a:t> 1997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Leung, </a:t>
            </a:r>
            <a:r>
              <a:rPr lang="en-US" sz="1200" b="0" i="1" u="none" strike="noStrike" cap="none">
                <a:solidFill>
                  <a:schemeClr val="dk1"/>
                </a:solidFill>
                <a:latin typeface="Gill Sans"/>
                <a:ea typeface="Gill Sans"/>
                <a:cs typeface="Gill Sans"/>
                <a:sym typeface="Gill Sans"/>
              </a:rPr>
              <a:t>Ann Pharmacother</a:t>
            </a:r>
            <a:r>
              <a:rPr lang="en-US" sz="1200" b="0" i="0" u="none" strike="noStrike" cap="none">
                <a:solidFill>
                  <a:schemeClr val="dk1"/>
                </a:solidFill>
                <a:latin typeface="Gill Sans"/>
                <a:ea typeface="Gill Sans"/>
                <a:cs typeface="Gill Sans"/>
                <a:sym typeface="Gill Sans"/>
              </a:rPr>
              <a:t>,  2015</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Gill Sans"/>
                <a:ea typeface="Gill Sans"/>
                <a:cs typeface="Gill Sans"/>
                <a:sym typeface="Gill Sans"/>
              </a:rPr>
              <a:t>Curbsiders Addiction Medicine</a:t>
            </a:r>
            <a:r>
              <a:rPr lang="en-US" sz="1200" b="0" i="0" u="none" strike="noStrike" cap="none">
                <a:solidFill>
                  <a:schemeClr val="dk1"/>
                </a:solidFill>
                <a:latin typeface="Gill Sans"/>
                <a:ea typeface="Gill Sans"/>
                <a:cs typeface="Gill Sans"/>
                <a:sym typeface="Gill Sans"/>
              </a:rPr>
              <a:t>, Episode 2</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pic>
        <p:nvPicPr>
          <p:cNvPr id="539" name="Google Shape;539;p23"/>
          <p:cNvPicPr preferRelativeResize="0"/>
          <p:nvPr/>
        </p:nvPicPr>
        <p:blipFill rotWithShape="1">
          <a:blip r:embed="rId3">
            <a:alphaModFix/>
          </a:blip>
          <a:srcRect t="25481"/>
          <a:stretch/>
        </p:blipFill>
        <p:spPr>
          <a:xfrm>
            <a:off x="2062715" y="1399773"/>
            <a:ext cx="8066569" cy="54551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0BE0E-BB62-3360-23B0-B1B437576618}"/>
              </a:ext>
            </a:extLst>
          </p:cNvPr>
          <p:cNvPicPr>
            <a:picLocks noChangeAspect="1"/>
          </p:cNvPicPr>
          <p:nvPr/>
        </p:nvPicPr>
        <p:blipFill rotWithShape="1">
          <a:blip r:embed="rId2"/>
          <a:srcRect t="4444" b="81427"/>
          <a:stretch/>
        </p:blipFill>
        <p:spPr>
          <a:xfrm>
            <a:off x="376428" y="520904"/>
            <a:ext cx="11506200" cy="1980156"/>
          </a:xfrm>
          <a:prstGeom prst="rect">
            <a:avLst/>
          </a:prstGeom>
        </p:spPr>
      </p:pic>
      <p:sp>
        <p:nvSpPr>
          <p:cNvPr id="4" name="TextBox 3">
            <a:extLst>
              <a:ext uri="{FF2B5EF4-FFF2-40B4-BE49-F238E27FC236}">
                <a16:creationId xmlns:a16="http://schemas.microsoft.com/office/drawing/2014/main" id="{296900E4-E7F4-5DB2-026D-26D1DAC3EDA6}"/>
              </a:ext>
            </a:extLst>
          </p:cNvPr>
          <p:cNvSpPr txBox="1"/>
          <p:nvPr/>
        </p:nvSpPr>
        <p:spPr>
          <a:xfrm>
            <a:off x="6934200" y="6550223"/>
            <a:ext cx="5105400" cy="307777"/>
          </a:xfrm>
          <a:prstGeom prst="rect">
            <a:avLst/>
          </a:prstGeom>
          <a:noFill/>
        </p:spPr>
        <p:txBody>
          <a:bodyPr wrap="square">
            <a:spAutoFit/>
          </a:bodyPr>
          <a:lstStyle/>
          <a:p>
            <a:r>
              <a:rPr lang="en-US" sz="1400" dirty="0">
                <a:hlinkClick r:id="rId3"/>
              </a:rPr>
              <a:t>https://www.aafp.org/pubs/afp/issues/2021/0900/p253.html</a:t>
            </a:r>
            <a:r>
              <a:rPr lang="en-US" sz="1400" dirty="0"/>
              <a:t> </a:t>
            </a:r>
          </a:p>
        </p:txBody>
      </p:sp>
      <p:pic>
        <p:nvPicPr>
          <p:cNvPr id="5" name="Picture 4">
            <a:extLst>
              <a:ext uri="{FF2B5EF4-FFF2-40B4-BE49-F238E27FC236}">
                <a16:creationId xmlns:a16="http://schemas.microsoft.com/office/drawing/2014/main" id="{89729ACA-DA7D-550B-00FE-54D98F31815D}"/>
              </a:ext>
            </a:extLst>
          </p:cNvPr>
          <p:cNvPicPr>
            <a:picLocks noChangeAspect="1"/>
          </p:cNvPicPr>
          <p:nvPr/>
        </p:nvPicPr>
        <p:blipFill>
          <a:blip r:embed="rId4"/>
          <a:stretch>
            <a:fillRect/>
          </a:stretch>
        </p:blipFill>
        <p:spPr>
          <a:xfrm>
            <a:off x="412012" y="2819400"/>
            <a:ext cx="11449280" cy="3505504"/>
          </a:xfrm>
          <a:prstGeom prst="rect">
            <a:avLst/>
          </a:prstGeom>
        </p:spPr>
      </p:pic>
    </p:spTree>
    <p:extLst>
      <p:ext uri="{BB962C8B-B14F-4D97-AF65-F5344CB8AC3E}">
        <p14:creationId xmlns:p14="http://schemas.microsoft.com/office/powerpoint/2010/main" val="3019186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RC_TAGID" val="7575506e-62c0-457b-93eb-bf09699c52db"/>
</p:tagLst>
</file>

<file path=ppt/tags/tag2.xml><?xml version="1.0" encoding="utf-8"?>
<p:tagLst xmlns:a="http://schemas.openxmlformats.org/drawingml/2006/main" xmlns:r="http://schemas.openxmlformats.org/officeDocument/2006/relationships" xmlns:p="http://schemas.openxmlformats.org/presentationml/2006/main">
  <p:tag name="SLIDESRC_TAGID" val="3e926a26-30f9-4af0-8a45-2a4020f63ffb"/>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4262</Words>
  <Application>Microsoft Office PowerPoint</Application>
  <PresentationFormat>Widescreen</PresentationFormat>
  <Paragraphs>384</Paragraphs>
  <Slides>64</Slides>
  <Notes>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Aptos</vt:lpstr>
      <vt:lpstr>Arial</vt:lpstr>
      <vt:lpstr>Arial Regular</vt:lpstr>
      <vt:lpstr>BlinkMacSystemFont</vt:lpstr>
      <vt:lpstr>Cabin</vt:lpstr>
      <vt:lpstr>Calibri</vt:lpstr>
      <vt:lpstr>Corbel</vt:lpstr>
      <vt:lpstr>ff-quadraat-web-pro</vt:lpstr>
      <vt:lpstr>Gill Sans</vt:lpstr>
      <vt:lpstr>Helvetica Neue</vt:lpstr>
      <vt:lpstr>inherit</vt:lpstr>
      <vt:lpstr>Roboto</vt:lpstr>
      <vt:lpstr>Rockwell</vt:lpstr>
      <vt:lpstr>Times New Roman</vt:lpstr>
      <vt:lpstr>Tw Cen MT</vt:lpstr>
      <vt:lpstr>Depth</vt:lpstr>
      <vt:lpstr>Treatment of Alcohol and Stimulant Use Disorders in Primary Care</vt:lpstr>
      <vt:lpstr>Objectives</vt:lpstr>
      <vt:lpstr>PowerPoint Presentation</vt:lpstr>
      <vt:lpstr>PowerPoint Presentation</vt:lpstr>
      <vt:lpstr>PowerPoint Presentation</vt:lpstr>
      <vt:lpstr>PowerPoint Presentation</vt:lpstr>
      <vt:lpstr>PowerPoint Presentation</vt:lpstr>
      <vt:lpstr>AMBULATORY ALCOHOL WITHDRAWAL REGIMENS</vt:lpstr>
      <vt:lpstr>PowerPoint Presentation</vt:lpstr>
      <vt:lpstr>Outpatient Phenobarbital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Methamphetamine and Opioid Co-Ingestion – What are the Issues?</vt:lpstr>
      <vt:lpstr>PowerPoint Presentation</vt:lpstr>
      <vt:lpstr>PowerPoint Presentation</vt:lpstr>
      <vt:lpstr>Why do people start using psychostimulants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About Sleep</vt:lpstr>
      <vt:lpstr>PowerPoint Presentation</vt:lpstr>
      <vt:lpstr>PowerPoint Presentation</vt:lpstr>
      <vt:lpstr>PowerPoint Presentation</vt:lpstr>
      <vt:lpstr>PowerPoint Presentation</vt:lpstr>
      <vt:lpstr>NARCAN RX</vt:lpstr>
      <vt:lpstr>What are Some Treatment Implications for Methamphetamine and Opioid Co-Ingestion?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Spencer</dc:creator>
  <cp:lastModifiedBy>Sarah Spencer</cp:lastModifiedBy>
  <cp:revision>7</cp:revision>
  <dcterms:created xsi:type="dcterms:W3CDTF">2024-08-26T03:10:30Z</dcterms:created>
  <dcterms:modified xsi:type="dcterms:W3CDTF">2024-08-26T14:08:59Z</dcterms:modified>
</cp:coreProperties>
</file>