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60"/>
  </p:notesMasterIdLst>
  <p:sldIdLst>
    <p:sldId id="795" r:id="rId2"/>
    <p:sldId id="269" r:id="rId3"/>
    <p:sldId id="328" r:id="rId4"/>
    <p:sldId id="317" r:id="rId5"/>
    <p:sldId id="318" r:id="rId6"/>
    <p:sldId id="324" r:id="rId7"/>
    <p:sldId id="326" r:id="rId8"/>
    <p:sldId id="329" r:id="rId9"/>
    <p:sldId id="1771" r:id="rId10"/>
    <p:sldId id="285" r:id="rId11"/>
    <p:sldId id="1706" r:id="rId12"/>
    <p:sldId id="290" r:id="rId13"/>
    <p:sldId id="292" r:id="rId14"/>
    <p:sldId id="293" r:id="rId15"/>
    <p:sldId id="294" r:id="rId16"/>
    <p:sldId id="2298" r:id="rId17"/>
    <p:sldId id="2286" r:id="rId18"/>
    <p:sldId id="2285" r:id="rId19"/>
    <p:sldId id="2304" r:id="rId20"/>
    <p:sldId id="2278" r:id="rId21"/>
    <p:sldId id="2280" r:id="rId22"/>
    <p:sldId id="298" r:id="rId23"/>
    <p:sldId id="344" r:id="rId24"/>
    <p:sldId id="2299" r:id="rId25"/>
    <p:sldId id="2300" r:id="rId26"/>
    <p:sldId id="1772" r:id="rId27"/>
    <p:sldId id="303" r:id="rId28"/>
    <p:sldId id="2314" r:id="rId29"/>
    <p:sldId id="1748" r:id="rId30"/>
    <p:sldId id="351" r:id="rId31"/>
    <p:sldId id="357" r:id="rId32"/>
    <p:sldId id="299" r:id="rId33"/>
    <p:sldId id="2305" r:id="rId34"/>
    <p:sldId id="300" r:id="rId35"/>
    <p:sldId id="2311" r:id="rId36"/>
    <p:sldId id="2313" r:id="rId37"/>
    <p:sldId id="2312" r:id="rId38"/>
    <p:sldId id="2306" r:id="rId39"/>
    <p:sldId id="2307" r:id="rId40"/>
    <p:sldId id="2308" r:id="rId41"/>
    <p:sldId id="2309" r:id="rId42"/>
    <p:sldId id="2310" r:id="rId43"/>
    <p:sldId id="305" r:id="rId44"/>
    <p:sldId id="1774" r:id="rId45"/>
    <p:sldId id="2302" r:id="rId46"/>
    <p:sldId id="2301" r:id="rId47"/>
    <p:sldId id="2296" r:id="rId48"/>
    <p:sldId id="2289" r:id="rId49"/>
    <p:sldId id="866" r:id="rId50"/>
    <p:sldId id="2283" r:id="rId51"/>
    <p:sldId id="2303" r:id="rId52"/>
    <p:sldId id="1775" r:id="rId53"/>
    <p:sldId id="1781" r:id="rId54"/>
    <p:sldId id="297" r:id="rId55"/>
    <p:sldId id="1779" r:id="rId56"/>
    <p:sldId id="1780" r:id="rId57"/>
    <p:sldId id="335" r:id="rId58"/>
    <p:sldId id="2273" r:id="rId59"/>
  </p:sldIdLst>
  <p:sldSz cx="9144000" cy="5143500" type="screen16x9"/>
  <p:notesSz cx="6858000" cy="9144000"/>
  <p:embeddedFontLst>
    <p:embeddedFont>
      <p:font typeface="Fira Sans" panose="020B0503050000020004" pitchFamily="34" charset="0"/>
      <p:regular r:id="rId61"/>
      <p:bold r:id="rId62"/>
      <p:italic r:id="rId63"/>
      <p:boldItalic r:id="rId64"/>
    </p:embeddedFont>
    <p:embeddedFont>
      <p:font typeface="Lato" panose="020F0502020204030203" pitchFamily="34" charset="0"/>
      <p:regular r:id="rId65"/>
    </p:embeddedFont>
    <p:embeddedFont>
      <p:font typeface="Merriweather" panose="00000500000000000000" pitchFamily="2" charset="0"/>
      <p:regular r:id="rId66"/>
      <p:bold r:id="rId67"/>
      <p:italic r:id="rId68"/>
      <p:boldItalic r:id="rId69"/>
    </p:embeddedFont>
    <p:embeddedFont>
      <p:font typeface="Open Sans" panose="020B0606030504020204" pitchFamily="34" charset="0"/>
      <p:regular r:id="rId70"/>
      <p:bold r:id="rId71"/>
      <p:italic r:id="rId72"/>
      <p:boldItalic r:id="rId73"/>
    </p:embeddedFont>
    <p:embeddedFont>
      <p:font typeface="Poppins" panose="00000500000000000000" pitchFamily="2" charset="0"/>
      <p:regular r:id="rId74"/>
      <p:bold r:id="rId75"/>
      <p:italic r:id="rId76"/>
      <p:boldItalic r:id="rId77"/>
    </p:embeddedFont>
    <p:embeddedFont>
      <p:font typeface="Roboto" panose="02000000000000000000" pitchFamily="2" charset="0"/>
      <p:regular r:id="rId78"/>
      <p:bold r:id="rId79"/>
      <p:italic r:id="rId80"/>
      <p:boldItalic r:id="rId81"/>
    </p:embeddedFont>
    <p:embeddedFont>
      <p:font typeface="Segoe UI" panose="020B0502040204020203" pitchFamily="34" charset="0"/>
      <p:regular r:id="rId82"/>
      <p:bold r:id="rId83"/>
      <p:italic r:id="rId84"/>
      <p:bold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4DF7A8-E66D-4F81-90DC-2DD781898654}" v="2" dt="2024-10-15T15:33:41.6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4660"/>
  </p:normalViewPr>
  <p:slideViewPr>
    <p:cSldViewPr snapToGrid="0">
      <p:cViewPr varScale="1">
        <p:scale>
          <a:sx n="79" d="100"/>
          <a:sy n="79" d="100"/>
        </p:scale>
        <p:origin x="252"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84" Type="http://schemas.openxmlformats.org/officeDocument/2006/relationships/font" Target="fonts/font24.fntdata"/><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4.fntdata"/><Relationship Id="rId79" Type="http://schemas.openxmlformats.org/officeDocument/2006/relationships/font" Target="fonts/font19.fntdata"/><Relationship Id="rId5" Type="http://schemas.openxmlformats.org/officeDocument/2006/relationships/slide" Target="slides/slide4.xml"/><Relationship Id="rId90" Type="http://schemas.microsoft.com/office/2016/11/relationships/changesInfo" Target="changesInfos/changesInfo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80" Type="http://schemas.openxmlformats.org/officeDocument/2006/relationships/font" Target="fonts/font20.fntdata"/><Relationship Id="rId85" Type="http://schemas.openxmlformats.org/officeDocument/2006/relationships/font" Target="fonts/font2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font" Target="fonts/font23.fntdata"/><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6.fntdata"/><Relationship Id="rId87" Type="http://schemas.openxmlformats.org/officeDocument/2006/relationships/viewProps" Target="viewProps.xml"/><Relationship Id="rId61" Type="http://schemas.openxmlformats.org/officeDocument/2006/relationships/font" Target="fonts/font1.fntdata"/><Relationship Id="rId82" Type="http://schemas.openxmlformats.org/officeDocument/2006/relationships/font" Target="fonts/font22.fntdata"/><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ylor, Melanie (CDC/NCHHSTP/DHP)" userId="2a7b5a03-b6c4-4484-9974-f461b0510e4c" providerId="ADAL" clId="{A74DF7A8-E66D-4F81-90DC-2DD781898654}"/>
    <pc:docChg chg="modSld sldOrd">
      <pc:chgData name="Taylor, Melanie (CDC/NCHHSTP/DHP)" userId="2a7b5a03-b6c4-4484-9974-f461b0510e4c" providerId="ADAL" clId="{A74DF7A8-E66D-4F81-90DC-2DD781898654}" dt="2024-10-15T15:34:12.920" v="65" actId="729"/>
      <pc:docMkLst>
        <pc:docMk/>
      </pc:docMkLst>
      <pc:sldChg chg="modSp mod ord modShow">
        <pc:chgData name="Taylor, Melanie (CDC/NCHHSTP/DHP)" userId="2a7b5a03-b6c4-4484-9974-f461b0510e4c" providerId="ADAL" clId="{A74DF7A8-E66D-4F81-90DC-2DD781898654}" dt="2024-10-15T15:34:12.920" v="65" actId="729"/>
        <pc:sldMkLst>
          <pc:docMk/>
          <pc:sldMk cId="716102594" sldId="2273"/>
        </pc:sldMkLst>
        <pc:spChg chg="mod">
          <ac:chgData name="Taylor, Melanie (CDC/NCHHSTP/DHP)" userId="2a7b5a03-b6c4-4484-9974-f461b0510e4c" providerId="ADAL" clId="{A74DF7A8-E66D-4F81-90DC-2DD781898654}" dt="2024-10-15T15:33:24.329" v="60" actId="20577"/>
          <ac:spMkLst>
            <pc:docMk/>
            <pc:sldMk cId="716102594" sldId="2273"/>
            <ac:spMk id="2" creationId="{BEFC4620-F2EE-C0B3-744C-F39FEE8DE256}"/>
          </ac:spMkLst>
        </pc:spChg>
        <pc:spChg chg="mod">
          <ac:chgData name="Taylor, Melanie (CDC/NCHHSTP/DHP)" userId="2a7b5a03-b6c4-4484-9974-f461b0510e4c" providerId="ADAL" clId="{A74DF7A8-E66D-4F81-90DC-2DD781898654}" dt="2024-10-15T15:33:45.208" v="64" actId="113"/>
          <ac:spMkLst>
            <pc:docMk/>
            <pc:sldMk cId="716102594" sldId="2273"/>
            <ac:spMk id="3" creationId="{4D33E272-0AE6-EB1F-9C3A-52813A2FE8C9}"/>
          </ac:spMkLst>
        </pc:spChg>
        <pc:picChg chg="mod">
          <ac:chgData name="Taylor, Melanie (CDC/NCHHSTP/DHP)" userId="2a7b5a03-b6c4-4484-9974-f461b0510e4c" providerId="ADAL" clId="{A74DF7A8-E66D-4F81-90DC-2DD781898654}" dt="2024-10-15T15:33:41.647" v="63" actId="14100"/>
          <ac:picMkLst>
            <pc:docMk/>
            <pc:sldMk cId="716102594" sldId="2273"/>
            <ac:picMk id="4"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dc.gov/std/statistics/2019/case-definitions.ht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dc.gov/std/statistics/2019/case-definitions.ht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dc.gov/std/statistics/2019/case-definitions.ht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dc.gov/std/statistics/2019/case-definitions.ht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ihs.gov/sites/newsroom/themes/responsive2017/display_objects/documents/2024_Letters/DTLL_DUIOLL_021524.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cbi.nlm.nih.gov/pmc/articles/PMC5973824/#R12"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ncbi.nlm.nih.gov/pmc/articles/PMC5973824/#R15" TargetMode="External"/><Relationship Id="rId5" Type="http://schemas.openxmlformats.org/officeDocument/2006/relationships/hyperlink" Target="https://www.ncbi.nlm.nih.gov/pmc/articles/PMC5973824/#R13" TargetMode="External"/><Relationship Id="rId4" Type="http://schemas.openxmlformats.org/officeDocument/2006/relationships/hyperlink" Target="https://www.ncbi.nlm.nih.gov/pmc/articles/PMC5973824/#R3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 you all for joining this seminar. I am going to share Best Practices for and challenges to delivering a coordinated syphilis response at a community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am presenting on behalf of the Indian Health Service describing approaches for American Indian Alaska Native People at risk for syphilis.  I will be integrating opportunities to address substance abuse through a </a:t>
            </a:r>
            <a:r>
              <a:rPr lang="en-US" sz="1200" kern="1200" dirty="0" err="1">
                <a:solidFill>
                  <a:schemeClr val="tx1"/>
                </a:solidFill>
                <a:effectLst/>
                <a:latin typeface="+mn-lt"/>
                <a:ea typeface="+mn-ea"/>
                <a:cs typeface="+mn-cs"/>
              </a:rPr>
              <a:t>syndemic</a:t>
            </a:r>
            <a:r>
              <a:rPr lang="en-US" sz="1200" kern="1200" dirty="0">
                <a:solidFill>
                  <a:schemeClr val="tx1"/>
                </a:solidFill>
                <a:effectLst/>
                <a:latin typeface="+mn-lt"/>
                <a:ea typeface="+mn-ea"/>
                <a:cs typeface="+mn-cs"/>
              </a:rPr>
              <a:t> approach.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0F0F4-4215-4694-A1B5-E0A1D09AC1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389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0F0F4-4215-4694-A1B5-E0A1D09AC1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6888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dirty="0">
                <a:hlinkClick r:id="rId3"/>
              </a:rPr>
              <a:t>Case Definitions in Effect During 2019 (cdc.gov)</a:t>
            </a:r>
            <a:endParaRPr lang="en-US" b="0" i="1" dirty="0">
              <a:solidFill>
                <a:srgbClr val="000000"/>
              </a:solidFill>
              <a:effectLst/>
              <a:latin typeface="Merriweather" panose="00000500000000000000" pitchFamily="2" charset="0"/>
            </a:endParaRPr>
          </a:p>
          <a:p>
            <a:pPr algn="l"/>
            <a:r>
              <a:rPr lang="en-US" b="0" i="1" dirty="0">
                <a:solidFill>
                  <a:srgbClr val="000000"/>
                </a:solidFill>
                <a:effectLst/>
                <a:latin typeface="Merriweather" panose="00000500000000000000" pitchFamily="2" charset="0"/>
              </a:rPr>
              <a:t>“Syphilis, primary</a:t>
            </a:r>
            <a:endParaRPr lang="en-US" b="0" i="0" dirty="0">
              <a:solidFill>
                <a:srgbClr val="000000"/>
              </a:solidFill>
              <a:effectLst/>
              <a:latin typeface="Merriweather" panose="00000500000000000000" pitchFamily="2" charset="0"/>
            </a:endParaRPr>
          </a:p>
          <a:p>
            <a:pPr algn="l"/>
            <a:r>
              <a:rPr lang="en-US" b="0" i="0" dirty="0">
                <a:solidFill>
                  <a:srgbClr val="000000"/>
                </a:solidFill>
                <a:effectLst/>
                <a:latin typeface="Merriweather" panose="00000500000000000000" pitchFamily="2" charset="0"/>
              </a:rPr>
              <a:t>Clinical description</a:t>
            </a:r>
          </a:p>
          <a:p>
            <a:pPr algn="l"/>
            <a:r>
              <a:rPr lang="en-US" b="0" i="0" dirty="0">
                <a:solidFill>
                  <a:srgbClr val="000000"/>
                </a:solidFill>
                <a:effectLst/>
                <a:latin typeface="Open Sans" panose="020B0606030504020204" pitchFamily="34" charset="0"/>
              </a:rPr>
              <a:t>A stage of infection with Treponema pallidum characterized by one or more ulcerative lesions (e.g., chancre), which might differ considerably in clinical appearance.</a:t>
            </a:r>
          </a:p>
          <a:p>
            <a:pPr algn="l"/>
            <a:r>
              <a:rPr lang="en-US" b="0" i="0" dirty="0">
                <a:solidFill>
                  <a:srgbClr val="000000"/>
                </a:solidFill>
                <a:effectLst/>
                <a:latin typeface="Merriweather" panose="00000500000000000000" pitchFamily="2" charset="0"/>
              </a:rPr>
              <a:t>Laboratory criteria for diagnosis</a:t>
            </a:r>
          </a:p>
          <a:p>
            <a:pPr algn="l"/>
            <a:r>
              <a:rPr lang="en-US" b="0" i="1" dirty="0">
                <a:solidFill>
                  <a:srgbClr val="000000"/>
                </a:solidFill>
                <a:effectLst/>
                <a:latin typeface="Open Sans" panose="020B0606030504020204" pitchFamily="34" charset="0"/>
              </a:rPr>
              <a:t>Confirmatory:</a:t>
            </a:r>
            <a:endParaRPr lang="en-US" b="0" i="0" dirty="0">
              <a:solidFill>
                <a:srgbClr val="000000"/>
              </a:solidFill>
              <a:effectLst/>
              <a:latin typeface="Open Sans" panose="020B0606030504020204" pitchFamily="34" charset="0"/>
            </a:endParaRPr>
          </a:p>
          <a:p>
            <a:pPr algn="l"/>
            <a:r>
              <a:rPr lang="en-US" b="0" i="0" dirty="0">
                <a:solidFill>
                  <a:srgbClr val="000000"/>
                </a:solidFill>
                <a:effectLst/>
                <a:latin typeface="Open Sans" panose="020B0606030504020204" pitchFamily="34" charset="0"/>
              </a:rPr>
              <a:t>Demonstration of </a:t>
            </a:r>
            <a:r>
              <a:rPr lang="en-US" b="0" i="1" dirty="0">
                <a:solidFill>
                  <a:srgbClr val="000000"/>
                </a:solidFill>
                <a:effectLst/>
                <a:latin typeface="Open Sans" panose="020B0606030504020204" pitchFamily="34" charset="0"/>
              </a:rPr>
              <a:t>T. pallidum</a:t>
            </a:r>
            <a:r>
              <a:rPr lang="en-US" b="0" i="0" dirty="0">
                <a:solidFill>
                  <a:srgbClr val="000000"/>
                </a:solidFill>
                <a:effectLst/>
                <a:latin typeface="Open Sans" panose="020B0606030504020204" pitchFamily="34" charset="0"/>
              </a:rPr>
              <a:t> by darkfield microscopy in a clinical specimen that was not obtained from the oropharynx and is not potentially contaminated by stool, OR</a:t>
            </a:r>
          </a:p>
          <a:p>
            <a:pPr algn="l"/>
            <a:r>
              <a:rPr lang="en-US" b="0" i="0" dirty="0">
                <a:solidFill>
                  <a:srgbClr val="000000"/>
                </a:solidFill>
                <a:effectLst/>
                <a:latin typeface="Open Sans" panose="020B0606030504020204" pitchFamily="34" charset="0"/>
              </a:rPr>
              <a:t>Demonstration of </a:t>
            </a:r>
            <a:r>
              <a:rPr lang="en-US" b="0" i="1" dirty="0">
                <a:solidFill>
                  <a:srgbClr val="000000"/>
                </a:solidFill>
                <a:effectLst/>
                <a:latin typeface="Open Sans" panose="020B0606030504020204" pitchFamily="34" charset="0"/>
              </a:rPr>
              <a:t>T. pallidum</a:t>
            </a:r>
            <a:r>
              <a:rPr lang="en-US" b="0" i="0" dirty="0">
                <a:solidFill>
                  <a:srgbClr val="000000"/>
                </a:solidFill>
                <a:effectLst/>
                <a:latin typeface="Open Sans" panose="020B0606030504020204" pitchFamily="34" charset="0"/>
              </a:rPr>
              <a:t> by polymerase chain reaction (PCR) or equivalent direct molecular methods in any clinical specimen.</a:t>
            </a:r>
          </a:p>
          <a:p>
            <a:pPr algn="l"/>
            <a:r>
              <a:rPr lang="en-US" b="0" i="1" dirty="0">
                <a:solidFill>
                  <a:srgbClr val="000000"/>
                </a:solidFill>
                <a:effectLst/>
                <a:latin typeface="Open Sans" panose="020B0606030504020204" pitchFamily="34" charset="0"/>
              </a:rPr>
              <a:t>Supportive:</a:t>
            </a:r>
            <a:endParaRPr lang="en-US" b="0" i="0" dirty="0">
              <a:solidFill>
                <a:srgbClr val="000000"/>
              </a:solidFill>
              <a:effectLst/>
              <a:latin typeface="Open Sans" panose="020B0606030504020204" pitchFamily="34" charset="0"/>
            </a:endParaRPr>
          </a:p>
          <a:p>
            <a:pPr algn="l"/>
            <a:r>
              <a:rPr lang="en-US" b="0" i="0" dirty="0">
                <a:solidFill>
                  <a:srgbClr val="000000"/>
                </a:solidFill>
                <a:effectLst/>
                <a:latin typeface="Open Sans" panose="020B0606030504020204" pitchFamily="34" charset="0"/>
              </a:rPr>
              <a:t>A reactive nontreponemal serologic test (Venereal Disease Research Laboratory [VDRL], rapid plasma </a:t>
            </a:r>
            <a:r>
              <a:rPr lang="en-US" b="0" i="0" dirty="0" err="1">
                <a:solidFill>
                  <a:srgbClr val="000000"/>
                </a:solidFill>
                <a:effectLst/>
                <a:latin typeface="Open Sans" panose="020B0606030504020204" pitchFamily="34" charset="0"/>
              </a:rPr>
              <a:t>reagin</a:t>
            </a:r>
            <a:r>
              <a:rPr lang="en-US" b="0" i="0" dirty="0">
                <a:solidFill>
                  <a:srgbClr val="000000"/>
                </a:solidFill>
                <a:effectLst/>
                <a:latin typeface="Open Sans" panose="020B0606030504020204" pitchFamily="34" charset="0"/>
              </a:rPr>
              <a:t> [RPR], or equivalent serologic methods), OR</a:t>
            </a:r>
          </a:p>
          <a:p>
            <a:pPr algn="l"/>
            <a:r>
              <a:rPr lang="en-US" b="0" i="0" dirty="0">
                <a:solidFill>
                  <a:srgbClr val="000000"/>
                </a:solidFill>
                <a:effectLst/>
                <a:latin typeface="Open Sans" panose="020B0606030504020204" pitchFamily="34" charset="0"/>
              </a:rPr>
              <a:t>A reactive treponemal serologic test (</a:t>
            </a:r>
            <a:r>
              <a:rPr lang="en-US" b="0" i="1" dirty="0">
                <a:solidFill>
                  <a:srgbClr val="000000"/>
                </a:solidFill>
                <a:effectLst/>
                <a:latin typeface="Open Sans" panose="020B0606030504020204" pitchFamily="34" charset="0"/>
              </a:rPr>
              <a:t>T. pallidum</a:t>
            </a:r>
            <a:r>
              <a:rPr lang="en-US" b="0" i="0" dirty="0">
                <a:solidFill>
                  <a:srgbClr val="000000"/>
                </a:solidFill>
                <a:effectLst/>
                <a:latin typeface="Open Sans" panose="020B0606030504020204" pitchFamily="34" charset="0"/>
              </a:rPr>
              <a:t> particle agglutination [TP-PA], enzyme immunoassay [EIA], chemiluminescence immunoassay [CIA], or equivalent serologic methods).*</a:t>
            </a:r>
          </a:p>
          <a:p>
            <a:pPr algn="l"/>
            <a:r>
              <a:rPr lang="en-US" b="0" i="0" dirty="0">
                <a:solidFill>
                  <a:srgbClr val="000000"/>
                </a:solidFill>
                <a:effectLst/>
                <a:latin typeface="Open Sans" panose="020B0606030504020204" pitchFamily="34" charset="0"/>
              </a:rPr>
              <a:t>* These treponemal tests supersede older testing technologies, including </a:t>
            </a:r>
            <a:r>
              <a:rPr lang="en-US" b="0" i="0" dirty="0" err="1">
                <a:solidFill>
                  <a:srgbClr val="000000"/>
                </a:solidFill>
                <a:effectLst/>
                <a:latin typeface="Open Sans" panose="020B0606030504020204" pitchFamily="34" charset="0"/>
              </a:rPr>
              <a:t>microhemagglutination</a:t>
            </a:r>
            <a:r>
              <a:rPr lang="en-US" b="0" i="0" dirty="0">
                <a:solidFill>
                  <a:srgbClr val="000000"/>
                </a:solidFill>
                <a:effectLst/>
                <a:latin typeface="Open Sans" panose="020B0606030504020204" pitchFamily="34" charset="0"/>
              </a:rPr>
              <a:t> assay for antibody to T. pallidum [MHA-TP].</a:t>
            </a:r>
          </a:p>
          <a:p>
            <a:pPr algn="l"/>
            <a:r>
              <a:rPr lang="en-US" b="0" i="0" dirty="0">
                <a:solidFill>
                  <a:srgbClr val="000000"/>
                </a:solidFill>
                <a:effectLst/>
                <a:latin typeface="Merriweather" panose="00000500000000000000" pitchFamily="2" charset="0"/>
              </a:rPr>
              <a:t>Case classification</a:t>
            </a:r>
          </a:p>
          <a:p>
            <a:pPr algn="l"/>
            <a:r>
              <a:rPr lang="en-US" b="0" i="1" dirty="0">
                <a:solidFill>
                  <a:srgbClr val="000000"/>
                </a:solidFill>
                <a:effectLst/>
                <a:latin typeface="Open Sans" panose="020B0606030504020204" pitchFamily="34" charset="0"/>
              </a:rPr>
              <a:t>Probable:</a:t>
            </a:r>
            <a:r>
              <a:rPr lang="en-US" b="0" i="0" dirty="0">
                <a:solidFill>
                  <a:srgbClr val="000000"/>
                </a:solidFill>
                <a:effectLst/>
                <a:latin typeface="Open Sans" panose="020B0606030504020204" pitchFamily="34" charset="0"/>
              </a:rPr>
              <a:t> a case that meets the clinical description of primary syphilis and the supportive laboratory criteria.</a:t>
            </a:r>
          </a:p>
          <a:p>
            <a:pPr algn="l"/>
            <a:r>
              <a:rPr lang="en-US" b="0" i="1" dirty="0">
                <a:solidFill>
                  <a:srgbClr val="000000"/>
                </a:solidFill>
                <a:effectLst/>
                <a:latin typeface="Open Sans" panose="020B0606030504020204" pitchFamily="34" charset="0"/>
              </a:rPr>
              <a:t>Confirmed:</a:t>
            </a:r>
            <a:r>
              <a:rPr lang="en-US" b="0" i="0" dirty="0">
                <a:solidFill>
                  <a:srgbClr val="000000"/>
                </a:solidFill>
                <a:effectLst/>
                <a:latin typeface="Open Sans" panose="020B0606030504020204" pitchFamily="34" charset="0"/>
              </a:rPr>
              <a:t> a case that meets the clinical description of primary syphilis and the supportive confirmatory criteria.”</a:t>
            </a:r>
          </a:p>
          <a:p>
            <a:endParaRPr lang="en-US" dirty="0"/>
          </a:p>
        </p:txBody>
      </p:sp>
      <p:sp>
        <p:nvSpPr>
          <p:cNvPr id="4" name="Slide Number Placeholder 3"/>
          <p:cNvSpPr>
            <a:spLocks noGrp="1"/>
          </p:cNvSpPr>
          <p:nvPr>
            <p:ph type="sldNum" sz="quarter" idx="5"/>
          </p:nvPr>
        </p:nvSpPr>
        <p:spPr/>
        <p:txBody>
          <a:bodyPr/>
          <a:lstStyle/>
          <a:p>
            <a:fld id="{4BE76DC9-BC7F-4BF2-A299-553B42872DAB}" type="slidenum">
              <a:rPr lang="en-US" smtClean="0"/>
              <a:t>12</a:t>
            </a:fld>
            <a:endParaRPr lang="en-US"/>
          </a:p>
        </p:txBody>
      </p:sp>
    </p:spTree>
    <p:extLst>
      <p:ext uri="{BB962C8B-B14F-4D97-AF65-F5344CB8AC3E}">
        <p14:creationId xmlns:p14="http://schemas.microsoft.com/office/powerpoint/2010/main" val="2131948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dirty="0">
                <a:hlinkClick r:id="rId3"/>
              </a:rPr>
              <a:t>Case Definitions in Effect During 2019 (cdc.gov)</a:t>
            </a:r>
            <a:endParaRPr lang="en-US" b="0" i="0" dirty="0">
              <a:solidFill>
                <a:srgbClr val="000000"/>
              </a:solidFill>
              <a:effectLst/>
              <a:latin typeface="Open Sans" panose="020B0606030504020204" pitchFamily="34" charset="0"/>
            </a:endParaRPr>
          </a:p>
          <a:p>
            <a:pPr algn="l"/>
            <a:r>
              <a:rPr lang="en-US" b="0" i="0" dirty="0">
                <a:solidFill>
                  <a:srgbClr val="000000"/>
                </a:solidFill>
                <a:effectLst/>
                <a:latin typeface="Open Sans" panose="020B0606030504020204" pitchFamily="34" charset="0"/>
              </a:rPr>
              <a:t>“A stage of infection caused by </a:t>
            </a:r>
            <a:r>
              <a:rPr lang="en-US" b="0" i="1" dirty="0">
                <a:solidFill>
                  <a:srgbClr val="000000"/>
                </a:solidFill>
                <a:effectLst/>
                <a:latin typeface="Open Sans" panose="020B0606030504020204" pitchFamily="34" charset="0"/>
              </a:rPr>
              <a:t>T. pallidum</a:t>
            </a:r>
            <a:r>
              <a:rPr lang="en-US" b="0" i="0" dirty="0">
                <a:solidFill>
                  <a:srgbClr val="000000"/>
                </a:solidFill>
                <a:effectLst/>
                <a:latin typeface="Open Sans" panose="020B0606030504020204" pitchFamily="34" charset="0"/>
              </a:rPr>
              <a:t> characterized by localized or diffuse mucocutaneous lesions (e.g., rash – such as non-pruritic macular, maculopapular, </a:t>
            </a:r>
            <a:r>
              <a:rPr lang="en-US" b="0" i="0" dirty="0" err="1">
                <a:solidFill>
                  <a:srgbClr val="000000"/>
                </a:solidFill>
                <a:effectLst/>
                <a:latin typeface="Open Sans" panose="020B0606030504020204" pitchFamily="34" charset="0"/>
              </a:rPr>
              <a:t>papular</a:t>
            </a:r>
            <a:r>
              <a:rPr lang="en-US" b="0" i="0" dirty="0">
                <a:solidFill>
                  <a:srgbClr val="000000"/>
                </a:solidFill>
                <a:effectLst/>
                <a:latin typeface="Open Sans" panose="020B0606030504020204" pitchFamily="34" charset="0"/>
              </a:rPr>
              <a:t>, or pustular lesions), often with generalized lymphadenopathy. Other symptoms can include mucous patches, condyloma </a:t>
            </a:r>
            <a:r>
              <a:rPr lang="en-US" b="0" i="0" dirty="0" err="1">
                <a:solidFill>
                  <a:srgbClr val="000000"/>
                </a:solidFill>
                <a:effectLst/>
                <a:latin typeface="Open Sans" panose="020B0606030504020204" pitchFamily="34" charset="0"/>
              </a:rPr>
              <a:t>lata</a:t>
            </a:r>
            <a:r>
              <a:rPr lang="en-US" b="0" i="0" dirty="0">
                <a:solidFill>
                  <a:srgbClr val="000000"/>
                </a:solidFill>
                <a:effectLst/>
                <a:latin typeface="Open Sans" panose="020B0606030504020204" pitchFamily="34" charset="0"/>
              </a:rPr>
              <a:t>, and alopecia. The primary ulcerative lesion may still be present. Because of the wide array of symptoms and signs possibly indicating secondary syphilis, serologic tests for syphilis and a physical examination are crucial to determining if a case should be classified as secondary syphilis.</a:t>
            </a:r>
          </a:p>
          <a:p>
            <a:pPr algn="l"/>
            <a:r>
              <a:rPr lang="en-US" b="0" i="0" dirty="0">
                <a:solidFill>
                  <a:srgbClr val="000000"/>
                </a:solidFill>
                <a:effectLst/>
                <a:latin typeface="Merriweather" panose="00000500000000000000" pitchFamily="2" charset="0"/>
              </a:rPr>
              <a:t>Laboratory criteria for diagnosis</a:t>
            </a:r>
          </a:p>
          <a:p>
            <a:pPr algn="l"/>
            <a:r>
              <a:rPr lang="en-US" b="0" i="1" dirty="0">
                <a:solidFill>
                  <a:srgbClr val="000000"/>
                </a:solidFill>
                <a:effectLst/>
                <a:latin typeface="Open Sans" panose="020B0606030504020204" pitchFamily="34" charset="0"/>
              </a:rPr>
              <a:t>Confirmatory:</a:t>
            </a:r>
            <a:endParaRPr lang="en-US" b="0" i="0" dirty="0">
              <a:solidFill>
                <a:srgbClr val="000000"/>
              </a:solidFill>
              <a:effectLst/>
              <a:latin typeface="Open Sans" panose="020B0606030504020204" pitchFamily="34" charset="0"/>
            </a:endParaRPr>
          </a:p>
          <a:p>
            <a:pPr algn="l"/>
            <a:r>
              <a:rPr lang="en-US" b="0" i="0" dirty="0">
                <a:solidFill>
                  <a:srgbClr val="000000"/>
                </a:solidFill>
                <a:effectLst/>
                <a:latin typeface="Open Sans" panose="020B0606030504020204" pitchFamily="34" charset="0"/>
              </a:rPr>
              <a:t>Demonstration of </a:t>
            </a:r>
            <a:r>
              <a:rPr lang="en-US" b="0" i="1" dirty="0">
                <a:solidFill>
                  <a:srgbClr val="000000"/>
                </a:solidFill>
                <a:effectLst/>
                <a:latin typeface="Open Sans" panose="020B0606030504020204" pitchFamily="34" charset="0"/>
              </a:rPr>
              <a:t>T. pallidum</a:t>
            </a:r>
            <a:r>
              <a:rPr lang="en-US" b="0" i="0" dirty="0">
                <a:solidFill>
                  <a:srgbClr val="000000"/>
                </a:solidFill>
                <a:effectLst/>
                <a:latin typeface="Open Sans" panose="020B0606030504020204" pitchFamily="34" charset="0"/>
              </a:rPr>
              <a:t> by darkfield microscopy in a clinical specimen that was not obtained from the oropharynx and is not potentially contaminated by stool, OR</a:t>
            </a:r>
          </a:p>
          <a:p>
            <a:pPr algn="l"/>
            <a:r>
              <a:rPr lang="en-US" b="0" i="0" dirty="0">
                <a:solidFill>
                  <a:srgbClr val="000000"/>
                </a:solidFill>
                <a:effectLst/>
                <a:latin typeface="Open Sans" panose="020B0606030504020204" pitchFamily="34" charset="0"/>
              </a:rPr>
              <a:t>Demonstration of </a:t>
            </a:r>
            <a:r>
              <a:rPr lang="en-US" b="0" i="1" dirty="0">
                <a:solidFill>
                  <a:srgbClr val="000000"/>
                </a:solidFill>
                <a:effectLst/>
                <a:latin typeface="Open Sans" panose="020B0606030504020204" pitchFamily="34" charset="0"/>
              </a:rPr>
              <a:t>T. pallidum</a:t>
            </a:r>
            <a:r>
              <a:rPr lang="en-US" b="0" i="0" dirty="0">
                <a:solidFill>
                  <a:srgbClr val="000000"/>
                </a:solidFill>
                <a:effectLst/>
                <a:latin typeface="Open Sans" panose="020B0606030504020204" pitchFamily="34" charset="0"/>
              </a:rPr>
              <a:t> by polymerase chain reaction (PCR) or equivalent direct molecular methods in any clinical specimen.</a:t>
            </a:r>
          </a:p>
          <a:p>
            <a:pPr algn="l"/>
            <a:r>
              <a:rPr lang="en-US" b="0" i="1" dirty="0">
                <a:solidFill>
                  <a:srgbClr val="000000"/>
                </a:solidFill>
                <a:effectLst/>
                <a:latin typeface="Open Sans" panose="020B0606030504020204" pitchFamily="34" charset="0"/>
              </a:rPr>
              <a:t>Supportive:</a:t>
            </a:r>
            <a:endParaRPr lang="en-US" b="0" i="0" dirty="0">
              <a:solidFill>
                <a:srgbClr val="000000"/>
              </a:solidFill>
              <a:effectLst/>
              <a:latin typeface="Open Sans" panose="020B0606030504020204" pitchFamily="34" charset="0"/>
            </a:endParaRPr>
          </a:p>
          <a:p>
            <a:pPr algn="l"/>
            <a:r>
              <a:rPr lang="en-US" b="0" i="0" dirty="0">
                <a:solidFill>
                  <a:srgbClr val="000000"/>
                </a:solidFill>
                <a:effectLst/>
                <a:latin typeface="Open Sans" panose="020B0606030504020204" pitchFamily="34" charset="0"/>
              </a:rPr>
              <a:t>A reactive nontreponemal serologic test (VDRL, RPR, or equivalent serologic methods), AND</a:t>
            </a:r>
          </a:p>
          <a:p>
            <a:pPr algn="l"/>
            <a:r>
              <a:rPr lang="en-US" b="0" i="0" dirty="0">
                <a:solidFill>
                  <a:srgbClr val="000000"/>
                </a:solidFill>
                <a:effectLst/>
                <a:latin typeface="Open Sans" panose="020B0606030504020204" pitchFamily="34" charset="0"/>
              </a:rPr>
              <a:t>A reactive treponemal serologic test (TP-PA, EIA, CIA, or equivalent serologic methods).”</a:t>
            </a:r>
          </a:p>
          <a:p>
            <a:endParaRPr lang="en-US" dirty="0"/>
          </a:p>
        </p:txBody>
      </p:sp>
      <p:sp>
        <p:nvSpPr>
          <p:cNvPr id="4" name="Slide Number Placeholder 3"/>
          <p:cNvSpPr>
            <a:spLocks noGrp="1"/>
          </p:cNvSpPr>
          <p:nvPr>
            <p:ph type="sldNum" sz="quarter" idx="5"/>
          </p:nvPr>
        </p:nvSpPr>
        <p:spPr/>
        <p:txBody>
          <a:bodyPr/>
          <a:lstStyle/>
          <a:p>
            <a:fld id="{4BE76DC9-BC7F-4BF2-A299-553B42872DAB}" type="slidenum">
              <a:rPr lang="en-US" smtClean="0"/>
              <a:t>13</a:t>
            </a:fld>
            <a:endParaRPr lang="en-US"/>
          </a:p>
        </p:txBody>
      </p:sp>
    </p:spTree>
    <p:extLst>
      <p:ext uri="{BB962C8B-B14F-4D97-AF65-F5344CB8AC3E}">
        <p14:creationId xmlns:p14="http://schemas.microsoft.com/office/powerpoint/2010/main" val="1569543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dirty="0">
                <a:hlinkClick r:id="rId3"/>
              </a:rPr>
              <a:t>Case Definitions in Effect During 2019 (cdc.gov)</a:t>
            </a:r>
            <a:endParaRPr lang="en-US" b="0" i="0" dirty="0">
              <a:solidFill>
                <a:srgbClr val="000000"/>
              </a:solidFill>
              <a:effectLst/>
              <a:latin typeface="Merriweather" panose="00000500000000000000" pitchFamily="2" charset="0"/>
            </a:endParaRPr>
          </a:p>
          <a:p>
            <a:pPr algn="l"/>
            <a:r>
              <a:rPr lang="en-US" b="0" i="0" dirty="0">
                <a:solidFill>
                  <a:srgbClr val="000000"/>
                </a:solidFill>
                <a:effectLst/>
                <a:latin typeface="Merriweather" panose="00000500000000000000" pitchFamily="2" charset="0"/>
              </a:rPr>
              <a:t>“Case classification</a:t>
            </a:r>
          </a:p>
          <a:p>
            <a:pPr algn="l"/>
            <a:r>
              <a:rPr lang="en-US" b="0" i="1" dirty="0">
                <a:solidFill>
                  <a:srgbClr val="000000"/>
                </a:solidFill>
                <a:effectLst/>
                <a:latin typeface="Open Sans" panose="020B0606030504020204" pitchFamily="34" charset="0"/>
              </a:rPr>
              <a:t>Probable:</a:t>
            </a:r>
            <a:r>
              <a:rPr lang="en-US" b="0" i="0" dirty="0">
                <a:solidFill>
                  <a:srgbClr val="000000"/>
                </a:solidFill>
                <a:effectLst/>
                <a:latin typeface="Open Sans" panose="020B0606030504020204" pitchFamily="34" charset="0"/>
              </a:rPr>
              <a:t> a person with no clinical signs or symptoms of primary or secondary syphilis who has one of the following:</a:t>
            </a:r>
          </a:p>
          <a:p>
            <a:pPr algn="l"/>
            <a:r>
              <a:rPr lang="en-US" b="0" i="0" dirty="0">
                <a:solidFill>
                  <a:srgbClr val="000000"/>
                </a:solidFill>
                <a:effectLst/>
                <a:latin typeface="Open Sans" panose="020B0606030504020204" pitchFamily="34" charset="0"/>
              </a:rPr>
              <a:t>No prior history of syphilis, AND a current reactive nontreponemal test (e.g., VDRL, RPR, or equivalent serologic methods), AND a current reactive treponemal test (e.g., TP-PA, EIA, CIA, or equivalent serologic methods), OR</a:t>
            </a:r>
          </a:p>
          <a:p>
            <a:pPr algn="l"/>
            <a:r>
              <a:rPr lang="en-US" b="0" i="0" dirty="0">
                <a:solidFill>
                  <a:srgbClr val="000000"/>
                </a:solidFill>
                <a:effectLst/>
                <a:latin typeface="Open Sans" panose="020B0606030504020204" pitchFamily="34" charset="0"/>
              </a:rPr>
              <a:t>A prior history of syphilis and meets the supportive laboratory criteria.</a:t>
            </a:r>
          </a:p>
          <a:p>
            <a:pPr algn="l"/>
            <a:r>
              <a:rPr lang="en-US" b="0" i="0" dirty="0">
                <a:solidFill>
                  <a:srgbClr val="000000"/>
                </a:solidFill>
                <a:effectLst/>
                <a:latin typeface="Open Sans" panose="020B0606030504020204" pitchFamily="34" charset="0"/>
              </a:rPr>
              <a:t>AND evidence of having acquired the infection within the previous 12 months based on one or more of the following criteria:</a:t>
            </a:r>
          </a:p>
          <a:p>
            <a:pPr algn="l"/>
            <a:r>
              <a:rPr lang="en-US" b="0" i="0" dirty="0">
                <a:solidFill>
                  <a:srgbClr val="000000"/>
                </a:solidFill>
                <a:effectLst/>
                <a:latin typeface="Open Sans" panose="020B0606030504020204" pitchFamily="34" charset="0"/>
              </a:rPr>
              <a:t>Documented seroconversion or fourfold or greater increase in titer of a nontreponemal test during the previous 12 months, unless there is evidence that this increase was not sustained for &gt;2 weeks</a:t>
            </a:r>
          </a:p>
          <a:p>
            <a:pPr algn="l"/>
            <a:r>
              <a:rPr lang="en-US" b="0" i="0" dirty="0">
                <a:solidFill>
                  <a:srgbClr val="000000"/>
                </a:solidFill>
                <a:effectLst/>
                <a:latin typeface="Open Sans" panose="020B0606030504020204" pitchFamily="34" charset="0"/>
              </a:rPr>
              <a:t>Documented seroconversion of a treponemal test during the previous 12 months</a:t>
            </a:r>
          </a:p>
          <a:p>
            <a:pPr algn="l"/>
            <a:r>
              <a:rPr lang="en-US" b="0" i="0" dirty="0">
                <a:solidFill>
                  <a:srgbClr val="000000"/>
                </a:solidFill>
                <a:effectLst/>
                <a:latin typeface="Open Sans" panose="020B0606030504020204" pitchFamily="34" charset="0"/>
              </a:rPr>
              <a:t>A history of symptoms consistent with primary or secondary syphilis during the previous 12 months</a:t>
            </a:r>
          </a:p>
          <a:p>
            <a:pPr algn="l"/>
            <a:r>
              <a:rPr lang="en-US" b="0" i="0" dirty="0">
                <a:solidFill>
                  <a:srgbClr val="000000"/>
                </a:solidFill>
                <a:effectLst/>
                <a:latin typeface="Open Sans" panose="020B0606030504020204" pitchFamily="34" charset="0"/>
              </a:rPr>
              <a:t>Meets epidemiologic criteria.</a:t>
            </a:r>
          </a:p>
          <a:p>
            <a:pPr algn="l"/>
            <a:r>
              <a:rPr lang="en-US" b="0" i="1" dirty="0">
                <a:solidFill>
                  <a:srgbClr val="000000"/>
                </a:solidFill>
                <a:effectLst/>
                <a:latin typeface="Open Sans" panose="020B0606030504020204" pitchFamily="34" charset="0"/>
              </a:rPr>
              <a:t>Epidemiological criteria:</a:t>
            </a:r>
            <a:endParaRPr lang="en-US" b="0" i="0" dirty="0">
              <a:solidFill>
                <a:srgbClr val="000000"/>
              </a:solidFill>
              <a:effectLst/>
              <a:latin typeface="Open Sans" panose="020B0606030504020204" pitchFamily="34" charset="0"/>
            </a:endParaRPr>
          </a:p>
          <a:p>
            <a:pPr algn="l"/>
            <a:r>
              <a:rPr lang="en-US" b="0" i="0" dirty="0">
                <a:solidFill>
                  <a:srgbClr val="000000"/>
                </a:solidFill>
                <a:effectLst/>
                <a:latin typeface="Open Sans" panose="020B0606030504020204" pitchFamily="34" charset="0"/>
              </a:rPr>
              <a:t>A history of sexual exposure to a partner within the previous 12 months who had primary, secondary, or early non-primary non-secondary syphilis (documented independently as duration &lt;12 months).</a:t>
            </a:r>
          </a:p>
          <a:p>
            <a:pPr algn="l"/>
            <a:r>
              <a:rPr lang="en-US" b="0" i="0" dirty="0">
                <a:solidFill>
                  <a:srgbClr val="000000"/>
                </a:solidFill>
                <a:effectLst/>
                <a:latin typeface="Open Sans" panose="020B0606030504020204" pitchFamily="34" charset="0"/>
              </a:rPr>
              <a:t>Only sexual contact (sexual debut) was within the previous 12 months.”</a:t>
            </a:r>
          </a:p>
          <a:p>
            <a:endParaRPr lang="en-US" dirty="0"/>
          </a:p>
        </p:txBody>
      </p:sp>
      <p:sp>
        <p:nvSpPr>
          <p:cNvPr id="4" name="Slide Number Placeholder 3"/>
          <p:cNvSpPr>
            <a:spLocks noGrp="1"/>
          </p:cNvSpPr>
          <p:nvPr>
            <p:ph type="sldNum" sz="quarter" idx="5"/>
          </p:nvPr>
        </p:nvSpPr>
        <p:spPr/>
        <p:txBody>
          <a:bodyPr/>
          <a:lstStyle/>
          <a:p>
            <a:fld id="{4BE76DC9-BC7F-4BF2-A299-553B42872DAB}" type="slidenum">
              <a:rPr lang="en-US" smtClean="0"/>
              <a:t>14</a:t>
            </a:fld>
            <a:endParaRPr lang="en-US"/>
          </a:p>
        </p:txBody>
      </p:sp>
    </p:spTree>
    <p:extLst>
      <p:ext uri="{BB962C8B-B14F-4D97-AF65-F5344CB8AC3E}">
        <p14:creationId xmlns:p14="http://schemas.microsoft.com/office/powerpoint/2010/main" val="2941951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dirty="0">
                <a:hlinkClick r:id="rId3"/>
              </a:rPr>
              <a:t>Case Definitions in Effect During 2019 (cdc.gov)</a:t>
            </a:r>
            <a:endParaRPr lang="en-US" b="0" i="1" dirty="0">
              <a:solidFill>
                <a:srgbClr val="000000"/>
              </a:solidFill>
              <a:effectLst/>
              <a:latin typeface="Merriweather" panose="00000500000000000000" pitchFamily="2" charset="0"/>
            </a:endParaRPr>
          </a:p>
          <a:p>
            <a:pPr algn="l"/>
            <a:r>
              <a:rPr lang="en-US" b="0" i="1" dirty="0">
                <a:solidFill>
                  <a:srgbClr val="000000"/>
                </a:solidFill>
                <a:effectLst/>
                <a:latin typeface="Merriweather" panose="00000500000000000000" pitchFamily="2" charset="0"/>
              </a:rPr>
              <a:t>“Syphilis, unknown duration or late</a:t>
            </a:r>
            <a:endParaRPr lang="en-US" b="0" i="0" dirty="0">
              <a:solidFill>
                <a:srgbClr val="000000"/>
              </a:solidFill>
              <a:effectLst/>
              <a:latin typeface="Merriweather" panose="00000500000000000000" pitchFamily="2" charset="0"/>
            </a:endParaRPr>
          </a:p>
          <a:p>
            <a:pPr algn="l"/>
            <a:r>
              <a:rPr lang="en-US" b="0" i="0" dirty="0">
                <a:solidFill>
                  <a:srgbClr val="000000"/>
                </a:solidFill>
                <a:effectLst/>
                <a:latin typeface="Merriweather" panose="00000500000000000000" pitchFamily="2" charset="0"/>
              </a:rPr>
              <a:t>Clinical description</a:t>
            </a:r>
          </a:p>
          <a:p>
            <a:pPr algn="l"/>
            <a:r>
              <a:rPr lang="en-US" b="0" i="0" dirty="0">
                <a:solidFill>
                  <a:srgbClr val="000000"/>
                </a:solidFill>
                <a:effectLst/>
                <a:latin typeface="Open Sans" panose="020B0606030504020204" pitchFamily="34" charset="0"/>
              </a:rPr>
              <a:t>A stage of infection caused by </a:t>
            </a:r>
            <a:r>
              <a:rPr lang="en-US" b="0" i="1" dirty="0">
                <a:solidFill>
                  <a:srgbClr val="000000"/>
                </a:solidFill>
                <a:effectLst/>
                <a:latin typeface="Open Sans" panose="020B0606030504020204" pitchFamily="34" charset="0"/>
              </a:rPr>
              <a:t>T. pallidum</a:t>
            </a:r>
            <a:r>
              <a:rPr lang="en-US" b="0" i="0" dirty="0">
                <a:solidFill>
                  <a:srgbClr val="000000"/>
                </a:solidFill>
                <a:effectLst/>
                <a:latin typeface="Open Sans" panose="020B0606030504020204" pitchFamily="34" charset="0"/>
              </a:rPr>
              <a:t> in which initial infection has occurred &gt;12 months previously or in which there is insufficient evidence to conclude that infection was acquired during the previous 12 months.</a:t>
            </a:r>
          </a:p>
          <a:p>
            <a:pPr algn="l"/>
            <a:r>
              <a:rPr lang="en-US" b="0" i="0" dirty="0">
                <a:solidFill>
                  <a:srgbClr val="000000"/>
                </a:solidFill>
                <a:effectLst/>
                <a:latin typeface="Merriweather" panose="00000500000000000000" pitchFamily="2" charset="0"/>
              </a:rPr>
              <a:t>Case classification</a:t>
            </a:r>
          </a:p>
          <a:p>
            <a:pPr algn="l"/>
            <a:r>
              <a:rPr lang="en-US" b="0" i="1" dirty="0">
                <a:solidFill>
                  <a:srgbClr val="000000"/>
                </a:solidFill>
                <a:effectLst/>
                <a:latin typeface="Open Sans" panose="020B0606030504020204" pitchFamily="34" charset="0"/>
              </a:rPr>
              <a:t>Probable:</a:t>
            </a:r>
            <a:r>
              <a:rPr lang="en-US" b="0" i="0" dirty="0">
                <a:solidFill>
                  <a:srgbClr val="000000"/>
                </a:solidFill>
                <a:effectLst/>
                <a:latin typeface="Open Sans" panose="020B0606030504020204" pitchFamily="34" charset="0"/>
              </a:rPr>
              <a:t> a person with no clinical signs or symptoms of primary or secondary syphilis who meets one of the following sets of criteria:</a:t>
            </a:r>
          </a:p>
          <a:p>
            <a:pPr algn="l"/>
            <a:r>
              <a:rPr lang="en-US" b="0" i="0" dirty="0">
                <a:solidFill>
                  <a:srgbClr val="000000"/>
                </a:solidFill>
                <a:effectLst/>
                <a:latin typeface="Open Sans" panose="020B0606030504020204" pitchFamily="34" charset="0"/>
              </a:rPr>
              <a:t>No prior history of syphilis, and a current reactive nontreponemal test (e.g., VDRL, RPR, or equivalent serologic methods), and a current reactive treponemal test (e.g., TP-PA, EIA, CIA, or equivalent serologic methods), OR</a:t>
            </a:r>
          </a:p>
          <a:p>
            <a:pPr algn="l"/>
            <a:r>
              <a:rPr lang="en-US" b="0" i="0" dirty="0">
                <a:solidFill>
                  <a:srgbClr val="000000"/>
                </a:solidFill>
                <a:effectLst/>
                <a:latin typeface="Open Sans" panose="020B0606030504020204" pitchFamily="34" charset="0"/>
              </a:rPr>
              <a:t>A prior history of syphilis, and a current nontreponemal test titer demonstrating fourfold or greater increase from the last nontreponemal test titer, unless there is evidence that this increase was not sustained for &gt;2 weeks, OR</a:t>
            </a:r>
          </a:p>
          <a:p>
            <a:pPr algn="l"/>
            <a:r>
              <a:rPr lang="en-US" b="0" i="0" dirty="0">
                <a:solidFill>
                  <a:srgbClr val="000000"/>
                </a:solidFill>
                <a:effectLst/>
                <a:latin typeface="Open Sans" panose="020B0606030504020204" pitchFamily="34" charset="0"/>
              </a:rPr>
              <a:t>Clinical signs or symptoms and laboratory results that meet the likely or verified criteria for neurologic, ocular, </a:t>
            </a:r>
            <a:r>
              <a:rPr lang="en-US" b="0" i="0" dirty="0" err="1">
                <a:solidFill>
                  <a:srgbClr val="000000"/>
                </a:solidFill>
                <a:effectLst/>
                <a:latin typeface="Open Sans" panose="020B0606030504020204" pitchFamily="34" charset="0"/>
              </a:rPr>
              <a:t>otic</a:t>
            </a:r>
            <a:r>
              <a:rPr lang="en-US" b="0" i="0" dirty="0">
                <a:solidFill>
                  <a:srgbClr val="000000"/>
                </a:solidFill>
                <a:effectLst/>
                <a:latin typeface="Open Sans" panose="020B0606030504020204" pitchFamily="34" charset="0"/>
              </a:rPr>
              <a:t>, or late clinical manifestations syphilis (see below)</a:t>
            </a:r>
          </a:p>
          <a:p>
            <a:pPr algn="l"/>
            <a:r>
              <a:rPr lang="en-US" b="0" i="0" dirty="0">
                <a:solidFill>
                  <a:srgbClr val="000000"/>
                </a:solidFill>
                <a:effectLst/>
                <a:latin typeface="Open Sans" panose="020B0606030504020204" pitchFamily="34" charset="0"/>
              </a:rPr>
              <a:t>AND who has no evidence of having acquired the disease within the preceding 12 months (see Syphilis, early non-primary non-secondary).</a:t>
            </a:r>
          </a:p>
          <a:p>
            <a:pPr algn="l"/>
            <a:r>
              <a:rPr lang="en-US" b="0" i="1" dirty="0">
                <a:solidFill>
                  <a:srgbClr val="000000"/>
                </a:solidFill>
                <a:effectLst/>
                <a:latin typeface="Open Sans" panose="020B0606030504020204" pitchFamily="34" charset="0"/>
              </a:rPr>
              <a:t>Comments:</a:t>
            </a:r>
            <a:r>
              <a:rPr lang="en-US" b="0" i="0" dirty="0">
                <a:solidFill>
                  <a:srgbClr val="000000"/>
                </a:solidFill>
                <a:effectLst/>
                <a:latin typeface="Open Sans" panose="020B0606030504020204" pitchFamily="34" charset="0"/>
              </a:rPr>
              <a:t> Although cases of syphilis of unknown duration are grouped together with late syphilis for the purposes of surveillance, the conservative clinical and public health responses to these cases will differ when there is uncertainty about the duration of infection. When faced with uncertainty, clinicians should act conservatively and treat unknown duration syphilis as if it were late infection, with three doses of benzathine penicillin. In contrast, the most conservative approach for STD control programs would be to manage cases of syphilis of unknown duration as early non-primary non-secondary infections and search for partners who may have been recently infected. Because this would not be feasible for most STD control programs, programs should consider prioritizing cases of syphilis of unknown duration with higher nontreponemal titers (e.g., 1:32 or higher) for investigation and partner services. Although nontreponemal titers cannot reliably distinguish between early infection (&lt;12 months duration) and late infection (&gt;12 months duration), nontreponemal titers usually are higher early in the course of syphilis infection.</a:t>
            </a:r>
          </a:p>
          <a:p>
            <a:endParaRPr lang="en-US" dirty="0"/>
          </a:p>
        </p:txBody>
      </p:sp>
      <p:sp>
        <p:nvSpPr>
          <p:cNvPr id="4" name="Slide Number Placeholder 3"/>
          <p:cNvSpPr>
            <a:spLocks noGrp="1"/>
          </p:cNvSpPr>
          <p:nvPr>
            <p:ph type="sldNum" sz="quarter" idx="5"/>
          </p:nvPr>
        </p:nvSpPr>
        <p:spPr/>
        <p:txBody>
          <a:bodyPr/>
          <a:lstStyle/>
          <a:p>
            <a:fld id="{4BE76DC9-BC7F-4BF2-A299-553B42872DAB}" type="slidenum">
              <a:rPr lang="en-US" smtClean="0"/>
              <a:t>15</a:t>
            </a:fld>
            <a:endParaRPr lang="en-US"/>
          </a:p>
        </p:txBody>
      </p:sp>
    </p:spTree>
    <p:extLst>
      <p:ext uri="{BB962C8B-B14F-4D97-AF65-F5344CB8AC3E}">
        <p14:creationId xmlns:p14="http://schemas.microsoft.com/office/powerpoint/2010/main" val="1629550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u="none" dirty="0">
                <a:solidFill>
                  <a:srgbClr val="FF0000"/>
                </a:solidFill>
                <a:hlinkClick r:id="rId3">
                  <a:extLst>
                    <a:ext uri="{A12FA001-AC4F-418D-AE19-62706E023703}">
                      <ahyp:hlinkClr xmlns:ahyp="http://schemas.microsoft.com/office/drawing/2018/hyperlinkcolor" val="tx"/>
                    </a:ext>
                  </a:extLst>
                </a:hlinkClick>
              </a:rPr>
              <a:t>In recognition of high rates of congenital syphilis among AI/AN,  I H S recommends expanded universal 3 timepoint screening for syphilis in pregnancy and universal syphilis screening annually for persons 13 and older.  This includes expanded screening in emergency departments and urgent care clinics where persons using substances may seek healthcare. . </a:t>
            </a:r>
          </a:p>
          <a:p>
            <a:endParaRPr lang="en-US" dirty="0">
              <a:solidFill>
                <a:srgbClr val="0563C1"/>
              </a:solidFill>
              <a:hlinkClick r:id="rId3">
                <a:extLst>
                  <a:ext uri="{A12FA001-AC4F-418D-AE19-62706E023703}">
                    <ahyp:hlinkClr xmlns:ahyp="http://schemas.microsoft.com/office/drawing/2018/hyperlinkcolor" val="tx"/>
                  </a:ext>
                </a:extLst>
              </a:hlinkClick>
            </a:endParaRPr>
          </a:p>
          <a:p>
            <a:r>
              <a:rPr lang="en-US" dirty="0">
                <a:solidFill>
                  <a:srgbClr val="0563C1"/>
                </a:solidFill>
                <a:hlinkClick r:id="rId3">
                  <a:extLst>
                    <a:ext uri="{A12FA001-AC4F-418D-AE19-62706E023703}">
                      <ahyp:hlinkClr xmlns:ahyp="http://schemas.microsoft.com/office/drawing/2018/hyperlinkcolor" val="tx"/>
                    </a:ext>
                  </a:extLst>
                </a:hlinkClick>
              </a:rPr>
              <a:t>The IHS Chief Medical Officer writes to Tribal Leaders and Urban Indian Organization Leaders to share an update on efforts by the Agency to address the syphilis epidemic in Indian Country.</a:t>
            </a:r>
            <a:r>
              <a:rPr lang="en-US" dirty="0"/>
              <a:t> Updated Feb 2024</a:t>
            </a:r>
          </a:p>
        </p:txBody>
      </p:sp>
      <p:sp>
        <p:nvSpPr>
          <p:cNvPr id="4" name="Slide Number Placeholder 3"/>
          <p:cNvSpPr>
            <a:spLocks noGrp="1"/>
          </p:cNvSpPr>
          <p:nvPr>
            <p:ph type="sldNum" sz="quarter" idx="10"/>
          </p:nvPr>
        </p:nvSpPr>
        <p:spPr/>
        <p:txBody>
          <a:bodyPr/>
          <a:lstStyle/>
          <a:p>
            <a:fld id="{A3A10F09-5B58-4BF2-8268-DF885C611F45}" type="slidenum">
              <a:rPr lang="en-US" smtClean="0"/>
              <a:t>16</a:t>
            </a:fld>
            <a:endParaRPr lang="en-US"/>
          </a:p>
        </p:txBody>
      </p:sp>
    </p:spTree>
    <p:extLst>
      <p:ext uri="{BB962C8B-B14F-4D97-AF65-F5344CB8AC3E}">
        <p14:creationId xmlns:p14="http://schemas.microsoft.com/office/powerpoint/2010/main" val="2189497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To overcome barriers of limited patient access to care, and limited clinical staff resources.  Express testing allows for “walk up” testing without an appointment and without a clinical exam. .  This expedited care model facilitates ‘on-demand’ STI  which may be more accessible to persons using substances. </a:t>
            </a:r>
          </a:p>
        </p:txBody>
      </p:sp>
      <p:sp>
        <p:nvSpPr>
          <p:cNvPr id="4" name="Slide Number Placeholder 3"/>
          <p:cNvSpPr>
            <a:spLocks noGrp="1"/>
          </p:cNvSpPr>
          <p:nvPr>
            <p:ph type="sldNum" sz="quarter" idx="5"/>
          </p:nvPr>
        </p:nvSpPr>
        <p:spPr/>
        <p:txBody>
          <a:bodyPr/>
          <a:lstStyle/>
          <a:p>
            <a:fld id="{83E0F0F4-4215-4694-A1B5-E0A1D09AC16D}" type="slidenum">
              <a:rPr lang="en-US" smtClean="0"/>
              <a:t>17</a:t>
            </a:fld>
            <a:endParaRPr lang="en-US"/>
          </a:p>
        </p:txBody>
      </p:sp>
    </p:spTree>
    <p:extLst>
      <p:ext uri="{BB962C8B-B14F-4D97-AF65-F5344CB8AC3E}">
        <p14:creationId xmlns:p14="http://schemas.microsoft.com/office/powerpoint/2010/main" val="993501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Alongside syphilis screening and in alignment with the National </a:t>
            </a:r>
            <a:r>
              <a:rPr lang="en-US" dirty="0" err="1">
                <a:cs typeface="Calibri"/>
              </a:rPr>
              <a:t>Syndemic</a:t>
            </a:r>
            <a:r>
              <a:rPr lang="en-US" dirty="0">
                <a:cs typeface="Calibri"/>
              </a:rPr>
              <a:t> Strategy for HIV, STI and Hepatitis., I H S recognizes the </a:t>
            </a:r>
            <a:r>
              <a:rPr lang="en-US" dirty="0" err="1">
                <a:cs typeface="Calibri"/>
              </a:rPr>
              <a:t>syndemic</a:t>
            </a:r>
            <a:r>
              <a:rPr lang="en-US" dirty="0">
                <a:cs typeface="Calibri"/>
              </a:rPr>
              <a:t> overlap of substance abuse along with other sexually transmitted conditions and thus uses a </a:t>
            </a:r>
            <a:r>
              <a:rPr lang="en-US" dirty="0" err="1">
                <a:cs typeface="Calibri"/>
              </a:rPr>
              <a:t>syndemic</a:t>
            </a:r>
            <a:r>
              <a:rPr lang="en-US" dirty="0">
                <a:cs typeface="Calibri"/>
              </a:rPr>
              <a:t> bundle approach to screening which includes pregnancy screening </a:t>
            </a:r>
            <a:r>
              <a:rPr lang="en-US" dirty="0" err="1">
                <a:cs typeface="Calibri"/>
              </a:rPr>
              <a:t>alongwith</a:t>
            </a:r>
            <a:r>
              <a:rPr lang="en-US" dirty="0">
                <a:cs typeface="Calibri"/>
              </a:rPr>
              <a:t> the STIs listed here.  </a:t>
            </a:r>
          </a:p>
        </p:txBody>
      </p:sp>
      <p:sp>
        <p:nvSpPr>
          <p:cNvPr id="4" name="Slide Number Placeholder 3"/>
          <p:cNvSpPr>
            <a:spLocks noGrp="1"/>
          </p:cNvSpPr>
          <p:nvPr>
            <p:ph type="sldNum" sz="quarter" idx="5"/>
          </p:nvPr>
        </p:nvSpPr>
        <p:spPr/>
        <p:txBody>
          <a:bodyPr/>
          <a:lstStyle/>
          <a:p>
            <a:fld id="{83E0F0F4-4215-4694-A1B5-E0A1D09AC16D}" type="slidenum">
              <a:rPr lang="en-US" smtClean="0"/>
              <a:t>18</a:t>
            </a:fld>
            <a:endParaRPr lang="en-US"/>
          </a:p>
        </p:txBody>
      </p:sp>
    </p:spTree>
    <p:extLst>
      <p:ext uri="{BB962C8B-B14F-4D97-AF65-F5344CB8AC3E}">
        <p14:creationId xmlns:p14="http://schemas.microsoft.com/office/powerpoint/2010/main" val="909938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Foundational  to the syphilis response nationally is treatment with benzathine penicillin., the only recommended treatment for pregnant women. The national shortage of benzathine penicillin has affected the public health response to curbing the syphilis increases in the United States.  The Indian Health Service has ensured that an adequate supply of benzathine penicillin is available for tribal members receiving care through I H S and tribal health facilities. </a:t>
            </a:r>
          </a:p>
        </p:txBody>
      </p:sp>
      <p:sp>
        <p:nvSpPr>
          <p:cNvPr id="4" name="Slide Number Placeholder 3"/>
          <p:cNvSpPr>
            <a:spLocks noGrp="1"/>
          </p:cNvSpPr>
          <p:nvPr>
            <p:ph type="sldNum" sz="quarter" idx="5"/>
          </p:nvPr>
        </p:nvSpPr>
        <p:spPr/>
        <p:txBody>
          <a:bodyPr/>
          <a:lstStyle/>
          <a:p>
            <a:fld id="{A3A10F09-5B58-4BF2-8268-DF885C611F45}" type="slidenum">
              <a:rPr lang="en-US" smtClean="0"/>
              <a:t>21</a:t>
            </a:fld>
            <a:endParaRPr lang="en-US"/>
          </a:p>
        </p:txBody>
      </p:sp>
    </p:spTree>
    <p:extLst>
      <p:ext uri="{BB962C8B-B14F-4D97-AF65-F5344CB8AC3E}">
        <p14:creationId xmlns:p14="http://schemas.microsoft.com/office/powerpoint/2010/main" val="2159699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Providing injections of penicillin outside of clinical settings can ensure adequate treatment for patients with substance use disorder including those who are pregnant.   Field treatment for syphilis using benzathine penicillin can overcome barriers related to transportation and privacy.  Public Health Nurses and other medical providers within I H S can perform field injections of penicillin to facilitate adequate and complete treatment for syphilis.   </a:t>
            </a:r>
          </a:p>
        </p:txBody>
      </p:sp>
      <p:sp>
        <p:nvSpPr>
          <p:cNvPr id="4" name="Slide Number Placeholder 3"/>
          <p:cNvSpPr>
            <a:spLocks noGrp="1"/>
          </p:cNvSpPr>
          <p:nvPr>
            <p:ph type="sldNum" sz="quarter" idx="5"/>
          </p:nvPr>
        </p:nvSpPr>
        <p:spPr/>
        <p:txBody>
          <a:bodyPr/>
          <a:lstStyle/>
          <a:p>
            <a:fld id="{83E0F0F4-4215-4694-A1B5-E0A1D09AC16D}" type="slidenum">
              <a:rPr lang="en-US" smtClean="0"/>
              <a:t>24</a:t>
            </a:fld>
            <a:endParaRPr lang="en-US"/>
          </a:p>
        </p:txBody>
      </p:sp>
    </p:spTree>
    <p:extLst>
      <p:ext uri="{BB962C8B-B14F-4D97-AF65-F5344CB8AC3E}">
        <p14:creationId xmlns:p14="http://schemas.microsoft.com/office/powerpoint/2010/main" val="4292071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Providing penicillin treatment “presumptively” prior to being tested can expedite therapy and reduce loss to </a:t>
            </a:r>
            <a:r>
              <a:rPr lang="en-US" dirty="0" err="1">
                <a:cs typeface="Calibri"/>
              </a:rPr>
              <a:t>followup</a:t>
            </a:r>
            <a:r>
              <a:rPr lang="en-US" dirty="0">
                <a:cs typeface="Calibri"/>
              </a:rPr>
              <a:t>, inadequate treatment, and community transmission.  It is recommended by I H S and CDC for patients with syphilis symptoms, sexual contacts, and for patients testing positive for syphilis using a rapid test. This is also a valuable option for syphilis patients using substances who may be unable or unwilling to attend clinical services.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 H S </a:t>
            </a:r>
          </a:p>
        </p:txBody>
      </p:sp>
      <p:sp>
        <p:nvSpPr>
          <p:cNvPr id="4" name="Slide Number Placeholder 3"/>
          <p:cNvSpPr>
            <a:spLocks noGrp="1"/>
          </p:cNvSpPr>
          <p:nvPr>
            <p:ph type="sldNum" sz="quarter" idx="5"/>
          </p:nvPr>
        </p:nvSpPr>
        <p:spPr/>
        <p:txBody>
          <a:bodyPr/>
          <a:lstStyle/>
          <a:p>
            <a:fld id="{83E0F0F4-4215-4694-A1B5-E0A1D09AC16D}" type="slidenum">
              <a:rPr lang="en-US" smtClean="0"/>
              <a:t>25</a:t>
            </a:fld>
            <a:endParaRPr lang="en-US"/>
          </a:p>
        </p:txBody>
      </p:sp>
    </p:spTree>
    <p:extLst>
      <p:ext uri="{BB962C8B-B14F-4D97-AF65-F5344CB8AC3E}">
        <p14:creationId xmlns:p14="http://schemas.microsoft.com/office/powerpoint/2010/main" val="1774281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buNone/>
            </a:pPr>
            <a:r>
              <a:t>In 2012, four states and the District of Columbia (DC; 9.8% of areas with available data) had a rate of reported syphilis (all stages) greater than or equal to 18 cases per 100,000 women aged 15 to 44 years. This increased to 43 states, DC, and one US territory (88.2% of areas with available data) in 2021.</a:t>
            </a:r>
          </a:p>
          <a:p>
            <a:pPr marL="0" lvl="0" indent="0">
              <a:buNone/>
            </a:pPr>
            <a:endParaRPr/>
          </a:p>
          <a:p>
            <a:pPr marL="0" lvl="0" indent="0">
              <a:buNone/>
            </a:pPr>
            <a:r>
              <a:t>Data on reported cases of syphilis other than primary and secondary syphilis are not available by age and sex for American Samoa, the Commonwealth of the Northern Mariana Islands, Guam, and the US Virgin Islands. Additionally, population estimates by age and sex were not available in all territories in both years. Due to a network security incident in December 2021, the Maryland Department of Health could not finalize their 2021 STD case notification data. 2021 data from Maryland have been suppressed for this figure; however, they are included in national and regional case counts and rates displayed in other figures.</a:t>
            </a:r>
          </a:p>
          <a:p>
            <a:pPr marL="0" lvl="0" indent="0">
              <a:buNone/>
            </a:pPr>
            <a:endParaRPr/>
          </a:p>
          <a:p>
            <a:pPr marL="0" lvl="0" indent="0">
              <a:buNone/>
            </a:pPr>
            <a:r>
              <a:t>The COVID-19 pandemic has introduced uncertainty and difficulty in interpreting STD data collected during 2020 and 2021. See Impact of COVID-19 on STDs (https://www.cdc.gov/std/statistics/2021/impact.htm) for more information.</a:t>
            </a:r>
          </a:p>
          <a:p>
            <a:pPr marL="0" lvl="0" indent="0">
              <a:buNone/>
            </a:pPr>
            <a:endParaRPr/>
          </a:p>
          <a:p>
            <a:pPr marL="0" lvl="0" indent="0">
              <a:buNone/>
            </a:pPr>
            <a:r>
              <a:t>See Technical Notes (https://www.cdc.gov/std/statistics/2021/technical-notes.htm) for information on syphilis case reporting and on interpreting reported rates in US territories.</a:t>
            </a:r>
          </a:p>
          <a:p>
            <a:pPr marL="0" lvl="0" indent="0">
              <a:buNone/>
            </a:pPr>
            <a:endParaRPr/>
          </a:p>
          <a:p>
            <a:pPr marL="0" lvl="0" indent="0">
              <a:buNone/>
            </a:pPr>
            <a:r>
              <a:t>Data points are available at https://www.cdc.gov/std/statistics/2021/data.zip.</a:t>
            </a:r>
          </a:p>
        </p:txBody>
      </p:sp>
      <p:sp>
        <p:nvSpPr>
          <p:cNvPr id="4" name="Slide Number Placeholder 3"/>
          <p:cNvSpPr>
            <a:spLocks noGrp="1"/>
          </p:cNvSpPr>
          <p:nvPr>
            <p:ph type="sldNum" sz="quarter" idx="10"/>
          </p:nvPr>
        </p:nvSpPr>
        <p:spPr/>
        <p:txBody>
          <a:bodyPr/>
          <a:lstStyle/>
          <a:p>
            <a:fld id="{A29AFBC5-7751-4D71-8004-00EA0C069DAB}" type="slidenum">
              <a:rPr lang="en-US"/>
              <a:t>27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buNone/>
            </a:pPr>
            <a:r>
              <a:t>In 2022, there were a total of 3,755 cases of congenital syphilis reported for a rate of 102.5 per 100,000 live births.</a:t>
            </a:r>
          </a:p>
          <a:p>
            <a:pPr marL="0" lvl="0" indent="0">
              <a:buNone/>
            </a:pPr>
            <a:endParaRPr/>
          </a:p>
          <a:p>
            <a:pPr marL="0" lvl="0" indent="0">
              <a:buNone/>
            </a:pPr>
            <a:r>
              <a:t>In 2022, the highest rate of reported cases of congenital syphilis per 100,000 live births was among mothers who were non-Hispanic American Indian or Alaska Native (644.7), followed by mothers who were non-Hispanic Native Hawaiian or other Pacific Islander (404.4).</a:t>
            </a:r>
          </a:p>
          <a:p>
            <a:pPr marL="0" lvl="0" indent="0">
              <a:buNone/>
            </a:pPr>
            <a:endParaRPr/>
          </a:p>
          <a:p>
            <a:pPr marL="0" lvl="0" indent="0">
              <a:buNone/>
            </a:pPr>
            <a:r>
              <a:t>During 2021 to 2022, the greatest increase in rate of reported cases of congenital syphilis per 100,000 live births was among mothers who were non-Hispanic Native Hawaiian or other Pacific Islander (192.1 to 404.4; 110.5% increase). Mothers who were non-Hispanic and of multiple races had the greatest five-year increase in rate of congenital syphilis (5.9 to 79.0; 1,239.0% increase from 2018).</a:t>
            </a:r>
          </a:p>
          <a:p>
            <a:pPr marL="0" lvl="0" indent="0">
              <a:buNone/>
            </a:pPr>
            <a:endParaRPr/>
          </a:p>
          <a:p>
            <a:pPr marL="0" lvl="0" indent="0">
              <a:buNone/>
            </a:pPr>
            <a:r>
              <a:t>There were no decreases in the rate of reported cases of congenital syphilis per 100,000 live births among any race or Hispanic ethnicity group during 2021 to 2022. There were also no decreases in the rate of congenital syphilis among any race or Hispanic ethnicity group during 2018 to 2022.</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race/Hispanic ethnicity categorization, and reporting of race/Hispanic ethnicity for STI cases.</a:t>
            </a:r>
          </a:p>
          <a:p>
            <a:pPr marL="0" lvl="0" indent="0">
              <a:buNone/>
            </a:pPr>
            <a:endParaRPr/>
          </a:p>
          <a:p>
            <a:pPr marL="0" lvl="0" indent="0">
              <a:buNone/>
            </a:pPr>
            <a:r>
              <a:t>Data for all figures are available at https://www.cdc.gov/std/statistics/2022/data.zip. The file “CS - Rates by Race Hispanic Ethnicity of Mother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buNone/>
            </a:pPr>
            <a:r>
              <a:t>In 2022, there were a total of 3,755 cases of congenital syphilis reported for a rate of 102.5 per 100,000 live births.</a:t>
            </a:r>
          </a:p>
          <a:p>
            <a:pPr marL="0" lvl="0" indent="0">
              <a:buNone/>
            </a:pPr>
            <a:endParaRPr/>
          </a:p>
          <a:p>
            <a:pPr marL="0" lvl="0" indent="0">
              <a:buNone/>
            </a:pPr>
            <a:r>
              <a:t>In 2022, 51 congenital syphilis cases (1.4%) were infant deaths, 231 cases (6.2%) were stillbirths, 1,421 cases (37.8%) were born alive with congenital syphilis-related signs or symptoms, 2,039 cases (54.3%) were born alive with no documented congenital syphilis-related signs or symptoms, and 13 cases (0.3%) were missing information on vital status.</a:t>
            </a:r>
          </a:p>
          <a:p>
            <a:pPr marL="0" lvl="0" indent="0">
              <a:buNone/>
            </a:pPr>
            <a:endParaRPr/>
          </a:p>
          <a:p>
            <a:pPr marL="0" lvl="0" indent="0">
              <a:buNone/>
            </a:pPr>
            <a:r>
              <a:t>In 2022, there were 282 congenital syphilis-related deaths (231 stillbirths and 51 infant deaths), an increase of 24.8% from 2021 (226 in 2021 to 282 in 2022) and an increase of 193.8% from 2018 (96 in 2018 to 282 in 2022).</a:t>
            </a:r>
          </a:p>
          <a:p>
            <a:pPr marL="0" lvl="0" indent="0">
              <a:buNone/>
            </a:pPr>
            <a:endParaRPr/>
          </a:p>
          <a:p>
            <a:pPr marL="0" lvl="0" indent="0">
              <a:buNone/>
            </a:pPr>
            <a:r>
              <a:t>The number of infants reported with congenital syphilis who were born alive with congenital syphilis-related signs and symptoms increased 32.7% from 2021 to 2022 (1,071 in 2021 to 1,421 in 2022) and increased 225.2% from 2018 to 2022 (437 in 2018 to 1,421 in 2022).</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a:t>
            </a:r>
          </a:p>
          <a:p>
            <a:pPr marL="0" lvl="0" indent="0">
              <a:buNone/>
            </a:pPr>
            <a:endParaRPr/>
          </a:p>
          <a:p>
            <a:pPr marL="0" lvl="0" indent="0">
              <a:buNone/>
            </a:pPr>
            <a:r>
              <a:t>Data for all figures are available at https://www.cdc.gov/std/statistics/2022/data.zip. The file “CS - Cases by Vital Status and Clinical Signs and Symptoms (US 2018-2022).xlsx”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5971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68781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573234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sz="1200" b="0" i="0" dirty="0">
                <a:solidFill>
                  <a:srgbClr val="000000"/>
                </a:solidFill>
                <a:effectLst/>
                <a:latin typeface="inherit"/>
              </a:rPr>
              <a:t>Each partner can play a valuable and complementary role to diagnose, stage and treat cases, identify sexual contacts, and disrupt transmission within sexual networks </a:t>
            </a:r>
          </a:p>
          <a:p>
            <a:pPr marL="228600" indent="-228600">
              <a:buAutoNum type="arabicPeriod"/>
            </a:pPr>
            <a:r>
              <a:rPr lang="en-US" dirty="0">
                <a:latin typeface="inherit"/>
              </a:rPr>
              <a:t>The PH entity that is performing partner services/contact tracing needs the clinical and locating information of the case to locate and perform case investigation, referral for treatment, and contact tracing. </a:t>
            </a:r>
            <a:endParaRPr lang="en-US" dirty="0"/>
          </a:p>
        </p:txBody>
      </p:sp>
      <p:sp>
        <p:nvSpPr>
          <p:cNvPr id="4" name="Slide Number Placeholder 3"/>
          <p:cNvSpPr>
            <a:spLocks noGrp="1"/>
          </p:cNvSpPr>
          <p:nvPr>
            <p:ph type="sldNum" sz="quarter" idx="5"/>
          </p:nvPr>
        </p:nvSpPr>
        <p:spPr/>
        <p:txBody>
          <a:bodyPr/>
          <a:lstStyle/>
          <a:p>
            <a:fld id="{A3A10F09-5B58-4BF2-8268-DF885C611F45}" type="slidenum">
              <a:rPr lang="en-US" smtClean="0"/>
              <a:t>45</a:t>
            </a:fld>
            <a:endParaRPr lang="en-US"/>
          </a:p>
        </p:txBody>
      </p:sp>
    </p:spTree>
    <p:extLst>
      <p:ext uri="{BB962C8B-B14F-4D97-AF65-F5344CB8AC3E}">
        <p14:creationId xmlns:p14="http://schemas.microsoft.com/office/powerpoint/2010/main" val="31381759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dirty="0">
                <a:solidFill>
                  <a:srgbClr val="000000"/>
                </a:solidFill>
              </a:rPr>
              <a:t>I cannot stress enough the </a:t>
            </a:r>
            <a:r>
              <a:rPr lang="en-US" b="1" i="0" dirty="0">
                <a:solidFill>
                  <a:srgbClr val="016773"/>
                </a:solidFill>
                <a:effectLst/>
                <a:latin typeface="Calibri" panose="020F0502020204030204" pitchFamily="34" charset="0"/>
              </a:rPr>
              <a:t>Importance of contact tracing as a top level best practice for syphilis control.  This public health practice is the most effective way to identify undiagnosed syphilis at a community level  specifically….  identifying and referring sexual contacts/partners to syphilis cases for presumptive treatment to stop community-level transmission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Halting community level transmission is critical to stop outbreaks.  Consistent and frequent </a:t>
            </a:r>
            <a:r>
              <a:rPr lang="en-US" b="1" dirty="0">
                <a:solidFill>
                  <a:srgbClr val="000000"/>
                </a:solidFill>
              </a:rPr>
              <a:t>communication </a:t>
            </a:r>
            <a:r>
              <a:rPr lang="en-US" dirty="0">
                <a:solidFill>
                  <a:srgbClr val="000000"/>
                </a:solidFill>
              </a:rPr>
              <a:t>with the clinical service unit to the state, county and/or tribal Disease Intervention Specialists (DIS)  is important to relay case information to facilitate sexual partner identification and referral to care.</a:t>
            </a:r>
            <a:endParaRPr lang="en-US" b="0" i="0" dirty="0">
              <a:solidFill>
                <a:srgbClr val="000000"/>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46</a:t>
            </a:fld>
            <a:endParaRPr lang="en-US"/>
          </a:p>
        </p:txBody>
      </p:sp>
    </p:spTree>
    <p:extLst>
      <p:ext uri="{BB962C8B-B14F-4D97-AF65-F5344CB8AC3E}">
        <p14:creationId xmlns:p14="http://schemas.microsoft.com/office/powerpoint/2010/main" val="23261377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Underlying increasing rates of congenital syphilis among American Indian /Alaska Native people are associated social and behavioral risks as well as medical care access..  Further, the criminalization of substance abuse during pregnancy can be a barrier to pregnant patients’ seeking prenatal care due to fear of reprisal such as charges of child abuse, reckless endangerment and the involvement of child protective services influencing custody of an infant at delivery. This is a special risk for AI/AN pregnant women who fall under tribal law as well as state and federal laws.  In addition, Due to clinical staff shortages OB/GYN services frequently do not meet the demand for prenatal care and women may need to seek care through other care facilities far from their homes.  Finally limited or lack of data sharing from states to sovereign tribal nations hinder tribal public health responses to communicable disease increases, in this case syphilis.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As a success , one tribal nation has removed tribal laws criminalizing substance use in pregnancy in one tribal area.  As another success, several tribal areas have obtained the rights to state data access  in order deliver a coordinated public health response to syphilis . </a:t>
            </a:r>
          </a:p>
        </p:txBody>
      </p:sp>
      <p:sp>
        <p:nvSpPr>
          <p:cNvPr id="4" name="Slide Number Placeholder 3"/>
          <p:cNvSpPr>
            <a:spLocks noGrp="1"/>
          </p:cNvSpPr>
          <p:nvPr>
            <p:ph type="sldNum" sz="quarter" idx="5"/>
          </p:nvPr>
        </p:nvSpPr>
        <p:spPr/>
        <p:txBody>
          <a:bodyPr/>
          <a:lstStyle/>
          <a:p>
            <a:fld id="{83E0F0F4-4215-4694-A1B5-E0A1D09AC16D}" type="slidenum">
              <a:rPr lang="en-US" smtClean="0"/>
              <a:t>47</a:t>
            </a:fld>
            <a:endParaRPr lang="en-US"/>
          </a:p>
        </p:txBody>
      </p:sp>
    </p:spTree>
    <p:extLst>
      <p:ext uri="{BB962C8B-B14F-4D97-AF65-F5344CB8AC3E}">
        <p14:creationId xmlns:p14="http://schemas.microsoft.com/office/powerpoint/2010/main" val="2048453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buNone/>
            </a:pPr>
            <a:r>
              <a:t>In 2013, three states, the District of Columbia (DC), and one US territory (9.3% of areas with available data) had a rate of reported primary and secondary syphilis greater than or equal to 8.8 cases per 100,000 population. This increased to 42 states, DC, and one US territory (78.6% of areas with available data) in 2022.</a:t>
            </a:r>
          </a:p>
          <a:p>
            <a:pPr marL="0" lvl="0" indent="0">
              <a:buNone/>
            </a:pPr>
            <a:endParaRPr/>
          </a:p>
          <a:p>
            <a:pPr marL="0" lvl="0" indent="0">
              <a:buNone/>
            </a:pPr>
            <a:r>
              <a:t>American Samoa and the Commonwealth of the Northern Mariana Islands began reporting data on primary and secondary syphilis cases to CDC in 2018; data are not available for those areas prior to that year.</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and on interpreting reported rates in US territories.</a:t>
            </a:r>
          </a:p>
          <a:p>
            <a:pPr marL="0" lvl="0" indent="0">
              <a:buNone/>
            </a:pPr>
            <a:endParaRPr/>
          </a:p>
          <a:p>
            <a:pPr marL="0" lvl="0" indent="0">
              <a:buNone/>
            </a:pPr>
            <a:r>
              <a:t>Data for all figures are available at https://www.cdc.gov/std/statistics/2022/data.zip. The file “PS Syphilis - Rates by Jurisdiction (US and Terr 2013 and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Patient incentives in the forms of gift cards as an example have shown promise for testing and treatment for other infectious conditions and substance abuse treatment.  These are being piloted with good response for syphilis.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Gift cards available. </a:t>
            </a:r>
            <a:r>
              <a:rPr lang="en-US" sz="1800" dirty="0">
                <a:solidFill>
                  <a:srgbClr val="000000"/>
                </a:solidFill>
                <a:effectLst/>
                <a:latin typeface="Times New Roman" panose="02020603050405020304" pitchFamily="18" charset="0"/>
                <a:ea typeface="Times New Roman" panose="02020603050405020304" pitchFamily="18" charset="0"/>
              </a:rPr>
              <a:t>protocols are used to log use with a response such as 'criteria and inventory management are largely a local decision, most sites are tracking via ledgers.'  One site has submitted data on impact</a:t>
            </a:r>
            <a:endParaRPr lang="en-US" dirty="0">
              <a:cs typeface="Calibri"/>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48</a:t>
            </a:fld>
            <a:endParaRPr lang="en-US"/>
          </a:p>
        </p:txBody>
      </p:sp>
    </p:spTree>
    <p:extLst>
      <p:ext uri="{BB962C8B-B14F-4D97-AF65-F5344CB8AC3E}">
        <p14:creationId xmlns:p14="http://schemas.microsoft.com/office/powerpoint/2010/main" val="609689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Finally,  educating the community on the occurrence of syphilis in their communities and risks associated with untreated infection and mother to child transmission are an integral part of a community-level syphilis response. Educational campaigns can be linked to testing and treatment services. </a:t>
            </a:r>
          </a:p>
        </p:txBody>
      </p:sp>
      <p:sp>
        <p:nvSpPr>
          <p:cNvPr id="4" name="Slide Number Placeholder 3"/>
          <p:cNvSpPr>
            <a:spLocks noGrp="1"/>
          </p:cNvSpPr>
          <p:nvPr>
            <p:ph type="sldNum" sz="quarter" idx="5"/>
          </p:nvPr>
        </p:nvSpPr>
        <p:spPr/>
        <p:txBody>
          <a:bodyPr/>
          <a:lstStyle/>
          <a:p>
            <a:fld id="{83E0F0F4-4215-4694-A1B5-E0A1D09AC16D}" type="slidenum">
              <a:rPr lang="en-US" smtClean="0"/>
              <a:t>49</a:t>
            </a:fld>
            <a:endParaRPr lang="en-US"/>
          </a:p>
        </p:txBody>
      </p:sp>
    </p:spTree>
    <p:extLst>
      <p:ext uri="{BB962C8B-B14F-4D97-AF65-F5344CB8AC3E}">
        <p14:creationId xmlns:p14="http://schemas.microsoft.com/office/powerpoint/2010/main" val="7835818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summary I will leave you with this slide.  A matrix or path of sorts with high level challenges and building blocks for a best practices using multi-partnership response specifically for syphilis.  This includes reimagining and expanding an in-person public health workforce for disease control.  Community engagement and education are critical elements for success. </a:t>
            </a:r>
          </a:p>
          <a:p>
            <a:endParaRPr lang="en-US" dirty="0"/>
          </a:p>
          <a:p>
            <a:r>
              <a:rPr lang="en-US" dirty="0"/>
              <a:t>Note at the top that for congenital syphilis prevention we need to recognize social determinants of health such as poverty and access to healthcare AND remove barriers to prenatal care through support of de-criminalization of drug use in pregnancy and providing care and treatment for substance use disorder.  These can increase women’s access and uptake of prenatal care that includes screening and treatment for syphilis to prevent congenital syphilis.  Thank you for the opportunity to present today.. </a:t>
            </a:r>
          </a:p>
        </p:txBody>
      </p:sp>
      <p:sp>
        <p:nvSpPr>
          <p:cNvPr id="4" name="Slide Number Placeholder 3"/>
          <p:cNvSpPr>
            <a:spLocks noGrp="1"/>
          </p:cNvSpPr>
          <p:nvPr>
            <p:ph type="sldNum" sz="quarter" idx="5"/>
          </p:nvPr>
        </p:nvSpPr>
        <p:spPr/>
        <p:txBody>
          <a:bodyPr/>
          <a:lstStyle/>
          <a:p>
            <a:fld id="{A3A10F09-5B58-4BF2-8268-DF885C611F45}" type="slidenum">
              <a:rPr lang="en-US" smtClean="0"/>
              <a:t>51</a:t>
            </a:fld>
            <a:endParaRPr lang="en-US"/>
          </a:p>
        </p:txBody>
      </p:sp>
    </p:spTree>
    <p:extLst>
      <p:ext uri="{BB962C8B-B14F-4D97-AF65-F5344CB8AC3E}">
        <p14:creationId xmlns:p14="http://schemas.microsoft.com/office/powerpoint/2010/main" val="10902846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4305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buNone/>
            </a:pPr>
            <a:r>
              <a:t>During 2021 to 2022, the rate of reported primary and secondary syphilis among women increased 19.2% (from 7.3 to 8.7 per 100,000) and the rate among men increased 6.3% (from 25.2 to 26.8 per 100,000).</a:t>
            </a:r>
          </a:p>
          <a:p>
            <a:pPr marL="0" lvl="0" indent="0">
              <a:buNone/>
            </a:pPr>
            <a:endParaRPr/>
          </a:p>
          <a:p>
            <a:pPr marL="0" lvl="0" indent="0">
              <a:buNone/>
            </a:pPr>
            <a:r>
              <a:t>Over the last five years, the rate of reported primary and secondary syphilis among women increased 190.0% (from 3.0 to 8.7 per 100,000) and the rate among men increased 44.1% (from 18.6 to 26.8 per 100,000). Over the last 10 years, the rate among women increased 866.7% (from 0.9 to 8.7 per 100,000) and the rate among men increased 162.7% (from 10.2 to 26.8 per 100,000).</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Rates by Sex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buNone/>
            </a:pPr>
            <a:r>
              <a:t>In 2022, the West had the highest rate of reported primary and secondary (P&amp;S) syphilis (21.2 cases per 100,000; 1.4% increase from 2021), followed by the South (19.3 cases per 100,000; 15.6% increase from 2021), the Midwest (14.7 cases per 100,000; 14.0% increase from 2021), and the Northeast (12.9 cases per 100,000; 3.2% increase from 2021).</a:t>
            </a:r>
          </a:p>
          <a:p>
            <a:pPr marL="0" lvl="0" indent="0">
              <a:buNone/>
            </a:pPr>
            <a:endParaRPr/>
          </a:p>
          <a:p>
            <a:pPr marL="0" lvl="0" indent="0">
              <a:buNone/>
            </a:pPr>
            <a:r>
              <a:t>The Midwest had the greatest five-year increase in rates of reported cases of P&amp;S syphilis (7.1 to 14.7 per 100,000; 107.0% increase from 2018). The Midwest also had the greatest 10-year increase in rates of reported cases of P&amp;S syphilis (4.0 to 14.7 per 100,000; 267.5% increase from 2013).</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a:t>
            </a:r>
          </a:p>
          <a:p>
            <a:pPr marL="0" lvl="0" indent="0">
              <a:buNone/>
            </a:pPr>
            <a:endParaRPr/>
          </a:p>
          <a:p>
            <a:pPr marL="0" lvl="0" indent="0">
              <a:buNone/>
            </a:pPr>
            <a:r>
              <a:t>Data for all figures are available at https://www.cdc.gov/std/statistics/2022/data.zip. The file “PS Syphilis - Rates by Region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buNone/>
            </a:pPr>
            <a:r>
              <a:t>In 2022, the highest rate of reported primary and secondary syphilis cases per 100,000 persons was among non-Hispanic American Indian or Alaska Native persons (67.0), followed by non-Hispanic Black or African American persons (44.4).</a:t>
            </a:r>
          </a:p>
          <a:p>
            <a:pPr marL="0" lvl="0" indent="0">
              <a:buNone/>
            </a:pPr>
            <a:endParaRPr/>
          </a:p>
          <a:p>
            <a:pPr marL="0" lvl="0" indent="0">
              <a:buNone/>
            </a:pPr>
            <a:r>
              <a:t>During 2021 to 2022, the greatest increase in rate of reported primary and secondary syphilis cases per 100,000 persons was among non-Hispanic American Indian or Alaska Native persons (46.7 to 67.0; 43.5% increase). Non-Hispanic American Indian or Alaska Native persons also had the greatest five-year increase in rate of reported primary and secondary syphilis (15.4 to 67.0; 335.1% increase from 2018).</a:t>
            </a:r>
          </a:p>
          <a:p>
            <a:pPr marL="0" lvl="0" indent="0">
              <a:buNone/>
            </a:pPr>
            <a:endParaRPr/>
          </a:p>
          <a:p>
            <a:pPr marL="0" lvl="0" indent="0">
              <a:buNone/>
            </a:pPr>
            <a:r>
              <a:t>During 2021 to 2022, the only decrease in rate of reported primary and secondary syphilis cases per 100,000 persons was among non-Hispanic Native Hawaiian or other Pacific Islander persons (33.9 to 30.2; 10.9% decrease). There were no decreases in the rate of reported primary and secondary syphilis among any race or Hispanic ethnicity group during 2018 to 2022.</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race/Hispanic ethnicity categorization, and reporting of race/Hispanic ethnicity for STI cases.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Rates by Race Hispanic Ethnicity (US 2018-2022).xlsx”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buNone/>
            </a:pPr>
            <a:r>
              <a:t>In 2022, rates of reported primary and secondary (P&amp;S) syphilis ranged by state from 0.5 cases per 100,000 population in Vermont to 84.3 cases per 100,000 population in South Dakota. The rate of reported P&amp;S syphilis in the District of Columbia was 40.3 per 100,000 population.</a:t>
            </a:r>
          </a:p>
          <a:p>
            <a:pPr marL="0" lvl="0" indent="0">
              <a:buNone/>
            </a:pPr>
            <a:endParaRPr/>
          </a:p>
          <a:p>
            <a:pPr marL="0" lvl="0" indent="0">
              <a:buNone/>
            </a:pPr>
            <a:r>
              <a:t>Among US territories reporting any cases, rates of reported P&amp;S syphilis ranged from 1.2 cases per 100,000 population in Guam to 11.8 cases per 100,000 population in Puerto Rico. No cases of P&amp;S syphilis were reported in American Samoa and the Commonwealth of the Northern Mariana Islands.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and on interpreting reported rates in US territories.</a:t>
            </a:r>
          </a:p>
          <a:p>
            <a:pPr marL="0" lvl="0" indent="0">
              <a:buNone/>
            </a:pPr>
            <a:endParaRPr/>
          </a:p>
          <a:p>
            <a:pPr marL="0" lvl="0" indent="0">
              <a:buNone/>
            </a:pPr>
            <a:r>
              <a:t>Data for all figures are available at https://www.cdc.gov/std/statistics/2022/data.zip. The file “PS Syphilis - Rates by Jurisdiction (US and Terr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buNone/>
            </a:pPr>
            <a:r>
              <a:rPr dirty="0"/>
              <a:t>In 2022, 70% of counties and county equivalents with available data in the United States reported at least one case of primary and secondary syphilis. Out of 3,135 counties and county equivalents with available data, 70 (2%) reported half of all cases of primary and secondary syphilis.</a:t>
            </a:r>
          </a:p>
          <a:p>
            <a:pPr marL="0" lvl="0" indent="0">
              <a:buNone/>
            </a:pPr>
            <a:endParaRPr dirty="0"/>
          </a:p>
          <a:p>
            <a:pPr marL="0" lvl="0" indent="0">
              <a:buNone/>
            </a:pPr>
            <a:r>
              <a:rPr dirty="0"/>
              <a:t>In 2022, Connecticut adopted nine planning regions as county-equivalent geographic units; as STI case notification data were not available in the new county-equivalent units for 2022, data for Connecticut have been suppressed for this figure.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dirty="0"/>
          </a:p>
          <a:p>
            <a:pPr marL="0" lvl="0" indent="0">
              <a:buNone/>
            </a:pPr>
            <a:r>
              <a:rPr dirty="0"/>
              <a:t>Data for all figures are available at https://www.cdc.gov/std/statistics/2022/data.zip. The file “PS Syphilis - Rates by County (</a:t>
            </a:r>
            <a:r>
              <a:t>US 2022</a:t>
            </a:r>
            <a:r>
              <a:rPr dirty="0"/>
              <a:t>).xlsx”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Horizontal transmission is rare </a:t>
            </a:r>
            <a:r>
              <a:rPr lang="en-US" dirty="0"/>
              <a:t>but can occur from blood transfusion or organ transplantation “</a:t>
            </a:r>
            <a:r>
              <a:rPr lang="en-US" b="0" i="0" dirty="0">
                <a:solidFill>
                  <a:srgbClr val="000000"/>
                </a:solidFill>
                <a:effectLst/>
                <a:latin typeface="Times New Roman" panose="02020603050405020304" pitchFamily="18" charset="0"/>
              </a:rPr>
              <a:t>Prior to the standard practice of using gloves by healthcare providers, there were reports of extragenital syphilitic lesions on the fingers and in the nose of physicians.</a:t>
            </a:r>
            <a:r>
              <a:rPr lang="en-US" b="0" i="0" baseline="30000" dirty="0">
                <a:solidFill>
                  <a:srgbClr val="2F4A8B"/>
                </a:solidFill>
                <a:effectLst/>
                <a:latin typeface="Times New Roman" panose="02020603050405020304" pitchFamily="18" charset="0"/>
                <a:hlinkClick r:id="rId3"/>
              </a:rPr>
              <a:t>12</a:t>
            </a:r>
            <a:r>
              <a:rPr lang="en-US" b="0" i="0" baseline="30000" dirty="0">
                <a:solidFill>
                  <a:srgbClr val="000000"/>
                </a:solidFill>
                <a:effectLst/>
                <a:latin typeface="Times New Roman" panose="02020603050405020304" pitchFamily="18" charset="0"/>
              </a:rPr>
              <a:t>,</a:t>
            </a:r>
            <a:r>
              <a:rPr lang="en-US" b="0" i="0" baseline="30000" dirty="0">
                <a:solidFill>
                  <a:srgbClr val="2F4A8B"/>
                </a:solidFill>
                <a:effectLst/>
                <a:latin typeface="Times New Roman" panose="02020603050405020304" pitchFamily="18" charset="0"/>
                <a:hlinkClick r:id="rId4"/>
              </a:rPr>
              <a:t>39</a:t>
            </a:r>
            <a:r>
              <a:rPr lang="en-US" b="0" i="0" dirty="0">
                <a:solidFill>
                  <a:srgbClr val="000000"/>
                </a:solidFill>
                <a:effectLst/>
                <a:latin typeface="Times New Roman" panose="02020603050405020304" pitchFamily="18" charset="0"/>
              </a:rPr>
              <a:t> In addition, the transmission of syphilis via human bite in both sexual and non-sexual circumstances has been reported,</a:t>
            </a:r>
            <a:r>
              <a:rPr lang="en-US" b="0" i="0" baseline="30000" dirty="0">
                <a:solidFill>
                  <a:srgbClr val="2F4A8B"/>
                </a:solidFill>
                <a:effectLst/>
                <a:latin typeface="Times New Roman" panose="02020603050405020304" pitchFamily="18" charset="0"/>
                <a:hlinkClick r:id="rId5"/>
              </a:rPr>
              <a:t>13</a:t>
            </a:r>
            <a:r>
              <a:rPr lang="en-US" b="0" i="0" baseline="30000" dirty="0">
                <a:solidFill>
                  <a:srgbClr val="000000"/>
                </a:solidFill>
                <a:effectLst/>
                <a:latin typeface="Times New Roman" panose="02020603050405020304" pitchFamily="18" charset="0"/>
              </a:rPr>
              <a:t>–</a:t>
            </a:r>
            <a:r>
              <a:rPr lang="en-US" b="0" i="0" baseline="30000" dirty="0">
                <a:solidFill>
                  <a:srgbClr val="2F4A8B"/>
                </a:solidFill>
                <a:effectLst/>
                <a:latin typeface="Times New Roman" panose="02020603050405020304" pitchFamily="18" charset="0"/>
                <a:hlinkClick r:id="rId6"/>
              </a:rPr>
              <a:t>15</a:t>
            </a:r>
            <a:r>
              <a:rPr lang="en-US" b="0" i="0" dirty="0">
                <a:solidFill>
                  <a:srgbClr val="000000"/>
                </a:solidFill>
                <a:effectLst/>
                <a:latin typeface="Times New Roman" panose="02020603050405020304" pitchFamily="18" charset="0"/>
              </a:rPr>
              <a:t> as well as transmission via mouth-to-mouth feeding of infants with pre-chewed food from infected relatives” </a:t>
            </a:r>
          </a:p>
          <a:p>
            <a:endParaRPr lang="en-US" b="0" i="0" dirty="0">
              <a:solidFill>
                <a:srgbClr val="000000"/>
              </a:solidFill>
              <a:effectLst/>
              <a:latin typeface="Times New Roman" panose="02020603050405020304" pitchFamily="18" charset="0"/>
            </a:endParaRPr>
          </a:p>
          <a:p>
            <a:r>
              <a:rPr lang="en-US" b="0" i="0" dirty="0" err="1">
                <a:solidFill>
                  <a:srgbClr val="303030"/>
                </a:solidFill>
                <a:effectLst/>
                <a:latin typeface="arial" panose="020B0604020202020204" pitchFamily="34" charset="0"/>
              </a:rPr>
              <a:t>Stoltey</a:t>
            </a:r>
            <a:r>
              <a:rPr lang="en-US" b="0" i="0" dirty="0">
                <a:solidFill>
                  <a:srgbClr val="303030"/>
                </a:solidFill>
                <a:effectLst/>
                <a:latin typeface="arial" panose="020B0604020202020204" pitchFamily="34" charset="0"/>
              </a:rPr>
              <a:t> JE, Cohen SE. Syphilis transmission: a review of the current evidence. </a:t>
            </a:r>
            <a:r>
              <a:rPr lang="en-US" b="0" i="1" dirty="0">
                <a:solidFill>
                  <a:srgbClr val="303030"/>
                </a:solidFill>
                <a:effectLst/>
                <a:latin typeface="arial" panose="020B0604020202020204" pitchFamily="34" charset="0"/>
              </a:rPr>
              <a:t>Sex Health</a:t>
            </a:r>
            <a:r>
              <a:rPr lang="en-US" b="0" i="0" dirty="0">
                <a:solidFill>
                  <a:srgbClr val="303030"/>
                </a:solidFill>
                <a:effectLst/>
                <a:latin typeface="arial" panose="020B0604020202020204" pitchFamily="34" charset="0"/>
              </a:rPr>
              <a:t>. 2015;12(2):103-109. doi:10.1071/SH14174</a:t>
            </a:r>
          </a:p>
          <a:p>
            <a:endParaRPr lang="en-US" b="0" i="0" dirty="0">
              <a:solidFill>
                <a:srgbClr val="303030"/>
              </a:solidFill>
              <a:effectLst/>
              <a:latin typeface="arial" panose="020B0604020202020204" pitchFamily="34" charset="0"/>
            </a:endParaRPr>
          </a:p>
          <a:p>
            <a:r>
              <a:rPr lang="en-US" b="1" i="0" dirty="0">
                <a:solidFill>
                  <a:srgbClr val="303030"/>
                </a:solidFill>
                <a:effectLst/>
                <a:latin typeface="arial" panose="020B0604020202020204" pitchFamily="34" charset="0"/>
              </a:rPr>
              <a:t>Tertiary syphilis is no longer consider a stage of syphilis rather the clinical signs are called “late” </a:t>
            </a:r>
            <a:endParaRPr lang="en-US" b="1" dirty="0"/>
          </a:p>
        </p:txBody>
      </p:sp>
      <p:sp>
        <p:nvSpPr>
          <p:cNvPr id="4" name="Slide Number Placeholder 3"/>
          <p:cNvSpPr>
            <a:spLocks noGrp="1"/>
          </p:cNvSpPr>
          <p:nvPr>
            <p:ph type="sldNum" sz="quarter" idx="5"/>
          </p:nvPr>
        </p:nvSpPr>
        <p:spPr/>
        <p:txBody>
          <a:bodyPr/>
          <a:lstStyle/>
          <a:p>
            <a:fld id="{4BE76DC9-BC7F-4BF2-A299-553B42872DAB}" type="slidenum">
              <a:rPr lang="en-US" smtClean="0"/>
              <a:t>10</a:t>
            </a:fld>
            <a:endParaRPr lang="en-US"/>
          </a:p>
        </p:txBody>
      </p:sp>
    </p:spTree>
    <p:extLst>
      <p:ext uri="{BB962C8B-B14F-4D97-AF65-F5344CB8AC3E}">
        <p14:creationId xmlns:p14="http://schemas.microsoft.com/office/powerpoint/2010/main" val="3004810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432197" y="590843"/>
            <a:ext cx="8254603" cy="3397347"/>
          </a:xfrm>
        </p:spPr>
        <p:txBody>
          <a:bodyPr/>
          <a:lstStyle>
            <a:lvl1pPr>
              <a:spcAft>
                <a:spcPts val="900"/>
              </a:spcAft>
              <a:buNone/>
              <a:defRPr sz="2700" b="1">
                <a:solidFill>
                  <a:srgbClr val="007889"/>
                </a:solidFill>
              </a:defRPr>
            </a:lvl1pPr>
            <a:lvl2pPr marL="217885" indent="-217885">
              <a:spcBef>
                <a:spcPts val="450"/>
              </a:spcBef>
              <a:spcAft>
                <a:spcPts val="450"/>
              </a:spcAft>
              <a:buClr>
                <a:srgbClr val="9B4E9E"/>
              </a:buClr>
              <a:buFont typeface="Wingdings" panose="05000000000000000000" pitchFamily="2" charset="2"/>
              <a:buChar char="§"/>
              <a:defRPr sz="2100"/>
            </a:lvl2pPr>
            <a:lvl3pPr marL="467916" indent="-250031">
              <a:spcBef>
                <a:spcPts val="450"/>
              </a:spcBef>
              <a:spcAft>
                <a:spcPts val="450"/>
              </a:spcAft>
              <a:buClr>
                <a:srgbClr val="692145"/>
              </a:buClr>
              <a:defRPr sz="1800"/>
            </a:lvl3pPr>
            <a:lvl4pPr marL="685800" indent="-173831">
              <a:spcBef>
                <a:spcPts val="450"/>
              </a:spcBef>
              <a:spcAft>
                <a:spcPts val="45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 name="Group 1">
            <a:extLst>
              <a:ext uri="{FF2B5EF4-FFF2-40B4-BE49-F238E27FC236}">
                <a16:creationId xmlns:a16="http://schemas.microsoft.com/office/drawing/2014/main" id="{888D033A-7363-46FB-9234-EC0DEFB58945}"/>
              </a:ext>
            </a:extLst>
          </p:cNvPr>
          <p:cNvGrpSpPr/>
          <p:nvPr userDrawn="1"/>
        </p:nvGrpSpPr>
        <p:grpSpPr>
          <a:xfrm>
            <a:off x="0" y="5054522"/>
            <a:ext cx="9144000" cy="110783"/>
            <a:chOff x="0" y="6739363"/>
            <a:chExt cx="12192000" cy="147710"/>
          </a:xfrm>
        </p:grpSpPr>
        <p:sp>
          <p:nvSpPr>
            <p:cNvPr id="18" name="Rectangle 17">
              <a:extLst>
                <a:ext uri="{FF2B5EF4-FFF2-40B4-BE49-F238E27FC236}">
                  <a16:creationId xmlns:a16="http://schemas.microsoft.com/office/drawing/2014/main" id="{CE2D0173-5DAB-4F29-8214-7ABA7E310C90}"/>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0" name="Rectangle 20">
              <a:extLst>
                <a:ext uri="{FF2B5EF4-FFF2-40B4-BE49-F238E27FC236}">
                  <a16:creationId xmlns:a16="http://schemas.microsoft.com/office/drawing/2014/main" id="{0F9F6881-002F-4D9B-BDDE-68A60407EE9F}"/>
                </a:ext>
              </a:extLst>
            </p:cNvPr>
            <p:cNvSpPr>
              <a:spLocks noChangeArrowheads="1"/>
            </p:cNvSpPr>
            <p:nvPr userDrawn="1"/>
          </p:nvSpPr>
          <p:spPr bwMode="auto">
            <a:xfrm>
              <a:off x="0" y="6739363"/>
              <a:ext cx="8181933" cy="147710"/>
            </a:xfrm>
            <a:prstGeom prst="rect">
              <a:avLst/>
            </a:prstGeom>
            <a:solidFill>
              <a:srgbClr val="007889"/>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5" name="Rectangle 14">
              <a:extLst>
                <a:ext uri="{FF2B5EF4-FFF2-40B4-BE49-F238E27FC236}">
                  <a16:creationId xmlns:a16="http://schemas.microsoft.com/office/drawing/2014/main" id="{D6A1C827-72DA-4E51-B9AB-7DD1ED374FFF}"/>
                </a:ext>
              </a:extLst>
            </p:cNvPr>
            <p:cNvSpPr>
              <a:spLocks noChangeArrowheads="1"/>
            </p:cNvSpPr>
            <p:nvPr userDrawn="1"/>
          </p:nvSpPr>
          <p:spPr bwMode="auto">
            <a:xfrm>
              <a:off x="9773710" y="6739363"/>
              <a:ext cx="804110" cy="147710"/>
            </a:xfrm>
            <a:prstGeom prst="rect">
              <a:avLst/>
            </a:prstGeom>
            <a:solidFill>
              <a:srgbClr val="86B2D7"/>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6" name="Rectangle 15">
              <a:extLst>
                <a:ext uri="{FF2B5EF4-FFF2-40B4-BE49-F238E27FC236}">
                  <a16:creationId xmlns:a16="http://schemas.microsoft.com/office/drawing/2014/main" id="{FC601DCB-CD5B-462C-838D-E7D36C4F9A43}"/>
                </a:ext>
              </a:extLst>
            </p:cNvPr>
            <p:cNvSpPr>
              <a:spLocks noChangeArrowheads="1"/>
            </p:cNvSpPr>
            <p:nvPr userDrawn="1"/>
          </p:nvSpPr>
          <p:spPr bwMode="auto">
            <a:xfrm>
              <a:off x="10567333" y="6739363"/>
              <a:ext cx="804110" cy="147710"/>
            </a:xfrm>
            <a:prstGeom prst="rect">
              <a:avLst/>
            </a:prstGeom>
            <a:solidFill>
              <a:srgbClr val="F8A01B"/>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2" name="Rectangle 21">
              <a:extLst>
                <a:ext uri="{FF2B5EF4-FFF2-40B4-BE49-F238E27FC236}">
                  <a16:creationId xmlns:a16="http://schemas.microsoft.com/office/drawing/2014/main" id="{1C280158-F561-436A-AEE4-AB005BD66BD3}"/>
                </a:ext>
              </a:extLst>
            </p:cNvPr>
            <p:cNvSpPr>
              <a:spLocks noChangeArrowheads="1"/>
            </p:cNvSpPr>
            <p:nvPr userDrawn="1"/>
          </p:nvSpPr>
          <p:spPr bwMode="auto">
            <a:xfrm>
              <a:off x="8969600" y="6739363"/>
              <a:ext cx="804110" cy="147710"/>
            </a:xfrm>
            <a:prstGeom prst="rect">
              <a:avLst/>
            </a:prstGeom>
            <a:solidFill>
              <a:srgbClr val="BF311B"/>
            </a:solidFill>
            <a:ln>
              <a:noFill/>
            </a:ln>
          </p:spPr>
          <p:txBody>
            <a:bodyPr vert="horz" wrap="square" lIns="60960" tIns="30480" rIns="60960" bIns="30480" numCol="1" anchor="t" anchorCtr="0" compatLnSpc="1">
              <a:prstTxWarp prst="textNoShape">
                <a:avLst/>
              </a:prstTxWarp>
            </a:bodyPr>
            <a:lstStyle/>
            <a:p>
              <a:endParaRPr lang="en-US" sz="1250" dirty="0"/>
            </a:p>
          </p:txBody>
        </p:sp>
        <p:sp>
          <p:nvSpPr>
            <p:cNvPr id="23" name="Rectangle 22">
              <a:extLst>
                <a:ext uri="{FF2B5EF4-FFF2-40B4-BE49-F238E27FC236}">
                  <a16:creationId xmlns:a16="http://schemas.microsoft.com/office/drawing/2014/main" id="{D10360B4-9F7C-4DDC-915A-1D8082C6B33A}"/>
                </a:ext>
              </a:extLst>
            </p:cNvPr>
            <p:cNvSpPr>
              <a:spLocks noChangeArrowheads="1"/>
            </p:cNvSpPr>
            <p:nvPr userDrawn="1"/>
          </p:nvSpPr>
          <p:spPr bwMode="auto">
            <a:xfrm>
              <a:off x="8154363" y="6739363"/>
              <a:ext cx="825725" cy="147710"/>
            </a:xfrm>
            <a:prstGeom prst="rect">
              <a:avLst/>
            </a:prstGeom>
            <a:solidFill>
              <a:srgbClr val="9B4E9E"/>
            </a:solidFill>
            <a:ln>
              <a:noFill/>
            </a:ln>
          </p:spPr>
          <p:txBody>
            <a:bodyPr vert="horz" wrap="square" lIns="60960" tIns="30480" rIns="60960" bIns="30480" numCol="1" anchor="t" anchorCtr="0" compatLnSpc="1">
              <a:prstTxWarp prst="textNoShape">
                <a:avLst/>
              </a:prstTxWarp>
            </a:bodyPr>
            <a:lstStyle/>
            <a:p>
              <a:endParaRPr lang="en-US" sz="1250"/>
            </a:p>
          </p:txBody>
        </p:sp>
      </p:grpSp>
    </p:spTree>
    <p:extLst>
      <p:ext uri="{BB962C8B-B14F-4D97-AF65-F5344CB8AC3E}">
        <p14:creationId xmlns:p14="http://schemas.microsoft.com/office/powerpoint/2010/main" val="3780569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432197" y="590843"/>
            <a:ext cx="8254603" cy="3397347"/>
          </a:xfrm>
        </p:spPr>
        <p:txBody>
          <a:bodyPr/>
          <a:lstStyle>
            <a:lvl1pPr>
              <a:spcAft>
                <a:spcPts val="900"/>
              </a:spcAft>
              <a:buNone/>
              <a:defRPr sz="2700" b="1">
                <a:solidFill>
                  <a:srgbClr val="007889"/>
                </a:solidFill>
              </a:defRPr>
            </a:lvl1pPr>
            <a:lvl2pPr marL="217885" indent="-217885">
              <a:spcBef>
                <a:spcPts val="450"/>
              </a:spcBef>
              <a:spcAft>
                <a:spcPts val="450"/>
              </a:spcAft>
              <a:buClr>
                <a:srgbClr val="9B4E9E"/>
              </a:buClr>
              <a:buFont typeface="Wingdings" panose="05000000000000000000" pitchFamily="2" charset="2"/>
              <a:buChar char="§"/>
              <a:defRPr sz="2100"/>
            </a:lvl2pPr>
            <a:lvl3pPr marL="467916" indent="-250031">
              <a:spcBef>
                <a:spcPts val="450"/>
              </a:spcBef>
              <a:spcAft>
                <a:spcPts val="450"/>
              </a:spcAft>
              <a:buClr>
                <a:srgbClr val="692145"/>
              </a:buClr>
              <a:defRPr sz="1800"/>
            </a:lvl3pPr>
            <a:lvl4pPr marL="685800" indent="-173831">
              <a:spcBef>
                <a:spcPts val="450"/>
              </a:spcBef>
              <a:spcAft>
                <a:spcPts val="45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 name="Group 1">
            <a:extLst>
              <a:ext uri="{FF2B5EF4-FFF2-40B4-BE49-F238E27FC236}">
                <a16:creationId xmlns:a16="http://schemas.microsoft.com/office/drawing/2014/main" id="{888D033A-7363-46FB-9234-EC0DEFB58945}"/>
              </a:ext>
            </a:extLst>
          </p:cNvPr>
          <p:cNvGrpSpPr/>
          <p:nvPr userDrawn="1"/>
        </p:nvGrpSpPr>
        <p:grpSpPr>
          <a:xfrm>
            <a:off x="0" y="5054522"/>
            <a:ext cx="9144000" cy="110783"/>
            <a:chOff x="0" y="6739363"/>
            <a:chExt cx="12192000" cy="147710"/>
          </a:xfrm>
        </p:grpSpPr>
        <p:sp>
          <p:nvSpPr>
            <p:cNvPr id="18" name="Rectangle 17">
              <a:extLst>
                <a:ext uri="{FF2B5EF4-FFF2-40B4-BE49-F238E27FC236}">
                  <a16:creationId xmlns:a16="http://schemas.microsoft.com/office/drawing/2014/main" id="{CE2D0173-5DAB-4F29-8214-7ABA7E310C90}"/>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0" name="Rectangle 20">
              <a:extLst>
                <a:ext uri="{FF2B5EF4-FFF2-40B4-BE49-F238E27FC236}">
                  <a16:creationId xmlns:a16="http://schemas.microsoft.com/office/drawing/2014/main" id="{0F9F6881-002F-4D9B-BDDE-68A60407EE9F}"/>
                </a:ext>
              </a:extLst>
            </p:cNvPr>
            <p:cNvSpPr>
              <a:spLocks noChangeArrowheads="1"/>
            </p:cNvSpPr>
            <p:nvPr userDrawn="1"/>
          </p:nvSpPr>
          <p:spPr bwMode="auto">
            <a:xfrm>
              <a:off x="0" y="6739363"/>
              <a:ext cx="8181933" cy="147710"/>
            </a:xfrm>
            <a:prstGeom prst="rect">
              <a:avLst/>
            </a:prstGeom>
            <a:solidFill>
              <a:srgbClr val="007889"/>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5" name="Rectangle 14">
              <a:extLst>
                <a:ext uri="{FF2B5EF4-FFF2-40B4-BE49-F238E27FC236}">
                  <a16:creationId xmlns:a16="http://schemas.microsoft.com/office/drawing/2014/main" id="{D6A1C827-72DA-4E51-B9AB-7DD1ED374FFF}"/>
                </a:ext>
              </a:extLst>
            </p:cNvPr>
            <p:cNvSpPr>
              <a:spLocks noChangeArrowheads="1"/>
            </p:cNvSpPr>
            <p:nvPr userDrawn="1"/>
          </p:nvSpPr>
          <p:spPr bwMode="auto">
            <a:xfrm>
              <a:off x="9773710" y="6739363"/>
              <a:ext cx="804110" cy="147710"/>
            </a:xfrm>
            <a:prstGeom prst="rect">
              <a:avLst/>
            </a:prstGeom>
            <a:solidFill>
              <a:srgbClr val="86B2D7"/>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6" name="Rectangle 15">
              <a:extLst>
                <a:ext uri="{FF2B5EF4-FFF2-40B4-BE49-F238E27FC236}">
                  <a16:creationId xmlns:a16="http://schemas.microsoft.com/office/drawing/2014/main" id="{FC601DCB-CD5B-462C-838D-E7D36C4F9A43}"/>
                </a:ext>
              </a:extLst>
            </p:cNvPr>
            <p:cNvSpPr>
              <a:spLocks noChangeArrowheads="1"/>
            </p:cNvSpPr>
            <p:nvPr userDrawn="1"/>
          </p:nvSpPr>
          <p:spPr bwMode="auto">
            <a:xfrm>
              <a:off x="10567333" y="6739363"/>
              <a:ext cx="804110" cy="147710"/>
            </a:xfrm>
            <a:prstGeom prst="rect">
              <a:avLst/>
            </a:prstGeom>
            <a:solidFill>
              <a:srgbClr val="F8A01B"/>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2" name="Rectangle 21">
              <a:extLst>
                <a:ext uri="{FF2B5EF4-FFF2-40B4-BE49-F238E27FC236}">
                  <a16:creationId xmlns:a16="http://schemas.microsoft.com/office/drawing/2014/main" id="{1C280158-F561-436A-AEE4-AB005BD66BD3}"/>
                </a:ext>
              </a:extLst>
            </p:cNvPr>
            <p:cNvSpPr>
              <a:spLocks noChangeArrowheads="1"/>
            </p:cNvSpPr>
            <p:nvPr userDrawn="1"/>
          </p:nvSpPr>
          <p:spPr bwMode="auto">
            <a:xfrm>
              <a:off x="8969600" y="6739363"/>
              <a:ext cx="804110" cy="147710"/>
            </a:xfrm>
            <a:prstGeom prst="rect">
              <a:avLst/>
            </a:prstGeom>
            <a:solidFill>
              <a:srgbClr val="BF311B"/>
            </a:solidFill>
            <a:ln>
              <a:noFill/>
            </a:ln>
          </p:spPr>
          <p:txBody>
            <a:bodyPr vert="horz" wrap="square" lIns="60960" tIns="30480" rIns="60960" bIns="30480" numCol="1" anchor="t" anchorCtr="0" compatLnSpc="1">
              <a:prstTxWarp prst="textNoShape">
                <a:avLst/>
              </a:prstTxWarp>
            </a:bodyPr>
            <a:lstStyle/>
            <a:p>
              <a:endParaRPr lang="en-US" sz="1250" dirty="0"/>
            </a:p>
          </p:txBody>
        </p:sp>
        <p:sp>
          <p:nvSpPr>
            <p:cNvPr id="23" name="Rectangle 22">
              <a:extLst>
                <a:ext uri="{FF2B5EF4-FFF2-40B4-BE49-F238E27FC236}">
                  <a16:creationId xmlns:a16="http://schemas.microsoft.com/office/drawing/2014/main" id="{D10360B4-9F7C-4DDC-915A-1D8082C6B33A}"/>
                </a:ext>
              </a:extLst>
            </p:cNvPr>
            <p:cNvSpPr>
              <a:spLocks noChangeArrowheads="1"/>
            </p:cNvSpPr>
            <p:nvPr userDrawn="1"/>
          </p:nvSpPr>
          <p:spPr bwMode="auto">
            <a:xfrm>
              <a:off x="8154363" y="6739363"/>
              <a:ext cx="825725" cy="147710"/>
            </a:xfrm>
            <a:prstGeom prst="rect">
              <a:avLst/>
            </a:prstGeom>
            <a:solidFill>
              <a:srgbClr val="9B4E9E"/>
            </a:solidFill>
            <a:ln>
              <a:noFill/>
            </a:ln>
          </p:spPr>
          <p:txBody>
            <a:bodyPr vert="horz" wrap="square" lIns="60960" tIns="30480" rIns="60960" bIns="30480" numCol="1" anchor="t" anchorCtr="0" compatLnSpc="1">
              <a:prstTxWarp prst="textNoShape">
                <a:avLst/>
              </a:prstTxWarp>
            </a:bodyPr>
            <a:lstStyle/>
            <a:p>
              <a:endParaRPr lang="en-US" sz="1250"/>
            </a:p>
          </p:txBody>
        </p:sp>
      </p:grpSp>
    </p:spTree>
    <p:extLst>
      <p:ext uri="{BB962C8B-B14F-4D97-AF65-F5344CB8AC3E}">
        <p14:creationId xmlns:p14="http://schemas.microsoft.com/office/powerpoint/2010/main" val="4149313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432197" y="590843"/>
            <a:ext cx="8254603" cy="3397347"/>
          </a:xfrm>
        </p:spPr>
        <p:txBody>
          <a:bodyPr/>
          <a:lstStyle>
            <a:lvl1pPr>
              <a:spcAft>
                <a:spcPts val="900"/>
              </a:spcAft>
              <a:buNone/>
              <a:defRPr sz="2700" b="1">
                <a:solidFill>
                  <a:srgbClr val="007889"/>
                </a:solidFill>
              </a:defRPr>
            </a:lvl1pPr>
            <a:lvl2pPr marL="217885" indent="-217885">
              <a:spcBef>
                <a:spcPts val="450"/>
              </a:spcBef>
              <a:spcAft>
                <a:spcPts val="450"/>
              </a:spcAft>
              <a:buClr>
                <a:srgbClr val="9B4E9E"/>
              </a:buClr>
              <a:buFont typeface="Wingdings" panose="05000000000000000000" pitchFamily="2" charset="2"/>
              <a:buChar char="§"/>
              <a:defRPr sz="2100"/>
            </a:lvl2pPr>
            <a:lvl3pPr marL="467916" indent="-250031">
              <a:spcBef>
                <a:spcPts val="450"/>
              </a:spcBef>
              <a:spcAft>
                <a:spcPts val="450"/>
              </a:spcAft>
              <a:buClr>
                <a:srgbClr val="692145"/>
              </a:buClr>
              <a:defRPr sz="1800"/>
            </a:lvl3pPr>
            <a:lvl4pPr marL="685800" indent="-173831">
              <a:spcBef>
                <a:spcPts val="450"/>
              </a:spcBef>
              <a:spcAft>
                <a:spcPts val="45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 name="Group 1">
            <a:extLst>
              <a:ext uri="{FF2B5EF4-FFF2-40B4-BE49-F238E27FC236}">
                <a16:creationId xmlns:a16="http://schemas.microsoft.com/office/drawing/2014/main" id="{888D033A-7363-46FB-9234-EC0DEFB58945}"/>
              </a:ext>
            </a:extLst>
          </p:cNvPr>
          <p:cNvGrpSpPr/>
          <p:nvPr userDrawn="1"/>
        </p:nvGrpSpPr>
        <p:grpSpPr>
          <a:xfrm>
            <a:off x="0" y="5054522"/>
            <a:ext cx="9144000" cy="110783"/>
            <a:chOff x="0" y="6739363"/>
            <a:chExt cx="12192000" cy="147710"/>
          </a:xfrm>
        </p:grpSpPr>
        <p:sp>
          <p:nvSpPr>
            <p:cNvPr id="18" name="Rectangle 17">
              <a:extLst>
                <a:ext uri="{FF2B5EF4-FFF2-40B4-BE49-F238E27FC236}">
                  <a16:creationId xmlns:a16="http://schemas.microsoft.com/office/drawing/2014/main" id="{CE2D0173-5DAB-4F29-8214-7ABA7E310C90}"/>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0" name="Rectangle 20">
              <a:extLst>
                <a:ext uri="{FF2B5EF4-FFF2-40B4-BE49-F238E27FC236}">
                  <a16:creationId xmlns:a16="http://schemas.microsoft.com/office/drawing/2014/main" id="{0F9F6881-002F-4D9B-BDDE-68A60407EE9F}"/>
                </a:ext>
              </a:extLst>
            </p:cNvPr>
            <p:cNvSpPr>
              <a:spLocks noChangeArrowheads="1"/>
            </p:cNvSpPr>
            <p:nvPr userDrawn="1"/>
          </p:nvSpPr>
          <p:spPr bwMode="auto">
            <a:xfrm>
              <a:off x="0" y="6739363"/>
              <a:ext cx="8181933" cy="147710"/>
            </a:xfrm>
            <a:prstGeom prst="rect">
              <a:avLst/>
            </a:prstGeom>
            <a:solidFill>
              <a:srgbClr val="007889"/>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5" name="Rectangle 14">
              <a:extLst>
                <a:ext uri="{FF2B5EF4-FFF2-40B4-BE49-F238E27FC236}">
                  <a16:creationId xmlns:a16="http://schemas.microsoft.com/office/drawing/2014/main" id="{D6A1C827-72DA-4E51-B9AB-7DD1ED374FFF}"/>
                </a:ext>
              </a:extLst>
            </p:cNvPr>
            <p:cNvSpPr>
              <a:spLocks noChangeArrowheads="1"/>
            </p:cNvSpPr>
            <p:nvPr userDrawn="1"/>
          </p:nvSpPr>
          <p:spPr bwMode="auto">
            <a:xfrm>
              <a:off x="9773710" y="6739363"/>
              <a:ext cx="804110" cy="147710"/>
            </a:xfrm>
            <a:prstGeom prst="rect">
              <a:avLst/>
            </a:prstGeom>
            <a:solidFill>
              <a:srgbClr val="86B2D7"/>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6" name="Rectangle 15">
              <a:extLst>
                <a:ext uri="{FF2B5EF4-FFF2-40B4-BE49-F238E27FC236}">
                  <a16:creationId xmlns:a16="http://schemas.microsoft.com/office/drawing/2014/main" id="{FC601DCB-CD5B-462C-838D-E7D36C4F9A43}"/>
                </a:ext>
              </a:extLst>
            </p:cNvPr>
            <p:cNvSpPr>
              <a:spLocks noChangeArrowheads="1"/>
            </p:cNvSpPr>
            <p:nvPr userDrawn="1"/>
          </p:nvSpPr>
          <p:spPr bwMode="auto">
            <a:xfrm>
              <a:off x="10567333" y="6739363"/>
              <a:ext cx="804110" cy="147710"/>
            </a:xfrm>
            <a:prstGeom prst="rect">
              <a:avLst/>
            </a:prstGeom>
            <a:solidFill>
              <a:srgbClr val="F8A01B"/>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2" name="Rectangle 21">
              <a:extLst>
                <a:ext uri="{FF2B5EF4-FFF2-40B4-BE49-F238E27FC236}">
                  <a16:creationId xmlns:a16="http://schemas.microsoft.com/office/drawing/2014/main" id="{1C280158-F561-436A-AEE4-AB005BD66BD3}"/>
                </a:ext>
              </a:extLst>
            </p:cNvPr>
            <p:cNvSpPr>
              <a:spLocks noChangeArrowheads="1"/>
            </p:cNvSpPr>
            <p:nvPr userDrawn="1"/>
          </p:nvSpPr>
          <p:spPr bwMode="auto">
            <a:xfrm>
              <a:off x="8969600" y="6739363"/>
              <a:ext cx="804110" cy="147710"/>
            </a:xfrm>
            <a:prstGeom prst="rect">
              <a:avLst/>
            </a:prstGeom>
            <a:solidFill>
              <a:srgbClr val="BF311B"/>
            </a:solidFill>
            <a:ln>
              <a:noFill/>
            </a:ln>
          </p:spPr>
          <p:txBody>
            <a:bodyPr vert="horz" wrap="square" lIns="60960" tIns="30480" rIns="60960" bIns="30480" numCol="1" anchor="t" anchorCtr="0" compatLnSpc="1">
              <a:prstTxWarp prst="textNoShape">
                <a:avLst/>
              </a:prstTxWarp>
            </a:bodyPr>
            <a:lstStyle/>
            <a:p>
              <a:endParaRPr lang="en-US" sz="1250" dirty="0"/>
            </a:p>
          </p:txBody>
        </p:sp>
        <p:sp>
          <p:nvSpPr>
            <p:cNvPr id="23" name="Rectangle 22">
              <a:extLst>
                <a:ext uri="{FF2B5EF4-FFF2-40B4-BE49-F238E27FC236}">
                  <a16:creationId xmlns:a16="http://schemas.microsoft.com/office/drawing/2014/main" id="{D10360B4-9F7C-4DDC-915A-1D8082C6B33A}"/>
                </a:ext>
              </a:extLst>
            </p:cNvPr>
            <p:cNvSpPr>
              <a:spLocks noChangeArrowheads="1"/>
            </p:cNvSpPr>
            <p:nvPr userDrawn="1"/>
          </p:nvSpPr>
          <p:spPr bwMode="auto">
            <a:xfrm>
              <a:off x="8154363" y="6739363"/>
              <a:ext cx="825725" cy="147710"/>
            </a:xfrm>
            <a:prstGeom prst="rect">
              <a:avLst/>
            </a:prstGeom>
            <a:solidFill>
              <a:srgbClr val="9B4E9E"/>
            </a:solidFill>
            <a:ln>
              <a:noFill/>
            </a:ln>
          </p:spPr>
          <p:txBody>
            <a:bodyPr vert="horz" wrap="square" lIns="60960" tIns="30480" rIns="60960" bIns="30480" numCol="1" anchor="t" anchorCtr="0" compatLnSpc="1">
              <a:prstTxWarp prst="textNoShape">
                <a:avLst/>
              </a:prstTxWarp>
            </a:bodyPr>
            <a:lstStyle/>
            <a:p>
              <a:endParaRPr lang="en-US" sz="1250"/>
            </a:p>
          </p:txBody>
        </p:sp>
      </p:grpSp>
    </p:spTree>
    <p:extLst>
      <p:ext uri="{BB962C8B-B14F-4D97-AF65-F5344CB8AC3E}">
        <p14:creationId xmlns:p14="http://schemas.microsoft.com/office/powerpoint/2010/main" val="130737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A7CFD-A434-4DE3-9098-E7F40C5266B2}"/>
              </a:ext>
            </a:extLst>
          </p:cNvPr>
          <p:cNvSpPr>
            <a:spLocks noGrp="1"/>
          </p:cNvSpPr>
          <p:nvPr>
            <p:ph type="title"/>
          </p:nvPr>
        </p:nvSpPr>
        <p:spPr>
          <a:xfrm>
            <a:off x="629841" y="273844"/>
            <a:ext cx="7886700" cy="994172"/>
          </a:xfrm>
        </p:spPr>
        <p:txBody>
          <a:bodyPr>
            <a:normAutofit/>
          </a:bodyPr>
          <a:lstStyle>
            <a:lvl1pPr>
              <a:defRPr sz="2700" b="1">
                <a:solidFill>
                  <a:srgbClr val="007889"/>
                </a:solidFill>
                <a:latin typeface="+mn-lt"/>
              </a:defRPr>
            </a:lvl1pPr>
          </a:lstStyle>
          <a:p>
            <a:r>
              <a:rPr lang="en-US" dirty="0"/>
              <a:t>Click to edit Master title style</a:t>
            </a:r>
          </a:p>
        </p:txBody>
      </p:sp>
      <p:sp>
        <p:nvSpPr>
          <p:cNvPr id="4" name="Content Placeholder 3">
            <a:extLst>
              <a:ext uri="{FF2B5EF4-FFF2-40B4-BE49-F238E27FC236}">
                <a16:creationId xmlns:a16="http://schemas.microsoft.com/office/drawing/2014/main" id="{9A7B0660-1DD0-4FD3-B390-5C412A35217E}"/>
              </a:ext>
            </a:extLst>
          </p:cNvPr>
          <p:cNvSpPr>
            <a:spLocks noGrp="1"/>
          </p:cNvSpPr>
          <p:nvPr>
            <p:ph sz="half" idx="2"/>
          </p:nvPr>
        </p:nvSpPr>
        <p:spPr>
          <a:xfrm>
            <a:off x="629842" y="1371601"/>
            <a:ext cx="3868340" cy="3270647"/>
          </a:xfrm>
        </p:spPr>
        <p:txBody>
          <a:bodyPr/>
          <a:lstStyle>
            <a:lvl1pPr>
              <a:defRPr sz="1800" b="1">
                <a:solidFill>
                  <a:srgbClr val="BF311B"/>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FD77F812-FA35-4DD0-9B9C-FACAAC6261FE}"/>
              </a:ext>
            </a:extLst>
          </p:cNvPr>
          <p:cNvSpPr>
            <a:spLocks noGrp="1"/>
          </p:cNvSpPr>
          <p:nvPr>
            <p:ph sz="quarter" idx="4"/>
          </p:nvPr>
        </p:nvSpPr>
        <p:spPr>
          <a:xfrm>
            <a:off x="4629150" y="1371601"/>
            <a:ext cx="3887391" cy="3270647"/>
          </a:xfrm>
        </p:spPr>
        <p:txBody>
          <a:bodyPr/>
          <a:lstStyle>
            <a:lvl1pPr>
              <a:defRPr sz="1800" b="1">
                <a:solidFill>
                  <a:srgbClr val="BF311B"/>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Group 12">
            <a:extLst>
              <a:ext uri="{FF2B5EF4-FFF2-40B4-BE49-F238E27FC236}">
                <a16:creationId xmlns:a16="http://schemas.microsoft.com/office/drawing/2014/main" id="{87618C9B-E52C-4DD9-93EE-329688C503F6}"/>
              </a:ext>
            </a:extLst>
          </p:cNvPr>
          <p:cNvGrpSpPr/>
          <p:nvPr userDrawn="1"/>
        </p:nvGrpSpPr>
        <p:grpSpPr>
          <a:xfrm>
            <a:off x="0" y="5054522"/>
            <a:ext cx="9144000" cy="110783"/>
            <a:chOff x="0" y="6739363"/>
            <a:chExt cx="12192000" cy="147710"/>
          </a:xfrm>
        </p:grpSpPr>
        <p:sp>
          <p:nvSpPr>
            <p:cNvPr id="14" name="Rectangle 13">
              <a:extLst>
                <a:ext uri="{FF2B5EF4-FFF2-40B4-BE49-F238E27FC236}">
                  <a16:creationId xmlns:a16="http://schemas.microsoft.com/office/drawing/2014/main" id="{485F8120-D148-4442-BF7E-FA7BC8978B9B}"/>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5" name="Rectangle 20">
              <a:extLst>
                <a:ext uri="{FF2B5EF4-FFF2-40B4-BE49-F238E27FC236}">
                  <a16:creationId xmlns:a16="http://schemas.microsoft.com/office/drawing/2014/main" id="{D1726395-AE0B-493A-9DC7-D3D47CB89344}"/>
                </a:ext>
              </a:extLst>
            </p:cNvPr>
            <p:cNvSpPr>
              <a:spLocks noChangeArrowheads="1"/>
            </p:cNvSpPr>
            <p:nvPr userDrawn="1"/>
          </p:nvSpPr>
          <p:spPr bwMode="auto">
            <a:xfrm>
              <a:off x="0" y="6739363"/>
              <a:ext cx="8181933" cy="147710"/>
            </a:xfrm>
            <a:prstGeom prst="rect">
              <a:avLst/>
            </a:prstGeom>
            <a:solidFill>
              <a:srgbClr val="007889"/>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6" name="Rectangle 15">
              <a:extLst>
                <a:ext uri="{FF2B5EF4-FFF2-40B4-BE49-F238E27FC236}">
                  <a16:creationId xmlns:a16="http://schemas.microsoft.com/office/drawing/2014/main" id="{BEB17F73-6147-4F0C-8D43-381532CE3D82}"/>
                </a:ext>
              </a:extLst>
            </p:cNvPr>
            <p:cNvSpPr>
              <a:spLocks noChangeArrowheads="1"/>
            </p:cNvSpPr>
            <p:nvPr userDrawn="1"/>
          </p:nvSpPr>
          <p:spPr bwMode="auto">
            <a:xfrm>
              <a:off x="9773710" y="6739363"/>
              <a:ext cx="804110" cy="147710"/>
            </a:xfrm>
            <a:prstGeom prst="rect">
              <a:avLst/>
            </a:prstGeom>
            <a:solidFill>
              <a:srgbClr val="86B2D7"/>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7" name="Rectangle 16">
              <a:extLst>
                <a:ext uri="{FF2B5EF4-FFF2-40B4-BE49-F238E27FC236}">
                  <a16:creationId xmlns:a16="http://schemas.microsoft.com/office/drawing/2014/main" id="{9B2033E9-A752-4186-9E3C-BB49F7D947EB}"/>
                </a:ext>
              </a:extLst>
            </p:cNvPr>
            <p:cNvSpPr>
              <a:spLocks noChangeArrowheads="1"/>
            </p:cNvSpPr>
            <p:nvPr userDrawn="1"/>
          </p:nvSpPr>
          <p:spPr bwMode="auto">
            <a:xfrm>
              <a:off x="10567333" y="6739363"/>
              <a:ext cx="804110" cy="147710"/>
            </a:xfrm>
            <a:prstGeom prst="rect">
              <a:avLst/>
            </a:prstGeom>
            <a:solidFill>
              <a:srgbClr val="F8A01B"/>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8" name="Rectangle 17">
              <a:extLst>
                <a:ext uri="{FF2B5EF4-FFF2-40B4-BE49-F238E27FC236}">
                  <a16:creationId xmlns:a16="http://schemas.microsoft.com/office/drawing/2014/main" id="{FF1F4C00-0912-4875-A1C3-6512DC81DDA2}"/>
                </a:ext>
              </a:extLst>
            </p:cNvPr>
            <p:cNvSpPr>
              <a:spLocks noChangeArrowheads="1"/>
            </p:cNvSpPr>
            <p:nvPr userDrawn="1"/>
          </p:nvSpPr>
          <p:spPr bwMode="auto">
            <a:xfrm>
              <a:off x="8969600" y="6739363"/>
              <a:ext cx="804110" cy="147710"/>
            </a:xfrm>
            <a:prstGeom prst="rect">
              <a:avLst/>
            </a:prstGeom>
            <a:solidFill>
              <a:srgbClr val="BF311B"/>
            </a:solidFill>
            <a:ln>
              <a:noFill/>
            </a:ln>
          </p:spPr>
          <p:txBody>
            <a:bodyPr vert="horz" wrap="square" lIns="60960" tIns="30480" rIns="60960" bIns="30480" numCol="1" anchor="t" anchorCtr="0" compatLnSpc="1">
              <a:prstTxWarp prst="textNoShape">
                <a:avLst/>
              </a:prstTxWarp>
            </a:bodyPr>
            <a:lstStyle/>
            <a:p>
              <a:endParaRPr lang="en-US" sz="1250" dirty="0"/>
            </a:p>
          </p:txBody>
        </p:sp>
        <p:sp>
          <p:nvSpPr>
            <p:cNvPr id="19" name="Rectangle 18">
              <a:extLst>
                <a:ext uri="{FF2B5EF4-FFF2-40B4-BE49-F238E27FC236}">
                  <a16:creationId xmlns:a16="http://schemas.microsoft.com/office/drawing/2014/main" id="{62D0C3E0-613E-4B06-BE66-2CFC2D78CA43}"/>
                </a:ext>
              </a:extLst>
            </p:cNvPr>
            <p:cNvSpPr>
              <a:spLocks noChangeArrowheads="1"/>
            </p:cNvSpPr>
            <p:nvPr userDrawn="1"/>
          </p:nvSpPr>
          <p:spPr bwMode="auto">
            <a:xfrm>
              <a:off x="8154363" y="6739363"/>
              <a:ext cx="825725" cy="147710"/>
            </a:xfrm>
            <a:prstGeom prst="rect">
              <a:avLst/>
            </a:prstGeom>
            <a:solidFill>
              <a:srgbClr val="9B4E9E"/>
            </a:solidFill>
            <a:ln>
              <a:noFill/>
            </a:ln>
          </p:spPr>
          <p:txBody>
            <a:bodyPr vert="horz" wrap="square" lIns="60960" tIns="30480" rIns="60960" bIns="30480" numCol="1" anchor="t" anchorCtr="0" compatLnSpc="1">
              <a:prstTxWarp prst="textNoShape">
                <a:avLst/>
              </a:prstTxWarp>
            </a:bodyPr>
            <a:lstStyle/>
            <a:p>
              <a:endParaRPr lang="en-US" sz="1250"/>
            </a:p>
          </p:txBody>
        </p:sp>
      </p:grpSp>
    </p:spTree>
    <p:extLst>
      <p:ext uri="{BB962C8B-B14F-4D97-AF65-F5344CB8AC3E}">
        <p14:creationId xmlns:p14="http://schemas.microsoft.com/office/powerpoint/2010/main" val="17967081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432197" y="590843"/>
            <a:ext cx="8254603" cy="3397347"/>
          </a:xfrm>
        </p:spPr>
        <p:txBody>
          <a:bodyPr/>
          <a:lstStyle>
            <a:lvl1pPr>
              <a:spcAft>
                <a:spcPts val="900"/>
              </a:spcAft>
              <a:buNone/>
              <a:defRPr sz="2700" b="1">
                <a:solidFill>
                  <a:srgbClr val="007889"/>
                </a:solidFill>
              </a:defRPr>
            </a:lvl1pPr>
            <a:lvl2pPr marL="217885" indent="-217885">
              <a:spcBef>
                <a:spcPts val="450"/>
              </a:spcBef>
              <a:spcAft>
                <a:spcPts val="450"/>
              </a:spcAft>
              <a:buClr>
                <a:srgbClr val="9B4E9E"/>
              </a:buClr>
              <a:buFont typeface="Wingdings" panose="05000000000000000000" pitchFamily="2" charset="2"/>
              <a:buChar char="§"/>
              <a:defRPr sz="2100"/>
            </a:lvl2pPr>
            <a:lvl3pPr marL="467916" indent="-250031">
              <a:spcBef>
                <a:spcPts val="450"/>
              </a:spcBef>
              <a:spcAft>
                <a:spcPts val="450"/>
              </a:spcAft>
              <a:buClr>
                <a:srgbClr val="692145"/>
              </a:buClr>
              <a:defRPr sz="1800"/>
            </a:lvl3pPr>
            <a:lvl4pPr marL="685800" indent="-173831">
              <a:spcBef>
                <a:spcPts val="450"/>
              </a:spcBef>
              <a:spcAft>
                <a:spcPts val="45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 name="Group 1">
            <a:extLst>
              <a:ext uri="{FF2B5EF4-FFF2-40B4-BE49-F238E27FC236}">
                <a16:creationId xmlns:a16="http://schemas.microsoft.com/office/drawing/2014/main" id="{888D033A-7363-46FB-9234-EC0DEFB58945}"/>
              </a:ext>
            </a:extLst>
          </p:cNvPr>
          <p:cNvGrpSpPr/>
          <p:nvPr userDrawn="1"/>
        </p:nvGrpSpPr>
        <p:grpSpPr>
          <a:xfrm>
            <a:off x="0" y="5054522"/>
            <a:ext cx="9144000" cy="110783"/>
            <a:chOff x="0" y="6739363"/>
            <a:chExt cx="12192000" cy="147710"/>
          </a:xfrm>
        </p:grpSpPr>
        <p:sp>
          <p:nvSpPr>
            <p:cNvPr id="18" name="Rectangle 17">
              <a:extLst>
                <a:ext uri="{FF2B5EF4-FFF2-40B4-BE49-F238E27FC236}">
                  <a16:creationId xmlns:a16="http://schemas.microsoft.com/office/drawing/2014/main" id="{CE2D0173-5DAB-4F29-8214-7ABA7E310C90}"/>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0" name="Rectangle 20">
              <a:extLst>
                <a:ext uri="{FF2B5EF4-FFF2-40B4-BE49-F238E27FC236}">
                  <a16:creationId xmlns:a16="http://schemas.microsoft.com/office/drawing/2014/main" id="{0F9F6881-002F-4D9B-BDDE-68A60407EE9F}"/>
                </a:ext>
              </a:extLst>
            </p:cNvPr>
            <p:cNvSpPr>
              <a:spLocks noChangeArrowheads="1"/>
            </p:cNvSpPr>
            <p:nvPr userDrawn="1"/>
          </p:nvSpPr>
          <p:spPr bwMode="auto">
            <a:xfrm>
              <a:off x="0" y="6739363"/>
              <a:ext cx="8181933" cy="147710"/>
            </a:xfrm>
            <a:prstGeom prst="rect">
              <a:avLst/>
            </a:prstGeom>
            <a:solidFill>
              <a:srgbClr val="007889"/>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5" name="Rectangle 14">
              <a:extLst>
                <a:ext uri="{FF2B5EF4-FFF2-40B4-BE49-F238E27FC236}">
                  <a16:creationId xmlns:a16="http://schemas.microsoft.com/office/drawing/2014/main" id="{D6A1C827-72DA-4E51-B9AB-7DD1ED374FFF}"/>
                </a:ext>
              </a:extLst>
            </p:cNvPr>
            <p:cNvSpPr>
              <a:spLocks noChangeArrowheads="1"/>
            </p:cNvSpPr>
            <p:nvPr userDrawn="1"/>
          </p:nvSpPr>
          <p:spPr bwMode="auto">
            <a:xfrm>
              <a:off x="9773710" y="6739363"/>
              <a:ext cx="804110" cy="147710"/>
            </a:xfrm>
            <a:prstGeom prst="rect">
              <a:avLst/>
            </a:prstGeom>
            <a:solidFill>
              <a:srgbClr val="86B2D7"/>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6" name="Rectangle 15">
              <a:extLst>
                <a:ext uri="{FF2B5EF4-FFF2-40B4-BE49-F238E27FC236}">
                  <a16:creationId xmlns:a16="http://schemas.microsoft.com/office/drawing/2014/main" id="{FC601DCB-CD5B-462C-838D-E7D36C4F9A43}"/>
                </a:ext>
              </a:extLst>
            </p:cNvPr>
            <p:cNvSpPr>
              <a:spLocks noChangeArrowheads="1"/>
            </p:cNvSpPr>
            <p:nvPr userDrawn="1"/>
          </p:nvSpPr>
          <p:spPr bwMode="auto">
            <a:xfrm>
              <a:off x="10567333" y="6739363"/>
              <a:ext cx="804110" cy="147710"/>
            </a:xfrm>
            <a:prstGeom prst="rect">
              <a:avLst/>
            </a:prstGeom>
            <a:solidFill>
              <a:srgbClr val="F8A01B"/>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2" name="Rectangle 21">
              <a:extLst>
                <a:ext uri="{FF2B5EF4-FFF2-40B4-BE49-F238E27FC236}">
                  <a16:creationId xmlns:a16="http://schemas.microsoft.com/office/drawing/2014/main" id="{1C280158-F561-436A-AEE4-AB005BD66BD3}"/>
                </a:ext>
              </a:extLst>
            </p:cNvPr>
            <p:cNvSpPr>
              <a:spLocks noChangeArrowheads="1"/>
            </p:cNvSpPr>
            <p:nvPr userDrawn="1"/>
          </p:nvSpPr>
          <p:spPr bwMode="auto">
            <a:xfrm>
              <a:off x="8969600" y="6739363"/>
              <a:ext cx="804110" cy="147710"/>
            </a:xfrm>
            <a:prstGeom prst="rect">
              <a:avLst/>
            </a:prstGeom>
            <a:solidFill>
              <a:srgbClr val="BF311B"/>
            </a:solidFill>
            <a:ln>
              <a:noFill/>
            </a:ln>
          </p:spPr>
          <p:txBody>
            <a:bodyPr vert="horz" wrap="square" lIns="60960" tIns="30480" rIns="60960" bIns="30480" numCol="1" anchor="t" anchorCtr="0" compatLnSpc="1">
              <a:prstTxWarp prst="textNoShape">
                <a:avLst/>
              </a:prstTxWarp>
            </a:bodyPr>
            <a:lstStyle/>
            <a:p>
              <a:endParaRPr lang="en-US" sz="1250" dirty="0"/>
            </a:p>
          </p:txBody>
        </p:sp>
        <p:sp>
          <p:nvSpPr>
            <p:cNvPr id="23" name="Rectangle 22">
              <a:extLst>
                <a:ext uri="{FF2B5EF4-FFF2-40B4-BE49-F238E27FC236}">
                  <a16:creationId xmlns:a16="http://schemas.microsoft.com/office/drawing/2014/main" id="{D10360B4-9F7C-4DDC-915A-1D8082C6B33A}"/>
                </a:ext>
              </a:extLst>
            </p:cNvPr>
            <p:cNvSpPr>
              <a:spLocks noChangeArrowheads="1"/>
            </p:cNvSpPr>
            <p:nvPr userDrawn="1"/>
          </p:nvSpPr>
          <p:spPr bwMode="auto">
            <a:xfrm>
              <a:off x="8154363" y="6739363"/>
              <a:ext cx="825725" cy="147710"/>
            </a:xfrm>
            <a:prstGeom prst="rect">
              <a:avLst/>
            </a:prstGeom>
            <a:solidFill>
              <a:srgbClr val="9B4E9E"/>
            </a:solidFill>
            <a:ln>
              <a:noFill/>
            </a:ln>
          </p:spPr>
          <p:txBody>
            <a:bodyPr vert="horz" wrap="square" lIns="60960" tIns="30480" rIns="60960" bIns="30480" numCol="1" anchor="t" anchorCtr="0" compatLnSpc="1">
              <a:prstTxWarp prst="textNoShape">
                <a:avLst/>
              </a:prstTxWarp>
            </a:bodyPr>
            <a:lstStyle/>
            <a:p>
              <a:endParaRPr lang="en-US" sz="1250"/>
            </a:p>
          </p:txBody>
        </p:sp>
      </p:grpSp>
    </p:spTree>
    <p:extLst>
      <p:ext uri="{BB962C8B-B14F-4D97-AF65-F5344CB8AC3E}">
        <p14:creationId xmlns:p14="http://schemas.microsoft.com/office/powerpoint/2010/main" val="34585394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432197" y="590843"/>
            <a:ext cx="8254603" cy="3397347"/>
          </a:xfrm>
        </p:spPr>
        <p:txBody>
          <a:bodyPr/>
          <a:lstStyle>
            <a:lvl1pPr>
              <a:spcAft>
                <a:spcPts val="900"/>
              </a:spcAft>
              <a:buNone/>
              <a:defRPr sz="2700" b="1">
                <a:solidFill>
                  <a:srgbClr val="007889"/>
                </a:solidFill>
              </a:defRPr>
            </a:lvl1pPr>
            <a:lvl2pPr marL="217885" indent="-217885">
              <a:spcBef>
                <a:spcPts val="450"/>
              </a:spcBef>
              <a:spcAft>
                <a:spcPts val="450"/>
              </a:spcAft>
              <a:buClr>
                <a:srgbClr val="9B4E9E"/>
              </a:buClr>
              <a:buFont typeface="Wingdings" panose="05000000000000000000" pitchFamily="2" charset="2"/>
              <a:buChar char="§"/>
              <a:defRPr sz="2100"/>
            </a:lvl2pPr>
            <a:lvl3pPr marL="467916" indent="-250031">
              <a:spcBef>
                <a:spcPts val="450"/>
              </a:spcBef>
              <a:spcAft>
                <a:spcPts val="450"/>
              </a:spcAft>
              <a:buClr>
                <a:srgbClr val="692145"/>
              </a:buClr>
              <a:defRPr sz="1800"/>
            </a:lvl3pPr>
            <a:lvl4pPr marL="685800" indent="-173831">
              <a:spcBef>
                <a:spcPts val="450"/>
              </a:spcBef>
              <a:spcAft>
                <a:spcPts val="45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 name="Group 1">
            <a:extLst>
              <a:ext uri="{FF2B5EF4-FFF2-40B4-BE49-F238E27FC236}">
                <a16:creationId xmlns:a16="http://schemas.microsoft.com/office/drawing/2014/main" id="{888D033A-7363-46FB-9234-EC0DEFB58945}"/>
              </a:ext>
            </a:extLst>
          </p:cNvPr>
          <p:cNvGrpSpPr/>
          <p:nvPr userDrawn="1"/>
        </p:nvGrpSpPr>
        <p:grpSpPr>
          <a:xfrm>
            <a:off x="0" y="5054522"/>
            <a:ext cx="9144000" cy="110783"/>
            <a:chOff x="0" y="6739363"/>
            <a:chExt cx="12192000" cy="147710"/>
          </a:xfrm>
        </p:grpSpPr>
        <p:sp>
          <p:nvSpPr>
            <p:cNvPr id="18" name="Rectangle 17">
              <a:extLst>
                <a:ext uri="{FF2B5EF4-FFF2-40B4-BE49-F238E27FC236}">
                  <a16:creationId xmlns:a16="http://schemas.microsoft.com/office/drawing/2014/main" id="{CE2D0173-5DAB-4F29-8214-7ABA7E310C90}"/>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0" name="Rectangle 20">
              <a:extLst>
                <a:ext uri="{FF2B5EF4-FFF2-40B4-BE49-F238E27FC236}">
                  <a16:creationId xmlns:a16="http://schemas.microsoft.com/office/drawing/2014/main" id="{0F9F6881-002F-4D9B-BDDE-68A60407EE9F}"/>
                </a:ext>
              </a:extLst>
            </p:cNvPr>
            <p:cNvSpPr>
              <a:spLocks noChangeArrowheads="1"/>
            </p:cNvSpPr>
            <p:nvPr userDrawn="1"/>
          </p:nvSpPr>
          <p:spPr bwMode="auto">
            <a:xfrm>
              <a:off x="0" y="6739363"/>
              <a:ext cx="8181933" cy="147710"/>
            </a:xfrm>
            <a:prstGeom prst="rect">
              <a:avLst/>
            </a:prstGeom>
            <a:solidFill>
              <a:srgbClr val="007889"/>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5" name="Rectangle 14">
              <a:extLst>
                <a:ext uri="{FF2B5EF4-FFF2-40B4-BE49-F238E27FC236}">
                  <a16:creationId xmlns:a16="http://schemas.microsoft.com/office/drawing/2014/main" id="{D6A1C827-72DA-4E51-B9AB-7DD1ED374FFF}"/>
                </a:ext>
              </a:extLst>
            </p:cNvPr>
            <p:cNvSpPr>
              <a:spLocks noChangeArrowheads="1"/>
            </p:cNvSpPr>
            <p:nvPr userDrawn="1"/>
          </p:nvSpPr>
          <p:spPr bwMode="auto">
            <a:xfrm>
              <a:off x="9773710" y="6739363"/>
              <a:ext cx="804110" cy="147710"/>
            </a:xfrm>
            <a:prstGeom prst="rect">
              <a:avLst/>
            </a:prstGeom>
            <a:solidFill>
              <a:srgbClr val="86B2D7"/>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6" name="Rectangle 15">
              <a:extLst>
                <a:ext uri="{FF2B5EF4-FFF2-40B4-BE49-F238E27FC236}">
                  <a16:creationId xmlns:a16="http://schemas.microsoft.com/office/drawing/2014/main" id="{FC601DCB-CD5B-462C-838D-E7D36C4F9A43}"/>
                </a:ext>
              </a:extLst>
            </p:cNvPr>
            <p:cNvSpPr>
              <a:spLocks noChangeArrowheads="1"/>
            </p:cNvSpPr>
            <p:nvPr userDrawn="1"/>
          </p:nvSpPr>
          <p:spPr bwMode="auto">
            <a:xfrm>
              <a:off x="10567333" y="6739363"/>
              <a:ext cx="804110" cy="147710"/>
            </a:xfrm>
            <a:prstGeom prst="rect">
              <a:avLst/>
            </a:prstGeom>
            <a:solidFill>
              <a:srgbClr val="F8A01B"/>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2" name="Rectangle 21">
              <a:extLst>
                <a:ext uri="{FF2B5EF4-FFF2-40B4-BE49-F238E27FC236}">
                  <a16:creationId xmlns:a16="http://schemas.microsoft.com/office/drawing/2014/main" id="{1C280158-F561-436A-AEE4-AB005BD66BD3}"/>
                </a:ext>
              </a:extLst>
            </p:cNvPr>
            <p:cNvSpPr>
              <a:spLocks noChangeArrowheads="1"/>
            </p:cNvSpPr>
            <p:nvPr userDrawn="1"/>
          </p:nvSpPr>
          <p:spPr bwMode="auto">
            <a:xfrm>
              <a:off x="8969600" y="6739363"/>
              <a:ext cx="804110" cy="147710"/>
            </a:xfrm>
            <a:prstGeom prst="rect">
              <a:avLst/>
            </a:prstGeom>
            <a:solidFill>
              <a:srgbClr val="BF311B"/>
            </a:solidFill>
            <a:ln>
              <a:noFill/>
            </a:ln>
          </p:spPr>
          <p:txBody>
            <a:bodyPr vert="horz" wrap="square" lIns="60960" tIns="30480" rIns="60960" bIns="30480" numCol="1" anchor="t" anchorCtr="0" compatLnSpc="1">
              <a:prstTxWarp prst="textNoShape">
                <a:avLst/>
              </a:prstTxWarp>
            </a:bodyPr>
            <a:lstStyle/>
            <a:p>
              <a:endParaRPr lang="en-US" sz="1250" dirty="0"/>
            </a:p>
          </p:txBody>
        </p:sp>
        <p:sp>
          <p:nvSpPr>
            <p:cNvPr id="23" name="Rectangle 22">
              <a:extLst>
                <a:ext uri="{FF2B5EF4-FFF2-40B4-BE49-F238E27FC236}">
                  <a16:creationId xmlns:a16="http://schemas.microsoft.com/office/drawing/2014/main" id="{D10360B4-9F7C-4DDC-915A-1D8082C6B33A}"/>
                </a:ext>
              </a:extLst>
            </p:cNvPr>
            <p:cNvSpPr>
              <a:spLocks noChangeArrowheads="1"/>
            </p:cNvSpPr>
            <p:nvPr userDrawn="1"/>
          </p:nvSpPr>
          <p:spPr bwMode="auto">
            <a:xfrm>
              <a:off x="8154363" y="6739363"/>
              <a:ext cx="825725" cy="147710"/>
            </a:xfrm>
            <a:prstGeom prst="rect">
              <a:avLst/>
            </a:prstGeom>
            <a:solidFill>
              <a:srgbClr val="9B4E9E"/>
            </a:solidFill>
            <a:ln>
              <a:noFill/>
            </a:ln>
          </p:spPr>
          <p:txBody>
            <a:bodyPr vert="horz" wrap="square" lIns="60960" tIns="30480" rIns="60960" bIns="30480" numCol="1" anchor="t" anchorCtr="0" compatLnSpc="1">
              <a:prstTxWarp prst="textNoShape">
                <a:avLst/>
              </a:prstTxWarp>
            </a:bodyPr>
            <a:lstStyle/>
            <a:p>
              <a:endParaRPr lang="en-US" sz="1250"/>
            </a:p>
          </p:txBody>
        </p:sp>
      </p:grpSp>
    </p:spTree>
    <p:extLst>
      <p:ext uri="{BB962C8B-B14F-4D97-AF65-F5344CB8AC3E}">
        <p14:creationId xmlns:p14="http://schemas.microsoft.com/office/powerpoint/2010/main" val="3024701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1_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432197" y="590843"/>
            <a:ext cx="8254603" cy="3397347"/>
          </a:xfrm>
        </p:spPr>
        <p:txBody>
          <a:bodyPr/>
          <a:lstStyle>
            <a:lvl1pPr>
              <a:spcAft>
                <a:spcPts val="900"/>
              </a:spcAft>
              <a:buNone/>
              <a:defRPr sz="2700" b="1">
                <a:solidFill>
                  <a:srgbClr val="007889"/>
                </a:solidFill>
              </a:defRPr>
            </a:lvl1pPr>
            <a:lvl2pPr marL="217885" indent="-217885">
              <a:spcBef>
                <a:spcPts val="450"/>
              </a:spcBef>
              <a:spcAft>
                <a:spcPts val="450"/>
              </a:spcAft>
              <a:buClr>
                <a:srgbClr val="9B4E9E"/>
              </a:buClr>
              <a:buFont typeface="Wingdings" panose="05000000000000000000" pitchFamily="2" charset="2"/>
              <a:buChar char="§"/>
              <a:defRPr sz="2100"/>
            </a:lvl2pPr>
            <a:lvl3pPr marL="467916" indent="-250031">
              <a:spcBef>
                <a:spcPts val="450"/>
              </a:spcBef>
              <a:spcAft>
                <a:spcPts val="450"/>
              </a:spcAft>
              <a:buClr>
                <a:srgbClr val="692145"/>
              </a:buClr>
              <a:defRPr sz="1800"/>
            </a:lvl3pPr>
            <a:lvl4pPr marL="685800" indent="-173831">
              <a:spcBef>
                <a:spcPts val="450"/>
              </a:spcBef>
              <a:spcAft>
                <a:spcPts val="45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 name="Group 1">
            <a:extLst>
              <a:ext uri="{FF2B5EF4-FFF2-40B4-BE49-F238E27FC236}">
                <a16:creationId xmlns:a16="http://schemas.microsoft.com/office/drawing/2014/main" id="{888D033A-7363-46FB-9234-EC0DEFB58945}"/>
              </a:ext>
            </a:extLst>
          </p:cNvPr>
          <p:cNvGrpSpPr/>
          <p:nvPr userDrawn="1"/>
        </p:nvGrpSpPr>
        <p:grpSpPr>
          <a:xfrm>
            <a:off x="0" y="5054522"/>
            <a:ext cx="9144000" cy="110783"/>
            <a:chOff x="0" y="6739363"/>
            <a:chExt cx="12192000" cy="147710"/>
          </a:xfrm>
        </p:grpSpPr>
        <p:sp>
          <p:nvSpPr>
            <p:cNvPr id="18" name="Rectangle 17">
              <a:extLst>
                <a:ext uri="{FF2B5EF4-FFF2-40B4-BE49-F238E27FC236}">
                  <a16:creationId xmlns:a16="http://schemas.microsoft.com/office/drawing/2014/main" id="{CE2D0173-5DAB-4F29-8214-7ABA7E310C90}"/>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0" name="Rectangle 20">
              <a:extLst>
                <a:ext uri="{FF2B5EF4-FFF2-40B4-BE49-F238E27FC236}">
                  <a16:creationId xmlns:a16="http://schemas.microsoft.com/office/drawing/2014/main" id="{0F9F6881-002F-4D9B-BDDE-68A60407EE9F}"/>
                </a:ext>
              </a:extLst>
            </p:cNvPr>
            <p:cNvSpPr>
              <a:spLocks noChangeArrowheads="1"/>
            </p:cNvSpPr>
            <p:nvPr userDrawn="1"/>
          </p:nvSpPr>
          <p:spPr bwMode="auto">
            <a:xfrm>
              <a:off x="0" y="6739363"/>
              <a:ext cx="8181933" cy="147710"/>
            </a:xfrm>
            <a:prstGeom prst="rect">
              <a:avLst/>
            </a:prstGeom>
            <a:solidFill>
              <a:srgbClr val="007889"/>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5" name="Rectangle 14">
              <a:extLst>
                <a:ext uri="{FF2B5EF4-FFF2-40B4-BE49-F238E27FC236}">
                  <a16:creationId xmlns:a16="http://schemas.microsoft.com/office/drawing/2014/main" id="{D6A1C827-72DA-4E51-B9AB-7DD1ED374FFF}"/>
                </a:ext>
              </a:extLst>
            </p:cNvPr>
            <p:cNvSpPr>
              <a:spLocks noChangeArrowheads="1"/>
            </p:cNvSpPr>
            <p:nvPr userDrawn="1"/>
          </p:nvSpPr>
          <p:spPr bwMode="auto">
            <a:xfrm>
              <a:off x="9773710" y="6739363"/>
              <a:ext cx="804110" cy="147710"/>
            </a:xfrm>
            <a:prstGeom prst="rect">
              <a:avLst/>
            </a:prstGeom>
            <a:solidFill>
              <a:srgbClr val="86B2D7"/>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6" name="Rectangle 15">
              <a:extLst>
                <a:ext uri="{FF2B5EF4-FFF2-40B4-BE49-F238E27FC236}">
                  <a16:creationId xmlns:a16="http://schemas.microsoft.com/office/drawing/2014/main" id="{FC601DCB-CD5B-462C-838D-E7D36C4F9A43}"/>
                </a:ext>
              </a:extLst>
            </p:cNvPr>
            <p:cNvSpPr>
              <a:spLocks noChangeArrowheads="1"/>
            </p:cNvSpPr>
            <p:nvPr userDrawn="1"/>
          </p:nvSpPr>
          <p:spPr bwMode="auto">
            <a:xfrm>
              <a:off x="10567333" y="6739363"/>
              <a:ext cx="804110" cy="147710"/>
            </a:xfrm>
            <a:prstGeom prst="rect">
              <a:avLst/>
            </a:prstGeom>
            <a:solidFill>
              <a:srgbClr val="F8A01B"/>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2" name="Rectangle 21">
              <a:extLst>
                <a:ext uri="{FF2B5EF4-FFF2-40B4-BE49-F238E27FC236}">
                  <a16:creationId xmlns:a16="http://schemas.microsoft.com/office/drawing/2014/main" id="{1C280158-F561-436A-AEE4-AB005BD66BD3}"/>
                </a:ext>
              </a:extLst>
            </p:cNvPr>
            <p:cNvSpPr>
              <a:spLocks noChangeArrowheads="1"/>
            </p:cNvSpPr>
            <p:nvPr userDrawn="1"/>
          </p:nvSpPr>
          <p:spPr bwMode="auto">
            <a:xfrm>
              <a:off x="8969600" y="6739363"/>
              <a:ext cx="804110" cy="147710"/>
            </a:xfrm>
            <a:prstGeom prst="rect">
              <a:avLst/>
            </a:prstGeom>
            <a:solidFill>
              <a:srgbClr val="BF311B"/>
            </a:solidFill>
            <a:ln>
              <a:noFill/>
            </a:ln>
          </p:spPr>
          <p:txBody>
            <a:bodyPr vert="horz" wrap="square" lIns="60960" tIns="30480" rIns="60960" bIns="30480" numCol="1" anchor="t" anchorCtr="0" compatLnSpc="1">
              <a:prstTxWarp prst="textNoShape">
                <a:avLst/>
              </a:prstTxWarp>
            </a:bodyPr>
            <a:lstStyle/>
            <a:p>
              <a:endParaRPr lang="en-US" sz="1250" dirty="0"/>
            </a:p>
          </p:txBody>
        </p:sp>
        <p:sp>
          <p:nvSpPr>
            <p:cNvPr id="23" name="Rectangle 22">
              <a:extLst>
                <a:ext uri="{FF2B5EF4-FFF2-40B4-BE49-F238E27FC236}">
                  <a16:creationId xmlns:a16="http://schemas.microsoft.com/office/drawing/2014/main" id="{D10360B4-9F7C-4DDC-915A-1D8082C6B33A}"/>
                </a:ext>
              </a:extLst>
            </p:cNvPr>
            <p:cNvSpPr>
              <a:spLocks noChangeArrowheads="1"/>
            </p:cNvSpPr>
            <p:nvPr userDrawn="1"/>
          </p:nvSpPr>
          <p:spPr bwMode="auto">
            <a:xfrm>
              <a:off x="8154363" y="6739363"/>
              <a:ext cx="825725" cy="147710"/>
            </a:xfrm>
            <a:prstGeom prst="rect">
              <a:avLst/>
            </a:prstGeom>
            <a:solidFill>
              <a:srgbClr val="9B4E9E"/>
            </a:solidFill>
            <a:ln>
              <a:noFill/>
            </a:ln>
          </p:spPr>
          <p:txBody>
            <a:bodyPr vert="horz" wrap="square" lIns="60960" tIns="30480" rIns="60960" bIns="30480" numCol="1" anchor="t" anchorCtr="0" compatLnSpc="1">
              <a:prstTxWarp prst="textNoShape">
                <a:avLst/>
              </a:prstTxWarp>
            </a:bodyPr>
            <a:lstStyle/>
            <a:p>
              <a:endParaRPr lang="en-US" sz="1250"/>
            </a:p>
          </p:txBody>
        </p:sp>
      </p:grpSp>
    </p:spTree>
    <p:extLst>
      <p:ext uri="{BB962C8B-B14F-4D97-AF65-F5344CB8AC3E}">
        <p14:creationId xmlns:p14="http://schemas.microsoft.com/office/powerpoint/2010/main" val="3284643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2_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432197" y="590843"/>
            <a:ext cx="8254603" cy="3397347"/>
          </a:xfrm>
        </p:spPr>
        <p:txBody>
          <a:bodyPr/>
          <a:lstStyle>
            <a:lvl1pPr>
              <a:spcAft>
                <a:spcPts val="900"/>
              </a:spcAft>
              <a:buNone/>
              <a:defRPr sz="2700" b="1">
                <a:solidFill>
                  <a:srgbClr val="007889"/>
                </a:solidFill>
              </a:defRPr>
            </a:lvl1pPr>
            <a:lvl2pPr marL="217885" indent="-217885">
              <a:spcBef>
                <a:spcPts val="450"/>
              </a:spcBef>
              <a:spcAft>
                <a:spcPts val="450"/>
              </a:spcAft>
              <a:buClr>
                <a:srgbClr val="9B4E9E"/>
              </a:buClr>
              <a:buFont typeface="Wingdings" panose="05000000000000000000" pitchFamily="2" charset="2"/>
              <a:buChar char="§"/>
              <a:defRPr sz="2100"/>
            </a:lvl2pPr>
            <a:lvl3pPr marL="467916" indent="-250031">
              <a:spcBef>
                <a:spcPts val="450"/>
              </a:spcBef>
              <a:spcAft>
                <a:spcPts val="450"/>
              </a:spcAft>
              <a:buClr>
                <a:srgbClr val="692145"/>
              </a:buClr>
              <a:defRPr sz="1800"/>
            </a:lvl3pPr>
            <a:lvl4pPr marL="685800" indent="-173831">
              <a:spcBef>
                <a:spcPts val="450"/>
              </a:spcBef>
              <a:spcAft>
                <a:spcPts val="45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 name="Group 1">
            <a:extLst>
              <a:ext uri="{FF2B5EF4-FFF2-40B4-BE49-F238E27FC236}">
                <a16:creationId xmlns:a16="http://schemas.microsoft.com/office/drawing/2014/main" id="{888D033A-7363-46FB-9234-EC0DEFB58945}"/>
              </a:ext>
            </a:extLst>
          </p:cNvPr>
          <p:cNvGrpSpPr/>
          <p:nvPr userDrawn="1"/>
        </p:nvGrpSpPr>
        <p:grpSpPr>
          <a:xfrm>
            <a:off x="0" y="5054522"/>
            <a:ext cx="9144000" cy="110783"/>
            <a:chOff x="0" y="6739363"/>
            <a:chExt cx="12192000" cy="147710"/>
          </a:xfrm>
        </p:grpSpPr>
        <p:sp>
          <p:nvSpPr>
            <p:cNvPr id="18" name="Rectangle 17">
              <a:extLst>
                <a:ext uri="{FF2B5EF4-FFF2-40B4-BE49-F238E27FC236}">
                  <a16:creationId xmlns:a16="http://schemas.microsoft.com/office/drawing/2014/main" id="{CE2D0173-5DAB-4F29-8214-7ABA7E310C90}"/>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0" name="Rectangle 20">
              <a:extLst>
                <a:ext uri="{FF2B5EF4-FFF2-40B4-BE49-F238E27FC236}">
                  <a16:creationId xmlns:a16="http://schemas.microsoft.com/office/drawing/2014/main" id="{0F9F6881-002F-4D9B-BDDE-68A60407EE9F}"/>
                </a:ext>
              </a:extLst>
            </p:cNvPr>
            <p:cNvSpPr>
              <a:spLocks noChangeArrowheads="1"/>
            </p:cNvSpPr>
            <p:nvPr userDrawn="1"/>
          </p:nvSpPr>
          <p:spPr bwMode="auto">
            <a:xfrm>
              <a:off x="0" y="6739363"/>
              <a:ext cx="8181933" cy="147710"/>
            </a:xfrm>
            <a:prstGeom prst="rect">
              <a:avLst/>
            </a:prstGeom>
            <a:solidFill>
              <a:srgbClr val="007889"/>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5" name="Rectangle 14">
              <a:extLst>
                <a:ext uri="{FF2B5EF4-FFF2-40B4-BE49-F238E27FC236}">
                  <a16:creationId xmlns:a16="http://schemas.microsoft.com/office/drawing/2014/main" id="{D6A1C827-72DA-4E51-B9AB-7DD1ED374FFF}"/>
                </a:ext>
              </a:extLst>
            </p:cNvPr>
            <p:cNvSpPr>
              <a:spLocks noChangeArrowheads="1"/>
            </p:cNvSpPr>
            <p:nvPr userDrawn="1"/>
          </p:nvSpPr>
          <p:spPr bwMode="auto">
            <a:xfrm>
              <a:off x="9773710" y="6739363"/>
              <a:ext cx="804110" cy="147710"/>
            </a:xfrm>
            <a:prstGeom prst="rect">
              <a:avLst/>
            </a:prstGeom>
            <a:solidFill>
              <a:srgbClr val="86B2D7"/>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6" name="Rectangle 15">
              <a:extLst>
                <a:ext uri="{FF2B5EF4-FFF2-40B4-BE49-F238E27FC236}">
                  <a16:creationId xmlns:a16="http://schemas.microsoft.com/office/drawing/2014/main" id="{FC601DCB-CD5B-462C-838D-E7D36C4F9A43}"/>
                </a:ext>
              </a:extLst>
            </p:cNvPr>
            <p:cNvSpPr>
              <a:spLocks noChangeArrowheads="1"/>
            </p:cNvSpPr>
            <p:nvPr userDrawn="1"/>
          </p:nvSpPr>
          <p:spPr bwMode="auto">
            <a:xfrm>
              <a:off x="10567333" y="6739363"/>
              <a:ext cx="804110" cy="147710"/>
            </a:xfrm>
            <a:prstGeom prst="rect">
              <a:avLst/>
            </a:prstGeom>
            <a:solidFill>
              <a:srgbClr val="F8A01B"/>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2" name="Rectangle 21">
              <a:extLst>
                <a:ext uri="{FF2B5EF4-FFF2-40B4-BE49-F238E27FC236}">
                  <a16:creationId xmlns:a16="http://schemas.microsoft.com/office/drawing/2014/main" id="{1C280158-F561-436A-AEE4-AB005BD66BD3}"/>
                </a:ext>
              </a:extLst>
            </p:cNvPr>
            <p:cNvSpPr>
              <a:spLocks noChangeArrowheads="1"/>
            </p:cNvSpPr>
            <p:nvPr userDrawn="1"/>
          </p:nvSpPr>
          <p:spPr bwMode="auto">
            <a:xfrm>
              <a:off x="8969600" y="6739363"/>
              <a:ext cx="804110" cy="147710"/>
            </a:xfrm>
            <a:prstGeom prst="rect">
              <a:avLst/>
            </a:prstGeom>
            <a:solidFill>
              <a:srgbClr val="BF311B"/>
            </a:solidFill>
            <a:ln>
              <a:noFill/>
            </a:ln>
          </p:spPr>
          <p:txBody>
            <a:bodyPr vert="horz" wrap="square" lIns="60960" tIns="30480" rIns="60960" bIns="30480" numCol="1" anchor="t" anchorCtr="0" compatLnSpc="1">
              <a:prstTxWarp prst="textNoShape">
                <a:avLst/>
              </a:prstTxWarp>
            </a:bodyPr>
            <a:lstStyle/>
            <a:p>
              <a:endParaRPr lang="en-US" sz="1250" dirty="0"/>
            </a:p>
          </p:txBody>
        </p:sp>
        <p:sp>
          <p:nvSpPr>
            <p:cNvPr id="23" name="Rectangle 22">
              <a:extLst>
                <a:ext uri="{FF2B5EF4-FFF2-40B4-BE49-F238E27FC236}">
                  <a16:creationId xmlns:a16="http://schemas.microsoft.com/office/drawing/2014/main" id="{D10360B4-9F7C-4DDC-915A-1D8082C6B33A}"/>
                </a:ext>
              </a:extLst>
            </p:cNvPr>
            <p:cNvSpPr>
              <a:spLocks noChangeArrowheads="1"/>
            </p:cNvSpPr>
            <p:nvPr userDrawn="1"/>
          </p:nvSpPr>
          <p:spPr bwMode="auto">
            <a:xfrm>
              <a:off x="8154363" y="6739363"/>
              <a:ext cx="825725" cy="147710"/>
            </a:xfrm>
            <a:prstGeom prst="rect">
              <a:avLst/>
            </a:prstGeom>
            <a:solidFill>
              <a:srgbClr val="9B4E9E"/>
            </a:solidFill>
            <a:ln>
              <a:noFill/>
            </a:ln>
          </p:spPr>
          <p:txBody>
            <a:bodyPr vert="horz" wrap="square" lIns="60960" tIns="30480" rIns="60960" bIns="30480" numCol="1" anchor="t" anchorCtr="0" compatLnSpc="1">
              <a:prstTxWarp prst="textNoShape">
                <a:avLst/>
              </a:prstTxWarp>
            </a:bodyPr>
            <a:lstStyle/>
            <a:p>
              <a:endParaRPr lang="en-US" sz="1250"/>
            </a:p>
          </p:txBody>
        </p:sp>
      </p:grpSp>
    </p:spTree>
    <p:extLst>
      <p:ext uri="{BB962C8B-B14F-4D97-AF65-F5344CB8AC3E}">
        <p14:creationId xmlns:p14="http://schemas.microsoft.com/office/powerpoint/2010/main" val="1175985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F4722-0740-0D44-A177-30AC758F16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77756E-21B3-2943-AAE3-EB8EE519A7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6B974-3749-184A-9091-7D680B5404FA}"/>
              </a:ext>
            </a:extLst>
          </p:cNvPr>
          <p:cNvSpPr>
            <a:spLocks noGrp="1"/>
          </p:cNvSpPr>
          <p:nvPr>
            <p:ph type="dt" sz="half" idx="10"/>
          </p:nvPr>
        </p:nvSpPr>
        <p:spPr/>
        <p:txBody>
          <a:bodyPr/>
          <a:lstStyle/>
          <a:p>
            <a:pPr defTabSz="685800">
              <a:buClrTx/>
              <a:defRPr/>
            </a:pPr>
            <a:fld id="{05D1441E-AAD0-344E-A297-A239492F1BDE}" type="datetimeFigureOut">
              <a:rPr lang="en-US" sz="900" kern="1200" smtClean="0">
                <a:solidFill>
                  <a:prstClr val="black">
                    <a:tint val="75000"/>
                  </a:prstClr>
                </a:solidFill>
                <a:latin typeface="Calibri" panose="020F0502020204030204"/>
                <a:ea typeface="+mn-ea"/>
                <a:cs typeface="+mn-cs"/>
              </a:rPr>
              <a:pPr defTabSz="685800">
                <a:buClrTx/>
                <a:defRPr/>
              </a:pPr>
              <a:t>10/15/2024</a:t>
            </a:fld>
            <a:endParaRPr lang="en-US" sz="900"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C94F52FA-1E11-7D41-9018-FB8EA7A232C1}"/>
              </a:ext>
            </a:extLst>
          </p:cNvPr>
          <p:cNvSpPr>
            <a:spLocks noGrp="1"/>
          </p:cNvSpPr>
          <p:nvPr>
            <p:ph type="ftr" sz="quarter" idx="11"/>
          </p:nvPr>
        </p:nvSpPr>
        <p:spPr/>
        <p:txBody>
          <a:bodyPr/>
          <a:lstStyle/>
          <a:p>
            <a:pPr algn="ctr" defTabSz="685800">
              <a:buClrTx/>
              <a:defRPr/>
            </a:pPr>
            <a:endParaRPr lang="en-US" sz="900"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AD7C2E4-AC99-BD4E-91EB-C0EEB5FF570A}"/>
              </a:ext>
            </a:extLst>
          </p:cNvPr>
          <p:cNvSpPr>
            <a:spLocks noGrp="1"/>
          </p:cNvSpPr>
          <p:nvPr>
            <p:ph type="sldNum" sz="quarter" idx="12"/>
          </p:nvPr>
        </p:nvSpPr>
        <p:spPr/>
        <p:txBody>
          <a:bodyPr/>
          <a:lstStyle/>
          <a:p>
            <a:pPr defTabSz="685800">
              <a:buClrTx/>
              <a:defRPr/>
            </a:pPr>
            <a:fld id="{1FA496D3-6A01-EF4E-AFF9-CD0B4EC02A1D}" type="slidenum">
              <a:rPr lang="en-US" sz="900" kern="1200" smtClean="0">
                <a:solidFill>
                  <a:prstClr val="black">
                    <a:tint val="75000"/>
                  </a:prstClr>
                </a:solidFill>
                <a:latin typeface="Calibri" panose="020F0502020204030204"/>
                <a:ea typeface="+mn-ea"/>
                <a:cs typeface="+mn-cs"/>
              </a:rPr>
              <a:pPr defTabSz="685800">
                <a:buClrTx/>
                <a:defRPr/>
              </a:pPr>
              <a:t>‹#›</a:t>
            </a:fld>
            <a:endParaRPr lang="en-US" sz="900"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38782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644957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Google Shape;39;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Google Shape;48;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0"/>
        <p:cNvGrpSpPr/>
        <p:nvPr/>
      </p:nvGrpSpPr>
      <p:grpSpPr>
        <a:xfrm>
          <a:off x="0" y="0"/>
          <a:ext cx="0" cy="0"/>
          <a:chOff x="0" y="0"/>
          <a:chExt cx="0" cy="0"/>
        </a:xfrm>
      </p:grpSpPr>
      <p:sp>
        <p:nvSpPr>
          <p:cNvPr id="61" name="Google Shape;61;p13"/>
          <p:cNvSpPr/>
          <p:nvPr/>
        </p:nvSpPr>
        <p:spPr>
          <a:xfrm>
            <a:off x="8170065" y="4352273"/>
            <a:ext cx="288900" cy="288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Fira Sans"/>
              <a:ea typeface="Fira Sans"/>
              <a:cs typeface="Fira Sans"/>
              <a:sym typeface="Fira Sans"/>
            </a:endParaRPr>
          </a:p>
        </p:txBody>
      </p:sp>
      <p:sp>
        <p:nvSpPr>
          <p:cNvPr id="62" name="Google Shape;62;p13"/>
          <p:cNvSpPr/>
          <p:nvPr/>
        </p:nvSpPr>
        <p:spPr>
          <a:xfrm>
            <a:off x="8500719" y="4340958"/>
            <a:ext cx="652882" cy="307238"/>
          </a:xfrm>
          <a:custGeom>
            <a:avLst/>
            <a:gdLst/>
            <a:ahLst/>
            <a:cxnLst/>
            <a:rect l="l" t="t" r="r" b="b"/>
            <a:pathLst>
              <a:path w="870509" h="409651" extrusionOk="0">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a:gsLst>
              <a:gs pos="0">
                <a:schemeClr val="accent1"/>
              </a:gs>
              <a:gs pos="12000">
                <a:schemeClr val="accent1"/>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Fira Sans"/>
              <a:ea typeface="Fira Sans"/>
              <a:cs typeface="Fira Sans"/>
              <a:sym typeface="Fira Sans"/>
            </a:endParaRPr>
          </a:p>
        </p:txBody>
      </p:sp>
      <p:sp>
        <p:nvSpPr>
          <p:cNvPr id="63" name="Google Shape;63;p13"/>
          <p:cNvSpPr txBox="1">
            <a:spLocks noGrp="1"/>
          </p:cNvSpPr>
          <p:nvPr>
            <p:ph type="dt" idx="10"/>
          </p:nvPr>
        </p:nvSpPr>
        <p:spPr>
          <a:xfrm>
            <a:off x="3543300" y="4362713"/>
            <a:ext cx="20574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4" name="Google Shape;64;p13"/>
          <p:cNvSpPr txBox="1">
            <a:spLocks noGrp="1"/>
          </p:cNvSpPr>
          <p:nvPr>
            <p:ph type="ftr" idx="11"/>
          </p:nvPr>
        </p:nvSpPr>
        <p:spPr>
          <a:xfrm>
            <a:off x="609218" y="4348426"/>
            <a:ext cx="30861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5" name="Google Shape;65;p13"/>
          <p:cNvSpPr txBox="1">
            <a:spLocks noGrp="1"/>
          </p:cNvSpPr>
          <p:nvPr>
            <p:ph type="sldNum" idx="12"/>
          </p:nvPr>
        </p:nvSpPr>
        <p:spPr>
          <a:xfrm>
            <a:off x="8103268" y="4362714"/>
            <a:ext cx="412200" cy="2739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Fira Sans"/>
                <a:ea typeface="Fira Sans"/>
                <a:cs typeface="Fira Sans"/>
                <a:sym typeface="Fira Sans"/>
              </a:defRPr>
            </a:lvl1pPr>
            <a:lvl2pPr marL="0" marR="0" lvl="1" indent="0" algn="ct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Fira Sans"/>
                <a:ea typeface="Fira Sans"/>
                <a:cs typeface="Fira Sans"/>
                <a:sym typeface="Fira Sans"/>
              </a:defRPr>
            </a:lvl2pPr>
            <a:lvl3pPr marL="0" marR="0" lvl="2" indent="0" algn="ct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Fira Sans"/>
                <a:ea typeface="Fira Sans"/>
                <a:cs typeface="Fira Sans"/>
                <a:sym typeface="Fira Sans"/>
              </a:defRPr>
            </a:lvl3pPr>
            <a:lvl4pPr marL="0" marR="0" lvl="3" indent="0" algn="ct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Fira Sans"/>
                <a:ea typeface="Fira Sans"/>
                <a:cs typeface="Fira Sans"/>
                <a:sym typeface="Fira Sans"/>
              </a:defRPr>
            </a:lvl4pPr>
            <a:lvl5pPr marL="0" marR="0" lvl="4" indent="0" algn="ct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Fira Sans"/>
                <a:ea typeface="Fira Sans"/>
                <a:cs typeface="Fira Sans"/>
                <a:sym typeface="Fira Sans"/>
              </a:defRPr>
            </a:lvl5pPr>
            <a:lvl6pPr marL="0" marR="0" lvl="5" indent="0" algn="ct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Fira Sans"/>
                <a:ea typeface="Fira Sans"/>
                <a:cs typeface="Fira Sans"/>
                <a:sym typeface="Fira Sans"/>
              </a:defRPr>
            </a:lvl6pPr>
            <a:lvl7pPr marL="0" marR="0" lvl="6" indent="0" algn="ct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Fira Sans"/>
                <a:ea typeface="Fira Sans"/>
                <a:cs typeface="Fira Sans"/>
                <a:sym typeface="Fira Sans"/>
              </a:defRPr>
            </a:lvl7pPr>
            <a:lvl8pPr marL="0" marR="0" lvl="7" indent="0" algn="ct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Fira Sans"/>
                <a:ea typeface="Fira Sans"/>
                <a:cs typeface="Fira Sans"/>
                <a:sym typeface="Fira Sans"/>
              </a:defRPr>
            </a:lvl8pPr>
            <a:lvl9pPr marL="0" marR="0" lvl="8" indent="0" algn="ct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Fira Sans"/>
                <a:ea typeface="Fira Sans"/>
                <a:cs typeface="Fira Sans"/>
                <a:sym typeface="Fira Sans"/>
              </a:defRPr>
            </a:lvl9pPr>
          </a:lstStyle>
          <a:p>
            <a:pPr marL="0" lvl="0" indent="0" algn="ctr" rtl="0">
              <a:spcBef>
                <a:spcPts val="0"/>
              </a:spcBef>
              <a:spcAft>
                <a:spcPts val="0"/>
              </a:spcAft>
              <a:buNone/>
            </a:pPr>
            <a:fld id="{00000000-1234-1234-1234-123412341234}" type="slidenum">
              <a:rPr lang="en"/>
              <a:t>‹#›</a:t>
            </a:fld>
            <a:endParaRPr/>
          </a:p>
        </p:txBody>
      </p:sp>
      <p:grpSp>
        <p:nvGrpSpPr>
          <p:cNvPr id="66" name="Google Shape;66;p13"/>
          <p:cNvGrpSpPr/>
          <p:nvPr/>
        </p:nvGrpSpPr>
        <p:grpSpPr>
          <a:xfrm>
            <a:off x="7499861" y="-5977"/>
            <a:ext cx="1649569" cy="1459112"/>
            <a:chOff x="9994666" y="-7969"/>
            <a:chExt cx="2199425" cy="1945482"/>
          </a:xfrm>
        </p:grpSpPr>
        <p:sp>
          <p:nvSpPr>
            <p:cNvPr id="67" name="Google Shape;67;p13"/>
            <p:cNvSpPr/>
            <p:nvPr/>
          </p:nvSpPr>
          <p:spPr>
            <a:xfrm>
              <a:off x="10712341" y="-7969"/>
              <a:ext cx="1466283" cy="1009397"/>
            </a:xfrm>
            <a:custGeom>
              <a:avLst/>
              <a:gdLst/>
              <a:ahLst/>
              <a:cxnLst/>
              <a:rect l="l" t="t" r="r" b="b"/>
              <a:pathLst>
                <a:path w="1466283" h="1009397" extrusionOk="0">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Fira Sans"/>
                <a:ea typeface="Fira Sans"/>
                <a:cs typeface="Fira Sans"/>
                <a:sym typeface="Fira Sans"/>
              </a:endParaRPr>
            </a:p>
          </p:txBody>
        </p:sp>
        <p:sp>
          <p:nvSpPr>
            <p:cNvPr id="68" name="Google Shape;68;p13"/>
            <p:cNvSpPr/>
            <p:nvPr/>
          </p:nvSpPr>
          <p:spPr>
            <a:xfrm>
              <a:off x="10014209" y="321414"/>
              <a:ext cx="2178174" cy="1593786"/>
            </a:xfrm>
            <a:custGeom>
              <a:avLst/>
              <a:gdLst/>
              <a:ahLst/>
              <a:cxnLst/>
              <a:rect l="l" t="t" r="r" b="b"/>
              <a:pathLst>
                <a:path w="2178174" h="1593786" extrusionOk="0">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Fira Sans"/>
                <a:ea typeface="Fira Sans"/>
                <a:cs typeface="Fira Sans"/>
                <a:sym typeface="Fira Sans"/>
              </a:endParaRPr>
            </a:p>
          </p:txBody>
        </p:sp>
        <p:sp>
          <p:nvSpPr>
            <p:cNvPr id="69" name="Google Shape;69;p13"/>
            <p:cNvSpPr/>
            <p:nvPr/>
          </p:nvSpPr>
          <p:spPr>
            <a:xfrm>
              <a:off x="10732016" y="-7969"/>
              <a:ext cx="1455658" cy="839394"/>
            </a:xfrm>
            <a:custGeom>
              <a:avLst/>
              <a:gdLst/>
              <a:ahLst/>
              <a:cxnLst/>
              <a:rect l="l" t="t" r="r" b="b"/>
              <a:pathLst>
                <a:path w="1455658" h="839394" extrusionOk="0">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Fira Sans"/>
                <a:ea typeface="Fira Sans"/>
                <a:cs typeface="Fira Sans"/>
                <a:sym typeface="Fira Sans"/>
              </a:endParaRPr>
            </a:p>
          </p:txBody>
        </p:sp>
        <p:sp>
          <p:nvSpPr>
            <p:cNvPr id="70" name="Google Shape;70;p13"/>
            <p:cNvSpPr/>
            <p:nvPr/>
          </p:nvSpPr>
          <p:spPr>
            <a:xfrm>
              <a:off x="11124635" y="1146995"/>
              <a:ext cx="1062524" cy="743766"/>
            </a:xfrm>
            <a:custGeom>
              <a:avLst/>
              <a:gdLst/>
              <a:ahLst/>
              <a:cxnLst/>
              <a:rect l="l" t="t" r="r" b="b"/>
              <a:pathLst>
                <a:path w="1062524" h="743766" extrusionOk="0">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Fira Sans"/>
                <a:ea typeface="Fira Sans"/>
                <a:cs typeface="Fira Sans"/>
                <a:sym typeface="Fira Sans"/>
              </a:endParaRPr>
            </a:p>
          </p:txBody>
        </p:sp>
        <p:sp>
          <p:nvSpPr>
            <p:cNvPr id="71" name="Google Shape;71;p13"/>
            <p:cNvSpPr/>
            <p:nvPr/>
          </p:nvSpPr>
          <p:spPr>
            <a:xfrm>
              <a:off x="11105057" y="1128932"/>
              <a:ext cx="1083774" cy="775642"/>
            </a:xfrm>
            <a:custGeom>
              <a:avLst/>
              <a:gdLst/>
              <a:ahLst/>
              <a:cxnLst/>
              <a:rect l="l" t="t" r="r" b="b"/>
              <a:pathLst>
                <a:path w="1083774" h="775642" extrusionOk="0">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Fira Sans"/>
                <a:ea typeface="Fira Sans"/>
                <a:cs typeface="Fira Sans"/>
                <a:sym typeface="Fira Sans"/>
              </a:endParaRPr>
            </a:p>
          </p:txBody>
        </p:sp>
        <p:sp>
          <p:nvSpPr>
            <p:cNvPr id="72" name="Google Shape;72;p13"/>
            <p:cNvSpPr/>
            <p:nvPr/>
          </p:nvSpPr>
          <p:spPr>
            <a:xfrm>
              <a:off x="9994666" y="301226"/>
              <a:ext cx="2199425" cy="1636287"/>
            </a:xfrm>
            <a:custGeom>
              <a:avLst/>
              <a:gdLst/>
              <a:ahLst/>
              <a:cxnLst/>
              <a:rect l="l" t="t" r="r" b="b"/>
              <a:pathLst>
                <a:path w="2199425" h="1636287" extrusionOk="0">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Fira Sans"/>
                <a:ea typeface="Fira Sans"/>
                <a:cs typeface="Fira Sans"/>
                <a:sym typeface="Fira Sans"/>
              </a:endParaRPr>
            </a:p>
          </p:txBody>
        </p:sp>
      </p:grpSp>
      <p:sp>
        <p:nvSpPr>
          <p:cNvPr id="73" name="Google Shape;73;p13"/>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lvl="0" indent="-330200" algn="l" rtl="0">
              <a:lnSpc>
                <a:spcPct val="90000"/>
              </a:lnSpc>
              <a:spcBef>
                <a:spcPts val="1000"/>
              </a:spcBef>
              <a:spcAft>
                <a:spcPts val="0"/>
              </a:spcAft>
              <a:buClr>
                <a:schemeClr val="dk1"/>
              </a:buClr>
              <a:buSzPts val="1600"/>
              <a:buChar char="•"/>
              <a:defRPr sz="1600">
                <a:solidFill>
                  <a:schemeClr val="dk1"/>
                </a:solidFill>
              </a:defRPr>
            </a:lvl1pPr>
            <a:lvl2pPr marL="914400" lvl="1" indent="-317500" algn="l" rtl="0">
              <a:lnSpc>
                <a:spcPct val="90000"/>
              </a:lnSpc>
              <a:spcBef>
                <a:spcPts val="500"/>
              </a:spcBef>
              <a:spcAft>
                <a:spcPts val="0"/>
              </a:spcAft>
              <a:buClr>
                <a:schemeClr val="dk1"/>
              </a:buClr>
              <a:buSzPts val="1400"/>
              <a:buChar char="•"/>
              <a:defRPr sz="1400">
                <a:solidFill>
                  <a:schemeClr val="dk1"/>
                </a:solidFill>
              </a:defRPr>
            </a:lvl2pPr>
            <a:lvl3pPr marL="1371600" lvl="2" indent="-304800" algn="l" rtl="0">
              <a:lnSpc>
                <a:spcPct val="90000"/>
              </a:lnSpc>
              <a:spcBef>
                <a:spcPts val="500"/>
              </a:spcBef>
              <a:spcAft>
                <a:spcPts val="0"/>
              </a:spcAft>
              <a:buClr>
                <a:schemeClr val="dk1"/>
              </a:buClr>
              <a:buSzPts val="1200"/>
              <a:buChar char="•"/>
              <a:defRPr sz="1200">
                <a:solidFill>
                  <a:schemeClr val="dk1"/>
                </a:solidFill>
              </a:defRPr>
            </a:lvl3pPr>
            <a:lvl4pPr marL="1828800" lvl="3" indent="-298450" algn="l" rtl="0">
              <a:lnSpc>
                <a:spcPct val="90000"/>
              </a:lnSpc>
              <a:spcBef>
                <a:spcPts val="500"/>
              </a:spcBef>
              <a:spcAft>
                <a:spcPts val="0"/>
              </a:spcAft>
              <a:buClr>
                <a:schemeClr val="dk1"/>
              </a:buClr>
              <a:buSzPts val="1100"/>
              <a:buChar char="•"/>
              <a:defRPr sz="1100">
                <a:solidFill>
                  <a:schemeClr val="dk1"/>
                </a:solidFill>
              </a:defRPr>
            </a:lvl4pPr>
            <a:lvl5pPr marL="2286000" lvl="4" indent="-298450" algn="l" rtl="0">
              <a:lnSpc>
                <a:spcPct val="90000"/>
              </a:lnSpc>
              <a:spcBef>
                <a:spcPts val="500"/>
              </a:spcBef>
              <a:spcAft>
                <a:spcPts val="0"/>
              </a:spcAft>
              <a:buClr>
                <a:schemeClr val="dk1"/>
              </a:buClr>
              <a:buSzPts val="1100"/>
              <a:buChar char="•"/>
              <a:defRPr sz="1100">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4" name="Google Shape;74;p13"/>
          <p:cNvSpPr txBox="1">
            <a:spLocks noGrp="1"/>
          </p:cNvSpPr>
          <p:nvPr>
            <p:ph type="title"/>
          </p:nvPr>
        </p:nvSpPr>
        <p:spPr>
          <a:xfrm>
            <a:off x="628706" y="273844"/>
            <a:ext cx="6787800" cy="709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accen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5" name="Google Shape;75;p13"/>
          <p:cNvSpPr/>
          <p:nvPr/>
        </p:nvSpPr>
        <p:spPr>
          <a:xfrm>
            <a:off x="628650" y="1119393"/>
            <a:ext cx="4617577" cy="113300"/>
          </a:xfrm>
          <a:custGeom>
            <a:avLst/>
            <a:gdLst/>
            <a:ahLst/>
            <a:cxnLst/>
            <a:rect l="l" t="t" r="r" b="b"/>
            <a:pathLst>
              <a:path w="4629150" h="123825" extrusionOk="0">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Fira Sans"/>
              <a:ea typeface="Fira Sans"/>
              <a:cs typeface="Fira Sans"/>
              <a:sym typeface="Fira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chor="b">
            <a:normAutofit/>
          </a:bodyPr>
          <a:lstStyle>
            <a:lvl1pPr>
              <a:defRPr sz="2400" b="1">
                <a:solidFill>
                  <a:srgbClr val="00788A"/>
                </a:solidFill>
                <a:latin typeface="+mn-lt"/>
              </a:defRPr>
            </a:lvl1pPr>
          </a:lstStyle>
          <a:p>
            <a:r>
              <a:rPr lang="en-US" dirty="0"/>
              <a:t>Click to edit Master title style</a:t>
            </a:r>
          </a:p>
        </p:txBody>
      </p:sp>
      <p:sp>
        <p:nvSpPr>
          <p:cNvPr id="3" name="Content Placeholder 2"/>
          <p:cNvSpPr>
            <a:spLocks noGrp="1"/>
          </p:cNvSpPr>
          <p:nvPr>
            <p:ph sz="half" idx="1"/>
          </p:nvPr>
        </p:nvSpPr>
        <p:spPr>
          <a:xfrm>
            <a:off x="457200" y="1018347"/>
            <a:ext cx="8229600" cy="3218398"/>
          </a:xfrm>
        </p:spPr>
        <p:txBody>
          <a:bodyPr/>
          <a:lstStyle>
            <a:lvl1pPr marL="0" indent="0">
              <a:buFont typeface="Wingdings" panose="05000000000000000000" pitchFamily="2" charset="2"/>
              <a:buNone/>
              <a:defRPr b="0">
                <a:solidFill>
                  <a:schemeClr val="tx1"/>
                </a:solidFill>
              </a:defRPr>
            </a:lvl1pPr>
            <a:lvl2pPr marL="514337" indent="-171446">
              <a:buClr>
                <a:srgbClr val="00788A"/>
              </a:buClr>
              <a:buFont typeface="Calibri" panose="020F0502020204030204" pitchFamily="34" charset="0"/>
              <a:buChar char="‒"/>
              <a:defRPr/>
            </a:lvl2pPr>
            <a:lvl3pPr>
              <a:buClr>
                <a:srgbClr val="C00000"/>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371600" y="4352971"/>
            <a:ext cx="6400800" cy="643574"/>
          </a:xfrm>
        </p:spPr>
        <p:txBody>
          <a:bodyPr anchor="t">
            <a:normAutofit/>
          </a:bodyPr>
          <a:lstStyle>
            <a:lvl1pPr marL="0" indent="0" algn="l">
              <a:buFont typeface="Wingdings" panose="05000000000000000000" pitchFamily="2" charset="2"/>
              <a:buNone/>
              <a:defRPr sz="1000" b="0">
                <a:solidFill>
                  <a:schemeClr val="tx1"/>
                </a:solidFill>
              </a:defRPr>
            </a:lvl1pPr>
            <a:lvl2pPr marL="514337" indent="-171446" algn="l">
              <a:buClr>
                <a:srgbClr val="00788A"/>
              </a:buClr>
              <a:buFont typeface="Calibri" panose="020F0502020204030204" pitchFamily="34" charset="0"/>
              <a:buChar char="‒"/>
              <a:defRPr sz="1000"/>
            </a:lvl2pPr>
            <a:lvl3pPr algn="l">
              <a:buClr>
                <a:srgbClr val="C00000"/>
              </a:buClr>
              <a:defRPr sz="1000"/>
            </a:lvl3pPr>
            <a:lvl4pPr algn="l">
              <a:defRPr sz="1000"/>
            </a:lvl4pPr>
            <a:lvl5pPr algn="l">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EE5BB86E-2212-41BC-BC8C-E88C6E75E1D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1"/>
            <a:ext cx="9143196" cy="122049"/>
          </a:xfrm>
          <a:prstGeom prst="rect">
            <a:avLst/>
          </a:prstGeom>
        </p:spPr>
      </p:pic>
      <p:pic>
        <p:nvPicPr>
          <p:cNvPr id="9" name="Picture 8">
            <a:extLst>
              <a:ext uri="{FF2B5EF4-FFF2-40B4-BE49-F238E27FC236}">
                <a16:creationId xmlns:a16="http://schemas.microsoft.com/office/drawing/2014/main" id="{B2467688-3098-4339-A70C-83D8B9BB6299}"/>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890" y="4517619"/>
            <a:ext cx="890337" cy="517404"/>
          </a:xfrm>
          <a:prstGeom prst="rect">
            <a:avLst/>
          </a:prstGeom>
        </p:spPr>
      </p:pic>
      <p:sp>
        <p:nvSpPr>
          <p:cNvPr id="10" name="TextBox 9">
            <a:extLst>
              <a:ext uri="{FF2B5EF4-FFF2-40B4-BE49-F238E27FC236}">
                <a16:creationId xmlns:a16="http://schemas.microsoft.com/office/drawing/2014/main" id="{5DC17D18-9EF4-4A1C-A1A2-6FFF59F99215}"/>
              </a:ext>
            </a:extLst>
          </p:cNvPr>
          <p:cNvSpPr txBox="1"/>
          <p:nvPr userDrawn="1"/>
        </p:nvSpPr>
        <p:spPr>
          <a:xfrm>
            <a:off x="8745702" y="4752202"/>
            <a:ext cx="372218" cy="276999"/>
          </a:xfrm>
          <a:prstGeom prst="rect">
            <a:avLst/>
          </a:prstGeom>
          <a:noFill/>
        </p:spPr>
        <p:txBody>
          <a:bodyPr wrap="none" rtlCol="0">
            <a:spAutoFit/>
          </a:bodyPr>
          <a:lstStyle/>
          <a:p>
            <a:fld id="{69FE1C53-EC00-467A-90D0-1E634E0048C1}" type="slidenum">
              <a:rPr lang="en-US" sz="1200" smtClean="0"/>
              <a:t>‹#›</a:t>
            </a:fld>
            <a:endParaRPr lang="en-US" sz="1200" dirty="0"/>
          </a:p>
        </p:txBody>
      </p:sp>
    </p:spTree>
    <p:extLst>
      <p:ext uri="{BB962C8B-B14F-4D97-AF65-F5344CB8AC3E}">
        <p14:creationId xmlns:p14="http://schemas.microsoft.com/office/powerpoint/2010/main" val="3333615745"/>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3" r:id="rId2"/>
    <p:sldLayoutId id="2147483654" r:id="rId3"/>
    <p:sldLayoutId id="2147483655" r:id="rId4"/>
    <p:sldLayoutId id="2147483656" r:id="rId5"/>
    <p:sldLayoutId id="2147483657" r:id="rId6"/>
    <p:sldLayoutId id="2147483658" r:id="rId7"/>
    <p:sldLayoutId id="2147483659" r:id="rId8"/>
    <p:sldLayoutId id="2147483661" r:id="rId9"/>
    <p:sldLayoutId id="2147483662" r:id="rId10"/>
    <p:sldLayoutId id="2147483664"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mailto:mdt7@cdc.gov"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hyperlink" Target="https://www.nycptc.org/x/Syphilis_Monograph_2019_NYC_PTC_NYC_DOHMH.pdf"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tiff"/><Relationship Id="rId7" Type="http://schemas.openxmlformats.org/officeDocument/2006/relationships/hyperlink" Target="https://www.cdc.gov/std/statistics/2019/case-definitions.htm" TargetMode="External"/><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hyperlink" Target="https://www.cdc.gov/std/syphilis/images.htm" TargetMode="External"/><Relationship Id="rId5" Type="http://schemas.openxmlformats.org/officeDocument/2006/relationships/image" Target="../media/image20.tiff"/><Relationship Id="rId4" Type="http://schemas.openxmlformats.org/officeDocument/2006/relationships/image" Target="../media/image19.tiff"/></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24.jpeg"/><Relationship Id="rId11" Type="http://schemas.openxmlformats.org/officeDocument/2006/relationships/hyperlink" Target="https://www.cdc.gov/std/statistics/2019/case-definitions.htm" TargetMode="External"/><Relationship Id="rId5" Type="http://schemas.openxmlformats.org/officeDocument/2006/relationships/image" Target="../media/image23.jpg"/><Relationship Id="rId10" Type="http://schemas.openxmlformats.org/officeDocument/2006/relationships/hyperlink" Target="https://www.cdc.gov/std/syphilis/images.htm" TargetMode="External"/><Relationship Id="rId4" Type="http://schemas.openxmlformats.org/officeDocument/2006/relationships/image" Target="../media/image22.jpg"/><Relationship Id="rId9"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hyperlink" Target="https://www.cdc.gov/std/statistics/2019/case-definitions.ht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hyperlink" Target="https://www.ihs.gov/sites/newsroom/themes/responsive2017/display_objects/documents/2024_Letters/DTLL_DUIOLL_021524.pdf"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hyperlink" Target="https://www.indiancountryecho.org/resources/sample-toolkit-for-express-sti-resources/" TargetMode="External"/><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hyperlink" Target="https://www.ihs.gov/sites/newsroom/themes/responsive2017/display_objects/documents/2024_Letters/DTLL_DUIOLL_021524.pdf" TargetMode="External"/><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hyperlink" Target="https://www.indiancountryecho.org/indigenous-hiv-aids-syndemic-strategy/"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hhs.gov/sites/default/files/nscss-considerations-for-the-implementation-of-syphilis-poc-tests.pdf"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8.xml"/><Relationship Id="rId4" Type="http://schemas.openxmlformats.org/officeDocument/2006/relationships/hyperlink" Target="https://chembio.com/products/dpp-hiv-syphilis-usa/"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www.cdc.gov/std/treatment-guidelines/default.htm" TargetMode="External"/><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40.jpeg"/><Relationship Id="rId5" Type="http://schemas.openxmlformats.org/officeDocument/2006/relationships/image" Target="../media/image39.sv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hyperlink" Target="https://www.cdc.gov/std/treatment-guidelines/default.htm" TargetMode="External"/><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hyperlink" Target="https://www.cdc.gov/std/treatment-guidelines/STI-Guidelines-2021.pdf" TargetMode="Externa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hyperlink" Target="https://www.indiancountryecho.org/resources/phn-syphilis-field-treatment-policy/" TargetMode="External"/><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hyperlink" Target="https://www.indiancountryecho.org/wp-content/uploads/2023/07/Stop-Syphilis-Letter-6-29-23.pdf" TargetMode="External"/><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44.jpeg"/><Relationship Id="rId5" Type="http://schemas.openxmlformats.org/officeDocument/2006/relationships/hyperlink" Target="https://www.hhs.gov/sites/default/files/nscss-considerations-for-the-implementation-of-syphilis-poc-tests.pdf" TargetMode="External"/><Relationship Id="rId4" Type="http://schemas.openxmlformats.org/officeDocument/2006/relationships/hyperlink" Target="https://www.cdc.gov/mmwr/volumes/72/wr/mm7246e1.htm"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hyperlink" Target="https://www.cdc.gov/std/statistics/2021/figures.htm"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cdc.gov/mmwr/volumes/72/wr/mm7203a3.htm" TargetMode="External"/><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hyperlink" Target="https://www.cdc.gov/std/statistics/2022/tables/31.htm" TargetMode="External"/><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hyperlink" Target="https://www.cdc.gov/std/statistics/2022/figures.ht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hyperlink" Target="https://www.cdc.gov/std/statistics/2022/figures.ht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hyperlink" Target="https://www.cdc.gov/std/statistics/2022/figures.htm" TargetMode="External"/></Relationships>
</file>

<file path=ppt/slides/_rels/slide32.xml.rels><?xml version="1.0" encoding="UTF-8" standalone="yes"?>
<Relationships xmlns="http://schemas.openxmlformats.org/package/2006/relationships"><Relationship Id="rId2" Type="http://schemas.openxmlformats.org/officeDocument/2006/relationships/hyperlink" Target="https://www.cdc.gov/std/treatment-guidelines/default.htm" TargetMode="Externa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hyperlink" Target="https://www.cdc.gov/std/treatment-guidelines/STI-Guidelines-2021.pdf" TargetMode="Externa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8" Type="http://schemas.openxmlformats.org/officeDocument/2006/relationships/hyperlink" Target="https://www.cdc.gov/std/statistics/2022/case-definitions.htm" TargetMode="External"/><Relationship Id="rId3" Type="http://schemas.openxmlformats.org/officeDocument/2006/relationships/image" Target="../media/image51.png"/><Relationship Id="rId7" Type="http://schemas.openxmlformats.org/officeDocument/2006/relationships/hyperlink" Target="https://www.cdc.gov/ncbddd/birthdefects/surveillancemanual/quick-reference-handbook/congenital-syphilis.html" TargetMode="External"/><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hyperlink" Target="https://www.who.int/publications/i/item/9789240015395"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1.xml"/><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13.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8.xml.rels><?xml version="1.0" encoding="UTF-8" standalone="yes"?>
<Relationships xmlns="http://schemas.openxmlformats.org/package/2006/relationships"><Relationship Id="rId2" Type="http://schemas.openxmlformats.org/officeDocument/2006/relationships/hyperlink" Target="https://www.cdc.gov/std/treatment-guidelines/STI-Guidelines-2021.pdf" TargetMode="Externa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hyperlink" Target="https://www.cdc.gov/std/treatment-guidelines/STI-Guidelines-2021.pdf" TargetMode="Externa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hyperlink" Target="https://www.cdc.gov/std/statistics/2022/figures.htm" TargetMode="External"/></Relationships>
</file>

<file path=ppt/slides/_rels/slide40.xml.rels><?xml version="1.0" encoding="UTF-8" standalone="yes"?>
<Relationships xmlns="http://schemas.openxmlformats.org/package/2006/relationships"><Relationship Id="rId2" Type="http://schemas.openxmlformats.org/officeDocument/2006/relationships/hyperlink" Target="https://www.cdc.gov/std/treatment-guidelines/STI-Guidelines-2021.pdf" TargetMode="Externa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hyperlink" Target="https://www.cdc.gov/std/treatment-guidelines/STI-Guidelines-2021.pdf" TargetMode="External"/><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hyperlink" Target="https://www.cdc.gov/std/treatment-guidelines/STI-Guidelines-2021.pdf" TargetMode="External"/><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hyperlink" Target="https://www.cdc.gov/std/statistics/2019/case-definitions.htm" TargetMode="Externa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hyperlink" Target="https://ndc.services.cdc.gov/case-definitions/syphilis-congenital-2018/" TargetMode="External"/><Relationship Id="rId2" Type="http://schemas.openxmlformats.org/officeDocument/2006/relationships/hyperlink" Target="https://www.cdc.gov/std/statistics/2022/case-definitions.htm" TargetMode="Externa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image" Target="../media/image69.png"/><Relationship Id="rId4" Type="http://schemas.openxmlformats.org/officeDocument/2006/relationships/image" Target="../media/image68.svg"/></Relationships>
</file>

<file path=ppt/slides/_rels/slide4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hyperlink" Target="https://www.indiancountryecho.org/wp-content/uploads/2023/07/Stop-Syphilis-Letter-6-29-23.pdf" TargetMode="External"/><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hyperlink" Target="http://www.stopsyphilis.org/" TargetMode="External"/><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7.jpg"/><Relationship Id="rId5" Type="http://schemas.openxmlformats.org/officeDocument/2006/relationships/image" Target="../media/image8.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hyperlink" Target="https://www.cdc.gov/std/statistics/2022/figures.htm" TargetMode="External"/></Relationships>
</file>

<file path=ppt/slides/_rels/slide50.xml.rels><?xml version="1.0" encoding="UTF-8" standalone="yes"?>
<Relationships xmlns="http://schemas.openxmlformats.org/package/2006/relationships"><Relationship Id="rId8" Type="http://schemas.openxmlformats.org/officeDocument/2006/relationships/hyperlink" Target="https://www.stdpreventiontraining.com/" TargetMode="External"/><Relationship Id="rId3" Type="http://schemas.openxmlformats.org/officeDocument/2006/relationships/hyperlink" Target="https://www.cdc.gov/std/statistics/2022/default.htm" TargetMode="External"/><Relationship Id="rId7" Type="http://schemas.openxmlformats.org/officeDocument/2006/relationships/hyperlink" Target="https://www.stdhivtraining.org/online_courses.html" TargetMode="External"/><Relationship Id="rId2" Type="http://schemas.openxmlformats.org/officeDocument/2006/relationships/hyperlink" Target="https://www.cdc.gov/std/treatment-guidelines/default.htm" TargetMode="External"/><Relationship Id="rId1" Type="http://schemas.openxmlformats.org/officeDocument/2006/relationships/slideLayout" Target="../slideLayouts/slideLayout8.xml"/><Relationship Id="rId6" Type="http://schemas.openxmlformats.org/officeDocument/2006/relationships/hyperlink" Target="https://www.std.uw.edu/" TargetMode="External"/><Relationship Id="rId5" Type="http://schemas.openxmlformats.org/officeDocument/2006/relationships/hyperlink" Target="https://www.cdc.gov/std/training/default.htm" TargetMode="External"/><Relationship Id="rId4" Type="http://schemas.openxmlformats.org/officeDocument/2006/relationships/hyperlink" Target="http://www.indiancountryecho.org/" TargetMode="External"/><Relationship Id="rId9" Type="http://schemas.openxmlformats.org/officeDocument/2006/relationships/hyperlink" Target="https://www.nycptc.or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hyperlink" Target="mailto:MDT7@cdc.gov" TargetMode="External"/><Relationship Id="rId5" Type="http://schemas.openxmlformats.org/officeDocument/2006/relationships/image" Target="../media/image8.png"/><Relationship Id="rId4" Type="http://schemas.openxmlformats.org/officeDocument/2006/relationships/image" Target="../media/image7.jpg"/></Relationships>
</file>

<file path=ppt/slides/_rels/slide53.xml.rels><?xml version="1.0" encoding="UTF-8" standalone="yes"?>
<Relationships xmlns="http://schemas.openxmlformats.org/package/2006/relationships"><Relationship Id="rId3" Type="http://schemas.openxmlformats.org/officeDocument/2006/relationships/hyperlink" Target="https://www.cdc.gov/mmwr/volumes/73/rr/rr7301a1.htm?s_cid=rr7301a1_e&amp;ACSTrackingID=USCDC_921-DM121729&amp;ACSTrackingLabel=MMWR%20Recommendations%20and%20Reports%20%E2%80%93%20Vol.%2073%2C%20February%208%2C%202024&amp;deliveryName=USCDC_921-DM121729" TargetMode="External"/><Relationship Id="rId2" Type="http://schemas.openxmlformats.org/officeDocument/2006/relationships/image" Target="../media/image77.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www.cdc.gov/mmwr/volumes/73/rr/rr7301a1.htm?s_cid=rr7301a1_e&amp;ACSTrackingID=USCDC_921-DM121729&amp;ACSTrackingLabel=MMWR%20Recommendations%20and%20Reports%20%E2%80%93%20Vol.%2073%2C%20February%208%2C%202024&amp;deliveryName=USCDC_921-DM121729" TargetMode="Externa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hyperlink" Target="https://www.cdc.gov/mmwr/volumes/73/rr/rr7301a1.htm?s_cid=rr7301a1_e&amp;ACSTrackingID=USCDC_921-DM121729&amp;ACSTrackingLabel=MMWR%20Recommendations%20and%20Reports%20%E2%80%93%20Vol.%2073%2C%20February%208%2C%202024&amp;deliveryName=USCDC_921-DM121729#F2_down" TargetMode="External"/><Relationship Id="rId2" Type="http://schemas.openxmlformats.org/officeDocument/2006/relationships/image" Target="../media/image80.pn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s://www.cdc.gov/std/treatment/guidelines-for-doxycycline.htm" TargetMode="Externa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hyperlink" Target="https://www.cdc.gov/std/statistics/2022/figures.ht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hyperlink" Target="https://www.cdc.gov/std/statistics/2022/figures.ht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hyperlink" Target="https://www.cdc.gov/std/statistics/2022/tables/21.htm" TargetMode="External"/><Relationship Id="rId2" Type="http://schemas.openxmlformats.org/officeDocument/2006/relationships/image" Target="../media/image1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09277B-038C-D650-864C-EF977E2F25D3}"/>
              </a:ext>
            </a:extLst>
          </p:cNvPr>
          <p:cNvSpPr/>
          <p:nvPr/>
        </p:nvSpPr>
        <p:spPr>
          <a:xfrm>
            <a:off x="0" y="-15520"/>
            <a:ext cx="9216735" cy="5143500"/>
          </a:xfrm>
          <a:prstGeom prst="rect">
            <a:avLst/>
          </a:prstGeom>
          <a:solidFill>
            <a:schemeClr val="bg1"/>
          </a:solidFill>
          <a:ln w="76200">
            <a:solidFill>
              <a:srgbClr val="C42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10" name="Picture 9">
            <a:extLst>
              <a:ext uri="{FF2B5EF4-FFF2-40B4-BE49-F238E27FC236}">
                <a16:creationId xmlns:a16="http://schemas.microsoft.com/office/drawing/2014/main" id="{A8F6C8B9-3466-4FE3-98DD-4E28D22571E8}"/>
              </a:ext>
            </a:extLst>
          </p:cNvPr>
          <p:cNvPicPr>
            <a:picLocks noChangeAspect="1"/>
          </p:cNvPicPr>
          <p:nvPr/>
        </p:nvPicPr>
        <p:blipFill rotWithShape="1">
          <a:blip r:embed="rId3"/>
          <a:srcRect l="55971" t="28977" r="29673" b="56905"/>
          <a:stretch/>
        </p:blipFill>
        <p:spPr>
          <a:xfrm>
            <a:off x="7151719" y="3736860"/>
            <a:ext cx="1728227" cy="693081"/>
          </a:xfrm>
          <a:prstGeom prst="rect">
            <a:avLst/>
          </a:prstGeom>
        </p:spPr>
      </p:pic>
      <p:sp>
        <p:nvSpPr>
          <p:cNvPr id="3" name="AutoShape 2">
            <a:extLst>
              <a:ext uri="{FF2B5EF4-FFF2-40B4-BE49-F238E27FC236}">
                <a16:creationId xmlns:a16="http://schemas.microsoft.com/office/drawing/2014/main" id="{BCAB0DB9-E73F-4DFC-9745-B005DD7CC611}"/>
              </a:ext>
            </a:extLst>
          </p:cNvPr>
          <p:cNvSpPr>
            <a:spLocks noChangeAspect="1" noChangeArrowheads="1"/>
          </p:cNvSpPr>
          <p:nvPr/>
        </p:nvSpPr>
        <p:spPr bwMode="auto">
          <a:xfrm>
            <a:off x="4457700" y="1470313"/>
            <a:ext cx="1215737" cy="121573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buClrTx/>
              <a:defRPr/>
            </a:pPr>
            <a:endParaRPr lang="en-US" sz="1350" kern="1200">
              <a:solidFill>
                <a:prstClr val="black"/>
              </a:solidFill>
              <a:latin typeface="Calibri" panose="020F0502020204030204"/>
              <a:ea typeface="+mn-ea"/>
              <a:cs typeface="+mn-cs"/>
            </a:endParaRPr>
          </a:p>
        </p:txBody>
      </p:sp>
      <p:sp>
        <p:nvSpPr>
          <p:cNvPr id="7" name="TextBox 6">
            <a:extLst>
              <a:ext uri="{FF2B5EF4-FFF2-40B4-BE49-F238E27FC236}">
                <a16:creationId xmlns:a16="http://schemas.microsoft.com/office/drawing/2014/main" id="{BE7FAB50-6917-46C5-994F-435847230CC8}"/>
              </a:ext>
            </a:extLst>
          </p:cNvPr>
          <p:cNvSpPr txBox="1"/>
          <p:nvPr/>
        </p:nvSpPr>
        <p:spPr>
          <a:xfrm>
            <a:off x="203528" y="2847637"/>
            <a:ext cx="8665126" cy="757130"/>
          </a:xfrm>
          <a:prstGeom prst="rect">
            <a:avLst/>
          </a:prstGeom>
          <a:noFill/>
        </p:spPr>
        <p:txBody>
          <a:bodyPr wrap="square">
            <a:spAutoFit/>
          </a:bodyPr>
          <a:lstStyle/>
          <a:p>
            <a:pPr algn="ctr">
              <a:lnSpc>
                <a:spcPct val="90000"/>
              </a:lnSpc>
            </a:pPr>
            <a:r>
              <a:rPr lang="en-US" sz="2400" b="1" dirty="0">
                <a:latin typeface="Segoe UI" panose="020B0502040204020203" pitchFamily="34" charset="0"/>
                <a:cs typeface="Segoe UI" panose="020B0502040204020203" pitchFamily="34" charset="0"/>
              </a:rPr>
              <a:t>Addressing National Increases in </a:t>
            </a:r>
          </a:p>
          <a:p>
            <a:pPr algn="ctr">
              <a:lnSpc>
                <a:spcPct val="90000"/>
              </a:lnSpc>
            </a:pPr>
            <a:r>
              <a:rPr lang="en-US" sz="2400" b="1" dirty="0">
                <a:latin typeface="Segoe UI" panose="020B0502040204020203" pitchFamily="34" charset="0"/>
                <a:cs typeface="Segoe UI" panose="020B0502040204020203" pitchFamily="34" charset="0"/>
              </a:rPr>
              <a:t>Adult and Congenital Syphilis </a:t>
            </a:r>
            <a:endParaRPr lang="en-US" sz="3200" b="1" dirty="0">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2D913508-8391-20B9-7EF2-09B308F8531F}"/>
              </a:ext>
            </a:extLst>
          </p:cNvPr>
          <p:cNvSpPr txBox="1"/>
          <p:nvPr/>
        </p:nvSpPr>
        <p:spPr>
          <a:xfrm>
            <a:off x="1903504" y="3608578"/>
            <a:ext cx="5146451" cy="1315745"/>
          </a:xfrm>
          <a:prstGeom prst="rect">
            <a:avLst/>
          </a:prstGeom>
          <a:noFill/>
        </p:spPr>
        <p:txBody>
          <a:bodyPr wrap="square">
            <a:spAutoFit/>
          </a:bodyPr>
          <a:lstStyle/>
          <a:p>
            <a:pPr algn="ctr"/>
            <a:r>
              <a:rPr lang="en-US" sz="1500" dirty="0"/>
              <a:t> </a:t>
            </a:r>
            <a:r>
              <a:rPr lang="en-US" sz="1050" dirty="0"/>
              <a:t>Melanie Taylor, MD, MPH</a:t>
            </a:r>
          </a:p>
          <a:p>
            <a:pPr algn="ctr"/>
            <a:r>
              <a:rPr lang="en-US" sz="1050" dirty="0"/>
              <a:t>CAPT, USPHS</a:t>
            </a:r>
          </a:p>
          <a:p>
            <a:pPr algn="ctr"/>
            <a:r>
              <a:rPr lang="en-US" sz="1050" dirty="0"/>
              <a:t>Volunteer,  Indian Health Service</a:t>
            </a:r>
          </a:p>
          <a:p>
            <a:pPr algn="ctr"/>
            <a:r>
              <a:rPr lang="en-US" sz="1050" dirty="0"/>
              <a:t>Assignee Arizona Dept of Health Services.</a:t>
            </a:r>
          </a:p>
          <a:p>
            <a:pPr algn="ctr"/>
            <a:r>
              <a:rPr lang="en-US" sz="1050" dirty="0"/>
              <a:t>Assignee Maricopa County Dept of Health Services</a:t>
            </a:r>
          </a:p>
          <a:p>
            <a:pPr algn="ctr"/>
            <a:r>
              <a:rPr lang="en-US" sz="1050" dirty="0"/>
              <a:t> CDC Medical Epidemiologist, Division of HIV Prevention</a:t>
            </a:r>
          </a:p>
          <a:p>
            <a:pPr algn="ctr"/>
            <a:r>
              <a:rPr lang="en-US" sz="1200" kern="1200" dirty="0">
                <a:solidFill>
                  <a:srgbClr val="061F57"/>
                </a:solidFill>
                <a:latin typeface="Segoe UI"/>
                <a:ea typeface="+mn-lt"/>
                <a:cs typeface="Calibri" panose="020F0502020204030204"/>
                <a:hlinkClick r:id="rId4"/>
              </a:rPr>
              <a:t>mdt7@cdc</a:t>
            </a:r>
            <a:r>
              <a:rPr lang="en-US" sz="1050" kern="1200" dirty="0">
                <a:solidFill>
                  <a:srgbClr val="061F57"/>
                </a:solidFill>
                <a:latin typeface="Segoe UI"/>
                <a:ea typeface="+mn-lt"/>
                <a:cs typeface="Calibri" panose="020F0502020204030204"/>
                <a:hlinkClick r:id="rId4"/>
              </a:rPr>
              <a:t>.gov</a:t>
            </a:r>
            <a:r>
              <a:rPr lang="en-US" sz="1050" kern="1200" dirty="0">
                <a:solidFill>
                  <a:srgbClr val="061F57"/>
                </a:solidFill>
                <a:latin typeface="Segoe UI"/>
                <a:ea typeface="+mn-lt"/>
                <a:cs typeface="Calibri" panose="020F0502020204030204"/>
              </a:rPr>
              <a:t> </a:t>
            </a:r>
            <a:endParaRPr lang="en-US" sz="1050" dirty="0"/>
          </a:p>
        </p:txBody>
      </p:sp>
      <p:grpSp>
        <p:nvGrpSpPr>
          <p:cNvPr id="17" name="docshapegroup70">
            <a:extLst>
              <a:ext uri="{FF2B5EF4-FFF2-40B4-BE49-F238E27FC236}">
                <a16:creationId xmlns:a16="http://schemas.microsoft.com/office/drawing/2014/main" id="{32C25DFF-EE95-F97B-5855-0E972449FD98}"/>
              </a:ext>
            </a:extLst>
          </p:cNvPr>
          <p:cNvGrpSpPr>
            <a:grpSpLocks noChangeAspect="1"/>
          </p:cNvGrpSpPr>
          <p:nvPr/>
        </p:nvGrpSpPr>
        <p:grpSpPr bwMode="auto">
          <a:xfrm rot="16200000">
            <a:off x="6200797" y="3993511"/>
            <a:ext cx="439103" cy="89535"/>
            <a:chOff x="0" y="15106"/>
            <a:chExt cx="922" cy="188"/>
          </a:xfrm>
        </p:grpSpPr>
        <p:sp>
          <p:nvSpPr>
            <p:cNvPr id="18" name="docshape71">
              <a:extLst>
                <a:ext uri="{FF2B5EF4-FFF2-40B4-BE49-F238E27FC236}">
                  <a16:creationId xmlns:a16="http://schemas.microsoft.com/office/drawing/2014/main" id="{A865EBC7-A483-CF3E-8F15-A0D51777B25C}"/>
                </a:ext>
              </a:extLst>
            </p:cNvPr>
            <p:cNvSpPr>
              <a:spLocks noChangeAspect="1" noEditPoints="1" noChangeArrowheads="1" noChangeShapeType="1" noTextEdit="1"/>
            </p:cNvSpPr>
            <p:nvPr/>
          </p:nvSpPr>
          <p:spPr bwMode="auto">
            <a:xfrm>
              <a:off x="0" y="15106"/>
              <a:ext cx="607" cy="188"/>
            </a:xfrm>
            <a:custGeom>
              <a:avLst/>
              <a:gdLst>
                <a:gd name="T0" fmla="*/ 607 w 607"/>
                <a:gd name="T1" fmla="+- 0 15106 15106"/>
                <a:gd name="T2" fmla="*/ 15106 h 188"/>
                <a:gd name="T3" fmla="*/ 344 w 607"/>
                <a:gd name="T4" fmla="+- 0 15153 15106"/>
                <a:gd name="T5" fmla="*/ 15153 h 188"/>
                <a:gd name="T6" fmla="*/ 0 w 607"/>
                <a:gd name="T7" fmla="+- 0 15174 15106"/>
                <a:gd name="T8" fmla="*/ 15174 h 188"/>
                <a:gd name="T9" fmla="*/ 1 w 607"/>
                <a:gd name="T10" fmla="+- 0 15191 15106"/>
                <a:gd name="T11" fmla="*/ 15191 h 188"/>
                <a:gd name="T12" fmla="*/ 1 w 607"/>
                <a:gd name="T13" fmla="+- 0 15209 15106"/>
                <a:gd name="T14" fmla="*/ 15209 h 188"/>
                <a:gd name="T15" fmla="*/ 0 w 607"/>
                <a:gd name="T16" fmla="+- 0 15226 15106"/>
                <a:gd name="T17" fmla="*/ 15226 h 188"/>
                <a:gd name="T18" fmla="*/ 344 w 607"/>
                <a:gd name="T19" fmla="+- 0 15247 15106"/>
                <a:gd name="T20" fmla="*/ 15247 h 188"/>
                <a:gd name="T21" fmla="*/ 607 w 607"/>
                <a:gd name="T22" fmla="+- 0 15294 15106"/>
                <a:gd name="T23" fmla="*/ 15294 h 188"/>
                <a:gd name="T24" fmla="*/ 586 w 607"/>
                <a:gd name="T25" fmla="+- 0 15222 15106"/>
                <a:gd name="T26" fmla="*/ 15222 h 188"/>
                <a:gd name="T27" fmla="*/ 510 w 607"/>
                <a:gd name="T28" fmla="+- 0 15200 15106"/>
                <a:gd name="T29" fmla="*/ 15200 h 188"/>
                <a:gd name="T30" fmla="*/ 586 w 607"/>
                <a:gd name="T31" fmla="+- 0 15178 15106"/>
                <a:gd name="T32" fmla="*/ 15178 h 188"/>
                <a:gd name="T33" fmla="*/ 607 w 607"/>
                <a:gd name="T34" fmla="+- 0 15106 15106"/>
                <a:gd name="T35" fmla="*/ 15106 h 188"/>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 ang="0">
                  <a:pos x="T33" y="T35"/>
                </a:cxn>
              </a:cxnLst>
              <a:rect l="0" t="0" r="r" b="b"/>
              <a:pathLst>
                <a:path w="607" h="188">
                  <a:moveTo>
                    <a:pt x="607" y="0"/>
                  </a:moveTo>
                  <a:lnTo>
                    <a:pt x="344" y="47"/>
                  </a:lnTo>
                  <a:lnTo>
                    <a:pt x="0" y="68"/>
                  </a:lnTo>
                  <a:lnTo>
                    <a:pt x="1" y="85"/>
                  </a:lnTo>
                  <a:lnTo>
                    <a:pt x="1" y="103"/>
                  </a:lnTo>
                  <a:lnTo>
                    <a:pt x="0" y="120"/>
                  </a:lnTo>
                  <a:lnTo>
                    <a:pt x="344" y="141"/>
                  </a:lnTo>
                  <a:lnTo>
                    <a:pt x="607" y="188"/>
                  </a:lnTo>
                  <a:lnTo>
                    <a:pt x="586" y="116"/>
                  </a:lnTo>
                  <a:lnTo>
                    <a:pt x="510" y="94"/>
                  </a:lnTo>
                  <a:lnTo>
                    <a:pt x="586" y="72"/>
                  </a:lnTo>
                  <a:lnTo>
                    <a:pt x="607" y="0"/>
                  </a:lnTo>
                  <a:close/>
                </a:path>
              </a:pathLst>
            </a:custGeom>
            <a:solidFill>
              <a:srgbClr val="03525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anchor="t" anchorCtr="0" upright="1">
              <a:noAutofit/>
            </a:bodyPr>
            <a:lstStyle/>
            <a:p>
              <a:endParaRPr lang="en-US" sz="1050"/>
            </a:p>
          </p:txBody>
        </p:sp>
        <p:pic>
          <p:nvPicPr>
            <p:cNvPr id="19" name="docshape72">
              <a:extLst>
                <a:ext uri="{FF2B5EF4-FFF2-40B4-BE49-F238E27FC236}">
                  <a16:creationId xmlns:a16="http://schemas.microsoft.com/office/drawing/2014/main" id="{EE519A0D-A3C7-2B71-20F0-BFA4CB63EF2F}"/>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08" y="15106"/>
              <a:ext cx="314"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docshapegroup70">
            <a:extLst>
              <a:ext uri="{FF2B5EF4-FFF2-40B4-BE49-F238E27FC236}">
                <a16:creationId xmlns:a16="http://schemas.microsoft.com/office/drawing/2014/main" id="{8B036844-C923-F663-3A55-61C60F0C6903}"/>
              </a:ext>
            </a:extLst>
          </p:cNvPr>
          <p:cNvGrpSpPr>
            <a:grpSpLocks noChangeAspect="1"/>
          </p:cNvGrpSpPr>
          <p:nvPr/>
        </p:nvGrpSpPr>
        <p:grpSpPr bwMode="auto">
          <a:xfrm rot="16200000">
            <a:off x="2315258" y="4038633"/>
            <a:ext cx="439103" cy="89535"/>
            <a:chOff x="0" y="15106"/>
            <a:chExt cx="922" cy="188"/>
          </a:xfrm>
        </p:grpSpPr>
        <p:sp>
          <p:nvSpPr>
            <p:cNvPr id="21" name="docshape71">
              <a:extLst>
                <a:ext uri="{FF2B5EF4-FFF2-40B4-BE49-F238E27FC236}">
                  <a16:creationId xmlns:a16="http://schemas.microsoft.com/office/drawing/2014/main" id="{E6C180E7-C644-A79E-6B6A-691643096022}"/>
                </a:ext>
              </a:extLst>
            </p:cNvPr>
            <p:cNvSpPr>
              <a:spLocks noChangeAspect="1" noEditPoints="1" noChangeArrowheads="1" noChangeShapeType="1" noTextEdit="1"/>
            </p:cNvSpPr>
            <p:nvPr/>
          </p:nvSpPr>
          <p:spPr bwMode="auto">
            <a:xfrm>
              <a:off x="0" y="15106"/>
              <a:ext cx="607" cy="188"/>
            </a:xfrm>
            <a:custGeom>
              <a:avLst/>
              <a:gdLst>
                <a:gd name="T0" fmla="*/ 607 w 607"/>
                <a:gd name="T1" fmla="+- 0 15106 15106"/>
                <a:gd name="T2" fmla="*/ 15106 h 188"/>
                <a:gd name="T3" fmla="*/ 344 w 607"/>
                <a:gd name="T4" fmla="+- 0 15153 15106"/>
                <a:gd name="T5" fmla="*/ 15153 h 188"/>
                <a:gd name="T6" fmla="*/ 0 w 607"/>
                <a:gd name="T7" fmla="+- 0 15174 15106"/>
                <a:gd name="T8" fmla="*/ 15174 h 188"/>
                <a:gd name="T9" fmla="*/ 1 w 607"/>
                <a:gd name="T10" fmla="+- 0 15191 15106"/>
                <a:gd name="T11" fmla="*/ 15191 h 188"/>
                <a:gd name="T12" fmla="*/ 1 w 607"/>
                <a:gd name="T13" fmla="+- 0 15209 15106"/>
                <a:gd name="T14" fmla="*/ 15209 h 188"/>
                <a:gd name="T15" fmla="*/ 0 w 607"/>
                <a:gd name="T16" fmla="+- 0 15226 15106"/>
                <a:gd name="T17" fmla="*/ 15226 h 188"/>
                <a:gd name="T18" fmla="*/ 344 w 607"/>
                <a:gd name="T19" fmla="+- 0 15247 15106"/>
                <a:gd name="T20" fmla="*/ 15247 h 188"/>
                <a:gd name="T21" fmla="*/ 607 w 607"/>
                <a:gd name="T22" fmla="+- 0 15294 15106"/>
                <a:gd name="T23" fmla="*/ 15294 h 188"/>
                <a:gd name="T24" fmla="*/ 586 w 607"/>
                <a:gd name="T25" fmla="+- 0 15222 15106"/>
                <a:gd name="T26" fmla="*/ 15222 h 188"/>
                <a:gd name="T27" fmla="*/ 510 w 607"/>
                <a:gd name="T28" fmla="+- 0 15200 15106"/>
                <a:gd name="T29" fmla="*/ 15200 h 188"/>
                <a:gd name="T30" fmla="*/ 586 w 607"/>
                <a:gd name="T31" fmla="+- 0 15178 15106"/>
                <a:gd name="T32" fmla="*/ 15178 h 188"/>
                <a:gd name="T33" fmla="*/ 607 w 607"/>
                <a:gd name="T34" fmla="+- 0 15106 15106"/>
                <a:gd name="T35" fmla="*/ 15106 h 188"/>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 ang="0">
                  <a:pos x="T33" y="T35"/>
                </a:cxn>
              </a:cxnLst>
              <a:rect l="0" t="0" r="r" b="b"/>
              <a:pathLst>
                <a:path w="607" h="188">
                  <a:moveTo>
                    <a:pt x="607" y="0"/>
                  </a:moveTo>
                  <a:lnTo>
                    <a:pt x="344" y="47"/>
                  </a:lnTo>
                  <a:lnTo>
                    <a:pt x="0" y="68"/>
                  </a:lnTo>
                  <a:lnTo>
                    <a:pt x="1" y="85"/>
                  </a:lnTo>
                  <a:lnTo>
                    <a:pt x="1" y="103"/>
                  </a:lnTo>
                  <a:lnTo>
                    <a:pt x="0" y="120"/>
                  </a:lnTo>
                  <a:lnTo>
                    <a:pt x="344" y="141"/>
                  </a:lnTo>
                  <a:lnTo>
                    <a:pt x="607" y="188"/>
                  </a:lnTo>
                  <a:lnTo>
                    <a:pt x="586" y="116"/>
                  </a:lnTo>
                  <a:lnTo>
                    <a:pt x="510" y="94"/>
                  </a:lnTo>
                  <a:lnTo>
                    <a:pt x="586" y="72"/>
                  </a:lnTo>
                  <a:lnTo>
                    <a:pt x="607" y="0"/>
                  </a:lnTo>
                  <a:close/>
                </a:path>
              </a:pathLst>
            </a:custGeom>
            <a:solidFill>
              <a:srgbClr val="03525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anchor="t" anchorCtr="0" upright="1">
              <a:noAutofit/>
            </a:bodyPr>
            <a:lstStyle/>
            <a:p>
              <a:endParaRPr lang="en-US" sz="1050"/>
            </a:p>
          </p:txBody>
        </p:sp>
        <p:pic>
          <p:nvPicPr>
            <p:cNvPr id="22" name="docshape72">
              <a:extLst>
                <a:ext uri="{FF2B5EF4-FFF2-40B4-BE49-F238E27FC236}">
                  <a16:creationId xmlns:a16="http://schemas.microsoft.com/office/drawing/2014/main" id="{001BB287-27AC-AF43-FD0A-1F0B48EBCF72}"/>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08" y="15106"/>
              <a:ext cx="314"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a:extLst>
              <a:ext uri="{FF2B5EF4-FFF2-40B4-BE49-F238E27FC236}">
                <a16:creationId xmlns:a16="http://schemas.microsoft.com/office/drawing/2014/main" id="{951F0C9A-B5FC-0EFD-DBD1-454DC5D73312}"/>
              </a:ext>
            </a:extLst>
          </p:cNvPr>
          <p:cNvPicPr>
            <a:picLocks noChangeAspect="1"/>
          </p:cNvPicPr>
          <p:nvPr/>
        </p:nvPicPr>
        <p:blipFill rotWithShape="1">
          <a:blip r:embed="rId3"/>
          <a:srcRect l="55971" t="28977" r="29673" b="56905"/>
          <a:stretch/>
        </p:blipFill>
        <p:spPr>
          <a:xfrm flipH="1">
            <a:off x="214821" y="3736860"/>
            <a:ext cx="1728227" cy="693081"/>
          </a:xfrm>
          <a:prstGeom prst="rect">
            <a:avLst/>
          </a:prstGeom>
        </p:spPr>
      </p:pic>
      <p:pic>
        <p:nvPicPr>
          <p:cNvPr id="11" name="Picture 10">
            <a:extLst>
              <a:ext uri="{FF2B5EF4-FFF2-40B4-BE49-F238E27FC236}">
                <a16:creationId xmlns:a16="http://schemas.microsoft.com/office/drawing/2014/main" id="{5E653F8C-83B7-0201-6D06-63B9A05822FE}"/>
              </a:ext>
            </a:extLst>
          </p:cNvPr>
          <p:cNvPicPr>
            <a:picLocks noChangeAspect="1"/>
          </p:cNvPicPr>
          <p:nvPr/>
        </p:nvPicPr>
        <p:blipFill>
          <a:blip r:embed="rId6"/>
          <a:stretch>
            <a:fillRect/>
          </a:stretch>
        </p:blipFill>
        <p:spPr>
          <a:xfrm>
            <a:off x="474259" y="331827"/>
            <a:ext cx="8195482" cy="2404255"/>
          </a:xfrm>
          <a:prstGeom prst="rect">
            <a:avLst/>
          </a:prstGeom>
        </p:spPr>
      </p:pic>
    </p:spTree>
    <p:extLst>
      <p:ext uri="{BB962C8B-B14F-4D97-AF65-F5344CB8AC3E}">
        <p14:creationId xmlns:p14="http://schemas.microsoft.com/office/powerpoint/2010/main" val="3864416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27;p1" descr="A picture containing fabric, thread&#10;&#10;Description automatically generated">
            <a:extLst>
              <a:ext uri="{FF2B5EF4-FFF2-40B4-BE49-F238E27FC236}">
                <a16:creationId xmlns:a16="http://schemas.microsoft.com/office/drawing/2014/main" id="{21955FF6-2A7F-401E-B4E0-C657D1606466}"/>
              </a:ext>
            </a:extLst>
          </p:cNvPr>
          <p:cNvPicPr preferRelativeResize="0">
            <a:picLocks/>
          </p:cNvPicPr>
          <p:nvPr/>
        </p:nvPicPr>
        <p:blipFill rotWithShape="1">
          <a:blip r:embed="rId3"/>
          <a:srcRect t="5436"/>
          <a:stretch/>
        </p:blipFill>
        <p:spPr>
          <a:xfrm>
            <a:off x="3678314" y="7"/>
            <a:ext cx="5465684" cy="5143493"/>
          </a:xfrm>
          <a:prstGeom prst="rect">
            <a:avLst/>
          </a:prstGeom>
          <a:noFill/>
        </p:spPr>
      </p:pic>
      <p:sp>
        <p:nvSpPr>
          <p:cNvPr id="5" name="Content Placeholder 4">
            <a:extLst>
              <a:ext uri="{FF2B5EF4-FFF2-40B4-BE49-F238E27FC236}">
                <a16:creationId xmlns:a16="http://schemas.microsoft.com/office/drawing/2014/main" id="{4E902E46-8326-432B-A309-472C90BA40F6}"/>
              </a:ext>
            </a:extLst>
          </p:cNvPr>
          <p:cNvSpPr txBox="1">
            <a:spLocks/>
          </p:cNvSpPr>
          <p:nvPr/>
        </p:nvSpPr>
        <p:spPr>
          <a:xfrm>
            <a:off x="133929" y="0"/>
            <a:ext cx="2866642" cy="1424934"/>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spcAft>
                <a:spcPts val="1200"/>
              </a:spcAft>
              <a:buFont typeface="Arial" panose="020B0604020202020204" pitchFamily="34" charset="0"/>
              <a:buNone/>
              <a:defRPr sz="3600" b="1" kern="1200">
                <a:solidFill>
                  <a:srgbClr val="007889"/>
                </a:solidFill>
                <a:latin typeface="+mn-lt"/>
                <a:ea typeface="+mn-ea"/>
                <a:cs typeface="+mn-cs"/>
              </a:defRPr>
            </a:lvl1pPr>
            <a:lvl2pPr marL="290513" indent="-290513" algn="l" defTabSz="914400" rtl="0" eaLnBrk="1" latinLnBrk="0" hangingPunct="1">
              <a:lnSpc>
                <a:spcPct val="90000"/>
              </a:lnSpc>
              <a:spcBef>
                <a:spcPts val="600"/>
              </a:spcBef>
              <a:spcAft>
                <a:spcPts val="600"/>
              </a:spcAft>
              <a:buClr>
                <a:srgbClr val="9B4E9E"/>
              </a:buClr>
              <a:buFont typeface="Wingdings" panose="05000000000000000000" pitchFamily="2" charset="2"/>
              <a:buChar char="§"/>
              <a:defRPr sz="2800" kern="1200">
                <a:solidFill>
                  <a:schemeClr val="tx1"/>
                </a:solidFill>
                <a:latin typeface="+mn-lt"/>
                <a:ea typeface="+mn-ea"/>
                <a:cs typeface="+mn-cs"/>
              </a:defRPr>
            </a:lvl2pPr>
            <a:lvl3pPr marL="623888" indent="-333375" algn="l" defTabSz="914400" rtl="0" eaLnBrk="1" latinLnBrk="0" hangingPunct="1">
              <a:lnSpc>
                <a:spcPct val="90000"/>
              </a:lnSpc>
              <a:spcBef>
                <a:spcPts val="600"/>
              </a:spcBef>
              <a:spcAft>
                <a:spcPts val="600"/>
              </a:spcAft>
              <a:buClr>
                <a:srgbClr val="692145"/>
              </a:buClr>
              <a:buFont typeface="Arial" panose="020B0604020202020204" pitchFamily="34" charset="0"/>
              <a:buChar char="•"/>
              <a:defRPr sz="2400" kern="1200">
                <a:solidFill>
                  <a:schemeClr val="tx1"/>
                </a:solidFill>
                <a:latin typeface="+mn-lt"/>
                <a:ea typeface="+mn-ea"/>
                <a:cs typeface="+mn-cs"/>
              </a:defRPr>
            </a:lvl3pPr>
            <a:lvl4pPr marL="914400" indent="-231775"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pPr>
            <a:r>
              <a:rPr lang="en-US" sz="3000" dirty="0">
                <a:solidFill>
                  <a:srgbClr val="016773"/>
                </a:solidFill>
                <a:latin typeface="Calibri   "/>
                <a:ea typeface="+mj-ea"/>
                <a:cs typeface="+mj-cs"/>
              </a:rPr>
              <a:t>Syphilis</a:t>
            </a:r>
          </a:p>
        </p:txBody>
      </p:sp>
      <p:sp>
        <p:nvSpPr>
          <p:cNvPr id="9" name="Content Placeholder 8">
            <a:extLst>
              <a:ext uri="{FF2B5EF4-FFF2-40B4-BE49-F238E27FC236}">
                <a16:creationId xmlns:a16="http://schemas.microsoft.com/office/drawing/2014/main" id="{F7824506-276D-4A94-8469-E3AB95BCA473}"/>
              </a:ext>
            </a:extLst>
          </p:cNvPr>
          <p:cNvSpPr>
            <a:spLocks noGrp="1"/>
          </p:cNvSpPr>
          <p:nvPr>
            <p:ph sz="quarter" idx="10"/>
          </p:nvPr>
        </p:nvSpPr>
        <p:spPr>
          <a:xfrm>
            <a:off x="215154" y="1075765"/>
            <a:ext cx="3381935" cy="3697941"/>
          </a:xfrm>
        </p:spPr>
        <p:txBody>
          <a:bodyPr spcFirstLastPara="1" vert="horz" wrap="square" lIns="68580" tIns="34290" rIns="68580" bIns="34290" rtlCol="0" anchor="t" anchorCtr="0">
            <a:normAutofit fontScale="92500" lnSpcReduction="10000"/>
          </a:bodyPr>
          <a:lstStyle/>
          <a:p>
            <a:pPr>
              <a:buFont typeface="Arial" panose="020B0604020202020204" pitchFamily="34" charset="0"/>
              <a:buChar char="•"/>
            </a:pPr>
            <a:r>
              <a:rPr lang="en-US" sz="2250" i="1" dirty="0">
                <a:solidFill>
                  <a:schemeClr val="tx1"/>
                </a:solidFill>
              </a:rPr>
              <a:t>Treponema pallidum</a:t>
            </a:r>
          </a:p>
          <a:p>
            <a:pPr>
              <a:buFont typeface="Arial" panose="020B0604020202020204" pitchFamily="34" charset="0"/>
              <a:buChar char="•"/>
            </a:pPr>
            <a:r>
              <a:rPr lang="en-US" sz="1950" b="0" dirty="0">
                <a:solidFill>
                  <a:schemeClr val="tx1"/>
                </a:solidFill>
              </a:rPr>
              <a:t>Sexual, vertical, and horizontal   transmission</a:t>
            </a:r>
          </a:p>
          <a:p>
            <a:pPr>
              <a:buFont typeface="Arial" panose="020B0604020202020204" pitchFamily="34" charset="0"/>
              <a:buChar char="•"/>
            </a:pPr>
            <a:r>
              <a:rPr lang="en-US" sz="1950" dirty="0">
                <a:solidFill>
                  <a:schemeClr val="tx1"/>
                </a:solidFill>
              </a:rPr>
              <a:t>Curable with penicillin</a:t>
            </a:r>
          </a:p>
          <a:p>
            <a:pPr>
              <a:buFont typeface="Arial" panose="020B0604020202020204" pitchFamily="34" charset="0"/>
              <a:buChar char="•"/>
            </a:pPr>
            <a:r>
              <a:rPr lang="en-US" sz="1950" b="0" dirty="0">
                <a:solidFill>
                  <a:schemeClr val="tx1"/>
                </a:solidFill>
              </a:rPr>
              <a:t>4 stages</a:t>
            </a:r>
          </a:p>
          <a:p>
            <a:pPr lvl="1">
              <a:buFont typeface="+mj-lt"/>
              <a:buAutoNum type="arabicPeriod"/>
            </a:pPr>
            <a:r>
              <a:rPr lang="en-US" sz="1650" dirty="0"/>
              <a:t>Primary</a:t>
            </a:r>
          </a:p>
          <a:p>
            <a:pPr lvl="1">
              <a:buFont typeface="+mj-lt"/>
              <a:buAutoNum type="arabicPeriod"/>
            </a:pPr>
            <a:r>
              <a:rPr lang="en-US" sz="1650" dirty="0"/>
              <a:t>Secondary</a:t>
            </a:r>
          </a:p>
          <a:p>
            <a:pPr lvl="1">
              <a:buFont typeface="+mj-lt"/>
              <a:buAutoNum type="arabicPeriod"/>
            </a:pPr>
            <a:r>
              <a:rPr lang="en-US" sz="1650" dirty="0"/>
              <a:t>Early (non-primary, non-secondary)</a:t>
            </a:r>
          </a:p>
          <a:p>
            <a:pPr lvl="1">
              <a:buFont typeface="+mj-lt"/>
              <a:buAutoNum type="arabicPeriod"/>
            </a:pPr>
            <a:r>
              <a:rPr lang="en-US" sz="1650" dirty="0"/>
              <a:t>Unknown duration or late</a:t>
            </a:r>
          </a:p>
          <a:p>
            <a:pPr>
              <a:buFont typeface="Arial" panose="020B0604020202020204" pitchFamily="34" charset="0"/>
              <a:buChar char="•"/>
            </a:pPr>
            <a:endParaRPr lang="en-US" sz="1500" dirty="0">
              <a:solidFill>
                <a:schemeClr val="tx1"/>
              </a:solidFill>
            </a:endParaRPr>
          </a:p>
        </p:txBody>
      </p:sp>
    </p:spTree>
    <p:extLst>
      <p:ext uri="{BB962C8B-B14F-4D97-AF65-F5344CB8AC3E}">
        <p14:creationId xmlns:p14="http://schemas.microsoft.com/office/powerpoint/2010/main" val="2887482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2792662-C4C0-49B2-945D-9D6C5CC5A498}"/>
              </a:ext>
            </a:extLst>
          </p:cNvPr>
          <p:cNvSpPr/>
          <p:nvPr/>
        </p:nvSpPr>
        <p:spPr>
          <a:xfrm>
            <a:off x="-1" y="1110399"/>
            <a:ext cx="9144001" cy="35867"/>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grpSp>
        <p:nvGrpSpPr>
          <p:cNvPr id="2" name="object 3">
            <a:extLst>
              <a:ext uri="{FF2B5EF4-FFF2-40B4-BE49-F238E27FC236}">
                <a16:creationId xmlns:a16="http://schemas.microsoft.com/office/drawing/2014/main" id="{D1D31EED-B95F-C9B3-D081-3FFD2AF9EA38}"/>
              </a:ext>
            </a:extLst>
          </p:cNvPr>
          <p:cNvGrpSpPr/>
          <p:nvPr/>
        </p:nvGrpSpPr>
        <p:grpSpPr>
          <a:xfrm>
            <a:off x="3573" y="1110900"/>
            <a:ext cx="9140666" cy="35719"/>
            <a:chOff x="4763" y="1481200"/>
            <a:chExt cx="12187555" cy="47625"/>
          </a:xfrm>
        </p:grpSpPr>
        <p:sp>
          <p:nvSpPr>
            <p:cNvPr id="3" name="object 4">
              <a:extLst>
                <a:ext uri="{FF2B5EF4-FFF2-40B4-BE49-F238E27FC236}">
                  <a16:creationId xmlns:a16="http://schemas.microsoft.com/office/drawing/2014/main" id="{E55FB140-A68F-197F-ABA2-A3B0840B9D6D}"/>
                </a:ext>
              </a:extLst>
            </p:cNvPr>
            <p:cNvSpPr/>
            <p:nvPr/>
          </p:nvSpPr>
          <p:spPr>
            <a:xfrm>
              <a:off x="4763" y="1481200"/>
              <a:ext cx="12187555" cy="47625"/>
            </a:xfrm>
            <a:custGeom>
              <a:avLst/>
              <a:gdLst/>
              <a:ahLst/>
              <a:cxnLst/>
              <a:rect l="l" t="t" r="r" b="b"/>
              <a:pathLst>
                <a:path w="12187555" h="47625">
                  <a:moveTo>
                    <a:pt x="0" y="47625"/>
                  </a:moveTo>
                  <a:lnTo>
                    <a:pt x="12187236" y="47625"/>
                  </a:lnTo>
                  <a:lnTo>
                    <a:pt x="12187236" y="0"/>
                  </a:lnTo>
                  <a:lnTo>
                    <a:pt x="0" y="0"/>
                  </a:lnTo>
                  <a:lnTo>
                    <a:pt x="0" y="47625"/>
                  </a:lnTo>
                  <a:close/>
                </a:path>
              </a:pathLst>
            </a:custGeom>
            <a:solidFill>
              <a:srgbClr val="008696"/>
            </a:solidFill>
          </p:spPr>
          <p:txBody>
            <a:bodyPr wrap="square" lIns="0" tIns="0" rIns="0" bIns="0" rtlCol="0"/>
            <a:lstStyle/>
            <a:p>
              <a:endParaRPr sz="1050"/>
            </a:p>
          </p:txBody>
        </p:sp>
        <p:sp>
          <p:nvSpPr>
            <p:cNvPr id="5" name="object 5">
              <a:extLst>
                <a:ext uri="{FF2B5EF4-FFF2-40B4-BE49-F238E27FC236}">
                  <a16:creationId xmlns:a16="http://schemas.microsoft.com/office/drawing/2014/main" id="{CE84CDD6-6198-12CE-891E-841126F1E755}"/>
                </a:ext>
              </a:extLst>
            </p:cNvPr>
            <p:cNvSpPr/>
            <p:nvPr/>
          </p:nvSpPr>
          <p:spPr>
            <a:xfrm>
              <a:off x="4763" y="1481200"/>
              <a:ext cx="12187555" cy="47625"/>
            </a:xfrm>
            <a:custGeom>
              <a:avLst/>
              <a:gdLst/>
              <a:ahLst/>
              <a:cxnLst/>
              <a:rect l="l" t="t" r="r" b="b"/>
              <a:pathLst>
                <a:path w="12187555" h="47625">
                  <a:moveTo>
                    <a:pt x="0" y="47625"/>
                  </a:moveTo>
                  <a:lnTo>
                    <a:pt x="12187236" y="47625"/>
                  </a:lnTo>
                </a:path>
                <a:path w="12187555" h="47625">
                  <a:moveTo>
                    <a:pt x="12187236" y="0"/>
                  </a:moveTo>
                  <a:lnTo>
                    <a:pt x="0" y="0"/>
                  </a:lnTo>
                  <a:lnTo>
                    <a:pt x="0" y="47625"/>
                  </a:lnTo>
                </a:path>
              </a:pathLst>
            </a:custGeom>
            <a:ln w="9534">
              <a:solidFill>
                <a:srgbClr val="008696"/>
              </a:solidFill>
            </a:ln>
          </p:spPr>
          <p:txBody>
            <a:bodyPr wrap="square" lIns="0" tIns="0" rIns="0" bIns="0" rtlCol="0"/>
            <a:lstStyle/>
            <a:p>
              <a:endParaRPr sz="1050"/>
            </a:p>
          </p:txBody>
        </p:sp>
      </p:grpSp>
      <p:sp>
        <p:nvSpPr>
          <p:cNvPr id="18" name="TextBox 17">
            <a:extLst>
              <a:ext uri="{FF2B5EF4-FFF2-40B4-BE49-F238E27FC236}">
                <a16:creationId xmlns:a16="http://schemas.microsoft.com/office/drawing/2014/main" id="{E78BB92D-081F-D3B0-08EE-908DC8E2995A}"/>
              </a:ext>
            </a:extLst>
          </p:cNvPr>
          <p:cNvSpPr txBox="1"/>
          <p:nvPr/>
        </p:nvSpPr>
        <p:spPr>
          <a:xfrm>
            <a:off x="122738" y="4820335"/>
            <a:ext cx="8045867" cy="346249"/>
          </a:xfrm>
          <a:prstGeom prst="rect">
            <a:avLst/>
          </a:prstGeom>
          <a:noFill/>
        </p:spPr>
        <p:txBody>
          <a:bodyPr wrap="square" rtlCol="0">
            <a:spAutoFit/>
          </a:bodyPr>
          <a:lstStyle/>
          <a:p>
            <a:pPr defTabSz="685800">
              <a:buClrTx/>
              <a:defRPr/>
            </a:pPr>
            <a:r>
              <a:rPr lang="en-US" sz="825" kern="1200" dirty="0">
                <a:solidFill>
                  <a:prstClr val="black"/>
                </a:solidFill>
                <a:latin typeface="Calibri" panose="020F0502020204030204"/>
                <a:ea typeface="+mn-ea"/>
                <a:cs typeface="+mn-cs"/>
              </a:rPr>
              <a:t>The Diagnosis, Management and Prevention of Syphilis An Update and Review.  New York City Department of Health and Mental Hygiene Bureau of</a:t>
            </a:r>
          </a:p>
          <a:p>
            <a:pPr defTabSz="685800">
              <a:buClrTx/>
              <a:defRPr/>
            </a:pPr>
            <a:r>
              <a:rPr lang="en-US" sz="825" kern="1200" dirty="0">
                <a:solidFill>
                  <a:prstClr val="black"/>
                </a:solidFill>
                <a:latin typeface="Calibri" panose="020F0502020204030204"/>
                <a:ea typeface="+mn-ea"/>
                <a:cs typeface="+mn-cs"/>
              </a:rPr>
              <a:t>Sexually Transmitted Infections and the New York City STD Prevention Training Center .  May 2019. </a:t>
            </a:r>
            <a:r>
              <a:rPr lang="en-US" sz="825" kern="1200" dirty="0">
                <a:solidFill>
                  <a:prstClr val="black"/>
                </a:solidFill>
                <a:latin typeface="Calibri" panose="020F0502020204030204"/>
                <a:ea typeface="+mn-ea"/>
                <a:cs typeface="+mn-cs"/>
                <a:hlinkClick r:id="rId3"/>
              </a:rPr>
              <a:t>https://www.nycptc.org/x/Syphilis_Monograph_2019_NYC_PTC_NYC_DOHMH.pdf</a:t>
            </a:r>
            <a:r>
              <a:rPr lang="en-US" sz="825" kern="1200" dirty="0">
                <a:solidFill>
                  <a:prstClr val="black"/>
                </a:solidFill>
                <a:latin typeface="Calibri" panose="020F0502020204030204"/>
                <a:ea typeface="+mn-ea"/>
                <a:cs typeface="+mn-cs"/>
              </a:rPr>
              <a:t> </a:t>
            </a:r>
          </a:p>
        </p:txBody>
      </p:sp>
      <p:pic>
        <p:nvPicPr>
          <p:cNvPr id="8" name="Picture 7">
            <a:extLst>
              <a:ext uri="{FF2B5EF4-FFF2-40B4-BE49-F238E27FC236}">
                <a16:creationId xmlns:a16="http://schemas.microsoft.com/office/drawing/2014/main" id="{A9FDCD6F-117A-586A-5CD5-0C51052B38BB}"/>
              </a:ext>
            </a:extLst>
          </p:cNvPr>
          <p:cNvPicPr>
            <a:picLocks noChangeAspect="1"/>
          </p:cNvPicPr>
          <p:nvPr/>
        </p:nvPicPr>
        <p:blipFill>
          <a:blip r:embed="rId4"/>
          <a:stretch>
            <a:fillRect/>
          </a:stretch>
        </p:blipFill>
        <p:spPr>
          <a:xfrm>
            <a:off x="259081" y="679892"/>
            <a:ext cx="8472488" cy="4016559"/>
          </a:xfrm>
          <a:prstGeom prst="rect">
            <a:avLst/>
          </a:prstGeom>
        </p:spPr>
      </p:pic>
      <p:sp>
        <p:nvSpPr>
          <p:cNvPr id="11" name="Arrow: Left-Right 10">
            <a:extLst>
              <a:ext uri="{FF2B5EF4-FFF2-40B4-BE49-F238E27FC236}">
                <a16:creationId xmlns:a16="http://schemas.microsoft.com/office/drawing/2014/main" id="{9DEA49D2-007C-0DC8-891B-3F44EA4AB557}"/>
              </a:ext>
            </a:extLst>
          </p:cNvPr>
          <p:cNvSpPr/>
          <p:nvPr/>
        </p:nvSpPr>
        <p:spPr>
          <a:xfrm>
            <a:off x="2363152" y="4363699"/>
            <a:ext cx="4637723" cy="39469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Transmission to fetus during pregnancy</a:t>
            </a:r>
          </a:p>
        </p:txBody>
      </p:sp>
      <p:sp>
        <p:nvSpPr>
          <p:cNvPr id="7" name="TextBox 6">
            <a:extLst>
              <a:ext uri="{FF2B5EF4-FFF2-40B4-BE49-F238E27FC236}">
                <a16:creationId xmlns:a16="http://schemas.microsoft.com/office/drawing/2014/main" id="{3CE74E71-044F-028A-C2F4-3E01561EEDAB}"/>
              </a:ext>
            </a:extLst>
          </p:cNvPr>
          <p:cNvSpPr txBox="1"/>
          <p:nvPr/>
        </p:nvSpPr>
        <p:spPr>
          <a:xfrm>
            <a:off x="73754" y="195144"/>
            <a:ext cx="8269133" cy="507831"/>
          </a:xfrm>
          <a:prstGeom prst="rect">
            <a:avLst/>
          </a:prstGeom>
          <a:noFill/>
        </p:spPr>
        <p:txBody>
          <a:bodyPr wrap="square" rtlCol="0">
            <a:spAutoFit/>
          </a:bodyPr>
          <a:lstStyle/>
          <a:p>
            <a:r>
              <a:rPr lang="en-US" sz="2700" b="1" dirty="0">
                <a:solidFill>
                  <a:srgbClr val="016773"/>
                </a:solidFill>
              </a:rPr>
              <a:t>Natural History of Untreated Syphilis Infection </a:t>
            </a:r>
          </a:p>
        </p:txBody>
      </p:sp>
    </p:spTree>
    <p:extLst>
      <p:ext uri="{BB962C8B-B14F-4D97-AF65-F5344CB8AC3E}">
        <p14:creationId xmlns:p14="http://schemas.microsoft.com/office/powerpoint/2010/main" val="2348534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0AF69D-1EE7-4D70-A9BF-AC7877518128}"/>
              </a:ext>
            </a:extLst>
          </p:cNvPr>
          <p:cNvSpPr>
            <a:spLocks noGrp="1"/>
          </p:cNvSpPr>
          <p:nvPr>
            <p:ph sz="quarter" idx="10"/>
          </p:nvPr>
        </p:nvSpPr>
        <p:spPr>
          <a:xfrm>
            <a:off x="316005" y="873077"/>
            <a:ext cx="8254603" cy="3397347"/>
          </a:xfrm>
        </p:spPr>
        <p:txBody>
          <a:bodyPr/>
          <a:lstStyle/>
          <a:p>
            <a:r>
              <a:rPr lang="en-US" sz="1800" dirty="0">
                <a:solidFill>
                  <a:schemeClr val="tx1"/>
                </a:solidFill>
              </a:rPr>
              <a:t>Clinical Description </a:t>
            </a:r>
          </a:p>
          <a:p>
            <a:r>
              <a:rPr lang="en-US" sz="1500" b="0" dirty="0">
                <a:solidFill>
                  <a:schemeClr val="tx1"/>
                </a:solidFill>
                <a:latin typeface="Calibri   "/>
              </a:rPr>
              <a:t>Characterized by one or more ulcerative lesions (e.g. chancre), which might differ in clinical appearance.</a:t>
            </a:r>
          </a:p>
          <a:p>
            <a:pPr>
              <a:lnSpc>
                <a:spcPct val="100000"/>
              </a:lnSpc>
              <a:spcAft>
                <a:spcPts val="0"/>
              </a:spcAft>
            </a:pPr>
            <a:r>
              <a:rPr lang="en-US" sz="1500" b="0" u="sng" dirty="0">
                <a:solidFill>
                  <a:schemeClr val="dk1"/>
                </a:solidFill>
                <a:latin typeface="Calibri   "/>
                <a:ea typeface="Arial"/>
                <a:cs typeface="Arial"/>
                <a:sym typeface="Arial"/>
              </a:rPr>
              <a:t>Classic Presentation</a:t>
            </a:r>
            <a:endParaRPr lang="en-US" sz="1500" b="0" dirty="0">
              <a:solidFill>
                <a:schemeClr val="dk1"/>
              </a:solidFill>
              <a:latin typeface="Calibri   "/>
              <a:ea typeface="Arial"/>
              <a:cs typeface="Arial"/>
              <a:sym typeface="Arial"/>
            </a:endParaRPr>
          </a:p>
          <a:p>
            <a:pPr>
              <a:lnSpc>
                <a:spcPct val="100000"/>
              </a:lnSpc>
              <a:spcAft>
                <a:spcPts val="0"/>
              </a:spcAft>
            </a:pPr>
            <a:r>
              <a:rPr lang="en-US" sz="1500" b="0" dirty="0">
                <a:solidFill>
                  <a:schemeClr val="dk1"/>
                </a:solidFill>
                <a:latin typeface="Calibri   "/>
                <a:ea typeface="Arial"/>
                <a:cs typeface="Arial"/>
                <a:sym typeface="Arial"/>
              </a:rPr>
              <a:t>Single painless ulcer or chancre at the site of infection</a:t>
            </a:r>
          </a:p>
          <a:p>
            <a:pPr marL="0" indent="0">
              <a:lnSpc>
                <a:spcPct val="100000"/>
              </a:lnSpc>
              <a:spcAft>
                <a:spcPts val="0"/>
              </a:spcAft>
              <a:buClr>
                <a:srgbClr val="000000"/>
              </a:buClr>
              <a:buSzPts val="2400"/>
            </a:pPr>
            <a:r>
              <a:rPr lang="en-US" sz="1500" b="0" u="sng" dirty="0">
                <a:solidFill>
                  <a:schemeClr val="dk1"/>
                </a:solidFill>
                <a:latin typeface="Calibri   "/>
                <a:ea typeface="Arial"/>
                <a:cs typeface="Arial"/>
                <a:sym typeface="Arial"/>
              </a:rPr>
              <a:t>Atypical Presentation</a:t>
            </a:r>
          </a:p>
          <a:p>
            <a:pPr marL="0" indent="0">
              <a:lnSpc>
                <a:spcPct val="100000"/>
              </a:lnSpc>
              <a:spcAft>
                <a:spcPts val="0"/>
              </a:spcAft>
              <a:buClr>
                <a:srgbClr val="000000"/>
              </a:buClr>
              <a:buSzPts val="2400"/>
            </a:pPr>
            <a:r>
              <a:rPr lang="en-US" sz="1500" b="0" dirty="0">
                <a:solidFill>
                  <a:schemeClr val="dk1"/>
                </a:solidFill>
                <a:latin typeface="Calibri   "/>
                <a:ea typeface="Arial"/>
                <a:cs typeface="Arial"/>
                <a:sym typeface="Arial"/>
              </a:rPr>
              <a:t>Multiple, atypical, or painful lesions at the site of infection</a:t>
            </a:r>
          </a:p>
          <a:p>
            <a:pPr marL="0" indent="0">
              <a:lnSpc>
                <a:spcPct val="100000"/>
              </a:lnSpc>
              <a:spcAft>
                <a:spcPts val="0"/>
              </a:spcAft>
              <a:buClr>
                <a:srgbClr val="000000"/>
              </a:buClr>
              <a:buSzPts val="2400"/>
            </a:pPr>
            <a:endParaRPr lang="en-US" sz="1500" b="0" dirty="0">
              <a:solidFill>
                <a:schemeClr val="dk1"/>
              </a:solidFill>
              <a:latin typeface="Calibri   "/>
              <a:ea typeface="Arial"/>
              <a:cs typeface="Arial"/>
              <a:sym typeface="Arial"/>
            </a:endParaRPr>
          </a:p>
          <a:p>
            <a:pPr marL="0" indent="0">
              <a:lnSpc>
                <a:spcPct val="100000"/>
              </a:lnSpc>
              <a:spcAft>
                <a:spcPts val="0"/>
              </a:spcAft>
              <a:buClr>
                <a:srgbClr val="000000"/>
              </a:buClr>
              <a:buSzPts val="2400"/>
            </a:pPr>
            <a:endParaRPr lang="en-US" sz="1500" b="0" dirty="0">
              <a:solidFill>
                <a:schemeClr val="dk1"/>
              </a:solidFill>
              <a:latin typeface="Calibri   "/>
              <a:ea typeface="Arial"/>
              <a:cs typeface="Arial"/>
              <a:sym typeface="Arial"/>
            </a:endParaRPr>
          </a:p>
          <a:p>
            <a:endParaRPr lang="en-US" sz="1800" b="0" dirty="0">
              <a:solidFill>
                <a:schemeClr val="tx1"/>
              </a:solidFill>
            </a:endParaRPr>
          </a:p>
          <a:p>
            <a:endParaRPr lang="en-US" dirty="0"/>
          </a:p>
        </p:txBody>
      </p:sp>
      <p:sp>
        <p:nvSpPr>
          <p:cNvPr id="3" name="TextBox 2">
            <a:extLst>
              <a:ext uri="{FF2B5EF4-FFF2-40B4-BE49-F238E27FC236}">
                <a16:creationId xmlns:a16="http://schemas.microsoft.com/office/drawing/2014/main" id="{D4FDF482-030C-469E-A7B3-3E6DBD202165}"/>
              </a:ext>
            </a:extLst>
          </p:cNvPr>
          <p:cNvSpPr txBox="1"/>
          <p:nvPr/>
        </p:nvSpPr>
        <p:spPr>
          <a:xfrm>
            <a:off x="73755" y="195144"/>
            <a:ext cx="7516906" cy="507831"/>
          </a:xfrm>
          <a:prstGeom prst="rect">
            <a:avLst/>
          </a:prstGeom>
          <a:noFill/>
        </p:spPr>
        <p:txBody>
          <a:bodyPr wrap="square" rtlCol="0">
            <a:spAutoFit/>
          </a:bodyPr>
          <a:lstStyle/>
          <a:p>
            <a:r>
              <a:rPr lang="en-US" sz="2700" b="1" dirty="0">
                <a:solidFill>
                  <a:srgbClr val="016773"/>
                </a:solidFill>
              </a:rPr>
              <a:t>Case Definitions:  Primary Syphilis </a:t>
            </a:r>
          </a:p>
        </p:txBody>
      </p:sp>
      <p:pic>
        <p:nvPicPr>
          <p:cNvPr id="4" name="Picture 3">
            <a:extLst>
              <a:ext uri="{FF2B5EF4-FFF2-40B4-BE49-F238E27FC236}">
                <a16:creationId xmlns:a16="http://schemas.microsoft.com/office/drawing/2014/main" id="{128C98C9-9D63-44C5-ADAB-C55D21CCF4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845" b="16328"/>
          <a:stretch>
            <a:fillRect/>
          </a:stretch>
        </p:blipFill>
        <p:spPr bwMode="auto">
          <a:xfrm>
            <a:off x="3523698" y="2957768"/>
            <a:ext cx="2257882" cy="1434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a:extLst>
              <a:ext uri="{FF2B5EF4-FFF2-40B4-BE49-F238E27FC236}">
                <a16:creationId xmlns:a16="http://schemas.microsoft.com/office/drawing/2014/main" id="{27D68FC9-915F-47B7-BAFE-94BAA10910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6910" t="38904" r="13194" b="16310"/>
          <a:stretch>
            <a:fillRect/>
          </a:stretch>
        </p:blipFill>
        <p:spPr bwMode="auto">
          <a:xfrm>
            <a:off x="713509" y="2957768"/>
            <a:ext cx="1902560" cy="1423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04637086-8E39-4567-89BA-620D50B4E5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4736" t="27028" r="26497" b="27863"/>
          <a:stretch>
            <a:fillRect/>
          </a:stretch>
        </p:blipFill>
        <p:spPr bwMode="auto">
          <a:xfrm>
            <a:off x="6425861" y="2957768"/>
            <a:ext cx="1939637" cy="1434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710DA06-30E6-4DD2-8441-7A85160EA03E}"/>
              </a:ext>
            </a:extLst>
          </p:cNvPr>
          <p:cNvSpPr txBox="1"/>
          <p:nvPr/>
        </p:nvSpPr>
        <p:spPr>
          <a:xfrm>
            <a:off x="713509" y="4381046"/>
            <a:ext cx="1847141" cy="253916"/>
          </a:xfrm>
          <a:prstGeom prst="rect">
            <a:avLst/>
          </a:prstGeom>
          <a:noFill/>
        </p:spPr>
        <p:txBody>
          <a:bodyPr wrap="square" rtlCol="0">
            <a:spAutoFit/>
          </a:bodyPr>
          <a:lstStyle/>
          <a:p>
            <a:r>
              <a:rPr lang="en-US" sz="1050" dirty="0"/>
              <a:t>Vaginal </a:t>
            </a:r>
          </a:p>
        </p:txBody>
      </p:sp>
      <p:sp>
        <p:nvSpPr>
          <p:cNvPr id="8" name="TextBox 7">
            <a:extLst>
              <a:ext uri="{FF2B5EF4-FFF2-40B4-BE49-F238E27FC236}">
                <a16:creationId xmlns:a16="http://schemas.microsoft.com/office/drawing/2014/main" id="{7565834B-F4DB-4443-ADCA-A3BCC36A21CA}"/>
              </a:ext>
            </a:extLst>
          </p:cNvPr>
          <p:cNvSpPr txBox="1"/>
          <p:nvPr/>
        </p:nvSpPr>
        <p:spPr>
          <a:xfrm>
            <a:off x="3523698" y="4389186"/>
            <a:ext cx="1847141" cy="253916"/>
          </a:xfrm>
          <a:prstGeom prst="rect">
            <a:avLst/>
          </a:prstGeom>
          <a:noFill/>
        </p:spPr>
        <p:txBody>
          <a:bodyPr wrap="square" rtlCol="0">
            <a:spAutoFit/>
          </a:bodyPr>
          <a:lstStyle/>
          <a:p>
            <a:r>
              <a:rPr lang="en-US" sz="1050" dirty="0"/>
              <a:t>Tongue</a:t>
            </a:r>
          </a:p>
        </p:txBody>
      </p:sp>
      <p:sp>
        <p:nvSpPr>
          <p:cNvPr id="9" name="TextBox 8">
            <a:extLst>
              <a:ext uri="{FF2B5EF4-FFF2-40B4-BE49-F238E27FC236}">
                <a16:creationId xmlns:a16="http://schemas.microsoft.com/office/drawing/2014/main" id="{741B1DC6-9638-411A-884B-6E743C3C6F2B}"/>
              </a:ext>
            </a:extLst>
          </p:cNvPr>
          <p:cNvSpPr txBox="1"/>
          <p:nvPr/>
        </p:nvSpPr>
        <p:spPr>
          <a:xfrm>
            <a:off x="6425861" y="4430510"/>
            <a:ext cx="1847141" cy="253916"/>
          </a:xfrm>
          <a:prstGeom prst="rect">
            <a:avLst/>
          </a:prstGeom>
          <a:noFill/>
        </p:spPr>
        <p:txBody>
          <a:bodyPr wrap="square" rtlCol="0">
            <a:spAutoFit/>
          </a:bodyPr>
          <a:lstStyle/>
          <a:p>
            <a:r>
              <a:rPr lang="en-US" sz="1050" dirty="0"/>
              <a:t>Penile </a:t>
            </a:r>
          </a:p>
        </p:txBody>
      </p:sp>
      <p:sp>
        <p:nvSpPr>
          <p:cNvPr id="11" name="TextBox 10">
            <a:extLst>
              <a:ext uri="{FF2B5EF4-FFF2-40B4-BE49-F238E27FC236}">
                <a16:creationId xmlns:a16="http://schemas.microsoft.com/office/drawing/2014/main" id="{E5D28ACF-1EF4-4EA8-A85F-0831DF2D1A6A}"/>
              </a:ext>
            </a:extLst>
          </p:cNvPr>
          <p:cNvSpPr txBox="1"/>
          <p:nvPr/>
        </p:nvSpPr>
        <p:spPr>
          <a:xfrm>
            <a:off x="175664" y="4784947"/>
            <a:ext cx="8792672" cy="415498"/>
          </a:xfrm>
          <a:prstGeom prst="rect">
            <a:avLst/>
          </a:prstGeom>
          <a:noFill/>
        </p:spPr>
        <p:txBody>
          <a:bodyPr wrap="square" rtlCol="0">
            <a:spAutoFit/>
          </a:bodyPr>
          <a:lstStyle/>
          <a:p>
            <a:r>
              <a:rPr lang="en-US" sz="1050" dirty="0">
                <a:hlinkClick r:id="rId6"/>
              </a:rPr>
              <a:t>  https://www.cdc.gov/std/syphilis/images.htm</a:t>
            </a:r>
            <a:r>
              <a:rPr lang="en-US" sz="1050" dirty="0"/>
              <a:t> and  </a:t>
            </a:r>
            <a:r>
              <a:rPr lang="en-US" sz="1050" dirty="0">
                <a:hlinkClick r:id="rId7"/>
              </a:rPr>
              <a:t>https://www.cdc.gov/std/statistics/2019/case-definitions.htm</a:t>
            </a:r>
            <a:r>
              <a:rPr lang="en-US" sz="1050" dirty="0"/>
              <a:t> </a:t>
            </a:r>
          </a:p>
          <a:p>
            <a:r>
              <a:rPr lang="en-US" sz="1050" dirty="0"/>
              <a:t> </a:t>
            </a:r>
          </a:p>
        </p:txBody>
      </p:sp>
    </p:spTree>
    <p:extLst>
      <p:ext uri="{BB962C8B-B14F-4D97-AF65-F5344CB8AC3E}">
        <p14:creationId xmlns:p14="http://schemas.microsoft.com/office/powerpoint/2010/main" val="1827894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0AF69D-1EE7-4D70-A9BF-AC7877518128}"/>
              </a:ext>
            </a:extLst>
          </p:cNvPr>
          <p:cNvSpPr>
            <a:spLocks noGrp="1"/>
          </p:cNvSpPr>
          <p:nvPr>
            <p:ph sz="quarter" idx="10"/>
          </p:nvPr>
        </p:nvSpPr>
        <p:spPr>
          <a:xfrm>
            <a:off x="205013" y="715339"/>
            <a:ext cx="8254603" cy="3397347"/>
          </a:xfrm>
        </p:spPr>
        <p:txBody>
          <a:bodyPr/>
          <a:lstStyle/>
          <a:p>
            <a:r>
              <a:rPr lang="en-US" sz="1800" dirty="0">
                <a:solidFill>
                  <a:schemeClr val="tx1"/>
                </a:solidFill>
              </a:rPr>
              <a:t>Clinical Description </a:t>
            </a:r>
          </a:p>
          <a:p>
            <a:pPr marL="0" indent="0">
              <a:lnSpc>
                <a:spcPct val="100000"/>
              </a:lnSpc>
              <a:spcAft>
                <a:spcPts val="0"/>
              </a:spcAft>
              <a:buClr>
                <a:schemeClr val="lt1"/>
              </a:buClr>
              <a:buSzPts val="2600"/>
            </a:pPr>
            <a:r>
              <a:rPr lang="en-US" sz="1500" b="0" dirty="0">
                <a:solidFill>
                  <a:schemeClr val="tx1"/>
                </a:solidFill>
              </a:rPr>
              <a:t>Characterized by localized or diffuse mucocutaneous lesions (e.g., rash – such as non-pruritic macular, maculopapular, </a:t>
            </a:r>
            <a:r>
              <a:rPr lang="en-US" sz="1500" b="0" dirty="0" err="1">
                <a:solidFill>
                  <a:schemeClr val="tx1"/>
                </a:solidFill>
              </a:rPr>
              <a:t>papular</a:t>
            </a:r>
            <a:r>
              <a:rPr lang="en-US" sz="1500" b="0" dirty="0">
                <a:solidFill>
                  <a:schemeClr val="tx1"/>
                </a:solidFill>
              </a:rPr>
              <a:t>, or pustular lesions), often with generalized lymphadenopathy. Other signs can include mucous patches, condyloma </a:t>
            </a:r>
            <a:r>
              <a:rPr lang="en-US" sz="1500" b="0" dirty="0" err="1">
                <a:solidFill>
                  <a:schemeClr val="tx1"/>
                </a:solidFill>
              </a:rPr>
              <a:t>lata</a:t>
            </a:r>
            <a:r>
              <a:rPr lang="en-US" sz="1500" b="0" dirty="0">
                <a:solidFill>
                  <a:schemeClr val="tx1"/>
                </a:solidFill>
              </a:rPr>
              <a:t>, and alopecia. The primary ulcerative lesion may still be present. </a:t>
            </a:r>
          </a:p>
          <a:p>
            <a:pPr marL="0" indent="0">
              <a:lnSpc>
                <a:spcPct val="100000"/>
              </a:lnSpc>
              <a:spcAft>
                <a:spcPts val="0"/>
              </a:spcAft>
              <a:buClr>
                <a:srgbClr val="000000"/>
              </a:buClr>
              <a:buSzPts val="2400"/>
            </a:pPr>
            <a:endParaRPr lang="en-US" sz="1500" b="0" dirty="0">
              <a:solidFill>
                <a:schemeClr val="dk1"/>
              </a:solidFill>
              <a:latin typeface="Calibri   "/>
              <a:ea typeface="Arial"/>
              <a:cs typeface="Arial"/>
              <a:sym typeface="Arial"/>
            </a:endParaRPr>
          </a:p>
          <a:p>
            <a:pPr marL="0" indent="0">
              <a:lnSpc>
                <a:spcPct val="100000"/>
              </a:lnSpc>
              <a:spcAft>
                <a:spcPts val="0"/>
              </a:spcAft>
              <a:buClr>
                <a:srgbClr val="000000"/>
              </a:buClr>
              <a:buSzPts val="2400"/>
            </a:pPr>
            <a:endParaRPr lang="en-US" sz="1500" b="0" dirty="0">
              <a:solidFill>
                <a:schemeClr val="dk1"/>
              </a:solidFill>
              <a:latin typeface="Calibri   "/>
              <a:ea typeface="Arial"/>
              <a:cs typeface="Arial"/>
              <a:sym typeface="Arial"/>
            </a:endParaRPr>
          </a:p>
          <a:p>
            <a:endParaRPr lang="en-US" sz="1800" b="0" dirty="0">
              <a:solidFill>
                <a:schemeClr val="tx1"/>
              </a:solidFill>
            </a:endParaRPr>
          </a:p>
          <a:p>
            <a:endParaRPr lang="en-US" dirty="0"/>
          </a:p>
        </p:txBody>
      </p:sp>
      <p:sp>
        <p:nvSpPr>
          <p:cNvPr id="3" name="TextBox 2">
            <a:extLst>
              <a:ext uri="{FF2B5EF4-FFF2-40B4-BE49-F238E27FC236}">
                <a16:creationId xmlns:a16="http://schemas.microsoft.com/office/drawing/2014/main" id="{D4FDF482-030C-469E-A7B3-3E6DBD202165}"/>
              </a:ext>
            </a:extLst>
          </p:cNvPr>
          <p:cNvSpPr txBox="1"/>
          <p:nvPr/>
        </p:nvSpPr>
        <p:spPr>
          <a:xfrm>
            <a:off x="73755" y="195144"/>
            <a:ext cx="7516906" cy="507831"/>
          </a:xfrm>
          <a:prstGeom prst="rect">
            <a:avLst/>
          </a:prstGeom>
          <a:noFill/>
        </p:spPr>
        <p:txBody>
          <a:bodyPr wrap="square" rtlCol="0">
            <a:spAutoFit/>
          </a:bodyPr>
          <a:lstStyle/>
          <a:p>
            <a:r>
              <a:rPr lang="en-US" sz="2700" b="1" dirty="0">
                <a:solidFill>
                  <a:srgbClr val="016773"/>
                </a:solidFill>
              </a:rPr>
              <a:t>Case Definitions:  Secondary Syphilis </a:t>
            </a:r>
          </a:p>
        </p:txBody>
      </p:sp>
      <p:pic>
        <p:nvPicPr>
          <p:cNvPr id="11" name="Picture 10" descr="A close up of a person's mouth&#10;&#10;Description automatically generated with low confidence">
            <a:extLst>
              <a:ext uri="{FF2B5EF4-FFF2-40B4-BE49-F238E27FC236}">
                <a16:creationId xmlns:a16="http://schemas.microsoft.com/office/drawing/2014/main" id="{A63057A9-A1FF-42E5-A771-E986AB748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013" y="2339022"/>
            <a:ext cx="1324027" cy="1938766"/>
          </a:xfrm>
          <a:prstGeom prst="rect">
            <a:avLst/>
          </a:prstGeom>
        </p:spPr>
      </p:pic>
      <p:pic>
        <p:nvPicPr>
          <p:cNvPr id="13" name="Picture 12" descr="A picture containing vegetable&#10;&#10;Description automatically generated">
            <a:extLst>
              <a:ext uri="{FF2B5EF4-FFF2-40B4-BE49-F238E27FC236}">
                <a16:creationId xmlns:a16="http://schemas.microsoft.com/office/drawing/2014/main" id="{1D43EE73-01BD-4B36-B112-09598143C9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5315" y="2239010"/>
            <a:ext cx="1778318" cy="1242610"/>
          </a:xfrm>
          <a:prstGeom prst="rect">
            <a:avLst/>
          </a:prstGeom>
        </p:spPr>
      </p:pic>
      <p:pic>
        <p:nvPicPr>
          <p:cNvPr id="15" name="Picture 14">
            <a:extLst>
              <a:ext uri="{FF2B5EF4-FFF2-40B4-BE49-F238E27FC236}">
                <a16:creationId xmlns:a16="http://schemas.microsoft.com/office/drawing/2014/main" id="{66958E97-4B7C-4EFB-A415-4E1903F82C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5314" y="3690385"/>
            <a:ext cx="1778318" cy="1253759"/>
          </a:xfrm>
          <a:prstGeom prst="rect">
            <a:avLst/>
          </a:prstGeom>
        </p:spPr>
      </p:pic>
      <p:pic>
        <p:nvPicPr>
          <p:cNvPr id="2052" name="Picture 4" descr="Image result for image condyloma lata syphilis">
            <a:extLst>
              <a:ext uri="{FF2B5EF4-FFF2-40B4-BE49-F238E27FC236}">
                <a16:creationId xmlns:a16="http://schemas.microsoft.com/office/drawing/2014/main" id="{1F73E463-50F4-43E0-A6A9-FDBDB9E245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5754" y="2239009"/>
            <a:ext cx="1324027" cy="171593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CA50DD8-F5EF-4CCD-A463-CFADEB84276B}"/>
              </a:ext>
            </a:extLst>
          </p:cNvPr>
          <p:cNvSpPr txBox="1"/>
          <p:nvPr/>
        </p:nvSpPr>
        <p:spPr>
          <a:xfrm>
            <a:off x="187964" y="4342843"/>
            <a:ext cx="1358123" cy="253916"/>
          </a:xfrm>
          <a:prstGeom prst="rect">
            <a:avLst/>
          </a:prstGeom>
          <a:noFill/>
        </p:spPr>
        <p:txBody>
          <a:bodyPr wrap="square" rtlCol="0">
            <a:spAutoFit/>
          </a:bodyPr>
          <a:lstStyle/>
          <a:p>
            <a:r>
              <a:rPr lang="en-US" sz="1050" dirty="0"/>
              <a:t>Mucous patches</a:t>
            </a:r>
          </a:p>
        </p:txBody>
      </p:sp>
      <p:sp>
        <p:nvSpPr>
          <p:cNvPr id="23" name="TextBox 22">
            <a:extLst>
              <a:ext uri="{FF2B5EF4-FFF2-40B4-BE49-F238E27FC236}">
                <a16:creationId xmlns:a16="http://schemas.microsoft.com/office/drawing/2014/main" id="{3F6D2E45-527A-41C8-8C6F-DC226826BEA8}"/>
              </a:ext>
            </a:extLst>
          </p:cNvPr>
          <p:cNvSpPr txBox="1"/>
          <p:nvPr/>
        </p:nvSpPr>
        <p:spPr>
          <a:xfrm>
            <a:off x="5955754" y="3974186"/>
            <a:ext cx="1358123" cy="253916"/>
          </a:xfrm>
          <a:prstGeom prst="rect">
            <a:avLst/>
          </a:prstGeom>
          <a:noFill/>
        </p:spPr>
        <p:txBody>
          <a:bodyPr wrap="square" rtlCol="0">
            <a:spAutoFit/>
          </a:bodyPr>
          <a:lstStyle/>
          <a:p>
            <a:r>
              <a:rPr lang="en-US" sz="1050" dirty="0"/>
              <a:t>Condyloma </a:t>
            </a:r>
            <a:r>
              <a:rPr lang="en-US" sz="1050" dirty="0" err="1"/>
              <a:t>lata</a:t>
            </a:r>
            <a:endParaRPr lang="en-US" sz="1050" dirty="0"/>
          </a:p>
        </p:txBody>
      </p:sp>
      <p:sp>
        <p:nvSpPr>
          <p:cNvPr id="24" name="TextBox 23">
            <a:extLst>
              <a:ext uri="{FF2B5EF4-FFF2-40B4-BE49-F238E27FC236}">
                <a16:creationId xmlns:a16="http://schemas.microsoft.com/office/drawing/2014/main" id="{765AC91A-A629-4AF7-9AF9-29D3E4845603}"/>
              </a:ext>
            </a:extLst>
          </p:cNvPr>
          <p:cNvSpPr txBox="1"/>
          <p:nvPr/>
        </p:nvSpPr>
        <p:spPr>
          <a:xfrm>
            <a:off x="1705211" y="3437075"/>
            <a:ext cx="1828421" cy="253916"/>
          </a:xfrm>
          <a:prstGeom prst="rect">
            <a:avLst/>
          </a:prstGeom>
          <a:noFill/>
        </p:spPr>
        <p:txBody>
          <a:bodyPr wrap="square" rtlCol="0">
            <a:spAutoFit/>
          </a:bodyPr>
          <a:lstStyle/>
          <a:p>
            <a:r>
              <a:rPr lang="en-US" sz="1050" dirty="0"/>
              <a:t>Palmar/plantar rash</a:t>
            </a:r>
          </a:p>
        </p:txBody>
      </p:sp>
      <p:pic>
        <p:nvPicPr>
          <p:cNvPr id="26" name="Picture 25" descr="A close up of a person's chest&#10;&#10;Description automatically generated with medium confidence">
            <a:extLst>
              <a:ext uri="{FF2B5EF4-FFF2-40B4-BE49-F238E27FC236}">
                <a16:creationId xmlns:a16="http://schemas.microsoft.com/office/drawing/2014/main" id="{E6AD927B-5EFB-4AE9-A8B5-8DC81C5BDF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5033" y="2182629"/>
            <a:ext cx="1435894" cy="1114425"/>
          </a:xfrm>
          <a:prstGeom prst="rect">
            <a:avLst/>
          </a:prstGeom>
        </p:spPr>
      </p:pic>
      <p:pic>
        <p:nvPicPr>
          <p:cNvPr id="28" name="Picture 27" descr="A close up of a person's skin&#10;&#10;Description automatically generated with medium confidence">
            <a:extLst>
              <a:ext uri="{FF2B5EF4-FFF2-40B4-BE49-F238E27FC236}">
                <a16:creationId xmlns:a16="http://schemas.microsoft.com/office/drawing/2014/main" id="{0D3E20E6-DF87-4317-A305-4DD6866309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09804" y="3572529"/>
            <a:ext cx="2035969" cy="1357313"/>
          </a:xfrm>
          <a:prstGeom prst="rect">
            <a:avLst/>
          </a:prstGeom>
        </p:spPr>
      </p:pic>
      <p:sp>
        <p:nvSpPr>
          <p:cNvPr id="33" name="TextBox 32">
            <a:extLst>
              <a:ext uri="{FF2B5EF4-FFF2-40B4-BE49-F238E27FC236}">
                <a16:creationId xmlns:a16="http://schemas.microsoft.com/office/drawing/2014/main" id="{EE650088-DD67-4461-B13C-2CDE7D5A89C9}"/>
              </a:ext>
            </a:extLst>
          </p:cNvPr>
          <p:cNvSpPr txBox="1"/>
          <p:nvPr/>
        </p:nvSpPr>
        <p:spPr>
          <a:xfrm>
            <a:off x="3769795" y="3295530"/>
            <a:ext cx="1828421" cy="253916"/>
          </a:xfrm>
          <a:prstGeom prst="rect">
            <a:avLst/>
          </a:prstGeom>
          <a:noFill/>
        </p:spPr>
        <p:txBody>
          <a:bodyPr wrap="square" rtlCol="0">
            <a:spAutoFit/>
          </a:bodyPr>
          <a:lstStyle/>
          <a:p>
            <a:r>
              <a:rPr lang="en-US" sz="1050" dirty="0"/>
              <a:t>Torso/back rash</a:t>
            </a:r>
          </a:p>
        </p:txBody>
      </p:sp>
      <p:pic>
        <p:nvPicPr>
          <p:cNvPr id="2051" name="Picture 2050" descr="The back of a person's head&#10;&#10;Description automatically generated">
            <a:extLst>
              <a:ext uri="{FF2B5EF4-FFF2-40B4-BE49-F238E27FC236}">
                <a16:creationId xmlns:a16="http://schemas.microsoft.com/office/drawing/2014/main" id="{B11F693E-F378-4990-B07C-77B476E796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13812" y="2319502"/>
            <a:ext cx="1618196" cy="1618196"/>
          </a:xfrm>
          <a:prstGeom prst="rect">
            <a:avLst/>
          </a:prstGeom>
        </p:spPr>
      </p:pic>
      <p:sp>
        <p:nvSpPr>
          <p:cNvPr id="38" name="TextBox 37">
            <a:extLst>
              <a:ext uri="{FF2B5EF4-FFF2-40B4-BE49-F238E27FC236}">
                <a16:creationId xmlns:a16="http://schemas.microsoft.com/office/drawing/2014/main" id="{6ABB45EB-78FE-4441-A08D-39986CC57C2C}"/>
              </a:ext>
            </a:extLst>
          </p:cNvPr>
          <p:cNvSpPr txBox="1"/>
          <p:nvPr/>
        </p:nvSpPr>
        <p:spPr>
          <a:xfrm>
            <a:off x="7469872" y="3954948"/>
            <a:ext cx="1358123" cy="253916"/>
          </a:xfrm>
          <a:prstGeom prst="rect">
            <a:avLst/>
          </a:prstGeom>
          <a:noFill/>
        </p:spPr>
        <p:txBody>
          <a:bodyPr wrap="square" rtlCol="0">
            <a:spAutoFit/>
          </a:bodyPr>
          <a:lstStyle/>
          <a:p>
            <a:r>
              <a:rPr lang="en-US" sz="1050" dirty="0"/>
              <a:t>Alopecia</a:t>
            </a:r>
          </a:p>
        </p:txBody>
      </p:sp>
      <p:sp>
        <p:nvSpPr>
          <p:cNvPr id="2053" name="TextBox 2052">
            <a:extLst>
              <a:ext uri="{FF2B5EF4-FFF2-40B4-BE49-F238E27FC236}">
                <a16:creationId xmlns:a16="http://schemas.microsoft.com/office/drawing/2014/main" id="{F1196370-5652-45A3-B3F2-D7365824A77F}"/>
              </a:ext>
            </a:extLst>
          </p:cNvPr>
          <p:cNvSpPr txBox="1"/>
          <p:nvPr/>
        </p:nvSpPr>
        <p:spPr>
          <a:xfrm>
            <a:off x="6119078" y="4427920"/>
            <a:ext cx="2943164" cy="900246"/>
          </a:xfrm>
          <a:prstGeom prst="rect">
            <a:avLst/>
          </a:prstGeom>
          <a:noFill/>
        </p:spPr>
        <p:txBody>
          <a:bodyPr wrap="square" rtlCol="0">
            <a:spAutoFit/>
          </a:bodyPr>
          <a:lstStyle/>
          <a:p>
            <a:pPr marL="257175" indent="-257175">
              <a:buFont typeface="+mj-lt"/>
              <a:buAutoNum type="arabicPeriod"/>
            </a:pPr>
            <a:r>
              <a:rPr lang="en-US" sz="1050" dirty="0">
                <a:hlinkClick r:id="rId10"/>
              </a:rPr>
              <a:t>https://www.cdc.gov/std/syphilis/images.htm</a:t>
            </a:r>
            <a:endParaRPr lang="en-US" sz="1050" dirty="0"/>
          </a:p>
          <a:p>
            <a:pPr marL="257175" indent="-257175">
              <a:buFont typeface="+mj-lt"/>
              <a:buAutoNum type="arabicPeriod"/>
            </a:pPr>
            <a:r>
              <a:rPr lang="en-US" sz="1050" dirty="0">
                <a:hlinkClick r:id="rId11"/>
              </a:rPr>
              <a:t>https://www.cdc.gov/std/statistics/2019/case-definitions.htm</a:t>
            </a:r>
            <a:r>
              <a:rPr lang="en-US" sz="1050" dirty="0"/>
              <a:t> </a:t>
            </a:r>
          </a:p>
          <a:p>
            <a:r>
              <a:rPr lang="en-US" sz="1050" dirty="0"/>
              <a:t> </a:t>
            </a:r>
          </a:p>
        </p:txBody>
      </p:sp>
    </p:spTree>
    <p:extLst>
      <p:ext uri="{BB962C8B-B14F-4D97-AF65-F5344CB8AC3E}">
        <p14:creationId xmlns:p14="http://schemas.microsoft.com/office/powerpoint/2010/main" val="3809582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FF9A55-3FCD-45A2-8678-526B16646553}"/>
              </a:ext>
            </a:extLst>
          </p:cNvPr>
          <p:cNvSpPr>
            <a:spLocks noGrp="1"/>
          </p:cNvSpPr>
          <p:nvPr>
            <p:ph sz="quarter" idx="10"/>
          </p:nvPr>
        </p:nvSpPr>
        <p:spPr>
          <a:xfrm>
            <a:off x="313650" y="705331"/>
            <a:ext cx="8254603" cy="3397347"/>
          </a:xfrm>
        </p:spPr>
        <p:txBody>
          <a:bodyPr/>
          <a:lstStyle/>
          <a:p>
            <a:pPr marL="171450" indent="-171450">
              <a:lnSpc>
                <a:spcPct val="110000"/>
              </a:lnSpc>
              <a:spcAft>
                <a:spcPts val="0"/>
              </a:spcAft>
              <a:buClr>
                <a:schemeClr val="lt1"/>
              </a:buClr>
              <a:buSzPts val="2600"/>
            </a:pPr>
            <a:r>
              <a:rPr lang="en-US" dirty="0">
                <a:solidFill>
                  <a:schemeClr val="tx1"/>
                </a:solidFill>
              </a:rPr>
              <a:t>Clinical Description </a:t>
            </a:r>
          </a:p>
          <a:p>
            <a:pPr marL="0" indent="0">
              <a:lnSpc>
                <a:spcPct val="100000"/>
              </a:lnSpc>
              <a:spcAft>
                <a:spcPts val="0"/>
              </a:spcAft>
              <a:buClr>
                <a:schemeClr val="lt1"/>
              </a:buClr>
              <a:buSzPts val="2600"/>
            </a:pPr>
            <a:r>
              <a:rPr lang="en-US" sz="2100" b="0" dirty="0">
                <a:solidFill>
                  <a:schemeClr val="tx1"/>
                </a:solidFill>
              </a:rPr>
              <a:t>Stage of infection caused by </a:t>
            </a:r>
            <a:r>
              <a:rPr lang="en-US" sz="2100" b="0" i="1" dirty="0">
                <a:solidFill>
                  <a:schemeClr val="tx1"/>
                </a:solidFill>
              </a:rPr>
              <a:t>T. pallidum</a:t>
            </a:r>
            <a:r>
              <a:rPr lang="en-US" sz="2100" b="0" dirty="0">
                <a:solidFill>
                  <a:schemeClr val="tx1"/>
                </a:solidFill>
              </a:rPr>
              <a:t> in which initial infection has </a:t>
            </a:r>
            <a:r>
              <a:rPr lang="en-US" sz="2100" dirty="0">
                <a:solidFill>
                  <a:schemeClr val="tx1"/>
                </a:solidFill>
              </a:rPr>
              <a:t>occurred within the previous 12 months</a:t>
            </a:r>
            <a:r>
              <a:rPr lang="en-US" sz="2100" b="0" dirty="0">
                <a:solidFill>
                  <a:schemeClr val="tx1"/>
                </a:solidFill>
              </a:rPr>
              <a:t>, but there are no current signs or symptoms of primary or secondary syphilis</a:t>
            </a:r>
            <a:r>
              <a:rPr lang="en-US" sz="1200" b="0" dirty="0">
                <a:solidFill>
                  <a:schemeClr val="tx1"/>
                </a:solidFill>
                <a:latin typeface="Lato"/>
                <a:ea typeface="Lato"/>
                <a:cs typeface="Lato"/>
                <a:sym typeface="Lato"/>
              </a:rPr>
              <a:t>.</a:t>
            </a:r>
            <a:endParaRPr lang="en-US" sz="1500" dirty="0">
              <a:solidFill>
                <a:schemeClr val="tx1"/>
              </a:solidFill>
            </a:endParaRPr>
          </a:p>
          <a:p>
            <a:endParaRPr lang="en-US" dirty="0"/>
          </a:p>
        </p:txBody>
      </p:sp>
      <p:sp>
        <p:nvSpPr>
          <p:cNvPr id="3" name="TextBox 2">
            <a:extLst>
              <a:ext uri="{FF2B5EF4-FFF2-40B4-BE49-F238E27FC236}">
                <a16:creationId xmlns:a16="http://schemas.microsoft.com/office/drawing/2014/main" id="{CF6BE84D-FCA2-4C02-A40E-59525519EDCA}"/>
              </a:ext>
            </a:extLst>
          </p:cNvPr>
          <p:cNvSpPr txBox="1"/>
          <p:nvPr/>
        </p:nvSpPr>
        <p:spPr>
          <a:xfrm>
            <a:off x="114096" y="140720"/>
            <a:ext cx="8881987" cy="461665"/>
          </a:xfrm>
          <a:prstGeom prst="rect">
            <a:avLst/>
          </a:prstGeom>
          <a:noFill/>
        </p:spPr>
        <p:txBody>
          <a:bodyPr wrap="square" rtlCol="0">
            <a:spAutoFit/>
          </a:bodyPr>
          <a:lstStyle/>
          <a:p>
            <a:r>
              <a:rPr lang="en-US" sz="2400" b="1" dirty="0">
                <a:solidFill>
                  <a:srgbClr val="016773"/>
                </a:solidFill>
              </a:rPr>
              <a:t>Case Definitions:  Early (non-primary non-secondary)</a:t>
            </a:r>
          </a:p>
        </p:txBody>
      </p:sp>
      <p:pic>
        <p:nvPicPr>
          <p:cNvPr id="4" name="Picture 3">
            <a:extLst>
              <a:ext uri="{FF2B5EF4-FFF2-40B4-BE49-F238E27FC236}">
                <a16:creationId xmlns:a16="http://schemas.microsoft.com/office/drawing/2014/main" id="{3FC5F203-1EC4-40FD-B77D-87B49B05C1B0}"/>
              </a:ext>
            </a:extLst>
          </p:cNvPr>
          <p:cNvPicPr>
            <a:picLocks noChangeAspect="1"/>
          </p:cNvPicPr>
          <p:nvPr/>
        </p:nvPicPr>
        <p:blipFill>
          <a:blip r:embed="rId3"/>
          <a:stretch>
            <a:fillRect/>
          </a:stretch>
        </p:blipFill>
        <p:spPr>
          <a:xfrm>
            <a:off x="7310157" y="3459740"/>
            <a:ext cx="1685925" cy="1285875"/>
          </a:xfrm>
          <a:prstGeom prst="rect">
            <a:avLst/>
          </a:prstGeom>
        </p:spPr>
      </p:pic>
      <p:sp>
        <p:nvSpPr>
          <p:cNvPr id="5" name="TextBox 4">
            <a:extLst>
              <a:ext uri="{FF2B5EF4-FFF2-40B4-BE49-F238E27FC236}">
                <a16:creationId xmlns:a16="http://schemas.microsoft.com/office/drawing/2014/main" id="{9435BB78-B08B-4B4F-8B2F-0931868BBF7B}"/>
              </a:ext>
            </a:extLst>
          </p:cNvPr>
          <p:cNvSpPr txBox="1"/>
          <p:nvPr/>
        </p:nvSpPr>
        <p:spPr>
          <a:xfrm>
            <a:off x="2384652" y="4652587"/>
            <a:ext cx="6472868" cy="253916"/>
          </a:xfrm>
          <a:prstGeom prst="rect">
            <a:avLst/>
          </a:prstGeom>
          <a:noFill/>
        </p:spPr>
        <p:txBody>
          <a:bodyPr wrap="square" rtlCol="0">
            <a:spAutoFit/>
          </a:bodyPr>
          <a:lstStyle/>
          <a:p>
            <a:r>
              <a:rPr lang="en-US" sz="1050" dirty="0">
                <a:hlinkClick r:id="rId4"/>
              </a:rPr>
              <a:t>https://www.cdc.gov/std/statistics/2019/case-definitions.htm)</a:t>
            </a:r>
            <a:endParaRPr lang="en-US" sz="1050" dirty="0"/>
          </a:p>
        </p:txBody>
      </p:sp>
      <p:sp>
        <p:nvSpPr>
          <p:cNvPr id="7" name="Arrow: Left 6">
            <a:extLst>
              <a:ext uri="{FF2B5EF4-FFF2-40B4-BE49-F238E27FC236}">
                <a16:creationId xmlns:a16="http://schemas.microsoft.com/office/drawing/2014/main" id="{199CEB9F-AB94-4FA0-9893-8E9802E60045}"/>
              </a:ext>
            </a:extLst>
          </p:cNvPr>
          <p:cNvSpPr/>
          <p:nvPr/>
        </p:nvSpPr>
        <p:spPr>
          <a:xfrm>
            <a:off x="114095" y="2201035"/>
            <a:ext cx="6472868" cy="27285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extBox 7">
            <a:extLst>
              <a:ext uri="{FF2B5EF4-FFF2-40B4-BE49-F238E27FC236}">
                <a16:creationId xmlns:a16="http://schemas.microsoft.com/office/drawing/2014/main" id="{D5C87EE7-1C82-426D-9D4C-D62431AF98C1}"/>
              </a:ext>
            </a:extLst>
          </p:cNvPr>
          <p:cNvSpPr txBox="1"/>
          <p:nvPr/>
        </p:nvSpPr>
        <p:spPr>
          <a:xfrm>
            <a:off x="736810" y="3110099"/>
            <a:ext cx="5825831" cy="1015663"/>
          </a:xfrm>
          <a:prstGeom prst="rect">
            <a:avLst/>
          </a:prstGeom>
          <a:noFill/>
        </p:spPr>
        <p:txBody>
          <a:bodyPr wrap="square" rtlCol="0">
            <a:spAutoFit/>
          </a:bodyPr>
          <a:lstStyle/>
          <a:p>
            <a:r>
              <a:rPr lang="en-US" sz="1500" b="1" dirty="0">
                <a:solidFill>
                  <a:schemeClr val="bg1"/>
                </a:solidFill>
              </a:rPr>
              <a:t>Less than 12 months duration </a:t>
            </a:r>
            <a:r>
              <a:rPr lang="en-US" sz="1500" dirty="0">
                <a:solidFill>
                  <a:schemeClr val="bg1"/>
                </a:solidFill>
              </a:rPr>
              <a:t>by (1) interval from prior negative syphilis test (or 4-fold titer increase) OR (2) report of symptoms consistent with syphilis within  prior 12 months OR (3) sexual contact with a known case (or sexual debut) within prior 12 months</a:t>
            </a:r>
          </a:p>
        </p:txBody>
      </p:sp>
    </p:spTree>
    <p:extLst>
      <p:ext uri="{BB962C8B-B14F-4D97-AF65-F5344CB8AC3E}">
        <p14:creationId xmlns:p14="http://schemas.microsoft.com/office/powerpoint/2010/main" val="2769118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FF9A55-3FCD-45A2-8678-526B16646553}"/>
              </a:ext>
            </a:extLst>
          </p:cNvPr>
          <p:cNvSpPr>
            <a:spLocks noGrp="1"/>
          </p:cNvSpPr>
          <p:nvPr>
            <p:ph sz="quarter" idx="10"/>
          </p:nvPr>
        </p:nvSpPr>
        <p:spPr>
          <a:xfrm>
            <a:off x="277556" y="873077"/>
            <a:ext cx="8254603" cy="3397347"/>
          </a:xfrm>
        </p:spPr>
        <p:txBody>
          <a:bodyPr/>
          <a:lstStyle/>
          <a:p>
            <a:pPr marL="171450" indent="-171450">
              <a:lnSpc>
                <a:spcPct val="90000"/>
              </a:lnSpc>
              <a:spcAft>
                <a:spcPts val="0"/>
              </a:spcAft>
              <a:buClr>
                <a:schemeClr val="lt1"/>
              </a:buClr>
              <a:buSzPts val="2600"/>
            </a:pPr>
            <a:r>
              <a:rPr lang="en-US" dirty="0">
                <a:solidFill>
                  <a:schemeClr val="tx1"/>
                </a:solidFill>
              </a:rPr>
              <a:t>Clinical Description </a:t>
            </a:r>
          </a:p>
          <a:p>
            <a:pPr marL="0" indent="0">
              <a:lnSpc>
                <a:spcPct val="100000"/>
              </a:lnSpc>
              <a:spcAft>
                <a:spcPts val="0"/>
              </a:spcAft>
              <a:buClr>
                <a:schemeClr val="lt1"/>
              </a:buClr>
              <a:buSzPts val="2600"/>
            </a:pPr>
            <a:r>
              <a:rPr lang="en-US" sz="2100" b="0" dirty="0">
                <a:solidFill>
                  <a:schemeClr val="tx1"/>
                </a:solidFill>
              </a:rPr>
              <a:t>Stage of infection caused by </a:t>
            </a:r>
            <a:r>
              <a:rPr lang="en-US" sz="2100" b="0" i="1" dirty="0">
                <a:solidFill>
                  <a:schemeClr val="tx1"/>
                </a:solidFill>
              </a:rPr>
              <a:t>T. pallidum</a:t>
            </a:r>
            <a:r>
              <a:rPr lang="en-US" sz="2100" b="0" dirty="0">
                <a:solidFill>
                  <a:schemeClr val="tx1"/>
                </a:solidFill>
              </a:rPr>
              <a:t> in which initial infection has </a:t>
            </a:r>
            <a:r>
              <a:rPr lang="en-US" sz="2100" dirty="0">
                <a:solidFill>
                  <a:schemeClr val="tx1"/>
                </a:solidFill>
              </a:rPr>
              <a:t>occurred &gt;12 months </a:t>
            </a:r>
            <a:r>
              <a:rPr lang="en-US" sz="2100" b="0" dirty="0">
                <a:solidFill>
                  <a:schemeClr val="tx1"/>
                </a:solidFill>
              </a:rPr>
              <a:t>previously or in which there is </a:t>
            </a:r>
            <a:r>
              <a:rPr lang="en-US" sz="2100" dirty="0">
                <a:solidFill>
                  <a:schemeClr val="tx1"/>
                </a:solidFill>
              </a:rPr>
              <a:t>insufficient evidence </a:t>
            </a:r>
            <a:r>
              <a:rPr lang="en-US" sz="2100" b="0" dirty="0">
                <a:solidFill>
                  <a:schemeClr val="tx1"/>
                </a:solidFill>
              </a:rPr>
              <a:t>to conclude that infection was acquired during the previous 12 months. </a:t>
            </a:r>
          </a:p>
          <a:p>
            <a:endParaRPr lang="en-US" dirty="0">
              <a:solidFill>
                <a:schemeClr val="tx1"/>
              </a:solidFill>
            </a:endParaRPr>
          </a:p>
        </p:txBody>
      </p:sp>
      <p:sp>
        <p:nvSpPr>
          <p:cNvPr id="3" name="TextBox 2">
            <a:extLst>
              <a:ext uri="{FF2B5EF4-FFF2-40B4-BE49-F238E27FC236}">
                <a16:creationId xmlns:a16="http://schemas.microsoft.com/office/drawing/2014/main" id="{CF6BE84D-FCA2-4C02-A40E-59525519EDCA}"/>
              </a:ext>
            </a:extLst>
          </p:cNvPr>
          <p:cNvSpPr txBox="1"/>
          <p:nvPr/>
        </p:nvSpPr>
        <p:spPr>
          <a:xfrm>
            <a:off x="114096" y="140720"/>
            <a:ext cx="8881987" cy="507831"/>
          </a:xfrm>
          <a:prstGeom prst="rect">
            <a:avLst/>
          </a:prstGeom>
          <a:noFill/>
        </p:spPr>
        <p:txBody>
          <a:bodyPr wrap="square" rtlCol="0">
            <a:spAutoFit/>
          </a:bodyPr>
          <a:lstStyle/>
          <a:p>
            <a:r>
              <a:rPr lang="en-US" sz="2700" b="1" dirty="0">
                <a:solidFill>
                  <a:srgbClr val="016773"/>
                </a:solidFill>
              </a:rPr>
              <a:t>Case Definitions:  Unknown duration or late</a:t>
            </a:r>
          </a:p>
        </p:txBody>
      </p:sp>
      <p:pic>
        <p:nvPicPr>
          <p:cNvPr id="4" name="Picture 3">
            <a:extLst>
              <a:ext uri="{FF2B5EF4-FFF2-40B4-BE49-F238E27FC236}">
                <a16:creationId xmlns:a16="http://schemas.microsoft.com/office/drawing/2014/main" id="{373EB935-E5EC-44BE-B194-F705A61066D3}"/>
              </a:ext>
            </a:extLst>
          </p:cNvPr>
          <p:cNvPicPr>
            <a:picLocks noChangeAspect="1"/>
          </p:cNvPicPr>
          <p:nvPr/>
        </p:nvPicPr>
        <p:blipFill>
          <a:blip r:embed="rId3"/>
          <a:stretch>
            <a:fillRect/>
          </a:stretch>
        </p:blipFill>
        <p:spPr>
          <a:xfrm>
            <a:off x="7410169" y="3556722"/>
            <a:ext cx="1585913" cy="1285875"/>
          </a:xfrm>
          <a:prstGeom prst="rect">
            <a:avLst/>
          </a:prstGeom>
        </p:spPr>
      </p:pic>
      <p:pic>
        <p:nvPicPr>
          <p:cNvPr id="5" name="Picture 4">
            <a:extLst>
              <a:ext uri="{FF2B5EF4-FFF2-40B4-BE49-F238E27FC236}">
                <a16:creationId xmlns:a16="http://schemas.microsoft.com/office/drawing/2014/main" id="{16C464B8-7FA3-4FE9-8E1C-79C3C7F16308}"/>
              </a:ext>
            </a:extLst>
          </p:cNvPr>
          <p:cNvPicPr>
            <a:picLocks noChangeAspect="1"/>
          </p:cNvPicPr>
          <p:nvPr/>
        </p:nvPicPr>
        <p:blipFill>
          <a:blip r:embed="rId4"/>
          <a:stretch>
            <a:fillRect/>
          </a:stretch>
        </p:blipFill>
        <p:spPr>
          <a:xfrm>
            <a:off x="205804" y="4472233"/>
            <a:ext cx="6515665" cy="370364"/>
          </a:xfrm>
          <a:prstGeom prst="rect">
            <a:avLst/>
          </a:prstGeom>
        </p:spPr>
      </p:pic>
      <p:sp>
        <p:nvSpPr>
          <p:cNvPr id="7" name="Arrow: Right 6">
            <a:extLst>
              <a:ext uri="{FF2B5EF4-FFF2-40B4-BE49-F238E27FC236}">
                <a16:creationId xmlns:a16="http://schemas.microsoft.com/office/drawing/2014/main" id="{491BA3D8-F55D-4A7B-88B4-36E41B3FCFFC}"/>
              </a:ext>
            </a:extLst>
          </p:cNvPr>
          <p:cNvSpPr/>
          <p:nvPr/>
        </p:nvSpPr>
        <p:spPr>
          <a:xfrm>
            <a:off x="611842" y="2314446"/>
            <a:ext cx="6679082" cy="26883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TextBox 9">
            <a:extLst>
              <a:ext uri="{FF2B5EF4-FFF2-40B4-BE49-F238E27FC236}">
                <a16:creationId xmlns:a16="http://schemas.microsoft.com/office/drawing/2014/main" id="{8EB3421D-3CC9-4E71-BB0A-6357E17AD451}"/>
              </a:ext>
            </a:extLst>
          </p:cNvPr>
          <p:cNvSpPr txBox="1"/>
          <p:nvPr/>
        </p:nvSpPr>
        <p:spPr>
          <a:xfrm>
            <a:off x="611842" y="3064219"/>
            <a:ext cx="6109627" cy="1188787"/>
          </a:xfrm>
          <a:prstGeom prst="rect">
            <a:avLst/>
          </a:prstGeom>
          <a:noFill/>
        </p:spPr>
        <p:txBody>
          <a:bodyPr wrap="square" rtlCol="0">
            <a:spAutoFit/>
          </a:bodyPr>
          <a:lstStyle/>
          <a:p>
            <a:r>
              <a:rPr lang="en-US" sz="1425" b="1" dirty="0">
                <a:solidFill>
                  <a:schemeClr val="bg1"/>
                </a:solidFill>
              </a:rPr>
              <a:t>Unknown or greater than 12 months </a:t>
            </a:r>
            <a:r>
              <a:rPr lang="en-US" sz="1425" dirty="0">
                <a:solidFill>
                  <a:schemeClr val="bg1"/>
                </a:solidFill>
              </a:rPr>
              <a:t>duration by: (1) interval from prior negative syphilis test (or 4-fold titer increase) OR (2) report of symptoms consistent with syphilis occurring &gt; 12 months ago OR (3) sexual contact with a known case &gt; 12 months ago (4) Neurologic, ocular, </a:t>
            </a:r>
            <a:r>
              <a:rPr lang="en-US" sz="1425" dirty="0" err="1">
                <a:solidFill>
                  <a:schemeClr val="bg1"/>
                </a:solidFill>
              </a:rPr>
              <a:t>otic</a:t>
            </a:r>
            <a:r>
              <a:rPr lang="en-US" sz="1425" dirty="0">
                <a:solidFill>
                  <a:schemeClr val="bg1"/>
                </a:solidFill>
              </a:rPr>
              <a:t> signs without evidence of acquiring infection in prior 12 months. </a:t>
            </a:r>
          </a:p>
        </p:txBody>
      </p:sp>
    </p:spTree>
    <p:extLst>
      <p:ext uri="{BB962C8B-B14F-4D97-AF65-F5344CB8AC3E}">
        <p14:creationId xmlns:p14="http://schemas.microsoft.com/office/powerpoint/2010/main" val="2107139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E03449-A2F6-4B69-A5CD-F8A029EB4E5B}"/>
              </a:ext>
            </a:extLst>
          </p:cNvPr>
          <p:cNvSpPr>
            <a:spLocks noGrp="1"/>
          </p:cNvSpPr>
          <p:nvPr>
            <p:ph sz="half" idx="2"/>
          </p:nvPr>
        </p:nvSpPr>
        <p:spPr>
          <a:xfrm>
            <a:off x="458392" y="1371602"/>
            <a:ext cx="3868340" cy="2879180"/>
          </a:xfrm>
          <a:ln>
            <a:solidFill>
              <a:srgbClr val="C00000"/>
            </a:solidFill>
          </a:ln>
        </p:spPr>
        <p:txBody>
          <a:bodyPr>
            <a:normAutofit fontScale="85000" lnSpcReduction="10000"/>
          </a:bodyPr>
          <a:lstStyle/>
          <a:p>
            <a:pPr marL="0" indent="0">
              <a:buNone/>
            </a:pPr>
            <a:r>
              <a:rPr lang="en-US" b="1" i="1" dirty="0">
                <a:solidFill>
                  <a:srgbClr val="333333"/>
                </a:solidFill>
                <a:effectLst/>
              </a:rPr>
              <a:t>The Indian Health Service recommends universal 3 time-point syphilis screening during pregnancy/delivery</a:t>
            </a:r>
          </a:p>
          <a:p>
            <a:pPr marL="0" indent="0">
              <a:buNone/>
            </a:pPr>
            <a:endParaRPr lang="en-US" sz="675" i="1" dirty="0">
              <a:solidFill>
                <a:srgbClr val="333333"/>
              </a:solidFill>
            </a:endParaRPr>
          </a:p>
          <a:p>
            <a:pPr marL="342900" indent="-342900">
              <a:buFont typeface="+mj-lt"/>
              <a:buAutoNum type="arabicPeriod"/>
            </a:pPr>
            <a:r>
              <a:rPr lang="en-US" b="0" dirty="0">
                <a:solidFill>
                  <a:schemeClr val="tx1"/>
                </a:solidFill>
              </a:rPr>
              <a:t>At the first prenatal visit</a:t>
            </a:r>
          </a:p>
          <a:p>
            <a:pPr marL="342900" indent="-342900">
              <a:buFont typeface="+mj-lt"/>
              <a:buAutoNum type="arabicPeriod"/>
            </a:pPr>
            <a:r>
              <a:rPr lang="en-US" b="0" dirty="0">
                <a:solidFill>
                  <a:schemeClr val="tx1"/>
                </a:solidFill>
              </a:rPr>
              <a:t>In the beginning of the third trimester </a:t>
            </a:r>
          </a:p>
          <a:p>
            <a:pPr marL="342900" indent="-342900">
              <a:buFont typeface="+mj-lt"/>
              <a:buAutoNum type="arabicPeriod"/>
            </a:pPr>
            <a:r>
              <a:rPr lang="en-US" b="0" dirty="0">
                <a:solidFill>
                  <a:schemeClr val="tx1"/>
                </a:solidFill>
              </a:rPr>
              <a:t>At delivery</a:t>
            </a:r>
          </a:p>
          <a:p>
            <a:pPr marL="0" indent="0">
              <a:buNone/>
            </a:pPr>
            <a:endParaRPr lang="en-US" sz="825" b="0" dirty="0">
              <a:solidFill>
                <a:schemeClr val="tx1"/>
              </a:solidFill>
            </a:endParaRPr>
          </a:p>
          <a:p>
            <a:pPr marL="0" indent="0">
              <a:buNone/>
            </a:pPr>
            <a:r>
              <a:rPr lang="en-US" b="0" i="1" dirty="0">
                <a:solidFill>
                  <a:schemeClr val="tx1"/>
                </a:solidFill>
                <a:effectLst/>
              </a:rPr>
              <a:t>*</a:t>
            </a:r>
            <a:r>
              <a:rPr lang="en-US" sz="1425" b="0" i="1" dirty="0">
                <a:solidFill>
                  <a:schemeClr val="tx1"/>
                </a:solidFill>
              </a:rPr>
              <a:t>Pregnant people using drugs often avoid pre-natal care due to fear of punitive measures. Emergency Departments/Urgent Care settings are critical partners in providing testing and treatment.</a:t>
            </a:r>
          </a:p>
        </p:txBody>
      </p:sp>
      <p:sp>
        <p:nvSpPr>
          <p:cNvPr id="4" name="Content Placeholder 3">
            <a:extLst>
              <a:ext uri="{FF2B5EF4-FFF2-40B4-BE49-F238E27FC236}">
                <a16:creationId xmlns:a16="http://schemas.microsoft.com/office/drawing/2014/main" id="{A20740FD-50D0-42A4-A095-8BD49F5DCCA7}"/>
              </a:ext>
            </a:extLst>
          </p:cNvPr>
          <p:cNvSpPr>
            <a:spLocks noGrp="1"/>
          </p:cNvSpPr>
          <p:nvPr>
            <p:ph sz="quarter" idx="4"/>
          </p:nvPr>
        </p:nvSpPr>
        <p:spPr>
          <a:xfrm>
            <a:off x="4572000" y="1371602"/>
            <a:ext cx="4176753" cy="2879180"/>
          </a:xfrm>
          <a:ln>
            <a:solidFill>
              <a:srgbClr val="C00000"/>
            </a:solidFill>
          </a:ln>
        </p:spPr>
        <p:txBody>
          <a:bodyPr>
            <a:normAutofit fontScale="85000" lnSpcReduction="20000"/>
          </a:bodyPr>
          <a:lstStyle/>
          <a:p>
            <a:pPr marL="0" indent="0">
              <a:buNone/>
            </a:pPr>
            <a:r>
              <a:rPr lang="en-US" b="1" i="1" dirty="0">
                <a:solidFill>
                  <a:srgbClr val="333333"/>
                </a:solidFill>
                <a:effectLst/>
              </a:rPr>
              <a:t>The Indian Health Service recommends universal screening for syphilis among persons ages 13 and older</a:t>
            </a:r>
          </a:p>
          <a:p>
            <a:pPr marL="342900" indent="-342900">
              <a:buFont typeface="+mj-lt"/>
              <a:buAutoNum type="arabicPeriod"/>
            </a:pPr>
            <a:r>
              <a:rPr lang="en-US" b="0" i="0" dirty="0">
                <a:solidFill>
                  <a:srgbClr val="333333"/>
                </a:solidFill>
                <a:effectLst/>
              </a:rPr>
              <a:t> “Annual syphilis testing for persons aged 13 and older to eliminate syphilis transmission by early case recognition”. </a:t>
            </a:r>
          </a:p>
          <a:p>
            <a:pPr marL="342900" indent="-342900">
              <a:buFont typeface="+mj-lt"/>
              <a:buAutoNum type="arabicPeriod"/>
            </a:pPr>
            <a:r>
              <a:rPr lang="en-US" b="0" i="0" dirty="0">
                <a:solidFill>
                  <a:srgbClr val="333333"/>
                </a:solidFill>
                <a:effectLst/>
              </a:rPr>
              <a:t>“Turn on the annual EHR reminder at all sites to facilitate testing for two years or until incidence rates decrease locally to baseline”</a:t>
            </a:r>
          </a:p>
          <a:p>
            <a:pPr marL="342900" indent="-342900">
              <a:buFont typeface="+mj-lt"/>
              <a:buAutoNum type="arabicPeriod"/>
            </a:pPr>
            <a:r>
              <a:rPr lang="en-US" b="0" i="0" dirty="0">
                <a:solidFill>
                  <a:srgbClr val="333333"/>
                </a:solidFill>
                <a:effectLst/>
              </a:rPr>
              <a:t>Expand screening in emergency/urgent care settings</a:t>
            </a:r>
          </a:p>
          <a:p>
            <a:endParaRPr lang="en-US" b="0" i="0" dirty="0">
              <a:solidFill>
                <a:srgbClr val="333333"/>
              </a:solidFill>
              <a:effectLst/>
            </a:endParaRPr>
          </a:p>
          <a:p>
            <a:endParaRPr lang="en-US" dirty="0"/>
          </a:p>
        </p:txBody>
      </p:sp>
      <p:sp>
        <p:nvSpPr>
          <p:cNvPr id="6" name="TextBox 5">
            <a:extLst>
              <a:ext uri="{FF2B5EF4-FFF2-40B4-BE49-F238E27FC236}">
                <a16:creationId xmlns:a16="http://schemas.microsoft.com/office/drawing/2014/main" id="{8FA83FF4-D799-2FC8-426A-48021634DE22}"/>
              </a:ext>
            </a:extLst>
          </p:cNvPr>
          <p:cNvSpPr txBox="1"/>
          <p:nvPr/>
        </p:nvSpPr>
        <p:spPr>
          <a:xfrm>
            <a:off x="629842" y="4422722"/>
            <a:ext cx="7721703" cy="369332"/>
          </a:xfrm>
          <a:prstGeom prst="rect">
            <a:avLst/>
          </a:prstGeom>
          <a:noFill/>
        </p:spPr>
        <p:txBody>
          <a:bodyPr wrap="square" rtlCol="0">
            <a:spAutoFit/>
          </a:bodyPr>
          <a:lstStyle/>
          <a:p>
            <a:pPr>
              <a:spcAft>
                <a:spcPts val="450"/>
              </a:spcAft>
            </a:pPr>
            <a:r>
              <a:rPr lang="en-US" sz="1800" dirty="0">
                <a:hlinkClick r:id="rId3"/>
              </a:rPr>
              <a:t>Stop-Syphilis-Letter-2-15-24.pdf (indiancountryecho.org)</a:t>
            </a:r>
            <a:endParaRPr lang="en-US" sz="3600" dirty="0"/>
          </a:p>
        </p:txBody>
      </p:sp>
      <p:pic>
        <p:nvPicPr>
          <p:cNvPr id="9" name="Picture 8">
            <a:extLst>
              <a:ext uri="{FF2B5EF4-FFF2-40B4-BE49-F238E27FC236}">
                <a16:creationId xmlns:a16="http://schemas.microsoft.com/office/drawing/2014/main" id="{987D2609-91FC-A811-A15B-28F8922CA03F}"/>
              </a:ext>
            </a:extLst>
          </p:cNvPr>
          <p:cNvPicPr>
            <a:picLocks noChangeAspect="1"/>
          </p:cNvPicPr>
          <p:nvPr/>
        </p:nvPicPr>
        <p:blipFill>
          <a:blip r:embed="rId4"/>
          <a:stretch>
            <a:fillRect/>
          </a:stretch>
        </p:blipFill>
        <p:spPr>
          <a:xfrm>
            <a:off x="8351545" y="4313134"/>
            <a:ext cx="674180" cy="674180"/>
          </a:xfrm>
          <a:prstGeom prst="rect">
            <a:avLst/>
          </a:prstGeom>
        </p:spPr>
      </p:pic>
      <p:sp>
        <p:nvSpPr>
          <p:cNvPr id="10" name="Title 9">
            <a:extLst>
              <a:ext uri="{FF2B5EF4-FFF2-40B4-BE49-F238E27FC236}">
                <a16:creationId xmlns:a16="http://schemas.microsoft.com/office/drawing/2014/main" id="{E3D1CDFD-118B-5090-EE0E-FDC23736582B}"/>
              </a:ext>
            </a:extLst>
          </p:cNvPr>
          <p:cNvSpPr>
            <a:spLocks noGrp="1"/>
          </p:cNvSpPr>
          <p:nvPr>
            <p:ph type="title"/>
          </p:nvPr>
        </p:nvSpPr>
        <p:spPr>
          <a:xfrm>
            <a:off x="1" y="32365"/>
            <a:ext cx="9120188" cy="994172"/>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68580" tIns="34290" rIns="68580" bIns="34290" rtlCol="0" anchor="ctr" anchorCtr="0">
            <a:normAutofit fontScale="90000"/>
          </a:bodyPr>
          <a:lstStyle/>
          <a:p>
            <a:pPr algn="ctr"/>
            <a:r>
              <a:rPr lang="en-US" sz="3000" dirty="0">
                <a:solidFill>
                  <a:schemeClr val="bg1"/>
                </a:solidFill>
              </a:rPr>
              <a:t>Best Practice:  Indian Health Service (I H S)</a:t>
            </a:r>
            <a:br>
              <a:rPr lang="en-US" sz="3000" dirty="0">
                <a:solidFill>
                  <a:schemeClr val="bg1"/>
                </a:solidFill>
              </a:rPr>
            </a:br>
            <a:r>
              <a:rPr lang="en-US" sz="3000" dirty="0">
                <a:solidFill>
                  <a:schemeClr val="bg1"/>
                </a:solidFill>
              </a:rPr>
              <a:t> Syphilis Screening Recommendations</a:t>
            </a:r>
            <a:endParaRPr lang="en-US" sz="3000" dirty="0">
              <a:solidFill>
                <a:schemeClr val="bg1"/>
              </a:solidFill>
              <a:ea typeface="+mj-ea"/>
            </a:endParaRPr>
          </a:p>
        </p:txBody>
      </p:sp>
    </p:spTree>
    <p:extLst>
      <p:ext uri="{BB962C8B-B14F-4D97-AF65-F5344CB8AC3E}">
        <p14:creationId xmlns:p14="http://schemas.microsoft.com/office/powerpoint/2010/main" val="1615335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9144000" cy="1146266"/>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2" y="34307"/>
            <a:ext cx="9144000" cy="1129892"/>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300" b="1" dirty="0">
                <a:solidFill>
                  <a:schemeClr val="bg1"/>
                </a:solidFill>
                <a:latin typeface="Segoe UI"/>
                <a:ea typeface="+mj-ea"/>
                <a:cs typeface="Segoe UI"/>
              </a:rPr>
              <a:t>Best Practice:  Provide “Express” STI Testing</a:t>
            </a:r>
            <a:endParaRPr lang="en-US" sz="1050"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110399"/>
            <a:ext cx="9144001" cy="35867"/>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Content Placeholder 5">
            <a:extLst>
              <a:ext uri="{FF2B5EF4-FFF2-40B4-BE49-F238E27FC236}">
                <a16:creationId xmlns:a16="http://schemas.microsoft.com/office/drawing/2014/main" id="{35EA89B8-0F16-17D3-E8F0-CBAAA23C474E}"/>
              </a:ext>
            </a:extLst>
          </p:cNvPr>
          <p:cNvSpPr>
            <a:spLocks noGrp="1"/>
          </p:cNvSpPr>
          <p:nvPr>
            <p:ph idx="1"/>
          </p:nvPr>
        </p:nvSpPr>
        <p:spPr>
          <a:xfrm>
            <a:off x="2831781" y="1198506"/>
            <a:ext cx="6312218" cy="3961367"/>
          </a:xfrm>
        </p:spPr>
        <p:txBody>
          <a:bodyPr>
            <a:normAutofit/>
          </a:bodyPr>
          <a:lstStyle/>
          <a:p>
            <a:pPr marL="0" indent="0">
              <a:lnSpc>
                <a:spcPct val="100000"/>
              </a:lnSpc>
              <a:spcAft>
                <a:spcPts val="450"/>
              </a:spcAft>
              <a:buNone/>
            </a:pPr>
            <a:r>
              <a:rPr lang="en-US" sz="2400" dirty="0"/>
              <a:t>Express STI services refer to triage-based STI testing without needing an appointment or full clinical exam. </a:t>
            </a:r>
          </a:p>
          <a:p>
            <a:pPr marL="0" indent="0">
              <a:lnSpc>
                <a:spcPct val="100000"/>
              </a:lnSpc>
              <a:spcAft>
                <a:spcPts val="450"/>
              </a:spcAft>
              <a:buNone/>
            </a:pPr>
            <a:r>
              <a:rPr lang="en-US" sz="2400" b="1" dirty="0"/>
              <a:t>Express STI services:</a:t>
            </a:r>
          </a:p>
          <a:p>
            <a:pPr marL="0" indent="0">
              <a:lnSpc>
                <a:spcPct val="100000"/>
              </a:lnSpc>
              <a:spcAft>
                <a:spcPts val="450"/>
              </a:spcAft>
              <a:buNone/>
            </a:pPr>
            <a:r>
              <a:rPr lang="en-US" sz="2400" dirty="0"/>
              <a:t>1. increase clinic capacity and </a:t>
            </a:r>
          </a:p>
          <a:p>
            <a:pPr marL="0" indent="0">
              <a:lnSpc>
                <a:spcPct val="100000"/>
              </a:lnSpc>
              <a:spcAft>
                <a:spcPts val="450"/>
              </a:spcAft>
              <a:buNone/>
            </a:pPr>
            <a:r>
              <a:rPr lang="en-US" sz="2400" dirty="0"/>
              <a:t>2. reduce the time to treatment. </a:t>
            </a:r>
            <a:endParaRPr lang="en-US" sz="3600" dirty="0"/>
          </a:p>
          <a:p>
            <a:pPr marL="0" indent="0">
              <a:lnSpc>
                <a:spcPct val="100000"/>
              </a:lnSpc>
              <a:spcAft>
                <a:spcPts val="450"/>
              </a:spcAft>
              <a:buNone/>
            </a:pPr>
            <a:r>
              <a:rPr lang="en-US" dirty="0">
                <a:hlinkClick r:id="rId3"/>
              </a:rPr>
              <a:t>https://www.indiancountryecho.org/resources/sample-toolkit-for-express-sti-resources/</a:t>
            </a:r>
            <a:r>
              <a:rPr lang="en-US" dirty="0"/>
              <a:t> </a:t>
            </a:r>
            <a:endParaRPr lang="en-US" sz="3300" dirty="0"/>
          </a:p>
        </p:txBody>
      </p:sp>
      <p:pic>
        <p:nvPicPr>
          <p:cNvPr id="4098" name="Picture 14">
            <a:extLst>
              <a:ext uri="{FF2B5EF4-FFF2-40B4-BE49-F238E27FC236}">
                <a16:creationId xmlns:a16="http://schemas.microsoft.com/office/drawing/2014/main" id="{8EB369B7-9C16-BAFA-648D-E7B4DB6D3D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093" y="1302164"/>
            <a:ext cx="2573534" cy="357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7044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9144000" cy="1146266"/>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2" y="34307"/>
            <a:ext cx="9144000" cy="1129892"/>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300" b="1" dirty="0">
                <a:solidFill>
                  <a:schemeClr val="bg1"/>
                </a:solidFill>
                <a:latin typeface="Segoe UI"/>
                <a:ea typeface="+mj-ea"/>
                <a:cs typeface="Segoe UI"/>
              </a:rPr>
              <a:t>Overlapping Epidemics:</a:t>
            </a:r>
          </a:p>
          <a:p>
            <a:pPr algn="ctr"/>
            <a:r>
              <a:rPr lang="en-US" sz="3300" b="1" dirty="0">
                <a:solidFill>
                  <a:schemeClr val="bg1"/>
                </a:solidFill>
                <a:latin typeface="Segoe UI"/>
                <a:ea typeface="+mj-ea"/>
                <a:cs typeface="Segoe UI"/>
              </a:rPr>
              <a:t> “</a:t>
            </a:r>
            <a:r>
              <a:rPr lang="en-US" sz="3300" b="1" dirty="0" err="1">
                <a:solidFill>
                  <a:schemeClr val="bg1"/>
                </a:solidFill>
                <a:latin typeface="Segoe UI"/>
                <a:ea typeface="+mj-ea"/>
                <a:cs typeface="Segoe UI"/>
              </a:rPr>
              <a:t>Syndemic</a:t>
            </a:r>
            <a:r>
              <a:rPr lang="en-US" sz="3300" b="1" dirty="0">
                <a:solidFill>
                  <a:schemeClr val="bg1"/>
                </a:solidFill>
                <a:latin typeface="Segoe UI"/>
                <a:ea typeface="+mj-ea"/>
                <a:cs typeface="Segoe UI"/>
              </a:rPr>
              <a:t>” Bundle for Screening </a:t>
            </a:r>
            <a:endParaRPr lang="en-US" sz="1050"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110399"/>
            <a:ext cx="9144001" cy="35867"/>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Content Placeholder 5">
            <a:extLst>
              <a:ext uri="{FF2B5EF4-FFF2-40B4-BE49-F238E27FC236}">
                <a16:creationId xmlns:a16="http://schemas.microsoft.com/office/drawing/2014/main" id="{35EA89B8-0F16-17D3-E8F0-CBAAA23C474E}"/>
              </a:ext>
            </a:extLst>
          </p:cNvPr>
          <p:cNvSpPr>
            <a:spLocks noGrp="1"/>
          </p:cNvSpPr>
          <p:nvPr>
            <p:ph idx="1"/>
          </p:nvPr>
        </p:nvSpPr>
        <p:spPr>
          <a:xfrm>
            <a:off x="2445418" y="1198506"/>
            <a:ext cx="6698582" cy="3961367"/>
          </a:xfrm>
        </p:spPr>
        <p:txBody>
          <a:bodyPr>
            <a:normAutofit fontScale="62500" lnSpcReduction="20000"/>
          </a:bodyPr>
          <a:lstStyle/>
          <a:p>
            <a:pPr marL="0" indent="0">
              <a:buNone/>
            </a:pPr>
            <a:endParaRPr lang="en-US" b="1" i="0" dirty="0">
              <a:solidFill>
                <a:srgbClr val="016773"/>
              </a:solidFill>
              <a:effectLst/>
              <a:latin typeface="Calibri" panose="020F0502020204030204" pitchFamily="34" charset="0"/>
            </a:endParaRPr>
          </a:p>
          <a:p>
            <a:pPr marL="0" indent="0">
              <a:lnSpc>
                <a:spcPct val="100000"/>
              </a:lnSpc>
              <a:spcAft>
                <a:spcPts val="450"/>
              </a:spcAft>
              <a:buNone/>
            </a:pPr>
            <a:r>
              <a:rPr lang="en-US" sz="3300" b="1" dirty="0"/>
              <a:t>Indian Health Service “</a:t>
            </a:r>
            <a:r>
              <a:rPr lang="en-US" sz="3300" b="1" dirty="0" err="1"/>
              <a:t>Syndemic</a:t>
            </a:r>
            <a:r>
              <a:rPr lang="en-US" sz="3300" b="1" dirty="0"/>
              <a:t> Bundle”</a:t>
            </a:r>
          </a:p>
          <a:p>
            <a:pPr marL="557213" indent="-557213">
              <a:lnSpc>
                <a:spcPct val="100000"/>
              </a:lnSpc>
              <a:spcAft>
                <a:spcPts val="450"/>
              </a:spcAft>
              <a:buAutoNum type="arabicPeriod"/>
            </a:pPr>
            <a:r>
              <a:rPr lang="en-US" sz="3300" dirty="0"/>
              <a:t>Syphilis screening test with reflex RPR and TPPA </a:t>
            </a:r>
          </a:p>
          <a:p>
            <a:pPr marL="557213" indent="-557213">
              <a:lnSpc>
                <a:spcPct val="100000"/>
              </a:lnSpc>
              <a:spcAft>
                <a:spcPts val="450"/>
              </a:spcAft>
              <a:buAutoNum type="arabicPeriod"/>
            </a:pPr>
            <a:r>
              <a:rPr lang="en-US" sz="3300" dirty="0"/>
              <a:t>HIV serology (with documentation of consent if required in the local state jurisdiction) </a:t>
            </a:r>
          </a:p>
          <a:p>
            <a:pPr marL="557213" indent="-557213">
              <a:lnSpc>
                <a:spcPct val="100000"/>
              </a:lnSpc>
              <a:spcAft>
                <a:spcPts val="450"/>
              </a:spcAft>
              <a:buAutoNum type="arabicPeriod"/>
            </a:pPr>
            <a:r>
              <a:rPr lang="en-US" sz="3300" dirty="0"/>
              <a:t>Screening for gonorrhea and chlamydia at three sites: Urine, Pharynx, Rectum </a:t>
            </a:r>
          </a:p>
          <a:p>
            <a:pPr marL="557213" indent="-557213">
              <a:lnSpc>
                <a:spcPct val="100000"/>
              </a:lnSpc>
              <a:spcAft>
                <a:spcPts val="450"/>
              </a:spcAft>
              <a:buAutoNum type="arabicPeriod"/>
            </a:pPr>
            <a:r>
              <a:rPr lang="en-US" sz="3300" dirty="0"/>
              <a:t>Screening for hepatitis B and C </a:t>
            </a:r>
          </a:p>
          <a:p>
            <a:pPr marL="557213" indent="-557213">
              <a:lnSpc>
                <a:spcPct val="100000"/>
              </a:lnSpc>
              <a:spcAft>
                <a:spcPts val="450"/>
              </a:spcAft>
              <a:buAutoNum type="arabicPeriod"/>
            </a:pPr>
            <a:r>
              <a:rPr lang="en-US" sz="3300" b="1" dirty="0"/>
              <a:t>Pregnancy test</a:t>
            </a:r>
          </a:p>
          <a:p>
            <a:pPr marL="342900" lvl="1" indent="0">
              <a:buNone/>
            </a:pPr>
            <a:endParaRPr lang="en-US" dirty="0"/>
          </a:p>
          <a:p>
            <a:pPr marL="0" indent="0">
              <a:lnSpc>
                <a:spcPct val="100000"/>
              </a:lnSpc>
              <a:spcAft>
                <a:spcPts val="450"/>
              </a:spcAft>
              <a:buNone/>
            </a:pPr>
            <a:r>
              <a:rPr lang="en-US" sz="3150" dirty="0">
                <a:hlinkClick r:id="rId3"/>
              </a:rPr>
              <a:t>Stop-Syphilis-Letter-2-15-24.pdf (indiancountryecho.org)</a:t>
            </a:r>
            <a:endParaRPr lang="en-US" sz="3150" dirty="0"/>
          </a:p>
          <a:p>
            <a:pPr marL="0" indent="0">
              <a:lnSpc>
                <a:spcPct val="100000"/>
              </a:lnSpc>
              <a:spcAft>
                <a:spcPts val="450"/>
              </a:spcAft>
              <a:buNone/>
            </a:pPr>
            <a:r>
              <a:rPr lang="en-US" sz="3000" dirty="0">
                <a:hlinkClick r:id="rId4"/>
              </a:rPr>
              <a:t>https://www.indiancountryecho.org/indigenous-hiv-aids-syndemic-strategy/</a:t>
            </a:r>
            <a:r>
              <a:rPr lang="en-US" sz="3000" dirty="0"/>
              <a:t> </a:t>
            </a:r>
          </a:p>
        </p:txBody>
      </p:sp>
      <p:pic>
        <p:nvPicPr>
          <p:cNvPr id="5" name="Picture 4">
            <a:extLst>
              <a:ext uri="{FF2B5EF4-FFF2-40B4-BE49-F238E27FC236}">
                <a16:creationId xmlns:a16="http://schemas.microsoft.com/office/drawing/2014/main" id="{9249BEF6-C230-64BA-0602-DB6FD8CE0736}"/>
              </a:ext>
            </a:extLst>
          </p:cNvPr>
          <p:cNvPicPr>
            <a:picLocks noChangeAspect="1"/>
          </p:cNvPicPr>
          <p:nvPr/>
        </p:nvPicPr>
        <p:blipFill>
          <a:blip r:embed="rId5"/>
          <a:stretch>
            <a:fillRect/>
          </a:stretch>
        </p:blipFill>
        <p:spPr>
          <a:xfrm>
            <a:off x="141622" y="1588168"/>
            <a:ext cx="2191595" cy="2833436"/>
          </a:xfrm>
          <a:prstGeom prst="rect">
            <a:avLst/>
          </a:prstGeom>
        </p:spPr>
      </p:pic>
    </p:spTree>
    <p:extLst>
      <p:ext uri="{BB962C8B-B14F-4D97-AF65-F5344CB8AC3E}">
        <p14:creationId xmlns:p14="http://schemas.microsoft.com/office/powerpoint/2010/main" val="1770662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4CF081-4888-17C4-8388-0633AF7AD849}"/>
              </a:ext>
            </a:extLst>
          </p:cNvPr>
          <p:cNvSpPr>
            <a:spLocks noGrp="1"/>
          </p:cNvSpPr>
          <p:nvPr>
            <p:ph type="body" idx="1"/>
          </p:nvPr>
        </p:nvSpPr>
        <p:spPr>
          <a:xfrm>
            <a:off x="311699" y="4521400"/>
            <a:ext cx="8586411" cy="460500"/>
          </a:xfrm>
        </p:spPr>
        <p:txBody>
          <a:bodyPr>
            <a:normAutofit fontScale="85000" lnSpcReduction="10000"/>
          </a:bodyPr>
          <a:lstStyle/>
          <a:p>
            <a:r>
              <a:rPr lang="en-US" dirty="0">
                <a:solidFill>
                  <a:srgbClr val="00B0F0"/>
                </a:solidFill>
                <a:hlinkClick r:id="rId2">
                  <a:extLst>
                    <a:ext uri="{A12FA001-AC4F-418D-AE19-62706E023703}">
                      <ahyp:hlinkClr xmlns:ahyp="http://schemas.microsoft.com/office/drawing/2018/hyperlinkcolor" val="tx"/>
                    </a:ext>
                  </a:extLst>
                </a:hlinkClick>
              </a:rPr>
              <a:t>https://www.hhs.gov/sites/default/files/nscss-considerations-for-the-implementation-of-syphilis-poc-tests.pdf</a:t>
            </a:r>
            <a:r>
              <a:rPr lang="en-US" dirty="0">
                <a:solidFill>
                  <a:srgbClr val="00B0F0"/>
                </a:solidFill>
              </a:rPr>
              <a:t> </a:t>
            </a:r>
          </a:p>
        </p:txBody>
      </p:sp>
      <p:pic>
        <p:nvPicPr>
          <p:cNvPr id="4" name="Picture 3">
            <a:extLst>
              <a:ext uri="{FF2B5EF4-FFF2-40B4-BE49-F238E27FC236}">
                <a16:creationId xmlns:a16="http://schemas.microsoft.com/office/drawing/2014/main" id="{E9FB4F4F-AB16-BAD1-B271-C393F63DD540}"/>
              </a:ext>
            </a:extLst>
          </p:cNvPr>
          <p:cNvPicPr>
            <a:picLocks noChangeAspect="1"/>
          </p:cNvPicPr>
          <p:nvPr/>
        </p:nvPicPr>
        <p:blipFill>
          <a:blip r:embed="rId3"/>
          <a:stretch>
            <a:fillRect/>
          </a:stretch>
        </p:blipFill>
        <p:spPr>
          <a:xfrm>
            <a:off x="311700" y="99893"/>
            <a:ext cx="3159640" cy="4072538"/>
          </a:xfrm>
          <a:prstGeom prst="rect">
            <a:avLst/>
          </a:prstGeom>
        </p:spPr>
      </p:pic>
      <p:sp>
        <p:nvSpPr>
          <p:cNvPr id="5" name="TextBox 4">
            <a:extLst>
              <a:ext uri="{FF2B5EF4-FFF2-40B4-BE49-F238E27FC236}">
                <a16:creationId xmlns:a16="http://schemas.microsoft.com/office/drawing/2014/main" id="{A29FA571-2B31-DC87-EF24-C0D72C3A005E}"/>
              </a:ext>
            </a:extLst>
          </p:cNvPr>
          <p:cNvSpPr txBox="1"/>
          <p:nvPr/>
        </p:nvSpPr>
        <p:spPr>
          <a:xfrm>
            <a:off x="3634548" y="258725"/>
            <a:ext cx="5086830" cy="3754874"/>
          </a:xfrm>
          <a:prstGeom prst="rect">
            <a:avLst/>
          </a:prstGeom>
          <a:noFill/>
        </p:spPr>
        <p:txBody>
          <a:bodyPr wrap="square" rtlCol="0">
            <a:spAutoFit/>
          </a:bodyPr>
          <a:lstStyle/>
          <a:p>
            <a:r>
              <a:rPr lang="en-US" b="1" dirty="0">
                <a:solidFill>
                  <a:srgbClr val="0000FF"/>
                </a:solidFill>
              </a:rPr>
              <a:t>Where? </a:t>
            </a:r>
            <a:r>
              <a:rPr lang="en-US" dirty="0"/>
              <a:t>In general, POC tests should be used where syphilis rates are high</a:t>
            </a:r>
          </a:p>
          <a:p>
            <a:endParaRPr lang="en-US" dirty="0"/>
          </a:p>
          <a:p>
            <a:r>
              <a:rPr lang="en-US" b="1" dirty="0">
                <a:solidFill>
                  <a:srgbClr val="0000FF"/>
                </a:solidFill>
              </a:rPr>
              <a:t>Who? </a:t>
            </a:r>
            <a:r>
              <a:rPr lang="en-US" dirty="0"/>
              <a:t>individuals who access health care infrequently and have difficulty with follow-up visits</a:t>
            </a:r>
          </a:p>
          <a:p>
            <a:endParaRPr lang="en-US" dirty="0">
              <a:solidFill>
                <a:srgbClr val="0000FF"/>
              </a:solidFill>
            </a:endParaRPr>
          </a:p>
          <a:p>
            <a:r>
              <a:rPr lang="en-US" b="1" dirty="0">
                <a:solidFill>
                  <a:srgbClr val="0000FF"/>
                </a:solidFill>
              </a:rPr>
              <a:t>How? </a:t>
            </a:r>
            <a:r>
              <a:rPr lang="en-US" dirty="0"/>
              <a:t>POC tests generally can be conducted by trained non-clinical staff or clinicians within And outside clinical settings. Clinical staff can evaluate patients with positive POC test results and provide </a:t>
            </a:r>
            <a:r>
              <a:rPr lang="en-US" b="1" dirty="0"/>
              <a:t>treatment at the same visit.</a:t>
            </a:r>
          </a:p>
          <a:p>
            <a:endParaRPr lang="en-US" dirty="0"/>
          </a:p>
          <a:p>
            <a:r>
              <a:rPr lang="en-US" b="1" dirty="0">
                <a:solidFill>
                  <a:srgbClr val="0000FF"/>
                </a:solidFill>
              </a:rPr>
              <a:t>Why? </a:t>
            </a:r>
            <a:r>
              <a:rPr lang="en-US" dirty="0"/>
              <a:t>In some settings and for some populations, the rapid results from a positive POC test create an opportunity to </a:t>
            </a:r>
            <a:r>
              <a:rPr lang="en-US" b="1" dirty="0"/>
              <a:t>treat syphilis during the same visit</a:t>
            </a:r>
          </a:p>
          <a:p>
            <a:endParaRPr lang="en-US" dirty="0"/>
          </a:p>
          <a:p>
            <a:r>
              <a:rPr lang="en-US" b="1" dirty="0">
                <a:solidFill>
                  <a:srgbClr val="0000FF"/>
                </a:solidFill>
              </a:rPr>
              <a:t>What else? </a:t>
            </a:r>
            <a:r>
              <a:rPr lang="en-US" dirty="0"/>
              <a:t>POC tests should not be used in those previously diagnosed with syphilis.</a:t>
            </a:r>
          </a:p>
        </p:txBody>
      </p:sp>
    </p:spTree>
    <p:extLst>
      <p:ext uri="{BB962C8B-B14F-4D97-AF65-F5344CB8AC3E}">
        <p14:creationId xmlns:p14="http://schemas.microsoft.com/office/powerpoint/2010/main" val="3072176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3" name="Title 2">
            <a:extLst>
              <a:ext uri="{FF2B5EF4-FFF2-40B4-BE49-F238E27FC236}">
                <a16:creationId xmlns:a16="http://schemas.microsoft.com/office/drawing/2014/main" id="{6D7A586D-7204-40B7-A360-B80424692D15}"/>
              </a:ext>
            </a:extLst>
          </p:cNvPr>
          <p:cNvSpPr>
            <a:spLocks noGrp="1"/>
          </p:cNvSpPr>
          <p:nvPr>
            <p:ph type="title"/>
          </p:nvPr>
        </p:nvSpPr>
        <p:spPr>
          <a:xfrm>
            <a:off x="431515" y="239486"/>
            <a:ext cx="7705217" cy="772886"/>
          </a:xfrm>
        </p:spPr>
        <p:txBody>
          <a:bodyPr spcFirstLastPara="1" vert="horz" wrap="square" lIns="68580" tIns="34290" rIns="68580" bIns="34290" rtlCol="0" anchor="ctr" anchorCtr="0">
            <a:normAutofit/>
          </a:bodyPr>
          <a:lstStyle/>
          <a:p>
            <a:pPr algn="ctr">
              <a:spcBef>
                <a:spcPct val="0"/>
              </a:spcBef>
            </a:pPr>
            <a:r>
              <a:rPr lang="en-US" sz="4000" b="1" dirty="0">
                <a:solidFill>
                  <a:srgbClr val="002060"/>
                </a:solidFill>
              </a:rPr>
              <a:t>Think Syphilis </a:t>
            </a:r>
          </a:p>
        </p:txBody>
      </p:sp>
      <p:pic>
        <p:nvPicPr>
          <p:cNvPr id="5" name="Picture 6">
            <a:extLst>
              <a:ext uri="{FF2B5EF4-FFF2-40B4-BE49-F238E27FC236}">
                <a16:creationId xmlns:a16="http://schemas.microsoft.com/office/drawing/2014/main" id="{E7853ACF-F5E6-4FD8-B300-4CB579696188}"/>
              </a:ext>
            </a:extLst>
          </p:cNvPr>
          <p:cNvPicPr>
            <a:picLocks noChangeAspect="1"/>
          </p:cNvPicPr>
          <p:nvPr/>
        </p:nvPicPr>
        <p:blipFill>
          <a:blip r:embed="rId3"/>
          <a:stretch>
            <a:fillRect/>
          </a:stretch>
        </p:blipFill>
        <p:spPr>
          <a:xfrm>
            <a:off x="64996" y="1406380"/>
            <a:ext cx="3119625" cy="2853200"/>
          </a:xfrm>
          <a:prstGeom prst="rect">
            <a:avLst/>
          </a:prstGeom>
        </p:spPr>
      </p:pic>
      <p:pic>
        <p:nvPicPr>
          <p:cNvPr id="2" name="Picture 1">
            <a:extLst>
              <a:ext uri="{FF2B5EF4-FFF2-40B4-BE49-F238E27FC236}">
                <a16:creationId xmlns:a16="http://schemas.microsoft.com/office/drawing/2014/main" id="{D3E3B35D-FFA6-0D37-BEA4-646F07EF89CA}"/>
              </a:ext>
            </a:extLst>
          </p:cNvPr>
          <p:cNvPicPr>
            <a:picLocks noChangeAspect="1"/>
          </p:cNvPicPr>
          <p:nvPr/>
        </p:nvPicPr>
        <p:blipFill rotWithShape="1">
          <a:blip r:embed="rId4">
            <a:extLst>
              <a:ext uri="{28A0092B-C50C-407E-A947-70E740481C1C}">
                <a14:useLocalDpi xmlns:a14="http://schemas.microsoft.com/office/drawing/2010/main" val="0"/>
              </a:ext>
            </a:extLst>
          </a:blip>
          <a:srcRect t="6913"/>
          <a:stretch/>
        </p:blipFill>
        <p:spPr>
          <a:xfrm>
            <a:off x="3222245" y="1421082"/>
            <a:ext cx="2983219" cy="2777000"/>
          </a:xfrm>
          <a:prstGeom prst="rect">
            <a:avLst/>
          </a:prstGeom>
        </p:spPr>
      </p:pic>
      <p:pic>
        <p:nvPicPr>
          <p:cNvPr id="4" name="Picture 3">
            <a:extLst>
              <a:ext uri="{FF2B5EF4-FFF2-40B4-BE49-F238E27FC236}">
                <a16:creationId xmlns:a16="http://schemas.microsoft.com/office/drawing/2014/main" id="{9C7533B4-3DD9-752D-8598-58FC68E62895}"/>
              </a:ext>
            </a:extLst>
          </p:cNvPr>
          <p:cNvPicPr>
            <a:picLocks noChangeAspect="1"/>
          </p:cNvPicPr>
          <p:nvPr/>
        </p:nvPicPr>
        <p:blipFill rotWithShape="1">
          <a:blip r:embed="rId5">
            <a:extLst>
              <a:ext uri="{28A0092B-C50C-407E-A947-70E740481C1C}">
                <a14:useLocalDpi xmlns:a14="http://schemas.microsoft.com/office/drawing/2010/main" val="0"/>
              </a:ext>
            </a:extLst>
          </a:blip>
          <a:srcRect l="8612"/>
          <a:stretch/>
        </p:blipFill>
        <p:spPr>
          <a:xfrm>
            <a:off x="6246655" y="1406380"/>
            <a:ext cx="2825206" cy="27917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A6D5EC-FFA0-399A-17A1-ECC53A697FA9}"/>
              </a:ext>
            </a:extLst>
          </p:cNvPr>
          <p:cNvSpPr>
            <a:spLocks noGrp="1"/>
          </p:cNvSpPr>
          <p:nvPr>
            <p:ph type="body" idx="1"/>
          </p:nvPr>
        </p:nvSpPr>
        <p:spPr>
          <a:xfrm>
            <a:off x="167530" y="1369218"/>
            <a:ext cx="7886700" cy="3263400"/>
          </a:xfrm>
        </p:spPr>
        <p:txBody>
          <a:bodyPr>
            <a:normAutofit/>
          </a:bodyPr>
          <a:lstStyle/>
          <a:p>
            <a:pPr marL="127000" indent="0">
              <a:buNone/>
            </a:pPr>
            <a:r>
              <a:rPr lang="en-US" sz="1800" b="1" dirty="0" err="1"/>
              <a:t>Chembio</a:t>
            </a:r>
            <a:endParaRPr lang="en-US" sz="1800" b="1" dirty="0"/>
          </a:p>
          <a:p>
            <a:r>
              <a:rPr lang="en-US" sz="1800" dirty="0"/>
              <a:t>FDA-approved and CLIA-waived rapid dual HIV/syphilis test</a:t>
            </a:r>
          </a:p>
          <a:p>
            <a:r>
              <a:rPr lang="en-US" sz="1800" dirty="0"/>
              <a:t>Treponemal test component for syphilis</a:t>
            </a:r>
          </a:p>
          <a:p>
            <a:r>
              <a:rPr lang="en-US" sz="1800" dirty="0">
                <a:latin typeface="Poppins" panose="00000500000000000000" pitchFamily="2" charset="0"/>
              </a:rPr>
              <a:t>S</a:t>
            </a:r>
            <a:r>
              <a:rPr lang="en-US" sz="1800" b="0" i="0" dirty="0">
                <a:effectLst/>
                <a:latin typeface="Poppins" panose="00000500000000000000" pitchFamily="2" charset="0"/>
              </a:rPr>
              <a:t>ensitivity:  &gt;99% for HIV and &gt;94% for T. pallidum</a:t>
            </a:r>
          </a:p>
          <a:p>
            <a:pPr algn="l" fontAlgn="base">
              <a:buFont typeface="Arial" panose="020B0604020202020204" pitchFamily="34" charset="0"/>
              <a:buChar char="•"/>
            </a:pPr>
            <a:r>
              <a:rPr lang="en-US" sz="1800" dirty="0">
                <a:latin typeface="Poppins" panose="00000500000000000000" pitchFamily="2" charset="0"/>
              </a:rPr>
              <a:t>S</a:t>
            </a:r>
            <a:r>
              <a:rPr lang="en-US" sz="1800" b="0" i="0" dirty="0">
                <a:effectLst/>
                <a:latin typeface="Poppins" panose="00000500000000000000" pitchFamily="2" charset="0"/>
              </a:rPr>
              <a:t>ample volume: 10 </a:t>
            </a:r>
            <a:r>
              <a:rPr lang="en-US" sz="1800" b="0" i="0" dirty="0" err="1">
                <a:effectLst/>
                <a:latin typeface="Poppins" panose="00000500000000000000" pitchFamily="2" charset="0"/>
              </a:rPr>
              <a:t>μl</a:t>
            </a:r>
            <a:endParaRPr lang="en-US" sz="1800" b="0" i="0" dirty="0">
              <a:effectLst/>
              <a:latin typeface="Poppins" panose="00000500000000000000" pitchFamily="2" charset="0"/>
            </a:endParaRPr>
          </a:p>
          <a:p>
            <a:pPr algn="l" fontAlgn="base">
              <a:buFont typeface="Arial" panose="020B0604020202020204" pitchFamily="34" charset="0"/>
              <a:buChar char="•"/>
            </a:pPr>
            <a:r>
              <a:rPr lang="en-US" sz="1800" b="0" i="0" dirty="0">
                <a:effectLst/>
                <a:latin typeface="Poppins" panose="00000500000000000000" pitchFamily="2" charset="0"/>
              </a:rPr>
              <a:t>15-minute results for dual rapid test</a:t>
            </a:r>
          </a:p>
          <a:p>
            <a:pPr algn="l" fontAlgn="base">
              <a:buFont typeface="Arial" panose="020B0604020202020204" pitchFamily="34" charset="0"/>
              <a:buChar char="•"/>
            </a:pPr>
            <a:r>
              <a:rPr lang="en-US" sz="1800" dirty="0">
                <a:latin typeface="Poppins" panose="00000500000000000000" pitchFamily="2" charset="0"/>
              </a:rPr>
              <a:t>O</a:t>
            </a:r>
            <a:r>
              <a:rPr lang="en-US" sz="1800" b="0" i="0" dirty="0">
                <a:effectLst/>
                <a:latin typeface="Poppins" panose="00000500000000000000" pitchFamily="2" charset="0"/>
              </a:rPr>
              <a:t>bjective results using handheld </a:t>
            </a:r>
          </a:p>
          <a:p>
            <a:pPr marL="127000" indent="0" algn="l" fontAlgn="base">
              <a:buNone/>
            </a:pPr>
            <a:r>
              <a:rPr lang="en-US" sz="1800" b="0" i="0" dirty="0">
                <a:effectLst/>
                <a:latin typeface="Poppins" panose="00000500000000000000" pitchFamily="2" charset="0"/>
              </a:rPr>
              <a:t>     digital reader  (DPP® Micro Reader)</a:t>
            </a:r>
          </a:p>
          <a:p>
            <a:endParaRPr lang="en-US" dirty="0"/>
          </a:p>
        </p:txBody>
      </p:sp>
      <p:sp>
        <p:nvSpPr>
          <p:cNvPr id="3" name="Title 2">
            <a:extLst>
              <a:ext uri="{FF2B5EF4-FFF2-40B4-BE49-F238E27FC236}">
                <a16:creationId xmlns:a16="http://schemas.microsoft.com/office/drawing/2014/main" id="{03E23691-BB8D-F239-4D7F-935985C2B6DA}"/>
              </a:ext>
            </a:extLst>
          </p:cNvPr>
          <p:cNvSpPr>
            <a:spLocks noGrp="1"/>
          </p:cNvSpPr>
          <p:nvPr>
            <p:ph type="title"/>
          </p:nvPr>
        </p:nvSpPr>
        <p:spPr>
          <a:xfrm>
            <a:off x="167530" y="156281"/>
            <a:ext cx="6787800" cy="709200"/>
          </a:xfrm>
        </p:spPr>
        <p:txBody>
          <a:bodyPr/>
          <a:lstStyle/>
          <a:p>
            <a:r>
              <a:rPr lang="en-US" dirty="0"/>
              <a:t>Rapid syphilis testing</a:t>
            </a:r>
          </a:p>
        </p:txBody>
      </p:sp>
      <p:pic>
        <p:nvPicPr>
          <p:cNvPr id="5" name="Picture 4">
            <a:extLst>
              <a:ext uri="{FF2B5EF4-FFF2-40B4-BE49-F238E27FC236}">
                <a16:creationId xmlns:a16="http://schemas.microsoft.com/office/drawing/2014/main" id="{7C2947C7-FAD4-E0AE-1218-0050924E548A}"/>
              </a:ext>
            </a:extLst>
          </p:cNvPr>
          <p:cNvPicPr>
            <a:picLocks noChangeAspect="1"/>
          </p:cNvPicPr>
          <p:nvPr/>
        </p:nvPicPr>
        <p:blipFill>
          <a:blip r:embed="rId2"/>
          <a:stretch>
            <a:fillRect/>
          </a:stretch>
        </p:blipFill>
        <p:spPr>
          <a:xfrm>
            <a:off x="6729134" y="2287736"/>
            <a:ext cx="2414866" cy="1595726"/>
          </a:xfrm>
          <a:prstGeom prst="rect">
            <a:avLst/>
          </a:prstGeom>
        </p:spPr>
      </p:pic>
      <p:pic>
        <p:nvPicPr>
          <p:cNvPr id="2054" name="Picture 6" descr="Chembio Diagnostic Systems, Inc. DPP Micro Reader For Use With: DPP HIV-Syphilis:Microbiology ...">
            <a:extLst>
              <a:ext uri="{FF2B5EF4-FFF2-40B4-BE49-F238E27FC236}">
                <a16:creationId xmlns:a16="http://schemas.microsoft.com/office/drawing/2014/main" id="{544E5DA7-FD86-2981-E43A-2062DA4A36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2339" y="2989724"/>
            <a:ext cx="2283092" cy="17772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803615C-C7BE-4D0C-3421-3D2F57AD3F4A}"/>
              </a:ext>
            </a:extLst>
          </p:cNvPr>
          <p:cNvSpPr txBox="1"/>
          <p:nvPr/>
        </p:nvSpPr>
        <p:spPr>
          <a:xfrm>
            <a:off x="167529" y="4613135"/>
            <a:ext cx="4404471" cy="307777"/>
          </a:xfrm>
          <a:prstGeom prst="rect">
            <a:avLst/>
          </a:prstGeom>
          <a:noFill/>
        </p:spPr>
        <p:txBody>
          <a:bodyPr wrap="square" rtlCol="0">
            <a:spAutoFit/>
          </a:bodyPr>
          <a:lstStyle/>
          <a:p>
            <a:r>
              <a:rPr lang="it-IT" dirty="0">
                <a:hlinkClick r:id="rId4"/>
              </a:rPr>
              <a:t>DPP® HIV Syphilis USA – Chembio Diagnostics, Inc.</a:t>
            </a:r>
            <a:endParaRPr lang="en-US" dirty="0"/>
          </a:p>
        </p:txBody>
      </p:sp>
    </p:spTree>
    <p:extLst>
      <p:ext uri="{BB962C8B-B14F-4D97-AF65-F5344CB8AC3E}">
        <p14:creationId xmlns:p14="http://schemas.microsoft.com/office/powerpoint/2010/main" val="4121305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FE193-D7BE-8AD2-FFE8-AB3069B7E2EB}"/>
              </a:ext>
            </a:extLst>
          </p:cNvPr>
          <p:cNvSpPr>
            <a:spLocks noGrp="1"/>
          </p:cNvSpPr>
          <p:nvPr>
            <p:ph type="title"/>
          </p:nvPr>
        </p:nvSpPr>
        <p:spPr>
          <a:xfrm>
            <a:off x="3305134" y="3016077"/>
            <a:ext cx="4502985" cy="994172"/>
          </a:xfrm>
        </p:spPr>
        <p:txBody>
          <a:bodyPr spcFirstLastPara="1" vert="horz" wrap="square" lIns="68580" tIns="34290" rIns="68580" bIns="34290" rtlCol="0" anchor="b" anchorCtr="0">
            <a:normAutofit/>
          </a:bodyPr>
          <a:lstStyle/>
          <a:p>
            <a:r>
              <a:rPr lang="en-US" b="1" kern="1200" dirty="0">
                <a:solidFill>
                  <a:srgbClr val="016773"/>
                </a:solidFill>
                <a:latin typeface="+mn-lt"/>
                <a:ea typeface="+mj-ea"/>
                <a:cs typeface="+mj-cs"/>
              </a:rPr>
              <a:t>Secure the Supply of Benzathine Penicillin</a:t>
            </a:r>
          </a:p>
        </p:txBody>
      </p:sp>
      <p:pic>
        <p:nvPicPr>
          <p:cNvPr id="6" name="Picture 2" descr="Image result for penicillin g benzathine 2.4 million units">
            <a:extLst>
              <a:ext uri="{FF2B5EF4-FFF2-40B4-BE49-F238E27FC236}">
                <a16:creationId xmlns:a16="http://schemas.microsoft.com/office/drawing/2014/main" id="{9ADB719C-6986-9877-3DFA-8BA6546CCD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627" b="1"/>
          <a:stretch/>
        </p:blipFill>
        <p:spPr bwMode="auto">
          <a:xfrm>
            <a:off x="3305134" y="3"/>
            <a:ext cx="3075966" cy="2564098"/>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a:noFill/>
          <a:extLst>
            <a:ext uri="{909E8E84-426E-40DD-AFC4-6F175D3DCCD1}">
              <a14:hiddenFill xmlns:a14="http://schemas.microsoft.com/office/drawing/2010/main">
                <a:solidFill>
                  <a:srgbClr val="FFFFFF"/>
                </a:solidFill>
              </a14:hiddenFill>
            </a:ext>
          </a:extLst>
        </p:spPr>
      </p:pic>
      <p:pic>
        <p:nvPicPr>
          <p:cNvPr id="10" name="Content Placeholder 9" descr="Needle with solid fill">
            <a:extLst>
              <a:ext uri="{FF2B5EF4-FFF2-40B4-BE49-F238E27FC236}">
                <a16:creationId xmlns:a16="http://schemas.microsoft.com/office/drawing/2014/main" id="{8BFDE3A6-879B-6427-787C-25745AF4D23C}"/>
              </a:ext>
            </a:extLst>
          </p:cNvPr>
          <p:cNvPicPr>
            <a:picLocks noGrp="1" noChangeAspect="1"/>
          </p:cNvPicPr>
          <p:nvPr>
            <p:ph sz="half" idx="1"/>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28610" y="4252678"/>
            <a:ext cx="685800" cy="685800"/>
          </a:xfrm>
        </p:spPr>
      </p:pic>
      <p:pic>
        <p:nvPicPr>
          <p:cNvPr id="1026" name="Picture 2">
            <a:extLst>
              <a:ext uri="{FF2B5EF4-FFF2-40B4-BE49-F238E27FC236}">
                <a16:creationId xmlns:a16="http://schemas.microsoft.com/office/drawing/2014/main" id="{DE63E9CB-92F7-7985-B712-1966C6644769}"/>
              </a:ext>
            </a:extLst>
          </p:cNvPr>
          <p:cNvPicPr>
            <a:picLocks noGrp="1" noChangeAspect="1" noChangeArrowheads="1"/>
          </p:cNvPicPr>
          <p:nvPr>
            <p:ph sz="half" idx="2"/>
          </p:nvPr>
        </p:nvPicPr>
        <p:blipFill rotWithShape="1">
          <a:blip r:embed="rId6">
            <a:extLst>
              <a:ext uri="{28A0092B-C50C-407E-A947-70E740481C1C}">
                <a14:useLocalDpi xmlns:a14="http://schemas.microsoft.com/office/drawing/2010/main" val="0"/>
              </a:ext>
            </a:extLst>
          </a:blip>
          <a:srcRect l="4105" r="19331" b="1"/>
          <a:stretch/>
        </p:blipFill>
        <p:spPr bwMode="auto">
          <a:xfrm>
            <a:off x="15" y="208104"/>
            <a:ext cx="3414539" cy="4459664"/>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0407260-DC57-A7BD-7994-75C2C4C48357}"/>
              </a:ext>
            </a:extLst>
          </p:cNvPr>
          <p:cNvPicPr>
            <a:picLocks noChangeAspect="1"/>
          </p:cNvPicPr>
          <p:nvPr/>
        </p:nvPicPr>
        <p:blipFill rotWithShape="1">
          <a:blip r:embed="rId7"/>
          <a:srcRect l="19260"/>
          <a:stretch/>
        </p:blipFill>
        <p:spPr>
          <a:xfrm>
            <a:off x="6489805" y="-2"/>
            <a:ext cx="2654195" cy="3217637"/>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p:spPr>
      </p:pic>
      <p:sp>
        <p:nvSpPr>
          <p:cNvPr id="3" name="TextBox 2">
            <a:extLst>
              <a:ext uri="{FF2B5EF4-FFF2-40B4-BE49-F238E27FC236}">
                <a16:creationId xmlns:a16="http://schemas.microsoft.com/office/drawing/2014/main" id="{7859F63F-11E6-6244-639D-1C4083BA27C5}"/>
              </a:ext>
            </a:extLst>
          </p:cNvPr>
          <p:cNvSpPr txBox="1"/>
          <p:nvPr/>
        </p:nvSpPr>
        <p:spPr>
          <a:xfrm>
            <a:off x="1452814" y="4755482"/>
            <a:ext cx="6289508" cy="461665"/>
          </a:xfrm>
          <a:prstGeom prst="rect">
            <a:avLst/>
          </a:prstGeom>
          <a:noFill/>
        </p:spPr>
        <p:txBody>
          <a:bodyPr wrap="square" rtlCol="0">
            <a:spAutoFit/>
          </a:bodyPr>
          <a:lstStyle/>
          <a:p>
            <a:r>
              <a:rPr lang="en-US" sz="1350" dirty="0">
                <a:solidFill>
                  <a:srgbClr val="061F57"/>
                </a:solidFill>
                <a:latin typeface="Segoe UI"/>
                <a:ea typeface="+mn-lt"/>
                <a:cs typeface="Calibri" panose="020F0502020204030204"/>
                <a:hlinkClick r:id="rId8"/>
              </a:rPr>
              <a:t>https://www.cdc.gov/std/treatment-guidelines/default.htm</a:t>
            </a:r>
            <a:endParaRPr lang="en-US" sz="1350" dirty="0">
              <a:solidFill>
                <a:srgbClr val="061F57"/>
              </a:solidFill>
              <a:latin typeface="Segoe UI"/>
              <a:ea typeface="+mn-lt"/>
              <a:cs typeface="Calibri" panose="020F0502020204030204"/>
            </a:endParaRPr>
          </a:p>
          <a:p>
            <a:endParaRPr lang="en-US" sz="1050" dirty="0"/>
          </a:p>
        </p:txBody>
      </p:sp>
    </p:spTree>
    <p:extLst>
      <p:ext uri="{BB962C8B-B14F-4D97-AF65-F5344CB8AC3E}">
        <p14:creationId xmlns:p14="http://schemas.microsoft.com/office/powerpoint/2010/main" val="1053128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F80811ED-7539-4BBC-8C8D-F5598C61EB6D}"/>
              </a:ext>
            </a:extLst>
          </p:cNvPr>
          <p:cNvGraphicFramePr>
            <a:graphicFrameLocks noGrp="1"/>
          </p:cNvGraphicFramePr>
          <p:nvPr>
            <p:ph sz="quarter" idx="10"/>
          </p:nvPr>
        </p:nvGraphicFramePr>
        <p:xfrm>
          <a:off x="364963" y="867515"/>
          <a:ext cx="8254603" cy="3310890"/>
        </p:xfrm>
        <a:graphic>
          <a:graphicData uri="http://schemas.openxmlformats.org/drawingml/2006/table">
            <a:tbl>
              <a:tblPr firstRow="1" bandRow="1">
                <a:tableStyleId>{5C22544A-7EE6-4342-B048-85BDC9FD1C3A}</a:tableStyleId>
              </a:tblPr>
              <a:tblGrid>
                <a:gridCol w="1389880">
                  <a:extLst>
                    <a:ext uri="{9D8B030D-6E8A-4147-A177-3AD203B41FA5}">
                      <a16:colId xmlns:a16="http://schemas.microsoft.com/office/drawing/2014/main" val="1471328002"/>
                    </a:ext>
                  </a:extLst>
                </a:gridCol>
                <a:gridCol w="1432112">
                  <a:extLst>
                    <a:ext uri="{9D8B030D-6E8A-4147-A177-3AD203B41FA5}">
                      <a16:colId xmlns:a16="http://schemas.microsoft.com/office/drawing/2014/main" val="1994124307"/>
                    </a:ext>
                  </a:extLst>
                </a:gridCol>
                <a:gridCol w="1432112">
                  <a:extLst>
                    <a:ext uri="{9D8B030D-6E8A-4147-A177-3AD203B41FA5}">
                      <a16:colId xmlns:a16="http://schemas.microsoft.com/office/drawing/2014/main" val="2754302343"/>
                    </a:ext>
                  </a:extLst>
                </a:gridCol>
                <a:gridCol w="1573307">
                  <a:extLst>
                    <a:ext uri="{9D8B030D-6E8A-4147-A177-3AD203B41FA5}">
                      <a16:colId xmlns:a16="http://schemas.microsoft.com/office/drawing/2014/main" val="1375345527"/>
                    </a:ext>
                  </a:extLst>
                </a:gridCol>
                <a:gridCol w="2427192">
                  <a:extLst>
                    <a:ext uri="{9D8B030D-6E8A-4147-A177-3AD203B41FA5}">
                      <a16:colId xmlns:a16="http://schemas.microsoft.com/office/drawing/2014/main" val="1332468252"/>
                    </a:ext>
                  </a:extLst>
                </a:gridCol>
              </a:tblGrid>
              <a:tr h="278130">
                <a:tc>
                  <a:txBody>
                    <a:bodyPr/>
                    <a:lstStyle/>
                    <a:p>
                      <a:r>
                        <a:rPr lang="en-US" sz="1100" dirty="0"/>
                        <a:t>Stage</a:t>
                      </a:r>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664929653"/>
                  </a:ext>
                </a:extLst>
              </a:tr>
              <a:tr h="388620">
                <a:tc>
                  <a:txBody>
                    <a:bodyPr/>
                    <a:lstStyle/>
                    <a:p>
                      <a:r>
                        <a:rPr lang="en-US" sz="1100" b="1" dirty="0"/>
                        <a:t>Primary</a:t>
                      </a:r>
                    </a:p>
                  </a:txBody>
                  <a:tcPr marL="68580" marR="68580" marT="34290" marB="34290"/>
                </a:tc>
                <a:tc>
                  <a:txBody>
                    <a:bodyPr/>
                    <a:lstStyle/>
                    <a:p>
                      <a:r>
                        <a:rPr lang="en-US" sz="1100" b="1" dirty="0"/>
                        <a:t>Secondary</a:t>
                      </a:r>
                    </a:p>
                  </a:txBody>
                  <a:tcPr marL="68580" marR="68580" marT="34290" marB="34290"/>
                </a:tc>
                <a:tc>
                  <a:txBody>
                    <a:bodyPr/>
                    <a:lstStyle/>
                    <a:p>
                      <a:r>
                        <a:rPr lang="en-US" sz="1100" b="1" dirty="0"/>
                        <a:t>Early non-primary, non secondary </a:t>
                      </a:r>
                    </a:p>
                  </a:txBody>
                  <a:tcPr marL="68580" marR="68580" marT="34290" marB="34290"/>
                </a:tc>
                <a:tc>
                  <a:txBody>
                    <a:bodyPr/>
                    <a:lstStyle/>
                    <a:p>
                      <a:r>
                        <a:rPr lang="en-US" sz="1100" b="1" dirty="0"/>
                        <a:t>Late Latent/ or Unknown Duration</a:t>
                      </a:r>
                    </a:p>
                  </a:txBody>
                  <a:tcPr marL="68580" marR="68580" marT="34290" marB="34290"/>
                </a:tc>
                <a:tc>
                  <a:txBody>
                    <a:bodyPr/>
                    <a:lstStyle/>
                    <a:p>
                      <a:r>
                        <a:rPr lang="en-US" sz="1100" b="1" dirty="0"/>
                        <a:t>Neurosyphilis, ocular syphilis and </a:t>
                      </a:r>
                      <a:r>
                        <a:rPr lang="en-US" sz="1100" b="1" dirty="0" err="1"/>
                        <a:t>otic</a:t>
                      </a:r>
                      <a:r>
                        <a:rPr lang="en-US" sz="1100" b="1" dirty="0"/>
                        <a:t> syphilis </a:t>
                      </a:r>
                    </a:p>
                  </a:txBody>
                  <a:tcPr marL="68580" marR="68580" marT="34290" marB="34290"/>
                </a:tc>
                <a:extLst>
                  <a:ext uri="{0D108BD9-81ED-4DB2-BD59-A6C34878D82A}">
                    <a16:rowId xmlns:a16="http://schemas.microsoft.com/office/drawing/2014/main" val="3678341487"/>
                  </a:ext>
                </a:extLst>
              </a:tr>
              <a:tr h="2537460">
                <a:tc>
                  <a:txBody>
                    <a:bodyPr/>
                    <a:lstStyle/>
                    <a:p>
                      <a:r>
                        <a:rPr lang="en-US" sz="1400" dirty="0"/>
                        <a:t>Benzathine penicillin 2.4 million units IM in a single dose</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Benzathine penicillin 2.4 million units IM in a single dose</a:t>
                      </a:r>
                    </a:p>
                    <a:p>
                      <a:endParaRPr lang="en-US"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Benzathine penicillin 2.4 million units IM in a single dose</a:t>
                      </a:r>
                    </a:p>
                    <a:p>
                      <a:endParaRPr lang="en-US"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Benzathine penicillin 2.4 million units total administered as 3 doses of 2.4 million units IM each at 1-week intervals</a:t>
                      </a:r>
                    </a:p>
                    <a:p>
                      <a:endParaRPr lang="en-US" sz="1400" dirty="0"/>
                    </a:p>
                  </a:txBody>
                  <a:tcPr marL="68580" marR="68580" marT="34290" marB="34290"/>
                </a:tc>
                <a:tc>
                  <a:txBody>
                    <a:bodyPr/>
                    <a:lstStyle/>
                    <a:p>
                      <a:r>
                        <a:rPr lang="en-US" sz="1400" dirty="0"/>
                        <a:t>Aqueous crystalline penicillin G 18-24 million units per day, administered as 3-4 million units by IV every 4 hours or continuous infusion for 10-14 days</a:t>
                      </a:r>
                    </a:p>
                    <a:p>
                      <a:endParaRPr lang="en-US" sz="1400" dirty="0"/>
                    </a:p>
                    <a:p>
                      <a:r>
                        <a:rPr lang="en-US" sz="1400" dirty="0"/>
                        <a:t>Alternative:  procaine penicillin G 2.4 million units IM 1x/day PLUS probenecid 500 mg orally 4x/day, both for 10-14 days</a:t>
                      </a:r>
                    </a:p>
                  </a:txBody>
                  <a:tcPr marL="68580" marR="68580" marT="34290" marB="34290"/>
                </a:tc>
                <a:extLst>
                  <a:ext uri="{0D108BD9-81ED-4DB2-BD59-A6C34878D82A}">
                    <a16:rowId xmlns:a16="http://schemas.microsoft.com/office/drawing/2014/main" val="4082157793"/>
                  </a:ext>
                </a:extLst>
              </a:tr>
            </a:tbl>
          </a:graphicData>
        </a:graphic>
      </p:graphicFrame>
      <p:sp>
        <p:nvSpPr>
          <p:cNvPr id="3" name="TextBox 2">
            <a:extLst>
              <a:ext uri="{FF2B5EF4-FFF2-40B4-BE49-F238E27FC236}">
                <a16:creationId xmlns:a16="http://schemas.microsoft.com/office/drawing/2014/main" id="{CF6BE84D-FCA2-4C02-A40E-59525519EDCA}"/>
              </a:ext>
            </a:extLst>
          </p:cNvPr>
          <p:cNvSpPr txBox="1"/>
          <p:nvPr/>
        </p:nvSpPr>
        <p:spPr>
          <a:xfrm>
            <a:off x="114096" y="140720"/>
            <a:ext cx="8881987" cy="507831"/>
          </a:xfrm>
          <a:prstGeom prst="rect">
            <a:avLst/>
          </a:prstGeom>
          <a:noFill/>
        </p:spPr>
        <p:txBody>
          <a:bodyPr wrap="square" rtlCol="0">
            <a:spAutoFit/>
          </a:bodyPr>
          <a:lstStyle/>
          <a:p>
            <a:r>
              <a:rPr lang="en-US" sz="2700" b="1" dirty="0">
                <a:solidFill>
                  <a:srgbClr val="016773"/>
                </a:solidFill>
              </a:rPr>
              <a:t>Treatment of syphilis in pregnant women</a:t>
            </a:r>
          </a:p>
        </p:txBody>
      </p:sp>
      <p:pic>
        <p:nvPicPr>
          <p:cNvPr id="6" name="Picture 5">
            <a:extLst>
              <a:ext uri="{FF2B5EF4-FFF2-40B4-BE49-F238E27FC236}">
                <a16:creationId xmlns:a16="http://schemas.microsoft.com/office/drawing/2014/main" id="{5B2851E1-4667-48A6-92A7-93D5AD547F8C}"/>
              </a:ext>
            </a:extLst>
          </p:cNvPr>
          <p:cNvPicPr>
            <a:picLocks noChangeAspect="1"/>
          </p:cNvPicPr>
          <p:nvPr/>
        </p:nvPicPr>
        <p:blipFill>
          <a:blip r:embed="rId2"/>
          <a:stretch>
            <a:fillRect/>
          </a:stretch>
        </p:blipFill>
        <p:spPr>
          <a:xfrm>
            <a:off x="364962" y="3121399"/>
            <a:ext cx="1407319" cy="1657350"/>
          </a:xfrm>
          <a:prstGeom prst="rect">
            <a:avLst/>
          </a:prstGeom>
        </p:spPr>
      </p:pic>
      <p:sp>
        <p:nvSpPr>
          <p:cNvPr id="7" name="TextBox 6">
            <a:extLst>
              <a:ext uri="{FF2B5EF4-FFF2-40B4-BE49-F238E27FC236}">
                <a16:creationId xmlns:a16="http://schemas.microsoft.com/office/drawing/2014/main" id="{4D543ECE-40F6-45D9-B2D4-86C304B691FB}"/>
              </a:ext>
            </a:extLst>
          </p:cNvPr>
          <p:cNvSpPr txBox="1"/>
          <p:nvPr/>
        </p:nvSpPr>
        <p:spPr>
          <a:xfrm>
            <a:off x="1712260" y="4501750"/>
            <a:ext cx="6615545" cy="415498"/>
          </a:xfrm>
          <a:prstGeom prst="rect">
            <a:avLst/>
          </a:prstGeom>
          <a:noFill/>
        </p:spPr>
        <p:txBody>
          <a:bodyPr wrap="square" rtlCol="0">
            <a:spAutoFit/>
          </a:bodyPr>
          <a:lstStyle/>
          <a:p>
            <a:r>
              <a:rPr lang="en-US" sz="1050" dirty="0">
                <a:hlinkClick r:id="rId3"/>
              </a:rPr>
              <a:t>* Doxycycline is an alternative oral treatment for syphilis in </a:t>
            </a:r>
            <a:r>
              <a:rPr lang="en-US" sz="1050" b="1" dirty="0">
                <a:hlinkClick r:id="rId3"/>
              </a:rPr>
              <a:t>Non-pregnant patients</a:t>
            </a:r>
          </a:p>
          <a:p>
            <a:r>
              <a:rPr lang="en-US" sz="1050" dirty="0">
                <a:hlinkClick r:id="rId3"/>
              </a:rPr>
              <a:t>https://www.cdc.gov/std/treatment-guidelines/default.htm</a:t>
            </a:r>
            <a:r>
              <a:rPr lang="en-US" sz="1050" dirty="0"/>
              <a:t> </a:t>
            </a:r>
          </a:p>
        </p:txBody>
      </p:sp>
    </p:spTree>
    <p:extLst>
      <p:ext uri="{BB962C8B-B14F-4D97-AF65-F5344CB8AC3E}">
        <p14:creationId xmlns:p14="http://schemas.microsoft.com/office/powerpoint/2010/main" val="4213615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22E90-0B88-4D27-A294-DE865EB9EF1E}"/>
              </a:ext>
            </a:extLst>
          </p:cNvPr>
          <p:cNvSpPr>
            <a:spLocks noGrp="1"/>
          </p:cNvSpPr>
          <p:nvPr>
            <p:ph type="title"/>
          </p:nvPr>
        </p:nvSpPr>
        <p:spPr>
          <a:xfrm>
            <a:off x="457200" y="119875"/>
            <a:ext cx="8229600" cy="481022"/>
          </a:xfrm>
        </p:spPr>
        <p:txBody>
          <a:bodyPr>
            <a:normAutofit fontScale="90000"/>
          </a:bodyPr>
          <a:lstStyle/>
          <a:p>
            <a:r>
              <a:rPr lang="en-US" dirty="0"/>
              <a:t>Penicillin Allergy</a:t>
            </a:r>
          </a:p>
        </p:txBody>
      </p:sp>
      <p:sp>
        <p:nvSpPr>
          <p:cNvPr id="3" name="Content Placeholder 2">
            <a:extLst>
              <a:ext uri="{FF2B5EF4-FFF2-40B4-BE49-F238E27FC236}">
                <a16:creationId xmlns:a16="http://schemas.microsoft.com/office/drawing/2014/main" id="{87253805-CB56-4DDC-B430-02292ADA62F6}"/>
              </a:ext>
            </a:extLst>
          </p:cNvPr>
          <p:cNvSpPr>
            <a:spLocks noGrp="1"/>
          </p:cNvSpPr>
          <p:nvPr>
            <p:ph sz="half" idx="1"/>
          </p:nvPr>
        </p:nvSpPr>
        <p:spPr>
          <a:xfrm>
            <a:off x="192640" y="662684"/>
            <a:ext cx="8494160" cy="3832476"/>
          </a:xfrm>
        </p:spPr>
        <p:txBody>
          <a:bodyPr>
            <a:normAutofit fontScale="32500" lnSpcReduction="20000"/>
          </a:bodyPr>
          <a:lstStyle/>
          <a:p>
            <a:pPr marL="342900" indent="-342900">
              <a:buFont typeface="Arial" panose="020B0604020202020204" pitchFamily="34" charset="0"/>
              <a:buChar char="•"/>
            </a:pPr>
            <a:r>
              <a:rPr lang="en-US" sz="5500" dirty="0">
                <a:latin typeface="Calibri" panose="020F0502020204030204" pitchFamily="34" charset="0"/>
                <a:cs typeface="Calibri" panose="020F0502020204030204" pitchFamily="34" charset="0"/>
              </a:rPr>
              <a:t>Patients often are incorrectly labeled as allergic to penicillin</a:t>
            </a:r>
          </a:p>
          <a:p>
            <a:pPr marL="857237" lvl="1" indent="-342900">
              <a:buFont typeface="Arial" panose="020B0604020202020204" pitchFamily="34" charset="0"/>
              <a:buChar char="•"/>
            </a:pPr>
            <a:r>
              <a:rPr lang="en-US" sz="5500" dirty="0">
                <a:latin typeface="Calibri" panose="020F0502020204030204" pitchFamily="34" charset="0"/>
                <a:cs typeface="Calibri" panose="020F0502020204030204" pitchFamily="34" charset="0"/>
              </a:rPr>
              <a:t>Evaluate what symptoms were experienced by patients with reported penicillin allergy</a:t>
            </a:r>
          </a:p>
          <a:p>
            <a:pPr marL="857237" lvl="1" indent="-342900">
              <a:buFont typeface="Arial" panose="020B0604020202020204" pitchFamily="34" charset="0"/>
              <a:buChar char="•"/>
            </a:pPr>
            <a:endParaRPr lang="en-US" sz="55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5500" dirty="0">
                <a:latin typeface="Calibri" panose="020F0502020204030204" pitchFamily="34" charset="0"/>
                <a:cs typeface="Calibri" panose="020F0502020204030204" pitchFamily="34" charset="0"/>
              </a:rPr>
              <a:t>Penicillin allergy causing anaphylaxis is rare</a:t>
            </a:r>
          </a:p>
          <a:p>
            <a:pPr marL="857237" lvl="1" indent="-342900">
              <a:buFont typeface="Arial" panose="020B0604020202020204" pitchFamily="34" charset="0"/>
              <a:buChar char="•"/>
            </a:pPr>
            <a:r>
              <a:rPr lang="en-US" sz="5500" dirty="0">
                <a:latin typeface="Calibri" panose="020F0502020204030204" pitchFamily="34" charset="0"/>
                <a:cs typeface="Calibri" panose="020F0502020204030204" pitchFamily="34" charset="0"/>
              </a:rPr>
              <a:t>In studies that have incorporated penicillin skin testing and graded oral challenge among persons with reported penicillin allergy, the true rates of allergy are low, ranging from 1.5% to 6.1%.</a:t>
            </a:r>
          </a:p>
          <a:p>
            <a:pPr lvl="1" indent="0">
              <a:buNone/>
            </a:pPr>
            <a:endParaRPr lang="en-US" sz="55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5500" dirty="0">
                <a:latin typeface="Calibri" panose="020F0502020204030204" pitchFamily="34" charset="0"/>
                <a:cs typeface="Calibri" panose="020F0502020204030204" pitchFamily="34" charset="0"/>
              </a:rPr>
              <a:t>Allergies wane over time:</a:t>
            </a:r>
          </a:p>
          <a:p>
            <a:pPr marL="857237" lvl="1" indent="-342900">
              <a:buFont typeface="Arial" panose="020B0604020202020204" pitchFamily="34" charset="0"/>
              <a:buChar char="•"/>
            </a:pPr>
            <a:r>
              <a:rPr lang="en-US" sz="5500" dirty="0">
                <a:latin typeface="Calibri" panose="020F0502020204030204" pitchFamily="34" charset="0"/>
                <a:cs typeface="Calibri" panose="020F0502020204030204" pitchFamily="34" charset="0"/>
              </a:rPr>
              <a:t>Approximately 80% of patients with a true </a:t>
            </a:r>
            <a:r>
              <a:rPr lang="en-US" sz="5500" dirty="0" err="1">
                <a:latin typeface="Calibri" panose="020F0502020204030204" pitchFamily="34" charset="0"/>
                <a:cs typeface="Calibri" panose="020F0502020204030204" pitchFamily="34" charset="0"/>
              </a:rPr>
              <a:t>IgE</a:t>
            </a:r>
            <a:r>
              <a:rPr lang="en-US" sz="5500" dirty="0">
                <a:latin typeface="Calibri" panose="020F0502020204030204" pitchFamily="34" charset="0"/>
                <a:cs typeface="Calibri" panose="020F0502020204030204" pitchFamily="34" charset="0"/>
              </a:rPr>
              <a:t>-mediated allergic reaction to penicillin have lost the sensitivity after 10 years</a:t>
            </a:r>
          </a:p>
          <a:p>
            <a:pPr marL="342900" indent="-342900">
              <a:buFont typeface="Arial" panose="020B0604020202020204" pitchFamily="34" charset="0"/>
              <a:buChar char="•"/>
            </a:pPr>
            <a:r>
              <a:rPr lang="en-US" sz="5500" b="1" i="1" dirty="0">
                <a:latin typeface="Calibri" panose="020F0502020204030204" pitchFamily="34" charset="0"/>
                <a:cs typeface="Calibri" panose="020F0502020204030204" pitchFamily="34" charset="0"/>
              </a:rPr>
              <a:t>Desensitization is recommended for pregnant women diagnosed with syphilis followed by treatment with penicillin.  </a:t>
            </a:r>
          </a:p>
          <a:p>
            <a:pPr marL="342900" indent="-342900">
              <a:buFont typeface="Arial" panose="020B0604020202020204" pitchFamily="34" charset="0"/>
              <a:buChar char="•"/>
            </a:pPr>
            <a:endParaRPr lang="en-US" dirty="0"/>
          </a:p>
        </p:txBody>
      </p:sp>
      <p:sp>
        <p:nvSpPr>
          <p:cNvPr id="4" name="Content Placeholder 3">
            <a:extLst>
              <a:ext uri="{FF2B5EF4-FFF2-40B4-BE49-F238E27FC236}">
                <a16:creationId xmlns:a16="http://schemas.microsoft.com/office/drawing/2014/main" id="{9C8534B7-EC06-4F50-80FA-BB294A02A770}"/>
              </a:ext>
            </a:extLst>
          </p:cNvPr>
          <p:cNvSpPr>
            <a:spLocks noGrp="1"/>
          </p:cNvSpPr>
          <p:nvPr>
            <p:ph sz="half" idx="2"/>
          </p:nvPr>
        </p:nvSpPr>
        <p:spPr>
          <a:xfrm>
            <a:off x="1386968" y="4556947"/>
            <a:ext cx="7204753" cy="342352"/>
          </a:xfrm>
        </p:spPr>
        <p:txBody>
          <a:bodyPr>
            <a:noAutofit/>
          </a:bodyPr>
          <a:lstStyle/>
          <a:p>
            <a:r>
              <a:rPr lang="en-US" sz="1600" dirty="0">
                <a:hlinkClick r:id="rId2"/>
              </a:rPr>
              <a:t>https://www.cdc.gov/std/treatment-guidelines/STI-Guidelines-2021.pdf</a:t>
            </a:r>
            <a:r>
              <a:rPr lang="en-US" sz="1600" dirty="0"/>
              <a:t> . </a:t>
            </a:r>
          </a:p>
        </p:txBody>
      </p:sp>
    </p:spTree>
    <p:extLst>
      <p:ext uri="{BB962C8B-B14F-4D97-AF65-F5344CB8AC3E}">
        <p14:creationId xmlns:p14="http://schemas.microsoft.com/office/powerpoint/2010/main" val="3750516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9144000" cy="1146266"/>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2" y="34307"/>
            <a:ext cx="9144000" cy="1129892"/>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300" b="1" dirty="0">
                <a:solidFill>
                  <a:schemeClr val="bg1"/>
                </a:solidFill>
                <a:latin typeface="Segoe UI"/>
                <a:ea typeface="+mj-ea"/>
                <a:cs typeface="Segoe UI"/>
              </a:rPr>
              <a:t>Field treatment with benzathine penicillin </a:t>
            </a:r>
            <a:endParaRPr lang="en-US" sz="1050"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110399"/>
            <a:ext cx="9144001" cy="35867"/>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Content Placeholder 5">
            <a:extLst>
              <a:ext uri="{FF2B5EF4-FFF2-40B4-BE49-F238E27FC236}">
                <a16:creationId xmlns:a16="http://schemas.microsoft.com/office/drawing/2014/main" id="{35EA89B8-0F16-17D3-E8F0-CBAAA23C474E}"/>
              </a:ext>
            </a:extLst>
          </p:cNvPr>
          <p:cNvSpPr>
            <a:spLocks noGrp="1"/>
          </p:cNvSpPr>
          <p:nvPr>
            <p:ph idx="1"/>
          </p:nvPr>
        </p:nvSpPr>
        <p:spPr>
          <a:xfrm>
            <a:off x="250224" y="1182133"/>
            <a:ext cx="8265126" cy="3961367"/>
          </a:xfrm>
        </p:spPr>
        <p:txBody>
          <a:bodyPr>
            <a:normAutofit fontScale="92500" lnSpcReduction="10000"/>
          </a:bodyPr>
          <a:lstStyle/>
          <a:p>
            <a:pPr marL="0" indent="0">
              <a:buNone/>
            </a:pPr>
            <a:endParaRPr lang="en-US" b="1" i="0" dirty="0">
              <a:solidFill>
                <a:srgbClr val="016773"/>
              </a:solidFill>
              <a:effectLst/>
              <a:latin typeface="Calibri" panose="020F0502020204030204" pitchFamily="34" charset="0"/>
            </a:endParaRPr>
          </a:p>
          <a:p>
            <a:pPr marL="0" indent="0">
              <a:lnSpc>
                <a:spcPct val="100000"/>
              </a:lnSpc>
              <a:spcAft>
                <a:spcPts val="450"/>
              </a:spcAft>
              <a:buNone/>
            </a:pPr>
            <a:r>
              <a:rPr lang="en-US" sz="2250" dirty="0"/>
              <a:t>Field treatment (non-clinical facility based) can be offered under standing orders and administered by nursing staff for patients with or exposed to syphilis who cannot access care at a facility due to:  </a:t>
            </a:r>
          </a:p>
          <a:p>
            <a:pPr marL="1071563" lvl="2" indent="-385763">
              <a:lnSpc>
                <a:spcPct val="100000"/>
              </a:lnSpc>
              <a:buFont typeface="+mj-lt"/>
              <a:buAutoNum type="arabicPeriod"/>
            </a:pPr>
            <a:r>
              <a:rPr lang="en-US" sz="2250" b="1" dirty="0"/>
              <a:t>Pregnancy</a:t>
            </a:r>
          </a:p>
          <a:p>
            <a:pPr marL="1071563" lvl="2" indent="-385763">
              <a:lnSpc>
                <a:spcPct val="100000"/>
              </a:lnSpc>
              <a:buFont typeface="+mj-lt"/>
              <a:buAutoNum type="arabicPeriod"/>
            </a:pPr>
            <a:r>
              <a:rPr lang="en-US" sz="2250" b="1" dirty="0"/>
              <a:t>Substance use</a:t>
            </a:r>
          </a:p>
          <a:p>
            <a:pPr marL="1071563" lvl="2" indent="-385763">
              <a:lnSpc>
                <a:spcPct val="100000"/>
              </a:lnSpc>
              <a:buFont typeface="+mj-lt"/>
              <a:buAutoNum type="arabicPeriod"/>
            </a:pPr>
            <a:r>
              <a:rPr lang="en-US" sz="2250" dirty="0"/>
              <a:t>Transportation difficulties </a:t>
            </a:r>
          </a:p>
          <a:p>
            <a:pPr marL="1071563" lvl="2" indent="-385763">
              <a:lnSpc>
                <a:spcPct val="100000"/>
              </a:lnSpc>
              <a:buFont typeface="+mj-lt"/>
              <a:buAutoNum type="arabicPeriod"/>
            </a:pPr>
            <a:r>
              <a:rPr lang="en-US" sz="2250" dirty="0"/>
              <a:t>Childcare </a:t>
            </a:r>
          </a:p>
          <a:p>
            <a:pPr marL="1071563" lvl="2" indent="-385763">
              <a:lnSpc>
                <a:spcPct val="100000"/>
              </a:lnSpc>
              <a:buFont typeface="+mj-lt"/>
              <a:buAutoNum type="arabicPeriod"/>
            </a:pPr>
            <a:r>
              <a:rPr lang="en-US" sz="2250" dirty="0"/>
              <a:t>Privacy concerns </a:t>
            </a:r>
          </a:p>
          <a:p>
            <a:pPr marL="1071563" lvl="2" indent="-385763">
              <a:lnSpc>
                <a:spcPct val="100000"/>
              </a:lnSpc>
              <a:buFont typeface="+mj-lt"/>
              <a:buAutoNum type="arabicPeriod"/>
            </a:pPr>
            <a:r>
              <a:rPr lang="en-US" sz="2250" dirty="0"/>
              <a:t>Mental health issues</a:t>
            </a:r>
          </a:p>
          <a:p>
            <a:pPr lvl="1">
              <a:lnSpc>
                <a:spcPct val="100000"/>
              </a:lnSpc>
            </a:pPr>
            <a:endParaRPr lang="en-US" sz="1950" dirty="0"/>
          </a:p>
          <a:p>
            <a:pPr lvl="1"/>
            <a:endParaRPr lang="en-US" dirty="0"/>
          </a:p>
          <a:p>
            <a:pPr marL="0" indent="0">
              <a:lnSpc>
                <a:spcPct val="100000"/>
              </a:lnSpc>
              <a:spcAft>
                <a:spcPts val="450"/>
              </a:spcAft>
              <a:buNone/>
            </a:pPr>
            <a:r>
              <a:rPr lang="en-US" sz="1800" dirty="0">
                <a:hlinkClick r:id="rId3"/>
              </a:rPr>
              <a:t>PHN Syphilis Field-Based Treatment Policy - Indian Country ECHO</a:t>
            </a:r>
            <a:endParaRPr lang="en-US" sz="1800" dirty="0"/>
          </a:p>
          <a:p>
            <a:pPr marL="46435" lvl="1" indent="0">
              <a:buNone/>
            </a:pPr>
            <a:endParaRPr lang="en-US" dirty="0"/>
          </a:p>
        </p:txBody>
      </p:sp>
      <p:pic>
        <p:nvPicPr>
          <p:cNvPr id="2050" name="Picture 2" descr="Benzathine Penicillin for Injection | Anhui Chengshi Pharmaceutical Co.,Ltd">
            <a:extLst>
              <a:ext uri="{FF2B5EF4-FFF2-40B4-BE49-F238E27FC236}">
                <a16:creationId xmlns:a16="http://schemas.microsoft.com/office/drawing/2014/main" id="{60FA00DF-8470-9D99-2C0B-A367A429066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299558" y="2274597"/>
            <a:ext cx="2844441" cy="1959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668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9144000" cy="1146266"/>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1"/>
            <a:ext cx="9144000" cy="1129892"/>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300" b="1" dirty="0">
                <a:solidFill>
                  <a:schemeClr val="bg1"/>
                </a:solidFill>
                <a:latin typeface="Segoe UI"/>
                <a:ea typeface="+mj-ea"/>
                <a:cs typeface="Segoe UI"/>
              </a:rPr>
              <a:t>Presumptive treatment with </a:t>
            </a:r>
          </a:p>
          <a:p>
            <a:pPr algn="ctr"/>
            <a:r>
              <a:rPr lang="en-US" sz="3300" b="1" dirty="0">
                <a:solidFill>
                  <a:schemeClr val="bg1"/>
                </a:solidFill>
                <a:latin typeface="Segoe UI"/>
                <a:ea typeface="+mj-ea"/>
                <a:cs typeface="Segoe UI"/>
              </a:rPr>
              <a:t>benzathine penicillin </a:t>
            </a:r>
            <a:endParaRPr lang="en-US" sz="1050"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110399"/>
            <a:ext cx="9144001" cy="35867"/>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Content Placeholder 5">
            <a:extLst>
              <a:ext uri="{FF2B5EF4-FFF2-40B4-BE49-F238E27FC236}">
                <a16:creationId xmlns:a16="http://schemas.microsoft.com/office/drawing/2014/main" id="{35EA89B8-0F16-17D3-E8F0-CBAAA23C474E}"/>
              </a:ext>
            </a:extLst>
          </p:cNvPr>
          <p:cNvSpPr>
            <a:spLocks noGrp="1"/>
          </p:cNvSpPr>
          <p:nvPr>
            <p:ph idx="1"/>
          </p:nvPr>
        </p:nvSpPr>
        <p:spPr>
          <a:xfrm>
            <a:off x="204120" y="1031945"/>
            <a:ext cx="8265126" cy="2850970"/>
          </a:xfrm>
        </p:spPr>
        <p:txBody>
          <a:bodyPr>
            <a:normAutofit/>
          </a:bodyPr>
          <a:lstStyle/>
          <a:p>
            <a:pPr marL="0" indent="0">
              <a:buNone/>
            </a:pPr>
            <a:endParaRPr lang="en-US" sz="2000" b="1" i="0" dirty="0">
              <a:solidFill>
                <a:srgbClr val="016773"/>
              </a:solidFill>
              <a:effectLst/>
              <a:latin typeface="Calibri" panose="020F0502020204030204" pitchFamily="34" charset="0"/>
            </a:endParaRPr>
          </a:p>
          <a:p>
            <a:pPr marL="0" indent="0">
              <a:lnSpc>
                <a:spcPct val="100000"/>
              </a:lnSpc>
              <a:spcAft>
                <a:spcPts val="450"/>
              </a:spcAft>
              <a:buNone/>
            </a:pPr>
            <a:r>
              <a:rPr lang="en-US" sz="2000" b="1" dirty="0"/>
              <a:t>Presumptive treatment </a:t>
            </a:r>
            <a:r>
              <a:rPr lang="en-US" sz="2000" dirty="0"/>
              <a:t>prior to receiving syphilis test results is recommended: </a:t>
            </a:r>
          </a:p>
          <a:p>
            <a:pPr marL="1071563" lvl="2" indent="-385763">
              <a:lnSpc>
                <a:spcPct val="100000"/>
              </a:lnSpc>
              <a:buFont typeface="+mj-lt"/>
              <a:buAutoNum type="arabicPeriod"/>
            </a:pPr>
            <a:r>
              <a:rPr lang="en-US" sz="2100" dirty="0"/>
              <a:t>For patients with symptoms consistent with syphilis</a:t>
            </a:r>
          </a:p>
          <a:p>
            <a:pPr marL="1071563" lvl="2" indent="-385763">
              <a:lnSpc>
                <a:spcPct val="100000"/>
              </a:lnSpc>
              <a:buFont typeface="+mj-lt"/>
              <a:buAutoNum type="arabicPeriod"/>
            </a:pPr>
            <a:r>
              <a:rPr lang="en-US" sz="2100" dirty="0"/>
              <a:t>For sexual contacts to syphilis cases</a:t>
            </a:r>
          </a:p>
          <a:p>
            <a:pPr marL="1071563" lvl="2" indent="-385763">
              <a:lnSpc>
                <a:spcPct val="100000"/>
              </a:lnSpc>
              <a:buFont typeface="+mj-lt"/>
              <a:buAutoNum type="arabicPeriod"/>
            </a:pPr>
            <a:r>
              <a:rPr lang="en-US" sz="2100" dirty="0"/>
              <a:t>For patients testing positive using rapid testing prior to confirmatory results*</a:t>
            </a:r>
          </a:p>
          <a:p>
            <a:pPr marL="685800" lvl="2" indent="0">
              <a:lnSpc>
                <a:spcPct val="100000"/>
              </a:lnSpc>
              <a:buNone/>
            </a:pPr>
            <a:endParaRPr lang="en-US" sz="1650" dirty="0">
              <a:hlinkClick r:id="rId3"/>
            </a:endParaRPr>
          </a:p>
        </p:txBody>
      </p:sp>
      <p:sp>
        <p:nvSpPr>
          <p:cNvPr id="8" name="TextBox 7">
            <a:extLst>
              <a:ext uri="{FF2B5EF4-FFF2-40B4-BE49-F238E27FC236}">
                <a16:creationId xmlns:a16="http://schemas.microsoft.com/office/drawing/2014/main" id="{C3B50B55-1BAD-DE22-D11D-ADE603B7B4EE}"/>
              </a:ext>
            </a:extLst>
          </p:cNvPr>
          <p:cNvSpPr txBox="1"/>
          <p:nvPr/>
        </p:nvSpPr>
        <p:spPr>
          <a:xfrm>
            <a:off x="0" y="4506163"/>
            <a:ext cx="9144000" cy="623248"/>
          </a:xfrm>
          <a:prstGeom prst="rect">
            <a:avLst/>
          </a:prstGeom>
          <a:noFill/>
        </p:spPr>
        <p:txBody>
          <a:bodyPr wrap="square" rtlCol="0">
            <a:spAutoFit/>
          </a:bodyPr>
          <a:lstStyle/>
          <a:p>
            <a:pPr marL="257175" indent="-257175">
              <a:buFont typeface="+mj-lt"/>
              <a:buAutoNum type="arabicPeriod"/>
            </a:pPr>
            <a:r>
              <a:rPr lang="en-US" sz="1050" dirty="0">
                <a:hlinkClick r:id="rId3"/>
              </a:rPr>
              <a:t>https://www.indiancountryecho.org/wp-content/uploads/2023/07/Stop-Syphilis-Letter-6-29-23.pdf</a:t>
            </a:r>
            <a:endParaRPr lang="en-US" sz="1050" dirty="0"/>
          </a:p>
          <a:p>
            <a:pPr marL="257175" indent="-257175">
              <a:buFont typeface="+mj-lt"/>
              <a:buAutoNum type="arabicPeriod"/>
            </a:pPr>
            <a:r>
              <a:rPr lang="en-US" sz="1200" dirty="0"/>
              <a:t>*</a:t>
            </a:r>
            <a:r>
              <a:rPr lang="en-US" sz="1200" dirty="0">
                <a:hlinkClick r:id="rId4"/>
              </a:rPr>
              <a:t>Vital Signs: Missed Opportunities for Preventing Congenital Syphilis — United States, 2022 | MMWR (cdc.gov)</a:t>
            </a:r>
            <a:endParaRPr lang="en-US" sz="1200" dirty="0"/>
          </a:p>
          <a:p>
            <a:pPr marL="257175" indent="-257175">
              <a:buFont typeface="+mj-lt"/>
              <a:buAutoNum type="arabicPeriod"/>
            </a:pPr>
            <a:r>
              <a:rPr lang="en-US" sz="1200" dirty="0"/>
              <a:t> </a:t>
            </a:r>
            <a:r>
              <a:rPr lang="en-US" sz="1200" dirty="0">
                <a:hlinkClick r:id="rId5"/>
              </a:rPr>
              <a:t>https://www.hhs.gov/sites/default/files/nscss-considerations-for-the-implementation-of-syphilis-poc-tests.pdf</a:t>
            </a:r>
            <a:r>
              <a:rPr lang="en-US" sz="1200" dirty="0"/>
              <a:t> </a:t>
            </a:r>
            <a:endParaRPr lang="en-US" sz="2100" dirty="0"/>
          </a:p>
        </p:txBody>
      </p:sp>
      <p:pic>
        <p:nvPicPr>
          <p:cNvPr id="3" name="Picture 3">
            <a:extLst>
              <a:ext uri="{FF2B5EF4-FFF2-40B4-BE49-F238E27FC236}">
                <a16:creationId xmlns:a16="http://schemas.microsoft.com/office/drawing/2014/main" id="{2818AA48-DD95-8767-C291-D9CC84B58D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9137" y="3269245"/>
            <a:ext cx="1994863" cy="1236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09383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A2139B-100B-FDA8-6174-180C45AE61F1}"/>
              </a:ext>
            </a:extLst>
          </p:cNvPr>
          <p:cNvSpPr>
            <a:spLocks noGrp="1"/>
          </p:cNvSpPr>
          <p:nvPr>
            <p:ph type="body" idx="1"/>
          </p:nvPr>
        </p:nvSpPr>
        <p:spPr/>
        <p:txBody>
          <a:bodyPr/>
          <a:lstStyle/>
          <a:p>
            <a:endParaRPr lang="en-US" dirty="0"/>
          </a:p>
        </p:txBody>
      </p:sp>
      <p:sp>
        <p:nvSpPr>
          <p:cNvPr id="3" name="Title 2">
            <a:extLst>
              <a:ext uri="{FF2B5EF4-FFF2-40B4-BE49-F238E27FC236}">
                <a16:creationId xmlns:a16="http://schemas.microsoft.com/office/drawing/2014/main" id="{1CF6A5D2-1988-FFC8-38B3-613CD4A503D2}"/>
              </a:ext>
            </a:extLst>
          </p:cNvPr>
          <p:cNvSpPr>
            <a:spLocks noGrp="1"/>
          </p:cNvSpPr>
          <p:nvPr>
            <p:ph type="title"/>
          </p:nvPr>
        </p:nvSpPr>
        <p:spPr/>
        <p:txBody>
          <a:bodyPr>
            <a:normAutofit/>
          </a:bodyPr>
          <a:lstStyle/>
          <a:p>
            <a:r>
              <a:rPr lang="en-US" sz="2200" dirty="0"/>
              <a:t>Maternal syphilis rate, by trimester prenatal care began: United States, 2016–2022</a:t>
            </a:r>
            <a:endParaRPr lang="en-US" dirty="0"/>
          </a:p>
        </p:txBody>
      </p:sp>
      <p:pic>
        <p:nvPicPr>
          <p:cNvPr id="5" name="Picture 4">
            <a:extLst>
              <a:ext uri="{FF2B5EF4-FFF2-40B4-BE49-F238E27FC236}">
                <a16:creationId xmlns:a16="http://schemas.microsoft.com/office/drawing/2014/main" id="{6357D6E2-2452-0A63-1B1F-384260634923}"/>
              </a:ext>
            </a:extLst>
          </p:cNvPr>
          <p:cNvPicPr>
            <a:picLocks noChangeAspect="1"/>
          </p:cNvPicPr>
          <p:nvPr/>
        </p:nvPicPr>
        <p:blipFill>
          <a:blip r:embed="rId2"/>
          <a:stretch>
            <a:fillRect/>
          </a:stretch>
        </p:blipFill>
        <p:spPr>
          <a:xfrm>
            <a:off x="628650" y="929150"/>
            <a:ext cx="6562166" cy="4001978"/>
          </a:xfrm>
          <a:prstGeom prst="rect">
            <a:avLst/>
          </a:prstGeom>
        </p:spPr>
      </p:pic>
    </p:spTree>
    <p:extLst>
      <p:ext uri="{BB962C8B-B14F-4D97-AF65-F5344CB8AC3E}">
        <p14:creationId xmlns:p14="http://schemas.microsoft.com/office/powerpoint/2010/main" val="172727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997" y="119875"/>
            <a:ext cx="8890427" cy="754226"/>
          </a:xfrm>
        </p:spPr>
        <p:txBody>
          <a:bodyPr>
            <a:noAutofit/>
          </a:bodyPr>
          <a:lstStyle/>
          <a:p>
            <a:r>
              <a:rPr sz="2000" dirty="0"/>
              <a:t>Syphilis (All Stages) — Rates of Reported Cases Among Women Aged 15–44 Years by State, United States and Territories, 2012 and 2021</a:t>
            </a:r>
          </a:p>
        </p:txBody>
      </p:sp>
      <p:pic>
        <p:nvPicPr>
          <p:cNvPr id="3" name="Picture 1" descr="United States map showing rates of reported syphilis at all stages among women aged 15-44 years by state and territory of residence from 2012 to 2021."/>
          <p:cNvPicPr>
            <a:picLocks noGrp="1" noChangeAspect="1"/>
          </p:cNvPicPr>
          <p:nvPr/>
        </p:nvPicPr>
        <p:blipFill>
          <a:blip r:embed="rId3"/>
          <a:stretch>
            <a:fillRect/>
          </a:stretch>
        </p:blipFill>
        <p:spPr bwMode="auto">
          <a:xfrm>
            <a:off x="711201" y="1016001"/>
            <a:ext cx="7708900" cy="3213100"/>
          </a:xfrm>
          <a:prstGeom prst="rect">
            <a:avLst/>
          </a:prstGeom>
          <a:noFill/>
          <a:ln w="9525">
            <a:noFill/>
            <a:headEnd/>
            <a:tailEnd/>
          </a:ln>
        </p:spPr>
      </p:pic>
      <p:sp>
        <p:nvSpPr>
          <p:cNvPr id="4" name="Content Placeholder 3"/>
          <p:cNvSpPr>
            <a:spLocks noGrp="1"/>
          </p:cNvSpPr>
          <p:nvPr>
            <p:ph sz="half" idx="2"/>
          </p:nvPr>
        </p:nvSpPr>
        <p:spPr/>
        <p:txBody>
          <a:bodyPr>
            <a:normAutofit fontScale="92500" lnSpcReduction="10000"/>
          </a:bodyPr>
          <a:lstStyle/>
          <a:p>
            <a:r>
              <a:rPr dirty="0"/>
              <a:t>* Per 100,000</a:t>
            </a:r>
            <a:endParaRPr lang="en-US" dirty="0"/>
          </a:p>
          <a:p>
            <a:r>
              <a:rPr lang="en-US" dirty="0">
                <a:hlinkClick r:id="rId4"/>
              </a:rPr>
              <a:t>https://www.cdc.gov/std/statistics/2021/figures.htm</a:t>
            </a:r>
            <a:r>
              <a:rPr lang="en-US" dirty="0"/>
              <a:t> </a:t>
            </a:r>
          </a:p>
          <a:p>
            <a:r>
              <a:rPr dirty="0"/>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A489A42-E5D2-50A7-635F-EEE7D3C88B6B}"/>
              </a:ext>
            </a:extLst>
          </p:cNvPr>
          <p:cNvPicPr>
            <a:picLocks noGrp="1" noChangeAspect="1"/>
          </p:cNvPicPr>
          <p:nvPr>
            <p:ph sz="quarter" idx="10"/>
          </p:nvPr>
        </p:nvPicPr>
        <p:blipFill>
          <a:blip r:embed="rId2"/>
          <a:stretch>
            <a:fillRect/>
          </a:stretch>
        </p:blipFill>
        <p:spPr>
          <a:xfrm>
            <a:off x="1092519" y="889953"/>
            <a:ext cx="7080342" cy="3803425"/>
          </a:xfrm>
        </p:spPr>
      </p:pic>
      <p:sp>
        <p:nvSpPr>
          <p:cNvPr id="5" name="TextBox 4">
            <a:extLst>
              <a:ext uri="{FF2B5EF4-FFF2-40B4-BE49-F238E27FC236}">
                <a16:creationId xmlns:a16="http://schemas.microsoft.com/office/drawing/2014/main" id="{A6C0A245-117D-CA71-E61D-72FDBCB0C631}"/>
              </a:ext>
            </a:extLst>
          </p:cNvPr>
          <p:cNvSpPr txBox="1"/>
          <p:nvPr/>
        </p:nvSpPr>
        <p:spPr>
          <a:xfrm>
            <a:off x="428877" y="4677195"/>
            <a:ext cx="9087356" cy="276999"/>
          </a:xfrm>
          <a:prstGeom prst="rect">
            <a:avLst/>
          </a:prstGeom>
          <a:noFill/>
        </p:spPr>
        <p:txBody>
          <a:bodyPr wrap="square" rtlCol="0">
            <a:spAutoFit/>
          </a:bodyPr>
          <a:lstStyle/>
          <a:p>
            <a:r>
              <a:rPr lang="en-US" sz="1200" dirty="0">
                <a:hlinkClick r:id="rId3"/>
              </a:rPr>
              <a:t>Substance Use Among Persons with Syphilis During Pregnancy — Arizona and Georgia, 2018–2021 | MMWR (cdc.gov)</a:t>
            </a:r>
            <a:endParaRPr lang="en-US" sz="1200" dirty="0"/>
          </a:p>
        </p:txBody>
      </p:sp>
      <p:sp>
        <p:nvSpPr>
          <p:cNvPr id="6" name="TextBox 5">
            <a:extLst>
              <a:ext uri="{FF2B5EF4-FFF2-40B4-BE49-F238E27FC236}">
                <a16:creationId xmlns:a16="http://schemas.microsoft.com/office/drawing/2014/main" id="{50270A53-8020-829F-FFBC-1EB839EF6313}"/>
              </a:ext>
            </a:extLst>
          </p:cNvPr>
          <p:cNvSpPr txBox="1"/>
          <p:nvPr/>
        </p:nvSpPr>
        <p:spPr>
          <a:xfrm>
            <a:off x="89012" y="161841"/>
            <a:ext cx="9087356" cy="830997"/>
          </a:xfrm>
          <a:prstGeom prst="rect">
            <a:avLst/>
          </a:prstGeom>
          <a:noFill/>
        </p:spPr>
        <p:txBody>
          <a:bodyPr wrap="square" rtlCol="0">
            <a:spAutoFit/>
          </a:bodyPr>
          <a:lstStyle/>
          <a:p>
            <a:pPr algn="ctr"/>
            <a:r>
              <a:rPr lang="en-US" sz="2400" b="1" i="0" dirty="0">
                <a:solidFill>
                  <a:srgbClr val="006666"/>
                </a:solidFill>
                <a:effectLst/>
                <a:latin typeface="Poppins" panose="00000500000000000000" pitchFamily="2" charset="0"/>
              </a:rPr>
              <a:t>Substance Use Among Persons with Syphilis During Pregnancy— Arizona and Georgia, 2018–2021</a:t>
            </a:r>
          </a:p>
        </p:txBody>
      </p:sp>
      <p:sp>
        <p:nvSpPr>
          <p:cNvPr id="7" name="Arrow: Striped Right 6">
            <a:extLst>
              <a:ext uri="{FF2B5EF4-FFF2-40B4-BE49-F238E27FC236}">
                <a16:creationId xmlns:a16="http://schemas.microsoft.com/office/drawing/2014/main" id="{41852300-6242-4D80-4142-87CA0A8ABBDF}"/>
              </a:ext>
            </a:extLst>
          </p:cNvPr>
          <p:cNvSpPr/>
          <p:nvPr/>
        </p:nvSpPr>
        <p:spPr>
          <a:xfrm>
            <a:off x="428877" y="3876085"/>
            <a:ext cx="606904" cy="72828"/>
          </a:xfrm>
          <a:prstGeom prst="stripedRightArrow">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Striped Right 7">
            <a:extLst>
              <a:ext uri="{FF2B5EF4-FFF2-40B4-BE49-F238E27FC236}">
                <a16:creationId xmlns:a16="http://schemas.microsoft.com/office/drawing/2014/main" id="{AFF2387D-3848-B0B3-7DA4-A58BB1DEC906}"/>
              </a:ext>
            </a:extLst>
          </p:cNvPr>
          <p:cNvSpPr/>
          <p:nvPr/>
        </p:nvSpPr>
        <p:spPr>
          <a:xfrm>
            <a:off x="428877" y="2249020"/>
            <a:ext cx="606904" cy="72828"/>
          </a:xfrm>
          <a:prstGeom prst="stripedRightArrow">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Striped Right 8">
            <a:extLst>
              <a:ext uri="{FF2B5EF4-FFF2-40B4-BE49-F238E27FC236}">
                <a16:creationId xmlns:a16="http://schemas.microsoft.com/office/drawing/2014/main" id="{FEEBF1C1-777A-F4EE-E1A7-5FA14A993D22}"/>
              </a:ext>
            </a:extLst>
          </p:cNvPr>
          <p:cNvSpPr/>
          <p:nvPr/>
        </p:nvSpPr>
        <p:spPr>
          <a:xfrm>
            <a:off x="428877" y="4276640"/>
            <a:ext cx="606904" cy="72828"/>
          </a:xfrm>
          <a:prstGeom prst="striped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33316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64725-06DB-E4C1-3798-3681630D548B}"/>
              </a:ext>
            </a:extLst>
          </p:cNvPr>
          <p:cNvSpPr>
            <a:spLocks noGrp="1"/>
          </p:cNvSpPr>
          <p:nvPr>
            <p:ph type="title"/>
          </p:nvPr>
        </p:nvSpPr>
        <p:spPr>
          <a:xfrm>
            <a:off x="0" y="-115490"/>
            <a:ext cx="9054988" cy="994172"/>
          </a:xfrm>
        </p:spPr>
        <p:txBody>
          <a:bodyPr>
            <a:noAutofit/>
          </a:bodyPr>
          <a:lstStyle/>
          <a:p>
            <a:r>
              <a:rPr lang="en-US" sz="2000" dirty="0"/>
              <a:t>Congenital Syphilis — Reported Cases and Rates of Reported Cases by State, Ranked by Rates, United States, 2022</a:t>
            </a:r>
          </a:p>
        </p:txBody>
      </p:sp>
      <p:pic>
        <p:nvPicPr>
          <p:cNvPr id="10" name="Content Placeholder 9">
            <a:extLst>
              <a:ext uri="{FF2B5EF4-FFF2-40B4-BE49-F238E27FC236}">
                <a16:creationId xmlns:a16="http://schemas.microsoft.com/office/drawing/2014/main" id="{A43C6A32-8FD1-4D8D-9F56-0C53B4AF2A0D}"/>
              </a:ext>
            </a:extLst>
          </p:cNvPr>
          <p:cNvPicPr>
            <a:picLocks noGrp="1" noChangeAspect="1"/>
          </p:cNvPicPr>
          <p:nvPr>
            <p:ph sz="half" idx="2"/>
          </p:nvPr>
        </p:nvPicPr>
        <p:blipFill>
          <a:blip r:embed="rId2"/>
          <a:stretch>
            <a:fillRect/>
          </a:stretch>
        </p:blipFill>
        <p:spPr>
          <a:xfrm>
            <a:off x="964650" y="685801"/>
            <a:ext cx="6706790" cy="4114799"/>
          </a:xfrm>
        </p:spPr>
      </p:pic>
      <p:sp>
        <p:nvSpPr>
          <p:cNvPr id="11" name="TextBox 10">
            <a:extLst>
              <a:ext uri="{FF2B5EF4-FFF2-40B4-BE49-F238E27FC236}">
                <a16:creationId xmlns:a16="http://schemas.microsoft.com/office/drawing/2014/main" id="{0D8C9CDD-F7E4-EE9B-98C8-1125ABFFAEEB}"/>
              </a:ext>
            </a:extLst>
          </p:cNvPr>
          <p:cNvSpPr txBox="1"/>
          <p:nvPr/>
        </p:nvSpPr>
        <p:spPr>
          <a:xfrm>
            <a:off x="135731" y="4800600"/>
            <a:ext cx="7643813" cy="253916"/>
          </a:xfrm>
          <a:prstGeom prst="rect">
            <a:avLst/>
          </a:prstGeom>
          <a:noFill/>
        </p:spPr>
        <p:txBody>
          <a:bodyPr wrap="square" rtlCol="0">
            <a:spAutoFit/>
          </a:bodyPr>
          <a:lstStyle/>
          <a:p>
            <a:r>
              <a:rPr lang="en-US" sz="1050" dirty="0">
                <a:hlinkClick r:id="rId3"/>
              </a:rPr>
              <a:t>https://www.cdc.gov/std/statistics/2022/tables/31.htm</a:t>
            </a:r>
            <a:r>
              <a:rPr lang="en-US" sz="1050" dirty="0"/>
              <a:t> </a:t>
            </a:r>
          </a:p>
        </p:txBody>
      </p:sp>
      <p:sp>
        <p:nvSpPr>
          <p:cNvPr id="3" name="Rectangle 2">
            <a:extLst>
              <a:ext uri="{FF2B5EF4-FFF2-40B4-BE49-F238E27FC236}">
                <a16:creationId xmlns:a16="http://schemas.microsoft.com/office/drawing/2014/main" id="{D87C4C33-3892-6DD1-B3DD-2B80799AFCFA}"/>
              </a:ext>
            </a:extLst>
          </p:cNvPr>
          <p:cNvSpPr/>
          <p:nvPr/>
        </p:nvSpPr>
        <p:spPr>
          <a:xfrm>
            <a:off x="1052888" y="1106501"/>
            <a:ext cx="6618552" cy="22997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7625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r>
              <a:t>Primary and Secondary Syphilis — Rates of Reported Cases by Jurisdiction, United States and Territories, 2013 and 2022</a:t>
            </a:r>
          </a:p>
        </p:txBody>
      </p:sp>
      <p:pic>
        <p:nvPicPr>
          <p:cNvPr id="3" name="Picture 1" descr="United States map showing rates of reported primary and secondary syphilis by state and territory of residence from 2013 to 2022."/>
          <p:cNvPicPr>
            <a:picLocks noGrp="1" noChangeAspect="1"/>
          </p:cNvPicPr>
          <p:nvPr/>
        </p:nvPicPr>
        <p:blipFill>
          <a:blip r:embed="rId3"/>
          <a:stretch>
            <a:fillRect/>
          </a:stretch>
        </p:blipFill>
        <p:spPr bwMode="auto">
          <a:xfrm>
            <a:off x="711201" y="1016001"/>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r>
              <a:t>* Per 100,000 </a:t>
            </a:r>
          </a:p>
        </p:txBody>
      </p:sp>
      <p:sp>
        <p:nvSpPr>
          <p:cNvPr id="5" name="TextBox 4">
            <a:extLst>
              <a:ext uri="{FF2B5EF4-FFF2-40B4-BE49-F238E27FC236}">
                <a16:creationId xmlns:a16="http://schemas.microsoft.com/office/drawing/2014/main" id="{00B4F7D6-57B7-6586-0CEC-A175B8D2C583}"/>
              </a:ext>
            </a:extLst>
          </p:cNvPr>
          <p:cNvSpPr txBox="1"/>
          <p:nvPr/>
        </p:nvSpPr>
        <p:spPr>
          <a:xfrm>
            <a:off x="1250157" y="4710908"/>
            <a:ext cx="6079331" cy="253916"/>
          </a:xfrm>
          <a:prstGeom prst="rect">
            <a:avLst/>
          </a:prstGeom>
          <a:noFill/>
        </p:spPr>
        <p:txBody>
          <a:bodyPr wrap="square" rtlCol="0">
            <a:spAutoFit/>
          </a:bodyPr>
          <a:lstStyle/>
          <a:p>
            <a:r>
              <a:rPr lang="en-US" sz="1050" dirty="0">
                <a:hlinkClick r:id="rId4"/>
              </a:rPr>
              <a:t>https://www.cdc.gov/std/statistics/2022/figures.htm</a:t>
            </a:r>
            <a:r>
              <a:rPr lang="en-US" sz="1050" dirty="0"/>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Autofit/>
          </a:bodyPr>
          <a:lstStyle/>
          <a:p>
            <a:r>
              <a:rPr sz="2000" dirty="0"/>
              <a:t>Congenital Syphilis — Rates of Reported Cases by Year of Birth, Race/Hispanic Ethnicity of Mother, United States, 2018–2022</a:t>
            </a:r>
          </a:p>
        </p:txBody>
      </p:sp>
      <p:pic>
        <p:nvPicPr>
          <p:cNvPr id="3" name="Picture 1" descr="Line graph showing rates of reported congenital syphilis cases by year of birth and race and Hispanic ethnicity of mother in the United States from 2013 to 2022."/>
          <p:cNvPicPr>
            <a:picLocks noGrp="1" noChangeAspect="1"/>
          </p:cNvPicPr>
          <p:nvPr/>
        </p:nvPicPr>
        <p:blipFill>
          <a:blip r:embed="rId3"/>
          <a:stretch>
            <a:fillRect/>
          </a:stretch>
        </p:blipFill>
        <p:spPr bwMode="auto">
          <a:xfrm>
            <a:off x="902875" y="880457"/>
            <a:ext cx="7493794" cy="3474786"/>
          </a:xfrm>
          <a:prstGeom prst="rect">
            <a:avLst/>
          </a:prstGeom>
          <a:noFill/>
          <a:ln w="9525">
            <a:noFill/>
            <a:headEnd/>
            <a:tailEnd/>
          </a:ln>
        </p:spPr>
      </p:pic>
      <p:sp>
        <p:nvSpPr>
          <p:cNvPr id="4" name="Content Placeholder 3"/>
          <p:cNvSpPr>
            <a:spLocks noGrp="1"/>
          </p:cNvSpPr>
          <p:nvPr>
            <p:ph sz="half" idx="2"/>
          </p:nvPr>
        </p:nvSpPr>
        <p:spPr>
          <a:xfrm>
            <a:off x="1014292" y="4380051"/>
            <a:ext cx="8183496" cy="643574"/>
          </a:xfrm>
        </p:spPr>
        <p:txBody>
          <a:bodyPr>
            <a:normAutofit fontScale="92500"/>
          </a:bodyPr>
          <a:lstStyle/>
          <a:p>
            <a:r>
              <a:rPr dirty="0"/>
              <a:t>* Per 100,000 live births</a:t>
            </a:r>
          </a:p>
          <a:p>
            <a:r>
              <a:rPr b="1" dirty="0"/>
              <a:t>ACRONYMS:</a:t>
            </a:r>
            <a:r>
              <a:rPr dirty="0"/>
              <a:t> AI/AN = American Indian or Alaska Native; Black/AA = Black or African American; NH/PI = Native Hawaiian or other Pacific Islander  </a:t>
            </a:r>
          </a:p>
        </p:txBody>
      </p:sp>
      <p:sp>
        <p:nvSpPr>
          <p:cNvPr id="5" name="TextBox 4">
            <a:extLst>
              <a:ext uri="{FF2B5EF4-FFF2-40B4-BE49-F238E27FC236}">
                <a16:creationId xmlns:a16="http://schemas.microsoft.com/office/drawing/2014/main" id="{7B9E9CD1-1C1A-F7C8-C1E7-BA87EF825EFC}"/>
              </a:ext>
            </a:extLst>
          </p:cNvPr>
          <p:cNvSpPr txBox="1"/>
          <p:nvPr/>
        </p:nvSpPr>
        <p:spPr>
          <a:xfrm>
            <a:off x="1257301" y="4777430"/>
            <a:ext cx="6079331" cy="276999"/>
          </a:xfrm>
          <a:prstGeom prst="rect">
            <a:avLst/>
          </a:prstGeom>
          <a:noFill/>
        </p:spPr>
        <p:txBody>
          <a:bodyPr wrap="square" rtlCol="0">
            <a:spAutoFit/>
          </a:bodyPr>
          <a:lstStyle/>
          <a:p>
            <a:r>
              <a:rPr lang="en-US" sz="1200" dirty="0">
                <a:hlinkClick r:id="rId4"/>
              </a:rPr>
              <a:t>https://www.cdc.gov/std/statistics/2022/figures.htm</a:t>
            </a:r>
            <a:r>
              <a:rPr lang="en-US" sz="1200" dirty="0"/>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835" y="157155"/>
            <a:ext cx="8229600" cy="754226"/>
          </a:xfrm>
        </p:spPr>
        <p:txBody>
          <a:bodyPr>
            <a:noAutofit/>
          </a:bodyPr>
          <a:lstStyle/>
          <a:p>
            <a:r>
              <a:rPr sz="2000" dirty="0"/>
              <a:t>Congenital Syphilis — Reported Cases by Vital Status and Clinical Signs and Symptoms* of Infection, United States, 2018–2022</a:t>
            </a:r>
          </a:p>
        </p:txBody>
      </p:sp>
      <p:pic>
        <p:nvPicPr>
          <p:cNvPr id="3" name="Picture 1" descr="Area plot showing number of cases of congenital syphilis by vital status and clinical signs and symptoms of infection in the United States from 2018 to 2022."/>
          <p:cNvPicPr>
            <a:picLocks noGrp="1" noChangeAspect="1"/>
          </p:cNvPicPr>
          <p:nvPr/>
        </p:nvPicPr>
        <p:blipFill>
          <a:blip r:embed="rId3"/>
          <a:stretch>
            <a:fillRect/>
          </a:stretch>
        </p:blipFill>
        <p:spPr bwMode="auto">
          <a:xfrm>
            <a:off x="833718" y="807639"/>
            <a:ext cx="7476564" cy="3584777"/>
          </a:xfrm>
          <a:prstGeom prst="rect">
            <a:avLst/>
          </a:prstGeom>
          <a:noFill/>
          <a:ln w="9525">
            <a:noFill/>
            <a:headEnd/>
            <a:tailEnd/>
          </a:ln>
        </p:spPr>
      </p:pic>
      <p:sp>
        <p:nvSpPr>
          <p:cNvPr id="4" name="Content Placeholder 3"/>
          <p:cNvSpPr>
            <a:spLocks noGrp="1"/>
          </p:cNvSpPr>
          <p:nvPr>
            <p:ph sz="half" idx="2"/>
          </p:nvPr>
        </p:nvSpPr>
        <p:spPr>
          <a:xfrm>
            <a:off x="1021975" y="4288673"/>
            <a:ext cx="7868024" cy="643574"/>
          </a:xfrm>
        </p:spPr>
        <p:txBody>
          <a:bodyPr>
            <a:normAutofit fontScale="70000" lnSpcReduction="20000"/>
          </a:bodyPr>
          <a:lstStyle/>
          <a:p>
            <a:r>
              <a:rPr dirty="0"/>
              <a:t>* Infants with signs and/or symptoms of congenital syphilis have documentation of at least one of the following: long bone changes consistent with congenital syphilis, snuffles, </a:t>
            </a:r>
            <a:r>
              <a:rPr dirty="0" err="1"/>
              <a:t>condylomata</a:t>
            </a:r>
            <a:r>
              <a:rPr dirty="0"/>
              <a:t> </a:t>
            </a:r>
            <a:r>
              <a:rPr dirty="0" err="1"/>
              <a:t>lata</a:t>
            </a:r>
            <a:r>
              <a:rPr dirty="0"/>
              <a:t>, syphilitic skin rash, </a:t>
            </a:r>
            <a:r>
              <a:rPr dirty="0" err="1"/>
              <a:t>pseudoparalysis</a:t>
            </a:r>
            <a:r>
              <a:rPr dirty="0"/>
              <a:t>, hepatosplenomegaly, edema, jaundice due to syphilitic hepatitis, reactive CSF-VDRL, elevated CSF WBC or protein values, or evidence of direct detection of </a:t>
            </a:r>
            <a:r>
              <a:rPr i="1" dirty="0"/>
              <a:t>T. pallidum</a:t>
            </a:r>
            <a:r>
              <a:rPr dirty="0"/>
              <a:t>.</a:t>
            </a:r>
          </a:p>
          <a:p>
            <a:r>
              <a:rPr b="1" dirty="0"/>
              <a:t>NOTE:</a:t>
            </a:r>
            <a:r>
              <a:rPr dirty="0"/>
              <a:t> Of the 11,999 congenital syphilis cases reported during 2018 to 2022, 33 (0.3%) did not have sufficient information to be categorized.</a:t>
            </a:r>
          </a:p>
        </p:txBody>
      </p:sp>
      <p:sp>
        <p:nvSpPr>
          <p:cNvPr id="6" name="TextBox 5">
            <a:extLst>
              <a:ext uri="{FF2B5EF4-FFF2-40B4-BE49-F238E27FC236}">
                <a16:creationId xmlns:a16="http://schemas.microsoft.com/office/drawing/2014/main" id="{42F938B5-C81F-B18C-DCC0-DD58B2EB5003}"/>
              </a:ext>
            </a:extLst>
          </p:cNvPr>
          <p:cNvSpPr txBox="1"/>
          <p:nvPr/>
        </p:nvSpPr>
        <p:spPr>
          <a:xfrm>
            <a:off x="1257301" y="4738890"/>
            <a:ext cx="6079331" cy="276999"/>
          </a:xfrm>
          <a:prstGeom prst="rect">
            <a:avLst/>
          </a:prstGeom>
          <a:noFill/>
        </p:spPr>
        <p:txBody>
          <a:bodyPr wrap="square" rtlCol="0">
            <a:spAutoFit/>
          </a:bodyPr>
          <a:lstStyle/>
          <a:p>
            <a:r>
              <a:rPr lang="en-US" sz="1200" dirty="0">
                <a:hlinkClick r:id="rId4"/>
              </a:rPr>
              <a:t>https://www.cdc.gov/std/statistics/2022/figures.htm</a:t>
            </a:r>
            <a:r>
              <a:rPr lang="en-US" sz="1200" dirty="0"/>
              <a:t>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A04D3D02-58FA-4E11-93B8-0C53066BBC48}"/>
              </a:ext>
            </a:extLst>
          </p:cNvPr>
          <p:cNvGraphicFramePr>
            <a:graphicFrameLocks noGrp="1"/>
          </p:cNvGraphicFramePr>
          <p:nvPr>
            <p:ph sz="quarter" idx="10"/>
            <p:extLst>
              <p:ext uri="{D42A27DB-BD31-4B8C-83A1-F6EECF244321}">
                <p14:modId xmlns:p14="http://schemas.microsoft.com/office/powerpoint/2010/main" val="504686859"/>
              </p:ext>
            </p:extLst>
          </p:nvPr>
        </p:nvGraphicFramePr>
        <p:xfrm>
          <a:off x="1" y="0"/>
          <a:ext cx="9144000" cy="5806440"/>
        </p:xfrm>
        <a:graphic>
          <a:graphicData uri="http://schemas.openxmlformats.org/drawingml/2006/table">
            <a:tbl>
              <a:tblPr firstRow="1" bandRow="1">
                <a:tableStyleId>{5C22544A-7EE6-4342-B048-85BDC9FD1C3A}</a:tableStyleId>
              </a:tblPr>
              <a:tblGrid>
                <a:gridCol w="2392493">
                  <a:extLst>
                    <a:ext uri="{9D8B030D-6E8A-4147-A177-3AD203B41FA5}">
                      <a16:colId xmlns:a16="http://schemas.microsoft.com/office/drawing/2014/main" val="4123992"/>
                    </a:ext>
                  </a:extLst>
                </a:gridCol>
                <a:gridCol w="2267955">
                  <a:extLst>
                    <a:ext uri="{9D8B030D-6E8A-4147-A177-3AD203B41FA5}">
                      <a16:colId xmlns:a16="http://schemas.microsoft.com/office/drawing/2014/main" val="3929081502"/>
                    </a:ext>
                  </a:extLst>
                </a:gridCol>
                <a:gridCol w="2238375">
                  <a:extLst>
                    <a:ext uri="{9D8B030D-6E8A-4147-A177-3AD203B41FA5}">
                      <a16:colId xmlns:a16="http://schemas.microsoft.com/office/drawing/2014/main" val="2422966270"/>
                    </a:ext>
                  </a:extLst>
                </a:gridCol>
                <a:gridCol w="2245177">
                  <a:extLst>
                    <a:ext uri="{9D8B030D-6E8A-4147-A177-3AD203B41FA5}">
                      <a16:colId xmlns:a16="http://schemas.microsoft.com/office/drawing/2014/main" val="2702566610"/>
                    </a:ext>
                  </a:extLst>
                </a:gridCol>
              </a:tblGrid>
              <a:tr h="548640">
                <a:tc>
                  <a:txBody>
                    <a:bodyPr/>
                    <a:lstStyle/>
                    <a:p>
                      <a:r>
                        <a:rPr lang="en-US" sz="1100" dirty="0">
                          <a:solidFill>
                            <a:srgbClr val="FFFF00"/>
                          </a:solidFill>
                        </a:rPr>
                        <a:t>Scenario 1:  </a:t>
                      </a:r>
                    </a:p>
                    <a:p>
                      <a:r>
                        <a:rPr lang="en-US" sz="1100" dirty="0"/>
                        <a:t>Confirmed, proven or highly probable congenital syphilis</a:t>
                      </a:r>
                    </a:p>
                  </a:txBody>
                  <a:tcPr marL="68580" marR="68580" marT="34290" marB="34290"/>
                </a:tc>
                <a:tc>
                  <a:txBody>
                    <a:bodyPr/>
                    <a:lstStyle/>
                    <a:p>
                      <a:r>
                        <a:rPr lang="en-US" sz="1100" dirty="0">
                          <a:solidFill>
                            <a:srgbClr val="FFFF00"/>
                          </a:solidFill>
                        </a:rPr>
                        <a:t>Scenario 2:  </a:t>
                      </a:r>
                    </a:p>
                    <a:p>
                      <a:r>
                        <a:rPr lang="en-US" sz="1100" dirty="0"/>
                        <a:t>Possible congenital syphilis</a:t>
                      </a:r>
                    </a:p>
                  </a:txBody>
                  <a:tcPr marL="68580" marR="68580" marT="34290" marB="34290"/>
                </a:tc>
                <a:tc>
                  <a:txBody>
                    <a:bodyPr/>
                    <a:lstStyle/>
                    <a:p>
                      <a:r>
                        <a:rPr lang="en-US" sz="1100" dirty="0">
                          <a:solidFill>
                            <a:srgbClr val="FFFF00"/>
                          </a:solidFill>
                        </a:rPr>
                        <a:t>Scenario 3:  </a:t>
                      </a:r>
                    </a:p>
                    <a:p>
                      <a:r>
                        <a:rPr lang="en-US" sz="1100" dirty="0"/>
                        <a:t>Congenital syphilis less likely </a:t>
                      </a:r>
                    </a:p>
                  </a:txBody>
                  <a:tcPr marL="68580" marR="68580" marT="34290" marB="34290"/>
                </a:tc>
                <a:tc>
                  <a:txBody>
                    <a:bodyPr/>
                    <a:lstStyle/>
                    <a:p>
                      <a:r>
                        <a:rPr lang="en-US" sz="1100" dirty="0">
                          <a:solidFill>
                            <a:srgbClr val="FFFF00"/>
                          </a:solidFill>
                        </a:rPr>
                        <a:t>Scenario 4: </a:t>
                      </a:r>
                    </a:p>
                    <a:p>
                      <a:r>
                        <a:rPr lang="en-US" sz="1100" dirty="0"/>
                        <a:t>Congenital syphilis unlikely</a:t>
                      </a:r>
                    </a:p>
                  </a:txBody>
                  <a:tcPr marL="68580" marR="68580" marT="34290" marB="34290"/>
                </a:tc>
                <a:extLst>
                  <a:ext uri="{0D108BD9-81ED-4DB2-BD59-A6C34878D82A}">
                    <a16:rowId xmlns:a16="http://schemas.microsoft.com/office/drawing/2014/main" val="4072607341"/>
                  </a:ext>
                </a:extLst>
              </a:tr>
              <a:tr h="2148840">
                <a:tc>
                  <a:txBody>
                    <a:bodyPr/>
                    <a:lstStyle/>
                    <a:p>
                      <a:r>
                        <a:rPr lang="en-US" sz="1000" b="1" dirty="0"/>
                        <a:t>Neonate with: </a:t>
                      </a:r>
                    </a:p>
                    <a:p>
                      <a:pPr marL="285750" indent="-285750">
                        <a:buFont typeface="Arial" panose="020B0604020202020204" pitchFamily="34" charset="0"/>
                        <a:buChar char="•"/>
                      </a:pPr>
                      <a:r>
                        <a:rPr lang="en-US" sz="1000" dirty="0"/>
                        <a:t>a physical exam consistent with CS</a:t>
                      </a:r>
                    </a:p>
                    <a:p>
                      <a:pPr marL="285750" indent="-285750">
                        <a:buFont typeface="Arial" panose="020B0604020202020204" pitchFamily="34" charset="0"/>
                        <a:buChar char="•"/>
                      </a:pPr>
                      <a:r>
                        <a:rPr lang="en-US" sz="1000" dirty="0"/>
                        <a:t>serum quantitative nontreponemal serology 4-fold greater than mother’s or</a:t>
                      </a:r>
                    </a:p>
                    <a:p>
                      <a:pPr marL="285750" indent="-285750">
                        <a:buFont typeface="Arial" panose="020B0604020202020204" pitchFamily="34" charset="0"/>
                        <a:buChar char="•"/>
                      </a:pPr>
                      <a:r>
                        <a:rPr lang="en-US" sz="1000" dirty="0"/>
                        <a:t>a positive darkfield or PCR test of placenta, body fluids or positive silver stain of placenta or cord</a:t>
                      </a:r>
                    </a:p>
                  </a:txBody>
                  <a:tcPr marL="68580" marR="68580" marT="34290" marB="34290"/>
                </a:tc>
                <a:tc>
                  <a:txBody>
                    <a:bodyPr/>
                    <a:lstStyle/>
                    <a:p>
                      <a:r>
                        <a:rPr lang="en-US" sz="1000" b="1" dirty="0"/>
                        <a:t>Neonate with </a:t>
                      </a:r>
                      <a:r>
                        <a:rPr lang="en-US" sz="1000" dirty="0"/>
                        <a:t>a normal physical exam and a serum quantitative nontreponemal serologic titer equal to or &lt; 4-fold of the maternal titer at delivery and </a:t>
                      </a:r>
                      <a:r>
                        <a:rPr lang="en-US" sz="1000" b="1" dirty="0"/>
                        <a:t>one </a:t>
                      </a:r>
                      <a:r>
                        <a:rPr lang="en-US" sz="1000" dirty="0"/>
                        <a:t>of the following:</a:t>
                      </a:r>
                    </a:p>
                    <a:p>
                      <a:r>
                        <a:rPr lang="en-US" sz="1000" dirty="0"/>
                        <a:t>• The mother was not treated, was inadequately treated, or has</a:t>
                      </a:r>
                    </a:p>
                    <a:p>
                      <a:r>
                        <a:rPr lang="en-US" sz="1000" dirty="0"/>
                        <a:t>no documentation  of treatment.</a:t>
                      </a:r>
                    </a:p>
                    <a:p>
                      <a:r>
                        <a:rPr lang="en-US" sz="1000" dirty="0"/>
                        <a:t>• The mother was treated with erythromycin, or a regimen not recommended in these guidelines </a:t>
                      </a:r>
                    </a:p>
                    <a:p>
                      <a:r>
                        <a:rPr lang="en-US" sz="1000" dirty="0"/>
                        <a:t>• The mother received recommended regimen, but treatment was initiated &lt;30 days before delivery.</a:t>
                      </a:r>
                    </a:p>
                  </a:txBody>
                  <a:tcPr marL="68580" marR="68580" marT="34290" marB="34290"/>
                </a:tc>
                <a:tc>
                  <a:txBody>
                    <a:bodyPr/>
                    <a:lstStyle/>
                    <a:p>
                      <a:r>
                        <a:rPr lang="en-US" sz="1000" b="1" dirty="0"/>
                        <a:t>Neonate with </a:t>
                      </a:r>
                      <a:r>
                        <a:rPr lang="en-US" sz="1000" dirty="0"/>
                        <a:t>a normal physical examination and a serum quantitative nontreponemal serologic titer equal or &lt;4-fold of the maternal titer at delivery and </a:t>
                      </a:r>
                      <a:r>
                        <a:rPr lang="en-US" sz="1000" b="1" dirty="0"/>
                        <a:t>both</a:t>
                      </a:r>
                      <a:r>
                        <a:rPr lang="en-US" sz="1000" dirty="0"/>
                        <a:t> of the following are true:</a:t>
                      </a:r>
                    </a:p>
                    <a:p>
                      <a:r>
                        <a:rPr lang="en-US" sz="1000" dirty="0"/>
                        <a:t>• The mother was treated during pregnancy, treatment was</a:t>
                      </a:r>
                    </a:p>
                    <a:p>
                      <a:r>
                        <a:rPr lang="en-US" sz="1000" dirty="0"/>
                        <a:t>appropriate for the infection stage, and the treatment</a:t>
                      </a:r>
                    </a:p>
                    <a:p>
                      <a:r>
                        <a:rPr lang="en-US" sz="1000" dirty="0"/>
                        <a:t>regimen was initiated ≥30 days before delivery.</a:t>
                      </a:r>
                    </a:p>
                    <a:p>
                      <a:r>
                        <a:rPr lang="en-US" sz="1000" dirty="0"/>
                        <a:t>• The mother has no evidence of reinfection or relapse</a:t>
                      </a:r>
                    </a:p>
                  </a:txBody>
                  <a:tcPr marL="68580" marR="68580" marT="34290" marB="34290"/>
                </a:tc>
                <a:tc>
                  <a:txBody>
                    <a:bodyPr/>
                    <a:lstStyle/>
                    <a:p>
                      <a:r>
                        <a:rPr lang="en-US" sz="1000" b="1" dirty="0"/>
                        <a:t>Neonate with:</a:t>
                      </a:r>
                    </a:p>
                    <a:p>
                      <a:pPr marL="285750" indent="-285750">
                        <a:buFont typeface="Arial" panose="020B0604020202020204" pitchFamily="34" charset="0"/>
                        <a:buChar char="•"/>
                      </a:pPr>
                      <a:r>
                        <a:rPr lang="en-US" sz="1000" dirty="0"/>
                        <a:t>a normal physical exam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t>serum quantitative nontreponemal serology equal to or less than 4-fold mother’s at delivery 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t>Mother’s treatment was adequate before pregnancy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t>Mother’s nontreponemal titer remained low and stable before and during pregnancy and at delivery</a:t>
                      </a:r>
                    </a:p>
                  </a:txBody>
                  <a:tcPr marL="68580" marR="68580" marT="34290" marB="34290"/>
                </a:tc>
                <a:extLst>
                  <a:ext uri="{0D108BD9-81ED-4DB2-BD59-A6C34878D82A}">
                    <a16:rowId xmlns:a16="http://schemas.microsoft.com/office/drawing/2014/main" val="3449972005"/>
                  </a:ext>
                </a:extLst>
              </a:tr>
              <a:tr h="662940">
                <a:tc>
                  <a:txBody>
                    <a:bodyPr/>
                    <a:lstStyle/>
                    <a:p>
                      <a:r>
                        <a:rPr lang="en-US" sz="1000" b="1" i="0" u="none" strike="noStrike" kern="1200" baseline="0" dirty="0">
                          <a:solidFill>
                            <a:schemeClr val="dk1"/>
                          </a:solidFill>
                          <a:latin typeface="+mn-lt"/>
                          <a:ea typeface="+mn-ea"/>
                          <a:cs typeface="+mn-cs"/>
                        </a:rPr>
                        <a:t>Evaluation:  </a:t>
                      </a:r>
                      <a:r>
                        <a:rPr lang="en-US" sz="1000" b="0" i="0" u="none" strike="noStrike" kern="1200" baseline="0" dirty="0">
                          <a:solidFill>
                            <a:schemeClr val="dk1"/>
                          </a:solidFill>
                          <a:latin typeface="+mn-lt"/>
                          <a:ea typeface="+mn-ea"/>
                          <a:cs typeface="+mn-cs"/>
                        </a:rPr>
                        <a:t>	</a:t>
                      </a:r>
                    </a:p>
                    <a:p>
                      <a:r>
                        <a:rPr lang="en-US" sz="1000" dirty="0"/>
                        <a:t>CSF with VDRL, cell </a:t>
                      </a:r>
                      <a:r>
                        <a:rPr lang="en-US" sz="1000" dirty="0" err="1"/>
                        <a:t>ct</a:t>
                      </a:r>
                      <a:r>
                        <a:rPr lang="en-US" sz="1000" dirty="0"/>
                        <a:t>, protein, CBC/diff, long bone radiographs, neurologic eval (eye, auditory, imaging)</a:t>
                      </a:r>
                    </a:p>
                  </a:txBody>
                  <a:tcPr marL="68580" marR="68580" marT="34290" marB="34290"/>
                </a:tc>
                <a:tc>
                  <a:txBody>
                    <a:bodyPr/>
                    <a:lstStyle/>
                    <a:p>
                      <a:pPr marL="0" indent="0">
                        <a:buFont typeface="Arial" panose="020B0604020202020204" pitchFamily="34" charset="0"/>
                        <a:buNone/>
                      </a:pPr>
                      <a:r>
                        <a:rPr lang="en-US" sz="1000" dirty="0"/>
                        <a:t>CSF analysis for VDRL, cell count, and protein**</a:t>
                      </a:r>
                    </a:p>
                    <a:p>
                      <a:pPr marL="0" indent="0">
                        <a:buFont typeface="Arial" panose="020B0604020202020204" pitchFamily="34" charset="0"/>
                        <a:buNone/>
                      </a:pPr>
                      <a:r>
                        <a:rPr lang="en-US" sz="1000" dirty="0"/>
                        <a:t>CBC, differential, long-bone radiographs</a:t>
                      </a:r>
                    </a:p>
                  </a:txBody>
                  <a:tcPr marL="68580" marR="68580" marT="34290" marB="34290"/>
                </a:tc>
                <a:tc>
                  <a:txBody>
                    <a:bodyPr/>
                    <a:lstStyle/>
                    <a:p>
                      <a:r>
                        <a:rPr lang="en-US" sz="1000" dirty="0"/>
                        <a:t>No evaluation is recommended</a:t>
                      </a:r>
                    </a:p>
                  </a:txBody>
                  <a:tcPr marL="68580" marR="68580" marT="34290" marB="34290"/>
                </a:tc>
                <a:tc>
                  <a:txBody>
                    <a:bodyPr/>
                    <a:lstStyle/>
                    <a:p>
                      <a:r>
                        <a:rPr lang="en-US" sz="1000" dirty="0"/>
                        <a:t>No evaluation is recommended</a:t>
                      </a:r>
                    </a:p>
                  </a:txBody>
                  <a:tcPr marL="68580" marR="68580" marT="34290" marB="34290"/>
                </a:tc>
                <a:extLst>
                  <a:ext uri="{0D108BD9-81ED-4DB2-BD59-A6C34878D82A}">
                    <a16:rowId xmlns:a16="http://schemas.microsoft.com/office/drawing/2014/main" val="1423061551"/>
                  </a:ext>
                </a:extLst>
              </a:tr>
              <a:tr h="2297430">
                <a:tc>
                  <a:txBody>
                    <a:bodyPr/>
                    <a:lstStyle/>
                    <a:p>
                      <a:r>
                        <a:rPr lang="en-US" sz="1000" b="1" dirty="0"/>
                        <a:t>Treatment:  </a:t>
                      </a:r>
                      <a:endParaRPr lang="en-US" sz="1000" b="1" i="0" u="none" strike="noStrike" kern="1200" baseline="0" dirty="0">
                        <a:solidFill>
                          <a:schemeClr val="dk1"/>
                        </a:solidFill>
                        <a:latin typeface="+mn-lt"/>
                        <a:ea typeface="+mn-ea"/>
                        <a:cs typeface="+mn-cs"/>
                      </a:endParaRPr>
                    </a:p>
                    <a:p>
                      <a:r>
                        <a:rPr lang="en-US" sz="1000" b="1" i="0" u="none" strike="noStrike" kern="1200" baseline="0" dirty="0">
                          <a:solidFill>
                            <a:schemeClr val="dk1"/>
                          </a:solidFill>
                          <a:latin typeface="+mn-lt"/>
                          <a:ea typeface="+mn-ea"/>
                          <a:cs typeface="+mn-cs"/>
                        </a:rPr>
                        <a:t>Aqueous crystalline penicillin G </a:t>
                      </a:r>
                      <a:r>
                        <a:rPr lang="en-US" sz="1000" b="0" i="0" u="none" strike="noStrike" kern="1200" baseline="0" dirty="0">
                          <a:solidFill>
                            <a:schemeClr val="dk1"/>
                          </a:solidFill>
                          <a:latin typeface="+mn-lt"/>
                          <a:ea typeface="+mn-ea"/>
                          <a:cs typeface="+mn-cs"/>
                        </a:rPr>
                        <a:t>100,000–150,000 units/kg/body wt./day, administered as 50,000 units/kg body wt./dose IV q 12 hours during the first 7 days of life and q 8 hours thereafter for a total of 10 days OR</a:t>
                      </a:r>
                      <a:r>
                        <a:rPr lang="en-US" sz="1000" b="0" i="1" u="none" strike="noStrike" kern="1200" baseline="0" dirty="0">
                          <a:solidFill>
                            <a:schemeClr val="dk1"/>
                          </a:solidFill>
                          <a:latin typeface="+mn-lt"/>
                          <a:ea typeface="+mn-ea"/>
                          <a:cs typeface="+mn-cs"/>
                        </a:rPr>
                        <a:t> </a:t>
                      </a:r>
                      <a:r>
                        <a:rPr lang="en-US" sz="1000" b="0" i="0" u="none" strike="noStrike" kern="1200" baseline="0" dirty="0">
                          <a:solidFill>
                            <a:schemeClr val="dk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kern="1200" baseline="0" dirty="0">
                          <a:solidFill>
                            <a:schemeClr val="dk1"/>
                          </a:solidFill>
                          <a:latin typeface="+mn-lt"/>
                          <a:ea typeface="+mn-ea"/>
                          <a:cs typeface="+mn-cs"/>
                        </a:rPr>
                        <a:t>Procaine penicillin G </a:t>
                      </a:r>
                      <a:r>
                        <a:rPr lang="en-US" sz="1000" b="0" i="0" u="none" strike="noStrike" kern="1200" baseline="0" dirty="0">
                          <a:solidFill>
                            <a:schemeClr val="dk1"/>
                          </a:solidFill>
                          <a:latin typeface="+mn-lt"/>
                          <a:ea typeface="+mn-ea"/>
                          <a:cs typeface="+mn-cs"/>
                        </a:rPr>
                        <a:t>50,000 units/kg body weight/dose IM in a single daily dose for 10 days</a:t>
                      </a:r>
                      <a:endParaRPr lang="en-US" sz="1000" dirty="0"/>
                    </a:p>
                  </a:txBody>
                  <a:tcPr marL="68580" marR="68580" marT="34290" marB="34290"/>
                </a:tc>
                <a:tc>
                  <a:txBody>
                    <a:bodyPr/>
                    <a:lstStyle/>
                    <a:p>
                      <a:r>
                        <a:rPr lang="en-US" sz="1000" b="1" dirty="0"/>
                        <a:t>Treatment:  </a:t>
                      </a:r>
                      <a:endParaRPr lang="en-US" sz="1000" b="1" i="0" u="none" strike="noStrike" kern="1200" baseline="0" dirty="0">
                        <a:solidFill>
                          <a:schemeClr val="dk1"/>
                        </a:solidFill>
                        <a:latin typeface="+mn-lt"/>
                        <a:ea typeface="+mn-ea"/>
                        <a:cs typeface="+mn-cs"/>
                      </a:endParaRPr>
                    </a:p>
                    <a:p>
                      <a:r>
                        <a:rPr lang="en-US" sz="1000" b="1" i="0" u="none" strike="noStrike" kern="1200" baseline="0" dirty="0">
                          <a:solidFill>
                            <a:schemeClr val="dk1"/>
                          </a:solidFill>
                          <a:latin typeface="+mn-lt"/>
                          <a:ea typeface="+mn-ea"/>
                          <a:cs typeface="+mn-cs"/>
                        </a:rPr>
                        <a:t>Aqueous crystalline penicillin G </a:t>
                      </a:r>
                      <a:r>
                        <a:rPr lang="en-US" sz="1000" b="0" i="0" u="none" strike="noStrike" kern="1200" baseline="0" dirty="0">
                          <a:solidFill>
                            <a:schemeClr val="dk1"/>
                          </a:solidFill>
                          <a:latin typeface="+mn-lt"/>
                          <a:ea typeface="+mn-ea"/>
                          <a:cs typeface="+mn-cs"/>
                        </a:rPr>
                        <a:t>100,000–150,000 units/kg/body wt./day, administered as 50,000 units/kg body wt./dose IV q 12 hours during the first 7 days of life and q 8 hours thereafter for a total of 10 days OR</a:t>
                      </a:r>
                      <a:r>
                        <a:rPr lang="en-US" sz="1000" b="0" i="1" u="none" strike="noStrike" kern="1200" baseline="0" dirty="0">
                          <a:solidFill>
                            <a:schemeClr val="dk1"/>
                          </a:solidFill>
                          <a:latin typeface="+mn-lt"/>
                          <a:ea typeface="+mn-ea"/>
                          <a:cs typeface="+mn-cs"/>
                        </a:rPr>
                        <a:t> </a:t>
                      </a:r>
                      <a:r>
                        <a:rPr lang="en-US" sz="1000" b="0" i="0" u="none" strike="noStrike" kern="1200" baseline="0" dirty="0">
                          <a:solidFill>
                            <a:schemeClr val="dk1"/>
                          </a:solidFill>
                          <a:latin typeface="+mn-lt"/>
                          <a:ea typeface="+mn-ea"/>
                          <a:cs typeface="+mn-cs"/>
                        </a:rPr>
                        <a:t>	</a:t>
                      </a:r>
                    </a:p>
                    <a:p>
                      <a:r>
                        <a:rPr lang="en-US" sz="1000" b="1" i="0" u="none" strike="noStrike" kern="1200" baseline="0" dirty="0">
                          <a:solidFill>
                            <a:schemeClr val="dk1"/>
                          </a:solidFill>
                          <a:latin typeface="+mn-lt"/>
                          <a:ea typeface="+mn-ea"/>
                          <a:cs typeface="+mn-cs"/>
                        </a:rPr>
                        <a:t>Procaine penicillin G </a:t>
                      </a:r>
                      <a:r>
                        <a:rPr lang="en-US" sz="1000" b="0" i="0" u="none" strike="noStrike" kern="1200" baseline="0" dirty="0">
                          <a:solidFill>
                            <a:schemeClr val="dk1"/>
                          </a:solidFill>
                          <a:latin typeface="+mn-lt"/>
                          <a:ea typeface="+mn-ea"/>
                          <a:cs typeface="+mn-cs"/>
                        </a:rPr>
                        <a:t>50,000 units/kg body weight/dose IM in a single daily dose for 10 days OR</a:t>
                      </a:r>
                    </a:p>
                    <a:p>
                      <a:r>
                        <a:rPr lang="en-US" sz="1000" b="1" i="0" u="none" strike="noStrike" kern="1200" baseline="0" dirty="0">
                          <a:solidFill>
                            <a:schemeClr val="dk1"/>
                          </a:solidFill>
                          <a:latin typeface="+mn-lt"/>
                          <a:ea typeface="+mn-ea"/>
                          <a:cs typeface="+mn-cs"/>
                        </a:rPr>
                        <a:t>Benzathine penicillin </a:t>
                      </a:r>
                      <a:r>
                        <a:rPr lang="en-US" sz="1000" b="0" i="0" u="none" strike="noStrike" kern="1200" baseline="0" dirty="0">
                          <a:solidFill>
                            <a:schemeClr val="dk1"/>
                          </a:solidFill>
                          <a:latin typeface="+mn-lt"/>
                          <a:ea typeface="+mn-ea"/>
                          <a:cs typeface="+mn-cs"/>
                        </a:rPr>
                        <a:t>50,000 units/kg body wt. single IM injection </a:t>
                      </a:r>
                    </a:p>
                  </a:txBody>
                  <a:tcPr marL="68580" marR="68580" marT="34290" marB="34290"/>
                </a:tc>
                <a:tc>
                  <a:txBody>
                    <a:bodyPr/>
                    <a:lstStyle/>
                    <a:p>
                      <a:r>
                        <a:rPr lang="en-US" sz="1000" b="1" dirty="0"/>
                        <a:t>Treatment:</a:t>
                      </a:r>
                    </a:p>
                    <a:p>
                      <a:r>
                        <a:rPr lang="en-US" sz="1000" b="1" dirty="0"/>
                        <a:t>Benzathine penicillin G 50,000 </a:t>
                      </a:r>
                      <a:r>
                        <a:rPr lang="en-US" sz="1000" dirty="0"/>
                        <a:t>units/kg body weight/dose IM in a</a:t>
                      </a:r>
                    </a:p>
                    <a:p>
                      <a:r>
                        <a:rPr lang="en-US" sz="1000" dirty="0"/>
                        <a:t>single dose</a:t>
                      </a:r>
                    </a:p>
                    <a:p>
                      <a:r>
                        <a:rPr lang="en-US" sz="1000" dirty="0"/>
                        <a:t>* Another approach involves not treating the newborn if follow-up is</a:t>
                      </a:r>
                    </a:p>
                    <a:p>
                      <a:r>
                        <a:rPr lang="en-US" sz="1000" dirty="0"/>
                        <a:t>certain but providing close serologic follow-up every 2–3 months for 6</a:t>
                      </a:r>
                    </a:p>
                    <a:p>
                      <a:r>
                        <a:rPr lang="en-US" sz="1000" dirty="0"/>
                        <a:t>months for infants whose mothers’ nontreponemal titers decreased at</a:t>
                      </a:r>
                    </a:p>
                    <a:p>
                      <a:r>
                        <a:rPr lang="en-US" sz="1000" dirty="0"/>
                        <a:t>least fourfold after therapy for early syphilis or remained stable for low titer,</a:t>
                      </a:r>
                    </a:p>
                    <a:p>
                      <a:r>
                        <a:rPr lang="en-US" sz="1000" dirty="0"/>
                        <a:t>latent syphilis (VDRL &lt;1:2 or RPR &lt;1:4).</a:t>
                      </a:r>
                    </a:p>
                  </a:txBody>
                  <a:tcPr marL="68580" marR="68580" marT="34290" marB="34290"/>
                </a:tc>
                <a:tc>
                  <a:txBody>
                    <a:bodyPr/>
                    <a:lstStyle/>
                    <a:p>
                      <a:r>
                        <a:rPr lang="en-US" sz="1000" b="1" dirty="0"/>
                        <a:t>No</a:t>
                      </a:r>
                      <a:r>
                        <a:rPr lang="en-US" sz="1000" dirty="0"/>
                        <a:t> </a:t>
                      </a:r>
                      <a:r>
                        <a:rPr lang="en-US" sz="1000" b="1" dirty="0"/>
                        <a:t>treatment recommended</a:t>
                      </a:r>
                    </a:p>
                    <a:p>
                      <a:pPr marL="285750" indent="-285750">
                        <a:buFont typeface="Arial" panose="020B0604020202020204" pitchFamily="34" charset="0"/>
                        <a:buChar char="•"/>
                      </a:pPr>
                      <a:r>
                        <a:rPr lang="en-US" sz="1000" b="0" i="0" u="none" strike="noStrike" kern="1200" baseline="0" dirty="0">
                          <a:solidFill>
                            <a:schemeClr val="dk1"/>
                          </a:solidFill>
                          <a:latin typeface="+mn-lt"/>
                          <a:ea typeface="+mn-ea"/>
                          <a:cs typeface="+mn-cs"/>
                        </a:rPr>
                        <a:t>Benzathine penicillin 50,000 units/kg body weight as a single IM injection might be considered, if follow-up is uncertain and the neonate has a reactive nontreponemal test. </a:t>
                      </a:r>
                    </a:p>
                    <a:p>
                      <a:pPr marL="285750" indent="-285750">
                        <a:buFont typeface="Arial" panose="020B0604020202020204" pitchFamily="34" charset="0"/>
                        <a:buChar char="•"/>
                      </a:pPr>
                      <a:r>
                        <a:rPr lang="en-US" sz="1000" b="0" i="0" u="none" strike="noStrike" kern="1200" baseline="0" dirty="0">
                          <a:solidFill>
                            <a:schemeClr val="dk1"/>
                          </a:solidFill>
                          <a:latin typeface="+mn-lt"/>
                          <a:ea typeface="+mn-ea"/>
                          <a:cs typeface="+mn-cs"/>
                        </a:rPr>
                        <a:t>Neonates should be followed serologically to ensure the nontreponemal test returns to negative 	</a:t>
                      </a:r>
                    </a:p>
                    <a:p>
                      <a:endParaRPr lang="en-US" sz="1000" dirty="0"/>
                    </a:p>
                  </a:txBody>
                  <a:tcPr marL="68580" marR="68580" marT="34290" marB="34290"/>
                </a:tc>
                <a:extLst>
                  <a:ext uri="{0D108BD9-81ED-4DB2-BD59-A6C34878D82A}">
                    <a16:rowId xmlns:a16="http://schemas.microsoft.com/office/drawing/2014/main" val="4212206620"/>
                  </a:ext>
                </a:extLst>
              </a:tr>
            </a:tbl>
          </a:graphicData>
        </a:graphic>
      </p:graphicFrame>
      <p:sp>
        <p:nvSpPr>
          <p:cNvPr id="5" name="TextBox 4">
            <a:extLst>
              <a:ext uri="{FF2B5EF4-FFF2-40B4-BE49-F238E27FC236}">
                <a16:creationId xmlns:a16="http://schemas.microsoft.com/office/drawing/2014/main" id="{A508D93A-1109-4CE6-A3A7-4D457E2E383A}"/>
              </a:ext>
            </a:extLst>
          </p:cNvPr>
          <p:cNvSpPr txBox="1"/>
          <p:nvPr/>
        </p:nvSpPr>
        <p:spPr>
          <a:xfrm>
            <a:off x="6936443" y="5143500"/>
            <a:ext cx="2268069" cy="300082"/>
          </a:xfrm>
          <a:prstGeom prst="rect">
            <a:avLst/>
          </a:prstGeom>
          <a:noFill/>
        </p:spPr>
        <p:txBody>
          <a:bodyPr wrap="square" rtlCol="0">
            <a:spAutoFit/>
          </a:bodyPr>
          <a:lstStyle/>
          <a:p>
            <a:r>
              <a:rPr lang="en-US" sz="675" dirty="0">
                <a:hlinkClick r:id="rId2"/>
              </a:rPr>
              <a:t>https://www.cdc.gov/std/treatment-guidelines/default.htm</a:t>
            </a:r>
            <a:r>
              <a:rPr lang="en-US" sz="675" dirty="0"/>
              <a:t> </a:t>
            </a:r>
          </a:p>
        </p:txBody>
      </p:sp>
    </p:spTree>
    <p:extLst>
      <p:ext uri="{BB962C8B-B14F-4D97-AF65-F5344CB8AC3E}">
        <p14:creationId xmlns:p14="http://schemas.microsoft.com/office/powerpoint/2010/main" val="23719853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B8E91E-8644-D60C-E273-198F87F07CF8}"/>
              </a:ext>
            </a:extLst>
          </p:cNvPr>
          <p:cNvSpPr>
            <a:spLocks noGrp="1"/>
          </p:cNvSpPr>
          <p:nvPr>
            <p:ph sz="quarter" idx="10"/>
          </p:nvPr>
        </p:nvSpPr>
        <p:spPr>
          <a:xfrm>
            <a:off x="260060" y="755009"/>
            <a:ext cx="8439242" cy="3701730"/>
          </a:xfrm>
        </p:spPr>
        <p:txBody>
          <a:bodyPr>
            <a:normAutofit fontScale="77500" lnSpcReduction="20000"/>
          </a:bodyPr>
          <a:lstStyle/>
          <a:p>
            <a:r>
              <a:rPr lang="en-US" sz="2100" dirty="0"/>
              <a:t>Definition: </a:t>
            </a:r>
            <a:r>
              <a:rPr lang="en-US" sz="1900" b="0" dirty="0">
                <a:solidFill>
                  <a:schemeClr val="tx1"/>
                </a:solidFill>
              </a:rPr>
              <a:t>(1) Infant with an abnormal </a:t>
            </a:r>
            <a:r>
              <a:rPr lang="en-US" sz="1900" dirty="0">
                <a:solidFill>
                  <a:schemeClr val="tx1"/>
                </a:solidFill>
              </a:rPr>
              <a:t>physical examination </a:t>
            </a:r>
            <a:r>
              <a:rPr lang="en-US" sz="1900" b="0" dirty="0">
                <a:solidFill>
                  <a:schemeClr val="tx1"/>
                </a:solidFill>
              </a:rPr>
              <a:t>that is consistent with congenital syphilis; </a:t>
            </a:r>
            <a:r>
              <a:rPr lang="en-US" sz="1900" dirty="0">
                <a:solidFill>
                  <a:schemeClr val="tx1"/>
                </a:solidFill>
              </a:rPr>
              <a:t>OR</a:t>
            </a:r>
            <a:r>
              <a:rPr lang="en-US" sz="1900" b="0" dirty="0">
                <a:solidFill>
                  <a:schemeClr val="tx1"/>
                </a:solidFill>
              </a:rPr>
              <a:t> (2) serum quantitative nontreponemal serologic titer that is fourfold (or greater) higher than the mother’s titer at delivery </a:t>
            </a:r>
            <a:r>
              <a:rPr lang="en-US" sz="1900" dirty="0">
                <a:solidFill>
                  <a:schemeClr val="tx1"/>
                </a:solidFill>
              </a:rPr>
              <a:t>OR</a:t>
            </a:r>
            <a:r>
              <a:rPr lang="en-US" sz="1900" b="0" dirty="0">
                <a:solidFill>
                  <a:schemeClr val="tx1"/>
                </a:solidFill>
              </a:rPr>
              <a:t> (3)a </a:t>
            </a:r>
            <a:r>
              <a:rPr lang="en-US" sz="1900" dirty="0">
                <a:solidFill>
                  <a:schemeClr val="tx1"/>
                </a:solidFill>
              </a:rPr>
              <a:t>positive darkfield </a:t>
            </a:r>
            <a:r>
              <a:rPr lang="en-US" sz="1900" b="0" dirty="0">
                <a:solidFill>
                  <a:schemeClr val="tx1"/>
                </a:solidFill>
              </a:rPr>
              <a:t>test </a:t>
            </a:r>
            <a:r>
              <a:rPr lang="en-US" sz="1900" dirty="0">
                <a:solidFill>
                  <a:schemeClr val="tx1"/>
                </a:solidFill>
              </a:rPr>
              <a:t>OR</a:t>
            </a:r>
            <a:r>
              <a:rPr lang="en-US" sz="1900" b="0" dirty="0">
                <a:solidFill>
                  <a:schemeClr val="tx1"/>
                </a:solidFill>
              </a:rPr>
              <a:t> </a:t>
            </a:r>
            <a:r>
              <a:rPr lang="en-US" sz="1900" dirty="0">
                <a:solidFill>
                  <a:schemeClr val="tx1"/>
                </a:solidFill>
              </a:rPr>
              <a:t>PCR</a:t>
            </a:r>
            <a:r>
              <a:rPr lang="en-US" sz="1900" b="0" dirty="0">
                <a:solidFill>
                  <a:schemeClr val="tx1"/>
                </a:solidFill>
              </a:rPr>
              <a:t> of placenta, cord, lesions, or body fluids OR (4) a </a:t>
            </a:r>
            <a:r>
              <a:rPr lang="en-US" sz="1900" dirty="0">
                <a:solidFill>
                  <a:schemeClr val="tx1"/>
                </a:solidFill>
              </a:rPr>
              <a:t>positive silver stain </a:t>
            </a:r>
            <a:r>
              <a:rPr lang="en-US" sz="1900" b="0" dirty="0">
                <a:solidFill>
                  <a:schemeClr val="tx1"/>
                </a:solidFill>
              </a:rPr>
              <a:t>of the placenta/cord. (regardless of maternal treatment history)</a:t>
            </a:r>
          </a:p>
          <a:p>
            <a:r>
              <a:rPr lang="en-US" sz="1900" dirty="0"/>
              <a:t>Evaluation:  </a:t>
            </a:r>
          </a:p>
          <a:p>
            <a:r>
              <a:rPr lang="en-US" sz="1900" dirty="0">
                <a:solidFill>
                  <a:schemeClr val="tx1"/>
                </a:solidFill>
              </a:rPr>
              <a:t>CSF with VDRL, cell count, protein, CBC/diff, long bone radiographs, neurologic eval </a:t>
            </a:r>
            <a:r>
              <a:rPr lang="en-US" sz="1900" b="0" dirty="0">
                <a:solidFill>
                  <a:schemeClr val="tx1"/>
                </a:solidFill>
              </a:rPr>
              <a:t>(eye, auditory, imaging) </a:t>
            </a:r>
            <a:r>
              <a:rPr lang="en-US" sz="1900" dirty="0">
                <a:solidFill>
                  <a:schemeClr val="tx1"/>
                </a:solidFill>
              </a:rPr>
              <a:t>Other tests as clinically indicated </a:t>
            </a:r>
            <a:r>
              <a:rPr lang="en-US" sz="1900" b="0" dirty="0">
                <a:solidFill>
                  <a:schemeClr val="tx1"/>
                </a:solidFill>
              </a:rPr>
              <a:t>(e.g., chest radiograph, liver function tests, neuroimaging, ophthalmologic examination, and auditory brain stem response)</a:t>
            </a:r>
          </a:p>
          <a:p>
            <a:r>
              <a:rPr lang="en-US" sz="1900" dirty="0"/>
              <a:t>Treatment:  </a:t>
            </a:r>
          </a:p>
          <a:p>
            <a:r>
              <a:rPr lang="en-US" sz="1900" dirty="0">
                <a:solidFill>
                  <a:schemeClr val="tx1"/>
                </a:solidFill>
              </a:rPr>
              <a:t>Aqueous crystalline penicillin </a:t>
            </a:r>
            <a:r>
              <a:rPr lang="en-US" sz="1900" b="0" dirty="0">
                <a:solidFill>
                  <a:schemeClr val="tx1"/>
                </a:solidFill>
              </a:rPr>
              <a:t>G 100,000–150,000 units/kg/body wt./day, administered as 50,000 units/kg body wt./dose IV q 12 hours during the first 7 days of life and q 8 hours thereafter for a total of 10 days </a:t>
            </a:r>
          </a:p>
          <a:p>
            <a:endParaRPr lang="en-US" sz="1600" dirty="0"/>
          </a:p>
          <a:p>
            <a:endParaRPr lang="en-US" dirty="0"/>
          </a:p>
        </p:txBody>
      </p:sp>
      <p:sp>
        <p:nvSpPr>
          <p:cNvPr id="3" name="TextBox 2">
            <a:extLst>
              <a:ext uri="{FF2B5EF4-FFF2-40B4-BE49-F238E27FC236}">
                <a16:creationId xmlns:a16="http://schemas.microsoft.com/office/drawing/2014/main" id="{BE39892D-64A2-13B8-E3F9-D16D1B57BF2D}"/>
              </a:ext>
            </a:extLst>
          </p:cNvPr>
          <p:cNvSpPr txBox="1"/>
          <p:nvPr/>
        </p:nvSpPr>
        <p:spPr>
          <a:xfrm>
            <a:off x="60496" y="-46123"/>
            <a:ext cx="8407309" cy="318998"/>
          </a:xfrm>
          <a:prstGeom prst="rect">
            <a:avLst/>
          </a:prstGeom>
          <a:noFill/>
        </p:spPr>
        <p:txBody>
          <a:bodyPr wrap="square" rtlCol="0">
            <a:spAutoFit/>
          </a:bodyPr>
          <a:lstStyle/>
          <a:p>
            <a:pPr marL="457200" marR="0" lvl="0" indent="-311150" algn="l" defTabSz="914400" rtl="0" eaLnBrk="1" fontAlgn="auto" latinLnBrk="0" hangingPunct="1">
              <a:lnSpc>
                <a:spcPct val="115000"/>
              </a:lnSpc>
              <a:spcBef>
                <a:spcPts val="0"/>
              </a:spcBef>
              <a:spcAft>
                <a:spcPts val="900"/>
              </a:spcAft>
              <a:buClr>
                <a:srgbClr val="666666"/>
              </a:buClr>
              <a:buSzPts val="1300"/>
              <a:buFont typeface="Roboto"/>
              <a:buNone/>
              <a:tabLst/>
              <a:defRPr/>
            </a:pPr>
            <a:endParaRPr lang="en-US" dirty="0"/>
          </a:p>
        </p:txBody>
      </p:sp>
      <p:sp>
        <p:nvSpPr>
          <p:cNvPr id="5" name="TextBox 4">
            <a:extLst>
              <a:ext uri="{FF2B5EF4-FFF2-40B4-BE49-F238E27FC236}">
                <a16:creationId xmlns:a16="http://schemas.microsoft.com/office/drawing/2014/main" id="{7EC1F7EB-ED27-A73B-3344-E067E3594724}"/>
              </a:ext>
            </a:extLst>
          </p:cNvPr>
          <p:cNvSpPr txBox="1"/>
          <p:nvPr/>
        </p:nvSpPr>
        <p:spPr>
          <a:xfrm>
            <a:off x="276837" y="4631096"/>
            <a:ext cx="8254603" cy="307777"/>
          </a:xfrm>
          <a:prstGeom prst="rect">
            <a:avLst/>
          </a:prstGeom>
          <a:noFill/>
        </p:spPr>
        <p:txBody>
          <a:bodyPr wrap="square" rtlCol="0">
            <a:spAutoFit/>
          </a:bodyPr>
          <a:lstStyle/>
          <a:p>
            <a:r>
              <a:rPr lang="en-US" dirty="0">
                <a:hlinkClick r:id="rId2"/>
              </a:rPr>
              <a:t>https://www.cdc.gov/std/treatment-guidelines/STI-Guidelines-2021.pdf</a:t>
            </a:r>
            <a:r>
              <a:rPr lang="en-US" dirty="0"/>
              <a:t> </a:t>
            </a:r>
          </a:p>
        </p:txBody>
      </p:sp>
      <p:sp>
        <p:nvSpPr>
          <p:cNvPr id="6" name="TextBox 5">
            <a:extLst>
              <a:ext uri="{FF2B5EF4-FFF2-40B4-BE49-F238E27FC236}">
                <a16:creationId xmlns:a16="http://schemas.microsoft.com/office/drawing/2014/main" id="{DA2E5DBF-9239-AC61-1ADD-C627280B2F3F}"/>
              </a:ext>
            </a:extLst>
          </p:cNvPr>
          <p:cNvSpPr txBox="1"/>
          <p:nvPr/>
        </p:nvSpPr>
        <p:spPr>
          <a:xfrm>
            <a:off x="168666" y="180542"/>
            <a:ext cx="8806667" cy="400110"/>
          </a:xfrm>
          <a:prstGeom prst="rect">
            <a:avLst/>
          </a:prstGeom>
          <a:noFill/>
        </p:spPr>
        <p:txBody>
          <a:bodyPr wrap="square" rtlCol="0">
            <a:spAutoFit/>
          </a:bodyPr>
          <a:lstStyle/>
          <a:p>
            <a:r>
              <a:rPr lang="en-US" sz="2000" b="1" dirty="0">
                <a:solidFill>
                  <a:srgbClr val="006666"/>
                </a:solidFill>
              </a:rPr>
              <a:t>Scenario 1: Confirmed, Proven or Highly Probable Congenital Syphilis</a:t>
            </a:r>
          </a:p>
        </p:txBody>
      </p:sp>
    </p:spTree>
    <p:extLst>
      <p:ext uri="{BB962C8B-B14F-4D97-AF65-F5344CB8AC3E}">
        <p14:creationId xmlns:p14="http://schemas.microsoft.com/office/powerpoint/2010/main" val="2275518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7EBD1C1-AB83-4F73-A2AA-B5E720C4531E}"/>
              </a:ext>
            </a:extLst>
          </p:cNvPr>
          <p:cNvPicPr>
            <a:picLocks noGrp="1" noChangeAspect="1"/>
          </p:cNvPicPr>
          <p:nvPr>
            <p:ph sz="quarter" idx="10"/>
          </p:nvPr>
        </p:nvPicPr>
        <p:blipFill>
          <a:blip r:embed="rId3"/>
          <a:stretch>
            <a:fillRect/>
          </a:stretch>
        </p:blipFill>
        <p:spPr>
          <a:xfrm>
            <a:off x="120629" y="1309878"/>
            <a:ext cx="2492781" cy="2108385"/>
          </a:xfrm>
          <a:prstGeom prst="rect">
            <a:avLst/>
          </a:prstGeom>
        </p:spPr>
      </p:pic>
      <p:sp>
        <p:nvSpPr>
          <p:cNvPr id="3" name="TextBox 2">
            <a:extLst>
              <a:ext uri="{FF2B5EF4-FFF2-40B4-BE49-F238E27FC236}">
                <a16:creationId xmlns:a16="http://schemas.microsoft.com/office/drawing/2014/main" id="{612505FF-B8C6-46E5-92A8-A7748B068F00}"/>
              </a:ext>
            </a:extLst>
          </p:cNvPr>
          <p:cNvSpPr txBox="1"/>
          <p:nvPr/>
        </p:nvSpPr>
        <p:spPr>
          <a:xfrm>
            <a:off x="80088" y="79989"/>
            <a:ext cx="8881987" cy="1292662"/>
          </a:xfrm>
          <a:prstGeom prst="rect">
            <a:avLst/>
          </a:prstGeom>
          <a:noFill/>
        </p:spPr>
        <p:txBody>
          <a:bodyPr wrap="square" rtlCol="0">
            <a:spAutoFit/>
          </a:bodyPr>
          <a:lstStyle/>
          <a:p>
            <a:r>
              <a:rPr lang="en-US" sz="2700" b="1" dirty="0">
                <a:solidFill>
                  <a:srgbClr val="016773"/>
                </a:solidFill>
              </a:rPr>
              <a:t>Clinical Manifestations of Congenital Syphilis (CS)</a:t>
            </a:r>
          </a:p>
          <a:p>
            <a:r>
              <a:rPr lang="en-US" sz="1200" b="1" dirty="0">
                <a:solidFill>
                  <a:srgbClr val="016773"/>
                </a:solidFill>
              </a:rPr>
              <a:t>Approximately 40%–60% of infected infants have &gt;1 of the following: hepatosplenomegaly, rash, generalized lymphadenopathy, skeletal abnormality, or nasal discharge </a:t>
            </a:r>
          </a:p>
          <a:p>
            <a:endParaRPr lang="en-US" sz="2700" b="1" dirty="0">
              <a:solidFill>
                <a:srgbClr val="016773"/>
              </a:solidFill>
            </a:endParaRPr>
          </a:p>
        </p:txBody>
      </p:sp>
      <p:pic>
        <p:nvPicPr>
          <p:cNvPr id="5" name="Picture 4">
            <a:extLst>
              <a:ext uri="{FF2B5EF4-FFF2-40B4-BE49-F238E27FC236}">
                <a16:creationId xmlns:a16="http://schemas.microsoft.com/office/drawing/2014/main" id="{6C0AD199-7CB1-48D2-9785-5D3487977997}"/>
              </a:ext>
            </a:extLst>
          </p:cNvPr>
          <p:cNvPicPr>
            <a:picLocks noChangeAspect="1"/>
          </p:cNvPicPr>
          <p:nvPr/>
        </p:nvPicPr>
        <p:blipFill>
          <a:blip r:embed="rId4"/>
          <a:stretch>
            <a:fillRect/>
          </a:stretch>
        </p:blipFill>
        <p:spPr>
          <a:xfrm>
            <a:off x="2774832" y="1309878"/>
            <a:ext cx="1685710" cy="2108385"/>
          </a:xfrm>
          <a:prstGeom prst="rect">
            <a:avLst/>
          </a:prstGeom>
        </p:spPr>
      </p:pic>
      <p:pic>
        <p:nvPicPr>
          <p:cNvPr id="6" name="Picture 5">
            <a:extLst>
              <a:ext uri="{FF2B5EF4-FFF2-40B4-BE49-F238E27FC236}">
                <a16:creationId xmlns:a16="http://schemas.microsoft.com/office/drawing/2014/main" id="{EFD57533-9F5C-42F3-8D39-C7FA63DD44E6}"/>
              </a:ext>
            </a:extLst>
          </p:cNvPr>
          <p:cNvPicPr>
            <a:picLocks noChangeAspect="1"/>
          </p:cNvPicPr>
          <p:nvPr/>
        </p:nvPicPr>
        <p:blipFill>
          <a:blip r:embed="rId5"/>
          <a:stretch>
            <a:fillRect/>
          </a:stretch>
        </p:blipFill>
        <p:spPr>
          <a:xfrm>
            <a:off x="4662887" y="1309879"/>
            <a:ext cx="1852315" cy="2108385"/>
          </a:xfrm>
          <a:prstGeom prst="rect">
            <a:avLst/>
          </a:prstGeom>
        </p:spPr>
      </p:pic>
      <p:pic>
        <p:nvPicPr>
          <p:cNvPr id="7" name="Picture 6">
            <a:extLst>
              <a:ext uri="{FF2B5EF4-FFF2-40B4-BE49-F238E27FC236}">
                <a16:creationId xmlns:a16="http://schemas.microsoft.com/office/drawing/2014/main" id="{A47C0F83-7E68-4AEF-AB49-90F43503A755}"/>
              </a:ext>
            </a:extLst>
          </p:cNvPr>
          <p:cNvPicPr>
            <a:picLocks noChangeAspect="1"/>
          </p:cNvPicPr>
          <p:nvPr/>
        </p:nvPicPr>
        <p:blipFill>
          <a:blip r:embed="rId6"/>
          <a:stretch>
            <a:fillRect/>
          </a:stretch>
        </p:blipFill>
        <p:spPr>
          <a:xfrm>
            <a:off x="6691052" y="1309879"/>
            <a:ext cx="2161925" cy="2108385"/>
          </a:xfrm>
          <a:prstGeom prst="rect">
            <a:avLst/>
          </a:prstGeom>
        </p:spPr>
      </p:pic>
      <p:sp>
        <p:nvSpPr>
          <p:cNvPr id="8" name="TextBox 7">
            <a:extLst>
              <a:ext uri="{FF2B5EF4-FFF2-40B4-BE49-F238E27FC236}">
                <a16:creationId xmlns:a16="http://schemas.microsoft.com/office/drawing/2014/main" id="{45C67EFB-7AAD-49C4-B595-6F0AB2FC1AF4}"/>
              </a:ext>
            </a:extLst>
          </p:cNvPr>
          <p:cNvSpPr txBox="1"/>
          <p:nvPr/>
        </p:nvSpPr>
        <p:spPr>
          <a:xfrm>
            <a:off x="86118" y="3770850"/>
            <a:ext cx="8971763" cy="1084912"/>
          </a:xfrm>
          <a:prstGeom prst="rect">
            <a:avLst/>
          </a:prstGeom>
          <a:noFill/>
          <a:ln w="19050">
            <a:solidFill>
              <a:srgbClr val="C00000"/>
            </a:solidFill>
          </a:ln>
        </p:spPr>
        <p:txBody>
          <a:bodyPr wrap="square" rtlCol="0">
            <a:spAutoFit/>
          </a:bodyPr>
          <a:lstStyle/>
          <a:p>
            <a:endParaRPr lang="en-US" sz="1050" dirty="0">
              <a:hlinkClick r:id="rId7">
                <a:extLst>
                  <a:ext uri="{A12FA001-AC4F-418D-AE19-62706E023703}">
                    <ahyp:hlinkClr xmlns:ahyp="http://schemas.microsoft.com/office/drawing/2018/hyperlinkcolor" val="tx"/>
                  </a:ext>
                </a:extLst>
              </a:hlinkClick>
            </a:endParaRPr>
          </a:p>
          <a:p>
            <a:pPr marL="257175" indent="-257175">
              <a:buFont typeface="+mj-lt"/>
              <a:buAutoNum type="arabicPeriod"/>
            </a:pPr>
            <a:r>
              <a:rPr lang="en-US" sz="1050" dirty="0"/>
              <a:t>Centers for Disease Control and Prevention. Congenital syphilis case definition. </a:t>
            </a:r>
            <a:r>
              <a:rPr lang="en-US" sz="1050" dirty="0">
                <a:hlinkClick r:id="rId8"/>
              </a:rPr>
              <a:t>https://www.cdc.gov/std/statistics/2022/case-definitions.htm</a:t>
            </a:r>
            <a:r>
              <a:rPr lang="en-US" sz="1050" dirty="0"/>
              <a:t>  </a:t>
            </a:r>
          </a:p>
          <a:p>
            <a:pPr marL="257175" indent="-257175">
              <a:buFont typeface="+mj-lt"/>
              <a:buAutoNum type="arabicPeriod"/>
            </a:pPr>
            <a:r>
              <a:rPr lang="en-US" sz="1050" dirty="0"/>
              <a:t>World Health Organization. Birth defects surveillance: A manual for </a:t>
            </a:r>
            <a:r>
              <a:rPr lang="en-US" sz="1050" dirty="0" err="1"/>
              <a:t>programme</a:t>
            </a:r>
            <a:r>
              <a:rPr lang="en-US" sz="1050" dirty="0"/>
              <a:t> managers, 2nd Edition.  December 2020. </a:t>
            </a:r>
            <a:r>
              <a:rPr lang="en-US" sz="1050" dirty="0">
                <a:hlinkClick r:id="rId9"/>
              </a:rPr>
              <a:t>https://www.who.int/publications/i/item/9789240015395</a:t>
            </a:r>
            <a:r>
              <a:rPr lang="en-US" sz="1050" dirty="0"/>
              <a:t>  </a:t>
            </a:r>
          </a:p>
          <a:p>
            <a:pPr marL="257175" indent="-257175">
              <a:buFont typeface="+mj-lt"/>
              <a:buAutoNum type="arabicPeriod"/>
            </a:pPr>
            <a:r>
              <a:rPr lang="en-US" sz="1050" dirty="0"/>
              <a:t>Principles and practices of Pediatric Infectious Diseases. 6</a:t>
            </a:r>
            <a:r>
              <a:rPr lang="en-US" sz="1050" baseline="30000" dirty="0"/>
              <a:t>th</a:t>
            </a:r>
            <a:r>
              <a:rPr lang="en-US" sz="1050" dirty="0"/>
              <a:t> Edition. 2018. Edited by: Sarah S. Long. ISBN. </a:t>
            </a:r>
            <a:r>
              <a:rPr lang="en-US" sz="1200" b="0" i="0" dirty="0">
                <a:solidFill>
                  <a:srgbClr val="1F1F1F"/>
                </a:solidFill>
                <a:effectLst/>
                <a:latin typeface="ElsevierSans"/>
              </a:rPr>
              <a:t>978-0-323-75608-2</a:t>
            </a:r>
          </a:p>
          <a:p>
            <a:pPr marL="257175" indent="-257175">
              <a:buFont typeface="+mj-lt"/>
              <a:buAutoNum type="arabicPeriod"/>
            </a:pPr>
            <a:r>
              <a:rPr lang="en-US" sz="1050" dirty="0"/>
              <a:t>Red Book: 2024–2027 Report of the Committee on Infectious Diseases (33rd Edition)</a:t>
            </a:r>
          </a:p>
        </p:txBody>
      </p:sp>
    </p:spTree>
    <p:extLst>
      <p:ext uri="{BB962C8B-B14F-4D97-AF65-F5344CB8AC3E}">
        <p14:creationId xmlns:p14="http://schemas.microsoft.com/office/powerpoint/2010/main" val="4799232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0F3B5-DF2F-876D-13EF-8B2F6CD6E29D}"/>
              </a:ext>
            </a:extLst>
          </p:cNvPr>
          <p:cNvSpPr>
            <a:spLocks noGrp="1"/>
          </p:cNvSpPr>
          <p:nvPr>
            <p:ph type="title"/>
          </p:nvPr>
        </p:nvSpPr>
        <p:spPr>
          <a:xfrm>
            <a:off x="483844" y="63924"/>
            <a:ext cx="7886700" cy="671292"/>
          </a:xfrm>
        </p:spPr>
        <p:txBody>
          <a:bodyPr>
            <a:normAutofit fontScale="90000"/>
          </a:bodyPr>
          <a:lstStyle/>
          <a:p>
            <a:r>
              <a:rPr lang="en-US" dirty="0"/>
              <a:t>Clinical Manifestations of Early Congenital Syphilis </a:t>
            </a:r>
          </a:p>
        </p:txBody>
      </p:sp>
      <p:sp>
        <p:nvSpPr>
          <p:cNvPr id="3" name="Content Placeholder 2">
            <a:extLst>
              <a:ext uri="{FF2B5EF4-FFF2-40B4-BE49-F238E27FC236}">
                <a16:creationId xmlns:a16="http://schemas.microsoft.com/office/drawing/2014/main" id="{E6BEBB91-1475-C576-BDFB-DEB4221B5F2D}"/>
              </a:ext>
            </a:extLst>
          </p:cNvPr>
          <p:cNvSpPr>
            <a:spLocks noGrp="1"/>
          </p:cNvSpPr>
          <p:nvPr>
            <p:ph sz="half" idx="2"/>
          </p:nvPr>
        </p:nvSpPr>
        <p:spPr>
          <a:xfrm>
            <a:off x="243068" y="583987"/>
            <a:ext cx="8779398" cy="4179838"/>
          </a:xfrm>
        </p:spPr>
        <p:txBody>
          <a:bodyPr>
            <a:normAutofit fontScale="62500" lnSpcReduction="20000"/>
          </a:bodyPr>
          <a:lstStyle/>
          <a:p>
            <a:pPr marR="0" indent="-457200">
              <a:lnSpc>
                <a:spcPct val="120000"/>
              </a:lnSpc>
              <a:spcBef>
                <a:spcPts val="0"/>
              </a:spcBef>
              <a:spcAft>
                <a:spcPts val="600"/>
              </a:spcAft>
              <a:buFont typeface="+mj-lt"/>
              <a:buAutoNum type="arabicPeriod"/>
            </a:pPr>
            <a:r>
              <a:rPr lang="en-US" sz="2400" dirty="0">
                <a:solidFill>
                  <a:srgbClr val="002060"/>
                </a:solidFill>
                <a:latin typeface="+mj-lt"/>
                <a:ea typeface="Times New Roman" panose="02020603050405020304" pitchFamily="18" charset="0"/>
              </a:rPr>
              <a:t>E</a:t>
            </a:r>
            <a:r>
              <a:rPr lang="en-US" sz="2400" dirty="0">
                <a:solidFill>
                  <a:srgbClr val="002060"/>
                </a:solidFill>
                <a:effectLst/>
                <a:latin typeface="+mj-lt"/>
                <a:ea typeface="Times New Roman" panose="02020603050405020304" pitchFamily="18" charset="0"/>
              </a:rPr>
              <a:t>nlarged liver and spleen </a:t>
            </a:r>
            <a:r>
              <a:rPr lang="en-US" sz="2400" b="0" dirty="0">
                <a:solidFill>
                  <a:srgbClr val="002060"/>
                </a:solidFill>
                <a:effectLst/>
                <a:latin typeface="+mj-lt"/>
                <a:ea typeface="Times New Roman" panose="02020603050405020304" pitchFamily="18" charset="0"/>
              </a:rPr>
              <a:t>with abnormal alkaline phosphatase </a:t>
            </a:r>
          </a:p>
          <a:p>
            <a:pPr marR="0" indent="-457200">
              <a:lnSpc>
                <a:spcPct val="120000"/>
              </a:lnSpc>
              <a:spcBef>
                <a:spcPts val="0"/>
              </a:spcBef>
              <a:spcAft>
                <a:spcPts val="600"/>
              </a:spcAft>
              <a:buFont typeface="+mj-lt"/>
              <a:buAutoNum type="arabicPeriod"/>
            </a:pPr>
            <a:r>
              <a:rPr lang="en-US" sz="2400" dirty="0">
                <a:solidFill>
                  <a:srgbClr val="002060"/>
                </a:solidFill>
                <a:effectLst/>
                <a:latin typeface="+mj-lt"/>
                <a:ea typeface="Times New Roman" panose="02020603050405020304" pitchFamily="18" charset="0"/>
              </a:rPr>
              <a:t>Bone abnormalities,  </a:t>
            </a:r>
            <a:r>
              <a:rPr lang="en-US" sz="2400" b="0" dirty="0">
                <a:solidFill>
                  <a:srgbClr val="002060"/>
                </a:solidFill>
                <a:effectLst/>
                <a:latin typeface="+mj-lt"/>
                <a:ea typeface="Times New Roman" panose="02020603050405020304" pitchFamily="18" charset="0"/>
              </a:rPr>
              <a:t>Lesions include </a:t>
            </a:r>
            <a:r>
              <a:rPr lang="en-US" sz="2400" b="0" dirty="0" err="1">
                <a:solidFill>
                  <a:srgbClr val="002060"/>
                </a:solidFill>
                <a:effectLst/>
                <a:latin typeface="+mj-lt"/>
                <a:ea typeface="Times New Roman" panose="02020603050405020304" pitchFamily="18" charset="0"/>
              </a:rPr>
              <a:t>metaphysitis</a:t>
            </a:r>
            <a:r>
              <a:rPr lang="en-US" sz="2400" b="0" dirty="0">
                <a:solidFill>
                  <a:srgbClr val="002060"/>
                </a:solidFill>
                <a:effectLst/>
                <a:latin typeface="+mj-lt"/>
                <a:ea typeface="Times New Roman" panose="02020603050405020304" pitchFamily="18" charset="0"/>
              </a:rPr>
              <a:t>, periostitis, and osteitis. </a:t>
            </a:r>
          </a:p>
          <a:p>
            <a:pPr marR="0" indent="-457200">
              <a:lnSpc>
                <a:spcPct val="120000"/>
              </a:lnSpc>
              <a:spcBef>
                <a:spcPts val="0"/>
              </a:spcBef>
              <a:spcAft>
                <a:spcPts val="600"/>
              </a:spcAft>
              <a:buFont typeface="+mj-lt"/>
              <a:buAutoNum type="arabicPeriod"/>
            </a:pPr>
            <a:r>
              <a:rPr lang="en-US" sz="2400" dirty="0">
                <a:solidFill>
                  <a:srgbClr val="002060"/>
                </a:solidFill>
                <a:latin typeface="+mj-lt"/>
                <a:ea typeface="Times New Roman" panose="02020603050405020304" pitchFamily="18" charset="0"/>
              </a:rPr>
              <a:t>P</a:t>
            </a:r>
            <a:r>
              <a:rPr lang="en-US" sz="2400" dirty="0">
                <a:solidFill>
                  <a:srgbClr val="002060"/>
                </a:solidFill>
                <a:effectLst/>
                <a:latin typeface="+mj-lt"/>
                <a:ea typeface="Times New Roman" panose="02020603050405020304" pitchFamily="18" charset="0"/>
              </a:rPr>
              <a:t>neumonia</a:t>
            </a:r>
            <a:r>
              <a:rPr lang="en-US" sz="2400" b="0" dirty="0">
                <a:solidFill>
                  <a:srgbClr val="002060"/>
                </a:solidFill>
                <a:effectLst/>
                <a:latin typeface="+mj-lt"/>
                <a:ea typeface="Times New Roman" panose="02020603050405020304" pitchFamily="18" charset="0"/>
              </a:rPr>
              <a:t> (</a:t>
            </a:r>
            <a:r>
              <a:rPr lang="en-US" sz="2400" b="0" i="1" dirty="0">
                <a:solidFill>
                  <a:srgbClr val="002060"/>
                </a:solidFill>
                <a:effectLst/>
                <a:latin typeface="+mj-lt"/>
                <a:ea typeface="Times New Roman" panose="02020603050405020304" pitchFamily="18" charset="0"/>
              </a:rPr>
              <a:t>pneumonia alba</a:t>
            </a:r>
            <a:r>
              <a:rPr lang="en-US" sz="2400" b="0" dirty="0">
                <a:solidFill>
                  <a:srgbClr val="002060"/>
                </a:solidFill>
                <a:effectLst/>
                <a:latin typeface="+mj-lt"/>
                <a:ea typeface="Times New Roman" panose="02020603050405020304" pitchFamily="18" charset="0"/>
              </a:rPr>
              <a:t>)</a:t>
            </a:r>
          </a:p>
          <a:p>
            <a:pPr marR="0" indent="-457200">
              <a:lnSpc>
                <a:spcPct val="120000"/>
              </a:lnSpc>
              <a:spcBef>
                <a:spcPts val="0"/>
              </a:spcBef>
              <a:spcAft>
                <a:spcPts val="600"/>
              </a:spcAft>
              <a:buFont typeface="+mj-lt"/>
              <a:buAutoNum type="arabicPeriod"/>
            </a:pPr>
            <a:r>
              <a:rPr lang="en-US" sz="2400" dirty="0">
                <a:solidFill>
                  <a:srgbClr val="002060"/>
                </a:solidFill>
                <a:effectLst/>
                <a:latin typeface="+mj-lt"/>
                <a:ea typeface="Times New Roman" panose="02020603050405020304" pitchFamily="18" charset="0"/>
              </a:rPr>
              <a:t>Anemia</a:t>
            </a:r>
            <a:r>
              <a:rPr lang="en-US" sz="2400" b="0" dirty="0">
                <a:solidFill>
                  <a:srgbClr val="002060"/>
                </a:solidFill>
                <a:effectLst/>
                <a:latin typeface="+mj-lt"/>
                <a:ea typeface="Times New Roman" panose="02020603050405020304" pitchFamily="18" charset="0"/>
              </a:rPr>
              <a:t> (up to 75%), Hydrops fetalis is typically fatal. </a:t>
            </a:r>
          </a:p>
          <a:p>
            <a:pPr marR="0" indent="-457200">
              <a:lnSpc>
                <a:spcPct val="120000"/>
              </a:lnSpc>
              <a:spcBef>
                <a:spcPts val="0"/>
              </a:spcBef>
              <a:spcAft>
                <a:spcPts val="600"/>
              </a:spcAft>
              <a:buFont typeface="+mj-lt"/>
              <a:buAutoNum type="arabicPeriod"/>
            </a:pPr>
            <a:r>
              <a:rPr lang="en-US" sz="2400" dirty="0">
                <a:solidFill>
                  <a:srgbClr val="002060"/>
                </a:solidFill>
                <a:latin typeface="+mj-lt"/>
                <a:ea typeface="Times New Roman" panose="02020603050405020304" pitchFamily="18" charset="0"/>
              </a:rPr>
              <a:t>E</a:t>
            </a:r>
            <a:r>
              <a:rPr lang="en-US" sz="2400" dirty="0">
                <a:solidFill>
                  <a:srgbClr val="002060"/>
                </a:solidFill>
                <a:effectLst/>
                <a:latin typeface="+mj-lt"/>
                <a:ea typeface="Times New Roman" panose="02020603050405020304" pitchFamily="18" charset="0"/>
              </a:rPr>
              <a:t>levated WBC </a:t>
            </a:r>
            <a:r>
              <a:rPr lang="en-US" sz="2400" b="0" dirty="0">
                <a:solidFill>
                  <a:srgbClr val="002060"/>
                </a:solidFill>
                <a:effectLst/>
                <a:latin typeface="+mj-lt"/>
                <a:ea typeface="Times New Roman" panose="02020603050405020304" pitchFamily="18" charset="0"/>
              </a:rPr>
              <a:t>(50%) with significant </a:t>
            </a:r>
            <a:r>
              <a:rPr lang="en-US" sz="2400" b="0" dirty="0" err="1">
                <a:solidFill>
                  <a:srgbClr val="002060"/>
                </a:solidFill>
                <a:effectLst/>
                <a:latin typeface="+mj-lt"/>
                <a:ea typeface="Times New Roman" panose="02020603050405020304" pitchFamily="18" charset="0"/>
              </a:rPr>
              <a:t>monocytosis</a:t>
            </a:r>
            <a:r>
              <a:rPr lang="en-US" sz="2400" b="0" dirty="0">
                <a:solidFill>
                  <a:srgbClr val="002060"/>
                </a:solidFill>
                <a:effectLst/>
                <a:latin typeface="+mj-lt"/>
                <a:ea typeface="Times New Roman" panose="02020603050405020304" pitchFamily="18" charset="0"/>
              </a:rPr>
              <a:t>.</a:t>
            </a:r>
          </a:p>
          <a:p>
            <a:pPr marR="0" indent="-457200">
              <a:lnSpc>
                <a:spcPct val="120000"/>
              </a:lnSpc>
              <a:spcBef>
                <a:spcPts val="0"/>
              </a:spcBef>
              <a:spcAft>
                <a:spcPts val="600"/>
              </a:spcAft>
              <a:buFont typeface="+mj-lt"/>
              <a:buAutoNum type="arabicPeriod"/>
            </a:pPr>
            <a:r>
              <a:rPr lang="en-US" sz="2400" dirty="0">
                <a:solidFill>
                  <a:srgbClr val="002060"/>
                </a:solidFill>
                <a:effectLst/>
                <a:latin typeface="+mj-lt"/>
                <a:ea typeface="Times New Roman" panose="02020603050405020304" pitchFamily="18" charset="0"/>
              </a:rPr>
              <a:t>Skin manifestations:  </a:t>
            </a:r>
            <a:r>
              <a:rPr lang="en-US" sz="2400" b="0" dirty="0">
                <a:solidFill>
                  <a:srgbClr val="002060"/>
                </a:solidFill>
                <a:effectLst/>
                <a:latin typeface="+mj-lt"/>
                <a:ea typeface="Times New Roman" panose="02020603050405020304" pitchFamily="18" charset="0"/>
              </a:rPr>
              <a:t>maculopapular  desquamating rash (palms and soles) , petechial lesions (from thrombocytopenia) , vesiculobullous lesions that rupture (</a:t>
            </a:r>
            <a:r>
              <a:rPr lang="en-US" sz="2400" b="0" i="1" dirty="0">
                <a:solidFill>
                  <a:srgbClr val="002060"/>
                </a:solidFill>
                <a:effectLst/>
                <a:latin typeface="+mj-lt"/>
                <a:ea typeface="Times New Roman" panose="02020603050405020304" pitchFamily="18" charset="0"/>
              </a:rPr>
              <a:t>Pemphigus </a:t>
            </a:r>
            <a:r>
              <a:rPr lang="en-US" sz="2400" b="0" i="1" dirty="0" err="1">
                <a:solidFill>
                  <a:srgbClr val="002060"/>
                </a:solidFill>
                <a:effectLst/>
                <a:latin typeface="+mj-lt"/>
                <a:ea typeface="Times New Roman" panose="02020603050405020304" pitchFamily="18" charset="0"/>
              </a:rPr>
              <a:t>syphiliticus</a:t>
            </a:r>
            <a:r>
              <a:rPr lang="en-US" sz="2400" b="0" i="1" dirty="0">
                <a:solidFill>
                  <a:srgbClr val="002060"/>
                </a:solidFill>
                <a:latin typeface="+mj-lt"/>
                <a:ea typeface="Times New Roman" panose="02020603050405020304" pitchFamily="18" charset="0"/>
              </a:rPr>
              <a:t>)</a:t>
            </a:r>
            <a:endParaRPr lang="en-US" sz="2400" b="0" dirty="0">
              <a:solidFill>
                <a:srgbClr val="002060"/>
              </a:solidFill>
              <a:effectLst/>
              <a:latin typeface="+mj-lt"/>
              <a:ea typeface="Times New Roman" panose="02020603050405020304" pitchFamily="18" charset="0"/>
            </a:endParaRPr>
          </a:p>
          <a:p>
            <a:pPr marR="0" indent="-457200">
              <a:lnSpc>
                <a:spcPct val="120000"/>
              </a:lnSpc>
              <a:spcBef>
                <a:spcPts val="0"/>
              </a:spcBef>
              <a:spcAft>
                <a:spcPts val="600"/>
              </a:spcAft>
              <a:buFont typeface="+mj-lt"/>
              <a:buAutoNum type="arabicPeriod"/>
            </a:pPr>
            <a:r>
              <a:rPr lang="en-US" sz="2400" b="0" dirty="0">
                <a:solidFill>
                  <a:srgbClr val="002060"/>
                </a:solidFill>
                <a:latin typeface="+mj-lt"/>
                <a:ea typeface="Times New Roman" panose="02020603050405020304" pitchFamily="18" charset="0"/>
              </a:rPr>
              <a:t>Generalized </a:t>
            </a:r>
            <a:r>
              <a:rPr lang="en-US" sz="2400" dirty="0">
                <a:solidFill>
                  <a:srgbClr val="002060"/>
                </a:solidFill>
                <a:latin typeface="+mj-lt"/>
                <a:ea typeface="Times New Roman" panose="02020603050405020304" pitchFamily="18" charset="0"/>
              </a:rPr>
              <a:t>lymphadenopathy</a:t>
            </a:r>
          </a:p>
          <a:p>
            <a:pPr marR="0" indent="-457200">
              <a:lnSpc>
                <a:spcPct val="120000"/>
              </a:lnSpc>
              <a:spcBef>
                <a:spcPts val="0"/>
              </a:spcBef>
              <a:spcAft>
                <a:spcPts val="600"/>
              </a:spcAft>
              <a:buFont typeface="+mj-lt"/>
              <a:buAutoNum type="arabicPeriod"/>
            </a:pPr>
            <a:r>
              <a:rPr lang="en-US" sz="2400" dirty="0">
                <a:solidFill>
                  <a:srgbClr val="002060"/>
                </a:solidFill>
                <a:effectLst/>
                <a:latin typeface="+mj-lt"/>
                <a:ea typeface="Times New Roman" panose="02020603050405020304" pitchFamily="18" charset="0"/>
              </a:rPr>
              <a:t>Abnormal CSF </a:t>
            </a:r>
            <a:r>
              <a:rPr lang="en-US" sz="2400" b="0" dirty="0">
                <a:solidFill>
                  <a:srgbClr val="002060"/>
                </a:solidFill>
                <a:effectLst/>
                <a:latin typeface="+mj-lt"/>
                <a:ea typeface="Times New Roman" panose="02020603050405020304" pitchFamily="18" charset="0"/>
              </a:rPr>
              <a:t>in ~50% of symptomatic congenitally infected infants and in up to 10% of asymptomatic infants. </a:t>
            </a:r>
            <a:r>
              <a:rPr lang="en-US" sz="2400" b="0" dirty="0">
                <a:solidFill>
                  <a:srgbClr val="002060"/>
                </a:solidFill>
                <a:latin typeface="+mj-lt"/>
                <a:ea typeface="Times New Roman" panose="02020603050405020304" pitchFamily="18" charset="0"/>
              </a:rPr>
              <a:t>Diagnosed by p</a:t>
            </a:r>
            <a:r>
              <a:rPr lang="en-US" sz="2400" b="0" dirty="0">
                <a:solidFill>
                  <a:srgbClr val="002060"/>
                </a:solidFill>
                <a:effectLst/>
                <a:latin typeface="+mj-lt"/>
                <a:ea typeface="Times New Roman" panose="02020603050405020304" pitchFamily="18" charset="0"/>
              </a:rPr>
              <a:t>ositive CSF VDRL test result or with abnormal elevation of CSF white blood cell (WBC) count or protein levels. Neurologic symptoms are rare </a:t>
            </a:r>
          </a:p>
          <a:p>
            <a:pPr marR="0" indent="-457200">
              <a:lnSpc>
                <a:spcPct val="120000"/>
              </a:lnSpc>
              <a:spcBef>
                <a:spcPts val="0"/>
              </a:spcBef>
              <a:spcAft>
                <a:spcPts val="600"/>
              </a:spcAft>
              <a:buFont typeface="+mj-lt"/>
              <a:buAutoNum type="arabicPeriod"/>
            </a:pPr>
            <a:r>
              <a:rPr lang="en-US" sz="2400" b="0" dirty="0">
                <a:solidFill>
                  <a:srgbClr val="002060"/>
                </a:solidFill>
                <a:latin typeface="+mj-lt"/>
                <a:ea typeface="Times New Roman" panose="02020603050405020304" pitchFamily="18" charset="0"/>
              </a:rPr>
              <a:t>C</a:t>
            </a:r>
            <a:r>
              <a:rPr lang="en-US" sz="2400" b="0" dirty="0">
                <a:solidFill>
                  <a:srgbClr val="002060"/>
                </a:solidFill>
                <a:effectLst/>
                <a:latin typeface="+mj-lt"/>
                <a:ea typeface="Times New Roman" panose="02020603050405020304" pitchFamily="18" charset="0"/>
              </a:rPr>
              <a:t>lear nasal discharge.  </a:t>
            </a:r>
            <a:r>
              <a:rPr lang="en-US" sz="2400" dirty="0">
                <a:solidFill>
                  <a:srgbClr val="002060"/>
                </a:solidFill>
                <a:effectLst/>
                <a:latin typeface="+mj-lt"/>
                <a:ea typeface="Times New Roman" panose="02020603050405020304" pitchFamily="18" charset="0"/>
              </a:rPr>
              <a:t>Rhinitis</a:t>
            </a:r>
            <a:r>
              <a:rPr lang="en-US" sz="2400" b="0" dirty="0">
                <a:solidFill>
                  <a:srgbClr val="002060"/>
                </a:solidFill>
                <a:effectLst/>
                <a:latin typeface="+mj-lt"/>
                <a:ea typeface="Times New Roman" panose="02020603050405020304" pitchFamily="18" charset="0"/>
              </a:rPr>
              <a:t>, or </a:t>
            </a:r>
            <a:r>
              <a:rPr lang="en-US" sz="2400" b="0" dirty="0">
                <a:solidFill>
                  <a:srgbClr val="002060"/>
                </a:solidFill>
                <a:effectLst/>
                <a:latin typeface="+mj-lt"/>
                <a:ea typeface="Times New Roman" panose="02020603050405020304" pitchFamily="18" charset="0"/>
                <a:cs typeface="Arial Unicode MS"/>
              </a:rPr>
              <a:t>“</a:t>
            </a:r>
            <a:r>
              <a:rPr lang="en-US" sz="2400" b="0" dirty="0">
                <a:solidFill>
                  <a:srgbClr val="002060"/>
                </a:solidFill>
                <a:effectLst/>
                <a:latin typeface="+mj-lt"/>
                <a:ea typeface="Times New Roman" panose="02020603050405020304" pitchFamily="18" charset="0"/>
              </a:rPr>
              <a:t>snuffles,</a:t>
            </a:r>
            <a:r>
              <a:rPr lang="en-US" sz="2400" b="0" dirty="0">
                <a:solidFill>
                  <a:srgbClr val="002060"/>
                </a:solidFill>
                <a:effectLst/>
                <a:latin typeface="+mj-lt"/>
                <a:ea typeface="Times New Roman" panose="02020603050405020304" pitchFamily="18" charset="0"/>
                <a:cs typeface="Arial Unicode MS"/>
              </a:rPr>
              <a:t>”</a:t>
            </a:r>
            <a:r>
              <a:rPr lang="en-US" sz="2400" b="0" dirty="0">
                <a:solidFill>
                  <a:srgbClr val="002060"/>
                </a:solidFill>
                <a:effectLst/>
                <a:latin typeface="+mj-lt"/>
                <a:ea typeface="Times New Roman" panose="02020603050405020304" pitchFamily="18" charset="0"/>
              </a:rPr>
              <a:t> (containing many spirochetes), mucosal erosion can cause bleeding.</a:t>
            </a:r>
          </a:p>
          <a:p>
            <a:pPr marR="0" indent="-457200">
              <a:lnSpc>
                <a:spcPct val="120000"/>
              </a:lnSpc>
              <a:spcBef>
                <a:spcPts val="0"/>
              </a:spcBef>
              <a:spcAft>
                <a:spcPts val="600"/>
              </a:spcAft>
              <a:buFont typeface="+mj-lt"/>
              <a:buAutoNum type="arabicPeriod"/>
            </a:pPr>
            <a:r>
              <a:rPr lang="en-US" sz="2400" dirty="0">
                <a:solidFill>
                  <a:srgbClr val="002060"/>
                </a:solidFill>
                <a:latin typeface="+mj-lt"/>
                <a:ea typeface="Times New Roman" panose="02020603050405020304" pitchFamily="18" charset="0"/>
              </a:rPr>
              <a:t>N</a:t>
            </a:r>
            <a:r>
              <a:rPr lang="en-US" sz="2400" dirty="0">
                <a:solidFill>
                  <a:srgbClr val="002060"/>
                </a:solidFill>
                <a:effectLst/>
                <a:latin typeface="+mj-lt"/>
                <a:ea typeface="Times New Roman" panose="02020603050405020304" pitchFamily="18" charset="0"/>
              </a:rPr>
              <a:t>ephrotic</a:t>
            </a:r>
            <a:r>
              <a:rPr lang="en-US" sz="2400" b="0" dirty="0">
                <a:solidFill>
                  <a:srgbClr val="002060"/>
                </a:solidFill>
                <a:effectLst/>
                <a:latin typeface="+mj-lt"/>
                <a:ea typeface="Times New Roman" panose="02020603050405020304" pitchFamily="18" charset="0"/>
              </a:rPr>
              <a:t> syndrome (rare) is caused by immune complex disease, not treponemal invasion.</a:t>
            </a:r>
          </a:p>
          <a:p>
            <a:endParaRPr lang="en-US" dirty="0"/>
          </a:p>
        </p:txBody>
      </p:sp>
      <p:sp>
        <p:nvSpPr>
          <p:cNvPr id="5" name="TextBox 4">
            <a:extLst>
              <a:ext uri="{FF2B5EF4-FFF2-40B4-BE49-F238E27FC236}">
                <a16:creationId xmlns:a16="http://schemas.microsoft.com/office/drawing/2014/main" id="{47E25A22-5653-5854-23D6-EE7BE51283E4}"/>
              </a:ext>
            </a:extLst>
          </p:cNvPr>
          <p:cNvSpPr txBox="1"/>
          <p:nvPr/>
        </p:nvSpPr>
        <p:spPr>
          <a:xfrm>
            <a:off x="243068" y="4763825"/>
            <a:ext cx="8559479" cy="523220"/>
          </a:xfrm>
          <a:prstGeom prst="rect">
            <a:avLst/>
          </a:prstGeom>
          <a:noFill/>
        </p:spPr>
        <p:txBody>
          <a:bodyPr wrap="square" rtlCol="0">
            <a:spAutoFit/>
          </a:bodyPr>
          <a:lstStyle/>
          <a:p>
            <a:r>
              <a:rPr lang="en-US" sz="1100" dirty="0"/>
              <a:t>Principles and practices of Pediatric Infectious Diseases. 6</a:t>
            </a:r>
            <a:r>
              <a:rPr lang="en-US" sz="1100" baseline="30000" dirty="0"/>
              <a:t>th</a:t>
            </a:r>
            <a:r>
              <a:rPr lang="en-US" sz="1100" dirty="0"/>
              <a:t> Edition. 2018. ISBN. </a:t>
            </a:r>
            <a:r>
              <a:rPr lang="en-US" b="0" i="0" dirty="0">
                <a:solidFill>
                  <a:srgbClr val="1F1F1F"/>
                </a:solidFill>
                <a:effectLst/>
                <a:latin typeface="ElsevierSans"/>
              </a:rPr>
              <a:t>978-0-323-75608-2</a:t>
            </a:r>
          </a:p>
          <a:p>
            <a:endParaRPr lang="en-US" dirty="0"/>
          </a:p>
        </p:txBody>
      </p:sp>
    </p:spTree>
    <p:extLst>
      <p:ext uri="{BB962C8B-B14F-4D97-AF65-F5344CB8AC3E}">
        <p14:creationId xmlns:p14="http://schemas.microsoft.com/office/powerpoint/2010/main" val="25833458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A80089-AC6C-EA63-3035-8731EEF3F810}"/>
              </a:ext>
            </a:extLst>
          </p:cNvPr>
          <p:cNvSpPr>
            <a:spLocks noGrp="1"/>
          </p:cNvSpPr>
          <p:nvPr>
            <p:ph sz="quarter" idx="10"/>
          </p:nvPr>
        </p:nvSpPr>
        <p:spPr>
          <a:xfrm>
            <a:off x="201608" y="0"/>
            <a:ext cx="8823121" cy="2759103"/>
          </a:xfrm>
        </p:spPr>
        <p:txBody>
          <a:bodyPr>
            <a:normAutofit fontScale="25000" lnSpcReduction="20000"/>
          </a:bodyPr>
          <a:lstStyle/>
          <a:p>
            <a:pPr>
              <a:lnSpc>
                <a:spcPct val="100000"/>
              </a:lnSpc>
            </a:pPr>
            <a:r>
              <a:rPr lang="en-US" sz="6400" dirty="0">
                <a:solidFill>
                  <a:srgbClr val="006666"/>
                </a:solidFill>
                <a:effectLst/>
                <a:latin typeface="Times New Roman" panose="02020603050405020304" pitchFamily="18" charset="0"/>
                <a:ea typeface="Times New Roman" panose="02020603050405020304" pitchFamily="18" charset="0"/>
              </a:rPr>
              <a:t>Radiographic abnormalities in 95% of symptomatic and up to 20% of asymptomatic infants</a:t>
            </a:r>
          </a:p>
          <a:p>
            <a:pPr lvl="1"/>
            <a:r>
              <a:rPr lang="en-US" sz="5400" dirty="0">
                <a:solidFill>
                  <a:schemeClr val="tx1"/>
                </a:solidFill>
                <a:effectLst/>
                <a:latin typeface="+mj-lt"/>
                <a:ea typeface="Times New Roman" panose="02020603050405020304" pitchFamily="18" charset="0"/>
              </a:rPr>
              <a:t>Lesions include </a:t>
            </a:r>
            <a:r>
              <a:rPr lang="en-US" sz="5400" dirty="0" err="1">
                <a:solidFill>
                  <a:schemeClr val="tx1"/>
                </a:solidFill>
                <a:effectLst/>
                <a:latin typeface="+mj-lt"/>
                <a:ea typeface="Times New Roman" panose="02020603050405020304" pitchFamily="18" charset="0"/>
              </a:rPr>
              <a:t>metaphysitis</a:t>
            </a:r>
            <a:r>
              <a:rPr lang="en-US" sz="5400" dirty="0">
                <a:solidFill>
                  <a:schemeClr val="tx1"/>
                </a:solidFill>
                <a:effectLst/>
                <a:latin typeface="+mj-lt"/>
                <a:ea typeface="Times New Roman" panose="02020603050405020304" pitchFamily="18" charset="0"/>
              </a:rPr>
              <a:t>, periostitis, and osteitis. </a:t>
            </a:r>
          </a:p>
          <a:p>
            <a:pPr lvl="1"/>
            <a:r>
              <a:rPr lang="en-US" sz="5400" dirty="0">
                <a:solidFill>
                  <a:schemeClr val="tx1"/>
                </a:solidFill>
                <a:effectLst/>
                <a:latin typeface="+mj-lt"/>
                <a:ea typeface="Times New Roman" panose="02020603050405020304" pitchFamily="18" charset="0"/>
              </a:rPr>
              <a:t>Findings are symmetric and involve multiple long bones; the lower extremities are almost always affected. </a:t>
            </a:r>
          </a:p>
          <a:p>
            <a:pPr lvl="1"/>
            <a:r>
              <a:rPr lang="en-US" sz="5400" dirty="0">
                <a:solidFill>
                  <a:schemeClr val="tx1"/>
                </a:solidFill>
                <a:effectLst/>
                <a:latin typeface="+mj-lt"/>
                <a:ea typeface="Times New Roman" panose="02020603050405020304" pitchFamily="18" charset="0"/>
              </a:rPr>
              <a:t>Metaphyseal lesions (osteochondritis) vary from punctate </a:t>
            </a:r>
            <a:r>
              <a:rPr lang="en-US" sz="5400" dirty="0" err="1">
                <a:solidFill>
                  <a:schemeClr val="tx1"/>
                </a:solidFill>
                <a:effectLst/>
                <a:latin typeface="+mj-lt"/>
                <a:ea typeface="Times New Roman" panose="02020603050405020304" pitchFamily="18" charset="0"/>
              </a:rPr>
              <a:t>lucencies</a:t>
            </a:r>
            <a:r>
              <a:rPr lang="en-US" sz="5400" dirty="0">
                <a:solidFill>
                  <a:schemeClr val="tx1"/>
                </a:solidFill>
                <a:effectLst/>
                <a:latin typeface="+mj-lt"/>
                <a:ea typeface="Times New Roman" panose="02020603050405020304" pitchFamily="18" charset="0"/>
              </a:rPr>
              <a:t> to more destructive changes, are seen earlier than periostitis. </a:t>
            </a:r>
          </a:p>
          <a:p>
            <a:pPr lvl="1"/>
            <a:r>
              <a:rPr lang="en-US" sz="5400" i="1" dirty="0" err="1">
                <a:solidFill>
                  <a:schemeClr val="tx1"/>
                </a:solidFill>
                <a:effectLst/>
                <a:latin typeface="+mj-lt"/>
                <a:ea typeface="Times New Roman" panose="02020603050405020304" pitchFamily="18" charset="0"/>
              </a:rPr>
              <a:t>Wimberger</a:t>
            </a:r>
            <a:r>
              <a:rPr lang="en-US" sz="5400" i="1" dirty="0">
                <a:solidFill>
                  <a:schemeClr val="tx1"/>
                </a:solidFill>
                <a:effectLst/>
                <a:latin typeface="+mj-lt"/>
                <a:ea typeface="Times New Roman" panose="02020603050405020304" pitchFamily="18" charset="0"/>
              </a:rPr>
              <a:t> sign</a:t>
            </a:r>
            <a:r>
              <a:rPr lang="en-US" sz="5400" dirty="0">
                <a:solidFill>
                  <a:schemeClr val="tx1"/>
                </a:solidFill>
                <a:effectLst/>
                <a:latin typeface="+mj-lt"/>
                <a:ea typeface="Times New Roman" panose="02020603050405020304" pitchFamily="18" charset="0"/>
              </a:rPr>
              <a:t> (</a:t>
            </a:r>
            <a:r>
              <a:rPr lang="en-US" sz="5400" dirty="0">
                <a:solidFill>
                  <a:schemeClr val="tx1"/>
                </a:solidFill>
                <a:effectLst/>
                <a:latin typeface="+mj-lt"/>
                <a:ea typeface="Times New Roman" panose="02020603050405020304" pitchFamily="18" charset="0"/>
                <a:cs typeface="Arial Unicode MS"/>
              </a:rPr>
              <a:t>“</a:t>
            </a:r>
            <a:r>
              <a:rPr lang="en-US" sz="5400" dirty="0">
                <a:solidFill>
                  <a:schemeClr val="tx1"/>
                </a:solidFill>
                <a:effectLst/>
                <a:latin typeface="+mj-lt"/>
                <a:ea typeface="Times New Roman" panose="02020603050405020304" pitchFamily="18" charset="0"/>
              </a:rPr>
              <a:t>cat bite</a:t>
            </a:r>
            <a:r>
              <a:rPr lang="en-US" sz="5400" dirty="0">
                <a:solidFill>
                  <a:schemeClr val="tx1"/>
                </a:solidFill>
                <a:effectLst/>
                <a:latin typeface="+mj-lt"/>
                <a:ea typeface="Times New Roman" panose="02020603050405020304" pitchFamily="18" charset="0"/>
                <a:cs typeface="Arial Unicode MS"/>
              </a:rPr>
              <a:t>”</a:t>
            </a:r>
            <a:r>
              <a:rPr lang="en-US" sz="5400" dirty="0">
                <a:solidFill>
                  <a:schemeClr val="tx1"/>
                </a:solidFill>
                <a:effectLst/>
                <a:latin typeface="+mj-lt"/>
                <a:ea typeface="Times New Roman" panose="02020603050405020304" pitchFamily="18" charset="0"/>
              </a:rPr>
              <a:t>) describes osteitis and destruction of the proximal medial tibial metaphysis</a:t>
            </a:r>
          </a:p>
          <a:p>
            <a:pPr lvl="1"/>
            <a:r>
              <a:rPr lang="en-US" sz="5400" dirty="0">
                <a:solidFill>
                  <a:schemeClr val="tx1"/>
                </a:solidFill>
                <a:latin typeface="+mj-lt"/>
                <a:ea typeface="Times New Roman" panose="02020603050405020304" pitchFamily="18" charset="0"/>
              </a:rPr>
              <a:t>L</a:t>
            </a:r>
            <a:r>
              <a:rPr lang="en-US" sz="5400" dirty="0">
                <a:solidFill>
                  <a:schemeClr val="tx1"/>
                </a:solidFill>
                <a:effectLst/>
                <a:latin typeface="+mj-lt"/>
                <a:ea typeface="Times New Roman" panose="02020603050405020304" pitchFamily="18" charset="0"/>
              </a:rPr>
              <a:t>esions can be painful, resulting in </a:t>
            </a:r>
            <a:r>
              <a:rPr lang="en-US" sz="5400" dirty="0" err="1">
                <a:solidFill>
                  <a:schemeClr val="tx1"/>
                </a:solidFill>
                <a:effectLst/>
                <a:latin typeface="+mj-lt"/>
                <a:ea typeface="Times New Roman" panose="02020603050405020304" pitchFamily="18" charset="0"/>
              </a:rPr>
              <a:t>pseudoparalysis</a:t>
            </a:r>
            <a:r>
              <a:rPr lang="en-US" sz="5400" dirty="0">
                <a:solidFill>
                  <a:schemeClr val="tx1"/>
                </a:solidFill>
                <a:effectLst/>
                <a:latin typeface="+mj-lt"/>
                <a:ea typeface="Times New Roman" panose="02020603050405020304" pitchFamily="18" charset="0"/>
              </a:rPr>
              <a:t> of the affected limb (</a:t>
            </a:r>
            <a:r>
              <a:rPr lang="en-US" sz="5400" i="1" dirty="0" err="1">
                <a:solidFill>
                  <a:schemeClr val="tx1"/>
                </a:solidFill>
                <a:effectLst/>
                <a:latin typeface="+mj-lt"/>
                <a:ea typeface="Times New Roman" panose="02020603050405020304" pitchFamily="18" charset="0"/>
              </a:rPr>
              <a:t>pseudoparalysis</a:t>
            </a:r>
            <a:r>
              <a:rPr lang="en-US" sz="5400" i="1" dirty="0">
                <a:solidFill>
                  <a:schemeClr val="tx1"/>
                </a:solidFill>
                <a:effectLst/>
                <a:latin typeface="+mj-lt"/>
                <a:ea typeface="Times New Roman" panose="02020603050405020304" pitchFamily="18" charset="0"/>
              </a:rPr>
              <a:t> of Parrot</a:t>
            </a:r>
            <a:r>
              <a:rPr lang="en-US" sz="5400" dirty="0">
                <a:solidFill>
                  <a:schemeClr val="tx1"/>
                </a:solidFill>
                <a:effectLst/>
                <a:latin typeface="+mj-lt"/>
                <a:ea typeface="Times New Roman" panose="02020603050405020304" pitchFamily="18" charset="0"/>
              </a:rPr>
              <a:t>). </a:t>
            </a:r>
          </a:p>
          <a:p>
            <a:pPr lvl="1"/>
            <a:r>
              <a:rPr lang="en-US" sz="5400" dirty="0">
                <a:solidFill>
                  <a:schemeClr val="tx1"/>
                </a:solidFill>
                <a:effectLst/>
                <a:latin typeface="+mj-lt"/>
                <a:ea typeface="Times New Roman" panose="02020603050405020304" pitchFamily="18" charset="0"/>
              </a:rPr>
              <a:t>Periostitis appears radiographically as multiple layers of periosteal new bone formation.</a:t>
            </a:r>
          </a:p>
          <a:p>
            <a:endParaRPr lang="en-US" dirty="0"/>
          </a:p>
        </p:txBody>
      </p:sp>
      <p:pic>
        <p:nvPicPr>
          <p:cNvPr id="1026" name="Picture 2" descr="Infections | Radiology Key">
            <a:extLst>
              <a:ext uri="{FF2B5EF4-FFF2-40B4-BE49-F238E27FC236}">
                <a16:creationId xmlns:a16="http://schemas.microsoft.com/office/drawing/2014/main" id="{E55E0A11-A1D7-4382-382C-5A036A5E5A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09" y="2647784"/>
            <a:ext cx="2116471" cy="21501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ello USA: saber shins">
            <a:extLst>
              <a:ext uri="{FF2B5EF4-FFF2-40B4-BE49-F238E27FC236}">
                <a16:creationId xmlns:a16="http://schemas.microsoft.com/office/drawing/2014/main" id="{D0A120B1-9D9E-8FF9-96B2-923F0A81B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7278" y="2647784"/>
            <a:ext cx="1881632" cy="21501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8255D46-0DED-D488-9A99-05A979827EE3}"/>
              </a:ext>
            </a:extLst>
          </p:cNvPr>
          <p:cNvPicPr>
            <a:picLocks noChangeAspect="1"/>
          </p:cNvPicPr>
          <p:nvPr/>
        </p:nvPicPr>
        <p:blipFill>
          <a:blip r:embed="rId4"/>
          <a:stretch>
            <a:fillRect/>
          </a:stretch>
        </p:blipFill>
        <p:spPr>
          <a:xfrm>
            <a:off x="4425004" y="2647784"/>
            <a:ext cx="2229160" cy="2150164"/>
          </a:xfrm>
          <a:prstGeom prst="rect">
            <a:avLst/>
          </a:prstGeom>
        </p:spPr>
      </p:pic>
      <p:pic>
        <p:nvPicPr>
          <p:cNvPr id="4" name="Picture 3">
            <a:extLst>
              <a:ext uri="{FF2B5EF4-FFF2-40B4-BE49-F238E27FC236}">
                <a16:creationId xmlns:a16="http://schemas.microsoft.com/office/drawing/2014/main" id="{015AC129-1468-4E47-B48B-2376F26E3C86}"/>
              </a:ext>
            </a:extLst>
          </p:cNvPr>
          <p:cNvPicPr>
            <a:picLocks noChangeAspect="1"/>
          </p:cNvPicPr>
          <p:nvPr/>
        </p:nvPicPr>
        <p:blipFill>
          <a:blip r:embed="rId5"/>
          <a:stretch>
            <a:fillRect/>
          </a:stretch>
        </p:blipFill>
        <p:spPr>
          <a:xfrm>
            <a:off x="6750258" y="2647784"/>
            <a:ext cx="2096318" cy="2135947"/>
          </a:xfrm>
          <a:prstGeom prst="rect">
            <a:avLst/>
          </a:prstGeom>
        </p:spPr>
      </p:pic>
      <p:sp>
        <p:nvSpPr>
          <p:cNvPr id="5" name="TextBox 4">
            <a:extLst>
              <a:ext uri="{FF2B5EF4-FFF2-40B4-BE49-F238E27FC236}">
                <a16:creationId xmlns:a16="http://schemas.microsoft.com/office/drawing/2014/main" id="{A6BC26AA-EB40-8252-AE39-2AFA87DC6895}"/>
              </a:ext>
            </a:extLst>
          </p:cNvPr>
          <p:cNvSpPr txBox="1"/>
          <p:nvPr/>
        </p:nvSpPr>
        <p:spPr>
          <a:xfrm>
            <a:off x="201609" y="4783731"/>
            <a:ext cx="8559479" cy="523220"/>
          </a:xfrm>
          <a:prstGeom prst="rect">
            <a:avLst/>
          </a:prstGeom>
          <a:noFill/>
        </p:spPr>
        <p:txBody>
          <a:bodyPr wrap="square" rtlCol="0">
            <a:spAutoFit/>
          </a:bodyPr>
          <a:lstStyle/>
          <a:p>
            <a:r>
              <a:rPr lang="en-US" sz="1100" dirty="0"/>
              <a:t>Principles and practices of Pediatric Infectious Diseases. 6</a:t>
            </a:r>
            <a:r>
              <a:rPr lang="en-US" sz="1100" baseline="30000" dirty="0"/>
              <a:t>th</a:t>
            </a:r>
            <a:r>
              <a:rPr lang="en-US" sz="1100" dirty="0"/>
              <a:t> Edition. 2018. Edited by: Sarah S. Long. ISBN. </a:t>
            </a:r>
            <a:r>
              <a:rPr lang="en-US" b="0" i="0" dirty="0">
                <a:solidFill>
                  <a:srgbClr val="1F1F1F"/>
                </a:solidFill>
                <a:effectLst/>
                <a:latin typeface="ElsevierSans"/>
              </a:rPr>
              <a:t>978-0-323-75608-2</a:t>
            </a:r>
          </a:p>
          <a:p>
            <a:endParaRPr lang="en-US" dirty="0"/>
          </a:p>
        </p:txBody>
      </p:sp>
    </p:spTree>
    <p:extLst>
      <p:ext uri="{BB962C8B-B14F-4D97-AF65-F5344CB8AC3E}">
        <p14:creationId xmlns:p14="http://schemas.microsoft.com/office/powerpoint/2010/main" val="35356984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25830-7644-16EE-27A0-C09768B2885D}"/>
              </a:ext>
            </a:extLst>
          </p:cNvPr>
          <p:cNvSpPr>
            <a:spLocks noGrp="1"/>
          </p:cNvSpPr>
          <p:nvPr>
            <p:ph type="title"/>
          </p:nvPr>
        </p:nvSpPr>
        <p:spPr>
          <a:xfrm>
            <a:off x="87465" y="87465"/>
            <a:ext cx="8992926" cy="1172600"/>
          </a:xfrm>
        </p:spPr>
        <p:txBody>
          <a:bodyPr>
            <a:normAutofit/>
          </a:bodyPr>
          <a:lstStyle/>
          <a:p>
            <a:r>
              <a:rPr lang="en-US" sz="2400" dirty="0"/>
              <a:t>Clinical Manifestations of Late Congenital Syphilis in patients </a:t>
            </a:r>
            <a:r>
              <a:rPr lang="en-US" sz="2400" u="sng" dirty="0"/>
              <a:t>&gt;</a:t>
            </a:r>
            <a:r>
              <a:rPr lang="en-US" sz="2400" dirty="0"/>
              <a:t>2 years of age </a:t>
            </a:r>
          </a:p>
        </p:txBody>
      </p:sp>
      <p:sp>
        <p:nvSpPr>
          <p:cNvPr id="3" name="Content Placeholder 2">
            <a:extLst>
              <a:ext uri="{FF2B5EF4-FFF2-40B4-BE49-F238E27FC236}">
                <a16:creationId xmlns:a16="http://schemas.microsoft.com/office/drawing/2014/main" id="{E1583154-6959-A5DB-1850-01AB983EDA67}"/>
              </a:ext>
            </a:extLst>
          </p:cNvPr>
          <p:cNvSpPr>
            <a:spLocks noGrp="1"/>
          </p:cNvSpPr>
          <p:nvPr>
            <p:ph sz="half" idx="2"/>
          </p:nvPr>
        </p:nvSpPr>
        <p:spPr>
          <a:xfrm>
            <a:off x="87465" y="1127097"/>
            <a:ext cx="4899148" cy="3759653"/>
          </a:xfrm>
        </p:spPr>
        <p:txBody>
          <a:bodyPr>
            <a:normAutofit fontScale="85000" lnSpcReduction="20000"/>
          </a:bodyPr>
          <a:lstStyle/>
          <a:p>
            <a:r>
              <a:rPr lang="en-US" b="0" dirty="0">
                <a:solidFill>
                  <a:schemeClr val="tx1"/>
                </a:solidFill>
                <a:latin typeface="Times New Roman" panose="02020603050405020304" pitchFamily="18" charset="0"/>
                <a:ea typeface="Times New Roman" panose="02020603050405020304" pitchFamily="18" charset="0"/>
              </a:rPr>
              <a:t>B</a:t>
            </a:r>
            <a:r>
              <a:rPr lang="en-US" sz="1800" b="0" dirty="0">
                <a:solidFill>
                  <a:schemeClr val="tx1"/>
                </a:solidFill>
                <a:effectLst/>
                <a:latin typeface="Times New Roman" panose="02020603050405020304" pitchFamily="18" charset="0"/>
                <a:ea typeface="Times New Roman" panose="02020603050405020304" pitchFamily="18" charset="0"/>
              </a:rPr>
              <a:t>one malformations (frontal bossing, saddle nose and saber shins), </a:t>
            </a:r>
          </a:p>
          <a:p>
            <a:r>
              <a:rPr lang="en-US" b="0" dirty="0">
                <a:solidFill>
                  <a:schemeClr val="tx1"/>
                </a:solidFill>
                <a:latin typeface="Times New Roman" panose="02020603050405020304" pitchFamily="18" charset="0"/>
                <a:ea typeface="Times New Roman" panose="02020603050405020304" pitchFamily="18" charset="0"/>
              </a:rPr>
              <a:t>T</a:t>
            </a:r>
            <a:r>
              <a:rPr lang="en-US" sz="1800" b="0" dirty="0">
                <a:solidFill>
                  <a:schemeClr val="tx1"/>
                </a:solidFill>
                <a:effectLst/>
                <a:latin typeface="Times New Roman" panose="02020603050405020304" pitchFamily="18" charset="0"/>
                <a:ea typeface="Times New Roman" panose="02020603050405020304" pitchFamily="18" charset="0"/>
              </a:rPr>
              <a:t>eeth (</a:t>
            </a:r>
            <a:r>
              <a:rPr lang="en-US" sz="1800" b="0" i="1" dirty="0">
                <a:solidFill>
                  <a:schemeClr val="tx1"/>
                </a:solidFill>
                <a:effectLst/>
                <a:latin typeface="Times New Roman" panose="02020603050405020304" pitchFamily="18" charset="0"/>
                <a:ea typeface="Times New Roman" panose="02020603050405020304" pitchFamily="18" charset="0"/>
              </a:rPr>
              <a:t>Hutchinson</a:t>
            </a:r>
            <a:r>
              <a:rPr lang="en-US" sz="1800" b="0" dirty="0">
                <a:solidFill>
                  <a:schemeClr val="tx1"/>
                </a:solidFill>
                <a:effectLst/>
                <a:latin typeface="Times New Roman" panose="02020603050405020304" pitchFamily="18" charset="0"/>
                <a:ea typeface="Times New Roman" panose="02020603050405020304" pitchFamily="18" charset="0"/>
              </a:rPr>
              <a:t> peg-shaped, notched </a:t>
            </a:r>
            <a:r>
              <a:rPr lang="en-US" sz="1800" b="0" i="1" dirty="0">
                <a:solidFill>
                  <a:schemeClr val="tx1"/>
                </a:solidFill>
                <a:effectLst/>
                <a:latin typeface="Times New Roman" panose="02020603050405020304" pitchFamily="18" charset="0"/>
                <a:ea typeface="Times New Roman" panose="02020603050405020304" pitchFamily="18" charset="0"/>
              </a:rPr>
              <a:t>central incisors</a:t>
            </a:r>
            <a:r>
              <a:rPr lang="en-US" sz="1800" b="0" dirty="0">
                <a:solidFill>
                  <a:schemeClr val="tx1"/>
                </a:solidFill>
                <a:effectLst/>
                <a:latin typeface="Times New Roman" panose="02020603050405020304" pitchFamily="18" charset="0"/>
                <a:ea typeface="Times New Roman" panose="02020603050405020304" pitchFamily="18" charset="0"/>
              </a:rPr>
              <a:t> and </a:t>
            </a:r>
            <a:r>
              <a:rPr lang="en-US" sz="1800" b="0" i="1" dirty="0">
                <a:solidFill>
                  <a:schemeClr val="tx1"/>
                </a:solidFill>
                <a:effectLst/>
                <a:latin typeface="Times New Roman" panose="02020603050405020304" pitchFamily="18" charset="0"/>
                <a:ea typeface="Times New Roman" panose="02020603050405020304" pitchFamily="18" charset="0"/>
              </a:rPr>
              <a:t>mulberry </a:t>
            </a:r>
            <a:r>
              <a:rPr lang="en-US" sz="1800" b="0" dirty="0">
                <a:solidFill>
                  <a:schemeClr val="tx1"/>
                </a:solidFill>
                <a:effectLst/>
                <a:latin typeface="Times New Roman" panose="02020603050405020304" pitchFamily="18" charset="0"/>
                <a:ea typeface="Times New Roman" panose="02020603050405020304" pitchFamily="18" charset="0"/>
              </a:rPr>
              <a:t>multi-cusped </a:t>
            </a:r>
            <a:r>
              <a:rPr lang="en-US" sz="1800" b="0" i="1" dirty="0">
                <a:solidFill>
                  <a:schemeClr val="tx1"/>
                </a:solidFill>
                <a:effectLst/>
                <a:latin typeface="Times New Roman" panose="02020603050405020304" pitchFamily="18" charset="0"/>
                <a:ea typeface="Times New Roman" panose="02020603050405020304" pitchFamily="18" charset="0"/>
              </a:rPr>
              <a:t>first molars</a:t>
            </a:r>
            <a:r>
              <a:rPr lang="en-US" sz="1800" b="0" dirty="0">
                <a:solidFill>
                  <a:schemeClr val="tx1"/>
                </a:solidFill>
                <a:effectLst/>
                <a:latin typeface="Times New Roman" panose="02020603050405020304" pitchFamily="18" charset="0"/>
                <a:ea typeface="Times New Roman" panose="02020603050405020304" pitchFamily="18" charset="0"/>
              </a:rPr>
              <a:t>), </a:t>
            </a:r>
          </a:p>
          <a:p>
            <a:r>
              <a:rPr lang="en-US" sz="1800" b="0" dirty="0">
                <a:solidFill>
                  <a:schemeClr val="tx1"/>
                </a:solidFill>
                <a:effectLst/>
                <a:latin typeface="Times New Roman" panose="02020603050405020304" pitchFamily="18" charset="0"/>
                <a:ea typeface="Times New Roman" panose="02020603050405020304" pitchFamily="18" charset="0"/>
              </a:rPr>
              <a:t>skin (</a:t>
            </a:r>
            <a:r>
              <a:rPr lang="en-US" sz="1800" b="0" i="1" dirty="0">
                <a:solidFill>
                  <a:schemeClr val="tx1"/>
                </a:solidFill>
                <a:effectLst/>
                <a:latin typeface="Times New Roman" panose="02020603050405020304" pitchFamily="18" charset="0"/>
                <a:ea typeface="Times New Roman" panose="02020603050405020304" pitchFamily="18" charset="0"/>
              </a:rPr>
              <a:t>rhagades</a:t>
            </a:r>
            <a:r>
              <a:rPr lang="en-US" sz="1800" b="0" dirty="0">
                <a:solidFill>
                  <a:schemeClr val="tx1"/>
                </a:solidFill>
                <a:effectLst/>
                <a:latin typeface="Times New Roman" panose="02020603050405020304" pitchFamily="18" charset="0"/>
                <a:ea typeface="Times New Roman" panose="02020603050405020304" pitchFamily="18" charset="0"/>
              </a:rPr>
              <a:t>, or linear scars, fanning out from the corner of the mouth) </a:t>
            </a:r>
          </a:p>
          <a:p>
            <a:r>
              <a:rPr lang="en-US" b="0" dirty="0">
                <a:solidFill>
                  <a:schemeClr val="tx1"/>
                </a:solidFill>
                <a:latin typeface="Times New Roman" panose="02020603050405020304" pitchFamily="18" charset="0"/>
                <a:ea typeface="Times New Roman" panose="02020603050405020304" pitchFamily="18" charset="0"/>
              </a:rPr>
              <a:t>I</a:t>
            </a:r>
            <a:r>
              <a:rPr lang="en-US" sz="1800" b="0" dirty="0">
                <a:solidFill>
                  <a:schemeClr val="tx1"/>
                </a:solidFill>
                <a:effectLst/>
                <a:latin typeface="Times New Roman" panose="02020603050405020304" pitchFamily="18" charset="0"/>
                <a:ea typeface="Times New Roman" panose="02020603050405020304" pitchFamily="18" charset="0"/>
              </a:rPr>
              <a:t>nterstitial keratitis </a:t>
            </a:r>
          </a:p>
          <a:p>
            <a:r>
              <a:rPr lang="en-US" b="0" dirty="0">
                <a:solidFill>
                  <a:schemeClr val="tx1"/>
                </a:solidFill>
                <a:latin typeface="Times New Roman" panose="02020603050405020304" pitchFamily="18" charset="0"/>
                <a:ea typeface="Times New Roman" panose="02020603050405020304" pitchFamily="18" charset="0"/>
              </a:rPr>
              <a:t>E</a:t>
            </a:r>
            <a:r>
              <a:rPr lang="en-US" sz="1800" b="0" dirty="0">
                <a:solidFill>
                  <a:schemeClr val="tx1"/>
                </a:solidFill>
                <a:effectLst/>
                <a:latin typeface="Times New Roman" panose="02020603050405020304" pitchFamily="18" charset="0"/>
                <a:ea typeface="Times New Roman" panose="02020603050405020304" pitchFamily="18" charset="0"/>
              </a:rPr>
              <a:t>ighth nerve deafness result from longstanding chronic inflammation. </a:t>
            </a:r>
          </a:p>
          <a:p>
            <a:r>
              <a:rPr lang="en-US" sz="1800" b="0" dirty="0">
                <a:solidFill>
                  <a:schemeClr val="tx1"/>
                </a:solidFill>
                <a:effectLst/>
                <a:latin typeface="Times New Roman" panose="02020603050405020304" pitchFamily="18" charset="0"/>
                <a:ea typeface="Times New Roman" panose="02020603050405020304" pitchFamily="18" charset="0"/>
              </a:rPr>
              <a:t>Symmetric, chronic painless swelling of the knees (</a:t>
            </a:r>
            <a:r>
              <a:rPr lang="en-US" sz="1800" b="0" i="1" dirty="0" err="1">
                <a:solidFill>
                  <a:schemeClr val="tx1"/>
                </a:solidFill>
                <a:effectLst/>
                <a:latin typeface="Times New Roman" panose="02020603050405020304" pitchFamily="18" charset="0"/>
                <a:ea typeface="Times New Roman" panose="02020603050405020304" pitchFamily="18" charset="0"/>
              </a:rPr>
              <a:t>Clutton</a:t>
            </a:r>
            <a:r>
              <a:rPr lang="en-US" sz="1800" b="0" i="1" dirty="0">
                <a:solidFill>
                  <a:schemeClr val="tx1"/>
                </a:solidFill>
                <a:effectLst/>
                <a:latin typeface="Times New Roman" panose="02020603050405020304" pitchFamily="18" charset="0"/>
                <a:ea typeface="Times New Roman" panose="02020603050405020304" pitchFamily="18" charset="0"/>
              </a:rPr>
              <a:t> joints</a:t>
            </a:r>
            <a:r>
              <a:rPr lang="en-US" sz="1800" b="0" dirty="0">
                <a:solidFill>
                  <a:schemeClr val="tx1"/>
                </a:solidFill>
                <a:effectLst/>
                <a:latin typeface="Times New Roman" panose="02020603050405020304" pitchFamily="18" charset="0"/>
                <a:ea typeface="Times New Roman" panose="02020603050405020304" pitchFamily="18" charset="0"/>
              </a:rPr>
              <a:t>)</a:t>
            </a:r>
          </a:p>
          <a:p>
            <a:r>
              <a:rPr lang="en-US" sz="1800" b="0" dirty="0">
                <a:solidFill>
                  <a:schemeClr val="tx1"/>
                </a:solidFill>
                <a:effectLst/>
                <a:latin typeface="Times New Roman" panose="02020603050405020304" pitchFamily="18" charset="0"/>
                <a:ea typeface="Times New Roman" panose="02020603050405020304" pitchFamily="18" charset="0"/>
              </a:rPr>
              <a:t>Asymptomatic neurosyphilis is more common in than is symptomatic disease. </a:t>
            </a:r>
          </a:p>
          <a:p>
            <a:r>
              <a:rPr lang="en-US" sz="1800" b="0" dirty="0">
                <a:solidFill>
                  <a:schemeClr val="tx1"/>
                </a:solidFill>
                <a:effectLst/>
                <a:latin typeface="Times New Roman" panose="02020603050405020304" pitchFamily="18" charset="0"/>
                <a:ea typeface="Times New Roman" panose="02020603050405020304" pitchFamily="18" charset="0"/>
              </a:rPr>
              <a:t>Pathologic nervous system deficits including mental, motor, and sensory deficits, similar to those seen in acquired tertiary disease. </a:t>
            </a:r>
          </a:p>
        </p:txBody>
      </p:sp>
      <p:pic>
        <p:nvPicPr>
          <p:cNvPr id="1026" name="Picture 2" descr="Image result for Frontal bossing Syphilis. Size: 172 x 185. Source: medlineplus.gov">
            <a:extLst>
              <a:ext uri="{FF2B5EF4-FFF2-40B4-BE49-F238E27FC236}">
                <a16:creationId xmlns:a16="http://schemas.microsoft.com/office/drawing/2014/main" id="{55E0059A-EB7F-32E0-6A81-9FFF1EC5646A}"/>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6513060" y="543173"/>
            <a:ext cx="1321447" cy="14187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addle nose congenital syphilis">
            <a:extLst>
              <a:ext uri="{FF2B5EF4-FFF2-40B4-BE49-F238E27FC236}">
                <a16:creationId xmlns:a16="http://schemas.microsoft.com/office/drawing/2014/main" id="{D9EE7579-8B98-21CD-1E9F-8921E7AE96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8898" y="626955"/>
            <a:ext cx="1321447" cy="13829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aber shins congenital syphilis">
            <a:extLst>
              <a:ext uri="{FF2B5EF4-FFF2-40B4-BE49-F238E27FC236}">
                <a16:creationId xmlns:a16="http://schemas.microsoft.com/office/drawing/2014/main" id="{42E6B088-65D6-9E38-BDC2-7792718543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1575" y="2171598"/>
            <a:ext cx="2002915" cy="15495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saber shins congenital syphilis">
            <a:extLst>
              <a:ext uri="{FF2B5EF4-FFF2-40B4-BE49-F238E27FC236}">
                <a16:creationId xmlns:a16="http://schemas.microsoft.com/office/drawing/2014/main" id="{87058E0B-2EFD-3FA6-D473-FE0D5AFAB3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4334" y="2093647"/>
            <a:ext cx="2002915" cy="150602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saber shins congenital syphilis">
            <a:extLst>
              <a:ext uri="{FF2B5EF4-FFF2-40B4-BE49-F238E27FC236}">
                <a16:creationId xmlns:a16="http://schemas.microsoft.com/office/drawing/2014/main" id="{14B83AC7-2E38-2BA4-561C-F5660387D1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0637" y="3716364"/>
            <a:ext cx="1883147" cy="117038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mulberry molar congenital syphilis">
            <a:extLst>
              <a:ext uri="{FF2B5EF4-FFF2-40B4-BE49-F238E27FC236}">
                <a16:creationId xmlns:a16="http://schemas.microsoft.com/office/drawing/2014/main" id="{7BF0F638-5250-4B49-EB39-4E045DEB4B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7249" y="3695495"/>
            <a:ext cx="1699286" cy="126903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rhagades congenital syphilis">
            <a:extLst>
              <a:ext uri="{FF2B5EF4-FFF2-40B4-BE49-F238E27FC236}">
                <a16:creationId xmlns:a16="http://schemas.microsoft.com/office/drawing/2014/main" id="{B98E77BD-959B-0C94-0E28-675A1BFE83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61745" y="509427"/>
            <a:ext cx="1227725" cy="1571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1955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B8E91E-8644-D60C-E273-198F87F07CF8}"/>
              </a:ext>
            </a:extLst>
          </p:cNvPr>
          <p:cNvSpPr>
            <a:spLocks noGrp="1"/>
          </p:cNvSpPr>
          <p:nvPr>
            <p:ph sz="quarter" idx="10"/>
          </p:nvPr>
        </p:nvSpPr>
        <p:spPr>
          <a:xfrm>
            <a:off x="260060" y="575580"/>
            <a:ext cx="8439242" cy="4077900"/>
          </a:xfrm>
        </p:spPr>
        <p:txBody>
          <a:bodyPr>
            <a:normAutofit fontScale="25000" lnSpcReduction="20000"/>
          </a:bodyPr>
          <a:lstStyle/>
          <a:p>
            <a:r>
              <a:rPr lang="en-US" sz="5600" dirty="0"/>
              <a:t>Definition: </a:t>
            </a:r>
            <a:r>
              <a:rPr lang="en-US" sz="5600" b="0" dirty="0">
                <a:solidFill>
                  <a:schemeClr val="tx1"/>
                </a:solidFill>
              </a:rPr>
              <a:t>Any neonate who has a normal physical examination and a serum quantitative nontreponemal serologic titer equal to or less than fourfold of the maternal titer at delivery (e.g., maternal titer = 1:8, neonatal titer ≤1:16) </a:t>
            </a:r>
            <a:r>
              <a:rPr lang="en-US" sz="5600" dirty="0">
                <a:solidFill>
                  <a:schemeClr val="tx1"/>
                </a:solidFill>
              </a:rPr>
              <a:t>AND </a:t>
            </a:r>
            <a:r>
              <a:rPr lang="en-US" sz="5600" b="0" dirty="0">
                <a:solidFill>
                  <a:schemeClr val="tx1"/>
                </a:solidFill>
              </a:rPr>
              <a:t>one of the following: </a:t>
            </a:r>
          </a:p>
          <a:p>
            <a:r>
              <a:rPr lang="en-US" sz="5600" b="0" dirty="0">
                <a:solidFill>
                  <a:schemeClr val="tx1"/>
                </a:solidFill>
              </a:rPr>
              <a:t>	(1) The mother was not treated, was inadequately treated, or has no documentation of having received treatment. </a:t>
            </a:r>
          </a:p>
          <a:p>
            <a:r>
              <a:rPr lang="en-US" sz="5600" b="0" dirty="0">
                <a:solidFill>
                  <a:schemeClr val="tx1"/>
                </a:solidFill>
              </a:rPr>
              <a:t>	(2) The mother was treated with erythromycin or a non penicillin G regimen other than those recommended in these guidelines.</a:t>
            </a:r>
          </a:p>
          <a:p>
            <a:r>
              <a:rPr lang="en-US" sz="5600" b="0" dirty="0">
                <a:solidFill>
                  <a:schemeClr val="tx1"/>
                </a:solidFill>
              </a:rPr>
              <a:t>	(3) The mother received the recommended regimen but treatment</a:t>
            </a:r>
            <a:r>
              <a:rPr lang="en-US" sz="5600" dirty="0">
                <a:solidFill>
                  <a:schemeClr val="tx1"/>
                </a:solidFill>
              </a:rPr>
              <a:t> was initiated &lt;30 days before delivery</a:t>
            </a:r>
            <a:r>
              <a:rPr lang="en-US" sz="5600" b="0" dirty="0">
                <a:solidFill>
                  <a:schemeClr val="tx1"/>
                </a:solidFill>
              </a:rPr>
              <a:t>.</a:t>
            </a:r>
          </a:p>
          <a:p>
            <a:r>
              <a:rPr lang="en-US" sz="5600" dirty="0"/>
              <a:t>Evaluation:  </a:t>
            </a:r>
          </a:p>
          <a:p>
            <a:r>
              <a:rPr lang="en-US" sz="5600" b="0" dirty="0">
                <a:solidFill>
                  <a:schemeClr val="tx1"/>
                </a:solidFill>
              </a:rPr>
              <a:t>CSF with VDRL, cell count, protein, CBC/diff, long bone radiographs, neurologic eval (eye, auditory, imaging)</a:t>
            </a:r>
          </a:p>
          <a:p>
            <a:r>
              <a:rPr lang="en-US" sz="5600" dirty="0"/>
              <a:t>Treatment:  </a:t>
            </a:r>
          </a:p>
          <a:p>
            <a:r>
              <a:rPr lang="en-US" sz="5600" dirty="0">
                <a:solidFill>
                  <a:schemeClr val="tx1"/>
                </a:solidFill>
              </a:rPr>
              <a:t>Aqueous crystalline penicillin </a:t>
            </a:r>
            <a:r>
              <a:rPr lang="en-US" sz="5600" b="0" dirty="0">
                <a:solidFill>
                  <a:schemeClr val="tx1"/>
                </a:solidFill>
              </a:rPr>
              <a:t>G 100,000–150,000 units/kg/body wt./day, administered as 50,000 units/kg body wt./dose IV q 12 hours during the first 7 days of life and q 8 hours thereafter for a total of 10 days</a:t>
            </a:r>
            <a:r>
              <a:rPr lang="en-US" sz="5600" dirty="0">
                <a:solidFill>
                  <a:schemeClr val="tx1"/>
                </a:solidFill>
              </a:rPr>
              <a:t> OR </a:t>
            </a:r>
            <a:r>
              <a:rPr lang="en-US" sz="5600" b="0" dirty="0">
                <a:solidFill>
                  <a:schemeClr val="tx1"/>
                </a:solidFill>
              </a:rPr>
              <a:t>Benzathine penicillin G 50,000 units/kg body weight/dose IM in a single dose</a:t>
            </a:r>
          </a:p>
          <a:p>
            <a:endParaRPr lang="en-US" sz="1600" dirty="0"/>
          </a:p>
          <a:p>
            <a:endParaRPr lang="en-US" dirty="0"/>
          </a:p>
        </p:txBody>
      </p:sp>
      <p:sp>
        <p:nvSpPr>
          <p:cNvPr id="3" name="TextBox 2">
            <a:extLst>
              <a:ext uri="{FF2B5EF4-FFF2-40B4-BE49-F238E27FC236}">
                <a16:creationId xmlns:a16="http://schemas.microsoft.com/office/drawing/2014/main" id="{BE39892D-64A2-13B8-E3F9-D16D1B57BF2D}"/>
              </a:ext>
            </a:extLst>
          </p:cNvPr>
          <p:cNvSpPr txBox="1"/>
          <p:nvPr/>
        </p:nvSpPr>
        <p:spPr>
          <a:xfrm>
            <a:off x="60496" y="-46123"/>
            <a:ext cx="8407309" cy="318998"/>
          </a:xfrm>
          <a:prstGeom prst="rect">
            <a:avLst/>
          </a:prstGeom>
          <a:noFill/>
        </p:spPr>
        <p:txBody>
          <a:bodyPr wrap="square" rtlCol="0">
            <a:spAutoFit/>
          </a:bodyPr>
          <a:lstStyle/>
          <a:p>
            <a:pPr marL="457200" marR="0" lvl="0" indent="-311150" algn="l" defTabSz="914400" rtl="0" eaLnBrk="1" fontAlgn="auto" latinLnBrk="0" hangingPunct="1">
              <a:lnSpc>
                <a:spcPct val="115000"/>
              </a:lnSpc>
              <a:spcBef>
                <a:spcPts val="0"/>
              </a:spcBef>
              <a:spcAft>
                <a:spcPts val="900"/>
              </a:spcAft>
              <a:buClr>
                <a:srgbClr val="666666"/>
              </a:buClr>
              <a:buSzPts val="1300"/>
              <a:buFont typeface="Roboto"/>
              <a:buNone/>
              <a:tabLst/>
              <a:defRPr/>
            </a:pPr>
            <a:endParaRPr lang="en-US" dirty="0"/>
          </a:p>
        </p:txBody>
      </p:sp>
      <p:sp>
        <p:nvSpPr>
          <p:cNvPr id="5" name="TextBox 4">
            <a:extLst>
              <a:ext uri="{FF2B5EF4-FFF2-40B4-BE49-F238E27FC236}">
                <a16:creationId xmlns:a16="http://schemas.microsoft.com/office/drawing/2014/main" id="{7EC1F7EB-ED27-A73B-3344-E067E3594724}"/>
              </a:ext>
            </a:extLst>
          </p:cNvPr>
          <p:cNvSpPr txBox="1"/>
          <p:nvPr/>
        </p:nvSpPr>
        <p:spPr>
          <a:xfrm>
            <a:off x="0" y="4672578"/>
            <a:ext cx="8254603" cy="307777"/>
          </a:xfrm>
          <a:prstGeom prst="rect">
            <a:avLst/>
          </a:prstGeom>
          <a:noFill/>
        </p:spPr>
        <p:txBody>
          <a:bodyPr wrap="square" rtlCol="0">
            <a:spAutoFit/>
          </a:bodyPr>
          <a:lstStyle/>
          <a:p>
            <a:r>
              <a:rPr lang="en-US" dirty="0">
                <a:hlinkClick r:id="rId2"/>
              </a:rPr>
              <a:t>https://www.cdc.gov/std/treatment-guidelines/STI-Guidelines-2021.pdf</a:t>
            </a:r>
            <a:r>
              <a:rPr lang="en-US" dirty="0"/>
              <a:t> </a:t>
            </a:r>
          </a:p>
        </p:txBody>
      </p:sp>
      <p:sp>
        <p:nvSpPr>
          <p:cNvPr id="6" name="TextBox 5">
            <a:extLst>
              <a:ext uri="{FF2B5EF4-FFF2-40B4-BE49-F238E27FC236}">
                <a16:creationId xmlns:a16="http://schemas.microsoft.com/office/drawing/2014/main" id="{DA2E5DBF-9239-AC61-1ADD-C627280B2F3F}"/>
              </a:ext>
            </a:extLst>
          </p:cNvPr>
          <p:cNvSpPr txBox="1"/>
          <p:nvPr/>
        </p:nvSpPr>
        <p:spPr>
          <a:xfrm>
            <a:off x="276837" y="175469"/>
            <a:ext cx="8607104" cy="400110"/>
          </a:xfrm>
          <a:prstGeom prst="rect">
            <a:avLst/>
          </a:prstGeom>
          <a:noFill/>
        </p:spPr>
        <p:txBody>
          <a:bodyPr wrap="square" rtlCol="0">
            <a:spAutoFit/>
          </a:bodyPr>
          <a:lstStyle/>
          <a:p>
            <a:r>
              <a:rPr lang="en-US" sz="2000" b="1" dirty="0">
                <a:solidFill>
                  <a:srgbClr val="006666"/>
                </a:solidFill>
              </a:rPr>
              <a:t>Scenario 2:  Possible Congenital Syphilis</a:t>
            </a:r>
          </a:p>
        </p:txBody>
      </p:sp>
    </p:spTree>
    <p:extLst>
      <p:ext uri="{BB962C8B-B14F-4D97-AF65-F5344CB8AC3E}">
        <p14:creationId xmlns:p14="http://schemas.microsoft.com/office/powerpoint/2010/main" val="33517807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B8E91E-8644-D60C-E273-198F87F07CF8}"/>
              </a:ext>
            </a:extLst>
          </p:cNvPr>
          <p:cNvSpPr>
            <a:spLocks noGrp="1"/>
          </p:cNvSpPr>
          <p:nvPr>
            <p:ph sz="quarter" idx="10"/>
          </p:nvPr>
        </p:nvSpPr>
        <p:spPr>
          <a:xfrm>
            <a:off x="260060" y="575580"/>
            <a:ext cx="8439242" cy="4077900"/>
          </a:xfrm>
        </p:spPr>
        <p:txBody>
          <a:bodyPr>
            <a:normAutofit fontScale="25000" lnSpcReduction="20000"/>
          </a:bodyPr>
          <a:lstStyle/>
          <a:p>
            <a:r>
              <a:rPr lang="en-US" sz="5600" dirty="0"/>
              <a:t>Definition: </a:t>
            </a:r>
            <a:r>
              <a:rPr lang="en-US" sz="5600" b="0" dirty="0">
                <a:solidFill>
                  <a:schemeClr val="tx1"/>
                </a:solidFill>
              </a:rPr>
              <a:t>Any  neonate who has a normal physical examination and a serum quantitative nontreponemal serologic titer equal or less than fourfold higher than the maternal titer at delivery and both of the following are true:</a:t>
            </a:r>
          </a:p>
          <a:p>
            <a:pPr>
              <a:lnSpc>
                <a:spcPct val="120000"/>
              </a:lnSpc>
              <a:spcAft>
                <a:spcPts val="0"/>
              </a:spcAft>
            </a:pPr>
            <a:r>
              <a:rPr lang="en-US" sz="5600" b="0" dirty="0">
                <a:solidFill>
                  <a:schemeClr val="tx1"/>
                </a:solidFill>
              </a:rPr>
              <a:t>(1)The mother was treated during pregnancy, treatment was appropriate for the infection stage, and the treatment regimen was initiated ≥30 days before delivery. </a:t>
            </a:r>
            <a:r>
              <a:rPr lang="en-US" sz="5600" dirty="0">
                <a:solidFill>
                  <a:schemeClr val="tx1"/>
                </a:solidFill>
              </a:rPr>
              <a:t>AND</a:t>
            </a:r>
          </a:p>
          <a:p>
            <a:pPr>
              <a:lnSpc>
                <a:spcPct val="120000"/>
              </a:lnSpc>
              <a:spcAft>
                <a:spcPts val="0"/>
              </a:spcAft>
            </a:pPr>
            <a:r>
              <a:rPr lang="en-US" sz="5600" b="0" dirty="0">
                <a:solidFill>
                  <a:schemeClr val="tx1"/>
                </a:solidFill>
              </a:rPr>
              <a:t>(2) The mother has </a:t>
            </a:r>
            <a:r>
              <a:rPr lang="en-US" sz="5600" dirty="0">
                <a:solidFill>
                  <a:schemeClr val="tx1"/>
                </a:solidFill>
              </a:rPr>
              <a:t>no evidence of reinfection or relapse</a:t>
            </a:r>
            <a:r>
              <a:rPr lang="en-US" sz="5600" b="0" dirty="0">
                <a:solidFill>
                  <a:schemeClr val="tx1"/>
                </a:solidFill>
              </a:rPr>
              <a:t>.</a:t>
            </a:r>
          </a:p>
          <a:p>
            <a:endParaRPr lang="en-US" sz="5600" dirty="0"/>
          </a:p>
          <a:p>
            <a:r>
              <a:rPr lang="en-US" sz="5600" dirty="0"/>
              <a:t>Evaluation:  </a:t>
            </a:r>
          </a:p>
          <a:p>
            <a:r>
              <a:rPr lang="en-US" sz="5600" b="0" dirty="0">
                <a:solidFill>
                  <a:schemeClr val="tx1"/>
                </a:solidFill>
              </a:rPr>
              <a:t>No evaluation is recommended.</a:t>
            </a:r>
          </a:p>
          <a:p>
            <a:r>
              <a:rPr lang="en-US" sz="5600" dirty="0"/>
              <a:t>Treatment:  </a:t>
            </a:r>
          </a:p>
          <a:p>
            <a:r>
              <a:rPr lang="en-US" sz="5600" dirty="0">
                <a:solidFill>
                  <a:schemeClr val="tx1"/>
                </a:solidFill>
              </a:rPr>
              <a:t>Benzathine penicillin </a:t>
            </a:r>
            <a:r>
              <a:rPr lang="en-US" sz="5600" b="0" dirty="0">
                <a:solidFill>
                  <a:schemeClr val="tx1"/>
                </a:solidFill>
              </a:rPr>
              <a:t>G 50,000 units/kg body weight/dose IM in a single dose</a:t>
            </a:r>
          </a:p>
          <a:p>
            <a:r>
              <a:rPr lang="en-US" sz="5600" b="0" dirty="0">
                <a:solidFill>
                  <a:schemeClr val="tx1"/>
                </a:solidFill>
              </a:rPr>
              <a:t> Another approach involves not treating the newborn if follow-up is certain but providing close serologic follow-up every 2–3 months for 6 months for infants whose mothers’ nontreponemal titers decreased at least fourfold after therapy for early syphilis or remained stable for </a:t>
            </a:r>
            <a:r>
              <a:rPr lang="en-US" sz="5600" b="0" dirty="0" err="1">
                <a:solidFill>
                  <a:schemeClr val="tx1"/>
                </a:solidFill>
              </a:rPr>
              <a:t>lowtiter</a:t>
            </a:r>
            <a:r>
              <a:rPr lang="en-US" sz="5600" b="0" dirty="0">
                <a:solidFill>
                  <a:schemeClr val="tx1"/>
                </a:solidFill>
              </a:rPr>
              <a:t>, latent syphilis (e.g., VDRL &lt;1:2 or RPR &lt;1:4).</a:t>
            </a:r>
          </a:p>
          <a:p>
            <a:endParaRPr lang="en-US" sz="1600" dirty="0"/>
          </a:p>
          <a:p>
            <a:endParaRPr lang="en-US" dirty="0"/>
          </a:p>
        </p:txBody>
      </p:sp>
      <p:sp>
        <p:nvSpPr>
          <p:cNvPr id="3" name="TextBox 2">
            <a:extLst>
              <a:ext uri="{FF2B5EF4-FFF2-40B4-BE49-F238E27FC236}">
                <a16:creationId xmlns:a16="http://schemas.microsoft.com/office/drawing/2014/main" id="{BE39892D-64A2-13B8-E3F9-D16D1B57BF2D}"/>
              </a:ext>
            </a:extLst>
          </p:cNvPr>
          <p:cNvSpPr txBox="1"/>
          <p:nvPr/>
        </p:nvSpPr>
        <p:spPr>
          <a:xfrm>
            <a:off x="60496" y="-46123"/>
            <a:ext cx="8407309" cy="318998"/>
          </a:xfrm>
          <a:prstGeom prst="rect">
            <a:avLst/>
          </a:prstGeom>
          <a:noFill/>
        </p:spPr>
        <p:txBody>
          <a:bodyPr wrap="square" rtlCol="0">
            <a:spAutoFit/>
          </a:bodyPr>
          <a:lstStyle/>
          <a:p>
            <a:pPr marL="457200" marR="0" lvl="0" indent="-311150" algn="l" defTabSz="914400" rtl="0" eaLnBrk="1" fontAlgn="auto" latinLnBrk="0" hangingPunct="1">
              <a:lnSpc>
                <a:spcPct val="115000"/>
              </a:lnSpc>
              <a:spcBef>
                <a:spcPts val="0"/>
              </a:spcBef>
              <a:spcAft>
                <a:spcPts val="900"/>
              </a:spcAft>
              <a:buClr>
                <a:srgbClr val="666666"/>
              </a:buClr>
              <a:buSzPts val="1300"/>
              <a:buFont typeface="Roboto"/>
              <a:buNone/>
              <a:tabLst/>
              <a:defRPr/>
            </a:pPr>
            <a:endParaRPr lang="en-US" dirty="0"/>
          </a:p>
        </p:txBody>
      </p:sp>
      <p:sp>
        <p:nvSpPr>
          <p:cNvPr id="5" name="TextBox 4">
            <a:extLst>
              <a:ext uri="{FF2B5EF4-FFF2-40B4-BE49-F238E27FC236}">
                <a16:creationId xmlns:a16="http://schemas.microsoft.com/office/drawing/2014/main" id="{7EC1F7EB-ED27-A73B-3344-E067E3594724}"/>
              </a:ext>
            </a:extLst>
          </p:cNvPr>
          <p:cNvSpPr txBox="1"/>
          <p:nvPr/>
        </p:nvSpPr>
        <p:spPr>
          <a:xfrm>
            <a:off x="0" y="4672578"/>
            <a:ext cx="8254603" cy="307777"/>
          </a:xfrm>
          <a:prstGeom prst="rect">
            <a:avLst/>
          </a:prstGeom>
          <a:noFill/>
        </p:spPr>
        <p:txBody>
          <a:bodyPr wrap="square" rtlCol="0">
            <a:spAutoFit/>
          </a:bodyPr>
          <a:lstStyle/>
          <a:p>
            <a:r>
              <a:rPr lang="en-US" dirty="0">
                <a:hlinkClick r:id="rId2"/>
              </a:rPr>
              <a:t>https://www.cdc.gov/std/treatment-guidelines/STI-Guidelines-2021.pdf</a:t>
            </a:r>
            <a:r>
              <a:rPr lang="en-US" dirty="0"/>
              <a:t> </a:t>
            </a:r>
          </a:p>
        </p:txBody>
      </p:sp>
      <p:sp>
        <p:nvSpPr>
          <p:cNvPr id="6" name="TextBox 5">
            <a:extLst>
              <a:ext uri="{FF2B5EF4-FFF2-40B4-BE49-F238E27FC236}">
                <a16:creationId xmlns:a16="http://schemas.microsoft.com/office/drawing/2014/main" id="{DA2E5DBF-9239-AC61-1ADD-C627280B2F3F}"/>
              </a:ext>
            </a:extLst>
          </p:cNvPr>
          <p:cNvSpPr txBox="1"/>
          <p:nvPr/>
        </p:nvSpPr>
        <p:spPr>
          <a:xfrm>
            <a:off x="276837" y="175469"/>
            <a:ext cx="8607104" cy="400110"/>
          </a:xfrm>
          <a:prstGeom prst="rect">
            <a:avLst/>
          </a:prstGeom>
          <a:noFill/>
        </p:spPr>
        <p:txBody>
          <a:bodyPr wrap="square" rtlCol="0">
            <a:spAutoFit/>
          </a:bodyPr>
          <a:lstStyle/>
          <a:p>
            <a:r>
              <a:rPr lang="en-US" sz="2000" b="1" dirty="0">
                <a:solidFill>
                  <a:srgbClr val="006666"/>
                </a:solidFill>
              </a:rPr>
              <a:t>Scenario 3:  Congenital Syphilis Less Likely</a:t>
            </a:r>
          </a:p>
        </p:txBody>
      </p:sp>
    </p:spTree>
    <p:extLst>
      <p:ext uri="{BB962C8B-B14F-4D97-AF65-F5344CB8AC3E}">
        <p14:creationId xmlns:p14="http://schemas.microsoft.com/office/powerpoint/2010/main" val="2783780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r>
              <a:t>Primary and Secondary Syphilis — Rates of Reported Cases by Sex, United States, 2013–2022</a:t>
            </a:r>
          </a:p>
        </p:txBody>
      </p:sp>
      <p:pic>
        <p:nvPicPr>
          <p:cNvPr id="3" name="Picture 1" descr="Line graph showing rates of reported cases of primary and secondary syphilis in the United States by sex from 2013 to 2022."/>
          <p:cNvPicPr>
            <a:picLocks noGrp="1" noChangeAspect="1"/>
          </p:cNvPicPr>
          <p:nvPr/>
        </p:nvPicPr>
        <p:blipFill>
          <a:blip r:embed="rId3"/>
          <a:stretch>
            <a:fillRect/>
          </a:stretch>
        </p:blipFill>
        <p:spPr bwMode="auto">
          <a:xfrm>
            <a:off x="1250157" y="1016001"/>
            <a:ext cx="6319044" cy="3387115"/>
          </a:xfrm>
          <a:prstGeom prst="rect">
            <a:avLst/>
          </a:prstGeom>
          <a:noFill/>
          <a:ln w="9525">
            <a:noFill/>
            <a:headEnd/>
            <a:tailEnd/>
          </a:ln>
        </p:spPr>
      </p:pic>
      <p:sp>
        <p:nvSpPr>
          <p:cNvPr id="4" name="Content Placeholder 3"/>
          <p:cNvSpPr>
            <a:spLocks noGrp="1"/>
          </p:cNvSpPr>
          <p:nvPr>
            <p:ph sz="half" idx="2"/>
          </p:nvPr>
        </p:nvSpPr>
        <p:spPr>
          <a:xfrm>
            <a:off x="1371600" y="4464911"/>
            <a:ext cx="6400800" cy="219029"/>
          </a:xfrm>
        </p:spPr>
        <p:txBody>
          <a:bodyPr>
            <a:normAutofit fontScale="25000" lnSpcReduction="20000"/>
          </a:bodyPr>
          <a:lstStyle/>
          <a:p>
            <a:r>
              <a:rPr dirty="0"/>
              <a:t>* Per 100,000</a:t>
            </a:r>
          </a:p>
        </p:txBody>
      </p:sp>
      <p:sp>
        <p:nvSpPr>
          <p:cNvPr id="5" name="TextBox 4">
            <a:extLst>
              <a:ext uri="{FF2B5EF4-FFF2-40B4-BE49-F238E27FC236}">
                <a16:creationId xmlns:a16="http://schemas.microsoft.com/office/drawing/2014/main" id="{FA7029E1-5111-CB10-BCED-DB26E8B36C51}"/>
              </a:ext>
            </a:extLst>
          </p:cNvPr>
          <p:cNvSpPr txBox="1"/>
          <p:nvPr/>
        </p:nvSpPr>
        <p:spPr>
          <a:xfrm>
            <a:off x="1250157" y="4710908"/>
            <a:ext cx="6079331" cy="253916"/>
          </a:xfrm>
          <a:prstGeom prst="rect">
            <a:avLst/>
          </a:prstGeom>
          <a:noFill/>
        </p:spPr>
        <p:txBody>
          <a:bodyPr wrap="square" rtlCol="0">
            <a:spAutoFit/>
          </a:bodyPr>
          <a:lstStyle/>
          <a:p>
            <a:r>
              <a:rPr lang="en-US" sz="1050" dirty="0">
                <a:hlinkClick r:id="rId4"/>
              </a:rPr>
              <a:t>https://www.cdc.gov/std/statistics/2022/figures.htm</a:t>
            </a:r>
            <a:r>
              <a:rPr lang="en-US" sz="1050" dirty="0"/>
              <a: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B8E91E-8644-D60C-E273-198F87F07CF8}"/>
              </a:ext>
            </a:extLst>
          </p:cNvPr>
          <p:cNvSpPr>
            <a:spLocks noGrp="1"/>
          </p:cNvSpPr>
          <p:nvPr>
            <p:ph sz="quarter" idx="10"/>
          </p:nvPr>
        </p:nvSpPr>
        <p:spPr>
          <a:xfrm>
            <a:off x="260060" y="575580"/>
            <a:ext cx="8439242" cy="4077900"/>
          </a:xfrm>
        </p:spPr>
        <p:txBody>
          <a:bodyPr>
            <a:normAutofit fontScale="25000" lnSpcReduction="20000"/>
          </a:bodyPr>
          <a:lstStyle/>
          <a:p>
            <a:r>
              <a:rPr lang="en-US" sz="5600" dirty="0"/>
              <a:t>Definition: </a:t>
            </a:r>
            <a:r>
              <a:rPr lang="en-US" sz="5600" b="0" dirty="0">
                <a:solidFill>
                  <a:schemeClr val="tx1"/>
                </a:solidFill>
              </a:rPr>
              <a:t>Any  neonate who has a normal physical examination and a serum quantitative nontreponemal serologic titer equal or less than fourfold higher than the maternal titer at delivery and both of the following are true:</a:t>
            </a:r>
          </a:p>
          <a:p>
            <a:pPr>
              <a:lnSpc>
                <a:spcPct val="120000"/>
              </a:lnSpc>
              <a:spcAft>
                <a:spcPts val="0"/>
              </a:spcAft>
            </a:pPr>
            <a:r>
              <a:rPr lang="en-US" sz="5600" b="0" dirty="0">
                <a:solidFill>
                  <a:schemeClr val="tx1"/>
                </a:solidFill>
              </a:rPr>
              <a:t>(1)The mother was treated during pregnancy, treatment was appropriate for the infection stage, and the treatment regimen was initiated ≥30 days before delivery. </a:t>
            </a:r>
            <a:r>
              <a:rPr lang="en-US" sz="5600" dirty="0">
                <a:solidFill>
                  <a:schemeClr val="tx1"/>
                </a:solidFill>
              </a:rPr>
              <a:t>AND</a:t>
            </a:r>
          </a:p>
          <a:p>
            <a:pPr>
              <a:lnSpc>
                <a:spcPct val="120000"/>
              </a:lnSpc>
              <a:spcAft>
                <a:spcPts val="0"/>
              </a:spcAft>
            </a:pPr>
            <a:r>
              <a:rPr lang="en-US" sz="5600" b="0" dirty="0">
                <a:solidFill>
                  <a:schemeClr val="tx1"/>
                </a:solidFill>
              </a:rPr>
              <a:t>(2) The mother has </a:t>
            </a:r>
            <a:r>
              <a:rPr lang="en-US" sz="5600" dirty="0">
                <a:solidFill>
                  <a:schemeClr val="tx1"/>
                </a:solidFill>
              </a:rPr>
              <a:t>no evidence of reinfection or relapse</a:t>
            </a:r>
            <a:r>
              <a:rPr lang="en-US" sz="5600" b="0" dirty="0">
                <a:solidFill>
                  <a:schemeClr val="tx1"/>
                </a:solidFill>
              </a:rPr>
              <a:t>.</a:t>
            </a:r>
          </a:p>
          <a:p>
            <a:endParaRPr lang="en-US" sz="5600" dirty="0"/>
          </a:p>
          <a:p>
            <a:r>
              <a:rPr lang="en-US" sz="5600" dirty="0"/>
              <a:t>Evaluation:  </a:t>
            </a:r>
          </a:p>
          <a:p>
            <a:r>
              <a:rPr lang="en-US" sz="5600" b="0" dirty="0">
                <a:solidFill>
                  <a:schemeClr val="tx1"/>
                </a:solidFill>
              </a:rPr>
              <a:t>No evaluation is recommended.</a:t>
            </a:r>
          </a:p>
          <a:p>
            <a:r>
              <a:rPr lang="en-US" sz="5600" dirty="0"/>
              <a:t>Treatment:  </a:t>
            </a:r>
          </a:p>
          <a:p>
            <a:r>
              <a:rPr lang="en-US" sz="5600" dirty="0">
                <a:solidFill>
                  <a:schemeClr val="tx1"/>
                </a:solidFill>
              </a:rPr>
              <a:t>Benzathine penicillin </a:t>
            </a:r>
            <a:r>
              <a:rPr lang="en-US" sz="5600" b="0" dirty="0">
                <a:solidFill>
                  <a:schemeClr val="tx1"/>
                </a:solidFill>
              </a:rPr>
              <a:t>G 50,000 units/kg body weight/dose IM in a single dose</a:t>
            </a:r>
          </a:p>
          <a:p>
            <a:r>
              <a:rPr lang="en-US" sz="5600" b="0" dirty="0">
                <a:solidFill>
                  <a:schemeClr val="tx1"/>
                </a:solidFill>
              </a:rPr>
              <a:t> Another approach involves not treating the newborn if follow-up is certain but providing close serologic follow-up every 2–3 months for 6 months for infants whose mothers’ nontreponemal titers decreased at least fourfold after therapy for early syphilis or remained stable for </a:t>
            </a:r>
            <a:r>
              <a:rPr lang="en-US" sz="5600" b="0" dirty="0" err="1">
                <a:solidFill>
                  <a:schemeClr val="tx1"/>
                </a:solidFill>
              </a:rPr>
              <a:t>lowtiter</a:t>
            </a:r>
            <a:r>
              <a:rPr lang="en-US" sz="5600" b="0" dirty="0">
                <a:solidFill>
                  <a:schemeClr val="tx1"/>
                </a:solidFill>
              </a:rPr>
              <a:t>, latent syphilis (e.g., VDRL &lt;1:2 or RPR &lt;1:4).</a:t>
            </a:r>
          </a:p>
          <a:p>
            <a:endParaRPr lang="en-US" sz="1600" dirty="0"/>
          </a:p>
          <a:p>
            <a:endParaRPr lang="en-US" dirty="0"/>
          </a:p>
        </p:txBody>
      </p:sp>
      <p:sp>
        <p:nvSpPr>
          <p:cNvPr id="3" name="TextBox 2">
            <a:extLst>
              <a:ext uri="{FF2B5EF4-FFF2-40B4-BE49-F238E27FC236}">
                <a16:creationId xmlns:a16="http://schemas.microsoft.com/office/drawing/2014/main" id="{BE39892D-64A2-13B8-E3F9-D16D1B57BF2D}"/>
              </a:ext>
            </a:extLst>
          </p:cNvPr>
          <p:cNvSpPr txBox="1"/>
          <p:nvPr/>
        </p:nvSpPr>
        <p:spPr>
          <a:xfrm>
            <a:off x="60496" y="-46123"/>
            <a:ext cx="8407309" cy="318998"/>
          </a:xfrm>
          <a:prstGeom prst="rect">
            <a:avLst/>
          </a:prstGeom>
          <a:noFill/>
        </p:spPr>
        <p:txBody>
          <a:bodyPr wrap="square" rtlCol="0">
            <a:spAutoFit/>
          </a:bodyPr>
          <a:lstStyle/>
          <a:p>
            <a:pPr marL="457200" marR="0" lvl="0" indent="-311150" algn="l" defTabSz="914400" rtl="0" eaLnBrk="1" fontAlgn="auto" latinLnBrk="0" hangingPunct="1">
              <a:lnSpc>
                <a:spcPct val="115000"/>
              </a:lnSpc>
              <a:spcBef>
                <a:spcPts val="0"/>
              </a:spcBef>
              <a:spcAft>
                <a:spcPts val="900"/>
              </a:spcAft>
              <a:buClr>
                <a:srgbClr val="666666"/>
              </a:buClr>
              <a:buSzPts val="1300"/>
              <a:buFont typeface="Roboto"/>
              <a:buNone/>
              <a:tabLst/>
              <a:defRPr/>
            </a:pPr>
            <a:endParaRPr lang="en-US" dirty="0"/>
          </a:p>
        </p:txBody>
      </p:sp>
      <p:sp>
        <p:nvSpPr>
          <p:cNvPr id="5" name="TextBox 4">
            <a:extLst>
              <a:ext uri="{FF2B5EF4-FFF2-40B4-BE49-F238E27FC236}">
                <a16:creationId xmlns:a16="http://schemas.microsoft.com/office/drawing/2014/main" id="{7EC1F7EB-ED27-A73B-3344-E067E3594724}"/>
              </a:ext>
            </a:extLst>
          </p:cNvPr>
          <p:cNvSpPr txBox="1"/>
          <p:nvPr/>
        </p:nvSpPr>
        <p:spPr>
          <a:xfrm>
            <a:off x="0" y="4672578"/>
            <a:ext cx="8254603" cy="307777"/>
          </a:xfrm>
          <a:prstGeom prst="rect">
            <a:avLst/>
          </a:prstGeom>
          <a:noFill/>
        </p:spPr>
        <p:txBody>
          <a:bodyPr wrap="square" rtlCol="0">
            <a:spAutoFit/>
          </a:bodyPr>
          <a:lstStyle/>
          <a:p>
            <a:r>
              <a:rPr lang="en-US" dirty="0">
                <a:hlinkClick r:id="rId2"/>
              </a:rPr>
              <a:t>https://www.cdc.gov/std/treatment-guidelines/STI-Guidelines-2021.pdf</a:t>
            </a:r>
            <a:r>
              <a:rPr lang="en-US" dirty="0"/>
              <a:t> </a:t>
            </a:r>
          </a:p>
        </p:txBody>
      </p:sp>
      <p:sp>
        <p:nvSpPr>
          <p:cNvPr id="6" name="TextBox 5">
            <a:extLst>
              <a:ext uri="{FF2B5EF4-FFF2-40B4-BE49-F238E27FC236}">
                <a16:creationId xmlns:a16="http://schemas.microsoft.com/office/drawing/2014/main" id="{DA2E5DBF-9239-AC61-1ADD-C627280B2F3F}"/>
              </a:ext>
            </a:extLst>
          </p:cNvPr>
          <p:cNvSpPr txBox="1"/>
          <p:nvPr/>
        </p:nvSpPr>
        <p:spPr>
          <a:xfrm>
            <a:off x="276837" y="175469"/>
            <a:ext cx="8607104" cy="400110"/>
          </a:xfrm>
          <a:prstGeom prst="rect">
            <a:avLst/>
          </a:prstGeom>
          <a:noFill/>
        </p:spPr>
        <p:txBody>
          <a:bodyPr wrap="square" rtlCol="0">
            <a:spAutoFit/>
          </a:bodyPr>
          <a:lstStyle/>
          <a:p>
            <a:r>
              <a:rPr lang="en-US" sz="2000" b="1" dirty="0">
                <a:solidFill>
                  <a:srgbClr val="006666"/>
                </a:solidFill>
              </a:rPr>
              <a:t>Scenario 3:  Congenital Syphilis Less Likely</a:t>
            </a:r>
          </a:p>
        </p:txBody>
      </p:sp>
    </p:spTree>
    <p:extLst>
      <p:ext uri="{BB962C8B-B14F-4D97-AF65-F5344CB8AC3E}">
        <p14:creationId xmlns:p14="http://schemas.microsoft.com/office/powerpoint/2010/main" val="1734803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B8E91E-8644-D60C-E273-198F87F07CF8}"/>
              </a:ext>
            </a:extLst>
          </p:cNvPr>
          <p:cNvSpPr>
            <a:spLocks noGrp="1"/>
          </p:cNvSpPr>
          <p:nvPr>
            <p:ph sz="quarter" idx="10"/>
          </p:nvPr>
        </p:nvSpPr>
        <p:spPr>
          <a:xfrm>
            <a:off x="260060" y="575580"/>
            <a:ext cx="8439242" cy="4077900"/>
          </a:xfrm>
        </p:spPr>
        <p:txBody>
          <a:bodyPr>
            <a:normAutofit fontScale="25000" lnSpcReduction="20000"/>
          </a:bodyPr>
          <a:lstStyle/>
          <a:p>
            <a:r>
              <a:rPr lang="en-US" sz="5600" dirty="0"/>
              <a:t>Definition: </a:t>
            </a:r>
            <a:r>
              <a:rPr lang="en-US" sz="5600" b="0" dirty="0">
                <a:solidFill>
                  <a:schemeClr val="tx1"/>
                </a:solidFill>
              </a:rPr>
              <a:t>Any neonate who has a normal physical examination and a serum quantitative nontreponemal serologic titer equal to or less than fourfold of the maternal titer at delivery and both of the following are true:</a:t>
            </a:r>
          </a:p>
          <a:p>
            <a:r>
              <a:rPr lang="en-US" sz="5600" b="0" dirty="0">
                <a:solidFill>
                  <a:schemeClr val="tx1"/>
                </a:solidFill>
              </a:rPr>
              <a:t>(1)The mother’s treatment was adequate before pregnancy.</a:t>
            </a:r>
          </a:p>
          <a:p>
            <a:r>
              <a:rPr lang="en-US" sz="5600" b="0" dirty="0">
                <a:solidFill>
                  <a:schemeClr val="tx1"/>
                </a:solidFill>
              </a:rPr>
              <a:t>(2) The mother’s nontreponemal serologic titer remained low and stable (i.e., </a:t>
            </a:r>
            <a:r>
              <a:rPr lang="en-US" sz="5600" b="0" dirty="0" err="1">
                <a:solidFill>
                  <a:schemeClr val="tx1"/>
                </a:solidFill>
              </a:rPr>
              <a:t>serofast</a:t>
            </a:r>
            <a:r>
              <a:rPr lang="en-US" sz="5600" b="0" dirty="0">
                <a:solidFill>
                  <a:schemeClr val="tx1"/>
                </a:solidFill>
              </a:rPr>
              <a:t>) before and during pregnancy and at delivery (e.g., VDRL ≤1:2 or RPR ≤1:4).</a:t>
            </a:r>
            <a:endParaRPr lang="en-US" sz="5600" dirty="0"/>
          </a:p>
          <a:p>
            <a:r>
              <a:rPr lang="en-US" sz="5600" dirty="0"/>
              <a:t>Evaluation:  </a:t>
            </a:r>
          </a:p>
          <a:p>
            <a:r>
              <a:rPr lang="en-US" sz="5600" b="0" dirty="0">
                <a:solidFill>
                  <a:schemeClr val="tx1"/>
                </a:solidFill>
              </a:rPr>
              <a:t>No evaluation is recommended.</a:t>
            </a:r>
          </a:p>
          <a:p>
            <a:r>
              <a:rPr lang="en-US" sz="5600" dirty="0"/>
              <a:t>Treatment:  </a:t>
            </a:r>
          </a:p>
          <a:p>
            <a:r>
              <a:rPr lang="en-US" sz="5600" dirty="0">
                <a:solidFill>
                  <a:schemeClr val="tx1"/>
                </a:solidFill>
              </a:rPr>
              <a:t>No treatment is required. </a:t>
            </a:r>
            <a:r>
              <a:rPr lang="en-US" sz="5600" b="0" dirty="0">
                <a:solidFill>
                  <a:schemeClr val="tx1"/>
                </a:solidFill>
              </a:rPr>
              <a:t>However, any neonate with reactive nontreponemal tests should be followed serologically to ensure the nontreponemal test returns to negative </a:t>
            </a:r>
          </a:p>
          <a:p>
            <a:pPr>
              <a:lnSpc>
                <a:spcPct val="120000"/>
              </a:lnSpc>
              <a:spcAft>
                <a:spcPts val="0"/>
              </a:spcAft>
            </a:pPr>
            <a:r>
              <a:rPr lang="en-US" sz="5600" dirty="0">
                <a:solidFill>
                  <a:schemeClr val="tx1"/>
                </a:solidFill>
              </a:rPr>
              <a:t>Benzathine penicillin G </a:t>
            </a:r>
            <a:r>
              <a:rPr lang="en-US" sz="5600" b="0" dirty="0">
                <a:solidFill>
                  <a:schemeClr val="tx1"/>
                </a:solidFill>
              </a:rPr>
              <a:t>50,000 units/kg body weight as a single IM injection might be considered, particularly if follow-up is uncertain and the neonate has a reactive nontreponemal test.</a:t>
            </a:r>
            <a:endParaRPr lang="en-US" sz="1600" dirty="0"/>
          </a:p>
          <a:p>
            <a:endParaRPr lang="en-US" dirty="0"/>
          </a:p>
        </p:txBody>
      </p:sp>
      <p:sp>
        <p:nvSpPr>
          <p:cNvPr id="3" name="TextBox 2">
            <a:extLst>
              <a:ext uri="{FF2B5EF4-FFF2-40B4-BE49-F238E27FC236}">
                <a16:creationId xmlns:a16="http://schemas.microsoft.com/office/drawing/2014/main" id="{BE39892D-64A2-13B8-E3F9-D16D1B57BF2D}"/>
              </a:ext>
            </a:extLst>
          </p:cNvPr>
          <p:cNvSpPr txBox="1"/>
          <p:nvPr/>
        </p:nvSpPr>
        <p:spPr>
          <a:xfrm>
            <a:off x="60496" y="-46123"/>
            <a:ext cx="8407309" cy="318998"/>
          </a:xfrm>
          <a:prstGeom prst="rect">
            <a:avLst/>
          </a:prstGeom>
          <a:noFill/>
        </p:spPr>
        <p:txBody>
          <a:bodyPr wrap="square" rtlCol="0">
            <a:spAutoFit/>
          </a:bodyPr>
          <a:lstStyle/>
          <a:p>
            <a:pPr marL="457200" marR="0" lvl="0" indent="-311150" algn="l" defTabSz="914400" rtl="0" eaLnBrk="1" fontAlgn="auto" latinLnBrk="0" hangingPunct="1">
              <a:lnSpc>
                <a:spcPct val="115000"/>
              </a:lnSpc>
              <a:spcBef>
                <a:spcPts val="0"/>
              </a:spcBef>
              <a:spcAft>
                <a:spcPts val="900"/>
              </a:spcAft>
              <a:buClr>
                <a:srgbClr val="666666"/>
              </a:buClr>
              <a:buSzPts val="1300"/>
              <a:buFont typeface="Roboto"/>
              <a:buNone/>
              <a:tabLst/>
              <a:defRPr/>
            </a:pPr>
            <a:endParaRPr lang="en-US" dirty="0"/>
          </a:p>
        </p:txBody>
      </p:sp>
      <p:sp>
        <p:nvSpPr>
          <p:cNvPr id="5" name="TextBox 4">
            <a:extLst>
              <a:ext uri="{FF2B5EF4-FFF2-40B4-BE49-F238E27FC236}">
                <a16:creationId xmlns:a16="http://schemas.microsoft.com/office/drawing/2014/main" id="{7EC1F7EB-ED27-A73B-3344-E067E3594724}"/>
              </a:ext>
            </a:extLst>
          </p:cNvPr>
          <p:cNvSpPr txBox="1"/>
          <p:nvPr/>
        </p:nvSpPr>
        <p:spPr>
          <a:xfrm>
            <a:off x="0" y="4672578"/>
            <a:ext cx="8254603" cy="307777"/>
          </a:xfrm>
          <a:prstGeom prst="rect">
            <a:avLst/>
          </a:prstGeom>
          <a:noFill/>
        </p:spPr>
        <p:txBody>
          <a:bodyPr wrap="square" rtlCol="0">
            <a:spAutoFit/>
          </a:bodyPr>
          <a:lstStyle/>
          <a:p>
            <a:r>
              <a:rPr lang="en-US" dirty="0">
                <a:hlinkClick r:id="rId3"/>
              </a:rPr>
              <a:t>https://www.cdc.gov/std/treatment-guidelines/STI-Guidelines-2021.pdf</a:t>
            </a:r>
            <a:r>
              <a:rPr lang="en-US" dirty="0"/>
              <a:t> </a:t>
            </a:r>
          </a:p>
        </p:txBody>
      </p:sp>
      <p:sp>
        <p:nvSpPr>
          <p:cNvPr id="6" name="TextBox 5">
            <a:extLst>
              <a:ext uri="{FF2B5EF4-FFF2-40B4-BE49-F238E27FC236}">
                <a16:creationId xmlns:a16="http://schemas.microsoft.com/office/drawing/2014/main" id="{DA2E5DBF-9239-AC61-1ADD-C627280B2F3F}"/>
              </a:ext>
            </a:extLst>
          </p:cNvPr>
          <p:cNvSpPr txBox="1"/>
          <p:nvPr/>
        </p:nvSpPr>
        <p:spPr>
          <a:xfrm>
            <a:off x="276837" y="175469"/>
            <a:ext cx="8607104" cy="400110"/>
          </a:xfrm>
          <a:prstGeom prst="rect">
            <a:avLst/>
          </a:prstGeom>
          <a:noFill/>
        </p:spPr>
        <p:txBody>
          <a:bodyPr wrap="square" rtlCol="0">
            <a:spAutoFit/>
          </a:bodyPr>
          <a:lstStyle/>
          <a:p>
            <a:r>
              <a:rPr lang="en-US" sz="2000" b="1" dirty="0">
                <a:solidFill>
                  <a:srgbClr val="006666"/>
                </a:solidFill>
              </a:rPr>
              <a:t>Scenario 4: Congenital Syphilis </a:t>
            </a:r>
            <a:r>
              <a:rPr lang="en-US" sz="2000" b="1" i="1" dirty="0">
                <a:solidFill>
                  <a:srgbClr val="006666"/>
                </a:solidFill>
              </a:rPr>
              <a:t>Unlikely</a:t>
            </a:r>
          </a:p>
        </p:txBody>
      </p:sp>
    </p:spTree>
    <p:extLst>
      <p:ext uri="{BB962C8B-B14F-4D97-AF65-F5344CB8AC3E}">
        <p14:creationId xmlns:p14="http://schemas.microsoft.com/office/powerpoint/2010/main" val="25957942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B8E91E-8644-D60C-E273-198F87F07CF8}"/>
              </a:ext>
            </a:extLst>
          </p:cNvPr>
          <p:cNvSpPr>
            <a:spLocks noGrp="1"/>
          </p:cNvSpPr>
          <p:nvPr>
            <p:ph sz="quarter" idx="10"/>
          </p:nvPr>
        </p:nvSpPr>
        <p:spPr>
          <a:xfrm>
            <a:off x="260060" y="575580"/>
            <a:ext cx="8439242" cy="4077900"/>
          </a:xfrm>
        </p:spPr>
        <p:txBody>
          <a:bodyPr>
            <a:normAutofit fontScale="32500" lnSpcReduction="20000"/>
          </a:bodyPr>
          <a:lstStyle/>
          <a:p>
            <a:r>
              <a:rPr lang="en-US" sz="4400" dirty="0"/>
              <a:t>(1) All neonates with reactive nontreponemal tests should receive thorough follow-up examinations and serologic testing (i.e., RPR or VDRL) every 2–3 months until the test becomes nonreactive. </a:t>
            </a:r>
          </a:p>
          <a:p>
            <a:r>
              <a:rPr lang="en-US" sz="4400" dirty="0"/>
              <a:t>(2) For a neonate who was not treated because congenital syphilis was considered less likely or unlikely, </a:t>
            </a:r>
            <a:r>
              <a:rPr lang="en-US" sz="4400" b="0" dirty="0">
                <a:solidFill>
                  <a:schemeClr val="tx1"/>
                </a:solidFill>
              </a:rPr>
              <a:t>nontreponemal antibody titers should decrease by age 3 months and be nonreactive by age 6 months, indicating that the reactive test result was caused by passive transfer of maternal IgG antibody</a:t>
            </a:r>
            <a:r>
              <a:rPr lang="en-US" sz="4400" dirty="0"/>
              <a:t>. </a:t>
            </a:r>
          </a:p>
          <a:p>
            <a:pPr marL="717550" indent="-571500">
              <a:buFont typeface="Arial" panose="020B0604020202020204" pitchFamily="34" charset="0"/>
              <a:buChar char="•"/>
            </a:pPr>
            <a:r>
              <a:rPr lang="en-US" sz="4400" dirty="0"/>
              <a:t>At age 6 months, if the nontreponemal test is nonreactive, no further evaluation or treatment is needed; </a:t>
            </a:r>
          </a:p>
          <a:p>
            <a:pPr marL="717550" indent="-571500">
              <a:buFont typeface="Arial" panose="020B0604020202020204" pitchFamily="34" charset="0"/>
              <a:buChar char="•"/>
            </a:pPr>
            <a:r>
              <a:rPr lang="en-US" sz="4400" i="1" dirty="0"/>
              <a:t>If the nontreponemal test is still reactive, the infant is likely infected and should be treated. </a:t>
            </a:r>
          </a:p>
          <a:p>
            <a:r>
              <a:rPr lang="en-US" sz="4400" dirty="0"/>
              <a:t>(4) Treated neonates who exhibit persistent nontreponemal test titers by age 6–12 months </a:t>
            </a:r>
            <a:r>
              <a:rPr lang="en-US" sz="4400" b="0" dirty="0">
                <a:solidFill>
                  <a:schemeClr val="tx1"/>
                </a:solidFill>
              </a:rPr>
              <a:t>should be reevaluated through CSF examination and managed in consultation with an expert. Retreatment with a 10-day course of a penicillin G regimen might be indicated.</a:t>
            </a:r>
            <a:r>
              <a:rPr lang="en-US" sz="4400" dirty="0"/>
              <a:t> </a:t>
            </a:r>
          </a:p>
          <a:p>
            <a:r>
              <a:rPr lang="en-US" sz="4400" dirty="0"/>
              <a:t>(5) Neonates with a negative nontreponemal test at birth and whose mothers were </a:t>
            </a:r>
            <a:r>
              <a:rPr lang="en-US" sz="4400" dirty="0" err="1"/>
              <a:t>seroreactive</a:t>
            </a:r>
            <a:r>
              <a:rPr lang="en-US" sz="4400" dirty="0"/>
              <a:t> at delivery </a:t>
            </a:r>
            <a:r>
              <a:rPr lang="en-US" sz="4400" b="0" dirty="0">
                <a:solidFill>
                  <a:schemeClr val="tx1"/>
                </a:solidFill>
              </a:rPr>
              <a:t>should be retested at age 3 months to rule out serologically negative incubating congenital syphilis at the time of birth.</a:t>
            </a:r>
            <a:endParaRPr lang="en-US" b="0" dirty="0">
              <a:solidFill>
                <a:schemeClr val="tx1"/>
              </a:solidFill>
            </a:endParaRPr>
          </a:p>
        </p:txBody>
      </p:sp>
      <p:sp>
        <p:nvSpPr>
          <p:cNvPr id="3" name="TextBox 2">
            <a:extLst>
              <a:ext uri="{FF2B5EF4-FFF2-40B4-BE49-F238E27FC236}">
                <a16:creationId xmlns:a16="http://schemas.microsoft.com/office/drawing/2014/main" id="{BE39892D-64A2-13B8-E3F9-D16D1B57BF2D}"/>
              </a:ext>
            </a:extLst>
          </p:cNvPr>
          <p:cNvSpPr txBox="1"/>
          <p:nvPr/>
        </p:nvSpPr>
        <p:spPr>
          <a:xfrm>
            <a:off x="60496" y="-46123"/>
            <a:ext cx="8407309" cy="318998"/>
          </a:xfrm>
          <a:prstGeom prst="rect">
            <a:avLst/>
          </a:prstGeom>
          <a:noFill/>
        </p:spPr>
        <p:txBody>
          <a:bodyPr wrap="square" rtlCol="0">
            <a:spAutoFit/>
          </a:bodyPr>
          <a:lstStyle/>
          <a:p>
            <a:pPr marL="457200" marR="0" lvl="0" indent="-311150" algn="l" defTabSz="914400" rtl="0" eaLnBrk="1" fontAlgn="auto" latinLnBrk="0" hangingPunct="1">
              <a:lnSpc>
                <a:spcPct val="115000"/>
              </a:lnSpc>
              <a:spcBef>
                <a:spcPts val="0"/>
              </a:spcBef>
              <a:spcAft>
                <a:spcPts val="900"/>
              </a:spcAft>
              <a:buClr>
                <a:srgbClr val="666666"/>
              </a:buClr>
              <a:buSzPts val="1300"/>
              <a:buFont typeface="Roboto"/>
              <a:buNone/>
              <a:tabLst/>
              <a:defRPr/>
            </a:pPr>
            <a:endParaRPr lang="en-US" dirty="0"/>
          </a:p>
        </p:txBody>
      </p:sp>
      <p:sp>
        <p:nvSpPr>
          <p:cNvPr id="5" name="TextBox 4">
            <a:extLst>
              <a:ext uri="{FF2B5EF4-FFF2-40B4-BE49-F238E27FC236}">
                <a16:creationId xmlns:a16="http://schemas.microsoft.com/office/drawing/2014/main" id="{7EC1F7EB-ED27-A73B-3344-E067E3594724}"/>
              </a:ext>
            </a:extLst>
          </p:cNvPr>
          <p:cNvSpPr txBox="1"/>
          <p:nvPr/>
        </p:nvSpPr>
        <p:spPr>
          <a:xfrm>
            <a:off x="0" y="4672578"/>
            <a:ext cx="8254603" cy="307777"/>
          </a:xfrm>
          <a:prstGeom prst="rect">
            <a:avLst/>
          </a:prstGeom>
          <a:noFill/>
        </p:spPr>
        <p:txBody>
          <a:bodyPr wrap="square" rtlCol="0">
            <a:spAutoFit/>
          </a:bodyPr>
          <a:lstStyle/>
          <a:p>
            <a:r>
              <a:rPr lang="en-US" dirty="0">
                <a:hlinkClick r:id="rId3"/>
              </a:rPr>
              <a:t>https://www.cdc.gov/std/treatment-guidelines/STI-Guidelines-2021.pdf</a:t>
            </a:r>
            <a:r>
              <a:rPr lang="en-US" dirty="0"/>
              <a:t> </a:t>
            </a:r>
          </a:p>
        </p:txBody>
      </p:sp>
      <p:sp>
        <p:nvSpPr>
          <p:cNvPr id="6" name="TextBox 5">
            <a:extLst>
              <a:ext uri="{FF2B5EF4-FFF2-40B4-BE49-F238E27FC236}">
                <a16:creationId xmlns:a16="http://schemas.microsoft.com/office/drawing/2014/main" id="{DA2E5DBF-9239-AC61-1ADD-C627280B2F3F}"/>
              </a:ext>
            </a:extLst>
          </p:cNvPr>
          <p:cNvSpPr txBox="1"/>
          <p:nvPr/>
        </p:nvSpPr>
        <p:spPr>
          <a:xfrm>
            <a:off x="276837" y="175469"/>
            <a:ext cx="8607104" cy="400110"/>
          </a:xfrm>
          <a:prstGeom prst="rect">
            <a:avLst/>
          </a:prstGeom>
          <a:noFill/>
        </p:spPr>
        <p:txBody>
          <a:bodyPr wrap="square" rtlCol="0">
            <a:spAutoFit/>
          </a:bodyPr>
          <a:lstStyle/>
          <a:p>
            <a:r>
              <a:rPr lang="en-US" sz="2000" b="1" dirty="0">
                <a:solidFill>
                  <a:srgbClr val="006666"/>
                </a:solidFill>
              </a:rPr>
              <a:t>Infant </a:t>
            </a:r>
            <a:r>
              <a:rPr lang="en-US" sz="2000" b="1" dirty="0" err="1">
                <a:solidFill>
                  <a:srgbClr val="006666"/>
                </a:solidFill>
              </a:rPr>
              <a:t>Followup</a:t>
            </a:r>
            <a:endParaRPr lang="en-US" sz="2000" b="1" dirty="0">
              <a:solidFill>
                <a:srgbClr val="006666"/>
              </a:solidFill>
            </a:endParaRPr>
          </a:p>
        </p:txBody>
      </p:sp>
    </p:spTree>
    <p:extLst>
      <p:ext uri="{BB962C8B-B14F-4D97-AF65-F5344CB8AC3E}">
        <p14:creationId xmlns:p14="http://schemas.microsoft.com/office/powerpoint/2010/main" val="28273039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730F0F-6987-415C-8703-C62025B971CC}"/>
              </a:ext>
            </a:extLst>
          </p:cNvPr>
          <p:cNvSpPr>
            <a:spLocks noGrp="1"/>
          </p:cNvSpPr>
          <p:nvPr>
            <p:ph sz="quarter" idx="10"/>
          </p:nvPr>
        </p:nvSpPr>
        <p:spPr>
          <a:xfrm>
            <a:off x="432197" y="355278"/>
            <a:ext cx="8254603" cy="4294446"/>
          </a:xfrm>
        </p:spPr>
        <p:txBody>
          <a:bodyPr>
            <a:normAutofit fontScale="70000" lnSpcReduction="20000"/>
          </a:bodyPr>
          <a:lstStyle/>
          <a:p>
            <a:r>
              <a:rPr lang="en-US" sz="3825" dirty="0"/>
              <a:t>Syphilitic Stillbirth</a:t>
            </a:r>
          </a:p>
          <a:p>
            <a:pPr algn="l"/>
            <a:r>
              <a:rPr lang="en-US" i="1" dirty="0">
                <a:solidFill>
                  <a:srgbClr val="000000"/>
                </a:solidFill>
                <a:effectLst/>
              </a:rPr>
              <a:t>Clinical case definition</a:t>
            </a:r>
          </a:p>
          <a:p>
            <a:pPr algn="l">
              <a:lnSpc>
                <a:spcPct val="120000"/>
              </a:lnSpc>
            </a:pPr>
            <a:r>
              <a:rPr lang="en-US" b="0" i="0" dirty="0">
                <a:solidFill>
                  <a:srgbClr val="000000"/>
                </a:solidFill>
                <a:effectLst/>
              </a:rPr>
              <a:t>A fetal death that occurs </a:t>
            </a:r>
            <a:r>
              <a:rPr lang="en-US" i="0" dirty="0">
                <a:solidFill>
                  <a:srgbClr val="000000"/>
                </a:solidFill>
                <a:effectLst/>
              </a:rPr>
              <a:t>after a 20-week gestation </a:t>
            </a:r>
            <a:r>
              <a:rPr lang="en-US" b="0" dirty="0">
                <a:solidFill>
                  <a:srgbClr val="000000"/>
                </a:solidFill>
              </a:rPr>
              <a:t>OR</a:t>
            </a:r>
            <a:r>
              <a:rPr lang="en-US" b="0" i="0" dirty="0">
                <a:solidFill>
                  <a:srgbClr val="000000"/>
                </a:solidFill>
                <a:effectLst/>
              </a:rPr>
              <a:t> in which the fetus weighs </a:t>
            </a:r>
            <a:r>
              <a:rPr lang="en-US" i="0" dirty="0">
                <a:solidFill>
                  <a:srgbClr val="000000"/>
                </a:solidFill>
                <a:effectLst/>
              </a:rPr>
              <a:t>&gt;500g </a:t>
            </a:r>
            <a:r>
              <a:rPr lang="en-US" b="0" i="0" dirty="0">
                <a:solidFill>
                  <a:srgbClr val="000000"/>
                </a:solidFill>
                <a:effectLst/>
              </a:rPr>
              <a:t>AND the </a:t>
            </a:r>
            <a:r>
              <a:rPr lang="en-US" i="0" dirty="0">
                <a:solidFill>
                  <a:srgbClr val="000000"/>
                </a:solidFill>
                <a:effectLst/>
              </a:rPr>
              <a:t>mother had </a:t>
            </a:r>
            <a:r>
              <a:rPr lang="en-US" i="1" dirty="0">
                <a:solidFill>
                  <a:srgbClr val="000000"/>
                </a:solidFill>
                <a:effectLst/>
              </a:rPr>
              <a:t>untreated or inadequately </a:t>
            </a:r>
            <a:r>
              <a:rPr lang="en-US" i="0" dirty="0">
                <a:solidFill>
                  <a:srgbClr val="000000"/>
                </a:solidFill>
                <a:effectLst/>
              </a:rPr>
              <a:t>treated* syphilis at delivery</a:t>
            </a:r>
            <a:r>
              <a:rPr lang="en-US" b="0" i="0" dirty="0">
                <a:solidFill>
                  <a:srgbClr val="000000"/>
                </a:solidFill>
                <a:effectLst/>
              </a:rPr>
              <a:t>.</a:t>
            </a:r>
          </a:p>
          <a:p>
            <a:pPr algn="l">
              <a:lnSpc>
                <a:spcPct val="120000"/>
              </a:lnSpc>
            </a:pPr>
            <a:r>
              <a:rPr lang="en-US" b="0" i="0" dirty="0">
                <a:solidFill>
                  <a:srgbClr val="000000"/>
                </a:solidFill>
                <a:effectLst/>
              </a:rPr>
              <a:t>* Adequate treatment is defined as completion of a penicillin-based regimen, in accordance with CDC treatment guidelines, appropriate for stage of infection, initiated 30 or more days before delivery.</a:t>
            </a:r>
          </a:p>
          <a:p>
            <a:pPr algn="l"/>
            <a:r>
              <a:rPr lang="en-US" i="1" dirty="0">
                <a:solidFill>
                  <a:srgbClr val="000000"/>
                </a:solidFill>
                <a:effectLst/>
              </a:rPr>
              <a:t>Comments:</a:t>
            </a:r>
            <a:r>
              <a:rPr lang="en-US" i="0" dirty="0">
                <a:solidFill>
                  <a:srgbClr val="000000"/>
                </a:solidFill>
                <a:effectLst/>
              </a:rPr>
              <a:t> </a:t>
            </a:r>
            <a:r>
              <a:rPr lang="en-US" b="0" i="0" dirty="0">
                <a:solidFill>
                  <a:srgbClr val="000000"/>
                </a:solidFill>
                <a:effectLst/>
              </a:rPr>
              <a:t>For </a:t>
            </a:r>
            <a:r>
              <a:rPr lang="en-US" i="0" dirty="0">
                <a:solidFill>
                  <a:srgbClr val="000000"/>
                </a:solidFill>
                <a:effectLst/>
              </a:rPr>
              <a:t>reporting</a:t>
            </a:r>
            <a:r>
              <a:rPr lang="en-US" b="0" i="0" dirty="0">
                <a:solidFill>
                  <a:srgbClr val="000000"/>
                </a:solidFill>
                <a:effectLst/>
              </a:rPr>
              <a:t> purposes, congenital syphilis includes:</a:t>
            </a:r>
          </a:p>
          <a:p>
            <a:pPr marL="557213" indent="-557213">
              <a:lnSpc>
                <a:spcPct val="120000"/>
              </a:lnSpc>
              <a:spcAft>
                <a:spcPts val="0"/>
              </a:spcAft>
              <a:buAutoNum type="arabicPeriod"/>
            </a:pPr>
            <a:r>
              <a:rPr lang="en-US" b="0" i="0" dirty="0">
                <a:solidFill>
                  <a:srgbClr val="000000"/>
                </a:solidFill>
                <a:effectLst/>
              </a:rPr>
              <a:t>cases of congenitally acquired syphilis among infants and children </a:t>
            </a:r>
          </a:p>
          <a:p>
            <a:pPr marL="557213" indent="-557213">
              <a:lnSpc>
                <a:spcPct val="120000"/>
              </a:lnSpc>
              <a:spcAft>
                <a:spcPts val="0"/>
              </a:spcAft>
              <a:buAutoNum type="arabicPeriod"/>
            </a:pPr>
            <a:r>
              <a:rPr lang="en-US" b="0" i="0" dirty="0">
                <a:solidFill>
                  <a:srgbClr val="000000"/>
                </a:solidFill>
                <a:effectLst/>
              </a:rPr>
              <a:t>syphilitic stillbirths</a:t>
            </a:r>
          </a:p>
          <a:p>
            <a:endParaRPr lang="en-US" dirty="0"/>
          </a:p>
        </p:txBody>
      </p:sp>
      <p:sp>
        <p:nvSpPr>
          <p:cNvPr id="4" name="TextBox 3">
            <a:extLst>
              <a:ext uri="{FF2B5EF4-FFF2-40B4-BE49-F238E27FC236}">
                <a16:creationId xmlns:a16="http://schemas.microsoft.com/office/drawing/2014/main" id="{4DD1242F-B5C5-4404-8A61-E75454ABE1FF}"/>
              </a:ext>
            </a:extLst>
          </p:cNvPr>
          <p:cNvSpPr txBox="1"/>
          <p:nvPr/>
        </p:nvSpPr>
        <p:spPr>
          <a:xfrm>
            <a:off x="457201" y="4511224"/>
            <a:ext cx="6472868" cy="253916"/>
          </a:xfrm>
          <a:prstGeom prst="rect">
            <a:avLst/>
          </a:prstGeom>
          <a:noFill/>
        </p:spPr>
        <p:txBody>
          <a:bodyPr wrap="square" rtlCol="0">
            <a:spAutoFit/>
          </a:bodyPr>
          <a:lstStyle/>
          <a:p>
            <a:r>
              <a:rPr lang="en-US" sz="1050" dirty="0">
                <a:hlinkClick r:id="rId2"/>
              </a:rPr>
              <a:t>https://www.cdc.gov/std/statistics/2019/case-definitions.htm)</a:t>
            </a:r>
            <a:endParaRPr lang="en-US" sz="1050" dirty="0"/>
          </a:p>
        </p:txBody>
      </p:sp>
    </p:spTree>
    <p:extLst>
      <p:ext uri="{BB962C8B-B14F-4D97-AF65-F5344CB8AC3E}">
        <p14:creationId xmlns:p14="http://schemas.microsoft.com/office/powerpoint/2010/main" val="39846738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730F0F-6987-415C-8703-C62025B971CC}"/>
              </a:ext>
            </a:extLst>
          </p:cNvPr>
          <p:cNvSpPr>
            <a:spLocks noGrp="1"/>
          </p:cNvSpPr>
          <p:nvPr>
            <p:ph sz="quarter" idx="10"/>
          </p:nvPr>
        </p:nvSpPr>
        <p:spPr>
          <a:xfrm>
            <a:off x="218836" y="574665"/>
            <a:ext cx="8841343" cy="4709160"/>
          </a:xfrm>
        </p:spPr>
        <p:txBody>
          <a:bodyPr>
            <a:normAutofit fontScale="25000" lnSpcReduction="20000"/>
          </a:bodyPr>
          <a:lstStyle/>
          <a:p>
            <a:pPr algn="l">
              <a:buFont typeface="+mj-lt"/>
              <a:buAutoNum type="arabicPeriod"/>
            </a:pPr>
            <a:r>
              <a:rPr lang="en-US" sz="4800" dirty="0">
                <a:solidFill>
                  <a:srgbClr val="000000"/>
                </a:solidFill>
              </a:rPr>
              <a:t>Confirmed: </a:t>
            </a:r>
            <a:r>
              <a:rPr lang="en-US" sz="4800" b="0" dirty="0">
                <a:solidFill>
                  <a:srgbClr val="000000"/>
                </a:solidFill>
              </a:rPr>
              <a:t>Demonstration of </a:t>
            </a:r>
            <a:r>
              <a:rPr lang="en-US" sz="4800" i="1" dirty="0">
                <a:solidFill>
                  <a:srgbClr val="000000"/>
                </a:solidFill>
              </a:rPr>
              <a:t>Treponema pallidum </a:t>
            </a:r>
            <a:r>
              <a:rPr lang="en-US" sz="4800" b="0" dirty="0">
                <a:solidFill>
                  <a:srgbClr val="000000"/>
                </a:solidFill>
              </a:rPr>
              <a:t>in any infant body fluid or discharge, umbilical cord, autopsy, or placenta by darkfield, immunohistochemistry, staining, or other molecular testing (PCR) </a:t>
            </a:r>
            <a:r>
              <a:rPr lang="en-US" sz="4800" dirty="0">
                <a:solidFill>
                  <a:srgbClr val="000000"/>
                </a:solidFill>
              </a:rPr>
              <a:t>OR</a:t>
            </a:r>
          </a:p>
          <a:p>
            <a:pPr algn="l">
              <a:buFont typeface="+mj-lt"/>
              <a:buAutoNum type="arabicPeriod"/>
            </a:pPr>
            <a:r>
              <a:rPr lang="en-US" sz="4800" dirty="0">
                <a:solidFill>
                  <a:srgbClr val="000000"/>
                </a:solidFill>
              </a:rPr>
              <a:t>Probable: </a:t>
            </a:r>
            <a:r>
              <a:rPr lang="en-US" sz="4800" b="0" dirty="0">
                <a:solidFill>
                  <a:srgbClr val="000000"/>
                </a:solidFill>
              </a:rPr>
              <a:t>An infant whose </a:t>
            </a:r>
            <a:r>
              <a:rPr lang="en-US" sz="4800" dirty="0">
                <a:solidFill>
                  <a:srgbClr val="0000FF"/>
                </a:solidFill>
              </a:rPr>
              <a:t>mother had untreated or inadequately treated* syphilis at delivery, </a:t>
            </a:r>
            <a:r>
              <a:rPr lang="en-US" sz="4800" b="0" dirty="0">
                <a:solidFill>
                  <a:srgbClr val="000000"/>
                </a:solidFill>
              </a:rPr>
              <a:t>regardless of signs in the infant </a:t>
            </a:r>
            <a:r>
              <a:rPr lang="en-US" sz="4800" dirty="0">
                <a:solidFill>
                  <a:srgbClr val="000000"/>
                </a:solidFill>
              </a:rPr>
              <a:t>OR</a:t>
            </a:r>
            <a:endParaRPr lang="en-US" sz="4800" b="0" dirty="0">
              <a:solidFill>
                <a:srgbClr val="000000"/>
              </a:solidFill>
            </a:endParaRPr>
          </a:p>
          <a:p>
            <a:pPr algn="l">
              <a:buFont typeface="+mj-lt"/>
              <a:buAutoNum type="arabicPeriod"/>
            </a:pPr>
            <a:r>
              <a:rPr lang="en-US" sz="4800" b="0" dirty="0">
                <a:solidFill>
                  <a:srgbClr val="000000"/>
                </a:solidFill>
              </a:rPr>
              <a:t>An infant or child who has a </a:t>
            </a:r>
            <a:r>
              <a:rPr lang="en-US" sz="4800" dirty="0">
                <a:solidFill>
                  <a:srgbClr val="0000FF"/>
                </a:solidFill>
              </a:rPr>
              <a:t>reactive non-treponemal test for syphilis (Venereal Disease Research Laboratory [VDRL], rapid plasma </a:t>
            </a:r>
            <a:r>
              <a:rPr lang="en-US" sz="4800" dirty="0" err="1">
                <a:solidFill>
                  <a:srgbClr val="0000FF"/>
                </a:solidFill>
              </a:rPr>
              <a:t>reagin</a:t>
            </a:r>
            <a:r>
              <a:rPr lang="en-US" sz="4800" dirty="0">
                <a:solidFill>
                  <a:srgbClr val="0000FF"/>
                </a:solidFill>
              </a:rPr>
              <a:t> [RPR], or equivalent serologic methods) </a:t>
            </a:r>
            <a:r>
              <a:rPr lang="en-US" sz="4800" i="1" dirty="0">
                <a:solidFill>
                  <a:srgbClr val="0000FF"/>
                </a:solidFill>
              </a:rPr>
              <a:t>AND</a:t>
            </a:r>
            <a:r>
              <a:rPr lang="en-US" sz="4800" dirty="0">
                <a:solidFill>
                  <a:srgbClr val="0000FF"/>
                </a:solidFill>
              </a:rPr>
              <a:t> any one of the following</a:t>
            </a:r>
            <a:r>
              <a:rPr lang="en-US" sz="4800" b="0" dirty="0">
                <a:solidFill>
                  <a:srgbClr val="000000"/>
                </a:solidFill>
              </a:rPr>
              <a:t>:</a:t>
            </a:r>
          </a:p>
          <a:p>
            <a:pPr marL="557213" lvl="1" indent="-214313">
              <a:lnSpc>
                <a:spcPct val="120000"/>
              </a:lnSpc>
              <a:spcBef>
                <a:spcPts val="0"/>
              </a:spcBef>
              <a:spcAft>
                <a:spcPts val="0"/>
              </a:spcAft>
              <a:buFont typeface="+mj-lt"/>
              <a:buAutoNum type="arabicPeriod"/>
            </a:pPr>
            <a:r>
              <a:rPr lang="en-US" sz="4800" dirty="0">
                <a:solidFill>
                  <a:srgbClr val="000000"/>
                </a:solidFill>
              </a:rPr>
              <a:t>Any evidence of congenital syphilis on physical examination </a:t>
            </a:r>
          </a:p>
          <a:p>
            <a:pPr marL="557213" lvl="1" indent="-214313">
              <a:lnSpc>
                <a:spcPct val="120000"/>
              </a:lnSpc>
              <a:spcBef>
                <a:spcPts val="0"/>
              </a:spcBef>
              <a:spcAft>
                <a:spcPts val="0"/>
              </a:spcAft>
              <a:buFont typeface="+mj-lt"/>
              <a:buAutoNum type="arabicPeriod"/>
            </a:pPr>
            <a:r>
              <a:rPr lang="en-US" sz="4800" dirty="0">
                <a:solidFill>
                  <a:srgbClr val="000000"/>
                </a:solidFill>
              </a:rPr>
              <a:t>Any evidence of congenital syphilis on radiographs of long bones</a:t>
            </a:r>
          </a:p>
          <a:p>
            <a:pPr marL="557213" lvl="1" indent="-214313">
              <a:lnSpc>
                <a:spcPct val="120000"/>
              </a:lnSpc>
              <a:spcBef>
                <a:spcPts val="0"/>
              </a:spcBef>
              <a:spcAft>
                <a:spcPts val="0"/>
              </a:spcAft>
              <a:buFont typeface="+mj-lt"/>
              <a:buAutoNum type="arabicPeriod"/>
            </a:pPr>
            <a:r>
              <a:rPr lang="en-US" sz="4800" dirty="0">
                <a:solidFill>
                  <a:srgbClr val="000000"/>
                </a:solidFill>
              </a:rPr>
              <a:t>A reactive cerebrospinal fluid (CSF) venereal disease research laboratory test (VDRL) test</a:t>
            </a:r>
          </a:p>
          <a:p>
            <a:pPr marL="557213" lvl="1" indent="-214313">
              <a:lnSpc>
                <a:spcPct val="120000"/>
              </a:lnSpc>
              <a:spcBef>
                <a:spcPts val="0"/>
              </a:spcBef>
              <a:spcAft>
                <a:spcPts val="0"/>
              </a:spcAft>
              <a:buFont typeface="+mj-lt"/>
              <a:buAutoNum type="arabicPeriod"/>
            </a:pPr>
            <a:r>
              <a:rPr lang="en-US" sz="4800" dirty="0">
                <a:solidFill>
                  <a:srgbClr val="000000"/>
                </a:solidFill>
              </a:rPr>
              <a:t>In a non-traumatic lumbar puncture, an elevated CSF leukocyte (white blood cell, WBC) count or protein (without other cause):</a:t>
            </a:r>
          </a:p>
          <a:p>
            <a:pPr marL="685800" lvl="2" indent="0">
              <a:buNone/>
            </a:pPr>
            <a:r>
              <a:rPr lang="en-US" sz="4800" dirty="0">
                <a:solidFill>
                  <a:srgbClr val="000000"/>
                </a:solidFill>
              </a:rPr>
              <a:t>Suggested parameters for abnormal CSF WBC and protein values:</a:t>
            </a:r>
          </a:p>
          <a:p>
            <a:pPr marL="857250" lvl="2" indent="-171450">
              <a:buFont typeface="+mj-lt"/>
              <a:buAutoNum type="arabicPeriod"/>
            </a:pPr>
            <a:r>
              <a:rPr lang="en-US" sz="4800" dirty="0">
                <a:solidFill>
                  <a:srgbClr val="000000"/>
                </a:solidFill>
              </a:rPr>
              <a:t>During the first 30 days of life, a </a:t>
            </a:r>
            <a:r>
              <a:rPr lang="en-US" sz="4800" b="1" dirty="0">
                <a:solidFill>
                  <a:srgbClr val="000000"/>
                </a:solidFill>
              </a:rPr>
              <a:t>CSF WBC count of &gt;15 WBC/mm3 </a:t>
            </a:r>
            <a:r>
              <a:rPr lang="en-US" sz="4800" dirty="0">
                <a:solidFill>
                  <a:srgbClr val="000000"/>
                </a:solidFill>
              </a:rPr>
              <a:t>or a </a:t>
            </a:r>
            <a:r>
              <a:rPr lang="en-US" sz="4800" b="1" dirty="0">
                <a:solidFill>
                  <a:srgbClr val="000000"/>
                </a:solidFill>
              </a:rPr>
              <a:t>CSF protein &gt;120 mg/dl </a:t>
            </a:r>
            <a:r>
              <a:rPr lang="en-US" sz="4800" dirty="0">
                <a:solidFill>
                  <a:srgbClr val="000000"/>
                </a:solidFill>
              </a:rPr>
              <a:t>is abnormal.</a:t>
            </a:r>
          </a:p>
          <a:p>
            <a:pPr marL="857250" lvl="2" indent="-171450">
              <a:buFont typeface="+mj-lt"/>
              <a:buAutoNum type="arabicPeriod"/>
            </a:pPr>
            <a:r>
              <a:rPr lang="en-US" sz="4800" dirty="0">
                <a:solidFill>
                  <a:srgbClr val="000000"/>
                </a:solidFill>
              </a:rPr>
              <a:t>After the first 30 days of life, a </a:t>
            </a:r>
            <a:r>
              <a:rPr lang="en-US" sz="4800" b="1" dirty="0">
                <a:solidFill>
                  <a:srgbClr val="000000"/>
                </a:solidFill>
              </a:rPr>
              <a:t>CSF WBC count of &gt;5 WBC/mm3 </a:t>
            </a:r>
            <a:r>
              <a:rPr lang="en-US" sz="4800" dirty="0">
                <a:solidFill>
                  <a:srgbClr val="000000"/>
                </a:solidFill>
              </a:rPr>
              <a:t>or a </a:t>
            </a:r>
            <a:r>
              <a:rPr lang="en-US" sz="4800" b="1" dirty="0">
                <a:solidFill>
                  <a:srgbClr val="000000"/>
                </a:solidFill>
              </a:rPr>
              <a:t>CSF protein &gt;40 mg/dl, </a:t>
            </a:r>
            <a:r>
              <a:rPr lang="en-US" sz="4800" dirty="0">
                <a:solidFill>
                  <a:srgbClr val="000000"/>
                </a:solidFill>
              </a:rPr>
              <a:t>regardless of CSF serology. The treating clinician should be consulted to interpret the CSF values for the specific patient.</a:t>
            </a:r>
          </a:p>
          <a:p>
            <a:pPr algn="l"/>
            <a:r>
              <a:rPr lang="en-US" sz="4800" b="0" dirty="0">
                <a:solidFill>
                  <a:srgbClr val="000000"/>
                </a:solidFill>
              </a:rPr>
              <a:t>*Adequate treatment is defined as completion of a penicillin-based regimen, in accordance with CDC treatment guidelines, appropriate for stage of infection, initiated 30 or more days before delivery.</a:t>
            </a:r>
          </a:p>
          <a:p>
            <a:endParaRPr lang="en-US" dirty="0"/>
          </a:p>
        </p:txBody>
      </p:sp>
      <p:sp>
        <p:nvSpPr>
          <p:cNvPr id="4" name="TextBox 3">
            <a:extLst>
              <a:ext uri="{FF2B5EF4-FFF2-40B4-BE49-F238E27FC236}">
                <a16:creationId xmlns:a16="http://schemas.microsoft.com/office/drawing/2014/main" id="{4DD1242F-B5C5-4404-8A61-E75454ABE1FF}"/>
              </a:ext>
            </a:extLst>
          </p:cNvPr>
          <p:cNvSpPr txBox="1"/>
          <p:nvPr/>
        </p:nvSpPr>
        <p:spPr>
          <a:xfrm>
            <a:off x="344170" y="4491558"/>
            <a:ext cx="7017133" cy="438582"/>
          </a:xfrm>
          <a:prstGeom prst="rect">
            <a:avLst/>
          </a:prstGeom>
          <a:noFill/>
        </p:spPr>
        <p:txBody>
          <a:bodyPr wrap="square" rtlCol="0">
            <a:spAutoFit/>
          </a:bodyPr>
          <a:lstStyle/>
          <a:p>
            <a:r>
              <a:rPr lang="en-US" sz="1200" dirty="0">
                <a:solidFill>
                  <a:srgbClr val="0000FF"/>
                </a:solidFill>
                <a:hlinkClick r:id="rId2">
                  <a:extLst>
                    <a:ext uri="{A12FA001-AC4F-418D-AE19-62706E023703}">
                      <ahyp:hlinkClr xmlns:ahyp="http://schemas.microsoft.com/office/drawing/2018/hyperlinkcolor" val="tx"/>
                    </a:ext>
                  </a:extLst>
                </a:hlinkClick>
              </a:rPr>
              <a:t>STI Case Definitions in Effect During 2022 (cdc.gov)</a:t>
            </a:r>
            <a:r>
              <a:rPr lang="en-US" sz="1050" dirty="0">
                <a:solidFill>
                  <a:srgbClr val="0000FF"/>
                </a:solidFill>
                <a:hlinkClick r:id="rId3">
                  <a:extLst>
                    <a:ext uri="{A12FA001-AC4F-418D-AE19-62706E023703}">
                      <ahyp:hlinkClr xmlns:ahyp="http://schemas.microsoft.com/office/drawing/2018/hyperlinkcolor" val="tx"/>
                    </a:ext>
                  </a:extLst>
                </a:hlinkClick>
              </a:rPr>
              <a:t>/</a:t>
            </a:r>
            <a:r>
              <a:rPr lang="en-US" sz="1050" dirty="0">
                <a:solidFill>
                  <a:srgbClr val="0000FF"/>
                </a:solidFill>
              </a:rPr>
              <a:t> </a:t>
            </a:r>
          </a:p>
          <a:p>
            <a:r>
              <a:rPr lang="en-US" sz="1050" dirty="0">
                <a:solidFill>
                  <a:srgbClr val="0000FF"/>
                </a:solidFill>
                <a:hlinkClick r:id="rId2">
                  <a:extLst>
                    <a:ext uri="{A12FA001-AC4F-418D-AE19-62706E023703}">
                      <ahyp:hlinkClr xmlns:ahyp="http://schemas.microsoft.com/office/drawing/2018/hyperlinkcolor" val="tx"/>
                    </a:ext>
                  </a:extLst>
                </a:hlinkClick>
              </a:rPr>
              <a:t>https://www.cdc.gov/std/statistics/2022/case-definitions.htm</a:t>
            </a:r>
            <a:r>
              <a:rPr lang="en-US" sz="1050" dirty="0">
                <a:solidFill>
                  <a:srgbClr val="0000FF"/>
                </a:solidFill>
              </a:rPr>
              <a:t>  </a:t>
            </a:r>
          </a:p>
        </p:txBody>
      </p:sp>
      <p:sp>
        <p:nvSpPr>
          <p:cNvPr id="3" name="TextBox 2">
            <a:extLst>
              <a:ext uri="{FF2B5EF4-FFF2-40B4-BE49-F238E27FC236}">
                <a16:creationId xmlns:a16="http://schemas.microsoft.com/office/drawing/2014/main" id="{56AC6788-E90A-313B-FB80-CAECED173618}"/>
              </a:ext>
            </a:extLst>
          </p:cNvPr>
          <p:cNvSpPr txBox="1"/>
          <p:nvPr/>
        </p:nvSpPr>
        <p:spPr>
          <a:xfrm>
            <a:off x="411480" y="213360"/>
            <a:ext cx="8275320" cy="369332"/>
          </a:xfrm>
          <a:prstGeom prst="rect">
            <a:avLst/>
          </a:prstGeom>
          <a:noFill/>
        </p:spPr>
        <p:txBody>
          <a:bodyPr wrap="square" rtlCol="0">
            <a:spAutoFit/>
          </a:bodyPr>
          <a:lstStyle/>
          <a:p>
            <a:r>
              <a:rPr lang="en-US" sz="1800" b="1" dirty="0">
                <a:solidFill>
                  <a:srgbClr val="016773"/>
                </a:solidFill>
              </a:rPr>
              <a:t>Congenital Syphilis Case Classification for Disease Reporting</a:t>
            </a:r>
          </a:p>
        </p:txBody>
      </p:sp>
    </p:spTree>
    <p:extLst>
      <p:ext uri="{BB962C8B-B14F-4D97-AF65-F5344CB8AC3E}">
        <p14:creationId xmlns:p14="http://schemas.microsoft.com/office/powerpoint/2010/main" val="11646261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A81F5A-C221-8CF5-B951-CB2C615DBCE8}"/>
              </a:ext>
            </a:extLst>
          </p:cNvPr>
          <p:cNvSpPr>
            <a:spLocks noGrp="1"/>
          </p:cNvSpPr>
          <p:nvPr>
            <p:ph idx="1"/>
          </p:nvPr>
        </p:nvSpPr>
        <p:spPr>
          <a:xfrm>
            <a:off x="2619374" y="1275057"/>
            <a:ext cx="6475095" cy="3461468"/>
          </a:xfrm>
        </p:spPr>
        <p:txBody>
          <a:bodyPr>
            <a:normAutofit lnSpcReduction="10000"/>
          </a:bodyPr>
          <a:lstStyle/>
          <a:p>
            <a:pPr marL="0" indent="0">
              <a:buNone/>
            </a:pPr>
            <a:r>
              <a:rPr lang="en-US" sz="2100" b="1" dirty="0">
                <a:solidFill>
                  <a:srgbClr val="016773"/>
                </a:solidFill>
                <a:latin typeface="inherit"/>
              </a:rPr>
              <a:t>Addressing Congenital Syphilis includes: </a:t>
            </a:r>
          </a:p>
          <a:p>
            <a:pPr marL="385763" indent="-385763">
              <a:buAutoNum type="arabicParenR"/>
            </a:pPr>
            <a:r>
              <a:rPr lang="en-US" sz="2100" b="1" dirty="0">
                <a:solidFill>
                  <a:srgbClr val="016773"/>
                </a:solidFill>
                <a:latin typeface="inherit"/>
              </a:rPr>
              <a:t>Prioritize data sharing </a:t>
            </a:r>
            <a:r>
              <a:rPr lang="en-US" b="1" dirty="0">
                <a:solidFill>
                  <a:srgbClr val="016773"/>
                </a:solidFill>
                <a:latin typeface="inherit"/>
              </a:rPr>
              <a:t>across public health partners. </a:t>
            </a:r>
          </a:p>
          <a:p>
            <a:pPr marL="385763" indent="-385763">
              <a:buAutoNum type="arabicParenR"/>
            </a:pPr>
            <a:r>
              <a:rPr lang="en-US" sz="2100" b="1" dirty="0">
                <a:solidFill>
                  <a:srgbClr val="016773"/>
                </a:solidFill>
                <a:latin typeface="inherit"/>
              </a:rPr>
              <a:t>Close communication </a:t>
            </a:r>
            <a:r>
              <a:rPr lang="en-US" b="1" dirty="0">
                <a:solidFill>
                  <a:srgbClr val="016773"/>
                </a:solidFill>
                <a:latin typeface="inherit"/>
              </a:rPr>
              <a:t>with state, county and tribal health departments. </a:t>
            </a:r>
          </a:p>
          <a:p>
            <a:pPr marL="385763" indent="-385763">
              <a:buAutoNum type="arabicParenR"/>
            </a:pPr>
            <a:r>
              <a:rPr lang="en-US" sz="2000" b="1" dirty="0">
                <a:solidFill>
                  <a:srgbClr val="016773"/>
                </a:solidFill>
                <a:latin typeface="inherit"/>
              </a:rPr>
              <a:t>Support</a:t>
            </a:r>
            <a:r>
              <a:rPr lang="en-US" sz="2000" dirty="0">
                <a:latin typeface="inherit"/>
              </a:rPr>
              <a:t> for additional community-level healthcare staff performing </a:t>
            </a:r>
            <a:r>
              <a:rPr lang="en-US" sz="2000" b="1" dirty="0">
                <a:solidFill>
                  <a:srgbClr val="016773"/>
                </a:solidFill>
                <a:latin typeface="inherit"/>
              </a:rPr>
              <a:t>contact tracing </a:t>
            </a:r>
            <a:r>
              <a:rPr lang="en-US" sz="2000" dirty="0">
                <a:latin typeface="inherit"/>
              </a:rPr>
              <a:t>for syphilis, employed through tribal, state, or county health departments.</a:t>
            </a:r>
            <a:endParaRPr lang="en-US" sz="2000" dirty="0">
              <a:solidFill>
                <a:srgbClr val="000000"/>
              </a:solidFill>
              <a:latin typeface="inherit"/>
            </a:endParaRPr>
          </a:p>
          <a:p>
            <a:pPr marL="385763" indent="-385763">
              <a:buAutoNum type="arabicParenR"/>
            </a:pPr>
            <a:r>
              <a:rPr lang="en-US" sz="2100" b="1" dirty="0">
                <a:solidFill>
                  <a:srgbClr val="016773"/>
                </a:solidFill>
                <a:latin typeface="inherit"/>
              </a:rPr>
              <a:t>Dedicated facility-level case managers</a:t>
            </a:r>
            <a:r>
              <a:rPr lang="en-US" b="1" dirty="0">
                <a:solidFill>
                  <a:srgbClr val="016773"/>
                </a:solidFill>
                <a:latin typeface="inherit"/>
              </a:rPr>
              <a:t> </a:t>
            </a:r>
            <a:r>
              <a:rPr lang="en-US" sz="2100" b="1" dirty="0">
                <a:solidFill>
                  <a:srgbClr val="016773"/>
                </a:solidFill>
                <a:latin typeface="inherit"/>
              </a:rPr>
              <a:t> </a:t>
            </a:r>
            <a:r>
              <a:rPr lang="en-US" sz="2100" dirty="0">
                <a:solidFill>
                  <a:srgbClr val="000000"/>
                </a:solidFill>
                <a:latin typeface="inherit"/>
              </a:rPr>
              <a:t>that track adult, pregnant, and infant patients with syphilis to ensure linkage to treatment and partner services</a:t>
            </a:r>
            <a:br>
              <a:rPr lang="en-US" sz="2100" dirty="0">
                <a:solidFill>
                  <a:srgbClr val="242424"/>
                </a:solidFill>
                <a:latin typeface="Calibri" panose="020F0502020204030204" pitchFamily="34" charset="0"/>
              </a:rPr>
            </a:br>
            <a:endParaRPr lang="en-US" dirty="0"/>
          </a:p>
        </p:txBody>
      </p:sp>
      <p:pic>
        <p:nvPicPr>
          <p:cNvPr id="4" name="Picture 3">
            <a:extLst>
              <a:ext uri="{FF2B5EF4-FFF2-40B4-BE49-F238E27FC236}">
                <a16:creationId xmlns:a16="http://schemas.microsoft.com/office/drawing/2014/main" id="{01BD1581-71F2-FC5A-4416-5C9E18EF6288}"/>
              </a:ext>
            </a:extLst>
          </p:cNvPr>
          <p:cNvPicPr>
            <a:picLocks noChangeAspect="1"/>
          </p:cNvPicPr>
          <p:nvPr/>
        </p:nvPicPr>
        <p:blipFill>
          <a:blip r:embed="rId3"/>
          <a:stretch>
            <a:fillRect/>
          </a:stretch>
        </p:blipFill>
        <p:spPr>
          <a:xfrm>
            <a:off x="8120867" y="4120368"/>
            <a:ext cx="1023132" cy="1023132"/>
          </a:xfrm>
          <a:prstGeom prst="rect">
            <a:avLst/>
          </a:prstGeom>
        </p:spPr>
      </p:pic>
      <p:sp>
        <p:nvSpPr>
          <p:cNvPr id="5" name="Rectangle 4">
            <a:extLst>
              <a:ext uri="{FF2B5EF4-FFF2-40B4-BE49-F238E27FC236}">
                <a16:creationId xmlns:a16="http://schemas.microsoft.com/office/drawing/2014/main" id="{9DB0B52F-27D6-30C3-92E3-7E441209C19C}"/>
              </a:ext>
            </a:extLst>
          </p:cNvPr>
          <p:cNvSpPr/>
          <p:nvPr/>
        </p:nvSpPr>
        <p:spPr>
          <a:xfrm>
            <a:off x="-1" y="0"/>
            <a:ext cx="9144000" cy="1146266"/>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Rectangle: Rounded Corners 10">
            <a:extLst>
              <a:ext uri="{FF2B5EF4-FFF2-40B4-BE49-F238E27FC236}">
                <a16:creationId xmlns:a16="http://schemas.microsoft.com/office/drawing/2014/main" id="{FE49D05B-4294-3068-5CDF-A3A801E7831B}"/>
              </a:ext>
            </a:extLst>
          </p:cNvPr>
          <p:cNvSpPr/>
          <p:nvPr/>
        </p:nvSpPr>
        <p:spPr>
          <a:xfrm>
            <a:off x="-1" y="287998"/>
            <a:ext cx="9144000" cy="699062"/>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600" b="1" dirty="0">
                <a:solidFill>
                  <a:schemeClr val="bg1"/>
                </a:solidFill>
                <a:latin typeface="Segoe UI"/>
                <a:ea typeface="+mj-ea"/>
                <a:cs typeface="Segoe UI"/>
              </a:rPr>
              <a:t>Adult and Infant Case Management</a:t>
            </a:r>
            <a:endParaRPr lang="en-US" sz="1200" dirty="0">
              <a:ea typeface="+mj-ea"/>
            </a:endParaRPr>
          </a:p>
        </p:txBody>
      </p:sp>
      <p:sp>
        <p:nvSpPr>
          <p:cNvPr id="7" name="Rectangle 6">
            <a:extLst>
              <a:ext uri="{FF2B5EF4-FFF2-40B4-BE49-F238E27FC236}">
                <a16:creationId xmlns:a16="http://schemas.microsoft.com/office/drawing/2014/main" id="{39CEE193-4774-04E4-B197-B2D99007FFBC}"/>
              </a:ext>
            </a:extLst>
          </p:cNvPr>
          <p:cNvSpPr/>
          <p:nvPr/>
        </p:nvSpPr>
        <p:spPr>
          <a:xfrm>
            <a:off x="-1" y="1110399"/>
            <a:ext cx="9144001" cy="35867"/>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 name="Picture 2">
            <a:extLst>
              <a:ext uri="{FF2B5EF4-FFF2-40B4-BE49-F238E27FC236}">
                <a16:creationId xmlns:a16="http://schemas.microsoft.com/office/drawing/2014/main" id="{D4AAD368-64BD-F688-C101-5ACCB80E74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1" y="1358612"/>
            <a:ext cx="25717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14362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9144000" cy="1146266"/>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1"/>
            <a:ext cx="9144000" cy="1129892"/>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300" b="1" dirty="0">
                <a:solidFill>
                  <a:schemeClr val="bg1"/>
                </a:solidFill>
                <a:latin typeface="Segoe UI"/>
                <a:ea typeface="+mj-ea"/>
                <a:cs typeface="Segoe UI"/>
              </a:rPr>
              <a:t>Case Investigation and Contact Tracing</a:t>
            </a:r>
            <a:endParaRPr lang="en-US" sz="1050"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110399"/>
            <a:ext cx="9144001" cy="35867"/>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Content Placeholder 5">
            <a:extLst>
              <a:ext uri="{FF2B5EF4-FFF2-40B4-BE49-F238E27FC236}">
                <a16:creationId xmlns:a16="http://schemas.microsoft.com/office/drawing/2014/main" id="{35EA89B8-0F16-17D3-E8F0-CBAAA23C474E}"/>
              </a:ext>
            </a:extLst>
          </p:cNvPr>
          <p:cNvSpPr>
            <a:spLocks noGrp="1"/>
          </p:cNvSpPr>
          <p:nvPr>
            <p:ph idx="1"/>
          </p:nvPr>
        </p:nvSpPr>
        <p:spPr>
          <a:xfrm>
            <a:off x="3060382" y="1182133"/>
            <a:ext cx="5454968" cy="3961367"/>
          </a:xfrm>
        </p:spPr>
        <p:txBody>
          <a:bodyPr>
            <a:normAutofit/>
          </a:bodyPr>
          <a:lstStyle/>
          <a:p>
            <a:pPr marL="0" indent="0">
              <a:buNone/>
            </a:pPr>
            <a:endParaRPr lang="en-US" b="1" i="0" dirty="0">
              <a:solidFill>
                <a:srgbClr val="016773"/>
              </a:solidFill>
              <a:effectLst/>
              <a:latin typeface="Calibri" panose="020F0502020204030204" pitchFamily="34" charset="0"/>
            </a:endParaRPr>
          </a:p>
          <a:p>
            <a:pPr marL="0" indent="0">
              <a:buNone/>
            </a:pPr>
            <a:r>
              <a:rPr lang="en-US" sz="2000" b="1" i="0" dirty="0">
                <a:solidFill>
                  <a:srgbClr val="016773"/>
                </a:solidFill>
                <a:effectLst/>
                <a:latin typeface="Calibri" panose="020F0502020204030204" pitchFamily="34" charset="0"/>
              </a:rPr>
              <a:t>Importance of identifying and referring sexual contacts/partners to syphilis cases for presumptive treatment to stop community-level transmission</a:t>
            </a:r>
          </a:p>
          <a:p>
            <a:pPr marL="0" indent="0">
              <a:buNone/>
            </a:pPr>
            <a:endParaRPr lang="en-US" sz="1800" b="1" i="0" dirty="0">
              <a:solidFill>
                <a:srgbClr val="000000"/>
              </a:solidFill>
              <a:effectLst/>
            </a:endParaRPr>
          </a:p>
          <a:p>
            <a:r>
              <a:rPr lang="en-US" sz="1800" b="1" i="0" dirty="0">
                <a:solidFill>
                  <a:srgbClr val="000000"/>
                </a:solidFill>
                <a:effectLst/>
              </a:rPr>
              <a:t>Partner services is an effective method to identify undiagnosed cases of syphilis and other STIs.  It has a higher yield than screening</a:t>
            </a:r>
            <a:r>
              <a:rPr lang="en-US" sz="1800" b="0" i="0" dirty="0">
                <a:solidFill>
                  <a:srgbClr val="000000"/>
                </a:solidFill>
                <a:effectLst/>
              </a:rPr>
              <a:t>.</a:t>
            </a:r>
          </a:p>
          <a:p>
            <a:pPr marL="46435" lvl="1" indent="0">
              <a:buNone/>
            </a:pPr>
            <a:endParaRPr lang="en-US" dirty="0"/>
          </a:p>
        </p:txBody>
      </p:sp>
      <p:pic>
        <p:nvPicPr>
          <p:cNvPr id="4" name="Graphic 4" descr="Social network outline">
            <a:extLst>
              <a:ext uri="{FF2B5EF4-FFF2-40B4-BE49-F238E27FC236}">
                <a16:creationId xmlns:a16="http://schemas.microsoft.com/office/drawing/2014/main" id="{4047BFF7-9D11-B592-102B-FE81F4D4B4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84151" y="3961368"/>
            <a:ext cx="1178195" cy="1182131"/>
          </a:xfrm>
          <a:prstGeom prst="rect">
            <a:avLst/>
          </a:prstGeom>
        </p:spPr>
      </p:pic>
      <p:pic>
        <p:nvPicPr>
          <p:cNvPr id="3" name="Picture 2">
            <a:extLst>
              <a:ext uri="{FF2B5EF4-FFF2-40B4-BE49-F238E27FC236}">
                <a16:creationId xmlns:a16="http://schemas.microsoft.com/office/drawing/2014/main" id="{80CBEAD7-17A9-99B7-6386-56E0CDB04A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321370"/>
            <a:ext cx="2619375"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00477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9144000" cy="1146266"/>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1"/>
            <a:ext cx="9144000" cy="1129892"/>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4050" b="1" dirty="0">
                <a:solidFill>
                  <a:schemeClr val="bg1"/>
                </a:solidFill>
                <a:latin typeface="Segoe UI"/>
                <a:ea typeface="+mj-ea"/>
                <a:cs typeface="Segoe UI"/>
              </a:rPr>
              <a:t>Remove Barriers</a:t>
            </a:r>
            <a:endParaRPr lang="en-US" sz="1050"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110399"/>
            <a:ext cx="9144001" cy="35867"/>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1260421"/>
            <a:ext cx="2133601" cy="3836594"/>
          </a:xfrm>
          <a:prstGeom prst="rect">
            <a:avLst/>
          </a:prstGeom>
        </p:spPr>
      </p:pic>
      <p:pic>
        <p:nvPicPr>
          <p:cNvPr id="7" name="Picture 6">
            <a:extLst>
              <a:ext uri="{FF2B5EF4-FFF2-40B4-BE49-F238E27FC236}">
                <a16:creationId xmlns:a16="http://schemas.microsoft.com/office/drawing/2014/main" id="{AC95767F-1004-82BE-3FB9-3B68B8D3211A}"/>
              </a:ext>
            </a:extLst>
          </p:cNvPr>
          <p:cNvPicPr>
            <a:picLocks noChangeAspect="1"/>
          </p:cNvPicPr>
          <p:nvPr/>
        </p:nvPicPr>
        <p:blipFill rotWithShape="1">
          <a:blip r:embed="rId4"/>
          <a:srcRect l="58946" t="28977" r="36313" b="59342"/>
          <a:stretch/>
        </p:blipFill>
        <p:spPr>
          <a:xfrm>
            <a:off x="1854617" y="1249625"/>
            <a:ext cx="296508" cy="385280"/>
          </a:xfrm>
          <a:prstGeom prst="rect">
            <a:avLst/>
          </a:prstGeom>
        </p:spPr>
      </p:pic>
      <p:pic>
        <p:nvPicPr>
          <p:cNvPr id="15" name="Picture 14">
            <a:extLst>
              <a:ext uri="{FF2B5EF4-FFF2-40B4-BE49-F238E27FC236}">
                <a16:creationId xmlns:a16="http://schemas.microsoft.com/office/drawing/2014/main" id="{6C1706AC-8758-6495-3896-2169FFC9C5FE}"/>
              </a:ext>
            </a:extLst>
          </p:cNvPr>
          <p:cNvPicPr>
            <a:picLocks noChangeAspect="1"/>
          </p:cNvPicPr>
          <p:nvPr/>
        </p:nvPicPr>
        <p:blipFill>
          <a:blip r:embed="rId5"/>
          <a:stretch>
            <a:fillRect/>
          </a:stretch>
        </p:blipFill>
        <p:spPr>
          <a:xfrm>
            <a:off x="41889" y="1306992"/>
            <a:ext cx="2847171" cy="3061781"/>
          </a:xfrm>
          <a:prstGeom prst="rect">
            <a:avLst/>
          </a:prstGeom>
        </p:spPr>
      </p:pic>
      <p:pic>
        <p:nvPicPr>
          <p:cNvPr id="18" name="Picture 17">
            <a:extLst>
              <a:ext uri="{FF2B5EF4-FFF2-40B4-BE49-F238E27FC236}">
                <a16:creationId xmlns:a16="http://schemas.microsoft.com/office/drawing/2014/main" id="{9E9F5FE4-1942-0751-188D-CDD673B9D286}"/>
              </a:ext>
            </a:extLst>
          </p:cNvPr>
          <p:cNvPicPr>
            <a:picLocks noChangeAspect="1"/>
          </p:cNvPicPr>
          <p:nvPr/>
        </p:nvPicPr>
        <p:blipFill>
          <a:blip r:embed="rId6"/>
          <a:stretch>
            <a:fillRect/>
          </a:stretch>
        </p:blipFill>
        <p:spPr>
          <a:xfrm>
            <a:off x="5319711" y="2932032"/>
            <a:ext cx="3824289" cy="2309336"/>
          </a:xfrm>
          <a:prstGeom prst="rect">
            <a:avLst/>
          </a:prstGeom>
        </p:spPr>
      </p:pic>
      <p:pic>
        <p:nvPicPr>
          <p:cNvPr id="20" name="Picture 19">
            <a:extLst>
              <a:ext uri="{FF2B5EF4-FFF2-40B4-BE49-F238E27FC236}">
                <a16:creationId xmlns:a16="http://schemas.microsoft.com/office/drawing/2014/main" id="{D746FC23-7FA0-C468-6096-F67B0877119A}"/>
              </a:ext>
            </a:extLst>
          </p:cNvPr>
          <p:cNvPicPr>
            <a:picLocks noChangeAspect="1"/>
          </p:cNvPicPr>
          <p:nvPr/>
        </p:nvPicPr>
        <p:blipFill>
          <a:blip r:embed="rId7"/>
          <a:stretch>
            <a:fillRect/>
          </a:stretch>
        </p:blipFill>
        <p:spPr>
          <a:xfrm>
            <a:off x="5785704" y="1219706"/>
            <a:ext cx="2892302" cy="1695953"/>
          </a:xfrm>
          <a:prstGeom prst="rect">
            <a:avLst/>
          </a:prstGeom>
        </p:spPr>
      </p:pic>
      <p:pic>
        <p:nvPicPr>
          <p:cNvPr id="4" name="Picture 3">
            <a:extLst>
              <a:ext uri="{FF2B5EF4-FFF2-40B4-BE49-F238E27FC236}">
                <a16:creationId xmlns:a16="http://schemas.microsoft.com/office/drawing/2014/main" id="{9E33AF4B-8E7E-84F6-1B45-E384A7E85752}"/>
              </a:ext>
            </a:extLst>
          </p:cNvPr>
          <p:cNvPicPr>
            <a:picLocks noChangeAspect="1"/>
          </p:cNvPicPr>
          <p:nvPr/>
        </p:nvPicPr>
        <p:blipFill>
          <a:blip r:embed="rId8"/>
          <a:stretch>
            <a:fillRect/>
          </a:stretch>
        </p:blipFill>
        <p:spPr>
          <a:xfrm>
            <a:off x="2971143" y="1306992"/>
            <a:ext cx="2523196" cy="3258066"/>
          </a:xfrm>
          <a:prstGeom prst="rect">
            <a:avLst/>
          </a:prstGeom>
        </p:spPr>
      </p:pic>
    </p:spTree>
    <p:extLst>
      <p:ext uri="{BB962C8B-B14F-4D97-AF65-F5344CB8AC3E}">
        <p14:creationId xmlns:p14="http://schemas.microsoft.com/office/powerpoint/2010/main" val="36547425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9144000" cy="1146266"/>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1"/>
            <a:ext cx="9144000" cy="1129892"/>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300" b="1" dirty="0">
                <a:solidFill>
                  <a:schemeClr val="bg1"/>
                </a:solidFill>
                <a:latin typeface="Segoe UI"/>
                <a:ea typeface="+mj-ea"/>
                <a:cs typeface="Segoe UI"/>
              </a:rPr>
              <a:t>Patient Incentives</a:t>
            </a:r>
            <a:endParaRPr lang="en-US" sz="1050"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110399"/>
            <a:ext cx="9144001" cy="35867"/>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Content Placeholder 5">
            <a:extLst>
              <a:ext uri="{FF2B5EF4-FFF2-40B4-BE49-F238E27FC236}">
                <a16:creationId xmlns:a16="http://schemas.microsoft.com/office/drawing/2014/main" id="{35EA89B8-0F16-17D3-E8F0-CBAAA23C474E}"/>
              </a:ext>
            </a:extLst>
          </p:cNvPr>
          <p:cNvSpPr>
            <a:spLocks noGrp="1"/>
          </p:cNvSpPr>
          <p:nvPr>
            <p:ph idx="1"/>
          </p:nvPr>
        </p:nvSpPr>
        <p:spPr>
          <a:xfrm>
            <a:off x="2614242" y="1146266"/>
            <a:ext cx="6383655" cy="3816989"/>
          </a:xfrm>
        </p:spPr>
        <p:txBody>
          <a:bodyPr>
            <a:normAutofit fontScale="92500" lnSpcReduction="10000"/>
          </a:bodyPr>
          <a:lstStyle/>
          <a:p>
            <a:r>
              <a:rPr lang="en-US" sz="2000" dirty="0"/>
              <a:t>Evidence based intervention in TB, MAT, Diabetes for testing and adherence to care, being piloted for syphilis testing events and treatment</a:t>
            </a:r>
          </a:p>
          <a:p>
            <a:pPr lvl="2">
              <a:buFont typeface="Courier New" panose="02070309020205020404" pitchFamily="49" charset="0"/>
              <a:buChar char="o"/>
            </a:pPr>
            <a:r>
              <a:rPr lang="en-US" sz="2100" dirty="0"/>
              <a:t> </a:t>
            </a:r>
            <a:r>
              <a:rPr lang="en-US" sz="2100" b="1" dirty="0"/>
              <a:t>Priority populations </a:t>
            </a:r>
            <a:r>
              <a:rPr lang="en-US" sz="1800" dirty="0"/>
              <a:t>(pregnancy, substance use)</a:t>
            </a:r>
          </a:p>
          <a:p>
            <a:pPr lvl="2">
              <a:buFont typeface="Courier New" panose="02070309020205020404" pitchFamily="49" charset="0"/>
              <a:buChar char="o"/>
            </a:pPr>
            <a:r>
              <a:rPr lang="en-US" sz="2100" dirty="0"/>
              <a:t> Partners/Contacts treated</a:t>
            </a:r>
          </a:p>
          <a:p>
            <a:endParaRPr lang="en-US" sz="525" dirty="0"/>
          </a:p>
          <a:p>
            <a:endParaRPr lang="en-US" sz="525" dirty="0"/>
          </a:p>
          <a:p>
            <a:r>
              <a:rPr lang="en-US" sz="1800" dirty="0"/>
              <a:t>Of programs using incentives in IHS, an internal survey found:</a:t>
            </a:r>
          </a:p>
          <a:p>
            <a:pPr lvl="2">
              <a:buFont typeface="Courier New" panose="02070309020205020404" pitchFamily="49" charset="0"/>
              <a:buChar char="o"/>
            </a:pPr>
            <a:r>
              <a:rPr lang="en-US" sz="2100" dirty="0"/>
              <a:t>90% would recommend their use</a:t>
            </a:r>
          </a:p>
          <a:p>
            <a:pPr lvl="2">
              <a:buFont typeface="Courier New" panose="02070309020205020404" pitchFamily="49" charset="0"/>
              <a:buChar char="o"/>
            </a:pPr>
            <a:r>
              <a:rPr lang="en-US" sz="2100" dirty="0"/>
              <a:t>100% said they would continue to use incentives</a:t>
            </a:r>
          </a:p>
          <a:p>
            <a:pPr marL="685800" lvl="2" indent="0">
              <a:lnSpc>
                <a:spcPct val="100000"/>
              </a:lnSpc>
              <a:buNone/>
            </a:pPr>
            <a:endParaRPr lang="en-US" sz="1650" dirty="0">
              <a:hlinkClick r:id="rId3"/>
            </a:endParaRPr>
          </a:p>
        </p:txBody>
      </p:sp>
      <p:pic>
        <p:nvPicPr>
          <p:cNvPr id="3074" name="Picture 2">
            <a:extLst>
              <a:ext uri="{FF2B5EF4-FFF2-40B4-BE49-F238E27FC236}">
                <a16:creationId xmlns:a16="http://schemas.microsoft.com/office/drawing/2014/main" id="{F08AC531-AABB-6062-3A81-C3CC02A019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315" y="1458072"/>
            <a:ext cx="2379927" cy="331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6650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9144000" cy="1146266"/>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1"/>
            <a:ext cx="9144000" cy="1129892"/>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4050" b="1" dirty="0">
                <a:solidFill>
                  <a:schemeClr val="bg1"/>
                </a:solidFill>
                <a:latin typeface="Segoe UI"/>
                <a:ea typeface="+mj-ea"/>
                <a:cs typeface="Segoe UI"/>
              </a:rPr>
              <a:t>Educate the Community</a:t>
            </a:r>
            <a:endParaRPr lang="en-US" sz="1050"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110399"/>
            <a:ext cx="9144001" cy="35867"/>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1260421"/>
            <a:ext cx="2133601" cy="3836594"/>
          </a:xfrm>
          <a:prstGeom prst="rect">
            <a:avLst/>
          </a:prstGeom>
        </p:spPr>
      </p:pic>
      <p:pic>
        <p:nvPicPr>
          <p:cNvPr id="7" name="Picture 6">
            <a:extLst>
              <a:ext uri="{FF2B5EF4-FFF2-40B4-BE49-F238E27FC236}">
                <a16:creationId xmlns:a16="http://schemas.microsoft.com/office/drawing/2014/main" id="{AC95767F-1004-82BE-3FB9-3B68B8D3211A}"/>
              </a:ext>
            </a:extLst>
          </p:cNvPr>
          <p:cNvPicPr>
            <a:picLocks noChangeAspect="1"/>
          </p:cNvPicPr>
          <p:nvPr/>
        </p:nvPicPr>
        <p:blipFill rotWithShape="1">
          <a:blip r:embed="rId4"/>
          <a:srcRect l="58946" t="28977" r="36313" b="59342"/>
          <a:stretch/>
        </p:blipFill>
        <p:spPr>
          <a:xfrm>
            <a:off x="1854617" y="1249625"/>
            <a:ext cx="296508" cy="385280"/>
          </a:xfrm>
          <a:prstGeom prst="rect">
            <a:avLst/>
          </a:prstGeom>
        </p:spPr>
      </p:pic>
      <p:pic>
        <p:nvPicPr>
          <p:cNvPr id="17" name="Picture 16">
            <a:extLst>
              <a:ext uri="{FF2B5EF4-FFF2-40B4-BE49-F238E27FC236}">
                <a16:creationId xmlns:a16="http://schemas.microsoft.com/office/drawing/2014/main" id="{4FAE8000-6673-1439-236B-1859E8A0DEF1}"/>
              </a:ext>
            </a:extLst>
          </p:cNvPr>
          <p:cNvPicPr>
            <a:picLocks noChangeAspect="1"/>
          </p:cNvPicPr>
          <p:nvPr/>
        </p:nvPicPr>
        <p:blipFill rotWithShape="1">
          <a:blip r:embed="rId5">
            <a:extLst>
              <a:ext uri="{28A0092B-C50C-407E-A947-70E740481C1C}">
                <a14:useLocalDpi xmlns:a14="http://schemas.microsoft.com/office/drawing/2010/main" val="0"/>
              </a:ext>
            </a:extLst>
          </a:blip>
          <a:srcRect l="8612"/>
          <a:stretch/>
        </p:blipFill>
        <p:spPr>
          <a:xfrm>
            <a:off x="5604860" y="1970491"/>
            <a:ext cx="3453846" cy="3168197"/>
          </a:xfrm>
          <a:prstGeom prst="rect">
            <a:avLst/>
          </a:prstGeom>
        </p:spPr>
      </p:pic>
      <p:pic>
        <p:nvPicPr>
          <p:cNvPr id="21" name="Picture 20">
            <a:extLst>
              <a:ext uri="{FF2B5EF4-FFF2-40B4-BE49-F238E27FC236}">
                <a16:creationId xmlns:a16="http://schemas.microsoft.com/office/drawing/2014/main" id="{5628CD08-2DE9-4C17-7490-663694981C1E}"/>
              </a:ext>
            </a:extLst>
          </p:cNvPr>
          <p:cNvPicPr>
            <a:picLocks noChangeAspect="1"/>
          </p:cNvPicPr>
          <p:nvPr/>
        </p:nvPicPr>
        <p:blipFill rotWithShape="1">
          <a:blip r:embed="rId6">
            <a:extLst>
              <a:ext uri="{28A0092B-C50C-407E-A947-70E740481C1C}">
                <a14:useLocalDpi xmlns:a14="http://schemas.microsoft.com/office/drawing/2010/main" val="0"/>
              </a:ext>
            </a:extLst>
          </a:blip>
          <a:srcRect t="6913"/>
          <a:stretch/>
        </p:blipFill>
        <p:spPr>
          <a:xfrm>
            <a:off x="2137099" y="1963538"/>
            <a:ext cx="3398272" cy="3163362"/>
          </a:xfrm>
          <a:prstGeom prst="rect">
            <a:avLst/>
          </a:prstGeom>
        </p:spPr>
      </p:pic>
      <p:sp>
        <p:nvSpPr>
          <p:cNvPr id="8" name="TextBox 7">
            <a:extLst>
              <a:ext uri="{FF2B5EF4-FFF2-40B4-BE49-F238E27FC236}">
                <a16:creationId xmlns:a16="http://schemas.microsoft.com/office/drawing/2014/main" id="{8778D94E-D30E-0065-9193-4ACC836A497D}"/>
              </a:ext>
            </a:extLst>
          </p:cNvPr>
          <p:cNvSpPr txBox="1"/>
          <p:nvPr/>
        </p:nvSpPr>
        <p:spPr>
          <a:xfrm>
            <a:off x="2259311" y="3766211"/>
            <a:ext cx="1910061" cy="253916"/>
          </a:xfrm>
          <a:prstGeom prst="rect">
            <a:avLst/>
          </a:prstGeom>
          <a:noFill/>
        </p:spPr>
        <p:txBody>
          <a:bodyPr wrap="square" rtlCol="0">
            <a:spAutoFit/>
          </a:bodyPr>
          <a:lstStyle/>
          <a:p>
            <a:r>
              <a:rPr lang="en-US" sz="1050" dirty="0">
                <a:hlinkClick r:id="rId7"/>
              </a:rPr>
              <a:t>www.StopSyphilis.org</a:t>
            </a:r>
            <a:r>
              <a:rPr lang="en-US" sz="1050" dirty="0"/>
              <a:t> </a:t>
            </a:r>
          </a:p>
        </p:txBody>
      </p:sp>
    </p:spTree>
    <p:extLst>
      <p:ext uri="{BB962C8B-B14F-4D97-AF65-F5344CB8AC3E}">
        <p14:creationId xmlns:p14="http://schemas.microsoft.com/office/powerpoint/2010/main" val="2395244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r>
              <a:t>Primary and Secondary Syphilis — Rates of Reported Cases by Region, United States, 2013–2022</a:t>
            </a:r>
          </a:p>
        </p:txBody>
      </p:sp>
      <p:pic>
        <p:nvPicPr>
          <p:cNvPr id="3" name="Picture 1" descr="Line graph showing rates of reported primary and secondary syphilis in the United States by region from 2013 to 2022."/>
          <p:cNvPicPr>
            <a:picLocks noGrp="1" noChangeAspect="1"/>
          </p:cNvPicPr>
          <p:nvPr/>
        </p:nvPicPr>
        <p:blipFill>
          <a:blip r:embed="rId3"/>
          <a:stretch>
            <a:fillRect/>
          </a:stretch>
        </p:blipFill>
        <p:spPr bwMode="auto">
          <a:xfrm>
            <a:off x="1006608" y="874101"/>
            <a:ext cx="7130783" cy="3822220"/>
          </a:xfrm>
          <a:prstGeom prst="rect">
            <a:avLst/>
          </a:prstGeom>
          <a:noFill/>
          <a:ln w="9525">
            <a:noFill/>
            <a:headEnd/>
            <a:tailEnd/>
          </a:ln>
        </p:spPr>
      </p:pic>
      <p:sp>
        <p:nvSpPr>
          <p:cNvPr id="4" name="Content Placeholder 3"/>
          <p:cNvSpPr>
            <a:spLocks noGrp="1"/>
          </p:cNvSpPr>
          <p:nvPr>
            <p:ph sz="half" idx="2"/>
          </p:nvPr>
        </p:nvSpPr>
        <p:spPr/>
        <p:txBody>
          <a:bodyPr/>
          <a:lstStyle/>
          <a:p>
            <a:r>
              <a:t>* Per 100,000  </a:t>
            </a:r>
          </a:p>
        </p:txBody>
      </p:sp>
      <p:sp>
        <p:nvSpPr>
          <p:cNvPr id="5" name="TextBox 4">
            <a:extLst>
              <a:ext uri="{FF2B5EF4-FFF2-40B4-BE49-F238E27FC236}">
                <a16:creationId xmlns:a16="http://schemas.microsoft.com/office/drawing/2014/main" id="{AF2CDEF7-23E6-4138-4AB7-D7BD625EF6EA}"/>
              </a:ext>
            </a:extLst>
          </p:cNvPr>
          <p:cNvSpPr txBox="1"/>
          <p:nvPr/>
        </p:nvSpPr>
        <p:spPr>
          <a:xfrm>
            <a:off x="1250157" y="4710908"/>
            <a:ext cx="6079331" cy="253916"/>
          </a:xfrm>
          <a:prstGeom prst="rect">
            <a:avLst/>
          </a:prstGeom>
          <a:noFill/>
        </p:spPr>
        <p:txBody>
          <a:bodyPr wrap="square" rtlCol="0">
            <a:spAutoFit/>
          </a:bodyPr>
          <a:lstStyle/>
          <a:p>
            <a:r>
              <a:rPr lang="en-US" sz="1050" dirty="0">
                <a:hlinkClick r:id="rId4"/>
              </a:rPr>
              <a:t>https://www.cdc.gov/std/statistics/2022/figures.htm</a:t>
            </a:r>
            <a:r>
              <a:rPr lang="en-US" sz="1050" dirty="0"/>
              <a:t>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4BEA33-7CD6-6C0A-8CE4-69EABCFB4D51}"/>
              </a:ext>
            </a:extLst>
          </p:cNvPr>
          <p:cNvSpPr>
            <a:spLocks noGrp="1"/>
          </p:cNvSpPr>
          <p:nvPr>
            <p:ph type="body" idx="1"/>
          </p:nvPr>
        </p:nvSpPr>
        <p:spPr>
          <a:xfrm>
            <a:off x="153680" y="1290357"/>
            <a:ext cx="8836639" cy="3579299"/>
          </a:xfrm>
        </p:spPr>
        <p:txBody>
          <a:bodyPr>
            <a:normAutofit fontScale="40000" lnSpcReduction="20000"/>
          </a:bodyPr>
          <a:lstStyle/>
          <a:p>
            <a:pPr>
              <a:defRPr/>
            </a:pPr>
            <a:r>
              <a:rPr lang="en-US" sz="4800" dirty="0">
                <a:solidFill>
                  <a:srgbClr val="061F57"/>
                </a:solidFill>
                <a:latin typeface="Segoe UI"/>
                <a:ea typeface="+mn-lt"/>
                <a:cs typeface="Calibri" panose="020F0502020204030204"/>
              </a:rPr>
              <a:t>CDC STD Treatment Guidelines: </a:t>
            </a:r>
            <a:r>
              <a:rPr lang="en-US" sz="3500" dirty="0">
                <a:solidFill>
                  <a:srgbClr val="061F57"/>
                </a:solidFill>
                <a:latin typeface="Segoe UI"/>
                <a:ea typeface="+mn-lt"/>
                <a:cs typeface="Calibri" panose="020F0502020204030204"/>
              </a:rPr>
              <a:t> </a:t>
            </a:r>
            <a:r>
              <a:rPr lang="en-US" sz="3500" dirty="0">
                <a:solidFill>
                  <a:srgbClr val="061F57"/>
                </a:solidFill>
                <a:latin typeface="Segoe UI"/>
                <a:ea typeface="+mn-lt"/>
                <a:cs typeface="Calibri" panose="020F0502020204030204"/>
                <a:hlinkClick r:id="rId2"/>
              </a:rPr>
              <a:t>https://www.cdc.gov/std/treatment-guidelines/default.htm</a:t>
            </a:r>
            <a:endParaRPr lang="en-US" sz="3500" dirty="0">
              <a:solidFill>
                <a:srgbClr val="061F57"/>
              </a:solidFill>
              <a:latin typeface="Segoe UI"/>
              <a:ea typeface="+mn-lt"/>
              <a:cs typeface="Calibri" panose="020F0502020204030204"/>
            </a:endParaRPr>
          </a:p>
          <a:p>
            <a:pPr>
              <a:defRPr/>
            </a:pPr>
            <a:r>
              <a:rPr lang="en-US" sz="4800" dirty="0">
                <a:solidFill>
                  <a:srgbClr val="061F57"/>
                </a:solidFill>
                <a:latin typeface="Segoe UI"/>
                <a:ea typeface="+mn-lt"/>
                <a:cs typeface="Calibri" panose="020F0502020204030204"/>
              </a:rPr>
              <a:t>CDC STD Surveillance: </a:t>
            </a:r>
            <a:r>
              <a:rPr lang="en-US" sz="4000" dirty="0">
                <a:hlinkClick r:id="rId3"/>
              </a:rPr>
              <a:t>https://www.cdc.gov/std/statistics/2022/default.htm</a:t>
            </a:r>
            <a:r>
              <a:rPr lang="en-US" sz="4000" dirty="0"/>
              <a:t> </a:t>
            </a:r>
            <a:endParaRPr lang="en-US" sz="4800" dirty="0">
              <a:solidFill>
                <a:srgbClr val="061F57"/>
              </a:solidFill>
              <a:latin typeface="Segoe UI"/>
              <a:ea typeface="+mn-lt"/>
              <a:cs typeface="Calibri" panose="020F0502020204030204"/>
            </a:endParaRPr>
          </a:p>
          <a:p>
            <a:pPr>
              <a:defRPr/>
            </a:pPr>
            <a:r>
              <a:rPr lang="en-US" sz="4800" dirty="0">
                <a:solidFill>
                  <a:srgbClr val="061F57"/>
                </a:solidFill>
                <a:latin typeface="Segoe UI"/>
                <a:ea typeface="+mn-lt"/>
                <a:cs typeface="Calibri" panose="020F0502020204030204"/>
              </a:rPr>
              <a:t>Indian Country Infectious Disease ECHO: </a:t>
            </a:r>
            <a:r>
              <a:rPr lang="en-US" sz="4000" dirty="0">
                <a:solidFill>
                  <a:srgbClr val="061F57"/>
                </a:solidFill>
                <a:latin typeface="Segoe UI"/>
                <a:ea typeface="+mn-lt"/>
                <a:cs typeface="Calibri" panose="020F0502020204030204"/>
                <a:hlinkClick r:id="rId4"/>
              </a:rPr>
              <a:t>www.IndianCountryECHO.org</a:t>
            </a:r>
            <a:r>
              <a:rPr lang="en-US" sz="4000" dirty="0">
                <a:solidFill>
                  <a:srgbClr val="061F57"/>
                </a:solidFill>
                <a:latin typeface="Segoe UI"/>
                <a:ea typeface="+mn-lt"/>
                <a:cs typeface="Calibri" panose="020F0502020204030204"/>
              </a:rPr>
              <a:t>   </a:t>
            </a:r>
            <a:endParaRPr lang="en-US" sz="4800" dirty="0">
              <a:solidFill>
                <a:srgbClr val="061F57"/>
              </a:solidFill>
              <a:latin typeface="Segoe UI"/>
              <a:ea typeface="+mn-lt"/>
              <a:cs typeface="Calibri" panose="020F0502020204030204"/>
            </a:endParaRPr>
          </a:p>
          <a:p>
            <a:pPr>
              <a:defRPr/>
            </a:pPr>
            <a:r>
              <a:rPr lang="en-US" sz="4800" dirty="0">
                <a:solidFill>
                  <a:srgbClr val="061F57"/>
                </a:solidFill>
                <a:latin typeface="Segoe UI"/>
                <a:ea typeface="+mn-lt"/>
                <a:cs typeface="Calibri" panose="020F0502020204030204"/>
              </a:rPr>
              <a:t>CDC STD Prevention Training Centers:  </a:t>
            </a:r>
            <a:r>
              <a:rPr lang="en-US" sz="3500" dirty="0">
                <a:solidFill>
                  <a:srgbClr val="061F57"/>
                </a:solidFill>
                <a:latin typeface="Segoe UI"/>
                <a:ea typeface="+mn-lt"/>
                <a:cs typeface="Calibri" panose="020F0502020204030204"/>
                <a:hlinkClick r:id="rId5"/>
              </a:rPr>
              <a:t>https://www.cdc.gov/std/training/default.htm</a:t>
            </a:r>
            <a:r>
              <a:rPr lang="en-US" sz="3500" dirty="0">
                <a:solidFill>
                  <a:srgbClr val="061F57"/>
                </a:solidFill>
                <a:latin typeface="Segoe UI"/>
                <a:ea typeface="+mn-lt"/>
                <a:cs typeface="Calibri" panose="020F0502020204030204"/>
              </a:rPr>
              <a:t> </a:t>
            </a:r>
          </a:p>
          <a:p>
            <a:pPr>
              <a:defRPr/>
            </a:pPr>
            <a:r>
              <a:rPr lang="en-US" sz="4800" dirty="0">
                <a:solidFill>
                  <a:srgbClr val="061F57"/>
                </a:solidFill>
                <a:latin typeface="Segoe UI"/>
                <a:ea typeface="+mn-lt"/>
                <a:cs typeface="Calibri" panose="020F0502020204030204"/>
              </a:rPr>
              <a:t>University of Washington STD CME sessions:  </a:t>
            </a:r>
            <a:r>
              <a:rPr lang="en-US" sz="4800" dirty="0">
                <a:solidFill>
                  <a:srgbClr val="061F57"/>
                </a:solidFill>
                <a:latin typeface="Segoe UI"/>
                <a:ea typeface="+mn-lt"/>
                <a:cs typeface="Calibri" panose="020F0502020204030204"/>
                <a:hlinkClick r:id="rId6"/>
              </a:rPr>
              <a:t>https://www.std.uw.edu/</a:t>
            </a:r>
            <a:r>
              <a:rPr lang="en-US" sz="4800" dirty="0">
                <a:solidFill>
                  <a:srgbClr val="061F57"/>
                </a:solidFill>
                <a:latin typeface="Segoe UI"/>
                <a:ea typeface="+mn-lt"/>
                <a:cs typeface="Calibri" panose="020F0502020204030204"/>
              </a:rPr>
              <a:t>  </a:t>
            </a:r>
          </a:p>
          <a:p>
            <a:pPr>
              <a:defRPr/>
            </a:pPr>
            <a:r>
              <a:rPr lang="en-US" sz="4800" dirty="0">
                <a:solidFill>
                  <a:srgbClr val="061F57"/>
                </a:solidFill>
                <a:latin typeface="Segoe UI"/>
                <a:ea typeface="+mn-lt"/>
                <a:cs typeface="Calibri" panose="020F0502020204030204"/>
              </a:rPr>
              <a:t>California Prevention Training Center Online: </a:t>
            </a:r>
            <a:r>
              <a:rPr lang="en-US" sz="4800" dirty="0">
                <a:solidFill>
                  <a:srgbClr val="061F57"/>
                </a:solidFill>
                <a:latin typeface="Segoe UI"/>
                <a:ea typeface="+mn-lt"/>
                <a:cs typeface="Calibri" panose="020F0502020204030204"/>
                <a:hlinkClick r:id="rId7"/>
              </a:rPr>
              <a:t>https://www.stdhivtraining.org/online_courses.html</a:t>
            </a:r>
            <a:r>
              <a:rPr lang="en-US" sz="4800" dirty="0">
                <a:solidFill>
                  <a:srgbClr val="061F57"/>
                </a:solidFill>
                <a:latin typeface="Segoe UI"/>
                <a:ea typeface="+mn-lt"/>
                <a:cs typeface="Calibri" panose="020F0502020204030204"/>
              </a:rPr>
              <a:t> </a:t>
            </a:r>
          </a:p>
          <a:p>
            <a:pPr>
              <a:defRPr/>
            </a:pPr>
            <a:r>
              <a:rPr lang="en-US" sz="4800" dirty="0">
                <a:solidFill>
                  <a:srgbClr val="061F57"/>
                </a:solidFill>
                <a:latin typeface="Segoe UI"/>
                <a:ea typeface="+mn-lt"/>
                <a:cs typeface="Calibri" panose="020F0502020204030204"/>
              </a:rPr>
              <a:t>Johns Hopkins STD Prevention Training: </a:t>
            </a:r>
            <a:r>
              <a:rPr lang="en-US" sz="4800" dirty="0">
                <a:solidFill>
                  <a:srgbClr val="061F57"/>
                </a:solidFill>
                <a:latin typeface="Segoe UI"/>
                <a:ea typeface="+mn-lt"/>
                <a:cs typeface="Calibri" panose="020F0502020204030204"/>
                <a:hlinkClick r:id="rId8"/>
              </a:rPr>
              <a:t>https://www.stdpreventiontraining.com/</a:t>
            </a:r>
            <a:r>
              <a:rPr lang="en-US" sz="4800" dirty="0">
                <a:solidFill>
                  <a:srgbClr val="061F57"/>
                </a:solidFill>
                <a:latin typeface="Segoe UI"/>
                <a:ea typeface="+mn-lt"/>
                <a:cs typeface="Calibri" panose="020F0502020204030204"/>
              </a:rPr>
              <a:t> </a:t>
            </a:r>
          </a:p>
          <a:p>
            <a:pPr>
              <a:defRPr/>
            </a:pPr>
            <a:r>
              <a:rPr lang="en-US" sz="4800" dirty="0">
                <a:solidFill>
                  <a:srgbClr val="061F57"/>
                </a:solidFill>
                <a:latin typeface="Segoe UI"/>
                <a:ea typeface="+mn-lt"/>
                <a:cs typeface="Calibri" panose="020F0502020204030204"/>
              </a:rPr>
              <a:t>New York City STD/HIV Prevention Training Center: </a:t>
            </a:r>
            <a:r>
              <a:rPr lang="en-US" sz="4000" dirty="0">
                <a:solidFill>
                  <a:srgbClr val="061F57"/>
                </a:solidFill>
                <a:latin typeface="Segoe UI"/>
                <a:ea typeface="+mn-lt"/>
                <a:cs typeface="Calibri" panose="020F0502020204030204"/>
                <a:hlinkClick r:id="rId9"/>
              </a:rPr>
              <a:t>https://www.nycptc.org/</a:t>
            </a:r>
            <a:r>
              <a:rPr lang="en-US" sz="4000" dirty="0">
                <a:solidFill>
                  <a:srgbClr val="061F57"/>
                </a:solidFill>
                <a:latin typeface="Segoe UI"/>
                <a:ea typeface="+mn-lt"/>
                <a:cs typeface="Calibri" panose="020F0502020204030204"/>
              </a:rPr>
              <a:t>  </a:t>
            </a:r>
            <a:endParaRPr lang="en-US" sz="4800" dirty="0">
              <a:solidFill>
                <a:srgbClr val="061F57"/>
              </a:solidFill>
              <a:latin typeface="Segoe UI"/>
              <a:ea typeface="+mn-lt"/>
              <a:cs typeface="Calibri" panose="020F0502020204030204"/>
            </a:endParaRPr>
          </a:p>
          <a:p>
            <a:endParaRPr lang="en-US" dirty="0"/>
          </a:p>
        </p:txBody>
      </p:sp>
      <p:sp>
        <p:nvSpPr>
          <p:cNvPr id="3" name="Title 2">
            <a:extLst>
              <a:ext uri="{FF2B5EF4-FFF2-40B4-BE49-F238E27FC236}">
                <a16:creationId xmlns:a16="http://schemas.microsoft.com/office/drawing/2014/main" id="{B977A621-66E7-C5F9-529B-31DC2741B676}"/>
              </a:ext>
            </a:extLst>
          </p:cNvPr>
          <p:cNvSpPr>
            <a:spLocks noGrp="1"/>
          </p:cNvSpPr>
          <p:nvPr>
            <p:ph type="title"/>
          </p:nvPr>
        </p:nvSpPr>
        <p:spPr/>
        <p:txBody>
          <a:bodyPr/>
          <a:lstStyle/>
          <a:p>
            <a:r>
              <a:rPr lang="en-US" dirty="0"/>
              <a:t>Provider Education Resources</a:t>
            </a:r>
          </a:p>
        </p:txBody>
      </p:sp>
      <p:sp>
        <p:nvSpPr>
          <p:cNvPr id="4" name="Rectangle: Rounded Corners 3">
            <a:extLst>
              <a:ext uri="{FF2B5EF4-FFF2-40B4-BE49-F238E27FC236}">
                <a16:creationId xmlns:a16="http://schemas.microsoft.com/office/drawing/2014/main" id="{3010C15F-31EE-3318-F25A-AECCCDDFC751}"/>
              </a:ext>
            </a:extLst>
          </p:cNvPr>
          <p:cNvSpPr/>
          <p:nvPr/>
        </p:nvSpPr>
        <p:spPr>
          <a:xfrm>
            <a:off x="0" y="63498"/>
            <a:ext cx="9144000" cy="1129892"/>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300" b="1" dirty="0">
                <a:solidFill>
                  <a:schemeClr val="bg1"/>
                </a:solidFill>
                <a:latin typeface="Segoe UI"/>
                <a:ea typeface="+mj-ea"/>
                <a:cs typeface="Segoe UI"/>
              </a:rPr>
              <a:t>Educate Providers</a:t>
            </a:r>
            <a:endParaRPr lang="en-US" sz="1050" dirty="0">
              <a:ea typeface="+mj-ea"/>
            </a:endParaRPr>
          </a:p>
        </p:txBody>
      </p:sp>
    </p:spTree>
    <p:extLst>
      <p:ext uri="{BB962C8B-B14F-4D97-AF65-F5344CB8AC3E}">
        <p14:creationId xmlns:p14="http://schemas.microsoft.com/office/powerpoint/2010/main" val="212640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C5B15C4-F81B-C570-5165-E310A43594AA}"/>
              </a:ext>
            </a:extLst>
          </p:cNvPr>
          <p:cNvSpPr/>
          <p:nvPr/>
        </p:nvSpPr>
        <p:spPr>
          <a:xfrm>
            <a:off x="0" y="0"/>
            <a:ext cx="9144000" cy="49630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4050" b="1" dirty="0">
                <a:solidFill>
                  <a:schemeClr val="bg1"/>
                </a:solidFill>
                <a:latin typeface="Segoe UI"/>
                <a:ea typeface="+mj-ea"/>
                <a:cs typeface="Segoe UI"/>
              </a:rPr>
              <a:t>Build an Effective Response</a:t>
            </a:r>
            <a:endParaRPr lang="en-US" sz="1050" dirty="0">
              <a:ea typeface="+mj-ea"/>
            </a:endParaRPr>
          </a:p>
        </p:txBody>
      </p:sp>
      <p:pic>
        <p:nvPicPr>
          <p:cNvPr id="5" name="Picture 4" descr="Diagram&#10;&#10;Description automatically generated">
            <a:extLst>
              <a:ext uri="{FF2B5EF4-FFF2-40B4-BE49-F238E27FC236}">
                <a16:creationId xmlns:a16="http://schemas.microsoft.com/office/drawing/2014/main" id="{2E14ADDC-1D29-4AEA-09D7-E8DED3D684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991" y="703772"/>
            <a:ext cx="7206018" cy="4710363"/>
          </a:xfrm>
          <a:prstGeom prst="rect">
            <a:avLst/>
          </a:prstGeom>
        </p:spPr>
      </p:pic>
    </p:spTree>
    <p:extLst>
      <p:ext uri="{BB962C8B-B14F-4D97-AF65-F5344CB8AC3E}">
        <p14:creationId xmlns:p14="http://schemas.microsoft.com/office/powerpoint/2010/main" val="40687145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3" name="Title 2">
            <a:extLst>
              <a:ext uri="{FF2B5EF4-FFF2-40B4-BE49-F238E27FC236}">
                <a16:creationId xmlns:a16="http://schemas.microsoft.com/office/drawing/2014/main" id="{6D7A586D-7204-40B7-A360-B80424692D15}"/>
              </a:ext>
            </a:extLst>
          </p:cNvPr>
          <p:cNvSpPr>
            <a:spLocks noGrp="1"/>
          </p:cNvSpPr>
          <p:nvPr>
            <p:ph type="title"/>
          </p:nvPr>
        </p:nvSpPr>
        <p:spPr>
          <a:xfrm>
            <a:off x="431515" y="239486"/>
            <a:ext cx="7705217" cy="772886"/>
          </a:xfrm>
        </p:spPr>
        <p:txBody>
          <a:bodyPr spcFirstLastPara="1" vert="horz" wrap="square" lIns="68580" tIns="34290" rIns="68580" bIns="34290" rtlCol="0" anchor="ctr" anchorCtr="0">
            <a:normAutofit/>
          </a:bodyPr>
          <a:lstStyle/>
          <a:p>
            <a:pPr algn="ctr">
              <a:spcBef>
                <a:spcPct val="0"/>
              </a:spcBef>
            </a:pPr>
            <a:r>
              <a:rPr lang="en-US" sz="3000" b="1" dirty="0">
                <a:solidFill>
                  <a:srgbClr val="002060"/>
                </a:solidFill>
              </a:rPr>
              <a:t>Think Syphilis </a:t>
            </a:r>
          </a:p>
        </p:txBody>
      </p:sp>
      <p:pic>
        <p:nvPicPr>
          <p:cNvPr id="5" name="Picture 6">
            <a:extLst>
              <a:ext uri="{FF2B5EF4-FFF2-40B4-BE49-F238E27FC236}">
                <a16:creationId xmlns:a16="http://schemas.microsoft.com/office/drawing/2014/main" id="{E7853ACF-F5E6-4FD8-B300-4CB579696188}"/>
              </a:ext>
            </a:extLst>
          </p:cNvPr>
          <p:cNvPicPr>
            <a:picLocks noChangeAspect="1"/>
          </p:cNvPicPr>
          <p:nvPr/>
        </p:nvPicPr>
        <p:blipFill>
          <a:blip r:embed="rId3"/>
          <a:stretch>
            <a:fillRect/>
          </a:stretch>
        </p:blipFill>
        <p:spPr>
          <a:xfrm>
            <a:off x="64996" y="1406380"/>
            <a:ext cx="3119625" cy="2853200"/>
          </a:xfrm>
          <a:prstGeom prst="rect">
            <a:avLst/>
          </a:prstGeom>
        </p:spPr>
      </p:pic>
      <p:pic>
        <p:nvPicPr>
          <p:cNvPr id="2" name="Picture 1">
            <a:extLst>
              <a:ext uri="{FF2B5EF4-FFF2-40B4-BE49-F238E27FC236}">
                <a16:creationId xmlns:a16="http://schemas.microsoft.com/office/drawing/2014/main" id="{D3E3B35D-FFA6-0D37-BEA4-646F07EF89CA}"/>
              </a:ext>
            </a:extLst>
          </p:cNvPr>
          <p:cNvPicPr>
            <a:picLocks noChangeAspect="1"/>
          </p:cNvPicPr>
          <p:nvPr/>
        </p:nvPicPr>
        <p:blipFill rotWithShape="1">
          <a:blip r:embed="rId4">
            <a:extLst>
              <a:ext uri="{28A0092B-C50C-407E-A947-70E740481C1C}">
                <a14:useLocalDpi xmlns:a14="http://schemas.microsoft.com/office/drawing/2010/main" val="0"/>
              </a:ext>
            </a:extLst>
          </a:blip>
          <a:srcRect t="6913"/>
          <a:stretch/>
        </p:blipFill>
        <p:spPr>
          <a:xfrm>
            <a:off x="3222245" y="1421082"/>
            <a:ext cx="2983219" cy="2777000"/>
          </a:xfrm>
          <a:prstGeom prst="rect">
            <a:avLst/>
          </a:prstGeom>
        </p:spPr>
      </p:pic>
      <p:pic>
        <p:nvPicPr>
          <p:cNvPr id="4" name="Picture 3">
            <a:extLst>
              <a:ext uri="{FF2B5EF4-FFF2-40B4-BE49-F238E27FC236}">
                <a16:creationId xmlns:a16="http://schemas.microsoft.com/office/drawing/2014/main" id="{9C7533B4-3DD9-752D-8598-58FC68E62895}"/>
              </a:ext>
            </a:extLst>
          </p:cNvPr>
          <p:cNvPicPr>
            <a:picLocks noChangeAspect="1"/>
          </p:cNvPicPr>
          <p:nvPr/>
        </p:nvPicPr>
        <p:blipFill rotWithShape="1">
          <a:blip r:embed="rId5">
            <a:extLst>
              <a:ext uri="{28A0092B-C50C-407E-A947-70E740481C1C}">
                <a14:useLocalDpi xmlns:a14="http://schemas.microsoft.com/office/drawing/2010/main" val="0"/>
              </a:ext>
            </a:extLst>
          </a:blip>
          <a:srcRect l="8612"/>
          <a:stretch/>
        </p:blipFill>
        <p:spPr>
          <a:xfrm>
            <a:off x="6246655" y="1406380"/>
            <a:ext cx="2825206" cy="2791702"/>
          </a:xfrm>
          <a:prstGeom prst="rect">
            <a:avLst/>
          </a:prstGeom>
        </p:spPr>
      </p:pic>
      <p:sp>
        <p:nvSpPr>
          <p:cNvPr id="6" name="TextBox 5">
            <a:extLst>
              <a:ext uri="{FF2B5EF4-FFF2-40B4-BE49-F238E27FC236}">
                <a16:creationId xmlns:a16="http://schemas.microsoft.com/office/drawing/2014/main" id="{0DE044FF-8AE4-2BDA-8FFE-F75142A9FAA9}"/>
              </a:ext>
            </a:extLst>
          </p:cNvPr>
          <p:cNvSpPr txBox="1"/>
          <p:nvPr/>
        </p:nvSpPr>
        <p:spPr>
          <a:xfrm>
            <a:off x="1683143" y="4534682"/>
            <a:ext cx="5939554" cy="369332"/>
          </a:xfrm>
          <a:prstGeom prst="rect">
            <a:avLst/>
          </a:prstGeom>
          <a:noFill/>
        </p:spPr>
        <p:txBody>
          <a:bodyPr wrap="square" rtlCol="0">
            <a:spAutoFit/>
          </a:bodyPr>
          <a:lstStyle/>
          <a:p>
            <a:pPr algn="ctr"/>
            <a:r>
              <a:rPr lang="en-US" sz="1800" b="1" dirty="0">
                <a:hlinkClick r:id="rId6"/>
              </a:rPr>
              <a:t>MDT7@cdc.gov</a:t>
            </a:r>
            <a:r>
              <a:rPr lang="en-US" sz="1800" b="1" dirty="0"/>
              <a:t> </a:t>
            </a:r>
          </a:p>
        </p:txBody>
      </p:sp>
    </p:spTree>
    <p:extLst>
      <p:ext uri="{BB962C8B-B14F-4D97-AF65-F5344CB8AC3E}">
        <p14:creationId xmlns:p14="http://schemas.microsoft.com/office/powerpoint/2010/main" val="2603066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BD97C8-A8D3-478F-AC21-FCEBD9A1497F}"/>
              </a:ext>
            </a:extLst>
          </p:cNvPr>
          <p:cNvSpPr>
            <a:spLocks noGrp="1"/>
          </p:cNvSpPr>
          <p:nvPr>
            <p:ph sz="quarter" idx="10"/>
          </p:nvPr>
        </p:nvSpPr>
        <p:spPr>
          <a:xfrm>
            <a:off x="432197" y="154641"/>
            <a:ext cx="8254603" cy="3859306"/>
          </a:xfrm>
        </p:spPr>
        <p:txBody>
          <a:bodyPr/>
          <a:lstStyle/>
          <a:p>
            <a:r>
              <a:rPr lang="en-US" dirty="0"/>
              <a:t>Serologic Diagnosis of Syphilis  </a:t>
            </a:r>
          </a:p>
          <a:p>
            <a:endParaRPr lang="en-US" dirty="0"/>
          </a:p>
        </p:txBody>
      </p:sp>
      <p:pic>
        <p:nvPicPr>
          <p:cNvPr id="5" name="Picture 4">
            <a:extLst>
              <a:ext uri="{FF2B5EF4-FFF2-40B4-BE49-F238E27FC236}">
                <a16:creationId xmlns:a16="http://schemas.microsoft.com/office/drawing/2014/main" id="{3EEC3178-99BB-64DA-2431-9EAC863723A8}"/>
              </a:ext>
            </a:extLst>
          </p:cNvPr>
          <p:cNvPicPr>
            <a:picLocks noChangeAspect="1"/>
          </p:cNvPicPr>
          <p:nvPr/>
        </p:nvPicPr>
        <p:blipFill>
          <a:blip r:embed="rId2"/>
          <a:stretch>
            <a:fillRect/>
          </a:stretch>
        </p:blipFill>
        <p:spPr>
          <a:xfrm>
            <a:off x="914036" y="776835"/>
            <a:ext cx="7290923" cy="4078386"/>
          </a:xfrm>
          <a:prstGeom prst="rect">
            <a:avLst/>
          </a:prstGeom>
        </p:spPr>
      </p:pic>
      <p:sp>
        <p:nvSpPr>
          <p:cNvPr id="6" name="TextBox 5">
            <a:extLst>
              <a:ext uri="{FF2B5EF4-FFF2-40B4-BE49-F238E27FC236}">
                <a16:creationId xmlns:a16="http://schemas.microsoft.com/office/drawing/2014/main" id="{B26A96AA-FBFD-BB11-6DF9-155B476ABC75}"/>
              </a:ext>
            </a:extLst>
          </p:cNvPr>
          <p:cNvSpPr txBox="1"/>
          <p:nvPr/>
        </p:nvSpPr>
        <p:spPr>
          <a:xfrm>
            <a:off x="149860" y="4834970"/>
            <a:ext cx="6950745" cy="307777"/>
          </a:xfrm>
          <a:prstGeom prst="rect">
            <a:avLst/>
          </a:prstGeom>
          <a:noFill/>
        </p:spPr>
        <p:txBody>
          <a:bodyPr wrap="square" rtlCol="0">
            <a:spAutoFit/>
          </a:bodyPr>
          <a:lstStyle/>
          <a:p>
            <a:r>
              <a:rPr lang="en-US" dirty="0">
                <a:hlinkClick r:id="rId3"/>
              </a:rPr>
              <a:t>CDC Laboratory Recommendations for Syphilis Testing, United States, 2024 | MMWR</a:t>
            </a:r>
            <a:endParaRPr lang="en-US" dirty="0"/>
          </a:p>
        </p:txBody>
      </p:sp>
    </p:spTree>
    <p:extLst>
      <p:ext uri="{BB962C8B-B14F-4D97-AF65-F5344CB8AC3E}">
        <p14:creationId xmlns:p14="http://schemas.microsoft.com/office/powerpoint/2010/main" val="24486625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BD97C8-A8D3-478F-AC21-FCEBD9A1497F}"/>
              </a:ext>
            </a:extLst>
          </p:cNvPr>
          <p:cNvSpPr>
            <a:spLocks noGrp="1"/>
          </p:cNvSpPr>
          <p:nvPr>
            <p:ph sz="quarter" idx="10"/>
          </p:nvPr>
        </p:nvSpPr>
        <p:spPr>
          <a:xfrm>
            <a:off x="0" y="0"/>
            <a:ext cx="8254603" cy="689162"/>
          </a:xfrm>
        </p:spPr>
        <p:txBody>
          <a:bodyPr>
            <a:normAutofit fontScale="55000" lnSpcReduction="20000"/>
          </a:bodyPr>
          <a:lstStyle/>
          <a:p>
            <a:r>
              <a:rPr lang="en-US" sz="4900" dirty="0"/>
              <a:t>Serologic Diagnosis of Syphilis  </a:t>
            </a:r>
          </a:p>
          <a:p>
            <a:endParaRPr lang="en-US" dirty="0"/>
          </a:p>
        </p:txBody>
      </p:sp>
      <p:pic>
        <p:nvPicPr>
          <p:cNvPr id="3" name="Google Shape;221;g16f8e31318ecadf9_19">
            <a:extLst>
              <a:ext uri="{FF2B5EF4-FFF2-40B4-BE49-F238E27FC236}">
                <a16:creationId xmlns:a16="http://schemas.microsoft.com/office/drawing/2014/main" id="{36A4609E-1C6F-43B5-AE7B-BEF6A89D1D52}"/>
              </a:ext>
            </a:extLst>
          </p:cNvPr>
          <p:cNvPicPr preferRelativeResize="0"/>
          <p:nvPr/>
        </p:nvPicPr>
        <p:blipFill>
          <a:blip r:embed="rId2">
            <a:alphaModFix/>
          </a:blip>
          <a:stretch>
            <a:fillRect/>
          </a:stretch>
        </p:blipFill>
        <p:spPr>
          <a:xfrm>
            <a:off x="420786" y="689162"/>
            <a:ext cx="8032278" cy="4198427"/>
          </a:xfrm>
          <a:prstGeom prst="rect">
            <a:avLst/>
          </a:prstGeom>
          <a:noFill/>
          <a:ln>
            <a:noFill/>
          </a:ln>
        </p:spPr>
      </p:pic>
    </p:spTree>
    <p:extLst>
      <p:ext uri="{BB962C8B-B14F-4D97-AF65-F5344CB8AC3E}">
        <p14:creationId xmlns:p14="http://schemas.microsoft.com/office/powerpoint/2010/main" val="3874429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1414-82BB-86D3-3EA4-B72DE1A89666}"/>
              </a:ext>
            </a:extLst>
          </p:cNvPr>
          <p:cNvSpPr>
            <a:spLocks noGrp="1"/>
          </p:cNvSpPr>
          <p:nvPr>
            <p:ph type="title"/>
          </p:nvPr>
        </p:nvSpPr>
        <p:spPr>
          <a:xfrm>
            <a:off x="311700" y="110847"/>
            <a:ext cx="8520600" cy="771185"/>
          </a:xfrm>
        </p:spPr>
        <p:txBody>
          <a:bodyPr/>
          <a:lstStyle/>
          <a:p>
            <a:r>
              <a:rPr lang="en-US" dirty="0"/>
              <a:t>Prozone phenomena</a:t>
            </a:r>
          </a:p>
        </p:txBody>
      </p:sp>
      <p:sp>
        <p:nvSpPr>
          <p:cNvPr id="4" name="TextBox 3">
            <a:extLst>
              <a:ext uri="{FF2B5EF4-FFF2-40B4-BE49-F238E27FC236}">
                <a16:creationId xmlns:a16="http://schemas.microsoft.com/office/drawing/2014/main" id="{7E592CD6-2887-9432-054B-5B2E9097F2C3}"/>
              </a:ext>
            </a:extLst>
          </p:cNvPr>
          <p:cNvSpPr txBox="1"/>
          <p:nvPr/>
        </p:nvSpPr>
        <p:spPr>
          <a:xfrm>
            <a:off x="311700" y="4835723"/>
            <a:ext cx="6950745" cy="307777"/>
          </a:xfrm>
          <a:prstGeom prst="rect">
            <a:avLst/>
          </a:prstGeom>
          <a:noFill/>
        </p:spPr>
        <p:txBody>
          <a:bodyPr wrap="square" rtlCol="0">
            <a:spAutoFit/>
          </a:bodyPr>
          <a:lstStyle/>
          <a:p>
            <a:r>
              <a:rPr lang="en-US" dirty="0">
                <a:hlinkClick r:id="rId2"/>
              </a:rPr>
              <a:t>CDC Laboratory Recommendations for Syphilis Testing, United States, 2024 | MMWR</a:t>
            </a:r>
            <a:endParaRPr lang="en-US" dirty="0"/>
          </a:p>
        </p:txBody>
      </p:sp>
      <p:pic>
        <p:nvPicPr>
          <p:cNvPr id="6" name="Picture 5">
            <a:extLst>
              <a:ext uri="{FF2B5EF4-FFF2-40B4-BE49-F238E27FC236}">
                <a16:creationId xmlns:a16="http://schemas.microsoft.com/office/drawing/2014/main" id="{2D33F7E6-7195-314F-AE15-575A6CF566C1}"/>
              </a:ext>
            </a:extLst>
          </p:cNvPr>
          <p:cNvPicPr>
            <a:picLocks noChangeAspect="1"/>
          </p:cNvPicPr>
          <p:nvPr/>
        </p:nvPicPr>
        <p:blipFill>
          <a:blip r:embed="rId3"/>
          <a:stretch>
            <a:fillRect/>
          </a:stretch>
        </p:blipFill>
        <p:spPr>
          <a:xfrm>
            <a:off x="0" y="810815"/>
            <a:ext cx="9144000" cy="3521869"/>
          </a:xfrm>
          <a:prstGeom prst="rect">
            <a:avLst/>
          </a:prstGeom>
        </p:spPr>
      </p:pic>
    </p:spTree>
    <p:extLst>
      <p:ext uri="{BB962C8B-B14F-4D97-AF65-F5344CB8AC3E}">
        <p14:creationId xmlns:p14="http://schemas.microsoft.com/office/powerpoint/2010/main" val="25706795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0A4E4-F3FC-8961-8CD0-B59A58432239}"/>
              </a:ext>
            </a:extLst>
          </p:cNvPr>
          <p:cNvSpPr>
            <a:spLocks noGrp="1"/>
          </p:cNvSpPr>
          <p:nvPr>
            <p:ph type="title"/>
          </p:nvPr>
        </p:nvSpPr>
        <p:spPr>
          <a:xfrm>
            <a:off x="255055" y="118939"/>
            <a:ext cx="8549079" cy="617436"/>
          </a:xfrm>
        </p:spPr>
        <p:txBody>
          <a:bodyPr>
            <a:normAutofit/>
          </a:bodyPr>
          <a:lstStyle/>
          <a:p>
            <a:r>
              <a:rPr lang="en-US" sz="2800" dirty="0"/>
              <a:t>Expected serologic response after treatment</a:t>
            </a:r>
          </a:p>
        </p:txBody>
      </p:sp>
      <p:pic>
        <p:nvPicPr>
          <p:cNvPr id="4" name="Picture 3">
            <a:extLst>
              <a:ext uri="{FF2B5EF4-FFF2-40B4-BE49-F238E27FC236}">
                <a16:creationId xmlns:a16="http://schemas.microsoft.com/office/drawing/2014/main" id="{F83924B9-85F9-0AE8-D686-93CA81503AC8}"/>
              </a:ext>
            </a:extLst>
          </p:cNvPr>
          <p:cNvPicPr>
            <a:picLocks noChangeAspect="1"/>
          </p:cNvPicPr>
          <p:nvPr/>
        </p:nvPicPr>
        <p:blipFill>
          <a:blip r:embed="rId2"/>
          <a:stretch>
            <a:fillRect/>
          </a:stretch>
        </p:blipFill>
        <p:spPr>
          <a:xfrm>
            <a:off x="542166" y="663546"/>
            <a:ext cx="8092036" cy="4191675"/>
          </a:xfrm>
          <a:prstGeom prst="rect">
            <a:avLst/>
          </a:prstGeom>
        </p:spPr>
      </p:pic>
      <p:sp>
        <p:nvSpPr>
          <p:cNvPr id="5" name="TextBox 4">
            <a:extLst>
              <a:ext uri="{FF2B5EF4-FFF2-40B4-BE49-F238E27FC236}">
                <a16:creationId xmlns:a16="http://schemas.microsoft.com/office/drawing/2014/main" id="{80F7352D-8E2F-2170-09C1-722989A5327A}"/>
              </a:ext>
            </a:extLst>
          </p:cNvPr>
          <p:cNvSpPr txBox="1"/>
          <p:nvPr/>
        </p:nvSpPr>
        <p:spPr>
          <a:xfrm>
            <a:off x="255055" y="4786034"/>
            <a:ext cx="8492435" cy="477054"/>
          </a:xfrm>
          <a:prstGeom prst="rect">
            <a:avLst/>
          </a:prstGeom>
          <a:noFill/>
        </p:spPr>
        <p:txBody>
          <a:bodyPr wrap="square" rtlCol="0">
            <a:spAutoFit/>
          </a:bodyPr>
          <a:lstStyle/>
          <a:p>
            <a:r>
              <a:rPr lang="en-US" dirty="0">
                <a:hlinkClick r:id="rId3"/>
              </a:rPr>
              <a:t>CDC Laboratory Recommendations for Syphilis Testing, United States, 2024 | MMWR</a:t>
            </a:r>
            <a:endParaRPr lang="en-US" dirty="0"/>
          </a:p>
          <a:p>
            <a:r>
              <a:rPr lang="en-US" sz="1100" b="0" i="0" dirty="0">
                <a:solidFill>
                  <a:srgbClr val="000000"/>
                </a:solidFill>
                <a:effectLst/>
                <a:latin typeface="Open Sans" panose="020B0606030504020204" pitchFamily="34" charset="0"/>
              </a:rPr>
              <a:t>Adapted from Peeling RW, Mabey D, Kamb ML, Chen X-S, </a:t>
            </a:r>
            <a:r>
              <a:rPr lang="en-US" sz="1100" b="0" i="0" dirty="0" err="1">
                <a:solidFill>
                  <a:srgbClr val="000000"/>
                </a:solidFill>
                <a:effectLst/>
                <a:latin typeface="Open Sans" panose="020B0606030504020204" pitchFamily="34" charset="0"/>
              </a:rPr>
              <a:t>Radolf</a:t>
            </a:r>
            <a:r>
              <a:rPr lang="en-US" sz="1100" b="0" i="0" dirty="0">
                <a:solidFill>
                  <a:srgbClr val="000000"/>
                </a:solidFill>
                <a:effectLst/>
                <a:latin typeface="Open Sans" panose="020B0606030504020204" pitchFamily="34" charset="0"/>
              </a:rPr>
              <a:t> JD, </a:t>
            </a:r>
            <a:r>
              <a:rPr lang="en-US" sz="1100" b="0" i="0" dirty="0" err="1">
                <a:solidFill>
                  <a:srgbClr val="000000"/>
                </a:solidFill>
                <a:effectLst/>
                <a:latin typeface="Open Sans" panose="020B0606030504020204" pitchFamily="34" charset="0"/>
              </a:rPr>
              <a:t>Benzaken</a:t>
            </a:r>
            <a:r>
              <a:rPr lang="en-US" sz="1100" b="0" i="0" dirty="0">
                <a:solidFill>
                  <a:srgbClr val="000000"/>
                </a:solidFill>
                <a:effectLst/>
                <a:latin typeface="Open Sans" panose="020B0606030504020204" pitchFamily="34" charset="0"/>
              </a:rPr>
              <a:t> AS. Syphilis. Nat Rev Dis Primers 2017;3:17073.</a:t>
            </a:r>
            <a:endParaRPr lang="en-US" sz="1100" dirty="0"/>
          </a:p>
        </p:txBody>
      </p:sp>
    </p:spTree>
    <p:extLst>
      <p:ext uri="{BB962C8B-B14F-4D97-AF65-F5344CB8AC3E}">
        <p14:creationId xmlns:p14="http://schemas.microsoft.com/office/powerpoint/2010/main" val="26444997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3E935-4881-417E-9DB1-7FF4814BA41F}"/>
              </a:ext>
            </a:extLst>
          </p:cNvPr>
          <p:cNvSpPr>
            <a:spLocks noGrp="1"/>
          </p:cNvSpPr>
          <p:nvPr>
            <p:ph type="title"/>
          </p:nvPr>
        </p:nvSpPr>
        <p:spPr>
          <a:xfrm>
            <a:off x="80920" y="152464"/>
            <a:ext cx="8982159" cy="994172"/>
          </a:xfrm>
        </p:spPr>
        <p:txBody>
          <a:bodyPr>
            <a:normAutofit fontScale="90000"/>
          </a:bodyPr>
          <a:lstStyle/>
          <a:p>
            <a:r>
              <a:rPr lang="en-US" dirty="0"/>
              <a:t>Who should be screened for syphilis?</a:t>
            </a:r>
            <a:br>
              <a:rPr lang="en-US" dirty="0"/>
            </a:br>
            <a:r>
              <a:rPr lang="en-US" b="0" dirty="0"/>
              <a:t>US Preventive Services Task Force Grade A Recommendations</a:t>
            </a:r>
          </a:p>
        </p:txBody>
      </p:sp>
      <p:sp>
        <p:nvSpPr>
          <p:cNvPr id="3" name="Content Placeholder 2">
            <a:extLst>
              <a:ext uri="{FF2B5EF4-FFF2-40B4-BE49-F238E27FC236}">
                <a16:creationId xmlns:a16="http://schemas.microsoft.com/office/drawing/2014/main" id="{11E03449-A2F6-4B69-A5CD-F8A029EB4E5B}"/>
              </a:ext>
            </a:extLst>
          </p:cNvPr>
          <p:cNvSpPr>
            <a:spLocks noGrp="1"/>
          </p:cNvSpPr>
          <p:nvPr>
            <p:ph sz="half" idx="2"/>
          </p:nvPr>
        </p:nvSpPr>
        <p:spPr/>
        <p:txBody>
          <a:bodyPr>
            <a:normAutofit fontScale="92500" lnSpcReduction="20000"/>
          </a:bodyPr>
          <a:lstStyle/>
          <a:p>
            <a:r>
              <a:rPr lang="en-US" b="1" i="1" dirty="0">
                <a:solidFill>
                  <a:srgbClr val="333333"/>
                </a:solidFill>
                <a:effectLst/>
              </a:rPr>
              <a:t>“The USPSTF recommends early screening for syphilis infection in all pregnant women”.</a:t>
            </a:r>
          </a:p>
          <a:p>
            <a:r>
              <a:rPr lang="en-US" b="0" i="0" dirty="0">
                <a:solidFill>
                  <a:srgbClr val="333333"/>
                </a:solidFill>
                <a:effectLst/>
              </a:rPr>
              <a:t>All pregnant women are at risk. All pregnant women should be tested for syphilis as early as possible when they first present to care. If a woman has not received prenatal care prior to delivery, she should be tested at the time she presents for delivery.</a:t>
            </a:r>
            <a:endParaRPr lang="en-US" b="1" i="1" dirty="0">
              <a:solidFill>
                <a:srgbClr val="333333"/>
              </a:solidFill>
              <a:effectLst/>
            </a:endParaRPr>
          </a:p>
          <a:p>
            <a:endParaRPr lang="en-US" dirty="0"/>
          </a:p>
        </p:txBody>
      </p:sp>
      <p:sp>
        <p:nvSpPr>
          <p:cNvPr id="4" name="Content Placeholder 3">
            <a:extLst>
              <a:ext uri="{FF2B5EF4-FFF2-40B4-BE49-F238E27FC236}">
                <a16:creationId xmlns:a16="http://schemas.microsoft.com/office/drawing/2014/main" id="{A20740FD-50D0-42A4-A095-8BD49F5DCCA7}"/>
              </a:ext>
            </a:extLst>
          </p:cNvPr>
          <p:cNvSpPr>
            <a:spLocks noGrp="1"/>
          </p:cNvSpPr>
          <p:nvPr>
            <p:ph sz="quarter" idx="4"/>
          </p:nvPr>
        </p:nvSpPr>
        <p:spPr>
          <a:xfrm>
            <a:off x="4629150" y="1371601"/>
            <a:ext cx="4176753" cy="3270647"/>
          </a:xfrm>
        </p:spPr>
        <p:txBody>
          <a:bodyPr/>
          <a:lstStyle/>
          <a:p>
            <a:r>
              <a:rPr lang="en-US" b="1" i="1" dirty="0">
                <a:solidFill>
                  <a:srgbClr val="333333"/>
                </a:solidFill>
                <a:effectLst/>
              </a:rPr>
              <a:t>“The USPSTF continues to recommend screening for syphilis in nonpregnant persons who are at increased risk for infection”.</a:t>
            </a:r>
          </a:p>
          <a:p>
            <a:r>
              <a:rPr lang="en-US" b="0" i="0" dirty="0">
                <a:solidFill>
                  <a:srgbClr val="333333"/>
                </a:solidFill>
                <a:effectLst/>
              </a:rPr>
              <a:t>Population:  Asymptomatic, nonpregnant adolescents and adults who are at increased risk for syphilis infection</a:t>
            </a:r>
            <a:endParaRPr lang="en-US" b="1" i="1" dirty="0">
              <a:solidFill>
                <a:srgbClr val="333333"/>
              </a:solidFill>
              <a:effectLst/>
            </a:endParaRPr>
          </a:p>
          <a:p>
            <a:endParaRPr lang="en-US" dirty="0"/>
          </a:p>
        </p:txBody>
      </p:sp>
    </p:spTree>
    <p:extLst>
      <p:ext uri="{BB962C8B-B14F-4D97-AF65-F5344CB8AC3E}">
        <p14:creationId xmlns:p14="http://schemas.microsoft.com/office/powerpoint/2010/main" val="40100092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C4620-F2EE-C0B3-744C-F39FEE8DE256}"/>
              </a:ext>
            </a:extLst>
          </p:cNvPr>
          <p:cNvSpPr>
            <a:spLocks noGrp="1"/>
          </p:cNvSpPr>
          <p:nvPr>
            <p:ph type="title"/>
          </p:nvPr>
        </p:nvSpPr>
        <p:spPr/>
        <p:txBody>
          <a:bodyPr>
            <a:normAutofit fontScale="90000"/>
          </a:bodyPr>
          <a:lstStyle/>
          <a:p>
            <a:r>
              <a:rPr lang="en-US" b="1" dirty="0" err="1">
                <a:solidFill>
                  <a:schemeClr val="accent6">
                    <a:lumMod val="25000"/>
                  </a:schemeClr>
                </a:solidFill>
                <a:latin typeface="+mj-lt"/>
                <a:cs typeface="Times New Roman" panose="02020603050405020304" pitchFamily="18" charset="0"/>
              </a:rPr>
              <a:t>DoxyPEP</a:t>
            </a:r>
            <a:r>
              <a:rPr lang="en-US" b="1" dirty="0">
                <a:solidFill>
                  <a:schemeClr val="accent6">
                    <a:lumMod val="25000"/>
                  </a:schemeClr>
                </a:solidFill>
                <a:latin typeface="+mj-lt"/>
                <a:cs typeface="Times New Roman" panose="02020603050405020304" pitchFamily="18" charset="0"/>
              </a:rPr>
              <a:t>:  Doxycycline cannot be used in Pregnancy!</a:t>
            </a:r>
          </a:p>
        </p:txBody>
      </p:sp>
      <p:sp>
        <p:nvSpPr>
          <p:cNvPr id="3" name="Content Placeholder 2">
            <a:extLst>
              <a:ext uri="{FF2B5EF4-FFF2-40B4-BE49-F238E27FC236}">
                <a16:creationId xmlns:a16="http://schemas.microsoft.com/office/drawing/2014/main" id="{4D33E272-0AE6-EB1F-9C3A-52813A2FE8C9}"/>
              </a:ext>
            </a:extLst>
          </p:cNvPr>
          <p:cNvSpPr>
            <a:spLocks noGrp="1"/>
          </p:cNvSpPr>
          <p:nvPr>
            <p:ph idx="1"/>
          </p:nvPr>
        </p:nvSpPr>
        <p:spPr>
          <a:xfrm>
            <a:off x="628650" y="1017725"/>
            <a:ext cx="7572767" cy="4002626"/>
          </a:xfrm>
        </p:spPr>
        <p:txBody>
          <a:bodyPr>
            <a:normAutofit lnSpcReduction="10000"/>
          </a:bodyPr>
          <a:lstStyle/>
          <a:p>
            <a:r>
              <a:rPr lang="en-US" sz="2000" dirty="0">
                <a:solidFill>
                  <a:schemeClr val="tx1"/>
                </a:solidFill>
              </a:rPr>
              <a:t>Take 1 dose of </a:t>
            </a:r>
            <a:r>
              <a:rPr lang="en-US" sz="1800" dirty="0">
                <a:solidFill>
                  <a:schemeClr val="tx1"/>
                </a:solidFill>
              </a:rPr>
              <a:t>Doxycycline 200mg </a:t>
            </a:r>
          </a:p>
          <a:p>
            <a:pPr marL="0" indent="0">
              <a:buNone/>
            </a:pPr>
            <a:r>
              <a:rPr lang="en-US" sz="1800" dirty="0">
                <a:solidFill>
                  <a:schemeClr val="tx1"/>
                </a:solidFill>
              </a:rPr>
              <a:t>         &lt; 72 hours after condomless sex</a:t>
            </a:r>
          </a:p>
          <a:p>
            <a:pPr marL="0" indent="0">
              <a:buNone/>
            </a:pPr>
            <a:endParaRPr lang="en-US" sz="1800" dirty="0">
              <a:solidFill>
                <a:schemeClr val="tx1"/>
              </a:solidFill>
            </a:endParaRPr>
          </a:p>
          <a:p>
            <a:r>
              <a:rPr lang="en-US" sz="1800" dirty="0">
                <a:solidFill>
                  <a:schemeClr val="tx1"/>
                </a:solidFill>
              </a:rPr>
              <a:t>Prevention of chlamydia, gonorrhea, and syphilis</a:t>
            </a:r>
          </a:p>
          <a:p>
            <a:endParaRPr lang="en-US" sz="1800" dirty="0">
              <a:solidFill>
                <a:schemeClr val="tx1"/>
              </a:solidFill>
            </a:endParaRPr>
          </a:p>
          <a:p>
            <a:r>
              <a:rPr lang="en-US" sz="1800" dirty="0">
                <a:solidFill>
                  <a:schemeClr val="tx1"/>
                </a:solidFill>
              </a:rPr>
              <a:t>Who should receive </a:t>
            </a:r>
            <a:r>
              <a:rPr lang="en-US" sz="1800" dirty="0" err="1">
                <a:solidFill>
                  <a:schemeClr val="tx1"/>
                </a:solidFill>
              </a:rPr>
              <a:t>DoxyPEP</a:t>
            </a:r>
            <a:r>
              <a:rPr lang="en-US" sz="1800" dirty="0">
                <a:solidFill>
                  <a:schemeClr val="tx1"/>
                </a:solidFill>
              </a:rPr>
              <a:t>? </a:t>
            </a:r>
          </a:p>
          <a:p>
            <a:pPr lvl="2">
              <a:buFont typeface="Courier New" panose="02070309020205020404" pitchFamily="49" charset="0"/>
              <a:buChar char="o"/>
            </a:pPr>
            <a:r>
              <a:rPr lang="en-US" sz="1800" b="1" dirty="0">
                <a:solidFill>
                  <a:schemeClr val="tx1"/>
                </a:solidFill>
              </a:rPr>
              <a:t>Men </a:t>
            </a:r>
            <a:r>
              <a:rPr lang="en-US" sz="1800" dirty="0">
                <a:solidFill>
                  <a:schemeClr val="tx1"/>
                </a:solidFill>
              </a:rPr>
              <a:t>who have sex with men (MSM)/</a:t>
            </a:r>
            <a:r>
              <a:rPr lang="en-US" sz="1800" b="1" dirty="0">
                <a:solidFill>
                  <a:schemeClr val="tx1"/>
                </a:solidFill>
              </a:rPr>
              <a:t>Trans</a:t>
            </a:r>
            <a:r>
              <a:rPr lang="en-US" sz="1800" dirty="0">
                <a:solidFill>
                  <a:schemeClr val="tx1"/>
                </a:solidFill>
              </a:rPr>
              <a:t> Women (TGW) on HIV </a:t>
            </a:r>
            <a:r>
              <a:rPr lang="en-US" sz="1800" dirty="0" err="1">
                <a:solidFill>
                  <a:schemeClr val="tx1"/>
                </a:solidFill>
              </a:rPr>
              <a:t>PrEP</a:t>
            </a:r>
            <a:r>
              <a:rPr lang="en-US" sz="1800" dirty="0">
                <a:solidFill>
                  <a:schemeClr val="tx1"/>
                </a:solidFill>
              </a:rPr>
              <a:t> or living with HIV</a:t>
            </a:r>
          </a:p>
          <a:p>
            <a:pPr lvl="2">
              <a:buFont typeface="Courier New" panose="02070309020205020404" pitchFamily="49" charset="0"/>
              <a:buChar char="o"/>
            </a:pPr>
            <a:r>
              <a:rPr lang="en-US" sz="1800" dirty="0">
                <a:solidFill>
                  <a:schemeClr val="tx1"/>
                </a:solidFill>
              </a:rPr>
              <a:t>If not on HIV </a:t>
            </a:r>
            <a:r>
              <a:rPr lang="en-US" sz="1800" dirty="0" err="1">
                <a:solidFill>
                  <a:schemeClr val="tx1"/>
                </a:solidFill>
              </a:rPr>
              <a:t>PrEP</a:t>
            </a:r>
            <a:r>
              <a:rPr lang="en-US" sz="1800" dirty="0">
                <a:solidFill>
                  <a:schemeClr val="tx1"/>
                </a:solidFill>
              </a:rPr>
              <a:t>, MSM/TGW with history of STIs within the past 12 months, sex work, </a:t>
            </a:r>
            <a:r>
              <a:rPr lang="en-US" sz="1800" dirty="0" err="1">
                <a:solidFill>
                  <a:schemeClr val="tx1"/>
                </a:solidFill>
              </a:rPr>
              <a:t>chemsex</a:t>
            </a:r>
            <a:r>
              <a:rPr lang="en-US" sz="1800" dirty="0">
                <a:solidFill>
                  <a:schemeClr val="tx1"/>
                </a:solidFill>
              </a:rPr>
              <a:t> (sex under the influence of drugs)</a:t>
            </a:r>
          </a:p>
          <a:p>
            <a:pPr marL="1073150" lvl="2" indent="0">
              <a:buNone/>
            </a:pPr>
            <a:r>
              <a:rPr lang="en-US" sz="1500" dirty="0">
                <a:hlinkClick r:id="rId2"/>
              </a:rPr>
              <a:t>Guidelines for the Use of Doxycycline Post-Exposure Prophylaxis for Bacterial STI Prevention (cdc.gov)</a:t>
            </a:r>
            <a:endParaRPr lang="en-US" sz="900" dirty="0"/>
          </a:p>
          <a:p>
            <a:pPr lvl="3">
              <a:buFont typeface="Courier New" panose="02070309020205020404" pitchFamily="49" charset="0"/>
              <a:buChar char="o"/>
            </a:pPr>
            <a:endParaRPr lang="en-US" sz="1800" dirty="0"/>
          </a:p>
          <a:p>
            <a:endParaRPr lang="en-US" sz="1800" dirty="0"/>
          </a:p>
        </p:txBody>
      </p:sp>
      <p:pic>
        <p:nvPicPr>
          <p:cNvPr id="4" name="Picture 2" descr="Doxycycline Capsules 100mg (50) POM - Baym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7313" y="937319"/>
            <a:ext cx="2400428" cy="1797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102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r>
              <a:t>Primary and Secondary Syphilis — Rates of Reported Cases by Race/Hispanic Ethnicity, United States, 2018–2022</a:t>
            </a:r>
          </a:p>
        </p:txBody>
      </p:sp>
      <p:pic>
        <p:nvPicPr>
          <p:cNvPr id="3" name="Picture 1" descr="Line graph showing rates of reported primary and secondary syphilis cases by race/Hispanic ethnicity in the United States from 2018 to 2022."/>
          <p:cNvPicPr>
            <a:picLocks noGrp="1" noChangeAspect="1"/>
          </p:cNvPicPr>
          <p:nvPr/>
        </p:nvPicPr>
        <p:blipFill>
          <a:blip r:embed="rId3"/>
          <a:stretch>
            <a:fillRect/>
          </a:stretch>
        </p:blipFill>
        <p:spPr bwMode="auto">
          <a:xfrm>
            <a:off x="791454" y="874102"/>
            <a:ext cx="7392041" cy="3659478"/>
          </a:xfrm>
          <a:prstGeom prst="rect">
            <a:avLst/>
          </a:prstGeom>
          <a:noFill/>
          <a:ln w="9525">
            <a:noFill/>
            <a:headEnd/>
            <a:tailEnd/>
          </a:ln>
        </p:spPr>
      </p:pic>
      <p:sp>
        <p:nvSpPr>
          <p:cNvPr id="4" name="Content Placeholder 3"/>
          <p:cNvSpPr>
            <a:spLocks noGrp="1"/>
          </p:cNvSpPr>
          <p:nvPr>
            <p:ph sz="half" idx="2"/>
          </p:nvPr>
        </p:nvSpPr>
        <p:spPr>
          <a:xfrm>
            <a:off x="968190" y="4322423"/>
            <a:ext cx="8006762" cy="643574"/>
          </a:xfrm>
        </p:spPr>
        <p:txBody>
          <a:bodyPr>
            <a:normAutofit fontScale="92500"/>
          </a:bodyPr>
          <a:lstStyle/>
          <a:p>
            <a:r>
              <a:rPr dirty="0"/>
              <a:t>* Per 100,000</a:t>
            </a:r>
          </a:p>
          <a:p>
            <a:r>
              <a:rPr b="1" dirty="0"/>
              <a:t>ACRONYMS:</a:t>
            </a:r>
            <a:r>
              <a:rPr dirty="0"/>
              <a:t> AI/AN = American Indian or Alaska Native; Black/AA = Black or African American; NH/PI = Native Hawaiian or other Pacific Islander  </a:t>
            </a:r>
          </a:p>
        </p:txBody>
      </p:sp>
      <p:sp>
        <p:nvSpPr>
          <p:cNvPr id="5" name="TextBox 4">
            <a:extLst>
              <a:ext uri="{FF2B5EF4-FFF2-40B4-BE49-F238E27FC236}">
                <a16:creationId xmlns:a16="http://schemas.microsoft.com/office/drawing/2014/main" id="{9C245841-0A7B-D55B-BA73-D108715EAED9}"/>
              </a:ext>
            </a:extLst>
          </p:cNvPr>
          <p:cNvSpPr txBox="1"/>
          <p:nvPr/>
        </p:nvSpPr>
        <p:spPr>
          <a:xfrm>
            <a:off x="1250157" y="4710908"/>
            <a:ext cx="6079331" cy="253916"/>
          </a:xfrm>
          <a:prstGeom prst="rect">
            <a:avLst/>
          </a:prstGeom>
          <a:noFill/>
        </p:spPr>
        <p:txBody>
          <a:bodyPr wrap="square" rtlCol="0">
            <a:spAutoFit/>
          </a:bodyPr>
          <a:lstStyle/>
          <a:p>
            <a:r>
              <a:rPr lang="en-US" sz="1050" dirty="0">
                <a:hlinkClick r:id="rId4"/>
              </a:rPr>
              <a:t>https://www.cdc.gov/std/statistics/2022/figures.htm</a:t>
            </a:r>
            <a:r>
              <a:rPr lang="en-US" sz="1050" dirty="0"/>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r>
              <a:t>Primary and Secondary Syphilis — Rates of Reported Cases by Jurisdiction, United States and Territories, 2022</a:t>
            </a:r>
          </a:p>
        </p:txBody>
      </p:sp>
      <p:pic>
        <p:nvPicPr>
          <p:cNvPr id="3" name="Picture 1" descr="United States map showing rates of reported primary and secondary syphilis cases by state and territory in 2022."/>
          <p:cNvPicPr>
            <a:picLocks noGrp="1" noChangeAspect="1"/>
          </p:cNvPicPr>
          <p:nvPr/>
        </p:nvPicPr>
        <p:blipFill>
          <a:blip r:embed="rId3"/>
          <a:stretch>
            <a:fillRect/>
          </a:stretch>
        </p:blipFill>
        <p:spPr bwMode="auto">
          <a:xfrm>
            <a:off x="1152217" y="880445"/>
            <a:ext cx="7190672" cy="3854322"/>
          </a:xfrm>
          <a:prstGeom prst="rect">
            <a:avLst/>
          </a:prstGeom>
          <a:noFill/>
          <a:ln w="9525">
            <a:noFill/>
            <a:headEnd/>
            <a:tailEnd/>
          </a:ln>
        </p:spPr>
      </p:pic>
      <p:sp>
        <p:nvSpPr>
          <p:cNvPr id="4" name="Content Placeholder 3"/>
          <p:cNvSpPr>
            <a:spLocks noGrp="1"/>
          </p:cNvSpPr>
          <p:nvPr>
            <p:ph sz="half" idx="2"/>
          </p:nvPr>
        </p:nvSpPr>
        <p:spPr>
          <a:xfrm>
            <a:off x="1371600" y="4457767"/>
            <a:ext cx="6400800" cy="277000"/>
          </a:xfrm>
        </p:spPr>
        <p:txBody>
          <a:bodyPr>
            <a:normAutofit fontScale="62500" lnSpcReduction="20000"/>
          </a:bodyPr>
          <a:lstStyle/>
          <a:p>
            <a:r>
              <a:t>* Per 100,000</a:t>
            </a:r>
          </a:p>
        </p:txBody>
      </p:sp>
      <p:sp>
        <p:nvSpPr>
          <p:cNvPr id="5" name="TextBox 4">
            <a:extLst>
              <a:ext uri="{FF2B5EF4-FFF2-40B4-BE49-F238E27FC236}">
                <a16:creationId xmlns:a16="http://schemas.microsoft.com/office/drawing/2014/main" id="{2A6C4A44-FC3F-D97C-1D5D-B6D7879FB9F0}"/>
              </a:ext>
            </a:extLst>
          </p:cNvPr>
          <p:cNvSpPr txBox="1"/>
          <p:nvPr/>
        </p:nvSpPr>
        <p:spPr>
          <a:xfrm>
            <a:off x="1250157" y="4710908"/>
            <a:ext cx="6079331" cy="253916"/>
          </a:xfrm>
          <a:prstGeom prst="rect">
            <a:avLst/>
          </a:prstGeom>
          <a:noFill/>
        </p:spPr>
        <p:txBody>
          <a:bodyPr wrap="square" rtlCol="0">
            <a:spAutoFit/>
          </a:bodyPr>
          <a:lstStyle/>
          <a:p>
            <a:r>
              <a:rPr lang="en-US" sz="1050" dirty="0">
                <a:hlinkClick r:id="rId4"/>
              </a:rPr>
              <a:t>https://www.cdc.gov/std/statistics/2022/figures.htm</a:t>
            </a:r>
            <a:r>
              <a:rPr lang="en-US" sz="1050" dirty="0"/>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by County, United States, 2022</a:t>
            </a:r>
          </a:p>
        </p:txBody>
      </p:sp>
      <p:pic>
        <p:nvPicPr>
          <p:cNvPr id="3" name="Picture 1" descr="United States map showing rates of reported primary and secondary syphilis cases by county in 2022."/>
          <p:cNvPicPr>
            <a:picLocks noGrp="1" noChangeAspect="1"/>
          </p:cNvPicPr>
          <p:nvPr/>
        </p:nvPicPr>
        <p:blipFill>
          <a:blip r:embed="rId3"/>
          <a:stretch>
            <a:fillRect/>
          </a:stretch>
        </p:blipFill>
        <p:spPr bwMode="auto">
          <a:xfrm>
            <a:off x="1390383" y="785478"/>
            <a:ext cx="7044414" cy="3775925"/>
          </a:xfrm>
          <a:prstGeom prst="rect">
            <a:avLst/>
          </a:prstGeom>
          <a:noFill/>
          <a:ln w="9525">
            <a:noFill/>
            <a:headEnd/>
            <a:tailEnd/>
          </a:ln>
        </p:spPr>
      </p:pic>
      <p:sp>
        <p:nvSpPr>
          <p:cNvPr id="4" name="Content Placeholder 3"/>
          <p:cNvSpPr>
            <a:spLocks noGrp="1"/>
          </p:cNvSpPr>
          <p:nvPr>
            <p:ph sz="half" idx="2"/>
          </p:nvPr>
        </p:nvSpPr>
        <p:spPr>
          <a:xfrm>
            <a:off x="1168400" y="4701838"/>
            <a:ext cx="6400800" cy="643574"/>
          </a:xfrm>
        </p:spPr>
        <p:txBody>
          <a:bodyPr/>
          <a:lstStyle/>
          <a:p>
            <a:pPr marL="0" lvl="0" indent="0">
              <a:buNone/>
            </a:pPr>
            <a:r>
              <a:rPr dirty="0"/>
              <a:t>* Per 100,000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AF6A6-7E7B-DA34-6B52-4196F248E14D}"/>
              </a:ext>
            </a:extLst>
          </p:cNvPr>
          <p:cNvSpPr>
            <a:spLocks noGrp="1"/>
          </p:cNvSpPr>
          <p:nvPr>
            <p:ph type="title"/>
          </p:nvPr>
        </p:nvSpPr>
        <p:spPr>
          <a:xfrm>
            <a:off x="253205" y="2139263"/>
            <a:ext cx="2707481" cy="994172"/>
          </a:xfrm>
        </p:spPr>
        <p:txBody>
          <a:bodyPr>
            <a:noAutofit/>
          </a:bodyPr>
          <a:lstStyle/>
          <a:p>
            <a:r>
              <a:rPr lang="en-US" sz="2400" b="1" dirty="0">
                <a:solidFill>
                  <a:srgbClr val="016773"/>
                </a:solidFill>
                <a:latin typeface="+mn-lt"/>
              </a:rPr>
              <a:t>Primary and Secondary Syphilis — Reported Cases and Rates by State, </a:t>
            </a:r>
            <a:br>
              <a:rPr lang="en-US" sz="2400" b="1" dirty="0">
                <a:solidFill>
                  <a:srgbClr val="016773"/>
                </a:solidFill>
                <a:latin typeface="+mn-lt"/>
              </a:rPr>
            </a:br>
            <a:r>
              <a:rPr lang="en-US" sz="2400" b="1" dirty="0">
                <a:solidFill>
                  <a:srgbClr val="016773"/>
                </a:solidFill>
                <a:latin typeface="+mn-lt"/>
              </a:rPr>
              <a:t>United States, 2022</a:t>
            </a:r>
          </a:p>
        </p:txBody>
      </p:sp>
      <p:pic>
        <p:nvPicPr>
          <p:cNvPr id="5" name="Picture 4">
            <a:extLst>
              <a:ext uri="{FF2B5EF4-FFF2-40B4-BE49-F238E27FC236}">
                <a16:creationId xmlns:a16="http://schemas.microsoft.com/office/drawing/2014/main" id="{EAC26EA5-6EE0-CEC9-B5A1-CE4093D6C200}"/>
              </a:ext>
            </a:extLst>
          </p:cNvPr>
          <p:cNvPicPr>
            <a:picLocks noChangeAspect="1"/>
          </p:cNvPicPr>
          <p:nvPr/>
        </p:nvPicPr>
        <p:blipFill>
          <a:blip r:embed="rId2"/>
          <a:stretch>
            <a:fillRect/>
          </a:stretch>
        </p:blipFill>
        <p:spPr>
          <a:xfrm>
            <a:off x="2960685" y="-60722"/>
            <a:ext cx="5930109" cy="5143500"/>
          </a:xfrm>
          <a:prstGeom prst="rect">
            <a:avLst/>
          </a:prstGeom>
        </p:spPr>
      </p:pic>
      <p:sp>
        <p:nvSpPr>
          <p:cNvPr id="6" name="TextBox 5">
            <a:extLst>
              <a:ext uri="{FF2B5EF4-FFF2-40B4-BE49-F238E27FC236}">
                <a16:creationId xmlns:a16="http://schemas.microsoft.com/office/drawing/2014/main" id="{3CD7DF46-6B0C-C3D7-6D67-0E18309923A2}"/>
              </a:ext>
            </a:extLst>
          </p:cNvPr>
          <p:cNvSpPr txBox="1"/>
          <p:nvPr/>
        </p:nvSpPr>
        <p:spPr>
          <a:xfrm>
            <a:off x="65881" y="4458727"/>
            <a:ext cx="2707481" cy="415498"/>
          </a:xfrm>
          <a:prstGeom prst="rect">
            <a:avLst/>
          </a:prstGeom>
          <a:noFill/>
        </p:spPr>
        <p:txBody>
          <a:bodyPr wrap="square" rtlCol="0">
            <a:spAutoFit/>
          </a:bodyPr>
          <a:lstStyle/>
          <a:p>
            <a:r>
              <a:rPr lang="en-US" sz="1050" dirty="0">
                <a:hlinkClick r:id="rId3"/>
              </a:rPr>
              <a:t>https://www.cdc.gov/std/statistics/2022/tables/21.htm</a:t>
            </a:r>
            <a:r>
              <a:rPr lang="en-US" sz="1050" dirty="0"/>
              <a:t> </a:t>
            </a:r>
          </a:p>
        </p:txBody>
      </p:sp>
    </p:spTree>
    <p:extLst>
      <p:ext uri="{BB962C8B-B14F-4D97-AF65-F5344CB8AC3E}">
        <p14:creationId xmlns:p14="http://schemas.microsoft.com/office/powerpoint/2010/main" val="230388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19997</TotalTime>
  <Words>10450</Words>
  <Application>Microsoft Office PowerPoint</Application>
  <PresentationFormat>On-screen Show (16:9)</PresentationFormat>
  <Paragraphs>623</Paragraphs>
  <Slides>58</Slides>
  <Notes>33</Notes>
  <HiddenSlides>1</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58</vt:i4>
      </vt:variant>
    </vt:vector>
  </HeadingPairs>
  <TitlesOfParts>
    <vt:vector size="75" baseType="lpstr">
      <vt:lpstr>Roboto</vt:lpstr>
      <vt:lpstr>inherit</vt:lpstr>
      <vt:lpstr>ElsevierSans</vt:lpstr>
      <vt:lpstr>Open Sans</vt:lpstr>
      <vt:lpstr>Fira Sans</vt:lpstr>
      <vt:lpstr>Courier New</vt:lpstr>
      <vt:lpstr>arial</vt:lpstr>
      <vt:lpstr>Poppins</vt:lpstr>
      <vt:lpstr>Lato</vt:lpstr>
      <vt:lpstr>Calibri   </vt:lpstr>
      <vt:lpstr>Wingdings</vt:lpstr>
      <vt:lpstr>arial</vt:lpstr>
      <vt:lpstr>Segoe UI</vt:lpstr>
      <vt:lpstr>Calibri</vt:lpstr>
      <vt:lpstr>Times New Roman</vt:lpstr>
      <vt:lpstr>Merriweather</vt:lpstr>
      <vt:lpstr>Paradigm</vt:lpstr>
      <vt:lpstr>PowerPoint Presentation</vt:lpstr>
      <vt:lpstr>Think Syphilis </vt:lpstr>
      <vt:lpstr>Primary and Secondary Syphilis — Rates of Reported Cases by Jurisdiction, United States and Territories, 2013 and 2022</vt:lpstr>
      <vt:lpstr>Primary and Secondary Syphilis — Rates of Reported Cases by Sex, United States, 2013–2022</vt:lpstr>
      <vt:lpstr>Primary and Secondary Syphilis — Rates of Reported Cases by Region, United States, 2013–2022</vt:lpstr>
      <vt:lpstr>Primary and Secondary Syphilis — Rates of Reported Cases by Race/Hispanic Ethnicity, United States, 2018–2022</vt:lpstr>
      <vt:lpstr>Primary and Secondary Syphilis — Rates of Reported Cases by Jurisdiction, United States and Territories, 2022</vt:lpstr>
      <vt:lpstr>Primary and Secondary Syphilis — Rates of Reported Cases by County, United States, 2022</vt:lpstr>
      <vt:lpstr>Primary and Secondary Syphilis — Reported Cases and Rates by State,  United States, 2022</vt:lpstr>
      <vt:lpstr>PowerPoint Presentation</vt:lpstr>
      <vt:lpstr>PowerPoint Presentation</vt:lpstr>
      <vt:lpstr>PowerPoint Presentation</vt:lpstr>
      <vt:lpstr>PowerPoint Presentation</vt:lpstr>
      <vt:lpstr>PowerPoint Presentation</vt:lpstr>
      <vt:lpstr>PowerPoint Presentation</vt:lpstr>
      <vt:lpstr>Best Practice:  Indian Health Service (I H S)  Syphilis Screening Recommendations</vt:lpstr>
      <vt:lpstr>PowerPoint Presentation</vt:lpstr>
      <vt:lpstr>PowerPoint Presentation</vt:lpstr>
      <vt:lpstr>PowerPoint Presentation</vt:lpstr>
      <vt:lpstr>Rapid syphilis testing</vt:lpstr>
      <vt:lpstr>Secure the Supply of Benzathine Penicillin</vt:lpstr>
      <vt:lpstr>PowerPoint Presentation</vt:lpstr>
      <vt:lpstr>Penicillin Allergy</vt:lpstr>
      <vt:lpstr>PowerPoint Presentation</vt:lpstr>
      <vt:lpstr>PowerPoint Presentation</vt:lpstr>
      <vt:lpstr>Maternal syphilis rate, by trimester prenatal care began: United States, 2016–2022</vt:lpstr>
      <vt:lpstr>Syphilis (All Stages) — Rates of Reported Cases Among Women Aged 15–44 Years by State, United States and Territories, 2012 and 2021</vt:lpstr>
      <vt:lpstr>PowerPoint Presentation</vt:lpstr>
      <vt:lpstr>Congenital Syphilis — Reported Cases and Rates of Reported Cases by State, Ranked by Rates, United States, 2022</vt:lpstr>
      <vt:lpstr>Congenital Syphilis — Rates of Reported Cases by Year of Birth, Race/Hispanic Ethnicity of Mother, United States, 2018–2022</vt:lpstr>
      <vt:lpstr>Congenital Syphilis — Reported Cases by Vital Status and Clinical Signs and Symptoms* of Infection, United States, 2018–2022</vt:lpstr>
      <vt:lpstr>PowerPoint Presentation</vt:lpstr>
      <vt:lpstr>PowerPoint Presentation</vt:lpstr>
      <vt:lpstr>PowerPoint Presentation</vt:lpstr>
      <vt:lpstr>Clinical Manifestations of Early Congenital Syphilis </vt:lpstr>
      <vt:lpstr>PowerPoint Presentation</vt:lpstr>
      <vt:lpstr>Clinical Manifestations of Late Congenital Syphilis in patients &gt;2 years of age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Provider Education Resources</vt:lpstr>
      <vt:lpstr>PowerPoint Presentation</vt:lpstr>
      <vt:lpstr>Think Syphilis </vt:lpstr>
      <vt:lpstr>PowerPoint Presentation</vt:lpstr>
      <vt:lpstr>PowerPoint Presentation</vt:lpstr>
      <vt:lpstr>Prozone phenomena</vt:lpstr>
      <vt:lpstr>Expected serologic response after treatment</vt:lpstr>
      <vt:lpstr>Who should be screened for syphilis? US Preventive Services Task Force Grade A Recommendations</vt:lpstr>
      <vt:lpstr>DoxyPEP:  Doxycycline cannot be used in Pregnancy!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Syphilis in Arizona</dc:title>
  <dc:creator>Keivon Hobeheidar</dc:creator>
  <cp:lastModifiedBy>Taylor, Melanie (CDC/NCHHSTP/DHP)</cp:lastModifiedBy>
  <cp:revision>9</cp:revision>
  <dcterms:modified xsi:type="dcterms:W3CDTF">2024-10-15T15:34:22Z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2024-02-17T14:59:00Z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539accbc-647c-4fb2-87f0-395f7e6021e2</vt:lpwstr>
  </property>
  <property fmtid="{D5CDD505-2E9C-101B-9397-08002B2CF9AE}" pid="8" name="MSIP_Label_7b94a7b8-f06c-4dfe-bdcc-9b548fd58c31_ContentBits">
    <vt:lpwstr>0</vt:lpwstr>
  </property>
</Properties>
</file>