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Lst>
  <p:notesMasterIdLst>
    <p:notesMasterId r:id="rId45"/>
  </p:notesMasterIdLst>
  <p:sldIdLst>
    <p:sldId id="552" r:id="rId6"/>
    <p:sldId id="4851" r:id="rId7"/>
    <p:sldId id="4843" r:id="rId8"/>
    <p:sldId id="533" r:id="rId9"/>
    <p:sldId id="4849" r:id="rId10"/>
    <p:sldId id="560" r:id="rId11"/>
    <p:sldId id="4860" r:id="rId12"/>
    <p:sldId id="4873" r:id="rId13"/>
    <p:sldId id="559" r:id="rId14"/>
    <p:sldId id="4861" r:id="rId15"/>
    <p:sldId id="1736" r:id="rId16"/>
    <p:sldId id="1737" r:id="rId17"/>
    <p:sldId id="4882" r:id="rId18"/>
    <p:sldId id="4883" r:id="rId19"/>
    <p:sldId id="4872" r:id="rId20"/>
    <p:sldId id="4876" r:id="rId21"/>
    <p:sldId id="4877" r:id="rId22"/>
    <p:sldId id="4857" r:id="rId23"/>
    <p:sldId id="4870" r:id="rId24"/>
    <p:sldId id="569" r:id="rId25"/>
    <p:sldId id="565" r:id="rId26"/>
    <p:sldId id="4858" r:id="rId27"/>
    <p:sldId id="477" r:id="rId28"/>
    <p:sldId id="4864" r:id="rId29"/>
    <p:sldId id="558" r:id="rId30"/>
    <p:sldId id="602" r:id="rId31"/>
    <p:sldId id="577" r:id="rId32"/>
    <p:sldId id="605" r:id="rId33"/>
    <p:sldId id="603" r:id="rId34"/>
    <p:sldId id="604" r:id="rId35"/>
    <p:sldId id="4760" r:id="rId36"/>
    <p:sldId id="715" r:id="rId37"/>
    <p:sldId id="4884" r:id="rId38"/>
    <p:sldId id="4880" r:id="rId39"/>
    <p:sldId id="4886" r:id="rId40"/>
    <p:sldId id="4869" r:id="rId41"/>
    <p:sldId id="4853" r:id="rId42"/>
    <p:sldId id="4854" r:id="rId43"/>
    <p:sldId id="60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8720E7-95D5-CB41-87B9-00DD08D2188F}">
          <p14:sldIdLst>
            <p14:sldId id="552"/>
            <p14:sldId id="4851"/>
            <p14:sldId id="4843"/>
            <p14:sldId id="533"/>
            <p14:sldId id="4849"/>
            <p14:sldId id="560"/>
            <p14:sldId id="4860"/>
            <p14:sldId id="4873"/>
            <p14:sldId id="559"/>
            <p14:sldId id="4861"/>
            <p14:sldId id="1736"/>
            <p14:sldId id="1737"/>
            <p14:sldId id="4882"/>
            <p14:sldId id="4883"/>
            <p14:sldId id="4872"/>
            <p14:sldId id="4876"/>
            <p14:sldId id="4877"/>
            <p14:sldId id="4857"/>
            <p14:sldId id="4870"/>
            <p14:sldId id="569"/>
            <p14:sldId id="565"/>
            <p14:sldId id="4858"/>
            <p14:sldId id="477"/>
            <p14:sldId id="4864"/>
            <p14:sldId id="558"/>
            <p14:sldId id="602"/>
            <p14:sldId id="577"/>
            <p14:sldId id="605"/>
            <p14:sldId id="603"/>
            <p14:sldId id="604"/>
            <p14:sldId id="4760"/>
            <p14:sldId id="715"/>
            <p14:sldId id="4884"/>
            <p14:sldId id="4880"/>
            <p14:sldId id="4886"/>
            <p14:sldId id="4869"/>
            <p14:sldId id="4853"/>
            <p14:sldId id="4854"/>
            <p14:sldId id="6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9" autoAdjust="0"/>
    <p:restoredTop sz="95246" autoAdjust="0"/>
  </p:normalViewPr>
  <p:slideViewPr>
    <p:cSldViewPr snapToGrid="0">
      <p:cViewPr varScale="1">
        <p:scale>
          <a:sx n="96" d="100"/>
          <a:sy n="96" d="100"/>
        </p:scale>
        <p:origin x="192" y="20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1EB81-DBCA-4C80-9A44-FA14FF31235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BEFB228-BED4-4DAA-9289-A6793A18382F}">
      <dgm:prSet/>
      <dgm:spPr/>
      <dgm:t>
        <a:bodyPr/>
        <a:lstStyle/>
        <a:p>
          <a:r>
            <a:rPr lang="en-US" dirty="0"/>
            <a:t>Participants will be able to explain the concept of a Syndemic</a:t>
          </a:r>
        </a:p>
      </dgm:t>
    </dgm:pt>
    <dgm:pt modelId="{9678F4FC-40E6-4E8B-847A-F66A2267A599}" type="parTrans" cxnId="{DC017C48-F7FA-46BE-A1F3-A7AB2A3A5E29}">
      <dgm:prSet/>
      <dgm:spPr/>
      <dgm:t>
        <a:bodyPr/>
        <a:lstStyle/>
        <a:p>
          <a:endParaRPr lang="en-US"/>
        </a:p>
      </dgm:t>
    </dgm:pt>
    <dgm:pt modelId="{7E6E8975-24CB-44B4-BFD3-91B6714FD0CC}" type="sibTrans" cxnId="{DC017C48-F7FA-46BE-A1F3-A7AB2A3A5E29}">
      <dgm:prSet/>
      <dgm:spPr/>
      <dgm:t>
        <a:bodyPr/>
        <a:lstStyle/>
        <a:p>
          <a:endParaRPr lang="en-US"/>
        </a:p>
      </dgm:t>
    </dgm:pt>
    <dgm:pt modelId="{D1863B01-C7A4-476F-B94C-4A17CE3E6F3A}">
      <dgm:prSet/>
      <dgm:spPr/>
      <dgm:t>
        <a:bodyPr/>
        <a:lstStyle/>
        <a:p>
          <a:r>
            <a:rPr lang="en-US" dirty="0"/>
            <a:t>Participants will recognize the impact of the opioid epidemic in relation to the HIV and HCV epidemics</a:t>
          </a:r>
        </a:p>
      </dgm:t>
    </dgm:pt>
    <dgm:pt modelId="{5232D92F-3EA1-4680-BEBB-A97F1E779B3E}" type="parTrans" cxnId="{A4E19773-E25A-446A-90E5-3E8C2AD6C9FB}">
      <dgm:prSet/>
      <dgm:spPr/>
      <dgm:t>
        <a:bodyPr/>
        <a:lstStyle/>
        <a:p>
          <a:endParaRPr lang="en-US"/>
        </a:p>
      </dgm:t>
    </dgm:pt>
    <dgm:pt modelId="{52D2CB27-940E-40CA-B912-4DEEE976A7D7}" type="sibTrans" cxnId="{A4E19773-E25A-446A-90E5-3E8C2AD6C9FB}">
      <dgm:prSet/>
      <dgm:spPr/>
      <dgm:t>
        <a:bodyPr/>
        <a:lstStyle/>
        <a:p>
          <a:endParaRPr lang="en-US"/>
        </a:p>
      </dgm:t>
    </dgm:pt>
    <dgm:pt modelId="{AA7053C1-0A5F-4FFA-8438-90B73CF7DADD}">
      <dgm:prSet/>
      <dgm:spPr/>
      <dgm:t>
        <a:bodyPr/>
        <a:lstStyle/>
        <a:p>
          <a:r>
            <a:rPr lang="en-US" dirty="0"/>
            <a:t>Participants will be able to describe interventions to mitigate the HIV/STI/SUD/HCV syndemic at a Macro, Micro and individual level</a:t>
          </a:r>
        </a:p>
      </dgm:t>
    </dgm:pt>
    <dgm:pt modelId="{FB256639-80EB-4ED9-8D8C-EDC01D715C50}" type="parTrans" cxnId="{41CA801E-9E2B-42AF-88D7-9C5FD36881A2}">
      <dgm:prSet/>
      <dgm:spPr/>
      <dgm:t>
        <a:bodyPr/>
        <a:lstStyle/>
        <a:p>
          <a:endParaRPr lang="en-US"/>
        </a:p>
      </dgm:t>
    </dgm:pt>
    <dgm:pt modelId="{D50B59CD-CB83-467A-A59F-67910B971D6B}" type="sibTrans" cxnId="{41CA801E-9E2B-42AF-88D7-9C5FD36881A2}">
      <dgm:prSet/>
      <dgm:spPr/>
      <dgm:t>
        <a:bodyPr/>
        <a:lstStyle/>
        <a:p>
          <a:endParaRPr lang="en-US"/>
        </a:p>
      </dgm:t>
    </dgm:pt>
    <dgm:pt modelId="{2E335CB0-9D4F-EB4D-AAA9-72F1A14DFCF1}" type="pres">
      <dgm:prSet presAssocID="{2111EB81-DBCA-4C80-9A44-FA14FF312356}" presName="linear" presStyleCnt="0">
        <dgm:presLayoutVars>
          <dgm:animLvl val="lvl"/>
          <dgm:resizeHandles val="exact"/>
        </dgm:presLayoutVars>
      </dgm:prSet>
      <dgm:spPr/>
    </dgm:pt>
    <dgm:pt modelId="{79D778E3-7609-2F4E-BEEA-78C853B3ABF2}" type="pres">
      <dgm:prSet presAssocID="{8BEFB228-BED4-4DAA-9289-A6793A18382F}" presName="parentText" presStyleLbl="node1" presStyleIdx="0" presStyleCnt="3">
        <dgm:presLayoutVars>
          <dgm:chMax val="0"/>
          <dgm:bulletEnabled val="1"/>
        </dgm:presLayoutVars>
      </dgm:prSet>
      <dgm:spPr/>
    </dgm:pt>
    <dgm:pt modelId="{DAE22B7B-413A-054C-8735-F68636314EB5}" type="pres">
      <dgm:prSet presAssocID="{7E6E8975-24CB-44B4-BFD3-91B6714FD0CC}" presName="spacer" presStyleCnt="0"/>
      <dgm:spPr/>
    </dgm:pt>
    <dgm:pt modelId="{CD594EE8-1A9D-9A41-8737-D3450F25FFFD}" type="pres">
      <dgm:prSet presAssocID="{D1863B01-C7A4-476F-B94C-4A17CE3E6F3A}" presName="parentText" presStyleLbl="node1" presStyleIdx="1" presStyleCnt="3">
        <dgm:presLayoutVars>
          <dgm:chMax val="0"/>
          <dgm:bulletEnabled val="1"/>
        </dgm:presLayoutVars>
      </dgm:prSet>
      <dgm:spPr/>
    </dgm:pt>
    <dgm:pt modelId="{DBA920D8-269E-D948-B625-9C8B1C290C20}" type="pres">
      <dgm:prSet presAssocID="{52D2CB27-940E-40CA-B912-4DEEE976A7D7}" presName="spacer" presStyleCnt="0"/>
      <dgm:spPr/>
    </dgm:pt>
    <dgm:pt modelId="{C3919FC6-F55A-F445-B8AD-40DA3A511EDD}" type="pres">
      <dgm:prSet presAssocID="{AA7053C1-0A5F-4FFA-8438-90B73CF7DADD}" presName="parentText" presStyleLbl="node1" presStyleIdx="2" presStyleCnt="3">
        <dgm:presLayoutVars>
          <dgm:chMax val="0"/>
          <dgm:bulletEnabled val="1"/>
        </dgm:presLayoutVars>
      </dgm:prSet>
      <dgm:spPr/>
    </dgm:pt>
  </dgm:ptLst>
  <dgm:cxnLst>
    <dgm:cxn modelId="{41CA801E-9E2B-42AF-88D7-9C5FD36881A2}" srcId="{2111EB81-DBCA-4C80-9A44-FA14FF312356}" destId="{AA7053C1-0A5F-4FFA-8438-90B73CF7DADD}" srcOrd="2" destOrd="0" parTransId="{FB256639-80EB-4ED9-8D8C-EDC01D715C50}" sibTransId="{D50B59CD-CB83-467A-A59F-67910B971D6B}"/>
    <dgm:cxn modelId="{EE73B739-72C0-7F4D-932E-8323B4022DC9}" type="presOf" srcId="{D1863B01-C7A4-476F-B94C-4A17CE3E6F3A}" destId="{CD594EE8-1A9D-9A41-8737-D3450F25FFFD}" srcOrd="0" destOrd="0" presId="urn:microsoft.com/office/officeart/2005/8/layout/vList2"/>
    <dgm:cxn modelId="{DC017C48-F7FA-46BE-A1F3-A7AB2A3A5E29}" srcId="{2111EB81-DBCA-4C80-9A44-FA14FF312356}" destId="{8BEFB228-BED4-4DAA-9289-A6793A18382F}" srcOrd="0" destOrd="0" parTransId="{9678F4FC-40E6-4E8B-847A-F66A2267A599}" sibTransId="{7E6E8975-24CB-44B4-BFD3-91B6714FD0CC}"/>
    <dgm:cxn modelId="{A4E19773-E25A-446A-90E5-3E8C2AD6C9FB}" srcId="{2111EB81-DBCA-4C80-9A44-FA14FF312356}" destId="{D1863B01-C7A4-476F-B94C-4A17CE3E6F3A}" srcOrd="1" destOrd="0" parTransId="{5232D92F-3EA1-4680-BEBB-A97F1E779B3E}" sibTransId="{52D2CB27-940E-40CA-B912-4DEEE976A7D7}"/>
    <dgm:cxn modelId="{2BD4F0D6-96FE-A144-AFF2-3DD39E018AA8}" type="presOf" srcId="{2111EB81-DBCA-4C80-9A44-FA14FF312356}" destId="{2E335CB0-9D4F-EB4D-AAA9-72F1A14DFCF1}" srcOrd="0" destOrd="0" presId="urn:microsoft.com/office/officeart/2005/8/layout/vList2"/>
    <dgm:cxn modelId="{30074DDB-F1C7-EF40-99CB-4236149731D2}" type="presOf" srcId="{AA7053C1-0A5F-4FFA-8438-90B73CF7DADD}" destId="{C3919FC6-F55A-F445-B8AD-40DA3A511EDD}" srcOrd="0" destOrd="0" presId="urn:microsoft.com/office/officeart/2005/8/layout/vList2"/>
    <dgm:cxn modelId="{803BFBE7-1F23-614B-A502-C334DC817402}" type="presOf" srcId="{8BEFB228-BED4-4DAA-9289-A6793A18382F}" destId="{79D778E3-7609-2F4E-BEEA-78C853B3ABF2}" srcOrd="0" destOrd="0" presId="urn:microsoft.com/office/officeart/2005/8/layout/vList2"/>
    <dgm:cxn modelId="{F7422ABE-C78D-D942-903A-88B8F58076EB}" type="presParOf" srcId="{2E335CB0-9D4F-EB4D-AAA9-72F1A14DFCF1}" destId="{79D778E3-7609-2F4E-BEEA-78C853B3ABF2}" srcOrd="0" destOrd="0" presId="urn:microsoft.com/office/officeart/2005/8/layout/vList2"/>
    <dgm:cxn modelId="{15F315E7-33B1-4644-AC04-C04FAAEB5307}" type="presParOf" srcId="{2E335CB0-9D4F-EB4D-AAA9-72F1A14DFCF1}" destId="{DAE22B7B-413A-054C-8735-F68636314EB5}" srcOrd="1" destOrd="0" presId="urn:microsoft.com/office/officeart/2005/8/layout/vList2"/>
    <dgm:cxn modelId="{F8F97874-4C01-E548-BB81-1E087FE2C66F}" type="presParOf" srcId="{2E335CB0-9D4F-EB4D-AAA9-72F1A14DFCF1}" destId="{CD594EE8-1A9D-9A41-8737-D3450F25FFFD}" srcOrd="2" destOrd="0" presId="urn:microsoft.com/office/officeart/2005/8/layout/vList2"/>
    <dgm:cxn modelId="{88E60170-D4F5-4342-B27B-7BA2DCA5F1CF}" type="presParOf" srcId="{2E335CB0-9D4F-EB4D-AAA9-72F1A14DFCF1}" destId="{DBA920D8-269E-D948-B625-9C8B1C290C20}" srcOrd="3" destOrd="0" presId="urn:microsoft.com/office/officeart/2005/8/layout/vList2"/>
    <dgm:cxn modelId="{4C47C9A2-617B-1B40-AF95-51A179C1B6CF}" type="presParOf" srcId="{2E335CB0-9D4F-EB4D-AAA9-72F1A14DFCF1}" destId="{C3919FC6-F55A-F445-B8AD-40DA3A511E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457397-04E0-4DF1-BBB2-189959346DD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F4617FB4-6771-4963-A30E-D35551BA9CC3}">
      <dgm:prSet custT="1"/>
      <dgm:spPr/>
      <dgm:t>
        <a:bodyPr/>
        <a:lstStyle/>
        <a:p>
          <a:r>
            <a:rPr lang="en-US" sz="2400" dirty="0"/>
            <a:t>Emphasizing the role of HCW in primary care, emergency departments, community health, correctional and drug treatment programs</a:t>
          </a:r>
        </a:p>
      </dgm:t>
    </dgm:pt>
    <dgm:pt modelId="{3D4FF0D1-AC43-468D-8CCC-2F669BED7B4D}" type="parTrans" cxnId="{5DFCF5E5-BD4A-48ED-8E59-92EB7AFA52FA}">
      <dgm:prSet/>
      <dgm:spPr/>
      <dgm:t>
        <a:bodyPr/>
        <a:lstStyle/>
        <a:p>
          <a:endParaRPr lang="en-US"/>
        </a:p>
      </dgm:t>
    </dgm:pt>
    <dgm:pt modelId="{7D608FA0-EB62-463B-A0A0-B48EB20CE0B3}" type="sibTrans" cxnId="{5DFCF5E5-BD4A-48ED-8E59-92EB7AFA52FA}">
      <dgm:prSet/>
      <dgm:spPr/>
      <dgm:t>
        <a:bodyPr/>
        <a:lstStyle/>
        <a:p>
          <a:endParaRPr lang="en-US"/>
        </a:p>
      </dgm:t>
    </dgm:pt>
    <dgm:pt modelId="{4EA8A1DE-F463-BE46-A095-09328F960EE3}">
      <dgm:prSet custT="1"/>
      <dgm:spPr/>
      <dgm:t>
        <a:bodyPr/>
        <a:lstStyle/>
        <a:p>
          <a:r>
            <a:rPr lang="en-US" sz="2800" dirty="0"/>
            <a:t>Most syphilis cases were diagnosed outside of STD clinics in 2022</a:t>
          </a:r>
        </a:p>
      </dgm:t>
    </dgm:pt>
    <dgm:pt modelId="{A35A1487-0465-D34B-9FAC-9C9F3835FFFD}" type="parTrans" cxnId="{E0A5BEBF-F514-4641-9D10-FD6766DBA042}">
      <dgm:prSet/>
      <dgm:spPr/>
      <dgm:t>
        <a:bodyPr/>
        <a:lstStyle/>
        <a:p>
          <a:endParaRPr lang="en-US"/>
        </a:p>
      </dgm:t>
    </dgm:pt>
    <dgm:pt modelId="{4DF3551C-A243-AD44-B1EA-3A94375D3E2C}" type="sibTrans" cxnId="{E0A5BEBF-F514-4641-9D10-FD6766DBA042}">
      <dgm:prSet/>
      <dgm:spPr/>
      <dgm:t>
        <a:bodyPr/>
        <a:lstStyle/>
        <a:p>
          <a:endParaRPr lang="en-US"/>
        </a:p>
      </dgm:t>
    </dgm:pt>
    <dgm:pt modelId="{53290DB1-1F0A-D247-AC4B-7B4672314871}">
      <dgm:prSet custT="1"/>
      <dgm:spPr/>
      <dgm:t>
        <a:bodyPr/>
        <a:lstStyle/>
        <a:p>
          <a:r>
            <a:rPr lang="en-US" sz="2400" dirty="0"/>
            <a:t>Comparable to rates from the pre-penicillin era</a:t>
          </a:r>
        </a:p>
      </dgm:t>
    </dgm:pt>
    <dgm:pt modelId="{E33BFBA3-A9A7-824E-A90B-72C26D000100}" type="parTrans" cxnId="{3070461C-4275-AF49-A998-6F85CEBDC196}">
      <dgm:prSet/>
      <dgm:spPr/>
      <dgm:t>
        <a:bodyPr/>
        <a:lstStyle/>
        <a:p>
          <a:endParaRPr lang="en-US"/>
        </a:p>
      </dgm:t>
    </dgm:pt>
    <dgm:pt modelId="{C76479B3-7AA9-FF49-81A2-B999CDA99A6D}" type="sibTrans" cxnId="{3070461C-4275-AF49-A998-6F85CEBDC196}">
      <dgm:prSet/>
      <dgm:spPr/>
      <dgm:t>
        <a:bodyPr/>
        <a:lstStyle/>
        <a:p>
          <a:endParaRPr lang="en-US"/>
        </a:p>
      </dgm:t>
    </dgm:pt>
    <dgm:pt modelId="{FE85D842-92E8-2B43-8C24-7E5417D7FBD6}">
      <dgm:prSet custT="1"/>
      <dgm:spPr/>
      <dgm:t>
        <a:bodyPr/>
        <a:lstStyle/>
        <a:p>
          <a:r>
            <a:rPr lang="en-US" sz="2400" dirty="0"/>
            <a:t>For every 155 AI/AN  births in 2022, there was one congenital syphilis case.</a:t>
          </a:r>
        </a:p>
      </dgm:t>
    </dgm:pt>
    <dgm:pt modelId="{EAF556AA-76A1-7B49-8EA0-2A2A533ECD15}" type="parTrans" cxnId="{32AAD6B7-56D8-CA46-91B5-EC6A95C12BA3}">
      <dgm:prSet/>
      <dgm:spPr/>
      <dgm:t>
        <a:bodyPr/>
        <a:lstStyle/>
        <a:p>
          <a:endParaRPr lang="en-US"/>
        </a:p>
      </dgm:t>
    </dgm:pt>
    <dgm:pt modelId="{7F9F6B5B-8D4B-A441-8EA6-2338025A4D19}" type="sibTrans" cxnId="{32AAD6B7-56D8-CA46-91B5-EC6A95C12BA3}">
      <dgm:prSet/>
      <dgm:spPr/>
      <dgm:t>
        <a:bodyPr/>
        <a:lstStyle/>
        <a:p>
          <a:endParaRPr lang="en-US"/>
        </a:p>
      </dgm:t>
    </dgm:pt>
    <dgm:pt modelId="{A64A1CA7-1FA5-A645-916C-83A2686EED3E}">
      <dgm:prSet custT="1"/>
      <dgm:spPr/>
      <dgm:t>
        <a:bodyPr/>
        <a:lstStyle/>
        <a:p>
          <a:r>
            <a:rPr lang="en-US" sz="2800" dirty="0"/>
            <a:t>Primary, secondary and congenital syphilis rates are highest in AI/AN</a:t>
          </a:r>
        </a:p>
      </dgm:t>
    </dgm:pt>
    <dgm:pt modelId="{2FD5EBFC-9937-8C42-A9B7-4C2BCA0FF534}" type="parTrans" cxnId="{20DE34A6-6B87-0D4D-9638-9DEBFFC948AE}">
      <dgm:prSet/>
      <dgm:spPr/>
      <dgm:t>
        <a:bodyPr/>
        <a:lstStyle/>
        <a:p>
          <a:endParaRPr lang="en-US"/>
        </a:p>
      </dgm:t>
    </dgm:pt>
    <dgm:pt modelId="{B3AB6FE1-C8F6-304E-805F-CFA1007A698D}" type="sibTrans" cxnId="{20DE34A6-6B87-0D4D-9638-9DEBFFC948AE}">
      <dgm:prSet/>
      <dgm:spPr/>
      <dgm:t>
        <a:bodyPr/>
        <a:lstStyle/>
        <a:p>
          <a:endParaRPr lang="en-US"/>
        </a:p>
      </dgm:t>
    </dgm:pt>
    <dgm:pt modelId="{BB083629-8A0C-D94B-8D74-2F8379DC8FF9}" type="pres">
      <dgm:prSet presAssocID="{29457397-04E0-4DF1-BBB2-189959346DD9}" presName="linear" presStyleCnt="0">
        <dgm:presLayoutVars>
          <dgm:animLvl val="lvl"/>
          <dgm:resizeHandles val="exact"/>
        </dgm:presLayoutVars>
      </dgm:prSet>
      <dgm:spPr/>
    </dgm:pt>
    <dgm:pt modelId="{7AD0C215-14DA-734B-8EA7-5A80779F85E5}" type="pres">
      <dgm:prSet presAssocID="{A64A1CA7-1FA5-A645-916C-83A2686EED3E}" presName="parentText" presStyleLbl="node1" presStyleIdx="0" presStyleCnt="2" custScaleY="69756">
        <dgm:presLayoutVars>
          <dgm:chMax val="0"/>
          <dgm:bulletEnabled val="1"/>
        </dgm:presLayoutVars>
      </dgm:prSet>
      <dgm:spPr/>
    </dgm:pt>
    <dgm:pt modelId="{B73C80B6-B2C8-9044-AF45-D823A1879626}" type="pres">
      <dgm:prSet presAssocID="{A64A1CA7-1FA5-A645-916C-83A2686EED3E}" presName="childText" presStyleLbl="revTx" presStyleIdx="0" presStyleCnt="2" custScaleY="124895">
        <dgm:presLayoutVars>
          <dgm:bulletEnabled val="1"/>
        </dgm:presLayoutVars>
      </dgm:prSet>
      <dgm:spPr/>
    </dgm:pt>
    <dgm:pt modelId="{BC59140D-CB90-8C4B-BB67-64B43C1740C1}" type="pres">
      <dgm:prSet presAssocID="{4EA8A1DE-F463-BE46-A095-09328F960EE3}" presName="parentText" presStyleLbl="node1" presStyleIdx="1" presStyleCnt="2" custScaleY="89263">
        <dgm:presLayoutVars>
          <dgm:chMax val="0"/>
          <dgm:bulletEnabled val="1"/>
        </dgm:presLayoutVars>
      </dgm:prSet>
      <dgm:spPr/>
    </dgm:pt>
    <dgm:pt modelId="{25C4DD6A-5FC6-F744-99AF-14B085FB394E}" type="pres">
      <dgm:prSet presAssocID="{4EA8A1DE-F463-BE46-A095-09328F960EE3}" presName="childText" presStyleLbl="revTx" presStyleIdx="1" presStyleCnt="2">
        <dgm:presLayoutVars>
          <dgm:bulletEnabled val="1"/>
        </dgm:presLayoutVars>
      </dgm:prSet>
      <dgm:spPr/>
    </dgm:pt>
  </dgm:ptLst>
  <dgm:cxnLst>
    <dgm:cxn modelId="{3070461C-4275-AF49-A998-6F85CEBDC196}" srcId="{A64A1CA7-1FA5-A645-916C-83A2686EED3E}" destId="{53290DB1-1F0A-D247-AC4B-7B4672314871}" srcOrd="0" destOrd="0" parTransId="{E33BFBA3-A9A7-824E-A90B-72C26D000100}" sibTransId="{C76479B3-7AA9-FF49-81A2-B999CDA99A6D}"/>
    <dgm:cxn modelId="{A8C7D82D-9225-D24C-A5C3-7075BAFE8333}" type="presOf" srcId="{4EA8A1DE-F463-BE46-A095-09328F960EE3}" destId="{BC59140D-CB90-8C4B-BB67-64B43C1740C1}" srcOrd="0" destOrd="0" presId="urn:microsoft.com/office/officeart/2005/8/layout/vList2"/>
    <dgm:cxn modelId="{5831742E-5D85-944C-BD92-2D96EC173D22}" type="presOf" srcId="{FE85D842-92E8-2B43-8C24-7E5417D7FBD6}" destId="{B73C80B6-B2C8-9044-AF45-D823A1879626}" srcOrd="0" destOrd="1" presId="urn:microsoft.com/office/officeart/2005/8/layout/vList2"/>
    <dgm:cxn modelId="{3F3AE652-2165-AD48-80EB-DAC19CE7D5CF}" type="presOf" srcId="{A64A1CA7-1FA5-A645-916C-83A2686EED3E}" destId="{7AD0C215-14DA-734B-8EA7-5A80779F85E5}" srcOrd="0" destOrd="0" presId="urn:microsoft.com/office/officeart/2005/8/layout/vList2"/>
    <dgm:cxn modelId="{65E2209A-BE33-5D40-BD58-FCF14F147569}" type="presOf" srcId="{F4617FB4-6771-4963-A30E-D35551BA9CC3}" destId="{25C4DD6A-5FC6-F744-99AF-14B085FB394E}" srcOrd="0" destOrd="0" presId="urn:microsoft.com/office/officeart/2005/8/layout/vList2"/>
    <dgm:cxn modelId="{20DE34A6-6B87-0D4D-9638-9DEBFFC948AE}" srcId="{29457397-04E0-4DF1-BBB2-189959346DD9}" destId="{A64A1CA7-1FA5-A645-916C-83A2686EED3E}" srcOrd="0" destOrd="0" parTransId="{2FD5EBFC-9937-8C42-A9B7-4C2BCA0FF534}" sibTransId="{B3AB6FE1-C8F6-304E-805F-CFA1007A698D}"/>
    <dgm:cxn modelId="{626879A8-0A9A-754E-8668-B2358C6C762E}" type="presOf" srcId="{29457397-04E0-4DF1-BBB2-189959346DD9}" destId="{BB083629-8A0C-D94B-8D74-2F8379DC8FF9}" srcOrd="0" destOrd="0" presId="urn:microsoft.com/office/officeart/2005/8/layout/vList2"/>
    <dgm:cxn modelId="{32AAD6B7-56D8-CA46-91B5-EC6A95C12BA3}" srcId="{A64A1CA7-1FA5-A645-916C-83A2686EED3E}" destId="{FE85D842-92E8-2B43-8C24-7E5417D7FBD6}" srcOrd="1" destOrd="0" parTransId="{EAF556AA-76A1-7B49-8EA0-2A2A533ECD15}" sibTransId="{7F9F6B5B-8D4B-A441-8EA6-2338025A4D19}"/>
    <dgm:cxn modelId="{E0A5BEBF-F514-4641-9D10-FD6766DBA042}" srcId="{29457397-04E0-4DF1-BBB2-189959346DD9}" destId="{4EA8A1DE-F463-BE46-A095-09328F960EE3}" srcOrd="1" destOrd="0" parTransId="{A35A1487-0465-D34B-9FAC-9C9F3835FFFD}" sibTransId="{4DF3551C-A243-AD44-B1EA-3A94375D3E2C}"/>
    <dgm:cxn modelId="{5DFCF5E5-BD4A-48ED-8E59-92EB7AFA52FA}" srcId="{4EA8A1DE-F463-BE46-A095-09328F960EE3}" destId="{F4617FB4-6771-4963-A30E-D35551BA9CC3}" srcOrd="0" destOrd="0" parTransId="{3D4FF0D1-AC43-468D-8CCC-2F669BED7B4D}" sibTransId="{7D608FA0-EB62-463B-A0A0-B48EB20CE0B3}"/>
    <dgm:cxn modelId="{98488DF5-C687-9D45-A415-BE5928FACE27}" type="presOf" srcId="{53290DB1-1F0A-D247-AC4B-7B4672314871}" destId="{B73C80B6-B2C8-9044-AF45-D823A1879626}" srcOrd="0" destOrd="0" presId="urn:microsoft.com/office/officeart/2005/8/layout/vList2"/>
    <dgm:cxn modelId="{E11633AB-4CD3-7A44-8525-4CE89FE492EA}" type="presParOf" srcId="{BB083629-8A0C-D94B-8D74-2F8379DC8FF9}" destId="{7AD0C215-14DA-734B-8EA7-5A80779F85E5}" srcOrd="0" destOrd="0" presId="urn:microsoft.com/office/officeart/2005/8/layout/vList2"/>
    <dgm:cxn modelId="{96E776DA-899F-8A4C-946A-1B47823BEDC7}" type="presParOf" srcId="{BB083629-8A0C-D94B-8D74-2F8379DC8FF9}" destId="{B73C80B6-B2C8-9044-AF45-D823A1879626}" srcOrd="1" destOrd="0" presId="urn:microsoft.com/office/officeart/2005/8/layout/vList2"/>
    <dgm:cxn modelId="{77B2A1AC-8F6A-EB4C-9630-FD9D53530187}" type="presParOf" srcId="{BB083629-8A0C-D94B-8D74-2F8379DC8FF9}" destId="{BC59140D-CB90-8C4B-BB67-64B43C1740C1}" srcOrd="2" destOrd="0" presId="urn:microsoft.com/office/officeart/2005/8/layout/vList2"/>
    <dgm:cxn modelId="{C9D95D82-5364-4742-B057-1B244E591037}" type="presParOf" srcId="{BB083629-8A0C-D94B-8D74-2F8379DC8FF9}" destId="{25C4DD6A-5FC6-F744-99AF-14B085FB394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899C1D-C3D9-4C04-AAE8-125538DF5E04}"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62081005-0092-4D30-AF7C-10066E3D34C6}">
      <dgm:prSet/>
      <dgm:spPr/>
      <dgm:t>
        <a:bodyPr/>
        <a:lstStyle/>
        <a:p>
          <a:pPr>
            <a:lnSpc>
              <a:spcPct val="100000"/>
            </a:lnSpc>
            <a:defRPr cap="all"/>
          </a:pPr>
          <a:r>
            <a:rPr lang="en-US" b="1" i="0" dirty="0"/>
            <a:t>as a primary care health worker?</a:t>
          </a:r>
        </a:p>
        <a:p>
          <a:pPr>
            <a:lnSpc>
              <a:spcPct val="100000"/>
            </a:lnSpc>
            <a:defRPr cap="all"/>
          </a:pPr>
          <a:r>
            <a:rPr lang="en-US" b="1" i="0" dirty="0"/>
            <a:t>(Individual)</a:t>
          </a:r>
          <a:br>
            <a:rPr lang="en-US" b="1" i="0" dirty="0"/>
          </a:br>
          <a:endParaRPr lang="en-US" b="1" dirty="0"/>
        </a:p>
      </dgm:t>
    </dgm:pt>
    <dgm:pt modelId="{E225B485-FDE8-47CB-B06C-BD16952244C9}" type="parTrans" cxnId="{80A92303-EE39-4B8A-92C5-FE78D2880B2E}">
      <dgm:prSet/>
      <dgm:spPr/>
      <dgm:t>
        <a:bodyPr/>
        <a:lstStyle/>
        <a:p>
          <a:endParaRPr lang="en-US"/>
        </a:p>
      </dgm:t>
    </dgm:pt>
    <dgm:pt modelId="{99907631-5CF8-4B03-B688-DBA90C52002E}" type="sibTrans" cxnId="{80A92303-EE39-4B8A-92C5-FE78D2880B2E}">
      <dgm:prSet/>
      <dgm:spPr/>
      <dgm:t>
        <a:bodyPr/>
        <a:lstStyle/>
        <a:p>
          <a:endParaRPr lang="en-US"/>
        </a:p>
      </dgm:t>
    </dgm:pt>
    <dgm:pt modelId="{4B782EAD-0A38-4CB3-903F-09C41F19BBBC}">
      <dgm:prSet/>
      <dgm:spPr/>
      <dgm:t>
        <a:bodyPr/>
        <a:lstStyle/>
        <a:p>
          <a:pPr>
            <a:lnSpc>
              <a:spcPct val="100000"/>
            </a:lnSpc>
            <a:defRPr cap="all"/>
          </a:pPr>
          <a:r>
            <a:rPr lang="en-US" b="1" i="0" dirty="0"/>
            <a:t>as health system Leadership?</a:t>
          </a:r>
        </a:p>
        <a:p>
          <a:pPr>
            <a:lnSpc>
              <a:spcPct val="100000"/>
            </a:lnSpc>
            <a:defRPr cap="all"/>
          </a:pPr>
          <a:r>
            <a:rPr lang="en-US" b="1" i="0" dirty="0"/>
            <a:t>(Micro)</a:t>
          </a:r>
          <a:br>
            <a:rPr lang="en-US" b="1" i="0" dirty="0"/>
          </a:br>
          <a:endParaRPr lang="en-US" b="1" dirty="0"/>
        </a:p>
      </dgm:t>
    </dgm:pt>
    <dgm:pt modelId="{69BE0239-7632-482E-8D24-2610D28F0D59}" type="parTrans" cxnId="{ED895DAF-012D-4102-8B8A-B7EBE04BC16A}">
      <dgm:prSet/>
      <dgm:spPr/>
      <dgm:t>
        <a:bodyPr/>
        <a:lstStyle/>
        <a:p>
          <a:endParaRPr lang="en-US"/>
        </a:p>
      </dgm:t>
    </dgm:pt>
    <dgm:pt modelId="{B3333935-447B-42F4-B87A-E38ED31EF2FE}" type="sibTrans" cxnId="{ED895DAF-012D-4102-8B8A-B7EBE04BC16A}">
      <dgm:prSet/>
      <dgm:spPr/>
      <dgm:t>
        <a:bodyPr/>
        <a:lstStyle/>
        <a:p>
          <a:endParaRPr lang="en-US"/>
        </a:p>
      </dgm:t>
    </dgm:pt>
    <dgm:pt modelId="{6478DBD0-C36B-4EAC-ADE0-1CD0C797E1C0}">
      <dgm:prSet/>
      <dgm:spPr/>
      <dgm:t>
        <a:bodyPr/>
        <a:lstStyle/>
        <a:p>
          <a:pPr>
            <a:lnSpc>
              <a:spcPct val="100000"/>
            </a:lnSpc>
            <a:defRPr cap="all"/>
          </a:pPr>
          <a:r>
            <a:rPr lang="en-US" b="0" i="0" dirty="0"/>
            <a:t> As a Society</a:t>
          </a:r>
          <a:endParaRPr lang="en-US" b="1" i="0" dirty="0"/>
        </a:p>
        <a:p>
          <a:pPr>
            <a:lnSpc>
              <a:spcPct val="100000"/>
            </a:lnSpc>
            <a:defRPr cap="all"/>
          </a:pPr>
          <a:r>
            <a:rPr lang="en-US" b="1" i="0" dirty="0"/>
            <a:t>(Macro)</a:t>
          </a:r>
          <a:endParaRPr lang="en-US" b="1" dirty="0"/>
        </a:p>
      </dgm:t>
    </dgm:pt>
    <dgm:pt modelId="{28E96CD5-8868-4617-9302-1A0ADB9A70E9}" type="parTrans" cxnId="{FC5486AD-204F-4CB9-B40A-AC28DDC17CC3}">
      <dgm:prSet/>
      <dgm:spPr/>
      <dgm:t>
        <a:bodyPr/>
        <a:lstStyle/>
        <a:p>
          <a:endParaRPr lang="en-US"/>
        </a:p>
      </dgm:t>
    </dgm:pt>
    <dgm:pt modelId="{21E726CD-1600-4ABD-BBFB-077649C9D89E}" type="sibTrans" cxnId="{FC5486AD-204F-4CB9-B40A-AC28DDC17CC3}">
      <dgm:prSet/>
      <dgm:spPr/>
      <dgm:t>
        <a:bodyPr/>
        <a:lstStyle/>
        <a:p>
          <a:endParaRPr lang="en-US"/>
        </a:p>
      </dgm:t>
    </dgm:pt>
    <dgm:pt modelId="{FA08A982-17F1-4EEF-BAB9-D8F82AE81B0B}" type="pres">
      <dgm:prSet presAssocID="{69899C1D-C3D9-4C04-AAE8-125538DF5E04}" presName="root" presStyleCnt="0">
        <dgm:presLayoutVars>
          <dgm:dir/>
          <dgm:resizeHandles val="exact"/>
        </dgm:presLayoutVars>
      </dgm:prSet>
      <dgm:spPr/>
    </dgm:pt>
    <dgm:pt modelId="{788517DA-611A-4577-94EB-F93C4140CBAA}" type="pres">
      <dgm:prSet presAssocID="{62081005-0092-4D30-AF7C-10066E3D34C6}" presName="compNode" presStyleCnt="0"/>
      <dgm:spPr/>
    </dgm:pt>
    <dgm:pt modelId="{A3D9168B-31CA-454E-9B0B-6A3C4D7DEAAE}" type="pres">
      <dgm:prSet presAssocID="{62081005-0092-4D30-AF7C-10066E3D34C6}" presName="iconBgRect" presStyleLbl="bgShp" presStyleIdx="0" presStyleCnt="3"/>
      <dgm:spPr>
        <a:prstGeom prst="round2DiagRect">
          <a:avLst>
            <a:gd name="adj1" fmla="val 29727"/>
            <a:gd name="adj2" fmla="val 0"/>
          </a:avLst>
        </a:prstGeom>
      </dgm:spPr>
    </dgm:pt>
    <dgm:pt modelId="{AE3C198E-C321-4EAD-B8EB-76468C734D56}" type="pres">
      <dgm:prSet presAssocID="{62081005-0092-4D30-AF7C-10066E3D34C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93C2D222-CC50-4177-A760-DBF77DAB9859}" type="pres">
      <dgm:prSet presAssocID="{62081005-0092-4D30-AF7C-10066E3D34C6}" presName="spaceRect" presStyleCnt="0"/>
      <dgm:spPr/>
    </dgm:pt>
    <dgm:pt modelId="{E4B9E22F-D0F0-452F-B10B-D59CF8659C72}" type="pres">
      <dgm:prSet presAssocID="{62081005-0092-4D30-AF7C-10066E3D34C6}" presName="textRect" presStyleLbl="revTx" presStyleIdx="0" presStyleCnt="3">
        <dgm:presLayoutVars>
          <dgm:chMax val="1"/>
          <dgm:chPref val="1"/>
        </dgm:presLayoutVars>
      </dgm:prSet>
      <dgm:spPr/>
    </dgm:pt>
    <dgm:pt modelId="{B120A866-9BBC-4D3D-A280-0A47DEE623AB}" type="pres">
      <dgm:prSet presAssocID="{99907631-5CF8-4B03-B688-DBA90C52002E}" presName="sibTrans" presStyleCnt="0"/>
      <dgm:spPr/>
    </dgm:pt>
    <dgm:pt modelId="{AF6013E6-BC90-4632-953B-5C63C5A72ED5}" type="pres">
      <dgm:prSet presAssocID="{4B782EAD-0A38-4CB3-903F-09C41F19BBBC}" presName="compNode" presStyleCnt="0"/>
      <dgm:spPr/>
    </dgm:pt>
    <dgm:pt modelId="{3AA8813A-901E-4C87-AE8A-C1D37C5D074B}" type="pres">
      <dgm:prSet presAssocID="{4B782EAD-0A38-4CB3-903F-09C41F19BBBC}" presName="iconBgRect" presStyleLbl="bgShp" presStyleIdx="1" presStyleCnt="3"/>
      <dgm:spPr>
        <a:prstGeom prst="round2DiagRect">
          <a:avLst>
            <a:gd name="adj1" fmla="val 29727"/>
            <a:gd name="adj2" fmla="val 0"/>
          </a:avLst>
        </a:prstGeom>
      </dgm:spPr>
    </dgm:pt>
    <dgm:pt modelId="{EDD491DA-8C68-417E-897E-D7157626DF44}" type="pres">
      <dgm:prSet presAssocID="{4B782EAD-0A38-4CB3-903F-09C41F19BBB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379C58D6-5A2C-48C3-BECF-542D1F3929A9}" type="pres">
      <dgm:prSet presAssocID="{4B782EAD-0A38-4CB3-903F-09C41F19BBBC}" presName="spaceRect" presStyleCnt="0"/>
      <dgm:spPr/>
    </dgm:pt>
    <dgm:pt modelId="{AC8E6E86-5562-47F2-8345-92126C6C6A30}" type="pres">
      <dgm:prSet presAssocID="{4B782EAD-0A38-4CB3-903F-09C41F19BBBC}" presName="textRect" presStyleLbl="revTx" presStyleIdx="1" presStyleCnt="3">
        <dgm:presLayoutVars>
          <dgm:chMax val="1"/>
          <dgm:chPref val="1"/>
        </dgm:presLayoutVars>
      </dgm:prSet>
      <dgm:spPr/>
    </dgm:pt>
    <dgm:pt modelId="{61FBA928-1BA1-4D9C-8ECE-0C4A4D289B09}" type="pres">
      <dgm:prSet presAssocID="{B3333935-447B-42F4-B87A-E38ED31EF2FE}" presName="sibTrans" presStyleCnt="0"/>
      <dgm:spPr/>
    </dgm:pt>
    <dgm:pt modelId="{5291E131-E1B4-4FB3-80DD-0F8405D21F2E}" type="pres">
      <dgm:prSet presAssocID="{6478DBD0-C36B-4EAC-ADE0-1CD0C797E1C0}" presName="compNode" presStyleCnt="0"/>
      <dgm:spPr/>
    </dgm:pt>
    <dgm:pt modelId="{725D8225-6CC3-4552-964F-EC1C109D8A57}" type="pres">
      <dgm:prSet presAssocID="{6478DBD0-C36B-4EAC-ADE0-1CD0C797E1C0}" presName="iconBgRect" presStyleLbl="bgShp" presStyleIdx="2" presStyleCnt="3"/>
      <dgm:spPr>
        <a:prstGeom prst="round2DiagRect">
          <a:avLst>
            <a:gd name="adj1" fmla="val 29727"/>
            <a:gd name="adj2" fmla="val 0"/>
          </a:avLst>
        </a:prstGeom>
      </dgm:spPr>
    </dgm:pt>
    <dgm:pt modelId="{86393E37-55F6-4112-97E0-0707DAA3358A}" type="pres">
      <dgm:prSet presAssocID="{6478DBD0-C36B-4EAC-ADE0-1CD0C797E1C0}"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C51DB27-8AD2-4D6D-9494-894AABB397D1}" type="pres">
      <dgm:prSet presAssocID="{6478DBD0-C36B-4EAC-ADE0-1CD0C797E1C0}" presName="spaceRect" presStyleCnt="0"/>
      <dgm:spPr/>
    </dgm:pt>
    <dgm:pt modelId="{7AB84DB8-B5D7-49E9-918B-80B64C641C71}" type="pres">
      <dgm:prSet presAssocID="{6478DBD0-C36B-4EAC-ADE0-1CD0C797E1C0}" presName="textRect" presStyleLbl="revTx" presStyleIdx="2" presStyleCnt="3">
        <dgm:presLayoutVars>
          <dgm:chMax val="1"/>
          <dgm:chPref val="1"/>
        </dgm:presLayoutVars>
      </dgm:prSet>
      <dgm:spPr/>
    </dgm:pt>
  </dgm:ptLst>
  <dgm:cxnLst>
    <dgm:cxn modelId="{80A92303-EE39-4B8A-92C5-FE78D2880B2E}" srcId="{69899C1D-C3D9-4C04-AAE8-125538DF5E04}" destId="{62081005-0092-4D30-AF7C-10066E3D34C6}" srcOrd="0" destOrd="0" parTransId="{E225B485-FDE8-47CB-B06C-BD16952244C9}" sibTransId="{99907631-5CF8-4B03-B688-DBA90C52002E}"/>
    <dgm:cxn modelId="{AD9D5613-C447-4A13-968A-CAD3ADE13A72}" type="presOf" srcId="{69899C1D-C3D9-4C04-AAE8-125538DF5E04}" destId="{FA08A982-17F1-4EEF-BAB9-D8F82AE81B0B}" srcOrd="0" destOrd="0" presId="urn:microsoft.com/office/officeart/2018/5/layout/IconLeafLabelList"/>
    <dgm:cxn modelId="{4955FC6A-C566-42E8-8C51-79D0CA247E77}" type="presOf" srcId="{4B782EAD-0A38-4CB3-903F-09C41F19BBBC}" destId="{AC8E6E86-5562-47F2-8345-92126C6C6A30}" srcOrd="0" destOrd="0" presId="urn:microsoft.com/office/officeart/2018/5/layout/IconLeafLabelList"/>
    <dgm:cxn modelId="{72BF6AA8-BBA6-4CEE-B934-E01B711F3502}" type="presOf" srcId="{6478DBD0-C36B-4EAC-ADE0-1CD0C797E1C0}" destId="{7AB84DB8-B5D7-49E9-918B-80B64C641C71}" srcOrd="0" destOrd="0" presId="urn:microsoft.com/office/officeart/2018/5/layout/IconLeafLabelList"/>
    <dgm:cxn modelId="{FC5486AD-204F-4CB9-B40A-AC28DDC17CC3}" srcId="{69899C1D-C3D9-4C04-AAE8-125538DF5E04}" destId="{6478DBD0-C36B-4EAC-ADE0-1CD0C797E1C0}" srcOrd="2" destOrd="0" parTransId="{28E96CD5-8868-4617-9302-1A0ADB9A70E9}" sibTransId="{21E726CD-1600-4ABD-BBFB-077649C9D89E}"/>
    <dgm:cxn modelId="{ED895DAF-012D-4102-8B8A-B7EBE04BC16A}" srcId="{69899C1D-C3D9-4C04-AAE8-125538DF5E04}" destId="{4B782EAD-0A38-4CB3-903F-09C41F19BBBC}" srcOrd="1" destOrd="0" parTransId="{69BE0239-7632-482E-8D24-2610D28F0D59}" sibTransId="{B3333935-447B-42F4-B87A-E38ED31EF2FE}"/>
    <dgm:cxn modelId="{4EAC2DB2-12E9-4EA5-8B54-E7C11EB8F096}" type="presOf" srcId="{62081005-0092-4D30-AF7C-10066E3D34C6}" destId="{E4B9E22F-D0F0-452F-B10B-D59CF8659C72}" srcOrd="0" destOrd="0" presId="urn:microsoft.com/office/officeart/2018/5/layout/IconLeafLabelList"/>
    <dgm:cxn modelId="{2AC7F19C-24A1-40CB-8FE1-069A4E47FB50}" type="presParOf" srcId="{FA08A982-17F1-4EEF-BAB9-D8F82AE81B0B}" destId="{788517DA-611A-4577-94EB-F93C4140CBAA}" srcOrd="0" destOrd="0" presId="urn:microsoft.com/office/officeart/2018/5/layout/IconLeafLabelList"/>
    <dgm:cxn modelId="{9FA08612-D437-4F2C-8E74-DE0077ECA9F2}" type="presParOf" srcId="{788517DA-611A-4577-94EB-F93C4140CBAA}" destId="{A3D9168B-31CA-454E-9B0B-6A3C4D7DEAAE}" srcOrd="0" destOrd="0" presId="urn:microsoft.com/office/officeart/2018/5/layout/IconLeafLabelList"/>
    <dgm:cxn modelId="{D9767492-DA21-4A6C-A354-C73D963BD077}" type="presParOf" srcId="{788517DA-611A-4577-94EB-F93C4140CBAA}" destId="{AE3C198E-C321-4EAD-B8EB-76468C734D56}" srcOrd="1" destOrd="0" presId="urn:microsoft.com/office/officeart/2018/5/layout/IconLeafLabelList"/>
    <dgm:cxn modelId="{7095C5EB-9196-4229-8BC4-2CADD66E7758}" type="presParOf" srcId="{788517DA-611A-4577-94EB-F93C4140CBAA}" destId="{93C2D222-CC50-4177-A760-DBF77DAB9859}" srcOrd="2" destOrd="0" presId="urn:microsoft.com/office/officeart/2018/5/layout/IconLeafLabelList"/>
    <dgm:cxn modelId="{8F416397-78CE-40FB-890C-2CC1D5D72BBB}" type="presParOf" srcId="{788517DA-611A-4577-94EB-F93C4140CBAA}" destId="{E4B9E22F-D0F0-452F-B10B-D59CF8659C72}" srcOrd="3" destOrd="0" presId="urn:microsoft.com/office/officeart/2018/5/layout/IconLeafLabelList"/>
    <dgm:cxn modelId="{92949F62-DF96-4D6C-B48F-531C4D0FDB5E}" type="presParOf" srcId="{FA08A982-17F1-4EEF-BAB9-D8F82AE81B0B}" destId="{B120A866-9BBC-4D3D-A280-0A47DEE623AB}" srcOrd="1" destOrd="0" presId="urn:microsoft.com/office/officeart/2018/5/layout/IconLeafLabelList"/>
    <dgm:cxn modelId="{FAB816F4-7F26-4285-936A-427F573C03E4}" type="presParOf" srcId="{FA08A982-17F1-4EEF-BAB9-D8F82AE81B0B}" destId="{AF6013E6-BC90-4632-953B-5C63C5A72ED5}" srcOrd="2" destOrd="0" presId="urn:microsoft.com/office/officeart/2018/5/layout/IconLeafLabelList"/>
    <dgm:cxn modelId="{57D972D3-186C-444B-A2EE-E387922A062B}" type="presParOf" srcId="{AF6013E6-BC90-4632-953B-5C63C5A72ED5}" destId="{3AA8813A-901E-4C87-AE8A-C1D37C5D074B}" srcOrd="0" destOrd="0" presId="urn:microsoft.com/office/officeart/2018/5/layout/IconLeafLabelList"/>
    <dgm:cxn modelId="{68099EEE-6959-4746-AF9F-A5F48435EF97}" type="presParOf" srcId="{AF6013E6-BC90-4632-953B-5C63C5A72ED5}" destId="{EDD491DA-8C68-417E-897E-D7157626DF44}" srcOrd="1" destOrd="0" presId="urn:microsoft.com/office/officeart/2018/5/layout/IconLeafLabelList"/>
    <dgm:cxn modelId="{D6AADAAB-3B54-4DFF-A77C-015407301448}" type="presParOf" srcId="{AF6013E6-BC90-4632-953B-5C63C5A72ED5}" destId="{379C58D6-5A2C-48C3-BECF-542D1F3929A9}" srcOrd="2" destOrd="0" presId="urn:microsoft.com/office/officeart/2018/5/layout/IconLeafLabelList"/>
    <dgm:cxn modelId="{02CB5E22-C7A3-412C-99AC-DE61F4B0E7CF}" type="presParOf" srcId="{AF6013E6-BC90-4632-953B-5C63C5A72ED5}" destId="{AC8E6E86-5562-47F2-8345-92126C6C6A30}" srcOrd="3" destOrd="0" presId="urn:microsoft.com/office/officeart/2018/5/layout/IconLeafLabelList"/>
    <dgm:cxn modelId="{7073F1D6-18B6-44E5-ABC0-6E896BA09B90}" type="presParOf" srcId="{FA08A982-17F1-4EEF-BAB9-D8F82AE81B0B}" destId="{61FBA928-1BA1-4D9C-8ECE-0C4A4D289B09}" srcOrd="3" destOrd="0" presId="urn:microsoft.com/office/officeart/2018/5/layout/IconLeafLabelList"/>
    <dgm:cxn modelId="{AFE5ACCC-37EB-4167-AFC6-06D5C821167E}" type="presParOf" srcId="{FA08A982-17F1-4EEF-BAB9-D8F82AE81B0B}" destId="{5291E131-E1B4-4FB3-80DD-0F8405D21F2E}" srcOrd="4" destOrd="0" presId="urn:microsoft.com/office/officeart/2018/5/layout/IconLeafLabelList"/>
    <dgm:cxn modelId="{85AADD34-9116-482B-AB89-8452249A09FF}" type="presParOf" srcId="{5291E131-E1B4-4FB3-80DD-0F8405D21F2E}" destId="{725D8225-6CC3-4552-964F-EC1C109D8A57}" srcOrd="0" destOrd="0" presId="urn:microsoft.com/office/officeart/2018/5/layout/IconLeafLabelList"/>
    <dgm:cxn modelId="{1225C57B-17FE-45A8-97E0-1ACC3BDADD7C}" type="presParOf" srcId="{5291E131-E1B4-4FB3-80DD-0F8405D21F2E}" destId="{86393E37-55F6-4112-97E0-0707DAA3358A}" srcOrd="1" destOrd="0" presId="urn:microsoft.com/office/officeart/2018/5/layout/IconLeafLabelList"/>
    <dgm:cxn modelId="{155E257E-BBCE-4D11-9420-130624BEAEAE}" type="presParOf" srcId="{5291E131-E1B4-4FB3-80DD-0F8405D21F2E}" destId="{BC51DB27-8AD2-4D6D-9494-894AABB397D1}" srcOrd="2" destOrd="0" presId="urn:microsoft.com/office/officeart/2018/5/layout/IconLeafLabelList"/>
    <dgm:cxn modelId="{F584CE85-BB75-44E2-8B52-28C4A4800CB9}" type="presParOf" srcId="{5291E131-E1B4-4FB3-80DD-0F8405D21F2E}" destId="{7AB84DB8-B5D7-49E9-918B-80B64C641C7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17ACB2-B93E-47B5-9B04-922AA232F9E7}"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E0611CC9-8230-4ADD-AA4E-E1B0CE0278B8}">
      <dgm:prSet/>
      <dgm:spPr/>
      <dgm:t>
        <a:bodyPr/>
        <a:lstStyle/>
        <a:p>
          <a:r>
            <a:rPr lang="en-US"/>
            <a:t>Medication Assisted Treatment</a:t>
          </a:r>
        </a:p>
      </dgm:t>
    </dgm:pt>
    <dgm:pt modelId="{3303104A-C793-4587-A60A-B9C1F1D09456}" type="parTrans" cxnId="{8E525A79-1C82-44B7-843A-2389A0865422}">
      <dgm:prSet/>
      <dgm:spPr/>
      <dgm:t>
        <a:bodyPr/>
        <a:lstStyle/>
        <a:p>
          <a:endParaRPr lang="en-US"/>
        </a:p>
      </dgm:t>
    </dgm:pt>
    <dgm:pt modelId="{D510C87A-E1ED-4E24-9EE0-6B2C82671D59}" type="sibTrans" cxnId="{8E525A79-1C82-44B7-843A-2389A0865422}">
      <dgm:prSet/>
      <dgm:spPr/>
      <dgm:t>
        <a:bodyPr/>
        <a:lstStyle/>
        <a:p>
          <a:endParaRPr lang="en-US"/>
        </a:p>
      </dgm:t>
    </dgm:pt>
    <dgm:pt modelId="{B4B2FE7D-1BA8-41F3-812F-BF6E8288A37D}">
      <dgm:prSet/>
      <dgm:spPr/>
      <dgm:t>
        <a:bodyPr/>
        <a:lstStyle/>
        <a:p>
          <a:r>
            <a:rPr lang="en-US" dirty="0"/>
            <a:t>PREP for PWUDs </a:t>
          </a:r>
        </a:p>
      </dgm:t>
    </dgm:pt>
    <dgm:pt modelId="{F5A76C72-5747-49AC-8CD3-684BF2D2C6F8}" type="parTrans" cxnId="{06669ECA-0BC1-43A3-9088-9D621D2C6A0C}">
      <dgm:prSet/>
      <dgm:spPr/>
      <dgm:t>
        <a:bodyPr/>
        <a:lstStyle/>
        <a:p>
          <a:endParaRPr lang="en-US"/>
        </a:p>
      </dgm:t>
    </dgm:pt>
    <dgm:pt modelId="{1970AA3B-7175-481C-9496-C690B4B00CD8}" type="sibTrans" cxnId="{06669ECA-0BC1-43A3-9088-9D621D2C6A0C}">
      <dgm:prSet/>
      <dgm:spPr/>
      <dgm:t>
        <a:bodyPr/>
        <a:lstStyle/>
        <a:p>
          <a:endParaRPr lang="en-US"/>
        </a:p>
      </dgm:t>
    </dgm:pt>
    <dgm:pt modelId="{EA811CB7-CD20-49A6-A562-366144BF300A}">
      <dgm:prSet/>
      <dgm:spPr/>
      <dgm:t>
        <a:bodyPr/>
        <a:lstStyle/>
        <a:p>
          <a:r>
            <a:rPr lang="en-US"/>
            <a:t>HCV/HIV Testing and Treatment </a:t>
          </a:r>
        </a:p>
      </dgm:t>
    </dgm:pt>
    <dgm:pt modelId="{7095F392-D51B-49CB-8157-6802C2B3014B}" type="parTrans" cxnId="{E9A6EB5C-0495-41D0-AC31-F98A99564710}">
      <dgm:prSet/>
      <dgm:spPr/>
      <dgm:t>
        <a:bodyPr/>
        <a:lstStyle/>
        <a:p>
          <a:endParaRPr lang="en-US"/>
        </a:p>
      </dgm:t>
    </dgm:pt>
    <dgm:pt modelId="{6C8A81A6-7AD1-4968-9D78-D1C0C70C5F99}" type="sibTrans" cxnId="{E9A6EB5C-0495-41D0-AC31-F98A99564710}">
      <dgm:prSet/>
      <dgm:spPr/>
      <dgm:t>
        <a:bodyPr/>
        <a:lstStyle/>
        <a:p>
          <a:endParaRPr lang="en-US"/>
        </a:p>
      </dgm:t>
    </dgm:pt>
    <dgm:pt modelId="{EB729BEA-E3AA-4FB5-9C0E-2995EA20C258}">
      <dgm:prSet/>
      <dgm:spPr/>
      <dgm:t>
        <a:bodyPr/>
        <a:lstStyle/>
        <a:p>
          <a:r>
            <a:rPr lang="en-US" dirty="0"/>
            <a:t>Naloxone, Syringe Service Programs, and Safer Injection Practices</a:t>
          </a:r>
        </a:p>
      </dgm:t>
    </dgm:pt>
    <dgm:pt modelId="{1C09583A-0341-4CCD-9E80-78D99F4F11F3}" type="sibTrans" cxnId="{F8BC0D59-6415-46F2-8556-9BD1C9279CB4}">
      <dgm:prSet/>
      <dgm:spPr/>
      <dgm:t>
        <a:bodyPr/>
        <a:lstStyle/>
        <a:p>
          <a:endParaRPr lang="en-US"/>
        </a:p>
      </dgm:t>
    </dgm:pt>
    <dgm:pt modelId="{11B91131-9B65-473C-8547-0683607FB9ED}" type="parTrans" cxnId="{F8BC0D59-6415-46F2-8556-9BD1C9279CB4}">
      <dgm:prSet/>
      <dgm:spPr/>
      <dgm:t>
        <a:bodyPr/>
        <a:lstStyle/>
        <a:p>
          <a:endParaRPr lang="en-US"/>
        </a:p>
      </dgm:t>
    </dgm:pt>
    <dgm:pt modelId="{150DE85E-3EC2-491C-ADD8-E2CFC6AF9215}">
      <dgm:prSet/>
      <dgm:spPr/>
      <dgm:t>
        <a:bodyPr/>
        <a:lstStyle/>
        <a:p>
          <a:r>
            <a:rPr lang="en-US" dirty="0"/>
            <a:t>Mental Health Services</a:t>
          </a:r>
        </a:p>
      </dgm:t>
    </dgm:pt>
    <dgm:pt modelId="{BFFF5153-9986-4116-877E-C59DCD806461}" type="parTrans" cxnId="{01A5C2CB-DF70-413F-967E-B10B75A960FF}">
      <dgm:prSet/>
      <dgm:spPr/>
      <dgm:t>
        <a:bodyPr/>
        <a:lstStyle/>
        <a:p>
          <a:endParaRPr lang="en-US"/>
        </a:p>
      </dgm:t>
    </dgm:pt>
    <dgm:pt modelId="{4A187CA7-2513-4DF2-87E5-EB53CFA729F8}" type="sibTrans" cxnId="{01A5C2CB-DF70-413F-967E-B10B75A960FF}">
      <dgm:prSet/>
      <dgm:spPr/>
      <dgm:t>
        <a:bodyPr/>
        <a:lstStyle/>
        <a:p>
          <a:endParaRPr lang="en-US"/>
        </a:p>
      </dgm:t>
    </dgm:pt>
    <dgm:pt modelId="{E0081EE3-4835-45F9-AD8D-C5EAC948D644}" type="pres">
      <dgm:prSet presAssocID="{0417ACB2-B93E-47B5-9B04-922AA232F9E7}" presName="Name0" presStyleCnt="0">
        <dgm:presLayoutVars>
          <dgm:dir/>
          <dgm:resizeHandles val="exact"/>
        </dgm:presLayoutVars>
      </dgm:prSet>
      <dgm:spPr/>
    </dgm:pt>
    <dgm:pt modelId="{ECA86D02-BF59-45A8-9BCF-FB0B3CCF9E5A}" type="pres">
      <dgm:prSet presAssocID="{0417ACB2-B93E-47B5-9B04-922AA232F9E7}" presName="fgShape" presStyleLbl="fgShp" presStyleIdx="0" presStyleCnt="1"/>
      <dgm:spPr/>
    </dgm:pt>
    <dgm:pt modelId="{FA22FD6F-11B9-48CF-8295-1A29ACAF5AAC}" type="pres">
      <dgm:prSet presAssocID="{0417ACB2-B93E-47B5-9B04-922AA232F9E7}" presName="linComp" presStyleCnt="0"/>
      <dgm:spPr/>
    </dgm:pt>
    <dgm:pt modelId="{A5336E5E-FDD3-4A84-B67E-7387CAC5DB68}" type="pres">
      <dgm:prSet presAssocID="{EA811CB7-CD20-49A6-A562-366144BF300A}" presName="compNode" presStyleCnt="0"/>
      <dgm:spPr/>
    </dgm:pt>
    <dgm:pt modelId="{264F5BA8-0614-411A-B52E-65C5D5AD3862}" type="pres">
      <dgm:prSet presAssocID="{EA811CB7-CD20-49A6-A562-366144BF300A}" presName="bkgdShape" presStyleLbl="node1" presStyleIdx="0" presStyleCnt="5"/>
      <dgm:spPr/>
    </dgm:pt>
    <dgm:pt modelId="{321BCCC7-E4B2-4D22-A42E-3A6B0EBAEA9F}" type="pres">
      <dgm:prSet presAssocID="{EA811CB7-CD20-49A6-A562-366144BF300A}" presName="nodeTx" presStyleLbl="node1" presStyleIdx="0" presStyleCnt="5">
        <dgm:presLayoutVars>
          <dgm:bulletEnabled val="1"/>
        </dgm:presLayoutVars>
      </dgm:prSet>
      <dgm:spPr/>
    </dgm:pt>
    <dgm:pt modelId="{10E513FF-C24A-437B-A025-FE241FA68882}" type="pres">
      <dgm:prSet presAssocID="{EA811CB7-CD20-49A6-A562-366144BF300A}" presName="invisiNode" presStyleLbl="node1" presStyleIdx="0" presStyleCnt="5"/>
      <dgm:spPr/>
    </dgm:pt>
    <dgm:pt modelId="{FFFAAF91-9CCD-453D-8779-D99701199AD0}" type="pres">
      <dgm:prSet presAssocID="{EA811CB7-CD20-49A6-A562-366144BF300A}" presName="imagNode" presStyleLbl="fgImgPlace1" presStyleIdx="0" presStyleCnt="5"/>
      <dgm:spPr>
        <a:blipFill rotWithShape="1">
          <a:blip xmlns:r="http://schemas.openxmlformats.org/officeDocument/2006/relationships" r:embed="rId1"/>
          <a:srcRect/>
          <a:stretch>
            <a:fillRect l="-25000" r="-25000"/>
          </a:stretch>
        </a:blipFill>
      </dgm:spPr>
    </dgm:pt>
    <dgm:pt modelId="{083F813A-E92F-4BCD-AE95-2F4445C147D3}" type="pres">
      <dgm:prSet presAssocID="{6C8A81A6-7AD1-4968-9D78-D1C0C70C5F99}" presName="sibTrans" presStyleLbl="sibTrans2D1" presStyleIdx="0" presStyleCnt="0"/>
      <dgm:spPr/>
    </dgm:pt>
    <dgm:pt modelId="{A6185DDE-3B9A-403E-A986-7BD1B361C9D0}" type="pres">
      <dgm:prSet presAssocID="{150DE85E-3EC2-491C-ADD8-E2CFC6AF9215}" presName="compNode" presStyleCnt="0"/>
      <dgm:spPr/>
    </dgm:pt>
    <dgm:pt modelId="{D120892D-770F-4A55-963C-8DFC0B0A4708}" type="pres">
      <dgm:prSet presAssocID="{150DE85E-3EC2-491C-ADD8-E2CFC6AF9215}" presName="bkgdShape" presStyleLbl="node1" presStyleIdx="1" presStyleCnt="5"/>
      <dgm:spPr/>
    </dgm:pt>
    <dgm:pt modelId="{2641222A-A3EF-4954-9746-793E2718032C}" type="pres">
      <dgm:prSet presAssocID="{150DE85E-3EC2-491C-ADD8-E2CFC6AF9215}" presName="nodeTx" presStyleLbl="node1" presStyleIdx="1" presStyleCnt="5">
        <dgm:presLayoutVars>
          <dgm:bulletEnabled val="1"/>
        </dgm:presLayoutVars>
      </dgm:prSet>
      <dgm:spPr/>
    </dgm:pt>
    <dgm:pt modelId="{13E776E6-C5A1-4A83-8724-A0A7557B848F}" type="pres">
      <dgm:prSet presAssocID="{150DE85E-3EC2-491C-ADD8-E2CFC6AF9215}" presName="invisiNode" presStyleLbl="node1" presStyleIdx="1" presStyleCnt="5"/>
      <dgm:spPr/>
    </dgm:pt>
    <dgm:pt modelId="{54A54A80-B3F6-433B-AD59-C499A746B097}" type="pres">
      <dgm:prSet presAssocID="{150DE85E-3EC2-491C-ADD8-E2CFC6AF9215}" presName="imagNode" presStyleLbl="fgImgPlace1" presStyleIdx="1" presStyleCnt="5"/>
      <dgm:spPr>
        <a:blipFill rotWithShape="1">
          <a:blip xmlns:r="http://schemas.openxmlformats.org/officeDocument/2006/relationships" r:embed="rId2"/>
          <a:srcRect/>
          <a:stretch>
            <a:fillRect l="-17000" r="-17000"/>
          </a:stretch>
        </a:blipFill>
      </dgm:spPr>
    </dgm:pt>
    <dgm:pt modelId="{8B1ACDAE-1904-4E9D-AD88-50035D91CAF7}" type="pres">
      <dgm:prSet presAssocID="{4A187CA7-2513-4DF2-87E5-EB53CFA729F8}" presName="sibTrans" presStyleLbl="sibTrans2D1" presStyleIdx="0" presStyleCnt="0"/>
      <dgm:spPr/>
    </dgm:pt>
    <dgm:pt modelId="{3BF441DB-DEAB-469E-B3FB-9BBB672A067C}" type="pres">
      <dgm:prSet presAssocID="{E0611CC9-8230-4ADD-AA4E-E1B0CE0278B8}" presName="compNode" presStyleCnt="0"/>
      <dgm:spPr/>
    </dgm:pt>
    <dgm:pt modelId="{2BB1E9C9-73DC-4A28-AE8F-8F7D64A75BB7}" type="pres">
      <dgm:prSet presAssocID="{E0611CC9-8230-4ADD-AA4E-E1B0CE0278B8}" presName="bkgdShape" presStyleLbl="node1" presStyleIdx="2" presStyleCnt="5"/>
      <dgm:spPr/>
    </dgm:pt>
    <dgm:pt modelId="{C18AB9E0-DE56-4FB4-8D87-78024CC0E606}" type="pres">
      <dgm:prSet presAssocID="{E0611CC9-8230-4ADD-AA4E-E1B0CE0278B8}" presName="nodeTx" presStyleLbl="node1" presStyleIdx="2" presStyleCnt="5">
        <dgm:presLayoutVars>
          <dgm:bulletEnabled val="1"/>
        </dgm:presLayoutVars>
      </dgm:prSet>
      <dgm:spPr/>
    </dgm:pt>
    <dgm:pt modelId="{66264C3B-522F-4588-83DC-8B0E1F7B730E}" type="pres">
      <dgm:prSet presAssocID="{E0611CC9-8230-4ADD-AA4E-E1B0CE0278B8}" presName="invisiNode" presStyleLbl="node1" presStyleIdx="2" presStyleCnt="5"/>
      <dgm:spPr/>
    </dgm:pt>
    <dgm:pt modelId="{61007DB6-0726-4196-8E93-06A35EDC13AD}" type="pres">
      <dgm:prSet presAssocID="{E0611CC9-8230-4ADD-AA4E-E1B0CE0278B8}" presName="imagNode" presStyleLbl="fgImgPlace1" presStyleIdx="2" presStyleCnt="5"/>
      <dgm:spPr>
        <a:blipFill rotWithShape="1">
          <a:blip xmlns:r="http://schemas.openxmlformats.org/officeDocument/2006/relationships" r:embed="rId3"/>
          <a:srcRect/>
          <a:stretch>
            <a:fillRect l="-25000" r="-25000"/>
          </a:stretch>
        </a:blipFill>
      </dgm:spPr>
    </dgm:pt>
    <dgm:pt modelId="{9D7E2B5A-DCBD-4AE2-90B7-1B02F60E3B49}" type="pres">
      <dgm:prSet presAssocID="{D510C87A-E1ED-4E24-9EE0-6B2C82671D59}" presName="sibTrans" presStyleLbl="sibTrans2D1" presStyleIdx="0" presStyleCnt="0"/>
      <dgm:spPr/>
    </dgm:pt>
    <dgm:pt modelId="{B849A9D5-9F88-447C-BEA8-FC95E33D942E}" type="pres">
      <dgm:prSet presAssocID="{B4B2FE7D-1BA8-41F3-812F-BF6E8288A37D}" presName="compNode" presStyleCnt="0"/>
      <dgm:spPr/>
    </dgm:pt>
    <dgm:pt modelId="{C42055F5-DFF5-42DF-ACA7-31C5BA9526A3}" type="pres">
      <dgm:prSet presAssocID="{B4B2FE7D-1BA8-41F3-812F-BF6E8288A37D}" presName="bkgdShape" presStyleLbl="node1" presStyleIdx="3" presStyleCnt="5"/>
      <dgm:spPr/>
    </dgm:pt>
    <dgm:pt modelId="{97E35641-A1B3-48C6-9125-6286E3887803}" type="pres">
      <dgm:prSet presAssocID="{B4B2FE7D-1BA8-41F3-812F-BF6E8288A37D}" presName="nodeTx" presStyleLbl="node1" presStyleIdx="3" presStyleCnt="5">
        <dgm:presLayoutVars>
          <dgm:bulletEnabled val="1"/>
        </dgm:presLayoutVars>
      </dgm:prSet>
      <dgm:spPr/>
    </dgm:pt>
    <dgm:pt modelId="{B4F96CCD-117F-47FD-98E8-25221FF96CD7}" type="pres">
      <dgm:prSet presAssocID="{B4B2FE7D-1BA8-41F3-812F-BF6E8288A37D}" presName="invisiNode" presStyleLbl="node1" presStyleIdx="3" presStyleCnt="5"/>
      <dgm:spPr/>
    </dgm:pt>
    <dgm:pt modelId="{9EF5B1DE-C0EC-4A0B-A196-72877481F503}" type="pres">
      <dgm:prSet presAssocID="{B4B2FE7D-1BA8-41F3-812F-BF6E8288A37D}" presName="imagNode" presStyleLbl="fgImgPlace1" presStyleIdx="3" presStyleCnt="5"/>
      <dgm:spPr>
        <a:blipFill rotWithShape="1">
          <a:blip xmlns:r="http://schemas.openxmlformats.org/officeDocument/2006/relationships" r:embed="rId4"/>
          <a:srcRect/>
          <a:stretch>
            <a:fillRect l="-39000" r="-39000"/>
          </a:stretch>
        </a:blipFill>
      </dgm:spPr>
    </dgm:pt>
    <dgm:pt modelId="{66A80833-CE0B-42EF-B7AC-0716A0D1E169}" type="pres">
      <dgm:prSet presAssocID="{1970AA3B-7175-481C-9496-C690B4B00CD8}" presName="sibTrans" presStyleLbl="sibTrans2D1" presStyleIdx="0" presStyleCnt="0"/>
      <dgm:spPr/>
    </dgm:pt>
    <dgm:pt modelId="{E86403E1-7FEF-4455-AB80-97F8C0202037}" type="pres">
      <dgm:prSet presAssocID="{EB729BEA-E3AA-4FB5-9C0E-2995EA20C258}" presName="compNode" presStyleCnt="0"/>
      <dgm:spPr/>
    </dgm:pt>
    <dgm:pt modelId="{050B6363-B5CA-4DD4-B59C-4940E692AD8D}" type="pres">
      <dgm:prSet presAssocID="{EB729BEA-E3AA-4FB5-9C0E-2995EA20C258}" presName="bkgdShape" presStyleLbl="node1" presStyleIdx="4" presStyleCnt="5"/>
      <dgm:spPr/>
    </dgm:pt>
    <dgm:pt modelId="{34969B4D-8979-428F-89EE-E5724EF562BF}" type="pres">
      <dgm:prSet presAssocID="{EB729BEA-E3AA-4FB5-9C0E-2995EA20C258}" presName="nodeTx" presStyleLbl="node1" presStyleIdx="4" presStyleCnt="5">
        <dgm:presLayoutVars>
          <dgm:bulletEnabled val="1"/>
        </dgm:presLayoutVars>
      </dgm:prSet>
      <dgm:spPr/>
    </dgm:pt>
    <dgm:pt modelId="{98A78281-427D-44D2-A782-DA54ABF11F3C}" type="pres">
      <dgm:prSet presAssocID="{EB729BEA-E3AA-4FB5-9C0E-2995EA20C258}" presName="invisiNode" presStyleLbl="node1" presStyleIdx="4" presStyleCnt="5"/>
      <dgm:spPr/>
    </dgm:pt>
    <dgm:pt modelId="{8BE0B6F7-BB18-4550-A82D-703C1559FB8C}" type="pres">
      <dgm:prSet presAssocID="{EB729BEA-E3AA-4FB5-9C0E-2995EA20C258}" presName="imagNode" presStyleLbl="fgImgPlace1" presStyleIdx="4" presStyleCnt="5"/>
      <dgm:spPr>
        <a:blipFill rotWithShape="1">
          <a:blip xmlns:r="http://schemas.openxmlformats.org/officeDocument/2006/relationships" r:embed="rId5"/>
          <a:srcRect/>
          <a:stretch>
            <a:fillRect l="-46000" r="-46000"/>
          </a:stretch>
        </a:blipFill>
      </dgm:spPr>
    </dgm:pt>
  </dgm:ptLst>
  <dgm:cxnLst>
    <dgm:cxn modelId="{120F9419-19DF-43A7-ABE8-D9338FCA4CC6}" type="presOf" srcId="{0417ACB2-B93E-47B5-9B04-922AA232F9E7}" destId="{E0081EE3-4835-45F9-AD8D-C5EAC948D644}" srcOrd="0" destOrd="0" presId="urn:microsoft.com/office/officeart/2005/8/layout/hList7"/>
    <dgm:cxn modelId="{C048D42B-F791-4C1F-B9C6-F7A9F877B8B0}" type="presOf" srcId="{E0611CC9-8230-4ADD-AA4E-E1B0CE0278B8}" destId="{C18AB9E0-DE56-4FB4-8D87-78024CC0E606}" srcOrd="1" destOrd="0" presId="urn:microsoft.com/office/officeart/2005/8/layout/hList7"/>
    <dgm:cxn modelId="{C998832D-671C-42CB-9F98-45C3ECEFA49C}" type="presOf" srcId="{B4B2FE7D-1BA8-41F3-812F-BF6E8288A37D}" destId="{97E35641-A1B3-48C6-9125-6286E3887803}" srcOrd="1" destOrd="0" presId="urn:microsoft.com/office/officeart/2005/8/layout/hList7"/>
    <dgm:cxn modelId="{18705343-0356-4683-BA31-8873F96A9E76}" type="presOf" srcId="{E0611CC9-8230-4ADD-AA4E-E1B0CE0278B8}" destId="{2BB1E9C9-73DC-4A28-AE8F-8F7D64A75BB7}" srcOrd="0" destOrd="0" presId="urn:microsoft.com/office/officeart/2005/8/layout/hList7"/>
    <dgm:cxn modelId="{5450B357-A76C-4832-B5E1-E74F24626F9A}" type="presOf" srcId="{D510C87A-E1ED-4E24-9EE0-6B2C82671D59}" destId="{9D7E2B5A-DCBD-4AE2-90B7-1B02F60E3B49}" srcOrd="0" destOrd="0" presId="urn:microsoft.com/office/officeart/2005/8/layout/hList7"/>
    <dgm:cxn modelId="{F8BC0D59-6415-46F2-8556-9BD1C9279CB4}" srcId="{0417ACB2-B93E-47B5-9B04-922AA232F9E7}" destId="{EB729BEA-E3AA-4FB5-9C0E-2995EA20C258}" srcOrd="4" destOrd="0" parTransId="{11B91131-9B65-473C-8547-0683607FB9ED}" sibTransId="{1C09583A-0341-4CCD-9E80-78D99F4F11F3}"/>
    <dgm:cxn modelId="{E9A6EB5C-0495-41D0-AC31-F98A99564710}" srcId="{0417ACB2-B93E-47B5-9B04-922AA232F9E7}" destId="{EA811CB7-CD20-49A6-A562-366144BF300A}" srcOrd="0" destOrd="0" parTransId="{7095F392-D51B-49CB-8157-6802C2B3014B}" sibTransId="{6C8A81A6-7AD1-4968-9D78-D1C0C70C5F99}"/>
    <dgm:cxn modelId="{8E525A79-1C82-44B7-843A-2389A0865422}" srcId="{0417ACB2-B93E-47B5-9B04-922AA232F9E7}" destId="{E0611CC9-8230-4ADD-AA4E-E1B0CE0278B8}" srcOrd="2" destOrd="0" parTransId="{3303104A-C793-4587-A60A-B9C1F1D09456}" sibTransId="{D510C87A-E1ED-4E24-9EE0-6B2C82671D59}"/>
    <dgm:cxn modelId="{830B808C-A845-4BA6-AC42-3D28A9CDC2E0}" type="presOf" srcId="{1970AA3B-7175-481C-9496-C690B4B00CD8}" destId="{66A80833-CE0B-42EF-B7AC-0716A0D1E169}" srcOrd="0" destOrd="0" presId="urn:microsoft.com/office/officeart/2005/8/layout/hList7"/>
    <dgm:cxn modelId="{97563D90-8B8B-45D4-90C9-CC85AF578734}" type="presOf" srcId="{EB729BEA-E3AA-4FB5-9C0E-2995EA20C258}" destId="{34969B4D-8979-428F-89EE-E5724EF562BF}" srcOrd="1" destOrd="0" presId="urn:microsoft.com/office/officeart/2005/8/layout/hList7"/>
    <dgm:cxn modelId="{0719B2B6-29A1-4A41-A4DD-F6379472956F}" type="presOf" srcId="{150DE85E-3EC2-491C-ADD8-E2CFC6AF9215}" destId="{2641222A-A3EF-4954-9746-793E2718032C}" srcOrd="1" destOrd="0" presId="urn:microsoft.com/office/officeart/2005/8/layout/hList7"/>
    <dgm:cxn modelId="{46F394BF-491C-4A58-8279-34034A9BB2E9}" type="presOf" srcId="{150DE85E-3EC2-491C-ADD8-E2CFC6AF9215}" destId="{D120892D-770F-4A55-963C-8DFC0B0A4708}" srcOrd="0" destOrd="0" presId="urn:microsoft.com/office/officeart/2005/8/layout/hList7"/>
    <dgm:cxn modelId="{93F8F5C8-1DD7-4D26-8A04-C465EF5F59C5}" type="presOf" srcId="{4A187CA7-2513-4DF2-87E5-EB53CFA729F8}" destId="{8B1ACDAE-1904-4E9D-AD88-50035D91CAF7}" srcOrd="0" destOrd="0" presId="urn:microsoft.com/office/officeart/2005/8/layout/hList7"/>
    <dgm:cxn modelId="{06669ECA-0BC1-43A3-9088-9D621D2C6A0C}" srcId="{0417ACB2-B93E-47B5-9B04-922AA232F9E7}" destId="{B4B2FE7D-1BA8-41F3-812F-BF6E8288A37D}" srcOrd="3" destOrd="0" parTransId="{F5A76C72-5747-49AC-8CD3-684BF2D2C6F8}" sibTransId="{1970AA3B-7175-481C-9496-C690B4B00CD8}"/>
    <dgm:cxn modelId="{01A5C2CB-DF70-413F-967E-B10B75A960FF}" srcId="{0417ACB2-B93E-47B5-9B04-922AA232F9E7}" destId="{150DE85E-3EC2-491C-ADD8-E2CFC6AF9215}" srcOrd="1" destOrd="0" parTransId="{BFFF5153-9986-4116-877E-C59DCD806461}" sibTransId="{4A187CA7-2513-4DF2-87E5-EB53CFA729F8}"/>
    <dgm:cxn modelId="{57EDCFCD-B742-4BEA-8052-35827858AD01}" type="presOf" srcId="{EB729BEA-E3AA-4FB5-9C0E-2995EA20C258}" destId="{050B6363-B5CA-4DD4-B59C-4940E692AD8D}" srcOrd="0" destOrd="0" presId="urn:microsoft.com/office/officeart/2005/8/layout/hList7"/>
    <dgm:cxn modelId="{071A71D7-CDC6-4E5F-84B1-1530ECE2613D}" type="presOf" srcId="{EA811CB7-CD20-49A6-A562-366144BF300A}" destId="{264F5BA8-0614-411A-B52E-65C5D5AD3862}" srcOrd="0" destOrd="0" presId="urn:microsoft.com/office/officeart/2005/8/layout/hList7"/>
    <dgm:cxn modelId="{1B9FABDA-9E97-4DE4-8CA4-DF746CBD51E7}" type="presOf" srcId="{EA811CB7-CD20-49A6-A562-366144BF300A}" destId="{321BCCC7-E4B2-4D22-A42E-3A6B0EBAEA9F}" srcOrd="1" destOrd="0" presId="urn:microsoft.com/office/officeart/2005/8/layout/hList7"/>
    <dgm:cxn modelId="{E1041BE3-6AE5-4972-9B07-2A32103C7A50}" type="presOf" srcId="{6C8A81A6-7AD1-4968-9D78-D1C0C70C5F99}" destId="{083F813A-E92F-4BCD-AE95-2F4445C147D3}" srcOrd="0" destOrd="0" presId="urn:microsoft.com/office/officeart/2005/8/layout/hList7"/>
    <dgm:cxn modelId="{3D8501F1-6ACC-4293-9920-B6571C6C432E}" type="presOf" srcId="{B4B2FE7D-1BA8-41F3-812F-BF6E8288A37D}" destId="{C42055F5-DFF5-42DF-ACA7-31C5BA9526A3}" srcOrd="0" destOrd="0" presId="urn:microsoft.com/office/officeart/2005/8/layout/hList7"/>
    <dgm:cxn modelId="{80A292BD-5DFF-4DF4-85E7-C673DE4CC97A}" type="presParOf" srcId="{E0081EE3-4835-45F9-AD8D-C5EAC948D644}" destId="{ECA86D02-BF59-45A8-9BCF-FB0B3CCF9E5A}" srcOrd="0" destOrd="0" presId="urn:microsoft.com/office/officeart/2005/8/layout/hList7"/>
    <dgm:cxn modelId="{1B67EE0C-A572-456B-82E4-795EA4FBC83B}" type="presParOf" srcId="{E0081EE3-4835-45F9-AD8D-C5EAC948D644}" destId="{FA22FD6F-11B9-48CF-8295-1A29ACAF5AAC}" srcOrd="1" destOrd="0" presId="urn:microsoft.com/office/officeart/2005/8/layout/hList7"/>
    <dgm:cxn modelId="{1E5A7044-E730-4967-ABC9-F1D1BBF89C5A}" type="presParOf" srcId="{FA22FD6F-11B9-48CF-8295-1A29ACAF5AAC}" destId="{A5336E5E-FDD3-4A84-B67E-7387CAC5DB68}" srcOrd="0" destOrd="0" presId="urn:microsoft.com/office/officeart/2005/8/layout/hList7"/>
    <dgm:cxn modelId="{DE0CFA93-C96C-453F-8CF7-DC1488A56B38}" type="presParOf" srcId="{A5336E5E-FDD3-4A84-B67E-7387CAC5DB68}" destId="{264F5BA8-0614-411A-B52E-65C5D5AD3862}" srcOrd="0" destOrd="0" presId="urn:microsoft.com/office/officeart/2005/8/layout/hList7"/>
    <dgm:cxn modelId="{A38F94C1-4E40-453D-901E-D96FAD9FEAC9}" type="presParOf" srcId="{A5336E5E-FDD3-4A84-B67E-7387CAC5DB68}" destId="{321BCCC7-E4B2-4D22-A42E-3A6B0EBAEA9F}" srcOrd="1" destOrd="0" presId="urn:microsoft.com/office/officeart/2005/8/layout/hList7"/>
    <dgm:cxn modelId="{8A37D66C-8A1C-4541-8871-DA502A32138C}" type="presParOf" srcId="{A5336E5E-FDD3-4A84-B67E-7387CAC5DB68}" destId="{10E513FF-C24A-437B-A025-FE241FA68882}" srcOrd="2" destOrd="0" presId="urn:microsoft.com/office/officeart/2005/8/layout/hList7"/>
    <dgm:cxn modelId="{EA2E8DD7-B118-4341-BA0D-83417D94A084}" type="presParOf" srcId="{A5336E5E-FDD3-4A84-B67E-7387CAC5DB68}" destId="{FFFAAF91-9CCD-453D-8779-D99701199AD0}" srcOrd="3" destOrd="0" presId="urn:microsoft.com/office/officeart/2005/8/layout/hList7"/>
    <dgm:cxn modelId="{493D166E-B48B-4944-9D6C-3ED3A82EC7FA}" type="presParOf" srcId="{FA22FD6F-11B9-48CF-8295-1A29ACAF5AAC}" destId="{083F813A-E92F-4BCD-AE95-2F4445C147D3}" srcOrd="1" destOrd="0" presId="urn:microsoft.com/office/officeart/2005/8/layout/hList7"/>
    <dgm:cxn modelId="{D7F9B878-2DEE-4790-9B19-EF6C4C07119A}" type="presParOf" srcId="{FA22FD6F-11B9-48CF-8295-1A29ACAF5AAC}" destId="{A6185DDE-3B9A-403E-A986-7BD1B361C9D0}" srcOrd="2" destOrd="0" presId="urn:microsoft.com/office/officeart/2005/8/layout/hList7"/>
    <dgm:cxn modelId="{FC4449A3-C436-4F50-BF10-DC4E6FD67501}" type="presParOf" srcId="{A6185DDE-3B9A-403E-A986-7BD1B361C9D0}" destId="{D120892D-770F-4A55-963C-8DFC0B0A4708}" srcOrd="0" destOrd="0" presId="urn:microsoft.com/office/officeart/2005/8/layout/hList7"/>
    <dgm:cxn modelId="{7FB89740-6C2A-427A-9BA2-D97737627E12}" type="presParOf" srcId="{A6185DDE-3B9A-403E-A986-7BD1B361C9D0}" destId="{2641222A-A3EF-4954-9746-793E2718032C}" srcOrd="1" destOrd="0" presId="urn:microsoft.com/office/officeart/2005/8/layout/hList7"/>
    <dgm:cxn modelId="{39048B18-F2E4-4F3F-B91E-335A8E273850}" type="presParOf" srcId="{A6185DDE-3B9A-403E-A986-7BD1B361C9D0}" destId="{13E776E6-C5A1-4A83-8724-A0A7557B848F}" srcOrd="2" destOrd="0" presId="urn:microsoft.com/office/officeart/2005/8/layout/hList7"/>
    <dgm:cxn modelId="{7C6DCF62-0590-49B4-997B-963356B2C7FB}" type="presParOf" srcId="{A6185DDE-3B9A-403E-A986-7BD1B361C9D0}" destId="{54A54A80-B3F6-433B-AD59-C499A746B097}" srcOrd="3" destOrd="0" presId="urn:microsoft.com/office/officeart/2005/8/layout/hList7"/>
    <dgm:cxn modelId="{AFA6C8E6-FD0C-4F2C-BD5B-EB34FD1E66E8}" type="presParOf" srcId="{FA22FD6F-11B9-48CF-8295-1A29ACAF5AAC}" destId="{8B1ACDAE-1904-4E9D-AD88-50035D91CAF7}" srcOrd="3" destOrd="0" presId="urn:microsoft.com/office/officeart/2005/8/layout/hList7"/>
    <dgm:cxn modelId="{35D6849B-6BD8-49A4-A189-F0871C476E69}" type="presParOf" srcId="{FA22FD6F-11B9-48CF-8295-1A29ACAF5AAC}" destId="{3BF441DB-DEAB-469E-B3FB-9BBB672A067C}" srcOrd="4" destOrd="0" presId="urn:microsoft.com/office/officeart/2005/8/layout/hList7"/>
    <dgm:cxn modelId="{FEB902C5-10F9-4FBE-9A1C-0CCC09100591}" type="presParOf" srcId="{3BF441DB-DEAB-469E-B3FB-9BBB672A067C}" destId="{2BB1E9C9-73DC-4A28-AE8F-8F7D64A75BB7}" srcOrd="0" destOrd="0" presId="urn:microsoft.com/office/officeart/2005/8/layout/hList7"/>
    <dgm:cxn modelId="{5007498D-CA1F-4301-B67C-F9E692A503B9}" type="presParOf" srcId="{3BF441DB-DEAB-469E-B3FB-9BBB672A067C}" destId="{C18AB9E0-DE56-4FB4-8D87-78024CC0E606}" srcOrd="1" destOrd="0" presId="urn:microsoft.com/office/officeart/2005/8/layout/hList7"/>
    <dgm:cxn modelId="{61825E97-3B3D-40F0-B459-40DFE0285B0C}" type="presParOf" srcId="{3BF441DB-DEAB-469E-B3FB-9BBB672A067C}" destId="{66264C3B-522F-4588-83DC-8B0E1F7B730E}" srcOrd="2" destOrd="0" presId="urn:microsoft.com/office/officeart/2005/8/layout/hList7"/>
    <dgm:cxn modelId="{E64B8F0B-A29D-408D-BE07-788168835EE3}" type="presParOf" srcId="{3BF441DB-DEAB-469E-B3FB-9BBB672A067C}" destId="{61007DB6-0726-4196-8E93-06A35EDC13AD}" srcOrd="3" destOrd="0" presId="urn:microsoft.com/office/officeart/2005/8/layout/hList7"/>
    <dgm:cxn modelId="{99BFB487-44AA-48C4-BD7F-F9D27047CBAB}" type="presParOf" srcId="{FA22FD6F-11B9-48CF-8295-1A29ACAF5AAC}" destId="{9D7E2B5A-DCBD-4AE2-90B7-1B02F60E3B49}" srcOrd="5" destOrd="0" presId="urn:microsoft.com/office/officeart/2005/8/layout/hList7"/>
    <dgm:cxn modelId="{582DAD4B-7A71-4ED5-AF22-CA2E5DA13C0D}" type="presParOf" srcId="{FA22FD6F-11B9-48CF-8295-1A29ACAF5AAC}" destId="{B849A9D5-9F88-447C-BEA8-FC95E33D942E}" srcOrd="6" destOrd="0" presId="urn:microsoft.com/office/officeart/2005/8/layout/hList7"/>
    <dgm:cxn modelId="{AA76D78E-AF42-4964-86C8-FC33D3B49EBC}" type="presParOf" srcId="{B849A9D5-9F88-447C-BEA8-FC95E33D942E}" destId="{C42055F5-DFF5-42DF-ACA7-31C5BA9526A3}" srcOrd="0" destOrd="0" presId="urn:microsoft.com/office/officeart/2005/8/layout/hList7"/>
    <dgm:cxn modelId="{54D82771-DE93-493D-AAEC-4A49453377F2}" type="presParOf" srcId="{B849A9D5-9F88-447C-BEA8-FC95E33D942E}" destId="{97E35641-A1B3-48C6-9125-6286E3887803}" srcOrd="1" destOrd="0" presId="urn:microsoft.com/office/officeart/2005/8/layout/hList7"/>
    <dgm:cxn modelId="{2F658B33-0E81-4EB5-A1F4-8125DC1298F6}" type="presParOf" srcId="{B849A9D5-9F88-447C-BEA8-FC95E33D942E}" destId="{B4F96CCD-117F-47FD-98E8-25221FF96CD7}" srcOrd="2" destOrd="0" presId="urn:microsoft.com/office/officeart/2005/8/layout/hList7"/>
    <dgm:cxn modelId="{8212DA6C-2F83-4961-AA1C-35648669D43B}" type="presParOf" srcId="{B849A9D5-9F88-447C-BEA8-FC95E33D942E}" destId="{9EF5B1DE-C0EC-4A0B-A196-72877481F503}" srcOrd="3" destOrd="0" presId="urn:microsoft.com/office/officeart/2005/8/layout/hList7"/>
    <dgm:cxn modelId="{DA59593E-E2E8-4402-8B47-CB87E29085DE}" type="presParOf" srcId="{FA22FD6F-11B9-48CF-8295-1A29ACAF5AAC}" destId="{66A80833-CE0B-42EF-B7AC-0716A0D1E169}" srcOrd="7" destOrd="0" presId="urn:microsoft.com/office/officeart/2005/8/layout/hList7"/>
    <dgm:cxn modelId="{81A83F92-3358-4871-9B74-8EA500E61FD2}" type="presParOf" srcId="{FA22FD6F-11B9-48CF-8295-1A29ACAF5AAC}" destId="{E86403E1-7FEF-4455-AB80-97F8C0202037}" srcOrd="8" destOrd="0" presId="urn:microsoft.com/office/officeart/2005/8/layout/hList7"/>
    <dgm:cxn modelId="{79767157-8E71-428B-88EA-F4CB311FB6D2}" type="presParOf" srcId="{E86403E1-7FEF-4455-AB80-97F8C0202037}" destId="{050B6363-B5CA-4DD4-B59C-4940E692AD8D}" srcOrd="0" destOrd="0" presId="urn:microsoft.com/office/officeart/2005/8/layout/hList7"/>
    <dgm:cxn modelId="{380036D9-5E16-4BDF-B9AE-425EA2A397F6}" type="presParOf" srcId="{E86403E1-7FEF-4455-AB80-97F8C0202037}" destId="{34969B4D-8979-428F-89EE-E5724EF562BF}" srcOrd="1" destOrd="0" presId="urn:microsoft.com/office/officeart/2005/8/layout/hList7"/>
    <dgm:cxn modelId="{1F72C364-130C-4FF9-ACC9-BFAB077E08A7}" type="presParOf" srcId="{E86403E1-7FEF-4455-AB80-97F8C0202037}" destId="{98A78281-427D-44D2-A782-DA54ABF11F3C}" srcOrd="2" destOrd="0" presId="urn:microsoft.com/office/officeart/2005/8/layout/hList7"/>
    <dgm:cxn modelId="{C3654634-6E55-4312-9BE1-D74034DF814C}" type="presParOf" srcId="{E86403E1-7FEF-4455-AB80-97F8C0202037}" destId="{8BE0B6F7-BB18-4550-A82D-703C1559FB8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59F0D9-AD50-4D7F-9A97-35D42CF9BD1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9B275416-D573-4CA2-8128-A709057BA9A4}">
      <dgm:prSet custT="1"/>
      <dgm:spPr/>
      <dgm:t>
        <a:bodyPr/>
        <a:lstStyle/>
        <a:p>
          <a:r>
            <a:rPr lang="en-US" sz="2400" dirty="0"/>
            <a:t>Recognize</a:t>
          </a:r>
        </a:p>
      </dgm:t>
    </dgm:pt>
    <dgm:pt modelId="{719ED657-8154-4FD7-94D8-658F1DBA6A70}" type="parTrans" cxnId="{C8B1EDF2-AF35-4438-A9B7-35D930E03A69}">
      <dgm:prSet/>
      <dgm:spPr/>
      <dgm:t>
        <a:bodyPr/>
        <a:lstStyle/>
        <a:p>
          <a:endParaRPr lang="en-US"/>
        </a:p>
      </dgm:t>
    </dgm:pt>
    <dgm:pt modelId="{F5066568-EB1A-43B6-8157-8B4213B17A6B}" type="sibTrans" cxnId="{C8B1EDF2-AF35-4438-A9B7-35D930E03A69}">
      <dgm:prSet/>
      <dgm:spPr/>
      <dgm:t>
        <a:bodyPr/>
        <a:lstStyle/>
        <a:p>
          <a:endParaRPr lang="en-US"/>
        </a:p>
      </dgm:t>
    </dgm:pt>
    <dgm:pt modelId="{01162883-BE41-4338-AA4C-4F21069807C5}">
      <dgm:prSet custT="1"/>
      <dgm:spPr/>
      <dgm:t>
        <a:bodyPr/>
        <a:lstStyle/>
        <a:p>
          <a:r>
            <a:rPr lang="en-US" sz="2000" dirty="0"/>
            <a:t>the problem and embrace it as a syndemic</a:t>
          </a:r>
        </a:p>
      </dgm:t>
    </dgm:pt>
    <dgm:pt modelId="{9D8885CA-D3CE-4485-B9F9-2E5A999852DA}" type="parTrans" cxnId="{416D7FE4-2F21-4A7E-8FFB-102AA3A078EC}">
      <dgm:prSet/>
      <dgm:spPr/>
      <dgm:t>
        <a:bodyPr/>
        <a:lstStyle/>
        <a:p>
          <a:endParaRPr lang="en-US"/>
        </a:p>
      </dgm:t>
    </dgm:pt>
    <dgm:pt modelId="{67D4BEAE-6CAF-47F7-83FA-D014D6389EE5}" type="sibTrans" cxnId="{416D7FE4-2F21-4A7E-8FFB-102AA3A078EC}">
      <dgm:prSet/>
      <dgm:spPr/>
      <dgm:t>
        <a:bodyPr/>
        <a:lstStyle/>
        <a:p>
          <a:endParaRPr lang="en-US"/>
        </a:p>
      </dgm:t>
    </dgm:pt>
    <dgm:pt modelId="{BC54770D-3D86-498F-8999-16500D23D210}">
      <dgm:prSet custT="1"/>
      <dgm:spPr/>
      <dgm:t>
        <a:bodyPr/>
        <a:lstStyle/>
        <a:p>
          <a:r>
            <a:rPr lang="en-US" sz="2400" dirty="0"/>
            <a:t>Develop</a:t>
          </a:r>
        </a:p>
      </dgm:t>
    </dgm:pt>
    <dgm:pt modelId="{9A620B62-55A6-4B34-8833-2C66333FBD16}" type="parTrans" cxnId="{D7E05630-F64B-45AE-AF8C-B04BA31FC50C}">
      <dgm:prSet/>
      <dgm:spPr/>
      <dgm:t>
        <a:bodyPr/>
        <a:lstStyle/>
        <a:p>
          <a:endParaRPr lang="en-US"/>
        </a:p>
      </dgm:t>
    </dgm:pt>
    <dgm:pt modelId="{F3D2976D-243B-4E7D-9331-47F156271EE1}" type="sibTrans" cxnId="{D7E05630-F64B-45AE-AF8C-B04BA31FC50C}">
      <dgm:prSet/>
      <dgm:spPr/>
      <dgm:t>
        <a:bodyPr/>
        <a:lstStyle/>
        <a:p>
          <a:endParaRPr lang="en-US"/>
        </a:p>
      </dgm:t>
    </dgm:pt>
    <dgm:pt modelId="{86B11E44-23B8-42BC-AD97-14432A4D0A52}">
      <dgm:prSet custT="1"/>
      <dgm:spPr/>
      <dgm:t>
        <a:bodyPr/>
        <a:lstStyle/>
        <a:p>
          <a:r>
            <a:rPr lang="en-US" sz="2000" dirty="0"/>
            <a:t>SUD/HCV/HIV/STI policies </a:t>
          </a:r>
        </a:p>
      </dgm:t>
    </dgm:pt>
    <dgm:pt modelId="{63C673A8-39B4-4C2D-BAED-02744E4DFB28}" type="parTrans" cxnId="{3EE8D7E7-F87E-478F-8C12-EE45973E71B7}">
      <dgm:prSet/>
      <dgm:spPr/>
      <dgm:t>
        <a:bodyPr/>
        <a:lstStyle/>
        <a:p>
          <a:endParaRPr lang="en-US"/>
        </a:p>
      </dgm:t>
    </dgm:pt>
    <dgm:pt modelId="{C44C87D5-8BF6-412E-8CF4-0916CB8A0136}" type="sibTrans" cxnId="{3EE8D7E7-F87E-478F-8C12-EE45973E71B7}">
      <dgm:prSet/>
      <dgm:spPr/>
      <dgm:t>
        <a:bodyPr/>
        <a:lstStyle/>
        <a:p>
          <a:endParaRPr lang="en-US"/>
        </a:p>
      </dgm:t>
    </dgm:pt>
    <dgm:pt modelId="{E7E54879-14AD-4692-866B-5FDC3F1603A1}">
      <dgm:prSet custT="1"/>
      <dgm:spPr/>
      <dgm:t>
        <a:bodyPr/>
        <a:lstStyle/>
        <a:p>
          <a:r>
            <a:rPr lang="en-US" sz="2400" dirty="0"/>
            <a:t>Enforce Policies</a:t>
          </a:r>
        </a:p>
      </dgm:t>
    </dgm:pt>
    <dgm:pt modelId="{29A344E8-A587-48E7-8555-52E31D9E9A3F}" type="parTrans" cxnId="{44050F86-530F-48DB-91B0-2903EC2F052C}">
      <dgm:prSet/>
      <dgm:spPr/>
      <dgm:t>
        <a:bodyPr/>
        <a:lstStyle/>
        <a:p>
          <a:endParaRPr lang="en-US"/>
        </a:p>
      </dgm:t>
    </dgm:pt>
    <dgm:pt modelId="{75FCE9E6-8D04-49F8-B388-7698E0C90DDD}" type="sibTrans" cxnId="{44050F86-530F-48DB-91B0-2903EC2F052C}">
      <dgm:prSet/>
      <dgm:spPr/>
      <dgm:t>
        <a:bodyPr/>
        <a:lstStyle/>
        <a:p>
          <a:endParaRPr lang="en-US"/>
        </a:p>
      </dgm:t>
    </dgm:pt>
    <dgm:pt modelId="{C6E7813F-F665-4711-B77B-7A0776341659}">
      <dgm:prSet custT="1"/>
      <dgm:spPr/>
      <dgm:t>
        <a:bodyPr/>
        <a:lstStyle/>
        <a:p>
          <a:r>
            <a:rPr lang="en-US" sz="2000" dirty="0"/>
            <a:t>Encourage, facilitate and motivate SUD, HCV, HIV and STI screening and treatment</a:t>
          </a:r>
        </a:p>
      </dgm:t>
    </dgm:pt>
    <dgm:pt modelId="{83E6A34D-AE60-41B4-B07B-2002966184E2}" type="parTrans" cxnId="{A3B2EAA0-4F73-465B-8AF8-5BFDC0F03568}">
      <dgm:prSet/>
      <dgm:spPr/>
      <dgm:t>
        <a:bodyPr/>
        <a:lstStyle/>
        <a:p>
          <a:endParaRPr lang="en-US"/>
        </a:p>
      </dgm:t>
    </dgm:pt>
    <dgm:pt modelId="{3C19B097-53C3-4117-8E40-6B6C128BBBB3}" type="sibTrans" cxnId="{A3B2EAA0-4F73-465B-8AF8-5BFDC0F03568}">
      <dgm:prSet/>
      <dgm:spPr/>
      <dgm:t>
        <a:bodyPr/>
        <a:lstStyle/>
        <a:p>
          <a:endParaRPr lang="en-US"/>
        </a:p>
      </dgm:t>
    </dgm:pt>
    <dgm:pt modelId="{2367E3F8-ECFD-470B-9FC5-F1D9B133F4B2}">
      <dgm:prSet custT="1"/>
      <dgm:spPr/>
      <dgm:t>
        <a:bodyPr/>
        <a:lstStyle/>
        <a:p>
          <a:r>
            <a:rPr lang="en-US" sz="2400" dirty="0"/>
            <a:t>Allow provider time</a:t>
          </a:r>
        </a:p>
      </dgm:t>
    </dgm:pt>
    <dgm:pt modelId="{A3E37F86-F39E-4506-9300-9750C203EA7C}" type="parTrans" cxnId="{F6E33FBA-D81D-415B-B92C-1DFE941C50D2}">
      <dgm:prSet/>
      <dgm:spPr/>
      <dgm:t>
        <a:bodyPr/>
        <a:lstStyle/>
        <a:p>
          <a:endParaRPr lang="en-US"/>
        </a:p>
      </dgm:t>
    </dgm:pt>
    <dgm:pt modelId="{C6868759-749D-4ECC-B6D1-CE1B903CBC61}" type="sibTrans" cxnId="{F6E33FBA-D81D-415B-B92C-1DFE941C50D2}">
      <dgm:prSet/>
      <dgm:spPr/>
      <dgm:t>
        <a:bodyPr/>
        <a:lstStyle/>
        <a:p>
          <a:endParaRPr lang="en-US"/>
        </a:p>
      </dgm:t>
    </dgm:pt>
    <dgm:pt modelId="{BE1C6F81-A8A4-443E-8E6F-2347652DCC2F}">
      <dgm:prSet custT="1"/>
      <dgm:spPr/>
      <dgm:t>
        <a:bodyPr/>
        <a:lstStyle/>
        <a:p>
          <a:r>
            <a:rPr lang="en-US" sz="2400" dirty="0"/>
            <a:t>Create</a:t>
          </a:r>
        </a:p>
      </dgm:t>
    </dgm:pt>
    <dgm:pt modelId="{ABC6315F-C575-4863-9C88-DDEF273D48BD}" type="parTrans" cxnId="{6197A3A3-2B22-4C48-BBB6-F5F4A034F022}">
      <dgm:prSet/>
      <dgm:spPr/>
      <dgm:t>
        <a:bodyPr/>
        <a:lstStyle/>
        <a:p>
          <a:endParaRPr lang="en-US"/>
        </a:p>
      </dgm:t>
    </dgm:pt>
    <dgm:pt modelId="{3B76360B-9FFB-4644-93B1-78BACF9C089F}" type="sibTrans" cxnId="{6197A3A3-2B22-4C48-BBB6-F5F4A034F022}">
      <dgm:prSet/>
      <dgm:spPr/>
      <dgm:t>
        <a:bodyPr/>
        <a:lstStyle/>
        <a:p>
          <a:endParaRPr lang="en-US"/>
        </a:p>
      </dgm:t>
    </dgm:pt>
    <dgm:pt modelId="{C3177C49-45A1-4CC2-8F5C-DBF314699DF8}">
      <dgm:prSet custT="1"/>
      <dgm:spPr/>
      <dgm:t>
        <a:bodyPr/>
        <a:lstStyle/>
        <a:p>
          <a:r>
            <a:rPr lang="en-US" sz="2000" dirty="0"/>
            <a:t>Performance-based outcomes around SUD/HCV/HIV/STI</a:t>
          </a:r>
        </a:p>
      </dgm:t>
    </dgm:pt>
    <dgm:pt modelId="{F6CACD91-38C7-4614-8133-9A8C091D64F0}" type="parTrans" cxnId="{AA5D7429-115F-4CC0-A789-41E9989F6345}">
      <dgm:prSet/>
      <dgm:spPr/>
      <dgm:t>
        <a:bodyPr/>
        <a:lstStyle/>
        <a:p>
          <a:endParaRPr lang="en-US"/>
        </a:p>
      </dgm:t>
    </dgm:pt>
    <dgm:pt modelId="{2618E51A-E252-465F-B20B-0DFEF9325C92}" type="sibTrans" cxnId="{AA5D7429-115F-4CC0-A789-41E9989F6345}">
      <dgm:prSet/>
      <dgm:spPr/>
      <dgm:t>
        <a:bodyPr/>
        <a:lstStyle/>
        <a:p>
          <a:endParaRPr lang="en-US"/>
        </a:p>
      </dgm:t>
    </dgm:pt>
    <dgm:pt modelId="{ED17EC4A-7758-5B47-BF65-CE134057BFB6}">
      <dgm:prSet custT="1"/>
      <dgm:spPr/>
      <dgm:t>
        <a:bodyPr/>
        <a:lstStyle/>
        <a:p>
          <a:r>
            <a:rPr lang="en-US" sz="2000" dirty="0"/>
            <a:t>For training and participation in these activities</a:t>
          </a:r>
        </a:p>
      </dgm:t>
    </dgm:pt>
    <dgm:pt modelId="{F94C3D03-22A1-6B49-A27B-8D80325BE0DD}" type="parTrans" cxnId="{D2C85F57-9DBA-A74F-BFA6-2EBF90412F4F}">
      <dgm:prSet/>
      <dgm:spPr/>
      <dgm:t>
        <a:bodyPr/>
        <a:lstStyle/>
        <a:p>
          <a:endParaRPr lang="en-US"/>
        </a:p>
      </dgm:t>
    </dgm:pt>
    <dgm:pt modelId="{F33BF4B4-BF19-BC41-B5CA-125FDA9C00AC}" type="sibTrans" cxnId="{D2C85F57-9DBA-A74F-BFA6-2EBF90412F4F}">
      <dgm:prSet/>
      <dgm:spPr/>
      <dgm:t>
        <a:bodyPr/>
        <a:lstStyle/>
        <a:p>
          <a:endParaRPr lang="en-US"/>
        </a:p>
      </dgm:t>
    </dgm:pt>
    <dgm:pt modelId="{020C577D-C08C-D44C-83B5-1187E5202E9E}" type="pres">
      <dgm:prSet presAssocID="{8259F0D9-AD50-4D7F-9A97-35D42CF9BD16}" presName="Name0" presStyleCnt="0">
        <dgm:presLayoutVars>
          <dgm:dir/>
          <dgm:animLvl val="lvl"/>
          <dgm:resizeHandles val="exact"/>
        </dgm:presLayoutVars>
      </dgm:prSet>
      <dgm:spPr/>
    </dgm:pt>
    <dgm:pt modelId="{98177202-DC48-D042-8D44-0FFE45D2019D}" type="pres">
      <dgm:prSet presAssocID="{BE1C6F81-A8A4-443E-8E6F-2347652DCC2F}" presName="boxAndChildren" presStyleCnt="0"/>
      <dgm:spPr/>
    </dgm:pt>
    <dgm:pt modelId="{24D58A45-9579-774F-BD4A-063184C3E81F}" type="pres">
      <dgm:prSet presAssocID="{BE1C6F81-A8A4-443E-8E6F-2347652DCC2F}" presName="parentTextBox" presStyleLbl="alignNode1" presStyleIdx="0" presStyleCnt="5"/>
      <dgm:spPr/>
    </dgm:pt>
    <dgm:pt modelId="{AB686D76-2FD3-F24B-A1F6-65539B0CC753}" type="pres">
      <dgm:prSet presAssocID="{BE1C6F81-A8A4-443E-8E6F-2347652DCC2F}" presName="descendantBox" presStyleLbl="bgAccFollowNode1" presStyleIdx="0" presStyleCnt="5"/>
      <dgm:spPr/>
    </dgm:pt>
    <dgm:pt modelId="{D907AEAE-6071-3147-8BC8-12AC9E16344E}" type="pres">
      <dgm:prSet presAssocID="{C6868759-749D-4ECC-B6D1-CE1B903CBC61}" presName="sp" presStyleCnt="0"/>
      <dgm:spPr/>
    </dgm:pt>
    <dgm:pt modelId="{F9E85C8C-76E0-E149-878A-B29629B59815}" type="pres">
      <dgm:prSet presAssocID="{2367E3F8-ECFD-470B-9FC5-F1D9B133F4B2}" presName="arrowAndChildren" presStyleCnt="0"/>
      <dgm:spPr/>
    </dgm:pt>
    <dgm:pt modelId="{5DAF8E3A-3365-364B-B882-DA1293B90D32}" type="pres">
      <dgm:prSet presAssocID="{2367E3F8-ECFD-470B-9FC5-F1D9B133F4B2}" presName="parentTextArrow" presStyleLbl="node1" presStyleIdx="0" presStyleCnt="0"/>
      <dgm:spPr/>
    </dgm:pt>
    <dgm:pt modelId="{A89F8428-4E4F-3040-867C-73290FF4B233}" type="pres">
      <dgm:prSet presAssocID="{2367E3F8-ECFD-470B-9FC5-F1D9B133F4B2}" presName="arrow" presStyleLbl="alignNode1" presStyleIdx="1" presStyleCnt="5"/>
      <dgm:spPr/>
    </dgm:pt>
    <dgm:pt modelId="{EF26D8D5-F065-3741-93D3-509FF7ACB6C4}" type="pres">
      <dgm:prSet presAssocID="{2367E3F8-ECFD-470B-9FC5-F1D9B133F4B2}" presName="descendantArrow" presStyleLbl="bgAccFollowNode1" presStyleIdx="1" presStyleCnt="5"/>
      <dgm:spPr/>
    </dgm:pt>
    <dgm:pt modelId="{271444C9-764A-DB42-AE59-9A1CEC6C6C7D}" type="pres">
      <dgm:prSet presAssocID="{75FCE9E6-8D04-49F8-B388-7698E0C90DDD}" presName="sp" presStyleCnt="0"/>
      <dgm:spPr/>
    </dgm:pt>
    <dgm:pt modelId="{C4E54A1D-578A-8A44-B25E-AEDA50C0E05F}" type="pres">
      <dgm:prSet presAssocID="{E7E54879-14AD-4692-866B-5FDC3F1603A1}" presName="arrowAndChildren" presStyleCnt="0"/>
      <dgm:spPr/>
    </dgm:pt>
    <dgm:pt modelId="{F911F999-14A9-FF40-B527-D61458827615}" type="pres">
      <dgm:prSet presAssocID="{E7E54879-14AD-4692-866B-5FDC3F1603A1}" presName="parentTextArrow" presStyleLbl="node1" presStyleIdx="0" presStyleCnt="0"/>
      <dgm:spPr/>
    </dgm:pt>
    <dgm:pt modelId="{CF1C15DE-23F2-4640-8955-EC5B116D3057}" type="pres">
      <dgm:prSet presAssocID="{E7E54879-14AD-4692-866B-5FDC3F1603A1}" presName="arrow" presStyleLbl="alignNode1" presStyleIdx="2" presStyleCnt="5"/>
      <dgm:spPr/>
    </dgm:pt>
    <dgm:pt modelId="{C9129DD5-2ED2-8F4F-9C29-206917B909A6}" type="pres">
      <dgm:prSet presAssocID="{E7E54879-14AD-4692-866B-5FDC3F1603A1}" presName="descendantArrow" presStyleLbl="bgAccFollowNode1" presStyleIdx="2" presStyleCnt="5"/>
      <dgm:spPr/>
    </dgm:pt>
    <dgm:pt modelId="{2D9ACC17-C6E5-5D4C-ADA7-A01ABA1D0C23}" type="pres">
      <dgm:prSet presAssocID="{F3D2976D-243B-4E7D-9331-47F156271EE1}" presName="sp" presStyleCnt="0"/>
      <dgm:spPr/>
    </dgm:pt>
    <dgm:pt modelId="{A62BB802-4889-F54E-A3F1-62F55F0692F4}" type="pres">
      <dgm:prSet presAssocID="{BC54770D-3D86-498F-8999-16500D23D210}" presName="arrowAndChildren" presStyleCnt="0"/>
      <dgm:spPr/>
    </dgm:pt>
    <dgm:pt modelId="{6472C5CB-D5C1-464D-A157-1B7C8017B3DE}" type="pres">
      <dgm:prSet presAssocID="{BC54770D-3D86-498F-8999-16500D23D210}" presName="parentTextArrow" presStyleLbl="node1" presStyleIdx="0" presStyleCnt="0"/>
      <dgm:spPr/>
    </dgm:pt>
    <dgm:pt modelId="{FAB46888-ECCB-1642-9F1A-1EEE381ED988}" type="pres">
      <dgm:prSet presAssocID="{BC54770D-3D86-498F-8999-16500D23D210}" presName="arrow" presStyleLbl="alignNode1" presStyleIdx="3" presStyleCnt="5"/>
      <dgm:spPr/>
    </dgm:pt>
    <dgm:pt modelId="{FD46361A-2AD2-174C-BF2A-0C6464C6293E}" type="pres">
      <dgm:prSet presAssocID="{BC54770D-3D86-498F-8999-16500D23D210}" presName="descendantArrow" presStyleLbl="bgAccFollowNode1" presStyleIdx="3" presStyleCnt="5"/>
      <dgm:spPr/>
    </dgm:pt>
    <dgm:pt modelId="{6DAFD1CE-7159-DE44-AA81-86F0BCEFE734}" type="pres">
      <dgm:prSet presAssocID="{F5066568-EB1A-43B6-8157-8B4213B17A6B}" presName="sp" presStyleCnt="0"/>
      <dgm:spPr/>
    </dgm:pt>
    <dgm:pt modelId="{83BD89A0-1F6C-2F4A-8643-EB33C2A0467F}" type="pres">
      <dgm:prSet presAssocID="{9B275416-D573-4CA2-8128-A709057BA9A4}" presName="arrowAndChildren" presStyleCnt="0"/>
      <dgm:spPr/>
    </dgm:pt>
    <dgm:pt modelId="{7810868C-0F72-D847-8F40-41AA3ACC5F50}" type="pres">
      <dgm:prSet presAssocID="{9B275416-D573-4CA2-8128-A709057BA9A4}" presName="parentTextArrow" presStyleLbl="node1" presStyleIdx="0" presStyleCnt="0"/>
      <dgm:spPr/>
    </dgm:pt>
    <dgm:pt modelId="{5B68F35B-039B-C84B-B752-1B4AB2648E69}" type="pres">
      <dgm:prSet presAssocID="{9B275416-D573-4CA2-8128-A709057BA9A4}" presName="arrow" presStyleLbl="alignNode1" presStyleIdx="4" presStyleCnt="5"/>
      <dgm:spPr/>
    </dgm:pt>
    <dgm:pt modelId="{6266541B-55DC-3F4E-A93E-E80D11FC57E4}" type="pres">
      <dgm:prSet presAssocID="{9B275416-D573-4CA2-8128-A709057BA9A4}" presName="descendantArrow" presStyleLbl="bgAccFollowNode1" presStyleIdx="4" presStyleCnt="5"/>
      <dgm:spPr/>
    </dgm:pt>
  </dgm:ptLst>
  <dgm:cxnLst>
    <dgm:cxn modelId="{D7C5A71A-F08A-CB4A-93A1-8EA588022AEE}" type="presOf" srcId="{C6E7813F-F665-4711-B77B-7A0776341659}" destId="{C9129DD5-2ED2-8F4F-9C29-206917B909A6}" srcOrd="0" destOrd="0" presId="urn:microsoft.com/office/officeart/2016/7/layout/VerticalDownArrowProcess"/>
    <dgm:cxn modelId="{FDF7E527-B479-1F42-9480-4671C7A5E42D}" type="presOf" srcId="{8259F0D9-AD50-4D7F-9A97-35D42CF9BD16}" destId="{020C577D-C08C-D44C-83B5-1187E5202E9E}" srcOrd="0" destOrd="0" presId="urn:microsoft.com/office/officeart/2016/7/layout/VerticalDownArrowProcess"/>
    <dgm:cxn modelId="{AA5D7429-115F-4CC0-A789-41E9989F6345}" srcId="{BE1C6F81-A8A4-443E-8E6F-2347652DCC2F}" destId="{C3177C49-45A1-4CC2-8F5C-DBF314699DF8}" srcOrd="0" destOrd="0" parTransId="{F6CACD91-38C7-4614-8133-9A8C091D64F0}" sibTransId="{2618E51A-E252-465F-B20B-0DFEF9325C92}"/>
    <dgm:cxn modelId="{44DBE52E-E8C3-BB40-B6C1-C635CB163C0E}" type="presOf" srcId="{BC54770D-3D86-498F-8999-16500D23D210}" destId="{6472C5CB-D5C1-464D-A157-1B7C8017B3DE}" srcOrd="0" destOrd="0" presId="urn:microsoft.com/office/officeart/2016/7/layout/VerticalDownArrowProcess"/>
    <dgm:cxn modelId="{D7E05630-F64B-45AE-AF8C-B04BA31FC50C}" srcId="{8259F0D9-AD50-4D7F-9A97-35D42CF9BD16}" destId="{BC54770D-3D86-498F-8999-16500D23D210}" srcOrd="1" destOrd="0" parTransId="{9A620B62-55A6-4B34-8833-2C66333FBD16}" sibTransId="{F3D2976D-243B-4E7D-9331-47F156271EE1}"/>
    <dgm:cxn modelId="{9472D23F-0E68-0A47-8513-A4EB8E44B843}" type="presOf" srcId="{ED17EC4A-7758-5B47-BF65-CE134057BFB6}" destId="{EF26D8D5-F065-3741-93D3-509FF7ACB6C4}" srcOrd="0" destOrd="0" presId="urn:microsoft.com/office/officeart/2016/7/layout/VerticalDownArrowProcess"/>
    <dgm:cxn modelId="{D2C85F57-9DBA-A74F-BFA6-2EBF90412F4F}" srcId="{2367E3F8-ECFD-470B-9FC5-F1D9B133F4B2}" destId="{ED17EC4A-7758-5B47-BF65-CE134057BFB6}" srcOrd="0" destOrd="0" parTransId="{F94C3D03-22A1-6B49-A27B-8D80325BE0DD}" sibTransId="{F33BF4B4-BF19-BC41-B5CA-125FDA9C00AC}"/>
    <dgm:cxn modelId="{25F17F67-44BB-E54B-9480-BD579EF94347}" type="presOf" srcId="{2367E3F8-ECFD-470B-9FC5-F1D9B133F4B2}" destId="{5DAF8E3A-3365-364B-B882-DA1293B90D32}" srcOrd="0" destOrd="0" presId="urn:microsoft.com/office/officeart/2016/7/layout/VerticalDownArrowProcess"/>
    <dgm:cxn modelId="{E080E368-CAD8-D349-8DDB-10C01992C0B3}" type="presOf" srcId="{86B11E44-23B8-42BC-AD97-14432A4D0A52}" destId="{FD46361A-2AD2-174C-BF2A-0C6464C6293E}" srcOrd="0" destOrd="0" presId="urn:microsoft.com/office/officeart/2016/7/layout/VerticalDownArrowProcess"/>
    <dgm:cxn modelId="{44050F86-530F-48DB-91B0-2903EC2F052C}" srcId="{8259F0D9-AD50-4D7F-9A97-35D42CF9BD16}" destId="{E7E54879-14AD-4692-866B-5FDC3F1603A1}" srcOrd="2" destOrd="0" parTransId="{29A344E8-A587-48E7-8555-52E31D9E9A3F}" sibTransId="{75FCE9E6-8D04-49F8-B388-7698E0C90DDD}"/>
    <dgm:cxn modelId="{406C2C8F-779D-4140-BA3B-2CDE080D2B0E}" type="presOf" srcId="{01162883-BE41-4338-AA4C-4F21069807C5}" destId="{6266541B-55DC-3F4E-A93E-E80D11FC57E4}" srcOrd="0" destOrd="0" presId="urn:microsoft.com/office/officeart/2016/7/layout/VerticalDownArrowProcess"/>
    <dgm:cxn modelId="{8EBD5494-4CE7-A34F-9043-44F85E3AE982}" type="presOf" srcId="{9B275416-D573-4CA2-8128-A709057BA9A4}" destId="{5B68F35B-039B-C84B-B752-1B4AB2648E69}" srcOrd="1" destOrd="0" presId="urn:microsoft.com/office/officeart/2016/7/layout/VerticalDownArrowProcess"/>
    <dgm:cxn modelId="{1CF86498-9292-BB47-9B00-7F466E9979FC}" type="presOf" srcId="{9B275416-D573-4CA2-8128-A709057BA9A4}" destId="{7810868C-0F72-D847-8F40-41AA3ACC5F50}" srcOrd="0" destOrd="0" presId="urn:microsoft.com/office/officeart/2016/7/layout/VerticalDownArrowProcess"/>
    <dgm:cxn modelId="{A3B2EAA0-4F73-465B-8AF8-5BFDC0F03568}" srcId="{E7E54879-14AD-4692-866B-5FDC3F1603A1}" destId="{C6E7813F-F665-4711-B77B-7A0776341659}" srcOrd="0" destOrd="0" parTransId="{83E6A34D-AE60-41B4-B07B-2002966184E2}" sibTransId="{3C19B097-53C3-4117-8E40-6B6C128BBBB3}"/>
    <dgm:cxn modelId="{6197A3A3-2B22-4C48-BBB6-F5F4A034F022}" srcId="{8259F0D9-AD50-4D7F-9A97-35D42CF9BD16}" destId="{BE1C6F81-A8A4-443E-8E6F-2347652DCC2F}" srcOrd="4" destOrd="0" parTransId="{ABC6315F-C575-4863-9C88-DDEF273D48BD}" sibTransId="{3B76360B-9FFB-4644-93B1-78BACF9C089F}"/>
    <dgm:cxn modelId="{DA9BB7B2-0485-F44B-B180-DEFE3BB7C5FA}" type="presOf" srcId="{E7E54879-14AD-4692-866B-5FDC3F1603A1}" destId="{CF1C15DE-23F2-4640-8955-EC5B116D3057}" srcOrd="1" destOrd="0" presId="urn:microsoft.com/office/officeart/2016/7/layout/VerticalDownArrowProcess"/>
    <dgm:cxn modelId="{04ACDBB4-8FFF-FC4E-89D5-4CFF63661798}" type="presOf" srcId="{2367E3F8-ECFD-470B-9FC5-F1D9B133F4B2}" destId="{A89F8428-4E4F-3040-867C-73290FF4B233}" srcOrd="1" destOrd="0" presId="urn:microsoft.com/office/officeart/2016/7/layout/VerticalDownArrowProcess"/>
    <dgm:cxn modelId="{F6E33FBA-D81D-415B-B92C-1DFE941C50D2}" srcId="{8259F0D9-AD50-4D7F-9A97-35D42CF9BD16}" destId="{2367E3F8-ECFD-470B-9FC5-F1D9B133F4B2}" srcOrd="3" destOrd="0" parTransId="{A3E37F86-F39E-4506-9300-9750C203EA7C}" sibTransId="{C6868759-749D-4ECC-B6D1-CE1B903CBC61}"/>
    <dgm:cxn modelId="{88CA14D6-F5D3-5340-A93B-282DE7A5BD6E}" type="presOf" srcId="{BC54770D-3D86-498F-8999-16500D23D210}" destId="{FAB46888-ECCB-1642-9F1A-1EEE381ED988}" srcOrd="1" destOrd="0" presId="urn:microsoft.com/office/officeart/2016/7/layout/VerticalDownArrowProcess"/>
    <dgm:cxn modelId="{416D7FE4-2F21-4A7E-8FFB-102AA3A078EC}" srcId="{9B275416-D573-4CA2-8128-A709057BA9A4}" destId="{01162883-BE41-4338-AA4C-4F21069807C5}" srcOrd="0" destOrd="0" parTransId="{9D8885CA-D3CE-4485-B9F9-2E5A999852DA}" sibTransId="{67D4BEAE-6CAF-47F7-83FA-D014D6389EE5}"/>
    <dgm:cxn modelId="{9F3F77E5-F663-704A-B381-3419F6473D8F}" type="presOf" srcId="{C3177C49-45A1-4CC2-8F5C-DBF314699DF8}" destId="{AB686D76-2FD3-F24B-A1F6-65539B0CC753}" srcOrd="0" destOrd="0" presId="urn:microsoft.com/office/officeart/2016/7/layout/VerticalDownArrowProcess"/>
    <dgm:cxn modelId="{6957E6E6-3DF0-6443-AB97-3630A760085A}" type="presOf" srcId="{BE1C6F81-A8A4-443E-8E6F-2347652DCC2F}" destId="{24D58A45-9579-774F-BD4A-063184C3E81F}" srcOrd="0" destOrd="0" presId="urn:microsoft.com/office/officeart/2016/7/layout/VerticalDownArrowProcess"/>
    <dgm:cxn modelId="{3EE8D7E7-F87E-478F-8C12-EE45973E71B7}" srcId="{BC54770D-3D86-498F-8999-16500D23D210}" destId="{86B11E44-23B8-42BC-AD97-14432A4D0A52}" srcOrd="0" destOrd="0" parTransId="{63C673A8-39B4-4C2D-BAED-02744E4DFB28}" sibTransId="{C44C87D5-8BF6-412E-8CF4-0916CB8A0136}"/>
    <dgm:cxn modelId="{C8B1EDF2-AF35-4438-A9B7-35D930E03A69}" srcId="{8259F0D9-AD50-4D7F-9A97-35D42CF9BD16}" destId="{9B275416-D573-4CA2-8128-A709057BA9A4}" srcOrd="0" destOrd="0" parTransId="{719ED657-8154-4FD7-94D8-658F1DBA6A70}" sibTransId="{F5066568-EB1A-43B6-8157-8B4213B17A6B}"/>
    <dgm:cxn modelId="{5C2065F9-E7E3-3C43-9ABA-1EB83B2C7B6F}" type="presOf" srcId="{E7E54879-14AD-4692-866B-5FDC3F1603A1}" destId="{F911F999-14A9-FF40-B527-D61458827615}" srcOrd="0" destOrd="0" presId="urn:microsoft.com/office/officeart/2016/7/layout/VerticalDownArrowProcess"/>
    <dgm:cxn modelId="{328F9930-BE80-D843-B2EA-5EAEC51236EB}" type="presParOf" srcId="{020C577D-C08C-D44C-83B5-1187E5202E9E}" destId="{98177202-DC48-D042-8D44-0FFE45D2019D}" srcOrd="0" destOrd="0" presId="urn:microsoft.com/office/officeart/2016/7/layout/VerticalDownArrowProcess"/>
    <dgm:cxn modelId="{57320249-4B3C-114D-B6EC-34B2CE9382A8}" type="presParOf" srcId="{98177202-DC48-D042-8D44-0FFE45D2019D}" destId="{24D58A45-9579-774F-BD4A-063184C3E81F}" srcOrd="0" destOrd="0" presId="urn:microsoft.com/office/officeart/2016/7/layout/VerticalDownArrowProcess"/>
    <dgm:cxn modelId="{F3985D3E-459C-E647-AC0D-6FBCC7920FB6}" type="presParOf" srcId="{98177202-DC48-D042-8D44-0FFE45D2019D}" destId="{AB686D76-2FD3-F24B-A1F6-65539B0CC753}" srcOrd="1" destOrd="0" presId="urn:microsoft.com/office/officeart/2016/7/layout/VerticalDownArrowProcess"/>
    <dgm:cxn modelId="{32B18535-8D92-174C-8C41-3490826577E3}" type="presParOf" srcId="{020C577D-C08C-D44C-83B5-1187E5202E9E}" destId="{D907AEAE-6071-3147-8BC8-12AC9E16344E}" srcOrd="1" destOrd="0" presId="urn:microsoft.com/office/officeart/2016/7/layout/VerticalDownArrowProcess"/>
    <dgm:cxn modelId="{93B0B0B9-8505-C949-A4FB-C3A7D02D1AD2}" type="presParOf" srcId="{020C577D-C08C-D44C-83B5-1187E5202E9E}" destId="{F9E85C8C-76E0-E149-878A-B29629B59815}" srcOrd="2" destOrd="0" presId="urn:microsoft.com/office/officeart/2016/7/layout/VerticalDownArrowProcess"/>
    <dgm:cxn modelId="{C14F5DD1-C339-B543-B11D-8F60D66E8701}" type="presParOf" srcId="{F9E85C8C-76E0-E149-878A-B29629B59815}" destId="{5DAF8E3A-3365-364B-B882-DA1293B90D32}" srcOrd="0" destOrd="0" presId="urn:microsoft.com/office/officeart/2016/7/layout/VerticalDownArrowProcess"/>
    <dgm:cxn modelId="{57F223EC-0ADD-B246-848A-18B099964854}" type="presParOf" srcId="{F9E85C8C-76E0-E149-878A-B29629B59815}" destId="{A89F8428-4E4F-3040-867C-73290FF4B233}" srcOrd="1" destOrd="0" presId="urn:microsoft.com/office/officeart/2016/7/layout/VerticalDownArrowProcess"/>
    <dgm:cxn modelId="{1AF24F5D-5A7F-4047-B753-70C686D32FA2}" type="presParOf" srcId="{F9E85C8C-76E0-E149-878A-B29629B59815}" destId="{EF26D8D5-F065-3741-93D3-509FF7ACB6C4}" srcOrd="2" destOrd="0" presId="urn:microsoft.com/office/officeart/2016/7/layout/VerticalDownArrowProcess"/>
    <dgm:cxn modelId="{4522632C-4BBC-F841-AF1D-0D384B103125}" type="presParOf" srcId="{020C577D-C08C-D44C-83B5-1187E5202E9E}" destId="{271444C9-764A-DB42-AE59-9A1CEC6C6C7D}" srcOrd="3" destOrd="0" presId="urn:microsoft.com/office/officeart/2016/7/layout/VerticalDownArrowProcess"/>
    <dgm:cxn modelId="{55906124-E044-234B-BB20-B7F772C6A62A}" type="presParOf" srcId="{020C577D-C08C-D44C-83B5-1187E5202E9E}" destId="{C4E54A1D-578A-8A44-B25E-AEDA50C0E05F}" srcOrd="4" destOrd="0" presId="urn:microsoft.com/office/officeart/2016/7/layout/VerticalDownArrowProcess"/>
    <dgm:cxn modelId="{F03A1363-2CD4-6F42-A0ED-2DC407C26D95}" type="presParOf" srcId="{C4E54A1D-578A-8A44-B25E-AEDA50C0E05F}" destId="{F911F999-14A9-FF40-B527-D61458827615}" srcOrd="0" destOrd="0" presId="urn:microsoft.com/office/officeart/2016/7/layout/VerticalDownArrowProcess"/>
    <dgm:cxn modelId="{13DBA2BF-E1EF-5B42-BB09-DBA8F8815455}" type="presParOf" srcId="{C4E54A1D-578A-8A44-B25E-AEDA50C0E05F}" destId="{CF1C15DE-23F2-4640-8955-EC5B116D3057}" srcOrd="1" destOrd="0" presId="urn:microsoft.com/office/officeart/2016/7/layout/VerticalDownArrowProcess"/>
    <dgm:cxn modelId="{51003459-4FEE-CC4B-9DE5-D501969DBE6E}" type="presParOf" srcId="{C4E54A1D-578A-8A44-B25E-AEDA50C0E05F}" destId="{C9129DD5-2ED2-8F4F-9C29-206917B909A6}" srcOrd="2" destOrd="0" presId="urn:microsoft.com/office/officeart/2016/7/layout/VerticalDownArrowProcess"/>
    <dgm:cxn modelId="{8A728CB4-79C3-E44B-8F42-BE6131132894}" type="presParOf" srcId="{020C577D-C08C-D44C-83B5-1187E5202E9E}" destId="{2D9ACC17-C6E5-5D4C-ADA7-A01ABA1D0C23}" srcOrd="5" destOrd="0" presId="urn:microsoft.com/office/officeart/2016/7/layout/VerticalDownArrowProcess"/>
    <dgm:cxn modelId="{6BD508FC-4352-BA47-99B7-CD3E84852684}" type="presParOf" srcId="{020C577D-C08C-D44C-83B5-1187E5202E9E}" destId="{A62BB802-4889-F54E-A3F1-62F55F0692F4}" srcOrd="6" destOrd="0" presId="urn:microsoft.com/office/officeart/2016/7/layout/VerticalDownArrowProcess"/>
    <dgm:cxn modelId="{BD8DD20B-8B6D-814D-A186-C6CB937F0335}" type="presParOf" srcId="{A62BB802-4889-F54E-A3F1-62F55F0692F4}" destId="{6472C5CB-D5C1-464D-A157-1B7C8017B3DE}" srcOrd="0" destOrd="0" presId="urn:microsoft.com/office/officeart/2016/7/layout/VerticalDownArrowProcess"/>
    <dgm:cxn modelId="{5DD52D29-2694-F145-B658-B0E121D85DBD}" type="presParOf" srcId="{A62BB802-4889-F54E-A3F1-62F55F0692F4}" destId="{FAB46888-ECCB-1642-9F1A-1EEE381ED988}" srcOrd="1" destOrd="0" presId="urn:microsoft.com/office/officeart/2016/7/layout/VerticalDownArrowProcess"/>
    <dgm:cxn modelId="{A57D9300-03E1-8A47-BE97-7CEC0902F1E9}" type="presParOf" srcId="{A62BB802-4889-F54E-A3F1-62F55F0692F4}" destId="{FD46361A-2AD2-174C-BF2A-0C6464C6293E}" srcOrd="2" destOrd="0" presId="urn:microsoft.com/office/officeart/2016/7/layout/VerticalDownArrowProcess"/>
    <dgm:cxn modelId="{B6C47393-8E95-B04F-9A60-BF1E2B9B664C}" type="presParOf" srcId="{020C577D-C08C-D44C-83B5-1187E5202E9E}" destId="{6DAFD1CE-7159-DE44-AA81-86F0BCEFE734}" srcOrd="7" destOrd="0" presId="urn:microsoft.com/office/officeart/2016/7/layout/VerticalDownArrowProcess"/>
    <dgm:cxn modelId="{ED632E65-D725-D841-BFD5-18F8D3E19701}" type="presParOf" srcId="{020C577D-C08C-D44C-83B5-1187E5202E9E}" destId="{83BD89A0-1F6C-2F4A-8643-EB33C2A0467F}" srcOrd="8" destOrd="0" presId="urn:microsoft.com/office/officeart/2016/7/layout/VerticalDownArrowProcess"/>
    <dgm:cxn modelId="{B40FD60D-0274-5348-9954-FF1A5A9B3BBC}" type="presParOf" srcId="{83BD89A0-1F6C-2F4A-8643-EB33C2A0467F}" destId="{7810868C-0F72-D847-8F40-41AA3ACC5F50}" srcOrd="0" destOrd="0" presId="urn:microsoft.com/office/officeart/2016/7/layout/VerticalDownArrowProcess"/>
    <dgm:cxn modelId="{FB8987D2-5DE5-854A-A0AC-9E911D03B372}" type="presParOf" srcId="{83BD89A0-1F6C-2F4A-8643-EB33C2A0467F}" destId="{5B68F35B-039B-C84B-B752-1B4AB2648E69}" srcOrd="1" destOrd="0" presId="urn:microsoft.com/office/officeart/2016/7/layout/VerticalDownArrowProcess"/>
    <dgm:cxn modelId="{28C829AF-B268-2D45-A4AD-F7DA6C870D98}" type="presParOf" srcId="{83BD89A0-1F6C-2F4A-8643-EB33C2A0467F}" destId="{6266541B-55DC-3F4E-A93E-E80D11FC57E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FBAAD8-BBBC-4CC3-AD85-9F400563B0E0}"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A06C171E-E5CC-428D-962B-78436B6FA495}">
      <dgm:prSet/>
      <dgm:spPr/>
      <dgm:t>
        <a:bodyPr/>
        <a:lstStyle/>
        <a:p>
          <a:r>
            <a:rPr lang="en-US" dirty="0"/>
            <a:t>Addressing the root of the problem is critical for the elimination of present SUD/HCV/HIV/STI syndemic and the prevention of future ones</a:t>
          </a:r>
          <a:br>
            <a:rPr lang="en-US" dirty="0"/>
          </a:br>
          <a:endParaRPr lang="en-US" dirty="0"/>
        </a:p>
      </dgm:t>
    </dgm:pt>
    <dgm:pt modelId="{270F2D3D-A457-4F44-9B05-A5EB056BD55D}" type="parTrans" cxnId="{F926859B-FF42-4F6C-9AEA-FA5121D73F08}">
      <dgm:prSet/>
      <dgm:spPr/>
      <dgm:t>
        <a:bodyPr/>
        <a:lstStyle/>
        <a:p>
          <a:endParaRPr lang="en-US"/>
        </a:p>
      </dgm:t>
    </dgm:pt>
    <dgm:pt modelId="{0F1EF60C-6816-4BA5-827D-C5007C577C1F}" type="sibTrans" cxnId="{F926859B-FF42-4F6C-9AEA-FA5121D73F08}">
      <dgm:prSet/>
      <dgm:spPr/>
      <dgm:t>
        <a:bodyPr/>
        <a:lstStyle/>
        <a:p>
          <a:endParaRPr lang="en-US"/>
        </a:p>
      </dgm:t>
    </dgm:pt>
    <dgm:pt modelId="{395DD59F-C9DA-4C99-B298-5FFFD418050F}">
      <dgm:prSet/>
      <dgm:spPr/>
      <dgm:t>
        <a:bodyPr/>
        <a:lstStyle/>
        <a:p>
          <a:r>
            <a:rPr lang="en-US"/>
            <a:t>A coordinated approach between society, government, public health will be needed</a:t>
          </a:r>
        </a:p>
      </dgm:t>
    </dgm:pt>
    <dgm:pt modelId="{80006FF4-851D-405B-A2F0-C37BC801A52F}" type="parTrans" cxnId="{D78A83F4-C5CA-436E-A85D-6889FDB1C67E}">
      <dgm:prSet/>
      <dgm:spPr/>
      <dgm:t>
        <a:bodyPr/>
        <a:lstStyle/>
        <a:p>
          <a:endParaRPr lang="en-US"/>
        </a:p>
      </dgm:t>
    </dgm:pt>
    <dgm:pt modelId="{9E8B6C95-764B-4374-A9DE-A4D1B7652C04}" type="sibTrans" cxnId="{D78A83F4-C5CA-436E-A85D-6889FDB1C67E}">
      <dgm:prSet/>
      <dgm:spPr/>
      <dgm:t>
        <a:bodyPr/>
        <a:lstStyle/>
        <a:p>
          <a:endParaRPr lang="en-US"/>
        </a:p>
      </dgm:t>
    </dgm:pt>
    <dgm:pt modelId="{29E48B1C-3D74-B84B-A560-707977CEE9CE}" type="pres">
      <dgm:prSet presAssocID="{74FBAAD8-BBBC-4CC3-AD85-9F400563B0E0}" presName="linear" presStyleCnt="0">
        <dgm:presLayoutVars>
          <dgm:animLvl val="lvl"/>
          <dgm:resizeHandles val="exact"/>
        </dgm:presLayoutVars>
      </dgm:prSet>
      <dgm:spPr/>
    </dgm:pt>
    <dgm:pt modelId="{86B046C1-B8F1-F34B-9005-9BEB86E95895}" type="pres">
      <dgm:prSet presAssocID="{A06C171E-E5CC-428D-962B-78436B6FA495}" presName="parentText" presStyleLbl="node1" presStyleIdx="0" presStyleCnt="2">
        <dgm:presLayoutVars>
          <dgm:chMax val="0"/>
          <dgm:bulletEnabled val="1"/>
        </dgm:presLayoutVars>
      </dgm:prSet>
      <dgm:spPr/>
    </dgm:pt>
    <dgm:pt modelId="{00A56ED6-0BE0-6B42-9469-04593B10A65B}" type="pres">
      <dgm:prSet presAssocID="{0F1EF60C-6816-4BA5-827D-C5007C577C1F}" presName="spacer" presStyleCnt="0"/>
      <dgm:spPr/>
    </dgm:pt>
    <dgm:pt modelId="{A7123E14-0485-2947-8468-F922530464C5}" type="pres">
      <dgm:prSet presAssocID="{395DD59F-C9DA-4C99-B298-5FFFD418050F}" presName="parentText" presStyleLbl="node1" presStyleIdx="1" presStyleCnt="2">
        <dgm:presLayoutVars>
          <dgm:chMax val="0"/>
          <dgm:bulletEnabled val="1"/>
        </dgm:presLayoutVars>
      </dgm:prSet>
      <dgm:spPr/>
    </dgm:pt>
  </dgm:ptLst>
  <dgm:cxnLst>
    <dgm:cxn modelId="{F8A64C5F-1035-D544-813A-86B06192B9D0}" type="presOf" srcId="{395DD59F-C9DA-4C99-B298-5FFFD418050F}" destId="{A7123E14-0485-2947-8468-F922530464C5}" srcOrd="0" destOrd="0" presId="urn:microsoft.com/office/officeart/2005/8/layout/vList2"/>
    <dgm:cxn modelId="{F926859B-FF42-4F6C-9AEA-FA5121D73F08}" srcId="{74FBAAD8-BBBC-4CC3-AD85-9F400563B0E0}" destId="{A06C171E-E5CC-428D-962B-78436B6FA495}" srcOrd="0" destOrd="0" parTransId="{270F2D3D-A457-4F44-9B05-A5EB056BD55D}" sibTransId="{0F1EF60C-6816-4BA5-827D-C5007C577C1F}"/>
    <dgm:cxn modelId="{FBF110A1-3C97-CC4F-A5A7-EA50AE97557B}" type="presOf" srcId="{A06C171E-E5CC-428D-962B-78436B6FA495}" destId="{86B046C1-B8F1-F34B-9005-9BEB86E95895}" srcOrd="0" destOrd="0" presId="urn:microsoft.com/office/officeart/2005/8/layout/vList2"/>
    <dgm:cxn modelId="{60B947F3-E24F-C840-A6CA-89E30B9DCF0F}" type="presOf" srcId="{74FBAAD8-BBBC-4CC3-AD85-9F400563B0E0}" destId="{29E48B1C-3D74-B84B-A560-707977CEE9CE}" srcOrd="0" destOrd="0" presId="urn:microsoft.com/office/officeart/2005/8/layout/vList2"/>
    <dgm:cxn modelId="{D78A83F4-C5CA-436E-A85D-6889FDB1C67E}" srcId="{74FBAAD8-BBBC-4CC3-AD85-9F400563B0E0}" destId="{395DD59F-C9DA-4C99-B298-5FFFD418050F}" srcOrd="1" destOrd="0" parTransId="{80006FF4-851D-405B-A2F0-C37BC801A52F}" sibTransId="{9E8B6C95-764B-4374-A9DE-A4D1B7652C04}"/>
    <dgm:cxn modelId="{E03CC726-B6D7-7B45-90BF-DAE6D6AFA242}" type="presParOf" srcId="{29E48B1C-3D74-B84B-A560-707977CEE9CE}" destId="{86B046C1-B8F1-F34B-9005-9BEB86E95895}" srcOrd="0" destOrd="0" presId="urn:microsoft.com/office/officeart/2005/8/layout/vList2"/>
    <dgm:cxn modelId="{CC5001CD-809C-9E4A-A3E2-909762270BF9}" type="presParOf" srcId="{29E48B1C-3D74-B84B-A560-707977CEE9CE}" destId="{00A56ED6-0BE0-6B42-9469-04593B10A65B}" srcOrd="1" destOrd="0" presId="urn:microsoft.com/office/officeart/2005/8/layout/vList2"/>
    <dgm:cxn modelId="{913F2306-888C-D74B-86D6-0559916AEF2D}" type="presParOf" srcId="{29E48B1C-3D74-B84B-A560-707977CEE9CE}" destId="{A7123E14-0485-2947-8468-F922530464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9D9CBA-79BB-422F-9822-DF1213354C77}"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49DDC4DD-A9C4-4F77-BD79-92B31F3F546E}">
      <dgm:prSet/>
      <dgm:spPr/>
      <dgm:t>
        <a:bodyPr/>
        <a:lstStyle/>
        <a:p>
          <a:r>
            <a:rPr lang="en-US" dirty="0"/>
            <a:t>A 20 </a:t>
          </a:r>
          <a:r>
            <a:rPr lang="en-US" dirty="0" err="1"/>
            <a:t>yo</a:t>
          </a:r>
          <a:r>
            <a:rPr lang="en-US" dirty="0"/>
            <a:t> cis-gender female who has sex with cis-gender males, presents for a pregnancy test only</a:t>
          </a:r>
        </a:p>
      </dgm:t>
    </dgm:pt>
    <dgm:pt modelId="{6DD4143D-D9E3-4753-89DC-C2F90EACB21D}" type="parTrans" cxnId="{6891405A-388A-4001-B416-BB6E2B006C94}">
      <dgm:prSet/>
      <dgm:spPr/>
      <dgm:t>
        <a:bodyPr/>
        <a:lstStyle/>
        <a:p>
          <a:endParaRPr lang="en-US"/>
        </a:p>
      </dgm:t>
    </dgm:pt>
    <dgm:pt modelId="{8E87DC58-442E-4D2C-AF0A-DF9559591C43}" type="sibTrans" cxnId="{6891405A-388A-4001-B416-BB6E2B006C94}">
      <dgm:prSet/>
      <dgm:spPr/>
      <dgm:t>
        <a:bodyPr/>
        <a:lstStyle/>
        <a:p>
          <a:endParaRPr lang="en-US"/>
        </a:p>
      </dgm:t>
    </dgm:pt>
    <dgm:pt modelId="{6F191471-B6C2-4817-BBA9-3A9457B967E5}">
      <dgm:prSet custT="1"/>
      <dgm:spPr/>
      <dgm:t>
        <a:bodyPr/>
        <a:lstStyle/>
        <a:p>
          <a:r>
            <a:rPr lang="en-US" sz="1600" dirty="0"/>
            <a:t>Reports oral and vaginal sex without protective barrier 3 weeks ago</a:t>
          </a:r>
        </a:p>
      </dgm:t>
    </dgm:pt>
    <dgm:pt modelId="{47E06A3D-54BA-456E-8E15-FBED3F5B22B5}" type="parTrans" cxnId="{062D6819-0B69-4B9C-9CED-08D2370D91CC}">
      <dgm:prSet/>
      <dgm:spPr/>
      <dgm:t>
        <a:bodyPr/>
        <a:lstStyle/>
        <a:p>
          <a:endParaRPr lang="en-US"/>
        </a:p>
      </dgm:t>
    </dgm:pt>
    <dgm:pt modelId="{1EBD8A2E-40B4-4F2C-9B61-D19FD3031468}" type="sibTrans" cxnId="{062D6819-0B69-4B9C-9CED-08D2370D91CC}">
      <dgm:prSet/>
      <dgm:spPr/>
      <dgm:t>
        <a:bodyPr/>
        <a:lstStyle/>
        <a:p>
          <a:endParaRPr lang="en-US"/>
        </a:p>
      </dgm:t>
    </dgm:pt>
    <dgm:pt modelId="{AE75BCD6-571E-40A2-AF92-673CF3C2C66E}">
      <dgm:prSet custT="1"/>
      <dgm:spPr/>
      <dgm:t>
        <a:bodyPr/>
        <a:lstStyle/>
        <a:p>
          <a:r>
            <a:rPr lang="en-US" sz="1600" dirty="0"/>
            <a:t>2 partners over the past 6 months</a:t>
          </a:r>
        </a:p>
      </dgm:t>
    </dgm:pt>
    <dgm:pt modelId="{C17AE03A-F8E8-4E2E-BF25-3765C9787C6A}" type="parTrans" cxnId="{049B3E23-1BEA-4106-8B7C-F2FFDE2EC465}">
      <dgm:prSet/>
      <dgm:spPr/>
      <dgm:t>
        <a:bodyPr/>
        <a:lstStyle/>
        <a:p>
          <a:endParaRPr lang="en-US"/>
        </a:p>
      </dgm:t>
    </dgm:pt>
    <dgm:pt modelId="{C28D2D6D-69F3-45B9-9FE6-40B7517C7A0E}" type="sibTrans" cxnId="{049B3E23-1BEA-4106-8B7C-F2FFDE2EC465}">
      <dgm:prSet/>
      <dgm:spPr/>
      <dgm:t>
        <a:bodyPr/>
        <a:lstStyle/>
        <a:p>
          <a:endParaRPr lang="en-US"/>
        </a:p>
      </dgm:t>
    </dgm:pt>
    <dgm:pt modelId="{34266AA9-AB01-4521-961E-ED4088E9C394}">
      <dgm:prSet custT="1"/>
      <dgm:spPr/>
      <dgm:t>
        <a:bodyPr/>
        <a:lstStyle/>
        <a:p>
          <a:r>
            <a:rPr lang="en-US" sz="1600" dirty="0"/>
            <a:t>Denies recent  drug use, but reports injecting heroin 3 months ago, unstable housing and transportation, does not have regular access to phone</a:t>
          </a:r>
        </a:p>
      </dgm:t>
    </dgm:pt>
    <dgm:pt modelId="{03422EBF-ACA4-4F07-95EE-D5C8E0A1F697}" type="parTrans" cxnId="{C2CD0C3F-3788-4F06-901A-EF22A7AADF76}">
      <dgm:prSet/>
      <dgm:spPr/>
      <dgm:t>
        <a:bodyPr/>
        <a:lstStyle/>
        <a:p>
          <a:endParaRPr lang="en-US"/>
        </a:p>
      </dgm:t>
    </dgm:pt>
    <dgm:pt modelId="{8A77EC16-A47C-4B96-A8CB-82F791270873}" type="sibTrans" cxnId="{C2CD0C3F-3788-4F06-901A-EF22A7AADF76}">
      <dgm:prSet/>
      <dgm:spPr/>
      <dgm:t>
        <a:bodyPr/>
        <a:lstStyle/>
        <a:p>
          <a:endParaRPr lang="en-US"/>
        </a:p>
      </dgm:t>
    </dgm:pt>
    <dgm:pt modelId="{8B9E19E9-501F-4381-87FA-3F840C68B676}">
      <dgm:prSet/>
      <dgm:spPr/>
      <dgm:t>
        <a:bodyPr/>
        <a:lstStyle/>
        <a:p>
          <a:r>
            <a:rPr lang="en-US"/>
            <a:t>No current signs or symptoms, and doesn’t recollect any in the past year</a:t>
          </a:r>
        </a:p>
      </dgm:t>
    </dgm:pt>
    <dgm:pt modelId="{23B1C836-88D4-4B05-B277-1608CD159BC3}" type="parTrans" cxnId="{27324B04-4915-4BED-8873-B1A25F59A1D9}">
      <dgm:prSet/>
      <dgm:spPr/>
      <dgm:t>
        <a:bodyPr/>
        <a:lstStyle/>
        <a:p>
          <a:endParaRPr lang="en-US"/>
        </a:p>
      </dgm:t>
    </dgm:pt>
    <dgm:pt modelId="{976C0E8D-4755-4E28-AE6F-BE1EBB99BAF4}" type="sibTrans" cxnId="{27324B04-4915-4BED-8873-B1A25F59A1D9}">
      <dgm:prSet/>
      <dgm:spPr/>
      <dgm:t>
        <a:bodyPr/>
        <a:lstStyle/>
        <a:p>
          <a:endParaRPr lang="en-US"/>
        </a:p>
      </dgm:t>
    </dgm:pt>
    <dgm:pt modelId="{0184F6C3-3992-44AE-B7B3-2FEB5A1F79D4}">
      <dgm:prSet custT="1"/>
      <dgm:spPr/>
      <dgm:t>
        <a:bodyPr/>
        <a:lstStyle/>
        <a:p>
          <a:r>
            <a:rPr lang="en-US" sz="1800" dirty="0"/>
            <a:t>Never tested for HIV</a:t>
          </a:r>
        </a:p>
      </dgm:t>
    </dgm:pt>
    <dgm:pt modelId="{5C138A96-2B9C-4006-B990-82E7E6911CBD}" type="parTrans" cxnId="{495B8919-D34B-49C1-B9D1-A43B4DAFCDD4}">
      <dgm:prSet/>
      <dgm:spPr/>
      <dgm:t>
        <a:bodyPr/>
        <a:lstStyle/>
        <a:p>
          <a:endParaRPr lang="en-US"/>
        </a:p>
      </dgm:t>
    </dgm:pt>
    <dgm:pt modelId="{D57AD819-D469-4975-A404-9B5827303070}" type="sibTrans" cxnId="{495B8919-D34B-49C1-B9D1-A43B4DAFCDD4}">
      <dgm:prSet/>
      <dgm:spPr/>
      <dgm:t>
        <a:bodyPr/>
        <a:lstStyle/>
        <a:p>
          <a:endParaRPr lang="en-US"/>
        </a:p>
      </dgm:t>
    </dgm:pt>
    <dgm:pt modelId="{EC979754-89A8-48B6-892E-82E2E444402A}">
      <dgm:prSet/>
      <dgm:spPr/>
      <dgm:t>
        <a:bodyPr/>
        <a:lstStyle/>
        <a:p>
          <a:r>
            <a:rPr lang="en-US" dirty="0"/>
            <a:t>Office Tests</a:t>
          </a:r>
        </a:p>
      </dgm:t>
    </dgm:pt>
    <dgm:pt modelId="{C23CD991-7273-482A-B011-7CF4753EE6EF}" type="parTrans" cxnId="{F2C19A10-3B1D-4943-9B2C-20C0B9B8D914}">
      <dgm:prSet/>
      <dgm:spPr/>
      <dgm:t>
        <a:bodyPr/>
        <a:lstStyle/>
        <a:p>
          <a:endParaRPr lang="en-US"/>
        </a:p>
      </dgm:t>
    </dgm:pt>
    <dgm:pt modelId="{EE1A3902-8713-48AE-9C65-B9B74FD70394}" type="sibTrans" cxnId="{F2C19A10-3B1D-4943-9B2C-20C0B9B8D914}">
      <dgm:prSet/>
      <dgm:spPr/>
      <dgm:t>
        <a:bodyPr/>
        <a:lstStyle/>
        <a:p>
          <a:endParaRPr lang="en-US"/>
        </a:p>
      </dgm:t>
    </dgm:pt>
    <dgm:pt modelId="{D65B9060-9508-4C93-AD13-3C4F493A314B}">
      <dgm:prSet/>
      <dgm:spPr/>
      <dgm:t>
        <a:bodyPr/>
        <a:lstStyle/>
        <a:p>
          <a:r>
            <a:rPr lang="en-US" dirty="0"/>
            <a:t>Agrees to rapid HIV/Syphilis test in office when offered incentive</a:t>
          </a:r>
        </a:p>
      </dgm:t>
    </dgm:pt>
    <dgm:pt modelId="{39F409DC-FA2E-4F43-BAFC-5D6A8F8A807A}" type="parTrans" cxnId="{F3384154-1DE4-41E9-B2D7-98ECC359FDCA}">
      <dgm:prSet/>
      <dgm:spPr/>
      <dgm:t>
        <a:bodyPr/>
        <a:lstStyle/>
        <a:p>
          <a:endParaRPr lang="en-US"/>
        </a:p>
      </dgm:t>
    </dgm:pt>
    <dgm:pt modelId="{24C626BB-C98C-4A64-83B5-B656146A8877}" type="sibTrans" cxnId="{F3384154-1DE4-41E9-B2D7-98ECC359FDCA}">
      <dgm:prSet/>
      <dgm:spPr/>
      <dgm:t>
        <a:bodyPr/>
        <a:lstStyle/>
        <a:p>
          <a:endParaRPr lang="en-US"/>
        </a:p>
      </dgm:t>
    </dgm:pt>
    <dgm:pt modelId="{B1081D79-4FD8-4B70-A2AE-F251158BDE1F}">
      <dgm:prSet/>
      <dgm:spPr/>
      <dgm:t>
        <a:bodyPr/>
        <a:lstStyle/>
        <a:p>
          <a:r>
            <a:rPr lang="en-US" dirty="0"/>
            <a:t>HIV: </a:t>
          </a:r>
          <a:r>
            <a:rPr lang="en-US" b="1" dirty="0"/>
            <a:t>non-reactive</a:t>
          </a:r>
          <a:endParaRPr lang="en-US" dirty="0"/>
        </a:p>
      </dgm:t>
    </dgm:pt>
    <dgm:pt modelId="{F6D38EA2-901B-4D0A-91FA-2022860A7535}" type="parTrans" cxnId="{7A91E41B-F8DF-4CD8-90C0-0BA8B23C3BBA}">
      <dgm:prSet/>
      <dgm:spPr/>
      <dgm:t>
        <a:bodyPr/>
        <a:lstStyle/>
        <a:p>
          <a:endParaRPr lang="en-US"/>
        </a:p>
      </dgm:t>
    </dgm:pt>
    <dgm:pt modelId="{7765EE0E-2B77-456C-86EA-1E87B82D1FD5}" type="sibTrans" cxnId="{7A91E41B-F8DF-4CD8-90C0-0BA8B23C3BBA}">
      <dgm:prSet/>
      <dgm:spPr/>
      <dgm:t>
        <a:bodyPr/>
        <a:lstStyle/>
        <a:p>
          <a:endParaRPr lang="en-US"/>
        </a:p>
      </dgm:t>
    </dgm:pt>
    <dgm:pt modelId="{7CCDE4E4-A750-6A42-8217-3D880BB73199}">
      <dgm:prSet/>
      <dgm:spPr/>
      <dgm:t>
        <a:bodyPr/>
        <a:lstStyle/>
        <a:p>
          <a:r>
            <a:rPr lang="en-US" dirty="0"/>
            <a:t>Rapid pregnancy test: </a:t>
          </a:r>
          <a:r>
            <a:rPr lang="en-US" b="1" dirty="0"/>
            <a:t>Positive</a:t>
          </a:r>
        </a:p>
      </dgm:t>
    </dgm:pt>
    <dgm:pt modelId="{47BD7943-C41F-994B-B33A-725759098CAC}" type="parTrans" cxnId="{5FDD6AA0-83D4-3B43-8940-FAC41B2E8EE7}">
      <dgm:prSet/>
      <dgm:spPr/>
      <dgm:t>
        <a:bodyPr/>
        <a:lstStyle/>
        <a:p>
          <a:endParaRPr lang="en-US"/>
        </a:p>
      </dgm:t>
    </dgm:pt>
    <dgm:pt modelId="{5992E537-58D2-EA4C-A917-84183FB363A1}" type="sibTrans" cxnId="{5FDD6AA0-83D4-3B43-8940-FAC41B2E8EE7}">
      <dgm:prSet/>
      <dgm:spPr/>
      <dgm:t>
        <a:bodyPr/>
        <a:lstStyle/>
        <a:p>
          <a:endParaRPr lang="en-US"/>
        </a:p>
      </dgm:t>
    </dgm:pt>
    <dgm:pt modelId="{E0C6BAE6-B666-6146-9804-A2C5A739F64B}">
      <dgm:prSet custT="1"/>
      <dgm:spPr/>
      <dgm:t>
        <a:bodyPr/>
        <a:lstStyle/>
        <a:p>
          <a:r>
            <a:rPr lang="en-US" sz="1800" dirty="0"/>
            <a:t>Last gonorrhea/chlamydia (urine only) and RPR tests were 11 months ago, all negative</a:t>
          </a:r>
        </a:p>
      </dgm:t>
    </dgm:pt>
    <dgm:pt modelId="{83B3B36B-497B-3746-8B15-A58EFC291C87}" type="parTrans" cxnId="{181754B6-EEEC-DA4E-908B-FE0C034FABC2}">
      <dgm:prSet/>
      <dgm:spPr/>
      <dgm:t>
        <a:bodyPr/>
        <a:lstStyle/>
        <a:p>
          <a:endParaRPr lang="en-US"/>
        </a:p>
      </dgm:t>
    </dgm:pt>
    <dgm:pt modelId="{08B792DC-494C-9949-AA4F-A19EBAD8D291}" type="sibTrans" cxnId="{181754B6-EEEC-DA4E-908B-FE0C034FABC2}">
      <dgm:prSet/>
      <dgm:spPr/>
      <dgm:t>
        <a:bodyPr/>
        <a:lstStyle/>
        <a:p>
          <a:endParaRPr lang="en-US"/>
        </a:p>
      </dgm:t>
    </dgm:pt>
    <dgm:pt modelId="{E82756C0-C570-7547-B928-BCA437B76640}">
      <dgm:prSet/>
      <dgm:spPr/>
      <dgm:t>
        <a:bodyPr/>
        <a:lstStyle/>
        <a:p>
          <a:r>
            <a:rPr lang="en-US" dirty="0"/>
            <a:t>Syphilis (treponemal antibody): </a:t>
          </a:r>
          <a:r>
            <a:rPr lang="en-US" b="1" dirty="0"/>
            <a:t>reactive  </a:t>
          </a:r>
          <a:endParaRPr lang="en-US" dirty="0"/>
        </a:p>
      </dgm:t>
    </dgm:pt>
    <dgm:pt modelId="{26056D53-2724-5C4D-A2B7-808C01DE6EE8}" type="parTrans" cxnId="{1E5B83AA-9AB3-3E47-955F-0A056ABB1B1F}">
      <dgm:prSet/>
      <dgm:spPr/>
      <dgm:t>
        <a:bodyPr/>
        <a:lstStyle/>
        <a:p>
          <a:endParaRPr lang="en-US"/>
        </a:p>
      </dgm:t>
    </dgm:pt>
    <dgm:pt modelId="{EBD783EA-E48B-BE49-9407-1738BFBE68E3}" type="sibTrans" cxnId="{1E5B83AA-9AB3-3E47-955F-0A056ABB1B1F}">
      <dgm:prSet/>
      <dgm:spPr/>
      <dgm:t>
        <a:bodyPr/>
        <a:lstStyle/>
        <a:p>
          <a:endParaRPr lang="en-US"/>
        </a:p>
      </dgm:t>
    </dgm:pt>
    <dgm:pt modelId="{581C07C7-837F-D04C-9FA6-3F5EF2268F8F}" type="pres">
      <dgm:prSet presAssocID="{459D9CBA-79BB-422F-9822-DF1213354C77}" presName="Name0" presStyleCnt="0">
        <dgm:presLayoutVars>
          <dgm:dir/>
          <dgm:animLvl val="lvl"/>
          <dgm:resizeHandles val="exact"/>
        </dgm:presLayoutVars>
      </dgm:prSet>
      <dgm:spPr/>
    </dgm:pt>
    <dgm:pt modelId="{3E4FB998-B4AD-A841-A7F3-015A1D75BE9C}" type="pres">
      <dgm:prSet presAssocID="{49DDC4DD-A9C4-4F77-BD79-92B31F3F546E}" presName="linNode" presStyleCnt="0"/>
      <dgm:spPr/>
    </dgm:pt>
    <dgm:pt modelId="{226E8C9C-81EA-B149-8D21-EB5784E8CDCB}" type="pres">
      <dgm:prSet presAssocID="{49DDC4DD-A9C4-4F77-BD79-92B31F3F546E}" presName="parentText" presStyleLbl="node1" presStyleIdx="0" presStyleCnt="3">
        <dgm:presLayoutVars>
          <dgm:chMax val="1"/>
          <dgm:bulletEnabled val="1"/>
        </dgm:presLayoutVars>
      </dgm:prSet>
      <dgm:spPr/>
    </dgm:pt>
    <dgm:pt modelId="{1F0392EF-20DA-0A4E-A3B8-C2BE6FBE668C}" type="pres">
      <dgm:prSet presAssocID="{49DDC4DD-A9C4-4F77-BD79-92B31F3F546E}" presName="descendantText" presStyleLbl="alignAccFollowNode1" presStyleIdx="0" presStyleCnt="3">
        <dgm:presLayoutVars>
          <dgm:bulletEnabled val="1"/>
        </dgm:presLayoutVars>
      </dgm:prSet>
      <dgm:spPr/>
    </dgm:pt>
    <dgm:pt modelId="{11E9C470-0F0A-B345-91C1-A62AE66B1EF9}" type="pres">
      <dgm:prSet presAssocID="{8E87DC58-442E-4D2C-AF0A-DF9559591C43}" presName="sp" presStyleCnt="0"/>
      <dgm:spPr/>
    </dgm:pt>
    <dgm:pt modelId="{B3F4A235-9A9D-5448-9AB5-69FCF508A8B5}" type="pres">
      <dgm:prSet presAssocID="{8B9E19E9-501F-4381-87FA-3F840C68B676}" presName="linNode" presStyleCnt="0"/>
      <dgm:spPr/>
    </dgm:pt>
    <dgm:pt modelId="{F546EED3-548C-DC48-B3E4-865A61FD289F}" type="pres">
      <dgm:prSet presAssocID="{8B9E19E9-501F-4381-87FA-3F840C68B676}" presName="parentText" presStyleLbl="node1" presStyleIdx="1" presStyleCnt="3">
        <dgm:presLayoutVars>
          <dgm:chMax val="1"/>
          <dgm:bulletEnabled val="1"/>
        </dgm:presLayoutVars>
      </dgm:prSet>
      <dgm:spPr/>
    </dgm:pt>
    <dgm:pt modelId="{90598D69-43BE-3541-8E5C-FB1B5CA7DCAD}" type="pres">
      <dgm:prSet presAssocID="{8B9E19E9-501F-4381-87FA-3F840C68B676}" presName="descendantText" presStyleLbl="alignAccFollowNode1" presStyleIdx="1" presStyleCnt="3">
        <dgm:presLayoutVars>
          <dgm:bulletEnabled val="1"/>
        </dgm:presLayoutVars>
      </dgm:prSet>
      <dgm:spPr/>
    </dgm:pt>
    <dgm:pt modelId="{45F038E7-5795-0642-AC69-ED43E3554A0C}" type="pres">
      <dgm:prSet presAssocID="{976C0E8D-4755-4E28-AE6F-BE1EBB99BAF4}" presName="sp" presStyleCnt="0"/>
      <dgm:spPr/>
    </dgm:pt>
    <dgm:pt modelId="{4F51E4AA-680C-8948-8C8F-5FAAB944718A}" type="pres">
      <dgm:prSet presAssocID="{EC979754-89A8-48B6-892E-82E2E444402A}" presName="linNode" presStyleCnt="0"/>
      <dgm:spPr/>
    </dgm:pt>
    <dgm:pt modelId="{325FAD44-6FA1-3149-B8AC-E892F64EB842}" type="pres">
      <dgm:prSet presAssocID="{EC979754-89A8-48B6-892E-82E2E444402A}" presName="parentText" presStyleLbl="node1" presStyleIdx="2" presStyleCnt="3">
        <dgm:presLayoutVars>
          <dgm:chMax val="1"/>
          <dgm:bulletEnabled val="1"/>
        </dgm:presLayoutVars>
      </dgm:prSet>
      <dgm:spPr/>
    </dgm:pt>
    <dgm:pt modelId="{6325C1BA-FFA4-0742-8208-001F745048AC}" type="pres">
      <dgm:prSet presAssocID="{EC979754-89A8-48B6-892E-82E2E444402A}" presName="descendantText" presStyleLbl="alignAccFollowNode1" presStyleIdx="2" presStyleCnt="3">
        <dgm:presLayoutVars>
          <dgm:bulletEnabled val="1"/>
        </dgm:presLayoutVars>
      </dgm:prSet>
      <dgm:spPr/>
    </dgm:pt>
  </dgm:ptLst>
  <dgm:cxnLst>
    <dgm:cxn modelId="{27324B04-4915-4BED-8873-B1A25F59A1D9}" srcId="{459D9CBA-79BB-422F-9822-DF1213354C77}" destId="{8B9E19E9-501F-4381-87FA-3F840C68B676}" srcOrd="1" destOrd="0" parTransId="{23B1C836-88D4-4B05-B277-1608CD159BC3}" sibTransId="{976C0E8D-4755-4E28-AE6F-BE1EBB99BAF4}"/>
    <dgm:cxn modelId="{F2C19A10-3B1D-4943-9B2C-20C0B9B8D914}" srcId="{459D9CBA-79BB-422F-9822-DF1213354C77}" destId="{EC979754-89A8-48B6-892E-82E2E444402A}" srcOrd="2" destOrd="0" parTransId="{C23CD991-7273-482A-B011-7CF4753EE6EF}" sibTransId="{EE1A3902-8713-48AE-9C65-B9B74FD70394}"/>
    <dgm:cxn modelId="{062D6819-0B69-4B9C-9CED-08D2370D91CC}" srcId="{49DDC4DD-A9C4-4F77-BD79-92B31F3F546E}" destId="{6F191471-B6C2-4817-BBA9-3A9457B967E5}" srcOrd="0" destOrd="0" parTransId="{47E06A3D-54BA-456E-8E15-FBED3F5B22B5}" sibTransId="{1EBD8A2E-40B4-4F2C-9B61-D19FD3031468}"/>
    <dgm:cxn modelId="{495B8919-D34B-49C1-B9D1-A43B4DAFCDD4}" srcId="{8B9E19E9-501F-4381-87FA-3F840C68B676}" destId="{0184F6C3-3992-44AE-B7B3-2FEB5A1F79D4}" srcOrd="0" destOrd="0" parTransId="{5C138A96-2B9C-4006-B990-82E7E6911CBD}" sibTransId="{D57AD819-D469-4975-A404-9B5827303070}"/>
    <dgm:cxn modelId="{7A91E41B-F8DF-4CD8-90C0-0BA8B23C3BBA}" srcId="{EC979754-89A8-48B6-892E-82E2E444402A}" destId="{B1081D79-4FD8-4B70-A2AE-F251158BDE1F}" srcOrd="2" destOrd="0" parTransId="{F6D38EA2-901B-4D0A-91FA-2022860A7535}" sibTransId="{7765EE0E-2B77-456C-86EA-1E87B82D1FD5}"/>
    <dgm:cxn modelId="{5BE7791D-E976-304B-9C58-6B61AFF831D2}" type="presOf" srcId="{34266AA9-AB01-4521-961E-ED4088E9C394}" destId="{1F0392EF-20DA-0A4E-A3B8-C2BE6FBE668C}" srcOrd="0" destOrd="2" presId="urn:microsoft.com/office/officeart/2005/8/layout/vList5"/>
    <dgm:cxn modelId="{049B3E23-1BEA-4106-8B7C-F2FFDE2EC465}" srcId="{49DDC4DD-A9C4-4F77-BD79-92B31F3F546E}" destId="{AE75BCD6-571E-40A2-AF92-673CF3C2C66E}" srcOrd="1" destOrd="0" parTransId="{C17AE03A-F8E8-4E2E-BF25-3765C9787C6A}" sibTransId="{C28D2D6D-69F3-45B9-9FE6-40B7517C7A0E}"/>
    <dgm:cxn modelId="{BC970D38-6D8B-4540-A39E-FD0C405FE602}" type="presOf" srcId="{49DDC4DD-A9C4-4F77-BD79-92B31F3F546E}" destId="{226E8C9C-81EA-B149-8D21-EB5784E8CDCB}" srcOrd="0" destOrd="0" presId="urn:microsoft.com/office/officeart/2005/8/layout/vList5"/>
    <dgm:cxn modelId="{C2CD0C3F-3788-4F06-901A-EF22A7AADF76}" srcId="{49DDC4DD-A9C4-4F77-BD79-92B31F3F546E}" destId="{34266AA9-AB01-4521-961E-ED4088E9C394}" srcOrd="2" destOrd="0" parTransId="{03422EBF-ACA4-4F07-95EE-D5C8E0A1F697}" sibTransId="{8A77EC16-A47C-4B96-A8CB-82F791270873}"/>
    <dgm:cxn modelId="{F3384154-1DE4-41E9-B2D7-98ECC359FDCA}" srcId="{EC979754-89A8-48B6-892E-82E2E444402A}" destId="{D65B9060-9508-4C93-AD13-3C4F493A314B}" srcOrd="1" destOrd="0" parTransId="{39F409DC-FA2E-4F43-BAFC-5D6A8F8A807A}" sibTransId="{24C626BB-C98C-4A64-83B5-B656146A8877}"/>
    <dgm:cxn modelId="{09114B54-967B-3A48-93F5-B71295CBB3AA}" type="presOf" srcId="{7CCDE4E4-A750-6A42-8217-3D880BB73199}" destId="{6325C1BA-FFA4-0742-8208-001F745048AC}" srcOrd="0" destOrd="0" presId="urn:microsoft.com/office/officeart/2005/8/layout/vList5"/>
    <dgm:cxn modelId="{6891405A-388A-4001-B416-BB6E2B006C94}" srcId="{459D9CBA-79BB-422F-9822-DF1213354C77}" destId="{49DDC4DD-A9C4-4F77-BD79-92B31F3F546E}" srcOrd="0" destOrd="0" parTransId="{6DD4143D-D9E3-4753-89DC-C2F90EACB21D}" sibTransId="{8E87DC58-442E-4D2C-AF0A-DF9559591C43}"/>
    <dgm:cxn modelId="{7F1A9671-7469-8645-9421-FDC2EEAB4D66}" type="presOf" srcId="{E82756C0-C570-7547-B928-BCA437B76640}" destId="{6325C1BA-FFA4-0742-8208-001F745048AC}" srcOrd="0" destOrd="3" presId="urn:microsoft.com/office/officeart/2005/8/layout/vList5"/>
    <dgm:cxn modelId="{5FDD6AA0-83D4-3B43-8940-FAC41B2E8EE7}" srcId="{EC979754-89A8-48B6-892E-82E2E444402A}" destId="{7CCDE4E4-A750-6A42-8217-3D880BB73199}" srcOrd="0" destOrd="0" parTransId="{47BD7943-C41F-994B-B33A-725759098CAC}" sibTransId="{5992E537-58D2-EA4C-A917-84183FB363A1}"/>
    <dgm:cxn modelId="{C0DE19AA-ABB6-9041-9F97-D7AA2A11A256}" type="presOf" srcId="{B1081D79-4FD8-4B70-A2AE-F251158BDE1F}" destId="{6325C1BA-FFA4-0742-8208-001F745048AC}" srcOrd="0" destOrd="2" presId="urn:microsoft.com/office/officeart/2005/8/layout/vList5"/>
    <dgm:cxn modelId="{1E5B83AA-9AB3-3E47-955F-0A056ABB1B1F}" srcId="{EC979754-89A8-48B6-892E-82E2E444402A}" destId="{E82756C0-C570-7547-B928-BCA437B76640}" srcOrd="3" destOrd="0" parTransId="{26056D53-2724-5C4D-A2B7-808C01DE6EE8}" sibTransId="{EBD783EA-E48B-BE49-9407-1738BFBE68E3}"/>
    <dgm:cxn modelId="{8844C9B3-D3AF-884C-87B5-E7D84CDDDA3C}" type="presOf" srcId="{459D9CBA-79BB-422F-9822-DF1213354C77}" destId="{581C07C7-837F-D04C-9FA6-3F5EF2268F8F}" srcOrd="0" destOrd="0" presId="urn:microsoft.com/office/officeart/2005/8/layout/vList5"/>
    <dgm:cxn modelId="{2F621BB5-E499-554A-8A1C-11796B650D2F}" type="presOf" srcId="{0184F6C3-3992-44AE-B7B3-2FEB5A1F79D4}" destId="{90598D69-43BE-3541-8E5C-FB1B5CA7DCAD}" srcOrd="0" destOrd="0" presId="urn:microsoft.com/office/officeart/2005/8/layout/vList5"/>
    <dgm:cxn modelId="{181754B6-EEEC-DA4E-908B-FE0C034FABC2}" srcId="{8B9E19E9-501F-4381-87FA-3F840C68B676}" destId="{E0C6BAE6-B666-6146-9804-A2C5A739F64B}" srcOrd="1" destOrd="0" parTransId="{83B3B36B-497B-3746-8B15-A58EFC291C87}" sibTransId="{08B792DC-494C-9949-AA4F-A19EBAD8D291}"/>
    <dgm:cxn modelId="{5111A3D0-F7C9-2E48-AB0D-67849BE275D6}" type="presOf" srcId="{E0C6BAE6-B666-6146-9804-A2C5A739F64B}" destId="{90598D69-43BE-3541-8E5C-FB1B5CA7DCAD}" srcOrd="0" destOrd="1" presId="urn:microsoft.com/office/officeart/2005/8/layout/vList5"/>
    <dgm:cxn modelId="{742FEED6-B98B-744A-A701-AD8DB46F6BA3}" type="presOf" srcId="{D65B9060-9508-4C93-AD13-3C4F493A314B}" destId="{6325C1BA-FFA4-0742-8208-001F745048AC}" srcOrd="0" destOrd="1" presId="urn:microsoft.com/office/officeart/2005/8/layout/vList5"/>
    <dgm:cxn modelId="{5D3E28E8-F7A3-184E-91F0-B8F12BD54EC5}" type="presOf" srcId="{EC979754-89A8-48B6-892E-82E2E444402A}" destId="{325FAD44-6FA1-3149-B8AC-E892F64EB842}" srcOrd="0" destOrd="0" presId="urn:microsoft.com/office/officeart/2005/8/layout/vList5"/>
    <dgm:cxn modelId="{ABDDA0EC-BE7D-DC43-9706-ECA39CC8BB32}" type="presOf" srcId="{8B9E19E9-501F-4381-87FA-3F840C68B676}" destId="{F546EED3-548C-DC48-B3E4-865A61FD289F}" srcOrd="0" destOrd="0" presId="urn:microsoft.com/office/officeart/2005/8/layout/vList5"/>
    <dgm:cxn modelId="{4DED52F6-0ED5-F84D-88B8-3D21E94F7B35}" type="presOf" srcId="{AE75BCD6-571E-40A2-AF92-673CF3C2C66E}" destId="{1F0392EF-20DA-0A4E-A3B8-C2BE6FBE668C}" srcOrd="0" destOrd="1" presId="urn:microsoft.com/office/officeart/2005/8/layout/vList5"/>
    <dgm:cxn modelId="{DF46A2FE-B5B9-6346-91C6-4E5DD3A7EC9A}" type="presOf" srcId="{6F191471-B6C2-4817-BBA9-3A9457B967E5}" destId="{1F0392EF-20DA-0A4E-A3B8-C2BE6FBE668C}" srcOrd="0" destOrd="0" presId="urn:microsoft.com/office/officeart/2005/8/layout/vList5"/>
    <dgm:cxn modelId="{710B5981-92F2-1641-A08B-078FE74A012A}" type="presParOf" srcId="{581C07C7-837F-D04C-9FA6-3F5EF2268F8F}" destId="{3E4FB998-B4AD-A841-A7F3-015A1D75BE9C}" srcOrd="0" destOrd="0" presId="urn:microsoft.com/office/officeart/2005/8/layout/vList5"/>
    <dgm:cxn modelId="{9D5FDE06-B305-434B-8E12-51315F0EFD9F}" type="presParOf" srcId="{3E4FB998-B4AD-A841-A7F3-015A1D75BE9C}" destId="{226E8C9C-81EA-B149-8D21-EB5784E8CDCB}" srcOrd="0" destOrd="0" presId="urn:microsoft.com/office/officeart/2005/8/layout/vList5"/>
    <dgm:cxn modelId="{2674F594-8AFE-854E-8FB9-10D67ACBF82D}" type="presParOf" srcId="{3E4FB998-B4AD-A841-A7F3-015A1D75BE9C}" destId="{1F0392EF-20DA-0A4E-A3B8-C2BE6FBE668C}" srcOrd="1" destOrd="0" presId="urn:microsoft.com/office/officeart/2005/8/layout/vList5"/>
    <dgm:cxn modelId="{608DD4E7-7212-5045-8681-7854B42174F1}" type="presParOf" srcId="{581C07C7-837F-D04C-9FA6-3F5EF2268F8F}" destId="{11E9C470-0F0A-B345-91C1-A62AE66B1EF9}" srcOrd="1" destOrd="0" presId="urn:microsoft.com/office/officeart/2005/8/layout/vList5"/>
    <dgm:cxn modelId="{0259BBA7-DA0E-4940-9BD2-16B62EF037CF}" type="presParOf" srcId="{581C07C7-837F-D04C-9FA6-3F5EF2268F8F}" destId="{B3F4A235-9A9D-5448-9AB5-69FCF508A8B5}" srcOrd="2" destOrd="0" presId="urn:microsoft.com/office/officeart/2005/8/layout/vList5"/>
    <dgm:cxn modelId="{48BDEFA7-8487-1545-8162-C50EBD0287A2}" type="presParOf" srcId="{B3F4A235-9A9D-5448-9AB5-69FCF508A8B5}" destId="{F546EED3-548C-DC48-B3E4-865A61FD289F}" srcOrd="0" destOrd="0" presId="urn:microsoft.com/office/officeart/2005/8/layout/vList5"/>
    <dgm:cxn modelId="{92E57A05-D171-134D-BBD6-736BCFC63C54}" type="presParOf" srcId="{B3F4A235-9A9D-5448-9AB5-69FCF508A8B5}" destId="{90598D69-43BE-3541-8E5C-FB1B5CA7DCAD}" srcOrd="1" destOrd="0" presId="urn:microsoft.com/office/officeart/2005/8/layout/vList5"/>
    <dgm:cxn modelId="{9F35AC6E-1732-EC4B-9155-B21CADE495D6}" type="presParOf" srcId="{581C07C7-837F-D04C-9FA6-3F5EF2268F8F}" destId="{45F038E7-5795-0642-AC69-ED43E3554A0C}" srcOrd="3" destOrd="0" presId="urn:microsoft.com/office/officeart/2005/8/layout/vList5"/>
    <dgm:cxn modelId="{10C6018B-4048-7D44-95FF-B819E2107532}" type="presParOf" srcId="{581C07C7-837F-D04C-9FA6-3F5EF2268F8F}" destId="{4F51E4AA-680C-8948-8C8F-5FAAB944718A}" srcOrd="4" destOrd="0" presId="urn:microsoft.com/office/officeart/2005/8/layout/vList5"/>
    <dgm:cxn modelId="{2D7F37CB-2F03-804B-9394-8506673FCC41}" type="presParOf" srcId="{4F51E4AA-680C-8948-8C8F-5FAAB944718A}" destId="{325FAD44-6FA1-3149-B8AC-E892F64EB842}" srcOrd="0" destOrd="0" presId="urn:microsoft.com/office/officeart/2005/8/layout/vList5"/>
    <dgm:cxn modelId="{140E5F63-C3D6-C04F-B547-86263C431BD5}" type="presParOf" srcId="{4F51E4AA-680C-8948-8C8F-5FAAB944718A}" destId="{6325C1BA-FFA4-0742-8208-001F745048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9A1A6-990B-1B42-B68D-20C9698FDF49}" type="doc">
      <dgm:prSet loTypeId="urn:microsoft.com/office/officeart/2005/8/layout/venn1" loCatId="" qsTypeId="urn:microsoft.com/office/officeart/2005/8/quickstyle/simple1" qsCatId="simple" csTypeId="urn:microsoft.com/office/officeart/2005/8/colors/colorful4" csCatId="colorful" phldr="1"/>
      <dgm:spPr/>
    </dgm:pt>
    <dgm:pt modelId="{57727D82-DC6B-F949-95AE-2C561A579326}">
      <dgm:prSet phldrT="[Text]" custT="1"/>
      <dgm:spPr/>
      <dgm:t>
        <a:bodyPr/>
        <a:lstStyle/>
        <a:p>
          <a:r>
            <a:rPr lang="en-US" sz="1800" b="1" dirty="0"/>
            <a:t>Structural Factors</a:t>
          </a:r>
        </a:p>
      </dgm:t>
    </dgm:pt>
    <dgm:pt modelId="{92EAFDE5-C73C-1C41-AE3E-BFDA75DBC904}" type="parTrans" cxnId="{B9EC2845-12FD-334B-969B-CEA0FB42C2BF}">
      <dgm:prSet/>
      <dgm:spPr/>
      <dgm:t>
        <a:bodyPr/>
        <a:lstStyle/>
        <a:p>
          <a:endParaRPr lang="en-US"/>
        </a:p>
      </dgm:t>
    </dgm:pt>
    <dgm:pt modelId="{AB759D8F-BEFE-ED4E-B7B1-E9CE1E44915C}" type="sibTrans" cxnId="{B9EC2845-12FD-334B-969B-CEA0FB42C2BF}">
      <dgm:prSet/>
      <dgm:spPr/>
      <dgm:t>
        <a:bodyPr/>
        <a:lstStyle/>
        <a:p>
          <a:endParaRPr lang="en-US"/>
        </a:p>
      </dgm:t>
    </dgm:pt>
    <dgm:pt modelId="{165B016E-1FBC-4A48-82B0-721039F74DCB}">
      <dgm:prSet phldrT="[Text]" custT="1"/>
      <dgm:spPr/>
      <dgm:t>
        <a:bodyPr/>
        <a:lstStyle/>
        <a:p>
          <a:r>
            <a:rPr lang="en-US" sz="1600" b="1" dirty="0"/>
            <a:t>Behavioral Factors</a:t>
          </a:r>
        </a:p>
      </dgm:t>
    </dgm:pt>
    <dgm:pt modelId="{DA74B0D5-866D-45C0-9473-49149C924FAA}" type="sibTrans" cxnId="{2603CBB3-98A6-4295-BD45-9389843148BC}">
      <dgm:prSet/>
      <dgm:spPr/>
      <dgm:t>
        <a:bodyPr/>
        <a:lstStyle/>
        <a:p>
          <a:endParaRPr lang="en-US"/>
        </a:p>
      </dgm:t>
    </dgm:pt>
    <dgm:pt modelId="{65AB6CD3-D7D5-42D6-A126-1E3E347AE211}" type="parTrans" cxnId="{2603CBB3-98A6-4295-BD45-9389843148BC}">
      <dgm:prSet/>
      <dgm:spPr/>
      <dgm:t>
        <a:bodyPr/>
        <a:lstStyle/>
        <a:p>
          <a:endParaRPr lang="en-US"/>
        </a:p>
      </dgm:t>
    </dgm:pt>
    <dgm:pt modelId="{FF46B48F-526D-EF4E-8568-155DD6B9061F}">
      <dgm:prSet phldrT="[Text]" custT="1"/>
      <dgm:spPr/>
      <dgm:t>
        <a:bodyPr/>
        <a:lstStyle/>
        <a:p>
          <a:pPr algn="ctr"/>
          <a:r>
            <a:rPr lang="en-US" sz="1600" b="1" dirty="0"/>
            <a:t>Social Factors</a:t>
          </a:r>
        </a:p>
      </dgm:t>
    </dgm:pt>
    <dgm:pt modelId="{9BA6FF02-8B87-F948-9094-D2242CE18DD0}" type="sibTrans" cxnId="{38F3069E-BA1D-BA4D-8D99-DD559838EA24}">
      <dgm:prSet/>
      <dgm:spPr/>
      <dgm:t>
        <a:bodyPr/>
        <a:lstStyle/>
        <a:p>
          <a:endParaRPr lang="en-US"/>
        </a:p>
      </dgm:t>
    </dgm:pt>
    <dgm:pt modelId="{90838496-1D3F-0947-BE79-58777D2D4E76}" type="parTrans" cxnId="{38F3069E-BA1D-BA4D-8D99-DD559838EA24}">
      <dgm:prSet/>
      <dgm:spPr/>
      <dgm:t>
        <a:bodyPr/>
        <a:lstStyle/>
        <a:p>
          <a:endParaRPr lang="en-US"/>
        </a:p>
      </dgm:t>
    </dgm:pt>
    <dgm:pt modelId="{03CF5DDF-0D4A-49C4-B8AE-71F45502E66A}">
      <dgm:prSet phldrT="[Text]" custT="1"/>
      <dgm:spPr/>
      <dgm:t>
        <a:bodyPr/>
        <a:lstStyle/>
        <a:p>
          <a:r>
            <a:rPr lang="en-US" sz="1200" b="1" dirty="0"/>
            <a:t>Lack of access to housing, transportation, health facilities, SSP, etc.</a:t>
          </a:r>
        </a:p>
      </dgm:t>
    </dgm:pt>
    <dgm:pt modelId="{6625ACB8-5571-4508-A0AA-D249F0A072C8}" type="parTrans" cxnId="{8EF41464-39B7-4DCE-B6CA-6AD1A94747C1}">
      <dgm:prSet/>
      <dgm:spPr/>
      <dgm:t>
        <a:bodyPr/>
        <a:lstStyle/>
        <a:p>
          <a:endParaRPr lang="en-US"/>
        </a:p>
      </dgm:t>
    </dgm:pt>
    <dgm:pt modelId="{EC30D9B6-98BD-4AFD-81BF-54FF84535547}" type="sibTrans" cxnId="{8EF41464-39B7-4DCE-B6CA-6AD1A94747C1}">
      <dgm:prSet/>
      <dgm:spPr/>
      <dgm:t>
        <a:bodyPr/>
        <a:lstStyle/>
        <a:p>
          <a:endParaRPr lang="en-US"/>
        </a:p>
      </dgm:t>
    </dgm:pt>
    <dgm:pt modelId="{118EB441-1F9D-4505-BC59-6194B8B5CAA4}">
      <dgm:prSet phldrT="[Text]" custT="1"/>
      <dgm:spPr/>
      <dgm:t>
        <a:bodyPr/>
        <a:lstStyle/>
        <a:p>
          <a:pPr algn="l"/>
          <a:r>
            <a:rPr lang="en-US" sz="1200" b="1" dirty="0"/>
            <a:t>Stigma, lack of education, employment, healthy food, health coverage, etc.</a:t>
          </a:r>
          <a:endParaRPr lang="en-US" sz="1400" b="1" dirty="0"/>
        </a:p>
      </dgm:t>
    </dgm:pt>
    <dgm:pt modelId="{1D7B98EF-0A62-44F0-AEE9-DE28533084A1}" type="parTrans" cxnId="{F0188FB8-891E-4F64-908E-6895B57A58E4}">
      <dgm:prSet/>
      <dgm:spPr/>
      <dgm:t>
        <a:bodyPr/>
        <a:lstStyle/>
        <a:p>
          <a:endParaRPr lang="en-US"/>
        </a:p>
      </dgm:t>
    </dgm:pt>
    <dgm:pt modelId="{C5705DD6-0714-44BE-A35A-DB143E4825F9}" type="sibTrans" cxnId="{F0188FB8-891E-4F64-908E-6895B57A58E4}">
      <dgm:prSet/>
      <dgm:spPr/>
      <dgm:t>
        <a:bodyPr/>
        <a:lstStyle/>
        <a:p>
          <a:endParaRPr lang="en-US"/>
        </a:p>
      </dgm:t>
    </dgm:pt>
    <dgm:pt modelId="{C7D02B1C-FC44-44F9-B364-013760316807}">
      <dgm:prSet phldrT="[Text]" custT="1"/>
      <dgm:spPr/>
      <dgm:t>
        <a:bodyPr/>
        <a:lstStyle/>
        <a:p>
          <a:r>
            <a:rPr lang="en-US" sz="1200" b="1" dirty="0"/>
            <a:t>Social norms, traditions, shared beliefs, etc.</a:t>
          </a:r>
        </a:p>
      </dgm:t>
    </dgm:pt>
    <dgm:pt modelId="{42AC5D06-C3DE-4C85-A48D-99CA60A96C8A}" type="parTrans" cxnId="{0582229F-3D66-4482-864B-0D96CB2A3DA1}">
      <dgm:prSet/>
      <dgm:spPr/>
      <dgm:t>
        <a:bodyPr/>
        <a:lstStyle/>
        <a:p>
          <a:endParaRPr lang="en-US"/>
        </a:p>
      </dgm:t>
    </dgm:pt>
    <dgm:pt modelId="{665A098C-3C6F-487F-873D-CBF045705D33}" type="sibTrans" cxnId="{0582229F-3D66-4482-864B-0D96CB2A3DA1}">
      <dgm:prSet/>
      <dgm:spPr/>
      <dgm:t>
        <a:bodyPr/>
        <a:lstStyle/>
        <a:p>
          <a:endParaRPr lang="en-US"/>
        </a:p>
      </dgm:t>
    </dgm:pt>
    <dgm:pt modelId="{2E23B8B4-2600-9E4B-8900-6619E854AFFD}" type="pres">
      <dgm:prSet presAssocID="{8CC9A1A6-990B-1B42-B68D-20C9698FDF49}" presName="compositeShape" presStyleCnt="0">
        <dgm:presLayoutVars>
          <dgm:chMax val="7"/>
          <dgm:dir/>
          <dgm:resizeHandles val="exact"/>
        </dgm:presLayoutVars>
      </dgm:prSet>
      <dgm:spPr/>
    </dgm:pt>
    <dgm:pt modelId="{46CB824F-F90B-DC47-BE96-CC95A5E9F44F}" type="pres">
      <dgm:prSet presAssocID="{57727D82-DC6B-F949-95AE-2C561A579326}" presName="circ1" presStyleLbl="vennNode1" presStyleIdx="0" presStyleCnt="3"/>
      <dgm:spPr/>
    </dgm:pt>
    <dgm:pt modelId="{B4C70492-74C9-9346-B91D-F0100185A303}" type="pres">
      <dgm:prSet presAssocID="{57727D82-DC6B-F949-95AE-2C561A579326}" presName="circ1Tx" presStyleLbl="revTx" presStyleIdx="0" presStyleCnt="0">
        <dgm:presLayoutVars>
          <dgm:chMax val="0"/>
          <dgm:chPref val="0"/>
          <dgm:bulletEnabled val="1"/>
        </dgm:presLayoutVars>
      </dgm:prSet>
      <dgm:spPr/>
    </dgm:pt>
    <dgm:pt modelId="{9934BC2C-39CF-4DF7-942F-571888CA4AC7}" type="pres">
      <dgm:prSet presAssocID="{165B016E-1FBC-4A48-82B0-721039F74DCB}" presName="circ2" presStyleLbl="vennNode1" presStyleIdx="1" presStyleCnt="3"/>
      <dgm:spPr/>
    </dgm:pt>
    <dgm:pt modelId="{89B56EA3-2100-43EB-9563-2AECD1C499DF}" type="pres">
      <dgm:prSet presAssocID="{165B016E-1FBC-4A48-82B0-721039F74DCB}" presName="circ2Tx" presStyleLbl="revTx" presStyleIdx="0" presStyleCnt="0">
        <dgm:presLayoutVars>
          <dgm:chMax val="0"/>
          <dgm:chPref val="0"/>
          <dgm:bulletEnabled val="1"/>
        </dgm:presLayoutVars>
      </dgm:prSet>
      <dgm:spPr/>
    </dgm:pt>
    <dgm:pt modelId="{5AC5E659-5323-F240-B09F-290767950B89}" type="pres">
      <dgm:prSet presAssocID="{FF46B48F-526D-EF4E-8568-155DD6B9061F}" presName="circ3" presStyleLbl="vennNode1" presStyleIdx="2" presStyleCnt="3" custScaleX="106662"/>
      <dgm:spPr/>
    </dgm:pt>
    <dgm:pt modelId="{5739FF4D-03FC-5A4F-98F7-54344D237C59}" type="pres">
      <dgm:prSet presAssocID="{FF46B48F-526D-EF4E-8568-155DD6B9061F}" presName="circ3Tx" presStyleLbl="revTx" presStyleIdx="0" presStyleCnt="0">
        <dgm:presLayoutVars>
          <dgm:chMax val="0"/>
          <dgm:chPref val="0"/>
          <dgm:bulletEnabled val="1"/>
        </dgm:presLayoutVars>
      </dgm:prSet>
      <dgm:spPr/>
    </dgm:pt>
  </dgm:ptLst>
  <dgm:cxnLst>
    <dgm:cxn modelId="{EC0F1A20-9E39-6049-B844-5AC95F60427E}" type="presOf" srcId="{8CC9A1A6-990B-1B42-B68D-20C9698FDF49}" destId="{2E23B8B4-2600-9E4B-8900-6619E854AFFD}" srcOrd="0" destOrd="0" presId="urn:microsoft.com/office/officeart/2005/8/layout/venn1"/>
    <dgm:cxn modelId="{F06D8622-B13D-45C6-B5B4-1E034058CC64}" type="presOf" srcId="{165B016E-1FBC-4A48-82B0-721039F74DCB}" destId="{9934BC2C-39CF-4DF7-942F-571888CA4AC7}" srcOrd="0" destOrd="0" presId="urn:microsoft.com/office/officeart/2005/8/layout/venn1"/>
    <dgm:cxn modelId="{6D3D4834-0EC8-44A0-B128-00E110C83536}" type="presOf" srcId="{118EB441-1F9D-4505-BC59-6194B8B5CAA4}" destId="{5739FF4D-03FC-5A4F-98F7-54344D237C59}" srcOrd="1" destOrd="1" presId="urn:microsoft.com/office/officeart/2005/8/layout/venn1"/>
    <dgm:cxn modelId="{E9233444-814C-47BD-9E4B-B5E533D87086}" type="presOf" srcId="{FF46B48F-526D-EF4E-8568-155DD6B9061F}" destId="{5AC5E659-5323-F240-B09F-290767950B89}" srcOrd="0" destOrd="0" presId="urn:microsoft.com/office/officeart/2005/8/layout/venn1"/>
    <dgm:cxn modelId="{B9EC2845-12FD-334B-969B-CEA0FB42C2BF}" srcId="{8CC9A1A6-990B-1B42-B68D-20C9698FDF49}" destId="{57727D82-DC6B-F949-95AE-2C561A579326}" srcOrd="0" destOrd="0" parTransId="{92EAFDE5-C73C-1C41-AE3E-BFDA75DBC904}" sibTransId="{AB759D8F-BEFE-ED4E-B7B1-E9CE1E44915C}"/>
    <dgm:cxn modelId="{8EF41464-39B7-4DCE-B6CA-6AD1A94747C1}" srcId="{57727D82-DC6B-F949-95AE-2C561A579326}" destId="{03CF5DDF-0D4A-49C4-B8AE-71F45502E66A}" srcOrd="0" destOrd="0" parTransId="{6625ACB8-5571-4508-A0AA-D249F0A072C8}" sibTransId="{EC30D9B6-98BD-4AFD-81BF-54FF84535547}"/>
    <dgm:cxn modelId="{0D1E3564-2D7E-4564-84C8-D6953631D43F}" type="presOf" srcId="{03CF5DDF-0D4A-49C4-B8AE-71F45502E66A}" destId="{B4C70492-74C9-9346-B91D-F0100185A303}" srcOrd="1" destOrd="1" presId="urn:microsoft.com/office/officeart/2005/8/layout/venn1"/>
    <dgm:cxn modelId="{4CF9368F-40A5-4EED-87BD-B66804108C8B}" type="presOf" srcId="{165B016E-1FBC-4A48-82B0-721039F74DCB}" destId="{89B56EA3-2100-43EB-9563-2AECD1C499DF}" srcOrd="1" destOrd="0" presId="urn:microsoft.com/office/officeart/2005/8/layout/venn1"/>
    <dgm:cxn modelId="{38F3069E-BA1D-BA4D-8D99-DD559838EA24}" srcId="{8CC9A1A6-990B-1B42-B68D-20C9698FDF49}" destId="{FF46B48F-526D-EF4E-8568-155DD6B9061F}" srcOrd="2" destOrd="0" parTransId="{90838496-1D3F-0947-BE79-58777D2D4E76}" sibTransId="{9BA6FF02-8B87-F948-9094-D2242CE18DD0}"/>
    <dgm:cxn modelId="{0582229F-3D66-4482-864B-0D96CB2A3DA1}" srcId="{165B016E-1FBC-4A48-82B0-721039F74DCB}" destId="{C7D02B1C-FC44-44F9-B364-013760316807}" srcOrd="0" destOrd="0" parTransId="{42AC5D06-C3DE-4C85-A48D-99CA60A96C8A}" sibTransId="{665A098C-3C6F-487F-873D-CBF045705D33}"/>
    <dgm:cxn modelId="{22A517AA-7F19-D24B-8D9E-02340CE7AF95}" type="presOf" srcId="{57727D82-DC6B-F949-95AE-2C561A579326}" destId="{46CB824F-F90B-DC47-BE96-CC95A5E9F44F}" srcOrd="0" destOrd="0" presId="urn:microsoft.com/office/officeart/2005/8/layout/venn1"/>
    <dgm:cxn modelId="{B1F5B7AC-075C-42C8-976E-CCA18C8F4EE5}" type="presOf" srcId="{118EB441-1F9D-4505-BC59-6194B8B5CAA4}" destId="{5AC5E659-5323-F240-B09F-290767950B89}" srcOrd="0" destOrd="1" presId="urn:microsoft.com/office/officeart/2005/8/layout/venn1"/>
    <dgm:cxn modelId="{2603CBB3-98A6-4295-BD45-9389843148BC}" srcId="{8CC9A1A6-990B-1B42-B68D-20C9698FDF49}" destId="{165B016E-1FBC-4A48-82B0-721039F74DCB}" srcOrd="1" destOrd="0" parTransId="{65AB6CD3-D7D5-42D6-A126-1E3E347AE211}" sibTransId="{DA74B0D5-866D-45C0-9473-49149C924FAA}"/>
    <dgm:cxn modelId="{F0188FB8-891E-4F64-908E-6895B57A58E4}" srcId="{FF46B48F-526D-EF4E-8568-155DD6B9061F}" destId="{118EB441-1F9D-4505-BC59-6194B8B5CAA4}" srcOrd="0" destOrd="0" parTransId="{1D7B98EF-0A62-44F0-AEE9-DE28533084A1}" sibTransId="{C5705DD6-0714-44BE-A35A-DB143E4825F9}"/>
    <dgm:cxn modelId="{211B86BA-3F8E-4F4E-9491-1D69F42C849E}" type="presOf" srcId="{FF46B48F-526D-EF4E-8568-155DD6B9061F}" destId="{5739FF4D-03FC-5A4F-98F7-54344D237C59}" srcOrd="1" destOrd="0" presId="urn:microsoft.com/office/officeart/2005/8/layout/venn1"/>
    <dgm:cxn modelId="{27CAE0BF-F9A9-4607-B04D-2AAEC3FD3427}" type="presOf" srcId="{C7D02B1C-FC44-44F9-B364-013760316807}" destId="{89B56EA3-2100-43EB-9563-2AECD1C499DF}" srcOrd="1" destOrd="1" presId="urn:microsoft.com/office/officeart/2005/8/layout/venn1"/>
    <dgm:cxn modelId="{11FD99C9-3D42-458B-8458-C91EA6E162A3}" type="presOf" srcId="{C7D02B1C-FC44-44F9-B364-013760316807}" destId="{9934BC2C-39CF-4DF7-942F-571888CA4AC7}" srcOrd="0" destOrd="1" presId="urn:microsoft.com/office/officeart/2005/8/layout/venn1"/>
    <dgm:cxn modelId="{046756D2-B240-4928-97DD-309717D0C596}" type="presOf" srcId="{03CF5DDF-0D4A-49C4-B8AE-71F45502E66A}" destId="{46CB824F-F90B-DC47-BE96-CC95A5E9F44F}" srcOrd="0" destOrd="1" presId="urn:microsoft.com/office/officeart/2005/8/layout/venn1"/>
    <dgm:cxn modelId="{F23068F9-E854-884B-9C10-78060E5CEC98}" type="presOf" srcId="{57727D82-DC6B-F949-95AE-2C561A579326}" destId="{B4C70492-74C9-9346-B91D-F0100185A303}" srcOrd="1" destOrd="0" presId="urn:microsoft.com/office/officeart/2005/8/layout/venn1"/>
    <dgm:cxn modelId="{1C7FD584-96ED-024E-9E6C-F4D0A6FE31F3}" type="presParOf" srcId="{2E23B8B4-2600-9E4B-8900-6619E854AFFD}" destId="{46CB824F-F90B-DC47-BE96-CC95A5E9F44F}" srcOrd="0" destOrd="0" presId="urn:microsoft.com/office/officeart/2005/8/layout/venn1"/>
    <dgm:cxn modelId="{6F734FD1-9204-224C-BE4B-3C19A6BE67CB}" type="presParOf" srcId="{2E23B8B4-2600-9E4B-8900-6619E854AFFD}" destId="{B4C70492-74C9-9346-B91D-F0100185A303}" srcOrd="1" destOrd="0" presId="urn:microsoft.com/office/officeart/2005/8/layout/venn1"/>
    <dgm:cxn modelId="{12590B7E-4708-4729-A6A8-7161AEA13FF9}" type="presParOf" srcId="{2E23B8B4-2600-9E4B-8900-6619E854AFFD}" destId="{9934BC2C-39CF-4DF7-942F-571888CA4AC7}" srcOrd="2" destOrd="0" presId="urn:microsoft.com/office/officeart/2005/8/layout/venn1"/>
    <dgm:cxn modelId="{1D5E7456-4BE8-4BFE-9D13-5AA0E844C944}" type="presParOf" srcId="{2E23B8B4-2600-9E4B-8900-6619E854AFFD}" destId="{89B56EA3-2100-43EB-9563-2AECD1C499DF}" srcOrd="3" destOrd="0" presId="urn:microsoft.com/office/officeart/2005/8/layout/venn1"/>
    <dgm:cxn modelId="{60E82B1F-812E-4924-B4FD-6365DFC463A5}" type="presParOf" srcId="{2E23B8B4-2600-9E4B-8900-6619E854AFFD}" destId="{5AC5E659-5323-F240-B09F-290767950B89}" srcOrd="4" destOrd="0" presId="urn:microsoft.com/office/officeart/2005/8/layout/venn1"/>
    <dgm:cxn modelId="{17003A39-CBD2-400E-AE72-0DB55E13EF66}" type="presParOf" srcId="{2E23B8B4-2600-9E4B-8900-6619E854AFFD}" destId="{5739FF4D-03FC-5A4F-98F7-54344D237C5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C9A1A6-990B-1B42-B68D-20C9698FDF49}" type="doc">
      <dgm:prSet loTypeId="urn:microsoft.com/office/officeart/2005/8/layout/venn1" loCatId="" qsTypeId="urn:microsoft.com/office/officeart/2005/8/quickstyle/3d3" qsCatId="3D" csTypeId="urn:microsoft.com/office/officeart/2005/8/colors/colorful1" csCatId="colorful" phldr="1"/>
      <dgm:spPr/>
    </dgm:pt>
    <dgm:pt modelId="{57727D82-DC6B-F949-95AE-2C561A579326}">
      <dgm:prSet phldrT="[Text]" custT="1"/>
      <dgm:spPr/>
      <dgm:t>
        <a:bodyPr/>
        <a:lstStyle/>
        <a:p>
          <a:r>
            <a:rPr lang="en-US" sz="1400" dirty="0"/>
            <a:t>HIV</a:t>
          </a:r>
        </a:p>
      </dgm:t>
    </dgm:pt>
    <dgm:pt modelId="{92EAFDE5-C73C-1C41-AE3E-BFDA75DBC904}" type="parTrans" cxnId="{B9EC2845-12FD-334B-969B-CEA0FB42C2BF}">
      <dgm:prSet/>
      <dgm:spPr/>
      <dgm:t>
        <a:bodyPr/>
        <a:lstStyle/>
        <a:p>
          <a:endParaRPr lang="en-US"/>
        </a:p>
      </dgm:t>
    </dgm:pt>
    <dgm:pt modelId="{AB759D8F-BEFE-ED4E-B7B1-E9CE1E44915C}" type="sibTrans" cxnId="{B9EC2845-12FD-334B-969B-CEA0FB42C2BF}">
      <dgm:prSet/>
      <dgm:spPr/>
      <dgm:t>
        <a:bodyPr/>
        <a:lstStyle/>
        <a:p>
          <a:endParaRPr lang="en-US"/>
        </a:p>
      </dgm:t>
    </dgm:pt>
    <dgm:pt modelId="{38C3BF3F-2282-3C47-8D2D-2797CA34D1A5}">
      <dgm:prSet phldrT="[Text]" custT="1"/>
      <dgm:spPr/>
      <dgm:t>
        <a:bodyPr/>
        <a:lstStyle/>
        <a:p>
          <a:r>
            <a:rPr lang="en-US" sz="1400" dirty="0"/>
            <a:t>HCV</a:t>
          </a:r>
        </a:p>
      </dgm:t>
    </dgm:pt>
    <dgm:pt modelId="{B2B154B3-C753-9F48-B2F2-BB85B1487F43}" type="parTrans" cxnId="{E592765B-7E46-7C42-9DFE-8A903B19664E}">
      <dgm:prSet/>
      <dgm:spPr/>
      <dgm:t>
        <a:bodyPr/>
        <a:lstStyle/>
        <a:p>
          <a:endParaRPr lang="en-US"/>
        </a:p>
      </dgm:t>
    </dgm:pt>
    <dgm:pt modelId="{195C3A3F-5810-8443-8EF9-C8E0C743135D}" type="sibTrans" cxnId="{E592765B-7E46-7C42-9DFE-8A903B19664E}">
      <dgm:prSet/>
      <dgm:spPr/>
      <dgm:t>
        <a:bodyPr/>
        <a:lstStyle/>
        <a:p>
          <a:endParaRPr lang="en-US"/>
        </a:p>
      </dgm:t>
    </dgm:pt>
    <dgm:pt modelId="{12CF12AE-AA1B-3846-8E65-BDA077B3817E}">
      <dgm:prSet phldrT="[Text]" custT="1"/>
      <dgm:spPr/>
      <dgm:t>
        <a:bodyPr/>
        <a:lstStyle/>
        <a:p>
          <a:r>
            <a:rPr lang="en-US" sz="1400" dirty="0"/>
            <a:t>SUD</a:t>
          </a:r>
        </a:p>
      </dgm:t>
    </dgm:pt>
    <dgm:pt modelId="{5D57B2EF-BCFF-B941-90A5-367E92A4CA4A}" type="parTrans" cxnId="{1C367AA2-A520-8048-B51B-96B7C4E76B93}">
      <dgm:prSet/>
      <dgm:spPr/>
      <dgm:t>
        <a:bodyPr/>
        <a:lstStyle/>
        <a:p>
          <a:endParaRPr lang="en-US"/>
        </a:p>
      </dgm:t>
    </dgm:pt>
    <dgm:pt modelId="{A6F0BAF2-0C3D-8B47-B720-673C87D67C45}" type="sibTrans" cxnId="{1C367AA2-A520-8048-B51B-96B7C4E76B93}">
      <dgm:prSet/>
      <dgm:spPr/>
      <dgm:t>
        <a:bodyPr/>
        <a:lstStyle/>
        <a:p>
          <a:endParaRPr lang="en-US"/>
        </a:p>
      </dgm:t>
    </dgm:pt>
    <dgm:pt modelId="{B254B46B-660D-B84E-8D1A-EEF235E5CCD1}">
      <dgm:prSet phldrT="[Text]" custT="1"/>
      <dgm:spPr/>
      <dgm:t>
        <a:bodyPr/>
        <a:lstStyle/>
        <a:p>
          <a:r>
            <a:rPr lang="en-US" sz="1400" dirty="0"/>
            <a:t>STI</a:t>
          </a:r>
        </a:p>
      </dgm:t>
    </dgm:pt>
    <dgm:pt modelId="{53F372ED-76BB-4A4E-A1CA-6CCC3710C18A}" type="parTrans" cxnId="{16A9E08B-074E-F943-B6AF-747F1E1FD4B8}">
      <dgm:prSet/>
      <dgm:spPr/>
      <dgm:t>
        <a:bodyPr/>
        <a:lstStyle/>
        <a:p>
          <a:endParaRPr lang="en-US"/>
        </a:p>
      </dgm:t>
    </dgm:pt>
    <dgm:pt modelId="{0E60DE6A-9F78-8E47-8E32-7D27C7DF02D0}" type="sibTrans" cxnId="{16A9E08B-074E-F943-B6AF-747F1E1FD4B8}">
      <dgm:prSet/>
      <dgm:spPr/>
      <dgm:t>
        <a:bodyPr/>
        <a:lstStyle/>
        <a:p>
          <a:endParaRPr lang="en-US"/>
        </a:p>
      </dgm:t>
    </dgm:pt>
    <dgm:pt modelId="{2E23B8B4-2600-9E4B-8900-6619E854AFFD}" type="pres">
      <dgm:prSet presAssocID="{8CC9A1A6-990B-1B42-B68D-20C9698FDF49}" presName="compositeShape" presStyleCnt="0">
        <dgm:presLayoutVars>
          <dgm:chMax val="7"/>
          <dgm:dir/>
          <dgm:resizeHandles val="exact"/>
        </dgm:presLayoutVars>
      </dgm:prSet>
      <dgm:spPr/>
    </dgm:pt>
    <dgm:pt modelId="{46CB824F-F90B-DC47-BE96-CC95A5E9F44F}" type="pres">
      <dgm:prSet presAssocID="{57727D82-DC6B-F949-95AE-2C561A579326}" presName="circ1" presStyleLbl="vennNode1" presStyleIdx="0" presStyleCnt="4"/>
      <dgm:spPr/>
    </dgm:pt>
    <dgm:pt modelId="{B4C70492-74C9-9346-B91D-F0100185A303}" type="pres">
      <dgm:prSet presAssocID="{57727D82-DC6B-F949-95AE-2C561A579326}" presName="circ1Tx" presStyleLbl="revTx" presStyleIdx="0" presStyleCnt="0">
        <dgm:presLayoutVars>
          <dgm:chMax val="0"/>
          <dgm:chPref val="0"/>
          <dgm:bulletEnabled val="1"/>
        </dgm:presLayoutVars>
      </dgm:prSet>
      <dgm:spPr/>
    </dgm:pt>
    <dgm:pt modelId="{71FBFA91-F118-C041-AFCD-B43AFBCC7BB1}" type="pres">
      <dgm:prSet presAssocID="{38C3BF3F-2282-3C47-8D2D-2797CA34D1A5}" presName="circ2" presStyleLbl="vennNode1" presStyleIdx="1" presStyleCnt="4"/>
      <dgm:spPr/>
    </dgm:pt>
    <dgm:pt modelId="{CF1C9274-8903-6742-858B-EF7C663B20B0}" type="pres">
      <dgm:prSet presAssocID="{38C3BF3F-2282-3C47-8D2D-2797CA34D1A5}" presName="circ2Tx" presStyleLbl="revTx" presStyleIdx="0" presStyleCnt="0">
        <dgm:presLayoutVars>
          <dgm:chMax val="0"/>
          <dgm:chPref val="0"/>
          <dgm:bulletEnabled val="1"/>
        </dgm:presLayoutVars>
      </dgm:prSet>
      <dgm:spPr/>
    </dgm:pt>
    <dgm:pt modelId="{AFD76EA7-DEEF-EE4B-A22F-20B956574870}" type="pres">
      <dgm:prSet presAssocID="{12CF12AE-AA1B-3846-8E65-BDA077B3817E}" presName="circ3" presStyleLbl="vennNode1" presStyleIdx="2" presStyleCnt="4"/>
      <dgm:spPr/>
    </dgm:pt>
    <dgm:pt modelId="{9AC8EA11-DE14-2E42-9D1E-B2EE26FA4EE0}" type="pres">
      <dgm:prSet presAssocID="{12CF12AE-AA1B-3846-8E65-BDA077B3817E}" presName="circ3Tx" presStyleLbl="revTx" presStyleIdx="0" presStyleCnt="0">
        <dgm:presLayoutVars>
          <dgm:chMax val="0"/>
          <dgm:chPref val="0"/>
          <dgm:bulletEnabled val="1"/>
        </dgm:presLayoutVars>
      </dgm:prSet>
      <dgm:spPr/>
    </dgm:pt>
    <dgm:pt modelId="{F8DF949D-7327-114C-8525-31B966E6C9FC}" type="pres">
      <dgm:prSet presAssocID="{B254B46B-660D-B84E-8D1A-EEF235E5CCD1}" presName="circ4" presStyleLbl="vennNode1" presStyleIdx="3" presStyleCnt="4"/>
      <dgm:spPr/>
    </dgm:pt>
    <dgm:pt modelId="{379C782A-3D51-4F4D-BA30-6D3CC2298FE1}" type="pres">
      <dgm:prSet presAssocID="{B254B46B-660D-B84E-8D1A-EEF235E5CCD1}" presName="circ4Tx" presStyleLbl="revTx" presStyleIdx="0" presStyleCnt="0">
        <dgm:presLayoutVars>
          <dgm:chMax val="0"/>
          <dgm:chPref val="0"/>
          <dgm:bulletEnabled val="1"/>
        </dgm:presLayoutVars>
      </dgm:prSet>
      <dgm:spPr/>
    </dgm:pt>
  </dgm:ptLst>
  <dgm:cxnLst>
    <dgm:cxn modelId="{B3EEDC01-311C-DF4F-A8D6-AB0AFF565CFF}" type="presOf" srcId="{12CF12AE-AA1B-3846-8E65-BDA077B3817E}" destId="{9AC8EA11-DE14-2E42-9D1E-B2EE26FA4EE0}" srcOrd="0" destOrd="0" presId="urn:microsoft.com/office/officeart/2005/8/layout/venn1"/>
    <dgm:cxn modelId="{EC0F1A20-9E39-6049-B844-5AC95F60427E}" type="presOf" srcId="{8CC9A1A6-990B-1B42-B68D-20C9698FDF49}" destId="{2E23B8B4-2600-9E4B-8900-6619E854AFFD}" srcOrd="0" destOrd="0" presId="urn:microsoft.com/office/officeart/2005/8/layout/venn1"/>
    <dgm:cxn modelId="{0C788324-116C-1342-A914-862023CC8655}" type="presOf" srcId="{38C3BF3F-2282-3C47-8D2D-2797CA34D1A5}" destId="{71FBFA91-F118-C041-AFCD-B43AFBCC7BB1}" srcOrd="1" destOrd="0" presId="urn:microsoft.com/office/officeart/2005/8/layout/venn1"/>
    <dgm:cxn modelId="{9CD95536-A638-1A40-9808-862DC0C1AFDD}" type="presOf" srcId="{B254B46B-660D-B84E-8D1A-EEF235E5CCD1}" destId="{379C782A-3D51-4F4D-BA30-6D3CC2298FE1}" srcOrd="1" destOrd="0" presId="urn:microsoft.com/office/officeart/2005/8/layout/venn1"/>
    <dgm:cxn modelId="{B9EC2845-12FD-334B-969B-CEA0FB42C2BF}" srcId="{8CC9A1A6-990B-1B42-B68D-20C9698FDF49}" destId="{57727D82-DC6B-F949-95AE-2C561A579326}" srcOrd="0" destOrd="0" parTransId="{92EAFDE5-C73C-1C41-AE3E-BFDA75DBC904}" sibTransId="{AB759D8F-BEFE-ED4E-B7B1-E9CE1E44915C}"/>
    <dgm:cxn modelId="{B889B256-2BA1-E042-8537-6BA25103522E}" type="presOf" srcId="{B254B46B-660D-B84E-8D1A-EEF235E5CCD1}" destId="{F8DF949D-7327-114C-8525-31B966E6C9FC}" srcOrd="0" destOrd="0" presId="urn:microsoft.com/office/officeart/2005/8/layout/venn1"/>
    <dgm:cxn modelId="{E592765B-7E46-7C42-9DFE-8A903B19664E}" srcId="{8CC9A1A6-990B-1B42-B68D-20C9698FDF49}" destId="{38C3BF3F-2282-3C47-8D2D-2797CA34D1A5}" srcOrd="1" destOrd="0" parTransId="{B2B154B3-C753-9F48-B2F2-BB85B1487F43}" sibTransId="{195C3A3F-5810-8443-8EF9-C8E0C743135D}"/>
    <dgm:cxn modelId="{16A9E08B-074E-F943-B6AF-747F1E1FD4B8}" srcId="{8CC9A1A6-990B-1B42-B68D-20C9698FDF49}" destId="{B254B46B-660D-B84E-8D1A-EEF235E5CCD1}" srcOrd="3" destOrd="0" parTransId="{53F372ED-76BB-4A4E-A1CA-6CCC3710C18A}" sibTransId="{0E60DE6A-9F78-8E47-8E32-7D27C7DF02D0}"/>
    <dgm:cxn modelId="{25F9D198-5ADD-CA46-B3F7-BEAF56308532}" type="presOf" srcId="{38C3BF3F-2282-3C47-8D2D-2797CA34D1A5}" destId="{CF1C9274-8903-6742-858B-EF7C663B20B0}" srcOrd="0" destOrd="0" presId="urn:microsoft.com/office/officeart/2005/8/layout/venn1"/>
    <dgm:cxn modelId="{CCB1A79D-7638-DC4F-9CC0-834A9C585414}" type="presOf" srcId="{57727D82-DC6B-F949-95AE-2C561A579326}" destId="{46CB824F-F90B-DC47-BE96-CC95A5E9F44F}" srcOrd="1" destOrd="0" presId="urn:microsoft.com/office/officeart/2005/8/layout/venn1"/>
    <dgm:cxn modelId="{1C367AA2-A520-8048-B51B-96B7C4E76B93}" srcId="{8CC9A1A6-990B-1B42-B68D-20C9698FDF49}" destId="{12CF12AE-AA1B-3846-8E65-BDA077B3817E}" srcOrd="2" destOrd="0" parTransId="{5D57B2EF-BCFF-B941-90A5-367E92A4CA4A}" sibTransId="{A6F0BAF2-0C3D-8B47-B720-673C87D67C45}"/>
    <dgm:cxn modelId="{523E99C6-58A6-BA4D-9C3C-F20E47C8C364}" type="presOf" srcId="{12CF12AE-AA1B-3846-8E65-BDA077B3817E}" destId="{AFD76EA7-DEEF-EE4B-A22F-20B956574870}" srcOrd="1" destOrd="0" presId="urn:microsoft.com/office/officeart/2005/8/layout/venn1"/>
    <dgm:cxn modelId="{F23068F9-E854-884B-9C10-78060E5CEC98}" type="presOf" srcId="{57727D82-DC6B-F949-95AE-2C561A579326}" destId="{B4C70492-74C9-9346-B91D-F0100185A303}" srcOrd="0" destOrd="0" presId="urn:microsoft.com/office/officeart/2005/8/layout/venn1"/>
    <dgm:cxn modelId="{1C7FD584-96ED-024E-9E6C-F4D0A6FE31F3}" type="presParOf" srcId="{2E23B8B4-2600-9E4B-8900-6619E854AFFD}" destId="{46CB824F-F90B-DC47-BE96-CC95A5E9F44F}" srcOrd="0" destOrd="0" presId="urn:microsoft.com/office/officeart/2005/8/layout/venn1"/>
    <dgm:cxn modelId="{6F734FD1-9204-224C-BE4B-3C19A6BE67CB}" type="presParOf" srcId="{2E23B8B4-2600-9E4B-8900-6619E854AFFD}" destId="{B4C70492-74C9-9346-B91D-F0100185A303}" srcOrd="1" destOrd="0" presId="urn:microsoft.com/office/officeart/2005/8/layout/venn1"/>
    <dgm:cxn modelId="{3C04B1BA-D8F6-E840-90D1-678B22F51C3C}" type="presParOf" srcId="{2E23B8B4-2600-9E4B-8900-6619E854AFFD}" destId="{71FBFA91-F118-C041-AFCD-B43AFBCC7BB1}" srcOrd="2" destOrd="0" presId="urn:microsoft.com/office/officeart/2005/8/layout/venn1"/>
    <dgm:cxn modelId="{7101CAB0-063A-1C45-A30F-B373E6A8E8CD}" type="presParOf" srcId="{2E23B8B4-2600-9E4B-8900-6619E854AFFD}" destId="{CF1C9274-8903-6742-858B-EF7C663B20B0}" srcOrd="3" destOrd="0" presId="urn:microsoft.com/office/officeart/2005/8/layout/venn1"/>
    <dgm:cxn modelId="{72A51BB9-4420-8343-A0EE-C305FD2F6C5A}" type="presParOf" srcId="{2E23B8B4-2600-9E4B-8900-6619E854AFFD}" destId="{AFD76EA7-DEEF-EE4B-A22F-20B956574870}" srcOrd="4" destOrd="0" presId="urn:microsoft.com/office/officeart/2005/8/layout/venn1"/>
    <dgm:cxn modelId="{47C3D7D6-3ED2-C54E-9E0F-6CD6C81A964E}" type="presParOf" srcId="{2E23B8B4-2600-9E4B-8900-6619E854AFFD}" destId="{9AC8EA11-DE14-2E42-9D1E-B2EE26FA4EE0}" srcOrd="5" destOrd="0" presId="urn:microsoft.com/office/officeart/2005/8/layout/venn1"/>
    <dgm:cxn modelId="{F965A22E-7B07-1B42-9105-D7298ADD291B}" type="presParOf" srcId="{2E23B8B4-2600-9E4B-8900-6619E854AFFD}" destId="{F8DF949D-7327-114C-8525-31B966E6C9FC}" srcOrd="6" destOrd="0" presId="urn:microsoft.com/office/officeart/2005/8/layout/venn1"/>
    <dgm:cxn modelId="{25B2CDFF-C339-6A43-B48C-9ADB733141EB}" type="presParOf" srcId="{2E23B8B4-2600-9E4B-8900-6619E854AFFD}" destId="{379C782A-3D51-4F4D-BA30-6D3CC2298FE1}" srcOrd="7"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880133-1DEB-4132-AA08-F6D0D80E54D9}" type="doc">
      <dgm:prSet loTypeId="urn:microsoft.com/office/officeart/2005/8/layout/radial3" loCatId="relationship" qsTypeId="urn:microsoft.com/office/officeart/2005/8/quickstyle/simple2" qsCatId="simple" csTypeId="urn:microsoft.com/office/officeart/2005/8/colors/colorful1" csCatId="colorful" phldr="1"/>
      <dgm:spPr/>
      <dgm:t>
        <a:bodyPr/>
        <a:lstStyle/>
        <a:p>
          <a:endParaRPr lang="en-US"/>
        </a:p>
      </dgm:t>
    </dgm:pt>
    <dgm:pt modelId="{4290C5B0-1507-4838-ABD1-BA037BBC1627}">
      <dgm:prSet phldrT="[Text]" custT="1"/>
      <dgm:spPr/>
      <dgm:t>
        <a:bodyPr/>
        <a:lstStyle/>
        <a:p>
          <a:r>
            <a:rPr lang="en-US" sz="2800" dirty="0"/>
            <a:t>HIV </a:t>
          </a:r>
          <a:r>
            <a:rPr lang="en-US" sz="2400" dirty="0"/>
            <a:t>14%</a:t>
          </a:r>
          <a:endParaRPr lang="en-US" sz="2800" dirty="0"/>
        </a:p>
      </dgm:t>
    </dgm:pt>
    <dgm:pt modelId="{D5FC6DBC-339D-431E-9059-A6136D2A7E4D}" type="parTrans" cxnId="{5F4310AB-20D7-4D30-AA7F-6156E9BD9E2E}">
      <dgm:prSet/>
      <dgm:spPr/>
      <dgm:t>
        <a:bodyPr/>
        <a:lstStyle/>
        <a:p>
          <a:endParaRPr lang="en-US"/>
        </a:p>
      </dgm:t>
    </dgm:pt>
    <dgm:pt modelId="{83529CB1-D620-48D3-B919-167684D66AC0}" type="sibTrans" cxnId="{5F4310AB-20D7-4D30-AA7F-6156E9BD9E2E}">
      <dgm:prSet/>
      <dgm:spPr/>
      <dgm:t>
        <a:bodyPr/>
        <a:lstStyle/>
        <a:p>
          <a:endParaRPr lang="en-US"/>
        </a:p>
      </dgm:t>
    </dgm:pt>
    <dgm:pt modelId="{014F791D-CE59-45CD-82F2-CE67D8E51556}">
      <dgm:prSet phldrT="[Text]"/>
      <dgm:spPr/>
      <dgm:t>
        <a:bodyPr/>
        <a:lstStyle/>
        <a:p>
          <a:r>
            <a:rPr lang="en-US" dirty="0"/>
            <a:t>Syphilis 1%</a:t>
          </a:r>
        </a:p>
      </dgm:t>
    </dgm:pt>
    <dgm:pt modelId="{B4EF53F0-0B1D-4478-82B5-9A25C0353C64}" type="parTrans" cxnId="{333AE600-92CA-42DB-8521-04D128C3FE5C}">
      <dgm:prSet/>
      <dgm:spPr/>
      <dgm:t>
        <a:bodyPr/>
        <a:lstStyle/>
        <a:p>
          <a:endParaRPr lang="en-US"/>
        </a:p>
      </dgm:t>
    </dgm:pt>
    <dgm:pt modelId="{0209E652-6FD1-4D6C-AD8D-3850B0990B43}" type="sibTrans" cxnId="{333AE600-92CA-42DB-8521-04D128C3FE5C}">
      <dgm:prSet/>
      <dgm:spPr/>
      <dgm:t>
        <a:bodyPr/>
        <a:lstStyle/>
        <a:p>
          <a:endParaRPr lang="en-US"/>
        </a:p>
      </dgm:t>
    </dgm:pt>
    <dgm:pt modelId="{24EEDD28-BE15-4882-A54D-FA0D76E5A8AF}">
      <dgm:prSet phldrT="[Text]"/>
      <dgm:spPr/>
      <dgm:t>
        <a:bodyPr/>
        <a:lstStyle/>
        <a:p>
          <a:r>
            <a:rPr lang="en-US"/>
            <a:t>Gonorrhea 2%</a:t>
          </a:r>
          <a:endParaRPr lang="en-US" dirty="0"/>
        </a:p>
      </dgm:t>
    </dgm:pt>
    <dgm:pt modelId="{860A2A90-0A53-4DD3-9B60-522A6506E1A5}" type="parTrans" cxnId="{1D81548B-0CCF-473B-AF7B-5F5F8008C220}">
      <dgm:prSet/>
      <dgm:spPr/>
      <dgm:t>
        <a:bodyPr/>
        <a:lstStyle/>
        <a:p>
          <a:endParaRPr lang="en-US"/>
        </a:p>
      </dgm:t>
    </dgm:pt>
    <dgm:pt modelId="{F8102DE2-CDE9-4EE9-8B02-464718E19712}" type="sibTrans" cxnId="{1D81548B-0CCF-473B-AF7B-5F5F8008C220}">
      <dgm:prSet/>
      <dgm:spPr/>
      <dgm:t>
        <a:bodyPr/>
        <a:lstStyle/>
        <a:p>
          <a:endParaRPr lang="en-US"/>
        </a:p>
      </dgm:t>
    </dgm:pt>
    <dgm:pt modelId="{D4A2BC2E-7995-417E-828D-4F6A0296B09B}">
      <dgm:prSet phldrT="[Text]"/>
      <dgm:spPr/>
      <dgm:t>
        <a:bodyPr/>
        <a:lstStyle/>
        <a:p>
          <a:r>
            <a:rPr lang="en-US" dirty="0"/>
            <a:t>Chlamydia 2%</a:t>
          </a:r>
        </a:p>
      </dgm:t>
    </dgm:pt>
    <dgm:pt modelId="{3E83707C-FC2A-45B2-9F62-53401D3A0CFE}" type="parTrans" cxnId="{D1F8DEAE-FA2A-4F67-BC92-E8F467E73336}">
      <dgm:prSet/>
      <dgm:spPr/>
      <dgm:t>
        <a:bodyPr/>
        <a:lstStyle/>
        <a:p>
          <a:endParaRPr lang="en-US"/>
        </a:p>
      </dgm:t>
    </dgm:pt>
    <dgm:pt modelId="{CFE9A5E2-0673-43CC-AA00-06BBCFF0A3C4}" type="sibTrans" cxnId="{D1F8DEAE-FA2A-4F67-BC92-E8F467E73336}">
      <dgm:prSet/>
      <dgm:spPr/>
      <dgm:t>
        <a:bodyPr/>
        <a:lstStyle/>
        <a:p>
          <a:endParaRPr lang="en-US"/>
        </a:p>
      </dgm:t>
    </dgm:pt>
    <dgm:pt modelId="{559DDCD2-8464-40F0-AA53-52552BF5CDDD}">
      <dgm:prSet phldrT="[Text]"/>
      <dgm:spPr/>
      <dgm:t>
        <a:bodyPr/>
        <a:lstStyle/>
        <a:p>
          <a:r>
            <a:rPr lang="en-US"/>
            <a:t>LTBI 2%</a:t>
          </a:r>
          <a:endParaRPr lang="en-US" dirty="0"/>
        </a:p>
      </dgm:t>
    </dgm:pt>
    <dgm:pt modelId="{31CB69BB-8F6E-4434-918C-B3F3AB3333F8}" type="parTrans" cxnId="{A99D8DA2-45FB-441B-885F-2C807745C464}">
      <dgm:prSet/>
      <dgm:spPr/>
      <dgm:t>
        <a:bodyPr/>
        <a:lstStyle/>
        <a:p>
          <a:endParaRPr lang="en-US"/>
        </a:p>
      </dgm:t>
    </dgm:pt>
    <dgm:pt modelId="{ADF647B1-C4A2-4771-9E65-6602EA328DA5}" type="sibTrans" cxnId="{A99D8DA2-45FB-441B-885F-2C807745C464}">
      <dgm:prSet/>
      <dgm:spPr/>
      <dgm:t>
        <a:bodyPr/>
        <a:lstStyle/>
        <a:p>
          <a:endParaRPr lang="en-US"/>
        </a:p>
      </dgm:t>
    </dgm:pt>
    <dgm:pt modelId="{CF4AB5EC-0835-4EEF-9738-BD05D52C160F}">
      <dgm:prSet phldrT="[Text]"/>
      <dgm:spPr/>
      <dgm:t>
        <a:bodyPr/>
        <a:lstStyle/>
        <a:p>
          <a:r>
            <a:rPr lang="en-US"/>
            <a:t>Active TB 1%</a:t>
          </a:r>
          <a:endParaRPr lang="en-US" dirty="0"/>
        </a:p>
      </dgm:t>
    </dgm:pt>
    <dgm:pt modelId="{FE26372B-B581-45DB-8E4F-14097B216243}" type="parTrans" cxnId="{C149057D-0311-4642-855F-463666B210B8}">
      <dgm:prSet/>
      <dgm:spPr/>
      <dgm:t>
        <a:bodyPr/>
        <a:lstStyle/>
        <a:p>
          <a:endParaRPr lang="en-US"/>
        </a:p>
      </dgm:t>
    </dgm:pt>
    <dgm:pt modelId="{E42F63DF-0EC7-4A37-9326-FA698F8ACC11}" type="sibTrans" cxnId="{C149057D-0311-4642-855F-463666B210B8}">
      <dgm:prSet/>
      <dgm:spPr/>
      <dgm:t>
        <a:bodyPr/>
        <a:lstStyle/>
        <a:p>
          <a:endParaRPr lang="en-US"/>
        </a:p>
      </dgm:t>
    </dgm:pt>
    <dgm:pt modelId="{283F6FC6-8B25-4C24-8A28-41345FF56C20}">
      <dgm:prSet phldrT="[Text]"/>
      <dgm:spPr/>
      <dgm:t>
        <a:bodyPr/>
        <a:lstStyle/>
        <a:p>
          <a:r>
            <a:rPr lang="en-US"/>
            <a:t>HCV 4%</a:t>
          </a:r>
          <a:endParaRPr lang="en-US" dirty="0"/>
        </a:p>
      </dgm:t>
    </dgm:pt>
    <dgm:pt modelId="{CA1BA6AB-11E5-4F93-9724-FD2949D9969E}" type="parTrans" cxnId="{2747C04C-C4B3-474E-9F32-38C5CB7F64F7}">
      <dgm:prSet/>
      <dgm:spPr/>
      <dgm:t>
        <a:bodyPr/>
        <a:lstStyle/>
        <a:p>
          <a:endParaRPr lang="en-US"/>
        </a:p>
      </dgm:t>
    </dgm:pt>
    <dgm:pt modelId="{46383EF5-BD61-4294-8E5A-85E6A191BCB3}" type="sibTrans" cxnId="{2747C04C-C4B3-474E-9F32-38C5CB7F64F7}">
      <dgm:prSet/>
      <dgm:spPr/>
      <dgm:t>
        <a:bodyPr/>
        <a:lstStyle/>
        <a:p>
          <a:endParaRPr lang="en-US"/>
        </a:p>
      </dgm:t>
    </dgm:pt>
    <dgm:pt modelId="{AB698983-7431-4F07-A866-662220A0B634}">
      <dgm:prSet phldrT="[Text]"/>
      <dgm:spPr/>
      <dgm:t>
        <a:bodyPr/>
        <a:lstStyle/>
        <a:p>
          <a:r>
            <a:rPr lang="en-US"/>
            <a:t>HBV 4%</a:t>
          </a:r>
          <a:endParaRPr lang="en-US" dirty="0"/>
        </a:p>
      </dgm:t>
    </dgm:pt>
    <dgm:pt modelId="{033EE9B0-4BBD-4C97-9A96-D34132C5DCF6}" type="parTrans" cxnId="{677D173A-0A57-4047-8055-74E94EFD308A}">
      <dgm:prSet/>
      <dgm:spPr/>
      <dgm:t>
        <a:bodyPr/>
        <a:lstStyle/>
        <a:p>
          <a:endParaRPr lang="en-US"/>
        </a:p>
      </dgm:t>
    </dgm:pt>
    <dgm:pt modelId="{07092D9F-9F1D-420F-971E-69F8AA07AEEF}" type="sibTrans" cxnId="{677D173A-0A57-4047-8055-74E94EFD308A}">
      <dgm:prSet/>
      <dgm:spPr/>
      <dgm:t>
        <a:bodyPr/>
        <a:lstStyle/>
        <a:p>
          <a:endParaRPr lang="en-US"/>
        </a:p>
      </dgm:t>
    </dgm:pt>
    <dgm:pt modelId="{B801A84F-44BB-5342-B461-2FDBA82C0526}">
      <dgm:prSet/>
      <dgm:spPr/>
      <dgm:t>
        <a:bodyPr/>
        <a:lstStyle/>
        <a:p>
          <a:endParaRPr lang="en-US"/>
        </a:p>
      </dgm:t>
    </dgm:pt>
    <dgm:pt modelId="{827FEEAD-01E9-5740-8059-823C6D9E6D1B}" type="parTrans" cxnId="{C1B6A2A0-075B-BD4F-BF0E-78428C8BAB29}">
      <dgm:prSet/>
      <dgm:spPr/>
      <dgm:t>
        <a:bodyPr/>
        <a:lstStyle/>
        <a:p>
          <a:endParaRPr lang="en-US"/>
        </a:p>
      </dgm:t>
    </dgm:pt>
    <dgm:pt modelId="{B259DE54-727F-AA4F-A78E-564BC07F50A5}" type="sibTrans" cxnId="{C1B6A2A0-075B-BD4F-BF0E-78428C8BAB29}">
      <dgm:prSet/>
      <dgm:spPr/>
      <dgm:t>
        <a:bodyPr/>
        <a:lstStyle/>
        <a:p>
          <a:endParaRPr lang="en-US"/>
        </a:p>
      </dgm:t>
    </dgm:pt>
    <dgm:pt modelId="{9B1CFB2B-4D12-42D5-B760-E75A1D818229}" type="pres">
      <dgm:prSet presAssocID="{7B880133-1DEB-4132-AA08-F6D0D80E54D9}" presName="composite" presStyleCnt="0">
        <dgm:presLayoutVars>
          <dgm:chMax val="1"/>
          <dgm:dir/>
          <dgm:resizeHandles val="exact"/>
        </dgm:presLayoutVars>
      </dgm:prSet>
      <dgm:spPr/>
    </dgm:pt>
    <dgm:pt modelId="{69DDCF7F-06B9-4574-BF11-D3454BB4C66D}" type="pres">
      <dgm:prSet presAssocID="{7B880133-1DEB-4132-AA08-F6D0D80E54D9}" presName="radial" presStyleCnt="0">
        <dgm:presLayoutVars>
          <dgm:animLvl val="ctr"/>
        </dgm:presLayoutVars>
      </dgm:prSet>
      <dgm:spPr/>
    </dgm:pt>
    <dgm:pt modelId="{D3C45976-BD48-4D18-A4AC-DD6CAA9D3760}" type="pres">
      <dgm:prSet presAssocID="{4290C5B0-1507-4838-ABD1-BA037BBC1627}" presName="centerShape" presStyleLbl="vennNode1" presStyleIdx="0" presStyleCnt="8"/>
      <dgm:spPr/>
    </dgm:pt>
    <dgm:pt modelId="{3BF776D3-8836-424E-AD2A-42554845EEC3}" type="pres">
      <dgm:prSet presAssocID="{014F791D-CE59-45CD-82F2-CE67D8E51556}" presName="node" presStyleLbl="vennNode1" presStyleIdx="1" presStyleCnt="8">
        <dgm:presLayoutVars>
          <dgm:bulletEnabled val="1"/>
        </dgm:presLayoutVars>
      </dgm:prSet>
      <dgm:spPr/>
    </dgm:pt>
    <dgm:pt modelId="{0438D733-97FF-41FF-B3F2-31D3546A949A}" type="pres">
      <dgm:prSet presAssocID="{24EEDD28-BE15-4882-A54D-FA0D76E5A8AF}" presName="node" presStyleLbl="vennNode1" presStyleIdx="2" presStyleCnt="8">
        <dgm:presLayoutVars>
          <dgm:bulletEnabled val="1"/>
        </dgm:presLayoutVars>
      </dgm:prSet>
      <dgm:spPr/>
    </dgm:pt>
    <dgm:pt modelId="{CEEDA380-F37B-4216-A683-0521256C537D}" type="pres">
      <dgm:prSet presAssocID="{D4A2BC2E-7995-417E-828D-4F6A0296B09B}" presName="node" presStyleLbl="vennNode1" presStyleIdx="3" presStyleCnt="8">
        <dgm:presLayoutVars>
          <dgm:bulletEnabled val="1"/>
        </dgm:presLayoutVars>
      </dgm:prSet>
      <dgm:spPr/>
    </dgm:pt>
    <dgm:pt modelId="{39E21408-3A15-41EC-A592-FF4198663DE8}" type="pres">
      <dgm:prSet presAssocID="{283F6FC6-8B25-4C24-8A28-41345FF56C20}" presName="node" presStyleLbl="vennNode1" presStyleIdx="4" presStyleCnt="8">
        <dgm:presLayoutVars>
          <dgm:bulletEnabled val="1"/>
        </dgm:presLayoutVars>
      </dgm:prSet>
      <dgm:spPr/>
    </dgm:pt>
    <dgm:pt modelId="{797F0B94-7351-43C3-A7B4-FD2D7678BD5E}" type="pres">
      <dgm:prSet presAssocID="{AB698983-7431-4F07-A866-662220A0B634}" presName="node" presStyleLbl="vennNode1" presStyleIdx="5" presStyleCnt="8">
        <dgm:presLayoutVars>
          <dgm:bulletEnabled val="1"/>
        </dgm:presLayoutVars>
      </dgm:prSet>
      <dgm:spPr/>
    </dgm:pt>
    <dgm:pt modelId="{C2CBA281-FE1A-4171-BA96-434098F6B0A7}" type="pres">
      <dgm:prSet presAssocID="{559DDCD2-8464-40F0-AA53-52552BF5CDDD}" presName="node" presStyleLbl="vennNode1" presStyleIdx="6" presStyleCnt="8">
        <dgm:presLayoutVars>
          <dgm:bulletEnabled val="1"/>
        </dgm:presLayoutVars>
      </dgm:prSet>
      <dgm:spPr/>
    </dgm:pt>
    <dgm:pt modelId="{8215D957-E881-4665-BDC7-B9C2D94F620C}" type="pres">
      <dgm:prSet presAssocID="{CF4AB5EC-0835-4EEF-9738-BD05D52C160F}" presName="node" presStyleLbl="vennNode1" presStyleIdx="7" presStyleCnt="8">
        <dgm:presLayoutVars>
          <dgm:bulletEnabled val="1"/>
        </dgm:presLayoutVars>
      </dgm:prSet>
      <dgm:spPr/>
    </dgm:pt>
  </dgm:ptLst>
  <dgm:cxnLst>
    <dgm:cxn modelId="{333AE600-92CA-42DB-8521-04D128C3FE5C}" srcId="{4290C5B0-1507-4838-ABD1-BA037BBC1627}" destId="{014F791D-CE59-45CD-82F2-CE67D8E51556}" srcOrd="0" destOrd="0" parTransId="{B4EF53F0-0B1D-4478-82B5-9A25C0353C64}" sibTransId="{0209E652-6FD1-4D6C-AD8D-3850B0990B43}"/>
    <dgm:cxn modelId="{DAE9FE04-EFC8-481A-AFB0-FAA70638F113}" type="presOf" srcId="{283F6FC6-8B25-4C24-8A28-41345FF56C20}" destId="{39E21408-3A15-41EC-A592-FF4198663DE8}" srcOrd="0" destOrd="0" presId="urn:microsoft.com/office/officeart/2005/8/layout/radial3"/>
    <dgm:cxn modelId="{677D173A-0A57-4047-8055-74E94EFD308A}" srcId="{4290C5B0-1507-4838-ABD1-BA037BBC1627}" destId="{AB698983-7431-4F07-A866-662220A0B634}" srcOrd="4" destOrd="0" parTransId="{033EE9B0-4BBD-4C97-9A96-D34132C5DCF6}" sibTransId="{07092D9F-9F1D-420F-971E-69F8AA07AEEF}"/>
    <dgm:cxn modelId="{EEAB1A44-4A16-45EE-A8FA-FBEE94B1C014}" type="presOf" srcId="{D4A2BC2E-7995-417E-828D-4F6A0296B09B}" destId="{CEEDA380-F37B-4216-A683-0521256C537D}" srcOrd="0" destOrd="0" presId="urn:microsoft.com/office/officeart/2005/8/layout/radial3"/>
    <dgm:cxn modelId="{2747C04C-C4B3-474E-9F32-38C5CB7F64F7}" srcId="{4290C5B0-1507-4838-ABD1-BA037BBC1627}" destId="{283F6FC6-8B25-4C24-8A28-41345FF56C20}" srcOrd="3" destOrd="0" parTransId="{CA1BA6AB-11E5-4F93-9724-FD2949D9969E}" sibTransId="{46383EF5-BD61-4294-8E5A-85E6A191BCB3}"/>
    <dgm:cxn modelId="{5B260554-AEA8-41BF-A20C-37208BB6CAC0}" type="presOf" srcId="{CF4AB5EC-0835-4EEF-9738-BD05D52C160F}" destId="{8215D957-E881-4665-BDC7-B9C2D94F620C}" srcOrd="0" destOrd="0" presId="urn:microsoft.com/office/officeart/2005/8/layout/radial3"/>
    <dgm:cxn modelId="{27D1BF5D-8FD8-4429-A6B9-CE4BB5CB40EB}" type="presOf" srcId="{24EEDD28-BE15-4882-A54D-FA0D76E5A8AF}" destId="{0438D733-97FF-41FF-B3F2-31D3546A949A}" srcOrd="0" destOrd="0" presId="urn:microsoft.com/office/officeart/2005/8/layout/radial3"/>
    <dgm:cxn modelId="{3D375573-93CD-4C1D-946B-689C50B0A890}" type="presOf" srcId="{559DDCD2-8464-40F0-AA53-52552BF5CDDD}" destId="{C2CBA281-FE1A-4171-BA96-434098F6B0A7}" srcOrd="0" destOrd="0" presId="urn:microsoft.com/office/officeart/2005/8/layout/radial3"/>
    <dgm:cxn modelId="{C9745973-65C1-484B-8026-8C02B50D3974}" type="presOf" srcId="{4290C5B0-1507-4838-ABD1-BA037BBC1627}" destId="{D3C45976-BD48-4D18-A4AC-DD6CAA9D3760}" srcOrd="0" destOrd="0" presId="urn:microsoft.com/office/officeart/2005/8/layout/radial3"/>
    <dgm:cxn modelId="{C149057D-0311-4642-855F-463666B210B8}" srcId="{4290C5B0-1507-4838-ABD1-BA037BBC1627}" destId="{CF4AB5EC-0835-4EEF-9738-BD05D52C160F}" srcOrd="6" destOrd="0" parTransId="{FE26372B-B581-45DB-8E4F-14097B216243}" sibTransId="{E42F63DF-0EC7-4A37-9326-FA698F8ACC11}"/>
    <dgm:cxn modelId="{47E44689-5AFA-4C25-B2FB-319A4E4C5D5C}" type="presOf" srcId="{014F791D-CE59-45CD-82F2-CE67D8E51556}" destId="{3BF776D3-8836-424E-AD2A-42554845EEC3}" srcOrd="0" destOrd="0" presId="urn:microsoft.com/office/officeart/2005/8/layout/radial3"/>
    <dgm:cxn modelId="{1D81548B-0CCF-473B-AF7B-5F5F8008C220}" srcId="{4290C5B0-1507-4838-ABD1-BA037BBC1627}" destId="{24EEDD28-BE15-4882-A54D-FA0D76E5A8AF}" srcOrd="1" destOrd="0" parTransId="{860A2A90-0A53-4DD3-9B60-522A6506E1A5}" sibTransId="{F8102DE2-CDE9-4EE9-8B02-464718E19712}"/>
    <dgm:cxn modelId="{C1B6A2A0-075B-BD4F-BF0E-78428C8BAB29}" srcId="{7B880133-1DEB-4132-AA08-F6D0D80E54D9}" destId="{B801A84F-44BB-5342-B461-2FDBA82C0526}" srcOrd="1" destOrd="0" parTransId="{827FEEAD-01E9-5740-8059-823C6D9E6D1B}" sibTransId="{B259DE54-727F-AA4F-A78E-564BC07F50A5}"/>
    <dgm:cxn modelId="{A99D8DA2-45FB-441B-885F-2C807745C464}" srcId="{4290C5B0-1507-4838-ABD1-BA037BBC1627}" destId="{559DDCD2-8464-40F0-AA53-52552BF5CDDD}" srcOrd="5" destOrd="0" parTransId="{31CB69BB-8F6E-4434-918C-B3F3AB3333F8}" sibTransId="{ADF647B1-C4A2-4771-9E65-6602EA328DA5}"/>
    <dgm:cxn modelId="{830347A4-5827-4647-809E-9A8B08316938}" type="presOf" srcId="{AB698983-7431-4F07-A866-662220A0B634}" destId="{797F0B94-7351-43C3-A7B4-FD2D7678BD5E}" srcOrd="0" destOrd="0" presId="urn:microsoft.com/office/officeart/2005/8/layout/radial3"/>
    <dgm:cxn modelId="{5F4310AB-20D7-4D30-AA7F-6156E9BD9E2E}" srcId="{7B880133-1DEB-4132-AA08-F6D0D80E54D9}" destId="{4290C5B0-1507-4838-ABD1-BA037BBC1627}" srcOrd="0" destOrd="0" parTransId="{D5FC6DBC-339D-431E-9059-A6136D2A7E4D}" sibTransId="{83529CB1-D620-48D3-B919-167684D66AC0}"/>
    <dgm:cxn modelId="{D1F8DEAE-FA2A-4F67-BC92-E8F467E73336}" srcId="{4290C5B0-1507-4838-ABD1-BA037BBC1627}" destId="{D4A2BC2E-7995-417E-828D-4F6A0296B09B}" srcOrd="2" destOrd="0" parTransId="{3E83707C-FC2A-45B2-9F62-53401D3A0CFE}" sibTransId="{CFE9A5E2-0673-43CC-AA00-06BBCFF0A3C4}"/>
    <dgm:cxn modelId="{B8CE4ADF-3780-4597-82E3-16BF59F149EE}" type="presOf" srcId="{7B880133-1DEB-4132-AA08-F6D0D80E54D9}" destId="{9B1CFB2B-4D12-42D5-B760-E75A1D818229}" srcOrd="0" destOrd="0" presId="urn:microsoft.com/office/officeart/2005/8/layout/radial3"/>
    <dgm:cxn modelId="{6EE3B81C-95A2-4BE9-BB25-F4545DBAEBBF}" type="presParOf" srcId="{9B1CFB2B-4D12-42D5-B760-E75A1D818229}" destId="{69DDCF7F-06B9-4574-BF11-D3454BB4C66D}" srcOrd="0" destOrd="0" presId="urn:microsoft.com/office/officeart/2005/8/layout/radial3"/>
    <dgm:cxn modelId="{48FAC05F-4BDD-48AE-B426-6AA66EA2BDEC}" type="presParOf" srcId="{69DDCF7F-06B9-4574-BF11-D3454BB4C66D}" destId="{D3C45976-BD48-4D18-A4AC-DD6CAA9D3760}" srcOrd="0" destOrd="0" presId="urn:microsoft.com/office/officeart/2005/8/layout/radial3"/>
    <dgm:cxn modelId="{E5F67735-F93B-4625-9038-7F99356FC2A5}" type="presParOf" srcId="{69DDCF7F-06B9-4574-BF11-D3454BB4C66D}" destId="{3BF776D3-8836-424E-AD2A-42554845EEC3}" srcOrd="1" destOrd="0" presId="urn:microsoft.com/office/officeart/2005/8/layout/radial3"/>
    <dgm:cxn modelId="{2C509C68-F59F-4D70-8167-34226BFD01DE}" type="presParOf" srcId="{69DDCF7F-06B9-4574-BF11-D3454BB4C66D}" destId="{0438D733-97FF-41FF-B3F2-31D3546A949A}" srcOrd="2" destOrd="0" presId="urn:microsoft.com/office/officeart/2005/8/layout/radial3"/>
    <dgm:cxn modelId="{EE017663-9E16-4D3F-A286-B7550A5600D2}" type="presParOf" srcId="{69DDCF7F-06B9-4574-BF11-D3454BB4C66D}" destId="{CEEDA380-F37B-4216-A683-0521256C537D}" srcOrd="3" destOrd="0" presId="urn:microsoft.com/office/officeart/2005/8/layout/radial3"/>
    <dgm:cxn modelId="{69CCA031-4CA8-4219-B2F8-C8990C475509}" type="presParOf" srcId="{69DDCF7F-06B9-4574-BF11-D3454BB4C66D}" destId="{39E21408-3A15-41EC-A592-FF4198663DE8}" srcOrd="4" destOrd="0" presId="urn:microsoft.com/office/officeart/2005/8/layout/radial3"/>
    <dgm:cxn modelId="{9F10799C-6F8C-4DA7-9AA8-A00A9118B0D2}" type="presParOf" srcId="{69DDCF7F-06B9-4574-BF11-D3454BB4C66D}" destId="{797F0B94-7351-43C3-A7B4-FD2D7678BD5E}" srcOrd="5" destOrd="0" presId="urn:microsoft.com/office/officeart/2005/8/layout/radial3"/>
    <dgm:cxn modelId="{4166E09A-D73A-4EE9-81FD-DA0D34CB6508}" type="presParOf" srcId="{69DDCF7F-06B9-4574-BF11-D3454BB4C66D}" destId="{C2CBA281-FE1A-4171-BA96-434098F6B0A7}" srcOrd="6" destOrd="0" presId="urn:microsoft.com/office/officeart/2005/8/layout/radial3"/>
    <dgm:cxn modelId="{BDAF4D75-9637-45DC-9018-E5829FF2A9CE}" type="presParOf" srcId="{69DDCF7F-06B9-4574-BF11-D3454BB4C66D}" destId="{8215D957-E881-4665-BDC7-B9C2D94F620C}"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5D76B2-93B3-4E76-B943-44AB2189A5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300C24-FD01-488B-BB40-E3BE1F83C8AD}">
      <dgm:prSet custT="1"/>
      <dgm:spPr>
        <a:solidFill>
          <a:schemeClr val="accent6"/>
        </a:solidFill>
      </dgm:spPr>
      <dgm:t>
        <a:bodyPr/>
        <a:lstStyle/>
        <a:p>
          <a:r>
            <a:rPr lang="en-US" sz="1400" dirty="0"/>
            <a:t>From 2004-2013</a:t>
          </a:r>
        </a:p>
      </dgm:t>
    </dgm:pt>
    <dgm:pt modelId="{13FB22FB-2D27-47FB-82C5-ABA8741249D0}" type="parTrans" cxnId="{FCCCC934-636D-4E99-AFEA-A8BC9BD53859}">
      <dgm:prSet/>
      <dgm:spPr/>
      <dgm:t>
        <a:bodyPr/>
        <a:lstStyle/>
        <a:p>
          <a:endParaRPr lang="en-US" sz="1600"/>
        </a:p>
      </dgm:t>
    </dgm:pt>
    <dgm:pt modelId="{3106A88E-D649-4A29-80C8-25EA9C012CE9}" type="sibTrans" cxnId="{FCCCC934-636D-4E99-AFEA-A8BC9BD53859}">
      <dgm:prSet/>
      <dgm:spPr/>
      <dgm:t>
        <a:bodyPr/>
        <a:lstStyle/>
        <a:p>
          <a:endParaRPr lang="en-US" sz="1600"/>
        </a:p>
      </dgm:t>
    </dgm:pt>
    <dgm:pt modelId="{469A70C4-D750-4FB6-AF6B-A1287136C6EC}">
      <dgm:prSet custT="1"/>
      <dgm:spPr>
        <a:solidFill>
          <a:schemeClr val="accent6">
            <a:lumMod val="75000"/>
          </a:schemeClr>
        </a:solidFill>
      </dgm:spPr>
      <dgm:t>
        <a:bodyPr/>
        <a:lstStyle/>
        <a:p>
          <a:r>
            <a:rPr lang="en-US" sz="1400" dirty="0"/>
            <a:t>In late 2014</a:t>
          </a:r>
        </a:p>
      </dgm:t>
    </dgm:pt>
    <dgm:pt modelId="{64D1D6E6-28A6-453B-8C42-B9EC1CD74D31}" type="parTrans" cxnId="{20BCE1DC-DED2-4096-A8C4-AC816662CEE4}">
      <dgm:prSet/>
      <dgm:spPr/>
      <dgm:t>
        <a:bodyPr/>
        <a:lstStyle/>
        <a:p>
          <a:endParaRPr lang="en-US" sz="1600"/>
        </a:p>
      </dgm:t>
    </dgm:pt>
    <dgm:pt modelId="{AE5DD74A-F5D1-4F27-B047-F42DCC711895}" type="sibTrans" cxnId="{20BCE1DC-DED2-4096-A8C4-AC816662CEE4}">
      <dgm:prSet/>
      <dgm:spPr/>
      <dgm:t>
        <a:bodyPr/>
        <a:lstStyle/>
        <a:p>
          <a:endParaRPr lang="en-US" sz="1600"/>
        </a:p>
      </dgm:t>
    </dgm:pt>
    <dgm:pt modelId="{11AFB2EC-25E6-410D-90BD-AAB8E5913825}">
      <dgm:prSet custT="1"/>
      <dgm:spPr>
        <a:solidFill>
          <a:schemeClr val="accent6">
            <a:lumMod val="60000"/>
            <a:lumOff val="40000"/>
          </a:schemeClr>
        </a:solidFill>
      </dgm:spPr>
      <dgm:t>
        <a:bodyPr/>
        <a:lstStyle/>
        <a:p>
          <a:r>
            <a:rPr lang="en-US" sz="1400" dirty="0"/>
            <a:t>By mid-January 2015</a:t>
          </a:r>
        </a:p>
      </dgm:t>
    </dgm:pt>
    <dgm:pt modelId="{6BFFF141-E2B9-48D6-A545-1C3AA8EEC36D}" type="parTrans" cxnId="{A80F79F7-8D3B-4ABE-85E7-F5B84923D34B}">
      <dgm:prSet/>
      <dgm:spPr/>
      <dgm:t>
        <a:bodyPr/>
        <a:lstStyle/>
        <a:p>
          <a:endParaRPr lang="en-US" sz="1600"/>
        </a:p>
      </dgm:t>
    </dgm:pt>
    <dgm:pt modelId="{46C224D4-93AA-49F2-B149-45A0C6C47312}" type="sibTrans" cxnId="{A80F79F7-8D3B-4ABE-85E7-F5B84923D34B}">
      <dgm:prSet/>
      <dgm:spPr/>
      <dgm:t>
        <a:bodyPr/>
        <a:lstStyle/>
        <a:p>
          <a:endParaRPr lang="en-US" sz="1600"/>
        </a:p>
      </dgm:t>
    </dgm:pt>
    <dgm:pt modelId="{17B92A43-B012-F442-A891-B0C41359568E}">
      <dgm:prSet custT="1"/>
      <dgm:spPr/>
      <dgm:t>
        <a:bodyPr/>
        <a:lstStyle/>
        <a:p>
          <a:r>
            <a:rPr lang="en-US" sz="1400" dirty="0"/>
            <a:t>&lt; 5 HIV infections reported annually in Austin, Indiana</a:t>
          </a:r>
        </a:p>
      </dgm:t>
    </dgm:pt>
    <dgm:pt modelId="{40AD5964-2F96-EB47-B385-B41137D32079}" type="parTrans" cxnId="{C446BCC7-6EBC-0742-B8CE-373CF904AACA}">
      <dgm:prSet/>
      <dgm:spPr/>
      <dgm:t>
        <a:bodyPr/>
        <a:lstStyle/>
        <a:p>
          <a:endParaRPr lang="en-US" sz="1600"/>
        </a:p>
      </dgm:t>
    </dgm:pt>
    <dgm:pt modelId="{11D340EA-385C-6F44-A187-497B3525414B}" type="sibTrans" cxnId="{C446BCC7-6EBC-0742-B8CE-373CF904AACA}">
      <dgm:prSet/>
      <dgm:spPr/>
      <dgm:t>
        <a:bodyPr/>
        <a:lstStyle/>
        <a:p>
          <a:endParaRPr lang="en-US" sz="1600"/>
        </a:p>
      </dgm:t>
    </dgm:pt>
    <dgm:pt modelId="{C53A08F3-6398-A841-89B9-23B3CEB727F2}">
      <dgm:prSet custT="1"/>
      <dgm:spPr/>
      <dgm:t>
        <a:bodyPr/>
        <a:lstStyle/>
        <a:p>
          <a:r>
            <a:rPr lang="en-US" sz="1400" dirty="0"/>
            <a:t>3 new HIV diagnoses in Austin IN, 2 of them had shared needles</a:t>
          </a:r>
        </a:p>
      </dgm:t>
    </dgm:pt>
    <dgm:pt modelId="{17224585-69BA-B242-8FA3-F33889675CA9}" type="parTrans" cxnId="{F97DF4F4-0AA8-694A-A68C-A5B540A66A63}">
      <dgm:prSet/>
      <dgm:spPr/>
      <dgm:t>
        <a:bodyPr/>
        <a:lstStyle/>
        <a:p>
          <a:endParaRPr lang="en-US" sz="1600"/>
        </a:p>
      </dgm:t>
    </dgm:pt>
    <dgm:pt modelId="{A7DE8F1D-7998-A545-9386-CA76BCF4C68A}" type="sibTrans" cxnId="{F97DF4F4-0AA8-694A-A68C-A5B540A66A63}">
      <dgm:prSet/>
      <dgm:spPr/>
      <dgm:t>
        <a:bodyPr/>
        <a:lstStyle/>
        <a:p>
          <a:endParaRPr lang="en-US" sz="1600"/>
        </a:p>
      </dgm:t>
    </dgm:pt>
    <dgm:pt modelId="{24BA623B-6AFF-C148-AD7E-3D3DB3F44455}">
      <dgm:prSet custT="1"/>
      <dgm:spPr/>
      <dgm:t>
        <a:bodyPr/>
        <a:lstStyle/>
        <a:p>
          <a:r>
            <a:rPr lang="en-US" sz="1400" dirty="0"/>
            <a:t>Through contact tracing ISHD identified 8 more new infections </a:t>
          </a:r>
        </a:p>
      </dgm:t>
    </dgm:pt>
    <dgm:pt modelId="{7D294286-E613-C34C-8DDD-BB155FD3A28A}" type="parTrans" cxnId="{146AEEF9-E31A-0F49-9FF9-02E21D56398F}">
      <dgm:prSet/>
      <dgm:spPr/>
      <dgm:t>
        <a:bodyPr/>
        <a:lstStyle/>
        <a:p>
          <a:endParaRPr lang="en-US" sz="1600"/>
        </a:p>
      </dgm:t>
    </dgm:pt>
    <dgm:pt modelId="{921416B8-EE5D-F242-8A14-EA0D33C6F981}" type="sibTrans" cxnId="{146AEEF9-E31A-0F49-9FF9-02E21D56398F}">
      <dgm:prSet/>
      <dgm:spPr/>
      <dgm:t>
        <a:bodyPr/>
        <a:lstStyle/>
        <a:p>
          <a:endParaRPr lang="en-US" sz="1600"/>
        </a:p>
      </dgm:t>
    </dgm:pt>
    <dgm:pt modelId="{ED116152-B266-6740-8A59-72BB79374404}">
      <dgm:prSet custT="1"/>
      <dgm:spPr/>
      <dgm:t>
        <a:bodyPr/>
        <a:lstStyle/>
        <a:p>
          <a:r>
            <a:rPr lang="en-US" sz="1400" dirty="0"/>
            <a:t>As of June 14, 2015:</a:t>
          </a:r>
        </a:p>
      </dgm:t>
    </dgm:pt>
    <dgm:pt modelId="{9621CF10-090F-D641-8048-7ADF2549A18A}" type="parTrans" cxnId="{F5CC4C37-AB64-E449-82A4-19ECE32DB1EF}">
      <dgm:prSet/>
      <dgm:spPr/>
      <dgm:t>
        <a:bodyPr/>
        <a:lstStyle/>
        <a:p>
          <a:endParaRPr lang="en-US"/>
        </a:p>
      </dgm:t>
    </dgm:pt>
    <dgm:pt modelId="{84EC382D-7EE2-434C-ABCF-40457514103B}" type="sibTrans" cxnId="{F5CC4C37-AB64-E449-82A4-19ECE32DB1EF}">
      <dgm:prSet/>
      <dgm:spPr/>
      <dgm:t>
        <a:bodyPr/>
        <a:lstStyle/>
        <a:p>
          <a:endParaRPr lang="en-US"/>
        </a:p>
      </dgm:t>
    </dgm:pt>
    <dgm:pt modelId="{91DF122A-DD9E-7C4F-9EF5-A926EA6FA0D3}">
      <dgm:prSet custT="1"/>
      <dgm:spPr/>
      <dgm:t>
        <a:bodyPr/>
        <a:lstStyle/>
        <a:p>
          <a:r>
            <a:rPr lang="en-US" sz="1400" dirty="0"/>
            <a:t>170 new HIV infections and 115 co-infected with HCV in a Community of 4200 people</a:t>
          </a:r>
        </a:p>
      </dgm:t>
    </dgm:pt>
    <dgm:pt modelId="{EB7339AC-77B6-964E-94A1-6F67E1E4D436}" type="parTrans" cxnId="{D6A44EB2-595D-E14F-BF8F-99975128A3EB}">
      <dgm:prSet/>
      <dgm:spPr/>
      <dgm:t>
        <a:bodyPr/>
        <a:lstStyle/>
        <a:p>
          <a:endParaRPr lang="en-US"/>
        </a:p>
      </dgm:t>
    </dgm:pt>
    <dgm:pt modelId="{7B3DCF52-C7A5-704A-AF40-FECA3A6E8B19}" type="sibTrans" cxnId="{D6A44EB2-595D-E14F-BF8F-99975128A3EB}">
      <dgm:prSet/>
      <dgm:spPr/>
      <dgm:t>
        <a:bodyPr/>
        <a:lstStyle/>
        <a:p>
          <a:endParaRPr lang="en-US"/>
        </a:p>
      </dgm:t>
    </dgm:pt>
    <dgm:pt modelId="{88A09E07-661C-BA43-B5AB-31DAA314471C}">
      <dgm:prSet custT="1"/>
      <dgm:spPr/>
      <dgm:t>
        <a:bodyPr/>
        <a:lstStyle/>
        <a:p>
          <a:r>
            <a:rPr lang="en-US" sz="1400" dirty="0"/>
            <a:t>All epidemiologically linked to Austin, IN</a:t>
          </a:r>
        </a:p>
      </dgm:t>
    </dgm:pt>
    <dgm:pt modelId="{2683D000-0AA6-144D-8FF3-052A6176B923}" type="parTrans" cxnId="{41C7C2FB-32DD-A146-94A5-D158930AD598}">
      <dgm:prSet/>
      <dgm:spPr/>
      <dgm:t>
        <a:bodyPr/>
        <a:lstStyle/>
        <a:p>
          <a:endParaRPr lang="en-US"/>
        </a:p>
      </dgm:t>
    </dgm:pt>
    <dgm:pt modelId="{23756AB8-C57B-6142-BF56-583056F0FD00}" type="sibTrans" cxnId="{41C7C2FB-32DD-A146-94A5-D158930AD598}">
      <dgm:prSet/>
      <dgm:spPr/>
      <dgm:t>
        <a:bodyPr/>
        <a:lstStyle/>
        <a:p>
          <a:endParaRPr lang="en-US"/>
        </a:p>
      </dgm:t>
    </dgm:pt>
    <dgm:pt modelId="{75F8F6EA-E869-7E45-BAA9-0B9BF1E4BE3A}">
      <dgm:prSet custT="1"/>
      <dgm:spPr/>
      <dgm:t>
        <a:bodyPr/>
        <a:lstStyle/>
        <a:p>
          <a:r>
            <a:rPr lang="en-US" sz="1400" dirty="0"/>
            <a:t>Infections were recent and from a single HIV strain </a:t>
          </a:r>
        </a:p>
      </dgm:t>
    </dgm:pt>
    <dgm:pt modelId="{7F956706-DB2C-124B-8265-E0C79680CAA3}" type="parTrans" cxnId="{EA8E95A3-25DD-A147-9515-BBFF737D9D3E}">
      <dgm:prSet/>
      <dgm:spPr/>
      <dgm:t>
        <a:bodyPr/>
        <a:lstStyle/>
        <a:p>
          <a:endParaRPr lang="en-US"/>
        </a:p>
      </dgm:t>
    </dgm:pt>
    <dgm:pt modelId="{CE37FF57-394E-A046-973B-9CAF85833B0B}" type="sibTrans" cxnId="{EA8E95A3-25DD-A147-9515-BBFF737D9D3E}">
      <dgm:prSet/>
      <dgm:spPr/>
      <dgm:t>
        <a:bodyPr/>
        <a:lstStyle/>
        <a:p>
          <a:endParaRPr lang="en-US"/>
        </a:p>
      </dgm:t>
    </dgm:pt>
    <dgm:pt modelId="{54200479-1F53-854D-9698-197472D44D93}">
      <dgm:prSet custT="1"/>
      <dgm:spPr/>
      <dgm:t>
        <a:bodyPr/>
        <a:lstStyle/>
        <a:p>
          <a:r>
            <a:rPr lang="en-US" sz="1400" dirty="0"/>
            <a:t>The source of infection: Injection of the opioid oxymorphone (semi-synthetic opioid analgesic)</a:t>
          </a:r>
        </a:p>
      </dgm:t>
    </dgm:pt>
    <dgm:pt modelId="{F31BD3D5-38FF-044B-8BDC-9916B119A3ED}" type="parTrans" cxnId="{DBF45F32-D6F5-D649-84C4-9566A97AE8B7}">
      <dgm:prSet/>
      <dgm:spPr/>
      <dgm:t>
        <a:bodyPr/>
        <a:lstStyle/>
        <a:p>
          <a:endParaRPr lang="en-US"/>
        </a:p>
      </dgm:t>
    </dgm:pt>
    <dgm:pt modelId="{27B0C68D-0630-9C48-9348-D29613259A31}" type="sibTrans" cxnId="{DBF45F32-D6F5-D649-84C4-9566A97AE8B7}">
      <dgm:prSet/>
      <dgm:spPr/>
      <dgm:t>
        <a:bodyPr/>
        <a:lstStyle/>
        <a:p>
          <a:endParaRPr lang="en-US"/>
        </a:p>
      </dgm:t>
    </dgm:pt>
    <dgm:pt modelId="{09319CBB-301A-2C43-AFC9-1C80FB46DE6E}" type="pres">
      <dgm:prSet presAssocID="{C45D76B2-93B3-4E76-B943-44AB2189A571}" presName="linear" presStyleCnt="0">
        <dgm:presLayoutVars>
          <dgm:animLvl val="lvl"/>
          <dgm:resizeHandles val="exact"/>
        </dgm:presLayoutVars>
      </dgm:prSet>
      <dgm:spPr/>
    </dgm:pt>
    <dgm:pt modelId="{B0321883-1DA0-3149-AA65-AC872825B516}" type="pres">
      <dgm:prSet presAssocID="{37300C24-FD01-488B-BB40-E3BE1F83C8AD}" presName="parentText" presStyleLbl="node1" presStyleIdx="0" presStyleCnt="5">
        <dgm:presLayoutVars>
          <dgm:chMax val="0"/>
          <dgm:bulletEnabled val="1"/>
        </dgm:presLayoutVars>
      </dgm:prSet>
      <dgm:spPr/>
    </dgm:pt>
    <dgm:pt modelId="{7098D515-12A7-1F41-A243-0480A705010E}" type="pres">
      <dgm:prSet presAssocID="{37300C24-FD01-488B-BB40-E3BE1F83C8AD}" presName="childText" presStyleLbl="revTx" presStyleIdx="0" presStyleCnt="5">
        <dgm:presLayoutVars>
          <dgm:bulletEnabled val="1"/>
        </dgm:presLayoutVars>
      </dgm:prSet>
      <dgm:spPr/>
    </dgm:pt>
    <dgm:pt modelId="{859C9217-636A-ED40-B2D1-92064228D402}" type="pres">
      <dgm:prSet presAssocID="{469A70C4-D750-4FB6-AF6B-A1287136C6EC}" presName="parentText" presStyleLbl="node1" presStyleIdx="1" presStyleCnt="5">
        <dgm:presLayoutVars>
          <dgm:chMax val="0"/>
          <dgm:bulletEnabled val="1"/>
        </dgm:presLayoutVars>
      </dgm:prSet>
      <dgm:spPr/>
    </dgm:pt>
    <dgm:pt modelId="{486D9E9E-BA0D-0344-A7B7-B045C8955C03}" type="pres">
      <dgm:prSet presAssocID="{469A70C4-D750-4FB6-AF6B-A1287136C6EC}" presName="childText" presStyleLbl="revTx" presStyleIdx="1" presStyleCnt="5">
        <dgm:presLayoutVars>
          <dgm:bulletEnabled val="1"/>
        </dgm:presLayoutVars>
      </dgm:prSet>
      <dgm:spPr/>
    </dgm:pt>
    <dgm:pt modelId="{A83FD514-75FC-2047-A282-9E38AD7975BD}" type="pres">
      <dgm:prSet presAssocID="{11AFB2EC-25E6-410D-90BD-AAB8E5913825}" presName="parentText" presStyleLbl="node1" presStyleIdx="2" presStyleCnt="5">
        <dgm:presLayoutVars>
          <dgm:chMax val="0"/>
          <dgm:bulletEnabled val="1"/>
        </dgm:presLayoutVars>
      </dgm:prSet>
      <dgm:spPr/>
    </dgm:pt>
    <dgm:pt modelId="{FAD8478C-C2A4-E743-B7C5-F6A441D412B1}" type="pres">
      <dgm:prSet presAssocID="{11AFB2EC-25E6-410D-90BD-AAB8E5913825}" presName="childText" presStyleLbl="revTx" presStyleIdx="2" presStyleCnt="5">
        <dgm:presLayoutVars>
          <dgm:bulletEnabled val="1"/>
        </dgm:presLayoutVars>
      </dgm:prSet>
      <dgm:spPr/>
    </dgm:pt>
    <dgm:pt modelId="{DB5066CB-50E7-FC49-A5BF-C120F1A5179C}" type="pres">
      <dgm:prSet presAssocID="{ED116152-B266-6740-8A59-72BB79374404}" presName="parentText" presStyleLbl="node1" presStyleIdx="3" presStyleCnt="5">
        <dgm:presLayoutVars>
          <dgm:chMax val="0"/>
          <dgm:bulletEnabled val="1"/>
        </dgm:presLayoutVars>
      </dgm:prSet>
      <dgm:spPr/>
    </dgm:pt>
    <dgm:pt modelId="{2DE8807A-4096-8647-9377-ED5DF114708F}" type="pres">
      <dgm:prSet presAssocID="{ED116152-B266-6740-8A59-72BB79374404}" presName="childText" presStyleLbl="revTx" presStyleIdx="3" presStyleCnt="5">
        <dgm:presLayoutVars>
          <dgm:bulletEnabled val="1"/>
        </dgm:presLayoutVars>
      </dgm:prSet>
      <dgm:spPr/>
    </dgm:pt>
    <dgm:pt modelId="{16CACC8B-22E3-AA40-840E-9BE1F00EA749}" type="pres">
      <dgm:prSet presAssocID="{88A09E07-661C-BA43-B5AB-31DAA314471C}" presName="parentText" presStyleLbl="node1" presStyleIdx="4" presStyleCnt="5">
        <dgm:presLayoutVars>
          <dgm:chMax val="0"/>
          <dgm:bulletEnabled val="1"/>
        </dgm:presLayoutVars>
      </dgm:prSet>
      <dgm:spPr/>
    </dgm:pt>
    <dgm:pt modelId="{A305CCD6-A590-A64B-8428-ED08978A3594}" type="pres">
      <dgm:prSet presAssocID="{88A09E07-661C-BA43-B5AB-31DAA314471C}" presName="childText" presStyleLbl="revTx" presStyleIdx="4" presStyleCnt="5">
        <dgm:presLayoutVars>
          <dgm:bulletEnabled val="1"/>
        </dgm:presLayoutVars>
      </dgm:prSet>
      <dgm:spPr/>
    </dgm:pt>
  </dgm:ptLst>
  <dgm:cxnLst>
    <dgm:cxn modelId="{7A7A4907-BAB8-2645-BAE7-1F36D7F6D62C}" type="presOf" srcId="{91DF122A-DD9E-7C4F-9EF5-A926EA6FA0D3}" destId="{2DE8807A-4096-8647-9377-ED5DF114708F}" srcOrd="0" destOrd="0" presId="urn:microsoft.com/office/officeart/2005/8/layout/vList2"/>
    <dgm:cxn modelId="{49EB6115-A4D6-344B-A07A-3DF43FEB71CD}" type="presOf" srcId="{ED116152-B266-6740-8A59-72BB79374404}" destId="{DB5066CB-50E7-FC49-A5BF-C120F1A5179C}" srcOrd="0" destOrd="0" presId="urn:microsoft.com/office/officeart/2005/8/layout/vList2"/>
    <dgm:cxn modelId="{861BC331-2B37-0840-9EA4-7D8FA61098D3}" type="presOf" srcId="{54200479-1F53-854D-9698-197472D44D93}" destId="{FAD8478C-C2A4-E743-B7C5-F6A441D412B1}" srcOrd="0" destOrd="1" presId="urn:microsoft.com/office/officeart/2005/8/layout/vList2"/>
    <dgm:cxn modelId="{DBF45F32-D6F5-D649-84C4-9566A97AE8B7}" srcId="{11AFB2EC-25E6-410D-90BD-AAB8E5913825}" destId="{54200479-1F53-854D-9698-197472D44D93}" srcOrd="1" destOrd="0" parTransId="{F31BD3D5-38FF-044B-8BDC-9916B119A3ED}" sibTransId="{27B0C68D-0630-9C48-9348-D29613259A31}"/>
    <dgm:cxn modelId="{FCCCC934-636D-4E99-AFEA-A8BC9BD53859}" srcId="{C45D76B2-93B3-4E76-B943-44AB2189A571}" destId="{37300C24-FD01-488B-BB40-E3BE1F83C8AD}" srcOrd="0" destOrd="0" parTransId="{13FB22FB-2D27-47FB-82C5-ABA8741249D0}" sibTransId="{3106A88E-D649-4A29-80C8-25EA9C012CE9}"/>
    <dgm:cxn modelId="{F5CC4C37-AB64-E449-82A4-19ECE32DB1EF}" srcId="{C45D76B2-93B3-4E76-B943-44AB2189A571}" destId="{ED116152-B266-6740-8A59-72BB79374404}" srcOrd="3" destOrd="0" parTransId="{9621CF10-090F-D641-8048-7ADF2549A18A}" sibTransId="{84EC382D-7EE2-434C-ABCF-40457514103B}"/>
    <dgm:cxn modelId="{F3F7B239-A3C3-1B4C-9468-A762471F8B73}" type="presOf" srcId="{17B92A43-B012-F442-A891-B0C41359568E}" destId="{7098D515-12A7-1F41-A243-0480A705010E}" srcOrd="0" destOrd="0" presId="urn:microsoft.com/office/officeart/2005/8/layout/vList2"/>
    <dgm:cxn modelId="{F46D683C-2C98-D243-8517-9BA75F9E2B02}" type="presOf" srcId="{88A09E07-661C-BA43-B5AB-31DAA314471C}" destId="{16CACC8B-22E3-AA40-840E-9BE1F00EA749}" srcOrd="0" destOrd="0" presId="urn:microsoft.com/office/officeart/2005/8/layout/vList2"/>
    <dgm:cxn modelId="{17BCC85F-DBE7-C742-A66D-59B77EFA9D9E}" type="presOf" srcId="{75F8F6EA-E869-7E45-BAA9-0B9BF1E4BE3A}" destId="{A305CCD6-A590-A64B-8428-ED08978A3594}" srcOrd="0" destOrd="0" presId="urn:microsoft.com/office/officeart/2005/8/layout/vList2"/>
    <dgm:cxn modelId="{1FC8E46F-6F6F-AD40-BD5B-68E225D1D384}" type="presOf" srcId="{C53A08F3-6398-A841-89B9-23B3CEB727F2}" destId="{486D9E9E-BA0D-0344-A7B7-B045C8955C03}" srcOrd="0" destOrd="0" presId="urn:microsoft.com/office/officeart/2005/8/layout/vList2"/>
    <dgm:cxn modelId="{B9DC9B71-77E5-6C40-8637-1F8A14EC4635}" type="presOf" srcId="{24BA623B-6AFF-C148-AD7E-3D3DB3F44455}" destId="{FAD8478C-C2A4-E743-B7C5-F6A441D412B1}" srcOrd="0" destOrd="0" presId="urn:microsoft.com/office/officeart/2005/8/layout/vList2"/>
    <dgm:cxn modelId="{702CA976-1F1B-E74C-9B5D-2E58B23BF97D}" type="presOf" srcId="{C45D76B2-93B3-4E76-B943-44AB2189A571}" destId="{09319CBB-301A-2C43-AFC9-1C80FB46DE6E}" srcOrd="0" destOrd="0" presId="urn:microsoft.com/office/officeart/2005/8/layout/vList2"/>
    <dgm:cxn modelId="{EA8E95A3-25DD-A147-9515-BBFF737D9D3E}" srcId="{88A09E07-661C-BA43-B5AB-31DAA314471C}" destId="{75F8F6EA-E869-7E45-BAA9-0B9BF1E4BE3A}" srcOrd="0" destOrd="0" parTransId="{7F956706-DB2C-124B-8265-E0C79680CAA3}" sibTransId="{CE37FF57-394E-A046-973B-9CAF85833B0B}"/>
    <dgm:cxn modelId="{D6A44EB2-595D-E14F-BF8F-99975128A3EB}" srcId="{ED116152-B266-6740-8A59-72BB79374404}" destId="{91DF122A-DD9E-7C4F-9EF5-A926EA6FA0D3}" srcOrd="0" destOrd="0" parTransId="{EB7339AC-77B6-964E-94A1-6F67E1E4D436}" sibTransId="{7B3DCF52-C7A5-704A-AF40-FECA3A6E8B19}"/>
    <dgm:cxn modelId="{B1243CB7-F6E7-5D41-A1BF-06B402A9FC07}" type="presOf" srcId="{469A70C4-D750-4FB6-AF6B-A1287136C6EC}" destId="{859C9217-636A-ED40-B2D1-92064228D402}" srcOrd="0" destOrd="0" presId="urn:microsoft.com/office/officeart/2005/8/layout/vList2"/>
    <dgm:cxn modelId="{E42E5BB8-41A6-AE4E-8514-F46C9BAFD80B}" type="presOf" srcId="{11AFB2EC-25E6-410D-90BD-AAB8E5913825}" destId="{A83FD514-75FC-2047-A282-9E38AD7975BD}" srcOrd="0" destOrd="0" presId="urn:microsoft.com/office/officeart/2005/8/layout/vList2"/>
    <dgm:cxn modelId="{C446BCC7-6EBC-0742-B8CE-373CF904AACA}" srcId="{37300C24-FD01-488B-BB40-E3BE1F83C8AD}" destId="{17B92A43-B012-F442-A891-B0C41359568E}" srcOrd="0" destOrd="0" parTransId="{40AD5964-2F96-EB47-B385-B41137D32079}" sibTransId="{11D340EA-385C-6F44-A187-497B3525414B}"/>
    <dgm:cxn modelId="{20BCE1DC-DED2-4096-A8C4-AC816662CEE4}" srcId="{C45D76B2-93B3-4E76-B943-44AB2189A571}" destId="{469A70C4-D750-4FB6-AF6B-A1287136C6EC}" srcOrd="1" destOrd="0" parTransId="{64D1D6E6-28A6-453B-8C42-B9EC1CD74D31}" sibTransId="{AE5DD74A-F5D1-4F27-B047-F42DCC711895}"/>
    <dgm:cxn modelId="{A2A56FE8-338C-9343-8684-9A13F9A2FB4E}" type="presOf" srcId="{37300C24-FD01-488B-BB40-E3BE1F83C8AD}" destId="{B0321883-1DA0-3149-AA65-AC872825B516}" srcOrd="0" destOrd="0" presId="urn:microsoft.com/office/officeart/2005/8/layout/vList2"/>
    <dgm:cxn modelId="{F97DF4F4-0AA8-694A-A68C-A5B540A66A63}" srcId="{469A70C4-D750-4FB6-AF6B-A1287136C6EC}" destId="{C53A08F3-6398-A841-89B9-23B3CEB727F2}" srcOrd="0" destOrd="0" parTransId="{17224585-69BA-B242-8FA3-F33889675CA9}" sibTransId="{A7DE8F1D-7998-A545-9386-CA76BCF4C68A}"/>
    <dgm:cxn modelId="{A80F79F7-8D3B-4ABE-85E7-F5B84923D34B}" srcId="{C45D76B2-93B3-4E76-B943-44AB2189A571}" destId="{11AFB2EC-25E6-410D-90BD-AAB8E5913825}" srcOrd="2" destOrd="0" parTransId="{6BFFF141-E2B9-48D6-A545-1C3AA8EEC36D}" sibTransId="{46C224D4-93AA-49F2-B149-45A0C6C47312}"/>
    <dgm:cxn modelId="{146AEEF9-E31A-0F49-9FF9-02E21D56398F}" srcId="{11AFB2EC-25E6-410D-90BD-AAB8E5913825}" destId="{24BA623B-6AFF-C148-AD7E-3D3DB3F44455}" srcOrd="0" destOrd="0" parTransId="{7D294286-E613-C34C-8DDD-BB155FD3A28A}" sibTransId="{921416B8-EE5D-F242-8A14-EA0D33C6F981}"/>
    <dgm:cxn modelId="{41C7C2FB-32DD-A146-94A5-D158930AD598}" srcId="{C45D76B2-93B3-4E76-B943-44AB2189A571}" destId="{88A09E07-661C-BA43-B5AB-31DAA314471C}" srcOrd="4" destOrd="0" parTransId="{2683D000-0AA6-144D-8FF3-052A6176B923}" sibTransId="{23756AB8-C57B-6142-BF56-583056F0FD00}"/>
    <dgm:cxn modelId="{E2437830-B9F3-B643-8A14-34B2C9FE51B4}" type="presParOf" srcId="{09319CBB-301A-2C43-AFC9-1C80FB46DE6E}" destId="{B0321883-1DA0-3149-AA65-AC872825B516}" srcOrd="0" destOrd="0" presId="urn:microsoft.com/office/officeart/2005/8/layout/vList2"/>
    <dgm:cxn modelId="{2CB6241A-4FBE-2747-B447-D1C02CF67A8B}" type="presParOf" srcId="{09319CBB-301A-2C43-AFC9-1C80FB46DE6E}" destId="{7098D515-12A7-1F41-A243-0480A705010E}" srcOrd="1" destOrd="0" presId="urn:microsoft.com/office/officeart/2005/8/layout/vList2"/>
    <dgm:cxn modelId="{CE672830-1FB4-9145-B156-26D21EFF4ACB}" type="presParOf" srcId="{09319CBB-301A-2C43-AFC9-1C80FB46DE6E}" destId="{859C9217-636A-ED40-B2D1-92064228D402}" srcOrd="2" destOrd="0" presId="urn:microsoft.com/office/officeart/2005/8/layout/vList2"/>
    <dgm:cxn modelId="{165D507A-3235-2549-8675-EE698A137297}" type="presParOf" srcId="{09319CBB-301A-2C43-AFC9-1C80FB46DE6E}" destId="{486D9E9E-BA0D-0344-A7B7-B045C8955C03}" srcOrd="3" destOrd="0" presId="urn:microsoft.com/office/officeart/2005/8/layout/vList2"/>
    <dgm:cxn modelId="{E908765D-136F-C446-B30F-97DFC8F77CC1}" type="presParOf" srcId="{09319CBB-301A-2C43-AFC9-1C80FB46DE6E}" destId="{A83FD514-75FC-2047-A282-9E38AD7975BD}" srcOrd="4" destOrd="0" presId="urn:microsoft.com/office/officeart/2005/8/layout/vList2"/>
    <dgm:cxn modelId="{ABFE6D85-61EF-D843-9E79-D9079F57F66F}" type="presParOf" srcId="{09319CBB-301A-2C43-AFC9-1C80FB46DE6E}" destId="{FAD8478C-C2A4-E743-B7C5-F6A441D412B1}" srcOrd="5" destOrd="0" presId="urn:microsoft.com/office/officeart/2005/8/layout/vList2"/>
    <dgm:cxn modelId="{F112085F-AA2A-D048-A8E0-854EDFCC7235}" type="presParOf" srcId="{09319CBB-301A-2C43-AFC9-1C80FB46DE6E}" destId="{DB5066CB-50E7-FC49-A5BF-C120F1A5179C}" srcOrd="6" destOrd="0" presId="urn:microsoft.com/office/officeart/2005/8/layout/vList2"/>
    <dgm:cxn modelId="{ACC4E52D-5B7D-0046-831E-A2AC187E6690}" type="presParOf" srcId="{09319CBB-301A-2C43-AFC9-1C80FB46DE6E}" destId="{2DE8807A-4096-8647-9377-ED5DF114708F}" srcOrd="7" destOrd="0" presId="urn:microsoft.com/office/officeart/2005/8/layout/vList2"/>
    <dgm:cxn modelId="{8FD7B1CF-D257-6D43-B953-C3D683BCBFD7}" type="presParOf" srcId="{09319CBB-301A-2C43-AFC9-1C80FB46DE6E}" destId="{16CACC8B-22E3-AA40-840E-9BE1F00EA749}" srcOrd="8" destOrd="0" presId="urn:microsoft.com/office/officeart/2005/8/layout/vList2"/>
    <dgm:cxn modelId="{6F0402E7-218F-8B49-B374-DC96A7A89FEF}" type="presParOf" srcId="{09319CBB-301A-2C43-AFC9-1C80FB46DE6E}" destId="{A305CCD6-A590-A64B-8428-ED08978A3594}" srcOrd="9"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5651B-86AC-4126-B04B-591628E4D61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FFE43346-C0E7-402B-ABAC-98EB45F205BF}">
      <dgm:prSet custT="1"/>
      <dgm:spPr/>
      <dgm:t>
        <a:bodyPr/>
        <a:lstStyle/>
        <a:p>
          <a:r>
            <a:rPr lang="en-US" sz="2000" dirty="0"/>
            <a:t>High poverty (19.0%) </a:t>
          </a:r>
        </a:p>
      </dgm:t>
    </dgm:pt>
    <dgm:pt modelId="{D724D717-C0FD-4900-BC12-429EC31CD31B}" type="parTrans" cxnId="{45884E70-C506-44E4-87E0-DF31A2CB4B14}">
      <dgm:prSet/>
      <dgm:spPr/>
      <dgm:t>
        <a:bodyPr/>
        <a:lstStyle/>
        <a:p>
          <a:endParaRPr lang="en-US"/>
        </a:p>
      </dgm:t>
    </dgm:pt>
    <dgm:pt modelId="{BB86CAC0-0230-4D5D-867D-1612F21D0B3F}" type="sibTrans" cxnId="{45884E70-C506-44E4-87E0-DF31A2CB4B14}">
      <dgm:prSet/>
      <dgm:spPr/>
      <dgm:t>
        <a:bodyPr/>
        <a:lstStyle/>
        <a:p>
          <a:endParaRPr lang="en-US"/>
        </a:p>
      </dgm:t>
    </dgm:pt>
    <dgm:pt modelId="{669F01FD-4287-420B-B9CF-945A7710224C}">
      <dgm:prSet custT="1"/>
      <dgm:spPr/>
      <dgm:t>
        <a:bodyPr/>
        <a:lstStyle/>
        <a:p>
          <a:r>
            <a:rPr lang="en-US" sz="2000" dirty="0"/>
            <a:t>Unemployment (8.9%)</a:t>
          </a:r>
        </a:p>
      </dgm:t>
    </dgm:pt>
    <dgm:pt modelId="{DCB276EB-6AA3-4982-9966-3C341EB6305A}" type="parTrans" cxnId="{D4853754-DBE8-49B6-A8E3-7737EF87A7C3}">
      <dgm:prSet/>
      <dgm:spPr/>
      <dgm:t>
        <a:bodyPr/>
        <a:lstStyle/>
        <a:p>
          <a:endParaRPr lang="en-US"/>
        </a:p>
      </dgm:t>
    </dgm:pt>
    <dgm:pt modelId="{86766763-1327-4374-AEE4-48531A593F23}" type="sibTrans" cxnId="{D4853754-DBE8-49B6-A8E3-7737EF87A7C3}">
      <dgm:prSet/>
      <dgm:spPr/>
      <dgm:t>
        <a:bodyPr/>
        <a:lstStyle/>
        <a:p>
          <a:endParaRPr lang="en-US"/>
        </a:p>
      </dgm:t>
    </dgm:pt>
    <dgm:pt modelId="{9DCB7972-B0DB-4ECB-A9BF-386D4FA8CAEC}">
      <dgm:prSet custT="1"/>
      <dgm:spPr/>
      <dgm:t>
        <a:bodyPr/>
        <a:lstStyle/>
        <a:p>
          <a:r>
            <a:rPr lang="en-US" sz="2000" dirty="0"/>
            <a:t>Few affected persons were employed or insured</a:t>
          </a:r>
        </a:p>
      </dgm:t>
    </dgm:pt>
    <dgm:pt modelId="{002B5304-9D38-4E3E-BE6A-A3B704CC1D15}" type="parTrans" cxnId="{45A51C15-3D32-491E-9159-62E380F75EEE}">
      <dgm:prSet/>
      <dgm:spPr/>
      <dgm:t>
        <a:bodyPr/>
        <a:lstStyle/>
        <a:p>
          <a:endParaRPr lang="en-US"/>
        </a:p>
      </dgm:t>
    </dgm:pt>
    <dgm:pt modelId="{859EA186-2099-44AA-B8FC-CCEF763C5368}" type="sibTrans" cxnId="{45A51C15-3D32-491E-9159-62E380F75EEE}">
      <dgm:prSet/>
      <dgm:spPr/>
      <dgm:t>
        <a:bodyPr/>
        <a:lstStyle/>
        <a:p>
          <a:endParaRPr lang="en-US"/>
        </a:p>
      </dgm:t>
    </dgm:pt>
    <dgm:pt modelId="{1A14A119-7F58-4654-A5F1-0FD2E7C4C857}">
      <dgm:prSet custT="1"/>
      <dgm:spPr/>
      <dgm:t>
        <a:bodyPr/>
        <a:lstStyle/>
        <a:p>
          <a:r>
            <a:rPr lang="en-US" sz="2000"/>
            <a:t>Education</a:t>
          </a:r>
        </a:p>
      </dgm:t>
    </dgm:pt>
    <dgm:pt modelId="{3C54EF2C-B20C-4F10-AD96-A1367C615E3D}" type="parTrans" cxnId="{FF5EF049-98C4-4B75-8E2A-D89F076A79F5}">
      <dgm:prSet/>
      <dgm:spPr/>
      <dgm:t>
        <a:bodyPr/>
        <a:lstStyle/>
        <a:p>
          <a:endParaRPr lang="en-US"/>
        </a:p>
      </dgm:t>
    </dgm:pt>
    <dgm:pt modelId="{58A364D9-E9C4-40E7-96AD-C30EADAE6347}" type="sibTrans" cxnId="{FF5EF049-98C4-4B75-8E2A-D89F076A79F5}">
      <dgm:prSet/>
      <dgm:spPr/>
      <dgm:t>
        <a:bodyPr/>
        <a:lstStyle/>
        <a:p>
          <a:endParaRPr lang="en-US"/>
        </a:p>
      </dgm:t>
    </dgm:pt>
    <dgm:pt modelId="{EEB32408-92C0-40D8-A326-6265C4EB8508}">
      <dgm:prSet custT="1"/>
      <dgm:spPr/>
      <dgm:t>
        <a:bodyPr/>
        <a:lstStyle/>
        <a:p>
          <a:r>
            <a:rPr lang="en-US" sz="2000" dirty="0"/>
            <a:t>Low educational attainment (21.3% no high school)</a:t>
          </a:r>
        </a:p>
      </dgm:t>
    </dgm:pt>
    <dgm:pt modelId="{9A701F1D-B212-48DB-BDA8-8BB0FB62B033}" type="parTrans" cxnId="{E8322B0A-2F26-4FED-BDFD-CEBF3ABC9AE7}">
      <dgm:prSet/>
      <dgm:spPr/>
      <dgm:t>
        <a:bodyPr/>
        <a:lstStyle/>
        <a:p>
          <a:endParaRPr lang="en-US"/>
        </a:p>
      </dgm:t>
    </dgm:pt>
    <dgm:pt modelId="{A3DBFC7E-155D-47E2-8924-788AA315688B}" type="sibTrans" cxnId="{E8322B0A-2F26-4FED-BDFD-CEBF3ABC9AE7}">
      <dgm:prSet/>
      <dgm:spPr/>
      <dgm:t>
        <a:bodyPr/>
        <a:lstStyle/>
        <a:p>
          <a:endParaRPr lang="en-US"/>
        </a:p>
      </dgm:t>
    </dgm:pt>
    <dgm:pt modelId="{C7B3DDD8-B636-4A49-B51A-85CCCAF52EAA}">
      <dgm:prSet custT="1"/>
      <dgm:spPr/>
      <dgm:t>
        <a:bodyPr/>
        <a:lstStyle/>
        <a:p>
          <a:r>
            <a:rPr lang="en-US" sz="2000" dirty="0"/>
            <a:t>Little HIV awareness in the general population</a:t>
          </a:r>
        </a:p>
      </dgm:t>
    </dgm:pt>
    <dgm:pt modelId="{902B8EA1-10A5-4830-8978-7042E030C6CD}" type="parTrans" cxnId="{2F0F8416-1215-4537-B689-92896A95456C}">
      <dgm:prSet/>
      <dgm:spPr/>
      <dgm:t>
        <a:bodyPr/>
        <a:lstStyle/>
        <a:p>
          <a:endParaRPr lang="en-US"/>
        </a:p>
      </dgm:t>
    </dgm:pt>
    <dgm:pt modelId="{CF8AE6D7-3277-4E2D-8E0A-EA22DC85BBD2}" type="sibTrans" cxnId="{2F0F8416-1215-4537-B689-92896A95456C}">
      <dgm:prSet/>
      <dgm:spPr/>
      <dgm:t>
        <a:bodyPr/>
        <a:lstStyle/>
        <a:p>
          <a:endParaRPr lang="en-US"/>
        </a:p>
      </dgm:t>
    </dgm:pt>
    <dgm:pt modelId="{AE0C3815-9DCA-4B1B-BF33-870120220632}">
      <dgm:prSet custT="1"/>
      <dgm:spPr/>
      <dgm:t>
        <a:bodyPr/>
        <a:lstStyle/>
        <a:p>
          <a:r>
            <a:rPr lang="en-US" sz="2000" dirty="0"/>
            <a:t>Unaware of transmission risks and treatment benefits</a:t>
          </a:r>
        </a:p>
      </dgm:t>
    </dgm:pt>
    <dgm:pt modelId="{A62D7130-112B-4088-B57E-B0D8AA7239E6}" type="parTrans" cxnId="{2FA05E05-61C9-480F-A87F-2E16BB7F978A}">
      <dgm:prSet/>
      <dgm:spPr/>
      <dgm:t>
        <a:bodyPr/>
        <a:lstStyle/>
        <a:p>
          <a:endParaRPr lang="en-US"/>
        </a:p>
      </dgm:t>
    </dgm:pt>
    <dgm:pt modelId="{26B99189-5227-4BD6-AE23-D2D83E64D272}" type="sibTrans" cxnId="{2FA05E05-61C9-480F-A87F-2E16BB7F978A}">
      <dgm:prSet/>
      <dgm:spPr/>
      <dgm:t>
        <a:bodyPr/>
        <a:lstStyle/>
        <a:p>
          <a:endParaRPr lang="en-US"/>
        </a:p>
      </dgm:t>
    </dgm:pt>
    <dgm:pt modelId="{98AABA6C-0B1A-411A-AE0E-317ACD6E464B}">
      <dgm:prSet custT="1"/>
      <dgm:spPr/>
      <dgm:t>
        <a:bodyPr/>
        <a:lstStyle/>
        <a:p>
          <a:r>
            <a:rPr lang="en-US" sz="2000" dirty="0"/>
            <a:t>No routine HIV education in schools (abstinence only)</a:t>
          </a:r>
        </a:p>
      </dgm:t>
    </dgm:pt>
    <dgm:pt modelId="{AA60A663-1FA6-44D6-9384-E8301D96F1F0}" type="parTrans" cxnId="{7C762888-57C6-4EBF-B63E-294AF75FB7F2}">
      <dgm:prSet/>
      <dgm:spPr/>
      <dgm:t>
        <a:bodyPr/>
        <a:lstStyle/>
        <a:p>
          <a:endParaRPr lang="en-US"/>
        </a:p>
      </dgm:t>
    </dgm:pt>
    <dgm:pt modelId="{BA98C84B-7BE6-46FA-AD75-55EA85B6D8B7}" type="sibTrans" cxnId="{7C762888-57C6-4EBF-B63E-294AF75FB7F2}">
      <dgm:prSet/>
      <dgm:spPr/>
      <dgm:t>
        <a:bodyPr/>
        <a:lstStyle/>
        <a:p>
          <a:endParaRPr lang="en-US"/>
        </a:p>
      </dgm:t>
    </dgm:pt>
    <dgm:pt modelId="{582C67CA-8136-471B-8D3C-2FD38EF7825B}">
      <dgm:prSet custT="1"/>
      <dgm:spPr/>
      <dgm:t>
        <a:bodyPr/>
        <a:lstStyle/>
        <a:p>
          <a:r>
            <a:rPr lang="en-US" sz="2000" dirty="0"/>
            <a:t>Ranked lowest in the State for health indicators and life expectancy </a:t>
          </a:r>
        </a:p>
      </dgm:t>
    </dgm:pt>
    <dgm:pt modelId="{56EB0676-C61E-4B6F-A90B-104EB32B2AE0}" type="parTrans" cxnId="{9C757B26-3933-4E66-840E-383C54D8002E}">
      <dgm:prSet/>
      <dgm:spPr/>
      <dgm:t>
        <a:bodyPr/>
        <a:lstStyle/>
        <a:p>
          <a:endParaRPr lang="en-US"/>
        </a:p>
      </dgm:t>
    </dgm:pt>
    <dgm:pt modelId="{93BD3A20-183A-48B8-8EED-36ECF988D00E}" type="sibTrans" cxnId="{9C757B26-3933-4E66-840E-383C54D8002E}">
      <dgm:prSet/>
      <dgm:spPr/>
      <dgm:t>
        <a:bodyPr/>
        <a:lstStyle/>
        <a:p>
          <a:endParaRPr lang="en-US"/>
        </a:p>
      </dgm:t>
    </dgm:pt>
    <dgm:pt modelId="{310EC652-7F01-460C-AC80-DE532437847E}">
      <dgm:prSet custT="1"/>
      <dgm:spPr/>
      <dgm:t>
        <a:bodyPr/>
        <a:lstStyle/>
        <a:p>
          <a:r>
            <a:rPr lang="en-US" sz="2000" dirty="0"/>
            <a:t>SSP program not permitted by state law</a:t>
          </a:r>
        </a:p>
      </dgm:t>
    </dgm:pt>
    <dgm:pt modelId="{85CF1485-555A-40FD-AC2E-23ECD6982015}" type="parTrans" cxnId="{0B3DD1BA-520C-4B57-BC53-6940B9F5CBF2}">
      <dgm:prSet/>
      <dgm:spPr/>
      <dgm:t>
        <a:bodyPr/>
        <a:lstStyle/>
        <a:p>
          <a:endParaRPr lang="en-US"/>
        </a:p>
      </dgm:t>
    </dgm:pt>
    <dgm:pt modelId="{4E89E45F-F0BA-40A1-98E6-427F99F727BF}" type="sibTrans" cxnId="{0B3DD1BA-520C-4B57-BC53-6940B9F5CBF2}">
      <dgm:prSet/>
      <dgm:spPr/>
      <dgm:t>
        <a:bodyPr/>
        <a:lstStyle/>
        <a:p>
          <a:endParaRPr lang="en-US"/>
        </a:p>
      </dgm:t>
    </dgm:pt>
    <dgm:pt modelId="{A64C620A-CC62-4303-9A91-473D90EF491E}">
      <dgm:prSet custT="1"/>
      <dgm:spPr/>
      <dgm:t>
        <a:bodyPr/>
        <a:lstStyle/>
        <a:p>
          <a:r>
            <a:rPr lang="en-US" sz="2000" dirty="0"/>
            <a:t>No outpatient HIV/HCV care available</a:t>
          </a:r>
        </a:p>
      </dgm:t>
    </dgm:pt>
    <dgm:pt modelId="{298C871A-CF91-49B7-8D2C-CCC0D09E3308}" type="parTrans" cxnId="{8DB735E3-22C6-460B-A9B9-595E0EBE1250}">
      <dgm:prSet/>
      <dgm:spPr/>
      <dgm:t>
        <a:bodyPr/>
        <a:lstStyle/>
        <a:p>
          <a:endParaRPr lang="en-US"/>
        </a:p>
      </dgm:t>
    </dgm:pt>
    <dgm:pt modelId="{1592F0B3-AA77-4A64-9810-4B2C3882149F}" type="sibTrans" cxnId="{8DB735E3-22C6-460B-A9B9-595E0EBE1250}">
      <dgm:prSet/>
      <dgm:spPr/>
      <dgm:t>
        <a:bodyPr/>
        <a:lstStyle/>
        <a:p>
          <a:endParaRPr lang="en-US"/>
        </a:p>
      </dgm:t>
    </dgm:pt>
    <dgm:pt modelId="{2914296D-CC49-4162-B6BD-D7C8258C7AAD}">
      <dgm:prSet custT="1"/>
      <dgm:spPr/>
      <dgm:t>
        <a:bodyPr/>
        <a:lstStyle/>
        <a:p>
          <a:r>
            <a:rPr lang="en-US" sz="2000" dirty="0"/>
            <a:t>Limited addiction services, including MAT</a:t>
          </a:r>
        </a:p>
      </dgm:t>
    </dgm:pt>
    <dgm:pt modelId="{44744D08-6FBC-4481-89B6-058F44419FA5}" type="parTrans" cxnId="{9BC0D715-AE17-4E2B-BD68-242C5A13B224}">
      <dgm:prSet/>
      <dgm:spPr/>
      <dgm:t>
        <a:bodyPr/>
        <a:lstStyle/>
        <a:p>
          <a:endParaRPr lang="en-US"/>
        </a:p>
      </dgm:t>
    </dgm:pt>
    <dgm:pt modelId="{895F4780-EFDF-4B1B-9FF5-0E6888D4B4B2}" type="sibTrans" cxnId="{9BC0D715-AE17-4E2B-BD68-242C5A13B224}">
      <dgm:prSet/>
      <dgm:spPr/>
      <dgm:t>
        <a:bodyPr/>
        <a:lstStyle/>
        <a:p>
          <a:endParaRPr lang="en-US"/>
        </a:p>
      </dgm:t>
    </dgm:pt>
    <dgm:pt modelId="{2C6AA4B7-0F14-854E-8727-D37DDA23FC06}" type="pres">
      <dgm:prSet presAssocID="{AD25651B-86AC-4126-B04B-591628E4D612}" presName="linear" presStyleCnt="0">
        <dgm:presLayoutVars>
          <dgm:dir/>
          <dgm:animLvl val="lvl"/>
          <dgm:resizeHandles val="exact"/>
        </dgm:presLayoutVars>
      </dgm:prSet>
      <dgm:spPr/>
    </dgm:pt>
    <dgm:pt modelId="{15E51AE5-0B5B-0D42-8C11-A8A05F5F4F78}" type="pres">
      <dgm:prSet presAssocID="{FFE43346-C0E7-402B-ABAC-98EB45F205BF}" presName="parentLin" presStyleCnt="0"/>
      <dgm:spPr/>
    </dgm:pt>
    <dgm:pt modelId="{E7BFFA60-3E98-3C47-AD68-DCA8DF1D9F74}" type="pres">
      <dgm:prSet presAssocID="{FFE43346-C0E7-402B-ABAC-98EB45F205BF}" presName="parentLeftMargin" presStyleLbl="node1" presStyleIdx="0" presStyleCnt="4"/>
      <dgm:spPr/>
    </dgm:pt>
    <dgm:pt modelId="{5771374E-6F12-0F44-BED2-A1A7CBCCA237}" type="pres">
      <dgm:prSet presAssocID="{FFE43346-C0E7-402B-ABAC-98EB45F205BF}" presName="parentText" presStyleLbl="node1" presStyleIdx="0" presStyleCnt="4">
        <dgm:presLayoutVars>
          <dgm:chMax val="0"/>
          <dgm:bulletEnabled val="1"/>
        </dgm:presLayoutVars>
      </dgm:prSet>
      <dgm:spPr/>
    </dgm:pt>
    <dgm:pt modelId="{19942A25-C936-424B-8532-42B9865262FF}" type="pres">
      <dgm:prSet presAssocID="{FFE43346-C0E7-402B-ABAC-98EB45F205BF}" presName="negativeSpace" presStyleCnt="0"/>
      <dgm:spPr/>
    </dgm:pt>
    <dgm:pt modelId="{3E58DBAE-1A04-8144-9A86-28F636F0F02B}" type="pres">
      <dgm:prSet presAssocID="{FFE43346-C0E7-402B-ABAC-98EB45F205BF}" presName="childText" presStyleLbl="conFgAcc1" presStyleIdx="0" presStyleCnt="4">
        <dgm:presLayoutVars>
          <dgm:bulletEnabled val="1"/>
        </dgm:presLayoutVars>
      </dgm:prSet>
      <dgm:spPr/>
    </dgm:pt>
    <dgm:pt modelId="{45C67BA3-87C3-7641-A33F-FF6BF6CCA765}" type="pres">
      <dgm:prSet presAssocID="{BB86CAC0-0230-4D5D-867D-1612F21D0B3F}" presName="spaceBetweenRectangles" presStyleCnt="0"/>
      <dgm:spPr/>
    </dgm:pt>
    <dgm:pt modelId="{4BCB3720-54D0-3A47-BA34-2FF9E9AA8BB3}" type="pres">
      <dgm:prSet presAssocID="{669F01FD-4287-420B-B9CF-945A7710224C}" presName="parentLin" presStyleCnt="0"/>
      <dgm:spPr/>
    </dgm:pt>
    <dgm:pt modelId="{6F16FF7E-F710-B847-8379-EFE252559C39}" type="pres">
      <dgm:prSet presAssocID="{669F01FD-4287-420B-B9CF-945A7710224C}" presName="parentLeftMargin" presStyleLbl="node1" presStyleIdx="0" presStyleCnt="4"/>
      <dgm:spPr/>
    </dgm:pt>
    <dgm:pt modelId="{18F4486A-6EA4-9248-9014-935EF484D35F}" type="pres">
      <dgm:prSet presAssocID="{669F01FD-4287-420B-B9CF-945A7710224C}" presName="parentText" presStyleLbl="node1" presStyleIdx="1" presStyleCnt="4">
        <dgm:presLayoutVars>
          <dgm:chMax val="0"/>
          <dgm:bulletEnabled val="1"/>
        </dgm:presLayoutVars>
      </dgm:prSet>
      <dgm:spPr/>
    </dgm:pt>
    <dgm:pt modelId="{8979631C-3CAF-B048-8FFB-6776D65E3840}" type="pres">
      <dgm:prSet presAssocID="{669F01FD-4287-420B-B9CF-945A7710224C}" presName="negativeSpace" presStyleCnt="0"/>
      <dgm:spPr/>
    </dgm:pt>
    <dgm:pt modelId="{FA728F45-73C3-BA45-B16E-EFCCE42C9EEE}" type="pres">
      <dgm:prSet presAssocID="{669F01FD-4287-420B-B9CF-945A7710224C}" presName="childText" presStyleLbl="conFgAcc1" presStyleIdx="1" presStyleCnt="4">
        <dgm:presLayoutVars>
          <dgm:bulletEnabled val="1"/>
        </dgm:presLayoutVars>
      </dgm:prSet>
      <dgm:spPr/>
    </dgm:pt>
    <dgm:pt modelId="{F24A8101-0C52-044D-B07D-87F51E30D65D}" type="pres">
      <dgm:prSet presAssocID="{86766763-1327-4374-AEE4-48531A593F23}" presName="spaceBetweenRectangles" presStyleCnt="0"/>
      <dgm:spPr/>
    </dgm:pt>
    <dgm:pt modelId="{B3DC5A50-2989-9949-B2FA-0E3DC1B9709C}" type="pres">
      <dgm:prSet presAssocID="{1A14A119-7F58-4654-A5F1-0FD2E7C4C857}" presName="parentLin" presStyleCnt="0"/>
      <dgm:spPr/>
    </dgm:pt>
    <dgm:pt modelId="{B24C5586-696F-1045-9C84-078ECF0E007D}" type="pres">
      <dgm:prSet presAssocID="{1A14A119-7F58-4654-A5F1-0FD2E7C4C857}" presName="parentLeftMargin" presStyleLbl="node1" presStyleIdx="1" presStyleCnt="4"/>
      <dgm:spPr/>
    </dgm:pt>
    <dgm:pt modelId="{C5145F59-BF48-984A-8FAC-9EC46211BE98}" type="pres">
      <dgm:prSet presAssocID="{1A14A119-7F58-4654-A5F1-0FD2E7C4C857}" presName="parentText" presStyleLbl="node1" presStyleIdx="2" presStyleCnt="4">
        <dgm:presLayoutVars>
          <dgm:chMax val="0"/>
          <dgm:bulletEnabled val="1"/>
        </dgm:presLayoutVars>
      </dgm:prSet>
      <dgm:spPr/>
    </dgm:pt>
    <dgm:pt modelId="{95532384-8F68-FE4B-8813-53DDE738A8CC}" type="pres">
      <dgm:prSet presAssocID="{1A14A119-7F58-4654-A5F1-0FD2E7C4C857}" presName="negativeSpace" presStyleCnt="0"/>
      <dgm:spPr/>
    </dgm:pt>
    <dgm:pt modelId="{9877733B-5DFC-7A4E-9D66-50E1E19F6C93}" type="pres">
      <dgm:prSet presAssocID="{1A14A119-7F58-4654-A5F1-0FD2E7C4C857}" presName="childText" presStyleLbl="conFgAcc1" presStyleIdx="2" presStyleCnt="4">
        <dgm:presLayoutVars>
          <dgm:bulletEnabled val="1"/>
        </dgm:presLayoutVars>
      </dgm:prSet>
      <dgm:spPr/>
    </dgm:pt>
    <dgm:pt modelId="{926D283B-D99A-C640-A6F4-B416AA1D2DA1}" type="pres">
      <dgm:prSet presAssocID="{58A364D9-E9C4-40E7-96AD-C30EADAE6347}" presName="spaceBetweenRectangles" presStyleCnt="0"/>
      <dgm:spPr/>
    </dgm:pt>
    <dgm:pt modelId="{F178F094-DEDF-CE46-9032-D7895791A43B}" type="pres">
      <dgm:prSet presAssocID="{582C67CA-8136-471B-8D3C-2FD38EF7825B}" presName="parentLin" presStyleCnt="0"/>
      <dgm:spPr/>
    </dgm:pt>
    <dgm:pt modelId="{3CDECB1E-47B0-EA41-93B2-1C8AB1273DC4}" type="pres">
      <dgm:prSet presAssocID="{582C67CA-8136-471B-8D3C-2FD38EF7825B}" presName="parentLeftMargin" presStyleLbl="node1" presStyleIdx="2" presStyleCnt="4"/>
      <dgm:spPr/>
    </dgm:pt>
    <dgm:pt modelId="{A3549AD2-2104-1142-BC9A-F7892D0EC9C4}" type="pres">
      <dgm:prSet presAssocID="{582C67CA-8136-471B-8D3C-2FD38EF7825B}" presName="parentText" presStyleLbl="node1" presStyleIdx="3" presStyleCnt="4">
        <dgm:presLayoutVars>
          <dgm:chMax val="0"/>
          <dgm:bulletEnabled val="1"/>
        </dgm:presLayoutVars>
      </dgm:prSet>
      <dgm:spPr/>
    </dgm:pt>
    <dgm:pt modelId="{45974956-B73C-704E-8088-3208B94ACD8C}" type="pres">
      <dgm:prSet presAssocID="{582C67CA-8136-471B-8D3C-2FD38EF7825B}" presName="negativeSpace" presStyleCnt="0"/>
      <dgm:spPr/>
    </dgm:pt>
    <dgm:pt modelId="{413C0066-82B0-CF4F-A6C9-3C9647EDE158}" type="pres">
      <dgm:prSet presAssocID="{582C67CA-8136-471B-8D3C-2FD38EF7825B}" presName="childText" presStyleLbl="conFgAcc1" presStyleIdx="3" presStyleCnt="4">
        <dgm:presLayoutVars>
          <dgm:bulletEnabled val="1"/>
        </dgm:presLayoutVars>
      </dgm:prSet>
      <dgm:spPr/>
    </dgm:pt>
  </dgm:ptLst>
  <dgm:cxnLst>
    <dgm:cxn modelId="{2FA05E05-61C9-480F-A87F-2E16BB7F978A}" srcId="{1A14A119-7F58-4654-A5F1-0FD2E7C4C857}" destId="{AE0C3815-9DCA-4B1B-BF33-870120220632}" srcOrd="2" destOrd="0" parTransId="{A62D7130-112B-4088-B57E-B0D8AA7239E6}" sibTransId="{26B99189-5227-4BD6-AE23-D2D83E64D272}"/>
    <dgm:cxn modelId="{E8322B0A-2F26-4FED-BDFD-CEBF3ABC9AE7}" srcId="{1A14A119-7F58-4654-A5F1-0FD2E7C4C857}" destId="{EEB32408-92C0-40D8-A326-6265C4EB8508}" srcOrd="0" destOrd="0" parTransId="{9A701F1D-B212-48DB-BDA8-8BB0FB62B033}" sibTransId="{A3DBFC7E-155D-47E2-8924-788AA315688B}"/>
    <dgm:cxn modelId="{207CAA0A-AA78-0A49-9E6E-AAB769D238AA}" type="presOf" srcId="{669F01FD-4287-420B-B9CF-945A7710224C}" destId="{18F4486A-6EA4-9248-9014-935EF484D35F}" srcOrd="1" destOrd="0" presId="urn:microsoft.com/office/officeart/2005/8/layout/list1"/>
    <dgm:cxn modelId="{45A51C15-3D32-491E-9159-62E380F75EEE}" srcId="{669F01FD-4287-420B-B9CF-945A7710224C}" destId="{9DCB7972-B0DB-4ECB-A9BF-386D4FA8CAEC}" srcOrd="0" destOrd="0" parTransId="{002B5304-9D38-4E3E-BE6A-A3B704CC1D15}" sibTransId="{859EA186-2099-44AA-B8FC-CCEF763C5368}"/>
    <dgm:cxn modelId="{9BC0D715-AE17-4E2B-BD68-242C5A13B224}" srcId="{582C67CA-8136-471B-8D3C-2FD38EF7825B}" destId="{2914296D-CC49-4162-B6BD-D7C8258C7AAD}" srcOrd="2" destOrd="0" parTransId="{44744D08-6FBC-4481-89B6-058F44419FA5}" sibTransId="{895F4780-EFDF-4B1B-9FF5-0E6888D4B4B2}"/>
    <dgm:cxn modelId="{2F0F8416-1215-4537-B689-92896A95456C}" srcId="{1A14A119-7F58-4654-A5F1-0FD2E7C4C857}" destId="{C7B3DDD8-B636-4A49-B51A-85CCCAF52EAA}" srcOrd="1" destOrd="0" parTransId="{902B8EA1-10A5-4830-8978-7042E030C6CD}" sibTransId="{CF8AE6D7-3277-4E2D-8E0A-EA22DC85BBD2}"/>
    <dgm:cxn modelId="{1FB8B11B-3C5C-8241-9263-BDF1BD410A00}" type="presOf" srcId="{669F01FD-4287-420B-B9CF-945A7710224C}" destId="{6F16FF7E-F710-B847-8379-EFE252559C39}" srcOrd="0" destOrd="0" presId="urn:microsoft.com/office/officeart/2005/8/layout/list1"/>
    <dgm:cxn modelId="{9C757B26-3933-4E66-840E-383C54D8002E}" srcId="{AD25651B-86AC-4126-B04B-591628E4D612}" destId="{582C67CA-8136-471B-8D3C-2FD38EF7825B}" srcOrd="3" destOrd="0" parTransId="{56EB0676-C61E-4B6F-A90B-104EB32B2AE0}" sibTransId="{93BD3A20-183A-48B8-8EED-36ECF988D00E}"/>
    <dgm:cxn modelId="{0574BF48-400B-514B-AD51-B3429C972AE9}" type="presOf" srcId="{C7B3DDD8-B636-4A49-B51A-85CCCAF52EAA}" destId="{9877733B-5DFC-7A4E-9D66-50E1E19F6C93}" srcOrd="0" destOrd="1" presId="urn:microsoft.com/office/officeart/2005/8/layout/list1"/>
    <dgm:cxn modelId="{FF5EF049-98C4-4B75-8E2A-D89F076A79F5}" srcId="{AD25651B-86AC-4126-B04B-591628E4D612}" destId="{1A14A119-7F58-4654-A5F1-0FD2E7C4C857}" srcOrd="2" destOrd="0" parTransId="{3C54EF2C-B20C-4F10-AD96-A1367C615E3D}" sibTransId="{58A364D9-E9C4-40E7-96AD-C30EADAE6347}"/>
    <dgm:cxn modelId="{D4853754-DBE8-49B6-A8E3-7737EF87A7C3}" srcId="{AD25651B-86AC-4126-B04B-591628E4D612}" destId="{669F01FD-4287-420B-B9CF-945A7710224C}" srcOrd="1" destOrd="0" parTransId="{DCB276EB-6AA3-4982-9966-3C341EB6305A}" sibTransId="{86766763-1327-4374-AEE4-48531A593F23}"/>
    <dgm:cxn modelId="{2F30CE55-2E56-B142-AF3D-469B28C61FBA}" type="presOf" srcId="{1A14A119-7F58-4654-A5F1-0FD2E7C4C857}" destId="{C5145F59-BF48-984A-8FAC-9EC46211BE98}" srcOrd="1" destOrd="0" presId="urn:microsoft.com/office/officeart/2005/8/layout/list1"/>
    <dgm:cxn modelId="{51D2A165-8EF4-3042-9844-C60380F387CF}" type="presOf" srcId="{FFE43346-C0E7-402B-ABAC-98EB45F205BF}" destId="{E7BFFA60-3E98-3C47-AD68-DCA8DF1D9F74}" srcOrd="0" destOrd="0" presId="urn:microsoft.com/office/officeart/2005/8/layout/list1"/>
    <dgm:cxn modelId="{B9A87B6C-60F7-2241-8AE8-9C4816573056}" type="presOf" srcId="{310EC652-7F01-460C-AC80-DE532437847E}" destId="{413C0066-82B0-CF4F-A6C9-3C9647EDE158}" srcOrd="0" destOrd="0" presId="urn:microsoft.com/office/officeart/2005/8/layout/list1"/>
    <dgm:cxn modelId="{AE03426D-16B3-454B-9FB4-842F4A888570}" type="presOf" srcId="{FFE43346-C0E7-402B-ABAC-98EB45F205BF}" destId="{5771374E-6F12-0F44-BED2-A1A7CBCCA237}" srcOrd="1" destOrd="0" presId="urn:microsoft.com/office/officeart/2005/8/layout/list1"/>
    <dgm:cxn modelId="{45884E70-C506-44E4-87E0-DF31A2CB4B14}" srcId="{AD25651B-86AC-4126-B04B-591628E4D612}" destId="{FFE43346-C0E7-402B-ABAC-98EB45F205BF}" srcOrd="0" destOrd="0" parTransId="{D724D717-C0FD-4900-BC12-429EC31CD31B}" sibTransId="{BB86CAC0-0230-4D5D-867D-1612F21D0B3F}"/>
    <dgm:cxn modelId="{7C762888-57C6-4EBF-B63E-294AF75FB7F2}" srcId="{1A14A119-7F58-4654-A5F1-0FD2E7C4C857}" destId="{98AABA6C-0B1A-411A-AE0E-317ACD6E464B}" srcOrd="3" destOrd="0" parTransId="{AA60A663-1FA6-44D6-9384-E8301D96F1F0}" sibTransId="{BA98C84B-7BE6-46FA-AD75-55EA85B6D8B7}"/>
    <dgm:cxn modelId="{1A6B0B9F-C25E-6847-A1FC-3ADBA698F1E6}" type="presOf" srcId="{2914296D-CC49-4162-B6BD-D7C8258C7AAD}" destId="{413C0066-82B0-CF4F-A6C9-3C9647EDE158}" srcOrd="0" destOrd="2" presId="urn:microsoft.com/office/officeart/2005/8/layout/list1"/>
    <dgm:cxn modelId="{0647F0AF-AFCE-3246-A1E0-F68D777C1BA6}" type="presOf" srcId="{A64C620A-CC62-4303-9A91-473D90EF491E}" destId="{413C0066-82B0-CF4F-A6C9-3C9647EDE158}" srcOrd="0" destOrd="1" presId="urn:microsoft.com/office/officeart/2005/8/layout/list1"/>
    <dgm:cxn modelId="{963301B9-3DFB-9941-9AF0-07FA10655B6B}" type="presOf" srcId="{98AABA6C-0B1A-411A-AE0E-317ACD6E464B}" destId="{9877733B-5DFC-7A4E-9D66-50E1E19F6C93}" srcOrd="0" destOrd="3" presId="urn:microsoft.com/office/officeart/2005/8/layout/list1"/>
    <dgm:cxn modelId="{0B3DD1BA-520C-4B57-BC53-6940B9F5CBF2}" srcId="{582C67CA-8136-471B-8D3C-2FD38EF7825B}" destId="{310EC652-7F01-460C-AC80-DE532437847E}" srcOrd="0" destOrd="0" parTransId="{85CF1485-555A-40FD-AC2E-23ECD6982015}" sibTransId="{4E89E45F-F0BA-40A1-98E6-427F99F727BF}"/>
    <dgm:cxn modelId="{A5C42DC3-EEC2-4340-9637-B62A9A1A289F}" type="presOf" srcId="{AE0C3815-9DCA-4B1B-BF33-870120220632}" destId="{9877733B-5DFC-7A4E-9D66-50E1E19F6C93}" srcOrd="0" destOrd="2" presId="urn:microsoft.com/office/officeart/2005/8/layout/list1"/>
    <dgm:cxn modelId="{53D718D9-2FD3-4346-8CC9-F524D0BDC907}" type="presOf" srcId="{1A14A119-7F58-4654-A5F1-0FD2E7C4C857}" destId="{B24C5586-696F-1045-9C84-078ECF0E007D}" srcOrd="0" destOrd="0" presId="urn:microsoft.com/office/officeart/2005/8/layout/list1"/>
    <dgm:cxn modelId="{B83C3CDD-C275-E049-91BC-552D2ED31663}" type="presOf" srcId="{AD25651B-86AC-4126-B04B-591628E4D612}" destId="{2C6AA4B7-0F14-854E-8727-D37DDA23FC06}" srcOrd="0" destOrd="0" presId="urn:microsoft.com/office/officeart/2005/8/layout/list1"/>
    <dgm:cxn modelId="{B07ABBDD-478D-C84B-8C55-70305402437B}" type="presOf" srcId="{9DCB7972-B0DB-4ECB-A9BF-386D4FA8CAEC}" destId="{FA728F45-73C3-BA45-B16E-EFCCE42C9EEE}" srcOrd="0" destOrd="0" presId="urn:microsoft.com/office/officeart/2005/8/layout/list1"/>
    <dgm:cxn modelId="{6F8A84DF-914E-6147-80ED-39932B9C0B9D}" type="presOf" srcId="{582C67CA-8136-471B-8D3C-2FD38EF7825B}" destId="{3CDECB1E-47B0-EA41-93B2-1C8AB1273DC4}" srcOrd="0" destOrd="0" presId="urn:microsoft.com/office/officeart/2005/8/layout/list1"/>
    <dgm:cxn modelId="{DD3B88DF-BF01-DA46-9526-3BEAD1D5A309}" type="presOf" srcId="{EEB32408-92C0-40D8-A326-6265C4EB8508}" destId="{9877733B-5DFC-7A4E-9D66-50E1E19F6C93}" srcOrd="0" destOrd="0" presId="urn:microsoft.com/office/officeart/2005/8/layout/list1"/>
    <dgm:cxn modelId="{5CA030E2-79F7-1140-A395-22D95D1FD6D0}" type="presOf" srcId="{582C67CA-8136-471B-8D3C-2FD38EF7825B}" destId="{A3549AD2-2104-1142-BC9A-F7892D0EC9C4}" srcOrd="1" destOrd="0" presId="urn:microsoft.com/office/officeart/2005/8/layout/list1"/>
    <dgm:cxn modelId="{8DB735E3-22C6-460B-A9B9-595E0EBE1250}" srcId="{582C67CA-8136-471B-8D3C-2FD38EF7825B}" destId="{A64C620A-CC62-4303-9A91-473D90EF491E}" srcOrd="1" destOrd="0" parTransId="{298C871A-CF91-49B7-8D2C-CCC0D09E3308}" sibTransId="{1592F0B3-AA77-4A64-9810-4B2C3882149F}"/>
    <dgm:cxn modelId="{27D2F27E-060E-9346-AE79-9C5CD8D54A67}" type="presParOf" srcId="{2C6AA4B7-0F14-854E-8727-D37DDA23FC06}" destId="{15E51AE5-0B5B-0D42-8C11-A8A05F5F4F78}" srcOrd="0" destOrd="0" presId="urn:microsoft.com/office/officeart/2005/8/layout/list1"/>
    <dgm:cxn modelId="{8DF61937-69F4-D84F-89E9-DB8B4C2B8A13}" type="presParOf" srcId="{15E51AE5-0B5B-0D42-8C11-A8A05F5F4F78}" destId="{E7BFFA60-3E98-3C47-AD68-DCA8DF1D9F74}" srcOrd="0" destOrd="0" presId="urn:microsoft.com/office/officeart/2005/8/layout/list1"/>
    <dgm:cxn modelId="{7DFC961A-2534-964B-8C04-C0A297895BC8}" type="presParOf" srcId="{15E51AE5-0B5B-0D42-8C11-A8A05F5F4F78}" destId="{5771374E-6F12-0F44-BED2-A1A7CBCCA237}" srcOrd="1" destOrd="0" presId="urn:microsoft.com/office/officeart/2005/8/layout/list1"/>
    <dgm:cxn modelId="{0981A2B0-C543-924B-BF5A-114A837FCBC2}" type="presParOf" srcId="{2C6AA4B7-0F14-854E-8727-D37DDA23FC06}" destId="{19942A25-C936-424B-8532-42B9865262FF}" srcOrd="1" destOrd="0" presId="urn:microsoft.com/office/officeart/2005/8/layout/list1"/>
    <dgm:cxn modelId="{A821C815-2ED4-5144-8B91-5B225AB4A68C}" type="presParOf" srcId="{2C6AA4B7-0F14-854E-8727-D37DDA23FC06}" destId="{3E58DBAE-1A04-8144-9A86-28F636F0F02B}" srcOrd="2" destOrd="0" presId="urn:microsoft.com/office/officeart/2005/8/layout/list1"/>
    <dgm:cxn modelId="{6A92E347-FC1A-A34B-987F-51BD7A962C56}" type="presParOf" srcId="{2C6AA4B7-0F14-854E-8727-D37DDA23FC06}" destId="{45C67BA3-87C3-7641-A33F-FF6BF6CCA765}" srcOrd="3" destOrd="0" presId="urn:microsoft.com/office/officeart/2005/8/layout/list1"/>
    <dgm:cxn modelId="{ABB6E5A9-75F5-B74D-A3FD-510173D7F1C5}" type="presParOf" srcId="{2C6AA4B7-0F14-854E-8727-D37DDA23FC06}" destId="{4BCB3720-54D0-3A47-BA34-2FF9E9AA8BB3}" srcOrd="4" destOrd="0" presId="urn:microsoft.com/office/officeart/2005/8/layout/list1"/>
    <dgm:cxn modelId="{5DECD4ED-996C-CD47-A049-0E25C5A35FEF}" type="presParOf" srcId="{4BCB3720-54D0-3A47-BA34-2FF9E9AA8BB3}" destId="{6F16FF7E-F710-B847-8379-EFE252559C39}" srcOrd="0" destOrd="0" presId="urn:microsoft.com/office/officeart/2005/8/layout/list1"/>
    <dgm:cxn modelId="{0EBA9C88-D398-2248-A468-39A59ABB29BA}" type="presParOf" srcId="{4BCB3720-54D0-3A47-BA34-2FF9E9AA8BB3}" destId="{18F4486A-6EA4-9248-9014-935EF484D35F}" srcOrd="1" destOrd="0" presId="urn:microsoft.com/office/officeart/2005/8/layout/list1"/>
    <dgm:cxn modelId="{A86061F8-BEA0-A84F-A119-50226A983CB5}" type="presParOf" srcId="{2C6AA4B7-0F14-854E-8727-D37DDA23FC06}" destId="{8979631C-3CAF-B048-8FFB-6776D65E3840}" srcOrd="5" destOrd="0" presId="urn:microsoft.com/office/officeart/2005/8/layout/list1"/>
    <dgm:cxn modelId="{8EA56267-3AAD-C549-AFCD-643BDFA185F1}" type="presParOf" srcId="{2C6AA4B7-0F14-854E-8727-D37DDA23FC06}" destId="{FA728F45-73C3-BA45-B16E-EFCCE42C9EEE}" srcOrd="6" destOrd="0" presId="urn:microsoft.com/office/officeart/2005/8/layout/list1"/>
    <dgm:cxn modelId="{50071895-78A3-224E-8D3A-56D215591554}" type="presParOf" srcId="{2C6AA4B7-0F14-854E-8727-D37DDA23FC06}" destId="{F24A8101-0C52-044D-B07D-87F51E30D65D}" srcOrd="7" destOrd="0" presId="urn:microsoft.com/office/officeart/2005/8/layout/list1"/>
    <dgm:cxn modelId="{12B5D3F2-7427-8347-8940-47E7ACFA2806}" type="presParOf" srcId="{2C6AA4B7-0F14-854E-8727-D37DDA23FC06}" destId="{B3DC5A50-2989-9949-B2FA-0E3DC1B9709C}" srcOrd="8" destOrd="0" presId="urn:microsoft.com/office/officeart/2005/8/layout/list1"/>
    <dgm:cxn modelId="{5B9863B9-B3C2-3A47-BB7C-E2101E9E6B0B}" type="presParOf" srcId="{B3DC5A50-2989-9949-B2FA-0E3DC1B9709C}" destId="{B24C5586-696F-1045-9C84-078ECF0E007D}" srcOrd="0" destOrd="0" presId="urn:microsoft.com/office/officeart/2005/8/layout/list1"/>
    <dgm:cxn modelId="{BD0E1EFA-38DE-7D4A-86AD-3F4251240A01}" type="presParOf" srcId="{B3DC5A50-2989-9949-B2FA-0E3DC1B9709C}" destId="{C5145F59-BF48-984A-8FAC-9EC46211BE98}" srcOrd="1" destOrd="0" presId="urn:microsoft.com/office/officeart/2005/8/layout/list1"/>
    <dgm:cxn modelId="{8D7107A6-5F08-7D45-BFA6-0F73443AB547}" type="presParOf" srcId="{2C6AA4B7-0F14-854E-8727-D37DDA23FC06}" destId="{95532384-8F68-FE4B-8813-53DDE738A8CC}" srcOrd="9" destOrd="0" presId="urn:microsoft.com/office/officeart/2005/8/layout/list1"/>
    <dgm:cxn modelId="{515691D9-7142-C84B-8683-76C90C52EAB4}" type="presParOf" srcId="{2C6AA4B7-0F14-854E-8727-D37DDA23FC06}" destId="{9877733B-5DFC-7A4E-9D66-50E1E19F6C93}" srcOrd="10" destOrd="0" presId="urn:microsoft.com/office/officeart/2005/8/layout/list1"/>
    <dgm:cxn modelId="{1782B0F2-E39F-9249-81BD-EE170745C4B3}" type="presParOf" srcId="{2C6AA4B7-0F14-854E-8727-D37DDA23FC06}" destId="{926D283B-D99A-C640-A6F4-B416AA1D2DA1}" srcOrd="11" destOrd="0" presId="urn:microsoft.com/office/officeart/2005/8/layout/list1"/>
    <dgm:cxn modelId="{7AD3E6D6-55E5-EA40-9EDD-5E9592CEF696}" type="presParOf" srcId="{2C6AA4B7-0F14-854E-8727-D37DDA23FC06}" destId="{F178F094-DEDF-CE46-9032-D7895791A43B}" srcOrd="12" destOrd="0" presId="urn:microsoft.com/office/officeart/2005/8/layout/list1"/>
    <dgm:cxn modelId="{FD6A0179-C61D-AE40-8AA4-F32D2F52B54F}" type="presParOf" srcId="{F178F094-DEDF-CE46-9032-D7895791A43B}" destId="{3CDECB1E-47B0-EA41-93B2-1C8AB1273DC4}" srcOrd="0" destOrd="0" presId="urn:microsoft.com/office/officeart/2005/8/layout/list1"/>
    <dgm:cxn modelId="{7C5C6B16-F71A-154E-B66D-D873788230F3}" type="presParOf" srcId="{F178F094-DEDF-CE46-9032-D7895791A43B}" destId="{A3549AD2-2104-1142-BC9A-F7892D0EC9C4}" srcOrd="1" destOrd="0" presId="urn:microsoft.com/office/officeart/2005/8/layout/list1"/>
    <dgm:cxn modelId="{E92E55E8-2695-4740-87A7-3ADBDF02876E}" type="presParOf" srcId="{2C6AA4B7-0F14-854E-8727-D37DDA23FC06}" destId="{45974956-B73C-704E-8088-3208B94ACD8C}" srcOrd="13" destOrd="0" presId="urn:microsoft.com/office/officeart/2005/8/layout/list1"/>
    <dgm:cxn modelId="{DC5B72DD-ED3E-1544-8CEE-71038466D98D}" type="presParOf" srcId="{2C6AA4B7-0F14-854E-8727-D37DDA23FC06}" destId="{413C0066-82B0-CF4F-A6C9-3C9647EDE15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9D9CBA-79BB-422F-9822-DF1213354C77}"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49DDC4DD-A9C4-4F77-BD79-92B31F3F546E}">
      <dgm:prSet/>
      <dgm:spPr/>
      <dgm:t>
        <a:bodyPr/>
        <a:lstStyle/>
        <a:p>
          <a:r>
            <a:rPr lang="en-US" dirty="0"/>
            <a:t>A 20 </a:t>
          </a:r>
          <a:r>
            <a:rPr lang="en-US" dirty="0" err="1"/>
            <a:t>yo</a:t>
          </a:r>
          <a:r>
            <a:rPr lang="en-US" dirty="0"/>
            <a:t> cis-gender female who has sex with cis-gender males, presents for a pregnancy test only</a:t>
          </a:r>
        </a:p>
      </dgm:t>
    </dgm:pt>
    <dgm:pt modelId="{6DD4143D-D9E3-4753-89DC-C2F90EACB21D}" type="parTrans" cxnId="{6891405A-388A-4001-B416-BB6E2B006C94}">
      <dgm:prSet/>
      <dgm:spPr/>
      <dgm:t>
        <a:bodyPr/>
        <a:lstStyle/>
        <a:p>
          <a:endParaRPr lang="en-US"/>
        </a:p>
      </dgm:t>
    </dgm:pt>
    <dgm:pt modelId="{8E87DC58-442E-4D2C-AF0A-DF9559591C43}" type="sibTrans" cxnId="{6891405A-388A-4001-B416-BB6E2B006C94}">
      <dgm:prSet/>
      <dgm:spPr/>
      <dgm:t>
        <a:bodyPr/>
        <a:lstStyle/>
        <a:p>
          <a:endParaRPr lang="en-US"/>
        </a:p>
      </dgm:t>
    </dgm:pt>
    <dgm:pt modelId="{6F191471-B6C2-4817-BBA9-3A9457B967E5}">
      <dgm:prSet custT="1"/>
      <dgm:spPr/>
      <dgm:t>
        <a:bodyPr/>
        <a:lstStyle/>
        <a:p>
          <a:r>
            <a:rPr lang="en-US" sz="1600" dirty="0"/>
            <a:t>Reports oral and vaginal sex without protective barrier 3 weeks ago</a:t>
          </a:r>
        </a:p>
      </dgm:t>
    </dgm:pt>
    <dgm:pt modelId="{47E06A3D-54BA-456E-8E15-FBED3F5B22B5}" type="parTrans" cxnId="{062D6819-0B69-4B9C-9CED-08D2370D91CC}">
      <dgm:prSet/>
      <dgm:spPr/>
      <dgm:t>
        <a:bodyPr/>
        <a:lstStyle/>
        <a:p>
          <a:endParaRPr lang="en-US"/>
        </a:p>
      </dgm:t>
    </dgm:pt>
    <dgm:pt modelId="{1EBD8A2E-40B4-4F2C-9B61-D19FD3031468}" type="sibTrans" cxnId="{062D6819-0B69-4B9C-9CED-08D2370D91CC}">
      <dgm:prSet/>
      <dgm:spPr/>
      <dgm:t>
        <a:bodyPr/>
        <a:lstStyle/>
        <a:p>
          <a:endParaRPr lang="en-US"/>
        </a:p>
      </dgm:t>
    </dgm:pt>
    <dgm:pt modelId="{AE75BCD6-571E-40A2-AF92-673CF3C2C66E}">
      <dgm:prSet custT="1"/>
      <dgm:spPr/>
      <dgm:t>
        <a:bodyPr/>
        <a:lstStyle/>
        <a:p>
          <a:r>
            <a:rPr lang="en-US" sz="1600" dirty="0"/>
            <a:t>2 partners over the past 6 months</a:t>
          </a:r>
        </a:p>
      </dgm:t>
    </dgm:pt>
    <dgm:pt modelId="{C17AE03A-F8E8-4E2E-BF25-3765C9787C6A}" type="parTrans" cxnId="{049B3E23-1BEA-4106-8B7C-F2FFDE2EC465}">
      <dgm:prSet/>
      <dgm:spPr/>
      <dgm:t>
        <a:bodyPr/>
        <a:lstStyle/>
        <a:p>
          <a:endParaRPr lang="en-US"/>
        </a:p>
      </dgm:t>
    </dgm:pt>
    <dgm:pt modelId="{C28D2D6D-69F3-45B9-9FE6-40B7517C7A0E}" type="sibTrans" cxnId="{049B3E23-1BEA-4106-8B7C-F2FFDE2EC465}">
      <dgm:prSet/>
      <dgm:spPr/>
      <dgm:t>
        <a:bodyPr/>
        <a:lstStyle/>
        <a:p>
          <a:endParaRPr lang="en-US"/>
        </a:p>
      </dgm:t>
    </dgm:pt>
    <dgm:pt modelId="{34266AA9-AB01-4521-961E-ED4088E9C394}">
      <dgm:prSet custT="1"/>
      <dgm:spPr/>
      <dgm:t>
        <a:bodyPr/>
        <a:lstStyle/>
        <a:p>
          <a:r>
            <a:rPr lang="en-US" sz="1600" dirty="0"/>
            <a:t>Denies recent  drug use, but reports injecting heroin 3 months ago, unstable housing and transportation, does not have regular access to phone</a:t>
          </a:r>
        </a:p>
      </dgm:t>
    </dgm:pt>
    <dgm:pt modelId="{03422EBF-ACA4-4F07-95EE-D5C8E0A1F697}" type="parTrans" cxnId="{C2CD0C3F-3788-4F06-901A-EF22A7AADF76}">
      <dgm:prSet/>
      <dgm:spPr/>
      <dgm:t>
        <a:bodyPr/>
        <a:lstStyle/>
        <a:p>
          <a:endParaRPr lang="en-US"/>
        </a:p>
      </dgm:t>
    </dgm:pt>
    <dgm:pt modelId="{8A77EC16-A47C-4B96-A8CB-82F791270873}" type="sibTrans" cxnId="{C2CD0C3F-3788-4F06-901A-EF22A7AADF76}">
      <dgm:prSet/>
      <dgm:spPr/>
      <dgm:t>
        <a:bodyPr/>
        <a:lstStyle/>
        <a:p>
          <a:endParaRPr lang="en-US"/>
        </a:p>
      </dgm:t>
    </dgm:pt>
    <dgm:pt modelId="{8B9E19E9-501F-4381-87FA-3F840C68B676}">
      <dgm:prSet/>
      <dgm:spPr/>
      <dgm:t>
        <a:bodyPr/>
        <a:lstStyle/>
        <a:p>
          <a:r>
            <a:rPr lang="en-US"/>
            <a:t>No current signs or symptoms, and doesn’t recollect any in the past year</a:t>
          </a:r>
        </a:p>
      </dgm:t>
    </dgm:pt>
    <dgm:pt modelId="{23B1C836-88D4-4B05-B277-1608CD159BC3}" type="parTrans" cxnId="{27324B04-4915-4BED-8873-B1A25F59A1D9}">
      <dgm:prSet/>
      <dgm:spPr/>
      <dgm:t>
        <a:bodyPr/>
        <a:lstStyle/>
        <a:p>
          <a:endParaRPr lang="en-US"/>
        </a:p>
      </dgm:t>
    </dgm:pt>
    <dgm:pt modelId="{976C0E8D-4755-4E28-AE6F-BE1EBB99BAF4}" type="sibTrans" cxnId="{27324B04-4915-4BED-8873-B1A25F59A1D9}">
      <dgm:prSet/>
      <dgm:spPr/>
      <dgm:t>
        <a:bodyPr/>
        <a:lstStyle/>
        <a:p>
          <a:endParaRPr lang="en-US"/>
        </a:p>
      </dgm:t>
    </dgm:pt>
    <dgm:pt modelId="{0184F6C3-3992-44AE-B7B3-2FEB5A1F79D4}">
      <dgm:prSet custT="1"/>
      <dgm:spPr/>
      <dgm:t>
        <a:bodyPr/>
        <a:lstStyle/>
        <a:p>
          <a:r>
            <a:rPr lang="en-US" sz="1800" dirty="0"/>
            <a:t>Never tested for HIV</a:t>
          </a:r>
        </a:p>
      </dgm:t>
    </dgm:pt>
    <dgm:pt modelId="{5C138A96-2B9C-4006-B990-82E7E6911CBD}" type="parTrans" cxnId="{495B8919-D34B-49C1-B9D1-A43B4DAFCDD4}">
      <dgm:prSet/>
      <dgm:spPr/>
      <dgm:t>
        <a:bodyPr/>
        <a:lstStyle/>
        <a:p>
          <a:endParaRPr lang="en-US"/>
        </a:p>
      </dgm:t>
    </dgm:pt>
    <dgm:pt modelId="{D57AD819-D469-4975-A404-9B5827303070}" type="sibTrans" cxnId="{495B8919-D34B-49C1-B9D1-A43B4DAFCDD4}">
      <dgm:prSet/>
      <dgm:spPr/>
      <dgm:t>
        <a:bodyPr/>
        <a:lstStyle/>
        <a:p>
          <a:endParaRPr lang="en-US"/>
        </a:p>
      </dgm:t>
    </dgm:pt>
    <dgm:pt modelId="{EC979754-89A8-48B6-892E-82E2E444402A}">
      <dgm:prSet/>
      <dgm:spPr/>
      <dgm:t>
        <a:bodyPr/>
        <a:lstStyle/>
        <a:p>
          <a:r>
            <a:rPr lang="en-US" dirty="0"/>
            <a:t>Office Tests</a:t>
          </a:r>
        </a:p>
      </dgm:t>
    </dgm:pt>
    <dgm:pt modelId="{C23CD991-7273-482A-B011-7CF4753EE6EF}" type="parTrans" cxnId="{F2C19A10-3B1D-4943-9B2C-20C0B9B8D914}">
      <dgm:prSet/>
      <dgm:spPr/>
      <dgm:t>
        <a:bodyPr/>
        <a:lstStyle/>
        <a:p>
          <a:endParaRPr lang="en-US"/>
        </a:p>
      </dgm:t>
    </dgm:pt>
    <dgm:pt modelId="{EE1A3902-8713-48AE-9C65-B9B74FD70394}" type="sibTrans" cxnId="{F2C19A10-3B1D-4943-9B2C-20C0B9B8D914}">
      <dgm:prSet/>
      <dgm:spPr/>
      <dgm:t>
        <a:bodyPr/>
        <a:lstStyle/>
        <a:p>
          <a:endParaRPr lang="en-US"/>
        </a:p>
      </dgm:t>
    </dgm:pt>
    <dgm:pt modelId="{D65B9060-9508-4C93-AD13-3C4F493A314B}">
      <dgm:prSet/>
      <dgm:spPr/>
      <dgm:t>
        <a:bodyPr/>
        <a:lstStyle/>
        <a:p>
          <a:r>
            <a:rPr lang="en-US" dirty="0"/>
            <a:t>Agrees to rapid HIV/Syphilis test in office when offered incentive</a:t>
          </a:r>
        </a:p>
      </dgm:t>
    </dgm:pt>
    <dgm:pt modelId="{39F409DC-FA2E-4F43-BAFC-5D6A8F8A807A}" type="parTrans" cxnId="{F3384154-1DE4-41E9-B2D7-98ECC359FDCA}">
      <dgm:prSet/>
      <dgm:spPr/>
      <dgm:t>
        <a:bodyPr/>
        <a:lstStyle/>
        <a:p>
          <a:endParaRPr lang="en-US"/>
        </a:p>
      </dgm:t>
    </dgm:pt>
    <dgm:pt modelId="{24C626BB-C98C-4A64-83B5-B656146A8877}" type="sibTrans" cxnId="{F3384154-1DE4-41E9-B2D7-98ECC359FDCA}">
      <dgm:prSet/>
      <dgm:spPr/>
      <dgm:t>
        <a:bodyPr/>
        <a:lstStyle/>
        <a:p>
          <a:endParaRPr lang="en-US"/>
        </a:p>
      </dgm:t>
    </dgm:pt>
    <dgm:pt modelId="{B1081D79-4FD8-4B70-A2AE-F251158BDE1F}">
      <dgm:prSet/>
      <dgm:spPr/>
      <dgm:t>
        <a:bodyPr/>
        <a:lstStyle/>
        <a:p>
          <a:r>
            <a:rPr lang="en-US" dirty="0"/>
            <a:t>HIV: </a:t>
          </a:r>
          <a:r>
            <a:rPr lang="en-US" b="1" dirty="0"/>
            <a:t>non-reactive</a:t>
          </a:r>
          <a:endParaRPr lang="en-US" dirty="0"/>
        </a:p>
      </dgm:t>
    </dgm:pt>
    <dgm:pt modelId="{F6D38EA2-901B-4D0A-91FA-2022860A7535}" type="parTrans" cxnId="{7A91E41B-F8DF-4CD8-90C0-0BA8B23C3BBA}">
      <dgm:prSet/>
      <dgm:spPr/>
      <dgm:t>
        <a:bodyPr/>
        <a:lstStyle/>
        <a:p>
          <a:endParaRPr lang="en-US"/>
        </a:p>
      </dgm:t>
    </dgm:pt>
    <dgm:pt modelId="{7765EE0E-2B77-456C-86EA-1E87B82D1FD5}" type="sibTrans" cxnId="{7A91E41B-F8DF-4CD8-90C0-0BA8B23C3BBA}">
      <dgm:prSet/>
      <dgm:spPr/>
      <dgm:t>
        <a:bodyPr/>
        <a:lstStyle/>
        <a:p>
          <a:endParaRPr lang="en-US"/>
        </a:p>
      </dgm:t>
    </dgm:pt>
    <dgm:pt modelId="{7CCDE4E4-A750-6A42-8217-3D880BB73199}">
      <dgm:prSet/>
      <dgm:spPr/>
      <dgm:t>
        <a:bodyPr/>
        <a:lstStyle/>
        <a:p>
          <a:r>
            <a:rPr lang="en-US" dirty="0"/>
            <a:t>Rapid pregnancy test: </a:t>
          </a:r>
          <a:r>
            <a:rPr lang="en-US" b="1" dirty="0"/>
            <a:t>Positive</a:t>
          </a:r>
        </a:p>
      </dgm:t>
    </dgm:pt>
    <dgm:pt modelId="{47BD7943-C41F-994B-B33A-725759098CAC}" type="parTrans" cxnId="{5FDD6AA0-83D4-3B43-8940-FAC41B2E8EE7}">
      <dgm:prSet/>
      <dgm:spPr/>
      <dgm:t>
        <a:bodyPr/>
        <a:lstStyle/>
        <a:p>
          <a:endParaRPr lang="en-US"/>
        </a:p>
      </dgm:t>
    </dgm:pt>
    <dgm:pt modelId="{5992E537-58D2-EA4C-A917-84183FB363A1}" type="sibTrans" cxnId="{5FDD6AA0-83D4-3B43-8940-FAC41B2E8EE7}">
      <dgm:prSet/>
      <dgm:spPr/>
      <dgm:t>
        <a:bodyPr/>
        <a:lstStyle/>
        <a:p>
          <a:endParaRPr lang="en-US"/>
        </a:p>
      </dgm:t>
    </dgm:pt>
    <dgm:pt modelId="{E0C6BAE6-B666-6146-9804-A2C5A739F64B}">
      <dgm:prSet custT="1"/>
      <dgm:spPr/>
      <dgm:t>
        <a:bodyPr/>
        <a:lstStyle/>
        <a:p>
          <a:r>
            <a:rPr lang="en-US" sz="1800" dirty="0"/>
            <a:t>Last gonorrhea/chlamydia (urine only) and RPR tests were 11 months ago, all negative</a:t>
          </a:r>
        </a:p>
      </dgm:t>
    </dgm:pt>
    <dgm:pt modelId="{83B3B36B-497B-3746-8B15-A58EFC291C87}" type="parTrans" cxnId="{181754B6-EEEC-DA4E-908B-FE0C034FABC2}">
      <dgm:prSet/>
      <dgm:spPr/>
      <dgm:t>
        <a:bodyPr/>
        <a:lstStyle/>
        <a:p>
          <a:endParaRPr lang="en-US"/>
        </a:p>
      </dgm:t>
    </dgm:pt>
    <dgm:pt modelId="{08B792DC-494C-9949-AA4F-A19EBAD8D291}" type="sibTrans" cxnId="{181754B6-EEEC-DA4E-908B-FE0C034FABC2}">
      <dgm:prSet/>
      <dgm:spPr/>
      <dgm:t>
        <a:bodyPr/>
        <a:lstStyle/>
        <a:p>
          <a:endParaRPr lang="en-US"/>
        </a:p>
      </dgm:t>
    </dgm:pt>
    <dgm:pt modelId="{E82756C0-C570-7547-B928-BCA437B76640}">
      <dgm:prSet/>
      <dgm:spPr/>
      <dgm:t>
        <a:bodyPr/>
        <a:lstStyle/>
        <a:p>
          <a:r>
            <a:rPr lang="en-US" dirty="0"/>
            <a:t>Syphilis (treponemal antibody): </a:t>
          </a:r>
          <a:r>
            <a:rPr lang="en-US" b="1" dirty="0"/>
            <a:t>reactive  </a:t>
          </a:r>
          <a:endParaRPr lang="en-US" dirty="0"/>
        </a:p>
      </dgm:t>
    </dgm:pt>
    <dgm:pt modelId="{26056D53-2724-5C4D-A2B7-808C01DE6EE8}" type="parTrans" cxnId="{1E5B83AA-9AB3-3E47-955F-0A056ABB1B1F}">
      <dgm:prSet/>
      <dgm:spPr/>
      <dgm:t>
        <a:bodyPr/>
        <a:lstStyle/>
        <a:p>
          <a:endParaRPr lang="en-US"/>
        </a:p>
      </dgm:t>
    </dgm:pt>
    <dgm:pt modelId="{EBD783EA-E48B-BE49-9407-1738BFBE68E3}" type="sibTrans" cxnId="{1E5B83AA-9AB3-3E47-955F-0A056ABB1B1F}">
      <dgm:prSet/>
      <dgm:spPr/>
      <dgm:t>
        <a:bodyPr/>
        <a:lstStyle/>
        <a:p>
          <a:endParaRPr lang="en-US"/>
        </a:p>
      </dgm:t>
    </dgm:pt>
    <dgm:pt modelId="{581C07C7-837F-D04C-9FA6-3F5EF2268F8F}" type="pres">
      <dgm:prSet presAssocID="{459D9CBA-79BB-422F-9822-DF1213354C77}" presName="Name0" presStyleCnt="0">
        <dgm:presLayoutVars>
          <dgm:dir/>
          <dgm:animLvl val="lvl"/>
          <dgm:resizeHandles val="exact"/>
        </dgm:presLayoutVars>
      </dgm:prSet>
      <dgm:spPr/>
    </dgm:pt>
    <dgm:pt modelId="{3E4FB998-B4AD-A841-A7F3-015A1D75BE9C}" type="pres">
      <dgm:prSet presAssocID="{49DDC4DD-A9C4-4F77-BD79-92B31F3F546E}" presName="linNode" presStyleCnt="0"/>
      <dgm:spPr/>
    </dgm:pt>
    <dgm:pt modelId="{226E8C9C-81EA-B149-8D21-EB5784E8CDCB}" type="pres">
      <dgm:prSet presAssocID="{49DDC4DD-A9C4-4F77-BD79-92B31F3F546E}" presName="parentText" presStyleLbl="node1" presStyleIdx="0" presStyleCnt="3">
        <dgm:presLayoutVars>
          <dgm:chMax val="1"/>
          <dgm:bulletEnabled val="1"/>
        </dgm:presLayoutVars>
      </dgm:prSet>
      <dgm:spPr/>
    </dgm:pt>
    <dgm:pt modelId="{1F0392EF-20DA-0A4E-A3B8-C2BE6FBE668C}" type="pres">
      <dgm:prSet presAssocID="{49DDC4DD-A9C4-4F77-BD79-92B31F3F546E}" presName="descendantText" presStyleLbl="alignAccFollowNode1" presStyleIdx="0" presStyleCnt="3">
        <dgm:presLayoutVars>
          <dgm:bulletEnabled val="1"/>
        </dgm:presLayoutVars>
      </dgm:prSet>
      <dgm:spPr/>
    </dgm:pt>
    <dgm:pt modelId="{11E9C470-0F0A-B345-91C1-A62AE66B1EF9}" type="pres">
      <dgm:prSet presAssocID="{8E87DC58-442E-4D2C-AF0A-DF9559591C43}" presName="sp" presStyleCnt="0"/>
      <dgm:spPr/>
    </dgm:pt>
    <dgm:pt modelId="{B3F4A235-9A9D-5448-9AB5-69FCF508A8B5}" type="pres">
      <dgm:prSet presAssocID="{8B9E19E9-501F-4381-87FA-3F840C68B676}" presName="linNode" presStyleCnt="0"/>
      <dgm:spPr/>
    </dgm:pt>
    <dgm:pt modelId="{F546EED3-548C-DC48-B3E4-865A61FD289F}" type="pres">
      <dgm:prSet presAssocID="{8B9E19E9-501F-4381-87FA-3F840C68B676}" presName="parentText" presStyleLbl="node1" presStyleIdx="1" presStyleCnt="3">
        <dgm:presLayoutVars>
          <dgm:chMax val="1"/>
          <dgm:bulletEnabled val="1"/>
        </dgm:presLayoutVars>
      </dgm:prSet>
      <dgm:spPr/>
    </dgm:pt>
    <dgm:pt modelId="{90598D69-43BE-3541-8E5C-FB1B5CA7DCAD}" type="pres">
      <dgm:prSet presAssocID="{8B9E19E9-501F-4381-87FA-3F840C68B676}" presName="descendantText" presStyleLbl="alignAccFollowNode1" presStyleIdx="1" presStyleCnt="3">
        <dgm:presLayoutVars>
          <dgm:bulletEnabled val="1"/>
        </dgm:presLayoutVars>
      </dgm:prSet>
      <dgm:spPr/>
    </dgm:pt>
    <dgm:pt modelId="{45F038E7-5795-0642-AC69-ED43E3554A0C}" type="pres">
      <dgm:prSet presAssocID="{976C0E8D-4755-4E28-AE6F-BE1EBB99BAF4}" presName="sp" presStyleCnt="0"/>
      <dgm:spPr/>
    </dgm:pt>
    <dgm:pt modelId="{4F51E4AA-680C-8948-8C8F-5FAAB944718A}" type="pres">
      <dgm:prSet presAssocID="{EC979754-89A8-48B6-892E-82E2E444402A}" presName="linNode" presStyleCnt="0"/>
      <dgm:spPr/>
    </dgm:pt>
    <dgm:pt modelId="{325FAD44-6FA1-3149-B8AC-E892F64EB842}" type="pres">
      <dgm:prSet presAssocID="{EC979754-89A8-48B6-892E-82E2E444402A}" presName="parentText" presStyleLbl="node1" presStyleIdx="2" presStyleCnt="3">
        <dgm:presLayoutVars>
          <dgm:chMax val="1"/>
          <dgm:bulletEnabled val="1"/>
        </dgm:presLayoutVars>
      </dgm:prSet>
      <dgm:spPr/>
    </dgm:pt>
    <dgm:pt modelId="{6325C1BA-FFA4-0742-8208-001F745048AC}" type="pres">
      <dgm:prSet presAssocID="{EC979754-89A8-48B6-892E-82E2E444402A}" presName="descendantText" presStyleLbl="alignAccFollowNode1" presStyleIdx="2" presStyleCnt="3">
        <dgm:presLayoutVars>
          <dgm:bulletEnabled val="1"/>
        </dgm:presLayoutVars>
      </dgm:prSet>
      <dgm:spPr/>
    </dgm:pt>
  </dgm:ptLst>
  <dgm:cxnLst>
    <dgm:cxn modelId="{27324B04-4915-4BED-8873-B1A25F59A1D9}" srcId="{459D9CBA-79BB-422F-9822-DF1213354C77}" destId="{8B9E19E9-501F-4381-87FA-3F840C68B676}" srcOrd="1" destOrd="0" parTransId="{23B1C836-88D4-4B05-B277-1608CD159BC3}" sibTransId="{976C0E8D-4755-4E28-AE6F-BE1EBB99BAF4}"/>
    <dgm:cxn modelId="{F2C19A10-3B1D-4943-9B2C-20C0B9B8D914}" srcId="{459D9CBA-79BB-422F-9822-DF1213354C77}" destId="{EC979754-89A8-48B6-892E-82E2E444402A}" srcOrd="2" destOrd="0" parTransId="{C23CD991-7273-482A-B011-7CF4753EE6EF}" sibTransId="{EE1A3902-8713-48AE-9C65-B9B74FD70394}"/>
    <dgm:cxn modelId="{062D6819-0B69-4B9C-9CED-08D2370D91CC}" srcId="{49DDC4DD-A9C4-4F77-BD79-92B31F3F546E}" destId="{6F191471-B6C2-4817-BBA9-3A9457B967E5}" srcOrd="0" destOrd="0" parTransId="{47E06A3D-54BA-456E-8E15-FBED3F5B22B5}" sibTransId="{1EBD8A2E-40B4-4F2C-9B61-D19FD3031468}"/>
    <dgm:cxn modelId="{495B8919-D34B-49C1-B9D1-A43B4DAFCDD4}" srcId="{8B9E19E9-501F-4381-87FA-3F840C68B676}" destId="{0184F6C3-3992-44AE-B7B3-2FEB5A1F79D4}" srcOrd="0" destOrd="0" parTransId="{5C138A96-2B9C-4006-B990-82E7E6911CBD}" sibTransId="{D57AD819-D469-4975-A404-9B5827303070}"/>
    <dgm:cxn modelId="{7A91E41B-F8DF-4CD8-90C0-0BA8B23C3BBA}" srcId="{EC979754-89A8-48B6-892E-82E2E444402A}" destId="{B1081D79-4FD8-4B70-A2AE-F251158BDE1F}" srcOrd="2" destOrd="0" parTransId="{F6D38EA2-901B-4D0A-91FA-2022860A7535}" sibTransId="{7765EE0E-2B77-456C-86EA-1E87B82D1FD5}"/>
    <dgm:cxn modelId="{5BE7791D-E976-304B-9C58-6B61AFF831D2}" type="presOf" srcId="{34266AA9-AB01-4521-961E-ED4088E9C394}" destId="{1F0392EF-20DA-0A4E-A3B8-C2BE6FBE668C}" srcOrd="0" destOrd="2" presId="urn:microsoft.com/office/officeart/2005/8/layout/vList5"/>
    <dgm:cxn modelId="{049B3E23-1BEA-4106-8B7C-F2FFDE2EC465}" srcId="{49DDC4DD-A9C4-4F77-BD79-92B31F3F546E}" destId="{AE75BCD6-571E-40A2-AF92-673CF3C2C66E}" srcOrd="1" destOrd="0" parTransId="{C17AE03A-F8E8-4E2E-BF25-3765C9787C6A}" sibTransId="{C28D2D6D-69F3-45B9-9FE6-40B7517C7A0E}"/>
    <dgm:cxn modelId="{BC970D38-6D8B-4540-A39E-FD0C405FE602}" type="presOf" srcId="{49DDC4DD-A9C4-4F77-BD79-92B31F3F546E}" destId="{226E8C9C-81EA-B149-8D21-EB5784E8CDCB}" srcOrd="0" destOrd="0" presId="urn:microsoft.com/office/officeart/2005/8/layout/vList5"/>
    <dgm:cxn modelId="{C2CD0C3F-3788-4F06-901A-EF22A7AADF76}" srcId="{49DDC4DD-A9C4-4F77-BD79-92B31F3F546E}" destId="{34266AA9-AB01-4521-961E-ED4088E9C394}" srcOrd="2" destOrd="0" parTransId="{03422EBF-ACA4-4F07-95EE-D5C8E0A1F697}" sibTransId="{8A77EC16-A47C-4B96-A8CB-82F791270873}"/>
    <dgm:cxn modelId="{F3384154-1DE4-41E9-B2D7-98ECC359FDCA}" srcId="{EC979754-89A8-48B6-892E-82E2E444402A}" destId="{D65B9060-9508-4C93-AD13-3C4F493A314B}" srcOrd="1" destOrd="0" parTransId="{39F409DC-FA2E-4F43-BAFC-5D6A8F8A807A}" sibTransId="{24C626BB-C98C-4A64-83B5-B656146A8877}"/>
    <dgm:cxn modelId="{09114B54-967B-3A48-93F5-B71295CBB3AA}" type="presOf" srcId="{7CCDE4E4-A750-6A42-8217-3D880BB73199}" destId="{6325C1BA-FFA4-0742-8208-001F745048AC}" srcOrd="0" destOrd="0" presId="urn:microsoft.com/office/officeart/2005/8/layout/vList5"/>
    <dgm:cxn modelId="{6891405A-388A-4001-B416-BB6E2B006C94}" srcId="{459D9CBA-79BB-422F-9822-DF1213354C77}" destId="{49DDC4DD-A9C4-4F77-BD79-92B31F3F546E}" srcOrd="0" destOrd="0" parTransId="{6DD4143D-D9E3-4753-89DC-C2F90EACB21D}" sibTransId="{8E87DC58-442E-4D2C-AF0A-DF9559591C43}"/>
    <dgm:cxn modelId="{7F1A9671-7469-8645-9421-FDC2EEAB4D66}" type="presOf" srcId="{E82756C0-C570-7547-B928-BCA437B76640}" destId="{6325C1BA-FFA4-0742-8208-001F745048AC}" srcOrd="0" destOrd="3" presId="urn:microsoft.com/office/officeart/2005/8/layout/vList5"/>
    <dgm:cxn modelId="{5FDD6AA0-83D4-3B43-8940-FAC41B2E8EE7}" srcId="{EC979754-89A8-48B6-892E-82E2E444402A}" destId="{7CCDE4E4-A750-6A42-8217-3D880BB73199}" srcOrd="0" destOrd="0" parTransId="{47BD7943-C41F-994B-B33A-725759098CAC}" sibTransId="{5992E537-58D2-EA4C-A917-84183FB363A1}"/>
    <dgm:cxn modelId="{C0DE19AA-ABB6-9041-9F97-D7AA2A11A256}" type="presOf" srcId="{B1081D79-4FD8-4B70-A2AE-F251158BDE1F}" destId="{6325C1BA-FFA4-0742-8208-001F745048AC}" srcOrd="0" destOrd="2" presId="urn:microsoft.com/office/officeart/2005/8/layout/vList5"/>
    <dgm:cxn modelId="{1E5B83AA-9AB3-3E47-955F-0A056ABB1B1F}" srcId="{EC979754-89A8-48B6-892E-82E2E444402A}" destId="{E82756C0-C570-7547-B928-BCA437B76640}" srcOrd="3" destOrd="0" parTransId="{26056D53-2724-5C4D-A2B7-808C01DE6EE8}" sibTransId="{EBD783EA-E48B-BE49-9407-1738BFBE68E3}"/>
    <dgm:cxn modelId="{8844C9B3-D3AF-884C-87B5-E7D84CDDDA3C}" type="presOf" srcId="{459D9CBA-79BB-422F-9822-DF1213354C77}" destId="{581C07C7-837F-D04C-9FA6-3F5EF2268F8F}" srcOrd="0" destOrd="0" presId="urn:microsoft.com/office/officeart/2005/8/layout/vList5"/>
    <dgm:cxn modelId="{2F621BB5-E499-554A-8A1C-11796B650D2F}" type="presOf" srcId="{0184F6C3-3992-44AE-B7B3-2FEB5A1F79D4}" destId="{90598D69-43BE-3541-8E5C-FB1B5CA7DCAD}" srcOrd="0" destOrd="0" presId="urn:microsoft.com/office/officeart/2005/8/layout/vList5"/>
    <dgm:cxn modelId="{181754B6-EEEC-DA4E-908B-FE0C034FABC2}" srcId="{8B9E19E9-501F-4381-87FA-3F840C68B676}" destId="{E0C6BAE6-B666-6146-9804-A2C5A739F64B}" srcOrd="1" destOrd="0" parTransId="{83B3B36B-497B-3746-8B15-A58EFC291C87}" sibTransId="{08B792DC-494C-9949-AA4F-A19EBAD8D291}"/>
    <dgm:cxn modelId="{5111A3D0-F7C9-2E48-AB0D-67849BE275D6}" type="presOf" srcId="{E0C6BAE6-B666-6146-9804-A2C5A739F64B}" destId="{90598D69-43BE-3541-8E5C-FB1B5CA7DCAD}" srcOrd="0" destOrd="1" presId="urn:microsoft.com/office/officeart/2005/8/layout/vList5"/>
    <dgm:cxn modelId="{742FEED6-B98B-744A-A701-AD8DB46F6BA3}" type="presOf" srcId="{D65B9060-9508-4C93-AD13-3C4F493A314B}" destId="{6325C1BA-FFA4-0742-8208-001F745048AC}" srcOrd="0" destOrd="1" presId="urn:microsoft.com/office/officeart/2005/8/layout/vList5"/>
    <dgm:cxn modelId="{5D3E28E8-F7A3-184E-91F0-B8F12BD54EC5}" type="presOf" srcId="{EC979754-89A8-48B6-892E-82E2E444402A}" destId="{325FAD44-6FA1-3149-B8AC-E892F64EB842}" srcOrd="0" destOrd="0" presId="urn:microsoft.com/office/officeart/2005/8/layout/vList5"/>
    <dgm:cxn modelId="{ABDDA0EC-BE7D-DC43-9706-ECA39CC8BB32}" type="presOf" srcId="{8B9E19E9-501F-4381-87FA-3F840C68B676}" destId="{F546EED3-548C-DC48-B3E4-865A61FD289F}" srcOrd="0" destOrd="0" presId="urn:microsoft.com/office/officeart/2005/8/layout/vList5"/>
    <dgm:cxn modelId="{4DED52F6-0ED5-F84D-88B8-3D21E94F7B35}" type="presOf" srcId="{AE75BCD6-571E-40A2-AF92-673CF3C2C66E}" destId="{1F0392EF-20DA-0A4E-A3B8-C2BE6FBE668C}" srcOrd="0" destOrd="1" presId="urn:microsoft.com/office/officeart/2005/8/layout/vList5"/>
    <dgm:cxn modelId="{DF46A2FE-B5B9-6346-91C6-4E5DD3A7EC9A}" type="presOf" srcId="{6F191471-B6C2-4817-BBA9-3A9457B967E5}" destId="{1F0392EF-20DA-0A4E-A3B8-C2BE6FBE668C}" srcOrd="0" destOrd="0" presId="urn:microsoft.com/office/officeart/2005/8/layout/vList5"/>
    <dgm:cxn modelId="{710B5981-92F2-1641-A08B-078FE74A012A}" type="presParOf" srcId="{581C07C7-837F-D04C-9FA6-3F5EF2268F8F}" destId="{3E4FB998-B4AD-A841-A7F3-015A1D75BE9C}" srcOrd="0" destOrd="0" presId="urn:microsoft.com/office/officeart/2005/8/layout/vList5"/>
    <dgm:cxn modelId="{9D5FDE06-B305-434B-8E12-51315F0EFD9F}" type="presParOf" srcId="{3E4FB998-B4AD-A841-A7F3-015A1D75BE9C}" destId="{226E8C9C-81EA-B149-8D21-EB5784E8CDCB}" srcOrd="0" destOrd="0" presId="urn:microsoft.com/office/officeart/2005/8/layout/vList5"/>
    <dgm:cxn modelId="{2674F594-8AFE-854E-8FB9-10D67ACBF82D}" type="presParOf" srcId="{3E4FB998-B4AD-A841-A7F3-015A1D75BE9C}" destId="{1F0392EF-20DA-0A4E-A3B8-C2BE6FBE668C}" srcOrd="1" destOrd="0" presId="urn:microsoft.com/office/officeart/2005/8/layout/vList5"/>
    <dgm:cxn modelId="{608DD4E7-7212-5045-8681-7854B42174F1}" type="presParOf" srcId="{581C07C7-837F-D04C-9FA6-3F5EF2268F8F}" destId="{11E9C470-0F0A-B345-91C1-A62AE66B1EF9}" srcOrd="1" destOrd="0" presId="urn:microsoft.com/office/officeart/2005/8/layout/vList5"/>
    <dgm:cxn modelId="{0259BBA7-DA0E-4940-9BD2-16B62EF037CF}" type="presParOf" srcId="{581C07C7-837F-D04C-9FA6-3F5EF2268F8F}" destId="{B3F4A235-9A9D-5448-9AB5-69FCF508A8B5}" srcOrd="2" destOrd="0" presId="urn:microsoft.com/office/officeart/2005/8/layout/vList5"/>
    <dgm:cxn modelId="{48BDEFA7-8487-1545-8162-C50EBD0287A2}" type="presParOf" srcId="{B3F4A235-9A9D-5448-9AB5-69FCF508A8B5}" destId="{F546EED3-548C-DC48-B3E4-865A61FD289F}" srcOrd="0" destOrd="0" presId="urn:microsoft.com/office/officeart/2005/8/layout/vList5"/>
    <dgm:cxn modelId="{92E57A05-D171-134D-BBD6-736BCFC63C54}" type="presParOf" srcId="{B3F4A235-9A9D-5448-9AB5-69FCF508A8B5}" destId="{90598D69-43BE-3541-8E5C-FB1B5CA7DCAD}" srcOrd="1" destOrd="0" presId="urn:microsoft.com/office/officeart/2005/8/layout/vList5"/>
    <dgm:cxn modelId="{9F35AC6E-1732-EC4B-9155-B21CADE495D6}" type="presParOf" srcId="{581C07C7-837F-D04C-9FA6-3F5EF2268F8F}" destId="{45F038E7-5795-0642-AC69-ED43E3554A0C}" srcOrd="3" destOrd="0" presId="urn:microsoft.com/office/officeart/2005/8/layout/vList5"/>
    <dgm:cxn modelId="{10C6018B-4048-7D44-95FF-B819E2107532}" type="presParOf" srcId="{581C07C7-837F-D04C-9FA6-3F5EF2268F8F}" destId="{4F51E4AA-680C-8948-8C8F-5FAAB944718A}" srcOrd="4" destOrd="0" presId="urn:microsoft.com/office/officeart/2005/8/layout/vList5"/>
    <dgm:cxn modelId="{2D7F37CB-2F03-804B-9394-8506673FCC41}" type="presParOf" srcId="{4F51E4AA-680C-8948-8C8F-5FAAB944718A}" destId="{325FAD44-6FA1-3149-B8AC-E892F64EB842}" srcOrd="0" destOrd="0" presId="urn:microsoft.com/office/officeart/2005/8/layout/vList5"/>
    <dgm:cxn modelId="{140E5F63-C3D6-C04F-B547-86263C431BD5}" type="presParOf" srcId="{4F51E4AA-680C-8948-8C8F-5FAAB944718A}" destId="{6325C1BA-FFA4-0742-8208-001F745048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A5ACBE-24BF-4891-A42D-E9098BD959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E2DB85-020F-4F9B-9B94-08B77D3C6004}">
      <dgm:prSet/>
      <dgm:spPr/>
      <dgm:t>
        <a:bodyPr/>
        <a:lstStyle/>
        <a:p>
          <a:r>
            <a:rPr lang="en-US" b="1" i="0"/>
            <a:t>Among women and MSW with P&amp;S syphilis</a:t>
          </a:r>
          <a:endParaRPr lang="en-US"/>
        </a:p>
      </dgm:t>
    </dgm:pt>
    <dgm:pt modelId="{FDF9E06D-332E-4868-8834-2E3550B670AC}" type="parTrans" cxnId="{36463B91-DF51-4993-A446-2CDBD2E13AE4}">
      <dgm:prSet/>
      <dgm:spPr/>
      <dgm:t>
        <a:bodyPr/>
        <a:lstStyle/>
        <a:p>
          <a:endParaRPr lang="en-US"/>
        </a:p>
      </dgm:t>
    </dgm:pt>
    <dgm:pt modelId="{CB327053-688D-4979-9013-16C74DFFF3A3}" type="sibTrans" cxnId="{36463B91-DF51-4993-A446-2CDBD2E13AE4}">
      <dgm:prSet/>
      <dgm:spPr/>
      <dgm:t>
        <a:bodyPr/>
        <a:lstStyle/>
        <a:p>
          <a:endParaRPr lang="en-US"/>
        </a:p>
      </dgm:t>
    </dgm:pt>
    <dgm:pt modelId="{2A856B19-EDD1-489C-9ECD-0EEF21EBC0DA}">
      <dgm:prSet/>
      <dgm:spPr/>
      <dgm:t>
        <a:bodyPr/>
        <a:lstStyle/>
        <a:p>
          <a:r>
            <a:rPr lang="en-US"/>
            <a:t>R</a:t>
          </a:r>
          <a:r>
            <a:rPr lang="en-US" b="0" i="0"/>
            <a:t>eported use of methamphetamine, injection drugs, and heroin more than doubled during 2013–2017.</a:t>
          </a:r>
          <a:br>
            <a:rPr lang="en-US" b="0" i="0"/>
          </a:br>
          <a:endParaRPr lang="en-US"/>
        </a:p>
      </dgm:t>
    </dgm:pt>
    <dgm:pt modelId="{AB40DE16-DBAA-49A1-A5C1-F8B77FEC0966}" type="parTrans" cxnId="{040D20BE-7488-4389-B22F-FBDC95260E4D}">
      <dgm:prSet/>
      <dgm:spPr/>
      <dgm:t>
        <a:bodyPr/>
        <a:lstStyle/>
        <a:p>
          <a:endParaRPr lang="en-US"/>
        </a:p>
      </dgm:t>
    </dgm:pt>
    <dgm:pt modelId="{CD1CAFA9-1B02-4CC7-98C9-333CDE9B3EF8}" type="sibTrans" cxnId="{040D20BE-7488-4389-B22F-FBDC95260E4D}">
      <dgm:prSet/>
      <dgm:spPr/>
      <dgm:t>
        <a:bodyPr/>
        <a:lstStyle/>
        <a:p>
          <a:endParaRPr lang="en-US"/>
        </a:p>
      </dgm:t>
    </dgm:pt>
    <dgm:pt modelId="{377D8232-2304-4A4C-BDC4-E38A8E82ED15}">
      <dgm:prSet/>
      <dgm:spPr/>
      <dgm:t>
        <a:bodyPr/>
        <a:lstStyle/>
        <a:p>
          <a:r>
            <a:rPr lang="en-US" b="1" i="0" dirty="0"/>
            <a:t>In 2017, women with P&amp;S syphilis</a:t>
          </a:r>
          <a:endParaRPr lang="en-US" dirty="0"/>
        </a:p>
      </dgm:t>
    </dgm:pt>
    <dgm:pt modelId="{3651184B-430D-4536-866E-AEE3041D650F}" type="parTrans" cxnId="{A12B9698-8C77-4F67-AE21-44D40425A7B0}">
      <dgm:prSet/>
      <dgm:spPr/>
      <dgm:t>
        <a:bodyPr/>
        <a:lstStyle/>
        <a:p>
          <a:endParaRPr lang="en-US"/>
        </a:p>
      </dgm:t>
    </dgm:pt>
    <dgm:pt modelId="{F5ADD70F-4CA0-4136-B316-B673F117A854}" type="sibTrans" cxnId="{A12B9698-8C77-4F67-AE21-44D40425A7B0}">
      <dgm:prSet/>
      <dgm:spPr/>
      <dgm:t>
        <a:bodyPr/>
        <a:lstStyle/>
        <a:p>
          <a:endParaRPr lang="en-US"/>
        </a:p>
      </dgm:t>
    </dgm:pt>
    <dgm:pt modelId="{B86FB912-CD42-4770-93D7-7EC944F1B21B}">
      <dgm:prSet/>
      <dgm:spPr/>
      <dgm:t>
        <a:bodyPr/>
        <a:lstStyle/>
        <a:p>
          <a:r>
            <a:rPr lang="en-US" b="0" i="0" dirty="0"/>
            <a:t>16.6% used methamphetamine</a:t>
          </a:r>
          <a:endParaRPr lang="en-US" dirty="0"/>
        </a:p>
      </dgm:t>
    </dgm:pt>
    <dgm:pt modelId="{23ABBE4D-990C-4D16-9C80-3A3FD0538FE9}" type="parTrans" cxnId="{F8B42EAE-43F9-44D2-8FEE-591D5F49BE5F}">
      <dgm:prSet/>
      <dgm:spPr/>
      <dgm:t>
        <a:bodyPr/>
        <a:lstStyle/>
        <a:p>
          <a:endParaRPr lang="en-US"/>
        </a:p>
      </dgm:t>
    </dgm:pt>
    <dgm:pt modelId="{F891DB6A-EC8C-4ACB-803F-54A1D0C37978}" type="sibTrans" cxnId="{F8B42EAE-43F9-44D2-8FEE-591D5F49BE5F}">
      <dgm:prSet/>
      <dgm:spPr/>
      <dgm:t>
        <a:bodyPr/>
        <a:lstStyle/>
        <a:p>
          <a:endParaRPr lang="en-US"/>
        </a:p>
      </dgm:t>
    </dgm:pt>
    <dgm:pt modelId="{19406A4A-FD00-EA47-ACE4-B7B53CD9DBDB}">
      <dgm:prSet/>
      <dgm:spPr/>
      <dgm:t>
        <a:bodyPr/>
        <a:lstStyle/>
        <a:p>
          <a:r>
            <a:rPr lang="en-US" b="0" i="0" dirty="0"/>
            <a:t>10.5% used injection drugs</a:t>
          </a:r>
          <a:endParaRPr lang="en-US" dirty="0"/>
        </a:p>
      </dgm:t>
    </dgm:pt>
    <dgm:pt modelId="{A2743FCB-4F90-824E-A8B0-8406D23ABE89}" type="parTrans" cxnId="{47C27258-9DB0-E345-98F9-3BBEF33E86C9}">
      <dgm:prSet/>
      <dgm:spPr/>
      <dgm:t>
        <a:bodyPr/>
        <a:lstStyle/>
        <a:p>
          <a:endParaRPr lang="en-US"/>
        </a:p>
      </dgm:t>
    </dgm:pt>
    <dgm:pt modelId="{D468E993-9E26-9A44-A7AC-570182CAC508}" type="sibTrans" cxnId="{47C27258-9DB0-E345-98F9-3BBEF33E86C9}">
      <dgm:prSet/>
      <dgm:spPr/>
      <dgm:t>
        <a:bodyPr/>
        <a:lstStyle/>
        <a:p>
          <a:endParaRPr lang="en-US"/>
        </a:p>
      </dgm:t>
    </dgm:pt>
    <dgm:pt modelId="{86CCA256-34AA-6340-8494-6A823D94D948}">
      <dgm:prSet/>
      <dgm:spPr/>
      <dgm:t>
        <a:bodyPr/>
        <a:lstStyle/>
        <a:p>
          <a:r>
            <a:rPr lang="en-US" b="0" i="0" dirty="0"/>
            <a:t>5.8% used heroin during the preceding 12 months.</a:t>
          </a:r>
          <a:endParaRPr lang="en-US" dirty="0"/>
        </a:p>
      </dgm:t>
    </dgm:pt>
    <dgm:pt modelId="{42A58903-6789-9948-B6AC-F0DD08DED395}" type="parTrans" cxnId="{3A47A18A-7593-0F42-BC78-E226737E1763}">
      <dgm:prSet/>
      <dgm:spPr/>
      <dgm:t>
        <a:bodyPr/>
        <a:lstStyle/>
        <a:p>
          <a:endParaRPr lang="en-US"/>
        </a:p>
      </dgm:t>
    </dgm:pt>
    <dgm:pt modelId="{E22608D8-BB29-4645-9753-7239A8BF6317}" type="sibTrans" cxnId="{3A47A18A-7593-0F42-BC78-E226737E1763}">
      <dgm:prSet/>
      <dgm:spPr/>
      <dgm:t>
        <a:bodyPr/>
        <a:lstStyle/>
        <a:p>
          <a:endParaRPr lang="en-US"/>
        </a:p>
      </dgm:t>
    </dgm:pt>
    <dgm:pt modelId="{D06189F6-E9F1-5A44-989A-CD4F767A2D39}" type="pres">
      <dgm:prSet presAssocID="{7AA5ACBE-24BF-4891-A42D-E9098BD9592C}" presName="linear" presStyleCnt="0">
        <dgm:presLayoutVars>
          <dgm:animLvl val="lvl"/>
          <dgm:resizeHandles val="exact"/>
        </dgm:presLayoutVars>
      </dgm:prSet>
      <dgm:spPr/>
    </dgm:pt>
    <dgm:pt modelId="{DDBCC56C-0D6E-364B-9E11-D654AD686E0D}" type="pres">
      <dgm:prSet presAssocID="{C9E2DB85-020F-4F9B-9B94-08B77D3C6004}" presName="parentText" presStyleLbl="node1" presStyleIdx="0" presStyleCnt="2">
        <dgm:presLayoutVars>
          <dgm:chMax val="0"/>
          <dgm:bulletEnabled val="1"/>
        </dgm:presLayoutVars>
      </dgm:prSet>
      <dgm:spPr/>
    </dgm:pt>
    <dgm:pt modelId="{14DF58DD-689A-3742-A301-3B1600E18838}" type="pres">
      <dgm:prSet presAssocID="{C9E2DB85-020F-4F9B-9B94-08B77D3C6004}" presName="childText" presStyleLbl="revTx" presStyleIdx="0" presStyleCnt="2">
        <dgm:presLayoutVars>
          <dgm:bulletEnabled val="1"/>
        </dgm:presLayoutVars>
      </dgm:prSet>
      <dgm:spPr/>
    </dgm:pt>
    <dgm:pt modelId="{090B51BF-28AB-FC4F-8983-7DDDEDF1D372}" type="pres">
      <dgm:prSet presAssocID="{377D8232-2304-4A4C-BDC4-E38A8E82ED15}" presName="parentText" presStyleLbl="node1" presStyleIdx="1" presStyleCnt="2">
        <dgm:presLayoutVars>
          <dgm:chMax val="0"/>
          <dgm:bulletEnabled val="1"/>
        </dgm:presLayoutVars>
      </dgm:prSet>
      <dgm:spPr/>
    </dgm:pt>
    <dgm:pt modelId="{67FC368A-EEDC-8244-BC64-0EBC121BD2F6}" type="pres">
      <dgm:prSet presAssocID="{377D8232-2304-4A4C-BDC4-E38A8E82ED15}" presName="childText" presStyleLbl="revTx" presStyleIdx="1" presStyleCnt="2">
        <dgm:presLayoutVars>
          <dgm:bulletEnabled val="1"/>
        </dgm:presLayoutVars>
      </dgm:prSet>
      <dgm:spPr/>
    </dgm:pt>
  </dgm:ptLst>
  <dgm:cxnLst>
    <dgm:cxn modelId="{DC3AA304-AA59-8F4A-B2C4-2154929085AF}" type="presOf" srcId="{19406A4A-FD00-EA47-ACE4-B7B53CD9DBDB}" destId="{67FC368A-EEDC-8244-BC64-0EBC121BD2F6}" srcOrd="0" destOrd="1" presId="urn:microsoft.com/office/officeart/2005/8/layout/vList2"/>
    <dgm:cxn modelId="{4C458D1B-BBC7-6346-A9BC-F431AEF82600}" type="presOf" srcId="{7AA5ACBE-24BF-4891-A42D-E9098BD9592C}" destId="{D06189F6-E9F1-5A44-989A-CD4F767A2D39}" srcOrd="0" destOrd="0" presId="urn:microsoft.com/office/officeart/2005/8/layout/vList2"/>
    <dgm:cxn modelId="{4C45274D-6672-A648-8648-4B23D63AB2E7}" type="presOf" srcId="{86CCA256-34AA-6340-8494-6A823D94D948}" destId="{67FC368A-EEDC-8244-BC64-0EBC121BD2F6}" srcOrd="0" destOrd="2" presId="urn:microsoft.com/office/officeart/2005/8/layout/vList2"/>
    <dgm:cxn modelId="{47C27258-9DB0-E345-98F9-3BBEF33E86C9}" srcId="{377D8232-2304-4A4C-BDC4-E38A8E82ED15}" destId="{19406A4A-FD00-EA47-ACE4-B7B53CD9DBDB}" srcOrd="1" destOrd="0" parTransId="{A2743FCB-4F90-824E-A8B0-8406D23ABE89}" sibTransId="{D468E993-9E26-9A44-A7AC-570182CAC508}"/>
    <dgm:cxn modelId="{621FB47D-51BA-4F4B-93F5-F454D3C00BCE}" type="presOf" srcId="{B86FB912-CD42-4770-93D7-7EC944F1B21B}" destId="{67FC368A-EEDC-8244-BC64-0EBC121BD2F6}" srcOrd="0" destOrd="0" presId="urn:microsoft.com/office/officeart/2005/8/layout/vList2"/>
    <dgm:cxn modelId="{3A47A18A-7593-0F42-BC78-E226737E1763}" srcId="{377D8232-2304-4A4C-BDC4-E38A8E82ED15}" destId="{86CCA256-34AA-6340-8494-6A823D94D948}" srcOrd="2" destOrd="0" parTransId="{42A58903-6789-9948-B6AC-F0DD08DED395}" sibTransId="{E22608D8-BB29-4645-9753-7239A8BF6317}"/>
    <dgm:cxn modelId="{36463B91-DF51-4993-A446-2CDBD2E13AE4}" srcId="{7AA5ACBE-24BF-4891-A42D-E9098BD9592C}" destId="{C9E2DB85-020F-4F9B-9B94-08B77D3C6004}" srcOrd="0" destOrd="0" parTransId="{FDF9E06D-332E-4868-8834-2E3550B670AC}" sibTransId="{CB327053-688D-4979-9013-16C74DFFF3A3}"/>
    <dgm:cxn modelId="{A12B9698-8C77-4F67-AE21-44D40425A7B0}" srcId="{7AA5ACBE-24BF-4891-A42D-E9098BD9592C}" destId="{377D8232-2304-4A4C-BDC4-E38A8E82ED15}" srcOrd="1" destOrd="0" parTransId="{3651184B-430D-4536-866E-AEE3041D650F}" sibTransId="{F5ADD70F-4CA0-4136-B316-B673F117A854}"/>
    <dgm:cxn modelId="{F8B42EAE-43F9-44D2-8FEE-591D5F49BE5F}" srcId="{377D8232-2304-4A4C-BDC4-E38A8E82ED15}" destId="{B86FB912-CD42-4770-93D7-7EC944F1B21B}" srcOrd="0" destOrd="0" parTransId="{23ABBE4D-990C-4D16-9C80-3A3FD0538FE9}" sibTransId="{F891DB6A-EC8C-4ACB-803F-54A1D0C37978}"/>
    <dgm:cxn modelId="{040D20BE-7488-4389-B22F-FBDC95260E4D}" srcId="{C9E2DB85-020F-4F9B-9B94-08B77D3C6004}" destId="{2A856B19-EDD1-489C-9ECD-0EEF21EBC0DA}" srcOrd="0" destOrd="0" parTransId="{AB40DE16-DBAA-49A1-A5C1-F8B77FEC0966}" sibTransId="{CD1CAFA9-1B02-4CC7-98C9-333CDE9B3EF8}"/>
    <dgm:cxn modelId="{951CD1CA-7641-A440-8BE7-A3259F4D18A2}" type="presOf" srcId="{2A856B19-EDD1-489C-9ECD-0EEF21EBC0DA}" destId="{14DF58DD-689A-3742-A301-3B1600E18838}" srcOrd="0" destOrd="0" presId="urn:microsoft.com/office/officeart/2005/8/layout/vList2"/>
    <dgm:cxn modelId="{552602ED-0EEC-F64A-9618-0941BCAD2D56}" type="presOf" srcId="{C9E2DB85-020F-4F9B-9B94-08B77D3C6004}" destId="{DDBCC56C-0D6E-364B-9E11-D654AD686E0D}" srcOrd="0" destOrd="0" presId="urn:microsoft.com/office/officeart/2005/8/layout/vList2"/>
    <dgm:cxn modelId="{8490F2F2-0CB8-F440-9065-59675AD838C2}" type="presOf" srcId="{377D8232-2304-4A4C-BDC4-E38A8E82ED15}" destId="{090B51BF-28AB-FC4F-8983-7DDDEDF1D372}" srcOrd="0" destOrd="0" presId="urn:microsoft.com/office/officeart/2005/8/layout/vList2"/>
    <dgm:cxn modelId="{4302DB84-5BB4-4D45-AAC3-7B7636F01E25}" type="presParOf" srcId="{D06189F6-E9F1-5A44-989A-CD4F767A2D39}" destId="{DDBCC56C-0D6E-364B-9E11-D654AD686E0D}" srcOrd="0" destOrd="0" presId="urn:microsoft.com/office/officeart/2005/8/layout/vList2"/>
    <dgm:cxn modelId="{E360EACE-653C-B94D-B55A-91DA7D434C10}" type="presParOf" srcId="{D06189F6-E9F1-5A44-989A-CD4F767A2D39}" destId="{14DF58DD-689A-3742-A301-3B1600E18838}" srcOrd="1" destOrd="0" presId="urn:microsoft.com/office/officeart/2005/8/layout/vList2"/>
    <dgm:cxn modelId="{BEE78D6C-073C-FA48-AC5F-6F3702842796}" type="presParOf" srcId="{D06189F6-E9F1-5A44-989A-CD4F767A2D39}" destId="{090B51BF-28AB-FC4F-8983-7DDDEDF1D372}" srcOrd="2" destOrd="0" presId="urn:microsoft.com/office/officeart/2005/8/layout/vList2"/>
    <dgm:cxn modelId="{3BEE3500-B82D-E64D-8EB6-172326264E11}" type="presParOf" srcId="{D06189F6-E9F1-5A44-989A-CD4F767A2D39}" destId="{67FC368A-EEDC-8244-BC64-0EBC121BD2F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939BCB-7070-416E-BB9F-F52B99D75F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CED4B0-9630-4C88-B160-001254E269C2}">
      <dgm:prSet/>
      <dgm:spPr/>
      <dgm:t>
        <a:bodyPr/>
        <a:lstStyle/>
        <a:p>
          <a:r>
            <a:rPr lang="en-US" b="1" i="0"/>
            <a:t>What is already known about this topic?</a:t>
          </a:r>
          <a:endParaRPr lang="en-US"/>
        </a:p>
      </dgm:t>
    </dgm:pt>
    <dgm:pt modelId="{46D72C9A-F365-4CEF-A1F6-76E13C0C32A4}" type="parTrans" cxnId="{9D87B4F3-5772-484C-A120-9319BA07A945}">
      <dgm:prSet/>
      <dgm:spPr/>
      <dgm:t>
        <a:bodyPr/>
        <a:lstStyle/>
        <a:p>
          <a:endParaRPr lang="en-US"/>
        </a:p>
      </dgm:t>
    </dgm:pt>
    <dgm:pt modelId="{B2323789-9200-4040-A037-ABB90C80E527}" type="sibTrans" cxnId="{9D87B4F3-5772-484C-A120-9319BA07A945}">
      <dgm:prSet/>
      <dgm:spPr/>
      <dgm:t>
        <a:bodyPr/>
        <a:lstStyle/>
        <a:p>
          <a:endParaRPr lang="en-US"/>
        </a:p>
      </dgm:t>
    </dgm:pt>
    <dgm:pt modelId="{F3E13B09-5045-49FD-A69E-45653AC17112}">
      <dgm:prSet/>
      <dgm:spPr/>
      <dgm:t>
        <a:bodyPr/>
        <a:lstStyle/>
        <a:p>
          <a:r>
            <a:rPr lang="en-US" b="0" i="0"/>
            <a:t>Substance use prevalence has increased among women with syphilis; however, its association with congenital syphilis is less clear.</a:t>
          </a:r>
          <a:endParaRPr lang="en-US"/>
        </a:p>
      </dgm:t>
    </dgm:pt>
    <dgm:pt modelId="{B5DB5233-A0E0-4D59-B87E-7567520BFD27}" type="parTrans" cxnId="{20367B8B-52DE-4A31-8A1A-9A0C413606E2}">
      <dgm:prSet/>
      <dgm:spPr/>
      <dgm:t>
        <a:bodyPr/>
        <a:lstStyle/>
        <a:p>
          <a:endParaRPr lang="en-US"/>
        </a:p>
      </dgm:t>
    </dgm:pt>
    <dgm:pt modelId="{57C8BAEE-ACF2-4C4A-AE1F-91B94B1AD3D1}" type="sibTrans" cxnId="{20367B8B-52DE-4A31-8A1A-9A0C413606E2}">
      <dgm:prSet/>
      <dgm:spPr/>
      <dgm:t>
        <a:bodyPr/>
        <a:lstStyle/>
        <a:p>
          <a:endParaRPr lang="en-US"/>
        </a:p>
      </dgm:t>
    </dgm:pt>
    <dgm:pt modelId="{A04F246D-E1ED-461B-B442-77D3BBBFF1D5}">
      <dgm:prSet/>
      <dgm:spPr/>
      <dgm:t>
        <a:bodyPr/>
        <a:lstStyle/>
        <a:p>
          <a:r>
            <a:rPr lang="en-US" b="1" i="0"/>
            <a:t>What is added by this report?</a:t>
          </a:r>
          <a:endParaRPr lang="en-US"/>
        </a:p>
      </dgm:t>
    </dgm:pt>
    <dgm:pt modelId="{D57D3DB0-204E-46B6-80D5-8AD5DC51D84F}" type="parTrans" cxnId="{95551EF0-F394-4657-A83C-248C14E45245}">
      <dgm:prSet/>
      <dgm:spPr/>
      <dgm:t>
        <a:bodyPr/>
        <a:lstStyle/>
        <a:p>
          <a:endParaRPr lang="en-US"/>
        </a:p>
      </dgm:t>
    </dgm:pt>
    <dgm:pt modelId="{FD569C44-F2B4-46CF-9BCB-98AE1BD24D28}" type="sibTrans" cxnId="{95551EF0-F394-4657-A83C-248C14E45245}">
      <dgm:prSet/>
      <dgm:spPr/>
      <dgm:t>
        <a:bodyPr/>
        <a:lstStyle/>
        <a:p>
          <a:endParaRPr lang="en-US"/>
        </a:p>
      </dgm:t>
    </dgm:pt>
    <dgm:pt modelId="{92309273-5FE9-4039-B9A7-C2E03BDC242B}">
      <dgm:prSet/>
      <dgm:spPr/>
      <dgm:t>
        <a:bodyPr/>
        <a:lstStyle/>
        <a:p>
          <a:r>
            <a:rPr lang="en-US" b="0" i="0" dirty="0"/>
            <a:t>During 2018–2021, the prevalence of substance use among persons with syphilis during pregnancy in Arizona and Georgia was nearly </a:t>
          </a:r>
          <a:r>
            <a:rPr lang="en-US" b="1" i="1" dirty="0"/>
            <a:t>twice as high among those with a congenital syphilis pregnancy outcome (48.1%) as among those without this outcome (24.6%). </a:t>
          </a:r>
        </a:p>
      </dgm:t>
    </dgm:pt>
    <dgm:pt modelId="{D1FB3782-E01F-469C-A0F1-BC3360ACA2F9}" type="parTrans" cxnId="{B88A972B-52B3-4838-BD91-E2138CA28BD4}">
      <dgm:prSet/>
      <dgm:spPr/>
      <dgm:t>
        <a:bodyPr/>
        <a:lstStyle/>
        <a:p>
          <a:endParaRPr lang="en-US"/>
        </a:p>
      </dgm:t>
    </dgm:pt>
    <dgm:pt modelId="{3D2E8DA8-B09B-43EF-8424-4421E53F278D}" type="sibTrans" cxnId="{B88A972B-52B3-4838-BD91-E2138CA28BD4}">
      <dgm:prSet/>
      <dgm:spPr/>
      <dgm:t>
        <a:bodyPr/>
        <a:lstStyle/>
        <a:p>
          <a:endParaRPr lang="en-US"/>
        </a:p>
      </dgm:t>
    </dgm:pt>
    <dgm:pt modelId="{E6E497FD-DB1E-45DB-A197-414ECF90A004}">
      <dgm:prSet/>
      <dgm:spPr/>
      <dgm:t>
        <a:bodyPr/>
        <a:lstStyle/>
        <a:p>
          <a:r>
            <a:rPr lang="en-US" b="1" i="0"/>
            <a:t>What are the implications for public health practice?</a:t>
          </a:r>
          <a:endParaRPr lang="en-US"/>
        </a:p>
      </dgm:t>
    </dgm:pt>
    <dgm:pt modelId="{AD806B71-D33D-400B-BFA8-75B22E215ADF}" type="parTrans" cxnId="{AC393D2B-8493-4FF3-B626-F9AE0879D0FD}">
      <dgm:prSet/>
      <dgm:spPr/>
      <dgm:t>
        <a:bodyPr/>
        <a:lstStyle/>
        <a:p>
          <a:endParaRPr lang="en-US"/>
        </a:p>
      </dgm:t>
    </dgm:pt>
    <dgm:pt modelId="{48A60449-C4A5-4154-A782-D62F459DB655}" type="sibTrans" cxnId="{AC393D2B-8493-4FF3-B626-F9AE0879D0FD}">
      <dgm:prSet/>
      <dgm:spPr/>
      <dgm:t>
        <a:bodyPr/>
        <a:lstStyle/>
        <a:p>
          <a:endParaRPr lang="en-US"/>
        </a:p>
      </dgm:t>
    </dgm:pt>
    <dgm:pt modelId="{02BC4183-45D8-47CB-A460-9584903385F2}">
      <dgm:prSet/>
      <dgm:spPr/>
      <dgm:t>
        <a:bodyPr/>
        <a:lstStyle/>
        <a:p>
          <a:r>
            <a:rPr lang="en-US" b="0" i="0"/>
            <a:t>The need for syphilis screening and treatment should be addressed at every health care encounter during pregnancy, especially among persons using substances.</a:t>
          </a:r>
          <a:endParaRPr lang="en-US"/>
        </a:p>
      </dgm:t>
    </dgm:pt>
    <dgm:pt modelId="{16F8E852-1925-4D1B-B05F-34D0CBAD1648}" type="parTrans" cxnId="{CEC5341F-1D06-48C7-96B3-E110E2FC7BB9}">
      <dgm:prSet/>
      <dgm:spPr/>
      <dgm:t>
        <a:bodyPr/>
        <a:lstStyle/>
        <a:p>
          <a:endParaRPr lang="en-US"/>
        </a:p>
      </dgm:t>
    </dgm:pt>
    <dgm:pt modelId="{3AC85A23-B424-4E7D-88C8-7E4752669975}" type="sibTrans" cxnId="{CEC5341F-1D06-48C7-96B3-E110E2FC7BB9}">
      <dgm:prSet/>
      <dgm:spPr/>
      <dgm:t>
        <a:bodyPr/>
        <a:lstStyle/>
        <a:p>
          <a:endParaRPr lang="en-US"/>
        </a:p>
      </dgm:t>
    </dgm:pt>
    <dgm:pt modelId="{8ADF283B-0D30-7C48-BB4C-B29DB1748327}">
      <dgm:prSet/>
      <dgm:spPr/>
      <dgm:t>
        <a:bodyPr/>
        <a:lstStyle/>
        <a:p>
          <a:r>
            <a:rPr lang="en-US" b="0" i="0" dirty="0"/>
            <a:t>Approximately one half of persons who used substances during pregnancy and had a congenital syphilis pregnancy outcome had late or no prenatal care.</a:t>
          </a:r>
          <a:endParaRPr lang="en-US" dirty="0"/>
        </a:p>
      </dgm:t>
    </dgm:pt>
    <dgm:pt modelId="{C64FF2F6-2495-D545-AE38-A587533C782D}" type="parTrans" cxnId="{FBFA3138-13CF-7C44-80C0-1327CBFB2BEA}">
      <dgm:prSet/>
      <dgm:spPr/>
      <dgm:t>
        <a:bodyPr/>
        <a:lstStyle/>
        <a:p>
          <a:endParaRPr lang="en-US"/>
        </a:p>
      </dgm:t>
    </dgm:pt>
    <dgm:pt modelId="{3EB2D16D-0557-E045-947F-09A4B3CEBF00}" type="sibTrans" cxnId="{FBFA3138-13CF-7C44-80C0-1327CBFB2BEA}">
      <dgm:prSet/>
      <dgm:spPr/>
      <dgm:t>
        <a:bodyPr/>
        <a:lstStyle/>
        <a:p>
          <a:endParaRPr lang="en-US"/>
        </a:p>
      </dgm:t>
    </dgm:pt>
    <dgm:pt modelId="{2E8C8184-5349-074D-99B4-1405A869C6D7}" type="pres">
      <dgm:prSet presAssocID="{EA939BCB-7070-416E-BB9F-F52B99D75FF7}" presName="linear" presStyleCnt="0">
        <dgm:presLayoutVars>
          <dgm:animLvl val="lvl"/>
          <dgm:resizeHandles val="exact"/>
        </dgm:presLayoutVars>
      </dgm:prSet>
      <dgm:spPr/>
    </dgm:pt>
    <dgm:pt modelId="{D7CF1421-A97C-D54C-A6A4-3701C9F9A413}" type="pres">
      <dgm:prSet presAssocID="{BCCED4B0-9630-4C88-B160-001254E269C2}" presName="parentText" presStyleLbl="node1" presStyleIdx="0" presStyleCnt="3">
        <dgm:presLayoutVars>
          <dgm:chMax val="0"/>
          <dgm:bulletEnabled val="1"/>
        </dgm:presLayoutVars>
      </dgm:prSet>
      <dgm:spPr/>
    </dgm:pt>
    <dgm:pt modelId="{CF481B6D-73D4-A44E-8EBB-35815F6B5848}" type="pres">
      <dgm:prSet presAssocID="{BCCED4B0-9630-4C88-B160-001254E269C2}" presName="childText" presStyleLbl="revTx" presStyleIdx="0" presStyleCnt="3">
        <dgm:presLayoutVars>
          <dgm:bulletEnabled val="1"/>
        </dgm:presLayoutVars>
      </dgm:prSet>
      <dgm:spPr/>
    </dgm:pt>
    <dgm:pt modelId="{65541224-77F6-DE47-B984-EC4F617C0EAF}" type="pres">
      <dgm:prSet presAssocID="{A04F246D-E1ED-461B-B442-77D3BBBFF1D5}" presName="parentText" presStyleLbl="node1" presStyleIdx="1" presStyleCnt="3">
        <dgm:presLayoutVars>
          <dgm:chMax val="0"/>
          <dgm:bulletEnabled val="1"/>
        </dgm:presLayoutVars>
      </dgm:prSet>
      <dgm:spPr/>
    </dgm:pt>
    <dgm:pt modelId="{1A2377D4-221F-D34F-94B8-2AF7872EE55C}" type="pres">
      <dgm:prSet presAssocID="{A04F246D-E1ED-461B-B442-77D3BBBFF1D5}" presName="childText" presStyleLbl="revTx" presStyleIdx="1" presStyleCnt="3">
        <dgm:presLayoutVars>
          <dgm:bulletEnabled val="1"/>
        </dgm:presLayoutVars>
      </dgm:prSet>
      <dgm:spPr/>
    </dgm:pt>
    <dgm:pt modelId="{A24D375A-1380-054F-BAF4-EE3A1D87F743}" type="pres">
      <dgm:prSet presAssocID="{E6E497FD-DB1E-45DB-A197-414ECF90A004}" presName="parentText" presStyleLbl="node1" presStyleIdx="2" presStyleCnt="3">
        <dgm:presLayoutVars>
          <dgm:chMax val="0"/>
          <dgm:bulletEnabled val="1"/>
        </dgm:presLayoutVars>
      </dgm:prSet>
      <dgm:spPr/>
    </dgm:pt>
    <dgm:pt modelId="{E4F1D4C2-27F3-554D-A401-12269E79C368}" type="pres">
      <dgm:prSet presAssocID="{E6E497FD-DB1E-45DB-A197-414ECF90A004}" presName="childText" presStyleLbl="revTx" presStyleIdx="2" presStyleCnt="3">
        <dgm:presLayoutVars>
          <dgm:bulletEnabled val="1"/>
        </dgm:presLayoutVars>
      </dgm:prSet>
      <dgm:spPr/>
    </dgm:pt>
  </dgm:ptLst>
  <dgm:cxnLst>
    <dgm:cxn modelId="{0B2BD603-68AF-484D-803A-14FBA4C09EA9}" type="presOf" srcId="{02BC4183-45D8-47CB-A460-9584903385F2}" destId="{E4F1D4C2-27F3-554D-A401-12269E79C368}" srcOrd="0" destOrd="0" presId="urn:microsoft.com/office/officeart/2005/8/layout/vList2"/>
    <dgm:cxn modelId="{CEC5341F-1D06-48C7-96B3-E110E2FC7BB9}" srcId="{E6E497FD-DB1E-45DB-A197-414ECF90A004}" destId="{02BC4183-45D8-47CB-A460-9584903385F2}" srcOrd="0" destOrd="0" parTransId="{16F8E852-1925-4D1B-B05F-34D0CBAD1648}" sibTransId="{3AC85A23-B424-4E7D-88C8-7E4752669975}"/>
    <dgm:cxn modelId="{AC393D2B-8493-4FF3-B626-F9AE0879D0FD}" srcId="{EA939BCB-7070-416E-BB9F-F52B99D75FF7}" destId="{E6E497FD-DB1E-45DB-A197-414ECF90A004}" srcOrd="2" destOrd="0" parTransId="{AD806B71-D33D-400B-BFA8-75B22E215ADF}" sibTransId="{48A60449-C4A5-4154-A782-D62F459DB655}"/>
    <dgm:cxn modelId="{B88A972B-52B3-4838-BD91-E2138CA28BD4}" srcId="{A04F246D-E1ED-461B-B442-77D3BBBFF1D5}" destId="{92309273-5FE9-4039-B9A7-C2E03BDC242B}" srcOrd="0" destOrd="0" parTransId="{D1FB3782-E01F-469C-A0F1-BC3360ACA2F9}" sibTransId="{3D2E8DA8-B09B-43EF-8424-4421E53F278D}"/>
    <dgm:cxn modelId="{A87B9C32-8BE5-2545-870F-32F96945259D}" type="presOf" srcId="{F3E13B09-5045-49FD-A69E-45653AC17112}" destId="{CF481B6D-73D4-A44E-8EBB-35815F6B5848}" srcOrd="0" destOrd="0" presId="urn:microsoft.com/office/officeart/2005/8/layout/vList2"/>
    <dgm:cxn modelId="{FBFA3138-13CF-7C44-80C0-1327CBFB2BEA}" srcId="{A04F246D-E1ED-461B-B442-77D3BBBFF1D5}" destId="{8ADF283B-0D30-7C48-BB4C-B29DB1748327}" srcOrd="1" destOrd="0" parTransId="{C64FF2F6-2495-D545-AE38-A587533C782D}" sibTransId="{3EB2D16D-0557-E045-947F-09A4B3CEBF00}"/>
    <dgm:cxn modelId="{1B591D6D-B9CB-BC4B-8DB3-B35057606510}" type="presOf" srcId="{8ADF283B-0D30-7C48-BB4C-B29DB1748327}" destId="{1A2377D4-221F-D34F-94B8-2AF7872EE55C}" srcOrd="0" destOrd="1" presId="urn:microsoft.com/office/officeart/2005/8/layout/vList2"/>
    <dgm:cxn modelId="{20367B8B-52DE-4A31-8A1A-9A0C413606E2}" srcId="{BCCED4B0-9630-4C88-B160-001254E269C2}" destId="{F3E13B09-5045-49FD-A69E-45653AC17112}" srcOrd="0" destOrd="0" parTransId="{B5DB5233-A0E0-4D59-B87E-7567520BFD27}" sibTransId="{57C8BAEE-ACF2-4C4A-AE1F-91B94B1AD3D1}"/>
    <dgm:cxn modelId="{8D00F792-85D4-9E4F-B674-2AD0BA561CFF}" type="presOf" srcId="{BCCED4B0-9630-4C88-B160-001254E269C2}" destId="{D7CF1421-A97C-D54C-A6A4-3701C9F9A413}" srcOrd="0" destOrd="0" presId="urn:microsoft.com/office/officeart/2005/8/layout/vList2"/>
    <dgm:cxn modelId="{39C093BC-F2BA-E047-842C-0ECB96A7D086}" type="presOf" srcId="{EA939BCB-7070-416E-BB9F-F52B99D75FF7}" destId="{2E8C8184-5349-074D-99B4-1405A869C6D7}" srcOrd="0" destOrd="0" presId="urn:microsoft.com/office/officeart/2005/8/layout/vList2"/>
    <dgm:cxn modelId="{206DD9BC-E270-3543-9B1C-134383DDE425}" type="presOf" srcId="{92309273-5FE9-4039-B9A7-C2E03BDC242B}" destId="{1A2377D4-221F-D34F-94B8-2AF7872EE55C}" srcOrd="0" destOrd="0" presId="urn:microsoft.com/office/officeart/2005/8/layout/vList2"/>
    <dgm:cxn modelId="{03A3DADB-B5CB-4840-96A4-A0F436ABE3C1}" type="presOf" srcId="{E6E497FD-DB1E-45DB-A197-414ECF90A004}" destId="{A24D375A-1380-054F-BAF4-EE3A1D87F743}" srcOrd="0" destOrd="0" presId="urn:microsoft.com/office/officeart/2005/8/layout/vList2"/>
    <dgm:cxn modelId="{95551EF0-F394-4657-A83C-248C14E45245}" srcId="{EA939BCB-7070-416E-BB9F-F52B99D75FF7}" destId="{A04F246D-E1ED-461B-B442-77D3BBBFF1D5}" srcOrd="1" destOrd="0" parTransId="{D57D3DB0-204E-46B6-80D5-8AD5DC51D84F}" sibTransId="{FD569C44-F2B4-46CF-9BCB-98AE1BD24D28}"/>
    <dgm:cxn modelId="{9D87B4F3-5772-484C-A120-9319BA07A945}" srcId="{EA939BCB-7070-416E-BB9F-F52B99D75FF7}" destId="{BCCED4B0-9630-4C88-B160-001254E269C2}" srcOrd="0" destOrd="0" parTransId="{46D72C9A-F365-4CEF-A1F6-76E13C0C32A4}" sibTransId="{B2323789-9200-4040-A037-ABB90C80E527}"/>
    <dgm:cxn modelId="{CAEB77F9-2CF7-1746-8840-0259B2FF7426}" type="presOf" srcId="{A04F246D-E1ED-461B-B442-77D3BBBFF1D5}" destId="{65541224-77F6-DE47-B984-EC4F617C0EAF}" srcOrd="0" destOrd="0" presId="urn:microsoft.com/office/officeart/2005/8/layout/vList2"/>
    <dgm:cxn modelId="{38A75414-D0DE-FA4C-82FD-32A0A62000AD}" type="presParOf" srcId="{2E8C8184-5349-074D-99B4-1405A869C6D7}" destId="{D7CF1421-A97C-D54C-A6A4-3701C9F9A413}" srcOrd="0" destOrd="0" presId="urn:microsoft.com/office/officeart/2005/8/layout/vList2"/>
    <dgm:cxn modelId="{D6F6DA6D-88B0-8C4E-9675-54DBD4685060}" type="presParOf" srcId="{2E8C8184-5349-074D-99B4-1405A869C6D7}" destId="{CF481B6D-73D4-A44E-8EBB-35815F6B5848}" srcOrd="1" destOrd="0" presId="urn:microsoft.com/office/officeart/2005/8/layout/vList2"/>
    <dgm:cxn modelId="{C9FFEA8C-1A8D-C94C-8D13-C1BBE08468D7}" type="presParOf" srcId="{2E8C8184-5349-074D-99B4-1405A869C6D7}" destId="{65541224-77F6-DE47-B984-EC4F617C0EAF}" srcOrd="2" destOrd="0" presId="urn:microsoft.com/office/officeart/2005/8/layout/vList2"/>
    <dgm:cxn modelId="{114CFA28-DE8D-8D49-8A90-D18159F7EC5A}" type="presParOf" srcId="{2E8C8184-5349-074D-99B4-1405A869C6D7}" destId="{1A2377D4-221F-D34F-94B8-2AF7872EE55C}" srcOrd="3" destOrd="0" presId="urn:microsoft.com/office/officeart/2005/8/layout/vList2"/>
    <dgm:cxn modelId="{09884815-8BF8-2D4A-8CFD-2628796C4693}" type="presParOf" srcId="{2E8C8184-5349-074D-99B4-1405A869C6D7}" destId="{A24D375A-1380-054F-BAF4-EE3A1D87F743}" srcOrd="4" destOrd="0" presId="urn:microsoft.com/office/officeart/2005/8/layout/vList2"/>
    <dgm:cxn modelId="{06322182-40A1-BC4D-8501-1DE498B77056}" type="presParOf" srcId="{2E8C8184-5349-074D-99B4-1405A869C6D7}" destId="{E4F1D4C2-27F3-554D-A401-12269E79C36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778E3-7609-2F4E-BEEA-78C853B3ABF2}">
      <dsp:nvSpPr>
        <dsp:cNvPr id="0" name=""/>
        <dsp:cNvSpPr/>
      </dsp:nvSpPr>
      <dsp:spPr>
        <a:xfrm>
          <a:off x="0" y="323224"/>
          <a:ext cx="10705805" cy="119175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Participants will be able to explain the concept of a Syndemic</a:t>
          </a:r>
        </a:p>
      </dsp:txBody>
      <dsp:txXfrm>
        <a:off x="58177" y="381401"/>
        <a:ext cx="10589451" cy="1075400"/>
      </dsp:txXfrm>
    </dsp:sp>
    <dsp:sp modelId="{CD594EE8-1A9D-9A41-8737-D3450F25FFFD}">
      <dsp:nvSpPr>
        <dsp:cNvPr id="0" name=""/>
        <dsp:cNvSpPr/>
      </dsp:nvSpPr>
      <dsp:spPr>
        <a:xfrm>
          <a:off x="0" y="1601379"/>
          <a:ext cx="10705805" cy="1191754"/>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Participants will recognize the impact of the opioid epidemic in relation to the HIV and HCV epidemics</a:t>
          </a:r>
        </a:p>
      </dsp:txBody>
      <dsp:txXfrm>
        <a:off x="58177" y="1659556"/>
        <a:ext cx="10589451" cy="1075400"/>
      </dsp:txXfrm>
    </dsp:sp>
    <dsp:sp modelId="{C3919FC6-F55A-F445-B8AD-40DA3A511EDD}">
      <dsp:nvSpPr>
        <dsp:cNvPr id="0" name=""/>
        <dsp:cNvSpPr/>
      </dsp:nvSpPr>
      <dsp:spPr>
        <a:xfrm>
          <a:off x="0" y="2879533"/>
          <a:ext cx="10705805" cy="1191754"/>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Participants will be able to describe interventions to mitigate the HIV/STI/SUD/HCV syndemic at a Macro, Micro and individual level</a:t>
          </a:r>
        </a:p>
      </dsp:txBody>
      <dsp:txXfrm>
        <a:off x="58177" y="2937710"/>
        <a:ext cx="10589451" cy="1075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0C215-14DA-734B-8EA7-5A80779F85E5}">
      <dsp:nvSpPr>
        <dsp:cNvPr id="0" name=""/>
        <dsp:cNvSpPr/>
      </dsp:nvSpPr>
      <dsp:spPr>
        <a:xfrm>
          <a:off x="0" y="30753"/>
          <a:ext cx="10998456" cy="77044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Primary, secondary and congenital syphilis rates are highest in AI/AN</a:t>
          </a:r>
        </a:p>
      </dsp:txBody>
      <dsp:txXfrm>
        <a:off x="37610" y="68363"/>
        <a:ext cx="10923236" cy="695221"/>
      </dsp:txXfrm>
    </dsp:sp>
    <dsp:sp modelId="{B73C80B6-B2C8-9044-AF45-D823A1879626}">
      <dsp:nvSpPr>
        <dsp:cNvPr id="0" name=""/>
        <dsp:cNvSpPr/>
      </dsp:nvSpPr>
      <dsp:spPr>
        <a:xfrm>
          <a:off x="0" y="801194"/>
          <a:ext cx="10998456" cy="1220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0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Comparable to rates from the pre-penicillin era</a:t>
          </a:r>
        </a:p>
        <a:p>
          <a:pPr marL="228600" lvl="1" indent="-228600" algn="l" defTabSz="1066800">
            <a:lnSpc>
              <a:spcPct val="90000"/>
            </a:lnSpc>
            <a:spcBef>
              <a:spcPct val="0"/>
            </a:spcBef>
            <a:spcAft>
              <a:spcPct val="20000"/>
            </a:spcAft>
            <a:buChar char="•"/>
          </a:pPr>
          <a:r>
            <a:rPr lang="en-US" sz="2400" kern="1200" dirty="0"/>
            <a:t>For every 155 AI/AN  births in 2022, there was one congenital syphilis case.</a:t>
          </a:r>
        </a:p>
      </dsp:txBody>
      <dsp:txXfrm>
        <a:off x="0" y="801194"/>
        <a:ext cx="10998456" cy="1220274"/>
      </dsp:txXfrm>
    </dsp:sp>
    <dsp:sp modelId="{BC59140D-CB90-8C4B-BB67-64B43C1740C1}">
      <dsp:nvSpPr>
        <dsp:cNvPr id="0" name=""/>
        <dsp:cNvSpPr/>
      </dsp:nvSpPr>
      <dsp:spPr>
        <a:xfrm>
          <a:off x="0" y="2021469"/>
          <a:ext cx="10998456" cy="98589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Most syphilis cases were diagnosed outside of STD clinics in 2022</a:t>
          </a:r>
        </a:p>
      </dsp:txBody>
      <dsp:txXfrm>
        <a:off x="48127" y="2069596"/>
        <a:ext cx="10902202" cy="889637"/>
      </dsp:txXfrm>
    </dsp:sp>
    <dsp:sp modelId="{25C4DD6A-5FC6-F744-99AF-14B085FB394E}">
      <dsp:nvSpPr>
        <dsp:cNvPr id="0" name=""/>
        <dsp:cNvSpPr/>
      </dsp:nvSpPr>
      <dsp:spPr>
        <a:xfrm>
          <a:off x="0" y="3007361"/>
          <a:ext cx="10998456"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0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Emphasizing the role of HCW in primary care, emergency departments, community health, correctional and drug treatment programs</a:t>
          </a:r>
        </a:p>
      </dsp:txBody>
      <dsp:txXfrm>
        <a:off x="0" y="3007361"/>
        <a:ext cx="10998456" cy="977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9168B-31CA-454E-9B0B-6A3C4D7DEAAE}">
      <dsp:nvSpPr>
        <dsp:cNvPr id="0" name=""/>
        <dsp:cNvSpPr/>
      </dsp:nvSpPr>
      <dsp:spPr>
        <a:xfrm>
          <a:off x="715212"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C198E-C321-4EAD-B8EB-76468C734D56}">
      <dsp:nvSpPr>
        <dsp:cNvPr id="0" name=""/>
        <dsp:cNvSpPr/>
      </dsp:nvSpPr>
      <dsp:spPr>
        <a:xfrm>
          <a:off x="1139337" y="942774"/>
          <a:ext cx="1141874" cy="11418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9E22F-D0F0-452F-B10B-D59CF8659C72}">
      <dsp:nvSpPr>
        <dsp:cNvPr id="0" name=""/>
        <dsp:cNvSpPr/>
      </dsp:nvSpPr>
      <dsp:spPr>
        <a:xfrm>
          <a:off x="79025"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i="0" kern="1200" dirty="0"/>
            <a:t>as a primary care health worker?</a:t>
          </a:r>
        </a:p>
        <a:p>
          <a:pPr marL="0" lvl="0" indent="0" algn="ctr" defTabSz="577850">
            <a:lnSpc>
              <a:spcPct val="100000"/>
            </a:lnSpc>
            <a:spcBef>
              <a:spcPct val="0"/>
            </a:spcBef>
            <a:spcAft>
              <a:spcPct val="35000"/>
            </a:spcAft>
            <a:buNone/>
            <a:defRPr cap="all"/>
          </a:pPr>
          <a:r>
            <a:rPr lang="en-US" sz="1300" b="1" i="0" kern="1200" dirty="0"/>
            <a:t>(Individual)</a:t>
          </a:r>
          <a:br>
            <a:rPr lang="en-US" sz="1300" b="1" i="0" kern="1200" dirty="0"/>
          </a:br>
          <a:endParaRPr lang="en-US" sz="1300" b="1" kern="1200" dirty="0"/>
        </a:p>
      </dsp:txBody>
      <dsp:txXfrm>
        <a:off x="79025" y="3128649"/>
        <a:ext cx="3262500" cy="720000"/>
      </dsp:txXfrm>
    </dsp:sp>
    <dsp:sp modelId="{3AA8813A-901E-4C87-AE8A-C1D37C5D074B}">
      <dsp:nvSpPr>
        <dsp:cNvPr id="0" name=""/>
        <dsp:cNvSpPr/>
      </dsp:nvSpPr>
      <dsp:spPr>
        <a:xfrm>
          <a:off x="4548650"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491DA-8C68-417E-897E-D7157626DF44}">
      <dsp:nvSpPr>
        <dsp:cNvPr id="0" name=""/>
        <dsp:cNvSpPr/>
      </dsp:nvSpPr>
      <dsp:spPr>
        <a:xfrm>
          <a:off x="4972775" y="942774"/>
          <a:ext cx="1141874" cy="11418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E6E86-5562-47F2-8345-92126C6C6A30}">
      <dsp:nvSpPr>
        <dsp:cNvPr id="0" name=""/>
        <dsp:cNvSpPr/>
      </dsp:nvSpPr>
      <dsp:spPr>
        <a:xfrm>
          <a:off x="3912462"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i="0" kern="1200" dirty="0"/>
            <a:t>as health system Leadership?</a:t>
          </a:r>
        </a:p>
        <a:p>
          <a:pPr marL="0" lvl="0" indent="0" algn="ctr" defTabSz="577850">
            <a:lnSpc>
              <a:spcPct val="100000"/>
            </a:lnSpc>
            <a:spcBef>
              <a:spcPct val="0"/>
            </a:spcBef>
            <a:spcAft>
              <a:spcPct val="35000"/>
            </a:spcAft>
            <a:buNone/>
            <a:defRPr cap="all"/>
          </a:pPr>
          <a:r>
            <a:rPr lang="en-US" sz="1300" b="1" i="0" kern="1200" dirty="0"/>
            <a:t>(Micro)</a:t>
          </a:r>
          <a:br>
            <a:rPr lang="en-US" sz="1300" b="1" i="0" kern="1200" dirty="0"/>
          </a:br>
          <a:endParaRPr lang="en-US" sz="1300" b="1" kern="1200" dirty="0"/>
        </a:p>
      </dsp:txBody>
      <dsp:txXfrm>
        <a:off x="3912462" y="3128649"/>
        <a:ext cx="3262500" cy="720000"/>
      </dsp:txXfrm>
    </dsp:sp>
    <dsp:sp modelId="{725D8225-6CC3-4552-964F-EC1C109D8A57}">
      <dsp:nvSpPr>
        <dsp:cNvPr id="0" name=""/>
        <dsp:cNvSpPr/>
      </dsp:nvSpPr>
      <dsp:spPr>
        <a:xfrm>
          <a:off x="8382087" y="518649"/>
          <a:ext cx="1990125" cy="1990125"/>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93E37-55F6-4112-97E0-0707DAA3358A}">
      <dsp:nvSpPr>
        <dsp:cNvPr id="0" name=""/>
        <dsp:cNvSpPr/>
      </dsp:nvSpPr>
      <dsp:spPr>
        <a:xfrm>
          <a:off x="8806212" y="942774"/>
          <a:ext cx="1141874" cy="114187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4DB8-B5D7-49E9-918B-80B64C641C71}">
      <dsp:nvSpPr>
        <dsp:cNvPr id="0" name=""/>
        <dsp:cNvSpPr/>
      </dsp:nvSpPr>
      <dsp:spPr>
        <a:xfrm>
          <a:off x="7745900" y="312864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kern="1200" dirty="0"/>
            <a:t> As a Society</a:t>
          </a:r>
          <a:endParaRPr lang="en-US" sz="1300" b="1" i="0" kern="1200" dirty="0"/>
        </a:p>
        <a:p>
          <a:pPr marL="0" lvl="0" indent="0" algn="ctr" defTabSz="577850">
            <a:lnSpc>
              <a:spcPct val="100000"/>
            </a:lnSpc>
            <a:spcBef>
              <a:spcPct val="0"/>
            </a:spcBef>
            <a:spcAft>
              <a:spcPct val="35000"/>
            </a:spcAft>
            <a:buNone/>
            <a:defRPr cap="all"/>
          </a:pPr>
          <a:r>
            <a:rPr lang="en-US" sz="1300" b="1" i="0" kern="1200" dirty="0"/>
            <a:t>(Macro)</a:t>
          </a:r>
          <a:endParaRPr lang="en-US" sz="1300" b="1" kern="1200" dirty="0"/>
        </a:p>
      </dsp:txBody>
      <dsp:txXfrm>
        <a:off x="7745900" y="3128649"/>
        <a:ext cx="32625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5BA8-0614-411A-B52E-65C5D5AD3862}">
      <dsp:nvSpPr>
        <dsp:cNvPr id="0" name=""/>
        <dsp:cNvSpPr/>
      </dsp:nvSpPr>
      <dsp:spPr>
        <a:xfrm>
          <a:off x="0" y="0"/>
          <a:ext cx="1798878" cy="45195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HCV/HIV Testing and Treatment </a:t>
          </a:r>
        </a:p>
      </dsp:txBody>
      <dsp:txXfrm>
        <a:off x="0" y="1807831"/>
        <a:ext cx="1798878" cy="1807831"/>
      </dsp:txXfrm>
    </dsp:sp>
    <dsp:sp modelId="{FFFAAF91-9CCD-453D-8779-D99701199AD0}">
      <dsp:nvSpPr>
        <dsp:cNvPr id="0" name=""/>
        <dsp:cNvSpPr/>
      </dsp:nvSpPr>
      <dsp:spPr>
        <a:xfrm>
          <a:off x="146929" y="271174"/>
          <a:ext cx="1505019" cy="1505019"/>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0892D-770F-4A55-963C-8DFC0B0A4708}">
      <dsp:nvSpPr>
        <dsp:cNvPr id="0" name=""/>
        <dsp:cNvSpPr/>
      </dsp:nvSpPr>
      <dsp:spPr>
        <a:xfrm>
          <a:off x="1852845" y="0"/>
          <a:ext cx="1798878" cy="45195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 Services</a:t>
          </a:r>
        </a:p>
      </dsp:txBody>
      <dsp:txXfrm>
        <a:off x="1852845" y="1807831"/>
        <a:ext cx="1798878" cy="1807831"/>
      </dsp:txXfrm>
    </dsp:sp>
    <dsp:sp modelId="{54A54A80-B3F6-433B-AD59-C499A746B097}">
      <dsp:nvSpPr>
        <dsp:cNvPr id="0" name=""/>
        <dsp:cNvSpPr/>
      </dsp:nvSpPr>
      <dsp:spPr>
        <a:xfrm>
          <a:off x="1999774" y="271174"/>
          <a:ext cx="1505019" cy="1505019"/>
        </a:xfrm>
        <a:prstGeom prst="ellipse">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1E9C9-73DC-4A28-AE8F-8F7D64A75BB7}">
      <dsp:nvSpPr>
        <dsp:cNvPr id="0" name=""/>
        <dsp:cNvSpPr/>
      </dsp:nvSpPr>
      <dsp:spPr>
        <a:xfrm>
          <a:off x="3705690" y="0"/>
          <a:ext cx="1798878" cy="45195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Medication Assisted Treatment</a:t>
          </a:r>
        </a:p>
      </dsp:txBody>
      <dsp:txXfrm>
        <a:off x="3705690" y="1807831"/>
        <a:ext cx="1798878" cy="1807831"/>
      </dsp:txXfrm>
    </dsp:sp>
    <dsp:sp modelId="{61007DB6-0726-4196-8E93-06A35EDC13AD}">
      <dsp:nvSpPr>
        <dsp:cNvPr id="0" name=""/>
        <dsp:cNvSpPr/>
      </dsp:nvSpPr>
      <dsp:spPr>
        <a:xfrm>
          <a:off x="3852620" y="271174"/>
          <a:ext cx="1505019" cy="1505019"/>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055F5-DFF5-42DF-ACA7-31C5BA9526A3}">
      <dsp:nvSpPr>
        <dsp:cNvPr id="0" name=""/>
        <dsp:cNvSpPr/>
      </dsp:nvSpPr>
      <dsp:spPr>
        <a:xfrm>
          <a:off x="5558535" y="0"/>
          <a:ext cx="1798878" cy="45195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PREP for PWUDs </a:t>
          </a:r>
        </a:p>
      </dsp:txBody>
      <dsp:txXfrm>
        <a:off x="5558535" y="1807831"/>
        <a:ext cx="1798878" cy="1807831"/>
      </dsp:txXfrm>
    </dsp:sp>
    <dsp:sp modelId="{9EF5B1DE-C0EC-4A0B-A196-72877481F503}">
      <dsp:nvSpPr>
        <dsp:cNvPr id="0" name=""/>
        <dsp:cNvSpPr/>
      </dsp:nvSpPr>
      <dsp:spPr>
        <a:xfrm>
          <a:off x="5705465" y="271174"/>
          <a:ext cx="1505019" cy="1505019"/>
        </a:xfrm>
        <a:prstGeom prst="ellipse">
          <a:avLst/>
        </a:prstGeom>
        <a:blipFill rotWithShape="1">
          <a:blip xmlns:r="http://schemas.openxmlformats.org/officeDocument/2006/relationships" r:embed="rId4"/>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B6363-B5CA-4DD4-B59C-4940E692AD8D}">
      <dsp:nvSpPr>
        <dsp:cNvPr id="0" name=""/>
        <dsp:cNvSpPr/>
      </dsp:nvSpPr>
      <dsp:spPr>
        <a:xfrm>
          <a:off x="7411381" y="0"/>
          <a:ext cx="1798878" cy="45195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Naloxone, Syringe Service Programs, and Safer Injection Practices</a:t>
          </a:r>
        </a:p>
      </dsp:txBody>
      <dsp:txXfrm>
        <a:off x="7411381" y="1807831"/>
        <a:ext cx="1798878" cy="1807831"/>
      </dsp:txXfrm>
    </dsp:sp>
    <dsp:sp modelId="{8BE0B6F7-BB18-4550-A82D-703C1559FB8C}">
      <dsp:nvSpPr>
        <dsp:cNvPr id="0" name=""/>
        <dsp:cNvSpPr/>
      </dsp:nvSpPr>
      <dsp:spPr>
        <a:xfrm>
          <a:off x="7558310" y="271174"/>
          <a:ext cx="1505019" cy="1505019"/>
        </a:xfrm>
        <a:prstGeom prst="ellipse">
          <a:avLst/>
        </a:prstGeom>
        <a:blipFill rotWithShape="1">
          <a:blip xmlns:r="http://schemas.openxmlformats.org/officeDocument/2006/relationships" r:embed="rId5"/>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86D02-BF59-45A8-9BCF-FB0B3CCF9E5A}">
      <dsp:nvSpPr>
        <dsp:cNvPr id="0" name=""/>
        <dsp:cNvSpPr/>
      </dsp:nvSpPr>
      <dsp:spPr>
        <a:xfrm>
          <a:off x="368410" y="3615663"/>
          <a:ext cx="8473439" cy="677936"/>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8A45-9579-774F-BD4A-063184C3E81F}">
      <dsp:nvSpPr>
        <dsp:cNvPr id="0" name=""/>
        <dsp:cNvSpPr/>
      </dsp:nvSpPr>
      <dsp:spPr>
        <a:xfrm>
          <a:off x="0" y="3736288"/>
          <a:ext cx="2628900" cy="61296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0688" rIns="18696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Create</a:t>
          </a:r>
        </a:p>
      </dsp:txBody>
      <dsp:txXfrm>
        <a:off x="0" y="3736288"/>
        <a:ext cx="2628900" cy="612969"/>
      </dsp:txXfrm>
    </dsp:sp>
    <dsp:sp modelId="{AB686D76-2FD3-F24B-A1F6-65539B0CC753}">
      <dsp:nvSpPr>
        <dsp:cNvPr id="0" name=""/>
        <dsp:cNvSpPr/>
      </dsp:nvSpPr>
      <dsp:spPr>
        <a:xfrm>
          <a:off x="2628900" y="3736288"/>
          <a:ext cx="7886700" cy="6129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Performance-based outcomes around SUD/HCV/HIV/STI</a:t>
          </a:r>
        </a:p>
      </dsp:txBody>
      <dsp:txXfrm>
        <a:off x="2628900" y="3736288"/>
        <a:ext cx="7886700" cy="612969"/>
      </dsp:txXfrm>
    </dsp:sp>
    <dsp:sp modelId="{A89F8428-4E4F-3040-867C-73290FF4B233}">
      <dsp:nvSpPr>
        <dsp:cNvPr id="0" name=""/>
        <dsp:cNvSpPr/>
      </dsp:nvSpPr>
      <dsp:spPr>
        <a:xfrm rot="10800000">
          <a:off x="0" y="2802736"/>
          <a:ext cx="2628900" cy="9427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0688" rIns="18696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Allow provider time</a:t>
          </a:r>
        </a:p>
      </dsp:txBody>
      <dsp:txXfrm rot="-10800000">
        <a:off x="0" y="2802736"/>
        <a:ext cx="2628900" cy="612785"/>
      </dsp:txXfrm>
    </dsp:sp>
    <dsp:sp modelId="{EF26D8D5-F065-3741-93D3-509FF7ACB6C4}">
      <dsp:nvSpPr>
        <dsp:cNvPr id="0" name=""/>
        <dsp:cNvSpPr/>
      </dsp:nvSpPr>
      <dsp:spPr>
        <a:xfrm>
          <a:off x="2628900" y="2802736"/>
          <a:ext cx="7886700" cy="6127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For training and participation in these activities</a:t>
          </a:r>
        </a:p>
      </dsp:txBody>
      <dsp:txXfrm>
        <a:off x="2628900" y="2802736"/>
        <a:ext cx="7886700" cy="612785"/>
      </dsp:txXfrm>
    </dsp:sp>
    <dsp:sp modelId="{CF1C15DE-23F2-4640-8955-EC5B116D3057}">
      <dsp:nvSpPr>
        <dsp:cNvPr id="0" name=""/>
        <dsp:cNvSpPr/>
      </dsp:nvSpPr>
      <dsp:spPr>
        <a:xfrm rot="10800000">
          <a:off x="0" y="1869184"/>
          <a:ext cx="2628900" cy="9427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0688" rIns="18696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Enforce Policies</a:t>
          </a:r>
        </a:p>
      </dsp:txBody>
      <dsp:txXfrm rot="-10800000">
        <a:off x="0" y="1869184"/>
        <a:ext cx="2628900" cy="612785"/>
      </dsp:txXfrm>
    </dsp:sp>
    <dsp:sp modelId="{C9129DD5-2ED2-8F4F-9C29-206917B909A6}">
      <dsp:nvSpPr>
        <dsp:cNvPr id="0" name=""/>
        <dsp:cNvSpPr/>
      </dsp:nvSpPr>
      <dsp:spPr>
        <a:xfrm>
          <a:off x="2628900" y="1869184"/>
          <a:ext cx="7886700" cy="61278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Encourage, facilitate and motivate SUD, HCV, HIV and STI screening and treatment</a:t>
          </a:r>
        </a:p>
      </dsp:txBody>
      <dsp:txXfrm>
        <a:off x="2628900" y="1869184"/>
        <a:ext cx="7886700" cy="612785"/>
      </dsp:txXfrm>
    </dsp:sp>
    <dsp:sp modelId="{FAB46888-ECCB-1642-9F1A-1EEE381ED988}">
      <dsp:nvSpPr>
        <dsp:cNvPr id="0" name=""/>
        <dsp:cNvSpPr/>
      </dsp:nvSpPr>
      <dsp:spPr>
        <a:xfrm rot="10800000">
          <a:off x="0" y="935632"/>
          <a:ext cx="2628900" cy="9427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0688" rIns="18696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Develop</a:t>
          </a:r>
        </a:p>
      </dsp:txBody>
      <dsp:txXfrm rot="-10800000">
        <a:off x="0" y="935632"/>
        <a:ext cx="2628900" cy="612785"/>
      </dsp:txXfrm>
    </dsp:sp>
    <dsp:sp modelId="{FD46361A-2AD2-174C-BF2A-0C6464C6293E}">
      <dsp:nvSpPr>
        <dsp:cNvPr id="0" name=""/>
        <dsp:cNvSpPr/>
      </dsp:nvSpPr>
      <dsp:spPr>
        <a:xfrm>
          <a:off x="2628900" y="935632"/>
          <a:ext cx="7886700" cy="6127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SUD/HCV/HIV/STI policies </a:t>
          </a:r>
        </a:p>
      </dsp:txBody>
      <dsp:txXfrm>
        <a:off x="2628900" y="935632"/>
        <a:ext cx="7886700" cy="612785"/>
      </dsp:txXfrm>
    </dsp:sp>
    <dsp:sp modelId="{5B68F35B-039B-C84B-B752-1B4AB2648E69}">
      <dsp:nvSpPr>
        <dsp:cNvPr id="0" name=""/>
        <dsp:cNvSpPr/>
      </dsp:nvSpPr>
      <dsp:spPr>
        <a:xfrm rot="10800000">
          <a:off x="0" y="2080"/>
          <a:ext cx="2628900" cy="94274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0688" rIns="186967"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Recognize</a:t>
          </a:r>
        </a:p>
      </dsp:txBody>
      <dsp:txXfrm rot="-10800000">
        <a:off x="0" y="2080"/>
        <a:ext cx="2628900" cy="612785"/>
      </dsp:txXfrm>
    </dsp:sp>
    <dsp:sp modelId="{6266541B-55DC-3F4E-A93E-E80D11FC57E4}">
      <dsp:nvSpPr>
        <dsp:cNvPr id="0" name=""/>
        <dsp:cNvSpPr/>
      </dsp:nvSpPr>
      <dsp:spPr>
        <a:xfrm>
          <a:off x="2628900" y="2080"/>
          <a:ext cx="7886700" cy="61278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the problem and embrace it as a syndemic</a:t>
          </a:r>
        </a:p>
      </dsp:txBody>
      <dsp:txXfrm>
        <a:off x="2628900" y="2080"/>
        <a:ext cx="7886700" cy="6127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046C1-B8F1-F34B-9005-9BEB86E95895}">
      <dsp:nvSpPr>
        <dsp:cNvPr id="0" name=""/>
        <dsp:cNvSpPr/>
      </dsp:nvSpPr>
      <dsp:spPr>
        <a:xfrm>
          <a:off x="0" y="15153"/>
          <a:ext cx="5071337" cy="2164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Addressing the root of the problem is critical for the elimination of present SUD/HCV/HIV/STI syndemic and the prevention of future ones</a:t>
          </a:r>
          <a:br>
            <a:rPr lang="en-US" sz="2500" kern="1200" dirty="0"/>
          </a:br>
          <a:endParaRPr lang="en-US" sz="2500" kern="1200" dirty="0"/>
        </a:p>
      </dsp:txBody>
      <dsp:txXfrm>
        <a:off x="105662" y="120815"/>
        <a:ext cx="4860013" cy="1953176"/>
      </dsp:txXfrm>
    </dsp:sp>
    <dsp:sp modelId="{A7123E14-0485-2947-8468-F922530464C5}">
      <dsp:nvSpPr>
        <dsp:cNvPr id="0" name=""/>
        <dsp:cNvSpPr/>
      </dsp:nvSpPr>
      <dsp:spPr>
        <a:xfrm>
          <a:off x="0" y="2251653"/>
          <a:ext cx="5071337" cy="216450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coordinated approach between society, government, public health will be needed</a:t>
          </a:r>
        </a:p>
      </dsp:txBody>
      <dsp:txXfrm>
        <a:off x="105662" y="2357315"/>
        <a:ext cx="4860013" cy="19531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92EF-20DA-0A4E-A3B8-C2BE6FBE668C}">
      <dsp:nvSpPr>
        <dsp:cNvPr id="0" name=""/>
        <dsp:cNvSpPr/>
      </dsp:nvSpPr>
      <dsp:spPr>
        <a:xfrm rot="5400000">
          <a:off x="6492917" y="-2540387"/>
          <a:ext cx="1315381" cy="67299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Reports oral and vaginal sex without protective barrier 3 weeks ago</a:t>
          </a:r>
        </a:p>
        <a:p>
          <a:pPr marL="171450" lvl="1" indent="-171450" algn="l" defTabSz="711200">
            <a:lnSpc>
              <a:spcPct val="90000"/>
            </a:lnSpc>
            <a:spcBef>
              <a:spcPct val="0"/>
            </a:spcBef>
            <a:spcAft>
              <a:spcPct val="15000"/>
            </a:spcAft>
            <a:buChar char="•"/>
          </a:pPr>
          <a:r>
            <a:rPr lang="en-US" sz="1600" kern="1200" dirty="0"/>
            <a:t>2 partners over the past 6 months</a:t>
          </a:r>
        </a:p>
        <a:p>
          <a:pPr marL="171450" lvl="1" indent="-171450" algn="l" defTabSz="711200">
            <a:lnSpc>
              <a:spcPct val="90000"/>
            </a:lnSpc>
            <a:spcBef>
              <a:spcPct val="0"/>
            </a:spcBef>
            <a:spcAft>
              <a:spcPct val="15000"/>
            </a:spcAft>
            <a:buChar char="•"/>
          </a:pPr>
          <a:r>
            <a:rPr lang="en-US" sz="1600" kern="1200" dirty="0"/>
            <a:t>Denies recent  drug use, but reports injecting heroin 3 months ago, unstable housing and transportation, does not have regular access to phone</a:t>
          </a:r>
        </a:p>
      </dsp:txBody>
      <dsp:txXfrm rot="-5400000">
        <a:off x="3785616" y="231126"/>
        <a:ext cx="6665772" cy="1186957"/>
      </dsp:txXfrm>
    </dsp:sp>
    <dsp:sp modelId="{226E8C9C-81EA-B149-8D21-EB5784E8CDCB}">
      <dsp:nvSpPr>
        <dsp:cNvPr id="0" name=""/>
        <dsp:cNvSpPr/>
      </dsp:nvSpPr>
      <dsp:spPr>
        <a:xfrm>
          <a:off x="0" y="2491"/>
          <a:ext cx="3785616" cy="164422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 20 </a:t>
          </a:r>
          <a:r>
            <a:rPr lang="en-US" sz="2400" kern="1200" dirty="0" err="1"/>
            <a:t>yo</a:t>
          </a:r>
          <a:r>
            <a:rPr lang="en-US" sz="2400" kern="1200" dirty="0"/>
            <a:t> cis-gender female who has sex with cis-gender males, presents for a pregnancy test only</a:t>
          </a:r>
        </a:p>
      </dsp:txBody>
      <dsp:txXfrm>
        <a:off x="80265" y="82756"/>
        <a:ext cx="3625086" cy="1483697"/>
      </dsp:txXfrm>
    </dsp:sp>
    <dsp:sp modelId="{90598D69-43BE-3541-8E5C-FB1B5CA7DCAD}">
      <dsp:nvSpPr>
        <dsp:cNvPr id="0" name=""/>
        <dsp:cNvSpPr/>
      </dsp:nvSpPr>
      <dsp:spPr>
        <a:xfrm rot="5400000">
          <a:off x="6492917" y="-813948"/>
          <a:ext cx="1315381" cy="6729984"/>
        </a:xfrm>
        <a:prstGeom prst="round2Same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Never tested for HIV</a:t>
          </a:r>
        </a:p>
        <a:p>
          <a:pPr marL="171450" lvl="1" indent="-171450" algn="l" defTabSz="800100">
            <a:lnSpc>
              <a:spcPct val="90000"/>
            </a:lnSpc>
            <a:spcBef>
              <a:spcPct val="0"/>
            </a:spcBef>
            <a:spcAft>
              <a:spcPct val="15000"/>
            </a:spcAft>
            <a:buChar char="•"/>
          </a:pPr>
          <a:r>
            <a:rPr lang="en-US" sz="1800" kern="1200" dirty="0"/>
            <a:t>Last gonorrhea/chlamydia (urine only) and RPR tests were 11 months ago, all negative</a:t>
          </a:r>
        </a:p>
      </dsp:txBody>
      <dsp:txXfrm rot="-5400000">
        <a:off x="3785616" y="1957565"/>
        <a:ext cx="6665772" cy="1186957"/>
      </dsp:txXfrm>
    </dsp:sp>
    <dsp:sp modelId="{F546EED3-548C-DC48-B3E4-865A61FD289F}">
      <dsp:nvSpPr>
        <dsp:cNvPr id="0" name=""/>
        <dsp:cNvSpPr/>
      </dsp:nvSpPr>
      <dsp:spPr>
        <a:xfrm>
          <a:off x="0" y="1728929"/>
          <a:ext cx="3785616" cy="1644227"/>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No current signs or symptoms, and doesn’t recollect any in the past year</a:t>
          </a:r>
        </a:p>
      </dsp:txBody>
      <dsp:txXfrm>
        <a:off x="80265" y="1809194"/>
        <a:ext cx="3625086" cy="1483697"/>
      </dsp:txXfrm>
    </dsp:sp>
    <dsp:sp modelId="{6325C1BA-FFA4-0742-8208-001F745048AC}">
      <dsp:nvSpPr>
        <dsp:cNvPr id="0" name=""/>
        <dsp:cNvSpPr/>
      </dsp:nvSpPr>
      <dsp:spPr>
        <a:xfrm rot="5400000">
          <a:off x="6492917" y="912490"/>
          <a:ext cx="1315381" cy="6729984"/>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Rapid pregnancy test: </a:t>
          </a:r>
          <a:r>
            <a:rPr lang="en-US" sz="1700" b="1" kern="1200" dirty="0"/>
            <a:t>Positive</a:t>
          </a:r>
        </a:p>
        <a:p>
          <a:pPr marL="171450" lvl="1" indent="-171450" algn="l" defTabSz="755650">
            <a:lnSpc>
              <a:spcPct val="90000"/>
            </a:lnSpc>
            <a:spcBef>
              <a:spcPct val="0"/>
            </a:spcBef>
            <a:spcAft>
              <a:spcPct val="15000"/>
            </a:spcAft>
            <a:buChar char="•"/>
          </a:pPr>
          <a:r>
            <a:rPr lang="en-US" sz="1700" kern="1200" dirty="0"/>
            <a:t>Agrees to rapid HIV/Syphilis test in office when offered incentive</a:t>
          </a:r>
        </a:p>
        <a:p>
          <a:pPr marL="171450" lvl="1" indent="-171450" algn="l" defTabSz="755650">
            <a:lnSpc>
              <a:spcPct val="90000"/>
            </a:lnSpc>
            <a:spcBef>
              <a:spcPct val="0"/>
            </a:spcBef>
            <a:spcAft>
              <a:spcPct val="15000"/>
            </a:spcAft>
            <a:buChar char="•"/>
          </a:pPr>
          <a:r>
            <a:rPr lang="en-US" sz="1700" kern="1200" dirty="0"/>
            <a:t>HIV: </a:t>
          </a:r>
          <a:r>
            <a:rPr lang="en-US" sz="1700" b="1" kern="1200" dirty="0"/>
            <a:t>non-reactive</a:t>
          </a:r>
          <a:endParaRPr lang="en-US" sz="1700" kern="1200" dirty="0"/>
        </a:p>
        <a:p>
          <a:pPr marL="171450" lvl="1" indent="-171450" algn="l" defTabSz="755650">
            <a:lnSpc>
              <a:spcPct val="90000"/>
            </a:lnSpc>
            <a:spcBef>
              <a:spcPct val="0"/>
            </a:spcBef>
            <a:spcAft>
              <a:spcPct val="15000"/>
            </a:spcAft>
            <a:buChar char="•"/>
          </a:pPr>
          <a:r>
            <a:rPr lang="en-US" sz="1700" kern="1200" dirty="0"/>
            <a:t>Syphilis (treponemal antibody): </a:t>
          </a:r>
          <a:r>
            <a:rPr lang="en-US" sz="1700" b="1" kern="1200" dirty="0"/>
            <a:t>reactive  </a:t>
          </a:r>
          <a:endParaRPr lang="en-US" sz="1700" kern="1200" dirty="0"/>
        </a:p>
      </dsp:txBody>
      <dsp:txXfrm rot="-5400000">
        <a:off x="3785616" y="3684003"/>
        <a:ext cx="6665772" cy="1186957"/>
      </dsp:txXfrm>
    </dsp:sp>
    <dsp:sp modelId="{325FAD44-6FA1-3149-B8AC-E892F64EB842}">
      <dsp:nvSpPr>
        <dsp:cNvPr id="0" name=""/>
        <dsp:cNvSpPr/>
      </dsp:nvSpPr>
      <dsp:spPr>
        <a:xfrm>
          <a:off x="0" y="3455368"/>
          <a:ext cx="3785616" cy="1644227"/>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Office Tests</a:t>
          </a:r>
        </a:p>
      </dsp:txBody>
      <dsp:txXfrm>
        <a:off x="80265" y="3535633"/>
        <a:ext cx="3625086" cy="1483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824F-F90B-DC47-BE96-CC95A5E9F44F}">
      <dsp:nvSpPr>
        <dsp:cNvPr id="0" name=""/>
        <dsp:cNvSpPr/>
      </dsp:nvSpPr>
      <dsp:spPr>
        <a:xfrm>
          <a:off x="2008285" y="57167"/>
          <a:ext cx="2744053" cy="274405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t>Structural Factors</a:t>
          </a:r>
        </a:p>
        <a:p>
          <a:pPr marL="114300" lvl="1" indent="-114300" algn="l" defTabSz="533400">
            <a:lnSpc>
              <a:spcPct val="90000"/>
            </a:lnSpc>
            <a:spcBef>
              <a:spcPct val="0"/>
            </a:spcBef>
            <a:spcAft>
              <a:spcPct val="15000"/>
            </a:spcAft>
            <a:buChar char="•"/>
          </a:pPr>
          <a:r>
            <a:rPr lang="en-US" sz="1200" b="1" kern="1200" dirty="0"/>
            <a:t>Lack of access to housing, transportation, health facilities, SSP, etc.</a:t>
          </a:r>
        </a:p>
      </dsp:txBody>
      <dsp:txXfrm>
        <a:off x="2374159" y="537377"/>
        <a:ext cx="2012306" cy="1234824"/>
      </dsp:txXfrm>
    </dsp:sp>
    <dsp:sp modelId="{9934BC2C-39CF-4DF7-942F-571888CA4AC7}">
      <dsp:nvSpPr>
        <dsp:cNvPr id="0" name=""/>
        <dsp:cNvSpPr/>
      </dsp:nvSpPr>
      <dsp:spPr>
        <a:xfrm>
          <a:off x="2998431" y="1772201"/>
          <a:ext cx="2744053" cy="2744053"/>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US" sz="1600" b="1" kern="1200" dirty="0"/>
            <a:t>Behavioral Factors</a:t>
          </a:r>
        </a:p>
        <a:p>
          <a:pPr marL="114300" lvl="1" indent="-114300" algn="l" defTabSz="533400">
            <a:lnSpc>
              <a:spcPct val="90000"/>
            </a:lnSpc>
            <a:spcBef>
              <a:spcPct val="0"/>
            </a:spcBef>
            <a:spcAft>
              <a:spcPct val="15000"/>
            </a:spcAft>
            <a:buChar char="•"/>
          </a:pPr>
          <a:r>
            <a:rPr lang="en-US" sz="1200" b="1" kern="1200" dirty="0"/>
            <a:t>Social norms, traditions, shared beliefs, etc.</a:t>
          </a:r>
        </a:p>
      </dsp:txBody>
      <dsp:txXfrm>
        <a:off x="3837654" y="2481081"/>
        <a:ext cx="1646432" cy="1509229"/>
      </dsp:txXfrm>
    </dsp:sp>
    <dsp:sp modelId="{5AC5E659-5323-F240-B09F-290767950B89}">
      <dsp:nvSpPr>
        <dsp:cNvPr id="0" name=""/>
        <dsp:cNvSpPr/>
      </dsp:nvSpPr>
      <dsp:spPr>
        <a:xfrm>
          <a:off x="926734" y="1772201"/>
          <a:ext cx="2926862" cy="2744053"/>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711200">
            <a:lnSpc>
              <a:spcPct val="90000"/>
            </a:lnSpc>
            <a:spcBef>
              <a:spcPct val="0"/>
            </a:spcBef>
            <a:spcAft>
              <a:spcPct val="35000"/>
            </a:spcAft>
            <a:buNone/>
          </a:pPr>
          <a:r>
            <a:rPr lang="en-US" sz="1600" b="1" kern="1200" dirty="0"/>
            <a:t>Social Factors</a:t>
          </a:r>
        </a:p>
        <a:p>
          <a:pPr marL="114300" lvl="1" indent="-114300" algn="l" defTabSz="533400">
            <a:lnSpc>
              <a:spcPct val="90000"/>
            </a:lnSpc>
            <a:spcBef>
              <a:spcPct val="0"/>
            </a:spcBef>
            <a:spcAft>
              <a:spcPct val="15000"/>
            </a:spcAft>
            <a:buChar char="•"/>
          </a:pPr>
          <a:r>
            <a:rPr lang="en-US" sz="1200" b="1" kern="1200" dirty="0"/>
            <a:t>Stigma, lack of education, employment, healthy food, health coverage, etc.</a:t>
          </a:r>
          <a:endParaRPr lang="en-US" sz="1400" b="1" kern="1200" dirty="0"/>
        </a:p>
      </dsp:txBody>
      <dsp:txXfrm>
        <a:off x="1202347" y="2481081"/>
        <a:ext cx="1756117" cy="1509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824F-F90B-DC47-BE96-CC95A5E9F44F}">
      <dsp:nvSpPr>
        <dsp:cNvPr id="0" name=""/>
        <dsp:cNvSpPr/>
      </dsp:nvSpPr>
      <dsp:spPr>
        <a:xfrm>
          <a:off x="2395184" y="21322"/>
          <a:ext cx="1108780" cy="110878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HIV</a:t>
          </a:r>
        </a:p>
      </dsp:txBody>
      <dsp:txXfrm>
        <a:off x="2523120" y="170581"/>
        <a:ext cx="852908" cy="351824"/>
      </dsp:txXfrm>
    </dsp:sp>
    <dsp:sp modelId="{71FBFA91-F118-C041-AFCD-B43AFBCC7BB1}">
      <dsp:nvSpPr>
        <dsp:cNvPr id="0" name=""/>
        <dsp:cNvSpPr/>
      </dsp:nvSpPr>
      <dsp:spPr>
        <a:xfrm>
          <a:off x="2885606" y="511745"/>
          <a:ext cx="1108780" cy="110878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HCV</a:t>
          </a:r>
        </a:p>
      </dsp:txBody>
      <dsp:txXfrm>
        <a:off x="3482642" y="639681"/>
        <a:ext cx="426454" cy="852908"/>
      </dsp:txXfrm>
    </dsp:sp>
    <dsp:sp modelId="{AFD76EA7-DEEF-EE4B-A22F-20B956574870}">
      <dsp:nvSpPr>
        <dsp:cNvPr id="0" name=""/>
        <dsp:cNvSpPr/>
      </dsp:nvSpPr>
      <dsp:spPr>
        <a:xfrm>
          <a:off x="2395184" y="1002167"/>
          <a:ext cx="1108780" cy="110878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SUD</a:t>
          </a:r>
        </a:p>
      </dsp:txBody>
      <dsp:txXfrm>
        <a:off x="2523120" y="1609864"/>
        <a:ext cx="852908" cy="351824"/>
      </dsp:txXfrm>
    </dsp:sp>
    <dsp:sp modelId="{F8DF949D-7327-114C-8525-31B966E6C9FC}">
      <dsp:nvSpPr>
        <dsp:cNvPr id="0" name=""/>
        <dsp:cNvSpPr/>
      </dsp:nvSpPr>
      <dsp:spPr>
        <a:xfrm>
          <a:off x="1904761" y="511745"/>
          <a:ext cx="1108780" cy="110878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STI</a:t>
          </a:r>
        </a:p>
      </dsp:txBody>
      <dsp:txXfrm>
        <a:off x="1990052" y="639681"/>
        <a:ext cx="426454" cy="852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45976-BD48-4D18-A4AC-DD6CAA9D3760}">
      <dsp:nvSpPr>
        <dsp:cNvPr id="0" name=""/>
        <dsp:cNvSpPr/>
      </dsp:nvSpPr>
      <dsp:spPr>
        <a:xfrm>
          <a:off x="1188084" y="1045457"/>
          <a:ext cx="2500631" cy="250063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HIV </a:t>
          </a:r>
          <a:r>
            <a:rPr lang="en-US" sz="2400" kern="1200" dirty="0"/>
            <a:t>14%</a:t>
          </a:r>
          <a:endParaRPr lang="en-US" sz="2800" kern="1200" dirty="0"/>
        </a:p>
      </dsp:txBody>
      <dsp:txXfrm>
        <a:off x="1554293" y="1411666"/>
        <a:ext cx="1768213" cy="1768213"/>
      </dsp:txXfrm>
    </dsp:sp>
    <dsp:sp modelId="{3BF776D3-8836-424E-AD2A-42554845EEC3}">
      <dsp:nvSpPr>
        <dsp:cNvPr id="0" name=""/>
        <dsp:cNvSpPr/>
      </dsp:nvSpPr>
      <dsp:spPr>
        <a:xfrm>
          <a:off x="1813242" y="41210"/>
          <a:ext cx="1250315" cy="125031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Syphilis 1%</a:t>
          </a:r>
        </a:p>
      </dsp:txBody>
      <dsp:txXfrm>
        <a:off x="1996346" y="224314"/>
        <a:ext cx="884107" cy="884107"/>
      </dsp:txXfrm>
    </dsp:sp>
    <dsp:sp modelId="{0438D733-97FF-41FF-B3F2-31D3546A949A}">
      <dsp:nvSpPr>
        <dsp:cNvPr id="0" name=""/>
        <dsp:cNvSpPr/>
      </dsp:nvSpPr>
      <dsp:spPr>
        <a:xfrm>
          <a:off x="3087162" y="654697"/>
          <a:ext cx="1250315" cy="125031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Gonorrhea 2%</a:t>
          </a:r>
          <a:endParaRPr lang="en-US" sz="1500" kern="1200" dirty="0"/>
        </a:p>
      </dsp:txBody>
      <dsp:txXfrm>
        <a:off x="3270266" y="837801"/>
        <a:ext cx="884107" cy="884107"/>
      </dsp:txXfrm>
    </dsp:sp>
    <dsp:sp modelId="{CEEDA380-F37B-4216-A683-0521256C537D}">
      <dsp:nvSpPr>
        <dsp:cNvPr id="0" name=""/>
        <dsp:cNvSpPr/>
      </dsp:nvSpPr>
      <dsp:spPr>
        <a:xfrm>
          <a:off x="3401794" y="2033191"/>
          <a:ext cx="1250315" cy="1250315"/>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Chlamydia 2%</a:t>
          </a:r>
        </a:p>
      </dsp:txBody>
      <dsp:txXfrm>
        <a:off x="3584898" y="2216295"/>
        <a:ext cx="884107" cy="884107"/>
      </dsp:txXfrm>
    </dsp:sp>
    <dsp:sp modelId="{39E21408-3A15-41EC-A592-FF4198663DE8}">
      <dsp:nvSpPr>
        <dsp:cNvPr id="0" name=""/>
        <dsp:cNvSpPr/>
      </dsp:nvSpPr>
      <dsp:spPr>
        <a:xfrm>
          <a:off x="2520214" y="3138658"/>
          <a:ext cx="1250315" cy="1250315"/>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HCV 4%</a:t>
          </a:r>
          <a:endParaRPr lang="en-US" sz="1500" kern="1200" dirty="0"/>
        </a:p>
      </dsp:txBody>
      <dsp:txXfrm>
        <a:off x="2703318" y="3321762"/>
        <a:ext cx="884107" cy="884107"/>
      </dsp:txXfrm>
    </dsp:sp>
    <dsp:sp modelId="{797F0B94-7351-43C3-A7B4-FD2D7678BD5E}">
      <dsp:nvSpPr>
        <dsp:cNvPr id="0" name=""/>
        <dsp:cNvSpPr/>
      </dsp:nvSpPr>
      <dsp:spPr>
        <a:xfrm>
          <a:off x="1106269" y="3138658"/>
          <a:ext cx="1250315" cy="1250315"/>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HBV 4%</a:t>
          </a:r>
          <a:endParaRPr lang="en-US" sz="1500" kern="1200" dirty="0"/>
        </a:p>
      </dsp:txBody>
      <dsp:txXfrm>
        <a:off x="1289373" y="3321762"/>
        <a:ext cx="884107" cy="884107"/>
      </dsp:txXfrm>
    </dsp:sp>
    <dsp:sp modelId="{C2CBA281-FE1A-4171-BA96-434098F6B0A7}">
      <dsp:nvSpPr>
        <dsp:cNvPr id="0" name=""/>
        <dsp:cNvSpPr/>
      </dsp:nvSpPr>
      <dsp:spPr>
        <a:xfrm>
          <a:off x="224689" y="2033191"/>
          <a:ext cx="1250315" cy="125031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LTBI 2%</a:t>
          </a:r>
          <a:endParaRPr lang="en-US" sz="1500" kern="1200" dirty="0"/>
        </a:p>
      </dsp:txBody>
      <dsp:txXfrm>
        <a:off x="407793" y="2216295"/>
        <a:ext cx="884107" cy="884107"/>
      </dsp:txXfrm>
    </dsp:sp>
    <dsp:sp modelId="{8215D957-E881-4665-BDC7-B9C2D94F620C}">
      <dsp:nvSpPr>
        <dsp:cNvPr id="0" name=""/>
        <dsp:cNvSpPr/>
      </dsp:nvSpPr>
      <dsp:spPr>
        <a:xfrm>
          <a:off x="539322" y="654697"/>
          <a:ext cx="1250315" cy="1250315"/>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Active TB 1%</a:t>
          </a:r>
          <a:endParaRPr lang="en-US" sz="1500" kern="1200" dirty="0"/>
        </a:p>
      </dsp:txBody>
      <dsp:txXfrm>
        <a:off x="722426" y="837801"/>
        <a:ext cx="884107" cy="884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1883-1DA0-3149-AA65-AC872825B516}">
      <dsp:nvSpPr>
        <dsp:cNvPr id="0" name=""/>
        <dsp:cNvSpPr/>
      </dsp:nvSpPr>
      <dsp:spPr>
        <a:xfrm>
          <a:off x="0" y="75464"/>
          <a:ext cx="5626867" cy="50544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From 2004-2013</a:t>
          </a:r>
        </a:p>
      </dsp:txBody>
      <dsp:txXfrm>
        <a:off x="24674" y="100138"/>
        <a:ext cx="5577519" cy="456092"/>
      </dsp:txXfrm>
    </dsp:sp>
    <dsp:sp modelId="{7098D515-12A7-1F41-A243-0480A705010E}">
      <dsp:nvSpPr>
        <dsp:cNvPr id="0" name=""/>
        <dsp:cNvSpPr/>
      </dsp:nvSpPr>
      <dsp:spPr>
        <a:xfrm>
          <a:off x="0" y="58090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&lt; 5 HIV infections reported annually in Austin, Indiana</a:t>
          </a:r>
        </a:p>
      </dsp:txBody>
      <dsp:txXfrm>
        <a:off x="0" y="580904"/>
        <a:ext cx="5626867" cy="447120"/>
      </dsp:txXfrm>
    </dsp:sp>
    <dsp:sp modelId="{859C9217-636A-ED40-B2D1-92064228D402}">
      <dsp:nvSpPr>
        <dsp:cNvPr id="0" name=""/>
        <dsp:cNvSpPr/>
      </dsp:nvSpPr>
      <dsp:spPr>
        <a:xfrm>
          <a:off x="0" y="1028024"/>
          <a:ext cx="5626867" cy="50544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 late 2014</a:t>
          </a:r>
        </a:p>
      </dsp:txBody>
      <dsp:txXfrm>
        <a:off x="24674" y="1052698"/>
        <a:ext cx="5577519" cy="456092"/>
      </dsp:txXfrm>
    </dsp:sp>
    <dsp:sp modelId="{486D9E9E-BA0D-0344-A7B7-B045C8955C03}">
      <dsp:nvSpPr>
        <dsp:cNvPr id="0" name=""/>
        <dsp:cNvSpPr/>
      </dsp:nvSpPr>
      <dsp:spPr>
        <a:xfrm>
          <a:off x="0" y="153346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3 new HIV diagnoses in Austin IN, 2 of them had shared needles</a:t>
          </a:r>
        </a:p>
      </dsp:txBody>
      <dsp:txXfrm>
        <a:off x="0" y="1533464"/>
        <a:ext cx="5626867" cy="447120"/>
      </dsp:txXfrm>
    </dsp:sp>
    <dsp:sp modelId="{A83FD514-75FC-2047-A282-9E38AD7975BD}">
      <dsp:nvSpPr>
        <dsp:cNvPr id="0" name=""/>
        <dsp:cNvSpPr/>
      </dsp:nvSpPr>
      <dsp:spPr>
        <a:xfrm>
          <a:off x="0" y="1980584"/>
          <a:ext cx="5626867" cy="50544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By mid-January 2015</a:t>
          </a:r>
        </a:p>
      </dsp:txBody>
      <dsp:txXfrm>
        <a:off x="24674" y="2005258"/>
        <a:ext cx="5577519" cy="456092"/>
      </dsp:txXfrm>
    </dsp:sp>
    <dsp:sp modelId="{FAD8478C-C2A4-E743-B7C5-F6A441D412B1}">
      <dsp:nvSpPr>
        <dsp:cNvPr id="0" name=""/>
        <dsp:cNvSpPr/>
      </dsp:nvSpPr>
      <dsp:spPr>
        <a:xfrm>
          <a:off x="0" y="2486024"/>
          <a:ext cx="5626867"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Through contact tracing ISHD identified 8 more new infections </a:t>
          </a:r>
        </a:p>
        <a:p>
          <a:pPr marL="114300" lvl="1" indent="-114300" algn="l" defTabSz="622300">
            <a:lnSpc>
              <a:spcPct val="90000"/>
            </a:lnSpc>
            <a:spcBef>
              <a:spcPct val="0"/>
            </a:spcBef>
            <a:spcAft>
              <a:spcPct val="20000"/>
            </a:spcAft>
            <a:buChar char="•"/>
          </a:pPr>
          <a:r>
            <a:rPr lang="en-US" sz="1400" kern="1200" dirty="0"/>
            <a:t>The source of infection: Injection of the opioid oxymorphone (semi-synthetic opioid analgesic)</a:t>
          </a:r>
        </a:p>
      </dsp:txBody>
      <dsp:txXfrm>
        <a:off x="0" y="2486024"/>
        <a:ext cx="5626867" cy="670680"/>
      </dsp:txXfrm>
    </dsp:sp>
    <dsp:sp modelId="{DB5066CB-50E7-FC49-A5BF-C120F1A5179C}">
      <dsp:nvSpPr>
        <dsp:cNvPr id="0" name=""/>
        <dsp:cNvSpPr/>
      </dsp:nvSpPr>
      <dsp:spPr>
        <a:xfrm>
          <a:off x="0" y="3156704"/>
          <a:ext cx="5626867" cy="5054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As of June 14, 2015:</a:t>
          </a:r>
        </a:p>
      </dsp:txBody>
      <dsp:txXfrm>
        <a:off x="24674" y="3181378"/>
        <a:ext cx="5577519" cy="456092"/>
      </dsp:txXfrm>
    </dsp:sp>
    <dsp:sp modelId="{2DE8807A-4096-8647-9377-ED5DF114708F}">
      <dsp:nvSpPr>
        <dsp:cNvPr id="0" name=""/>
        <dsp:cNvSpPr/>
      </dsp:nvSpPr>
      <dsp:spPr>
        <a:xfrm>
          <a:off x="0" y="366214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170 new HIV infections and 115 co-infected with HCV in a Community of 4200 people</a:t>
          </a:r>
        </a:p>
      </dsp:txBody>
      <dsp:txXfrm>
        <a:off x="0" y="3662144"/>
        <a:ext cx="5626867" cy="447120"/>
      </dsp:txXfrm>
    </dsp:sp>
    <dsp:sp modelId="{16CACC8B-22E3-AA40-840E-9BE1F00EA749}">
      <dsp:nvSpPr>
        <dsp:cNvPr id="0" name=""/>
        <dsp:cNvSpPr/>
      </dsp:nvSpPr>
      <dsp:spPr>
        <a:xfrm>
          <a:off x="0" y="4109264"/>
          <a:ext cx="5626867" cy="505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All epidemiologically linked to Austin, IN</a:t>
          </a:r>
        </a:p>
      </dsp:txBody>
      <dsp:txXfrm>
        <a:off x="24674" y="4133938"/>
        <a:ext cx="5577519" cy="456092"/>
      </dsp:txXfrm>
    </dsp:sp>
    <dsp:sp modelId="{A305CCD6-A590-A64B-8428-ED08978A3594}">
      <dsp:nvSpPr>
        <dsp:cNvPr id="0" name=""/>
        <dsp:cNvSpPr/>
      </dsp:nvSpPr>
      <dsp:spPr>
        <a:xfrm>
          <a:off x="0" y="4614704"/>
          <a:ext cx="562686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5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Infections were recent and from a single HIV strain </a:t>
          </a:r>
        </a:p>
      </dsp:txBody>
      <dsp:txXfrm>
        <a:off x="0" y="4614704"/>
        <a:ext cx="5626867" cy="447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DBAE-1A04-8144-9A86-28F636F0F02B}">
      <dsp:nvSpPr>
        <dsp:cNvPr id="0" name=""/>
        <dsp:cNvSpPr/>
      </dsp:nvSpPr>
      <dsp:spPr>
        <a:xfrm>
          <a:off x="0" y="222993"/>
          <a:ext cx="11224592"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71374E-6F12-0F44-BED2-A1A7CBCCA237}">
      <dsp:nvSpPr>
        <dsp:cNvPr id="0" name=""/>
        <dsp:cNvSpPr/>
      </dsp:nvSpPr>
      <dsp:spPr>
        <a:xfrm>
          <a:off x="561229" y="1593"/>
          <a:ext cx="7857214" cy="4428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984" tIns="0" rIns="296984" bIns="0" numCol="1" spcCol="1270" anchor="ctr" anchorCtr="0">
          <a:noAutofit/>
        </a:bodyPr>
        <a:lstStyle/>
        <a:p>
          <a:pPr marL="0" lvl="0" indent="0" algn="l" defTabSz="889000">
            <a:lnSpc>
              <a:spcPct val="90000"/>
            </a:lnSpc>
            <a:spcBef>
              <a:spcPct val="0"/>
            </a:spcBef>
            <a:spcAft>
              <a:spcPct val="35000"/>
            </a:spcAft>
            <a:buNone/>
          </a:pPr>
          <a:r>
            <a:rPr lang="en-US" sz="2000" kern="1200" dirty="0"/>
            <a:t>High poverty (19.0%) </a:t>
          </a:r>
        </a:p>
      </dsp:txBody>
      <dsp:txXfrm>
        <a:off x="582845" y="23209"/>
        <a:ext cx="7813982" cy="399568"/>
      </dsp:txXfrm>
    </dsp:sp>
    <dsp:sp modelId="{FA728F45-73C3-BA45-B16E-EFCCE42C9EEE}">
      <dsp:nvSpPr>
        <dsp:cNvPr id="0" name=""/>
        <dsp:cNvSpPr/>
      </dsp:nvSpPr>
      <dsp:spPr>
        <a:xfrm>
          <a:off x="0" y="903393"/>
          <a:ext cx="11224592" cy="744187"/>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153" tIns="312420" rIns="8711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Few affected persons were employed or insured</a:t>
          </a:r>
        </a:p>
      </dsp:txBody>
      <dsp:txXfrm>
        <a:off x="0" y="903393"/>
        <a:ext cx="11224592" cy="744187"/>
      </dsp:txXfrm>
    </dsp:sp>
    <dsp:sp modelId="{18F4486A-6EA4-9248-9014-935EF484D35F}">
      <dsp:nvSpPr>
        <dsp:cNvPr id="0" name=""/>
        <dsp:cNvSpPr/>
      </dsp:nvSpPr>
      <dsp:spPr>
        <a:xfrm>
          <a:off x="561229" y="681993"/>
          <a:ext cx="7857214" cy="4428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984" tIns="0" rIns="296984" bIns="0" numCol="1" spcCol="1270" anchor="ctr" anchorCtr="0">
          <a:noAutofit/>
        </a:bodyPr>
        <a:lstStyle/>
        <a:p>
          <a:pPr marL="0" lvl="0" indent="0" algn="l" defTabSz="889000">
            <a:lnSpc>
              <a:spcPct val="90000"/>
            </a:lnSpc>
            <a:spcBef>
              <a:spcPct val="0"/>
            </a:spcBef>
            <a:spcAft>
              <a:spcPct val="35000"/>
            </a:spcAft>
            <a:buNone/>
          </a:pPr>
          <a:r>
            <a:rPr lang="en-US" sz="2000" kern="1200" dirty="0"/>
            <a:t>Unemployment (8.9%)</a:t>
          </a:r>
        </a:p>
      </dsp:txBody>
      <dsp:txXfrm>
        <a:off x="582845" y="703609"/>
        <a:ext cx="7813982" cy="399568"/>
      </dsp:txXfrm>
    </dsp:sp>
    <dsp:sp modelId="{9877733B-5DFC-7A4E-9D66-50E1E19F6C93}">
      <dsp:nvSpPr>
        <dsp:cNvPr id="0" name=""/>
        <dsp:cNvSpPr/>
      </dsp:nvSpPr>
      <dsp:spPr>
        <a:xfrm>
          <a:off x="0" y="1949981"/>
          <a:ext cx="11224592" cy="17482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153" tIns="312420" rIns="8711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 educational attainment (21.3% no high school)</a:t>
          </a:r>
        </a:p>
        <a:p>
          <a:pPr marL="228600" lvl="1" indent="-228600" algn="l" defTabSz="889000">
            <a:lnSpc>
              <a:spcPct val="90000"/>
            </a:lnSpc>
            <a:spcBef>
              <a:spcPct val="0"/>
            </a:spcBef>
            <a:spcAft>
              <a:spcPct val="15000"/>
            </a:spcAft>
            <a:buChar char="•"/>
          </a:pPr>
          <a:r>
            <a:rPr lang="en-US" sz="2000" kern="1200" dirty="0"/>
            <a:t>Little HIV awareness in the general population</a:t>
          </a:r>
        </a:p>
        <a:p>
          <a:pPr marL="228600" lvl="1" indent="-228600" algn="l" defTabSz="889000">
            <a:lnSpc>
              <a:spcPct val="90000"/>
            </a:lnSpc>
            <a:spcBef>
              <a:spcPct val="0"/>
            </a:spcBef>
            <a:spcAft>
              <a:spcPct val="15000"/>
            </a:spcAft>
            <a:buChar char="•"/>
          </a:pPr>
          <a:r>
            <a:rPr lang="en-US" sz="2000" kern="1200" dirty="0"/>
            <a:t>Unaware of transmission risks and treatment benefits</a:t>
          </a:r>
        </a:p>
        <a:p>
          <a:pPr marL="228600" lvl="1" indent="-228600" algn="l" defTabSz="889000">
            <a:lnSpc>
              <a:spcPct val="90000"/>
            </a:lnSpc>
            <a:spcBef>
              <a:spcPct val="0"/>
            </a:spcBef>
            <a:spcAft>
              <a:spcPct val="15000"/>
            </a:spcAft>
            <a:buChar char="•"/>
          </a:pPr>
          <a:r>
            <a:rPr lang="en-US" sz="2000" kern="1200" dirty="0"/>
            <a:t>No routine HIV education in schools (abstinence only)</a:t>
          </a:r>
        </a:p>
      </dsp:txBody>
      <dsp:txXfrm>
        <a:off x="0" y="1949981"/>
        <a:ext cx="11224592" cy="1748250"/>
      </dsp:txXfrm>
    </dsp:sp>
    <dsp:sp modelId="{C5145F59-BF48-984A-8FAC-9EC46211BE98}">
      <dsp:nvSpPr>
        <dsp:cNvPr id="0" name=""/>
        <dsp:cNvSpPr/>
      </dsp:nvSpPr>
      <dsp:spPr>
        <a:xfrm>
          <a:off x="561229" y="1728581"/>
          <a:ext cx="7857214" cy="4428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984" tIns="0" rIns="296984" bIns="0" numCol="1" spcCol="1270" anchor="ctr" anchorCtr="0">
          <a:noAutofit/>
        </a:bodyPr>
        <a:lstStyle/>
        <a:p>
          <a:pPr marL="0" lvl="0" indent="0" algn="l" defTabSz="889000">
            <a:lnSpc>
              <a:spcPct val="90000"/>
            </a:lnSpc>
            <a:spcBef>
              <a:spcPct val="0"/>
            </a:spcBef>
            <a:spcAft>
              <a:spcPct val="35000"/>
            </a:spcAft>
            <a:buNone/>
          </a:pPr>
          <a:r>
            <a:rPr lang="en-US" sz="2000" kern="1200"/>
            <a:t>Education</a:t>
          </a:r>
        </a:p>
      </dsp:txBody>
      <dsp:txXfrm>
        <a:off x="582845" y="1750197"/>
        <a:ext cx="7813982" cy="399568"/>
      </dsp:txXfrm>
    </dsp:sp>
    <dsp:sp modelId="{413C0066-82B0-CF4F-A6C9-3C9647EDE158}">
      <dsp:nvSpPr>
        <dsp:cNvPr id="0" name=""/>
        <dsp:cNvSpPr/>
      </dsp:nvSpPr>
      <dsp:spPr>
        <a:xfrm>
          <a:off x="0" y="4000631"/>
          <a:ext cx="11224592" cy="13938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153" tIns="312420" rIns="8711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SSP program not permitted by state law</a:t>
          </a:r>
        </a:p>
        <a:p>
          <a:pPr marL="228600" lvl="1" indent="-228600" algn="l" defTabSz="889000">
            <a:lnSpc>
              <a:spcPct val="90000"/>
            </a:lnSpc>
            <a:spcBef>
              <a:spcPct val="0"/>
            </a:spcBef>
            <a:spcAft>
              <a:spcPct val="15000"/>
            </a:spcAft>
            <a:buChar char="•"/>
          </a:pPr>
          <a:r>
            <a:rPr lang="en-US" sz="2000" kern="1200" dirty="0"/>
            <a:t>No outpatient HIV/HCV care available</a:t>
          </a:r>
        </a:p>
        <a:p>
          <a:pPr marL="228600" lvl="1" indent="-228600" algn="l" defTabSz="889000">
            <a:lnSpc>
              <a:spcPct val="90000"/>
            </a:lnSpc>
            <a:spcBef>
              <a:spcPct val="0"/>
            </a:spcBef>
            <a:spcAft>
              <a:spcPct val="15000"/>
            </a:spcAft>
            <a:buChar char="•"/>
          </a:pPr>
          <a:r>
            <a:rPr lang="en-US" sz="2000" kern="1200" dirty="0"/>
            <a:t>Limited addiction services, including MAT</a:t>
          </a:r>
        </a:p>
      </dsp:txBody>
      <dsp:txXfrm>
        <a:off x="0" y="4000631"/>
        <a:ext cx="11224592" cy="1393875"/>
      </dsp:txXfrm>
    </dsp:sp>
    <dsp:sp modelId="{A3549AD2-2104-1142-BC9A-F7892D0EC9C4}">
      <dsp:nvSpPr>
        <dsp:cNvPr id="0" name=""/>
        <dsp:cNvSpPr/>
      </dsp:nvSpPr>
      <dsp:spPr>
        <a:xfrm>
          <a:off x="561229" y="3779231"/>
          <a:ext cx="7857214" cy="4428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984" tIns="0" rIns="296984" bIns="0" numCol="1" spcCol="1270" anchor="ctr" anchorCtr="0">
          <a:noAutofit/>
        </a:bodyPr>
        <a:lstStyle/>
        <a:p>
          <a:pPr marL="0" lvl="0" indent="0" algn="l" defTabSz="889000">
            <a:lnSpc>
              <a:spcPct val="90000"/>
            </a:lnSpc>
            <a:spcBef>
              <a:spcPct val="0"/>
            </a:spcBef>
            <a:spcAft>
              <a:spcPct val="35000"/>
            </a:spcAft>
            <a:buNone/>
          </a:pPr>
          <a:r>
            <a:rPr lang="en-US" sz="2000" kern="1200" dirty="0"/>
            <a:t>Ranked lowest in the State for health indicators and life expectancy </a:t>
          </a:r>
        </a:p>
      </dsp:txBody>
      <dsp:txXfrm>
        <a:off x="582845" y="3800847"/>
        <a:ext cx="7813982"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92EF-20DA-0A4E-A3B8-C2BE6FBE668C}">
      <dsp:nvSpPr>
        <dsp:cNvPr id="0" name=""/>
        <dsp:cNvSpPr/>
      </dsp:nvSpPr>
      <dsp:spPr>
        <a:xfrm rot="5400000">
          <a:off x="6492917" y="-2540387"/>
          <a:ext cx="1315381" cy="67299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Reports oral and vaginal sex without protective barrier 3 weeks ago</a:t>
          </a:r>
        </a:p>
        <a:p>
          <a:pPr marL="171450" lvl="1" indent="-171450" algn="l" defTabSz="711200">
            <a:lnSpc>
              <a:spcPct val="90000"/>
            </a:lnSpc>
            <a:spcBef>
              <a:spcPct val="0"/>
            </a:spcBef>
            <a:spcAft>
              <a:spcPct val="15000"/>
            </a:spcAft>
            <a:buChar char="•"/>
          </a:pPr>
          <a:r>
            <a:rPr lang="en-US" sz="1600" kern="1200" dirty="0"/>
            <a:t>2 partners over the past 6 months</a:t>
          </a:r>
        </a:p>
        <a:p>
          <a:pPr marL="171450" lvl="1" indent="-171450" algn="l" defTabSz="711200">
            <a:lnSpc>
              <a:spcPct val="90000"/>
            </a:lnSpc>
            <a:spcBef>
              <a:spcPct val="0"/>
            </a:spcBef>
            <a:spcAft>
              <a:spcPct val="15000"/>
            </a:spcAft>
            <a:buChar char="•"/>
          </a:pPr>
          <a:r>
            <a:rPr lang="en-US" sz="1600" kern="1200" dirty="0"/>
            <a:t>Denies recent  drug use, but reports injecting heroin 3 months ago, unstable housing and transportation, does not have regular access to phone</a:t>
          </a:r>
        </a:p>
      </dsp:txBody>
      <dsp:txXfrm rot="-5400000">
        <a:off x="3785616" y="231126"/>
        <a:ext cx="6665772" cy="1186957"/>
      </dsp:txXfrm>
    </dsp:sp>
    <dsp:sp modelId="{226E8C9C-81EA-B149-8D21-EB5784E8CDCB}">
      <dsp:nvSpPr>
        <dsp:cNvPr id="0" name=""/>
        <dsp:cNvSpPr/>
      </dsp:nvSpPr>
      <dsp:spPr>
        <a:xfrm>
          <a:off x="0" y="2491"/>
          <a:ext cx="3785616" cy="164422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 20 </a:t>
          </a:r>
          <a:r>
            <a:rPr lang="en-US" sz="2400" kern="1200" dirty="0" err="1"/>
            <a:t>yo</a:t>
          </a:r>
          <a:r>
            <a:rPr lang="en-US" sz="2400" kern="1200" dirty="0"/>
            <a:t> cis-gender female who has sex with cis-gender males, presents for a pregnancy test only</a:t>
          </a:r>
        </a:p>
      </dsp:txBody>
      <dsp:txXfrm>
        <a:off x="80265" y="82756"/>
        <a:ext cx="3625086" cy="1483697"/>
      </dsp:txXfrm>
    </dsp:sp>
    <dsp:sp modelId="{90598D69-43BE-3541-8E5C-FB1B5CA7DCAD}">
      <dsp:nvSpPr>
        <dsp:cNvPr id="0" name=""/>
        <dsp:cNvSpPr/>
      </dsp:nvSpPr>
      <dsp:spPr>
        <a:xfrm rot="5400000">
          <a:off x="6492917" y="-813948"/>
          <a:ext cx="1315381" cy="6729984"/>
        </a:xfrm>
        <a:prstGeom prst="round2Same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Never tested for HIV</a:t>
          </a:r>
        </a:p>
        <a:p>
          <a:pPr marL="171450" lvl="1" indent="-171450" algn="l" defTabSz="800100">
            <a:lnSpc>
              <a:spcPct val="90000"/>
            </a:lnSpc>
            <a:spcBef>
              <a:spcPct val="0"/>
            </a:spcBef>
            <a:spcAft>
              <a:spcPct val="15000"/>
            </a:spcAft>
            <a:buChar char="•"/>
          </a:pPr>
          <a:r>
            <a:rPr lang="en-US" sz="1800" kern="1200" dirty="0"/>
            <a:t>Last gonorrhea/chlamydia (urine only) and RPR tests were 11 months ago, all negative</a:t>
          </a:r>
        </a:p>
      </dsp:txBody>
      <dsp:txXfrm rot="-5400000">
        <a:off x="3785616" y="1957565"/>
        <a:ext cx="6665772" cy="1186957"/>
      </dsp:txXfrm>
    </dsp:sp>
    <dsp:sp modelId="{F546EED3-548C-DC48-B3E4-865A61FD289F}">
      <dsp:nvSpPr>
        <dsp:cNvPr id="0" name=""/>
        <dsp:cNvSpPr/>
      </dsp:nvSpPr>
      <dsp:spPr>
        <a:xfrm>
          <a:off x="0" y="1728929"/>
          <a:ext cx="3785616" cy="1644227"/>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No current signs or symptoms, and doesn’t recollect any in the past year</a:t>
          </a:r>
        </a:p>
      </dsp:txBody>
      <dsp:txXfrm>
        <a:off x="80265" y="1809194"/>
        <a:ext cx="3625086" cy="1483697"/>
      </dsp:txXfrm>
    </dsp:sp>
    <dsp:sp modelId="{6325C1BA-FFA4-0742-8208-001F745048AC}">
      <dsp:nvSpPr>
        <dsp:cNvPr id="0" name=""/>
        <dsp:cNvSpPr/>
      </dsp:nvSpPr>
      <dsp:spPr>
        <a:xfrm rot="5400000">
          <a:off x="6492917" y="912490"/>
          <a:ext cx="1315381" cy="6729984"/>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Rapid pregnancy test: </a:t>
          </a:r>
          <a:r>
            <a:rPr lang="en-US" sz="1700" b="1" kern="1200" dirty="0"/>
            <a:t>Positive</a:t>
          </a:r>
        </a:p>
        <a:p>
          <a:pPr marL="171450" lvl="1" indent="-171450" algn="l" defTabSz="755650">
            <a:lnSpc>
              <a:spcPct val="90000"/>
            </a:lnSpc>
            <a:spcBef>
              <a:spcPct val="0"/>
            </a:spcBef>
            <a:spcAft>
              <a:spcPct val="15000"/>
            </a:spcAft>
            <a:buChar char="•"/>
          </a:pPr>
          <a:r>
            <a:rPr lang="en-US" sz="1700" kern="1200" dirty="0"/>
            <a:t>Agrees to rapid HIV/Syphilis test in office when offered incentive</a:t>
          </a:r>
        </a:p>
        <a:p>
          <a:pPr marL="171450" lvl="1" indent="-171450" algn="l" defTabSz="755650">
            <a:lnSpc>
              <a:spcPct val="90000"/>
            </a:lnSpc>
            <a:spcBef>
              <a:spcPct val="0"/>
            </a:spcBef>
            <a:spcAft>
              <a:spcPct val="15000"/>
            </a:spcAft>
            <a:buChar char="•"/>
          </a:pPr>
          <a:r>
            <a:rPr lang="en-US" sz="1700" kern="1200" dirty="0"/>
            <a:t>HIV: </a:t>
          </a:r>
          <a:r>
            <a:rPr lang="en-US" sz="1700" b="1" kern="1200" dirty="0"/>
            <a:t>non-reactive</a:t>
          </a:r>
          <a:endParaRPr lang="en-US" sz="1700" kern="1200" dirty="0"/>
        </a:p>
        <a:p>
          <a:pPr marL="171450" lvl="1" indent="-171450" algn="l" defTabSz="755650">
            <a:lnSpc>
              <a:spcPct val="90000"/>
            </a:lnSpc>
            <a:spcBef>
              <a:spcPct val="0"/>
            </a:spcBef>
            <a:spcAft>
              <a:spcPct val="15000"/>
            </a:spcAft>
            <a:buChar char="•"/>
          </a:pPr>
          <a:r>
            <a:rPr lang="en-US" sz="1700" kern="1200" dirty="0"/>
            <a:t>Syphilis (treponemal antibody): </a:t>
          </a:r>
          <a:r>
            <a:rPr lang="en-US" sz="1700" b="1" kern="1200" dirty="0"/>
            <a:t>reactive  </a:t>
          </a:r>
          <a:endParaRPr lang="en-US" sz="1700" kern="1200" dirty="0"/>
        </a:p>
      </dsp:txBody>
      <dsp:txXfrm rot="-5400000">
        <a:off x="3785616" y="3684003"/>
        <a:ext cx="6665772" cy="1186957"/>
      </dsp:txXfrm>
    </dsp:sp>
    <dsp:sp modelId="{325FAD44-6FA1-3149-B8AC-E892F64EB842}">
      <dsp:nvSpPr>
        <dsp:cNvPr id="0" name=""/>
        <dsp:cNvSpPr/>
      </dsp:nvSpPr>
      <dsp:spPr>
        <a:xfrm>
          <a:off x="0" y="3455368"/>
          <a:ext cx="3785616" cy="1644227"/>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Office Tests</a:t>
          </a:r>
        </a:p>
      </dsp:txBody>
      <dsp:txXfrm>
        <a:off x="80265" y="3535633"/>
        <a:ext cx="3625086" cy="1483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C56C-0D6E-364B-9E11-D654AD686E0D}">
      <dsp:nvSpPr>
        <dsp:cNvPr id="0" name=""/>
        <dsp:cNvSpPr/>
      </dsp:nvSpPr>
      <dsp:spPr>
        <a:xfrm>
          <a:off x="0" y="27530"/>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a:t>Among women and MSW with P&amp;S syphilis</a:t>
          </a:r>
          <a:endParaRPr lang="en-US" sz="3100" kern="1200"/>
        </a:p>
      </dsp:txBody>
      <dsp:txXfrm>
        <a:off x="36296" y="63826"/>
        <a:ext cx="10443008" cy="670943"/>
      </dsp:txXfrm>
    </dsp:sp>
    <dsp:sp modelId="{14DF58DD-689A-3742-A301-3B1600E18838}">
      <dsp:nvSpPr>
        <dsp:cNvPr id="0" name=""/>
        <dsp:cNvSpPr/>
      </dsp:nvSpPr>
      <dsp:spPr>
        <a:xfrm>
          <a:off x="0" y="771065"/>
          <a:ext cx="10515600"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R</a:t>
          </a:r>
          <a:r>
            <a:rPr lang="en-US" sz="2400" b="0" i="0" kern="1200"/>
            <a:t>eported use of methamphetamine, injection drugs, and heroin more than doubled during 2013–2017.</a:t>
          </a:r>
          <a:br>
            <a:rPr lang="en-US" sz="2400" b="0" i="0" kern="1200"/>
          </a:br>
          <a:endParaRPr lang="en-US" sz="2400" kern="1200"/>
        </a:p>
      </dsp:txBody>
      <dsp:txXfrm>
        <a:off x="0" y="771065"/>
        <a:ext cx="10515600" cy="1090890"/>
      </dsp:txXfrm>
    </dsp:sp>
    <dsp:sp modelId="{090B51BF-28AB-FC4F-8983-7DDDEDF1D372}">
      <dsp:nvSpPr>
        <dsp:cNvPr id="0" name=""/>
        <dsp:cNvSpPr/>
      </dsp:nvSpPr>
      <dsp:spPr>
        <a:xfrm>
          <a:off x="0" y="1861956"/>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In 2017, women with P&amp;S syphilis</a:t>
          </a:r>
          <a:endParaRPr lang="en-US" sz="3100" kern="1200" dirty="0"/>
        </a:p>
      </dsp:txBody>
      <dsp:txXfrm>
        <a:off x="36296" y="1898252"/>
        <a:ext cx="10443008" cy="670943"/>
      </dsp:txXfrm>
    </dsp:sp>
    <dsp:sp modelId="{67FC368A-EEDC-8244-BC64-0EBC121BD2F6}">
      <dsp:nvSpPr>
        <dsp:cNvPr id="0" name=""/>
        <dsp:cNvSpPr/>
      </dsp:nvSpPr>
      <dsp:spPr>
        <a:xfrm>
          <a:off x="0" y="2605491"/>
          <a:ext cx="105156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t>16.6% used methamphetamine</a:t>
          </a:r>
          <a:endParaRPr lang="en-US" sz="2400" kern="1200" dirty="0"/>
        </a:p>
        <a:p>
          <a:pPr marL="228600" lvl="1" indent="-228600" algn="l" defTabSz="1066800">
            <a:lnSpc>
              <a:spcPct val="90000"/>
            </a:lnSpc>
            <a:spcBef>
              <a:spcPct val="0"/>
            </a:spcBef>
            <a:spcAft>
              <a:spcPct val="20000"/>
            </a:spcAft>
            <a:buChar char="•"/>
          </a:pPr>
          <a:r>
            <a:rPr lang="en-US" sz="2400" b="0" i="0" kern="1200" dirty="0"/>
            <a:t>10.5% used injection drugs</a:t>
          </a:r>
          <a:endParaRPr lang="en-US" sz="2400" kern="1200" dirty="0"/>
        </a:p>
        <a:p>
          <a:pPr marL="228600" lvl="1" indent="-228600" algn="l" defTabSz="1066800">
            <a:lnSpc>
              <a:spcPct val="90000"/>
            </a:lnSpc>
            <a:spcBef>
              <a:spcPct val="0"/>
            </a:spcBef>
            <a:spcAft>
              <a:spcPct val="20000"/>
            </a:spcAft>
            <a:buChar char="•"/>
          </a:pPr>
          <a:r>
            <a:rPr lang="en-US" sz="2400" b="0" i="0" kern="1200" dirty="0"/>
            <a:t>5.8% used heroin during the preceding 12 months.</a:t>
          </a:r>
          <a:endParaRPr lang="en-US" sz="2400" kern="1200" dirty="0"/>
        </a:p>
      </dsp:txBody>
      <dsp:txXfrm>
        <a:off x="0" y="2605491"/>
        <a:ext cx="10515600" cy="125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1421-A97C-D54C-A6A4-3701C9F9A413}">
      <dsp:nvSpPr>
        <dsp:cNvPr id="0" name=""/>
        <dsp:cNvSpPr/>
      </dsp:nvSpPr>
      <dsp:spPr>
        <a:xfrm>
          <a:off x="0" y="51802"/>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What is already known about this topic?</a:t>
          </a:r>
          <a:endParaRPr lang="en-US" sz="2300" kern="1200"/>
        </a:p>
      </dsp:txBody>
      <dsp:txXfrm>
        <a:off x="26930" y="78732"/>
        <a:ext cx="10461740" cy="497795"/>
      </dsp:txXfrm>
    </dsp:sp>
    <dsp:sp modelId="{CF481B6D-73D4-A44E-8EBB-35815F6B5848}">
      <dsp:nvSpPr>
        <dsp:cNvPr id="0" name=""/>
        <dsp:cNvSpPr/>
      </dsp:nvSpPr>
      <dsp:spPr>
        <a:xfrm>
          <a:off x="0" y="603457"/>
          <a:ext cx="10515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Substance use prevalence has increased among women with syphilis; however, its association with congenital syphilis is less clear.</a:t>
          </a:r>
          <a:endParaRPr lang="en-US" sz="1800" kern="1200"/>
        </a:p>
      </dsp:txBody>
      <dsp:txXfrm>
        <a:off x="0" y="603457"/>
        <a:ext cx="10515600" cy="571320"/>
      </dsp:txXfrm>
    </dsp:sp>
    <dsp:sp modelId="{65541224-77F6-DE47-B984-EC4F617C0EAF}">
      <dsp:nvSpPr>
        <dsp:cNvPr id="0" name=""/>
        <dsp:cNvSpPr/>
      </dsp:nvSpPr>
      <dsp:spPr>
        <a:xfrm>
          <a:off x="0" y="1174778"/>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What is added by this report?</a:t>
          </a:r>
          <a:endParaRPr lang="en-US" sz="2300" kern="1200"/>
        </a:p>
      </dsp:txBody>
      <dsp:txXfrm>
        <a:off x="26930" y="1201708"/>
        <a:ext cx="10461740" cy="497795"/>
      </dsp:txXfrm>
    </dsp:sp>
    <dsp:sp modelId="{1A2377D4-221F-D34F-94B8-2AF7872EE55C}">
      <dsp:nvSpPr>
        <dsp:cNvPr id="0" name=""/>
        <dsp:cNvSpPr/>
      </dsp:nvSpPr>
      <dsp:spPr>
        <a:xfrm>
          <a:off x="0" y="1726433"/>
          <a:ext cx="1051560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During 2018–2021, the prevalence of substance use among persons with syphilis during pregnancy in Arizona and Georgia was nearly </a:t>
          </a:r>
          <a:r>
            <a:rPr lang="en-US" sz="1800" b="1" i="1" kern="1200" dirty="0"/>
            <a:t>twice as high among those with a congenital syphilis pregnancy outcome (48.1%) as among those without this outcome (24.6%). </a:t>
          </a:r>
        </a:p>
        <a:p>
          <a:pPr marL="171450" lvl="1" indent="-171450" algn="l" defTabSz="800100">
            <a:lnSpc>
              <a:spcPct val="90000"/>
            </a:lnSpc>
            <a:spcBef>
              <a:spcPct val="0"/>
            </a:spcBef>
            <a:spcAft>
              <a:spcPct val="20000"/>
            </a:spcAft>
            <a:buChar char="•"/>
          </a:pPr>
          <a:r>
            <a:rPr lang="en-US" sz="1800" b="0" i="0" kern="1200" dirty="0"/>
            <a:t>Approximately one half of persons who used substances during pregnancy and had a congenital syphilis pregnancy outcome had late or no prenatal care.</a:t>
          </a:r>
          <a:endParaRPr lang="en-US" sz="1800" kern="1200" dirty="0"/>
        </a:p>
      </dsp:txBody>
      <dsp:txXfrm>
        <a:off x="0" y="1726433"/>
        <a:ext cx="10515600" cy="1380690"/>
      </dsp:txXfrm>
    </dsp:sp>
    <dsp:sp modelId="{A24D375A-1380-054F-BAF4-EE3A1D87F743}">
      <dsp:nvSpPr>
        <dsp:cNvPr id="0" name=""/>
        <dsp:cNvSpPr/>
      </dsp:nvSpPr>
      <dsp:spPr>
        <a:xfrm>
          <a:off x="0" y="3107123"/>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a:t>What are the implications for public health practice?</a:t>
          </a:r>
          <a:endParaRPr lang="en-US" sz="2300" kern="1200"/>
        </a:p>
      </dsp:txBody>
      <dsp:txXfrm>
        <a:off x="26930" y="3134053"/>
        <a:ext cx="10461740" cy="497795"/>
      </dsp:txXfrm>
    </dsp:sp>
    <dsp:sp modelId="{E4F1D4C2-27F3-554D-A401-12269E79C368}">
      <dsp:nvSpPr>
        <dsp:cNvPr id="0" name=""/>
        <dsp:cNvSpPr/>
      </dsp:nvSpPr>
      <dsp:spPr>
        <a:xfrm>
          <a:off x="0" y="3658778"/>
          <a:ext cx="10515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The need for syphilis screening and treatment should be addressed at every health care encounter during pregnancy, especially among persons using substances.</a:t>
          </a:r>
          <a:endParaRPr lang="en-US" sz="1800" kern="1200"/>
        </a:p>
      </dsp:txBody>
      <dsp:txXfrm>
        <a:off x="0" y="3658778"/>
        <a:ext cx="10515600" cy="571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F8C04-95D4-A449-9CDF-A9CA20B2C654}" type="datetimeFigureOut">
              <a:rPr lang="en-US" smtClean="0"/>
              <a:t>7/26/24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EC6BB-8865-1B4E-BBA3-8A8923866AE6}" type="slidenum">
              <a:rPr lang="en-US" smtClean="0"/>
              <a:t>‹#›</a:t>
            </a:fld>
            <a:endParaRPr lang="en-US"/>
          </a:p>
        </p:txBody>
      </p:sp>
    </p:spTree>
    <p:extLst>
      <p:ext uri="{BB962C8B-B14F-4D97-AF65-F5344CB8AC3E}">
        <p14:creationId xmlns:p14="http://schemas.microsoft.com/office/powerpoint/2010/main" val="367881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a:t>
            </a:fld>
            <a:endParaRPr lang="en-US"/>
          </a:p>
        </p:txBody>
      </p:sp>
    </p:spTree>
    <p:extLst>
      <p:ext uri="{BB962C8B-B14F-4D97-AF65-F5344CB8AC3E}">
        <p14:creationId xmlns:p14="http://schemas.microsoft.com/office/powerpoint/2010/main" val="295985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10</a:t>
            </a:fld>
            <a:endParaRPr lang="en-US"/>
          </a:p>
        </p:txBody>
      </p:sp>
    </p:spTree>
    <p:extLst>
      <p:ext uri="{BB962C8B-B14F-4D97-AF65-F5344CB8AC3E}">
        <p14:creationId xmlns:p14="http://schemas.microsoft.com/office/powerpoint/2010/main" val="183442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18</a:t>
            </a:fld>
            <a:endParaRPr lang="en-US"/>
          </a:p>
        </p:txBody>
      </p:sp>
    </p:spTree>
    <p:extLst>
      <p:ext uri="{BB962C8B-B14F-4D97-AF65-F5344CB8AC3E}">
        <p14:creationId xmlns:p14="http://schemas.microsoft.com/office/powerpoint/2010/main" val="203357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19</a:t>
            </a:fld>
            <a:endParaRPr lang="en-US"/>
          </a:p>
        </p:txBody>
      </p:sp>
    </p:spTree>
    <p:extLst>
      <p:ext uri="{BB962C8B-B14F-4D97-AF65-F5344CB8AC3E}">
        <p14:creationId xmlns:p14="http://schemas.microsoft.com/office/powerpoint/2010/main" val="290054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05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23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22</a:t>
            </a:fld>
            <a:endParaRPr lang="en-US"/>
          </a:p>
        </p:txBody>
      </p:sp>
    </p:spTree>
    <p:extLst>
      <p:ext uri="{BB962C8B-B14F-4D97-AF65-F5344CB8AC3E}">
        <p14:creationId xmlns:p14="http://schemas.microsoft.com/office/powerpoint/2010/main" val="295224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4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24</a:t>
            </a:fld>
            <a:endParaRPr lang="en-US"/>
          </a:p>
        </p:txBody>
      </p:sp>
    </p:spTree>
    <p:extLst>
      <p:ext uri="{BB962C8B-B14F-4D97-AF65-F5344CB8AC3E}">
        <p14:creationId xmlns:p14="http://schemas.microsoft.com/office/powerpoint/2010/main" val="369541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25</a:t>
            </a:fld>
            <a:endParaRPr lang="en-US"/>
          </a:p>
        </p:txBody>
      </p:sp>
    </p:spTree>
    <p:extLst>
      <p:ext uri="{BB962C8B-B14F-4D97-AF65-F5344CB8AC3E}">
        <p14:creationId xmlns:p14="http://schemas.microsoft.com/office/powerpoint/2010/main" val="98157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26</a:t>
            </a:fld>
            <a:endParaRPr lang="en-US"/>
          </a:p>
        </p:txBody>
      </p:sp>
    </p:spTree>
    <p:extLst>
      <p:ext uri="{BB962C8B-B14F-4D97-AF65-F5344CB8AC3E}">
        <p14:creationId xmlns:p14="http://schemas.microsoft.com/office/powerpoint/2010/main" val="9654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a:t>
            </a:fld>
            <a:endParaRPr lang="en-US"/>
          </a:p>
        </p:txBody>
      </p:sp>
    </p:spTree>
    <p:extLst>
      <p:ext uri="{BB962C8B-B14F-4D97-AF65-F5344CB8AC3E}">
        <p14:creationId xmlns:p14="http://schemas.microsoft.com/office/powerpoint/2010/main" val="310690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27</a:t>
            </a:fld>
            <a:endParaRPr lang="en-US"/>
          </a:p>
        </p:txBody>
      </p:sp>
    </p:spTree>
    <p:extLst>
      <p:ext uri="{BB962C8B-B14F-4D97-AF65-F5344CB8AC3E}">
        <p14:creationId xmlns:p14="http://schemas.microsoft.com/office/powerpoint/2010/main" val="1906054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28</a:t>
            </a:fld>
            <a:endParaRPr lang="en-US"/>
          </a:p>
        </p:txBody>
      </p:sp>
    </p:spTree>
    <p:extLst>
      <p:ext uri="{BB962C8B-B14F-4D97-AF65-F5344CB8AC3E}">
        <p14:creationId xmlns:p14="http://schemas.microsoft.com/office/powerpoint/2010/main" val="91688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29</a:t>
            </a:fld>
            <a:endParaRPr lang="en-US"/>
          </a:p>
        </p:txBody>
      </p:sp>
    </p:spTree>
    <p:extLst>
      <p:ext uri="{BB962C8B-B14F-4D97-AF65-F5344CB8AC3E}">
        <p14:creationId xmlns:p14="http://schemas.microsoft.com/office/powerpoint/2010/main" val="3655168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30</a:t>
            </a:fld>
            <a:endParaRPr lang="en-US"/>
          </a:p>
        </p:txBody>
      </p:sp>
    </p:spTree>
    <p:extLst>
      <p:ext uri="{BB962C8B-B14F-4D97-AF65-F5344CB8AC3E}">
        <p14:creationId xmlns:p14="http://schemas.microsoft.com/office/powerpoint/2010/main" val="400020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32</a:t>
            </a:fld>
            <a:endParaRPr lang="en-US"/>
          </a:p>
        </p:txBody>
      </p:sp>
    </p:spTree>
    <p:extLst>
      <p:ext uri="{BB962C8B-B14F-4D97-AF65-F5344CB8AC3E}">
        <p14:creationId xmlns:p14="http://schemas.microsoft.com/office/powerpoint/2010/main" val="385886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Serum HIV recommended since last</a:t>
            </a:r>
            <a:r>
              <a:rPr lang="en-US" baseline="0" dirty="0"/>
              <a:t> sexual encounter was only 3 weeks ago and rapid HIV antibody test has a window period that can exceed 3 weeks.  GC/CT testing at all anatomical sites recommended (urine + throat)</a:t>
            </a:r>
            <a:endParaRPr lang="en-US" dirty="0"/>
          </a:p>
          <a:p>
            <a:r>
              <a:rPr lang="en-US" dirty="0"/>
              <a:t>D. Immediate</a:t>
            </a:r>
            <a:r>
              <a:rPr lang="en-US" baseline="0" dirty="0"/>
              <a:t> treatment indicated as patient reports unstable housing and inconsistent access to transportation and phone.  Significant likelihood that clinic would not be able to contact patient easily for recall.  Only 1 injection needed since last RPR was within 1 year.</a:t>
            </a:r>
            <a:endParaRPr lang="en-US" dirty="0"/>
          </a:p>
        </p:txBody>
      </p:sp>
      <p:sp>
        <p:nvSpPr>
          <p:cNvPr id="4" name="Slide Number Placeholder 3"/>
          <p:cNvSpPr>
            <a:spLocks noGrp="1"/>
          </p:cNvSpPr>
          <p:nvPr>
            <p:ph type="sldNum" sz="quarter" idx="10"/>
          </p:nvPr>
        </p:nvSpPr>
        <p:spPr/>
        <p:txBody>
          <a:bodyPr/>
          <a:lstStyle/>
          <a:p>
            <a:fld id="{B131C1DB-A675-4FD7-A8A3-5C02646F4C07}" type="slidenum">
              <a:rPr lang="en-US" smtClean="0"/>
              <a:t>34</a:t>
            </a:fld>
            <a:endParaRPr lang="en-US"/>
          </a:p>
        </p:txBody>
      </p:sp>
    </p:spTree>
    <p:extLst>
      <p:ext uri="{BB962C8B-B14F-4D97-AF65-F5344CB8AC3E}">
        <p14:creationId xmlns:p14="http://schemas.microsoft.com/office/powerpoint/2010/main" val="349267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36</a:t>
            </a:fld>
            <a:endParaRPr lang="en-US"/>
          </a:p>
        </p:txBody>
      </p:sp>
    </p:spTree>
    <p:extLst>
      <p:ext uri="{BB962C8B-B14F-4D97-AF65-F5344CB8AC3E}">
        <p14:creationId xmlns:p14="http://schemas.microsoft.com/office/powerpoint/2010/main" val="180340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37</a:t>
            </a:fld>
            <a:endParaRPr lang="en-US"/>
          </a:p>
        </p:txBody>
      </p:sp>
    </p:spTree>
    <p:extLst>
      <p:ext uri="{BB962C8B-B14F-4D97-AF65-F5344CB8AC3E}">
        <p14:creationId xmlns:p14="http://schemas.microsoft.com/office/powerpoint/2010/main" val="125560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38</a:t>
            </a:fld>
            <a:endParaRPr lang="en-US"/>
          </a:p>
        </p:txBody>
      </p:sp>
    </p:spTree>
    <p:extLst>
      <p:ext uri="{BB962C8B-B14F-4D97-AF65-F5344CB8AC3E}">
        <p14:creationId xmlns:p14="http://schemas.microsoft.com/office/powerpoint/2010/main" val="3766020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39</a:t>
            </a:fld>
            <a:endParaRPr lang="en-US"/>
          </a:p>
        </p:txBody>
      </p:sp>
    </p:spTree>
    <p:extLst>
      <p:ext uri="{BB962C8B-B14F-4D97-AF65-F5344CB8AC3E}">
        <p14:creationId xmlns:p14="http://schemas.microsoft.com/office/powerpoint/2010/main" val="5136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cs typeface="Calibri"/>
              </a:rPr>
              <a:t>, </a:t>
            </a:r>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a:t>
            </a:fld>
            <a:endParaRPr lang="en-US"/>
          </a:p>
        </p:txBody>
      </p:sp>
    </p:spTree>
    <p:extLst>
      <p:ext uri="{BB962C8B-B14F-4D97-AF65-F5344CB8AC3E}">
        <p14:creationId xmlns:p14="http://schemas.microsoft.com/office/powerpoint/2010/main" val="252036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04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17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9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7</a:t>
            </a:fld>
            <a:endParaRPr lang="en-US"/>
          </a:p>
        </p:txBody>
      </p:sp>
    </p:spTree>
    <p:extLst>
      <p:ext uri="{BB962C8B-B14F-4D97-AF65-F5344CB8AC3E}">
        <p14:creationId xmlns:p14="http://schemas.microsoft.com/office/powerpoint/2010/main" val="189292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8</a:t>
            </a:fld>
            <a:endParaRPr lang="en-US"/>
          </a:p>
        </p:txBody>
      </p:sp>
    </p:spTree>
    <p:extLst>
      <p:ext uri="{BB962C8B-B14F-4D97-AF65-F5344CB8AC3E}">
        <p14:creationId xmlns:p14="http://schemas.microsoft.com/office/powerpoint/2010/main" val="178489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E0F0F4-4215-4694-A1B5-E0A1D09AC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5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22268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15159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427511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2"/>
            <a:ext cx="10363199" cy="2546479"/>
          </a:xfrm>
        </p:spPr>
        <p:txBody>
          <a:bodyPr anchor="t"/>
          <a:lstStyle>
            <a:lvl1pPr>
              <a:defRPr sz="5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667">
                <a:solidFill>
                  <a:srgbClr val="22222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10" y="6352707"/>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7"/>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391364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52452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73968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3"/>
            <a:ext cx="8180916" cy="1633539"/>
          </a:xfrm>
        </p:spPr>
        <p:txBody>
          <a:bodyPr anchor="b"/>
          <a:lstStyle>
            <a:lvl1pPr marL="0" indent="0">
              <a:buNone/>
              <a:defRPr sz="2667">
                <a:solidFill>
                  <a:srgbClr val="22222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82610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05874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408718"/>
            <a:ext cx="5186811"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3"/>
            <a:ext cx="5384799"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309611" y="2408718"/>
            <a:ext cx="5384799"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11078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32655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49662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44135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EFD39-811A-574F-AF54-7BDBE9C899C2}" type="datetimeFigureOut">
              <a:rPr lang="en-US" smtClean="0"/>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320686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33"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332719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8"/>
            <a:ext cx="11450997" cy="522557"/>
          </a:xfrm>
        </p:spPr>
        <p:txBody>
          <a:bodyPr anchor="b"/>
          <a:lstStyle>
            <a:lvl1pPr algn="ctr">
              <a:defRPr sz="2933"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22525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a:prstGeom prst="rect">
            <a:avLst/>
          </a:prstGeom>
        </p:spPr>
        <p:txBody>
          <a:bodyPr anchor="b" anchorCtr="0"/>
          <a:lstStyle>
            <a:lvl1pPr>
              <a:lnSpc>
                <a:spcPts val="3000"/>
              </a:lnSpc>
              <a:defRPr sz="2800" b="1" baseline="0">
                <a:solidFill>
                  <a:schemeClr val="bg1"/>
                </a:solidFill>
                <a:effectLst/>
                <a:latin typeface="Arial" pitchFamily="34" charset="0"/>
                <a:cs typeface="Arial" pitchFamily="34" charset="0"/>
              </a:defRPr>
            </a:lvl1pPr>
          </a:lstStyle>
          <a:p>
            <a:r>
              <a:rPr lang="en-US" dirty="0"/>
              <a:t>Headline – Arial, Bold, No Shadow, 28pt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Arial 11pt</a:t>
            </a:r>
          </a:p>
        </p:txBody>
      </p:sp>
      <p:sp>
        <p:nvSpPr>
          <p:cNvPr id="6" name="Content Placeholder 4"/>
          <p:cNvSpPr>
            <a:spLocks noGrp="1"/>
          </p:cNvSpPr>
          <p:nvPr>
            <p:ph idx="11"/>
          </p:nvPr>
        </p:nvSpPr>
        <p:spPr>
          <a:xfrm>
            <a:off x="609600" y="1600200"/>
            <a:ext cx="10972800" cy="4191000"/>
          </a:xfrm>
          <a:prstGeom prst="rect">
            <a:avLst/>
          </a:prstGeom>
        </p:spPr>
        <p:txBody>
          <a:bodyPr/>
          <a:lstStyle>
            <a:lvl1pPr>
              <a:defRPr sz="2400" b="1">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buFont typeface="Arial" pitchFamily="34" charset="0"/>
              <a:buChar char="□"/>
              <a:defRPr/>
            </a:pPr>
            <a:r>
              <a:rPr lang="en-US">
                <a:latin typeface="Arial" pitchFamily="34" charset="0"/>
                <a:cs typeface="Arial" pitchFamily="34" charset="0"/>
              </a:rPr>
              <a:t>Click to edit Master text styles</a:t>
            </a:r>
          </a:p>
          <a:p>
            <a:pPr lvl="1">
              <a:buFont typeface="Arial" pitchFamily="34" charset="0"/>
              <a:buChar char="□"/>
              <a:defRPr/>
            </a:pPr>
            <a:r>
              <a:rPr lang="en-US">
                <a:latin typeface="Arial" pitchFamily="34" charset="0"/>
                <a:cs typeface="Arial" pitchFamily="34" charset="0"/>
              </a:rPr>
              <a:t>Second level</a:t>
            </a:r>
          </a:p>
          <a:p>
            <a:pPr lvl="2">
              <a:buFont typeface="Arial" pitchFamily="34" charset="0"/>
              <a:buChar char="□"/>
              <a:defRPr/>
            </a:pPr>
            <a:r>
              <a:rPr lang="en-US">
                <a:latin typeface="Arial" pitchFamily="34" charset="0"/>
                <a:cs typeface="Arial" pitchFamily="34" charset="0"/>
              </a:rPr>
              <a:t>Third level</a:t>
            </a:r>
          </a:p>
          <a:p>
            <a:pPr lvl="3">
              <a:buFont typeface="Arial" pitchFamily="34" charset="0"/>
              <a:buChar char="□"/>
              <a:defRPr/>
            </a:pPr>
            <a:r>
              <a:rPr lang="en-US">
                <a:latin typeface="Arial" pitchFamily="34" charset="0"/>
                <a:cs typeface="Arial" pitchFamily="34" charset="0"/>
              </a:rPr>
              <a:t>Fourth level</a:t>
            </a:r>
          </a:p>
          <a:p>
            <a:pPr lvl="4">
              <a:buFont typeface="Arial" pitchFamily="34" charset="0"/>
              <a:buChar char="□"/>
              <a:defRPr/>
            </a:pPr>
            <a:r>
              <a:rPr lang="en-US">
                <a:latin typeface="Arial" pitchFamily="34" charset="0"/>
                <a:cs typeface="Arial" pitchFamily="34" charset="0"/>
              </a:rPr>
              <a:t>Fifth level</a:t>
            </a:r>
            <a:endParaRPr lang="en-US" dirty="0">
              <a:latin typeface="Arial" pitchFamily="34" charset="0"/>
              <a:cs typeface="Arial" pitchFamily="34" charset="0"/>
            </a:endParaRPr>
          </a:p>
        </p:txBody>
      </p:sp>
      <p:sp>
        <p:nvSpPr>
          <p:cNvPr id="5"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a:t>* Citations, references, and credits – Arial, 11pt</a:t>
            </a:r>
          </a:p>
        </p:txBody>
      </p:sp>
    </p:spTree>
    <p:extLst>
      <p:ext uri="{BB962C8B-B14F-4D97-AF65-F5344CB8AC3E}">
        <p14:creationId xmlns:p14="http://schemas.microsoft.com/office/powerpoint/2010/main" val="92288278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a:t>Headline—Arial,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a:t>First level—Arial, Bold, 24pt</a:t>
            </a:r>
          </a:p>
          <a:p>
            <a:pPr lvl="1"/>
            <a:r>
              <a:rPr lang="en-US" dirty="0"/>
              <a:t>Second level—Arial, 20pt</a:t>
            </a:r>
          </a:p>
          <a:p>
            <a:pPr lvl="2"/>
            <a:r>
              <a:rPr lang="en-US" dirty="0"/>
              <a:t>Third level—Arial, 18pt	</a:t>
            </a:r>
          </a:p>
          <a:p>
            <a:pPr lvl="3"/>
            <a:r>
              <a:rPr lang="en-US" dirty="0"/>
              <a:t>Fourth level—Arial, 18pt</a:t>
            </a:r>
          </a:p>
          <a:p>
            <a:pPr lvl="4"/>
            <a:r>
              <a:rPr lang="en-US" dirty="0"/>
              <a:t>Fifth level—Arial,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a:t>* Citations, references, and credits – Arial, 11pt</a:t>
            </a:r>
          </a:p>
        </p:txBody>
      </p:sp>
    </p:spTree>
    <p:extLst>
      <p:ext uri="{BB962C8B-B14F-4D97-AF65-F5344CB8AC3E}">
        <p14:creationId xmlns:p14="http://schemas.microsoft.com/office/powerpoint/2010/main" val="24256898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A3F74-5890-4048-9604-DB88D0C3D1A5}" type="datetimeFigureOut">
              <a:rPr lang="en-US" smtClean="0">
                <a:solidFill>
                  <a:prstClr val="black">
                    <a:tint val="75000"/>
                  </a:prstClr>
                </a:solidFill>
              </a:rPr>
              <a:pPr/>
              <a:t>7/26/24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EDD97D-E8EE-47A3-923F-EF95FE3412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8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EFD39-811A-574F-AF54-7BDBE9C899C2}" type="datetimeFigureOut">
              <a:rPr lang="en-US" smtClean="0"/>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90306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EFD39-811A-574F-AF54-7BDBE9C899C2}" type="datetimeFigureOut">
              <a:rPr lang="en-US" smtClean="0"/>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98323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BEFD39-811A-574F-AF54-7BDBE9C899C2}" type="datetimeFigureOut">
              <a:rPr lang="en-US" smtClean="0"/>
              <a:t>7/26/24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102656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BEFD39-811A-574F-AF54-7BDBE9C899C2}" type="datetimeFigureOut">
              <a:rPr lang="en-US" smtClean="0"/>
              <a:t>7/26/24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8837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EFD39-811A-574F-AF54-7BDBE9C899C2}" type="datetimeFigureOut">
              <a:rPr lang="en-US" smtClean="0"/>
              <a:t>7/26/24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37748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EFD39-811A-574F-AF54-7BDBE9C899C2}" type="datetimeFigureOut">
              <a:rPr lang="en-US" smtClean="0"/>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2132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EFD39-811A-574F-AF54-7BDBE9C899C2}" type="datetimeFigureOut">
              <a:rPr lang="en-US" smtClean="0"/>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E0D43-F3B8-9F4F-8DE7-B68DF7C33730}" type="slidenum">
              <a:rPr lang="en-US" smtClean="0"/>
              <a:t>‹#›</a:t>
            </a:fld>
            <a:endParaRPr lang="en-US"/>
          </a:p>
        </p:txBody>
      </p:sp>
    </p:spTree>
    <p:extLst>
      <p:ext uri="{BB962C8B-B14F-4D97-AF65-F5344CB8AC3E}">
        <p14:creationId xmlns:p14="http://schemas.microsoft.com/office/powerpoint/2010/main" val="248917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EFD39-811A-574F-AF54-7BDBE9C899C2}" type="datetimeFigureOut">
              <a:rPr lang="en-US" smtClean="0"/>
              <a:t>7/26/24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E0D43-F3B8-9F4F-8DE7-B68DF7C33730}" type="slidenum">
              <a:rPr lang="en-US" smtClean="0"/>
              <a:t>‹#›</a:t>
            </a:fld>
            <a:endParaRPr lang="en-US"/>
          </a:p>
        </p:txBody>
      </p:sp>
    </p:spTree>
    <p:extLst>
      <p:ext uri="{BB962C8B-B14F-4D97-AF65-F5344CB8AC3E}">
        <p14:creationId xmlns:p14="http://schemas.microsoft.com/office/powerpoint/2010/main" val="97353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4152696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 id="2147483697" r:id="rId12"/>
    <p:sldLayoutId id="2147483698" r:id="rId13"/>
  </p:sldLayoutIdLst>
  <p:hf hdr="0" ftr="0" dt="0"/>
  <p:txStyles>
    <p:titleStyle>
      <a:lvl1pPr algn="l" defTabSz="1219170" rtl="0" eaLnBrk="1" latinLnBrk="0" hangingPunct="1">
        <a:spcBef>
          <a:spcPct val="0"/>
        </a:spcBef>
        <a:buNone/>
        <a:defRPr sz="5333" b="0" i="0" kern="1200" cap="none" spc="-133" baseline="0">
          <a:ln>
            <a:noFill/>
          </a:ln>
          <a:solidFill>
            <a:schemeClr val="accent6"/>
          </a:solidFill>
          <a:effectLst/>
          <a:latin typeface="+mj-lt"/>
          <a:ea typeface="+mj-ea"/>
          <a:cs typeface="ITC Avant Garde Std Md"/>
        </a:defRPr>
      </a:lvl1pPr>
    </p:titleStyle>
    <p:bodyStyle>
      <a:lvl1pPr marL="457189" indent="-304792" algn="l" defTabSz="1219170"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419" indent="-304792" algn="l" defTabSz="1219170" rtl="0" eaLnBrk="1" latinLnBrk="0" hangingPunct="1">
        <a:spcBef>
          <a:spcPct val="20000"/>
        </a:spcBef>
        <a:buClr>
          <a:schemeClr val="accent6"/>
        </a:buClr>
        <a:buFont typeface="Wingdings" charset="2"/>
        <a:buChar char="§"/>
        <a:defRPr sz="2933" b="0" i="0" kern="1200">
          <a:solidFill>
            <a:schemeClr val="tx1"/>
          </a:solidFill>
          <a:latin typeface="+mn-lt"/>
          <a:ea typeface="+mn-ea"/>
          <a:cs typeface="ITC Avant Garde Std Md"/>
        </a:defRPr>
      </a:lvl2pPr>
      <a:lvl3pPr marL="1341086" indent="-304792" algn="l" defTabSz="1219170" rtl="0" eaLnBrk="1" latinLnBrk="0" hangingPunct="1">
        <a:spcBef>
          <a:spcPct val="20000"/>
        </a:spcBef>
        <a:buClr>
          <a:schemeClr val="accent6"/>
        </a:buClr>
        <a:buFont typeface="Wingdings" charset="2"/>
        <a:buChar char="§"/>
        <a:defRPr sz="2667" b="0" i="0" kern="1200">
          <a:solidFill>
            <a:schemeClr val="tx1"/>
          </a:solidFill>
          <a:latin typeface="+mn-lt"/>
          <a:ea typeface="+mn-ea"/>
          <a:cs typeface="ITC Avant Garde Std Md"/>
        </a:defRPr>
      </a:lvl3pPr>
      <a:lvl4pPr marL="1706837" indent="-304792" algn="l" defTabSz="121917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588" indent="-304792" algn="l" defTabSz="1219170" rtl="0" eaLnBrk="1" latinLnBrk="0" hangingPunct="1">
        <a:spcBef>
          <a:spcPct val="20000"/>
        </a:spcBef>
        <a:buClr>
          <a:schemeClr val="accent6"/>
        </a:buClr>
        <a:buFont typeface="Wingdings" charset="2"/>
        <a:buChar char="§"/>
        <a:defRPr sz="2133" b="0" i="0" kern="1200" baseline="0">
          <a:solidFill>
            <a:schemeClr val="tx1"/>
          </a:solidFill>
          <a:latin typeface="+mn-lt"/>
          <a:ea typeface="+mn-ea"/>
          <a:cs typeface="ITC Avant Garde Std Md"/>
        </a:defRPr>
      </a:lvl5pPr>
      <a:lvl6pPr marL="2316422" indent="-243834" algn="l" defTabSz="1219170" rtl="0" eaLnBrk="1" latinLnBrk="0" hangingPunct="1">
        <a:spcBef>
          <a:spcPct val="20000"/>
        </a:spcBef>
        <a:buClr>
          <a:schemeClr val="accent1"/>
        </a:buClr>
        <a:buFont typeface="Arial" pitchFamily="34" charset="0"/>
        <a:buChar char="•"/>
        <a:defRPr sz="1867" kern="1200" baseline="0">
          <a:solidFill>
            <a:schemeClr val="tx1"/>
          </a:solidFill>
          <a:latin typeface="+mn-lt"/>
          <a:ea typeface="+mn-ea"/>
          <a:cs typeface="+mn-cs"/>
        </a:defRPr>
      </a:lvl6pPr>
      <a:lvl7pPr marL="2560256" indent="-243834" algn="l" defTabSz="1219170" rtl="0" eaLnBrk="1" latinLnBrk="0" hangingPunct="1">
        <a:spcBef>
          <a:spcPct val="20000"/>
        </a:spcBef>
        <a:buClr>
          <a:schemeClr val="accent2"/>
        </a:buClr>
        <a:buFont typeface="Arial" pitchFamily="34" charset="0"/>
        <a:buChar char="•"/>
        <a:defRPr sz="1867" kern="1200">
          <a:solidFill>
            <a:schemeClr val="tx1"/>
          </a:solidFill>
          <a:latin typeface="+mn-lt"/>
          <a:ea typeface="+mn-ea"/>
          <a:cs typeface="+mn-cs"/>
        </a:defRPr>
      </a:lvl7pPr>
      <a:lvl8pPr marL="2804090" indent="-243834" algn="l" defTabSz="1219170" rtl="0" eaLnBrk="1" latinLnBrk="0" hangingPunct="1">
        <a:spcBef>
          <a:spcPct val="20000"/>
        </a:spcBef>
        <a:buClr>
          <a:schemeClr val="accent3"/>
        </a:buClr>
        <a:buFont typeface="Arial" pitchFamily="34" charset="0"/>
        <a:buChar char="•"/>
        <a:defRPr sz="1867" kern="1200">
          <a:solidFill>
            <a:schemeClr val="tx1"/>
          </a:solidFill>
          <a:latin typeface="+mn-lt"/>
          <a:ea typeface="+mn-ea"/>
          <a:cs typeface="+mn-cs"/>
        </a:defRPr>
      </a:lvl8pPr>
      <a:lvl9pPr marL="3047924" indent="-243834" algn="l" defTabSz="1219170" rtl="0" eaLnBrk="1" latinLnBrk="0" hangingPunct="1">
        <a:spcBef>
          <a:spcPct val="20000"/>
        </a:spcBef>
        <a:buClr>
          <a:schemeClr val="accent4"/>
        </a:buClr>
        <a:buFont typeface="Arial" pitchFamily="34" charset="0"/>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std/statistics/2019/overview.htm#Syphilis"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epatitis/statistics/2016surveillance/commentary.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census.gov/www" TargetMode="External"/><Relationship Id="rId4" Type="http://schemas.openxmlformats.org/officeDocument/2006/relationships/hyperlink" Target="http://www.cdc.gov/nchs/data/nvsr/nvsr65/nvsr65_04.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hiv.gov/federal-response/policies-issues/syringe-services-programs" TargetMode="External"/><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525/maq.2003.17.4.42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cdc.gov/hepatitis/statistics/2018surveillance/HepC.htm" TargetMode="External"/><Relationship Id="rId4" Type="http://schemas.openxmlformats.org/officeDocument/2006/relationships/hyperlink" Target="https://www.census.gov/www.%20Accessed%20March%202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hyperlink" Target="https://doi.org/10.1525/maq.2003.17.4.423"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2.jpeg"/><Relationship Id="rId10" Type="http://schemas.microsoft.com/office/2007/relationships/diagramDrawing" Target="../diagrams/drawing5.xml"/><Relationship Id="rId4" Type="http://schemas.openxmlformats.org/officeDocument/2006/relationships/image" Target="../media/image11.pn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55A94C-2205-6349-86AF-364DC0EF7F62}"/>
              </a:ext>
            </a:extLst>
          </p:cNvPr>
          <p:cNvSpPr/>
          <p:nvPr/>
        </p:nvSpPr>
        <p:spPr>
          <a:xfrm>
            <a:off x="9930706" y="6093931"/>
            <a:ext cx="2260011" cy="763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 name="Rectangle 2">
            <a:extLst>
              <a:ext uri="{FF2B5EF4-FFF2-40B4-BE49-F238E27FC236}">
                <a16:creationId xmlns:a16="http://schemas.microsoft.com/office/drawing/2014/main" id="{E5E40A25-F76E-C34B-AAF1-3340D0B279BC}"/>
              </a:ext>
            </a:extLst>
          </p:cNvPr>
          <p:cNvSpPr/>
          <p:nvPr/>
        </p:nvSpPr>
        <p:spPr>
          <a:xfrm>
            <a:off x="3970742" y="483"/>
            <a:ext cx="8219975" cy="97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pic>
        <p:nvPicPr>
          <p:cNvPr id="4" name="Picture 3" descr="A picture containing graphical user interface&#10;&#10;Description automatically generated">
            <a:extLst>
              <a:ext uri="{FF2B5EF4-FFF2-40B4-BE49-F238E27FC236}">
                <a16:creationId xmlns:a16="http://schemas.microsoft.com/office/drawing/2014/main" id="{541B567F-030B-4358-BCFF-114377988FD7}"/>
              </a:ext>
            </a:extLst>
          </p:cNvPr>
          <p:cNvPicPr>
            <a:picLocks noChangeAspect="1"/>
          </p:cNvPicPr>
          <p:nvPr/>
        </p:nvPicPr>
        <p:blipFill rotWithShape="1">
          <a:blip r:embed="rId3"/>
          <a:srcRect l="35938"/>
          <a:stretch/>
        </p:blipFill>
        <p:spPr>
          <a:xfrm>
            <a:off x="1284" y="4379750"/>
            <a:ext cx="3229836" cy="1714183"/>
          </a:xfrm>
          <a:prstGeom prst="rect">
            <a:avLst/>
          </a:prstGeom>
        </p:spPr>
      </p:pic>
      <p:pic>
        <p:nvPicPr>
          <p:cNvPr id="8" name="Picture 7">
            <a:extLst>
              <a:ext uri="{FF2B5EF4-FFF2-40B4-BE49-F238E27FC236}">
                <a16:creationId xmlns:a16="http://schemas.microsoft.com/office/drawing/2014/main" id="{292BCE0E-A92F-4B71-9BA3-3BBFAFF43BC4}"/>
              </a:ext>
            </a:extLst>
          </p:cNvPr>
          <p:cNvPicPr>
            <a:picLocks noChangeAspect="1"/>
          </p:cNvPicPr>
          <p:nvPr/>
        </p:nvPicPr>
        <p:blipFill rotWithShape="1">
          <a:blip r:embed="rId4"/>
          <a:srcRect l="64130" t="31842" r="2174" b="4731"/>
          <a:stretch/>
        </p:blipFill>
        <p:spPr>
          <a:xfrm rot="10800000">
            <a:off x="1285" y="723"/>
            <a:ext cx="4107310" cy="4107309"/>
          </a:xfrm>
          <a:prstGeom prst="rect">
            <a:avLst/>
          </a:prstGeom>
        </p:spPr>
      </p:pic>
      <p:pic>
        <p:nvPicPr>
          <p:cNvPr id="24" name="Picture 23">
            <a:extLst>
              <a:ext uri="{FF2B5EF4-FFF2-40B4-BE49-F238E27FC236}">
                <a16:creationId xmlns:a16="http://schemas.microsoft.com/office/drawing/2014/main" id="{31F26858-38AD-4BAD-BDE4-70450191D862}"/>
              </a:ext>
            </a:extLst>
          </p:cNvPr>
          <p:cNvPicPr>
            <a:picLocks noChangeAspect="1"/>
          </p:cNvPicPr>
          <p:nvPr/>
        </p:nvPicPr>
        <p:blipFill rotWithShape="1">
          <a:blip r:embed="rId5"/>
          <a:srcRect l="5327" t="28977" r="29673" b="56905"/>
          <a:stretch/>
        </p:blipFill>
        <p:spPr>
          <a:xfrm>
            <a:off x="1286" y="5776614"/>
            <a:ext cx="3389491" cy="391095"/>
          </a:xfrm>
          <a:prstGeom prst="rect">
            <a:avLst/>
          </a:prstGeom>
        </p:spPr>
      </p:pic>
      <p:pic>
        <p:nvPicPr>
          <p:cNvPr id="34" name="Picture 33">
            <a:extLst>
              <a:ext uri="{FF2B5EF4-FFF2-40B4-BE49-F238E27FC236}">
                <a16:creationId xmlns:a16="http://schemas.microsoft.com/office/drawing/2014/main" id="{5AC1C065-2A4A-4D69-B191-A55C8C787478}"/>
              </a:ext>
            </a:extLst>
          </p:cNvPr>
          <p:cNvPicPr>
            <a:picLocks noChangeAspect="1"/>
          </p:cNvPicPr>
          <p:nvPr/>
        </p:nvPicPr>
        <p:blipFill rotWithShape="1">
          <a:blip r:embed="rId6"/>
          <a:srcRect l="12973" t="38458" r="23379" b="47425"/>
          <a:stretch/>
        </p:blipFill>
        <p:spPr>
          <a:xfrm>
            <a:off x="1286" y="6299174"/>
            <a:ext cx="3509157" cy="413499"/>
          </a:xfrm>
          <a:prstGeom prst="rect">
            <a:avLst/>
          </a:prstGeom>
        </p:spPr>
      </p:pic>
      <p:sp>
        <p:nvSpPr>
          <p:cNvPr id="6" name="Content Placeholder 2">
            <a:extLst>
              <a:ext uri="{FF2B5EF4-FFF2-40B4-BE49-F238E27FC236}">
                <a16:creationId xmlns:a16="http://schemas.microsoft.com/office/drawing/2014/main" id="{DE816863-E29E-5D45-AD69-C56B31715C4C}"/>
              </a:ext>
            </a:extLst>
          </p:cNvPr>
          <p:cNvSpPr txBox="1">
            <a:spLocks/>
          </p:cNvSpPr>
          <p:nvPr/>
        </p:nvSpPr>
        <p:spPr>
          <a:xfrm>
            <a:off x="4848391" y="4817763"/>
            <a:ext cx="6669488" cy="1714182"/>
          </a:xfrm>
          <a:prstGeom prst="rect">
            <a:avLst/>
          </a:prstGeom>
        </p:spPr>
        <p:txBody>
          <a:bodyPr vert="horz" lIns="91422" tIns="45710" rIns="91422" bIns="4571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ctr" hangingPunct="0">
              <a:lnSpc>
                <a:spcPct val="100000"/>
              </a:lnSpc>
              <a:buNone/>
            </a:pPr>
            <a:r>
              <a:rPr lang="en-US" sz="2400" dirty="0">
                <a:solidFill>
                  <a:srgbClr val="189C9C"/>
                </a:solidFill>
                <a:ea typeface="+mn-lt"/>
                <a:cs typeface="+mn-lt"/>
              </a:rPr>
              <a:t>Jorge </a:t>
            </a:r>
            <a:r>
              <a:rPr lang="en-US" sz="2400" dirty="0" err="1">
                <a:solidFill>
                  <a:srgbClr val="189C9C"/>
                </a:solidFill>
                <a:ea typeface="+mn-lt"/>
                <a:cs typeface="+mn-lt"/>
              </a:rPr>
              <a:t>Mera</a:t>
            </a:r>
            <a:r>
              <a:rPr lang="en-US" sz="2400" dirty="0">
                <a:solidFill>
                  <a:srgbClr val="189C9C"/>
                </a:solidFill>
                <a:ea typeface="+mn-lt"/>
                <a:cs typeface="+mn-lt"/>
              </a:rPr>
              <a:t> | MD, Infectious Disease Specialist | ECHO Clinic Director | Northwest Portland Area Indian Health Board</a:t>
            </a:r>
          </a:p>
        </p:txBody>
      </p:sp>
      <p:sp>
        <p:nvSpPr>
          <p:cNvPr id="2" name="Rectangle 1">
            <a:extLst>
              <a:ext uri="{FF2B5EF4-FFF2-40B4-BE49-F238E27FC236}">
                <a16:creationId xmlns:a16="http://schemas.microsoft.com/office/drawing/2014/main" id="{B9FC4F4E-D619-F74B-9477-5F235F964135}"/>
              </a:ext>
            </a:extLst>
          </p:cNvPr>
          <p:cNvSpPr/>
          <p:nvPr/>
        </p:nvSpPr>
        <p:spPr>
          <a:xfrm>
            <a:off x="3966780" y="1596198"/>
            <a:ext cx="8220830" cy="2331792"/>
          </a:xfrm>
          <a:prstGeom prst="rect">
            <a:avLst/>
          </a:prstGeom>
        </p:spPr>
        <p:txBody>
          <a:bodyPr wrap="square">
            <a:spAutoFit/>
          </a:bodyPr>
          <a:lstStyle/>
          <a:p>
            <a:pPr algn="ctr"/>
            <a:r>
              <a:rPr lang="en-US" sz="4851" b="1" dirty="0">
                <a:solidFill>
                  <a:srgbClr val="189C9C"/>
                </a:solidFill>
                <a:latin typeface="Segoe UI"/>
                <a:cs typeface="Segoe UI"/>
              </a:rPr>
              <a:t>Ending the </a:t>
            </a:r>
            <a:r>
              <a:rPr lang="en-US" sz="4851" b="1" dirty="0" err="1">
                <a:solidFill>
                  <a:srgbClr val="189C9C"/>
                </a:solidFill>
                <a:latin typeface="Segoe UI"/>
                <a:cs typeface="Segoe UI"/>
              </a:rPr>
              <a:t>Syndemic</a:t>
            </a:r>
            <a:r>
              <a:rPr lang="en-US" sz="4851" b="1" dirty="0">
                <a:solidFill>
                  <a:srgbClr val="189C9C"/>
                </a:solidFill>
                <a:latin typeface="Segoe UI"/>
                <a:cs typeface="Segoe UI"/>
              </a:rPr>
              <a:t> (SUD/HCV/HIV/STI) at Your Tribe or Facility</a:t>
            </a:r>
          </a:p>
        </p:txBody>
      </p:sp>
      <p:sp>
        <p:nvSpPr>
          <p:cNvPr id="9" name="Rectangle 8">
            <a:extLst>
              <a:ext uri="{FF2B5EF4-FFF2-40B4-BE49-F238E27FC236}">
                <a16:creationId xmlns:a16="http://schemas.microsoft.com/office/drawing/2014/main" id="{DCFA1A41-7C07-3944-81D8-77DD39CDCBF6}"/>
              </a:ext>
            </a:extLst>
          </p:cNvPr>
          <p:cNvSpPr/>
          <p:nvPr/>
        </p:nvSpPr>
        <p:spPr>
          <a:xfrm>
            <a:off x="5465871" y="3846341"/>
            <a:ext cx="5222651" cy="461665"/>
          </a:xfrm>
          <a:prstGeom prst="rect">
            <a:avLst/>
          </a:prstGeom>
        </p:spPr>
        <p:txBody>
          <a:bodyPr wrap="square">
            <a:spAutoFit/>
          </a:bodyPr>
          <a:lstStyle/>
          <a:p>
            <a:pPr algn="ctr"/>
            <a:r>
              <a:rPr lang="en-US" sz="2400" b="1" dirty="0">
                <a:solidFill>
                  <a:srgbClr val="189C9C"/>
                </a:solidFill>
                <a:latin typeface="Segoe UI"/>
                <a:cs typeface="Segoe UI"/>
              </a:rPr>
              <a:t>July 26,2024</a:t>
            </a:r>
            <a:endParaRPr lang="en-US" sz="1000" dirty="0">
              <a:solidFill>
                <a:srgbClr val="189C9C"/>
              </a:solidFill>
            </a:endParaRPr>
          </a:p>
        </p:txBody>
      </p:sp>
    </p:spTree>
    <p:extLst>
      <p:ext uri="{BB962C8B-B14F-4D97-AF65-F5344CB8AC3E}">
        <p14:creationId xmlns:p14="http://schemas.microsoft.com/office/powerpoint/2010/main" val="4110599629"/>
      </p:ext>
    </p:extLst>
  </p:cSld>
  <p:clrMapOvr>
    <a:masterClrMapping/>
  </p:clrMapOvr>
  <mc:AlternateContent xmlns:mc="http://schemas.openxmlformats.org/markup-compatibility/2006" xmlns:p14="http://schemas.microsoft.com/office/powerpoint/2010/main">
    <mc:Choice Requires="p14">
      <p:transition spd="slow" p14:dur="2000" advTm="7202"/>
    </mc:Choice>
    <mc:Fallback xmlns="">
      <p:transition spd="slow" advTm="72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b="1" dirty="0">
                <a:ea typeface="+mn-lt"/>
                <a:cs typeface="+mn-lt"/>
              </a:rPr>
              <a:t>Syndemic concepts</a:t>
            </a:r>
            <a:br>
              <a:rPr lang="en-US" b="1" dirty="0">
                <a:ea typeface="+mn-lt"/>
                <a:cs typeface="+mn-lt"/>
              </a:rPr>
            </a:br>
            <a:endParaRPr lang="en-US" b="1" dirty="0">
              <a:ea typeface="+mn-lt"/>
              <a:cs typeface="+mn-lt"/>
            </a:endParaRPr>
          </a:p>
          <a:p>
            <a:pPr marL="457200" indent="-457200"/>
            <a:r>
              <a:rPr lang="en-US" b="1" dirty="0">
                <a:solidFill>
                  <a:srgbClr val="FF0000"/>
                </a:solidFill>
                <a:ea typeface="+mn-lt"/>
                <a:cs typeface="+mn-lt"/>
              </a:rPr>
              <a:t>Clinical case</a:t>
            </a:r>
            <a:br>
              <a:rPr lang="en-US" b="1" dirty="0">
                <a:solidFill>
                  <a:srgbClr val="FF0000"/>
                </a:solidFill>
                <a:ea typeface="+mn-lt"/>
                <a:cs typeface="+mn-lt"/>
              </a:rPr>
            </a:br>
            <a:endParaRPr lang="en-US" dirty="0">
              <a:solidFill>
                <a:srgbClr val="FF0000"/>
              </a:solidFill>
            </a:endParaRPr>
          </a:p>
          <a:p>
            <a:pPr marL="457200" indent="-457200"/>
            <a:r>
              <a:rPr lang="en-US" b="1" dirty="0">
                <a:solidFill>
                  <a:srgbClr val="002060"/>
                </a:solidFill>
                <a:cs typeface="Calibri"/>
              </a:rPr>
              <a:t>The SUD | HCV | HIV | STI syndemic in Indian Country</a:t>
            </a:r>
            <a:br>
              <a:rPr lang="en-US" b="1" dirty="0">
                <a:solidFill>
                  <a:srgbClr val="002060"/>
                </a:solidFill>
                <a:cs typeface="Calibri"/>
              </a:rPr>
            </a:br>
            <a:endParaRPr lang="en-US" b="1" dirty="0">
              <a:solidFill>
                <a:srgbClr val="002060"/>
              </a:solidFill>
              <a:cs typeface="Calibri"/>
            </a:endParaRPr>
          </a:p>
          <a:p>
            <a:pPr marL="457200" indent="-457200"/>
            <a:r>
              <a:rPr lang="en-US" b="1" dirty="0">
                <a:solidFill>
                  <a:srgbClr val="002060"/>
                </a:solidFill>
                <a:cs typeface="Calibri"/>
              </a:rPr>
              <a:t>Interventions to mitigate the syndemic:</a:t>
            </a:r>
          </a:p>
          <a:p>
            <a:pPr marL="914400" lvl="1" indent="-457200"/>
            <a:r>
              <a:rPr lang="en-US" sz="2000" b="1" dirty="0">
                <a:solidFill>
                  <a:srgbClr val="002060"/>
                </a:solidFill>
                <a:cs typeface="Segoe UI"/>
              </a:rPr>
              <a:t>Societal (Macro), health system (micro), health professional (individual)</a:t>
            </a:r>
            <a:br>
              <a:rPr lang="en-US" sz="2000" b="1" dirty="0">
                <a:solidFill>
                  <a:srgbClr val="002060"/>
                </a:solidFill>
                <a:cs typeface="Segoe UI"/>
              </a:rPr>
            </a:br>
            <a:endParaRPr lang="en-US" sz="2000" b="1" dirty="0">
              <a:solidFill>
                <a:srgbClr val="002060"/>
              </a:solidFill>
              <a:cs typeface="Segoe UI"/>
            </a:endParaRPr>
          </a:p>
          <a:p>
            <a:pPr marL="457200" indent="-457200"/>
            <a:r>
              <a:rPr lang="en-US" b="1" dirty="0">
                <a:solidFill>
                  <a:srgbClr val="002060"/>
                </a:solidFill>
                <a:cs typeface="Calibri"/>
              </a:rPr>
              <a:t>Conclusions</a:t>
            </a: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66242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15AA-9276-7EFA-173C-CC836A4EED1C}"/>
              </a:ext>
            </a:extLst>
          </p:cNvPr>
          <p:cNvSpPr>
            <a:spLocks noGrp="1"/>
          </p:cNvSpPr>
          <p:nvPr>
            <p:ph type="title"/>
          </p:nvPr>
        </p:nvSpPr>
        <p:spPr>
          <a:xfrm>
            <a:off x="838200" y="0"/>
            <a:ext cx="10515600" cy="1325563"/>
          </a:xfrm>
        </p:spPr>
        <p:txBody>
          <a:bodyPr/>
          <a:lstStyle/>
          <a:p>
            <a:pPr algn="ctr"/>
            <a:r>
              <a:rPr lang="en-US" b="1">
                <a:latin typeface="+mn-lt"/>
              </a:rPr>
              <a:t>Clinical Case:  </a:t>
            </a:r>
            <a:endParaRPr lang="en-US" b="1" dirty="0">
              <a:latin typeface="+mn-lt"/>
            </a:endParaRPr>
          </a:p>
        </p:txBody>
      </p:sp>
      <p:graphicFrame>
        <p:nvGraphicFramePr>
          <p:cNvPr id="5" name="Text Placeholder 2">
            <a:extLst>
              <a:ext uri="{FF2B5EF4-FFF2-40B4-BE49-F238E27FC236}">
                <a16:creationId xmlns:a16="http://schemas.microsoft.com/office/drawing/2014/main" id="{CED8606D-25CC-4AFD-3F91-D07343A5B75B}"/>
              </a:ext>
            </a:extLst>
          </p:cNvPr>
          <p:cNvGraphicFramePr/>
          <p:nvPr>
            <p:extLst>
              <p:ext uri="{D42A27DB-BD31-4B8C-83A1-F6EECF244321}">
                <p14:modId xmlns:p14="http://schemas.microsoft.com/office/powerpoint/2010/main" val="1620751023"/>
              </p:ext>
            </p:extLst>
          </p:nvPr>
        </p:nvGraphicFramePr>
        <p:xfrm>
          <a:off x="838200" y="1272209"/>
          <a:ext cx="10515600"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53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30D0-7D04-F255-9833-7E7782D3B00A}"/>
              </a:ext>
            </a:extLst>
          </p:cNvPr>
          <p:cNvSpPr>
            <a:spLocks noGrp="1"/>
          </p:cNvSpPr>
          <p:nvPr>
            <p:ph type="title"/>
          </p:nvPr>
        </p:nvSpPr>
        <p:spPr/>
        <p:txBody>
          <a:bodyPr/>
          <a:lstStyle/>
          <a:p>
            <a:pPr algn="ctr"/>
            <a:r>
              <a:rPr lang="en-US" b="1" dirty="0">
                <a:latin typeface="+mn-lt"/>
              </a:rPr>
              <a:t>What are the recommended next steps? (Check all that apply) </a:t>
            </a:r>
          </a:p>
        </p:txBody>
      </p:sp>
      <p:sp>
        <p:nvSpPr>
          <p:cNvPr id="3" name="Text Placeholder 2">
            <a:extLst>
              <a:ext uri="{FF2B5EF4-FFF2-40B4-BE49-F238E27FC236}">
                <a16:creationId xmlns:a16="http://schemas.microsoft.com/office/drawing/2014/main" id="{C56C460B-C439-637D-7098-DB21CF0CB00C}"/>
              </a:ext>
            </a:extLst>
          </p:cNvPr>
          <p:cNvSpPr>
            <a:spLocks noGrp="1"/>
          </p:cNvSpPr>
          <p:nvPr>
            <p:ph type="body" idx="1"/>
          </p:nvPr>
        </p:nvSpPr>
        <p:spPr>
          <a:xfrm>
            <a:off x="838199" y="1690688"/>
            <a:ext cx="10781145" cy="4351338"/>
          </a:xfrm>
        </p:spPr>
        <p:txBody>
          <a:bodyPr>
            <a:normAutofit fontScale="92500"/>
          </a:bodyPr>
          <a:lstStyle/>
          <a:p>
            <a:pPr marL="514350" indent="-514350">
              <a:buFont typeface="+mj-lt"/>
              <a:buAutoNum type="alphaUcPeriod"/>
            </a:pPr>
            <a:endParaRPr lang="en-US" dirty="0"/>
          </a:p>
          <a:p>
            <a:pPr marL="514350" indent="-514350">
              <a:buFont typeface="+mj-lt"/>
              <a:buAutoNum type="alphaUcPeriod"/>
            </a:pPr>
            <a:r>
              <a:rPr lang="en-US" dirty="0"/>
              <a:t>No further testing necessary, as initial reason for the visit (pregnancy testing) already completed</a:t>
            </a:r>
          </a:p>
          <a:p>
            <a:pPr marL="514350" indent="-514350">
              <a:buFont typeface="+mj-lt"/>
              <a:buAutoNum type="alphaUcPeriod"/>
            </a:pPr>
            <a:r>
              <a:rPr lang="en-US" dirty="0"/>
              <a:t>Draw serum HIV, test for gonorrhea and chlamydia in the urine and throat</a:t>
            </a:r>
          </a:p>
          <a:p>
            <a:pPr marL="514350" indent="-514350">
              <a:buFont typeface="+mj-lt"/>
              <a:buAutoNum type="alphaUcPeriod"/>
            </a:pPr>
            <a:r>
              <a:rPr lang="en-US" dirty="0"/>
              <a:t>Draw RPR, wait for results (~1 week) to determine treatment</a:t>
            </a:r>
          </a:p>
          <a:p>
            <a:pPr marL="514350" indent="-514350">
              <a:buFont typeface="+mj-lt"/>
              <a:buAutoNum type="alphaUcPeriod"/>
            </a:pPr>
            <a:r>
              <a:rPr lang="en-US" dirty="0"/>
              <a:t>Draw RPR and immediately administer 2.4 MU IM injection of </a:t>
            </a:r>
            <a:r>
              <a:rPr lang="en-US" dirty="0" err="1"/>
              <a:t>benzathine</a:t>
            </a:r>
            <a:r>
              <a:rPr lang="en-US" dirty="0"/>
              <a:t> penicillin for early latent stage syphilis</a:t>
            </a:r>
          </a:p>
          <a:p>
            <a:pPr marL="514350" indent="-514350">
              <a:buFont typeface="+mj-lt"/>
              <a:buAutoNum type="alphaUcPeriod"/>
            </a:pPr>
            <a:r>
              <a:rPr lang="en-US" dirty="0"/>
              <a:t>Draw RPR and immediately administer 2.4 MU IM injection of </a:t>
            </a:r>
            <a:r>
              <a:rPr lang="en-US" dirty="0" err="1"/>
              <a:t>benzathine</a:t>
            </a:r>
            <a:r>
              <a:rPr lang="en-US" dirty="0"/>
              <a:t> penicillin weekly x 3 weeks (total 7.2 MU) for late latent stage syphilis</a:t>
            </a:r>
          </a:p>
          <a:p>
            <a:pPr marL="514350" indent="-514350">
              <a:buFont typeface="+mj-lt"/>
              <a:buAutoNum type="alphaUcPeriod"/>
            </a:pPr>
            <a:endParaRPr lang="en-US" dirty="0"/>
          </a:p>
        </p:txBody>
      </p:sp>
    </p:spTree>
    <p:extLst>
      <p:ext uri="{BB962C8B-B14F-4D97-AF65-F5344CB8AC3E}">
        <p14:creationId xmlns:p14="http://schemas.microsoft.com/office/powerpoint/2010/main" val="109810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AC63B6B3-E5AD-02F3-15E3-4AFC53F43A0F}"/>
              </a:ext>
            </a:extLst>
          </p:cNvPr>
          <p:cNvPicPr>
            <a:picLocks noChangeAspect="1"/>
          </p:cNvPicPr>
          <p:nvPr/>
        </p:nvPicPr>
        <p:blipFill>
          <a:blip r:embed="rId2"/>
          <a:stretch>
            <a:fillRect/>
          </a:stretch>
        </p:blipFill>
        <p:spPr>
          <a:xfrm>
            <a:off x="-11597" y="795130"/>
            <a:ext cx="10799319" cy="5075584"/>
          </a:xfrm>
          <a:prstGeom prst="rect">
            <a:avLst/>
          </a:prstGeom>
        </p:spPr>
      </p:pic>
    </p:spTree>
    <p:extLst>
      <p:ext uri="{BB962C8B-B14F-4D97-AF65-F5344CB8AC3E}">
        <p14:creationId xmlns:p14="http://schemas.microsoft.com/office/powerpoint/2010/main" val="141793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hexagon with a syringe and a pill&#10;&#10;Description automatically generated">
            <a:extLst>
              <a:ext uri="{FF2B5EF4-FFF2-40B4-BE49-F238E27FC236}">
                <a16:creationId xmlns:a16="http://schemas.microsoft.com/office/drawing/2014/main" id="{3190A64C-8395-70E9-6C31-4DDE2E60434E}"/>
              </a:ext>
            </a:extLst>
          </p:cNvPr>
          <p:cNvPicPr>
            <a:picLocks noChangeAspect="1"/>
          </p:cNvPicPr>
          <p:nvPr/>
        </p:nvPicPr>
        <p:blipFill>
          <a:blip r:embed="rId2"/>
          <a:stretch>
            <a:fillRect/>
          </a:stretch>
        </p:blipFill>
        <p:spPr>
          <a:xfrm>
            <a:off x="92765" y="728870"/>
            <a:ext cx="11289340" cy="5512904"/>
          </a:xfrm>
          <a:prstGeom prst="rect">
            <a:avLst/>
          </a:prstGeom>
        </p:spPr>
      </p:pic>
    </p:spTree>
    <p:extLst>
      <p:ext uri="{BB962C8B-B14F-4D97-AF65-F5344CB8AC3E}">
        <p14:creationId xmlns:p14="http://schemas.microsoft.com/office/powerpoint/2010/main" val="94954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9A9E-F6D0-209C-EFBF-B1FCB23EEF46}"/>
              </a:ext>
            </a:extLst>
          </p:cNvPr>
          <p:cNvSpPr>
            <a:spLocks noGrp="1"/>
          </p:cNvSpPr>
          <p:nvPr>
            <p:ph type="title"/>
          </p:nvPr>
        </p:nvSpPr>
        <p:spPr/>
        <p:txBody>
          <a:bodyPr>
            <a:normAutofit/>
          </a:bodyPr>
          <a:lstStyle/>
          <a:p>
            <a:pPr algn="ctr"/>
            <a:r>
              <a:rPr lang="en-US" sz="4000" b="1" dirty="0">
                <a:latin typeface="Calibri" panose="020F0502020204030204" pitchFamily="34" charset="0"/>
                <a:cs typeface="Calibri" panose="020F0502020204030204" pitchFamily="34" charset="0"/>
              </a:rPr>
              <a:t>U.S. Syphilis Cases in Newborns Continue to Increase: A 10-Times Increase Over a Decade</a:t>
            </a:r>
          </a:p>
        </p:txBody>
      </p:sp>
      <p:pic>
        <p:nvPicPr>
          <p:cNvPr id="4" name="Picture 3" descr="A graph on a blue background&#10;&#10;Description automatically generated">
            <a:extLst>
              <a:ext uri="{FF2B5EF4-FFF2-40B4-BE49-F238E27FC236}">
                <a16:creationId xmlns:a16="http://schemas.microsoft.com/office/drawing/2014/main" id="{68E186DB-93DA-A010-4C5A-2BD8D8FE09D4}"/>
              </a:ext>
            </a:extLst>
          </p:cNvPr>
          <p:cNvPicPr>
            <a:picLocks noChangeAspect="1"/>
          </p:cNvPicPr>
          <p:nvPr/>
        </p:nvPicPr>
        <p:blipFill>
          <a:blip r:embed="rId2"/>
          <a:stretch>
            <a:fillRect/>
          </a:stretch>
        </p:blipFill>
        <p:spPr>
          <a:xfrm>
            <a:off x="1936748" y="1788319"/>
            <a:ext cx="8539859" cy="4438650"/>
          </a:xfrm>
          <a:prstGeom prst="rect">
            <a:avLst/>
          </a:prstGeom>
        </p:spPr>
      </p:pic>
      <p:sp>
        <p:nvSpPr>
          <p:cNvPr id="6" name="TextBox 5">
            <a:extLst>
              <a:ext uri="{FF2B5EF4-FFF2-40B4-BE49-F238E27FC236}">
                <a16:creationId xmlns:a16="http://schemas.microsoft.com/office/drawing/2014/main" id="{A8A0DDDA-EFED-14E1-0810-35CE9110BDB2}"/>
              </a:ext>
            </a:extLst>
          </p:cNvPr>
          <p:cNvSpPr txBox="1"/>
          <p:nvPr/>
        </p:nvSpPr>
        <p:spPr>
          <a:xfrm>
            <a:off x="1936749" y="6324600"/>
            <a:ext cx="8539859" cy="369332"/>
          </a:xfrm>
          <a:prstGeom prst="rect">
            <a:avLst/>
          </a:prstGeom>
          <a:noFill/>
        </p:spPr>
        <p:txBody>
          <a:bodyPr wrap="square">
            <a:spAutoFit/>
          </a:bodyPr>
          <a:lstStyle/>
          <a:p>
            <a:pPr algn="ctr"/>
            <a:r>
              <a:rPr lang="en-US" dirty="0"/>
              <a:t>https://</a:t>
            </a:r>
            <a:r>
              <a:rPr lang="en-US" dirty="0" err="1"/>
              <a:t>www.cdc.gov</a:t>
            </a:r>
            <a:r>
              <a:rPr lang="en-US" dirty="0"/>
              <a:t>/media/releases/2023/s1107-newborn-syphilis.html</a:t>
            </a:r>
          </a:p>
        </p:txBody>
      </p:sp>
    </p:spTree>
    <p:extLst>
      <p:ext uri="{BB962C8B-B14F-4D97-AF65-F5344CB8AC3E}">
        <p14:creationId xmlns:p14="http://schemas.microsoft.com/office/powerpoint/2010/main" val="292429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4A0C-EBEF-F9C8-2356-2A9B1F4F6E4A}"/>
              </a:ext>
            </a:extLst>
          </p:cNvPr>
          <p:cNvSpPr>
            <a:spLocks noGrp="1"/>
          </p:cNvSpPr>
          <p:nvPr>
            <p:ph type="title"/>
          </p:nvPr>
        </p:nvSpPr>
        <p:spPr/>
        <p:txBody>
          <a:bodyPr>
            <a:noAutofit/>
          </a:bodyPr>
          <a:lstStyle/>
          <a:p>
            <a:pPr algn="ctr"/>
            <a:r>
              <a:rPr lang="en-US" sz="3200" b="1" i="0" dirty="0">
                <a:solidFill>
                  <a:srgbClr val="222222"/>
                </a:solidFill>
                <a:effectLst/>
                <a:highlight>
                  <a:srgbClr val="FFFFFF"/>
                </a:highlight>
                <a:latin typeface="+mn-lt"/>
              </a:rPr>
              <a:t>Increased Methamphetamine, Injection Drug, and Heroin Use Among Women and Heterosexual Men with Primary and Secondary Syphilis — United States, 2013–2017. </a:t>
            </a:r>
            <a:endParaRPr lang="en-US" sz="1800" dirty="0">
              <a:latin typeface="+mn-lt"/>
            </a:endParaRPr>
          </a:p>
        </p:txBody>
      </p:sp>
      <p:graphicFrame>
        <p:nvGraphicFramePr>
          <p:cNvPr id="7" name="Content Placeholder 2">
            <a:extLst>
              <a:ext uri="{FF2B5EF4-FFF2-40B4-BE49-F238E27FC236}">
                <a16:creationId xmlns:a16="http://schemas.microsoft.com/office/drawing/2014/main" id="{42AA4824-153B-7CF5-4C68-6C092DB29CA7}"/>
              </a:ext>
            </a:extLst>
          </p:cNvPr>
          <p:cNvGraphicFramePr>
            <a:graphicFrameLocks noGrp="1"/>
          </p:cNvGraphicFramePr>
          <p:nvPr>
            <p:ph idx="1"/>
          </p:nvPr>
        </p:nvGraphicFramePr>
        <p:xfrm>
          <a:off x="838200" y="2292625"/>
          <a:ext cx="10515600" cy="3884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91FCF0-A83B-5F3D-0EEF-69F616B171EF}"/>
              </a:ext>
            </a:extLst>
          </p:cNvPr>
          <p:cNvSpPr txBox="1"/>
          <p:nvPr/>
        </p:nvSpPr>
        <p:spPr>
          <a:xfrm>
            <a:off x="2849217" y="6308209"/>
            <a:ext cx="6096000" cy="369332"/>
          </a:xfrm>
          <a:prstGeom prst="rect">
            <a:avLst/>
          </a:prstGeom>
          <a:noFill/>
        </p:spPr>
        <p:txBody>
          <a:bodyPr wrap="square">
            <a:spAutoFit/>
          </a:bodyPr>
          <a:lstStyle/>
          <a:p>
            <a:pPr algn="ctr"/>
            <a:r>
              <a:rPr lang="en-US" sz="1800" b="1" i="0" dirty="0">
                <a:solidFill>
                  <a:srgbClr val="222222"/>
                </a:solidFill>
                <a:effectLst/>
                <a:highlight>
                  <a:srgbClr val="FFFFFF"/>
                </a:highlight>
                <a:latin typeface="+mn-lt"/>
              </a:rPr>
              <a:t>MMWR</a:t>
            </a:r>
            <a:r>
              <a:rPr lang="en-US" sz="1800" b="1" i="0" dirty="0">
                <a:solidFill>
                  <a:srgbClr val="000000"/>
                </a:solidFill>
                <a:effectLst/>
                <a:highlight>
                  <a:srgbClr val="FFFFFF"/>
                </a:highlight>
                <a:latin typeface="+mn-lt"/>
              </a:rPr>
              <a:t> / February 15, 2019 / 68(6);144–148</a:t>
            </a:r>
            <a:endParaRPr lang="en-US" b="1" dirty="0"/>
          </a:p>
        </p:txBody>
      </p:sp>
    </p:spTree>
    <p:extLst>
      <p:ext uri="{BB962C8B-B14F-4D97-AF65-F5344CB8AC3E}">
        <p14:creationId xmlns:p14="http://schemas.microsoft.com/office/powerpoint/2010/main" val="148270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4A0C-EBEF-F9C8-2356-2A9B1F4F6E4A}"/>
              </a:ext>
            </a:extLst>
          </p:cNvPr>
          <p:cNvSpPr>
            <a:spLocks noGrp="1"/>
          </p:cNvSpPr>
          <p:nvPr>
            <p:ph type="title"/>
          </p:nvPr>
        </p:nvSpPr>
        <p:spPr/>
        <p:txBody>
          <a:bodyPr>
            <a:noAutofit/>
          </a:bodyPr>
          <a:lstStyle/>
          <a:p>
            <a:pPr algn="ctr"/>
            <a:r>
              <a:rPr lang="en-US" sz="3600" b="1" i="0" dirty="0">
                <a:solidFill>
                  <a:srgbClr val="222222"/>
                </a:solidFill>
                <a:effectLst/>
                <a:highlight>
                  <a:srgbClr val="FFFFFF"/>
                </a:highlight>
                <a:latin typeface="+mn-lt"/>
              </a:rPr>
              <a:t>Substance Use Among Persons with Syphilis During Pregnancy — Arizona and Georgia, 2018–2021</a:t>
            </a:r>
          </a:p>
        </p:txBody>
      </p:sp>
      <p:graphicFrame>
        <p:nvGraphicFramePr>
          <p:cNvPr id="9" name="Content Placeholder 2">
            <a:extLst>
              <a:ext uri="{FF2B5EF4-FFF2-40B4-BE49-F238E27FC236}">
                <a16:creationId xmlns:a16="http://schemas.microsoft.com/office/drawing/2014/main" id="{604AA5F0-E5E7-517A-5EF0-D8DD720619EA}"/>
              </a:ext>
            </a:extLst>
          </p:cNvPr>
          <p:cNvGraphicFramePr>
            <a:graphicFrameLocks noGrp="1"/>
          </p:cNvGraphicFramePr>
          <p:nvPr>
            <p:ph idx="1"/>
            <p:extLst>
              <p:ext uri="{D42A27DB-BD31-4B8C-83A1-F6EECF244321}">
                <p14:modId xmlns:p14="http://schemas.microsoft.com/office/powerpoint/2010/main" val="3509160260"/>
              </p:ext>
            </p:extLst>
          </p:nvPr>
        </p:nvGraphicFramePr>
        <p:xfrm>
          <a:off x="838200" y="1895061"/>
          <a:ext cx="10515600" cy="428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91FCF0-A83B-5F3D-0EEF-69F616B171EF}"/>
              </a:ext>
            </a:extLst>
          </p:cNvPr>
          <p:cNvSpPr txBox="1"/>
          <p:nvPr/>
        </p:nvSpPr>
        <p:spPr>
          <a:xfrm>
            <a:off x="838200" y="6308209"/>
            <a:ext cx="10770704" cy="523220"/>
          </a:xfrm>
          <a:prstGeom prst="rect">
            <a:avLst/>
          </a:prstGeom>
          <a:noFill/>
        </p:spPr>
        <p:txBody>
          <a:bodyPr wrap="square">
            <a:spAutoFit/>
          </a:bodyPr>
          <a:lstStyle/>
          <a:p>
            <a:r>
              <a:rPr lang="en-US" sz="1400" b="0" i="0" dirty="0">
                <a:solidFill>
                  <a:srgbClr val="222222"/>
                </a:solidFill>
                <a:effectLst/>
                <a:highlight>
                  <a:srgbClr val="FFFFFF"/>
                </a:highlight>
                <a:latin typeface="+mn-lt"/>
              </a:rPr>
              <a:t>Carlson JM, </a:t>
            </a:r>
            <a:r>
              <a:rPr lang="en-US" sz="1400" b="0" i="0" dirty="0" err="1">
                <a:solidFill>
                  <a:srgbClr val="222222"/>
                </a:solidFill>
                <a:effectLst/>
                <a:highlight>
                  <a:srgbClr val="FFFFFF"/>
                </a:highlight>
                <a:latin typeface="+mn-lt"/>
              </a:rPr>
              <a:t>Tannis</a:t>
            </a:r>
            <a:r>
              <a:rPr lang="en-US" sz="1400" b="0" i="0" dirty="0">
                <a:solidFill>
                  <a:srgbClr val="222222"/>
                </a:solidFill>
                <a:effectLst/>
                <a:highlight>
                  <a:srgbClr val="FFFFFF"/>
                </a:highlight>
                <a:latin typeface="+mn-lt"/>
              </a:rPr>
              <a:t> A, Woodworth KR, et al. Substance Use Among Persons with Syphilis During Pregnancy — Arizona and Georgia, 2018–2021. MMWR </a:t>
            </a:r>
            <a:r>
              <a:rPr lang="en-US" sz="1400" b="0" i="0" dirty="0" err="1">
                <a:solidFill>
                  <a:srgbClr val="222222"/>
                </a:solidFill>
                <a:effectLst/>
                <a:highlight>
                  <a:srgbClr val="FFFFFF"/>
                </a:highlight>
                <a:latin typeface="+mn-lt"/>
              </a:rPr>
              <a:t>Morb</a:t>
            </a:r>
            <a:r>
              <a:rPr lang="en-US" sz="1400" b="0" i="0" dirty="0">
                <a:solidFill>
                  <a:srgbClr val="222222"/>
                </a:solidFill>
                <a:effectLst/>
                <a:highlight>
                  <a:srgbClr val="FFFFFF"/>
                </a:highlight>
                <a:latin typeface="+mn-lt"/>
              </a:rPr>
              <a:t> Mortal </a:t>
            </a:r>
            <a:r>
              <a:rPr lang="en-US" sz="1400" b="0" i="0" dirty="0" err="1">
                <a:solidFill>
                  <a:srgbClr val="222222"/>
                </a:solidFill>
                <a:effectLst/>
                <a:highlight>
                  <a:srgbClr val="FFFFFF"/>
                </a:highlight>
                <a:latin typeface="+mn-lt"/>
              </a:rPr>
              <a:t>Wkly</a:t>
            </a:r>
            <a:r>
              <a:rPr lang="en-US" sz="1400" b="0" i="0" dirty="0">
                <a:solidFill>
                  <a:srgbClr val="222222"/>
                </a:solidFill>
                <a:effectLst/>
                <a:highlight>
                  <a:srgbClr val="FFFFFF"/>
                </a:highlight>
                <a:latin typeface="+mn-lt"/>
              </a:rPr>
              <a:t> Rep 2023;72:63–67. DOI: http://</a:t>
            </a:r>
            <a:r>
              <a:rPr lang="en-US" sz="1400" b="0" i="0" dirty="0" err="1">
                <a:solidFill>
                  <a:srgbClr val="222222"/>
                </a:solidFill>
                <a:effectLst/>
                <a:highlight>
                  <a:srgbClr val="FFFFFF"/>
                </a:highlight>
                <a:latin typeface="+mn-lt"/>
              </a:rPr>
              <a:t>dx.doi.org</a:t>
            </a:r>
            <a:r>
              <a:rPr lang="en-US" sz="1400" b="0" i="0" dirty="0">
                <a:solidFill>
                  <a:srgbClr val="222222"/>
                </a:solidFill>
                <a:effectLst/>
                <a:highlight>
                  <a:srgbClr val="FFFFFF"/>
                </a:highlight>
                <a:latin typeface="+mn-lt"/>
              </a:rPr>
              <a:t>/10.15585/mmwr.mm7203a3</a:t>
            </a:r>
            <a:endParaRPr lang="en-US" sz="1400" dirty="0"/>
          </a:p>
        </p:txBody>
      </p:sp>
    </p:spTree>
    <p:extLst>
      <p:ext uri="{BB962C8B-B14F-4D97-AF65-F5344CB8AC3E}">
        <p14:creationId xmlns:p14="http://schemas.microsoft.com/office/powerpoint/2010/main" val="36394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3600" b="1" dirty="0"/>
              <a:t>Congenital Syphilis — Rates of Reported Cases by Year of Ethnicity of Mother, United States, 2010–2019</a:t>
            </a:r>
            <a:endParaRPr lang="en-US" sz="3600" b="1" dirty="0">
              <a:solidFill>
                <a:schemeClr val="bg1"/>
              </a:solidFill>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descr="Line graph showing rates of reported congenital syphilis cases by year of birth and race and Hispanic ethnicity in the United States during 2010 to 2019.">
            <a:extLst>
              <a:ext uri="{FF2B5EF4-FFF2-40B4-BE49-F238E27FC236}">
                <a16:creationId xmlns:a16="http://schemas.microsoft.com/office/drawing/2014/main" id="{D03808F6-5434-6F68-A42B-766AB407E9FE}"/>
              </a:ext>
            </a:extLst>
          </p:cNvPr>
          <p:cNvPicPr>
            <a:picLocks noGrp="1" noChangeAspect="1"/>
          </p:cNvPicPr>
          <p:nvPr/>
        </p:nvPicPr>
        <p:blipFill>
          <a:blip r:embed="rId3"/>
          <a:stretch>
            <a:fillRect/>
          </a:stretch>
        </p:blipFill>
        <p:spPr bwMode="auto">
          <a:xfrm>
            <a:off x="2484666" y="1955058"/>
            <a:ext cx="7992533" cy="4284133"/>
          </a:xfrm>
          <a:prstGeom prst="rect">
            <a:avLst/>
          </a:prstGeom>
          <a:noFill/>
          <a:ln w="9525">
            <a:noFill/>
            <a:headEnd/>
            <a:tailEnd/>
          </a:ln>
        </p:spPr>
      </p:pic>
      <p:sp>
        <p:nvSpPr>
          <p:cNvPr id="3" name="TextBox 2">
            <a:extLst>
              <a:ext uri="{FF2B5EF4-FFF2-40B4-BE49-F238E27FC236}">
                <a16:creationId xmlns:a16="http://schemas.microsoft.com/office/drawing/2014/main" id="{453F02D3-E433-62E3-64BE-D33B977B4AE6}"/>
              </a:ext>
            </a:extLst>
          </p:cNvPr>
          <p:cNvSpPr txBox="1"/>
          <p:nvPr/>
        </p:nvSpPr>
        <p:spPr>
          <a:xfrm>
            <a:off x="7207595" y="6239191"/>
            <a:ext cx="5312664" cy="307777"/>
          </a:xfrm>
          <a:prstGeom prst="rect">
            <a:avLst/>
          </a:prstGeom>
          <a:noFill/>
        </p:spPr>
        <p:txBody>
          <a:bodyPr wrap="square" rtlCol="0">
            <a:spAutoFit/>
          </a:bodyPr>
          <a:lstStyle/>
          <a:p>
            <a:r>
              <a:rPr lang="en-US" sz="1400">
                <a:hlinkClick r:id="rId4"/>
              </a:rPr>
              <a:t>https://www.cdc.gov/std/statistics/2019/overview.htm#Syphilis</a:t>
            </a:r>
            <a:r>
              <a:rPr lang="en-US" sz="1400"/>
              <a:t> </a:t>
            </a:r>
            <a:endParaRPr lang="en-US" sz="1400" dirty="0"/>
          </a:p>
        </p:txBody>
      </p:sp>
    </p:spTree>
    <p:extLst>
      <p:ext uri="{BB962C8B-B14F-4D97-AF65-F5344CB8AC3E}">
        <p14:creationId xmlns:p14="http://schemas.microsoft.com/office/powerpoint/2010/main" val="366228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400" b="1" dirty="0"/>
              <a:t>HHS Announces Department Actions to Slow Surging Syphilis Epidemic</a:t>
            </a:r>
            <a:endParaRPr lang="en-US" sz="4400" b="1" dirty="0">
              <a:solidFill>
                <a:schemeClr val="bg1"/>
              </a:solidFill>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51512" y="1727525"/>
            <a:ext cx="8773428" cy="47946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graphicFrame>
        <p:nvGraphicFramePr>
          <p:cNvPr id="31" name="TextBox 22">
            <a:extLst>
              <a:ext uri="{FF2B5EF4-FFF2-40B4-BE49-F238E27FC236}">
                <a16:creationId xmlns:a16="http://schemas.microsoft.com/office/drawing/2014/main" id="{529212C0-9E6F-5DD7-4AC1-5B9742F2E426}"/>
              </a:ext>
            </a:extLst>
          </p:cNvPr>
          <p:cNvGraphicFramePr/>
          <p:nvPr/>
        </p:nvGraphicFramePr>
        <p:xfrm>
          <a:off x="554637" y="2047766"/>
          <a:ext cx="10998456" cy="401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a:extLst>
              <a:ext uri="{FF2B5EF4-FFF2-40B4-BE49-F238E27FC236}">
                <a16:creationId xmlns:a16="http://schemas.microsoft.com/office/drawing/2014/main" id="{31F81C6E-A4B3-5C15-D980-041CE86B60C8}"/>
              </a:ext>
            </a:extLst>
          </p:cNvPr>
          <p:cNvSpPr txBox="1"/>
          <p:nvPr/>
        </p:nvSpPr>
        <p:spPr>
          <a:xfrm>
            <a:off x="4681388" y="6409865"/>
            <a:ext cx="6105524" cy="338554"/>
          </a:xfrm>
          <a:prstGeom prst="rect">
            <a:avLst/>
          </a:prstGeom>
          <a:noFill/>
        </p:spPr>
        <p:txBody>
          <a:bodyPr wrap="square">
            <a:spAutoFit/>
          </a:bodyPr>
          <a:lstStyle/>
          <a:p>
            <a:r>
              <a:rPr lang="en-US" sz="1600" dirty="0"/>
              <a:t>HHS  IMMEDIATE RELEASE REPORT. January 30, 2024</a:t>
            </a:r>
          </a:p>
        </p:txBody>
      </p:sp>
    </p:spTree>
    <p:extLst>
      <p:ext uri="{BB962C8B-B14F-4D97-AF65-F5344CB8AC3E}">
        <p14:creationId xmlns:p14="http://schemas.microsoft.com/office/powerpoint/2010/main" val="29315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Learning Objectives</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9C527B25-4BC9-B9A8-B62B-4F004A4E11CF}"/>
              </a:ext>
            </a:extLst>
          </p:cNvPr>
          <p:cNvGraphicFramePr/>
          <p:nvPr>
            <p:extLst>
              <p:ext uri="{D42A27DB-BD31-4B8C-83A1-F6EECF244321}">
                <p14:modId xmlns:p14="http://schemas.microsoft.com/office/powerpoint/2010/main" val="4118406041"/>
              </p:ext>
            </p:extLst>
          </p:nvPr>
        </p:nvGraphicFramePr>
        <p:xfrm>
          <a:off x="719528" y="2041033"/>
          <a:ext cx="10705805" cy="439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04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Segoe UI"/>
                <a:ea typeface="+mn-ea"/>
                <a:cs typeface="Segoe UI"/>
              </a:rPr>
              <a:t>HIV in American Indian/Alaska Native Populations</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F33BC5E-86B2-956F-2067-3A545774FAA7}"/>
              </a:ext>
            </a:extLst>
          </p:cNvPr>
          <p:cNvPicPr>
            <a:picLocks noChangeAspect="1"/>
          </p:cNvPicPr>
          <p:nvPr/>
        </p:nvPicPr>
        <p:blipFill>
          <a:blip r:embed="rId4"/>
          <a:stretch>
            <a:fillRect/>
          </a:stretch>
        </p:blipFill>
        <p:spPr>
          <a:xfrm>
            <a:off x="2844800" y="1807062"/>
            <a:ext cx="5337638" cy="3730279"/>
          </a:xfrm>
          <a:prstGeom prst="rect">
            <a:avLst/>
          </a:prstGeom>
          <a:ln>
            <a:noFill/>
          </a:ln>
        </p:spPr>
      </p:pic>
      <p:sp>
        <p:nvSpPr>
          <p:cNvPr id="13" name="Rectangle 12">
            <a:extLst>
              <a:ext uri="{FF2B5EF4-FFF2-40B4-BE49-F238E27FC236}">
                <a16:creationId xmlns:a16="http://schemas.microsoft.com/office/drawing/2014/main" id="{E3DC845E-0555-FB48-103D-8ED261889002}"/>
              </a:ext>
            </a:extLst>
          </p:cNvPr>
          <p:cNvSpPr/>
          <p:nvPr/>
        </p:nvSpPr>
        <p:spPr>
          <a:xfrm>
            <a:off x="82378" y="5758162"/>
            <a:ext cx="11641767" cy="912814"/>
          </a:xfrm>
          <a:prstGeom prst="rect">
            <a:avLst/>
          </a:prstGeom>
          <a:ln w="38100">
            <a:solidFill>
              <a:srgbClr val="FF0000"/>
            </a:solidFill>
          </a:ln>
        </p:spPr>
        <p:txBody>
          <a:bodyPr wrap="square">
            <a:spAutoFit/>
          </a:bodyPr>
          <a:lstStyle/>
          <a:p>
            <a:pPr marL="285744"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In the U.S. in 2018, both male and female AI/AN had the highest percent of estimated diagnoses of HIV infection attributed to injection drug use, compared with all races/ethnicities. </a:t>
            </a:r>
          </a:p>
          <a:p>
            <a:pPr marL="133347"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Among men, 15% (23) of new HIV diagnoses were attributed to injection drug use, and 11% (21) were attributed to both male-to-male sex and injection drug use. </a:t>
            </a:r>
          </a:p>
          <a:p>
            <a:pPr marL="133347" marR="0" lvl="0" indent="-285744" algn="l" defTabSz="914377"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Among women, 43% (13) of new HIV diagnoses were attributed to injection drug use.</a:t>
            </a:r>
          </a:p>
        </p:txBody>
      </p:sp>
    </p:spTree>
    <p:extLst>
      <p:ext uri="{BB962C8B-B14F-4D97-AF65-F5344CB8AC3E}">
        <p14:creationId xmlns:p14="http://schemas.microsoft.com/office/powerpoint/2010/main" val="357556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egoe UI"/>
                <a:ea typeface="+mn-ea"/>
                <a:cs typeface="Segoe UI"/>
              </a:rPr>
              <a:t>American Indian/Alaska Native (AI/AN)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egoe UI"/>
                <a:ea typeface="+mn-ea"/>
                <a:cs typeface="Segoe UI"/>
              </a:rPr>
              <a:t>HCV Statistics in the United States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6AD10D0A-9032-138C-9FF2-C73A61101700}"/>
              </a:ext>
            </a:extLst>
          </p:cNvPr>
          <p:cNvSpPr txBox="1">
            <a:spLocks/>
          </p:cNvSpPr>
          <p:nvPr/>
        </p:nvSpPr>
        <p:spPr>
          <a:xfrm>
            <a:off x="410817" y="1858739"/>
            <a:ext cx="10878089" cy="40766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HCV disproportionately affects AI/AN</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1,2</a:t>
            </a:r>
            <a:b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AI/AN HCV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mortality rate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10.8 deaths per 100,000, compared to 4.5 per 100,000 nationally.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2015 to 2016,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incidence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rates of acute HCV among AI/ANs rose from 1.8 to 3.1 cases per 100,000.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44" marR="0" lvl="0" indent="-285744"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Rates of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chronic liver disease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cirrhosis deaths are 2.3 times higher among AI/ANs than Whites. </a:t>
            </a:r>
          </a:p>
        </p:txBody>
      </p:sp>
      <p:sp>
        <p:nvSpPr>
          <p:cNvPr id="15" name="TextBox 14">
            <a:extLst>
              <a:ext uri="{FF2B5EF4-FFF2-40B4-BE49-F238E27FC236}">
                <a16:creationId xmlns:a16="http://schemas.microsoft.com/office/drawing/2014/main" id="{C6550EA1-C5D8-FA5E-46BE-D4F4FE7250AF}"/>
              </a:ext>
            </a:extLst>
          </p:cNvPr>
          <p:cNvSpPr txBox="1"/>
          <p:nvPr/>
        </p:nvSpPr>
        <p:spPr>
          <a:xfrm>
            <a:off x="410817" y="6136702"/>
            <a:ext cx="10878089" cy="707886"/>
          </a:xfrm>
          <a:prstGeom prst="rect">
            <a:avLst/>
          </a:prstGeom>
          <a:noFill/>
        </p:spPr>
        <p:txBody>
          <a:bodyPr wrap="square" rtlCol="0">
            <a:spAutoFit/>
          </a:bodyPr>
          <a:lstStyle/>
          <a:p>
            <a:pPr marL="228594" marR="0" lvl="0" indent="-228594" defTabSz="4572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Centers for Disease Control and Prevention. Surveillance for Viral Hepatitis: United States, 2016. Retrieved from </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https://www.cdc.gov/hepatitis/statistics/2016surveillance/commentary.htm</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594" marR="0" lvl="0" indent="-228594" defTabSz="4572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Center for Disease Control and Prevention. Deaths: Final Data for 2014. </a:t>
            </a: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http://www.cdc.gov/nchs/data/nvsr/nvsr65/nvsr65_04.pdf</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594" marR="0" lvl="0" indent="-228594" defTabSz="4572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 Census Bureau.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https://www.census.gov/www</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Accessed Nov 2, 2019</a:t>
            </a:r>
          </a:p>
          <a:p>
            <a:pPr marL="228594" marR="0" lvl="0" indent="-228594" algn="ctr" defTabSz="457200" rtl="0" eaLnBrk="1" fontAlgn="auto" latinLnBrk="0" hangingPunct="1">
              <a:lnSpc>
                <a:spcPct val="100000"/>
              </a:lnSpc>
              <a:spcBef>
                <a:spcPts val="0"/>
              </a:spcBef>
              <a:spcAft>
                <a:spcPts val="0"/>
              </a:spcAft>
              <a:buClrTx/>
              <a:buSzTx/>
              <a:buFontTx/>
              <a:buAutoNum type="arabicPeriod"/>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5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3600" b="1" dirty="0">
                <a:latin typeface="+mn-lt"/>
              </a:rPr>
              <a:t>Trends in Indicators of Injection Drug Use, Indian Health Service, 2010-2014: A Study of Health Care Encounter Data</a:t>
            </a:r>
            <a:endParaRPr lang="en-US" sz="36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Content Placeholder 5" descr="Chart, line chart&#10;&#10;Description automatically generated">
            <a:extLst>
              <a:ext uri="{FF2B5EF4-FFF2-40B4-BE49-F238E27FC236}">
                <a16:creationId xmlns:a16="http://schemas.microsoft.com/office/drawing/2014/main" id="{BEF3F6E7-3987-16C5-DB85-20F3CA0E5A1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8032" y="1820792"/>
            <a:ext cx="10424539" cy="4184829"/>
          </a:xfrm>
        </p:spPr>
      </p:pic>
      <p:sp>
        <p:nvSpPr>
          <p:cNvPr id="3" name="TextBox 2">
            <a:extLst>
              <a:ext uri="{FF2B5EF4-FFF2-40B4-BE49-F238E27FC236}">
                <a16:creationId xmlns:a16="http://schemas.microsoft.com/office/drawing/2014/main" id="{743FE4A9-D7A7-768E-5577-2E80829A6DBA}"/>
              </a:ext>
            </a:extLst>
          </p:cNvPr>
          <p:cNvSpPr txBox="1"/>
          <p:nvPr/>
        </p:nvSpPr>
        <p:spPr>
          <a:xfrm>
            <a:off x="398032" y="5947601"/>
            <a:ext cx="9470383" cy="707886"/>
          </a:xfrm>
          <a:prstGeom prst="rect">
            <a:avLst/>
          </a:prstGeom>
          <a:noFill/>
        </p:spPr>
        <p:txBody>
          <a:bodyPr wrap="square" rtlCol="0">
            <a:spAutoFit/>
          </a:bodyPr>
          <a:lstStyle/>
          <a:p>
            <a:pPr defTabSz="1219170">
              <a:defRPr/>
            </a:pPr>
            <a:r>
              <a:rPr lang="en-US" sz="800" dirty="0">
                <a:solidFill>
                  <a:srgbClr val="222222"/>
                </a:solidFill>
                <a:latin typeface="Arial"/>
              </a:rPr>
              <a:t>Overall national annual rates (per 10 000 adults) of diagnoses among American Indian/Alaska Native persons for hepatitis C virus (HCV) infection, opioid use disorder, arm cellulitis and abscess, and opioid-related overdose, Indian Health Service, 2010-2014. Rates of diagnoses represent 1 health care encounter per person per year. Data for HCV infections are for adults aged 18-35; all other data are for adults aged ≥18. Arm cellulitis was counted only among adults with no diabetes on or before the health care encounter for arm cellulitis visit (since 2001). Data source: National Patient Information Reporting System.</a:t>
            </a:r>
            <a:br>
              <a:rPr lang="en-US" sz="800" dirty="0">
                <a:solidFill>
                  <a:srgbClr val="222222"/>
                </a:solidFill>
                <a:latin typeface="Arial"/>
              </a:rPr>
            </a:br>
            <a:endParaRPr lang="en-US" sz="800" dirty="0">
              <a:solidFill>
                <a:srgbClr val="222222"/>
              </a:solidFill>
              <a:latin typeface="Arial"/>
            </a:endParaRPr>
          </a:p>
        </p:txBody>
      </p:sp>
      <p:sp>
        <p:nvSpPr>
          <p:cNvPr id="4" name="TextBox 3">
            <a:extLst>
              <a:ext uri="{FF2B5EF4-FFF2-40B4-BE49-F238E27FC236}">
                <a16:creationId xmlns:a16="http://schemas.microsoft.com/office/drawing/2014/main" id="{F02278F4-BBEE-989F-47CA-E65A0A7CC084}"/>
              </a:ext>
            </a:extLst>
          </p:cNvPr>
          <p:cNvSpPr txBox="1"/>
          <p:nvPr/>
        </p:nvSpPr>
        <p:spPr>
          <a:xfrm>
            <a:off x="2323585" y="6605336"/>
            <a:ext cx="7635712" cy="461665"/>
          </a:xfrm>
          <a:prstGeom prst="rect">
            <a:avLst/>
          </a:prstGeom>
          <a:noFill/>
        </p:spPr>
        <p:txBody>
          <a:bodyPr wrap="square" rtlCol="0">
            <a:spAutoFit/>
          </a:bodyPr>
          <a:lstStyle/>
          <a:p>
            <a:pPr defTabSz="1219170">
              <a:defRPr/>
            </a:pPr>
            <a:r>
              <a:rPr lang="en-US" sz="1200" dirty="0">
                <a:solidFill>
                  <a:srgbClr val="002060"/>
                </a:solidFill>
                <a:latin typeface="Arial"/>
              </a:rPr>
              <a:t>Evans ME, Person M, Reilley B, Leston J,. Public Health Rep. 2020 Jul/Aug;135(4):461-471. </a:t>
            </a:r>
            <a:br>
              <a:rPr lang="en-US" sz="1200" dirty="0">
                <a:solidFill>
                  <a:srgbClr val="002060"/>
                </a:solidFill>
                <a:latin typeface="Arial"/>
              </a:rPr>
            </a:br>
            <a:endParaRPr lang="en-US" sz="1200" dirty="0">
              <a:solidFill>
                <a:srgbClr val="002060"/>
              </a:solidFill>
              <a:latin typeface="Arial"/>
            </a:endParaRPr>
          </a:p>
        </p:txBody>
      </p:sp>
      <p:cxnSp>
        <p:nvCxnSpPr>
          <p:cNvPr id="5" name="Straight Arrow Connector 4">
            <a:extLst>
              <a:ext uri="{FF2B5EF4-FFF2-40B4-BE49-F238E27FC236}">
                <a16:creationId xmlns:a16="http://schemas.microsoft.com/office/drawing/2014/main" id="{1677E306-3CE4-8DDE-8319-2E113A16AB68}"/>
              </a:ext>
            </a:extLst>
          </p:cNvPr>
          <p:cNvCxnSpPr>
            <a:cxnSpLocks/>
          </p:cNvCxnSpPr>
          <p:nvPr/>
        </p:nvCxnSpPr>
        <p:spPr>
          <a:xfrm flipV="1">
            <a:off x="5100986" y="2365440"/>
            <a:ext cx="1320800" cy="230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C8F5486-606D-2C98-437B-A1715FC5AA95}"/>
              </a:ext>
            </a:extLst>
          </p:cNvPr>
          <p:cNvCxnSpPr>
            <a:cxnSpLocks/>
          </p:cNvCxnSpPr>
          <p:nvPr/>
        </p:nvCxnSpPr>
        <p:spPr>
          <a:xfrm flipV="1">
            <a:off x="5100986" y="4031639"/>
            <a:ext cx="1320800" cy="1901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D429C119-4658-7A00-D8AD-927B31891E31}"/>
              </a:ext>
            </a:extLst>
          </p:cNvPr>
          <p:cNvSpPr txBox="1">
            <a:spLocks/>
          </p:cNvSpPr>
          <p:nvPr/>
        </p:nvSpPr>
        <p:spPr>
          <a:xfrm>
            <a:off x="644160" y="1894115"/>
            <a:ext cx="11107116" cy="435515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600" b="0" i="0" u="none" strike="noStrike" kern="1200" cap="none" spc="0" normalizeH="0" baseline="0" noProof="0" dirty="0">
                <a:ln>
                  <a:noFill/>
                </a:ln>
                <a:solidFill>
                  <a:srgbClr val="002060"/>
                </a:solidFill>
                <a:effectLst/>
                <a:uLnTx/>
                <a:uFillTx/>
                <a:ea typeface="+mn-ea"/>
                <a:cs typeface="+mn-cs"/>
              </a:rPr>
              <a:t>AI/AN had the highest percent of estimated diagnoses of HIV infection attributed to injection drug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1" i="0" u="none" strike="noStrike" kern="1200" cap="none" spc="0" normalizeH="0" baseline="0" noProof="0" dirty="0">
              <a:ln>
                <a:noFill/>
              </a:ln>
              <a:solidFill>
                <a:srgbClr val="002060"/>
              </a:solidFill>
              <a:effectLst/>
              <a:uLnTx/>
              <a:uFillTx/>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ea typeface="+mn-lt"/>
                <a:cs typeface="Calibri" panose="020F0502020204030204"/>
              </a:rPr>
              <a:t>Syphilis rates including congenital syphilis are rapidly increasing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 b="0" i="0" u="none" strike="noStrike" kern="1200" cap="none" spc="0" normalizeH="0" baseline="0" noProof="0" dirty="0">
              <a:ln>
                <a:noFill/>
              </a:ln>
              <a:solidFill>
                <a:srgbClr val="061F57"/>
              </a:solidFill>
              <a:effectLst/>
              <a:uLnTx/>
              <a:uFillTx/>
              <a:ea typeface="+mn-lt"/>
              <a:cs typeface="Calibri" panose="020F0502020204030204"/>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ea typeface="+mn-ea"/>
                <a:cs typeface="Segoe UI"/>
              </a:rPr>
              <a:t> Exacerbates HIV transmission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 b="0" i="0" u="none" strike="noStrike" kern="1200" cap="none" spc="0" normalizeH="0" baseline="0" noProof="0" dirty="0">
                <a:ln>
                  <a:noFill/>
                </a:ln>
                <a:solidFill>
                  <a:srgbClr val="061F57"/>
                </a:solidFill>
                <a:effectLst/>
                <a:uLnTx/>
                <a:uFillTx/>
                <a:ea typeface="+mn-lt"/>
                <a:cs typeface="Calibri" panose="020F0502020204030204"/>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ea typeface="+mn-lt"/>
                <a:cs typeface="Calibri" panose="020F0502020204030204"/>
              </a:rPr>
              <a:t>Drug use is increasing nationwide and in Indian Country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002060"/>
              </a:solidFill>
              <a:effectLst/>
              <a:uLnTx/>
              <a:uFillTx/>
              <a:ea typeface="+mn-lt"/>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ea typeface="+mn-lt"/>
                <a:cs typeface="Calibri" panose="020F0502020204030204"/>
              </a:rPr>
              <a:t>AI/AN have greatest rates of new HCV diagnoses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 b="0" i="0" u="none" strike="noStrike" kern="1200" cap="none" spc="0" normalizeH="0" baseline="0" noProof="0" dirty="0">
              <a:ln>
                <a:noFill/>
              </a:ln>
              <a:solidFill>
                <a:srgbClr val="061F57"/>
              </a:solidFill>
              <a:effectLst/>
              <a:uLnTx/>
              <a:uFillTx/>
              <a:ea typeface="+mn-lt"/>
              <a:cs typeface="Calibri" panose="020F0502020204030204"/>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ea typeface="+mn-ea"/>
                <a:cs typeface="Segoe UI"/>
              </a:rPr>
              <a:t> Over 2x national rate of HCV-related mortality</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08797"/>
                </a:solidFill>
                <a:effectLst/>
                <a:uLnTx/>
                <a:uFillTx/>
                <a:ea typeface="+mn-ea"/>
                <a:cs typeface="Segoe UI"/>
              </a:rPr>
              <a:t> Rates are decreasing with greater availability of treatment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a:ln>
                <a:noFill/>
              </a:ln>
              <a:solidFill>
                <a:srgbClr val="4E4F1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HIV, HCV, STIs, Drug Use Among AI/AN</a:t>
            </a:r>
          </a:p>
        </p:txBody>
      </p:sp>
    </p:spTree>
    <p:extLst>
      <p:ext uri="{BB962C8B-B14F-4D97-AF65-F5344CB8AC3E}">
        <p14:creationId xmlns:p14="http://schemas.microsoft.com/office/powerpoint/2010/main" val="4051923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689612" y="1727524"/>
            <a:ext cx="8773428"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b="1" dirty="0">
                <a:ea typeface="+mn-lt"/>
                <a:cs typeface="+mn-lt"/>
              </a:rPr>
              <a:t>Syndemic concepts</a:t>
            </a:r>
            <a:br>
              <a:rPr lang="en-US" b="1" dirty="0">
                <a:ea typeface="+mn-lt"/>
                <a:cs typeface="+mn-lt"/>
              </a:rPr>
            </a:br>
            <a:endParaRPr lang="en-US" b="1" dirty="0">
              <a:ea typeface="+mn-lt"/>
              <a:cs typeface="+mn-lt"/>
            </a:endParaRPr>
          </a:p>
          <a:p>
            <a:pPr marL="457200" indent="-457200"/>
            <a:r>
              <a:rPr lang="en-US" b="1" dirty="0">
                <a:solidFill>
                  <a:srgbClr val="002060"/>
                </a:solidFill>
                <a:ea typeface="+mn-lt"/>
                <a:cs typeface="+mn-lt"/>
              </a:rPr>
              <a:t>Clinical case</a:t>
            </a:r>
            <a:br>
              <a:rPr lang="en-US" b="1" dirty="0">
                <a:solidFill>
                  <a:srgbClr val="FF0000"/>
                </a:solidFill>
                <a:ea typeface="+mn-lt"/>
                <a:cs typeface="+mn-lt"/>
              </a:rPr>
            </a:br>
            <a:endParaRPr lang="en-US" dirty="0">
              <a:solidFill>
                <a:srgbClr val="FF0000"/>
              </a:solidFill>
            </a:endParaRPr>
          </a:p>
          <a:p>
            <a:pPr marL="457200" indent="-457200"/>
            <a:r>
              <a:rPr lang="en-US" b="1" dirty="0">
                <a:solidFill>
                  <a:srgbClr val="002060"/>
                </a:solidFill>
                <a:cs typeface="Calibri"/>
              </a:rPr>
              <a:t>The SUD | HCV | HIV | STI syndemic in Indian Country</a:t>
            </a:r>
            <a:br>
              <a:rPr lang="en-US" b="1" dirty="0">
                <a:solidFill>
                  <a:srgbClr val="002060"/>
                </a:solidFill>
                <a:cs typeface="Calibri"/>
              </a:rPr>
            </a:br>
            <a:endParaRPr lang="en-US" b="1" dirty="0">
              <a:solidFill>
                <a:srgbClr val="002060"/>
              </a:solidFill>
              <a:cs typeface="Calibri"/>
            </a:endParaRPr>
          </a:p>
          <a:p>
            <a:pPr marL="457200" indent="-457200"/>
            <a:r>
              <a:rPr lang="en-US" b="1" dirty="0">
                <a:solidFill>
                  <a:srgbClr val="FF0000"/>
                </a:solidFill>
                <a:cs typeface="Calibri"/>
              </a:rPr>
              <a:t>Interventions to mitigate the syndemic:</a:t>
            </a:r>
          </a:p>
          <a:p>
            <a:pPr marL="914400" lvl="1" indent="-457200"/>
            <a:r>
              <a:rPr lang="en-US" sz="2000" b="1" dirty="0">
                <a:solidFill>
                  <a:srgbClr val="002060"/>
                </a:solidFill>
                <a:cs typeface="Segoe UI"/>
              </a:rPr>
              <a:t>Societal (Macro), health system (micro), health professional (individual)</a:t>
            </a:r>
            <a:br>
              <a:rPr lang="en-US" sz="2000" b="1" dirty="0">
                <a:solidFill>
                  <a:srgbClr val="002060"/>
                </a:solidFill>
                <a:cs typeface="Segoe UI"/>
              </a:rPr>
            </a:br>
            <a:endParaRPr lang="en-US" sz="2000" b="1" dirty="0">
              <a:solidFill>
                <a:srgbClr val="002060"/>
              </a:solidFill>
              <a:cs typeface="Segoe UI"/>
            </a:endParaRPr>
          </a:p>
          <a:p>
            <a:pPr marL="457200" indent="-457200"/>
            <a:r>
              <a:rPr lang="en-US" b="1" dirty="0">
                <a:solidFill>
                  <a:srgbClr val="002060"/>
                </a:solidFill>
                <a:cs typeface="Calibri"/>
              </a:rPr>
              <a:t>Conclusions</a:t>
            </a: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8162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What can we do to mitigate the syndemic?</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5631252"/>
            <a:ext cx="926156" cy="1665394"/>
          </a:xfrm>
          <a:prstGeom prst="rect">
            <a:avLst/>
          </a:prstGeom>
        </p:spPr>
      </p:pic>
      <p:graphicFrame>
        <p:nvGraphicFramePr>
          <p:cNvPr id="7" name="Content Placeholder 2">
            <a:extLst>
              <a:ext uri="{FF2B5EF4-FFF2-40B4-BE49-F238E27FC236}">
                <a16:creationId xmlns:a16="http://schemas.microsoft.com/office/drawing/2014/main" id="{B754F30B-D171-3C8A-5F24-4CA145B484C6}"/>
              </a:ext>
            </a:extLst>
          </p:cNvPr>
          <p:cNvGraphicFramePr>
            <a:graphicFrameLocks noGrp="1"/>
          </p:cNvGraphicFramePr>
          <p:nvPr>
            <p:ph idx="1"/>
          </p:nvPr>
        </p:nvGraphicFramePr>
        <p:xfrm>
          <a:off x="926155" y="2096650"/>
          <a:ext cx="11087425" cy="4367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750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C9B28-C8DA-4636-814B-F14D9E60417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ea typeface="+mj-ea"/>
                <a:cs typeface="Segoe UI" panose="020B0502040204020203" pitchFamily="34" charset="0"/>
              </a:rPr>
              <a:t>Actions to Address the Syndemic Among People Who Inject Drugs as a Primary Care Health Care Worker</a:t>
            </a:r>
          </a:p>
        </p:txBody>
      </p:sp>
      <p:sp>
        <p:nvSpPr>
          <p:cNvPr id="6" name="Rectangle 5">
            <a:extLst>
              <a:ext uri="{FF2B5EF4-FFF2-40B4-BE49-F238E27FC236}">
                <a16:creationId xmlns:a16="http://schemas.microsoft.com/office/drawing/2014/main" id="{D2792662-C4C0-49B2-945D-9D6C5CC5A49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E860E56-FBBA-182A-661D-9294E4F25701}"/>
              </a:ext>
            </a:extLst>
          </p:cNvPr>
          <p:cNvSpPr txBox="1">
            <a:spLocks/>
          </p:cNvSpPr>
          <p:nvPr/>
        </p:nvSpPr>
        <p:spPr>
          <a:xfrm>
            <a:off x="2280961" y="1904564"/>
            <a:ext cx="9911039" cy="45151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i="0" dirty="0">
              <a:solidFill>
                <a:srgbClr val="000000"/>
              </a:solidFill>
              <a:effectLst/>
              <a:latin typeface="Segoe UI"/>
              <a:cs typeface="Segoe UI" panose="020B0502040204020203" pitchFamily="34" charset="0"/>
            </a:endParaRPr>
          </a:p>
          <a:p>
            <a:r>
              <a:rPr lang="en-US" sz="3300" dirty="0">
                <a:solidFill>
                  <a:srgbClr val="061F57"/>
                </a:solidFill>
                <a:latin typeface="Segoe UI"/>
                <a:ea typeface="+mn-lt"/>
                <a:cs typeface="+mn-lt"/>
              </a:rPr>
              <a:t>Screening patients for SUDs and mental health disorders</a:t>
            </a:r>
          </a:p>
          <a:p>
            <a:pPr marL="0" indent="0">
              <a:buNone/>
            </a:pPr>
            <a:r>
              <a:rPr lang="en-US" sz="200" dirty="0">
                <a:solidFill>
                  <a:srgbClr val="061F57"/>
                </a:solidFill>
                <a:latin typeface="Segoe UI"/>
                <a:ea typeface="+mn-lt"/>
                <a:cs typeface="+mn-lt"/>
              </a:rPr>
              <a:t> </a:t>
            </a:r>
          </a:p>
          <a:p>
            <a:r>
              <a:rPr lang="en-US" sz="3300" dirty="0">
                <a:solidFill>
                  <a:srgbClr val="061F57"/>
                </a:solidFill>
                <a:latin typeface="Segoe UI"/>
                <a:ea typeface="+mn-lt"/>
                <a:cs typeface="+mn-lt"/>
              </a:rPr>
              <a:t>Testing patients and their sexual or drug-injection partners for HIV, HCV, and STIs</a:t>
            </a:r>
          </a:p>
          <a:p>
            <a:pPr lvl="1"/>
            <a:r>
              <a:rPr lang="en-US" sz="2900" dirty="0">
                <a:solidFill>
                  <a:srgbClr val="008797"/>
                </a:solidFill>
                <a:latin typeface="Segoe UI"/>
                <a:cs typeface="Segoe UI"/>
              </a:rPr>
              <a:t>With appropriate pre and post-test counseling</a:t>
            </a:r>
          </a:p>
          <a:p>
            <a:pPr marL="0" indent="0">
              <a:buNone/>
            </a:pPr>
            <a:endParaRPr lang="en-US" sz="200" dirty="0">
              <a:solidFill>
                <a:srgbClr val="061F57"/>
              </a:solidFill>
              <a:latin typeface="Segoe UI"/>
              <a:ea typeface="+mn-lt"/>
              <a:cs typeface="+mn-lt"/>
            </a:endParaRPr>
          </a:p>
          <a:p>
            <a:r>
              <a:rPr lang="en-US" sz="3300" dirty="0">
                <a:solidFill>
                  <a:srgbClr val="061F57"/>
                </a:solidFill>
                <a:latin typeface="Segoe UI"/>
                <a:ea typeface="+mn-lt"/>
                <a:cs typeface="+mn-lt"/>
              </a:rPr>
              <a:t>Offering immediate treatment according to established guidelines for patients who test positive</a:t>
            </a:r>
            <a:endParaRPr lang="en-US" sz="2900" b="0" i="0" dirty="0">
              <a:solidFill>
                <a:srgbClr val="061F57"/>
              </a:solidFill>
              <a:effectLst/>
              <a:latin typeface="Segoe UI"/>
              <a:ea typeface="+mn-lt"/>
              <a:cs typeface="+mn-lt"/>
            </a:endParaRPr>
          </a:p>
          <a:p>
            <a:endParaRPr lang="en-US" sz="33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7" name="Graphic 6">
            <a:extLst>
              <a:ext uri="{FF2B5EF4-FFF2-40B4-BE49-F238E27FC236}">
                <a16:creationId xmlns:a16="http://schemas.microsoft.com/office/drawing/2014/main" id="{38049A64-C6C0-26B9-ACAF-4D0B312EEF2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3011" t="-1" r="39328" b="32199"/>
          <a:stretch/>
        </p:blipFill>
        <p:spPr>
          <a:xfrm flipH="1">
            <a:off x="129498" y="785162"/>
            <a:ext cx="2021965" cy="5880780"/>
          </a:xfrm>
          <a:prstGeom prst="rect">
            <a:avLst/>
          </a:prstGeom>
        </p:spPr>
      </p:pic>
      <p:sp>
        <p:nvSpPr>
          <p:cNvPr id="11" name="Rectangle 10">
            <a:extLst>
              <a:ext uri="{FF2B5EF4-FFF2-40B4-BE49-F238E27FC236}">
                <a16:creationId xmlns:a16="http://schemas.microsoft.com/office/drawing/2014/main" id="{2957BBC7-7F0B-EAA9-012D-9AA27338D8E2}"/>
              </a:ext>
            </a:extLst>
          </p:cNvPr>
          <p:cNvSpPr/>
          <p:nvPr/>
        </p:nvSpPr>
        <p:spPr>
          <a:xfrm>
            <a:off x="2569430" y="6419721"/>
            <a:ext cx="11723986" cy="246221"/>
          </a:xfrm>
          <a:prstGeom prst="rect">
            <a:avLst/>
          </a:prstGeom>
        </p:spPr>
        <p:txBody>
          <a:bodyPr wrap="square">
            <a:spAutoFit/>
          </a:bodyPr>
          <a:lstStyle/>
          <a:p>
            <a:r>
              <a:rPr lang="en-US" sz="1000" dirty="0"/>
              <a:t>Threading the Needle — How to Stop  the HIV Outbreak in Rural Indiana Steffanie A. </a:t>
            </a:r>
            <a:r>
              <a:rPr lang="en-US" sz="1000" dirty="0" err="1"/>
              <a:t>Strathdee</a:t>
            </a:r>
            <a:r>
              <a:rPr lang="en-US" sz="1000" dirty="0"/>
              <a:t>, Ph.D., and Chris </a:t>
            </a:r>
            <a:r>
              <a:rPr lang="en-US" sz="1000" dirty="0" err="1"/>
              <a:t>Beyrer</a:t>
            </a:r>
            <a:r>
              <a:rPr lang="en-US" sz="1000" dirty="0"/>
              <a:t>, M.D., M.P.H.  NEJM 373;5 nejm.org July 30, </a:t>
            </a:r>
            <a:r>
              <a:rPr lang="en-US" sz="1000" b="1" dirty="0"/>
              <a:t>2015</a:t>
            </a:r>
          </a:p>
        </p:txBody>
      </p:sp>
      <p:pic>
        <p:nvPicPr>
          <p:cNvPr id="12" name="Picture 11">
            <a:extLst>
              <a:ext uri="{FF2B5EF4-FFF2-40B4-BE49-F238E27FC236}">
                <a16:creationId xmlns:a16="http://schemas.microsoft.com/office/drawing/2014/main" id="{7B142AA6-A5B3-8CE5-091A-F1C3E012AD58}"/>
              </a:ext>
            </a:extLst>
          </p:cNvPr>
          <p:cNvPicPr>
            <a:picLocks noChangeAspect="1"/>
          </p:cNvPicPr>
          <p:nvPr/>
        </p:nvPicPr>
        <p:blipFill rotWithShape="1">
          <a:blip r:embed="rId5"/>
          <a:srcRect l="58946" t="28977" r="36313" b="59342"/>
          <a:stretch/>
        </p:blipFill>
        <p:spPr>
          <a:xfrm>
            <a:off x="2569430" y="4190764"/>
            <a:ext cx="395344" cy="513707"/>
          </a:xfrm>
          <a:prstGeom prst="rect">
            <a:avLst/>
          </a:prstGeom>
        </p:spPr>
      </p:pic>
    </p:spTree>
    <p:extLst>
      <p:ext uri="{BB962C8B-B14F-4D97-AF65-F5344CB8AC3E}">
        <p14:creationId xmlns:p14="http://schemas.microsoft.com/office/powerpoint/2010/main" val="313559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C9B28-C8DA-4636-814B-F14D9E60417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ea typeface="+mj-ea"/>
                <a:cs typeface="Segoe UI" panose="020B0502040204020203" pitchFamily="34" charset="0"/>
              </a:rPr>
              <a:t>Actions to Address the </a:t>
            </a:r>
            <a:r>
              <a:rPr lang="en-US" sz="3600" b="1" dirty="0" err="1">
                <a:solidFill>
                  <a:schemeClr val="bg1"/>
                </a:solidFill>
                <a:latin typeface="Segoe UI" panose="020B0502040204020203" pitchFamily="34" charset="0"/>
                <a:ea typeface="+mj-ea"/>
                <a:cs typeface="Segoe UI" panose="020B0502040204020203" pitchFamily="34" charset="0"/>
              </a:rPr>
              <a:t>Syndemics</a:t>
            </a:r>
            <a:r>
              <a:rPr lang="en-US" sz="3600" b="1" dirty="0">
                <a:solidFill>
                  <a:schemeClr val="bg1"/>
                </a:solidFill>
                <a:latin typeface="Segoe UI" panose="020B0502040204020203" pitchFamily="34" charset="0"/>
                <a:ea typeface="+mj-ea"/>
                <a:cs typeface="Segoe UI" panose="020B0502040204020203" pitchFamily="34" charset="0"/>
              </a:rPr>
              <a:t> Among People Who Inject Drugs as a Primary Care Health Care Worker</a:t>
            </a:r>
          </a:p>
        </p:txBody>
      </p:sp>
      <p:sp>
        <p:nvSpPr>
          <p:cNvPr id="6" name="Rectangle 5">
            <a:extLst>
              <a:ext uri="{FF2B5EF4-FFF2-40B4-BE49-F238E27FC236}">
                <a16:creationId xmlns:a16="http://schemas.microsoft.com/office/drawing/2014/main" id="{D2792662-C4C0-49B2-945D-9D6C5CC5A49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E860E56-FBBA-182A-661D-9294E4F25701}"/>
              </a:ext>
            </a:extLst>
          </p:cNvPr>
          <p:cNvSpPr txBox="1">
            <a:spLocks/>
          </p:cNvSpPr>
          <p:nvPr/>
        </p:nvSpPr>
        <p:spPr>
          <a:xfrm>
            <a:off x="2021965" y="2174291"/>
            <a:ext cx="10042875" cy="47613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i="0" dirty="0">
              <a:solidFill>
                <a:srgbClr val="000000"/>
              </a:solidFill>
              <a:effectLst/>
              <a:latin typeface="Segoe UI"/>
              <a:cs typeface="Segoe UI" panose="020B0502040204020203" pitchFamily="34" charset="0"/>
            </a:endParaRPr>
          </a:p>
          <a:p>
            <a:r>
              <a:rPr lang="en-US" dirty="0">
                <a:solidFill>
                  <a:srgbClr val="061F57"/>
                </a:solidFill>
                <a:ea typeface="+mn-lt"/>
                <a:cs typeface="+mn-lt"/>
              </a:rPr>
              <a:t>Providing Hep B vaccinations</a:t>
            </a:r>
          </a:p>
          <a:p>
            <a:pPr lvl="1"/>
            <a:endParaRPr lang="en-US" sz="2800" b="0" i="0" dirty="0">
              <a:solidFill>
                <a:srgbClr val="061F57"/>
              </a:solidFill>
              <a:effectLst/>
              <a:ea typeface="+mn-lt"/>
              <a:cs typeface="+mn-lt"/>
            </a:endParaRPr>
          </a:p>
          <a:p>
            <a:r>
              <a:rPr lang="en-US" b="0" i="0" dirty="0">
                <a:solidFill>
                  <a:srgbClr val="061F57"/>
                </a:solidFill>
                <a:effectLst/>
                <a:ea typeface="+mn-lt"/>
                <a:cs typeface="+mn-lt"/>
              </a:rPr>
              <a:t>Providing naloxone to opioid users and their families/partners</a:t>
            </a:r>
          </a:p>
          <a:p>
            <a:endParaRPr lang="en-US" b="0" i="0" dirty="0">
              <a:solidFill>
                <a:srgbClr val="061F57"/>
              </a:solidFill>
              <a:effectLst/>
              <a:ea typeface="+mn-lt"/>
              <a:cs typeface="+mn-lt"/>
            </a:endParaRPr>
          </a:p>
          <a:p>
            <a:r>
              <a:rPr lang="en-US" dirty="0">
                <a:solidFill>
                  <a:srgbClr val="061F57"/>
                </a:solidFill>
                <a:ea typeface="+mn-lt"/>
                <a:cs typeface="+mn-lt"/>
              </a:rPr>
              <a:t>Acquiring training to provide opioid agonist therapy</a:t>
            </a:r>
            <a:br>
              <a:rPr lang="en-US" dirty="0">
                <a:solidFill>
                  <a:srgbClr val="061F57"/>
                </a:solidFill>
                <a:ea typeface="+mn-lt"/>
                <a:cs typeface="+mn-lt"/>
              </a:rPr>
            </a:br>
            <a:endParaRPr lang="en-US" dirty="0">
              <a:solidFill>
                <a:srgbClr val="061F57"/>
              </a:solidFill>
              <a:ea typeface="+mn-lt"/>
              <a:cs typeface="+mn-lt"/>
            </a:endParaRPr>
          </a:p>
          <a:p>
            <a:r>
              <a:rPr lang="en-US" b="0" i="0" dirty="0">
                <a:solidFill>
                  <a:srgbClr val="061F57"/>
                </a:solidFill>
                <a:effectLst/>
                <a:ea typeface="+mn-lt"/>
                <a:cs typeface="+mn-lt"/>
              </a:rPr>
              <a:t>Supporting injection-drug users by providing sterile syringes or referring them to syringe service programs</a:t>
            </a:r>
          </a:p>
          <a:p>
            <a:pPr marL="0" indent="0">
              <a:buNone/>
            </a:pPr>
            <a:endParaRPr lang="en-US" sz="3300" b="0" i="0" dirty="0">
              <a:solidFill>
                <a:srgbClr val="061F57"/>
              </a:solidFill>
              <a:effectLst/>
              <a:latin typeface="Segoe UI"/>
              <a:ea typeface="+mn-lt"/>
              <a:cs typeface="+mn-lt"/>
            </a:endParaRPr>
          </a:p>
          <a:p>
            <a:endParaRPr lang="en-US" sz="2900" b="0" i="0" dirty="0">
              <a:solidFill>
                <a:srgbClr val="061F57"/>
              </a:solidFill>
              <a:effectLst/>
              <a:latin typeface="Segoe UI"/>
              <a:ea typeface="+mn-lt"/>
              <a:cs typeface="+mn-lt"/>
            </a:endParaRPr>
          </a:p>
          <a:p>
            <a:endParaRPr lang="en-US" sz="2900" b="0" i="0" dirty="0">
              <a:solidFill>
                <a:srgbClr val="061F57"/>
              </a:solidFill>
              <a:effectLst/>
              <a:latin typeface="Segoe UI"/>
              <a:ea typeface="+mn-lt"/>
              <a:cs typeface="+mn-lt"/>
            </a:endParaRPr>
          </a:p>
          <a:p>
            <a:endParaRPr lang="en-US" sz="3300" b="0" i="0" dirty="0">
              <a:solidFill>
                <a:srgbClr val="4E4F18"/>
              </a:solidFill>
              <a:effectLst/>
              <a:latin typeface="Segoe UI" panose="020B0502040204020203" pitchFamily="34" charset="0"/>
              <a:cs typeface="Segoe UI" panose="020B0502040204020203" pitchFamily="34" charset="0"/>
            </a:endParaRPr>
          </a:p>
          <a:p>
            <a:pPr marL="0" indent="0">
              <a:lnSpc>
                <a:spcPct val="80000"/>
              </a:lnSpc>
              <a:buFont typeface="Arial" panose="020B0604020202020204" pitchFamily="34" charset="0"/>
              <a:buNone/>
            </a:pPr>
            <a:endParaRPr lang="en-US" sz="3200" dirty="0">
              <a:solidFill>
                <a:srgbClr val="000000"/>
              </a:solidFill>
              <a:latin typeface="Segoe UI"/>
              <a:cs typeface="Calibri"/>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7" name="Graphic 6">
            <a:extLst>
              <a:ext uri="{FF2B5EF4-FFF2-40B4-BE49-F238E27FC236}">
                <a16:creationId xmlns:a16="http://schemas.microsoft.com/office/drawing/2014/main" id="{38049A64-C6C0-26B9-ACAF-4D0B312EEF2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3011" t="-1" r="39328" b="32199"/>
          <a:stretch/>
        </p:blipFill>
        <p:spPr>
          <a:xfrm flipH="1">
            <a:off x="127160" y="785162"/>
            <a:ext cx="2021965" cy="5880780"/>
          </a:xfrm>
          <a:prstGeom prst="rect">
            <a:avLst/>
          </a:prstGeom>
        </p:spPr>
      </p:pic>
    </p:spTree>
    <p:extLst>
      <p:ext uri="{BB962C8B-B14F-4D97-AF65-F5344CB8AC3E}">
        <p14:creationId xmlns:p14="http://schemas.microsoft.com/office/powerpoint/2010/main" val="234539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What can the Healthcare Worker do for Mr. 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6">
            <a:extLst>
              <a:ext uri="{FF2B5EF4-FFF2-40B4-BE49-F238E27FC236}">
                <a16:creationId xmlns:a16="http://schemas.microsoft.com/office/drawing/2014/main" id="{72B426DE-093A-BB36-616D-E483DFB7BD3E}"/>
              </a:ext>
            </a:extLst>
          </p:cNvPr>
          <p:cNvGraphicFramePr>
            <a:graphicFrameLocks/>
          </p:cNvGraphicFramePr>
          <p:nvPr>
            <p:extLst>
              <p:ext uri="{D42A27DB-BD31-4B8C-83A1-F6EECF244321}">
                <p14:modId xmlns:p14="http://schemas.microsoft.com/office/powerpoint/2010/main" val="1208835945"/>
              </p:ext>
            </p:extLst>
          </p:nvPr>
        </p:nvGraphicFramePr>
        <p:xfrm>
          <a:off x="1338470" y="2093256"/>
          <a:ext cx="9210260" cy="451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57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2"/>
            <a:ext cx="5486400" cy="38790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Fernwood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Segoe UI"/>
                <a:ea typeface="+mj-ea"/>
                <a:cs typeface="Segoe UI"/>
              </a:rPr>
              <a:t>What can the Health Care system (Leadership) </a:t>
            </a:r>
          </a:p>
          <a:p>
            <a:pPr algn="ctr"/>
            <a:r>
              <a:rPr lang="en-US" sz="3200" b="1" dirty="0">
                <a:solidFill>
                  <a:schemeClr val="bg1"/>
                </a:solidFill>
                <a:latin typeface="Segoe UI"/>
                <a:ea typeface="+mj-ea"/>
                <a:cs typeface="Segoe UI"/>
              </a:rPr>
              <a:t>do for to Mitigate the Syndemic (Micro level)</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20345C23-9FA0-797B-27DA-37617FE7AAF1}"/>
              </a:ext>
            </a:extLst>
          </p:cNvPr>
          <p:cNvGraphicFramePr>
            <a:graphicFrameLocks noGrp="1"/>
          </p:cNvGraphicFramePr>
          <p:nvPr>
            <p:ph idx="1"/>
            <p:extLst>
              <p:ext uri="{D42A27DB-BD31-4B8C-83A1-F6EECF244321}">
                <p14:modId xmlns:p14="http://schemas.microsoft.com/office/powerpoint/2010/main" val="41151969"/>
              </p:ext>
            </p:extLst>
          </p:nvPr>
        </p:nvGraphicFramePr>
        <p:xfrm>
          <a:off x="838199" y="206262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56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31258"/>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4800" b="1" dirty="0">
                <a:solidFill>
                  <a:schemeClr val="bg1"/>
                </a:solidFill>
                <a:latin typeface="Segoe UI"/>
                <a:cs typeface="Segoe UI"/>
              </a:rPr>
              <a:t>Outline</a:t>
            </a:r>
            <a:endParaRPr lang="en-US" sz="4800" dirty="0">
              <a:solidFill>
                <a:schemeClr val="bg1"/>
              </a:solidFill>
              <a:latin typeface="Segoe UI"/>
              <a:cs typeface="Calibri"/>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494675" y="1727524"/>
            <a:ext cx="10968365" cy="4985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b="1" dirty="0">
                <a:solidFill>
                  <a:srgbClr val="FF0000"/>
                </a:solidFill>
                <a:ea typeface="+mn-lt"/>
                <a:cs typeface="+mn-lt"/>
              </a:rPr>
              <a:t>Syndemic concepts</a:t>
            </a:r>
            <a:br>
              <a:rPr lang="en-US" b="1" dirty="0">
                <a:solidFill>
                  <a:srgbClr val="FF0000"/>
                </a:solidFill>
                <a:ea typeface="+mn-lt"/>
                <a:cs typeface="+mn-lt"/>
              </a:rPr>
            </a:br>
            <a:endParaRPr lang="en-US" b="1" dirty="0">
              <a:solidFill>
                <a:srgbClr val="FF0000"/>
              </a:solidFill>
              <a:ea typeface="+mn-lt"/>
              <a:cs typeface="+mn-lt"/>
            </a:endParaRPr>
          </a:p>
          <a:p>
            <a:pPr marL="457200" indent="-457200"/>
            <a:r>
              <a:rPr lang="en-US" b="1" dirty="0">
                <a:solidFill>
                  <a:srgbClr val="002060"/>
                </a:solidFill>
                <a:ea typeface="+mn-lt"/>
                <a:cs typeface="+mn-lt"/>
              </a:rPr>
              <a:t>Clinical case</a:t>
            </a:r>
            <a:br>
              <a:rPr lang="en-US" b="1" dirty="0">
                <a:solidFill>
                  <a:srgbClr val="FF0000"/>
                </a:solidFill>
                <a:ea typeface="+mn-lt"/>
                <a:cs typeface="+mn-lt"/>
              </a:rPr>
            </a:br>
            <a:endParaRPr lang="en-US" dirty="0">
              <a:solidFill>
                <a:srgbClr val="FF0000"/>
              </a:solidFill>
            </a:endParaRPr>
          </a:p>
          <a:p>
            <a:pPr marL="457200" indent="-457200"/>
            <a:r>
              <a:rPr lang="en-US" b="1" dirty="0">
                <a:solidFill>
                  <a:srgbClr val="002060"/>
                </a:solidFill>
                <a:cs typeface="Calibri"/>
              </a:rPr>
              <a:t>The SUD | HCV | HIV | STI syndemic in Indian Country</a:t>
            </a:r>
            <a:br>
              <a:rPr lang="en-US" b="1" dirty="0">
                <a:solidFill>
                  <a:srgbClr val="002060"/>
                </a:solidFill>
                <a:cs typeface="Calibri"/>
              </a:rPr>
            </a:br>
            <a:endParaRPr lang="en-US" b="1" dirty="0">
              <a:solidFill>
                <a:srgbClr val="002060"/>
              </a:solidFill>
              <a:cs typeface="Calibri"/>
            </a:endParaRPr>
          </a:p>
          <a:p>
            <a:pPr marL="457200" indent="-457200"/>
            <a:r>
              <a:rPr lang="en-US" b="1" dirty="0">
                <a:solidFill>
                  <a:srgbClr val="002060"/>
                </a:solidFill>
                <a:cs typeface="Calibri"/>
              </a:rPr>
              <a:t>Interventions to mitigate the syndemic:</a:t>
            </a:r>
          </a:p>
          <a:p>
            <a:pPr marL="914400" lvl="1" indent="-457200"/>
            <a:r>
              <a:rPr lang="en-US" sz="2000" b="1" dirty="0">
                <a:solidFill>
                  <a:srgbClr val="002060"/>
                </a:solidFill>
                <a:cs typeface="Segoe UI"/>
              </a:rPr>
              <a:t>Societal (Macro), health system (micro), health professional (individual)</a:t>
            </a:r>
            <a:br>
              <a:rPr lang="en-US" sz="2000" b="1" dirty="0">
                <a:solidFill>
                  <a:srgbClr val="002060"/>
                </a:solidFill>
                <a:cs typeface="Segoe UI"/>
              </a:rPr>
            </a:br>
            <a:endParaRPr lang="en-US" sz="2000" b="1" dirty="0">
              <a:solidFill>
                <a:srgbClr val="002060"/>
              </a:solidFill>
              <a:cs typeface="Segoe UI"/>
            </a:endParaRPr>
          </a:p>
          <a:p>
            <a:pPr marL="457200" indent="-457200"/>
            <a:r>
              <a:rPr lang="en-US" b="1" dirty="0">
                <a:solidFill>
                  <a:srgbClr val="002060"/>
                </a:solidFill>
                <a:cs typeface="Calibri"/>
              </a:rPr>
              <a:t>Conclusions</a:t>
            </a:r>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lvl="1"/>
            <a:endParaRPr lang="en-US" sz="23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33672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101601" y="2962383"/>
            <a:ext cx="5486400" cy="337215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chemeClr val="bg1"/>
                </a:solidFill>
                <a:ea typeface="+mn-lt"/>
                <a:cs typeface="+mn-lt"/>
              </a:rPr>
              <a:t>“Using trauma terminology implies that the individual is responsible for the response, rather than the broader systemic force caused by the state’s abuse of power”</a:t>
            </a:r>
          </a:p>
          <a:p>
            <a:pPr marL="0" indent="0">
              <a:buNone/>
            </a:pPr>
            <a:r>
              <a:rPr lang="en-US" sz="2000" b="1" dirty="0">
                <a:solidFill>
                  <a:schemeClr val="bg1"/>
                </a:solidFill>
                <a:ea typeface="+mn-lt"/>
                <a:cs typeface="+mn-lt"/>
              </a:rPr>
              <a:t>Linklater, R. (2014). Decolonizing trauma work : Indigenous stories and strategies. Black Point, Nova Scotia: </a:t>
            </a:r>
            <a:r>
              <a:rPr lang="en-US" sz="2000" b="1" dirty="0" err="1">
                <a:solidFill>
                  <a:schemeClr val="bg1"/>
                </a:solidFill>
                <a:ea typeface="+mn-lt"/>
                <a:cs typeface="+mn-lt"/>
              </a:rPr>
              <a:t>Fernwood</a:t>
            </a:r>
            <a:r>
              <a:rPr lang="en-US" sz="2000" b="1" dirty="0">
                <a:solidFill>
                  <a:schemeClr val="bg1"/>
                </a:solidFill>
                <a:ea typeface="+mn-lt"/>
                <a:cs typeface="+mn-lt"/>
              </a:rPr>
              <a:t> Publishing.</a:t>
            </a:r>
            <a:endParaRPr lang="en-US" sz="3000" b="1" dirty="0">
              <a:solidFill>
                <a:schemeClr val="bg1"/>
              </a:solidFill>
              <a:ea typeface="+mn-lt"/>
              <a:cs typeface="+mn-lt"/>
            </a:endParaRPr>
          </a:p>
          <a:p>
            <a:pPr marL="514350" indent="-514350">
              <a:buFont typeface="Arial" panose="020B0604020202020204" pitchFamily="34" charset="0"/>
              <a:buAutoNum type="romanUcPeriod"/>
            </a:pPr>
            <a:endParaRPr lang="en-US" sz="3200" b="0" i="0" dirty="0">
              <a:solidFill>
                <a:schemeClr val="bg1"/>
              </a:solidFill>
              <a:effectLst/>
              <a:cs typeface="Calibri"/>
            </a:endParaRPr>
          </a:p>
          <a:p>
            <a:pPr marL="0" indent="0">
              <a:buFont typeface="Arial" panose="020B0604020202020204" pitchFamily="34" charset="0"/>
              <a:buNone/>
            </a:pPr>
            <a:endParaRPr lang="en-US" sz="3200" dirty="0">
              <a:solidFill>
                <a:schemeClr val="bg1"/>
              </a:solidFill>
              <a:cs typeface="Calibri"/>
            </a:endParaRPr>
          </a:p>
          <a:p>
            <a:pPr marL="457200" indent="-457200"/>
            <a:endParaRPr lang="en-US" sz="3200"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a:p>
            <a:pPr marL="457200" indent="-457200"/>
            <a:endParaRPr lang="en-US" dirty="0">
              <a:solidFill>
                <a:schemeClr val="bg1"/>
              </a:solidFill>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latin typeface="Segoe UI"/>
                <a:ea typeface="+mj-ea"/>
                <a:cs typeface="Segoe UI"/>
              </a:rPr>
              <a:t>What Can Society Do To Mitigate the Syndemic (Macro level)?</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4C6EC26-954C-7ECB-C0ED-D455F9E627D6}"/>
              </a:ext>
            </a:extLst>
          </p:cNvPr>
          <p:cNvSpPr>
            <a:spLocks noGrp="1"/>
          </p:cNvSpPr>
          <p:nvPr>
            <p:ph idx="1"/>
          </p:nvPr>
        </p:nvSpPr>
        <p:spPr>
          <a:xfrm>
            <a:off x="0" y="1916845"/>
            <a:ext cx="5901462" cy="4654170"/>
          </a:xfrm>
        </p:spPr>
        <p:txBody>
          <a:bodyPr>
            <a:noAutofit/>
          </a:bodyPr>
          <a:lstStyle/>
          <a:p>
            <a:r>
              <a:rPr lang="en-US" sz="2400" b="1" dirty="0"/>
              <a:t>Decrease Injection Drug Use a make it safer</a:t>
            </a:r>
          </a:p>
          <a:p>
            <a:pPr lvl="1"/>
            <a:r>
              <a:rPr lang="en-US" sz="1800" b="0" i="0" dirty="0"/>
              <a:t>Make SSP available</a:t>
            </a:r>
            <a:endParaRPr lang="en-US" sz="1800" dirty="0"/>
          </a:p>
          <a:p>
            <a:pPr lvl="1"/>
            <a:r>
              <a:rPr lang="en-US" sz="1800" b="0" i="0" dirty="0"/>
              <a:t>Easy access to MAT</a:t>
            </a:r>
            <a:endParaRPr lang="en-US" sz="1800" dirty="0"/>
          </a:p>
          <a:p>
            <a:pPr lvl="1"/>
            <a:r>
              <a:rPr lang="en-US" sz="1800" b="0" i="0" dirty="0"/>
              <a:t>Easy access to behavioral health</a:t>
            </a:r>
            <a:br>
              <a:rPr lang="en-US" sz="1400" b="0" i="0" dirty="0"/>
            </a:br>
            <a:endParaRPr lang="en-US" sz="1400" dirty="0"/>
          </a:p>
          <a:p>
            <a:pPr lvl="0"/>
            <a:r>
              <a:rPr lang="en-US" sz="2400" b="1" dirty="0"/>
              <a:t>Eliminate social and structural determinants of injection drug use </a:t>
            </a:r>
          </a:p>
          <a:p>
            <a:pPr lvl="1"/>
            <a:r>
              <a:rPr lang="en-US" sz="1800" b="0" i="0" dirty="0"/>
              <a:t>Poverty (Decrease the economic inequality gap)</a:t>
            </a:r>
          </a:p>
          <a:p>
            <a:pPr lvl="1"/>
            <a:r>
              <a:rPr lang="en-US" sz="1800" dirty="0"/>
              <a:t>Housing</a:t>
            </a:r>
          </a:p>
          <a:p>
            <a:pPr lvl="1"/>
            <a:r>
              <a:rPr lang="en-US" sz="1800" b="0" i="0" dirty="0"/>
              <a:t>Lack of education</a:t>
            </a:r>
            <a:endParaRPr lang="en-US" sz="1800" dirty="0"/>
          </a:p>
          <a:p>
            <a:pPr lvl="1"/>
            <a:r>
              <a:rPr lang="en-US" sz="1800" b="0" i="0" dirty="0"/>
              <a:t>Racism</a:t>
            </a:r>
            <a:endParaRPr lang="en-US" sz="1800" dirty="0"/>
          </a:p>
          <a:p>
            <a:pPr lvl="1"/>
            <a:r>
              <a:rPr lang="en-US" sz="1800" b="0" i="0" dirty="0"/>
              <a:t>Stigma</a:t>
            </a:r>
            <a:endParaRPr lang="en-US" sz="1800" dirty="0"/>
          </a:p>
          <a:p>
            <a:pPr lvl="1"/>
            <a:r>
              <a:rPr lang="en-US" sz="1800" b="0" i="0" dirty="0"/>
              <a:t>Mass incarceration (Reform drug laws)</a:t>
            </a:r>
            <a:endParaRPr lang="en-US" sz="1800" dirty="0"/>
          </a:p>
        </p:txBody>
      </p:sp>
      <p:graphicFrame>
        <p:nvGraphicFramePr>
          <p:cNvPr id="20" name="Content Placeholder 3">
            <a:extLst>
              <a:ext uri="{FF2B5EF4-FFF2-40B4-BE49-F238E27FC236}">
                <a16:creationId xmlns:a16="http://schemas.microsoft.com/office/drawing/2014/main" id="{F829CBAB-8FA0-289B-8A4D-B4DB63119458}"/>
              </a:ext>
            </a:extLst>
          </p:cNvPr>
          <p:cNvGraphicFramePr/>
          <p:nvPr>
            <p:extLst>
              <p:ext uri="{D42A27DB-BD31-4B8C-83A1-F6EECF244321}">
                <p14:modId xmlns:p14="http://schemas.microsoft.com/office/powerpoint/2010/main" val="478402780"/>
              </p:ext>
            </p:extLst>
          </p:nvPr>
        </p:nvGraphicFramePr>
        <p:xfrm>
          <a:off x="6604001" y="2285484"/>
          <a:ext cx="5071337" cy="443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44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1CCF-ADB3-4E4E-AF61-0B7590DA1F4E}"/>
              </a:ext>
            </a:extLst>
          </p:cNvPr>
          <p:cNvSpPr>
            <a:spLocks noGrp="1"/>
          </p:cNvSpPr>
          <p:nvPr>
            <p:ph type="title"/>
          </p:nvPr>
        </p:nvSpPr>
        <p:spPr>
          <a:xfrm>
            <a:off x="609601" y="744171"/>
            <a:ext cx="4011084" cy="1162051"/>
          </a:xfrm>
        </p:spPr>
        <p:txBody>
          <a:bodyPr anchor="b">
            <a:noAutofit/>
          </a:bodyPr>
          <a:lstStyle/>
          <a:p>
            <a:r>
              <a:rPr lang="en-US" sz="3733" b="0" dirty="0"/>
              <a:t>Syringe Services Programs</a:t>
            </a:r>
          </a:p>
        </p:txBody>
      </p:sp>
      <p:sp>
        <p:nvSpPr>
          <p:cNvPr id="4" name="Text Placeholder 3">
            <a:extLst>
              <a:ext uri="{FF2B5EF4-FFF2-40B4-BE49-F238E27FC236}">
                <a16:creationId xmlns:a16="http://schemas.microsoft.com/office/drawing/2014/main" id="{7D737495-12F2-9E4E-BCC0-0EC4BEC3DB61}"/>
              </a:ext>
            </a:extLst>
          </p:cNvPr>
          <p:cNvSpPr>
            <a:spLocks noGrp="1"/>
          </p:cNvSpPr>
          <p:nvPr>
            <p:ph type="body" sz="half" idx="2"/>
          </p:nvPr>
        </p:nvSpPr>
        <p:spPr>
          <a:xfrm>
            <a:off x="609603" y="2311401"/>
            <a:ext cx="4011084" cy="3814767"/>
          </a:xfrm>
        </p:spPr>
        <p:txBody>
          <a:bodyPr>
            <a:normAutofit/>
          </a:bodyPr>
          <a:lstStyle/>
          <a:p>
            <a:r>
              <a:rPr lang="en-US" dirty="0"/>
              <a:t>SSPs adapt to local needs by providing comprehensive support services, such as ways to get treatment, medicines to prevent overdoses, and tools to prevent HIV and viral hepatitis. Many support services may be operated in partnership with federal government funding</a:t>
            </a:r>
            <a:r>
              <a:rPr lang="en-US" baseline="30000" dirty="0"/>
              <a:t>1</a:t>
            </a:r>
          </a:p>
          <a:p>
            <a:endParaRPr lang="en-US" dirty="0"/>
          </a:p>
          <a:p>
            <a:r>
              <a:rPr lang="en-US" dirty="0"/>
              <a:t>Combined use of OST and high coverage of NSP was associated with a 74% risk reduction in HCV acquisition </a:t>
            </a:r>
            <a:r>
              <a:rPr lang="en-US" baseline="30000" dirty="0"/>
              <a:t>2</a:t>
            </a:r>
          </a:p>
          <a:p>
            <a:endParaRPr lang="en-US" dirty="0"/>
          </a:p>
        </p:txBody>
      </p:sp>
      <p:sp>
        <p:nvSpPr>
          <p:cNvPr id="5" name="Slide Number Placeholder 4">
            <a:extLst>
              <a:ext uri="{FF2B5EF4-FFF2-40B4-BE49-F238E27FC236}">
                <a16:creationId xmlns:a16="http://schemas.microsoft.com/office/drawing/2014/main" id="{C73DE135-0063-394F-8A7C-31AC15D08061}"/>
              </a:ext>
            </a:extLst>
          </p:cNvPr>
          <p:cNvSpPr>
            <a:spLocks noGrp="1"/>
          </p:cNvSpPr>
          <p:nvPr>
            <p:ph type="sldNum" sz="quarter" idx="12"/>
          </p:nvPr>
        </p:nvSpPr>
        <p:spPr>
          <a:xfrm>
            <a:off x="11375717" y="6305883"/>
            <a:ext cx="731520" cy="396240"/>
          </a:xfrm>
        </p:spPr>
        <p:txBody>
          <a:bodyPr anchor="ctr">
            <a:normAutofit/>
          </a:bodyPr>
          <a:lstStyle/>
          <a:p>
            <a:pPr defTabSz="1219170">
              <a:lnSpc>
                <a:spcPct val="90000"/>
              </a:lnSpc>
              <a:spcAft>
                <a:spcPts val="800"/>
              </a:spcAft>
            </a:pPr>
            <a:fld id="{D165E9B0-7DA8-466E-963D-86F25D5E43BA}" type="slidenum">
              <a:rPr lang="en-GB">
                <a:solidFill>
                  <a:prstClr val="black">
                    <a:tint val="75000"/>
                  </a:prstClr>
                </a:solidFill>
                <a:latin typeface="Arial"/>
              </a:rPr>
              <a:pPr defTabSz="1219170">
                <a:lnSpc>
                  <a:spcPct val="90000"/>
                </a:lnSpc>
                <a:spcAft>
                  <a:spcPts val="800"/>
                </a:spcAft>
              </a:pPr>
              <a:t>31</a:t>
            </a:fld>
            <a:endParaRPr lang="en-GB">
              <a:solidFill>
                <a:prstClr val="black">
                  <a:tint val="75000"/>
                </a:prstClr>
              </a:solidFill>
              <a:latin typeface="Arial"/>
            </a:endParaRPr>
          </a:p>
        </p:txBody>
      </p:sp>
      <p:pic>
        <p:nvPicPr>
          <p:cNvPr id="11" name="Content Placeholder 10" descr="Diagram&#10;&#10;Description automatically generated">
            <a:extLst>
              <a:ext uri="{FF2B5EF4-FFF2-40B4-BE49-F238E27FC236}">
                <a16:creationId xmlns:a16="http://schemas.microsoft.com/office/drawing/2014/main" id="{33206023-44D7-A647-A58D-C76E75519E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0684" y="584201"/>
            <a:ext cx="7355419" cy="5453465"/>
          </a:xfrm>
        </p:spPr>
      </p:pic>
      <p:sp>
        <p:nvSpPr>
          <p:cNvPr id="12" name="Rectangle 11">
            <a:extLst>
              <a:ext uri="{FF2B5EF4-FFF2-40B4-BE49-F238E27FC236}">
                <a16:creationId xmlns:a16="http://schemas.microsoft.com/office/drawing/2014/main" id="{246F0C01-9949-BE42-AEC3-0F51D628C3A4}"/>
              </a:ext>
            </a:extLst>
          </p:cNvPr>
          <p:cNvSpPr/>
          <p:nvPr/>
        </p:nvSpPr>
        <p:spPr>
          <a:xfrm>
            <a:off x="711200" y="6330395"/>
            <a:ext cx="10363200" cy="420756"/>
          </a:xfrm>
          <a:prstGeom prst="rect">
            <a:avLst/>
          </a:prstGeom>
        </p:spPr>
        <p:txBody>
          <a:bodyPr wrap="square">
            <a:spAutoFit/>
          </a:bodyPr>
          <a:lstStyle/>
          <a:p>
            <a:pPr defTabSz="1219170"/>
            <a:r>
              <a:rPr lang="en-US" sz="1067" dirty="0">
                <a:solidFill>
                  <a:srgbClr val="FFFFFF"/>
                </a:solidFill>
                <a:latin typeface="Arial"/>
              </a:rPr>
              <a:t>1. </a:t>
            </a:r>
            <a:r>
              <a:rPr lang="en-US" sz="1067" dirty="0" err="1">
                <a:solidFill>
                  <a:srgbClr val="FFFFFF"/>
                </a:solidFill>
                <a:latin typeface="Arial"/>
              </a:rPr>
              <a:t>HIV.gov</a:t>
            </a:r>
            <a:r>
              <a:rPr lang="en-US" sz="1067" dirty="0">
                <a:solidFill>
                  <a:srgbClr val="FFFFFF"/>
                </a:solidFill>
                <a:latin typeface="Arial"/>
              </a:rPr>
              <a:t>: Syringe </a:t>
            </a:r>
            <a:r>
              <a:rPr lang="en-US" sz="1067" dirty="0" err="1">
                <a:solidFill>
                  <a:srgbClr val="FFFFFF"/>
                </a:solidFill>
                <a:latin typeface="Arial"/>
              </a:rPr>
              <a:t>Serviece</a:t>
            </a:r>
            <a:r>
              <a:rPr lang="en-US" sz="1067" dirty="0">
                <a:solidFill>
                  <a:srgbClr val="FFFFFF"/>
                </a:solidFill>
                <a:latin typeface="Arial"/>
              </a:rPr>
              <a:t> Programs. </a:t>
            </a:r>
            <a:r>
              <a:rPr lang="en-US" sz="1067" dirty="0">
                <a:solidFill>
                  <a:srgbClr val="FFFFFF"/>
                </a:solidFill>
                <a:latin typeface="Arial"/>
                <a:hlinkClick r:id="rId3">
                  <a:extLst>
                    <a:ext uri="{A12FA001-AC4F-418D-AE19-62706E023703}">
                      <ahyp:hlinkClr xmlns:ahyp="http://schemas.microsoft.com/office/drawing/2018/hyperlinkcolor" val="tx"/>
                    </a:ext>
                  </a:extLst>
                </a:hlinkClick>
              </a:rPr>
              <a:t>https://www.hiv.gov/federal-response/policies-issues/syringe-services-programs</a:t>
            </a:r>
            <a:endParaRPr lang="en-US" sz="1067" dirty="0">
              <a:solidFill>
                <a:srgbClr val="FFFFFF"/>
              </a:solidFill>
              <a:latin typeface="Arial"/>
            </a:endParaRPr>
          </a:p>
          <a:p>
            <a:pPr defTabSz="1219170"/>
            <a:endParaRPr lang="en-US" sz="1067" dirty="0">
              <a:solidFill>
                <a:srgbClr val="FFFFFF"/>
              </a:solidFill>
              <a:latin typeface="Arial"/>
            </a:endParaRPr>
          </a:p>
        </p:txBody>
      </p:sp>
    </p:spTree>
    <p:extLst>
      <p:ext uri="{BB962C8B-B14F-4D97-AF65-F5344CB8AC3E}">
        <p14:creationId xmlns:p14="http://schemas.microsoft.com/office/powerpoint/2010/main" val="105189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”No-Wrong Door Approach”</a:t>
            </a: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and green text on a white background&#10;&#10;Description automatically generated">
            <a:extLst>
              <a:ext uri="{FF2B5EF4-FFF2-40B4-BE49-F238E27FC236}">
                <a16:creationId xmlns:a16="http://schemas.microsoft.com/office/drawing/2014/main" id="{D2DE1DD3-22A2-AB50-F321-33EE24275B38}"/>
              </a:ext>
            </a:extLst>
          </p:cNvPr>
          <p:cNvPicPr>
            <a:picLocks noChangeAspect="1"/>
          </p:cNvPicPr>
          <p:nvPr/>
        </p:nvPicPr>
        <p:blipFill>
          <a:blip r:embed="rId3"/>
          <a:stretch>
            <a:fillRect/>
          </a:stretch>
        </p:blipFill>
        <p:spPr>
          <a:xfrm>
            <a:off x="1733549" y="1609754"/>
            <a:ext cx="8724901" cy="4688758"/>
          </a:xfrm>
          <a:prstGeom prst="rect">
            <a:avLst/>
          </a:prstGeom>
        </p:spPr>
      </p:pic>
      <p:sp>
        <p:nvSpPr>
          <p:cNvPr id="3" name="TextBox 2">
            <a:extLst>
              <a:ext uri="{FF2B5EF4-FFF2-40B4-BE49-F238E27FC236}">
                <a16:creationId xmlns:a16="http://schemas.microsoft.com/office/drawing/2014/main" id="{66128254-FBA0-DB22-8F70-3EEDA8223826}"/>
              </a:ext>
            </a:extLst>
          </p:cNvPr>
          <p:cNvSpPr txBox="1"/>
          <p:nvPr/>
        </p:nvSpPr>
        <p:spPr>
          <a:xfrm>
            <a:off x="3450431" y="6489799"/>
            <a:ext cx="6100762" cy="307777"/>
          </a:xfrm>
          <a:prstGeom prst="rect">
            <a:avLst/>
          </a:prstGeom>
          <a:noFill/>
        </p:spPr>
        <p:txBody>
          <a:bodyPr wrap="square">
            <a:spAutoFit/>
          </a:bodyPr>
          <a:lstStyle/>
          <a:p>
            <a:r>
              <a:rPr lang="en-US" sz="1400" dirty="0"/>
              <a:t>https://</a:t>
            </a:r>
            <a:r>
              <a:rPr lang="en-US" sz="1400" dirty="0" err="1"/>
              <a:t>www.cdc.gov</a:t>
            </a:r>
            <a:r>
              <a:rPr lang="en-US" sz="1400" dirty="0"/>
              <a:t>/std/statistics/2019/syndemic-</a:t>
            </a:r>
            <a:r>
              <a:rPr lang="en-US" sz="1400" dirty="0" err="1"/>
              <a:t>infographic.pdf</a:t>
            </a:r>
            <a:endParaRPr lang="en-US" sz="1400" dirty="0"/>
          </a:p>
        </p:txBody>
      </p:sp>
    </p:spTree>
    <p:extLst>
      <p:ext uri="{BB962C8B-B14F-4D97-AF65-F5344CB8AC3E}">
        <p14:creationId xmlns:p14="http://schemas.microsoft.com/office/powerpoint/2010/main" val="3373306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15AA-9276-7EFA-173C-CC836A4EED1C}"/>
              </a:ext>
            </a:extLst>
          </p:cNvPr>
          <p:cNvSpPr>
            <a:spLocks noGrp="1"/>
          </p:cNvSpPr>
          <p:nvPr>
            <p:ph type="title"/>
          </p:nvPr>
        </p:nvSpPr>
        <p:spPr>
          <a:xfrm>
            <a:off x="838200" y="0"/>
            <a:ext cx="10515600" cy="1325563"/>
          </a:xfrm>
        </p:spPr>
        <p:txBody>
          <a:bodyPr/>
          <a:lstStyle/>
          <a:p>
            <a:pPr algn="ctr"/>
            <a:r>
              <a:rPr lang="en-US" b="1">
                <a:latin typeface="+mn-lt"/>
              </a:rPr>
              <a:t>Clinical Case:  </a:t>
            </a:r>
            <a:endParaRPr lang="en-US" b="1" dirty="0">
              <a:latin typeface="+mn-lt"/>
            </a:endParaRPr>
          </a:p>
        </p:txBody>
      </p:sp>
      <p:graphicFrame>
        <p:nvGraphicFramePr>
          <p:cNvPr id="5" name="Text Placeholder 2">
            <a:extLst>
              <a:ext uri="{FF2B5EF4-FFF2-40B4-BE49-F238E27FC236}">
                <a16:creationId xmlns:a16="http://schemas.microsoft.com/office/drawing/2014/main" id="{CED8606D-25CC-4AFD-3F91-D07343A5B75B}"/>
              </a:ext>
            </a:extLst>
          </p:cNvPr>
          <p:cNvGraphicFramePr/>
          <p:nvPr/>
        </p:nvGraphicFramePr>
        <p:xfrm>
          <a:off x="838200" y="1272209"/>
          <a:ext cx="10515600"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98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30D0-7D04-F255-9833-7E7782D3B00A}"/>
              </a:ext>
            </a:extLst>
          </p:cNvPr>
          <p:cNvSpPr>
            <a:spLocks noGrp="1"/>
          </p:cNvSpPr>
          <p:nvPr>
            <p:ph type="title"/>
          </p:nvPr>
        </p:nvSpPr>
        <p:spPr/>
        <p:txBody>
          <a:bodyPr/>
          <a:lstStyle/>
          <a:p>
            <a:r>
              <a:rPr lang="en-US" b="1" dirty="0">
                <a:latin typeface="+mn-lt"/>
              </a:rPr>
              <a:t>What are the recommended next steps? (Check all that apply)</a:t>
            </a:r>
          </a:p>
        </p:txBody>
      </p:sp>
      <p:sp>
        <p:nvSpPr>
          <p:cNvPr id="3" name="Text Placeholder 2">
            <a:extLst>
              <a:ext uri="{FF2B5EF4-FFF2-40B4-BE49-F238E27FC236}">
                <a16:creationId xmlns:a16="http://schemas.microsoft.com/office/drawing/2014/main" id="{C56C460B-C439-637D-7098-DB21CF0CB00C}"/>
              </a:ext>
            </a:extLst>
          </p:cNvPr>
          <p:cNvSpPr>
            <a:spLocks noGrp="1"/>
          </p:cNvSpPr>
          <p:nvPr>
            <p:ph type="body" idx="1"/>
          </p:nvPr>
        </p:nvSpPr>
        <p:spPr>
          <a:xfrm>
            <a:off x="758166" y="2114434"/>
            <a:ext cx="10515600" cy="4351338"/>
          </a:xfrm>
        </p:spPr>
        <p:txBody>
          <a:bodyPr>
            <a:normAutofit/>
          </a:bodyPr>
          <a:lstStyle/>
          <a:p>
            <a:pPr marL="514350" indent="-514350">
              <a:buFont typeface="+mj-lt"/>
              <a:buAutoNum type="alphaUcPeriod"/>
            </a:pPr>
            <a:r>
              <a:rPr lang="en-US" sz="2600" dirty="0"/>
              <a:t>No further testing necessary, as initial reason for the visit (pregnancy testing) already completed</a:t>
            </a:r>
          </a:p>
          <a:p>
            <a:pPr marL="514350" indent="-514350">
              <a:buFont typeface="+mj-lt"/>
              <a:buAutoNum type="alphaUcPeriod"/>
            </a:pPr>
            <a:r>
              <a:rPr lang="en-US" sz="2600" dirty="0"/>
              <a:t>Draw serum HIV, test for gonorrhea and chlamydia in the urine and throat</a:t>
            </a:r>
          </a:p>
          <a:p>
            <a:pPr marL="514350" indent="-514350">
              <a:buFont typeface="+mj-lt"/>
              <a:buAutoNum type="alphaUcPeriod"/>
            </a:pPr>
            <a:r>
              <a:rPr lang="en-US" sz="2600" dirty="0"/>
              <a:t>Draw RPR, wait for results (~1 week) to determine treatment</a:t>
            </a:r>
          </a:p>
          <a:p>
            <a:pPr marL="514350" indent="-514350">
              <a:buFont typeface="+mj-lt"/>
              <a:buAutoNum type="alphaUcPeriod"/>
            </a:pPr>
            <a:r>
              <a:rPr lang="en-US" sz="2600" dirty="0"/>
              <a:t>Draw RPR and immediately administer 2.4 MU IM injection of </a:t>
            </a:r>
            <a:r>
              <a:rPr lang="en-US" sz="2600" dirty="0" err="1"/>
              <a:t>benzathine</a:t>
            </a:r>
            <a:r>
              <a:rPr lang="en-US" sz="2600" dirty="0"/>
              <a:t> penicillin for early latent stage syphilis</a:t>
            </a:r>
          </a:p>
          <a:p>
            <a:pPr marL="514350" indent="-514350">
              <a:buFont typeface="+mj-lt"/>
              <a:buAutoNum type="alphaUcPeriod"/>
            </a:pPr>
            <a:r>
              <a:rPr lang="en-US" sz="2600" dirty="0"/>
              <a:t>Draw RPR and immediately administer 2.4 MU IM injection of </a:t>
            </a:r>
            <a:r>
              <a:rPr lang="en-US" sz="2600" dirty="0" err="1"/>
              <a:t>benzathine</a:t>
            </a:r>
            <a:r>
              <a:rPr lang="en-US" sz="2600" dirty="0"/>
              <a:t> penicillin weekly x 3 weeks (total 7.2 MU) for late latent stage syphilis</a:t>
            </a:r>
          </a:p>
        </p:txBody>
      </p:sp>
      <p:sp>
        <p:nvSpPr>
          <p:cNvPr id="4" name="Rectangle 3">
            <a:extLst>
              <a:ext uri="{FF2B5EF4-FFF2-40B4-BE49-F238E27FC236}">
                <a16:creationId xmlns:a16="http://schemas.microsoft.com/office/drawing/2014/main" id="{36DFE52D-7B77-C24B-C15A-D790B46274E1}"/>
              </a:ext>
            </a:extLst>
          </p:cNvPr>
          <p:cNvSpPr/>
          <p:nvPr/>
        </p:nvSpPr>
        <p:spPr>
          <a:xfrm>
            <a:off x="581954" y="4281394"/>
            <a:ext cx="10868025" cy="8047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DFE52D-7B77-C24B-C15A-D790B46274E1}"/>
              </a:ext>
            </a:extLst>
          </p:cNvPr>
          <p:cNvSpPr/>
          <p:nvPr/>
        </p:nvSpPr>
        <p:spPr>
          <a:xfrm>
            <a:off x="581954" y="2931455"/>
            <a:ext cx="10868025" cy="7830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375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7D5A-7261-7349-993F-6506801AC21A}"/>
              </a:ext>
            </a:extLst>
          </p:cNvPr>
          <p:cNvSpPr>
            <a:spLocks noGrp="1"/>
          </p:cNvSpPr>
          <p:nvPr>
            <p:ph type="title"/>
          </p:nvPr>
        </p:nvSpPr>
        <p:spPr/>
        <p:txBody>
          <a:bodyPr/>
          <a:lstStyle/>
          <a:p>
            <a:pPr algn="ctr"/>
            <a:r>
              <a:rPr lang="en-US" b="1" dirty="0">
                <a:latin typeface="+mn-lt"/>
              </a:rPr>
              <a:t>What else would you recommend</a:t>
            </a:r>
          </a:p>
        </p:txBody>
      </p:sp>
      <p:sp>
        <p:nvSpPr>
          <p:cNvPr id="3" name="Content Placeholder 2">
            <a:extLst>
              <a:ext uri="{FF2B5EF4-FFF2-40B4-BE49-F238E27FC236}">
                <a16:creationId xmlns:a16="http://schemas.microsoft.com/office/drawing/2014/main" id="{01B27153-5043-B144-DFFB-FFE4CF2D8814}"/>
              </a:ext>
            </a:extLst>
          </p:cNvPr>
          <p:cNvSpPr>
            <a:spLocks noGrp="1"/>
          </p:cNvSpPr>
          <p:nvPr>
            <p:ph idx="1"/>
          </p:nvPr>
        </p:nvSpPr>
        <p:spPr/>
        <p:txBody>
          <a:bodyPr>
            <a:normAutofit/>
          </a:bodyPr>
          <a:lstStyle/>
          <a:p>
            <a:r>
              <a:rPr lang="en-US" sz="3200" dirty="0"/>
              <a:t>SUD counseling and treatment </a:t>
            </a:r>
          </a:p>
          <a:p>
            <a:r>
              <a:rPr lang="en-US" sz="3200" dirty="0"/>
              <a:t>HIV counseling and PrEP</a:t>
            </a:r>
          </a:p>
          <a:p>
            <a:r>
              <a:rPr lang="en-US" sz="3200"/>
              <a:t>HCV screening</a:t>
            </a:r>
            <a:endParaRPr lang="en-US" sz="3200" dirty="0"/>
          </a:p>
          <a:p>
            <a:r>
              <a:rPr lang="en-US" sz="3200" dirty="0"/>
              <a:t>Social services intervention for housing and transportation</a:t>
            </a:r>
          </a:p>
          <a:p>
            <a:pPr marL="0" indent="0">
              <a:buNone/>
            </a:pPr>
            <a:endParaRPr lang="en-US" sz="3200" dirty="0"/>
          </a:p>
        </p:txBody>
      </p:sp>
    </p:spTree>
    <p:extLst>
      <p:ext uri="{BB962C8B-B14F-4D97-AF65-F5344CB8AC3E}">
        <p14:creationId xmlns:p14="http://schemas.microsoft.com/office/powerpoint/2010/main" val="2938996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Segoe UI" panose="020B0502040204020203" pitchFamily="34" charset="0"/>
                <a:ea typeface="+mj-ea"/>
                <a:cs typeface="Segoe UI" panose="020B0502040204020203" pitchFamily="34" charset="0"/>
              </a:rPr>
              <a:t>Conclusions</a:t>
            </a: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6AC7BD-F1BE-0541-9538-7C3A45872831}"/>
              </a:ext>
            </a:extLst>
          </p:cNvPr>
          <p:cNvSpPr txBox="1">
            <a:spLocks/>
          </p:cNvSpPr>
          <p:nvPr/>
        </p:nvSpPr>
        <p:spPr>
          <a:xfrm>
            <a:off x="543697" y="1728342"/>
            <a:ext cx="11331146" cy="510782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 b="1" dirty="0">
              <a:solidFill>
                <a:srgbClr val="008797"/>
              </a:solidFill>
              <a:latin typeface="Segoe UI"/>
              <a:cs typeface="Segoe UI"/>
            </a:endParaRPr>
          </a:p>
          <a:p>
            <a:pPr marL="0" indent="0">
              <a:lnSpc>
                <a:spcPct val="110000"/>
              </a:lnSpc>
              <a:buNone/>
            </a:pPr>
            <a:r>
              <a:rPr lang="en-US" sz="4200" b="1" dirty="0">
                <a:solidFill>
                  <a:srgbClr val="008797"/>
                </a:solidFill>
                <a:latin typeface="Segoe UI"/>
                <a:cs typeface="Segoe UI"/>
              </a:rPr>
              <a:t>Ending the </a:t>
            </a:r>
            <a:r>
              <a:rPr lang="en-US" sz="4200" b="1" dirty="0" err="1">
                <a:solidFill>
                  <a:srgbClr val="008797"/>
                </a:solidFill>
                <a:latin typeface="Segoe UI"/>
                <a:cs typeface="Segoe UI"/>
              </a:rPr>
              <a:t>syndemic</a:t>
            </a:r>
            <a:r>
              <a:rPr lang="en-US" sz="4200" b="1" dirty="0">
                <a:solidFill>
                  <a:srgbClr val="008797"/>
                </a:solidFill>
                <a:latin typeface="Segoe UI"/>
                <a:cs typeface="Segoe UI"/>
              </a:rPr>
              <a:t> will require a multipronged approach</a:t>
            </a:r>
          </a:p>
          <a:p>
            <a:pPr marL="0" indent="0">
              <a:lnSpc>
                <a:spcPct val="110000"/>
              </a:lnSpc>
              <a:buNone/>
            </a:pPr>
            <a:endParaRPr lang="en-US" sz="200" b="1" dirty="0">
              <a:solidFill>
                <a:srgbClr val="008797"/>
              </a:solidFill>
              <a:latin typeface="Segoe UI"/>
              <a:cs typeface="Segoe UI"/>
            </a:endParaRPr>
          </a:p>
          <a:p>
            <a:pPr marL="0" indent="0">
              <a:lnSpc>
                <a:spcPct val="110000"/>
              </a:lnSpc>
              <a:buNone/>
            </a:pPr>
            <a:endParaRPr lang="en-US" sz="200" b="0" i="0" dirty="0">
              <a:solidFill>
                <a:srgbClr val="061F57"/>
              </a:solidFill>
              <a:effectLst/>
              <a:latin typeface="Segoe UI"/>
              <a:ea typeface="+mn-lt"/>
              <a:cs typeface="+mn-lt"/>
            </a:endParaRPr>
          </a:p>
          <a:p>
            <a:pPr>
              <a:lnSpc>
                <a:spcPct val="110000"/>
              </a:lnSpc>
            </a:pPr>
            <a:r>
              <a:rPr lang="en-US" sz="3300" dirty="0">
                <a:solidFill>
                  <a:srgbClr val="061F57"/>
                </a:solidFill>
                <a:latin typeface="Segoe UI"/>
                <a:ea typeface="+mn-lt"/>
                <a:cs typeface="+mn-lt"/>
              </a:rPr>
              <a:t>SUD services should be integrated into primary care – </a:t>
            </a:r>
            <a:r>
              <a:rPr lang="en-US" sz="3300" b="1" dirty="0">
                <a:solidFill>
                  <a:srgbClr val="061F57"/>
                </a:solidFill>
                <a:latin typeface="Segoe UI"/>
                <a:ea typeface="+mn-lt"/>
                <a:cs typeface="+mn-lt"/>
              </a:rPr>
              <a:t>b</a:t>
            </a:r>
            <a:r>
              <a:rPr lang="en-US" sz="3300" b="1" i="0" dirty="0">
                <a:solidFill>
                  <a:srgbClr val="061F57"/>
                </a:solidFill>
                <a:effectLst/>
                <a:latin typeface="Segoe UI"/>
                <a:ea typeface="+mn-lt"/>
                <a:cs typeface="+mn-lt"/>
              </a:rPr>
              <a:t>arriers for harm reduction should be removed</a:t>
            </a:r>
          </a:p>
          <a:p>
            <a:pPr marL="0" indent="0">
              <a:lnSpc>
                <a:spcPct val="110000"/>
              </a:lnSpc>
              <a:buNone/>
            </a:pPr>
            <a:endParaRPr lang="en-US" sz="200" b="1" i="0" dirty="0">
              <a:solidFill>
                <a:srgbClr val="061F57"/>
              </a:solidFill>
              <a:effectLst/>
              <a:latin typeface="Segoe UI"/>
              <a:ea typeface="+mn-lt"/>
              <a:cs typeface="+mn-lt"/>
            </a:endParaRPr>
          </a:p>
          <a:p>
            <a:pPr>
              <a:lnSpc>
                <a:spcPct val="110000"/>
              </a:lnSpc>
            </a:pPr>
            <a:r>
              <a:rPr lang="en-US" sz="3300" dirty="0">
                <a:solidFill>
                  <a:srgbClr val="061F57"/>
                </a:solidFill>
                <a:latin typeface="Segoe UI"/>
                <a:ea typeface="+mn-lt"/>
                <a:cs typeface="+mn-lt"/>
              </a:rPr>
              <a:t>The efficacy of PrEP and HIV treatment has been established – </a:t>
            </a:r>
            <a:r>
              <a:rPr lang="en-US" sz="3300" b="1" dirty="0">
                <a:solidFill>
                  <a:srgbClr val="061F57"/>
                </a:solidFill>
                <a:latin typeface="Segoe UI"/>
                <a:ea typeface="+mn-lt"/>
                <a:cs typeface="+mn-lt"/>
              </a:rPr>
              <a:t>access for the most vulnerable is critical</a:t>
            </a:r>
          </a:p>
          <a:p>
            <a:pPr marL="0" indent="0">
              <a:lnSpc>
                <a:spcPct val="110000"/>
              </a:lnSpc>
              <a:buNone/>
            </a:pPr>
            <a:endParaRPr lang="en-US" sz="200" b="1" dirty="0">
              <a:solidFill>
                <a:srgbClr val="061F57"/>
              </a:solidFill>
              <a:latin typeface="Segoe UI"/>
              <a:ea typeface="+mn-lt"/>
              <a:cs typeface="+mn-lt"/>
            </a:endParaRPr>
          </a:p>
          <a:p>
            <a:pPr>
              <a:lnSpc>
                <a:spcPct val="110000"/>
              </a:lnSpc>
            </a:pPr>
            <a:r>
              <a:rPr lang="en-US" sz="3300" b="0" i="0" dirty="0">
                <a:solidFill>
                  <a:srgbClr val="061F57"/>
                </a:solidFill>
                <a:effectLst/>
                <a:latin typeface="Segoe UI"/>
                <a:ea typeface="+mn-lt"/>
                <a:cs typeface="+mn-lt"/>
              </a:rPr>
              <a:t>Syphilis is taking a toll in AI/AN communities – </a:t>
            </a:r>
            <a:r>
              <a:rPr lang="en-US" sz="3300" b="1" i="0" dirty="0">
                <a:solidFill>
                  <a:srgbClr val="061F57"/>
                </a:solidFill>
                <a:effectLst/>
                <a:latin typeface="Segoe UI"/>
                <a:ea typeface="+mn-lt"/>
                <a:cs typeface="+mn-lt"/>
              </a:rPr>
              <a:t>zero tolerance for congenital syphilis should be the standard</a:t>
            </a:r>
            <a:endParaRPr lang="en-US" sz="2800" b="0" i="0" dirty="0">
              <a:solidFill>
                <a:srgbClr val="4E4F18"/>
              </a:solidFill>
              <a:effectLst/>
              <a:latin typeface="Segoe UI" panose="020B0502040204020203" pitchFamily="34" charset="0"/>
              <a:cs typeface="Segoe UI" panose="020B0502040204020203" pitchFamily="34" charset="0"/>
            </a:endParaRPr>
          </a:p>
          <a:p>
            <a:pPr marL="0" indent="0">
              <a:buNone/>
            </a:pPr>
            <a:endParaRPr lang="en-US" sz="3200" dirty="0">
              <a:solidFill>
                <a:srgbClr val="000000"/>
              </a:solidFill>
              <a:latin typeface="Segoe UI"/>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148186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References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C9D3377-B42F-0867-18E0-29AADB71C692}"/>
              </a:ext>
            </a:extLst>
          </p:cNvPr>
          <p:cNvSpPr>
            <a:spLocks noGrp="1"/>
          </p:cNvSpPr>
          <p:nvPr>
            <p:ph idx="1"/>
          </p:nvPr>
        </p:nvSpPr>
        <p:spPr>
          <a:xfrm>
            <a:off x="838199" y="1797311"/>
            <a:ext cx="10515600" cy="4881958"/>
          </a:xfrm>
        </p:spPr>
        <p:txBody>
          <a:bodyPr>
            <a:normAutofit fontScale="70000" lnSpcReduction="20000"/>
          </a:bodyPr>
          <a:lstStyle/>
          <a:p>
            <a:r>
              <a:rPr lang="en-US" sz="2800" dirty="0"/>
              <a:t>Singer, M. and Clair, S. (2003), </a:t>
            </a:r>
            <a:r>
              <a:rPr lang="en-US" sz="2800" dirty="0" err="1"/>
              <a:t>Syndemics</a:t>
            </a:r>
            <a:r>
              <a:rPr lang="en-US" sz="2800" dirty="0"/>
              <a:t> and Public Health: Reconceptualizing Disease in Bio‐Social Context. Medical Anthropology Quarterly, 17: 423-441. </a:t>
            </a:r>
            <a:r>
              <a:rPr lang="en-US" sz="2800" dirty="0">
                <a:hlinkClick r:id="rId3">
                  <a:extLst>
                    <a:ext uri="{A12FA001-AC4F-418D-AE19-62706E023703}">
                      <ahyp:hlinkClr xmlns:ahyp="http://schemas.microsoft.com/office/drawing/2018/hyperlinkcolor" val="tx"/>
                    </a:ext>
                  </a:extLst>
                </a:hlinkClick>
              </a:rPr>
              <a:t>https://doi.org/10.1525/maq.2003.17.4.423</a:t>
            </a:r>
            <a:endParaRPr lang="es-ES_tradnl" sz="2800" dirty="0"/>
          </a:p>
          <a:p>
            <a:r>
              <a:rPr lang="en-US" sz="2800" dirty="0"/>
              <a:t>Chu PL, Santos GM, Vu A et al. Journal of the International AIDS Society 2012. 15:102-103</a:t>
            </a:r>
          </a:p>
          <a:p>
            <a:r>
              <a:rPr lang="en-US" sz="2800" dirty="0">
                <a:ea typeface="Times New Roman" panose="02020603050405020304" pitchFamily="18" charset="0"/>
              </a:rPr>
              <a:t>Community Outbreak of HIV Infection Linked to Injection Drug Use of Oxymorphone — Indiana, 2015 MMWR May 1, 2015 / 64(16):443-444</a:t>
            </a:r>
            <a:endParaRPr lang="en-US" sz="2800" dirty="0"/>
          </a:p>
          <a:p>
            <a:r>
              <a:rPr lang="en-US" sz="2800" dirty="0"/>
              <a:t>US Census Bureau. </a:t>
            </a:r>
            <a:r>
              <a:rPr lang="en-US" sz="2800" dirty="0">
                <a:hlinkClick r:id="rId4">
                  <a:extLst>
                    <a:ext uri="{A12FA001-AC4F-418D-AE19-62706E023703}">
                      <ahyp:hlinkClr xmlns:ahyp="http://schemas.microsoft.com/office/drawing/2018/hyperlinkcolor" val="tx"/>
                    </a:ext>
                  </a:extLst>
                </a:hlinkClick>
              </a:rPr>
              <a:t>https://www.census.gov/www.</a:t>
            </a:r>
            <a:r>
              <a:rPr lang="en-US" sz="2800" dirty="0"/>
              <a:t> Accessed March 22, 2021</a:t>
            </a:r>
          </a:p>
          <a:p>
            <a:pPr lvl="0"/>
            <a:r>
              <a:rPr lang="en-US" sz="2800" dirty="0"/>
              <a:t>Evans ME, Person M, Reilley B, et al. Trends in Indicators of Injection Drug Use, Indian Health Service, 2010-2014 : A Study of Health Care Encounter Data. Public Health Rep. 2020 Jul/Aug;135(4):461-471. </a:t>
            </a:r>
            <a:r>
              <a:rPr lang="en-US" sz="2800" dirty="0" err="1"/>
              <a:t>doi</a:t>
            </a:r>
            <a:r>
              <a:rPr lang="en-US" sz="2800" dirty="0"/>
              <a:t>: 10.1177/0033354920937284. </a:t>
            </a:r>
            <a:r>
              <a:rPr lang="en-US" sz="2800" dirty="0" err="1"/>
              <a:t>Epub</a:t>
            </a:r>
            <a:r>
              <a:rPr lang="en-US" sz="2800" dirty="0"/>
              <a:t> 2020 Jul 7. PMID: 32633599; PMCID: PMC7383762.</a:t>
            </a:r>
          </a:p>
          <a:p>
            <a:r>
              <a:rPr lang="en-US" sz="2800" dirty="0"/>
              <a:t>Viral Hepatitis Surveillance Report 2018 — Hepatitis C </a:t>
            </a:r>
            <a:r>
              <a:rPr lang="en-US" sz="2800" dirty="0">
                <a:hlinkClick r:id="rId5"/>
              </a:rPr>
              <a:t>https://www.cdc.gov/hepatitis/statistics/2018surveillance/HepC.htm</a:t>
            </a:r>
            <a:endParaRPr lang="en-US" sz="2800" dirty="0"/>
          </a:p>
          <a:p>
            <a:r>
              <a:rPr lang="en-US" sz="2800" dirty="0" err="1"/>
              <a:t>Melkonian</a:t>
            </a:r>
            <a:r>
              <a:rPr lang="en-US" sz="2800" dirty="0"/>
              <a:t> SC, Jim MA, </a:t>
            </a:r>
            <a:r>
              <a:rPr lang="en-US" sz="2800" dirty="0" err="1"/>
              <a:t>Haverkamp</a:t>
            </a:r>
            <a:r>
              <a:rPr lang="en-US" sz="2800" dirty="0"/>
              <a:t> D, et al. Disparities in Cancer Incidence and Trends among American Indians and Alaska Natives in the United States, 2010-2015. </a:t>
            </a:r>
            <a:r>
              <a:rPr lang="en-US" sz="2800" i="1" dirty="0"/>
              <a:t>Cancer Epidemiol Biomarkers Prev</a:t>
            </a:r>
            <a:r>
              <a:rPr lang="en-US" sz="2800" dirty="0"/>
              <a:t>. 2019;28(10):1604-1611. doi:10.1158/1055-9965.EPI-19-0288</a:t>
            </a:r>
          </a:p>
          <a:p>
            <a:r>
              <a:rPr lang="en-US" sz="2800" dirty="0"/>
              <a:t>National Center for HIV/AIDS, Viral Hepatitis, STD, and TB Prevention Division of HIV/AIDS Prevention. https://</a:t>
            </a:r>
            <a:r>
              <a:rPr lang="en-US" sz="2800" dirty="0" err="1"/>
              <a:t>www.cdc.gov</a:t>
            </a:r>
            <a:r>
              <a:rPr lang="en-US" sz="2800" dirty="0"/>
              <a:t>/</a:t>
            </a:r>
            <a:r>
              <a:rPr lang="en-US" sz="2800" dirty="0" err="1"/>
              <a:t>hiv</a:t>
            </a:r>
            <a:r>
              <a:rPr lang="en-US" sz="2800" dirty="0"/>
              <a:t>/group/</a:t>
            </a:r>
            <a:r>
              <a:rPr lang="en-US" sz="2800" dirty="0" err="1"/>
              <a:t>racialethnic</a:t>
            </a:r>
            <a:r>
              <a:rPr lang="en-US" sz="2800" dirty="0"/>
              <a:t>/</a:t>
            </a:r>
            <a:r>
              <a:rPr lang="en-US" sz="2800" dirty="0" err="1"/>
              <a:t>aian</a:t>
            </a:r>
            <a:r>
              <a:rPr lang="en-US" sz="2800" dirty="0"/>
              <a:t>/</a:t>
            </a:r>
            <a:r>
              <a:rPr lang="en-US" sz="2800" dirty="0" err="1"/>
              <a:t>index.html</a:t>
            </a:r>
            <a:endParaRPr lang="en-US" sz="2800" dirty="0"/>
          </a:p>
          <a:p>
            <a:endParaRPr lang="en-US" dirty="0"/>
          </a:p>
        </p:txBody>
      </p:sp>
    </p:spTree>
    <p:extLst>
      <p:ext uri="{BB962C8B-B14F-4D97-AF65-F5344CB8AC3E}">
        <p14:creationId xmlns:p14="http://schemas.microsoft.com/office/powerpoint/2010/main" val="595675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References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C9D3377-B42F-0867-18E0-29AADB71C692}"/>
              </a:ext>
            </a:extLst>
          </p:cNvPr>
          <p:cNvSpPr>
            <a:spLocks noGrp="1"/>
          </p:cNvSpPr>
          <p:nvPr>
            <p:ph idx="1"/>
          </p:nvPr>
        </p:nvSpPr>
        <p:spPr>
          <a:xfrm>
            <a:off x="838199" y="1797311"/>
            <a:ext cx="10515600" cy="4881958"/>
          </a:xfrm>
        </p:spPr>
        <p:txBody>
          <a:bodyPr>
            <a:normAutofit fontScale="70000" lnSpcReduction="20000"/>
          </a:bodyPr>
          <a:lstStyle/>
          <a:p>
            <a:pPr lvl="0"/>
            <a:r>
              <a:rPr lang="en-US" sz="2800" dirty="0" err="1">
                <a:latin typeface="Calibri" panose="020F0502020204030204" pitchFamily="34" charset="0"/>
                <a:cs typeface="Calibri" panose="020F0502020204030204" pitchFamily="34" charset="0"/>
              </a:rPr>
              <a:t>Sordo</a:t>
            </a:r>
            <a:r>
              <a:rPr lang="en-US" sz="2800" dirty="0">
                <a:latin typeface="Calibri" panose="020F0502020204030204" pitchFamily="34" charset="0"/>
                <a:cs typeface="Calibri" panose="020F0502020204030204" pitchFamily="34" charset="0"/>
              </a:rPr>
              <a:t> L, Barrio G, Bravo M J, </a:t>
            </a:r>
            <a:r>
              <a:rPr lang="en-US" sz="2800" dirty="0" err="1">
                <a:latin typeface="Calibri" panose="020F0502020204030204" pitchFamily="34" charset="0"/>
                <a:cs typeface="Calibri" panose="020F0502020204030204" pitchFamily="34" charset="0"/>
              </a:rPr>
              <a:t>Indave</a:t>
            </a:r>
            <a:r>
              <a:rPr lang="en-US" sz="2800" dirty="0">
                <a:latin typeface="Calibri" panose="020F0502020204030204" pitchFamily="34" charset="0"/>
                <a:cs typeface="Calibri" panose="020F0502020204030204" pitchFamily="34" charset="0"/>
              </a:rPr>
              <a:t> B I, Degenhardt L, </a:t>
            </a:r>
            <a:r>
              <a:rPr lang="en-US" sz="2800" dirty="0" err="1">
                <a:latin typeface="Calibri" panose="020F0502020204030204" pitchFamily="34" charset="0"/>
                <a:cs typeface="Calibri" panose="020F0502020204030204" pitchFamily="34" charset="0"/>
              </a:rPr>
              <a:t>Wiessing</a:t>
            </a:r>
            <a:r>
              <a:rPr lang="en-US" sz="2800" dirty="0">
                <a:latin typeface="Calibri" panose="020F0502020204030204" pitchFamily="34" charset="0"/>
                <a:cs typeface="Calibri" panose="020F0502020204030204" pitchFamily="34" charset="0"/>
              </a:rPr>
              <a:t> L et al. Mortality risk during and after opioid substitution treatment: systematic review and meta-analysis of cohort studies </a:t>
            </a:r>
            <a:r>
              <a:rPr lang="en-US" sz="2800" i="1" dirty="0">
                <a:latin typeface="Calibri" panose="020F0502020204030204" pitchFamily="34" charset="0"/>
                <a:cs typeface="Calibri" panose="020F0502020204030204" pitchFamily="34" charset="0"/>
              </a:rPr>
              <a:t>BMJ </a:t>
            </a:r>
            <a:r>
              <a:rPr lang="en-US" sz="2800" dirty="0">
                <a:latin typeface="Calibri" panose="020F0502020204030204" pitchFamily="34" charset="0"/>
                <a:cs typeface="Calibri" panose="020F0502020204030204" pitchFamily="34" charset="0"/>
              </a:rPr>
              <a:t>2017; 357 :j1550 doi:10.1136/bmj.j1550</a:t>
            </a:r>
          </a:p>
          <a:p>
            <a:r>
              <a:rPr lang="en-US" sz="2800" dirty="0" err="1">
                <a:latin typeface="Calibri" panose="020F0502020204030204" pitchFamily="34" charset="0"/>
                <a:cs typeface="Calibri" panose="020F0502020204030204" pitchFamily="34" charset="0"/>
              </a:rPr>
              <a:t>Haffajee</a:t>
            </a:r>
            <a:r>
              <a:rPr lang="en-US" sz="2800" dirty="0">
                <a:latin typeface="Calibri" panose="020F0502020204030204" pitchFamily="34" charset="0"/>
                <a:cs typeface="Calibri" panose="020F0502020204030204" pitchFamily="34" charset="0"/>
              </a:rPr>
              <a:t> RL, Lin LA, </a:t>
            </a:r>
            <a:r>
              <a:rPr lang="en-US" sz="2800" dirty="0" err="1">
                <a:latin typeface="Calibri" panose="020F0502020204030204" pitchFamily="34" charset="0"/>
                <a:cs typeface="Calibri" panose="020F0502020204030204" pitchFamily="34" charset="0"/>
              </a:rPr>
              <a:t>Bohnert</a:t>
            </a:r>
            <a:r>
              <a:rPr lang="en-US" sz="2800" dirty="0">
                <a:latin typeface="Calibri" panose="020F0502020204030204" pitchFamily="34" charset="0"/>
                <a:cs typeface="Calibri" panose="020F0502020204030204" pitchFamily="34" charset="0"/>
              </a:rPr>
              <a:t> ASB, Goldstick JE. Characteristics of US Counties With High Opioid Overdose Mortality and Low Capacity to Deliver Medications for Opioid Use Disorder. </a:t>
            </a:r>
            <a:r>
              <a:rPr lang="en-US" sz="2800" i="1" dirty="0">
                <a:latin typeface="Calibri" panose="020F0502020204030204" pitchFamily="34" charset="0"/>
                <a:cs typeface="Calibri" panose="020F0502020204030204" pitchFamily="34" charset="0"/>
              </a:rPr>
              <a:t>JAMA </a:t>
            </a:r>
            <a:r>
              <a:rPr lang="en-US" sz="2800" i="1" dirty="0" err="1">
                <a:latin typeface="Calibri" panose="020F0502020204030204" pitchFamily="34" charset="0"/>
                <a:cs typeface="Calibri" panose="020F0502020204030204" pitchFamily="34" charset="0"/>
              </a:rPr>
              <a:t>Netw</a:t>
            </a:r>
            <a:r>
              <a:rPr lang="en-US" sz="2800" i="1" dirty="0">
                <a:latin typeface="Calibri" panose="020F0502020204030204" pitchFamily="34" charset="0"/>
                <a:cs typeface="Calibri" panose="020F0502020204030204" pitchFamily="34" charset="0"/>
              </a:rPr>
              <a:t> Open.</a:t>
            </a:r>
            <a:r>
              <a:rPr lang="en-US" sz="2800" dirty="0">
                <a:latin typeface="Calibri" panose="020F0502020204030204" pitchFamily="34" charset="0"/>
                <a:cs typeface="Calibri" panose="020F0502020204030204" pitchFamily="34" charset="0"/>
              </a:rPr>
              <a:t> 2019;2(6):e196373. doi:10.1001/jamanetworkopen.2019.6373</a:t>
            </a:r>
          </a:p>
          <a:p>
            <a:r>
              <a:rPr lang="en-US" sz="2800" dirty="0">
                <a:latin typeface="Calibri" panose="020F0502020204030204" pitchFamily="34" charset="0"/>
                <a:cs typeface="Calibri" panose="020F0502020204030204" pitchFamily="34" charset="0"/>
              </a:rPr>
              <a:t>Reilley B, </a:t>
            </a:r>
            <a:r>
              <a:rPr lang="en-US" sz="2800" dirty="0" err="1">
                <a:latin typeface="Calibri" panose="020F0502020204030204" pitchFamily="34" charset="0"/>
                <a:cs typeface="Calibri" panose="020F0502020204030204" pitchFamily="34" charset="0"/>
              </a:rPr>
              <a:t>Haberling</a:t>
            </a:r>
            <a:r>
              <a:rPr lang="en-US" sz="2800" dirty="0">
                <a:latin typeface="Calibri" panose="020F0502020204030204" pitchFamily="34" charset="0"/>
                <a:cs typeface="Calibri" panose="020F0502020204030204" pitchFamily="34" charset="0"/>
              </a:rPr>
              <a:t> DL, Person M, Leston J, Iralu J, </a:t>
            </a:r>
            <a:r>
              <a:rPr lang="en-US" sz="2800" dirty="0" err="1">
                <a:latin typeface="Calibri" panose="020F0502020204030204" pitchFamily="34" charset="0"/>
                <a:cs typeface="Calibri" panose="020F0502020204030204" pitchFamily="34" charset="0"/>
              </a:rPr>
              <a:t>Haverkate</a:t>
            </a:r>
            <a:r>
              <a:rPr lang="en-US" sz="2800" dirty="0">
                <a:latin typeface="Calibri" panose="020F0502020204030204" pitchFamily="34" charset="0"/>
                <a:cs typeface="Calibri" panose="020F0502020204030204" pitchFamily="34" charset="0"/>
              </a:rPr>
              <a:t> R, Siddiqi AE. Assessing New Diagnoses of HIV Among American Indian/Alaska Natives Served by the Indian Health Service, 2005-2014. Public Health Rep. 2018 Mar/Apr;133(2):163-168. </a:t>
            </a:r>
            <a:r>
              <a:rPr lang="en-US" sz="2800" dirty="0" err="1">
                <a:latin typeface="Calibri" panose="020F0502020204030204" pitchFamily="34" charset="0"/>
                <a:cs typeface="Calibri" panose="020F0502020204030204" pitchFamily="34" charset="0"/>
              </a:rPr>
              <a:t>doi</a:t>
            </a:r>
            <a:r>
              <a:rPr lang="en-US" sz="2800" dirty="0">
                <a:latin typeface="Calibri" panose="020F0502020204030204" pitchFamily="34" charset="0"/>
                <a:cs typeface="Calibri" panose="020F0502020204030204" pitchFamily="34" charset="0"/>
              </a:rPr>
              <a:t>: 10.1177/0033354917753118. </a:t>
            </a:r>
            <a:r>
              <a:rPr lang="en-US" sz="2800" dirty="0" err="1">
                <a:latin typeface="Calibri" panose="020F0502020204030204" pitchFamily="34" charset="0"/>
                <a:cs typeface="Calibri" panose="020F0502020204030204" pitchFamily="34" charset="0"/>
              </a:rPr>
              <a:t>Epub</a:t>
            </a:r>
            <a:r>
              <a:rPr lang="en-US" sz="2800" dirty="0">
                <a:latin typeface="Calibri" panose="020F0502020204030204" pitchFamily="34" charset="0"/>
                <a:cs typeface="Calibri" panose="020F0502020204030204" pitchFamily="34" charset="0"/>
              </a:rPr>
              <a:t> 2018 Mar 8. PMID: 29517957; PMCID: PMC5871137.</a:t>
            </a:r>
          </a:p>
          <a:p>
            <a:r>
              <a:rPr lang="en-US" sz="2800" dirty="0">
                <a:latin typeface="Calibri" panose="020F0502020204030204" pitchFamily="34" charset="0"/>
                <a:cs typeface="Calibri" panose="020F0502020204030204" pitchFamily="34" charset="0"/>
              </a:rPr>
              <a:t>Lauren Canary, Susan Hariri, Cecily Campbell, et al., Geographic Disparities in Access to Syringe Services Programs Among Young Persons With Hepatitis C Virus Infection in the United States, </a:t>
            </a:r>
            <a:r>
              <a:rPr lang="en-US" sz="2800" i="1" dirty="0">
                <a:latin typeface="Calibri" panose="020F0502020204030204" pitchFamily="34" charset="0"/>
                <a:cs typeface="Calibri" panose="020F0502020204030204" pitchFamily="34" charset="0"/>
              </a:rPr>
              <a:t>Clinical Infectious Diseases</a:t>
            </a:r>
            <a:r>
              <a:rPr lang="en-US" sz="2800" dirty="0">
                <a:latin typeface="Calibri" panose="020F0502020204030204" pitchFamily="34" charset="0"/>
                <a:cs typeface="Calibri" panose="020F0502020204030204" pitchFamily="34" charset="0"/>
              </a:rPr>
              <a:t>, Volume 65, Issue 3, 1 August 2017, Pages 514–517</a:t>
            </a:r>
          </a:p>
          <a:p>
            <a:pPr lvl="0"/>
            <a:r>
              <a:rPr lang="en-US" sz="2800" dirty="0"/>
              <a:t>Paquette CE, Pollini RA. Injection drug use, HIV/HCV, and related services in nonurban areas of the United States: A systematic review. Drug Alcohol Depend. 2018 Jul 1;188:239-250. </a:t>
            </a:r>
            <a:r>
              <a:rPr lang="en-US" sz="2800" dirty="0" err="1"/>
              <a:t>doi</a:t>
            </a:r>
            <a:r>
              <a:rPr lang="en-US" sz="2800" dirty="0"/>
              <a:t>: 10.1016/j.drugalcdep.2018.03.049. </a:t>
            </a:r>
            <a:r>
              <a:rPr lang="en-US" sz="2800" dirty="0" err="1"/>
              <a:t>Epub</a:t>
            </a:r>
            <a:r>
              <a:rPr lang="en-US" sz="2800" dirty="0"/>
              <a:t> 2018 May 8. PMID: 29787966; PMCID: PMC5999584.</a:t>
            </a:r>
          </a:p>
          <a:p>
            <a:r>
              <a:rPr lang="en-US" sz="2800" dirty="0"/>
              <a:t>Jon E. Zibbell, Alice K. Asher, Rajiv C. Patel, et al. Increases in Acute Hepatitis C Virus Infection Related to a Growing Opioid Epidemic and Associated Injection Drug Use, United States, 2004 to 2014. J Public Health. 2018 Feb; 108(2): 175–181. </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74486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1" y="0"/>
            <a:ext cx="12192001"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t>Questions?</a:t>
            </a:r>
            <a:endParaRPr lang="en-US" sz="4400" b="1" dirty="0">
              <a:solidFill>
                <a:schemeClr val="bg1"/>
              </a:solidFill>
              <a:latin typeface="Segoe UI"/>
              <a:ea typeface="+mj-ea"/>
              <a:cs typeface="Segoe UI"/>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BC0F5B79-EA71-41D4-6247-309E3B8F6791}"/>
              </a:ext>
            </a:extLst>
          </p:cNvPr>
          <p:cNvSpPr>
            <a:spLocks noGrp="1"/>
          </p:cNvSpPr>
          <p:nvPr>
            <p:ph idx="1"/>
          </p:nvPr>
        </p:nvSpPr>
        <p:spPr>
          <a:xfrm>
            <a:off x="2275791" y="2752084"/>
            <a:ext cx="8532484" cy="1353832"/>
          </a:xfrm>
        </p:spPr>
        <p:txBody>
          <a:bodyPr>
            <a:normAutofit fontScale="92500" lnSpcReduction="20000"/>
          </a:bodyPr>
          <a:lstStyle/>
          <a:p>
            <a:pPr marL="0" indent="0">
              <a:buNone/>
            </a:pPr>
            <a:endParaRPr lang="es-AR" dirty="0"/>
          </a:p>
          <a:p>
            <a:pPr marL="0" indent="0">
              <a:buNone/>
            </a:pPr>
            <a:r>
              <a:rPr lang="es-AR" dirty="0"/>
              <a:t>			   </a:t>
            </a:r>
            <a:r>
              <a:rPr lang="es-AR" sz="4000" dirty="0"/>
              <a:t>Thank You</a:t>
            </a:r>
            <a:br>
              <a:rPr lang="es-AR" sz="4000" dirty="0"/>
            </a:br>
            <a:endParaRPr lang="es-AR" sz="4000" dirty="0"/>
          </a:p>
        </p:txBody>
      </p:sp>
    </p:spTree>
    <p:extLst>
      <p:ext uri="{BB962C8B-B14F-4D97-AF65-F5344CB8AC3E}">
        <p14:creationId xmlns:p14="http://schemas.microsoft.com/office/powerpoint/2010/main" val="425264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403385"/>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Segoe UI"/>
                <a:ea typeface="+mn-ea"/>
                <a:cs typeface="Segoe UI"/>
              </a:rPr>
              <a:t>Syndemic</a:t>
            </a:r>
            <a:endParaRPr kumimoji="0" lang="en-US" sz="4800" b="0" i="0" u="none" strike="noStrike" kern="1200" cap="none" spc="0" normalizeH="0" baseline="0" noProof="0" dirty="0">
              <a:ln>
                <a:noFill/>
              </a:ln>
              <a:solidFill>
                <a:prstClr val="white"/>
              </a:solidFill>
              <a:effectLst/>
              <a:uLnTx/>
              <a:uFillTx/>
              <a:latin typeface="Segoe UI"/>
              <a:ea typeface="+mn-ea"/>
              <a:cs typeface="Calibri"/>
            </a:endParaRPr>
          </a:p>
        </p:txBody>
      </p:sp>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296562" y="1629826"/>
            <a:ext cx="6138885"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Calibri"/>
              </a:rPr>
              <a:t>Core principles</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Calibri"/>
              </a:rPr>
              <a:t>:</a:t>
            </a:r>
            <a:b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Calibri"/>
              </a:rPr>
              <a:t>Clusterin</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t>g of two or more conditions in a specific population</a:t>
            </a:r>
            <a:b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t>Their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Calibri"/>
              </a:rPr>
              <a:t>synergism</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t> in producing excess burden of disease in a population</a:t>
            </a:r>
            <a:b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b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Calibri"/>
              </a:rPr>
              <a:t>Precipitation and propagation</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Calibri"/>
              </a:rPr>
              <a:t> by large scale behavioral, structural and social forces </a:t>
            </a:r>
            <a:endParaRPr kumimoji="0" lang="en-US" sz="2400" b="0" i="0" u="none" strike="noStrike" kern="1200" cap="none" spc="0" normalizeH="0" baseline="0" noProof="0" dirty="0">
              <a:ln>
                <a:noFill/>
              </a:ln>
              <a:solidFill>
                <a:srgbClr val="002060"/>
              </a:solidFill>
              <a:effectLst/>
              <a:uLnTx/>
              <a:uFillTx/>
              <a:latin typeface="Segoe UI"/>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800" b="1"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800" b="1"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0" b="1"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800" b="1" i="0" u="none" strike="noStrike" kern="1200" cap="none" spc="0" normalizeH="0" baseline="0" noProof="0" dirty="0">
              <a:ln>
                <a:noFill/>
              </a:ln>
              <a:solidFill>
                <a:srgbClr val="008797"/>
              </a:solidFill>
              <a:effectLst/>
              <a:uLnTx/>
              <a:uFillTx/>
              <a:latin typeface="Segoe UI" panose="020B0502040204020203" pitchFamily="34" charset="0"/>
              <a:ea typeface="+mn-ea"/>
              <a:cs typeface="Segoe U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61F57"/>
              </a:solidFill>
              <a:effectLst/>
              <a:uLnTx/>
              <a:uFillTx/>
              <a:latin typeface="Segoe UI" panose="020B0502040204020203" pitchFamily="34" charset="0"/>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61F57"/>
              </a:solidFill>
              <a:effectLst/>
              <a:uLnTx/>
              <a:uFillTx/>
              <a:latin typeface="Segoe UI" panose="020B0502040204020203" pitchFamily="34" charset="0"/>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4E4F18"/>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egoe UI"/>
              <a:ea typeface="+mn-ea"/>
              <a:cs typeface="Calibri"/>
            </a:endParaRPr>
          </a:p>
        </p:txBody>
      </p:sp>
      <p:pic>
        <p:nvPicPr>
          <p:cNvPr id="13" name="Picture 4" descr="http://4.bp.blogspot.com/-kO6giN3q_28/TpeF4-SHvXI/AAAAAAAAAGI/YZBCxGmS7lo/s1600/1-1-3.jpg">
            <a:extLst>
              <a:ext uri="{FF2B5EF4-FFF2-40B4-BE49-F238E27FC236}">
                <a16:creationId xmlns:a16="http://schemas.microsoft.com/office/drawing/2014/main" id="{571D2AD4-F419-1223-1455-BD429A00B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20838" y="1651361"/>
            <a:ext cx="1479877" cy="98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Content Placeholder 3">
            <a:extLst>
              <a:ext uri="{FF2B5EF4-FFF2-40B4-BE49-F238E27FC236}">
                <a16:creationId xmlns:a16="http://schemas.microsoft.com/office/drawing/2014/main" id="{7CBC1E17-1364-B474-07A6-99149B61F00D}"/>
              </a:ext>
            </a:extLst>
          </p:cNvPr>
          <p:cNvGraphicFramePr>
            <a:graphicFrameLocks noGrp="1"/>
          </p:cNvGraphicFramePr>
          <p:nvPr>
            <p:ph idx="1"/>
            <p:extLst>
              <p:ext uri="{D42A27DB-BD31-4B8C-83A1-F6EECF244321}">
                <p14:modId xmlns:p14="http://schemas.microsoft.com/office/powerpoint/2010/main" val="69506667"/>
              </p:ext>
            </p:extLst>
          </p:nvPr>
        </p:nvGraphicFramePr>
        <p:xfrm>
          <a:off x="5683346" y="1951578"/>
          <a:ext cx="6669220" cy="4573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Content Placeholder 3">
            <a:extLst>
              <a:ext uri="{FF2B5EF4-FFF2-40B4-BE49-F238E27FC236}">
                <a16:creationId xmlns:a16="http://schemas.microsoft.com/office/drawing/2014/main" id="{FE409186-4C56-59EC-1362-4C341A829C27}"/>
              </a:ext>
            </a:extLst>
          </p:cNvPr>
          <p:cNvGraphicFramePr>
            <a:graphicFrameLocks/>
          </p:cNvGraphicFramePr>
          <p:nvPr/>
        </p:nvGraphicFramePr>
        <p:xfrm>
          <a:off x="6137189" y="3429000"/>
          <a:ext cx="5899149" cy="21322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a:extLst>
              <a:ext uri="{FF2B5EF4-FFF2-40B4-BE49-F238E27FC236}">
                <a16:creationId xmlns:a16="http://schemas.microsoft.com/office/drawing/2014/main" id="{18040ACB-2ECC-EF63-F91D-349455916EC2}"/>
              </a:ext>
            </a:extLst>
          </p:cNvPr>
          <p:cNvSpPr txBox="1"/>
          <p:nvPr/>
        </p:nvSpPr>
        <p:spPr>
          <a:xfrm>
            <a:off x="10331383" y="6353950"/>
            <a:ext cx="20211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HIV: Human Immunodeficiency Virus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HCV: Hepatitis C virus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SUD: Substance Use Disorder</a:t>
            </a:r>
          </a:p>
        </p:txBody>
      </p:sp>
      <p:sp>
        <p:nvSpPr>
          <p:cNvPr id="17" name="Rectangle 16">
            <a:extLst>
              <a:ext uri="{FF2B5EF4-FFF2-40B4-BE49-F238E27FC236}">
                <a16:creationId xmlns:a16="http://schemas.microsoft.com/office/drawing/2014/main" id="{49ECB5A5-DAEF-9B8B-31DD-F577125E64A1}"/>
              </a:ext>
            </a:extLst>
          </p:cNvPr>
          <p:cNvSpPr/>
          <p:nvPr/>
        </p:nvSpPr>
        <p:spPr>
          <a:xfrm>
            <a:off x="1174847" y="6403353"/>
            <a:ext cx="8940797" cy="4207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Open Sans"/>
                <a:ea typeface="+mn-ea"/>
                <a:cs typeface="+mn-cs"/>
              </a:rPr>
              <a:t>Singer, M. and Clair, S. (2003), </a:t>
            </a:r>
            <a:r>
              <a:rPr kumimoji="0" lang="en-US" sz="1067" b="0" i="0" u="none" strike="noStrike" kern="1200" cap="none" spc="0" normalizeH="0" baseline="0" noProof="0" dirty="0" err="1">
                <a:ln>
                  <a:noFill/>
                </a:ln>
                <a:solidFill>
                  <a:prstClr val="black"/>
                </a:solidFill>
                <a:effectLst/>
                <a:uLnTx/>
                <a:uFillTx/>
                <a:latin typeface="Open Sans"/>
                <a:ea typeface="+mn-ea"/>
                <a:cs typeface="+mn-cs"/>
              </a:rPr>
              <a:t>Syndemics</a:t>
            </a:r>
            <a:r>
              <a:rPr kumimoji="0" lang="en-US" sz="1067" b="0" i="0" u="none" strike="noStrike" kern="1200" cap="none" spc="0" normalizeH="0" baseline="0" noProof="0" dirty="0">
                <a:ln>
                  <a:noFill/>
                </a:ln>
                <a:solidFill>
                  <a:prstClr val="black"/>
                </a:solidFill>
                <a:effectLst/>
                <a:uLnTx/>
                <a:uFillTx/>
                <a:latin typeface="Open Sans"/>
                <a:ea typeface="+mn-ea"/>
                <a:cs typeface="+mn-cs"/>
              </a:rPr>
              <a:t> and Public Health: Reconceptualizing Disease in Bio‐Social Context. Medical Anthropology Quarterly, 17: 423-441. </a:t>
            </a:r>
            <a:r>
              <a:rPr kumimoji="0" lang="en-US" sz="1067" b="0" i="0" u="none" strike="noStrike" kern="1200" cap="none" spc="0" normalizeH="0" baseline="0" noProof="0" dirty="0">
                <a:ln>
                  <a:noFill/>
                </a:ln>
                <a:solidFill>
                  <a:prstClr val="black"/>
                </a:solidFill>
                <a:effectLst/>
                <a:uLnTx/>
                <a:uFillTx/>
                <a:latin typeface="Open Sans"/>
                <a:ea typeface="+mn-ea"/>
                <a:cs typeface="+mn-cs"/>
                <a:hlinkClick r:id="rId14">
                  <a:extLst>
                    <a:ext uri="{A12FA001-AC4F-418D-AE19-62706E023703}">
                      <ahyp:hlinkClr xmlns:ahyp="http://schemas.microsoft.com/office/drawing/2018/hyperlinkcolor" val="tx"/>
                    </a:ext>
                  </a:extLst>
                </a:hlinkClick>
              </a:rPr>
              <a:t>https://doi.org/10.1525/maq.2003.17.4.423</a:t>
            </a:r>
            <a:endParaRPr kumimoji="0" lang="es-ES_tradnl"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267" b="1" dirty="0">
                <a:latin typeface="+mn-lt"/>
              </a:rPr>
              <a:t>HIV </a:t>
            </a:r>
            <a:r>
              <a:rPr lang="en-US" sz="4267" b="1" dirty="0" err="1">
                <a:latin typeface="+mn-lt"/>
              </a:rPr>
              <a:t>Syndemic</a:t>
            </a:r>
            <a:r>
              <a:rPr lang="en-US" sz="4267" b="1" dirty="0">
                <a:latin typeface="+mn-lt"/>
              </a:rPr>
              <a:t> Outcomes</a:t>
            </a:r>
          </a:p>
        </p:txBody>
      </p:sp>
      <p:sp>
        <p:nvSpPr>
          <p:cNvPr id="5" name="Slide Number Placeholder 4"/>
          <p:cNvSpPr>
            <a:spLocks noGrp="1"/>
          </p:cNvSpPr>
          <p:nvPr>
            <p:ph type="sldNum" sz="quarter" idx="12"/>
          </p:nvPr>
        </p:nvSpPr>
        <p:spPr/>
        <p:txBody>
          <a:bodyPr/>
          <a:lstStyle/>
          <a:p>
            <a:pPr defTabSz="1219170"/>
            <a:fld id="{6E2D2B3B-882E-40F3-A32F-6DD516915044}" type="slidenum">
              <a:rPr lang="en-US">
                <a:solidFill>
                  <a:srgbClr val="FFFFFF"/>
                </a:solidFill>
                <a:latin typeface="Arial"/>
              </a:rPr>
              <a:pPr defTabSz="1219170"/>
              <a:t>5</a:t>
            </a:fld>
            <a:endParaRPr lang="en-US">
              <a:solidFill>
                <a:srgbClr val="FFFFFF"/>
              </a:solidFill>
              <a:latin typeface="Arial"/>
            </a:endParaRPr>
          </a:p>
        </p:txBody>
      </p:sp>
      <p:graphicFrame>
        <p:nvGraphicFramePr>
          <p:cNvPr id="6" name="Content Placeholder 5"/>
          <p:cNvGraphicFramePr>
            <a:graphicFrameLocks noGrp="1"/>
          </p:cNvGraphicFramePr>
          <p:nvPr>
            <p:ph sz="half" idx="1"/>
          </p:nvPr>
        </p:nvGraphicFramePr>
        <p:xfrm>
          <a:off x="609600" y="1536700"/>
          <a:ext cx="4876800" cy="4430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a:extLst>
              <a:ext uri="{FF2B5EF4-FFF2-40B4-BE49-F238E27FC236}">
                <a16:creationId xmlns:a16="http://schemas.microsoft.com/office/drawing/2014/main" id="{A19D0025-117D-ED4F-86C5-C085A35391F5}"/>
              </a:ext>
            </a:extLst>
          </p:cNvPr>
          <p:cNvGraphicFramePr>
            <a:graphicFrameLocks noGrp="1"/>
          </p:cNvGraphicFramePr>
          <p:nvPr>
            <p:ph sz="half" idx="2"/>
          </p:nvPr>
        </p:nvGraphicFramePr>
        <p:xfrm>
          <a:off x="5892800" y="1803401"/>
          <a:ext cx="5384800" cy="3335164"/>
        </p:xfrm>
        <a:graphic>
          <a:graphicData uri="http://schemas.openxmlformats.org/presentationml/2006/ole">
            <mc:AlternateContent xmlns:mc="http://schemas.openxmlformats.org/markup-compatibility/2006">
              <mc:Choice xmlns:v="urn:schemas-microsoft-com:vml" Requires="v">
                <p:oleObj name="Worksheet" r:id="rId8" imgW="8770728" imgH="5433016" progId="Excel.Sheet.8">
                  <p:embed/>
                </p:oleObj>
              </mc:Choice>
              <mc:Fallback>
                <p:oleObj name="Worksheet" r:id="rId8" imgW="8770728" imgH="5433016" progId="Excel.Sheet.8">
                  <p:embed/>
                  <p:pic>
                    <p:nvPicPr>
                      <p:cNvPr id="7" name="Content Placeholder 3">
                        <a:extLst>
                          <a:ext uri="{FF2B5EF4-FFF2-40B4-BE49-F238E27FC236}">
                            <a16:creationId xmlns:a16="http://schemas.microsoft.com/office/drawing/2014/main" id="{A19D0025-117D-ED4F-86C5-C085A35391F5}"/>
                          </a:ext>
                        </a:extLst>
                      </p:cNvPr>
                      <p:cNvPicPr>
                        <a:picLocks noGrp="1" noChangeArrowheads="1"/>
                      </p:cNvPicPr>
                      <p:nvPr/>
                    </p:nvPicPr>
                    <p:blipFill>
                      <a:blip r:embed="rId9"/>
                      <a:srcRect/>
                      <a:stretch>
                        <a:fillRect/>
                      </a:stretch>
                    </p:blipFill>
                    <p:spPr bwMode="auto">
                      <a:xfrm>
                        <a:off x="5892800" y="1803401"/>
                        <a:ext cx="5384800" cy="3335164"/>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47F38A50-4B30-8A4B-ABDF-4E040A5B0351}"/>
              </a:ext>
            </a:extLst>
          </p:cNvPr>
          <p:cNvSpPr txBox="1"/>
          <p:nvPr/>
        </p:nvSpPr>
        <p:spPr>
          <a:xfrm>
            <a:off x="5638800" y="5138565"/>
            <a:ext cx="5892800" cy="954107"/>
          </a:xfrm>
          <a:prstGeom prst="rect">
            <a:avLst/>
          </a:prstGeom>
          <a:noFill/>
        </p:spPr>
        <p:txBody>
          <a:bodyPr wrap="square" rtlCol="0">
            <a:spAutoFit/>
          </a:bodyPr>
          <a:lstStyle/>
          <a:p>
            <a:pPr marL="228594" indent="-228594" defTabSz="1219170">
              <a:buFont typeface="Wingdings" pitchFamily="2" charset="2"/>
              <a:buChar char="Ø"/>
            </a:pPr>
            <a:r>
              <a:rPr lang="en-US" sz="800" b="1" dirty="0" err="1">
                <a:solidFill>
                  <a:srgbClr val="222222"/>
                </a:solidFill>
                <a:latin typeface="Arial"/>
              </a:rPr>
              <a:t>Syndemics</a:t>
            </a:r>
            <a:r>
              <a:rPr lang="en-US" sz="800" b="1" dirty="0">
                <a:solidFill>
                  <a:srgbClr val="222222"/>
                </a:solidFill>
                <a:latin typeface="Arial"/>
              </a:rPr>
              <a:t> are associated with poorer HIV health outcomes among PLWHA</a:t>
            </a:r>
            <a:br>
              <a:rPr lang="en-US" sz="800" b="1" dirty="0">
                <a:solidFill>
                  <a:srgbClr val="222222"/>
                </a:solidFill>
                <a:latin typeface="Arial"/>
              </a:rPr>
            </a:br>
            <a:endParaRPr lang="en-US" sz="800" b="1" dirty="0">
              <a:solidFill>
                <a:srgbClr val="222222"/>
              </a:solidFill>
              <a:latin typeface="Arial"/>
            </a:endParaRPr>
          </a:p>
          <a:p>
            <a:pPr marL="228594" indent="-228594" defTabSz="1219170">
              <a:buFont typeface="Wingdings" pitchFamily="2" charset="2"/>
              <a:buChar char="Ø"/>
            </a:pPr>
            <a:r>
              <a:rPr lang="en-US" sz="800" b="1" dirty="0">
                <a:solidFill>
                  <a:srgbClr val="222222"/>
                </a:solidFill>
                <a:latin typeface="Arial"/>
              </a:rPr>
              <a:t>Significant </a:t>
            </a:r>
            <a:r>
              <a:rPr lang="ja-JP" altLang="en-US" sz="800" b="1" dirty="0">
                <a:solidFill>
                  <a:srgbClr val="222222"/>
                </a:solidFill>
                <a:latin typeface="Arial"/>
                <a:ea typeface="ＭＳ Ｐゴシック" panose="020B0600070205080204" pitchFamily="34" charset="-128"/>
              </a:rPr>
              <a:t>“</a:t>
            </a:r>
            <a:r>
              <a:rPr lang="en-US" altLang="ja-JP" sz="800" b="1" dirty="0">
                <a:solidFill>
                  <a:srgbClr val="222222"/>
                </a:solidFill>
                <a:latin typeface="Arial"/>
                <a:ea typeface="ＭＳ Ｐゴシック" panose="020B0600070205080204" pitchFamily="34" charset="-128"/>
              </a:rPr>
              <a:t>dose-response relationship</a:t>
            </a:r>
            <a:r>
              <a:rPr lang="ja-JP" altLang="en-US" sz="800" b="1" dirty="0">
                <a:solidFill>
                  <a:srgbClr val="222222"/>
                </a:solidFill>
                <a:latin typeface="Arial"/>
                <a:ea typeface="ＭＳ Ｐゴシック" panose="020B0600070205080204" pitchFamily="34" charset="-128"/>
              </a:rPr>
              <a:t>”</a:t>
            </a:r>
            <a:r>
              <a:rPr lang="en-US" altLang="ja-JP" sz="800" b="1" dirty="0">
                <a:solidFill>
                  <a:srgbClr val="222222"/>
                </a:solidFill>
                <a:latin typeface="Arial"/>
                <a:ea typeface="ＭＳ Ｐゴシック" panose="020B0600070205080204" pitchFamily="34" charset="-128"/>
              </a:rPr>
              <a:t> between the number of co-infections and mean VLs</a:t>
            </a:r>
            <a:br>
              <a:rPr lang="en-US" altLang="ja-JP" sz="800" b="1" dirty="0">
                <a:solidFill>
                  <a:srgbClr val="222222"/>
                </a:solidFill>
                <a:latin typeface="Arial"/>
                <a:ea typeface="ＭＳ Ｐゴシック" panose="020B0600070205080204" pitchFamily="34" charset="-128"/>
              </a:rPr>
            </a:br>
            <a:endParaRPr lang="en-US" altLang="ja-JP" sz="800" b="1" dirty="0">
              <a:solidFill>
                <a:srgbClr val="222222"/>
              </a:solidFill>
              <a:latin typeface="Arial"/>
              <a:ea typeface="ＭＳ Ｐゴシック" panose="020B0600070205080204" pitchFamily="34" charset="-128"/>
            </a:endParaRPr>
          </a:p>
          <a:p>
            <a:pPr marL="228594" indent="-228594" defTabSz="1219170">
              <a:buFont typeface="Wingdings" pitchFamily="2" charset="2"/>
              <a:buChar char="Ø"/>
            </a:pPr>
            <a:r>
              <a:rPr lang="en-US" sz="800" b="1" dirty="0">
                <a:solidFill>
                  <a:srgbClr val="222222"/>
                </a:solidFill>
                <a:latin typeface="Arial"/>
              </a:rPr>
              <a:t>In addition to numbers of co-infections, particular demographic subgroups, and certain geo-clusters were also</a:t>
            </a:r>
          </a:p>
          <a:p>
            <a:pPr defTabSz="1219170"/>
            <a:r>
              <a:rPr lang="en-US" sz="800" b="1" dirty="0">
                <a:solidFill>
                  <a:srgbClr val="222222"/>
                </a:solidFill>
                <a:latin typeface="Arial"/>
              </a:rPr>
              <a:t>        associated with poorer health outcomes, underscoring the need to address multiple conditions in tandem in an I   </a:t>
            </a:r>
          </a:p>
          <a:p>
            <a:pPr defTabSz="1219170"/>
            <a:r>
              <a:rPr lang="en-US" sz="800" b="1" dirty="0">
                <a:solidFill>
                  <a:srgbClr val="222222"/>
                </a:solidFill>
                <a:latin typeface="Arial"/>
              </a:rPr>
              <a:t>        integrated health system</a:t>
            </a:r>
          </a:p>
        </p:txBody>
      </p:sp>
      <p:sp>
        <p:nvSpPr>
          <p:cNvPr id="9" name="TextBox 8">
            <a:extLst>
              <a:ext uri="{FF2B5EF4-FFF2-40B4-BE49-F238E27FC236}">
                <a16:creationId xmlns:a16="http://schemas.microsoft.com/office/drawing/2014/main" id="{6BA3D1E6-E325-614D-B91D-115E50230567}"/>
              </a:ext>
            </a:extLst>
          </p:cNvPr>
          <p:cNvSpPr txBox="1"/>
          <p:nvPr/>
        </p:nvSpPr>
        <p:spPr>
          <a:xfrm>
            <a:off x="2032000" y="6398694"/>
            <a:ext cx="9144000" cy="256545"/>
          </a:xfrm>
          <a:prstGeom prst="rect">
            <a:avLst/>
          </a:prstGeom>
          <a:noFill/>
        </p:spPr>
        <p:txBody>
          <a:bodyPr wrap="square" rtlCol="0">
            <a:spAutoFit/>
          </a:bodyPr>
          <a:lstStyle/>
          <a:p>
            <a:pPr algn="ctr" defTabSz="1219170"/>
            <a:r>
              <a:rPr lang="en-US" sz="1067" dirty="0">
                <a:solidFill>
                  <a:srgbClr val="002060"/>
                </a:solidFill>
                <a:latin typeface="Arial"/>
              </a:rPr>
              <a:t>Chu PL, Santos GM, Vu A et al. Journal of the International AIDS Society 2012. 15:102-103</a:t>
            </a:r>
          </a:p>
        </p:txBody>
      </p:sp>
      <p:sp>
        <p:nvSpPr>
          <p:cNvPr id="3" name="TextBox 2">
            <a:extLst>
              <a:ext uri="{FF2B5EF4-FFF2-40B4-BE49-F238E27FC236}">
                <a16:creationId xmlns:a16="http://schemas.microsoft.com/office/drawing/2014/main" id="{1FA90E00-AE5F-004D-AD02-59C447341728}"/>
              </a:ext>
            </a:extLst>
          </p:cNvPr>
          <p:cNvSpPr txBox="1"/>
          <p:nvPr/>
        </p:nvSpPr>
        <p:spPr>
          <a:xfrm>
            <a:off x="5892800" y="1417639"/>
            <a:ext cx="5283200" cy="338554"/>
          </a:xfrm>
          <a:prstGeom prst="rect">
            <a:avLst/>
          </a:prstGeom>
          <a:noFill/>
        </p:spPr>
        <p:txBody>
          <a:bodyPr wrap="square" rtlCol="0">
            <a:spAutoFit/>
          </a:bodyPr>
          <a:lstStyle/>
          <a:p>
            <a:pPr algn="ctr" defTabSz="1219170"/>
            <a:r>
              <a:rPr lang="en-US" sz="1600" b="1" dirty="0">
                <a:solidFill>
                  <a:srgbClr val="222222"/>
                </a:solidFill>
                <a:latin typeface="Arial"/>
              </a:rPr>
              <a:t>Viral suppression rates by number of co-infections</a:t>
            </a:r>
          </a:p>
        </p:txBody>
      </p:sp>
    </p:spTree>
    <p:extLst>
      <p:ext uri="{BB962C8B-B14F-4D97-AF65-F5344CB8AC3E}">
        <p14:creationId xmlns:p14="http://schemas.microsoft.com/office/powerpoint/2010/main" val="132582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Segoe UI"/>
                <a:ea typeface="+mn-ea"/>
                <a:cs typeface="Segoe UI"/>
              </a:rPr>
              <a:t>Indiana HIV/HCV/SUD Outbreak</a:t>
            </a: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9" name="Picture 2">
            <a:extLst>
              <a:ext uri="{FF2B5EF4-FFF2-40B4-BE49-F238E27FC236}">
                <a16:creationId xmlns:a16="http://schemas.microsoft.com/office/drawing/2014/main" id="{9231C98A-DD70-B9F5-CA1B-D48541009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749" y="2846992"/>
            <a:ext cx="3349379" cy="25304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Content Placeholder 7">
            <a:extLst>
              <a:ext uri="{FF2B5EF4-FFF2-40B4-BE49-F238E27FC236}">
                <a16:creationId xmlns:a16="http://schemas.microsoft.com/office/drawing/2014/main" id="{842B8C84-4648-B46F-18E5-9D57B8323E8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59549" y="2086334"/>
            <a:ext cx="2651768" cy="4366684"/>
          </a:xfrm>
          <a:prstGeom prst="rect">
            <a:avLst/>
          </a:prstGeom>
          <a:ln>
            <a:solidFill>
              <a:schemeClr val="bg1"/>
            </a:solidFill>
          </a:ln>
        </p:spPr>
      </p:pic>
      <p:sp>
        <p:nvSpPr>
          <p:cNvPr id="12" name="Oval 11">
            <a:extLst>
              <a:ext uri="{FF2B5EF4-FFF2-40B4-BE49-F238E27FC236}">
                <a16:creationId xmlns:a16="http://schemas.microsoft.com/office/drawing/2014/main" id="{ABE5560B-5978-00F1-E7B1-D18DEDEAA405}"/>
              </a:ext>
            </a:extLst>
          </p:cNvPr>
          <p:cNvSpPr/>
          <p:nvPr/>
        </p:nvSpPr>
        <p:spPr>
          <a:xfrm>
            <a:off x="7383549" y="5642333"/>
            <a:ext cx="457200" cy="343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5-Point Star 12">
            <a:extLst>
              <a:ext uri="{FF2B5EF4-FFF2-40B4-BE49-F238E27FC236}">
                <a16:creationId xmlns:a16="http://schemas.microsoft.com/office/drawing/2014/main" id="{8148EF86-0555-78B1-EED8-743769B9BD37}"/>
              </a:ext>
            </a:extLst>
          </p:cNvPr>
          <p:cNvSpPr/>
          <p:nvPr/>
        </p:nvSpPr>
        <p:spPr>
          <a:xfrm>
            <a:off x="9313949" y="4731796"/>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103F3B63-79E4-F64B-EB0E-CA95E5B656A9}"/>
              </a:ext>
            </a:extLst>
          </p:cNvPr>
          <p:cNvCxnSpPr/>
          <p:nvPr/>
        </p:nvCxnSpPr>
        <p:spPr>
          <a:xfrm flipH="1" flipV="1">
            <a:off x="7719041" y="5958732"/>
            <a:ext cx="990600" cy="279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B842C8-D68B-17CC-EF3F-442138F1DD74}"/>
              </a:ext>
            </a:extLst>
          </p:cNvPr>
          <p:cNvSpPr txBox="1"/>
          <p:nvPr/>
        </p:nvSpPr>
        <p:spPr>
          <a:xfrm>
            <a:off x="8511318" y="5851134"/>
            <a:ext cx="3554012" cy="70769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Scott County: Among the state’s 92 counties,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ranked 92</a:t>
            </a:r>
            <a:r>
              <a:rPr kumimoji="0" lang="en-US" sz="1333" b="0" i="0" u="none" strike="noStrike" kern="1200" cap="none" spc="0" normalizeH="0" baseline="30000" noProof="0" dirty="0">
                <a:ln>
                  <a:noFill/>
                </a:ln>
                <a:solidFill>
                  <a:srgbClr val="222222"/>
                </a:solidFill>
                <a:effectLst/>
                <a:uLnTx/>
                <a:uFillTx/>
                <a:latin typeface="Arial"/>
                <a:ea typeface="+mn-ea"/>
                <a:cs typeface="+mn-cs"/>
              </a:rPr>
              <a:t>nd</a:t>
            </a:r>
            <a:r>
              <a:rPr kumimoji="0" lang="en-US" sz="1333" b="0" i="0" u="none" strike="noStrike" kern="1200" cap="none" spc="0" normalizeH="0" baseline="0" noProof="0" dirty="0">
                <a:ln>
                  <a:noFill/>
                </a:ln>
                <a:solidFill>
                  <a:srgbClr val="222222"/>
                </a:solidFill>
                <a:effectLst/>
                <a:uLnTx/>
                <a:uFillTx/>
                <a:latin typeface="Arial"/>
                <a:ea typeface="+mn-ea"/>
                <a:cs typeface="+mn-cs"/>
              </a:rPr>
              <a:t> in a variety of health and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222222"/>
                </a:solidFill>
                <a:effectLst/>
                <a:uLnTx/>
                <a:uFillTx/>
                <a:latin typeface="Arial"/>
                <a:ea typeface="+mn-ea"/>
                <a:cs typeface="+mn-cs"/>
              </a:rPr>
              <a:t>social indicators, including life expectancy</a:t>
            </a:r>
          </a:p>
        </p:txBody>
      </p:sp>
      <p:graphicFrame>
        <p:nvGraphicFramePr>
          <p:cNvPr id="17" name="Content Placeholder 2">
            <a:extLst>
              <a:ext uri="{FF2B5EF4-FFF2-40B4-BE49-F238E27FC236}">
                <a16:creationId xmlns:a16="http://schemas.microsoft.com/office/drawing/2014/main" id="{E371A074-1E6A-A21B-0126-0BDCD2B070B6}"/>
              </a:ext>
            </a:extLst>
          </p:cNvPr>
          <p:cNvGraphicFramePr>
            <a:graphicFrameLocks/>
          </p:cNvGraphicFramePr>
          <p:nvPr/>
        </p:nvGraphicFramePr>
        <p:xfrm>
          <a:off x="232680" y="1658729"/>
          <a:ext cx="5626867" cy="5137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3648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t>Indiana HIV/HCV Outbreak: </a:t>
            </a:r>
            <a:br>
              <a:rPr lang="en-US" sz="5400" b="1" dirty="0"/>
            </a:br>
            <a:r>
              <a:rPr lang="en-US" sz="5400" b="1" dirty="0"/>
              <a:t> Syndemic Risk Factors in Scott County</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9" name="Content Placeholder 2">
            <a:extLst>
              <a:ext uri="{FF2B5EF4-FFF2-40B4-BE49-F238E27FC236}">
                <a16:creationId xmlns:a16="http://schemas.microsoft.com/office/drawing/2014/main" id="{6835E6DB-D3F8-45D6-F1ED-FE3CB9BCF0E7}"/>
              </a:ext>
            </a:extLst>
          </p:cNvPr>
          <p:cNvGraphicFramePr>
            <a:graphicFrameLocks noGrp="1"/>
          </p:cNvGraphicFramePr>
          <p:nvPr>
            <p:ph idx="1"/>
            <p:extLst>
              <p:ext uri="{D42A27DB-BD31-4B8C-83A1-F6EECF244321}">
                <p14:modId xmlns:p14="http://schemas.microsoft.com/office/powerpoint/2010/main" val="1353733562"/>
              </p:ext>
            </p:extLst>
          </p:nvPr>
        </p:nvGraphicFramePr>
        <p:xfrm>
          <a:off x="251791" y="1680561"/>
          <a:ext cx="11224592" cy="539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616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t>Indiana HIV/HCV Outbreak: </a:t>
            </a:r>
            <a:br>
              <a:rPr lang="en-US" sz="5400" b="1" dirty="0"/>
            </a:br>
            <a:r>
              <a:rPr lang="en-US" sz="5400" b="1" dirty="0"/>
              <a:t> How Was the Outbreak Controlled?</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7">
            <a:extLst>
              <a:ext uri="{FF2B5EF4-FFF2-40B4-BE49-F238E27FC236}">
                <a16:creationId xmlns:a16="http://schemas.microsoft.com/office/drawing/2014/main" id="{9C3F68A5-B038-424E-5532-C4046B73E5C5}"/>
              </a:ext>
            </a:extLst>
          </p:cNvPr>
          <p:cNvPicPr>
            <a:picLocks noChangeAspect="1"/>
          </p:cNvPicPr>
          <p:nvPr/>
        </p:nvPicPr>
        <p:blipFill>
          <a:blip r:embed="rId3"/>
          <a:stretch>
            <a:fillRect/>
          </a:stretch>
        </p:blipFill>
        <p:spPr>
          <a:xfrm>
            <a:off x="5122584" y="1731916"/>
            <a:ext cx="6815461" cy="4615875"/>
          </a:xfrm>
          <a:prstGeom prst="rect">
            <a:avLst/>
          </a:prstGeom>
        </p:spPr>
      </p:pic>
      <p:cxnSp>
        <p:nvCxnSpPr>
          <p:cNvPr id="15" name="Straight Arrow Connector 14">
            <a:extLst>
              <a:ext uri="{FF2B5EF4-FFF2-40B4-BE49-F238E27FC236}">
                <a16:creationId xmlns:a16="http://schemas.microsoft.com/office/drawing/2014/main" id="{79D23E02-67A8-4639-5C38-54D9D7AD5178}"/>
              </a:ext>
            </a:extLst>
          </p:cNvPr>
          <p:cNvCxnSpPr>
            <a:cxnSpLocks/>
          </p:cNvCxnSpPr>
          <p:nvPr/>
        </p:nvCxnSpPr>
        <p:spPr>
          <a:xfrm>
            <a:off x="7514315" y="2085424"/>
            <a:ext cx="1016000" cy="1625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ED15C3-74F1-4642-C83D-31FA264DCCC1}"/>
              </a:ext>
            </a:extLst>
          </p:cNvPr>
          <p:cNvSpPr txBox="1"/>
          <p:nvPr/>
        </p:nvSpPr>
        <p:spPr>
          <a:xfrm>
            <a:off x="6376980" y="1957152"/>
            <a:ext cx="1233983" cy="256545"/>
          </a:xfrm>
          <a:prstGeom prst="rect">
            <a:avLst/>
          </a:prstGeom>
          <a:solidFill>
            <a:srgbClr val="FF0000"/>
          </a:solidFill>
        </p:spPr>
        <p:txBody>
          <a:bodyPr wrap="square" rtlCol="0">
            <a:spAutoFit/>
          </a:bodyPr>
          <a:lstStyle/>
          <a:p>
            <a:r>
              <a:rPr lang="en-US" sz="1067" dirty="0">
                <a:solidFill>
                  <a:schemeClr val="bg1"/>
                </a:solidFill>
              </a:rPr>
              <a:t>SSP Authorized</a:t>
            </a:r>
          </a:p>
        </p:txBody>
      </p:sp>
      <p:sp>
        <p:nvSpPr>
          <p:cNvPr id="10" name="Content Placeholder 2">
            <a:extLst>
              <a:ext uri="{FF2B5EF4-FFF2-40B4-BE49-F238E27FC236}">
                <a16:creationId xmlns:a16="http://schemas.microsoft.com/office/drawing/2014/main" id="{C37A77E9-1794-30F5-9358-DFDF8A6E1264}"/>
              </a:ext>
            </a:extLst>
          </p:cNvPr>
          <p:cNvSpPr>
            <a:spLocks noGrp="1"/>
          </p:cNvSpPr>
          <p:nvPr>
            <p:ph idx="1"/>
          </p:nvPr>
        </p:nvSpPr>
        <p:spPr>
          <a:xfrm>
            <a:off x="251791" y="2739031"/>
            <a:ext cx="4704522" cy="2649360"/>
          </a:xfrm>
          <a:noFill/>
          <a:ln w="57150">
            <a:solidFill>
              <a:srgbClr val="FF0000"/>
            </a:solidFill>
          </a:ln>
        </p:spPr>
        <p:txBody>
          <a:bodyPr>
            <a:normAutofit/>
          </a:bodyPr>
          <a:lstStyle/>
          <a:p>
            <a:pPr marL="0" lvl="0" indent="0" algn="ctr">
              <a:buNone/>
            </a:pPr>
            <a:endParaRPr lang="en-US" sz="2400" dirty="0"/>
          </a:p>
          <a:p>
            <a:r>
              <a:rPr lang="en-US" sz="2400" b="1" dirty="0"/>
              <a:t>One stop shop</a:t>
            </a:r>
          </a:p>
          <a:p>
            <a:pPr lvl="1"/>
            <a:r>
              <a:rPr lang="en-US" sz="2000" dirty="0"/>
              <a:t>Behavioral health treatment</a:t>
            </a:r>
          </a:p>
          <a:p>
            <a:pPr lvl="1"/>
            <a:r>
              <a:rPr lang="en-US" sz="2000" dirty="0"/>
              <a:t>HCV/HIV/MAT  treatment provided</a:t>
            </a:r>
          </a:p>
          <a:p>
            <a:r>
              <a:rPr lang="en-US" sz="2400" b="1" dirty="0"/>
              <a:t>SSP emergency authorization </a:t>
            </a:r>
          </a:p>
          <a:p>
            <a:endParaRPr lang="en-US" dirty="0"/>
          </a:p>
        </p:txBody>
      </p:sp>
    </p:spTree>
    <p:extLst>
      <p:ext uri="{BB962C8B-B14F-4D97-AF65-F5344CB8AC3E}">
        <p14:creationId xmlns:p14="http://schemas.microsoft.com/office/powerpoint/2010/main" val="251117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Segoe UI"/>
                <a:ea typeface="+mn-ea"/>
                <a:cs typeface="Segoe UI"/>
              </a:rPr>
              <a:t>Syndemic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8" name="Content Placeholder 4">
            <a:extLst>
              <a:ext uri="{FF2B5EF4-FFF2-40B4-BE49-F238E27FC236}">
                <a16:creationId xmlns:a16="http://schemas.microsoft.com/office/drawing/2014/main" id="{A156E40A-ECCE-5C00-E26C-9831E95E804E}"/>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2628" y="1528354"/>
            <a:ext cx="7721600" cy="5741435"/>
          </a:xfrm>
          <a:prstGeom prst="rect">
            <a:avLst/>
          </a:prstGeom>
          <a:solidFill>
            <a:srgbClr val="FF0000"/>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9" name="TextBox 98">
            <a:extLst>
              <a:ext uri="{FF2B5EF4-FFF2-40B4-BE49-F238E27FC236}">
                <a16:creationId xmlns:a16="http://schemas.microsoft.com/office/drawing/2014/main" id="{D7470C30-D26E-4A97-49B4-FF5B869956CE}"/>
              </a:ext>
            </a:extLst>
          </p:cNvPr>
          <p:cNvSpPr txBox="1"/>
          <p:nvPr/>
        </p:nvSpPr>
        <p:spPr>
          <a:xfrm>
            <a:off x="5591628" y="4265531"/>
            <a:ext cx="3200400" cy="2585323"/>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Access to Care</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Poverty</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Domestic Violence</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Mental Illness</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Historical Trauma*</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Cultural</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Disconnection</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Incarceration</a:t>
            </a:r>
          </a:p>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others</a:t>
            </a:r>
          </a:p>
          <a:p>
            <a:pPr marL="0" marR="0" lvl="0" indent="0" algn="l" defTabSz="456967"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642523A8-5682-9BFA-480E-D7AE5182C5DE}"/>
              </a:ext>
            </a:extLst>
          </p:cNvPr>
          <p:cNvSpPr txBox="1"/>
          <p:nvPr/>
        </p:nvSpPr>
        <p:spPr>
          <a:xfrm>
            <a:off x="5881523" y="3418219"/>
            <a:ext cx="2971800" cy="420564"/>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0000"/>
                </a:solidFill>
                <a:effectLst/>
                <a:uLnTx/>
                <a:uFillTx/>
                <a:latin typeface="Calibri" panose="020F0502020204030204"/>
                <a:ea typeface="+mn-ea"/>
                <a:cs typeface="+mn-cs"/>
              </a:rPr>
              <a:t>SUD</a:t>
            </a:r>
            <a:r>
              <a:rPr kumimoji="0" lang="en-US" sz="2133" b="1" i="0" u="none" strike="noStrike" kern="1200" cap="none" spc="0" normalizeH="0" baseline="0" noProof="0" dirty="0">
                <a:ln>
                  <a:noFill/>
                </a:ln>
                <a:solidFill>
                  <a:srgbClr val="FFFF00"/>
                </a:solidFill>
                <a:effectLst/>
                <a:uLnTx/>
                <a:uFillTx/>
                <a:latin typeface="Calibri" panose="020F0502020204030204"/>
                <a:ea typeface="+mn-ea"/>
                <a:cs typeface="+mn-cs"/>
              </a:rPr>
              <a:t>           Behavior Risk</a:t>
            </a:r>
          </a:p>
        </p:txBody>
      </p:sp>
      <p:sp>
        <p:nvSpPr>
          <p:cNvPr id="101" name="TextBox 100">
            <a:extLst>
              <a:ext uri="{FF2B5EF4-FFF2-40B4-BE49-F238E27FC236}">
                <a16:creationId xmlns:a16="http://schemas.microsoft.com/office/drawing/2014/main" id="{3DF4A896-033D-87AE-B15F-98E287DB0191}"/>
              </a:ext>
            </a:extLst>
          </p:cNvPr>
          <p:cNvSpPr txBox="1"/>
          <p:nvPr/>
        </p:nvSpPr>
        <p:spPr>
          <a:xfrm>
            <a:off x="6334578" y="2668301"/>
            <a:ext cx="1917700" cy="420564"/>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0000"/>
                </a:solidFill>
                <a:effectLst/>
                <a:uLnTx/>
                <a:uFillTx/>
                <a:latin typeface="Calibri" panose="020F0502020204030204"/>
                <a:ea typeface="+mn-ea"/>
                <a:cs typeface="+mn-cs"/>
              </a:rPr>
              <a:t>HCV/HIV/STI</a:t>
            </a:r>
            <a:endParaRPr kumimoji="0" lang="es-AR" sz="2133"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7D338373-AA9E-4AA0-D048-8D0C11724CA3}"/>
              </a:ext>
            </a:extLst>
          </p:cNvPr>
          <p:cNvSpPr txBox="1"/>
          <p:nvPr/>
        </p:nvSpPr>
        <p:spPr>
          <a:xfrm>
            <a:off x="3635827" y="4711620"/>
            <a:ext cx="1714524" cy="461665"/>
          </a:xfrm>
          <a:prstGeom prst="rect">
            <a:avLst/>
          </a:prstGeom>
          <a:noFill/>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Prevention</a:t>
            </a:r>
            <a:endParaRPr kumimoji="0" lang="es-AR"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03" name="Straight Arrow Connector 102">
            <a:extLst>
              <a:ext uri="{FF2B5EF4-FFF2-40B4-BE49-F238E27FC236}">
                <a16:creationId xmlns:a16="http://schemas.microsoft.com/office/drawing/2014/main" id="{03C26AEF-3AE6-9C8A-44C2-F3C4AD1759C1}"/>
              </a:ext>
            </a:extLst>
          </p:cNvPr>
          <p:cNvCxnSpPr/>
          <p:nvPr/>
        </p:nvCxnSpPr>
        <p:spPr>
          <a:xfrm>
            <a:off x="5286828" y="5270889"/>
            <a:ext cx="1143000" cy="1219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1789186-5F2D-1FD5-515D-6EC9E1D8BCAA}"/>
              </a:ext>
            </a:extLst>
          </p:cNvPr>
          <p:cNvCxnSpPr/>
          <p:nvPr/>
        </p:nvCxnSpPr>
        <p:spPr>
          <a:xfrm>
            <a:off x="5286828" y="5194694"/>
            <a:ext cx="1143000" cy="26533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E66CE2F-C660-44DB-BDCB-5452FFBD1043}"/>
              </a:ext>
            </a:extLst>
          </p:cNvPr>
          <p:cNvCxnSpPr/>
          <p:nvPr/>
        </p:nvCxnSpPr>
        <p:spPr>
          <a:xfrm flipV="1">
            <a:off x="5286829" y="4040022"/>
            <a:ext cx="1308100" cy="109683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67848C3-8AC0-A5A5-5E29-28AE2A7BF99B}"/>
              </a:ext>
            </a:extLst>
          </p:cNvPr>
          <p:cNvCxnSpPr>
            <a:cxnSpLocks/>
          </p:cNvCxnSpPr>
          <p:nvPr/>
        </p:nvCxnSpPr>
        <p:spPr>
          <a:xfrm flipH="1" flipV="1">
            <a:off x="6683828" y="3837087"/>
            <a:ext cx="508000" cy="42844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0B90DED-AC26-33B0-FA87-1EA44C6C216C}"/>
              </a:ext>
            </a:extLst>
          </p:cNvPr>
          <p:cNvCxnSpPr/>
          <p:nvPr/>
        </p:nvCxnSpPr>
        <p:spPr>
          <a:xfrm flipV="1">
            <a:off x="7305392" y="3050093"/>
            <a:ext cx="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4E2533A-E274-4183-6764-F8BEC8453E4F}"/>
              </a:ext>
            </a:extLst>
          </p:cNvPr>
          <p:cNvSpPr txBox="1"/>
          <p:nvPr/>
        </p:nvSpPr>
        <p:spPr>
          <a:xfrm>
            <a:off x="9935028" y="4040021"/>
            <a:ext cx="1371600" cy="369332"/>
          </a:xfrm>
          <a:prstGeom prst="rect">
            <a:avLst/>
          </a:prstGeom>
          <a:noFill/>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3D392A81-9348-3F72-7BD0-363A5131EE5C}"/>
              </a:ext>
            </a:extLst>
          </p:cNvPr>
          <p:cNvSpPr txBox="1"/>
          <p:nvPr/>
        </p:nvSpPr>
        <p:spPr>
          <a:xfrm>
            <a:off x="8777143" y="3753750"/>
            <a:ext cx="2351692" cy="748795"/>
          </a:xfrm>
          <a:prstGeom prst="rect">
            <a:avLst/>
          </a:prstGeom>
          <a:noFill/>
        </p:spPr>
        <p:txBody>
          <a:bodyPr wrap="square" rtlCol="0">
            <a:spAutoFit/>
          </a:bodyP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FF00"/>
                </a:solidFill>
                <a:effectLst/>
                <a:uLnTx/>
                <a:uFillTx/>
                <a:latin typeface="Calibri" panose="020F0502020204030204"/>
                <a:ea typeface="+mn-ea"/>
                <a:cs typeface="+mn-cs"/>
              </a:rPr>
              <a:t>Harm Reduction Strategies</a:t>
            </a:r>
            <a:endParaRPr kumimoji="0" lang="es-AR" sz="2133"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10" name="Straight Arrow Connector 109">
            <a:extLst>
              <a:ext uri="{FF2B5EF4-FFF2-40B4-BE49-F238E27FC236}">
                <a16:creationId xmlns:a16="http://schemas.microsoft.com/office/drawing/2014/main" id="{74048263-566A-6F8E-C926-169F49F5337D}"/>
              </a:ext>
            </a:extLst>
          </p:cNvPr>
          <p:cNvCxnSpPr>
            <a:cxnSpLocks/>
          </p:cNvCxnSpPr>
          <p:nvPr/>
        </p:nvCxnSpPr>
        <p:spPr>
          <a:xfrm flipH="1" flipV="1">
            <a:off x="7994027" y="3837087"/>
            <a:ext cx="963103" cy="14025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1" name="Rounded Rectangle 110">
            <a:extLst>
              <a:ext uri="{FF2B5EF4-FFF2-40B4-BE49-F238E27FC236}">
                <a16:creationId xmlns:a16="http://schemas.microsoft.com/office/drawing/2014/main" id="{05161EB4-43D2-8353-3DAD-BEFF10C01D14}"/>
              </a:ext>
            </a:extLst>
          </p:cNvPr>
          <p:cNvSpPr/>
          <p:nvPr/>
        </p:nvSpPr>
        <p:spPr>
          <a:xfrm>
            <a:off x="3839029" y="2448935"/>
            <a:ext cx="1752600" cy="520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Screening</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Rounded Rectangle 111">
            <a:extLst>
              <a:ext uri="{FF2B5EF4-FFF2-40B4-BE49-F238E27FC236}">
                <a16:creationId xmlns:a16="http://schemas.microsoft.com/office/drawing/2014/main" id="{0219F143-DB45-EA38-C69B-561A75087F9F}"/>
              </a:ext>
            </a:extLst>
          </p:cNvPr>
          <p:cNvSpPr/>
          <p:nvPr/>
        </p:nvSpPr>
        <p:spPr>
          <a:xfrm>
            <a:off x="6213327" y="1613289"/>
            <a:ext cx="2219371" cy="533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Linkage to Care</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ounded Rectangle 112">
            <a:extLst>
              <a:ext uri="{FF2B5EF4-FFF2-40B4-BE49-F238E27FC236}">
                <a16:creationId xmlns:a16="http://schemas.microsoft.com/office/drawing/2014/main" id="{57498E55-243D-5524-29FD-05B6F0A2EF35}"/>
              </a:ext>
            </a:extLst>
          </p:cNvPr>
          <p:cNvSpPr/>
          <p:nvPr/>
        </p:nvSpPr>
        <p:spPr>
          <a:xfrm>
            <a:off x="8773979" y="2438592"/>
            <a:ext cx="2133599"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9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Quality of Care</a:t>
            </a:r>
            <a:endParaRPr kumimoji="0" lang="es-AR"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4" name="Straight Arrow Connector 113">
            <a:extLst>
              <a:ext uri="{FF2B5EF4-FFF2-40B4-BE49-F238E27FC236}">
                <a16:creationId xmlns:a16="http://schemas.microsoft.com/office/drawing/2014/main" id="{7591749E-8E4D-ACC4-F471-E34D0CBFBFEC}"/>
              </a:ext>
            </a:extLst>
          </p:cNvPr>
          <p:cNvCxnSpPr>
            <a:cxnSpLocks/>
          </p:cNvCxnSpPr>
          <p:nvPr/>
        </p:nvCxnSpPr>
        <p:spPr>
          <a:xfrm flipV="1">
            <a:off x="7188404" y="3827000"/>
            <a:ext cx="442680" cy="43306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5" name="Left-Right Arrow 114">
            <a:extLst>
              <a:ext uri="{FF2B5EF4-FFF2-40B4-BE49-F238E27FC236}">
                <a16:creationId xmlns:a16="http://schemas.microsoft.com/office/drawing/2014/main" id="{F75C4384-39E8-9707-5251-5ECF77504344}"/>
              </a:ext>
            </a:extLst>
          </p:cNvPr>
          <p:cNvSpPr/>
          <p:nvPr/>
        </p:nvSpPr>
        <p:spPr>
          <a:xfrm>
            <a:off x="6594929" y="3512795"/>
            <a:ext cx="495300" cy="18573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B0446EFE-272D-7720-4943-58B2A566735D}"/>
              </a:ext>
            </a:extLst>
          </p:cNvPr>
          <p:cNvSpPr txBox="1"/>
          <p:nvPr/>
        </p:nvSpPr>
        <p:spPr>
          <a:xfrm>
            <a:off x="819620" y="6395909"/>
            <a:ext cx="3055694" cy="400110"/>
          </a:xfrm>
          <a:prstGeom prst="rect">
            <a:avLst/>
          </a:prstGeom>
          <a:noFill/>
          <a:ln>
            <a:noFill/>
          </a:ln>
        </p:spPr>
        <p:txBody>
          <a:bodyPr wrap="square" rtlCol="0">
            <a:spAutoFit/>
          </a:bodyPr>
          <a:lstStyle/>
          <a:p>
            <a:pPr marL="0" marR="0" lvl="0" indent="0" algn="l" defTabSz="4569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Maria Yellow Horse Brave Heart Journal of Psychoactive Drugs Vol. 35,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Iss</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 2003 </a:t>
            </a:r>
          </a:p>
        </p:txBody>
      </p:sp>
    </p:spTree>
    <p:extLst>
      <p:ext uri="{BB962C8B-B14F-4D97-AF65-F5344CB8AC3E}">
        <p14:creationId xmlns:p14="http://schemas.microsoft.com/office/powerpoint/2010/main" val="42134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2" grpId="0"/>
      <p:bldP spid="109" grpId="0"/>
      <p:bldP spid="11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741A13FD4ED14391A13A920C359674" ma:contentTypeVersion="17" ma:contentTypeDescription="Create a new document." ma:contentTypeScope="" ma:versionID="0d11f81a06dbc1be5facff701b7dfde1">
  <xsd:schema xmlns:xsd="http://www.w3.org/2001/XMLSchema" xmlns:xs="http://www.w3.org/2001/XMLSchema" xmlns:p="http://schemas.microsoft.com/office/2006/metadata/properties" xmlns:ns2="0e038788-414a-4a1a-89df-8b94fd1268d8" xmlns:ns3="8957598b-99e0-4075-93e6-351f01cf2787" targetNamespace="http://schemas.microsoft.com/office/2006/metadata/properties" ma:root="true" ma:fieldsID="c4af90782bb738ddd66b1954e0a692d2" ns2:_="" ns3:_="">
    <xsd:import namespace="0e038788-414a-4a1a-89df-8b94fd1268d8"/>
    <xsd:import namespace="8957598b-99e0-4075-93e6-351f01cf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38788-414a-4a1a-89df-8b94fd12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d1f02-b2ee-4df6-addf-38d848148b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7598b-99e0-4075-93e6-351f01cf27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f5acd9-779c-4f29-96bd-41ce33a9a158}" ma:internalName="TaxCatchAll" ma:showField="CatchAllData" ma:web="8957598b-99e0-4075-93e6-351f01cf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038788-414a-4a1a-89df-8b94fd1268d8">
      <Terms xmlns="http://schemas.microsoft.com/office/infopath/2007/PartnerControls"/>
    </lcf76f155ced4ddcb4097134ff3c332f>
    <TaxCatchAll xmlns="8957598b-99e0-4075-93e6-351f01cf2787" xsi:nil="true"/>
  </documentManagement>
</p:properties>
</file>

<file path=customXml/itemProps1.xml><?xml version="1.0" encoding="utf-8"?>
<ds:datastoreItem xmlns:ds="http://schemas.openxmlformats.org/officeDocument/2006/customXml" ds:itemID="{CC639E36-2ADA-4EE2-87E5-2DBDF642E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38788-414a-4a1a-89df-8b94fd1268d8"/>
    <ds:schemaRef ds:uri="8957598b-99e0-4075-93e6-351f01cf2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31DB0A-B90B-4B7F-B13B-993ECAE92B5E}">
  <ds:schemaRefs>
    <ds:schemaRef ds:uri="http://schemas.microsoft.com/sharepoint/v3/contenttype/forms"/>
  </ds:schemaRefs>
</ds:datastoreItem>
</file>

<file path=customXml/itemProps3.xml><?xml version="1.0" encoding="utf-8"?>
<ds:datastoreItem xmlns:ds="http://schemas.openxmlformats.org/officeDocument/2006/customXml" ds:itemID="{C0AEA87B-C5F9-4969-9AFE-806618035720}">
  <ds:schemaRefs>
    <ds:schemaRef ds:uri="http://schemas.microsoft.com/office/2006/metadata/properties"/>
    <ds:schemaRef ds:uri="http://schemas.microsoft.com/office/infopath/2007/PartnerControls"/>
    <ds:schemaRef ds:uri="0e038788-414a-4a1a-89df-8b94fd1268d8"/>
    <ds:schemaRef ds:uri="8957598b-99e0-4075-93e6-351f01cf2787"/>
  </ds:schemaRefs>
</ds:datastoreItem>
</file>

<file path=docProps/app.xml><?xml version="1.0" encoding="utf-8"?>
<Properties xmlns="http://schemas.openxmlformats.org/officeDocument/2006/extended-properties" xmlns:vt="http://schemas.openxmlformats.org/officeDocument/2006/docPropsVTypes">
  <Template>Office Theme</Template>
  <TotalTime>1239</TotalTime>
  <Words>3734</Words>
  <Application>Microsoft Macintosh PowerPoint</Application>
  <PresentationFormat>Widescreen</PresentationFormat>
  <Paragraphs>507</Paragraphs>
  <Slides>39</Slides>
  <Notes>29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2" baseType="lpstr">
      <vt:lpstr>ＭＳ Ｐゴシック</vt:lpstr>
      <vt:lpstr>Arial</vt:lpstr>
      <vt:lpstr>Calibri</vt:lpstr>
      <vt:lpstr>Calibri Light</vt:lpstr>
      <vt:lpstr>Gill Sans Nova Book</vt:lpstr>
      <vt:lpstr>ITC Avant Garde Std Bk</vt:lpstr>
      <vt:lpstr>Open Sans</vt:lpstr>
      <vt:lpstr>Segoe UI</vt:lpstr>
      <vt:lpstr>Times New Roman</vt:lpstr>
      <vt:lpstr>Wingdings</vt:lpstr>
      <vt:lpstr>Office Theme</vt:lpstr>
      <vt:lpstr>AETC-BLANK-MASTER</vt:lpstr>
      <vt:lpstr>Worksheet</vt:lpstr>
      <vt:lpstr>PowerPoint Presentation</vt:lpstr>
      <vt:lpstr>PowerPoint Presentation</vt:lpstr>
      <vt:lpstr>PowerPoint Presentation</vt:lpstr>
      <vt:lpstr>PowerPoint Presentation</vt:lpstr>
      <vt:lpstr>HIV Syndemic Outcomes</vt:lpstr>
      <vt:lpstr>PowerPoint Presentation</vt:lpstr>
      <vt:lpstr>PowerPoint Presentation</vt:lpstr>
      <vt:lpstr>PowerPoint Presentation</vt:lpstr>
      <vt:lpstr>PowerPoint Presentation</vt:lpstr>
      <vt:lpstr>PowerPoint Presentation</vt:lpstr>
      <vt:lpstr>Clinical Case:  </vt:lpstr>
      <vt:lpstr>What are the recommended next steps? (Check all that apply) </vt:lpstr>
      <vt:lpstr>PowerPoint Presentation</vt:lpstr>
      <vt:lpstr>PowerPoint Presentation</vt:lpstr>
      <vt:lpstr>U.S. Syphilis Cases in Newborns Continue to Increase: A 10-Times Increase Over a Decade</vt:lpstr>
      <vt:lpstr>Increased Methamphetamine, Injection Drug, and Heroin Use Among Women and Heterosexual Men with Primary and Secondary Syphilis — United States, 2013–2017. </vt:lpstr>
      <vt:lpstr>Substance Use Among Persons with Syphilis During Pregnancy — Arizona and Georgia, 2018–2021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Syringe Services Programs</vt:lpstr>
      <vt:lpstr>PowerPoint Presentation</vt:lpstr>
      <vt:lpstr>Clinical Case:  </vt:lpstr>
      <vt:lpstr>What are the recommended next steps? (Check all that apply)</vt:lpstr>
      <vt:lpstr>What else would you recommend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Mera</dc:creator>
  <cp:lastModifiedBy>Jorge R Mera</cp:lastModifiedBy>
  <cp:revision>101</cp:revision>
  <dcterms:created xsi:type="dcterms:W3CDTF">2022-09-28T23:47:46Z</dcterms:created>
  <dcterms:modified xsi:type="dcterms:W3CDTF">2024-07-26T17:10:10Z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0x010100EA741A13FD4ED14391A13A920C359674</vt:lpwstr>
  </property>
</Properties>
</file>