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  <p:sldMasterId id="2147483703" r:id="rId2"/>
    <p:sldMasterId id="2147483715" r:id="rId3"/>
    <p:sldMasterId id="2147483727" r:id="rId4"/>
    <p:sldMasterId id="2147484156" r:id="rId5"/>
  </p:sldMasterIdLst>
  <p:notesMasterIdLst>
    <p:notesMasterId r:id="rId20"/>
  </p:notesMasterIdLst>
  <p:sldIdLst>
    <p:sldId id="256" r:id="rId6"/>
    <p:sldId id="359" r:id="rId7"/>
    <p:sldId id="312" r:id="rId8"/>
    <p:sldId id="416" r:id="rId9"/>
    <p:sldId id="432" r:id="rId10"/>
    <p:sldId id="299" r:id="rId11"/>
    <p:sldId id="433" r:id="rId12"/>
    <p:sldId id="435" r:id="rId13"/>
    <p:sldId id="269" r:id="rId14"/>
    <p:sldId id="357" r:id="rId15"/>
    <p:sldId id="436" r:id="rId16"/>
    <p:sldId id="437" r:id="rId17"/>
    <p:sldId id="358" r:id="rId18"/>
    <p:sldId id="3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, Michele M.,R.N." initials="AMM" lastIdx="1" clrIdx="0">
    <p:extLst>
      <p:ext uri="{19B8F6BF-5375-455C-9EA6-DF929625EA0E}">
        <p15:presenceInfo xmlns:p15="http://schemas.microsoft.com/office/powerpoint/2012/main" userId="S::mmallen@partners.org::17f945c0-b28b-4a0d-a512-99de49a08d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D6DCDD"/>
          </a:solidFill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F4ECD0"/>
          </a:solidFill>
        </a:fill>
      </a:tcStyle>
    </a:wholeTbl>
    <a:band2H>
      <a:tcTxStyle/>
      <a:tcStyle>
        <a:tcBdr/>
        <a:fill>
          <a:solidFill>
            <a:srgbClr val="FAF6E9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E4E5CC"/>
          </a:solidFill>
        </a:fill>
      </a:tcStyle>
    </a:wholeTbl>
    <a:band2H>
      <a:tcTxStyle/>
      <a:tcStyle>
        <a:tcBdr/>
        <a:fill>
          <a:solidFill>
            <a:srgbClr val="F2F2E7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2060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060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firstCol>
    <a:la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/>
    <p:restoredTop sz="95165" autoAdjust="0"/>
  </p:normalViewPr>
  <p:slideViewPr>
    <p:cSldViewPr snapToGrid="0" snapToObjects="1">
      <p:cViewPr varScale="1">
        <p:scale>
          <a:sx n="90" d="100"/>
          <a:sy n="90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 and I are here today to let you know why nurses are uniquely suited to help optimize the care of patients with substance use disorders.  </a:t>
            </a:r>
          </a:p>
          <a:p>
            <a:r>
              <a:rPr lang="en-US" dirty="0"/>
              <a:t>…………………………………</a:t>
            </a:r>
          </a:p>
          <a:p>
            <a:endParaRPr lang="en-US" dirty="0"/>
          </a:p>
          <a:p>
            <a:r>
              <a:rPr lang="en-US" dirty="0"/>
              <a:t>So why are nurses uniquely suited to work with this patient population?</a:t>
            </a:r>
          </a:p>
          <a:p>
            <a:r>
              <a:rPr lang="en-US" dirty="0"/>
              <a:t>………………………………</a:t>
            </a:r>
          </a:p>
          <a:p>
            <a:endParaRPr lang="en-US" dirty="0"/>
          </a:p>
          <a:p>
            <a:r>
              <a:rPr lang="en-US" dirty="0"/>
              <a:t>The entirety of nursing school in our humble opinion can be reduced to down to 2 take </a:t>
            </a:r>
            <a:r>
              <a:rPr lang="en-US" dirty="0" err="1"/>
              <a:t>aways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 and I are here today to let you know why nurses are uniquely suited to help optimize the care of patients with substance use disorders.  </a:t>
            </a:r>
          </a:p>
          <a:p>
            <a:r>
              <a:rPr lang="en-US" dirty="0"/>
              <a:t>…………………………………</a:t>
            </a:r>
          </a:p>
          <a:p>
            <a:endParaRPr lang="en-US" dirty="0"/>
          </a:p>
          <a:p>
            <a:r>
              <a:rPr lang="en-US" dirty="0"/>
              <a:t>So why are nurses uniquely suited to work with this patient population?</a:t>
            </a:r>
          </a:p>
          <a:p>
            <a:r>
              <a:rPr lang="en-US" dirty="0"/>
              <a:t>………………………………</a:t>
            </a:r>
          </a:p>
          <a:p>
            <a:endParaRPr lang="en-US" dirty="0"/>
          </a:p>
          <a:p>
            <a:r>
              <a:rPr lang="en-US" dirty="0"/>
              <a:t>The entirety of nursing school in our humble opinion can be reduced to down to 2 take </a:t>
            </a:r>
            <a:r>
              <a:rPr lang="en-US" dirty="0" err="1"/>
              <a:t>aways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B836-3EF9-734A-B2A4-46534C93B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9871-47AF-C14D-9248-E964B6F0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E1E0-FFB7-D249-A8E1-4B6AF6DF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9863-2D19-5F48-8F43-4B09FD09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756A-C2AF-F040-944A-52C25560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E682-EBD5-6A45-A8D7-40196943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0131-E5B7-214C-A64E-1654A6511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B074-439B-8E44-B250-F5209676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D6EA-25E0-6E4B-81CD-152FD759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F1B5-A3DF-B14A-9127-B56E085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8865C-7CEA-0C4B-959A-B05819C61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7DE21-EAF4-324F-B6BF-04FE5514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95FB-9517-8C48-8588-8B018704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B3D2-586D-B247-9611-6E73A5D1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BFE25-6997-FD4E-B388-5A7430CF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743-AF84-4436-B295-1B14BFDB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5973-3CE1-4B02-B28D-AFCB57B7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2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55D1-0B33-4A25-BC29-4A6D1CEA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7435-41CF-4729-B1DF-35C37A4F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BF89-B3E2-4CE0-915A-853ABA6F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FD8D-4B4A-47FB-8B0D-5BEFBBB7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DD03-958B-4EAF-8E56-D8570157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7BE6-6C59-42F0-8BA6-EB580E29C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2736-1380-1A4E-A35E-0D3C8086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66A0-7B83-6048-BD8F-CA54BEC4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6E748-740D-4348-9F0C-51FD568E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2DBE-46EC-484B-B44A-56EF9FA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A245-3E7D-3142-A01B-49A9AB4D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76D1-A5BD-4F57-945D-AB941857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651-2549-49E3-9CE5-FD52BDD2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156E-79DE-49C1-BD5B-C76DCE0C1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FBFA-EAC8-4885-8113-EFCAC374696E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7A9C-82A8-4E66-85D6-01ADAC75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007A-54CF-4B94-A508-FAB69633F4FA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BEB7-38F6-46AC-9667-AB91DCAC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AC08-7E73-4727-8E24-9EA23F16A187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190A-B277-4861-8C09-E36F957B2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0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649C-8B3A-490D-9CEC-378BC83C9470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9349-E547-45F8-B5EF-227D78A3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F07F-D082-4D35-984D-89CC879FD550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D286-8B0B-42C6-B03E-A164F3D8C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2819-C6C5-4D6A-85D9-C0592D3587F9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1AFB-380F-4762-85FB-EEE664B0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1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AD79-107E-49A1-95FC-D78FA32E46D3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98C2-70FA-4D0A-B6B5-B47FCEFA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7B89-6058-2643-A986-36B8BF7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5CAB6-286B-F34D-9979-51DC6E0F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721B-ABE3-AF47-BD25-EDBA07D9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8AF60-3C5C-E249-A8A4-76C35E6B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B9F9-DB6D-BE4D-AB38-5A9FC281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4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46BE-123D-4533-BE0B-F6B7368E9DD4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00FE-6DB9-4481-A1A9-30B3DD2C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3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C379-0F42-49F6-8A5F-9771A110D733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521B-C23F-48C4-B8C0-3578FB96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CABB-1F7E-423F-B399-337AF1CBE32A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CCB1-99DB-4C3B-B8B4-701049E1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8BE1-8EFA-47CE-8710-794F20FB77C3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E6F5-E4BE-4D9C-A4F2-CAC9589B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406022"/>
            <a:ext cx="6172199" cy="2251579"/>
          </a:xfrm>
        </p:spPr>
        <p:txBody>
          <a:bodyPr lIns="0" rIns="0">
            <a:noAutofit/>
          </a:bodyPr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743-AF84-4436-B295-1B14BFDB0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5973-3CE1-4B02-B28D-AFCB57B7A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59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55D1-0B33-4A25-BC29-4A6D1CEA5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0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915881"/>
            <a:ext cx="3639311" cy="288139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7435-41CF-4729-B1DF-35C37A4F0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26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2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8"/>
            <a:ext cx="3638550" cy="288289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BF89-B3E2-4CE0-915A-853ABA6F3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80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FD8D-4B4A-47FB-8B0D-5BEFBBB79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439B-28C9-CC4D-9279-DF5B10F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D3C8-ECC8-6C45-BA59-14999EAE6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B2F9E-313D-CF4B-8FF0-273C94BFC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2C2CA-C065-8F44-B801-01EC102D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31DD-279B-7343-AE87-F5E8BD7C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1A873-A4C9-4840-B590-AF873556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DD03-958B-4EAF-8E56-D85701576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8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920878"/>
            <a:ext cx="3654425" cy="288924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6425"/>
            <a:ext cx="3629025" cy="1041400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920877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7BE6-6C59-42F0-8BA6-EB580E29C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80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0076"/>
            <a:ext cx="2074862" cy="1981201"/>
          </a:xfrm>
          <a:ln>
            <a:noFill/>
          </a:ln>
        </p:spPr>
        <p:txBody>
          <a:bodyPr/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651001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5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76D1-A5BD-4F57-945D-AB941857E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5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651-2549-49E3-9CE5-FD52BDD24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156E-79DE-49C1-BD5B-C76DCE0C1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5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2FBFA-EAC8-4885-8113-EFCAC374696E}" type="datetimeFigureOut">
              <a:rPr lang="en-US" smtClean="0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B6F7A9C-82A8-4E66-85D6-01ADAC755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78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007A-54CF-4B94-A508-FAB69633F4FA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BEB7-38F6-46AC-9667-AB91DCAC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844E-6589-CC43-891A-6300EF88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E997-AF81-5C45-B44F-4612789CB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EBCC0-ABFA-6843-851A-8A942702E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D5ED6-AE4F-5E4D-9C4D-CD29324A3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A0CE8-70A6-D44A-9ADE-9D33EC13E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9C065-0FEC-0F42-9D1C-DE9B4EC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270EC-AE8F-DB48-AF58-AB7F7116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2083-94FB-3A42-BBEE-404BAA1F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9522-4340-8842-A794-350B0B5A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4B011-688F-CF45-B503-5ED3CE2E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7EEC8-9016-EA4A-AF00-E589EE31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3935F-1ADF-914D-A447-71CB6AB6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B3099-468C-2A4E-A65B-77B0B35F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A4DF9-00BA-E446-AF4E-761B7573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EA269-9E00-724D-BC47-74487674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B178-7082-9948-BB62-A773CF1C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896F-E256-5642-BE26-38D45D32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ECDF6-F928-2D44-9794-AEE50012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55CDE-4E44-C249-8A33-FDA9D502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500A0-D294-6648-9E48-D162B830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E04BE-9ECC-AA4B-AF37-512CD38B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6778-BEEA-6641-B76C-B3362EAB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D4385-FEB2-4846-B420-01CED9A76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B29EE-82A0-6247-BF98-D0DB5F853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CCCCB-0E98-984C-9C3C-ACFDA664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9A0D-C715-4D4F-8E40-C9ED7CF8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32C37-CBC2-8141-8ECC-026F6636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65AE7-434E-3A4B-B7A5-E37A9417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AA1DD-4004-F543-BA43-91CCC7B2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5CBB-8B72-A64F-8A1C-3946E660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8760-6DE3-894F-9812-EE36BCF7C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7F75-B72F-9843-A0C3-6EAABF09F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7B243-2FB8-4C2C-9AAB-91A1F4BAD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1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F3DBC-C180-4628-A716-7415D4A3356A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87B06-DA41-4B4F-9D7E-AC75F888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6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6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1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6" y="6356352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6" y="6356352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7B243-2FB8-4C2C-9AAB-91A1F4BAD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50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FF3DBC-C180-4628-A716-7415D4A3356A}" type="datetimeFigureOut">
              <a:rPr lang="en-US" smtClean="0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D87B06-DA41-4B4F-9D7E-AC75F888F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6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mind.ca/innerpreneur/index.php/2011/05/05/exploring-peer-to-peer-mentorship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d8542497601/c24f15bf-a8bd-4caa-9531-95b1eb9aae4a.jpg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1"/>
          <p:cNvSpPr txBox="1">
            <a:spLocks noGrp="1"/>
          </p:cNvSpPr>
          <p:nvPr>
            <p:ph type="ctrTitle"/>
          </p:nvPr>
        </p:nvSpPr>
        <p:spPr>
          <a:xfrm>
            <a:off x="1322294" y="1156446"/>
            <a:ext cx="6858000" cy="209354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Building the Primary care SUD Team: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Taking it to the next level!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413" name="Subtitle 2"/>
          <p:cNvSpPr txBox="1">
            <a:spLocks noGrp="1"/>
          </p:cNvSpPr>
          <p:nvPr>
            <p:ph type="subTitle" idx="1"/>
          </p:nvPr>
        </p:nvSpPr>
        <p:spPr>
          <a:xfrm>
            <a:off x="1165412" y="4221489"/>
            <a:ext cx="6858000" cy="12389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Jim Morrill, MD, PhD</a:t>
            </a:r>
          </a:p>
          <a:p>
            <a:r>
              <a:rPr lang="en-US" dirty="0">
                <a:solidFill>
                  <a:schemeClr val="bg2"/>
                </a:solidFill>
              </a:rPr>
              <a:t>Lori Hooley</a:t>
            </a:r>
            <a:r>
              <a:rPr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RN</a:t>
            </a:r>
            <a:r>
              <a:rPr dirty="0">
                <a:solidFill>
                  <a:schemeClr val="bg2"/>
                </a:solidFill>
              </a:rPr>
              <a:t>, CARN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Ryan K. O’Brien, Recovery Coach</a:t>
            </a:r>
          </a:p>
          <a:p>
            <a:r>
              <a:rPr lang="en-US" dirty="0">
                <a:solidFill>
                  <a:schemeClr val="bg2"/>
                </a:solidFill>
              </a:rPr>
              <a:t>MGH Charlestown Community Health Center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48000">
              <a:srgbClr val="7030A0"/>
            </a:gs>
            <a:gs pos="9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160E-93D1-224A-A5E9-A12542C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67" y="2433977"/>
            <a:ext cx="6571061" cy="7069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Why Nursing?</a:t>
            </a:r>
          </a:p>
        </p:txBody>
      </p:sp>
    </p:spTree>
    <p:extLst>
      <p:ext uri="{BB962C8B-B14F-4D97-AF65-F5344CB8AC3E}">
        <p14:creationId xmlns:p14="http://schemas.microsoft.com/office/powerpoint/2010/main" val="120850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1088685" y="804520"/>
            <a:ext cx="2647617" cy="1049235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000" u="none" strike="noStrike" cap="all" spc="0" normalizeH="0" baseline="0" noProof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What is an OBAT Nurse?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en-US" sz="1000"/>
              <a:t>Specialized Nursing role, first defined in Boston within the OBOT-B (Office-Based Opioid Treatment– Buprenorphine) program at Boston Medical Center (led by Colleen Labelle MSN, RN-BC, CARN), then rolled out state-wide</a:t>
            </a:r>
          </a:p>
          <a:p>
            <a:pPr defTabSz="914400">
              <a:lnSpc>
                <a:spcPct val="110000"/>
              </a:lnSpc>
            </a:pPr>
            <a:r>
              <a:rPr lang="en-US" sz="1000"/>
              <a:t>Nurse-driven addiction visits, w/ supervision by prescribing MD, who performs initial Assessment/Diagnosis </a:t>
            </a:r>
          </a:p>
          <a:p>
            <a:pPr defTabSz="914400">
              <a:lnSpc>
                <a:spcPct val="110000"/>
              </a:lnSpc>
            </a:pPr>
            <a:r>
              <a:rPr lang="en-US" sz="1000"/>
              <a:t>Care management model, with a multidisciplinary team-based approach and a close connection to Behavioral Health and Peer Support</a:t>
            </a:r>
          </a:p>
          <a:p>
            <a:pPr defTabSz="914400">
              <a:lnSpc>
                <a:spcPct val="110000"/>
              </a:lnSpc>
            </a:pPr>
            <a:r>
              <a:rPr lang="en-US" sz="1000"/>
              <a:t>Also: leadership role as a stigma-fighting spokesperson and educator within the practice!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24BBC6-2231-4DD0-B701-DADA7FD3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112" r="30046" b="-2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has OBAT Nursing brought to MGH</a:t>
            </a:r>
          </a:p>
        </p:txBody>
      </p:sp>
      <p:pic>
        <p:nvPicPr>
          <p:cNvPr id="4100" name="Picture 4" descr="Image result for keep calm and be awesome"/>
          <p:cNvPicPr>
            <a:picLocks noChangeAspect="1" noChangeArrowheads="1"/>
          </p:cNvPicPr>
          <p:nvPr/>
        </p:nvPicPr>
        <p:blipFill>
          <a:blip r:embed="rId2" cstate="print"/>
          <a:srcRect t="3390" b="5085"/>
          <a:stretch>
            <a:fillRect/>
          </a:stretch>
        </p:blipFill>
        <p:spPr bwMode="auto">
          <a:xfrm>
            <a:off x="772161" y="2042205"/>
            <a:ext cx="2273926" cy="2773589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8142" y="2042205"/>
            <a:ext cx="4913697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500" dirty="0"/>
              <a:t>Increased access to addiction care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New, more robust levels of care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The therapeutic approach of the Nursing discipline– allowing a “new space” in which to engage with patients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Increased standardization of treatment, with improved quality and safety of care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More effective wraparound care– with group visits and co-location with / warm handoffs to Peer Support and Behavioral Health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Increased comfort level among prescribers</a:t>
            </a:r>
          </a:p>
          <a:p>
            <a:pPr indent="-228600">
              <a:lnSpc>
                <a:spcPct val="90000"/>
              </a:lnSpc>
            </a:pPr>
            <a:r>
              <a:rPr lang="en-US" sz="1500" dirty="0"/>
              <a:t>Decreased fear and stigma within the clinic!</a:t>
            </a:r>
          </a:p>
        </p:txBody>
      </p:sp>
    </p:spTree>
    <p:extLst>
      <p:ext uri="{BB962C8B-B14F-4D97-AF65-F5344CB8AC3E}">
        <p14:creationId xmlns:p14="http://schemas.microsoft.com/office/powerpoint/2010/main" val="12983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0307" y="1037664"/>
            <a:ext cx="8274422" cy="5470712"/>
          </a:xfrm>
        </p:spPr>
        <p:txBody>
          <a:bodyPr/>
          <a:lstStyle/>
          <a:p>
            <a:r>
              <a:rPr lang="en-US" sz="2000" i="0" dirty="0"/>
              <a:t>42 </a:t>
            </a:r>
            <a:r>
              <a:rPr lang="en-US" sz="2000" i="0" dirty="0" err="1"/>
              <a:t>yo</a:t>
            </a:r>
            <a:r>
              <a:rPr lang="en-US" sz="2000" i="0" dirty="0"/>
              <a:t> M with depression, pediatric kidney cancer s/p nephrectomy, mild chronic kidney disease, sleep apnea, and FH opioid use disorder (sister).</a:t>
            </a:r>
          </a:p>
          <a:p>
            <a:r>
              <a:rPr lang="en-US" sz="2000" i="0" dirty="0"/>
              <a:t>History of unsupervised oxycodone use from age 18-25</a:t>
            </a:r>
          </a:p>
          <a:p>
            <a:r>
              <a:rPr lang="en-US" sz="2000" i="0" dirty="0"/>
              <a:t>First initiated buprenorphine treatment in 2003; was seeing a for-profit provider and left treatment due to cost, then resumed oxycodone use</a:t>
            </a:r>
          </a:p>
          <a:p>
            <a:r>
              <a:rPr lang="en-US" sz="2000" i="0" dirty="0"/>
              <a:t>In early 30s, self-transitioned from oxycodone to unsupervised buprenorphine and began using unsupervised benzodiazepines (up to 3 mg of clonazepam and 3 mg of alprazolam per day)</a:t>
            </a:r>
          </a:p>
          <a:p>
            <a:r>
              <a:rPr lang="en-US" sz="2000" i="0" dirty="0"/>
              <a:t>Divulged use to PCP in 8.2018 and initiated on Suboxone at 8/2 mg QD</a:t>
            </a:r>
          </a:p>
          <a:p>
            <a:r>
              <a:rPr lang="en-US" sz="2000" i="0" dirty="0"/>
              <a:t>Began weekly follow-up with OBAT RN in 9.2018</a:t>
            </a:r>
          </a:p>
          <a:p>
            <a:r>
              <a:rPr lang="en-US" sz="2000" i="0" dirty="0"/>
              <a:t>Warm handoff to Recovery Coach in 10.2018, and initiated behavioral health care and weekly SUD group later that month</a:t>
            </a:r>
          </a:p>
          <a:p>
            <a:r>
              <a:rPr lang="en-US" sz="2000" i="0" dirty="0"/>
              <a:t>Continues to do well and remains sober at 6 years in care w/ his Health Center treatment team and managing family, financial, legal, and relationship stress.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853888" y="161365"/>
            <a:ext cx="7436224" cy="67235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Example: Thomas 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739587" y="1649507"/>
            <a:ext cx="7436224" cy="2895599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DB8631"/>
              </a:solidFill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/ Reflections?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5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80" y="4875653"/>
            <a:ext cx="1143441" cy="6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4024874" y="564934"/>
            <a:ext cx="4534268" cy="38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08" y="228600"/>
            <a:ext cx="3192402" cy="10758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The </a:t>
            </a:r>
            <a:r>
              <a:rPr lang="en-US" sz="3200" dirty="0" err="1">
                <a:solidFill>
                  <a:schemeClr val="accent3"/>
                </a:solidFill>
              </a:rPr>
              <a:t>mgh</a:t>
            </a:r>
            <a:r>
              <a:rPr lang="en-US" sz="3200" dirty="0">
                <a:solidFill>
                  <a:schemeClr val="accent3"/>
                </a:solidFill>
              </a:rPr>
              <a:t> Health center system</a:t>
            </a: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04800" y="4724400"/>
            <a:ext cx="400805" cy="1331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4800" y="5943600"/>
            <a:ext cx="8458200" cy="381000"/>
            <a:chOff x="480" y="2304"/>
            <a:chExt cx="4800" cy="240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480" y="2424"/>
              <a:ext cx="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59" name="Group 6"/>
            <p:cNvGrpSpPr>
              <a:grpSpLocks/>
            </p:cNvGrpSpPr>
            <p:nvPr/>
          </p:nvGrpSpPr>
          <p:grpSpPr bwMode="auto">
            <a:xfrm>
              <a:off x="794" y="2304"/>
              <a:ext cx="4176" cy="240"/>
              <a:chOff x="912" y="2280"/>
              <a:chExt cx="4176" cy="240"/>
            </a:xfrm>
          </p:grpSpPr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>
                <a:off x="91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>
                <a:off x="1329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Line 9"/>
              <p:cNvSpPr>
                <a:spLocks noChangeShapeType="1"/>
              </p:cNvSpPr>
              <p:nvPr/>
            </p:nvSpPr>
            <p:spPr bwMode="auto">
              <a:xfrm>
                <a:off x="1747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2164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258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3000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3417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>
                <a:off x="3835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425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16"/>
              <p:cNvSpPr>
                <a:spLocks noChangeShapeType="1"/>
              </p:cNvSpPr>
              <p:nvPr/>
            </p:nvSpPr>
            <p:spPr bwMode="auto">
              <a:xfrm>
                <a:off x="4670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0" name="Line 17"/>
              <p:cNvSpPr>
                <a:spLocks noChangeShapeType="1"/>
              </p:cNvSpPr>
              <p:nvPr/>
            </p:nvSpPr>
            <p:spPr bwMode="auto">
              <a:xfrm>
                <a:off x="5088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58546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1965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295114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1970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2029920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1975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2764727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1980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501295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1985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237863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1990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972669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1995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5709237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2000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6444044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2005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180612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2010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7917180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2015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6625" y="3962400"/>
            <a:ext cx="1602963" cy="646331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C95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1965: Geiger and Gibson establish the first modern CHCs</a:t>
            </a:r>
          </a:p>
        </p:txBody>
      </p:sp>
      <p:sp>
        <p:nvSpPr>
          <p:cNvPr id="88" name="Line 36"/>
          <p:cNvSpPr>
            <a:spLocks noChangeShapeType="1"/>
          </p:cNvSpPr>
          <p:nvPr/>
        </p:nvSpPr>
        <p:spPr bwMode="auto">
          <a:xfrm flipH="1">
            <a:off x="1409349" y="4608731"/>
            <a:ext cx="800450" cy="144764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5282285" y="3075948"/>
            <a:ext cx="139561" cy="125817"/>
          </a:xfrm>
          <a:prstGeom prst="flowChartConnector">
            <a:avLst/>
          </a:prstGeom>
          <a:solidFill>
            <a:srgbClr val="C00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2311912" y="4957402"/>
            <a:ext cx="118938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1972: Chelsea Health Center</a:t>
            </a: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H="1">
            <a:off x="1809574" y="5332553"/>
            <a:ext cx="492214" cy="7055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2399023" y="5584881"/>
            <a:ext cx="2143063" cy="276999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1972: Revere Health Center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>
            <a:off x="1861602" y="5723382"/>
            <a:ext cx="467878" cy="31470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AutoShape 2" descr="data:image/jpeg;base64,/9j/4AAQSkZJRgABAQAAAQABAAD/2wBDABALDA4MChAODQ4SERATGCgaGBYWGDEjJR0oOjM9PDkzODdASFxOQERXRTc4UG1RV19iZ2hnPk1xeXBkeFxlZ2P/2wBDARESEhgVGC8aGi9jQjhCY2NjY2NjY2NjY2NjY2NjY2NjY2NjY2NjY2NjY2NjY2NjY2NjY2NjY2NjY2NjY2NjY2P/wAARCAPABQADASIAAhEBAxEB/8QAGwAAAgMBAQEAAAAAAAAAAAAAAAECAwQFBgf/xAA8EAACAgEDAgQEBAUEAgMAAgMAAQIRAwQSIQUxEyJBUQYyYXEUM0KBFSNSkaEkNENTFmIlNXJUgrFEY//EABgBAQEBAQEAAAAAAAAAAAAAAAABAgME/8QAGBEBAQEBAQAAAAAAAAAAAAAAABEBEkH/2gAMAwEAAhEDEQA/APVDAR5ncwoAAAChgIAAAAYUAhhQAAAgAAAYCAYgAdAACGFEXKK7tIqJAVZNRhxxuWRf3M0+qaaK7t/YTStwWcufWI/oxtlT6tlfy4y8ldhsi8kI95pfucHLrNTllduK9kU7Zzdymy8pXdya/TwbW+39DNk6vji6jHccxYFdJ2y1aTI/lgyxKty9U1EnWOKSM89Xqp9519jVDRTdbnRfj6dBczdliVy2pT5nKTYlhbfCZ2vw0EqUUNadexYOVDR5pfpoujoMr+bhHVSSDdFFRjxaKCVT5ZbDR44viJdvS7INzZAljUe1IapEXuYbGwJ+JFeonqF2SIrGvUlsS7Iog8kpPgVyZao/QewCpQkxrD7lqjySAqWJIe1IsoQCoNpICKjsBxpkhWEIAYrAYg7iAYhWJulzwUEmRTE8uNd5r+5VLWaeL/MILck9kbOblyyyTtmjLrsM1tjyZcip2AbmkRbtisEAs0N0G13Rg/G4sUtsnTN05NJnB1umySzOUVwwOp+J0+Opbd7fYufUdZNJYsVL6ow6DSyTg8nKXoz0eOCcU2gOU9Nr83nnPbfomQl07JHG5ZJuT9juFWaNqgri4NNp5tXiTkvU3zw44xVRSL8Wnx43aRVrcsce2uQMWv08J4HxwjgJpJpHS69rfD0ijB05+hxtJc8dsI2YpMnOXqQxw+pOapBFGVJ9+5S86hwkaasz5sSpsDPPXpWqPQ9F1Wj1GJY8sVCXu/U8lmhsyr2s7PTNL42WEFKlJWFevxYcMX/L2v7Fi7nD/B6nR5FLHkck/Y6uKT8NbnzXIGpIE+StZOAWWClUpxX3YFoymepwQfmzRX7kZa3CoSlCW5RVugNPoLuciXxHpVF0nZln8Tra4xx8+4HotrIucYvmSR5CfX9TJupNCXVZZIyWWbtgetyazTYl58iM2TrWiin57Z4yeVzk92W/3Itw/rA9Rl+IoLjHHj6lK6/lnkjGKXLo85uxrvMuxarDgnGceXHmio9prMso9Pk5LlrujxspZJyk3OVfc3634mjqNI8MMe2TVHOwSlkj2IqKSlMvWC16FOTHOL4K14v9TKjpQwwjDa5KyOSS0sotPmRjW6Kc5NujBqdZPNkT9I9gPUrBJ4VOapspUK7I4+HrWpWNQm9yXuT/AIxkn5YQ5IrquDSsv0mnhqMqhkfc4Ms2tm7SlRdhhro5Iz3NP3A7HUM+LpOWOOC8s/cwZeq4XzFckcuhlqpb9Tlcn9WRw9L00dRHdK4+oVuh8Rap4VDHg47XQp6nrGrgoxi4xftweh0+HT4tPGMMUXGvYt3UqiqQHnMPROoZ47s2okl7N2aIfDOK08mZv3O3uYIDLg6TocEdqxKX1lyeb6rjww1044sSikexhR5LqTvqeR1wRHnsib1HauTp48TkouT8pzsrvUv7nX0sLxx3FGqO1RSgiGTTvL8z4NKjFRVABHDgx44rbFX7ljlX2ER9QJ2EXbIt+xWm1Igtyw3LdHuZcuSGTG4ZFUvc1rsU6jSxzq7pgZ9PDJBq5XA9Roa/Dxf0PPwg4Y9r5o7WglWniUcjqU92tlRg6m/5WOzbq+dZP7nO6paxxCr+n8RN8Xdox6Gnp413NmOVW2QczVu83JmyPgt1k71DKMkvKaQ1xEMXMmJXt+gYlUmwJP5i/Sc50jO35jRovzfqRHax1+433IY3zyWd2RRL0OvpEngRxpujtaSNYI/YKm7jImmDFRRYAkyRAgAACwAAGAAgMXVpVp6OHwona6u/5SOJLtYFa5ZKPcUeRoITdyIZJOyxqn9SqfzAVZnaM8FeVGjKlVlGJfz4gdSVeGl9DR0jnVcehkn2o29EV5pSA3dZ82lPN7XZ6HrUv5EY+rOIoc8kV7gAGc3QhgAAAAUAAAAA6E+FYiGIrnqMMF5siRS+paaP6rLNK1AjmZurwTrHDcvcp/i2a/LBIcldj96HuilzJHn8ur1GV8yr7FbllffJL+45Su+9Zgg+Zoqn1LBHs7OKsd93ZOGJ/pi2XlK6M+qwXywbZRLqeaT8sUkZ1hm3xAvWjytdqNclRlrtTP8AUkUvxsjueRmzH0+TVylRbDQQTuUrLCua8Cl80rD8PFdkdZaXHF8KyyOKCfyorLirDN9oMvx6bJ6QOtUV2ikLco+oHPWklLvwThoEn5mbHOCK/G+gBj02LG7UeS66KHOTDzMCyTjdieVeiEse4msQVBzb7C8zLNnJPaEUqMn3JeGW0hkVUoUNRLACI7R7RgUJQQOKGAUhisAGBFi5sCQgXInKMfmml92EOxWZ8ut02L58sf7mHUfEGmxOoLe/oRXVtsPu0jz+brufO60+CSXvRRKXUdTNtKa+nYqPSzy44d5pP7mTV6iLxtRyJP6M5OPpWsyx3ZcrT9jZh6OopeJkcmBRn6plwRjHHy/U04+qeLji4xe6uUaIaDBD9Kf3B6THCW7Gq+hBmnqNTk+WDiiT02qyLzZKX3NsZKuENMowx6bF/mTbJLp+GPdWbH3ITlRBllpcblUI1RRl4lt9jfBU2zma3Pj0+SUsjoB3RTPJK6Rz9T13DGNY1ul7HPz9ZzZI1ihT96A62onOMl5qTB6rBGKi5ps4Lw9Q1XnrJRdpOmajLmqe5P3aIO/jywbjTOzil/LRztP0zFixwcm3Nd2bVwqQVa2Rk+BR47hKUXwmmwIuaUW/RHG1/VdLvUY3J+p2Mi24Jy+h4vWxjLI5waqyonr0tdlUovhFW1aeFWZJ6uWF7YopyameXmTKjt6N+KrHnkoZNrfI+kY5LRTyNfY5ePJLNqnKUubA6Vq0QzbeLK5z2S5dIz6nUJ8WBVqlj30js4ca0GjhqVLzVxZxdJjWo1mOEuzZ1viaaw48GKDpL0IPQ6Cc9Vpo5JruaNleh5LQfEuXBhhgWPdt4s2z6z1DNGoYq/YK9EsT7nnPinfiy4vDk033olj1XVWvLF/ucvquXWZM0fxS8y7Ac/Jmzfqm3+56XQeToksj/pfLPMT3SyKD7vsj0fVZSwdAhCtknSaQHDxR8S5X3ZalFENPo55MalGdL2LvwMvWZRZjngapLzFGbSuTckW4dFGEr32y+SajzwEc5aSVXYvwuTubt0V+pE4NNXaA5MsTV2QUaOjmjDc9rtmTJCW4qK1FbrOlo5qK5OdsdmnDKOJXOQV0JS3egPGqquTn5Oo7eMav6lEtfmbuyDoZ/LikjkY4eJm2XVssnq8k40zO7Tu6YHT/AAmLDw52y3QYscZSbXY5uDdlypbmzv49CoY01LlkUfiUn2G9S5LhpDWkj6yJPSRjXIFW+Uv1cEsaTzQ+5csMEuxLDBLUQ2r1CvRYmvCjS9Bu2uBx+VfYaAik2SjGht2CCJxXc8jr3Wuys9bHizx2vn/rct9gOLt3atte528UqUUziY5f6tV2s7keZJjRp9AbB80J8ATXbkjxHuJuo2UPJLI9qAMuoe6oK2VQzT8Vb1wXRgo+nITSku3JBp3cId2ijHK1t9UXLgKGr4Otpsfh6eL+hyl3R2cTvAr7UVHntTP/AFM39Tn9TyKajFLsb9RserntVRb7HN18tuoQGjT7seONdjTunKDrsR00k4K0aJvbjftQHEyyvK0yM+wSp5pfcjl9CotuoCxypsjKTjjHjqULIJbrkatCv5xjUqyG3Qv+awOvjpjXEiMFtQ0/NyRT+aSs7mn4wxX0OHHnIjt4vy19gqy+SSIEkA2NOxIT7lEhkUyQADAQDQ7oQdyDn9XdYvocZU40dXrLtKJxVJxjQEuzoceCmMubZNT5AJ97KnaJzdsrvkIryyaXJXgf86JLUuyGm/PiUdPJ2N3Ql55v0OfllwdPoK/lSf1IJ9Y7ROTwdPrEqcY3ycwK9uBnya/Tw/Vf2KZdVxp+WLZzjbcOjlZOrZP04zO9dqZ35qRYldtuK7ySK3qcELua4+pwpPLPvOX9xRxv15NRK6s+r4Y3ti2U/wAXlL5cdGSGFt8Rst8CTdKBYVLL1HUSXFIoefPkXmyP+5pfT5y/VRZDpsUvNO2WFc2S/qbYeDa3KLZ2o6LDFfLf3LljjGNbF/YqVwYabLP5cbRbHp+d+lHaqvoDa9wOdDQP9TLlocS78mndFeovEiQVfhsS/SWQxxj2ikReS+yDdMCzakxv6sq8zDY/cqLN6RHxYeovDsawBUJZvZEfEl6F/goaxRQRlcpy9xLHN9zbtXsFIDKsUixYVRaMgrjiLNqGAAuBkbCyhgwItkEgIWOwJCsW4W7kCQm6FZCc1H5ml9wJqQ9yMWTXaeF3kTS70zBn6yk/9PByKO23XNkJajFj+fJFP2s4E8/UNXxHHKP+BLoupzyvNla/cK6uTrOkxJuUr+xjzfEWNyrBjbHh6Bhg7nJy+5tx9P0uN+XFEDkrqPUNTL+Tjav6EHoOp6ht5JtX9T0MYRhxFJfYdsg4uL4fjJp58kn9LNWPoujxyvbf3OhdgiiENPhxxqEEl9hpUyViAdsiwYmAWKwEyIrlcXaBZl6k2iLxxZRXPVLtFEFvySt9i3wop9iW1RXLSRAGPW9Nwa2LWS9z9TVly4sePdKaozT6lpscW3PsBxNR8KuMk9PO/ub+m9Ex6XE1mipTZcut4Gm1fBmyfEcdzWOF/UDrwwRjFRjFV9g8OEbb2xPOZes6x248JnPnrNZllLdklz9SD1mXXaPCnvzR49mcrN8Q4VPbhi5Hn3gnOVzk/wByzHHFgW6TTZR6jp+eWsi5vivQ8/rerZdL1XKsMrSZ0ul9T0ePSyjObjJ/Q81rZKevyZMcW4tgdDUda1ueEoJ7YyVNUYVCTjzKivxJykklTDPgyqG5yaXsVFWeEd3LsqcY0qINO6lYJFHfw9Yw4en+AoXKqs4y3JuSdOyGO/Yk02wHm1GTJxJ9im5PlluxWEkr4IDS6jJpNRHLFJte51cWLL1zXrx/Imv8GTQYceTW445FaZ3ISWm6tBriPYio5fhhae8mGe5x9Ga9No82TCmsm1r0Oy/M/ozLmjLC98ewFOPTauCpZEee61DUQ1a8Z37UeuwZVmScXz6o8z8RyUtftXZIDhTm4Z4zXLT4Ovnln6lp4Rm0kji5+J0dvRSX4aPuUVR0OXGqWQT0+pi+9m36lmN89wOJnnnwStujNl1ebIuZcHWzYvHyyjLszjajBLBlcXdBEVlmu7JvUzqkynuSSZRJZ5r7j8afqyvgacfUCTyzvuKUnLuwe2rQk/WgEl9BqLJR3TdQjbLoafUSfEKIKGmkX6PTLVWm6foSeg1MnVUbtBoZad3J8gLQ9OlhyuU+3odWPKE3wRTpGVWLkcn2K4yJSdool6dx6Z3qo/crfKJ6Nf6yAV6H2AAAY0R7kkENuoTf0PF6rz5szfuz2c/yp/Y8VmdzzfdgciCctSq72d7Emktxw9J/vF9z0FXJIo0R+Urn3LuFH7GDPnueyPcgsyZbW1cssxQUI36sqw4nHzS5ZdYCl3FVMJsI+ZgQyfy5qSNd7opoozwcocdyOlnK9j9ANSS3Jep2YOtN+xx4tPJGu51+2nf2IPONf6iV+5zOoutUjoRbeaV+5zta71XPuUbcd7IuJZlz/wAhxlwxwj/LjRTrZVj2gc9cydEcjtojCajKmOTuXBUOduJZhVYytsnCTUWvQgH3NvT/AJ7OencjXoMnh50nymB2oP3JepC+BwfIVZD8xI7mP8tfY4OH/cRv3PQRVRX2IpxZIgu5NMB0IdgAmvYE6GADQhdgAY0JDQHI6y0si+xx5K1wdLrDcs9exze0QKlwTgRq/uOFruESb5orfDJPlkXyyjNqF5haXnNEepRDQJy1DQG/K6b9jtdBX+nb92cHLJq0zvdD8ukT+pBT1f8A3C59DnyZs6lzq2Y8j4oK6exXwi/Hgyy5UHR1lp4f0ot4SpcIsK5C0WWT9i+HTuOZm+or1C0ioyrQRXrZdHT44qttk3koSySfoBJY4xXZIdIre9htl6gTbiheJEFivuw8JIBeL7ITnJlmxew9gFPmY/DbLVFIYFPhDWP6FoAVrEiSikTEAqQ6QCsBjI2FhTAjYWAxCbI7gidibIWOyCdkXIjYAOx2RSZPbfd0AbiLkVZtRgw8TyxT+5jzdY0sIvbLc/oB0VbHXu6OG+tanImsOC/ZoisfUtUqm3FP9gOxn1OHAlvyK32Mk+r4VxjjuZVj6Kr3Z8zm/Y2YdDgwfLFP7gYXrdbnl/IhtX1RCXTtbme7Jla/c7CSivLFL7DbZRzsXRtOknNuUvU2Y9HpsVbMatFqAB2l2VA3YgALAAZFAU2UavVQ0mHxJrj2ONqPiiMeMWPn6hHoVFg3FfqR5DJ8SajJFqMaMUup6qb/ADGB7lzh6SRB5oekk37HnMeoyrpM8m97/cwdC1WbLr0pzk/3KV7Hx8aaU5JN9kyaal2Z5D4oyZMerx7JtccUZYdR1uPDF+K6IPbykl6hF2jgdK6jLUYX478y7HUx6j2QGxIi2l6nN6l1HJp8cdkeX6lWm6nHNC83kkBt1+shpsDd+b0OJqNfny4XKOSl7FvUNRpskJOUrdcHAjkUG1OXlKL1q8+byOTaLVglPu6RknrsGKP8tWyh9UcuOwRq1mJ4lUJ/5OdvlDtIryZsmSTe50VSb7WBth1CdbW+EWfjMmTjFBv7IOn9Llmisk/lZ2cGkxYI+WKIrjQhq8s1FpovfS8smt0+DrPGrtCadoDZpumaTHobeO3Xc4uLFDxZeXiz00VWif8A+TzeHmcvuMGFxvW9uLNeqxqUfoZHNrXP7m7Nbi+OKNI4eorfwVKLkyzPzldDxUuAi7DjtVRDJHbKi/HKuwppTkBnq3RCXEq9TTDH5q7lOWFZgrf0PHfUYbuWjs9TjHxYtLlM5Xw8r6orfodvqePat79yDpYJXhg2/QsfmVPlFGl502N/QuRFZpYcmDJvxdvVHl+r6panXt7dtcM9pB8/Q8Z1/Ht6jJxjtT9gORn5ynX08HHTxZyJebIjuYOcEVfoUWY5qSr1JxdMq21yu5LHK20yBqK3WwzYIZlUo/uCrcTTCObk6N5rhOg/grrnIdO+QcuAMC6NBRvdZr6V0nT5ZS8WN+iROM/Ka+ktvLIDzOq00cPUsmGvLGXBq1OHFHS3tV0Pq2OUer5H25I6mb/DNMBdJhDltWzouSujn9L4xs3VyBK2O2+AS5B9wJN0qGl5RWmJcMKlFckn3FGh3zyASXBPRcaqLIzaSLOnVLVIK7zENiAY0IaAWV/6fJf9J4jPxHNL6s9rq1/o8r/9WeHyP+Vk+4Rj6dHdqzvb1j80nR57TZvAy7zfhjm12S3cYBGzJq555bMSr6ksOmUZbpu2XYsMMMKiufcPUKk2mqAi2qGlSsCMk2xwuMhbuSXcgnutlGoTxZVkh6l6VULLHfHau5RZpnGeSLvk7OWlppX7Hm9Bl2apY5926PR6zjRT/wDyQeaxyucpP3Ofmj4muV9rN2NdzC3/AK/b3dlHTx+VJPsZtfOLhwTzyb8qOfqN0O7CKuGuURT8w12EkrKLJvgcfkKpNr7FsGtgCgnuLsDcdRH7leLmTJ4W/wAQvuB30vKiUVSIQb8NElL3IqWJXngvqegXypfQ4Ond6iH3O8uxAR7khJjQU7HZEku3JQMAAgBDEA0x3RElFqmB5/qc/wDUMwN+RmnqbvUy+5lXb6ARjJEl2ZCldDuiogrTC+Qm7lwRUlGasCjUOiXTvzZMhqpJ5G12Lem/qYE87vIej6PH/RL7nncy5s9L0pbenxf0Irm9Sf8AqpGR2y3Vz36mX0ZSB7TfJhtm3yXbUOjSKvDY1jXqWCAgoJD2kgAVUOhDsAEIdgAegnIVgSsCO4W4CYWVuQbrAnYNldhYErFuIgBJyFuECIHbCxidR7ukUAqFLLigrc4/3MuTqumxp7XuaA10Pb78HGydZz5PLgwtv6EJT6hn7xcU/Qg7UsmOCtzRmz9T0+D13P6HPj0vUT5ll/azZj6Xhilu8z+oGLN1nNlltwYml7kHi6lqabk4p/Wjs49PixfLBf2LO4HHXRJZKefK5M2YulaXFGtl/c27WPY/XgCEMWPGqhBL9ibbITnjx/NNL9yqWu0sPmyIC5AYsvV9ND5PMxYOpx1GRRUKsDdYACAdhYmwsAYxWICQCTBtJWwOd11X02bfoeJcrVs9r1mUcnTckYvk8pg0LyzUbAzQ7WFSb8qZ0Nfjx6JQglbZT4zWPyQA6WKN9HlF8NmHoeLwdfGUnaNuLNCXTJRm6lRl6THyyyyfYIr+KdXjya7HjivlXLM2XJWiUoc0ZddL8Rr5zk/UjLUKOLw0uAO/8Lxjmw5J5F5kztZNXpdNBuc0mvQ8d03HrMycdK2ovvR28fw7kyQTzahuT7phVHUOtYM+N7YttduDi5OoZ2rUaR0epaCOgmo94+5gy5sbx0kijLLPqMvO7j2KrnfmbZdvpcLgqdtukERquRcPktw455ZbYo6GPom6m5/cDmJpKrtjhjl4i8rZ3tP0jBinum930NccWHGqhBEVHRT3aeKUdteho5RHHH6UOVgBG7kht+gq86A6uRuOik1/SecwPzS+56LJzoZX/SebxK1MuDIvPrWl7nSyL+W/ojm6bjWP7m/PJwg39AOBm8uR/cWPmSJahbpNoMGPfNBGtpRimV+IrHluq9jOvmKi+GWpdiuUt2Vth6kYpOYUSyz0+RTxOn7l8epazVzjgnO03SM+oXmRHSPZrMbf9SIPf6LHLFpMWObuSXLLyGOW7HBr2JEVOD5PIdde/qkld0j1+Nco8b1bjqub1A5E7ebajfjWfDBeqMUOdSn9TuxX8uNlEMOeE1UuJE5Q4uJGemhk5XDM8vGw9ncSIvhJqdSNH2Mcc0Jx54kW4sy7WFaKruRkxKTb+gpP2IiTfBt6M/5kmYb8pv6LT3e4Gb4jivxGOVU67nG1jfgL6nW+IZuWrjD0SOPreMKRRo6W0sTs22nyjBoFeE2w4AnHuDfmFfId5ASkH6RSG+UA4OiTdkEkL14Iqb7GjpS/1afoZ2aukK9U/Yqu2xXwNiYASQrUVulwijJrIry4+WwLtbKK0GW3XlPnmXUOpwS4vueu6npdTl0WTLPK0kvl9zy84qOkdx5CM+kwrJk55o72nVR2rg4/SreRnYx8MqLJOkRiEnaIxIqbiK+KCTdBHnkA/wD8jXzURvzE1FbrAmCfIN8g6vgDLqJeBq8WWuE+T0OryrJ06WSHaUeDjvAtTJQ9R5c8tLgemyN16EGXDG02cxyT6g39Tp4e3BzEk9bNehUbHe++5j1zuSN2GUN1LlmLXfmtDBng+CHLkWRjSI7UpGhN9qBpxjaIt00WOq+hAsE6tmjRrxdQZ9nqi3Q5PCyu3QHfjxBDhTv1MktSnp5bXyY8WsnC+7Cu3pHeqijvnluj5J5ddG1R6l8GQImuxBEkwpgIYDsBDAAAQDoJKoSf0Ggl+XIDyOqn/qJub9Stz8vBLXLfmn9zKpOHDAtTu2NKyEX7FsXSCINVKmV5ask3cmyuSbZRmzvk1dMXkkzFnfmZt6d+TICefuen6f5en4/seXyPlfc9PpvLoY//AJJo4eq/3WT2srv6ks7Tyyf1IdwPfARsLNKbYhPkLCGDYWRbsB2KxNkQJbgbIgAWFgAAgGACaEiVCbSIACt58a9Sqerr5FYVpE2l34ME9VqW/JBoSx6nOvPLaEbHnxx7yRRk6hij25IQ6fG/PNstWgw+1gZsnUMuSlhgVZFrtRxdI6kYYcS42oreswQ4c4lHPxdJyzd5sjr2s04elYIO3HcSydVwQ4j5jJPrMv0QIOlj0+LG/wCXCi2vscHJ1jPte1UzDLWauV/zJcgep344vnJH+45Tgobty2+55GEc85Jtyav3PQ1XT6fpEKc+raaDceWZcvX4q1hhb+pzliUsc36nN0fm1zi+1gdqfWtXPsq+xS9drcifnasvWKK9CSgr7Ac9/iJ/M5P9wjgnLvbOlS9gSS9AMmLRWvNwbdBiWPMq9Bl2ljeRUB0u6Ai5RirckkZ59Q00LTyK/uBpqwo5OXr+ONwxQcn6MxT6l1HULZhwtfVAejdR+ZpFOXW4MTalkin9zjR0XUs9eLkcbLIdCUrebNKTA1Z+t6eEfKtz+hiy/EEX5YYrRvwdI0mOK3R3fc0R0Wli7WKP9io8pquo6lQlPw34cvV9jm4uo58eVShGj2XW8WP+HTW1L7I8j4d/pIFrdRl1koyn3RmazL9RrWnnL5YtlkdDqJNLbwBFaPI9C83icLukQ6O3k1SxTk9j9D0Oj0cY6SWHLLiQaTpGj0eTxd1tdrZB5/4h0eLRZo+DxatqzFLHB6Hf+o9V1TT6TqCjvklJdmc/L0JZNPsx5efQB/Cs6w5EeihKT7HG6NoJ6JSjkat+x28SpFVTqNDHVJxyxUosx4/hvRwnuatex10wCOfqunaTDosrhhintfNHjMmNLDJpep73X86HL/8Ak8Jll/KmvqUPoyvUOzurjg4XSGlmafc7aIJ3fAkqYnwNOyCcWF+YIqkKyhS7kabmkSbsjG/EX3A6ufjp0/faeaxviR6PW8aGX2PN4vlkBl0j3ayX0OllcXik5exzNDxqps6Odf6aT9So40trnwa4KGOF1yY8a3ZaNE1XlAr3bpNlM63cGikkZssakUSXKIJ1Msg0lRVNpS4CDL7kumtPqOK1dsqm3Rr6Zp5ficebitxFe7jHbFUSEvkT+gEVZjfNHiup/wD2Ga+9s9pDueK6nz1DM/qwOZi51C+56CP5cfscDB/uV9zu09qAknSGluXPYgkWR7MCl4sbfCE9GnypUWLhk7YRl3ZMT21aJeO07cS98rkqkq9OAH40Jr2Or0ZeSTXuciUIONo6vRI1jlTCsPXXeuicnW9kbuuZZx6i0127HL1WRySTCN/Tq/D8mtMw6LJjhiqUqNSywfyu0QWruCtsjGak67E1KKfcKYMTlH0Ybo1dlDXAJ+Yr/EQXDZXPVYou07INTv2NvRledvscWetySVQgbOjR1OfUN8xj6sqvSznCL5Zmyaq3WONkselV3Ntlu2MO0QjN4WbL87qJfjwY8fZW/csTJIKy9Yb/AIbk+x4jUTa09M9r1x102R4jU/kBFnR47pyZ14R7nI6ZkUPKu7OynwgFLhEafclMSAG+BwZGSfp2LIJVbAi0txJFXi499bkWeJFO1JASDmymWpin7srnq5N1GNAdDQv/AFSH8SYl+EhmqnF8v6GXpWSUtdC3wdbraT6bkjxz7gcHR5Izwtr0OarernXuT0ed4FOEl3I6b+ZnkvUI0YotO0ZtTN7vc6MYqGNo5Wd7pv7lApPYVruT/SRjzIod+5NvyFb+Ym1UQJ4ncWyccLm1tKsXyM6mix3guuSKjjwSxRqfNmjHix7Pl5JSg9nmRCEnD7EHS6VFLMqVM7zOH0eSnqb+h3JAA0CHRFCGFAUAAOyBB6AADRHNLbp5v6DIar/a5PsB5PUNPI69yjJG42Sle+V+4SaoCm67FsJ7lQtqaINNdgiyqFfDIKb9RsoxZn5mzfoFWnkc/UP+YdHR3HSv6hEV5siX1PVRVaNX/SeVwpvURXuz02VOOif2M6rgZX/Mf3C+CuTuTZLsUe9ExiZoAAgAACwsBCokCi/XhARoCGXNixXvmkZn1DHdQdgbKE5xj3dHPnqss3w6FNbMfiZslRIN7zY0r3WUvV8+WLZzn1DQwj+bZVPruKDrDDd9wOo8ubJ2i4jWKcu8jiZOuaifyQSMuTqOum/maA9K8MIfPJEHn0mP/kjf3PLyyaqfzzk7D8NOrcmFeqwavBnltxStl5weiY3DPZ3mwHRRrsksWllKDp0XJlPUUnoMn2CPL5s2ZQc/ElX3KdLleoybbdlmdf6Nso6PzqCjqLScd+SSwUvqaFwFEFUcMfVWNwgv0liQ2rAUIrg25vLo39jJBNM16rjQv3IOTHjDL7HJ0CvXOX1Osk/CZi08ceHM55JKK+pVdO7JqNnOzdWwYpVBb/qjPPq+py/7bC/2A7TVd3RTm1mnwcTyJM5E8fU9SryWl7diyHRHNKWbK2/VAacnWsEF5IubM+HX9Q1eXbp4OKfY2YOl6XC727n9TpaOMcdKEUkQYodK12WP8/NT+jNGLoeKPOWbmzqtgijNi0OmxtOOJWjRGEYfLFIaGEFtgAAAAAGTqON5cG2rXsc2OkjBcYzukXGL9CDibdi4x1+xmz6tYl7M9FKEH6I5PUOl4s8nLs/oVXGydTnXcyy6hlf6mzoZejbY2m5P2KIdKmsibi6CME8+aXmdqIR1upgqhN0dzJ03xIJOPC7CxdGimm42iKyaCOt1E1KUnt9z0+BNQSl3M+LA8cVGEaSNMUwLAEkD4KinX/7HL/8Ak8Jmfkf3Pc9Re3p2WX0PC5vyZfcuIl0rnM/c7keTh9IT8a64O5FImqYLuIZBYqE+4kFlUPkUfnSBsMavKiI6PUP/AKyT9aPNxdYmei6q9vTZfVHm4L+TJgZ9CrzSZ0NTxo5MwaFpZJWa9TO9M0VHN08bnZbO5SaFhdFkV/Mv0Aq2NW5GbJzI35PNaMs8MlLtwUUSbS4K7ZrnjSx2ZXz2KFN2jV0uc1rMUXLy32MkalkjF9rO90nSwfUIUrjFWRXqovypDBJUDIGnUJP1o8TrHepzX3tnto/K2+yR4XXSvW5q7bmUZdOv9Ql9TvQdo4WmSeqidtKuxNE6Da9tkbb4DfxtAaC2JDsAsi1ffsS+omEV5IUvKzs9FS/Dy+5yZcKzs9Jht0spL1CuF1r+Z1J/Q5utUYqPubuo5G+oT3+5g19eVhG3R4IT01yXJdDTRj9haL/axLeSBLBF+o1iXZMlDklF9wKvB5qweH6lq7kmVVP4bG1fqENNi3K42XVwOCCo5I4/RUdHoz2zkvQ580dHo6+ZgdUQ32IhEqSCxEkgMHXH/wDHM8VquMdHs/iOWzQL6njNZ8sQLemQ3Js60ZJLvbPPw1E8UKiSx58j8zkyjuymiW5OJycGpyzmowhbNvhamSrsRFmTPGKpHPy6nJJtKVIuloszfMinJos0eVygrK5y3fMaNNK51OXBmlCW/bXJtw6GbqTCLvJuVOyxzj2SJrSxiu/I1jUPuFW9F51qtHU6660qX1M3RYrx5Srk0fEDrTwXuyDzOtwSeFZcfp3Rn0LlGTnVnSnxpZ/Y5Wk1Hgtpq0aR1ozU4OzlailkaNL1sZcRjRjyO5NgSbW1UKPcXCQoepQS+YlJ+UjXmHNcAWYHaZ2dFxBI42n+WjtaWL2RJqtc0pRM2XHtVo0yfoLiuSCfRIy8du6Z6G77nH6Vjbzb0/2OvLuBNIkQUvckmFMAsAH2EAwEC5GxIgZRr3t0s/ai8y9Ve3p82B5TNJRk22QtSjwyWaCnyyvbtCLFwuQikyN8E4NLkoplFqRXkm4cGmTTZmzpSAx5J3I6unlt0qT9Tj5FUk/qdeNPTQrvQD0nOtx/c9RrHWkn9jzHTeeoQtep6XqklDRzfuQebdWFiQ3wB71i7lM9Zij62/oUPWyb8kbKNoOUV3Zjjk1Ga/RCemyS4c2ii+es0+N+fIkY8/X9HhdJ739Dl/EekjhwQnGT3ep5rJ5JK2B6jN8VuMmseK16WczUdd1uo/XtXsjHhgsiLlgUexFJa7PL5pN/ccdVnT8ro049NHbuomscK4QRXpsufLmjum+53Oqx/wDjOTmaaCjli17nW6tX4CiDyufHtw7ifTcanByfJbrKWjF0nnBL7hWyOOMfQlS9iVWOiiDjQd0Pn1C+Ajb0r8xnWOV0rmbZ1LAkmZ+outFNF6M3UL/ByA83qONIzN0b/c/Q158bngrshaKen0kW5zin7AdV8sFFnOydZwRTUIuTMsuqavK2sWOvsB3HGu7oqy6jBi4lkSZxsWDXaiT3zlFfU0R6Lv5y5pNgW5es4sUlGC3sr1PWdVkxbcWFpP1NWDpOmxyi63Ne50NbjhDRVGEV+xFeVlLqE8cpW1H1KNJgyavMozm9vrZ34tfh5KvQ5vTUvxcl2A24+laXvs7fU248UMaShFJIE64GmUSbd8jbsjYyAo1aRXIzdzTo+JgbWCE2K2VEwEmMAEHqFAMQxBQR5JABChbfcsYgK1CK9B7U/REqDsBX4degbUixiaCIpcCokIKXqFAARl6q66Zl+x4XO/5VHuOtcdNyHiNR+SijR0ZpOR1klZyOiq5SOvHkgY/oJdxkD2gP0EyhPuSwK86RB9yem/PRBs6yr6dJ+x5xP/TSPRdZbXTX9Tzq407RRm00bl9zbqYqOnaMmk5yUaNbl8PGr9QjHjdFqlyVQqr9CUG3IolF1PknPJGq7mfLNxdFcZ1yBbnkoxMMpLc67F+We4pUbmvqBb0zT/iddCMux67pumWHPOUeYnO6RosSi8vqlwdzTRUcdoitHpQCTBAEnWCf2Z4LO1+Jy/dnvcvGmyf/AJZ4HMv5mR/VjELR86hHa9TjdO51B2bV0NU32sivqTa4I+gQ4g6BPgLABMaG2BCXZHe6Wq0yOHOqR3OnyrSoDzXVIqfUsn3ObrINNKzqa7/7DJfuc3WvdlSQHQ0UqwpGi0Y8Mljxp2aI6nDKPMqYFseOw4PuU/icUYvm2Qjq0kwrWrsi2t1N0zNHVNy4Rnm8k8jlyB01JJd7CM488nKbzQ5SZZplkyNuToDZkzKL57HV6HPxMcpelnDnpZy5cuDu9AwrHppfcK6omFhVgNck0QSJBHJ+JZ7tNBHktZ8saPVfE3GHEvdnldfxtQGO7LYcR5K/sWr5OSo2dIf+qZ2pyd2ji9H4zykdjduMiFtyYRbvzBVMckpRrsBzssYvVcKjpRtY0YZ4ts3L1Rrx5XLGiqe4iCSsUpJWQdDovOaSJ9f82GCfoyHQE5Zpv0on8QS2uEfUDj5fLpZfY4u1pbkuLOvqZf6dozaeMZ4trXc0LIY8U9NvSV0c5/Oy/dPTzlD9LKZO5FQNDg+4mEeEAcuQ5vgSfIS55AvwLlcHbwqscTjaW3R2sb2xiiaq1+4P5QkuaE1SIOj0btI6tWczouPiUn2OrQFbVjjaJtBRFCdjI1RJMofYABAR5sdjCgAxdbtaE3HN69k26aKXqQeZm25V7EZdyc/mISCCx8JCG+Isoim5fYr1PESyL4Kc90wMUlckdGNrCvSjmr81fc7OZVgjH6AHSN2XXp1xHueh6w70leh5zparqEUn6ne67k26eMfcg4KZO+CNx7DQHtFpMa7xsujjhBeWJIDSklXYdiYII43xT/tofc8bq+ckUex+KXeCB47U8ZooDqaeCWGLS5NGOG7llWn/ACUXxbSILUqRF9yUHaCqAlg/Nj9zb1ibjpoL3MmD82P3NXW+cOMg4et40gulL+S3YazdLTtJFnSsb8F+4VtSGS2xgrnNJIoya3TY4t71J+yAtStknjbXCOc+rN/l4/7lf4vXZZeSLiio7+glDDN+JJRRfm6rpscqUlL7HD0Ggz6vJefI4r6HWx9I08JJtuX39QK5dcbf8vE39zHr9dr8+JuONxxvvR3YYMMElDHFFXUahopJJBXjs8NXLH+ZUfYt6V09aqUpZm3FFuqdYTT0J1imgjXDp2lhVY1wWqME+IpUTkyPqA6BgnyNEEofMizXf7JlcfmRZrv9qBzG1+Hl70c3pr/1kjpzVaWX2OX0t/6tgdtEkHqAUxoj2BPkCZo0nzmezRovnYGwEJjSKiQxAAwAAoAAABAAAJsdCoAsTGIIQMYBUWgoYroBNAMiBg+IL/hkjxWZPwYtntPiH/6qX3PG6rnTQZrEaOjR+ZnWTOP0jek9vY68TOh+o00RT5Bp2QTXIgQAJfUs06/noh6lmmX+oRRo63x0085J/wCmO/1+VaWK9Dz+X8ikBXpfmRPXY5TnF+hHTppp0XZsilFxCMT4VIMEnvphapjwNOZRDU8zVFbi6L8zrLRGaqIGeaaj3IQvxI/csyKkV/buB6zpG142rOvjjtjRwfh53ht92z0HoiKaCwQmAs8tujyy9os8Bkk25y9Gz3ut46dm/wDyzwUreOXtYFvTY3Ns6sLOPocrhkpdjofitsuFYRrpsHwjI8+SXaITnnkltQVrj9Qe3vuMi/ESVMl4E2uXTCNO+CjzIr/EY0+5D8KnHzSdkY6ODfdgPLrIN0keh6Q3LRKUjz34OFnpun41h0NXfAHmOoS3a/JJdrObqHeXg35/NrJr0swamNahJBWnHpJ5Ip7qRZ/Dkle6zZhhWGP2JRTAxw00U/MaMeng12sslFNEE3jYE8eGEHe0nsSfCFHJaJJ8AKUeKaKnDarii29zJ0tpBnWTfGvU7vSFWmOBkxNO4noOjJ/gufcqtoIKGEBJckSa7gcL4nlUcSPK9Qdyien+KX/NxI8vq2nlRcGbsWSTeNUbcWjjPGpF608IJIIs6Pj24W5Lk2N0wwOPhUuAa5Mgl6EttwddyL5ZdBKrCsDvc4lyjtgLNthm+5NtOJRV3fBYoUrZCPzE221RB1Oh/rozfEUl+Jxr6GvoUfJJmH4gd62K9kQc3Uv/AEsjHpbSs1ap1pXfqZ8HGJG8RZrop4lKuTn8Pk2amblCvQxJc0UTfYIr6BLgE20AkuRyVrgXN8BO64A0Yt1JQ7mzDnyY5JZOUUaFJpS9UX5k002uGZVs/FY5Neai2clKNxdowLTQypU6YLT5cU7TdAeo6M707OkcvoV/hX9zqBQNC7DQCCiXqIBIYUAAMSodAFHJ680oQizrrucT4gfMUyDg5H5+CK5ZGUrnSJIqBdyUuIsiuBt8AVoq1LpF6oo1SVWBjx+bPH7nZ1Dj4UfejjY+c0Wvc6mo4S+wGv4ejHJrZNq6R0+vpeBFepg+GYr8Rkl7I39fmtkF7kHneVyiccjaoe1UVyjQH0QQMCqBiT5BsqOJ8UflY/ueS1a354tHrviROeLGlyzzT0WZ57lHavqBtwJRxR+xdFNoUPBwwSlPsVy1+GPljFsyNMYNRslt9zFk1uadLDFpEHj1eR8yqwOjDJhw5FKc0q9B9Q6npsuOK3XRhx9OnPNFZJcM19U6dpsGCEoRphHOzdTxKFQxtv6lWPLq8/OP+XElq8cI4UkqLun28P0KqMNBmyO82VtfQuj0/BCXK3fc0oAEsOCC2xgkSpJcINvqFcAbemPlnS9Dm9MXLOiAIz9TaWilZpoydV/2kgPNa3jA5B0HI/Ha9COvf+m+4dBX89jVegl3IP6E36lb7kQIkRXckmUWQXJPXTUdJyQx/MR6q/8ATRXuwrBmd6SX2OX0r/dNnSnxpJ/Y5vSPNqGEd27ZJEOxJEU33BLkBoCXY0aNeczmjRPzMDYwSBjSKBIdAMIBiGAUACAYgTAAEOxNgAgGAgBioBMQ2hBSChhXIHN+Iv8A66vqeM1i24Ej13xPPZokvVs8frG/DjYGvoiaTs6qfLOV0p1E6kOSIlSsG/YdCrkBpib4GQ49wGpcluk51KKFOC7yLdJki9QqfIFnxFKtPjT9zh5a8GjtfEfODE/qcTK6xIos0qUlRkzSayyXobNBV2Ua+MYzbXcqMnJZhSX3Kr7FsH6oohN/zeR5n5eCu28lseZ2uAKnJseNLdyJPzIeXh8Aen6HirGtvY7dNI8JpepanAtkJ1E9F0LXajVuSySuMTOq7KYiVIOwFHUP/rsv2PCz4xy+57nqj29Lyv6HhcnyAT6fC5t1Z1Y44+3Jg6WuZI6yUapBEIwSJS5BxafcLClVJMl6Cok1wAiKVMsSbREAfdHe07rS/wD9TgSfKPQYo7dC5LvtA8jO56mcvqY86vUpv3NeKV58n3Zlyc6mvqB2IW8UfagtoWO1hih3wA/TkVJoE77kgIKFckotkkgqwJNpRtAnxyVyTiyceYgRk+x3umf7VHAlSkj0XT1WliQaK4I0S9ASKBInFcoSJR+ZAeZ+J3esxr6HmtRXj0d/4mm5dTS9kefz1+IRR2dElLCiyeJORVpGoY4pepo/VyRDxwUY0Sqhr3E+QpVyWxpIpTp8krTi4gZstZMnDLKqJRii453u7GrJHd8oEINWWT4jZCEOSffgg6/Q+MEpe7OZ8Q8a6P2Or0WNYZL6nG6/Pd1Fr2A5utlenKdLNeFTLNa08SXqQ02NbE2UQ1E74Rkb5NWs4kqRlUo7uS1ErY12IOS9mSjulxGLsKauxSfJdj02ok6hjk39i1dH1uTlYZEov6dC0jfmxLIvsQ0HTNZijUsbTOhHpmqdWqA5EJSxZdpr3tx5N66Fkm9zdMsj0OVeaZFbeiKtI2bzPodN+Gw+Hdo0UUAwQwEMB0QIRICiFEl2BoRBJdzg/EclvX2O6nyed+IJJ5/sgOCuJMtx/UUVfI0wiVXIU+CceSvK+aKCPLKdS1yi2PYy6hvbICvS146Xfk6WrXCOb06O/UL6HR1je+gOl8MRTnlL+vtOcY/Qh8MRf8x1wL4gf+oivoQcuuAkvKFkcm59uwHv3KKfPBVk1OGDpzRiek1WXnJMnj6bBfPJtlFkupYYdk39imXUMuTnFjbRpx6TDBfLZfGMY8RikB5Xq+p1ajc1tj6HFyarPJpTm3Z6X4oj5MZ5XIqzxQHS0+m3xUpOy+ODHH9KJ4fykTapEBFJLsPdTGlaHSQF2nd5Y2XdZ500foyrTU80SzrdrDBejYRwtb+VEv6a/wCRRRr1/KRd05/6de5VbKJego8skwEL0ATIN/TPU6Bg6bxFm0CdmTqnGhkal2MnVv8AZso8zrU3pi7oMGpOVce5Tr3WmS9zX0Oe7TNewHUkVvkndkGAIkiJJBVmN+ZC6mv9OvuPGqkhdVdaWP3A5mpT/By+xh6Mv50vc3Z/No5fY5/SHWdgdwaEiXqRDGkKx2FM0aP5zNfHJq0XcDW+5JNEWCVlE7CwSQwhDAAGFAIKdC2jQBCaoKGIKSQwABCYxWERYA3yJsKEMQwOJ8Vq9NCvc8lrFcEeu+J/9pj+55LXcKIFvT9RDFjqXc6GHV42c3p2kjnUpS9DqYNPCEXwEP8AFt/Kil6nNb2qzbCEK+UVR7JAYr1E/dDWPK+7dm6LodXfBBghpZzk/NRr6fppQ1cebJJ8s0aD/cAU/ED/AC0cjJH+Wdf4j5eM4+dtY0VE9K6ZR1D593Y1aSHksz9SXCKMcXZY3tg2Z/3JPI9lFRCMm8jslkd9iq3ZIKaXKJZeIpkL5RPLJONAUdnZ6r4SgpYMmT17HlZLg9f8KR2aCbfqyartsQrBMyMnW5qPS8iurPDt1j+p7P4iSXS5P1s8ZOlCy4NnSH83HJ06OX0l7W37nUXfkCX3BpAqbC6YQ0htAG6gB8Ii+491kPUKH8y9eT0cX/onX9B5xOpr7nocsXHps367APFY78fJz6srh/u2W42t82/cqxO9avuEdeHEUSaI1T5BP0CnZNdiD54LIfKBFMlHuKS4IrsBLI0RUXt4BsdtgVzb/c9J03/ZQPPbFKSPRaSHhaaMVygNBIqUrJpNkVLuSinuRFcdycH5kB4/4h56o/ojhZqebk6/XcjfVcm709jjteJqFXYqO3ptqxx+xbN0zPhajFKmWJSlLiDf7EF0JXH6kuwo48rdLGy1abUT4jjZRTViqmbMfStTLvwWfwfL6yIOZKrsksiUe51IdDi+ZTZfDouBfM2wriRlfqNyo78Ol6aPpZbHQ6ePaCKjN0eX8h+9nG6tp8+bqE5Y8baPUQxwxryKiSr2RB4uXSNbqO2Pb9zXg6Dq1FRlSPVIYHnl8Mxn+bkLsXwxo4O2tx2+GAVy30LRJflJl2n0GjxpxWGN+9G5UU5UoTUr4AlDDix/Ljiv2LKXokiKkmrsN8V6gWJIbRX4sfcHmQFiYFTy/QXiN9kUXUIq3TJLc+6CLUBGMWToKRISQwAKAAATQ2R3q6YBXJy+odHlnyeJGd+6Z1LRJSIPL5Oh6j9LTMWbQZ9N88Geyb83AOMZfPFMDw8ZP7EMrTl7ntMnT9JkvdhjyczWfDuKbbwZHH6FHn4Uu5l1Hd12Orl6Rq8MX5HJL2OVq8WXGvNjkn9gh9KilqGadZLzsz9M4zcrk2aqMW5X3IO38MKtPNmTr8q1vPsb/hxJaFpO3Zy+tS366X0CsMXfcMj2xEmLLyqCPoViYCNAAARFcH4o4jj9zymb85e56v4pXGM8nkvxk/qEd3Ty/kR+xYV4EvBj9i5LgBrhAx3xQnwQW6T85FnXfyYFemdZVRZ17jFiA4Otl/Jjfcu6Y/5TZTr68KLZd0vnCVW6PBJPgK4ElQQeoNCYPsRXQ6d2aNxh6a7izcEO+DH1f/Ys2IxdZlWhaA8z1B/yYmvoXGBsw9R4wwNnQneBr6lHWAJccCa4ATHF8ioceAq2HM0R6q14EYksfzIr6vzjgwMGb/Zz+xg6Pxmk/Vm3UP8A0UqMXR1eokEdpPkkKqdgnbIH6gh0Rte4EmrNOgVSZl3RXeRq6fOMpSinbA2tkl2IvgadoqpDIsFYRIBUOgoAdBQQrC+B0ACFZIQUCoYARoRJiAQqJAEKqDuMS4YVwvih1p8SfueT18l5eD1Xxb+ViR5PXdo/YDpdH/JbRvSswdI8uBnRTIhrsL1HYu4AkTXYiuxK6QFa+ZmnRK85nXuaOnW9Q0Bm+JHXhJdzz+fJNzin2O98SNePjj6nJzxjsTa5Lgv0GT+W2/Qz63IsibRq0ePZglL3MGpWz9yoydg7ku7LYxW0ozPhjXIeHc2Slj2oCFWwlIaZGUuAIpWme1+HIqXTInjsFOMnR7boCS6ZHijKt+0aXI2JdyDl/FCrp6f1PGZX/Ko9n8U//Xx+54zN+Ui4Oh0qliuuTo3fJh6TG8T9jd2AE+R+oRiSaCC75IvuOvYbAjXAuw32IXXqAcvIl9T0eoddKmn32Hm8Uv5qv3O9rcm3ps7/AKCK8jix7nN/Uowf7tfRl0JTUWlF8kNPgzLM5eFL+xR1muzFXIY8OqlX8mRqj07VTpuDQFDTZZDyx5Ncelalrksx9Im3/MlSIOdKSa7kU17nXXRse7mbaLo9H08ebbA4MpL7jhJtVtf9j0UenaePaCZb+HxJUsaA8zFT3J7X3PS4LeljfsT8LGuFFE2vLSCqFD6lsG0qZGKd0WJBAmSRFqgUvcK5ufoeDPmllyNtsnh6Hosbvw037nQDcl6gULQaZf8AGi2GDFjVRgkSc0vUXiR9wh7Y/wBKH+xW88EDzxrhBVtisq8RvlIHOTXYotGqKLmySjJgWWhb433IeHL3E8RBY5RS7i3x9xLFwSWGPqER8VA8r7UT8JIlsRRVul6CuZdSQ6IqhRm/UU8UskabNKVBRRhw45Rk4yZoeLbG7J5o15kOD3xIKsUd7LliivQcIKHYkBGUI32HsQxlEa5JdwBBDBjAKVAMAABgAmQnjUuSwQFDhJdgbkuKLwAzbqJKaZa4RZXLAm+OADfXcknZQ4Ti67lcsk8XNAbFS78lWbTYM0ayY019iOPVRkvNwyxTi/UIwZujaefOKKxv3Odqeg5ZNyhO17Ho+GPgiuZ0bTT0emccnzHn+qN/jskmnTfc9mUZdFgz34kE7A8SpRbIza3HqM3w9ppr+VcWczV/DueHmxy3ID1oDEygBABRwfifnw/Y8nmd5kl7nrPibtjPKONaqKfuB3tOv9PH7FgocYYpDREP0BsbjwRogu0v5qJ9el/Ixe9lel/PiT6/+XiA4XUX/IijV0yLWBP0Mevf8uJt6fL+QkVWy+Aoj6jsiCiPKRMi+EFdDpnys3GHpnys3hAuTF1lf6Q3Iw9Z/wBqB5bqdeBE3dCrwTF1RVp4Mu6RqoYsO1ptlHbk7fAu6Mstbz5YkXq8klxCgNdB6mLfnfKTHBaiTpAdLE1uRDq35EfuVafHlWRbi7rH+3h9yDmZ+NFP7HN6Zqfw+RycXKzoal1o5GPpEVkyS3LsB0VrpT5UCDz5pS4jRthjhFcIlST7Ac//AFLfdoWzM33Z0Wk2DQGJabJJfMdLpGF4pPmyqzZoV5mVWuStkorgTGmBIBDsIEMVhYUwsTYBDAQAMQUAUAAVQCbI2OgABOx0AC5Gu4wXcI898Wc+F7Hk9dScaPVfFb82KJ5bXxqcUFdTQK9LHjk2w7cmLp7fgpG2PKIiQXXYF2I7qdASHLsKwbpFEUaem/7kypmzpivOyDB8R/7yD+hzMnmSTOn8RV+NhH6GBwuS9gNkIVo6icfUyV7X3O3HjFRwdbX4ho0K5cE03tKHLzGmlSKira2+CU7UeS7EhaheWwMqITRZFWQycSAlplw0z3XTKx9PxUvQ8NhXMb9We+0ca0WL/wDKMqu7qwT5JehWvmA5nxQ1+CiePypbEe96noo6/FGE3SRgx/DemUk5ycl7Aef6dNLHtujap8ndXRdHD5YmjHodNFV4aYHnlKV8Rb/YnGGXJKowbPSQw4o9oRHUU+EkQcBaPUv/AImTj03UT7qjv2NAcWPR5vvOif8ABI35sjOvQcAc/H0jDjal3NM9NjyQ2TVx9i5te4rQFMNDpcfy4Yl/h4kuIJfsR3oPERVWJJLhIEirxl6IPFfsBaHcq3y9iLc32AuC0U7MnuPwpP1Iizeg8SL9SCwyJRwUwoeRIT1CS7FnhKweNexRVHJvfCLbHGKj6DqyCEnKuCqSm0aaADH4eX1kyaxt+pqoW1Mop8F13Dwki52h8MgqjiXsSWNexMaAioJeg9qJJhQEdoUMAEFEg7FBQAHqAJDAAEOgoCAABqJQmlJUUSksE+ezNNFebAssXfcgmmmk07CzNpW4SeOfdGooAGNIBMXYkMBKwGACGAAAAMBAMVAAqodBQCAAAVEXFexMXqBRk08J+lMhHA4eproGrQGZKS9SXitd0WbRbYvuAlkTJJ2ReKL+hHw5LsyC5BZS5SiSU77qgLhgIoYIAQHA+JfmxnlszS1Cfsz1HxPw8Z5XOv5yZUegwyvDG/YlXKpmfHqcbwRS7pEVqVGXJBuu0D5Rjeqd8IjLUzl2TA6OkS/ERH8QcRxmXQSnPVQtNcmnr74xIg4Ou/LiatBOKwpN0ZeoflxDTYZzxp7qQHU8XH/UReoxpdzNj0Tb5kXR0UF3YUPVRK3qpJ2lZe8GKPFAscIrsB1OkyeSDbVHQoxdKSWJ0bgGjn9Zf+kOgkc7rnGkX1YR5jqjvFFGnomJSx3KNozdRXlgvodDobrTsDd4EE/lRNQil2JXyDQEaXsOPAAVVuF+cj1j8iC+pLCvMiHWE3igRHK1f+zkZOi/mS+pr1icdI79TL0X810B248B6iQ1ywD1GHqNgRaNuiTTMZt0TtBWl9xoGNFQ6CgQwAAGAAAAAhgACAOwAAWJsKLEwsOQhisKYAA13Ehrhgea+KZJ6jFE8zrX/NVnpPidSnqI7Ytv6I89k0Wpz5Nyxyf7BXS0FeCjXXqUaPRahY4pQd/U6EdDqGqcaIihe5XLlm3+G567jXScjfmnQGOLVCm1R0V0vauZWWQ6fj2c9wOOpI3dKl/qGboaHAlzGy2GDHj+SNAee67CeTXrZFv9jN4GaEU5waXuer2R3XtTZh61NQ08Y9rYHKbrFRwNTzqJep3dRxgVHAzusjNIqrzlrulyVVcrJNuijTpXul3J6r5exRo1LxL9DdlxKUAMWNLazPldtlkouF+xRJhGjTJzy419T6BgVabHH2ijwugUZ6jCo97PcQUkor0SI0tIpeYaRGW5diCxhf1KlGbH4U75YFjnH3FvSF4PA1hAW8W5suWGL7kljigqlSa9LJbpFu1BREU+di2T72X0OijP4bb7kvDa9S6gRBUsS9Q8JFvqMqqfCJRh7osSoTASihqKXoMACkMAsAAAsBiGIAYAxASoKEMAENIGuSBC7ElEKAhur0GmyW1BtoBK7JcgiQEKHQ6CigoVDGAtoxiABiGADEMBDAAGL1AKIKNTjfGSHzIswTWTHf6vVE2rMeWE9NlWSD8rfKA2gKEt8U12Y0gAYUCRQCGAQDAYCAYgoAKFyAwFYwAKAAFQUMAEIkDAiyNE6IuL9CAAAAGuQcb9B2MBgOhFAMAXcDzvxK7nBM8vJ7tTFPtdHqfibjPD2o8tkW3VRr3CPQw02JYo1GuBrT43+kmvyofYZBHwIL0H4UY9kSBgWaWKWdcEfiCK24n6k9JzmRD4g48EDg9Qi1ijZq0EU8KM/UJ+SBq6f+UgNKRKidKrEuQINX3INXwWykkQrngDqdMVY3RuMfTo/wAts2IBpnN67/toP6nSo5vXP9sl9QPL9UflgdTo8NulUvc5fVE9kDr9KT/CRa7UBsrkYq5I5G0gqYrK4zvgmUXYn5kR6t+TD7hi+dIXV+MMCI5XUX/ovqZuiqpSfuaNe/8ARlHR1SbKOzHjuN9xR7DIAORoVlA2bNDyY1yzdo1wBqAT7jQDsLAEFOwAAgAACigGACoB0IABgNhEaGAAIGNiYCqhWDZHdQUp4sc5bpQTf1BQjH5YpCeQhLI32QFnCZFyoqub9BNTILVK/UHJL1KvDmyLxS9yixyXuReRe4vBDwUQHiIXiJk1jXqKWNXwER3u+Di9e1DnLHj21JPk70MaPP8AXfNr8cfZAZNTPbp/2ODlnum7O1q7WJ2jitcmmQkExifLKNWjnHGvMW5dVHlIx7HRBqmFPJPc2UvksrmyC+ZoDZ0TG8nUsaXoz6Btujw/wzC+rRv0PdujKopBQwQAkSoVjsAoYDIAAAoBiGABYAABYUACGOgoBC7kgoKVMaQ0hgRS5HtAYC2htJCZAVwFABQBQmxpgFBQCsBgHNC5AYCpjpgA7EkG0gLQWG0dAR3NEkw2oKABgHcoAHQAKhpDGBFIdAADoKAYBQAABQTxxyY3B+oDsgw4pvS5vCm7g/U3d1a7FefBHPBp9/RmbSZ/DnLT5nUl2fuBtAAKAAAIKAYgpgAAAiQgFQ6AYCF2GACGAAAqGIAAAAKE0MKAhQyVBQEhDBgIPUAXcDzvxR+djX0PLzV6qH3PUfFHOeH2PL8/i4r6hl6VfJH7DirYY3eNfYkuCKGFibAKv035yKfiJ84vqW6T85FfxDG5Ygjz/Uk9sEuxv6cl+HTMfUeIwRt0VPTxoK1J8AnTEo0iQRGrdj4QvlE5WgrrdOf8tmsydNf8k2AC5Od1v8iKOlRg6pp56iEVDugjynUf0nX6Qq0S9bDL0LLnpydV6G7SdMyafCot/sVSRXl5RuWkaXLGtHH1IObiXNlxtjo8a5J/h4L0AxYk1NMOpxlkxRUVbNyxRTJOC9gjzubQ5s2FQSZPRdM1GnTi13PQKgUgOctJlrknDRzfzOjdYnKiqyrQr+onHRQiuXZcphudhFcdLD2Lo44wXlFuYbnQDJditbrJ0wppkiIJgS7ALlhQDHYgCCwsEgoKLAKCgAXIwAOaAAAVCokIBUQcSwQEFjQOCS7ExBEapAOxBQyLGxBCoQxEUAIAiUFyeY1t5OqTt9j0efL4GGWSrpHlsOR5tbkyP1YFXUH5focNvzOux2upy8OLXezi1y2axDck+AXEhcMa7oo0wVooy8TosjKSKJtvI7AnjjvTiu5Tsn4myMXKfsizHOUHwdv4Y03j9QlmmrSXBKF8M6LUQ6ismbG4RS9UewfLHJK+wEUkh0AwBIdANEBQABVMACyAGIbKABWw5CHQCSCgHYAkOgpBYUNoBWOx0IAFbJDoCCslVjoAFQUMAE4gkMbAVCoaGAgoaGAgAAAYhgAhhZAAILAYUAFByNByJp+gDGQqS9Rp+4EqEmHcdAAAxgIBggAAAgaMut0azLxIcZEahooy6HK5RcMj8y9zS0ZdXpmn42Hia9CzTZ1njXaa7oC4KGACHQAEAUMApAMAAAYgGIBgAAABQhgABQAEKgK9S2oqnRLHLdFBUhDYUBIQwAiNdwF2A878Sq8sH7HmW61UX7M9p1Xps9bkUk6Rix/DUFUpz83sEQxtOEX9CW5HSx9KhCKTkWx6fhj3VhXHfI/2OxHS4Yv5SfgYl+hAcrSprKnQur4MuolDw42kdVwxx7RSGpJER5jN0XVahRbVNG3T9IzQxpSlX0O08gPJwFc+PTmlyyxdOi+7Ne+w3AZl0/Eu7sktHhj+lMu3EW2A4QhBVFJImirbJk8aku4EkDBi2sB/uF/UW1ht9wG5EbG4j28BCU0JyKMmohhb3lT6ngj7hWttkW5GDL1eF1CDaIfxV1xAI6VMaRyX1LI3xGhw1uaclFOrA63HuFJlCUlFW7Y1JlFySJJIo3Mam/QDRtQbV9DLOc2crWYdZO/CzSV+lkHfS+qB8HF6ZpdfiyKWbJcPW2dq0VSGILAkhkbBOwiQCCwGAgoBgAqAACgQUAAAKwG0IBNh3ChoCIiQARoBsGgiDQNDEAgYxNkCYgbEgpZaeDIn2o8rhaxxyz9mz0usbWlybfY8om3Fr0bKjBqckslym7MTdnQ1uNY4X7mHiioilYJ8jCCbnRRox007Ms3/ADGXNuKaM9VK2EbdKobZKatnqvhvSy0+nlkkvmdo890nTrU9+6Z7fTwUMEYpUq7GNaTbt2K2MEAkNDGUKh0MYCoaQEkBGh0MYUkgpDoTAAAYQUAAAAAAACsLAYAAU0AJe4dwBgwoKAAChpBCGFAArAlQgpAhjAQDABUOgQAAUMKAKQUAwAAAAABgKhVyMYCoBhYQhgFEUAINxRIBJgQMaEAD9KMGowz08/Gw9vVG4bSkmn2YFeDPDUY1KL59UWHNy4JaLN4mNvw33Ruw5I5IKUXaKLQAQQwAAoDuAAAAADAAAVADYLkgAGBQgGxAKSUlTFGKiqRKgoAAKABgAFCBsYpRsgi5JepB5F6DeK/Uj4KQEXlfoHiSaJrEgcaCKrkHn9i1InQGapN8j8J+5fSCgKFh+pJYi0Aqvw6HsRMQEdv0DaTAIjVCJEWFAegxBAHcYBSoPQBpWiI5XUVcjmpJ+h0de6mznp8sKWyn2BR5JNgrCFwn2LcH50X6FZZgX8xEV1qe1ESz9KIFQ4KzyvV+r6jTa6cIS4R6qPDPD/ECrqc4sC+HxTqopKUYv60d3Q638dgjlcdr9jxOSKjE9Z0B/wDx0fcK9DitwRNJ2VaeV41ZcrAKHQIZUCGhWO0AAFg2AWDEOwAACwAAAAAAoAFY6FQUMVjoAEJkgYELYckq4EEQaFRYRYCaE0NiAVBQARWfqL2aHI17HlOY479z1PVX/oJx9Tz/AIalBJlRy9a92Pl8mBdjX1GSWTYZYLkqBcDj3sWTvwKLpoom1dlM+DS6jGzLLmVgdr4ZU8mt2JeVKz2seIpHnfhTTxWCWavP2PRIyoBAFMgY0RSJJFDGJIkABYUNIAC2AwpCdkgAVDoYMBMKGIIAAYCoKAYUACGAAKxkAANgUAxDQQAILsBgKxWFSoBJsAGNCAIYCCgGKwHQUWMVDALASGEFgAWFADAAYqGABQUDGACoYAFAAECCxhRQWAUIBuKnFxkrTMDU9Fl3K5Y2+3sbXYp1KLjJWmBOE45IqUXaYzlSzy6fnSu8Un29jp48kMsFKErTAmgChgAh0HYBAAUAg5HQwI0NcDCgAAoAAAAAAAAAoAAYhgAgBgUIaQICBUIkJgRoBiAAAAgoBgBEBtBQEaGMAFQdwABUAxBSoKGACHYA3wRHI6n85zkdLqHzc9znVVgANjDaFEVaLsH5qKkuC3Bfiog636UQJ94ogVDXzI8P8Sf/AGsz3MVyeE69Lf1XJ9AOdldxSPY9Hio9NhXqeRhBSfJ67pP+wivYDraZ3Dg0qzLo+zRsQUJDAZUKh0AyAABlUAAWECAAsAYmNsTkAAFgAAFiCgA5AAAXIyBNkbJPuKuShCsfqJoiERZJiYVEYUOgMXVF/pvqzi6hLFhs7fVeNPH7nnOrzlHS+WVX3Kjja6ank3LkpxsG040yMeColL5uBLuHuGFNtlF05fyvN3Mkm9yRoyvdx7Gfh5I/ci4+hdBxRxdLxNKnJcnQ9TJ0uGzpmFfQ0kVMQIAAkhBYEkMSY7CAYgCmAAgGACoB2FoQUA7CwoAC0AAgCx2AEQrGCQBQFDAoKBIYBCoKGAUAAAFBQAAVQwEAxDABDAQDBdwTHYGHWyyvIljuvoadNGcca8R2yzgEAxiCwhka5GPsFIYgAdgIaTCAYBQUAAAAAAAAAABQwAjQbb7kgIKM+jx541NWZ8WKWhm6t45f4N4SSlFp8ooIzjOKlF2hmOpabJa5xs1wkpxuPIDsAAIAAKCmAgsBgKxgAAAAIYgGAAAAAANAAAP0EAAIBioAEMAEJkgoCIBQ0ghAMAEADAQhhQCAYgpAMAEAAACrgYBHI6hzMwbJe1nenhhKVtWLw4L9KA4axzf6WTWDLJVtaO1th/SgbS9ArkLTZV+lluPBkUk3E6O8qnqFEiJ1S5EjJqNakqToqj1CMe/YDoXTPH9f6dqcuullw4nJP2R6L+J4bpli12nlS3q/qB4R6XV4vmwT/sen6Xa0EXJNP6nWlkwvvKDM2Tw3fhtV7ICzQTuUueToxkcrRQl+ItLg60UFOx2OgKCw5GkAAADAVBQwAQwoCCEoyfYNrRYICKYxNAlQDQABQCGJsAC6FYMgBCAIGJgIBMBsiwoRJMjQdkEYOtZ44sCU1x3s8Z1PVPNk4+Veh6z4m83TfqeGnPzUXDUbZLa6I+o5XwaRJjh5SFgnUgJzorS/mwXu0SfLJ6LF42sxrv5kTVfRNEnHQ4YvuoltBCOzHCPshkDSChoAoRKrEADoaENAAxEgEMAAAYAmAAAXQAAAADojY7YEhC5HyRDAXIUVTASACQWIACwQAAWFgMBWMAAAfcBgIBgAgGgAEgAZAUNIQWUFAAwgAEAAAAFMLAAAAEAwAAAAsAAAsLAYCABgIaAAAYEZRUlTVoz7ZaadrmDNRGVNU1wA4yU42hmW3p53+hmpSUkmnwwgAZWst5NrCrAoAASXIwABAMQDQAKgGAqABgAgJgAAIAAoAACAABFAAxEAAAEAh0BVAhgRCAYqAQiQUBEKHQAIQwAQIACk0hUSACG1A4KiQrCK3jVcHD1+HUrO9qe33PQFc1f1A8pOGVPzWVyhOvoely4Yy/SZZaSPsQcDwpN92J6fJ7nfWjjfyjelX9IVw8WmzZJqCk/7nZ6d06WPnJJsuw6fbO0jdBP2CHDHGPZJFgqYwAAAKYAkMoAAAEAxAFsFYwAQDAgVAMQAACAfYTAChCGxAAhgRCExsiwATGxAIH2AhqJTWFvGrl6BXI+I25Y8UPRnkddp1hycep6XqObLmlCOaNNHF6tGpJ/QuJrmew37CXI7s0hNCoBsBI1dHtdRxt8cmR8M6PQIrL1SCatE1ce8nmgl81hiyb42QlpYp16FkYxjGo9iCaYAkOgosYiSIABgihckkAAA6ACBUOgGUIGAAAABAwBAUCGHoIAGAAHoAMLAACxbkAwCwsBgJsEAwoQwAYgAYg9QAYCGAJjsjQyIYAAUIYhgIAH6FCGAAMQAAAAAADBAFAAMAAAAAACAGIaZQAAWApSUI3LsU/i8cpKKTJ5Ib40yicIwaqIGvbHJGpK0ZoZI4c3huXD7WaMb8qZRm0ccuTf2ZBpsqWO8m4rc8mFcrcizFmhl7On7FFljsQEEgEADAQygAAAAAAAAsAJAAAJgMQAAAAAAAAAAQAABQBBt2SCGIACgBDCAQwAQhgBEYUAEQoYvuAAMQEQQ2hAMTiMGQQ2IjKK9iyxAUbaJ+HaJ0MCtY6J1Q7FZQxAADBAAUxAHIDAXIcgPsAqHQAAgABtiHQCAAALExiABWNiATAAABDEwEKhsQA0IZFgBKLSZEkku7IOB1unrE+ySOB1Kccj8rtI7nWpLJkntPOalbY7fU1iaxc+gVTJJ0wyRp2mVEWkhMGRKgkzufCOLdr3Jehw5co9H8G8amfHNGdax6+fLI0SbtiIGhkbGFMkiI+QJJgJABIBIdAOwsQyAsACioAAApDsAAAGACChj9CBAkCAAYDEUFBQxANAAAAAADAQEDAAAbAQAMBWMAQxWFhDAVhYUxkbGADExFDGRQ6IGAhlDAQAMAAAsLtgKgGKxiALGIEQPkEAAMQAUIJJNdiQUARVIYgIFJX3KZYFe6PDLmIClZJ4+Jq/qXQmprgGk+5Hw0uYlFg0iCbXDJpkAMQygAQAMQDAQxABMBDAQAAAAAAAAAAAAQAAAKgGACAAAAAAAAAACgABCGKgpAxoAhCHQBSESAIjyFDGBXQUToGgqNCokARGgokIKVBQwCBIGABQACAYAKwGAWKwgGKxhQIYgEAAEArGJhQAgALAAABWMTQERN0MQQWRGAUuQyS242xlepezTSf0A4OtdqU67nmdW3LKz0msl/LS9zzeu8uai4yoSG+eCK4ZJuiohJCiNrkQCaPUfBsHuyTa4PLydR4PYfBsf9HNtd2TWseif0EDAgaGRGFSQyKJJkQIkLuADAVhYUwXcVjsobBCsAGAWIgYBYAPgCI6KGCEwAkAqAAtAFAAAAAFjEMBAMAAAGQIBisBiQ2ABQDEEOgAVgMOwB3KoQwAgAACgGAghgIAGgAAoAACAYgCmArAgYgsLAV0CyWDQLGu4ErAVCtoCaAqeZQlTRJZosCYApRfqMoiA6ABUOhoAIuNiaa7ExAQU2nySWWHuDSfcryYlLtwwLdyfYEURjKH1LYtgTAVjAAQgsCwQxAAAAAAAEAAAAAAAAAAAAAAAAAgGIAAAAAAAAAEACAYUgAAhAMQAAAAgGxBSAbQJBCBoYBUQGIA5FQwCAGgoAoBAAAIdhYCAACAABhQILFYBYhgACsLAAAOR0wED7AyLIEIBMoBAFEBZm6pkWPSfc0pcnP6y0scY+7A42pzRpfY89q5bszZ3eowrGmvRHAy+aTNYyhFWTa4CC2oJyKivsIAAXdNHtPhGv4bKu6Z4qSs938OYFh6XBpcy5ZnWsdawEhhQPkFwMAoYegBDSGAwpDAEADEMAAAAYgHYAAN0FgAxBaABisLAYCse4ACxbrCwGAroLIGMVisokBDkabIJAhdxFEhojyCRA2OyPcdBDCxAAwEMABMAAdhYAFG4LBgEHIIBhQAAUABYANAIYAAAAgGBEIYAAAMQAABYCaT7oi8cWTACp4fqRcckVUZF4UVWW9VHm7Q1qssfmx2ahNL2Az/j4R+eLRKOv08v119x5MEMnzRF+DwPvBAXQyY5ryzTJce5kWihCVwk19CbwyXaQGgDK/Gj62ReqyRdPHZBsAzfjor5oslHW4X60Bcx8kI5cc/lkmTKFZHcSoGkBYAAgAAABiAAAAAIAAAAAAAAAAAAQDAQAAAAAAAAvUYvUAoYhiCABiAAEAUAMQAIYAAhiCGRZITAQuwwAVgMAELkbAKQADYCAYBAIYMBAAmANAAgpsBBYAFAMDP1DWw0Glllly64R5DL8R6yc3KLqPojrfF8mtHjV92eWjFbAPadF6vh12n25J1mXezp2q9z53ocrw57To7WDrWXHlS3Nr2A9QJmTB1DFqFGrUn6F6yJkEwIuXIbiomuWcrq7fjY4HStp3RyOoZb10U+Qrm9S3O1H2PPTXnZ6HWyvxH6nnsie5lTUo8ormy1RuBRIqBPgPQTol6BFd+ZH0Pov/1WH7Hz13uSXqz6F0qH4fpeGEnztsmtY2odkVyrHRA7HYlyx0A9w7FQwBMdiS5JMBWCYUMgEx2IaCi2AAUHIAMgQDYAIKAaKCgBggAdAgAAGACGJgiBgAMA9BDABDEF0AwFYWUSAVhuSAYC3R9xb0QSAj4sUJZIsosGV+IgeQgmxlfifQN5RYIhvYt7CLQRWpMe5sKmFlfInYFoIrV+46YFnAWiun7hRBZaY+Pcq2g4lFjaFuRFRoKRBLehPIkKkDimA/ERLciKSCgg3WySFSAKkAgKGAAAADEEMAsAAEABTBJeqEMgU4QmqlFNFMtHhfaNF9gBlhpYwnuTLMnixX8vktGBz/xuoxy8+K0aIaxSSbg0XuKa5VkfCj7FFw0IAGAhhAgAAAAABDAQUwAAgAAYAILAAAGAAAWAAIYgoAACABAAAwAKBADAAAAgAACgQeoAACAIAAAAVgxANsQAFFisYgBisYggsG2IYCTYwABAAAIQAFA2IAOZ1/RvV6FqMblHlHiJQzQk4bJbrqqPpTZnlpMEp73jjfuQeJ0/StblxuaxtHPnLLizOM7Uoumj6UoxSpLg4XVehw1mTxcaUJ+v1Aj0DNHPp3x5o9zsxRzuk9NloYS3Pl+x04qgGMQWVDnbxSUV5qPL6nLlx617l5l7nqU6POdVal1OSQGHU5fJKT9TiTlukztatJYqZxpLzuioe7yUir0JyVdiDKFVg79A7iYE8D3anHF+6PoGPR/y8clN1XY8DoIb9diT9z6JDKowjH2RNVcuIpBZUs30B5foQWjTKPGd8Imsv0AuQ0yqOVv0HvfsBaBU5SYbpAXAUOU2G6YVfYFNzE979SDQFr3M1TruG2b9QNG5e4bl7mfw5e5JQfqwLt6Devcq2D8NFFm+PuLxI+5Dw0HhICzxY1wLxURUEiW1EB4yH4nHYW1X2AoXiD3sdIAIucgU37EgCIuUvQLlRIYVDzBU/cmBBGn7g0/cYwI0wpjGBFJieO/UmOyiHhqhOJZYiCKgiSgSQFEdpJRQAQFIKGACodACAYhgUIYhgHcBDAAAAGBEYDAVhYDAAIGAhoIBoiFhTGmRsLKJNisBWENMdkQCpBZGxgOwEhgNBZEGQSAVjsAAS7jZQxWKxhFgCAKYxWAQxAADAQBTAVjCAAsVgMBAACGAUAABAIdiCmIAAYgFYDEMVhAABfAUAIL4ABkbDcEMBbhbgqQg3CUgGRBsGwGKxNkbYFhFkdzC2BJAyFsVyAnYrIeax8gTsRXtfuOvqESsLRGiLsCy0KyIBUrI7hUFAG4e5CoVAPcJz+gUJ9wE5i3EkhUApSdEG37FiQMgqtgmybEVEbbDkkAVHk8x1B7erTTZ6qPc8h1HKpdXyy9EwinqbcUqZyU7Ohr829WjnQ+pUOTIsk0kyMqRQhkRtAbvh/Cs3Vsal2Ts97KEbujxfwrDf1K/6eWe2fczqobUNJewAAUvQKGL0AkiRFEmFNAJDAKChgQAxWBQwFYAMCI7AYxAQMBAUMBWAEg9BAAWMiMB2ACAB2IEEMAAKAsBgJgMABDEwsB+ggsQDsZFDAdjsjYWQSCxAUMPUBXQEgTIjsAGICAsYgKGAAAAAEAwQWBQ7AQAMAEEMBXQJkUxiABgIAhgAAAABVOwAAAAEA2FgAAh2RQwCx2RGEWWFiACVhYgAdghDALoLAAosAAIAGAUuQAAAOwAAAIYCAYAIAABUFDDsAqAYrAYmAAFBQAEKgoYALaFDEACoYAITJEWAgAAEwYAACAGwoEwEEAgAAEABQwACAABADEFgUANCBugBiC7FYQWJsGRAbYgsAGgoQXyBKPDZ4vWL/5DN9z2Un/Lk17HjsivUZL9wOfqo7fXhmddi/VvztehTCqKiPcJDrmyMmUIT7D7EZMD0Pwdj/1OWf0PWWeb+DoVhyz93R6MzqmwsQwoBsAAkmSvgr7ElyBKx2IGyAsZEaAdjsQkUSQCYiCXACBFEkKxAmQNiBgnYQxpiBFDsAbAKATAQDGCCgABc2PkIABJhtbCmgDa0HIDAKY6sgiHYTsaj9QCwBx47oipRf6kBMQJx/qX9xtwXecf7lQgDfi/7I/3I78X/ZH+5FSsdkPGwR75I/3B6nTV+bEqLBFT1mmivzEQ/iGl/wCxEGhMZmfUNJHvkIS6ppY9pWBtDlmF9X0vpbY31XT7bi7fsBtAwS6thj6Nin1nBGNpNv2CugFnL/jmL1gxPrcP0wYHVQ0rOO+uJL8ti/jz9MQHZoDiPrmT+iiS6vkkvlQHZ7hRx/4nk9ERl1POB26CjhfxXO+3BGXU9R/UEd5K2Ojzz6jqP6uSL6hqf62B6Ps6D9zzf47UNfmMj+J1D/5ZAen49WhXH+pHmo6nM/myNlni5GvnYHobj/Ug3wXea/uee3ZH+tlGXenzJsqvTeNhT/MQPUYV+tHlmn7sa3qNbvqRHp/xWD/sRZjnDKrjNM8o+3cis08XMMjX2A9e40I8ti6rqoN+dv7m3B1yS4zQv6oqu4D5Odj61p5UpeU1rVYJRTjkjyBahkcbUlaaZIBBYw7gTAO4IAGIAGACCJAAWFACQ7AYCGAgALAAAEwAAAAEMAEA0AQgGIgQDEFAABUAhgAAAUAMQ2IAEFhYBZEYAIXqPsACESEAkJ9yTQgIiZKgaAgMe1i2sBAG1+wtrIGAbZAothSE2ScH9hbGERDsT8Nr1RHb7tFC4B8hST5kq+43tSvfGvuFQYh78X9cf7kHmwL5ssV+5ENuxEPxWmuvFj/cHq9Ku+WP9wJgmUS12lX/ACoh/EtGv+RFGkfcxvqekb4ycFkdfpdtrIgL5uscvseMzZVHPk+56bP1PS+DNRyXJqkjxOeU555v0sYI55b8jaIQ4RGVpk0aQFcrsn6kWERIzXYmRlwB7H4Vi49PlL3kdyn7Hk+j9Yek0fhLHfNpm1/EOd9oIy07+1jpr0POPr+ou9qF/H9VLjagPSNNiqnyeZfWtX+krl1bWN3uCvWbWw2tHk31fXNfOEeqaz+tkR66Kb9R7U/U8k9fqnz4kl+4vxmq/wC6S/cD121X3QNKvmX9zx71eq/7Zf3F4+pl3zS/uFew3Q9Zx/uG7F/2R/ueMcs//bJ/uK8r/wCWX9wj2byYl/yR/uR8fF/2R/ueOvJ/2SBbvWbso9jLU4I98kV+5H8Zpl/zRPHVJvmTY9j9WwPXvXabt4iB6/SJfmo8iotfqY1H6sQes/iWkr8xFf8AFdHdbzy/KCvZgeq/imkXadkH1vRrh9zzNL3DagPSPr2mfG0X8e0/9LPObFYOK9EB3317Cv0MX8fgu2OzhbeBqKsDt/8AkK/6SL+IH6Yzjtci2hXWfxBL0xC/j+X+hI5XYdJxCOn/AB/M+0UKXXNQ+ySZzVDaFWyDofxvVVzRFdY1d2mjE0Iqtj6zrb5kR/i2rn2lRkk6RCM19gjb/E9ZVbxfjtW++WX9zN4kScXZFWvWapf8sv7kPxGoa/MkRcuaY/QqG8udL8yX9yCyZn3yMjklKMl7Ek9/YIalN/qZJbn+pguETjQVFRfuwcee7G3yNgQ2893RYoIS4JrtwBDw0CgiaAKjtTJQiRuiUMi7BF+1SiVTxFsZeULtEGfw6Go0WTjZBsKbjQULdYAPbY4xp36CRJzCLUHcjB2iS7gKhbSTIOXIBtSE+420yNADfIwSpikA4dy6PYpjwWRkBMU35RNsHdAVi3ckZN3Qr5KJsqcLkWOVKxXxYC2JPgW3kknwDfBBFwTIqFdmWegqbZRLHqNRi+TLJL2s1w6zqYVdS+5jStA4gdrF13DKC8SDjI0Q6npZJeejzmyxpUFew5GcV/EMb4xWRXxDc6WLgDuB9zhv4gl6YyzD1qWbJGPh1boDsB2Ip2kx2EMVgL1AnYyBXmm4rgC9iMilN+o2snuwNfcDHty/1Me3I+8grXa9xce5jamn3Y3GdXuA2XH3Qt0fdGOMZS9RPFL+oI23H+pC3x9zGsD/AKh+C/cDX4kP6geSH9SMngX3Ynp17hWp5sa/UJZ8b7MyvCvcHiSiQa/Hx+4nnx/1GaGJPuS/DphF3j4/cPxOL3KHgiRlgUVaKrQ9VjF+LxIohiUu5LwIAWPW4kH43EV+BjXoR8CLfYItetx+iHjzxyPjgx5oKL4J6NXJgbUxNjIgFgwEwG2Fi7g3QHP6j1nFoMihONtmNfE+H+hnN+K2lrIe9HNhjjLGmo8lHo18S32xleb4ojB8YuTh45c7VAjnkt1OAR2v/LOOMPJU/izKv+A40I+uwjkk26UCK7b+KstX4RVL4q1Un5ccV+xyam48wpEITanW1MDrv4l17i6hH+wsPxFr5TfCr7HPnmlBcQVFMcs7uCSA7Uuua/6f2KMnW+ormM0jD403DnhhByn3YF2TrPUpyt5Wn9DPn611OK2vK1Zq2pxSVNnN6g9s0gJLrXUF/wD7EmvuSfWtZJU88v7nP9WwKjpR6jqZd88n+5Na7UcXmk19zlr6Am4uwOv+IyPmOSS/ci8k33k2YI5370Wwz3wBo8/pIkot95OyqOVe/JJTQE5Qr1YlBXyPxBbuSC1xTIuH1aRHfSIym5Ra7FE6VOuTLJW5FuKfhxdqyiU7T+oGaT8xOPCINckigbIXZJsiEAn6A2EPNJR9WFdLTKsaaLX9CKwZsGFSmuKHHJGUeDIkqQcWRu+SSa9QHVEtqasiuxK/KFOkkFpoi7D0CJD7ipVwNAN8BYmwCp16g6IqT7Eu7oIXAqG1Qm6ANvJKiKdjbpFUSfIlz9gvcO+KAT5HQkSATQhvkOCA9RhVIPQBoa7kUO6YDY/SyO6x1x9ABIK5EMCVWJqiKk07HdgN8xFFcAF0wIvhr1O3ptJpc2KMnFJ1yjjNepZjyTi7UmQdrJ0bT5ey2/Y5Wv6bm0kXPHzBFi6lnhxushl1+bLilCTtSKOfj1EZUn3L74M8cCUrLY2lTAnw+4RW0SHdASBOiNgmA93JK2xcUJATTruTUr7FVjToCe6mOypvkkn7hTbvgTjT4Bu2OrAug2oid3ZFSoe6yIludCZG+R7uQI9gb4JuCaINOgBOkOyDTSEmwL4cPuWW32M6lRbCQFq5IyjwLdyDkAkqEu4OdkG+bAtXLoJLkr3eqHvYFlWEe/JVvaJKW4C9WNdypT92WrtZRHKlXCKEXzqilgEktpFDsTaAHd8AhJr3JqmBFjToHw6BACZKwVA17AFiYP2K8ktv3Ip40nGmuRRi3K0uxLDBSi2mSg1GTYEOd3KNWnaeeG3vZmySUpcF2ljt1OP7geqh8kfsMUPlX2GUIYgsIZTnTLg4fcCiD4J7ie1ewVH2AhvDcT2r2HtQFMpchJ+XsSyyUPQjDMnKnEKjGTj6DU2/0lsqq6KfEp1QRJNhufsWfpIwlusKjuHb9hqScqDJLZG0gK2pewVJ+g8eVyfy8F0uIthFKTRLzexneok26XCNGGe+HPcKT3ewnGUl2HmyOCpdyvFknKVPsBJY5IHGdF/oCAzOGQkoTL7FYRmnhcizBi8PllogGxCk2kVPMl3AtEV+KgWVN8AWCYJh6geN+KnfUIr6GCE548fPY1fE+Tf1Su21UYrjkxbd3JUaNLNynbaSFq1J5PI1RnwYN0mt7VFssSx/NNsCtR1FcSVCUcl25qzRBwjjfJgyeafzNIK1ZZyWOt6sogm5dyTwQWNTcmyMJQjK7CJ5YyqmyGKLi+ZFubLjyRVd0VwcZ8MCyWnlKLnv4KMak20pGtZIRxuD7GeEseNv1AccOTde90Z9XBxny7NX4qC4oyajIpz47AUAD7gUEQbAQQMItr1BAFSjNp8lkczSKHyC4CNXjcEo5uOTJF88knNIK2+KmhxmnJIwxm1yiyM759SDo5ElhdLkwO6ZslPbgV+piyPy8FFXZkr8pBDVsBADFdAJjg/5ia7oGKKbkkgOy9Vky6dQfaqM8IbScVKGOK2tsNk7+VkDT9PQkiHnutrFv2+jILlKkCkv2KPEk/0skt0l8rAuTT7kZS54FsySXEWJQyK7gwLYsFKmVx8Rd4smseR87WBNu0CZFQyrtEeyaXMeQDe1IN7u/Ujsy38jJeFm9IFElJvlkZOhrFm9VRHJhy/02AY293JNyK1iy9lFliwZv6QI82Fly0uSrYvwuR9gK7sa49S16XIJ6XKuQqKfBFe5P8NlaGtHmZBCxt+xJaLMn3sl+Byt/MUUObToSnyaH0/K38wvwE1KtxBTuJKTfcsegyP9ROOik+Gwiu16CatF34KUfUktM/VgZ4tIE0aVom+bD8IkuWBn3ccBZoelVfMhrRp/rS/cis18gslcGl6OK/WC0UO7mgMu4alwaXooPtNV9xrRxX60/wByoy2G5NGp6aC/XEX4bD6zX9wMykg3GxaXC+01X3F+HwKX5kf7hWTcvcJSrt2Nb02nv54/3H+H06/5I/3Ayb42KWRJ8GzwdN/XH+4vD0sZc5Y/3Ayb7H4jRtUNLXGWFfccFpL+eD/cDDvcvQmk36G1vSR/XBfuReXS1+bD+4GR36InHdXY2Qy6RR5yQ/uNarQxTfiRoDHz7DqXsW/jtE5VHKg/G6O68WNiClxkvQajJ9kWy1uiiucqHHqGhq/FQRCClHuieyVXtG+paC/zR/xTQppeIgrO4TutoPHk9EW5eraGPadsqXV9GuXICOyaXKJY93baN9a0H9X+BfxvQ+t/2AtcJ+wnjmQ/j2gfHIn17QL3f7AWeDPvXAPDJ9ir+P6K+boH1/RL5UwLfCml2Dwsn9JSviHT/wBHA38Q6SvldgTeHK38oLFkj6FS+ItNH9DYf+SaX/qbA0Rxzl6FmyfajEviTTJ/k/5J4/iPTzfOKgN34XLJJkZaad0Z/wDyPD/1P+4f+QYJO9n7AWz02RFUsU0V5fiHC3xjZD+NaSXzWgJuMkRUpFuPXaHKrWSvuSjl00pUssefqBnlld0xrLxRr8LE+04t/crejt8AU77JwyDnpnHsR8FkE96Dap83yR8OVAoyXYKljWSEaS4GlzyThkhXfkkoxYRW4Mnp1L8Vjv3H5Vw2PA1+IhXuFeni/KgbsIfIgKIcoFbZJguAJKxiQwAYgAZIiMCrOluVlTSU1RZqLdUUwvxFYGr9DM8NrkaH+WzNignK7A01wUp7ZsvRl1K2zsCzFUpNhqHtimPT/li1NOKQQsWSMuF3Lcn5UivFjila7k8nONoKy4nHa77mjAvK6MMoSTv0N2npYkBDVPbQYZqXYWqSk1Y8UYRXDCLgAAAAAAYhiAO5my4eW0aLIzfAGJJuVGnHBRI9mWJgSQJiBulYHiviKP8A8w7V8GGW2CuMGbOuyyT6vKUI216FEc+oS5wIorhn2yuOOX9glnjO7g7NEc2Zv8lCy5Mr+XEl+xEUxklB+UzSctzrHaNDep/6+BRyZovmBRS8k5R2+G0iWODlJXCjTPNPw+IKzP4ua+EgJTjGL4iRVp2ohKWo70izCszvdQFc1KvlFjTlw4FmSOa+KIKOpu0kBesEdt7Dn6iP8x8Ubo/iq7qjDqt8clS7sqKBEm+KFdFUgGLsEAegkAAAAAIABhU8clF+bsXxnjU1xwZX2Hj5yIiOhnlGcEkZMnylk2o8FU3wFRXI3wuCKJWBGYgffkChWTw1GakyPDEiDuR6npowSceR/wAV039JwqQUIO5LqWlu6sP4ho++3/Bw6SGkhB3F1PR/0f4F/FtKv+M4lCqyQd1dZ0/9FCfWcF/JaOHS9gpewHcfWMH/AFiXW8C42HFugpP0EHafXMP6cdkf43ju3jON+w+LEHZfXcbX5YfxyN/l8HGpAWDr/wAcVu8Qv44r/LOSCX0IOt/G77QH/HZf0HICqQHWfXJL9Flf8cyLtFHNSsdIo6T69nfaK/sNddzVzFHMaBgdN9cy+kUQfWtQ+xz1yAG5dY1Kdph/F9Vd7kYQA2Pq+qfaQn1XU335MYAbP4nqn+sX8U1XbcZRUBq/iOr/AOxh/EdVXMzMKgNH4/Vv/ka/cT1mqf8Ayv8AuU+gJgXfjNTVeK/7kfxOo/7Zf3K2gAm9Xqb/ADZf3H+L1P8A2S/uV3yDokE/xepXbJL+5J6rUV+bL+5UFVyBJZs/rll/cfjZvTI/7kO4UUPxs/8A2y/uHi5e7m7+4mCVgPxsv9cv7gsmR873f3FQUkQPdk/rYXN/qYdxNFBUl+tiTl/U0SqvUjRAXN/qYc+smNcMfDKIP7saVKrHaTClQEWkNQQUhqgIqPPce1erHfI3QRFqNCpUTcUKkFKMItjcY2Si4pEe4C2xZJbKpoUaXclx3oB7YIIQxy7hcGue4RlFPhAJxxp1RGo12JOSb7CbRAlt9gqPsWbVs3UQtL0KF5b7DlGMfQnFqrrkV33QFW1N8Isi1D05C0vQlBp+gA8zfZEVkcXykacGJZL4LniguNoGaDWT9JN6aNbpInkyR03O3k3dP0Wo6nheTGkoLi2ZHHnCEX3ojHh/Mzq63oGtxveobl9DF/CdZf5M/wCwVWsmZO45Gv3LY67WRVLK/wC5S8GbHJxnCSa90RTceJMo2Y+razH3la+poj17Il58aZytz9iLmuzRB6DF17D/AMmOi+HWNFP1a/Y8wqfoTaiB62EYtcRple/JGXyWWRjK7UgUnF8yRAvNPlxou08azQ49SmWVf1E8G/x4ScrVhXpofKvsMjF+VP6DZQWAnwCYFiHZFDCGMQwoAAAhNWyLh5k0WBYD/TRmjimp36GmwsBLhFebH4lFjCwFCO2NFeaDlHjuW2ARnwwyJl81caGuAYFXhtxaHjjtVFgBVGfFLJ8pDFhnGVtmn1AAAACEAAANiAQAQn3JkMnCsCD7E49iuL3MsqgBjXcQXtTYHhurZJS6xk2va2yeWGXJiioZEmu/Jl6o/E6tl81c9yPh1/yS/uBesOdcLKit4tQpfmL+4obIu3kbIZ5Qcl52VGhLLGDUsib+5QsOaT/Nj/cj4cJdsjoSx475yNAaZaXMo7vEikipYWnbyKyeSeKePbLK6KIwxOVKbYFk8bfbKiWPSTlys/7WVyxYYPzTZZpnjjJ1ICcsM1w8hKLjBebIOcYu23wUywY8q7sCWecWlsyHM1Tcsq5s6EOnY278RmLXYo4s+2LtFGdpsBtqiJUMQMAAQxEAAxFDALoVkDJYeciIFmntZAqebmRVJstfMmVz+YoSYeohruEJisbEwH2BUC5GRSrkdABUIKYDXACGu9AwogGuQa9QACNkkFAkAMGqQceo6RRFIdcj2/UGkvUgVchyP1ABDSDsFeoUnwCVjrgFSQQgHS9wjHhuwqNDQUiXBREF9QaW4kop+pBGvUB8LgOEAqoBthwVBwJJe42l7ipEBQD4aE6QBwg4HSaFVAG1P1FwS4YnRQcDdAqbG0kQR4HSoOAtAFIFSDgdKgI8DVWHlQRcUwoaSFZJ7W7FwAcULglJRoVx9QBJMKQNx9AtBCVXyNtVwCpsk3GK7AVonGKasSaJb0lSQEOLDgOBql9wHd9xWlwOTS9BJr2AaSYNpegbq9B70vQBXFeg3kVVQ99/pHOaSVRArbXsTxbXLsR3/wDqCybe0bCnNq+EK17D3Or2hGdvmIFkc9RraQeRN8wLpNRimkVeJ/6BAmnJUh5G4yqhxytfpIzyuT7BUd+39Nj8S/00K3/SX4kpQdx7ARxat4lSiTlrZvtGmSjGO1vaOD4+RMDLqckssN0uD2XwpCuir0uVnjtZJ7aca5PbdAjs6RhUez5Jo6NP3FTXrZPhRszfjIbmqpkVLJixZHc8UW360Z59K0WX5sCX2NCzw/U6LYzUlcXaA4+b4e0c3aTiZsvwxhmv5c6f1PRNWChZB5HL8LaiL8k4tGbJ8Oa+PaMX+57h4/qLYBwo5IRVclf8ucuzstx7nfiRSKnllDI1GKYVGeOEfRl2nkpZoJe4nPJNU4oljUoZYNL1A9ND5F9gI4neOL+hIoGNEWxx7ASsNwvQr3pAXKVkfGSdEYS8rIQpyA0rlCUrdCvysohL+Z9ANLaS5BNNFWR+UeJ+UBzyqBGOdTlSQZYqUSGKP0AvlKiLlTI5HVFbyK0gNCY7pWyMeyFk4gwip6tKVUXqalDcZIYFK2zRFbcbQFb1kd1JFznWPcZMcIubs0zSWFr6BUI6iMo2TjPdGzmrJTaNumdwoIJatQbVE8WdZOaM2pwpSTXqacGNRgqAry6rZNqizHm3xujLPa9Q93Y1QUV8vYKqy6vw5UlY8OpWV01RTNJ5mpBjSWSkBrZDI+KJleUIjBVIsbKoO2WNgPuKT4l9gsHwpN9qIPnOtnt6pmdXyN6uLW1Y2LUXPqWZxV+Y1bXGKcYKzSM2OSl+hjk4p04F7y5WuMaKpZczdPGv7ARUtq4gyMnBv5WmXrJl2flqyuWTL3eNWBDNhUcaltshiahzsbLlmzPhwVDhPNv/AC00BRObySvw2atO4rE7hygyzzJ+XGiMZZ6+QgJal7XGONix5Wu8GPxM0f8AjVFsck3XlRRGOt2unjdHP1eTxczlVHUcbfMUcvVWs1NUUU1wCaJN8EChvkQARCugsBgIBhQCAAAOxbg+ZlRdp43ZVSUeWUyVSNKVWZpPzMIKF6jEANgHqMBOiSVojVEovaiBNUCHf0BOwFQMH3DgoOBppC7DVV9QFwh1xY+Acl2oCLaYWqG2vYklDbdEEG0NRuI/KvQe9bexQlQOqEn9CVRSuiCKodC4G5KgpcDUlVC4foScUl2AXF/QW2x2kiUckVGtvIRDshxaSG5RrlUKNJW0UJ1ZJRi1yLcu9Et8UuxFQcV3GqDdfoNU/QITSE1bJNr1DevYCLSQhtpvlAu/CATC0TdEXXsA9q22R8rJqaUaaFuj7ANVQbovuiUakuxHdG+wBFRk+ER8qfYlCaXoJv1ooScU7ocp7vQfD9BzpJUiKr7EmoqNvuFr2HvT4aCIWiW9VVA5R9icI2u3AELjXYE4t9iUnFcUKLS5oKG0vQjuHvt9hblfYA3r2G3FrsWUtl7SPif+gQ4QjNPgrtW1RatQoqlAg8lv5QpJpehLfH+kN6vsOTSXCAjvgv0krjKN7aZHcl+kbyf+vAEXLnsF+yJLJa+XkUckt6W0IW6+6C9voW6iOyqXcqUr9AJLmG6iG6/Ql4j+XaJ3XygJZEvQlv3fpHiTcvlLMz2ySUQKNzutpqw4lscmuShzk2qiWLPOKqgK5ZJbnUReI/6CXiS77RxzTcq2AJZZv9PA/Ef9Jdkm4QXl5ZRvm+dvAEsMm8lSjwSyz2y+UX4maXGP/BB5pyduAU/FdcRDxZ1wv7EHln6QOj09XgblBXfsBkWSajzFksWSbfy8G7Ufl0oK/sZluh+kCnW3KMVXqe46bGMem4FCO1bex4LU5JTyxVVyfQtJDZpcS/8AVE1Vy7GXVaZSW6CqRsRXOVOiDn4tLPK7lwjoYsKxRSQRn6UTAY0CAijkFyw7oIrkDzFuS+dthij5rshbS+SieObv5QJzVv56LMEXDLHz2mymcmn8g9PmvUQTg6sD1ON/y19iVkcaqC+w0UMaENAEvlZmcW2aX2I7AIYlUWKEfOWKNIioS3AWSVRZRGSv6miSuNFXg1yBOfyksfyikm4FUVNMC6XysWPsNpuIQVICGZN8FPhbWmaJxsTTAsj8qFl+QI8IJx3RaCK8LpMsfMHRhccyk0k6NmOLWGn3CsuODlkuzVlTWJmVOcZuk+5plzh57gcycHTZv0fOBP1KvCbg1XJfpYuOPawiOp9C/E/5aKc6bapF0FUUBhy43PO6NOKGxUZtQpxzXFMv07k15gM2dOWVtD0l+I7LfDvI36CjjcM1rsBoshk7EmRaAhDgmJIYAuCGaX8qXtRNmfVp/h8iXeiD59klJ6zK4urkyxwyVbyUVw8P8TLfKqbNM5aaXebNCuMp3+YTUm384Rx6Z8JsryRxQlw3QRf4U63LLwVOUv8AsTJY82LZst0UvHhUuJN2BOcpOPEhYpZJfqot8LDCPdlaliTqwCSyrvkNOnbUGnOzLJ4pP5maNPix7dymyCWZt46vkp8PLXEi7MoqCdkY5MKS3TAr/mrjeYdS28nPJteTG5upcGLO14jp2i4I80RYU2BoILBgEDQhiIAaAPQBAAAHoX6dumUGnScQbATb5KObZfPmymihdwqkSSoUmQRQMAKJ7XVkoQlJdiCk0Xw1DUaSIKZXF1QJ8A25SbYJcfUKXJOSqK45I20wbk3yEFv2C3XYFbG/lAE+ewpOn2BNoGpvmrRQXx2JKfFUR5LJfIqIIJ89gf2DzMGpFCT+g9zfoHPBZkTSVAVrj0HKl2QuQakQJNr0C2+4ckmnXCKqPr2JTpVQvN6BUr5RAm79BqfpQOybj5bXcCDl9CUktipckabQeZBAuATa9Apkoc2AuX3Q4q12C5X9ATlHsBF32oStPsTuT9BwU9/bgCDbvsNN32J5Iz3duCvzegEp8PsRb+g0sj9BPcvQBrI0qUSO5/0luPdsvbyQcp7uUAO2uIidpdiW+a5qxOUn6BSv6A5N90SgnuXAZG1LhBCg7nVcDycT4XBG5rlBul6oAffsOOZw42i5ZbBPb2CqnJy5osxSvvEi7T7BGc12QRGTe58Cbb/SSbl7chFy3JBRHJJKq4Gm/Ytyp7VS5Krn2oC6GNSxNtcmfn2LFLJVIg3JehQNtL5bF4jarbRdhUpTVoeotTpIgz2/YnGMnG6DbL2JbppVXAELk+No1Ocedobsrfy0h45TlOq4AHknP5kQdr9JZkWSMuI8EW8lfLQFuNNwvbyQlkfbaJPM48LgW6d8xthDWacOyF4s5O3Hks08JPKtyJ5XlWRqMOPsBTumv0FuJSlFuUSDnm3cxGsmd9ohSeTIu0OBeJkXKiTf4hd4EsPiPIk0BT+IzPhw/wAEt2Vr5OPsbdRaaUIohjeRumuAKtLKTk90OPsQyyyRyOocfY1TWSC8sSieXNL9IFLy5Fxs/wAFkNTqIxSUKX2J6dZZ51ujwjdqFe3alf0A571Op9Y3+xF5885LyNfsbMjlGK4Vijln22ogxZFu1GO1TtH0bFXgY19EfO4KeXqeKEly5H0VKoxXshqgpz2uUXFeUgjhTatlsntVsjiXlHqHWFv2CpRnGglkhH5nRgxalZZxjEepSyamMZOkEdCNSVx5RIrxRWPHtT4Rk0+bJLUyjJ8EHHTTTt8lPnbe1l6xxb7Fd7ZulwUVweRypys16aSWohdXZUpRv5Rwjt1EZV2ZFepj8qJFeLJCWKL3JcEt0f60UTQyFp9pJhLlcSRBOgKoz2vmSLrjXEkUNdgEvuP9yAoEPj3Gop+qKEDSHtr1CvqAqAdBtYCAe1jUGBACbiLawEAwaYRGkDVktrFtYUqS7B2BJhTCAB0w2sCLSvsJ8Dd+iI7WA6TEwaaGBGhEiDlyFAqH3B8egQmUaqajp8jfsWu/Yy9QdaDPL2gwPnq82qn6rczW4Rj+gy4Yylkk4+5t/ny+ZIqDHOMXzjsk8kG/yiWOMt3NCnizOT2UBOUsUcW7weTLPNF9sNFzhq0uUmiEZZb5SAgsrdbsbLYeHJ/kuwyTyRpxiiENTqG/LBAPI4Ql+UWw1EI4/wApkPGzvmUE2X4sk5xalBIgonqoTVPE6FGOCb4hyOUssZO8a2koZJLnwwG9LiUW9pysq25WjpT1ObmocHOyylKblJclwQDgO4rNIAAQDsKsAQB9BDoOxAgD1ABM16fy4W2ZO7Ni8uOMaCoV3foVP5mWZW0voVWUS7RIEpPggEML5EMKEiS4ZFDCGwSFwxp0iBPkku3IlTZKcUo2gI1XYbhx3IknJVQUlH3ZY5fy6T5IKmSljjGKYRBRfqyTi16kaVonKUGgIpX6lk6cEk+StbbqxyjFVyULY/6gcZLvIPKvUcnGSAivuSb47iUU+LJSxqK72RUFfuSaku7BJL1J5JKSVehUV036k2/JV8kL4Hs43Miltfex7ZNXYce43JbaQQqddySj5e5GlXLDYqtSCkk16jUZVYKC72ShtSdsIik0u48b55E0r7gkq4AcnK+GClP0ZGvSxxW13YU3vfdiSd0ibp82Rf3CLZuoKnyU3L1HKLS3N8Cq13AN04oSbkSml4aV8kVDjuBZijJt32IzjLdwyKhN9pD2NfqAEpJ9x7JvlhjSU/NKi2dejIKXGbdehbNVBe5W1JeobZNW2UHKE3OvL2BwcuNxbCKhjcdybCqbk+5LGnu5ZFpgoO/mCLMik5cENk2x7ZL1E1LjkKe3Ku7BKa7vg05XF4YpNbvUz7Zf1cATxxk7ZXLcmTx4sk29suBSxTi6bAipTXyuhPxJO5OycIeblksuN8NMCv8AmMuxRlTvkpUJvjcSWHN3UiAk5W+RKU4/L3DZP1fI4Y5717FDlPNJUyuXiLuy/UJqXlZRtm/qBo0zlLDLnkprLuaHHFmrh0gePKne4AXjqXD5JNalsIRyKSdmjJDK+YMIoSzr0L9NHI4ycuH6FXh55etDWHUrmwpTjqW3zwR26iL47hOGe+ZiisqkvMA29THmTEnnfZl2WGSaW1lLhmj6gaMPjV5nZTPx1JpcIhGGplymS8PUS7ugFv1EVV0Wxx6teZOyvwc0mlZvhiybIxT5QGKUdXfKY8UdTu5R0534dWrKXjySj5ZEFHT1u63g3d9x7xu2eD6XWLruF5pbUpctnvFLFPnHljL7MigjkhuLNj90xqEgqOONKiGojvxuPuWtNdkRd+qAx4tNHHktLkjlgpZ+XybuH6EHghKW59yIhmn4en93Ri0eTdn5VHSlBSjT5QlhjaaSQV5vdOrTIRyNS8zRSpScKKtk5PkI3OUv0NFkHkXerMWO4unZestlGl5MrXz0Q3aifCm2UzpRu2T0+rjhVSTbAplrMuGbWSbX7lWTqeS/5eV/3M3Vsjz5biqNXw706ObK8uaNxXZMKguoaqfacmaMGv1NeaUvodyWk0+5NQSa9kWeBh/oQHnp9U1iyOO9kX1TXR/5J/2PT/htP3eNX9hPR6eTvw0QecXVtXs5nKyl9X1v9cj1S0Om/wCtA9BpZf8AEgPKrrWsvmci3+Laran4kj0cum6R98aIvpWjfeIHAj1vVr9bJLrus/rZ3H0vSL9BH+Faa/l4KOFLr2ri/wAxifxHrUq3neXSdJ/QmRXRdIre22BxMfxBrXLmfBOXxFq4/qOu+i6N87aIvomkfdAcpfEWqfLkTh8QaqXaZ0H0LRtcKhx6Fpu3IRyJ/E+tjNq0JfE+tfZnVl8PaRyT5r29wfw/pG77BXOh8Sax/MxZPijWQfFNHRXw7pf6mKXw1pJerIOevijWPl0TXxPqvoaf/GdN6TZF/DGFry5pIIzS+LNQu6QR+Ls6XEEyeT4Win5cm4i/hW/+WgGvirUv9CD/AMszxfMIi/8AFpJeXMRfwtN98pBP/wAvzPviiwfxbk/6Uil/Ckl2y8kX8L5f+1FVf/5dlj/xIP8AzGfriiZH8Mam/nTQv/GdRF3xL1ZRtXxhKXHgop1fxFPVaWeFQS3qmzn5cenxScNnK4FenqtjRUZtPBRyJuVKzoSjjyrjLRnjDTy4dolNaeHlV2EH4fc6hmKXGUJNLMy2E8UXw3ZVOMHJu2BfBXDnUckFhcnxlIrHhSttkVLDGXzMCcsGRd8qSJY8Li78Vf3FKWDL3m0QeDBL/laAsyY5XxlQQxZUrWTgpksMFW9s1YvB8BxeTuBS/Flw5plmOUlxN2UPHCMuJtl8NK2uJ9yCxrdHho5OobWRr0Om9DOMXLxDl5FWRpu6NYI+gX9BtfUVOioV8gHIEAACAfqIYu4AAMAGuHZbHK2qZUTh2Auyu8fYzLkuyS8hUgpMKGxAIB0BUA19hVZal5aArv6E/TsLY7G93YCKlTuiTk5L5eBKDbRbkvaku4FSXPYckr7Aoz9EOpeqII3t9CU8tpLaPHGUpcInmUlwkBTHl9gcaY4qfogbk+6KpWl6A5JrsCjL2JOLrsERglJ8olPbHhIS3r9IeZ/pICCTkOck3Qk3fYtnB7bjECpNN1QTSQJyi72DcnLloCDaX3J+IttMg7bXlLZ0op7QK+G6G0kG/wBaJKSfeIVC1Y1JJMOL7Fi27boCpUSlFVY90V2QTyKqoCPlEtsWHA4w3BCdMcMandPsRl5XVFmLJGCdhUXS4Eqvljc4X2GnjbAlOcJRUbIKMW0ky+ePDCKk13Kl4SdgOeNR7shS9y6U8cit+GBLHshfmK5JOVqROGKGS6b4FKEI8EChg8VupdgnjjHtLktxZMeKEl3bKkoO22EQXMlbNWV4niSUuSjZib5ZOWmxxgpbmFQ2RriXI/w9LduGoYu+52Wt43Gr5KKFD3ZOOOCduZFbb5YKEcmSk+AhyjFviRHZu4UuSU8UIcbgw+FCW6cgqPh0/NIbj/7FmV4J+ZSKaj6MDRpqhfn7inj3T+cphjvsx+HH1nQFkdJuvbk7C8Bp08pPC8eOLuZU1Gcn5gH4PqshbCWyDW5WU+DD/sB6eKV7mwDbLde4sjjlJNqXJU8armRbh2QV7yCl457nchqEm6Uh5EnLiXBDZ7Too1RxtYmnkVlLw5GuJksel3x3eLx9wemldLIBGOLM/wBZNYszX5n+SzBgjib35U7+pDJgbk2snH3AXgZ/05LNUYzWGnLzGdY3CP5hBaXPPnfS97AUsGVtt5BLT5m+JE56acEk8iv7jxQlCXMwI+Bnh+uhPDml+osywlJ8TIeHNr8ygLsGLJjhLdIpePPKTe7gHgy91ktfcI4cn/YBBwz383JLw9bHtJkoYciyJuVo6vElHzIDk+HqmvM2XYMWsTuL4N2VL+pC8HI4+SZBlfTtRmm5ydP3GtNrMNqEpcezHKHUFJqD3fYSydTj/wAcv7EFf4vqWLjxMiLV8QdTxqnkf7oi9ZqbqeL/AAQ1ObfhucKZVdLT/EPUPDTlJP8AY1Q+I9XjrxMSd+5zOlwU5YnL5bPW5dNhypbscf7EHNxfE1vz4EvsWw+JNNvqeOSX0RZLpOmn+mip9F0jl6oitUeu6BunJx+5cuqaCS/3EV+5x9R0LC5rZNpPuUajoXhR3RnaApgmlTZB7t3DJRakhUkyonFyvkcr9Cu05epJ7a9QHuk4k0o7bdWRcobKFjwb+dzogxa2Tc1tidv4Wg3jy7+xytRshKu53Ph6SlhltCunPElLgw9U6gtBOK2Wmjp95HB+JIqeWC7cAbOndSWuTShtaOhE4vRMLwQU+8WdyCT5AFFk9o0SArlwiBc6ZDYBGrJbbRJRJVwUZ9r3E4qwfqSgqQEHEkoJosqxpEFexewtpaDRRTtFtLaHSApUGG1l1Ca4AzSbUqBE3G5C2chCp0Lay5LgdBVO2RF7vc0UG1AZk5CcZGhxVg48AZ22hTk44pS+hc4oPDjKMk+xB4fPGTzzdepbGF4+YoNdF/jJxUqVlTw5kt0Z2jSIPG1K1EhOUv1Yy2DnGXmlZZqG5RTTQRnwR35KcSvPHIsjShaL471zF8kZ5MifLAzvxWqeNjxRqa3Y7RpWaTxu6soWXM3xQF+pwxSThAzNbV8rLXnzx70OOTI3ykwMnfvFl2CO+MvK+CcsjUuyLoTnGF7QM8Y89jQtV4aSaM8s0997TSsfiKLa7hVc9fKVpRdHNm7m2ejhgwqDW1djz2fjPNJcWVERi4AqFfIA+A7kACAAJcUREgKHYgD1IC+C3HBySoqfCNmmajFMCnNBppEEjTqsikuDMmqAJIVByMCIWDQuEUSYrD0EQPc/clv4IAVT3P3DdL3EuSSXAQ4ZWmSnmvsVpIKAayNPhjeWT9SNIdAOM5RfDHPK2KuCNICSyuhrNIhSGokF+HJJy5JZFNN7exSoSb8pKSyRjbkAnGY9+XbSEnKu41uu7AIPI/mCTaYnJ33I1O79AHvaXYHntdhSvaQw4nnzxxp1udBUseRbuexonOEao6MegRjFKU7fuW4+gQcfNOyUcTxYsFnid5fDuB95tMX/AI5iX622Krz8si7liyY5R54Z238Oq/m4B/DkdtqfIo4EskUyUNRGLujux+HoNU3yT/8AGsVfPyKOA9RCX6eQhPE+Wju/+NYr5mw/8ZhflyOvqKjhPJjvsiLnju0jv/8AjEH/AMhW/htRtubf2A5MtTCUEmuxGE8cpJOPB2o/DeOcbWSS+jHH4YX/AGtCq4+VY8foU7oP0O3P4czes1JEX8OZWuJUKORDNHGnQPPjlzXJ1f8AxnNfMyX/AIvP/tA5cHjkm6K3kx7ux2V8M5I/8ljfwzJr8ymKjj78V3RZLVYpR21wdF/DGSvLktkV8N5V3kBzN+L0JSUNm43y+H8y7D/gOfJS7UBy90LJQnCErN//AI/qG6SF/wCO6m+QMni4ZvzIKw5Z7UqLsnQ9bD5YbvsRx9K10JKXhSsCnLijj4XcqpUdGfRtXNbnFplK6NrJOtjoCjFJQT9ReVvk1PousivlZKHQ9ZJXtr7gZseKE/m7BKGGPZmmHSdZylCvqVz6NrVKnB/cUZ6xt8Mu3Y9m3dyP+DapdlZBdL1O7zRaFEJKEuGycNLCaveRy9O1WP8AQ39izTaLWvhYpJS43NcAVPFBNpTJrBBr5yWTpmrx5GpQffuuxCWj1cJNRxSf1QVohHGsWzeiKwKucpm/Bar1xyQLS6lK5QlRRe9Gnz4g/wANHb+aRgsyi47JFH4bUyk6hIiL5aVNfnUascY/h/DeVX7mCOh1X9LX3F+E1V/LJgXz073cZk/3HDQSyc+MjP8Ah9R/TKyWNZsbpxkgqb0jjKvFD8N75RvBN+aUqsi8KfeYRdHBFQf81FX4dvtlJrQ3Dd4nBH8Ol/yL+5QeBktRWXuW49Bqd3M/8kcGn25oyeVNL6nVWTH/ANi/uQc6ehz7qeS/3NWLS5IxX80WaXnuM1RUtPPMn4ebze1gbcOPLHInvNWZZnhls+b0OP8AgNcu07/cs8LqWP8AU2iCE8usx/Piv9jJqsuTLCpQaNyzayNKcLLM2aUcSvFb+wGPQayOFRUo048ncfxDCSXFHC8SMncsVfsQnLG2/KUeox9e0+zl8lsOp4JyVtI8hDwZN3aCWz9M2SK9lPW6eU1tyIlm1OKUa3JnkdNp8uZ1Cbo3Q0WqS4bkZF2ON9hqKUuSMcsIcJD3QySoojki1K41QrnxwSnj2vuSU4NVLuUCW6D3JJlTz5MacVG0WzipLhkVFVTfIGWXndyR6H4fShjmo8Hn862y+Y73w87xTvuRXYXc43xHBR8Ofqzsrucb4it7PYCfRJ7tNtl6HXh2ON0TnC17HYiBbFDZFOiQAAMQDG+wkMClkoMT9RQKLkwEhgACoXYCQCTJAKgfYLE2BVVMF3G+4l8wEqJCGEIBiCiiMuCVkZhELH+iX2EOTrFL3oDxWpeKWqyPJd2D1OHw9itC1EZPPkko3yLZHw7cOSih5MV93QPJj9JMrXzvyDnK/wDjCLIZMfrIrlHDOfz0aMGDHkx3KNMy5NkZuMYdgL5aXGsd7+CjZGMvLPgs8Tdj2uLoWOMLaaAhkjF1WQlHDOapTojlhBStIePU48fdAReFxlTyWaMafh1vTM08mGTvkvxYcUobk2gK3gm5cTRLwdTB0pEW8cJXGTtGtanAoLdPn2AztalRfms5zbcnu7nZ/F4XGSv0OPP82T9LKgrgXYbYlyUDZGxgAUAAwAGAAILAGQNrgv0yr7FKiWJ0uADPTkVhJtsEFCQr5H2YnyEDYIBFAHoDAA9A9ABBTQB2GEIEMKID1H2CgmqjyUKx7kR9AAGwUuRDoDTDLD7CyZIz4sjCKrsOcYpXRBC0kCV+oKvYacV6ACUU/My5zxOKW6il1IksKq2FLK47Ki7F05OWuxJd9xHKlFcF/R+eoY/uQetyxe2K+hPHje274JzXYnjV45p+xlXNl1HTrO8SnbXqXLV4vSR5vTYPF6lODdVI72PQwcaT5A0rUxl+oayp9mUrROKJLSyQE3kafcHkfqw8CTQ/wzr3AXif+wSyteo/wrb9iMtO0wJRyN9mSUp3yT0uCpco0yxqwMtZO9DayOuGboLgk4pgYf5qQTUtilfJtcUynJGnXoBkeScYWQjqvc1Zo/yWl6nMhWOVTCti1Fh48P6+StOEosxSglN0wOj+IXo+Q8f2Zm0+ByVsueCkEXeOL8THtZTijV7uQWNOTAtef2H+JruVvDxwZsuSOP53QG9Zr7Clmov6esWXTJ9y6Wnx+wGF6mhrURf0NX4TE+6KMulgpUkBHx0WuX8u6Iw0sFyWtLbt9AM/iJ+hJZV7BOCjB0uSrTRlktsC15EudqB5IzXMEWSw+Ui8TUAIxnjX6ET3Ra+VJFUMMnzRYscgE5QapxTHHw48KCIeHPd2LVgkwIvY+8EJ+E/0L+xb+Gddw/DpdwK/5X/XH+wn4PpjS/YueFdyDx81QVS8eKb5gh+Hij2gizwWnY/BbQFPh4Lb8NWxT0+mnF3jVlvhcDjiuLA8r1DY8sox4S9Dn+Em+J0bOqRjj1UluvnkyrHhf6+SstSWNaXw96v3Mn4XG3xlJvTwq3Pgj4GN9shQ/wAHHhLN/kn/AAzJ6ZePuVwxQjNN5OLOksuHb8/YDn/w+a4eb/JdpNK8eVXmpfcWRRnK45Bw0njLjIB2YQpW8if7mbXZMsYbcUu5znotTuqM2/3FLT6nG/NMDRCepUfcvU8mzzw5MWOOs9HaLcufWKltsg0Y57nUsar7GbPmxwzO8X+CH4zVY++Ii9fN/PhTKJrU6OrliplM56XJLyRaZN6jDNebDyV+Jp/6KYVt6ZGazbV2OwtatO3inG/qc/pEoyyeTlE+oNrU/sZFK2OLt0ymDkslJkoxUrbCKSnYFsptcyB8pNEJJZJU+xOUI4orkokpNLsWwUWrfcoUk0Sx4JZE9sgM2txuM7XZna+GZPw5pnG1cZ4nU3fsdz4cSelfvZFdjscb4gb2wOz6nG+IXUoP0Afw+/LNM7PZnF6BypS9DsthE7JIgnwTiVUgEBAw9BJjvgCDFF0AIosQ0QVk0ASZAbYgGiRCySafAQMQ2IKg/mBdxfqGu4RMBWADEABSIyZMiwIkM/GCb7UifqV6uW3TzXq0EeLyZLyz81ckVva4lwPJDF4kt6d2JvCoVFsqItU+/IpuS+VoVY3K22RyRgnxJ0A4fiHexlW6bn5u5p02XHii7kVPDjyTbWSrAnOe2HHcpjlmu0SyencY3utEYpRXcCLyS9USgoyTuCshPnlMhHd+mQCmrfy0Xwz7YKOwobmpd+S6LltqQEHtlLsWLTRclwUy33wi1T1EaqIE8unhCDaXJz21uOgp5J3uRz5rzsuBN2HoFAyoTAAAAEMgLExgAAAgHC91Fjq6QoV+4VbAg+GMb4FQCYdgYgAAAoPULAKsCUITytqEbB4M8e8HRr6bqsemcvE7G19WwuMkokVxeSSFJ7skn6MdlQ0FoBqiBp8EcnKJdiM+UUVkhAnQAOPMkFhF+YC5Kaf0Bub9LLU1tXmJTh/L8slZBnt+wJX6EvDye6BYsj7MKjyn2snvm+0SLU4PvydDFzBPgDnTTk+VRt6DiWTXJVyuSGsS4Sqy/wCGoN9R3e3JkepyLsh8wxTn7IeRXKx5V/pMj+hGnjtC55OpZJR4t2ekwyaXJwekNLXzv1PUYYRePlBEsctyskyUYKK4G0Al2HXA0uCLACLiRjGbkW7aAcOxPuRRJASSGgQeoDqiqasssjJAUZF5KOTqfzqZ18/EEzk6lqWe0FWQhcLRHBh3ZG2W421jLtNHhsgajT4CV0Sa8wsnCAcYJxscMaT5JQ/LGghxgkzjdbqMku1nag/McP4j+aNdyqv6NqG8TxRfynUjlmubs4fw/F7Zyfqd5RSSAm8/l7EN25kZrsC4A0Qj5RSROFbEQmueCoqyK8b9x4cW3Cq7k2vLRZj4hQVCPPcJq2WNIilcgFVLghzZeooe1AVpWTSJVQECFLknRFhEApepIGgqNDAOwQtt9iEo7YS+iLQaUoS+wHgeozjLUTc/cyxeJfMzR1LatZkvtuKE8MqW00LmsMo0pFe3H6SL3iwY4KUouipPS97YRDwYzmoqXJo/BRjHnJyVKeCE007LfxWGXd0BCOjj/wBnBqwYoYf+Up8bTSXzi8LDmXlyOwOlini3fmr+5RrsU8sl4M0zFHQKb8mV2WLRzxV/O5+4C8DWLhTv7C2a5GnBinCdvJY9Tg1MpbsU0l7EGeEtX+vHZBvPu5xcfYsUdfH6g82ug+cfBVVxl5rljolJ45foJz1WVQ8+JWZsmrb/AOOgjq9Gf81qPYnrb/EuyHQV5pzfsV6jI8mpm/qZVHt2ZKDXNsn5VflIwjGctu2igc6a2kssnKr7ClCGN00wc8dU7AakttEMWfNFtQXA4YoS5TZdieOCq+QMmsyTySXieh3Phhfy8kr/AGOLqYKcrTO58PQ2YW0wrsPucf4hVxh9jrnK6zjy5duyNpAT6DjcdM2zpPuYuj454tM1ONN+huaIhxZYitE4lDbABBTsLEFgISdA2KPIFiY26IN0JuwJXYWRGlyAwT5GQboCxMTIJj9AgsXqAvUKmAgCGAAFOiEmTKZPzASXYhn/ACZNrhIkivWSUdJkvjgI8bnvxpUvUc4xeBvatxXOM5Sk1NK32IuGVKt6oqKk5r9FhJ+riaME3GVSmqKtTCTm3CSaYBplDI3ujwQk4xm6jwghDPFeUsxucX5ooCqer3RcdjRTd8GzURbinCKM/nj+kCE4JJcksW2PLG5SauUCUEpRdxoCuSUp2mXSwSWO93BWmlK9vBolmUsLW2gMa+bmXBtx5oUk5IxqCm+xd+HhXqBPLJJScZLk50r3NmueGEYNqTMjfoVA3wC5Qh1xwBFgP7iAG+A9AD0AVjbENdygEhsRBONIOw8UebYsl7gI9x3wIGygEAAAxDQCBgMCKjuyRi/VnoMXQcUsattto8/ympLujs6fr8sWGMJxuSVWRXN1eH8NqZYf6XRWS1OV6jUzzS7ydkEVEkyS7kRp8gMjPhFj7WVz7AQCxMEwGHqALugLYKybxpc76BOq4BuL+aJAuF2kWYnGKblPn2K7x/0k4Qwz9GBFxjKTe+gcZxfzuiyP4aL57jnPFLsBnyX/AFWzp/C7/wBZL7HLy1fc6/wpC9VOX0Ir1Nc8izzWPSZJT7USZRrbehzf/kyryXTm5697fVnqsM3GCj3PKdIV65e1nsMUbgmgLYNuJMEnQVyA0Qn8xZXBGuQpY+5J9xRjyWbUEQJLsFUNcAOLH6iTXqO4vswBdxTGJvkCnUx/lM48FeTn3Oxr5bNNJrvR5/BHPkycdr9SjouuEacMajZDTaZ5Jrd6HRnjjjx8IisSXmFli3RKL3ZGkGS7oIaT2guxOUawhjg3CwIx4ZxfiJ8wfsdza1I5HxHjtY9vf2Co/DbvHO/c7dHI6FHw8btU2dmiiqb86QPuRySrKkSfLINMHcUJrkIR8qJAV5ZKEbYRyqUbQtTFyxbSGPFKEEgLd6YQyKyDxyXoRjjl7FGnxIEt8fcyODG7RBq3RFuRjlJ+jIxck+4G6clGPcq8W0Zc0pP1Jq3jQFyzIUs9MzcoJW6A1eOl3KXqVKVIjNfy2Z4xA2LNXcWTVLHhnkriK7GVuhax/wDx+Su9BHkdZm8fUzyONJvsU+JGMl5LLJzak/JY1l3NLwzQm9bBw2PHwU7sK7w4NOSeLFBOWO2yj8Tj/wCrj7BBjhhy5KSNMdBgb9TNj1mLHK1idmjH1LDduDAHodPfLaJ48elw+XdX1Iy6jp2+YNFkVptUrpoC7HLRw7ZLZVq44s0o+HlSoktDpNtuTM+TT6OL8uR2ALRyk/JnV/cl+Fzw7ai/3I4sGKErWawno3KTcc6V/UCe3VKLrLz9yq9fXexrp+fbcc6f7jjp9XHjxAI7tTVThZKLeRU4cjyfioR9GV6eeWOWp+oHY6VjlDHNvhUYnNeLO/c6ekX8mfNOji95yt+pBvjFd96YqmpeVotx4sclbi0JrHB+oUbcn6qYTj60iE8yfCtCbpfNQEm5PtGiSx+rRXHJSrdZKG+T4kBn1MvDn2O38P5YvDKL4Zyc2nyS8xf0+T0/LCvTXySX2s5kOoKvlss/iUPWNAdAlXBzo9Twp8svXUcD/WgjUhmT8fg/rJrWYX2mgNAFS1OJ/rQ/xOP+pMKsCuCtZoSfEkTU4uW2+QFVsdUSaS9SLr3AGrYbRAk2ESoCVe5G1YU7K6tk27FTCFSH6CpoEwBMVc2OqJLlARQx0RboKYNkXILAbfBX6kmIBoz69OWlyL6GhMq1f+0y1/SEeImlvl9xOcK2uxTU98qXqaIY9uLc4WwjIoQyTStpl2TBHGkpZKI/LPf4TsnkksrUpQZQ8UYQ58W2UzxyyT4yUaY6fDKFtNMon4S7JgRnjyQj+ZZCLe7mROWXE41yKOKDVtugI58j3JRfAoyyNDnhgu0mThDGo8T5CKl4m6kabahzGymMPPe4uUXXzcBUPGlDtjQp55f9Y3F7l5ka4QxunKSsDA5PLa2NGJqpOjvznjjilylwcBczk/qUAIG37AuxUIYgp0QAegD9ChIQxEAHdADRRbifBFu2WxivCKH3CgQ7AIQegAABQEvQBCGHoAgoBoBIlQqpjX1Cn2JY+XyQLMaAc1cvoVzVFsu5VkVMIgxD9QfBAMcFyiJKKtpIDUo3Q8sWuyCODJKtskEsWWK88lQFPK9Bqb/TEa3PsyeNuNhVSVy5iWPb2UQ3ZOaVkbyR9O4FWRUnwdz4S/MycHHk3VPudv4U/MyE0eja5K9er0GVL+ksfDKtdPboMz9omVeS6KlLWO/c9fij5VT4PJ9Gg46iU/Sz2Gnj5EBb2QqGCQCYeg2RdgOLLEUxRbAKbE6JVyJxpgRl2IY4vmy0SAO3Aeo6C+aCK9QlKKT5KfBjXCouy+iEuAqzTw2k87uFEVOkRbcgK8GLZJykXShGTsqalYRm06AebiFEsPMCGa3EWJ7YgXbU5I4/WYb9ZjjfB14yUpI4fVsr/iMV6IDqY8KjGNLijQ12DC9+ng17El9QMuXE96kiErs2VcqIZMVStFEsV7UWVyKMaihruQQ1ElCKbCOWCinZn6muIGPG34yi3wB1lkTGpxM6+hZBOuQJOSZGS3IkoiaAonCiWOHFk5KxwXAFOVcj2+UlL5iXpQFDixUXSFSYRVkdQKb47GnJHy9iEYquUBU+UV67y6Kf1RrUVZm6u3HQycVyijx8s84za8L1JR1k0+cP+C2WTJLvAjiz5Y5Unj4+xUJ61v5sN/sEddjXEsH+C3UZ5QlXhWn9Cj8RXfD/AIA1abNps8tvgV+xqni0sI2sEb+xz8evjH/g5+xZ/FV64gJ5JaNcSwK/sRWt0uNbVjpEPxuHJK3jo0xwaecbePuBX+N0mSO2nEg9PpZrdvo0x0WjStxM+X8De2NoCK0ell2zNMj+Cwt8ai/3HjWji+ZMHpdJJtxztWBd+EjLHthqK/co/B5YulqF/cJaLGlcc/8AkjHR8qSz3+4EnptTH/ktEdLizR1kHk5VlmTFllWzJ/kekwZlqoynNSSA9JpdPGala4ZR/AsDbucrLMXU9Fp+J5VGS7ouXWOnzf5ysg5E3lT8lMgp5HJboInimorkU47/AJZBVzgnFNRVmfIm+HDgjU4P52Sc5uPEuQBYI7d22iKzrG1FR/cSWocX5rQse7dUqA6MH4mNEXFIhp5fpTIZVOMvcDXjj5bKp+e0gh4igZ5znCdJEFvh8coUcfJKG6a5KNTleH0CtMsLXK7EYY25dzLHqk9tbS7Ta6Di9y8wGmUHH1YRUvRspnro/wBJLHroexRYpShLu+BT1OZu1N37lWTVQeTjsx+JBvyuwLY6jU/9jY/xuoX6mGOUb7kn4d90ALqGoT5B9Wz43YTjjcbsz5YxlAg0rrOWfoSXVcq/SYMcFtts0whBoIvfWpx7wLI9cdc4+Dm5ofzPoThji+4HRXXIP5sbLV1nT/0tHLngjtsqjiUk+AOy+s6f1snHq+ma70cFYLlRJ4KfYD0H8R03feC1unnypo87PC74IywuCu2FenjqcMu0kPxsL/Wjyycn2ZCcpp92B6vxMbfE1/cN8GuJL+55NeI+VJklLMuN7SCPVpxfaSZVq5JaXJyux55ZM0E3HI0zG+pZZ7oSm2uzsor2zlKUt1ckk8sVxIocoX81E3NNUmVF+GWVS89NEMmfKslRgmirbKSqMhKM4P5+QLJ5c8lSxlSlkUqeIti8zXzoTWobtSTAjkcYxvweSl53VPE0aE9QvmSJxyZG+YpoDOs2GSScGTjgwS83JLPLa01jRBZ5RX5YQv8ATqfdpFk56d46jIyOdydwNMMcHhc9nIFCxRm+Jli0X/8A0ZGGTEnbi00XLV4vZlVTPS7ItvJZiUab5NufNjcXtvkwr5mBKUL7MThJITVepJNbe4RFdxWCYFAxDfAECY/QSB8lAxWMNqoKthjySx3FNorlGafys36TWeDh2bLLJ6/E4tPGrIjlAOb3Tcl2F6gAIPUGUNdwfAg9QGAWHqAIfqFAFJK2S7ghO7AFdk4Pkh2JR9yCyfBTNc8suk+CnI77lREAoKIAljpTV9iNkod1xYG+GXGkqZTl25JfPSJY/Dlw4jnHTxfMXZBSsa7LIS/Dy7qY5LAu3BKGbGrVlVCGOSle9FjhJvuRjhx5pcZKHLA4vaslkGfO5Rn7o73wlCe7LNql7nGeOK4nNHpvhtw/DSjGSdMmjrbbZn6u1Hpmb/8ANGtLkxdclGHS8vvLgivPdEi239z1uDiKR5r4einFv6npsfZFVNi7AwIgb4IskxAKPYsx9iK5RKDoKkHqAAEgQpsI9gGJLkkuWL1Aqy/MhN8oeXuV+oFjv0JwjxyKKLFygI0hbVuLIxTElUwJOKcaoocH7GkTSAzYvzOxg6hhU9YvLbZ2IRW4y6lbc6AvxRUMMY+yD1JwXkQpRrsURq5EmJcMnQAlSIfqJ2Qa8xBm6ir2EYYY8SfcnquckUy1R4QCxx5Jt0JMXdgNOyDlySaog+QG3wSh2IUTXEQIKt5KRXz4losb5Ag1yOuRhYRHJxEgPI+QAEZOtbloX4ffubPU53XJ5njjixLl82B5mWbUwlzAPxWoTvwr/YeSWtUtuRW0S009U8nmjwaCer1Eu+L/AAL8bkXfDf7E9Rm1UclRx2vsUTzat98XH2CNmk1SzSaeFX9jVswtW8Mb+xx4avNjnfg1+xoXU8q48L/AGrZhv8pIjLXY8L2uFozrqk91PDa+xqh4eZbnjt/YCD6pp2mnjaMu/STnbtWdDwtN2li/wY809BGTjsIHHDossXUirJp9KvlyEo5dElUVQ1j0GTvNplCWLTuCSykXpMT+XOWvRaRR5m0iK0ekTuObn7gVvSNcLPRZDRZIPdHUX+4s+mxutuYgtC6uGe/3Aq1Omlkm3fJjeFqVWdF4MqVb0yv8Hkb+ZAdrw5xb3RpC8RxXEbOjqMDnB0zmqOyXmkRVc8rm/kolxsslkrd5WQanLvVARhqFDhooyy3TuLqzXDHFwdpNmd425t1SA0aPy3ufJonOPvyZ8bXCaL54U0nRALJKu4vmfdCqMI0JYlP5ZNMCTnkx9inLOclunCybaTpyI55fy/LIDOmqbeOhQyxUvkFjjkyLiRbi08t9ykqATyR77SaScd1CzRcJcU0PxWsfMQEljfHqW4VBdmZ8UlkbSiWQe2dONFFuWLTVSIW1xuLM+SLh2ZTFKScubA0YYOS4kV5oThLvwWaV1Zk1k5SzPmkBN+JXD4GsuSK4fJTicqrcXwjx8yAHPJKO6XcjPU5YxtRFNZb8kk0Rfjrh00Bu0c8mowty7lOXNPTzprhmvRxljgnIo1uVOVKNogpjrNr3NWh/xOCfymd5KfOMMezJKnjKNS6hil6UPJq4PH2MeXwcc9u1lmKWGS9QJYsylLnsSy5IMioQ3eV8BPDj7uVAPFljdMtlOJnWHGmvOW+BuqpATUo7X9jjuMlml5XVnbx6amrfBPV6aLwPYkpe4HCVOa3Q4LZrFBJ7eBSx6iL+VMeR5diTx8lQoZsUXfKIZJ4pviTRKHK88OQbxxfOK0A8enhJblkZLZD/ALaGtTijHaoNIolkwSdbWgNNRUPzUyDUn8kzPNYuNtjhKEJKpASnHN2cx4lkUWpMjKWOct2+hPHKS3QnwBN4cjldIsUssFt22jPjWRv8zk01NxpS5Aivm5guS3wIvnaihwzXSkmxSerh9gFnUY42tlM5+5extyTzyi3KKoxxfm7FQnJP0ClROX0RG+OwEaQIG16IO5QmAwfYAAQAAcoHQ7VEFinSRDK/NY1yrISfIBYgABiBgAdh9xLkdlBdB9gYV7AP0DuhuNRBcoKSAaE+SB0WQQo9uSUXcuChzSooma8MVLUKL7FfUIxjqGoqkQZhi9ARUMljbT4VkWSxt7rRBb4soNeQs/ExkvNiLce+XLSory+JupQ4IBZcL/4zV+HwSw71GuDHuyRf5dlq1k4x2vFx9gqGPJgxt8NMl4uFu9wYlDK3ux8BKOCLa2UBRqIw7p2ek+F8ahppv9TZ5nLtb8vCPVfDtPD5exFdhHP+I1fTZfQ6Hq6Of8Ry29Kfu+AOZ8O8Ymz0cFwef6BFfh79bPQxdhUl2AKEyBoTXAAwBDjwRonDsBP0EhoXqBGboE/KOSTCuAHB2SIQ4bJruBVmaj3K48yFrCrFkpgboLjke5KJQssnwiV+QC6EiMp+YhB8WQk28i9gLZZWiUZbiibVkoZdvoBph8xwesarLHWbU+F2OxHI3L6HC6wnLV2UdjSZJS00JSdtov38FGmX+ngvoWNeVkFbyNz4LFkl2KVGpEv1Io0pcDQ18qBdwMudXniaJLylOR/6iJdNkEVwiLY/QhywFJkVdk1DcycY7fQCG3gsS8oNpIL4AiorcEyKypTolknFPkCLYhSnH0K3lT4QRVmyecJZeEirI7yCnHlAXRyNswdYyTaSxumbseN0cjrmLNllFYe6+pRyJz1zm+P3Es+sj2XJPwNel3/ySx4dZy5FFcNbrIunC2EtZrW/yv8AASlrIzflsX4rWw/Rf7BGnS5csoN5MXP2JzzT/wClV9jNHX6v1x/4G9fqF3x/4CrPG2c+F/gS6i4f8PBGGtySfmw/4Lo6mE5KLwf4CK31WC5eIonqtLlm5Sx02dd4dPJc4V29jnZc2jjJp4Fx9AqXh6R4PE2UjOp6T+mi967SyhtcHXsQebQbHUeQiyc9Jlx7XOilafSydLLyYrxuT9EbNPi0bVyyNS9AJS0mBOvFLoabDCDrP/kpy4NLKVrMNaDDOO6ObgBfhFflz/5IZNLljys3BJaGO7y5q/cnLRtR4zX+4HqeaOXq8NT3beDpxbumUatPY4+jIrlyhGPNMi5KXCtFu2W7zdix44uNpKyDLBVb3Bv72yb4vyFShu42gTg7dpl3iZUuGUwgocJEpS4rkC5OdW6Y/HcF+WrM63tcSaKlOXiU5hGly8SVuFDy4o+H2DmltkhT8V/UKrxLFBtSuizwcU+YTkgxxq90Uwc6flx0BF6WDlUsrLZaSPh7Y5LZVOadXHknGVRumBQsGXC3skmOLzb1uSY3lhu9URWWMppJso1OLa4SZFwyR/QDuCtSIPUT7LIBbji0+1GbU85OYl2PxXzvRVm8ZO3TAqjOEFTTHFQyPu0hvdttwTYY8k13xAOsUeFkdibhx/MJvJjb5w8jccG25Y6A1YJvJiSUiueKal8yZLTvEsflVFWScFN2yAeOcvYjLxMS8qTFxLtNpDjjb+XKUVTllm7eNEoppW48luyaXGRFbjkj3kmAlLn5RZJKXFE4xndkZvIpcQtAJwSjY4SSa8zQLLNKpY+AjOMpcwaA2xnHimGZt435qRRCai+w82WLxtNAZXNJ8ZCOTNuhUZqyiUISm7tIjLTwg7UmAJ5W6XI7zRfKFhkseS2+CzNN5X5ZUioljcpK3GLKpym5fkoPCzJXGdD26n+pNAQlNpW8ZFOEn+W0XN5o+zIueX+lNgQmsfrCgjKCjXKH4mS/NjJNRq3ACEI4N9ubRfLBiS3LMZrxKVvG2T8SDVKDQFsYwi7WUsc1JVvRRDHjyOqaJz0UIq97Ahn3KD2y4Ody2zdLHGMG1OzKoxt2yiKcuyFyDXm8rG40u4RCmAxKLb5ZVPkT7Dar1F6EQvQAGAvUaStIPqC5YVflUFjW3uZi2auJWkEIO42hdgBBQDTKBB2AAGC7iGmFTb4I+oMYCGHcPUgl6Dx/NwJEsUqYFmPd4i28yKtZDJDJeTuzVon/AK6A+uu9Wku1FHNQMAsgO5PGnJ1HggWadxjK2BdHHntVMm3mT5ZZinjbtzojlhGUrWUgFLUV6M0Ypz2PfFNmRQydo5Cfh6qrU7QGhZMtOsSSK5SbT3YyGCWoeSnLg1+ePPBBysvEuVR674cilom12PJ6vc5OTPUfC829HT7BXZRyvinjp8V9Trepyfihf6GH3AzdA40/J3IHnukTcIRj7nchNoK0pifJCErZNogSRJrgEiQEV2HFD9BoAQ0gQ+wFE8yjKmPfZmyLdlbLVzQGjGrJpckcPyliAw6x3MqwQuTLdS4xk7YsLh3T5AuUKBvykXMd+UCUPlE+44/KH6gIzhdAkOcldEl2socFbOP1Ff66mdqD8yOB1OT/AInKN93wB3cCXgRrtRJ9hYY7cEF9CUnSAprkS+ZD3Jii7yIDWuwIQ4kGedLOicmZNXl2aqrIy1CXNgdCKW0TSRnxZt0LJrLuQE923sV+IxXwypSdgGXIyak/CKplrf8AKQFEG/F5LcnMkVY3eWi2XzEBNcFSS3Fs3RVDmTKivJxlQT7oJ85aHJXJBVkG7Rxut48s8u7DKmjtwXJyOoRlLJKMJ1IqOIoa5P5nf3JN6+K5sujHURb8/JKK1FPdL/JRnctbGO6rIPVa1f8AH/gk3rtzUXaDxNd7II36bPlyYN0sVP7EcuXKv+K/2MUdXrYfo/wD6hrPXFf7EF71U4xt4f8ABGPVNkvNg/wVx1+WTqeL/Bfin4kucS/sBJdZjJ14LRRPX6eTe7Ca2scIuUsKdfQyvV6b103+AJ79LLD4nhpIzLNo382Oi7+IaVR2vT8C/FaGT/Jr9iihvRyldUi2GLRZHUG0ybfT3+ihxyaLE7UQKcun0i48SienjpY43HxiUodOk9zcrZN6Pp+zcptfuBB6fTSdxz1+4smhjs3LPX7gtNoW/wA1lmXBgyY1GGakvqB3XnvlFGXVKfoU+b9LK+0u5lVk9uT6MhOGyN72SuvYhJ7nyBWsi5uRDfkuotFssUHG9pGChH0AUJz3cpE5u+UhOFvjgjkuFK6YBvdfIRUISfaiSy1FpvkjDc3adgWRUIurZbPJCMKvkoV7uR5Uu6VsBRtu9/BdGSXO5MzeJSpwFBJv1KLc03dxaoWDNlb7JopyUuOxLHkjGG26YRpm3JeaCM1uM+IAsebLzjycBWWD8002Bq3KWNKUStYsTfqiHiSrmheJNq1EC6CxqS8zHnjCT+eivG7duJHUSimnQUPC+6zEsUZqXM00VrPicduxphiUZtpNgXTjK7TTKpy1H9KaJSSxS80mW74yjxIB6VzlxOG1DywhbuIY4ykqUivI8l7bAipwXDgSioz7Joj5lH0bHCb9UANYVKpyaZKTw15ZllY5cyx2N48KV7CChK3xMu2NR4kJeBd7WmNvG/VooatrmmL6UhbYJWpNEI8y+fgCdyvsGSLljpRHON9pELypWnaCMU5yg68G39iuWZP5sMl+xq8XLKd8Dz5ZxgvJFhWbHGGT9LRHJLHB1yXR1LS/KRXkywk7eMqHHLicKcqIrJBOt/Amsco3sorTwrvF2QWZcTfmjMnp8UvmlIg82Okuw7WSNRYDzKf6WitRztXtsPD2PmfJpxtKH5isoy7syavGjRkcoRUvDT/Yqn4vfen+4nlzxS5TAktTKDvwRS1e/wCbG0hwllnkja4OjPFGWPiKsDk5ckHjdRaMSafc6GrtY2tpzk232KHwNVXI7/8AUFtrlFRDj3CuRuvYSaYBQh+oOgFQNOwBsBDj8whr3IqyStcFZZC0mVX3CAQ/QRQAOgIBAxoVUAIFwAFEkCXIlwSXewp1Qgb5GnwQJzrgnBqrKprhs6nR9LDNilOfP0Ax4MvhZlkq6DXaj8RPfVEtZjjDVSjBUjLl+agIgAPgoGT06Tk93Ygy3TTUO8bIL1gxSfdh4OJPiRJZ4/0NEd+G/MmAtmP+ujfiWNaevESbMKlp79S2WLC8e9N0QW48L3eXIRlgy7n5+BYHhT3eJRbeOTbWRAc/LGW9xkz1fw5jrRfSzy2ZfzG91nrfh/8A+sj9xqumji/FktuDHH3O0nXJwvi+V4sN+5BX0VY5aaMn8yOxCpM850xShCM4vhncwSbdkVvhFLsSZXimmue5JugH2G7IqVsbkl3AmnwCZW5KgjLgC3dwKU6gyG4U/l+gGJZG89eho3bXyUYYp5pMuydyjZhknCyafJXg/KLI9yDldTX8xcmfSNxyd+DR1BPxeTPpvzWQblLkufyoyOTT4L45bitxRdH5UJczHF8JiTqQFefjIi2Py8mbM2siNCflAnDueT6pnvrTuX6kephLuvU8TrL/AI40+XvA9xF/yoNdqRHNJ7Bxi1jgvSkE4+UozK7JQbWRDS5Ir81EHQXYcUEV5USj3A4vUXet/YyzbdGnX8a2TfYzZHbQHQgqxRJxuiMV/Lj9icOzAlH5SCXJOPZglQEHG3yWTX8tIjLgsfyICiGOsiZOXzji7YNeawIZOSvG6ky6cW0yqC7gQbXiElzLghV5C2toQJtS5OD1PC8+eUseTa/azuuXmo871LTynlltybXfuBjWl1XbxP8AIPSa79Mr/cS02ofbNb+5v0mPNi0845J3KXbnsUc56bqMO3/+SO3qMHe1mlQ1+5pT/wAkZfxCL72VGvA87grhz9TROU1D8tN/Y5Sz9Rg/lb/Ys/Ha/wBcf+AL5ZJxu8NfsZ3r8mFtLD/gshrNVJefFf7F2PUSk/NhT/YgzR6plnx4HH2E9dbp6Zf2N2ozrDg3xwq/sYP4mrt6fn7AaJZMMdP4ssCbfpRRHV6XvLTJfsSfVYTjT05HHrMOWVSwV+wA9Vo5P8n/AATxy0uV/l8DlqdJjf5N/sEeoaWPCwlCm9AnTjTIzyaCUHG2hvLo8jtwpv0IzWgXLg7AoWLRzklGbL5aTTQSTy0RjLQRdpUyWXLos1bm0B0vE2yfBCoylwwUl2bILdGdxpmVTngS53MrfHFkpZsjdSiiT+XmIFcVOSpS4LMcPNUmiKml+lkNu5vloo1bUn6FGoSk7oq+R/OybqUO4Dx6eElb7g4Y8UvUpayv5J0OCyyfmpkDmlKXlkSeNxXzA4OLuiE8rTqUXRRbBrY06Kk5Rl5eRxlFpunRFbLbsCE5SlLlFvhx8NPbyUunL5i+MZOPEgiGPLLTyfkbTE5xySumjViXle9plMpyUuIqgITxpK9zRbi2KHDsg8jnSlAtbhjheymAKEpPyyoHhal55IjDUwUuIsjnyQyy81oKsz4o7U8e2zPHxsbuMbJLD5bjNosx1DvksCucp5Wt8KLFGMUuByjKcrhNAseRd6Aux5MceadlWSs03TcSeJc1JDyNQfEAK44dn62yUYfUkpp/pJJRfoBXb7JjcpVXdCnjjF2mwbUkldEBF0+YhKT58gRg5PiRNQlB8yTArc/LzjZGO1900apN+H6FK3d9qKK24p92S8WCi1YnOW7zYuCe2E4P+XQRgcVudZKscoyS5nZGaSnW1lsnDZygK8Le6rtEMnixk6SaFDFulak0WOEe3icgQjLN/RaJOM5SW7GkW41WNpZFZUoaib/MRQs0Ix/QV48qhLmDotlDP+pphh3OTUopkC8TDk/S7I+Djabcmh5JyhOo4rI+LJ98TKIxjiv8x0XShBxW2dlf8t/8bJPwoJcMAUMi+SZKMNTX5n+Rwy4Uvmpilmh+mQEM8Mscbc3ZigmndGzUNzw8SMUE16gSnvfZcEfOlyhtSr5iTTUOZWUVW67CQ/3Iq/cqG+4fsHcH2IE2HqHIfQoXqMGmC4Ak5VEh3JtJxIAILB0FAMBAAwGhPuFABY0RCHfoMAAfoIPQKjOXpydvoS/08haTP09YIrUQW73oitZFZpR0kaxgZ9bFrVSsw5OZG3UZHPI3J8mHI/NyBGgYegBB3Rr6dG5PizJXqaNJHI7eOVBXTyY7xuoKznOMoN7oF1aqPLlZXLJmbqrIIqUL5xknqIbdm1pEfEyKVbDXkUFp1PYnJgUafBizWraY56WGO3uYY9VHDb8PkJ62E0/5btgZp05JJntOhY3i6fFXdni04uS8vqe86dHZoMSXsRWhI898XcRxL1PRw4Z5v4wl58MV3Ax9Ml5YwZ3NO2kzhdNVuJ3sEbiwL8fJOT55K4PaRyZ7kkRV8ZeYeSXYzLL5iWTIkwL5vyIcGnEz5Mu3GvUeLIqsg1LkeV1jZVv5IazLtw8dyiOBXbJydsz6OTeJuwnNqwOnhf8AKRZAp0nOBMvRBy9fL+dRRp4pzbTIdTnKOoaIaPJ3vuBslG3wTcWkiqMy+Uk0ii2LqBGL8xK04igk2wM+eW7IkaP0IoywrKmjRXlAMS7s8dPzdcUpcvxD2eKql9jxrX/ziS/7APbt+WP2IS5Q38q+xBvgohXsGHHebkW+gx5WsySRBvraqGuzIqVoklcWByc8PEzN1ZVPTt0uxtg1vkvWyUoptAQhjaxxiySwui6JNAULH5RrHIvrgS5Ayzi9xNq4FzimwcQM0INSJyVSLUuRShu7AUz4iUJ8svlBqyna4pgQgryFs2uxXiUm22KTqTAT+ezznUcKzambeXaz0iV2ed1ulw5s8m8+2V9hiMn4OfeOor9wlotWlujnte9j/AR//kL+5u8C9J4UMq3e9mkc7wdau2W/3JYlrVNXJtX7j/AauD8mW/3JrSa6C4mv7kHUhHLUb/cpyzzwy+WKkjB4fUuyv+4r6hjfq2BsyarUKLXhc/YxfjdVGX5V/saMOXWXeSNo048k5S82PgDF/FMzjtlp7X2Knqpzmv8ATUvsdbM3HHuWNf2MD12Zf8HH2AjlybEn4P8AgrhroY3zp/8ABa+oZNvmwX+xGGuTlUtP/gojLW4Zu3p/8Dhn09W8X+Anq8alXgf4Etbi7PB/gBPVaW/yiX4nST4eMS1Wncq/D/4JvNpo/wDB/gBJaOT+Qc4aFcNUxLV6RO1iaZDLqdLN28YHTWHdy+BQjGM+7GnkjNxk+UTXflGVV5lU+AUZuN7uB6nsmkQWVuG1xoqNGKK2c0ynIp7ntiiWOKkuLRJ+VrkDOoSlKpQLMmFQh2L0rflkKampU2mvqFYpTx1XKFCKkvLNo2OEFFuSiyhzivlx/wBiCtRlfz2PJurumTjOEnzBoeSEarkoqjvriNk8UG298C3DthGrIuEpyqM6CK5xhGVeGTi4ONVRCayY5U5JkqntugIvGv6mkVtQ3fmE1PJupwtC2RnLnGwqzbFpbZqxThlce6aB4YQ7Jjn5obYyoIhjhJO+4sjbl8ljxYJKX5pa4uD5kr9gKfHajTxtIUJYsnG1l8+YPlNmaDnG1tQFyjii/notnKLhUZFGJXLzwuzTKEIwVRCoY4Sl2kS8Od90SxOEeyaCVS5uiBNTiuEmClkr5CueKVeXLQ8UckHzksBynJfoBJNW4ljbvumxre+6VAQxuClzwTyRhJ3uoI1fMQyTjFXssAUI7PnKEmpcT4JvU46p42Q24cr4ckBLJKbXlaZD/UJeWmWrSR9JsHicE6mBlfi354JsKpXKF/Qk4ZnK1MHHOlw0yiu43+W0QnCEuaaLYZMrbUkhuVd4WEUeBj27lJoIeEn87RN6hrjwX/Yhux5HUsbRRHM4vmGS/oaMPTdXPGskGqfuUyxYIyXDXJ28mZw0EZYXwkQcXLpdbB0439g2amGO3ibNMOrScvM0Wy6k2uEmUc2OXLF84X/Ybk800nja/Y3R6jFvzxiWx1ulfLgr+wC03S8GSN5FyZ+o6LTaf8u0/Y3R6hgStLgpz6rQaj83dYHGyyxrT/NTMkJY36nelpunZkuePuC6P06fyy5+4HBnOF8ME4tdzvP4f0zfE/8AJXL4ci72ZijhNxTqyUHBep2cXw1KWR+JkSj7onqfhuGLC5Qybpewo4TqxGt9N1Ef08FMtJnh/wAbCKgJSwZ0vypf2FHHlrnHJfsBFEqvuKpLvFocX7lCfYSXuSk/Yj9yBcIYuBlAAAAyI/QQASEgQU6AA7kQ2PuhBHlhTa3UX6efhplD4JQYEssnKe4pnzIvdMolwwI+oNgwrgBNmnR+vNGWjRppQSakB0se3Y7mVeA5SeyYscYOLakQjkhCT85BYtNkv5lQZYZYxoip20/E4Lsq8XGtuRJ/cA0+OTg98E2UzjKDf8tV9icXqY8RmmRyfidrcqZBmm3Ka8tKz3Wh/wBli+x4SOScskYuu577SRrS419Aq6CpnmPix7tTjX0PUR7nlPi3yayHPNAQ6Vje/nhUddZlGLjH0PMafWZVOo+iO1oLnglKXdgalnX6nyTdtppGfDp1LJcufoa7ppUAoK5izuppFsPnFmjc4kVDI/IieL5R5orakSxQ8qQFkO5j6ll2xcfU2Q+Yy63Gp5EmgJ6KNaNP3K5PuaccVHCorsVTxpgdLR/7eJeu5VpltwJFq+oHm+rZP9QyjRZk20xdXl/qp/cz9N5lN+wHWWRWi9y7HOTe5fc2ZJ04gbYuofUWP5mQT8iYYpXIAyc5C+vLRncW81mmSuJQQ4hL7HktLGP8dSl/WetjxinzSrueX0OOM+rKUu+8g9ZP0K59i2S7FWR0gIQjfcUNqzqu4buCvD/uAOn6DuosX6UNq4v7Ac/E088/uXMxYpqOfI+/JohqIuST4A1LhEvQSSaVABISAYC7Mk3wIfoBFdwXAABCSIOKfoWS7CS4AjGEa4RVLDd0jSqojLiDYHP3bZM87r9BgyZpSjqNsm+UehirlJvsed1enwT1Epzy1b9GMRR/Do1xqefuSh0rN3jqOPexfgsD+XUf5Nk8F6dY4Zkn72VGaeg1MYXHU3+5HBptU5L+a3+4/wCH5/TU3+5FaLVqVRy/5A60I540rsyZ3q1kdR4KPA6lBVvv9yrdr06tsKsnn1kX8lsh+L19+XE/7FuPJrFzKNl8M2prmNP7BGT8X1D9WLj7E8es1F1LB/gnnz6yHKhf7FP4rWXbwv8AsBZm1eWD/ItfYrXUJJ/7b/AnrNWu+B19iePV5pd9PT+wVXPXOTv8P/gnHVXC3pv8Clqpxfmw3+w11OSVfh+PsBBa+Ee+lt/Ym+oQmudP/gnDXJ99Or+xHJrlF8af/BURxZ8OSTTwV+xOWfTp08H+CK6nXbSX9aLPx2Oav8PX7Ael1Ggx5ZSywXm9jmyxqORxfDO5Cr4kiGfSYsqc/wBRGnByY0p8zpEcnKqJZnrxHGUbaI0oLdQRCGPPH5Y2iSl5qnHkux6qFP0ZQ3uk5JkFr2rmirNPHlikm00Sg23TdlmTZCN7UyjN+HWzcsrIYnUuJWWyypR+XgrhLDN1taYRbLfJ+TaUz8ZOpRTCTjjnSkycpKaXnoKeKLlHzRoktsZXQQxTfyztEvCku8kBDOseSSabTKpwaqpMlkUk+FZHxnFVOFgWYvKnc02QbmpeVpksax5k6i1RBvHjlVuwJvJkaqUUKTaje0UpxmlUh7ZNeWXAEI5Yp3tdhNwyzW60S2NSXKCSalwkwgeCEVbk0PHHGufFIz1E2tk8XHuRjCHrFhVmSMrvHJMg/wAT60xKMYyTtouebE2lvoB4pzfzQQ25XzDgnBxlxCVk0muG1RBVKcK5ixQjjyOraL5pekUxLyu9gBHTqP6mSnGlVlniWuYilsasClQfuRe5P3LGov1orlj/APYCcUttuKIxaXOxCWOf9XAVOMvdAD1CT5gxqWLJF22iM5u+EmKWTjnHf2Ahuwp0piyOLjUclFSp5PymTccPaUWgKo6fI35ctkvDyRlW6yyKxxXlbM+R+bidFG1uUMd7UzE5TcnLYiMo5nG/E8v3IKWSPadgRyTk5LdCjuwS/hra7OJxMzyOKvk7+CF9MSfsEeWbx72n3JxlBKrLJ1HJL+XfPcSgq3OFFFTinL5hvFNdpcEk4qVuJZPNBqkBSoyTrdwWPH63ZF0+zEsUn+oBahShC4vgohqM0X5XyW6jHPHH5rTKYKubCrHrNVfzO/uTWt1O355L9yiV3ditoqOr0XWaietUJ5G4v0Zf8QZc2HJGWOckvazm9Gf/AMhHk6XxG/JD0IOVHqWpa72WLqmb1imYOUuA5XcDo/xjIu+JMkusX82FHM5Cyjpz6lhnBx8FJv1OdXmfpZFEgE+CDJSfIggAOwFAACAaTlLauWN4skXzBr9h45OElJd0dPH1PE4JZcabCuSnt7oG0zsrLoNQuYKJCXTdNlV4ciRByhxNuXpOaC8j3Geek1GL5ohFbCxOM48yi0hKVhUmSg77kG1ZNASbrgpl3LWVS7hEST7C4DuVSjGeR1CLk/ob9DpcjyKOXFKK9W0HSdbj0OVyyQ3JnWn1jT6h1CH7kGiXT9LDTynB+h59vT73fezvwlilCt9Rffkpl0rR5XujJX9yDjVgnwnRY9Njik1lZsydG2u8bKM2i1G2tnC9gJ6eGKEH/NVv6inilJOsyr7mX8LJK5RkiuS2R+ZoCzHp5LUwqSbTs93hf8iH2PA9On/rI27dnvoL+VH7EVZBnkvjF/63G/8A1PWJ0ZdZ0zTa6SlnjbQHhdFlhHNbPR6PLBadu0bf/HNBdqLX7lsejaeEdsbr7gZcGSMnwy1zqaLl0mEHcJtDl0yV2p2RVcJ3MJyvIrZNaDKpXZCehzOW67AeZ8IsxS8iKp6TU0uLJQwZ4R5QGjGk5mTUZE9Tt9i/EskW7iczUQz/AIq9ku/cDp9okG7IucnjXldig3wqYHWwfkqycn5GQh+XFfQlKvCk37AeQ6m71cynp09spon1OVZZNe5R02S898OwOhOVKP3NGV/IZZJPar9S7LK5xSfARvU/5aJYJXK0USa2r7EsEmroKvWVeIapPycHMct2dHQlLypFCyS/0mV/Q8v0ybl1aC/9j0moa/A5v/yeb6Et3Vk5ejA9dNuyE1xyTm/MyM+xBVXcqwP/AFCRZkbUG0UaR7tUgOwuw3xCV+wCyK8UvsBwtPzKb+pY63r7lOl+afPqTcG8i5A6EZONcl8Z2uTJfayzdx3A0jKPEpDWS0Bb6jb4KoS8xKbpAMl6FSkSU7AJPgimDaI3QFq7FeWSWORKLqJj1mVrheoGdSTjNN0mnbPP6jTaLJkleenZ28nGCTfscCf4Ocpb7UggWg0knUdVX7ksnToY0v8AVPkqhpNM2mstGnPp8ebHGMcytepUZlo8jf8ALz/5LsOi1CyJyz8L6hj0G1WtR/kjPRZ5uoZ+/wBQOollS4lfBkcNW5t0UrS9RxxS8RNL6j/+Qg+9gPM9diaqF/Yr/E9QX/C/7FsM2uT8xpxZtQ1cwMa1Oub82F39h49Vrd7UsXH2HqNTr3k8kfL9ip6jqD4cf8BV2XU6yN1jTj9il6rVvthf9heN1D+j/Bas+sWP5Kf2Apeo1T74f8Gycsj0u9YlvS7UZtPHXaqTS4S9SzUYuo6SuN8X7chGdanUf/x/8BLV5v1af/BbjzazdTx8fYebJq1Ly4bX2KI4tXklF3p6/YitZk5/0/8AgX4vVx48D/A46vVf9P8AgivWvAk+JMTjJfqZc8ckiDUmFc/Jpcm9yXNmPNh1NtKFo7VOLHz7BHCx6fLT3YnZR4soScXBr9j0qjZF4IX8kX+xB53xF9SOTLS5Z6F6TC++NEJdN00/mgUcDxU8fD5K8cpb+Duz6Hp5Xsm4lC6NsdqQHPUW5XNCnHzqkbZ9OzN8dip6TLjfL5CBT2KtrKpd7cmjTFTiuVbKpTl2lC0FZpvbK4zNGNxcbck2QcU3ziaQ3gxqG5WgLIzcL2pMonklPJziTJ45Y4L5xNXLyTQA1GPLjRLx8UYtbWiucciXmaJxXk8yTAoXhznxNpsteLw++UIqLlxBE82FZIptcgQnJ1xJMip5r7JkZwjhS3WLxINeWYFk8kvWBKGKElcoFMXKUuJWaISmlT7AW44Qh8qol4cZS+ZoWCTk2mSbp8Ign4En2nRKGOUO8rIxy+jRZVgNx4INBTvuRnfuA39ituK4H5qpA4uPpyAmiKkvlsk3KrcSmUvNe1gNwp8TGpbV3Qtiny7QpYobfmYE1JvngryW/wBNkIQp8TLZK1xKiilX+qNIy5HjeTs0bZRm1V2Y54csZcq0ETnlwxw7Nz5M68N8KZo8NLHbhbK4wxN3tphSWBKpeJdeh6GHHTv/AOp597XNJX3PQ7V/Da/9QPPuUlJ1RDLnyKvKhShbclKuSTh5OZIopeacu+NA48XtF4OVvyyQ3DUx71QRF5IrumiccuPZ7EsGHNLIpPC5R96NrwQaqWOmBys+WE4pRZQlfqb9bhxYcdRj5jFja9gFUfVhxQTab7ck6She0DR0WCfUIu+TqfE8LjipnP6BUupx4pUdH4lbqCoDzaVIbYm7lwiTVrsURsYhpgIkuSLY067BCfcjZJu2IBAMQDQCY+wUCoYUwEyUZTjzGTQqAI0LX6iNVKzRj6nJ0skLOcTXcDqPWafJxOCoHptFlVxklf1OWCuPZhXQl0m78OdlD6fqcT80bX0IR1OaHyyZdi6lmXE+QKcmOcFzFpmVy5Ozi6jif5uNP6knDp2flpRsDiJoZ1cvSsOVp6fIl9DPk6TqIfL5gMLLMEXy06Cenzwu8Uv7E8ePy+ZuLCJfzafmYRy54vyya/cn5XGlMgoSUvmsKsx6/WQmvPZrfVtRH5opmF4sidxE1k/UB2MXWsUkll06Xux+P03Uy862nI3eSttsg1x8pB3MOi0X4lTwZFa9LO9DVRUEmzxGgnJauKvu6PYvSx2Rp80RWrHni2XqUX6nOjp5PiMjmanq34LPLFJ7mgr0qcf6iVezPLx+IMLcU4um+XfY34+r4MklHHkIO1Qu3qYlq4yj5cib+4vxMr4COguwJGSGae2yzHmbCtHIPnuVLLT5DxUwLEkDUfWKIbx+Iq7BD2R/pQvCg38qDxENZAqTSS4E1cXH0Y32Fa9wMb6XpZNuUbshHo2jUriqN/HuHCAwy6Rga4bCXSscqp0zfY/QDBPQOSUU6ojDQTgnTOkh8hHIXTsscqk3wapYnXY2uwSCuZrMGSeiyQgvNJcHG6RoNTp9cp5MUkvV0esoOCoyTu7ohkcmuEbaXsLbG+xBz579lUV6PFKOptrg6jjH2EoxT4VBU3wRzt/h513ocmJrdFp9mUeb0zlJyfbknKM/Ei0zrrp2NXXAfw9KSaYFFN0mTlGki56eVg8MmBXXlJxdIbxSoFjkgGnyObsgoyUuxKSfsQJEiEbslQFc5PsRbaRKZByAsjNqJgz73k3NcGxT8pJxU4dgObkbeCTa4S5OBl/API97e5nrcsoYdLkyOKe1dvc8lKfT8uWUpYnFt2EShDQy/WWvRYIRUnm2p9iqEenX3af1LtStJqMcYrNVFRVLSYmrhqL/AHJ4NPKGWL8W19yj8Di/TqKX3CPT8sn/ACs9/uB1Jxm7qf8Akxv8TCTqVmeXTtYufG/yL8Hrl/yJr7hVs56t36koLWzx7orj2Fi0msa5mdXTwljxKLktwHKktdGPavoyGJ6xydmvXYdZLI5QmtvtZz9mut1KgLZT6hF2khPN1Bx+S/2K/D17/WWqGvhD50B0+gSnNZFlVM19WeeOJPAraKPh+M/DySyLm+5Lr0sqhjjhdN9zPo5Pi69q9n+BeL1H0h/gnghrU7lLgjN6/f5ZJI0LIPXbbljV/Yi565f8a/sQf8Sv5rJJ9RfEmgPZvgja9iycWQ7BUW/oKkNgAlQMAIEAUIBgR9QYEiMscZd0hqwdhFUtNjfFUUZOnxbuMqNbdKxRmmFc2egyp8Ssoy6fUw48PcjuL6Dr3A83KMo8ZNO1+xCPgxnck0er8OEo1KKZRqen4MuGUVjSl6MI87meDKlUmiH4SLVxzNBnxPDNxcexFZIKNNMoIRljl86aJvJlu40ymLxydcoPCSfE2gLZSnkVTghYdLjbtx4I/KvnsswvPVQaaAt24YcKNBLZJd6Q/N+tclr2bPlIKseNKVxkX7ZEITgnxFou3qVANR90TavshxpruOq7MCtx47clThb5L22iErCoeGo8pj3JilNr0sjFqXpQQ2749BNUvShuiLV+vAEMja4SIrlcoteN+4KPDAoagvoQyRjJ8MsljbkEoP2ArhFQduXBHUPcvJLkv8LcuVwUZMUIclFCWaPd2iLU75Rc5Y3B+bkyNyk+JhGiMWpxuPFnomsb0yxydWjyzeaLinI72TC305TlJuSj3IqjN0SMoXjy8meXQcso8ZSiGuzYobbbSJx63LGq2Moguia2H6lX3JPp+pVJ20hrr0/Zln8eqt0Co6GnlLFjUHCq+hy+qZtQtQvBg2vojVDrmKa88KJx6vpZS80OPdoivPax6mVTyQa/Yrw713genn1HQT4kk0Ld02a+aMf3CPK5JPxHUaJxllapRs9G+n9Ny2/Ejb9bCHQsMoeTUlHH6Msy6jBxh27nX6+k5YzRoejx0mfxfF3L2Q+r9NlrYqeHIlKPoyDyuZpZGkkiF2a59F1W53JMh/CNauysoyyIl8+na2HfFJ/ZEPwmqj3wz/sUVdyyEeCOycH54tfckpBFcvmoPUb5dgVSAA7kQAAgpjI2OwhiC+QCgA7jCHYdgQ0rChckkJRSHVAJ9iuX0LW6RU3YDx5MmN3Gb/uaIdS1OPhOzKgCOnh61OHGTGpX9C9avTZvnx1f0OI2vU06ffLiENwV0cmh0uXmE9rKJ9Mkn/LyWOUs+GK8TDKK92hLV7eeSCzH0XXSW5STX3B9L1fiKDXf1NOm6+8GPY47jdourR1eoUJQUJdyK5ur6HqNPpnlUtzXdHKcsu1qUex7bNrsON7cr4+pnyZOmZMUkpY02KPL9HxyydRgvqe62ravc85pNJgwapZcWROn2TO4tTBpOwrVijR4br8Uuq5F9T3GDPimr3Kzw3XN0up5ZqL22MGCki3GpR80W0Vq33RshCLwe0ggwzzXujKX9y9a3UwlxN8Fugw/y/MivNhf4jheUDXh65qG1FxTNS67saUocnO0+G8ri0V5YVqkmuLA78esadOO9tOX+Cb6jilLyZEee1eOprgthp9sFLswPSRlmmri7JYsmZzcZnHxajPDStxn8pLpvUM2bUbZcsiuvnyTxVtVkdPqnkyKM47TLq+peDmUdu73KI6/8TmjHHDzfQD0El5asqcdsXJvhGTfqI8NOgnnnLG4StJqmwJLX6WUq8eK/csjqMM+2eP9zg5+lYckt0cyiUT6Nk23iz39mB62Li4prJF/uSUW3xNM8S+n9Rx/Lkk/sxV1LBJVLIB7hwmvUTc0jxs+o9Sxx5ySRLB1fX478+6/dAewUp1yh+JL2PIR+Itb4qi2n+xqfX9TDlxRR6ZZPcFmt9jzb+J5wjc8KZLD8UQyZFHwKXq0Qek3oNyOP/HtNfyS/sNde0l1OMl+wHYTTA5sOs6GX/JRq02pxannDLcii90OL3FeRO+CKUvegNA0Urc1xJMG5r1AvEVbpr0BTmu6ILGIr8a32G8iXcospewqXsRWRdw8REEtq9g2x9hb4jUov15Ai8cX6EHggzQoN/Yz6lOKrHNbiBfh419CUcCUeOxhni1klxkM+RdRqlLsUbtbgjLR5E/bseR/Azcn/JdHXyPqL4cJSX0IvJrI/Ngl/YI5+HpGPI/PFx+hHN0WKm1BSo3y1Wpi/wAqX9iD6nkj3g7+wHO/g87q5pmzQdLnp25Tm2/Qvj1Wb4cCz+JquYAD0zeNq3Ziem1SnSujb/E8fpHka6rjXeIHOyYNfuqKf3Kno9d7u/ud3H1XTzVPhk/x+mb5X7hXmZ4dfC9zkQw/iXdtnq3q9JkVOiMI6GfpFBHlnj1V/OKeLVKF+Jf7nq/wejly9v8AcT0Oikqpf3AzfD1vSVL5vUOtqssOa4Ohp8WLTR246SKeodPjrtrc9rRBwHjzt+TKq+5HwNUpfmL+51V0BL5dRIrydAyP5NS/3KML/EpUsnJUsetvidm2fw9q6tahf3K10LqMX+dH+4HskQmkSkiDCoiJ0FAVtBROhUBARNoi0BEBiYAgCwTTAGrRinNwyV6G5GTVR4uuQLY5lGFkVrIPuZeZYvsY1J76sD0WHJHJFbXY8mTa6MPT5LclfJo1LrJEg4vXFs1EX6SVmCU14fDTO31zBHJpYzcblH1OD4CWO0yojitSurLHOSlcocFMFKUqUqLdkqrfYF/h4px3OLLcChFUrSFp1KUKl2L440BGSvswinuSBxSlRdj2gXvHDwuyszU77DnK5cMSv3IJw7ljaK0uAunZVE5pcWRct0aT5E/NLsPYl3Aioyv3HRYl7EJ9+GRC429iO5ewU64YLnuUOuBKq7g5JcUUyyd+AG5JvuSU6dGaVPlCqldgap6jikjLkyOXdEYq38ws6mvlZUFY1BycbMylhU0+SaeZLlWgteuK2FRz5ISnDa/U9FPnp1em089KEW1/L2uz0WT+X0pL12kHlE5S3K/UsUd0K4sr2rc7dcjUOfLM0iMcck/lHO33h2JKElJecllk1VAQhOD4caDJsoUW1L5R5Jqq2WBRLYlaYoyxy4bYp1/TRHivlAlJxi+Jyr7l2JzcG45ZJfczqvYnHMoRcdvAHW6Hqsv4vw1kk0+98l3WZ5dFU4zdSfYyfDvn6h5Y8M2/FUX4eNfcg5Meq5/WRdHrOWCVcnMjW1JxHfFbSjrL4gyL5saZOPxAm+cKo4vZdhL7AbupazHq6UI0Y4rgSRL0KK33DuOxIITD0BhfoAehFuhthXAVrwdMz5tO80V5UZJOUXUo0dXQdaekwLFKG5Gz+IaHUxayY1G/dEHnVNP6D7+p35dP6fqYvwppSfsZMvQcqV48iZRyxl2XQarFd42/sUbpRdSi0wJpjStlamrJbuAJx7jcuSF0uCKbu2BJsiOTTIsIAfCCxWB0+kdLx65SnlnSXojsYOn49HJeG7PMY8uXC28c3E3aPWZN6lPI3RNV6HWt5NJJOG51xweWn4mOT3wdHXn1iUe0bQ49Z00l/Nwr+wHEjljuTlA3aLLCeqi48HTjPpuoScoJWXQ0eijU8NX9GQZOpxU4+Y5GTFjjG1N2d/UaeWVLauTnajp+R8+G39grN0qCz6+GN5GlZ6ifTql5J8HD6Pp/B1ylLG0es4aTRFc9aHLjVwlZx8/UsEc0seeCbT54PVR9fsfP+qJfxHNX9RUdnHm6fmq0kWvS6LIqxzjZ5vC6f0Ohgxtw3KVAdjHplGNKSZVPSZJSbj2KtLCeWFqbsby6jFPbv4CLMGKUMr3RKdTg3amLadWacOpm78u5jetxRnWTHTCs+rgpZYKuDRlxRjjRGWp005X2ZbePNHiaogjCP8h+zKekwUdZOvQ0+G1jcYuyvpuKeLVTc+zAq16/ne7J9IVdQi6HrYt53KK4LOjRf4xNoqvRP7GXqcf/AI7K48NI1S7mfqb29Ny/VEHg8mTJHHu3y7+5Zo9ZqI+WE3z7izJfh+RaGNyQR0X1LUYtqlzZfPqklOMJQtsyamK3wsjlh/qsfsQdZ6nFtUcuNf2I/wCkl2jRXnim19iWHDHaUJaPSvIpxrcLUaOORpRKZJx1cUnwbM6cUpJgYtb0nJPTfyUnJehj6b0vUY9Wnng1FHX1ObNpdN42617GbQdYzarJteJNey7lFmfS/wAxbY8FWs0qhGMjqSzKPeIPNp5qsiIOA8MfDcuzO78KK8OWT96FkwaTLClJI1dLWLQwlGD3KTsK6jZn6u3HpeSUXtaXDRNaiE+U6M3WMvidMnjxXKTXZFHi467Wc7c0kvuEepa+Mtkc0uSEMeSN3B39hYVJahNxdBG2HVuo4uPGZox9f12NVJ7r9WV/gsmaW6MG/sPU6ZY1FSVTvlBW+XWdXjUZSjHlcEofEGT/AJMKZRq8S/D439Cv8N5FxbYHRXxFDhPFX2LF1/C5JLE2YOn9Lnn1Kc4VBd7O49DotDF5Mm1fcC3TZvxS3Rg4r6j1Os0uii5Zci3L0OH1D4lx4VLFoo26rcednLUavI5ZZNt+5B2upfE+XNFwwPavocOWq1mSTn4k2/uX4tLCHM+S9Y/SEeAjJHW9QhTjmmq+poj1nqvbxX/YvWllPmi6OnUY1t5KM0evdUg/m/waI/EusSW/BGRJaeK7qxThFcKADXxPmXzaWDJx+JcMvzNJFfZFPhRfeCIuGFd8aINa6706fzaeX7IP4j0Wf6JpmLwtO1+XQo6TBkl8tAdOH8HyRvxIp/VhPR9Ly8Q1EU/ozm5ek8boK0ZZaCnxNpgdddGwyn/L1N/Qm+hZv0ZU/uzjrTZYcrNK/uTvVwVxzy/uBvydG1kF5XF/uUy6drId4N/ZmePUeoYlxmf9jf0rWdQ1eTdOV4l3lQGVw1mNc48iSF4+eNeWX7nZ1PVfBy7FBTXqVfxiHrp4/wBgOctdqV3bROPU8i7yOg+oaSa8+D/BFPpeTlwr7gZYdVyrsy7H1iSl51wXx0fTckrhliv3Iz6Np5tvHnQAus3L5eC7+K4nH6mKfRc0b2Ti/wByifS9ZHtHd9gPYEJqkNNkZ7muAqpuYOUqFU16CcsnpEB75+wb37FUs84/osrfUYwdOFAat79hORQupYfVDjr8D9KAt3BaIfitO/1Eo5cEu0kA+ASSGpYn+pB5G+JIBWVZqcGWuMb7inhhKLW4DmwkoycWzHli/FdGv+H5JZ2oTtfUeTp2ZT90vUgu6dwzVrO8WUaLFLHkqfc16pRjFbmgFmh4uikvoeYudOMVaPV40pYGvRo8rKoZ5w3dmEVrTyclcWkSeOMXVNE/FmuzskpS3LdG2VV2NRWNJMabT7i3KvlHBTyyUYRdsIi21IsUqLMfS82R23X0N0OmQUPM/N7hXO7+hOCTRpy6GcItw5+hjUNRF842iC1JJEWmyStwt8Fcci3UUNWpDluvnsTuLIyfADT4IurFFth2fJANCSVkpTSXYrlNLmioMi/p7mZtp0ycp2/Yjsv1AVcXRVOVd0XU+wZI+Ve4FeNRfNFOZrc1ZcpOL4RTmT37tpUQ3tY+HyQhPLfD5LXFbLaK4OKZFSllzSnFSSqz0mVXoUpex53ic48+p6HK/wD49q+VHuB5nLs31XJCfhwj9WQk5vI39QyuTx9uTSK40pd2E1f6xKdR5jyG6LXKoBQUlKlI36dRa81NmLFCM5dy3w3CXEih9SxpJOCVmFbq7F+bd3c7Kk/qQJOXoi6Ce1uSRT2XcI7qtyA7PwzJvXzSVKjT8TydY+Oxl+Fot67JK1wu3ubPiOUfLCT5ZB5lZX7D3si4pN8iaoodtgrQk03VkuxUJPkbd9gVdxyrbfYKhtfpyDTXdUShNxlaJZsimlQFImPuBURGuEFDlw0RXT0miw5cKlP5i7+EYp/qaLNErwQfobt3HBlWCPSI435csl9i+Gj1GP5Mra+poj9S/GrQGfFDNdTV/cM2lx5F58Kb+hujwTS+gHEn0jSS94MxZehTcm8GRNfU9T4UJPzIhLSx/S6FHjs3TtXg743Je6M8o5YcSxtHs/w2W+9ohPDGTqeJNL6FqR4+qVvgR6PU9N02pm1vWOXsjDm+HssVeLIpoDlJAzRl6drMLp4pP7GeSnD54NFQn2NWGOJ405SpmTcjXhUHFXG2RVs/DeOoyMrxp+ptnhwrHdUZ3HG+LArjjn+mZv6VLJ+KjjlJpWZljh3jM2dJxb9Ynu7ckG7rGqyaScVh4tGPB13PjT8WKn9y74hi5ShJfY422S47hXotD1bFq5uLx7Zrm12Opjyyh6Hl+gPZ1KKq93B7B41u7cEEPxL2vg8x1DomoyZ5ZcUotSd9z1WXDFYZSSrg8bk6rqMWacIze1MuKql03VYZVLG39V2NGJSx4NsotMtwdcnSU47jWuoYckfPj4CH03jG7IZJXmZsxT08oXBpIrlo4ZJOUMisgOnc5pWV9Qinq42aNPp5YLd3Zm6hiyyzwnFXECvLig8kUkWZdPtS2tohK1lgzTlnYFHhZoYnKM2Qw5tTKT47GrevBabJdPqUpcAUPVNcTjyXaPXQx5t0Y8kM8F4jXqaujYMeTNJuC4Cti6rCXpRXrNbDUaOeNOmzXk0OCfGyvqjl9b0kNLp45cLpr0KOLqenZHi8jt+wtBoNVFbpY5bfsENdnjtcuY2eg0vW9LOMMexp1zwSDkZtPkzZYY4p3dGzN0nJjlHJLsu508efTzzrZCn7mjWTSwsI4OpXMaNGnheOzPq3tkjRpp3jRVY5c61L0s36peVGLM0tYjdl80ERGTrLUek1LhvsYPhdJ6qf2NfxG3/DIV7mb4SX87JL6UVXa1GNORk1ePakzZnf8wza78uKIMmSFYHJM6PRcCz6OUpSe5M52dtaajsdBjWhcvdhFz0j/TIz6zO9Bg8WStXXJ0k+Tj/FbrQRj7sCGn6npcyblCMfuiyWTp+Xvss87p1/IbIaRuesjG/UD2uh8NY/JFUcbra/1SlRu0Up+aMUzQ+mLI/F1M6iuXYHNeDLqsOOOODa9zp4On4tLiU9TJJLm2Zdf1zR9Pw7NI45MnpXZHmdX1DWdRyN5cktvol2KPQ9Q+JdPpt2PSRU3XzI83l1Or1+RvJOUrHg08Iu58m3EldRiBlxaTbzNGmGGU3UYm/Fh3/Mjbp8UYRfuQcuHT26c+PodDDp8eOFbeS2S9xXQFe3bfHBVLzPg1YoPLPaTydMmrcGBljCKXPITxRlHdQ3gzQbUoscXJRaaYGZ4fYrlhjJ8mxRtk4aJZLe8K534alwyWLSS72dCXT5/plZB6bNjT4tIIMDcPK+USy6COZb4cMpipNmrHlljfugOVm0s4OtpDwZJdjvuWPLG+CHgputqoDi4NDk1OVRaqC7s6GpyQ0un8HTxr7GnLOOCOzGqMT5k7V2Bg5ny1yJROj4arsVzxeiiBkS+gnCL9DWsD9ivLglHkDMoR9OCLhzxOS/cvjj5DJjpgVwz6jFxjyui+HUddBfNZQo0PzN0gPSeHmT+YJR1H6JUbGiIVzJ/j1Pytsp1mfqOkwvO5JxXeLOz6mLrWGWfp04x79wOTo+s6vVd8UaOpjx48014kefU5vRsTx6N7o079Tbp8m6T57MDXPQ6ZPiJU9Fh+xsUJSin7h4MqAxfgcL9WH4GHpJo1vFJehDZIozvRJfrZB6KXpkaNEozsmoSa5IML0ea/zAWiz995snin6MpySy4ccpuXlSIMUNXPTaim7S7mjN1bYlUbTOTkyrLmcijUZXaTA6+PqPiZk1GmZ+s6/J48Y9o1ZzdLkl+IXPBR1fNOerXPHsEem6brZS0d5FxRxstSzzk492dfpGFT02OMu1HTjo8EXxiQV5jTaTNqJrZFpe50sXRszlc5pI7cYRiqjFL7DcXRRk0+hx4fm5ZfHHDHzGKJUxegBasZEaAYpRUk0xtABknoYuzNl6d64zqpWKXbgDhTx5cfEoiaqJ15x3dzNPSSlJ7eEBhTihPbJ9zdDQS3rdTj6lmp0GPZeKNNeiA5WRNLhlS3t88myWhzTVVRmlp5424uXKArl9hKaS5QPFmvjkfhyivOgitTi5c8FWo4a2y4J5Fz2KpydcxKHhdT+ax5sko/K0ymFOXsFSyT2w5YCeXI+6tBGcX3iX/gdXt4g2Z5aTWQv+UyBucd6SXqehyw/+Otf08nmY4dU80XLG0rPUZpOXT3FLzbewHl1KO+VvixZE4K74LoaDPN24UTn0vNljt5KOepXK00yyc7jW1Gr/AMe1MVcZxbKpdJ1q+oFGLL4b4jbJz1MKuUaLMWg1eKW547JzxZO8sNlGKU8eV2heHFq0LUPZLjHRUtQ6+VgS2qyzHsfDM/iSf6WSxykre1gdz4ehBa2Ti+aLPilfzMcvUp+GZSeub2uqLfilTefHtW60QcB7fYn5XDlFbhmi6cGT2aiUOMb/ALFRDal2Q68o1g1P/WyX4bU1bxugKl3JzfCIK75G+SgvgjQMKoISdDYqHQUkDttAEfnS+oHoNHjrTQ9zSlRXp3BYYK12L+H2MKcaovh8pVCJfBATS4JJ8kSSQDVliVogiS4YE1wSjtfdEVyTgvMRXj+vTli6g9kmkZcXUdVj+Sbo0/En/wBjJehy+TeI7GDrs1Gs8VL6mnH1LRZ+MsEr+h54H9O4R3cnT9Bnbljmk37EH0lwV4ppnFUprtJo6GnzZoxX8xgT1Gn1MI8420vVGBzUW1KDOr+PzxVOpIuw5tNqGlkxL6gcnA8M5eZtHS6SscNVLbI7Eel9OlFOMIp17j0vTsGDNKUObMq5XWZRlJJujlSjS8srZ6LqvSfxjTxvbJHG1XRtRpse9u/sAdEjOPVMd97PZSl5qPIdEhkh1KLlF/c9ZJ+YCzLzpp+rrhHg9T07WrNOX4edN90j3sVaJV9EMHzqGm1UJc4Z/wBjTGGZRe7HJfse82xr5I/2E8GKS5gv7FqvIaOTUKcXYpZZxyPbaPW/g8C7QQpaDTSV+GrIjzml1OXfTba+pbPXyxy2tJo7cdBgT+RIqz9I02WV1T+gHMhrcMmnOHJoXg5+zSZe+h47W2VIUuj7OYTYEHosbh5Zcl+g0kcSk+7KJdOzxVxmTxTzaRNTVphVeq0OSWVyg+C7pWKemyS3+pTLPqslyhB7R6X8RlyO7VAdq033Od19wjoJbkNrUY3fczanUxl/Lzp8gedyOK0rvuT6RCMk5M6r0Oj1Edqe1Bi6VDBfg5U0WorU3DPHazRq9VkW2DfconpckZ7+6RXnlKc48W0RU9VcoxLdI/5RVqnJY48FulnGGPnuEZ8vOpV+5vn8qOfmknq4v6nQnzFAYviWl0vGl33Jmf4Rt5M30Vmn4ghfTYN+jM/wlHzZpetF8HaztbjJrOYxRdqPnKNbLZgiyCnVJLSr3O10aO3p0TialXpYy9zudHf/AMbAK1JHG+LOdHi+52l3MnUtC9coRbpRd0wPKaTDk1EHHHFnS6d8P5ZaqObN5YrmjuxWj0GnbcoQjDucLqvxNuTxaFNL1n7hHc1et0PSsTcmnP0iu7PLdR65q+oyag/Dx+kUYVjzaue+bb+5vw6eGKPa2UYsOklLzSNWPHTqMeTZDBOa7VE14MGOErrkDDi0UpyTnwvY6ENLCCTos43cE3yQQUKLYx9QXaiXZBSfJCRJibIh4JPFNTrg3R12NtehgT4ZWvmKrtPNia5aIVp5d6Oa7oir9wNWbRQnK8cq+hT+Gy4381oipzXZj8WVcsCcc04cD/FOmpFG73E0pAK9zbG1aFVcArboBRjLcku5tlOOHHTfmI44LDHfLuZpvfPc2A63yuXqT8KNEKfoSW5dwDYkCSsHYuQLYQQZYwaocE9pRkvd3AjLDjq+zMedLdS5Lc+VrgyuQQONmvR6ZXukUYIuUlfY6MHtjSCuwKjBi67ocicvESS9xZPiDQY+fEsI3dmVarUYsGF+LJJMwv4h0Eud1Mz67WaLqMYxWbbQVKeWH4duD4rg89n12eM5bJUrN/UdVg02mWHDkU360cNz3Nuyo6WP4g10Mahv4RNfEeuT+azlWvQSKO4vijUpcpMkvijP6wicFU2Ok2B6B/FE65xq/oXY/imDgt2LzHnFFNCdL0IPUf8Ak2J98ZDV9cxZ9NLFCNOS7nmoxW4m5KPCINsJepRlzOUytZdsHzyZ/Ed2gNmKVu13Kknm1ai+XY9NkcrS5Zs6Xppx1byTg6+oV6rpWFQ08X9DY5JHPxzcY0uxLxvQDcpBZnhlSXJJZ43QFrE0NSi+zE2vcojRJAqb4J0RSCh0Kgh9gasdBQFMkEeCbXI1EBKVIi5qgnEraAsXPJGWHFN3KPJX4m37E96oBrHjXG1UZdVpFlg1Hh+hqTsJdgjzefR58U6cW/qjPK4vserjXqrMfUdBjz4JSxxrIuVXqFeebT5o09KhH8U5NcmXDCePUOGXivc6ehjH8T5QR1E+R7k1ykFCoCuUY38qE4pk3GnYbbCEscKIyik+C6qRDbbASSfZjUAWNr1JckVDbzyiMsMH+lWSboi2+5RVPR4Z/PjTKZdN0z48JI3XxYXYGFdN00VSxpi/huma/LSN9pEXQFek02LTqsUUvdkNVhhnmnJcouVkdrsDPHRYW7cU2WrT40qUUTqhoiK/Ah7IjqccFpMnC7Ghpsq1qUdDlk/6WXB4Sd+LP2sL4+oTbeV/cTXJtAhAP0AVAroYuUAdkWaLF4+rjB+pW0buhYt3UI2B230uEYrbN2OGllj/AFNm9x5FsvkwrHWSI1myw9LNUsV8icAK46iXdx5JrVquYkqXsRlGLXYKmtXhrngktTil2ZR4UfYSxRTA3LJjriSLcUoyfzI53hx9yEouPKk0Qef+IJKfUp07SOb69z0Go6VizylN5PMzN/ALVrMrNYjkbl7gqb5OwvhyT7ZkD+HMv6csSo4779+DVjiskVtlRsl8OalLyyiy/B0fNBKLj92QYIY3F/OSjCcZboM6WTo+XIlXDI/wHUtfmJIlGGGTN4nM3X3Oz0bNJb1J2jHHoupxy9zXp9Pl08X5XYVDW9Yy6bVOMY3ErXXMmdVLFa+xqq3csNv6onhax3WFJP6EFOHXLcpeFT+xqxat5J9iD1EN3OP/AAThq8UP0Abo5pV2Jxyy9UY/4jjXOwlHqUH+iijas/HMQeoiu6Mr1mNctCWvxvhwCtizxfoSU0zHHW4vYsjq8QGjch7olD1eB92TjqMMlwwLdwpSsismN9pD8vuAKRm1jUomppe5Fwi+6soq0bXgUy5Uu1AscES8OiCEn9Sqemw5ZXONlzx7iSxNLuBkfTcDdrj6C/h8F2bRsWNj2MDBn0nhYW4yv7mDDilKfCtndnheWDi3RDDpo4ZX3AwvDa88LEsOFcyhR1qTfYTxQfeKA4ObRYsmVTjKvoTlifCT4R18mmxtfLRT+BTXDoI4fXceXPoVDFHc07aRV8NafJpozllW3d2R35aPYvnV/UrcPDvsKMupfm4Mmvd4YxOk1GXdWOWmx5YpbdwHN8CWXSwSXY7Oh24tHDHXmIw0snUaqPsWarUaXpeBTzSuXovUK04V3bRPJ5ccpfQy6Dqen1eJzT216Mt1GpxvE1GSdoDx2s008uaVye2/crx6GEOZcnY/D7pOhR0Tc/N29gMWHBKVRhHg2Y9KotX3OhHHCMUkkiLhbKipQ8oQx0+Sxrb3K55FGRBNR5JbebIY5ucqLZUlyAJWyVL3Ms8srqBW3kl6hWziyElyZfEywfKtE1qrkk1RBprykIpJlj+QhFANysi2T8OT7BLDkXLjwUQTsH9Sai0uwgK+7JqgpX2JtKgK5OP7lmnhctz7IioKU0jRkqMVCIFWZvJLvSI+FXqSrgce9APHj9SUoWTSaFICGzgNhOuBxAOI4/qYc7pN2bsrUcbs5WeV2BmnNyfIQxSySTiiUMTyzUUdbT4Y4cdVyBRDEopcFnCJ5PWilSfqiDxFtcWSfbvZB8sf0NsnVjjHnlsinSE7CrJcvuR3UCbrkj3YRJTDc7I3Rfg0Wo1ba08N1ewVVbT7j3NcGn+CdRv8posXQOo9/DAyxyyiKWRvua30LqS/4mR/gvUV/wALZBRGTfKFOVvg0fwvqEPKsErY/wCCdRu5YnQGRyb7is2R6PrZ01jdFq6DrZN+XaBT0uvxeO+FfJ7aeKDgqSXHoeY03Rc+CVzfB3tLJ48ajJ3RFWVRbFqK7EVKMh3H3AblfoVSbsuTi+zE6YChPivUTcr7k4qhuNgJZHHmyX4srcBbE/QC7Hq7lyi1ahN9jKoqL4JAbPEi+zHuT9TEnQbpejA2jMW6S9Qc5+4GuTXYrlFNdzPuk/Ue5gN479RLG0+5FykiPnfqQaFFobM0ZZN6t8GicqiA1JUF2UKXJZuSRRg6volnxb8arIvU53Rd6zS3xaaO45337FcYwjJuMUmyqt78hVi7kokQhgyQC2hQwAhIq8RuVI0NIoSpsKq8R7mmSxy33XoEYXZLSw2bgLPSiD4LGuQcQKXyDXBasdjlBVwEUehHks2CaAjbY02g20OvVgNORk61Jrpcq7epsc4wSb7HN+Jcyj0vbB/MxiPHxdtsk+SuHuT7o2hBbAAF6gyXArAT7HS6B/v4tnOfCO58LaeGWeScvmXYmjvP5mO+CfhUwWOmZaVtkS5wsi4UQV2hNexNwDY1yURULQKBJJ0LlMCM1tXJh1OWTVI15pWZ5JNgYJyk33Y/FmlwzZ4cPVB4WL2CMiy5q4k0KWpzR/WzW8UfTsVTwRYRVHXaldpcFn8Qztd6EsFKh/hrCpY+oZo/UsXVMt+ZFawUqXLIPBL2A2w6yu0ostXVsT7xOT4TT7D8NtdgOvHqmml8yoJ9R0u30ZxfCb+geHXoQdlanRyXdE8eLSzfLTs4SxPd9CT3p8SZR3HotO3wyuXTov5ZHH8TMud7JrU6lK1kYHTyaDI4+XuUfw/P6mWGv1Uf1tl8eq54rlWBKWjzx7KyicM8Xymi/wDjDvmBP+LY5LzQCsSlkXdMtjqJJcp0an1HA414ZRLPhk+UkgF+Jb7No16Xxc2O1JmPdjfytF+HUeGqTA2eFqEu5GUtTjV1ZBdSkuGOfUbi0gIrV6lviJP8VqUuU2UQ1exVVstWviu8bAf4/LHumRfU8iLfxuCUeYKyGmenyOVpAQXU8j9SUepZGWS0+nk+6X2COhwP5ZMgj/Esi9Rx6g368mPXadYJcPhmWvWwOuuoTbq6H/Eku8uTivfOVQYLFkXdlHZ/i3NdxT6tKLVdjkc9vUpyyntqnQR3/wARh6hHbv2zozrpWolLjVcfc4kJyj2bTLI6zNBprJJSXYD0cdDmxxSTtI36fEow54keUj1fWLtlkyvJ1LVym5PK02UdvqfXPAUsOmxt5O1s85PBq9bm8TUOTX1G8+Ryc27Zdg1mfJPZBWwCOlngi9jfJVj1Wow6hKTbXsdLJkyQj/MjyR0mk/ETeRrhAbMGXck2jJq9f4eWoO37EdRr1p3KHhu16nGx6iM9Y5z7WB0M2r1OX9VBp9XqU9spce4PwpcrIg2priasDb4s5JNysT3MyYVmjJU00dLHieSiCiOSUX7F++Tj3Lp6XyduSCxSSqgKd7T4H4rXJN4e7FDA5tIKis79VwV5HGXK4ZrzaeGOKUefczSwv0ILMGpcY1Lk0wywfNmGGCRPw2gOvgy4/wBzTGUcir0ODCTj8rOpocjlHkoWZKM2kUtPvRuy4VLzUQcOOUBkXbsKRqeOLXJXDGpZPoiAxQ8PHul8zIv3LcvmdLsQUCiCiyUYc2WRhwSUQJY4+5N41ZWm4sk8yj3QEnjW3kyzmoyaHnzylGo8GLI5dwJajLvdXwY/mdF0uSMY1JMDZo9MoR3NcmiVmT8RNLgX4ud8ogvlF2Ra4Ix1Kn6UW8NAfP0MTQI6MhDS4EgAGwuwY1TATpHR6DnzYdYowfll3swRinI1YsnhPcuKJqvcLIkl5kWp2u9nif4jmla3umX4Or6nGtsZWvqZV662g5bPMr4gzQVOCbLsHX5TklkVID0TbIptdzmx61h4Tdl+Pqemn3kkBsSpcCaILUYpfLJFkZxku6AjtsPDj7E/sCiwK3ij7FeTTp9mXhQGWOlfpIT0+SL72awbAyqGReo28sfSzQwAxTz5E+Yk4ahv5o0aHGLfKslsjL0ApWWLJKaJPDH0QvA9mQFxAj4Er7k/B47lCYVyRlGcXxyhbpexBZVAV+JT7A9TFPswqygXBGOaEh+JD3CGKmx74+khqmBGuAom0KiqhtBQJ8ggIbSQwAPQLAQQwQB3AdlS7snQmqAhHsx4l3JQj7jXlXAUEl2IjTAYmrAfoEQaohJJotYqTIK4ohqFWK0XqNFWrrwiinKt2CKOT8R4pR0EWdf/AI4nO+KHXT4L1ZcHkYXsJoik1FIlXBpkn3G2IACiUUJBdALKqXB6b4UxKOCc/VnmW2et+F4/6GT+pNV1JS8xHxPMGWLXJCKt8mFXJpg1YRiOqAVBt4BgmyhOJVkSim2aLvgo1SSxsDm583dIpjkZCc90mR3JBF+6yV8GdTV8EnKwLVK3RKa4KLT7dxLJJdwLoklPko8RJEHmXZAa1NJ2T32YXkfuSxZGwNbaQk0VbrQ0rVogm4IFGLRG2+A7MBTxq+BLF7knO2O6ZRW8KaIvDwXOXIrAzrFtH4ZbzZIDJLFXoCwpmp0+4tisDL4VA8O5GzYq5FXAVlhj28DcGuzNDQNWgM1NeorfoaVjQtibAoU2TWao9ic8a9CPhugIrJaIeI1dOmW+EJabfLh8hEFmkv1Oy2GqyY+VKyMtN6epX4ElwBZm1M8zvJL7GSWofMY8kcylOajD9yWPFs7rkKuw5JQjfqSepk37EU+CMl9CovWZE3khKPJjviiMm0uHyBuXgT4pJknp8XdpHPTfe+Scckn6sDWsGO+xHLooz5bKllkkNamfYCvJpJpVHkrwx1Gky+JGJsx6n+os/ERlw1wBkz6zPlq4cktN1LNppeaPD7o17sa9EJxxzXmiiBajrGky6eSyYfNXDPNp3J+nJ6DJocM0ZsvS8a7SA5dP0ZZilJP5mapdOldRmH8NyR5UiiKzTX6mi2Gt1OJ+SboqyaXNCrjZBQyLhxYG6PV9VuW52iz+M5d3MVXsc/bKuwvWmuQOxDrqXzY0zRDrum2+aDTOB5R7IsDvrq2kyPm0SWu0su06OA4KkDiqA9Fjy4J/8iRYvDk6U0zzMXTptlsd8flk0Qekhp43xJHQ0+GqSZ41ajPHtNluPqWrg1WSQV7jY16EXjvujymPr2sxcubl9GWr4l1Ce6cVXsQd/UQW3y9ypR2Qr1OfpfiDDqcu3NHYvc1vqejk68RFEmnYUL8TppK1kQ45cM+I5I2BOKNMMacSmMU+0kE5TiqTAueKJTnxJx4KXLL7sVzfcCmfDoi4KSJSVvkKoCp4qY/Cst7k4xYGV4X6B4LfobFAnsQGDwGuUicFKJrcBOC9iD52AUmKzoyOwAHzOkRRCLy5Iwj3Z2f4NB41UqlRm6fpnjyLLLudXLm4W10yDEuj12lyZ9R07PHtyjp48sv1MvWVL5uUBxdL0bVZ7kntX1DUdN1Oli2+fsd5dQxw8qVIWTU4slJtNBXlXOUX5uBPLZ3NVpMWpflSRnXTsceGyo58J/Ut3qvmovzdO4csb/YzLQaiSuiC3HrpxfzukX/xjMvlk0Vabpcpp+JKmZtVpMmmy7UnJAdCPXNUuN5swdeyxS8SVnnE6fKpl0fPwkwr1WP4gx95KzZh61pMq5ltZ4iWPLHtF0CnJcO0wPefxDTSflyItjmxzVxkmvez5/DJNyq3Rsw58uOksjr2sg9xttWiM15TzH8ezYoKCl2LMXxHKts47mFd/Fcmy5I4eLrcE923v6GqHW9M1c/KyDqUNHPh1jSZcihF8s1LPik/LNMIuI0JZIeskS3R90UG0Wwmqa4aYBUPDjfYjPTwl6FqAgoemi+3BF6SPuzRdCvkDI9K78rH+HyejNq57E4433YHO8LUXwaMeDLXmNaSXoSKKI4vcTxJFzRDlsBY8UX3RJ6eHsWY40ToDO9OvQrlgaNgUEZI6Zsb0rXY12Ig588covlCp+xvaT7goR9gMG2XsG1+xvcV7Bsj7BWBoRveGLXYh+GiwMaBmv8ACxE9MijID4NX4Re5GelrswMrZGa8RVVmyGmTfmLY4YR9AOesEmkqMvVemZdZgUauvQ721A4oI+aazQZ8MnGMHKvZGFucOJwa+59VWnxqTlsi2+/BRqOk6HVJ+NgjfvRc1HzFST7El7nZ+JOhfw3Ksmnt4pf4OG5OK5Toom+REd6YOaoIldNHtfhyK/h1o8TG5TXHB7voi2dNgqpsmq15OVRVBcl0lZGOOV8IikSQbGnyg5SATI0DslFcAJFGuTWBs0dirVebTySVsDz/AL+5XJ+jJZZLHJqXDIOUWlygiUOOCduyqn3TsTcn6gSeRqZJ5KVlLdAnu7lE3O+Spyp2O+5doNL+JzLdxFMCzS6fLqJcLg6eHpjrmkLV9S0vS8agluyf0o8/rOu6vUyahN44e0QPTfgsGL8zLFfuSePQxXOaK/c8Pk1GbL8+STf3K7l/UxB7x6XTOO5Zo19yH4TDJ8Zo/wBzxG/JVb5V9xqeRf8AJJfuIPbPpt8xyRf2ZF9Pyfc8lDW6rEqhqJpfctxdZ12J2s0392SD0mTSZo942voUSx5I/oZzcXxNrYd9kl9Ua8HxXOU61GCDh67VyBdb9qE/p2NEer9Mzun5L9zTDTabMt2HNF36WQcxS55Hd9jZn0GSKe1WvoZNksfElTKH6CugvgNyQA2F2JuxfYKkNEbFupgXUmHFFak3z6Ek7ANlvgthBR79ytSrkcclvkIlOF8opyLbBsvk/RGXVZKnGAEMONLmuWWTgmuUTpKKDv3Az+GJw5po0uNhtr0AxzxUPwVt+pqeN3bHstdgrD4DbJrDtVI1LHQ/DCMOxt0SWLymjb5gnBpcFGNwdMFdcl6hJCeKTIK05FscriuSKxtdyTg/bgCt6mV8dh+PuVMreHlshKLS4A0RzRcuC7xlRgjFtcEuUijorP5a7kLi3bRhTkWKc337EGlxhJ9g8DDKS3RM6k0+CyOR3yUWZdFhcbiuSj8HfZ0bdFlxeOlnflOm8fTpyrxEmRXn3o8vpyRemyR9D0b0Omf5edf3IT6cpOo5ot/cUecWGT7xCdx4o9E+kZdrlvVL0Odl0zjNqaFRy0xubS4R0o6bH3aJS0mLw5Slwkijjzy+rMs5yyTqL4L1pMus1DjiXlXqaI9OyYeK59wKcWLw4882T2tvuTliyR47jUHRAK4Pu6Cc58OMmgm+KH+lAC1eqh2yy/uXQ6nrF3yNmer7A+ANq6vq4+t/cth1zOq3qLOdHlClj9uwHXfXY3Xh8e5ZDreB/NCjhJUyTj9APRY+p6R8vg0Q6hpGvzDyqiCTXqFevjqdLPtlRap4WuMsf7njfNXEmHiTS4k7Ij2my1aaZFY2zymPV6mMV/NlS+pZ/FNVHhTYV5xP2BHV/geX+pFb6NqLpcmqkc+yzA4qVs1fwjUrjZYv4TrP6BSJfiOEky2GSLXMuTM+m6uP6Gxfg9VHhwYWNrm64ZKGSb4btGbHg1PZwkWeFqYf8bINDxpk44Ibe/JmrP6wki2Mc39EgL1p2lakNYPVsqjPNB8xkN58nrFoos8NxfcnUinxJS9GTjkb7phFsJEvLO04psqfbgnC40yCifS8c232bEtC9OuKZuUnJk/vyFcpzUX5o2RcMeZ28XP2OssON87EWQjCPaCFHDnpJOLUMDX1ObqY5sEtk4s9p4nHairLDDnVZIRl+wHiN79UxwyJSs9dk6bpJ/8AHFfsSwdE6f8Aqg+QPJfiHu70T8Xc73Hrp/D3TJLhNP6MzZPhjSP5criB55ZtvMZclmLX5MU925nZfwzpnjajllu9zL/4vnuo5ov60BTPqk5JPc7NmDqksmLv5yL+E8//APJi37UZ/wCA9S087hDcvdMDR+N1KlxkaRvxdVnCC3u2cbLp+oYGvFwS59gxLUOdSwz5+gHqMGsWaKp8k/xTg2pHM0um1WOMX4bVmvJpdXkVqBFaPxkG6bothNT7cnNh0zUzyJSW36nc02lhgxqPdr1YE8UKjyWegrHYCSVjE6QWUKuCKVsm+QikQSSoGMCgAQyIjIQ2gaAS7kxRQwCh0AwEIbYmFAgtCcihtkWK7DuA0AlwMId0AVY6APQS57joQFWr02PVYvDyx3RMkui9OnFRngi6+h0AA8/q/hTRZW5YVsfsY4fB2KM908rcfY9UMUczF0fQxxRh4ELXrRtxabHCCjFUkX0gAgsUPYexLsiQEEHji+6KsmBPsaGIow/hZkZYpQOgJpS9AOfHHJ+hatM65LcuRYY3NeUWPW6fLSjPkDk9V6B+Naljntl6nEz/AAzrsbex2ke3U4PtJDXPqmB85z6XXaHmeOW33olhzLIrPoGqhiyaecMqW1po+cSUcGvyYo8wUmkVGykxNNdivxKdF0ZpxKIKLbo6LmtBonk/W1wZMEd2Syjq+tbXgRXC72By82aeoyueR233IvjsHpwABVAABAFgNKgAAat2AA6CkIfoBGvYnDJkxy3Qm4y90yKZKrQiupofiHV6WVZJeJD/ANjsabrGi6hk25o+E/dnkRLjsxB7PU6Olvw+aHujG+H5uDl9M61n0WRRm3kxf0v0PTPHp+padajTNN+xmDmtr0BNEJRlCbjJUxeoFi7kWm+yGnwS30FThB7CLdcFiyOMeYsh4sG/l5AE+BMeSSbW1UNtbfqEONmGW7Jq+fQ1Rk1bM+nkp5p8chWmUkuBr5bKpfMDn2QF/iKEeeSMcu9+xFcr3Cq9KAtsdle4bkmuAJp2xpqyqLYXQFkku5HuuRJ2gsBpCptk1TQcIBKKaISXoWJg6AocKRHwFNcF7TZZCNRAyrAoIHjj7GmrZHZyBm8JIjKBsljtcFXgsIzRx8kpQb7GmOLgkoV3QVmhi9yOfBuXHc1uF9huNIDk+FmhLytl2lz545k3J8cmxr6Fumw+NmjDbdvkg6D63gnplHmE+3Jn1ez8I8kZpyofUekYcOLfGTOUsElwpOgI4dRP9XJDWayWZLDB8etEdVPw47IfMxabB6y7mkdDQTjgwqC4fqzRKamu5z/ldEtz9GQaKSdMFCLfYzpvuWRy0UTlpsbd0QlpIy4ROWa+xOM1TIMz0bj8vJVLSTb7G6MrJb6YHOWlyRXYU8GSCs6lqQ3t9UmQcWW672jcvc6sowlxtVFf4SEpFHPTsjdHQlpkpVXAnpVzwBiSVBSSL3p2ndcEMuKXFRZBCPbgHF+hJQa7qiyMQOnUkiW2SVlkewM512iuO5+pLzL1GlQ2rFSIXILbZJKhotIjy5XQNv7kqE+SUg3f+qJKa9kR28AoikO1fMUJqEn5oIGNFpBGGNfoQeHif6EPsHcdEGzF6RQtmO+3A6oROiLIY8KXYmseJ+hnXL5JP6FpFzjBegKMClt+40/qKkXbINcoUcOOMrKtz9x2WkanjxSXYi8MfRlCk16klkad2KRZ4X1E4lTySb7i8RkpF6xccMahJPuUb5P1H4kl6ikbI3+5YpSic9Zsi7MmtRP1HRy6G7c1uSdA3G7UVZz/AMRMktTKP1HS8uipuiUZ+5zvxsl6B+Nl7DpOXUtA+TnR1zfoWfjl7F6TlrfcajZjWvi/0jWvx+zTHRy0zVMS4KXq4Mi9XjHRGuKsdUZ4azEl6kvxOKXqx0RJ5Gi6DU4mZ5cT9ScM2OK7lpGjahNIh4+P3E8sJdmKRKUeOCiU5Y5U0XLJFepDKlMUiWKamixqinDHaXN2WoSHTEmPcwIS4I9yUrfJF2BGfC47kIOT7llMi7QodCQ7bQkuRRNEqIpk7rkUKTWONydIxZeoxUtsFZPU7p2r4MMMO2d9wR0MOaWSPPBeuxjwScZfQ271QEQ7jjJMkBChpE0kOkEQoKJ0h0gqodE2kLgCAibRCwgYqJqNj2FVRqMSzYJQfqjz09FkhJpOmeooy6zTra8se67hHnvD1WOVqUiyOq1UO7ZrWoi3TRNbJLsBXHLkzQW98Hi9dUOpZEv6me4e2MaPE9VxrH1TIk+O4wSTtJ+pZjnTplWNpxQ7SZpG7SS/mI5vVFt10vU3aF78yV9jB1G/x0rAygNibpFQdgVzlUVbIylwdfpuhUcPjT5vsQc7wpQVyQma9bnU3siqSMDk+y7gSckhJZMj8kW/2OtoOg5dQo5M7243zw+5u1GXSdPrFjx3JfQDjYOlanPzW1L3NEuh54xvxEw1HXJyi441t+pk/iWolSc3/cKtfRdQuU0U5dFqcC5g5L6Fv8RzQiqky3F1mSpSjaA5ytfNFr7j4O3/AKbXY3cdrObrNFLTO4u4hGVrmzb0rqmTpmqU1bxv5o+5i3X2BqwPcZ4YdfpY6vT+qto5T4depR8L9QeHUvS5G3DJ2+jNvUcfg6p+z5IqtdhRdZE32Q1K4kJ2uSDofjsLVONj/E6Vr8ujmdnYOTbCtWpy42l4SoqWS1yVoAiyUkotmXSN+JKvUscqjJFOndSYGuat8Mik0yCl3HGVgTWWnXoT3cFL7k7CpO6IptcA2Nu0BOIXfchvqIt4FoLgrcx77AtfYS4RFSsGwJIkmiHoRsC1yJqXBVHtyF0BPd5id2in6jUgLbQbitMl3An6C7guAXcgkuIjSTX1E3Qt4D2L17lmKTwvdDv7i9EJvgouzZ55oVN2jJnj4WFyXBcnwYuqZnsjjXG4DLpsDz5vFnzE3ZcW35UaNPgWHBBL2sslBPkDnSj7kHF3wbcsE2VyxLimQU7X6iSt0XTjQoQ5soiotPkbVFm22Dg2EV3XYXJPZTGohSjJ0Ck7GlwCiENZOSayR7FLVSHt9SDQpxQrTkUDXHIF8km17EnGN9indwCnXIVN4Yt8kJYFfCJ77Vl+nyQjK5q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191491" y="1456879"/>
            <a:ext cx="3413561" cy="201593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Other key community sites: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North End Health Center, 1971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Everett Family Care, 1997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Back Bay, 1998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Revere Broadway, 2000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NEW Health Charlestown, 2015</a:t>
            </a:r>
          </a:p>
        </p:txBody>
      </p:sp>
      <p:sp>
        <p:nvSpPr>
          <p:cNvPr id="97" name="Flowchart: Connector 96"/>
          <p:cNvSpPr/>
          <p:nvPr/>
        </p:nvSpPr>
        <p:spPr>
          <a:xfrm>
            <a:off x="5921538" y="2415666"/>
            <a:ext cx="139561" cy="125817"/>
          </a:xfrm>
          <a:prstGeom prst="flowChartConnector">
            <a:avLst/>
          </a:prstGeom>
          <a:solidFill>
            <a:srgbClr val="0070C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lowchart: Connector 97"/>
          <p:cNvSpPr/>
          <p:nvPr/>
        </p:nvSpPr>
        <p:spPr>
          <a:xfrm>
            <a:off x="7208111" y="2047332"/>
            <a:ext cx="139561" cy="125817"/>
          </a:xfrm>
          <a:prstGeom prst="flowChartConnector">
            <a:avLst/>
          </a:prstGeom>
          <a:solidFill>
            <a:schemeClr val="accent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1829171" y="4377898"/>
            <a:ext cx="2070476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1968: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Charlestown Health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Center established</a:t>
            </a:r>
          </a:p>
        </p:txBody>
      </p:sp>
      <p:pic>
        <p:nvPicPr>
          <p:cNvPr id="81" name="Picture 5" descr="MGH Charlestown Center Hosting Hepatitis C Forum Ton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53" y="3459123"/>
            <a:ext cx="1101923" cy="8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lowchart: Connector 81"/>
          <p:cNvSpPr/>
          <p:nvPr/>
        </p:nvSpPr>
        <p:spPr>
          <a:xfrm>
            <a:off x="3158703" y="4638852"/>
            <a:ext cx="139561" cy="125817"/>
          </a:xfrm>
          <a:prstGeom prst="flowChartConnector">
            <a:avLst/>
          </a:prstGeom>
          <a:solidFill>
            <a:srgbClr val="C00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Flowchart: Connector 82"/>
          <p:cNvSpPr/>
          <p:nvPr/>
        </p:nvSpPr>
        <p:spPr>
          <a:xfrm>
            <a:off x="3330993" y="5222275"/>
            <a:ext cx="139561" cy="125817"/>
          </a:xfrm>
          <a:prstGeom prst="flowChartConnector">
            <a:avLst/>
          </a:prstGeom>
          <a:solidFill>
            <a:srgbClr val="0070C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2569244" y="1920515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Flowchart: Connector 85"/>
          <p:cNvSpPr/>
          <p:nvPr/>
        </p:nvSpPr>
        <p:spPr>
          <a:xfrm>
            <a:off x="2637643" y="2243913"/>
            <a:ext cx="139561" cy="125817"/>
          </a:xfrm>
          <a:prstGeom prst="flowChartConnector">
            <a:avLst/>
          </a:prstGeom>
          <a:solidFill>
            <a:srgbClr val="66FF6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Flowchart: Connector 88"/>
          <p:cNvSpPr/>
          <p:nvPr/>
        </p:nvSpPr>
        <p:spPr>
          <a:xfrm>
            <a:off x="1877095" y="2554040"/>
            <a:ext cx="139561" cy="125817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lowchart: Connector 89"/>
          <p:cNvSpPr/>
          <p:nvPr/>
        </p:nvSpPr>
        <p:spPr>
          <a:xfrm>
            <a:off x="2522726" y="2887191"/>
            <a:ext cx="139561" cy="125817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lowchart: Connector 91"/>
          <p:cNvSpPr/>
          <p:nvPr/>
        </p:nvSpPr>
        <p:spPr>
          <a:xfrm>
            <a:off x="5543686" y="3449782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5557681" y="1828477"/>
            <a:ext cx="139561" cy="125817"/>
          </a:xfrm>
          <a:prstGeom prst="flowChartConnector">
            <a:avLst/>
          </a:prstGeom>
          <a:solidFill>
            <a:srgbClr val="66FF6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4614667" y="4069050"/>
            <a:ext cx="139561" cy="125817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lowchart: Connector 98"/>
          <p:cNvSpPr/>
          <p:nvPr/>
        </p:nvSpPr>
        <p:spPr>
          <a:xfrm>
            <a:off x="6666482" y="1872430"/>
            <a:ext cx="139561" cy="125817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Flowchart: Connector 99"/>
          <p:cNvSpPr/>
          <p:nvPr/>
        </p:nvSpPr>
        <p:spPr>
          <a:xfrm>
            <a:off x="5487901" y="3116791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lowchart: Connector 100"/>
          <p:cNvSpPr/>
          <p:nvPr/>
        </p:nvSpPr>
        <p:spPr>
          <a:xfrm>
            <a:off x="2653726" y="3213258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6" descr="data:image/jpeg;base64,/9j/4AAQSkZJRgABAQAAAQABAAD/2wBDABALDA4MChAODQ4SERATGCgaGBYWGDEjJR0oOjM9PDkzODdASFxOQERXRTc4UG1RV19iZ2hnPk1xeXBkeFxlZ2P/2wBDARESEhgVGC8aGi9jQjhCY2NjY2NjY2NjY2NjY2NjY2NjY2NjY2NjY2NjY2NjY2NjY2NjY2NjY2NjY2NjY2NjY2P/wAARCAI6A6EDASIAAhEBAxEB/8QAGwAAAgMBAQEAAAAAAAAAAAAAAAECAwQFBgf/xABMEAABAwIDBAUIBwYFAgYDAQEBAAIDBBESITEFQVFxEyIyYYEGIzNCcpGxwRQ0UmJzodEVJDWCkvAlQ1Oy4WPxFkRUk6LCRWSD0uL/xAAZAQADAQEBAAAAAAAAAAAAAAAAAQIDBAX/xAArEQEBAAICAwABBAEEAgMAAAAAAQIRAzESIUEyBBMiUUIFFFJhM3GB4fD/2gAMAwEAAhEDEQA/ANCSaF6ryAmkmkZIQhACaEIBITQgBCE0AkIQgBCaEAkJoQCQmhAJNCEAIQhACEJoBIQmgBCEIAQhCAEJoQCQEIQAmhCASE0IAQhNAJCE0Ak0IQYQhCAEJoQCQmhIBNJNBmhNJzmsbdxAHelbo5Nmlz0WWWvaMoxi7ysck0kp67r9yxz58cem2PBll23fSoziwXdY27lgqdqTQVDeqxzCOynD6M8yuftIHpWeyuf97K10fsYyOvT7Wppi1riYnHLrae9buS8gfRH2graesnpvRSED7O73LXHn/wCTHLg/4vVJrk0+2mOyqGYfvN09y6UM8U7bxPa8dy6McscumGWNx7WIQmmkJpBNBhF075JIM9SrGxuUWW8VoY/PJRlV4xdCzA2ymTkqzIGqBlubLLVrbciuV3WVJzWhLoi7ktJdMrNs6sjkw5LQYmhvWAWZ7MJyT3MiuNxaY5r6q8PFtVgY6ysGM9nRRcF451uBUrrJHLuOoVrZMRsFncWsyWkpgqOuqd7KVJouoY0ukCNDaxCqMoCTZbo0PJddF1EOQUtGkCi6heyMSAldF0kIIXSuhJAO6LqN0rphO6d1XdO6AndF1C6d0gkhIKSASaSEGki6W5CAd1IOVaaQWYkYlXdO6NBO6ahdF0GkgKolTagJoSuhAeWQmheg8sk0IQYQhNAJCaEAk0IQAhCaDJCaEAkJoQCTQhBEhNCAEIQgBCE0AkIQgBCEIATQhACEIQAhNCDJCdkIIk0IQYQhNAJCaEAk7IQkCTQmgEhNCASE00ArIshVy1EcXadnwCVsnapLelii+VkY67gFilrXuyYMI/NZXOubk3K58+eT8XRh+nt/JtlrjpELd5WR8jnm73Fx71W5wa27iAO9Y5a9oyibi73ZBc+WeWfboxwxw6bbrO+sia7Cw43d2nvXOlmkl7b7jhuRF6QJeCvJ2qcvfAHZMa7PiVmrWDGwtLgbak3v71qpfqcPsqit7bOSw8vbfxmmZkfSuwEBvrYm/osQqI72ccJ+8ujT+md7BXJIuTda4e2Wc01psc5jsTSWkbwVja0s9G4t7t3uVgncPSMv3t/RX7nSLq9uxTbYnjyltK3vyK6lPtKmnyx4HcH5LzDHtf2XAqS0x5sp2yy4cb09imvK01dUU3o5Dh+ycwupT7bY7KoYWH7Tcwt8eXGsMuLLF1ihVxSxzNxRPa8dxVi1ZBXROw5qlNKnLpdixnVDT1u5VXU2OA1U6VKvaFa3RZ+kCYluVFlaTKLnkFLAHNzCqxdbPRXfBLpXaswi6vY3o2qJAOiL5gJW7EkiD4y+QYQtUbMLQFFuqtGinKrxkBVblMlVuKmKqqRxaqS84inKSqxqtsYwyqWIlWxkqoOyU43bkURqaVK6qBUwVk2lS1Ssi6d0jCEWQUAkiglRQQQldCZGhJAQDTSQg007qITSM01FNIGmoqSDCEIQCQmkgjQkhBmpKKd0gaEroTN5pCaF3vMJNCEAIQmgEgJoQAhCEGEJpIAQmkgBCaEAkJoQCQmhACEJoBJJoQAhCaCJCaEGSE0IIkrqSLIBJpgISMBCEIAQhCAEITQCshNCAEIQgBCEIMIQSALuyHes0taxuTBiP5Kcs5j2rHC5dNKzzVkcRAb1z3blimnfKRjOQ3Ko5uXNn+o/4unD9P8AcmiWskk0OEcGrPdUS1UUeWLEeDVklrJX9nqDu196wtyy7byY49N8szIu28Du3rFLXk5RNt95yzyDru5qpVMCuSeNz5Q57i48Sooj7YQq0nZKyL0gVasi9IPFK9HO3apPqsXsKisPnG8ldS/V4/ZVFb6RvJcjs+K6XOZ/sFcs9o811KP6w/8ADK5Y1WvGx5AEKzDklZasw9jS7Nt+/egF7ey7EOD9ferH9pRsgjEzb2fdh+9p71YqColuB143FncNPclo2xj3xuxMeWuG9psuhDtmeMedDZQPAriidzcpGX72/orWyMex2Bwdl805llj0m4Y5dvU0+06SfSTA77L8lsXjNzvZPwWmm2lU01gyS7fsuzC3x5v7YZcFnT1aS5dNtyF9hOwxHiMwulHIyVuON7Xt4tN1tMpemNlnaad0kJkliKsa7LVVBMFKxUq3pCmHlU3TxJaPyaGzkHNaGSghc+6mx1lNwVjnW4uSJuFQJbjNMPUeLTyD24lVgVjn5pYlU2i6V71JuRVbnWQ14KrSdtGOykHKjEpB6m4rmTRiTDlnxqQco8VeTSHIJVAepY1OleSSSjiSunobMmyWJRcoHVVIi1bdSBVTTkphKnKsQoppKSTUQhI00rpXSukE7pgqsFSugJ3SuldK6D2ldJRJRdBJXRdRTQErpqF00GkhRQkHn00IXe84IQhBhCEJAIQmmCTQhIBCE0wSEJpAk0IQAkmhAIITQmAhCEgEITQCQmhMEhNFkgEIQgBCE0AkFCaAEIQgEhNNAJCaSAE0IQZJquWeOLtuz4DVY5a57vRjCOO9Z5cmOPbTDjyy6bnyMjF3uDeayS126Jvi5Yy4uN3Ek96g97Y23c4Bc2XPlfxdOPBjPyWPkfIbvcSokhou4gDiVhlr90TfFyySSvkN3uJWWre2u5OnVbPG9+BuJxHALHtBz+kwEkNt2b5KWzvTO/DHxUNo/WMuCWP5aVl+O2VCE1sxKU+cfzKgpSekdzKikaUfbCinH2whAJWRek8Cq1ZD6TwKV6OduxTutBH7KoqzeQclpp/q0fshZ63KRvsrkdnxCl9O72CuW3tLp0vpnewVzmrXjY8iai/RSVb1ozWnVRKZUSmVRUnZqKkeyg0NUixriL68UFMZoJfE50jmssHYurfeEprQzOjc6xbvOiVKSK2O321ZV51UnNRO13pC6nFNJC/HE9zHcWlZ8FuzdvLT3KXXGrcXe39FfuI1K7dNt2VvVqGCQfabkV1qbaFNVejlAcfVdkV49sjXdk37lLEtMeXKdssuGXp7iydl5Sl2rVU1g2TGz7L812KXbtPLYTtMLuOrVtOSVjePKOnZOyI3tlaHxva9p3tN1PAVe06QTVgj4qQaAls9Kw0lSAKsyQp2rSvColWlQwpkqc0nRJrSFfhFs0rJ7LSFlIITSMBSCimgJJ4kkKdKO6d1FBSOJEqB1RdLeiCpt0UgoBSCVOJXTukEKVJoUboug0kXUbpXQE7ouoXQjRbTxJYlFGJPQ2mEwoAqSRmmki6QNCSLoNK6FG6Eg4iEIXa4AhNJACEJoBJoQgBJNNAJCE0AkJoQCQmhAJNCEGEIQEAITQgEhNCASE0IIIQhAJNCEAIQhBhCaEAkJoQAhCRIaLkgDvQDQsk1fGzKPrn8lilqZZe07L7I0WOfNji2w4csnQkrImEtuXOHBY5KuZ9+thF9As17Ak6KiSsijFm9c92i58uXLLp048WOLTvVctRHF2nZ8BqufLVyyZXwt4BUvOnJRMd9quX9NUte92UYwj81mxl2MuJJIUFJujuXzV6kTskkITJv2ePOv/DCr2h9Y8FbQZOf7DVVX/WPBYY/m3z/AAZk0k94W7BB/pHc0k39t3NJBnH2wkptHXHJQSAVkXb8CoKyJuZOlmlLLo527EH1eP2FnrPSN9n5rRD6CL2Qs9b6VvsrkdfxCl9M/wBgrntW+j9M/wBgrAwjFa4utcGWaVrKt+q0PAwLM8dZaM1jtFFSJUCc0wabtFXdTefkgIoGRSCkgJ0316L21bVfWpOY+Cqp/r0ftq2r+tP8Pgon5Kv4oNCmzVQCmwq0RnDGvAxAFTMb29h9+536pR7laT1s0jU48PbaW/mPerA7LLRGIZ71AxsvdvVPcgNEM8kTsUUjmHXqmy7VL5Qzx2FRG2Vu9wydb4Lzoc9nabiHEZFaW9aMkf8AZPyuJeMr2dLtGkrLCKUY/sOyK14e5eAXQo9tVtLZok6Rg9WTP/laTk/tncNPYWUbLmUvlDSzZTB0D+/NvvXSbI2Roexwc06FpuFpLtnZo7KKCkqSRKEb0b0yG9ATTQCTSJRdIBF0roumDCkq8SMSWj2moqIKliCNFtYE1WHKWJTpcqaL2UQ5BKWj2CbpgqolAcq8U+S+6iXZqIdkl6yWj2sTVLnnckHnejxHlFyFFpUklQwVK6ipKTNJCEGLoSQgGhLNCA5CEIXW4QhNCASE0IBJoQgBCEIMITSQAhCaASaEIAQhNIEhCaAEIRwQCQmhACEIQCTQhACE0IBITQgEmhVTVEcI67s+A1RbIcm+lijJIyJt3uDR3rBNtF7sohhHE6rE57nuxOcXHiVhlzydN8eDK9uhNtEDKJt/vOWKWZ8pu9xcqZJWR9t1u7esz6skHALW3lc+WeWboxwxwa3ODRdxAHes7qtmLCzrE71ic9z3XcbnvQzthLwPydJj3SUWN29pyC5a6UX8NHsFc1HErk7BTdu5BJN+o5BafWXxFSb2XcklJvZcgIpJoQG2k/zLfZaqq30+fBX0Hak5N+CprfrJ5LDD82+f4KEx2glZSA67ea3YRW7Nx5phlxqpFvWOLLNPtHqtuls9IxtJdl71Gw4rb9CqGwmaRuFgHrZXW3Y2z4Z43Pe0uc11jc2H/Km5Se1zGuXFBJK4NiYXE8Atb9mTQU75pSBhyw716eKnZG3C0AN+yBYf8+KybZAGy5ABYZZDmsrybaTDTnQD93i9kLNW+lb7K0wOtTxD7qzVhvI32Vk2+I0fppPYKz9A17G78t6vpPSyewmweabyC0xZZsboHs7LiO7UKl7H3zbfkunhVMrNMle0aYnWOmagui2njlb1mZjeFVJQuzMTw7uKryLTHZN3a8ApuY+PtsI79UiQXZcAgtIWUtErpXyQFsH12P8AE+atqvrD/D4KqH67H+IPirKv6y7w+Cmdqv4oA5qyPVUXU2PsVdQUeqHG6i3tZGyZSMxoeaSB2XJJkYK10OB9XE2QDthY1roMq2L2lOfS8O3Yr9ktkqpXQSdG4uPVIu3/AIXLmpain9LEcP2m9YL09S0iaQ29YqtuqymVjW4yvLXBzBurqepmpnYoJHMPcdV2qrZtNOblmF59ZuRXNn2VPGLxObKOByd+iuZs7xuhS+ULuzVRh33mZH3LrU9ZT1XoZQ4/Z0PuXjHNdG7DI1zHcHCyeKxyyIW+PIwy4nubpLytPtmrpxZz+lYNz8z7116XblJUWD7wuP2tPetZnjWNwyjp3QgEFt2m4OhCLq0hJCSCCSEJkEIQmAhCEAXRdCEgYcpE5KCEtHsyhAFyrMA4It0cm1d008NimUDStCmGkuAG9boKdrG55lLLLxPHC5M0cLr65K4RZLRgTAFljc9t5hIzdGUYStBS0S2emctKVlY5AT2WldkwMlZYKJRsaRshNCCcZCELrcIQmhBkhNCASaEIAQmkgBCaEGSaEIBJoTQCQmhAJCaEAkJoQAhCaASEJoIkJoQZJpHIXOizS10TMmdc92iVymPZzG5dNSolqoosi7E7g1YJamWbIus3gFSbNbicQ1vErny5/wDi6MeD/kvmrZZLhvUb3arM7RUmrZiDWNLrnDfRU17nXY29gRoCue5ZZX26JjjjPSclRGzfiPBqofVPe3q9XPcsyl6virmERciKY7LuSipDslWnaKbO0kpR9rwKV6PHtvbls7+Rc1dI5bPH4a5qy4umvL2N6b+14D4JKT+17lr9ZfEVIejcoKY7BQEQmNUW4KQbbVI22hydJ/L8FTWZ1Dir6UA9Nh0Bb8CoimFTtJsTnWxG2l1hjf5VvlN4xkFuavgpp5Dijjdhbm420XoqbZEEI7Fzxdn/AMfFaqiJjaWTLRjrX3ZKryf0mcbzOy9ntq5JMRPVsbBegp6CGDsMA7xr7/0suf5Pduf2WrtrPPK7aYyaYNqsa3Zs1hrbxzVHk99Xm9v5LXtcf4dL/L8QqNgstTS+38kp+I/ydNYNtfw2TmF0cK5+3BbZcnMfFTDcqH0MXsBZ630rfZ+a0xWEMfsBZazOVvspqKj9JL7ClG7zTMtwUKT0knsJMf1G8leLPJth7BVVU1oDSBbNSgd1Sqq15DW80fR8FOestDgHahZaU5rUdyKUQkZ1SdbDRy5T4cbrhdaTsu5LA0XCrGlWJ0bmn9VE5ahby26olZayraUYsq2P8UfFWVv1l3IKuP66z8X5qysDvpBy3BKdn/iougHNL8uaFaTd2ijcovPWdzSxJBYOyUJA9UpXTJK61UR/fIuYWO61Up/eouYU59Kx7evqh59/tKoGxy0V1V1p33zVVlzugEXGRSF7lIhAyO9MCRjJGlkjA5vAhc+fZcLz5hxiPDUe5dHEk7XPNGy08/PQVMIdePG23ajz/LVZWaFeqByy9xVU9FT1PpWdf7Tcj71czRcI4VNVVFKbwSuZ3bj4LrU3lBkBVRfzR/os02yHtGKB4kH2X5H3rBLE+F2GZjoz94fNa48lnTHPieup6unqm3hla7u3+5XLxIuCCLgjRb6bbFVBk93TM4P1963x5Z9YZcVnT0yFz6bbVLNk8mF3B2nvXQaQ4AtIIOhC1ll6ZWWBNOyLJkihSQgIoTshAIJoUmtulTgaFYE8Kk1uSi1pIjZS6Av7lNjOstACi5aaTHamKnDDc5lXk2CCoOco3tWpEsSC5V4ki66NDaTpQDmoukHFRKofivxVzFOWVi8vxHJO6pjyCsRYUu0rqJKLpXSMISuhMOUhNJdTiCE0IBJoQgBCE0GSE0IBJoQgBCE0AkJoQAhCEAIQhACEIQAhNCASFCWaOEXkeB3b1gm2k45Qtwj7TtVGWeOPa8ePLLp0HyMZ23hvMrHNtEC4iZc8XLDjfI4ue4uPes8tTFHvxO4NXPlzZX8XRjwSfk0yzSzHrvJ7tyqkljiHnH27t6xyVcjwcPUHdqsyz8bl208pj02PriQeibh73LI975HYnuLj3o9U80irmMiblasp/Sx/iNV20PSM9lV0vpY/bU6/0zfZWf8Am0v4Mil6vioqXqDmVqyJP1Skn6h5oCKkzU+yfgoqTNT7JU5dKx7dB/8ADx7A+C5i6c2VAPYb8FzgCdFnxdNOXtFSf208AHaKuiglqJ3Ngj0zy3eK02zkUBhPdzUrNbGcsRuF2KbYbnZzv8G/qo7XpIqVkLYmgXvfPVR5y3S/CybZafZ1TO1rsOBh0Lsrrq02xI22Mt3nvyH6/BdCgH7nA71jG253nJaQscuS2tphI8rSZSVAGmMfNW0Db7Yj9tVUfbn/ABFds7PbMfN3wKJ3Reo9Kqqv6pN+G74K3cqaw/uc/sO+CmdnXJ8nx5yfk35rtrieTvaqOTfmu2jLsY9MW2P4dJzb8QufszaENHTyiUkkuu1rRrkt+2z/AIXL4fFeVxLTDHeKM8tV259vSuygjawcXZlc2pqpqgEyvc7ms2JF7g8ldxkRMtupH6GL2As1Z6Rvsq+I+aj9hvwWerv0jb/ZWDcqXtSewoRjqN5KdHm6T2UovRt5K8UZtEDeqqq1hLW81fEbNCrrD1G80fR8V0u9azuWel0K1cEUog8Xa7kue3RdJxydyXPjFwnBWiAXabqirja1oIG9aYOyVTWjzTfaR9Hxgj+uR/ij4rVOMUzvD4LKz62z8UfFa5vTO5BP6PikxCypczCcvyW2OPGqZ4y0gkJyp0ySA4jlvUN63Ybqt0TeSraVI7LuSirGx9vColpGoTBLVTfWIuYWbJaKf6xHzCnLo8e3saj07vD4Kq/FWzZy/wAo+Crtldc7oAN1HfqmRc8EYb3Ls0Aac0HNB0yUDcJhMG3JAFj1Sk03zGad/tDkgI9e/BMgPjwvAcO9SyIS3oDBPsunfnFihd3dn3LDNs+phzwdI3jH+i7ZUhoqmVibjK8vkSbajUcFbT1M9M/zMr2X1A09y789LDUt89E133tCPFc6bYzhnTy3+7J+qucjO8TRSeUJybVRc3M/RdenrIKoXgla/u3+5ePfTywSFkrML7XtdQBc11wS1w36WW+PLfrny4f6e5uheXpdt1UFmyETM+9r712KXbFJUWDndE7g/wDVbTPGsbhlO3QuhGRzGiFaTU2uAVaaVOVe04tFa3JUxK0lZVtimLBPGq8SA4KdK2uxZKDnJXSOmaNDaBeotcL5INuCg11leme16jYIbombkZJKMaIRGxznWWgRBg71NulSbZrJEK4szQ2Eko2NKELV0HchLyHi4KEwhdjiJNCaASE0IBITQgEmhCAEITQZJoQgEmhCASaEIAQmhAJAWaetiiyb5x3Bq59RXTSkjFhb9lv6rPLkxxaY8WWTpT1UMGT33d9luZWCbaUr8o/Nj81iaC5wa0FxOjQLkrpU2xKmUYpbQM+9m73Llz566cP08jnOde7nHmStdLsyqq+tHFhZ9uTqj9Su9RbMpaWzmx9JIPXkzI+QW8nLNc9ztdMwkeJrInU7Z4XODsBIJw2uuSuztU3mq/bK4634umHL2BoUkxoUlrGR+oeaRT9XxSQF9L6WP2j8E670/wDKlR+ni5u+CK76weSwn/kb5f8AjjOn6oSTPZC2Ykn6h5oDSVMgCPibpGrUg3J50s1aqehqJxdkeFn2nZBXVezTSUjpnvxHs2soyyi8cbvYqT+5AZXwtSo9lzVLGvc4NYdN5RUD929y72yRbZsHI/ErKZeOPprljvL2op9jwRWLm4jxdn+X/dYdhtBrpPYPxC9AdFwdg/XJPwz8Qlu2U9asd1cXyh7UHIrtLi+UHpIORU4dnl06tB9Rp/w2/BaFn2f9Qp/wwtB0Ki9r+PK0Ws34hV+yxfbTf5vgVRQjqSHjIVo2T/GfB3wWmP1F+PRqiu+oz/hu+Cv3Kiv+oT/hlTDvTk+Tv/mP5fmu3ded2TWwUYnMz7B2GwAuTqrKjyhda1LAPakPyVZYW1Mykjdtz+Fy+HxXk7rXPX1NUCJ5y5tuy3RZbjgtsMfGMs7ugXU2DtF3BUkknirGhwvi4J3op26sN+iZZvqjMlZq0P6YZtPV0stcOVPH7AWar9KPZXK6kKNx6SQFpHVWdlS3CAbtyWqk9JJ7K50dsI4rXBlm6lPIHR9VwdnuUK91ms5rlnquu3I8QpOmke0Y34rfaT8U+Tp0jsjyWouyC5VPWMidaQOGWozW6OaOUDo3tdySsVKuLu1yWGI9ULW49V5WCI9UIgrdAeqeaqrD5ke0p056pVVZ6Ae0l9HxgH1pn4g+K2TZzHkFjH1lv4g+K2Ti0x5BO9idLKXtHko1no2+0pUvb8EVfox7SX0/igK8Q4mAg6qlq2RejHJVaiOextnOH96qzDccUh6R3tH4q+Jt3i6Y0xSxAN0TgGGaPmFtngb0ZIysFjZlPHzCVu4cmq9lJhLxcjNjfgoFttCpSgHBex8234KIPcsY2G/PRGFLd3pXO5AGZ1CDpY5JG4ztkkc0ANG/epDNRaDxU257kwRy7wlkpEG/VRrrqgKyFIaZlItRnZAS5J+OSSOSA5G1XW2pTgsuHN+ZXMqG+fkLXFvW8F0tsZbQoz4fmufU/WH81px9suTpTd47Tb97VNrg7Q3TCiWNcbkZ8QtdMttVNW1FL6CVzR9nUe5dam8oGnq1UWH7zP0Xn7PGhxDv1Sxi9j1T3qpnlii4Y5PbU9VDUtvBK19uC2ws6uIrwDXuY5rmktcN4yXWpPKCqgaGS2nYMutk73q/3No/buPt6ttgbhM965lHtqjqBYv6J59WTL81uc+4yVT2VujxZoDusqxclXtja1t3ap3UTN1LGLKouc4qzI7lLJue9SvtndiGqbGm6uxgoT2XiQTv1rI5JtZ1lKl0eeitI4qcMYDQrcAWVrWRm3q1rc1YGhSCW1aQwFCsQls9PKITQvReYSE0IMkJoQAkmhIBCEIAQhNACEIQAhChLNHEPOPDUW6Em00i5rW3cQBxK58u08rQs8XLDJK+U3keXc1jlzYzptjw5Xt0ptoxtyiGM8dAsM1TNP23dX7I0U6WgqKvOKPqfbdk3/nwXWg2JBGAal5ld9kdVv6rlz57XVhwSOHDFJO/BAx0juDRp+i61NsEmz6uTD9yPX3rsQhkbAyNjWMGjWiwCsyWFytdExkU01LBSswwRBg3kanxVrjoE720UTmpNHK1tU7oFhoLlAFjqg3jNoOv9IPF65a6VaSYpSd71zV18X4uPl/IeqUlIdk81Fasz9TxST9QcyjCSl8C+jznj/m+CVZ1ql29ToxaoZn6pKs+jvqtoGJhw3WEv866Mp/CMQZxyVgY57o44mFzj4krv0+xYo85OufvfoP1WOaJrdusjaBhD2ZW5KvOVPghT7HlkzldYcG5/wDChtKkZSPjYwerfW69MuDt761GPufNRjnbV5YyR3ImDAx2rsIzOq5nlD/Dz7YXWAs0DuXJ8oT+5D8QfBZfWjnVX1cBd/Zgts6D2FwKo9S3Ar0dCLUUH4bfgq/xL/JY/Jjj3LhbBH7zL+H8wu5N6GT2SuDsioip5ZXyyNYMFs+aJ+NK/k764flB6eH2VdUbehZlBG6Q8XdULl1VbJWyY5cIw5ANGieGNl2WWU6ej2d/D6f8MLQ7snks2yzfZ1P7AV1TNHDG4yyMZlliKz17a79PM0BvC/8AEd8lo2P/ABc8nLLQkNhfi/1HeOizvqpIKl7oHFjvtDVaYzdrPK6keylmjgbile1g+8bLk1+2qR8L4Ii6QvbhxAZBebfI+V2KR7nOO9xuhnaC0nHJ2zvJaMfAe9RLrpJlaMzG/kkCkx4L3M34UWQEw8DQKEUvSSvaMwG+9Zp5r9Rp5lToPSu9hRlV4x6CL0MfsBZ6v0o9laYR5mP2As9Z6YeyuZ1I0nbk9hchjs7Lr0val9hcTetcGOa4kXSJyyVdrqQ0WjM5O37vgob1OTtqATJfHVTMFhISODs1Y2fBYOYdBmFmAV1wPcPglo3RpaiItw4wHcDknWfVR7S5js+SjieBYPNuCnxV5LP/ADA9sfFbpz588gueX+ebcesM1tqHtbN1nAXaNfFK9qnS6l7fglWHzQ9pFL20VnohzS+mqatkXoljatcZ8ynUxiHpH+0fitEPpAs3+a/2j8VohPXCPhfV83on+yVzW+mbzXSm9E/2SuYPSM/velFPaOF2xkf6Tfgq78VIuf0cNs7RNUQ/7QWTUWxD5Kq2Fx1VwsdEFqAhe4zRf8k7Z6KL2nFcICQz0tyQPcUhkLkXUw4ePegECjJO4I4J9ZwzLckBW643+9O9k9yMNwgItIOqZabJYSHXUie5Acfbf1mid94/ELnVf1p/NdLbzc6R3CT9Fzaz6y5a8fbPk6QCN6iCnvWznTSOYzzQhBohjWnLIcNytnb0QjcbnGL5blTLnG5aZs6amOvUWd/JpPxUtcHdkgrTTV1TS+hlcB9k5j3LG9oOZHigYwMjiHB36q/c6Z2S9vT0PlHGOrVQlp+2zMe5diCsgqm4oZmycbajwXgRKPWu3n+qsa5zXBzHFp3FpVTP+0+H9PfGRRxlec2NtOpkqo6eV/SMdfN3aGV9V6FbY6s2xy3LqrYojIC69lYY8AyThcGxqwuu2+qi27aYyaUA5q6MXcFWI+tcrVEOCWVPGNDNFNVhSWLeJIBSSukFiFC6EB5dCaF6LzQkmhACSaEAIQmgEhNCASE9yzTV0MRLQcbhub+qVsnZyW9NO5Uy1EUPbfn9karny1s0uTTgbwb+qyveyMdd1ljlzf8AFvjw/wDJtl2hI/KIYBxOZWJ5c593EuceO9ZpKwnKNtu9y6fkyXSVRe9xdYOt71z8meWt10cWGO/SVNsiqqOs5vQs+0/X3f8AZdak2VS05u5vSv8AtSfotpvZAC5rbXTJIndRdmVJRJHNIwApjkFBuXepYjdACRzz/NMaJEcUABImzXE7gjmoz/V5M7WYfggniq30Lu9/zXPW6r9D/OfiszInP7DC48l18d1i5eSbyV26vigNWiWmfG6NkzSzFnbuXep9l08PqYjxdmnc5CxwteeZE6RzI2CxcbC669NsPQzv8GqNS0ftyFo0DmLvLPLO/GmOEeaniZBtV8UYs1keX5K7ZDcW1XH7LSVGqz25P7AHwV2xRfaE54N+YWc+tP6dtcF4xeUX8/yXfXDiGLyhf3Od8EY/SvcdlcDbudcwfcHxXfXB2x1tpsHc0Iw7GfT0C4vlD9VYOMq7R1K4m3s4oO+UqfqmGrOvtFenpsqaEcGN+C8vW5NHMr03SxwwtMr2sAaM3Gyq+5C6tSqD+7S+w74LxYNyV6Gs21SdG+KMulLwW3aLAe9ebxW0WnHKyzs2slYQbm9iljDW679yhcu1zSd2QtNI21/taqbAyGJ/RsYLDDqshe+STE9xc4nUlRsm0dYc0akG7XQoPRP/ABD8lgn9M/mt9D6E2+2fksMx88/msuP8q15PxiuyrbJeqYwbjmpyFxY7DrbJZaX6w1a5Vli2m1lmlqGjJmZ4qyRpfG5oWJzXNOYISyp4xfRm8zvZKnVSYWhjdSq6P0jvYKjUg9LzCXw/qla6D0zvY+YWRaqD0zvZUVceiiNomewPgs1XnMPZV7Oy32R8FmqvTeCybHS6y+yuMuxS9qX2VxytONlyGmoprRmk/te5Kyb+17vgkn8L6aUna8B8FJKTteA+CDJpKEBCCWf5jOYV+0B55vsfqs/rN8Fp2j9YHs/MqPq/jLG98ZvG4tP3SrnVcz2YX2ePcVQhVpO2ptQxrsLrtst8Lmvg6jg7kVx39spaG4yPEJXE5dNt/Ov9oq+Hthc5kj8ROK+pzWiGqDXDG0jlmlobdCX0T/ZK5o7TP73rcaiKWN2B4JI03rCNW/3vUxb2RGKCC2XmhnbVQw5KxudPT2OsQUTwWTUsI5Iu5qjm03sp4xuOaAWZ4FPfkfBR7RyHuSyvncFAT7wUrAjvQ21sz4ptHWOiAQRqdU+aMr96AW5APVQ7kjPvQCtu3ozsmNOSDnrkgOTt64hgPCRc2s+sFdTyhbahY7/qfIrmVuU+fBa8fbPk6UoSJQdFswSQohPegE/0buS0SZ0NMe5Z39g8le7PZ0HcSFnl+UXj+NUnRF+qk7RLctEAdpLDbNt28kx2gnZMnQ2IX/tOEnPrbuS9evGbJcW7Upbb5QF7oQjAb6q8LqM88d1HF1QAVdHk2ypwHdmgGyqwp6afzKuZEddEqUEtxOC0rHK/G+M+lomi6RKhREpYknFVphZi70KOEoQTgIQhdzzwhCaASE0IMkKEsrIm4nuDR8Vgl2pfKBn8zv0U5ZzHs8cLl06LnBjcTiGjiVjm2jGzKIYzx0C5ssz5DileXc9yzPqWjsDEfyWN5bfxbzhk/Jsnqpp8nu6v2Rosz542ONzc8As7J3vmLXHq4CbAKrRZyXK+2tsxnpfJVSOHV6g7tVQM7negpDerkkZ22nvXe8lBm933T/uXBGoXovJQeZeT9kfErDn+Oj9P9d510C+9SDSULndB52S3cFK6RuUAcs0weASCmG2GiATc3JSC2dlLQ5BQdmUAaC6rqj+6zOd9g/BWW4hVV/1OXd1UB4qp60bea9DSxNZTxkC3VGQyHuXnZfRR94Xp4xaFg+6Pgtcr/GMsZ/KuJtfPaMQ+6Piu7vXC2lntZg9ld5LLqHj3XGkGLygZ3Ob8F3FxoRi8oHfdv/tXZKeRYvOVGe2qk8LLVsIXqKl3cPisUx/xWrP3lv2APrLu9vzSn0/6dcriUQxbdqDwx/FdvcuHs+Rjdq1bnuDR1syfvInVK9x2ty4G0ettqMfeYFtqNtUcOTXGV33Bl71w6uudUVX0hrejdkRne1lWGNTnlHrZHsjbike1reLjZef2tVw1HQNifjwSm9hxK5Us0kzsUr3PdxcboiF3x/iNTvHqbKZ7umuvf1G2Fs96wvkfK7FI9zncXG62bQPUZzWFXxz+KeS/ySHbHNIJsBxA96gtGaRKD2RzKGtxId2RZARuVONvWF0RmxJUm5uCmnG+g9B/MudLnM8D7S6NB6DxXOebTP5rLj7rbl6gYLOzVMjbV7Lb2/qrr3soS51UR7nLSs4ACrpWMljcwDNQcOrZNpTpRhpPSO9laHi8Ml/slJrQKyUC9i2/wTqXWid7lM6Ve2DctNEbSPO4NWcDEQLgX4rTSMcHS6lob2vFRVR6CMdRnsj4LLVjz/8AKtcZtGz2QstVnN/Ksm/xGlydL7K45XZpe1JyXFde6142XILqQKrundWyXSdrwHwUU3nreA+Cin8H1IIk7XgEkP7Q5BACFG6YQFp9XwWnaR8+32fmsx7I5D4LRtP0zeXzUf5L/wAWRF0Jb1aE39pRum/teA+CggLGa+B+CAox9rwPwQSgJ6lWNyDf1VAKvZ2Ur0ePb2bM6SlOnm/mmNNEorGhpfw/mmDbQrmdJggHrBReM0xv3ozJtvQCIAKRxdzgpWO9ACAQFjkmbX4KPrXUroAIxG7SkCWnMJ4BuRogFe7tPcnfPJF+BCWLEgHpqlbPuRdPkmHM8oM9m57nj5rnzsxvv90Lpbez2Y/uc1c/UtPFgV4IzZHwYRllyUCx1uK6EsPmi4HcqGDq+K02y0y33HI96Z1VsrLBQMR9X3KtpsV7loGezI/b/VZ7Fp6w9yuZnszk9Rl3FY9VUSlwUVIaLSMzvmEXUUzqnA17Odh2jSu4TM+K+h+C+bUrsNTE7g9p/NfUMHWRsKgwv3WCnHTNDsTjdWgJ3U+VV4xMJqIKd1KgVWSpXUSEwjzTaM0AWUroJKyFHEhI3n0ITXe88kJoQCTQhAczbL2sbHiNtVxTOdGDxK6flB2oR3Lj71hnjLltvhlZjonEuPWN+aChB1Rob2IfTSnhF80lKHWc/dAUVGHdaZ9QFG5B1RuVoC9P5Ktw0Tz7PzXlz2TyXrPJpttnE94+C5efuOr9P1XXv3oAKW9G/wCKwbpAIQDfRBBOqAlfenq1JoyUrHigIiwCR1yUxrnmkdUAtyy7SdaglPd81r0WLbL7bNl5IhV4+TMQjuXp7Wa0LzT2+eib3hemces0dxWmXURj3XCrc9ttH3mLurztbJh204gXwuB/JUVO1KyZzmmUtbfssyWnhctM/OY7digbi2zVO+yLfmuqvNbLr4qFshlDnOcG2DU6nb9RJlAxsQ49opXC2n5yRE9badZfTpFZs7aUFDFMJMTnudk1v6rJSudLLO95N3EE235LC7Uowx3aM8tSOvU+UFTJlAxkQ49orlSvc95c83JN1BN3aK2mMnTG5W9kmdByS3Ju0byVJRV1N6aL8QKlX03povbWef4tOP8AJZWHqMWNba8AYLd6x70YfiM/yTa7MDgoJt7aSqIMaIdoEtyD2WoA3KTD1xzVZKlH6RvNKqjpUWUI5rnS+kdzXQoTip2m28/Fc2Ttu5rLj7rXk6hKbM3DuVeEnQKyMAO6zhkCVozMko3qJeNwUcZT0FmeO5sAG671knnhcMOJzuS0X6j/AGVy2sxZqTiz6QG9iNo73ZrTQyySySB7yRg08QswY3mtlELOf7HzCVnpU7dwG0cfshZqg3k8Ff6rPZCz1HpPBY/Gx03ak5Lk9GV1qXtS+z+qytaMI5K8GebC6PuUcFuK6BiColjwt8Ve2apw62R3BROWqvdFiz7lXgNsrp7CCJNRyCZuL3ARIMxuyCCQQE7ZZKO9ML3ZNHIfBaNp+mZyPxWZ/ZHIfBadp5yN7gfio+r/AMWQFLeo3TVoTf2vAfBRTfr4D4KKAnH2vA/BLciPthJH0GFezseKzjVXx9jxKV6PHt7Omsdn0nsH4qeiqpP4bS57j8VauZ0gWRlbrbkDMp3cEGPV4pbuCLZZIKAeHLigjD3JYhbemOBQROO5LTTRTuNNUtd3uQC1SwqWGzrfNLNAGFG9SxA6hGVkBz9si+y5e7D8Vyg67Ij9wLsbXGLZk/s/NcRnoYfYV4oz6bHG9OfZWNjvitX+R/KsTdFcZ1fUZxquMYwApz+jKhT9pvNOdHkhNGWuzCVMMWz3tP21pquyOaz0f1WXueptORU6EjsqGYGnuW8RY2arO1u5aSs9M2uikdVZLGOCRjO4qtp0iw2N+C+qg3XymxAK+nwPxU8Twe0wH8kCNN0KsOUg5LR7WhLeo4kYktKNMnJQuglBbIlK6iolyeiWe5CrxIT0NuQhNC7HEEJoSBITQgODt8/vEY+6uSF09vG9YBwauZxWVaQt6EDVCRw4vRznvaFFTi9BL3yJBt9Vnh9bZ9wnaotkr6alfUOOAaaq00vR1kcL+tmLqvIphWNzbRPPcvX+T7cOzR3u+QXK2vFHDst4Y0C5AXY2K3Ds5nMrl5cvKx1cWPjK6Gd7DIp4bapXKN6yaGhCEBIJ531UbougJXsoXQiyAPFc7brv8Llz1/RdArnbfNtmO7zb8iiFXmDb6ZFc2AcL+9dap2vSRP6rzKQDkwfNcKs9Na+5ZyumYTKTbmudxt00VVR01W+dow4s7HO2SzOJubp/oolayMrdpH5KKk7tKO5HwNtF2Zj/AHosRW2lyjl5lYllx91ty9Qk3dopb03do81qx+Em7dySTdr4J/R8RV9L6aL2j8FQr6X0rOZ+Cz5Pxacf5LNoG7o+Sx71r2hk9luCyIw/EZ/lTZ2kkM7XgU7FUkkHstR1Rq73Ic4YW2G7fzQC1U4mecbew5qrG7jbkpRelbzSpx0qAfukZ5/Fc2R/XdYAZrpUH1OPx+JXM/zncysuPutuTqI9ZxzJKk1pBJ+6fgpIOh5FbMUGC6nZQj0KmgB3o3clgjbhuDuK3O7DuXzWZ4s6/FKnEFpo+2/2fms+9aKLtSex81OXS527gvhZ7IWWo9J4LSCMLfZCzVHpPBc7aJUmsvs/qs0fZHJaaXtTeyszOyFpgjNMNxG3FV1MZbHc8VdH6QJVv1fxVIVR9kckmMvGFKIdQKcAu1oKCZpmdUpdFiaD3LXUxAROIVUQ6gRs9MroCq3NLV0S1Zallrc1SVTuyPZHwWnaHbHN3xWd/Z8AtlXHjk96n6r45oGal6qudCqjcX7lSA/UeyPgoqxzdL8Ao4UwGekbzUAVONpMjeai0ZI+gwroux4qotsrIuz4pXo529pRG+y6X+ZWCyz0JH7Jpjz+SuaR3LmdKZIvkkM/0RiuhBm5+7QpYc80YboQBoc1Kww3zKgE2nggAZi6DnmNVK53pEb27kAXceaWK7swmMwi29BDci3ei2/NK+lkBm2hns+oFvUK4LXAU0BcdxC9BXZ0NQP+m74LzLv4fD3OKvHtGfTox9aEWzFlhb2SszXvYbtdbkbKQmsP1WumW26b0RVdOc281Jzg+AlpDhbcq4NRzUxWTRVdj+ZZ6P0NQODlfVej8Vno+zVDx+KRtkB6nisjcnFaafsnms2kzx3lVO0/F9S0dHe2eSqjZjyCun+r+5Qpu2E4KplYWYsXBe/2e/Fs6mPGJnwXhqsf7V7PZDsWyaQ/9JvwV4e2efpuxG6YcoXQr0ja3GjGq7oulo/JZjRjVV00aHksxJFQTujR7NCihGi2529CE10uUk0IQCQmhBvO7XYZK59rZWH5LAxgxEO3LdX9JJXyhgv1rKs0z4iOkGb9LrnuTomLLI0bm5cU4oHy9lhK61XRsjosQ7ZtZW0MXR0V7cSoufpcw9uDGLwu75CV2oqWGKhMmAYujJv4Li0+dMzvcSvQzdXZj/wvks9+o012x7FHVlPJRm622mj7zfgrdjDzUntLNLK2Pa7nu0a5VO6W/Uatv/UAOMjV2tlNts6Lvv8AFeY2nXCrbHG1mFvSA3J1Xq9m5UEFh6qwz9Vvh7laNTmhCFCjCLoRbNAAzUtOaNyLoB7lHf3IOeiM8NkA3cFydvuH0Fo4vXVOWmq5G3/qsXtj4hMPK1np/BZir6z07lQV2Y/jHDl+VM/JRKkdUlXxJu7RUVJ3aPNR3pfDbIPQyH7zljWyLKnfzKxlZcX1ry/C3hM6lIdoc0zqtWXwk3IsU3AYsyg0FdSC9TF/N8FAAbhdXQXFRHfKzX/BZ5300457S2iPPNzAyWO7e8/krq0+dF+CzqsJ/GJzv8qm1+uEAZFVXJ1N1Nu/kVEK07JSdo3l81HepO9XkkEQpx+kCgpRekCV6OdunSEijjtwPxK5X+c/mV16T6kz2T8SuQPSO5lY8fdb8nxNG53slCLZO9krZkhHopqEYyKsQRO9G/l81nk7A5rQ70b+XzWUhwyJJGqDgV9H2pPZ+azLTRdqT2fmoy6XO3atp7I+Czz+k8Fp0tyCy1B854LBsnSf53s/qs7B1RyV9J/n+wqo+yOSrBnmnH6QIrB5jxUoh5wIrBan8VRRTEOoFZA3s81GE9QKyA3w8/mnSTqW+Yes8Q6q1VJ8w9ZYXdVKHVsY64VVewdTLer43ddqp2g7JvP5I+j4wSaeC3zekHisEuY8F0JB1xyR9HxXhWPD1pO4/NdFo6w5rLgHSVXcfmqSTY8QHJDoMiQroG9ULQIi9ruSWz05xhtIzvVOEniuxWU7YujA10P5LBC258E5dlZpmzGqnF2TzWl8WWiojFmu5ovQj1+zv4NBrr8lMtvmqtluvsWHM9s/BXnNc7oiHW4ph5HepJezkgwH33FTErTlldV2QW4kBbivzSAVWY0JUmyOBFxdBLAHcwkSgTN0cCEXaXdUghBi/BAKBbemgFiyRu1RYIsgKqkA00w+474Lyx/h7O55+a9ZIMUT28WleS//ABo7pFeHaM+lF0HRRTPY8V0OcDW+nJWxzPjtax5qkJk5DmlobbX1jZIy1zC0+8IoTd1SOLFkButezh+8SjixRnNReN3WmmN2m2azSOwzPuN6ysc5huxxBU3Sl5c5w14J69lv02OnZJDha7rcCim7bViY7rZLVBI1jm4jZGi2tqhkORXrtgnFsWlP3LfmV5GpIc1paQR3Feq8mnYtiQdxcP8A5FVxp5HTTshO61ZkhO6V0A0JXRdANCSEA7oQhAYEIQtmAQhNAJCaN6DcOE4tpu9txT2o/wDeIx935qmhOLaRPNPaWdewfdHzXHfydk/Fs2k7DSsH3h8E2uw7Lef+m5UbYPmWD73yUpzh2RJ+EVHyK+1w4OrTw3/vNdOr2ix1MYGMdm22I5LmMb5qEfdC01IAh+8FeMmonK3dUtlkDMLXuDTqAoC2IqbehbTuL3HpcsAHDeqxe5IWjOm6xfD+IF7ihH7lAMuw34LwrbmeIE+svd0+VPGODB8Fy8v5Ori/FdYXOaQNkr55JhpWbQX3ApkWCANVIABARzv3JplFkAJXTQEAtTlouL5RHzcDfv8AzC7We9cPyiPWgHenOyry9V6dypKtqDeZ/NUrtx6cN7Sd2kt4Td2jzQAS4J7BHVIdoc1K11JjQHA2ulaJFtPc0R36rNhO/JaIRbZ/MH4q7Z2zTWMc/GGtabLHCyTbfOXKyRiaBiG/NSY1z3WaPcu5LsqCnpJH5ue1hKr8nmgumPcE7yTW4U4/eqxQ7LqZfULRxOShQUramvELyQM7kdy9bZeb2LntW/tKJnbKu4SZR2YdmUsQyjDu92a5O0WAbYwtAyi0HJejXnK8/wCOy90Y+Sxlta2OXX5VFvuhZytFf9aPIKhduH4xyZ90N9bko7lIdl3JRaLqkkpP9XkkRYKTm3I5BAQU4vSDxUDkVOL0ngfglejnbq0v1JnslcdvbdzXXpsqNvslchnaKx4vrbl+LEwbX5JI3HktqyIAbk0maKVidAkEXejfy+ayudc5blrcwujfZzActc96zGJkQ67nOJ4ZKbVRAWWmk/zDbLD81T0rW9iNo55q+nlfI2UOdcYdPFTauOwWkm+6wWWpI6bCHAm24rULYtL5b1nqgHydZoOW9YtBR/5/sqqMXiD92itpGBplLcur+q5LXvZ2XuHcCrwRm68PpGqdULweK5cVZNG692u9oLQa50seB0Pi1ydiZV0TCWjgrIYzdvNUw1UTW4XOwnvC1Uz2PIwuDszoUGKph6B/JZqePqZ8VvqPQvWWDQ80odWRxDGFXWsbjbzWiMdZqqrG+cCA5VRk48lvfqz2VhqvSHktz8+j9hP6Xw2doc1nPpqr+96vaOsOazn6xVePxTJZA7ILXCc3clig0atsA6x5JUTs9pu84zn8gufTu63gultNvYd3j4LnU7esEY9Hl23xxsexlxqubMAJZANzz811YW+bj5rmVTbVE34h+aPp/HpNkH/BY+6T5LVguL38Fk2LnscfifJauSxazpLVIi5yS+KkgytkmBfgUHTii+SAjZDgpCyMIQECFAMF89VdqMktBmgIC49a/NMF1k8+CNdyCSBvqjFvCRvx96WEjQoB5O1Xkf8A8fIOEn6L1wb3ryT/AKtVD7MqvHtOXTIFI9gqIBUj2Ct3Oim7stSAU3DIc0ETVt2Z9cPexZAtOz8q9ne0qc+l4dsvcn6pQR5x/NPcrnSaQ0T0tZMBBGiCWtldhDcLbXvdex8lXYtjtA9WRwXi25L2Xkh1tkvH2Z3fAInqll7jt2SVmFRcLK9p0ihCLJkEIsnZAJCdkWQCuhNCAwoTQtmJITQgEk7JpPcpKEuUMh+6Ug4myxepdluRVNx7UA72hZKWr6CR7s+GQVctY81JmZkb3F81y+NtdflJHR2za0I7z8lzKure+nfF0hwYbYQovllqLmZ7nnddZpxaJycx1iny3kuvhbHbKzAljc93WcSE5RmO4BJmp5J4z+MGV/lUJCC7JGYKTjcqbiLq0FCP3qIc/gvfsbZjeS8FTDFWx8ivf3tuXFy/k7eP8ANdE9FG+d9yyDatPjaGHEw3u89UD3rPelNhNszYAakrn1+1OgOCBodJfMvFgMrqFTt6maTHDeZ2mRwgd91zaUmWaQPZEJJTkHGxdmb8rAKLl8id79R2aXaPTVLoHwvic3LEdCbXt7ltK8+amagbIySZrjqxpvjJ0Bvv0sqKiopiS/piydvXzOOxGWE7jvzR5aPy06U+13NfKY4j0cLsLyW3J5LRFtajkb1pg128FeTNQ93aJc03Jbi396pmk6R5LYw3CM8J/vNR51n+49ZLU1L3ufA9hZjY1h43P5rnbdfN9LZHO0FoF2uaOa5NPWBrDje5xBxNZbLmpzVslU4dO8uwmzQN3cnM7Bc2GYXlee9QDRdaIwS8434WbiRe61SNhbGW0+BxaM3Earq/3Ek1WPj9c+OJ8r8LGlx4ALYNl1DY3SvbhawYs1ZQztopC4tvdtiFpqdqdJC9jY+q9uHvU39TLfS8ccde2XZNDHVOk6W9m8F1Kmjgp6GdzIm3DDnquXR1T6PF0QacXaa7Uq+Tab54JIn4Ovl4KMuaWqxuMjnMFtnDl8119gD9yf7Z+AXKY8MBZgNtMPArVTGcUZs1zYw/rFthiR+7vHQmX8tuvtAj9nzEG/UWHydGUx5K7ZxZUzNppc4njrYr3stVJBDBPM2BoazLQk8eKeOcuOmk95baTovObBz2kT90r0b+w7kV57yfz2g/2Crx/GjL8o9IvM7QP+NVHcwfJemXl63PbFWfu/MKMVVz6w3qPBVaqdV9YKqC7cenHl3UrdV3L5pNCerXcvmo6KiDhkg6+A+CMzpmpSMdiAOWQ15JGrdqpRek8D8EYG73e5SZhGKzfVOp7ksujnbp0/1NvsrksY65NiOeS6kOVKzO3U3Bcw5nNY8X1ry/EsIGrx4KTcFnZOJtvKrUmetyWtZQA20ACeupSQgEBYu5Kip7IyV/quVcrcUbkrDlZLrTRZtl9kfFZVrouzNyHxWdaR3Q3f3LNU+l8FrxWA5LJU+l8Fk29JUv+b7P6rhhduk/zr/Z/VcYDNaYMuQwFextmqoWCviOJuaqoiDvSFTDG64QqpfSuUo3Hfmj4GgF4bYSvaOGK4/NNs8sTrdV+/PJQxBoyVZd1huyQbbHtJjXDpI3N725p1FZBM9pY/35LA8G+iGHq5o0NipN3m3BbT/l+x+i50gFurlktdU90UUJac7fIJfT+NLNfFUut9IqeRWeOscD1mA8jZS+ksdNI8gtxjgmTRTgWWyEdY8lzoJG3HWHvXQh7XglRFu0vQj2m/7VzIO0F0dqHzbebf8AaubCfOe9LDpWXbpw+jYubWfWZvbK6EPo2+K59b9an9tH0fHe2Gf8IOvpP1W21wsWwf4S/wDEHzW4dyzvbWdEL3zTtfTNMe9J10jFrjJGHPT3JAZ96Lm+iAfgjLvCLnQ3R+aALi/azCA7K+qCLn5KIFkBLRFuGSWh5o3jMII+OfiAi+SMJOaD3e9AGdwvJyC0lc3hIfivWDvuvLSt/e69v3z8SrxTl0xWyUvVKZitoo5i47lswIWTd2fFK2eilq0pkArqLKvi8VRoraZ1quI95U59Kx7KQeekH3j8Uh8k5/TyH7xUQc1U6K9pISRuTSY1Xr/I137jUN4S3/JePXq/I13mqtv3mH8ij6T0xKjdF0KiCSadkyRTUsKVrIPRITSsgghCEBhQr8AuptaBuV+aPBmt3JtY53ZBK1ho4KYdZT5qnGxGN41aVnrcqOa/2Suo5y5218LdnTutu+aPMrhp45zwNEiRhFxmoIKei2bXWuq6h2KO3epDRRk1YPvBTn+NXh+UWz+kIUBvUpfSOUAjH8YWX5Ut4TS3hNUS/ZwxbRjHL/cveFwGZXg9nYzX9TtADDzuvQMnrg3DTsxuuQ5r8wT/AGV5/LlrJ3YfhGifbMd5YWQvc+1hllwz4LjSxVNVTxlrHinaHkAnS2t/cuxifaQSUYaxwF3aHIb1FtbDWYIoYnta9xDSCLA3zJHELHL32LNuQ6A0UuN7DjLbdG0kgaanf4KIiqZXSPlga3o2lrhh1DbX8V6BkdPQ7PZ9KdiDDYu1vmqPpxqI5209NfAcLukd1dN/h3peJajgytqHyPjcHSYO049bT9As2C7y1mF2A9Y4srLfLtOpp3TMdFG5j3XxWBxXz9yzQBkzsU07i85gN7Jyv4ckrjpFV4XdEwl9736g9VVuiJBeL55kAa/3kr3sa2+Bz3tOjsNr929den83TOdBKyPOz3uHZbvtxKmTYmO3nJGgOY4Yvug6jP4KbMYjBwdXEbHwV9TDTtq5HU5d0ZORfrpmsk8oie0Nde+tk77uoirgHkmzTpwUo4nguD8r+rxVL3ulbZhs5uYbewU4pJWMzYXA63zCXiRCVgeBoCMuITEmJ2mROvBW0tH9KD3YgMAva2qol6gMV7YdRf8AJPx2NHjON2QB70g8scXlxBtYgBJsjcDxiZbXM5pXLmnJ24hGgsZhu6+ZvkVso5DHdpdgz0+0sEmtwL3Cg2XMOxc7lEl7OenfJjglZO2rfGS4M8zqATu4K2gbFA5xiqHy9K64Dngudz71wpnh7bk+qMWd81WZGMEZY5zX6YQVrjZWmOT1NRWNbE7AyR+VrgZe9cPybJ/aEt9BHrbvVVPUz0ji6BxDiVsp9tStLnyQRE54jhAKuWWalHn/AC272Ik5LzNV/Faz+966dPt6ikaB2CTuN1nFJTzTyTMrmF0mrZGW/O6eGFnbS5xwpyXVT24Tlvso4eJA/Nb63Ym0JJXSQhkzDp0cg+C5s1LV0zfPQzRe00gLpmVjns9rQG4XalLk0eOazRv806xOVla2UesU5kmxYSeKH9r3fBQdK22RQ595bf3onuF7Ckz1vZKipM9b2UZdHj26EQ/dm+wPguauk36u32B8Fzdyz42vJ8G5SZo7koqTdHcloyCEITIeq5Vv7DuSn6rlB/YdySNiWqi7M3IfFZVpo+zLyCyrSO7J2vBZp+34LQ/tlZ5+34LP42Tpf832VxwF16XSb2VyQrwZ8iQarYjhBsqrqbTYK0E/N/u+CG5aJO7Xu+CYQE3HFZQfe45Jl2STt3JAXREFvW1Se5oGXuUGmyi/MJaMnG7fBaa3OGH2R8Asp7I5LTW/V4OQ/wBoR9HxkDc1IqIKl3lUkyLtF+CkxzmHzb3N9l1lC+QTvZA2vkrKhzQHydJb7QUWzYH5t37iqCbqZ7TuaNHt0oK+AMDXlzT3tWaqkZJUyuY4OaXZELJvUwBY8lOjlen8n89ly2/1At+7Jczyf/hk9ye2F0Gncsb23nSffbmjIpXtuQSL6JGZ5IuC3ejK6kOIQC3ZFIa6J2z3FMICLjYKN+8qW+zdVEgW1ugGB4ow37kh3Iy70BIG44otlmj2UeCALW3rzM4/xGuHivTarzlS221awfduqib0owX0VZZaXMLVGM1XOPOha7Y6VuiCrDLuIWxjQ7VUkYZzZGy0odFbTJEQtUQ3+0teAvBw5rL2Z4fbRb6OQVQ/eH5b1W3tLbOwGZ/NZ3ts4Ksb6LKe1V0/VKmYlHCQCmkl6fyNd5yrb91h+K8xe2oXo/I1375UjjED+ac7TenrEwkhWlNF1BCNDaWJK6SEDZ3RdIaoQDQkhAZy5SDu9VoCrSPJdj70Y1VdF0vFXksLlz9tvtsyXvstl1ztvO/w53e4I0NvKocmUimghoon0kQ4vCklbz8PtLPO/wAWvHP5RKTtnmluU2xvlfZjS48Apvp3skax4sTmnL6Kz2osgC66NRQNgpnPxkuyWjZ0TOhxlgxX1slc/W1TD3pk2LhZtQPkOFoc3Mr1VVX0tK3FJIMRbkGjESvMbPg+mbUfE89US9a2WlyvQU+y4Y3ytcxxa8C1zfmuHO5XJ1Y78XJn2xUT1OOCXDHmGx4dSOPNN+BgjMEMksjWEvN7Bu/K2+y1V8tO5jmwsjMfbDWnCcYOQ7jqsDZ8bekp4hhY4veSXYtb2P6rK7SoYYZIWukmeX4rhjr2PMrPT1kgc5hkEbSMLsj1gT3J1bMUz2WEVrWa03y/uygyoLI7NwxujNwQMyeKmVG3RfQU72SzOruke5mJrXa3vwVsVHC6RrWUUkl2AnFwPwz4blgpp2RMEz2dKblti/W++63VW2Z6h3R4WwAda7X69xKfat4utFstsXTTF/0YvxDDHbC3PI9//K4+0ac07+mlqzK1wuWudcu1/wCFGPaFU2CzbyOf1MQGV91+JWHacbIXBkTxLjaCXE9bEVXqjK+lHSN6UiNoafvaBZK2M9KdAHbt4WuBjGNu573PPqjTTioSxtkLyd27u0RjfbOscVQ4PLCMzmtsdSQHxdonq6aqlsccseLEGvA9Zu5UdK0tLHNwm+4dlXcZkS+SpDXNwYgDnr+SiZ5A4tBLBbNreKjThjzcuzbkMrLQHteW2b2cx7krZj6NXTsu4yTtBGY62atigYBhOLDwuiSVsjPNWDGjduTffLjbdpzWdtpJkPaOqCHW47uAVNQ2NrmjNmIAjxzUTM9w6NxsDll6vJDGNiDsLA0Ado5lVJJ2EqJnTVkcEZxdI7AMQuOCshgnmjLYIZHta62NrCRZadithbXNkkbhfGx8nItaT8l6eN8dBsfFE0FsMJeB9qzbrDm57x6km9uni4/KbeOqeniaGOxtkt6zSMvHxWSRzajCCLZ9oG1u9c+qqZqipdPNI58rjcuJXUhd08DHzWx21GRcuvw8JusMpqsczYWhhie/Ho4f8rfS+jd3BnwUjTsINr4D2Se5SayzXdCQ64H5J/uY6GOWu2c7QqKachjyGjQLdH5QVjG2c5+Eb2lZjBHfpQOsRnfcVJ7cDCxoGQ6yP3oVrb+1KSoZ+9UsL76udGAT4jNRdT7IqM2RSxfhyfJ36rkPEfXDAYzcYW9/BVtmc0WOvetpZTdY7CilH7tXNv8AZmjw/mLqmo2FtFsjnxRsmadDFID+Wqwtq5G5tcRbgtP7VqIXubfEA5M2aSnqKZ/n4ZIra42kK2Jwdjwn1V0qfymkaLPDrb960x7S2bVE9LTQEkZkMwn3iyexr2yi30cewFzbhejMOzJ2WY+SLK2Trge/9Vhd5Ml2dPXxPH32lp/K6WP8Tz9uUpN0dyVztk14zZCZhxicH3+az2khxtnjexwAyc3CdVfkz0aEg4EXuoh7rgOsFWy0s9Vyrf2Hcip6NddUySDA4NzyS2bItVHpJyCynVaaQ2bJyHxWdXHoD21lqfS+CvJ6yzz+k8Fm2iVN2ZrcP1XIuutTdmbl+q45V4M80wU8Srui60ZrTr4D4IxKJOfgPgldATL0ycm8vmqiVImzWcvmgJEqOJRJSQFpzaOXzWmrP7vDyH+0LKOwOS01v1aHk3/ap+q+Ml075KCapJ30RdM9lqigGrHnzjuarTf6R3NAMHNWDQ8lSFYw3vyRRHpfJ3+H1GV82/FdFoBXN8mxeiqe63xXSF+a5726Z0dyEiLcQUE8UjqLlIwCU8fcfBF80aoB3BKY7lG2aMJ3ICV8I0UTYoSKAnbO29GEeso59yle6CAAByRdARcX3IMG2q89V/xqpHGP5BehvkuBXC23JO+L5BOJqqLUKNR22qUWrVCq7TVqy+LY+0qJPrCuZ2lTL9YCf0vjRBvWGXKdndItsHaKw1XbPtpHOm2QeedzVdQwNAIU58pj4JVXYHNEFNrcQy4Ksss4ghXU509lQm9MU9pUSR8F2fJI4dqSN4wn4hYWAOYbjitvknZ23Wg+tE5VL7TlPT2CNyufELZKkghay7Z2WBCV0XKZGhRui6AldF1C6LoG1mJChcoS0Ns6EIWiBomhNIEuT5ROtQtHF6664vlIfMwD7xSpx58NJV1PSSVF8FrDeV0WNDNlOIAuWFPZbfMnmsrn6azD259PSiSrMLzk0kGydfCyCugZGLDASVooOttCQ+0VTtPPajRwiUZ1phJ2s2U3zrz91FV1tpAdwVmym+l8FGTrbV/mCf2l8i/af1Xm4KVAP3ZqjtMXgb7V1zJHPw2vZp04rHPkmMP60bMqBS1kk1g8l5IGIDXJaK7bVVUB7YsMcThgwkZ+Kx0FPDO55mxdG0X6uuo/5V9mTQUtEYcBvYSEZ628Vy3K32v3ZpRFBfB02NjXi4yv1V0Po4po3Md1RKw9Vj7WI4jlb3rfFsx748Uz2E4LB/A319wXN2hM2klPQudgOj3jEXbjr33RqxV/jEI9l9C8y1MgjhB9bUgHPQcFXtM7L6NrqXJtwcTHXLu7CdP70UG7Vm+jhsjmztYbhr81iHQz9KzMENxMwi+gyHJPHSLZ1FbY5p5WMON2Jxs0DMhOhpJJaqGHG1vSOwiS2Vjz5aLp0s9E2lZemkLmhzbuGVteXHmnKMNK2BlMKWFxuXvIxv7/AHKtw/GIVWzn0z3sFRjjfkC3nvHvWNrRZ8cV7DO2fvU4HzQyPdDKXx7+rbCdxBU5i7tskA6g7WfdZZZJulAjvYtubEDTfwVVSZG+bBF2AYjoQroKgwTiVgBfkM23xAblVVvFXVPmlcMT9cIsnjqdp9MuPVoNye1rZyzyRuAL9VvbA3HYa/FU9GJHPxZ4cslvjlj7qWWJ50uba23LU2nnha15cGvtk12qn0EcbGgjPXX8kSy4pSRY3dodb8VFz30acDXtjDDcDgnM7qPzLQQbZ2/vgk0OZa/NKV3S42Necs7F2SjH8vYQMjGsDcxhF+tqVLprttG14L26EXaRxVU7HuhxubZ2eLvVMUhZYtAGWditfCa3Db6fpYI5nMvlG5puNA4YfmroNpbRjpcAgdPThuE9U6cLq3ZEMNWyXpsmulijw3tqS4/7V3tvVp2bsdzqYBjiRGyw7P8AdlycvJJljx3Hdrr4ZZjuV8+ZTOllPqgag62XZb5qFsbWaDcFxWVc4qC/pXuc89bE6+Lmus+YC0jXm/2e9dnLv1HNkC9w6rDk5wsL2smxrGteRIQ4djJO7HsxYrOOWuYUuhc1mJ7rhuQz0Kx2lURjcy7r+yrzI1rWunBAthDtb9yyuqWAlr7232Krkna9pidvItldOYWk1eZmd12425Ed6omomdZ8JIGvFVRGUGPA12EO13FaW1IwPx7xkQMin/LHoOeWOBya7mozG8z+ZXUjeHtsA0i+jlVLBEXSO6IuvYhrTYi61nJ8p7c4XK0Unak07PzWd2ROHMK6mPVk9n5rRcdqQYabEcrNGa51JWTMc49K+zWkjiSt1R9WePu6qMWzKt7pYIIuleWMcXNFsN2g2v4qPOYzda+O6pp9rT08mNwNz3rpxeUeNtpASwatdmPcuLV7Nq6Qj6RE6PEeriOvioshwxSYntbkN91eOUs3GVl+u/02yappx0kAcd7Rg/2qs7H2dP6KeWC+mYePkVwvNkC8jnchZXRS4R1HP8SSq2WnTl8nKhzHCnqYJrnIElh/P9Vzp9jbSgjIdRyObftMGMfkrG7Qq4W3NxYhb6Pa9SbYWOJPBG4NV50wSB1nNwn72SugjwNecTTpkF7D6ZNNF+9UDpmffixKjoNiT3DoOgedejcW/loj1eh12wu9IVnqPS+C7rtl08pxwVdr7nC/wWSo2HWYsUYjlH3X/qpuNaTOOfS6S+yuOu/HSVFOJ+ngkj6mrm5LldDcCyeCc2S1ynhWh0Hcqnx4Blkr2z0hJk7wHwUbq5zHHPXIKGA8ExpHVSd2WcvmVrqtk1lHTsnnhLWP77lvMblldozl80DSFlOwsgd1jyKCgH6jeXzWmrzpYT3N/wBqznsN5fNaan6nD4fBT9V8YUlJJUhI9hvMpJ/5Y5n5KKAab+2VFSf2kAKUZ63gq1OPteCKcem8mT+71Q+7+i6WIrm+THoqr2P0XSOYXNe3Tj0mD3+5Igb0swEtSg0hZNRzPepaoAx3KNL5Jb0ZIBjJFssgjXUKIyQDw2TyRz/NGG6CAbfVLPejTVBdcoMiTv8AzXC2jltxtjrF8l3Q4jiuHtT+MQHiz9U4VYI6vA7rMNhwKctRHK4YSR7QWZ/bdzUb5reRz7dOJwceqQVVPlOFgOqmHvxDrE880aG3Ug7Sw1ur/aTirJIzfC135Kqom6Vrzhw3SsVK3z5y3+6Eqoeb8Upnt82S4DEwWUp7GG4N+SU6F7Om9XkozelUqXPAoz9tP6UWQaLV5LOw+UFP3teP/iVlg18VbsJ3R7epD94j8kTsXp9Bc5VnRRx5pZkrSRnsYQoubkpgIsq2WlNjwRZXqGe5PabiqT3KRN1G6aTQi6EBQhNCpJJoQgBcLykPWgHcV3V5/wAoz+8xN+6lejnZTdXZP8gUtmC1L4qFb1dmgdzQp0XVob9xK5/jp+suyc6iQ/d+az7QN9qy/djC1bGGch7gsdYb7TqjwDQll2ePTdsoeakPEqrGBtN73aBysoJWQ0hc9wHW96xipDKp0rRiu4kBTnnMbU/007RqY5ImYdc9dypit0JMoa1j+BtoqJKnpHYje3JRkkxMbfTguPLL35BZRydBT2kDutq0G181bDU+cAmZ5u+jTbO91lDrNth3biqZmkP9YH2VG7ldq8r27VZtieoxtYBE05WGp8Vx6ieapkJleXONhmdO4Kynic+QCR5FzbXVWVMEbH+lBu5zQGu62W8pzdHusTXAtAAAwrVTSOD8DmXsMx3Lp7N2SJomSRP86x3XxjJwIyy3qnasMAkBEgL8JuGnEG59kFVZ6V4+Pspa3JpGJjmZtawCzjpnfuusF3yO6znkbr8f7spAYADiGG28XUBK4ZjQ5XWe9ot2HYm9W+u66jHivgAa51ibD++5OOJ0z2xmzc+0SttZs6qeI3wOa6FowtLScrC+fxVYyHMVBDGsiD3teyW1yG9k2zHgsYFtDaxO64OitLXNhJF3Mc7rsA7Du7PgqXB7X4g11r9ZX6hVcIy5uMuw/d3qDDhvGD7WeaA0t6zABwJzsq3McCcALiciePFTErG4iMWHJuYxC/ik4RSTMxHAQb66qVNGWsdiec8hnv3LNK15nwhmgtlw0VYzd9Br6Vga++BzrnDiNlkebA5NZi0sVZFEyOO9ziPaNlKpY2btEXaLNtqnLJdEr+kPlaxjbgesL8NFBo6hbkLEgd6g97WtsIm4vtb1CA9Y4uqL5k5ldGNmM9HrbezpaahuBhxTtc1997Qf/wDSntPatVUbPMFXAbGxbJpmu9saCGWOhe9rbtY+UN7y4NH+1PyorpoYfo1M/o3OYXPeNbbgPcVwXkmXPOPx3XXL+3x7t9PEU0HWbI8jDu71sErpbMa0OtmOKwwyyF9i4u358VpjmdEWubkdcgu/OOWtBlY55GLK2p3blCCYzGWK56Nwva+mazBtnOsN+ShSy9G5xyuBl35hR+369B0uhijhY6zTuvvB8ealEWR43hzGEDh+QXMdI/E7DcgixJ3BaIZHntFpHecwj9vLXZLcLm4nteBYZtJTkquike0sDg0BxDhxP/ZMsa5/W7QsBf8AL+yip6OSZjpWEsaMIt/feo9b9hWRiL2tPWPqnU55WVbqnCPNkjf1jmCnOMMscroThY7rH7QUZWmqqAWXIthbcdY5fmtMZL2cZhbDdz8+4LTD0YZIGYy7CMzzU5aBkbAWyYyRfJumS1z0sMNKXxYzmBiO9VtpI0zWbG8nTCvW0boWyVIjsLVD2nwNh+QC8lUZxvH5KynptrV0s1VSYoxJI55JdZriSuL9VhOTj1bp08d1XG8oaiSp2xUvmJJbIWtHAA2AUo6Z/wCy+mI6rnYPHX5rowbJbU7Ylj2xOyGZwBAbIy7nLpbfpY6TZlNBCLNDzrvK6sLJjJGOU92sOx9isrYOkdJgANrBt12YthUjLYsb+Zso+Tg/w85ev8gusotu1zGaeb8oqSGnjpxDGG4ib9+i6Xk43Ds023v+QWPyp7NNzd8lv8nRbZY9v9E/8S+uloFw/KnKGBwyOJy7u5cLyr9BB7TkYdll05r+pK7AS3kVIbRqYXWbISO9Qk9K5UTdvwWu6nxlden27UWN24g3VXftHZ1V6eljJPrYbfmFxaXsz+yoM7I5K8cqjLGR3Ts7ZVT6KR8R7n3H5rLUeTL3tvTVcUm8YwW/qsLB17K2Solpm42SOy3XT3E6qL9iV8DevTOcOLDi+CnQbNq5KlkkUHo3gkusLe9XU23Kloz63NdKHyhbYCdtroB+UrGM2dJglkxXtZ2eLfwXj2xY2ju/Vet8p3F2zocWVze3DIrzEI6qPhqjBdRdDhaTpyW2yHwudDI62TWo2NOeRkFrkZ0tLC0d3wWR+gW9v1eA/wB6JU4xupZBoAeRUHQyDVjvcuimnstOURZg43PyUSF1HC7888kjBGfUb4CyfkWnLU3drwHwW00kZ0uPFQNLiOT+7MI2WmRTZ2vBWmlk3WPioiF7DdzTaxT2NO/5MZsqh9w/JdM5LleS569Q3jGV1iDiuFz3t049EnpklitqnkkYuLp9U6qNidM0W5ICZQoAkDei+eiAknfLNIOy6yL99kA/gnyzSzKY7XFACgpnVI/3ZAB1XE2x/FKU8W2+K7Wq4u2+rW0jv71ThXpx5fTP9oqtWTenf7SiumdOa9hwzQB1gme0UDtBBIod2Smj1SinO2qrzgpzxasgy0y5LVPnSU5+6s9lOPR59rY55I7YH6cRdS+kOe7rNGfDJUoGqrSdtUVUxp64cFfsyRv7YpXNNx0wXOWnZ2W0KW+nTM+KJPYt9Po45p4rKNkWWmmW0saWNKyLI0e6C4lJOyEyRQpWuVLBYJbGldkK2yEbPxZrWRZW4U8OSPIeKlCtwd6RYnsvFWvN7fN9otbwaF6bAV5Tb/8AE33zsB8EUp6T2lKz6K1ge0uxDIHNVN2hFHRiEBxcWkcAucNUOtwuFz8l8I1mW6vp6yWma5sbW3dvcLqkl7pZpHnrPt4pPyGRBUWEZFzTZcl58qc9JAta7LVMAE3xXVZdGDmC06hPpAewovLnfZaQayzsdwFJ5P2gMxlZMyNd1LEEquSXo2DE2x1Ue6pdDI6CTIhrie0RfLuWipqqcBrIWOexo7Tn3c5YGSixwu3LRCGSvaHPwtBu4J2/FS/ETKxzsXW1uG8FJskLrOaJC5vV1yGfD+9V04PoAhETsLntOTg03dfvIFk69tLSD92YGkMy4g39yeppXjqbRZWPYydji4HCGvLsibDJc1znPLnZlx1Vk8r6gvkJudT/ANlQzEbYT1jlZK5bTbtYY3mPG7q2PZKpDXPOAWvfitNRBLAAJcmEXb39a2SlTt6OoLDIA9/VaW8b2SkLXtoEYpSx/o3OsWiQWBNr2H5BdGoML6Pzk3nA3TCLR33cP+FyauB7GR48TtQ3S2Wp0WdrRG65GJu/gnbqq3r0kGCN2E9ZhFxvss7hcm2LvDdwXQpqhkQkDi+JzgQLC4ta9lhMjs+qLngknJXJJmI2jJp1Sc5wzaWtNsm/qpNytZxI3IlNrdknVNKL3WjIu4OcRhw7+Kqb0rTnoTc56qbZQGmzusBpZRkaZGtPSWcDuC0no1rmNkbcGx7PVKrcBC4BxJF/7ulLN0TmE2DTl1VCPFK7UO7t6Ul+kl0wecDC3Bpdw070xBCbDMBpuXfaUwyOMsLQ1rXDfwRDhLukGbbWGJVr16DU7aE9JJBJTxhrWRdFbUHrF3zWLa+0567DjhLHhuE8lI3s1+N3VyA3IaG3xvYCd+L4okxlmWva7nbj43pigpjGwufYFws22finIcD42m+bdbarZI+MMeyRgNwMDhqoRxCWTG1xNha5yWsy3+SFAhc8YneJ3rAw9a66rpX4XjDlu/vxXNjjOLTitvXw42xNxMF7biq3Mwvytqhjoxa1ydeSb5A/DgFgNck7RIUs4FQ1zW9Wwyv2k33fYNYdMlllN3bvBa2n936rTjtr3LOrkaq1wpwA5jXNvxGumSz7PDHVbHOdhGe7ILTtGNzKYEuBbZoyFr6fP4Ln0xJly0CnGTR31XXnDi6S1ujPDvBUqiN7KAYybl3ySo5cZkY8OLDYrTtaaOSnjZFo09r7SDhscxkt35gXOi9FQVLBsiIwWJbDkO+36rzhjx9LYi7Wud7gSrafYG0hAJoqhtO4i+Fzj+a4P1WGGckyunThdfHk5nvmnc9xLnvNyTvK9XtSR8uwNnvmJL8wTxtksmx6DZk1U6KqqGPqems0RO6rhbdlxXU8qGtio6WNgDWtJAHDJd1s9Rg1eTg/w3+f5BdWy5Xk7/Cx7Z+AXU3rK9tJ04PlPpTfzfJdDYFzstt/tH5LneVHapv5vkulsL+Fs9oqv8U/XQXB8rPq9P7Tvku9uXA8rM4af2nfJPHsZdOdL6QrPN2/BaJc5Cs83b8FZRbS9ib2FBnZHJSpOzP7CizsjkqxRmtj7YSrfRFSj9IEqz0RTSzQ9lWwsf8ASo3swF+IYQ9txdVQ9laqXOqi9tvxTJ1NtUG0Y6R8lVNFKwdY4G2wmy8/BoveeUw/weo9leDg0KdJoZ2hzW2Qf4fN4fNYmdoc1tf9Qn8Pmoq8XBl3Lcz6pT8/kVgl3LaD+5Qkbv8AlOlFiFTHK7E0OLSCN25Wh7XaOCqwpQfSDkmou9I3kfkmkZqLd/NSVdyLgakoJYoSjzTuSMLtcRvzQ84oXg62QG7yWJ+kzW3xldg9643krnWvH3D8F2juWWXbbHpEhMN4po55+CShh4KNjiTOY3+KAEAEHcEWN8x+aY7khiQEsWWgS1N0aBMG1tEAYQjDmg24I8EAiS0JNdiQ8YkMYQgJbv8Alcbb1umoz94/ELskBcbyh/8AKkfb/ROdlenGqPTv5qtW1X1h6qXTOnNl2ke0Uhqg6pBBHoSjceSD2jzQihok+owHwVAV5z2fH3OKo3pYdHn2Z3ckBB3IVIG9X0zsNRE7g9p/NUesVMdXPggPpxbqkpY7i/FRvcqon0LKQai6WIoOSJ4QlgJ0UcSljS9n6NrQ056qWRUMSYcAkpK/chLGhAZ7ouqWzte6wDvEKFVWMpW3e2R3sNvZNG2q6V1z2bWpHgEPcAeLdFrbKx5s2RpNr2xIll6C268ftp2Lac3Oy9eF4zaZx107vvlMqxhGut0bs0iOsL5/BZcuckEh4m3Ft25VvfbEO1yUix1yQMuKg5pa7I5DvXm+rWihz3AuFru4IbIeqWNtY2uOKUmIOxb+NkYMfWc8C4sSFrNGbpS/Q3I9bik/rlpvlYXF1Esax4s6/Leo4g7iCq1PgbaGiNQcjh8d6tOz6jpC1jusL5KNCSyXG04Q3V3/AAt/02MQmFrXHrXc820/u/vUa9+2mowQF07nNa5rSwe9aC7pGSYQ1veqnxNFRdjgS24v80nNJDQcnHW57SnLSdgtxydRvW0QRgIvYPw9YXQ7qua4XwABTpoPpAcZTY8v7ujCbpSLTtCVtG3E93UB13BQoGdLWRvqI74s2t3E9/BREb3FsTrtjbJjPPcrK2Z3SMc15bkHOHEq8tYr3r3XR2jVT9GfMR9G15Z2rub1reC48jixuB1+qS7T5rR9KxjA4vI0HSG+Hl8VmleS420I62ayt2nK7Qc4uNjqd53ou5kuF2RvhRl2sRuTZuazSOwnJtmEdW2/NOY7QvdYt6MEDmOSzudZxLGjN2Rum0OwO6WO4ve4Vbh0b3RlpaR6rtWrXHE9LXdcWdixMy5pNdYNAeTa+Vvy+Kv+h1OCN7ICQ8ixa7ta5XWIHpAC0Z5kDenMfQ0u6JjicTT0bblpdwRJ9HhPE9kt0P8AdlAVN2ljgcNrEXUpHNMDsDbNcOPrDROb3qhW6Rj3lrXOwvOZdqAulPBEHFtM8uiDcRG9i4ebJ8naHMromV8YuZbh623pUiQlwuYHNcQ4dq25WEYeo/MXB5LPM9pLWi2TRhucyrn1oMPRGNpeSLuzU3CJ0gGNxF+bfVzz1U2dVt2XJ3uCqa27gdztbi9lJty8k3s/q2WN3vdJqdglpXMcbgAFmWZ7lymMMbXXyvk3euiGxOYC14Eh1vvXOq5H2YyVxc6PIclphlv0qVVDifIdMzotEtM5pAj61/yVVC5uPrDLPLjkuyRGykLy17n3Dcxq62q0t9rk9POyNwuGa6EL8YbGG5FvW7wFRLgMgxCwvoRuW2m8zGJS3dlb3IyGKe16aWKmi6x6F2Ei+650/JYaUmOoPR2dYEaarXtauNXHCB1AwtbhbpvzWShF6jPPLIKcfWPs7+TZHLga4Fu7etu0Y4WU8Qhvm7M8VCWjHQPdcjEGlpt8f73K7a1O2nhgYw3BddLc2cX00zYGVcjwCBHb/wCbV1tr17H7IqHwva/qjQ7r5/kvM1T7RyDcdRxVmxNnRbTfUCWWWPC0ejda9+K5uT9POTKZ29NfL1cf7cGAOdWNMVwcV223L2PlX9Xpcetzf8ltodhUNG1hZCHyN/zHanP3LF5Wv83S3AObvkunylrKY+Ma/J+37Lbb7RXS3rmbA/hTPaK6e9ZXtrOnA8qLY6bk5dPYdv2ZHb7RXK8qT5yn5OXU2Cb7Lj5lV/in66C4HlX6Om9p3yXfsSvP+VfZph3u+SePYy6c6T0jlRL2/BaHgmRyzTek8FZRbS9if2VBnZHJTpB1ZvZVUfZHJVizzXxnzgRW+iclF2wnW+if4fFP6U6ZoeytdJ9bh9tvxWOHsrXSfW4fbb8VRPZeUv8AB6j2V4KDsr33lJ/B6n2F4GDsp0l7O0Oa3P8AqM/h81hZ2gtzvqU/goyXi4Em5bGi9FD/AHxWOTQLbF9Sg5/qnSisxOaBYatsUg04XHrXAGotor7FHW3KvJHizvBDGH7RJKk0uOBofa5OhurHXxC43J5DDkMtEbGlcUj3OF7kHu0Uzis7Da996A1gfiAzTGruaVOIMlfZpcBZxspE4myEDS45pYD0GH1gm0FsBxa2JKfoTbZ5Ln/EHewfgu2Di71w/Jf+KfyH4Lt8lhl23x6WYcksJSBsN6k04klI2OhKVj3qbr7ioX4pAhfcbp35J3RYE5JgXFrp370rdbIJC17ICeXckkWpnJAPgjmEgeF0bkAetwXI8oh5mB3/AFF17LleUQ/c4zwk+RTnZXpyZ4HySuLB+aoMMjdWFdGLtPVq2lYWe3GcM0uS6sTQcdx6xTfTxO1YE/JPi5R1QNVuZSRyRgnEDzUX0WAFzX3txCfkNK2Z7N5PWdaYBioHtH21UYnj1fclgeSO5F0EENzB9yStJ+spXyKimEr0Pr6VTux00TuLGn8lYqNmuxbNpHcYWf7QtKtnEbIfjwOwWx26uLS6ksv7SosWFtTG53BpxfBFulSVy9jbYqKytfT1bGROwYmNDSDe+a7q4NNNsqgrJpnARFzrscY3Zcl2KSrgrYjLTvxsBw3sRmpwzmU3DywuNXITsmqSjdCaEBRYE3OqHND24XC7TuXNNfN0Zc1rC77F9OZWZ+1Kx8bOijEePR+C9+4XWd5MYNNFfsumcOma0Mw6taO0uDWtkikAdHhDxiaDuC21TNpWdLNN0Tc8i7tZaYVy5XdI3E7EcFm3Oeu5YZ5TL5oRdHtCamc3op8dhllccrKmSYSSOe42c7M2WYubHm1hu21rnL3WVMzi92Tmi+5YeWXyqaAxvWu9IHA3q53WYCUMuACLq0B2HE/tFTdyGua/hdUzuwi9/AJufZ1j+Sm5rcOYHionoMb2uLb3JvopMZIxjiWWxa5aBWkEFuFwLdOSZL3PLWtLrjVaeVDI9tjbFe496OiOFhYQbq2xk1bZ2+60NZHgDcRdY3sNFfnJ2cWfRejije/Hd1z+aizCzsgku1Vskzi0Nd2ALNA0KrLgIjhYMIOvesblsWlHK4kN8CrJi3pC/F1i22uipsB1S1vVzU3G4NiPklSWCQujwnQblJkj4h5omPIDJ2ipMhJBLSTe7QRuUb9a2HfY7kf+gtkcXdo3N9QVBuV7HVJ779o57lO2HCHCx4DikBHm/Nx62SrLrNN7EG2/tKUgbY8AdCqS5jW5361srXsnJsJ9KMOItIzz6t7W3LP1ZH3jvawvfUIqQ5xLdA3I2VYlwuGFnccv7zW8x9ejntrl6OOlD2OxS6OZxH939yzOeTVteZTJexu53vWqCWcQ9VxwNcHnDa43alYJ/MVoe7E52r8Wt1eMadNsjnSQNjklc1rSCA3TP+ys7nNa/qC7OtZrtwV0oa4xvZ2XMAuB1clTbHbPcNN6Vqcu1LW47/atfW91KN2EYHAXO9wV07mQyk3YcTBoN/yVcz4ZJT0bQ0Dq9rtd6NpZw3FI3H2b9qy7g2SOiY0vDnkE5aWysufHGMbutYDdfNbCwMeHiSRjYRqN99LI8trwrHW03nw0m2Bot+aMI6AveDjFhnwU6moZLUFzer1RcFMSYOuBiFit9ekW+1PThmAl92gFaWSDC197Obo48Vz3zsDCXRN0sCcynFV2ZgDQGnMrLPHy9jTQQZHkt6zG9kEblF0XSuxPGI2te6cU9pMMbbsHvVjZY3EtDjcDNZW5QKYmso58TiXDUXapVdb0krXMv1bWz7lZMzpYcP2c9FgwvFyN2q0wsy91cy9Izvc+a7ifFdB5kcxkNuscIsuY65OL81qZWBr2ESC4tnZaWHKt2lAYCxmIWu0/FX7CDDXhr7dZthfiqKyqgqZIw0uxYsTjbLwVNNVCB+Ngc53elZbD3JXqqiiZ0bpHO6rGt19r9Fg2pWU9a2F1M8vY2Qtu4WKwy7eqJI3sLRheLELPSyh4AwNaBI3RTjjZ2ry/psq+w9dPyTcxjqkvIb1G5uNhqudXPLKd7m5HiuO6Z7tXuPinJuFbqvor9o0UXbq4RyfdcDyjraWtbB9Hna7oy7FkRrZeXxEqY9C72h80TDRXN6TZ+36aiomwlkkj23PVyCnJ5W/6dJ/U9eWui5R4QeddbaO137Qa18sTBgNgG3VLNt10UIihndGwaBossQ9D/N8lWdVWonda5dp1kvpKqV3N5Shke9pxOJ6wWVaKXsO9oJ6G3YkA6R2SomY0v7I04LRJ6Ryol7fgoaxKkYG9Nb7P6rlC+4n3rrUuk/sLkbleDPNNs0rc2yvHipuqp3tLXSYgeIVKAVppmvFQ9lgA0rVQ1h+mQXj1kbo7vWB2o5K6h+vU/wCK34pB9H8pP4PU+wV88imY1vWda/cvonlH/B6r2CvmR7IT+B0I54yRaRvvXRxNdRz4XNOmh5rziVgpuO1TLS2TQLdF9Th5/Mrmm+EZnetoc5uzWkHMHXxKVONG5CwCqmG9p5hSFa/exp8U9Ftsd2gmsv0sHMsOXAqQrIjriHgjQ20WCiNXc1AVMJ9f3ptkYSbPbn3pD0suk7su5Jod2Sg1/kuf8WbnbqH4LuX4rg+TB/xZnsld7ILLLtrj0kBxQRZRJtmLoxZJKO//AGTPW0CW5PcgApW7lK6jcJAyc9Uu+6RcE8+6yYS3jehzcskt97/kjle6AkLAWdZV8swpnTrZodbDa9wgEbjTRczyhz2cO6QfArp+C5u3s9mu9oInZMEXpHclaqoT1/5Qr1qx+qou1J7StVcXpJOasTCuDsfzFSkHm3clGHR3tFTf2XJFGKi+rSjg9X4clno/Rz+0tXFOHVWHzv8AKpGJjtWhM+lHsqYTTpnbTsc3S2e4qMlOGMLmk8lfH63tJzDzLkbGnstiuxbGoz/0gFuXM8nXYth0vc0j/wCRXTW0ZOdt6uk2dsmaoh9ILNYSNCd68LRNLm/SHuJkccjfRfRqqmirKd8E7cUbxYhfPndFRzS0znWEUjmZ6ggrHker/pmXHOT+btUO0S9vQ1HWI7Liul5MsEcFVG1xLWzZcrBeSdVwsbcPvbgvSeR0r5IqrFa2Jrv79y5+Di8OS5TqtP8AVP2tzwejQhC7XjhCEID5u3ADn8VGx/ywQeamcGHUaZIY5rey7PeV5flWu4HNlb2na63coANPreCk8/fb71AjATo4cUt2o+puGWZ1CTWNY3W534lWZcRDQzO+5WBrw0ktz7zmjVCRJDQ03s47goPbiJucu7ckzpZXBuBo1NzcqQiLtXG3xRcdA4cOjL33m6A4l+E35pMa1t7Cw42RI4X6u61yEvoN7csrEk55aqFsR477ncjDibixZBSBtocJumaWMuJwlt8OpFgo45MVsh80SOETrOVbpi93R+seyRxRMdhY15xh8jSRuHzUi+RxdZ2EeGSIYzG0Yw44r4SiRpc4sthtw3JfQjic4nE7FbU2shocw2ec29yYBjaA3PcXWVbHF8pa7Fu0OirWxpPqFubsrZuukx2IZWsNFFzGkENLQwG7RfMqUFO1zjidlbN1ktTRB5cyxF7OAOumamAAHPzF+KgHP6QRF/mwMjbXgnNI8uNs8IzRZ8CIeG3YRrbRBDQA5x4jI/3xUBIHuPawtFvBBYAGNJs/eFWgJJH4XBwcWNsb4lnkv1WgjAMhhW9rLRFjmnMZG2ayyx4ZY8Ida+uu9a4Wa00kb6WBj4sDY75gBwcTZZa+n6Wrc1nVwjRxxELpNqaNlBHE94aA4vHVvnZcqSSNlS8mS7RcYuPf+YTm15a6YnCanc8EAXOeSsklb9KxxC0Vuq299ydTWNldCS0PZFa4dliz+ColLfpDsEZY0m7WYr2HNaIW1T2StYWMwuDet36LKx/Ry8bpuN29UnkoBhfMA0eCqT0TrUswe4kNDhi7NlY97TIRJl6wcTouVHO6IPYB2jqCtUEsckl/X3ErKYXHLaUnPhdI+7hnpl3JSyQiM2uDb7JF0+kia5x6rDfMXWGpqHSXAyafG66PgiL7OHV7KTZOjabC9xbkoB1mWQxhe63cSp0a0THFduRtorGkxscHA3ccWvD/ALrOx5a64sLi11rkqInYXNbYltndymwM30iRpFnkhQc8uc4gkB266iUBVqBPtNaOCjhsnofBNoyuUBZAMThbVJuSnTjDJ4H4KAQaWq1UIy//AKNWNbaDs/8A9GpVUbNofVn81yNy620Sfoz9bXC5CnHo8+zVjfQH2h81UrAfMH2/krQgndFkbkgs/wAj+b5KvdmrP8j+b5KvXRAJaaXsu9ofNZVppOyfbamcdmT0ruaolPX8FfL6V3NZJnWk8FDRfSHqz+yuSurRHzdR7K5SvBnmLIQhWg3ajkr6Afv9N+Kz4qh27ktGz/r9N+Kz/cEB9I8o/wCEVX4ZXzA9lq+oeUH8JqfwyvmDuyEfB9RSTSQD9ULb/wDi7/3qsfqjmVsH8KPP5qb2qdMKaSFSUvUPMJJ+oeYUUA03erySTOjeSAQy0y5Kxj34gMbteKr3pt7Q5oG3X8mnEbXiz3Fehyc7Nec8m8tsQL0ZAxHRYZdujDoYXXyQWnemM08J7lKkd2tkW45p3sLXRuyKAjnuRnwup7t3gonndIMk0vRnQpUtdDUOwNlDn/ZRVN6wXKpA2mnimwC9jdX60n29EL7kAXtmoxSCRoczNp4KyykyIyN7FLJSJzINkHNBl8Fz9tt/wuQ23t+K6F1g2z1tlzX3W+IQHKh1YR9gK++eizQ5tiOnUWku4PsQVqwqEXpZPBWqmL0smd8grMWdgfyTJCLV/tKe4rBUPeyYlji2+eRSFTMPXvzCehtKk0qfD5rXvWSk7c44tWkKYdJ3pW8lYFW70jFMJkjHq/mic2ichnbk5qqQ3a5Kh6/yXN9hw9znD8111xfJJ19jkfZlcPgu3ZbzplpXNKyCF80rsMbG4nOO4L5ntHaUdXtOaojhGB7y5uLI28F9H2hSiuoJ6Uuw9KwtxcF85/Zj6apkhnHXY6xCy5ctTbfhx8rqOps2n2btOFzWsMMze03FfxHFdnyYYaeqrqcYixuEi552/vuXmY4jTytmhyc1ei8maoTbSqbkXMbQO+x/5XJwXL931dx0fqcJMPc9vTIRZC9BwhCEIJ8xcWNbkMWe9DTGHYmm9gbWtbxWYXLLAEqq5Y7qnMLz5ivS+PpWvLXPsBwdqr3vGK5F92W88lhY0NeMWl/etPROLeoL81Vw2qYbSb5vPBmN6mHB2d8WVx3pRMcXNc85jjw4rdJCxtPjk03OcLX+aVwtGWOnOfOBKy+TTrnotWIjPpLg7m6JxUt48Ys9od1s7EJOha6TW/AXUWeklexGFuG6qLMxmW6qVRI+MRtcMWMdV3yUQ7IE2vfLgEvGwJXwkNYN980w+0gw2cd9wqnvs12F4vkLDO6ImkSOJzPAXTxx2F5ja8PLzkLGw3qFY6J1U36PhAwkZWNrocGhwceqBrnqq8XSyhzQcN87c1t4+JxoDiIx1rcA42SN8QL2gb+2rJQDI9pwgNs6wGiqYQW2fe+4rC6hiXrdo2NreCh0b8eRaW7hbNXuwta7DidwvldVFwDeoTa2eIpbuiWYMJAGo4puf1MLdGjtX/KyzPmc62A5b1JoxZv37rpa/tK1rbxvkDmZnccyoEdcOFwW99iqn2bIQw6br5KwuEcrr9hxubb1UxNFnVtYHAXaX1XS2PG2pqHRt6LFhLXOkzIF+G/gue4sIc9jHuZGQQTkO9djZ9HRVAxMfUwVTDiuOq+3LQq5GmGPtq2rSup9l2aIntaeq7DgzOp1z07l5Stkd0zTplxXX2lJVGPo3V8s7cVhjYLc771w6vpeltM4PNrBzVtjFZqgXOB3k/mpS3aA062u5VC97Kb33Aba/VHgqZqiLXHcoEnFfTfkrMNnlQkHduCYXTR4YWyG13WySpKmSkqWzROsRr3jeD3FDi7omY8rCwVTXXdY+9A+t+0KRkYbUU4PQS2IafUP2e/msZu13VGEhduGLpKJtrHEwXAN7jTPxG+1slyamNzDYgm+juKuwvpxSNDD0ga4jLrb1qi2UJdlS1LTiIdZoGtuSx7OiZNXxsl7GZIvrYL1sjKYUjegMrbjrbx8FM1A8QA4C5Gi9R5F0V6mWpnjbgdE5sZOtzkudXsjxYgyweOv4L1dFLI9hYyCN1uLRkEHHidq0clNWPuyzHOOEgLKwYifZXqtvY/osvSR4WnNosvNQ5l54MPwQGYDVSbkgC7rlQTCwt6oKjyUn3LWg7goXQS+Bxx5/ZPwSUI3YX+BUgbpGa20Hq/iBYty3UAyZ+IlVTtq2kQaU+0uQV1dpW+jH2lylOPR5dhWD0P83yUCC1xadQpj0P8AN8laEE75qyVlmsc1uVs7cVXZILP/AC4v9tVK11xAPaPwCq3IAOa0UvYPtt+azrTS5sPtj5pnHYebSO5rJOPOnktcp847ms0vb8Fm0W0Poqj2VyV1qLsT+yuStMGeYQhCtCTt3JX7O/iFN+Kz4rO7dyWnZ38RpfxWf7ggPpG3/wCF1P4ZXzA9kL6ft7+GVHsFfLyeq3xR8H0kfqkhAS9Ucytbf4W7n81j9Uc1rZ/DH8/mpvaoxoCEKkH6p5hJSHZPMKKDCZ7LUlI9lqCJNvaHNRTGqDdXyd/jEHNekdk5w715rYOW2oPbXpn5PdnvKwz7dGHSKlfJJFs8lCispNzFkuSfvQBkg6oGXFMG+9Ac3alK+obhY/A7ULj0/SYnMlddzDbTReklHW0WKlpo5XyF7L9bjZPG6GU3F2ysoXH73yW291VFCyFuFgyJurvGydKT0drpWtfNB5qJSM1i2sL7MqB935rXfOyz7Sz2fUewUB5uRzm0sBa4jLcVWKiZukrvFTk+pwrOFvj05su1/wBLmGdxc5aKYr5N7GlZvVSVaLbQ+drzicw+9J0sZGTcPgqdwQjQ21URvUSC/aYrWyNIyc3TiqKD62fZVBGamT2q9N7ndZh703SYW3XPGWmXJSxPAye73p6Tto6bC550uVF0wLXcliNRI1p0PW3hL6SSM2N8FGlbe88jOts2e+6Y/AL0JyXmvIiS9LVN3Y2nXuXpCtIgWuvB+VgZFt2XBNgLwwltvuhe7djwHBYut1ea+U9DUVVZK6XEZS7rl2t0sva8br3HSi2bVVUGOGpjlbwa7RdfyRifS7Tlhna5r+h3nvC5FHHUbOkEzL4dHgbwu9seZk234ngAl0T1y4XLDl8b1W2es+Py+x6lMNzUVIFdbBJCeSEg+Sh17uF7akBVSz4mtvcnceCgX2dcHS3gk5wDs3AYznfTxXLMQTKiKM9++4V42kBrvWCUWfgDbHnqqy1w3LaYxcys6dimn+kyOu45C9r6rbPtGSZpa/B1dC1crZjHMdMDa+EW3roPYOj6wtyKLJpOVtRa52F2Yt9nWyHNdNi6xzFrhQaxkeLzjfvYjZThdES4Nla7uvop8de6lW6LCGEkXbldMRPJdY2azOzrIc0OdcuNr9UBZp5DBK1rnOLXdYu4rPVyoXAsxOblmOK0Ne2wb2Sd1lllEcYs3TipDqtDtd9ytJPENEoBbmqmR4XYGEhmqb35DRx7lAVbcYjbvsD3JZ3K08Wk4Wuyxczqohwd1sybWtuVbgLts7TfxU2RuLbMIbZ2vFYZY6M9QRuUThzByA0BUoxgf17WH6onib1i4uvw4BTITPH1S7K5OvcpGbowQW3uLIawtNomm1r4nHJRmaAW4baZgK9S0qlibib1m3HjZVzPcCQAHX7RA0SIjwdoa3Geasje2znSjFfQf9leMVJtq2a6N5e2UNazfK4ZNFrFdmOenxBlLB9IGb8c5s0bz/3svLHEJCB4FdvZlGwyUlRUYZQ4uGB46osMsv1VXHXttjU9qzOqKVrI6sT433LYWYWX73Z/FefqYWw+uS/eeK9p5QOH0WDhi/ReRqMLybjO9rq8E5sFxY3CLjFpcHVWzOYxrcFi4jPuUJ7B4sPVF7KmaDQXXDb3KhKetbuGitiOB4c1xPG2oUmMd0wBvd+/IoCE9+jZiN7DJQbGRJbeNe5aqxzPpb7dlp6oCKWMSSXGHIb0tn9dfZ8EkmyYZgzzbHujLiQRc8/BNtM2eGtxgkNgxZ63xcff+a0eS95qSpopMo534WuOgeM1rd0r6DaEk/pnmODvuMlXn8dM4JZMnlammfsraHW6zWOydxBH6Felp66nZsol0jM3XaCdVDbkLJYtpYhfA6Fredv+V5aVgja5jy7GDa32UMMsfFftWrFRUebyY3q3G9dbY23IoKe9QTia21gdV56GLG25vYcFKkcA5/m8bsJtnojSJW/au1jWhsbC4MGZuqW3McuIWLRuHcsH+ZlotnTDoJBxalVRmyQ1gvqM0sW66T9E4ldM0YmNO5ozWZzS02V8jgS0/dHwUdWoCtjbk34JtyJGdkx1Sd+RUcyUwsW7Z+sf4n6LCCbWNvcuhQdmP21NVO1u0c6fxXNaCLGy6W0fq38y5olIbh3JY9DLtZOWOa3CDiGp4qTWnoRbiqHHEVa2QtgHtKkttFUQxhzKmBkrHD1ty53ipF9wkUBM+gbf7R+SrOgVlrwsy9Y/JDm9UjXggKVso+z/ADhZFrotP5wg46knpHc1RL2/BaJB13c1nlBx+CzaLaLsT+yuPG5puHG1l2KPszeyuF6y0wRm0Wb9sKqfcGm/JJJ2qtDRhJaCMxZaNmEftOlF/wDOZ/uCx4nBrbG3VV+yv4tR/js/3BAfT9ufw2o/DK+Vv1j5n5L6rtv+Gz/hlfKJDijbzPyR8L6mkqblGI8SgL/U8Vsi/hj+Z+Swxm8efFbWfwqXmfkoq8WMmyAs5e62e9Nkljmq2hoHZKSA8YH2sbBCYCZ7IQk94aG4kAJqLXtf2Sh7g3xQHU2L/GYPxF6h484/2ivLbG/jFP8AiL1cvpX+0Vhn23w6QUt6W5O6hZITvmg2TBIvYpjJIlIIvBKz0oAc/XVaXaKiDKR/ySNpAyQeSARiQSTnbJMi3ItkU+tbKyWd+smDWavzoZx/03fBaVTV50kw/wCm74IDyrvqUftH5qhXk2oBfc5ZukFx3rfG+nPl2n6qiXDxUWSDozxCzvd1jzT2ls9VCrxDomnXNTvkmGihyrG97VU/J7uanSm1ZHyKjLlM/wBopTtV/FWTZ7Bxv8FGUEtyKTz52Md6g+UiQ79yKlXfzf8AMk0oPYf7Q+aiNVJvc+RDrx1TT9mM/Fepwt4LyHkO7zs44xN+K9ddazpH1KzTqF5bb1NLS7UbLS0UkrJI7uEUZIv4e9eqwOAuW5cVEkjcfAJWSnLY8PPXSQgMfSSxvtfDI2ynsCnnmrY55oZWQODrvbwsvSvY9skmLe7FkLKLKa7GObGSGucSGjuXn8f6jz5rx2dOrPj1hLtOSiL4G9BPUCxBs6Rwvnn+S3xM6JuAOLmjTFmm1r2RNxNOY5peB9y7/Tm9p4+4IVf9XuKE/Rbr5NHG3oy95IG64UBC+pmbFC0uc77VgFpmcG07AAGnDa9lbsYQumfHIGPxtyDgsZF6S2nQMNTFHRWmAa1l47uBdbPNatobIqG0NM1tDHFKyMl1nFz35711ZRHDad07WPa0RsFrZFFZLD0RlqaiRuCO4/RUK8rSYZGSyS4iAWiwNloibTvEhbG4AD7Rss0R/cJXDIulC2RR4aVwGrgnBVUV3yMAhZhO8hTBBc8EANabdy0MGGFreDQqWtDYyX2tfEfci4p2rNR0b43uI6IjQeqqdoua/ogwh2p6ueStjjxYMDQTgOIcVklYGyucB1A7NTJJ0ptghHRsA1HauM1cWm1jbXUKundiYDvdf4qcr/ORsaeJIVa9JvYLA1wzvc79658V3bScBoXZq6sqMDmsY7MZk8FGlx09RHVdV7ibhqL16GPe66kzOjdhJOYvpbPelSzwxTeeJwEWFte4qmaaWVodIzG4ZcVTJa7XtOEuaQbneubUVv8ApdhilhuBIet2t1ufiFmw4XZvtl6ourYqxsIu0Ft92o04JGenldhc97G65Nv1k9UbQlldN2c2t0tlZQjLnNGIE5etoVbFEZcTh1SDnnbJWsZ1Wm1zwsnjBIrihMtixmGw3K6kp2SPwEuBeLd11uikjioAxrMRe4EkDMWuT8lU2mdFKyVrOpkW7sQRtrMVD6ToJnsxiRjXEBzcr8l0WSmpfS01Jg82LdbI58lTVudLJ0jmhjTu0Hes2y691DUSBrMYkBy4G6L7hz1dO55Qksp6UOGe5oOmi8tU42OLjm0HNek208TCkecy5hebjTLJeWrn4nuaNx0VYdJ5O2MqyU+dd7lWO1mrJ/TOtx4rRmGNa51h1RvupvAYQ1rru1VLbdI0E71cwAzE2LW6cVP0K5wLMsXYyetfdyVlILOcdwGaZc+RvR3JaOyAO+6IInsme0XtpdO9HO3oPJbFPSVsbPTMLaiMD7Tbrr1jGyVlJVMdhpqt7HPG4OH9/Fef8mTNSbRdI0Zxxl7m37Tbi/xXqJYoR01K54FPO3p6d50ad6i9u7hv8Y4G2ZT9CqZNOlrHe4BcW5qaWSMAGVls/tAbua6m3R0eyKNpBbixvN99zr+a87G9+MBjzmb679yuf25ubvSVO4hsgBsbKVKLPdgdnhN7cFbMymdTY+mInxdZoFw7vWECxyuqYJxmz3XClJ1S/DooAWKua0PB334lJTO3VBB3qQbfRo96k1+D1GHmEEC0tNjwCY0zVhnle7ssv7IS+kTXuHW5NAQDiZcPyv1SoiJ50Y4/yp/SJyPTP96MUuG5ldn95APoJj/lP9y3UbHR9GHNsS4lc43Orj71dRsvVxX+2Er0qduhXxufBYWFjvK5nRW1kjH8y7jomOY9pY2xad3cuUKUBvVzyU430rLH2pwMvnMzwU/M9Hh6UnO+TFFzQHWUbBUjSfmbdqQ8mIxQfZlPuSkAFrDIhQugLjMzCGthdkb5uS6e4yhb/UqrqyQ3s7iEGOl4QxeOam2okBbZkbQDfJqpv3ptd1ggR6FzrO3f0rDVSuE7rEWy9Va5O0VhqvTu8Pgpi8lbqyeEHo+j6+RJCwkvv6nuV1SbBqoxKmZ4n/ZajESQOjHvUbph1nA8E9lpLpb2vGcstVr2SQdrUfVcPPs/3BYyc1s2Pntei/HZ/uCexp9Q21/DZ/YK+SufGWgBxG/RfW9sfw+f2CvkRKfwp2CWfbCOrue33pJyNAbols9LY7CPUHPctsQJ2ZN4/JYYoXCJvV1zUJ22LQbjLS6KIi9jr5NOihgdvafcg2AtnfmgH7x96CWQ5Nkyv1dPFWMdckWIVbS63pHBIOk3vN+CA0Kmp7LPH5KLpHscRiBsbaJGdzhZwaRyT2EqeMk3INudlodgw4WRiQnMngqGyvw2DWkcFMVT8TWYG+CQdLZZttaD8Rerma7p3+2V5LZjr7SgJyu9evmHnpPaKyz7bYdIBOyAjPjZQshqjemdNUaoBZpZqVrFJARIuoRjrlWkKDRZ36INZfPRPfkg6ZXStlqgjvuskG9ydkc0AioSi8D+9hH5KeHuSdfAbcEw8lGHGj6tgcW9YZw9k2eEuOeS6EH1V/c/9FhrB50eyt8Y58u1bGPET32y0VRNycu9WNJwPF8rfMKH580aJb0UrKbE6Mta8jCTvQxz7YcDyeSnLUyTwBj8NmEYbBQbUTsbZk0gHAOKNBqow8VEPSNLTfRwsoVOOOsdiBwPccJTpZXyTxukcXOx2uVXtG4q35myX1XwpT56PuISe0OcSOCpYeu3mlfgjaTI7YURkVJuj+XzUUB6zyKJNU8B1rwn/cF7DDc26Z1+Asvn/k/NNFLeCPpXFjgW8RfNbpdpzmbpWSOjz7LXZclXnMYix3NsV9NRPwhrpKi3Vu42b/yuFBteopqnp2PcXXzDsw7mFkklfUv7Lnu48EdCSeqR34isc8/Zx67Ztc3arHyPF3NsC1zW2byI1C6VLSVJcxzKkMp75xBg+Nl57yUGEVQsG5tNvevXUX1f+Yry+O3/AHeU/wCnXu3jjQjNCF6G6xCEIRuh8mpqM1VA4SWd1uq5t8Tb/wB6LlyQT0ta2N3VkB6jmi4PAheofJLNGXQxxCN8gxNabEi+oURW0cr4YmRMj6MkiQWxNKyw/UZbu46cuGaljzU30iYveXvkDM7uPDuKpqHl7u291xq5bZaaopgI57ta91sY7Lwd9+GX5LFUtLZSMQcBkCCuyXblsXsNtnAAXLpVubK0sw3F25ELLHHbZ8MrsmNeXHLvVbaiFkzngudf7qcFdEyYYcVr2CwzzXc6Mi7VE1UeEgdLmbnNVGVjnF2CTW/a/wCE7UyN0Egxvexpw4L8lgqX9I/HbtDNbdnu6Z72Blhgtme9Z3tLJHs6Jtg4i9yp2qzpbTTODWgh1mjcoxTOfPJJbQaKPVbGOjGuRDt6tjdgZifgGL1Q1Fy1C0zRRmpm617nU966UcIjDWvcLBva71lL3yHWx1y+C0GZxBc7DieMhwCyy88k5fxm6h0jmvNr3te4RS4Zp8Mlmtsc9wVphlc2F7Yj0b8i8DLWyiymb1cIfm1u6+pRjijy/pCqpehMXZOIX82cX5rOCYyTm1dI7PBaDHM3rEgAi1xx/JYpqcta5wdliF28Li91eimStjusbWz713KPopqQB4GNl8wM3BcWJhe9rTa+TV26iifs1jGyEudINGm11NdOHTVDSx1mzXRuJ6S+JuW9XUVC6Loy3FZrRhblhvv96KJssVCx+RdjvitnbgukalkNM97iBg45XOqzba+vJVb55HPjY0hhPD3qNBTj6U3HK1ptfQk+AC0bUaZ4+lpsNtXYDfjwWTZnWnlAc5vVOdzdveOOV1pv0y/y9uxXyMlhpw22QLXWvqBbeF5+tjLJh0cbHBwuS6911Z6iBzaYMY6J5j6wIyLt5CwVPpo+SMarL2xBkg9WJv8AJdImbM4288AW8xB4uN6h9FfgJtuun5J8XPwnFcuJQMTHYsR962mikYcmE+KrqKZ8QGLW1+SJknTI4En9FqpGljHPBybnmqWtLn27ltii8wQ7IE3VWnihQ7QdQbUdVMAJcC1wIuLOGeXiuv8A+IKRtJVUw+kM6SzYw/MNbv3rzD3eednqrQ5jowHjxRYrHks6dbyjrqatfGymlD42MaxhH/K89ctdvBClI0NfYG44pBudlUTnl5D1b/NTc4FrW2zaLXuiUWAHeUrJ/EEtkcYbKzI4QBiWNbLPwZOyIUnEYmsc2w42WeoYY5S1NrsL9UVDjJIXdyPo+Ixvs5ruBQ4YXkcCotacS0Pie6zwxxu3gmGdpVzc43jhmqwO5aY4ZMWbCARbNIKQttFBMKuEmGQDFrhKqipZTKzqesN4Xs2SQxtax8IJDG3OEcE5NjenIdG/C/qu7J3dywxgttcEWNl61rqYRdI6Fobmc2Djb5rNXdDUbOlNPDY6A4bZqfDR+e3jqvKofZUXXSn2bUSTOeBYHjdV/subeW+9EoZNYh902VZXRbs14a5pe3rd4/VMbIdvmb+X6p7g1XLure1D7Ll0P2QN87VY3ZbGNcDMLO7/APhLcGq5F02nrDmuoNm041mP9+Cm3Z9MD23G3cjcPxrS/tnmsNX9Yd4fBb3do81z6z6y/wAPglieTFWdliyXzWypbiDVR0Q4rRmiDdO6vhpWvzL7Dn/wrZKPGS5sjLk3tc/okbLqy/BbNi57ZoR/+wz/AHBVCkeN7DfvWzY1LI3bNCXYbCoZ6w+0EF7fTNr/AFGcfcPwXx9fYNq/U5fZPwXyU0c32FV6KKFc5pkcxjd6RpJ/9J/9JWulgeHGV7HNt1W3FlFVGiZoY9rW5ANAC59b6Rp+6ujVelHshYavNwaeGSIdYyojVTwngpGF/R3wnPQW1TSQU23dKzFnne6raDbRWMzyTCkm+fFJjsLgbB3cVJzLZBQtmglkYxLRSQdNUngxpcVXCLMXT2ZDgp3vOr2k+Cm1Um1mz4gK6EgnthesqBaeT2l5ag+uRe0F6uqH71Jrqs8u2uKkIsnayNTkpUVk92iNEXKAWd0xohFygAhQ0cpHNIWxICQKLnegd9rKSAWKx0/NLFc5kBOwT0Gv5IBEEDXJGXDxQdUxYaoDxX0kQRyRlhJLrhZZZWyuuWkK+ogfJM/A29nka96zzQvhdhe2xIvqt5WFnsNLAD2sxbRR6v2vyQNFa6B7dQPenstINw4XDGM+ajhH22+9ahs+fdh96yzggYTxzR5DS+lykZp2xoU9pMLqpxaL6aKUdK8QtvYXbdWQ7LfK4gua23cp2evTnhj73wO9yk9pDnZHUrpM2QXVJi6bRt74P+e9Vu2bI1xAeT3gI3B41gZ6/sqK3x0bywOMrxfTkscjnMGvvQWq7Xks57dpU/Ri7sRyG9dbyg2a+krukiZghm6zQHdk7wuZ5Kl7dtUd7gEm+XFpXv8AaFEzaFC+ndYO7THfZduSokfO3O6xHzKMQA6u/PrK2Zr4pHMcw42mzgW6KsNa6znAg3vkue3+0u/5LdWSdlrHCDqvYUfojzXifJZ5NfMC1wvHvFt4XtqQ9R3NcOE1+qv/AKdE/wDG0IQhd7MZoS/vVCA+dNc/6MzF0b2alrTZ3FVNq6aecOwRwsYzDbKxVDtqwtDY5MEjGgHCL696si2pSzTSSveyO4aA3cuP9vKTeno+eO9bc/aVbOCYYZXdAJMQjDurdc2YMMnmxdts7BXzy9JUF97gHLuTBBvh0Xo8c1jI8/O7trQ27dksbu1/NYpBiPDgF22xw/RWMmY/NtxvCs+h7O6PGWuz0zV6K154t6o9ysMQbETrvXZrNnwYWdBdgcL9bNZXUeOzektxyStORRstvnJCOAUB1pn3+1db6albTB1n4sXcuWJLSHvul2fRyAioa3UBwt3XXSFLHcZblyqjE1zSfWaHXXdABbjDsiL6JZHixTQxxh3Vz3LNUG3R2+yuj0YlJLr6ZLJUQyShnQR4yxg6QXthKrFjyy3pGjlEk8UcnYc8B1l0Zdnhxe+nc4MbHj7t+Wee7guU2kq8JkEBwjeHBSD6mO98Yxa9fVPTGcd/ptNNJF0remccNzv1BzWQkygddxHeU3SzObctkzzviVIfh9Uo0VwydPYsAmq8BaCb6ndovVV9M15Y8txYRhs4X3hcPyWwPllsfOAXFt2QXp3WkZge24cMwsMu3fhP4xzdnu6WaaEx2a2w4WV9fSiSB2TcFuuB2nDeB4LUyLA3LXjxVmHvUr+PKdHWsp5xDSiKN/V+2c9OWpzUKGhFHFiexznPGYceyvWOaBG4DgSuYyn+ltw4C1gJDnCwxZ71UqPFwqynayojczoy0M6pbqAFza3tstwXU2lEafakkYFmBt257ly6tw6dvJXE1sjglwi7CPBaYwWtOJhthA3Ks7QowTeoYo/tOi/9Q33FHgPJN0jm04Do3YrbyM1zqqZ73Br2FsetuK6ezfKCko5pTKXSskA0u0ZHksW1NpQ7SnkkYXGR+FrRuDR7k5jIm5VkpWYp5WYh2Nb5aqysa+IMBsN9m5rPDLHDKXTXzHqi+9aaqaOqgxw36uXW1VaL448ucp5qbAOJUXDFKeN02yWByVJWdFid2tSn0Qa7rDLv3oaZC4BrSTuAV87HHoW+tYssdb3/AOUgolaDGLXLggNaHAkGyAxxdgA62IBWmCcyMhMeF7yMN8r30T2elMkJY6zhY6q17THYg3yyWmsoqqCRr3xYWWAaSMju+SqkYcLr5u1yS2etMg6ztFphDzTy2HNUNOFxO/cutsygqKqKzZGtY4ZnAlboSMFJGJHm7QbDgumGYYcDQwZWvgCUWzZIa/6I2oALvWDbq+Oill2g6k+kluBpu4MGen6qbVSOPSMxVLWuAy7l2OlfucVXU7K+h1EbW1D3Ok1s3MLbVbJ+i00k30qR5Y3SyLdnj6Z45ZTK3zj7Yh6y7z3tgomyujx4QzK2e4LkUGy2zQR1D6ia9ycOLLIrsCWVga1sYdk23V3WV8aORBlT0gZ5mPM2sTocv78E9qMYyhkwNAuc7DXIqfSluBxpmtu256vZN/8AhUbTkdLs2TGzALjLwKu9M524FikupQ7Go5aOKR7Xlz23PWWgbDoP9G/8y5vOOrVcK/epGRtu0Petu2Nn01LSgwxBuIkH3LqU+yaIwsd9GZctBT3E+3m+lZftt96kZY8JPSN969QNl0Y/8tH7lyvKGlhgpY+ijay5N8I7kbHtyumhP+a1ITx4u1fwK9NT0dP0MZ6CO5aPUCt+iwhptDGMvshGx7edd2isNVnUP8Pgth7RWKq+sO8PgrxTky1GWFU3C12vqngHBaM1UMrGs6zwFb0jPtt96i+NpAuMri6tfE3pX5b0jQxs+233rbshw/a1FYg+fZ/uCzfRfufkteyKbDtiidg0qGbvvBA2+hbU+pyn7p+C+YL6htP6lL7B+C+XfRW8E6U7MhXUwu1/gsxpxbK/vW3Z8QjhBz6wufeVFXEKn03gFjqe03ktNYSJ/BZJGGR18RyThVBvaHNbcdhoz+kLJ0LhnjKmxsphL+k9bCMk6UX9U+pH/QEWYf8ALZ/Sq42yudYv/JW9FJn1/wAkDcRwR/6TPz/VLooT/kt95/VSjilLGlzhdwvopdFJxHuQPSoxQ29F7nFdJtg3IWGDIeC5jumxBga0lzsIXViZ5kOJ0Z8lFXGajNqqI/eC9ZVn96fY715Kl+sxe0F6yqN6p+fD4Kcu1Yq8XBO/ikBnqkfzUqOwKYFgk2w4p6negC3JB1yJRhz1SzCAR5p33ITN9+iAfJO1uA5pWCY35XHemBvQWZItbRF3b0gMO7clbS2adhvQBfkgPG1Dujqphp5x3xVVXabA5meFlj71PaV219QP+q74op5XtjGF5HIraT6xvbFbqlbJXAyNzveytxvO8lGM7wP6QgGx+KWO+5Zug6euwerjJdyV+L7kf9AVtIbzEYWNuNzQEqIlMOt4IpqkiZuI4QbApz9scljis2TMXt3lKTasvTqbPfimmc45238/+yrqiQ7quIuSMllbJhdia3Cfuud+qHPD+0ZNb9pGi36X1JEWFoGQFlyxD09QyMbznyW55D83PkPiP0U6GKMTPLcRdbUlPoX23bMtFtqkw5AStAXsamuZTzNY97cR0B3rx1JZu2KQn/VZ8Qut5TRTRzRz4Tg0Lx+XioytmJXtTVmi2htKQvc6N7ndpmWJbIvJijlGIPndvzf/AMLgBxDi57bW9Y/FeopKiKqoAAyR0cZbmy5e45i+XfZRxXd9o7q2l2PTbNvNFiaTk5z37l2KcdGHB3cucYi+OsY5kgc9nXIBGI52wnlbTuSjifJMwVMJc842l2G7S277+Bu025cEf7fH9z9z60mX8dO0HXGSaz0LBHSRsawMDWjqgWtktCL6pBCEJB8TkvLCZiACCGZDuV2yWfSqqOiIbhnkF3WzFr/qq5S2Ol6Jx6wdcrdsRgpNow1MnYadSLblpldYXX/wvH8o5lQOiqnxt0a4haQ0NjFuF10XRshc+RrSYXh/XDfS33cv73qnp6Z8LnPYPOGxcMgzknjl6GWGvrrMc5lMxsbmseALFxsFNkUpeOkkjHHC+1/yWD9r0TWsbJE5xAtzWn9p0TXNbJCblt/AZfJWz0qr3TMmY0PbJcdUlVPiqomuleI7K2eoZV1MD4mFrbEAFadp9Wif7Q+Kzyv8mmM9MPnBHikw9YXGELiOZ1XOGrf1XX2iZWiFsemAn4rlNkGF7XZOITxLJKcPkijc/D2bDJdCibUT0rMMoDQLZjgoTQ22a11xdrhZvgtewbuhcNzCQlll62eM96UzRTNLIxN2mk5DgpULZIpp4Wm8jrNufitVWP8AEI2jdEpbPAbV1tS8ZROtbelL6PXtma90TJGMuWesb5KjB0puR1Rr3K6ocHNDWZYus8d6GF3RNjbZtyBiVpZpmPjhxBwwvyw7wsxZhyK6O0Xse8Rx9hmQWSTruLrapwrHf8k4OjZNOTbGQ0L0bLYeK8ns+VzKXAHtaQeqCvRQVDAwCR4BBwnPescu206atydstVRWVcVFCJZsWHFhs0LJFtyjllYxnS4nGw6v/KJhlZvQ8pvW26of0cJN1GljMcVi4HvG9WkYiL5hBsALKTeY8oGCWueDuaM/cvO1/pgBuA0Xotsm+0JuQXna3OoK1xZZKoIWTTAPbcJStgjkezojdriO0tFEPPDksk72mZ/2sbr+9WmtJp4TTdKGAdW+qhTYMniG1jcG60hpfRBjdSwfFVOLBFHEO12e8KfL4WXpRUdZ+Hhqph3R07WMtd5OJTqHMazCWjHftcRZZy7Ic1WPuJlVBvnss+sp0dMaiZjesGF1nPDbhqov17hdvYNW6mpKlrnXhe4BzA7CXGx37k8rqLxm62SU9LA1k2C7xm14IaDaw7Ky1LmyRgMAOtiBccj7k3scYXS2BLNRi0voqZqtrYcZm85itgtn3lcv8rdi7qUex6ueE1DejccWbWuz52XVZRytbFWGovKAMIMgvgtr3LjU01LNO178UThYNDG3D3X38Mir5PoYmfFJKXB2bXhuWS1y20x1J/8AbodDT1rYDG9+JzujLZHlwOV79yoro43TOMEHRNZH1xcW4LK2tpqZhYWyyYrGzThblp3oEzHsfhYI9d+vDmnjLpfrx9sQgxl1tw+a9NsJjo6UNd9lpC4FP/mcvmF62iaBRQfht+CWdZ4xy6+YUu0zKG9bALc/+y59LtLBtyacgljr9X3L0E1BFNM+V/WJbhAOg714+Nwjq5sQva4PvTx1YWW5XozWsra6lwMLcD9XLobW/hs3IfELzRgYxzHjEDudiyU43kxy53tlfilr2qdbeg2UP8Ni5H4lXF01PCXkxkMH2T+qhssf4fB7CsrsqOXl80plZfQuMrP+13RtcXR5XO7XIHj3rHVbXZW00kTWFpHWv+XzVVV6HwP+1q5lP/nez/8AYLS5VnMY9Ts9zWbOpsTgPNt1K09LF/qM/qXDli6SGk3Wp2bljqWOxBjXYQ3Nx0yXPY6JN+nS2+9j6VmB7XdY9k33LtRC0bBwaF5OQ4qPm/5L14FlXxN7Oy4flR9Vi5u+C7q4PlT6CD2nfBOdprd9KpoGtZLPGxwaOqT3JHaFGQQKhh5LibXiLtpyEWyDRm63qrO2AukDHP6MakjPwT16E91J3aKw1X1h3h8Fud2isNV6d3h8FpEZINUrqLU73KtmTzp7Q+Kvd6Z/NZnat9oLTIf3iQd6R/G1ouMlq2a0/tOk/GZ8VlYcIWvZbsW1aT8ZnxU/VPZ7S+pyeyV8/i9GF9B2jnSycivn8Xowry6Tj2ZCVM28OX2f/sVNFF2R7J/3FZVrGCu9OPZ+ZVLVo2gP3rLh8ys7FpOmeXawRFzb3DR3oiaxsbmnrjpDpyCbQC4YtN6GuIjeR1T0m7kEFG2Bsbmi0IHeVaY2Z9VVUrnOa27iVpcEtmwt7Ef4YWnAzDkBdZ29mP2PmVrw9W6fwfWV8TWyxuAz6VvxWiMWhb3t+Srl/wAv22/FaIm3gaPulZtI5tP6aP2gvXVR/eHch8F5GH0rOa9dUtPTb+y34IyGKq+WnvT1GYzRhI1RcblKitYqQsi6NRogEN6d7aFFk80BAnvRkpG/FDGPebMaS7gBdAAIvmmHBSfG9vbY5vMWURbhZAFuGqPenz/JK3igBO+Sj4D3J2y3IDy9Uy9fXA59YrGyFnSnqj0ZsujVD/FKwcf0WWJl5ubHfBbTpjfyVCkDm3DQk2lDXSYm6MuPeuhDE8xizT7kGlnc9+GGQ3jOjDxCNlGBtLc5A25q+jg6OWRxvccVugoastbaln/9orXQbIrJa9rH008TH2vI6I2GRU1U05lYOtGeLPmuZJG5lyHuHivZbT8mZmRNdDIZXNaeq2NcKTYO1HA2oKj+hEGTnSwvbK5rHusERQyuma1z3WsTp3LtfsPaZme76FLYgblYzYO0+mYTRyWzvmOCNl6cJkUx9c29laaFj2SPe439UZLsU+wNqNYA6kcP52/qrYvJ/aQe69Nkbeu3ge9FPFyXvMVXFINWFrh713tpVjKujIL7Oa84mYjcf3dZZvJvab3Atgbpb0jf1WkbA2kA4Nij6wzLnNKyz8uhlXBMgc7DY8wu/wCTtd0ZqXlhLQxlo24W+tbeQNTxWUeTG1iTdlPb21v2T5PVlLLO6qfDaVgGQxAEODh1eGSOPCysnd+lNfTmVjHu7IDRa7i4Aj/cEhWswl3RSdGGYnPNrN7jnqoMonxxljaizLNt5sZObax5dXRP6ESxzDMTG9hbI3COuePdrpyXQptpJWzQNkb2XjE3kqK/aTKF7Guhkkxb2YcveVbTNELCwZtuSBwz0XL2y9zqpgaXNs3foVnZ7Vj/ANrv29D/AOnk/qb+qFH6I77cX/toS1T8sHyupe7DFUMAa0uJaL3sb8CuhQTu2i4xRRhlQI3uLw8jFlf4ZWXOqhbZ9IOOI/mt/kqLVtS/7FLIfyU53XHb/Ssfy0yz173Ma1xxMa2zQc7LO1wkJIyAVUgJAyXQ2HsuTatUKZjuj9ZzsN8IA4c7DxW0xkiLlb2olZfDnne1lqqADUWcbYYsveV6B3kc4tF60dTP0R/VYWUQm6ORz8hY4cCKmVCizkpRbd/9lu2t9TA+09WQsLZzJYuJaG2ta2aqnkaXQY5Y/SguFxlzWVnvbaZb9Me0bdJFxERXLaxr2OuN4zW7akrZK+QscHNazIg34KvZRb9IZjIAudeSrqFPdbKumEeyusd90eT3ZqPaHwWitDZaaRvSNINrDJZ9kkRzVLWua3rA5+Kj/FU/JfPnta3Bjf8AcqIah7H1ZaxpHSkm+fctMbmnaU5c5vYbndZGte2nc93ZM7/HRPGFTp42vc4EHhey00VHjf1+yNc1lhc8dZt8sxmpFxjgOE+kOaqlFUUBnktfN2QUYqWSWNzwOo11ib71pp24onhrbPHrcE4WuFA8uIwYzu7kbGjoInVFRhxWtuXqGU7MNiM9SbLzMTnxTh8eZPZXpqLp3RkzgByjNpj0p2nP9HZAXkBrpMLic7CxWEz0c1RTMY/pHmUFuFvZ53W3a4idFGJZI2da4xtBxHhnzXOgEUW0qZjOjc5zwbtYy1ubSc1vh+Dnzn83oRkjmmk4rldLyu1j/iE/MLz9Z9acu5tQ3rp/bXCqs6iTmtsWWSykPnPBZY6Z08xOgL7DLUrRS+mHh8Vni+kSxyGIExxdZx4b0/fxGTpVELIGuaJLNa22LXMLlwF8k8bj1s81pqpnvo3Yje5aqacPikZj6rSLqcMbJ7T9KVzpXWta25QANrLQ0NuHDXv3qt7iZHcFrAyW6ybcgOanfPiLJMHZ3JU4vNRIc8vcs57ZvxWqNjQ4Z4t6oaMbiSDruCIqrIerLHb7SlM61W+/2T8EovTty9bRRqDiqnn7qEkHZMFlcW9G4HiLrOzOS4IGFbYmNkgffttCKcOmcMMl+HzXsqX6rD+G34LwwDmXI0svZ7Om6WmYD2gMwss2mDWvD1YtX1ttzz/uXtpHWy4/kvEVQ/e63d1z8SjjLNvjdjpWHD6ozI1KhTvDoZftHPwuFRQPEgaxzrYMw37RutTsIkka22TBmPBVcfomXx6XZo/w+D8NvwUto/UZeQ+KNn/UYPw2/BLan8Pl8PisZ2tx6z0Pv/2tXMp+zN7H/wBgulW+i8HfALmwejn9n/7Ba3tE6dqUebpxhuegZuVIbefA5rfOjDbDqVfVD0H4LFm6cxRh/S4ZM3MFvVOVlnMfKaaXknH/ACqox4aWBn/Ut+S9dvXk4evHS99Rb4L1m8qspr0jHPznkFw/KcXZTDi4rurieUIxOoxxk/RKdnWTagP7Tlswu00I+yFnikIx4nZNHWtuU9vnBVzP7m/BYqVj46V8rjhZIAGkP1OL/ur1uDHLxu3SoNmT7RdL0GAdHa+I8f8AsrJfJLaEkpcH09j94/otHk7TRVNdMJow8MZcA6ar0Y2XQ3+qQ/0BaYss7dvJf+Dto/6lP/U79E//AAftD/Vp/wCp36L1v7Kof/Sxf0BL9l0I1pIf6AmjTxdR5MVsTw0vhcRY5OP6KEuxK0zPe1jCCb5PC9ZV0cbXiOlZHCSL9VgUqemBdG2TrHIOIyunqD28q+jqIY8UsdmjfcK3ZI/xWk/Fb8V6Ovo4XF0VnYd+a4VAxrNvQsb2W1AA96nSpXsNofVn+yV89i9GF9Crz+7O5L59H2Anl0Me0lo2LCyepjhkLgH3bdvHEVRwWrYH8RpvxP8A7rKtI6G0vJN8jy6mL3uw+s9oXPZ5I7VAzZF/7gXvvWcnZXKjTwn/AIS2pbswf+4geSG08BF6fN1/Sd3Je78UeKNjTx0HkrXxgYnwf1H9Ff8A+Gaw/wCZB/Uf0Xqrd6M+KQ08g3yRrAG3qKfIW1d+i0t8mJ8NnVEPuK9NbvRY8SnsaeXd5JyvterjFiDkw8V0jsOmbTYGxRtk0xAH9V1rd6T+z4j4pG8yfI5vS4xWBo+y2H//AKXVOyGPkDnylwAAw4dbeK6Vu9OyA5rtjQFps4tOK4I4cFEbFh3yyfkupZK3NA25w2NT/bl94/RS/ZFP9qT+ofot9kW5o0NsI2TSg6P/AKlIbLpfsH+orZYIsOCNDbL+zaQf5X/yKnFRwQvD44w1w33KvsOCLdyNBU+nhlc4ysDuaj9DpR/kx+5XDtu5BNGgp+i03+jF/SE/o9MP8mL+kK1NBKugp/8ASi/pCYihGkcf9IVm5CAr6OK9wxl/ZUhhGgA8FJCfsFi7yjFzQnvQCvzSUt6SQRPbHIp+CD2mpo+mXgjwT3oQReCL9xT3IQCz4Iz4Jo3oBZqubEYnYcjuViEBz3MqD6z7kZ55Xz0z5IhMssYeDI25JFz3lbZmh0LwRq0rn01NDHWRvjjaw2I6uW5Ycv6mcfJjhZ2rHDctaqbpQ0iTwvqsG2AenjP3CuuuXtkdaHxXR9T8T6bvQsHSnihNk8LXCWLZtHIYiQWHrltm6q7yfleWbSe61m0jrWHeFnqamrdFHDMWmNjQWMOYtuSpJahlLVOgYxsbmiOaw3FZZTfH47//AG2sv87XPdNIw4musSM16fyDkkl2lUl7rhsP/wBgvPvpmsd5wFwPZIK9D5FYYtpzBnVaYSXXPAhdHxONm3s6g4YZHcGk/kvFR1jYoWMa0vcGi4buXR2rteauc6mobinBs6QZGTjbgFzgxsMPZz9UWV44b91hnyausUXV9Q0XDGt3arNNUvlDcbG9TMWTldjdl2RoqnfFX4Yl55B9pHl723Lsiqi1reyGi3crHdlZap3m7cUrjivHKrX12oOD3NSirmROc5oju7W4xLJJRzx0kdU+PDBK4tY4ntEaqoZtd3BZeMazKuvHVN6UynoC5246BOXaTWwNhPR2xF12uXFuokKPBreTGzUjvM2xTsj6Ms8eC1scyZ/SCxZ2mleUXT2RVFj/AKM89SXS5yBSsLHLb0QkiFG/ouq/Hcut2lhjlc2ndEcw51x3K4YcbWl2TCqGdke0pN1dliJ02MkYWNvYrvxuDmh7TcFeVgGCowaXIvb816uLrxgt07lnl20nRkYtQDzSwNBvhbfkpW7wi1ip3T0NySEIDyFf1qybvkK4lR9YfzXaqOtUSH764sh8+4961jKrKYdcnS1lRBLNBBPCIwRN2nE6LTTx4o5SXHJu9Y+mY528c1UTU5Wl8BawYjibl4FQgbI6ojbIDn1cxpdWiRrLPdcDJuiKYtmqW+0CqL6b2SRkCXqsaTa4SdFmOLiuhtcWh42AWRrCeht9nEjfoaZIWWc64xdUpxx4rEDfopxB4c8jPq5qOkV96m1WKwxEyAmwzsbKsss7qqLDZzTvxJiS9nHvQc932cPpWHfiSqB+9yZblKmb+8Mxb7/BM/X5O7JUiqo2nE24yvme5a4AMMvKy7MFLj2bIXsbcM6uS5oi6OJwCny2cipjA+F9+5etgpzDJ1eyG2XlYfRv5j5r1dZUiljxEXubclnm0xFpHZhmv3l46Zp6Wtcd0lifEr20JbgaA4OyXmaWDp2bUJF8L8X5p4XSc45dM7DMMibWOS3NuZJXkjMbuYV9F0MFQ10kLHN0ILV09oupXbNc+njjacTdGgFXazky26dCP3KD8NvwUdqfUX+HxVlH9Tg/Db8FVtT6k7mFjHQ4td6HwcudD6Gf2R8V0a30J8f9y58XoZuQ+K0vbOdO7Xt6jLa9CF58SY7u4r2UlHDM1vSsxWbbUhVfsig/9O3+oqMM/FHPxZcnqOLQdb6EP/2v0XqlyJ6aGnrqBkLMDTKXWHJdgIt37Xhj44zGhcjbYvUUA/63zC665O2Prezvxh8QiKZttU8L2Tvlx5Mvke7LcvMQXODLeF6bb0THlt3Pu/tAOyyVrNiUYha/DJfBftLTeoyvlv00eSn16p/D+a9MdV5jyXyraj8P5r02Tgrx6GXaQaEgcmgpYG8FK1hYbk0sFXlVMt9g/EKUDsU7D3hRrPrTfYPxCqbM2FwkcCQ3M4dU/hJ7TqYYC/pRm7suw3sV52gcJNvwubezpwfzXQqtuU0tQ+zZQ3LtNsfcubs5zXbehdGLNM925d6hcevrzamdyXgIuwve7Q9C/vC8FF2VWRY9pha/J/8AiNN+J/8AZZGrXsD+JU34n/2WVaPfjtu8E0h23eCaqJCSaEEEk0IBJpcU0AKL+yVJRf2Cg0imkU0yCEIQCQhCAEIQgBCEbkBEds8gpKPr+CYSBoQhMBCEIAQhG9AG5CW5CAe9LcmkkCPaamontN5qSAN6Eb0Jgk9yW5NIBJCEAIRvQgE7Np5LFEfPR8/kty57MpIvaC8z9b65eO/9tuPqt5XM2z2YT3ldNc7bPoYz99enGXxyboSQqRp4ep6Zzm4oyCGhuYtkFZTvkZRzMs7A/DjIbfDbvurZ5ADYMjJ5ut8VubS/RvrLYhduLqOd+dyn+3jfR+et5acyJlRJC5hiDmeq4mxHJVNmkpjIIrta8YJHDS19F0vpMLnFl2jLcoS1FOI+s9mD7Izv4LXxxnpjvK+9LqHaT44uiZDFhwWJx3cUVE5le0kBrW7lzH10DXXjiOmtw35LE573m73F3Mp+cg/b3dus6VjchMxvEXuqnSQhvWmPMFY6YS2e6MNwjVzgMveoOOJxe6xJOdhYJfuKnHG36VCG2u4qIhdO1zwwmw3Z25rBey6+yKiCMH6V0giuMRZnlfNZ5Z11fp+LjuX876UmWsFH9Dz6AEnD0bTYnWxtcLD0TjkLhdqrqKV0sv0Bsz7u6rnjcudM+dzSJHOtfe2yUuS+TD9Pr+Nu2boXK11DUCESYQGW1uFZsyiftCuFOJcBIccVuC6r/JaRrerU3Ovcqctmnn+gfbcU2wOJsMj3rVS0QnY17qyKNxJAY45qbmGCVtpRVR5Y+i4cFNXx+O/5OhRyvljj6UdduRB+KujdhjdZvWx5FRoTDPFJIxsgdEACHc1s2a1r2SYt8jQCsmuUx8v49JU7Xxy43tJY4WvwXoKdgjjAHvXPGB8jqdoIA/4XRi6sbRfcs6qLU7jioh2SkMwkY96iVIkKLz1Se5Mnj35vcfvLiuzkK7TtXcyuKe0VpGVaoMqWc/dPwXHb2l12OtRT94PwXJZ2leKcls8hcxrfvEq6ixiVjs7Ega96qmBjbG5ps4OJBHgnSOvUx+0Pin8EdfbBvD4KmnsITftCO6v2t6I+wm6INpeUXyUXpU+ubEerL7PzCpJ8y0cSr4oyWSkZZfMKrAQ0WTpY9oRdr7qTW3c2yuib1lBjfOC/elv0vXtbQuArY8ejcXwUG/XZEQsL6sNbqSVItwV87dbFUzr0VLUPkoZQR1RHYLmS9h637Okb+z54/XtdYZh5p6zna/imD0TvaHzXR2hPL9IIeN98LtywQgdE65sMbc/etW0msiq33mb1szfKyd7Jo2dPir+ke/COGvdZWeTgBfXOdp0mf5qWy30kLQXVVO67QblwGE8EvJkYo6v7z/1S/s2Ovl6WskcNL5Kp0n7q9ud7hb5dmSSTeYALTpc/mntHZ7aWiGHrEvAuq3NJkdyEYYYxwaPgs+1PqZ9oLXpksm1Pqn8wWMauLXegd4/7isdOOrIPZH5rZXfV383f7yslCLlw4vZ/uWtRj09mmkmCudqwVv8AE9nj77vgukudV57VoPad8F0T2jbRaTpFC5O1/rmzvxv0XVXL2tnW7P8Axf0ThMW2T+9tHBn6rsD6t/J8lxtr3dXhrRcloAXZIwwEcG/JVeomdsXk+4tq5ADbEGj816lpsvNeTTQaqoxC9mtt716MFaY9Iz7WJlUl9lMOVJYK0gVTb/YPxCyuZw0V+0PrLPZPxCpe5VKizbi7bDIKCSoDAXsIz8bLneT9f0u3aNmC2KUb10fKU/4LNzb/ALguZ5NUzGbboze7hIN6zyslVK+gV+cDuS+dR1LLluF9wTuX0LaILoD3Z/kvm9ROyJ7+aXJbOjl03NOV/itmwT/iVL+Kf9wXmn1chd1DhC6Xk7UTP21RDFdvTsv71nPL6qZvqQ7TlJIdpya0hhJNJBGhCEGEJJoIKL+yVJRf2HckGkU0k0yCSEIAQhCAEIQgBHFNLcgI/wCZ4JpeuOSlvSAQhBTASTS3IBoSQgDcjehCQNJNLigInVvNSUXbuakgwUIKSCCEIQAhCEAIQhBhYNHM7nD4rcsL8ncnfNeZ/qHeF/7a8X1PaE0kETDGbEnguTU1ks8bWSEEA30XT2uP3Zvc5cJ+i9OMalf+7oUUK0vDB/VdjLeIyRU1dRUytBkJLGgF7s0S26PrDETvuu15M7Jhq/pFRUgYI+y08ePhl706HCnYRG19+texIFrqg563XV2pCyOWSJvVYXi19395rD0LwThaD3oErPl3p2y3q4wSnX4hH0aTgP6ggw6bBC2I4sAzwDeU2x423EZY7cCdVbs6gkr9px08VsbnBrb6Arp1+zf2dMcLnOYHWu7j/YPuQTgkEm/FbWRR/QSTjdI52WHsgd/es74TiOG2G+We5XQh0MModk4jLvU306OKTK6t0h076aVsjBe2odmDzVdTXSVEpke1jSdQ0WCXSvOWR8EY5Dw9yphUYquWCXpIXmN/2mmxWg7Yr/8A1k//ALhVOJ6n0h+wf6kBn6T7oUmvLjbDYKx0jrdm3iqsTvXJKPgd/YVTFBFPC4jzga4Fw94/NWUNQ0HrdkPvwVPk217qqR0TmXaz1m31IXowJ75yRD2Yv+VhW9nWk4ZYRIJMbcxxWoTxk9sHxWZv3wx38ilaL/TZ/Sp0e2kTM4qQmYsRZD9hvgEhHCN35paG24zM3FVzTjon5+qVmwR9/wDUVF8bHNsb2tbVPQ28+XGxsW2zzuuOQcV17MUkLW2aCBwuq/2ZR3JMDCTvJKuVnY8uzOkeDfMlZ46PC4HH+S9mKClw4egitwskdn0h/wAlnhdPyLxryctG6YF7XNAZrdV0sDoqmJ7gLFwXrDsmmPZxN7g5Z59kxRR9Jjf5vrBPyLxc7ajb05Iz6qlJM0wvZYg4bJV4uwtacsJ8Vsbs91RD0kU5LJB9lqXpU250cBYHa2O8lIBgywX9y6p2U4DIvv3EKl+y5twcUbharA8MdYYT7gs56Frzdp8Aup+zp/sn+lYKymkpiXvBs7K5FlU1U22MjmYHtf1g03OQ0F0hCZpXPY4hvElOTE11i5uX3l0NmUU9RG4wsxAb1V9Jns6OLo5OrPIb6jEbFWVDD0L7a7lpZRTQyXljLQEpWue0BkUpJcNWFZ3trOmKGPzLhIQ0lwNrrRXvFbixMDbi3a0TMEje1G7wCWH/AKbvcmTNDTxwUz43tDsR7RIyWnY1XNQ08gEIfjdfPJZp2DportOvBW4ByRYUrrDbUu+jH9Z/RVVm0TVwtb9GLcD2vzdrbdosIaPtfmmW2GR/NLxh+VdH9uv30fuk/wCFCTan01ph+jGO3WxY7rnWNtT71dThxcbEnJK4RUyqVb9Wk9p3+8rPs8tEnWOQkjJPAXWmoaXxOyuzGb/+4VS2N7W2YywPAJ2Jlel+nUh0qY/6kfS6c6Txf1Bea6J++Me5R5sb7ln+2vzd6aVj9qUJD2EAuzDu5dQWIycPevHGxbbAEg1tj1beJVeBeT2S5e1fr+z/AMRcEHPLEP5iiU+bu5z34eJR4F5O2Y8e28xfCy4XQkB6N+XqleQbHheX4nXOljorGl+Iedktf7SdxEr0Pk39YqPYHxXomrz2xKSVjzUk+Ze0jC1xBJB/7rsiw/1h/Pf5qsb6TlPa56aoy+3KPFGIf60g/lH6Ktp0zV/1lnsH4rMStFW3rNc0veTlm3/hZXNd9l3uT2mxyvKLrbIlFr9Zv+4LD5PnDt+jb/1OHcV09s09RNQPZEwl5c22Y4rmeTjf8fo2kEYJLZ8bFZZ+7Bp72t9A/kV8p2oB9OkAGtvgvqdeD9GeO4r5ZtXPaD+OWnJa0K46fq4nkAcF2tgBse2KNrALGdl3eK5LsRjtbDbiunsHCNsUFzc9MwX/AJlz3dE7fUR2nJpDtFNaxoEk0IAQhCCJNCEAkn9h3JSSd2XckGaEITIITSQAhCEAIQhACOKEICPrjkVLeonttUt6QJCaEAgjcmluQAjehG9AG5CEIAQhG9ARdoOYUlF3ZUigwUkykgggISCDNCEIAQhCAFgmyL/aK3LDUCxkXmf6l+ON/wC2vF2e1Bek/mC4T+yu/tAYqF3guBKQxpxkN5r08emOReKFV08X+rH/AFhCtLxzsDWB7wxzToF63yUb9J2Y/o5MAa97nNaztdXIYvDRedlA6OMWFrldLyfe+KWq6NzmeYceqbZ4SinOq4e2ZxJVyFoc0YtHG5CxCpbwKjVEmTM8V06UD6PHkOyEyjCKhvf7lMVDbdr8l0gpDrNs7Md6QbPI8H6XPURCN8jGXaHPw53HvWryokdGcBFsZxnfmMW/xVnkk0N2lUgAAfRzp7QXK8pyf2jUNubBxsOHVCId+OK6doGqqfUE6FUyKCCWGVx3lLpHcStWzmNfI4PaHZbxdR2gxrJ7NaGi2gFkwz9I77RSL3cVOAAvFxfVTqmhobYAcggKrm18SlBG+eZsbLXdxVS3bI+uj2SgR6fY30TZtPgc7HI83kdh/ILp/tCjdvH5rglG9Y3jlu20zsj0AqqQ+u33p9NTHSRo8V55NK8U/s/N6MOgOj/cUw1hHbXnNyYJG9K8evp+T0XRt+3+SQiF+0F59sjx67verWyyFh8473qNX+z27hi+8xLor7wsUL3WHWPvWsao1f7P0l0L7dXO6RikGjHHxCjvUmki2ZRq/wBjUQLJx/kv96zVEU8tvNvtwK3tJNszqlP1mHFnzSmV2PFyHbJqZew03sdy00Gya+ijkYHdJjNx0nqn3rZCT0LM/UHwCRlkDhZ7hyKc5NlcNHDR1ufT4TwwED9VqjoLt86X37n/APCIpHm93u04rY3PVaT2zvpm/Z8XAn2nlcnbWxqypnh+hws6Frc+sB1l6Kw4JjRX1UX28VU+Tm1ZXYjA0Dvlb+q6+xTNs+h+jVmIva84Wx9ewPLvuu8UDRO3Yk0yNqC/SGY82Yfip5u1hb/NZabC4yRYX0SNkdE13ahhy4tuofQ6d3agiz4MW0gX0QQLaIDlzbGoZ3sdJEeob2a610v2Hs8m/RyDuEhXTOiEbGnM/YdGDdr5RzddQfsKF1/Pa8WLrAC+iaA4jvJ9vqzs/mjSGwXsvhmYL7xcLtoGqA81SbMlrqbpI5rR9I8Ft7Xs89y0HYlQdCP/AHFf5M/wt/48nxXXQNvPHZFY3sseeUgVTtlVxbnFL4WXp0wjQ28o7ZVYW4ehlP8AIqX7MnjHXjlA9gr2aVzxQW3hzRyDPDJ/Qqpqd/RSWIyC904nEcyhsccjHB7GuBGdxdMV4Xon2vlpxU2QSF2mXcvdCGLoyOjZa2mELO6kp8bv3eL+gIG0NjtB2bELWIxaj7xWwts5UUQDY2ACwtoOa1FQtAsCA0KZSGiAxV7eqxc2Ruea6u0NGLlzaBFCErerZcXYrreVEXVNhO8fFd2bRcTZQA8q4cvtHx62aV7Tk9vVWdA8dy+VbUt+0pM8hb4L6lUejcvnW0Gt+iSusMXS2vbNab9JsYY2ue0doi1jZdDYbnHbGzibX6dl7HTMLZskkUoIJB6Pd3OKfk80O2mxzgCRURWJ3ZlZa9jT6OO2eQTUfWd4KS0UEJIQDQkjcgGhCOCCCTuy7knuSPZPJBmNAmk3shNMghJCAaSaSAEITQAkgIQET2mqW9ROrOaaX0GhLimmBvRuQjcUAI3oRvQBvS3ITSASRwQgIv7BUlF/YdyUkH8CN6EIIkI3o3oASc4NF3ENHeuL5WzzU+zS6CWSJ3Fji0/kuB5Ofvocav8AeDf/ADet8UK+beum2rQQmz6qO/AOuVmk27APRQVEveIyB715baMkkExZC90bPssNguXK9zn9ZxPMpk9s7bNbJ6CgY3vlmaPgVhqKraDy4y1lDTg62JcV5mXqtu3I9y58znHefervDhnJMptHnZ07e0K+bEY5NovnYd7Zjh/pFviuTK+ka8O6V8jvWJHwWAkk5lJX4yJttdX6bs//AEp/6kLk3PFCN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267619" y="3381881"/>
            <a:ext cx="209520" cy="193718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04" y="5256676"/>
            <a:ext cx="814542" cy="81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lowchart: Connector 83"/>
          <p:cNvSpPr/>
          <p:nvPr/>
        </p:nvSpPr>
        <p:spPr>
          <a:xfrm>
            <a:off x="4337369" y="5678499"/>
            <a:ext cx="139561" cy="125817"/>
          </a:xfrm>
          <a:prstGeom prst="flowChartConnector">
            <a:avLst/>
          </a:prstGeom>
          <a:solidFill>
            <a:schemeClr val="accent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7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7" grpId="0" animBg="1"/>
      <p:bldP spid="78" grpId="0" animBg="1"/>
      <p:bldP spid="94" grpId="0" animBg="1"/>
      <p:bldP spid="97" grpId="0" animBg="1"/>
      <p:bldP spid="98" grpId="0" animBg="1"/>
      <p:bldP spid="83" grpId="0" animBg="1"/>
      <p:bldP spid="85" grpId="0" animBg="1"/>
      <p:bldP spid="86" grpId="0" animBg="1"/>
      <p:bldP spid="89" grpId="0" animBg="1"/>
      <p:bldP spid="90" grpId="0" animBg="1"/>
      <p:bldP spid="92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xycontin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104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 rot="10800000">
            <a:off x="2895600" y="2220645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9" descr="heroin b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3108"/>
            <a:ext cx="17526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657601" y="3263632"/>
            <a:ext cx="1467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Intranasal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IV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57601" y="3568432"/>
            <a:ext cx="2201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Tentative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Compulsive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53200" y="1603108"/>
            <a:ext cx="2057400" cy="10156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Acute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Overdose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Violence / trauma</a:t>
            </a:r>
          </a:p>
        </p:txBody>
      </p:sp>
      <p:pic>
        <p:nvPicPr>
          <p:cNvPr id="10" name="Picture 45" descr="Figure 5.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14521"/>
            <a:ext cx="3124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33"/>
          <p:cNvSpPr>
            <a:spLocks noChangeShapeType="1"/>
          </p:cNvSpPr>
          <p:nvPr/>
        </p:nvSpPr>
        <p:spPr bwMode="auto">
          <a:xfrm>
            <a:off x="609601" y="3257282"/>
            <a:ext cx="38100" cy="64770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38200" y="3633520"/>
            <a:ext cx="2251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First-initiated substances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872" y="6175108"/>
            <a:ext cx="36343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7DAFC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SAMHSA, National Survey on Drug Use and Health, 2010.</a:t>
            </a:r>
            <a:endParaRPr kumimoji="1" lang="en-US" altLang="en-US" sz="1000" b="0" i="0" u="sng" strike="noStrike" kern="1200" cap="none" spc="0" normalizeH="0" baseline="0" noProof="0">
              <a:ln>
                <a:noFill/>
              </a:ln>
              <a:solidFill>
                <a:srgbClr val="7DAFC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2438400" cy="126188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Subacute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Soft tissue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Endocarditis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Losses / legal issues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72000" y="4724400"/>
            <a:ext cx="2590800" cy="181588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Chronic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Chronic viral hepatitis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HIV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Malnutrition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Incarceration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Homelessness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8800" y="2266682"/>
            <a:ext cx="762000" cy="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2571482"/>
            <a:ext cx="533400" cy="40031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200400"/>
            <a:ext cx="381000" cy="139964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1371600" y="152400"/>
            <a:ext cx="6324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Toll of opioid use in Charlestown in the early 2000s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A3212-FB2C-48BC-B03B-F2D444DE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5" y="1422599"/>
            <a:ext cx="8127769" cy="401280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5118E40-A6F0-461F-9CE2-C67713861796}"/>
              </a:ext>
            </a:extLst>
          </p:cNvPr>
          <p:cNvSpPr/>
          <p:nvPr/>
        </p:nvSpPr>
        <p:spPr>
          <a:xfrm rot="3573466">
            <a:off x="1719620" y="3286123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92850B-FB41-43E2-B763-ABF68C53B36C}"/>
              </a:ext>
            </a:extLst>
          </p:cNvPr>
          <p:cNvSpPr/>
          <p:nvPr/>
        </p:nvSpPr>
        <p:spPr>
          <a:xfrm rot="3377346">
            <a:off x="4235823" y="3286142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B17B1A-4056-4CA8-9512-E1DD2C910E46}"/>
              </a:ext>
            </a:extLst>
          </p:cNvPr>
          <p:cNvSpPr/>
          <p:nvPr/>
        </p:nvSpPr>
        <p:spPr>
          <a:xfrm rot="3238306">
            <a:off x="4932947" y="3016645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330CE-35DF-8C19-D4C2-316F30ACEEA8}"/>
              </a:ext>
            </a:extLst>
          </p:cNvPr>
          <p:cNvSpPr txBox="1"/>
          <p:nvPr/>
        </p:nvSpPr>
        <p:spPr>
          <a:xfrm>
            <a:off x="350521" y="-1055169"/>
            <a:ext cx="281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E5E4DF"/>
                </a:solidFill>
                <a:latin typeface="Calibri"/>
                <a:cs typeface="Arial" charset="0"/>
              </a:rPr>
              <a:t>Changes in prescribed Opioid Use in Commercially Insured U.S. Adults</a:t>
            </a:r>
          </a:p>
        </p:txBody>
      </p:sp>
    </p:spTree>
    <p:extLst>
      <p:ext uri="{BB962C8B-B14F-4D97-AF65-F5344CB8AC3E}">
        <p14:creationId xmlns:p14="http://schemas.microsoft.com/office/powerpoint/2010/main" val="167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92E3-B861-4F6E-8E35-C4798E71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1" y="1393239"/>
            <a:ext cx="8358038" cy="4071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395249D-C15F-49A6-ABC4-31C6D5FA916F}"/>
              </a:ext>
            </a:extLst>
          </p:cNvPr>
          <p:cNvSpPr/>
          <p:nvPr/>
        </p:nvSpPr>
        <p:spPr>
          <a:xfrm rot="7101161">
            <a:off x="2814763" y="3594307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D46ABD-2627-4B12-BC46-20014FB8CB16}"/>
              </a:ext>
            </a:extLst>
          </p:cNvPr>
          <p:cNvSpPr/>
          <p:nvPr/>
        </p:nvSpPr>
        <p:spPr>
          <a:xfrm rot="6940355">
            <a:off x="3094960" y="2941622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BE1055-C22B-4A60-AFCC-46558B2494F5}"/>
              </a:ext>
            </a:extLst>
          </p:cNvPr>
          <p:cNvSpPr/>
          <p:nvPr/>
        </p:nvSpPr>
        <p:spPr>
          <a:xfrm rot="14965387">
            <a:off x="4383181" y="2585192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5ECCDA-E579-B680-5993-33D4E62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4" y="1290051"/>
            <a:ext cx="2073275" cy="1979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0" y="114300"/>
            <a:ext cx="5867400" cy="6629400"/>
          </a:xfrm>
        </p:spPr>
        <p:txBody>
          <a:bodyPr/>
          <a:lstStyle/>
          <a:p>
            <a:r>
              <a:rPr lang="en-US" sz="2000" i="0" dirty="0">
                <a:solidFill>
                  <a:srgbClr val="FFC000"/>
                </a:solidFill>
              </a:rPr>
              <a:t>2003</a:t>
            </a:r>
            <a:r>
              <a:rPr lang="en-US" sz="2000" i="0" dirty="0"/>
              <a:t>–Suboxone treatment begins at MGH; one of the first two prescribers is at MGH Charlestown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2005</a:t>
            </a:r>
            <a:r>
              <a:rPr lang="en-US" sz="2000" i="0" dirty="0"/>
              <a:t>– Three PCP Suboxone providers at MGH Charlestown, managing ~60-90 patients</a:t>
            </a:r>
          </a:p>
          <a:p>
            <a:pPr marL="0" indent="0">
              <a:buNone/>
            </a:pPr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2012-2014</a:t>
            </a:r>
            <a:r>
              <a:rPr lang="en-US" sz="2000" i="0" dirty="0"/>
              <a:t>– MGH invests in a new SUD Initiative:</a:t>
            </a:r>
          </a:p>
          <a:p>
            <a:pPr lvl="1"/>
            <a:r>
              <a:rPr lang="en-US" sz="1600" i="0" dirty="0"/>
              <a:t>Inpatient Addiction Consult Team</a:t>
            </a:r>
          </a:p>
          <a:p>
            <a:pPr lvl="1"/>
            <a:r>
              <a:rPr lang="en-US" sz="1600" i="0" dirty="0"/>
              <a:t>Bridge Clinic</a:t>
            </a:r>
          </a:p>
          <a:p>
            <a:pPr lvl="1"/>
            <a:r>
              <a:rPr lang="en-US" sz="1600" i="0" dirty="0"/>
              <a:t>Outpatient / community-based care: Counseling expertise, Risk Rounds, Office Based Addiction Treatment (OBAT) Nursing, Recovery Coaching / Peer Support</a:t>
            </a:r>
          </a:p>
          <a:p>
            <a:pPr marL="457200" lvl="1" indent="0">
              <a:buNone/>
            </a:pPr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2015</a:t>
            </a:r>
            <a:r>
              <a:rPr lang="en-US" sz="2000" i="0" dirty="0"/>
              <a:t>– Eight PCP </a:t>
            </a:r>
            <a:r>
              <a:rPr lang="en-US" sz="2000" i="0" dirty="0" err="1"/>
              <a:t>Suboxone</a:t>
            </a:r>
            <a:r>
              <a:rPr lang="en-US" sz="2000" i="0" dirty="0"/>
              <a:t> providers, 160 pts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2016</a:t>
            </a:r>
            <a:r>
              <a:rPr lang="en-US" sz="2000" i="0" dirty="0"/>
              <a:t>– Lori Hooley RN recruited to serve full-time as MGH Charlestown’s first OBAT Nurse; full time Recovery Coach role initiated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2019</a:t>
            </a:r>
            <a:r>
              <a:rPr lang="en-US" sz="2000" i="0" dirty="0"/>
              <a:t>– 15 Suboxone providers, 335 pts</a:t>
            </a:r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81000" y="304800"/>
            <a:ext cx="2495550" cy="24384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of Addiction Treatment at MGH and MGH Charlestown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ttps://files.constantcontact.com/d8542497601/c24f15bf-a8bd-4caa-9531-95b1eb9aae4a.jpg">
            <a:extLst>
              <a:ext uri="{FF2B5EF4-FFF2-40B4-BE49-F238E27FC236}">
                <a16:creationId xmlns:a16="http://schemas.microsoft.com/office/drawing/2014/main" id="{A61776CA-D27E-10F6-F05B-DB0B1DD504D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 cstate="print"/>
          <a:srcRect t="18117" r="61017" b="30551"/>
          <a:stretch>
            <a:fillRect/>
          </a:stretch>
        </p:blipFill>
        <p:spPr bwMode="auto">
          <a:xfrm>
            <a:off x="609600" y="2942332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F18CC6C5-2890-6135-74ED-56013BB9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09332"/>
            <a:ext cx="1905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Lori Hooley RN with Recovery Coach Efrain Lozada in 2017</a:t>
            </a:r>
          </a:p>
        </p:txBody>
      </p:sp>
    </p:spTree>
    <p:extLst>
      <p:ext uri="{BB962C8B-B14F-4D97-AF65-F5344CB8AC3E}">
        <p14:creationId xmlns:p14="http://schemas.microsoft.com/office/powerpoint/2010/main" val="19678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380999" y="304800"/>
            <a:ext cx="8476129" cy="68131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“Macro” Teams: MGH SUD Initiative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69B6FDD-378C-243B-6C7B-A4E8E64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93" y="1589633"/>
            <a:ext cx="2590800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E5E4DF"/>
                </a:solidFill>
                <a:latin typeface="Calibri" pitchFamily="34" charset="0"/>
              </a:rPr>
              <a:t>Inpatient Addiction Consult Team (ACT)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Withdrawal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Engagement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Peer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Medication for SUD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Connection to care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014DBA8-6B9C-DC9B-98EB-EE52F71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539" y="4197382"/>
            <a:ext cx="2590800" cy="16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noProof="0" dirty="0">
                <a:solidFill>
                  <a:srgbClr val="E5E4DF"/>
                </a:solidFill>
                <a:latin typeface="Calibri" pitchFamily="34" charset="0"/>
              </a:rPr>
              <a:t>Bridge Clinic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Post-hospital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Low-threshold / walk-in model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Rapid Behavioral Health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Connection to care (including primary care)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Management of SDOH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AB686FD-1FF5-6269-B267-F8C52850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33" y="1649919"/>
            <a:ext cx="25908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E5E4DF"/>
                </a:solidFill>
                <a:latin typeface="Calibri" pitchFamily="34" charset="0"/>
              </a:rPr>
              <a:t>Activated Practices / Health Centers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Multidisciplinary SUD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Primary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Ongoing Behavioral Health care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7D2668-715D-4A48-E36E-305BC2B03488}"/>
              </a:ext>
            </a:extLst>
          </p:cNvPr>
          <p:cNvSpPr/>
          <p:nvPr/>
        </p:nvSpPr>
        <p:spPr>
          <a:xfrm>
            <a:off x="264464" y="1289879"/>
            <a:ext cx="2935942" cy="238461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702AB-A247-8755-4033-8F18BA6B6B8C}"/>
              </a:ext>
            </a:extLst>
          </p:cNvPr>
          <p:cNvSpPr/>
          <p:nvPr/>
        </p:nvSpPr>
        <p:spPr>
          <a:xfrm>
            <a:off x="3041276" y="4003170"/>
            <a:ext cx="2935942" cy="238461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25ED4-47B3-A19C-09D1-5497976F8FEC}"/>
              </a:ext>
            </a:extLst>
          </p:cNvPr>
          <p:cNvSpPr/>
          <p:nvPr/>
        </p:nvSpPr>
        <p:spPr>
          <a:xfrm>
            <a:off x="5685862" y="1372012"/>
            <a:ext cx="2935942" cy="205698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39540AC4-5E29-6CFF-1905-67F8B9361C15}"/>
              </a:ext>
            </a:extLst>
          </p:cNvPr>
          <p:cNvSpPr/>
          <p:nvPr/>
        </p:nvSpPr>
        <p:spPr>
          <a:xfrm>
            <a:off x="3718702" y="2083453"/>
            <a:ext cx="1554207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3D43187-3A53-3A78-4056-960A048B5951}"/>
              </a:ext>
            </a:extLst>
          </p:cNvPr>
          <p:cNvSpPr/>
          <p:nvPr/>
        </p:nvSpPr>
        <p:spPr>
          <a:xfrm rot="18793427">
            <a:off x="5582465" y="3577328"/>
            <a:ext cx="7667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50175D4-AE91-5379-24D9-B19791FA8D84}"/>
              </a:ext>
            </a:extLst>
          </p:cNvPr>
          <p:cNvSpPr/>
          <p:nvPr/>
        </p:nvSpPr>
        <p:spPr>
          <a:xfrm rot="2755665">
            <a:off x="2753251" y="3618643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380999" y="304800"/>
            <a:ext cx="8476129" cy="68131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“Micro” Teams: Embedded in every site!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69B6FDD-378C-243B-6C7B-A4E8E64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43" y="1364178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E5E4DF"/>
                </a:solidFill>
                <a:latin typeface="Calibri" pitchFamily="34" charset="0"/>
              </a:rPr>
              <a:t>Addiction Medicine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014DBA8-6B9C-DC9B-98EB-EE52F71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583" y="1529479"/>
            <a:ext cx="2590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E5E4DF"/>
                </a:solidFill>
                <a:latin typeface="Calibri" pitchFamily="34" charset="0"/>
              </a:rPr>
              <a:t>Nursing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AB686FD-1FF5-6269-B267-F8C52850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851" y="4784999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Behavioral Health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7D2668-715D-4A48-E36E-305BC2B03488}"/>
              </a:ext>
            </a:extLst>
          </p:cNvPr>
          <p:cNvSpPr/>
          <p:nvPr/>
        </p:nvSpPr>
        <p:spPr>
          <a:xfrm>
            <a:off x="797175" y="1217425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702AB-A247-8755-4033-8F18BA6B6B8C}"/>
              </a:ext>
            </a:extLst>
          </p:cNvPr>
          <p:cNvSpPr/>
          <p:nvPr/>
        </p:nvSpPr>
        <p:spPr>
          <a:xfrm>
            <a:off x="6080374" y="1388104"/>
            <a:ext cx="2065217" cy="9011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25ED4-47B3-A19C-09D1-5497976F8FEC}"/>
              </a:ext>
            </a:extLst>
          </p:cNvPr>
          <p:cNvSpPr/>
          <p:nvPr/>
        </p:nvSpPr>
        <p:spPr>
          <a:xfrm>
            <a:off x="6122383" y="4616917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50175D4-AE91-5379-24D9-B19791FA8D84}"/>
              </a:ext>
            </a:extLst>
          </p:cNvPr>
          <p:cNvSpPr/>
          <p:nvPr/>
        </p:nvSpPr>
        <p:spPr>
          <a:xfrm rot="2755665">
            <a:off x="2918971" y="2412606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816931-86DE-D474-89D0-BE03B9AB9253}"/>
              </a:ext>
            </a:extLst>
          </p:cNvPr>
          <p:cNvSpPr/>
          <p:nvPr/>
        </p:nvSpPr>
        <p:spPr>
          <a:xfrm>
            <a:off x="895390" y="4582080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1DE2456-A52A-75D9-D7CB-66CDB43C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57" y="4744530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Recovery Coaching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9A0C6CA9-D2ED-8E84-98FF-B961E7EE4F48}"/>
              </a:ext>
            </a:extLst>
          </p:cNvPr>
          <p:cNvSpPr/>
          <p:nvPr/>
        </p:nvSpPr>
        <p:spPr>
          <a:xfrm rot="19344773">
            <a:off x="2975360" y="4244929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B568CEDF-8844-D467-7E7C-B64221A96703}"/>
              </a:ext>
            </a:extLst>
          </p:cNvPr>
          <p:cNvSpPr/>
          <p:nvPr/>
        </p:nvSpPr>
        <p:spPr>
          <a:xfrm rot="2755665">
            <a:off x="5506361" y="4251457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3FBA8A9-579C-7B79-DF8F-230D0A1C772B}"/>
              </a:ext>
            </a:extLst>
          </p:cNvPr>
          <p:cNvSpPr/>
          <p:nvPr/>
        </p:nvSpPr>
        <p:spPr>
          <a:xfrm rot="7803166">
            <a:off x="5444973" y="2458737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580E57E-982D-42ED-85C9-B97738F2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69" y="3046096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Patient!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92A979-E450-A0AA-C8AC-12A651743225}"/>
              </a:ext>
            </a:extLst>
          </p:cNvPr>
          <p:cNvSpPr/>
          <p:nvPr/>
        </p:nvSpPr>
        <p:spPr>
          <a:xfrm>
            <a:off x="3433201" y="2899343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 animBg="1"/>
      <p:bldP spid="2" grpId="0" animBg="1"/>
      <p:bldP spid="3" grpId="0"/>
      <p:bldP spid="4" grpId="0" animBg="1"/>
      <p:bldP spid="5" grpId="0" animBg="1"/>
      <p:bldP spid="6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48000">
              <a:srgbClr val="002060"/>
            </a:gs>
            <a:gs pos="9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160E-93D1-224A-A5E9-A12542C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67" y="2433977"/>
            <a:ext cx="6571061" cy="7069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Why Recovery Coaching?</a:t>
            </a:r>
          </a:p>
        </p:txBody>
      </p:sp>
    </p:spTree>
    <p:extLst>
      <p:ext uri="{BB962C8B-B14F-4D97-AF65-F5344CB8AC3E}">
        <p14:creationId xmlns:p14="http://schemas.microsoft.com/office/powerpoint/2010/main" val="73189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 dark blue ppt theme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M dark blue ppt theme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Tradeshow">
  <a:themeElements>
    <a:clrScheme name="Tradesh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FF00FF"/>
      </a:folHlink>
    </a:clrScheme>
    <a:fontScheme name="Tradesho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6824</TotalTime>
  <Words>903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Times New Roman</vt:lpstr>
      <vt:lpstr>Office Theme</vt:lpstr>
      <vt:lpstr>JM dark blue ppt theme</vt:lpstr>
      <vt:lpstr>Tradeshow</vt:lpstr>
      <vt:lpstr>1_JM dark blue ppt theme</vt:lpstr>
      <vt:lpstr>Gallery</vt:lpstr>
      <vt:lpstr>Building the Primary care SUD Team: Taking it to the next level!</vt:lpstr>
      <vt:lpstr>The mgh Health center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Recovery Coaching?</vt:lpstr>
      <vt:lpstr>Why Nursing?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Use Disorder…How We Can All Help</dc:title>
  <dc:creator>Allen, Michele M.,R.N.</dc:creator>
  <cp:lastModifiedBy>Morrill, James A.,MD, PhD</cp:lastModifiedBy>
  <cp:revision>25</cp:revision>
  <dcterms:modified xsi:type="dcterms:W3CDTF">2024-07-23T13:02:44Z</dcterms:modified>
</cp:coreProperties>
</file>