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86"/>
  </p:notesMasterIdLst>
  <p:handoutMasterIdLst>
    <p:handoutMasterId r:id="rId87"/>
  </p:handoutMasterIdLst>
  <p:sldIdLst>
    <p:sldId id="358" r:id="rId2"/>
    <p:sldId id="464" r:id="rId3"/>
    <p:sldId id="359" r:id="rId4"/>
    <p:sldId id="477" r:id="rId5"/>
    <p:sldId id="361" r:id="rId6"/>
    <p:sldId id="362" r:id="rId7"/>
    <p:sldId id="364" r:id="rId8"/>
    <p:sldId id="365" r:id="rId9"/>
    <p:sldId id="467" r:id="rId10"/>
    <p:sldId id="466" r:id="rId11"/>
    <p:sldId id="465" r:id="rId12"/>
    <p:sldId id="529" r:id="rId13"/>
    <p:sldId id="471" r:id="rId14"/>
    <p:sldId id="469" r:id="rId15"/>
    <p:sldId id="475" r:id="rId16"/>
    <p:sldId id="514" r:id="rId17"/>
    <p:sldId id="476" r:id="rId18"/>
    <p:sldId id="473" r:id="rId19"/>
    <p:sldId id="472" r:id="rId20"/>
    <p:sldId id="474" r:id="rId21"/>
    <p:sldId id="524" r:id="rId22"/>
    <p:sldId id="478" r:id="rId23"/>
    <p:sldId id="479" r:id="rId24"/>
    <p:sldId id="480" r:id="rId25"/>
    <p:sldId id="481" r:id="rId26"/>
    <p:sldId id="482" r:id="rId27"/>
    <p:sldId id="515" r:id="rId28"/>
    <p:sldId id="517" r:id="rId29"/>
    <p:sldId id="516" r:id="rId30"/>
    <p:sldId id="518" r:id="rId31"/>
    <p:sldId id="519" r:id="rId32"/>
    <p:sldId id="484" r:id="rId33"/>
    <p:sldId id="366" r:id="rId34"/>
    <p:sldId id="367" r:id="rId35"/>
    <p:sldId id="368" r:id="rId36"/>
    <p:sldId id="369" r:id="rId37"/>
    <p:sldId id="371" r:id="rId38"/>
    <p:sldId id="528" r:id="rId39"/>
    <p:sldId id="379" r:id="rId40"/>
    <p:sldId id="403" r:id="rId41"/>
    <p:sldId id="405" r:id="rId42"/>
    <p:sldId id="406" r:id="rId43"/>
    <p:sldId id="487" r:id="rId44"/>
    <p:sldId id="492" r:id="rId45"/>
    <p:sldId id="497" r:id="rId46"/>
    <p:sldId id="494" r:id="rId47"/>
    <p:sldId id="495" r:id="rId48"/>
    <p:sldId id="404" r:id="rId49"/>
    <p:sldId id="407" r:id="rId50"/>
    <p:sldId id="408" r:id="rId51"/>
    <p:sldId id="530" r:id="rId52"/>
    <p:sldId id="409" r:id="rId53"/>
    <p:sldId id="499" r:id="rId54"/>
    <p:sldId id="522" r:id="rId55"/>
    <p:sldId id="410" r:id="rId56"/>
    <p:sldId id="411" r:id="rId57"/>
    <p:sldId id="422" r:id="rId58"/>
    <p:sldId id="527" r:id="rId59"/>
    <p:sldId id="423" r:id="rId60"/>
    <p:sldId id="521" r:id="rId61"/>
    <p:sldId id="424" r:id="rId62"/>
    <p:sldId id="425" r:id="rId63"/>
    <p:sldId id="426" r:id="rId64"/>
    <p:sldId id="427" r:id="rId65"/>
    <p:sldId id="428" r:id="rId66"/>
    <p:sldId id="429" r:id="rId67"/>
    <p:sldId id="430" r:id="rId68"/>
    <p:sldId id="532" r:id="rId69"/>
    <p:sldId id="432" r:id="rId70"/>
    <p:sldId id="500" r:id="rId71"/>
    <p:sldId id="504" r:id="rId72"/>
    <p:sldId id="502" r:id="rId73"/>
    <p:sldId id="508" r:id="rId74"/>
    <p:sldId id="512" r:id="rId75"/>
    <p:sldId id="509" r:id="rId76"/>
    <p:sldId id="501" r:id="rId77"/>
    <p:sldId id="436" r:id="rId78"/>
    <p:sldId id="533" r:id="rId79"/>
    <p:sldId id="441" r:id="rId80"/>
    <p:sldId id="534" r:id="rId81"/>
    <p:sldId id="535" r:id="rId82"/>
    <p:sldId id="538" r:id="rId83"/>
    <p:sldId id="462" r:id="rId84"/>
    <p:sldId id="463" r:id="rId85"/>
  </p:sldIdLst>
  <p:sldSz cx="12192000" cy="6858000"/>
  <p:notesSz cx="6950075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anose="020B06000405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anose="020B06000405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anose="020B06000405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anose="020B06000405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anose="020B06000405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Lucida Grande" panose="020B06000405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Lucida Grande" panose="020B06000405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Lucida Grande" panose="020B06000405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Lucida Grande" panose="020B06000405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20"/>
  </p:normalViewPr>
  <p:slideViewPr>
    <p:cSldViewPr>
      <p:cViewPr varScale="1">
        <p:scale>
          <a:sx n="103" d="100"/>
          <a:sy n="103" d="100"/>
        </p:scale>
        <p:origin x="648" y="1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8342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9E5DD61-242A-AD43-A99C-B1A4A0FD2E0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Lucida Grande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1D32673-AB63-A546-8890-76A4EC9066F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8588" y="0"/>
            <a:ext cx="30114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ucida Grande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57A8387D-C9C3-C340-BD62-CBCEF4A2858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4113"/>
            <a:ext cx="30114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Lucida Grande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E3C88349-F21C-7B47-9658-832C73C57E4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8588" y="8774113"/>
            <a:ext cx="3011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ucida Grande" charset="0"/>
                <a:ea typeface="MS PGothic" charset="-128"/>
              </a:defRPr>
            </a:lvl1pPr>
          </a:lstStyle>
          <a:p>
            <a:pPr>
              <a:defRPr/>
            </a:pPr>
            <a:fld id="{8A798065-617D-EA41-ABF5-8488CF8714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97B47DA-AB29-1F42-A6E2-85081DB3C79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Lucida Grande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36FC9BB-BFEE-1D41-A426-1D0A851CB0A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38588" y="0"/>
            <a:ext cx="30114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ucida Grande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848611B9-C7C9-6B42-B3BA-D4B57E749EE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6875" y="692150"/>
            <a:ext cx="61563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594C20E-8806-2C44-B486-9DCF587E422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7100" y="4387850"/>
            <a:ext cx="5095875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351FD973-1CF1-B345-A3BD-2F2C015C55E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4113"/>
            <a:ext cx="30114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Lucida Grande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D61EF84B-76AB-1544-8694-3F8951383F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8588" y="8774113"/>
            <a:ext cx="3011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ucida Grande" charset="0"/>
                <a:ea typeface="MS PGothic" charset="-128"/>
              </a:defRPr>
            </a:lvl1pPr>
          </a:lstStyle>
          <a:p>
            <a:pPr>
              <a:defRPr/>
            </a:pPr>
            <a:fld id="{A8077D85-58A7-2B4F-BBA8-2E0FF2E27D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018E06BB-50AC-D242-B01B-4AE696E629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9pPr>
          </a:lstStyle>
          <a:p>
            <a:fld id="{94A4FE56-795A-7E47-A163-F06B2A4B2ADA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1EF37BE-93B6-434B-9C60-003C8AC3AC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D1ADD38-548A-4D4C-8DDA-E3DE9DC02A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Lucida Grande" panose="020B0600040502020204" pitchFamily="34" charset="0"/>
              </a:rPr>
              <a:t>Questions on slides: 14, 39, 47, 56, 80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E1E518F7-0544-8F4B-889C-FC02D25BF1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9F838CE9-3AF2-8F4D-B716-43B5C2BEF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Lucida Grande" panose="020B0600040502020204" pitchFamily="34" charset="0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C37776D1-2922-AC4E-B8E0-C5744EE81623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4CAB953C-8195-2E40-87CB-670476EA2A90}" type="slidenum">
              <a:rPr lang="en-US" altLang="en-US" sz="1200">
                <a:latin typeface="Arial" panose="020B0604020202020204" pitchFamily="34" charset="0"/>
              </a:rPr>
              <a:pPr algn="r"/>
              <a:t>17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>
            <a:extLst>
              <a:ext uri="{FF2B5EF4-FFF2-40B4-BE49-F238E27FC236}">
                <a16:creationId xmlns:a16="http://schemas.microsoft.com/office/drawing/2014/main" id="{1BA3AF82-5F20-1947-B1AF-35C993EC9B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>
            <a:extLst>
              <a:ext uri="{FF2B5EF4-FFF2-40B4-BE49-F238E27FC236}">
                <a16:creationId xmlns:a16="http://schemas.microsoft.com/office/drawing/2014/main" id="{D4B51992-1F00-BB42-BA3D-086127BC9B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Lucida Grande" panose="020B0600040502020204" pitchFamily="34" charset="0"/>
              </a:rPr>
              <a:t>2</a:t>
            </a:r>
            <a:r>
              <a:rPr lang="en-US" altLang="en-US" baseline="30000" dirty="0">
                <a:latin typeface="Lucida Grande" panose="020B0600040502020204" pitchFamily="34" charset="0"/>
              </a:rPr>
              <a:t>nd</a:t>
            </a:r>
            <a:r>
              <a:rPr lang="en-US" altLang="en-US" dirty="0">
                <a:latin typeface="Lucida Grande" panose="020B0600040502020204" pitchFamily="34" charset="0"/>
              </a:rPr>
              <a:t> photo from https://healthjade.net/purpura-fulminans/</a:t>
            </a:r>
          </a:p>
        </p:txBody>
      </p:sp>
      <p:sp>
        <p:nvSpPr>
          <p:cNvPr id="81923" name="Slide Number Placeholder 3">
            <a:extLst>
              <a:ext uri="{FF2B5EF4-FFF2-40B4-BE49-F238E27FC236}">
                <a16:creationId xmlns:a16="http://schemas.microsoft.com/office/drawing/2014/main" id="{15D122C2-788E-D848-B8D7-0B260CD7AE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9pPr>
          </a:lstStyle>
          <a:p>
            <a:fld id="{F33369DD-3808-9C49-89B0-EEA0287088FE}" type="slidenum">
              <a:rPr lang="en-US" altLang="en-US" sz="1200" smtClean="0"/>
              <a:pPr/>
              <a:t>57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C72D6F-C2C4-3F4B-ADFC-6B963AB03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219200"/>
          </a:xfrm>
          <a:prstGeom prst="rect">
            <a:avLst/>
          </a:prstGeom>
          <a:solidFill>
            <a:srgbClr val="007C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5B82840-A13A-EF44-8534-3FAB6D1CB9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1813" y="6278563"/>
            <a:ext cx="229393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BD5EABBB-A818-B94F-A614-FE7E3E74B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9200"/>
            <a:ext cx="12192000" cy="4114800"/>
          </a:xfrm>
          <a:prstGeom prst="rect">
            <a:avLst/>
          </a:prstGeom>
          <a:solidFill>
            <a:srgbClr val="007E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4619282-5575-8C48-B530-96DB4F6EC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219200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A62630E3-8852-1845-A64E-0AE1284B1A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0400" y="457200"/>
            <a:ext cx="22082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BA2B0E54-597B-1047-A115-018AC20106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534400" y="5715000"/>
            <a:ext cx="3657600" cy="1143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D50F57AA-1B56-AC4C-97E4-87A63655E7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5653088"/>
            <a:ext cx="395446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1371600"/>
            <a:ext cx="10668000" cy="2057400"/>
          </a:xfrm>
        </p:spPr>
        <p:txBody>
          <a:bodyPr/>
          <a:lstStyle>
            <a:lvl1pPr>
              <a:defRPr sz="5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09600" y="4038600"/>
            <a:ext cx="10668000" cy="1143000"/>
          </a:xfrm>
        </p:spPr>
        <p:txBody>
          <a:bodyPr/>
          <a:lstStyle>
            <a:lvl1pPr marL="0" indent="0">
              <a:buFont typeface="Times" charset="0"/>
              <a:buNone/>
              <a:defRPr b="1" i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473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D25309-C383-EE49-A968-12509BF3BD8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F33F4-8B77-5048-BAC3-375364F20D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677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0" y="228600"/>
            <a:ext cx="2819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28600"/>
            <a:ext cx="82550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C5A40F-78A3-CF43-868E-B1210AAF35D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3A69F-2AAB-2E44-8D59-BAA6D8FF62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29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E8DB40-E415-2B40-80EE-435EB4CB2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219200"/>
          </a:xfrm>
          <a:prstGeom prst="rect">
            <a:avLst/>
          </a:prstGeom>
          <a:solidFill>
            <a:srgbClr val="007C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E9E148D-0F5B-664E-84F4-6E03123A5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219200"/>
          </a:xfrm>
          <a:prstGeom prst="rect">
            <a:avLst/>
          </a:prstGeom>
          <a:solidFill>
            <a:srgbClr val="007E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090E9998-70CD-2140-AEB1-A556DB510B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7200" y="6096000"/>
            <a:ext cx="25400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48635F2-AA10-FC41-99B7-DDA61D1C72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B588C-6842-B444-888D-ED16645A94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5584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C42255-6F25-EC48-B0E1-9F13FE9C4DA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72639-AD49-EF46-B786-169BFAE7EE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11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5372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752600"/>
            <a:ext cx="55372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6F5026-8A21-DA49-A8A2-E284CA2BB3D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ED2FB-3FFE-2646-92B4-910C5036EE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827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F925AAF-C01C-C243-B3E7-658F8C6F018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2532C-9292-4F41-8B79-620CDBC817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934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7A7873F-C7DA-5B4A-BC3A-D52A8286A5A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F77B0-17A1-9C48-B674-235B81E333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30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317DF45-1EC7-BA47-B016-ECF3B013E02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2328C-DD22-784E-BED5-4EC197B193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908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250C39-E24E-054D-9432-AEF548227F9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AA239-363A-2B4B-8DBF-05BD3569B2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796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4178AF-2AAD-414B-A371-B71B4635E04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2634D-0E73-6C49-BEA3-66D592D1D5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697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>
            <a:extLst>
              <a:ext uri="{FF2B5EF4-FFF2-40B4-BE49-F238E27FC236}">
                <a16:creationId xmlns:a16="http://schemas.microsoft.com/office/drawing/2014/main" id="{D13F697E-4996-ED4F-9CE8-040B86347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219200"/>
          </a:xfrm>
          <a:prstGeom prst="rect">
            <a:avLst/>
          </a:prstGeom>
          <a:solidFill>
            <a:srgbClr val="007E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1BBAAE9-0996-E945-B19F-B5EDEBAAB3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0"/>
            <a:ext cx="11277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BD7B5457-0CA6-DA44-A59B-569E3FCC4A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524000"/>
            <a:ext cx="11277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67980761-B7FB-AF4B-BC20-4226E1D012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Univers 47 CondensedLight" charset="0"/>
                <a:ea typeface="MS PGothic" charset="-128"/>
              </a:defRPr>
            </a:lvl1pPr>
          </a:lstStyle>
          <a:p>
            <a:pPr>
              <a:defRPr/>
            </a:pPr>
            <a:fld id="{ADDFE2DB-976C-954D-97CE-2307620991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0" name="Picture 1">
            <a:extLst>
              <a:ext uri="{FF2B5EF4-FFF2-40B4-BE49-F238E27FC236}">
                <a16:creationId xmlns:a16="http://schemas.microsoft.com/office/drawing/2014/main" id="{3FE13AB3-4B92-0C4B-B8C2-B7028D0C3D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7200" y="6096000"/>
            <a:ext cx="25400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84" r:id="rId3"/>
    <p:sldLayoutId id="2147484385" r:id="rId4"/>
    <p:sldLayoutId id="2147484386" r:id="rId5"/>
    <p:sldLayoutId id="2147484387" r:id="rId6"/>
    <p:sldLayoutId id="2147484388" r:id="rId7"/>
    <p:sldLayoutId id="2147484389" r:id="rId8"/>
    <p:sldLayoutId id="2147484390" r:id="rId9"/>
    <p:sldLayoutId id="2147484391" r:id="rId10"/>
    <p:sldLayoutId id="214748439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Palatino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Palatino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Palatino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Palatino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1200"/>
        </a:spcAft>
        <a:buClr>
          <a:srgbClr val="003366"/>
        </a:buClr>
        <a:buSzPct val="85000"/>
        <a:buFont typeface="Times" pitchFamily="2" charset="0"/>
        <a:buChar char="•"/>
        <a:defRPr sz="24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42950" indent="-285750" algn="l" rtl="0" eaLnBrk="0" fontAlgn="base" hangingPunct="0">
        <a:spcBef>
          <a:spcPct val="0"/>
        </a:spcBef>
        <a:spcAft>
          <a:spcPts val="1200"/>
        </a:spcAft>
        <a:buClr>
          <a:srgbClr val="003366"/>
        </a:buClr>
        <a:buSzPct val="85000"/>
        <a:buChar char="–"/>
        <a:defRPr sz="20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marL="1143000" indent="-228600" algn="l" rtl="0" eaLnBrk="0" fontAlgn="base" hangingPunct="0">
        <a:spcBef>
          <a:spcPct val="0"/>
        </a:spcBef>
        <a:spcAft>
          <a:spcPts val="1200"/>
        </a:spcAft>
        <a:buClr>
          <a:srgbClr val="003366"/>
        </a:buClr>
        <a:buSzPct val="85000"/>
        <a:buFont typeface="Times" pitchFamily="2" charset="0"/>
        <a:buChar char="•"/>
        <a:defRPr sz="20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marL="1600200" indent="-228600" algn="l" rtl="0" eaLnBrk="0" fontAlgn="base" hangingPunct="0">
        <a:spcBef>
          <a:spcPct val="0"/>
        </a:spcBef>
        <a:spcAft>
          <a:spcPts val="1200"/>
        </a:spcAft>
        <a:buClr>
          <a:srgbClr val="003366"/>
        </a:buClr>
        <a:buChar char="–"/>
        <a:defRPr sz="20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marL="2057400" indent="-228600" algn="l" rtl="0" eaLnBrk="0" fontAlgn="base" hangingPunct="0">
        <a:spcBef>
          <a:spcPct val="0"/>
        </a:spcBef>
        <a:spcAft>
          <a:spcPts val="1200"/>
        </a:spcAft>
        <a:buClr>
          <a:srgbClr val="003366"/>
        </a:buClr>
        <a:buChar char="»"/>
        <a:defRPr sz="20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2514600" indent="-228600" algn="l" rtl="0" eaLnBrk="1" fontAlgn="base" hangingPunct="1">
        <a:spcBef>
          <a:spcPct val="0"/>
        </a:spcBef>
        <a:spcAft>
          <a:spcPct val="20000"/>
        </a:spcAft>
        <a:defRPr sz="28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0"/>
        </a:spcBef>
        <a:spcAft>
          <a:spcPct val="20000"/>
        </a:spcAft>
        <a:defRPr sz="28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0"/>
        </a:spcBef>
        <a:spcAft>
          <a:spcPct val="20000"/>
        </a:spcAft>
        <a:defRPr sz="28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0"/>
        </a:spcBef>
        <a:spcAft>
          <a:spcPct val="20000"/>
        </a:spcAft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hyperlink" Target="https://www.youtube.com/watch?v=xj5svjANaIE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adc.bmj.com/content/98/12/998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s://app.figure1.com/rd/images/578387610d39995a44b253f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cdemcurriculum.files.wordpress.com/2015/09/ten.png" TargetMode="External"/><Relationship Id="rId4" Type="http://schemas.openxmlformats.org/officeDocument/2006/relationships/hyperlink" Target="https://www.infectiousdiseaseadvisor.com/infectious-diseases/stevens-johnson-syndrometoxic-epidermal-necrolysis/article/610572/" TargetMode="External"/><Relationship Id="rId9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Bastuji-Garin%20S%5bAuthor%5d&amp;cauthor=true&amp;cauthor_uid=10951229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pubmed/10951229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idonline.org/issue/S0022-202X(18)X0011-6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ksci.com/queue/clinical-presentations-of-severe-cutaneous-drug-reactions-in-hiv-infected-africa_5af06c15d64ab21c4baadf54.html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4D696600-D5D6-AD42-9515-5D6D436A7C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66900" y="2590800"/>
            <a:ext cx="8915400" cy="304800"/>
          </a:xfrm>
        </p:spPr>
        <p:txBody>
          <a:bodyPr/>
          <a:lstStyle/>
          <a:p>
            <a:r>
              <a:rPr lang="en-US" sz="5000" b="1" dirty="0"/>
              <a:t>Dermatologic Emergencies</a:t>
            </a:r>
            <a:br>
              <a:rPr lang="en-US" sz="5000" b="1" dirty="0"/>
            </a:br>
            <a:endParaRPr lang="en-US" sz="5000" b="1" dirty="0"/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A579FFDC-3B9D-B849-8640-9DF3DC80D9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66900" y="2971800"/>
            <a:ext cx="86868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Times" pitchFamily="2" charset="0"/>
              <a:buNone/>
            </a:pPr>
            <a:r>
              <a:rPr lang="en-US" altLang="en-US" sz="2000" i="0" dirty="0"/>
              <a:t>Steven T. Chen, MD MPH MS-</a:t>
            </a:r>
            <a:r>
              <a:rPr lang="en-US" altLang="en-US" sz="2000" i="0" dirty="0" err="1"/>
              <a:t>HPEd</a:t>
            </a:r>
            <a:endParaRPr lang="en-US" altLang="en-US" sz="2000" i="0" dirty="0"/>
          </a:p>
          <a:p>
            <a:pPr eaLnBrk="1" hangingPunct="1">
              <a:lnSpc>
                <a:spcPct val="80000"/>
              </a:lnSpc>
              <a:buFont typeface="Times" pitchFamily="2" charset="0"/>
              <a:buNone/>
            </a:pPr>
            <a:r>
              <a:rPr lang="en-US" altLang="en-US" sz="2000" b="0" i="0" dirty="0"/>
              <a:t>Assistant Professor, Harvard Medical School</a:t>
            </a:r>
          </a:p>
          <a:p>
            <a:pPr eaLnBrk="1" hangingPunct="1">
              <a:lnSpc>
                <a:spcPct val="80000"/>
              </a:lnSpc>
              <a:buFont typeface="Times" pitchFamily="2" charset="0"/>
              <a:buNone/>
            </a:pPr>
            <a:r>
              <a:rPr lang="en-US" altLang="en-US" sz="2000" b="0" i="0" dirty="0"/>
              <a:t>Attending in Dermatology and Internal Medicine </a:t>
            </a:r>
          </a:p>
          <a:p>
            <a:pPr eaLnBrk="1" hangingPunct="1">
              <a:lnSpc>
                <a:spcPct val="80000"/>
              </a:lnSpc>
              <a:buFont typeface="Times" pitchFamily="2" charset="0"/>
              <a:buNone/>
            </a:pPr>
            <a:r>
              <a:rPr lang="en-US" altLang="en-US" sz="2000" b="0" i="0" dirty="0"/>
              <a:t>Associate Program Director, Harvard Dermatology Residency Program</a:t>
            </a:r>
          </a:p>
          <a:p>
            <a:pPr eaLnBrk="1" hangingPunct="1">
              <a:lnSpc>
                <a:spcPct val="80000"/>
              </a:lnSpc>
              <a:buFont typeface="Times" pitchFamily="2" charset="0"/>
              <a:buNone/>
            </a:pPr>
            <a:r>
              <a:rPr lang="en-US" altLang="en-US" sz="2000" b="0" i="0" dirty="0"/>
              <a:t>Subspecialty Core Educator, MGH Internal Medicine Training Program</a:t>
            </a:r>
          </a:p>
          <a:p>
            <a:pPr eaLnBrk="1" hangingPunct="1">
              <a:lnSpc>
                <a:spcPct val="80000"/>
              </a:lnSpc>
              <a:buFont typeface="Times" pitchFamily="2" charset="0"/>
              <a:buNone/>
            </a:pPr>
            <a:endParaRPr lang="en-US" altLang="en-US" sz="2000" b="0" i="0" dirty="0"/>
          </a:p>
          <a:p>
            <a:pPr eaLnBrk="1" hangingPunct="1">
              <a:lnSpc>
                <a:spcPct val="80000"/>
              </a:lnSpc>
              <a:buFont typeface="Times" pitchFamily="2" charset="0"/>
              <a:buNone/>
            </a:pPr>
            <a:endParaRPr lang="en-US" altLang="en-US" sz="2000" i="0" dirty="0"/>
          </a:p>
        </p:txBody>
      </p:sp>
      <p:sp>
        <p:nvSpPr>
          <p:cNvPr id="15363" name="Text Box 5">
            <a:extLst>
              <a:ext uri="{FF2B5EF4-FFF2-40B4-BE49-F238E27FC236}">
                <a16:creationId xmlns:a16="http://schemas.microsoft.com/office/drawing/2014/main" id="{0B67E2DF-0CD7-2D44-9AF5-7A95D2A83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256338"/>
            <a:ext cx="4038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500">
                <a:latin typeface="Lucida Grande" panose="020B0600040502020204" pitchFamily="34" charset="0"/>
              </a:rPr>
              <a:t>@DrStevenTChen</a:t>
            </a:r>
          </a:p>
        </p:txBody>
      </p:sp>
      <p:pic>
        <p:nvPicPr>
          <p:cNvPr id="15364" name="Picture 5" descr="mage result for twitter logo">
            <a:extLst>
              <a:ext uri="{FF2B5EF4-FFF2-40B4-BE49-F238E27FC236}">
                <a16:creationId xmlns:a16="http://schemas.microsoft.com/office/drawing/2014/main" id="{13495A4F-77A1-B647-A4C8-09F988B4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163" y="6186488"/>
            <a:ext cx="8207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7F373639-CE14-4347-94D8-0AD6F3F22E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HD 2</a:t>
            </a:r>
          </a:p>
        </p:txBody>
      </p:sp>
      <p:sp>
        <p:nvSpPr>
          <p:cNvPr id="25602" name="Slide Number Placeholder 3">
            <a:extLst>
              <a:ext uri="{FF2B5EF4-FFF2-40B4-BE49-F238E27FC236}">
                <a16:creationId xmlns:a16="http://schemas.microsoft.com/office/drawing/2014/main" id="{BED39CA3-9543-6245-86D0-69FD23E60A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CA3D0CAA-F0A8-B346-B2F5-4DE1818AF0ED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10</a:t>
            </a:fld>
            <a:endParaRPr lang="en-US" altLang="en-US" sz="900">
              <a:latin typeface="Univers 47 CondensedLight" charset="0"/>
            </a:endParaRPr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516A3BE7-56EB-EC42-B176-9218B5999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228600"/>
            <a:ext cx="5029200" cy="635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Content Placeholder 5">
            <a:extLst>
              <a:ext uri="{FF2B5EF4-FFF2-40B4-BE49-F238E27FC236}">
                <a16:creationId xmlns:a16="http://schemas.microsoft.com/office/drawing/2014/main" id="{3766F967-1372-C642-B77D-167FCABFC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9063" y="228600"/>
            <a:ext cx="472281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DFF4747-8DD1-E84A-8AC2-54DA22299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971800"/>
            <a:ext cx="885825" cy="762000"/>
          </a:xfrm>
          <a:prstGeom prst="ellipse">
            <a:avLst/>
          </a:prstGeom>
          <a:noFill/>
          <a:ln w="5715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endParaRPr lang="en-US" altLang="en-US">
              <a:latin typeface="Lucida Grande" panose="020B06000405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6620DF9B-3751-584E-9510-9140DDFC7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HD 2 </a:t>
            </a:r>
            <a:r>
              <a:rPr lang="en-US" altLang="en-US">
                <a:sym typeface="Wingdings" pitchFamily="2" charset="2"/>
              </a:rPr>
              <a:t> </a:t>
            </a:r>
            <a:r>
              <a:rPr lang="en-US" altLang="en-US"/>
              <a:t>HD 3</a:t>
            </a:r>
          </a:p>
        </p:txBody>
      </p:sp>
      <p:pic>
        <p:nvPicPr>
          <p:cNvPr id="26626" name="Content Placeholder 4">
            <a:extLst>
              <a:ext uri="{FF2B5EF4-FFF2-40B4-BE49-F238E27FC236}">
                <a16:creationId xmlns:a16="http://schemas.microsoft.com/office/drawing/2014/main" id="{33F7DD0D-CA32-FB40-907F-EF81845A0D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32663" y="304800"/>
            <a:ext cx="4619625" cy="6197600"/>
          </a:xfrm>
        </p:spPr>
      </p:pic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78D24162-4F94-B84B-883D-0D7F975EF1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151AB1F9-3BF0-3349-9DF1-91CA2B7F98C7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11</a:t>
            </a:fld>
            <a:endParaRPr lang="en-US" altLang="en-US" sz="900">
              <a:latin typeface="Univers 47 CondensedLight" charset="0"/>
            </a:endParaRPr>
          </a:p>
        </p:txBody>
      </p:sp>
      <p:pic>
        <p:nvPicPr>
          <p:cNvPr id="26628" name="Picture 6">
            <a:extLst>
              <a:ext uri="{FF2B5EF4-FFF2-40B4-BE49-F238E27FC236}">
                <a16:creationId xmlns:a16="http://schemas.microsoft.com/office/drawing/2014/main" id="{77CFB0AF-3D10-C54A-8168-AE187553D1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125" y="304800"/>
            <a:ext cx="4638675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FCB7CAF3-44F8-2442-812F-358099CA57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Nikolsky Sign</a:t>
            </a: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C73BC432-845F-6343-9AEE-FD190B9C58B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7F788270-F5F4-5B44-A93B-E7EB4EBC80D8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12</a:t>
            </a:fld>
            <a:endParaRPr lang="en-US" altLang="en-US" sz="900">
              <a:latin typeface="Univers 47 CondensedLight" charset="0"/>
            </a:endParaRPr>
          </a:p>
        </p:txBody>
      </p:sp>
      <p:sp>
        <p:nvSpPr>
          <p:cNvPr id="27652" name="TextBox 1">
            <a:extLst>
              <a:ext uri="{FF2B5EF4-FFF2-40B4-BE49-F238E27FC236}">
                <a16:creationId xmlns:a16="http://schemas.microsoft.com/office/drawing/2014/main" id="{CB183DC9-A3DE-EE41-A164-A9489430EC7B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10433050" y="5149850"/>
            <a:ext cx="3211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panose="020B06000405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000" dirty="0">
                <a:hlinkClick r:id="rId4"/>
              </a:rPr>
              <a:t>https://www.youtube.com/watch?v=xj5svjANaIE</a:t>
            </a:r>
            <a:endParaRPr lang="en-US" altLang="en-US" sz="1000" dirty="0"/>
          </a:p>
        </p:txBody>
      </p:sp>
      <p:pic>
        <p:nvPicPr>
          <p:cNvPr id="3" name="Online Media 2" descr="Nikolsky's sign Toxic epidermal necrolysis 1.mp4">
            <a:hlinkClick r:id="" action="ppaction://media"/>
            <a:extLst>
              <a:ext uri="{FF2B5EF4-FFF2-40B4-BE49-F238E27FC236}">
                <a16:creationId xmlns:a16="http://schemas.microsoft.com/office/drawing/2014/main" id="{B0578EEE-F908-AD4E-91BB-469CEAD771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3143779" y="-730779"/>
            <a:ext cx="5371042" cy="9525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DDA1AE6-53E7-B348-A178-26CA482EA4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Patient History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5A038037-C4E7-B64A-9EFC-73CBE8899B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65M with follicular lymphoma on </a:t>
            </a:r>
            <a:r>
              <a:rPr lang="en-US" altLang="en-US" dirty="0" err="1"/>
              <a:t>bendamustine</a:t>
            </a:r>
            <a:r>
              <a:rPr lang="en-US" altLang="en-US" dirty="0"/>
              <a:t> and rituximab who was started on trimethoprim/</a:t>
            </a:r>
            <a:r>
              <a:rPr lang="en-US" altLang="en-US" dirty="0" err="1"/>
              <a:t>sulfamethoxasole</a:t>
            </a:r>
            <a:r>
              <a:rPr lang="en-US" altLang="en-US" dirty="0"/>
              <a:t> for PCP prophylaxis.</a:t>
            </a:r>
          </a:p>
          <a:p>
            <a:endParaRPr lang="en-US" altLang="en-US" dirty="0"/>
          </a:p>
          <a:p>
            <a:r>
              <a:rPr lang="en-US" altLang="en-US" dirty="0"/>
              <a:t>Has been on trimethoprim/</a:t>
            </a:r>
            <a:r>
              <a:rPr lang="en-US" altLang="en-US" dirty="0" err="1"/>
              <a:t>sulfamethoxasole</a:t>
            </a:r>
            <a:r>
              <a:rPr lang="en-US" altLang="en-US" dirty="0"/>
              <a:t> for 2 weeks. Presented to clinic with subjective fevers, myalgias, and skin eruption as pictured.</a:t>
            </a: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7E0E3A44-8666-AE49-9C10-C88DD5F3AA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40FF31D4-51F1-3A43-A1A6-5560B0862767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13</a:t>
            </a:fld>
            <a:endParaRPr lang="en-US" altLang="en-US" sz="900">
              <a:latin typeface="Univers 47 CondensedLight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372FBB03-BD9F-B24F-8977-B8D77C8EA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Stevens Johnson Syndrome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92C08D5B-28EF-E24A-A88C-5CB642A21D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Macular, </a:t>
            </a:r>
            <a:r>
              <a:rPr lang="en-US" altLang="en-US" b="1" dirty="0">
                <a:solidFill>
                  <a:srgbClr val="FF0000"/>
                </a:solidFill>
              </a:rPr>
              <a:t>atypical targetoid </a:t>
            </a:r>
            <a:r>
              <a:rPr lang="en-US" altLang="en-US" dirty="0"/>
              <a:t>lesions with duskiness, mucosal involvement/sloughing, and positive </a:t>
            </a:r>
            <a:r>
              <a:rPr lang="en-US" altLang="en-US" dirty="0" err="1"/>
              <a:t>Nikolsky</a:t>
            </a:r>
            <a:r>
              <a:rPr lang="en-US" altLang="en-US" dirty="0"/>
              <a:t> with &lt;10% BSA </a:t>
            </a:r>
            <a:r>
              <a:rPr lang="en-US" altLang="en-US" b="1" dirty="0">
                <a:solidFill>
                  <a:schemeClr val="accent2">
                    <a:lumMod val="50000"/>
                  </a:schemeClr>
                </a:solidFill>
              </a:rPr>
              <a:t>epidermal detachment or pending detachment</a:t>
            </a:r>
            <a:r>
              <a:rPr lang="en-US" altLang="en-US" dirty="0"/>
              <a:t>. Conjunctival injection and hemorrhagic lips are common.</a:t>
            </a:r>
          </a:p>
          <a:p>
            <a:r>
              <a:rPr lang="en-US" altLang="en-US" dirty="0"/>
              <a:t>&gt;30% - Toxic Epidermal Necrolysis</a:t>
            </a:r>
          </a:p>
          <a:p>
            <a:r>
              <a:rPr lang="en-US" altLang="en-US" dirty="0"/>
              <a:t>10-30% - SJS-TEN overlap syndrome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ACC9E2E4-9E03-1740-999E-A61E6D908B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E4C36BE5-FA50-CC4D-B898-D774EF2ACD53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14</a:t>
            </a:fld>
            <a:endParaRPr lang="en-US" altLang="en-US" sz="900">
              <a:latin typeface="Univers 47 CondensedLight" charset="0"/>
            </a:endParaRPr>
          </a:p>
        </p:txBody>
      </p:sp>
      <p:sp>
        <p:nvSpPr>
          <p:cNvPr id="31748" name="TextBox 1">
            <a:extLst>
              <a:ext uri="{FF2B5EF4-FFF2-40B4-BE49-F238E27FC236}">
                <a16:creationId xmlns:a16="http://schemas.microsoft.com/office/drawing/2014/main" id="{72540C9F-4B84-C941-B42C-52B2A353D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200" y="6611938"/>
            <a:ext cx="82359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latin typeface="Lucida Grande" panose="020B0600040502020204" pitchFamily="34" charset="0"/>
              </a:rPr>
              <a:t>Chen ST, Velez NF, Saavedra AP. </a:t>
            </a:r>
            <a:r>
              <a:rPr lang="en-US" altLang="en-US" sz="1000" i="1">
                <a:latin typeface="Lucida Grande" panose="020B0600040502020204" pitchFamily="34" charset="0"/>
              </a:rPr>
              <a:t>Adverse Cutaneous Drug Reactions. </a:t>
            </a:r>
            <a:r>
              <a:rPr lang="en-US" altLang="en-US" sz="1000">
                <a:latin typeface="Lucida Grande" panose="020B0600040502020204" pitchFamily="34" charset="0"/>
              </a:rPr>
              <a:t>Ch 145, Principles and Practice of Hospital Medicine, 2</a:t>
            </a:r>
            <a:r>
              <a:rPr lang="en-US" altLang="en-US" sz="1000" baseline="30000">
                <a:latin typeface="Lucida Grande" panose="020B0600040502020204" pitchFamily="34" charset="0"/>
              </a:rPr>
              <a:t>nd</a:t>
            </a:r>
            <a:r>
              <a:rPr lang="en-US" altLang="en-US" sz="1000">
                <a:latin typeface="Lucida Grande" panose="020B0600040502020204" pitchFamily="34" charset="0"/>
              </a:rPr>
              <a:t> ed.</a:t>
            </a:r>
            <a:endParaRPr lang="en-US" altLang="en-US" sz="1000" i="1">
              <a:latin typeface="Lucida Grande" panose="020B06000405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A0BC2A36-AA6D-204B-87EF-9031C963DE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Target versus targetoid</a:t>
            </a:r>
          </a:p>
        </p:txBody>
      </p:sp>
      <p:pic>
        <p:nvPicPr>
          <p:cNvPr id="33794" name="Content Placeholder 4">
            <a:extLst>
              <a:ext uri="{FF2B5EF4-FFF2-40B4-BE49-F238E27FC236}">
                <a16:creationId xmlns:a16="http://schemas.microsoft.com/office/drawing/2014/main" id="{12C93510-1610-F745-B2CC-EE67A18785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5788" y="1282700"/>
            <a:ext cx="4467225" cy="4356100"/>
          </a:xfrm>
        </p:spPr>
      </p:pic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E49DB409-F617-9A4D-8919-E2FB67968F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42B05860-CB3B-5644-BCAE-6568A912F105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15</a:t>
            </a:fld>
            <a:endParaRPr lang="en-US" altLang="en-US" sz="900">
              <a:latin typeface="Univers 47 CondensedLight" charset="0"/>
            </a:endParaRPr>
          </a:p>
        </p:txBody>
      </p:sp>
      <p:pic>
        <p:nvPicPr>
          <p:cNvPr id="155650" name="Picture 2" descr="elated image">
            <a:extLst>
              <a:ext uri="{FF2B5EF4-FFF2-40B4-BE49-F238E27FC236}">
                <a16:creationId xmlns:a16="http://schemas.microsoft.com/office/drawing/2014/main" id="{A8400AAD-1276-6B4D-9F08-FCB6D1F04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75" y="273685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">
            <a:extLst>
              <a:ext uri="{FF2B5EF4-FFF2-40B4-BE49-F238E27FC236}">
                <a16:creationId xmlns:a16="http://schemas.microsoft.com/office/drawing/2014/main" id="{9E2B6E23-5CC5-C64A-82B5-850EA76FEB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7013" y="1308100"/>
            <a:ext cx="5106987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3">
            <a:extLst>
              <a:ext uri="{FF2B5EF4-FFF2-40B4-BE49-F238E27FC236}">
                <a16:creationId xmlns:a16="http://schemas.microsoft.com/office/drawing/2014/main" id="{3481A76F-C143-144A-8B3D-BE5DE03DE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611937"/>
            <a:ext cx="5400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dirty="0">
                <a:latin typeface="Lucida Grande" panose="020B0600040502020204" pitchFamily="34" charset="0"/>
              </a:rPr>
              <a:t>https://my.clevelandclinic.org/health/diseases/17656-stevens-johnson-syndrome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2B418AD0-3103-2B40-95E0-5DFD39B37D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46238" y="-33338"/>
            <a:ext cx="8458200" cy="1219201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34818" name="Slide Number Placeholder 3">
            <a:extLst>
              <a:ext uri="{FF2B5EF4-FFF2-40B4-BE49-F238E27FC236}">
                <a16:creationId xmlns:a16="http://schemas.microsoft.com/office/drawing/2014/main" id="{637BAA53-6808-8643-8A9A-31659713F1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1E46327F-B641-4943-A353-FDA7E4161564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16</a:t>
            </a:fld>
            <a:endParaRPr lang="en-US" altLang="en-US" sz="900">
              <a:latin typeface="Univers 47 CondensedLight" charset="0"/>
            </a:endParaRPr>
          </a:p>
        </p:txBody>
      </p:sp>
      <p:sp>
        <p:nvSpPr>
          <p:cNvPr id="34819" name="TextBox 5">
            <a:extLst>
              <a:ext uri="{FF2B5EF4-FFF2-40B4-BE49-F238E27FC236}">
                <a16:creationId xmlns:a16="http://schemas.microsoft.com/office/drawing/2014/main" id="{667CDB1E-A627-3B47-BDED-80F684304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173858"/>
            <a:ext cx="87078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dirty="0">
                <a:latin typeface="Lucida Grande" panose="020B0600040502020204" pitchFamily="34" charset="0"/>
                <a:hlinkClick r:id="rId2"/>
              </a:rPr>
              <a:t>https://app.figure1.com/rd/images/578387610d39995a44b253f7</a:t>
            </a:r>
            <a:endParaRPr lang="en-US" altLang="en-US" sz="1000" dirty="0">
              <a:latin typeface="Lucida Grande" panose="020B0600040502020204" pitchFamily="34" charset="0"/>
            </a:endParaRPr>
          </a:p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dirty="0">
                <a:latin typeface="Lucida Grande" panose="020B0600040502020204" pitchFamily="34" charset="0"/>
                <a:hlinkClick r:id="rId3"/>
              </a:rPr>
              <a:t>https://adc.bmj.com/content/98/12/998</a:t>
            </a:r>
            <a:endParaRPr lang="en-US" altLang="en-US" sz="1000" dirty="0">
              <a:latin typeface="Lucida Grande" panose="020B0600040502020204" pitchFamily="34" charset="0"/>
            </a:endParaRPr>
          </a:p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dirty="0">
                <a:latin typeface="Lucida Grande" panose="020B0600040502020204" pitchFamily="34" charset="0"/>
                <a:hlinkClick r:id="rId4"/>
              </a:rPr>
              <a:t>https://www.infectiousdiseaseadvisor.com/infectious-diseases/stevens-johnson-syndrometoxic-epidermal-necrolysis/article/610572/</a:t>
            </a:r>
            <a:endParaRPr lang="en-US" altLang="en-US" sz="1000" dirty="0">
              <a:latin typeface="Lucida Grande" panose="020B0600040502020204" pitchFamily="34" charset="0"/>
            </a:endParaRPr>
          </a:p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sz="1000" dirty="0">
                <a:hlinkClick r:id="rId5"/>
              </a:rPr>
              <a:t>https://cdemcurriculum.files.wordpress.com/2015/09/ten.png</a:t>
            </a:r>
            <a:endParaRPr lang="en-US" altLang="en-US" sz="1000" dirty="0">
              <a:latin typeface="Lucida Grande" panose="020B06000405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18EC75-D8D5-4B44-8654-23F25176D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825" y="436563"/>
            <a:ext cx="6526213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B675638C-3154-5C48-AA5C-DD52BC4416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749301"/>
            <a:ext cx="4071937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BC5F71-1587-8843-9130-BDA6AC9678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2579" y="1722856"/>
            <a:ext cx="5934075" cy="445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180CC6-8F98-C24E-BA38-BF5131648D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3938" y="368300"/>
            <a:ext cx="2921000" cy="4432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966D4CD0-54D6-9447-AF7E-096A207914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5842" name="Picture 3">
            <a:extLst>
              <a:ext uri="{FF2B5EF4-FFF2-40B4-BE49-F238E27FC236}">
                <a16:creationId xmlns:a16="http://schemas.microsoft.com/office/drawing/2014/main" id="{F37C3117-5D5E-E742-8573-0493042237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1905000"/>
            <a:ext cx="6186833" cy="269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>
            <a:extLst>
              <a:ext uri="{FF2B5EF4-FFF2-40B4-BE49-F238E27FC236}">
                <a16:creationId xmlns:a16="http://schemas.microsoft.com/office/drawing/2014/main" id="{D4D3144D-C6FA-444A-BAAC-B52563E8EC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9600" y="10668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1">
            <a:extLst>
              <a:ext uri="{FF2B5EF4-FFF2-40B4-BE49-F238E27FC236}">
                <a16:creationId xmlns:a16="http://schemas.microsoft.com/office/drawing/2014/main" id="{E9EB835E-24C1-C74E-BD23-7888B7A2D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611938"/>
            <a:ext cx="1952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latin typeface="Lucida Grande" panose="020B0600040502020204" pitchFamily="34" charset="0"/>
              </a:rPr>
              <a:t>Courtesy of Dr. Art Saavedra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F2CA17B8-C5F7-6C4A-B29D-313F01DC86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Prognostication can be attempted with SCORTEN</a:t>
            </a:r>
          </a:p>
        </p:txBody>
      </p:sp>
      <p:pic>
        <p:nvPicPr>
          <p:cNvPr id="37890" name="Content Placeholder 4">
            <a:extLst>
              <a:ext uri="{FF2B5EF4-FFF2-40B4-BE49-F238E27FC236}">
                <a16:creationId xmlns:a16="http://schemas.microsoft.com/office/drawing/2014/main" id="{3932D55A-C547-364D-A974-9C0920234D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1447800"/>
            <a:ext cx="8686800" cy="4054475"/>
          </a:xfrm>
        </p:spPr>
      </p:pic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BEC836BF-4727-1944-AA89-AB9305858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992E46BA-1E67-3C43-832C-57902F3B0816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18</a:t>
            </a:fld>
            <a:endParaRPr lang="en-US" altLang="en-US" sz="900">
              <a:latin typeface="Univers 47 CondensedLight" charset="0"/>
            </a:endParaRPr>
          </a:p>
        </p:txBody>
      </p:sp>
      <p:sp>
        <p:nvSpPr>
          <p:cNvPr id="37892" name="TextBox 5">
            <a:extLst>
              <a:ext uri="{FF2B5EF4-FFF2-40B4-BE49-F238E27FC236}">
                <a16:creationId xmlns:a16="http://schemas.microsoft.com/office/drawing/2014/main" id="{3B162CF4-5B0C-2146-93FF-B4510BED0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438" y="6596063"/>
            <a:ext cx="86868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u="sng">
                <a:latin typeface="Lucida Grande" panose="020B0600040502020204" pitchFamily="34" charset="0"/>
                <a:hlinkClick r:id="rId3"/>
              </a:rPr>
              <a:t>Bastuji-Garin S</a:t>
            </a:r>
            <a:r>
              <a:rPr lang="en-US" altLang="en-US" sz="1000" baseline="30000">
                <a:latin typeface="Lucida Grande" panose="020B0600040502020204" pitchFamily="34" charset="0"/>
              </a:rPr>
              <a:t>,</a:t>
            </a:r>
            <a:r>
              <a:rPr lang="en-US" altLang="en-US" sz="1000">
                <a:latin typeface="Lucida Grande" panose="020B0600040502020204" pitchFamily="34" charset="0"/>
              </a:rPr>
              <a:t> et al. SCORTEN: a severity-of-illness score for toxic epidermal necrolysis. </a:t>
            </a:r>
            <a:r>
              <a:rPr lang="sk-SK" altLang="en-US" sz="1000" u="sng">
                <a:latin typeface="Lucida Grande" panose="020B0600040502020204" pitchFamily="34" charset="0"/>
                <a:hlinkClick r:id="rId4" tooltip="The Journal of investigative dermatology."/>
              </a:rPr>
              <a:t>J Invest Dermatol.</a:t>
            </a:r>
            <a:r>
              <a:rPr lang="sk-SK" altLang="en-US" sz="1000">
                <a:latin typeface="Lucida Grande" panose="020B0600040502020204" pitchFamily="34" charset="0"/>
              </a:rPr>
              <a:t> 2000 Aug;115(2):149-53.</a:t>
            </a:r>
            <a:endParaRPr lang="en-US" altLang="en-US" sz="1000">
              <a:latin typeface="Lucida Grande" panose="020B06000405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B1CA8336-E479-AA4C-BCA3-C8FC15B9E2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SJS/TEN</a:t>
            </a: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C76CBC59-54F7-164E-B6A3-CF616D82F4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First large study in an American cohort published in 2018.</a:t>
            </a:r>
          </a:p>
          <a:p>
            <a:pPr lvl="1"/>
            <a:r>
              <a:rPr lang="en-US" altLang="en-US" dirty="0"/>
              <a:t>Trimethoprim/</a:t>
            </a:r>
            <a:r>
              <a:rPr lang="en-US" altLang="en-US" dirty="0" err="1"/>
              <a:t>sulfamethoxasole</a:t>
            </a:r>
            <a:r>
              <a:rPr lang="en-US" altLang="en-US" dirty="0"/>
              <a:t> was the most common culprit</a:t>
            </a:r>
          </a:p>
          <a:p>
            <a:pPr lvl="1"/>
            <a:r>
              <a:rPr lang="en-US" altLang="en-US" dirty="0"/>
              <a:t>Overall survival was better than predicted than SCORTEN</a:t>
            </a:r>
          </a:p>
          <a:p>
            <a:pPr lvl="1"/>
            <a:r>
              <a:rPr lang="en-US" altLang="en-US" dirty="0"/>
              <a:t>Prognosis worsened drastically with BSA &gt; 40%</a:t>
            </a:r>
          </a:p>
          <a:p>
            <a:pPr lvl="1"/>
            <a:r>
              <a:rPr lang="en-US" altLang="en-US" dirty="0"/>
              <a:t>No convincing data regarding treatment options</a:t>
            </a:r>
          </a:p>
          <a:p>
            <a:r>
              <a:rPr lang="en-US" altLang="en-US" dirty="0"/>
              <a:t>Overall, the study is largely exploratory and hypothesis generating.</a:t>
            </a: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C31E28A5-DE8C-994B-959D-C46A087170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54712FCB-7592-EF48-B4E0-A388C50F9B8E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19</a:t>
            </a:fld>
            <a:endParaRPr lang="en-US" altLang="en-US" sz="900">
              <a:latin typeface="Univers 47 CondensedLight" charset="0"/>
            </a:endParaRPr>
          </a:p>
        </p:txBody>
      </p:sp>
      <p:sp>
        <p:nvSpPr>
          <p:cNvPr id="38916" name="TextBox 4">
            <a:extLst>
              <a:ext uri="{FF2B5EF4-FFF2-40B4-BE49-F238E27FC236}">
                <a16:creationId xmlns:a16="http://schemas.microsoft.com/office/drawing/2014/main" id="{9FBCEF68-6E02-744D-8C21-551C7A5EC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353175"/>
            <a:ext cx="56388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latin typeface="Lucida Grande" panose="020B0600040502020204" pitchFamily="34" charset="0"/>
              </a:rPr>
              <a:t>Micheletti et al. Stevens-Johnson Syndrome/Toxic Epidermal Necrolysis: A Multicenter Retrospective Study of 377 Adult Patients from the United States</a:t>
            </a:r>
          </a:p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 i="1">
                <a:latin typeface="Lucida Grande" panose="020B0600040502020204" pitchFamily="34" charset="0"/>
              </a:rPr>
              <a:t>Journal of Invest Dermatol.</a:t>
            </a:r>
            <a:r>
              <a:rPr lang="is-IS" altLang="en-US" sz="1000" u="sng">
                <a:latin typeface="Lucida Grande" panose="020B0600040502020204" pitchFamily="34" charset="0"/>
                <a:hlinkClick r:id="rId2"/>
              </a:rPr>
              <a:t> </a:t>
            </a:r>
            <a:r>
              <a:rPr lang="is-IS" altLang="en-US" sz="1000" u="sng">
                <a:latin typeface="Lucida Grande" panose="020B0600040502020204" pitchFamily="34" charset="0"/>
              </a:rPr>
              <a:t>Nov 2018, </a:t>
            </a:r>
            <a:r>
              <a:rPr lang="is-IS" altLang="en-US" sz="1000">
                <a:latin typeface="Lucida Grande" panose="020B0600040502020204" pitchFamily="34" charset="0"/>
              </a:rPr>
              <a:t>138:11, 2315–2321.</a:t>
            </a:r>
            <a:endParaRPr lang="en-US" altLang="en-US" sz="1000" i="1">
              <a:latin typeface="Lucida Grande" panose="020B06000405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1178E7B0-A7B0-0248-885F-7A4F720E8C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Disclosures/Conflicts of Interest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234BA293-6DFC-864E-934F-F0DC9F34B5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 have received honoraria from Pfizer for serving on an advisory board for digital media.</a:t>
            </a:r>
          </a:p>
          <a:p>
            <a:endParaRPr lang="en-US" altLang="en-US" dirty="0"/>
          </a:p>
          <a:p>
            <a:r>
              <a:rPr lang="en-US" altLang="en-US" dirty="0"/>
              <a:t>Many of the treatments/medications discussed today are in the setting of off-label usage.</a:t>
            </a: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4FD0865F-CE23-3140-BB0B-56CC9801B6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C89B695A-EEC2-2644-84A8-6B4A706335C2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2</a:t>
            </a:fld>
            <a:endParaRPr lang="en-US" altLang="en-US" sz="900">
              <a:latin typeface="Univers 47 CondensedLight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70501EE7-1658-844F-B796-0BC1D51614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SCORTEN updated </a:t>
            </a:r>
            <a:r>
              <a:rPr lang="en-US" altLang="en-US">
                <a:sym typeface="Wingdings" pitchFamily="2" charset="2"/>
              </a:rPr>
              <a:t> ABCD-10</a:t>
            </a:r>
            <a:endParaRPr lang="en-US" altLang="en-US"/>
          </a:p>
        </p:txBody>
      </p:sp>
      <p:sp>
        <p:nvSpPr>
          <p:cNvPr id="39938" name="Slide Number Placeholder 3">
            <a:extLst>
              <a:ext uri="{FF2B5EF4-FFF2-40B4-BE49-F238E27FC236}">
                <a16:creationId xmlns:a16="http://schemas.microsoft.com/office/drawing/2014/main" id="{A5A275D2-B80F-9C42-9683-D980FA1251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1B4307AC-69C4-9A45-828C-AE65932F4295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20</a:t>
            </a:fld>
            <a:endParaRPr lang="en-US" altLang="en-US" sz="900">
              <a:latin typeface="Univers 47 CondensedLight" charset="0"/>
            </a:endParaRP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6178774E-3BE9-EB4A-A3A1-23BF66DB1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1" b="-2342"/>
          <a:stretch>
            <a:fillRect/>
          </a:stretch>
        </p:blipFill>
        <p:spPr bwMode="auto">
          <a:xfrm>
            <a:off x="444500" y="1524000"/>
            <a:ext cx="11201400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Content Placeholder 4">
            <a:extLst>
              <a:ext uri="{FF2B5EF4-FFF2-40B4-BE49-F238E27FC236}">
                <a16:creationId xmlns:a16="http://schemas.microsoft.com/office/drawing/2014/main" id="{76AD48DC-875B-AC4E-BF85-DC5B3C700C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5DD95DEB-5E3F-1245-B227-3DA78EC59F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ABCD-10</a:t>
            </a:r>
          </a:p>
        </p:txBody>
      </p:sp>
      <p:sp>
        <p:nvSpPr>
          <p:cNvPr id="40962" name="Slide Number Placeholder 3">
            <a:extLst>
              <a:ext uri="{FF2B5EF4-FFF2-40B4-BE49-F238E27FC236}">
                <a16:creationId xmlns:a16="http://schemas.microsoft.com/office/drawing/2014/main" id="{A4634FF8-9A2B-C848-B902-B4A08962DAB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9B54ECD2-2983-9140-912E-D5B2799F83F5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21</a:t>
            </a:fld>
            <a:endParaRPr lang="en-US" altLang="en-US" sz="900">
              <a:latin typeface="Univers 47 CondensedLight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04E2DDE-1218-5C40-8985-3868501B6112}"/>
              </a:ext>
            </a:extLst>
          </p:cNvPr>
          <p:cNvSpPr txBox="1">
            <a:spLocks/>
          </p:cNvSpPr>
          <p:nvPr/>
        </p:nvSpPr>
        <p:spPr bwMode="auto">
          <a:xfrm>
            <a:off x="228600" y="1981200"/>
            <a:ext cx="4978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en-US" kern="0" dirty="0"/>
              <a:t>Age &gt; 50			1 </a:t>
            </a:r>
            <a:r>
              <a:rPr lang="en-US" altLang="en-US" kern="0" dirty="0" err="1"/>
              <a:t>pt</a:t>
            </a:r>
            <a:endParaRPr lang="en-US" altLang="en-US" kern="0" dirty="0"/>
          </a:p>
          <a:p>
            <a:pPr>
              <a:defRPr/>
            </a:pPr>
            <a:r>
              <a:rPr lang="en-US" altLang="en-US" kern="0" dirty="0"/>
              <a:t>Bicarb &lt; 20 mmol/L	1 </a:t>
            </a:r>
            <a:r>
              <a:rPr lang="en-US" altLang="en-US" kern="0" dirty="0" err="1"/>
              <a:t>pt</a:t>
            </a:r>
            <a:endParaRPr lang="en-US" altLang="en-US" kern="0" dirty="0"/>
          </a:p>
          <a:p>
            <a:pPr>
              <a:defRPr/>
            </a:pPr>
            <a:r>
              <a:rPr lang="en-US" altLang="en-US" kern="0" dirty="0"/>
              <a:t>Cancer (active) 		2 pts</a:t>
            </a:r>
          </a:p>
          <a:p>
            <a:pPr>
              <a:defRPr/>
            </a:pPr>
            <a:r>
              <a:rPr lang="en-US" altLang="en-US" kern="0" dirty="0"/>
              <a:t>Dialysis			3 pts</a:t>
            </a:r>
          </a:p>
          <a:p>
            <a:pPr>
              <a:defRPr/>
            </a:pPr>
            <a:r>
              <a:rPr lang="en-US" altLang="en-US" kern="0" dirty="0"/>
              <a:t>10% BSA			1 </a:t>
            </a:r>
            <a:r>
              <a:rPr lang="en-US" altLang="en-US" kern="0" dirty="0" err="1"/>
              <a:t>pt</a:t>
            </a:r>
            <a:endParaRPr lang="en-US" altLang="en-US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7DFD67-F06A-B94D-942D-9D345526A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536700"/>
            <a:ext cx="74676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162D678D-8F5F-6447-9D4A-D383D35B35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After 4 days:</a:t>
            </a:r>
          </a:p>
        </p:txBody>
      </p:sp>
      <p:pic>
        <p:nvPicPr>
          <p:cNvPr id="41986" name="Content Placeholder 4">
            <a:extLst>
              <a:ext uri="{FF2B5EF4-FFF2-40B4-BE49-F238E27FC236}">
                <a16:creationId xmlns:a16="http://schemas.microsoft.com/office/drawing/2014/main" id="{90A14DDD-5C31-0D40-8B82-ACD4FE953A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4038" y="1219200"/>
            <a:ext cx="8601075" cy="5105400"/>
          </a:xfrm>
        </p:spPr>
      </p:pic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1B2C1DEC-44EA-3049-B9F0-7E3A71BB0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165E1041-42C4-D842-AA2E-7BE8066BA333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22</a:t>
            </a:fld>
            <a:endParaRPr lang="en-US" altLang="en-US" sz="900">
              <a:latin typeface="Univers 47 CondensedLight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883A7801-FE6D-C64B-91FF-44DC3DC6A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3010" name="Content Placeholder 4">
            <a:extLst>
              <a:ext uri="{FF2B5EF4-FFF2-40B4-BE49-F238E27FC236}">
                <a16:creationId xmlns:a16="http://schemas.microsoft.com/office/drawing/2014/main" id="{47A8BA64-A87E-D44A-9026-57F7244481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091657" y="-1204119"/>
            <a:ext cx="5932488" cy="8645525"/>
          </a:xfrm>
        </p:spPr>
      </p:pic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2A77E179-7C8B-7842-996B-03B329F855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7677A1E3-2000-F649-8739-15B8E5FE2C35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23</a:t>
            </a:fld>
            <a:endParaRPr lang="en-US" altLang="en-US" sz="900">
              <a:latin typeface="Univers 47 CondensedLight" charset="0"/>
            </a:endParaRPr>
          </a:p>
        </p:txBody>
      </p:sp>
      <p:sp>
        <p:nvSpPr>
          <p:cNvPr id="43012" name="TextBox 5">
            <a:extLst>
              <a:ext uri="{FF2B5EF4-FFF2-40B4-BE49-F238E27FC236}">
                <a16:creationId xmlns:a16="http://schemas.microsoft.com/office/drawing/2014/main" id="{7D9B36B6-0442-6443-81EC-78EE648BF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234113"/>
            <a:ext cx="3033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>
                <a:latin typeface="Lucida Grande" panose="020B0600040502020204" pitchFamily="34" charset="0"/>
              </a:rPr>
              <a:t>Progression to TEN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B5CC0788-E656-274F-834D-D6B3E843F6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 weeks later</a:t>
            </a:r>
            <a:r>
              <a:rPr lang="is-IS" altLang="en-US"/>
              <a:t>…</a:t>
            </a:r>
            <a:endParaRPr lang="en-US" altLang="en-US"/>
          </a:p>
        </p:txBody>
      </p:sp>
      <p:pic>
        <p:nvPicPr>
          <p:cNvPr id="44034" name="Content Placeholder 4">
            <a:extLst>
              <a:ext uri="{FF2B5EF4-FFF2-40B4-BE49-F238E27FC236}">
                <a16:creationId xmlns:a16="http://schemas.microsoft.com/office/drawing/2014/main" id="{1F98EC68-0E29-D54D-AA69-48CD1F89FE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3104356" y="248444"/>
            <a:ext cx="5602288" cy="7543800"/>
          </a:xfrm>
        </p:spPr>
      </p:pic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865B39C7-3133-DD45-BE4C-1EF15D6D2E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12B15CCC-3B93-9E45-AB79-115723E14468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24</a:t>
            </a:fld>
            <a:endParaRPr lang="en-US" altLang="en-US" sz="900">
              <a:latin typeface="Univers 47 CondensedLight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7958EB84-1BD0-154F-BF31-181D34E193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5058" name="Content Placeholder 4">
            <a:extLst>
              <a:ext uri="{FF2B5EF4-FFF2-40B4-BE49-F238E27FC236}">
                <a16:creationId xmlns:a16="http://schemas.microsoft.com/office/drawing/2014/main" id="{8A4AF019-C6F9-7845-B84D-8D1470378C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3071018" y="-785018"/>
            <a:ext cx="6138863" cy="8318500"/>
          </a:xfrm>
        </p:spPr>
      </p:pic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B1786F9C-2014-2743-9E02-06637935ED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6D775BE6-2FDA-6C4E-8697-C39C41F0F045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25</a:t>
            </a:fld>
            <a:endParaRPr lang="en-US" altLang="en-US" sz="900">
              <a:latin typeface="Univers 47 CondensedLight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A4A391E4-49BC-8C45-9742-BE2F0773FE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word on treatment</a:t>
            </a:r>
          </a:p>
        </p:txBody>
      </p:sp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id="{92C0D995-34C2-1048-8B1C-8DA732CB23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400" y="1295400"/>
            <a:ext cx="11099800" cy="4572000"/>
          </a:xfrm>
        </p:spPr>
        <p:txBody>
          <a:bodyPr/>
          <a:lstStyle/>
          <a:p>
            <a:r>
              <a:rPr lang="en-US" altLang="en-US" sz="2200" b="1" dirty="0"/>
              <a:t>Discontinuation of offending agent (4-21 days prior to rash)</a:t>
            </a:r>
          </a:p>
          <a:p>
            <a:pPr lvl="1"/>
            <a:r>
              <a:rPr lang="en-US" altLang="en-US" sz="1800" dirty="0"/>
              <a:t>Antibiotics, Antiepileptics, NSAIDs most common</a:t>
            </a:r>
          </a:p>
          <a:p>
            <a:r>
              <a:rPr lang="en-US" altLang="en-US" sz="2200" b="1" dirty="0"/>
              <a:t>Good wound care without debridement</a:t>
            </a:r>
          </a:p>
          <a:p>
            <a:r>
              <a:rPr lang="en-US" altLang="en-US" sz="2200" b="1" dirty="0"/>
              <a:t>Antibiotics only if necessary </a:t>
            </a:r>
            <a:r>
              <a:rPr lang="en-US" altLang="en-US" sz="2200" dirty="0"/>
              <a:t>(sepsis given open skin)</a:t>
            </a:r>
          </a:p>
          <a:p>
            <a:r>
              <a:rPr lang="en-US" altLang="en-US" sz="2200" b="1" dirty="0"/>
              <a:t>Consider Ophthalmology, GYN/Urology consult</a:t>
            </a:r>
          </a:p>
          <a:p>
            <a:r>
              <a:rPr lang="en-US" altLang="en-US" sz="2200" b="1" dirty="0"/>
              <a:t>Dermatology can guide possible therapy to halt progression</a:t>
            </a:r>
          </a:p>
          <a:p>
            <a:pPr lvl="1"/>
            <a:r>
              <a:rPr lang="en-US" altLang="en-US" sz="1800" dirty="0"/>
              <a:t>Etanercept</a:t>
            </a:r>
          </a:p>
          <a:p>
            <a:pPr lvl="1"/>
            <a:r>
              <a:rPr lang="en-US" altLang="en-US" sz="1800" dirty="0"/>
              <a:t>Cyclosporine</a:t>
            </a:r>
          </a:p>
          <a:p>
            <a:pPr lvl="1"/>
            <a:r>
              <a:rPr lang="en-US" altLang="en-US" sz="1800" dirty="0"/>
              <a:t>Intravenous Immunoglobulin + Steroids</a:t>
            </a:r>
          </a:p>
          <a:p>
            <a:pPr lvl="1"/>
            <a:endParaRPr lang="en-US" altLang="en-US" sz="1800" dirty="0"/>
          </a:p>
          <a:p>
            <a:endParaRPr lang="en-US" altLang="en-US" sz="2200" b="1" dirty="0"/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FEE6F5FE-AD84-FC48-9153-A26B629C9B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CEDB58D1-5DDA-5343-AADE-6CB55A175885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26</a:t>
            </a:fld>
            <a:endParaRPr lang="en-US" altLang="en-US" sz="900">
              <a:latin typeface="Univers 47 Condensed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0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0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0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0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AB09EB2C-87E2-C840-9755-27807A6294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else is in the differential?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A4A96E19-2B54-654D-AD20-8B605AD4F5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Stevens Johnson Syndrome/Toxic Epidermal Necrolysis</a:t>
            </a:r>
          </a:p>
          <a:p>
            <a:r>
              <a:rPr lang="en-US" altLang="en-US" dirty="0"/>
              <a:t>Acute Stage IV GVHD </a:t>
            </a:r>
          </a:p>
          <a:p>
            <a:r>
              <a:rPr lang="en-US" altLang="en-US" dirty="0"/>
              <a:t>Pemphigus vulgaris</a:t>
            </a:r>
          </a:p>
          <a:p>
            <a:r>
              <a:rPr lang="en-US" altLang="en-US" dirty="0"/>
              <a:t>Staph Scalded Skin Syndrome</a:t>
            </a: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51BFB5B6-4CCF-1841-8452-E5E017F2F0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13DB7D84-FA9B-1F44-A588-82F5E59F9DB2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27</a:t>
            </a:fld>
            <a:endParaRPr lang="en-US" altLang="en-US" sz="900">
              <a:latin typeface="Univers 47 CondensedLigh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00082516-CDF4-5E4B-84D3-0024A8A5C6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Stage IV GVHD</a:t>
            </a:r>
          </a:p>
        </p:txBody>
      </p:sp>
      <p:pic>
        <p:nvPicPr>
          <p:cNvPr id="48130" name="Content Placeholder 4">
            <a:extLst>
              <a:ext uri="{FF2B5EF4-FFF2-40B4-BE49-F238E27FC236}">
                <a16:creationId xmlns:a16="http://schemas.microsoft.com/office/drawing/2014/main" id="{5306B72F-3F04-4545-94BB-4CEEA8CF05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5793" y="990600"/>
            <a:ext cx="6981875" cy="5005388"/>
          </a:xfrm>
        </p:spPr>
      </p:pic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EFF50220-AD88-8143-871E-6DE8B19CB9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06F2159D-B5D0-BE40-884B-92F96BB8E1B3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28</a:t>
            </a:fld>
            <a:endParaRPr lang="en-US" altLang="en-US" sz="900">
              <a:latin typeface="Univers 47 CondensedLight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0F64AF-256D-8746-8F25-5215C48B1FEF}"/>
              </a:ext>
            </a:extLst>
          </p:cNvPr>
          <p:cNvSpPr txBox="1">
            <a:spLocks/>
          </p:cNvSpPr>
          <p:nvPr/>
        </p:nvSpPr>
        <p:spPr bwMode="auto">
          <a:xfrm>
            <a:off x="406400" y="1423988"/>
            <a:ext cx="4470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kern="0" dirty="0"/>
              <a:t>Clinically very difficult to distinguish</a:t>
            </a:r>
          </a:p>
          <a:p>
            <a:pPr>
              <a:defRPr/>
            </a:pPr>
            <a:r>
              <a:rPr lang="en-US" kern="0" dirty="0"/>
              <a:t>Patient’s history most helpful (medications and ?BMT)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3510BCB7-F3BF-6B4E-946B-5A8342B9A0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Pemphigus Vulgaris</a:t>
            </a:r>
          </a:p>
        </p:txBody>
      </p:sp>
      <p:sp>
        <p:nvSpPr>
          <p:cNvPr id="49154" name="Slide Number Placeholder 3">
            <a:extLst>
              <a:ext uri="{FF2B5EF4-FFF2-40B4-BE49-F238E27FC236}">
                <a16:creationId xmlns:a16="http://schemas.microsoft.com/office/drawing/2014/main" id="{6ED245FA-1873-D349-93BA-CDF0B0D851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9B9DBC75-8928-394A-ABAE-1BB427675163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29</a:t>
            </a:fld>
            <a:endParaRPr lang="en-US" altLang="en-US" sz="900">
              <a:latin typeface="Univers 47 CondensedLight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77B11B-5304-9C41-A095-B2AC9F9DEECC}"/>
              </a:ext>
            </a:extLst>
          </p:cNvPr>
          <p:cNvSpPr txBox="1">
            <a:spLocks/>
          </p:cNvSpPr>
          <p:nvPr/>
        </p:nvSpPr>
        <p:spPr bwMode="auto">
          <a:xfrm>
            <a:off x="609600" y="1395413"/>
            <a:ext cx="45180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kern="0" dirty="0"/>
              <a:t>Also + </a:t>
            </a:r>
            <a:r>
              <a:rPr lang="en-US" kern="0" dirty="0" err="1"/>
              <a:t>Nikolsky</a:t>
            </a:r>
            <a:endParaRPr lang="en-US" kern="0" dirty="0"/>
          </a:p>
          <a:p>
            <a:pPr>
              <a:defRPr/>
            </a:pPr>
            <a:r>
              <a:rPr lang="en-US" kern="0" dirty="0"/>
              <a:t>No </a:t>
            </a:r>
            <a:r>
              <a:rPr lang="en-US" kern="0" dirty="0" err="1"/>
              <a:t>targetoid</a:t>
            </a:r>
            <a:r>
              <a:rPr lang="en-US" kern="0" dirty="0"/>
              <a:t> lesions</a:t>
            </a:r>
          </a:p>
          <a:p>
            <a:pPr>
              <a:defRPr/>
            </a:pPr>
            <a:r>
              <a:rPr lang="en-US" kern="0" dirty="0"/>
              <a:t>No duskiness (meaning no cell death)</a:t>
            </a:r>
          </a:p>
          <a:p>
            <a:pPr>
              <a:defRPr/>
            </a:pPr>
            <a:r>
              <a:rPr lang="en-US" kern="0" dirty="0"/>
              <a:t>Systemically not ill</a:t>
            </a:r>
          </a:p>
          <a:p>
            <a:pPr>
              <a:defRPr/>
            </a:pPr>
            <a:r>
              <a:rPr lang="en-US" kern="0" dirty="0"/>
              <a:t>More commonly gingiva involved, NOT lips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7D7626-17D5-C042-AFCC-23FC5105B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4288" y="3276600"/>
            <a:ext cx="4238625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1A50B195-B03C-B449-85F8-444D73A610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4288" y="87313"/>
            <a:ext cx="42926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8B6337-7717-A948-A90D-9EFA2693F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78485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02EE5173-3B3A-004C-BD28-4A8236ADC1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181600" y="3119438"/>
            <a:ext cx="6840538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TextBox 13">
            <a:extLst>
              <a:ext uri="{FF2B5EF4-FFF2-40B4-BE49-F238E27FC236}">
                <a16:creationId xmlns:a16="http://schemas.microsoft.com/office/drawing/2014/main" id="{9F744A92-B7E4-424F-A025-BD533640F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5" y="-7572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endParaRPr lang="en-US" altLang="en-US">
              <a:latin typeface="Lucida Grande" panose="020B06000405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5BE67384-3A84-7C40-8EDC-0135313D25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Objectives for this session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7A5A8E22-FEEF-6941-A3A5-7F5D231C39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Evaluate</a:t>
            </a:r>
            <a:r>
              <a:rPr lang="en-US" altLang="en-US" dirty="0"/>
              <a:t> and a new potentially </a:t>
            </a:r>
            <a:r>
              <a:rPr lang="en-US" altLang="en-US" dirty="0">
                <a:solidFill>
                  <a:srgbClr val="FF0000"/>
                </a:solidFill>
              </a:rPr>
              <a:t>severe cutaneous eruption</a:t>
            </a:r>
            <a:r>
              <a:rPr lang="en-US" altLang="en-US" dirty="0"/>
              <a:t> in the hospitalized patient.</a:t>
            </a:r>
          </a:p>
          <a:p>
            <a:r>
              <a:rPr lang="en-US" altLang="en-US" dirty="0"/>
              <a:t>Understand the </a:t>
            </a:r>
            <a:r>
              <a:rPr lang="en-US" altLang="en-US" dirty="0">
                <a:solidFill>
                  <a:srgbClr val="FF0000"/>
                </a:solidFill>
              </a:rPr>
              <a:t>salient clinical features </a:t>
            </a:r>
            <a:r>
              <a:rPr lang="en-US" altLang="en-US" dirty="0"/>
              <a:t>to avoid missing a severe rash, such as </a:t>
            </a:r>
            <a:r>
              <a:rPr lang="en-US" altLang="en-US" dirty="0">
                <a:solidFill>
                  <a:srgbClr val="FF0000"/>
                </a:solidFill>
              </a:rPr>
              <a:t>SJS/TEN, DRESS, AGEP, purpura fulminans</a:t>
            </a:r>
            <a:r>
              <a:rPr lang="en-US" altLang="en-US" dirty="0"/>
              <a:t>, etc.</a:t>
            </a:r>
          </a:p>
          <a:p>
            <a:r>
              <a:rPr lang="en-US" altLang="en-US" dirty="0"/>
              <a:t>Formulate a framework for when </a:t>
            </a:r>
            <a:r>
              <a:rPr lang="en-US" altLang="en-US" dirty="0">
                <a:solidFill>
                  <a:srgbClr val="FF0000"/>
                </a:solidFill>
              </a:rPr>
              <a:t>dermatology consultation </a:t>
            </a:r>
            <a:r>
              <a:rPr lang="en-US" altLang="en-US" dirty="0"/>
              <a:t>may be necessary or advised.</a:t>
            </a:r>
          </a:p>
          <a:p>
            <a:r>
              <a:rPr lang="en-US" altLang="en-US" dirty="0"/>
              <a:t>Analyze available patient characteristics and data to </a:t>
            </a:r>
            <a:r>
              <a:rPr lang="en-US" altLang="en-US" dirty="0">
                <a:solidFill>
                  <a:srgbClr val="FF0000"/>
                </a:solidFill>
              </a:rPr>
              <a:t>identify culprit drugs </a:t>
            </a:r>
            <a:r>
              <a:rPr lang="en-US" altLang="en-US" dirty="0"/>
              <a:t>when faced with an adverse skin reaction to medication.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4A01B9D4-7399-6645-AB72-23282E8FC3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Staphlococcal Scalded Skin Syndrome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AE041633-2D28-7F40-BF89-D526737F0B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8800" y="1539875"/>
            <a:ext cx="4572000" cy="4572000"/>
          </a:xfrm>
        </p:spPr>
        <p:txBody>
          <a:bodyPr/>
          <a:lstStyle/>
          <a:p>
            <a:r>
              <a:rPr lang="en-US" altLang="en-US" dirty="0"/>
              <a:t>From bloodborne staph toxin that causes cleavage of </a:t>
            </a:r>
            <a:r>
              <a:rPr lang="en-US" altLang="en-US" dirty="0" err="1"/>
              <a:t>Desmoglein</a:t>
            </a:r>
            <a:r>
              <a:rPr lang="en-US" altLang="en-US" dirty="0"/>
              <a:t>, protein that holds skin together.</a:t>
            </a:r>
          </a:p>
          <a:p>
            <a:r>
              <a:rPr lang="en-US" altLang="en-US" dirty="0"/>
              <a:t>Desquamation is more superficial than SJS/TEN. </a:t>
            </a:r>
          </a:p>
          <a:p>
            <a:r>
              <a:rPr lang="en-US" altLang="en-US" dirty="0"/>
              <a:t>Skin is not as painful.</a:t>
            </a:r>
          </a:p>
          <a:p>
            <a:r>
              <a:rPr lang="en-US" altLang="en-US" dirty="0"/>
              <a:t>Adult patients should have renal failure!</a:t>
            </a:r>
          </a:p>
          <a:p>
            <a:r>
              <a:rPr lang="en-US" altLang="en-US" dirty="0"/>
              <a:t>Jelly Roll!</a:t>
            </a:r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3212C3D7-81DC-744B-8E59-A4DB28C5F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FD6260DB-84BC-5646-B03D-4555D43B109D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30</a:t>
            </a:fld>
            <a:endParaRPr lang="en-US" altLang="en-US" sz="900">
              <a:latin typeface="Univers 47 CondensedLight" charset="0"/>
            </a:endParaRPr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87351FDE-8037-B043-A792-F8AE101C1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7572" y="211137"/>
            <a:ext cx="4343400" cy="65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Box 5">
            <a:extLst>
              <a:ext uri="{FF2B5EF4-FFF2-40B4-BE49-F238E27FC236}">
                <a16:creationId xmlns:a16="http://schemas.microsoft.com/office/drawing/2014/main" id="{40FDE051-659B-FB4E-804A-222704272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577013"/>
            <a:ext cx="457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latin typeface="Lucida Grande" panose="020B0600040502020204" pitchFamily="34" charset="0"/>
              </a:rPr>
              <a:t>http://www.odermatol.com/odermatology/32013/22.SSSS-OishiT.pdf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D40D4-8C43-E649-B0E3-73C70A7C12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747" y="1905000"/>
            <a:ext cx="3299881" cy="367982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D35CDCD8-FD89-3C4E-8A09-AA3238833A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Let’s Compare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4574527-8C2C-D74C-A885-61EA6F03291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8800" y="1371600"/>
          <a:ext cx="10972800" cy="3679825"/>
        </p:xfrm>
        <a:graphic>
          <a:graphicData uri="http://schemas.openxmlformats.org/drawingml/2006/table">
            <a:tbl>
              <a:tblPr/>
              <a:tblGrid>
                <a:gridCol w="1779588">
                  <a:extLst>
                    <a:ext uri="{9D8B030D-6E8A-4147-A177-3AD203B41FA5}">
                      <a16:colId xmlns:a16="http://schemas.microsoft.com/office/drawing/2014/main" val="1732499576"/>
                    </a:ext>
                  </a:extLst>
                </a:gridCol>
                <a:gridCol w="1878012">
                  <a:extLst>
                    <a:ext uri="{9D8B030D-6E8A-4147-A177-3AD203B41FA5}">
                      <a16:colId xmlns:a16="http://schemas.microsoft.com/office/drawing/2014/main" val="2713346230"/>
                    </a:ext>
                  </a:extLst>
                </a:gridCol>
                <a:gridCol w="1681163">
                  <a:extLst>
                    <a:ext uri="{9D8B030D-6E8A-4147-A177-3AD203B41FA5}">
                      <a16:colId xmlns:a16="http://schemas.microsoft.com/office/drawing/2014/main" val="3296610111"/>
                    </a:ext>
                  </a:extLst>
                </a:gridCol>
                <a:gridCol w="1976437">
                  <a:extLst>
                    <a:ext uri="{9D8B030D-6E8A-4147-A177-3AD203B41FA5}">
                      <a16:colId xmlns:a16="http://schemas.microsoft.com/office/drawing/2014/main" val="336979310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27061886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96433782"/>
                    </a:ext>
                  </a:extLst>
                </a:gridCol>
              </a:tblGrid>
              <a:tr h="422234"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999999"/>
                        </a:solidFill>
                        <a:effectLst/>
                        <a:latin typeface="Univers 47 CondensedLight" charset="0"/>
                        <a:ea typeface="MS PGothic" panose="020B0600070205080204" pitchFamily="34" charset="-128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SJS/TEN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EM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Pemphigus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S IV GVHD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SSSS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245837"/>
                  </a:ext>
                </a:extLst>
              </a:tr>
              <a:tr h="1042887"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Morphology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Targetoid, dusky, and flat (macule)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Target, and raised (papule)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Less inflammatory, no duskiness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Dusky, macular or papular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Erythema/ superficial sloughing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560942"/>
                  </a:ext>
                </a:extLst>
              </a:tr>
              <a:tr h="422234"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Nikolsky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+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+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+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+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070240"/>
                  </a:ext>
                </a:extLst>
              </a:tr>
              <a:tr h="422234"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Skin Pain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++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+/-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+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++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+/-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662426"/>
                  </a:ext>
                </a:extLst>
              </a:tr>
              <a:tr h="730180"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Important history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New drug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Recent infection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n/a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BMT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?exposure and AKI/CKD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38442"/>
                  </a:ext>
                </a:extLst>
              </a:tr>
              <a:tr h="640055"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Treatment location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Inpatient management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Usually observation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Outpatient management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ICU Level care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Univers 47 CondensedLight" charset="0"/>
                          <a:ea typeface="MS PGothic" panose="020B0600070205080204" pitchFamily="34" charset="-128"/>
                        </a:rPr>
                        <a:t>Inpatient management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379038"/>
                  </a:ext>
                </a:extLst>
              </a:tr>
            </a:tbl>
          </a:graphicData>
        </a:graphic>
      </p:graphicFrame>
      <p:sp>
        <p:nvSpPr>
          <p:cNvPr id="51253" name="Slide Number Placeholder 3">
            <a:extLst>
              <a:ext uri="{FF2B5EF4-FFF2-40B4-BE49-F238E27FC236}">
                <a16:creationId xmlns:a16="http://schemas.microsoft.com/office/drawing/2014/main" id="{B19CFC07-FF8E-4048-B289-A42774123C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E919D3F1-63D1-4448-B554-5CA4C6245DE8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31</a:t>
            </a:fld>
            <a:endParaRPr lang="en-US" altLang="en-US" sz="900">
              <a:latin typeface="Univers 47 CondensedLight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758FF570-03F2-9945-94FC-83C0371466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63863" y="2935288"/>
            <a:ext cx="6421437" cy="688975"/>
          </a:xfrm>
        </p:spPr>
        <p:txBody>
          <a:bodyPr/>
          <a:lstStyle/>
          <a:p>
            <a:r>
              <a:rPr lang="en-US" altLang="en-US"/>
              <a:t>Case 1</a:t>
            </a:r>
          </a:p>
        </p:txBody>
      </p:sp>
      <p:sp>
        <p:nvSpPr>
          <p:cNvPr id="52226" name="TextBox 1">
            <a:extLst>
              <a:ext uri="{FF2B5EF4-FFF2-40B4-BE49-F238E27FC236}">
                <a16:creationId xmlns:a16="http://schemas.microsoft.com/office/drawing/2014/main" id="{FF712269-71E4-C243-8E8E-13B8783D8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429000"/>
            <a:ext cx="2271713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500">
                <a:latin typeface="Lucida Grande" panose="020B0600040502020204" pitchFamily="34" charset="0"/>
              </a:rPr>
              <a:t>Case Two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BF80DB-A30A-C54E-A5BB-99895CABA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359" y="-18327"/>
            <a:ext cx="7245350" cy="478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0" name="Rectangle 3">
            <a:extLst>
              <a:ext uri="{FF2B5EF4-FFF2-40B4-BE49-F238E27FC236}">
                <a16:creationId xmlns:a16="http://schemas.microsoft.com/office/drawing/2014/main" id="{67FAA2CF-6D05-CA47-B84A-CBEA90CC0AE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53251" name="Picture 4" descr="DSCN4625">
            <a:extLst>
              <a:ext uri="{FF2B5EF4-FFF2-40B4-BE49-F238E27FC236}">
                <a16:creationId xmlns:a16="http://schemas.microsoft.com/office/drawing/2014/main" id="{29445F3B-B23A-554B-BF3F-E93D8B8E6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77" y="2881458"/>
            <a:ext cx="5490202" cy="411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8415BA-6BE6-45EA-84FD-2D4FB146D3E7}"/>
              </a:ext>
            </a:extLst>
          </p:cNvPr>
          <p:cNvSpPr txBox="1"/>
          <p:nvPr/>
        </p:nvSpPr>
        <p:spPr>
          <a:xfrm>
            <a:off x="5896602" y="6553200"/>
            <a:ext cx="38138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https://www.pcds.org.uk/clinical-guidance/erythema-multiforme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F2EBB0B6-3783-4449-8AF6-D1F3328038F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B0C7AE80-3441-D24E-83CA-F5524998501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4275" name="Picture 4" descr="DSCN4628">
            <a:extLst>
              <a:ext uri="{FF2B5EF4-FFF2-40B4-BE49-F238E27FC236}">
                <a16:creationId xmlns:a16="http://schemas.microsoft.com/office/drawing/2014/main" id="{0CAA110B-ACCC-7A41-AC68-CB5B135EA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054029" y="939799"/>
            <a:ext cx="6433941" cy="482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24906E4-EB20-414A-9899-3847DF1C2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-76201"/>
            <a:ext cx="6553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7DEAA6-AFE0-4973-BC8F-8EA6C4DB2F73}"/>
              </a:ext>
            </a:extLst>
          </p:cNvPr>
          <p:cNvSpPr txBox="1"/>
          <p:nvPr/>
        </p:nvSpPr>
        <p:spPr>
          <a:xfrm>
            <a:off x="6862822" y="6650533"/>
            <a:ext cx="38138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https://www.pcds.org.uk/clinical-guidance/erythema-multiforme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CA9F778E-279A-374C-837E-3CB77AC7CD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9BD71DFD-0A08-5F4C-90F6-E2A98CB67F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5299" name="Picture 4" descr="DSCN4630">
            <a:extLst>
              <a:ext uri="{FF2B5EF4-FFF2-40B4-BE49-F238E27FC236}">
                <a16:creationId xmlns:a16="http://schemas.microsoft.com/office/drawing/2014/main" id="{1CBA95E1-8DEC-5045-8F76-DF95149B4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4463" y="-82550"/>
            <a:ext cx="9363075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CF0F4FF2-3910-C444-92AE-6EA0EE0706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ABFA7157-39CF-1741-A832-CBC0EE7DD2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21M with recent URI and sudden onset of painful rash.  Also has mouth erosions causing difficulty eating/swallowing.</a:t>
            </a:r>
          </a:p>
          <a:p>
            <a:endParaRPr lang="en-US" altLang="en-US"/>
          </a:p>
          <a:p>
            <a:r>
              <a:rPr lang="en-US" altLang="en-US"/>
              <a:t>No new drugs.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73C0DA55-BB12-2845-8A98-D2C5A9985D2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06400" y="285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Erythema Multiforme</a:t>
            </a: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A3E73F0C-6268-2440-AC2C-91484B8F0D4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Usually triggered by infection (90%)</a:t>
            </a:r>
          </a:p>
          <a:p>
            <a:pPr eaLnBrk="1" hangingPunct="1"/>
            <a:r>
              <a:rPr lang="en-US" altLang="en-US" b="1"/>
              <a:t>Typical</a:t>
            </a:r>
            <a:r>
              <a:rPr lang="en-US" altLang="en-US"/>
              <a:t> targets on the palms/soles, +/- mucosal involvement</a:t>
            </a:r>
          </a:p>
          <a:p>
            <a:pPr eaLnBrk="1" hangingPunct="1"/>
            <a:r>
              <a:rPr lang="en-US" altLang="en-US"/>
              <a:t>Treat for underlying infection (HSV, mycoplasma) and systemic steroids for symptomatic relief</a:t>
            </a:r>
          </a:p>
          <a:p>
            <a:pPr eaLnBrk="1" hangingPunct="1"/>
            <a:r>
              <a:rPr lang="en-US" altLang="en-US"/>
              <a:t>?spectrum with SJS/TEN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5B051900-C96C-9748-BBB7-AA046302DC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is it not Hand Foot Mouth Syndrome?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36FE2-5DFA-8445-AD70-2195F607AC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400" y="1524000"/>
            <a:ext cx="5918200" cy="4572000"/>
          </a:xfrm>
        </p:spPr>
        <p:txBody>
          <a:bodyPr/>
          <a:lstStyle/>
          <a:p>
            <a:r>
              <a:rPr lang="en-US" altLang="en-US" dirty="0"/>
              <a:t>Typical HFMS should be vesicular, not target lesions.</a:t>
            </a:r>
          </a:p>
          <a:p>
            <a:r>
              <a:rPr lang="en-US" altLang="en-US" dirty="0"/>
              <a:t>In HFMS, oral erosions should be focal lesions (not diffuse sloughing).</a:t>
            </a:r>
          </a:p>
          <a:p>
            <a:r>
              <a:rPr lang="en-US" altLang="en-US" dirty="0"/>
              <a:t>Atypical HFMS can mimic erythema multiforme.</a:t>
            </a:r>
          </a:p>
          <a:p>
            <a:endParaRPr lang="en-US" altLang="en-US" dirty="0"/>
          </a:p>
          <a:p>
            <a:r>
              <a:rPr lang="en-US" altLang="en-US" i="1" dirty="0"/>
              <a:t>Ultimately, supportive care is never wrong for either!</a:t>
            </a:r>
          </a:p>
          <a:p>
            <a:endParaRPr lang="en-US" altLang="en-US" dirty="0"/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8A1D127B-8905-6940-BA19-7BB410C9B4F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AF1B4FB0-801B-2844-8106-B285B86472DE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38</a:t>
            </a:fld>
            <a:endParaRPr lang="en-US" altLang="en-US" sz="900">
              <a:latin typeface="Univers 47 CondensedLight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F985C9-CF2A-1F44-8CD0-012566FDE6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85339" y="1034661"/>
            <a:ext cx="5091922" cy="530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9B2813F8-3601-8547-9556-1228DEB7D4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39949" name="Group 13">
            <a:extLst>
              <a:ext uri="{FF2B5EF4-FFF2-40B4-BE49-F238E27FC236}">
                <a16:creationId xmlns:a16="http://schemas.microsoft.com/office/drawing/2014/main" id="{4AC8CDE7-D6FD-5E45-AEC4-41A9624F807E}"/>
              </a:ext>
            </a:extLst>
          </p:cNvPr>
          <p:cNvGrpSpPr>
            <a:grpSpLocks/>
          </p:cNvGrpSpPr>
          <p:nvPr/>
        </p:nvGrpSpPr>
        <p:grpSpPr bwMode="auto">
          <a:xfrm>
            <a:off x="2482850" y="3367088"/>
            <a:ext cx="3505200" cy="404812"/>
            <a:chOff x="604" y="2121"/>
            <a:chExt cx="2208" cy="255"/>
          </a:xfrm>
        </p:grpSpPr>
        <p:sp>
          <p:nvSpPr>
            <p:cNvPr id="37892" name="Line 5">
              <a:extLst>
                <a:ext uri="{FF2B5EF4-FFF2-40B4-BE49-F238E27FC236}">
                  <a16:creationId xmlns:a16="http://schemas.microsoft.com/office/drawing/2014/main" id="{AECA430D-54E6-9A48-A290-168AFDA570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4" y="2352"/>
              <a:ext cx="1104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Lucida Grande" charset="0"/>
                <a:ea typeface="MS PGothic" charset="-128"/>
              </a:endParaRPr>
            </a:p>
          </p:txBody>
        </p:sp>
        <p:sp>
          <p:nvSpPr>
            <p:cNvPr id="37893" name="Text Box 7">
              <a:extLst>
                <a:ext uri="{FF2B5EF4-FFF2-40B4-BE49-F238E27FC236}">
                  <a16:creationId xmlns:a16="http://schemas.microsoft.com/office/drawing/2014/main" id="{B6C5F95D-C0AE-4445-8465-B70E64A743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9" y="2124"/>
              <a:ext cx="81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D1D6A"/>
                </a:buClr>
                <a:buFont typeface="Times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Times" charset="0"/>
                <a:buNone/>
                <a:defRPr/>
              </a:pPr>
              <a:r>
                <a:rPr lang="en-US" altLang="en-US" sz="2000" dirty="0"/>
                <a:t>EM-Minor</a:t>
              </a:r>
            </a:p>
          </p:txBody>
        </p:sp>
        <p:sp>
          <p:nvSpPr>
            <p:cNvPr id="37894" name="Text Box 8">
              <a:extLst>
                <a:ext uri="{FF2B5EF4-FFF2-40B4-BE49-F238E27FC236}">
                  <a16:creationId xmlns:a16="http://schemas.microsoft.com/office/drawing/2014/main" id="{29060B00-7BE0-E144-A033-9E1CD310D9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3" y="2121"/>
              <a:ext cx="81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D1D6A"/>
                </a:buClr>
                <a:buFont typeface="Times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Times" charset="0"/>
                <a:buNone/>
                <a:defRPr/>
              </a:pPr>
              <a:r>
                <a:rPr lang="en-US" altLang="en-US" sz="2000" dirty="0"/>
                <a:t>EM-Major</a:t>
              </a:r>
            </a:p>
          </p:txBody>
        </p:sp>
        <p:sp>
          <p:nvSpPr>
            <p:cNvPr id="37895" name="Line 11">
              <a:extLst>
                <a:ext uri="{FF2B5EF4-FFF2-40B4-BE49-F238E27FC236}">
                  <a16:creationId xmlns:a16="http://schemas.microsoft.com/office/drawing/2014/main" id="{A0937DE7-3084-FE40-A689-EEF171E8EE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8" y="2352"/>
              <a:ext cx="1104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Lucida Grande" charset="0"/>
                <a:ea typeface="MS PGothic" charset="-128"/>
              </a:endParaRPr>
            </a:p>
          </p:txBody>
        </p:sp>
      </p:grpSp>
      <p:grpSp>
        <p:nvGrpSpPr>
          <p:cNvPr id="39950" name="Group 14">
            <a:extLst>
              <a:ext uri="{FF2B5EF4-FFF2-40B4-BE49-F238E27FC236}">
                <a16:creationId xmlns:a16="http://schemas.microsoft.com/office/drawing/2014/main" id="{BF368CCC-A2C2-3F43-89E8-98E8EE788C59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3367088"/>
            <a:ext cx="4114800" cy="400050"/>
            <a:chOff x="2832" y="2121"/>
            <a:chExt cx="2592" cy="252"/>
          </a:xfrm>
        </p:grpSpPr>
        <p:sp>
          <p:nvSpPr>
            <p:cNvPr id="37897" name="Line 6">
              <a:extLst>
                <a:ext uri="{FF2B5EF4-FFF2-40B4-BE49-F238E27FC236}">
                  <a16:creationId xmlns:a16="http://schemas.microsoft.com/office/drawing/2014/main" id="{4FECB346-AFBC-2942-8D8A-2B6196C372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2352"/>
              <a:ext cx="129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Lucida Grande" charset="0"/>
                <a:ea typeface="MS PGothic" charset="-128"/>
              </a:endParaRPr>
            </a:p>
          </p:txBody>
        </p:sp>
        <p:sp>
          <p:nvSpPr>
            <p:cNvPr id="37898" name="Text Box 9">
              <a:extLst>
                <a:ext uri="{FF2B5EF4-FFF2-40B4-BE49-F238E27FC236}">
                  <a16:creationId xmlns:a16="http://schemas.microsoft.com/office/drawing/2014/main" id="{6E17EDB1-BF75-4B4D-8984-EA7072E8AF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2121"/>
              <a:ext cx="41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D1D6A"/>
                </a:buClr>
                <a:buFont typeface="Times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Times" charset="0"/>
                <a:buNone/>
                <a:defRPr/>
              </a:pPr>
              <a:r>
                <a:rPr lang="en-US" altLang="en-US" sz="2000" dirty="0"/>
                <a:t>SJS</a:t>
              </a:r>
            </a:p>
          </p:txBody>
        </p:sp>
        <p:sp>
          <p:nvSpPr>
            <p:cNvPr id="37899" name="Text Box 10">
              <a:extLst>
                <a:ext uri="{FF2B5EF4-FFF2-40B4-BE49-F238E27FC236}">
                  <a16:creationId xmlns:a16="http://schemas.microsoft.com/office/drawing/2014/main" id="{A37C0EEE-D6CC-C143-B6B2-8D525CC3F9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7" y="2121"/>
              <a:ext cx="4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D1D6A"/>
                </a:buClr>
                <a:buFont typeface="Times" charset="0"/>
                <a:buChar char="•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Times" charset="0"/>
                <a:buNone/>
                <a:defRPr/>
              </a:pPr>
              <a:r>
                <a:rPr lang="en-US" altLang="en-US" sz="2000" dirty="0"/>
                <a:t>TEN</a:t>
              </a:r>
            </a:p>
          </p:txBody>
        </p:sp>
        <p:sp>
          <p:nvSpPr>
            <p:cNvPr id="37900" name="Line 12">
              <a:extLst>
                <a:ext uri="{FF2B5EF4-FFF2-40B4-BE49-F238E27FC236}">
                  <a16:creationId xmlns:a16="http://schemas.microsoft.com/office/drawing/2014/main" id="{0113C6CA-1FF7-4949-8552-6A00BE09FD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2352"/>
              <a:ext cx="1296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Lucida Grande" charset="0"/>
                <a:ea typeface="MS PGothic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18464 0.18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91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13073 -0.128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ED5FB504-9BB3-2D4E-A007-EA50BE4559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do you think of when you hear dermatology?</a:t>
            </a:r>
          </a:p>
        </p:txBody>
      </p:sp>
      <p:sp>
        <p:nvSpPr>
          <p:cNvPr id="19458" name="Slide Number Placeholder 3">
            <a:extLst>
              <a:ext uri="{FF2B5EF4-FFF2-40B4-BE49-F238E27FC236}">
                <a16:creationId xmlns:a16="http://schemas.microsoft.com/office/drawing/2014/main" id="{D2F808DE-E7B3-F34D-B917-CDD517E7A1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D0766887-F853-F948-A162-05ABCADFAEA5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4</a:t>
            </a:fld>
            <a:endParaRPr lang="en-US" altLang="en-US" sz="900">
              <a:latin typeface="Univers 47 CondensedLight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AFA9A7-25C4-6F40-AE22-8DD5CFEF69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990600"/>
            <a:ext cx="40909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511BB7-0CAE-B64C-86FA-02188D5C32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47021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663F26-4E90-B74D-A58E-3BCCDA3E7F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27500" y="4114800"/>
            <a:ext cx="5778500" cy="23542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29DA0CBC-3640-304E-8EC2-F1887D753A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36875" y="3006725"/>
            <a:ext cx="6421438" cy="688975"/>
          </a:xfrm>
        </p:spPr>
        <p:txBody>
          <a:bodyPr/>
          <a:lstStyle/>
          <a:p>
            <a:r>
              <a:rPr lang="en-US" altLang="en-US"/>
              <a:t>Case 4</a:t>
            </a: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284243B2-5AC1-B44D-A38C-4D70E33543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8363" y="3314700"/>
            <a:ext cx="8458200" cy="4572000"/>
          </a:xfrm>
        </p:spPr>
        <p:txBody>
          <a:bodyPr/>
          <a:lstStyle/>
          <a:p>
            <a:pPr marL="0" indent="0">
              <a:buFont typeface="Times" pitchFamily="2" charset="0"/>
              <a:buNone/>
            </a:pPr>
            <a:r>
              <a:rPr lang="en-US" altLang="en-US" sz="3500"/>
              <a:t>Case Three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A985EFF9-A6F9-A546-A735-FDD7DD30D7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9A57840E-684D-A344-A4ED-70EAADA9BFF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3491" name="Picture 4" descr="DSCN4734">
            <a:extLst>
              <a:ext uri="{FF2B5EF4-FFF2-40B4-BE49-F238E27FC236}">
                <a16:creationId xmlns:a16="http://schemas.microsoft.com/office/drawing/2014/main" id="{1C060461-61B0-4944-8D40-E97985B54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287504"/>
            <a:ext cx="4940461" cy="658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Red Man Syndrome: Symptoms, Treatment, Picture, and More">
            <a:extLst>
              <a:ext uri="{FF2B5EF4-FFF2-40B4-BE49-F238E27FC236}">
                <a16:creationId xmlns:a16="http://schemas.microsoft.com/office/drawing/2014/main" id="{6C3F438F-4307-1E44-A144-1308076DD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074" y="1454567"/>
            <a:ext cx="6477000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33770CB4-11F1-0F48-B785-B1CE97C041B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History</a:t>
            </a: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38F42458-5474-864E-9E41-23893D8ABA8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79413" y="1371600"/>
            <a:ext cx="11126787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55M with recent hospitalization for MSSA bacteremia, started on vancomycin at admission, but switched to nafcillin 5 weeks ago. Rash started yesterday.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Patient reports feeling swollen, especially in the face. Also feels “sick” with muscle and joint aches.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Admitted overnight.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B4136308-B73B-CC4F-8ED1-EB8FA3332D6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Drug Rash with Eosinophilia and Systemic Symptoms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4F568DCC-78A6-B64E-9161-2B7C95AF247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31800" y="1447800"/>
            <a:ext cx="109220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Usually from antiepileptics, antibiotics, antivirals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HIV patients: “Never” go “back”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Starts 2-6 weeks after first exposure to drug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Mortality rate is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Hepatotoxicity and cardiac toxicity are top two causes of death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Some cases thought to be from reactivation of HHV-6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0E93888F-A2D7-BF40-9EEA-CEC5DBAA7FF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Drug Rash with Eosinophilia and Systemic Symptoms</a:t>
            </a:r>
          </a:p>
        </p:txBody>
      </p:sp>
      <p:sp>
        <p:nvSpPr>
          <p:cNvPr id="68610" name="Text Placeholder 4">
            <a:extLst>
              <a:ext uri="{FF2B5EF4-FFF2-40B4-BE49-F238E27FC236}">
                <a16:creationId xmlns:a16="http://schemas.microsoft.com/office/drawing/2014/main" id="{9FAD8ECF-7982-2A46-B619-F35A58EE7A7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06400" y="1447800"/>
            <a:ext cx="11099800" cy="4358116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Drug rash WITH systemic involvement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Check labs (CBC with diff, LFTs, BUN/Cr)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/>
              <a:t>Worry about eosinophilia, </a:t>
            </a:r>
            <a:r>
              <a:rPr lang="en-US" altLang="en-US" dirty="0" err="1"/>
              <a:t>cytopenias</a:t>
            </a:r>
            <a:r>
              <a:rPr lang="en-US" altLang="en-US" dirty="0"/>
              <a:t>, atypical lymphocytes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Palpate lymph nodes and check for hepatosplenomegaly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ROS: arthralgia, edema, fever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Can have hypotension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If chest pain or hemodynamic instability: EKG, cardiac enzymes and consider TTE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If difficult case, can consider HHV-6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Steroids are mainstay of treatment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Bowel edema, so IV steroids commonly used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CD722468-5B58-1B4B-95CB-3C05906CE56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DRESS Treatment</a:t>
            </a:r>
          </a:p>
        </p:txBody>
      </p:sp>
      <p:sp>
        <p:nvSpPr>
          <p:cNvPr id="69634" name="Text Placeholder 4">
            <a:extLst>
              <a:ext uri="{FF2B5EF4-FFF2-40B4-BE49-F238E27FC236}">
                <a16:creationId xmlns:a16="http://schemas.microsoft.com/office/drawing/2014/main" id="{639A2EFB-B136-C442-BD37-C568ADC0CCF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06400" y="1524000"/>
            <a:ext cx="11277600" cy="2369880"/>
          </a:xfrm>
        </p:spPr>
        <p:txBody>
          <a:bodyPr wrap="square">
            <a:sp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Steroid taper usually requires longer course (starting at 1 mg/kg)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400" dirty="0"/>
              <a:t>Other options exist (IVIG, Cyclosporine, </a:t>
            </a:r>
            <a:r>
              <a:rPr lang="en-US" altLang="en-US" sz="2400" dirty="0" err="1"/>
              <a:t>etc</a:t>
            </a:r>
            <a:r>
              <a:rPr lang="en-US" altLang="en-US" sz="2400" dirty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Outpatient follow-up in dermatology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TSH to be checked 2-3 months later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400" dirty="0"/>
              <a:t>Autoimmune thyroiditis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608CC604-737C-074F-BE98-70698D56CC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Diagnosing DRESS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AA5B88FA-BD99-AF4E-A688-EDA9882001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DRESS is a clinical diagnosis. A biopsy doesn’t help other than indicate possible drug rash.</a:t>
            </a:r>
          </a:p>
          <a:p>
            <a:r>
              <a:rPr lang="en-US" altLang="en-US"/>
              <a:t>Regiscar scoring system can be used to help differentiate between: Unlikely, possible, probable, and definite DRESS.</a:t>
            </a:r>
          </a:p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7E5D0453-D617-934D-982B-C80C2CFF48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Regiscar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F3FEC8F6-DA1E-E642-BD5C-39B25E1E31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1683" name="Slide Number Placeholder 3">
            <a:extLst>
              <a:ext uri="{FF2B5EF4-FFF2-40B4-BE49-F238E27FC236}">
                <a16:creationId xmlns:a16="http://schemas.microsoft.com/office/drawing/2014/main" id="{DE120480-1405-5442-8F43-C6D216936E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59CDB4F4-E367-0145-B26A-4B465769469D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47</a:t>
            </a:fld>
            <a:endParaRPr lang="en-US" altLang="en-US" sz="900">
              <a:latin typeface="Univers 47 CondensedLight" charset="0"/>
            </a:endParaRPr>
          </a:p>
        </p:txBody>
      </p:sp>
      <p:pic>
        <p:nvPicPr>
          <p:cNvPr id="71684" name="Picture 4">
            <a:extLst>
              <a:ext uri="{FF2B5EF4-FFF2-40B4-BE49-F238E27FC236}">
                <a16:creationId xmlns:a16="http://schemas.microsoft.com/office/drawing/2014/main" id="{E6225F5A-49F8-CF4D-A747-10B216F9B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12850"/>
            <a:ext cx="10363200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5D1067-8843-8D4E-8799-27C082449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288" y="406400"/>
            <a:ext cx="8107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>
                <a:solidFill>
                  <a:schemeClr val="tx2"/>
                </a:solidFill>
                <a:latin typeface="Lucida Grande" panose="020B0600040502020204" pitchFamily="34" charset="0"/>
              </a:rPr>
              <a:t>You don’t need a rash or eosinophilia to have DRESS!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97596F14-BAC3-C643-AE53-C55E7AE32F5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2706" name="Rectangle 3">
            <a:extLst>
              <a:ext uri="{FF2B5EF4-FFF2-40B4-BE49-F238E27FC236}">
                <a16:creationId xmlns:a16="http://schemas.microsoft.com/office/drawing/2014/main" id="{76E10FD6-883C-E84F-B1A8-CC967543D37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0DF037-9769-9444-A7B5-5EDB17AEF5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900" y="1347536"/>
            <a:ext cx="7405306" cy="5050123"/>
          </a:xfrm>
          <a:prstGeom prst="rect">
            <a:avLst/>
          </a:prstGeom>
        </p:spPr>
      </p:pic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08AAFCEA-0FB1-2947-AF17-C6D3DBA70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5206" y="1375610"/>
            <a:ext cx="3643694" cy="5025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2328EA-02D0-491C-BA4B-35218E6E14C2}"/>
              </a:ext>
            </a:extLst>
          </p:cNvPr>
          <p:cNvSpPr txBox="1"/>
          <p:nvPr/>
        </p:nvSpPr>
        <p:spPr>
          <a:xfrm>
            <a:off x="1143000" y="6553200"/>
            <a:ext cx="3802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https://link.springer.com/chapter/10.1007/978-3-319-18449-4_6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3">
            <a:extLst>
              <a:ext uri="{FF2B5EF4-FFF2-40B4-BE49-F238E27FC236}">
                <a16:creationId xmlns:a16="http://schemas.microsoft.com/office/drawing/2014/main" id="{31520B4A-3A10-4849-9E8F-E46697BF1F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3731" name="Picture 5" descr="DSCN4694">
            <a:extLst>
              <a:ext uri="{FF2B5EF4-FFF2-40B4-BE49-F238E27FC236}">
                <a16:creationId xmlns:a16="http://schemas.microsoft.com/office/drawing/2014/main" id="{EBA1AB7C-BFC6-1749-B1C1-8CD9B29C5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166813"/>
            <a:ext cx="3944541" cy="52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ctangle 2">
            <a:extLst>
              <a:ext uri="{FF2B5EF4-FFF2-40B4-BE49-F238E27FC236}">
                <a16:creationId xmlns:a16="http://schemas.microsoft.com/office/drawing/2014/main" id="{F7FED4F1-D2C4-6E4D-9FDA-7A941044D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96838"/>
            <a:ext cx="8763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>
                <a:solidFill>
                  <a:schemeClr val="tx2"/>
                </a:solidFill>
              </a:rPr>
              <a:t>An Exanthematous Drug Rash (morbilliform)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3F12F-3B85-D440-9EF5-A2A4782F3343}"/>
              </a:ext>
            </a:extLst>
          </p:cNvPr>
          <p:cNvSpPr txBox="1"/>
          <p:nvPr/>
        </p:nvSpPr>
        <p:spPr>
          <a:xfrm>
            <a:off x="152400" y="6477000"/>
            <a:ext cx="93650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https://docksci.com/queue/clinical-presentations-of-severe-cutaneous-drug-reactions-in-hiv-infected-africa_5af06c15d64ab21c4baadf54.html</a:t>
            </a:r>
            <a:endParaRPr lang="en-US" sz="1000" dirty="0"/>
          </a:p>
        </p:txBody>
      </p:sp>
      <p:pic>
        <p:nvPicPr>
          <p:cNvPr id="7" name="Picture 6" descr="A close up of a person&#10;&#10;Description automatically generated">
            <a:extLst>
              <a:ext uri="{FF2B5EF4-FFF2-40B4-BE49-F238E27FC236}">
                <a16:creationId xmlns:a16="http://schemas.microsoft.com/office/drawing/2014/main" id="{615E7545-F83C-6D48-B794-03135D6029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0130" y="1373606"/>
            <a:ext cx="5510691" cy="5016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A08E06D4-E64D-8046-AAD0-909053A95B5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Merits/Truths of Dermatology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43649D30-6E9D-E949-8CC0-AF8A568A038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06400" y="1371600"/>
            <a:ext cx="10947400" cy="4572000"/>
          </a:xfrm>
        </p:spPr>
        <p:txBody>
          <a:bodyPr/>
          <a:lstStyle/>
          <a:p>
            <a:pPr eaLnBrk="1" hangingPunct="1"/>
            <a:r>
              <a:rPr lang="en-US" altLang="en-US"/>
              <a:t>One of the few organ systems in which you can actually see disease</a:t>
            </a:r>
          </a:p>
          <a:p>
            <a:pPr eaLnBrk="1" hangingPunct="1"/>
            <a:r>
              <a:rPr lang="en-US" altLang="en-US"/>
              <a:t>Easily tested and biopsied for analysis (for patient care and for research)</a:t>
            </a:r>
          </a:p>
          <a:p>
            <a:pPr eaLnBrk="1" hangingPunct="1"/>
            <a:r>
              <a:rPr lang="en-US" altLang="en-US"/>
              <a:t>A large immunologic organ</a:t>
            </a:r>
          </a:p>
          <a:p>
            <a:pPr eaLnBrk="1" hangingPunct="1"/>
            <a:r>
              <a:rPr lang="en-US" altLang="en-US" b="1"/>
              <a:t>The skin doesn’t lie!</a:t>
            </a:r>
          </a:p>
          <a:p>
            <a:pPr lvl="1" eaLnBrk="1" hangingPunct="1"/>
            <a:r>
              <a:rPr lang="en-US" altLang="en-US" b="1"/>
              <a:t>Start with the physical exam, and then take a pertinent history</a:t>
            </a:r>
          </a:p>
          <a:p>
            <a:pPr eaLnBrk="1" hangingPunct="1"/>
            <a:r>
              <a:rPr lang="en-US" altLang="en-US"/>
              <a:t>Difficult to generate a differential unless you know what the diagnoses 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4FBC65F9-D818-6D41-B23E-1B7436ED99D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If you see a patient with morbilliform drug, which drug is it?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67E79762-EFC7-154C-8B7B-EA22B1FAC4FF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46225" y="1382713"/>
            <a:ext cx="6391275" cy="1314450"/>
          </a:xfrm>
        </p:spPr>
        <p:txBody>
          <a:bodyPr/>
          <a:lstStyle/>
          <a:p>
            <a:pPr eaLnBrk="1" hangingPunct="1"/>
            <a:r>
              <a:rPr lang="en-US" altLang="en-US"/>
              <a:t>Time course is important </a:t>
            </a:r>
          </a:p>
          <a:p>
            <a:pPr eaLnBrk="1" hangingPunct="1"/>
            <a:r>
              <a:rPr lang="en-US" altLang="en-US"/>
              <a:t>Make a drug chart!!</a:t>
            </a:r>
          </a:p>
        </p:txBody>
      </p:sp>
      <p:graphicFrame>
        <p:nvGraphicFramePr>
          <p:cNvPr id="62617" name="Group 153">
            <a:extLst>
              <a:ext uri="{FF2B5EF4-FFF2-40B4-BE49-F238E27FC236}">
                <a16:creationId xmlns:a16="http://schemas.microsoft.com/office/drawing/2014/main" id="{420B0800-F123-ED42-B05F-F2F98CCAED35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1143000" y="2514600"/>
          <a:ext cx="8915400" cy="223996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418678483"/>
                    </a:ext>
                  </a:extLst>
                </a:gridCol>
                <a:gridCol w="598488">
                  <a:extLst>
                    <a:ext uri="{9D8B030D-6E8A-4147-A177-3AD203B41FA5}">
                      <a16:colId xmlns:a16="http://schemas.microsoft.com/office/drawing/2014/main" val="3927465741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val="3364251325"/>
                    </a:ext>
                  </a:extLst>
                </a:gridCol>
                <a:gridCol w="682625">
                  <a:extLst>
                    <a:ext uri="{9D8B030D-6E8A-4147-A177-3AD203B41FA5}">
                      <a16:colId xmlns:a16="http://schemas.microsoft.com/office/drawing/2014/main" val="1217158356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1857369364"/>
                    </a:ext>
                  </a:extLst>
                </a:gridCol>
                <a:gridCol w="681037">
                  <a:extLst>
                    <a:ext uri="{9D8B030D-6E8A-4147-A177-3AD203B41FA5}">
                      <a16:colId xmlns:a16="http://schemas.microsoft.com/office/drawing/2014/main" val="2826913253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1968360944"/>
                    </a:ext>
                  </a:extLst>
                </a:gridCol>
                <a:gridCol w="681038">
                  <a:extLst>
                    <a:ext uri="{9D8B030D-6E8A-4147-A177-3AD203B41FA5}">
                      <a16:colId xmlns:a16="http://schemas.microsoft.com/office/drawing/2014/main" val="2747354316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val="2830150499"/>
                    </a:ext>
                  </a:extLst>
                </a:gridCol>
                <a:gridCol w="682625">
                  <a:extLst>
                    <a:ext uri="{9D8B030D-6E8A-4147-A177-3AD203B41FA5}">
                      <a16:colId xmlns:a16="http://schemas.microsoft.com/office/drawing/2014/main" val="2363180954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3561632367"/>
                    </a:ext>
                  </a:extLst>
                </a:gridCol>
                <a:gridCol w="682625">
                  <a:extLst>
                    <a:ext uri="{9D8B030D-6E8A-4147-A177-3AD203B41FA5}">
                      <a16:colId xmlns:a16="http://schemas.microsoft.com/office/drawing/2014/main" val="2358448029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val="266448283"/>
                    </a:ext>
                  </a:extLst>
                </a:gridCol>
              </a:tblGrid>
              <a:tr h="373063"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8908616"/>
                  </a:ext>
                </a:extLst>
              </a:tr>
              <a:tr h="373063"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Vanc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2040030"/>
                  </a:ext>
                </a:extLst>
              </a:tr>
              <a:tr h="374650"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Cefep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611126"/>
                  </a:ext>
                </a:extLst>
              </a:tr>
              <a:tr h="373063"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Levo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6702258"/>
                  </a:ext>
                </a:extLst>
              </a:tr>
              <a:tr h="373063"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Phenytoin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785189"/>
                  </a:ext>
                </a:extLst>
              </a:tr>
              <a:tr h="373063"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nsaids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91781"/>
                  </a:ext>
                </a:extLst>
              </a:tr>
            </a:tbl>
          </a:graphicData>
        </a:graphic>
      </p:graphicFrame>
      <p:sp>
        <p:nvSpPr>
          <p:cNvPr id="62618" name="Line 154">
            <a:extLst>
              <a:ext uri="{FF2B5EF4-FFF2-40B4-BE49-F238E27FC236}">
                <a16:creationId xmlns:a16="http://schemas.microsoft.com/office/drawing/2014/main" id="{B86506F8-FA35-1846-A220-692710A759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18288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Lucida Grande" charset="0"/>
              <a:ea typeface="MS PGothic" charset="-128"/>
            </a:endParaRPr>
          </a:p>
        </p:txBody>
      </p:sp>
      <p:sp>
        <p:nvSpPr>
          <p:cNvPr id="62619" name="Text Box 155">
            <a:extLst>
              <a:ext uri="{FF2B5EF4-FFF2-40B4-BE49-F238E27FC236}">
                <a16:creationId xmlns:a16="http://schemas.microsoft.com/office/drawing/2014/main" id="{FA83D9FB-1799-1442-9A04-8811A000B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400" y="1350963"/>
            <a:ext cx="1073150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0D1D6A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" charset="0"/>
              <a:buNone/>
              <a:defRPr/>
            </a:pPr>
            <a:r>
              <a:rPr lang="en-US" altLang="en-US" sz="2500" i="1" dirty="0">
                <a:solidFill>
                  <a:srgbClr val="FF0000"/>
                </a:solidFill>
              </a:rPr>
              <a:t>RASH</a:t>
            </a:r>
          </a:p>
        </p:txBody>
      </p:sp>
      <p:sp>
        <p:nvSpPr>
          <p:cNvPr id="62621" name="Line 157">
            <a:extLst>
              <a:ext uri="{FF2B5EF4-FFF2-40B4-BE49-F238E27FC236}">
                <a16:creationId xmlns:a16="http://schemas.microsoft.com/office/drawing/2014/main" id="{34F6B009-64F2-694F-8EF7-4C130546A673}"/>
              </a:ext>
            </a:extLst>
          </p:cNvPr>
          <p:cNvSpPr>
            <a:spLocks noChangeShapeType="1"/>
          </p:cNvSpPr>
          <p:nvPr/>
        </p:nvSpPr>
        <p:spPr bwMode="auto">
          <a:xfrm>
            <a:off x="9601200" y="1905000"/>
            <a:ext cx="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Lucida Grande" charset="0"/>
              <a:ea typeface="MS PGothic" charset="-128"/>
            </a:endParaRPr>
          </a:p>
        </p:txBody>
      </p:sp>
      <p:sp>
        <p:nvSpPr>
          <p:cNvPr id="62622" name="Text Box 158">
            <a:extLst>
              <a:ext uri="{FF2B5EF4-FFF2-40B4-BE49-F238E27FC236}">
                <a16:creationId xmlns:a16="http://schemas.microsoft.com/office/drawing/2014/main" id="{6A735281-6773-7548-B3B4-D2B8CF1FD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8575" y="1371600"/>
            <a:ext cx="12700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0D1D6A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" charset="0"/>
              <a:buNone/>
              <a:defRPr/>
            </a:pPr>
            <a:r>
              <a:rPr lang="en-US" altLang="en-US" sz="2500" i="1" dirty="0">
                <a:solidFill>
                  <a:srgbClr val="FF0000"/>
                </a:solidFill>
              </a:rPr>
              <a:t>Consult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B30023-FB67-CD43-A1D1-5B6D1C48477B}"/>
              </a:ext>
            </a:extLst>
          </p:cNvPr>
          <p:cNvSpPr txBox="1"/>
          <p:nvPr/>
        </p:nvSpPr>
        <p:spPr>
          <a:xfrm>
            <a:off x="1371600" y="4953000"/>
            <a:ext cx="6565900" cy="1754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Lucida Grande" charset="0"/>
                <a:ea typeface="MS PGothic" charset="-128"/>
              </a:rPr>
              <a:t>Based on the above chart, what is the most likely culprit?</a:t>
            </a:r>
          </a:p>
          <a:p>
            <a:pPr marL="342900" indent="-342900">
              <a:buFontTx/>
              <a:buChar char="-"/>
              <a:defRPr/>
            </a:pPr>
            <a:r>
              <a:rPr lang="en-US" sz="1800" dirty="0" err="1">
                <a:latin typeface="Lucida Grande" charset="0"/>
                <a:ea typeface="MS PGothic" charset="-128"/>
              </a:rPr>
              <a:t>Vancomycin</a:t>
            </a:r>
            <a:endParaRPr lang="en-US" sz="1800" dirty="0">
              <a:latin typeface="Lucida Grande" charset="0"/>
              <a:ea typeface="MS PGothic" charset="-128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1800" dirty="0" err="1">
                <a:latin typeface="Lucida Grande" charset="0"/>
                <a:ea typeface="MS PGothic" charset="-128"/>
              </a:rPr>
              <a:t>Cefepime</a:t>
            </a:r>
            <a:endParaRPr lang="en-US" sz="1800" dirty="0">
              <a:latin typeface="Lucida Grande" charset="0"/>
              <a:ea typeface="MS PGothic" charset="-128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1800" dirty="0">
                <a:latin typeface="Lucida Grande" charset="0"/>
                <a:ea typeface="MS PGothic" charset="-128"/>
              </a:rPr>
              <a:t>Levofloxacin</a:t>
            </a:r>
          </a:p>
          <a:p>
            <a:pPr marL="342900" indent="-342900">
              <a:buFontTx/>
              <a:buChar char="-"/>
              <a:defRPr/>
            </a:pPr>
            <a:r>
              <a:rPr lang="en-US" sz="1800" dirty="0">
                <a:latin typeface="Lucida Grande" charset="0"/>
                <a:ea typeface="MS PGothic" charset="-128"/>
              </a:rPr>
              <a:t>Phenytoin</a:t>
            </a:r>
          </a:p>
          <a:p>
            <a:pPr marL="342900" indent="-342900">
              <a:buFontTx/>
              <a:buChar char="-"/>
              <a:defRPr/>
            </a:pPr>
            <a:r>
              <a:rPr lang="en-US" sz="1800" dirty="0">
                <a:latin typeface="Lucida Grande" charset="0"/>
                <a:ea typeface="MS PGothic" charset="-128"/>
              </a:rPr>
              <a:t>NSAIDs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2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62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62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62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19" grpId="0"/>
      <p:bldP spid="626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4FBC65F9-D818-6D41-B23E-1B7436ED99D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If you see a patient with morbilliform drug, which drug is it?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67E79762-EFC7-154C-8B7B-EA22B1FAC4FF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46225" y="1382713"/>
            <a:ext cx="6391275" cy="1314450"/>
          </a:xfrm>
        </p:spPr>
        <p:txBody>
          <a:bodyPr/>
          <a:lstStyle/>
          <a:p>
            <a:pPr eaLnBrk="1" hangingPunct="1"/>
            <a:r>
              <a:rPr lang="en-US" altLang="en-US"/>
              <a:t>Time course is important </a:t>
            </a:r>
          </a:p>
          <a:p>
            <a:pPr eaLnBrk="1" hangingPunct="1"/>
            <a:r>
              <a:rPr lang="en-US" altLang="en-US"/>
              <a:t>Make a drug chart!!</a:t>
            </a:r>
          </a:p>
        </p:txBody>
      </p:sp>
      <p:graphicFrame>
        <p:nvGraphicFramePr>
          <p:cNvPr id="62617" name="Group 153">
            <a:extLst>
              <a:ext uri="{FF2B5EF4-FFF2-40B4-BE49-F238E27FC236}">
                <a16:creationId xmlns:a16="http://schemas.microsoft.com/office/drawing/2014/main" id="{420B0800-F123-ED42-B05F-F2F98CCAED35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1143000" y="2514600"/>
          <a:ext cx="8915400" cy="223996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418678483"/>
                    </a:ext>
                  </a:extLst>
                </a:gridCol>
                <a:gridCol w="598488">
                  <a:extLst>
                    <a:ext uri="{9D8B030D-6E8A-4147-A177-3AD203B41FA5}">
                      <a16:colId xmlns:a16="http://schemas.microsoft.com/office/drawing/2014/main" val="3927465741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val="3364251325"/>
                    </a:ext>
                  </a:extLst>
                </a:gridCol>
                <a:gridCol w="682625">
                  <a:extLst>
                    <a:ext uri="{9D8B030D-6E8A-4147-A177-3AD203B41FA5}">
                      <a16:colId xmlns:a16="http://schemas.microsoft.com/office/drawing/2014/main" val="1217158356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1857369364"/>
                    </a:ext>
                  </a:extLst>
                </a:gridCol>
                <a:gridCol w="681037">
                  <a:extLst>
                    <a:ext uri="{9D8B030D-6E8A-4147-A177-3AD203B41FA5}">
                      <a16:colId xmlns:a16="http://schemas.microsoft.com/office/drawing/2014/main" val="2826913253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1968360944"/>
                    </a:ext>
                  </a:extLst>
                </a:gridCol>
                <a:gridCol w="681038">
                  <a:extLst>
                    <a:ext uri="{9D8B030D-6E8A-4147-A177-3AD203B41FA5}">
                      <a16:colId xmlns:a16="http://schemas.microsoft.com/office/drawing/2014/main" val="2747354316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val="2830150499"/>
                    </a:ext>
                  </a:extLst>
                </a:gridCol>
                <a:gridCol w="682625">
                  <a:extLst>
                    <a:ext uri="{9D8B030D-6E8A-4147-A177-3AD203B41FA5}">
                      <a16:colId xmlns:a16="http://schemas.microsoft.com/office/drawing/2014/main" val="2363180954"/>
                    </a:ext>
                  </a:extLst>
                </a:gridCol>
                <a:gridCol w="677863">
                  <a:extLst>
                    <a:ext uri="{9D8B030D-6E8A-4147-A177-3AD203B41FA5}">
                      <a16:colId xmlns:a16="http://schemas.microsoft.com/office/drawing/2014/main" val="3561632367"/>
                    </a:ext>
                  </a:extLst>
                </a:gridCol>
                <a:gridCol w="682625">
                  <a:extLst>
                    <a:ext uri="{9D8B030D-6E8A-4147-A177-3AD203B41FA5}">
                      <a16:colId xmlns:a16="http://schemas.microsoft.com/office/drawing/2014/main" val="2358448029"/>
                    </a:ext>
                  </a:extLst>
                </a:gridCol>
                <a:gridCol w="677862">
                  <a:extLst>
                    <a:ext uri="{9D8B030D-6E8A-4147-A177-3AD203B41FA5}">
                      <a16:colId xmlns:a16="http://schemas.microsoft.com/office/drawing/2014/main" val="266448283"/>
                    </a:ext>
                  </a:extLst>
                </a:gridCol>
              </a:tblGrid>
              <a:tr h="373063"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10/12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8908616"/>
                  </a:ext>
                </a:extLst>
              </a:tr>
              <a:tr h="373063"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Vanc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2040030"/>
                  </a:ext>
                </a:extLst>
              </a:tr>
              <a:tr h="374650"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Cefep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611126"/>
                  </a:ext>
                </a:extLst>
              </a:tr>
              <a:tr h="373063"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Levo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6702258"/>
                  </a:ext>
                </a:extLst>
              </a:tr>
              <a:tr h="373063"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Phenytoin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785189"/>
                  </a:ext>
                </a:extLst>
              </a:tr>
              <a:tr h="373063"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nsaids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buSzPct val="85000"/>
                        <a:buFont typeface="Times" pitchFamily="2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3366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Times" pitchFamily="2" charset="0"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91781"/>
                  </a:ext>
                </a:extLst>
              </a:tr>
            </a:tbl>
          </a:graphicData>
        </a:graphic>
      </p:graphicFrame>
      <p:sp>
        <p:nvSpPr>
          <p:cNvPr id="62618" name="Line 154">
            <a:extLst>
              <a:ext uri="{FF2B5EF4-FFF2-40B4-BE49-F238E27FC236}">
                <a16:creationId xmlns:a16="http://schemas.microsoft.com/office/drawing/2014/main" id="{B86506F8-FA35-1846-A220-692710A759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18288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Lucida Grande" charset="0"/>
              <a:ea typeface="MS PGothic" charset="-128"/>
            </a:endParaRPr>
          </a:p>
        </p:txBody>
      </p:sp>
      <p:sp>
        <p:nvSpPr>
          <p:cNvPr id="62619" name="Text Box 155">
            <a:extLst>
              <a:ext uri="{FF2B5EF4-FFF2-40B4-BE49-F238E27FC236}">
                <a16:creationId xmlns:a16="http://schemas.microsoft.com/office/drawing/2014/main" id="{FA83D9FB-1799-1442-9A04-8811A000B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400" y="1350963"/>
            <a:ext cx="1073150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0D1D6A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" charset="0"/>
              <a:buNone/>
              <a:defRPr/>
            </a:pPr>
            <a:r>
              <a:rPr lang="en-US" altLang="en-US" sz="2500" i="1" dirty="0">
                <a:solidFill>
                  <a:srgbClr val="FF0000"/>
                </a:solidFill>
              </a:rPr>
              <a:t>RASH</a:t>
            </a:r>
          </a:p>
        </p:txBody>
      </p:sp>
      <p:sp>
        <p:nvSpPr>
          <p:cNvPr id="62621" name="Line 157">
            <a:extLst>
              <a:ext uri="{FF2B5EF4-FFF2-40B4-BE49-F238E27FC236}">
                <a16:creationId xmlns:a16="http://schemas.microsoft.com/office/drawing/2014/main" id="{34F6B009-64F2-694F-8EF7-4C130546A673}"/>
              </a:ext>
            </a:extLst>
          </p:cNvPr>
          <p:cNvSpPr>
            <a:spLocks noChangeShapeType="1"/>
          </p:cNvSpPr>
          <p:nvPr/>
        </p:nvSpPr>
        <p:spPr bwMode="auto">
          <a:xfrm>
            <a:off x="9601200" y="1905000"/>
            <a:ext cx="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Lucida Grande" charset="0"/>
              <a:ea typeface="MS PGothic" charset="-128"/>
            </a:endParaRPr>
          </a:p>
        </p:txBody>
      </p:sp>
      <p:sp>
        <p:nvSpPr>
          <p:cNvPr id="62622" name="Text Box 158">
            <a:extLst>
              <a:ext uri="{FF2B5EF4-FFF2-40B4-BE49-F238E27FC236}">
                <a16:creationId xmlns:a16="http://schemas.microsoft.com/office/drawing/2014/main" id="{6A735281-6773-7548-B3B4-D2B8CF1FD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8575" y="1371600"/>
            <a:ext cx="12700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0D1D6A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" charset="0"/>
              <a:buNone/>
              <a:defRPr/>
            </a:pPr>
            <a:r>
              <a:rPr lang="en-US" altLang="en-US" sz="2500" i="1" dirty="0">
                <a:solidFill>
                  <a:srgbClr val="FF0000"/>
                </a:solidFill>
              </a:rPr>
              <a:t>Consult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B30023-FB67-CD43-A1D1-5B6D1C48477B}"/>
              </a:ext>
            </a:extLst>
          </p:cNvPr>
          <p:cNvSpPr txBox="1"/>
          <p:nvPr/>
        </p:nvSpPr>
        <p:spPr>
          <a:xfrm>
            <a:off x="1371600" y="4953000"/>
            <a:ext cx="6565900" cy="1754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Lucida Grande" charset="0"/>
                <a:ea typeface="MS PGothic" charset="-128"/>
              </a:rPr>
              <a:t>Based on the above chart, what is the most likely culprit?</a:t>
            </a:r>
          </a:p>
          <a:p>
            <a:pPr marL="342900" indent="-342900">
              <a:buFontTx/>
              <a:buChar char="-"/>
              <a:defRPr/>
            </a:pPr>
            <a:r>
              <a:rPr lang="en-US" sz="1800" dirty="0" err="1">
                <a:latin typeface="Lucida Grande" charset="0"/>
                <a:ea typeface="MS PGothic" charset="-128"/>
              </a:rPr>
              <a:t>Vancomycin</a:t>
            </a:r>
            <a:endParaRPr lang="en-US" sz="1800" dirty="0">
              <a:latin typeface="Lucida Grande" charset="0"/>
              <a:ea typeface="MS PGothic" charset="-128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1800" dirty="0" err="1">
                <a:solidFill>
                  <a:srgbClr val="FF0000"/>
                </a:solidFill>
                <a:latin typeface="Lucida Grande" charset="0"/>
                <a:ea typeface="MS PGothic" charset="-128"/>
              </a:rPr>
              <a:t>Cefepime</a:t>
            </a:r>
            <a:endParaRPr lang="en-US" sz="1800" dirty="0">
              <a:solidFill>
                <a:srgbClr val="FF0000"/>
              </a:solidFill>
              <a:latin typeface="Lucida Grande" charset="0"/>
              <a:ea typeface="MS PGothic" charset="-128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1800" dirty="0">
                <a:latin typeface="Lucida Grande" charset="0"/>
                <a:ea typeface="MS PGothic" charset="-128"/>
              </a:rPr>
              <a:t>Levofloxacin</a:t>
            </a:r>
          </a:p>
          <a:p>
            <a:pPr marL="342900" indent="-342900">
              <a:buFontTx/>
              <a:buChar char="-"/>
              <a:defRPr/>
            </a:pPr>
            <a:r>
              <a:rPr lang="en-US" sz="1800" dirty="0">
                <a:latin typeface="Lucida Grande" charset="0"/>
                <a:ea typeface="MS PGothic" charset="-128"/>
              </a:rPr>
              <a:t>Phenytoin</a:t>
            </a:r>
          </a:p>
          <a:p>
            <a:pPr marL="342900" indent="-342900">
              <a:buFontTx/>
              <a:buChar char="-"/>
              <a:defRPr/>
            </a:pPr>
            <a:r>
              <a:rPr lang="en-US" sz="1800" dirty="0">
                <a:latin typeface="Lucida Grande" charset="0"/>
                <a:ea typeface="MS PGothic" charset="-128"/>
              </a:rPr>
              <a:t>NSAIDs</a:t>
            </a:r>
          </a:p>
        </p:txBody>
      </p:sp>
    </p:spTree>
    <p:extLst>
      <p:ext uri="{BB962C8B-B14F-4D97-AF65-F5344CB8AC3E}">
        <p14:creationId xmlns:p14="http://schemas.microsoft.com/office/powerpoint/2010/main" val="16669517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CA66670B-9C57-D542-8DC0-3F96CB3C747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Approximate time courses</a:t>
            </a:r>
          </a:p>
        </p:txBody>
      </p:sp>
      <p:sp>
        <p:nvSpPr>
          <p:cNvPr id="64516" name="Line 4">
            <a:extLst>
              <a:ext uri="{FF2B5EF4-FFF2-40B4-BE49-F238E27FC236}">
                <a16:creationId xmlns:a16="http://schemas.microsoft.com/office/drawing/2014/main" id="{1D07C984-A878-434F-BF5E-AF9203D5A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057400"/>
            <a:ext cx="8229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Lucida Grande" charset="0"/>
              <a:ea typeface="MS PGothic" charset="-128"/>
            </a:endParaRPr>
          </a:p>
        </p:txBody>
      </p:sp>
      <p:sp>
        <p:nvSpPr>
          <p:cNvPr id="64517" name="Text Box 5">
            <a:extLst>
              <a:ext uri="{FF2B5EF4-FFF2-40B4-BE49-F238E27FC236}">
                <a16:creationId xmlns:a16="http://schemas.microsoft.com/office/drawing/2014/main" id="{7D7EAB2F-E683-D446-AFD3-88427B28A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752600"/>
            <a:ext cx="11430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0D1D6A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Times" charset="0"/>
              <a:buNone/>
              <a:defRPr/>
            </a:pPr>
            <a:r>
              <a:rPr lang="en-US" altLang="en-US" sz="1000"/>
              <a:t>Drug initiation</a:t>
            </a:r>
          </a:p>
        </p:txBody>
      </p:sp>
      <p:sp>
        <p:nvSpPr>
          <p:cNvPr id="64518" name="Line 6">
            <a:extLst>
              <a:ext uri="{FF2B5EF4-FFF2-40B4-BE49-F238E27FC236}">
                <a16:creationId xmlns:a16="http://schemas.microsoft.com/office/drawing/2014/main" id="{2376ADAD-6BBE-4144-876E-0A75A04CB69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1905000"/>
            <a:ext cx="0" cy="304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Lucida Grande" charset="0"/>
              <a:ea typeface="MS PGothic" charset="-128"/>
            </a:endParaRPr>
          </a:p>
        </p:txBody>
      </p:sp>
      <p:sp>
        <p:nvSpPr>
          <p:cNvPr id="64519" name="Line 7">
            <a:extLst>
              <a:ext uri="{FF2B5EF4-FFF2-40B4-BE49-F238E27FC236}">
                <a16:creationId xmlns:a16="http://schemas.microsoft.com/office/drawing/2014/main" id="{77E365AB-0A8D-D94B-B6A3-A746E97F35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1905000"/>
            <a:ext cx="0" cy="304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Lucida Grande" charset="0"/>
              <a:ea typeface="MS PGothic" charset="-128"/>
            </a:endParaRPr>
          </a:p>
        </p:txBody>
      </p:sp>
      <p:sp>
        <p:nvSpPr>
          <p:cNvPr id="64520" name="Line 8">
            <a:extLst>
              <a:ext uri="{FF2B5EF4-FFF2-40B4-BE49-F238E27FC236}">
                <a16:creationId xmlns:a16="http://schemas.microsoft.com/office/drawing/2014/main" id="{D3F0A2B8-049C-B349-82D2-87BAF5D603C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1905000"/>
            <a:ext cx="0" cy="304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Lucida Grande" charset="0"/>
              <a:ea typeface="MS PGothic" charset="-128"/>
            </a:endParaRPr>
          </a:p>
        </p:txBody>
      </p:sp>
      <p:sp>
        <p:nvSpPr>
          <p:cNvPr id="64521" name="Line 9">
            <a:extLst>
              <a:ext uri="{FF2B5EF4-FFF2-40B4-BE49-F238E27FC236}">
                <a16:creationId xmlns:a16="http://schemas.microsoft.com/office/drawing/2014/main" id="{18FEA458-1BA6-E441-A846-8F319A44855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1905000"/>
            <a:ext cx="0" cy="304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Lucida Grande" charset="0"/>
              <a:ea typeface="MS PGothic" charset="-128"/>
            </a:endParaRPr>
          </a:p>
        </p:txBody>
      </p:sp>
      <p:sp>
        <p:nvSpPr>
          <p:cNvPr id="64522" name="Line 10">
            <a:extLst>
              <a:ext uri="{FF2B5EF4-FFF2-40B4-BE49-F238E27FC236}">
                <a16:creationId xmlns:a16="http://schemas.microsoft.com/office/drawing/2014/main" id="{A114FC9A-85ED-E145-AE1F-4A208E8DE9C2}"/>
              </a:ext>
            </a:extLst>
          </p:cNvPr>
          <p:cNvSpPr>
            <a:spLocks noChangeShapeType="1"/>
          </p:cNvSpPr>
          <p:nvPr/>
        </p:nvSpPr>
        <p:spPr bwMode="auto">
          <a:xfrm>
            <a:off x="9067800" y="1905000"/>
            <a:ext cx="0" cy="304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Lucida Grande" charset="0"/>
              <a:ea typeface="MS PGothic" charset="-128"/>
            </a:endParaRPr>
          </a:p>
        </p:txBody>
      </p:sp>
      <p:sp>
        <p:nvSpPr>
          <p:cNvPr id="64523" name="Line 11">
            <a:extLst>
              <a:ext uri="{FF2B5EF4-FFF2-40B4-BE49-F238E27FC236}">
                <a16:creationId xmlns:a16="http://schemas.microsoft.com/office/drawing/2014/main" id="{2C729C69-CD37-A046-8F56-CBBC464BEC1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39400" y="1905000"/>
            <a:ext cx="0" cy="304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Lucida Grande" charset="0"/>
              <a:ea typeface="MS PGothic" charset="-128"/>
            </a:endParaRPr>
          </a:p>
        </p:txBody>
      </p:sp>
      <p:sp>
        <p:nvSpPr>
          <p:cNvPr id="64524" name="Text Box 12">
            <a:extLst>
              <a:ext uri="{FF2B5EF4-FFF2-40B4-BE49-F238E27FC236}">
                <a16:creationId xmlns:a16="http://schemas.microsoft.com/office/drawing/2014/main" id="{955C54D4-6053-3547-82C5-9F51714F5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447800"/>
            <a:ext cx="753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rgbClr val="0D1D6A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Times" charset="0"/>
              <a:buNone/>
              <a:defRPr/>
            </a:pPr>
            <a:r>
              <a:rPr lang="en-US" altLang="en-US" sz="1800"/>
              <a:t>1 wk             2 wks           3 wks              4 wks	5 wks           6 wks</a:t>
            </a:r>
          </a:p>
        </p:txBody>
      </p:sp>
      <p:sp>
        <p:nvSpPr>
          <p:cNvPr id="64525" name="Text Box 13">
            <a:extLst>
              <a:ext uri="{FF2B5EF4-FFF2-40B4-BE49-F238E27FC236}">
                <a16:creationId xmlns:a16="http://schemas.microsoft.com/office/drawing/2014/main" id="{1BB17B08-0003-1F49-B0FF-635759FC7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438400"/>
            <a:ext cx="1595438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>
                <a:schemeClr val="tx2"/>
              </a:buClr>
              <a:buSzTx/>
              <a:buFont typeface="Times" pitchFamily="2" charset="0"/>
              <a:buNone/>
              <a:defRPr/>
            </a:pPr>
            <a:r>
              <a:rPr lang="en-US" altLang="en-US" sz="1600"/>
              <a:t>Exanthematous</a:t>
            </a:r>
          </a:p>
          <a:p>
            <a:pPr eaLnBrk="1" hangingPunct="1">
              <a:spcAft>
                <a:spcPct val="0"/>
              </a:spcAft>
              <a:buClr>
                <a:schemeClr val="tx2"/>
              </a:buClr>
              <a:buSzTx/>
              <a:buFont typeface="Times" pitchFamily="2" charset="0"/>
              <a:buNone/>
              <a:defRPr/>
            </a:pPr>
            <a:endParaRPr lang="en-US" altLang="en-US" sz="1600"/>
          </a:p>
          <a:p>
            <a:pPr eaLnBrk="1" hangingPunct="1">
              <a:spcAft>
                <a:spcPct val="0"/>
              </a:spcAft>
              <a:buClr>
                <a:schemeClr val="tx2"/>
              </a:buClr>
              <a:buSzTx/>
              <a:buFont typeface="Times" pitchFamily="2" charset="0"/>
              <a:buNone/>
              <a:defRPr/>
            </a:pPr>
            <a:endParaRPr lang="en-US" altLang="en-US" sz="1600"/>
          </a:p>
          <a:p>
            <a:pPr eaLnBrk="1" hangingPunct="1">
              <a:spcAft>
                <a:spcPct val="0"/>
              </a:spcAft>
              <a:buClr>
                <a:schemeClr val="tx2"/>
              </a:buClr>
              <a:buSzTx/>
              <a:buFont typeface="Times" pitchFamily="2" charset="0"/>
              <a:buNone/>
              <a:defRPr/>
            </a:pPr>
            <a:r>
              <a:rPr lang="en-US" altLang="en-US" sz="1600"/>
              <a:t>SJS/TEN</a:t>
            </a:r>
          </a:p>
          <a:p>
            <a:pPr eaLnBrk="1" hangingPunct="1">
              <a:spcAft>
                <a:spcPct val="0"/>
              </a:spcAft>
              <a:buClr>
                <a:schemeClr val="tx2"/>
              </a:buClr>
              <a:buSzTx/>
              <a:buFont typeface="Times" pitchFamily="2" charset="0"/>
              <a:buNone/>
              <a:defRPr/>
            </a:pPr>
            <a:endParaRPr lang="en-US" altLang="en-US" sz="1600"/>
          </a:p>
          <a:p>
            <a:pPr eaLnBrk="1" hangingPunct="1">
              <a:spcAft>
                <a:spcPct val="0"/>
              </a:spcAft>
              <a:buClr>
                <a:schemeClr val="tx2"/>
              </a:buClr>
              <a:buSzTx/>
              <a:buFont typeface="Times" pitchFamily="2" charset="0"/>
              <a:buNone/>
              <a:defRPr/>
            </a:pPr>
            <a:endParaRPr lang="en-US" altLang="en-US" sz="1600"/>
          </a:p>
          <a:p>
            <a:pPr eaLnBrk="1" hangingPunct="1">
              <a:spcAft>
                <a:spcPct val="0"/>
              </a:spcAft>
              <a:buClr>
                <a:schemeClr val="tx2"/>
              </a:buClr>
              <a:buSzTx/>
              <a:buFont typeface="Times" pitchFamily="2" charset="0"/>
              <a:buNone/>
              <a:defRPr/>
            </a:pPr>
            <a:r>
              <a:rPr lang="en-US" altLang="en-US" sz="1600"/>
              <a:t>DRESS</a:t>
            </a:r>
          </a:p>
          <a:p>
            <a:pPr eaLnBrk="1" hangingPunct="1">
              <a:spcAft>
                <a:spcPct val="0"/>
              </a:spcAft>
              <a:buClr>
                <a:schemeClr val="tx2"/>
              </a:buClr>
              <a:buSzTx/>
              <a:buFont typeface="Times" pitchFamily="2" charset="0"/>
              <a:buNone/>
              <a:defRPr/>
            </a:pPr>
            <a:endParaRPr lang="en-US" altLang="en-US" sz="1600"/>
          </a:p>
          <a:p>
            <a:pPr eaLnBrk="1" hangingPunct="1">
              <a:spcAft>
                <a:spcPct val="0"/>
              </a:spcAft>
              <a:buClr>
                <a:schemeClr val="tx2"/>
              </a:buClr>
              <a:buSzTx/>
              <a:buFont typeface="Times" pitchFamily="2" charset="0"/>
              <a:buNone/>
              <a:defRPr/>
            </a:pPr>
            <a:endParaRPr lang="en-US" altLang="en-US" sz="1600"/>
          </a:p>
          <a:p>
            <a:pPr eaLnBrk="1" hangingPunct="1">
              <a:spcAft>
                <a:spcPct val="0"/>
              </a:spcAft>
              <a:buClr>
                <a:schemeClr val="tx2"/>
              </a:buClr>
              <a:buSzTx/>
              <a:buFont typeface="Times" pitchFamily="2" charset="0"/>
              <a:buNone/>
              <a:defRPr/>
            </a:pPr>
            <a:r>
              <a:rPr lang="en-US" altLang="en-US" sz="1600"/>
              <a:t>AGEP</a:t>
            </a:r>
          </a:p>
          <a:p>
            <a:pPr eaLnBrk="1" hangingPunct="1">
              <a:spcAft>
                <a:spcPct val="0"/>
              </a:spcAft>
              <a:buClr>
                <a:schemeClr val="tx2"/>
              </a:buClr>
              <a:buSzTx/>
              <a:buFont typeface="Times" pitchFamily="2" charset="0"/>
              <a:buNone/>
              <a:defRPr/>
            </a:pPr>
            <a:endParaRPr lang="en-US" altLang="en-US" sz="1600"/>
          </a:p>
          <a:p>
            <a:pPr eaLnBrk="1" hangingPunct="1">
              <a:spcAft>
                <a:spcPct val="0"/>
              </a:spcAft>
              <a:buClr>
                <a:schemeClr val="tx2"/>
              </a:buClr>
              <a:buSzTx/>
              <a:buFont typeface="Times" pitchFamily="2" charset="0"/>
              <a:buNone/>
              <a:defRPr/>
            </a:pPr>
            <a:r>
              <a:rPr lang="en-US" altLang="en-US" sz="1600"/>
              <a:t>Urticaria/</a:t>
            </a:r>
          </a:p>
          <a:p>
            <a:pPr eaLnBrk="1" hangingPunct="1">
              <a:spcAft>
                <a:spcPct val="0"/>
              </a:spcAft>
              <a:buClr>
                <a:schemeClr val="tx2"/>
              </a:buClr>
              <a:buSzTx/>
              <a:buFont typeface="Times" pitchFamily="2" charset="0"/>
              <a:buNone/>
              <a:defRPr/>
            </a:pPr>
            <a:r>
              <a:rPr lang="en-US" altLang="en-US" sz="1600"/>
              <a:t>Anaphylaxis</a:t>
            </a:r>
          </a:p>
        </p:txBody>
      </p:sp>
      <p:sp>
        <p:nvSpPr>
          <p:cNvPr id="64530" name="Line 18">
            <a:extLst>
              <a:ext uri="{FF2B5EF4-FFF2-40B4-BE49-F238E27FC236}">
                <a16:creationId xmlns:a16="http://schemas.microsoft.com/office/drawing/2014/main" id="{CBCBCDC7-F2C1-104B-9A35-61DB45E3F1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2676525"/>
            <a:ext cx="1828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Lucida Grande" charset="0"/>
              <a:ea typeface="MS PGothic" charset="-128"/>
            </a:endParaRPr>
          </a:p>
        </p:txBody>
      </p:sp>
      <p:sp>
        <p:nvSpPr>
          <p:cNvPr id="64531" name="Line 19">
            <a:extLst>
              <a:ext uri="{FF2B5EF4-FFF2-40B4-BE49-F238E27FC236}">
                <a16:creationId xmlns:a16="http://schemas.microsoft.com/office/drawing/2014/main" id="{6F4FD299-4C1B-AD40-AFBC-DD31BC00F4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9913" y="3416300"/>
            <a:ext cx="3048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Lucida Grande" charset="0"/>
              <a:ea typeface="MS PGothic" charset="-128"/>
            </a:endParaRPr>
          </a:p>
        </p:txBody>
      </p:sp>
      <p:sp>
        <p:nvSpPr>
          <p:cNvPr id="64532" name="Line 20">
            <a:extLst>
              <a:ext uri="{FF2B5EF4-FFF2-40B4-BE49-F238E27FC236}">
                <a16:creationId xmlns:a16="http://schemas.microsoft.com/office/drawing/2014/main" id="{1B4A0CBB-334B-D845-877A-5613321897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4137025"/>
            <a:ext cx="55133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Lucida Grande" charset="0"/>
              <a:ea typeface="MS PGothic" charset="-128"/>
            </a:endParaRPr>
          </a:p>
        </p:txBody>
      </p:sp>
      <p:sp>
        <p:nvSpPr>
          <p:cNvPr id="64534" name="Line 22">
            <a:extLst>
              <a:ext uri="{FF2B5EF4-FFF2-40B4-BE49-F238E27FC236}">
                <a16:creationId xmlns:a16="http://schemas.microsoft.com/office/drawing/2014/main" id="{953EA4B8-BA1E-A84F-B2A5-B483B99DDEF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49530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Lucida Grande" charset="0"/>
              <a:ea typeface="MS PGothic" charset="-128"/>
            </a:endParaRPr>
          </a:p>
        </p:txBody>
      </p:sp>
      <p:sp>
        <p:nvSpPr>
          <p:cNvPr id="64535" name="Line 23">
            <a:extLst>
              <a:ext uri="{FF2B5EF4-FFF2-40B4-BE49-F238E27FC236}">
                <a16:creationId xmlns:a16="http://schemas.microsoft.com/office/drawing/2014/main" id="{8B2DE0AA-A33B-1C46-B2A9-04BF1D8FFD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5867400"/>
            <a:ext cx="304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Lucida Grande" charset="0"/>
              <a:ea typeface="MS P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4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4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4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4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/>
      <p:bldP spid="64524" grpId="0"/>
      <p:bldP spid="6452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2C8AED7C-5A91-A04B-A6AC-F59B44700F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AGEP?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C6DA2260-B3D3-5949-B6A3-D4EDB2417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Acute Generalized Exanthematous Pustulosis</a:t>
            </a:r>
          </a:p>
          <a:p>
            <a:r>
              <a:rPr lang="en-US" altLang="en-US"/>
              <a:t>Occurs 1-2 days after exposure to drug</a:t>
            </a:r>
          </a:p>
          <a:p>
            <a:r>
              <a:rPr lang="en-US" altLang="en-US"/>
              <a:t>Only need one exposure</a:t>
            </a:r>
          </a:p>
          <a:p>
            <a:r>
              <a:rPr lang="en-US" altLang="en-US"/>
              <a:t>(Don’t forget about peri-operative antibiotics)</a:t>
            </a:r>
          </a:p>
          <a:p>
            <a:r>
              <a:rPr lang="en-US" altLang="en-US"/>
              <a:t>Treatment is topical or systemic steroids if necessary</a:t>
            </a:r>
          </a:p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Number Placeholder 1">
            <a:extLst>
              <a:ext uri="{FF2B5EF4-FFF2-40B4-BE49-F238E27FC236}">
                <a16:creationId xmlns:a16="http://schemas.microsoft.com/office/drawing/2014/main" id="{BAADC07D-C7C6-984C-A726-5346A4BB60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75CB01A3-32D7-6A41-A37F-8BD37895AED5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54</a:t>
            </a:fld>
            <a:endParaRPr lang="en-US" altLang="en-US" sz="900">
              <a:latin typeface="Univers 47 CondensedLight" charset="0"/>
            </a:endParaRPr>
          </a:p>
        </p:txBody>
      </p:sp>
      <p:pic>
        <p:nvPicPr>
          <p:cNvPr id="78850" name="Picture 2">
            <a:extLst>
              <a:ext uri="{FF2B5EF4-FFF2-40B4-BE49-F238E27FC236}">
                <a16:creationId xmlns:a16="http://schemas.microsoft.com/office/drawing/2014/main" id="{74FD0012-3E91-D541-B89B-9FEA128D4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10172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Box 3">
            <a:extLst>
              <a:ext uri="{FF2B5EF4-FFF2-40B4-BE49-F238E27FC236}">
                <a16:creationId xmlns:a16="http://schemas.microsoft.com/office/drawing/2014/main" id="{D1B495A7-10CC-4949-ACCB-CEB227070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611938"/>
            <a:ext cx="48164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latin typeface="Lucida Grande" panose="020B0600040502020204" pitchFamily="34" charset="0"/>
              </a:rPr>
              <a:t>https://jamanetwork.com/data/journals/derm/933272/dcr140032f1.png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>
            <a:extLst>
              <a:ext uri="{FF2B5EF4-FFF2-40B4-BE49-F238E27FC236}">
                <a16:creationId xmlns:a16="http://schemas.microsoft.com/office/drawing/2014/main" id="{D4AB7F4F-314A-A24A-A63B-340018AD1E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4F9923D9-BCC3-C845-9763-100EE2E794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92438" y="2992438"/>
            <a:ext cx="6421437" cy="688975"/>
          </a:xfrm>
        </p:spPr>
        <p:txBody>
          <a:bodyPr/>
          <a:lstStyle/>
          <a:p>
            <a:r>
              <a:rPr lang="en-US" altLang="en-US"/>
              <a:t>Case 5</a:t>
            </a:r>
          </a:p>
        </p:txBody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56D6FFCE-C709-7943-8E7C-5FD0CA674E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3429000"/>
            <a:ext cx="8458200" cy="4572000"/>
          </a:xfrm>
        </p:spPr>
        <p:txBody>
          <a:bodyPr/>
          <a:lstStyle/>
          <a:p>
            <a:pPr marL="0" indent="0">
              <a:buFont typeface="Times" pitchFamily="2" charset="0"/>
              <a:buNone/>
            </a:pPr>
            <a:r>
              <a:rPr lang="en-US" altLang="en-US" sz="3500"/>
              <a:t>Case Four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4C3E13DD-B097-8547-98C0-776016BDEB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" name="Picture 2" descr="Purpura fulminans causes, symptoms, diagnosis &amp;amp; treatment">
            <a:extLst>
              <a:ext uri="{FF2B5EF4-FFF2-40B4-BE49-F238E27FC236}">
                <a16:creationId xmlns:a16="http://schemas.microsoft.com/office/drawing/2014/main" id="{57254761-2812-9546-89D9-AA9FBE5BC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9760" y="11545"/>
            <a:ext cx="4699000" cy="683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1D3E875-499A-1340-8A4A-3747A7572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593558"/>
            <a:ext cx="6386037" cy="546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071362-B0CE-4FA5-A2B4-DF770E0E35B9}"/>
              </a:ext>
            </a:extLst>
          </p:cNvPr>
          <p:cNvSpPr txBox="1"/>
          <p:nvPr/>
        </p:nvSpPr>
        <p:spPr>
          <a:xfrm>
            <a:off x="4420664" y="6530352"/>
            <a:ext cx="25490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000" dirty="0"/>
              <a:t>https://healthjade.net/purpura-fulminans/</a:t>
            </a:r>
            <a:endParaRPr lang="en-US" sz="10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3">
            <a:extLst>
              <a:ext uri="{FF2B5EF4-FFF2-40B4-BE49-F238E27FC236}">
                <a16:creationId xmlns:a16="http://schemas.microsoft.com/office/drawing/2014/main" id="{EAACB4C9-3A82-F74F-A032-E8DC98A49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76200"/>
            <a:ext cx="12192000" cy="17526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endParaRPr lang="en-US" altLang="en-US">
              <a:latin typeface="Lucida Grande" panose="020B06000405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53B78D-48E3-E549-9F9A-E9E51BA5D9A8}"/>
              </a:ext>
            </a:extLst>
          </p:cNvPr>
          <p:cNvSpPr/>
          <p:nvPr/>
        </p:nvSpPr>
        <p:spPr>
          <a:xfrm>
            <a:off x="9137650" y="3003550"/>
            <a:ext cx="1751013" cy="17637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983C4B6-2BB1-4348-BD1D-735D34B169BC}"/>
              </a:ext>
            </a:extLst>
          </p:cNvPr>
          <p:cNvSpPr/>
          <p:nvPr/>
        </p:nvSpPr>
        <p:spPr>
          <a:xfrm>
            <a:off x="5746750" y="2338388"/>
            <a:ext cx="1751013" cy="17653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57DD2E-BE5D-EB43-BBDB-77C5C6806912}"/>
              </a:ext>
            </a:extLst>
          </p:cNvPr>
          <p:cNvSpPr/>
          <p:nvPr/>
        </p:nvSpPr>
        <p:spPr>
          <a:xfrm>
            <a:off x="7250113" y="5014913"/>
            <a:ext cx="1752600" cy="176371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6EBDBA-BE1B-6A4B-90E9-0A914BA2E850}"/>
              </a:ext>
            </a:extLst>
          </p:cNvPr>
          <p:cNvSpPr/>
          <p:nvPr/>
        </p:nvSpPr>
        <p:spPr>
          <a:xfrm>
            <a:off x="3036888" y="687388"/>
            <a:ext cx="1751012" cy="176371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0C3CCF7-9ADC-7144-8DA8-EBFA72144DE8}"/>
              </a:ext>
            </a:extLst>
          </p:cNvPr>
          <p:cNvSpPr/>
          <p:nvPr/>
        </p:nvSpPr>
        <p:spPr>
          <a:xfrm>
            <a:off x="4856163" y="739775"/>
            <a:ext cx="1751012" cy="17653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9973C57-ED25-9C48-9A13-E5870454903E}"/>
              </a:ext>
            </a:extLst>
          </p:cNvPr>
          <p:cNvSpPr/>
          <p:nvPr/>
        </p:nvSpPr>
        <p:spPr>
          <a:xfrm>
            <a:off x="3927475" y="2397125"/>
            <a:ext cx="1751013" cy="17653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33B9548-4390-B24A-90C1-D819A47AFBB5}"/>
              </a:ext>
            </a:extLst>
          </p:cNvPr>
          <p:cNvSpPr/>
          <p:nvPr/>
        </p:nvSpPr>
        <p:spPr>
          <a:xfrm>
            <a:off x="7318375" y="3249613"/>
            <a:ext cx="1751013" cy="17653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A14960B-63E6-4A43-9FBD-7248BF105926}"/>
              </a:ext>
            </a:extLst>
          </p:cNvPr>
          <p:cNvSpPr/>
          <p:nvPr/>
        </p:nvSpPr>
        <p:spPr>
          <a:xfrm>
            <a:off x="2562225" y="180975"/>
            <a:ext cx="8542338" cy="6618288"/>
          </a:xfrm>
          <a:custGeom>
            <a:avLst/>
            <a:gdLst>
              <a:gd name="connsiteX0" fmla="*/ 374236 w 8541833"/>
              <a:gd name="connsiteY0" fmla="*/ 1828800 h 6619741"/>
              <a:gd name="connsiteX1" fmla="*/ 412873 w 8541833"/>
              <a:gd name="connsiteY1" fmla="*/ 1931831 h 6619741"/>
              <a:gd name="connsiteX2" fmla="*/ 515904 w 8541833"/>
              <a:gd name="connsiteY2" fmla="*/ 2021983 h 6619741"/>
              <a:gd name="connsiteX3" fmla="*/ 554540 w 8541833"/>
              <a:gd name="connsiteY3" fmla="*/ 2073499 h 6619741"/>
              <a:gd name="connsiteX4" fmla="*/ 631814 w 8541833"/>
              <a:gd name="connsiteY4" fmla="*/ 2125014 h 6619741"/>
              <a:gd name="connsiteX5" fmla="*/ 670450 w 8541833"/>
              <a:gd name="connsiteY5" fmla="*/ 2150772 h 6619741"/>
              <a:gd name="connsiteX6" fmla="*/ 721966 w 8541833"/>
              <a:gd name="connsiteY6" fmla="*/ 2163651 h 6619741"/>
              <a:gd name="connsiteX7" fmla="*/ 928028 w 8541833"/>
              <a:gd name="connsiteY7" fmla="*/ 2305319 h 6619741"/>
              <a:gd name="connsiteX8" fmla="*/ 1005301 w 8541833"/>
              <a:gd name="connsiteY8" fmla="*/ 2369713 h 6619741"/>
              <a:gd name="connsiteX9" fmla="*/ 1108332 w 8541833"/>
              <a:gd name="connsiteY9" fmla="*/ 2434107 h 6619741"/>
              <a:gd name="connsiteX10" fmla="*/ 1262878 w 8541833"/>
              <a:gd name="connsiteY10" fmla="*/ 2459865 h 6619741"/>
              <a:gd name="connsiteX11" fmla="*/ 1468940 w 8541833"/>
              <a:gd name="connsiteY11" fmla="*/ 2472744 h 6619741"/>
              <a:gd name="connsiteX12" fmla="*/ 1404546 w 8541833"/>
              <a:gd name="connsiteY12" fmla="*/ 2588654 h 6619741"/>
              <a:gd name="connsiteX13" fmla="*/ 1378788 w 8541833"/>
              <a:gd name="connsiteY13" fmla="*/ 2627290 h 6619741"/>
              <a:gd name="connsiteX14" fmla="*/ 1353030 w 8541833"/>
              <a:gd name="connsiteY14" fmla="*/ 2704564 h 6619741"/>
              <a:gd name="connsiteX15" fmla="*/ 1314394 w 8541833"/>
              <a:gd name="connsiteY15" fmla="*/ 2781837 h 6619741"/>
              <a:gd name="connsiteX16" fmla="*/ 1327273 w 8541833"/>
              <a:gd name="connsiteY16" fmla="*/ 3181082 h 6619741"/>
              <a:gd name="connsiteX17" fmla="*/ 1340152 w 8541833"/>
              <a:gd name="connsiteY17" fmla="*/ 3258355 h 6619741"/>
              <a:gd name="connsiteX18" fmla="*/ 1443183 w 8541833"/>
              <a:gd name="connsiteY18" fmla="*/ 3387144 h 6619741"/>
              <a:gd name="connsiteX19" fmla="*/ 1507577 w 8541833"/>
              <a:gd name="connsiteY19" fmla="*/ 3503054 h 6619741"/>
              <a:gd name="connsiteX20" fmla="*/ 1559092 w 8541833"/>
              <a:gd name="connsiteY20" fmla="*/ 3580327 h 6619741"/>
              <a:gd name="connsiteX21" fmla="*/ 1610608 w 8541833"/>
              <a:gd name="connsiteY21" fmla="*/ 3644721 h 6619741"/>
              <a:gd name="connsiteX22" fmla="*/ 1713639 w 8541833"/>
              <a:gd name="connsiteY22" fmla="*/ 3734873 h 6619741"/>
              <a:gd name="connsiteX23" fmla="*/ 1765154 w 8541833"/>
              <a:gd name="connsiteY23" fmla="*/ 3799268 h 6619741"/>
              <a:gd name="connsiteX24" fmla="*/ 1868185 w 8541833"/>
              <a:gd name="connsiteY24" fmla="*/ 3889420 h 6619741"/>
              <a:gd name="connsiteX25" fmla="*/ 1906822 w 8541833"/>
              <a:gd name="connsiteY25" fmla="*/ 3915178 h 6619741"/>
              <a:gd name="connsiteX26" fmla="*/ 1984095 w 8541833"/>
              <a:gd name="connsiteY26" fmla="*/ 3940935 h 6619741"/>
              <a:gd name="connsiteX27" fmla="*/ 2074247 w 8541833"/>
              <a:gd name="connsiteY27" fmla="*/ 3966693 h 6619741"/>
              <a:gd name="connsiteX28" fmla="*/ 2112884 w 8541833"/>
              <a:gd name="connsiteY28" fmla="*/ 3992451 h 6619741"/>
              <a:gd name="connsiteX29" fmla="*/ 2756828 w 8541833"/>
              <a:gd name="connsiteY29" fmla="*/ 3889420 h 6619741"/>
              <a:gd name="connsiteX30" fmla="*/ 2795464 w 8541833"/>
              <a:gd name="connsiteY30" fmla="*/ 3863662 h 6619741"/>
              <a:gd name="connsiteX31" fmla="*/ 2898495 w 8541833"/>
              <a:gd name="connsiteY31" fmla="*/ 3799268 h 6619741"/>
              <a:gd name="connsiteX32" fmla="*/ 2988647 w 8541833"/>
              <a:gd name="connsiteY32" fmla="*/ 3709116 h 6619741"/>
              <a:gd name="connsiteX33" fmla="*/ 3027284 w 8541833"/>
              <a:gd name="connsiteY33" fmla="*/ 3670479 h 6619741"/>
              <a:gd name="connsiteX34" fmla="*/ 3065921 w 8541833"/>
              <a:gd name="connsiteY34" fmla="*/ 3657600 h 6619741"/>
              <a:gd name="connsiteX35" fmla="*/ 3104557 w 8541833"/>
              <a:gd name="connsiteY35" fmla="*/ 3631842 h 6619741"/>
              <a:gd name="connsiteX36" fmla="*/ 3181830 w 8541833"/>
              <a:gd name="connsiteY36" fmla="*/ 3554569 h 6619741"/>
              <a:gd name="connsiteX37" fmla="*/ 3271983 w 8541833"/>
              <a:gd name="connsiteY37" fmla="*/ 3593206 h 6619741"/>
              <a:gd name="connsiteX38" fmla="*/ 3375014 w 8541833"/>
              <a:gd name="connsiteY38" fmla="*/ 3696237 h 6619741"/>
              <a:gd name="connsiteX39" fmla="*/ 3452287 w 8541833"/>
              <a:gd name="connsiteY39" fmla="*/ 3773510 h 6619741"/>
              <a:gd name="connsiteX40" fmla="*/ 3503802 w 8541833"/>
              <a:gd name="connsiteY40" fmla="*/ 3837904 h 6619741"/>
              <a:gd name="connsiteX41" fmla="*/ 3542439 w 8541833"/>
              <a:gd name="connsiteY41" fmla="*/ 3863662 h 6619741"/>
              <a:gd name="connsiteX42" fmla="*/ 3593954 w 8541833"/>
              <a:gd name="connsiteY42" fmla="*/ 3915178 h 6619741"/>
              <a:gd name="connsiteX43" fmla="*/ 3709864 w 8541833"/>
              <a:gd name="connsiteY43" fmla="*/ 3966693 h 6619741"/>
              <a:gd name="connsiteX44" fmla="*/ 3748501 w 8541833"/>
              <a:gd name="connsiteY44" fmla="*/ 3992451 h 6619741"/>
              <a:gd name="connsiteX45" fmla="*/ 3787138 w 8541833"/>
              <a:gd name="connsiteY45" fmla="*/ 4005330 h 6619741"/>
              <a:gd name="connsiteX46" fmla="*/ 3838653 w 8541833"/>
              <a:gd name="connsiteY46" fmla="*/ 4031088 h 6619741"/>
              <a:gd name="connsiteX47" fmla="*/ 3903047 w 8541833"/>
              <a:gd name="connsiteY47" fmla="*/ 4043966 h 6619741"/>
              <a:gd name="connsiteX48" fmla="*/ 3941684 w 8541833"/>
              <a:gd name="connsiteY48" fmla="*/ 4056845 h 6619741"/>
              <a:gd name="connsiteX49" fmla="*/ 4121988 w 8541833"/>
              <a:gd name="connsiteY49" fmla="*/ 4095482 h 6619741"/>
              <a:gd name="connsiteX50" fmla="*/ 4186383 w 8541833"/>
              <a:gd name="connsiteY50" fmla="*/ 4121240 h 6619741"/>
              <a:gd name="connsiteX51" fmla="*/ 4443960 w 8541833"/>
              <a:gd name="connsiteY51" fmla="*/ 4069724 h 6619741"/>
              <a:gd name="connsiteX52" fmla="*/ 4495476 w 8541833"/>
              <a:gd name="connsiteY52" fmla="*/ 3992451 h 6619741"/>
              <a:gd name="connsiteX53" fmla="*/ 4521233 w 8541833"/>
              <a:gd name="connsiteY53" fmla="*/ 3953814 h 6619741"/>
              <a:gd name="connsiteX54" fmla="*/ 4559870 w 8541833"/>
              <a:gd name="connsiteY54" fmla="*/ 4146997 h 6619741"/>
              <a:gd name="connsiteX55" fmla="*/ 4598507 w 8541833"/>
              <a:gd name="connsiteY55" fmla="*/ 4185634 h 6619741"/>
              <a:gd name="connsiteX56" fmla="*/ 4624264 w 8541833"/>
              <a:gd name="connsiteY56" fmla="*/ 4250028 h 6619741"/>
              <a:gd name="connsiteX57" fmla="*/ 4637143 w 8541833"/>
              <a:gd name="connsiteY57" fmla="*/ 4301544 h 6619741"/>
              <a:gd name="connsiteX58" fmla="*/ 4675780 w 8541833"/>
              <a:gd name="connsiteY58" fmla="*/ 4365938 h 6619741"/>
              <a:gd name="connsiteX59" fmla="*/ 4701538 w 8541833"/>
              <a:gd name="connsiteY59" fmla="*/ 4417454 h 6619741"/>
              <a:gd name="connsiteX60" fmla="*/ 4740174 w 8541833"/>
              <a:gd name="connsiteY60" fmla="*/ 4481848 h 6619741"/>
              <a:gd name="connsiteX61" fmla="*/ 4765932 w 8541833"/>
              <a:gd name="connsiteY61" fmla="*/ 4520485 h 6619741"/>
              <a:gd name="connsiteX62" fmla="*/ 4868963 w 8541833"/>
              <a:gd name="connsiteY62" fmla="*/ 4597758 h 6619741"/>
              <a:gd name="connsiteX63" fmla="*/ 4920478 w 8541833"/>
              <a:gd name="connsiteY63" fmla="*/ 4636395 h 6619741"/>
              <a:gd name="connsiteX64" fmla="*/ 4959115 w 8541833"/>
              <a:gd name="connsiteY64" fmla="*/ 4675031 h 6619741"/>
              <a:gd name="connsiteX65" fmla="*/ 5010630 w 8541833"/>
              <a:gd name="connsiteY65" fmla="*/ 4713668 h 6619741"/>
              <a:gd name="connsiteX66" fmla="*/ 5049267 w 8541833"/>
              <a:gd name="connsiteY66" fmla="*/ 4739426 h 6619741"/>
              <a:gd name="connsiteX67" fmla="*/ 5087904 w 8541833"/>
              <a:gd name="connsiteY67" fmla="*/ 4790941 h 6619741"/>
              <a:gd name="connsiteX68" fmla="*/ 4997752 w 8541833"/>
              <a:gd name="connsiteY68" fmla="*/ 4842457 h 6619741"/>
              <a:gd name="connsiteX69" fmla="*/ 4946236 w 8541833"/>
              <a:gd name="connsiteY69" fmla="*/ 4855335 h 6619741"/>
              <a:gd name="connsiteX70" fmla="*/ 4868963 w 8541833"/>
              <a:gd name="connsiteY70" fmla="*/ 4881093 h 6619741"/>
              <a:gd name="connsiteX71" fmla="*/ 4753053 w 8541833"/>
              <a:gd name="connsiteY71" fmla="*/ 4945488 h 6619741"/>
              <a:gd name="connsiteX72" fmla="*/ 4675780 w 8541833"/>
              <a:gd name="connsiteY72" fmla="*/ 4971245 h 6619741"/>
              <a:gd name="connsiteX73" fmla="*/ 4534112 w 8541833"/>
              <a:gd name="connsiteY73" fmla="*/ 5061397 h 6619741"/>
              <a:gd name="connsiteX74" fmla="*/ 4482597 w 8541833"/>
              <a:gd name="connsiteY74" fmla="*/ 5125792 h 6619741"/>
              <a:gd name="connsiteX75" fmla="*/ 4405323 w 8541833"/>
              <a:gd name="connsiteY75" fmla="*/ 5190186 h 6619741"/>
              <a:gd name="connsiteX76" fmla="*/ 4353808 w 8541833"/>
              <a:gd name="connsiteY76" fmla="*/ 5280338 h 6619741"/>
              <a:gd name="connsiteX77" fmla="*/ 4302292 w 8541833"/>
              <a:gd name="connsiteY77" fmla="*/ 5293217 h 6619741"/>
              <a:gd name="connsiteX78" fmla="*/ 4289414 w 8541833"/>
              <a:gd name="connsiteY78" fmla="*/ 5537916 h 6619741"/>
              <a:gd name="connsiteX79" fmla="*/ 4263656 w 8541833"/>
              <a:gd name="connsiteY79" fmla="*/ 5640947 h 6619741"/>
              <a:gd name="connsiteX80" fmla="*/ 4315171 w 8541833"/>
              <a:gd name="connsiteY80" fmla="*/ 6117465 h 6619741"/>
              <a:gd name="connsiteX81" fmla="*/ 4353808 w 8541833"/>
              <a:gd name="connsiteY81" fmla="*/ 6181859 h 6619741"/>
              <a:gd name="connsiteX82" fmla="*/ 4456839 w 8541833"/>
              <a:gd name="connsiteY82" fmla="*/ 6297769 h 6619741"/>
              <a:gd name="connsiteX83" fmla="*/ 4521233 w 8541833"/>
              <a:gd name="connsiteY83" fmla="*/ 6349285 h 6619741"/>
              <a:gd name="connsiteX84" fmla="*/ 4572749 w 8541833"/>
              <a:gd name="connsiteY84" fmla="*/ 6413679 h 6619741"/>
              <a:gd name="connsiteX85" fmla="*/ 4650022 w 8541833"/>
              <a:gd name="connsiteY85" fmla="*/ 6529589 h 6619741"/>
              <a:gd name="connsiteX86" fmla="*/ 5049267 w 8541833"/>
              <a:gd name="connsiteY86" fmla="*/ 6555347 h 6619741"/>
              <a:gd name="connsiteX87" fmla="*/ 5293966 w 8541833"/>
              <a:gd name="connsiteY87" fmla="*/ 6568226 h 6619741"/>
              <a:gd name="connsiteX88" fmla="*/ 5500028 w 8541833"/>
              <a:gd name="connsiteY88" fmla="*/ 6606862 h 6619741"/>
              <a:gd name="connsiteX89" fmla="*/ 5551543 w 8541833"/>
              <a:gd name="connsiteY89" fmla="*/ 6619741 h 6619741"/>
              <a:gd name="connsiteX90" fmla="*/ 5950788 w 8541833"/>
              <a:gd name="connsiteY90" fmla="*/ 6606862 h 6619741"/>
              <a:gd name="connsiteX91" fmla="*/ 6066698 w 8541833"/>
              <a:gd name="connsiteY91" fmla="*/ 6555347 h 6619741"/>
              <a:gd name="connsiteX92" fmla="*/ 6118214 w 8541833"/>
              <a:gd name="connsiteY92" fmla="*/ 6542468 h 6619741"/>
              <a:gd name="connsiteX93" fmla="*/ 6169729 w 8541833"/>
              <a:gd name="connsiteY93" fmla="*/ 6516710 h 6619741"/>
              <a:gd name="connsiteX94" fmla="*/ 6208366 w 8541833"/>
              <a:gd name="connsiteY94" fmla="*/ 6503831 h 6619741"/>
              <a:gd name="connsiteX95" fmla="*/ 6350033 w 8541833"/>
              <a:gd name="connsiteY95" fmla="*/ 6400800 h 6619741"/>
              <a:gd name="connsiteX96" fmla="*/ 6375791 w 8541833"/>
              <a:gd name="connsiteY96" fmla="*/ 6362164 h 6619741"/>
              <a:gd name="connsiteX97" fmla="*/ 6427307 w 8541833"/>
              <a:gd name="connsiteY97" fmla="*/ 6310648 h 6619741"/>
              <a:gd name="connsiteX98" fmla="*/ 6453064 w 8541833"/>
              <a:gd name="connsiteY98" fmla="*/ 6246254 h 6619741"/>
              <a:gd name="connsiteX99" fmla="*/ 6504580 w 8541833"/>
              <a:gd name="connsiteY99" fmla="*/ 6168981 h 6619741"/>
              <a:gd name="connsiteX100" fmla="*/ 6517459 w 8541833"/>
              <a:gd name="connsiteY100" fmla="*/ 6117465 h 6619741"/>
              <a:gd name="connsiteX101" fmla="*/ 6530338 w 8541833"/>
              <a:gd name="connsiteY101" fmla="*/ 6078828 h 6619741"/>
              <a:gd name="connsiteX102" fmla="*/ 6543216 w 8541833"/>
              <a:gd name="connsiteY102" fmla="*/ 5988676 h 6619741"/>
              <a:gd name="connsiteX103" fmla="*/ 6465943 w 8541833"/>
              <a:gd name="connsiteY103" fmla="*/ 5190186 h 6619741"/>
              <a:gd name="connsiteX104" fmla="*/ 6388670 w 8541833"/>
              <a:gd name="connsiteY104" fmla="*/ 5035640 h 6619741"/>
              <a:gd name="connsiteX105" fmla="*/ 6362912 w 8541833"/>
              <a:gd name="connsiteY105" fmla="*/ 4997003 h 6619741"/>
              <a:gd name="connsiteX106" fmla="*/ 6311397 w 8541833"/>
              <a:gd name="connsiteY106" fmla="*/ 4984124 h 6619741"/>
              <a:gd name="connsiteX107" fmla="*/ 6285639 w 8541833"/>
              <a:gd name="connsiteY107" fmla="*/ 4945488 h 6619741"/>
              <a:gd name="connsiteX108" fmla="*/ 6388670 w 8541833"/>
              <a:gd name="connsiteY108" fmla="*/ 4868214 h 6619741"/>
              <a:gd name="connsiteX109" fmla="*/ 6517459 w 8541833"/>
              <a:gd name="connsiteY109" fmla="*/ 4765183 h 6619741"/>
              <a:gd name="connsiteX110" fmla="*/ 6556095 w 8541833"/>
              <a:gd name="connsiteY110" fmla="*/ 4713668 h 6619741"/>
              <a:gd name="connsiteX111" fmla="*/ 6568974 w 8541833"/>
              <a:gd name="connsiteY111" fmla="*/ 4675031 h 6619741"/>
              <a:gd name="connsiteX112" fmla="*/ 6594732 w 8541833"/>
              <a:gd name="connsiteY112" fmla="*/ 4623516 h 6619741"/>
              <a:gd name="connsiteX113" fmla="*/ 6607611 w 8541833"/>
              <a:gd name="connsiteY113" fmla="*/ 4572000 h 6619741"/>
              <a:gd name="connsiteX114" fmla="*/ 6633368 w 8541833"/>
              <a:gd name="connsiteY114" fmla="*/ 4481848 h 6619741"/>
              <a:gd name="connsiteX115" fmla="*/ 6659126 w 8541833"/>
              <a:gd name="connsiteY115" fmla="*/ 4520485 h 6619741"/>
              <a:gd name="connsiteX116" fmla="*/ 6775036 w 8541833"/>
              <a:gd name="connsiteY116" fmla="*/ 4623516 h 6619741"/>
              <a:gd name="connsiteX117" fmla="*/ 6839430 w 8541833"/>
              <a:gd name="connsiteY117" fmla="*/ 4649273 h 6619741"/>
              <a:gd name="connsiteX118" fmla="*/ 6903825 w 8541833"/>
              <a:gd name="connsiteY118" fmla="*/ 4687910 h 6619741"/>
              <a:gd name="connsiteX119" fmla="*/ 6942461 w 8541833"/>
              <a:gd name="connsiteY119" fmla="*/ 4713668 h 6619741"/>
              <a:gd name="connsiteX120" fmla="*/ 6981098 w 8541833"/>
              <a:gd name="connsiteY120" fmla="*/ 4726547 h 6619741"/>
              <a:gd name="connsiteX121" fmla="*/ 7045492 w 8541833"/>
              <a:gd name="connsiteY121" fmla="*/ 4752304 h 6619741"/>
              <a:gd name="connsiteX122" fmla="*/ 7084129 w 8541833"/>
              <a:gd name="connsiteY122" fmla="*/ 4765183 h 6619741"/>
              <a:gd name="connsiteX123" fmla="*/ 7148523 w 8541833"/>
              <a:gd name="connsiteY123" fmla="*/ 4790941 h 6619741"/>
              <a:gd name="connsiteX124" fmla="*/ 7470495 w 8541833"/>
              <a:gd name="connsiteY124" fmla="*/ 4765183 h 6619741"/>
              <a:gd name="connsiteX125" fmla="*/ 7509132 w 8541833"/>
              <a:gd name="connsiteY125" fmla="*/ 4739426 h 6619741"/>
              <a:gd name="connsiteX126" fmla="*/ 7560647 w 8541833"/>
              <a:gd name="connsiteY126" fmla="*/ 4713668 h 6619741"/>
              <a:gd name="connsiteX127" fmla="*/ 7625042 w 8541833"/>
              <a:gd name="connsiteY127" fmla="*/ 4662152 h 6619741"/>
              <a:gd name="connsiteX128" fmla="*/ 7663678 w 8541833"/>
              <a:gd name="connsiteY128" fmla="*/ 4649273 h 6619741"/>
              <a:gd name="connsiteX129" fmla="*/ 7753830 w 8541833"/>
              <a:gd name="connsiteY129" fmla="*/ 4597758 h 6619741"/>
              <a:gd name="connsiteX130" fmla="*/ 7792467 w 8541833"/>
              <a:gd name="connsiteY130" fmla="*/ 4546242 h 6619741"/>
              <a:gd name="connsiteX131" fmla="*/ 7882619 w 8541833"/>
              <a:gd name="connsiteY131" fmla="*/ 4417454 h 6619741"/>
              <a:gd name="connsiteX132" fmla="*/ 7921256 w 8541833"/>
              <a:gd name="connsiteY132" fmla="*/ 4378817 h 6619741"/>
              <a:gd name="connsiteX133" fmla="*/ 7947014 w 8541833"/>
              <a:gd name="connsiteY133" fmla="*/ 4340181 h 6619741"/>
              <a:gd name="connsiteX134" fmla="*/ 7998529 w 8541833"/>
              <a:gd name="connsiteY134" fmla="*/ 4275786 h 6619741"/>
              <a:gd name="connsiteX135" fmla="*/ 8024287 w 8541833"/>
              <a:gd name="connsiteY135" fmla="*/ 4237150 h 6619741"/>
              <a:gd name="connsiteX136" fmla="*/ 8062923 w 8541833"/>
              <a:gd name="connsiteY136" fmla="*/ 4224271 h 6619741"/>
              <a:gd name="connsiteX137" fmla="*/ 8101560 w 8541833"/>
              <a:gd name="connsiteY137" fmla="*/ 4198513 h 6619741"/>
              <a:gd name="connsiteX138" fmla="*/ 8140197 w 8541833"/>
              <a:gd name="connsiteY138" fmla="*/ 4159876 h 6619741"/>
              <a:gd name="connsiteX139" fmla="*/ 8256107 w 8541833"/>
              <a:gd name="connsiteY139" fmla="*/ 4069724 h 6619741"/>
              <a:gd name="connsiteX140" fmla="*/ 8307622 w 8541833"/>
              <a:gd name="connsiteY140" fmla="*/ 4005330 h 6619741"/>
              <a:gd name="connsiteX141" fmla="*/ 8410653 w 8541833"/>
              <a:gd name="connsiteY141" fmla="*/ 3889420 h 6619741"/>
              <a:gd name="connsiteX142" fmla="*/ 8449290 w 8541833"/>
              <a:gd name="connsiteY142" fmla="*/ 3812147 h 6619741"/>
              <a:gd name="connsiteX143" fmla="*/ 8500805 w 8541833"/>
              <a:gd name="connsiteY143" fmla="*/ 3721995 h 6619741"/>
              <a:gd name="connsiteX144" fmla="*/ 8526563 w 8541833"/>
              <a:gd name="connsiteY144" fmla="*/ 3631842 h 6619741"/>
              <a:gd name="connsiteX145" fmla="*/ 8513684 w 8541833"/>
              <a:gd name="connsiteY145" fmla="*/ 3258355 h 6619741"/>
              <a:gd name="connsiteX146" fmla="*/ 8397774 w 8541833"/>
              <a:gd name="connsiteY146" fmla="*/ 3116688 h 6619741"/>
              <a:gd name="connsiteX147" fmla="*/ 8346259 w 8541833"/>
              <a:gd name="connsiteY147" fmla="*/ 3052293 h 6619741"/>
              <a:gd name="connsiteX148" fmla="*/ 8294743 w 8541833"/>
              <a:gd name="connsiteY148" fmla="*/ 3000778 h 6619741"/>
              <a:gd name="connsiteX149" fmla="*/ 8243228 w 8541833"/>
              <a:gd name="connsiteY149" fmla="*/ 2923504 h 6619741"/>
              <a:gd name="connsiteX150" fmla="*/ 7869740 w 8541833"/>
              <a:gd name="connsiteY150" fmla="*/ 2588654 h 6619741"/>
              <a:gd name="connsiteX151" fmla="*/ 7689436 w 8541833"/>
              <a:gd name="connsiteY151" fmla="*/ 2472744 h 6619741"/>
              <a:gd name="connsiteX152" fmla="*/ 7612163 w 8541833"/>
              <a:gd name="connsiteY152" fmla="*/ 2434107 h 6619741"/>
              <a:gd name="connsiteX153" fmla="*/ 7534890 w 8541833"/>
              <a:gd name="connsiteY153" fmla="*/ 2421228 h 6619741"/>
              <a:gd name="connsiteX154" fmla="*/ 7470495 w 8541833"/>
              <a:gd name="connsiteY154" fmla="*/ 2395471 h 6619741"/>
              <a:gd name="connsiteX155" fmla="*/ 7212918 w 8541833"/>
              <a:gd name="connsiteY155" fmla="*/ 2408350 h 6619741"/>
              <a:gd name="connsiteX156" fmla="*/ 7122766 w 8541833"/>
              <a:gd name="connsiteY156" fmla="*/ 2498502 h 6619741"/>
              <a:gd name="connsiteX157" fmla="*/ 7045492 w 8541833"/>
              <a:gd name="connsiteY157" fmla="*/ 2627290 h 6619741"/>
              <a:gd name="connsiteX158" fmla="*/ 6993977 w 8541833"/>
              <a:gd name="connsiteY158" fmla="*/ 2704564 h 6619741"/>
              <a:gd name="connsiteX159" fmla="*/ 6955340 w 8541833"/>
              <a:gd name="connsiteY159" fmla="*/ 2743200 h 6619741"/>
              <a:gd name="connsiteX160" fmla="*/ 6878067 w 8541833"/>
              <a:gd name="connsiteY160" fmla="*/ 2871989 h 6619741"/>
              <a:gd name="connsiteX161" fmla="*/ 6800794 w 8541833"/>
              <a:gd name="connsiteY161" fmla="*/ 2949262 h 6619741"/>
              <a:gd name="connsiteX162" fmla="*/ 6787915 w 8541833"/>
              <a:gd name="connsiteY162" fmla="*/ 2987899 h 6619741"/>
              <a:gd name="connsiteX163" fmla="*/ 6697763 w 8541833"/>
              <a:gd name="connsiteY163" fmla="*/ 3052293 h 6619741"/>
              <a:gd name="connsiteX164" fmla="*/ 6659126 w 8541833"/>
              <a:gd name="connsiteY164" fmla="*/ 3090930 h 6619741"/>
              <a:gd name="connsiteX165" fmla="*/ 6594732 w 8541833"/>
              <a:gd name="connsiteY165" fmla="*/ 3116688 h 6619741"/>
              <a:gd name="connsiteX166" fmla="*/ 6427307 w 8541833"/>
              <a:gd name="connsiteY166" fmla="*/ 3155324 h 6619741"/>
              <a:gd name="connsiteX167" fmla="*/ 6388670 w 8541833"/>
              <a:gd name="connsiteY167" fmla="*/ 3181082 h 6619741"/>
              <a:gd name="connsiteX168" fmla="*/ 6337154 w 8541833"/>
              <a:gd name="connsiteY168" fmla="*/ 3052293 h 6619741"/>
              <a:gd name="connsiteX169" fmla="*/ 6247002 w 8541833"/>
              <a:gd name="connsiteY169" fmla="*/ 2962141 h 6619741"/>
              <a:gd name="connsiteX170" fmla="*/ 6182608 w 8541833"/>
              <a:gd name="connsiteY170" fmla="*/ 2897747 h 6619741"/>
              <a:gd name="connsiteX171" fmla="*/ 6143971 w 8541833"/>
              <a:gd name="connsiteY171" fmla="*/ 2871989 h 6619741"/>
              <a:gd name="connsiteX172" fmla="*/ 6118214 w 8541833"/>
              <a:gd name="connsiteY172" fmla="*/ 2833352 h 6619741"/>
              <a:gd name="connsiteX173" fmla="*/ 6040940 w 8541833"/>
              <a:gd name="connsiteY173" fmla="*/ 2794716 h 6619741"/>
              <a:gd name="connsiteX174" fmla="*/ 5899273 w 8541833"/>
              <a:gd name="connsiteY174" fmla="*/ 2730321 h 6619741"/>
              <a:gd name="connsiteX175" fmla="*/ 5796242 w 8541833"/>
              <a:gd name="connsiteY175" fmla="*/ 2704564 h 6619741"/>
              <a:gd name="connsiteX176" fmla="*/ 5435633 w 8541833"/>
              <a:gd name="connsiteY176" fmla="*/ 2730321 h 6619741"/>
              <a:gd name="connsiteX177" fmla="*/ 5319723 w 8541833"/>
              <a:gd name="connsiteY177" fmla="*/ 2781837 h 6619741"/>
              <a:gd name="connsiteX178" fmla="*/ 5268208 w 8541833"/>
              <a:gd name="connsiteY178" fmla="*/ 2820473 h 6619741"/>
              <a:gd name="connsiteX179" fmla="*/ 5229571 w 8541833"/>
              <a:gd name="connsiteY179" fmla="*/ 2833352 h 6619741"/>
              <a:gd name="connsiteX180" fmla="*/ 5190935 w 8541833"/>
              <a:gd name="connsiteY180" fmla="*/ 2743200 h 6619741"/>
              <a:gd name="connsiteX181" fmla="*/ 5178056 w 8541833"/>
              <a:gd name="connsiteY181" fmla="*/ 2704564 h 6619741"/>
              <a:gd name="connsiteX182" fmla="*/ 5113661 w 8541833"/>
              <a:gd name="connsiteY182" fmla="*/ 2614411 h 6619741"/>
              <a:gd name="connsiteX183" fmla="*/ 5062146 w 8541833"/>
              <a:gd name="connsiteY183" fmla="*/ 2498502 h 6619741"/>
              <a:gd name="connsiteX184" fmla="*/ 4984873 w 8541833"/>
              <a:gd name="connsiteY184" fmla="*/ 2421228 h 6619741"/>
              <a:gd name="connsiteX185" fmla="*/ 4920478 w 8541833"/>
              <a:gd name="connsiteY185" fmla="*/ 2318197 h 6619741"/>
              <a:gd name="connsiteX186" fmla="*/ 4830326 w 8541833"/>
              <a:gd name="connsiteY186" fmla="*/ 2202288 h 6619741"/>
              <a:gd name="connsiteX187" fmla="*/ 4765932 w 8541833"/>
              <a:gd name="connsiteY187" fmla="*/ 2099257 h 6619741"/>
              <a:gd name="connsiteX188" fmla="*/ 4624264 w 8541833"/>
              <a:gd name="connsiteY188" fmla="*/ 1957589 h 6619741"/>
              <a:gd name="connsiteX189" fmla="*/ 4521233 w 8541833"/>
              <a:gd name="connsiteY189" fmla="*/ 1906073 h 6619741"/>
              <a:gd name="connsiteX190" fmla="*/ 4431081 w 8541833"/>
              <a:gd name="connsiteY190" fmla="*/ 1893195 h 6619741"/>
              <a:gd name="connsiteX191" fmla="*/ 4276535 w 8541833"/>
              <a:gd name="connsiteY191" fmla="*/ 1854558 h 6619741"/>
              <a:gd name="connsiteX192" fmla="*/ 4392445 w 8541833"/>
              <a:gd name="connsiteY192" fmla="*/ 1674254 h 6619741"/>
              <a:gd name="connsiteX193" fmla="*/ 4559870 w 8541833"/>
              <a:gd name="connsiteY193" fmla="*/ 1352282 h 6619741"/>
              <a:gd name="connsiteX194" fmla="*/ 4572749 w 8541833"/>
              <a:gd name="connsiteY194" fmla="*/ 1249251 h 6619741"/>
              <a:gd name="connsiteX195" fmla="*/ 4572749 w 8541833"/>
              <a:gd name="connsiteY195" fmla="*/ 1030310 h 6619741"/>
              <a:gd name="connsiteX196" fmla="*/ 4495476 w 8541833"/>
              <a:gd name="connsiteY196" fmla="*/ 1004552 h 6619741"/>
              <a:gd name="connsiteX197" fmla="*/ 4276535 w 8541833"/>
              <a:gd name="connsiteY197" fmla="*/ 978795 h 6619741"/>
              <a:gd name="connsiteX198" fmla="*/ 4134867 w 8541833"/>
              <a:gd name="connsiteY198" fmla="*/ 953037 h 6619741"/>
              <a:gd name="connsiteX199" fmla="*/ 4109109 w 8541833"/>
              <a:gd name="connsiteY199" fmla="*/ 875764 h 6619741"/>
              <a:gd name="connsiteX200" fmla="*/ 4083352 w 8541833"/>
              <a:gd name="connsiteY200" fmla="*/ 811369 h 6619741"/>
              <a:gd name="connsiteX201" fmla="*/ 4070473 w 8541833"/>
              <a:gd name="connsiteY201" fmla="*/ 772733 h 6619741"/>
              <a:gd name="connsiteX202" fmla="*/ 4031836 w 8541833"/>
              <a:gd name="connsiteY202" fmla="*/ 734096 h 6619741"/>
              <a:gd name="connsiteX203" fmla="*/ 3980321 w 8541833"/>
              <a:gd name="connsiteY203" fmla="*/ 656823 h 6619741"/>
              <a:gd name="connsiteX204" fmla="*/ 3877290 w 8541833"/>
              <a:gd name="connsiteY204" fmla="*/ 553792 h 6619741"/>
              <a:gd name="connsiteX205" fmla="*/ 3709864 w 8541833"/>
              <a:gd name="connsiteY205" fmla="*/ 425003 h 6619741"/>
              <a:gd name="connsiteX206" fmla="*/ 3581076 w 8541833"/>
              <a:gd name="connsiteY206" fmla="*/ 373488 h 6619741"/>
              <a:gd name="connsiteX207" fmla="*/ 3439408 w 8541833"/>
              <a:gd name="connsiteY207" fmla="*/ 309093 h 6619741"/>
              <a:gd name="connsiteX208" fmla="*/ 3400771 w 8541833"/>
              <a:gd name="connsiteY208" fmla="*/ 257578 h 6619741"/>
              <a:gd name="connsiteX209" fmla="*/ 3297740 w 8541833"/>
              <a:gd name="connsiteY209" fmla="*/ 206062 h 6619741"/>
              <a:gd name="connsiteX210" fmla="*/ 3259104 w 8541833"/>
              <a:gd name="connsiteY210" fmla="*/ 180304 h 6619741"/>
              <a:gd name="connsiteX211" fmla="*/ 3181830 w 8541833"/>
              <a:gd name="connsiteY211" fmla="*/ 141668 h 6619741"/>
              <a:gd name="connsiteX212" fmla="*/ 3117436 w 8541833"/>
              <a:gd name="connsiteY212" fmla="*/ 90152 h 6619741"/>
              <a:gd name="connsiteX213" fmla="*/ 3027284 w 8541833"/>
              <a:gd name="connsiteY213" fmla="*/ 64395 h 6619741"/>
              <a:gd name="connsiteX214" fmla="*/ 2692433 w 8541833"/>
              <a:gd name="connsiteY214" fmla="*/ 77273 h 6619741"/>
              <a:gd name="connsiteX215" fmla="*/ 2563645 w 8541833"/>
              <a:gd name="connsiteY215" fmla="*/ 103031 h 6619741"/>
              <a:gd name="connsiteX216" fmla="*/ 2254552 w 8541833"/>
              <a:gd name="connsiteY216" fmla="*/ 77273 h 6619741"/>
              <a:gd name="connsiteX217" fmla="*/ 2190157 w 8541833"/>
              <a:gd name="connsiteY217" fmla="*/ 51516 h 6619741"/>
              <a:gd name="connsiteX218" fmla="*/ 2138642 w 8541833"/>
              <a:gd name="connsiteY218" fmla="*/ 25758 h 6619741"/>
              <a:gd name="connsiteX219" fmla="*/ 2022732 w 8541833"/>
              <a:gd name="connsiteY219" fmla="*/ 12879 h 6619741"/>
              <a:gd name="connsiteX220" fmla="*/ 1958338 w 8541833"/>
              <a:gd name="connsiteY220" fmla="*/ 0 h 6619741"/>
              <a:gd name="connsiteX221" fmla="*/ 1816670 w 8541833"/>
              <a:gd name="connsiteY221" fmla="*/ 115910 h 6619741"/>
              <a:gd name="connsiteX222" fmla="*/ 1739397 w 8541833"/>
              <a:gd name="connsiteY222" fmla="*/ 154547 h 6619741"/>
              <a:gd name="connsiteX223" fmla="*/ 1675002 w 8541833"/>
              <a:gd name="connsiteY223" fmla="*/ 193183 h 6619741"/>
              <a:gd name="connsiteX224" fmla="*/ 1610608 w 8541833"/>
              <a:gd name="connsiteY224" fmla="*/ 218941 h 6619741"/>
              <a:gd name="connsiteX225" fmla="*/ 1559092 w 8541833"/>
              <a:gd name="connsiteY225" fmla="*/ 244699 h 6619741"/>
              <a:gd name="connsiteX226" fmla="*/ 1391667 w 8541833"/>
              <a:gd name="connsiteY226" fmla="*/ 296214 h 6619741"/>
              <a:gd name="connsiteX227" fmla="*/ 1249999 w 8541833"/>
              <a:gd name="connsiteY227" fmla="*/ 360609 h 6619741"/>
              <a:gd name="connsiteX228" fmla="*/ 1108332 w 8541833"/>
              <a:gd name="connsiteY228" fmla="*/ 386366 h 6619741"/>
              <a:gd name="connsiteX229" fmla="*/ 953785 w 8541833"/>
              <a:gd name="connsiteY229" fmla="*/ 450761 h 6619741"/>
              <a:gd name="connsiteX230" fmla="*/ 812118 w 8541833"/>
              <a:gd name="connsiteY230" fmla="*/ 502276 h 6619741"/>
              <a:gd name="connsiteX231" fmla="*/ 567419 w 8541833"/>
              <a:gd name="connsiteY231" fmla="*/ 643944 h 6619741"/>
              <a:gd name="connsiteX232" fmla="*/ 515904 w 8541833"/>
              <a:gd name="connsiteY232" fmla="*/ 656823 h 6619741"/>
              <a:gd name="connsiteX233" fmla="*/ 477267 w 8541833"/>
              <a:gd name="connsiteY233" fmla="*/ 669702 h 6619741"/>
              <a:gd name="connsiteX234" fmla="*/ 296963 w 8541833"/>
              <a:gd name="connsiteY234" fmla="*/ 708338 h 6619741"/>
              <a:gd name="connsiteX235" fmla="*/ 90901 w 8541833"/>
              <a:gd name="connsiteY235" fmla="*/ 721217 h 6619741"/>
              <a:gd name="connsiteX236" fmla="*/ 39385 w 8541833"/>
              <a:gd name="connsiteY236" fmla="*/ 746975 h 6619741"/>
              <a:gd name="connsiteX237" fmla="*/ 749 w 8541833"/>
              <a:gd name="connsiteY237" fmla="*/ 759854 h 6619741"/>
              <a:gd name="connsiteX238" fmla="*/ 90901 w 8541833"/>
              <a:gd name="connsiteY238" fmla="*/ 850006 h 6619741"/>
              <a:gd name="connsiteX239" fmla="*/ 168174 w 8541833"/>
              <a:gd name="connsiteY239" fmla="*/ 965916 h 6619741"/>
              <a:gd name="connsiteX240" fmla="*/ 193932 w 8541833"/>
              <a:gd name="connsiteY240" fmla="*/ 1017431 h 6619741"/>
              <a:gd name="connsiteX241" fmla="*/ 258326 w 8541833"/>
              <a:gd name="connsiteY241" fmla="*/ 1107583 h 6619741"/>
              <a:gd name="connsiteX242" fmla="*/ 284084 w 8541833"/>
              <a:gd name="connsiteY242" fmla="*/ 1171978 h 6619741"/>
              <a:gd name="connsiteX243" fmla="*/ 322721 w 8541833"/>
              <a:gd name="connsiteY243" fmla="*/ 1236372 h 6619741"/>
              <a:gd name="connsiteX244" fmla="*/ 348478 w 8541833"/>
              <a:gd name="connsiteY244" fmla="*/ 1300766 h 6619741"/>
              <a:gd name="connsiteX245" fmla="*/ 399994 w 8541833"/>
              <a:gd name="connsiteY245" fmla="*/ 1339403 h 6619741"/>
              <a:gd name="connsiteX246" fmla="*/ 438630 w 8541833"/>
              <a:gd name="connsiteY246" fmla="*/ 1390919 h 6619741"/>
              <a:gd name="connsiteX247" fmla="*/ 477267 w 8541833"/>
              <a:gd name="connsiteY247" fmla="*/ 1429555 h 6619741"/>
              <a:gd name="connsiteX248" fmla="*/ 528783 w 8541833"/>
              <a:gd name="connsiteY248" fmla="*/ 1571223 h 6619741"/>
              <a:gd name="connsiteX249" fmla="*/ 567419 w 8541833"/>
              <a:gd name="connsiteY249" fmla="*/ 1674254 h 6619741"/>
              <a:gd name="connsiteX250" fmla="*/ 593177 w 8541833"/>
              <a:gd name="connsiteY250" fmla="*/ 1712890 h 6619741"/>
              <a:gd name="connsiteX251" fmla="*/ 593177 w 8541833"/>
              <a:gd name="connsiteY251" fmla="*/ 2021983 h 6619741"/>
              <a:gd name="connsiteX252" fmla="*/ 567419 w 8541833"/>
              <a:gd name="connsiteY252" fmla="*/ 2099257 h 6619741"/>
              <a:gd name="connsiteX253" fmla="*/ 541661 w 8541833"/>
              <a:gd name="connsiteY253" fmla="*/ 2253803 h 6619741"/>
              <a:gd name="connsiteX254" fmla="*/ 503025 w 8541833"/>
              <a:gd name="connsiteY254" fmla="*/ 2305319 h 661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8541833" h="6619741">
                <a:moveTo>
                  <a:pt x="374236" y="1828800"/>
                </a:moveTo>
                <a:cubicBezTo>
                  <a:pt x="387115" y="1863144"/>
                  <a:pt x="393650" y="1900593"/>
                  <a:pt x="412873" y="1931831"/>
                </a:cubicBezTo>
                <a:cubicBezTo>
                  <a:pt x="439080" y="1974418"/>
                  <a:pt x="477061" y="1996089"/>
                  <a:pt x="515904" y="2021983"/>
                </a:cubicBezTo>
                <a:cubicBezTo>
                  <a:pt x="528783" y="2039155"/>
                  <a:pt x="538497" y="2059239"/>
                  <a:pt x="554540" y="2073499"/>
                </a:cubicBezTo>
                <a:cubicBezTo>
                  <a:pt x="577678" y="2094066"/>
                  <a:pt x="606056" y="2107842"/>
                  <a:pt x="631814" y="2125014"/>
                </a:cubicBezTo>
                <a:cubicBezTo>
                  <a:pt x="644693" y="2133600"/>
                  <a:pt x="655434" y="2147018"/>
                  <a:pt x="670450" y="2150772"/>
                </a:cubicBezTo>
                <a:lnTo>
                  <a:pt x="721966" y="2163651"/>
                </a:lnTo>
                <a:cubicBezTo>
                  <a:pt x="845242" y="2225290"/>
                  <a:pt x="782803" y="2187324"/>
                  <a:pt x="928028" y="2305319"/>
                </a:cubicBezTo>
                <a:cubicBezTo>
                  <a:pt x="954050" y="2326462"/>
                  <a:pt x="979119" y="2348768"/>
                  <a:pt x="1005301" y="2369713"/>
                </a:cubicBezTo>
                <a:cubicBezTo>
                  <a:pt x="1041059" y="2398319"/>
                  <a:pt x="1065448" y="2418026"/>
                  <a:pt x="1108332" y="2434107"/>
                </a:cubicBezTo>
                <a:cubicBezTo>
                  <a:pt x="1148148" y="2449038"/>
                  <a:pt x="1230817" y="2457193"/>
                  <a:pt x="1262878" y="2459865"/>
                </a:cubicBezTo>
                <a:cubicBezTo>
                  <a:pt x="1331462" y="2465580"/>
                  <a:pt x="1400253" y="2468451"/>
                  <a:pt x="1468940" y="2472744"/>
                </a:cubicBezTo>
                <a:cubicBezTo>
                  <a:pt x="1446272" y="2540748"/>
                  <a:pt x="1463591" y="2500087"/>
                  <a:pt x="1404546" y="2588654"/>
                </a:cubicBezTo>
                <a:lnTo>
                  <a:pt x="1378788" y="2627290"/>
                </a:lnTo>
                <a:cubicBezTo>
                  <a:pt x="1370202" y="2653048"/>
                  <a:pt x="1363473" y="2679501"/>
                  <a:pt x="1353030" y="2704564"/>
                </a:cubicBezTo>
                <a:cubicBezTo>
                  <a:pt x="1341954" y="2731147"/>
                  <a:pt x="1315948" y="2753081"/>
                  <a:pt x="1314394" y="2781837"/>
                </a:cubicBezTo>
                <a:cubicBezTo>
                  <a:pt x="1307207" y="2914794"/>
                  <a:pt x="1320086" y="3048125"/>
                  <a:pt x="1327273" y="3181082"/>
                </a:cubicBezTo>
                <a:cubicBezTo>
                  <a:pt x="1328682" y="3207157"/>
                  <a:pt x="1331228" y="3233814"/>
                  <a:pt x="1340152" y="3258355"/>
                </a:cubicBezTo>
                <a:cubicBezTo>
                  <a:pt x="1366507" y="3330832"/>
                  <a:pt x="1394920" y="3326815"/>
                  <a:pt x="1443183" y="3387144"/>
                </a:cubicBezTo>
                <a:cubicBezTo>
                  <a:pt x="1481723" y="3435319"/>
                  <a:pt x="1478274" y="3454215"/>
                  <a:pt x="1507577" y="3503054"/>
                </a:cubicBezTo>
                <a:cubicBezTo>
                  <a:pt x="1523504" y="3529599"/>
                  <a:pt x="1539753" y="3556154"/>
                  <a:pt x="1559092" y="3580327"/>
                </a:cubicBezTo>
                <a:cubicBezTo>
                  <a:pt x="1576264" y="3601792"/>
                  <a:pt x="1591171" y="3625284"/>
                  <a:pt x="1610608" y="3644721"/>
                </a:cubicBezTo>
                <a:cubicBezTo>
                  <a:pt x="1764467" y="3798580"/>
                  <a:pt x="1553135" y="3554306"/>
                  <a:pt x="1713639" y="3734873"/>
                </a:cubicBezTo>
                <a:cubicBezTo>
                  <a:pt x="1731901" y="3755418"/>
                  <a:pt x="1746892" y="3778723"/>
                  <a:pt x="1765154" y="3799268"/>
                </a:cubicBezTo>
                <a:cubicBezTo>
                  <a:pt x="1804565" y="3843606"/>
                  <a:pt x="1821357" y="3855971"/>
                  <a:pt x="1868185" y="3889420"/>
                </a:cubicBezTo>
                <a:cubicBezTo>
                  <a:pt x="1880780" y="3898417"/>
                  <a:pt x="1892677" y="3908892"/>
                  <a:pt x="1906822" y="3915178"/>
                </a:cubicBezTo>
                <a:cubicBezTo>
                  <a:pt x="1931633" y="3926205"/>
                  <a:pt x="1958337" y="3932349"/>
                  <a:pt x="1984095" y="3940935"/>
                </a:cubicBezTo>
                <a:cubicBezTo>
                  <a:pt x="2039528" y="3959412"/>
                  <a:pt x="2009557" y="3950520"/>
                  <a:pt x="2074247" y="3966693"/>
                </a:cubicBezTo>
                <a:cubicBezTo>
                  <a:pt x="2087126" y="3975279"/>
                  <a:pt x="2097504" y="3994192"/>
                  <a:pt x="2112884" y="3992451"/>
                </a:cubicBezTo>
                <a:cubicBezTo>
                  <a:pt x="2328882" y="3967998"/>
                  <a:pt x="2543219" y="3929724"/>
                  <a:pt x="2756828" y="3889420"/>
                </a:cubicBezTo>
                <a:cubicBezTo>
                  <a:pt x="2772038" y="3886550"/>
                  <a:pt x="2782338" y="3871865"/>
                  <a:pt x="2795464" y="3863662"/>
                </a:cubicBezTo>
                <a:cubicBezTo>
                  <a:pt x="2798606" y="3861698"/>
                  <a:pt x="2885113" y="3811312"/>
                  <a:pt x="2898495" y="3799268"/>
                </a:cubicBezTo>
                <a:cubicBezTo>
                  <a:pt x="2930083" y="3770838"/>
                  <a:pt x="2958596" y="3739167"/>
                  <a:pt x="2988647" y="3709116"/>
                </a:cubicBezTo>
                <a:cubicBezTo>
                  <a:pt x="3001526" y="3696237"/>
                  <a:pt x="3010005" y="3676239"/>
                  <a:pt x="3027284" y="3670479"/>
                </a:cubicBezTo>
                <a:lnTo>
                  <a:pt x="3065921" y="3657600"/>
                </a:lnTo>
                <a:cubicBezTo>
                  <a:pt x="3078800" y="3649014"/>
                  <a:pt x="3093612" y="3642787"/>
                  <a:pt x="3104557" y="3631842"/>
                </a:cubicBezTo>
                <a:cubicBezTo>
                  <a:pt x="3200404" y="3535995"/>
                  <a:pt x="3090777" y="3615273"/>
                  <a:pt x="3181830" y="3554569"/>
                </a:cubicBezTo>
                <a:cubicBezTo>
                  <a:pt x="3211881" y="3567448"/>
                  <a:pt x="3245618" y="3573872"/>
                  <a:pt x="3271983" y="3593206"/>
                </a:cubicBezTo>
                <a:cubicBezTo>
                  <a:pt x="3311150" y="3621928"/>
                  <a:pt x="3340670" y="3661893"/>
                  <a:pt x="3375014" y="3696237"/>
                </a:cubicBezTo>
                <a:lnTo>
                  <a:pt x="3452287" y="3773510"/>
                </a:lnTo>
                <a:cubicBezTo>
                  <a:pt x="3469459" y="3794975"/>
                  <a:pt x="3484365" y="3818467"/>
                  <a:pt x="3503802" y="3837904"/>
                </a:cubicBezTo>
                <a:cubicBezTo>
                  <a:pt x="3514747" y="3848849"/>
                  <a:pt x="3530687" y="3853589"/>
                  <a:pt x="3542439" y="3863662"/>
                </a:cubicBezTo>
                <a:cubicBezTo>
                  <a:pt x="3560877" y="3879466"/>
                  <a:pt x="3575516" y="3899374"/>
                  <a:pt x="3593954" y="3915178"/>
                </a:cubicBezTo>
                <a:cubicBezTo>
                  <a:pt x="3641033" y="3955532"/>
                  <a:pt x="3642726" y="3936854"/>
                  <a:pt x="3709864" y="3966693"/>
                </a:cubicBezTo>
                <a:cubicBezTo>
                  <a:pt x="3724009" y="3972980"/>
                  <a:pt x="3734656" y="3985529"/>
                  <a:pt x="3748501" y="3992451"/>
                </a:cubicBezTo>
                <a:cubicBezTo>
                  <a:pt x="3760643" y="3998522"/>
                  <a:pt x="3774660" y="3999982"/>
                  <a:pt x="3787138" y="4005330"/>
                </a:cubicBezTo>
                <a:cubicBezTo>
                  <a:pt x="3804784" y="4012893"/>
                  <a:pt x="3820440" y="4025017"/>
                  <a:pt x="3838653" y="4031088"/>
                </a:cubicBezTo>
                <a:cubicBezTo>
                  <a:pt x="3859419" y="4038010"/>
                  <a:pt x="3881811" y="4038657"/>
                  <a:pt x="3903047" y="4043966"/>
                </a:cubicBezTo>
                <a:cubicBezTo>
                  <a:pt x="3916217" y="4047258"/>
                  <a:pt x="3928587" y="4053273"/>
                  <a:pt x="3941684" y="4056845"/>
                </a:cubicBezTo>
                <a:cubicBezTo>
                  <a:pt x="4042542" y="4084352"/>
                  <a:pt x="4030086" y="4080165"/>
                  <a:pt x="4121988" y="4095482"/>
                </a:cubicBezTo>
                <a:cubicBezTo>
                  <a:pt x="4143453" y="4104068"/>
                  <a:pt x="4163264" y="4121240"/>
                  <a:pt x="4186383" y="4121240"/>
                </a:cubicBezTo>
                <a:cubicBezTo>
                  <a:pt x="4379346" y="4121240"/>
                  <a:pt x="4352891" y="4130437"/>
                  <a:pt x="4443960" y="4069724"/>
                </a:cubicBezTo>
                <a:lnTo>
                  <a:pt x="4495476" y="3992451"/>
                </a:lnTo>
                <a:lnTo>
                  <a:pt x="4521233" y="3953814"/>
                </a:lnTo>
                <a:cubicBezTo>
                  <a:pt x="4528225" y="4009747"/>
                  <a:pt x="4533420" y="4094098"/>
                  <a:pt x="4559870" y="4146997"/>
                </a:cubicBezTo>
                <a:cubicBezTo>
                  <a:pt x="4568015" y="4163288"/>
                  <a:pt x="4585628" y="4172755"/>
                  <a:pt x="4598507" y="4185634"/>
                </a:cubicBezTo>
                <a:cubicBezTo>
                  <a:pt x="4607093" y="4207099"/>
                  <a:pt x="4616954" y="4228096"/>
                  <a:pt x="4624264" y="4250028"/>
                </a:cubicBezTo>
                <a:cubicBezTo>
                  <a:pt x="4629861" y="4266820"/>
                  <a:pt x="4629954" y="4285369"/>
                  <a:pt x="4637143" y="4301544"/>
                </a:cubicBezTo>
                <a:cubicBezTo>
                  <a:pt x="4647310" y="4324418"/>
                  <a:pt x="4663623" y="4344056"/>
                  <a:pt x="4675780" y="4365938"/>
                </a:cubicBezTo>
                <a:cubicBezTo>
                  <a:pt x="4685104" y="4382721"/>
                  <a:pt x="4692214" y="4400671"/>
                  <a:pt x="4701538" y="4417454"/>
                </a:cubicBezTo>
                <a:cubicBezTo>
                  <a:pt x="4713694" y="4439336"/>
                  <a:pt x="4726907" y="4460621"/>
                  <a:pt x="4740174" y="4481848"/>
                </a:cubicBezTo>
                <a:cubicBezTo>
                  <a:pt x="4748378" y="4494974"/>
                  <a:pt x="4754427" y="4510130"/>
                  <a:pt x="4765932" y="4520485"/>
                </a:cubicBezTo>
                <a:cubicBezTo>
                  <a:pt x="4797841" y="4549203"/>
                  <a:pt x="4834619" y="4572000"/>
                  <a:pt x="4868963" y="4597758"/>
                </a:cubicBezTo>
                <a:cubicBezTo>
                  <a:pt x="4886135" y="4610637"/>
                  <a:pt x="4905300" y="4621217"/>
                  <a:pt x="4920478" y="4636395"/>
                </a:cubicBezTo>
                <a:cubicBezTo>
                  <a:pt x="4933357" y="4649274"/>
                  <a:pt x="4945286" y="4663178"/>
                  <a:pt x="4959115" y="4675031"/>
                </a:cubicBezTo>
                <a:cubicBezTo>
                  <a:pt x="4975412" y="4689000"/>
                  <a:pt x="4993163" y="4701192"/>
                  <a:pt x="5010630" y="4713668"/>
                </a:cubicBezTo>
                <a:cubicBezTo>
                  <a:pt x="5023225" y="4722665"/>
                  <a:pt x="5038322" y="4728481"/>
                  <a:pt x="5049267" y="4739426"/>
                </a:cubicBezTo>
                <a:cubicBezTo>
                  <a:pt x="5064445" y="4754604"/>
                  <a:pt x="5075025" y="4773769"/>
                  <a:pt x="5087904" y="4790941"/>
                </a:cubicBezTo>
                <a:cubicBezTo>
                  <a:pt x="5055879" y="4812291"/>
                  <a:pt x="5035097" y="4828453"/>
                  <a:pt x="4997752" y="4842457"/>
                </a:cubicBezTo>
                <a:cubicBezTo>
                  <a:pt x="4981179" y="4848672"/>
                  <a:pt x="4963190" y="4850249"/>
                  <a:pt x="4946236" y="4855335"/>
                </a:cubicBezTo>
                <a:cubicBezTo>
                  <a:pt x="4920230" y="4863137"/>
                  <a:pt x="4894172" y="4871009"/>
                  <a:pt x="4868963" y="4881093"/>
                </a:cubicBezTo>
                <a:cubicBezTo>
                  <a:pt x="4765160" y="4922615"/>
                  <a:pt x="4872892" y="4891016"/>
                  <a:pt x="4753053" y="4945488"/>
                </a:cubicBezTo>
                <a:cubicBezTo>
                  <a:pt x="4728336" y="4956723"/>
                  <a:pt x="4700497" y="4960010"/>
                  <a:pt x="4675780" y="4971245"/>
                </a:cubicBezTo>
                <a:cubicBezTo>
                  <a:pt x="4656088" y="4980196"/>
                  <a:pt x="4544103" y="5052405"/>
                  <a:pt x="4534112" y="5061397"/>
                </a:cubicBezTo>
                <a:cubicBezTo>
                  <a:pt x="4513680" y="5079786"/>
                  <a:pt x="4500698" y="5105105"/>
                  <a:pt x="4482597" y="5125792"/>
                </a:cubicBezTo>
                <a:cubicBezTo>
                  <a:pt x="4447892" y="5165455"/>
                  <a:pt x="4446471" y="5162754"/>
                  <a:pt x="4405323" y="5190186"/>
                </a:cubicBezTo>
                <a:cubicBezTo>
                  <a:pt x="4400865" y="5199101"/>
                  <a:pt x="4367463" y="5271235"/>
                  <a:pt x="4353808" y="5280338"/>
                </a:cubicBezTo>
                <a:cubicBezTo>
                  <a:pt x="4339080" y="5290156"/>
                  <a:pt x="4319464" y="5288924"/>
                  <a:pt x="4302292" y="5293217"/>
                </a:cubicBezTo>
                <a:cubicBezTo>
                  <a:pt x="4297999" y="5374783"/>
                  <a:pt x="4298434" y="5456736"/>
                  <a:pt x="4289414" y="5537916"/>
                </a:cubicBezTo>
                <a:cubicBezTo>
                  <a:pt x="4285505" y="5573100"/>
                  <a:pt x="4263656" y="5605546"/>
                  <a:pt x="4263656" y="5640947"/>
                </a:cubicBezTo>
                <a:cubicBezTo>
                  <a:pt x="4263656" y="5713564"/>
                  <a:pt x="4260696" y="5986724"/>
                  <a:pt x="4315171" y="6117465"/>
                </a:cubicBezTo>
                <a:cubicBezTo>
                  <a:pt x="4324799" y="6140571"/>
                  <a:pt x="4339453" y="6161352"/>
                  <a:pt x="4353808" y="6181859"/>
                </a:cubicBezTo>
                <a:cubicBezTo>
                  <a:pt x="4381899" y="6221989"/>
                  <a:pt x="4419982" y="6265007"/>
                  <a:pt x="4456839" y="6297769"/>
                </a:cubicBezTo>
                <a:cubicBezTo>
                  <a:pt x="4477384" y="6316031"/>
                  <a:pt x="4501796" y="6329848"/>
                  <a:pt x="4521233" y="6349285"/>
                </a:cubicBezTo>
                <a:cubicBezTo>
                  <a:pt x="4540670" y="6368722"/>
                  <a:pt x="4556772" y="6391311"/>
                  <a:pt x="4572749" y="6413679"/>
                </a:cubicBezTo>
                <a:cubicBezTo>
                  <a:pt x="4599739" y="6451465"/>
                  <a:pt x="4605969" y="6514905"/>
                  <a:pt x="4650022" y="6529589"/>
                </a:cubicBezTo>
                <a:cubicBezTo>
                  <a:pt x="4803759" y="6580835"/>
                  <a:pt x="4666292" y="6539050"/>
                  <a:pt x="5049267" y="6555347"/>
                </a:cubicBezTo>
                <a:cubicBezTo>
                  <a:pt x="5130872" y="6558820"/>
                  <a:pt x="5212400" y="6563933"/>
                  <a:pt x="5293966" y="6568226"/>
                </a:cubicBezTo>
                <a:cubicBezTo>
                  <a:pt x="5359176" y="6579094"/>
                  <a:pt x="5438259" y="6591419"/>
                  <a:pt x="5500028" y="6606862"/>
                </a:cubicBezTo>
                <a:lnTo>
                  <a:pt x="5551543" y="6619741"/>
                </a:lnTo>
                <a:cubicBezTo>
                  <a:pt x="5684625" y="6615448"/>
                  <a:pt x="5818097" y="6617920"/>
                  <a:pt x="5950788" y="6606862"/>
                </a:cubicBezTo>
                <a:cubicBezTo>
                  <a:pt x="5980996" y="6604345"/>
                  <a:pt x="6037698" y="6566222"/>
                  <a:pt x="6066698" y="6555347"/>
                </a:cubicBezTo>
                <a:cubicBezTo>
                  <a:pt x="6083272" y="6549132"/>
                  <a:pt x="6101042" y="6546761"/>
                  <a:pt x="6118214" y="6542468"/>
                </a:cubicBezTo>
                <a:cubicBezTo>
                  <a:pt x="6135386" y="6533882"/>
                  <a:pt x="6152083" y="6524273"/>
                  <a:pt x="6169729" y="6516710"/>
                </a:cubicBezTo>
                <a:cubicBezTo>
                  <a:pt x="6182207" y="6511362"/>
                  <a:pt x="6196499" y="6510424"/>
                  <a:pt x="6208366" y="6503831"/>
                </a:cubicBezTo>
                <a:cubicBezTo>
                  <a:pt x="6238594" y="6487038"/>
                  <a:pt x="6323549" y="6427284"/>
                  <a:pt x="6350033" y="6400800"/>
                </a:cubicBezTo>
                <a:cubicBezTo>
                  <a:pt x="6360978" y="6389855"/>
                  <a:pt x="6365718" y="6373916"/>
                  <a:pt x="6375791" y="6362164"/>
                </a:cubicBezTo>
                <a:cubicBezTo>
                  <a:pt x="6391595" y="6343726"/>
                  <a:pt x="6410135" y="6327820"/>
                  <a:pt x="6427307" y="6310648"/>
                </a:cubicBezTo>
                <a:cubicBezTo>
                  <a:pt x="6435893" y="6289183"/>
                  <a:pt x="6441994" y="6266549"/>
                  <a:pt x="6453064" y="6246254"/>
                </a:cubicBezTo>
                <a:cubicBezTo>
                  <a:pt x="6467888" y="6219077"/>
                  <a:pt x="6504580" y="6168981"/>
                  <a:pt x="6504580" y="6168981"/>
                </a:cubicBezTo>
                <a:cubicBezTo>
                  <a:pt x="6508873" y="6151809"/>
                  <a:pt x="6512596" y="6134484"/>
                  <a:pt x="6517459" y="6117465"/>
                </a:cubicBezTo>
                <a:cubicBezTo>
                  <a:pt x="6521189" y="6104412"/>
                  <a:pt x="6527676" y="6092140"/>
                  <a:pt x="6530338" y="6078828"/>
                </a:cubicBezTo>
                <a:cubicBezTo>
                  <a:pt x="6536291" y="6049062"/>
                  <a:pt x="6538923" y="6018727"/>
                  <a:pt x="6543216" y="5988676"/>
                </a:cubicBezTo>
                <a:cubicBezTo>
                  <a:pt x="6537403" y="5893725"/>
                  <a:pt x="6542098" y="5401727"/>
                  <a:pt x="6465943" y="5190186"/>
                </a:cubicBezTo>
                <a:cubicBezTo>
                  <a:pt x="6446434" y="5135995"/>
                  <a:pt x="6420618" y="5083563"/>
                  <a:pt x="6388670" y="5035640"/>
                </a:cubicBezTo>
                <a:cubicBezTo>
                  <a:pt x="6380084" y="5022761"/>
                  <a:pt x="6375791" y="5005589"/>
                  <a:pt x="6362912" y="4997003"/>
                </a:cubicBezTo>
                <a:cubicBezTo>
                  <a:pt x="6348185" y="4987185"/>
                  <a:pt x="6328569" y="4988417"/>
                  <a:pt x="6311397" y="4984124"/>
                </a:cubicBezTo>
                <a:cubicBezTo>
                  <a:pt x="6302811" y="4971245"/>
                  <a:pt x="6279542" y="4959715"/>
                  <a:pt x="6285639" y="4945488"/>
                </a:cubicBezTo>
                <a:cubicBezTo>
                  <a:pt x="6292901" y="4928543"/>
                  <a:pt x="6366138" y="4884308"/>
                  <a:pt x="6388670" y="4868214"/>
                </a:cubicBezTo>
                <a:cubicBezTo>
                  <a:pt x="6422203" y="4844262"/>
                  <a:pt x="6493686" y="4788956"/>
                  <a:pt x="6517459" y="4765183"/>
                </a:cubicBezTo>
                <a:cubicBezTo>
                  <a:pt x="6532637" y="4750005"/>
                  <a:pt x="6543216" y="4730840"/>
                  <a:pt x="6556095" y="4713668"/>
                </a:cubicBezTo>
                <a:cubicBezTo>
                  <a:pt x="6560388" y="4700789"/>
                  <a:pt x="6563626" y="4687509"/>
                  <a:pt x="6568974" y="4675031"/>
                </a:cubicBezTo>
                <a:cubicBezTo>
                  <a:pt x="6576537" y="4657385"/>
                  <a:pt x="6587991" y="4641492"/>
                  <a:pt x="6594732" y="4623516"/>
                </a:cubicBezTo>
                <a:cubicBezTo>
                  <a:pt x="6600947" y="4606943"/>
                  <a:pt x="6602748" y="4589019"/>
                  <a:pt x="6607611" y="4572000"/>
                </a:cubicBezTo>
                <a:cubicBezTo>
                  <a:pt x="6644553" y="4442706"/>
                  <a:pt x="6593122" y="4642845"/>
                  <a:pt x="6633368" y="4481848"/>
                </a:cubicBezTo>
                <a:cubicBezTo>
                  <a:pt x="6641954" y="4494727"/>
                  <a:pt x="6649053" y="4508733"/>
                  <a:pt x="6659126" y="4520485"/>
                </a:cubicBezTo>
                <a:cubicBezTo>
                  <a:pt x="6683216" y="4548590"/>
                  <a:pt x="6744725" y="4605329"/>
                  <a:pt x="6775036" y="4623516"/>
                </a:cubicBezTo>
                <a:cubicBezTo>
                  <a:pt x="6794860" y="4635410"/>
                  <a:pt x="6818753" y="4638934"/>
                  <a:pt x="6839430" y="4649273"/>
                </a:cubicBezTo>
                <a:cubicBezTo>
                  <a:pt x="6861820" y="4660468"/>
                  <a:pt x="6882598" y="4674643"/>
                  <a:pt x="6903825" y="4687910"/>
                </a:cubicBezTo>
                <a:cubicBezTo>
                  <a:pt x="6916951" y="4696114"/>
                  <a:pt x="6928617" y="4706746"/>
                  <a:pt x="6942461" y="4713668"/>
                </a:cubicBezTo>
                <a:cubicBezTo>
                  <a:pt x="6954603" y="4719739"/>
                  <a:pt x="6968387" y="4721780"/>
                  <a:pt x="6981098" y="4726547"/>
                </a:cubicBezTo>
                <a:cubicBezTo>
                  <a:pt x="7002744" y="4734664"/>
                  <a:pt x="7023846" y="4744187"/>
                  <a:pt x="7045492" y="4752304"/>
                </a:cubicBezTo>
                <a:cubicBezTo>
                  <a:pt x="7058203" y="4757071"/>
                  <a:pt x="7071418" y="4760416"/>
                  <a:pt x="7084129" y="4765183"/>
                </a:cubicBezTo>
                <a:cubicBezTo>
                  <a:pt x="7105775" y="4773300"/>
                  <a:pt x="7127058" y="4782355"/>
                  <a:pt x="7148523" y="4790941"/>
                </a:cubicBezTo>
                <a:cubicBezTo>
                  <a:pt x="7255847" y="4782355"/>
                  <a:pt x="7363910" y="4780409"/>
                  <a:pt x="7470495" y="4765183"/>
                </a:cubicBezTo>
                <a:cubicBezTo>
                  <a:pt x="7485818" y="4762994"/>
                  <a:pt x="7495693" y="4747105"/>
                  <a:pt x="7509132" y="4739426"/>
                </a:cubicBezTo>
                <a:cubicBezTo>
                  <a:pt x="7525801" y="4729901"/>
                  <a:pt x="7544673" y="4724318"/>
                  <a:pt x="7560647" y="4713668"/>
                </a:cubicBezTo>
                <a:cubicBezTo>
                  <a:pt x="7583519" y="4698420"/>
                  <a:pt x="7601732" y="4676721"/>
                  <a:pt x="7625042" y="4662152"/>
                </a:cubicBezTo>
                <a:cubicBezTo>
                  <a:pt x="7636554" y="4654957"/>
                  <a:pt x="7651536" y="4655344"/>
                  <a:pt x="7663678" y="4649273"/>
                </a:cubicBezTo>
                <a:cubicBezTo>
                  <a:pt x="7694635" y="4633795"/>
                  <a:pt x="7723779" y="4614930"/>
                  <a:pt x="7753830" y="4597758"/>
                </a:cubicBezTo>
                <a:cubicBezTo>
                  <a:pt x="7766709" y="4580586"/>
                  <a:pt x="7780158" y="4563827"/>
                  <a:pt x="7792467" y="4546242"/>
                </a:cubicBezTo>
                <a:cubicBezTo>
                  <a:pt x="7820674" y="4505947"/>
                  <a:pt x="7849826" y="4455712"/>
                  <a:pt x="7882619" y="4417454"/>
                </a:cubicBezTo>
                <a:cubicBezTo>
                  <a:pt x="7894472" y="4403625"/>
                  <a:pt x="7909596" y="4392809"/>
                  <a:pt x="7921256" y="4378817"/>
                </a:cubicBezTo>
                <a:cubicBezTo>
                  <a:pt x="7931165" y="4366926"/>
                  <a:pt x="7937727" y="4352564"/>
                  <a:pt x="7947014" y="4340181"/>
                </a:cubicBezTo>
                <a:cubicBezTo>
                  <a:pt x="7963507" y="4318190"/>
                  <a:pt x="7982036" y="4297777"/>
                  <a:pt x="7998529" y="4275786"/>
                </a:cubicBezTo>
                <a:cubicBezTo>
                  <a:pt x="8007816" y="4263403"/>
                  <a:pt x="8012200" y="4246819"/>
                  <a:pt x="8024287" y="4237150"/>
                </a:cubicBezTo>
                <a:cubicBezTo>
                  <a:pt x="8034888" y="4228670"/>
                  <a:pt x="8050781" y="4230342"/>
                  <a:pt x="8062923" y="4224271"/>
                </a:cubicBezTo>
                <a:cubicBezTo>
                  <a:pt x="8076767" y="4217349"/>
                  <a:pt x="8089669" y="4208422"/>
                  <a:pt x="8101560" y="4198513"/>
                </a:cubicBezTo>
                <a:cubicBezTo>
                  <a:pt x="8115552" y="4186853"/>
                  <a:pt x="8126205" y="4171536"/>
                  <a:pt x="8140197" y="4159876"/>
                </a:cubicBezTo>
                <a:cubicBezTo>
                  <a:pt x="8177799" y="4128541"/>
                  <a:pt x="8225530" y="4107945"/>
                  <a:pt x="8256107" y="4069724"/>
                </a:cubicBezTo>
                <a:cubicBezTo>
                  <a:pt x="8273279" y="4048259"/>
                  <a:pt x="8289360" y="4025875"/>
                  <a:pt x="8307622" y="4005330"/>
                </a:cubicBezTo>
                <a:cubicBezTo>
                  <a:pt x="8356025" y="3950877"/>
                  <a:pt x="8369492" y="3954101"/>
                  <a:pt x="8410653" y="3889420"/>
                </a:cubicBezTo>
                <a:cubicBezTo>
                  <a:pt x="8426114" y="3865124"/>
                  <a:pt x="8435305" y="3837321"/>
                  <a:pt x="8449290" y="3812147"/>
                </a:cubicBezTo>
                <a:cubicBezTo>
                  <a:pt x="8476389" y="3763368"/>
                  <a:pt x="8479668" y="3780120"/>
                  <a:pt x="8500805" y="3721995"/>
                </a:cubicBezTo>
                <a:cubicBezTo>
                  <a:pt x="8511486" y="3692623"/>
                  <a:pt x="8517977" y="3661893"/>
                  <a:pt x="8526563" y="3631842"/>
                </a:cubicBezTo>
                <a:cubicBezTo>
                  <a:pt x="8544204" y="3473074"/>
                  <a:pt x="8553891" y="3459388"/>
                  <a:pt x="8513684" y="3258355"/>
                </a:cubicBezTo>
                <a:cubicBezTo>
                  <a:pt x="8503674" y="3208304"/>
                  <a:pt x="8423816" y="3145335"/>
                  <a:pt x="8397774" y="3116688"/>
                </a:cubicBezTo>
                <a:cubicBezTo>
                  <a:pt x="8379283" y="3096348"/>
                  <a:pt x="8364521" y="3072838"/>
                  <a:pt x="8346259" y="3052293"/>
                </a:cubicBezTo>
                <a:cubicBezTo>
                  <a:pt x="8330125" y="3034142"/>
                  <a:pt x="8309913" y="3019741"/>
                  <a:pt x="8294743" y="3000778"/>
                </a:cubicBezTo>
                <a:cubicBezTo>
                  <a:pt x="8275404" y="2976605"/>
                  <a:pt x="8263870" y="2946575"/>
                  <a:pt x="8243228" y="2923504"/>
                </a:cubicBezTo>
                <a:cubicBezTo>
                  <a:pt x="8138353" y="2806291"/>
                  <a:pt x="7996743" y="2679371"/>
                  <a:pt x="7869740" y="2588654"/>
                </a:cubicBezTo>
                <a:cubicBezTo>
                  <a:pt x="7775870" y="2521603"/>
                  <a:pt x="7788741" y="2526216"/>
                  <a:pt x="7689436" y="2472744"/>
                </a:cubicBezTo>
                <a:cubicBezTo>
                  <a:pt x="7664080" y="2459091"/>
                  <a:pt x="7639483" y="2443214"/>
                  <a:pt x="7612163" y="2434107"/>
                </a:cubicBezTo>
                <a:cubicBezTo>
                  <a:pt x="7587390" y="2425849"/>
                  <a:pt x="7560648" y="2425521"/>
                  <a:pt x="7534890" y="2421228"/>
                </a:cubicBezTo>
                <a:cubicBezTo>
                  <a:pt x="7513425" y="2412642"/>
                  <a:pt x="7493595" y="2396395"/>
                  <a:pt x="7470495" y="2395471"/>
                </a:cubicBezTo>
                <a:cubicBezTo>
                  <a:pt x="7384597" y="2392035"/>
                  <a:pt x="7297715" y="2394217"/>
                  <a:pt x="7212918" y="2408350"/>
                </a:cubicBezTo>
                <a:cubicBezTo>
                  <a:pt x="7182388" y="2413438"/>
                  <a:pt x="7136123" y="2476240"/>
                  <a:pt x="7122766" y="2498502"/>
                </a:cubicBezTo>
                <a:cubicBezTo>
                  <a:pt x="6976990" y="2741464"/>
                  <a:pt x="7174110" y="2443550"/>
                  <a:pt x="7045492" y="2627290"/>
                </a:cubicBezTo>
                <a:cubicBezTo>
                  <a:pt x="7027739" y="2652651"/>
                  <a:pt x="7015867" y="2682674"/>
                  <a:pt x="6993977" y="2704564"/>
                </a:cubicBezTo>
                <a:cubicBezTo>
                  <a:pt x="6981098" y="2717443"/>
                  <a:pt x="6965707" y="2728225"/>
                  <a:pt x="6955340" y="2743200"/>
                </a:cubicBezTo>
                <a:cubicBezTo>
                  <a:pt x="6926843" y="2784362"/>
                  <a:pt x="6913468" y="2836588"/>
                  <a:pt x="6878067" y="2871989"/>
                </a:cubicBezTo>
                <a:lnTo>
                  <a:pt x="6800794" y="2949262"/>
                </a:lnTo>
                <a:cubicBezTo>
                  <a:pt x="6796501" y="2962141"/>
                  <a:pt x="6796606" y="2977470"/>
                  <a:pt x="6787915" y="2987899"/>
                </a:cubicBezTo>
                <a:cubicBezTo>
                  <a:pt x="6766831" y="3013200"/>
                  <a:pt x="6723385" y="3030941"/>
                  <a:pt x="6697763" y="3052293"/>
                </a:cubicBezTo>
                <a:cubicBezTo>
                  <a:pt x="6683771" y="3063953"/>
                  <a:pt x="6674571" y="3081277"/>
                  <a:pt x="6659126" y="3090930"/>
                </a:cubicBezTo>
                <a:cubicBezTo>
                  <a:pt x="6639522" y="3103183"/>
                  <a:pt x="6616458" y="3108788"/>
                  <a:pt x="6594732" y="3116688"/>
                </a:cubicBezTo>
                <a:cubicBezTo>
                  <a:pt x="6503223" y="3149964"/>
                  <a:pt x="6528056" y="3140931"/>
                  <a:pt x="6427307" y="3155324"/>
                </a:cubicBezTo>
                <a:cubicBezTo>
                  <a:pt x="6414428" y="3163910"/>
                  <a:pt x="6398863" y="3192731"/>
                  <a:pt x="6388670" y="3181082"/>
                </a:cubicBezTo>
                <a:cubicBezTo>
                  <a:pt x="6358223" y="3146285"/>
                  <a:pt x="6369848" y="3084987"/>
                  <a:pt x="6337154" y="3052293"/>
                </a:cubicBezTo>
                <a:lnTo>
                  <a:pt x="6247002" y="2962141"/>
                </a:lnTo>
                <a:cubicBezTo>
                  <a:pt x="6225537" y="2940676"/>
                  <a:pt x="6207865" y="2914585"/>
                  <a:pt x="6182608" y="2897747"/>
                </a:cubicBezTo>
                <a:lnTo>
                  <a:pt x="6143971" y="2871989"/>
                </a:lnTo>
                <a:cubicBezTo>
                  <a:pt x="6135385" y="2859110"/>
                  <a:pt x="6129159" y="2844297"/>
                  <a:pt x="6118214" y="2833352"/>
                </a:cubicBezTo>
                <a:cubicBezTo>
                  <a:pt x="6093250" y="2808388"/>
                  <a:pt x="6072362" y="2805190"/>
                  <a:pt x="6040940" y="2794716"/>
                </a:cubicBezTo>
                <a:cubicBezTo>
                  <a:pt x="5935997" y="2724753"/>
                  <a:pt x="6000709" y="2753729"/>
                  <a:pt x="5899273" y="2730321"/>
                </a:cubicBezTo>
                <a:cubicBezTo>
                  <a:pt x="5864779" y="2722361"/>
                  <a:pt x="5796242" y="2704564"/>
                  <a:pt x="5796242" y="2704564"/>
                </a:cubicBezTo>
                <a:cubicBezTo>
                  <a:pt x="5676039" y="2713150"/>
                  <a:pt x="5555616" y="2719073"/>
                  <a:pt x="5435633" y="2730321"/>
                </a:cubicBezTo>
                <a:cubicBezTo>
                  <a:pt x="5387054" y="2734875"/>
                  <a:pt x="5360799" y="2754453"/>
                  <a:pt x="5319723" y="2781837"/>
                </a:cubicBezTo>
                <a:cubicBezTo>
                  <a:pt x="5301863" y="2793743"/>
                  <a:pt x="5286844" y="2809824"/>
                  <a:pt x="5268208" y="2820473"/>
                </a:cubicBezTo>
                <a:cubicBezTo>
                  <a:pt x="5256421" y="2827208"/>
                  <a:pt x="5242450" y="2829059"/>
                  <a:pt x="5229571" y="2833352"/>
                </a:cubicBezTo>
                <a:cubicBezTo>
                  <a:pt x="5216692" y="2803301"/>
                  <a:pt x="5203077" y="2773556"/>
                  <a:pt x="5190935" y="2743200"/>
                </a:cubicBezTo>
                <a:cubicBezTo>
                  <a:pt x="5185893" y="2730596"/>
                  <a:pt x="5184791" y="2716351"/>
                  <a:pt x="5178056" y="2704564"/>
                </a:cubicBezTo>
                <a:cubicBezTo>
                  <a:pt x="5154725" y="2663735"/>
                  <a:pt x="5133591" y="2654272"/>
                  <a:pt x="5113661" y="2614411"/>
                </a:cubicBezTo>
                <a:cubicBezTo>
                  <a:pt x="5102311" y="2591711"/>
                  <a:pt x="5080357" y="2521266"/>
                  <a:pt x="5062146" y="2498502"/>
                </a:cubicBezTo>
                <a:cubicBezTo>
                  <a:pt x="5039390" y="2470057"/>
                  <a:pt x="5007378" y="2449871"/>
                  <a:pt x="4984873" y="2421228"/>
                </a:cubicBezTo>
                <a:cubicBezTo>
                  <a:pt x="4959851" y="2389382"/>
                  <a:pt x="4943834" y="2351284"/>
                  <a:pt x="4920478" y="2318197"/>
                </a:cubicBezTo>
                <a:cubicBezTo>
                  <a:pt x="4892251" y="2278209"/>
                  <a:pt x="4858553" y="2242276"/>
                  <a:pt x="4830326" y="2202288"/>
                </a:cubicBezTo>
                <a:cubicBezTo>
                  <a:pt x="4806971" y="2169201"/>
                  <a:pt x="4789882" y="2131916"/>
                  <a:pt x="4765932" y="2099257"/>
                </a:cubicBezTo>
                <a:cubicBezTo>
                  <a:pt x="4712492" y="2026384"/>
                  <a:pt x="4690589" y="2007332"/>
                  <a:pt x="4624264" y="1957589"/>
                </a:cubicBezTo>
                <a:cubicBezTo>
                  <a:pt x="4591856" y="1933283"/>
                  <a:pt x="4561966" y="1916256"/>
                  <a:pt x="4521233" y="1906073"/>
                </a:cubicBezTo>
                <a:cubicBezTo>
                  <a:pt x="4491784" y="1898711"/>
                  <a:pt x="4461132" y="1897488"/>
                  <a:pt x="4431081" y="1893195"/>
                </a:cubicBezTo>
                <a:cubicBezTo>
                  <a:pt x="4329035" y="1859179"/>
                  <a:pt x="4380590" y="1871901"/>
                  <a:pt x="4276535" y="1854558"/>
                </a:cubicBezTo>
                <a:cubicBezTo>
                  <a:pt x="4427472" y="1552681"/>
                  <a:pt x="4229745" y="1928473"/>
                  <a:pt x="4392445" y="1674254"/>
                </a:cubicBezTo>
                <a:cubicBezTo>
                  <a:pt x="4529916" y="1459455"/>
                  <a:pt x="4509435" y="1503586"/>
                  <a:pt x="4559870" y="1352282"/>
                </a:cubicBezTo>
                <a:cubicBezTo>
                  <a:pt x="4564163" y="1317938"/>
                  <a:pt x="4567854" y="1283514"/>
                  <a:pt x="4572749" y="1249251"/>
                </a:cubicBezTo>
                <a:cubicBezTo>
                  <a:pt x="4582424" y="1181527"/>
                  <a:pt x="4607966" y="1095713"/>
                  <a:pt x="4572749" y="1030310"/>
                </a:cubicBezTo>
                <a:cubicBezTo>
                  <a:pt x="4559877" y="1006404"/>
                  <a:pt x="4522100" y="1009877"/>
                  <a:pt x="4495476" y="1004552"/>
                </a:cubicBezTo>
                <a:cubicBezTo>
                  <a:pt x="4380391" y="981535"/>
                  <a:pt x="4452895" y="993491"/>
                  <a:pt x="4276535" y="978795"/>
                </a:cubicBezTo>
                <a:cubicBezTo>
                  <a:pt x="4229312" y="970209"/>
                  <a:pt x="4175744" y="978192"/>
                  <a:pt x="4134867" y="953037"/>
                </a:cubicBezTo>
                <a:cubicBezTo>
                  <a:pt x="4111744" y="938807"/>
                  <a:pt x="4118388" y="901280"/>
                  <a:pt x="4109109" y="875764"/>
                </a:cubicBezTo>
                <a:cubicBezTo>
                  <a:pt x="4101209" y="854037"/>
                  <a:pt x="4091469" y="833015"/>
                  <a:pt x="4083352" y="811369"/>
                </a:cubicBezTo>
                <a:cubicBezTo>
                  <a:pt x="4078585" y="798658"/>
                  <a:pt x="4078003" y="784028"/>
                  <a:pt x="4070473" y="772733"/>
                </a:cubicBezTo>
                <a:cubicBezTo>
                  <a:pt x="4060370" y="757578"/>
                  <a:pt x="4043018" y="748473"/>
                  <a:pt x="4031836" y="734096"/>
                </a:cubicBezTo>
                <a:cubicBezTo>
                  <a:pt x="4012830" y="709660"/>
                  <a:pt x="4002211" y="678713"/>
                  <a:pt x="3980321" y="656823"/>
                </a:cubicBezTo>
                <a:cubicBezTo>
                  <a:pt x="3945977" y="622479"/>
                  <a:pt x="3914167" y="585400"/>
                  <a:pt x="3877290" y="553792"/>
                </a:cubicBezTo>
                <a:cubicBezTo>
                  <a:pt x="3806515" y="493127"/>
                  <a:pt x="3786530" y="469725"/>
                  <a:pt x="3709864" y="425003"/>
                </a:cubicBezTo>
                <a:cubicBezTo>
                  <a:pt x="3585205" y="352285"/>
                  <a:pt x="3679924" y="409432"/>
                  <a:pt x="3581076" y="373488"/>
                </a:cubicBezTo>
                <a:cubicBezTo>
                  <a:pt x="3524608" y="352954"/>
                  <a:pt x="3490023" y="334401"/>
                  <a:pt x="3439408" y="309093"/>
                </a:cubicBezTo>
                <a:cubicBezTo>
                  <a:pt x="3426529" y="291921"/>
                  <a:pt x="3415949" y="272756"/>
                  <a:pt x="3400771" y="257578"/>
                </a:cubicBezTo>
                <a:cubicBezTo>
                  <a:pt x="3370931" y="227738"/>
                  <a:pt x="3334638" y="224511"/>
                  <a:pt x="3297740" y="206062"/>
                </a:cubicBezTo>
                <a:cubicBezTo>
                  <a:pt x="3283896" y="199140"/>
                  <a:pt x="3272635" y="187821"/>
                  <a:pt x="3259104" y="180304"/>
                </a:cubicBezTo>
                <a:cubicBezTo>
                  <a:pt x="3233930" y="166318"/>
                  <a:pt x="3206126" y="157129"/>
                  <a:pt x="3181830" y="141668"/>
                </a:cubicBezTo>
                <a:cubicBezTo>
                  <a:pt x="3158639" y="126910"/>
                  <a:pt x="3140746" y="104721"/>
                  <a:pt x="3117436" y="90152"/>
                </a:cubicBezTo>
                <a:cubicBezTo>
                  <a:pt x="3105117" y="82453"/>
                  <a:pt x="3035762" y="66514"/>
                  <a:pt x="3027284" y="64395"/>
                </a:cubicBezTo>
                <a:cubicBezTo>
                  <a:pt x="2915667" y="68688"/>
                  <a:pt x="2803915" y="70306"/>
                  <a:pt x="2692433" y="77273"/>
                </a:cubicBezTo>
                <a:cubicBezTo>
                  <a:pt x="2650330" y="79904"/>
                  <a:pt x="2604820" y="92737"/>
                  <a:pt x="2563645" y="103031"/>
                </a:cubicBezTo>
                <a:cubicBezTo>
                  <a:pt x="2528084" y="101055"/>
                  <a:pt x="2333148" y="98708"/>
                  <a:pt x="2254552" y="77273"/>
                </a:cubicBezTo>
                <a:cubicBezTo>
                  <a:pt x="2232248" y="71190"/>
                  <a:pt x="2211283" y="60905"/>
                  <a:pt x="2190157" y="51516"/>
                </a:cubicBezTo>
                <a:cubicBezTo>
                  <a:pt x="2172613" y="43719"/>
                  <a:pt x="2157349" y="30075"/>
                  <a:pt x="2138642" y="25758"/>
                </a:cubicBezTo>
                <a:cubicBezTo>
                  <a:pt x="2100763" y="17017"/>
                  <a:pt x="2061216" y="18377"/>
                  <a:pt x="2022732" y="12879"/>
                </a:cubicBezTo>
                <a:cubicBezTo>
                  <a:pt x="2001062" y="9783"/>
                  <a:pt x="1979803" y="4293"/>
                  <a:pt x="1958338" y="0"/>
                </a:cubicBezTo>
                <a:cubicBezTo>
                  <a:pt x="1911115" y="38637"/>
                  <a:pt x="1871243" y="88623"/>
                  <a:pt x="1816670" y="115910"/>
                </a:cubicBezTo>
                <a:cubicBezTo>
                  <a:pt x="1790912" y="128789"/>
                  <a:pt x="1764679" y="140757"/>
                  <a:pt x="1739397" y="154547"/>
                </a:cubicBezTo>
                <a:cubicBezTo>
                  <a:pt x="1717421" y="166534"/>
                  <a:pt x="1697391" y="181988"/>
                  <a:pt x="1675002" y="193183"/>
                </a:cubicBezTo>
                <a:cubicBezTo>
                  <a:pt x="1654324" y="203522"/>
                  <a:pt x="1631734" y="209552"/>
                  <a:pt x="1610608" y="218941"/>
                </a:cubicBezTo>
                <a:cubicBezTo>
                  <a:pt x="1593064" y="226738"/>
                  <a:pt x="1577135" y="238138"/>
                  <a:pt x="1559092" y="244699"/>
                </a:cubicBezTo>
                <a:cubicBezTo>
                  <a:pt x="1465434" y="278757"/>
                  <a:pt x="1478956" y="259844"/>
                  <a:pt x="1391667" y="296214"/>
                </a:cubicBezTo>
                <a:cubicBezTo>
                  <a:pt x="1321048" y="325638"/>
                  <a:pt x="1319191" y="339851"/>
                  <a:pt x="1249999" y="360609"/>
                </a:cubicBezTo>
                <a:cubicBezTo>
                  <a:pt x="1227492" y="367361"/>
                  <a:pt x="1126683" y="383308"/>
                  <a:pt x="1108332" y="386366"/>
                </a:cubicBezTo>
                <a:cubicBezTo>
                  <a:pt x="896013" y="457140"/>
                  <a:pt x="1169606" y="361894"/>
                  <a:pt x="953785" y="450761"/>
                </a:cubicBezTo>
                <a:cubicBezTo>
                  <a:pt x="907322" y="469893"/>
                  <a:pt x="857061" y="479805"/>
                  <a:pt x="812118" y="502276"/>
                </a:cubicBezTo>
                <a:cubicBezTo>
                  <a:pt x="677917" y="569377"/>
                  <a:pt x="750601" y="598148"/>
                  <a:pt x="567419" y="643944"/>
                </a:cubicBezTo>
                <a:cubicBezTo>
                  <a:pt x="550247" y="648237"/>
                  <a:pt x="532923" y="651960"/>
                  <a:pt x="515904" y="656823"/>
                </a:cubicBezTo>
                <a:cubicBezTo>
                  <a:pt x="502851" y="660553"/>
                  <a:pt x="490364" y="666130"/>
                  <a:pt x="477267" y="669702"/>
                </a:cubicBezTo>
                <a:cubicBezTo>
                  <a:pt x="428326" y="683049"/>
                  <a:pt x="350569" y="703465"/>
                  <a:pt x="296963" y="708338"/>
                </a:cubicBezTo>
                <a:cubicBezTo>
                  <a:pt x="228424" y="714569"/>
                  <a:pt x="159588" y="716924"/>
                  <a:pt x="90901" y="721217"/>
                </a:cubicBezTo>
                <a:cubicBezTo>
                  <a:pt x="73729" y="729803"/>
                  <a:pt x="57032" y="739412"/>
                  <a:pt x="39385" y="746975"/>
                </a:cubicBezTo>
                <a:cubicBezTo>
                  <a:pt x="26907" y="752323"/>
                  <a:pt x="3411" y="746542"/>
                  <a:pt x="749" y="759854"/>
                </a:cubicBezTo>
                <a:cubicBezTo>
                  <a:pt x="-8488" y="806044"/>
                  <a:pt x="70269" y="837627"/>
                  <a:pt x="90901" y="850006"/>
                </a:cubicBezTo>
                <a:cubicBezTo>
                  <a:pt x="132390" y="905324"/>
                  <a:pt x="132684" y="902034"/>
                  <a:pt x="168174" y="965916"/>
                </a:cubicBezTo>
                <a:cubicBezTo>
                  <a:pt x="177498" y="982699"/>
                  <a:pt x="183757" y="1001151"/>
                  <a:pt x="193932" y="1017431"/>
                </a:cubicBezTo>
                <a:cubicBezTo>
                  <a:pt x="208505" y="1040749"/>
                  <a:pt x="244710" y="1080351"/>
                  <a:pt x="258326" y="1107583"/>
                </a:cubicBezTo>
                <a:cubicBezTo>
                  <a:pt x="268665" y="1128261"/>
                  <a:pt x="273745" y="1151300"/>
                  <a:pt x="284084" y="1171978"/>
                </a:cubicBezTo>
                <a:cubicBezTo>
                  <a:pt x="295279" y="1194367"/>
                  <a:pt x="311526" y="1213983"/>
                  <a:pt x="322721" y="1236372"/>
                </a:cubicBezTo>
                <a:cubicBezTo>
                  <a:pt x="333060" y="1257049"/>
                  <a:pt x="334607" y="1282272"/>
                  <a:pt x="348478" y="1300766"/>
                </a:cubicBezTo>
                <a:cubicBezTo>
                  <a:pt x="361357" y="1317938"/>
                  <a:pt x="384816" y="1324225"/>
                  <a:pt x="399994" y="1339403"/>
                </a:cubicBezTo>
                <a:cubicBezTo>
                  <a:pt x="415172" y="1354581"/>
                  <a:pt x="424661" y="1374622"/>
                  <a:pt x="438630" y="1390919"/>
                </a:cubicBezTo>
                <a:cubicBezTo>
                  <a:pt x="450483" y="1404748"/>
                  <a:pt x="464388" y="1416676"/>
                  <a:pt x="477267" y="1429555"/>
                </a:cubicBezTo>
                <a:cubicBezTo>
                  <a:pt x="531393" y="1591931"/>
                  <a:pt x="475012" y="1427830"/>
                  <a:pt x="528783" y="1571223"/>
                </a:cubicBezTo>
                <a:cubicBezTo>
                  <a:pt x="545505" y="1615814"/>
                  <a:pt x="542523" y="1624463"/>
                  <a:pt x="567419" y="1674254"/>
                </a:cubicBezTo>
                <a:cubicBezTo>
                  <a:pt x="574341" y="1688098"/>
                  <a:pt x="584591" y="1700011"/>
                  <a:pt x="593177" y="1712890"/>
                </a:cubicBezTo>
                <a:cubicBezTo>
                  <a:pt x="615326" y="1845785"/>
                  <a:pt x="617738" y="1825494"/>
                  <a:pt x="593177" y="2021983"/>
                </a:cubicBezTo>
                <a:cubicBezTo>
                  <a:pt x="589809" y="2048925"/>
                  <a:pt x="571883" y="2072475"/>
                  <a:pt x="567419" y="2099257"/>
                </a:cubicBezTo>
                <a:cubicBezTo>
                  <a:pt x="558833" y="2150772"/>
                  <a:pt x="557239" y="2203954"/>
                  <a:pt x="541661" y="2253803"/>
                </a:cubicBezTo>
                <a:cubicBezTo>
                  <a:pt x="535259" y="2274291"/>
                  <a:pt x="503025" y="2305319"/>
                  <a:pt x="503025" y="230531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954" name="TextBox 15">
            <a:extLst>
              <a:ext uri="{FF2B5EF4-FFF2-40B4-BE49-F238E27FC236}">
                <a16:creationId xmlns:a16="http://schemas.microsoft.com/office/drawing/2014/main" id="{A0C20F96-06E4-624F-A91B-632AA3FFA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25" y="4662488"/>
            <a:ext cx="29273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500">
                <a:latin typeface="Lucida Grande" panose="020B0600040502020204" pitchFamily="34" charset="0"/>
              </a:rPr>
              <a:t>Look at all those angular and stellate edges!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5FFEB42-2468-DC48-B69B-AE8393B12F7B}"/>
              </a:ext>
            </a:extLst>
          </p:cNvPr>
          <p:cNvCxnSpPr>
            <a:cxnSpLocks/>
          </p:cNvCxnSpPr>
          <p:nvPr/>
        </p:nvCxnSpPr>
        <p:spPr>
          <a:xfrm flipV="1">
            <a:off x="5899150" y="5014913"/>
            <a:ext cx="1350963" cy="2159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C697A9-8844-E848-B93D-3CC3B4EFDF84}"/>
              </a:ext>
            </a:extLst>
          </p:cNvPr>
          <p:cNvCxnSpPr>
            <a:cxnSpLocks/>
          </p:cNvCxnSpPr>
          <p:nvPr/>
        </p:nvCxnSpPr>
        <p:spPr>
          <a:xfrm flipV="1">
            <a:off x="3711575" y="2787650"/>
            <a:ext cx="58738" cy="173037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7" name="Title 1">
            <a:extLst>
              <a:ext uri="{FF2B5EF4-FFF2-40B4-BE49-F238E27FC236}">
                <a16:creationId xmlns:a16="http://schemas.microsoft.com/office/drawing/2014/main" id="{25912BE9-1D7C-4943-BDF1-2AB54A5D9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369FAAAD-7649-2547-9CAC-101E5157D1F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3970" name="Rectangle 3">
            <a:extLst>
              <a:ext uri="{FF2B5EF4-FFF2-40B4-BE49-F238E27FC236}">
                <a16:creationId xmlns:a16="http://schemas.microsoft.com/office/drawing/2014/main" id="{DEDF7E63-B404-E64D-9BEC-7F47D0BA31A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273050" indent="-273050" eaLnBrk="1" hangingPunct="1"/>
            <a:endParaRPr lang="en-US" altLang="en-US"/>
          </a:p>
        </p:txBody>
      </p:sp>
      <p:pic>
        <p:nvPicPr>
          <p:cNvPr id="83971" name="Picture 4" descr="DSCN4879">
            <a:extLst>
              <a:ext uri="{FF2B5EF4-FFF2-40B4-BE49-F238E27FC236}">
                <a16:creationId xmlns:a16="http://schemas.microsoft.com/office/drawing/2014/main" id="{29815AD6-4D25-F747-A47A-9435A6EB7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4463" y="-82550"/>
            <a:ext cx="9363075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100AC444-C484-DA4A-A582-5E70D7E7324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Some Review on Morphology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B722EAF7-A30A-A246-B4AF-6ACA4255E01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90600" y="1524000"/>
            <a:ext cx="10693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Macule – flat, &lt;1 cm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Patch – flat, &gt;1 cm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Papule – raised, &lt;1 cm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Plaque – raised, &gt; 1 cm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Vesicle – fluid filled, &lt;1 cm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Bulla – fluid filled, &gt;1 cm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Pustule – pus filled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Nodule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Tumor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Wheals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dirty="0"/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7A33A59A-3637-144F-9650-64133BB84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6080" y="2947988"/>
            <a:ext cx="2499402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Clr>
                <a:schemeClr val="tx2"/>
              </a:buClr>
              <a:buSzTx/>
              <a:buFont typeface="Times" pitchFamily="2" charset="0"/>
              <a:buNone/>
              <a:defRPr/>
            </a:pPr>
            <a:r>
              <a:rPr lang="en-US" altLang="en-US" sz="2500" dirty="0">
                <a:solidFill>
                  <a:srgbClr val="FF0000"/>
                </a:solidFill>
              </a:rPr>
              <a:t>“Maculopapular”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777DFB8-F0A4-C24F-93FE-AF36FAA07060}"/>
              </a:ext>
            </a:extLst>
          </p:cNvPr>
          <p:cNvSpPr/>
          <p:nvPr/>
        </p:nvSpPr>
        <p:spPr bwMode="auto">
          <a:xfrm>
            <a:off x="6729640" y="1814915"/>
            <a:ext cx="2852282" cy="2743200"/>
          </a:xfrm>
          <a:prstGeom prst="ellips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ＭＳ Ｐゴシック" charset="-12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76509F3-A04C-A249-A795-F955345304E6}"/>
              </a:ext>
            </a:extLst>
          </p:cNvPr>
          <p:cNvCxnSpPr>
            <a:cxnSpLocks/>
          </p:cNvCxnSpPr>
          <p:nvPr/>
        </p:nvCxnSpPr>
        <p:spPr bwMode="auto">
          <a:xfrm flipH="1">
            <a:off x="7315200" y="2057400"/>
            <a:ext cx="1676400" cy="22098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1"/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2B5B2FC9-A1A7-DF45-8F0C-7B2CC149F7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HPI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180AEB5F-86EF-7A4F-8292-897ABB8E4C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44M who walked into the ED with flu-like symptoms and headache. Was bitten by his dog the day prior.</a:t>
            </a:r>
          </a:p>
          <a:p>
            <a:r>
              <a:rPr lang="en-US" altLang="en-US"/>
              <a:t>Rash developed suddenly while patient was getting a CT scan.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7A23A9A1-110D-4E4C-BE7A-6BED50B90E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Purpura Fulminans</a:t>
            </a:r>
          </a:p>
        </p:txBody>
      </p:sp>
      <p:sp>
        <p:nvSpPr>
          <p:cNvPr id="86018" name="Rectangle 3">
            <a:extLst>
              <a:ext uri="{FF2B5EF4-FFF2-40B4-BE49-F238E27FC236}">
                <a16:creationId xmlns:a16="http://schemas.microsoft.com/office/drawing/2014/main" id="{4C34D67C-0F3C-C74C-9A7E-4ACE96E9D8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Microvascular occlusion in skin with platelet-fibrin thrombi</a:t>
            </a:r>
          </a:p>
          <a:p>
            <a:r>
              <a:rPr lang="en-US" altLang="en-US" dirty="0"/>
              <a:t>No inflammation seen on biopsy (purely vascular)</a:t>
            </a:r>
          </a:p>
          <a:p>
            <a:r>
              <a:rPr lang="en-US" altLang="en-US" dirty="0"/>
              <a:t>“DIC in the skin”</a:t>
            </a:r>
          </a:p>
          <a:p>
            <a:r>
              <a:rPr lang="en-US" altLang="en-US" b="1" dirty="0"/>
              <a:t>A true emergency!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258F70C1-2B64-1D4A-8C1C-F98FEFC14D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Differential Diagnosis</a:t>
            </a:r>
          </a:p>
        </p:txBody>
      </p:sp>
      <p:sp>
        <p:nvSpPr>
          <p:cNvPr id="87042" name="Rectangle 3">
            <a:extLst>
              <a:ext uri="{FF2B5EF4-FFF2-40B4-BE49-F238E27FC236}">
                <a16:creationId xmlns:a16="http://schemas.microsoft.com/office/drawing/2014/main" id="{8382C1AE-8891-D844-862F-1299254E7E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Purpura Fulminans Differential </a:t>
            </a:r>
          </a:p>
          <a:p>
            <a:pPr lvl="1"/>
            <a:r>
              <a:rPr lang="en-US" altLang="en-US"/>
              <a:t>Infection </a:t>
            </a:r>
          </a:p>
          <a:p>
            <a:pPr lvl="2"/>
            <a:r>
              <a:rPr lang="en-US" altLang="en-US"/>
              <a:t>Bacterial – Staph, Strep, </a:t>
            </a:r>
            <a:r>
              <a:rPr lang="en-US" altLang="en-US">
                <a:solidFill>
                  <a:srgbClr val="FF0000"/>
                </a:solidFill>
              </a:rPr>
              <a:t>encapsulated organisms</a:t>
            </a:r>
          </a:p>
          <a:p>
            <a:pPr lvl="2"/>
            <a:r>
              <a:rPr lang="en-US" altLang="en-US"/>
              <a:t>Viral (VZV, CMV)</a:t>
            </a:r>
          </a:p>
          <a:p>
            <a:pPr lvl="2"/>
            <a:r>
              <a:rPr lang="en-US" altLang="en-US"/>
              <a:t>Tick-borne illness (Rickettsial, babesia)</a:t>
            </a:r>
          </a:p>
          <a:p>
            <a:pPr lvl="2"/>
            <a:r>
              <a:rPr lang="en-US" altLang="en-US"/>
              <a:t>Malaria</a:t>
            </a:r>
          </a:p>
          <a:p>
            <a:pPr lvl="1"/>
            <a:r>
              <a:rPr lang="en-US" altLang="en-US"/>
              <a:t>Catastrophic antiphospholipid syndrome</a:t>
            </a:r>
          </a:p>
          <a:p>
            <a:pPr lvl="1"/>
            <a:r>
              <a:rPr lang="en-US" altLang="en-US"/>
              <a:t>Protein C/S deficiency (in pediatric population)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D75AB5DC-62C9-0346-AD90-6EDF08FEDE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continued</a:t>
            </a:r>
          </a:p>
        </p:txBody>
      </p:sp>
      <p:sp>
        <p:nvSpPr>
          <p:cNvPr id="88066" name="Rectangle 3">
            <a:extLst>
              <a:ext uri="{FF2B5EF4-FFF2-40B4-BE49-F238E27FC236}">
                <a16:creationId xmlns:a16="http://schemas.microsoft.com/office/drawing/2014/main" id="{6D6090E2-2574-D848-9A5A-E9EB2966F5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What other historical questions might you ask the patient or family?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History of splenectomy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Increased risk of encapsulated organism sepsis</a:t>
            </a:r>
          </a:p>
          <a:p>
            <a:pPr lvl="3">
              <a:lnSpc>
                <a:spcPct val="90000"/>
              </a:lnSpc>
            </a:pPr>
            <a:r>
              <a:rPr lang="en-US" altLang="en-US"/>
              <a:t>Meningococcus</a:t>
            </a:r>
          </a:p>
          <a:p>
            <a:pPr lvl="3">
              <a:lnSpc>
                <a:spcPct val="90000"/>
              </a:lnSpc>
            </a:pPr>
            <a:r>
              <a:rPr lang="en-US" altLang="en-US"/>
              <a:t>Pneumococcus</a:t>
            </a:r>
          </a:p>
          <a:p>
            <a:pPr lvl="3">
              <a:lnSpc>
                <a:spcPct val="90000"/>
              </a:lnSpc>
            </a:pPr>
            <a:r>
              <a:rPr lang="en-US" altLang="en-US"/>
              <a:t>Hemophilus Influenza </a:t>
            </a:r>
          </a:p>
          <a:p>
            <a:pPr lvl="3">
              <a:lnSpc>
                <a:spcPct val="90000"/>
              </a:lnSpc>
            </a:pPr>
            <a:r>
              <a:rPr lang="en-US" altLang="en-US"/>
              <a:t>Capnocytophaga</a:t>
            </a:r>
          </a:p>
          <a:p>
            <a:pPr lvl="4">
              <a:lnSpc>
                <a:spcPct val="90000"/>
              </a:lnSpc>
            </a:pPr>
            <a:r>
              <a:rPr lang="en-US" altLang="en-US"/>
              <a:t>History of dogbites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Immunization history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Travel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ADEAE9FF-AD86-7C4C-9FAC-B835F404772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9090" name="Rectangle 3">
            <a:extLst>
              <a:ext uri="{FF2B5EF4-FFF2-40B4-BE49-F238E27FC236}">
                <a16:creationId xmlns:a16="http://schemas.microsoft.com/office/drawing/2014/main" id="{35BB3A29-3F3A-E047-9453-9D608E63630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273050" indent="-273050" eaLnBrk="1" hangingPunct="1"/>
            <a:endParaRPr lang="en-US" altLang="en-US"/>
          </a:p>
        </p:txBody>
      </p:sp>
      <p:pic>
        <p:nvPicPr>
          <p:cNvPr id="89091" name="Picture 4" descr="DSCN4897">
            <a:extLst>
              <a:ext uri="{FF2B5EF4-FFF2-40B4-BE49-F238E27FC236}">
                <a16:creationId xmlns:a16="http://schemas.microsoft.com/office/drawing/2014/main" id="{6EEC7189-7E14-8B46-9915-1AB43574C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4463" y="-82550"/>
            <a:ext cx="9363075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>
            <a:extLst>
              <a:ext uri="{FF2B5EF4-FFF2-40B4-BE49-F238E27FC236}">
                <a16:creationId xmlns:a16="http://schemas.microsoft.com/office/drawing/2014/main" id="{1D942838-1DFD-EF44-93E7-7CBB0D7E1B6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0114" name="Rectangle 3">
            <a:extLst>
              <a:ext uri="{FF2B5EF4-FFF2-40B4-BE49-F238E27FC236}">
                <a16:creationId xmlns:a16="http://schemas.microsoft.com/office/drawing/2014/main" id="{484F0274-58FE-294D-92EE-B97F6A53BEE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273050" indent="-273050" eaLnBrk="1" hangingPunct="1"/>
            <a:endParaRPr lang="en-US" altLang="en-US"/>
          </a:p>
        </p:txBody>
      </p:sp>
      <p:pic>
        <p:nvPicPr>
          <p:cNvPr id="90115" name="Picture 4" descr="DSCN4896">
            <a:extLst>
              <a:ext uri="{FF2B5EF4-FFF2-40B4-BE49-F238E27FC236}">
                <a16:creationId xmlns:a16="http://schemas.microsoft.com/office/drawing/2014/main" id="{4611AA62-EB3A-DF4E-8A75-2318EA05B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4463" y="-82550"/>
            <a:ext cx="9363075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>
            <a:extLst>
              <a:ext uri="{FF2B5EF4-FFF2-40B4-BE49-F238E27FC236}">
                <a16:creationId xmlns:a16="http://schemas.microsoft.com/office/drawing/2014/main" id="{0A45B22D-4603-4247-8D58-669C637C297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1138" name="Rectangle 3">
            <a:extLst>
              <a:ext uri="{FF2B5EF4-FFF2-40B4-BE49-F238E27FC236}">
                <a16:creationId xmlns:a16="http://schemas.microsoft.com/office/drawing/2014/main" id="{1E859845-7EC9-1542-B595-9281579F3F8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273050" indent="-273050" eaLnBrk="1" hangingPunct="1"/>
            <a:endParaRPr lang="en-US" altLang="en-US"/>
          </a:p>
        </p:txBody>
      </p:sp>
      <p:pic>
        <p:nvPicPr>
          <p:cNvPr id="91139" name="Picture 4" descr="DSCN4899">
            <a:extLst>
              <a:ext uri="{FF2B5EF4-FFF2-40B4-BE49-F238E27FC236}">
                <a16:creationId xmlns:a16="http://schemas.microsoft.com/office/drawing/2014/main" id="{E4E482A3-B3D0-824C-B534-D22589CB3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4463" y="-82550"/>
            <a:ext cx="9363075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>
            <a:extLst>
              <a:ext uri="{FF2B5EF4-FFF2-40B4-BE49-F238E27FC236}">
                <a16:creationId xmlns:a16="http://schemas.microsoft.com/office/drawing/2014/main" id="{1489AE6C-606E-3E4C-881E-5167B07790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Continued hospital course</a:t>
            </a:r>
          </a:p>
        </p:txBody>
      </p:sp>
      <p:sp>
        <p:nvSpPr>
          <p:cNvPr id="92162" name="Rectangle 3">
            <a:extLst>
              <a:ext uri="{FF2B5EF4-FFF2-40B4-BE49-F238E27FC236}">
                <a16:creationId xmlns:a16="http://schemas.microsoft.com/office/drawing/2014/main" id="{4C01E42F-0A33-3144-941E-B2CD668468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Blood Cultures – grew </a:t>
            </a:r>
            <a:r>
              <a:rPr lang="en-US" altLang="en-US" i="1"/>
              <a:t>Capnocytophaga canimorsus</a:t>
            </a:r>
          </a:p>
          <a:p>
            <a:pPr>
              <a:lnSpc>
                <a:spcPct val="90000"/>
              </a:lnSpc>
            </a:pPr>
            <a:r>
              <a:rPr lang="en-US" altLang="en-US"/>
              <a:t>We recommended supportive wound care to minimize shearing of necrosed skin</a:t>
            </a:r>
          </a:p>
          <a:p>
            <a:pPr>
              <a:lnSpc>
                <a:spcPct val="90000"/>
              </a:lnSpc>
            </a:pPr>
            <a:r>
              <a:rPr lang="en-US" altLang="en-US"/>
              <a:t>Patient continued to have refractory shock to multiple pressors, with need for amputation of all four limbs.</a:t>
            </a:r>
          </a:p>
          <a:p>
            <a:pPr>
              <a:lnSpc>
                <a:spcPct val="90000"/>
              </a:lnSpc>
            </a:pPr>
            <a:r>
              <a:rPr lang="en-US" altLang="en-US"/>
              <a:t>Family members decided to make patient CMO.  Patient passed away ~ 72 hours after onset of symptoms.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82631-0660-064A-8022-C2F4C87B4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brief detour on COVID-19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7E47CF-71D7-B944-95BC-E9AE638CE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76399"/>
            <a:ext cx="9525000" cy="52233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47918-7A42-4C40-BD2F-480CCDDE48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0B588C-6842-B444-888D-ED16645A9482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3E8D58-F4DC-E049-A77D-4A2DB1D158C1}"/>
              </a:ext>
            </a:extLst>
          </p:cNvPr>
          <p:cNvSpPr txBox="1"/>
          <p:nvPr/>
        </p:nvSpPr>
        <p:spPr>
          <a:xfrm>
            <a:off x="9801463" y="6638498"/>
            <a:ext cx="23855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Freeman et al, </a:t>
            </a:r>
            <a:r>
              <a:rPr lang="en-US" sz="1000" i="1" dirty="0"/>
              <a:t>JAAD </a:t>
            </a:r>
            <a:r>
              <a:rPr lang="en-US" sz="1000" dirty="0"/>
              <a:t>June 30, 2020.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AAC791-7B89-7147-8D2E-4EA5583F4E43}"/>
              </a:ext>
            </a:extLst>
          </p:cNvPr>
          <p:cNvSpPr txBox="1">
            <a:spLocks/>
          </p:cNvSpPr>
          <p:nvPr/>
        </p:nvSpPr>
        <p:spPr bwMode="auto">
          <a:xfrm>
            <a:off x="304800" y="1184564"/>
            <a:ext cx="11277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20000"/>
              </a:spcAft>
              <a:defRPr sz="2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In the inpatient population, the critically ill tend to show sequela of thrombotic processes.</a:t>
            </a:r>
          </a:p>
        </p:txBody>
      </p:sp>
    </p:spTree>
    <p:extLst>
      <p:ext uri="{BB962C8B-B14F-4D97-AF65-F5344CB8AC3E}">
        <p14:creationId xmlns:p14="http://schemas.microsoft.com/office/powerpoint/2010/main" val="15849357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5481418A-4E43-FB44-83F5-79DFF2C5544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971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500">
                <a:solidFill>
                  <a:schemeClr val="tx1"/>
                </a:solidFill>
              </a:rPr>
              <a:t>Case Five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5344F0E1-A990-C84C-A424-3BE74134618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 different approach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305474F2-5434-C847-B96D-D299E2BEA81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05000" y="1571625"/>
            <a:ext cx="6827838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u="sng">
                <a:solidFill>
                  <a:srgbClr val="FF0000"/>
                </a:solidFill>
              </a:rPr>
              <a:t>Red Flags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Painful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Target lesions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Mucosal involvement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Systemic involvement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i="1"/>
              <a:t>Certain </a:t>
            </a:r>
            <a:r>
              <a:rPr lang="en-US" altLang="en-US" sz="2400"/>
              <a:t>blisters/bullae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Erythroderma </a:t>
            </a:r>
            <a:endParaRPr lang="en-US" altLang="en-US" sz="2400" i="1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A rash in an immunosuppressed patient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7506C6F4-A3F4-DB43-A4CE-297BC8946C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002337">
            <a:off x="7826375" y="1736725"/>
            <a:ext cx="177482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>
            <a:extLst>
              <a:ext uri="{FF2B5EF4-FFF2-40B4-BE49-F238E27FC236}">
                <a16:creationId xmlns:a16="http://schemas.microsoft.com/office/drawing/2014/main" id="{3FAE4860-5BFF-2140-A20A-8F16324FE7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33034">
            <a:off x="9231313" y="2189163"/>
            <a:ext cx="177482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Number Placeholder 1">
            <a:extLst>
              <a:ext uri="{FF2B5EF4-FFF2-40B4-BE49-F238E27FC236}">
                <a16:creationId xmlns:a16="http://schemas.microsoft.com/office/drawing/2014/main" id="{27069B6F-0E2A-A943-B9DE-D45A184345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E67C75F2-6BF8-0B4D-AA50-0D26E6898000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70</a:t>
            </a:fld>
            <a:endParaRPr lang="en-US" altLang="en-US" sz="900">
              <a:latin typeface="Univers 47 CondensedLight" charset="0"/>
            </a:endParaRPr>
          </a:p>
        </p:txBody>
      </p:sp>
      <p:pic>
        <p:nvPicPr>
          <p:cNvPr id="94210" name="Picture 2">
            <a:extLst>
              <a:ext uri="{FF2B5EF4-FFF2-40B4-BE49-F238E27FC236}">
                <a16:creationId xmlns:a16="http://schemas.microsoft.com/office/drawing/2014/main" id="{E77335D5-19E7-D14D-9FD9-25B28D506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9400" y="0"/>
            <a:ext cx="9069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98FCF169-12EB-0B4A-B7C1-07B42C4BBC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HPI</a:t>
            </a:r>
          </a:p>
        </p:txBody>
      </p:sp>
      <p:sp>
        <p:nvSpPr>
          <p:cNvPr id="95234" name="Rectangle 3">
            <a:extLst>
              <a:ext uri="{FF2B5EF4-FFF2-40B4-BE49-F238E27FC236}">
                <a16:creationId xmlns:a16="http://schemas.microsoft.com/office/drawing/2014/main" id="{F0322BC7-92B8-124F-ABF0-5BB023A77C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72F with recent lap</a:t>
            </a:r>
            <a:r>
              <a:rPr lang="en-US" altLang="en-US" sz="2800">
                <a:sym typeface="Wingdings" pitchFamily="2" charset="2"/>
              </a:rPr>
              <a:t> open cholecystectomy, with nonhealing ulcers. Ulcers are exquisitely tender.</a:t>
            </a:r>
          </a:p>
          <a:p>
            <a:pPr>
              <a:lnSpc>
                <a:spcPct val="90000"/>
              </a:lnSpc>
            </a:pPr>
            <a:endParaRPr lang="en-US" altLang="en-US" sz="280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en-US" altLang="en-US" sz="2800">
                <a:sym typeface="Wingdings" pitchFamily="2" charset="2"/>
              </a:rPr>
              <a:t>What is the most likely diagnosis?</a:t>
            </a:r>
          </a:p>
          <a:p>
            <a:pPr lvl="1">
              <a:lnSpc>
                <a:spcPct val="90000"/>
              </a:lnSpc>
            </a:pPr>
            <a:r>
              <a:rPr lang="en-US" altLang="en-US" sz="2800">
                <a:sym typeface="Wingdings" pitchFamily="2" charset="2"/>
              </a:rPr>
              <a:t>Before you answer, let’s do a full skin exam and see if there are any other clues</a:t>
            </a:r>
            <a:r>
              <a:rPr lang="is-IS" altLang="en-US" sz="2800">
                <a:sym typeface="Wingdings" pitchFamily="2" charset="2"/>
              </a:rPr>
              <a:t>….</a:t>
            </a:r>
            <a:endParaRPr lang="en-US" altLang="en-US"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Number Placeholder 1">
            <a:extLst>
              <a:ext uri="{FF2B5EF4-FFF2-40B4-BE49-F238E27FC236}">
                <a16:creationId xmlns:a16="http://schemas.microsoft.com/office/drawing/2014/main" id="{F501F35D-711B-974D-B9D0-3B670297B1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14C58CA2-EEA6-0848-9036-39C404669BDA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72</a:t>
            </a:fld>
            <a:endParaRPr lang="en-US" altLang="en-US" sz="900">
              <a:latin typeface="Univers 47 CondensedLight" charset="0"/>
            </a:endParaRPr>
          </a:p>
        </p:txBody>
      </p:sp>
      <p:pic>
        <p:nvPicPr>
          <p:cNvPr id="96258" name="Picture 2">
            <a:extLst>
              <a:ext uri="{FF2B5EF4-FFF2-40B4-BE49-F238E27FC236}">
                <a16:creationId xmlns:a16="http://schemas.microsoft.com/office/drawing/2014/main" id="{5AD9E872-2747-4349-AB7B-518AB724C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4100" y="0"/>
            <a:ext cx="4984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Box 1">
            <a:extLst>
              <a:ext uri="{FF2B5EF4-FFF2-40B4-BE49-F238E27FC236}">
                <a16:creationId xmlns:a16="http://schemas.microsoft.com/office/drawing/2014/main" id="{F7EB84FE-2630-CB47-B6BF-A1C69B6B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1905000"/>
            <a:ext cx="299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>
                <a:latin typeface="Lucida Grande" panose="020B0600040502020204" pitchFamily="34" charset="0"/>
              </a:rPr>
              <a:t>On the left shin: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498B7FF9-7851-0145-BE02-F4F79DA131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Pyoderma Gangrenosum</a:t>
            </a:r>
          </a:p>
        </p:txBody>
      </p:sp>
      <p:sp>
        <p:nvSpPr>
          <p:cNvPr id="99330" name="Content Placeholder 2">
            <a:extLst>
              <a:ext uri="{FF2B5EF4-FFF2-40B4-BE49-F238E27FC236}">
                <a16:creationId xmlns:a16="http://schemas.microsoft.com/office/drawing/2014/main" id="{F5090BD5-AF6E-D642-B86B-7E6AA62C6E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A neutrophilic dermatosis </a:t>
            </a:r>
          </a:p>
          <a:p>
            <a:pPr lvl="1"/>
            <a:r>
              <a:rPr lang="en-US" altLang="en-US" dirty="0"/>
              <a:t>Pyoderma Gangrenosum</a:t>
            </a:r>
          </a:p>
          <a:p>
            <a:pPr lvl="1"/>
            <a:r>
              <a:rPr lang="en-US" altLang="en-US" dirty="0"/>
              <a:t>Sweets Syndrome</a:t>
            </a:r>
          </a:p>
          <a:p>
            <a:pPr lvl="1"/>
            <a:r>
              <a:rPr lang="en-US" altLang="en-US" dirty="0" err="1"/>
              <a:t>Behcet’s</a:t>
            </a:r>
            <a:r>
              <a:rPr lang="en-US" altLang="en-US" dirty="0"/>
              <a:t> Syndrome</a:t>
            </a:r>
          </a:p>
          <a:p>
            <a:r>
              <a:rPr lang="en-US" altLang="en-US" b="1" dirty="0"/>
              <a:t>Pathergy</a:t>
            </a:r>
            <a:r>
              <a:rPr lang="en-US" altLang="en-US" dirty="0"/>
              <a:t> is a hallmark of these diseases</a:t>
            </a:r>
          </a:p>
          <a:p>
            <a:pPr lvl="1"/>
            <a:r>
              <a:rPr lang="en-US" altLang="en-US" b="1" dirty="0"/>
              <a:t>Need to stop debridement!!</a:t>
            </a:r>
          </a:p>
          <a:p>
            <a:r>
              <a:rPr lang="en-US" altLang="en-US" dirty="0"/>
              <a:t>Usually a diagnosis of exclusion</a:t>
            </a:r>
          </a:p>
          <a:p>
            <a:r>
              <a:rPr lang="en-US" altLang="en-US" dirty="0"/>
              <a:t>Treatment requires immunosuppression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99331" name="Slide Number Placeholder 3">
            <a:extLst>
              <a:ext uri="{FF2B5EF4-FFF2-40B4-BE49-F238E27FC236}">
                <a16:creationId xmlns:a16="http://schemas.microsoft.com/office/drawing/2014/main" id="{035D9E7F-8183-3745-956F-C35AA980B6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CFA0D97B-F13F-EF43-B4CE-62FB714AEA5F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73</a:t>
            </a:fld>
            <a:endParaRPr lang="en-US" altLang="en-US" sz="900">
              <a:latin typeface="Univers 47 CondensedLight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85703B0A-E63E-1D41-9E9F-2B82A28D2A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do you mitigate risk of infection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3BE3E-9E55-D74D-87A4-AD79CEA510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Often, we will perform a biopsy for both H+E and tissue culture, to rule out infectious processes.</a:t>
            </a:r>
          </a:p>
          <a:p>
            <a:r>
              <a:rPr lang="en-US" altLang="en-US"/>
              <a:t>Co-administration of immunosuppressant and antibiotics is a reasonable option to start, with further adjustment based on clinical course.</a:t>
            </a:r>
          </a:p>
          <a:p>
            <a:r>
              <a:rPr lang="en-US" altLang="en-US"/>
              <a:t>Dosing usually starting at equivalent of prednisone 1mg/kg</a:t>
            </a:r>
          </a:p>
          <a:p>
            <a:r>
              <a:rPr lang="en-US" altLang="en-US" i="1"/>
              <a:t>What if the patient requires another surgical procedure? </a:t>
            </a:r>
          </a:p>
          <a:p>
            <a:endParaRPr lang="en-US" altLang="en-US" i="1"/>
          </a:p>
          <a:p>
            <a:r>
              <a:rPr lang="en-US" altLang="en-US" i="1"/>
              <a:t>What if a patient with a h/o PG requires a surgical procedure?</a:t>
            </a:r>
          </a:p>
          <a:p>
            <a:endParaRPr lang="en-US" altLang="en-US"/>
          </a:p>
        </p:txBody>
      </p:sp>
      <p:sp>
        <p:nvSpPr>
          <p:cNvPr id="103427" name="Slide Number Placeholder 3">
            <a:extLst>
              <a:ext uri="{FF2B5EF4-FFF2-40B4-BE49-F238E27FC236}">
                <a16:creationId xmlns:a16="http://schemas.microsoft.com/office/drawing/2014/main" id="{F9140121-F769-A54C-9749-F2729E2D3C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22438E54-5815-FC46-9863-7E70251F3B2D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74</a:t>
            </a:fld>
            <a:endParaRPr lang="en-US" altLang="en-US" sz="900">
              <a:latin typeface="Univers 47 CondensedLight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D8C71E-4554-F04C-B84C-B79F67F8F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013" y="4343400"/>
            <a:ext cx="8842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Lucida Grande" panose="020B0600040502020204" pitchFamily="34" charset="0"/>
              </a:rPr>
              <a:t>Discuss with surgeon but may need some steroid or </a:t>
            </a:r>
            <a:r>
              <a:rPr lang="en-US" altLang="en-US" dirty="0" err="1">
                <a:solidFill>
                  <a:srgbClr val="FF0000"/>
                </a:solidFill>
                <a:latin typeface="Lucida Grande" panose="020B0600040502020204" pitchFamily="34" charset="0"/>
              </a:rPr>
              <a:t>CsA</a:t>
            </a:r>
            <a:r>
              <a:rPr lang="en-US" altLang="en-US" dirty="0">
                <a:solidFill>
                  <a:srgbClr val="FF0000"/>
                </a:solidFill>
                <a:latin typeface="Lucida Grande" panose="020B0600040502020204" pitchFamily="34" charset="0"/>
              </a:rPr>
              <a:t>.</a:t>
            </a:r>
          </a:p>
          <a:p>
            <a:pPr>
              <a:spcAft>
                <a:spcPct val="0"/>
              </a:spcAft>
              <a:buClrTx/>
              <a:buSzTx/>
              <a:buFontTx/>
              <a:buNone/>
            </a:pPr>
            <a:endParaRPr lang="en-US" altLang="en-US" b="1" dirty="0">
              <a:solidFill>
                <a:srgbClr val="FF0000"/>
              </a:solidFill>
              <a:latin typeface="Lucida Grande" panose="020B06000405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FE49C2-3548-2E43-BE25-60FD5B71D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013" y="5410200"/>
            <a:ext cx="6702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Lucida Grande" panose="020B0600040502020204" pitchFamily="34" charset="0"/>
              </a:rPr>
              <a:t>Expectant management may be reasonable.</a:t>
            </a:r>
          </a:p>
          <a:p>
            <a:pPr>
              <a:spcAft>
                <a:spcPct val="0"/>
              </a:spcAft>
              <a:buClrTx/>
              <a:buSzTx/>
              <a:buFontTx/>
              <a:buNone/>
            </a:pPr>
            <a:endParaRPr lang="en-US" altLang="en-US" b="1">
              <a:solidFill>
                <a:srgbClr val="FF0000"/>
              </a:solidFill>
              <a:latin typeface="Lucida Grande" panose="020B0600040502020204" pitchFamily="34" charset="0"/>
            </a:endParaRPr>
          </a:p>
        </p:txBody>
      </p:sp>
      <p:sp>
        <p:nvSpPr>
          <p:cNvPr id="103430" name="TextBox 6">
            <a:extLst>
              <a:ext uri="{FF2B5EF4-FFF2-40B4-BE49-F238E27FC236}">
                <a16:creationId xmlns:a16="http://schemas.microsoft.com/office/drawing/2014/main" id="{46C92DBC-DEA1-D149-9A17-71FBC5B84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6629400"/>
            <a:ext cx="1963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>
                <a:latin typeface="Lucida Grande" panose="020B0600040502020204" pitchFamily="34" charset="0"/>
              </a:rPr>
              <a:t>Xia et al, JAAD, 2/2018.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Number Placeholder 1">
            <a:extLst>
              <a:ext uri="{FF2B5EF4-FFF2-40B4-BE49-F238E27FC236}">
                <a16:creationId xmlns:a16="http://schemas.microsoft.com/office/drawing/2014/main" id="{E0688B6A-0818-2140-BC76-422FC3FF70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33E60A71-A9B2-8C41-A489-C32381D1CE9F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75</a:t>
            </a:fld>
            <a:endParaRPr lang="en-US" altLang="en-US" sz="900">
              <a:latin typeface="Univers 47 CondensedLight" charset="0"/>
            </a:endParaRPr>
          </a:p>
        </p:txBody>
      </p:sp>
      <p:pic>
        <p:nvPicPr>
          <p:cNvPr id="101378" name="Picture 2">
            <a:extLst>
              <a:ext uri="{FF2B5EF4-FFF2-40B4-BE49-F238E27FC236}">
                <a16:creationId xmlns:a16="http://schemas.microsoft.com/office/drawing/2014/main" id="{136092BA-C66F-0E46-AD1A-4C2FEA706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9400" y="0"/>
            <a:ext cx="9069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Number Placeholder 1">
            <a:extLst>
              <a:ext uri="{FF2B5EF4-FFF2-40B4-BE49-F238E27FC236}">
                <a16:creationId xmlns:a16="http://schemas.microsoft.com/office/drawing/2014/main" id="{10924F83-6210-7A4B-AAB3-2BDCF316D3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1D74360A-B9BF-4B46-AE8D-6FC1ACE4CAC6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76</a:t>
            </a:fld>
            <a:endParaRPr lang="en-US" altLang="en-US" sz="900">
              <a:latin typeface="Univers 47 CondensedLight" charset="0"/>
            </a:endParaRPr>
          </a:p>
        </p:txBody>
      </p:sp>
      <p:pic>
        <p:nvPicPr>
          <p:cNvPr id="102402" name="Picture 2">
            <a:extLst>
              <a:ext uri="{FF2B5EF4-FFF2-40B4-BE49-F238E27FC236}">
                <a16:creationId xmlns:a16="http://schemas.microsoft.com/office/drawing/2014/main" id="{CBE3006A-CA6B-F54B-B8CC-EB0C6543F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0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44DA8F-C8F1-DD4F-9407-FAEF6CBB9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818313" y="1676400"/>
            <a:ext cx="5238750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F7F8338D-0FA7-F849-95B4-9F2F8CF16E7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Another example of early effect of immunosuppression</a:t>
            </a:r>
          </a:p>
        </p:txBody>
      </p:sp>
      <p:sp>
        <p:nvSpPr>
          <p:cNvPr id="104450" name="Content Placeholder 2">
            <a:extLst>
              <a:ext uri="{FF2B5EF4-FFF2-40B4-BE49-F238E27FC236}">
                <a16:creationId xmlns:a16="http://schemas.microsoft.com/office/drawing/2014/main" id="{7124654A-9554-9C41-BE7D-7DA0ED4B1247}"/>
              </a:ext>
            </a:extLst>
          </p:cNvPr>
          <p:cNvSpPr>
            <a:spLocks noGrp="1" noChangeArrowheads="1"/>
          </p:cNvSpPr>
          <p:nvPr>
            <p:ph sz="quarter" idx="4294967295"/>
          </p:nvPr>
        </p:nvSpPr>
        <p:spPr>
          <a:xfrm>
            <a:off x="2903538" y="1357313"/>
            <a:ext cx="6613525" cy="3881437"/>
          </a:xfrm>
        </p:spPr>
        <p:txBody>
          <a:bodyPr/>
          <a:lstStyle/>
          <a:p>
            <a:pPr marL="273050" indent="-273050" eaLnBrk="1" hangingPunct="1"/>
            <a:r>
              <a:rPr lang="en-US" altLang="en-US"/>
              <a:t>Started on Prednisone 60 mg PO QD</a:t>
            </a:r>
          </a:p>
          <a:p>
            <a:pPr marL="273050" indent="-273050" eaLnBrk="1" hangingPunct="1">
              <a:buFont typeface="Times" pitchFamily="2" charset="0"/>
              <a:buNone/>
            </a:pPr>
            <a:endParaRPr lang="en-US" altLang="en-US"/>
          </a:p>
        </p:txBody>
      </p:sp>
      <p:pic>
        <p:nvPicPr>
          <p:cNvPr id="104451" name="Content Placeholder 3">
            <a:extLst>
              <a:ext uri="{FF2B5EF4-FFF2-40B4-BE49-F238E27FC236}">
                <a16:creationId xmlns:a16="http://schemas.microsoft.com/office/drawing/2014/main" id="{24ABFC5E-5924-584B-878D-00B178FFC4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5225" y="1981200"/>
            <a:ext cx="528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2">
            <a:extLst>
              <a:ext uri="{FF2B5EF4-FFF2-40B4-BE49-F238E27FC236}">
                <a16:creationId xmlns:a16="http://schemas.microsoft.com/office/drawing/2014/main" id="{C54646A5-B3EE-414A-8BE9-FCA4A2DF7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13" y="2057400"/>
            <a:ext cx="518636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BD1F75-5B92-2145-9A22-C2B3ABFC4D7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99100" y="4191000"/>
            <a:ext cx="746125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F2D41F-BCF7-D34B-A6CB-4C5836CFBF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12328C-DD22-784E-BED5-4EC197B19378}" type="slidenum">
              <a:rPr lang="en-US" altLang="en-US" smtClean="0"/>
              <a:pPr>
                <a:defRPr/>
              </a:pPr>
              <a:t>78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5EF86D-9DBC-1041-AEC4-E3A3BB4ADB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2" y="0"/>
            <a:ext cx="121322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623CC5-F6C1-4344-A4B3-4E51C46FEFD5}"/>
              </a:ext>
            </a:extLst>
          </p:cNvPr>
          <p:cNvSpPr txBox="1"/>
          <p:nvPr/>
        </p:nvSpPr>
        <p:spPr>
          <a:xfrm>
            <a:off x="38120" y="6611779"/>
            <a:ext cx="3773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https://www.cidjournal.com/article/S0738-081X(17)30126-8/pdf</a:t>
            </a:r>
          </a:p>
        </p:txBody>
      </p:sp>
    </p:spTree>
    <p:extLst>
      <p:ext uri="{BB962C8B-B14F-4D97-AF65-F5344CB8AC3E}">
        <p14:creationId xmlns:p14="http://schemas.microsoft.com/office/powerpoint/2010/main" val="29011313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>
            <a:extLst>
              <a:ext uri="{FF2B5EF4-FFF2-40B4-BE49-F238E27FC236}">
                <a16:creationId xmlns:a16="http://schemas.microsoft.com/office/drawing/2014/main" id="{F1078399-95F3-8A44-9DF0-5318DEBA4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0A7437FE-0B5F-2843-A6ED-87BCAA50F3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63863" y="2935288"/>
            <a:ext cx="6421437" cy="688975"/>
          </a:xfrm>
        </p:spPr>
        <p:txBody>
          <a:bodyPr/>
          <a:lstStyle/>
          <a:p>
            <a:r>
              <a:rPr lang="en-US" altLang="en-US"/>
              <a:t>Case 1</a:t>
            </a:r>
          </a:p>
        </p:txBody>
      </p:sp>
      <p:sp>
        <p:nvSpPr>
          <p:cNvPr id="23554" name="TextBox 1">
            <a:extLst>
              <a:ext uri="{FF2B5EF4-FFF2-40B4-BE49-F238E27FC236}">
                <a16:creationId xmlns:a16="http://schemas.microsoft.com/office/drawing/2014/main" id="{89138A6E-AD27-3F40-BF81-77B3039CD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429000"/>
            <a:ext cx="22447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500">
                <a:latin typeface="Lucida Grande" panose="020B0600040502020204" pitchFamily="34" charset="0"/>
              </a:rPr>
              <a:t>Case One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81AD73A6-D844-EB4C-BB9F-39E449EDF6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z="3200" dirty="0"/>
          </a:p>
        </p:txBody>
      </p:sp>
      <p:sp>
        <p:nvSpPr>
          <p:cNvPr id="106498" name="Rectangle 3">
            <a:extLst>
              <a:ext uri="{FF2B5EF4-FFF2-40B4-BE49-F238E27FC236}">
                <a16:creationId xmlns:a16="http://schemas.microsoft.com/office/drawing/2014/main" id="{0062D691-18AD-E04F-94B4-FBF836A59A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3200400"/>
            <a:ext cx="11277600" cy="4572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000" dirty="0"/>
              <a:t>Mini case 6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66D00-F77D-C44A-95ED-E2FF740D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HPI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7E084-9644-AF4D-84BB-983FC0016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0B588C-6842-B444-888D-ED16645A9482}" type="slidenum">
              <a:rPr lang="en-US" altLang="en-US" smtClean="0"/>
              <a:pPr>
                <a:defRPr/>
              </a:pPr>
              <a:t>81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20E7BE-EB3B-B448-9A14-E61CBCD541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359" y="1371750"/>
            <a:ext cx="7537342" cy="4851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C6B3E3-5A7D-4642-8D3A-7DB09D6A4F06}"/>
              </a:ext>
            </a:extLst>
          </p:cNvPr>
          <p:cNvSpPr/>
          <p:nvPr/>
        </p:nvSpPr>
        <p:spPr bwMode="auto">
          <a:xfrm>
            <a:off x="2362200" y="1295550"/>
            <a:ext cx="4530671" cy="1905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ＭＳ Ｐゴシック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62CAEA-DAB7-4F4C-B82E-3DEFF8C976E1}"/>
              </a:ext>
            </a:extLst>
          </p:cNvPr>
          <p:cNvSpPr txBox="1"/>
          <p:nvPr/>
        </p:nvSpPr>
        <p:spPr>
          <a:xfrm>
            <a:off x="406400" y="6561071"/>
            <a:ext cx="2688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https://europepmc.org/article/pmc/5266152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7BD9-B7A2-AC49-9D03-E30757585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0731" y="1634541"/>
            <a:ext cx="4121370" cy="4572000"/>
          </a:xfrm>
        </p:spPr>
        <p:txBody>
          <a:bodyPr/>
          <a:lstStyle/>
          <a:p>
            <a:r>
              <a:rPr lang="en-US" dirty="0"/>
              <a:t>Critically ill ICU patient with sudden onset of new necrotic eschars.</a:t>
            </a:r>
          </a:p>
        </p:txBody>
      </p:sp>
    </p:spTree>
    <p:extLst>
      <p:ext uri="{BB962C8B-B14F-4D97-AF65-F5344CB8AC3E}">
        <p14:creationId xmlns:p14="http://schemas.microsoft.com/office/powerpoint/2010/main" val="2525181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EDE4F-BCFE-4940-B9AD-B82AD7885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Ecthyma Gangrenosum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C8C72-1E1D-E74E-813A-A7C0B84D3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Necrotic ulcerating nodules/plaques (often in the anogenital region) from hematogenous spread of GNRs (usually), most classically pseudomonas.</a:t>
            </a:r>
          </a:p>
          <a:p>
            <a:pPr lvl="1"/>
            <a:r>
              <a:rPr lang="en-US" sz="2500" dirty="0"/>
              <a:t>Because of pathophysiologic mechanism, can be retiform as well.</a:t>
            </a:r>
          </a:p>
          <a:p>
            <a:r>
              <a:rPr lang="en-US" dirty="0"/>
              <a:t>Blood cultures and empiric broad spectrum antibiotics.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9B8D2-C248-3744-832A-A166045DAF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0B588C-6842-B444-888D-ED16645A9482}" type="slidenum">
              <a:rPr lang="en-US" altLang="en-US" smtClean="0"/>
              <a:pPr>
                <a:defRPr/>
              </a:pPr>
              <a:t>82</a:t>
            </a:fld>
            <a:endParaRPr lang="en-US" altLang="en-US"/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5F41AB12-2C17-A647-BD5F-72CE6884A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0032" y="2875549"/>
            <a:ext cx="2495568" cy="393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518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81AD73A6-D844-EB4C-BB9F-39E449EDF6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500" b="1" dirty="0"/>
              <a:t>Take home points</a:t>
            </a:r>
          </a:p>
        </p:txBody>
      </p:sp>
      <p:sp>
        <p:nvSpPr>
          <p:cNvPr id="106498" name="Rectangle 3">
            <a:extLst>
              <a:ext uri="{FF2B5EF4-FFF2-40B4-BE49-F238E27FC236}">
                <a16:creationId xmlns:a16="http://schemas.microsoft.com/office/drawing/2014/main" id="{0062D691-18AD-E04F-94B4-FBF836A59A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Time course is critical to identify culprit drugs. Each eruption has its own “window.” </a:t>
            </a:r>
          </a:p>
          <a:p>
            <a:r>
              <a:rPr lang="en-US" altLang="en-US" dirty="0"/>
              <a:t>Beware of the dangerous rashes and </a:t>
            </a:r>
            <a:r>
              <a:rPr lang="en-US" altLang="en-US" b="1" dirty="0">
                <a:solidFill>
                  <a:srgbClr val="FF0000"/>
                </a:solidFill>
              </a:rPr>
              <a:t>red flags</a:t>
            </a:r>
            <a:endParaRPr lang="en-US" altLang="en-US" dirty="0"/>
          </a:p>
          <a:p>
            <a:pPr lvl="1"/>
            <a:r>
              <a:rPr lang="en-US" altLang="en-US" dirty="0"/>
              <a:t>Painful skin</a:t>
            </a:r>
          </a:p>
          <a:p>
            <a:pPr lvl="1"/>
            <a:r>
              <a:rPr lang="en-US" altLang="en-US" dirty="0"/>
              <a:t>Systemic involvement</a:t>
            </a:r>
          </a:p>
          <a:p>
            <a:pPr lvl="1"/>
            <a:r>
              <a:rPr lang="en-US" altLang="en-US" dirty="0"/>
              <a:t>Immunosuppressed patient</a:t>
            </a:r>
          </a:p>
          <a:p>
            <a:pPr lvl="1"/>
            <a:r>
              <a:rPr lang="en-US" altLang="en-US" dirty="0"/>
              <a:t>Target lesions and positive </a:t>
            </a:r>
            <a:r>
              <a:rPr lang="en-US" altLang="en-US" dirty="0" err="1"/>
              <a:t>Nikolsky</a:t>
            </a:r>
            <a:r>
              <a:rPr lang="en-US" altLang="en-US" dirty="0"/>
              <a:t> on exam</a:t>
            </a:r>
          </a:p>
          <a:p>
            <a:r>
              <a:rPr lang="en-US" altLang="en-US" dirty="0"/>
              <a:t>Always feel free to call a dermatology consultant if you need help.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3">
            <a:extLst>
              <a:ext uri="{FF2B5EF4-FFF2-40B4-BE49-F238E27FC236}">
                <a16:creationId xmlns:a16="http://schemas.microsoft.com/office/drawing/2014/main" id="{6ED96F38-E96D-244E-9E6F-AAE5A504F1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6ECA4AB7-02AC-E14B-82F1-6B5AF070C224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84</a:t>
            </a:fld>
            <a:endParaRPr lang="en-US" altLang="en-US" sz="900">
              <a:latin typeface="Univers 47 CondensedLight" charset="0"/>
            </a:endParaRPr>
          </a:p>
        </p:txBody>
      </p:sp>
      <p:sp>
        <p:nvSpPr>
          <p:cNvPr id="107524" name="Text Box 5">
            <a:extLst>
              <a:ext uri="{FF2B5EF4-FFF2-40B4-BE49-F238E27FC236}">
                <a16:creationId xmlns:a16="http://schemas.microsoft.com/office/drawing/2014/main" id="{88A77761-F055-4649-BB51-7C65852DA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450" y="6086475"/>
            <a:ext cx="34607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dirty="0">
                <a:latin typeface="Lucida Grande" panose="020B0600040502020204" pitchFamily="34" charset="0"/>
              </a:rPr>
              <a:t>@</a:t>
            </a:r>
            <a:r>
              <a:rPr lang="en-US" altLang="en-US" sz="3000" dirty="0" err="1">
                <a:latin typeface="Lucida Grande" panose="020B0600040502020204" pitchFamily="34" charset="0"/>
              </a:rPr>
              <a:t>DrStevenTChen</a:t>
            </a:r>
            <a:endParaRPr lang="en-US" altLang="en-US" sz="3000" dirty="0">
              <a:latin typeface="Lucida Grande" panose="020B0600040502020204" pitchFamily="34" charset="0"/>
            </a:endParaRPr>
          </a:p>
        </p:txBody>
      </p:sp>
      <p:pic>
        <p:nvPicPr>
          <p:cNvPr id="107525" name="Picture 5" descr="mage result for twitter logo">
            <a:extLst>
              <a:ext uri="{FF2B5EF4-FFF2-40B4-BE49-F238E27FC236}">
                <a16:creationId xmlns:a16="http://schemas.microsoft.com/office/drawing/2014/main" id="{9DDD7204-0E7A-034C-AD36-45219A5C3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6019800"/>
            <a:ext cx="9604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C5C512E-990F-DE4F-A1EF-C29BD7CE0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971800"/>
            <a:ext cx="11277600" cy="1219200"/>
          </a:xfrm>
        </p:spPr>
        <p:txBody>
          <a:bodyPr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09180C-669B-4C9E-BCC8-BAEF357F4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7053D431-AA1A-A442-BA8F-F6D40A5AEF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578" name="Slide Number Placeholder 3">
            <a:extLst>
              <a:ext uri="{FF2B5EF4-FFF2-40B4-BE49-F238E27FC236}">
                <a16:creationId xmlns:a16="http://schemas.microsoft.com/office/drawing/2014/main" id="{88C94C8A-1BE1-4447-B21E-E795220EBC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Aft>
                <a:spcPts val="1200"/>
              </a:spcAft>
              <a:buClr>
                <a:srgbClr val="003366"/>
              </a:buClr>
              <a:buSzPct val="85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ts val="1200"/>
              </a:spcAft>
              <a:buClr>
                <a:srgbClr val="003366"/>
              </a:buClr>
              <a:buSzPct val="85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Aft>
                <a:spcPts val="1200"/>
              </a:spcAft>
              <a:buClr>
                <a:srgbClr val="003366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3366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SzTx/>
              <a:buFontTx/>
              <a:buNone/>
            </a:pPr>
            <a:fld id="{EDD5E4B0-3D4A-9E4E-BE57-1D3462DE2B5D}" type="slidenum">
              <a:rPr lang="en-US" altLang="en-US" sz="900" smtClean="0">
                <a:latin typeface="Univers 47 CondensedLight" charset="0"/>
              </a:rPr>
              <a:pPr>
                <a:spcAft>
                  <a:spcPct val="0"/>
                </a:spcAft>
                <a:buClrTx/>
                <a:buSzTx/>
                <a:buFontTx/>
                <a:buNone/>
              </a:pPr>
              <a:t>9</a:t>
            </a:fld>
            <a:endParaRPr lang="en-US" altLang="en-US" sz="900">
              <a:latin typeface="Univers 47 CondensedLight" charset="0"/>
            </a:endParaRPr>
          </a:p>
        </p:txBody>
      </p:sp>
      <p:pic>
        <p:nvPicPr>
          <p:cNvPr id="24579" name="Picture 5">
            <a:extLst>
              <a:ext uri="{FF2B5EF4-FFF2-40B4-BE49-F238E27FC236}">
                <a16:creationId xmlns:a16="http://schemas.microsoft.com/office/drawing/2014/main" id="{4E240A7D-FE7D-0B4D-BB9F-0D0540F50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-2059"/>
            <a:ext cx="4852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ansplant_r1b">
  <a:themeElements>
    <a:clrScheme name="Default Design 13">
      <a:dk1>
        <a:srgbClr val="000000"/>
      </a:dk1>
      <a:lt1>
        <a:srgbClr val="999999"/>
      </a:lt1>
      <a:dk2>
        <a:srgbClr val="FFFFFF"/>
      </a:dk2>
      <a:lt2>
        <a:srgbClr val="808080"/>
      </a:lt2>
      <a:accent1>
        <a:srgbClr val="006100"/>
      </a:accent1>
      <a:accent2>
        <a:srgbClr val="007DA3"/>
      </a:accent2>
      <a:accent3>
        <a:srgbClr val="CACACA"/>
      </a:accent3>
      <a:accent4>
        <a:srgbClr val="000000"/>
      </a:accent4>
      <a:accent5>
        <a:srgbClr val="AAB7AA"/>
      </a:accent5>
      <a:accent6>
        <a:srgbClr val="007193"/>
      </a:accent6>
      <a:hlink>
        <a:srgbClr val="FD7500"/>
      </a:hlink>
      <a:folHlink>
        <a:srgbClr val="CC0002"/>
      </a:folHlink>
    </a:clrScheme>
    <a:fontScheme name="Default Design">
      <a:majorFont>
        <a:latin typeface="Palatino"/>
        <a:ea typeface="ＭＳ Ｐゴシック"/>
        <a:cs typeface=""/>
      </a:majorFont>
      <a:minorFont>
        <a:latin typeface="Univers 47 CondensedLigh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charset="0"/>
            <a:ea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999999"/>
        </a:lt1>
        <a:dk2>
          <a:srgbClr val="FFFFFF"/>
        </a:dk2>
        <a:lt2>
          <a:srgbClr val="808080"/>
        </a:lt2>
        <a:accent1>
          <a:srgbClr val="006100"/>
        </a:accent1>
        <a:accent2>
          <a:srgbClr val="007DA3"/>
        </a:accent2>
        <a:accent3>
          <a:srgbClr val="CACACA"/>
        </a:accent3>
        <a:accent4>
          <a:srgbClr val="000000"/>
        </a:accent4>
        <a:accent5>
          <a:srgbClr val="AAB7AA"/>
        </a:accent5>
        <a:accent6>
          <a:srgbClr val="007193"/>
        </a:accent6>
        <a:hlink>
          <a:srgbClr val="FD7500"/>
        </a:hlink>
        <a:folHlink>
          <a:srgbClr val="CC00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gh derm template" id="{DEC3C68D-BFC2-E743-95A0-45405DF9E06B}" vid="{39B8A458-4B42-2C43-B580-88877384191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</TotalTime>
  <Words>2382</Words>
  <Application>Microsoft Macintosh PowerPoint</Application>
  <PresentationFormat>Widescreen</PresentationFormat>
  <Paragraphs>495</Paragraphs>
  <Slides>84</Slides>
  <Notes>3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1" baseType="lpstr">
      <vt:lpstr>Arial</vt:lpstr>
      <vt:lpstr>Lucida Grande</vt:lpstr>
      <vt:lpstr>Palatino</vt:lpstr>
      <vt:lpstr>Times</vt:lpstr>
      <vt:lpstr>Univers 47 CondensedLight</vt:lpstr>
      <vt:lpstr>Wingdings</vt:lpstr>
      <vt:lpstr>Transplant_r1b</vt:lpstr>
      <vt:lpstr>Dermatologic Emergencies </vt:lpstr>
      <vt:lpstr>Disclosures/Conflicts of Interest</vt:lpstr>
      <vt:lpstr>Objectives for this session</vt:lpstr>
      <vt:lpstr>What do you think of when you hear dermatology?</vt:lpstr>
      <vt:lpstr>The Merits/Truths of Dermatology</vt:lpstr>
      <vt:lpstr>Some Review on Morphology</vt:lpstr>
      <vt:lpstr>A different approach</vt:lpstr>
      <vt:lpstr>Case 1</vt:lpstr>
      <vt:lpstr>PowerPoint Presentation</vt:lpstr>
      <vt:lpstr>HD 2</vt:lpstr>
      <vt:lpstr> HD 2  HD 3</vt:lpstr>
      <vt:lpstr>Nikolsky Sign</vt:lpstr>
      <vt:lpstr>Patient History</vt:lpstr>
      <vt:lpstr>Stevens Johnson Syndrome</vt:lpstr>
      <vt:lpstr>Target versus targetoid</vt:lpstr>
      <vt:lpstr>PowerPoint Presentation</vt:lpstr>
      <vt:lpstr>PowerPoint Presentation</vt:lpstr>
      <vt:lpstr>Prognostication can be attempted with SCORTEN</vt:lpstr>
      <vt:lpstr>SJS/TEN</vt:lpstr>
      <vt:lpstr>SCORTEN updated  ABCD-10</vt:lpstr>
      <vt:lpstr>ABCD-10</vt:lpstr>
      <vt:lpstr>After 4 days:</vt:lpstr>
      <vt:lpstr>PowerPoint Presentation</vt:lpstr>
      <vt:lpstr>3 weeks later…</vt:lpstr>
      <vt:lpstr>PowerPoint Presentation</vt:lpstr>
      <vt:lpstr>A word on treatment</vt:lpstr>
      <vt:lpstr>What else is in the differential?</vt:lpstr>
      <vt:lpstr>Stage IV GVHD</vt:lpstr>
      <vt:lpstr>Pemphigus Vulgaris</vt:lpstr>
      <vt:lpstr>Staphlococcal Scalded Skin Syndrome</vt:lpstr>
      <vt:lpstr>Let’s Compare</vt:lpstr>
      <vt:lpstr>Case 1</vt:lpstr>
      <vt:lpstr>PowerPoint Presentation</vt:lpstr>
      <vt:lpstr>PowerPoint Presentation</vt:lpstr>
      <vt:lpstr>PowerPoint Presentation</vt:lpstr>
      <vt:lpstr>History</vt:lpstr>
      <vt:lpstr>Erythema Multiforme</vt:lpstr>
      <vt:lpstr>Why is it not Hand Foot Mouth Syndrome?</vt:lpstr>
      <vt:lpstr>PowerPoint Presentation</vt:lpstr>
      <vt:lpstr>Case 4</vt:lpstr>
      <vt:lpstr>PowerPoint Presentation</vt:lpstr>
      <vt:lpstr>History</vt:lpstr>
      <vt:lpstr>Drug Rash with Eosinophilia and Systemic Symptoms</vt:lpstr>
      <vt:lpstr>Drug Rash with Eosinophilia and Systemic Symptoms</vt:lpstr>
      <vt:lpstr>DRESS Treatment</vt:lpstr>
      <vt:lpstr>Diagnosing DRESS</vt:lpstr>
      <vt:lpstr>Regiscar</vt:lpstr>
      <vt:lpstr>PowerPoint Presentation</vt:lpstr>
      <vt:lpstr>PowerPoint Presentation</vt:lpstr>
      <vt:lpstr>If you see a patient with morbilliform drug, which drug is it?</vt:lpstr>
      <vt:lpstr>If you see a patient with morbilliform drug, which drug is it?</vt:lpstr>
      <vt:lpstr>Approximate time courses</vt:lpstr>
      <vt:lpstr>What is AGEP?</vt:lpstr>
      <vt:lpstr>PowerPoint Presentation</vt:lpstr>
      <vt:lpstr>PowerPoint Presentation</vt:lpstr>
      <vt:lpstr>Case 5</vt:lpstr>
      <vt:lpstr>PowerPoint Presentation</vt:lpstr>
      <vt:lpstr>PowerPoint Presentation</vt:lpstr>
      <vt:lpstr>PowerPoint Presentation</vt:lpstr>
      <vt:lpstr>HPI</vt:lpstr>
      <vt:lpstr>Purpura Fulminans</vt:lpstr>
      <vt:lpstr>Differential Diagnosis</vt:lpstr>
      <vt:lpstr>History continued</vt:lpstr>
      <vt:lpstr>PowerPoint Presentation</vt:lpstr>
      <vt:lpstr>PowerPoint Presentation</vt:lpstr>
      <vt:lpstr>PowerPoint Presentation</vt:lpstr>
      <vt:lpstr>Continued hospital course</vt:lpstr>
      <vt:lpstr>A brief detour on COVID-19</vt:lpstr>
      <vt:lpstr>Case Five</vt:lpstr>
      <vt:lpstr>PowerPoint Presentation</vt:lpstr>
      <vt:lpstr>HPI</vt:lpstr>
      <vt:lpstr>PowerPoint Presentation</vt:lpstr>
      <vt:lpstr>Pyoderma Gangrenosum</vt:lpstr>
      <vt:lpstr>How do you mitigate risk of infection</vt:lpstr>
      <vt:lpstr>PowerPoint Presentation</vt:lpstr>
      <vt:lpstr>PowerPoint Presentation</vt:lpstr>
      <vt:lpstr>Another example of early effect of immunosuppression</vt:lpstr>
      <vt:lpstr>PowerPoint Presentation</vt:lpstr>
      <vt:lpstr>PowerPoint Presentation</vt:lpstr>
      <vt:lpstr>PowerPoint Presentation</vt:lpstr>
      <vt:lpstr>HPI</vt:lpstr>
      <vt:lpstr>Ecthyma Gangrenosum</vt:lpstr>
      <vt:lpstr>Take home points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Surface?  Dermatologic Emergencies a Hospitalist Must Spot</dc:title>
  <dc:creator>Chen, Steven T.,M.D.,M.P.H.</dc:creator>
  <cp:lastModifiedBy>Cushman, Nicholas</cp:lastModifiedBy>
  <cp:revision>38</cp:revision>
  <cp:lastPrinted>2005-05-27T19:34:57Z</cp:lastPrinted>
  <dcterms:created xsi:type="dcterms:W3CDTF">2019-01-19T00:29:43Z</dcterms:created>
  <dcterms:modified xsi:type="dcterms:W3CDTF">2024-07-09T18:28:17Z</dcterms:modified>
</cp:coreProperties>
</file>