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97" r:id="rId3"/>
    <p:sldId id="257" r:id="rId4"/>
    <p:sldId id="258" r:id="rId5"/>
    <p:sldId id="259" r:id="rId6"/>
    <p:sldId id="260" r:id="rId7"/>
    <p:sldId id="267" r:id="rId8"/>
    <p:sldId id="263" r:id="rId9"/>
    <p:sldId id="264" r:id="rId10"/>
    <p:sldId id="266" r:id="rId11"/>
    <p:sldId id="262" r:id="rId12"/>
    <p:sldId id="261" r:id="rId13"/>
    <p:sldId id="265" r:id="rId14"/>
    <p:sldId id="279"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94"/>
  </p:normalViewPr>
  <p:slideViewPr>
    <p:cSldViewPr snapToGrid="0">
      <p:cViewPr varScale="1">
        <p:scale>
          <a:sx n="109" d="100"/>
          <a:sy n="109" d="100"/>
        </p:scale>
        <p:origin x="7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DAFDE-A3D5-5943-B25B-80C527D5CAFC}" type="datetimeFigureOut">
              <a:rPr lang="en-US" smtClean="0"/>
              <a:t>6/4/24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6D9AA-009F-024D-9B8F-9B0EFAC5CD28}" type="slidenum">
              <a:rPr lang="en-US" smtClean="0"/>
              <a:t>‹#›</a:t>
            </a:fld>
            <a:endParaRPr lang="en-US"/>
          </a:p>
        </p:txBody>
      </p:sp>
    </p:spTree>
    <p:extLst>
      <p:ext uri="{BB962C8B-B14F-4D97-AF65-F5344CB8AC3E}">
        <p14:creationId xmlns:p14="http://schemas.microsoft.com/office/powerpoint/2010/main" val="281748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d1c81ae14d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d1c81ae14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rgbClr val="212529"/>
                </a:solidFill>
              </a:rPr>
              <a:t>Pelvis Fractures: </a:t>
            </a:r>
            <a:r>
              <a:rPr lang="en" sz="1200">
                <a:solidFill>
                  <a:srgbClr val="212529"/>
                </a:solidFill>
                <a:highlight>
                  <a:srgbClr val="FFFFFF"/>
                </a:highlight>
              </a:rPr>
              <a:t>Always consider other internal  injuries in association with a pelvic fracture. Typically, massive forces have been applied to cause such an injury. Spinal injuries are common in pelvis fractures; therefore, you should consider using a backboard to immobilize the patient. Various commercially available pelvic binders are available to splint these types of fractures (see </a:t>
            </a:r>
            <a:r>
              <a:rPr lang="en" sz="1200" i="1">
                <a:solidFill>
                  <a:srgbClr val="212529"/>
                </a:solidFill>
              </a:rPr>
              <a:t>Figure 3</a:t>
            </a:r>
            <a:r>
              <a:rPr lang="en" sz="1200">
                <a:solidFill>
                  <a:srgbClr val="212529"/>
                </a:solidFill>
                <a:highlight>
                  <a:srgbClr val="FFFFFF"/>
                </a:highlight>
              </a:rPr>
              <a:t>). Such devices are used to limit lateral movement of an unstable pelvis. You may also consider (when local protocol allows) using a pneumatic anti-shock garment (PASG) to immobilize the pelvis.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1c81ae14d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d1c81ae14d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1c81ae14d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d1c81ae14d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1c81ae14d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1c81ae14d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1c81ae14d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d1c81ae14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d1c81ae14d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d1c81ae14d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d1c81ae14d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d1c81ae14d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113065857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113065857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a:solidFill>
                  <a:srgbClr val="212529"/>
                </a:solidFill>
              </a:rPr>
              <a:t>Femur Fractures: Recall that femur fractures alone can result in serious bleeding. Splinting not only treats the orthopedic injury but also potentially addresses a circulation problem. As a result, splinting such an injury might be a slightly higher priority than treating other isolated musculoskeletal trauma. When protocol allows, consider using a traction splint (see </a:t>
            </a:r>
            <a:r>
              <a:rPr lang="en" sz="1200" i="1">
                <a:solidFill>
                  <a:srgbClr val="212529"/>
                </a:solidFill>
              </a:rPr>
              <a:t>Figure 4</a:t>
            </a:r>
            <a:r>
              <a:rPr lang="en" sz="1200">
                <a:solidFill>
                  <a:srgbClr val="212529"/>
                </a:solidFill>
              </a:rPr>
              <a:t>) to immobilize the femur. Applying traction pulls displaced bone ends in line and also helps prevent muscle contraction that can lead to increased bleeding.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1130658576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113065857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113065857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11306585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13065857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13065857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1c81ae14d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d1c81ae14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1c81ae14d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1c81ae14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d1c81ae14d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d1c81ae14d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d1c81ae14d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d1c81ae14d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d1c81ae14d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d1c81ae14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212529"/>
              </a:buClr>
              <a:buSzPts val="1200"/>
              <a:buChar char="●"/>
            </a:pPr>
            <a:r>
              <a:rPr lang="en" sz="1200">
                <a:solidFill>
                  <a:srgbClr val="212529"/>
                </a:solidFill>
              </a:rPr>
              <a:t>Assess C/S/M functions in the distal extremity prior to application of the splint. This assessment not only provides a baseline but will also help you identify changes that might occur as a result of the splinting process.</a:t>
            </a:r>
            <a:endParaRPr sz="1200">
              <a:solidFill>
                <a:srgbClr val="212529"/>
              </a:solidFill>
            </a:endParaRPr>
          </a:p>
          <a:p>
            <a:pPr marL="457200" lvl="0" indent="-304800" algn="l" rtl="0">
              <a:lnSpc>
                <a:spcPct val="115000"/>
              </a:lnSpc>
              <a:spcBef>
                <a:spcPts val="0"/>
              </a:spcBef>
              <a:spcAft>
                <a:spcPts val="0"/>
              </a:spcAft>
              <a:buClr>
                <a:srgbClr val="212529"/>
              </a:buClr>
              <a:buSzPts val="1200"/>
              <a:buChar char="●"/>
            </a:pPr>
            <a:r>
              <a:rPr lang="en" sz="1200">
                <a:solidFill>
                  <a:srgbClr val="212529"/>
                </a:solidFill>
              </a:rPr>
              <a:t>Remove jewelry and cut away clothing before application of a splint. Edema associated with the injury can rapidly turn these items into constricting bands that limit circulation.</a:t>
            </a:r>
            <a:endParaRPr sz="1200">
              <a:solidFill>
                <a:srgbClr val="212529"/>
              </a:solidFill>
            </a:endParaRPr>
          </a:p>
          <a:p>
            <a:pPr marL="457200" lvl="0" indent="-304800" algn="l" rtl="0">
              <a:lnSpc>
                <a:spcPct val="115000"/>
              </a:lnSpc>
              <a:spcBef>
                <a:spcPts val="0"/>
              </a:spcBef>
              <a:spcAft>
                <a:spcPts val="0"/>
              </a:spcAft>
              <a:buClr>
                <a:srgbClr val="212529"/>
              </a:buClr>
              <a:buSzPts val="1200"/>
              <a:buChar char="●"/>
            </a:pPr>
            <a:r>
              <a:rPr lang="en" sz="1200">
                <a:solidFill>
                  <a:srgbClr val="212529"/>
                </a:solidFill>
              </a:rPr>
              <a:t>Apply a dressing to open wounds prior to splinting. Often the direct pressure of splinting can aid in bleeding control. Clean dressings will also minimize the threat of infection.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1c81ae14d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d1c81ae14d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DD6D2-689F-E1E3-E8ED-573C32282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8D23F2-B3E5-9939-B4B6-3F0DC529C8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1D48C6-48E9-58CD-0A62-A64B6AC9BAE0}"/>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5" name="Footer Placeholder 4">
            <a:extLst>
              <a:ext uri="{FF2B5EF4-FFF2-40B4-BE49-F238E27FC236}">
                <a16:creationId xmlns:a16="http://schemas.microsoft.com/office/drawing/2014/main" id="{B7797C30-9115-EF30-8AFF-80855B23A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F9A75-A048-5379-62EB-ADAD5C2851C9}"/>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3995889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B0AC-3D7C-1DDB-5148-E786FB0733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8F2652-AA71-8568-06CB-471B7542B9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CFFB7-3455-7A9E-868E-A1CCE51BB6E3}"/>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5" name="Footer Placeholder 4">
            <a:extLst>
              <a:ext uri="{FF2B5EF4-FFF2-40B4-BE49-F238E27FC236}">
                <a16:creationId xmlns:a16="http://schemas.microsoft.com/office/drawing/2014/main" id="{216093B0-1E00-7B0D-120E-A86DE7E7D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924AC-5514-98F6-F7B1-5457890E98A8}"/>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3371349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F8412D-8660-4B17-06F0-4A7AD14D12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77594C-CF2D-09E5-4171-7C6843692A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37196-5FB8-519E-D856-7997BAD2230D}"/>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5" name="Footer Placeholder 4">
            <a:extLst>
              <a:ext uri="{FF2B5EF4-FFF2-40B4-BE49-F238E27FC236}">
                <a16:creationId xmlns:a16="http://schemas.microsoft.com/office/drawing/2014/main" id="{601F5710-C89F-2614-542D-A91F39D26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1EF6E-8811-2D38-A5EA-AD30136D57A4}"/>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530618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559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819D-9042-063C-325F-3114E9AF0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17F417-2FBA-235C-959A-577301A18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D1D0A4-5893-EEBE-3C95-F5ABFF4714C1}"/>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5" name="Footer Placeholder 4">
            <a:extLst>
              <a:ext uri="{FF2B5EF4-FFF2-40B4-BE49-F238E27FC236}">
                <a16:creationId xmlns:a16="http://schemas.microsoft.com/office/drawing/2014/main" id="{6700C6A2-ADBB-08BD-D632-E15611A19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DBCEE-838D-D6FA-6A4D-76993D294FEA}"/>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217789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9E598-677F-D3A1-4994-FCD4FE2F7D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49E9F3-E2AA-282A-2E5C-126A58C908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DAF80B-70A8-25B5-8E83-FC3BD893C7CF}"/>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5" name="Footer Placeholder 4">
            <a:extLst>
              <a:ext uri="{FF2B5EF4-FFF2-40B4-BE49-F238E27FC236}">
                <a16:creationId xmlns:a16="http://schemas.microsoft.com/office/drawing/2014/main" id="{71532F5D-6FEB-B97F-77F7-EEE6B99C6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71154-7EB3-CDEA-C359-87F40AD48246}"/>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27396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154F-FBC4-8604-A561-070C4988D7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E3597D-CCDB-9282-FBE2-D51EC822F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5E8630-5523-3201-45D4-A6F57C7438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F3822F-F32F-8AF4-0543-030B95A06F15}"/>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6" name="Footer Placeholder 5">
            <a:extLst>
              <a:ext uri="{FF2B5EF4-FFF2-40B4-BE49-F238E27FC236}">
                <a16:creationId xmlns:a16="http://schemas.microsoft.com/office/drawing/2014/main" id="{0491C46E-2B72-9205-52B7-1C87D4BA12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D09C6-A351-F0B2-98B3-3A0DC0FCAEFD}"/>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1616071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297FD-72EF-FE84-E89E-9DC56FFDF2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2B5BE0-0D9B-F099-1CD0-E0C4DC3EDA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CAB902-5CE6-4D9E-31A2-60EEFC8BAF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996B92-2C2B-02C9-6326-A52A797CB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A1040-FF26-BFD6-7446-0538CDD95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E78F7A-235F-5EBE-7CF6-7B8760BBCC6C}"/>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8" name="Footer Placeholder 7">
            <a:extLst>
              <a:ext uri="{FF2B5EF4-FFF2-40B4-BE49-F238E27FC236}">
                <a16:creationId xmlns:a16="http://schemas.microsoft.com/office/drawing/2014/main" id="{3D7A3D80-4E67-8872-73DE-7EB82DF1CB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0BCD11-8652-8014-83C4-0B97A7A1E01D}"/>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198143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D5AF-C4D4-180E-3029-501536A786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E8BDB-6585-4C54-2F3F-166093A6596B}"/>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4" name="Footer Placeholder 3">
            <a:extLst>
              <a:ext uri="{FF2B5EF4-FFF2-40B4-BE49-F238E27FC236}">
                <a16:creationId xmlns:a16="http://schemas.microsoft.com/office/drawing/2014/main" id="{FB19D49D-2442-C86B-D6C4-ADDBA5E73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4AFEB8-92B3-FDBF-EC5E-09FF643ECF35}"/>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60665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DDA37-0A31-9620-04B1-8B119D07500A}"/>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3" name="Footer Placeholder 2">
            <a:extLst>
              <a:ext uri="{FF2B5EF4-FFF2-40B4-BE49-F238E27FC236}">
                <a16:creationId xmlns:a16="http://schemas.microsoft.com/office/drawing/2014/main" id="{D75BAB16-3E04-B255-3C05-0CA1ABFDB5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BEBA91-3A7B-6439-FC54-6384808CBE8A}"/>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82712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B39D-EEE8-73D8-69CA-35DEC5F38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07CAA-10D2-9419-8D66-FA0036B102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92A727-E479-DC2A-C9E5-4AB9A9571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E28398-0616-9A9E-3199-F93D2ACA4A73}"/>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6" name="Footer Placeholder 5">
            <a:extLst>
              <a:ext uri="{FF2B5EF4-FFF2-40B4-BE49-F238E27FC236}">
                <a16:creationId xmlns:a16="http://schemas.microsoft.com/office/drawing/2014/main" id="{C2F13686-4875-83C6-55E0-C0763F1B82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1ED0D1-E645-1511-F088-8024290DC332}"/>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2212305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975CC-F580-6456-8C19-98D191BEFD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8F9295-8427-AE34-8E51-EBA2F3140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9A6119-8093-F705-E3BE-BD5064A6A2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BD3B9-7B38-88C3-E580-C1FB119AA742}"/>
              </a:ext>
            </a:extLst>
          </p:cNvPr>
          <p:cNvSpPr>
            <a:spLocks noGrp="1"/>
          </p:cNvSpPr>
          <p:nvPr>
            <p:ph type="dt" sz="half" idx="10"/>
          </p:nvPr>
        </p:nvSpPr>
        <p:spPr/>
        <p:txBody>
          <a:bodyPr/>
          <a:lstStyle/>
          <a:p>
            <a:fld id="{F6FDF758-A9E3-4F44-9487-CAE286494E0A}" type="datetimeFigureOut">
              <a:rPr lang="en-US" smtClean="0"/>
              <a:t>6/4/24</a:t>
            </a:fld>
            <a:endParaRPr lang="en-US"/>
          </a:p>
        </p:txBody>
      </p:sp>
      <p:sp>
        <p:nvSpPr>
          <p:cNvPr id="6" name="Footer Placeholder 5">
            <a:extLst>
              <a:ext uri="{FF2B5EF4-FFF2-40B4-BE49-F238E27FC236}">
                <a16:creationId xmlns:a16="http://schemas.microsoft.com/office/drawing/2014/main" id="{7190147E-1544-2378-45A2-C1363BC821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FB6558-E2C7-DA14-7C63-56C3C60C5347}"/>
              </a:ext>
            </a:extLst>
          </p:cNvPr>
          <p:cNvSpPr>
            <a:spLocks noGrp="1"/>
          </p:cNvSpPr>
          <p:nvPr>
            <p:ph type="sldNum" sz="quarter" idx="12"/>
          </p:nvPr>
        </p:nvSpPr>
        <p:spPr/>
        <p:txBody>
          <a:bodyPr/>
          <a:lstStyle/>
          <a:p>
            <a:fld id="{86869CEB-E9C9-4C4B-BF88-37BAA8D994F0}" type="slidenum">
              <a:rPr lang="en-US" smtClean="0"/>
              <a:t>‹#›</a:t>
            </a:fld>
            <a:endParaRPr lang="en-US"/>
          </a:p>
        </p:txBody>
      </p:sp>
    </p:spTree>
    <p:extLst>
      <p:ext uri="{BB962C8B-B14F-4D97-AF65-F5344CB8AC3E}">
        <p14:creationId xmlns:p14="http://schemas.microsoft.com/office/powerpoint/2010/main" val="1795168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8BB23-40E3-2DEC-C43C-4C29E5D20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A0E209-CD5C-C3FF-95B7-4EA986039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B1896-99B6-9E2B-E895-2AA29306B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FDF758-A9E3-4F44-9487-CAE286494E0A}" type="datetimeFigureOut">
              <a:rPr lang="en-US" smtClean="0"/>
              <a:t>6/4/24</a:t>
            </a:fld>
            <a:endParaRPr lang="en-US"/>
          </a:p>
        </p:txBody>
      </p:sp>
      <p:sp>
        <p:nvSpPr>
          <p:cNvPr id="5" name="Footer Placeholder 4">
            <a:extLst>
              <a:ext uri="{FF2B5EF4-FFF2-40B4-BE49-F238E27FC236}">
                <a16:creationId xmlns:a16="http://schemas.microsoft.com/office/drawing/2014/main" id="{0666D438-CCA7-DDD0-6ABF-EA66BB4982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61FE52-701C-6632-B9B5-CFFD813FD1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869CEB-E9C9-4C4B-BF88-37BAA8D994F0}" type="slidenum">
              <a:rPr lang="en-US" smtClean="0"/>
              <a:t>‹#›</a:t>
            </a:fld>
            <a:endParaRPr lang="en-US"/>
          </a:p>
        </p:txBody>
      </p:sp>
    </p:spTree>
    <p:extLst>
      <p:ext uri="{BB962C8B-B14F-4D97-AF65-F5344CB8AC3E}">
        <p14:creationId xmlns:p14="http://schemas.microsoft.com/office/powerpoint/2010/main" val="1320738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C9C1-C888-E124-1DF4-72D6E815FDA1}"/>
              </a:ext>
            </a:extLst>
          </p:cNvPr>
          <p:cNvSpPr>
            <a:spLocks noGrp="1"/>
          </p:cNvSpPr>
          <p:nvPr>
            <p:ph type="ctrTitle"/>
          </p:nvPr>
        </p:nvSpPr>
        <p:spPr/>
        <p:txBody>
          <a:bodyPr/>
          <a:lstStyle/>
          <a:p>
            <a:r>
              <a:rPr lang="en-US" dirty="0"/>
              <a:t>Rodeo Injuries</a:t>
            </a:r>
          </a:p>
        </p:txBody>
      </p:sp>
      <p:sp>
        <p:nvSpPr>
          <p:cNvPr id="3" name="Subtitle 2">
            <a:extLst>
              <a:ext uri="{FF2B5EF4-FFF2-40B4-BE49-F238E27FC236}">
                <a16:creationId xmlns:a16="http://schemas.microsoft.com/office/drawing/2014/main" id="{861FDDC8-3063-F28B-B92E-DA3927317CEF}"/>
              </a:ext>
            </a:extLst>
          </p:cNvPr>
          <p:cNvSpPr>
            <a:spLocks noGrp="1"/>
          </p:cNvSpPr>
          <p:nvPr>
            <p:ph type="subTitle" idx="1"/>
          </p:nvPr>
        </p:nvSpPr>
        <p:spPr/>
        <p:txBody>
          <a:bodyPr/>
          <a:lstStyle/>
          <a:p>
            <a:r>
              <a:rPr lang="en-US" dirty="0"/>
              <a:t>C. Mateo Garcia</a:t>
            </a:r>
          </a:p>
        </p:txBody>
      </p:sp>
    </p:spTree>
    <p:extLst>
      <p:ext uri="{BB962C8B-B14F-4D97-AF65-F5344CB8AC3E}">
        <p14:creationId xmlns:p14="http://schemas.microsoft.com/office/powerpoint/2010/main" val="244655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5C60B-71A2-3784-2777-8854ED0384B6}"/>
              </a:ext>
            </a:extLst>
          </p:cNvPr>
          <p:cNvSpPr>
            <a:spLocks noGrp="1"/>
          </p:cNvSpPr>
          <p:nvPr>
            <p:ph type="title"/>
          </p:nvPr>
        </p:nvSpPr>
        <p:spPr/>
        <p:txBody>
          <a:bodyPr/>
          <a:lstStyle/>
          <a:p>
            <a:pPr algn="ctr"/>
            <a:r>
              <a:rPr lang="en-US" dirty="0"/>
              <a:t>Degloving and Amputations</a:t>
            </a:r>
          </a:p>
        </p:txBody>
      </p:sp>
      <p:pic>
        <p:nvPicPr>
          <p:cNvPr id="5" name="Content Placeholder 4" descr="A person riding a horse&#10;&#10;Description automatically generated">
            <a:extLst>
              <a:ext uri="{FF2B5EF4-FFF2-40B4-BE49-F238E27FC236}">
                <a16:creationId xmlns:a16="http://schemas.microsoft.com/office/drawing/2014/main" id="{2E2E3F7E-3768-D208-AF2F-6D719CCCC654}"/>
              </a:ext>
            </a:extLst>
          </p:cNvPr>
          <p:cNvPicPr>
            <a:picLocks noGrp="1" noChangeAspect="1"/>
          </p:cNvPicPr>
          <p:nvPr>
            <p:ph idx="1"/>
          </p:nvPr>
        </p:nvPicPr>
        <p:blipFill>
          <a:blip r:embed="rId2"/>
          <a:stretch>
            <a:fillRect/>
          </a:stretch>
        </p:blipFill>
        <p:spPr>
          <a:xfrm>
            <a:off x="2444261" y="1545359"/>
            <a:ext cx="7303477" cy="4947516"/>
          </a:xfrm>
        </p:spPr>
      </p:pic>
    </p:spTree>
    <p:extLst>
      <p:ext uri="{BB962C8B-B14F-4D97-AF65-F5344CB8AC3E}">
        <p14:creationId xmlns:p14="http://schemas.microsoft.com/office/powerpoint/2010/main" val="710500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4A9B-7D1C-699A-8758-D8DF54D84F01}"/>
              </a:ext>
            </a:extLst>
          </p:cNvPr>
          <p:cNvSpPr>
            <a:spLocks noGrp="1"/>
          </p:cNvSpPr>
          <p:nvPr>
            <p:ph type="title"/>
          </p:nvPr>
        </p:nvSpPr>
        <p:spPr/>
        <p:txBody>
          <a:bodyPr/>
          <a:lstStyle/>
          <a:p>
            <a:r>
              <a:rPr lang="en-US" dirty="0"/>
              <a:t>Degloving and avulsion injuries</a:t>
            </a:r>
          </a:p>
        </p:txBody>
      </p:sp>
      <p:pic>
        <p:nvPicPr>
          <p:cNvPr id="5" name="Content Placeholder 4" descr="A close-up of a hand&#10;&#10;Description automatically generated">
            <a:extLst>
              <a:ext uri="{FF2B5EF4-FFF2-40B4-BE49-F238E27FC236}">
                <a16:creationId xmlns:a16="http://schemas.microsoft.com/office/drawing/2014/main" id="{697D259E-D91E-A176-7863-3A52259AAF55}"/>
              </a:ext>
            </a:extLst>
          </p:cNvPr>
          <p:cNvPicPr>
            <a:picLocks noGrp="1" noChangeAspect="1"/>
          </p:cNvPicPr>
          <p:nvPr>
            <p:ph idx="1"/>
          </p:nvPr>
        </p:nvPicPr>
        <p:blipFill>
          <a:blip r:embed="rId2"/>
          <a:stretch>
            <a:fillRect/>
          </a:stretch>
        </p:blipFill>
        <p:spPr>
          <a:xfrm>
            <a:off x="2559050" y="2051844"/>
            <a:ext cx="7073900" cy="3898900"/>
          </a:xfrm>
        </p:spPr>
      </p:pic>
    </p:spTree>
    <p:extLst>
      <p:ext uri="{BB962C8B-B14F-4D97-AF65-F5344CB8AC3E}">
        <p14:creationId xmlns:p14="http://schemas.microsoft.com/office/powerpoint/2010/main" val="3392967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hands and hands&#10;&#10;Description automatically generated">
            <a:extLst>
              <a:ext uri="{FF2B5EF4-FFF2-40B4-BE49-F238E27FC236}">
                <a16:creationId xmlns:a16="http://schemas.microsoft.com/office/drawing/2014/main" id="{851AC3B3-B231-578D-A7EB-A3F0547D7178}"/>
              </a:ext>
            </a:extLst>
          </p:cNvPr>
          <p:cNvPicPr>
            <a:picLocks noGrp="1" noChangeAspect="1"/>
          </p:cNvPicPr>
          <p:nvPr>
            <p:ph idx="1"/>
          </p:nvPr>
        </p:nvPicPr>
        <p:blipFill>
          <a:blip r:embed="rId2"/>
          <a:stretch>
            <a:fillRect/>
          </a:stretch>
        </p:blipFill>
        <p:spPr>
          <a:xfrm>
            <a:off x="2916382" y="179243"/>
            <a:ext cx="6359236" cy="6499514"/>
          </a:xfrm>
        </p:spPr>
      </p:pic>
    </p:spTree>
    <p:extLst>
      <p:ext uri="{BB962C8B-B14F-4D97-AF65-F5344CB8AC3E}">
        <p14:creationId xmlns:p14="http://schemas.microsoft.com/office/powerpoint/2010/main" val="899946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erson's leg&#10;&#10;Description automatically generated">
            <a:extLst>
              <a:ext uri="{FF2B5EF4-FFF2-40B4-BE49-F238E27FC236}">
                <a16:creationId xmlns:a16="http://schemas.microsoft.com/office/drawing/2014/main" id="{3AEA77F8-56A9-5B1A-633B-7DA6D3E2D41A}"/>
              </a:ext>
            </a:extLst>
          </p:cNvPr>
          <p:cNvPicPr>
            <a:picLocks noGrp="1" noChangeAspect="1"/>
          </p:cNvPicPr>
          <p:nvPr>
            <p:ph idx="1"/>
          </p:nvPr>
        </p:nvPicPr>
        <p:blipFill>
          <a:blip r:embed="rId2"/>
          <a:stretch>
            <a:fillRect/>
          </a:stretch>
        </p:blipFill>
        <p:spPr>
          <a:xfrm>
            <a:off x="771120" y="1158966"/>
            <a:ext cx="10346288" cy="4540067"/>
          </a:xfrm>
        </p:spPr>
      </p:pic>
    </p:spTree>
    <p:extLst>
      <p:ext uri="{BB962C8B-B14F-4D97-AF65-F5344CB8AC3E}">
        <p14:creationId xmlns:p14="http://schemas.microsoft.com/office/powerpoint/2010/main" val="1455338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6"/>
          <p:cNvSpPr txBox="1">
            <a:spLocks noGrp="1"/>
          </p:cNvSpPr>
          <p:nvPr>
            <p:ph type="title"/>
          </p:nvPr>
        </p:nvSpPr>
        <p:spPr>
          <a:xfrm>
            <a:off x="970200" y="704267"/>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53"/>
              <a:t>Open Book Pelvic fracture</a:t>
            </a:r>
            <a:endParaRPr sz="3253"/>
          </a:p>
        </p:txBody>
      </p:sp>
      <p:pic>
        <p:nvPicPr>
          <p:cNvPr id="255" name="Google Shape;255;p36"/>
          <p:cNvPicPr preferRelativeResize="0"/>
          <p:nvPr/>
        </p:nvPicPr>
        <p:blipFill>
          <a:blip r:embed="rId3">
            <a:alphaModFix/>
          </a:blip>
          <a:stretch>
            <a:fillRect/>
          </a:stretch>
        </p:blipFill>
        <p:spPr>
          <a:xfrm>
            <a:off x="6096000" y="1932033"/>
            <a:ext cx="5398267" cy="4495800"/>
          </a:xfrm>
          <a:prstGeom prst="rect">
            <a:avLst/>
          </a:prstGeom>
          <a:noFill/>
          <a:ln>
            <a:noFill/>
          </a:ln>
        </p:spPr>
      </p:pic>
      <p:pic>
        <p:nvPicPr>
          <p:cNvPr id="256" name="Google Shape;256;p36"/>
          <p:cNvPicPr preferRelativeResize="0"/>
          <p:nvPr/>
        </p:nvPicPr>
        <p:blipFill>
          <a:blip r:embed="rId4">
            <a:alphaModFix/>
          </a:blip>
          <a:stretch>
            <a:fillRect/>
          </a:stretch>
        </p:blipFill>
        <p:spPr>
          <a:xfrm>
            <a:off x="635000" y="1932033"/>
            <a:ext cx="5461000" cy="4495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904300" y="801900"/>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53"/>
              <a:t>Improvised Pelvic Binder</a:t>
            </a:r>
            <a:endParaRPr sz="3253"/>
          </a:p>
        </p:txBody>
      </p:sp>
      <p:pic>
        <p:nvPicPr>
          <p:cNvPr id="270" name="Google Shape;270;p38"/>
          <p:cNvPicPr preferRelativeResize="0"/>
          <p:nvPr/>
        </p:nvPicPr>
        <p:blipFill>
          <a:blip r:embed="rId3">
            <a:alphaModFix/>
          </a:blip>
          <a:stretch>
            <a:fillRect/>
          </a:stretch>
        </p:blipFill>
        <p:spPr>
          <a:xfrm>
            <a:off x="1" y="1926233"/>
            <a:ext cx="4897567" cy="4572000"/>
          </a:xfrm>
          <a:prstGeom prst="rect">
            <a:avLst/>
          </a:prstGeom>
          <a:noFill/>
          <a:ln>
            <a:noFill/>
          </a:ln>
        </p:spPr>
      </p:pic>
      <p:pic>
        <p:nvPicPr>
          <p:cNvPr id="271" name="Google Shape;271;p38"/>
          <p:cNvPicPr preferRelativeResize="0"/>
          <p:nvPr/>
        </p:nvPicPr>
        <p:blipFill>
          <a:blip r:embed="rId4">
            <a:alphaModFix/>
          </a:blip>
          <a:stretch>
            <a:fillRect/>
          </a:stretch>
        </p:blipFill>
        <p:spPr>
          <a:xfrm>
            <a:off x="4897567" y="1913533"/>
            <a:ext cx="2921000" cy="4572000"/>
          </a:xfrm>
          <a:prstGeom prst="rect">
            <a:avLst/>
          </a:prstGeom>
          <a:noFill/>
          <a:ln>
            <a:noFill/>
          </a:ln>
        </p:spPr>
      </p:pic>
      <p:pic>
        <p:nvPicPr>
          <p:cNvPr id="272" name="Google Shape;272;p38"/>
          <p:cNvPicPr preferRelativeResize="0"/>
          <p:nvPr/>
        </p:nvPicPr>
        <p:blipFill>
          <a:blip r:embed="rId5">
            <a:alphaModFix/>
          </a:blip>
          <a:stretch>
            <a:fillRect/>
          </a:stretch>
        </p:blipFill>
        <p:spPr>
          <a:xfrm>
            <a:off x="7818567" y="1926233"/>
            <a:ext cx="4445000" cy="4546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455200" y="628533"/>
            <a:ext cx="11281600" cy="713600"/>
          </a:xfrm>
          <a:prstGeom prst="rect">
            <a:avLst/>
          </a:prstGeom>
        </p:spPr>
        <p:txBody>
          <a:bodyPr spcFirstLastPara="1" vert="horz" wrap="square" lIns="121900" tIns="121900" rIns="121900" bIns="121900" rtlCol="0" anchor="t" anchorCtr="0">
            <a:normAutofit fontScale="90000"/>
          </a:bodyPr>
          <a:lstStyle/>
          <a:p>
            <a:pPr algn="ctr"/>
            <a:r>
              <a:rPr lang="en"/>
              <a:t>Assessment → Stabilization/Splinting → Re-Assessment</a:t>
            </a:r>
            <a:endParaRPr/>
          </a:p>
        </p:txBody>
      </p:sp>
      <p:pic>
        <p:nvPicPr>
          <p:cNvPr id="127" name="Google Shape;127;p19"/>
          <p:cNvPicPr preferRelativeResize="0"/>
          <p:nvPr/>
        </p:nvPicPr>
        <p:blipFill>
          <a:blip r:embed="rId3">
            <a:alphaModFix/>
          </a:blip>
          <a:stretch>
            <a:fillRect/>
          </a:stretch>
        </p:blipFill>
        <p:spPr>
          <a:xfrm>
            <a:off x="0" y="1951200"/>
            <a:ext cx="4140200" cy="4394200"/>
          </a:xfrm>
          <a:prstGeom prst="rect">
            <a:avLst/>
          </a:prstGeom>
          <a:noFill/>
          <a:ln>
            <a:noFill/>
          </a:ln>
        </p:spPr>
      </p:pic>
      <p:pic>
        <p:nvPicPr>
          <p:cNvPr id="128" name="Google Shape;128;p19"/>
          <p:cNvPicPr preferRelativeResize="0"/>
          <p:nvPr/>
        </p:nvPicPr>
        <p:blipFill>
          <a:blip r:embed="rId4">
            <a:alphaModFix/>
          </a:blip>
          <a:stretch>
            <a:fillRect/>
          </a:stretch>
        </p:blipFill>
        <p:spPr>
          <a:xfrm>
            <a:off x="3948134" y="1951200"/>
            <a:ext cx="4217967" cy="2091600"/>
          </a:xfrm>
          <a:prstGeom prst="rect">
            <a:avLst/>
          </a:prstGeom>
          <a:noFill/>
          <a:ln>
            <a:noFill/>
          </a:ln>
        </p:spPr>
      </p:pic>
      <p:pic>
        <p:nvPicPr>
          <p:cNvPr id="129" name="Google Shape;129;p19"/>
          <p:cNvPicPr preferRelativeResize="0"/>
          <p:nvPr/>
        </p:nvPicPr>
        <p:blipFill>
          <a:blip r:embed="rId3">
            <a:alphaModFix/>
          </a:blip>
          <a:stretch>
            <a:fillRect/>
          </a:stretch>
        </p:blipFill>
        <p:spPr>
          <a:xfrm>
            <a:off x="8051800" y="1951200"/>
            <a:ext cx="4140200" cy="4394200"/>
          </a:xfrm>
          <a:prstGeom prst="rect">
            <a:avLst/>
          </a:prstGeom>
          <a:noFill/>
          <a:ln>
            <a:noFill/>
          </a:ln>
        </p:spPr>
      </p:pic>
      <p:pic>
        <p:nvPicPr>
          <p:cNvPr id="130" name="Google Shape;130;p19"/>
          <p:cNvPicPr preferRelativeResize="0"/>
          <p:nvPr/>
        </p:nvPicPr>
        <p:blipFill>
          <a:blip r:embed="rId5">
            <a:alphaModFix/>
          </a:blip>
          <a:stretch>
            <a:fillRect/>
          </a:stretch>
        </p:blipFill>
        <p:spPr>
          <a:xfrm>
            <a:off x="3911601" y="4042800"/>
            <a:ext cx="4140201" cy="2302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970200" y="726800"/>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53"/>
              <a:t>Assessment</a:t>
            </a:r>
            <a:endParaRPr sz="3253"/>
          </a:p>
        </p:txBody>
      </p:sp>
      <p:sp>
        <p:nvSpPr>
          <p:cNvPr id="136" name="Google Shape;136;p20"/>
          <p:cNvSpPr txBox="1">
            <a:spLocks noGrp="1"/>
          </p:cNvSpPr>
          <p:nvPr>
            <p:ph type="body" idx="1"/>
          </p:nvPr>
        </p:nvSpPr>
        <p:spPr>
          <a:xfrm>
            <a:off x="972600" y="1899967"/>
            <a:ext cx="10251600" cy="4469600"/>
          </a:xfrm>
          <a:prstGeom prst="rect">
            <a:avLst/>
          </a:prstGeom>
        </p:spPr>
        <p:txBody>
          <a:bodyPr spcFirstLastPara="1" vert="horz" wrap="square" lIns="121900" tIns="121900" rIns="121900" bIns="121900" rtlCol="0" anchor="t" anchorCtr="0">
            <a:noAutofit/>
          </a:bodyPr>
          <a:lstStyle/>
          <a:p>
            <a:pPr marL="0" indent="0">
              <a:buNone/>
            </a:pPr>
            <a:r>
              <a:rPr lang="en" sz="2133">
                <a:solidFill>
                  <a:srgbClr val="212529"/>
                </a:solidFill>
                <a:latin typeface="Arial"/>
                <a:ea typeface="Arial"/>
                <a:cs typeface="Arial"/>
                <a:sym typeface="Arial"/>
              </a:rPr>
              <a:t>1. Pain: Does the patient have pain in the injured area? Is the area sensitive to palpation (pain on palpation), or is the pain increased with movement?</a:t>
            </a:r>
            <a:endParaRPr sz="2133">
              <a:solidFill>
                <a:srgbClr val="212529"/>
              </a:solidFill>
              <a:latin typeface="Arial"/>
              <a:ea typeface="Arial"/>
              <a:cs typeface="Arial"/>
              <a:sym typeface="Arial"/>
            </a:endParaRPr>
          </a:p>
          <a:p>
            <a:pPr marL="0" indent="0">
              <a:spcBef>
                <a:spcPts val="1600"/>
              </a:spcBef>
              <a:buNone/>
            </a:pPr>
            <a:r>
              <a:rPr lang="en" sz="2133">
                <a:solidFill>
                  <a:srgbClr val="212529"/>
                </a:solidFill>
                <a:latin typeface="Arial"/>
                <a:ea typeface="Arial"/>
                <a:cs typeface="Arial"/>
                <a:sym typeface="Arial"/>
              </a:rPr>
              <a:t>2. Pallor: Is the injured area, or the area distal to the injury, pale, which would indicate compromised circulation?</a:t>
            </a:r>
            <a:endParaRPr sz="2133">
              <a:solidFill>
                <a:srgbClr val="212529"/>
              </a:solidFill>
              <a:latin typeface="Arial"/>
              <a:ea typeface="Arial"/>
              <a:cs typeface="Arial"/>
              <a:sym typeface="Arial"/>
            </a:endParaRPr>
          </a:p>
          <a:p>
            <a:pPr marL="0" indent="0">
              <a:spcBef>
                <a:spcPts val="1600"/>
              </a:spcBef>
              <a:buNone/>
            </a:pPr>
            <a:r>
              <a:rPr lang="en" sz="2133">
                <a:solidFill>
                  <a:srgbClr val="212529"/>
                </a:solidFill>
                <a:latin typeface="Arial"/>
                <a:ea typeface="Arial"/>
                <a:cs typeface="Arial"/>
                <a:sym typeface="Arial"/>
              </a:rPr>
              <a:t>3. Paresthesia: Does the patient complain of numbness/tingling or pins and needles in the affected extremity? These findings can indicate neurologic compromise.</a:t>
            </a:r>
            <a:endParaRPr sz="2133">
              <a:solidFill>
                <a:srgbClr val="212529"/>
              </a:solidFill>
              <a:latin typeface="Arial"/>
              <a:ea typeface="Arial"/>
              <a:cs typeface="Arial"/>
              <a:sym typeface="Arial"/>
            </a:endParaRPr>
          </a:p>
          <a:p>
            <a:pPr marL="0" indent="0">
              <a:spcBef>
                <a:spcPts val="1600"/>
              </a:spcBef>
              <a:buNone/>
            </a:pPr>
            <a:r>
              <a:rPr lang="en" sz="2133">
                <a:solidFill>
                  <a:srgbClr val="212529"/>
                </a:solidFill>
                <a:latin typeface="Arial"/>
                <a:ea typeface="Arial"/>
                <a:cs typeface="Arial"/>
                <a:sym typeface="Arial"/>
              </a:rPr>
              <a:t>4. Pulses: Are distal pulses present or lost?</a:t>
            </a:r>
            <a:endParaRPr sz="2133">
              <a:solidFill>
                <a:srgbClr val="212529"/>
              </a:solidFill>
              <a:latin typeface="Arial"/>
              <a:ea typeface="Arial"/>
              <a:cs typeface="Arial"/>
              <a:sym typeface="Arial"/>
            </a:endParaRPr>
          </a:p>
          <a:p>
            <a:pPr marL="0" indent="0">
              <a:spcBef>
                <a:spcPts val="1600"/>
              </a:spcBef>
              <a:spcAft>
                <a:spcPts val="1600"/>
              </a:spcAft>
              <a:buNone/>
            </a:pPr>
            <a:r>
              <a:rPr lang="en" sz="2133">
                <a:solidFill>
                  <a:srgbClr val="212529"/>
                </a:solidFill>
                <a:latin typeface="Arial"/>
                <a:ea typeface="Arial"/>
                <a:cs typeface="Arial"/>
                <a:sym typeface="Arial"/>
              </a:rPr>
              <a:t>5. Paralysis: Can the patient move the affected extremity?</a:t>
            </a:r>
            <a:endParaRPr sz="2267"/>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972600" y="744900"/>
            <a:ext cx="10251600" cy="713600"/>
          </a:xfrm>
          <a:prstGeom prst="rect">
            <a:avLst/>
          </a:prstGeom>
        </p:spPr>
        <p:txBody>
          <a:bodyPr spcFirstLastPara="1" vert="horz" wrap="square" lIns="121900" tIns="121900" rIns="121900" bIns="121900" rtlCol="0" anchor="t" anchorCtr="0">
            <a:normAutofit fontScale="90000"/>
          </a:bodyPr>
          <a:lstStyle/>
          <a:p>
            <a:pPr algn="ctr"/>
            <a:r>
              <a:rPr lang="en"/>
              <a:t>Palpation - Point tenderness</a:t>
            </a:r>
            <a:endParaRPr/>
          </a:p>
        </p:txBody>
      </p:sp>
      <p:pic>
        <p:nvPicPr>
          <p:cNvPr id="142" name="Google Shape;142;p21"/>
          <p:cNvPicPr preferRelativeResize="0"/>
          <p:nvPr/>
        </p:nvPicPr>
        <p:blipFill rotWithShape="1">
          <a:blip r:embed="rId3">
            <a:alphaModFix/>
          </a:blip>
          <a:srcRect b="-11408"/>
          <a:stretch/>
        </p:blipFill>
        <p:spPr>
          <a:xfrm>
            <a:off x="8667501" y="2732333"/>
            <a:ext cx="3434033" cy="3239000"/>
          </a:xfrm>
          <a:prstGeom prst="rect">
            <a:avLst/>
          </a:prstGeom>
          <a:noFill/>
          <a:ln>
            <a:noFill/>
          </a:ln>
        </p:spPr>
      </p:pic>
      <p:pic>
        <p:nvPicPr>
          <p:cNvPr id="143" name="Google Shape;143;p21"/>
          <p:cNvPicPr preferRelativeResize="0"/>
          <p:nvPr/>
        </p:nvPicPr>
        <p:blipFill>
          <a:blip r:embed="rId4">
            <a:alphaModFix/>
          </a:blip>
          <a:stretch>
            <a:fillRect/>
          </a:stretch>
        </p:blipFill>
        <p:spPr>
          <a:xfrm>
            <a:off x="1" y="2732334"/>
            <a:ext cx="4921833" cy="3239001"/>
          </a:xfrm>
          <a:prstGeom prst="rect">
            <a:avLst/>
          </a:prstGeom>
          <a:noFill/>
          <a:ln>
            <a:noFill/>
          </a:ln>
        </p:spPr>
      </p:pic>
      <p:pic>
        <p:nvPicPr>
          <p:cNvPr id="144" name="Google Shape;144;p21"/>
          <p:cNvPicPr preferRelativeResize="0"/>
          <p:nvPr/>
        </p:nvPicPr>
        <p:blipFill>
          <a:blip r:embed="rId5">
            <a:alphaModFix/>
          </a:blip>
          <a:stretch>
            <a:fillRect/>
          </a:stretch>
        </p:blipFill>
        <p:spPr>
          <a:xfrm>
            <a:off x="4921833" y="2732334"/>
            <a:ext cx="4049264" cy="32390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970200" y="842567"/>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53"/>
              <a:t>Pallor</a:t>
            </a:r>
            <a:endParaRPr sz="3253"/>
          </a:p>
        </p:txBody>
      </p:sp>
      <p:pic>
        <p:nvPicPr>
          <p:cNvPr id="150" name="Google Shape;150;p22"/>
          <p:cNvPicPr preferRelativeResize="0"/>
          <p:nvPr/>
        </p:nvPicPr>
        <p:blipFill>
          <a:blip r:embed="rId3">
            <a:alphaModFix/>
          </a:blip>
          <a:stretch>
            <a:fillRect/>
          </a:stretch>
        </p:blipFill>
        <p:spPr>
          <a:xfrm rot="-5400000">
            <a:off x="3677585" y="288800"/>
            <a:ext cx="4836833" cy="7831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FDA24-56E0-1A2D-DC46-F88B14818D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693F39-69C7-2B31-D782-97EEC5B83DF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99423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970200" y="744900"/>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53"/>
              <a:t>Paresthesia</a:t>
            </a:r>
            <a:endParaRPr sz="3253"/>
          </a:p>
        </p:txBody>
      </p:sp>
      <p:pic>
        <p:nvPicPr>
          <p:cNvPr id="156" name="Google Shape;156;p23"/>
          <p:cNvPicPr preferRelativeResize="0"/>
          <p:nvPr/>
        </p:nvPicPr>
        <p:blipFill>
          <a:blip r:embed="rId3">
            <a:alphaModFix/>
          </a:blip>
          <a:stretch>
            <a:fillRect/>
          </a:stretch>
        </p:blipFill>
        <p:spPr>
          <a:xfrm>
            <a:off x="0" y="2130367"/>
            <a:ext cx="5333867" cy="3897000"/>
          </a:xfrm>
          <a:prstGeom prst="rect">
            <a:avLst/>
          </a:prstGeom>
          <a:noFill/>
          <a:ln>
            <a:noFill/>
          </a:ln>
        </p:spPr>
      </p:pic>
      <p:pic>
        <p:nvPicPr>
          <p:cNvPr id="157" name="Google Shape;157;p23"/>
          <p:cNvPicPr preferRelativeResize="0"/>
          <p:nvPr/>
        </p:nvPicPr>
        <p:blipFill>
          <a:blip r:embed="rId4">
            <a:alphaModFix/>
          </a:blip>
          <a:stretch>
            <a:fillRect/>
          </a:stretch>
        </p:blipFill>
        <p:spPr>
          <a:xfrm>
            <a:off x="5333867" y="2130367"/>
            <a:ext cx="6858133" cy="3897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972600" y="744867"/>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53"/>
              <a:t>Pulses</a:t>
            </a:r>
            <a:endParaRPr sz="3253"/>
          </a:p>
        </p:txBody>
      </p:sp>
      <p:pic>
        <p:nvPicPr>
          <p:cNvPr id="163" name="Google Shape;163;p24"/>
          <p:cNvPicPr preferRelativeResize="0"/>
          <p:nvPr/>
        </p:nvPicPr>
        <p:blipFill>
          <a:blip r:embed="rId3">
            <a:alphaModFix/>
          </a:blip>
          <a:stretch>
            <a:fillRect/>
          </a:stretch>
        </p:blipFill>
        <p:spPr>
          <a:xfrm>
            <a:off x="2413000" y="1824500"/>
            <a:ext cx="3683000" cy="4597400"/>
          </a:xfrm>
          <a:prstGeom prst="rect">
            <a:avLst/>
          </a:prstGeom>
          <a:noFill/>
          <a:ln>
            <a:noFill/>
          </a:ln>
        </p:spPr>
      </p:pic>
      <p:pic>
        <p:nvPicPr>
          <p:cNvPr id="164" name="Google Shape;164;p24"/>
          <p:cNvPicPr preferRelativeResize="0"/>
          <p:nvPr/>
        </p:nvPicPr>
        <p:blipFill>
          <a:blip r:embed="rId4">
            <a:alphaModFix/>
          </a:blip>
          <a:stretch>
            <a:fillRect/>
          </a:stretch>
        </p:blipFill>
        <p:spPr>
          <a:xfrm>
            <a:off x="6095985" y="1824500"/>
            <a:ext cx="3797300" cy="4597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970200" y="690600"/>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53"/>
              <a:t>Paralysis</a:t>
            </a:r>
            <a:endParaRPr sz="3253"/>
          </a:p>
        </p:txBody>
      </p:sp>
      <p:pic>
        <p:nvPicPr>
          <p:cNvPr id="170" name="Google Shape;170;p25"/>
          <p:cNvPicPr preferRelativeResize="0"/>
          <p:nvPr/>
        </p:nvPicPr>
        <p:blipFill>
          <a:blip r:embed="rId3">
            <a:alphaModFix/>
          </a:blip>
          <a:stretch>
            <a:fillRect/>
          </a:stretch>
        </p:blipFill>
        <p:spPr>
          <a:xfrm>
            <a:off x="4529301" y="2211100"/>
            <a:ext cx="7662700" cy="3423600"/>
          </a:xfrm>
          <a:prstGeom prst="rect">
            <a:avLst/>
          </a:prstGeom>
          <a:noFill/>
          <a:ln>
            <a:noFill/>
          </a:ln>
        </p:spPr>
      </p:pic>
      <p:pic>
        <p:nvPicPr>
          <p:cNvPr id="171" name="Google Shape;171;p25"/>
          <p:cNvPicPr preferRelativeResize="0"/>
          <p:nvPr/>
        </p:nvPicPr>
        <p:blipFill>
          <a:blip r:embed="rId4">
            <a:alphaModFix/>
          </a:blip>
          <a:stretch>
            <a:fillRect/>
          </a:stretch>
        </p:blipFill>
        <p:spPr>
          <a:xfrm>
            <a:off x="0" y="2211100"/>
            <a:ext cx="4529288" cy="34236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970200" y="726800"/>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53"/>
              <a:t>Assessment</a:t>
            </a:r>
            <a:endParaRPr sz="3253"/>
          </a:p>
        </p:txBody>
      </p:sp>
      <p:sp>
        <p:nvSpPr>
          <p:cNvPr id="177" name="Google Shape;177;p26"/>
          <p:cNvSpPr txBox="1">
            <a:spLocks noGrp="1"/>
          </p:cNvSpPr>
          <p:nvPr>
            <p:ph type="body" idx="1"/>
          </p:nvPr>
        </p:nvSpPr>
        <p:spPr>
          <a:xfrm>
            <a:off x="972600" y="1899967"/>
            <a:ext cx="10251600" cy="4469600"/>
          </a:xfrm>
          <a:prstGeom prst="rect">
            <a:avLst/>
          </a:prstGeom>
        </p:spPr>
        <p:txBody>
          <a:bodyPr spcFirstLastPara="1" vert="horz" wrap="square" lIns="121900" tIns="121900" rIns="121900" bIns="121900" rtlCol="0" anchor="t" anchorCtr="0">
            <a:noAutofit/>
          </a:bodyPr>
          <a:lstStyle/>
          <a:p>
            <a:pPr marL="0" indent="0">
              <a:buNone/>
            </a:pPr>
            <a:r>
              <a:rPr lang="en" sz="2133">
                <a:solidFill>
                  <a:srgbClr val="212529"/>
                </a:solidFill>
                <a:latin typeface="Arial"/>
                <a:ea typeface="Arial"/>
                <a:cs typeface="Arial"/>
                <a:sym typeface="Arial"/>
              </a:rPr>
              <a:t>1. Pain: Does the patient have pain in the injured area? Is the area sensitive to palpation (pain on palpation), or is the pain increased with movement?</a:t>
            </a:r>
            <a:endParaRPr sz="2133">
              <a:solidFill>
                <a:srgbClr val="212529"/>
              </a:solidFill>
              <a:latin typeface="Arial"/>
              <a:ea typeface="Arial"/>
              <a:cs typeface="Arial"/>
              <a:sym typeface="Arial"/>
            </a:endParaRPr>
          </a:p>
          <a:p>
            <a:pPr marL="0" indent="0">
              <a:spcBef>
                <a:spcPts val="1600"/>
              </a:spcBef>
              <a:buNone/>
            </a:pPr>
            <a:r>
              <a:rPr lang="en" sz="2133">
                <a:solidFill>
                  <a:srgbClr val="212529"/>
                </a:solidFill>
                <a:latin typeface="Arial"/>
                <a:ea typeface="Arial"/>
                <a:cs typeface="Arial"/>
                <a:sym typeface="Arial"/>
              </a:rPr>
              <a:t>2. Pallor: Is the injured area, or the area distal to the injury, pale, which would indicate compromised circulation?</a:t>
            </a:r>
            <a:endParaRPr sz="2133">
              <a:solidFill>
                <a:srgbClr val="212529"/>
              </a:solidFill>
              <a:latin typeface="Arial"/>
              <a:ea typeface="Arial"/>
              <a:cs typeface="Arial"/>
              <a:sym typeface="Arial"/>
            </a:endParaRPr>
          </a:p>
          <a:p>
            <a:pPr marL="0" indent="0">
              <a:spcBef>
                <a:spcPts val="1600"/>
              </a:spcBef>
              <a:buNone/>
            </a:pPr>
            <a:r>
              <a:rPr lang="en" sz="2133">
                <a:solidFill>
                  <a:srgbClr val="212529"/>
                </a:solidFill>
                <a:latin typeface="Arial"/>
                <a:ea typeface="Arial"/>
                <a:cs typeface="Arial"/>
                <a:sym typeface="Arial"/>
              </a:rPr>
              <a:t>3. Paresthesia: Does the patient complain of numbness/tingling or pins and needles in the affected extremity? These findings can indicate neurologic compromise.</a:t>
            </a:r>
            <a:endParaRPr sz="2133">
              <a:solidFill>
                <a:srgbClr val="212529"/>
              </a:solidFill>
              <a:latin typeface="Arial"/>
              <a:ea typeface="Arial"/>
              <a:cs typeface="Arial"/>
              <a:sym typeface="Arial"/>
            </a:endParaRPr>
          </a:p>
          <a:p>
            <a:pPr marL="0" indent="0">
              <a:spcBef>
                <a:spcPts val="1600"/>
              </a:spcBef>
              <a:buNone/>
            </a:pPr>
            <a:r>
              <a:rPr lang="en" sz="2133">
                <a:solidFill>
                  <a:srgbClr val="212529"/>
                </a:solidFill>
                <a:latin typeface="Arial"/>
                <a:ea typeface="Arial"/>
                <a:cs typeface="Arial"/>
                <a:sym typeface="Arial"/>
              </a:rPr>
              <a:t>4. Pulses: Are distal pulses present or lost?</a:t>
            </a:r>
            <a:endParaRPr sz="2133">
              <a:solidFill>
                <a:srgbClr val="212529"/>
              </a:solidFill>
              <a:latin typeface="Arial"/>
              <a:ea typeface="Arial"/>
              <a:cs typeface="Arial"/>
              <a:sym typeface="Arial"/>
            </a:endParaRPr>
          </a:p>
          <a:p>
            <a:pPr marL="0" indent="0">
              <a:spcBef>
                <a:spcPts val="1600"/>
              </a:spcBef>
              <a:spcAft>
                <a:spcPts val="1600"/>
              </a:spcAft>
              <a:buNone/>
            </a:pPr>
            <a:r>
              <a:rPr lang="en" sz="2133">
                <a:solidFill>
                  <a:srgbClr val="212529"/>
                </a:solidFill>
                <a:latin typeface="Arial"/>
                <a:ea typeface="Arial"/>
                <a:cs typeface="Arial"/>
                <a:sym typeface="Arial"/>
              </a:rPr>
              <a:t>5. Paralysis: Can the patient move the affected extremity?</a:t>
            </a:r>
            <a:endParaRPr sz="2267"/>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271433" y="672500"/>
            <a:ext cx="11281600" cy="713600"/>
          </a:xfrm>
          <a:prstGeom prst="rect">
            <a:avLst/>
          </a:prstGeom>
        </p:spPr>
        <p:txBody>
          <a:bodyPr spcFirstLastPara="1" vert="horz" wrap="square" lIns="121900" tIns="121900" rIns="121900" bIns="121900" rtlCol="0" anchor="t" anchorCtr="0">
            <a:normAutofit fontScale="90000"/>
          </a:bodyPr>
          <a:lstStyle/>
          <a:p>
            <a:pPr algn="ctr"/>
            <a:r>
              <a:rPr lang="en"/>
              <a:t>Remove jewelry and wrap wounds prior to splinting!</a:t>
            </a:r>
            <a:endParaRPr/>
          </a:p>
        </p:txBody>
      </p:sp>
      <p:pic>
        <p:nvPicPr>
          <p:cNvPr id="183" name="Google Shape;183;p27"/>
          <p:cNvPicPr preferRelativeResize="0"/>
          <p:nvPr/>
        </p:nvPicPr>
        <p:blipFill>
          <a:blip r:embed="rId3">
            <a:alphaModFix/>
          </a:blip>
          <a:stretch>
            <a:fillRect/>
          </a:stretch>
        </p:blipFill>
        <p:spPr>
          <a:xfrm>
            <a:off x="1" y="2535101"/>
            <a:ext cx="2679767" cy="3255300"/>
          </a:xfrm>
          <a:prstGeom prst="rect">
            <a:avLst/>
          </a:prstGeom>
          <a:noFill/>
          <a:ln>
            <a:noFill/>
          </a:ln>
        </p:spPr>
      </p:pic>
      <p:pic>
        <p:nvPicPr>
          <p:cNvPr id="184" name="Google Shape;184;p27"/>
          <p:cNvPicPr preferRelativeResize="0"/>
          <p:nvPr/>
        </p:nvPicPr>
        <p:blipFill>
          <a:blip r:embed="rId4">
            <a:alphaModFix/>
          </a:blip>
          <a:stretch>
            <a:fillRect/>
          </a:stretch>
        </p:blipFill>
        <p:spPr>
          <a:xfrm>
            <a:off x="2679767" y="2535101"/>
            <a:ext cx="3766400" cy="3255300"/>
          </a:xfrm>
          <a:prstGeom prst="rect">
            <a:avLst/>
          </a:prstGeom>
          <a:noFill/>
          <a:ln>
            <a:noFill/>
          </a:ln>
        </p:spPr>
      </p:pic>
      <p:pic>
        <p:nvPicPr>
          <p:cNvPr id="185" name="Google Shape;185;p27"/>
          <p:cNvPicPr preferRelativeResize="0"/>
          <p:nvPr/>
        </p:nvPicPr>
        <p:blipFill>
          <a:blip r:embed="rId5">
            <a:alphaModFix/>
          </a:blip>
          <a:stretch>
            <a:fillRect/>
          </a:stretch>
        </p:blipFill>
        <p:spPr>
          <a:xfrm>
            <a:off x="6328534" y="2535101"/>
            <a:ext cx="5863461" cy="3255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970200" y="763000"/>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53"/>
              <a:t>Splinting</a:t>
            </a:r>
            <a:endParaRPr sz="3253"/>
          </a:p>
        </p:txBody>
      </p:sp>
      <p:pic>
        <p:nvPicPr>
          <p:cNvPr id="191" name="Google Shape;191;p28"/>
          <p:cNvPicPr preferRelativeResize="0"/>
          <p:nvPr/>
        </p:nvPicPr>
        <p:blipFill>
          <a:blip r:embed="rId3">
            <a:alphaModFix/>
          </a:blip>
          <a:stretch>
            <a:fillRect/>
          </a:stretch>
        </p:blipFill>
        <p:spPr>
          <a:xfrm>
            <a:off x="0" y="1873633"/>
            <a:ext cx="6070600" cy="4546600"/>
          </a:xfrm>
          <a:prstGeom prst="rect">
            <a:avLst/>
          </a:prstGeom>
          <a:noFill/>
          <a:ln>
            <a:noFill/>
          </a:ln>
        </p:spPr>
      </p:pic>
      <p:pic>
        <p:nvPicPr>
          <p:cNvPr id="192" name="Google Shape;192;p28"/>
          <p:cNvPicPr preferRelativeResize="0"/>
          <p:nvPr/>
        </p:nvPicPr>
        <p:blipFill>
          <a:blip r:embed="rId4">
            <a:alphaModFix/>
          </a:blip>
          <a:stretch>
            <a:fillRect/>
          </a:stretch>
        </p:blipFill>
        <p:spPr>
          <a:xfrm>
            <a:off x="6070600" y="1873633"/>
            <a:ext cx="6121400" cy="4546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body" idx="1"/>
          </p:nvPr>
        </p:nvSpPr>
        <p:spPr>
          <a:xfrm>
            <a:off x="972600" y="2771833"/>
            <a:ext cx="10251600" cy="30148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sp>
        <p:nvSpPr>
          <p:cNvPr id="198" name="Google Shape;198;p29"/>
          <p:cNvSpPr txBox="1">
            <a:spLocks noGrp="1"/>
          </p:cNvSpPr>
          <p:nvPr>
            <p:ph type="title"/>
          </p:nvPr>
        </p:nvSpPr>
        <p:spPr>
          <a:xfrm>
            <a:off x="970200" y="763000"/>
            <a:ext cx="10251600" cy="713600"/>
          </a:xfrm>
          <a:prstGeom prst="rect">
            <a:avLst/>
          </a:prstGeom>
        </p:spPr>
        <p:txBody>
          <a:bodyPr spcFirstLastPara="1" vert="horz" wrap="square" lIns="121900" tIns="121900" rIns="121900" bIns="121900" rtlCol="0" anchor="t" anchorCtr="0">
            <a:normAutofit fontScale="90000"/>
          </a:bodyPr>
          <a:lstStyle/>
          <a:p>
            <a:pPr algn="ctr"/>
            <a:r>
              <a:rPr lang="en"/>
              <a:t>Alumi-form Splinting</a:t>
            </a:r>
            <a:endParaRPr/>
          </a:p>
        </p:txBody>
      </p:sp>
      <p:pic>
        <p:nvPicPr>
          <p:cNvPr id="199" name="Google Shape;199;p29"/>
          <p:cNvPicPr preferRelativeResize="0"/>
          <p:nvPr/>
        </p:nvPicPr>
        <p:blipFill>
          <a:blip r:embed="rId3">
            <a:alphaModFix/>
          </a:blip>
          <a:stretch>
            <a:fillRect/>
          </a:stretch>
        </p:blipFill>
        <p:spPr>
          <a:xfrm>
            <a:off x="3979801" y="2027000"/>
            <a:ext cx="5313849" cy="3835400"/>
          </a:xfrm>
          <a:prstGeom prst="rect">
            <a:avLst/>
          </a:prstGeom>
          <a:noFill/>
          <a:ln>
            <a:noFill/>
          </a:ln>
        </p:spPr>
      </p:pic>
      <p:pic>
        <p:nvPicPr>
          <p:cNvPr id="200" name="Google Shape;200;p29"/>
          <p:cNvPicPr preferRelativeResize="0"/>
          <p:nvPr/>
        </p:nvPicPr>
        <p:blipFill>
          <a:blip r:embed="rId4">
            <a:alphaModFix/>
          </a:blip>
          <a:stretch>
            <a:fillRect/>
          </a:stretch>
        </p:blipFill>
        <p:spPr>
          <a:xfrm>
            <a:off x="0" y="2027000"/>
            <a:ext cx="4622800" cy="3835400"/>
          </a:xfrm>
          <a:prstGeom prst="rect">
            <a:avLst/>
          </a:prstGeom>
          <a:noFill/>
          <a:ln>
            <a:noFill/>
          </a:ln>
        </p:spPr>
      </p:pic>
      <p:pic>
        <p:nvPicPr>
          <p:cNvPr id="201" name="Google Shape;201;p29"/>
          <p:cNvPicPr preferRelativeResize="0"/>
          <p:nvPr/>
        </p:nvPicPr>
        <p:blipFill>
          <a:blip r:embed="rId5">
            <a:alphaModFix/>
          </a:blip>
          <a:stretch>
            <a:fillRect/>
          </a:stretch>
        </p:blipFill>
        <p:spPr>
          <a:xfrm rot="-5400000">
            <a:off x="8726450" y="2415317"/>
            <a:ext cx="3853868" cy="307723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p:nvPr>
        </p:nvSpPr>
        <p:spPr>
          <a:xfrm>
            <a:off x="970200" y="726767"/>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00"/>
              <a:t>Vacuum Splints</a:t>
            </a:r>
            <a:endParaRPr sz="3200"/>
          </a:p>
        </p:txBody>
      </p:sp>
      <p:sp>
        <p:nvSpPr>
          <p:cNvPr id="207" name="Google Shape;207;p30"/>
          <p:cNvSpPr txBox="1">
            <a:spLocks noGrp="1"/>
          </p:cNvSpPr>
          <p:nvPr>
            <p:ph type="body" idx="1"/>
          </p:nvPr>
        </p:nvSpPr>
        <p:spPr>
          <a:xfrm>
            <a:off x="972600" y="2771833"/>
            <a:ext cx="10251600" cy="30148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208" name="Google Shape;208;p30"/>
          <p:cNvPicPr preferRelativeResize="0"/>
          <p:nvPr/>
        </p:nvPicPr>
        <p:blipFill rotWithShape="1">
          <a:blip r:embed="rId3">
            <a:alphaModFix/>
          </a:blip>
          <a:srcRect l="11308" b="13404"/>
          <a:stretch/>
        </p:blipFill>
        <p:spPr>
          <a:xfrm>
            <a:off x="4883767" y="1849633"/>
            <a:ext cx="4235167" cy="3937000"/>
          </a:xfrm>
          <a:prstGeom prst="rect">
            <a:avLst/>
          </a:prstGeom>
          <a:noFill/>
          <a:ln>
            <a:noFill/>
          </a:ln>
        </p:spPr>
      </p:pic>
      <p:pic>
        <p:nvPicPr>
          <p:cNvPr id="209" name="Google Shape;209;p30"/>
          <p:cNvPicPr preferRelativeResize="0"/>
          <p:nvPr/>
        </p:nvPicPr>
        <p:blipFill>
          <a:blip r:embed="rId4">
            <a:alphaModFix/>
          </a:blip>
          <a:stretch>
            <a:fillRect/>
          </a:stretch>
        </p:blipFill>
        <p:spPr>
          <a:xfrm>
            <a:off x="8776067" y="1849633"/>
            <a:ext cx="3415933" cy="3937000"/>
          </a:xfrm>
          <a:prstGeom prst="rect">
            <a:avLst/>
          </a:prstGeom>
          <a:noFill/>
          <a:ln>
            <a:noFill/>
          </a:ln>
        </p:spPr>
      </p:pic>
      <p:pic>
        <p:nvPicPr>
          <p:cNvPr id="210" name="Google Shape;210;p30"/>
          <p:cNvPicPr preferRelativeResize="0"/>
          <p:nvPr/>
        </p:nvPicPr>
        <p:blipFill>
          <a:blip r:embed="rId5">
            <a:alphaModFix/>
          </a:blip>
          <a:stretch>
            <a:fillRect/>
          </a:stretch>
        </p:blipFill>
        <p:spPr>
          <a:xfrm>
            <a:off x="0" y="1849633"/>
            <a:ext cx="4883765" cy="3937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455200" y="628533"/>
            <a:ext cx="11281600" cy="713600"/>
          </a:xfrm>
          <a:prstGeom prst="rect">
            <a:avLst/>
          </a:prstGeom>
        </p:spPr>
        <p:txBody>
          <a:bodyPr spcFirstLastPara="1" vert="horz" wrap="square" lIns="121900" tIns="121900" rIns="121900" bIns="121900" rtlCol="0" anchor="t" anchorCtr="0">
            <a:normAutofit fontScale="90000"/>
          </a:bodyPr>
          <a:lstStyle/>
          <a:p>
            <a:pPr algn="ctr"/>
            <a:r>
              <a:rPr lang="en"/>
              <a:t>Assessment → Stabilization/Splinting → Re-Assessment</a:t>
            </a:r>
            <a:endParaRPr/>
          </a:p>
        </p:txBody>
      </p:sp>
      <p:pic>
        <p:nvPicPr>
          <p:cNvPr id="224" name="Google Shape;224;p32"/>
          <p:cNvPicPr preferRelativeResize="0"/>
          <p:nvPr/>
        </p:nvPicPr>
        <p:blipFill>
          <a:blip r:embed="rId3">
            <a:alphaModFix/>
          </a:blip>
          <a:stretch>
            <a:fillRect/>
          </a:stretch>
        </p:blipFill>
        <p:spPr>
          <a:xfrm>
            <a:off x="0" y="1951200"/>
            <a:ext cx="4140200" cy="4394200"/>
          </a:xfrm>
          <a:prstGeom prst="rect">
            <a:avLst/>
          </a:prstGeom>
          <a:noFill/>
          <a:ln>
            <a:noFill/>
          </a:ln>
        </p:spPr>
      </p:pic>
      <p:pic>
        <p:nvPicPr>
          <p:cNvPr id="225" name="Google Shape;225;p32"/>
          <p:cNvPicPr preferRelativeResize="0"/>
          <p:nvPr/>
        </p:nvPicPr>
        <p:blipFill>
          <a:blip r:embed="rId4">
            <a:alphaModFix/>
          </a:blip>
          <a:stretch>
            <a:fillRect/>
          </a:stretch>
        </p:blipFill>
        <p:spPr>
          <a:xfrm>
            <a:off x="3948134" y="1951200"/>
            <a:ext cx="4217967" cy="2091600"/>
          </a:xfrm>
          <a:prstGeom prst="rect">
            <a:avLst/>
          </a:prstGeom>
          <a:noFill/>
          <a:ln>
            <a:noFill/>
          </a:ln>
        </p:spPr>
      </p:pic>
      <p:pic>
        <p:nvPicPr>
          <p:cNvPr id="226" name="Google Shape;226;p32"/>
          <p:cNvPicPr preferRelativeResize="0"/>
          <p:nvPr/>
        </p:nvPicPr>
        <p:blipFill>
          <a:blip r:embed="rId3">
            <a:alphaModFix/>
          </a:blip>
          <a:stretch>
            <a:fillRect/>
          </a:stretch>
        </p:blipFill>
        <p:spPr>
          <a:xfrm>
            <a:off x="8051800" y="1951200"/>
            <a:ext cx="4140200" cy="4394200"/>
          </a:xfrm>
          <a:prstGeom prst="rect">
            <a:avLst/>
          </a:prstGeom>
          <a:noFill/>
          <a:ln>
            <a:noFill/>
          </a:ln>
        </p:spPr>
      </p:pic>
      <p:pic>
        <p:nvPicPr>
          <p:cNvPr id="227" name="Google Shape;227;p32"/>
          <p:cNvPicPr preferRelativeResize="0"/>
          <p:nvPr/>
        </p:nvPicPr>
        <p:blipFill>
          <a:blip r:embed="rId5">
            <a:alphaModFix/>
          </a:blip>
          <a:stretch>
            <a:fillRect/>
          </a:stretch>
        </p:blipFill>
        <p:spPr>
          <a:xfrm>
            <a:off x="3911601" y="4042800"/>
            <a:ext cx="4140201" cy="2302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970200" y="744900"/>
            <a:ext cx="10251600" cy="713600"/>
          </a:xfrm>
          <a:prstGeom prst="rect">
            <a:avLst/>
          </a:prstGeom>
        </p:spPr>
        <p:txBody>
          <a:bodyPr spcFirstLastPara="1" vert="horz" wrap="square" lIns="121900" tIns="121900" rIns="121900" bIns="121900" rtlCol="0" anchor="t" anchorCtr="0">
            <a:noAutofit/>
          </a:bodyPr>
          <a:lstStyle/>
          <a:p>
            <a:pPr algn="ctr">
              <a:buSzPts val="990"/>
            </a:pPr>
            <a:r>
              <a:rPr lang="en" sz="3253"/>
              <a:t>Traction Splint - Femur fractures</a:t>
            </a:r>
            <a:endParaRPr sz="3253"/>
          </a:p>
        </p:txBody>
      </p:sp>
      <p:pic>
        <p:nvPicPr>
          <p:cNvPr id="240" name="Google Shape;240;p34"/>
          <p:cNvPicPr preferRelativeResize="0"/>
          <p:nvPr/>
        </p:nvPicPr>
        <p:blipFill>
          <a:blip r:embed="rId3">
            <a:alphaModFix/>
          </a:blip>
          <a:stretch>
            <a:fillRect/>
          </a:stretch>
        </p:blipFill>
        <p:spPr>
          <a:xfrm>
            <a:off x="1" y="2044334"/>
            <a:ext cx="2822833" cy="3781333"/>
          </a:xfrm>
          <a:prstGeom prst="rect">
            <a:avLst/>
          </a:prstGeom>
          <a:noFill/>
          <a:ln>
            <a:noFill/>
          </a:ln>
        </p:spPr>
      </p:pic>
      <p:pic>
        <p:nvPicPr>
          <p:cNvPr id="241" name="Google Shape;241;p34"/>
          <p:cNvPicPr preferRelativeResize="0"/>
          <p:nvPr/>
        </p:nvPicPr>
        <p:blipFill>
          <a:blip r:embed="rId4">
            <a:alphaModFix/>
          </a:blip>
          <a:stretch>
            <a:fillRect/>
          </a:stretch>
        </p:blipFill>
        <p:spPr>
          <a:xfrm>
            <a:off x="2822834" y="2044334"/>
            <a:ext cx="3857367" cy="3781333"/>
          </a:xfrm>
          <a:prstGeom prst="rect">
            <a:avLst/>
          </a:prstGeom>
          <a:noFill/>
          <a:ln>
            <a:noFill/>
          </a:ln>
        </p:spPr>
      </p:pic>
      <p:pic>
        <p:nvPicPr>
          <p:cNvPr id="242" name="Google Shape;242;p34"/>
          <p:cNvPicPr preferRelativeResize="0"/>
          <p:nvPr/>
        </p:nvPicPr>
        <p:blipFill>
          <a:blip r:embed="rId5">
            <a:alphaModFix/>
          </a:blip>
          <a:stretch>
            <a:fillRect/>
          </a:stretch>
        </p:blipFill>
        <p:spPr>
          <a:xfrm>
            <a:off x="6680200" y="2044318"/>
            <a:ext cx="5511800" cy="37813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415A-C8E7-525E-02E5-662191366963}"/>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id="{AF981EE2-B516-2BD3-82E7-3D1939C3AB9A}"/>
              </a:ext>
            </a:extLst>
          </p:cNvPr>
          <p:cNvSpPr>
            <a:spLocks noGrp="1"/>
          </p:cNvSpPr>
          <p:nvPr>
            <p:ph idx="1"/>
          </p:nvPr>
        </p:nvSpPr>
        <p:spPr/>
        <p:txBody>
          <a:bodyPr>
            <a:noAutofit/>
          </a:bodyPr>
          <a:lstStyle/>
          <a:p>
            <a:pPr algn="l">
              <a:lnSpc>
                <a:spcPct val="100000"/>
              </a:lnSpc>
            </a:pPr>
            <a:r>
              <a:rPr lang="en-US" sz="1600" b="1" i="0" u="none" strike="noStrike" dirty="0">
                <a:solidFill>
                  <a:srgbClr val="212121"/>
                </a:solidFill>
                <a:effectLst/>
              </a:rPr>
              <a:t>Results: </a:t>
            </a:r>
            <a:r>
              <a:rPr lang="en-US" sz="1600" b="0" i="0" u="none" strike="noStrike" dirty="0">
                <a:solidFill>
                  <a:srgbClr val="212121"/>
                </a:solidFill>
                <a:effectLst/>
              </a:rPr>
              <a:t>A total of 2305 injuries from 139,098 competitor exposures (CEs) were reported, demonstrating overall injury density of 16.6 injuries per 1000 CEs (95% confidence interval, 0.016-0.017) and overall risk of injury of 1.69%. </a:t>
            </a:r>
          </a:p>
          <a:p>
            <a:pPr algn="l">
              <a:lnSpc>
                <a:spcPct val="100000"/>
              </a:lnSpc>
            </a:pPr>
            <a:r>
              <a:rPr lang="en-US" sz="1600" b="0" i="0" u="none" strike="noStrike" dirty="0">
                <a:solidFill>
                  <a:srgbClr val="212121"/>
                </a:solidFill>
                <a:effectLst/>
              </a:rPr>
              <a:t>Rough stock riders accounted for 88.7% of all injuries. </a:t>
            </a:r>
          </a:p>
          <a:p>
            <a:pPr algn="l">
              <a:lnSpc>
                <a:spcPct val="100000"/>
              </a:lnSpc>
            </a:pPr>
            <a:r>
              <a:rPr lang="en-US" sz="1600" b="0" i="0" u="none" strike="noStrike" dirty="0">
                <a:solidFill>
                  <a:srgbClr val="212121"/>
                </a:solidFill>
                <a:effectLst/>
              </a:rPr>
              <a:t>Bull riders, bareback riders, and saddle bronc riders demonstrated injury densities of 48.2, 41.1, and 23.2 injuries per 1000 CEs, respectively. </a:t>
            </a:r>
          </a:p>
          <a:p>
            <a:pPr algn="l">
              <a:lnSpc>
                <a:spcPct val="100000"/>
              </a:lnSpc>
            </a:pPr>
            <a:r>
              <a:rPr lang="en-US" sz="1600" b="0" i="0" u="none" strike="noStrike" dirty="0">
                <a:solidFill>
                  <a:srgbClr val="212121"/>
                </a:solidFill>
                <a:effectLst/>
              </a:rPr>
              <a:t>Most injuries (62.9%) were sustained by collisions with the ground or animal or being stomped on by the animal. </a:t>
            </a:r>
          </a:p>
          <a:p>
            <a:pPr algn="l">
              <a:lnSpc>
                <a:spcPct val="100000"/>
              </a:lnSpc>
            </a:pPr>
            <a:r>
              <a:rPr lang="en-US" sz="1600" b="0" i="0" u="none" strike="noStrike" dirty="0">
                <a:solidFill>
                  <a:srgbClr val="212121"/>
                </a:solidFill>
                <a:effectLst/>
              </a:rPr>
              <a:t>Contusions, sprains, and concussions were the most frequent injury types (23.1%, 13.6%, and 11.6%, respectively). Neurological components, knees, and shoulders were the most injured body parts (13.4%, 11.1%, and 11.0%, respectively). Most injuries (36.8%) occurred during or immediately after the dismount.</a:t>
            </a:r>
          </a:p>
          <a:p>
            <a:pPr algn="l">
              <a:lnSpc>
                <a:spcPct val="100000"/>
              </a:lnSpc>
            </a:pPr>
            <a:r>
              <a:rPr lang="en-US" sz="1600" b="1" i="0" u="none" strike="noStrike" dirty="0">
                <a:solidFill>
                  <a:srgbClr val="212121"/>
                </a:solidFill>
                <a:effectLst/>
              </a:rPr>
              <a:t>Conclusions: </a:t>
            </a:r>
            <a:r>
              <a:rPr lang="en-US" sz="1600" b="0" i="0" u="none" strike="noStrike" dirty="0">
                <a:solidFill>
                  <a:srgbClr val="212121"/>
                </a:solidFill>
                <a:effectLst/>
              </a:rPr>
              <a:t>Rough stock events have the greatest risk of injury in professional rodeo, whereas steer wrestling has the greatest risk of injury for timed event athletes. Medical professionals should use these findings to implement prevention programming where possible.</a:t>
            </a:r>
          </a:p>
        </p:txBody>
      </p:sp>
    </p:spTree>
    <p:extLst>
      <p:ext uri="{BB962C8B-B14F-4D97-AF65-F5344CB8AC3E}">
        <p14:creationId xmlns:p14="http://schemas.microsoft.com/office/powerpoint/2010/main" val="3597786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5"/>
          <p:cNvSpPr txBox="1">
            <a:spLocks noGrp="1"/>
          </p:cNvSpPr>
          <p:nvPr>
            <p:ph type="title"/>
          </p:nvPr>
        </p:nvSpPr>
        <p:spPr>
          <a:xfrm>
            <a:off x="972600" y="747267"/>
            <a:ext cx="10251600" cy="713600"/>
          </a:xfrm>
          <a:prstGeom prst="rect">
            <a:avLst/>
          </a:prstGeom>
        </p:spPr>
        <p:txBody>
          <a:bodyPr spcFirstLastPara="1" vert="horz" wrap="square" lIns="121900" tIns="121900" rIns="121900" bIns="121900" rtlCol="0" anchor="t" anchorCtr="0">
            <a:normAutofit fontScale="90000"/>
          </a:bodyPr>
          <a:lstStyle/>
          <a:p>
            <a:pPr algn="ctr"/>
            <a:r>
              <a:rPr lang="en"/>
              <a:t>Pelvic Fracture</a:t>
            </a:r>
            <a:endParaRPr/>
          </a:p>
        </p:txBody>
      </p:sp>
      <p:pic>
        <p:nvPicPr>
          <p:cNvPr id="248" name="Google Shape;248;p35"/>
          <p:cNvPicPr preferRelativeResize="0"/>
          <p:nvPr/>
        </p:nvPicPr>
        <p:blipFill>
          <a:blip r:embed="rId3">
            <a:alphaModFix/>
          </a:blip>
          <a:stretch>
            <a:fillRect/>
          </a:stretch>
        </p:blipFill>
        <p:spPr>
          <a:xfrm>
            <a:off x="0" y="1841133"/>
            <a:ext cx="6325851" cy="3871035"/>
          </a:xfrm>
          <a:prstGeom prst="rect">
            <a:avLst/>
          </a:prstGeom>
          <a:noFill/>
          <a:ln>
            <a:noFill/>
          </a:ln>
        </p:spPr>
      </p:pic>
      <p:pic>
        <p:nvPicPr>
          <p:cNvPr id="249" name="Google Shape;249;p35"/>
          <p:cNvPicPr preferRelativeResize="0"/>
          <p:nvPr/>
        </p:nvPicPr>
        <p:blipFill>
          <a:blip r:embed="rId4">
            <a:alphaModFix/>
          </a:blip>
          <a:stretch>
            <a:fillRect/>
          </a:stretch>
        </p:blipFill>
        <p:spPr>
          <a:xfrm>
            <a:off x="7084333" y="1841134"/>
            <a:ext cx="5107667" cy="3759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14141FC-8189-47F8-821A-FC9A4E91E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71F500-D99E-8890-D8B5-11FC8F214D26}"/>
              </a:ext>
            </a:extLst>
          </p:cNvPr>
          <p:cNvSpPr>
            <a:spLocks noGrp="1"/>
          </p:cNvSpPr>
          <p:nvPr>
            <p:ph type="title"/>
          </p:nvPr>
        </p:nvSpPr>
        <p:spPr>
          <a:xfrm>
            <a:off x="841248" y="510047"/>
            <a:ext cx="3300984" cy="1645920"/>
          </a:xfrm>
        </p:spPr>
        <p:txBody>
          <a:bodyPr vert="horz" lIns="91440" tIns="45720" rIns="91440" bIns="45720" rtlCol="0">
            <a:normAutofit/>
          </a:bodyPr>
          <a:lstStyle/>
          <a:p>
            <a:r>
              <a:rPr lang="en-US" sz="3600" kern="1200" dirty="0">
                <a:latin typeface="+mj-lt"/>
                <a:ea typeface="+mj-ea"/>
                <a:cs typeface="+mj-cs"/>
              </a:rPr>
              <a:t>Questions</a:t>
            </a:r>
          </a:p>
        </p:txBody>
      </p:sp>
      <p:sp>
        <p:nvSpPr>
          <p:cNvPr id="31" name="Rectangle 30">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81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erson and person standing with a child on top of a horse&#10;&#10;Description automatically generated">
            <a:extLst>
              <a:ext uri="{FF2B5EF4-FFF2-40B4-BE49-F238E27FC236}">
                <a16:creationId xmlns:a16="http://schemas.microsoft.com/office/drawing/2014/main" id="{5184CE39-8775-314A-4852-AFB20DA738BC}"/>
              </a:ext>
            </a:extLst>
          </p:cNvPr>
          <p:cNvPicPr>
            <a:picLocks noChangeAspect="1"/>
          </p:cNvPicPr>
          <p:nvPr/>
        </p:nvPicPr>
        <p:blipFill rotWithShape="1">
          <a:blip r:embed="rId2"/>
          <a:srcRect t="12438" r="-1" b="11413"/>
          <a:stretch/>
        </p:blipFill>
        <p:spPr>
          <a:xfrm>
            <a:off x="557784" y="2606462"/>
            <a:ext cx="3584448" cy="3639312"/>
          </a:xfrm>
          <a:prstGeom prst="rect">
            <a:avLst/>
          </a:prstGeom>
        </p:spPr>
      </p:pic>
      <p:pic>
        <p:nvPicPr>
          <p:cNvPr id="17" name="Picture 16" descr="A child wearing a helmet and a helmet&#10;&#10;Description automatically generated">
            <a:extLst>
              <a:ext uri="{FF2B5EF4-FFF2-40B4-BE49-F238E27FC236}">
                <a16:creationId xmlns:a16="http://schemas.microsoft.com/office/drawing/2014/main" id="{1952080C-3A51-7E5D-D7CD-052E5FE44D24}"/>
              </a:ext>
            </a:extLst>
          </p:cNvPr>
          <p:cNvPicPr>
            <a:picLocks noChangeAspect="1"/>
          </p:cNvPicPr>
          <p:nvPr/>
        </p:nvPicPr>
        <p:blipFill rotWithShape="1">
          <a:blip r:embed="rId3"/>
          <a:srcRect l="143" r="23708" b="-1"/>
          <a:stretch/>
        </p:blipFill>
        <p:spPr>
          <a:xfrm rot="5400000">
            <a:off x="4320167" y="2633894"/>
            <a:ext cx="3639312" cy="3584448"/>
          </a:xfrm>
          <a:prstGeom prst="rect">
            <a:avLst/>
          </a:prstGeom>
        </p:spPr>
      </p:pic>
      <p:pic>
        <p:nvPicPr>
          <p:cNvPr id="13" name="Picture 12" descr="A group of people on a rope&#10;&#10;Description automatically generated">
            <a:extLst>
              <a:ext uri="{FF2B5EF4-FFF2-40B4-BE49-F238E27FC236}">
                <a16:creationId xmlns:a16="http://schemas.microsoft.com/office/drawing/2014/main" id="{646CB421-2984-0667-8473-F910899CE2FF}"/>
              </a:ext>
            </a:extLst>
          </p:cNvPr>
          <p:cNvPicPr>
            <a:picLocks noChangeAspect="1"/>
          </p:cNvPicPr>
          <p:nvPr/>
        </p:nvPicPr>
        <p:blipFill rotWithShape="1">
          <a:blip r:embed="rId4"/>
          <a:srcRect l="27661" r="7828" b="4"/>
          <a:stretch/>
        </p:blipFill>
        <p:spPr>
          <a:xfrm>
            <a:off x="8137415" y="2606462"/>
            <a:ext cx="3584448" cy="3639312"/>
          </a:xfrm>
          <a:prstGeom prst="rect">
            <a:avLst/>
          </a:prstGeom>
        </p:spPr>
      </p:pic>
    </p:spTree>
    <p:extLst>
      <p:ext uri="{BB962C8B-B14F-4D97-AF65-F5344CB8AC3E}">
        <p14:creationId xmlns:p14="http://schemas.microsoft.com/office/powerpoint/2010/main" val="2939332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in a cowboy outfit holding a bull&#10;&#10;Description automatically generated">
            <a:extLst>
              <a:ext uri="{FF2B5EF4-FFF2-40B4-BE49-F238E27FC236}">
                <a16:creationId xmlns:a16="http://schemas.microsoft.com/office/drawing/2014/main" id="{211A140A-3110-2B76-B981-AFEA0787B650}"/>
              </a:ext>
            </a:extLst>
          </p:cNvPr>
          <p:cNvPicPr>
            <a:picLocks noGrp="1" noChangeAspect="1"/>
          </p:cNvPicPr>
          <p:nvPr>
            <p:ph idx="1"/>
          </p:nvPr>
        </p:nvPicPr>
        <p:blipFill rotWithShape="1">
          <a:blip r:embed="rId2"/>
          <a:srcRect t="8108" b="1349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90340C-FF0B-3C02-E0EC-4602D92C3E1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Concussion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531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333056-7332-9B94-3258-1C9A07867F2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Concussion</a:t>
            </a:r>
          </a:p>
        </p:txBody>
      </p:sp>
      <p:pic>
        <p:nvPicPr>
          <p:cNvPr id="5" name="Content Placeholder 4" descr="A diagram of a human brain&#10;&#10;Description automatically generated">
            <a:extLst>
              <a:ext uri="{FF2B5EF4-FFF2-40B4-BE49-F238E27FC236}">
                <a16:creationId xmlns:a16="http://schemas.microsoft.com/office/drawing/2014/main" id="{341934FE-7162-EE10-C976-FAFD7D59A75B}"/>
              </a:ext>
            </a:extLst>
          </p:cNvPr>
          <p:cNvPicPr>
            <a:picLocks noGrp="1" noChangeAspect="1"/>
          </p:cNvPicPr>
          <p:nvPr>
            <p:ph idx="1"/>
          </p:nvPr>
        </p:nvPicPr>
        <p:blipFill>
          <a:blip r:embed="rId2"/>
          <a:stretch>
            <a:fillRect/>
          </a:stretch>
        </p:blipFill>
        <p:spPr>
          <a:xfrm>
            <a:off x="1102589" y="1675227"/>
            <a:ext cx="9986821" cy="4394199"/>
          </a:xfrm>
          <a:prstGeom prst="rect">
            <a:avLst/>
          </a:prstGeom>
        </p:spPr>
      </p:pic>
    </p:spTree>
    <p:extLst>
      <p:ext uri="{BB962C8B-B14F-4D97-AF65-F5344CB8AC3E}">
        <p14:creationId xmlns:p14="http://schemas.microsoft.com/office/powerpoint/2010/main" val="417959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079274-A944-FCD9-0C6C-94AD4660180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Symptoms</a:t>
            </a:r>
          </a:p>
        </p:txBody>
      </p:sp>
      <p:pic>
        <p:nvPicPr>
          <p:cNvPr id="6" name="Picture 5" descr="A brain with a bandage on it&#10;&#10;Description automatically generated">
            <a:extLst>
              <a:ext uri="{FF2B5EF4-FFF2-40B4-BE49-F238E27FC236}">
                <a16:creationId xmlns:a16="http://schemas.microsoft.com/office/drawing/2014/main" id="{5737BF88-20E6-2CE3-CCAB-D33192827041}"/>
              </a:ext>
            </a:extLst>
          </p:cNvPr>
          <p:cNvPicPr>
            <a:picLocks noChangeAspect="1"/>
          </p:cNvPicPr>
          <p:nvPr/>
        </p:nvPicPr>
        <p:blipFill>
          <a:blip r:embed="rId2"/>
          <a:stretch>
            <a:fillRect/>
          </a:stretch>
        </p:blipFill>
        <p:spPr>
          <a:xfrm>
            <a:off x="1911049" y="1675227"/>
            <a:ext cx="8369901" cy="4394199"/>
          </a:xfrm>
          <a:prstGeom prst="rect">
            <a:avLst/>
          </a:prstGeom>
        </p:spPr>
      </p:pic>
    </p:spTree>
    <p:extLst>
      <p:ext uri="{BB962C8B-B14F-4D97-AF65-F5344CB8AC3E}">
        <p14:creationId xmlns:p14="http://schemas.microsoft.com/office/powerpoint/2010/main" val="234552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6E8C-D33E-E012-B16C-EEC0F4AA1492}"/>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C23D3544-574D-F98A-ED6A-3C6CC49ADA70}"/>
              </a:ext>
            </a:extLst>
          </p:cNvPr>
          <p:cNvSpPr>
            <a:spLocks noGrp="1"/>
          </p:cNvSpPr>
          <p:nvPr>
            <p:ph idx="1"/>
          </p:nvPr>
        </p:nvSpPr>
        <p:spPr/>
        <p:txBody>
          <a:bodyPr/>
          <a:lstStyle/>
          <a:p>
            <a:r>
              <a:rPr lang="en-US" dirty="0"/>
              <a:t>ABC’s</a:t>
            </a:r>
          </a:p>
          <a:p>
            <a:r>
              <a:rPr lang="en-US" dirty="0"/>
              <a:t>NSAIDs</a:t>
            </a:r>
          </a:p>
          <a:p>
            <a:r>
              <a:rPr lang="en-US" dirty="0"/>
              <a:t>Anti-emetics</a:t>
            </a:r>
          </a:p>
          <a:p>
            <a:r>
              <a:rPr lang="en-US" dirty="0"/>
              <a:t>Hydration</a:t>
            </a:r>
          </a:p>
          <a:p>
            <a:r>
              <a:rPr lang="en-US" dirty="0"/>
              <a:t>Transport and possibly neurologic imaging</a:t>
            </a:r>
          </a:p>
          <a:p>
            <a:r>
              <a:rPr lang="en-US" dirty="0"/>
              <a:t>Track/Trend GCS</a:t>
            </a:r>
          </a:p>
          <a:p>
            <a:r>
              <a:rPr lang="en-US" dirty="0"/>
              <a:t>Post concussive education and supportive care</a:t>
            </a:r>
          </a:p>
          <a:p>
            <a:endParaRPr lang="en-US" dirty="0"/>
          </a:p>
        </p:txBody>
      </p:sp>
    </p:spTree>
    <p:extLst>
      <p:ext uri="{BB962C8B-B14F-4D97-AF65-F5344CB8AC3E}">
        <p14:creationId xmlns:p14="http://schemas.microsoft.com/office/powerpoint/2010/main" val="815814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erson with her hand raised&#10;&#10;Description automatically generated">
            <a:extLst>
              <a:ext uri="{FF2B5EF4-FFF2-40B4-BE49-F238E27FC236}">
                <a16:creationId xmlns:a16="http://schemas.microsoft.com/office/drawing/2014/main" id="{2C7A8480-A362-A3CF-A3CF-DB5446262CB6}"/>
              </a:ext>
            </a:extLst>
          </p:cNvPr>
          <p:cNvPicPr>
            <a:picLocks noGrp="1" noChangeAspect="1"/>
          </p:cNvPicPr>
          <p:nvPr>
            <p:ph idx="1"/>
          </p:nvPr>
        </p:nvPicPr>
        <p:blipFill>
          <a:blip r:embed="rId2"/>
          <a:stretch>
            <a:fillRect/>
          </a:stretch>
        </p:blipFill>
        <p:spPr>
          <a:xfrm>
            <a:off x="1732735" y="539811"/>
            <a:ext cx="8726529" cy="5778378"/>
          </a:xfrm>
        </p:spPr>
      </p:pic>
    </p:spTree>
    <p:extLst>
      <p:ext uri="{BB962C8B-B14F-4D97-AF65-F5344CB8AC3E}">
        <p14:creationId xmlns:p14="http://schemas.microsoft.com/office/powerpoint/2010/main" val="3278546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A21F6-55F7-396A-997F-C017A0AC69F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Concussion Clearance</a:t>
            </a:r>
          </a:p>
        </p:txBody>
      </p:sp>
      <p:pic>
        <p:nvPicPr>
          <p:cNvPr id="5" name="Content Placeholder 4" descr="A white background with black text&#10;&#10;Description automatically generated">
            <a:extLst>
              <a:ext uri="{FF2B5EF4-FFF2-40B4-BE49-F238E27FC236}">
                <a16:creationId xmlns:a16="http://schemas.microsoft.com/office/drawing/2014/main" id="{D34A7156-8C6E-BCBF-250F-2237C96D9878}"/>
              </a:ext>
            </a:extLst>
          </p:cNvPr>
          <p:cNvPicPr>
            <a:picLocks noGrp="1" noChangeAspect="1"/>
          </p:cNvPicPr>
          <p:nvPr>
            <p:ph idx="1"/>
          </p:nvPr>
        </p:nvPicPr>
        <p:blipFill>
          <a:blip r:embed="rId2"/>
          <a:stretch>
            <a:fillRect/>
          </a:stretch>
        </p:blipFill>
        <p:spPr>
          <a:xfrm>
            <a:off x="1829786" y="1675227"/>
            <a:ext cx="8532428" cy="4394199"/>
          </a:xfrm>
          <a:prstGeom prst="rect">
            <a:avLst/>
          </a:prstGeom>
        </p:spPr>
      </p:pic>
    </p:spTree>
    <p:extLst>
      <p:ext uri="{BB962C8B-B14F-4D97-AF65-F5344CB8AC3E}">
        <p14:creationId xmlns:p14="http://schemas.microsoft.com/office/powerpoint/2010/main" val="1538478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6558</TotalTime>
  <Words>810</Words>
  <Application>Microsoft Macintosh PowerPoint</Application>
  <PresentationFormat>Widescreen</PresentationFormat>
  <Paragraphs>56</Paragraphs>
  <Slides>31</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Aptos Display</vt:lpstr>
      <vt:lpstr>Arial</vt:lpstr>
      <vt:lpstr>Calibri</vt:lpstr>
      <vt:lpstr>Office Theme</vt:lpstr>
      <vt:lpstr>Rodeo Injuries</vt:lpstr>
      <vt:lpstr>PowerPoint Presentation</vt:lpstr>
      <vt:lpstr>Epidemiology</vt:lpstr>
      <vt:lpstr>Concussion</vt:lpstr>
      <vt:lpstr>Concussion</vt:lpstr>
      <vt:lpstr>Symptoms</vt:lpstr>
      <vt:lpstr>Treatment</vt:lpstr>
      <vt:lpstr>PowerPoint Presentation</vt:lpstr>
      <vt:lpstr>Concussion Clearance</vt:lpstr>
      <vt:lpstr>Degloving and Amputations</vt:lpstr>
      <vt:lpstr>Degloving and avulsion injuries</vt:lpstr>
      <vt:lpstr>PowerPoint Presentation</vt:lpstr>
      <vt:lpstr>PowerPoint Presentation</vt:lpstr>
      <vt:lpstr>Open Book Pelvic fracture</vt:lpstr>
      <vt:lpstr>Improvised Pelvic Binder</vt:lpstr>
      <vt:lpstr>Assessment → Stabilization/Splinting → Re-Assessment</vt:lpstr>
      <vt:lpstr>Assessment</vt:lpstr>
      <vt:lpstr>Palpation - Point tenderness</vt:lpstr>
      <vt:lpstr>Pallor</vt:lpstr>
      <vt:lpstr>Paresthesia</vt:lpstr>
      <vt:lpstr>Pulses</vt:lpstr>
      <vt:lpstr>Paralysis</vt:lpstr>
      <vt:lpstr>Assessment</vt:lpstr>
      <vt:lpstr>Remove jewelry and wrap wounds prior to splinting!</vt:lpstr>
      <vt:lpstr>Splinting</vt:lpstr>
      <vt:lpstr>Alumi-form Splinting</vt:lpstr>
      <vt:lpstr>Vacuum Splints</vt:lpstr>
      <vt:lpstr>Assessment → Stabilization/Splinting → Re-Assessment</vt:lpstr>
      <vt:lpstr>Traction Splint - Femur fractures</vt:lpstr>
      <vt:lpstr>Pelvic Fracture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Rodeo Injuries</dc:title>
  <dc:creator>Christian M Garcia</dc:creator>
  <cp:lastModifiedBy>Christian M Garcia</cp:lastModifiedBy>
  <cp:revision>2</cp:revision>
  <dcterms:created xsi:type="dcterms:W3CDTF">2024-05-30T03:56:51Z</dcterms:created>
  <dcterms:modified xsi:type="dcterms:W3CDTF">2024-06-04T17:03:16Z</dcterms:modified>
</cp:coreProperties>
</file>