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69" r:id="rId1"/>
    <p:sldMasterId id="2147483726" r:id="rId2"/>
    <p:sldMasterId id="2147485064" r:id="rId3"/>
    <p:sldMasterId id="2147485067" r:id="rId4"/>
    <p:sldMasterId id="2147484483" r:id="rId5"/>
    <p:sldMasterId id="2147483648" r:id="rId6"/>
    <p:sldMasterId id="2147485065" r:id="rId7"/>
  </p:sldMasterIdLst>
  <p:notesMasterIdLst>
    <p:notesMasterId r:id="rId56"/>
  </p:notesMasterIdLst>
  <p:sldIdLst>
    <p:sldId id="256" r:id="rId8"/>
    <p:sldId id="345" r:id="rId9"/>
    <p:sldId id="358" r:id="rId10"/>
    <p:sldId id="349" r:id="rId11"/>
    <p:sldId id="354" r:id="rId12"/>
    <p:sldId id="351" r:id="rId13"/>
    <p:sldId id="344" r:id="rId14"/>
    <p:sldId id="305" r:id="rId15"/>
    <p:sldId id="357" r:id="rId16"/>
    <p:sldId id="307" r:id="rId17"/>
    <p:sldId id="309" r:id="rId18"/>
    <p:sldId id="359"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46" r:id="rId37"/>
    <p:sldId id="356" r:id="rId38"/>
    <p:sldId id="355"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3" r:id="rId53"/>
    <p:sldId id="342" r:id="rId54"/>
    <p:sldId id="26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1B50C-B96B-4044-AC18-094D5BBC1E51}" v="298" dt="2024-06-25T13:40:39.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sorterViewPr>
    <p:cViewPr>
      <p:scale>
        <a:sx n="100" d="100"/>
        <a:sy n="100" d="100"/>
      </p:scale>
      <p:origin x="0" y="-3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8D2D4B2A-970D-44CA-924F-24BF1F2810D6}"/>
    <pc:docChg chg="addSld modSld addMainMaster">
      <pc:chgData name="Carol Greenlee" userId="e7810260-1ef9-468a-9b4d-d0f820dc5c69" providerId="ADAL" clId="{8D2D4B2A-970D-44CA-924F-24BF1F2810D6}" dt="2024-05-15T18:31:42.118" v="1"/>
      <pc:docMkLst>
        <pc:docMk/>
      </pc:docMkLst>
      <pc:sldChg chg="add">
        <pc:chgData name="Carol Greenlee" userId="e7810260-1ef9-468a-9b4d-d0f820dc5c69" providerId="ADAL" clId="{8D2D4B2A-970D-44CA-924F-24BF1F2810D6}" dt="2024-05-15T18:31:42.118" v="1"/>
        <pc:sldMkLst>
          <pc:docMk/>
          <pc:sldMk cId="4179364185" sldId="304"/>
        </pc:sldMkLst>
      </pc:sldChg>
      <pc:sldMasterChg chg="add addSldLayout">
        <pc:chgData name="Carol Greenlee" userId="e7810260-1ef9-468a-9b4d-d0f820dc5c69" providerId="ADAL" clId="{8D2D4B2A-970D-44CA-924F-24BF1F2810D6}" dt="2024-05-15T18:31:42.118" v="0" actId="27028"/>
        <pc:sldMasterMkLst>
          <pc:docMk/>
          <pc:sldMasterMk cId="3342761158" sldId="2147485067"/>
        </pc:sldMasterMkLst>
        <pc:sldLayoutChg chg="add">
          <pc:chgData name="Carol Greenlee" userId="e7810260-1ef9-468a-9b4d-d0f820dc5c69" providerId="ADAL" clId="{8D2D4B2A-970D-44CA-924F-24BF1F2810D6}" dt="2024-05-15T18:31:42.118" v="0" actId="27028"/>
          <pc:sldLayoutMkLst>
            <pc:docMk/>
            <pc:sldMasterMk cId="3342761158" sldId="2147485067"/>
            <pc:sldLayoutMk cId="712060445" sldId="2147485068"/>
          </pc:sldLayoutMkLst>
        </pc:sldLayoutChg>
      </pc:sldMasterChg>
    </pc:docChg>
  </pc:docChgLst>
  <pc:docChgLst>
    <pc:chgData name="Carol Greenlee" userId="e7810260-1ef9-468a-9b4d-d0f820dc5c69" providerId="ADAL" clId="{FEA1B50C-B96B-4044-AC18-094D5BBC1E51}"/>
    <pc:docChg chg="undo custSel addSld delSld modSld sldOrd addMainMaster delMainMaster modMainMaster">
      <pc:chgData name="Carol Greenlee" userId="e7810260-1ef9-468a-9b4d-d0f820dc5c69" providerId="ADAL" clId="{FEA1B50C-B96B-4044-AC18-094D5BBC1E51}" dt="2024-06-25T13:40:39.641" v="1964" actId="20577"/>
      <pc:docMkLst>
        <pc:docMk/>
      </pc:docMkLst>
      <pc:sldChg chg="modSp mod">
        <pc:chgData name="Carol Greenlee" userId="e7810260-1ef9-468a-9b4d-d0f820dc5c69" providerId="ADAL" clId="{FEA1B50C-B96B-4044-AC18-094D5BBC1E51}" dt="2024-06-25T12:52:37.915" v="1780" actId="20577"/>
        <pc:sldMkLst>
          <pc:docMk/>
          <pc:sldMk cId="1435387113" sldId="256"/>
        </pc:sldMkLst>
        <pc:spChg chg="mod">
          <ac:chgData name="Carol Greenlee" userId="e7810260-1ef9-468a-9b4d-d0f820dc5c69" providerId="ADAL" clId="{FEA1B50C-B96B-4044-AC18-094D5BBC1E51}" dt="2024-06-25T12:52:37.915" v="1780" actId="20577"/>
          <ac:spMkLst>
            <pc:docMk/>
            <pc:sldMk cId="1435387113" sldId="256"/>
            <ac:spMk id="3" creationId="{F03DCDCE-E487-5D90-156F-EA5C795F8694}"/>
          </ac:spMkLst>
        </pc:spChg>
      </pc:sldChg>
      <pc:sldChg chg="del">
        <pc:chgData name="Carol Greenlee" userId="e7810260-1ef9-468a-9b4d-d0f820dc5c69" providerId="ADAL" clId="{FEA1B50C-B96B-4044-AC18-094D5BBC1E51}" dt="2024-05-28T12:59:05.099" v="1295" actId="47"/>
        <pc:sldMkLst>
          <pc:docMk/>
          <pc:sldMk cId="3430293548" sldId="257"/>
        </pc:sldMkLst>
      </pc:sldChg>
      <pc:sldChg chg="del">
        <pc:chgData name="Carol Greenlee" userId="e7810260-1ef9-468a-9b4d-d0f820dc5c69" providerId="ADAL" clId="{FEA1B50C-B96B-4044-AC18-094D5BBC1E51}" dt="2024-05-28T12:59:10.069" v="1296" actId="47"/>
        <pc:sldMkLst>
          <pc:docMk/>
          <pc:sldMk cId="320658359" sldId="258"/>
        </pc:sldMkLst>
      </pc:sldChg>
      <pc:sldChg chg="del">
        <pc:chgData name="Carol Greenlee" userId="e7810260-1ef9-468a-9b4d-d0f820dc5c69" providerId="ADAL" clId="{FEA1B50C-B96B-4044-AC18-094D5BBC1E51}" dt="2024-05-28T13:01:05.260" v="1305" actId="47"/>
        <pc:sldMkLst>
          <pc:docMk/>
          <pc:sldMk cId="4144038393" sldId="259"/>
        </pc:sldMkLst>
      </pc:sldChg>
      <pc:sldChg chg="ord">
        <pc:chgData name="Carol Greenlee" userId="e7810260-1ef9-468a-9b4d-d0f820dc5c69" providerId="ADAL" clId="{FEA1B50C-B96B-4044-AC18-094D5BBC1E51}" dt="2024-05-28T13:00:55.967" v="1304"/>
        <pc:sldMkLst>
          <pc:docMk/>
          <pc:sldMk cId="2859101332" sldId="260"/>
        </pc:sldMkLst>
      </pc:sldChg>
      <pc:sldChg chg="del">
        <pc:chgData name="Carol Greenlee" userId="e7810260-1ef9-468a-9b4d-d0f820dc5c69" providerId="ADAL" clId="{FEA1B50C-B96B-4044-AC18-094D5BBC1E51}" dt="2024-05-28T13:01:05.260" v="1305" actId="47"/>
        <pc:sldMkLst>
          <pc:docMk/>
          <pc:sldMk cId="3222117926" sldId="261"/>
        </pc:sldMkLst>
      </pc:sldChg>
      <pc:sldChg chg="del">
        <pc:chgData name="Carol Greenlee" userId="e7810260-1ef9-468a-9b4d-d0f820dc5c69" providerId="ADAL" clId="{FEA1B50C-B96B-4044-AC18-094D5BBC1E51}" dt="2024-05-28T12:59:56.245" v="1300" actId="47"/>
        <pc:sldMkLst>
          <pc:docMk/>
          <pc:sldMk cId="292731432" sldId="262"/>
        </pc:sldMkLst>
      </pc:sldChg>
      <pc:sldChg chg="del">
        <pc:chgData name="Carol Greenlee" userId="e7810260-1ef9-468a-9b4d-d0f820dc5c69" providerId="ADAL" clId="{FEA1B50C-B96B-4044-AC18-094D5BBC1E51}" dt="2024-05-28T12:59:56.245" v="1300" actId="47"/>
        <pc:sldMkLst>
          <pc:docMk/>
          <pc:sldMk cId="370090234" sldId="263"/>
        </pc:sldMkLst>
      </pc:sldChg>
      <pc:sldChg chg="del">
        <pc:chgData name="Carol Greenlee" userId="e7810260-1ef9-468a-9b4d-d0f820dc5c69" providerId="ADAL" clId="{FEA1B50C-B96B-4044-AC18-094D5BBC1E51}" dt="2024-05-28T12:59:56.245" v="1300" actId="47"/>
        <pc:sldMkLst>
          <pc:docMk/>
          <pc:sldMk cId="3814108558" sldId="264"/>
        </pc:sldMkLst>
      </pc:sldChg>
      <pc:sldChg chg="del">
        <pc:chgData name="Carol Greenlee" userId="e7810260-1ef9-468a-9b4d-d0f820dc5c69" providerId="ADAL" clId="{FEA1B50C-B96B-4044-AC18-094D5BBC1E51}" dt="2024-05-28T12:59:56.245" v="1300" actId="47"/>
        <pc:sldMkLst>
          <pc:docMk/>
          <pc:sldMk cId="1501513207" sldId="265"/>
        </pc:sldMkLst>
      </pc:sldChg>
      <pc:sldChg chg="del">
        <pc:chgData name="Carol Greenlee" userId="e7810260-1ef9-468a-9b4d-d0f820dc5c69" providerId="ADAL" clId="{FEA1B50C-B96B-4044-AC18-094D5BBC1E51}" dt="2024-05-28T12:59:56.245" v="1300" actId="47"/>
        <pc:sldMkLst>
          <pc:docMk/>
          <pc:sldMk cId="1385827669" sldId="266"/>
        </pc:sldMkLst>
      </pc:sldChg>
      <pc:sldChg chg="del">
        <pc:chgData name="Carol Greenlee" userId="e7810260-1ef9-468a-9b4d-d0f820dc5c69" providerId="ADAL" clId="{FEA1B50C-B96B-4044-AC18-094D5BBC1E51}" dt="2024-05-28T12:59:56.245" v="1300" actId="47"/>
        <pc:sldMkLst>
          <pc:docMk/>
          <pc:sldMk cId="2949935562" sldId="267"/>
        </pc:sldMkLst>
      </pc:sldChg>
      <pc:sldChg chg="del">
        <pc:chgData name="Carol Greenlee" userId="e7810260-1ef9-468a-9b4d-d0f820dc5c69" providerId="ADAL" clId="{FEA1B50C-B96B-4044-AC18-094D5BBC1E51}" dt="2024-05-28T12:59:49.038" v="1299" actId="47"/>
        <pc:sldMkLst>
          <pc:docMk/>
          <pc:sldMk cId="93311564" sldId="268"/>
        </pc:sldMkLst>
      </pc:sldChg>
      <pc:sldChg chg="del">
        <pc:chgData name="Carol Greenlee" userId="e7810260-1ef9-468a-9b4d-d0f820dc5c69" providerId="ADAL" clId="{FEA1B50C-B96B-4044-AC18-094D5BBC1E51}" dt="2024-05-28T12:59:49.038" v="1299" actId="47"/>
        <pc:sldMkLst>
          <pc:docMk/>
          <pc:sldMk cId="3145882696" sldId="269"/>
        </pc:sldMkLst>
      </pc:sldChg>
      <pc:sldChg chg="del">
        <pc:chgData name="Carol Greenlee" userId="e7810260-1ef9-468a-9b4d-d0f820dc5c69" providerId="ADAL" clId="{FEA1B50C-B96B-4044-AC18-094D5BBC1E51}" dt="2024-05-28T12:59:49.038" v="1299" actId="47"/>
        <pc:sldMkLst>
          <pc:docMk/>
          <pc:sldMk cId="3523768896" sldId="270"/>
        </pc:sldMkLst>
      </pc:sldChg>
      <pc:sldChg chg="del">
        <pc:chgData name="Carol Greenlee" userId="e7810260-1ef9-468a-9b4d-d0f820dc5c69" providerId="ADAL" clId="{FEA1B50C-B96B-4044-AC18-094D5BBC1E51}" dt="2024-05-28T12:59:38.403" v="1298" actId="47"/>
        <pc:sldMkLst>
          <pc:docMk/>
          <pc:sldMk cId="2234103877" sldId="271"/>
        </pc:sldMkLst>
      </pc:sldChg>
      <pc:sldChg chg="del">
        <pc:chgData name="Carol Greenlee" userId="e7810260-1ef9-468a-9b4d-d0f820dc5c69" providerId="ADAL" clId="{FEA1B50C-B96B-4044-AC18-094D5BBC1E51}" dt="2024-05-28T12:59:38.403" v="1298" actId="47"/>
        <pc:sldMkLst>
          <pc:docMk/>
          <pc:sldMk cId="3819272588" sldId="272"/>
        </pc:sldMkLst>
      </pc:sldChg>
      <pc:sldChg chg="del">
        <pc:chgData name="Carol Greenlee" userId="e7810260-1ef9-468a-9b4d-d0f820dc5c69" providerId="ADAL" clId="{FEA1B50C-B96B-4044-AC18-094D5BBC1E51}" dt="2024-05-28T12:58:38.507" v="1293" actId="47"/>
        <pc:sldMkLst>
          <pc:docMk/>
          <pc:sldMk cId="1288055975" sldId="273"/>
        </pc:sldMkLst>
      </pc:sldChg>
      <pc:sldChg chg="del">
        <pc:chgData name="Carol Greenlee" userId="e7810260-1ef9-468a-9b4d-d0f820dc5c69" providerId="ADAL" clId="{FEA1B50C-B96B-4044-AC18-094D5BBC1E51}" dt="2024-05-28T12:59:49.038" v="1299" actId="47"/>
        <pc:sldMkLst>
          <pc:docMk/>
          <pc:sldMk cId="225148916" sldId="274"/>
        </pc:sldMkLst>
      </pc:sldChg>
      <pc:sldChg chg="del">
        <pc:chgData name="Carol Greenlee" userId="e7810260-1ef9-468a-9b4d-d0f820dc5c69" providerId="ADAL" clId="{FEA1B50C-B96B-4044-AC18-094D5BBC1E51}" dt="2024-05-28T12:59:38.403" v="1298" actId="47"/>
        <pc:sldMkLst>
          <pc:docMk/>
          <pc:sldMk cId="4143588094" sldId="275"/>
        </pc:sldMkLst>
      </pc:sldChg>
      <pc:sldChg chg="del">
        <pc:chgData name="Carol Greenlee" userId="e7810260-1ef9-468a-9b4d-d0f820dc5c69" providerId="ADAL" clId="{FEA1B50C-B96B-4044-AC18-094D5BBC1E51}" dt="2024-05-28T12:59:38.403" v="1298" actId="47"/>
        <pc:sldMkLst>
          <pc:docMk/>
          <pc:sldMk cId="1576423760" sldId="276"/>
        </pc:sldMkLst>
      </pc:sldChg>
      <pc:sldChg chg="del">
        <pc:chgData name="Carol Greenlee" userId="e7810260-1ef9-468a-9b4d-d0f820dc5c69" providerId="ADAL" clId="{FEA1B50C-B96B-4044-AC18-094D5BBC1E51}" dt="2024-05-28T12:59:26.670" v="1297" actId="47"/>
        <pc:sldMkLst>
          <pc:docMk/>
          <pc:sldMk cId="568419368" sldId="277"/>
        </pc:sldMkLst>
      </pc:sldChg>
      <pc:sldChg chg="del">
        <pc:chgData name="Carol Greenlee" userId="e7810260-1ef9-468a-9b4d-d0f820dc5c69" providerId="ADAL" clId="{FEA1B50C-B96B-4044-AC18-094D5BBC1E51}" dt="2024-05-28T12:59:26.670" v="1297" actId="47"/>
        <pc:sldMkLst>
          <pc:docMk/>
          <pc:sldMk cId="3887999479" sldId="278"/>
        </pc:sldMkLst>
      </pc:sldChg>
      <pc:sldChg chg="del">
        <pc:chgData name="Carol Greenlee" userId="e7810260-1ef9-468a-9b4d-d0f820dc5c69" providerId="ADAL" clId="{FEA1B50C-B96B-4044-AC18-094D5BBC1E51}" dt="2024-05-28T12:59:26.670" v="1297" actId="47"/>
        <pc:sldMkLst>
          <pc:docMk/>
          <pc:sldMk cId="4221359600" sldId="279"/>
        </pc:sldMkLst>
      </pc:sldChg>
      <pc:sldChg chg="del">
        <pc:chgData name="Carol Greenlee" userId="e7810260-1ef9-468a-9b4d-d0f820dc5c69" providerId="ADAL" clId="{FEA1B50C-B96B-4044-AC18-094D5BBC1E51}" dt="2024-05-28T12:59:26.670" v="1297" actId="47"/>
        <pc:sldMkLst>
          <pc:docMk/>
          <pc:sldMk cId="3513282930" sldId="280"/>
        </pc:sldMkLst>
      </pc:sldChg>
      <pc:sldChg chg="del">
        <pc:chgData name="Carol Greenlee" userId="e7810260-1ef9-468a-9b4d-d0f820dc5c69" providerId="ADAL" clId="{FEA1B50C-B96B-4044-AC18-094D5BBC1E51}" dt="2024-05-28T12:59:38.403" v="1298" actId="47"/>
        <pc:sldMkLst>
          <pc:docMk/>
          <pc:sldMk cId="818010626" sldId="281"/>
        </pc:sldMkLst>
      </pc:sldChg>
      <pc:sldChg chg="del">
        <pc:chgData name="Carol Greenlee" userId="e7810260-1ef9-468a-9b4d-d0f820dc5c69" providerId="ADAL" clId="{FEA1B50C-B96B-4044-AC18-094D5BBC1E51}" dt="2024-05-28T12:59:49.038" v="1299" actId="47"/>
        <pc:sldMkLst>
          <pc:docMk/>
          <pc:sldMk cId="1074152332" sldId="282"/>
        </pc:sldMkLst>
      </pc:sldChg>
      <pc:sldChg chg="del">
        <pc:chgData name="Carol Greenlee" userId="e7810260-1ef9-468a-9b4d-d0f820dc5c69" providerId="ADAL" clId="{FEA1B50C-B96B-4044-AC18-094D5BBC1E51}" dt="2024-05-28T12:59:49.038" v="1299" actId="47"/>
        <pc:sldMkLst>
          <pc:docMk/>
          <pc:sldMk cId="1744348356" sldId="283"/>
        </pc:sldMkLst>
      </pc:sldChg>
      <pc:sldChg chg="del">
        <pc:chgData name="Carol Greenlee" userId="e7810260-1ef9-468a-9b4d-d0f820dc5c69" providerId="ADAL" clId="{FEA1B50C-B96B-4044-AC18-094D5BBC1E51}" dt="2024-05-28T12:58:38.507" v="1293" actId="47"/>
        <pc:sldMkLst>
          <pc:docMk/>
          <pc:sldMk cId="4036088413" sldId="284"/>
        </pc:sldMkLst>
      </pc:sldChg>
      <pc:sldChg chg="del">
        <pc:chgData name="Carol Greenlee" userId="e7810260-1ef9-468a-9b4d-d0f820dc5c69" providerId="ADAL" clId="{FEA1B50C-B96B-4044-AC18-094D5BBC1E51}" dt="2024-05-28T12:58:38.507" v="1293" actId="47"/>
        <pc:sldMkLst>
          <pc:docMk/>
          <pc:sldMk cId="2111235004" sldId="285"/>
        </pc:sldMkLst>
      </pc:sldChg>
      <pc:sldChg chg="del">
        <pc:chgData name="Carol Greenlee" userId="e7810260-1ef9-468a-9b4d-d0f820dc5c69" providerId="ADAL" clId="{FEA1B50C-B96B-4044-AC18-094D5BBC1E51}" dt="2024-05-28T12:58:38.507" v="1293" actId="47"/>
        <pc:sldMkLst>
          <pc:docMk/>
          <pc:sldMk cId="1211565397" sldId="286"/>
        </pc:sldMkLst>
      </pc:sldChg>
      <pc:sldChg chg="del">
        <pc:chgData name="Carol Greenlee" userId="e7810260-1ef9-468a-9b4d-d0f820dc5c69" providerId="ADAL" clId="{FEA1B50C-B96B-4044-AC18-094D5BBC1E51}" dt="2024-05-28T12:58:48.784" v="1294" actId="47"/>
        <pc:sldMkLst>
          <pc:docMk/>
          <pc:sldMk cId="1306275189" sldId="287"/>
        </pc:sldMkLst>
      </pc:sldChg>
      <pc:sldChg chg="del">
        <pc:chgData name="Carol Greenlee" userId="e7810260-1ef9-468a-9b4d-d0f820dc5c69" providerId="ADAL" clId="{FEA1B50C-B96B-4044-AC18-094D5BBC1E51}" dt="2024-05-28T12:58:48.784" v="1294" actId="47"/>
        <pc:sldMkLst>
          <pc:docMk/>
          <pc:sldMk cId="1455749534" sldId="288"/>
        </pc:sldMkLst>
      </pc:sldChg>
      <pc:sldChg chg="del">
        <pc:chgData name="Carol Greenlee" userId="e7810260-1ef9-468a-9b4d-d0f820dc5c69" providerId="ADAL" clId="{FEA1B50C-B96B-4044-AC18-094D5BBC1E51}" dt="2024-05-28T12:59:26.670" v="1297" actId="47"/>
        <pc:sldMkLst>
          <pc:docMk/>
          <pc:sldMk cId="1185474645" sldId="289"/>
        </pc:sldMkLst>
      </pc:sldChg>
      <pc:sldChg chg="del">
        <pc:chgData name="Carol Greenlee" userId="e7810260-1ef9-468a-9b4d-d0f820dc5c69" providerId="ADAL" clId="{FEA1B50C-B96B-4044-AC18-094D5BBC1E51}" dt="2024-05-28T12:58:48.784" v="1294" actId="47"/>
        <pc:sldMkLst>
          <pc:docMk/>
          <pc:sldMk cId="101831083" sldId="290"/>
        </pc:sldMkLst>
      </pc:sldChg>
      <pc:sldChg chg="del">
        <pc:chgData name="Carol Greenlee" userId="e7810260-1ef9-468a-9b4d-d0f820dc5c69" providerId="ADAL" clId="{FEA1B50C-B96B-4044-AC18-094D5BBC1E51}" dt="2024-05-28T12:58:48.784" v="1294" actId="47"/>
        <pc:sldMkLst>
          <pc:docMk/>
          <pc:sldMk cId="1182260373" sldId="291"/>
        </pc:sldMkLst>
      </pc:sldChg>
      <pc:sldChg chg="del">
        <pc:chgData name="Carol Greenlee" userId="e7810260-1ef9-468a-9b4d-d0f820dc5c69" providerId="ADAL" clId="{FEA1B50C-B96B-4044-AC18-094D5BBC1E51}" dt="2024-05-28T13:01:05.260" v="1305" actId="47"/>
        <pc:sldMkLst>
          <pc:docMk/>
          <pc:sldMk cId="2812907344" sldId="292"/>
        </pc:sldMkLst>
      </pc:sldChg>
      <pc:sldChg chg="del">
        <pc:chgData name="Carol Greenlee" userId="e7810260-1ef9-468a-9b4d-d0f820dc5c69" providerId="ADAL" clId="{FEA1B50C-B96B-4044-AC18-094D5BBC1E51}" dt="2024-05-28T13:01:05.260" v="1305" actId="47"/>
        <pc:sldMkLst>
          <pc:docMk/>
          <pc:sldMk cId="2340601791" sldId="293"/>
        </pc:sldMkLst>
      </pc:sldChg>
      <pc:sldChg chg="del">
        <pc:chgData name="Carol Greenlee" userId="e7810260-1ef9-468a-9b4d-d0f820dc5c69" providerId="ADAL" clId="{FEA1B50C-B96B-4044-AC18-094D5BBC1E51}" dt="2024-05-28T12:59:10.069" v="1296" actId="47"/>
        <pc:sldMkLst>
          <pc:docMk/>
          <pc:sldMk cId="2557433387" sldId="294"/>
        </pc:sldMkLst>
      </pc:sldChg>
      <pc:sldChg chg="del">
        <pc:chgData name="Carol Greenlee" userId="e7810260-1ef9-468a-9b4d-d0f820dc5c69" providerId="ADAL" clId="{FEA1B50C-B96B-4044-AC18-094D5BBC1E51}" dt="2024-05-28T12:59:10.069" v="1296" actId="47"/>
        <pc:sldMkLst>
          <pc:docMk/>
          <pc:sldMk cId="1151441460" sldId="295"/>
        </pc:sldMkLst>
      </pc:sldChg>
      <pc:sldChg chg="del">
        <pc:chgData name="Carol Greenlee" userId="e7810260-1ef9-468a-9b4d-d0f820dc5c69" providerId="ADAL" clId="{FEA1B50C-B96B-4044-AC18-094D5BBC1E51}" dt="2024-05-28T12:59:10.069" v="1296" actId="47"/>
        <pc:sldMkLst>
          <pc:docMk/>
          <pc:sldMk cId="3708803368" sldId="296"/>
        </pc:sldMkLst>
      </pc:sldChg>
      <pc:sldChg chg="del">
        <pc:chgData name="Carol Greenlee" userId="e7810260-1ef9-468a-9b4d-d0f820dc5c69" providerId="ADAL" clId="{FEA1B50C-B96B-4044-AC18-094D5BBC1E51}" dt="2024-05-28T12:59:10.069" v="1296" actId="47"/>
        <pc:sldMkLst>
          <pc:docMk/>
          <pc:sldMk cId="1281934076" sldId="297"/>
        </pc:sldMkLst>
      </pc:sldChg>
      <pc:sldChg chg="del">
        <pc:chgData name="Carol Greenlee" userId="e7810260-1ef9-468a-9b4d-d0f820dc5c69" providerId="ADAL" clId="{FEA1B50C-B96B-4044-AC18-094D5BBC1E51}" dt="2024-05-28T12:58:48.784" v="1294" actId="47"/>
        <pc:sldMkLst>
          <pc:docMk/>
          <pc:sldMk cId="3406518206" sldId="298"/>
        </pc:sldMkLst>
      </pc:sldChg>
      <pc:sldChg chg="del">
        <pc:chgData name="Carol Greenlee" userId="e7810260-1ef9-468a-9b4d-d0f820dc5c69" providerId="ADAL" clId="{FEA1B50C-B96B-4044-AC18-094D5BBC1E51}" dt="2024-05-28T12:58:48.784" v="1294" actId="47"/>
        <pc:sldMkLst>
          <pc:docMk/>
          <pc:sldMk cId="2719726153" sldId="299"/>
        </pc:sldMkLst>
      </pc:sldChg>
      <pc:sldChg chg="del">
        <pc:chgData name="Carol Greenlee" userId="e7810260-1ef9-468a-9b4d-d0f820dc5c69" providerId="ADAL" clId="{FEA1B50C-B96B-4044-AC18-094D5BBC1E51}" dt="2024-05-28T12:59:38.403" v="1298" actId="47"/>
        <pc:sldMkLst>
          <pc:docMk/>
          <pc:sldMk cId="473583356" sldId="300"/>
        </pc:sldMkLst>
      </pc:sldChg>
      <pc:sldChg chg="del">
        <pc:chgData name="Carol Greenlee" userId="e7810260-1ef9-468a-9b4d-d0f820dc5c69" providerId="ADAL" clId="{FEA1B50C-B96B-4044-AC18-094D5BBC1E51}" dt="2024-05-28T13:01:05.260" v="1305" actId="47"/>
        <pc:sldMkLst>
          <pc:docMk/>
          <pc:sldMk cId="4029363370" sldId="301"/>
        </pc:sldMkLst>
      </pc:sldChg>
      <pc:sldChg chg="del">
        <pc:chgData name="Carol Greenlee" userId="e7810260-1ef9-468a-9b4d-d0f820dc5c69" providerId="ADAL" clId="{FEA1B50C-B96B-4044-AC18-094D5BBC1E51}" dt="2024-05-28T12:59:10.069" v="1296" actId="47"/>
        <pc:sldMkLst>
          <pc:docMk/>
          <pc:sldMk cId="3874567869" sldId="302"/>
        </pc:sldMkLst>
      </pc:sldChg>
      <pc:sldChg chg="del">
        <pc:chgData name="Carol Greenlee" userId="e7810260-1ef9-468a-9b4d-d0f820dc5c69" providerId="ADAL" clId="{FEA1B50C-B96B-4044-AC18-094D5BBC1E51}" dt="2024-05-28T12:58:38.507" v="1293" actId="47"/>
        <pc:sldMkLst>
          <pc:docMk/>
          <pc:sldMk cId="3391070797" sldId="303"/>
        </pc:sldMkLst>
      </pc:sldChg>
      <pc:sldChg chg="del">
        <pc:chgData name="Carol Greenlee" userId="e7810260-1ef9-468a-9b4d-d0f820dc5c69" providerId="ADAL" clId="{FEA1B50C-B96B-4044-AC18-094D5BBC1E51}" dt="2024-05-28T12:58:38.507" v="1293" actId="47"/>
        <pc:sldMkLst>
          <pc:docMk/>
          <pc:sldMk cId="4179364185" sldId="304"/>
        </pc:sldMkLst>
      </pc:sldChg>
      <pc:sldChg chg="modSp add mod">
        <pc:chgData name="Carol Greenlee" userId="e7810260-1ef9-468a-9b4d-d0f820dc5c69" providerId="ADAL" clId="{FEA1B50C-B96B-4044-AC18-094D5BBC1E51}" dt="2024-05-28T12:42:20.980" v="1170" actId="1076"/>
        <pc:sldMkLst>
          <pc:docMk/>
          <pc:sldMk cId="4171448848" sldId="305"/>
        </pc:sldMkLst>
        <pc:spChg chg="mod">
          <ac:chgData name="Carol Greenlee" userId="e7810260-1ef9-468a-9b4d-d0f820dc5c69" providerId="ADAL" clId="{FEA1B50C-B96B-4044-AC18-094D5BBC1E51}" dt="2024-05-28T12:42:15.441" v="1169" actId="20577"/>
          <ac:spMkLst>
            <pc:docMk/>
            <pc:sldMk cId="4171448848" sldId="305"/>
            <ac:spMk id="2" creationId="{6A6C4C20-06AC-6236-F2FE-889CB42F0CED}"/>
          </ac:spMkLst>
        </pc:spChg>
        <pc:spChg chg="mod">
          <ac:chgData name="Carol Greenlee" userId="e7810260-1ef9-468a-9b4d-d0f820dc5c69" providerId="ADAL" clId="{FEA1B50C-B96B-4044-AC18-094D5BBC1E51}" dt="2024-05-28T12:42:20.980" v="1170" actId="1076"/>
          <ac:spMkLst>
            <pc:docMk/>
            <pc:sldMk cId="4171448848" sldId="305"/>
            <ac:spMk id="3" creationId="{4F998841-A6E5-81B6-1488-46A43BD28072}"/>
          </ac:spMkLst>
        </pc:spChg>
      </pc:sldChg>
      <pc:sldChg chg="add del">
        <pc:chgData name="Carol Greenlee" userId="e7810260-1ef9-468a-9b4d-d0f820dc5c69" providerId="ADAL" clId="{FEA1B50C-B96B-4044-AC18-094D5BBC1E51}" dt="2024-05-28T12:23:59.487" v="1100" actId="2696"/>
        <pc:sldMkLst>
          <pc:docMk/>
          <pc:sldMk cId="2968002312" sldId="306"/>
        </pc:sldMkLst>
      </pc:sldChg>
      <pc:sldChg chg="addSp modSp add mod">
        <pc:chgData name="Carol Greenlee" userId="e7810260-1ef9-468a-9b4d-d0f820dc5c69" providerId="ADAL" clId="{FEA1B50C-B96B-4044-AC18-094D5BBC1E51}" dt="2024-06-25T12:51:51.040" v="1776" actId="20577"/>
        <pc:sldMkLst>
          <pc:docMk/>
          <pc:sldMk cId="2332715604" sldId="307"/>
        </pc:sldMkLst>
        <pc:spChg chg="mod">
          <ac:chgData name="Carol Greenlee" userId="e7810260-1ef9-468a-9b4d-d0f820dc5c69" providerId="ADAL" clId="{FEA1B50C-B96B-4044-AC18-094D5BBC1E51}" dt="2024-05-28T12:41:07.423" v="1157" actId="14100"/>
          <ac:spMkLst>
            <pc:docMk/>
            <pc:sldMk cId="2332715604" sldId="307"/>
            <ac:spMk id="2" creationId="{BAFC48B6-9F56-4E55-91AC-05D10A27A587}"/>
          </ac:spMkLst>
        </pc:spChg>
        <pc:spChg chg="mod">
          <ac:chgData name="Carol Greenlee" userId="e7810260-1ef9-468a-9b4d-d0f820dc5c69" providerId="ADAL" clId="{FEA1B50C-B96B-4044-AC18-094D5BBC1E51}" dt="2024-06-04T11:47:42.980" v="1357" actId="20577"/>
          <ac:spMkLst>
            <pc:docMk/>
            <pc:sldMk cId="2332715604" sldId="307"/>
            <ac:spMk id="3" creationId="{F15A157E-4864-4036-A712-9A99F0594EB5}"/>
          </ac:spMkLst>
        </pc:spChg>
        <pc:spChg chg="add mod">
          <ac:chgData name="Carol Greenlee" userId="e7810260-1ef9-468a-9b4d-d0f820dc5c69" providerId="ADAL" clId="{FEA1B50C-B96B-4044-AC18-094D5BBC1E51}" dt="2024-06-25T12:51:51.040" v="1776" actId="20577"/>
          <ac:spMkLst>
            <pc:docMk/>
            <pc:sldMk cId="2332715604" sldId="307"/>
            <ac:spMk id="4" creationId="{F0001552-BBE5-C1E7-13A9-050FEF010530}"/>
          </ac:spMkLst>
        </pc:spChg>
      </pc:sldChg>
      <pc:sldChg chg="modSp add del mod">
        <pc:chgData name="Carol Greenlee" userId="e7810260-1ef9-468a-9b4d-d0f820dc5c69" providerId="ADAL" clId="{FEA1B50C-B96B-4044-AC18-094D5BBC1E51}" dt="2024-05-28T12:48:15.832" v="1217" actId="2696"/>
        <pc:sldMkLst>
          <pc:docMk/>
          <pc:sldMk cId="3393289083" sldId="308"/>
        </pc:sldMkLst>
        <pc:spChg chg="mod">
          <ac:chgData name="Carol Greenlee" userId="e7810260-1ef9-468a-9b4d-d0f820dc5c69" providerId="ADAL" clId="{FEA1B50C-B96B-4044-AC18-094D5BBC1E51}" dt="2024-05-28T12:40:35.341" v="1152" actId="14100"/>
          <ac:spMkLst>
            <pc:docMk/>
            <pc:sldMk cId="3393289083" sldId="308"/>
            <ac:spMk id="2" creationId="{BAFC48B6-9F56-4E55-91AC-05D10A27A587}"/>
          </ac:spMkLst>
        </pc:spChg>
        <pc:spChg chg="mod">
          <ac:chgData name="Carol Greenlee" userId="e7810260-1ef9-468a-9b4d-d0f820dc5c69" providerId="ADAL" clId="{FEA1B50C-B96B-4044-AC18-094D5BBC1E51}" dt="2024-05-28T12:40:45.050" v="1154" actId="14100"/>
          <ac:spMkLst>
            <pc:docMk/>
            <pc:sldMk cId="3393289083" sldId="308"/>
            <ac:spMk id="3" creationId="{F15A157E-4864-4036-A712-9A99F0594EB5}"/>
          </ac:spMkLst>
        </pc:spChg>
      </pc:sldChg>
      <pc:sldChg chg="modSp add mod">
        <pc:chgData name="Carol Greenlee" userId="e7810260-1ef9-468a-9b4d-d0f820dc5c69" providerId="ADAL" clId="{FEA1B50C-B96B-4044-AC18-094D5BBC1E51}" dt="2024-05-28T12:40:14.448" v="1150" actId="1076"/>
        <pc:sldMkLst>
          <pc:docMk/>
          <pc:sldMk cId="4038082922" sldId="309"/>
        </pc:sldMkLst>
        <pc:spChg chg="mod">
          <ac:chgData name="Carol Greenlee" userId="e7810260-1ef9-468a-9b4d-d0f820dc5c69" providerId="ADAL" clId="{FEA1B50C-B96B-4044-AC18-094D5BBC1E51}" dt="2024-05-28T12:39:57.203" v="1143" actId="1076"/>
          <ac:spMkLst>
            <pc:docMk/>
            <pc:sldMk cId="4038082922" sldId="309"/>
            <ac:spMk id="2" creationId="{1A36BC3A-5F22-DA5E-9E06-C5AA7DD79EC4}"/>
          </ac:spMkLst>
        </pc:spChg>
        <pc:spChg chg="mod">
          <ac:chgData name="Carol Greenlee" userId="e7810260-1ef9-468a-9b4d-d0f820dc5c69" providerId="ADAL" clId="{FEA1B50C-B96B-4044-AC18-094D5BBC1E51}" dt="2024-05-28T12:40:08.625" v="1148" actId="27636"/>
          <ac:spMkLst>
            <pc:docMk/>
            <pc:sldMk cId="4038082922" sldId="309"/>
            <ac:spMk id="3" creationId="{C718A5C3-326A-99F0-9E22-185980E8ACE3}"/>
          </ac:spMkLst>
        </pc:spChg>
        <pc:spChg chg="mod">
          <ac:chgData name="Carol Greenlee" userId="e7810260-1ef9-468a-9b4d-d0f820dc5c69" providerId="ADAL" clId="{FEA1B50C-B96B-4044-AC18-094D5BBC1E51}" dt="2024-05-28T12:40:14.448" v="1150" actId="1076"/>
          <ac:spMkLst>
            <pc:docMk/>
            <pc:sldMk cId="4038082922" sldId="309"/>
            <ac:spMk id="5" creationId="{A207A8E5-10F8-1AA8-F207-85F32A064E4F}"/>
          </ac:spMkLst>
        </pc:spChg>
        <pc:picChg chg="mod">
          <ac:chgData name="Carol Greenlee" userId="e7810260-1ef9-468a-9b4d-d0f820dc5c69" providerId="ADAL" clId="{FEA1B50C-B96B-4044-AC18-094D5BBC1E51}" dt="2024-05-28T12:40:10.835" v="1149" actId="1076"/>
          <ac:picMkLst>
            <pc:docMk/>
            <pc:sldMk cId="4038082922" sldId="309"/>
            <ac:picMk id="4" creationId="{BDB2D9A1-775E-C658-ECF3-D54E10B891E3}"/>
          </ac:picMkLst>
        </pc:picChg>
      </pc:sldChg>
      <pc:sldChg chg="modSp add del mod">
        <pc:chgData name="Carol Greenlee" userId="e7810260-1ef9-468a-9b4d-d0f820dc5c69" providerId="ADAL" clId="{FEA1B50C-B96B-4044-AC18-094D5BBC1E51}" dt="2024-06-25T12:57:29.266" v="1782" actId="2696"/>
        <pc:sldMkLst>
          <pc:docMk/>
          <pc:sldMk cId="3761591688" sldId="310"/>
        </pc:sldMkLst>
        <pc:spChg chg="mod">
          <ac:chgData name="Carol Greenlee" userId="e7810260-1ef9-468a-9b4d-d0f820dc5c69" providerId="ADAL" clId="{FEA1B50C-B96B-4044-AC18-094D5BBC1E51}" dt="2024-05-28T12:38:22.252" v="1138" actId="1076"/>
          <ac:spMkLst>
            <pc:docMk/>
            <pc:sldMk cId="3761591688" sldId="310"/>
            <ac:spMk id="2" creationId="{E396C6E0-D2E0-4A3A-AD93-90A015AA5AC0}"/>
          </ac:spMkLst>
        </pc:spChg>
        <pc:spChg chg="mod">
          <ac:chgData name="Carol Greenlee" userId="e7810260-1ef9-468a-9b4d-d0f820dc5c69" providerId="ADAL" clId="{FEA1B50C-B96B-4044-AC18-094D5BBC1E51}" dt="2024-05-28T12:39:01.262" v="1142" actId="14100"/>
          <ac:spMkLst>
            <pc:docMk/>
            <pc:sldMk cId="3761591688" sldId="310"/>
            <ac:spMk id="3" creationId="{AB64530F-DB61-4DA7-806B-0FB86A8AD818}"/>
          </ac:spMkLst>
        </pc:spChg>
        <pc:spChg chg="mod">
          <ac:chgData name="Carol Greenlee" userId="e7810260-1ef9-468a-9b4d-d0f820dc5c69" providerId="ADAL" clId="{FEA1B50C-B96B-4044-AC18-094D5BBC1E51}" dt="2024-05-28T12:38:16.257" v="1137" actId="1076"/>
          <ac:spMkLst>
            <pc:docMk/>
            <pc:sldMk cId="3761591688" sldId="310"/>
            <ac:spMk id="4" creationId="{1B051200-E552-673B-C1F7-A5C1FC61ABB0}"/>
          </ac:spMkLst>
        </pc:spChg>
        <pc:picChg chg="mod">
          <ac:chgData name="Carol Greenlee" userId="e7810260-1ef9-468a-9b4d-d0f820dc5c69" providerId="ADAL" clId="{FEA1B50C-B96B-4044-AC18-094D5BBC1E51}" dt="2024-05-28T12:38:26.038" v="1139" actId="1076"/>
          <ac:picMkLst>
            <pc:docMk/>
            <pc:sldMk cId="3761591688" sldId="310"/>
            <ac:picMk id="5" creationId="{1477E42D-1A8C-4073-A40F-7EFDE75C1433}"/>
          </ac:picMkLst>
        </pc:picChg>
        <pc:picChg chg="mod">
          <ac:chgData name="Carol Greenlee" userId="e7810260-1ef9-468a-9b4d-d0f820dc5c69" providerId="ADAL" clId="{FEA1B50C-B96B-4044-AC18-094D5BBC1E51}" dt="2024-05-28T12:38:46.982" v="1141" actId="1076"/>
          <ac:picMkLst>
            <pc:docMk/>
            <pc:sldMk cId="3761591688" sldId="310"/>
            <ac:picMk id="6" creationId="{C4B2D668-2EED-4F66-A66B-B38AF1AE2C90}"/>
          </ac:picMkLst>
        </pc:picChg>
      </pc:sldChg>
      <pc:sldChg chg="modSp add mod">
        <pc:chgData name="Carol Greenlee" userId="e7810260-1ef9-468a-9b4d-d0f820dc5c69" providerId="ADAL" clId="{FEA1B50C-B96B-4044-AC18-094D5BBC1E51}" dt="2024-05-28T12:36:37.086" v="1123" actId="14100"/>
        <pc:sldMkLst>
          <pc:docMk/>
          <pc:sldMk cId="3713537800" sldId="311"/>
        </pc:sldMkLst>
        <pc:spChg chg="mod">
          <ac:chgData name="Carol Greenlee" userId="e7810260-1ef9-468a-9b4d-d0f820dc5c69" providerId="ADAL" clId="{FEA1B50C-B96B-4044-AC18-094D5BBC1E51}" dt="2024-05-28T12:35:58.028" v="1119" actId="1076"/>
          <ac:spMkLst>
            <pc:docMk/>
            <pc:sldMk cId="3713537800" sldId="311"/>
            <ac:spMk id="2" creationId="{7BE63BC0-2BE5-4091-B441-1BB5A414CBBC}"/>
          </ac:spMkLst>
        </pc:spChg>
        <pc:spChg chg="mod">
          <ac:chgData name="Carol Greenlee" userId="e7810260-1ef9-468a-9b4d-d0f820dc5c69" providerId="ADAL" clId="{FEA1B50C-B96B-4044-AC18-094D5BBC1E51}" dt="2024-05-28T12:36:37.086" v="1123" actId="14100"/>
          <ac:spMkLst>
            <pc:docMk/>
            <pc:sldMk cId="3713537800" sldId="311"/>
            <ac:spMk id="3" creationId="{506E7CA1-218A-4A99-B247-57497E471955}"/>
          </ac:spMkLst>
        </pc:spChg>
        <pc:spChg chg="mod">
          <ac:chgData name="Carol Greenlee" userId="e7810260-1ef9-468a-9b4d-d0f820dc5c69" providerId="ADAL" clId="{FEA1B50C-B96B-4044-AC18-094D5BBC1E51}" dt="2024-05-28T12:36:04.546" v="1121" actId="1076"/>
          <ac:spMkLst>
            <pc:docMk/>
            <pc:sldMk cId="3713537800" sldId="311"/>
            <ac:spMk id="4" creationId="{6E831C3D-CAF9-DB8A-7B79-0CF785C243E5}"/>
          </ac:spMkLst>
        </pc:spChg>
        <pc:picChg chg="mod">
          <ac:chgData name="Carol Greenlee" userId="e7810260-1ef9-468a-9b4d-d0f820dc5c69" providerId="ADAL" clId="{FEA1B50C-B96B-4044-AC18-094D5BBC1E51}" dt="2024-05-28T12:36:01.522" v="1120" actId="1076"/>
          <ac:picMkLst>
            <pc:docMk/>
            <pc:sldMk cId="3713537800" sldId="311"/>
            <ac:picMk id="10" creationId="{58DB6936-6ED4-7624-65A0-C1B2A210E878}"/>
          </ac:picMkLst>
        </pc:picChg>
        <pc:picChg chg="mod">
          <ac:chgData name="Carol Greenlee" userId="e7810260-1ef9-468a-9b4d-d0f820dc5c69" providerId="ADAL" clId="{FEA1B50C-B96B-4044-AC18-094D5BBC1E51}" dt="2024-05-28T12:36:06.644" v="1122" actId="1076"/>
          <ac:picMkLst>
            <pc:docMk/>
            <pc:sldMk cId="3713537800" sldId="311"/>
            <ac:picMk id="12" creationId="{170C4AE6-54BC-BAF4-1968-38831E6515A0}"/>
          </ac:picMkLst>
        </pc:picChg>
      </pc:sldChg>
      <pc:sldChg chg="modSp add mod">
        <pc:chgData name="Carol Greenlee" userId="e7810260-1ef9-468a-9b4d-d0f820dc5c69" providerId="ADAL" clId="{FEA1B50C-B96B-4044-AC18-094D5BBC1E51}" dt="2024-05-28T12:37:45.733" v="1133" actId="1037"/>
        <pc:sldMkLst>
          <pc:docMk/>
          <pc:sldMk cId="3606385895" sldId="312"/>
        </pc:sldMkLst>
        <pc:spChg chg="mod">
          <ac:chgData name="Carol Greenlee" userId="e7810260-1ef9-468a-9b4d-d0f820dc5c69" providerId="ADAL" clId="{FEA1B50C-B96B-4044-AC18-094D5BBC1E51}" dt="2024-05-28T12:37:45.733" v="1133" actId="1037"/>
          <ac:spMkLst>
            <pc:docMk/>
            <pc:sldMk cId="3606385895" sldId="312"/>
            <ac:spMk id="2" creationId="{7CF30F78-0647-B866-9FE5-FA7AC81DC303}"/>
          </ac:spMkLst>
        </pc:spChg>
        <pc:spChg chg="mod">
          <ac:chgData name="Carol Greenlee" userId="e7810260-1ef9-468a-9b4d-d0f820dc5c69" providerId="ADAL" clId="{FEA1B50C-B96B-4044-AC18-094D5BBC1E51}" dt="2024-05-28T12:37:20.184" v="1130" actId="14100"/>
          <ac:spMkLst>
            <pc:docMk/>
            <pc:sldMk cId="3606385895" sldId="312"/>
            <ac:spMk id="3" creationId="{06474F6F-AF02-258A-CA9E-9ECE1B724044}"/>
          </ac:spMkLst>
        </pc:spChg>
        <pc:spChg chg="mod">
          <ac:chgData name="Carol Greenlee" userId="e7810260-1ef9-468a-9b4d-d0f820dc5c69" providerId="ADAL" clId="{FEA1B50C-B96B-4044-AC18-094D5BBC1E51}" dt="2024-05-28T12:36:57.769" v="1128" actId="1076"/>
          <ac:spMkLst>
            <pc:docMk/>
            <pc:sldMk cId="3606385895" sldId="312"/>
            <ac:spMk id="4" creationId="{E5A9D89A-F666-17EB-473E-A81509C1D8EC}"/>
          </ac:spMkLst>
        </pc:spChg>
      </pc:sldChg>
      <pc:sldChg chg="modSp add mod">
        <pc:chgData name="Carol Greenlee" userId="e7810260-1ef9-468a-9b4d-d0f820dc5c69" providerId="ADAL" clId="{FEA1B50C-B96B-4044-AC18-094D5BBC1E51}" dt="2024-05-28T12:34:29.582" v="1111" actId="1076"/>
        <pc:sldMkLst>
          <pc:docMk/>
          <pc:sldMk cId="4165470611" sldId="313"/>
        </pc:sldMkLst>
        <pc:spChg chg="mod">
          <ac:chgData name="Carol Greenlee" userId="e7810260-1ef9-468a-9b4d-d0f820dc5c69" providerId="ADAL" clId="{FEA1B50C-B96B-4044-AC18-094D5BBC1E51}" dt="2024-05-28T12:34:15.395" v="1108" actId="1076"/>
          <ac:spMkLst>
            <pc:docMk/>
            <pc:sldMk cId="4165470611" sldId="313"/>
            <ac:spMk id="2" creationId="{69A66571-A6FD-4E9D-7DD3-99CCE3BD2209}"/>
          </ac:spMkLst>
        </pc:spChg>
        <pc:spChg chg="mod">
          <ac:chgData name="Carol Greenlee" userId="e7810260-1ef9-468a-9b4d-d0f820dc5c69" providerId="ADAL" clId="{FEA1B50C-B96B-4044-AC18-094D5BBC1E51}" dt="2024-05-28T12:34:07.526" v="1107" actId="1076"/>
          <ac:spMkLst>
            <pc:docMk/>
            <pc:sldMk cId="4165470611" sldId="313"/>
            <ac:spMk id="3" creationId="{1E1E1ED6-0B5A-027A-7BD2-B413D69F6B13}"/>
          </ac:spMkLst>
        </pc:spChg>
        <pc:spChg chg="mod">
          <ac:chgData name="Carol Greenlee" userId="e7810260-1ef9-468a-9b4d-d0f820dc5c69" providerId="ADAL" clId="{FEA1B50C-B96B-4044-AC18-094D5BBC1E51}" dt="2024-05-28T12:34:29.582" v="1111" actId="1076"/>
          <ac:spMkLst>
            <pc:docMk/>
            <pc:sldMk cId="4165470611" sldId="313"/>
            <ac:spMk id="4" creationId="{866EFE8D-1BC9-7513-F82F-E4C80A9BEA77}"/>
          </ac:spMkLst>
        </pc:spChg>
        <pc:graphicFrameChg chg="mod">
          <ac:chgData name="Carol Greenlee" userId="e7810260-1ef9-468a-9b4d-d0f820dc5c69" providerId="ADAL" clId="{FEA1B50C-B96B-4044-AC18-094D5BBC1E51}" dt="2024-05-28T12:34:26.640" v="1110"/>
          <ac:graphicFrameMkLst>
            <pc:docMk/>
            <pc:sldMk cId="4165470611" sldId="313"/>
            <ac:graphicFrameMk id="6" creationId="{0350A42A-12CB-78D6-A516-8BECD193F361}"/>
          </ac:graphicFrameMkLst>
        </pc:graphicFrameChg>
      </pc:sldChg>
      <pc:sldChg chg="modSp add mod">
        <pc:chgData name="Carol Greenlee" userId="e7810260-1ef9-468a-9b4d-d0f820dc5c69" providerId="ADAL" clId="{FEA1B50C-B96B-4044-AC18-094D5BBC1E51}" dt="2024-05-28T12:35:30.392" v="1117" actId="1076"/>
        <pc:sldMkLst>
          <pc:docMk/>
          <pc:sldMk cId="646278504" sldId="314"/>
        </pc:sldMkLst>
        <pc:spChg chg="mod">
          <ac:chgData name="Carol Greenlee" userId="e7810260-1ef9-468a-9b4d-d0f820dc5c69" providerId="ADAL" clId="{FEA1B50C-B96B-4044-AC18-094D5BBC1E51}" dt="2024-05-28T12:35:02.265" v="1115" actId="1076"/>
          <ac:spMkLst>
            <pc:docMk/>
            <pc:sldMk cId="646278504" sldId="314"/>
            <ac:spMk id="2" creationId="{69A66571-A6FD-4E9D-7DD3-99CCE3BD2209}"/>
          </ac:spMkLst>
        </pc:spChg>
        <pc:spChg chg="mod">
          <ac:chgData name="Carol Greenlee" userId="e7810260-1ef9-468a-9b4d-d0f820dc5c69" providerId="ADAL" clId="{FEA1B50C-B96B-4044-AC18-094D5BBC1E51}" dt="2024-05-28T12:34:56.244" v="1114" actId="1076"/>
          <ac:spMkLst>
            <pc:docMk/>
            <pc:sldMk cId="646278504" sldId="314"/>
            <ac:spMk id="3" creationId="{1E1E1ED6-0B5A-027A-7BD2-B413D69F6B13}"/>
          </ac:spMkLst>
        </pc:spChg>
        <pc:graphicFrameChg chg="mod">
          <ac:chgData name="Carol Greenlee" userId="e7810260-1ef9-468a-9b4d-d0f820dc5c69" providerId="ADAL" clId="{FEA1B50C-B96B-4044-AC18-094D5BBC1E51}" dt="2024-05-28T12:35:30.392" v="1117" actId="1076"/>
          <ac:graphicFrameMkLst>
            <pc:docMk/>
            <pc:sldMk cId="646278504" sldId="314"/>
            <ac:graphicFrameMk id="6" creationId="{0350A42A-12CB-78D6-A516-8BECD193F361}"/>
          </ac:graphicFrameMkLst>
        </pc:graphicFrameChg>
      </pc:sldChg>
      <pc:sldChg chg="modSp add mod">
        <pc:chgData name="Carol Greenlee" userId="e7810260-1ef9-468a-9b4d-d0f820dc5c69" providerId="ADAL" clId="{FEA1B50C-B96B-4044-AC18-094D5BBC1E51}" dt="2024-05-28T12:49:06.280" v="1222" actId="1038"/>
        <pc:sldMkLst>
          <pc:docMk/>
          <pc:sldMk cId="3747601914" sldId="315"/>
        </pc:sldMkLst>
        <pc:spChg chg="mod">
          <ac:chgData name="Carol Greenlee" userId="e7810260-1ef9-468a-9b4d-d0f820dc5c69" providerId="ADAL" clId="{FEA1B50C-B96B-4044-AC18-094D5BBC1E51}" dt="2024-05-28T12:49:06.280" v="1222" actId="1038"/>
          <ac:spMkLst>
            <pc:docMk/>
            <pc:sldMk cId="3747601914" sldId="315"/>
            <ac:spMk id="2" creationId="{ABB70AAB-F570-E044-A04C-B77908BA9119}"/>
          </ac:spMkLst>
        </pc:spChg>
        <pc:spChg chg="mod">
          <ac:chgData name="Carol Greenlee" userId="e7810260-1ef9-468a-9b4d-d0f820dc5c69" providerId="ADAL" clId="{FEA1B50C-B96B-4044-AC18-094D5BBC1E51}" dt="2024-05-28T12:48:59.437" v="1220" actId="14100"/>
          <ac:spMkLst>
            <pc:docMk/>
            <pc:sldMk cId="3747601914" sldId="315"/>
            <ac:spMk id="3" creationId="{A58E60DE-F3F4-76F3-6B45-39484408EC17}"/>
          </ac:spMkLst>
        </pc:spChg>
      </pc:sldChg>
      <pc:sldChg chg="modSp add mod">
        <pc:chgData name="Carol Greenlee" userId="e7810260-1ef9-468a-9b4d-d0f820dc5c69" providerId="ADAL" clId="{FEA1B50C-B96B-4044-AC18-094D5BBC1E51}" dt="2024-05-28T12:33:46.936" v="1105" actId="14100"/>
        <pc:sldMkLst>
          <pc:docMk/>
          <pc:sldMk cId="3960440386" sldId="316"/>
        </pc:sldMkLst>
        <pc:spChg chg="mod">
          <ac:chgData name="Carol Greenlee" userId="e7810260-1ef9-468a-9b4d-d0f820dc5c69" providerId="ADAL" clId="{FEA1B50C-B96B-4044-AC18-094D5BBC1E51}" dt="2024-05-28T12:33:46.936" v="1105" actId="14100"/>
          <ac:spMkLst>
            <pc:docMk/>
            <pc:sldMk cId="3960440386" sldId="316"/>
            <ac:spMk id="2" creationId="{271A9020-7809-D800-1A8F-8A4C5726B8A2}"/>
          </ac:spMkLst>
        </pc:spChg>
      </pc:sldChg>
      <pc:sldChg chg="modSp add mod">
        <pc:chgData name="Carol Greenlee" userId="e7810260-1ef9-468a-9b4d-d0f820dc5c69" providerId="ADAL" clId="{FEA1B50C-B96B-4044-AC18-094D5BBC1E51}" dt="2024-05-28T12:49:49.424" v="1227" actId="14100"/>
        <pc:sldMkLst>
          <pc:docMk/>
          <pc:sldMk cId="3866124670" sldId="317"/>
        </pc:sldMkLst>
        <pc:spChg chg="mod">
          <ac:chgData name="Carol Greenlee" userId="e7810260-1ef9-468a-9b4d-d0f820dc5c69" providerId="ADAL" clId="{FEA1B50C-B96B-4044-AC18-094D5BBC1E51}" dt="2024-05-28T12:49:49.424" v="1227" actId="14100"/>
          <ac:spMkLst>
            <pc:docMk/>
            <pc:sldMk cId="3866124670" sldId="317"/>
            <ac:spMk id="2" creationId="{819DDAA1-AD9E-BA10-82C8-E141CFFA16D2}"/>
          </ac:spMkLst>
        </pc:spChg>
        <pc:spChg chg="mod">
          <ac:chgData name="Carol Greenlee" userId="e7810260-1ef9-468a-9b4d-d0f820dc5c69" providerId="ADAL" clId="{FEA1B50C-B96B-4044-AC18-094D5BBC1E51}" dt="2024-05-28T12:49:46.101" v="1226" actId="14100"/>
          <ac:spMkLst>
            <pc:docMk/>
            <pc:sldMk cId="3866124670" sldId="317"/>
            <ac:spMk id="3" creationId="{1F4CD45A-0B04-E621-AD4D-2A6EE8F7DF50}"/>
          </ac:spMkLst>
        </pc:spChg>
      </pc:sldChg>
      <pc:sldChg chg="modSp add mod">
        <pc:chgData name="Carol Greenlee" userId="e7810260-1ef9-468a-9b4d-d0f820dc5c69" providerId="ADAL" clId="{FEA1B50C-B96B-4044-AC18-094D5BBC1E51}" dt="2024-06-04T12:24:55.568" v="1459" actId="20577"/>
        <pc:sldMkLst>
          <pc:docMk/>
          <pc:sldMk cId="3394477112" sldId="318"/>
        </pc:sldMkLst>
        <pc:spChg chg="mod">
          <ac:chgData name="Carol Greenlee" userId="e7810260-1ef9-468a-9b4d-d0f820dc5c69" providerId="ADAL" clId="{FEA1B50C-B96B-4044-AC18-094D5BBC1E51}" dt="2024-06-04T12:24:55.568" v="1459" actId="20577"/>
          <ac:spMkLst>
            <pc:docMk/>
            <pc:sldMk cId="3394477112" sldId="318"/>
            <ac:spMk id="3" creationId="{DD994053-35B7-FD86-7E0C-AD895F3A2CBA}"/>
          </ac:spMkLst>
        </pc:spChg>
      </pc:sldChg>
      <pc:sldChg chg="modSp add mod">
        <pc:chgData name="Carol Greenlee" userId="e7810260-1ef9-468a-9b4d-d0f820dc5c69" providerId="ADAL" clId="{FEA1B50C-B96B-4044-AC18-094D5BBC1E51}" dt="2024-05-28T12:51:52.146" v="1251" actId="14100"/>
        <pc:sldMkLst>
          <pc:docMk/>
          <pc:sldMk cId="580773903" sldId="319"/>
        </pc:sldMkLst>
        <pc:spChg chg="mod">
          <ac:chgData name="Carol Greenlee" userId="e7810260-1ef9-468a-9b4d-d0f820dc5c69" providerId="ADAL" clId="{FEA1B50C-B96B-4044-AC18-094D5BBC1E51}" dt="2024-05-28T12:51:52.146" v="1251" actId="14100"/>
          <ac:spMkLst>
            <pc:docMk/>
            <pc:sldMk cId="580773903" sldId="319"/>
            <ac:spMk id="2" creationId="{9B44FEF3-C548-C38B-3E4B-BE4FA23AE90E}"/>
          </ac:spMkLst>
        </pc:spChg>
        <pc:spChg chg="mod">
          <ac:chgData name="Carol Greenlee" userId="e7810260-1ef9-468a-9b4d-d0f820dc5c69" providerId="ADAL" clId="{FEA1B50C-B96B-4044-AC18-094D5BBC1E51}" dt="2024-05-28T12:51:46.204" v="1249" actId="14100"/>
          <ac:spMkLst>
            <pc:docMk/>
            <pc:sldMk cId="580773903" sldId="319"/>
            <ac:spMk id="3" creationId="{9D6625BF-37BC-0E33-61A5-2597A4F6A5AD}"/>
          </ac:spMkLst>
        </pc:spChg>
      </pc:sldChg>
      <pc:sldChg chg="modSp add mod">
        <pc:chgData name="Carol Greenlee" userId="e7810260-1ef9-468a-9b4d-d0f820dc5c69" providerId="ADAL" clId="{FEA1B50C-B96B-4044-AC18-094D5BBC1E51}" dt="2024-06-13T12:43:55.130" v="1667" actId="14100"/>
        <pc:sldMkLst>
          <pc:docMk/>
          <pc:sldMk cId="2420969216" sldId="320"/>
        </pc:sldMkLst>
        <pc:spChg chg="mod">
          <ac:chgData name="Carol Greenlee" userId="e7810260-1ef9-468a-9b4d-d0f820dc5c69" providerId="ADAL" clId="{FEA1B50C-B96B-4044-AC18-094D5BBC1E51}" dt="2024-05-28T12:52:44.912" v="1255" actId="1076"/>
          <ac:spMkLst>
            <pc:docMk/>
            <pc:sldMk cId="2420969216" sldId="320"/>
            <ac:spMk id="3" creationId="{DD994053-35B7-FD86-7E0C-AD895F3A2CBA}"/>
          </ac:spMkLst>
        </pc:spChg>
        <pc:spChg chg="mod">
          <ac:chgData name="Carol Greenlee" userId="e7810260-1ef9-468a-9b4d-d0f820dc5c69" providerId="ADAL" clId="{FEA1B50C-B96B-4044-AC18-094D5BBC1E51}" dt="2024-06-13T12:43:55.130" v="1667" actId="14100"/>
          <ac:spMkLst>
            <pc:docMk/>
            <pc:sldMk cId="2420969216" sldId="320"/>
            <ac:spMk id="5" creationId="{710128AF-1E07-5029-3107-A70C64040D5D}"/>
          </ac:spMkLst>
        </pc:spChg>
      </pc:sldChg>
      <pc:sldChg chg="modSp add mod">
        <pc:chgData name="Carol Greenlee" userId="e7810260-1ef9-468a-9b4d-d0f820dc5c69" providerId="ADAL" clId="{FEA1B50C-B96B-4044-AC18-094D5BBC1E51}" dt="2024-06-06T12:07:42.536" v="1489" actId="27636"/>
        <pc:sldMkLst>
          <pc:docMk/>
          <pc:sldMk cId="134169698" sldId="321"/>
        </pc:sldMkLst>
        <pc:spChg chg="mod">
          <ac:chgData name="Carol Greenlee" userId="e7810260-1ef9-468a-9b4d-d0f820dc5c69" providerId="ADAL" clId="{FEA1B50C-B96B-4044-AC18-094D5BBC1E51}" dt="2024-05-28T12:52:22.524" v="1252" actId="1076"/>
          <ac:spMkLst>
            <pc:docMk/>
            <pc:sldMk cId="134169698" sldId="321"/>
            <ac:spMk id="2" creationId="{22EF4000-A5CF-78C6-44ED-FD6EF53F48BF}"/>
          </ac:spMkLst>
        </pc:spChg>
        <pc:spChg chg="mod">
          <ac:chgData name="Carol Greenlee" userId="e7810260-1ef9-468a-9b4d-d0f820dc5c69" providerId="ADAL" clId="{FEA1B50C-B96B-4044-AC18-094D5BBC1E51}" dt="2024-06-06T12:07:42.536" v="1489" actId="27636"/>
          <ac:spMkLst>
            <pc:docMk/>
            <pc:sldMk cId="134169698" sldId="321"/>
            <ac:spMk id="3" creationId="{C06BD630-491F-DE39-9E1A-9CC5E632E998}"/>
          </ac:spMkLst>
        </pc:spChg>
      </pc:sldChg>
      <pc:sldChg chg="modSp add mod">
        <pc:chgData name="Carol Greenlee" userId="e7810260-1ef9-468a-9b4d-d0f820dc5c69" providerId="ADAL" clId="{FEA1B50C-B96B-4044-AC18-094D5BBC1E51}" dt="2024-05-28T12:54:11.762" v="1265" actId="14100"/>
        <pc:sldMkLst>
          <pc:docMk/>
          <pc:sldMk cId="2118298116" sldId="322"/>
        </pc:sldMkLst>
        <pc:spChg chg="mod">
          <ac:chgData name="Carol Greenlee" userId="e7810260-1ef9-468a-9b4d-d0f820dc5c69" providerId="ADAL" clId="{FEA1B50C-B96B-4044-AC18-094D5BBC1E51}" dt="2024-05-28T12:54:11.762" v="1265" actId="14100"/>
          <ac:spMkLst>
            <pc:docMk/>
            <pc:sldMk cId="2118298116" sldId="322"/>
            <ac:spMk id="2" creationId="{F1BA4411-0AF5-5375-8D40-2EF123FE35A2}"/>
          </ac:spMkLst>
        </pc:spChg>
        <pc:spChg chg="mod">
          <ac:chgData name="Carol Greenlee" userId="e7810260-1ef9-468a-9b4d-d0f820dc5c69" providerId="ADAL" clId="{FEA1B50C-B96B-4044-AC18-094D5BBC1E51}" dt="2024-05-28T12:54:07.701" v="1264" actId="14100"/>
          <ac:spMkLst>
            <pc:docMk/>
            <pc:sldMk cId="2118298116" sldId="322"/>
            <ac:spMk id="3" creationId="{F3467FED-5E5C-DACA-8F79-EC5D56277DB6}"/>
          </ac:spMkLst>
        </pc:spChg>
      </pc:sldChg>
      <pc:sldChg chg="modSp add mod">
        <pc:chgData name="Carol Greenlee" userId="e7810260-1ef9-468a-9b4d-d0f820dc5c69" providerId="ADAL" clId="{FEA1B50C-B96B-4044-AC18-094D5BBC1E51}" dt="2024-06-06T12:21:41.667" v="1494" actId="20577"/>
        <pc:sldMkLst>
          <pc:docMk/>
          <pc:sldMk cId="3407240760" sldId="323"/>
        </pc:sldMkLst>
        <pc:spChg chg="mod">
          <ac:chgData name="Carol Greenlee" userId="e7810260-1ef9-468a-9b4d-d0f820dc5c69" providerId="ADAL" clId="{FEA1B50C-B96B-4044-AC18-094D5BBC1E51}" dt="2024-05-28T12:54:47.241" v="1266" actId="1076"/>
          <ac:spMkLst>
            <pc:docMk/>
            <pc:sldMk cId="3407240760" sldId="323"/>
            <ac:spMk id="2" creationId="{86A20645-1978-10A2-932B-0FE79AA03D6E}"/>
          </ac:spMkLst>
        </pc:spChg>
        <pc:spChg chg="mod">
          <ac:chgData name="Carol Greenlee" userId="e7810260-1ef9-468a-9b4d-d0f820dc5c69" providerId="ADAL" clId="{FEA1B50C-B96B-4044-AC18-094D5BBC1E51}" dt="2024-06-06T12:21:41.667" v="1494" actId="20577"/>
          <ac:spMkLst>
            <pc:docMk/>
            <pc:sldMk cId="3407240760" sldId="323"/>
            <ac:spMk id="3" creationId="{515E7BB4-19FE-194E-E52E-B7070CA86F07}"/>
          </ac:spMkLst>
        </pc:spChg>
        <pc:picChg chg="mod">
          <ac:chgData name="Carol Greenlee" userId="e7810260-1ef9-468a-9b4d-d0f820dc5c69" providerId="ADAL" clId="{FEA1B50C-B96B-4044-AC18-094D5BBC1E51}" dt="2024-05-28T12:54:53.793" v="1268" actId="1076"/>
          <ac:picMkLst>
            <pc:docMk/>
            <pc:sldMk cId="3407240760" sldId="323"/>
            <ac:picMk id="4" creationId="{DD178AA3-2981-09A4-428F-22CCA2844143}"/>
          </ac:picMkLst>
        </pc:picChg>
      </pc:sldChg>
      <pc:sldChg chg="modSp add mod">
        <pc:chgData name="Carol Greenlee" userId="e7810260-1ef9-468a-9b4d-d0f820dc5c69" providerId="ADAL" clId="{FEA1B50C-B96B-4044-AC18-094D5BBC1E51}" dt="2024-06-04T12:42:27.731" v="1479" actId="114"/>
        <pc:sldMkLst>
          <pc:docMk/>
          <pc:sldMk cId="534730969" sldId="324"/>
        </pc:sldMkLst>
        <pc:spChg chg="mod">
          <ac:chgData name="Carol Greenlee" userId="e7810260-1ef9-468a-9b4d-d0f820dc5c69" providerId="ADAL" clId="{FEA1B50C-B96B-4044-AC18-094D5BBC1E51}" dt="2024-05-28T12:55:14.926" v="1269" actId="1076"/>
          <ac:spMkLst>
            <pc:docMk/>
            <pc:sldMk cId="534730969" sldId="324"/>
            <ac:spMk id="2" creationId="{3404AC07-9512-847E-410A-C74DDA9A0822}"/>
          </ac:spMkLst>
        </pc:spChg>
        <pc:spChg chg="mod">
          <ac:chgData name="Carol Greenlee" userId="e7810260-1ef9-468a-9b4d-d0f820dc5c69" providerId="ADAL" clId="{FEA1B50C-B96B-4044-AC18-094D5BBC1E51}" dt="2024-06-04T12:42:27.731" v="1479" actId="114"/>
          <ac:spMkLst>
            <pc:docMk/>
            <pc:sldMk cId="534730969" sldId="324"/>
            <ac:spMk id="3" creationId="{F0DEC5AC-9FFD-E4A7-BF75-A2ED77BE3843}"/>
          </ac:spMkLst>
        </pc:spChg>
      </pc:sldChg>
      <pc:sldChg chg="modSp add mod">
        <pc:chgData name="Carol Greenlee" userId="e7810260-1ef9-468a-9b4d-d0f820dc5c69" providerId="ADAL" clId="{FEA1B50C-B96B-4044-AC18-094D5BBC1E51}" dt="2024-06-06T12:27:32.419" v="1634" actId="20577"/>
        <pc:sldMkLst>
          <pc:docMk/>
          <pc:sldMk cId="2139949388" sldId="325"/>
        </pc:sldMkLst>
        <pc:spChg chg="mod">
          <ac:chgData name="Carol Greenlee" userId="e7810260-1ef9-468a-9b4d-d0f820dc5c69" providerId="ADAL" clId="{FEA1B50C-B96B-4044-AC18-094D5BBC1E51}" dt="2024-05-28T12:55:27.597" v="1271" actId="1076"/>
          <ac:spMkLst>
            <pc:docMk/>
            <pc:sldMk cId="2139949388" sldId="325"/>
            <ac:spMk id="2" creationId="{2663D367-9458-208B-2F08-0849281CDC19}"/>
          </ac:spMkLst>
        </pc:spChg>
        <pc:spChg chg="mod">
          <ac:chgData name="Carol Greenlee" userId="e7810260-1ef9-468a-9b4d-d0f820dc5c69" providerId="ADAL" clId="{FEA1B50C-B96B-4044-AC18-094D5BBC1E51}" dt="2024-06-06T12:27:32.419" v="1634" actId="20577"/>
          <ac:spMkLst>
            <pc:docMk/>
            <pc:sldMk cId="2139949388" sldId="325"/>
            <ac:spMk id="3" creationId="{C7939565-5065-0DE4-3DCC-B73C4225C6D7}"/>
          </ac:spMkLst>
        </pc:spChg>
      </pc:sldChg>
      <pc:sldChg chg="modSp add mod">
        <pc:chgData name="Carol Greenlee" userId="e7810260-1ef9-468a-9b4d-d0f820dc5c69" providerId="ADAL" clId="{FEA1B50C-B96B-4044-AC18-094D5BBC1E51}" dt="2024-06-06T12:28:07.981" v="1636" actId="14100"/>
        <pc:sldMkLst>
          <pc:docMk/>
          <pc:sldMk cId="827448595" sldId="326"/>
        </pc:sldMkLst>
        <pc:spChg chg="mod">
          <ac:chgData name="Carol Greenlee" userId="e7810260-1ef9-468a-9b4d-d0f820dc5c69" providerId="ADAL" clId="{FEA1B50C-B96B-4044-AC18-094D5BBC1E51}" dt="2024-06-06T12:28:04.756" v="1635" actId="14100"/>
          <ac:spMkLst>
            <pc:docMk/>
            <pc:sldMk cId="827448595" sldId="326"/>
            <ac:spMk id="2" creationId="{E517C1D6-E52D-C5F0-F7BE-DFF275E17570}"/>
          </ac:spMkLst>
        </pc:spChg>
        <pc:spChg chg="mod">
          <ac:chgData name="Carol Greenlee" userId="e7810260-1ef9-468a-9b4d-d0f820dc5c69" providerId="ADAL" clId="{FEA1B50C-B96B-4044-AC18-094D5BBC1E51}" dt="2024-06-06T12:28:07.981" v="1636" actId="14100"/>
          <ac:spMkLst>
            <pc:docMk/>
            <pc:sldMk cId="827448595" sldId="326"/>
            <ac:spMk id="3" creationId="{B34A986A-17CD-061A-427F-64E5F37F8968}"/>
          </ac:spMkLst>
        </pc:spChg>
      </pc:sldChg>
      <pc:sldChg chg="modSp add mod">
        <pc:chgData name="Carol Greenlee" userId="e7810260-1ef9-468a-9b4d-d0f820dc5c69" providerId="ADAL" clId="{FEA1B50C-B96B-4044-AC18-094D5BBC1E51}" dt="2024-05-28T12:55:57.666" v="1276" actId="1076"/>
        <pc:sldMkLst>
          <pc:docMk/>
          <pc:sldMk cId="669706625" sldId="327"/>
        </pc:sldMkLst>
        <pc:spChg chg="mod">
          <ac:chgData name="Carol Greenlee" userId="e7810260-1ef9-468a-9b4d-d0f820dc5c69" providerId="ADAL" clId="{FEA1B50C-B96B-4044-AC18-094D5BBC1E51}" dt="2024-05-28T12:55:52.255" v="1275" actId="1076"/>
          <ac:spMkLst>
            <pc:docMk/>
            <pc:sldMk cId="669706625" sldId="327"/>
            <ac:spMk id="2" creationId="{B01D23E0-0D09-62CE-F3A7-79994D55461E}"/>
          </ac:spMkLst>
        </pc:spChg>
        <pc:spChg chg="mod">
          <ac:chgData name="Carol Greenlee" userId="e7810260-1ef9-468a-9b4d-d0f820dc5c69" providerId="ADAL" clId="{FEA1B50C-B96B-4044-AC18-094D5BBC1E51}" dt="2024-05-28T12:55:57.666" v="1276" actId="1076"/>
          <ac:spMkLst>
            <pc:docMk/>
            <pc:sldMk cId="669706625" sldId="327"/>
            <ac:spMk id="3" creationId="{EEC1C31B-01A7-A1E2-C12C-1692D24B5063}"/>
          </ac:spMkLst>
        </pc:spChg>
      </pc:sldChg>
      <pc:sldChg chg="add del">
        <pc:chgData name="Carol Greenlee" userId="e7810260-1ef9-468a-9b4d-d0f820dc5c69" providerId="ADAL" clId="{FEA1B50C-B96B-4044-AC18-094D5BBC1E51}" dt="2024-05-28T12:09:54.156" v="1040" actId="2696"/>
        <pc:sldMkLst>
          <pc:docMk/>
          <pc:sldMk cId="2996254980" sldId="328"/>
        </pc:sldMkLst>
      </pc:sldChg>
      <pc:sldChg chg="modSp add mod">
        <pc:chgData name="Carol Greenlee" userId="e7810260-1ef9-468a-9b4d-d0f820dc5c69" providerId="ADAL" clId="{FEA1B50C-B96B-4044-AC18-094D5BBC1E51}" dt="2024-06-04T12:45:10.021" v="1485" actId="1076"/>
        <pc:sldMkLst>
          <pc:docMk/>
          <pc:sldMk cId="2773271807" sldId="329"/>
        </pc:sldMkLst>
        <pc:spChg chg="mod">
          <ac:chgData name="Carol Greenlee" userId="e7810260-1ef9-468a-9b4d-d0f820dc5c69" providerId="ADAL" clId="{FEA1B50C-B96B-4044-AC18-094D5BBC1E51}" dt="2024-06-04T12:45:06.708" v="1484" actId="1076"/>
          <ac:spMkLst>
            <pc:docMk/>
            <pc:sldMk cId="2773271807" sldId="329"/>
            <ac:spMk id="3" creationId="{45C7B857-5719-06D9-8DC3-3FEB55F874D3}"/>
          </ac:spMkLst>
        </pc:spChg>
        <pc:picChg chg="mod">
          <ac:chgData name="Carol Greenlee" userId="e7810260-1ef9-468a-9b4d-d0f820dc5c69" providerId="ADAL" clId="{FEA1B50C-B96B-4044-AC18-094D5BBC1E51}" dt="2024-06-04T12:45:10.021" v="1485" actId="1076"/>
          <ac:picMkLst>
            <pc:docMk/>
            <pc:sldMk cId="2773271807" sldId="329"/>
            <ac:picMk id="2" creationId="{6B5F5B55-D1B6-1BF5-7664-920E9C7B58CD}"/>
          </ac:picMkLst>
        </pc:picChg>
      </pc:sldChg>
      <pc:sldChg chg="add">
        <pc:chgData name="Carol Greenlee" userId="e7810260-1ef9-468a-9b4d-d0f820dc5c69" providerId="ADAL" clId="{FEA1B50C-B96B-4044-AC18-094D5BBC1E51}" dt="2024-05-21T20:43:05.959" v="51"/>
        <pc:sldMkLst>
          <pc:docMk/>
          <pc:sldMk cId="1650938566" sldId="330"/>
        </pc:sldMkLst>
      </pc:sldChg>
      <pc:sldChg chg="add">
        <pc:chgData name="Carol Greenlee" userId="e7810260-1ef9-468a-9b4d-d0f820dc5c69" providerId="ADAL" clId="{FEA1B50C-B96B-4044-AC18-094D5BBC1E51}" dt="2024-05-21T20:43:07.019" v="53"/>
        <pc:sldMkLst>
          <pc:docMk/>
          <pc:sldMk cId="585798594" sldId="331"/>
        </pc:sldMkLst>
      </pc:sldChg>
      <pc:sldChg chg="add">
        <pc:chgData name="Carol Greenlee" userId="e7810260-1ef9-468a-9b4d-d0f820dc5c69" providerId="ADAL" clId="{FEA1B50C-B96B-4044-AC18-094D5BBC1E51}" dt="2024-05-21T20:43:12.855" v="55"/>
        <pc:sldMkLst>
          <pc:docMk/>
          <pc:sldMk cId="2832795300" sldId="332"/>
        </pc:sldMkLst>
      </pc:sldChg>
      <pc:sldChg chg="add">
        <pc:chgData name="Carol Greenlee" userId="e7810260-1ef9-468a-9b4d-d0f820dc5c69" providerId="ADAL" clId="{FEA1B50C-B96B-4044-AC18-094D5BBC1E51}" dt="2024-05-21T20:43:13.855" v="57"/>
        <pc:sldMkLst>
          <pc:docMk/>
          <pc:sldMk cId="3920971499" sldId="333"/>
        </pc:sldMkLst>
      </pc:sldChg>
      <pc:sldChg chg="add">
        <pc:chgData name="Carol Greenlee" userId="e7810260-1ef9-468a-9b4d-d0f820dc5c69" providerId="ADAL" clId="{FEA1B50C-B96B-4044-AC18-094D5BBC1E51}" dt="2024-05-21T20:43:18.627" v="59"/>
        <pc:sldMkLst>
          <pc:docMk/>
          <pc:sldMk cId="2141527522" sldId="334"/>
        </pc:sldMkLst>
      </pc:sldChg>
      <pc:sldChg chg="add">
        <pc:chgData name="Carol Greenlee" userId="e7810260-1ef9-468a-9b4d-d0f820dc5c69" providerId="ADAL" clId="{FEA1B50C-B96B-4044-AC18-094D5BBC1E51}" dt="2024-05-21T20:43:21.847" v="61"/>
        <pc:sldMkLst>
          <pc:docMk/>
          <pc:sldMk cId="587355955" sldId="335"/>
        </pc:sldMkLst>
      </pc:sldChg>
      <pc:sldChg chg="add">
        <pc:chgData name="Carol Greenlee" userId="e7810260-1ef9-468a-9b4d-d0f820dc5c69" providerId="ADAL" clId="{FEA1B50C-B96B-4044-AC18-094D5BBC1E51}" dt="2024-05-21T20:43:22.986" v="63"/>
        <pc:sldMkLst>
          <pc:docMk/>
          <pc:sldMk cId="2822289654" sldId="336"/>
        </pc:sldMkLst>
      </pc:sldChg>
      <pc:sldChg chg="add">
        <pc:chgData name="Carol Greenlee" userId="e7810260-1ef9-468a-9b4d-d0f820dc5c69" providerId="ADAL" clId="{FEA1B50C-B96B-4044-AC18-094D5BBC1E51}" dt="2024-05-21T20:43:26.046" v="65"/>
        <pc:sldMkLst>
          <pc:docMk/>
          <pc:sldMk cId="74217468" sldId="337"/>
        </pc:sldMkLst>
      </pc:sldChg>
      <pc:sldChg chg="add">
        <pc:chgData name="Carol Greenlee" userId="e7810260-1ef9-468a-9b4d-d0f820dc5c69" providerId="ADAL" clId="{FEA1B50C-B96B-4044-AC18-094D5BBC1E51}" dt="2024-05-21T20:43:29.585" v="67"/>
        <pc:sldMkLst>
          <pc:docMk/>
          <pc:sldMk cId="2357126560" sldId="338"/>
        </pc:sldMkLst>
      </pc:sldChg>
      <pc:sldChg chg="add">
        <pc:chgData name="Carol Greenlee" userId="e7810260-1ef9-468a-9b4d-d0f820dc5c69" providerId="ADAL" clId="{FEA1B50C-B96B-4044-AC18-094D5BBC1E51}" dt="2024-05-21T20:43:30.523" v="69"/>
        <pc:sldMkLst>
          <pc:docMk/>
          <pc:sldMk cId="2207324839" sldId="339"/>
        </pc:sldMkLst>
      </pc:sldChg>
      <pc:sldChg chg="modSp add mod">
        <pc:chgData name="Carol Greenlee" userId="e7810260-1ef9-468a-9b4d-d0f820dc5c69" providerId="ADAL" clId="{FEA1B50C-B96B-4044-AC18-094D5BBC1E51}" dt="2024-06-25T13:35:55.687" v="1790" actId="20577"/>
        <pc:sldMkLst>
          <pc:docMk/>
          <pc:sldMk cId="3591125098" sldId="340"/>
        </pc:sldMkLst>
        <pc:spChg chg="mod">
          <ac:chgData name="Carol Greenlee" userId="e7810260-1ef9-468a-9b4d-d0f820dc5c69" providerId="ADAL" clId="{FEA1B50C-B96B-4044-AC18-094D5BBC1E51}" dt="2024-06-25T13:35:55.687" v="1790" actId="20577"/>
          <ac:spMkLst>
            <pc:docMk/>
            <pc:sldMk cId="3591125098" sldId="340"/>
            <ac:spMk id="3" creationId="{0F54062C-C8A9-F016-E163-2B76BE042739}"/>
          </ac:spMkLst>
        </pc:spChg>
      </pc:sldChg>
      <pc:sldChg chg="add">
        <pc:chgData name="Carol Greenlee" userId="e7810260-1ef9-468a-9b4d-d0f820dc5c69" providerId="ADAL" clId="{FEA1B50C-B96B-4044-AC18-094D5BBC1E51}" dt="2024-05-21T20:43:39.610" v="73"/>
        <pc:sldMkLst>
          <pc:docMk/>
          <pc:sldMk cId="299102255" sldId="341"/>
        </pc:sldMkLst>
      </pc:sldChg>
      <pc:sldChg chg="add">
        <pc:chgData name="Carol Greenlee" userId="e7810260-1ef9-468a-9b4d-d0f820dc5c69" providerId="ADAL" clId="{FEA1B50C-B96B-4044-AC18-094D5BBC1E51}" dt="2024-05-21T20:43:44.236" v="75"/>
        <pc:sldMkLst>
          <pc:docMk/>
          <pc:sldMk cId="1554395269" sldId="342"/>
        </pc:sldMkLst>
      </pc:sldChg>
      <pc:sldChg chg="add">
        <pc:chgData name="Carol Greenlee" userId="e7810260-1ef9-468a-9b4d-d0f820dc5c69" providerId="ADAL" clId="{FEA1B50C-B96B-4044-AC18-094D5BBC1E51}" dt="2024-05-21T20:43:48.721" v="77"/>
        <pc:sldMkLst>
          <pc:docMk/>
          <pc:sldMk cId="3818406875" sldId="343"/>
        </pc:sldMkLst>
      </pc:sldChg>
      <pc:sldChg chg="modSp add mod ord">
        <pc:chgData name="Carol Greenlee" userId="e7810260-1ef9-468a-9b4d-d0f820dc5c69" providerId="ADAL" clId="{FEA1B50C-B96B-4044-AC18-094D5BBC1E51}" dt="2024-06-25T10:37:55.606" v="1669" actId="113"/>
        <pc:sldMkLst>
          <pc:docMk/>
          <pc:sldMk cId="520347994" sldId="344"/>
        </pc:sldMkLst>
        <pc:spChg chg="mod">
          <ac:chgData name="Carol Greenlee" userId="e7810260-1ef9-468a-9b4d-d0f820dc5c69" providerId="ADAL" clId="{FEA1B50C-B96B-4044-AC18-094D5BBC1E51}" dt="2024-06-13T12:42:16.004" v="1664" actId="14100"/>
          <ac:spMkLst>
            <pc:docMk/>
            <pc:sldMk cId="520347994" sldId="344"/>
            <ac:spMk id="2" creationId="{AFCA742B-6801-A14C-7A53-BAA31F2B994C}"/>
          </ac:spMkLst>
        </pc:spChg>
        <pc:spChg chg="mod">
          <ac:chgData name="Carol Greenlee" userId="e7810260-1ef9-468a-9b4d-d0f820dc5c69" providerId="ADAL" clId="{FEA1B50C-B96B-4044-AC18-094D5BBC1E51}" dt="2024-06-25T10:37:55.606" v="1669" actId="113"/>
          <ac:spMkLst>
            <pc:docMk/>
            <pc:sldMk cId="520347994" sldId="344"/>
            <ac:spMk id="3" creationId="{53C19802-282D-AA53-6B21-EE317A8F9E5C}"/>
          </ac:spMkLst>
        </pc:spChg>
      </pc:sldChg>
      <pc:sldChg chg="modSp add mod ord">
        <pc:chgData name="Carol Greenlee" userId="e7810260-1ef9-468a-9b4d-d0f820dc5c69" providerId="ADAL" clId="{FEA1B50C-B96B-4044-AC18-094D5BBC1E51}" dt="2024-05-28T12:46:19.379" v="1213" actId="14100"/>
        <pc:sldMkLst>
          <pc:docMk/>
          <pc:sldMk cId="279438382" sldId="345"/>
        </pc:sldMkLst>
        <pc:spChg chg="mod">
          <ac:chgData name="Carol Greenlee" userId="e7810260-1ef9-468a-9b4d-d0f820dc5c69" providerId="ADAL" clId="{FEA1B50C-B96B-4044-AC18-094D5BBC1E51}" dt="2024-05-28T12:46:16.363" v="1212" actId="14100"/>
          <ac:spMkLst>
            <pc:docMk/>
            <pc:sldMk cId="279438382" sldId="345"/>
            <ac:spMk id="2" creationId="{E47CF8A5-0C93-6431-67DA-06A778B4061C}"/>
          </ac:spMkLst>
        </pc:spChg>
        <pc:spChg chg="mod">
          <ac:chgData name="Carol Greenlee" userId="e7810260-1ef9-468a-9b4d-d0f820dc5c69" providerId="ADAL" clId="{FEA1B50C-B96B-4044-AC18-094D5BBC1E51}" dt="2024-05-28T12:46:19.379" v="1213" actId="14100"/>
          <ac:spMkLst>
            <pc:docMk/>
            <pc:sldMk cId="279438382" sldId="345"/>
            <ac:spMk id="3" creationId="{E4D100E6-852F-691F-73D0-A5A6C9CD9ACA}"/>
          </ac:spMkLst>
        </pc:spChg>
      </pc:sldChg>
      <pc:sldChg chg="modSp add mod">
        <pc:chgData name="Carol Greenlee" userId="e7810260-1ef9-468a-9b4d-d0f820dc5c69" providerId="ADAL" clId="{FEA1B50C-B96B-4044-AC18-094D5BBC1E51}" dt="2024-06-06T12:20:39.723" v="1491"/>
        <pc:sldMkLst>
          <pc:docMk/>
          <pc:sldMk cId="2818165133" sldId="346"/>
        </pc:sldMkLst>
        <pc:spChg chg="mod">
          <ac:chgData name="Carol Greenlee" userId="e7810260-1ef9-468a-9b4d-d0f820dc5c69" providerId="ADAL" clId="{FEA1B50C-B96B-4044-AC18-094D5BBC1E51}" dt="2024-05-28T11:42:26.982" v="602" actId="14100"/>
          <ac:spMkLst>
            <pc:docMk/>
            <pc:sldMk cId="2818165133" sldId="346"/>
            <ac:spMk id="2" creationId="{865B2D1A-16E1-6751-4144-2CD6FE08B392}"/>
          </ac:spMkLst>
        </pc:spChg>
        <pc:spChg chg="mod">
          <ac:chgData name="Carol Greenlee" userId="e7810260-1ef9-468a-9b4d-d0f820dc5c69" providerId="ADAL" clId="{FEA1B50C-B96B-4044-AC18-094D5BBC1E51}" dt="2024-06-06T12:20:39.723" v="1491"/>
          <ac:spMkLst>
            <pc:docMk/>
            <pc:sldMk cId="2818165133" sldId="346"/>
            <ac:spMk id="3" creationId="{3ECCB442-115E-CBA6-EC8D-D331D0BA73E2}"/>
          </ac:spMkLst>
        </pc:spChg>
      </pc:sldChg>
      <pc:sldChg chg="modSp add del mod">
        <pc:chgData name="Carol Greenlee" userId="e7810260-1ef9-468a-9b4d-d0f820dc5c69" providerId="ADAL" clId="{FEA1B50C-B96B-4044-AC18-094D5BBC1E51}" dt="2024-05-28T12:03:11.326" v="982" actId="2696"/>
        <pc:sldMkLst>
          <pc:docMk/>
          <pc:sldMk cId="1250567412" sldId="347"/>
        </pc:sldMkLst>
        <pc:spChg chg="mod">
          <ac:chgData name="Carol Greenlee" userId="e7810260-1ef9-468a-9b4d-d0f820dc5c69" providerId="ADAL" clId="{FEA1B50C-B96B-4044-AC18-094D5BBC1E51}" dt="2024-05-28T11:47:49.214" v="708" actId="20577"/>
          <ac:spMkLst>
            <pc:docMk/>
            <pc:sldMk cId="1250567412" sldId="347"/>
            <ac:spMk id="3" creationId="{E4D100E6-852F-691F-73D0-A5A6C9CD9ACA}"/>
          </ac:spMkLst>
        </pc:spChg>
      </pc:sldChg>
      <pc:sldChg chg="add del">
        <pc:chgData name="Carol Greenlee" userId="e7810260-1ef9-468a-9b4d-d0f820dc5c69" providerId="ADAL" clId="{FEA1B50C-B96B-4044-AC18-094D5BBC1E51}" dt="2024-05-28T12:00:12.978" v="931" actId="2696"/>
        <pc:sldMkLst>
          <pc:docMk/>
          <pc:sldMk cId="2081925505" sldId="348"/>
        </pc:sldMkLst>
      </pc:sldChg>
      <pc:sldChg chg="addSp modSp add mod ord modAnim">
        <pc:chgData name="Carol Greenlee" userId="e7810260-1ef9-468a-9b4d-d0f820dc5c69" providerId="ADAL" clId="{FEA1B50C-B96B-4044-AC18-094D5BBC1E51}" dt="2024-05-28T12:00:36.901" v="935" actId="14100"/>
        <pc:sldMkLst>
          <pc:docMk/>
          <pc:sldMk cId="3498192539" sldId="349"/>
        </pc:sldMkLst>
        <pc:spChg chg="mod">
          <ac:chgData name="Carol Greenlee" userId="e7810260-1ef9-468a-9b4d-d0f820dc5c69" providerId="ADAL" clId="{FEA1B50C-B96B-4044-AC18-094D5BBC1E51}" dt="2024-05-28T11:49:34.347" v="784" actId="27636"/>
          <ac:spMkLst>
            <pc:docMk/>
            <pc:sldMk cId="3498192539" sldId="349"/>
            <ac:spMk id="2" creationId="{3DEED302-BE7E-D891-6151-D2EDDFB760E6}"/>
          </ac:spMkLst>
        </pc:spChg>
        <pc:spChg chg="mod">
          <ac:chgData name="Carol Greenlee" userId="e7810260-1ef9-468a-9b4d-d0f820dc5c69" providerId="ADAL" clId="{FEA1B50C-B96B-4044-AC18-094D5BBC1E51}" dt="2024-05-28T11:50:18.612" v="816" actId="20577"/>
          <ac:spMkLst>
            <pc:docMk/>
            <pc:sldMk cId="3498192539" sldId="349"/>
            <ac:spMk id="3" creationId="{DD994053-35B7-FD86-7E0C-AD895F3A2CBA}"/>
          </ac:spMkLst>
        </pc:spChg>
        <pc:picChg chg="add mod">
          <ac:chgData name="Carol Greenlee" userId="e7810260-1ef9-468a-9b4d-d0f820dc5c69" providerId="ADAL" clId="{FEA1B50C-B96B-4044-AC18-094D5BBC1E51}" dt="2024-05-28T11:52:35.061" v="835" actId="1076"/>
          <ac:picMkLst>
            <pc:docMk/>
            <pc:sldMk cId="3498192539" sldId="349"/>
            <ac:picMk id="4" creationId="{5FBE4851-115C-9526-B009-064D13B4E736}"/>
          </ac:picMkLst>
        </pc:picChg>
        <pc:picChg chg="mod">
          <ac:chgData name="Carol Greenlee" userId="e7810260-1ef9-468a-9b4d-d0f820dc5c69" providerId="ADAL" clId="{FEA1B50C-B96B-4044-AC18-094D5BBC1E51}" dt="2024-05-28T11:50:51.317" v="818" actId="14100"/>
          <ac:picMkLst>
            <pc:docMk/>
            <pc:sldMk cId="3498192539" sldId="349"/>
            <ac:picMk id="5" creationId="{7454DD9D-702B-49F2-04CF-2C05600C755D}"/>
          </ac:picMkLst>
        </pc:picChg>
        <pc:picChg chg="mod">
          <ac:chgData name="Carol Greenlee" userId="e7810260-1ef9-468a-9b4d-d0f820dc5c69" providerId="ADAL" clId="{FEA1B50C-B96B-4044-AC18-094D5BBC1E51}" dt="2024-05-28T11:49:28.151" v="781" actId="1076"/>
          <ac:picMkLst>
            <pc:docMk/>
            <pc:sldMk cId="3498192539" sldId="349"/>
            <ac:picMk id="6" creationId="{DDD108FB-BDE5-6F38-E8D2-FBEF730F404E}"/>
          </ac:picMkLst>
        </pc:picChg>
        <pc:picChg chg="add mod">
          <ac:chgData name="Carol Greenlee" userId="e7810260-1ef9-468a-9b4d-d0f820dc5c69" providerId="ADAL" clId="{FEA1B50C-B96B-4044-AC18-094D5BBC1E51}" dt="2024-05-28T12:00:36.901" v="935" actId="14100"/>
          <ac:picMkLst>
            <pc:docMk/>
            <pc:sldMk cId="3498192539" sldId="349"/>
            <ac:picMk id="7" creationId="{C03B0AAE-3E7B-9977-D876-AE8432B59987}"/>
          </ac:picMkLst>
        </pc:picChg>
        <pc:picChg chg="add mod">
          <ac:chgData name="Carol Greenlee" userId="e7810260-1ef9-468a-9b4d-d0f820dc5c69" providerId="ADAL" clId="{FEA1B50C-B96B-4044-AC18-094D5BBC1E51}" dt="2024-05-28T11:52:45.720" v="838" actId="1076"/>
          <ac:picMkLst>
            <pc:docMk/>
            <pc:sldMk cId="3498192539" sldId="349"/>
            <ac:picMk id="8" creationId="{A0B7DF5F-9992-7737-2965-1F0D1E29BA10}"/>
          </ac:picMkLst>
        </pc:picChg>
      </pc:sldChg>
      <pc:sldChg chg="add del">
        <pc:chgData name="Carol Greenlee" userId="e7810260-1ef9-468a-9b4d-d0f820dc5c69" providerId="ADAL" clId="{FEA1B50C-B96B-4044-AC18-094D5BBC1E51}" dt="2024-05-28T12:00:27.426" v="933" actId="2696"/>
        <pc:sldMkLst>
          <pc:docMk/>
          <pc:sldMk cId="2884112311" sldId="350"/>
        </pc:sldMkLst>
      </pc:sldChg>
      <pc:sldChg chg="modSp add mod">
        <pc:chgData name="Carol Greenlee" userId="e7810260-1ef9-468a-9b4d-d0f820dc5c69" providerId="ADAL" clId="{FEA1B50C-B96B-4044-AC18-094D5BBC1E51}" dt="2024-05-28T12:44:18.945" v="1195" actId="1076"/>
        <pc:sldMkLst>
          <pc:docMk/>
          <pc:sldMk cId="371711629" sldId="351"/>
        </pc:sldMkLst>
        <pc:spChg chg="mod">
          <ac:chgData name="Carol Greenlee" userId="e7810260-1ef9-468a-9b4d-d0f820dc5c69" providerId="ADAL" clId="{FEA1B50C-B96B-4044-AC18-094D5BBC1E51}" dt="2024-05-28T12:43:44.765" v="1186" actId="1076"/>
          <ac:spMkLst>
            <pc:docMk/>
            <pc:sldMk cId="371711629" sldId="351"/>
            <ac:spMk id="2" creationId="{96FA5114-79C3-8F0E-2E1B-CEFF3F48C9B3}"/>
          </ac:spMkLst>
        </pc:spChg>
        <pc:spChg chg="mod">
          <ac:chgData name="Carol Greenlee" userId="e7810260-1ef9-468a-9b4d-d0f820dc5c69" providerId="ADAL" clId="{FEA1B50C-B96B-4044-AC18-094D5BBC1E51}" dt="2024-05-28T12:44:01.245" v="1190" actId="1076"/>
          <ac:spMkLst>
            <pc:docMk/>
            <pc:sldMk cId="371711629" sldId="351"/>
            <ac:spMk id="3" creationId="{BB2E9E2A-DE43-F650-B077-08B943DAB623}"/>
          </ac:spMkLst>
        </pc:spChg>
        <pc:spChg chg="mod">
          <ac:chgData name="Carol Greenlee" userId="e7810260-1ef9-468a-9b4d-d0f820dc5c69" providerId="ADAL" clId="{FEA1B50C-B96B-4044-AC18-094D5BBC1E51}" dt="2024-05-28T12:44:07.251" v="1192" actId="1076"/>
          <ac:spMkLst>
            <pc:docMk/>
            <pc:sldMk cId="371711629" sldId="351"/>
            <ac:spMk id="9" creationId="{1A2D1D32-F124-432E-40DB-D64A77ED7172}"/>
          </ac:spMkLst>
        </pc:spChg>
        <pc:spChg chg="mod">
          <ac:chgData name="Carol Greenlee" userId="e7810260-1ef9-468a-9b4d-d0f820dc5c69" providerId="ADAL" clId="{FEA1B50C-B96B-4044-AC18-094D5BBC1E51}" dt="2024-05-28T12:43:50.289" v="1187" actId="1076"/>
          <ac:spMkLst>
            <pc:docMk/>
            <pc:sldMk cId="371711629" sldId="351"/>
            <ac:spMk id="10" creationId="{6AD8D2F0-9609-8EAA-8323-EDFAE8FD1E29}"/>
          </ac:spMkLst>
        </pc:spChg>
        <pc:spChg chg="mod">
          <ac:chgData name="Carol Greenlee" userId="e7810260-1ef9-468a-9b4d-d0f820dc5c69" providerId="ADAL" clId="{FEA1B50C-B96B-4044-AC18-094D5BBC1E51}" dt="2024-05-28T12:43:56.368" v="1189" actId="1076"/>
          <ac:spMkLst>
            <pc:docMk/>
            <pc:sldMk cId="371711629" sldId="351"/>
            <ac:spMk id="18" creationId="{78A31C5D-F022-CB46-48B6-260E4A7A695A}"/>
          </ac:spMkLst>
        </pc:spChg>
        <pc:spChg chg="mod">
          <ac:chgData name="Carol Greenlee" userId="e7810260-1ef9-468a-9b4d-d0f820dc5c69" providerId="ADAL" clId="{FEA1B50C-B96B-4044-AC18-094D5BBC1E51}" dt="2024-05-28T12:44:18.945" v="1195" actId="1076"/>
          <ac:spMkLst>
            <pc:docMk/>
            <pc:sldMk cId="371711629" sldId="351"/>
            <ac:spMk id="19" creationId="{C5911960-BAC0-7472-36BB-15AD14F70C90}"/>
          </ac:spMkLst>
        </pc:spChg>
        <pc:picChg chg="mod">
          <ac:chgData name="Carol Greenlee" userId="e7810260-1ef9-468a-9b4d-d0f820dc5c69" providerId="ADAL" clId="{FEA1B50C-B96B-4044-AC18-094D5BBC1E51}" dt="2024-05-28T12:43:41.167" v="1185" actId="1076"/>
          <ac:picMkLst>
            <pc:docMk/>
            <pc:sldMk cId="371711629" sldId="351"/>
            <ac:picMk id="5" creationId="{7953A9CB-16B1-61B9-DBA9-925DDBBA11D6}"/>
          </ac:picMkLst>
        </pc:picChg>
        <pc:picChg chg="mod">
          <ac:chgData name="Carol Greenlee" userId="e7810260-1ef9-468a-9b4d-d0f820dc5c69" providerId="ADAL" clId="{FEA1B50C-B96B-4044-AC18-094D5BBC1E51}" dt="2024-05-28T12:44:11.067" v="1193" actId="1076"/>
          <ac:picMkLst>
            <pc:docMk/>
            <pc:sldMk cId="371711629" sldId="351"/>
            <ac:picMk id="11" creationId="{84C9AC5F-E010-88F3-510A-0C23D4D96498}"/>
          </ac:picMkLst>
        </pc:picChg>
        <pc:picChg chg="mod">
          <ac:chgData name="Carol Greenlee" userId="e7810260-1ef9-468a-9b4d-d0f820dc5c69" providerId="ADAL" clId="{FEA1B50C-B96B-4044-AC18-094D5BBC1E51}" dt="2024-05-28T12:44:14.199" v="1194" actId="1076"/>
          <ac:picMkLst>
            <pc:docMk/>
            <pc:sldMk cId="371711629" sldId="351"/>
            <ac:picMk id="17" creationId="{ADA94E17-87CE-D1FA-E8E0-FA90FA5C7396}"/>
          </ac:picMkLst>
        </pc:picChg>
        <pc:cxnChg chg="mod">
          <ac:chgData name="Carol Greenlee" userId="e7810260-1ef9-468a-9b4d-d0f820dc5c69" providerId="ADAL" clId="{FEA1B50C-B96B-4044-AC18-094D5BBC1E51}" dt="2024-05-28T12:44:03.874" v="1191" actId="1076"/>
          <ac:cxnSpMkLst>
            <pc:docMk/>
            <pc:sldMk cId="371711629" sldId="351"/>
            <ac:cxnSpMk id="6" creationId="{09653660-CA5A-C218-4389-E3CC088A9066}"/>
          </ac:cxnSpMkLst>
        </pc:cxnChg>
        <pc:cxnChg chg="mod">
          <ac:chgData name="Carol Greenlee" userId="e7810260-1ef9-468a-9b4d-d0f820dc5c69" providerId="ADAL" clId="{FEA1B50C-B96B-4044-AC18-094D5BBC1E51}" dt="2024-05-28T12:43:53.322" v="1188" actId="1076"/>
          <ac:cxnSpMkLst>
            <pc:docMk/>
            <pc:sldMk cId="371711629" sldId="351"/>
            <ac:cxnSpMk id="13" creationId="{A2F5ACA8-41FD-8EBB-A2B2-EB473A7672F4}"/>
          </ac:cxnSpMkLst>
        </pc:cxnChg>
      </pc:sldChg>
      <pc:sldChg chg="modSp add del mod">
        <pc:chgData name="Carol Greenlee" userId="e7810260-1ef9-468a-9b4d-d0f820dc5c69" providerId="ADAL" clId="{FEA1B50C-B96B-4044-AC18-094D5BBC1E51}" dt="2024-05-28T12:44:43.302" v="1196" actId="2696"/>
        <pc:sldMkLst>
          <pc:docMk/>
          <pc:sldMk cId="677554875" sldId="352"/>
        </pc:sldMkLst>
        <pc:spChg chg="mod">
          <ac:chgData name="Carol Greenlee" userId="e7810260-1ef9-468a-9b4d-d0f820dc5c69" providerId="ADAL" clId="{FEA1B50C-B96B-4044-AC18-094D5BBC1E51}" dt="2024-05-28T12:42:49.115" v="1174" actId="1076"/>
          <ac:spMkLst>
            <pc:docMk/>
            <pc:sldMk cId="677554875" sldId="352"/>
            <ac:spMk id="2" creationId="{96FA5114-79C3-8F0E-2E1B-CEFF3F48C9B3}"/>
          </ac:spMkLst>
        </pc:spChg>
        <pc:spChg chg="mod">
          <ac:chgData name="Carol Greenlee" userId="e7810260-1ef9-468a-9b4d-d0f820dc5c69" providerId="ADAL" clId="{FEA1B50C-B96B-4044-AC18-094D5BBC1E51}" dt="2024-05-28T12:43:32.327" v="1184" actId="1076"/>
          <ac:spMkLst>
            <pc:docMk/>
            <pc:sldMk cId="677554875" sldId="352"/>
            <ac:spMk id="3" creationId="{BB2E9E2A-DE43-F650-B077-08B943DAB623}"/>
          </ac:spMkLst>
        </pc:spChg>
        <pc:spChg chg="mod">
          <ac:chgData name="Carol Greenlee" userId="e7810260-1ef9-468a-9b4d-d0f820dc5c69" providerId="ADAL" clId="{FEA1B50C-B96B-4044-AC18-094D5BBC1E51}" dt="2024-05-28T12:43:00.875" v="1177" actId="1076"/>
          <ac:spMkLst>
            <pc:docMk/>
            <pc:sldMk cId="677554875" sldId="352"/>
            <ac:spMk id="9" creationId="{1A2D1D32-F124-432E-40DB-D64A77ED7172}"/>
          </ac:spMkLst>
        </pc:spChg>
        <pc:spChg chg="mod">
          <ac:chgData name="Carol Greenlee" userId="e7810260-1ef9-468a-9b4d-d0f820dc5c69" providerId="ADAL" clId="{FEA1B50C-B96B-4044-AC18-094D5BBC1E51}" dt="2024-05-28T12:43:05.205" v="1178" actId="1076"/>
          <ac:spMkLst>
            <pc:docMk/>
            <pc:sldMk cId="677554875" sldId="352"/>
            <ac:spMk id="10" creationId="{6AD8D2F0-9609-8EAA-8323-EDFAE8FD1E29}"/>
          </ac:spMkLst>
        </pc:spChg>
        <pc:spChg chg="mod">
          <ac:chgData name="Carol Greenlee" userId="e7810260-1ef9-468a-9b4d-d0f820dc5c69" providerId="ADAL" clId="{FEA1B50C-B96B-4044-AC18-094D5BBC1E51}" dt="2024-05-28T12:43:11.460" v="1180" actId="1076"/>
          <ac:spMkLst>
            <pc:docMk/>
            <pc:sldMk cId="677554875" sldId="352"/>
            <ac:spMk id="18" creationId="{78A31C5D-F022-CB46-48B6-260E4A7A695A}"/>
          </ac:spMkLst>
        </pc:spChg>
        <pc:spChg chg="mod">
          <ac:chgData name="Carol Greenlee" userId="e7810260-1ef9-468a-9b4d-d0f820dc5c69" providerId="ADAL" clId="{FEA1B50C-B96B-4044-AC18-094D5BBC1E51}" dt="2024-05-28T12:43:21.268" v="1183" actId="1076"/>
          <ac:spMkLst>
            <pc:docMk/>
            <pc:sldMk cId="677554875" sldId="352"/>
            <ac:spMk id="19" creationId="{C5911960-BAC0-7472-36BB-15AD14F70C90}"/>
          </ac:spMkLst>
        </pc:spChg>
        <pc:picChg chg="mod">
          <ac:chgData name="Carol Greenlee" userId="e7810260-1ef9-468a-9b4d-d0f820dc5c69" providerId="ADAL" clId="{FEA1B50C-B96B-4044-AC18-094D5BBC1E51}" dt="2024-05-28T12:42:44.988" v="1173" actId="1076"/>
          <ac:picMkLst>
            <pc:docMk/>
            <pc:sldMk cId="677554875" sldId="352"/>
            <ac:picMk id="5" creationId="{7953A9CB-16B1-61B9-DBA9-925DDBBA11D6}"/>
          </ac:picMkLst>
        </pc:picChg>
        <pc:picChg chg="mod">
          <ac:chgData name="Carol Greenlee" userId="e7810260-1ef9-468a-9b4d-d0f820dc5c69" providerId="ADAL" clId="{FEA1B50C-B96B-4044-AC18-094D5BBC1E51}" dt="2024-05-28T12:43:15.443" v="1181" actId="1076"/>
          <ac:picMkLst>
            <pc:docMk/>
            <pc:sldMk cId="677554875" sldId="352"/>
            <ac:picMk id="11" creationId="{84C9AC5F-E010-88F3-510A-0C23D4D96498}"/>
          </ac:picMkLst>
        </pc:picChg>
        <pc:picChg chg="mod">
          <ac:chgData name="Carol Greenlee" userId="e7810260-1ef9-468a-9b4d-d0f820dc5c69" providerId="ADAL" clId="{FEA1B50C-B96B-4044-AC18-094D5BBC1E51}" dt="2024-05-28T12:43:18.863" v="1182" actId="1076"/>
          <ac:picMkLst>
            <pc:docMk/>
            <pc:sldMk cId="677554875" sldId="352"/>
            <ac:picMk id="17" creationId="{ADA94E17-87CE-D1FA-E8E0-FA90FA5C7396}"/>
          </ac:picMkLst>
        </pc:picChg>
        <pc:cxnChg chg="mod">
          <ac:chgData name="Carol Greenlee" userId="e7810260-1ef9-468a-9b4d-d0f820dc5c69" providerId="ADAL" clId="{FEA1B50C-B96B-4044-AC18-094D5BBC1E51}" dt="2024-05-28T12:42:58.098" v="1176" actId="1076"/>
          <ac:cxnSpMkLst>
            <pc:docMk/>
            <pc:sldMk cId="677554875" sldId="352"/>
            <ac:cxnSpMk id="6" creationId="{09653660-CA5A-C218-4389-E3CC088A9066}"/>
          </ac:cxnSpMkLst>
        </pc:cxnChg>
        <pc:cxnChg chg="mod">
          <ac:chgData name="Carol Greenlee" userId="e7810260-1ef9-468a-9b4d-d0f820dc5c69" providerId="ADAL" clId="{FEA1B50C-B96B-4044-AC18-094D5BBC1E51}" dt="2024-05-28T12:43:08.326" v="1179" actId="1076"/>
          <ac:cxnSpMkLst>
            <pc:docMk/>
            <pc:sldMk cId="677554875" sldId="352"/>
            <ac:cxnSpMk id="13" creationId="{A2F5ACA8-41FD-8EBB-A2B2-EB473A7672F4}"/>
          </ac:cxnSpMkLst>
        </pc:cxnChg>
      </pc:sldChg>
      <pc:sldChg chg="modSp add del mod">
        <pc:chgData name="Carol Greenlee" userId="e7810260-1ef9-468a-9b4d-d0f820dc5c69" providerId="ADAL" clId="{FEA1B50C-B96B-4044-AC18-094D5BBC1E51}" dt="2024-06-25T12:53:06.421" v="1781" actId="2696"/>
        <pc:sldMkLst>
          <pc:docMk/>
          <pc:sldMk cId="1843493714" sldId="353"/>
        </pc:sldMkLst>
        <pc:spChg chg="mod">
          <ac:chgData name="Carol Greenlee" userId="e7810260-1ef9-468a-9b4d-d0f820dc5c69" providerId="ADAL" clId="{FEA1B50C-B96B-4044-AC18-094D5BBC1E51}" dt="2024-05-28T11:56:54.251" v="899" actId="1076"/>
          <ac:spMkLst>
            <pc:docMk/>
            <pc:sldMk cId="1843493714" sldId="353"/>
            <ac:spMk id="2" creationId="{3DEED302-BE7E-D891-6151-D2EDDFB760E6}"/>
          </ac:spMkLst>
        </pc:spChg>
        <pc:spChg chg="mod">
          <ac:chgData name="Carol Greenlee" userId="e7810260-1ef9-468a-9b4d-d0f820dc5c69" providerId="ADAL" clId="{FEA1B50C-B96B-4044-AC18-094D5BBC1E51}" dt="2024-05-28T12:17:13.957" v="1066" actId="15"/>
          <ac:spMkLst>
            <pc:docMk/>
            <pc:sldMk cId="1843493714" sldId="353"/>
            <ac:spMk id="3" creationId="{DD994053-35B7-FD86-7E0C-AD895F3A2CBA}"/>
          </ac:spMkLst>
        </pc:spChg>
        <pc:picChg chg="mod">
          <ac:chgData name="Carol Greenlee" userId="e7810260-1ef9-468a-9b4d-d0f820dc5c69" providerId="ADAL" clId="{FEA1B50C-B96B-4044-AC18-094D5BBC1E51}" dt="2024-05-28T11:57:01.042" v="901" actId="1076"/>
          <ac:picMkLst>
            <pc:docMk/>
            <pc:sldMk cId="1843493714" sldId="353"/>
            <ac:picMk id="5" creationId="{0566D0C2-748B-14A2-25DC-2A204AF9F0F3}"/>
          </ac:picMkLst>
        </pc:picChg>
      </pc:sldChg>
      <pc:sldChg chg="modSp add mod ord">
        <pc:chgData name="Carol Greenlee" userId="e7810260-1ef9-468a-9b4d-d0f820dc5c69" providerId="ADAL" clId="{FEA1B50C-B96B-4044-AC18-094D5BBC1E51}" dt="2024-06-13T12:41:49.240" v="1662" actId="14100"/>
        <pc:sldMkLst>
          <pc:docMk/>
          <pc:sldMk cId="657291396" sldId="354"/>
        </pc:sldMkLst>
        <pc:spChg chg="mod">
          <ac:chgData name="Carol Greenlee" userId="e7810260-1ef9-468a-9b4d-d0f820dc5c69" providerId="ADAL" clId="{FEA1B50C-B96B-4044-AC18-094D5BBC1E51}" dt="2024-05-28T12:44:54.353" v="1198" actId="1076"/>
          <ac:spMkLst>
            <pc:docMk/>
            <pc:sldMk cId="657291396" sldId="354"/>
            <ac:spMk id="2" creationId="{34B9D7D3-077C-5957-037A-7D9A5D925884}"/>
          </ac:spMkLst>
        </pc:spChg>
        <pc:spChg chg="mod">
          <ac:chgData name="Carol Greenlee" userId="e7810260-1ef9-468a-9b4d-d0f820dc5c69" providerId="ADAL" clId="{FEA1B50C-B96B-4044-AC18-094D5BBC1E51}" dt="2024-05-28T12:45:02.118" v="1199" actId="1076"/>
          <ac:spMkLst>
            <pc:docMk/>
            <pc:sldMk cId="657291396" sldId="354"/>
            <ac:spMk id="6" creationId="{48538844-A760-D667-F92C-A864ED219FB4}"/>
          </ac:spMkLst>
        </pc:spChg>
        <pc:spChg chg="mod">
          <ac:chgData name="Carol Greenlee" userId="e7810260-1ef9-468a-9b4d-d0f820dc5c69" providerId="ADAL" clId="{FEA1B50C-B96B-4044-AC18-094D5BBC1E51}" dt="2024-05-28T12:45:06.732" v="1200" actId="1076"/>
          <ac:spMkLst>
            <pc:docMk/>
            <pc:sldMk cId="657291396" sldId="354"/>
            <ac:spMk id="7" creationId="{8BA2A171-8E72-9F06-1F23-CB268E25E240}"/>
          </ac:spMkLst>
        </pc:spChg>
        <pc:spChg chg="mod">
          <ac:chgData name="Carol Greenlee" userId="e7810260-1ef9-468a-9b4d-d0f820dc5c69" providerId="ADAL" clId="{FEA1B50C-B96B-4044-AC18-094D5BBC1E51}" dt="2024-06-13T12:41:49.240" v="1662" actId="14100"/>
          <ac:spMkLst>
            <pc:docMk/>
            <pc:sldMk cId="657291396" sldId="354"/>
            <ac:spMk id="11" creationId="{808E85E9-BCA5-7A79-72AD-7FA7209CCE0A}"/>
          </ac:spMkLst>
        </pc:spChg>
        <pc:spChg chg="mod">
          <ac:chgData name="Carol Greenlee" userId="e7810260-1ef9-468a-9b4d-d0f820dc5c69" providerId="ADAL" clId="{FEA1B50C-B96B-4044-AC18-094D5BBC1E51}" dt="2024-05-28T12:45:15.114" v="1203" actId="1076"/>
          <ac:spMkLst>
            <pc:docMk/>
            <pc:sldMk cId="657291396" sldId="354"/>
            <ac:spMk id="18" creationId="{46C03017-A159-A1A5-7BC2-92221907CB0B}"/>
          </ac:spMkLst>
        </pc:spChg>
        <pc:spChg chg="mod">
          <ac:chgData name="Carol Greenlee" userId="e7810260-1ef9-468a-9b4d-d0f820dc5c69" providerId="ADAL" clId="{FEA1B50C-B96B-4044-AC18-094D5BBC1E51}" dt="2024-05-28T12:45:27.806" v="1206" actId="1076"/>
          <ac:spMkLst>
            <pc:docMk/>
            <pc:sldMk cId="657291396" sldId="354"/>
            <ac:spMk id="21" creationId="{B35C624D-BEB0-2352-1A5A-2BD6FBD3D7F1}"/>
          </ac:spMkLst>
        </pc:spChg>
        <pc:spChg chg="mod">
          <ac:chgData name="Carol Greenlee" userId="e7810260-1ef9-468a-9b4d-d0f820dc5c69" providerId="ADAL" clId="{FEA1B50C-B96B-4044-AC18-094D5BBC1E51}" dt="2024-05-28T12:45:33.602" v="1208" actId="1076"/>
          <ac:spMkLst>
            <pc:docMk/>
            <pc:sldMk cId="657291396" sldId="354"/>
            <ac:spMk id="26" creationId="{61B2CEC3-D482-921A-00D3-A64675016C40}"/>
          </ac:spMkLst>
        </pc:spChg>
        <pc:picChg chg="mod">
          <ac:chgData name="Carol Greenlee" userId="e7810260-1ef9-468a-9b4d-d0f820dc5c69" providerId="ADAL" clId="{FEA1B50C-B96B-4044-AC18-094D5BBC1E51}" dt="2024-05-28T12:44:51.304" v="1197" actId="1076"/>
          <ac:picMkLst>
            <pc:docMk/>
            <pc:sldMk cId="657291396" sldId="354"/>
            <ac:picMk id="5" creationId="{6BEB7FEC-FE77-E194-C02A-85D1F39629ED}"/>
          </ac:picMkLst>
        </pc:picChg>
        <pc:cxnChg chg="mod">
          <ac:chgData name="Carol Greenlee" userId="e7810260-1ef9-468a-9b4d-d0f820dc5c69" providerId="ADAL" clId="{FEA1B50C-B96B-4044-AC18-094D5BBC1E51}" dt="2024-05-28T12:45:42.050" v="1209" actId="14100"/>
          <ac:cxnSpMkLst>
            <pc:docMk/>
            <pc:sldMk cId="657291396" sldId="354"/>
            <ac:cxnSpMk id="9" creationId="{AE596B16-579E-330E-2CB7-0614EEAB551E}"/>
          </ac:cxnSpMkLst>
        </pc:cxnChg>
        <pc:cxnChg chg="mod">
          <ac:chgData name="Carol Greenlee" userId="e7810260-1ef9-468a-9b4d-d0f820dc5c69" providerId="ADAL" clId="{FEA1B50C-B96B-4044-AC18-094D5BBC1E51}" dt="2024-05-28T12:45:10.098" v="1201" actId="1076"/>
          <ac:cxnSpMkLst>
            <pc:docMk/>
            <pc:sldMk cId="657291396" sldId="354"/>
            <ac:cxnSpMk id="13" creationId="{288941F5-FCF0-2225-8671-6BCC34627B7D}"/>
          </ac:cxnSpMkLst>
        </pc:cxnChg>
        <pc:cxnChg chg="mod">
          <ac:chgData name="Carol Greenlee" userId="e7810260-1ef9-468a-9b4d-d0f820dc5c69" providerId="ADAL" clId="{FEA1B50C-B96B-4044-AC18-094D5BBC1E51}" dt="2024-05-28T12:45:30.781" v="1207" actId="1076"/>
          <ac:cxnSpMkLst>
            <pc:docMk/>
            <pc:sldMk cId="657291396" sldId="354"/>
            <ac:cxnSpMk id="23" creationId="{1635AFC8-A192-0706-ADA0-DDF63C2AD91A}"/>
          </ac:cxnSpMkLst>
        </pc:cxnChg>
      </pc:sldChg>
      <pc:sldChg chg="add del">
        <pc:chgData name="Carol Greenlee" userId="e7810260-1ef9-468a-9b4d-d0f820dc5c69" providerId="ADAL" clId="{FEA1B50C-B96B-4044-AC18-094D5BBC1E51}" dt="2024-05-28T11:58:27.549" v="928" actId="2696"/>
        <pc:sldMkLst>
          <pc:docMk/>
          <pc:sldMk cId="3161090542" sldId="354"/>
        </pc:sldMkLst>
      </pc:sldChg>
      <pc:sldChg chg="addSp modSp add mod ord modAnim">
        <pc:chgData name="Carol Greenlee" userId="e7810260-1ef9-468a-9b4d-d0f820dc5c69" providerId="ADAL" clId="{FEA1B50C-B96B-4044-AC18-094D5BBC1E51}" dt="2024-05-28T12:57:07.948" v="1292"/>
        <pc:sldMkLst>
          <pc:docMk/>
          <pc:sldMk cId="2042331966" sldId="355"/>
        </pc:sldMkLst>
        <pc:spChg chg="mod">
          <ac:chgData name="Carol Greenlee" userId="e7810260-1ef9-468a-9b4d-d0f820dc5c69" providerId="ADAL" clId="{FEA1B50C-B96B-4044-AC18-094D5BBC1E51}" dt="2024-05-28T12:56:29.174" v="1281" actId="20577"/>
          <ac:spMkLst>
            <pc:docMk/>
            <pc:sldMk cId="2042331966" sldId="355"/>
            <ac:spMk id="2" creationId="{E47CF8A5-0C93-6431-67DA-06A778B4061C}"/>
          </ac:spMkLst>
        </pc:spChg>
        <pc:spChg chg="add mod">
          <ac:chgData name="Carol Greenlee" userId="e7810260-1ef9-468a-9b4d-d0f820dc5c69" providerId="ADAL" clId="{FEA1B50C-B96B-4044-AC18-094D5BBC1E51}" dt="2024-05-28T12:57:04.007" v="1291" actId="14100"/>
          <ac:spMkLst>
            <pc:docMk/>
            <pc:sldMk cId="2042331966" sldId="355"/>
            <ac:spMk id="4" creationId="{6C7ED30F-C67A-84AC-E41A-6A2348BB6E89}"/>
          </ac:spMkLst>
        </pc:spChg>
      </pc:sldChg>
      <pc:sldChg chg="add del">
        <pc:chgData name="Carol Greenlee" userId="e7810260-1ef9-468a-9b4d-d0f820dc5c69" providerId="ADAL" clId="{FEA1B50C-B96B-4044-AC18-094D5BBC1E51}" dt="2024-05-28T12:00:20.033" v="932" actId="2696"/>
        <pc:sldMkLst>
          <pc:docMk/>
          <pc:sldMk cId="2582355802" sldId="355"/>
        </pc:sldMkLst>
      </pc:sldChg>
      <pc:sldChg chg="modSp add mod">
        <pc:chgData name="Carol Greenlee" userId="e7810260-1ef9-468a-9b4d-d0f820dc5c69" providerId="ADAL" clId="{FEA1B50C-B96B-4044-AC18-094D5BBC1E51}" dt="2024-06-04T12:44:38.443" v="1483" actId="1076"/>
        <pc:sldMkLst>
          <pc:docMk/>
          <pc:sldMk cId="42845934" sldId="356"/>
        </pc:sldMkLst>
        <pc:spChg chg="mod">
          <ac:chgData name="Carol Greenlee" userId="e7810260-1ef9-468a-9b4d-d0f820dc5c69" providerId="ADAL" clId="{FEA1B50C-B96B-4044-AC18-094D5BBC1E51}" dt="2024-06-04T12:44:34.523" v="1482" actId="1076"/>
          <ac:spMkLst>
            <pc:docMk/>
            <pc:sldMk cId="42845934" sldId="356"/>
            <ac:spMk id="2" creationId="{EBEC7206-0B5E-A1FC-9C57-CD2F509FF4ED}"/>
          </ac:spMkLst>
        </pc:spChg>
        <pc:spChg chg="mod">
          <ac:chgData name="Carol Greenlee" userId="e7810260-1ef9-468a-9b4d-d0f820dc5c69" providerId="ADAL" clId="{FEA1B50C-B96B-4044-AC18-094D5BBC1E51}" dt="2024-06-04T12:44:38.443" v="1483" actId="1076"/>
          <ac:spMkLst>
            <pc:docMk/>
            <pc:sldMk cId="42845934" sldId="356"/>
            <ac:spMk id="3" creationId="{ACE93BE3-D3E9-B1E7-9020-2B7B61FA90B5}"/>
          </ac:spMkLst>
        </pc:spChg>
      </pc:sldChg>
      <pc:sldChg chg="modSp add mod ord">
        <pc:chgData name="Carol Greenlee" userId="e7810260-1ef9-468a-9b4d-d0f820dc5c69" providerId="ADAL" clId="{FEA1B50C-B96B-4044-AC18-094D5BBC1E51}" dt="2024-05-28T12:41:42.661" v="1163" actId="1076"/>
        <pc:sldMkLst>
          <pc:docMk/>
          <pc:sldMk cId="571219820" sldId="357"/>
        </pc:sldMkLst>
        <pc:spChg chg="mod">
          <ac:chgData name="Carol Greenlee" userId="e7810260-1ef9-468a-9b4d-d0f820dc5c69" providerId="ADAL" clId="{FEA1B50C-B96B-4044-AC18-094D5BBC1E51}" dt="2024-05-28T12:41:37.923" v="1162" actId="1076"/>
          <ac:spMkLst>
            <pc:docMk/>
            <pc:sldMk cId="571219820" sldId="357"/>
            <ac:spMk id="2" creationId="{69B2C764-D015-4ADC-A701-56FBF2F2CDD6}"/>
          </ac:spMkLst>
        </pc:spChg>
        <pc:spChg chg="mod">
          <ac:chgData name="Carol Greenlee" userId="e7810260-1ef9-468a-9b4d-d0f820dc5c69" providerId="ADAL" clId="{FEA1B50C-B96B-4044-AC18-094D5BBC1E51}" dt="2024-05-28T12:41:27.217" v="1159" actId="1076"/>
          <ac:spMkLst>
            <pc:docMk/>
            <pc:sldMk cId="571219820" sldId="357"/>
            <ac:spMk id="3" creationId="{86186399-2A64-4E82-BA59-AFB1649B9205}"/>
          </ac:spMkLst>
        </pc:spChg>
        <pc:spChg chg="mod">
          <ac:chgData name="Carol Greenlee" userId="e7810260-1ef9-468a-9b4d-d0f820dc5c69" providerId="ADAL" clId="{FEA1B50C-B96B-4044-AC18-094D5BBC1E51}" dt="2024-05-28T12:41:33.161" v="1161" actId="1076"/>
          <ac:spMkLst>
            <pc:docMk/>
            <pc:sldMk cId="571219820" sldId="357"/>
            <ac:spMk id="6" creationId="{5B180705-2DD0-391E-A1CF-52F5F4E39356}"/>
          </ac:spMkLst>
        </pc:spChg>
        <pc:picChg chg="mod">
          <ac:chgData name="Carol Greenlee" userId="e7810260-1ef9-468a-9b4d-d0f820dc5c69" providerId="ADAL" clId="{FEA1B50C-B96B-4044-AC18-094D5BBC1E51}" dt="2024-05-28T12:41:42.661" v="1163" actId="1076"/>
          <ac:picMkLst>
            <pc:docMk/>
            <pc:sldMk cId="571219820" sldId="357"/>
            <ac:picMk id="4" creationId="{DB30C480-EB18-45BC-91C3-8BDADE368BD0}"/>
          </ac:picMkLst>
        </pc:picChg>
      </pc:sldChg>
      <pc:sldChg chg="modSp add mod">
        <pc:chgData name="Carol Greenlee" userId="e7810260-1ef9-468a-9b4d-d0f820dc5c69" providerId="ADAL" clId="{FEA1B50C-B96B-4044-AC18-094D5BBC1E51}" dt="2024-05-28T12:47:01.470" v="1216" actId="27636"/>
        <pc:sldMkLst>
          <pc:docMk/>
          <pc:sldMk cId="3750473681" sldId="358"/>
        </pc:sldMkLst>
        <pc:spChg chg="mod">
          <ac:chgData name="Carol Greenlee" userId="e7810260-1ef9-468a-9b4d-d0f820dc5c69" providerId="ADAL" clId="{FEA1B50C-B96B-4044-AC18-094D5BBC1E51}" dt="2024-05-28T12:47:01.470" v="1216" actId="27636"/>
          <ac:spMkLst>
            <pc:docMk/>
            <pc:sldMk cId="3750473681" sldId="358"/>
            <ac:spMk id="3" creationId="{DD994053-35B7-FD86-7E0C-AD895F3A2CBA}"/>
          </ac:spMkLst>
        </pc:spChg>
      </pc:sldChg>
      <pc:sldChg chg="add del">
        <pc:chgData name="Carol Greenlee" userId="e7810260-1ef9-468a-9b4d-d0f820dc5c69" providerId="ADAL" clId="{FEA1B50C-B96B-4044-AC18-094D5BBC1E51}" dt="2024-06-06T12:46:01.998" v="1639" actId="2890"/>
        <pc:sldMkLst>
          <pc:docMk/>
          <pc:sldMk cId="186004732" sldId="359"/>
        </pc:sldMkLst>
      </pc:sldChg>
      <pc:sldChg chg="modSp add mod">
        <pc:chgData name="Carol Greenlee" userId="e7810260-1ef9-468a-9b4d-d0f820dc5c69" providerId="ADAL" clId="{FEA1B50C-B96B-4044-AC18-094D5BBC1E51}" dt="2024-06-25T13:40:39.641" v="1964" actId="20577"/>
        <pc:sldMkLst>
          <pc:docMk/>
          <pc:sldMk cId="3957587379" sldId="359"/>
        </pc:sldMkLst>
        <pc:spChg chg="mod">
          <ac:chgData name="Carol Greenlee" userId="e7810260-1ef9-468a-9b4d-d0f820dc5c69" providerId="ADAL" clId="{FEA1B50C-B96B-4044-AC18-094D5BBC1E51}" dt="2024-06-25T13:40:39.641" v="1964" actId="20577"/>
          <ac:spMkLst>
            <pc:docMk/>
            <pc:sldMk cId="3957587379" sldId="359"/>
            <ac:spMk id="3" creationId="{AB64530F-DB61-4DA7-806B-0FB86A8AD818}"/>
          </ac:spMkLst>
        </pc:spChg>
      </pc:sldChg>
      <pc:sldMasterChg chg="add addSldLayout">
        <pc:chgData name="Carol Greenlee" userId="e7810260-1ef9-468a-9b4d-d0f820dc5c69" providerId="ADAL" clId="{FEA1B50C-B96B-4044-AC18-094D5BBC1E51}" dt="2024-05-21T20:43:01.521" v="48" actId="27028"/>
        <pc:sldMasterMkLst>
          <pc:docMk/>
          <pc:sldMasterMk cId="2174363578" sldId="2147483648"/>
        </pc:sldMasterMkLst>
        <pc:sldLayoutChg chg="add">
          <pc:chgData name="Carol Greenlee" userId="e7810260-1ef9-468a-9b4d-d0f820dc5c69" providerId="ADAL" clId="{FEA1B50C-B96B-4044-AC18-094D5BBC1E51}" dt="2024-05-21T20:43:01.521" v="48" actId="27028"/>
          <pc:sldLayoutMkLst>
            <pc:docMk/>
            <pc:sldMasterMk cId="2174363578" sldId="2147483648"/>
            <pc:sldLayoutMk cId="1343722566" sldId="2147483655"/>
          </pc:sldLayoutMkLst>
        </pc:sldLayoutChg>
      </pc:sldMasterChg>
      <pc:sldMasterChg chg="del delSldLayout">
        <pc:chgData name="Carol Greenlee" userId="e7810260-1ef9-468a-9b4d-d0f820dc5c69" providerId="ADAL" clId="{FEA1B50C-B96B-4044-AC18-094D5BBC1E51}" dt="2024-05-28T12:59:56.245" v="1300" actId="47"/>
        <pc:sldMasterMkLst>
          <pc:docMk/>
          <pc:sldMasterMk cId="3834079468" sldId="2147483664"/>
        </pc:sldMasterMkLst>
        <pc:sldLayoutChg chg="del">
          <pc:chgData name="Carol Greenlee" userId="e7810260-1ef9-468a-9b4d-d0f820dc5c69" providerId="ADAL" clId="{FEA1B50C-B96B-4044-AC18-094D5BBC1E51}" dt="2024-05-28T12:59:56.245" v="1300" actId="47"/>
          <pc:sldLayoutMkLst>
            <pc:docMk/>
            <pc:sldMasterMk cId="3834079468" sldId="2147483664"/>
            <pc:sldLayoutMk cId="39358200" sldId="2147483668"/>
          </pc:sldLayoutMkLst>
        </pc:sldLayoutChg>
      </pc:sldMasterChg>
      <pc:sldMasterChg chg="add addSldLayout">
        <pc:chgData name="Carol Greenlee" userId="e7810260-1ef9-468a-9b4d-d0f820dc5c69" providerId="ADAL" clId="{FEA1B50C-B96B-4044-AC18-094D5BBC1E51}" dt="2024-05-21T20:42:11.383" v="20" actId="27028"/>
        <pc:sldMasterMkLst>
          <pc:docMk/>
          <pc:sldMasterMk cId="1700145739" sldId="2147484483"/>
        </pc:sldMasterMkLst>
        <pc:sldLayoutChg chg="add">
          <pc:chgData name="Carol Greenlee" userId="e7810260-1ef9-468a-9b4d-d0f820dc5c69" providerId="ADAL" clId="{FEA1B50C-B96B-4044-AC18-094D5BBC1E51}" dt="2024-05-21T20:42:11.383" v="20" actId="27028"/>
          <pc:sldLayoutMkLst>
            <pc:docMk/>
            <pc:sldMasterMk cId="1700145739" sldId="2147484483"/>
            <pc:sldLayoutMk cId="1648295117" sldId="2147483671"/>
          </pc:sldLayoutMkLst>
        </pc:sldLayoutChg>
      </pc:sldMasterChg>
      <pc:sldMasterChg chg="del delSldLayout">
        <pc:chgData name="Carol Greenlee" userId="e7810260-1ef9-468a-9b4d-d0f820dc5c69" providerId="ADAL" clId="{FEA1B50C-B96B-4044-AC18-094D5BBC1E51}" dt="2024-05-28T12:58:38.507" v="1293" actId="47"/>
        <pc:sldMasterMkLst>
          <pc:docMk/>
          <pc:sldMasterMk cId="2110334615" sldId="2147484769"/>
        </pc:sldMasterMkLst>
        <pc:sldLayoutChg chg="del">
          <pc:chgData name="Carol Greenlee" userId="e7810260-1ef9-468a-9b4d-d0f820dc5c69" providerId="ADAL" clId="{FEA1B50C-B96B-4044-AC18-094D5BBC1E51}" dt="2024-05-28T12:58:38.507" v="1293" actId="47"/>
          <pc:sldLayoutMkLst>
            <pc:docMk/>
            <pc:sldMasterMk cId="2110334615" sldId="2147484769"/>
            <pc:sldLayoutMk cId="1332815447" sldId="2147484770"/>
          </pc:sldLayoutMkLst>
        </pc:sldLayoutChg>
      </pc:sldMasterChg>
      <pc:sldMasterChg chg="add addSldLayout">
        <pc:chgData name="Carol Greenlee" userId="e7810260-1ef9-468a-9b4d-d0f820dc5c69" providerId="ADAL" clId="{FEA1B50C-B96B-4044-AC18-094D5BBC1E51}" dt="2024-05-21T20:43:18.626" v="58" actId="27028"/>
        <pc:sldMasterMkLst>
          <pc:docMk/>
          <pc:sldMasterMk cId="440371894" sldId="2147485065"/>
        </pc:sldMasterMkLst>
        <pc:sldLayoutChg chg="add">
          <pc:chgData name="Carol Greenlee" userId="e7810260-1ef9-468a-9b4d-d0f820dc5c69" providerId="ADAL" clId="{FEA1B50C-B96B-4044-AC18-094D5BBC1E51}" dt="2024-05-21T20:43:18.626" v="58" actId="27028"/>
          <pc:sldLayoutMkLst>
            <pc:docMk/>
            <pc:sldMasterMk cId="440371894" sldId="2147485065"/>
            <pc:sldLayoutMk cId="3076044105" sldId="2147483653"/>
          </pc:sldLayoutMkLst>
        </pc:sldLayoutChg>
      </pc:sldMasterChg>
      <pc:sldMasterChg chg="addSldLayout">
        <pc:chgData name="Carol Greenlee" userId="e7810260-1ef9-468a-9b4d-d0f820dc5c69" providerId="ADAL" clId="{FEA1B50C-B96B-4044-AC18-094D5BBC1E51}" dt="2024-05-21T20:43:05.959" v="50" actId="27028"/>
        <pc:sldMasterMkLst>
          <pc:docMk/>
          <pc:sldMasterMk cId="3342761158" sldId="2147485067"/>
        </pc:sldMasterMkLst>
        <pc:sldLayoutChg chg="add">
          <pc:chgData name="Carol Greenlee" userId="e7810260-1ef9-468a-9b4d-d0f820dc5c69" providerId="ADAL" clId="{FEA1B50C-B96B-4044-AC18-094D5BBC1E51}" dt="2024-05-21T20:43:05.959" v="50" actId="27028"/>
          <pc:sldLayoutMkLst>
            <pc:docMk/>
            <pc:sldMasterMk cId="3342761158" sldId="2147485067"/>
            <pc:sldLayoutMk cId="690605754" sldId="2147485074"/>
          </pc:sldLayoutMkLst>
        </pc:sldLayoutChg>
      </pc:sldMasterChg>
      <pc:sldMasterChg chg="replId modSldLayout">
        <pc:chgData name="Carol Greenlee" userId="e7810260-1ef9-468a-9b4d-d0f820dc5c69" providerId="ADAL" clId="{FEA1B50C-B96B-4044-AC18-094D5BBC1E51}" dt="2024-05-21T20:43:18.626" v="58" actId="27028"/>
        <pc:sldMasterMkLst>
          <pc:docMk/>
          <pc:sldMasterMk cId="1847437237" sldId="2147485069"/>
        </pc:sldMasterMkLst>
        <pc:sldLayoutChg chg="replId">
          <pc:chgData name="Carol Greenlee" userId="e7810260-1ef9-468a-9b4d-d0f820dc5c69" providerId="ADAL" clId="{FEA1B50C-B96B-4044-AC18-094D5BBC1E51}" dt="2024-05-21T20:43:01.521" v="48" actId="27028"/>
          <pc:sldLayoutMkLst>
            <pc:docMk/>
            <pc:sldMasterMk cId="1847437237" sldId="2147485069"/>
            <pc:sldLayoutMk cId="2344964599" sldId="2147485070"/>
          </pc:sldLayoutMkLst>
        </pc:sldLayoutChg>
        <pc:sldLayoutChg chg="replId">
          <pc:chgData name="Carol Greenlee" userId="e7810260-1ef9-468a-9b4d-d0f820dc5c69" providerId="ADAL" clId="{FEA1B50C-B96B-4044-AC18-094D5BBC1E51}" dt="2024-05-21T20:43:18.626" v="58" actId="27028"/>
          <pc:sldLayoutMkLst>
            <pc:docMk/>
            <pc:sldMasterMk cId="1847437237" sldId="2147485069"/>
            <pc:sldLayoutMk cId="3497766410" sldId="2147485075"/>
          </pc:sldLayoutMkLst>
        </pc:sldLayoutChg>
        <pc:sldLayoutChg chg="replId">
          <pc:chgData name="Carol Greenlee" userId="e7810260-1ef9-468a-9b4d-d0f820dc5c69" providerId="ADAL" clId="{FEA1B50C-B96B-4044-AC18-094D5BBC1E51}" dt="2024-05-21T20:43:18.626" v="58" actId="27028"/>
          <pc:sldLayoutMkLst>
            <pc:docMk/>
            <pc:sldMasterMk cId="1847437237" sldId="2147485069"/>
            <pc:sldLayoutMk cId="3925526375" sldId="2147485076"/>
          </pc:sldLayoutMkLst>
        </pc:sldLayoutChg>
      </pc:sldMasterChg>
    </pc:docChg>
  </pc:docChgLst>
  <pc:docChgLst>
    <pc:chgData name="Carol Greenlee" userId="e7810260-1ef9-468a-9b4d-d0f820dc5c69" providerId="ADAL" clId="{2AEB6A42-9CC7-451D-A03D-4C9EE281E503}"/>
    <pc:docChg chg="custSel addSld delSld modSld addMainMaster delMainMaster modMainMaster">
      <pc:chgData name="Carol Greenlee" userId="e7810260-1ef9-468a-9b4d-d0f820dc5c69" providerId="ADAL" clId="{2AEB6A42-9CC7-451D-A03D-4C9EE281E503}" dt="2024-02-14T15:14:43.431" v="500" actId="20577"/>
      <pc:docMkLst>
        <pc:docMk/>
      </pc:docMkLst>
      <pc:sldChg chg="modSp mod">
        <pc:chgData name="Carol Greenlee" userId="e7810260-1ef9-468a-9b4d-d0f820dc5c69" providerId="ADAL" clId="{2AEB6A42-9CC7-451D-A03D-4C9EE281E503}" dt="2024-02-14T15:09:28.975" v="52" actId="20577"/>
        <pc:sldMkLst>
          <pc:docMk/>
          <pc:sldMk cId="1435387113" sldId="256"/>
        </pc:sldMkLst>
        <pc:spChg chg="mod">
          <ac:chgData name="Carol Greenlee" userId="e7810260-1ef9-468a-9b4d-d0f820dc5c69" providerId="ADAL" clId="{2AEB6A42-9CC7-451D-A03D-4C9EE281E503}" dt="2024-02-14T15:09:16.587" v="33" actId="1076"/>
          <ac:spMkLst>
            <pc:docMk/>
            <pc:sldMk cId="1435387113" sldId="256"/>
            <ac:spMk id="2" creationId="{4BE56901-418B-CCF9-87C9-E35DD7977E88}"/>
          </ac:spMkLst>
        </pc:spChg>
        <pc:spChg chg="mod">
          <ac:chgData name="Carol Greenlee" userId="e7810260-1ef9-468a-9b4d-d0f820dc5c69" providerId="ADAL" clId="{2AEB6A42-9CC7-451D-A03D-4C9EE281E503}" dt="2024-02-14T15:09:28.975" v="52" actId="20577"/>
          <ac:spMkLst>
            <pc:docMk/>
            <pc:sldMk cId="1435387113" sldId="256"/>
            <ac:spMk id="3" creationId="{F03DCDCE-E487-5D90-156F-EA5C795F8694}"/>
          </ac:spMkLst>
        </pc:spChg>
      </pc:sldChg>
      <pc:sldChg chg="add del">
        <pc:chgData name="Carol Greenlee" userId="e7810260-1ef9-468a-9b4d-d0f820dc5c69" providerId="ADAL" clId="{2AEB6A42-9CC7-451D-A03D-4C9EE281E503}" dt="2024-02-14T15:10:37.853" v="55" actId="2696"/>
        <pc:sldMkLst>
          <pc:docMk/>
          <pc:sldMk cId="1662287375" sldId="303"/>
        </pc:sldMkLst>
      </pc:sldChg>
      <pc:sldChg chg="modSp add mod">
        <pc:chgData name="Carol Greenlee" userId="e7810260-1ef9-468a-9b4d-d0f820dc5c69" providerId="ADAL" clId="{2AEB6A42-9CC7-451D-A03D-4C9EE281E503}" dt="2024-02-14T15:14:43.431" v="500" actId="20577"/>
        <pc:sldMkLst>
          <pc:docMk/>
          <pc:sldMk cId="3391070797" sldId="303"/>
        </pc:sldMkLst>
        <pc:spChg chg="mod">
          <ac:chgData name="Carol Greenlee" userId="e7810260-1ef9-468a-9b4d-d0f820dc5c69" providerId="ADAL" clId="{2AEB6A42-9CC7-451D-A03D-4C9EE281E503}" dt="2024-02-14T15:14:43.431" v="500" actId="20577"/>
          <ac:spMkLst>
            <pc:docMk/>
            <pc:sldMk cId="3391070797" sldId="303"/>
            <ac:spMk id="3" creationId="{7697D49A-C277-B0E1-B604-AB1DF126CEA2}"/>
          </ac:spMkLst>
        </pc:spChg>
      </pc:sldChg>
      <pc:sldMasterChg chg="add addSldLayout">
        <pc:chgData name="Carol Greenlee" userId="e7810260-1ef9-468a-9b4d-d0f820dc5c69" providerId="ADAL" clId="{2AEB6A42-9CC7-451D-A03D-4C9EE281E503}" dt="2024-02-14T15:11:02.924" v="56" actId="27028"/>
        <pc:sldMasterMkLst>
          <pc:docMk/>
          <pc:sldMasterMk cId="2110334615" sldId="2147484769"/>
        </pc:sldMasterMkLst>
        <pc:sldLayoutChg chg="add">
          <pc:chgData name="Carol Greenlee" userId="e7810260-1ef9-468a-9b4d-d0f820dc5c69" providerId="ADAL" clId="{2AEB6A42-9CC7-451D-A03D-4C9EE281E503}" dt="2024-02-14T15:11:02.924" v="56" actId="27028"/>
          <pc:sldLayoutMkLst>
            <pc:docMk/>
            <pc:sldMasterMk cId="2110334615" sldId="2147484769"/>
            <pc:sldLayoutMk cId="1332815447" sldId="2147484770"/>
          </pc:sldLayoutMkLst>
        </pc:sldLayoutChg>
      </pc:sldMasterChg>
      <pc:sldMasterChg chg="add del addSldLayout delSldLayout">
        <pc:chgData name="Carol Greenlee" userId="e7810260-1ef9-468a-9b4d-d0f820dc5c69" providerId="ADAL" clId="{2AEB6A42-9CC7-451D-A03D-4C9EE281E503}" dt="2024-02-14T15:10:37.853" v="55" actId="2696"/>
        <pc:sldMasterMkLst>
          <pc:docMk/>
          <pc:sldMasterMk cId="2800277789" sldId="2147484771"/>
        </pc:sldMasterMkLst>
        <pc:sldLayoutChg chg="add del">
          <pc:chgData name="Carol Greenlee" userId="e7810260-1ef9-468a-9b4d-d0f820dc5c69" providerId="ADAL" clId="{2AEB6A42-9CC7-451D-A03D-4C9EE281E503}" dt="2024-02-14T15:10:37.853" v="55" actId="2696"/>
          <pc:sldLayoutMkLst>
            <pc:docMk/>
            <pc:sldMasterMk cId="2800277789" sldId="2147484771"/>
            <pc:sldLayoutMk cId="2255947839" sldId="2147483649"/>
          </pc:sldLayoutMkLst>
        </pc:sldLayoutChg>
      </pc:sldMasterChg>
      <pc:sldMasterChg chg="modSldLayout">
        <pc:chgData name="Carol Greenlee" userId="e7810260-1ef9-468a-9b4d-d0f820dc5c69" providerId="ADAL" clId="{2AEB6A42-9CC7-451D-A03D-4C9EE281E503}" dt="2024-02-14T15:10:28.925" v="53" actId="27028"/>
        <pc:sldMasterMkLst>
          <pc:docMk/>
          <pc:sldMasterMk cId="1847437237" sldId="2147485069"/>
        </pc:sldMasterMkLst>
        <pc:sldLayoutChg chg="replId">
          <pc:chgData name="Carol Greenlee" userId="e7810260-1ef9-468a-9b4d-d0f820dc5c69" providerId="ADAL" clId="{2AEB6A42-9CC7-451D-A03D-4C9EE281E503}" dt="2024-02-14T15:10:28.925" v="53" actId="27028"/>
          <pc:sldLayoutMkLst>
            <pc:docMk/>
            <pc:sldMasterMk cId="1847437237" sldId="2147485069"/>
            <pc:sldLayoutMk cId="1299971600" sldId="21474850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Risk of Death or CV event</a:t>
            </a:r>
          </a:p>
          <a:p>
            <a:pPr>
              <a:defRPr/>
            </a:pPr>
            <a:r>
              <a:rPr lang="en-US"/>
              <a:t>People with Diabetes vs Controls (People without Diabetes)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546407242572938E-2"/>
          <c:y val="0.18318871115045532"/>
          <c:w val="0.95812992125984253"/>
          <c:h val="0.64411314404902587"/>
        </c:manualLayout>
      </c:layout>
      <c:barChart>
        <c:barDir val="col"/>
        <c:grouping val="clustered"/>
        <c:varyColors val="0"/>
        <c:ser>
          <c:idx val="0"/>
          <c:order val="0"/>
          <c:tx>
            <c:strRef>
              <c:f>Sheet1!$B$1</c:f>
              <c:strCache>
                <c:ptCount val="1"/>
                <c:pt idx="0">
                  <c:v>Death</c:v>
                </c:pt>
              </c:strCache>
            </c:strRef>
          </c:tx>
          <c:spPr>
            <a:solidFill>
              <a:schemeClr val="accent1"/>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Sheet1!$B$2:$B$8</c:f>
              <c:numCache>
                <c:formatCode>General</c:formatCode>
                <c:ptCount val="7"/>
                <c:pt idx="0">
                  <c:v>1</c:v>
                </c:pt>
                <c:pt idx="1">
                  <c:v>1.05</c:v>
                </c:pt>
                <c:pt idx="2">
                  <c:v>1.0900000000000001</c:v>
                </c:pt>
                <c:pt idx="3">
                  <c:v>1.19</c:v>
                </c:pt>
                <c:pt idx="4">
                  <c:v>1.5</c:v>
                </c:pt>
                <c:pt idx="5">
                  <c:v>2.29</c:v>
                </c:pt>
                <c:pt idx="6">
                  <c:v>3.55</c:v>
                </c:pt>
              </c:numCache>
            </c:numRef>
          </c:val>
          <c:extLst>
            <c:ext xmlns:c16="http://schemas.microsoft.com/office/drawing/2014/chart" uri="{C3380CC4-5D6E-409C-BE32-E72D297353CC}">
              <c16:uniqueId val="{00000000-8276-45C7-8D14-90576962FBE2}"/>
            </c:ext>
          </c:extLst>
        </c:ser>
        <c:ser>
          <c:idx val="1"/>
          <c:order val="1"/>
          <c:tx>
            <c:strRef>
              <c:f>Sheet1!$C$1</c:f>
              <c:strCache>
                <c:ptCount val="1"/>
                <c:pt idx="0">
                  <c:v>Acute MI</c:v>
                </c:pt>
              </c:strCache>
            </c:strRef>
          </c:tx>
          <c:spPr>
            <a:solidFill>
              <a:schemeClr val="accent2"/>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Sheet1!$C$2:$C$8</c:f>
              <c:numCache>
                <c:formatCode>General</c:formatCode>
                <c:ptCount val="7"/>
                <c:pt idx="0">
                  <c:v>1</c:v>
                </c:pt>
                <c:pt idx="1">
                  <c:v>0.84</c:v>
                </c:pt>
                <c:pt idx="2">
                  <c:v>1.1100000000000001</c:v>
                </c:pt>
                <c:pt idx="3">
                  <c:v>1.53</c:v>
                </c:pt>
                <c:pt idx="4">
                  <c:v>2.21</c:v>
                </c:pt>
                <c:pt idx="5">
                  <c:v>3.29</c:v>
                </c:pt>
                <c:pt idx="6">
                  <c:v>5.28</c:v>
                </c:pt>
              </c:numCache>
            </c:numRef>
          </c:val>
          <c:extLst>
            <c:ext xmlns:c16="http://schemas.microsoft.com/office/drawing/2014/chart" uri="{C3380CC4-5D6E-409C-BE32-E72D297353CC}">
              <c16:uniqueId val="{00000001-8276-45C7-8D14-90576962FBE2}"/>
            </c:ext>
          </c:extLst>
        </c:ser>
        <c:ser>
          <c:idx val="2"/>
          <c:order val="2"/>
          <c:tx>
            <c:strRef>
              <c:f>Sheet1!$D$1</c:f>
              <c:strCache>
                <c:ptCount val="1"/>
                <c:pt idx="0">
                  <c:v>Stroke </c:v>
                </c:pt>
              </c:strCache>
            </c:strRef>
          </c:tx>
          <c:spPr>
            <a:solidFill>
              <a:schemeClr val="accent3"/>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Sheet1!$D$2:$D$8</c:f>
              <c:numCache>
                <c:formatCode>General</c:formatCode>
                <c:ptCount val="7"/>
                <c:pt idx="0">
                  <c:v>1</c:v>
                </c:pt>
                <c:pt idx="1">
                  <c:v>0.95</c:v>
                </c:pt>
                <c:pt idx="2">
                  <c:v>1.1599999999999999</c:v>
                </c:pt>
                <c:pt idx="3">
                  <c:v>1.4</c:v>
                </c:pt>
                <c:pt idx="4">
                  <c:v>1.87</c:v>
                </c:pt>
                <c:pt idx="5">
                  <c:v>2.4900000000000002</c:v>
                </c:pt>
                <c:pt idx="6">
                  <c:v>3.58</c:v>
                </c:pt>
              </c:numCache>
            </c:numRef>
          </c:val>
          <c:extLst>
            <c:ext xmlns:c16="http://schemas.microsoft.com/office/drawing/2014/chart" uri="{C3380CC4-5D6E-409C-BE32-E72D297353CC}">
              <c16:uniqueId val="{00000002-8276-45C7-8D14-90576962FBE2}"/>
            </c:ext>
          </c:extLst>
        </c:ser>
        <c:dLbls>
          <c:showLegendKey val="0"/>
          <c:showVal val="0"/>
          <c:showCatName val="0"/>
          <c:showSerName val="0"/>
          <c:showPercent val="0"/>
          <c:showBubbleSize val="0"/>
        </c:dLbls>
        <c:gapWidth val="219"/>
        <c:overlap val="-27"/>
        <c:axId val="376300487"/>
        <c:axId val="376302287"/>
      </c:barChart>
      <c:catAx>
        <c:axId val="376300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302287"/>
        <c:crosses val="autoZero"/>
        <c:auto val="1"/>
        <c:lblAlgn val="ctr"/>
        <c:lblOffset val="100"/>
        <c:noMultiLvlLbl val="0"/>
      </c:catAx>
      <c:valAx>
        <c:axId val="37630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300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Risk of Death or CV event</a:t>
            </a:r>
          </a:p>
          <a:p>
            <a:pPr>
              <a:defRPr/>
            </a:pPr>
            <a:r>
              <a:rPr lang="en-US"/>
              <a:t>People with Diabetes vs Controls (People without Diabetes)</a:t>
            </a:r>
          </a:p>
        </c:rich>
      </c:tx>
      <c:layout>
        <c:manualLayout>
          <c:xMode val="edge"/>
          <c:yMode val="edge"/>
          <c:x val="0.19790454182357642"/>
          <c:y val="8.755927487131543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Death</c:v>
                </c:pt>
              </c:strCache>
            </c:strRef>
          </c:tx>
          <c:spPr>
            <a:solidFill>
              <a:schemeClr val="accent1"/>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Sheet1!$B$2:$B$8</c:f>
              <c:numCache>
                <c:formatCode>General</c:formatCode>
                <c:ptCount val="7"/>
                <c:pt idx="0">
                  <c:v>1</c:v>
                </c:pt>
                <c:pt idx="1">
                  <c:v>1.05</c:v>
                </c:pt>
                <c:pt idx="2">
                  <c:v>1.0900000000000001</c:v>
                </c:pt>
                <c:pt idx="3">
                  <c:v>1.19</c:v>
                </c:pt>
                <c:pt idx="4">
                  <c:v>1.5</c:v>
                </c:pt>
                <c:pt idx="5">
                  <c:v>2.29</c:v>
                </c:pt>
                <c:pt idx="6">
                  <c:v>3.55</c:v>
                </c:pt>
              </c:numCache>
            </c:numRef>
          </c:val>
          <c:extLst>
            <c:ext xmlns:c16="http://schemas.microsoft.com/office/drawing/2014/chart" uri="{C3380CC4-5D6E-409C-BE32-E72D297353CC}">
              <c16:uniqueId val="{00000000-8276-45C7-8D14-90576962FBE2}"/>
            </c:ext>
          </c:extLst>
        </c:ser>
        <c:ser>
          <c:idx val="1"/>
          <c:order val="1"/>
          <c:tx>
            <c:strRef>
              <c:f>Sheet1!$C$1</c:f>
              <c:strCache>
                <c:ptCount val="1"/>
                <c:pt idx="0">
                  <c:v>Acute MI</c:v>
                </c:pt>
              </c:strCache>
            </c:strRef>
          </c:tx>
          <c:spPr>
            <a:solidFill>
              <a:schemeClr val="accent2"/>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Sheet1!$C$2:$C$8</c:f>
              <c:numCache>
                <c:formatCode>General</c:formatCode>
                <c:ptCount val="7"/>
                <c:pt idx="0">
                  <c:v>1</c:v>
                </c:pt>
                <c:pt idx="1">
                  <c:v>0.84</c:v>
                </c:pt>
                <c:pt idx="2">
                  <c:v>1.1100000000000001</c:v>
                </c:pt>
                <c:pt idx="3">
                  <c:v>1.53</c:v>
                </c:pt>
                <c:pt idx="4">
                  <c:v>2.21</c:v>
                </c:pt>
                <c:pt idx="5">
                  <c:v>3.29</c:v>
                </c:pt>
                <c:pt idx="6">
                  <c:v>5.28</c:v>
                </c:pt>
              </c:numCache>
            </c:numRef>
          </c:val>
          <c:extLst>
            <c:ext xmlns:c16="http://schemas.microsoft.com/office/drawing/2014/chart" uri="{C3380CC4-5D6E-409C-BE32-E72D297353CC}">
              <c16:uniqueId val="{00000001-8276-45C7-8D14-90576962FBE2}"/>
            </c:ext>
          </c:extLst>
        </c:ser>
        <c:ser>
          <c:idx val="2"/>
          <c:order val="2"/>
          <c:tx>
            <c:strRef>
              <c:f>Sheet1!$D$1</c:f>
              <c:strCache>
                <c:ptCount val="1"/>
                <c:pt idx="0">
                  <c:v>Stroke </c:v>
                </c:pt>
              </c:strCache>
            </c:strRef>
          </c:tx>
          <c:spPr>
            <a:solidFill>
              <a:schemeClr val="accent3"/>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Sheet1!$D$2:$D$8</c:f>
              <c:numCache>
                <c:formatCode>General</c:formatCode>
                <c:ptCount val="7"/>
                <c:pt idx="0">
                  <c:v>1</c:v>
                </c:pt>
                <c:pt idx="1">
                  <c:v>0.95</c:v>
                </c:pt>
                <c:pt idx="2">
                  <c:v>1.1599999999999999</c:v>
                </c:pt>
                <c:pt idx="3">
                  <c:v>1.4</c:v>
                </c:pt>
                <c:pt idx="4">
                  <c:v>1.87</c:v>
                </c:pt>
                <c:pt idx="5">
                  <c:v>2.4900000000000002</c:v>
                </c:pt>
                <c:pt idx="6">
                  <c:v>3.58</c:v>
                </c:pt>
              </c:numCache>
            </c:numRef>
          </c:val>
          <c:extLst>
            <c:ext xmlns:c16="http://schemas.microsoft.com/office/drawing/2014/chart" uri="{C3380CC4-5D6E-409C-BE32-E72D297353CC}">
              <c16:uniqueId val="{00000002-8276-45C7-8D14-90576962FBE2}"/>
            </c:ext>
          </c:extLst>
        </c:ser>
        <c:dLbls>
          <c:showLegendKey val="0"/>
          <c:showVal val="0"/>
          <c:showCatName val="0"/>
          <c:showSerName val="0"/>
          <c:showPercent val="0"/>
          <c:showBubbleSize val="0"/>
        </c:dLbls>
        <c:gapWidth val="219"/>
        <c:overlap val="-27"/>
        <c:axId val="376300487"/>
        <c:axId val="376302287"/>
      </c:barChart>
      <c:catAx>
        <c:axId val="376300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302287"/>
        <c:crosses val="autoZero"/>
        <c:auto val="1"/>
        <c:lblAlgn val="ctr"/>
        <c:lblOffset val="100"/>
        <c:noMultiLvlLbl val="0"/>
      </c:catAx>
      <c:valAx>
        <c:axId val="37630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300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62220-BE93-41A3-8A89-8B858456BB25}"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C351D-483B-4752-9314-80D9AD6A35B4}" type="slidenum">
              <a:rPr lang="en-US" smtClean="0"/>
              <a:t>‹#›</a:t>
            </a:fld>
            <a:endParaRPr lang="en-US"/>
          </a:p>
        </p:txBody>
      </p:sp>
    </p:spTree>
    <p:extLst>
      <p:ext uri="{BB962C8B-B14F-4D97-AF65-F5344CB8AC3E}">
        <p14:creationId xmlns:p14="http://schemas.microsoft.com/office/powerpoint/2010/main" val="140934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ofessional.diabetes.org/journals-resources/behavioral-health-resourc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ofessional.diabetes.org/sites/default/files/media/ada_mental_health_workbook_"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rofessional.diabetes.org/sites/default/files/media/ada_mental_health_workbook_appendix_c.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bmed.ncbi.nlm.nih.gov/3414925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orldobesity.org/what-we-do/our-policy-priorities/weight-stigma"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iabetesjournals.org/care/article/47/4/610/154300/Differential-Effects-of-Type-2-Diabetes-Treat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7</a:t>
            </a:fld>
            <a:endParaRPr lang="en-US"/>
          </a:p>
        </p:txBody>
      </p:sp>
    </p:spTree>
    <p:extLst>
      <p:ext uri="{BB962C8B-B14F-4D97-AF65-F5344CB8AC3E}">
        <p14:creationId xmlns:p14="http://schemas.microsoft.com/office/powerpoint/2010/main" val="147821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24</a:t>
            </a:fld>
            <a:endParaRPr lang="en-US"/>
          </a:p>
        </p:txBody>
      </p:sp>
    </p:spTree>
    <p:extLst>
      <p:ext uri="{BB962C8B-B14F-4D97-AF65-F5344CB8AC3E}">
        <p14:creationId xmlns:p14="http://schemas.microsoft.com/office/powerpoint/2010/main" val="346880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https://professional.diabetes.org/journals-resources/behavioral-health-resources</a:t>
            </a: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26</a:t>
            </a:fld>
            <a:endParaRPr lang="en-US"/>
          </a:p>
        </p:txBody>
      </p:sp>
    </p:spTree>
    <p:extLst>
      <p:ext uri="{BB962C8B-B14F-4D97-AF65-F5344CB8AC3E}">
        <p14:creationId xmlns:p14="http://schemas.microsoft.com/office/powerpoint/2010/main" val="428171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https://professional.diabetes.org/sites/default/files/media/ada_mental_health_workbook_chapter_3.pdf </a:t>
            </a:r>
          </a:p>
        </p:txBody>
      </p:sp>
      <p:sp>
        <p:nvSpPr>
          <p:cNvPr id="4" name="Slide Number Placeholder 3"/>
          <p:cNvSpPr>
            <a:spLocks noGrp="1"/>
          </p:cNvSpPr>
          <p:nvPr>
            <p:ph type="sldNum" sz="quarter" idx="5"/>
          </p:nvPr>
        </p:nvSpPr>
        <p:spPr/>
        <p:txBody>
          <a:bodyPr/>
          <a:lstStyle/>
          <a:p>
            <a:fld id="{6F31B60E-BC19-4F19-8DE3-D5600FFB798E}" type="slidenum">
              <a:rPr lang="en-US" smtClean="0"/>
              <a:t>27</a:t>
            </a:fld>
            <a:endParaRPr lang="en-US"/>
          </a:p>
        </p:txBody>
      </p:sp>
    </p:spTree>
    <p:extLst>
      <p:ext uri="{BB962C8B-B14F-4D97-AF65-F5344CB8AC3E}">
        <p14:creationId xmlns:p14="http://schemas.microsoft.com/office/powerpoint/2010/main" val="189661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https://professional.diabetes.org/sites/default/files/media/ada_mental_health_workbook_</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hlinkClick r:id="rId4"/>
              </a:rPr>
              <a:t>appendix_c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4"/>
              </a:rPr>
              <a:t>.pdf</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29</a:t>
            </a:fld>
            <a:endParaRPr lang="en-US"/>
          </a:p>
        </p:txBody>
      </p:sp>
    </p:spTree>
    <p:extLst>
      <p:ext uri="{BB962C8B-B14F-4D97-AF65-F5344CB8AC3E}">
        <p14:creationId xmlns:p14="http://schemas.microsoft.com/office/powerpoint/2010/main" val="75595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Exploring Why People With Type 2 Diabetes Do or Do Not Persist With Glucagon-Like Peptide-1 Receptor Agonist Therapy: A Qualitative Study - PubMed (nih.gov)</a:t>
            </a:r>
          </a:p>
          <a:p>
            <a:r>
              <a:rPr lang="en-US"/>
              <a:t>Diabetes </a:t>
            </a:r>
            <a:r>
              <a:rPr lang="en-US" err="1"/>
              <a:t>Spectr</a:t>
            </a:r>
            <a:r>
              <a:rPr lang="en-US"/>
              <a:t>. 2021 May;34(2):175-183. doi: 10.2337/ds20-0025. </a:t>
            </a:r>
            <a:r>
              <a:rPr lang="en-US" err="1"/>
              <a:t>Epub</a:t>
            </a:r>
            <a:r>
              <a:rPr lang="en-US"/>
              <a:t> 2021 Feb 2. Exploring Why People With Type 2 Diabetes Do or Do Not Persist With Glucagon-Like Peptide-1 Receptor Agonist Therapy: A Qualitative Study William Polonsky , Cory Gamble, Neeraj Iyer, Mona Martin, Carol </a:t>
            </a:r>
            <a:r>
              <a:rPr lang="en-US" err="1"/>
              <a:t>Hamersky</a:t>
            </a:r>
            <a:r>
              <a:rPr lang="en-US"/>
              <a:t> </a:t>
            </a:r>
          </a:p>
          <a:p>
            <a:endParaRPr lang="en-US"/>
          </a:p>
        </p:txBody>
      </p:sp>
      <p:sp>
        <p:nvSpPr>
          <p:cNvPr id="4" name="Slide Number Placeholder 3"/>
          <p:cNvSpPr>
            <a:spLocks noGrp="1"/>
          </p:cNvSpPr>
          <p:nvPr>
            <p:ph type="sldNum" sz="quarter" idx="5"/>
          </p:nvPr>
        </p:nvSpPr>
        <p:spPr/>
        <p:txBody>
          <a:bodyPr/>
          <a:lstStyle/>
          <a:p>
            <a:fld id="{EB21DCA8-136F-4315-B14D-A2D09AE43008}" type="slidenum">
              <a:rPr lang="en-US" smtClean="0"/>
              <a:t>38</a:t>
            </a:fld>
            <a:endParaRPr lang="en-US"/>
          </a:p>
        </p:txBody>
      </p:sp>
    </p:spTree>
    <p:extLst>
      <p:ext uri="{BB962C8B-B14F-4D97-AF65-F5344CB8AC3E}">
        <p14:creationId xmlns:p14="http://schemas.microsoft.com/office/powerpoint/2010/main" val="130011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Berry E, et al. Postgrad Med J 2015;91:278–283. doi:10.1136/postgradmedj-2014-133017</a:t>
            </a:r>
          </a:p>
        </p:txBody>
      </p:sp>
      <p:sp>
        <p:nvSpPr>
          <p:cNvPr id="4" name="Slide Number Placeholder 3"/>
          <p:cNvSpPr>
            <a:spLocks noGrp="1"/>
          </p:cNvSpPr>
          <p:nvPr>
            <p:ph type="sldNum" sz="quarter" idx="5"/>
          </p:nvPr>
        </p:nvSpPr>
        <p:spPr/>
        <p:txBody>
          <a:bodyPr/>
          <a:lstStyle/>
          <a:p>
            <a:fld id="{6F31B60E-BC19-4F19-8DE3-D5600FFB798E}" type="slidenum">
              <a:rPr lang="en-US" smtClean="0"/>
              <a:t>39</a:t>
            </a:fld>
            <a:endParaRPr lang="en-US"/>
          </a:p>
        </p:txBody>
      </p:sp>
    </p:spTree>
    <p:extLst>
      <p:ext uri="{BB962C8B-B14F-4D97-AF65-F5344CB8AC3E}">
        <p14:creationId xmlns:p14="http://schemas.microsoft.com/office/powerpoint/2010/main" val="21372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Technol </a:t>
            </a:r>
            <a:r>
              <a:rPr lang="en-US" err="1"/>
              <a:t>Ther</a:t>
            </a:r>
            <a:r>
              <a:rPr lang="en-US"/>
              <a:t>. 2024 Mar 25. doi: 10.1089/dia.2023.0612. Online ahead of print.</a:t>
            </a:r>
          </a:p>
          <a:p>
            <a:r>
              <a:rPr lang="en-US"/>
              <a:t>The Potential Impact of CGM Use on Diabetes-Related Attitudes and Behaviors in Adults with T2D: A Qualitative Investigation of the Patient Experience</a:t>
            </a:r>
          </a:p>
          <a:p>
            <a:r>
              <a:rPr lang="en-US"/>
              <a:t>Taylor Clark 1, William Polonsky 2 3, Emily Soriano 4</a:t>
            </a:r>
          </a:p>
        </p:txBody>
      </p:sp>
      <p:sp>
        <p:nvSpPr>
          <p:cNvPr id="4" name="Slide Number Placeholder 3"/>
          <p:cNvSpPr>
            <a:spLocks noGrp="1"/>
          </p:cNvSpPr>
          <p:nvPr>
            <p:ph type="sldNum" sz="quarter" idx="5"/>
          </p:nvPr>
        </p:nvSpPr>
        <p:spPr/>
        <p:txBody>
          <a:bodyPr/>
          <a:lstStyle/>
          <a:p>
            <a:fld id="{6F31B60E-BC19-4F19-8DE3-D5600FFB798E}" type="slidenum">
              <a:rPr lang="en-US" smtClean="0"/>
              <a:t>40</a:t>
            </a:fld>
            <a:endParaRPr lang="en-US"/>
          </a:p>
        </p:txBody>
      </p:sp>
    </p:spTree>
    <p:extLst>
      <p:ext uri="{BB962C8B-B14F-4D97-AF65-F5344CB8AC3E}">
        <p14:creationId xmlns:p14="http://schemas.microsoft.com/office/powerpoint/2010/main" val="312219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41</a:t>
            </a:fld>
            <a:endParaRPr lang="en-US"/>
          </a:p>
        </p:txBody>
      </p:sp>
    </p:spTree>
    <p:extLst>
      <p:ext uri="{BB962C8B-B14F-4D97-AF65-F5344CB8AC3E}">
        <p14:creationId xmlns:p14="http://schemas.microsoft.com/office/powerpoint/2010/main" val="110450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000" b="0" i="0" u="none" strike="noStrike" kern="1200" cap="none" spc="0" normalizeH="0" baseline="0" noProof="0">
                <a:ln>
                  <a:noFill/>
                </a:ln>
                <a:solidFill>
                  <a:prstClr val="black"/>
                </a:solidFill>
                <a:effectLst/>
                <a:uLnTx/>
                <a:uFillTx/>
                <a:latin typeface="Calibri Light" panose="020F0302020204030204"/>
                <a:ea typeface="+mj-ea"/>
                <a:cs typeface="+mj-cs"/>
                <a:hlinkClick r:id="rId3"/>
              </a:rPr>
              <a:t>Weight Stigma | World Obesity Federation</a:t>
            </a:r>
            <a:endParaRPr lang="en-US"/>
          </a:p>
        </p:txBody>
      </p:sp>
      <p:sp>
        <p:nvSpPr>
          <p:cNvPr id="4" name="Slide Number Placeholder 3"/>
          <p:cNvSpPr>
            <a:spLocks noGrp="1"/>
          </p:cNvSpPr>
          <p:nvPr>
            <p:ph type="sldNum" sz="quarter" idx="5"/>
          </p:nvPr>
        </p:nvSpPr>
        <p:spPr/>
        <p:txBody>
          <a:bodyPr/>
          <a:lstStyle/>
          <a:p>
            <a:fld id="{DDCFC029-AA7A-4F82-845E-C07AB6053E67}" type="slidenum">
              <a:rPr lang="en-US" smtClean="0"/>
              <a:t>48</a:t>
            </a:fld>
            <a:endParaRPr lang="en-US"/>
          </a:p>
        </p:txBody>
      </p:sp>
    </p:spTree>
    <p:extLst>
      <p:ext uri="{BB962C8B-B14F-4D97-AF65-F5344CB8AC3E}">
        <p14:creationId xmlns:p14="http://schemas.microsoft.com/office/powerpoint/2010/main" val="162397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Diabetesdistress.com </a:t>
            </a:r>
          </a:p>
          <a:p>
            <a:r>
              <a:rPr lang="en-US"/>
              <a:t>https://diatribe.org/diabetes-distress-why-it%E2%80%99s-common-and-what-we-can-do-about-it </a:t>
            </a:r>
          </a:p>
        </p:txBody>
      </p:sp>
      <p:sp>
        <p:nvSpPr>
          <p:cNvPr id="4" name="Slide Number Placeholder 3"/>
          <p:cNvSpPr>
            <a:spLocks noGrp="1"/>
          </p:cNvSpPr>
          <p:nvPr>
            <p:ph type="sldNum" sz="quarter" idx="5"/>
          </p:nvPr>
        </p:nvSpPr>
        <p:spPr/>
        <p:txBody>
          <a:bodyPr/>
          <a:lstStyle/>
          <a:p>
            <a:fld id="{6F31B60E-BC19-4F19-8DE3-D5600FFB798E}" type="slidenum">
              <a:rPr lang="en-US" smtClean="0"/>
              <a:t>8</a:t>
            </a:fld>
            <a:endParaRPr lang="en-US"/>
          </a:p>
        </p:txBody>
      </p:sp>
    </p:spTree>
    <p:extLst>
      <p:ext uri="{BB962C8B-B14F-4D97-AF65-F5344CB8AC3E}">
        <p14:creationId xmlns:p14="http://schemas.microsoft.com/office/powerpoint/2010/main" val="128834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 C. Skinner, L. Joensen and T. Parkin. PSAD Special Issue Paper: Twenty-five years of diabetes distress research. </a:t>
            </a:r>
            <a:r>
              <a:rPr lang="en-US" err="1"/>
              <a:t>Diabet</a:t>
            </a:r>
            <a:r>
              <a:rPr lang="en-US"/>
              <a:t>. Med. 37, 393–400 (2020)</a:t>
            </a: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9</a:t>
            </a:fld>
            <a:endParaRPr lang="en-US"/>
          </a:p>
        </p:txBody>
      </p:sp>
    </p:spTree>
    <p:extLst>
      <p:ext uri="{BB962C8B-B14F-4D97-AF65-F5344CB8AC3E}">
        <p14:creationId xmlns:p14="http://schemas.microsoft.com/office/powerpoint/2010/main" val="339148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21DCA8-136F-4315-B14D-A2D09AE43008}" type="slidenum">
              <a:rPr lang="en-US" smtClean="0"/>
              <a:t>11</a:t>
            </a:fld>
            <a:endParaRPr lang="en-US"/>
          </a:p>
        </p:txBody>
      </p:sp>
    </p:spTree>
    <p:extLst>
      <p:ext uri="{BB962C8B-B14F-4D97-AF65-F5344CB8AC3E}">
        <p14:creationId xmlns:p14="http://schemas.microsoft.com/office/powerpoint/2010/main" val="30535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 study in </a:t>
            </a:r>
            <a:r>
              <a:rPr lang="en-US" u="sng"/>
              <a:t>Diabetic Medicine</a:t>
            </a:r>
            <a:r>
              <a:rPr lang="en-US"/>
              <a:t> </a:t>
            </a:r>
          </a:p>
          <a:p>
            <a:endParaRPr lang="en-US"/>
          </a:p>
          <a:p>
            <a:r>
              <a:rPr lang="en-US"/>
              <a:t>Dickinson J, Guzman SJ, </a:t>
            </a:r>
            <a:r>
              <a:rPr lang="en-US" err="1"/>
              <a:t>Maryniuk</a:t>
            </a:r>
            <a:r>
              <a:rPr lang="en-US"/>
              <a:t> MD, O’Brian CA, </a:t>
            </a:r>
            <a:r>
              <a:rPr lang="en-US" err="1"/>
              <a:t>Kadohiro</a:t>
            </a:r>
            <a:r>
              <a:rPr lang="en-US"/>
              <a:t> JK, Jackson RA, </a:t>
            </a:r>
            <a:r>
              <a:rPr lang="en-US" err="1"/>
              <a:t>D’Hondt</a:t>
            </a:r>
            <a:r>
              <a:rPr lang="en-US"/>
              <a:t> N, Montgomery B,</a:t>
            </a:r>
          </a:p>
          <a:p>
            <a:r>
              <a:rPr lang="en-US"/>
              <a:t>Close KL, Funnell MM. The use of language in diabetes care and education. Diabetes Care. 2017 Dec;</a:t>
            </a:r>
          </a:p>
          <a:p>
            <a:r>
              <a:rPr lang="en-US"/>
              <a:t>40(12): 1790-1799 and Diabetes Educ 2017 Dec; 43 (6) 551-564.</a:t>
            </a:r>
          </a:p>
          <a:p>
            <a:r>
              <a:rPr lang="en-US"/>
              <a:t>Dickinson J, </a:t>
            </a:r>
            <a:r>
              <a:rPr lang="en-US" err="1"/>
              <a:t>Maryniuk</a:t>
            </a:r>
            <a:r>
              <a:rPr lang="en-US"/>
              <a:t> M. Building Therapeutic Relationships: Choosing Words That Put People First.</a:t>
            </a:r>
          </a:p>
          <a:p>
            <a:r>
              <a:rPr lang="en-US"/>
              <a:t>Clinical Diabetes. 2017 Jan; 35(1)51-54.</a:t>
            </a:r>
          </a:p>
          <a:p>
            <a:r>
              <a:rPr lang="en-US"/>
              <a:t>Speight J, Conn J, Dunning T, Skinner TC, Diabetes Australia. Diabetes Australia position statement. A</a:t>
            </a:r>
          </a:p>
          <a:p>
            <a:r>
              <a:rPr lang="en-US"/>
              <a:t>new language for diabetes: improving communications with and about people with diabetes. Diabetes</a:t>
            </a:r>
          </a:p>
          <a:p>
            <a:r>
              <a:rPr lang="en-US"/>
              <a:t>Res Clin </a:t>
            </a:r>
            <a:r>
              <a:rPr lang="en-US" err="1"/>
              <a:t>Pract</a:t>
            </a:r>
            <a:r>
              <a:rPr lang="en-US"/>
              <a:t> 2012 Sep; 97(3): 425-31. </a:t>
            </a:r>
          </a:p>
        </p:txBody>
      </p:sp>
      <p:sp>
        <p:nvSpPr>
          <p:cNvPr id="4" name="Slide Number Placeholder 3"/>
          <p:cNvSpPr>
            <a:spLocks noGrp="1"/>
          </p:cNvSpPr>
          <p:nvPr>
            <p:ph type="sldNum" sz="quarter" idx="10"/>
          </p:nvPr>
        </p:nvSpPr>
        <p:spPr/>
        <p:txBody>
          <a:bodyPr/>
          <a:lstStyle/>
          <a:p>
            <a:fld id="{D62ABB7B-E67A-46FC-B31E-C7C2C3657175}" type="slidenum">
              <a:rPr lang="en-US" smtClean="0"/>
              <a:t>12</a:t>
            </a:fld>
            <a:endParaRPr lang="en-US"/>
          </a:p>
        </p:txBody>
      </p:sp>
    </p:spTree>
    <p:extLst>
      <p:ext uri="{BB962C8B-B14F-4D97-AF65-F5344CB8AC3E}">
        <p14:creationId xmlns:p14="http://schemas.microsoft.com/office/powerpoint/2010/main" val="335943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Messages in North American and Australasian Diabetes-Specific Media (from American Diabetes Association, Canadian Diabetes Association, etc.)</a:t>
            </a:r>
          </a:p>
          <a:p>
            <a:r>
              <a:rPr lang="en-US"/>
              <a:t> Linda J. </a:t>
            </a:r>
            <a:r>
              <a:rPr lang="en-US" err="1"/>
              <a:t>Beeney</a:t>
            </a:r>
            <a:r>
              <a:rPr lang="en-US"/>
              <a:t> and Elizabeth J. </a:t>
            </a:r>
            <a:r>
              <a:rPr lang="en-US" err="1"/>
              <a:t>Fynes</a:t>
            </a:r>
            <a:r>
              <a:rPr lang="en-US"/>
              <a:t>-Clinton – Clinical Diabetes 2018</a:t>
            </a:r>
          </a:p>
          <a:p>
            <a:r>
              <a:rPr lang="en-US"/>
              <a:t>e.g. publications such as Diabetes Forecast; It would be better if we focused with patients on how to stay healthy and using meds, diet etc. to stay healthy – not because they are sick or use as threats to scare them into care – they are already scared – loss framing only pushes them into hopelessness, futility, fatalism – “no matter what I do bad things are going to happen to me”</a:t>
            </a:r>
          </a:p>
        </p:txBody>
      </p:sp>
      <p:sp>
        <p:nvSpPr>
          <p:cNvPr id="4" name="Slide Number Placeholder 3"/>
          <p:cNvSpPr>
            <a:spLocks noGrp="1"/>
          </p:cNvSpPr>
          <p:nvPr>
            <p:ph type="sldNum" sz="quarter" idx="5"/>
          </p:nvPr>
        </p:nvSpPr>
        <p:spPr/>
        <p:txBody>
          <a:bodyPr/>
          <a:lstStyle/>
          <a:p>
            <a:fld id="{D62ABB7B-E67A-46FC-B31E-C7C2C3657175}" type="slidenum">
              <a:rPr lang="en-US" smtClean="0"/>
              <a:t>13</a:t>
            </a:fld>
            <a:endParaRPr lang="en-US"/>
          </a:p>
        </p:txBody>
      </p:sp>
    </p:spTree>
    <p:extLst>
      <p:ext uri="{BB962C8B-B14F-4D97-AF65-F5344CB8AC3E}">
        <p14:creationId xmlns:p14="http://schemas.microsoft.com/office/powerpoint/2010/main" val="304599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17</a:t>
            </a:fld>
            <a:endParaRPr lang="en-US"/>
          </a:p>
        </p:txBody>
      </p:sp>
    </p:spTree>
    <p:extLst>
      <p:ext uri="{BB962C8B-B14F-4D97-AF65-F5344CB8AC3E}">
        <p14:creationId xmlns:p14="http://schemas.microsoft.com/office/powerpoint/2010/main" val="33393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Sparks   LM. Exercise training response heterogeneity: physiological and molecular insights. Diabetologia. 2017;60(12):2329‐2336.</a:t>
            </a:r>
          </a:p>
        </p:txBody>
      </p:sp>
      <p:sp>
        <p:nvSpPr>
          <p:cNvPr id="4" name="Slide Number Placeholder 3"/>
          <p:cNvSpPr>
            <a:spLocks noGrp="1"/>
          </p:cNvSpPr>
          <p:nvPr>
            <p:ph type="sldNum" sz="quarter" idx="5"/>
          </p:nvPr>
        </p:nvSpPr>
        <p:spPr/>
        <p:txBody>
          <a:bodyPr/>
          <a:lstStyle/>
          <a:p>
            <a:fld id="{6F31B60E-BC19-4F19-8DE3-D5600FFB798E}" type="slidenum">
              <a:rPr lang="en-US" smtClean="0"/>
              <a:t>18</a:t>
            </a:fld>
            <a:endParaRPr lang="en-US"/>
          </a:p>
        </p:txBody>
      </p:sp>
    </p:spTree>
    <p:extLst>
      <p:ext uri="{BB962C8B-B14F-4D97-AF65-F5344CB8AC3E}">
        <p14:creationId xmlns:p14="http://schemas.microsoft.com/office/powerpoint/2010/main" val="103454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007398"/>
              </a:solidFill>
              <a:effectLst/>
              <a:highlight>
                <a:srgbClr val="FFFFFF"/>
              </a:highlight>
              <a:uLnTx/>
              <a:uFillTx/>
              <a:latin typeface="Nexus Sans"/>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007398"/>
              </a:solidFill>
              <a:effectLst/>
              <a:highlight>
                <a:srgbClr val="FFFFFF"/>
              </a:highlight>
              <a:uLnTx/>
              <a:uFillTx/>
              <a:latin typeface="Nexus Sans"/>
              <a:ea typeface="+mn-ea"/>
              <a:cs typeface="+mn-cs"/>
              <a:hlinkClick r:id="rId3"/>
            </a:endParaRPr>
          </a:p>
          <a:p>
            <a:r>
              <a:rPr lang="en-US" sz="1800"/>
              <a:t>Emotional Distress Predicts Reduced Type 2 Diabetes Treatment Adherence in the Glycemia Reduction Approaches in Diabetes: A Comparative Effectiveness Study (GRADE). Claire J. Hoogendoorn et al. Diabetes Care 2024;47(4):629–637</a:t>
            </a:r>
          </a:p>
          <a:p>
            <a:r>
              <a:rPr lang="en-US" sz="1800"/>
              <a:t>Gonzalez JS, </a:t>
            </a:r>
            <a:r>
              <a:rPr lang="en-US" sz="1800" err="1"/>
              <a:t>Bebu</a:t>
            </a:r>
            <a:r>
              <a:rPr lang="en-US" sz="1800"/>
              <a:t> I, Krause-</a:t>
            </a:r>
            <a:r>
              <a:rPr lang="en-US" sz="1800" err="1"/>
              <a:t>Steinrauf</a:t>
            </a:r>
            <a:r>
              <a:rPr lang="en-US" sz="1800"/>
              <a:t> H, et al. Differential Effects of Type 2 Diabetes Treatment Regimens on Diabetes Distress and Depressive Symptoms in the Glycemia Reduction Approaches in Diabetes: A Comparative Effectiveness Study (GRADE). Diabetes Care. 2024;47(4):610619.</a:t>
            </a:r>
            <a:endParaRPr kumimoji="0" lang="en-US" sz="1800" b="0" i="0" u="sng" strike="noStrike" kern="1200" cap="none" spc="0" normalizeH="0" baseline="0" noProof="0">
              <a:ln>
                <a:noFill/>
              </a:ln>
              <a:solidFill>
                <a:srgbClr val="007398"/>
              </a:solidFill>
              <a:effectLst/>
              <a:highlight>
                <a:srgbClr val="FFFFFF"/>
              </a:highlight>
              <a:uLnTx/>
              <a:uFillTx/>
              <a:latin typeface="Nexus Sans"/>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srgbClr val="007398"/>
                </a:solidFill>
                <a:effectLst/>
                <a:highlight>
                  <a:srgbClr val="FFFFFF"/>
                </a:highlight>
                <a:uLnTx/>
                <a:uFillTx/>
                <a:latin typeface="Nexus Sans"/>
                <a:ea typeface="+mn-ea"/>
                <a:cs typeface="+mn-cs"/>
                <a:hlinkClick r:id="rId3"/>
              </a:rPr>
              <a:t>https://diabetesjournals.org/care/article/47/4/610/154300/Differential-Effects-of-Type-2-Diabetes-Treatment</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19</a:t>
            </a:fld>
            <a:endParaRPr lang="en-US"/>
          </a:p>
        </p:txBody>
      </p:sp>
    </p:spTree>
    <p:extLst>
      <p:ext uri="{BB962C8B-B14F-4D97-AF65-F5344CB8AC3E}">
        <p14:creationId xmlns:p14="http://schemas.microsoft.com/office/powerpoint/2010/main" val="426488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0914-628C-35C6-FBCD-08A80678F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2C206C-3C65-A61A-343A-0998BBF6A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284BD-98C9-F407-6910-94E36CA0E6BE}"/>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5" name="Footer Placeholder 4">
            <a:extLst>
              <a:ext uri="{FF2B5EF4-FFF2-40B4-BE49-F238E27FC236}">
                <a16:creationId xmlns:a16="http://schemas.microsoft.com/office/drawing/2014/main" id="{797AB1B4-8783-902D-0515-AF1179D32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80911-5C25-5CFD-B5AB-63DDD08B9250}"/>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129997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1572-0D91-6A9D-790F-0F76840B6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250336-7F5C-9FC5-AB50-50CD0D871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BB63D-E01F-A0B3-E01A-0B196E859A86}"/>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5" name="Footer Placeholder 4">
            <a:extLst>
              <a:ext uri="{FF2B5EF4-FFF2-40B4-BE49-F238E27FC236}">
                <a16:creationId xmlns:a16="http://schemas.microsoft.com/office/drawing/2014/main" id="{FEC249CC-A6A6-13AA-72CB-995121914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3E95A-2797-1910-D4FF-D0E36BA1D35A}"/>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97982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8314A-1777-EFA7-15F3-2AD96C646F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A830D8-2B33-B215-EF41-09FEA70570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45E66-AF99-D8AC-14D3-D65855076153}"/>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5" name="Footer Placeholder 4">
            <a:extLst>
              <a:ext uri="{FF2B5EF4-FFF2-40B4-BE49-F238E27FC236}">
                <a16:creationId xmlns:a16="http://schemas.microsoft.com/office/drawing/2014/main" id="{9342D666-F0E9-22FF-AF5F-B17BC7B5D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4FCEA-9EBF-D460-4469-301ADFEE42B0}"/>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67353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6D6D-2B53-43B8-A4D7-1361B30DF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49373-965C-4A76-AD8A-9C7B39E37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19134-A50C-422C-9FCE-5156F9B71C2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507AE-6C44-4F86-8009-3E6BB3B5710A}" type="datetimeFigureOut">
              <a:rPr kumimoji="0" lang="en-US" sz="1400" b="0" i="0" u="none" strike="noStrike" kern="1200" cap="none" spc="0" normalizeH="0" baseline="0" noProof="0" smtClean="0">
                <a:ln>
                  <a:noFill/>
                </a:ln>
                <a:solidFill>
                  <a:srgbClr val="1F497D"/>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6/25/2024</a:t>
            </a:fld>
            <a:endParaRPr kumimoji="0" lang="en-US" sz="1400" b="0" i="0" u="none" strike="noStrike" kern="1200" cap="none" spc="0" normalizeH="0" baseline="0" noProof="0">
              <a:ln>
                <a:noFill/>
              </a:ln>
              <a:solidFill>
                <a:srgbClr val="1F497D"/>
              </a:solidFill>
              <a:effectLst/>
              <a:uLnTx/>
              <a:uFillTx/>
              <a:latin typeface="Perpetua"/>
              <a:ea typeface="+mn-ea"/>
              <a:cs typeface="+mn-cs"/>
            </a:endParaRPr>
          </a:p>
        </p:txBody>
      </p:sp>
      <p:sp>
        <p:nvSpPr>
          <p:cNvPr id="5" name="Footer Placeholder 4">
            <a:extLst>
              <a:ext uri="{FF2B5EF4-FFF2-40B4-BE49-F238E27FC236}">
                <a16:creationId xmlns:a16="http://schemas.microsoft.com/office/drawing/2014/main" id="{B1B8408E-31A6-46EC-9AA8-BF9372E7DB8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solidFill>
              <a:effectLst/>
              <a:uLnTx/>
              <a:uFillTx/>
              <a:latin typeface="Perpetua"/>
              <a:ea typeface="+mn-ea"/>
              <a:cs typeface="+mn-cs"/>
            </a:endParaRPr>
          </a:p>
        </p:txBody>
      </p:sp>
      <p:sp>
        <p:nvSpPr>
          <p:cNvPr id="6" name="Slide Number Placeholder 5">
            <a:extLst>
              <a:ext uri="{FF2B5EF4-FFF2-40B4-BE49-F238E27FC236}">
                <a16:creationId xmlns:a16="http://schemas.microsoft.com/office/drawing/2014/main" id="{BFA40025-63A5-4383-9278-A90893592D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B2E323E-142A-49A4-A0F9-0F431C45A80E}"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413149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E7A4-2B29-25E4-DCA3-FBBB524A7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2E267E-5A56-64CF-208A-30B130A50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B59ED-ED2F-4DB2-61B8-300FD366647D}"/>
              </a:ext>
            </a:extLst>
          </p:cNvPr>
          <p:cNvSpPr>
            <a:spLocks noGrp="1"/>
          </p:cNvSpPr>
          <p:nvPr>
            <p:ph type="dt" sz="half" idx="10"/>
          </p:nvPr>
        </p:nvSpPr>
        <p:spPr/>
        <p:txBody>
          <a:bodyPr/>
          <a:lstStyle/>
          <a:p>
            <a:fld id="{2ED92C16-1B09-4528-AAAA-6E696F316B46}" type="datetimeFigureOut">
              <a:rPr lang="en-US" smtClean="0"/>
              <a:t>6/25/2024</a:t>
            </a:fld>
            <a:endParaRPr lang="en-US"/>
          </a:p>
        </p:txBody>
      </p:sp>
      <p:sp>
        <p:nvSpPr>
          <p:cNvPr id="5" name="Footer Placeholder 4">
            <a:extLst>
              <a:ext uri="{FF2B5EF4-FFF2-40B4-BE49-F238E27FC236}">
                <a16:creationId xmlns:a16="http://schemas.microsoft.com/office/drawing/2014/main" id="{07557E9A-5258-C235-0A63-58B383443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904FC-6B3A-961A-E434-696120A43D07}"/>
              </a:ext>
            </a:extLst>
          </p:cNvPr>
          <p:cNvSpPr>
            <a:spLocks noGrp="1"/>
          </p:cNvSpPr>
          <p:nvPr>
            <p:ph type="sldNum" sz="quarter" idx="12"/>
          </p:nvPr>
        </p:nvSpPr>
        <p:spPr/>
        <p:txBody>
          <a:bodyPr/>
          <a:lstStyle/>
          <a:p>
            <a:fld id="{165C2453-EEEE-4A24-B7AD-8366CD515706}" type="slidenum">
              <a:rPr lang="en-US" smtClean="0"/>
              <a:t>‹#›</a:t>
            </a:fld>
            <a:endParaRPr lang="en-US"/>
          </a:p>
        </p:txBody>
      </p:sp>
    </p:spTree>
    <p:extLst>
      <p:ext uri="{BB962C8B-B14F-4D97-AF65-F5344CB8AC3E}">
        <p14:creationId xmlns:p14="http://schemas.microsoft.com/office/powerpoint/2010/main" val="40641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F0A11-E48B-74DE-5632-AFD7194ACB7F}"/>
              </a:ext>
            </a:extLst>
          </p:cNvPr>
          <p:cNvSpPr>
            <a:spLocks noGrp="1"/>
          </p:cNvSpPr>
          <p:nvPr>
            <p:ph type="dt" sz="half" idx="10"/>
          </p:nvPr>
        </p:nvSpPr>
        <p:spPr/>
        <p:txBody>
          <a:bodyPr/>
          <a:lstStyle/>
          <a:p>
            <a:fld id="{39D28FCC-AF63-4398-AC60-8107438114F2}" type="datetimeFigureOut">
              <a:rPr lang="en-US" smtClean="0"/>
              <a:t>6/25/2024</a:t>
            </a:fld>
            <a:endParaRPr lang="en-US"/>
          </a:p>
        </p:txBody>
      </p:sp>
      <p:sp>
        <p:nvSpPr>
          <p:cNvPr id="3" name="Footer Placeholder 2">
            <a:extLst>
              <a:ext uri="{FF2B5EF4-FFF2-40B4-BE49-F238E27FC236}">
                <a16:creationId xmlns:a16="http://schemas.microsoft.com/office/drawing/2014/main" id="{EAA13A78-2AF9-71E5-7FF9-10AC4C9A16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AF8E0-6C19-2227-F3A3-CA1DC0E0FA59}"/>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69060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253F-806D-80C9-3A15-1C01A96CA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BE7D8-A62E-B8DA-DF78-F89727FD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C9DE2-F81A-B152-4DD6-62291E9E4126}"/>
              </a:ext>
            </a:extLst>
          </p:cNvPr>
          <p:cNvSpPr>
            <a:spLocks noGrp="1"/>
          </p:cNvSpPr>
          <p:nvPr>
            <p:ph type="dt" sz="half" idx="10"/>
          </p:nvPr>
        </p:nvSpPr>
        <p:spPr/>
        <p:txBody>
          <a:bodyPr/>
          <a:lstStyle/>
          <a:p>
            <a:fld id="{39D28FCC-AF63-4398-AC60-8107438114F2}" type="datetimeFigureOut">
              <a:rPr lang="en-US" smtClean="0"/>
              <a:t>6/25/2024</a:t>
            </a:fld>
            <a:endParaRPr lang="en-US"/>
          </a:p>
        </p:txBody>
      </p:sp>
      <p:sp>
        <p:nvSpPr>
          <p:cNvPr id="5" name="Footer Placeholder 4">
            <a:extLst>
              <a:ext uri="{FF2B5EF4-FFF2-40B4-BE49-F238E27FC236}">
                <a16:creationId xmlns:a16="http://schemas.microsoft.com/office/drawing/2014/main" id="{E184C22C-7751-0BCD-886A-E03E215F3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C9092-C4FB-2BE9-D9C5-8CA9C4DF10CA}"/>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71206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D6E6-282F-949C-9CB8-B755B0E9C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A22C8-1780-FFC1-4D7A-2013754CE7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34FF5-23CD-BF2C-35EE-D23A51FA4698}"/>
              </a:ext>
            </a:extLst>
          </p:cNvPr>
          <p:cNvSpPr>
            <a:spLocks noGrp="1"/>
          </p:cNvSpPr>
          <p:nvPr>
            <p:ph type="dt" sz="half" idx="10"/>
          </p:nvPr>
        </p:nvSpPr>
        <p:spPr/>
        <p:txBody>
          <a:bodyPr/>
          <a:lstStyle/>
          <a:p>
            <a:fld id="{D169C608-1C25-43CF-B317-80730FD942A9}" type="datetimeFigureOut">
              <a:rPr lang="en-US" smtClean="0"/>
              <a:t>6/25/2024</a:t>
            </a:fld>
            <a:endParaRPr lang="en-US"/>
          </a:p>
        </p:txBody>
      </p:sp>
      <p:sp>
        <p:nvSpPr>
          <p:cNvPr id="5" name="Footer Placeholder 4">
            <a:extLst>
              <a:ext uri="{FF2B5EF4-FFF2-40B4-BE49-F238E27FC236}">
                <a16:creationId xmlns:a16="http://schemas.microsoft.com/office/drawing/2014/main" id="{A9AAB530-CC3E-A6D6-0728-DEC873B4C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9AC81-2582-9331-CB03-D4E024C16AA9}"/>
              </a:ext>
            </a:extLst>
          </p:cNvPr>
          <p:cNvSpPr>
            <a:spLocks noGrp="1"/>
          </p:cNvSpPr>
          <p:nvPr>
            <p:ph type="sldNum" sz="quarter" idx="12"/>
          </p:nvPr>
        </p:nvSpPr>
        <p:spPr/>
        <p:txBody>
          <a:bodyPr/>
          <a:lstStyle/>
          <a:p>
            <a:fld id="{0E6FC6AB-3F3D-405A-A06C-4CDF83260475}" type="slidenum">
              <a:rPr lang="en-US" smtClean="0"/>
              <a:t>‹#›</a:t>
            </a:fld>
            <a:endParaRPr lang="en-US"/>
          </a:p>
        </p:txBody>
      </p:sp>
    </p:spTree>
    <p:extLst>
      <p:ext uri="{BB962C8B-B14F-4D97-AF65-F5344CB8AC3E}">
        <p14:creationId xmlns:p14="http://schemas.microsoft.com/office/powerpoint/2010/main" val="164829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489CD-9947-4CCD-BC21-147309142A88}"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BFBBD-7D0D-499E-B395-7881A55C4788}" type="slidenum">
              <a:rPr lang="en-US" smtClean="0"/>
              <a:t>‹#›</a:t>
            </a:fld>
            <a:endParaRPr lang="en-US"/>
          </a:p>
        </p:txBody>
      </p:sp>
    </p:spTree>
    <p:extLst>
      <p:ext uri="{BB962C8B-B14F-4D97-AF65-F5344CB8AC3E}">
        <p14:creationId xmlns:p14="http://schemas.microsoft.com/office/powerpoint/2010/main" val="134372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C7D9-16CE-407C-A2DA-401769A3E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ED3B99-1316-4C27-A87B-8786FAAD0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CA18E6-9A5A-402D-BAFA-887B400E69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99D793-6C71-4945-88F7-2855711C6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040395-ACD9-4569-9BBD-BDE5996AE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EA0DC-2EA2-49F7-AFCF-D6D868BA511B}"/>
              </a:ext>
            </a:extLst>
          </p:cNvPr>
          <p:cNvSpPr>
            <a:spLocks noGrp="1"/>
          </p:cNvSpPr>
          <p:nvPr>
            <p:ph type="dt" sz="half" idx="10"/>
          </p:nvPr>
        </p:nvSpPr>
        <p:spPr/>
        <p:txBody>
          <a:bodyPr/>
          <a:lstStyle/>
          <a:p>
            <a:fld id="{05FF8455-5BAA-4C18-8362-D5F046623440}" type="datetimeFigureOut">
              <a:rPr lang="en-US" smtClean="0"/>
              <a:t>6/25/2024</a:t>
            </a:fld>
            <a:endParaRPr lang="en-US"/>
          </a:p>
        </p:txBody>
      </p:sp>
      <p:sp>
        <p:nvSpPr>
          <p:cNvPr id="8" name="Footer Placeholder 7">
            <a:extLst>
              <a:ext uri="{FF2B5EF4-FFF2-40B4-BE49-F238E27FC236}">
                <a16:creationId xmlns:a16="http://schemas.microsoft.com/office/drawing/2014/main" id="{B3BAB5BF-FD9F-4C0A-A77D-0548F1B29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AAD97C-7B8A-4D68-B3C1-A4173C32C2C2}"/>
              </a:ext>
            </a:extLst>
          </p:cNvPr>
          <p:cNvSpPr>
            <a:spLocks noGrp="1"/>
          </p:cNvSpPr>
          <p:nvPr>
            <p:ph type="sldNum" sz="quarter" idx="12"/>
          </p:nvPr>
        </p:nvSpPr>
        <p:spPr/>
        <p:txBody>
          <a:bodyPr/>
          <a:lstStyle/>
          <a:p>
            <a:fld id="{9EB0D01F-1AE5-4C7C-BF37-5E2113D01779}" type="slidenum">
              <a:rPr lang="en-US" smtClean="0"/>
              <a:t>‹#›</a:t>
            </a:fld>
            <a:endParaRPr lang="en-US"/>
          </a:p>
        </p:txBody>
      </p:sp>
    </p:spTree>
    <p:extLst>
      <p:ext uri="{BB962C8B-B14F-4D97-AF65-F5344CB8AC3E}">
        <p14:creationId xmlns:p14="http://schemas.microsoft.com/office/powerpoint/2010/main" val="307604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04C-9B52-E5E4-7F82-AAB2C9EE4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4EA7-425F-21BE-D4B3-35B3F79D3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4DBDC-D612-B921-6217-C8BA15EDDF15}"/>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5" name="Footer Placeholder 4">
            <a:extLst>
              <a:ext uri="{FF2B5EF4-FFF2-40B4-BE49-F238E27FC236}">
                <a16:creationId xmlns:a16="http://schemas.microsoft.com/office/drawing/2014/main" id="{DA252C40-34AD-582C-8B09-62BCF0DEF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78B4-35E0-367D-51C8-A65567D2450A}"/>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49776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2610-4AEE-9223-0D9B-43F8DFD2F2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37F3E6-E09D-FBBA-AF7E-3B9C0CC012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EE20E-9CF8-81B5-5D9C-22EA5ED45D75}"/>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5" name="Footer Placeholder 4">
            <a:extLst>
              <a:ext uri="{FF2B5EF4-FFF2-40B4-BE49-F238E27FC236}">
                <a16:creationId xmlns:a16="http://schemas.microsoft.com/office/drawing/2014/main" id="{04A1D9F3-EA83-9021-7A2B-7C6036F0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40222-FFA5-2643-5F23-B41E8FB43A59}"/>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52982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7CC4-88AD-1FD3-BB05-716062F9B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8BF49-03AC-C28D-42AD-A05B50A35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7C20D-C909-BC6F-135B-B327F0580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71C4-61B8-FAFC-7E79-CE829B931D1F}"/>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6" name="Footer Placeholder 5">
            <a:extLst>
              <a:ext uri="{FF2B5EF4-FFF2-40B4-BE49-F238E27FC236}">
                <a16:creationId xmlns:a16="http://schemas.microsoft.com/office/drawing/2014/main" id="{8734E04C-EEFA-C3C0-802D-CF27E769A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204C3-A7AA-BD52-F38B-D985AFD09FB2}"/>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405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60B8-2F93-797C-D0D9-C197CED48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9C775-00FB-0B50-C9DE-27ED1E92B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B313A-0DCE-F6D0-28B9-2DED34948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E8037-3E34-5C91-BF9B-7FD19A367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47129E-E3E3-96A6-07C1-8A072F84D3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FE1DB-F872-8118-48DB-E40C3202893B}"/>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8" name="Footer Placeholder 7">
            <a:extLst>
              <a:ext uri="{FF2B5EF4-FFF2-40B4-BE49-F238E27FC236}">
                <a16:creationId xmlns:a16="http://schemas.microsoft.com/office/drawing/2014/main" id="{062E3E70-BBD1-E35A-D266-5D24E00BEA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969A9E-CB73-078B-2DF8-BA1D0079C008}"/>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9255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B499-A9B1-C0D7-442C-2EBE59A16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792FEF-1B4B-73C7-FA42-E25D96CE3E95}"/>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4" name="Footer Placeholder 3">
            <a:extLst>
              <a:ext uri="{FF2B5EF4-FFF2-40B4-BE49-F238E27FC236}">
                <a16:creationId xmlns:a16="http://schemas.microsoft.com/office/drawing/2014/main" id="{9E684F36-BA37-FEBD-BCB1-634CF32467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956301-1926-302B-5F8D-7E44C1E104A2}"/>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44138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6644A-2C07-0F3D-B720-A0651E1B71C4}"/>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3" name="Footer Placeholder 2">
            <a:extLst>
              <a:ext uri="{FF2B5EF4-FFF2-40B4-BE49-F238E27FC236}">
                <a16:creationId xmlns:a16="http://schemas.microsoft.com/office/drawing/2014/main" id="{60E269E7-1BD5-E289-7FB5-E9DB9FC136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22ECD-A828-0AFD-8BE8-E5F9B400D529}"/>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34496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3F9-7A2D-B7DB-06DC-5941D0FEE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0B38F5-BC1C-2CEF-6E1A-6DEB9431A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48C45-4E36-6C93-49A6-F2BBED5C4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B36A2-FF30-125B-7F09-488B4251427D}"/>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6" name="Footer Placeholder 5">
            <a:extLst>
              <a:ext uri="{FF2B5EF4-FFF2-40B4-BE49-F238E27FC236}">
                <a16:creationId xmlns:a16="http://schemas.microsoft.com/office/drawing/2014/main" id="{EC2B05EE-0B27-2E83-F59F-8A36D91E8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39D74-819C-FCBC-9F85-775863D60993}"/>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158694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68C1-24F3-46C2-44D5-C040978FD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32E6B-35B0-0D0A-18BC-27E5D3036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586C7C-A416-FF62-B4A6-A0CF6ED06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51386-E915-E4E2-345E-788C9CF03111}"/>
              </a:ext>
            </a:extLst>
          </p:cNvPr>
          <p:cNvSpPr>
            <a:spLocks noGrp="1"/>
          </p:cNvSpPr>
          <p:nvPr>
            <p:ph type="dt" sz="half" idx="10"/>
          </p:nvPr>
        </p:nvSpPr>
        <p:spPr/>
        <p:txBody>
          <a:bodyPr/>
          <a:lstStyle/>
          <a:p>
            <a:fld id="{93C24536-B74F-453E-BC1E-8025A43CC6A1}" type="datetimeFigureOut">
              <a:rPr lang="en-US" smtClean="0"/>
              <a:t>6/25/2024</a:t>
            </a:fld>
            <a:endParaRPr lang="en-US"/>
          </a:p>
        </p:txBody>
      </p:sp>
      <p:sp>
        <p:nvSpPr>
          <p:cNvPr id="6" name="Footer Placeholder 5">
            <a:extLst>
              <a:ext uri="{FF2B5EF4-FFF2-40B4-BE49-F238E27FC236}">
                <a16:creationId xmlns:a16="http://schemas.microsoft.com/office/drawing/2014/main" id="{6E0F6977-1CC1-246A-141D-D318FEFC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FCB33-2175-5119-74E3-DA3C673DF7F8}"/>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66479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09DF3-8D3B-A764-0E01-217E5306D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13FAC4-4870-CF13-98C4-7E1E76271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6731F-831C-95A7-1A9E-41F71F22A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C24536-B74F-453E-BC1E-8025A43CC6A1}" type="datetimeFigureOut">
              <a:rPr lang="en-US" smtClean="0"/>
              <a:t>6/25/2024</a:t>
            </a:fld>
            <a:endParaRPr lang="en-US"/>
          </a:p>
        </p:txBody>
      </p:sp>
      <p:sp>
        <p:nvSpPr>
          <p:cNvPr id="5" name="Footer Placeholder 4">
            <a:extLst>
              <a:ext uri="{FF2B5EF4-FFF2-40B4-BE49-F238E27FC236}">
                <a16:creationId xmlns:a16="http://schemas.microsoft.com/office/drawing/2014/main" id="{D5C883F3-327C-23AF-C914-3E1C204C0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F0BA51-05D8-25DC-14B8-4BC5B1AD9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7B6BEE-7DAC-477A-B8EF-9377E2C1B611}" type="slidenum">
              <a:rPr lang="en-US" smtClean="0"/>
              <a:t>‹#›</a:t>
            </a:fld>
            <a:endParaRPr lang="en-US"/>
          </a:p>
        </p:txBody>
      </p:sp>
    </p:spTree>
    <p:extLst>
      <p:ext uri="{BB962C8B-B14F-4D97-AF65-F5344CB8AC3E}">
        <p14:creationId xmlns:p14="http://schemas.microsoft.com/office/powerpoint/2010/main" val="1847437237"/>
      </p:ext>
    </p:extLst>
  </p:cSld>
  <p:clrMap bg1="lt1" tx1="dk1" bg2="lt2" tx2="dk2" accent1="accent1" accent2="accent2" accent3="accent3" accent4="accent4" accent5="accent5" accent6="accent6" hlink="hlink" folHlink="folHlink"/>
  <p:sldLayoutIdLst>
    <p:sldLayoutId id="2147485066" r:id="rId1"/>
    <p:sldLayoutId id="2147485075" r:id="rId2"/>
    <p:sldLayoutId id="2147483651" r:id="rId3"/>
    <p:sldLayoutId id="2147483652" r:id="rId4"/>
    <p:sldLayoutId id="2147485076" r:id="rId5"/>
    <p:sldLayoutId id="2147483654" r:id="rId6"/>
    <p:sldLayoutId id="214748507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D7D02-A77D-4926-91BB-4CFC8C057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2AE08-6427-4D3C-BEBD-C8D3F3275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FD5B-B3BA-4F4A-8EEA-81239857C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solidFill>
                  <a:srgbClr val="FFFFFF"/>
                </a:solidFill>
              </a:rPr>
              <a:pPr/>
              <a:t>6/25/2024</a:t>
            </a:fld>
            <a:endParaRPr lang="en-US">
              <a:solidFill>
                <a:srgbClr val="FFFFFF"/>
              </a:solidFill>
            </a:endParaRPr>
          </a:p>
        </p:txBody>
      </p:sp>
      <p:sp>
        <p:nvSpPr>
          <p:cNvPr id="5" name="Footer Placeholder 4">
            <a:extLst>
              <a:ext uri="{FF2B5EF4-FFF2-40B4-BE49-F238E27FC236}">
                <a16:creationId xmlns:a16="http://schemas.microsoft.com/office/drawing/2014/main" id="{72F47FAB-5123-4580-89C1-124EFBFAB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10D2E2DC-7802-4BEA-AE3B-E5DC406F2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0671984"/>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CD16F0-38C6-E579-F286-96370CC4A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08AE99-291A-113F-F039-C293912A6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0371F-8E91-2628-ABD2-8AAD2DAC7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92C16-1B09-4528-AAAA-6E696F316B46}" type="datetimeFigureOut">
              <a:rPr lang="en-US" smtClean="0"/>
              <a:t>6/25/2024</a:t>
            </a:fld>
            <a:endParaRPr lang="en-US"/>
          </a:p>
        </p:txBody>
      </p:sp>
      <p:sp>
        <p:nvSpPr>
          <p:cNvPr id="5" name="Footer Placeholder 4">
            <a:extLst>
              <a:ext uri="{FF2B5EF4-FFF2-40B4-BE49-F238E27FC236}">
                <a16:creationId xmlns:a16="http://schemas.microsoft.com/office/drawing/2014/main" id="{A8844B74-7645-7A23-2B47-C261E6EE6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0C1CF-F183-BA44-1FA4-14713BA4A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C2453-EEEE-4A24-B7AD-8366CD515706}" type="slidenum">
              <a:rPr lang="en-US" smtClean="0"/>
              <a:t>‹#›</a:t>
            </a:fld>
            <a:endParaRPr lang="en-US"/>
          </a:p>
        </p:txBody>
      </p:sp>
    </p:spTree>
    <p:extLst>
      <p:ext uri="{BB962C8B-B14F-4D97-AF65-F5344CB8AC3E}">
        <p14:creationId xmlns:p14="http://schemas.microsoft.com/office/powerpoint/2010/main" val="969540948"/>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B0BE1-2D5E-43A4-7EDB-647333A1E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4A6860-58F1-77E4-5667-4F2CC610A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27143-ED31-EF62-EE0D-64241557C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D28FCC-AF63-4398-AC60-8107438114F2}" type="datetimeFigureOut">
              <a:rPr lang="en-US" smtClean="0"/>
              <a:t>6/25/2024</a:t>
            </a:fld>
            <a:endParaRPr lang="en-US"/>
          </a:p>
        </p:txBody>
      </p:sp>
      <p:sp>
        <p:nvSpPr>
          <p:cNvPr id="5" name="Footer Placeholder 4">
            <a:extLst>
              <a:ext uri="{FF2B5EF4-FFF2-40B4-BE49-F238E27FC236}">
                <a16:creationId xmlns:a16="http://schemas.microsoft.com/office/drawing/2014/main" id="{8EC870F3-5F53-8D19-EF0C-98FADC5D7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CB1658-E8D8-CCA8-E14D-8154D86E0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E41CAB-164A-44C0-BE05-E6F6044578D5}" type="slidenum">
              <a:rPr lang="en-US" smtClean="0"/>
              <a:t>‹#›</a:t>
            </a:fld>
            <a:endParaRPr lang="en-US"/>
          </a:p>
        </p:txBody>
      </p:sp>
    </p:spTree>
    <p:extLst>
      <p:ext uri="{BB962C8B-B14F-4D97-AF65-F5344CB8AC3E}">
        <p14:creationId xmlns:p14="http://schemas.microsoft.com/office/powerpoint/2010/main" val="3342761158"/>
      </p:ext>
    </p:extLst>
  </p:cSld>
  <p:clrMap bg1="lt1" tx1="dk1" bg2="lt2" tx2="dk2" accent1="accent1" accent2="accent2" accent3="accent3" accent4="accent4" accent5="accent5" accent6="accent6" hlink="hlink" folHlink="folHlink"/>
  <p:sldLayoutIdLst>
    <p:sldLayoutId id="2147485074" r:id="rId1"/>
    <p:sldLayoutId id="21474850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E01EF-BD17-7780-04CC-18498AD03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800DF-780F-AE95-0A8E-22500849C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337B8-F726-72AF-F085-91CB37C5D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9C608-1C25-43CF-B317-80730FD942A9}" type="datetimeFigureOut">
              <a:rPr lang="en-US" smtClean="0"/>
              <a:t>6/25/2024</a:t>
            </a:fld>
            <a:endParaRPr lang="en-US"/>
          </a:p>
        </p:txBody>
      </p:sp>
      <p:sp>
        <p:nvSpPr>
          <p:cNvPr id="5" name="Footer Placeholder 4">
            <a:extLst>
              <a:ext uri="{FF2B5EF4-FFF2-40B4-BE49-F238E27FC236}">
                <a16:creationId xmlns:a16="http://schemas.microsoft.com/office/drawing/2014/main" id="{ACCA1596-5845-E575-FD0B-FEFEFF370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F5BA0-044C-08DF-23F6-D91D0D285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FC6AB-3F3D-405A-A06C-4CDF83260475}" type="slidenum">
              <a:rPr lang="en-US" smtClean="0"/>
              <a:t>‹#›</a:t>
            </a:fld>
            <a:endParaRPr lang="en-US"/>
          </a:p>
        </p:txBody>
      </p:sp>
    </p:spTree>
    <p:extLst>
      <p:ext uri="{BB962C8B-B14F-4D97-AF65-F5344CB8AC3E}">
        <p14:creationId xmlns:p14="http://schemas.microsoft.com/office/powerpoint/2010/main" val="170014573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489CD-9947-4CCD-BC21-147309142A88}" type="datetimeFigureOut">
              <a:rPr lang="en-US" smtClean="0"/>
              <a:t>6/25/2024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BFBBD-7D0D-499E-B395-7881A55C4788}" type="slidenum">
              <a:rPr lang="en-US" smtClean="0"/>
              <a:t>‹#›</a:t>
            </a:fld>
            <a:endParaRPr lang="en-US"/>
          </a:p>
        </p:txBody>
      </p:sp>
    </p:spTree>
    <p:extLst>
      <p:ext uri="{BB962C8B-B14F-4D97-AF65-F5344CB8AC3E}">
        <p14:creationId xmlns:p14="http://schemas.microsoft.com/office/powerpoint/2010/main" val="2174363578"/>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B58D6-1B17-4C6F-9555-782DE02A9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94768F-5C20-4A43-9726-F68F37DCE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5736D-71D8-47C7-9EB3-D46A06281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F8455-5BAA-4C18-8362-D5F046623440}" type="datetimeFigureOut">
              <a:rPr lang="en-US" smtClean="0"/>
              <a:t>6/25/2024</a:t>
            </a:fld>
            <a:endParaRPr lang="en-US"/>
          </a:p>
        </p:txBody>
      </p:sp>
      <p:sp>
        <p:nvSpPr>
          <p:cNvPr id="5" name="Footer Placeholder 4">
            <a:extLst>
              <a:ext uri="{FF2B5EF4-FFF2-40B4-BE49-F238E27FC236}">
                <a16:creationId xmlns:a16="http://schemas.microsoft.com/office/drawing/2014/main" id="{23A297EC-0E7C-4353-94F2-9BEB09705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C0810-6BC1-42C5-AA21-4725FC20F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0D01F-1AE5-4C7C-BF37-5E2113D01779}" type="slidenum">
              <a:rPr lang="en-US" smtClean="0"/>
              <a:t>‹#›</a:t>
            </a:fld>
            <a:endParaRPr lang="en-US"/>
          </a:p>
        </p:txBody>
      </p:sp>
    </p:spTree>
    <p:extLst>
      <p:ext uri="{BB962C8B-B14F-4D97-AF65-F5344CB8AC3E}">
        <p14:creationId xmlns:p14="http://schemas.microsoft.com/office/powerpoint/2010/main" val="44037189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youtube.com/watch?v=6qtuO7Hq9W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scottsdiabetes.com/2023/01/29/transforming-diabetes-education-with-ah-ha-moments/"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behavioraldiabetes.org/" TargetMode="External"/><Relationship Id="rId2" Type="http://schemas.openxmlformats.org/officeDocument/2006/relationships/hyperlink" Target="https://professional.diabetes.org/journals-resources/behavioral-health-resources" TargetMode="Externa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www.diabetesdistress.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behavioraldiabetes.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professional.diabetes.org/sites/default/files/media/ada_mental_health_workbook_appendix_c.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professional.diabetes.org/journals-resources/behavioral-health-resources" TargetMode="External"/><Relationship Id="rId2" Type="http://schemas.openxmlformats.org/officeDocument/2006/relationships/hyperlink" Target="https://professional.diabetes.org/professional-development/behavioral-mental-health/MentalHealthWorkbook" TargetMode="External"/><Relationship Id="rId1" Type="http://schemas.openxmlformats.org/officeDocument/2006/relationships/slideLayout" Target="../slideLayouts/slideLayout12.xml"/><Relationship Id="rId4" Type="http://schemas.openxmlformats.org/officeDocument/2006/relationships/hyperlink" Target="https://www.youtube.com/@BDIview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6qtuO7Hq9WE" TargetMode="External"/><Relationship Id="rId3" Type="http://schemas.openxmlformats.org/officeDocument/2006/relationships/hyperlink" Target="https://behavioraldiabetes.org/resources/health-care-professionals/professional-education-brief-video-series/" TargetMode="External"/><Relationship Id="rId7" Type="http://schemas.openxmlformats.org/officeDocument/2006/relationships/hyperlink" Target="https://www.youtube.com/watch?v=jZn1mb7aaK0" TargetMode="External"/><Relationship Id="rId2" Type="http://schemas.openxmlformats.org/officeDocument/2006/relationships/hyperlink" Target="https://behavioraldiabetes.org/" TargetMode="External"/><Relationship Id="rId1" Type="http://schemas.openxmlformats.org/officeDocument/2006/relationships/slideLayout" Target="../slideLayouts/slideLayout2.xml"/><Relationship Id="rId6" Type="http://schemas.openxmlformats.org/officeDocument/2006/relationships/hyperlink" Target="https://professional.diabetes.org/professional-development/behavioral-mental-health/behavioral-health-toolkit" TargetMode="External"/><Relationship Id="rId5" Type="http://schemas.openxmlformats.org/officeDocument/2006/relationships/hyperlink" Target="https://diabetesjournals.org/care/article/47/Supplement_1/S77/153949/5-Facilitating-Positive-Health-Behaviors-and-Well" TargetMode="External"/><Relationship Id="rId4" Type="http://schemas.openxmlformats.org/officeDocument/2006/relationships/hyperlink" Target="https://diabetesdistress.org/" TargetMode="External"/><Relationship Id="rId9" Type="http://schemas.openxmlformats.org/officeDocument/2006/relationships/hyperlink" Target="https://www.bing.com/videos/riverview/relatedvideo?q=Diabetes+distress+vs+depression&amp;mid=41F480106A0A0E7E854941F480106A0A0E7E8549&amp;FORM=VIR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professional.diabetes.org/professional-development/behavioral-mental-health/behavioral-health-toolkit" TargetMode="External"/><Relationship Id="rId3" Type="http://schemas.openxmlformats.org/officeDocument/2006/relationships/hyperlink" Target="https://professional.diabetes.org/sites/default/files/media/ada_mental_health_toolkit_questionnaires.pdf" TargetMode="External"/><Relationship Id="rId7" Type="http://schemas.openxmlformats.org/officeDocument/2006/relationships/hyperlink" Target="https://diabetesjournals.org/care/article/47/Supplement_1/S77/153949/5-Facilitating-Positive-Health-Behaviors-and-Well" TargetMode="External"/><Relationship Id="rId2" Type="http://schemas.openxmlformats.org/officeDocument/2006/relationships/hyperlink" Target="https://www.youtube.com/watch?v=8MTKa4PSp1c" TargetMode="External"/><Relationship Id="rId1" Type="http://schemas.openxmlformats.org/officeDocument/2006/relationships/slideLayout" Target="../slideLayouts/slideLayout2.xml"/><Relationship Id="rId6" Type="http://schemas.openxmlformats.org/officeDocument/2006/relationships/hyperlink" Target="https://youtu.be/mu-2V1lhFk0" TargetMode="External"/><Relationship Id="rId5" Type="http://schemas.openxmlformats.org/officeDocument/2006/relationships/hyperlink" Target="https://professional.diabetes.org/sites/default/files/media/ada_mental_health_toolkit_7as_r2.pdf" TargetMode="External"/><Relationship Id="rId4" Type="http://schemas.openxmlformats.org/officeDocument/2006/relationships/hyperlink" Target="https://professional.diabetes.org/sites/default/files/media/ada_mental_health_toolkit_handouts_r3.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iatribe.org/mental-health/stigma-makes-managing-diabetes-harder" TargetMode="External"/><Relationship Id="rId2" Type="http://schemas.openxmlformats.org/officeDocument/2006/relationships/hyperlink" Target="https://www.dstigmatize.org/resources/" TargetMode="External"/><Relationship Id="rId1" Type="http://schemas.openxmlformats.org/officeDocument/2006/relationships/slideLayout" Target="../slideLayouts/slideLayout12.xml"/><Relationship Id="rId4" Type="http://schemas.openxmlformats.org/officeDocument/2006/relationships/hyperlink" Target="https://bmjopen.bmj.com/content/4/7/e00562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6901-418B-CCF9-87C9-E35DD7977E88}"/>
              </a:ext>
            </a:extLst>
          </p:cNvPr>
          <p:cNvSpPr>
            <a:spLocks noGrp="1"/>
          </p:cNvSpPr>
          <p:nvPr>
            <p:ph type="ctrTitle"/>
          </p:nvPr>
        </p:nvSpPr>
        <p:spPr>
          <a:xfrm>
            <a:off x="907550" y="988799"/>
            <a:ext cx="9144000" cy="2133599"/>
          </a:xfrm>
        </p:spPr>
        <p:txBody>
          <a:bodyPr>
            <a:normAutofit/>
          </a:bodyPr>
          <a:lstStyle/>
          <a:p>
            <a:r>
              <a:rPr lang="en-US"/>
              <a:t>ECHO Diabetes</a:t>
            </a:r>
            <a:br>
              <a:rPr lang="en-US"/>
            </a:br>
            <a:r>
              <a:rPr lang="en-US" sz="4400"/>
              <a:t>Addressing Diabetes Distress</a:t>
            </a:r>
          </a:p>
        </p:txBody>
      </p:sp>
      <p:sp>
        <p:nvSpPr>
          <p:cNvPr id="3" name="Subtitle 2">
            <a:extLst>
              <a:ext uri="{FF2B5EF4-FFF2-40B4-BE49-F238E27FC236}">
                <a16:creationId xmlns:a16="http://schemas.microsoft.com/office/drawing/2014/main" id="{F03DCDCE-E487-5D90-156F-EA5C795F8694}"/>
              </a:ext>
            </a:extLst>
          </p:cNvPr>
          <p:cNvSpPr>
            <a:spLocks noGrp="1"/>
          </p:cNvSpPr>
          <p:nvPr>
            <p:ph type="subTitle" idx="1"/>
          </p:nvPr>
        </p:nvSpPr>
        <p:spPr>
          <a:xfrm>
            <a:off x="907550" y="3476180"/>
            <a:ext cx="9144000" cy="1655762"/>
          </a:xfrm>
        </p:spPr>
        <p:txBody>
          <a:bodyPr/>
          <a:lstStyle/>
          <a:p>
            <a:r>
              <a:rPr lang="en-US" dirty="0"/>
              <a:t>Carol Greenlee MD</a:t>
            </a:r>
          </a:p>
          <a:p>
            <a:r>
              <a:rPr lang="en-US" dirty="0"/>
              <a:t>July 11, 2024 </a:t>
            </a:r>
          </a:p>
        </p:txBody>
      </p:sp>
    </p:spTree>
    <p:extLst>
      <p:ext uri="{BB962C8B-B14F-4D97-AF65-F5344CB8AC3E}">
        <p14:creationId xmlns:p14="http://schemas.microsoft.com/office/powerpoint/2010/main" val="14353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48B6-9F56-4E55-91AC-05D10A27A587}"/>
              </a:ext>
            </a:extLst>
          </p:cNvPr>
          <p:cNvSpPr>
            <a:spLocks noGrp="1"/>
          </p:cNvSpPr>
          <p:nvPr>
            <p:ph type="title"/>
          </p:nvPr>
        </p:nvSpPr>
        <p:spPr>
          <a:xfrm>
            <a:off x="137104" y="151676"/>
            <a:ext cx="10445278" cy="942680"/>
          </a:xfrm>
          <a:solidFill>
            <a:srgbClr val="0070C0"/>
          </a:solidFill>
        </p:spPr>
        <p:txBody>
          <a:bodyPr>
            <a:normAutofit fontScale="90000"/>
          </a:bodyPr>
          <a:lstStyle/>
          <a:p>
            <a:pPr algn="ctr"/>
            <a:r>
              <a:rPr lang="en-US" sz="3600" b="1">
                <a:solidFill>
                  <a:schemeClr val="bg1"/>
                </a:solidFill>
              </a:rPr>
              <a:t>Diabetes Education can Help</a:t>
            </a:r>
            <a:br>
              <a:rPr lang="en-US" sz="3600" b="1">
                <a:solidFill>
                  <a:schemeClr val="bg1"/>
                </a:solidFill>
              </a:rPr>
            </a:br>
            <a:r>
              <a:rPr lang="en-US" sz="3100" b="1">
                <a:solidFill>
                  <a:schemeClr val="bg1"/>
                </a:solidFill>
              </a:rPr>
              <a:t>Improve Capacity &amp; Reduce Misperceptions &amp; Self-blame  </a:t>
            </a:r>
          </a:p>
        </p:txBody>
      </p:sp>
      <p:sp>
        <p:nvSpPr>
          <p:cNvPr id="3" name="Content Placeholder 2">
            <a:extLst>
              <a:ext uri="{FF2B5EF4-FFF2-40B4-BE49-F238E27FC236}">
                <a16:creationId xmlns:a16="http://schemas.microsoft.com/office/drawing/2014/main" id="{F15A157E-4864-4036-A712-9A99F0594EB5}"/>
              </a:ext>
            </a:extLst>
          </p:cNvPr>
          <p:cNvSpPr>
            <a:spLocks noGrp="1"/>
          </p:cNvSpPr>
          <p:nvPr>
            <p:ph idx="1"/>
          </p:nvPr>
        </p:nvSpPr>
        <p:spPr>
          <a:xfrm>
            <a:off x="137105" y="1178351"/>
            <a:ext cx="10445278" cy="5439266"/>
          </a:xfrm>
        </p:spPr>
        <p:txBody>
          <a:bodyPr>
            <a:normAutofit lnSpcReduction="10000"/>
          </a:bodyPr>
          <a:lstStyle/>
          <a:p>
            <a:r>
              <a:rPr lang="en-US" sz="2400"/>
              <a:t>Ensure necessary skills (how to xxx) – teach back </a:t>
            </a:r>
            <a:r>
              <a:rPr lang="en-US" sz="2400" i="1"/>
              <a:t>(“show me how you…”)</a:t>
            </a:r>
          </a:p>
          <a:p>
            <a:r>
              <a:rPr lang="en-US" sz="2400"/>
              <a:t>Assess numeracy skills – make it easier, less intimidating</a:t>
            </a:r>
          </a:p>
          <a:p>
            <a:pPr lvl="1"/>
            <a:r>
              <a:rPr lang="en-US" sz="2000" i="1"/>
              <a:t>“Many people tell me they aren’t good at math, how comfortable are you with math? – how are you with adding, dividing…?”</a:t>
            </a:r>
          </a:p>
          <a:p>
            <a:pPr lvl="1"/>
            <a:r>
              <a:rPr lang="en-US" sz="2000" i="1"/>
              <a:t>“Do you have any questions about what all the numbers mean?”</a:t>
            </a:r>
          </a:p>
          <a:p>
            <a:r>
              <a:rPr lang="en-US" sz="2400"/>
              <a:t>Explain what is normal </a:t>
            </a:r>
          </a:p>
          <a:p>
            <a:pPr lvl="1"/>
            <a:r>
              <a:rPr lang="en-US" sz="2000"/>
              <a:t>Normal blood glucose range, fluctuations -</a:t>
            </a:r>
          </a:p>
          <a:p>
            <a:pPr lvl="1"/>
            <a:r>
              <a:rPr lang="en-US" sz="2000"/>
              <a:t>High BG not always “your fault”</a:t>
            </a:r>
            <a:endParaRPr lang="en-US" sz="2000" i="1"/>
          </a:p>
          <a:p>
            <a:pPr lvl="2"/>
            <a:r>
              <a:rPr lang="en-US" sz="1900"/>
              <a:t>E.g., Stress hormones make everyone need more insulin/more insulin needed to help fight infection</a:t>
            </a:r>
          </a:p>
          <a:p>
            <a:r>
              <a:rPr lang="en-US" sz="2400"/>
              <a:t>Explain expectations</a:t>
            </a:r>
          </a:p>
          <a:p>
            <a:pPr lvl="1"/>
            <a:r>
              <a:rPr lang="en-US" sz="2000" i="1"/>
              <a:t>“Diabetes gets worse even if you do everything right” </a:t>
            </a:r>
            <a:r>
              <a:rPr lang="en-US" sz="2000"/>
              <a:t>– beta cells “wear out” over time and  make less insulin [from inside] (key message – </a:t>
            </a:r>
            <a:r>
              <a:rPr lang="en-US" sz="2000" i="1"/>
              <a:t>“it is not your fault”)</a:t>
            </a:r>
          </a:p>
          <a:p>
            <a:pPr lvl="1"/>
            <a:r>
              <a:rPr lang="en-US" sz="2000" i="1"/>
              <a:t>Therapeutic heterogeneity </a:t>
            </a:r>
            <a:r>
              <a:rPr lang="en-US" sz="2000"/>
              <a:t>– not every treatment works the same for every person – need to find what works for any individual (</a:t>
            </a:r>
            <a:r>
              <a:rPr lang="en-US" sz="2000" i="1"/>
              <a:t>precision</a:t>
            </a:r>
            <a:r>
              <a:rPr lang="en-US" sz="2000"/>
              <a:t> medicine) [the patient didn’t fail]</a:t>
            </a:r>
          </a:p>
          <a:p>
            <a:pPr lvl="1"/>
            <a:r>
              <a:rPr lang="en-US" sz="2000"/>
              <a:t>For safety need to start with small dose and gradually increase </a:t>
            </a:r>
            <a:r>
              <a:rPr lang="en-US" sz="2000" i="1"/>
              <a:t>– the starting dose is not the “right” dose </a:t>
            </a:r>
            <a:r>
              <a:rPr lang="en-US" sz="2000"/>
              <a:t>that was expected to do the job (you did not fail)</a:t>
            </a:r>
          </a:p>
          <a:p>
            <a:pPr lvl="1"/>
            <a:endParaRPr lang="en-US"/>
          </a:p>
        </p:txBody>
      </p:sp>
      <p:sp>
        <p:nvSpPr>
          <p:cNvPr id="4" name="TextBox 3">
            <a:extLst>
              <a:ext uri="{FF2B5EF4-FFF2-40B4-BE49-F238E27FC236}">
                <a16:creationId xmlns:a16="http://schemas.microsoft.com/office/drawing/2014/main" id="{F0001552-BBE5-C1E7-13A9-050FEF010530}"/>
              </a:ext>
            </a:extLst>
          </p:cNvPr>
          <p:cNvSpPr txBox="1"/>
          <p:nvPr/>
        </p:nvSpPr>
        <p:spPr>
          <a:xfrm>
            <a:off x="7750703" y="2281881"/>
            <a:ext cx="3220112" cy="1477328"/>
          </a:xfrm>
          <a:prstGeom prst="rect">
            <a:avLst/>
          </a:prstGeom>
          <a:noFill/>
          <a:ln>
            <a:solidFill>
              <a:srgbClr val="0070C0"/>
            </a:solidFill>
          </a:ln>
        </p:spPr>
        <p:txBody>
          <a:bodyPr wrap="none" rtlCol="0">
            <a:spAutoFit/>
          </a:bodyPr>
          <a:lstStyle/>
          <a:p>
            <a:pPr marL="285750" indent="-285750">
              <a:buFont typeface="Arial" panose="020B0604020202020204" pitchFamily="34" charset="0"/>
              <a:buChar char="•"/>
            </a:pPr>
            <a:r>
              <a:rPr lang="en-US" dirty="0"/>
              <a:t>Fear of med side effects</a:t>
            </a:r>
          </a:p>
          <a:p>
            <a:pPr marL="285750" indent="-285750">
              <a:buFont typeface="Arial" panose="020B0604020202020204" pitchFamily="34" charset="0"/>
              <a:buChar char="•"/>
            </a:pPr>
            <a:r>
              <a:rPr lang="en-US" dirty="0"/>
              <a:t>Fear that Insulin therapy </a:t>
            </a:r>
          </a:p>
          <a:p>
            <a:pPr marL="742950" lvl="1" indent="-285750">
              <a:buFont typeface="Arial" panose="020B0604020202020204" pitchFamily="34" charset="0"/>
              <a:buChar char="•"/>
            </a:pPr>
            <a:r>
              <a:rPr lang="en-US" i="1" dirty="0"/>
              <a:t>causes</a:t>
            </a:r>
            <a:r>
              <a:rPr lang="en-US" dirty="0"/>
              <a:t> complications</a:t>
            </a:r>
          </a:p>
          <a:p>
            <a:pPr marL="742950" lvl="1" indent="-285750">
              <a:buFont typeface="Arial" panose="020B0604020202020204" pitchFamily="34" charset="0"/>
              <a:buChar char="•"/>
            </a:pPr>
            <a:r>
              <a:rPr lang="en-US" dirty="0"/>
              <a:t>indicates </a:t>
            </a:r>
            <a:r>
              <a:rPr lang="en-US" i="1" dirty="0"/>
              <a:t>failure</a:t>
            </a:r>
          </a:p>
          <a:p>
            <a:pPr marL="742950" lvl="1" indent="-285750">
              <a:buFont typeface="Arial" panose="020B0604020202020204" pitchFamily="34" charset="0"/>
              <a:buChar char="•"/>
            </a:pPr>
            <a:r>
              <a:rPr lang="en-US" dirty="0"/>
              <a:t>indicates</a:t>
            </a:r>
            <a:r>
              <a:rPr lang="en-US" i="1" dirty="0"/>
              <a:t> “bad” diabetes</a:t>
            </a:r>
          </a:p>
        </p:txBody>
      </p:sp>
    </p:spTree>
    <p:extLst>
      <p:ext uri="{BB962C8B-B14F-4D97-AF65-F5344CB8AC3E}">
        <p14:creationId xmlns:p14="http://schemas.microsoft.com/office/powerpoint/2010/main" val="233271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BC3A-5F22-DA5E-9E06-C5AA7DD79EC4}"/>
              </a:ext>
            </a:extLst>
          </p:cNvPr>
          <p:cNvSpPr>
            <a:spLocks noGrp="1"/>
          </p:cNvSpPr>
          <p:nvPr>
            <p:ph type="title"/>
          </p:nvPr>
        </p:nvSpPr>
        <p:spPr>
          <a:xfrm>
            <a:off x="200162" y="233411"/>
            <a:ext cx="10515600" cy="754758"/>
          </a:xfrm>
          <a:solidFill>
            <a:srgbClr val="0070C0"/>
          </a:solidFill>
        </p:spPr>
        <p:txBody>
          <a:bodyPr>
            <a:normAutofit/>
          </a:bodyPr>
          <a:lstStyle/>
          <a:p>
            <a:pPr algn="ctr"/>
            <a:r>
              <a:rPr lang="en-US" sz="3200" b="1">
                <a:solidFill>
                  <a:schemeClr val="bg1"/>
                </a:solidFill>
              </a:rPr>
              <a:t>Diabetes Stigma – What is </a:t>
            </a:r>
            <a:r>
              <a:rPr lang="en-US" sz="3200" b="1" i="1">
                <a:solidFill>
                  <a:schemeClr val="bg1"/>
                </a:solidFill>
              </a:rPr>
              <a:t>Your</a:t>
            </a:r>
            <a:r>
              <a:rPr lang="en-US" sz="3200" b="1">
                <a:solidFill>
                  <a:schemeClr val="bg1"/>
                </a:solidFill>
              </a:rPr>
              <a:t> Mental Model of Diabetes?</a:t>
            </a:r>
          </a:p>
        </p:txBody>
      </p:sp>
      <p:sp>
        <p:nvSpPr>
          <p:cNvPr id="3" name="Content Placeholder 2">
            <a:extLst>
              <a:ext uri="{FF2B5EF4-FFF2-40B4-BE49-F238E27FC236}">
                <a16:creationId xmlns:a16="http://schemas.microsoft.com/office/drawing/2014/main" id="{C718A5C3-326A-99F0-9E22-185980E8ACE3}"/>
              </a:ext>
            </a:extLst>
          </p:cNvPr>
          <p:cNvSpPr>
            <a:spLocks noGrp="1"/>
          </p:cNvSpPr>
          <p:nvPr>
            <p:ph idx="1"/>
          </p:nvPr>
        </p:nvSpPr>
        <p:spPr>
          <a:xfrm>
            <a:off x="211476" y="1223501"/>
            <a:ext cx="5103689" cy="5401088"/>
          </a:xfrm>
        </p:spPr>
        <p:txBody>
          <a:bodyPr>
            <a:normAutofit lnSpcReduction="10000"/>
          </a:bodyPr>
          <a:lstStyle/>
          <a:p>
            <a:r>
              <a:rPr lang="en-US"/>
              <a:t>Assumptions/beliefs that </a:t>
            </a:r>
          </a:p>
          <a:p>
            <a:pPr lvl="1"/>
            <a:r>
              <a:rPr lang="en-US"/>
              <a:t>people with diabetes are “non-compliant” - don’t do as told</a:t>
            </a:r>
          </a:p>
          <a:p>
            <a:pPr lvl="1"/>
            <a:r>
              <a:rPr lang="en-US"/>
              <a:t>they don’t care, they aren’t trying</a:t>
            </a:r>
          </a:p>
          <a:p>
            <a:pPr lvl="1"/>
            <a:r>
              <a:rPr lang="en-US"/>
              <a:t>the diabetes, hyperglycemia &amp; complications are their fault </a:t>
            </a:r>
          </a:p>
          <a:p>
            <a:pPr lvl="1"/>
            <a:r>
              <a:rPr lang="en-US"/>
              <a:t>treating diabetes is easy, if they would only do it</a:t>
            </a:r>
          </a:p>
          <a:p>
            <a:pPr lvl="1"/>
            <a:r>
              <a:rPr lang="en-US"/>
              <a:t>they would be fine if they ate right</a:t>
            </a:r>
          </a:p>
          <a:p>
            <a:pPr lvl="1"/>
            <a:endParaRPr lang="en-US"/>
          </a:p>
          <a:p>
            <a:r>
              <a:rPr lang="en-US"/>
              <a:t>Many people with diabetes get </a:t>
            </a:r>
            <a:r>
              <a:rPr lang="en-US" i="1"/>
              <a:t>weight stigma </a:t>
            </a:r>
            <a:r>
              <a:rPr lang="en-US"/>
              <a:t>along with diabetes stigma</a:t>
            </a:r>
          </a:p>
        </p:txBody>
      </p:sp>
      <p:pic>
        <p:nvPicPr>
          <p:cNvPr id="4" name="Picture 3">
            <a:extLst>
              <a:ext uri="{FF2B5EF4-FFF2-40B4-BE49-F238E27FC236}">
                <a16:creationId xmlns:a16="http://schemas.microsoft.com/office/drawing/2014/main" id="{BDB2D9A1-775E-C658-ECF3-D54E10B891E3}"/>
              </a:ext>
            </a:extLst>
          </p:cNvPr>
          <p:cNvPicPr>
            <a:picLocks noChangeAspect="1"/>
          </p:cNvPicPr>
          <p:nvPr/>
        </p:nvPicPr>
        <p:blipFill>
          <a:blip r:embed="rId3"/>
          <a:stretch>
            <a:fillRect/>
          </a:stretch>
        </p:blipFill>
        <p:spPr>
          <a:xfrm>
            <a:off x="5465028" y="1433613"/>
            <a:ext cx="4993057" cy="4980864"/>
          </a:xfrm>
          <a:prstGeom prst="rect">
            <a:avLst/>
          </a:prstGeom>
        </p:spPr>
      </p:pic>
      <p:sp>
        <p:nvSpPr>
          <p:cNvPr id="5" name="TextBox 4">
            <a:extLst>
              <a:ext uri="{FF2B5EF4-FFF2-40B4-BE49-F238E27FC236}">
                <a16:creationId xmlns:a16="http://schemas.microsoft.com/office/drawing/2014/main" id="{A207A8E5-10F8-1AA8-F207-85F32A064E4F}"/>
              </a:ext>
            </a:extLst>
          </p:cNvPr>
          <p:cNvSpPr txBox="1"/>
          <p:nvPr/>
        </p:nvSpPr>
        <p:spPr>
          <a:xfrm>
            <a:off x="5176723" y="1033503"/>
            <a:ext cx="5569666" cy="400110"/>
          </a:xfrm>
          <a:prstGeom prst="rect">
            <a:avLst/>
          </a:prstGeom>
          <a:noFill/>
        </p:spPr>
        <p:txBody>
          <a:bodyPr wrap="none" rtlCol="0">
            <a:spAutoFit/>
          </a:bodyPr>
          <a:lstStyle/>
          <a:p>
            <a:r>
              <a:rPr lang="en-US" sz="2000" b="1"/>
              <a:t>Some Mental Models of Diabetes from HC workers</a:t>
            </a:r>
          </a:p>
        </p:txBody>
      </p:sp>
    </p:spTree>
    <p:extLst>
      <p:ext uri="{BB962C8B-B14F-4D97-AF65-F5344CB8AC3E}">
        <p14:creationId xmlns:p14="http://schemas.microsoft.com/office/powerpoint/2010/main" val="403808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C6E0-D2E0-4A3A-AD93-90A015AA5AC0}"/>
              </a:ext>
            </a:extLst>
          </p:cNvPr>
          <p:cNvSpPr>
            <a:spLocks noGrp="1"/>
          </p:cNvSpPr>
          <p:nvPr>
            <p:ph type="title"/>
          </p:nvPr>
        </p:nvSpPr>
        <p:spPr>
          <a:xfrm>
            <a:off x="95257" y="164712"/>
            <a:ext cx="9919503" cy="1012639"/>
          </a:xfrm>
          <a:solidFill>
            <a:srgbClr val="0070C0"/>
          </a:solidFill>
        </p:spPr>
        <p:txBody>
          <a:bodyPr>
            <a:normAutofit fontScale="90000"/>
          </a:bodyPr>
          <a:lstStyle/>
          <a:p>
            <a:pPr algn="ctr"/>
            <a:r>
              <a:rPr lang="en-US" sz="4400" b="1">
                <a:solidFill>
                  <a:schemeClr val="bg1"/>
                </a:solidFill>
              </a:rPr>
              <a:t>Words Matter:</a:t>
            </a:r>
            <a:br>
              <a:rPr lang="en-US" sz="3200" b="1">
                <a:solidFill>
                  <a:schemeClr val="bg1"/>
                </a:solidFill>
              </a:rPr>
            </a:br>
            <a:r>
              <a:rPr lang="en-US" sz="2700" b="1">
                <a:solidFill>
                  <a:schemeClr val="bg1"/>
                </a:solidFill>
              </a:rPr>
              <a:t>Studies shows importance of language choices in diabetes care</a:t>
            </a:r>
            <a:endParaRPr lang="en-US" sz="2700">
              <a:solidFill>
                <a:schemeClr val="bg1"/>
              </a:solidFill>
            </a:endParaRPr>
          </a:p>
        </p:txBody>
      </p:sp>
      <p:sp>
        <p:nvSpPr>
          <p:cNvPr id="3" name="Content Placeholder 2">
            <a:extLst>
              <a:ext uri="{FF2B5EF4-FFF2-40B4-BE49-F238E27FC236}">
                <a16:creationId xmlns:a16="http://schemas.microsoft.com/office/drawing/2014/main" id="{AB64530F-DB61-4DA7-806B-0FB86A8AD818}"/>
              </a:ext>
            </a:extLst>
          </p:cNvPr>
          <p:cNvSpPr>
            <a:spLocks noGrp="1"/>
          </p:cNvSpPr>
          <p:nvPr>
            <p:ph idx="1"/>
          </p:nvPr>
        </p:nvSpPr>
        <p:spPr>
          <a:xfrm>
            <a:off x="95257" y="1298549"/>
            <a:ext cx="10743979" cy="5138457"/>
          </a:xfrm>
        </p:spPr>
        <p:txBody>
          <a:bodyPr>
            <a:normAutofit lnSpcReduction="10000"/>
          </a:bodyPr>
          <a:lstStyle/>
          <a:p>
            <a:r>
              <a:rPr lang="en-US" sz="2400" dirty="0"/>
              <a:t>“</a:t>
            </a:r>
            <a:r>
              <a:rPr lang="en-US" sz="2400" b="1" dirty="0"/>
              <a:t>Negative terms”</a:t>
            </a:r>
            <a:r>
              <a:rPr lang="en-US" sz="2400" dirty="0"/>
              <a:t> </a:t>
            </a:r>
            <a:r>
              <a:rPr lang="en-US" sz="2400" i="1" dirty="0"/>
              <a:t>e.g., “nonadherent" </a:t>
            </a:r>
            <a:r>
              <a:rPr lang="en-US" sz="2400" dirty="0"/>
              <a:t>or </a:t>
            </a:r>
            <a:r>
              <a:rPr lang="en-US" sz="2400" i="1" dirty="0"/>
              <a:t>"noncompliant" </a:t>
            </a:r>
            <a:r>
              <a:rPr lang="en-US" sz="2400" i="1" dirty="0">
                <a:sym typeface="Wingdings" panose="05000000000000000000" pitchFamily="2" charset="2"/>
              </a:rPr>
              <a:t></a:t>
            </a:r>
            <a:r>
              <a:rPr lang="en-US" sz="2400" dirty="0"/>
              <a:t> </a:t>
            </a:r>
            <a:r>
              <a:rPr lang="en-US" sz="2400" b="1" dirty="0"/>
              <a:t>negative health outcomes </a:t>
            </a:r>
          </a:p>
          <a:p>
            <a:pPr marL="0" indent="0">
              <a:buNone/>
            </a:pPr>
            <a:endParaRPr lang="en-US" sz="800" dirty="0"/>
          </a:p>
          <a:p>
            <a:r>
              <a:rPr lang="en-US" sz="2400" dirty="0"/>
              <a:t>Blame, Shame, Directives </a:t>
            </a:r>
            <a:r>
              <a:rPr lang="en-US" sz="2400" i="1" dirty="0"/>
              <a:t>(should, need to </a:t>
            </a:r>
            <a:r>
              <a:rPr lang="en-US" sz="2400" dirty="0"/>
              <a:t>vs</a:t>
            </a:r>
            <a:r>
              <a:rPr lang="en-US" sz="2400" i="1" dirty="0"/>
              <a:t> an option would be_), “</a:t>
            </a:r>
            <a:r>
              <a:rPr lang="en-US" sz="2400" dirty="0"/>
              <a:t>Control” (</a:t>
            </a:r>
            <a:r>
              <a:rPr lang="en-US" sz="2400" i="1" dirty="0"/>
              <a:t>manage</a:t>
            </a:r>
            <a:r>
              <a:rPr lang="en-US" sz="2400" dirty="0"/>
              <a:t>, </a:t>
            </a:r>
            <a:r>
              <a:rPr lang="en-US" sz="2400" i="1" dirty="0"/>
              <a:t>outcomes</a:t>
            </a:r>
            <a:r>
              <a:rPr lang="en-US" sz="2400" dirty="0"/>
              <a:t>), “Test” (</a:t>
            </a:r>
            <a:r>
              <a:rPr lang="en-US" sz="2400" i="1" dirty="0"/>
              <a:t>check, measure</a:t>
            </a:r>
            <a:r>
              <a:rPr lang="en-US" sz="2400" dirty="0"/>
              <a:t>) </a:t>
            </a:r>
            <a:r>
              <a:rPr lang="en-US" sz="2400" dirty="0">
                <a:sym typeface="Wingdings" panose="05000000000000000000" pitchFamily="2" charset="2"/>
              </a:rPr>
              <a:t></a:t>
            </a:r>
            <a:r>
              <a:rPr lang="en-US" sz="2400" dirty="0"/>
              <a:t>  </a:t>
            </a:r>
            <a:r>
              <a:rPr lang="en-US" sz="2400" b="1" i="1" dirty="0"/>
              <a:t>disengagement, diabetes distress, </a:t>
            </a:r>
            <a:r>
              <a:rPr lang="en-US" sz="2400" b="1" i="1" dirty="0">
                <a:solidFill>
                  <a:prstClr val="black"/>
                </a:solidFill>
              </a:rPr>
              <a:t>sub-optimal diabetes self-management</a:t>
            </a:r>
          </a:p>
          <a:p>
            <a:pPr lvl="1"/>
            <a:r>
              <a:rPr lang="en-US" sz="2000" dirty="0">
                <a:solidFill>
                  <a:prstClr val="black"/>
                </a:solidFill>
              </a:rPr>
              <a:t>Use language to support patients' diabetes self-management and psychosocial well-being – </a:t>
            </a:r>
            <a:r>
              <a:rPr lang="en-US" sz="2000" b="1" dirty="0">
                <a:solidFill>
                  <a:prstClr val="black"/>
                </a:solidFill>
              </a:rPr>
              <a:t>on the same side </a:t>
            </a:r>
            <a:r>
              <a:rPr lang="en-US" sz="2000" dirty="0">
                <a:solidFill>
                  <a:prstClr val="black"/>
                </a:solidFill>
              </a:rPr>
              <a:t>- fighting for, not against (</a:t>
            </a:r>
            <a:r>
              <a:rPr lang="en-US" sz="2000" b="1" i="1" dirty="0">
                <a:solidFill>
                  <a:prstClr val="black"/>
                </a:solidFill>
              </a:rPr>
              <a:t>“There are things we can do together to help you stay healthy/prevent complications with diabetes” [or prevent from getting worse])</a:t>
            </a:r>
          </a:p>
          <a:p>
            <a:pPr marL="0" indent="0">
              <a:buNone/>
            </a:pPr>
            <a:endParaRPr lang="en-US" sz="800" b="1" i="1" dirty="0">
              <a:solidFill>
                <a:prstClr val="black"/>
              </a:solidFill>
            </a:endParaRPr>
          </a:p>
          <a:p>
            <a:r>
              <a:rPr lang="en-US" sz="2400" dirty="0">
                <a:solidFill>
                  <a:prstClr val="black"/>
                </a:solidFill>
              </a:rPr>
              <a:t>The effects of being referred to as </a:t>
            </a:r>
            <a:r>
              <a:rPr lang="en-US" sz="2400" b="1" i="1" dirty="0">
                <a:solidFill>
                  <a:prstClr val="black"/>
                </a:solidFill>
              </a:rPr>
              <a:t>“a diabetic” </a:t>
            </a:r>
            <a:r>
              <a:rPr lang="en-US" sz="2400" dirty="0">
                <a:solidFill>
                  <a:prstClr val="black"/>
                </a:solidFill>
              </a:rPr>
              <a:t>vs </a:t>
            </a:r>
            <a:r>
              <a:rPr lang="en-US" sz="2400" b="1" i="1" dirty="0">
                <a:solidFill>
                  <a:prstClr val="black"/>
                </a:solidFill>
              </a:rPr>
              <a:t>“a person with diabetes (PWD)” </a:t>
            </a:r>
          </a:p>
          <a:p>
            <a:pPr lvl="1"/>
            <a:r>
              <a:rPr lang="en-US" sz="2000" dirty="0">
                <a:solidFill>
                  <a:prstClr val="black"/>
                </a:solidFill>
              </a:rPr>
              <a:t>Effect on </a:t>
            </a:r>
            <a:r>
              <a:rPr lang="en-US" sz="2000" i="1" dirty="0">
                <a:solidFill>
                  <a:prstClr val="black"/>
                </a:solidFill>
              </a:rPr>
              <a:t>health care professional/staff </a:t>
            </a:r>
            <a:r>
              <a:rPr lang="en-US" sz="2000" dirty="0">
                <a:solidFill>
                  <a:prstClr val="black"/>
                </a:solidFill>
              </a:rPr>
              <a:t>mindset &amp; approach</a:t>
            </a:r>
          </a:p>
          <a:p>
            <a:pPr marL="457200" lvl="1" indent="0">
              <a:buNone/>
            </a:pPr>
            <a:endParaRPr lang="en-US" sz="800" dirty="0">
              <a:solidFill>
                <a:prstClr val="black"/>
              </a:solidFill>
            </a:endParaRPr>
          </a:p>
          <a:p>
            <a:r>
              <a:rPr lang="en-US" sz="2400" dirty="0">
                <a:solidFill>
                  <a:prstClr val="black"/>
                </a:solidFill>
              </a:rPr>
              <a:t>Avoid assumptions </a:t>
            </a:r>
            <a:r>
              <a:rPr lang="en-US" sz="2000" i="1" dirty="0">
                <a:solidFill>
                  <a:prstClr val="black"/>
                </a:solidFill>
              </a:rPr>
              <a:t>(“replace cookies with whole grains”) – </a:t>
            </a:r>
            <a:r>
              <a:rPr lang="en-US" sz="2400" dirty="0">
                <a:solidFill>
                  <a:prstClr val="black"/>
                </a:solidFill>
              </a:rPr>
              <a:t>Replace with curiosity</a:t>
            </a:r>
            <a:r>
              <a:rPr lang="en-US" sz="2400">
                <a:solidFill>
                  <a:prstClr val="black"/>
                </a:solidFill>
              </a:rPr>
              <a:t>/listening</a:t>
            </a:r>
            <a:endParaRPr lang="en-US" sz="2000" dirty="0">
              <a:solidFill>
                <a:prstClr val="black"/>
              </a:solidFill>
            </a:endParaRPr>
          </a:p>
          <a:p>
            <a:pPr marL="320040" lvl="1" indent="0">
              <a:buNone/>
            </a:pPr>
            <a:endParaRPr lang="en-US" sz="800" i="1" dirty="0"/>
          </a:p>
          <a:p>
            <a:r>
              <a:rPr lang="en-US" sz="2600" dirty="0"/>
              <a:t>Carefully chosen language can have a positive effect</a:t>
            </a:r>
          </a:p>
          <a:p>
            <a:pPr lvl="2"/>
            <a:endParaRPr lang="en-US" sz="2200" i="1" dirty="0"/>
          </a:p>
          <a:p>
            <a:pPr lvl="2"/>
            <a:endParaRPr lang="en-US" sz="2400" b="1" dirty="0"/>
          </a:p>
          <a:p>
            <a:pPr lvl="2"/>
            <a:endParaRPr lang="en-US" sz="2400" dirty="0"/>
          </a:p>
        </p:txBody>
      </p:sp>
      <p:pic>
        <p:nvPicPr>
          <p:cNvPr id="5" name="Picture 4">
            <a:extLst>
              <a:ext uri="{FF2B5EF4-FFF2-40B4-BE49-F238E27FC236}">
                <a16:creationId xmlns:a16="http://schemas.microsoft.com/office/drawing/2014/main" id="{1477E42D-1A8C-4073-A40F-7EFDE75C1433}"/>
              </a:ext>
            </a:extLst>
          </p:cNvPr>
          <p:cNvPicPr>
            <a:picLocks noChangeAspect="1"/>
          </p:cNvPicPr>
          <p:nvPr/>
        </p:nvPicPr>
        <p:blipFill>
          <a:blip r:embed="rId3"/>
          <a:stretch>
            <a:fillRect/>
          </a:stretch>
        </p:blipFill>
        <p:spPr>
          <a:xfrm>
            <a:off x="8570438" y="-12718"/>
            <a:ext cx="1444322" cy="1012639"/>
          </a:xfrm>
          <a:prstGeom prst="ellipse">
            <a:avLst/>
          </a:prstGeom>
          <a:ln>
            <a:noFill/>
          </a:ln>
          <a:effectLst>
            <a:softEdge rad="112500"/>
          </a:effectLst>
        </p:spPr>
      </p:pic>
      <p:pic>
        <p:nvPicPr>
          <p:cNvPr id="6" name="Picture 5">
            <a:extLst>
              <a:ext uri="{FF2B5EF4-FFF2-40B4-BE49-F238E27FC236}">
                <a16:creationId xmlns:a16="http://schemas.microsoft.com/office/drawing/2014/main" id="{C4B2D668-2EED-4F66-A66B-B38AF1AE2C90}"/>
              </a:ext>
            </a:extLst>
          </p:cNvPr>
          <p:cNvPicPr>
            <a:picLocks noChangeAspect="1"/>
          </p:cNvPicPr>
          <p:nvPr/>
        </p:nvPicPr>
        <p:blipFill>
          <a:blip r:embed="rId4"/>
          <a:stretch>
            <a:fillRect/>
          </a:stretch>
        </p:blipFill>
        <p:spPr>
          <a:xfrm>
            <a:off x="351534" y="164712"/>
            <a:ext cx="1958605" cy="528868"/>
          </a:xfrm>
          <a:prstGeom prst="ellipse">
            <a:avLst/>
          </a:prstGeom>
          <a:ln>
            <a:noFill/>
          </a:ln>
          <a:effectLst>
            <a:softEdge rad="112500"/>
          </a:effectLst>
        </p:spPr>
      </p:pic>
      <p:sp>
        <p:nvSpPr>
          <p:cNvPr id="4" name="TextBox 3">
            <a:extLst>
              <a:ext uri="{FF2B5EF4-FFF2-40B4-BE49-F238E27FC236}">
                <a16:creationId xmlns:a16="http://schemas.microsoft.com/office/drawing/2014/main" id="{1B051200-E552-673B-C1F7-A5C1FC61ABB0}"/>
              </a:ext>
            </a:extLst>
          </p:cNvPr>
          <p:cNvSpPr txBox="1"/>
          <p:nvPr/>
        </p:nvSpPr>
        <p:spPr>
          <a:xfrm>
            <a:off x="6457546" y="6437006"/>
            <a:ext cx="45682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https://www.youtube.com/watch?v=6qtuO7Hq9WE</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5758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3BC0-2BE5-4091-B441-1BB5A414CBBC}"/>
              </a:ext>
            </a:extLst>
          </p:cNvPr>
          <p:cNvSpPr>
            <a:spLocks noGrp="1"/>
          </p:cNvSpPr>
          <p:nvPr>
            <p:ph type="title"/>
          </p:nvPr>
        </p:nvSpPr>
        <p:spPr>
          <a:xfrm>
            <a:off x="166942" y="870873"/>
            <a:ext cx="9877778" cy="825626"/>
          </a:xfrm>
          <a:solidFill>
            <a:srgbClr val="0070C0"/>
          </a:solidFill>
        </p:spPr>
        <p:txBody>
          <a:bodyPr>
            <a:noAutofit/>
          </a:bodyPr>
          <a:lstStyle/>
          <a:p>
            <a:pPr lvl="0" algn="ctr">
              <a:lnSpc>
                <a:spcPct val="108000"/>
              </a:lnSpc>
              <a:spcBef>
                <a:spcPts val="0"/>
              </a:spcBef>
              <a:spcAft>
                <a:spcPts val="8"/>
              </a:spcAft>
            </a:pPr>
            <a:r>
              <a:rPr lang="en-US" sz="2800" b="1">
                <a:solidFill>
                  <a:schemeClr val="bg1"/>
                </a:solidFill>
                <a:latin typeface="Calibri" panose="020F0502020204030204" pitchFamily="34" charset="0"/>
                <a:ea typeface="Calibri" panose="020F0502020204030204" pitchFamily="34" charset="0"/>
                <a:cs typeface="Calibri" panose="020F0502020204030204" pitchFamily="34" charset="0"/>
              </a:rPr>
              <a:t>Fear of Complications </a:t>
            </a:r>
            <a:r>
              <a:rPr lang="en-US" sz="2800" b="1">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2800" b="1">
                <a:solidFill>
                  <a:schemeClr val="bg1"/>
                </a:solidFill>
                <a:latin typeface="Calibri" panose="020F0502020204030204" pitchFamily="34" charset="0"/>
                <a:ea typeface="Calibri" panose="020F0502020204030204" pitchFamily="34" charset="0"/>
                <a:cs typeface="Calibri" panose="020F0502020204030204" pitchFamily="34" charset="0"/>
              </a:rPr>
              <a:t> large contributor to Diabetes Distress</a:t>
            </a:r>
            <a:endParaRPr lang="en-US" sz="2800" b="1">
              <a:solidFill>
                <a:schemeClr val="bg1"/>
              </a:solidFill>
            </a:endParaRPr>
          </a:p>
        </p:txBody>
      </p:sp>
      <p:sp>
        <p:nvSpPr>
          <p:cNvPr id="3" name="Content Placeholder 2">
            <a:extLst>
              <a:ext uri="{FF2B5EF4-FFF2-40B4-BE49-F238E27FC236}">
                <a16:creationId xmlns:a16="http://schemas.microsoft.com/office/drawing/2014/main" id="{506E7CA1-218A-4A99-B247-57497E471955}"/>
              </a:ext>
            </a:extLst>
          </p:cNvPr>
          <p:cNvSpPr>
            <a:spLocks noGrp="1"/>
          </p:cNvSpPr>
          <p:nvPr>
            <p:ph idx="1"/>
          </p:nvPr>
        </p:nvSpPr>
        <p:spPr>
          <a:xfrm>
            <a:off x="201329" y="1817225"/>
            <a:ext cx="10514617" cy="4799408"/>
          </a:xfrm>
        </p:spPr>
        <p:txBody>
          <a:bodyPr>
            <a:normAutofit/>
          </a:bodyPr>
          <a:lstStyle/>
          <a:p>
            <a:pPr marL="0" indent="0" algn="ctr">
              <a:lnSpc>
                <a:spcPct val="108000"/>
              </a:lnSpc>
              <a:spcBef>
                <a:spcPts val="0"/>
              </a:spcBef>
              <a:spcAft>
                <a:spcPts val="8"/>
              </a:spcAft>
              <a:buNone/>
            </a:pPr>
            <a:r>
              <a:rPr lang="en-US" sz="3200" i="1">
                <a:solidFill>
                  <a:srgbClr val="181717"/>
                </a:solidFill>
                <a:latin typeface="Calibri" panose="020F0502020204030204" pitchFamily="34" charset="0"/>
                <a:ea typeface="Calibri" panose="020F0502020204030204" pitchFamily="34" charset="0"/>
                <a:cs typeface="Calibri" panose="020F0502020204030204" pitchFamily="34" charset="0"/>
              </a:rPr>
              <a:t>Scare Tactics Don’t Help &amp; Can Be Harmful</a:t>
            </a:r>
          </a:p>
          <a:p>
            <a:pPr marL="0" indent="0">
              <a:lnSpc>
                <a:spcPct val="108000"/>
              </a:lnSpc>
              <a:spcBef>
                <a:spcPts val="0"/>
              </a:spcBef>
              <a:spcAft>
                <a:spcPts val="8"/>
              </a:spcAft>
              <a:buNone/>
            </a:pPr>
            <a:endParaRPr lang="en-US" sz="800">
              <a:solidFill>
                <a:srgbClr val="181717"/>
              </a:solidFill>
              <a:latin typeface="Calibri" panose="020F0502020204030204" pitchFamily="34" charset="0"/>
              <a:ea typeface="Garamond" panose="02020404030301010803" pitchFamily="18" charset="0"/>
              <a:cs typeface="Calibri" panose="020F0502020204030204" pitchFamily="34" charset="0"/>
            </a:endParaRPr>
          </a:p>
          <a:p>
            <a:pPr marL="0" indent="-4763">
              <a:lnSpc>
                <a:spcPct val="108000"/>
              </a:lnSpc>
              <a:spcBef>
                <a:spcPts val="0"/>
              </a:spcBef>
              <a:spcAft>
                <a:spcPts val="8"/>
              </a:spcAft>
            </a:pP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rPr>
              <a:t> </a:t>
            </a:r>
            <a:r>
              <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rPr>
              <a:t>Loss-framing</a:t>
            </a:r>
            <a:r>
              <a:rPr lang="en-US" sz="2400" i="1">
                <a:solidFill>
                  <a:srgbClr val="181717"/>
                </a:solidFill>
                <a:latin typeface="Calibri" panose="020F0502020204030204" pitchFamily="34" charset="0"/>
                <a:ea typeface="Garamond" panose="02020404030301010803" pitchFamily="18" charset="0"/>
                <a:cs typeface="Calibri" panose="020F0502020204030204" pitchFamily="34" charset="0"/>
              </a:rPr>
              <a:t> </a:t>
            </a:r>
            <a:r>
              <a:rPr lang="en-US" sz="2000" i="1">
                <a:solidFill>
                  <a:srgbClr val="181717"/>
                </a:solidFill>
                <a:latin typeface="Calibri" panose="020F0502020204030204" pitchFamily="34" charset="0"/>
                <a:ea typeface="Garamond" panose="02020404030301010803" pitchFamily="18" charset="0"/>
                <a:cs typeface="Calibri" panose="020F0502020204030204" pitchFamily="34" charset="0"/>
              </a:rPr>
              <a:t>(e.g., "having diabetes is the leading cause of blindness &amp; amputations”) </a:t>
            </a: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rPr>
              <a:t>with few if any </a:t>
            </a:r>
            <a:r>
              <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rPr>
              <a:t>risk reduction strategies </a:t>
            </a: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rPr>
              <a:t>offered </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rPr>
              <a:t>(often scare tactics: e.g., </a:t>
            </a:r>
            <a:r>
              <a:rPr lang="en-US" sz="2000" i="1">
                <a:solidFill>
                  <a:srgbClr val="181717"/>
                </a:solidFill>
                <a:latin typeface="Calibri" panose="020F0502020204030204" pitchFamily="34" charset="0"/>
                <a:ea typeface="Garamond" panose="02020404030301010803" pitchFamily="18" charset="0"/>
                <a:cs typeface="Calibri" panose="020F0502020204030204" pitchFamily="34" charset="0"/>
              </a:rPr>
              <a:t>"if you don’t do better, you could go blind and lose your feet”</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rPr>
              <a:t>) </a:t>
            </a: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a:t>
            </a:r>
            <a:r>
              <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 hopelessness</a:t>
            </a:r>
            <a:endPar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endParaRPr>
          </a:p>
          <a:p>
            <a:pPr marL="0" indent="0">
              <a:lnSpc>
                <a:spcPct val="108000"/>
              </a:lnSpc>
              <a:spcBef>
                <a:spcPts val="0"/>
              </a:spcBef>
              <a:spcAft>
                <a:spcPts val="8"/>
              </a:spcAft>
              <a:buNone/>
            </a:pP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rPr>
              <a:t>			</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rPr>
              <a:t>vs</a:t>
            </a:r>
          </a:p>
          <a:p>
            <a:pPr>
              <a:lnSpc>
                <a:spcPct val="108000"/>
              </a:lnSpc>
              <a:spcBef>
                <a:spcPts val="0"/>
              </a:spcBef>
              <a:spcAft>
                <a:spcPts val="8"/>
              </a:spcAft>
            </a:pPr>
            <a:r>
              <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rPr>
              <a:t>Gain-framing</a:t>
            </a:r>
            <a:r>
              <a:rPr lang="en-US" sz="2400" i="1">
                <a:solidFill>
                  <a:srgbClr val="181717"/>
                </a:solidFill>
                <a:latin typeface="Calibri" panose="020F0502020204030204" pitchFamily="34" charset="0"/>
                <a:ea typeface="Garamond" panose="02020404030301010803" pitchFamily="18" charset="0"/>
                <a:cs typeface="Calibri" panose="020F0502020204030204" pitchFamily="34" charset="0"/>
              </a:rPr>
              <a:t> </a:t>
            </a:r>
            <a:r>
              <a:rPr lang="en-US" sz="2000" i="1">
                <a:solidFill>
                  <a:srgbClr val="181717"/>
                </a:solidFill>
                <a:latin typeface="Calibri" panose="020F0502020204030204" pitchFamily="34" charset="0"/>
                <a:ea typeface="Garamond" panose="02020404030301010803" pitchFamily="18" charset="0"/>
                <a:cs typeface="Calibri" panose="020F0502020204030204" pitchFamily="34" charset="0"/>
              </a:rPr>
              <a:t>(“early diagnosis &amp; treatment of diabetic retinopathy can prevent up to 98% of severe vision loss”) </a:t>
            </a: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rPr>
              <a:t>plus </a:t>
            </a:r>
            <a:r>
              <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rPr>
              <a:t>strategies</a:t>
            </a: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rPr>
              <a:t> (</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rPr>
              <a:t>“get annual eye exam”) </a:t>
            </a:r>
            <a:r>
              <a:rPr lang="en-US" sz="240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 </a:t>
            </a:r>
            <a:r>
              <a:rPr lang="en-US" sz="2400" b="1">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more effective </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(evidence-based hope – how to stay healthy)</a:t>
            </a:r>
          </a:p>
          <a:p>
            <a:pPr lvl="1">
              <a:lnSpc>
                <a:spcPct val="108000"/>
              </a:lnSpc>
              <a:spcBef>
                <a:spcPts val="0"/>
              </a:spcBef>
              <a:spcAft>
                <a:spcPts val="8"/>
              </a:spcAft>
            </a:pP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Instead of </a:t>
            </a:r>
            <a:r>
              <a:rPr lang="en-US" sz="2000" i="1">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“you need to take care of your feet” </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(directive, blame)  “</a:t>
            </a:r>
            <a:r>
              <a:rPr lang="en-US" sz="2000" i="1">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I want to be sure you know what we can do to help keep your feet safe”</a:t>
            </a:r>
            <a:r>
              <a:rPr lang="en-US" sz="200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 (do foot exam explaining findings to patient, teach self-foot care) [care team activity]</a:t>
            </a:r>
            <a:endParaRPr lang="en-US" sz="2000">
              <a:solidFill>
                <a:srgbClr val="181717"/>
              </a:solidFill>
              <a:latin typeface="Calibri" panose="020F0502020204030204" pitchFamily="34" charset="0"/>
              <a:ea typeface="Garamond" panose="02020404030301010803" pitchFamily="18" charset="0"/>
              <a:cs typeface="Calibri" panose="020F0502020204030204" pitchFamily="34" charset="0"/>
            </a:endParaRPr>
          </a:p>
        </p:txBody>
      </p:sp>
      <p:sp>
        <p:nvSpPr>
          <p:cNvPr id="4" name="TextBox 3">
            <a:extLst>
              <a:ext uri="{FF2B5EF4-FFF2-40B4-BE49-F238E27FC236}">
                <a16:creationId xmlns:a16="http://schemas.microsoft.com/office/drawing/2014/main" id="{6E831C3D-CAF9-DB8A-7B79-0CF785C243E5}"/>
              </a:ext>
            </a:extLst>
          </p:cNvPr>
          <p:cNvSpPr txBox="1"/>
          <p:nvPr/>
        </p:nvSpPr>
        <p:spPr>
          <a:xfrm>
            <a:off x="3640551" y="241367"/>
            <a:ext cx="2965364" cy="646331"/>
          </a:xfrm>
          <a:prstGeom prst="rect">
            <a:avLst/>
          </a:prstGeom>
          <a:solidFill>
            <a:srgbClr val="0070C0"/>
          </a:solidFill>
        </p:spPr>
        <p:txBody>
          <a:bodyPr wrap="none" rtlCol="0">
            <a:spAutoFit/>
          </a:bodyPr>
          <a:lstStyle/>
          <a:p>
            <a:r>
              <a:rPr lang="en-US" sz="3600" b="1">
                <a:solidFill>
                  <a:schemeClr val="bg1"/>
                </a:solidFill>
              </a:rPr>
              <a:t>Words Matter </a:t>
            </a:r>
          </a:p>
        </p:txBody>
      </p:sp>
      <p:pic>
        <p:nvPicPr>
          <p:cNvPr id="10" name="Picture 9">
            <a:extLst>
              <a:ext uri="{FF2B5EF4-FFF2-40B4-BE49-F238E27FC236}">
                <a16:creationId xmlns:a16="http://schemas.microsoft.com/office/drawing/2014/main" id="{58DB6936-6ED4-7624-65A0-C1B2A210E878}"/>
              </a:ext>
            </a:extLst>
          </p:cNvPr>
          <p:cNvPicPr>
            <a:picLocks noChangeAspect="1"/>
          </p:cNvPicPr>
          <p:nvPr/>
        </p:nvPicPr>
        <p:blipFill>
          <a:blip r:embed="rId3"/>
          <a:stretch>
            <a:fillRect/>
          </a:stretch>
        </p:blipFill>
        <p:spPr>
          <a:xfrm>
            <a:off x="2741196" y="127839"/>
            <a:ext cx="899355" cy="856528"/>
          </a:xfrm>
          <a:prstGeom prst="rect">
            <a:avLst/>
          </a:prstGeom>
          <a:ln>
            <a:noFill/>
          </a:ln>
          <a:effectLst>
            <a:softEdge rad="112500"/>
          </a:effectLst>
        </p:spPr>
      </p:pic>
      <p:pic>
        <p:nvPicPr>
          <p:cNvPr id="12" name="Picture 11">
            <a:extLst>
              <a:ext uri="{FF2B5EF4-FFF2-40B4-BE49-F238E27FC236}">
                <a16:creationId xmlns:a16="http://schemas.microsoft.com/office/drawing/2014/main" id="{170C4AE6-54BC-BAF4-1968-38831E6515A0}"/>
              </a:ext>
            </a:extLst>
          </p:cNvPr>
          <p:cNvPicPr>
            <a:picLocks noChangeAspect="1"/>
          </p:cNvPicPr>
          <p:nvPr/>
        </p:nvPicPr>
        <p:blipFill>
          <a:blip r:embed="rId4"/>
          <a:stretch>
            <a:fillRect/>
          </a:stretch>
        </p:blipFill>
        <p:spPr>
          <a:xfrm>
            <a:off x="6605915" y="176891"/>
            <a:ext cx="668028" cy="775281"/>
          </a:xfrm>
          <a:prstGeom prst="rect">
            <a:avLst/>
          </a:prstGeom>
          <a:ln>
            <a:noFill/>
          </a:ln>
          <a:effectLst>
            <a:softEdge rad="112500"/>
          </a:effectLst>
        </p:spPr>
      </p:pic>
      <p:pic>
        <p:nvPicPr>
          <p:cNvPr id="13" name="Picture 12">
            <a:extLst>
              <a:ext uri="{FF2B5EF4-FFF2-40B4-BE49-F238E27FC236}">
                <a16:creationId xmlns:a16="http://schemas.microsoft.com/office/drawing/2014/main" id="{02101E78-351E-5B3E-A960-612DA3D5CFFC}"/>
              </a:ext>
            </a:extLst>
          </p:cNvPr>
          <p:cNvPicPr>
            <a:picLocks noChangeAspect="1"/>
          </p:cNvPicPr>
          <p:nvPr/>
        </p:nvPicPr>
        <p:blipFill>
          <a:blip r:embed="rId5"/>
          <a:stretch>
            <a:fillRect/>
          </a:stretch>
        </p:blipFill>
        <p:spPr>
          <a:xfrm>
            <a:off x="9420726" y="1736741"/>
            <a:ext cx="649249" cy="770825"/>
          </a:xfrm>
          <a:prstGeom prst="rect">
            <a:avLst/>
          </a:prstGeom>
          <a:ln>
            <a:noFill/>
          </a:ln>
          <a:effectLst>
            <a:softEdge rad="112500"/>
          </a:effectLst>
        </p:spPr>
      </p:pic>
    </p:spTree>
    <p:extLst>
      <p:ext uri="{BB962C8B-B14F-4D97-AF65-F5344CB8AC3E}">
        <p14:creationId xmlns:p14="http://schemas.microsoft.com/office/powerpoint/2010/main" val="371353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0F78-0647-B866-9FE5-FA7AC81DC303}"/>
              </a:ext>
            </a:extLst>
          </p:cNvPr>
          <p:cNvSpPr>
            <a:spLocks noGrp="1"/>
          </p:cNvSpPr>
          <p:nvPr>
            <p:ph type="title"/>
          </p:nvPr>
        </p:nvSpPr>
        <p:spPr>
          <a:xfrm>
            <a:off x="264426" y="154790"/>
            <a:ext cx="10420698" cy="803918"/>
          </a:xfrm>
          <a:solidFill>
            <a:srgbClr val="0070C0"/>
          </a:solidFill>
        </p:spPr>
        <p:txBody>
          <a:bodyPr>
            <a:normAutofit/>
          </a:bodyPr>
          <a:lstStyle/>
          <a:p>
            <a:pPr algn="ctr"/>
            <a:r>
              <a:rPr lang="en-US" sz="3600" b="1">
                <a:solidFill>
                  <a:schemeClr val="bg1"/>
                </a:solidFill>
              </a:rPr>
              <a:t>True or False</a:t>
            </a:r>
          </a:p>
        </p:txBody>
      </p:sp>
      <p:sp>
        <p:nvSpPr>
          <p:cNvPr id="3" name="Content Placeholder 2">
            <a:extLst>
              <a:ext uri="{FF2B5EF4-FFF2-40B4-BE49-F238E27FC236}">
                <a16:creationId xmlns:a16="http://schemas.microsoft.com/office/drawing/2014/main" id="{06474F6F-AF02-258A-CA9E-9ECE1B724044}"/>
              </a:ext>
            </a:extLst>
          </p:cNvPr>
          <p:cNvSpPr>
            <a:spLocks noGrp="1"/>
          </p:cNvSpPr>
          <p:nvPr>
            <p:ph idx="1"/>
          </p:nvPr>
        </p:nvSpPr>
        <p:spPr>
          <a:xfrm>
            <a:off x="284974" y="1366463"/>
            <a:ext cx="10420698" cy="5363109"/>
          </a:xfrm>
        </p:spPr>
        <p:txBody>
          <a:bodyPr>
            <a:normAutofit lnSpcReduction="10000"/>
          </a:bodyPr>
          <a:lstStyle/>
          <a:p>
            <a:r>
              <a:rPr lang="en-US"/>
              <a:t>Diabetes is the leading cause of adult blindness, amputations and kidney failure.</a:t>
            </a:r>
          </a:p>
          <a:p>
            <a:endParaRPr lang="en-US"/>
          </a:p>
          <a:p>
            <a:endParaRPr lang="en-US"/>
          </a:p>
          <a:p>
            <a:r>
              <a:rPr lang="en-US" i="1"/>
              <a:t>Poorly Managed Diabetes </a:t>
            </a:r>
            <a:r>
              <a:rPr lang="en-US"/>
              <a:t>is the leading cause of adult blindness, amputations and kidney failure.</a:t>
            </a:r>
          </a:p>
          <a:p>
            <a:pPr marL="0" indent="0">
              <a:buNone/>
            </a:pPr>
            <a:endParaRPr lang="en-US" sz="1000"/>
          </a:p>
          <a:p>
            <a:r>
              <a:rPr lang="en-US" i="1"/>
              <a:t>Well Managed Diabetes </a:t>
            </a:r>
            <a:r>
              <a:rPr lang="en-US"/>
              <a:t>is the leading cause of… </a:t>
            </a:r>
            <a:r>
              <a:rPr lang="en-US" b="1"/>
              <a:t>Nothing</a:t>
            </a:r>
            <a:r>
              <a:rPr lang="en-US"/>
              <a:t>.</a:t>
            </a:r>
          </a:p>
          <a:p>
            <a:endParaRPr lang="en-US"/>
          </a:p>
          <a:p>
            <a:pPr marL="0" indent="0" algn="ctr">
              <a:buNone/>
            </a:pPr>
            <a:r>
              <a:rPr lang="en-US" sz="2200" i="1"/>
              <a:t>"The 'leading cause of nothing' doesn't mean 'nothing bad can happen'...[but] research shows that with good care, odds are good that you can live a long and healthy life with diabetes.” </a:t>
            </a:r>
          </a:p>
          <a:p>
            <a:pPr marL="0" indent="0" algn="ctr">
              <a:buNone/>
            </a:pPr>
            <a:r>
              <a:rPr lang="en-US" sz="1700" i="1"/>
              <a:t>W. Polonsky</a:t>
            </a:r>
          </a:p>
          <a:p>
            <a:pPr marL="0" indent="0" algn="ctr">
              <a:buNone/>
            </a:pPr>
            <a:r>
              <a:rPr lang="en-US" sz="1700" i="1"/>
              <a:t>“Not only have treatments for diabetes improved, so have treatments for complications.”</a:t>
            </a:r>
          </a:p>
          <a:p>
            <a:pPr marL="0" indent="0">
              <a:buNone/>
            </a:pPr>
            <a:endParaRPr lang="en-US"/>
          </a:p>
          <a:p>
            <a:endParaRPr lang="en-US"/>
          </a:p>
        </p:txBody>
      </p:sp>
      <p:sp>
        <p:nvSpPr>
          <p:cNvPr id="4" name="TextBox 3">
            <a:extLst>
              <a:ext uri="{FF2B5EF4-FFF2-40B4-BE49-F238E27FC236}">
                <a16:creationId xmlns:a16="http://schemas.microsoft.com/office/drawing/2014/main" id="{E5A9D89A-F666-17EB-473E-A81509C1D8EC}"/>
              </a:ext>
            </a:extLst>
          </p:cNvPr>
          <p:cNvSpPr txBox="1"/>
          <p:nvPr/>
        </p:nvSpPr>
        <p:spPr>
          <a:xfrm>
            <a:off x="4670060" y="2181974"/>
            <a:ext cx="1293367" cy="584775"/>
          </a:xfrm>
          <a:prstGeom prst="rect">
            <a:avLst/>
          </a:prstGeom>
          <a:solidFill>
            <a:srgbClr val="0070C0"/>
          </a:solidFill>
        </p:spPr>
        <p:txBody>
          <a:bodyPr wrap="none" rtlCol="0">
            <a:spAutoFit/>
          </a:bodyPr>
          <a:lstStyle/>
          <a:p>
            <a:r>
              <a:rPr lang="en-US" sz="3200">
                <a:solidFill>
                  <a:schemeClr val="bg1"/>
                </a:solidFill>
              </a:rPr>
              <a:t>FALSE</a:t>
            </a:r>
          </a:p>
        </p:txBody>
      </p:sp>
    </p:spTree>
    <p:extLst>
      <p:ext uri="{BB962C8B-B14F-4D97-AF65-F5344CB8AC3E}">
        <p14:creationId xmlns:p14="http://schemas.microsoft.com/office/powerpoint/2010/main" val="360638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6571-A6FD-4E9D-7DD3-99CCE3BD2209}"/>
              </a:ext>
            </a:extLst>
          </p:cNvPr>
          <p:cNvSpPr>
            <a:spLocks noGrp="1"/>
          </p:cNvSpPr>
          <p:nvPr>
            <p:ph type="title"/>
          </p:nvPr>
        </p:nvSpPr>
        <p:spPr>
          <a:xfrm>
            <a:off x="204627" y="126607"/>
            <a:ext cx="10515600" cy="1638301"/>
          </a:xfrm>
          <a:solidFill>
            <a:srgbClr val="0070C0"/>
          </a:solidFill>
        </p:spPr>
        <p:txBody>
          <a:bodyPr>
            <a:normAutofit/>
          </a:bodyPr>
          <a:lstStyle/>
          <a:p>
            <a:pPr algn="ctr"/>
            <a:r>
              <a:rPr lang="en-US" sz="3200" b="1">
                <a:solidFill>
                  <a:schemeClr val="bg1"/>
                </a:solidFill>
              </a:rPr>
              <a:t>Risk Factors, Mortality, and Cardiovascular</a:t>
            </a:r>
            <a:br>
              <a:rPr lang="en-US" sz="3200" b="1">
                <a:solidFill>
                  <a:schemeClr val="bg1"/>
                </a:solidFill>
              </a:rPr>
            </a:br>
            <a:r>
              <a:rPr lang="en-US" sz="3200" b="1">
                <a:solidFill>
                  <a:schemeClr val="bg1"/>
                </a:solidFill>
              </a:rPr>
              <a:t>Outcomes in Patients with Type 2 Diabetes</a:t>
            </a:r>
            <a:br>
              <a:rPr lang="en-US" sz="3200">
                <a:solidFill>
                  <a:schemeClr val="bg1"/>
                </a:solidFill>
              </a:rPr>
            </a:br>
            <a:r>
              <a:rPr lang="en-US" sz="2700">
                <a:solidFill>
                  <a:schemeClr val="bg1"/>
                </a:solidFill>
              </a:rPr>
              <a:t>Swedish National Diabetes Register </a:t>
            </a:r>
            <a:r>
              <a:rPr lang="en-US" sz="1800">
                <a:solidFill>
                  <a:schemeClr val="bg1"/>
                </a:solidFill>
              </a:rPr>
              <a:t>n </a:t>
            </a:r>
            <a:r>
              <a:rPr lang="en-US" sz="1800" err="1">
                <a:solidFill>
                  <a:schemeClr val="bg1"/>
                </a:solidFill>
              </a:rPr>
              <a:t>engl</a:t>
            </a:r>
            <a:r>
              <a:rPr lang="en-US" sz="1800">
                <a:solidFill>
                  <a:schemeClr val="bg1"/>
                </a:solidFill>
              </a:rPr>
              <a:t> j med 379;7  August 16, 2018</a:t>
            </a:r>
          </a:p>
        </p:txBody>
      </p:sp>
      <p:graphicFrame>
        <p:nvGraphicFramePr>
          <p:cNvPr id="6" name="Content Placeholder 5">
            <a:extLst>
              <a:ext uri="{FF2B5EF4-FFF2-40B4-BE49-F238E27FC236}">
                <a16:creationId xmlns:a16="http://schemas.microsoft.com/office/drawing/2014/main" id="{0350A42A-12CB-78D6-A516-8BECD193F361}"/>
              </a:ext>
            </a:extLst>
          </p:cNvPr>
          <p:cNvGraphicFramePr>
            <a:graphicFrameLocks noGrp="1"/>
          </p:cNvGraphicFramePr>
          <p:nvPr>
            <p:ph idx="1"/>
            <p:extLst>
              <p:ext uri="{D42A27DB-BD31-4B8C-83A1-F6EECF244321}">
                <p14:modId xmlns:p14="http://schemas.microsoft.com/office/powerpoint/2010/main" val="581773046"/>
              </p:ext>
            </p:extLst>
          </p:nvPr>
        </p:nvGraphicFramePr>
        <p:xfrm>
          <a:off x="204627" y="1846173"/>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E1E1ED6-0B5A-027A-7BD2-B413D69F6B13}"/>
              </a:ext>
            </a:extLst>
          </p:cNvPr>
          <p:cNvSpPr txBox="1"/>
          <p:nvPr/>
        </p:nvSpPr>
        <p:spPr>
          <a:xfrm>
            <a:off x="441809" y="2624048"/>
            <a:ext cx="8787790" cy="1200329"/>
          </a:xfrm>
          <a:prstGeom prst="rect">
            <a:avLst/>
          </a:prstGeom>
          <a:noFill/>
        </p:spPr>
        <p:txBody>
          <a:bodyPr wrap="square" rtlCol="0">
            <a:spAutoFit/>
          </a:bodyPr>
          <a:lstStyle/>
          <a:p>
            <a:r>
              <a:rPr lang="en-US" sz="1200"/>
              <a:t>       The following five risk factors were considered: </a:t>
            </a:r>
          </a:p>
          <a:p>
            <a:pPr marL="742950" lvl="1" indent="-285750">
              <a:buFont typeface="Arial" panose="020B0604020202020204" pitchFamily="34" charset="0"/>
              <a:buChar char="•"/>
            </a:pPr>
            <a:r>
              <a:rPr lang="en-US" sz="1200"/>
              <a:t>the glycated hemoglobin level (cutoff value, ≥7.0%) </a:t>
            </a:r>
          </a:p>
          <a:p>
            <a:pPr marL="742950" lvl="1" indent="-285750">
              <a:buFont typeface="Arial" panose="020B0604020202020204" pitchFamily="34" charset="0"/>
              <a:buChar char="•"/>
            </a:pPr>
            <a:r>
              <a:rPr lang="en-US" sz="1200"/>
              <a:t>systolic and diastolic blood pressure (cutoff value, ≥140 mm Hg for systolic blood pressure or ≥80 for diastolic blood pressure) </a:t>
            </a:r>
          </a:p>
          <a:p>
            <a:pPr marL="742950" lvl="1" indent="-285750">
              <a:buFont typeface="Arial" panose="020B0604020202020204" pitchFamily="34" charset="0"/>
              <a:buChar char="•"/>
            </a:pPr>
            <a:r>
              <a:rPr lang="en-US" sz="1200"/>
              <a:t>albuminuria (the presence of microalbuminuria or macroalbuminuria) </a:t>
            </a:r>
          </a:p>
          <a:p>
            <a:pPr marL="742950" lvl="1" indent="-285750">
              <a:buFont typeface="Arial" panose="020B0604020202020204" pitchFamily="34" charset="0"/>
              <a:buChar char="•"/>
            </a:pPr>
            <a:r>
              <a:rPr lang="en-US" sz="1200"/>
              <a:t>Smoking (being a current smoker at study entry)</a:t>
            </a:r>
          </a:p>
          <a:p>
            <a:pPr marL="742950" lvl="1" indent="-285750">
              <a:buFont typeface="Arial" panose="020B0604020202020204" pitchFamily="34" charset="0"/>
              <a:buChar char="•"/>
            </a:pPr>
            <a:r>
              <a:rPr lang="en-US" sz="1200"/>
              <a:t>the LDL cholesterol level (cutoff value, 97 mg per deciliter]).</a:t>
            </a:r>
          </a:p>
        </p:txBody>
      </p:sp>
      <p:sp>
        <p:nvSpPr>
          <p:cNvPr id="4" name="Rectangle 3">
            <a:extLst>
              <a:ext uri="{FF2B5EF4-FFF2-40B4-BE49-F238E27FC236}">
                <a16:creationId xmlns:a16="http://schemas.microsoft.com/office/drawing/2014/main" id="{866EFE8D-1BC9-7513-F82F-E4C80A9BEA77}"/>
              </a:ext>
            </a:extLst>
          </p:cNvPr>
          <p:cNvSpPr/>
          <p:nvPr/>
        </p:nvSpPr>
        <p:spPr>
          <a:xfrm>
            <a:off x="1840188" y="3874997"/>
            <a:ext cx="7244477" cy="1874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7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6571-A6FD-4E9D-7DD3-99CCE3BD2209}"/>
              </a:ext>
            </a:extLst>
          </p:cNvPr>
          <p:cNvSpPr>
            <a:spLocks noGrp="1"/>
          </p:cNvSpPr>
          <p:nvPr>
            <p:ph type="title"/>
          </p:nvPr>
        </p:nvSpPr>
        <p:spPr>
          <a:xfrm>
            <a:off x="122434" y="57641"/>
            <a:ext cx="10515600" cy="1638301"/>
          </a:xfrm>
          <a:solidFill>
            <a:srgbClr val="0070C0"/>
          </a:solidFill>
        </p:spPr>
        <p:txBody>
          <a:bodyPr>
            <a:normAutofit/>
          </a:bodyPr>
          <a:lstStyle/>
          <a:p>
            <a:pPr algn="ctr"/>
            <a:r>
              <a:rPr lang="en-US" sz="3200" b="1">
                <a:solidFill>
                  <a:schemeClr val="bg1"/>
                </a:solidFill>
              </a:rPr>
              <a:t>Risk Factors, Mortality, and Cardiovascular</a:t>
            </a:r>
            <a:br>
              <a:rPr lang="en-US" sz="3200" b="1">
                <a:solidFill>
                  <a:schemeClr val="bg1"/>
                </a:solidFill>
              </a:rPr>
            </a:br>
            <a:r>
              <a:rPr lang="en-US" sz="3200" b="1">
                <a:solidFill>
                  <a:schemeClr val="bg1"/>
                </a:solidFill>
              </a:rPr>
              <a:t>Outcomes in Patients with Type 2 Diabetes</a:t>
            </a:r>
            <a:br>
              <a:rPr lang="en-US" sz="3200">
                <a:solidFill>
                  <a:schemeClr val="bg1"/>
                </a:solidFill>
              </a:rPr>
            </a:br>
            <a:r>
              <a:rPr lang="en-US" sz="2700">
                <a:solidFill>
                  <a:schemeClr val="bg1"/>
                </a:solidFill>
              </a:rPr>
              <a:t>Swedish National Diabetes Register </a:t>
            </a:r>
            <a:r>
              <a:rPr lang="en-US" sz="1800">
                <a:solidFill>
                  <a:schemeClr val="bg1"/>
                </a:solidFill>
              </a:rPr>
              <a:t>n </a:t>
            </a:r>
            <a:r>
              <a:rPr lang="en-US" sz="1800" err="1">
                <a:solidFill>
                  <a:schemeClr val="bg1"/>
                </a:solidFill>
              </a:rPr>
              <a:t>engl</a:t>
            </a:r>
            <a:r>
              <a:rPr lang="en-US" sz="1800">
                <a:solidFill>
                  <a:schemeClr val="bg1"/>
                </a:solidFill>
              </a:rPr>
              <a:t> j med 379;7  August 16, 2018</a:t>
            </a:r>
          </a:p>
        </p:txBody>
      </p:sp>
      <p:graphicFrame>
        <p:nvGraphicFramePr>
          <p:cNvPr id="6" name="Content Placeholder 5">
            <a:extLst>
              <a:ext uri="{FF2B5EF4-FFF2-40B4-BE49-F238E27FC236}">
                <a16:creationId xmlns:a16="http://schemas.microsoft.com/office/drawing/2014/main" id="{0350A42A-12CB-78D6-A516-8BECD193F361}"/>
              </a:ext>
            </a:extLst>
          </p:cNvPr>
          <p:cNvGraphicFramePr>
            <a:graphicFrameLocks noGrp="1"/>
          </p:cNvGraphicFramePr>
          <p:nvPr>
            <p:ph idx="1"/>
            <p:extLst>
              <p:ext uri="{D42A27DB-BD31-4B8C-83A1-F6EECF244321}">
                <p14:modId xmlns:p14="http://schemas.microsoft.com/office/powerpoint/2010/main" val="2834514394"/>
              </p:ext>
            </p:extLst>
          </p:nvPr>
        </p:nvGraphicFramePr>
        <p:xfrm>
          <a:off x="122434" y="17694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E1E1ED6-0B5A-027A-7BD2-B413D69F6B13}"/>
              </a:ext>
            </a:extLst>
          </p:cNvPr>
          <p:cNvSpPr txBox="1"/>
          <p:nvPr/>
        </p:nvSpPr>
        <p:spPr>
          <a:xfrm>
            <a:off x="606194" y="2634321"/>
            <a:ext cx="8787790" cy="1200329"/>
          </a:xfrm>
          <a:prstGeom prst="rect">
            <a:avLst/>
          </a:prstGeom>
          <a:noFill/>
        </p:spPr>
        <p:txBody>
          <a:bodyPr wrap="square" rtlCol="0">
            <a:spAutoFit/>
          </a:bodyPr>
          <a:lstStyle/>
          <a:p>
            <a:r>
              <a:rPr lang="en-US" sz="1200"/>
              <a:t>       The following five risk factors were considered: </a:t>
            </a:r>
          </a:p>
          <a:p>
            <a:pPr marL="742950" lvl="1" indent="-285750">
              <a:buFont typeface="Arial" panose="020B0604020202020204" pitchFamily="34" charset="0"/>
              <a:buChar char="•"/>
            </a:pPr>
            <a:r>
              <a:rPr lang="en-US" sz="1200"/>
              <a:t>the glycated hemoglobin level (cutoff value, ≥7.0%) </a:t>
            </a:r>
          </a:p>
          <a:p>
            <a:pPr marL="742950" lvl="1" indent="-285750">
              <a:buFont typeface="Arial" panose="020B0604020202020204" pitchFamily="34" charset="0"/>
              <a:buChar char="•"/>
            </a:pPr>
            <a:r>
              <a:rPr lang="en-US" sz="1200"/>
              <a:t>systolic and diastolic blood pressure (cutoff value, ≥140 mm Hg for systolic blood pressure or ≥80 for diastolic blood pressure) </a:t>
            </a:r>
          </a:p>
          <a:p>
            <a:pPr marL="742950" lvl="1" indent="-285750">
              <a:buFont typeface="Arial" panose="020B0604020202020204" pitchFamily="34" charset="0"/>
              <a:buChar char="•"/>
            </a:pPr>
            <a:r>
              <a:rPr lang="en-US" sz="1200"/>
              <a:t>albuminuria (the presence of microalbuminuria or macroalbuminuria) </a:t>
            </a:r>
          </a:p>
          <a:p>
            <a:pPr marL="742950" lvl="1" indent="-285750">
              <a:buFont typeface="Arial" panose="020B0604020202020204" pitchFamily="34" charset="0"/>
              <a:buChar char="•"/>
            </a:pPr>
            <a:r>
              <a:rPr lang="en-US" sz="1200"/>
              <a:t>Smoking (being a current smoker at study entry)</a:t>
            </a:r>
          </a:p>
          <a:p>
            <a:pPr marL="742950" lvl="1" indent="-285750">
              <a:buFont typeface="Arial" panose="020B0604020202020204" pitchFamily="34" charset="0"/>
              <a:buChar char="•"/>
            </a:pPr>
            <a:r>
              <a:rPr lang="en-US" sz="1200"/>
              <a:t>the LDL cholesterol level (cutoff value, 97 mg per deciliter]).</a:t>
            </a:r>
          </a:p>
        </p:txBody>
      </p:sp>
      <p:sp>
        <p:nvSpPr>
          <p:cNvPr id="5" name="TextBox 4">
            <a:extLst>
              <a:ext uri="{FF2B5EF4-FFF2-40B4-BE49-F238E27FC236}">
                <a16:creationId xmlns:a16="http://schemas.microsoft.com/office/drawing/2014/main" id="{190BE7B9-888B-C40D-FBD7-9C688EF931B7}"/>
              </a:ext>
            </a:extLst>
          </p:cNvPr>
          <p:cNvSpPr txBox="1"/>
          <p:nvPr/>
        </p:nvSpPr>
        <p:spPr>
          <a:xfrm>
            <a:off x="736600" y="6083777"/>
            <a:ext cx="8935395" cy="707886"/>
          </a:xfrm>
          <a:prstGeom prst="rect">
            <a:avLst/>
          </a:prstGeom>
          <a:noFill/>
          <a:ln>
            <a:solidFill>
              <a:schemeClr val="accent2"/>
            </a:solidFill>
          </a:ln>
        </p:spPr>
        <p:txBody>
          <a:bodyPr wrap="none" rtlCol="0">
            <a:spAutoFit/>
          </a:bodyPr>
          <a:lstStyle/>
          <a:p>
            <a:r>
              <a:rPr lang="en-US" sz="2000"/>
              <a:t>Message: “not your grandparents’ diabetes” “What you do does make a difference” </a:t>
            </a:r>
          </a:p>
          <a:p>
            <a:r>
              <a:rPr lang="en-US" sz="2000"/>
              <a:t>“don’t need to be perfect to see benefits”  “not futile, not hopeless”</a:t>
            </a:r>
          </a:p>
        </p:txBody>
      </p:sp>
    </p:spTree>
    <p:extLst>
      <p:ext uri="{BB962C8B-B14F-4D97-AF65-F5344CB8AC3E}">
        <p14:creationId xmlns:p14="http://schemas.microsoft.com/office/powerpoint/2010/main" val="6462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0AAB-F570-E044-A04C-B77908BA9119}"/>
              </a:ext>
            </a:extLst>
          </p:cNvPr>
          <p:cNvSpPr>
            <a:spLocks noGrp="1"/>
          </p:cNvSpPr>
          <p:nvPr>
            <p:ph type="title"/>
          </p:nvPr>
        </p:nvSpPr>
        <p:spPr>
          <a:xfrm>
            <a:off x="172393" y="236637"/>
            <a:ext cx="10481907" cy="1037360"/>
          </a:xfrm>
          <a:solidFill>
            <a:schemeClr val="accent1"/>
          </a:solidFill>
        </p:spPr>
        <p:txBody>
          <a:bodyPr>
            <a:normAutofit/>
          </a:bodyPr>
          <a:lstStyle/>
          <a:p>
            <a:pPr algn="ctr"/>
            <a:r>
              <a:rPr lang="en-US" sz="3600" b="1">
                <a:solidFill>
                  <a:schemeClr val="bg1"/>
                </a:solidFill>
                <a:latin typeface="+mn-lt"/>
              </a:rPr>
              <a:t>Establishing Treatment Efficacy </a:t>
            </a:r>
            <a:br>
              <a:rPr lang="en-US" sz="3600" b="1">
                <a:solidFill>
                  <a:schemeClr val="bg1"/>
                </a:solidFill>
                <a:latin typeface="+mn-lt"/>
              </a:rPr>
            </a:br>
            <a:r>
              <a:rPr lang="en-US" sz="3100">
                <a:solidFill>
                  <a:schemeClr val="bg1"/>
                </a:solidFill>
                <a:latin typeface="+mn-lt"/>
              </a:rPr>
              <a:t>(What you do does make a difference)  </a:t>
            </a:r>
          </a:p>
        </p:txBody>
      </p:sp>
      <p:sp>
        <p:nvSpPr>
          <p:cNvPr id="3" name="Content Placeholder 2">
            <a:extLst>
              <a:ext uri="{FF2B5EF4-FFF2-40B4-BE49-F238E27FC236}">
                <a16:creationId xmlns:a16="http://schemas.microsoft.com/office/drawing/2014/main" id="{A58E60DE-F3F4-76F3-6B45-39484408EC17}"/>
              </a:ext>
            </a:extLst>
          </p:cNvPr>
          <p:cNvSpPr>
            <a:spLocks noGrp="1"/>
          </p:cNvSpPr>
          <p:nvPr>
            <p:ph idx="1"/>
          </p:nvPr>
        </p:nvSpPr>
        <p:spPr>
          <a:xfrm>
            <a:off x="162120" y="1470488"/>
            <a:ext cx="10481907" cy="5224079"/>
          </a:xfrm>
        </p:spPr>
        <p:txBody>
          <a:bodyPr/>
          <a:lstStyle/>
          <a:p>
            <a:r>
              <a:rPr lang="en-US"/>
              <a:t>Discovery learning</a:t>
            </a:r>
          </a:p>
          <a:p>
            <a:pPr lvl="1"/>
            <a:r>
              <a:rPr lang="en-US"/>
              <a:t>E.g.: Utilize SBGM/ CGM  to “discover” blood glucose effects of</a:t>
            </a:r>
          </a:p>
          <a:p>
            <a:pPr lvl="2"/>
            <a:r>
              <a:rPr lang="en-US"/>
              <a:t>Exercise / activity</a:t>
            </a:r>
          </a:p>
          <a:p>
            <a:pPr lvl="2"/>
            <a:r>
              <a:rPr lang="en-US"/>
              <a:t>Meal choices (type or quantity of foods)</a:t>
            </a:r>
          </a:p>
          <a:p>
            <a:pPr lvl="2"/>
            <a:r>
              <a:rPr lang="en-US"/>
              <a:t>Stress / stress reduction</a:t>
            </a:r>
          </a:p>
          <a:p>
            <a:pPr lvl="2"/>
            <a:r>
              <a:rPr lang="en-US"/>
              <a:t>Medication changes (increased dose, added medication, change from one med to another, change in timing or injection site)</a:t>
            </a:r>
          </a:p>
          <a:p>
            <a:pPr lvl="1"/>
            <a:r>
              <a:rPr lang="en-US"/>
              <a:t>Need </a:t>
            </a:r>
            <a:r>
              <a:rPr lang="en-US" i="1"/>
              <a:t>before &amp; after data </a:t>
            </a:r>
          </a:p>
          <a:p>
            <a:pPr lvl="1"/>
            <a:r>
              <a:rPr lang="en-US" b="1"/>
              <a:t>This is </a:t>
            </a:r>
            <a:r>
              <a:rPr lang="en-US" b="1" i="1"/>
              <a:t>not</a:t>
            </a:r>
            <a:r>
              <a:rPr lang="en-US" b="1"/>
              <a:t> a test</a:t>
            </a:r>
            <a:r>
              <a:rPr lang="en-US"/>
              <a:t>!! (you are not “testing” the </a:t>
            </a:r>
            <a:r>
              <a:rPr lang="en-US" i="1"/>
              <a:t>patient</a:t>
            </a:r>
            <a:r>
              <a:rPr lang="en-US"/>
              <a:t>) – having them </a:t>
            </a:r>
            <a:r>
              <a:rPr lang="en-US" i="1"/>
              <a:t>help discover </a:t>
            </a:r>
            <a:r>
              <a:rPr lang="en-US"/>
              <a:t>what works for them (treatment efficacy) and what doesn’t</a:t>
            </a:r>
          </a:p>
          <a:p>
            <a:pPr marL="457200" lvl="1" indent="0">
              <a:buNone/>
            </a:pPr>
            <a:endParaRPr lang="en-US" sz="800"/>
          </a:p>
          <a:p>
            <a:pPr lvl="1"/>
            <a:r>
              <a:rPr lang="en-US"/>
              <a:t>Win-win benefits</a:t>
            </a:r>
          </a:p>
          <a:p>
            <a:pPr lvl="2"/>
            <a:r>
              <a:rPr lang="en-US"/>
              <a:t>Helps reduce futility </a:t>
            </a:r>
          </a:p>
          <a:p>
            <a:pPr lvl="2"/>
            <a:r>
              <a:rPr lang="en-US"/>
              <a:t>Helps care team identify efficacy of treatment for that individual </a:t>
            </a:r>
            <a:r>
              <a:rPr lang="en-US" sz="1800" i="1"/>
              <a:t>(therapeutic heterogeneity)</a:t>
            </a:r>
          </a:p>
        </p:txBody>
      </p:sp>
    </p:spTree>
    <p:extLst>
      <p:ext uri="{BB962C8B-B14F-4D97-AF65-F5344CB8AC3E}">
        <p14:creationId xmlns:p14="http://schemas.microsoft.com/office/powerpoint/2010/main" val="374760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9020-7809-D800-1A8F-8A4C5726B8A2}"/>
              </a:ext>
            </a:extLst>
          </p:cNvPr>
          <p:cNvSpPr>
            <a:spLocks noGrp="1"/>
          </p:cNvSpPr>
          <p:nvPr>
            <p:ph type="title"/>
          </p:nvPr>
        </p:nvSpPr>
        <p:spPr>
          <a:xfrm>
            <a:off x="178981" y="113016"/>
            <a:ext cx="10218466" cy="977702"/>
          </a:xfrm>
          <a:solidFill>
            <a:srgbClr val="0070C0"/>
          </a:solidFill>
        </p:spPr>
        <p:txBody>
          <a:bodyPr>
            <a:normAutofit fontScale="90000"/>
          </a:bodyPr>
          <a:lstStyle/>
          <a:p>
            <a:pPr algn="ctr"/>
            <a:r>
              <a:rPr lang="en-US" sz="4000" b="1">
                <a:solidFill>
                  <a:schemeClr val="bg1"/>
                </a:solidFill>
              </a:rPr>
              <a:t>Therapeutic Heterogeneity </a:t>
            </a:r>
            <a:br>
              <a:rPr lang="en-US" sz="3600" b="1">
                <a:solidFill>
                  <a:schemeClr val="bg1"/>
                </a:solidFill>
              </a:rPr>
            </a:br>
            <a:r>
              <a:rPr lang="en-US" sz="3600" b="1">
                <a:solidFill>
                  <a:schemeClr val="bg1"/>
                </a:solidFill>
              </a:rPr>
              <a:t>(</a:t>
            </a:r>
            <a:r>
              <a:rPr lang="en-US" sz="3100" b="1">
                <a:solidFill>
                  <a:schemeClr val="bg1"/>
                </a:solidFill>
              </a:rPr>
              <a:t>not everyone responds the same)  </a:t>
            </a:r>
          </a:p>
        </p:txBody>
      </p:sp>
      <p:sp>
        <p:nvSpPr>
          <p:cNvPr id="3" name="Content Placeholder 2">
            <a:extLst>
              <a:ext uri="{FF2B5EF4-FFF2-40B4-BE49-F238E27FC236}">
                <a16:creationId xmlns:a16="http://schemas.microsoft.com/office/drawing/2014/main" id="{461EF442-875E-5369-9C47-745496EC30B1}"/>
              </a:ext>
            </a:extLst>
          </p:cNvPr>
          <p:cNvSpPr>
            <a:spLocks noGrp="1"/>
          </p:cNvSpPr>
          <p:nvPr>
            <p:ph idx="1"/>
          </p:nvPr>
        </p:nvSpPr>
        <p:spPr>
          <a:xfrm>
            <a:off x="178981" y="1329070"/>
            <a:ext cx="9489001" cy="5274230"/>
          </a:xfrm>
        </p:spPr>
        <p:txBody>
          <a:bodyPr>
            <a:normAutofit/>
          </a:bodyPr>
          <a:lstStyle/>
          <a:p>
            <a:r>
              <a:rPr lang="en-US" sz="2400"/>
              <a:t>Based on our individual make-up, some things work better or not as well for some of us- this includes:</a:t>
            </a:r>
          </a:p>
          <a:p>
            <a:pPr lvl="1"/>
            <a:r>
              <a:rPr lang="en-US"/>
              <a:t>Type of foods/meal plan </a:t>
            </a:r>
            <a:r>
              <a:rPr lang="en-US" sz="2000"/>
              <a:t>(low fat, low carb, low glycemic index, intermittent fasting, etc.)</a:t>
            </a:r>
          </a:p>
          <a:p>
            <a:pPr lvl="2"/>
            <a:r>
              <a:rPr lang="en-US"/>
              <a:t>Glucose lowering </a:t>
            </a:r>
          </a:p>
          <a:p>
            <a:pPr lvl="2"/>
            <a:r>
              <a:rPr lang="en-US"/>
              <a:t>Weight loss</a:t>
            </a:r>
          </a:p>
          <a:p>
            <a:pPr lvl="1"/>
            <a:r>
              <a:rPr lang="en-US"/>
              <a:t>Exercise </a:t>
            </a:r>
            <a:r>
              <a:rPr lang="en-US" sz="2000"/>
              <a:t>(aerobic, strength training)</a:t>
            </a:r>
          </a:p>
          <a:p>
            <a:pPr lvl="2"/>
            <a:r>
              <a:rPr lang="en-US"/>
              <a:t>Glucose lowering</a:t>
            </a:r>
          </a:p>
          <a:p>
            <a:pPr lvl="2"/>
            <a:r>
              <a:rPr lang="en-US"/>
              <a:t>Weight loss</a:t>
            </a:r>
          </a:p>
          <a:p>
            <a:pPr lvl="2"/>
            <a:r>
              <a:rPr lang="en-US"/>
              <a:t>Fitness </a:t>
            </a:r>
          </a:p>
          <a:p>
            <a:pPr lvl="1"/>
            <a:r>
              <a:rPr lang="en-US"/>
              <a:t>Medications </a:t>
            </a:r>
          </a:p>
          <a:p>
            <a:pPr lvl="2"/>
            <a:r>
              <a:rPr lang="en-US"/>
              <a:t>for example, the research reports the average A1c lowering or weight loss with a medication but in the study group of patients, some had a greater than average response and some had less than average or worsening </a:t>
            </a:r>
          </a:p>
          <a:p>
            <a:pPr lvl="3"/>
            <a:r>
              <a:rPr lang="en-US"/>
              <a:t>E.g., ~10-15% non-responders to weight loss for semaglutide &amp; tirzepatide </a:t>
            </a:r>
          </a:p>
        </p:txBody>
      </p:sp>
      <p:pic>
        <p:nvPicPr>
          <p:cNvPr id="4" name="Picture 3">
            <a:extLst>
              <a:ext uri="{FF2B5EF4-FFF2-40B4-BE49-F238E27FC236}">
                <a16:creationId xmlns:a16="http://schemas.microsoft.com/office/drawing/2014/main" id="{D0770F11-765F-AA28-8FFF-A86128D83845}"/>
              </a:ext>
            </a:extLst>
          </p:cNvPr>
          <p:cNvPicPr>
            <a:picLocks noChangeAspect="1"/>
          </p:cNvPicPr>
          <p:nvPr/>
        </p:nvPicPr>
        <p:blipFill rotWithShape="1">
          <a:blip r:embed="rId3"/>
          <a:srcRect r="50000" b="52240"/>
          <a:stretch/>
        </p:blipFill>
        <p:spPr>
          <a:xfrm>
            <a:off x="6703689" y="2676406"/>
            <a:ext cx="3162010" cy="2341206"/>
          </a:xfrm>
          <a:prstGeom prst="rect">
            <a:avLst/>
          </a:prstGeom>
          <a:ln>
            <a:solidFill>
              <a:schemeClr val="tx2"/>
            </a:solidFill>
          </a:ln>
        </p:spPr>
      </p:pic>
    </p:spTree>
    <p:extLst>
      <p:ext uri="{BB962C8B-B14F-4D97-AF65-F5344CB8AC3E}">
        <p14:creationId xmlns:p14="http://schemas.microsoft.com/office/powerpoint/2010/main" val="396044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DAA1-AD9E-BA10-82C8-E141CFFA16D2}"/>
              </a:ext>
            </a:extLst>
          </p:cNvPr>
          <p:cNvSpPr>
            <a:spLocks noGrp="1"/>
          </p:cNvSpPr>
          <p:nvPr>
            <p:ph type="title"/>
          </p:nvPr>
        </p:nvSpPr>
        <p:spPr>
          <a:xfrm>
            <a:off x="98460" y="190465"/>
            <a:ext cx="10401729" cy="1325563"/>
          </a:xfrm>
          <a:solidFill>
            <a:srgbClr val="0070C0"/>
          </a:solidFill>
        </p:spPr>
        <p:txBody>
          <a:bodyPr>
            <a:normAutofit/>
          </a:bodyPr>
          <a:lstStyle/>
          <a:p>
            <a:pPr algn="ctr"/>
            <a:r>
              <a:rPr lang="en-US" sz="3200" b="1">
                <a:solidFill>
                  <a:schemeClr val="bg1"/>
                </a:solidFill>
              </a:rPr>
              <a:t>Observations on Diabetes Distress in Glycemic Reduction Approaches; a Comparative Effectiveness Study (GRADE) </a:t>
            </a:r>
          </a:p>
        </p:txBody>
      </p:sp>
      <p:sp>
        <p:nvSpPr>
          <p:cNvPr id="3" name="Content Placeholder 2">
            <a:extLst>
              <a:ext uri="{FF2B5EF4-FFF2-40B4-BE49-F238E27FC236}">
                <a16:creationId xmlns:a16="http://schemas.microsoft.com/office/drawing/2014/main" id="{1F4CD45A-0B04-E621-AD4D-2A6EE8F7DF50}"/>
              </a:ext>
            </a:extLst>
          </p:cNvPr>
          <p:cNvSpPr>
            <a:spLocks noGrp="1"/>
          </p:cNvSpPr>
          <p:nvPr>
            <p:ph idx="1"/>
          </p:nvPr>
        </p:nvSpPr>
        <p:spPr>
          <a:xfrm>
            <a:off x="98460" y="1757010"/>
            <a:ext cx="10401729" cy="4664338"/>
          </a:xfrm>
        </p:spPr>
        <p:txBody>
          <a:bodyPr>
            <a:normAutofit/>
          </a:bodyPr>
          <a:lstStyle/>
          <a:p>
            <a:r>
              <a:rPr lang="en-US" sz="2400"/>
              <a:t>4 groups: Metformin + glimepiride or sitagliptin or liraglutide or glargine insulin </a:t>
            </a:r>
          </a:p>
          <a:p>
            <a:pPr marL="0" indent="0">
              <a:buNone/>
            </a:pPr>
            <a:endParaRPr lang="en-US" sz="800"/>
          </a:p>
          <a:p>
            <a:r>
              <a:rPr lang="en-US" sz="2400"/>
              <a:t>Diabetes Distress was associated with reduced medication adherence.</a:t>
            </a:r>
          </a:p>
          <a:p>
            <a:pPr marL="0" indent="0">
              <a:buNone/>
            </a:pPr>
            <a:endParaRPr lang="en-US" sz="800"/>
          </a:p>
          <a:p>
            <a:r>
              <a:rPr lang="en-US" sz="2400"/>
              <a:t>Levels of depressive symptoms and distress decreased over 1 year in all treatment groups:</a:t>
            </a:r>
          </a:p>
          <a:p>
            <a:pPr lvl="1"/>
            <a:r>
              <a:rPr lang="en-US" sz="2000"/>
              <a:t>The greatest reduction in distress observed in the glargine-treated &amp; liraglutide-treated participants compared with the sitagliptin- and glimepiride-treated participants. </a:t>
            </a:r>
          </a:p>
          <a:p>
            <a:pPr marL="457200" lvl="1" indent="0">
              <a:buNone/>
            </a:pPr>
            <a:endParaRPr lang="en-US" sz="800"/>
          </a:p>
          <a:p>
            <a:pPr lvl="1"/>
            <a:r>
              <a:rPr lang="en-US" sz="2000"/>
              <a:t>Given that </a:t>
            </a:r>
            <a:r>
              <a:rPr lang="en-US" sz="2000" i="1"/>
              <a:t>glargine was the most effective</a:t>
            </a:r>
            <a:r>
              <a:rPr lang="en-US" sz="2000"/>
              <a:t> and </a:t>
            </a:r>
            <a:r>
              <a:rPr lang="en-US" sz="2000" i="1"/>
              <a:t>liraglutide was similarly effective…</a:t>
            </a:r>
            <a:r>
              <a:rPr lang="en-US" sz="2000"/>
              <a:t>one interpretation of these data is </a:t>
            </a:r>
            <a:r>
              <a:rPr lang="en-US" sz="2000" b="1" i="1"/>
              <a:t>that when people start a new medication to treat a medical condition, distress decreases when the medication is effective.</a:t>
            </a:r>
          </a:p>
          <a:p>
            <a:endParaRPr lang="en-US" sz="2400"/>
          </a:p>
        </p:txBody>
      </p:sp>
    </p:spTree>
    <p:extLst>
      <p:ext uri="{BB962C8B-B14F-4D97-AF65-F5344CB8AC3E}">
        <p14:creationId xmlns:p14="http://schemas.microsoft.com/office/powerpoint/2010/main" val="386612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F8A5-0C93-6431-67DA-06A778B4061C}"/>
              </a:ext>
            </a:extLst>
          </p:cNvPr>
          <p:cNvSpPr>
            <a:spLocks noGrp="1"/>
          </p:cNvSpPr>
          <p:nvPr>
            <p:ph type="title"/>
          </p:nvPr>
        </p:nvSpPr>
        <p:spPr>
          <a:xfrm>
            <a:off x="77912" y="200739"/>
            <a:ext cx="10247616" cy="1325563"/>
          </a:xfrm>
          <a:solidFill>
            <a:srgbClr val="0070C0"/>
          </a:solidFill>
        </p:spPr>
        <p:txBody>
          <a:bodyPr>
            <a:noAutofit/>
          </a:bodyPr>
          <a:lstStyle/>
          <a:p>
            <a:pPr algn="ctr"/>
            <a:r>
              <a:rPr lang="en-US" sz="3200" b="1">
                <a:solidFill>
                  <a:schemeClr val="bg1"/>
                </a:solidFill>
              </a:rPr>
              <a:t> Pre-question: Addressing Diabetes Distress </a:t>
            </a:r>
            <a:br>
              <a:rPr lang="en-US" sz="3200" b="1">
                <a:solidFill>
                  <a:schemeClr val="bg1"/>
                </a:solidFill>
              </a:rPr>
            </a:br>
            <a:r>
              <a:rPr lang="en-US" sz="3200" b="1">
                <a:solidFill>
                  <a:schemeClr val="bg1"/>
                </a:solidFill>
              </a:rPr>
              <a:t>(pick one answer that is most correct)</a:t>
            </a:r>
          </a:p>
        </p:txBody>
      </p:sp>
      <p:sp>
        <p:nvSpPr>
          <p:cNvPr id="3" name="Content Placeholder 2">
            <a:extLst>
              <a:ext uri="{FF2B5EF4-FFF2-40B4-BE49-F238E27FC236}">
                <a16:creationId xmlns:a16="http://schemas.microsoft.com/office/drawing/2014/main" id="{E4D100E6-852F-691F-73D0-A5A6C9CD9ACA}"/>
              </a:ext>
            </a:extLst>
          </p:cNvPr>
          <p:cNvSpPr>
            <a:spLocks noGrp="1"/>
          </p:cNvSpPr>
          <p:nvPr>
            <p:ph idx="1"/>
          </p:nvPr>
        </p:nvSpPr>
        <p:spPr>
          <a:xfrm>
            <a:off x="221751" y="1839074"/>
            <a:ext cx="10247616" cy="4276244"/>
          </a:xfrm>
        </p:spPr>
        <p:txBody>
          <a:bodyPr>
            <a:normAutofit/>
          </a:bodyPr>
          <a:lstStyle/>
          <a:p>
            <a:pPr marL="914400" lvl="1" indent="-457200">
              <a:buFont typeface="+mj-lt"/>
              <a:buAutoNum type="alphaUcPeriod"/>
            </a:pPr>
            <a:r>
              <a:rPr lang="en-US" sz="2800"/>
              <a:t>Requires referral to a mental health professional</a:t>
            </a:r>
          </a:p>
          <a:p>
            <a:pPr marL="914400" lvl="1" indent="-457200">
              <a:buFont typeface="+mj-lt"/>
              <a:buAutoNum type="alphaUcPeriod"/>
            </a:pPr>
            <a:r>
              <a:rPr lang="en-US" sz="2800"/>
              <a:t>Requires treatment with antidepressant medication</a:t>
            </a:r>
          </a:p>
          <a:p>
            <a:pPr marL="914400" lvl="1" indent="-457200">
              <a:buFont typeface="+mj-lt"/>
              <a:buAutoNum type="alphaUcPeriod"/>
            </a:pPr>
            <a:r>
              <a:rPr lang="en-US" sz="2800"/>
              <a:t>Benefits from acknowledgement, normalizing &amp; support</a:t>
            </a:r>
          </a:p>
          <a:p>
            <a:pPr marL="914400" lvl="1" indent="-457200">
              <a:buFont typeface="+mj-lt"/>
              <a:buAutoNum type="alphaUcPeriod"/>
            </a:pPr>
            <a:r>
              <a:rPr lang="en-US" sz="2800"/>
              <a:t>Does not benefit from monitoring </a:t>
            </a:r>
          </a:p>
          <a:p>
            <a:pPr marL="914400" lvl="1" indent="-457200">
              <a:buFont typeface="+mj-lt"/>
              <a:buAutoNum type="alphaUcPeriod"/>
            </a:pPr>
            <a:endParaRPr lang="en-US" sz="2800"/>
          </a:p>
        </p:txBody>
      </p:sp>
    </p:spTree>
    <p:extLst>
      <p:ext uri="{BB962C8B-B14F-4D97-AF65-F5344CB8AC3E}">
        <p14:creationId xmlns:p14="http://schemas.microsoft.com/office/powerpoint/2010/main" val="27943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D302-BE7E-D891-6151-D2EDDFB760E6}"/>
              </a:ext>
            </a:extLst>
          </p:cNvPr>
          <p:cNvSpPr>
            <a:spLocks noGrp="1"/>
          </p:cNvSpPr>
          <p:nvPr>
            <p:ph type="title"/>
          </p:nvPr>
        </p:nvSpPr>
        <p:spPr>
          <a:xfrm>
            <a:off x="719412" y="222754"/>
            <a:ext cx="3890688" cy="599812"/>
          </a:xfrm>
          <a:solidFill>
            <a:srgbClr val="0070C0"/>
          </a:solidFill>
        </p:spPr>
        <p:txBody>
          <a:bodyPr>
            <a:normAutofit/>
          </a:bodyPr>
          <a:lstStyle/>
          <a:p>
            <a:r>
              <a:rPr lang="en-US" sz="3600">
                <a:solidFill>
                  <a:schemeClr val="bg1"/>
                </a:solidFill>
              </a:rPr>
              <a:t>Case Patient - Tony</a:t>
            </a:r>
          </a:p>
        </p:txBody>
      </p:sp>
      <p:sp>
        <p:nvSpPr>
          <p:cNvPr id="3" name="Content Placeholder 2">
            <a:extLst>
              <a:ext uri="{FF2B5EF4-FFF2-40B4-BE49-F238E27FC236}">
                <a16:creationId xmlns:a16="http://schemas.microsoft.com/office/drawing/2014/main" id="{DD994053-35B7-FD86-7E0C-AD895F3A2CBA}"/>
              </a:ext>
            </a:extLst>
          </p:cNvPr>
          <p:cNvSpPr>
            <a:spLocks noGrp="1"/>
          </p:cNvSpPr>
          <p:nvPr>
            <p:ph idx="1"/>
          </p:nvPr>
        </p:nvSpPr>
        <p:spPr>
          <a:xfrm>
            <a:off x="136425" y="1160990"/>
            <a:ext cx="10302119" cy="5229546"/>
          </a:xfrm>
        </p:spPr>
        <p:txBody>
          <a:bodyPr>
            <a:normAutofit/>
          </a:bodyPr>
          <a:lstStyle/>
          <a:p>
            <a:pPr marL="0" indent="0">
              <a:buNone/>
            </a:pPr>
            <a:r>
              <a:rPr lang="en-US" sz="2400">
                <a:latin typeface="Calibri" panose="020F0502020204030204" pitchFamily="34" charset="0"/>
                <a:cs typeface="Calibri" panose="020F0502020204030204" pitchFamily="34" charset="0"/>
              </a:rPr>
              <a:t>Dr. Brown asks Tony about the results of the survey &amp; his sense of futility – “The survey suggests that you feel like you are doomed by the diabetes – can you tell me more about that?”</a:t>
            </a:r>
          </a:p>
          <a:p>
            <a:pPr marL="0" indent="0">
              <a:buNone/>
            </a:pPr>
            <a:endParaRPr lang="en-US" sz="800">
              <a:latin typeface="Calibri" panose="020F0502020204030204" pitchFamily="34" charset="0"/>
              <a:cs typeface="Calibri" panose="020F0502020204030204" pitchFamily="34" charset="0"/>
            </a:endParaRPr>
          </a:p>
          <a:p>
            <a:pPr marL="0" indent="0">
              <a:buNone/>
            </a:pPr>
            <a:r>
              <a:rPr lang="en-US" sz="2400" i="1">
                <a:latin typeface="Calibri" panose="020F0502020204030204" pitchFamily="34" charset="0"/>
                <a:cs typeface="Calibri" panose="020F0502020204030204" pitchFamily="34" charset="0"/>
              </a:rPr>
              <a:t>“My grandfather and father both had diabetes so it seemed inevitable that I would get it – and that I will end up the same way – strokes &amp; heart attack take us out early, before age 60 –”</a:t>
            </a:r>
          </a:p>
          <a:p>
            <a:pPr marL="0" indent="0">
              <a:buNone/>
            </a:pPr>
            <a:endParaRPr lang="en-US" sz="800" i="1">
              <a:latin typeface="Calibri" panose="020F0502020204030204" pitchFamily="34" charset="0"/>
              <a:cs typeface="Calibri" panose="020F0502020204030204" pitchFamily="34" charset="0"/>
            </a:endParaRPr>
          </a:p>
          <a:p>
            <a:pPr marL="0" indent="0">
              <a:buNone/>
            </a:pPr>
            <a:r>
              <a:rPr lang="en-US" sz="2400">
                <a:latin typeface="Calibri" panose="020F0502020204030204" pitchFamily="34" charset="0"/>
                <a:cs typeface="Calibri" panose="020F0502020204030204" pitchFamily="34" charset="0"/>
              </a:rPr>
              <a:t>“How has that impacted the way you take care of yourself with diabetes?”</a:t>
            </a:r>
          </a:p>
          <a:p>
            <a:pPr marL="0" indent="0">
              <a:buNone/>
            </a:pPr>
            <a:endParaRPr lang="en-US" sz="800">
              <a:latin typeface="Calibri" panose="020F0502020204030204" pitchFamily="34" charset="0"/>
              <a:cs typeface="Calibri" panose="020F0502020204030204" pitchFamily="34" charset="0"/>
            </a:endParaRPr>
          </a:p>
          <a:p>
            <a:pPr marL="0" indent="0">
              <a:buNone/>
            </a:pPr>
            <a:r>
              <a:rPr lang="en-US" sz="2400" i="1">
                <a:latin typeface="Calibri" panose="020F0502020204030204" pitchFamily="34" charset="0"/>
                <a:cs typeface="Calibri" panose="020F0502020204030204" pitchFamily="34" charset="0"/>
              </a:rPr>
              <a:t>“Not sure what I do makes a difference or will change what happens to me – it doesn’t seem like the expensive meds do anything – I hate to pay the higher copay if they aren’t working  (the sitagliptin and SGLT2i), so I don’t take them every day. Also, it is /hard to cut out all foods that have sugar in them , especially if it is not going to make a difference, so I know I don’t eat healthy and eat too much.”</a:t>
            </a:r>
          </a:p>
          <a:p>
            <a:pPr marL="0" indent="0">
              <a:buNone/>
            </a:pPr>
            <a:endParaRPr lang="en-US" sz="20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9F4BF60-CD77-7170-56C4-DFB96557F800}"/>
              </a:ext>
            </a:extLst>
          </p:cNvPr>
          <p:cNvPicPr>
            <a:picLocks noChangeAspect="1"/>
          </p:cNvPicPr>
          <p:nvPr/>
        </p:nvPicPr>
        <p:blipFill>
          <a:blip r:embed="rId2"/>
          <a:stretch>
            <a:fillRect/>
          </a:stretch>
        </p:blipFill>
        <p:spPr>
          <a:xfrm>
            <a:off x="5041849" y="148966"/>
            <a:ext cx="1286367" cy="1012024"/>
          </a:xfrm>
          <a:prstGeom prst="rect">
            <a:avLst/>
          </a:prstGeom>
        </p:spPr>
      </p:pic>
    </p:spTree>
    <p:extLst>
      <p:ext uri="{BB962C8B-B14F-4D97-AF65-F5344CB8AC3E}">
        <p14:creationId xmlns:p14="http://schemas.microsoft.com/office/powerpoint/2010/main" val="339447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FEF3-C548-C38B-3E4B-BE4FA23AE90E}"/>
              </a:ext>
            </a:extLst>
          </p:cNvPr>
          <p:cNvSpPr>
            <a:spLocks noGrp="1"/>
          </p:cNvSpPr>
          <p:nvPr>
            <p:ph type="title"/>
          </p:nvPr>
        </p:nvSpPr>
        <p:spPr>
          <a:xfrm>
            <a:off x="201202" y="199356"/>
            <a:ext cx="9918843" cy="942814"/>
          </a:xfrm>
          <a:solidFill>
            <a:srgbClr val="0070C0"/>
          </a:solidFill>
        </p:spPr>
        <p:txBody>
          <a:bodyPr>
            <a:normAutofit/>
          </a:bodyPr>
          <a:lstStyle/>
          <a:p>
            <a:pPr algn="ctr"/>
            <a:r>
              <a:rPr lang="en-US" sz="3600" b="1">
                <a:solidFill>
                  <a:schemeClr val="bg2"/>
                </a:solidFill>
              </a:rPr>
              <a:t>So how can we help Tony? </a:t>
            </a:r>
          </a:p>
        </p:txBody>
      </p:sp>
      <p:sp>
        <p:nvSpPr>
          <p:cNvPr id="3" name="Content Placeholder 2">
            <a:extLst>
              <a:ext uri="{FF2B5EF4-FFF2-40B4-BE49-F238E27FC236}">
                <a16:creationId xmlns:a16="http://schemas.microsoft.com/office/drawing/2014/main" id="{9D6625BF-37BC-0E33-61A5-2597A4F6A5AD}"/>
              </a:ext>
            </a:extLst>
          </p:cNvPr>
          <p:cNvSpPr>
            <a:spLocks noGrp="1"/>
          </p:cNvSpPr>
          <p:nvPr>
            <p:ph idx="1"/>
          </p:nvPr>
        </p:nvSpPr>
        <p:spPr>
          <a:xfrm>
            <a:off x="201202" y="1445535"/>
            <a:ext cx="9918843" cy="4741702"/>
          </a:xfrm>
        </p:spPr>
        <p:txBody>
          <a:bodyPr/>
          <a:lstStyle/>
          <a:p>
            <a:r>
              <a:rPr lang="en-US"/>
              <a:t>Pick the next best step</a:t>
            </a:r>
          </a:p>
          <a:p>
            <a:pPr marL="914400" lvl="1" indent="-457200">
              <a:buFont typeface="+mj-lt"/>
              <a:buAutoNum type="alphaUcPeriod"/>
            </a:pPr>
            <a:r>
              <a:rPr lang="en-US"/>
              <a:t>Tell him he needs to eat better, and take his diabetes medicine, or he will indeed end up like his father and grandfather.</a:t>
            </a:r>
          </a:p>
          <a:p>
            <a:pPr marL="914400" lvl="1" indent="-457200">
              <a:buFont typeface="+mj-lt"/>
              <a:buAutoNum type="alphaUcPeriod"/>
            </a:pPr>
            <a:r>
              <a:rPr lang="en-US"/>
              <a:t>Refer him to see a dietician. </a:t>
            </a:r>
          </a:p>
          <a:p>
            <a:pPr marL="914400" lvl="1" indent="-457200">
              <a:buFont typeface="+mj-lt"/>
              <a:buAutoNum type="alphaUcPeriod"/>
            </a:pPr>
            <a:r>
              <a:rPr lang="en-US"/>
              <a:t>Add basal insulin. </a:t>
            </a:r>
          </a:p>
          <a:p>
            <a:pPr marL="914400" lvl="1" indent="-457200">
              <a:buFont typeface="+mj-lt"/>
              <a:buAutoNum type="alphaUcPeriod"/>
            </a:pPr>
            <a:r>
              <a:rPr lang="en-US"/>
              <a:t>Clarify misperceptions, provide some evidence-based hope, and offer a professional CGM as an option to learn what does work for him. </a:t>
            </a:r>
          </a:p>
        </p:txBody>
      </p:sp>
    </p:spTree>
    <p:extLst>
      <p:ext uri="{BB962C8B-B14F-4D97-AF65-F5344CB8AC3E}">
        <p14:creationId xmlns:p14="http://schemas.microsoft.com/office/powerpoint/2010/main" val="58077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D302-BE7E-D891-6151-D2EDDFB760E6}"/>
              </a:ext>
            </a:extLst>
          </p:cNvPr>
          <p:cNvSpPr>
            <a:spLocks noGrp="1"/>
          </p:cNvSpPr>
          <p:nvPr>
            <p:ph type="title"/>
          </p:nvPr>
        </p:nvSpPr>
        <p:spPr>
          <a:xfrm>
            <a:off x="719412" y="222754"/>
            <a:ext cx="3890688" cy="599812"/>
          </a:xfrm>
          <a:solidFill>
            <a:srgbClr val="0070C0"/>
          </a:solidFill>
        </p:spPr>
        <p:txBody>
          <a:bodyPr>
            <a:normAutofit/>
          </a:bodyPr>
          <a:lstStyle/>
          <a:p>
            <a:r>
              <a:rPr lang="en-US" sz="3600">
                <a:solidFill>
                  <a:schemeClr val="bg1"/>
                </a:solidFill>
              </a:rPr>
              <a:t>Case Patient - Tony</a:t>
            </a:r>
          </a:p>
        </p:txBody>
      </p:sp>
      <p:sp>
        <p:nvSpPr>
          <p:cNvPr id="3" name="Content Placeholder 2">
            <a:extLst>
              <a:ext uri="{FF2B5EF4-FFF2-40B4-BE49-F238E27FC236}">
                <a16:creationId xmlns:a16="http://schemas.microsoft.com/office/drawing/2014/main" id="{DD994053-35B7-FD86-7E0C-AD895F3A2CBA}"/>
              </a:ext>
            </a:extLst>
          </p:cNvPr>
          <p:cNvSpPr>
            <a:spLocks noGrp="1"/>
          </p:cNvSpPr>
          <p:nvPr>
            <p:ph idx="1"/>
          </p:nvPr>
        </p:nvSpPr>
        <p:spPr>
          <a:xfrm>
            <a:off x="122334" y="1063227"/>
            <a:ext cx="11111696" cy="3660479"/>
          </a:xfrm>
        </p:spPr>
        <p:txBody>
          <a:bodyPr>
            <a:normAutofit/>
          </a:bodyPr>
          <a:lstStyle/>
          <a:p>
            <a:pPr marL="0" indent="0">
              <a:buNone/>
            </a:pPr>
            <a:r>
              <a:rPr lang="en-US" sz="2000">
                <a:latin typeface="Calibri" panose="020F0502020204030204" pitchFamily="34" charset="0"/>
                <a:cs typeface="Calibri" panose="020F0502020204030204" pitchFamily="34" charset="0"/>
              </a:rPr>
              <a:t>“I can understand why you might feel like you are doomed, I have also heard that from other PWD.”</a:t>
            </a:r>
          </a:p>
          <a:p>
            <a:pPr marL="0" indent="0">
              <a:buNone/>
            </a:pPr>
            <a:r>
              <a:rPr lang="en-US" sz="2000">
                <a:latin typeface="Calibri" panose="020F0502020204030204" pitchFamily="34" charset="0"/>
                <a:cs typeface="Calibri" panose="020F0502020204030204" pitchFamily="34" charset="0"/>
              </a:rPr>
              <a:t>“ First, I want assure you that we know more now than when your grandfather or even your father was diagnosed with diabetes  - I want to show you some results:</a:t>
            </a:r>
          </a:p>
          <a:p>
            <a:pPr marL="0" indent="0">
              <a:buNone/>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CA4EEB2-EFD7-D3DA-B1D9-6AD2F152C107}"/>
              </a:ext>
            </a:extLst>
          </p:cNvPr>
          <p:cNvPicPr>
            <a:picLocks noChangeAspect="1"/>
          </p:cNvPicPr>
          <p:nvPr/>
        </p:nvPicPr>
        <p:blipFill rotWithShape="1">
          <a:blip r:embed="rId2"/>
          <a:srcRect l="6970" t="26707" r="8768" b="10377"/>
          <a:stretch/>
        </p:blipFill>
        <p:spPr>
          <a:xfrm>
            <a:off x="5618500" y="2034025"/>
            <a:ext cx="5018625" cy="2107822"/>
          </a:xfrm>
          <a:prstGeom prst="rect">
            <a:avLst/>
          </a:prstGeom>
        </p:spPr>
      </p:pic>
      <p:sp>
        <p:nvSpPr>
          <p:cNvPr id="7" name="TextBox 6">
            <a:extLst>
              <a:ext uri="{FF2B5EF4-FFF2-40B4-BE49-F238E27FC236}">
                <a16:creationId xmlns:a16="http://schemas.microsoft.com/office/drawing/2014/main" id="{3E062DEE-761E-948A-FD82-B7DCEC80D16C}"/>
              </a:ext>
            </a:extLst>
          </p:cNvPr>
          <p:cNvSpPr txBox="1"/>
          <p:nvPr/>
        </p:nvSpPr>
        <p:spPr>
          <a:xfrm>
            <a:off x="407030" y="2144453"/>
            <a:ext cx="4879221" cy="1754326"/>
          </a:xfrm>
          <a:prstGeom prst="rect">
            <a:avLst/>
          </a:prstGeom>
          <a:noFill/>
        </p:spPr>
        <p:txBody>
          <a:bodyPr wrap="none" rtlCol="0">
            <a:spAutoFit/>
          </a:bodyPr>
          <a:lstStyle/>
          <a:p>
            <a:r>
              <a:rPr lang="en-US"/>
              <a:t>“As you can see, doing those things that we </a:t>
            </a:r>
          </a:p>
          <a:p>
            <a:r>
              <a:rPr lang="en-US"/>
              <a:t>know help people with diabetes stay healthy</a:t>
            </a:r>
          </a:p>
          <a:p>
            <a:r>
              <a:rPr lang="en-US"/>
              <a:t>does make a difference! – you are in range</a:t>
            </a:r>
          </a:p>
          <a:p>
            <a:r>
              <a:rPr lang="en-US"/>
              <a:t>on everything but your A1c, so you have</a:t>
            </a:r>
          </a:p>
          <a:p>
            <a:r>
              <a:rPr lang="en-US"/>
              <a:t>already greatly reduced your risk of heart attack </a:t>
            </a:r>
          </a:p>
          <a:p>
            <a:r>
              <a:rPr lang="en-US"/>
              <a:t>and stroke.”</a:t>
            </a:r>
          </a:p>
        </p:txBody>
      </p:sp>
      <p:sp>
        <p:nvSpPr>
          <p:cNvPr id="5" name="TextBox 4">
            <a:extLst>
              <a:ext uri="{FF2B5EF4-FFF2-40B4-BE49-F238E27FC236}">
                <a16:creationId xmlns:a16="http://schemas.microsoft.com/office/drawing/2014/main" id="{710128AF-1E07-5029-3107-A70C64040D5D}"/>
              </a:ext>
            </a:extLst>
          </p:cNvPr>
          <p:cNvSpPr txBox="1"/>
          <p:nvPr/>
        </p:nvSpPr>
        <p:spPr>
          <a:xfrm>
            <a:off x="122334" y="4132934"/>
            <a:ext cx="11343626" cy="2369880"/>
          </a:xfrm>
          <a:prstGeom prst="rect">
            <a:avLst/>
          </a:prstGeom>
          <a:noFill/>
        </p:spPr>
        <p:txBody>
          <a:bodyPr wrap="square" rtlCol="0">
            <a:spAutoFit/>
          </a:bodyPr>
          <a:lstStyle/>
          <a:p>
            <a:pPr marL="0" indent="0">
              <a:buNone/>
            </a:pPr>
            <a:r>
              <a:rPr lang="en-US" sz="2000">
                <a:latin typeface="Calibri" panose="020F0502020204030204" pitchFamily="34" charset="0"/>
                <a:cs typeface="Calibri" panose="020F0502020204030204" pitchFamily="34" charset="0"/>
              </a:rPr>
              <a:t>“I also want to assure you that we don’t want you to cut out all sugar – that would be very hard, and it is </a:t>
            </a:r>
          </a:p>
          <a:p>
            <a:pPr marL="0" indent="0">
              <a:buNone/>
            </a:pPr>
            <a:r>
              <a:rPr lang="en-US" sz="2000">
                <a:latin typeface="Calibri" panose="020F0502020204030204" pitchFamily="34" charset="0"/>
                <a:cs typeface="Calibri" panose="020F0502020204030204" pitchFamily="34" charset="0"/>
              </a:rPr>
              <a:t>not necessary – but what you eat can make a difference on how easy it is to manage the diabetes and on </a:t>
            </a:r>
          </a:p>
          <a:p>
            <a:pPr marL="0" indent="0">
              <a:buNone/>
            </a:pPr>
            <a:r>
              <a:rPr lang="en-US" sz="2000">
                <a:latin typeface="Calibri" panose="020F0502020204030204" pitchFamily="34" charset="0"/>
                <a:cs typeface="Calibri" panose="020F0502020204030204" pitchFamily="34" charset="0"/>
              </a:rPr>
              <a:t>how healthy you stay. </a:t>
            </a:r>
          </a:p>
          <a:p>
            <a:pPr marL="0" indent="0">
              <a:buNone/>
            </a:pPr>
            <a:endParaRPr lang="en-US" sz="800">
              <a:latin typeface="Calibri" panose="020F0502020204030204" pitchFamily="34" charset="0"/>
              <a:cs typeface="Calibri" panose="020F0502020204030204" pitchFamily="34" charset="0"/>
            </a:endParaRPr>
          </a:p>
          <a:p>
            <a:pPr marL="0" indent="0">
              <a:buNone/>
            </a:pPr>
            <a:r>
              <a:rPr lang="en-US" sz="2000">
                <a:latin typeface="Calibri" panose="020F0502020204030204" pitchFamily="34" charset="0"/>
                <a:cs typeface="Calibri" panose="020F0502020204030204" pitchFamily="34" charset="0"/>
              </a:rPr>
              <a:t>Also, not all meds work the same for everyone. It sounds like we need more information on what works best </a:t>
            </a:r>
          </a:p>
          <a:p>
            <a:pPr marL="0" indent="0">
              <a:buNone/>
            </a:pPr>
            <a:r>
              <a:rPr lang="en-US" sz="2000">
                <a:latin typeface="Calibri" panose="020F0502020204030204" pitchFamily="34" charset="0"/>
                <a:cs typeface="Calibri" panose="020F0502020204030204" pitchFamily="34" charset="0"/>
              </a:rPr>
              <a:t>for you. One option would be to get blood glucose readings at specific times using your meter or we have a </a:t>
            </a:r>
          </a:p>
          <a:p>
            <a:pPr marL="0" indent="0">
              <a:buNone/>
            </a:pPr>
            <a:r>
              <a:rPr lang="en-US" sz="2000">
                <a:latin typeface="Calibri" panose="020F0502020204030204" pitchFamily="34" charset="0"/>
                <a:cs typeface="Calibri" panose="020F0502020204030204" pitchFamily="34" charset="0"/>
              </a:rPr>
              <a:t>device called a continuous glucose monitor (CGM) – we can use this to see what is happening with your BGs </a:t>
            </a:r>
          </a:p>
          <a:p>
            <a:pPr marL="0" indent="0">
              <a:buNone/>
            </a:pPr>
            <a:r>
              <a:rPr lang="en-US" sz="2000">
                <a:latin typeface="Calibri" panose="020F0502020204030204" pitchFamily="34" charset="0"/>
                <a:cs typeface="Calibri" panose="020F0502020204030204" pitchFamily="34" charset="0"/>
              </a:rPr>
              <a:t>now and what happens when …..” </a:t>
            </a:r>
          </a:p>
        </p:txBody>
      </p:sp>
      <p:sp>
        <p:nvSpPr>
          <p:cNvPr id="8" name="TextBox 7">
            <a:extLst>
              <a:ext uri="{FF2B5EF4-FFF2-40B4-BE49-F238E27FC236}">
                <a16:creationId xmlns:a16="http://schemas.microsoft.com/office/drawing/2014/main" id="{E763A6F7-B73D-8D02-65E4-E013442D24F9}"/>
              </a:ext>
            </a:extLst>
          </p:cNvPr>
          <p:cNvSpPr txBox="1"/>
          <p:nvPr/>
        </p:nvSpPr>
        <p:spPr>
          <a:xfrm>
            <a:off x="1432886" y="6450580"/>
            <a:ext cx="9775818" cy="369332"/>
          </a:xfrm>
          <a:prstGeom prst="rect">
            <a:avLst/>
          </a:prstGeom>
          <a:noFill/>
        </p:spPr>
        <p:txBody>
          <a:bodyPr wrap="none" rtlCol="0">
            <a:spAutoFit/>
          </a:bodyPr>
          <a:lstStyle/>
          <a:p>
            <a:r>
              <a:rPr lang="en-US">
                <a:hlinkClick r:id="rId3"/>
              </a:rPr>
              <a:t>https://scottsdiabetes.com/2023/01/29/transforming-diabetes-education-with-ah-ha-moments/</a:t>
            </a:r>
            <a:r>
              <a:rPr lang="en-US"/>
              <a:t> </a:t>
            </a:r>
          </a:p>
        </p:txBody>
      </p:sp>
      <p:pic>
        <p:nvPicPr>
          <p:cNvPr id="10" name="Picture 9">
            <a:extLst>
              <a:ext uri="{FF2B5EF4-FFF2-40B4-BE49-F238E27FC236}">
                <a16:creationId xmlns:a16="http://schemas.microsoft.com/office/drawing/2014/main" id="{979C4A63-2836-99F9-5D6B-9AC1F2847657}"/>
              </a:ext>
            </a:extLst>
          </p:cNvPr>
          <p:cNvPicPr>
            <a:picLocks noChangeAspect="1"/>
          </p:cNvPicPr>
          <p:nvPr/>
        </p:nvPicPr>
        <p:blipFill>
          <a:blip r:embed="rId4"/>
          <a:stretch>
            <a:fillRect/>
          </a:stretch>
        </p:blipFill>
        <p:spPr>
          <a:xfrm>
            <a:off x="4809633" y="51203"/>
            <a:ext cx="1286367" cy="1012024"/>
          </a:xfrm>
          <a:prstGeom prst="rect">
            <a:avLst/>
          </a:prstGeom>
        </p:spPr>
      </p:pic>
    </p:spTree>
    <p:extLst>
      <p:ext uri="{BB962C8B-B14F-4D97-AF65-F5344CB8AC3E}">
        <p14:creationId xmlns:p14="http://schemas.microsoft.com/office/powerpoint/2010/main" val="24209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4000-A5CF-78C6-44ED-FD6EF53F48BF}"/>
              </a:ext>
            </a:extLst>
          </p:cNvPr>
          <p:cNvSpPr>
            <a:spLocks noGrp="1"/>
          </p:cNvSpPr>
          <p:nvPr>
            <p:ph type="title"/>
          </p:nvPr>
        </p:nvSpPr>
        <p:spPr>
          <a:xfrm>
            <a:off x="242169" y="162904"/>
            <a:ext cx="10515600" cy="866073"/>
          </a:xfrm>
          <a:solidFill>
            <a:srgbClr val="0070C0"/>
          </a:solidFill>
        </p:spPr>
        <p:txBody>
          <a:bodyPr>
            <a:normAutofit fontScale="90000"/>
          </a:bodyPr>
          <a:lstStyle/>
          <a:p>
            <a:pPr algn="ctr"/>
            <a:r>
              <a:rPr lang="en-US" sz="3600" b="1">
                <a:solidFill>
                  <a:schemeClr val="bg1"/>
                </a:solidFill>
              </a:rPr>
              <a:t>How Can You Take Diabetes Distress On?</a:t>
            </a:r>
            <a:br>
              <a:rPr lang="en-US" sz="3600" b="1">
                <a:solidFill>
                  <a:schemeClr val="bg1"/>
                </a:solidFill>
              </a:rPr>
            </a:br>
            <a:r>
              <a:rPr lang="en-US" sz="3100" b="1">
                <a:solidFill>
                  <a:schemeClr val="bg1"/>
                </a:solidFill>
              </a:rPr>
              <a:t>Avoid worsening “Diabetes </a:t>
            </a:r>
            <a:r>
              <a:rPr lang="en-US" sz="3100" b="1" err="1">
                <a:solidFill>
                  <a:schemeClr val="bg1"/>
                </a:solidFill>
              </a:rPr>
              <a:t>Overwhelmus</a:t>
            </a:r>
            <a:r>
              <a:rPr lang="en-US" sz="3100" b="1">
                <a:solidFill>
                  <a:schemeClr val="bg1"/>
                </a:solidFill>
              </a:rPr>
              <a:t>” </a:t>
            </a:r>
          </a:p>
        </p:txBody>
      </p:sp>
      <p:sp>
        <p:nvSpPr>
          <p:cNvPr id="3" name="Content Placeholder 2">
            <a:extLst>
              <a:ext uri="{FF2B5EF4-FFF2-40B4-BE49-F238E27FC236}">
                <a16:creationId xmlns:a16="http://schemas.microsoft.com/office/drawing/2014/main" id="{C06BD630-491F-DE39-9E1A-9CC5E632E998}"/>
              </a:ext>
            </a:extLst>
          </p:cNvPr>
          <p:cNvSpPr>
            <a:spLocks noGrp="1"/>
          </p:cNvSpPr>
          <p:nvPr>
            <p:ph idx="1"/>
          </p:nvPr>
        </p:nvSpPr>
        <p:spPr>
          <a:xfrm>
            <a:off x="242169" y="1248896"/>
            <a:ext cx="10601445" cy="5100533"/>
          </a:xfrm>
        </p:spPr>
        <p:txBody>
          <a:bodyPr>
            <a:normAutofit lnSpcReduction="10000"/>
          </a:bodyPr>
          <a:lstStyle/>
          <a:p>
            <a:r>
              <a:rPr lang="en-US" sz="2400"/>
              <a:t>Just being aware is good first step </a:t>
            </a:r>
          </a:p>
          <a:p>
            <a:pPr lvl="1"/>
            <a:r>
              <a:rPr lang="en-US" sz="2000"/>
              <a:t>Asking about it, talking about it, normalizing it, monitoring it</a:t>
            </a:r>
          </a:p>
          <a:p>
            <a:pPr lvl="1"/>
            <a:r>
              <a:rPr lang="en-US" sz="2000"/>
              <a:t>Avoid scare tactics</a:t>
            </a:r>
          </a:p>
          <a:p>
            <a:pPr lvl="1"/>
            <a:r>
              <a:rPr lang="en-US" sz="2000"/>
              <a:t>Be on same side as patient  </a:t>
            </a:r>
          </a:p>
          <a:p>
            <a:pPr lvl="1"/>
            <a:r>
              <a:rPr lang="en-US" sz="2000"/>
              <a:t>Reduce stigma/shaming in your practice </a:t>
            </a:r>
          </a:p>
          <a:p>
            <a:pPr lvl="1"/>
            <a:r>
              <a:rPr lang="en-US" sz="2000"/>
              <a:t>Don’t confuse with depression / avoid polypharmacy (antidepressants “not working”)</a:t>
            </a:r>
          </a:p>
          <a:p>
            <a:pPr lvl="2"/>
            <a:r>
              <a:rPr lang="en-US" sz="1800"/>
              <a:t>Realize that DD is the cause of abnormal PHQ9 in most people with diabetes </a:t>
            </a:r>
          </a:p>
          <a:p>
            <a:pPr marL="457200" lvl="1" indent="0">
              <a:buNone/>
            </a:pPr>
            <a:endParaRPr lang="en-US" sz="800"/>
          </a:p>
          <a:p>
            <a:r>
              <a:rPr lang="en-US" sz="2400"/>
              <a:t>Benefits of structured assessment/scale</a:t>
            </a:r>
          </a:p>
          <a:p>
            <a:pPr lvl="1"/>
            <a:r>
              <a:rPr lang="en-US" sz="2000"/>
              <a:t>time-efficient </a:t>
            </a:r>
          </a:p>
          <a:p>
            <a:pPr lvl="1"/>
            <a:r>
              <a:rPr lang="en-US" sz="2000"/>
              <a:t>quantitative </a:t>
            </a:r>
          </a:p>
          <a:p>
            <a:pPr lvl="1"/>
            <a:r>
              <a:rPr lang="en-US" sz="2000"/>
              <a:t>can be used to monitor change over time </a:t>
            </a:r>
          </a:p>
          <a:p>
            <a:pPr lvl="1"/>
            <a:r>
              <a:rPr lang="en-US" sz="2000"/>
              <a:t>provides concrete findings that can be shared with people with diabetes</a:t>
            </a:r>
          </a:p>
          <a:p>
            <a:pPr lvl="1"/>
            <a:r>
              <a:rPr lang="en-US" sz="2000"/>
              <a:t>use of the entire scale helps identify variation in sources of distress among different individuals, as reflected by the various subscales, prompting different kinds of clinical conversations</a:t>
            </a:r>
          </a:p>
          <a:p>
            <a:endParaRPr lang="en-US"/>
          </a:p>
        </p:txBody>
      </p:sp>
    </p:spTree>
    <p:extLst>
      <p:ext uri="{BB962C8B-B14F-4D97-AF65-F5344CB8AC3E}">
        <p14:creationId xmlns:p14="http://schemas.microsoft.com/office/powerpoint/2010/main" val="13416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4411-0AF5-5375-8D40-2EF123FE35A2}"/>
              </a:ext>
            </a:extLst>
          </p:cNvPr>
          <p:cNvSpPr>
            <a:spLocks noGrp="1"/>
          </p:cNvSpPr>
          <p:nvPr>
            <p:ph type="title"/>
          </p:nvPr>
        </p:nvSpPr>
        <p:spPr>
          <a:xfrm>
            <a:off x="170380" y="190466"/>
            <a:ext cx="10391454" cy="822652"/>
          </a:xfrm>
          <a:solidFill>
            <a:srgbClr val="0070C0"/>
          </a:solidFill>
        </p:spPr>
        <p:txBody>
          <a:bodyPr/>
          <a:lstStyle/>
          <a:p>
            <a:pPr algn="ctr"/>
            <a:r>
              <a:rPr lang="en-US" b="1">
                <a:solidFill>
                  <a:schemeClr val="bg1"/>
                </a:solidFill>
              </a:rPr>
              <a:t>Suggested Strategies for Approach to DD </a:t>
            </a:r>
          </a:p>
        </p:txBody>
      </p:sp>
      <p:sp>
        <p:nvSpPr>
          <p:cNvPr id="3" name="Content Placeholder 2">
            <a:extLst>
              <a:ext uri="{FF2B5EF4-FFF2-40B4-BE49-F238E27FC236}">
                <a16:creationId xmlns:a16="http://schemas.microsoft.com/office/drawing/2014/main" id="{F3467FED-5E5C-DACA-8F79-EC5D56277DB6}"/>
              </a:ext>
            </a:extLst>
          </p:cNvPr>
          <p:cNvSpPr>
            <a:spLocks noGrp="1"/>
          </p:cNvSpPr>
          <p:nvPr>
            <p:ph idx="1"/>
          </p:nvPr>
        </p:nvSpPr>
        <p:spPr>
          <a:xfrm>
            <a:off x="170380" y="1163944"/>
            <a:ext cx="10391454" cy="5298499"/>
          </a:xfrm>
        </p:spPr>
        <p:txBody>
          <a:bodyPr>
            <a:normAutofit lnSpcReduction="10000"/>
          </a:bodyPr>
          <a:lstStyle/>
          <a:p>
            <a:r>
              <a:rPr lang="en-US" sz="2400"/>
              <a:t>First are programs for individuals who are </a:t>
            </a:r>
            <a:r>
              <a:rPr lang="en-US" sz="2400" b="1" i="1"/>
              <a:t>currently experiencing significantly high levels of diabetes distress</a:t>
            </a:r>
            <a:r>
              <a:rPr lang="en-US" sz="2400"/>
              <a:t>.	</a:t>
            </a:r>
          </a:p>
          <a:p>
            <a:pPr lvl="1"/>
            <a:r>
              <a:rPr lang="en-US" sz="2000" b="1"/>
              <a:t>Group formats </a:t>
            </a:r>
            <a:r>
              <a:rPr lang="en-US" sz="2000"/>
              <a:t>especially beneficial</a:t>
            </a:r>
          </a:p>
          <a:p>
            <a:r>
              <a:rPr lang="en-US" sz="2400"/>
              <a:t>Second, a focus on diabetes distress when </a:t>
            </a:r>
            <a:r>
              <a:rPr lang="en-US" sz="2400" b="1" i="1"/>
              <a:t>critical diabetes events</a:t>
            </a:r>
            <a:r>
              <a:rPr lang="en-US" sz="2400"/>
              <a:t> occur may be particularly helpful.</a:t>
            </a:r>
          </a:p>
          <a:p>
            <a:pPr lvl="1"/>
            <a:r>
              <a:rPr lang="en-US" sz="2000"/>
              <a:t>An increase in medication dose or a transition to insulin or other injectables or devices, the emergence or exacerbation of a complication, the period following a severe hypoglycemic event, or a change in diabetes provider. </a:t>
            </a:r>
          </a:p>
          <a:p>
            <a:pPr lvl="1"/>
            <a:r>
              <a:rPr lang="en-US" sz="2000"/>
              <a:t>These are times when </a:t>
            </a:r>
            <a:r>
              <a:rPr lang="en-US" sz="2000" b="1"/>
              <a:t>both rational and irrational fears </a:t>
            </a:r>
            <a:r>
              <a:rPr lang="en-US" sz="2000"/>
              <a:t>may increase, self-evaluations may become distorted by </a:t>
            </a:r>
            <a:r>
              <a:rPr lang="en-US" sz="2000" b="1"/>
              <a:t>self-blame and fault</a:t>
            </a:r>
            <a:r>
              <a:rPr lang="en-US" sz="2000"/>
              <a:t>, and </a:t>
            </a:r>
            <a:r>
              <a:rPr lang="en-US" sz="2000" b="1"/>
              <a:t>worries about the future </a:t>
            </a:r>
            <a:r>
              <a:rPr lang="en-US" sz="2000"/>
              <a:t>may abound.</a:t>
            </a:r>
          </a:p>
          <a:p>
            <a:r>
              <a:rPr lang="en-US" sz="2400"/>
              <a:t>A third strategy is </a:t>
            </a:r>
            <a:r>
              <a:rPr lang="en-US" sz="2400" b="1" i="1"/>
              <a:t>to integrate </a:t>
            </a:r>
            <a:r>
              <a:rPr lang="en-US" sz="2400"/>
              <a:t>information about diabetes distress into </a:t>
            </a:r>
            <a:r>
              <a:rPr lang="en-US" sz="2400" b="1" i="1"/>
              <a:t>routine diabetes education </a:t>
            </a:r>
            <a:r>
              <a:rPr lang="en-US" sz="2400"/>
              <a:t>seamlessly, both for newly diagnosed individuals and for those receiving a diabetes update or instructions for use of a new device or medication.</a:t>
            </a:r>
          </a:p>
          <a:p>
            <a:r>
              <a:rPr lang="en-US" sz="2400"/>
              <a:t>Fourth, and perhaps most importantly, are strategies that </a:t>
            </a:r>
            <a:r>
              <a:rPr lang="en-US" sz="2400" b="1" i="1"/>
              <a:t>integrate discussion about the emotional side of diabetes into all clinical encounters</a:t>
            </a:r>
            <a:r>
              <a:rPr lang="en-US" sz="2400"/>
              <a:t>.</a:t>
            </a:r>
          </a:p>
        </p:txBody>
      </p:sp>
    </p:spTree>
    <p:extLst>
      <p:ext uri="{BB962C8B-B14F-4D97-AF65-F5344CB8AC3E}">
        <p14:creationId xmlns:p14="http://schemas.microsoft.com/office/powerpoint/2010/main" val="211829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645-1978-10A2-932B-0FE79AA03D6E}"/>
              </a:ext>
            </a:extLst>
          </p:cNvPr>
          <p:cNvSpPr>
            <a:spLocks noGrp="1"/>
          </p:cNvSpPr>
          <p:nvPr>
            <p:ph type="title"/>
          </p:nvPr>
        </p:nvSpPr>
        <p:spPr>
          <a:xfrm>
            <a:off x="139557" y="159642"/>
            <a:ext cx="10515600" cy="850217"/>
          </a:xfrm>
          <a:solidFill>
            <a:srgbClr val="0070C0"/>
          </a:solidFill>
        </p:spPr>
        <p:txBody>
          <a:bodyPr>
            <a:normAutofit fontScale="90000"/>
          </a:bodyPr>
          <a:lstStyle/>
          <a:p>
            <a:pPr algn="ctr"/>
            <a:r>
              <a:rPr lang="en-US" sz="3200" b="1">
                <a:solidFill>
                  <a:schemeClr val="bg2"/>
                </a:solidFill>
                <a:latin typeface="+mn-lt"/>
              </a:rPr>
              <a:t>Suggestions for the Behavioral Health Specialist – </a:t>
            </a:r>
            <a:br>
              <a:rPr lang="en-US" sz="3200" b="1">
                <a:solidFill>
                  <a:schemeClr val="bg2"/>
                </a:solidFill>
                <a:latin typeface="+mn-lt"/>
              </a:rPr>
            </a:br>
            <a:r>
              <a:rPr lang="en-US" sz="3200" b="1">
                <a:solidFill>
                  <a:schemeClr val="bg2"/>
                </a:solidFill>
                <a:latin typeface="+mn-lt"/>
              </a:rPr>
              <a:t>Part of the Diabetes Care Team </a:t>
            </a:r>
          </a:p>
        </p:txBody>
      </p:sp>
      <p:sp>
        <p:nvSpPr>
          <p:cNvPr id="3" name="Content Placeholder 2">
            <a:extLst>
              <a:ext uri="{FF2B5EF4-FFF2-40B4-BE49-F238E27FC236}">
                <a16:creationId xmlns:a16="http://schemas.microsoft.com/office/drawing/2014/main" id="{515E7BB4-19FE-194E-E52E-B7070CA86F07}"/>
              </a:ext>
            </a:extLst>
          </p:cNvPr>
          <p:cNvSpPr>
            <a:spLocks noGrp="1"/>
          </p:cNvSpPr>
          <p:nvPr>
            <p:ph idx="1"/>
          </p:nvPr>
        </p:nvSpPr>
        <p:spPr>
          <a:xfrm>
            <a:off x="139557" y="1263721"/>
            <a:ext cx="4781763" cy="5116531"/>
          </a:xfrm>
        </p:spPr>
        <p:txBody>
          <a:bodyPr>
            <a:normAutofit lnSpcReduction="10000"/>
          </a:bodyPr>
          <a:lstStyle/>
          <a:p>
            <a:r>
              <a:rPr lang="en-US" sz="2400"/>
              <a:t>Enhance your understanding of diabetes &amp; its management requirements </a:t>
            </a:r>
          </a:p>
          <a:p>
            <a:pPr lvl="1"/>
            <a:r>
              <a:rPr lang="en-US" sz="2000"/>
              <a:t>put yourself in their shoes and think what it would be like for you to manage diabetes 24/7</a:t>
            </a:r>
          </a:p>
          <a:p>
            <a:pPr lvl="1"/>
            <a:r>
              <a:rPr lang="en-US" sz="1800">
                <a:solidFill>
                  <a:srgbClr val="0070C0"/>
                </a:solidFill>
                <a:hlinkClick r:id="rId2">
                  <a:extLst>
                    <a:ext uri="{A12FA001-AC4F-418D-AE19-62706E023703}">
                      <ahyp:hlinkClr xmlns:ahyp="http://schemas.microsoft.com/office/drawing/2018/hyperlinkcolor" val="tx"/>
                    </a:ext>
                  </a:extLst>
                </a:hlinkClick>
              </a:rPr>
              <a:t>https://professional.diabetes.org/journals-resources/behavioral-health-resources</a:t>
            </a:r>
            <a:r>
              <a:rPr lang="en-US" sz="1800">
                <a:solidFill>
                  <a:srgbClr val="0070C0"/>
                </a:solidFill>
              </a:rPr>
              <a:t> </a:t>
            </a:r>
          </a:p>
          <a:p>
            <a:pPr marL="0" indent="0">
              <a:buNone/>
            </a:pPr>
            <a:endParaRPr lang="en-US" sz="800"/>
          </a:p>
          <a:p>
            <a:r>
              <a:rPr lang="en-US" sz="2400"/>
              <a:t>Enhance your understanding of diabetes distress </a:t>
            </a:r>
          </a:p>
          <a:p>
            <a:pPr lvl="1"/>
            <a:r>
              <a:rPr lang="en-US" sz="2000"/>
              <a:t>Behavioral Diabetes Institute</a:t>
            </a:r>
          </a:p>
          <a:p>
            <a:pPr lvl="2"/>
            <a:r>
              <a:rPr lang="en-US" sz="1600"/>
              <a:t> </a:t>
            </a:r>
            <a:r>
              <a:rPr lang="en-US" sz="1600">
                <a:hlinkClick r:id="rId3"/>
              </a:rPr>
              <a:t>www.behavioraldiabetes.org</a:t>
            </a:r>
            <a:r>
              <a:rPr lang="en-US" sz="1600"/>
              <a:t> </a:t>
            </a:r>
          </a:p>
          <a:p>
            <a:pPr lvl="1"/>
            <a:r>
              <a:rPr lang="en-US" sz="2000"/>
              <a:t>Become familiar with the DDAS</a:t>
            </a:r>
          </a:p>
          <a:p>
            <a:pPr lvl="2">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4"/>
              </a:rPr>
              <a:t>www.diabetesdistress.org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600"/>
          </a:p>
          <a:p>
            <a:pPr lvl="2"/>
            <a:r>
              <a:rPr lang="en-US" sz="1800"/>
              <a:t>assessment tools </a:t>
            </a:r>
          </a:p>
          <a:p>
            <a:pPr lvl="2"/>
            <a:r>
              <a:rPr lang="en-US" sz="1800"/>
              <a:t>the core &amp; subscale distress items</a:t>
            </a:r>
          </a:p>
          <a:p>
            <a:pPr lvl="2"/>
            <a:endParaRPr lang="en-US" sz="1800"/>
          </a:p>
          <a:p>
            <a:pPr marL="0" indent="0">
              <a:buNone/>
            </a:pPr>
            <a:endParaRPr lang="en-US" sz="2400"/>
          </a:p>
          <a:p>
            <a:endParaRPr lang="en-US" sz="2400"/>
          </a:p>
          <a:p>
            <a:endParaRPr lang="en-US" sz="2400"/>
          </a:p>
        </p:txBody>
      </p:sp>
      <p:pic>
        <p:nvPicPr>
          <p:cNvPr id="4" name="Picture 3">
            <a:extLst>
              <a:ext uri="{FF2B5EF4-FFF2-40B4-BE49-F238E27FC236}">
                <a16:creationId xmlns:a16="http://schemas.microsoft.com/office/drawing/2014/main" id="{DD178AA3-2981-09A4-428F-22CCA2844143}"/>
              </a:ext>
            </a:extLst>
          </p:cNvPr>
          <p:cNvPicPr>
            <a:picLocks noChangeAspect="1"/>
          </p:cNvPicPr>
          <p:nvPr/>
        </p:nvPicPr>
        <p:blipFill>
          <a:blip r:embed="rId5"/>
          <a:stretch>
            <a:fillRect/>
          </a:stretch>
        </p:blipFill>
        <p:spPr>
          <a:xfrm>
            <a:off x="5065365" y="1325365"/>
            <a:ext cx="5825241" cy="3350802"/>
          </a:xfrm>
          <a:prstGeom prst="rect">
            <a:avLst/>
          </a:prstGeom>
        </p:spPr>
      </p:pic>
    </p:spTree>
    <p:extLst>
      <p:ext uri="{BB962C8B-B14F-4D97-AF65-F5344CB8AC3E}">
        <p14:creationId xmlns:p14="http://schemas.microsoft.com/office/powerpoint/2010/main" val="340724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AC07-9512-847E-410A-C74DDA9A0822}"/>
              </a:ext>
            </a:extLst>
          </p:cNvPr>
          <p:cNvSpPr>
            <a:spLocks noGrp="1"/>
          </p:cNvSpPr>
          <p:nvPr>
            <p:ph type="title"/>
          </p:nvPr>
        </p:nvSpPr>
        <p:spPr>
          <a:xfrm>
            <a:off x="149832" y="190464"/>
            <a:ext cx="10515600" cy="884941"/>
          </a:xfrm>
          <a:solidFill>
            <a:srgbClr val="0070C0"/>
          </a:solidFill>
        </p:spPr>
        <p:txBody>
          <a:bodyPr>
            <a:normAutofit fontScale="90000"/>
          </a:bodyPr>
          <a:lstStyle/>
          <a:p>
            <a:pPr algn="ctr"/>
            <a:r>
              <a:rPr lang="en-US" sz="3600" b="1">
                <a:solidFill>
                  <a:schemeClr val="bg2"/>
                </a:solidFill>
                <a:latin typeface="+mn-lt"/>
              </a:rPr>
              <a:t>Suggestions for the Behavioral Health Specialist</a:t>
            </a:r>
            <a:br>
              <a:rPr lang="en-US" sz="3600" b="1">
                <a:solidFill>
                  <a:schemeClr val="bg2"/>
                </a:solidFill>
                <a:latin typeface="+mn-lt"/>
              </a:rPr>
            </a:br>
            <a:r>
              <a:rPr lang="en-US" sz="3600" b="1">
                <a:solidFill>
                  <a:schemeClr val="bg2"/>
                </a:solidFill>
                <a:latin typeface="+mn-lt"/>
              </a:rPr>
              <a:t>If Referred a Patient with Diabetes Distress (DD)</a:t>
            </a:r>
          </a:p>
        </p:txBody>
      </p:sp>
      <p:sp>
        <p:nvSpPr>
          <p:cNvPr id="3" name="Content Placeholder 2">
            <a:extLst>
              <a:ext uri="{FF2B5EF4-FFF2-40B4-BE49-F238E27FC236}">
                <a16:creationId xmlns:a16="http://schemas.microsoft.com/office/drawing/2014/main" id="{F0DEC5AC-9FFD-E4A7-BF75-A2ED77BE3843}"/>
              </a:ext>
            </a:extLst>
          </p:cNvPr>
          <p:cNvSpPr>
            <a:spLocks noGrp="1"/>
          </p:cNvSpPr>
          <p:nvPr>
            <p:ph idx="1"/>
          </p:nvPr>
        </p:nvSpPr>
        <p:spPr>
          <a:xfrm>
            <a:off x="149832" y="1272174"/>
            <a:ext cx="10515600" cy="5395362"/>
          </a:xfrm>
        </p:spPr>
        <p:txBody>
          <a:bodyPr>
            <a:normAutofit fontScale="77500" lnSpcReduction="20000"/>
          </a:bodyPr>
          <a:lstStyle/>
          <a:p>
            <a:r>
              <a:rPr lang="en-US"/>
              <a:t>Focus on </a:t>
            </a:r>
          </a:p>
          <a:p>
            <a:pPr lvl="1"/>
            <a:r>
              <a:rPr lang="en-US"/>
              <a:t>Emotional issues (shame, guilt, hopelessness, anger, fear, self-blame, etc.)</a:t>
            </a:r>
          </a:p>
          <a:p>
            <a:pPr lvl="1"/>
            <a:r>
              <a:rPr lang="en-US"/>
              <a:t>Social support issues  </a:t>
            </a:r>
          </a:p>
          <a:p>
            <a:pPr lvl="1"/>
            <a:r>
              <a:rPr lang="en-US"/>
              <a:t>Communicate &amp; coordinate with medical provider/care team, especially if uncover components of or misperceptions about the diabetes care plan that might be worsening emotional distress</a:t>
            </a:r>
          </a:p>
          <a:p>
            <a:r>
              <a:rPr lang="en-US"/>
              <a:t>Help with the </a:t>
            </a:r>
            <a:r>
              <a:rPr lang="en-US" i="1"/>
              <a:t>Explain &amp; Normalize </a:t>
            </a:r>
            <a:r>
              <a:rPr lang="en-US"/>
              <a:t>and </a:t>
            </a:r>
            <a:r>
              <a:rPr lang="en-US" i="1"/>
              <a:t>Explore </a:t>
            </a:r>
            <a:r>
              <a:rPr lang="en-US"/>
              <a:t>steps</a:t>
            </a:r>
          </a:p>
          <a:p>
            <a:pPr lvl="1"/>
            <a:r>
              <a:rPr lang="en-US"/>
              <a:t>Provide resources for the patient on DD ( </a:t>
            </a:r>
            <a:r>
              <a:rPr lang="en-US">
                <a:hlinkClick r:id="rId3"/>
              </a:rPr>
              <a:t>www.behavioraldiabetes.org</a:t>
            </a:r>
            <a:r>
              <a:rPr lang="en-US"/>
              <a:t>)</a:t>
            </a:r>
          </a:p>
          <a:p>
            <a:r>
              <a:rPr lang="en-US"/>
              <a:t>In patients with severe DD, utilize approaches that have been found effective/successful in diabetes:</a:t>
            </a:r>
          </a:p>
          <a:p>
            <a:pPr lvl="1"/>
            <a:r>
              <a:rPr lang="en-US"/>
              <a:t>Cognitive behavioral therapy</a:t>
            </a:r>
          </a:p>
          <a:p>
            <a:pPr lvl="1"/>
            <a:r>
              <a:rPr lang="en-US"/>
              <a:t>Motivational interviewing  </a:t>
            </a:r>
          </a:p>
          <a:p>
            <a:pPr lvl="1"/>
            <a:r>
              <a:rPr lang="en-US"/>
              <a:t>Brief solution-focused therapy</a:t>
            </a:r>
          </a:p>
          <a:p>
            <a:r>
              <a:rPr lang="en-US"/>
              <a:t>Help sort out if the patient is experiencing DD vs clinical depression, anxiety, or general psychological distress (or other MH issues) or BOTH</a:t>
            </a:r>
          </a:p>
          <a:p>
            <a:pPr lvl="1"/>
            <a:r>
              <a:rPr lang="en-US"/>
              <a:t>The person may be experiencing other life stressors that are causing general distress and affecting their diabetes self-management and outcomes. </a:t>
            </a:r>
          </a:p>
          <a:p>
            <a:pPr lvl="1"/>
            <a:r>
              <a:rPr lang="en-US"/>
              <a:t>Also consider DD in patients with diabetes referred with other psychological problems </a:t>
            </a:r>
            <a:r>
              <a:rPr lang="en-US" sz="2100"/>
              <a:t>(e.g., depression or anxiety) </a:t>
            </a:r>
          </a:p>
          <a:p>
            <a:pPr lvl="2"/>
            <a:r>
              <a:rPr lang="en-US" sz="2600"/>
              <a:t>Consider having patient complete a DD assessment survey</a:t>
            </a:r>
          </a:p>
          <a:p>
            <a:pPr lvl="1"/>
            <a:endParaRPr lang="en-US"/>
          </a:p>
        </p:txBody>
      </p:sp>
    </p:spTree>
    <p:extLst>
      <p:ext uri="{BB962C8B-B14F-4D97-AF65-F5344CB8AC3E}">
        <p14:creationId xmlns:p14="http://schemas.microsoft.com/office/powerpoint/2010/main" val="53473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D367-9458-208B-2F08-0849281CDC19}"/>
              </a:ext>
            </a:extLst>
          </p:cNvPr>
          <p:cNvSpPr>
            <a:spLocks noGrp="1"/>
          </p:cNvSpPr>
          <p:nvPr>
            <p:ph type="title"/>
          </p:nvPr>
        </p:nvSpPr>
        <p:spPr>
          <a:xfrm>
            <a:off x="129283" y="162729"/>
            <a:ext cx="10515600" cy="676597"/>
          </a:xfrm>
          <a:solidFill>
            <a:srgbClr val="0070C0"/>
          </a:solidFill>
        </p:spPr>
        <p:txBody>
          <a:bodyPr>
            <a:normAutofit/>
          </a:bodyPr>
          <a:lstStyle/>
          <a:p>
            <a:pPr algn="ctr"/>
            <a:r>
              <a:rPr lang="en-US" sz="3600" b="1">
                <a:solidFill>
                  <a:schemeClr val="bg2"/>
                </a:solidFill>
                <a:latin typeface="+mn-lt"/>
              </a:rPr>
              <a:t>BH Specialist can help Explain &amp; Normalize DD  </a:t>
            </a:r>
          </a:p>
        </p:txBody>
      </p:sp>
      <p:sp>
        <p:nvSpPr>
          <p:cNvPr id="3" name="Content Placeholder 2">
            <a:extLst>
              <a:ext uri="{FF2B5EF4-FFF2-40B4-BE49-F238E27FC236}">
                <a16:creationId xmlns:a16="http://schemas.microsoft.com/office/drawing/2014/main" id="{C7939565-5065-0DE4-3DCC-B73C4225C6D7}"/>
              </a:ext>
            </a:extLst>
          </p:cNvPr>
          <p:cNvSpPr>
            <a:spLocks noGrp="1"/>
          </p:cNvSpPr>
          <p:nvPr>
            <p:ph idx="1"/>
          </p:nvPr>
        </p:nvSpPr>
        <p:spPr>
          <a:xfrm>
            <a:off x="129283" y="1027417"/>
            <a:ext cx="10515600" cy="5486400"/>
          </a:xfrm>
        </p:spPr>
        <p:txBody>
          <a:bodyPr>
            <a:normAutofit fontScale="92500" lnSpcReduction="10000"/>
          </a:bodyPr>
          <a:lstStyle/>
          <a:p>
            <a:r>
              <a:rPr lang="en-US"/>
              <a:t>Explaining and normalizing diabetes distress is the first step to addressing it</a:t>
            </a:r>
          </a:p>
          <a:p>
            <a:pPr lvl="1"/>
            <a:r>
              <a:rPr lang="en-US"/>
              <a:t>Explain what diabetes distress is and that many people with diabetes experience it.</a:t>
            </a:r>
          </a:p>
          <a:p>
            <a:pPr lvl="1"/>
            <a:r>
              <a:rPr lang="en-US"/>
              <a:t>Explain the signs and consequences of diabetes distress (e.g., the impact on their daily self-management and well-being).</a:t>
            </a:r>
          </a:p>
          <a:p>
            <a:pPr lvl="1"/>
            <a:r>
              <a:rPr lang="en-US"/>
              <a:t>Acknowledge the significant daily efforts required to manage diabetes—this by itself may reduce the distress.</a:t>
            </a:r>
          </a:p>
          <a:p>
            <a:pPr lvl="1"/>
            <a:r>
              <a:rPr lang="en-US"/>
              <a:t>“Normalize” negative emotions about diabetes </a:t>
            </a:r>
            <a:r>
              <a:rPr lang="en-US" sz="1900"/>
              <a:t>(an expected, normal reaction to diabetes). </a:t>
            </a:r>
          </a:p>
          <a:p>
            <a:pPr lvl="1"/>
            <a:r>
              <a:rPr lang="en-US"/>
              <a:t>If a person is self-blaming </a:t>
            </a:r>
            <a:r>
              <a:rPr lang="en-US" sz="1900"/>
              <a:t>(e.g., “I am useless at ___” or “I can never get it right”), </a:t>
            </a:r>
            <a:r>
              <a:rPr lang="en-US"/>
              <a:t>explain that diabetes outcomes are not a reflection of who they are as a person; diabetes is not about being “good” or “bad” or “a failure.”</a:t>
            </a:r>
          </a:p>
          <a:p>
            <a:pPr lvl="2"/>
            <a:r>
              <a:rPr lang="en-US"/>
              <a:t>Instead remind them that diabetes can be difficult to manage, </a:t>
            </a:r>
          </a:p>
          <a:p>
            <a:pPr lvl="2"/>
            <a:r>
              <a:rPr lang="en-US"/>
              <a:t>Explore what is going well and in what aspect(s) of diabetes management does the person feel confident? </a:t>
            </a:r>
          </a:p>
          <a:p>
            <a:pPr lvl="3"/>
            <a:r>
              <a:rPr lang="en-US"/>
              <a:t>Highlight their strengths and skills, which could be applied to address their current problems.</a:t>
            </a:r>
          </a:p>
          <a:p>
            <a:pPr lvl="1"/>
            <a:r>
              <a:rPr lang="en-US"/>
              <a:t>Offer the person opportunities to ask questions about what you just discussed.</a:t>
            </a:r>
          </a:p>
          <a:p>
            <a:pPr lvl="1"/>
            <a:r>
              <a:rPr lang="en-US"/>
              <a:t>Make a joint plan about the “next steps” (e.g., what needs to be achieved to reduce diabetes distress and the support they may need).</a:t>
            </a:r>
          </a:p>
        </p:txBody>
      </p:sp>
    </p:spTree>
    <p:extLst>
      <p:ext uri="{BB962C8B-B14F-4D97-AF65-F5344CB8AC3E}">
        <p14:creationId xmlns:p14="http://schemas.microsoft.com/office/powerpoint/2010/main" val="2139949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C1D6-E52D-C5F0-F7BE-DFF275E17570}"/>
              </a:ext>
            </a:extLst>
          </p:cNvPr>
          <p:cNvSpPr>
            <a:spLocks noGrp="1"/>
          </p:cNvSpPr>
          <p:nvPr>
            <p:ph type="title"/>
          </p:nvPr>
        </p:nvSpPr>
        <p:spPr>
          <a:xfrm>
            <a:off x="149832" y="231169"/>
            <a:ext cx="10515600" cy="837343"/>
          </a:xfrm>
          <a:solidFill>
            <a:srgbClr val="0070C0"/>
          </a:solidFill>
        </p:spPr>
        <p:txBody>
          <a:bodyPr>
            <a:normAutofit/>
          </a:bodyPr>
          <a:lstStyle/>
          <a:p>
            <a:pPr algn="ctr"/>
            <a:r>
              <a:rPr lang="en-US" sz="3200" b="1">
                <a:solidFill>
                  <a:schemeClr val="bg1"/>
                </a:solidFill>
                <a:latin typeface="+mn-lt"/>
              </a:rPr>
              <a:t>Explore the most appropriate support for the individual </a:t>
            </a:r>
          </a:p>
        </p:txBody>
      </p:sp>
      <p:sp>
        <p:nvSpPr>
          <p:cNvPr id="3" name="Content Placeholder 2">
            <a:extLst>
              <a:ext uri="{FF2B5EF4-FFF2-40B4-BE49-F238E27FC236}">
                <a16:creationId xmlns:a16="http://schemas.microsoft.com/office/drawing/2014/main" id="{B34A986A-17CD-061A-427F-64E5F37F8968}"/>
              </a:ext>
            </a:extLst>
          </p:cNvPr>
          <p:cNvSpPr>
            <a:spLocks noGrp="1"/>
          </p:cNvSpPr>
          <p:nvPr>
            <p:ph idx="1"/>
          </p:nvPr>
        </p:nvSpPr>
        <p:spPr>
          <a:xfrm>
            <a:off x="149832" y="1222626"/>
            <a:ext cx="10515600" cy="5260368"/>
          </a:xfrm>
        </p:spPr>
        <p:txBody>
          <a:bodyPr>
            <a:normAutofit fontScale="92500" lnSpcReduction="10000"/>
          </a:bodyPr>
          <a:lstStyle/>
          <a:p>
            <a:r>
              <a:rPr lang="en-US"/>
              <a:t>You can ask about the DD assessment/scores</a:t>
            </a:r>
          </a:p>
          <a:p>
            <a:pPr lvl="1"/>
            <a:r>
              <a:rPr lang="en-US" i="1"/>
              <a:t>“How did you feel about answering these questions?”</a:t>
            </a:r>
          </a:p>
          <a:p>
            <a:pPr lvl="1"/>
            <a:r>
              <a:rPr lang="en-US" i="1"/>
              <a:t> “When looking at your scores, does anything stand out for you?”</a:t>
            </a:r>
          </a:p>
          <a:p>
            <a:r>
              <a:rPr lang="en-US"/>
              <a:t>Explore further</a:t>
            </a:r>
          </a:p>
          <a:p>
            <a:pPr lvl="1"/>
            <a:r>
              <a:rPr lang="en-US" i="1"/>
              <a:t>“It sounds like you are struggling with several aspects of your diabetes care. Which of these would you most like to talk about today?”</a:t>
            </a:r>
          </a:p>
          <a:p>
            <a:pPr lvl="1"/>
            <a:r>
              <a:rPr lang="en-US" i="1"/>
              <a:t>“You said you feel angry and guilty when you think about your diabetes. Could you tell me what exactly makes you feel this way?” </a:t>
            </a:r>
          </a:p>
          <a:p>
            <a:pPr lvl="2"/>
            <a:r>
              <a:rPr lang="en-US"/>
              <a:t>Explore whether these feelings are related to</a:t>
            </a:r>
          </a:p>
          <a:p>
            <a:pPr lvl="3"/>
            <a:r>
              <a:rPr lang="en-US" sz="1900"/>
              <a:t>the self-management tasks or the diabetes outcomes (e.g., high blood glucose levels) </a:t>
            </a:r>
          </a:p>
          <a:p>
            <a:pPr lvl="3"/>
            <a:r>
              <a:rPr lang="en-US" sz="1900"/>
              <a:t>how diabetes affects other aspects of their life (e.g., feelings of not being a “good” parent because of diabetes, or diabetes interfering with their work or social life).</a:t>
            </a:r>
          </a:p>
          <a:p>
            <a:pPr lvl="1"/>
            <a:r>
              <a:rPr lang="en-US" i="1"/>
              <a:t>“According to your responses, you feel supported in some aspects of your diabetes management but not in others, is that correct? Can you give me an example of this?”</a:t>
            </a:r>
          </a:p>
          <a:p>
            <a:pPr lvl="1"/>
            <a:r>
              <a:rPr lang="en-US" i="1"/>
              <a:t>“You feel that you are not getting support from your partner or family/friends. Is this your overall feeling?”</a:t>
            </a:r>
          </a:p>
          <a:p>
            <a:pPr marL="0" indent="0">
              <a:buNone/>
            </a:pPr>
            <a:endParaRPr lang="en-US"/>
          </a:p>
        </p:txBody>
      </p:sp>
    </p:spTree>
    <p:extLst>
      <p:ext uri="{BB962C8B-B14F-4D97-AF65-F5344CB8AC3E}">
        <p14:creationId xmlns:p14="http://schemas.microsoft.com/office/powerpoint/2010/main" val="827448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23E0-0D09-62CE-F3A7-79994D55461E}"/>
              </a:ext>
            </a:extLst>
          </p:cNvPr>
          <p:cNvSpPr>
            <a:spLocks noGrp="1"/>
          </p:cNvSpPr>
          <p:nvPr>
            <p:ph type="title"/>
          </p:nvPr>
        </p:nvSpPr>
        <p:spPr>
          <a:xfrm>
            <a:off x="160106" y="149367"/>
            <a:ext cx="10515600" cy="1196547"/>
          </a:xfrm>
          <a:solidFill>
            <a:srgbClr val="0070C0"/>
          </a:solidFill>
        </p:spPr>
        <p:txBody>
          <a:bodyPr>
            <a:normAutofit/>
          </a:bodyPr>
          <a:lstStyle/>
          <a:p>
            <a:pPr algn="ctr"/>
            <a:r>
              <a:rPr lang="en-US" sz="3200" b="1">
                <a:solidFill>
                  <a:schemeClr val="bg1"/>
                </a:solidFill>
                <a:latin typeface="+mn-lt"/>
              </a:rPr>
              <a:t>Help Tailor an Action Plan to Meet </a:t>
            </a:r>
            <a:br>
              <a:rPr lang="en-US" sz="3200" b="1">
                <a:solidFill>
                  <a:schemeClr val="bg1"/>
                </a:solidFill>
                <a:latin typeface="+mn-lt"/>
              </a:rPr>
            </a:br>
            <a:r>
              <a:rPr lang="en-US" sz="3200" b="1">
                <a:solidFill>
                  <a:schemeClr val="bg1"/>
                </a:solidFill>
                <a:latin typeface="+mn-lt"/>
              </a:rPr>
              <a:t>Specific Concerns, Needs &amp; Preferences </a:t>
            </a:r>
          </a:p>
        </p:txBody>
      </p:sp>
      <p:sp>
        <p:nvSpPr>
          <p:cNvPr id="3" name="Content Placeholder 2">
            <a:extLst>
              <a:ext uri="{FF2B5EF4-FFF2-40B4-BE49-F238E27FC236}">
                <a16:creationId xmlns:a16="http://schemas.microsoft.com/office/drawing/2014/main" id="{EEC1C31B-01A7-A1E2-C12C-1692D24B5063}"/>
              </a:ext>
            </a:extLst>
          </p:cNvPr>
          <p:cNvSpPr>
            <a:spLocks noGrp="1"/>
          </p:cNvSpPr>
          <p:nvPr>
            <p:ph idx="1"/>
          </p:nvPr>
        </p:nvSpPr>
        <p:spPr>
          <a:xfrm>
            <a:off x="160106" y="1520574"/>
            <a:ext cx="10515600" cy="480830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a:t>Examples: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https://professional.diabetes.org/sites/default/files/media/ada_mental_health_workbook_appendix_c.pdf</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600"/>
          </a:p>
          <a:p>
            <a:r>
              <a:rPr lang="en-US" sz="2200"/>
              <a:t>Explore whether—and how— </a:t>
            </a:r>
            <a:r>
              <a:rPr lang="en-US" sz="2200" b="1"/>
              <a:t>social support </a:t>
            </a:r>
            <a:r>
              <a:rPr lang="en-US" sz="2200"/>
              <a:t>could help in reducing diabetes distress:</a:t>
            </a:r>
          </a:p>
          <a:p>
            <a:pPr lvl="1"/>
            <a:r>
              <a:rPr lang="en-US" sz="1800"/>
              <a:t>Is there someone they can talk to?</a:t>
            </a:r>
          </a:p>
          <a:p>
            <a:pPr lvl="1"/>
            <a:r>
              <a:rPr lang="en-US" sz="1800"/>
              <a:t>Would they like to join a </a:t>
            </a:r>
            <a:r>
              <a:rPr lang="en-US" sz="1800" b="1"/>
              <a:t>peer support group</a:t>
            </a:r>
            <a:r>
              <a:rPr lang="en-US" sz="1800"/>
              <a:t>? </a:t>
            </a:r>
          </a:p>
          <a:p>
            <a:r>
              <a:rPr lang="en-US" sz="2200"/>
              <a:t>Talk about </a:t>
            </a:r>
            <a:r>
              <a:rPr lang="en-US" sz="2200" b="1"/>
              <a:t>small behavioral changes </a:t>
            </a:r>
            <a:r>
              <a:rPr lang="en-US" sz="2200"/>
              <a:t>that could help—such as how to</a:t>
            </a:r>
          </a:p>
          <a:p>
            <a:pPr lvl="1"/>
            <a:r>
              <a:rPr lang="en-US" sz="1800"/>
              <a:t>remember to do certain tasks (e.g., taking medication or self-monitoring of blood glucose) </a:t>
            </a:r>
          </a:p>
          <a:p>
            <a:pPr lvl="1"/>
            <a:r>
              <a:rPr lang="en-US" sz="1800"/>
              <a:t>how to reduce the burden (e.g., a reward system).</a:t>
            </a:r>
          </a:p>
          <a:p>
            <a:r>
              <a:rPr lang="en-US" sz="2000"/>
              <a:t>Acknowledge that well-intended support can often lead to frustration -Advise the person </a:t>
            </a:r>
            <a:r>
              <a:rPr lang="en-US" sz="2000" b="1"/>
              <a:t>to share with their partner or family/friends</a:t>
            </a:r>
            <a:r>
              <a:rPr lang="en-US" sz="2000"/>
              <a:t>:</a:t>
            </a:r>
          </a:p>
          <a:p>
            <a:pPr lvl="1"/>
            <a:r>
              <a:rPr lang="en-US" sz="1800"/>
              <a:t>how they feel about living with diabetes, and invite the other person to do the same</a:t>
            </a:r>
          </a:p>
          <a:p>
            <a:pPr lvl="1"/>
            <a:r>
              <a:rPr lang="en-US" sz="1800"/>
              <a:t>what help they would appreciate from their partner or family/friends.</a:t>
            </a:r>
          </a:p>
          <a:p>
            <a:r>
              <a:rPr lang="en-US" sz="2000"/>
              <a:t>Encourage the person to </a:t>
            </a:r>
            <a:r>
              <a:rPr lang="en-US" sz="2000" b="1"/>
              <a:t>ask questions or seek clarification </a:t>
            </a:r>
            <a:r>
              <a:rPr lang="en-US" sz="2000"/>
              <a:t>(e.g., regarding their medical examination results, general health, or treatment).</a:t>
            </a:r>
          </a:p>
        </p:txBody>
      </p:sp>
    </p:spTree>
    <p:extLst>
      <p:ext uri="{BB962C8B-B14F-4D97-AF65-F5344CB8AC3E}">
        <p14:creationId xmlns:p14="http://schemas.microsoft.com/office/powerpoint/2010/main" val="66970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D302-BE7E-D891-6151-D2EDDFB760E6}"/>
              </a:ext>
            </a:extLst>
          </p:cNvPr>
          <p:cNvSpPr>
            <a:spLocks noGrp="1"/>
          </p:cNvSpPr>
          <p:nvPr>
            <p:ph type="title"/>
          </p:nvPr>
        </p:nvSpPr>
        <p:spPr>
          <a:xfrm>
            <a:off x="607734" y="305477"/>
            <a:ext cx="5388242" cy="453283"/>
          </a:xfrm>
          <a:solidFill>
            <a:srgbClr val="0070C0"/>
          </a:solidFill>
        </p:spPr>
        <p:txBody>
          <a:bodyPr>
            <a:normAutofit fontScale="90000"/>
          </a:bodyPr>
          <a:lstStyle/>
          <a:p>
            <a:r>
              <a:rPr lang="en-US" sz="3600">
                <a:solidFill>
                  <a:schemeClr val="bg1"/>
                </a:solidFill>
              </a:rPr>
              <a:t>Recap on Case Patient - Tony</a:t>
            </a:r>
          </a:p>
        </p:txBody>
      </p:sp>
      <p:sp>
        <p:nvSpPr>
          <p:cNvPr id="3" name="Content Placeholder 2">
            <a:extLst>
              <a:ext uri="{FF2B5EF4-FFF2-40B4-BE49-F238E27FC236}">
                <a16:creationId xmlns:a16="http://schemas.microsoft.com/office/drawing/2014/main" id="{DD994053-35B7-FD86-7E0C-AD895F3A2CBA}"/>
              </a:ext>
            </a:extLst>
          </p:cNvPr>
          <p:cNvSpPr>
            <a:spLocks noGrp="1"/>
          </p:cNvSpPr>
          <p:nvPr>
            <p:ph idx="1"/>
          </p:nvPr>
        </p:nvSpPr>
        <p:spPr>
          <a:xfrm>
            <a:off x="208344" y="1065634"/>
            <a:ext cx="10456231" cy="5575196"/>
          </a:xfrm>
        </p:spPr>
        <p:txBody>
          <a:bodyPr>
            <a:normAutofit lnSpcReduction="10000"/>
          </a:bodyPr>
          <a:lstStyle/>
          <a:p>
            <a:r>
              <a:rPr lang="en-US" sz="2400"/>
              <a:t>55-year-old man</a:t>
            </a:r>
          </a:p>
          <a:p>
            <a:r>
              <a:rPr lang="en-US" sz="2400"/>
              <a:t>Diagnosed with T2D mid-40s – strong family history of T2D &amp; CVD</a:t>
            </a:r>
          </a:p>
          <a:p>
            <a:r>
              <a:rPr lang="en-US" sz="2400"/>
              <a:t>Works in grocery delivery, in &amp; out of truck &amp; stores all day on workdays</a:t>
            </a:r>
          </a:p>
          <a:p>
            <a:r>
              <a:rPr lang="en-US" sz="2400"/>
              <a:t>A1c is 8.4% on max doses of metformin, sitagliptin &amp; empagliflozin; rarely uses meter to check BGs</a:t>
            </a:r>
          </a:p>
          <a:p>
            <a:r>
              <a:rPr lang="en-US" sz="2400"/>
              <a:t>He seems to be reliable at taking  his prescribed medications and coming to appointments for follow up of diabetes but had to cancel his last appointment and now is several months overdue when he comes in today. </a:t>
            </a:r>
          </a:p>
          <a:p>
            <a:r>
              <a:rPr lang="en-US" sz="2400"/>
              <a:t>As she rooms Tony, the medical assistant indicates </a:t>
            </a:r>
            <a:r>
              <a:rPr lang="en-US" sz="2400">
                <a:latin typeface="Calibri" panose="020F0502020204030204" pitchFamily="34" charset="0"/>
                <a:cs typeface="Calibri" panose="020F0502020204030204" pitchFamily="34" charset="0"/>
              </a:rPr>
              <a:t>that she is glad to see him back for follow-up &amp; notes his reply  </a:t>
            </a:r>
            <a:r>
              <a:rPr lang="en-US" sz="2400" i="1">
                <a:latin typeface="Calibri" panose="020F0502020204030204" pitchFamily="34" charset="0"/>
                <a:cs typeface="Calibri" panose="020F0502020204030204" pitchFamily="34" charset="0"/>
              </a:rPr>
              <a:t>“Thanks, but I am not sure what good it does”</a:t>
            </a:r>
          </a:p>
          <a:p>
            <a:r>
              <a:rPr lang="en-US" sz="2400">
                <a:latin typeface="Calibri" panose="020F0502020204030204" pitchFamily="34" charset="0"/>
                <a:cs typeface="Calibri" panose="020F0502020204030204" pitchFamily="34" charset="0"/>
              </a:rPr>
              <a:t>MA: </a:t>
            </a:r>
            <a:r>
              <a:rPr lang="en-US" sz="2400" i="1">
                <a:latin typeface="Calibri" panose="020F0502020204030204" pitchFamily="34" charset="0"/>
                <a:cs typeface="Calibri" panose="020F0502020204030204" pitchFamily="34" charset="0"/>
              </a:rPr>
              <a:t>“It sounds like you are discouraged with things or at least with the diabetes?” </a:t>
            </a:r>
          </a:p>
          <a:p>
            <a:r>
              <a:rPr lang="en-US" sz="2400">
                <a:latin typeface="Calibri" panose="020F0502020204030204" pitchFamily="34" charset="0"/>
                <a:cs typeface="Calibri" panose="020F0502020204030204" pitchFamily="34" charset="0"/>
              </a:rPr>
              <a:t>Tony: </a:t>
            </a:r>
            <a:r>
              <a:rPr lang="en-US" sz="2400" i="1">
                <a:latin typeface="Calibri" panose="020F0502020204030204" pitchFamily="34" charset="0"/>
                <a:cs typeface="Calibri" panose="020F0502020204030204" pitchFamily="34" charset="0"/>
              </a:rPr>
              <a:t>“Just seems like a lot of medications and appointments, gets hard to keep it up, just wondering if it will make a difference.”</a:t>
            </a:r>
          </a:p>
          <a:p>
            <a:endParaRPr lang="en-US" sz="2400"/>
          </a:p>
        </p:txBody>
      </p:sp>
      <p:pic>
        <p:nvPicPr>
          <p:cNvPr id="5" name="Picture 4">
            <a:extLst>
              <a:ext uri="{FF2B5EF4-FFF2-40B4-BE49-F238E27FC236}">
                <a16:creationId xmlns:a16="http://schemas.microsoft.com/office/drawing/2014/main" id="{0566D0C2-748B-14A2-25DC-2A204AF9F0F3}"/>
              </a:ext>
            </a:extLst>
          </p:cNvPr>
          <p:cNvPicPr>
            <a:picLocks noChangeAspect="1"/>
          </p:cNvPicPr>
          <p:nvPr/>
        </p:nvPicPr>
        <p:blipFill rotWithShape="1">
          <a:blip r:embed="rId2"/>
          <a:srcRect l="22996"/>
          <a:stretch/>
        </p:blipFill>
        <p:spPr>
          <a:xfrm>
            <a:off x="6526964" y="305477"/>
            <a:ext cx="1291051" cy="1008685"/>
          </a:xfrm>
          <a:prstGeom prst="rect">
            <a:avLst/>
          </a:prstGeom>
        </p:spPr>
      </p:pic>
    </p:spTree>
    <p:extLst>
      <p:ext uri="{BB962C8B-B14F-4D97-AF65-F5344CB8AC3E}">
        <p14:creationId xmlns:p14="http://schemas.microsoft.com/office/powerpoint/2010/main" val="3750473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2D1A-16E1-6751-4144-2CD6FE08B392}"/>
              </a:ext>
            </a:extLst>
          </p:cNvPr>
          <p:cNvSpPr>
            <a:spLocks noGrp="1"/>
          </p:cNvSpPr>
          <p:nvPr>
            <p:ph type="title"/>
          </p:nvPr>
        </p:nvSpPr>
        <p:spPr>
          <a:xfrm>
            <a:off x="201202" y="165528"/>
            <a:ext cx="10001036" cy="769991"/>
          </a:xfrm>
          <a:solidFill>
            <a:srgbClr val="0070C0"/>
          </a:solidFill>
        </p:spPr>
        <p:txBody>
          <a:bodyPr>
            <a:normAutofit/>
          </a:bodyPr>
          <a:lstStyle/>
          <a:p>
            <a:pPr algn="ctr"/>
            <a:r>
              <a:rPr lang="en-US" sz="4000" b="1">
                <a:solidFill>
                  <a:schemeClr val="bg1"/>
                </a:solidFill>
              </a:rPr>
              <a:t>Key Points</a:t>
            </a:r>
          </a:p>
        </p:txBody>
      </p:sp>
      <p:sp>
        <p:nvSpPr>
          <p:cNvPr id="3" name="Content Placeholder 2">
            <a:extLst>
              <a:ext uri="{FF2B5EF4-FFF2-40B4-BE49-F238E27FC236}">
                <a16:creationId xmlns:a16="http://schemas.microsoft.com/office/drawing/2014/main" id="{3ECCB442-115E-CBA6-EC8D-D331D0BA73E2}"/>
              </a:ext>
            </a:extLst>
          </p:cNvPr>
          <p:cNvSpPr>
            <a:spLocks noGrp="1"/>
          </p:cNvSpPr>
          <p:nvPr>
            <p:ph idx="1"/>
          </p:nvPr>
        </p:nvSpPr>
        <p:spPr>
          <a:xfrm>
            <a:off x="201202" y="1140431"/>
            <a:ext cx="10001036" cy="5552041"/>
          </a:xfrm>
        </p:spPr>
        <p:txBody>
          <a:bodyPr>
            <a:normAutofit/>
          </a:bodyPr>
          <a:lstStyle/>
          <a:p>
            <a:r>
              <a:rPr lang="en-US" sz="2400"/>
              <a:t>DD does not respond to treatment with antidepressant medication but is very responsive to acknowledgement, explanation/normalizing &amp; support</a:t>
            </a:r>
          </a:p>
          <a:p>
            <a:r>
              <a:rPr lang="en-US" sz="2400"/>
              <a:t>A basic approach goes a long way in preventing and reducing DD – includes: </a:t>
            </a:r>
          </a:p>
          <a:p>
            <a:pPr lvl="1"/>
            <a:r>
              <a:rPr lang="en-US" sz="2000"/>
              <a:t>asking about &amp; normalizing diabetes-related emotional distress</a:t>
            </a:r>
          </a:p>
          <a:p>
            <a:pPr lvl="1"/>
            <a:r>
              <a:rPr lang="en-US" sz="2000"/>
              <a:t>avoiding scare tactics &amp; directives</a:t>
            </a:r>
          </a:p>
          <a:p>
            <a:pPr lvl="1"/>
            <a:r>
              <a:rPr lang="en-US" sz="2000"/>
              <a:t>being on the same side as the patient </a:t>
            </a:r>
          </a:p>
          <a:p>
            <a:pPr lvl="1"/>
            <a:r>
              <a:rPr lang="en-US" sz="2000"/>
              <a:t>identifying &amp; clarifying misperceptions</a:t>
            </a:r>
          </a:p>
          <a:p>
            <a:pPr lvl="1"/>
            <a:r>
              <a:rPr lang="en-US" sz="2000"/>
              <a:t>providing self-management education / enhancing self-efficacy &amp; capacity</a:t>
            </a:r>
          </a:p>
          <a:p>
            <a:pPr lvl="1"/>
            <a:r>
              <a:rPr lang="en-US" sz="2000"/>
              <a:t>helping PWD see that their own actions can make a positive difference (“discovery learning”) </a:t>
            </a:r>
          </a:p>
          <a:p>
            <a:pPr lvl="1"/>
            <a:r>
              <a:rPr lang="en-US" sz="2000"/>
              <a:t>providing “evidence-based hope” </a:t>
            </a:r>
          </a:p>
          <a:p>
            <a:r>
              <a:rPr lang="en-US" sz="2400"/>
              <a:t>Behavioral Health Specialists can play a valuable role in addressing DD in people with diabetes. </a:t>
            </a:r>
          </a:p>
        </p:txBody>
      </p:sp>
    </p:spTree>
    <p:extLst>
      <p:ext uri="{BB962C8B-B14F-4D97-AF65-F5344CB8AC3E}">
        <p14:creationId xmlns:p14="http://schemas.microsoft.com/office/powerpoint/2010/main" val="281816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206-0B5E-A1FC-9C57-CD2F509FF4ED}"/>
              </a:ext>
            </a:extLst>
          </p:cNvPr>
          <p:cNvSpPr>
            <a:spLocks noGrp="1"/>
          </p:cNvSpPr>
          <p:nvPr>
            <p:ph type="title"/>
          </p:nvPr>
        </p:nvSpPr>
        <p:spPr>
          <a:xfrm>
            <a:off x="232025" y="339834"/>
            <a:ext cx="10515600" cy="769194"/>
          </a:xfrm>
          <a:solidFill>
            <a:srgbClr val="0070C0"/>
          </a:solidFill>
        </p:spPr>
        <p:txBody>
          <a:bodyPr>
            <a:normAutofit/>
          </a:bodyPr>
          <a:lstStyle/>
          <a:p>
            <a:pPr algn="ctr"/>
            <a:r>
              <a:rPr lang="en-US" sz="4000" b="1">
                <a:solidFill>
                  <a:schemeClr val="bg1"/>
                </a:solidFill>
              </a:rPr>
              <a:t>Important Considerations</a:t>
            </a:r>
          </a:p>
        </p:txBody>
      </p:sp>
      <p:sp>
        <p:nvSpPr>
          <p:cNvPr id="3" name="Content Placeholder 2">
            <a:extLst>
              <a:ext uri="{FF2B5EF4-FFF2-40B4-BE49-F238E27FC236}">
                <a16:creationId xmlns:a16="http://schemas.microsoft.com/office/drawing/2014/main" id="{ACE93BE3-D3E9-B1E7-9020-2B7B61FA90B5}"/>
              </a:ext>
            </a:extLst>
          </p:cNvPr>
          <p:cNvSpPr>
            <a:spLocks noGrp="1"/>
          </p:cNvSpPr>
          <p:nvPr>
            <p:ph idx="1"/>
          </p:nvPr>
        </p:nvSpPr>
        <p:spPr>
          <a:xfrm>
            <a:off x="232025" y="1344806"/>
            <a:ext cx="10515600" cy="5173360"/>
          </a:xfrm>
        </p:spPr>
        <p:txBody>
          <a:bodyPr>
            <a:normAutofit lnSpcReduction="10000"/>
          </a:bodyPr>
          <a:lstStyle/>
          <a:p>
            <a:r>
              <a:rPr lang="en-US" b="1" i="1"/>
              <a:t>Entire staff </a:t>
            </a:r>
            <a:r>
              <a:rPr lang="en-US"/>
              <a:t>needs to </a:t>
            </a:r>
          </a:p>
          <a:p>
            <a:pPr lvl="1"/>
            <a:r>
              <a:rPr lang="en-US"/>
              <a:t>be aware of Diabetes Distress as normal &amp; expected part of living with diabetes</a:t>
            </a:r>
          </a:p>
          <a:p>
            <a:pPr lvl="1"/>
            <a:r>
              <a:rPr lang="en-US"/>
              <a:t>avoid diabetes stigma </a:t>
            </a:r>
          </a:p>
          <a:p>
            <a:pPr lvl="1"/>
            <a:r>
              <a:rPr lang="en-US"/>
              <a:t>be on same side as patient/avoid scare tactics &amp; punitive or directive approach</a:t>
            </a:r>
          </a:p>
          <a:p>
            <a:pPr marL="457200" lvl="1" indent="0">
              <a:buNone/>
            </a:pPr>
            <a:endParaRPr lang="en-US" sz="1000"/>
          </a:p>
          <a:p>
            <a:r>
              <a:rPr lang="en-US"/>
              <a:t>Overlap with impact of </a:t>
            </a:r>
          </a:p>
          <a:p>
            <a:pPr lvl="1"/>
            <a:r>
              <a:rPr lang="en-US"/>
              <a:t>Historical loss</a:t>
            </a:r>
          </a:p>
          <a:p>
            <a:pPr lvl="1"/>
            <a:r>
              <a:rPr lang="en-US"/>
              <a:t>Intergenerational trauma</a:t>
            </a:r>
          </a:p>
          <a:p>
            <a:pPr lvl="1"/>
            <a:r>
              <a:rPr lang="en-US"/>
              <a:t>Individual trauma(s)/ PTSD</a:t>
            </a:r>
          </a:p>
          <a:p>
            <a:pPr lvl="1"/>
            <a:r>
              <a:rPr lang="en-US"/>
              <a:t>Epigenetic effects &amp; learned behaviors</a:t>
            </a:r>
          </a:p>
          <a:p>
            <a:pPr lvl="1"/>
            <a:r>
              <a:rPr lang="en-US"/>
              <a:t>Role of connection/restoration of culture, community</a:t>
            </a:r>
          </a:p>
          <a:p>
            <a:pPr lvl="1"/>
            <a:r>
              <a:rPr lang="en-US"/>
              <a:t>Need for holistic approach</a:t>
            </a:r>
          </a:p>
        </p:txBody>
      </p:sp>
    </p:spTree>
    <p:extLst>
      <p:ext uri="{BB962C8B-B14F-4D97-AF65-F5344CB8AC3E}">
        <p14:creationId xmlns:p14="http://schemas.microsoft.com/office/powerpoint/2010/main" val="4284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F8A5-0C93-6431-67DA-06A778B4061C}"/>
              </a:ext>
            </a:extLst>
          </p:cNvPr>
          <p:cNvSpPr>
            <a:spLocks noGrp="1"/>
          </p:cNvSpPr>
          <p:nvPr>
            <p:ph type="title"/>
          </p:nvPr>
        </p:nvSpPr>
        <p:spPr>
          <a:xfrm>
            <a:off x="221751" y="241835"/>
            <a:ext cx="10515600" cy="1325563"/>
          </a:xfrm>
          <a:solidFill>
            <a:srgbClr val="0070C0"/>
          </a:solidFill>
        </p:spPr>
        <p:txBody>
          <a:bodyPr>
            <a:noAutofit/>
          </a:bodyPr>
          <a:lstStyle/>
          <a:p>
            <a:pPr algn="ctr"/>
            <a:r>
              <a:rPr lang="en-US" sz="3200" b="1">
                <a:solidFill>
                  <a:schemeClr val="bg1"/>
                </a:solidFill>
              </a:rPr>
              <a:t> Post-question: Addressing Diabetes Distress </a:t>
            </a:r>
            <a:br>
              <a:rPr lang="en-US" sz="3200" b="1">
                <a:solidFill>
                  <a:schemeClr val="bg1"/>
                </a:solidFill>
              </a:rPr>
            </a:br>
            <a:r>
              <a:rPr lang="en-US" sz="3200" b="1">
                <a:solidFill>
                  <a:schemeClr val="bg1"/>
                </a:solidFill>
              </a:rPr>
              <a:t>(pick one answer that is most correct)</a:t>
            </a:r>
          </a:p>
        </p:txBody>
      </p:sp>
      <p:sp>
        <p:nvSpPr>
          <p:cNvPr id="3" name="Content Placeholder 2">
            <a:extLst>
              <a:ext uri="{FF2B5EF4-FFF2-40B4-BE49-F238E27FC236}">
                <a16:creationId xmlns:a16="http://schemas.microsoft.com/office/drawing/2014/main" id="{E4D100E6-852F-691F-73D0-A5A6C9CD9ACA}"/>
              </a:ext>
            </a:extLst>
          </p:cNvPr>
          <p:cNvSpPr>
            <a:spLocks noGrp="1"/>
          </p:cNvSpPr>
          <p:nvPr>
            <p:ph idx="1"/>
          </p:nvPr>
        </p:nvSpPr>
        <p:spPr>
          <a:xfrm>
            <a:off x="221751" y="1839074"/>
            <a:ext cx="10515600" cy="4276244"/>
          </a:xfrm>
        </p:spPr>
        <p:txBody>
          <a:bodyPr>
            <a:normAutofit/>
          </a:bodyPr>
          <a:lstStyle/>
          <a:p>
            <a:pPr marL="914400" lvl="1" indent="-457200">
              <a:buFont typeface="+mj-lt"/>
              <a:buAutoNum type="alphaUcPeriod"/>
            </a:pPr>
            <a:r>
              <a:rPr lang="en-US" sz="2800"/>
              <a:t>Requires referral to a mental health professional</a:t>
            </a:r>
          </a:p>
          <a:p>
            <a:pPr marL="914400" lvl="1" indent="-457200">
              <a:buFont typeface="+mj-lt"/>
              <a:buAutoNum type="alphaUcPeriod"/>
            </a:pPr>
            <a:r>
              <a:rPr lang="en-US" sz="2800"/>
              <a:t>Requires treatment with antidepressant medication</a:t>
            </a:r>
          </a:p>
          <a:p>
            <a:pPr marL="914400" lvl="1" indent="-457200">
              <a:buFont typeface="+mj-lt"/>
              <a:buAutoNum type="alphaUcPeriod"/>
            </a:pPr>
            <a:r>
              <a:rPr lang="en-US" sz="2800"/>
              <a:t>Benefits from acknowledgement, normalizing &amp; support</a:t>
            </a:r>
          </a:p>
          <a:p>
            <a:pPr marL="914400" lvl="1" indent="-457200">
              <a:buFont typeface="+mj-lt"/>
              <a:buAutoNum type="alphaUcPeriod"/>
            </a:pPr>
            <a:r>
              <a:rPr lang="en-US" sz="2800"/>
              <a:t>Does not benefit from monitoring </a:t>
            </a:r>
          </a:p>
          <a:p>
            <a:pPr marL="914400" lvl="1" indent="-457200">
              <a:buFont typeface="+mj-lt"/>
              <a:buAutoNum type="alphaUcPeriod"/>
            </a:pPr>
            <a:endParaRPr lang="en-US" sz="2800"/>
          </a:p>
        </p:txBody>
      </p:sp>
      <p:sp>
        <p:nvSpPr>
          <p:cNvPr id="4" name="Oval 3">
            <a:extLst>
              <a:ext uri="{FF2B5EF4-FFF2-40B4-BE49-F238E27FC236}">
                <a16:creationId xmlns:a16="http://schemas.microsoft.com/office/drawing/2014/main" id="{6C7ED30F-C67A-84AC-E41A-6A2348BB6E89}"/>
              </a:ext>
            </a:extLst>
          </p:cNvPr>
          <p:cNvSpPr/>
          <p:nvPr/>
        </p:nvSpPr>
        <p:spPr>
          <a:xfrm>
            <a:off x="462337" y="2661006"/>
            <a:ext cx="9945383" cy="5548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33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F5B55-D1B6-1BF5-7664-920E9C7B58CD}"/>
              </a:ext>
            </a:extLst>
          </p:cNvPr>
          <p:cNvPicPr>
            <a:picLocks noChangeAspect="1"/>
          </p:cNvPicPr>
          <p:nvPr/>
        </p:nvPicPr>
        <p:blipFill>
          <a:blip r:embed="rId2"/>
          <a:stretch>
            <a:fillRect/>
          </a:stretch>
        </p:blipFill>
        <p:spPr>
          <a:xfrm>
            <a:off x="2664023" y="1871006"/>
            <a:ext cx="4380089" cy="4380089"/>
          </a:xfrm>
          <a:prstGeom prst="rect">
            <a:avLst/>
          </a:prstGeom>
        </p:spPr>
      </p:pic>
      <p:sp>
        <p:nvSpPr>
          <p:cNvPr id="3" name="TextBox 2">
            <a:extLst>
              <a:ext uri="{FF2B5EF4-FFF2-40B4-BE49-F238E27FC236}">
                <a16:creationId xmlns:a16="http://schemas.microsoft.com/office/drawing/2014/main" id="{45C7B857-5719-06D9-8DC3-3FEB55F874D3}"/>
              </a:ext>
            </a:extLst>
          </p:cNvPr>
          <p:cNvSpPr txBox="1"/>
          <p:nvPr/>
        </p:nvSpPr>
        <p:spPr>
          <a:xfrm>
            <a:off x="571040" y="474070"/>
            <a:ext cx="9716763" cy="769441"/>
          </a:xfrm>
          <a:prstGeom prst="rect">
            <a:avLst/>
          </a:prstGeom>
          <a:solidFill>
            <a:srgbClr val="0070C0"/>
          </a:solidFill>
        </p:spPr>
        <p:txBody>
          <a:bodyPr wrap="none" rtlCol="0">
            <a:spAutoFit/>
          </a:bodyPr>
          <a:lstStyle/>
          <a:p>
            <a:pPr algn="ctr"/>
            <a:r>
              <a:rPr lang="en-US" sz="4400">
                <a:solidFill>
                  <a:schemeClr val="bg1"/>
                </a:solidFill>
              </a:rPr>
              <a:t>Questions, Comments, Clarifications, etc. </a:t>
            </a:r>
          </a:p>
        </p:txBody>
      </p:sp>
    </p:spTree>
    <p:extLst>
      <p:ext uri="{BB962C8B-B14F-4D97-AF65-F5344CB8AC3E}">
        <p14:creationId xmlns:p14="http://schemas.microsoft.com/office/powerpoint/2010/main" val="2773271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28A2F1-2555-3AE7-8E8C-D3BC5799D40A}"/>
              </a:ext>
            </a:extLst>
          </p:cNvPr>
          <p:cNvSpPr txBox="1"/>
          <p:nvPr/>
        </p:nvSpPr>
        <p:spPr>
          <a:xfrm>
            <a:off x="2764286" y="2766349"/>
            <a:ext cx="6663427" cy="830997"/>
          </a:xfrm>
          <a:prstGeom prst="rect">
            <a:avLst/>
          </a:prstGeom>
          <a:solidFill>
            <a:srgbClr val="0070C0"/>
          </a:solidFill>
        </p:spPr>
        <p:txBody>
          <a:bodyPr wrap="none" rtlCol="0">
            <a:spAutoFit/>
          </a:bodyPr>
          <a:lstStyle/>
          <a:p>
            <a:r>
              <a:rPr lang="en-US" sz="4800">
                <a:solidFill>
                  <a:schemeClr val="bg1"/>
                </a:solidFill>
              </a:rPr>
              <a:t>References &amp; Resources</a:t>
            </a:r>
          </a:p>
        </p:txBody>
      </p:sp>
    </p:spTree>
    <p:extLst>
      <p:ext uri="{BB962C8B-B14F-4D97-AF65-F5344CB8AC3E}">
        <p14:creationId xmlns:p14="http://schemas.microsoft.com/office/powerpoint/2010/main" val="165093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06D1-DC1E-3E4D-75FB-C7F503D0326C}"/>
              </a:ext>
            </a:extLst>
          </p:cNvPr>
          <p:cNvSpPr>
            <a:spLocks noGrp="1"/>
          </p:cNvSpPr>
          <p:nvPr>
            <p:ph type="title"/>
          </p:nvPr>
        </p:nvSpPr>
        <p:spPr>
          <a:xfrm>
            <a:off x="838200" y="365126"/>
            <a:ext cx="10515600" cy="1124628"/>
          </a:xfrm>
          <a:solidFill>
            <a:srgbClr val="0070C0"/>
          </a:solidFill>
        </p:spPr>
        <p:txBody>
          <a:bodyPr/>
          <a:lstStyle/>
          <a:p>
            <a:pPr algn="ctr"/>
            <a:r>
              <a:rPr lang="en-US" b="1">
                <a:solidFill>
                  <a:schemeClr val="bg1"/>
                </a:solidFill>
              </a:rPr>
              <a:t>Resources for BH Specialists</a:t>
            </a:r>
          </a:p>
        </p:txBody>
      </p:sp>
      <p:sp>
        <p:nvSpPr>
          <p:cNvPr id="3" name="Content Placeholder 2">
            <a:extLst>
              <a:ext uri="{FF2B5EF4-FFF2-40B4-BE49-F238E27FC236}">
                <a16:creationId xmlns:a16="http://schemas.microsoft.com/office/drawing/2014/main" id="{998FBFC2-01B1-BFFD-8D41-324454ADDB59}"/>
              </a:ext>
            </a:extLst>
          </p:cNvPr>
          <p:cNvSpPr>
            <a:spLocks noGrp="1"/>
          </p:cNvSpPr>
          <p:nvPr>
            <p:ph idx="1"/>
          </p:nvPr>
        </p:nvSpPr>
        <p:spPr/>
        <p:txBody>
          <a:bodyPr/>
          <a:lstStyle/>
          <a:p>
            <a:r>
              <a:rPr lang="en-US">
                <a:hlinkClick r:id="rId2"/>
              </a:rPr>
              <a:t>https://professional.diabetes.org/professional-development/behavioral-mental-health/MentalHealthWorkbook</a:t>
            </a:r>
            <a:endParaRPr lang="en-US"/>
          </a:p>
          <a:p>
            <a:endParaRPr lang="en-US"/>
          </a:p>
          <a:p>
            <a:r>
              <a:rPr lang="en-US">
                <a:hlinkClick r:id="rId3"/>
              </a:rPr>
              <a:t>https://professional.diabetes.org/journals-resources/behavioral-health-resources</a:t>
            </a:r>
            <a:r>
              <a:rPr lang="en-US"/>
              <a:t>  </a:t>
            </a:r>
          </a:p>
          <a:p>
            <a:endParaRPr lang="en-US"/>
          </a:p>
          <a:p>
            <a:r>
              <a:rPr lang="en-US">
                <a:hlinkClick r:id="rId4"/>
              </a:rPr>
              <a:t>https://www.youtube.com/@BDIviews</a:t>
            </a:r>
            <a:r>
              <a:rPr lang="en-US"/>
              <a:t> </a:t>
            </a:r>
          </a:p>
        </p:txBody>
      </p:sp>
    </p:spTree>
    <p:extLst>
      <p:ext uri="{BB962C8B-B14F-4D97-AF65-F5344CB8AC3E}">
        <p14:creationId xmlns:p14="http://schemas.microsoft.com/office/powerpoint/2010/main" val="585798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C215-FA48-99FF-DCB9-8AE12E828EF9}"/>
              </a:ext>
            </a:extLst>
          </p:cNvPr>
          <p:cNvSpPr>
            <a:spLocks noGrp="1"/>
          </p:cNvSpPr>
          <p:nvPr>
            <p:ph type="title"/>
          </p:nvPr>
        </p:nvSpPr>
        <p:spPr>
          <a:xfrm>
            <a:off x="838200" y="365125"/>
            <a:ext cx="10515600" cy="785581"/>
          </a:xfrm>
        </p:spPr>
        <p:txBody>
          <a:bodyPr/>
          <a:lstStyle/>
          <a:p>
            <a:pPr algn="ctr"/>
            <a:r>
              <a:rPr lang="en-US"/>
              <a:t>References</a:t>
            </a:r>
          </a:p>
        </p:txBody>
      </p:sp>
      <p:sp>
        <p:nvSpPr>
          <p:cNvPr id="3" name="Content Placeholder 2">
            <a:extLst>
              <a:ext uri="{FF2B5EF4-FFF2-40B4-BE49-F238E27FC236}">
                <a16:creationId xmlns:a16="http://schemas.microsoft.com/office/drawing/2014/main" id="{54A675D0-CCEE-8769-341A-2CB26313CEC0}"/>
              </a:ext>
            </a:extLst>
          </p:cNvPr>
          <p:cNvSpPr>
            <a:spLocks noGrp="1"/>
          </p:cNvSpPr>
          <p:nvPr>
            <p:ph idx="1"/>
          </p:nvPr>
        </p:nvSpPr>
        <p:spPr>
          <a:xfrm>
            <a:off x="838200" y="1232899"/>
            <a:ext cx="10515600" cy="4944064"/>
          </a:xfrm>
        </p:spPr>
        <p:txBody>
          <a:bodyPr>
            <a:normAutofit/>
          </a:bodyPr>
          <a:lstStyle/>
          <a:p>
            <a:r>
              <a:rPr lang="en-US" sz="2400"/>
              <a:t>Emotional Distress Predicts Reduced Type 2 Diabetes Treatment Adherence in the Glycemia Reduction Approaches in Diabetes: A Comparative Effectiveness Study (GRADE). Claire J. Hoogendoorn et al. Diabetes Care 2024;47(4):629–637</a:t>
            </a:r>
          </a:p>
          <a:p>
            <a:r>
              <a:rPr lang="en-US" sz="2400"/>
              <a:t>Gonzalez JS, </a:t>
            </a:r>
            <a:r>
              <a:rPr lang="en-US" sz="2400" err="1"/>
              <a:t>Bebu</a:t>
            </a:r>
            <a:r>
              <a:rPr lang="en-US" sz="2400"/>
              <a:t> I, Krause-</a:t>
            </a:r>
            <a:r>
              <a:rPr lang="en-US" sz="2400" err="1"/>
              <a:t>Steinrauf</a:t>
            </a:r>
            <a:r>
              <a:rPr lang="en-US" sz="2400"/>
              <a:t> H, et al. Differential Effects of Type 2 Diabetes Treatment Regimens on Diabetes Distress and Depressive Symptoms in the Glycemia Reduction Approaches in Diabetes: A Comparative Effectiveness Study (GRADE). Diabetes Care. 2024;47(4):610619.</a:t>
            </a:r>
          </a:p>
          <a:p>
            <a:r>
              <a:rPr lang="nb-NO" sz="2400"/>
              <a:t>T. C. Skinner, L. Joensen and T. Parkin. </a:t>
            </a:r>
            <a:r>
              <a:rPr lang="en-US" sz="2400"/>
              <a:t>PSAD Special Issue Paper: Twenty-five years of diabetes distress research. </a:t>
            </a:r>
            <a:r>
              <a:rPr lang="da-DK" sz="2400"/>
              <a:t>Diabet. Med. 37, 393–400 (2020)</a:t>
            </a:r>
          </a:p>
          <a:p>
            <a:r>
              <a:rPr lang="en-US" sz="2400"/>
              <a:t>L. Fisher, W. H. Polonsky and D. Hessler. Invited Review: Addressing diabetes distress in clinical care: a practical guide.</a:t>
            </a:r>
            <a:r>
              <a:rPr lang="da-DK" sz="2400"/>
              <a:t> Diabet. Med. 36: 803–812 (2019)</a:t>
            </a:r>
            <a:r>
              <a:rPr lang="en-US" sz="2400"/>
              <a:t> </a:t>
            </a:r>
            <a:br>
              <a:rPr lang="en-US" sz="2400"/>
            </a:br>
            <a:r>
              <a:rPr lang="en-US" sz="2400"/>
              <a:t> </a:t>
            </a:r>
          </a:p>
        </p:txBody>
      </p:sp>
    </p:spTree>
    <p:extLst>
      <p:ext uri="{BB962C8B-B14F-4D97-AF65-F5344CB8AC3E}">
        <p14:creationId xmlns:p14="http://schemas.microsoft.com/office/powerpoint/2010/main" val="2832795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70C5-C378-7B3A-E650-C8FEC9533BA1}"/>
              </a:ext>
            </a:extLst>
          </p:cNvPr>
          <p:cNvSpPr>
            <a:spLocks noGrp="1"/>
          </p:cNvSpPr>
          <p:nvPr>
            <p:ph type="title"/>
          </p:nvPr>
        </p:nvSpPr>
        <p:spPr>
          <a:xfrm>
            <a:off x="838200" y="365125"/>
            <a:ext cx="10515600" cy="785581"/>
          </a:xfrm>
        </p:spPr>
        <p:txBody>
          <a:bodyPr>
            <a:normAutofit/>
          </a:bodyPr>
          <a:lstStyle/>
          <a:p>
            <a:r>
              <a:rPr lang="da-DK" sz="3200"/>
              <a:t>Diabet. Med. 37, 393–400 (2020)</a:t>
            </a:r>
            <a:endParaRPr lang="en-US" sz="3200"/>
          </a:p>
        </p:txBody>
      </p:sp>
      <p:sp>
        <p:nvSpPr>
          <p:cNvPr id="3" name="Content Placeholder 2">
            <a:extLst>
              <a:ext uri="{FF2B5EF4-FFF2-40B4-BE49-F238E27FC236}">
                <a16:creationId xmlns:a16="http://schemas.microsoft.com/office/drawing/2014/main" id="{85D1BC3D-DD44-3C16-8549-915E5055521E}"/>
              </a:ext>
            </a:extLst>
          </p:cNvPr>
          <p:cNvSpPr>
            <a:spLocks noGrp="1"/>
          </p:cNvSpPr>
          <p:nvPr>
            <p:ph idx="1"/>
          </p:nvPr>
        </p:nvSpPr>
        <p:spPr>
          <a:xfrm>
            <a:off x="838200" y="1150706"/>
            <a:ext cx="10515600" cy="5026257"/>
          </a:xfrm>
        </p:spPr>
        <p:txBody>
          <a:bodyPr>
            <a:normAutofit fontScale="92500"/>
          </a:bodyPr>
          <a:lstStyle/>
          <a:p>
            <a:r>
              <a:rPr lang="en-US"/>
              <a:t>Diabetes distress is common among people with type 1 and type 2 diabetes, and is associated with lower levels of self-care, general emotional well-being and possibly metabolic outcomes of diabetes care.</a:t>
            </a:r>
          </a:p>
          <a:p>
            <a:r>
              <a:rPr lang="en-US"/>
              <a:t>There is emerging evidence that </a:t>
            </a:r>
            <a:r>
              <a:rPr lang="en-US" b="1" i="1"/>
              <a:t>the way healthcare professionals communicate with people with diabetes </a:t>
            </a:r>
            <a:r>
              <a:rPr lang="en-US"/>
              <a:t>may be exacerbating the distress experienced by people with diabetes, or possibly contributing to its development.</a:t>
            </a:r>
          </a:p>
          <a:p>
            <a:r>
              <a:rPr lang="en-US"/>
              <a:t>Healthcare professionals need to ensure that the way they communicate with people who have diabetes does not add to the distress that diabetes engenders.</a:t>
            </a:r>
          </a:p>
          <a:p>
            <a:r>
              <a:rPr lang="en-US"/>
              <a:t>We need to embed the assessment and management of diabetes distress into the routine diabetes care services we offer people with diabetes.</a:t>
            </a:r>
          </a:p>
        </p:txBody>
      </p:sp>
    </p:spTree>
    <p:extLst>
      <p:ext uri="{BB962C8B-B14F-4D97-AF65-F5344CB8AC3E}">
        <p14:creationId xmlns:p14="http://schemas.microsoft.com/office/powerpoint/2010/main" val="392097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0F96-B2E9-43E3-B438-D32BE5C804AD}"/>
              </a:ext>
            </a:extLst>
          </p:cNvPr>
          <p:cNvSpPr>
            <a:spLocks noGrp="1"/>
          </p:cNvSpPr>
          <p:nvPr>
            <p:ph type="title"/>
          </p:nvPr>
        </p:nvSpPr>
        <p:spPr>
          <a:xfrm>
            <a:off x="538290" y="226724"/>
            <a:ext cx="10515600" cy="762552"/>
          </a:xfrm>
          <a:solidFill>
            <a:schemeClr val="accent1"/>
          </a:solidFill>
        </p:spPr>
        <p:txBody>
          <a:bodyPr>
            <a:normAutofit fontScale="90000"/>
          </a:bodyPr>
          <a:lstStyle/>
          <a:p>
            <a:pPr algn="ctr"/>
            <a:r>
              <a:rPr lang="en-US" sz="3600" b="1">
                <a:solidFill>
                  <a:schemeClr val="bg1"/>
                </a:solidFill>
                <a:latin typeface="+mn-lt"/>
              </a:rPr>
              <a:t>Provide Details on the Medication at time of Prescribing </a:t>
            </a:r>
            <a:br>
              <a:rPr lang="en-US" sz="3600" b="1">
                <a:solidFill>
                  <a:schemeClr val="bg1"/>
                </a:solidFill>
                <a:latin typeface="+mn-lt"/>
              </a:rPr>
            </a:br>
            <a:r>
              <a:rPr lang="en-US" sz="2700" b="1">
                <a:solidFill>
                  <a:schemeClr val="bg1"/>
                </a:solidFill>
                <a:latin typeface="+mn-lt"/>
              </a:rPr>
              <a:t>study on </a:t>
            </a:r>
            <a:r>
              <a:rPr lang="en-US" sz="2700" b="1" i="1">
                <a:solidFill>
                  <a:schemeClr val="bg1"/>
                </a:solidFill>
                <a:latin typeface="+mn-lt"/>
              </a:rPr>
              <a:t>Persistence</a:t>
            </a:r>
            <a:r>
              <a:rPr lang="en-US" sz="2700" b="1">
                <a:solidFill>
                  <a:schemeClr val="bg1"/>
                </a:solidFill>
                <a:latin typeface="+mn-lt"/>
              </a:rPr>
              <a:t> with GLP1 receptor agonist therapy </a:t>
            </a:r>
          </a:p>
        </p:txBody>
      </p:sp>
      <p:sp>
        <p:nvSpPr>
          <p:cNvPr id="3" name="Text Placeholder 2">
            <a:extLst>
              <a:ext uri="{FF2B5EF4-FFF2-40B4-BE49-F238E27FC236}">
                <a16:creationId xmlns:a16="http://schemas.microsoft.com/office/drawing/2014/main" id="{340D809C-78DC-441E-B020-9CBD3A87A3C8}"/>
              </a:ext>
            </a:extLst>
          </p:cNvPr>
          <p:cNvSpPr>
            <a:spLocks noGrp="1"/>
          </p:cNvSpPr>
          <p:nvPr>
            <p:ph type="body" idx="1"/>
          </p:nvPr>
        </p:nvSpPr>
        <p:spPr>
          <a:xfrm>
            <a:off x="538290" y="1036781"/>
            <a:ext cx="5157787" cy="429859"/>
          </a:xfrm>
        </p:spPr>
        <p:txBody>
          <a:bodyPr/>
          <a:lstStyle/>
          <a:p>
            <a:r>
              <a:rPr lang="en-US"/>
              <a:t>Continuers </a:t>
            </a:r>
          </a:p>
        </p:txBody>
      </p:sp>
      <p:sp>
        <p:nvSpPr>
          <p:cNvPr id="4" name="Content Placeholder 3">
            <a:extLst>
              <a:ext uri="{FF2B5EF4-FFF2-40B4-BE49-F238E27FC236}">
                <a16:creationId xmlns:a16="http://schemas.microsoft.com/office/drawing/2014/main" id="{1858DCD0-0270-47ED-B2C3-ED35B1544777}"/>
              </a:ext>
            </a:extLst>
          </p:cNvPr>
          <p:cNvSpPr>
            <a:spLocks noGrp="1"/>
          </p:cNvSpPr>
          <p:nvPr>
            <p:ph sz="half" idx="2"/>
          </p:nvPr>
        </p:nvSpPr>
        <p:spPr>
          <a:xfrm>
            <a:off x="259643" y="1473638"/>
            <a:ext cx="5360990" cy="5161232"/>
          </a:xfrm>
        </p:spPr>
        <p:txBody>
          <a:bodyPr>
            <a:normAutofit fontScale="77500" lnSpcReduction="20000"/>
          </a:bodyPr>
          <a:lstStyle/>
          <a:p>
            <a:r>
              <a:rPr lang="en-US" sz="2400"/>
              <a:t>Perceived treatment efficacy</a:t>
            </a:r>
          </a:p>
          <a:p>
            <a:pPr lvl="1"/>
            <a:r>
              <a:rPr lang="en-US" sz="2000"/>
              <a:t>Glycemia</a:t>
            </a:r>
          </a:p>
          <a:p>
            <a:pPr lvl="1"/>
            <a:r>
              <a:rPr lang="en-US" sz="2000"/>
              <a:t>Weight loss</a:t>
            </a:r>
          </a:p>
          <a:p>
            <a:pPr lvl="1"/>
            <a:r>
              <a:rPr lang="en-US" sz="2000" i="1"/>
              <a:t>“The knowledge of the cardiovascular benefit helped me stay on the GLP-1 [receptor agonist].”</a:t>
            </a:r>
          </a:p>
          <a:p>
            <a:r>
              <a:rPr lang="en-US" sz="2400"/>
              <a:t>Perceived treatment burden</a:t>
            </a:r>
          </a:p>
          <a:p>
            <a:pPr lvl="1"/>
            <a:r>
              <a:rPr lang="en-US" sz="2000"/>
              <a:t>Cost/insurance coverage</a:t>
            </a:r>
          </a:p>
          <a:p>
            <a:pPr lvl="1"/>
            <a:r>
              <a:rPr lang="en-US" sz="2000"/>
              <a:t>Ease of use</a:t>
            </a:r>
          </a:p>
          <a:p>
            <a:r>
              <a:rPr lang="en-US" sz="2400"/>
              <a:t>Relevant information from healthcare team  </a:t>
            </a:r>
          </a:p>
          <a:p>
            <a:pPr lvl="1"/>
            <a:r>
              <a:rPr lang="en-US" sz="2000"/>
              <a:t>explained that GLP-1 receptor agonist therapy would improve my blood glucose control [and other benefits]</a:t>
            </a:r>
          </a:p>
          <a:p>
            <a:pPr lvl="1"/>
            <a:r>
              <a:rPr lang="en-US" sz="2000"/>
              <a:t>explained the importance of </a:t>
            </a:r>
            <a:r>
              <a:rPr lang="en-US" sz="2000" b="1"/>
              <a:t>gradual dosage titration</a:t>
            </a:r>
          </a:p>
          <a:p>
            <a:pPr lvl="1"/>
            <a:r>
              <a:rPr lang="en-US" sz="2000"/>
              <a:t>explained </a:t>
            </a:r>
            <a:r>
              <a:rPr lang="en-US" sz="2000" b="1"/>
              <a:t>how to manage food volume and fats</a:t>
            </a:r>
          </a:p>
          <a:p>
            <a:pPr lvl="2"/>
            <a:r>
              <a:rPr lang="en-US" sz="1600"/>
              <a:t>[</a:t>
            </a:r>
            <a:r>
              <a:rPr lang="en-US" sz="1800"/>
              <a:t>stop eating when feel full/ satiety – also bland foods, avoid carbonation &amp; fatty or greasy foods]</a:t>
            </a:r>
          </a:p>
          <a:p>
            <a:pPr lvl="1"/>
            <a:r>
              <a:rPr lang="en-US" sz="2000"/>
              <a:t>my questions were answered by my health care team when I started on GLP-1 receptor agonist therapy.</a:t>
            </a:r>
          </a:p>
          <a:p>
            <a:pPr lvl="1"/>
            <a:r>
              <a:rPr lang="en-US" sz="2000"/>
              <a:t>I was provided information about GLP-1 receptor agonist medications.</a:t>
            </a:r>
          </a:p>
          <a:p>
            <a:pPr lvl="1"/>
            <a:r>
              <a:rPr lang="en-US" sz="2000"/>
              <a:t>my physician’s office called to check on my progress and ask if I had any additional questions.</a:t>
            </a:r>
          </a:p>
          <a:p>
            <a:pPr lvl="1"/>
            <a:endParaRPr lang="en-US" sz="2000"/>
          </a:p>
        </p:txBody>
      </p:sp>
      <p:sp>
        <p:nvSpPr>
          <p:cNvPr id="5" name="Text Placeholder 4">
            <a:extLst>
              <a:ext uri="{FF2B5EF4-FFF2-40B4-BE49-F238E27FC236}">
                <a16:creationId xmlns:a16="http://schemas.microsoft.com/office/drawing/2014/main" id="{EA30CA3B-CBA3-4DC0-B9C6-55B0566A31A4}"/>
              </a:ext>
            </a:extLst>
          </p:cNvPr>
          <p:cNvSpPr>
            <a:spLocks noGrp="1"/>
          </p:cNvSpPr>
          <p:nvPr>
            <p:ph type="body" sz="quarter" idx="3"/>
          </p:nvPr>
        </p:nvSpPr>
        <p:spPr>
          <a:xfrm>
            <a:off x="6090904" y="1053207"/>
            <a:ext cx="5183188" cy="429859"/>
          </a:xfrm>
        </p:spPr>
        <p:txBody>
          <a:bodyPr/>
          <a:lstStyle/>
          <a:p>
            <a:r>
              <a:rPr lang="en-US"/>
              <a:t>     Discontinuers</a:t>
            </a:r>
          </a:p>
        </p:txBody>
      </p:sp>
      <p:sp>
        <p:nvSpPr>
          <p:cNvPr id="6" name="Content Placeholder 5">
            <a:extLst>
              <a:ext uri="{FF2B5EF4-FFF2-40B4-BE49-F238E27FC236}">
                <a16:creationId xmlns:a16="http://schemas.microsoft.com/office/drawing/2014/main" id="{A2BA155E-8B3E-46AC-BDFE-06D66E403235}"/>
              </a:ext>
            </a:extLst>
          </p:cNvPr>
          <p:cNvSpPr>
            <a:spLocks noGrp="1"/>
          </p:cNvSpPr>
          <p:nvPr>
            <p:ph sz="quarter" idx="4"/>
          </p:nvPr>
        </p:nvSpPr>
        <p:spPr>
          <a:xfrm>
            <a:off x="5620634" y="1473638"/>
            <a:ext cx="5157788" cy="4716025"/>
          </a:xfrm>
        </p:spPr>
        <p:txBody>
          <a:bodyPr>
            <a:normAutofit fontScale="77500" lnSpcReduction="20000"/>
          </a:bodyPr>
          <a:lstStyle/>
          <a:p>
            <a:r>
              <a:rPr lang="en-US" sz="2400"/>
              <a:t>Side Effects </a:t>
            </a:r>
            <a:r>
              <a:rPr lang="en-US" sz="2100"/>
              <a:t>(GI, injection site)</a:t>
            </a:r>
          </a:p>
          <a:p>
            <a:r>
              <a:rPr lang="en-US" sz="2400"/>
              <a:t>Cost </a:t>
            </a:r>
          </a:p>
          <a:p>
            <a:r>
              <a:rPr lang="en-US" sz="2400"/>
              <a:t>Lack of benefit</a:t>
            </a:r>
          </a:p>
          <a:p>
            <a:pPr lvl="1"/>
            <a:r>
              <a:rPr lang="en-US" sz="2000"/>
              <a:t> </a:t>
            </a:r>
            <a:r>
              <a:rPr lang="en-US" sz="2000" b="1"/>
              <a:t>therapeutic heterogeneity</a:t>
            </a:r>
            <a:r>
              <a:rPr lang="en-US" sz="2000"/>
              <a:t>: </a:t>
            </a:r>
            <a:r>
              <a:rPr lang="en-US" sz="2000" i="1"/>
              <a:t>“lack of glycemic improvement, lack of weight loss, and/or intolerability of side effects may simply be an unmodifiable class effect in some participants, which could explain why 25% of discontinuers reported ‘numbers did not improve’ as their primary reason for discontinuation”</a:t>
            </a:r>
          </a:p>
          <a:p>
            <a:r>
              <a:rPr lang="en-US" sz="2400" i="1"/>
              <a:t>Less likely to receive relevant information </a:t>
            </a:r>
            <a:r>
              <a:rPr lang="en-US" sz="2400"/>
              <a:t>from healthcare team </a:t>
            </a:r>
          </a:p>
          <a:p>
            <a:pPr marL="457200" lvl="1" indent="0">
              <a:buNone/>
            </a:pPr>
            <a:endParaRPr lang="en-US"/>
          </a:p>
        </p:txBody>
      </p:sp>
      <p:pic>
        <p:nvPicPr>
          <p:cNvPr id="7" name="Picture 6">
            <a:extLst>
              <a:ext uri="{FF2B5EF4-FFF2-40B4-BE49-F238E27FC236}">
                <a16:creationId xmlns:a16="http://schemas.microsoft.com/office/drawing/2014/main" id="{878F7B2B-10AE-2680-6507-0A73FBB63E7D}"/>
              </a:ext>
            </a:extLst>
          </p:cNvPr>
          <p:cNvPicPr>
            <a:picLocks noChangeAspect="1"/>
          </p:cNvPicPr>
          <p:nvPr/>
        </p:nvPicPr>
        <p:blipFill>
          <a:blip r:embed="rId3"/>
          <a:stretch>
            <a:fillRect/>
          </a:stretch>
        </p:blipFill>
        <p:spPr>
          <a:xfrm>
            <a:off x="5696077" y="4678011"/>
            <a:ext cx="5539672" cy="865321"/>
          </a:xfrm>
          <a:prstGeom prst="rect">
            <a:avLst/>
          </a:prstGeom>
          <a:ln w="28575">
            <a:solidFill>
              <a:srgbClr val="FF0000"/>
            </a:solidFill>
          </a:ln>
        </p:spPr>
      </p:pic>
      <p:sp>
        <p:nvSpPr>
          <p:cNvPr id="8" name="Arrow: Down 7">
            <a:extLst>
              <a:ext uri="{FF2B5EF4-FFF2-40B4-BE49-F238E27FC236}">
                <a16:creationId xmlns:a16="http://schemas.microsoft.com/office/drawing/2014/main" id="{76E82D8E-847F-4609-FE6D-DD68021744A3}"/>
              </a:ext>
            </a:extLst>
          </p:cNvPr>
          <p:cNvSpPr/>
          <p:nvPr/>
        </p:nvSpPr>
        <p:spPr>
          <a:xfrm rot="7238287">
            <a:off x="10670499" y="3767947"/>
            <a:ext cx="322555" cy="5726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01264A-C5BB-E144-7DDA-7E4DF3520C62}"/>
              </a:ext>
            </a:extLst>
          </p:cNvPr>
          <p:cNvSpPr txBox="1"/>
          <p:nvPr/>
        </p:nvSpPr>
        <p:spPr>
          <a:xfrm>
            <a:off x="7047815" y="5712876"/>
            <a:ext cx="3455433" cy="646331"/>
          </a:xfrm>
          <a:prstGeom prst="rect">
            <a:avLst/>
          </a:prstGeom>
          <a:noFill/>
        </p:spPr>
        <p:txBody>
          <a:bodyPr wrap="none" rtlCol="0">
            <a:spAutoFit/>
          </a:bodyPr>
          <a:lstStyle/>
          <a:p>
            <a:pPr algn="ctr"/>
            <a:r>
              <a:rPr lang="en-US"/>
              <a:t>Shared Decision Making preferable</a:t>
            </a:r>
          </a:p>
          <a:p>
            <a:pPr algn="ctr"/>
            <a:r>
              <a:rPr lang="en-US"/>
              <a:t>Allows ownership</a:t>
            </a:r>
          </a:p>
        </p:txBody>
      </p:sp>
    </p:spTree>
    <p:extLst>
      <p:ext uri="{BB962C8B-B14F-4D97-AF65-F5344CB8AC3E}">
        <p14:creationId xmlns:p14="http://schemas.microsoft.com/office/powerpoint/2010/main" val="2141527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48AA-33C1-98C8-B73D-EEF711043CBE}"/>
              </a:ext>
            </a:extLst>
          </p:cNvPr>
          <p:cNvSpPr>
            <a:spLocks noGrp="1"/>
          </p:cNvSpPr>
          <p:nvPr>
            <p:ph type="title"/>
          </p:nvPr>
        </p:nvSpPr>
        <p:spPr>
          <a:xfrm>
            <a:off x="838200" y="246581"/>
            <a:ext cx="10515600" cy="1444108"/>
          </a:xfrm>
        </p:spPr>
        <p:txBody>
          <a:bodyPr>
            <a:noAutofit/>
          </a:bodyPr>
          <a:lstStyle/>
          <a:p>
            <a:pPr algn="ctr"/>
            <a:r>
              <a:rPr lang="en-US" sz="3200" b="1"/>
              <a:t>Diabetes distress: understanding the hidden struggles of living with diabetes and exploring intervention strategies </a:t>
            </a:r>
            <a:br>
              <a:rPr lang="en-US" sz="3200" b="1"/>
            </a:br>
            <a:r>
              <a:rPr lang="en-US" sz="2400" b="1"/>
              <a:t>Berry E, et al. Postgrad Med J 2015;91:278–283. </a:t>
            </a:r>
            <a:endParaRPr lang="en-US" sz="3200" b="1"/>
          </a:p>
        </p:txBody>
      </p:sp>
      <p:sp>
        <p:nvSpPr>
          <p:cNvPr id="3" name="Content Placeholder 2">
            <a:extLst>
              <a:ext uri="{FF2B5EF4-FFF2-40B4-BE49-F238E27FC236}">
                <a16:creationId xmlns:a16="http://schemas.microsoft.com/office/drawing/2014/main" id="{5DC19FE8-974E-EC1B-8968-8C048F6835DD}"/>
              </a:ext>
            </a:extLst>
          </p:cNvPr>
          <p:cNvSpPr>
            <a:spLocks noGrp="1"/>
          </p:cNvSpPr>
          <p:nvPr>
            <p:ph idx="1"/>
          </p:nvPr>
        </p:nvSpPr>
        <p:spPr>
          <a:xfrm>
            <a:off x="714910" y="1849347"/>
            <a:ext cx="10515600" cy="4397341"/>
          </a:xfrm>
        </p:spPr>
        <p:txBody>
          <a:bodyPr>
            <a:noAutofit/>
          </a:bodyPr>
          <a:lstStyle/>
          <a:p>
            <a:r>
              <a:rPr lang="en-US" sz="2400"/>
              <a:t>…the importance of prompting discussion during appointments to present people with an opportunity to talk about which aspects of diabetes care are the most difficult. </a:t>
            </a:r>
          </a:p>
          <a:p>
            <a:r>
              <a:rPr lang="en-US" sz="2400"/>
              <a:t>This does not require psychological expertise and does not require providing solutions there and then; indeed, the MIND Study suggests that simply monitoring diabetes distress can have beneficial effects.</a:t>
            </a:r>
          </a:p>
          <a:p>
            <a:r>
              <a:rPr lang="en-US" sz="2400"/>
              <a:t> It is simply about initiating normal conversation, listening to and showing an understanding and awareness of the psychosocial and emotional issues embedded in diabetes, which often go unnoticed and grow.</a:t>
            </a:r>
          </a:p>
          <a:p>
            <a:r>
              <a:rPr lang="en-US" sz="2400"/>
              <a:t>Practitioners should encourage patients to acknowledge their emotional difficulties and remind them that they are part of the process of adapting to living with diabetes.</a:t>
            </a:r>
          </a:p>
        </p:txBody>
      </p:sp>
    </p:spTree>
    <p:extLst>
      <p:ext uri="{BB962C8B-B14F-4D97-AF65-F5344CB8AC3E}">
        <p14:creationId xmlns:p14="http://schemas.microsoft.com/office/powerpoint/2010/main" val="58735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D302-BE7E-D891-6151-D2EDDFB760E6}"/>
              </a:ext>
            </a:extLst>
          </p:cNvPr>
          <p:cNvSpPr>
            <a:spLocks noGrp="1"/>
          </p:cNvSpPr>
          <p:nvPr>
            <p:ph type="title"/>
          </p:nvPr>
        </p:nvSpPr>
        <p:spPr>
          <a:xfrm>
            <a:off x="208343" y="222754"/>
            <a:ext cx="6654793" cy="599812"/>
          </a:xfrm>
          <a:solidFill>
            <a:srgbClr val="0070C0"/>
          </a:solidFill>
        </p:spPr>
        <p:txBody>
          <a:bodyPr>
            <a:normAutofit/>
          </a:bodyPr>
          <a:lstStyle/>
          <a:p>
            <a:r>
              <a:rPr lang="en-US" sz="3600">
                <a:solidFill>
                  <a:schemeClr val="bg1"/>
                </a:solidFill>
              </a:rPr>
              <a:t>Recap on our patient case - Tony</a:t>
            </a:r>
          </a:p>
        </p:txBody>
      </p:sp>
      <p:sp>
        <p:nvSpPr>
          <p:cNvPr id="3" name="Content Placeholder 2">
            <a:extLst>
              <a:ext uri="{FF2B5EF4-FFF2-40B4-BE49-F238E27FC236}">
                <a16:creationId xmlns:a16="http://schemas.microsoft.com/office/drawing/2014/main" id="{DD994053-35B7-FD86-7E0C-AD895F3A2CBA}"/>
              </a:ext>
            </a:extLst>
          </p:cNvPr>
          <p:cNvSpPr>
            <a:spLocks noGrp="1"/>
          </p:cNvSpPr>
          <p:nvPr>
            <p:ph idx="1"/>
          </p:nvPr>
        </p:nvSpPr>
        <p:spPr>
          <a:xfrm>
            <a:off x="208344" y="1065634"/>
            <a:ext cx="10415135" cy="5569612"/>
          </a:xfrm>
        </p:spPr>
        <p:txBody>
          <a:bodyPr>
            <a:normAutofit/>
          </a:bodyPr>
          <a:lstStyle/>
          <a:p>
            <a:pPr marL="0" indent="0">
              <a:buNone/>
            </a:pPr>
            <a:r>
              <a:rPr lang="en-US" sz="2400">
                <a:latin typeface="Calibri" panose="020F0502020204030204" pitchFamily="34" charset="0"/>
                <a:cs typeface="Calibri" panose="020F0502020204030204" pitchFamily="34" charset="0"/>
              </a:rPr>
              <a:t>The Medical Assistant (MA) asked Tony to take the T2-DDAS</a:t>
            </a:r>
            <a:endParaRPr lang="en-US" sz="800">
              <a:latin typeface="Calibri" panose="020F0502020204030204" pitchFamily="34" charset="0"/>
              <a:cs typeface="Calibri" panose="020F0502020204030204" pitchFamily="34" charset="0"/>
            </a:endParaRPr>
          </a:p>
          <a:p>
            <a:pPr marL="0" indent="0">
              <a:buNone/>
            </a:pPr>
            <a:r>
              <a:rPr lang="en-US" sz="2000">
                <a:latin typeface="Calibri" panose="020F0502020204030204" pitchFamily="34" charset="0"/>
                <a:cs typeface="Calibri" panose="020F0502020204030204" pitchFamily="34" charset="0"/>
              </a:rPr>
              <a:t>She prints the Core  &amp; Source Summary Reports (Mean score &gt; 3.0 indicate high distress)</a:t>
            </a:r>
          </a:p>
          <a:p>
            <a:pPr marL="0" indent="0">
              <a:buNone/>
            </a:pPr>
            <a:endParaRPr lang="en-US" sz="20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54DD9D-702B-49F2-04CF-2C05600C755D}"/>
              </a:ext>
            </a:extLst>
          </p:cNvPr>
          <p:cNvPicPr>
            <a:picLocks noChangeAspect="1"/>
          </p:cNvPicPr>
          <p:nvPr/>
        </p:nvPicPr>
        <p:blipFill>
          <a:blip r:embed="rId2"/>
          <a:stretch>
            <a:fillRect/>
          </a:stretch>
        </p:blipFill>
        <p:spPr>
          <a:xfrm>
            <a:off x="208343" y="1834591"/>
            <a:ext cx="8411675" cy="1362582"/>
          </a:xfrm>
          <a:prstGeom prst="rect">
            <a:avLst/>
          </a:prstGeom>
        </p:spPr>
      </p:pic>
      <p:pic>
        <p:nvPicPr>
          <p:cNvPr id="6" name="Picture 5">
            <a:extLst>
              <a:ext uri="{FF2B5EF4-FFF2-40B4-BE49-F238E27FC236}">
                <a16:creationId xmlns:a16="http://schemas.microsoft.com/office/drawing/2014/main" id="{DDD108FB-BDE5-6F38-E8D2-FBEF730F404E}"/>
              </a:ext>
            </a:extLst>
          </p:cNvPr>
          <p:cNvPicPr>
            <a:picLocks noChangeAspect="1"/>
          </p:cNvPicPr>
          <p:nvPr/>
        </p:nvPicPr>
        <p:blipFill>
          <a:blip r:embed="rId3"/>
          <a:stretch>
            <a:fillRect/>
          </a:stretch>
        </p:blipFill>
        <p:spPr>
          <a:xfrm>
            <a:off x="7737768" y="53610"/>
            <a:ext cx="1286367" cy="1012024"/>
          </a:xfrm>
          <a:prstGeom prst="rect">
            <a:avLst/>
          </a:prstGeom>
        </p:spPr>
      </p:pic>
      <p:pic>
        <p:nvPicPr>
          <p:cNvPr id="4" name="Picture 3">
            <a:extLst>
              <a:ext uri="{FF2B5EF4-FFF2-40B4-BE49-F238E27FC236}">
                <a16:creationId xmlns:a16="http://schemas.microsoft.com/office/drawing/2014/main" id="{5FBE4851-115C-9526-B009-064D13B4E736}"/>
              </a:ext>
            </a:extLst>
          </p:cNvPr>
          <p:cNvPicPr>
            <a:picLocks noChangeAspect="1"/>
          </p:cNvPicPr>
          <p:nvPr/>
        </p:nvPicPr>
        <p:blipFill>
          <a:blip r:embed="rId4"/>
          <a:stretch>
            <a:fillRect/>
          </a:stretch>
        </p:blipFill>
        <p:spPr>
          <a:xfrm>
            <a:off x="294852" y="3429000"/>
            <a:ext cx="6905395" cy="3099007"/>
          </a:xfrm>
          <a:prstGeom prst="rect">
            <a:avLst/>
          </a:prstGeom>
        </p:spPr>
      </p:pic>
      <p:pic>
        <p:nvPicPr>
          <p:cNvPr id="7" name="Picture 6">
            <a:extLst>
              <a:ext uri="{FF2B5EF4-FFF2-40B4-BE49-F238E27FC236}">
                <a16:creationId xmlns:a16="http://schemas.microsoft.com/office/drawing/2014/main" id="{C03B0AAE-3E7B-9977-D876-AE8432B59987}"/>
              </a:ext>
            </a:extLst>
          </p:cNvPr>
          <p:cNvPicPr>
            <a:picLocks noChangeAspect="1"/>
          </p:cNvPicPr>
          <p:nvPr/>
        </p:nvPicPr>
        <p:blipFill>
          <a:blip r:embed="rId5"/>
          <a:stretch>
            <a:fillRect/>
          </a:stretch>
        </p:blipFill>
        <p:spPr>
          <a:xfrm>
            <a:off x="6166935" y="4537754"/>
            <a:ext cx="1076148" cy="1760176"/>
          </a:xfrm>
          <a:prstGeom prst="rect">
            <a:avLst/>
          </a:prstGeom>
        </p:spPr>
      </p:pic>
      <p:pic>
        <p:nvPicPr>
          <p:cNvPr id="8" name="Picture 7">
            <a:extLst>
              <a:ext uri="{FF2B5EF4-FFF2-40B4-BE49-F238E27FC236}">
                <a16:creationId xmlns:a16="http://schemas.microsoft.com/office/drawing/2014/main" id="{A0B7DF5F-9992-7737-2965-1F0D1E29BA10}"/>
              </a:ext>
            </a:extLst>
          </p:cNvPr>
          <p:cNvPicPr>
            <a:picLocks noChangeAspect="1"/>
          </p:cNvPicPr>
          <p:nvPr/>
        </p:nvPicPr>
        <p:blipFill>
          <a:blip r:embed="rId6"/>
          <a:stretch>
            <a:fillRect/>
          </a:stretch>
        </p:blipFill>
        <p:spPr>
          <a:xfrm>
            <a:off x="7200247" y="5105842"/>
            <a:ext cx="3548606" cy="1055349"/>
          </a:xfrm>
          <a:prstGeom prst="rect">
            <a:avLst/>
          </a:prstGeom>
        </p:spPr>
      </p:pic>
    </p:spTree>
    <p:extLst>
      <p:ext uri="{BB962C8B-B14F-4D97-AF65-F5344CB8AC3E}">
        <p14:creationId xmlns:p14="http://schemas.microsoft.com/office/powerpoint/2010/main" val="3498192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DAD-A0B0-C543-38D8-2397295FC2EE}"/>
              </a:ext>
            </a:extLst>
          </p:cNvPr>
          <p:cNvSpPr>
            <a:spLocks noGrp="1"/>
          </p:cNvSpPr>
          <p:nvPr>
            <p:ph type="title"/>
          </p:nvPr>
        </p:nvSpPr>
        <p:spPr/>
        <p:txBody>
          <a:bodyPr>
            <a:noAutofit/>
          </a:bodyPr>
          <a:lstStyle/>
          <a:p>
            <a:r>
              <a:rPr lang="en-US" sz="1800"/>
              <a:t>Diabetes Technol </a:t>
            </a:r>
            <a:r>
              <a:rPr lang="en-US" sz="1800" err="1"/>
              <a:t>Ther</a:t>
            </a:r>
            <a:r>
              <a:rPr lang="en-US" sz="1800"/>
              <a:t>. 2024 Mar 25. doi: 10.1089/dia.2023.0612. </a:t>
            </a:r>
            <a:br>
              <a:rPr lang="en-US" sz="1800"/>
            </a:br>
            <a:r>
              <a:rPr lang="en-US" sz="2800" b="1"/>
              <a:t>The Potential Impact of CGM Use on Diabetes-Related Attitudes and Behaviors in Adults with T2D: A Qualitative Investigation of the Patient Experience</a:t>
            </a:r>
            <a:r>
              <a:rPr lang="en-US" sz="1800" b="1"/>
              <a:t>   </a:t>
            </a:r>
            <a:r>
              <a:rPr lang="en-US" sz="1800"/>
              <a:t>Taylor Clark, William Polonsky, Emily Soriano </a:t>
            </a:r>
          </a:p>
        </p:txBody>
      </p:sp>
      <p:sp>
        <p:nvSpPr>
          <p:cNvPr id="3" name="Content Placeholder 2">
            <a:extLst>
              <a:ext uri="{FF2B5EF4-FFF2-40B4-BE49-F238E27FC236}">
                <a16:creationId xmlns:a16="http://schemas.microsoft.com/office/drawing/2014/main" id="{04976AEE-E63F-B482-1F82-EB1851F6416A}"/>
              </a:ext>
            </a:extLst>
          </p:cNvPr>
          <p:cNvSpPr>
            <a:spLocks noGrp="1"/>
          </p:cNvSpPr>
          <p:nvPr>
            <p:ph idx="1"/>
          </p:nvPr>
        </p:nvSpPr>
        <p:spPr>
          <a:xfrm>
            <a:off x="838200" y="1900989"/>
            <a:ext cx="10515600" cy="4728410"/>
          </a:xfrm>
        </p:spPr>
        <p:txBody>
          <a:bodyPr>
            <a:normAutofit lnSpcReduction="10000"/>
          </a:bodyPr>
          <a:lstStyle/>
          <a:p>
            <a:r>
              <a:rPr lang="en-US" sz="2400"/>
              <a:t>Conclusions: Participants reported a far-reaching impact of CGM on their daily lives, with many stating that CGM fostered a </a:t>
            </a:r>
            <a:r>
              <a:rPr lang="en-US" sz="2400" b="1"/>
              <a:t>greater understanding of diabetes and prompted positive behavior changes</a:t>
            </a:r>
            <a:r>
              <a:rPr lang="en-US" sz="2400"/>
              <a:t>. The observed </a:t>
            </a:r>
            <a:r>
              <a:rPr lang="en-US" sz="2400" b="1"/>
              <a:t>attitudinal and behavioral shifts</a:t>
            </a:r>
            <a:r>
              <a:rPr lang="en-US" sz="2400"/>
              <a:t> likely contributed synergistically to the significant glycemic benefits observed over the study period. </a:t>
            </a:r>
          </a:p>
          <a:p>
            <a:r>
              <a:rPr lang="en-US" sz="2400"/>
              <a:t>This study highlights the technology's potential to bring about meaningful attitudinal and behavioral changes.  Six primary themes emerged:</a:t>
            </a:r>
          </a:p>
          <a:p>
            <a:pPr lvl="1"/>
            <a:r>
              <a:rPr lang="en-US" sz="2000"/>
              <a:t>1) Making the Invisible Visible, highlighting the newfound awareness of T2D in daily life; </a:t>
            </a:r>
          </a:p>
          <a:p>
            <a:pPr lvl="1"/>
            <a:r>
              <a:rPr lang="en-US" sz="2000"/>
              <a:t>2) Effective Decision Making, emphasizing the use of real-time glucose data for immediate and long-term choices; </a:t>
            </a:r>
          </a:p>
          <a:p>
            <a:pPr lvl="1"/>
            <a:r>
              <a:rPr lang="en-US" sz="2000"/>
              <a:t>3) Enhanced Self-Efficacy, describing a renewed sense of control and motivation; </a:t>
            </a:r>
          </a:p>
          <a:p>
            <a:pPr lvl="1"/>
            <a:r>
              <a:rPr lang="en-US" sz="2000"/>
              <a:t>4) Diabetes-Related Diet Modifications; </a:t>
            </a:r>
          </a:p>
          <a:p>
            <a:pPr lvl="1"/>
            <a:r>
              <a:rPr lang="en-US" sz="2000"/>
              <a:t>5) Changes in Physical Activity; and </a:t>
            </a:r>
          </a:p>
          <a:p>
            <a:pPr lvl="1"/>
            <a:r>
              <a:rPr lang="en-US" sz="2000"/>
              <a:t>6) Changes in Medication Taking.</a:t>
            </a:r>
          </a:p>
        </p:txBody>
      </p:sp>
    </p:spTree>
    <p:extLst>
      <p:ext uri="{BB962C8B-B14F-4D97-AF65-F5344CB8AC3E}">
        <p14:creationId xmlns:p14="http://schemas.microsoft.com/office/powerpoint/2010/main" val="2822289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ECD3-57B4-9D3D-0323-479C9FA07F0E}"/>
              </a:ext>
            </a:extLst>
          </p:cNvPr>
          <p:cNvSpPr>
            <a:spLocks noGrp="1"/>
          </p:cNvSpPr>
          <p:nvPr>
            <p:ph type="title"/>
          </p:nvPr>
        </p:nvSpPr>
        <p:spPr>
          <a:xfrm>
            <a:off x="838200" y="261430"/>
            <a:ext cx="10515600" cy="1325563"/>
          </a:xfrm>
        </p:spPr>
        <p:txBody>
          <a:bodyPr>
            <a:normAutofit/>
          </a:bodyPr>
          <a:lstStyle/>
          <a:p>
            <a:pPr algn="ctr"/>
            <a:r>
              <a:rPr lang="en-US" sz="3100" b="1"/>
              <a:t>It is important to distinguish diabetes distress from clinical depression or major depressive disorder </a:t>
            </a:r>
            <a:br>
              <a:rPr lang="en-US" sz="3100" b="1"/>
            </a:br>
            <a:r>
              <a:rPr lang="da-DK" sz="2400" b="1"/>
              <a:t>Diabet. Med. 36: 803–812 (2019</a:t>
            </a:r>
            <a:r>
              <a:rPr lang="da-DK" sz="2700" b="1"/>
              <a:t>)</a:t>
            </a:r>
            <a:endParaRPr lang="en-US" sz="3200" b="1"/>
          </a:p>
        </p:txBody>
      </p:sp>
      <p:sp>
        <p:nvSpPr>
          <p:cNvPr id="3" name="Content Placeholder 2">
            <a:extLst>
              <a:ext uri="{FF2B5EF4-FFF2-40B4-BE49-F238E27FC236}">
                <a16:creationId xmlns:a16="http://schemas.microsoft.com/office/drawing/2014/main" id="{62BBA352-6806-12A2-04FB-E4E407342D0E}"/>
              </a:ext>
            </a:extLst>
          </p:cNvPr>
          <p:cNvSpPr>
            <a:spLocks noGrp="1"/>
          </p:cNvSpPr>
          <p:nvPr>
            <p:ph idx="1"/>
          </p:nvPr>
        </p:nvSpPr>
        <p:spPr>
          <a:xfrm>
            <a:off x="838200" y="1825625"/>
            <a:ext cx="10515600" cy="4667250"/>
          </a:xfrm>
        </p:spPr>
        <p:txBody>
          <a:bodyPr>
            <a:normAutofit fontScale="62500" lnSpcReduction="20000"/>
          </a:bodyPr>
          <a:lstStyle/>
          <a:p>
            <a:r>
              <a:rPr lang="en-US"/>
              <a:t> Most people with diabetes labelled as clinically depressed using common self-report inventories (e.g. Patient Health Questionnaire-9; PHQ-9) do not meet standard psychiatric criteria for major depressive disorder. When well-structured psychiatric interviews are undertaken with most samples of adults with diabetes, however, the prevalence of major depressive disorder distress falls to between 3.8% and 6%, which is similar to rates in the general community (note variation in this rate based on clinical setting and an individual’s characteristics). </a:t>
            </a:r>
          </a:p>
          <a:p>
            <a:r>
              <a:rPr lang="en-US"/>
              <a:t>Still, individuals with diabetes typically score higher on depression symptom measures than people who do not have diabetes, and although these higher scores may not be indicative of a depressive disorder, they do reflect the experience of significant emotional distress. In recent studies, depressive symptom scores, using the PHQ-9, have been found to correlate quite highly with diabetes distress scores (e.g. r as high as 0.60), pointing to a significant overlap between these two constructs. </a:t>
            </a:r>
          </a:p>
          <a:p>
            <a:r>
              <a:rPr lang="en-US"/>
              <a:t>Furthermore, in one study, initial analyses indicated significant associations between depressive symptoms with management and HbA1c; but when diabetes distress scores were entered into the same analysis, depressive symptom scores were no longer significantly associated with these outcomes, whereas diabetes distress scores were. </a:t>
            </a:r>
          </a:p>
          <a:p>
            <a:r>
              <a:rPr lang="en-US"/>
              <a:t>We suggest, therefore, that clinicians should not immediately assume that elevated depression symptom scores obtained from self-report inventories are indicative of a depressive disorder. Instead, it is likely that such scores reflect the emotional distress associated with diabetes. This is not to say that major depressive disorder does not exist in diabetes populations. When it is carefully documented and diagnosed, it needs to be treated accordingly. Fourth, although elevated levels of diabetes</a:t>
            </a:r>
          </a:p>
        </p:txBody>
      </p:sp>
    </p:spTree>
    <p:extLst>
      <p:ext uri="{BB962C8B-B14F-4D97-AF65-F5344CB8AC3E}">
        <p14:creationId xmlns:p14="http://schemas.microsoft.com/office/powerpoint/2010/main" val="74217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76D6-6B5C-1B42-0FF7-241B9502065C}"/>
              </a:ext>
            </a:extLst>
          </p:cNvPr>
          <p:cNvSpPr>
            <a:spLocks noGrp="1"/>
          </p:cNvSpPr>
          <p:nvPr>
            <p:ph type="title"/>
          </p:nvPr>
        </p:nvSpPr>
        <p:spPr>
          <a:xfrm>
            <a:off x="838200" y="365126"/>
            <a:ext cx="10515600" cy="888322"/>
          </a:xfrm>
        </p:spPr>
        <p:txBody>
          <a:bodyPr/>
          <a:lstStyle/>
          <a:p>
            <a:pPr algn="ctr"/>
            <a:r>
              <a:rPr lang="en-US"/>
              <a:t>Resources</a:t>
            </a:r>
          </a:p>
        </p:txBody>
      </p:sp>
      <p:sp>
        <p:nvSpPr>
          <p:cNvPr id="3" name="Content Placeholder 2">
            <a:extLst>
              <a:ext uri="{FF2B5EF4-FFF2-40B4-BE49-F238E27FC236}">
                <a16:creationId xmlns:a16="http://schemas.microsoft.com/office/drawing/2014/main" id="{47AA80D0-5042-06CF-C85E-D5EF3F960CD5}"/>
              </a:ext>
            </a:extLst>
          </p:cNvPr>
          <p:cNvSpPr>
            <a:spLocks noGrp="1"/>
          </p:cNvSpPr>
          <p:nvPr>
            <p:ph idx="1"/>
          </p:nvPr>
        </p:nvSpPr>
        <p:spPr>
          <a:xfrm>
            <a:off x="838200" y="1345915"/>
            <a:ext cx="10515600" cy="4831048"/>
          </a:xfrm>
        </p:spPr>
        <p:txBody>
          <a:bodyPr>
            <a:normAutofit/>
          </a:bodyPr>
          <a:lstStyle/>
          <a:p>
            <a:r>
              <a:rPr lang="en-US" sz="2000"/>
              <a:t>Behavioral Diabetes Institute (BDI) </a:t>
            </a:r>
            <a:r>
              <a:rPr lang="en-US" sz="2000">
                <a:hlinkClick r:id="rId2"/>
              </a:rPr>
              <a:t>https://behavioraldiabetes.org/</a:t>
            </a:r>
            <a:r>
              <a:rPr lang="en-US" sz="2000"/>
              <a:t> </a:t>
            </a:r>
          </a:p>
          <a:p>
            <a:pPr lvl="1"/>
            <a:r>
              <a:rPr lang="en-US" sz="2000">
                <a:hlinkClick r:id="rId3"/>
              </a:rPr>
              <a:t>https://behavioraldiabetes.org/resources/health-care-professionals/professional-education-brief-video-series/</a:t>
            </a:r>
            <a:r>
              <a:rPr lang="en-US" sz="2000"/>
              <a:t> </a:t>
            </a:r>
          </a:p>
          <a:p>
            <a:r>
              <a:rPr lang="en-US" sz="2000"/>
              <a:t>DIABETES DISTRESS (From Behavioral Diabetes Institute (BDI) &amp; </a:t>
            </a:r>
            <a:r>
              <a:rPr lang="en-US" sz="2000">
                <a:hlinkClick r:id="rId4"/>
              </a:rPr>
              <a:t>https://diabetesdistress.org/</a:t>
            </a:r>
            <a:r>
              <a:rPr lang="en-US" sz="2000"/>
              <a:t> )</a:t>
            </a:r>
          </a:p>
          <a:p>
            <a:r>
              <a:rPr lang="en-US" sz="2000"/>
              <a:t>ADA </a:t>
            </a:r>
            <a:r>
              <a:rPr lang="en-US" sz="2000">
                <a:hlinkClick r:id="rId5"/>
              </a:rPr>
              <a:t>https://diabetesjournals.org/care/article/47/Supplement_1/S77/153949/5-Facilitating-Positive-Health-Behaviors-and-Well</a:t>
            </a:r>
            <a:endParaRPr lang="en-US" sz="2000"/>
          </a:p>
          <a:p>
            <a:pPr lvl="1"/>
            <a:r>
              <a:rPr lang="en-US" sz="2000">
                <a:hlinkClick r:id="rId6"/>
              </a:rPr>
              <a:t>https://professional.diabetes.org/professional-development/behavioral-mental-health/behavioral-health-toolkit</a:t>
            </a:r>
            <a:r>
              <a:rPr lang="en-US" sz="200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7"/>
              </a:rPr>
              <a:t>How to make the diagnosis of type 2 diabetes less difficult (youtube.com)</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9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8"/>
              </a:rPr>
              <a:t>https://www.youtube.com/watch?v=6qtuO7Hq9WE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(evidence-based hope in diabetes)</a:t>
            </a:r>
          </a:p>
          <a:p>
            <a:pPr marL="0" marR="0" lvl="0" indent="0" algn="l" defTabSz="914400" rtl="0" eaLnBrk="1" fontAlgn="auto" latinLnBrk="0" hangingPunct="1">
              <a:lnSpc>
                <a:spcPct val="100000"/>
              </a:lnSpc>
              <a:spcBef>
                <a:spcPts val="0"/>
              </a:spcBef>
              <a:spcAft>
                <a:spcPts val="0"/>
              </a:spcAft>
              <a:buClrTx/>
              <a:buSzTx/>
              <a:buNone/>
              <a:tabLst/>
              <a:defRPr/>
            </a:pPr>
            <a:endParaRPr lang="en-US" sz="8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9"/>
              </a:rPr>
              <a:t>Bing Videos</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(diabetes distress vs depression)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sz="2800"/>
          </a:p>
          <a:p>
            <a:endParaRPr lang="en-US"/>
          </a:p>
        </p:txBody>
      </p:sp>
    </p:spTree>
    <p:extLst>
      <p:ext uri="{BB962C8B-B14F-4D97-AF65-F5344CB8AC3E}">
        <p14:creationId xmlns:p14="http://schemas.microsoft.com/office/powerpoint/2010/main" val="2357126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F69B-58F2-F32A-DC18-36774826C4EE}"/>
              </a:ext>
            </a:extLst>
          </p:cNvPr>
          <p:cNvSpPr>
            <a:spLocks noGrp="1"/>
          </p:cNvSpPr>
          <p:nvPr>
            <p:ph type="title"/>
          </p:nvPr>
        </p:nvSpPr>
        <p:spPr>
          <a:xfrm>
            <a:off x="838200" y="365126"/>
            <a:ext cx="10515600" cy="935774"/>
          </a:xfrm>
          <a:solidFill>
            <a:srgbClr val="0070C0"/>
          </a:solidFill>
        </p:spPr>
        <p:txBody>
          <a:bodyPr/>
          <a:lstStyle/>
          <a:p>
            <a:pPr algn="ctr"/>
            <a:r>
              <a:rPr lang="en-US">
                <a:solidFill>
                  <a:schemeClr val="bg1"/>
                </a:solidFill>
              </a:rPr>
              <a:t>ADA - Diabetes Distress in Diabetes</a:t>
            </a:r>
          </a:p>
        </p:txBody>
      </p:sp>
      <p:sp>
        <p:nvSpPr>
          <p:cNvPr id="3" name="Content Placeholder 2">
            <a:extLst>
              <a:ext uri="{FF2B5EF4-FFF2-40B4-BE49-F238E27FC236}">
                <a16:creationId xmlns:a16="http://schemas.microsoft.com/office/drawing/2014/main" id="{9807D9BE-BE16-84E2-6061-ABDD5C790116}"/>
              </a:ext>
            </a:extLst>
          </p:cNvPr>
          <p:cNvSpPr>
            <a:spLocks noGrp="1"/>
          </p:cNvSpPr>
          <p:nvPr>
            <p:ph idx="1"/>
          </p:nvPr>
        </p:nvSpPr>
        <p:spPr>
          <a:xfrm>
            <a:off x="838200" y="1517715"/>
            <a:ext cx="10515600" cy="4659248"/>
          </a:xfrm>
        </p:spPr>
        <p:txBody>
          <a:bodyPr/>
          <a:lstStyle/>
          <a:p>
            <a:r>
              <a:rPr lang="en-US">
                <a:hlinkClick r:id="rId2"/>
              </a:rPr>
              <a:t>https://www.youtube.com/watch?v=8MTKa4PSp1c</a:t>
            </a:r>
            <a:endParaRPr lang="en-US"/>
          </a:p>
          <a:p>
            <a:pPr marL="0" indent="0">
              <a:buNone/>
            </a:pPr>
            <a:endParaRPr lang="en-US" sz="800"/>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 </a:t>
            </a: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3"/>
              </a:rPr>
              <a:t>ada_mental_health_toolkit_questionnaires.pdf (diabetes.org)</a:t>
            </a:r>
            <a:endParaRPr kumimoji="0" lang="en-US" sz="2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4"/>
              </a:rPr>
              <a:t>ada_mental_health_toolkit_handouts_r3.pdf (diabetes.org)</a:t>
            </a:r>
            <a:endParaRPr kumimoji="0" lang="en-US" sz="2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5"/>
              </a:rPr>
              <a:t>ada_mental_health_toolkit_7as_r2.pdf (diabetes.org)</a:t>
            </a:r>
            <a:r>
              <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6"/>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ADA </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7"/>
              </a:rPr>
              <a:t>https://diabetesjournals.org/care/article/47/Supplement_1/S77/153949/5-Facilitating-Positive-Health-Behaviors-and-Well</a:t>
            </a: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hlinkClick r:id="rId8"/>
              </a:rPr>
              <a:t>https://professional.diabetes.org/professional-development/behavioral-mental-health/behavioral-health-toolkit</a:t>
            </a: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 </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6"/>
            </a:endParaRPr>
          </a:p>
          <a:p>
            <a:endParaRPr lang="en-US"/>
          </a:p>
        </p:txBody>
      </p:sp>
    </p:spTree>
    <p:extLst>
      <p:ext uri="{BB962C8B-B14F-4D97-AF65-F5344CB8AC3E}">
        <p14:creationId xmlns:p14="http://schemas.microsoft.com/office/powerpoint/2010/main" val="2207324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463-1FA5-28F6-FB93-CC566EDD19F5}"/>
              </a:ext>
            </a:extLst>
          </p:cNvPr>
          <p:cNvSpPr>
            <a:spLocks noGrp="1"/>
          </p:cNvSpPr>
          <p:nvPr>
            <p:ph type="title"/>
          </p:nvPr>
        </p:nvSpPr>
        <p:spPr/>
        <p:txBody>
          <a:bodyPr/>
          <a:lstStyle/>
          <a:p>
            <a:pPr algn="ctr"/>
            <a:r>
              <a:rPr lang="en-US"/>
              <a:t>Diabetes Stigma</a:t>
            </a:r>
          </a:p>
        </p:txBody>
      </p:sp>
      <p:sp>
        <p:nvSpPr>
          <p:cNvPr id="3" name="Content Placeholder 2">
            <a:extLst>
              <a:ext uri="{FF2B5EF4-FFF2-40B4-BE49-F238E27FC236}">
                <a16:creationId xmlns:a16="http://schemas.microsoft.com/office/drawing/2014/main" id="{0F54062C-C8A9-F016-E163-2B76BE042739}"/>
              </a:ext>
            </a:extLst>
          </p:cNvPr>
          <p:cNvSpPr>
            <a:spLocks noGrp="1"/>
          </p:cNvSpPr>
          <p:nvPr>
            <p:ph idx="1"/>
          </p:nvPr>
        </p:nvSpPr>
        <p:spPr/>
        <p:txBody>
          <a:bodyPr/>
          <a:lstStyle/>
          <a:p>
            <a:r>
              <a:rPr lang="en-US" dirty="0">
                <a:hlinkClick r:id="rId2"/>
              </a:rPr>
              <a:t>Resources – dStigmatize</a:t>
            </a:r>
            <a:endParaRPr lang="en-US" dirty="0"/>
          </a:p>
          <a:p>
            <a:endParaRPr lang="en-US" dirty="0"/>
          </a:p>
          <a:p>
            <a:r>
              <a:rPr lang="en-US" dirty="0">
                <a:hlinkClick r:id="rId3"/>
              </a:rPr>
              <a:t>Stigma Makes Managing Diabetes Harder | DiaTribe</a:t>
            </a:r>
            <a:endParaRPr lang="en-US" dirty="0"/>
          </a:p>
          <a:p>
            <a:pPr marL="0" indent="0">
              <a:buNone/>
            </a:pPr>
            <a:endParaRPr lang="en-US" dirty="0"/>
          </a:p>
          <a:p>
            <a:r>
              <a:rPr lang="en-US" dirty="0">
                <a:hlinkClick r:id="rId4"/>
              </a:rPr>
              <a:t>‘I'm not a druggie, I'm just a diabetic’: a qualitative study of stigma from the perspective of adults with type 1 diabetes | BMJ Open</a:t>
            </a:r>
            <a:r>
              <a:rPr lang="en-US" dirty="0"/>
              <a:t> </a:t>
            </a:r>
          </a:p>
        </p:txBody>
      </p:sp>
    </p:spTree>
    <p:extLst>
      <p:ext uri="{BB962C8B-B14F-4D97-AF65-F5344CB8AC3E}">
        <p14:creationId xmlns:p14="http://schemas.microsoft.com/office/powerpoint/2010/main" val="359112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570D-2B7C-D8F4-6F1E-309D149E08FA}"/>
              </a:ext>
            </a:extLst>
          </p:cNvPr>
          <p:cNvSpPr>
            <a:spLocks noGrp="1"/>
          </p:cNvSpPr>
          <p:nvPr>
            <p:ph type="title"/>
          </p:nvPr>
        </p:nvSpPr>
        <p:spPr>
          <a:solidFill>
            <a:srgbClr val="0070C0"/>
          </a:solidFill>
        </p:spPr>
        <p:txBody>
          <a:bodyPr>
            <a:noAutofit/>
          </a:bodyPr>
          <a:lstStyle/>
          <a:p>
            <a:pPr algn="ctr"/>
            <a:r>
              <a:rPr lang="en-US" sz="3200" b="1">
                <a:solidFill>
                  <a:schemeClr val="bg1"/>
                </a:solidFill>
              </a:rPr>
              <a:t>Risk Factors, Mortality, and Cardiovascular</a:t>
            </a:r>
            <a:br>
              <a:rPr lang="en-US" sz="3200" b="1">
                <a:solidFill>
                  <a:schemeClr val="bg1"/>
                </a:solidFill>
              </a:rPr>
            </a:br>
            <a:r>
              <a:rPr lang="en-US" sz="3200" b="1">
                <a:solidFill>
                  <a:schemeClr val="bg1"/>
                </a:solidFill>
              </a:rPr>
              <a:t>Outcomes in Patients with Type 2 Diabetes</a:t>
            </a:r>
            <a:br>
              <a:rPr lang="en-US" sz="3200" b="1">
                <a:solidFill>
                  <a:schemeClr val="bg1"/>
                </a:solidFill>
              </a:rPr>
            </a:br>
            <a:r>
              <a:rPr lang="en-US" sz="2400" b="1">
                <a:solidFill>
                  <a:schemeClr val="bg1"/>
                </a:solidFill>
              </a:rPr>
              <a:t>n </a:t>
            </a:r>
            <a:r>
              <a:rPr lang="en-US" sz="2400" b="1" err="1">
                <a:solidFill>
                  <a:schemeClr val="bg1"/>
                </a:solidFill>
              </a:rPr>
              <a:t>engl</a:t>
            </a:r>
            <a:r>
              <a:rPr lang="en-US" sz="2400" b="1">
                <a:solidFill>
                  <a:schemeClr val="bg1"/>
                </a:solidFill>
              </a:rPr>
              <a:t> j med 379;7 August 16, 2018</a:t>
            </a:r>
          </a:p>
        </p:txBody>
      </p:sp>
      <p:sp>
        <p:nvSpPr>
          <p:cNvPr id="3" name="Content Placeholder 2">
            <a:extLst>
              <a:ext uri="{FF2B5EF4-FFF2-40B4-BE49-F238E27FC236}">
                <a16:creationId xmlns:a16="http://schemas.microsoft.com/office/drawing/2014/main" id="{21424903-7714-E030-05FF-0C9DA12D5560}"/>
              </a:ext>
            </a:extLst>
          </p:cNvPr>
          <p:cNvSpPr>
            <a:spLocks noGrp="1"/>
          </p:cNvSpPr>
          <p:nvPr>
            <p:ph idx="1"/>
          </p:nvPr>
        </p:nvSpPr>
        <p:spPr>
          <a:xfrm>
            <a:off x="838200" y="1825624"/>
            <a:ext cx="10515600" cy="4667251"/>
          </a:xfrm>
        </p:spPr>
        <p:txBody>
          <a:bodyPr>
            <a:normAutofit/>
          </a:bodyPr>
          <a:lstStyle/>
          <a:p>
            <a:r>
              <a:rPr lang="en-US" sz="2400"/>
              <a:t>CONCLUSIONS: Patients with type 2 diabetes who had five risk-factor variables within the target ranges appeared to have little or no excess risk of death, myocardial infarction, or stroke, as compared with the general population.</a:t>
            </a:r>
          </a:p>
          <a:p>
            <a:pPr marL="0" indent="0">
              <a:buNone/>
            </a:pPr>
            <a:endParaRPr lang="en-US" sz="800"/>
          </a:p>
          <a:p>
            <a:r>
              <a:rPr lang="en-US"/>
              <a:t>The following five risk factors were considered: </a:t>
            </a:r>
          </a:p>
          <a:p>
            <a:pPr lvl="1"/>
            <a:r>
              <a:rPr lang="en-US" sz="2000"/>
              <a:t>the glycated hemoglobin level (cutoff value, ≥7.0%) </a:t>
            </a:r>
          </a:p>
          <a:p>
            <a:pPr lvl="1"/>
            <a:r>
              <a:rPr lang="en-US" sz="2000"/>
              <a:t>systolic and diastolic blood pressure (cutoff value, ≥140 mm Hg for systolic blood pressure or ≥80 for diastolic blood pressure) </a:t>
            </a:r>
          </a:p>
          <a:p>
            <a:pPr lvl="1"/>
            <a:r>
              <a:rPr lang="en-US" sz="2000"/>
              <a:t>albuminuria (the presence of microalbuminuria or macroalbuminuria) </a:t>
            </a:r>
          </a:p>
          <a:p>
            <a:pPr lvl="1"/>
            <a:r>
              <a:rPr lang="en-US" sz="2000"/>
              <a:t>Smoking (being a current smoker at study entry)</a:t>
            </a:r>
          </a:p>
          <a:p>
            <a:pPr lvl="1"/>
            <a:r>
              <a:rPr lang="en-US" sz="2000"/>
              <a:t>the LDL cholesterol level (cutoff value, 97 mg per deciliter]).</a:t>
            </a:r>
          </a:p>
          <a:p>
            <a:endParaRPr lang="en-US" sz="2400"/>
          </a:p>
          <a:p>
            <a:endParaRPr lang="en-US" sz="2400"/>
          </a:p>
        </p:txBody>
      </p:sp>
    </p:spTree>
    <p:extLst>
      <p:ext uri="{BB962C8B-B14F-4D97-AF65-F5344CB8AC3E}">
        <p14:creationId xmlns:p14="http://schemas.microsoft.com/office/powerpoint/2010/main" val="299102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E801-F560-C567-42D8-145E231C30BA}"/>
              </a:ext>
            </a:extLst>
          </p:cNvPr>
          <p:cNvSpPr>
            <a:spLocks noGrp="1"/>
          </p:cNvSpPr>
          <p:nvPr>
            <p:ph type="title"/>
          </p:nvPr>
        </p:nvSpPr>
        <p:spPr>
          <a:xfrm>
            <a:off x="324492" y="298115"/>
            <a:ext cx="10515600" cy="765843"/>
          </a:xfrm>
        </p:spPr>
        <p:txBody>
          <a:bodyPr>
            <a:noAutofit/>
          </a:bodyPr>
          <a:lstStyle/>
          <a:p>
            <a:r>
              <a:rPr lang="en-US" sz="1800"/>
              <a:t>Risk Factors, Mortality, and Cardiovascular</a:t>
            </a:r>
            <a:br>
              <a:rPr lang="en-US" sz="1800"/>
            </a:br>
            <a:r>
              <a:rPr lang="en-US" sz="1800"/>
              <a:t>Outcomes in Patients with Type 2 Diabetes</a:t>
            </a:r>
            <a:br>
              <a:rPr lang="en-US" sz="1800"/>
            </a:br>
            <a:r>
              <a:rPr lang="en-US" sz="1800"/>
              <a:t>n </a:t>
            </a:r>
            <a:r>
              <a:rPr lang="en-US" sz="1800" err="1"/>
              <a:t>engl</a:t>
            </a:r>
            <a:r>
              <a:rPr lang="en-US" sz="1800"/>
              <a:t> j med 379;7 August 16, 2018</a:t>
            </a:r>
          </a:p>
        </p:txBody>
      </p:sp>
      <p:sp>
        <p:nvSpPr>
          <p:cNvPr id="3" name="Content Placeholder 2">
            <a:extLst>
              <a:ext uri="{FF2B5EF4-FFF2-40B4-BE49-F238E27FC236}">
                <a16:creationId xmlns:a16="http://schemas.microsoft.com/office/drawing/2014/main" id="{92801DF7-14F2-79AC-1B0D-1E08DEB0E20B}"/>
              </a:ext>
            </a:extLst>
          </p:cNvPr>
          <p:cNvSpPr>
            <a:spLocks noGrp="1"/>
          </p:cNvSpPr>
          <p:nvPr>
            <p:ph idx="1"/>
          </p:nvPr>
        </p:nvSpPr>
        <p:spPr>
          <a:xfrm>
            <a:off x="838200" y="1239253"/>
            <a:ext cx="10515600" cy="4937710"/>
          </a:xfrm>
        </p:spPr>
        <p:txBody>
          <a:bodyPr>
            <a:normAutofit fontScale="85000" lnSpcReduction="20000"/>
          </a:bodyPr>
          <a:lstStyle/>
          <a:p>
            <a:r>
              <a:rPr lang="en-US"/>
              <a:t>The following five risk factors were considered: </a:t>
            </a:r>
          </a:p>
          <a:p>
            <a:pPr lvl="1"/>
            <a:r>
              <a:rPr lang="en-US"/>
              <a:t>the glycated hemoglobin level (cutoff value, ≥7.0%) </a:t>
            </a:r>
          </a:p>
          <a:p>
            <a:pPr lvl="1"/>
            <a:r>
              <a:rPr lang="en-US"/>
              <a:t>systolic and diastolic blood pressure (cutoff value, ≥140 mm Hg for systolic blood pressure or ≥80 for diastolic blood pressure) </a:t>
            </a:r>
          </a:p>
          <a:p>
            <a:pPr lvl="1"/>
            <a:r>
              <a:rPr lang="en-US"/>
              <a:t>albuminuria (the presence of microalbuminuria or macroalbuminuria) </a:t>
            </a:r>
          </a:p>
          <a:p>
            <a:pPr lvl="1"/>
            <a:r>
              <a:rPr lang="en-US"/>
              <a:t>Smoking (being a current smoker at study entry)</a:t>
            </a:r>
          </a:p>
          <a:p>
            <a:pPr lvl="1"/>
            <a:r>
              <a:rPr lang="en-US"/>
              <a:t>the LDL cholesterol level (cutoff value, 97 mg per deciliter]).</a:t>
            </a:r>
          </a:p>
          <a:p>
            <a:r>
              <a:rPr lang="en-US"/>
              <a:t>In the overall cohort, patients with type 2 diabetes who had no risk factor variables outside the target ranges had </a:t>
            </a:r>
          </a:p>
          <a:p>
            <a:pPr lvl="1"/>
            <a:r>
              <a:rPr lang="en-US"/>
              <a:t>a marginally higher risk of death than the controls (hazard ratio, 1.06; 95% confidence interval [CI], 1.00 to 1.12).</a:t>
            </a:r>
          </a:p>
          <a:p>
            <a:pPr lvl="1"/>
            <a:r>
              <a:rPr lang="en-US"/>
              <a:t>had a lower risk of acute myocardial infarction than the matched controls (hazard ratio, 0.84; 95% CI, 0.75 to 0.93). </a:t>
            </a:r>
          </a:p>
          <a:p>
            <a:pPr lvl="1"/>
            <a:r>
              <a:rPr lang="en-US"/>
              <a:t>Had a lower risk of stroke than controls (hazard ratio 0.95; 95% CI, 0.84-1.7)</a:t>
            </a:r>
          </a:p>
          <a:p>
            <a:r>
              <a:rPr lang="en-US"/>
              <a:t>The results show a stepwise increase in the hazard ratios for each additional variable that was not within the target range among patients with diabetes,</a:t>
            </a:r>
          </a:p>
        </p:txBody>
      </p:sp>
    </p:spTree>
    <p:extLst>
      <p:ext uri="{BB962C8B-B14F-4D97-AF65-F5344CB8AC3E}">
        <p14:creationId xmlns:p14="http://schemas.microsoft.com/office/powerpoint/2010/main" val="3818406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A273-63D1-65D6-F8E1-554F691DB97B}"/>
              </a:ext>
            </a:extLst>
          </p:cNvPr>
          <p:cNvSpPr>
            <a:spLocks noGrp="1"/>
          </p:cNvSpPr>
          <p:nvPr>
            <p:ph type="title"/>
          </p:nvPr>
        </p:nvSpPr>
        <p:spPr>
          <a:xfrm>
            <a:off x="224589" y="192504"/>
            <a:ext cx="5009148" cy="1034716"/>
          </a:xfrm>
        </p:spPr>
        <p:txBody>
          <a:bodyPr>
            <a:normAutofit/>
          </a:bodyPr>
          <a:lstStyle/>
          <a:p>
            <a:r>
              <a:rPr lang="en-US" sz="2000" b="1"/>
              <a:t>Risk Factors, Mortality, and Cardiovascular</a:t>
            </a:r>
            <a:br>
              <a:rPr lang="en-US" sz="2000" b="1"/>
            </a:br>
            <a:r>
              <a:rPr lang="en-US" sz="2000" b="1"/>
              <a:t>Outcomes in Patients with Type 2 Diabetes</a:t>
            </a:r>
            <a:br>
              <a:rPr lang="en-US" sz="2000" b="1"/>
            </a:br>
            <a:r>
              <a:rPr lang="en-US" sz="2000" b="1"/>
              <a:t>n </a:t>
            </a:r>
            <a:r>
              <a:rPr lang="en-US" sz="2000" b="1" err="1"/>
              <a:t>engl</a:t>
            </a:r>
            <a:r>
              <a:rPr lang="en-US" sz="2000" b="1"/>
              <a:t> j med 379;7 August 16, 2018</a:t>
            </a:r>
          </a:p>
        </p:txBody>
      </p:sp>
      <p:pic>
        <p:nvPicPr>
          <p:cNvPr id="5" name="Content Placeholder 4" descr="A screenshot of a computer&#10;&#10;Description automatically generated">
            <a:extLst>
              <a:ext uri="{FF2B5EF4-FFF2-40B4-BE49-F238E27FC236}">
                <a16:creationId xmlns:a16="http://schemas.microsoft.com/office/drawing/2014/main" id="{4F5476B6-D704-3BA0-D9F3-BB17A150B8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789" t="14451" r="22886" b="18635"/>
          <a:stretch/>
        </p:blipFill>
        <p:spPr>
          <a:xfrm>
            <a:off x="4812631" y="1690689"/>
            <a:ext cx="6907203" cy="4457450"/>
          </a:xfrm>
        </p:spPr>
      </p:pic>
      <p:sp>
        <p:nvSpPr>
          <p:cNvPr id="3" name="TextBox 2">
            <a:extLst>
              <a:ext uri="{FF2B5EF4-FFF2-40B4-BE49-F238E27FC236}">
                <a16:creationId xmlns:a16="http://schemas.microsoft.com/office/drawing/2014/main" id="{5C840C16-1929-6A6C-5C64-666DCEF51029}"/>
              </a:ext>
            </a:extLst>
          </p:cNvPr>
          <p:cNvSpPr txBox="1"/>
          <p:nvPr/>
        </p:nvSpPr>
        <p:spPr>
          <a:xfrm>
            <a:off x="375840" y="1303313"/>
            <a:ext cx="4268349" cy="5232202"/>
          </a:xfrm>
          <a:prstGeom prst="rect">
            <a:avLst/>
          </a:prstGeom>
          <a:noFill/>
        </p:spPr>
        <p:txBody>
          <a:bodyPr wrap="square" rtlCol="0">
            <a:spAutoFit/>
          </a:bodyPr>
          <a:lstStyle/>
          <a:p>
            <a:r>
              <a:rPr lang="en-US" sz="2400"/>
              <a:t>In the overall cohort, </a:t>
            </a:r>
            <a:r>
              <a:rPr lang="en-US" sz="2400" b="1"/>
              <a:t>patients with type 2 diabetes who had no risk factor variables outside the target ranges </a:t>
            </a:r>
            <a:r>
              <a:rPr lang="en-US" sz="2400"/>
              <a:t>had </a:t>
            </a:r>
          </a:p>
          <a:p>
            <a:pPr marL="285750" indent="-285750">
              <a:buFont typeface="Arial" panose="020B0604020202020204" pitchFamily="34" charset="0"/>
              <a:buChar char="•"/>
            </a:pPr>
            <a:r>
              <a:rPr lang="en-US" sz="2000"/>
              <a:t>a marginally higher risk of death than the controls (hazard ratio, 1.06; 95% confidence interval [CI], 1.00 to 1.12).</a:t>
            </a:r>
          </a:p>
          <a:p>
            <a:pPr marL="285750" indent="-285750">
              <a:buFont typeface="Arial" panose="020B0604020202020204" pitchFamily="34" charset="0"/>
              <a:buChar char="•"/>
            </a:pPr>
            <a:r>
              <a:rPr lang="en-US" sz="2000"/>
              <a:t>had a lower risk of acute myocardial infarction than the matched controls (hazard ratio, 0.84; 95% CI, 0.75 to 0.93). </a:t>
            </a:r>
          </a:p>
          <a:p>
            <a:pPr marL="285750" indent="-285750">
              <a:buFont typeface="Arial" panose="020B0604020202020204" pitchFamily="34" charset="0"/>
              <a:buChar char="•"/>
            </a:pPr>
            <a:r>
              <a:rPr lang="en-US" sz="2000"/>
              <a:t>Had a lower risk of stroke than controls (hazard ratio 0.95; 95% CI, 0.84-1.7)</a:t>
            </a:r>
          </a:p>
          <a:p>
            <a:endParaRPr lang="en-US"/>
          </a:p>
        </p:txBody>
      </p:sp>
      <p:sp>
        <p:nvSpPr>
          <p:cNvPr id="4" name="TextBox 3">
            <a:extLst>
              <a:ext uri="{FF2B5EF4-FFF2-40B4-BE49-F238E27FC236}">
                <a16:creationId xmlns:a16="http://schemas.microsoft.com/office/drawing/2014/main" id="{A1B59680-70ED-6536-6DFA-9A5F5D10E236}"/>
              </a:ext>
            </a:extLst>
          </p:cNvPr>
          <p:cNvSpPr txBox="1"/>
          <p:nvPr/>
        </p:nvSpPr>
        <p:spPr>
          <a:xfrm>
            <a:off x="6572531" y="1072480"/>
            <a:ext cx="3387402" cy="461665"/>
          </a:xfrm>
          <a:prstGeom prst="rect">
            <a:avLst/>
          </a:prstGeom>
          <a:noFill/>
        </p:spPr>
        <p:txBody>
          <a:bodyPr wrap="none" rtlCol="0">
            <a:spAutoFit/>
          </a:bodyPr>
          <a:lstStyle/>
          <a:p>
            <a:r>
              <a:rPr lang="en-US" sz="2400"/>
              <a:t>Risk based on age group</a:t>
            </a:r>
          </a:p>
        </p:txBody>
      </p:sp>
    </p:spTree>
    <p:extLst>
      <p:ext uri="{BB962C8B-B14F-4D97-AF65-F5344CB8AC3E}">
        <p14:creationId xmlns:p14="http://schemas.microsoft.com/office/powerpoint/2010/main" val="1554395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A339-467D-EA4F-3C40-A9F599A92C25}"/>
              </a:ext>
            </a:extLst>
          </p:cNvPr>
          <p:cNvSpPr>
            <a:spLocks noGrp="1"/>
          </p:cNvSpPr>
          <p:nvPr>
            <p:ph type="title"/>
          </p:nvPr>
        </p:nvSpPr>
        <p:spPr>
          <a:xfrm>
            <a:off x="606777" y="207083"/>
            <a:ext cx="10515600" cy="1101018"/>
          </a:xfrm>
          <a:solidFill>
            <a:schemeClr val="accent1"/>
          </a:solidFill>
        </p:spPr>
        <p:txBody>
          <a:bodyPr>
            <a:normAutofit/>
          </a:bodyPr>
          <a:lstStyle/>
          <a:p>
            <a:pPr algn="ctr"/>
            <a:r>
              <a:rPr lang="en-US" sz="3600" b="1">
                <a:solidFill>
                  <a:schemeClr val="bg1"/>
                </a:solidFill>
                <a:latin typeface="+mn-lt"/>
              </a:rPr>
              <a:t>Weight-based discrimination in the HC setting</a:t>
            </a:r>
          </a:p>
        </p:txBody>
      </p:sp>
      <p:sp>
        <p:nvSpPr>
          <p:cNvPr id="3" name="Content Placeholder 2">
            <a:extLst>
              <a:ext uri="{FF2B5EF4-FFF2-40B4-BE49-F238E27FC236}">
                <a16:creationId xmlns:a16="http://schemas.microsoft.com/office/drawing/2014/main" id="{A0C45770-C581-A5D0-6C37-E06F70D01388}"/>
              </a:ext>
            </a:extLst>
          </p:cNvPr>
          <p:cNvSpPr>
            <a:spLocks noGrp="1"/>
          </p:cNvSpPr>
          <p:nvPr>
            <p:ph idx="1"/>
          </p:nvPr>
        </p:nvSpPr>
        <p:spPr>
          <a:xfrm>
            <a:off x="149578" y="1532645"/>
            <a:ext cx="6929316" cy="5042816"/>
          </a:xfrm>
        </p:spPr>
        <p:txBody>
          <a:bodyPr>
            <a:normAutofit/>
          </a:bodyPr>
          <a:lstStyle/>
          <a:p>
            <a:pPr lvl="1"/>
            <a:r>
              <a:rPr lang="en-US"/>
              <a:t>Seating, gowns &amp; examination tables</a:t>
            </a:r>
          </a:p>
          <a:p>
            <a:pPr lvl="1"/>
            <a:r>
              <a:rPr lang="en-US"/>
              <a:t>Lower health care quality </a:t>
            </a:r>
          </a:p>
          <a:p>
            <a:pPr lvl="2"/>
            <a:r>
              <a:rPr lang="en-US"/>
              <a:t>Often provided with less health information</a:t>
            </a:r>
          </a:p>
          <a:p>
            <a:pPr lvl="2"/>
            <a:r>
              <a:rPr lang="en-US"/>
              <a:t>Less time spent with them</a:t>
            </a:r>
          </a:p>
          <a:p>
            <a:pPr lvl="2"/>
            <a:r>
              <a:rPr lang="en-US"/>
              <a:t>View them as undisciplined, annoying, and noncompliant with treatment.</a:t>
            </a:r>
          </a:p>
          <a:p>
            <a:pPr lvl="2"/>
            <a:r>
              <a:rPr lang="en-US"/>
              <a:t>Reluctance to perform pelvic &amp; other exams </a:t>
            </a:r>
          </a:p>
          <a:p>
            <a:pPr lvl="2"/>
            <a:r>
              <a:rPr lang="en-US"/>
              <a:t>Automatically assume a patient with obesity is engaging in overeating behaviors</a:t>
            </a:r>
          </a:p>
          <a:p>
            <a:pPr lvl="2"/>
            <a:r>
              <a:rPr lang="en-US"/>
              <a:t>Believe that </a:t>
            </a:r>
            <a:r>
              <a:rPr lang="en-US" b="1" i="1"/>
              <a:t>pressuring patients about their weight </a:t>
            </a:r>
            <a:r>
              <a:rPr lang="en-US"/>
              <a:t>is simply a way of trying </a:t>
            </a:r>
            <a:r>
              <a:rPr lang="en-US" b="1"/>
              <a:t>to motivate</a:t>
            </a:r>
            <a:r>
              <a:rPr lang="en-US"/>
              <a:t> them to be healthier</a:t>
            </a:r>
          </a:p>
          <a:p>
            <a:pPr lvl="2"/>
            <a:r>
              <a:rPr lang="en-US" b="1"/>
              <a:t>Attribute everything to obesity</a:t>
            </a:r>
            <a:r>
              <a:rPr lang="en-US"/>
              <a:t>/focus only on their weight &amp; overlook other health issues  - missed diagnoses &amp; treatments </a:t>
            </a:r>
          </a:p>
        </p:txBody>
      </p:sp>
      <p:pic>
        <p:nvPicPr>
          <p:cNvPr id="4" name="Picture 3">
            <a:extLst>
              <a:ext uri="{FF2B5EF4-FFF2-40B4-BE49-F238E27FC236}">
                <a16:creationId xmlns:a16="http://schemas.microsoft.com/office/drawing/2014/main" id="{1C84F51D-B97B-BB19-8DD5-FF3175630A18}"/>
              </a:ext>
            </a:extLst>
          </p:cNvPr>
          <p:cNvPicPr>
            <a:picLocks noChangeAspect="1"/>
          </p:cNvPicPr>
          <p:nvPr/>
        </p:nvPicPr>
        <p:blipFill>
          <a:blip r:embed="rId3"/>
          <a:stretch>
            <a:fillRect/>
          </a:stretch>
        </p:blipFill>
        <p:spPr>
          <a:xfrm>
            <a:off x="7475768" y="1954938"/>
            <a:ext cx="4052439" cy="3156423"/>
          </a:xfrm>
          <a:prstGeom prst="rect">
            <a:avLst/>
          </a:prstGeom>
        </p:spPr>
      </p:pic>
    </p:spTree>
    <p:extLst>
      <p:ext uri="{BB962C8B-B14F-4D97-AF65-F5344CB8AC3E}">
        <p14:creationId xmlns:p14="http://schemas.microsoft.com/office/powerpoint/2010/main" val="285910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D7D3-077C-5957-037A-7D9A5D925884}"/>
              </a:ext>
            </a:extLst>
          </p:cNvPr>
          <p:cNvSpPr>
            <a:spLocks noGrp="1"/>
          </p:cNvSpPr>
          <p:nvPr>
            <p:ph type="title"/>
          </p:nvPr>
        </p:nvSpPr>
        <p:spPr>
          <a:xfrm>
            <a:off x="128525" y="203811"/>
            <a:ext cx="10515600" cy="618723"/>
          </a:xfrm>
          <a:solidFill>
            <a:srgbClr val="0070C0"/>
          </a:solidFill>
        </p:spPr>
        <p:txBody>
          <a:bodyPr>
            <a:normAutofit fontScale="90000"/>
          </a:bodyPr>
          <a:lstStyle/>
          <a:p>
            <a:pPr algn="ctr"/>
            <a:r>
              <a:rPr lang="en-US" b="1">
                <a:solidFill>
                  <a:schemeClr val="bg1"/>
                </a:solidFill>
              </a:rPr>
              <a:t>More Details- Sources of Distress </a:t>
            </a:r>
          </a:p>
        </p:txBody>
      </p:sp>
      <p:pic>
        <p:nvPicPr>
          <p:cNvPr id="5" name="Content Placeholder 4" descr="A screenshot of a computer&#10;&#10;Description automatically generated">
            <a:extLst>
              <a:ext uri="{FF2B5EF4-FFF2-40B4-BE49-F238E27FC236}">
                <a16:creationId xmlns:a16="http://schemas.microsoft.com/office/drawing/2014/main" id="{6BEB7FEC-FE77-E194-C02A-85D1F39629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493" t="12575" r="15536" b="17732"/>
          <a:stretch/>
        </p:blipFill>
        <p:spPr>
          <a:xfrm>
            <a:off x="128525" y="1215949"/>
            <a:ext cx="8606742" cy="4688081"/>
          </a:xfrm>
        </p:spPr>
      </p:pic>
      <p:sp>
        <p:nvSpPr>
          <p:cNvPr id="6" name="Oval 5">
            <a:extLst>
              <a:ext uri="{FF2B5EF4-FFF2-40B4-BE49-F238E27FC236}">
                <a16:creationId xmlns:a16="http://schemas.microsoft.com/office/drawing/2014/main" id="{48538844-A760-D667-F92C-A864ED219FB4}"/>
              </a:ext>
            </a:extLst>
          </p:cNvPr>
          <p:cNvSpPr/>
          <p:nvPr/>
        </p:nvSpPr>
        <p:spPr>
          <a:xfrm>
            <a:off x="7595261" y="1447812"/>
            <a:ext cx="694482" cy="4629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BA2A171-8E72-9F06-1F23-CB268E25E240}"/>
              </a:ext>
            </a:extLst>
          </p:cNvPr>
          <p:cNvSpPr/>
          <p:nvPr/>
        </p:nvSpPr>
        <p:spPr>
          <a:xfrm>
            <a:off x="7082488" y="1679674"/>
            <a:ext cx="613456" cy="4629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E596B16-579E-330E-2CB7-0614EEAB551E}"/>
              </a:ext>
            </a:extLst>
          </p:cNvPr>
          <p:cNvCxnSpPr>
            <a:cxnSpLocks/>
          </p:cNvCxnSpPr>
          <p:nvPr/>
        </p:nvCxnSpPr>
        <p:spPr>
          <a:xfrm>
            <a:off x="7709824" y="2065010"/>
            <a:ext cx="864138" cy="37077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8E85E9-BCA5-7A79-72AD-7FA7209CCE0A}"/>
              </a:ext>
            </a:extLst>
          </p:cNvPr>
          <p:cNvSpPr txBox="1"/>
          <p:nvPr/>
        </p:nvSpPr>
        <p:spPr>
          <a:xfrm>
            <a:off x="8587842" y="2421349"/>
            <a:ext cx="2200023" cy="1938992"/>
          </a:xfrm>
          <a:prstGeom prst="rect">
            <a:avLst/>
          </a:prstGeom>
          <a:noFill/>
          <a:ln>
            <a:solidFill>
              <a:schemeClr val="accent2"/>
            </a:solidFill>
          </a:ln>
        </p:spPr>
        <p:txBody>
          <a:bodyPr wrap="square" rtlCol="0">
            <a:spAutoFit/>
          </a:bodyPr>
          <a:lstStyle/>
          <a:p>
            <a:r>
              <a:rPr lang="en-US"/>
              <a:t>Maybe some ambivalence</a:t>
            </a:r>
          </a:p>
          <a:p>
            <a:r>
              <a:rPr lang="en-US" sz="1400"/>
              <a:t>(distress over how much time diabetes requires &amp; that it doesn’t make a difference AND</a:t>
            </a:r>
          </a:p>
          <a:p>
            <a:r>
              <a:rPr lang="en-US" sz="1400"/>
              <a:t>Guilt/distress over not doing more)</a:t>
            </a:r>
          </a:p>
        </p:txBody>
      </p:sp>
      <p:cxnSp>
        <p:nvCxnSpPr>
          <p:cNvPr id="13" name="Straight Arrow Connector 12">
            <a:extLst>
              <a:ext uri="{FF2B5EF4-FFF2-40B4-BE49-F238E27FC236}">
                <a16:creationId xmlns:a16="http://schemas.microsoft.com/office/drawing/2014/main" id="{288941F5-FCF0-2225-8671-6BCC34627B7D}"/>
              </a:ext>
            </a:extLst>
          </p:cNvPr>
          <p:cNvCxnSpPr>
            <a:cxnSpLocks/>
          </p:cNvCxnSpPr>
          <p:nvPr/>
        </p:nvCxnSpPr>
        <p:spPr>
          <a:xfrm>
            <a:off x="8356198" y="1655180"/>
            <a:ext cx="662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C03017-A159-A1A5-7BC2-92221907CB0B}"/>
              </a:ext>
            </a:extLst>
          </p:cNvPr>
          <p:cNvSpPr txBox="1"/>
          <p:nvPr/>
        </p:nvSpPr>
        <p:spPr>
          <a:xfrm>
            <a:off x="9018847" y="1437200"/>
            <a:ext cx="1546898" cy="369332"/>
          </a:xfrm>
          <a:prstGeom prst="rect">
            <a:avLst/>
          </a:prstGeom>
          <a:noFill/>
          <a:ln>
            <a:solidFill>
              <a:srgbClr val="FF0000"/>
            </a:solidFill>
          </a:ln>
        </p:spPr>
        <p:txBody>
          <a:bodyPr wrap="none" rtlCol="0">
            <a:spAutoFit/>
          </a:bodyPr>
          <a:lstStyle/>
          <a:p>
            <a:r>
              <a:rPr lang="en-US"/>
              <a:t>Eating Distress</a:t>
            </a:r>
          </a:p>
        </p:txBody>
      </p:sp>
      <p:sp>
        <p:nvSpPr>
          <p:cNvPr id="21" name="Oval 20">
            <a:extLst>
              <a:ext uri="{FF2B5EF4-FFF2-40B4-BE49-F238E27FC236}">
                <a16:creationId xmlns:a16="http://schemas.microsoft.com/office/drawing/2014/main" id="{B35C624D-BEB0-2352-1A5A-2BD6FBD3D7F1}"/>
              </a:ext>
            </a:extLst>
          </p:cNvPr>
          <p:cNvSpPr/>
          <p:nvPr/>
        </p:nvSpPr>
        <p:spPr>
          <a:xfrm>
            <a:off x="6504972" y="3918020"/>
            <a:ext cx="607672" cy="1724031"/>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635AFC8-A192-0706-ADA0-DDF63C2AD91A}"/>
              </a:ext>
            </a:extLst>
          </p:cNvPr>
          <p:cNvCxnSpPr>
            <a:cxnSpLocks/>
          </p:cNvCxnSpPr>
          <p:nvPr/>
        </p:nvCxnSpPr>
        <p:spPr>
          <a:xfrm>
            <a:off x="7112644" y="4418078"/>
            <a:ext cx="1622623" cy="37173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B2CEC3-D482-921A-00D3-A64675016C40}"/>
              </a:ext>
            </a:extLst>
          </p:cNvPr>
          <p:cNvSpPr txBox="1"/>
          <p:nvPr/>
        </p:nvSpPr>
        <p:spPr>
          <a:xfrm>
            <a:off x="8796131" y="4795145"/>
            <a:ext cx="1595309" cy="646331"/>
          </a:xfrm>
          <a:prstGeom prst="rect">
            <a:avLst/>
          </a:prstGeom>
          <a:noFill/>
          <a:ln>
            <a:solidFill>
              <a:schemeClr val="accent1"/>
            </a:solidFill>
          </a:ln>
        </p:spPr>
        <p:txBody>
          <a:bodyPr wrap="none" rtlCol="0">
            <a:spAutoFit/>
          </a:bodyPr>
          <a:lstStyle/>
          <a:p>
            <a:r>
              <a:rPr lang="en-US"/>
              <a:t>Some sense of </a:t>
            </a:r>
          </a:p>
          <a:p>
            <a:r>
              <a:rPr lang="en-US"/>
              <a:t>“in it all alone”</a:t>
            </a:r>
          </a:p>
        </p:txBody>
      </p:sp>
    </p:spTree>
    <p:extLst>
      <p:ext uri="{BB962C8B-B14F-4D97-AF65-F5344CB8AC3E}">
        <p14:creationId xmlns:p14="http://schemas.microsoft.com/office/powerpoint/2010/main" val="65729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5114-79C3-8F0E-2E1B-CEFF3F48C9B3}"/>
              </a:ext>
            </a:extLst>
          </p:cNvPr>
          <p:cNvSpPr>
            <a:spLocks noGrp="1"/>
          </p:cNvSpPr>
          <p:nvPr>
            <p:ph type="title"/>
          </p:nvPr>
        </p:nvSpPr>
        <p:spPr>
          <a:xfrm>
            <a:off x="115389" y="326946"/>
            <a:ext cx="10515600" cy="757619"/>
          </a:xfrm>
          <a:solidFill>
            <a:srgbClr val="0070C0"/>
          </a:solidFill>
        </p:spPr>
        <p:txBody>
          <a:bodyPr/>
          <a:lstStyle/>
          <a:p>
            <a:pPr algn="ctr"/>
            <a:r>
              <a:rPr kumimoji="0" lang="en-US" sz="4000" b="1" i="0" u="none" strike="noStrike" kern="1200" cap="none" spc="0" normalizeH="0" baseline="0" noProof="0">
                <a:ln>
                  <a:noFill/>
                </a:ln>
                <a:solidFill>
                  <a:schemeClr val="bg1"/>
                </a:solidFill>
                <a:effectLst/>
                <a:uLnTx/>
                <a:uFillTx/>
                <a:latin typeface="Calibri Light" panose="020F0302020204030204"/>
                <a:ea typeface="+mj-ea"/>
                <a:cs typeface="+mj-cs"/>
              </a:rPr>
              <a:t>More Details- Sources of Distress </a:t>
            </a:r>
            <a:endParaRPr lang="en-US">
              <a:solidFill>
                <a:schemeClr val="bg1"/>
              </a:solidFill>
            </a:endParaRPr>
          </a:p>
        </p:txBody>
      </p:sp>
      <p:pic>
        <p:nvPicPr>
          <p:cNvPr id="5" name="Content Placeholder 4" descr="A screenshot of a computer&#10;&#10;Description automatically generated">
            <a:extLst>
              <a:ext uri="{FF2B5EF4-FFF2-40B4-BE49-F238E27FC236}">
                <a16:creationId xmlns:a16="http://schemas.microsoft.com/office/drawing/2014/main" id="{7953A9CB-16B1-61B9-DBA9-925DDBBA11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644" t="12309" r="15835" b="35255"/>
          <a:stretch/>
        </p:blipFill>
        <p:spPr>
          <a:xfrm>
            <a:off x="115389" y="1540481"/>
            <a:ext cx="8869046" cy="3657599"/>
          </a:xfrm>
        </p:spPr>
      </p:pic>
      <p:sp>
        <p:nvSpPr>
          <p:cNvPr id="3" name="Oval 2">
            <a:extLst>
              <a:ext uri="{FF2B5EF4-FFF2-40B4-BE49-F238E27FC236}">
                <a16:creationId xmlns:a16="http://schemas.microsoft.com/office/drawing/2014/main" id="{BB2E9E2A-DE43-F650-B077-08B943DAB623}"/>
              </a:ext>
            </a:extLst>
          </p:cNvPr>
          <p:cNvSpPr/>
          <p:nvPr/>
        </p:nvSpPr>
        <p:spPr>
          <a:xfrm>
            <a:off x="7781501" y="2814292"/>
            <a:ext cx="1203767" cy="10475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9653660-CA5A-C218-4389-E3CC088A9066}"/>
              </a:ext>
            </a:extLst>
          </p:cNvPr>
          <p:cNvCxnSpPr>
            <a:cxnSpLocks/>
          </p:cNvCxnSpPr>
          <p:nvPr/>
        </p:nvCxnSpPr>
        <p:spPr>
          <a:xfrm>
            <a:off x="8984435" y="3152271"/>
            <a:ext cx="523851" cy="783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2D1D32-F124-432E-40DB-D64A77ED7172}"/>
              </a:ext>
            </a:extLst>
          </p:cNvPr>
          <p:cNvSpPr txBox="1"/>
          <p:nvPr/>
        </p:nvSpPr>
        <p:spPr>
          <a:xfrm>
            <a:off x="9508286" y="2886354"/>
            <a:ext cx="1316386" cy="861774"/>
          </a:xfrm>
          <a:prstGeom prst="rect">
            <a:avLst/>
          </a:prstGeom>
          <a:noFill/>
          <a:ln>
            <a:solidFill>
              <a:srgbClr val="FF0000"/>
            </a:solidFill>
          </a:ln>
        </p:spPr>
        <p:txBody>
          <a:bodyPr wrap="none" rtlCol="0">
            <a:spAutoFit/>
          </a:bodyPr>
          <a:lstStyle/>
          <a:p>
            <a:r>
              <a:rPr lang="en-US">
                <a:solidFill>
                  <a:srgbClr val="FF0000"/>
                </a:solidFill>
              </a:rPr>
              <a:t>The Big One</a:t>
            </a:r>
          </a:p>
          <a:p>
            <a:r>
              <a:rPr lang="en-US" sz="1600">
                <a:solidFill>
                  <a:srgbClr val="FF0000"/>
                </a:solidFill>
              </a:rPr>
              <a:t>Futility and </a:t>
            </a:r>
          </a:p>
          <a:p>
            <a:r>
              <a:rPr lang="en-US" sz="1600">
                <a:solidFill>
                  <a:srgbClr val="FF0000"/>
                </a:solidFill>
              </a:rPr>
              <a:t>hopelessness</a:t>
            </a:r>
          </a:p>
        </p:txBody>
      </p:sp>
      <p:sp>
        <p:nvSpPr>
          <p:cNvPr id="10" name="Oval 9">
            <a:extLst>
              <a:ext uri="{FF2B5EF4-FFF2-40B4-BE49-F238E27FC236}">
                <a16:creationId xmlns:a16="http://schemas.microsoft.com/office/drawing/2014/main" id="{6AD8D2F0-9609-8EAA-8323-EDFAE8FD1E29}"/>
              </a:ext>
            </a:extLst>
          </p:cNvPr>
          <p:cNvSpPr/>
          <p:nvPr/>
        </p:nvSpPr>
        <p:spPr>
          <a:xfrm>
            <a:off x="6787522" y="1819124"/>
            <a:ext cx="578734" cy="914400"/>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C9AC5F-E010-88F3-510A-0C23D4D96498}"/>
              </a:ext>
            </a:extLst>
          </p:cNvPr>
          <p:cNvPicPr>
            <a:picLocks noChangeAspect="1"/>
          </p:cNvPicPr>
          <p:nvPr/>
        </p:nvPicPr>
        <p:blipFill>
          <a:blip r:embed="rId3"/>
          <a:stretch>
            <a:fillRect/>
          </a:stretch>
        </p:blipFill>
        <p:spPr>
          <a:xfrm>
            <a:off x="6731070" y="3982104"/>
            <a:ext cx="609653" cy="944962"/>
          </a:xfrm>
          <a:prstGeom prst="rect">
            <a:avLst/>
          </a:prstGeom>
        </p:spPr>
      </p:pic>
      <p:cxnSp>
        <p:nvCxnSpPr>
          <p:cNvPr id="13" name="Straight Arrow Connector 12">
            <a:extLst>
              <a:ext uri="{FF2B5EF4-FFF2-40B4-BE49-F238E27FC236}">
                <a16:creationId xmlns:a16="http://schemas.microsoft.com/office/drawing/2014/main" id="{A2F5ACA8-41FD-8EBB-A2B2-EB473A7672F4}"/>
              </a:ext>
            </a:extLst>
          </p:cNvPr>
          <p:cNvCxnSpPr>
            <a:cxnSpLocks/>
          </p:cNvCxnSpPr>
          <p:nvPr/>
        </p:nvCxnSpPr>
        <p:spPr>
          <a:xfrm>
            <a:off x="7366256" y="1984601"/>
            <a:ext cx="186004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DA94E17-87CE-D1FA-E8E0-FA90FA5C7396}"/>
              </a:ext>
            </a:extLst>
          </p:cNvPr>
          <p:cNvPicPr>
            <a:picLocks noChangeAspect="1"/>
          </p:cNvPicPr>
          <p:nvPr/>
        </p:nvPicPr>
        <p:blipFill>
          <a:blip r:embed="rId4"/>
          <a:stretch>
            <a:fillRect/>
          </a:stretch>
        </p:blipFill>
        <p:spPr>
          <a:xfrm>
            <a:off x="7317786" y="4237233"/>
            <a:ext cx="1956986" cy="188992"/>
          </a:xfrm>
          <a:prstGeom prst="rect">
            <a:avLst/>
          </a:prstGeom>
        </p:spPr>
      </p:pic>
      <p:sp>
        <p:nvSpPr>
          <p:cNvPr id="18" name="TextBox 17">
            <a:extLst>
              <a:ext uri="{FF2B5EF4-FFF2-40B4-BE49-F238E27FC236}">
                <a16:creationId xmlns:a16="http://schemas.microsoft.com/office/drawing/2014/main" id="{78A31C5D-F022-CB46-48B6-260E4A7A695A}"/>
              </a:ext>
            </a:extLst>
          </p:cNvPr>
          <p:cNvSpPr txBox="1"/>
          <p:nvPr/>
        </p:nvSpPr>
        <p:spPr>
          <a:xfrm>
            <a:off x="9226303" y="1715446"/>
            <a:ext cx="1706557" cy="646331"/>
          </a:xfrm>
          <a:prstGeom prst="rect">
            <a:avLst/>
          </a:prstGeom>
          <a:noFill/>
          <a:ln>
            <a:solidFill>
              <a:schemeClr val="accent2"/>
            </a:solidFill>
          </a:ln>
        </p:spPr>
        <p:txBody>
          <a:bodyPr wrap="none" rtlCol="0">
            <a:spAutoFit/>
          </a:bodyPr>
          <a:lstStyle/>
          <a:p>
            <a:r>
              <a:rPr lang="en-US"/>
              <a:t>Mild/Moderate</a:t>
            </a:r>
          </a:p>
          <a:p>
            <a:r>
              <a:rPr lang="en-US"/>
              <a:t>Shame &amp; stigma</a:t>
            </a:r>
          </a:p>
        </p:txBody>
      </p:sp>
      <p:sp>
        <p:nvSpPr>
          <p:cNvPr id="19" name="TextBox 18">
            <a:extLst>
              <a:ext uri="{FF2B5EF4-FFF2-40B4-BE49-F238E27FC236}">
                <a16:creationId xmlns:a16="http://schemas.microsoft.com/office/drawing/2014/main" id="{C5911960-BAC0-7472-36BB-15AD14F70C90}"/>
              </a:ext>
            </a:extLst>
          </p:cNvPr>
          <p:cNvSpPr txBox="1"/>
          <p:nvPr/>
        </p:nvSpPr>
        <p:spPr>
          <a:xfrm>
            <a:off x="9195443" y="4131419"/>
            <a:ext cx="1629229" cy="646331"/>
          </a:xfrm>
          <a:prstGeom prst="rect">
            <a:avLst/>
          </a:prstGeom>
          <a:noFill/>
          <a:ln>
            <a:solidFill>
              <a:schemeClr val="accent2"/>
            </a:solidFill>
          </a:ln>
        </p:spPr>
        <p:txBody>
          <a:bodyPr wrap="none" rtlCol="0">
            <a:spAutoFit/>
          </a:bodyPr>
          <a:lstStyle/>
          <a:p>
            <a:r>
              <a:rPr lang="en-US"/>
              <a:t>Mild/Moderate</a:t>
            </a:r>
          </a:p>
          <a:p>
            <a:r>
              <a:rPr lang="en-US"/>
              <a:t>Access Distress</a:t>
            </a:r>
          </a:p>
        </p:txBody>
      </p:sp>
    </p:spTree>
    <p:extLst>
      <p:ext uri="{BB962C8B-B14F-4D97-AF65-F5344CB8AC3E}">
        <p14:creationId xmlns:p14="http://schemas.microsoft.com/office/powerpoint/2010/main" val="37171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742B-6801-A14C-7A53-BAA31F2B994C}"/>
              </a:ext>
            </a:extLst>
          </p:cNvPr>
          <p:cNvSpPr>
            <a:spLocks noGrp="1"/>
          </p:cNvSpPr>
          <p:nvPr>
            <p:ph type="title"/>
          </p:nvPr>
        </p:nvSpPr>
        <p:spPr>
          <a:xfrm>
            <a:off x="273121" y="252110"/>
            <a:ext cx="10278439" cy="792343"/>
          </a:xfrm>
          <a:solidFill>
            <a:srgbClr val="0070C0"/>
          </a:solidFill>
        </p:spPr>
        <p:txBody>
          <a:bodyPr>
            <a:normAutofit/>
          </a:bodyPr>
          <a:lstStyle/>
          <a:p>
            <a:pPr algn="ctr"/>
            <a:r>
              <a:rPr lang="en-US" sz="4000" b="1">
                <a:solidFill>
                  <a:schemeClr val="bg1"/>
                </a:solidFill>
              </a:rPr>
              <a:t>Now What? </a:t>
            </a:r>
          </a:p>
        </p:txBody>
      </p:sp>
      <p:sp>
        <p:nvSpPr>
          <p:cNvPr id="3" name="Content Placeholder 2">
            <a:extLst>
              <a:ext uri="{FF2B5EF4-FFF2-40B4-BE49-F238E27FC236}">
                <a16:creationId xmlns:a16="http://schemas.microsoft.com/office/drawing/2014/main" id="{53C19802-282D-AA53-6B21-EE317A8F9E5C}"/>
              </a:ext>
            </a:extLst>
          </p:cNvPr>
          <p:cNvSpPr>
            <a:spLocks noGrp="1"/>
          </p:cNvSpPr>
          <p:nvPr>
            <p:ph idx="1"/>
          </p:nvPr>
        </p:nvSpPr>
        <p:spPr>
          <a:xfrm>
            <a:off x="273121" y="1362172"/>
            <a:ext cx="10278439" cy="4930292"/>
          </a:xfrm>
        </p:spPr>
        <p:txBody>
          <a:bodyPr>
            <a:normAutofit/>
          </a:bodyPr>
          <a:lstStyle/>
          <a:p>
            <a:r>
              <a:rPr lang="en-US" dirty="0"/>
              <a:t>What do you do? What </a:t>
            </a:r>
            <a:r>
              <a:rPr lang="en-US" i="1" dirty="0"/>
              <a:t>can</a:t>
            </a:r>
            <a:r>
              <a:rPr lang="en-US" dirty="0"/>
              <a:t> you do?</a:t>
            </a:r>
          </a:p>
          <a:p>
            <a:pPr marL="0" indent="0">
              <a:buNone/>
            </a:pPr>
            <a:endParaRPr lang="en-US" sz="1300" dirty="0"/>
          </a:p>
          <a:p>
            <a:r>
              <a:rPr lang="en-US" sz="2400" dirty="0"/>
              <a:t>If diabetes distress is not managed, it can get worse over time. It may lead to “burnout”—this is when a person feels </a:t>
            </a:r>
            <a:r>
              <a:rPr lang="en-US" sz="2400" b="1" i="1" dirty="0"/>
              <a:t>emotionally exhausted and overwhelmed by the demands of their diabetes</a:t>
            </a:r>
            <a:r>
              <a:rPr lang="en-US" sz="2400" dirty="0"/>
              <a:t>.</a:t>
            </a:r>
          </a:p>
          <a:p>
            <a:pPr lvl="1"/>
            <a:r>
              <a:rPr lang="en-US" sz="2000" dirty="0"/>
              <a:t>They try to cope with this by </a:t>
            </a:r>
            <a:r>
              <a:rPr lang="en-US" sz="2000" b="1" i="1" dirty="0"/>
              <a:t>giving up </a:t>
            </a:r>
            <a:r>
              <a:rPr lang="en-US" sz="2000" dirty="0"/>
              <a:t>on taking care of their diabetes.</a:t>
            </a:r>
          </a:p>
          <a:p>
            <a:pPr marL="0" indent="0">
              <a:buNone/>
            </a:pPr>
            <a:endParaRPr lang="en-US" sz="800" dirty="0"/>
          </a:p>
          <a:p>
            <a:r>
              <a:rPr lang="en-US" sz="2400" i="1" dirty="0"/>
              <a:t>For the most part, distress </a:t>
            </a:r>
            <a:r>
              <a:rPr lang="en-US" sz="2400" b="1" i="1" dirty="0"/>
              <a:t>interventions</a:t>
            </a:r>
            <a:r>
              <a:rPr lang="en-US" sz="2400" i="1" dirty="0"/>
              <a:t> </a:t>
            </a:r>
            <a:r>
              <a:rPr lang="en-US" sz="2400" b="1" i="1" dirty="0"/>
              <a:t>typically do not require the expertise of a mental health professional</a:t>
            </a:r>
            <a:r>
              <a:rPr lang="en-US" sz="2400" i="1" dirty="0"/>
              <a:t>, which can be costly and, in most cases, unavailable. With planning they can be </a:t>
            </a:r>
            <a:r>
              <a:rPr lang="en-US" sz="2400" b="1" i="1" dirty="0"/>
              <a:t>incorporated into regular diabetes care </a:t>
            </a:r>
            <a:r>
              <a:rPr lang="en-US" sz="2400" i="1" dirty="0"/>
              <a:t>by well-trained, sensitive diabetes clinicians. </a:t>
            </a:r>
            <a:r>
              <a:rPr lang="en-US" sz="1600" i="1" dirty="0"/>
              <a:t>Fisher &amp; Polonsky</a:t>
            </a:r>
          </a:p>
        </p:txBody>
      </p:sp>
    </p:spTree>
    <p:extLst>
      <p:ext uri="{BB962C8B-B14F-4D97-AF65-F5344CB8AC3E}">
        <p14:creationId xmlns:p14="http://schemas.microsoft.com/office/powerpoint/2010/main" val="52034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4C20-06AC-6236-F2FE-889CB42F0CED}"/>
              </a:ext>
            </a:extLst>
          </p:cNvPr>
          <p:cNvSpPr>
            <a:spLocks noGrp="1"/>
          </p:cNvSpPr>
          <p:nvPr>
            <p:ph type="title"/>
          </p:nvPr>
        </p:nvSpPr>
        <p:spPr>
          <a:xfrm>
            <a:off x="161016" y="187276"/>
            <a:ext cx="10515600" cy="908091"/>
          </a:xfrm>
          <a:solidFill>
            <a:srgbClr val="0070C0"/>
          </a:solidFill>
        </p:spPr>
        <p:txBody>
          <a:bodyPr>
            <a:normAutofit/>
          </a:bodyPr>
          <a:lstStyle/>
          <a:p>
            <a:pPr algn="ctr"/>
            <a:r>
              <a:rPr lang="en-US" sz="3200" b="1">
                <a:solidFill>
                  <a:schemeClr val="bg1"/>
                </a:solidFill>
              </a:rPr>
              <a:t>What can you do to help patients with Diabetes Distress?</a:t>
            </a:r>
          </a:p>
        </p:txBody>
      </p:sp>
      <p:sp>
        <p:nvSpPr>
          <p:cNvPr id="3" name="Content Placeholder 2">
            <a:extLst>
              <a:ext uri="{FF2B5EF4-FFF2-40B4-BE49-F238E27FC236}">
                <a16:creationId xmlns:a16="http://schemas.microsoft.com/office/drawing/2014/main" id="{4F998841-A6E5-81B6-1488-46A43BD28072}"/>
              </a:ext>
            </a:extLst>
          </p:cNvPr>
          <p:cNvSpPr>
            <a:spLocks noGrp="1"/>
          </p:cNvSpPr>
          <p:nvPr>
            <p:ph idx="1"/>
          </p:nvPr>
        </p:nvSpPr>
        <p:spPr>
          <a:xfrm>
            <a:off x="161016" y="1288265"/>
            <a:ext cx="10515600" cy="5219699"/>
          </a:xfrm>
        </p:spPr>
        <p:txBody>
          <a:bodyPr>
            <a:normAutofit fontScale="92500" lnSpcReduction="20000"/>
          </a:bodyPr>
          <a:lstStyle/>
          <a:p>
            <a:r>
              <a:rPr lang="en-US" sz="2400">
                <a:latin typeface="Calibri" panose="020F0502020204030204" pitchFamily="34" charset="0"/>
                <a:cs typeface="Calibri" panose="020F0502020204030204" pitchFamily="34" charset="0"/>
              </a:rPr>
              <a:t>Good news –  </a:t>
            </a:r>
            <a:r>
              <a:rPr lang="en-US" sz="2000" b="1">
                <a:latin typeface="Calibri" panose="020F0502020204030204" pitchFamily="34" charset="0"/>
                <a:cs typeface="Calibri" panose="020F0502020204030204" pitchFamily="34" charset="0"/>
              </a:rPr>
              <a:t>just acknowledging DD &amp; talking about it/normalizing it helps reduce it </a:t>
            </a:r>
          </a:p>
          <a:p>
            <a:pPr lvl="1"/>
            <a:r>
              <a:rPr lang="en-US" sz="1800">
                <a:latin typeface="Calibri" panose="020F0502020204030204" pitchFamily="34" charset="0"/>
                <a:cs typeface="Calibri" panose="020F0502020204030204" pitchFamily="34" charset="0"/>
              </a:rPr>
              <a:t>Improvement seen just by </a:t>
            </a:r>
            <a:r>
              <a:rPr lang="en-US" sz="1800" i="1">
                <a:latin typeface="Calibri" panose="020F0502020204030204" pitchFamily="34" charset="0"/>
                <a:cs typeface="Calibri" panose="020F0502020204030204" pitchFamily="34" charset="0"/>
              </a:rPr>
              <a:t>MONITORING</a:t>
            </a:r>
            <a:r>
              <a:rPr lang="en-US" sz="1800">
                <a:latin typeface="Calibri" panose="020F0502020204030204" pitchFamily="34" charset="0"/>
                <a:cs typeface="Calibri" panose="020F0502020204030204" pitchFamily="34" charset="0"/>
              </a:rPr>
              <a:t> DD</a:t>
            </a:r>
          </a:p>
          <a:p>
            <a:r>
              <a:rPr lang="en-US" sz="2400">
                <a:latin typeface="Calibri" panose="020F0502020204030204" pitchFamily="34" charset="0"/>
                <a:cs typeface="Calibri" panose="020F0502020204030204" pitchFamily="34" charset="0"/>
              </a:rPr>
              <a:t>For some items – </a:t>
            </a:r>
            <a:r>
              <a:rPr lang="en-US" sz="2400" b="1" i="1">
                <a:latin typeface="Calibri" panose="020F0502020204030204" pitchFamily="34" charset="0"/>
                <a:cs typeface="Calibri" panose="020F0502020204030204" pitchFamily="34" charset="0"/>
              </a:rPr>
              <a:t>diabetes education </a:t>
            </a:r>
            <a:r>
              <a:rPr lang="en-US" sz="2400">
                <a:latin typeface="Calibri" panose="020F0502020204030204" pitchFamily="34" charset="0"/>
                <a:cs typeface="Calibri" panose="020F0502020204030204" pitchFamily="34" charset="0"/>
              </a:rPr>
              <a:t>is helpful </a:t>
            </a:r>
          </a:p>
          <a:p>
            <a:pPr lvl="1"/>
            <a:r>
              <a:rPr lang="en-US" sz="2000">
                <a:latin typeface="Calibri" panose="020F0502020204030204" pitchFamily="34" charset="0"/>
                <a:cs typeface="Calibri" panose="020F0502020204030204" pitchFamily="34" charset="0"/>
              </a:rPr>
              <a:t>Most effective to </a:t>
            </a:r>
            <a:r>
              <a:rPr lang="en-US" sz="2000" b="1">
                <a:latin typeface="Calibri" panose="020F0502020204030204" pitchFamily="34" charset="0"/>
                <a:cs typeface="Calibri" panose="020F0502020204030204" pitchFamily="34" charset="0"/>
              </a:rPr>
              <a:t>first address emotional distress </a:t>
            </a:r>
            <a:r>
              <a:rPr lang="en-US" sz="2000">
                <a:latin typeface="Calibri" panose="020F0502020204030204" pitchFamily="34" charset="0"/>
                <a:cs typeface="Calibri" panose="020F0502020204030204" pitchFamily="34" charset="0"/>
              </a:rPr>
              <a:t>&amp; then provide the self-management education</a:t>
            </a:r>
          </a:p>
          <a:p>
            <a:pPr lvl="1"/>
            <a:r>
              <a:rPr lang="en-US" sz="2000">
                <a:latin typeface="Calibri" panose="020F0502020204030204" pitchFamily="34" charset="0"/>
                <a:cs typeface="Calibri" panose="020F0502020204030204" pitchFamily="34" charset="0"/>
              </a:rPr>
              <a:t>Identifying </a:t>
            </a:r>
            <a:r>
              <a:rPr lang="en-US" sz="2000" b="1">
                <a:latin typeface="Calibri" panose="020F0502020204030204" pitchFamily="34" charset="0"/>
                <a:cs typeface="Calibri" panose="020F0502020204030204" pitchFamily="34" charset="0"/>
              </a:rPr>
              <a:t>misperceptions &amp; capacity issues </a:t>
            </a:r>
            <a:r>
              <a:rPr lang="en-US" sz="2000">
                <a:latin typeface="Calibri" panose="020F0502020204030204" pitchFamily="34" charset="0"/>
                <a:cs typeface="Calibri" panose="020F0502020204030204" pitchFamily="34" charset="0"/>
              </a:rPr>
              <a:t>can help address emotional distress – examples:</a:t>
            </a:r>
          </a:p>
          <a:p>
            <a:pPr lvl="2"/>
            <a:r>
              <a:rPr lang="en-US" sz="1900">
                <a:latin typeface="Calibri" panose="020F0502020204030204" pitchFamily="34" charset="0"/>
                <a:cs typeface="Calibri" panose="020F0502020204030204" pitchFamily="34" charset="0"/>
              </a:rPr>
              <a:t>Thinking it is necessary to eat “no sugar” – really don’t know what to eat </a:t>
            </a:r>
          </a:p>
          <a:p>
            <a:pPr lvl="2"/>
            <a:r>
              <a:rPr lang="en-US" sz="1900">
                <a:latin typeface="Calibri" panose="020F0502020204030204" pitchFamily="34" charset="0"/>
                <a:cs typeface="Calibri" panose="020F0502020204030204" pitchFamily="34" charset="0"/>
              </a:rPr>
              <a:t>Not knowing what BG is normal – e.g., should be 100 all the time</a:t>
            </a:r>
          </a:p>
          <a:p>
            <a:pPr lvl="2"/>
            <a:r>
              <a:rPr lang="en-US" sz="1900">
                <a:latin typeface="Calibri" panose="020F0502020204030204" pitchFamily="34" charset="0"/>
                <a:cs typeface="Calibri" panose="020F0502020204030204" pitchFamily="34" charset="0"/>
              </a:rPr>
              <a:t>Not sure how to use pen or use insulin scale, etc. </a:t>
            </a:r>
          </a:p>
          <a:p>
            <a:pPr lvl="2"/>
            <a:r>
              <a:rPr lang="en-US" sz="1900">
                <a:latin typeface="Calibri" panose="020F0502020204030204" pitchFamily="34" charset="0"/>
                <a:cs typeface="Calibri" panose="020F0502020204030204" pitchFamily="34" charset="0"/>
              </a:rPr>
              <a:t>Numeracy &amp; literacy issues </a:t>
            </a:r>
          </a:p>
          <a:p>
            <a:r>
              <a:rPr lang="en-US" sz="2400">
                <a:latin typeface="Calibri" panose="020F0502020204030204" pitchFamily="34" charset="0"/>
                <a:cs typeface="Calibri" panose="020F0502020204030204" pitchFamily="34" charset="0"/>
              </a:rPr>
              <a:t>Reducing diabetes </a:t>
            </a:r>
            <a:r>
              <a:rPr lang="en-US" sz="2400" b="1" i="1">
                <a:latin typeface="Calibri" panose="020F0502020204030204" pitchFamily="34" charset="0"/>
                <a:cs typeface="Calibri" panose="020F0502020204030204" pitchFamily="34" charset="0"/>
              </a:rPr>
              <a:t>stigma &amp; shame </a:t>
            </a:r>
            <a:r>
              <a:rPr lang="en-US" sz="2400">
                <a:latin typeface="Calibri" panose="020F0502020204030204" pitchFamily="34" charset="0"/>
                <a:cs typeface="Calibri" panose="020F0502020204030204" pitchFamily="34" charset="0"/>
              </a:rPr>
              <a:t>in the clinic (clinicians &amp; staff) – words matter</a:t>
            </a:r>
          </a:p>
          <a:p>
            <a:r>
              <a:rPr lang="en-US" sz="2400">
                <a:latin typeface="Calibri" panose="020F0502020204030204" pitchFamily="34" charset="0"/>
                <a:cs typeface="Calibri" panose="020F0502020204030204" pitchFamily="34" charset="0"/>
              </a:rPr>
              <a:t>Address hopelessness, futility </a:t>
            </a:r>
            <a:r>
              <a:rPr lang="en-US" sz="2000" i="1">
                <a:latin typeface="Calibri" panose="020F0502020204030204" pitchFamily="34" charset="0"/>
                <a:cs typeface="Calibri" panose="020F0502020204030204" pitchFamily="34" charset="0"/>
              </a:rPr>
              <a:t>(“no matter what I do, bad things are going to happen”) </a:t>
            </a:r>
            <a:r>
              <a:rPr lang="en-US" sz="2400">
                <a:latin typeface="Calibri" panose="020F0502020204030204" pitchFamily="34" charset="0"/>
                <a:cs typeface="Calibri" panose="020F0502020204030204" pitchFamily="34" charset="0"/>
              </a:rPr>
              <a:t>– provide “</a:t>
            </a:r>
            <a:r>
              <a:rPr lang="en-US" sz="2400" b="1" i="1">
                <a:latin typeface="Calibri" panose="020F0502020204030204" pitchFamily="34" charset="0"/>
                <a:cs typeface="Calibri" panose="020F0502020204030204" pitchFamily="34" charset="0"/>
              </a:rPr>
              <a:t>Evidence-based Hope</a:t>
            </a:r>
            <a:r>
              <a:rPr lang="en-US" sz="2400">
                <a:latin typeface="Calibri" panose="020F0502020204030204" pitchFamily="34" charset="0"/>
                <a:cs typeface="Calibri" panose="020F0502020204030204" pitchFamily="34" charset="0"/>
              </a:rPr>
              <a:t>” </a:t>
            </a:r>
          </a:p>
          <a:p>
            <a:pPr lvl="1"/>
            <a:r>
              <a:rPr lang="en-US" sz="2000">
                <a:latin typeface="Calibri" panose="020F0502020204030204" pitchFamily="34" charset="0"/>
                <a:cs typeface="Calibri" panose="020F0502020204030204" pitchFamily="34" charset="0"/>
              </a:rPr>
              <a:t>Avoid scare tactics – provide strategies – collaboration /partnership</a:t>
            </a:r>
            <a:endParaRPr lang="en-US" sz="1600">
              <a:latin typeface="Calibri" panose="020F0502020204030204" pitchFamily="34" charset="0"/>
              <a:cs typeface="Calibri" panose="020F0502020204030204" pitchFamily="34" charset="0"/>
            </a:endParaRPr>
          </a:p>
          <a:p>
            <a:pPr lvl="1"/>
            <a:r>
              <a:rPr lang="en-US" sz="2000">
                <a:latin typeface="Calibri" panose="020F0502020204030204" pitchFamily="34" charset="0"/>
                <a:cs typeface="Calibri" panose="020F0502020204030204" pitchFamily="34" charset="0"/>
              </a:rPr>
              <a:t>Share updated research data on outcomes </a:t>
            </a:r>
            <a:r>
              <a:rPr lang="en-US" sz="2000" i="1">
                <a:latin typeface="Calibri" panose="020F0502020204030204" pitchFamily="34" charset="0"/>
                <a:cs typeface="Calibri" panose="020F0502020204030204" pitchFamily="34" charset="0"/>
              </a:rPr>
              <a:t>(“not your grandfather’s diabetes”)</a:t>
            </a:r>
          </a:p>
          <a:p>
            <a:pPr lvl="1"/>
            <a:r>
              <a:rPr lang="en-US" sz="2000">
                <a:latin typeface="Calibri" panose="020F0502020204030204" pitchFamily="34" charset="0"/>
                <a:cs typeface="Calibri" panose="020F0502020204030204" pitchFamily="34" charset="0"/>
              </a:rPr>
              <a:t>Use “discovery learning” – CGM a great tool </a:t>
            </a:r>
          </a:p>
          <a:p>
            <a:pPr lvl="2"/>
            <a:r>
              <a:rPr lang="en-US" sz="1600">
                <a:latin typeface="Calibri" panose="020F0502020204030204" pitchFamily="34" charset="0"/>
                <a:cs typeface="Calibri" panose="020F0502020204030204" pitchFamily="34" charset="0"/>
              </a:rPr>
              <a:t>“what you do does make a difference” </a:t>
            </a:r>
          </a:p>
          <a:p>
            <a:pPr lvl="1"/>
            <a:r>
              <a:rPr lang="en-US" sz="2000">
                <a:latin typeface="Calibri" panose="020F0502020204030204" pitchFamily="34" charset="0"/>
                <a:cs typeface="Calibri" panose="020F0502020204030204" pitchFamily="34" charset="0"/>
              </a:rPr>
              <a:t>Being Perfect is not required to improve outcomes &amp; do well with diabetes </a:t>
            </a:r>
          </a:p>
        </p:txBody>
      </p:sp>
    </p:spTree>
    <p:extLst>
      <p:ext uri="{BB962C8B-B14F-4D97-AF65-F5344CB8AC3E}">
        <p14:creationId xmlns:p14="http://schemas.microsoft.com/office/powerpoint/2010/main" val="417144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C764-D015-4ADC-A701-56FBF2F2CDD6}"/>
              </a:ext>
            </a:extLst>
          </p:cNvPr>
          <p:cNvSpPr>
            <a:spLocks noGrp="1"/>
          </p:cNvSpPr>
          <p:nvPr>
            <p:ph type="title"/>
          </p:nvPr>
        </p:nvSpPr>
        <p:spPr>
          <a:xfrm>
            <a:off x="113739" y="203756"/>
            <a:ext cx="10349755" cy="662340"/>
          </a:xfrm>
          <a:solidFill>
            <a:srgbClr val="0070C0"/>
          </a:solidFill>
        </p:spPr>
        <p:txBody>
          <a:bodyPr>
            <a:normAutofit/>
          </a:bodyPr>
          <a:lstStyle/>
          <a:p>
            <a:pPr algn="ctr"/>
            <a:r>
              <a:rPr lang="en-US" sz="3600" b="1">
                <a:solidFill>
                  <a:schemeClr val="bg1"/>
                </a:solidFill>
              </a:rPr>
              <a:t>Antidepressants are Not the Answer for DD</a:t>
            </a:r>
          </a:p>
        </p:txBody>
      </p:sp>
      <p:sp>
        <p:nvSpPr>
          <p:cNvPr id="3" name="Content Placeholder 2">
            <a:extLst>
              <a:ext uri="{FF2B5EF4-FFF2-40B4-BE49-F238E27FC236}">
                <a16:creationId xmlns:a16="http://schemas.microsoft.com/office/drawing/2014/main" id="{86186399-2A64-4E82-BA59-AFB1649B9205}"/>
              </a:ext>
            </a:extLst>
          </p:cNvPr>
          <p:cNvSpPr>
            <a:spLocks noGrp="1"/>
          </p:cNvSpPr>
          <p:nvPr>
            <p:ph idx="1"/>
          </p:nvPr>
        </p:nvSpPr>
        <p:spPr>
          <a:xfrm>
            <a:off x="113739" y="1214701"/>
            <a:ext cx="5591715" cy="5328356"/>
          </a:xfrm>
        </p:spPr>
        <p:txBody>
          <a:bodyPr>
            <a:normAutofit/>
          </a:bodyPr>
          <a:lstStyle/>
          <a:p>
            <a:r>
              <a:rPr lang="en-US"/>
              <a:t>The </a:t>
            </a:r>
            <a:r>
              <a:rPr lang="en-US" b="1"/>
              <a:t>demands of self-management might exceed their capacity </a:t>
            </a:r>
          </a:p>
          <a:p>
            <a:pPr lvl="1"/>
            <a:r>
              <a:rPr lang="en-US"/>
              <a:t>diabetes adds several hours per day of an unasked-for “job” per day – </a:t>
            </a:r>
          </a:p>
          <a:p>
            <a:pPr lvl="2"/>
            <a:r>
              <a:rPr lang="en-US"/>
              <a:t>no pay, no vacation – this </a:t>
            </a:r>
            <a:r>
              <a:rPr lang="en-US" b="1" i="1"/>
              <a:t>adds a lot </a:t>
            </a:r>
            <a:r>
              <a:rPr lang="en-US"/>
              <a:t>extra to balance with life, especially when there are additional life demands (competing priorities)</a:t>
            </a:r>
          </a:p>
          <a:p>
            <a:pPr lvl="2"/>
            <a:r>
              <a:rPr lang="en-US"/>
              <a:t>they </a:t>
            </a:r>
            <a:r>
              <a:rPr lang="en-US" b="1" i="1"/>
              <a:t>might not know or understand why or how</a:t>
            </a:r>
            <a:r>
              <a:rPr lang="en-US"/>
              <a:t> to do some of the expected self-management</a:t>
            </a:r>
          </a:p>
          <a:p>
            <a:pPr lvl="2"/>
            <a:r>
              <a:rPr lang="en-US"/>
              <a:t>not everyone has the same capacity for self-management and the necessary skills </a:t>
            </a:r>
          </a:p>
        </p:txBody>
      </p:sp>
      <p:pic>
        <p:nvPicPr>
          <p:cNvPr id="4" name="Picture 3">
            <a:extLst>
              <a:ext uri="{FF2B5EF4-FFF2-40B4-BE49-F238E27FC236}">
                <a16:creationId xmlns:a16="http://schemas.microsoft.com/office/drawing/2014/main" id="{DB30C480-EB18-45BC-91C3-8BDADE368BD0}"/>
              </a:ext>
            </a:extLst>
          </p:cNvPr>
          <p:cNvPicPr>
            <a:picLocks noChangeAspect="1"/>
          </p:cNvPicPr>
          <p:nvPr/>
        </p:nvPicPr>
        <p:blipFill>
          <a:blip r:embed="rId3"/>
          <a:stretch>
            <a:fillRect/>
          </a:stretch>
        </p:blipFill>
        <p:spPr>
          <a:xfrm>
            <a:off x="6096000" y="1231173"/>
            <a:ext cx="3868073" cy="3093155"/>
          </a:xfrm>
          <a:prstGeom prst="rect">
            <a:avLst/>
          </a:prstGeom>
        </p:spPr>
      </p:pic>
      <p:sp>
        <p:nvSpPr>
          <p:cNvPr id="5" name="TextBox 4">
            <a:extLst>
              <a:ext uri="{FF2B5EF4-FFF2-40B4-BE49-F238E27FC236}">
                <a16:creationId xmlns:a16="http://schemas.microsoft.com/office/drawing/2014/main" id="{9FF7623E-9374-D00C-DD96-23E43B0A9721}"/>
              </a:ext>
            </a:extLst>
          </p:cNvPr>
          <p:cNvSpPr txBox="1"/>
          <p:nvPr/>
        </p:nvSpPr>
        <p:spPr>
          <a:xfrm>
            <a:off x="2363002" y="5922964"/>
            <a:ext cx="6840975" cy="400110"/>
          </a:xfrm>
          <a:prstGeom prst="rect">
            <a:avLst/>
          </a:prstGeom>
          <a:noFill/>
        </p:spPr>
        <p:txBody>
          <a:bodyPr wrap="none" rtlCol="0">
            <a:spAutoFit/>
          </a:bodyPr>
          <a:lstStyle/>
          <a:p>
            <a:r>
              <a:rPr lang="en-US" sz="2000"/>
              <a:t>Consider patient’s capacity when doing Shared-Decision Making</a:t>
            </a:r>
          </a:p>
        </p:txBody>
      </p:sp>
      <p:sp>
        <p:nvSpPr>
          <p:cNvPr id="6" name="TextBox 5">
            <a:extLst>
              <a:ext uri="{FF2B5EF4-FFF2-40B4-BE49-F238E27FC236}">
                <a16:creationId xmlns:a16="http://schemas.microsoft.com/office/drawing/2014/main" id="{5B180705-2DD0-391E-A1CF-52F5F4E39356}"/>
              </a:ext>
            </a:extLst>
          </p:cNvPr>
          <p:cNvSpPr txBox="1"/>
          <p:nvPr/>
        </p:nvSpPr>
        <p:spPr>
          <a:xfrm>
            <a:off x="5705454" y="4585537"/>
            <a:ext cx="5345374" cy="923330"/>
          </a:xfrm>
          <a:prstGeom prst="rect">
            <a:avLst/>
          </a:prstGeom>
          <a:noFill/>
          <a:ln w="28575">
            <a:solidFill>
              <a:schemeClr val="accent1"/>
            </a:solidFill>
          </a:ln>
        </p:spPr>
        <p:txBody>
          <a:bodyPr wrap="none" rtlCol="0">
            <a:spAutoFit/>
          </a:bodyPr>
          <a:lstStyle/>
          <a:p>
            <a:r>
              <a:rPr lang="en-US" i="1"/>
              <a:t>“When individuals do not feel able to follow the advice, </a:t>
            </a:r>
          </a:p>
          <a:p>
            <a:r>
              <a:rPr lang="en-US" i="1"/>
              <a:t>recommendations or instructions given, this is likely to </a:t>
            </a:r>
          </a:p>
          <a:p>
            <a:pPr algn="ctr"/>
            <a:r>
              <a:rPr lang="en-US" i="1"/>
              <a:t>increase distress rather than motivate action.”</a:t>
            </a:r>
          </a:p>
        </p:txBody>
      </p:sp>
    </p:spTree>
    <p:extLst>
      <p:ext uri="{BB962C8B-B14F-4D97-AF65-F5344CB8AC3E}">
        <p14:creationId xmlns:p14="http://schemas.microsoft.com/office/powerpoint/2010/main" val="57121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6952</Words>
  <Application>Microsoft Office PowerPoint</Application>
  <PresentationFormat>Widescreen</PresentationFormat>
  <Paragraphs>512</Paragraphs>
  <Slides>48</Slides>
  <Notes>18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48</vt:i4>
      </vt:variant>
    </vt:vector>
  </HeadingPairs>
  <TitlesOfParts>
    <vt:vector size="65" baseType="lpstr">
      <vt:lpstr>Aptos</vt:lpstr>
      <vt:lpstr>Aptos Display</vt:lpstr>
      <vt:lpstr>Arial</vt:lpstr>
      <vt:lpstr>Calibri</vt:lpstr>
      <vt:lpstr>Calibri Light</vt:lpstr>
      <vt:lpstr>Franklin Gothic Book</vt:lpstr>
      <vt:lpstr>Nexus Sans</vt:lpstr>
      <vt:lpstr>Perpetua</vt:lpstr>
      <vt:lpstr>proxima-nova</vt:lpstr>
      <vt:lpstr>Wingdings</vt:lpstr>
      <vt:lpstr>Office Theme</vt:lpstr>
      <vt:lpstr>1_Office Theme</vt:lpstr>
      <vt:lpstr>Office Theme</vt:lpstr>
      <vt:lpstr>Office Theme</vt:lpstr>
      <vt:lpstr>Office Theme</vt:lpstr>
      <vt:lpstr>Office Theme</vt:lpstr>
      <vt:lpstr>Office Theme</vt:lpstr>
      <vt:lpstr>ECHO Diabetes Addressing Diabetes Distress</vt:lpstr>
      <vt:lpstr> Pre-question: Addressing Diabetes Distress  (pick one answer that is most correct)</vt:lpstr>
      <vt:lpstr>Recap on Case Patient - Tony</vt:lpstr>
      <vt:lpstr>Recap on our patient case - Tony</vt:lpstr>
      <vt:lpstr>More Details- Sources of Distress </vt:lpstr>
      <vt:lpstr>More Details- Sources of Distress </vt:lpstr>
      <vt:lpstr>Now What? </vt:lpstr>
      <vt:lpstr>What can you do to help patients with Diabetes Distress?</vt:lpstr>
      <vt:lpstr>Antidepressants are Not the Answer for DD</vt:lpstr>
      <vt:lpstr>Diabetes Education can Help Improve Capacity &amp; Reduce Misperceptions &amp; Self-blame  </vt:lpstr>
      <vt:lpstr>Diabetes Stigma – What is Your Mental Model of Diabetes?</vt:lpstr>
      <vt:lpstr>Words Matter: Studies shows importance of language choices in diabetes care</vt:lpstr>
      <vt:lpstr>Fear of Complications  large contributor to Diabetes Distress</vt:lpstr>
      <vt:lpstr>True or False</vt:lpstr>
      <vt:lpstr>Risk Factors, Mortality, and Cardiovascular Outcomes in Patients with Type 2 Diabetes Swedish National Diabetes Register n engl j med 379;7  August 16, 2018</vt:lpstr>
      <vt:lpstr>Risk Factors, Mortality, and Cardiovascular Outcomes in Patients with Type 2 Diabetes Swedish National Diabetes Register n engl j med 379;7  August 16, 2018</vt:lpstr>
      <vt:lpstr>Establishing Treatment Efficacy  (What you do does make a difference)  </vt:lpstr>
      <vt:lpstr>Therapeutic Heterogeneity  (not everyone responds the same)  </vt:lpstr>
      <vt:lpstr>Observations on Diabetes Distress in Glycemic Reduction Approaches; a Comparative Effectiveness Study (GRADE) </vt:lpstr>
      <vt:lpstr>Case Patient - Tony</vt:lpstr>
      <vt:lpstr>So how can we help Tony? </vt:lpstr>
      <vt:lpstr>Case Patient - Tony</vt:lpstr>
      <vt:lpstr>How Can You Take Diabetes Distress On? Avoid worsening “Diabetes Overwhelmus” </vt:lpstr>
      <vt:lpstr>Suggested Strategies for Approach to DD </vt:lpstr>
      <vt:lpstr>Suggestions for the Behavioral Health Specialist –  Part of the Diabetes Care Team </vt:lpstr>
      <vt:lpstr>Suggestions for the Behavioral Health Specialist If Referred a Patient with Diabetes Distress (DD)</vt:lpstr>
      <vt:lpstr>BH Specialist can help Explain &amp; Normalize DD  </vt:lpstr>
      <vt:lpstr>Explore the most appropriate support for the individual </vt:lpstr>
      <vt:lpstr>Help Tailor an Action Plan to Meet  Specific Concerns, Needs &amp; Preferences </vt:lpstr>
      <vt:lpstr>Key Points</vt:lpstr>
      <vt:lpstr>Important Considerations</vt:lpstr>
      <vt:lpstr> Post-question: Addressing Diabetes Distress  (pick one answer that is most correct)</vt:lpstr>
      <vt:lpstr>PowerPoint Presentation</vt:lpstr>
      <vt:lpstr>PowerPoint Presentation</vt:lpstr>
      <vt:lpstr>Resources for BH Specialists</vt:lpstr>
      <vt:lpstr>References</vt:lpstr>
      <vt:lpstr>Diabet. Med. 37, 393–400 (2020)</vt:lpstr>
      <vt:lpstr>Provide Details on the Medication at time of Prescribing  study on Persistence with GLP1 receptor agonist therapy </vt:lpstr>
      <vt:lpstr>Diabetes distress: understanding the hidden struggles of living with diabetes and exploring intervention strategies  Berry E, et al. Postgrad Med J 2015;91:278–283. </vt:lpstr>
      <vt:lpstr>Diabetes Technol Ther. 2024 Mar 25. doi: 10.1089/dia.2023.0612.  The Potential Impact of CGM Use on Diabetes-Related Attitudes and Behaviors in Adults with T2D: A Qualitative Investigation of the Patient Experience   Taylor Clark, William Polonsky, Emily Soriano </vt:lpstr>
      <vt:lpstr>It is important to distinguish diabetes distress from clinical depression or major depressive disorder  Diabet. Med. 36: 803–812 (2019)</vt:lpstr>
      <vt:lpstr>Resources</vt:lpstr>
      <vt:lpstr>ADA - Diabetes Distress in Diabetes</vt:lpstr>
      <vt:lpstr>Diabetes Stigma</vt:lpstr>
      <vt:lpstr>Risk Factors, Mortality, and Cardiovascular Outcomes in Patients with Type 2 Diabetes n engl j med 379;7 August 16, 2018</vt:lpstr>
      <vt:lpstr>Risk Factors, Mortality, and Cardiovascular Outcomes in Patients with Type 2 Diabetes n engl j med 379;7 August 16, 2018</vt:lpstr>
      <vt:lpstr>Risk Factors, Mortality, and Cardiovascular Outcomes in Patients with Type 2 Diabetes n engl j med 379;7 August 16, 2018</vt:lpstr>
      <vt:lpstr>Weight-based discrimination in the HC setting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Greenlee</dc:creator>
  <cp:lastModifiedBy>Carol Greenlee</cp:lastModifiedBy>
  <cp:revision>1</cp:revision>
  <dcterms:created xsi:type="dcterms:W3CDTF">2024-01-22T14:23:33Z</dcterms:created>
  <dcterms:modified xsi:type="dcterms:W3CDTF">2024-06-25T13:41:03Z</dcterms:modified>
</cp:coreProperties>
</file>