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7" r:id="rId2"/>
    <p:sldId id="273" r:id="rId3"/>
    <p:sldId id="258" r:id="rId4"/>
    <p:sldId id="279" r:id="rId5"/>
    <p:sldId id="259" r:id="rId6"/>
    <p:sldId id="296" r:id="rId7"/>
    <p:sldId id="275" r:id="rId8"/>
    <p:sldId id="261" r:id="rId9"/>
    <p:sldId id="280" r:id="rId10"/>
    <p:sldId id="293" r:id="rId11"/>
    <p:sldId id="284" r:id="rId12"/>
    <p:sldId id="281" r:id="rId13"/>
    <p:sldId id="286" r:id="rId14"/>
    <p:sldId id="260" r:id="rId15"/>
    <p:sldId id="274" r:id="rId16"/>
    <p:sldId id="294" r:id="rId17"/>
    <p:sldId id="300" r:id="rId18"/>
    <p:sldId id="267" r:id="rId19"/>
    <p:sldId id="304" r:id="rId20"/>
    <p:sldId id="268" r:id="rId21"/>
    <p:sldId id="291" r:id="rId22"/>
    <p:sldId id="299" r:id="rId23"/>
    <p:sldId id="301" r:id="rId24"/>
    <p:sldId id="292" r:id="rId25"/>
    <p:sldId id="270" r:id="rId26"/>
    <p:sldId id="303" r:id="rId27"/>
    <p:sldId id="27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0C62B00-A171-4EFE-DA1E-B942567DF65E}" name="Nicholas Cushman" initials="NC" userId="S::ncushman@npaihb.org::38030b59-b2cb-43c6-bad6-fa4f645e65b0" providerId="AD"/>
  <p188:author id="{B47D0B55-D010-E380-B319-7DE22F25190E}" name="Cushman, Nicholas" initials="" userId="S::cushmann@umich.edu::a8617455-faa9-4f06-a114-e062b8a4eaa3" providerId="AD"/>
  <p188:author id="{97BF16E6-4A34-AECE-7BF8-595E007DF287}" name="Mary Vue" initials="MV" userId="d7456a540221403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F4761"/>
    <a:srgbClr val="FFD579"/>
    <a:srgbClr val="E7EB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68"/>
    <p:restoredTop sz="75306"/>
  </p:normalViewPr>
  <p:slideViewPr>
    <p:cSldViewPr snapToGrid="0">
      <p:cViewPr varScale="1">
        <p:scale>
          <a:sx n="83" d="100"/>
          <a:sy n="83" d="100"/>
        </p:scale>
        <p:origin x="1808" y="200"/>
      </p:cViewPr>
      <p:guideLst>
        <p:guide orient="horz" pos="2160"/>
        <p:guide pos="3840"/>
      </p:guideLst>
    </p:cSldViewPr>
  </p:slideViewPr>
  <p:outlineViewPr>
    <p:cViewPr>
      <p:scale>
        <a:sx n="33" d="100"/>
        <a:sy n="33" d="100"/>
      </p:scale>
      <p:origin x="0" y="-436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CFA899-DC57-D74F-8D56-1086B04C8999}" type="datetimeFigureOut">
              <a:rPr lang="en-US" smtClean="0"/>
              <a:t>6/6/24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BB3CFC-8F2F-6646-B477-115470BEADA4}" type="slidenum">
              <a:rPr lang="en-US" smtClean="0"/>
              <a:t>‹#›</a:t>
            </a:fld>
            <a:endParaRPr lang="en-US"/>
          </a:p>
        </p:txBody>
      </p:sp>
    </p:spTree>
    <p:extLst>
      <p:ext uri="{BB962C8B-B14F-4D97-AF65-F5344CB8AC3E}">
        <p14:creationId xmlns:p14="http://schemas.microsoft.com/office/powerpoint/2010/main" val="2125493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1</a:t>
            </a:fld>
            <a:endParaRPr lang="en-US"/>
          </a:p>
        </p:txBody>
      </p:sp>
    </p:spTree>
    <p:extLst>
      <p:ext uri="{BB962C8B-B14F-4D97-AF65-F5344CB8AC3E}">
        <p14:creationId xmlns:p14="http://schemas.microsoft.com/office/powerpoint/2010/main" val="128364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kern="100" baseline="0" dirty="0">
                <a:solidFill>
                  <a:srgbClr val="0F4761"/>
                </a:solidFill>
                <a:latin typeface="Aptos Display" panose="020B0004020202020204" pitchFamily="34" charset="0"/>
              </a:rPr>
              <a:t>Increase GABA activity &amp; inhi</a:t>
            </a:r>
            <a:r>
              <a:rPr lang="en-US" kern="100" dirty="0">
                <a:solidFill>
                  <a:srgbClr val="0F4761"/>
                </a:solidFill>
                <a:latin typeface="Aptos Display" panose="020B0004020202020204" pitchFamily="34" charset="0"/>
              </a:rPr>
              <a:t>bit glutamate activity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kern="100" dirty="0">
              <a:solidFill>
                <a:srgbClr val="0F4761"/>
              </a:solidFill>
              <a:latin typeface="Aptos Display"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12121"/>
                </a:solidFill>
                <a:effectLst/>
                <a:highlight>
                  <a:srgbClr val="FFFFFF"/>
                </a:highlight>
                <a:latin typeface="Cambria" panose="02040503050406030204" pitchFamily="18" charset="0"/>
              </a:rPr>
              <a:t>PTSD and SUD = impaired prefrontal cortex regulation at glutamate synapses</a:t>
            </a:r>
            <a:r>
              <a:rPr lang="en-US" b="0" i="0" kern="100" dirty="0">
                <a:solidFill>
                  <a:srgbClr val="0F4761"/>
                </a:solidFill>
                <a:effectLst/>
                <a:highlight>
                  <a:srgbClr val="FFFFFF"/>
                </a:highlight>
                <a:latin typeface="Aptos Display" panose="020B0004020202020204" pitchFamily="34" charset="0"/>
              </a:rPr>
              <a:t>; </a:t>
            </a:r>
            <a:r>
              <a:rPr lang="en-US" b="0" i="0" dirty="0">
                <a:solidFill>
                  <a:srgbClr val="212121"/>
                </a:solidFill>
                <a:effectLst/>
                <a:highlight>
                  <a:srgbClr val="FFFFFF"/>
                </a:highlight>
                <a:latin typeface="Cambria" panose="02040503050406030204" pitchFamily="18" charset="0"/>
              </a:rPr>
              <a:t>NAC ma be able to restore normal glutamatergic synaptic and shown to inhibit drug use in animal models</a:t>
            </a:r>
          </a:p>
        </p:txBody>
      </p:sp>
      <p:sp>
        <p:nvSpPr>
          <p:cNvPr id="4" name="Slide Number Placeholder 3"/>
          <p:cNvSpPr>
            <a:spLocks noGrp="1"/>
          </p:cNvSpPr>
          <p:nvPr>
            <p:ph type="sldNum" sz="quarter" idx="5"/>
          </p:nvPr>
        </p:nvSpPr>
        <p:spPr/>
        <p:txBody>
          <a:bodyPr/>
          <a:lstStyle/>
          <a:p>
            <a:fld id="{ECBB3CFC-8F2F-6646-B477-115470BEADA4}" type="slidenum">
              <a:rPr lang="en-US" smtClean="0"/>
              <a:t>10</a:t>
            </a:fld>
            <a:endParaRPr lang="en-US"/>
          </a:p>
        </p:txBody>
      </p:sp>
    </p:spTree>
    <p:extLst>
      <p:ext uri="{BB962C8B-B14F-4D97-AF65-F5344CB8AC3E}">
        <p14:creationId xmlns:p14="http://schemas.microsoft.com/office/powerpoint/2010/main" val="2203390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11</a:t>
            </a:fld>
            <a:endParaRPr lang="en-US"/>
          </a:p>
        </p:txBody>
      </p:sp>
    </p:spTree>
    <p:extLst>
      <p:ext uri="{BB962C8B-B14F-4D97-AF65-F5344CB8AC3E}">
        <p14:creationId xmlns:p14="http://schemas.microsoft.com/office/powerpoint/2010/main" val="13229160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12</a:t>
            </a:fld>
            <a:endParaRPr lang="en-US"/>
          </a:p>
        </p:txBody>
      </p:sp>
    </p:spTree>
    <p:extLst>
      <p:ext uri="{BB962C8B-B14F-4D97-AF65-F5344CB8AC3E}">
        <p14:creationId xmlns:p14="http://schemas.microsoft.com/office/powerpoint/2010/main" val="32540568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Atomoxetine SE: dry mouth, insomnia, nausea, decreased appetite, constipation, decreased libido, dizziness, and sweating. Boxed warning for youth under 25 (suicide)</a:t>
            </a:r>
          </a:p>
          <a:p>
            <a:endParaRPr lang="en-US" dirty="0"/>
          </a:p>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13</a:t>
            </a:fld>
            <a:endParaRPr lang="en-US"/>
          </a:p>
        </p:txBody>
      </p:sp>
    </p:spTree>
    <p:extLst>
      <p:ext uri="{BB962C8B-B14F-4D97-AF65-F5344CB8AC3E}">
        <p14:creationId xmlns:p14="http://schemas.microsoft.com/office/powerpoint/2010/main" val="32625683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14</a:t>
            </a:fld>
            <a:endParaRPr lang="en-US"/>
          </a:p>
        </p:txBody>
      </p:sp>
    </p:spTree>
    <p:extLst>
      <p:ext uri="{BB962C8B-B14F-4D97-AF65-F5344CB8AC3E}">
        <p14:creationId xmlns:p14="http://schemas.microsoft.com/office/powerpoint/2010/main" val="24705218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dirty="0"/>
              <a:t>Additional NSAIDs </a:t>
            </a:r>
            <a:r>
              <a:rPr lang="en-US" sz="1800" b="0" i="0" dirty="0">
                <a:solidFill>
                  <a:srgbClr val="000000"/>
                </a:solidFill>
                <a:effectLst/>
                <a:highlight>
                  <a:srgbClr val="FFFFFF"/>
                </a:highlight>
                <a:latin typeface="Calibri" panose="020F0502020204030204" pitchFamily="34" charset="0"/>
              </a:rPr>
              <a:t>Meloxicam 15mg QD with food or Celecoxib 200mg BID </a:t>
            </a:r>
            <a:endParaRPr lang="en-US" b="0" i="0" dirty="0">
              <a:solidFill>
                <a:srgbClr val="000000"/>
              </a:solidFill>
              <a:effectLst/>
              <a:highlight>
                <a:srgbClr val="FFFFFF"/>
              </a:highligh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15</a:t>
            </a:fld>
            <a:endParaRPr lang="en-US"/>
          </a:p>
        </p:txBody>
      </p:sp>
    </p:spTree>
    <p:extLst>
      <p:ext uri="{BB962C8B-B14F-4D97-AF65-F5344CB8AC3E}">
        <p14:creationId xmlns:p14="http://schemas.microsoft.com/office/powerpoint/2010/main" val="21816160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16</a:t>
            </a:fld>
            <a:endParaRPr lang="en-US"/>
          </a:p>
        </p:txBody>
      </p:sp>
    </p:spTree>
    <p:extLst>
      <p:ext uri="{BB962C8B-B14F-4D97-AF65-F5344CB8AC3E}">
        <p14:creationId xmlns:p14="http://schemas.microsoft.com/office/powerpoint/2010/main" val="6765995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17</a:t>
            </a:fld>
            <a:endParaRPr lang="en-US"/>
          </a:p>
        </p:txBody>
      </p:sp>
    </p:spTree>
    <p:extLst>
      <p:ext uri="{BB962C8B-B14F-4D97-AF65-F5344CB8AC3E}">
        <p14:creationId xmlns:p14="http://schemas.microsoft.com/office/powerpoint/2010/main" val="27986516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strike="noStrike" dirty="0">
              <a:solidFill>
                <a:srgbClr val="000000"/>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CBB3CFC-8F2F-6646-B477-115470BEADA4}" type="slidenum">
              <a:rPr lang="en-US" smtClean="0"/>
              <a:t>18</a:t>
            </a:fld>
            <a:endParaRPr lang="en-US"/>
          </a:p>
        </p:txBody>
      </p:sp>
    </p:spTree>
    <p:extLst>
      <p:ext uri="{BB962C8B-B14F-4D97-AF65-F5344CB8AC3E}">
        <p14:creationId xmlns:p14="http://schemas.microsoft.com/office/powerpoint/2010/main" val="14337141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19</a:t>
            </a:fld>
            <a:endParaRPr lang="en-US"/>
          </a:p>
        </p:txBody>
      </p:sp>
    </p:spTree>
    <p:extLst>
      <p:ext uri="{BB962C8B-B14F-4D97-AF65-F5344CB8AC3E}">
        <p14:creationId xmlns:p14="http://schemas.microsoft.com/office/powerpoint/2010/main" val="2678751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2</a:t>
            </a:fld>
            <a:endParaRPr lang="en-US"/>
          </a:p>
        </p:txBody>
      </p:sp>
    </p:spTree>
    <p:extLst>
      <p:ext uri="{BB962C8B-B14F-4D97-AF65-F5344CB8AC3E}">
        <p14:creationId xmlns:p14="http://schemas.microsoft.com/office/powerpoint/2010/main" val="3184669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20</a:t>
            </a:fld>
            <a:endParaRPr lang="en-US"/>
          </a:p>
        </p:txBody>
      </p:sp>
    </p:spTree>
    <p:extLst>
      <p:ext uri="{BB962C8B-B14F-4D97-AF65-F5344CB8AC3E}">
        <p14:creationId xmlns:p14="http://schemas.microsoft.com/office/powerpoint/2010/main" val="32939201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21</a:t>
            </a:fld>
            <a:endParaRPr lang="en-US"/>
          </a:p>
        </p:txBody>
      </p:sp>
    </p:spTree>
    <p:extLst>
      <p:ext uri="{BB962C8B-B14F-4D97-AF65-F5344CB8AC3E}">
        <p14:creationId xmlns:p14="http://schemas.microsoft.com/office/powerpoint/2010/main" val="27962441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22</a:t>
            </a:fld>
            <a:endParaRPr lang="en-US"/>
          </a:p>
        </p:txBody>
      </p:sp>
    </p:spTree>
    <p:extLst>
      <p:ext uri="{BB962C8B-B14F-4D97-AF65-F5344CB8AC3E}">
        <p14:creationId xmlns:p14="http://schemas.microsoft.com/office/powerpoint/2010/main" val="13538350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23</a:t>
            </a:fld>
            <a:endParaRPr lang="en-US"/>
          </a:p>
        </p:txBody>
      </p:sp>
    </p:spTree>
    <p:extLst>
      <p:ext uri="{BB962C8B-B14F-4D97-AF65-F5344CB8AC3E}">
        <p14:creationId xmlns:p14="http://schemas.microsoft.com/office/powerpoint/2010/main" val="41181118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24</a:t>
            </a:fld>
            <a:endParaRPr lang="en-US"/>
          </a:p>
        </p:txBody>
      </p:sp>
    </p:spTree>
    <p:extLst>
      <p:ext uri="{BB962C8B-B14F-4D97-AF65-F5344CB8AC3E}">
        <p14:creationId xmlns:p14="http://schemas.microsoft.com/office/powerpoint/2010/main" val="16039105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25</a:t>
            </a:fld>
            <a:endParaRPr lang="en-US"/>
          </a:p>
        </p:txBody>
      </p:sp>
    </p:spTree>
    <p:extLst>
      <p:ext uri="{BB962C8B-B14F-4D97-AF65-F5344CB8AC3E}">
        <p14:creationId xmlns:p14="http://schemas.microsoft.com/office/powerpoint/2010/main" val="19972069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26</a:t>
            </a:fld>
            <a:endParaRPr lang="en-US"/>
          </a:p>
        </p:txBody>
      </p:sp>
    </p:spTree>
    <p:extLst>
      <p:ext uri="{BB962C8B-B14F-4D97-AF65-F5344CB8AC3E}">
        <p14:creationId xmlns:p14="http://schemas.microsoft.com/office/powerpoint/2010/main" val="16959669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27</a:t>
            </a:fld>
            <a:endParaRPr lang="en-US"/>
          </a:p>
        </p:txBody>
      </p:sp>
    </p:spTree>
    <p:extLst>
      <p:ext uri="{BB962C8B-B14F-4D97-AF65-F5344CB8AC3E}">
        <p14:creationId xmlns:p14="http://schemas.microsoft.com/office/powerpoint/2010/main" val="1465325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3</a:t>
            </a:fld>
            <a:endParaRPr lang="en-US"/>
          </a:p>
        </p:txBody>
      </p:sp>
    </p:spTree>
    <p:extLst>
      <p:ext uri="{BB962C8B-B14F-4D97-AF65-F5344CB8AC3E}">
        <p14:creationId xmlns:p14="http://schemas.microsoft.com/office/powerpoint/2010/main" val="1599341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4</a:t>
            </a:fld>
            <a:endParaRPr lang="en-US"/>
          </a:p>
        </p:txBody>
      </p:sp>
    </p:spTree>
    <p:extLst>
      <p:ext uri="{BB962C8B-B14F-4D97-AF65-F5344CB8AC3E}">
        <p14:creationId xmlns:p14="http://schemas.microsoft.com/office/powerpoint/2010/main" val="1904805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AI/AN data for SUDs: https://</a:t>
            </a:r>
            <a:r>
              <a:rPr lang="en-US" dirty="0" err="1"/>
              <a:t>www.indiancountryecho.org</a:t>
            </a:r>
            <a:r>
              <a:rPr lang="en-US" dirty="0"/>
              <a:t>/wp-content/uploads/2024/01/Didgwalic-Opioid-Data-Presentation-Jan-18-2024.pdf</a:t>
            </a:r>
          </a:p>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5</a:t>
            </a:fld>
            <a:endParaRPr lang="en-US"/>
          </a:p>
        </p:txBody>
      </p:sp>
    </p:spTree>
    <p:extLst>
      <p:ext uri="{BB962C8B-B14F-4D97-AF65-F5344CB8AC3E}">
        <p14:creationId xmlns:p14="http://schemas.microsoft.com/office/powerpoint/2010/main" val="877766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6</a:t>
            </a:fld>
            <a:endParaRPr lang="en-US"/>
          </a:p>
        </p:txBody>
      </p:sp>
    </p:spTree>
    <p:extLst>
      <p:ext uri="{BB962C8B-B14F-4D97-AF65-F5344CB8AC3E}">
        <p14:creationId xmlns:p14="http://schemas.microsoft.com/office/powerpoint/2010/main" val="1498405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7</a:t>
            </a:fld>
            <a:endParaRPr lang="en-US"/>
          </a:p>
        </p:txBody>
      </p:sp>
    </p:spTree>
    <p:extLst>
      <p:ext uri="{BB962C8B-B14F-4D97-AF65-F5344CB8AC3E}">
        <p14:creationId xmlns:p14="http://schemas.microsoft.com/office/powerpoint/2010/main" val="2872809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BB3CFC-8F2F-6646-B477-115470BEADA4}" type="slidenum">
              <a:rPr lang="en-US" smtClean="0"/>
              <a:t>8</a:t>
            </a:fld>
            <a:endParaRPr lang="en-US"/>
          </a:p>
        </p:txBody>
      </p:sp>
    </p:spTree>
    <p:extLst>
      <p:ext uri="{BB962C8B-B14F-4D97-AF65-F5344CB8AC3E}">
        <p14:creationId xmlns:p14="http://schemas.microsoft.com/office/powerpoint/2010/main" val="2827807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0" u="none" strike="noStrike" kern="100" baseline="0" dirty="0">
                <a:solidFill>
                  <a:srgbClr val="0F4761"/>
                </a:solidFill>
                <a:latin typeface="Aptos Display" panose="020B0004020202020204" pitchFamily="34" charset="0"/>
              </a:rPr>
              <a:t>Blocks rea</a:t>
            </a:r>
            <a:r>
              <a:rPr lang="en-US" kern="100" dirty="0">
                <a:solidFill>
                  <a:srgbClr val="0F4761"/>
                </a:solidFill>
                <a:latin typeface="Aptos Display" panose="020B0004020202020204" pitchFamily="34" charset="0"/>
              </a:rPr>
              <a:t>bsorption of serotonin into neurons (increases serotonin levels)</a:t>
            </a:r>
          </a:p>
          <a:p>
            <a:endParaRPr lang="en-US" dirty="0"/>
          </a:p>
          <a:p>
            <a:r>
              <a:rPr lang="en-US" dirty="0"/>
              <a:t>Sertraline </a:t>
            </a:r>
            <a:r>
              <a:rPr lang="en-US" dirty="0">
                <a:sym typeface="Wingdings" pitchFamily="2" charset="2"/>
              </a:rPr>
              <a:t> start w/ 25mg &amp; titrate to at least 50mg after 1 week</a:t>
            </a:r>
          </a:p>
          <a:p>
            <a:endParaRPr lang="en-US" dirty="0">
              <a:sym typeface="Wingdings"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kern="100" dirty="0">
                <a:solidFill>
                  <a:srgbClr val="0F4761"/>
                </a:solidFill>
                <a:latin typeface="Aptos Display" panose="020B0004020202020204" pitchFamily="34" charset="0"/>
              </a:rPr>
              <a:t>Brady et al reports dose of </a:t>
            </a:r>
            <a:r>
              <a:rPr lang="en-US" b="1" kern="100" dirty="0">
                <a:solidFill>
                  <a:srgbClr val="0F4761"/>
                </a:solidFill>
                <a:latin typeface="Aptos Display" panose="020B0004020202020204" pitchFamily="34" charset="0"/>
              </a:rPr>
              <a:t>150mg</a:t>
            </a:r>
            <a:r>
              <a:rPr lang="en-US" kern="100" dirty="0">
                <a:solidFill>
                  <a:srgbClr val="0F4761"/>
                </a:solidFill>
                <a:latin typeface="Aptos Display" panose="020B0004020202020204" pitchFamily="34" charset="0"/>
              </a:rPr>
              <a:t> to be effective in reducing alcohol consumption in individuals with less severe alcohol dependence and early-onset PTSD</a:t>
            </a:r>
            <a:endParaRPr lang="en-US" dirty="0">
              <a:sym typeface="Wingdings" pitchFamily="2" charset="2"/>
            </a:endParaRPr>
          </a:p>
          <a:p>
            <a:r>
              <a:rPr lang="en-US" dirty="0">
                <a:sym typeface="Wingdings" pitchFamily="2" charset="2"/>
              </a:rPr>
              <a:t>Brady et al It is possible that some nonspecific therapeutic effects provided by participation in the trial, including the additional time in treatment provided by CBT, contributed to the placebo effect and masked medication effects. Individuals in both groups had significant decreases in alcohol consumption.</a:t>
            </a:r>
            <a:endParaRPr lang="en-US" dirty="0"/>
          </a:p>
        </p:txBody>
      </p:sp>
      <p:sp>
        <p:nvSpPr>
          <p:cNvPr id="4" name="Slide Number Placeholder 3"/>
          <p:cNvSpPr>
            <a:spLocks noGrp="1"/>
          </p:cNvSpPr>
          <p:nvPr>
            <p:ph type="sldNum" sz="quarter" idx="5"/>
          </p:nvPr>
        </p:nvSpPr>
        <p:spPr/>
        <p:txBody>
          <a:bodyPr/>
          <a:lstStyle/>
          <a:p>
            <a:fld id="{ECBB3CFC-8F2F-6646-B477-115470BEADA4}" type="slidenum">
              <a:rPr lang="en-US" smtClean="0"/>
              <a:t>9</a:t>
            </a:fld>
            <a:endParaRPr lang="en-US"/>
          </a:p>
        </p:txBody>
      </p:sp>
    </p:spTree>
    <p:extLst>
      <p:ext uri="{BB962C8B-B14F-4D97-AF65-F5344CB8AC3E}">
        <p14:creationId xmlns:p14="http://schemas.microsoft.com/office/powerpoint/2010/main" val="3103765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69AEF-2EFC-391F-F9ED-04F56CE015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361FD7-63A5-379F-39DB-D15822AD54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63310C-EEE7-3F12-A8C2-1FA7ADBBBF79}"/>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5" name="Footer Placeholder 4">
            <a:extLst>
              <a:ext uri="{FF2B5EF4-FFF2-40B4-BE49-F238E27FC236}">
                <a16:creationId xmlns:a16="http://schemas.microsoft.com/office/drawing/2014/main" id="{FE6B8422-8B48-E973-9785-04964EFC19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7F9C31-D30F-84C1-38B7-605EC6128630}"/>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3872858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19667-681B-D3DD-DECA-17E67FE33E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91509A-95E0-6772-85C8-AA3B67A93F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4541CF-FB48-4AD5-6657-8C9277EF858F}"/>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5" name="Footer Placeholder 4">
            <a:extLst>
              <a:ext uri="{FF2B5EF4-FFF2-40B4-BE49-F238E27FC236}">
                <a16:creationId xmlns:a16="http://schemas.microsoft.com/office/drawing/2014/main" id="{CBC391A3-8FCF-C035-3689-CE645BF26C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CC34F-4173-20DE-54A6-9C4632196212}"/>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1822687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13098B-1C85-0FDA-8259-78FFA47D4B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13A1B6-E2A6-1C6F-7BA1-7F4259A07E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80490C-F172-0B84-5727-167BB5E3402E}"/>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5" name="Footer Placeholder 4">
            <a:extLst>
              <a:ext uri="{FF2B5EF4-FFF2-40B4-BE49-F238E27FC236}">
                <a16:creationId xmlns:a16="http://schemas.microsoft.com/office/drawing/2014/main" id="{AEDAEAD5-5945-4E99-EC23-56A0D7935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5F0787-FC55-E4C3-D2DF-8CE08C70A892}"/>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58940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33389-5CBE-2D5E-FC2E-2D5DCF1585B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46AA2602-3AEC-DAEA-D9D8-590AAF7F7A5C}"/>
              </a:ext>
            </a:extLst>
          </p:cNvPr>
          <p:cNvSpPr>
            <a:spLocks noGrp="1"/>
          </p:cNvSpPr>
          <p:nvPr>
            <p:ph type="body"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1112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4677B-BDB1-FB56-62A4-CC9F172F94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26A1FE-CA73-797D-7AF7-53A9C4B8E5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AC0E53-4150-1B04-10BD-9742F781178F}"/>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5" name="Footer Placeholder 4">
            <a:extLst>
              <a:ext uri="{FF2B5EF4-FFF2-40B4-BE49-F238E27FC236}">
                <a16:creationId xmlns:a16="http://schemas.microsoft.com/office/drawing/2014/main" id="{61AD5E40-DB9C-F925-A4EB-A4DDC53F79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1FC67D-1675-B86F-DF37-9E9D0F872211}"/>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2518828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E18D0-9946-BDC2-8219-1B87ED9966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4B0FA3-20E6-8A33-E0C9-8A30F9FE59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E38032-9CE8-82D4-153D-586A515197E3}"/>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5" name="Footer Placeholder 4">
            <a:extLst>
              <a:ext uri="{FF2B5EF4-FFF2-40B4-BE49-F238E27FC236}">
                <a16:creationId xmlns:a16="http://schemas.microsoft.com/office/drawing/2014/main" id="{7316F055-8512-0EFF-FF96-35183B1EAD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66ECCD-9DC9-F85E-6686-7D7A80CB621B}"/>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168769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C1A61-D055-F30A-0C43-B2C505617D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06E56B-1B39-D0BF-98B1-ADEB066113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45F98D-7171-3DEC-18BF-7D8A2E89D1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CBB9DA-048F-3560-C79B-B9D8F9BAD308}"/>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6" name="Footer Placeholder 5">
            <a:extLst>
              <a:ext uri="{FF2B5EF4-FFF2-40B4-BE49-F238E27FC236}">
                <a16:creationId xmlns:a16="http://schemas.microsoft.com/office/drawing/2014/main" id="{FD723EF2-F565-C3A1-7293-342D3771A3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5FB808-45E3-1EA0-679B-BAD9D26FFBD4}"/>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1771546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1919D-F0EB-28C0-E003-7851BC31BD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E2E8FF-CB63-8841-A35C-6C03DCEFC7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A00503-577A-3207-9BEA-61737C693E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591502-8E08-AFF5-F7AB-53C4565D6D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22343B-877F-5850-2B18-436967796A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42A6BA-F322-7CD9-D049-CFE62FECE86E}"/>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8" name="Footer Placeholder 7">
            <a:extLst>
              <a:ext uri="{FF2B5EF4-FFF2-40B4-BE49-F238E27FC236}">
                <a16:creationId xmlns:a16="http://schemas.microsoft.com/office/drawing/2014/main" id="{382DB15C-034E-DCAC-A89E-2D54943498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9A95FDB-6C58-1E44-3C90-80EA4C97AD6F}"/>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2234829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1CB3B-DA82-924E-7BA7-85603724265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812694-49A9-F118-F4EE-38291A9D5B1A}"/>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4" name="Footer Placeholder 3">
            <a:extLst>
              <a:ext uri="{FF2B5EF4-FFF2-40B4-BE49-F238E27FC236}">
                <a16:creationId xmlns:a16="http://schemas.microsoft.com/office/drawing/2014/main" id="{23161DD5-F0EF-E026-75DF-FAB1635479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840E57-EA29-36C2-8A79-406F28FDD78C}"/>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222191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49936F-8AD2-6A25-929E-F22B143CF056}"/>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3" name="Footer Placeholder 2">
            <a:extLst>
              <a:ext uri="{FF2B5EF4-FFF2-40B4-BE49-F238E27FC236}">
                <a16:creationId xmlns:a16="http://schemas.microsoft.com/office/drawing/2014/main" id="{F3DE81BE-7287-9107-1A61-FF8B9B1F62D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3E25F-D326-5A1A-1FC9-6FAB0A95A2A5}"/>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1168533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AB892-EB35-C203-2208-F608BF4600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DB810B-BEF1-3DA1-54C1-F9F0121AA8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9E321A-5A12-B2A1-C917-B41C3EE6D7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506DBD-F224-7A5C-4417-45500003AF0F}"/>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6" name="Footer Placeholder 5">
            <a:extLst>
              <a:ext uri="{FF2B5EF4-FFF2-40B4-BE49-F238E27FC236}">
                <a16:creationId xmlns:a16="http://schemas.microsoft.com/office/drawing/2014/main" id="{33E65C53-0BFC-A31A-8E45-064F4EBE67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CEBE43-FBC1-F836-D848-A18715F31588}"/>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1900312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6D021-91AC-790C-F2D0-A7DB090387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CA2194-F01A-F3EF-053B-F2BD0C1ECF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27609E-B8EB-825D-4839-658E280EB2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DF47A9-3EEC-D1FC-5D80-FAE24373E45A}"/>
              </a:ext>
            </a:extLst>
          </p:cNvPr>
          <p:cNvSpPr>
            <a:spLocks noGrp="1"/>
          </p:cNvSpPr>
          <p:nvPr>
            <p:ph type="dt" sz="half" idx="10"/>
          </p:nvPr>
        </p:nvSpPr>
        <p:spPr/>
        <p:txBody>
          <a:bodyPr/>
          <a:lstStyle/>
          <a:p>
            <a:fld id="{84AF275E-AFE4-644B-8F05-D3FA92EDB823}" type="datetimeFigureOut">
              <a:rPr lang="en-US" smtClean="0"/>
              <a:t>6/6/24</a:t>
            </a:fld>
            <a:endParaRPr lang="en-US"/>
          </a:p>
        </p:txBody>
      </p:sp>
      <p:sp>
        <p:nvSpPr>
          <p:cNvPr id="6" name="Footer Placeholder 5">
            <a:extLst>
              <a:ext uri="{FF2B5EF4-FFF2-40B4-BE49-F238E27FC236}">
                <a16:creationId xmlns:a16="http://schemas.microsoft.com/office/drawing/2014/main" id="{D084F8F6-C7FE-5F3C-C3B8-080749428E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7B56FC-A40A-E1B0-9732-2DF12CB6CD72}"/>
              </a:ext>
            </a:extLst>
          </p:cNvPr>
          <p:cNvSpPr>
            <a:spLocks noGrp="1"/>
          </p:cNvSpPr>
          <p:nvPr>
            <p:ph type="sldNum" sz="quarter" idx="12"/>
          </p:nvPr>
        </p:nvSpPr>
        <p:spPr/>
        <p:txBody>
          <a:bodyPr/>
          <a:lstStyle/>
          <a:p>
            <a:fld id="{7F2D6BD9-6419-DC43-8F09-874A8C0AFD6C}" type="slidenum">
              <a:rPr lang="en-US" smtClean="0"/>
              <a:t>‹#›</a:t>
            </a:fld>
            <a:endParaRPr lang="en-US"/>
          </a:p>
        </p:txBody>
      </p:sp>
    </p:spTree>
    <p:extLst>
      <p:ext uri="{BB962C8B-B14F-4D97-AF65-F5344CB8AC3E}">
        <p14:creationId xmlns:p14="http://schemas.microsoft.com/office/powerpoint/2010/main" val="4166010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F5D0B1-AB3C-23C3-A289-56018E2676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11019B-362F-5916-3314-BD34850B33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E9F714-4EC0-899A-89C5-F5D18E0F0A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AF275E-AFE4-644B-8F05-D3FA92EDB823}" type="datetimeFigureOut">
              <a:rPr lang="en-US" smtClean="0"/>
              <a:t>6/6/24</a:t>
            </a:fld>
            <a:endParaRPr lang="en-US"/>
          </a:p>
        </p:txBody>
      </p:sp>
      <p:sp>
        <p:nvSpPr>
          <p:cNvPr id="5" name="Footer Placeholder 4">
            <a:extLst>
              <a:ext uri="{FF2B5EF4-FFF2-40B4-BE49-F238E27FC236}">
                <a16:creationId xmlns:a16="http://schemas.microsoft.com/office/drawing/2014/main" id="{5FFB0F6F-35E1-14B6-2D08-38ABBCEB97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5FD662E-FFFD-A7DD-BF14-E35527D4A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F2D6BD9-6419-DC43-8F09-874A8C0AFD6C}" type="slidenum">
              <a:rPr lang="en-US" smtClean="0"/>
              <a:t>‹#›</a:t>
            </a:fld>
            <a:endParaRPr lang="en-US"/>
          </a:p>
        </p:txBody>
      </p:sp>
    </p:spTree>
    <p:extLst>
      <p:ext uri="{BB962C8B-B14F-4D97-AF65-F5344CB8AC3E}">
        <p14:creationId xmlns:p14="http://schemas.microsoft.com/office/powerpoint/2010/main" val="1496686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1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885FE-BFFD-E528-5D45-E3B73312F639}"/>
              </a:ext>
            </a:extLst>
          </p:cNvPr>
          <p:cNvSpPr>
            <a:spLocks noGrp="1"/>
          </p:cNvSpPr>
          <p:nvPr>
            <p:ph type="ctrTitle"/>
          </p:nvPr>
        </p:nvSpPr>
        <p:spPr/>
        <p:txBody>
          <a:bodyPr>
            <a:normAutofit fontScale="90000"/>
          </a:bodyPr>
          <a:lstStyle/>
          <a:p>
            <a:pPr marR="0" rtl="0"/>
            <a:r>
              <a:rPr lang="en-US" b="0" i="0" u="none" strike="noStrike" kern="100" baseline="0" dirty="0">
                <a:solidFill>
                  <a:srgbClr val="0F4761"/>
                </a:solidFill>
                <a:latin typeface="Aptos Display" panose="020B0004020202020204" pitchFamily="34" charset="0"/>
              </a:rPr>
              <a:t>Adjunctive Medications for Substance Use Disorders (SUDs)</a:t>
            </a:r>
          </a:p>
        </p:txBody>
      </p:sp>
      <p:sp>
        <p:nvSpPr>
          <p:cNvPr id="3" name="Text Placeholder 2">
            <a:extLst>
              <a:ext uri="{FF2B5EF4-FFF2-40B4-BE49-F238E27FC236}">
                <a16:creationId xmlns:a16="http://schemas.microsoft.com/office/drawing/2014/main" id="{42C042D8-9274-9812-88C0-A7248CC3831F}"/>
              </a:ext>
            </a:extLst>
          </p:cNvPr>
          <p:cNvSpPr>
            <a:spLocks noGrp="1"/>
          </p:cNvSpPr>
          <p:nvPr>
            <p:ph type="subTitle" idx="1"/>
          </p:nvPr>
        </p:nvSpPr>
        <p:spPr>
          <a:xfrm>
            <a:off x="977462" y="4390314"/>
            <a:ext cx="10237076" cy="1655762"/>
          </a:xfrm>
        </p:spPr>
        <p:txBody>
          <a:bodyPr>
            <a:normAutofit/>
          </a:bodyPr>
          <a:lstStyle/>
          <a:p>
            <a:pPr marR="0" lvl="0" rtl="0"/>
            <a:r>
              <a:rPr lang="en-US" sz="2800" b="0" i="0" u="none" strike="noStrike" kern="100" baseline="0" dirty="0">
                <a:solidFill>
                  <a:srgbClr val="0F4761"/>
                </a:solidFill>
                <a:latin typeface="Aptos Display" panose="020B0004020202020204" pitchFamily="34" charset="0"/>
              </a:rPr>
              <a:t>Presented by: Mary Vue, B.S. Biochemistry, PharmD Candidate 2025</a:t>
            </a:r>
          </a:p>
          <a:p>
            <a:pPr marR="0" lvl="0" rtl="0"/>
            <a:r>
              <a:rPr lang="en-US" sz="2800" b="0" i="0" u="none" strike="noStrike" kern="100" baseline="0" dirty="0">
                <a:solidFill>
                  <a:srgbClr val="0F4761"/>
                </a:solidFill>
                <a:latin typeface="Aptos Display" panose="020B0004020202020204" pitchFamily="34" charset="0"/>
              </a:rPr>
              <a:t>June 6, 2024</a:t>
            </a:r>
          </a:p>
        </p:txBody>
      </p:sp>
    </p:spTree>
    <p:extLst>
      <p:ext uri="{BB962C8B-B14F-4D97-AF65-F5344CB8AC3E}">
        <p14:creationId xmlns:p14="http://schemas.microsoft.com/office/powerpoint/2010/main" val="405315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983A8-DF94-BE1D-A1C7-DEEAFD4B59E7}"/>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Adjunctive Medications for PTSD</a:t>
            </a:r>
          </a:p>
        </p:txBody>
      </p:sp>
      <p:sp>
        <p:nvSpPr>
          <p:cNvPr id="3" name="Text Placeholder 2">
            <a:extLst>
              <a:ext uri="{FF2B5EF4-FFF2-40B4-BE49-F238E27FC236}">
                <a16:creationId xmlns:a16="http://schemas.microsoft.com/office/drawing/2014/main" id="{31421ECC-E4E6-F1D4-2845-B2118BAB356B}"/>
              </a:ext>
            </a:extLst>
          </p:cNvPr>
          <p:cNvSpPr>
            <a:spLocks noGrp="1"/>
          </p:cNvSpPr>
          <p:nvPr>
            <p:ph idx="1"/>
          </p:nvPr>
        </p:nvSpPr>
        <p:spPr>
          <a:xfrm>
            <a:off x="838200" y="1566316"/>
            <a:ext cx="10515600" cy="4698005"/>
          </a:xfrm>
        </p:spPr>
        <p:txBody>
          <a:bodyPr>
            <a:normAutofit/>
          </a:bodyPr>
          <a:lstStyle/>
          <a:p>
            <a:pPr marR="0" lvl="0" rtl="0"/>
            <a:r>
              <a:rPr lang="en-US" b="1" kern="100" dirty="0">
                <a:solidFill>
                  <a:srgbClr val="0F4761"/>
                </a:solidFill>
                <a:latin typeface="Aptos Display" panose="020B0004020202020204" pitchFamily="34" charset="0"/>
              </a:rPr>
              <a:t>Topiramate</a:t>
            </a:r>
            <a:r>
              <a:rPr lang="en-US" kern="100" dirty="0">
                <a:solidFill>
                  <a:srgbClr val="0F4761"/>
                </a:solidFill>
                <a:latin typeface="Aptos Display" panose="020B0004020202020204" pitchFamily="34" charset="0"/>
              </a:rPr>
              <a:t> - targets GABA &amp; glutamate activity</a:t>
            </a:r>
          </a:p>
          <a:p>
            <a:pPr lvl="1"/>
            <a:r>
              <a:rPr lang="en-US" kern="100" dirty="0">
                <a:solidFill>
                  <a:srgbClr val="0F4761"/>
                </a:solidFill>
                <a:latin typeface="Aptos Display" panose="020B0004020202020204" pitchFamily="34" charset="0"/>
              </a:rPr>
              <a:t>25-300 mg/day, target dose </a:t>
            </a:r>
            <a:r>
              <a:rPr lang="en-US" b="1" kern="100" dirty="0">
                <a:solidFill>
                  <a:srgbClr val="0F4761"/>
                </a:solidFill>
                <a:latin typeface="Aptos Display" panose="020B0004020202020204" pitchFamily="34" charset="0"/>
              </a:rPr>
              <a:t>200 mg/day</a:t>
            </a:r>
            <a:r>
              <a:rPr lang="en-US" kern="100" baseline="30000" dirty="0">
                <a:solidFill>
                  <a:srgbClr val="0F4761"/>
                </a:solidFill>
                <a:latin typeface="Aptos Display" panose="020B0004020202020204" pitchFamily="34" charset="0"/>
              </a:rPr>
              <a:t>[10]</a:t>
            </a:r>
            <a:endParaRPr lang="en-US"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Off-label use</a:t>
            </a:r>
          </a:p>
          <a:p>
            <a:pPr lvl="2"/>
            <a:r>
              <a:rPr lang="en-US" kern="100" dirty="0">
                <a:solidFill>
                  <a:srgbClr val="0F4761"/>
                </a:solidFill>
                <a:latin typeface="Aptos Display" panose="020B0004020202020204" pitchFamily="34" charset="0"/>
              </a:rPr>
              <a:t>May help reduce alcohol use and cravings </a:t>
            </a:r>
          </a:p>
          <a:p>
            <a:r>
              <a:rPr lang="en-US" b="1" kern="100" dirty="0">
                <a:solidFill>
                  <a:srgbClr val="0F4761"/>
                </a:solidFill>
                <a:latin typeface="Aptos Display" panose="020B0004020202020204" pitchFamily="34" charset="0"/>
              </a:rPr>
              <a:t>N-Acetylcysteine (NAC) – </a:t>
            </a:r>
            <a:r>
              <a:rPr lang="en-US" kern="100" dirty="0">
                <a:solidFill>
                  <a:srgbClr val="0F4761"/>
                </a:solidFill>
                <a:latin typeface="Aptos Display" panose="020B0004020202020204" pitchFamily="34" charset="0"/>
              </a:rPr>
              <a:t>targets glutamate activity</a:t>
            </a:r>
            <a:endParaRPr lang="en-US" b="1" kern="100" dirty="0">
              <a:solidFill>
                <a:srgbClr val="0F4761"/>
              </a:solidFill>
              <a:latin typeface="Aptos Display" panose="020B0004020202020204" pitchFamily="34" charset="0"/>
            </a:endParaRPr>
          </a:p>
          <a:p>
            <a:pPr lvl="1"/>
            <a:r>
              <a:rPr lang="en-US" kern="100" dirty="0">
                <a:solidFill>
                  <a:srgbClr val="0F4761"/>
                </a:solidFill>
                <a:latin typeface="Aptos Display" panose="020B0004020202020204" pitchFamily="34" charset="0"/>
              </a:rPr>
              <a:t>Target dose </a:t>
            </a:r>
            <a:r>
              <a:rPr lang="en-US" b="1" kern="100" dirty="0">
                <a:solidFill>
                  <a:srgbClr val="0F4761"/>
                </a:solidFill>
                <a:latin typeface="Aptos Display" panose="020B0004020202020204" pitchFamily="34" charset="0"/>
              </a:rPr>
              <a:t>2400 mg/day</a:t>
            </a:r>
            <a:r>
              <a:rPr lang="en-US" kern="100" baseline="30000" dirty="0">
                <a:solidFill>
                  <a:srgbClr val="0F4761"/>
                </a:solidFill>
                <a:latin typeface="Aptos Display" panose="020B0004020202020204" pitchFamily="34" charset="0"/>
              </a:rPr>
              <a:t>[11]</a:t>
            </a:r>
            <a:endParaRPr lang="en-US" b="1"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Off-label use</a:t>
            </a:r>
          </a:p>
          <a:p>
            <a:pPr lvl="2"/>
            <a:r>
              <a:rPr lang="en-US" kern="100" dirty="0">
                <a:solidFill>
                  <a:srgbClr val="0F4761"/>
                </a:solidFill>
                <a:latin typeface="Aptos Display" panose="020B0004020202020204" pitchFamily="34" charset="0"/>
              </a:rPr>
              <a:t>Co-occurring PTSD and SUD randomized controlled study shows potential reduction in PTSD symptoms, craving, and depression</a:t>
            </a:r>
            <a:r>
              <a:rPr lang="en-US" kern="100" baseline="30000" dirty="0">
                <a:solidFill>
                  <a:srgbClr val="0F4761"/>
                </a:solidFill>
                <a:latin typeface="Aptos Display" panose="020B0004020202020204" pitchFamily="34" charset="0"/>
              </a:rPr>
              <a:t>[11]</a:t>
            </a:r>
          </a:p>
        </p:txBody>
      </p:sp>
    </p:spTree>
    <p:extLst>
      <p:ext uri="{BB962C8B-B14F-4D97-AF65-F5344CB8AC3E}">
        <p14:creationId xmlns:p14="http://schemas.microsoft.com/office/powerpoint/2010/main" val="3537149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983A8-DF94-BE1D-A1C7-DEEAFD4B59E7}"/>
              </a:ext>
            </a:extLst>
          </p:cNvPr>
          <p:cNvSpPr>
            <a:spLocks noGrp="1"/>
          </p:cNvSpPr>
          <p:nvPr>
            <p:ph type="title"/>
          </p:nvPr>
        </p:nvSpPr>
        <p:spPr>
          <a:xfrm>
            <a:off x="838200" y="190314"/>
            <a:ext cx="10515600" cy="1325563"/>
          </a:xfrm>
        </p:spPr>
        <p:txBody>
          <a:bodyPr/>
          <a:lstStyle/>
          <a:p>
            <a:pPr marR="0" rtl="0"/>
            <a:r>
              <a:rPr lang="en-US" b="0" i="0" u="none" strike="noStrike" kern="100" baseline="0" dirty="0">
                <a:solidFill>
                  <a:srgbClr val="0F4761"/>
                </a:solidFill>
                <a:latin typeface="Aptos Display" panose="020B0004020202020204" pitchFamily="34" charset="0"/>
              </a:rPr>
              <a:t>Adjunctive Medications for PTSD</a:t>
            </a:r>
          </a:p>
        </p:txBody>
      </p:sp>
      <p:sp>
        <p:nvSpPr>
          <p:cNvPr id="6" name="Content Placeholder 5">
            <a:extLst>
              <a:ext uri="{FF2B5EF4-FFF2-40B4-BE49-F238E27FC236}">
                <a16:creationId xmlns:a16="http://schemas.microsoft.com/office/drawing/2014/main" id="{FC16C61C-9A60-154D-AE13-7FB019B1300D}"/>
              </a:ext>
            </a:extLst>
          </p:cNvPr>
          <p:cNvSpPr>
            <a:spLocks noGrp="1"/>
          </p:cNvSpPr>
          <p:nvPr>
            <p:ph idx="1"/>
          </p:nvPr>
        </p:nvSpPr>
        <p:spPr>
          <a:xfrm>
            <a:off x="838200" y="1268676"/>
            <a:ext cx="10515600" cy="5049387"/>
          </a:xfrm>
        </p:spPr>
        <p:txBody>
          <a:bodyPr>
            <a:normAutofit/>
          </a:bodyPr>
          <a:lstStyle/>
          <a:p>
            <a:r>
              <a:rPr lang="en-US" b="1" kern="100" dirty="0">
                <a:solidFill>
                  <a:srgbClr val="0F4761"/>
                </a:solidFill>
                <a:latin typeface="Aptos Display" panose="020B0004020202020204" pitchFamily="34" charset="0"/>
              </a:rPr>
              <a:t>Prazosin</a:t>
            </a:r>
          </a:p>
          <a:p>
            <a:pPr lvl="1"/>
            <a:r>
              <a:rPr lang="en-US" kern="100" dirty="0">
                <a:solidFill>
                  <a:srgbClr val="0F4761"/>
                </a:solidFill>
                <a:latin typeface="Aptos Display" panose="020B0004020202020204" pitchFamily="34" charset="0"/>
              </a:rPr>
              <a:t>1 mg before bedtime, gradually increase, target dose </a:t>
            </a:r>
            <a:r>
              <a:rPr lang="en-US" b="1" kern="100" dirty="0">
                <a:solidFill>
                  <a:srgbClr val="0F4761"/>
                </a:solidFill>
                <a:latin typeface="Aptos Display" panose="020B0004020202020204" pitchFamily="34" charset="0"/>
              </a:rPr>
              <a:t>2–6 mg</a:t>
            </a:r>
            <a:r>
              <a:rPr lang="en-US" kern="100" baseline="30000" dirty="0">
                <a:solidFill>
                  <a:srgbClr val="0F4761"/>
                </a:solidFill>
                <a:latin typeface="Aptos Display" panose="020B0004020202020204" pitchFamily="34" charset="0"/>
              </a:rPr>
              <a:t>[12]</a:t>
            </a:r>
            <a:endParaRPr lang="en-US"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Off-label use</a:t>
            </a:r>
          </a:p>
          <a:p>
            <a:pPr lvl="2"/>
            <a:r>
              <a:rPr lang="en-US" kern="100" dirty="0">
                <a:solidFill>
                  <a:srgbClr val="0F4761"/>
                </a:solidFill>
                <a:latin typeface="Aptos Display" panose="020B0004020202020204" pitchFamily="34" charset="0"/>
              </a:rPr>
              <a:t>May be effective for reducing nightmares and sleep disturbances, however studies were conducted with patients with non-comorbid PTSD</a:t>
            </a:r>
          </a:p>
          <a:p>
            <a:pPr lvl="2"/>
            <a:r>
              <a:rPr lang="en-US" kern="100" dirty="0">
                <a:solidFill>
                  <a:srgbClr val="0F4761"/>
                </a:solidFill>
                <a:latin typeface="Aptos Display" panose="020B0004020202020204" pitchFamily="34" charset="0"/>
              </a:rPr>
              <a:t>Clinical trials have found mixed results for drinking outcomes</a:t>
            </a:r>
          </a:p>
          <a:p>
            <a:pPr lvl="3"/>
            <a:r>
              <a:rPr lang="en-US" kern="100" dirty="0" err="1">
                <a:solidFill>
                  <a:srgbClr val="0F4761"/>
                </a:solidFill>
                <a:latin typeface="Aptos Display" panose="020B0004020202020204" pitchFamily="34" charset="0"/>
              </a:rPr>
              <a:t>Milivojevic</a:t>
            </a:r>
            <a:r>
              <a:rPr lang="en-US" kern="100" dirty="0">
                <a:solidFill>
                  <a:srgbClr val="0F4761"/>
                </a:solidFill>
                <a:latin typeface="Aptos Display" panose="020B0004020202020204" pitchFamily="34" charset="0"/>
              </a:rPr>
              <a:t> et al reported reduction in alcohol cravings and alcohol induced anxiety in patients with co-occurring PTSD and alcohol use disorder </a:t>
            </a:r>
            <a:r>
              <a:rPr lang="en-US" kern="100" baseline="30000" dirty="0">
                <a:solidFill>
                  <a:srgbClr val="0F4761"/>
                </a:solidFill>
                <a:latin typeface="Aptos Display" panose="020B0004020202020204" pitchFamily="34" charset="0"/>
              </a:rPr>
              <a:t>[13]</a:t>
            </a:r>
            <a:endParaRPr lang="en-US" kern="100" dirty="0">
              <a:solidFill>
                <a:srgbClr val="0F4761"/>
              </a:solidFill>
              <a:latin typeface="Aptos Display" panose="020B0004020202020204" pitchFamily="34" charset="0"/>
            </a:endParaRPr>
          </a:p>
          <a:p>
            <a:pPr lvl="3"/>
            <a:r>
              <a:rPr lang="en-US" kern="100" dirty="0">
                <a:solidFill>
                  <a:srgbClr val="0F4761"/>
                </a:solidFill>
                <a:latin typeface="Aptos Display" panose="020B0004020202020204" pitchFamily="34" charset="0"/>
              </a:rPr>
              <a:t>Simpson et al reported reduction in percent days drinking per week and percent days heavy drinking</a:t>
            </a:r>
            <a:r>
              <a:rPr lang="en-US" kern="100" baseline="30000" dirty="0">
                <a:solidFill>
                  <a:srgbClr val="0F4761"/>
                </a:solidFill>
                <a:latin typeface="Aptos Display" panose="020B0004020202020204" pitchFamily="34" charset="0"/>
              </a:rPr>
              <a:t>[14]</a:t>
            </a:r>
            <a:endParaRPr lang="en-US"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Monitor for </a:t>
            </a:r>
            <a:r>
              <a:rPr lang="en-US" b="1" kern="100" dirty="0">
                <a:solidFill>
                  <a:srgbClr val="0F4761"/>
                </a:solidFill>
                <a:latin typeface="Aptos Display" panose="020B0004020202020204" pitchFamily="34" charset="0"/>
              </a:rPr>
              <a:t>hypotension</a:t>
            </a:r>
          </a:p>
          <a:p>
            <a:pPr lvl="2"/>
            <a:r>
              <a:rPr lang="en-US" kern="100" dirty="0">
                <a:solidFill>
                  <a:srgbClr val="0F4761"/>
                </a:solidFill>
                <a:latin typeface="Aptos Display" panose="020B0004020202020204" pitchFamily="34" charset="0"/>
              </a:rPr>
              <a:t>Beer’s Criteria</a:t>
            </a:r>
          </a:p>
        </p:txBody>
      </p:sp>
    </p:spTree>
    <p:extLst>
      <p:ext uri="{BB962C8B-B14F-4D97-AF65-F5344CB8AC3E}">
        <p14:creationId xmlns:p14="http://schemas.microsoft.com/office/powerpoint/2010/main" val="262738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983A8-DF94-BE1D-A1C7-DEEAFD4B59E7}"/>
              </a:ext>
            </a:extLst>
          </p:cNvPr>
          <p:cNvSpPr>
            <a:spLocks noGrp="1"/>
          </p:cNvSpPr>
          <p:nvPr>
            <p:ph type="title"/>
          </p:nvPr>
        </p:nvSpPr>
        <p:spPr/>
        <p:txBody>
          <a:bodyPr>
            <a:normAutofit/>
          </a:bodyPr>
          <a:lstStyle/>
          <a:p>
            <a:pPr marR="0" rtl="0"/>
            <a:r>
              <a:rPr lang="en-US" b="0" i="0" u="none" strike="noStrike" kern="100" baseline="0" dirty="0">
                <a:solidFill>
                  <a:srgbClr val="0F4761"/>
                </a:solidFill>
                <a:latin typeface="Aptos Display" panose="020B0004020202020204" pitchFamily="34" charset="0"/>
              </a:rPr>
              <a:t>ADHD &amp; SUDs</a:t>
            </a:r>
          </a:p>
        </p:txBody>
      </p:sp>
      <p:sp>
        <p:nvSpPr>
          <p:cNvPr id="3" name="Text Placeholder 2">
            <a:extLst>
              <a:ext uri="{FF2B5EF4-FFF2-40B4-BE49-F238E27FC236}">
                <a16:creationId xmlns:a16="http://schemas.microsoft.com/office/drawing/2014/main" id="{31421ECC-E4E6-F1D4-2845-B2118BAB356B}"/>
              </a:ext>
            </a:extLst>
          </p:cNvPr>
          <p:cNvSpPr>
            <a:spLocks noGrp="1"/>
          </p:cNvSpPr>
          <p:nvPr>
            <p:ph idx="1"/>
          </p:nvPr>
        </p:nvSpPr>
        <p:spPr/>
        <p:txBody>
          <a:bodyPr>
            <a:normAutofit/>
          </a:bodyPr>
          <a:lstStyle/>
          <a:p>
            <a:pPr marR="0" lvl="0" rtl="0"/>
            <a:r>
              <a:rPr lang="en-US" b="0" i="0" u="none" strike="noStrike" kern="100" baseline="0" dirty="0">
                <a:solidFill>
                  <a:srgbClr val="0F4761"/>
                </a:solidFill>
                <a:latin typeface="Aptos" panose="020B0004020202020204" pitchFamily="34" charset="0"/>
              </a:rPr>
              <a:t>Neurotransmitters</a:t>
            </a:r>
          </a:p>
          <a:p>
            <a:pPr lvl="1"/>
            <a:r>
              <a:rPr lang="en-US" b="0" i="0" u="none" strike="noStrike" kern="100" baseline="0" dirty="0">
                <a:solidFill>
                  <a:srgbClr val="0F4761"/>
                </a:solidFill>
                <a:latin typeface="Aptos" panose="020B0004020202020204" pitchFamily="34" charset="0"/>
              </a:rPr>
              <a:t>Dopamine – p</a:t>
            </a:r>
            <a:r>
              <a:rPr lang="en-US" kern="100" dirty="0">
                <a:solidFill>
                  <a:srgbClr val="0F4761"/>
                </a:solidFill>
                <a:latin typeface="Aptos" panose="020B0004020202020204" pitchFamily="34" charset="0"/>
              </a:rPr>
              <a:t>art of the reward system</a:t>
            </a:r>
          </a:p>
          <a:p>
            <a:pPr lvl="2"/>
            <a:r>
              <a:rPr lang="en-US" b="1" u="sng" kern="100" dirty="0">
                <a:solidFill>
                  <a:srgbClr val="0F4761"/>
                </a:solidFill>
                <a:latin typeface="Aptos" panose="020B0004020202020204" pitchFamily="34" charset="0"/>
              </a:rPr>
              <a:t>Deficient</a:t>
            </a:r>
            <a:r>
              <a:rPr lang="en-US" kern="100" dirty="0">
                <a:solidFill>
                  <a:srgbClr val="0F4761"/>
                </a:solidFill>
                <a:latin typeface="Aptos" panose="020B0004020202020204" pitchFamily="34" charset="0"/>
              </a:rPr>
              <a:t> in ADHD due to alteration in dopaminergic transmission, substances can increase transmission</a:t>
            </a:r>
            <a:endParaRPr lang="en-US" b="0" i="0" u="none" strike="noStrike" kern="100" baseline="0" dirty="0">
              <a:solidFill>
                <a:srgbClr val="0F4761"/>
              </a:solidFill>
              <a:latin typeface="Aptos Display" panose="020B0004020202020204" pitchFamily="34" charset="0"/>
            </a:endParaRPr>
          </a:p>
          <a:p>
            <a:r>
              <a:rPr lang="en-US" b="0" i="0" u="none" strike="noStrike" kern="100" baseline="0" dirty="0">
                <a:solidFill>
                  <a:srgbClr val="0F4761"/>
                </a:solidFill>
                <a:latin typeface="Aptos Display" panose="020B0004020202020204" pitchFamily="34" charset="0"/>
              </a:rPr>
              <a:t>Treatment options for adult patients with co-occurring ADHD (attention-deficit/hyperactivity disorder) or ADHD-like symptoms and SUDs are </a:t>
            </a:r>
            <a:r>
              <a:rPr lang="en-US" b="1" i="0" u="sng" strike="noStrike" kern="100" baseline="0" dirty="0">
                <a:solidFill>
                  <a:srgbClr val="0F4761"/>
                </a:solidFill>
                <a:latin typeface="Aptos Display" panose="020B0004020202020204" pitchFamily="34" charset="0"/>
              </a:rPr>
              <a:t>limited</a:t>
            </a:r>
          </a:p>
          <a:p>
            <a:pPr lvl="1"/>
            <a:r>
              <a:rPr lang="en-US" kern="100" dirty="0">
                <a:solidFill>
                  <a:srgbClr val="0F4761"/>
                </a:solidFill>
                <a:latin typeface="Aptos Display" panose="020B0004020202020204" pitchFamily="34" charset="0"/>
              </a:rPr>
              <a:t>F</a:t>
            </a:r>
            <a:r>
              <a:rPr lang="en-US" b="0" i="0" u="none" strike="noStrike" kern="100" baseline="0" dirty="0">
                <a:solidFill>
                  <a:srgbClr val="0F4761"/>
                </a:solidFill>
                <a:latin typeface="Aptos Display" panose="020B0004020202020204" pitchFamily="34" charset="0"/>
              </a:rPr>
              <a:t>ew studies available on the efficacy of pharmacotherapy </a:t>
            </a:r>
          </a:p>
          <a:p>
            <a:r>
              <a:rPr lang="en-US" b="0" i="0" u="none" strike="noStrike" kern="100" baseline="0" dirty="0">
                <a:solidFill>
                  <a:srgbClr val="0F4761"/>
                </a:solidFill>
                <a:latin typeface="Aptos Display" panose="020B0004020202020204" pitchFamily="34" charset="0"/>
              </a:rPr>
              <a:t>Substance misuse often </a:t>
            </a:r>
            <a:r>
              <a:rPr lang="en-US" b="1" i="0" u="sng" strike="noStrike" kern="100" baseline="0" dirty="0">
                <a:solidFill>
                  <a:srgbClr val="0F4761"/>
                </a:solidFill>
                <a:latin typeface="Aptos Display" panose="020B0004020202020204" pitchFamily="34" charset="0"/>
              </a:rPr>
              <a:t>exacerbates</a:t>
            </a:r>
            <a:r>
              <a:rPr lang="en-US" b="0" i="0" u="none" strike="noStrike" kern="100" baseline="0" dirty="0">
                <a:solidFill>
                  <a:srgbClr val="0F4761"/>
                </a:solidFill>
                <a:latin typeface="Aptos Display" panose="020B0004020202020204" pitchFamily="34" charset="0"/>
              </a:rPr>
              <a:t> ADHD symptoms, which can </a:t>
            </a:r>
            <a:r>
              <a:rPr lang="en-US" b="1" i="0" u="sng" strike="noStrike" kern="100" baseline="0" dirty="0">
                <a:solidFill>
                  <a:srgbClr val="0F4761"/>
                </a:solidFill>
                <a:latin typeface="Aptos Display" panose="020B0004020202020204" pitchFamily="34" charset="0"/>
              </a:rPr>
              <a:t>worsen</a:t>
            </a:r>
            <a:r>
              <a:rPr lang="en-US" kern="100" dirty="0">
                <a:solidFill>
                  <a:srgbClr val="0F4761"/>
                </a:solidFill>
                <a:latin typeface="Aptos Display" panose="020B0004020202020204" pitchFamily="34" charset="0"/>
              </a:rPr>
              <a:t> </a:t>
            </a:r>
            <a:r>
              <a:rPr lang="en-US" b="0" i="0" u="none" strike="noStrike" kern="100" baseline="0" dirty="0">
                <a:solidFill>
                  <a:srgbClr val="0F4761"/>
                </a:solidFill>
                <a:latin typeface="Aptos Display" panose="020B0004020202020204" pitchFamily="34" charset="0"/>
              </a:rPr>
              <a:t>treatment outcomes</a:t>
            </a:r>
          </a:p>
        </p:txBody>
      </p:sp>
    </p:spTree>
    <p:extLst>
      <p:ext uri="{BB962C8B-B14F-4D97-AF65-F5344CB8AC3E}">
        <p14:creationId xmlns:p14="http://schemas.microsoft.com/office/powerpoint/2010/main" val="1005242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2D105-9A7A-B63D-3A5E-A5D36DECFEAC}"/>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Adjunctive Medications for ADHD</a:t>
            </a:r>
          </a:p>
        </p:txBody>
      </p:sp>
      <p:sp>
        <p:nvSpPr>
          <p:cNvPr id="3" name="Text Placeholder 2">
            <a:extLst>
              <a:ext uri="{FF2B5EF4-FFF2-40B4-BE49-F238E27FC236}">
                <a16:creationId xmlns:a16="http://schemas.microsoft.com/office/drawing/2014/main" id="{B532926C-4229-6284-1D6E-52633CC49331}"/>
              </a:ext>
            </a:extLst>
          </p:cNvPr>
          <p:cNvSpPr>
            <a:spLocks noGrp="1"/>
          </p:cNvSpPr>
          <p:nvPr>
            <p:ph sz="half" idx="1"/>
          </p:nvPr>
        </p:nvSpPr>
        <p:spPr>
          <a:xfrm>
            <a:off x="838199" y="1381873"/>
            <a:ext cx="5414683" cy="5032375"/>
          </a:xfrm>
        </p:spPr>
        <p:txBody>
          <a:bodyPr>
            <a:normAutofit fontScale="85000" lnSpcReduction="20000"/>
          </a:bodyPr>
          <a:lstStyle/>
          <a:p>
            <a:pPr marR="0" lvl="0" rtl="0"/>
            <a:r>
              <a:rPr lang="en-US" b="0" i="0" u="none" strike="noStrike" kern="100" baseline="0" dirty="0">
                <a:solidFill>
                  <a:srgbClr val="0F4761"/>
                </a:solidFill>
                <a:latin typeface="Aptos Display" panose="020B0004020202020204" pitchFamily="34" charset="0"/>
              </a:rPr>
              <a:t>Non-stimulant Medications </a:t>
            </a:r>
          </a:p>
          <a:p>
            <a:pPr lvl="1"/>
            <a:r>
              <a:rPr lang="en-US" b="1" kern="100" dirty="0">
                <a:solidFill>
                  <a:srgbClr val="0F4761"/>
                </a:solidFill>
                <a:latin typeface="Aptos Display" panose="020B0004020202020204" pitchFamily="34" charset="0"/>
              </a:rPr>
              <a:t>Guanfacine ER – 2-4 mg/day</a:t>
            </a:r>
            <a:r>
              <a:rPr lang="en-US" kern="100" baseline="30000" dirty="0">
                <a:solidFill>
                  <a:srgbClr val="0F4761"/>
                </a:solidFill>
                <a:latin typeface="Aptos Display" panose="020B0004020202020204" pitchFamily="34" charset="0"/>
              </a:rPr>
              <a:t>[15]</a:t>
            </a:r>
            <a:endParaRPr lang="en-US" b="1"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Off-label use</a:t>
            </a:r>
          </a:p>
          <a:p>
            <a:pPr lvl="2"/>
            <a:r>
              <a:rPr lang="en-US" kern="100" dirty="0">
                <a:solidFill>
                  <a:srgbClr val="0F4761"/>
                </a:solidFill>
                <a:latin typeface="Aptos Display" panose="020B0004020202020204" pitchFamily="34" charset="0"/>
              </a:rPr>
              <a:t>Effective in managing ADHD symptoms such as racing thoughts/concentration </a:t>
            </a:r>
          </a:p>
          <a:p>
            <a:pPr lvl="2"/>
            <a:r>
              <a:rPr lang="en-US" kern="100" dirty="0">
                <a:solidFill>
                  <a:srgbClr val="0F4761"/>
                </a:solidFill>
                <a:latin typeface="Aptos Display" panose="020B0004020202020204" pitchFamily="34" charset="0"/>
              </a:rPr>
              <a:t>May be useful with insomnia</a:t>
            </a:r>
          </a:p>
          <a:p>
            <a:pPr lvl="2"/>
            <a:r>
              <a:rPr lang="en-US" kern="100" dirty="0">
                <a:solidFill>
                  <a:srgbClr val="0F4761"/>
                </a:solidFill>
                <a:latin typeface="Aptos Display" panose="020B0004020202020204" pitchFamily="34" charset="0"/>
              </a:rPr>
              <a:t>Beer’s Criteria</a:t>
            </a:r>
          </a:p>
          <a:p>
            <a:pPr lvl="1"/>
            <a:r>
              <a:rPr lang="en-US" b="1" kern="100" dirty="0">
                <a:solidFill>
                  <a:srgbClr val="0F4761"/>
                </a:solidFill>
                <a:latin typeface="Aptos Display" panose="020B0004020202020204" pitchFamily="34" charset="0"/>
              </a:rPr>
              <a:t>Atomoxetine – </a:t>
            </a:r>
            <a:r>
              <a:rPr lang="en-US" kern="100" dirty="0">
                <a:solidFill>
                  <a:srgbClr val="0F4761"/>
                </a:solidFill>
                <a:latin typeface="Aptos Display" panose="020B0004020202020204" pitchFamily="34" charset="0"/>
              </a:rPr>
              <a:t>40-100 mg/day, target dose </a:t>
            </a:r>
            <a:r>
              <a:rPr lang="en-US" b="1" kern="100" dirty="0">
                <a:solidFill>
                  <a:srgbClr val="0F4761"/>
                </a:solidFill>
                <a:latin typeface="Aptos Display" panose="020B0004020202020204" pitchFamily="34" charset="0"/>
              </a:rPr>
              <a:t>80 mg/day</a:t>
            </a:r>
            <a:r>
              <a:rPr lang="en-US" kern="100" baseline="30000" dirty="0">
                <a:solidFill>
                  <a:srgbClr val="0F4761"/>
                </a:solidFill>
                <a:latin typeface="Aptos Display" panose="020B0004020202020204" pitchFamily="34" charset="0"/>
              </a:rPr>
              <a:t>[16-17]</a:t>
            </a:r>
            <a:endParaRPr lang="en-US"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FDA approved for ADHD</a:t>
            </a:r>
          </a:p>
          <a:p>
            <a:pPr lvl="2"/>
            <a:r>
              <a:rPr lang="en-US" kern="100" dirty="0">
                <a:solidFill>
                  <a:srgbClr val="0F4761"/>
                </a:solidFill>
                <a:latin typeface="Aptos Display" panose="020B0004020202020204" pitchFamily="34" charset="0"/>
              </a:rPr>
              <a:t>Low abuse potential </a:t>
            </a:r>
          </a:p>
          <a:p>
            <a:pPr lvl="2"/>
            <a:r>
              <a:rPr lang="en-US" kern="100" dirty="0">
                <a:solidFill>
                  <a:srgbClr val="0F4761"/>
                </a:solidFill>
                <a:latin typeface="Aptos Display" panose="020B0004020202020204" pitchFamily="34" charset="0"/>
              </a:rPr>
              <a:t>Boxed warning for suicidal ideation in children &lt; 25 years old</a:t>
            </a:r>
          </a:p>
          <a:p>
            <a:pPr lvl="1"/>
            <a:r>
              <a:rPr lang="en-US" b="1" kern="100" dirty="0">
                <a:solidFill>
                  <a:srgbClr val="0F4761"/>
                </a:solidFill>
                <a:latin typeface="Aptos Display" panose="020B0004020202020204" pitchFamily="34" charset="0"/>
              </a:rPr>
              <a:t>Bupropion – </a:t>
            </a:r>
            <a:r>
              <a:rPr lang="en-US" kern="100" dirty="0">
                <a:solidFill>
                  <a:srgbClr val="0F4761"/>
                </a:solidFill>
                <a:latin typeface="Aptos Display" panose="020B0004020202020204" pitchFamily="34" charset="0"/>
              </a:rPr>
              <a:t>100-400 mg/day, target dose </a:t>
            </a:r>
            <a:r>
              <a:rPr lang="en-US" b="1" kern="100" dirty="0">
                <a:solidFill>
                  <a:srgbClr val="0F4761"/>
                </a:solidFill>
                <a:latin typeface="Aptos Display" panose="020B0004020202020204" pitchFamily="34" charset="0"/>
              </a:rPr>
              <a:t>300 mg/day</a:t>
            </a:r>
            <a:r>
              <a:rPr lang="en-US" kern="100" baseline="30000" dirty="0">
                <a:solidFill>
                  <a:srgbClr val="0F4761"/>
                </a:solidFill>
                <a:latin typeface="Aptos Display" panose="020B0004020202020204" pitchFamily="34" charset="0"/>
              </a:rPr>
              <a:t>[18-19]</a:t>
            </a:r>
            <a:endParaRPr lang="en-US"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Off-label use</a:t>
            </a:r>
          </a:p>
          <a:p>
            <a:pPr lvl="2"/>
            <a:r>
              <a:rPr lang="en-US" kern="100" dirty="0">
                <a:solidFill>
                  <a:srgbClr val="0F4761"/>
                </a:solidFill>
                <a:latin typeface="Aptos Display" panose="020B0004020202020204" pitchFamily="34" charset="0"/>
              </a:rPr>
              <a:t>Also effective for depression; helpful in patients with dual diagnoses</a:t>
            </a:r>
          </a:p>
          <a:p>
            <a:pPr lvl="2"/>
            <a:r>
              <a:rPr lang="en-US" kern="100" dirty="0">
                <a:solidFill>
                  <a:srgbClr val="0F4761"/>
                </a:solidFill>
                <a:latin typeface="Aptos Display" panose="020B0004020202020204" pitchFamily="34" charset="0"/>
              </a:rPr>
              <a:t>Clinical trials show decreased cravings (nicotine &amp; cocaine)</a:t>
            </a:r>
            <a:r>
              <a:rPr lang="en-US" kern="100" baseline="30000" dirty="0">
                <a:solidFill>
                  <a:srgbClr val="0F4761"/>
                </a:solidFill>
                <a:latin typeface="Aptos Display" panose="020B0004020202020204" pitchFamily="34" charset="0"/>
              </a:rPr>
              <a:t>[17-18]</a:t>
            </a:r>
          </a:p>
        </p:txBody>
      </p:sp>
      <p:sp>
        <p:nvSpPr>
          <p:cNvPr id="4" name="Content Placeholder 3">
            <a:extLst>
              <a:ext uri="{FF2B5EF4-FFF2-40B4-BE49-F238E27FC236}">
                <a16:creationId xmlns:a16="http://schemas.microsoft.com/office/drawing/2014/main" id="{743ABCBA-EA01-F4A7-E2B2-0FB180B2B90F}"/>
              </a:ext>
            </a:extLst>
          </p:cNvPr>
          <p:cNvSpPr>
            <a:spLocks noGrp="1"/>
          </p:cNvSpPr>
          <p:nvPr>
            <p:ph sz="half" idx="2"/>
          </p:nvPr>
        </p:nvSpPr>
        <p:spPr>
          <a:xfrm>
            <a:off x="6172199" y="1381874"/>
            <a:ext cx="5414683" cy="4351338"/>
          </a:xfrm>
        </p:spPr>
        <p:txBody>
          <a:bodyPr>
            <a:normAutofit fontScale="85000" lnSpcReduction="20000"/>
          </a:bodyPr>
          <a:lstStyle/>
          <a:p>
            <a:r>
              <a:rPr lang="en-US" kern="100" dirty="0">
                <a:solidFill>
                  <a:srgbClr val="0F4761"/>
                </a:solidFill>
                <a:latin typeface="Aptos Display" panose="020B0004020202020204" pitchFamily="34" charset="0"/>
              </a:rPr>
              <a:t>Stimulants</a:t>
            </a:r>
          </a:p>
          <a:p>
            <a:pPr lvl="1"/>
            <a:r>
              <a:rPr lang="en-US" kern="100" dirty="0">
                <a:solidFill>
                  <a:srgbClr val="0F4761"/>
                </a:solidFill>
                <a:latin typeface="Aptos Display" panose="020B0004020202020204" pitchFamily="34" charset="0"/>
              </a:rPr>
              <a:t>Examples</a:t>
            </a:r>
          </a:p>
          <a:p>
            <a:pPr lvl="2"/>
            <a:r>
              <a:rPr lang="en-US" sz="2400" kern="100" dirty="0">
                <a:solidFill>
                  <a:srgbClr val="0F4761"/>
                </a:solidFill>
                <a:latin typeface="Aptos Display" panose="020B0004020202020204" pitchFamily="34" charset="0"/>
              </a:rPr>
              <a:t>Long-Acting Amphetamines</a:t>
            </a:r>
          </a:p>
          <a:p>
            <a:pPr lvl="2"/>
            <a:r>
              <a:rPr lang="en-US" sz="2400" kern="100" dirty="0">
                <a:solidFill>
                  <a:srgbClr val="0F4761"/>
                </a:solidFill>
                <a:latin typeface="Aptos Display" panose="020B0004020202020204" pitchFamily="34" charset="0"/>
              </a:rPr>
              <a:t>Methylphenidate</a:t>
            </a:r>
          </a:p>
          <a:p>
            <a:pPr lvl="1"/>
            <a:r>
              <a:rPr lang="en-US" kern="100" dirty="0">
                <a:solidFill>
                  <a:srgbClr val="0F4761"/>
                </a:solidFill>
                <a:latin typeface="Aptos Display" panose="020B0004020202020204" pitchFamily="34" charset="0"/>
              </a:rPr>
              <a:t>FDA approved for ADHD</a:t>
            </a:r>
          </a:p>
          <a:p>
            <a:pPr lvl="1"/>
            <a:r>
              <a:rPr lang="en-US" kern="100" dirty="0">
                <a:solidFill>
                  <a:srgbClr val="0F4761"/>
                </a:solidFill>
                <a:latin typeface="Aptos Display" panose="020B0004020202020204" pitchFamily="34" charset="0"/>
              </a:rPr>
              <a:t>R</a:t>
            </a:r>
            <a:r>
              <a:rPr lang="en-US" b="0" i="0" u="none" strike="noStrike" kern="100" baseline="0" dirty="0">
                <a:solidFill>
                  <a:srgbClr val="0F4761"/>
                </a:solidFill>
                <a:latin typeface="Aptos Display" panose="020B0004020202020204" pitchFamily="34" charset="0"/>
              </a:rPr>
              <a:t>equires careful monitoring, </a:t>
            </a:r>
            <a:r>
              <a:rPr lang="en-US" b="1" i="0" u="sng" strike="noStrike" kern="100" baseline="0" dirty="0">
                <a:solidFill>
                  <a:srgbClr val="0F4761"/>
                </a:solidFill>
                <a:latin typeface="Aptos Display" panose="020B0004020202020204" pitchFamily="34" charset="0"/>
              </a:rPr>
              <a:t>high potential for misuse</a:t>
            </a:r>
          </a:p>
          <a:p>
            <a:pPr lvl="1"/>
            <a:r>
              <a:rPr lang="en-US" kern="100" dirty="0">
                <a:solidFill>
                  <a:srgbClr val="0F4761"/>
                </a:solidFill>
                <a:latin typeface="Aptos Display" panose="020B0004020202020204" pitchFamily="34" charset="0"/>
              </a:rPr>
              <a:t>Target </a:t>
            </a:r>
            <a:r>
              <a:rPr lang="en-US" b="1" u="sng" kern="100" dirty="0">
                <a:solidFill>
                  <a:srgbClr val="0F4761"/>
                </a:solidFill>
                <a:latin typeface="Aptos Display" panose="020B0004020202020204" pitchFamily="34" charset="0"/>
              </a:rPr>
              <a:t>lowest effective dose</a:t>
            </a:r>
          </a:p>
        </p:txBody>
      </p:sp>
    </p:spTree>
    <p:extLst>
      <p:ext uri="{BB962C8B-B14F-4D97-AF65-F5344CB8AC3E}">
        <p14:creationId xmlns:p14="http://schemas.microsoft.com/office/powerpoint/2010/main" val="1015901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C7091-7ABC-F4E5-286D-92BF4F7841C2}"/>
              </a:ext>
            </a:extLst>
          </p:cNvPr>
          <p:cNvSpPr>
            <a:spLocks noGrp="1"/>
          </p:cNvSpPr>
          <p:nvPr>
            <p:ph type="title"/>
          </p:nvPr>
        </p:nvSpPr>
        <p:spPr/>
        <p:txBody>
          <a:bodyPr/>
          <a:lstStyle/>
          <a:p>
            <a:pPr marR="0" lvl="0" rtl="0"/>
            <a:r>
              <a:rPr lang="en-US" b="0" u="none" strike="noStrike" kern="100" baseline="0" dirty="0">
                <a:solidFill>
                  <a:srgbClr val="0F4761"/>
                </a:solidFill>
                <a:latin typeface="Aptos Display" panose="020B0004020202020204" pitchFamily="34" charset="0"/>
              </a:rPr>
              <a:t>Active/Post-Acute Withdrawal Symptoms</a:t>
            </a:r>
          </a:p>
        </p:txBody>
      </p:sp>
      <p:sp>
        <p:nvSpPr>
          <p:cNvPr id="3" name="Text Placeholder 2">
            <a:extLst>
              <a:ext uri="{FF2B5EF4-FFF2-40B4-BE49-F238E27FC236}">
                <a16:creationId xmlns:a16="http://schemas.microsoft.com/office/drawing/2014/main" id="{24D98196-0854-3451-EEDA-CC762EE111DD}"/>
              </a:ext>
            </a:extLst>
          </p:cNvPr>
          <p:cNvSpPr>
            <a:spLocks noGrp="1"/>
          </p:cNvSpPr>
          <p:nvPr>
            <p:ph sz="half" idx="1"/>
          </p:nvPr>
        </p:nvSpPr>
        <p:spPr>
          <a:xfrm>
            <a:off x="702128" y="1524906"/>
            <a:ext cx="10787743" cy="2049689"/>
          </a:xfrm>
        </p:spPr>
        <p:txBody>
          <a:bodyPr>
            <a:normAutofit fontScale="92500"/>
          </a:bodyPr>
          <a:lstStyle/>
          <a:p>
            <a:pPr marR="0" lvl="0" rtl="0"/>
            <a:r>
              <a:rPr lang="en-US" b="0" u="none" strike="noStrike" kern="100" baseline="0" dirty="0">
                <a:solidFill>
                  <a:srgbClr val="0F4761"/>
                </a:solidFill>
                <a:latin typeface="Aptos" panose="020B0004020202020204" pitchFamily="34" charset="0"/>
              </a:rPr>
              <a:t>Withdrawal : “the substance-specific problematic behavioral change, with physiologic and cognitive components, that is due to the cessation of, or reduction in, heavy and prolonged substance use”</a:t>
            </a:r>
            <a:r>
              <a:rPr lang="en-US" kern="100" baseline="30000" dirty="0">
                <a:solidFill>
                  <a:srgbClr val="0F4761"/>
                </a:solidFill>
                <a:latin typeface="Aptos" panose="020B0004020202020204" pitchFamily="34" charset="0"/>
              </a:rPr>
              <a:t>[20]</a:t>
            </a:r>
          </a:p>
          <a:p>
            <a:pPr marR="0" lvl="0" rtl="0"/>
            <a:r>
              <a:rPr lang="en-US" b="0" u="none" strike="noStrike" kern="100" dirty="0">
                <a:solidFill>
                  <a:srgbClr val="0F4761"/>
                </a:solidFill>
                <a:latin typeface="Aptos" panose="020B0004020202020204" pitchFamily="34" charset="0"/>
              </a:rPr>
              <a:t>Post-Acute Withdrawal Syndrome (PAWS): late withdrawal symptoms in abstinent substance-dependent persons</a:t>
            </a:r>
            <a:r>
              <a:rPr lang="en-US" b="0" u="none" strike="noStrike" kern="100" baseline="30000" dirty="0">
                <a:solidFill>
                  <a:srgbClr val="0F4761"/>
                </a:solidFill>
                <a:latin typeface="Aptos" panose="020B0004020202020204" pitchFamily="34" charset="0"/>
              </a:rPr>
              <a:t>[21]</a:t>
            </a:r>
            <a:endParaRPr lang="en-US" b="0" u="none" strike="noStrike" kern="100" dirty="0">
              <a:solidFill>
                <a:srgbClr val="0F4761"/>
              </a:solidFill>
              <a:latin typeface="Aptos" panose="020B0004020202020204" pitchFamily="34" charset="0"/>
            </a:endParaRPr>
          </a:p>
        </p:txBody>
      </p:sp>
      <p:sp>
        <p:nvSpPr>
          <p:cNvPr id="5" name="Text Placeholder 2">
            <a:extLst>
              <a:ext uri="{FF2B5EF4-FFF2-40B4-BE49-F238E27FC236}">
                <a16:creationId xmlns:a16="http://schemas.microsoft.com/office/drawing/2014/main" id="{460F4C9D-12D4-9E75-4297-DCCE7C32424C}"/>
              </a:ext>
            </a:extLst>
          </p:cNvPr>
          <p:cNvSpPr txBox="1">
            <a:spLocks/>
          </p:cNvSpPr>
          <p:nvPr/>
        </p:nvSpPr>
        <p:spPr>
          <a:xfrm>
            <a:off x="6019800" y="1825625"/>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kern="100" dirty="0">
              <a:solidFill>
                <a:srgbClr val="0F4761"/>
              </a:solidFill>
              <a:latin typeface="Aptos" panose="020B0004020202020204" pitchFamily="34" charset="0"/>
            </a:endParaRPr>
          </a:p>
        </p:txBody>
      </p:sp>
      <p:graphicFrame>
        <p:nvGraphicFramePr>
          <p:cNvPr id="6" name="Table 5">
            <a:extLst>
              <a:ext uri="{FF2B5EF4-FFF2-40B4-BE49-F238E27FC236}">
                <a16:creationId xmlns:a16="http://schemas.microsoft.com/office/drawing/2014/main" id="{869A2060-D9A7-36AE-DAD6-6449B1C1B2AD}"/>
              </a:ext>
            </a:extLst>
          </p:cNvPr>
          <p:cNvGraphicFramePr>
            <a:graphicFrameLocks noGrp="1"/>
          </p:cNvGraphicFramePr>
          <p:nvPr>
            <p:extLst>
              <p:ext uri="{D42A27DB-BD31-4B8C-83A1-F6EECF244321}">
                <p14:modId xmlns:p14="http://schemas.microsoft.com/office/powerpoint/2010/main" val="536541628"/>
              </p:ext>
            </p:extLst>
          </p:nvPr>
        </p:nvGraphicFramePr>
        <p:xfrm>
          <a:off x="838200" y="3709532"/>
          <a:ext cx="10787742" cy="2691992"/>
        </p:xfrm>
        <a:graphic>
          <a:graphicData uri="http://schemas.openxmlformats.org/drawingml/2006/table">
            <a:tbl>
              <a:tblPr firstRow="1" bandRow="1">
                <a:tableStyleId>{5C22544A-7EE6-4342-B048-85BDC9FD1C3A}</a:tableStyleId>
              </a:tblPr>
              <a:tblGrid>
                <a:gridCol w="3595914">
                  <a:extLst>
                    <a:ext uri="{9D8B030D-6E8A-4147-A177-3AD203B41FA5}">
                      <a16:colId xmlns:a16="http://schemas.microsoft.com/office/drawing/2014/main" val="2479112388"/>
                    </a:ext>
                  </a:extLst>
                </a:gridCol>
                <a:gridCol w="3595914">
                  <a:extLst>
                    <a:ext uri="{9D8B030D-6E8A-4147-A177-3AD203B41FA5}">
                      <a16:colId xmlns:a16="http://schemas.microsoft.com/office/drawing/2014/main" val="3327924902"/>
                    </a:ext>
                  </a:extLst>
                </a:gridCol>
                <a:gridCol w="3595914">
                  <a:extLst>
                    <a:ext uri="{9D8B030D-6E8A-4147-A177-3AD203B41FA5}">
                      <a16:colId xmlns:a16="http://schemas.microsoft.com/office/drawing/2014/main" val="1819364415"/>
                    </a:ext>
                  </a:extLst>
                </a:gridCol>
              </a:tblGrid>
              <a:tr h="320948">
                <a:tc gridSpan="3">
                  <a:txBody>
                    <a:bodyPr/>
                    <a:lstStyle/>
                    <a:p>
                      <a:pPr algn="ctr"/>
                      <a:r>
                        <a:rPr lang="en-US" dirty="0">
                          <a:solidFill>
                            <a:schemeClr val="tx1">
                              <a:lumMod val="75000"/>
                              <a:lumOff val="25000"/>
                            </a:schemeClr>
                          </a:solidFill>
                        </a:rPr>
                        <a:t>Common Withdrawal Symptoms</a:t>
                      </a:r>
                    </a:p>
                  </a:txBody>
                  <a:tcPr>
                    <a:lnL w="12700" cap="flat" cmpd="sng" algn="ctr">
                      <a:solidFill>
                        <a:schemeClr val="tx1"/>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BEE"/>
                    </a:solidFill>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BEE"/>
                    </a:solidFill>
                  </a:tcPr>
                </a:tc>
                <a:tc hMerge="1">
                  <a:txBody>
                    <a:bodyPr/>
                    <a:lstStyle/>
                    <a:p>
                      <a:endParaRPr lang="en-US" dirty="0"/>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extLst>
                  <a:ext uri="{0D108BD9-81ED-4DB2-BD59-A6C34878D82A}">
                    <a16:rowId xmlns:a16="http://schemas.microsoft.com/office/drawing/2014/main" val="3422787498"/>
                  </a:ext>
                </a:extLst>
              </a:tr>
              <a:tr h="320948">
                <a:tc>
                  <a:txBody>
                    <a:bodyPr/>
                    <a:lstStyle/>
                    <a:p>
                      <a:r>
                        <a:rPr lang="en-US" dirty="0">
                          <a:solidFill>
                            <a:schemeClr val="bg1"/>
                          </a:solidFill>
                        </a:rPr>
                        <a:t>Alcohol Use Disorder (AUD)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lang="en-US" dirty="0">
                          <a:solidFill>
                            <a:schemeClr val="bg1"/>
                          </a:solidFill>
                        </a:rPr>
                        <a:t>Opioid Use Disorder (OUD)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lang="en-US" dirty="0">
                          <a:solidFill>
                            <a:schemeClr val="bg1"/>
                          </a:solidFill>
                        </a:rPr>
                        <a:t>Stimulant Use Disorder (</a:t>
                      </a:r>
                      <a:r>
                        <a:rPr lang="en-US" dirty="0" err="1">
                          <a:solidFill>
                            <a:schemeClr val="bg1"/>
                          </a:solidFill>
                        </a:rPr>
                        <a:t>StUD</a:t>
                      </a:r>
                      <a:r>
                        <a:rPr lang="en-US" dirty="0">
                          <a:solidFill>
                            <a:schemeClr val="bg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04567540"/>
                  </a:ext>
                </a:extLst>
              </a:tr>
              <a:tr h="1960472">
                <a:tc>
                  <a:txBody>
                    <a:bodyPr/>
                    <a:lstStyle/>
                    <a:p>
                      <a:pPr marL="285750" indent="-285750">
                        <a:buFont typeface="Arial" panose="020B0604020202020204" pitchFamily="34" charset="0"/>
                        <a:buChar char="•"/>
                      </a:pPr>
                      <a:r>
                        <a:rPr lang="en-US" b="0" dirty="0"/>
                        <a:t>Agitation/Anxiety</a:t>
                      </a:r>
                    </a:p>
                    <a:p>
                      <a:pPr marL="285750" indent="-285750">
                        <a:buFont typeface="Arial" panose="020B0604020202020204" pitchFamily="34" charset="0"/>
                        <a:buChar char="•"/>
                      </a:pPr>
                      <a:r>
                        <a:rPr lang="en-US" b="0" dirty="0"/>
                        <a:t>Insomnia</a:t>
                      </a:r>
                    </a:p>
                    <a:p>
                      <a:pPr marL="285750" indent="-285750">
                        <a:buFont typeface="Arial" panose="020B0604020202020204" pitchFamily="34" charset="0"/>
                        <a:buChar char="•"/>
                      </a:pPr>
                      <a:r>
                        <a:rPr lang="en-US" b="0" dirty="0"/>
                        <a:t>Nausea/Vomiting</a:t>
                      </a:r>
                    </a:p>
                    <a:p>
                      <a:pPr marL="285750" indent="-285750">
                        <a:buFont typeface="Arial" panose="020B0604020202020204" pitchFamily="34" charset="0"/>
                        <a:buChar char="•"/>
                      </a:pPr>
                      <a:r>
                        <a:rPr lang="en-US" b="0" dirty="0"/>
                        <a:t>Stomach Pain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b="0" dirty="0"/>
                        <a:t>Agitation/Anxiety</a:t>
                      </a:r>
                    </a:p>
                    <a:p>
                      <a:pPr marL="285750" indent="-285750">
                        <a:buFont typeface="Arial" panose="020B0604020202020204" pitchFamily="34" charset="0"/>
                        <a:buChar char="•"/>
                      </a:pPr>
                      <a:r>
                        <a:rPr lang="en-US" b="0" dirty="0"/>
                        <a:t>Insomnia</a:t>
                      </a:r>
                    </a:p>
                    <a:p>
                      <a:pPr marL="285750" indent="-285750">
                        <a:buFont typeface="Arial" panose="020B0604020202020204" pitchFamily="34" charset="0"/>
                        <a:buChar char="•"/>
                      </a:pPr>
                      <a:r>
                        <a:rPr lang="en-US" b="0" dirty="0"/>
                        <a:t>Myalgias</a:t>
                      </a:r>
                    </a:p>
                    <a:p>
                      <a:pPr marL="285750" indent="-285750">
                        <a:buFont typeface="Arial" panose="020B0604020202020204" pitchFamily="34" charset="0"/>
                        <a:buChar char="•"/>
                      </a:pPr>
                      <a:r>
                        <a:rPr lang="en-US" b="0" dirty="0"/>
                        <a:t>Nausea/Vomiting/Stomach Cramping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b="0" dirty="0"/>
                        <a:t>Agitation/Anxiety</a:t>
                      </a:r>
                    </a:p>
                    <a:p>
                      <a:pPr marL="285750" indent="-285750">
                        <a:buFont typeface="Arial" panose="020B0604020202020204" pitchFamily="34" charset="0"/>
                        <a:buChar char="•"/>
                      </a:pPr>
                      <a:r>
                        <a:rPr lang="en-US" b="0" dirty="0"/>
                        <a:t>﻿﻿Insomnia</a:t>
                      </a:r>
                    </a:p>
                    <a:p>
                      <a:pPr marL="285750" indent="-285750">
                        <a:buFont typeface="Arial" panose="020B0604020202020204" pitchFamily="34" charset="0"/>
                        <a:buChar char="•"/>
                      </a:pPr>
                      <a:r>
                        <a:rPr lang="en-US" b="0" dirty="0"/>
                        <a:t>﻿﻿Psychosis</a:t>
                      </a:r>
                    </a:p>
                    <a:p>
                      <a:pPr marL="285750" indent="-285750">
                        <a:buFont typeface="Arial" panose="020B0604020202020204" pitchFamily="34" charset="0"/>
                        <a:buChar char="•"/>
                      </a:pPr>
                      <a:r>
                        <a:rPr lang="en-US" b="0" dirty="0"/>
                        <a:t>Racing Thoughts/Concentration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5288257"/>
                  </a:ext>
                </a:extLst>
              </a:tr>
            </a:tbl>
          </a:graphicData>
        </a:graphic>
      </p:graphicFrame>
    </p:spTree>
    <p:extLst>
      <p:ext uri="{BB962C8B-B14F-4D97-AF65-F5344CB8AC3E}">
        <p14:creationId xmlns:p14="http://schemas.microsoft.com/office/powerpoint/2010/main" val="3451392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C7091-7ABC-F4E5-286D-92BF4F7841C2}"/>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Adjunctive Medications for Withdrawal Symptoms</a:t>
            </a:r>
          </a:p>
        </p:txBody>
      </p:sp>
      <p:sp>
        <p:nvSpPr>
          <p:cNvPr id="7" name="Content Placeholder 6">
            <a:extLst>
              <a:ext uri="{FF2B5EF4-FFF2-40B4-BE49-F238E27FC236}">
                <a16:creationId xmlns:a16="http://schemas.microsoft.com/office/drawing/2014/main" id="{DB15CD6E-7B62-F192-77B2-3976E689A674}"/>
              </a:ext>
            </a:extLst>
          </p:cNvPr>
          <p:cNvSpPr>
            <a:spLocks noGrp="1"/>
          </p:cNvSpPr>
          <p:nvPr>
            <p:ph idx="1"/>
          </p:nvPr>
        </p:nvSpPr>
        <p:spPr>
          <a:xfrm>
            <a:off x="703730" y="1812178"/>
            <a:ext cx="11353800" cy="4871010"/>
          </a:xfrm>
        </p:spPr>
        <p:txBody>
          <a:bodyPr>
            <a:normAutofit/>
          </a:bodyPr>
          <a:lstStyle/>
          <a:p>
            <a:r>
              <a:rPr lang="en-US" dirty="0">
                <a:solidFill>
                  <a:srgbClr val="0F4761"/>
                </a:solidFill>
              </a:rPr>
              <a:t>Myalgias</a:t>
            </a:r>
          </a:p>
          <a:p>
            <a:pPr lvl="1"/>
            <a:r>
              <a:rPr lang="en-US" dirty="0">
                <a:solidFill>
                  <a:srgbClr val="0F4761"/>
                </a:solidFill>
              </a:rPr>
              <a:t>NSAIDs: e.g. </a:t>
            </a:r>
            <a:r>
              <a:rPr lang="en-US" b="1" dirty="0">
                <a:solidFill>
                  <a:srgbClr val="0F4761"/>
                </a:solidFill>
              </a:rPr>
              <a:t>Ibuprofen</a:t>
            </a:r>
            <a:r>
              <a:rPr lang="en-US" dirty="0">
                <a:solidFill>
                  <a:srgbClr val="0F4761"/>
                </a:solidFill>
              </a:rPr>
              <a:t> 400 mg every 4-6hrs PRN (max 2400 mg/day)</a:t>
            </a:r>
          </a:p>
          <a:p>
            <a:r>
              <a:rPr lang="en-US" dirty="0">
                <a:solidFill>
                  <a:srgbClr val="0F4761"/>
                </a:solidFill>
              </a:rPr>
              <a:t>Nausea/Vomiting</a:t>
            </a:r>
          </a:p>
          <a:p>
            <a:pPr lvl="1"/>
            <a:r>
              <a:rPr lang="en-US" b="1" dirty="0">
                <a:solidFill>
                  <a:srgbClr val="0F4761"/>
                </a:solidFill>
              </a:rPr>
              <a:t>Ondansetron ODT </a:t>
            </a:r>
            <a:r>
              <a:rPr lang="en-US" dirty="0">
                <a:solidFill>
                  <a:srgbClr val="0F4761"/>
                </a:solidFill>
              </a:rPr>
              <a:t>4-8 mg every 8hrs PRN</a:t>
            </a:r>
          </a:p>
          <a:p>
            <a:pPr lvl="1"/>
            <a:r>
              <a:rPr lang="en-US" b="1" dirty="0">
                <a:solidFill>
                  <a:srgbClr val="0F4761"/>
                </a:solidFill>
              </a:rPr>
              <a:t>Prochlorperazine</a:t>
            </a:r>
            <a:r>
              <a:rPr lang="en-US" dirty="0">
                <a:solidFill>
                  <a:srgbClr val="0F4761"/>
                </a:solidFill>
              </a:rPr>
              <a:t> 5-10 mg every 3-4hrs (max 40 mg/day)</a:t>
            </a:r>
          </a:p>
          <a:p>
            <a:r>
              <a:rPr lang="en-US" dirty="0">
                <a:solidFill>
                  <a:srgbClr val="0F4761"/>
                </a:solidFill>
              </a:rPr>
              <a:t>Stomach “pain”</a:t>
            </a:r>
          </a:p>
          <a:p>
            <a:pPr lvl="1"/>
            <a:r>
              <a:rPr lang="en-US" b="1" dirty="0">
                <a:solidFill>
                  <a:srgbClr val="0F4761"/>
                </a:solidFill>
              </a:rPr>
              <a:t>Acid suppressive therapy </a:t>
            </a:r>
            <a:r>
              <a:rPr lang="en-US" dirty="0">
                <a:solidFill>
                  <a:srgbClr val="0F4761"/>
                </a:solidFill>
              </a:rPr>
              <a:t>at standard doses for short duration (1-2 months)</a:t>
            </a:r>
          </a:p>
          <a:p>
            <a:r>
              <a:rPr lang="en-US" dirty="0">
                <a:solidFill>
                  <a:srgbClr val="0F4761"/>
                </a:solidFill>
              </a:rPr>
              <a:t>Diarrhea</a:t>
            </a:r>
          </a:p>
          <a:p>
            <a:pPr lvl="1"/>
            <a:r>
              <a:rPr lang="en-US" b="1" dirty="0">
                <a:solidFill>
                  <a:srgbClr val="0F4761"/>
                </a:solidFill>
              </a:rPr>
              <a:t>Loperamide</a:t>
            </a:r>
            <a:r>
              <a:rPr lang="en-US" dirty="0">
                <a:solidFill>
                  <a:srgbClr val="0F4761"/>
                </a:solidFill>
              </a:rPr>
              <a:t> 4 mg x 1 dose, then 2 mg after each loose stool PRN (max 16 mg/day)</a:t>
            </a:r>
          </a:p>
          <a:p>
            <a:pPr lvl="1"/>
            <a:r>
              <a:rPr lang="en-US" b="1" dirty="0">
                <a:solidFill>
                  <a:srgbClr val="0F4761"/>
                </a:solidFill>
              </a:rPr>
              <a:t>Lomotil </a:t>
            </a:r>
            <a:r>
              <a:rPr lang="en-US" dirty="0">
                <a:solidFill>
                  <a:srgbClr val="0F4761"/>
                </a:solidFill>
              </a:rPr>
              <a:t>2.5/0.025 mg (severe): 1-2 tablets BID to QID PRN  (max of 8 tabs/day)</a:t>
            </a:r>
          </a:p>
          <a:p>
            <a:endParaRPr lang="en-US" dirty="0">
              <a:solidFill>
                <a:srgbClr val="0F4761"/>
              </a:solidFill>
            </a:endParaRPr>
          </a:p>
        </p:txBody>
      </p:sp>
    </p:spTree>
    <p:extLst>
      <p:ext uri="{BB962C8B-B14F-4D97-AF65-F5344CB8AC3E}">
        <p14:creationId xmlns:p14="http://schemas.microsoft.com/office/powerpoint/2010/main" val="3671215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C7091-7ABC-F4E5-286D-92BF4F7841C2}"/>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Adjunctive Medications for Withdrawal Symptoms</a:t>
            </a:r>
          </a:p>
        </p:txBody>
      </p:sp>
      <p:sp>
        <p:nvSpPr>
          <p:cNvPr id="7" name="Content Placeholder 6">
            <a:extLst>
              <a:ext uri="{FF2B5EF4-FFF2-40B4-BE49-F238E27FC236}">
                <a16:creationId xmlns:a16="http://schemas.microsoft.com/office/drawing/2014/main" id="{DB15CD6E-7B62-F192-77B2-3976E689A674}"/>
              </a:ext>
            </a:extLst>
          </p:cNvPr>
          <p:cNvSpPr>
            <a:spLocks noGrp="1"/>
          </p:cNvSpPr>
          <p:nvPr>
            <p:ph idx="1"/>
          </p:nvPr>
        </p:nvSpPr>
        <p:spPr/>
        <p:txBody>
          <a:bodyPr>
            <a:normAutofit lnSpcReduction="10000"/>
          </a:bodyPr>
          <a:lstStyle/>
          <a:p>
            <a:r>
              <a:rPr lang="en-US" dirty="0">
                <a:solidFill>
                  <a:srgbClr val="0F4761"/>
                </a:solidFill>
              </a:rPr>
              <a:t>Insomnia</a:t>
            </a:r>
          </a:p>
          <a:p>
            <a:pPr lvl="1"/>
            <a:r>
              <a:rPr lang="en-US" b="1" dirty="0">
                <a:solidFill>
                  <a:srgbClr val="0F4761"/>
                </a:solidFill>
              </a:rPr>
              <a:t>Trazodone </a:t>
            </a:r>
            <a:r>
              <a:rPr lang="en-US" dirty="0">
                <a:solidFill>
                  <a:srgbClr val="0F4761"/>
                </a:solidFill>
              </a:rPr>
              <a:t>25-150 mg before bedtime</a:t>
            </a:r>
            <a:r>
              <a:rPr lang="en-US" baseline="30000" dirty="0">
                <a:solidFill>
                  <a:srgbClr val="0F4761"/>
                </a:solidFill>
              </a:rPr>
              <a:t>[22]</a:t>
            </a:r>
            <a:r>
              <a:rPr lang="en-US" dirty="0">
                <a:solidFill>
                  <a:srgbClr val="0F4761"/>
                </a:solidFill>
              </a:rPr>
              <a:t> </a:t>
            </a:r>
          </a:p>
          <a:p>
            <a:pPr lvl="2"/>
            <a:r>
              <a:rPr lang="en-US" dirty="0">
                <a:solidFill>
                  <a:srgbClr val="0F4761"/>
                </a:solidFill>
              </a:rPr>
              <a:t>Off-label use</a:t>
            </a:r>
          </a:p>
          <a:p>
            <a:pPr lvl="2"/>
            <a:r>
              <a:rPr lang="en-US" dirty="0">
                <a:solidFill>
                  <a:srgbClr val="0F4761"/>
                </a:solidFill>
              </a:rPr>
              <a:t>Relatively low potential for misuse</a:t>
            </a:r>
          </a:p>
          <a:p>
            <a:pPr lvl="1"/>
            <a:r>
              <a:rPr lang="en-US" b="1" dirty="0">
                <a:solidFill>
                  <a:srgbClr val="0F4761"/>
                </a:solidFill>
              </a:rPr>
              <a:t>Zolpidem </a:t>
            </a:r>
            <a:r>
              <a:rPr lang="en-US" dirty="0">
                <a:solidFill>
                  <a:srgbClr val="0F4761"/>
                </a:solidFill>
              </a:rPr>
              <a:t>5-10 mg before bedtime (max 10 mg/day)</a:t>
            </a:r>
            <a:r>
              <a:rPr lang="en-US" baseline="30000" dirty="0">
                <a:solidFill>
                  <a:srgbClr val="0F4761"/>
                </a:solidFill>
              </a:rPr>
              <a:t> [22]</a:t>
            </a:r>
            <a:r>
              <a:rPr lang="en-US" dirty="0">
                <a:solidFill>
                  <a:srgbClr val="0F4761"/>
                </a:solidFill>
              </a:rPr>
              <a:t> </a:t>
            </a:r>
          </a:p>
          <a:p>
            <a:pPr lvl="2"/>
            <a:r>
              <a:rPr lang="en-US" dirty="0">
                <a:solidFill>
                  <a:srgbClr val="0F4761"/>
                </a:solidFill>
              </a:rPr>
              <a:t>FDA approved for short term treatment</a:t>
            </a:r>
          </a:p>
          <a:p>
            <a:pPr lvl="2"/>
            <a:r>
              <a:rPr lang="en-US" dirty="0">
                <a:solidFill>
                  <a:srgbClr val="0F4761"/>
                </a:solidFill>
              </a:rPr>
              <a:t>BEERs Criteria</a:t>
            </a:r>
          </a:p>
          <a:p>
            <a:r>
              <a:rPr lang="en-US" dirty="0">
                <a:solidFill>
                  <a:srgbClr val="0F4761"/>
                </a:solidFill>
              </a:rPr>
              <a:t>Acute Psychosis (hallucinations, paranoia, delusions)</a:t>
            </a:r>
          </a:p>
          <a:p>
            <a:pPr lvl="1"/>
            <a:r>
              <a:rPr lang="en-US" dirty="0">
                <a:solidFill>
                  <a:srgbClr val="0F4761"/>
                </a:solidFill>
              </a:rPr>
              <a:t>2nd Gen Anti-psychotics</a:t>
            </a:r>
          </a:p>
          <a:p>
            <a:pPr lvl="2"/>
            <a:r>
              <a:rPr lang="en-US" b="1" dirty="0">
                <a:solidFill>
                  <a:srgbClr val="0F4761"/>
                </a:solidFill>
              </a:rPr>
              <a:t>Quetiapine </a:t>
            </a:r>
            <a:r>
              <a:rPr lang="en-US" dirty="0">
                <a:solidFill>
                  <a:srgbClr val="0F4761"/>
                </a:solidFill>
              </a:rPr>
              <a:t>– 25-800 mg/day (oral)</a:t>
            </a:r>
          </a:p>
          <a:p>
            <a:pPr lvl="2"/>
            <a:r>
              <a:rPr lang="en-US" b="1" dirty="0">
                <a:solidFill>
                  <a:srgbClr val="0F4761"/>
                </a:solidFill>
              </a:rPr>
              <a:t>Risperidone </a:t>
            </a:r>
            <a:r>
              <a:rPr lang="en-US" dirty="0">
                <a:solidFill>
                  <a:srgbClr val="0F4761"/>
                </a:solidFill>
              </a:rPr>
              <a:t>– 2-8 mg/day (oral), 90-120 mg/month (SQ)</a:t>
            </a:r>
            <a:endParaRPr lang="en-US" b="1" dirty="0">
              <a:solidFill>
                <a:srgbClr val="0F4761"/>
              </a:solidFill>
            </a:endParaRPr>
          </a:p>
          <a:p>
            <a:pPr lvl="2"/>
            <a:r>
              <a:rPr lang="en-US" b="1" dirty="0">
                <a:solidFill>
                  <a:srgbClr val="0F4761"/>
                </a:solidFill>
              </a:rPr>
              <a:t>Paliperidone </a:t>
            </a:r>
            <a:r>
              <a:rPr lang="en-US" dirty="0">
                <a:solidFill>
                  <a:srgbClr val="0F4761"/>
                </a:solidFill>
              </a:rPr>
              <a:t>– 3-12 mg/day (oral), 39-234 mg/month (IM)</a:t>
            </a:r>
          </a:p>
        </p:txBody>
      </p:sp>
    </p:spTree>
    <p:extLst>
      <p:ext uri="{BB962C8B-B14F-4D97-AF65-F5344CB8AC3E}">
        <p14:creationId xmlns:p14="http://schemas.microsoft.com/office/powerpoint/2010/main" val="2544351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C7091-7ABC-F4E5-286D-92BF4F7841C2}"/>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Adjunctive Medications for Withdrawal Symptoms</a:t>
            </a:r>
          </a:p>
        </p:txBody>
      </p:sp>
      <p:sp>
        <p:nvSpPr>
          <p:cNvPr id="7" name="Content Placeholder 6">
            <a:extLst>
              <a:ext uri="{FF2B5EF4-FFF2-40B4-BE49-F238E27FC236}">
                <a16:creationId xmlns:a16="http://schemas.microsoft.com/office/drawing/2014/main" id="{DB15CD6E-7B62-F192-77B2-3976E689A674}"/>
              </a:ext>
            </a:extLst>
          </p:cNvPr>
          <p:cNvSpPr>
            <a:spLocks noGrp="1"/>
          </p:cNvSpPr>
          <p:nvPr>
            <p:ph idx="1"/>
          </p:nvPr>
        </p:nvSpPr>
        <p:spPr/>
        <p:txBody>
          <a:bodyPr>
            <a:normAutofit fontScale="92500" lnSpcReduction="10000"/>
          </a:bodyPr>
          <a:lstStyle/>
          <a:p>
            <a:r>
              <a:rPr lang="en-US" dirty="0">
                <a:solidFill>
                  <a:srgbClr val="0F4761"/>
                </a:solidFill>
              </a:rPr>
              <a:t>Anxiety/Agitation</a:t>
            </a:r>
          </a:p>
          <a:p>
            <a:pPr lvl="1"/>
            <a:r>
              <a:rPr lang="en-US" b="1" dirty="0">
                <a:solidFill>
                  <a:srgbClr val="0F4761"/>
                </a:solidFill>
              </a:rPr>
              <a:t>Clonidine</a:t>
            </a:r>
            <a:r>
              <a:rPr lang="en-US" dirty="0">
                <a:solidFill>
                  <a:srgbClr val="0F4761"/>
                </a:solidFill>
              </a:rPr>
              <a:t> 0.1-0.3 mg every 6-8hrs PRN</a:t>
            </a:r>
          </a:p>
          <a:p>
            <a:pPr lvl="2"/>
            <a:r>
              <a:rPr lang="en-US" dirty="0">
                <a:solidFill>
                  <a:srgbClr val="0F4761"/>
                </a:solidFill>
              </a:rPr>
              <a:t>Contraindications: heart rate &lt; 60 bpm, hypotension (blood pressure &lt; 90/60 mmHg)</a:t>
            </a:r>
          </a:p>
          <a:p>
            <a:pPr lvl="2"/>
            <a:r>
              <a:rPr lang="en-US" dirty="0">
                <a:solidFill>
                  <a:srgbClr val="0F4761"/>
                </a:solidFill>
              </a:rPr>
              <a:t>Beer’s Criteria</a:t>
            </a:r>
          </a:p>
          <a:p>
            <a:pPr lvl="1"/>
            <a:r>
              <a:rPr lang="en-US" b="1" dirty="0">
                <a:solidFill>
                  <a:srgbClr val="0F4761"/>
                </a:solidFill>
              </a:rPr>
              <a:t>Baclofen </a:t>
            </a:r>
            <a:r>
              <a:rPr lang="en-US" dirty="0">
                <a:solidFill>
                  <a:srgbClr val="0F4761"/>
                </a:solidFill>
              </a:rPr>
              <a:t>10-20 mg TID and QHS</a:t>
            </a:r>
          </a:p>
          <a:p>
            <a:pPr lvl="2"/>
            <a:r>
              <a:rPr lang="en-US" dirty="0">
                <a:solidFill>
                  <a:srgbClr val="0F4761"/>
                </a:solidFill>
              </a:rPr>
              <a:t>Beer’s Criteria</a:t>
            </a:r>
          </a:p>
          <a:p>
            <a:pPr lvl="1"/>
            <a:r>
              <a:rPr lang="en-US" b="1" dirty="0">
                <a:solidFill>
                  <a:srgbClr val="0F4761"/>
                </a:solidFill>
              </a:rPr>
              <a:t>Hydroxyzine </a:t>
            </a:r>
            <a:r>
              <a:rPr lang="en-US" dirty="0">
                <a:solidFill>
                  <a:srgbClr val="0F4761"/>
                </a:solidFill>
              </a:rPr>
              <a:t>25-50 mg QID PRN</a:t>
            </a:r>
          </a:p>
          <a:p>
            <a:pPr lvl="2"/>
            <a:r>
              <a:rPr lang="en-US" dirty="0">
                <a:solidFill>
                  <a:srgbClr val="0F4761"/>
                </a:solidFill>
              </a:rPr>
              <a:t>Beer’s Criteria</a:t>
            </a:r>
            <a:endParaRPr lang="en-US" b="1" dirty="0">
              <a:solidFill>
                <a:srgbClr val="0F4761"/>
              </a:solidFill>
            </a:endParaRPr>
          </a:p>
          <a:p>
            <a:pPr lvl="1"/>
            <a:r>
              <a:rPr lang="en-US" b="1" dirty="0">
                <a:solidFill>
                  <a:srgbClr val="0F4761"/>
                </a:solidFill>
              </a:rPr>
              <a:t>Gabapentin </a:t>
            </a:r>
            <a:r>
              <a:rPr lang="en-US" dirty="0">
                <a:solidFill>
                  <a:srgbClr val="0F4761"/>
                </a:solidFill>
              </a:rPr>
              <a:t>100-300 mg TID and QHS</a:t>
            </a:r>
            <a:endParaRPr lang="en-US" b="1" dirty="0">
              <a:solidFill>
                <a:srgbClr val="0F4761"/>
              </a:solidFill>
            </a:endParaRPr>
          </a:p>
          <a:p>
            <a:pPr lvl="2"/>
            <a:r>
              <a:rPr lang="en-US" dirty="0">
                <a:solidFill>
                  <a:srgbClr val="0F4761"/>
                </a:solidFill>
              </a:rPr>
              <a:t>Beer’s Criteria</a:t>
            </a:r>
          </a:p>
          <a:p>
            <a:pPr lvl="2"/>
            <a:r>
              <a:rPr lang="en-US" dirty="0">
                <a:solidFill>
                  <a:srgbClr val="0F4761"/>
                </a:solidFill>
              </a:rPr>
              <a:t>Useful for acute withdrawal then D/C or can be continued for concomitant NP pain</a:t>
            </a:r>
          </a:p>
          <a:p>
            <a:pPr lvl="2"/>
            <a:r>
              <a:rPr lang="en-US" dirty="0">
                <a:solidFill>
                  <a:srgbClr val="0F4761"/>
                </a:solidFill>
              </a:rPr>
              <a:t>May help reduce alcohol craving</a:t>
            </a:r>
            <a:r>
              <a:rPr lang="en-US" baseline="30000" dirty="0">
                <a:solidFill>
                  <a:srgbClr val="0F4761"/>
                </a:solidFill>
              </a:rPr>
              <a:t>[23]</a:t>
            </a:r>
            <a:r>
              <a:rPr lang="en-US" dirty="0">
                <a:solidFill>
                  <a:srgbClr val="0F4761"/>
                </a:solidFill>
              </a:rPr>
              <a:t> </a:t>
            </a:r>
          </a:p>
          <a:p>
            <a:pPr lvl="2"/>
            <a:r>
              <a:rPr lang="en-US" dirty="0">
                <a:solidFill>
                  <a:srgbClr val="0F4761"/>
                </a:solidFill>
              </a:rPr>
              <a:t>Misuse, tolerance, diversion concerns</a:t>
            </a:r>
          </a:p>
        </p:txBody>
      </p:sp>
    </p:spTree>
    <p:extLst>
      <p:ext uri="{BB962C8B-B14F-4D97-AF65-F5344CB8AC3E}">
        <p14:creationId xmlns:p14="http://schemas.microsoft.com/office/powerpoint/2010/main" val="77262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B112C-CED6-293C-43A1-C7C992E83336}"/>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Monitoring and Considerations</a:t>
            </a:r>
          </a:p>
        </p:txBody>
      </p:sp>
      <p:sp>
        <p:nvSpPr>
          <p:cNvPr id="3" name="Text Placeholder 2">
            <a:extLst>
              <a:ext uri="{FF2B5EF4-FFF2-40B4-BE49-F238E27FC236}">
                <a16:creationId xmlns:a16="http://schemas.microsoft.com/office/drawing/2014/main" id="{DB0BC1D8-D514-123B-5DB4-23CAD049774F}"/>
              </a:ext>
            </a:extLst>
          </p:cNvPr>
          <p:cNvSpPr>
            <a:spLocks noGrp="1"/>
          </p:cNvSpPr>
          <p:nvPr>
            <p:ph type="body" idx="1"/>
          </p:nvPr>
        </p:nvSpPr>
        <p:spPr>
          <a:xfrm>
            <a:off x="1147481" y="1825625"/>
            <a:ext cx="10515600" cy="4351338"/>
          </a:xfrm>
        </p:spPr>
        <p:txBody>
          <a:bodyPr>
            <a:normAutofit/>
          </a:bodyPr>
          <a:lstStyle/>
          <a:p>
            <a:pPr marL="0" marR="0" lvl="0" indent="0" rtl="0">
              <a:buNone/>
            </a:pPr>
            <a:r>
              <a:rPr lang="en-US" b="0" i="0" u="none" strike="noStrike" kern="100" baseline="0" dirty="0">
                <a:solidFill>
                  <a:srgbClr val="0F4761"/>
                </a:solidFill>
                <a:latin typeface="Aptos Display" panose="020B0004020202020204" pitchFamily="34" charset="0"/>
              </a:rPr>
              <a:t>Patient Assessment and History</a:t>
            </a:r>
          </a:p>
          <a:p>
            <a:pPr lvl="1"/>
            <a:r>
              <a:rPr lang="en-US" b="0" i="0" u="none" strike="noStrike" kern="100" baseline="0" dirty="0">
                <a:solidFill>
                  <a:srgbClr val="0F4761"/>
                </a:solidFill>
                <a:latin typeface="Aptos Display" panose="020B0004020202020204" pitchFamily="34" charset="0"/>
              </a:rPr>
              <a:t>Screening for potential drug interactions and contraindications</a:t>
            </a:r>
          </a:p>
          <a:p>
            <a:pPr lvl="1"/>
            <a:r>
              <a:rPr lang="en-US" b="0" i="0" u="none" strike="noStrike" kern="100" baseline="0" dirty="0">
                <a:solidFill>
                  <a:srgbClr val="0F4761"/>
                </a:solidFill>
                <a:latin typeface="Aptos Display" panose="020B0004020202020204" pitchFamily="34" charset="0"/>
              </a:rPr>
              <a:t>Regular assessments for substance use and mental health including self-harm</a:t>
            </a:r>
          </a:p>
          <a:p>
            <a:pPr lvl="1"/>
            <a:r>
              <a:rPr lang="en-US" b="0" i="0" u="none" strike="noStrike" kern="100" baseline="0" dirty="0">
                <a:solidFill>
                  <a:srgbClr val="0F4761"/>
                </a:solidFill>
                <a:latin typeface="Aptos Display" panose="020B0004020202020204" pitchFamily="34" charset="0"/>
              </a:rPr>
              <a:t>Openly discuss adherence, preference, and functional status</a:t>
            </a:r>
          </a:p>
          <a:p>
            <a:pPr marL="0" marR="0" lvl="0" indent="0" rtl="0">
              <a:buNone/>
            </a:pPr>
            <a:r>
              <a:rPr lang="en-US" b="0" i="0" u="none" strike="noStrike" kern="100" baseline="0" dirty="0">
                <a:solidFill>
                  <a:srgbClr val="0F4761"/>
                </a:solidFill>
                <a:latin typeface="Aptos Display" panose="020B0004020202020204" pitchFamily="34" charset="0"/>
              </a:rPr>
              <a:t>Monitor</a:t>
            </a:r>
          </a:p>
          <a:p>
            <a:pPr lvl="1"/>
            <a:r>
              <a:rPr lang="en-US" kern="100" dirty="0">
                <a:solidFill>
                  <a:srgbClr val="0F4761"/>
                </a:solidFill>
                <a:latin typeface="Aptos Display" panose="020B0004020202020204" pitchFamily="34" charset="0"/>
              </a:rPr>
              <a:t>S</a:t>
            </a:r>
            <a:r>
              <a:rPr lang="en-US" b="0" i="0" u="none" strike="noStrike" kern="100" baseline="0" dirty="0">
                <a:solidFill>
                  <a:srgbClr val="0F4761"/>
                </a:solidFill>
                <a:latin typeface="Aptos Display" panose="020B0004020202020204" pitchFamily="34" charset="0"/>
              </a:rPr>
              <a:t>ymptoms, mental status, and adherence to the treatment plan</a:t>
            </a:r>
          </a:p>
          <a:p>
            <a:pPr marL="0" indent="0">
              <a:buNone/>
            </a:pPr>
            <a:r>
              <a:rPr lang="en-US" b="0" i="0" u="none" strike="noStrike" kern="100" baseline="0" dirty="0">
                <a:solidFill>
                  <a:srgbClr val="0F4761"/>
                </a:solidFill>
                <a:latin typeface="Aptos Display" panose="020B0004020202020204" pitchFamily="34" charset="0"/>
              </a:rPr>
              <a:t>Special Populations</a:t>
            </a:r>
          </a:p>
        </p:txBody>
      </p:sp>
      <p:sp>
        <p:nvSpPr>
          <p:cNvPr id="4" name="Rectangle 3" descr="Medicine">
            <a:extLst>
              <a:ext uri="{FF2B5EF4-FFF2-40B4-BE49-F238E27FC236}">
                <a16:creationId xmlns:a16="http://schemas.microsoft.com/office/drawing/2014/main" id="{AAA1262B-53FF-AFBB-50AF-C8A2F306BD09}"/>
              </a:ext>
            </a:extLst>
          </p:cNvPr>
          <p:cNvSpPr/>
          <p:nvPr/>
        </p:nvSpPr>
        <p:spPr>
          <a:xfrm>
            <a:off x="126435" y="1751746"/>
            <a:ext cx="804968" cy="852521"/>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US"/>
          </a:p>
        </p:txBody>
      </p:sp>
      <p:sp>
        <p:nvSpPr>
          <p:cNvPr id="7" name="Rectangle 6" descr="Brain in head">
            <a:extLst>
              <a:ext uri="{FF2B5EF4-FFF2-40B4-BE49-F238E27FC236}">
                <a16:creationId xmlns:a16="http://schemas.microsoft.com/office/drawing/2014/main" id="{00D3959A-66FA-A021-C4F0-1B837A919BEC}"/>
              </a:ext>
            </a:extLst>
          </p:cNvPr>
          <p:cNvSpPr/>
          <p:nvPr/>
        </p:nvSpPr>
        <p:spPr>
          <a:xfrm>
            <a:off x="126435" y="3030576"/>
            <a:ext cx="804968" cy="852521"/>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en-US" dirty="0"/>
          </a:p>
        </p:txBody>
      </p:sp>
      <p:sp>
        <p:nvSpPr>
          <p:cNvPr id="8" name="Rectangle 7" descr="Person with Cane">
            <a:extLst>
              <a:ext uri="{FF2B5EF4-FFF2-40B4-BE49-F238E27FC236}">
                <a16:creationId xmlns:a16="http://schemas.microsoft.com/office/drawing/2014/main" id="{E8A14D41-605D-B3FE-2A06-6CD9B44B1906}"/>
              </a:ext>
            </a:extLst>
          </p:cNvPr>
          <p:cNvSpPr/>
          <p:nvPr/>
        </p:nvSpPr>
        <p:spPr>
          <a:xfrm>
            <a:off x="128198" y="4209601"/>
            <a:ext cx="804968" cy="852521"/>
          </a:xfrm>
          <a:prstGeom prst="rect">
            <a:avLst/>
          </a:prstGeom>
          <a: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txBody>
          <a:bodyPr/>
          <a:lstStyle/>
          <a:p>
            <a:endParaRPr lang="en-US"/>
          </a:p>
        </p:txBody>
      </p:sp>
    </p:spTree>
    <p:extLst>
      <p:ext uri="{BB962C8B-B14F-4D97-AF65-F5344CB8AC3E}">
        <p14:creationId xmlns:p14="http://schemas.microsoft.com/office/powerpoint/2010/main" val="182267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885FE-BFFD-E528-5D45-E3B73312F639}"/>
              </a:ext>
            </a:extLst>
          </p:cNvPr>
          <p:cNvSpPr>
            <a:spLocks noGrp="1"/>
          </p:cNvSpPr>
          <p:nvPr>
            <p:ph type="ctrTitle"/>
          </p:nvPr>
        </p:nvSpPr>
        <p:spPr/>
        <p:txBody>
          <a:bodyPr>
            <a:normAutofit/>
          </a:bodyPr>
          <a:lstStyle/>
          <a:p>
            <a:pPr marR="0" rtl="0"/>
            <a:r>
              <a:rPr lang="en-US" b="0" i="0" u="none" strike="noStrike" kern="100" baseline="0" dirty="0">
                <a:solidFill>
                  <a:srgbClr val="0F4761"/>
                </a:solidFill>
                <a:latin typeface="Aptos Display" panose="020B0004020202020204" pitchFamily="34" charset="0"/>
              </a:rPr>
              <a:t>Discussion</a:t>
            </a:r>
          </a:p>
        </p:txBody>
      </p:sp>
    </p:spTree>
    <p:extLst>
      <p:ext uri="{BB962C8B-B14F-4D97-AF65-F5344CB8AC3E}">
        <p14:creationId xmlns:p14="http://schemas.microsoft.com/office/powerpoint/2010/main" val="1711972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39CBC-A27B-67BA-7015-55607335F044}"/>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Acknowledgements</a:t>
            </a:r>
          </a:p>
        </p:txBody>
      </p:sp>
      <p:sp>
        <p:nvSpPr>
          <p:cNvPr id="3" name="Text Placeholder 2">
            <a:extLst>
              <a:ext uri="{FF2B5EF4-FFF2-40B4-BE49-F238E27FC236}">
                <a16:creationId xmlns:a16="http://schemas.microsoft.com/office/drawing/2014/main" id="{6971060E-662E-648A-2FED-D045C0865F50}"/>
              </a:ext>
            </a:extLst>
          </p:cNvPr>
          <p:cNvSpPr>
            <a:spLocks noGrp="1"/>
          </p:cNvSpPr>
          <p:nvPr>
            <p:ph type="body" idx="1"/>
          </p:nvPr>
        </p:nvSpPr>
        <p:spPr/>
        <p:txBody>
          <a:bodyPr>
            <a:normAutofit/>
          </a:bodyPr>
          <a:lstStyle/>
          <a:p>
            <a:pPr rtl="0">
              <a:spcBef>
                <a:spcPts val="0"/>
              </a:spcBef>
              <a:spcAft>
                <a:spcPts val="0"/>
              </a:spcAft>
            </a:pPr>
            <a:r>
              <a:rPr lang="en-US" b="0" i="0" u="none" strike="noStrike" dirty="0">
                <a:solidFill>
                  <a:srgbClr val="0F4761"/>
                </a:solidFill>
                <a:effectLst/>
                <a:latin typeface="Arial" panose="020B0604020202020204" pitchFamily="34" charset="0"/>
              </a:rPr>
              <a:t>CAPT Ted L. Hall, PharmD, BCPP</a:t>
            </a:r>
          </a:p>
          <a:p>
            <a:pPr rtl="0">
              <a:spcBef>
                <a:spcPts val="0"/>
              </a:spcBef>
              <a:spcAft>
                <a:spcPts val="0"/>
              </a:spcAft>
            </a:pPr>
            <a:r>
              <a:rPr lang="en-US" i="0" u="none" strike="noStrike" dirty="0">
                <a:solidFill>
                  <a:srgbClr val="0F4761"/>
                </a:solidFill>
                <a:latin typeface="Arial" panose="020B0604020202020204" pitchFamily="34" charset="0"/>
              </a:rPr>
              <a:t>LCDR Nicholas Cushman, PharmD, MHA, BCACP</a:t>
            </a:r>
          </a:p>
          <a:p>
            <a:pPr>
              <a:spcBef>
                <a:spcPts val="0"/>
              </a:spcBef>
            </a:pPr>
            <a:r>
              <a:rPr lang="en-US" i="0" u="none" strike="noStrike" dirty="0">
                <a:solidFill>
                  <a:srgbClr val="0F4761"/>
                </a:solidFill>
                <a:latin typeface="Arial" panose="020B0604020202020204" pitchFamily="34" charset="0"/>
              </a:rPr>
              <a:t>J</a:t>
            </a:r>
            <a:r>
              <a:rPr lang="en-US" dirty="0">
                <a:solidFill>
                  <a:srgbClr val="0F4761"/>
                </a:solidFill>
                <a:latin typeface="Arial" panose="020B0604020202020204" pitchFamily="34" charset="0"/>
              </a:rPr>
              <a:t>essica Rienstra, PMHNP-BC</a:t>
            </a:r>
          </a:p>
        </p:txBody>
      </p:sp>
    </p:spTree>
    <p:extLst>
      <p:ext uri="{BB962C8B-B14F-4D97-AF65-F5344CB8AC3E}">
        <p14:creationId xmlns:p14="http://schemas.microsoft.com/office/powerpoint/2010/main" val="877166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870BE-B831-5B00-820F-7D419B10F076}"/>
              </a:ext>
            </a:extLst>
          </p:cNvPr>
          <p:cNvSpPr>
            <a:spLocks noGrp="1"/>
          </p:cNvSpPr>
          <p:nvPr>
            <p:ph type="title"/>
          </p:nvPr>
        </p:nvSpPr>
        <p:spPr>
          <a:xfrm>
            <a:off x="2774660" y="392019"/>
            <a:ext cx="8274424" cy="1325563"/>
          </a:xfrm>
        </p:spPr>
        <p:txBody>
          <a:bodyPr/>
          <a:lstStyle/>
          <a:p>
            <a:pPr marR="0" rtl="0"/>
            <a:r>
              <a:rPr lang="en-US" b="0" i="0" u="none" strike="noStrike" kern="100" baseline="0" dirty="0">
                <a:solidFill>
                  <a:srgbClr val="0F4761"/>
                </a:solidFill>
                <a:latin typeface="Aptos Display" panose="020B0004020202020204" pitchFamily="34" charset="0"/>
              </a:rPr>
              <a:t>Case Study: M.K.</a:t>
            </a:r>
          </a:p>
        </p:txBody>
      </p:sp>
      <p:sp>
        <p:nvSpPr>
          <p:cNvPr id="3" name="Text Placeholder 2">
            <a:extLst>
              <a:ext uri="{FF2B5EF4-FFF2-40B4-BE49-F238E27FC236}">
                <a16:creationId xmlns:a16="http://schemas.microsoft.com/office/drawing/2014/main" id="{096BCDBB-8E22-85B5-8E5D-DB2DF7AD3EFB}"/>
              </a:ext>
            </a:extLst>
          </p:cNvPr>
          <p:cNvSpPr>
            <a:spLocks noGrp="1"/>
          </p:cNvSpPr>
          <p:nvPr>
            <p:ph type="body" idx="1"/>
          </p:nvPr>
        </p:nvSpPr>
        <p:spPr>
          <a:xfrm>
            <a:off x="2774660" y="1852519"/>
            <a:ext cx="8274424" cy="4351338"/>
          </a:xfrm>
        </p:spPr>
        <p:txBody>
          <a:bodyPr>
            <a:normAutofit/>
          </a:bodyPr>
          <a:lstStyle/>
          <a:p>
            <a:pPr marL="0" marR="0" lvl="0" indent="0" rtl="0">
              <a:buNone/>
            </a:pPr>
            <a:r>
              <a:rPr lang="en-US" b="0" i="0" u="none" strike="noStrike" kern="100" baseline="0" dirty="0">
                <a:solidFill>
                  <a:srgbClr val="0F4761"/>
                </a:solidFill>
                <a:latin typeface="Aptos Display" panose="020B0004020202020204" pitchFamily="34" charset="0"/>
              </a:rPr>
              <a:t>M.K. is a 39 –year-old AI/AN male who experienced a </a:t>
            </a:r>
            <a:r>
              <a:rPr lang="en-US" b="1" i="0" u="none" strike="noStrike" kern="100" baseline="0" dirty="0">
                <a:solidFill>
                  <a:srgbClr val="0F4761"/>
                </a:solidFill>
                <a:latin typeface="Aptos Display" panose="020B0004020202020204" pitchFamily="34" charset="0"/>
              </a:rPr>
              <a:t>traumatic event </a:t>
            </a:r>
            <a:r>
              <a:rPr lang="en-US" i="0" u="none" strike="noStrike" kern="100" baseline="0" dirty="0">
                <a:solidFill>
                  <a:srgbClr val="0F4761"/>
                </a:solidFill>
                <a:latin typeface="Aptos Display" panose="020B0004020202020204" pitchFamily="34" charset="0"/>
              </a:rPr>
              <a:t>12 years ago</a:t>
            </a:r>
            <a:r>
              <a:rPr lang="en-US" b="0" i="0" u="none" strike="noStrike" kern="100" baseline="0" dirty="0">
                <a:solidFill>
                  <a:srgbClr val="0F4761"/>
                </a:solidFill>
                <a:latin typeface="Aptos Display" panose="020B0004020202020204" pitchFamily="34" charset="0"/>
              </a:rPr>
              <a:t>. </a:t>
            </a:r>
            <a:r>
              <a:rPr lang="en-US" kern="100" dirty="0">
                <a:solidFill>
                  <a:srgbClr val="0F4761"/>
                </a:solidFill>
                <a:latin typeface="Aptos Display" panose="020B0004020202020204" pitchFamily="34" charset="0"/>
              </a:rPr>
              <a:t>About 10 years ago he started drinking </a:t>
            </a:r>
            <a:r>
              <a:rPr lang="en-US" b="1" kern="100" dirty="0">
                <a:solidFill>
                  <a:srgbClr val="0F4761"/>
                </a:solidFill>
                <a:latin typeface="Aptos Display" panose="020B0004020202020204" pitchFamily="34" charset="0"/>
              </a:rPr>
              <a:t>5-10 alcoholic drinks daily</a:t>
            </a:r>
            <a:r>
              <a:rPr lang="en-US" kern="100" dirty="0">
                <a:solidFill>
                  <a:srgbClr val="0F4761"/>
                </a:solidFill>
                <a:latin typeface="Aptos Display" panose="020B0004020202020204" pitchFamily="34" charset="0"/>
              </a:rPr>
              <a:t>. He lives alone and is e</a:t>
            </a:r>
            <a:r>
              <a:rPr lang="en-US" b="0" i="0" u="none" strike="noStrike" kern="100" baseline="0" dirty="0">
                <a:solidFill>
                  <a:srgbClr val="0F4761"/>
                </a:solidFill>
                <a:latin typeface="Aptos Display" panose="020B0004020202020204" pitchFamily="34" charset="0"/>
              </a:rPr>
              <a:t>stranged from family, with few social connections. He denies use of drugs other than alcohol.</a:t>
            </a:r>
          </a:p>
        </p:txBody>
      </p:sp>
      <p:pic>
        <p:nvPicPr>
          <p:cNvPr id="11" name="Picture 10" descr="A person sitting on a chair&#10;&#10;Description automatically generated">
            <a:extLst>
              <a:ext uri="{FF2B5EF4-FFF2-40B4-BE49-F238E27FC236}">
                <a16:creationId xmlns:a16="http://schemas.microsoft.com/office/drawing/2014/main" id="{CE6F328D-FD26-B31E-F2FE-69E65D06DFA1}"/>
              </a:ext>
            </a:extLst>
          </p:cNvPr>
          <p:cNvPicPr>
            <a:picLocks noChangeAspect="1"/>
          </p:cNvPicPr>
          <p:nvPr/>
        </p:nvPicPr>
        <p:blipFill>
          <a:blip r:embed="rId3"/>
          <a:stretch>
            <a:fillRect/>
          </a:stretch>
        </p:blipFill>
        <p:spPr>
          <a:xfrm>
            <a:off x="636494" y="852674"/>
            <a:ext cx="2138166" cy="4176106"/>
          </a:xfrm>
          <a:prstGeom prst="rect">
            <a:avLst/>
          </a:prstGeom>
        </p:spPr>
      </p:pic>
    </p:spTree>
    <p:extLst>
      <p:ext uri="{BB962C8B-B14F-4D97-AF65-F5344CB8AC3E}">
        <p14:creationId xmlns:p14="http://schemas.microsoft.com/office/powerpoint/2010/main" val="3995989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870BE-B831-5B00-820F-7D419B10F076}"/>
              </a:ext>
            </a:extLst>
          </p:cNvPr>
          <p:cNvSpPr>
            <a:spLocks noGrp="1"/>
          </p:cNvSpPr>
          <p:nvPr>
            <p:ph type="title"/>
          </p:nvPr>
        </p:nvSpPr>
        <p:spPr>
          <a:xfrm>
            <a:off x="2774661" y="378572"/>
            <a:ext cx="8382000" cy="1325563"/>
          </a:xfrm>
        </p:spPr>
        <p:txBody>
          <a:bodyPr/>
          <a:lstStyle/>
          <a:p>
            <a:pPr marR="0" rtl="0"/>
            <a:r>
              <a:rPr lang="en-US" b="0" i="0" u="none" strike="noStrike" kern="100" baseline="0" dirty="0">
                <a:solidFill>
                  <a:srgbClr val="0F4761"/>
                </a:solidFill>
                <a:latin typeface="Aptos Display" panose="020B0004020202020204" pitchFamily="34" charset="0"/>
              </a:rPr>
              <a:t>Case Study: </a:t>
            </a:r>
            <a:r>
              <a:rPr lang="en-US" kern="100" dirty="0">
                <a:solidFill>
                  <a:srgbClr val="0F4761"/>
                </a:solidFill>
                <a:latin typeface="Aptos Display" panose="020B0004020202020204" pitchFamily="34" charset="0"/>
              </a:rPr>
              <a:t>M.K.</a:t>
            </a:r>
            <a:endParaRPr lang="en-US" b="0" i="0" u="none" strike="noStrike" kern="100" baseline="0" dirty="0">
              <a:solidFill>
                <a:srgbClr val="0F4761"/>
              </a:solidFill>
              <a:latin typeface="Aptos Display" panose="020B0004020202020204" pitchFamily="34" charset="0"/>
            </a:endParaRPr>
          </a:p>
        </p:txBody>
      </p:sp>
      <p:sp>
        <p:nvSpPr>
          <p:cNvPr id="3" name="Text Placeholder 2">
            <a:extLst>
              <a:ext uri="{FF2B5EF4-FFF2-40B4-BE49-F238E27FC236}">
                <a16:creationId xmlns:a16="http://schemas.microsoft.com/office/drawing/2014/main" id="{096BCDBB-8E22-85B5-8E5D-DB2DF7AD3EFB}"/>
              </a:ext>
            </a:extLst>
          </p:cNvPr>
          <p:cNvSpPr>
            <a:spLocks noGrp="1"/>
          </p:cNvSpPr>
          <p:nvPr>
            <p:ph type="body" idx="1"/>
          </p:nvPr>
        </p:nvSpPr>
        <p:spPr>
          <a:xfrm>
            <a:off x="2774660" y="1839072"/>
            <a:ext cx="8382000" cy="4351338"/>
          </a:xfrm>
        </p:spPr>
        <p:txBody>
          <a:bodyPr>
            <a:normAutofit/>
          </a:bodyPr>
          <a:lstStyle/>
          <a:p>
            <a:pPr marL="0" marR="0" lvl="0" indent="0" rtl="0">
              <a:buNone/>
            </a:pPr>
            <a:r>
              <a:rPr lang="en-US" b="0" i="0" u="none" strike="noStrike" kern="100" baseline="0" dirty="0">
                <a:solidFill>
                  <a:srgbClr val="0F4761"/>
                </a:solidFill>
                <a:latin typeface="Aptos Display" panose="020B0004020202020204" pitchFamily="34" charset="0"/>
              </a:rPr>
              <a:t>Three years ago, M.K. lost his job after </a:t>
            </a:r>
            <a:r>
              <a:rPr lang="en-US" kern="100" dirty="0">
                <a:solidFill>
                  <a:srgbClr val="0F4761"/>
                </a:solidFill>
                <a:latin typeface="Aptos Display" panose="020B0004020202020204" pitchFamily="34" charset="0"/>
              </a:rPr>
              <a:t>getting a</a:t>
            </a:r>
            <a:r>
              <a:rPr lang="en-US" b="0" i="0" u="none" strike="noStrike" kern="100" baseline="0" dirty="0">
                <a:solidFill>
                  <a:srgbClr val="0F4761"/>
                </a:solidFill>
                <a:latin typeface="Aptos Display" panose="020B0004020202020204" pitchFamily="34" charset="0"/>
              </a:rPr>
              <a:t>rrested for public intoxication and a DUI conviction. He reports increased alcohol consumption over the past two years, averaging </a:t>
            </a:r>
            <a:r>
              <a:rPr lang="en-US" b="1" i="0" u="none" strike="noStrike" kern="100" baseline="0" dirty="0">
                <a:solidFill>
                  <a:srgbClr val="0F4761"/>
                </a:solidFill>
                <a:latin typeface="Aptos Display" panose="020B0004020202020204" pitchFamily="34" charset="0"/>
              </a:rPr>
              <a:t>10-15 drinks per day</a:t>
            </a:r>
            <a:r>
              <a:rPr lang="en-US" b="0" i="0" u="none" strike="noStrike" kern="100" baseline="0" dirty="0">
                <a:solidFill>
                  <a:srgbClr val="0F4761"/>
                </a:solidFill>
                <a:latin typeface="Aptos Display" panose="020B0004020202020204" pitchFamily="34" charset="0"/>
              </a:rPr>
              <a:t>. </a:t>
            </a:r>
            <a:r>
              <a:rPr lang="en-US" kern="100" dirty="0">
                <a:solidFill>
                  <a:srgbClr val="0F4761"/>
                </a:solidFill>
                <a:latin typeface="Aptos Display" panose="020B0004020202020204" pitchFamily="34" charset="0"/>
              </a:rPr>
              <a:t>One year ago, he visited </a:t>
            </a:r>
            <a:r>
              <a:rPr lang="en-US" b="0" i="0" u="none" strike="noStrike" kern="100" baseline="0" dirty="0">
                <a:solidFill>
                  <a:srgbClr val="0F4761"/>
                </a:solidFill>
                <a:latin typeface="Aptos Display" panose="020B0004020202020204" pitchFamily="34" charset="0"/>
              </a:rPr>
              <a:t>his primary care provider and was prescribed </a:t>
            </a:r>
            <a:r>
              <a:rPr lang="en-US" b="1" i="0" u="none" strike="noStrike" kern="100" baseline="0" dirty="0">
                <a:solidFill>
                  <a:srgbClr val="0F4761"/>
                </a:solidFill>
                <a:latin typeface="Aptos Display" panose="020B0004020202020204" pitchFamily="34" charset="0"/>
              </a:rPr>
              <a:t>sertraline 25mg once daily</a:t>
            </a:r>
            <a:r>
              <a:rPr lang="en-US" b="1" kern="100" dirty="0">
                <a:solidFill>
                  <a:srgbClr val="0F4761"/>
                </a:solidFill>
                <a:latin typeface="Aptos Display" panose="020B0004020202020204" pitchFamily="34" charset="0"/>
              </a:rPr>
              <a:t> </a:t>
            </a:r>
            <a:r>
              <a:rPr lang="en-US" kern="100" dirty="0">
                <a:solidFill>
                  <a:srgbClr val="0F4761"/>
                </a:solidFill>
                <a:latin typeface="Aptos Display" panose="020B0004020202020204" pitchFamily="34" charset="0"/>
              </a:rPr>
              <a:t>and </a:t>
            </a:r>
            <a:r>
              <a:rPr lang="en-US" b="1" kern="100" dirty="0">
                <a:solidFill>
                  <a:srgbClr val="0F4761"/>
                </a:solidFill>
                <a:latin typeface="Aptos Display" panose="020B0004020202020204" pitchFamily="34" charset="0"/>
              </a:rPr>
              <a:t>naltrexone 50mg once daily</a:t>
            </a:r>
            <a:r>
              <a:rPr lang="en-US" kern="100" dirty="0">
                <a:solidFill>
                  <a:srgbClr val="0F4761"/>
                </a:solidFill>
                <a:latin typeface="Aptos Display" panose="020B0004020202020204" pitchFamily="34" charset="0"/>
              </a:rPr>
              <a:t>. </a:t>
            </a:r>
            <a:endParaRPr lang="en-US" i="0" u="none" strike="noStrike" kern="100" baseline="0" dirty="0">
              <a:solidFill>
                <a:srgbClr val="0F4761"/>
              </a:solidFill>
              <a:latin typeface="Aptos Display" panose="020B0004020202020204" pitchFamily="34" charset="0"/>
            </a:endParaRPr>
          </a:p>
        </p:txBody>
      </p:sp>
      <p:pic>
        <p:nvPicPr>
          <p:cNvPr id="6" name="Picture 5" descr="A person sitting on a chair&#10;&#10;Description automatically generated">
            <a:extLst>
              <a:ext uri="{FF2B5EF4-FFF2-40B4-BE49-F238E27FC236}">
                <a16:creationId xmlns:a16="http://schemas.microsoft.com/office/drawing/2014/main" id="{344D8377-F573-DD0E-A3B0-35A47AA1B4D0}"/>
              </a:ext>
            </a:extLst>
          </p:cNvPr>
          <p:cNvPicPr>
            <a:picLocks noChangeAspect="1"/>
          </p:cNvPicPr>
          <p:nvPr/>
        </p:nvPicPr>
        <p:blipFill>
          <a:blip r:embed="rId3"/>
          <a:stretch>
            <a:fillRect/>
          </a:stretch>
        </p:blipFill>
        <p:spPr>
          <a:xfrm>
            <a:off x="636494" y="852674"/>
            <a:ext cx="2138166" cy="4176106"/>
          </a:xfrm>
          <a:prstGeom prst="rect">
            <a:avLst/>
          </a:prstGeom>
        </p:spPr>
      </p:pic>
    </p:spTree>
    <p:extLst>
      <p:ext uri="{BB962C8B-B14F-4D97-AF65-F5344CB8AC3E}">
        <p14:creationId xmlns:p14="http://schemas.microsoft.com/office/powerpoint/2010/main" val="2003096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870BE-B831-5B00-820F-7D419B10F076}"/>
              </a:ext>
            </a:extLst>
          </p:cNvPr>
          <p:cNvSpPr>
            <a:spLocks noGrp="1"/>
          </p:cNvSpPr>
          <p:nvPr>
            <p:ph type="title"/>
          </p:nvPr>
        </p:nvSpPr>
        <p:spPr>
          <a:xfrm>
            <a:off x="2774660" y="378572"/>
            <a:ext cx="8059270" cy="1325563"/>
          </a:xfrm>
        </p:spPr>
        <p:txBody>
          <a:bodyPr/>
          <a:lstStyle/>
          <a:p>
            <a:pPr marR="0" rtl="0"/>
            <a:r>
              <a:rPr lang="en-US" b="0" i="0" u="none" strike="noStrike" kern="100" baseline="0" dirty="0">
                <a:solidFill>
                  <a:srgbClr val="0F4761"/>
                </a:solidFill>
                <a:latin typeface="Aptos Display" panose="020B0004020202020204" pitchFamily="34" charset="0"/>
              </a:rPr>
              <a:t>Case Study: </a:t>
            </a:r>
            <a:r>
              <a:rPr lang="en-US" kern="100" dirty="0">
                <a:solidFill>
                  <a:srgbClr val="0F4761"/>
                </a:solidFill>
                <a:latin typeface="Aptos Display" panose="020B0004020202020204" pitchFamily="34" charset="0"/>
              </a:rPr>
              <a:t>M.K.</a:t>
            </a:r>
            <a:endParaRPr lang="en-US" b="0" i="0" u="none" strike="noStrike" kern="100" baseline="0" dirty="0">
              <a:solidFill>
                <a:srgbClr val="0F4761"/>
              </a:solidFill>
              <a:latin typeface="Aptos Display" panose="020B0004020202020204" pitchFamily="34" charset="0"/>
            </a:endParaRPr>
          </a:p>
        </p:txBody>
      </p:sp>
      <p:sp>
        <p:nvSpPr>
          <p:cNvPr id="3" name="Text Placeholder 2">
            <a:extLst>
              <a:ext uri="{FF2B5EF4-FFF2-40B4-BE49-F238E27FC236}">
                <a16:creationId xmlns:a16="http://schemas.microsoft.com/office/drawing/2014/main" id="{096BCDBB-8E22-85B5-8E5D-DB2DF7AD3EFB}"/>
              </a:ext>
            </a:extLst>
          </p:cNvPr>
          <p:cNvSpPr>
            <a:spLocks noGrp="1"/>
          </p:cNvSpPr>
          <p:nvPr>
            <p:ph type="body" idx="1"/>
          </p:nvPr>
        </p:nvSpPr>
        <p:spPr>
          <a:xfrm>
            <a:off x="2774660" y="1839072"/>
            <a:ext cx="8059270" cy="4351338"/>
          </a:xfrm>
        </p:spPr>
        <p:txBody>
          <a:bodyPr>
            <a:normAutofit/>
          </a:bodyPr>
          <a:lstStyle/>
          <a:p>
            <a:pPr marL="0" marR="0" lvl="0" indent="0" rtl="0">
              <a:buNone/>
            </a:pPr>
            <a:r>
              <a:rPr lang="en-US" kern="100" dirty="0">
                <a:solidFill>
                  <a:srgbClr val="0F4761"/>
                </a:solidFill>
                <a:latin typeface="Aptos Display" panose="020B0004020202020204" pitchFamily="34" charset="0"/>
              </a:rPr>
              <a:t>Today, M.K. describes having </a:t>
            </a:r>
            <a:r>
              <a:rPr lang="en-US" b="1" kern="100" dirty="0">
                <a:solidFill>
                  <a:srgbClr val="0F4761"/>
                </a:solidFill>
                <a:latin typeface="Aptos Display" panose="020B0004020202020204" pitchFamily="34" charset="0"/>
              </a:rPr>
              <a:t>frequent nightmares, insomnia, </a:t>
            </a:r>
            <a:r>
              <a:rPr lang="en-US" kern="100" dirty="0">
                <a:solidFill>
                  <a:srgbClr val="0F4761"/>
                </a:solidFill>
                <a:latin typeface="Aptos Display" panose="020B0004020202020204" pitchFamily="34" charset="0"/>
              </a:rPr>
              <a:t>and </a:t>
            </a:r>
            <a:r>
              <a:rPr lang="en-US" b="1" kern="100" dirty="0">
                <a:solidFill>
                  <a:srgbClr val="0F4761"/>
                </a:solidFill>
                <a:latin typeface="Aptos Display" panose="020B0004020202020204" pitchFamily="34" charset="0"/>
              </a:rPr>
              <a:t>severe cravings </a:t>
            </a:r>
            <a:r>
              <a:rPr lang="en-US" kern="100" dirty="0">
                <a:solidFill>
                  <a:srgbClr val="0F4761"/>
                </a:solidFill>
                <a:latin typeface="Aptos Display" panose="020B0004020202020204" pitchFamily="34" charset="0"/>
              </a:rPr>
              <a:t>and withdrawal symptoms, including </a:t>
            </a:r>
            <a:r>
              <a:rPr lang="en-US" b="1" kern="100" dirty="0">
                <a:solidFill>
                  <a:srgbClr val="0F4761"/>
                </a:solidFill>
                <a:latin typeface="Aptos Display" panose="020B0004020202020204" pitchFamily="34" charset="0"/>
              </a:rPr>
              <a:t>headaches, nausea/vomiting, and stomach pain</a:t>
            </a:r>
            <a:r>
              <a:rPr lang="en-US" kern="100" dirty="0">
                <a:solidFill>
                  <a:srgbClr val="0F4761"/>
                </a:solidFill>
                <a:latin typeface="Aptos Display" panose="020B0004020202020204" pitchFamily="34" charset="0"/>
              </a:rPr>
              <a:t> when attempting to reduce alcohol intake. He shares that he does not take his medications daily because “the medications do nothing”.</a:t>
            </a:r>
            <a:endParaRPr lang="en-US" i="0" u="none" strike="noStrike" kern="100" baseline="0" dirty="0">
              <a:solidFill>
                <a:srgbClr val="0F4761"/>
              </a:solidFill>
              <a:latin typeface="Aptos Display" panose="020B0004020202020204" pitchFamily="34" charset="0"/>
            </a:endParaRPr>
          </a:p>
        </p:txBody>
      </p:sp>
      <p:pic>
        <p:nvPicPr>
          <p:cNvPr id="9" name="Picture 8" descr="A person sitting on a chair&#10;&#10;Description automatically generated">
            <a:extLst>
              <a:ext uri="{FF2B5EF4-FFF2-40B4-BE49-F238E27FC236}">
                <a16:creationId xmlns:a16="http://schemas.microsoft.com/office/drawing/2014/main" id="{CA790DFC-36F1-C1FA-AF22-F010D98F0E0E}"/>
              </a:ext>
            </a:extLst>
          </p:cNvPr>
          <p:cNvPicPr>
            <a:picLocks noChangeAspect="1"/>
          </p:cNvPicPr>
          <p:nvPr/>
        </p:nvPicPr>
        <p:blipFill>
          <a:blip r:embed="rId3"/>
          <a:stretch>
            <a:fillRect/>
          </a:stretch>
        </p:blipFill>
        <p:spPr>
          <a:xfrm>
            <a:off x="636494" y="852674"/>
            <a:ext cx="2138166" cy="4176106"/>
          </a:xfrm>
          <a:prstGeom prst="rect">
            <a:avLst/>
          </a:prstGeom>
        </p:spPr>
      </p:pic>
    </p:spTree>
    <p:extLst>
      <p:ext uri="{BB962C8B-B14F-4D97-AF65-F5344CB8AC3E}">
        <p14:creationId xmlns:p14="http://schemas.microsoft.com/office/powerpoint/2010/main" val="39273349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870BE-B831-5B00-820F-7D419B10F076}"/>
              </a:ext>
            </a:extLst>
          </p:cNvPr>
          <p:cNvSpPr>
            <a:spLocks noGrp="1"/>
          </p:cNvSpPr>
          <p:nvPr>
            <p:ph type="title"/>
          </p:nvPr>
        </p:nvSpPr>
        <p:spPr>
          <a:xfrm>
            <a:off x="2774660" y="378572"/>
            <a:ext cx="8059270" cy="1325563"/>
          </a:xfrm>
        </p:spPr>
        <p:txBody>
          <a:bodyPr/>
          <a:lstStyle/>
          <a:p>
            <a:pPr marR="0" rtl="0"/>
            <a:r>
              <a:rPr lang="en-US" b="0" i="0" u="none" strike="noStrike" kern="100" baseline="0" dirty="0">
                <a:solidFill>
                  <a:srgbClr val="0F4761"/>
                </a:solidFill>
                <a:latin typeface="Aptos Display" panose="020B0004020202020204" pitchFamily="34" charset="0"/>
              </a:rPr>
              <a:t>Case Study: </a:t>
            </a:r>
            <a:r>
              <a:rPr lang="en-US" kern="100" dirty="0">
                <a:solidFill>
                  <a:srgbClr val="0F4761"/>
                </a:solidFill>
                <a:latin typeface="Aptos Display" panose="020B0004020202020204" pitchFamily="34" charset="0"/>
              </a:rPr>
              <a:t>M.K.</a:t>
            </a:r>
            <a:endParaRPr lang="en-US" b="0" i="0" u="none" strike="noStrike" kern="100" baseline="0" dirty="0">
              <a:solidFill>
                <a:srgbClr val="0F4761"/>
              </a:solidFill>
              <a:latin typeface="Aptos Display" panose="020B0004020202020204" pitchFamily="34" charset="0"/>
            </a:endParaRPr>
          </a:p>
        </p:txBody>
      </p:sp>
      <p:sp>
        <p:nvSpPr>
          <p:cNvPr id="3" name="Text Placeholder 2">
            <a:extLst>
              <a:ext uri="{FF2B5EF4-FFF2-40B4-BE49-F238E27FC236}">
                <a16:creationId xmlns:a16="http://schemas.microsoft.com/office/drawing/2014/main" id="{096BCDBB-8E22-85B5-8E5D-DB2DF7AD3EFB}"/>
              </a:ext>
            </a:extLst>
          </p:cNvPr>
          <p:cNvSpPr>
            <a:spLocks noGrp="1"/>
          </p:cNvSpPr>
          <p:nvPr>
            <p:ph type="body" idx="1"/>
          </p:nvPr>
        </p:nvSpPr>
        <p:spPr>
          <a:xfrm>
            <a:off x="2774660" y="1839072"/>
            <a:ext cx="8059270" cy="4351338"/>
          </a:xfrm>
        </p:spPr>
        <p:txBody>
          <a:bodyPr>
            <a:normAutofit/>
          </a:bodyPr>
          <a:lstStyle/>
          <a:p>
            <a:pPr marL="0" marR="0" lvl="0" indent="0" rtl="0">
              <a:buNone/>
            </a:pPr>
            <a:r>
              <a:rPr lang="en-US" sz="3600" i="0" u="none" strike="noStrike" kern="100" baseline="0" dirty="0">
                <a:solidFill>
                  <a:srgbClr val="0F4761"/>
                </a:solidFill>
                <a:latin typeface="Aptos Display" panose="020B0004020202020204" pitchFamily="34" charset="0"/>
              </a:rPr>
              <a:t>Considerations?</a:t>
            </a:r>
          </a:p>
          <a:p>
            <a:pPr marL="0" marR="0" lvl="0" indent="0" rtl="0">
              <a:buNone/>
            </a:pPr>
            <a:endParaRPr lang="en-US" sz="3600" kern="100" dirty="0">
              <a:solidFill>
                <a:srgbClr val="0F4761"/>
              </a:solidFill>
              <a:latin typeface="Aptos Display" panose="020B0004020202020204" pitchFamily="34" charset="0"/>
            </a:endParaRPr>
          </a:p>
          <a:p>
            <a:pPr marL="0" marR="0" lvl="0" indent="0" rtl="0">
              <a:buNone/>
            </a:pPr>
            <a:r>
              <a:rPr lang="en-US" sz="3600" i="0" u="none" strike="noStrike" kern="100" baseline="0" dirty="0">
                <a:solidFill>
                  <a:srgbClr val="0F4761"/>
                </a:solidFill>
                <a:latin typeface="Aptos Display" panose="020B0004020202020204" pitchFamily="34" charset="0"/>
              </a:rPr>
              <a:t>Recommendations</a:t>
            </a:r>
            <a:r>
              <a:rPr lang="en-US" sz="3600" kern="100" dirty="0">
                <a:solidFill>
                  <a:srgbClr val="0F4761"/>
                </a:solidFill>
                <a:latin typeface="Aptos Display" panose="020B0004020202020204" pitchFamily="34" charset="0"/>
              </a:rPr>
              <a:t>?</a:t>
            </a:r>
          </a:p>
        </p:txBody>
      </p:sp>
      <p:pic>
        <p:nvPicPr>
          <p:cNvPr id="9" name="Picture 8" descr="A person sitting on a chair&#10;&#10;Description automatically generated">
            <a:extLst>
              <a:ext uri="{FF2B5EF4-FFF2-40B4-BE49-F238E27FC236}">
                <a16:creationId xmlns:a16="http://schemas.microsoft.com/office/drawing/2014/main" id="{CA790DFC-36F1-C1FA-AF22-F010D98F0E0E}"/>
              </a:ext>
            </a:extLst>
          </p:cNvPr>
          <p:cNvPicPr>
            <a:picLocks noChangeAspect="1"/>
          </p:cNvPicPr>
          <p:nvPr/>
        </p:nvPicPr>
        <p:blipFill>
          <a:blip r:embed="rId3"/>
          <a:stretch>
            <a:fillRect/>
          </a:stretch>
        </p:blipFill>
        <p:spPr>
          <a:xfrm>
            <a:off x="636494" y="852674"/>
            <a:ext cx="2138166" cy="4176106"/>
          </a:xfrm>
          <a:prstGeom prst="rect">
            <a:avLst/>
          </a:prstGeom>
        </p:spPr>
      </p:pic>
    </p:spTree>
    <p:extLst>
      <p:ext uri="{BB962C8B-B14F-4D97-AF65-F5344CB8AC3E}">
        <p14:creationId xmlns:p14="http://schemas.microsoft.com/office/powerpoint/2010/main" val="32393759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870BE-B831-5B00-820F-7D419B10F076}"/>
              </a:ext>
            </a:extLst>
          </p:cNvPr>
          <p:cNvSpPr>
            <a:spLocks noGrp="1"/>
          </p:cNvSpPr>
          <p:nvPr>
            <p:ph type="title"/>
          </p:nvPr>
        </p:nvSpPr>
        <p:spPr>
          <a:xfrm>
            <a:off x="222787" y="101653"/>
            <a:ext cx="11746425" cy="1325563"/>
          </a:xfrm>
        </p:spPr>
        <p:txBody>
          <a:bodyPr>
            <a:normAutofit/>
          </a:bodyPr>
          <a:lstStyle/>
          <a:p>
            <a:pPr marR="0" rtl="0"/>
            <a:r>
              <a:rPr lang="en-US" b="0" i="0" u="none" strike="noStrike" kern="100" baseline="0" dirty="0">
                <a:solidFill>
                  <a:srgbClr val="0F4761"/>
                </a:solidFill>
                <a:latin typeface="Aptos Display" panose="020B0004020202020204" pitchFamily="34" charset="0"/>
              </a:rPr>
              <a:t>Case Study: </a:t>
            </a:r>
            <a:r>
              <a:rPr lang="en-US" kern="100" dirty="0">
                <a:solidFill>
                  <a:srgbClr val="0F4761"/>
                </a:solidFill>
                <a:latin typeface="Aptos Display" panose="020B0004020202020204" pitchFamily="34" charset="0"/>
              </a:rPr>
              <a:t>M.K Recommendations</a:t>
            </a:r>
            <a:endParaRPr lang="en-US" b="0" i="0" u="none" strike="noStrike" kern="100" baseline="0" dirty="0">
              <a:solidFill>
                <a:srgbClr val="0F4761"/>
              </a:solidFill>
              <a:latin typeface="Aptos Display" panose="020B0004020202020204" pitchFamily="34" charset="0"/>
            </a:endParaRPr>
          </a:p>
        </p:txBody>
      </p:sp>
      <p:sp>
        <p:nvSpPr>
          <p:cNvPr id="3" name="Text Placeholder 2">
            <a:extLst>
              <a:ext uri="{FF2B5EF4-FFF2-40B4-BE49-F238E27FC236}">
                <a16:creationId xmlns:a16="http://schemas.microsoft.com/office/drawing/2014/main" id="{096BCDBB-8E22-85B5-8E5D-DB2DF7AD3EFB}"/>
              </a:ext>
            </a:extLst>
          </p:cNvPr>
          <p:cNvSpPr>
            <a:spLocks noGrp="1"/>
          </p:cNvSpPr>
          <p:nvPr>
            <p:ph type="body" idx="1"/>
          </p:nvPr>
        </p:nvSpPr>
        <p:spPr>
          <a:xfrm>
            <a:off x="838199" y="1148247"/>
            <a:ext cx="10515600" cy="5430784"/>
          </a:xfrm>
        </p:spPr>
        <p:txBody>
          <a:bodyPr>
            <a:normAutofit fontScale="77500" lnSpcReduction="20000"/>
          </a:bodyPr>
          <a:lstStyle/>
          <a:p>
            <a:r>
              <a:rPr lang="en-US" kern="100" dirty="0">
                <a:solidFill>
                  <a:srgbClr val="0F4761"/>
                </a:solidFill>
                <a:latin typeface="Aptos Display" panose="020B0004020202020204" pitchFamily="34" charset="0"/>
              </a:rPr>
              <a:t>Cognitive Behavioral Therapy </a:t>
            </a:r>
          </a:p>
          <a:p>
            <a:r>
              <a:rPr lang="en-US" kern="100" dirty="0">
                <a:solidFill>
                  <a:srgbClr val="0F4761"/>
                </a:solidFill>
                <a:latin typeface="Aptos Display" panose="020B0004020202020204" pitchFamily="34" charset="0"/>
              </a:rPr>
              <a:t>Motivational Interviewing</a:t>
            </a:r>
          </a:p>
          <a:p>
            <a:r>
              <a:rPr lang="en-US" kern="100" dirty="0">
                <a:solidFill>
                  <a:srgbClr val="0F4761"/>
                </a:solidFill>
                <a:latin typeface="Aptos Display" panose="020B0004020202020204" pitchFamily="34" charset="0"/>
              </a:rPr>
              <a:t>Educate on medication timeline and importance of medication adherence</a:t>
            </a:r>
          </a:p>
          <a:p>
            <a:r>
              <a:rPr lang="en-US" kern="100" dirty="0">
                <a:solidFill>
                  <a:srgbClr val="0F4761"/>
                </a:solidFill>
                <a:latin typeface="Aptos Display" panose="020B0004020202020204" pitchFamily="34" charset="0"/>
              </a:rPr>
              <a:t>Alcohol Use Disorder</a:t>
            </a:r>
          </a:p>
          <a:p>
            <a:pPr lvl="1"/>
            <a:r>
              <a:rPr lang="en-US" kern="100" dirty="0">
                <a:solidFill>
                  <a:srgbClr val="0F4761"/>
                </a:solidFill>
                <a:latin typeface="Aptos Display" panose="020B0004020202020204" pitchFamily="34" charset="0"/>
              </a:rPr>
              <a:t>I</a:t>
            </a:r>
            <a:r>
              <a:rPr lang="en-US" i="0" u="none" strike="noStrike" kern="100" baseline="0" dirty="0">
                <a:solidFill>
                  <a:srgbClr val="0F4761"/>
                </a:solidFill>
                <a:latin typeface="Aptos Display" panose="020B0004020202020204" pitchFamily="34" charset="0"/>
              </a:rPr>
              <a:t>ncreasing naltrexone to 100mg daily</a:t>
            </a:r>
          </a:p>
          <a:p>
            <a:pPr lvl="2"/>
            <a:r>
              <a:rPr lang="en-US" i="0" u="none" strike="noStrike" kern="100" baseline="0" dirty="0">
                <a:solidFill>
                  <a:srgbClr val="0F4761"/>
                </a:solidFill>
                <a:latin typeface="Aptos Display" panose="020B0004020202020204" pitchFamily="34" charset="0"/>
              </a:rPr>
              <a:t>Consider </a:t>
            </a:r>
            <a:r>
              <a:rPr lang="en-US" kern="100" dirty="0">
                <a:solidFill>
                  <a:srgbClr val="0F4761"/>
                </a:solidFill>
                <a:latin typeface="Aptos Display" panose="020B0004020202020204" pitchFamily="34" charset="0"/>
              </a:rPr>
              <a:t>adding</a:t>
            </a:r>
            <a:r>
              <a:rPr lang="en-US" i="0" u="none" strike="noStrike" kern="100" baseline="0" dirty="0">
                <a:solidFill>
                  <a:srgbClr val="0F4761"/>
                </a:solidFill>
                <a:latin typeface="Aptos Display" panose="020B0004020202020204" pitchFamily="34" charset="0"/>
              </a:rPr>
              <a:t> acamprosate</a:t>
            </a:r>
          </a:p>
          <a:p>
            <a:pPr lvl="1"/>
            <a:r>
              <a:rPr lang="en-US" i="0" u="none" strike="noStrike" kern="100" baseline="0" dirty="0">
                <a:solidFill>
                  <a:srgbClr val="0F4761"/>
                </a:solidFill>
                <a:latin typeface="Aptos Display" panose="020B0004020202020204" pitchFamily="34" charset="0"/>
              </a:rPr>
              <a:t>Add thiamine 100 mg daily</a:t>
            </a:r>
          </a:p>
          <a:p>
            <a:pPr lvl="1"/>
            <a:r>
              <a:rPr lang="en-US" kern="100" dirty="0">
                <a:solidFill>
                  <a:srgbClr val="0F4761"/>
                </a:solidFill>
                <a:latin typeface="Aptos Display" panose="020B0004020202020204" pitchFamily="34" charset="0"/>
              </a:rPr>
              <a:t>Consider use of m</a:t>
            </a:r>
            <a:r>
              <a:rPr lang="en-US" i="0" u="none" strike="noStrike" kern="100" baseline="0" dirty="0">
                <a:solidFill>
                  <a:srgbClr val="0F4761"/>
                </a:solidFill>
                <a:latin typeface="Aptos Display" panose="020B0004020202020204" pitchFamily="34" charset="0"/>
              </a:rPr>
              <a:t>edications to aid withdrawal symptoms</a:t>
            </a:r>
          </a:p>
          <a:p>
            <a:pPr lvl="2"/>
            <a:r>
              <a:rPr lang="en-US" i="0" u="none" strike="noStrike" kern="100" baseline="0" dirty="0">
                <a:solidFill>
                  <a:srgbClr val="0F4761"/>
                </a:solidFill>
                <a:latin typeface="Aptos Display" panose="020B0004020202020204" pitchFamily="34" charset="0"/>
              </a:rPr>
              <a:t>Nausea/vomiting: add ondansetron ODT</a:t>
            </a:r>
          </a:p>
          <a:p>
            <a:pPr lvl="2"/>
            <a:r>
              <a:rPr lang="en-US" i="0" u="none" strike="noStrike" kern="100" baseline="0" dirty="0">
                <a:solidFill>
                  <a:srgbClr val="0F4761"/>
                </a:solidFill>
                <a:latin typeface="Aptos Display" panose="020B0004020202020204" pitchFamily="34" charset="0"/>
              </a:rPr>
              <a:t>Insomnia: add trazodone</a:t>
            </a:r>
          </a:p>
          <a:p>
            <a:pPr lvl="2"/>
            <a:r>
              <a:rPr lang="en-US" i="0" u="none" strike="noStrike" kern="100" baseline="0" dirty="0">
                <a:solidFill>
                  <a:srgbClr val="0F4761"/>
                </a:solidFill>
                <a:latin typeface="Aptos Display" panose="020B0004020202020204" pitchFamily="34" charset="0"/>
              </a:rPr>
              <a:t>Headaches: add ibuprofen PRN</a:t>
            </a:r>
          </a:p>
          <a:p>
            <a:pPr lvl="2"/>
            <a:r>
              <a:rPr lang="en-US" i="0" u="none" strike="noStrike" kern="100" baseline="0" dirty="0">
                <a:solidFill>
                  <a:srgbClr val="0F4761"/>
                </a:solidFill>
                <a:latin typeface="Aptos Display" panose="020B0004020202020204" pitchFamily="34" charset="0"/>
              </a:rPr>
              <a:t>Stomach pain: add acid suppressive therapy short term</a:t>
            </a:r>
          </a:p>
          <a:p>
            <a:pPr lvl="1"/>
            <a:r>
              <a:rPr lang="en-US" i="0" u="none" strike="noStrike" kern="100" baseline="0" dirty="0">
                <a:solidFill>
                  <a:srgbClr val="0F4761"/>
                </a:solidFill>
                <a:latin typeface="Aptos Display" panose="020B0004020202020204" pitchFamily="34" charset="0"/>
              </a:rPr>
              <a:t>Important labs to obtain</a:t>
            </a:r>
          </a:p>
          <a:p>
            <a:pPr lvl="2"/>
            <a:r>
              <a:rPr lang="en-US" i="0" u="none" strike="noStrike" kern="100" baseline="0" dirty="0">
                <a:solidFill>
                  <a:srgbClr val="0F4761"/>
                </a:solidFill>
                <a:latin typeface="Aptos Display" panose="020B0004020202020204" pitchFamily="34" charset="0"/>
              </a:rPr>
              <a:t>LFTs, </a:t>
            </a:r>
            <a:r>
              <a:rPr lang="en-US" kern="100" dirty="0">
                <a:solidFill>
                  <a:srgbClr val="0F4761"/>
                </a:solidFill>
                <a:latin typeface="Aptos Display" panose="020B0004020202020204" pitchFamily="34" charset="0"/>
              </a:rPr>
              <a:t>PT/INR, CBC, e</a:t>
            </a:r>
            <a:r>
              <a:rPr lang="en-US" i="0" u="none" strike="noStrike" kern="100" baseline="0" dirty="0">
                <a:solidFill>
                  <a:srgbClr val="0F4761"/>
                </a:solidFill>
                <a:latin typeface="Aptos Display" panose="020B0004020202020204" pitchFamily="34" charset="0"/>
              </a:rPr>
              <a:t>lectrolyte panel, thiamine levels, lipid panel</a:t>
            </a:r>
          </a:p>
          <a:p>
            <a:r>
              <a:rPr lang="en-US" kern="100" dirty="0">
                <a:solidFill>
                  <a:srgbClr val="0F4761"/>
                </a:solidFill>
                <a:latin typeface="Aptos Display" panose="020B0004020202020204" pitchFamily="34" charset="0"/>
              </a:rPr>
              <a:t>PTSD</a:t>
            </a:r>
          </a:p>
          <a:p>
            <a:pPr lvl="1"/>
            <a:r>
              <a:rPr lang="en-US" kern="100" dirty="0">
                <a:solidFill>
                  <a:srgbClr val="0F4761"/>
                </a:solidFill>
                <a:latin typeface="Aptos Display" panose="020B0004020202020204" pitchFamily="34" charset="0"/>
              </a:rPr>
              <a:t>Increase sertraline to 50 mg once daily, then continue titrating dose by 25 mg every week as tolerated (max of 200mg/day); monitor for side effects</a:t>
            </a:r>
          </a:p>
          <a:p>
            <a:pPr lvl="1"/>
            <a:r>
              <a:rPr lang="en-US" i="0" u="none" strike="noStrike" kern="100" baseline="0" dirty="0">
                <a:solidFill>
                  <a:srgbClr val="0F4761"/>
                </a:solidFill>
                <a:latin typeface="Aptos Display" panose="020B0004020202020204" pitchFamily="34" charset="0"/>
              </a:rPr>
              <a:t>Start prazosin 1 mg at bedtime, titrate as tolerated over several months; monitor for hypotension</a:t>
            </a:r>
          </a:p>
        </p:txBody>
      </p:sp>
    </p:spTree>
    <p:extLst>
      <p:ext uri="{BB962C8B-B14F-4D97-AF65-F5344CB8AC3E}">
        <p14:creationId xmlns:p14="http://schemas.microsoft.com/office/powerpoint/2010/main" val="1076939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39CBC-A27B-67BA-7015-55607335F044}"/>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Conclusion</a:t>
            </a:r>
          </a:p>
        </p:txBody>
      </p:sp>
      <p:sp>
        <p:nvSpPr>
          <p:cNvPr id="3" name="Text Placeholder 2">
            <a:extLst>
              <a:ext uri="{FF2B5EF4-FFF2-40B4-BE49-F238E27FC236}">
                <a16:creationId xmlns:a16="http://schemas.microsoft.com/office/drawing/2014/main" id="{6971060E-662E-648A-2FED-D045C0865F50}"/>
              </a:ext>
            </a:extLst>
          </p:cNvPr>
          <p:cNvSpPr>
            <a:spLocks noGrp="1"/>
          </p:cNvSpPr>
          <p:nvPr>
            <p:ph type="body" idx="1"/>
          </p:nvPr>
        </p:nvSpPr>
        <p:spPr/>
        <p:txBody>
          <a:bodyPr/>
          <a:lstStyle/>
          <a:p>
            <a:pPr marR="0" lvl="0" rtl="0"/>
            <a:r>
              <a:rPr lang="en-US" b="0" i="0" u="none" strike="noStrike" kern="100" baseline="0" dirty="0">
                <a:solidFill>
                  <a:srgbClr val="0F4761"/>
                </a:solidFill>
                <a:latin typeface="Aptos Display" panose="020B0004020202020204" pitchFamily="34" charset="0"/>
              </a:rPr>
              <a:t>Key Points</a:t>
            </a:r>
          </a:p>
          <a:p>
            <a:pPr lvl="1"/>
            <a:r>
              <a:rPr lang="en-US" sz="2400" kern="100" dirty="0">
                <a:solidFill>
                  <a:srgbClr val="0F4761"/>
                </a:solidFill>
                <a:latin typeface="Aptos Display" panose="020B0004020202020204" pitchFamily="34" charset="0"/>
              </a:rPr>
              <a:t>Essential to adequately treat </a:t>
            </a:r>
            <a:r>
              <a:rPr lang="en-US" sz="2400" b="1" kern="100" dirty="0">
                <a:solidFill>
                  <a:srgbClr val="0F4761"/>
                </a:solidFill>
                <a:latin typeface="Aptos Display" panose="020B0004020202020204" pitchFamily="34" charset="0"/>
              </a:rPr>
              <a:t>addiction first</a:t>
            </a:r>
            <a:r>
              <a:rPr lang="en-US" sz="2400" kern="100" dirty="0">
                <a:solidFill>
                  <a:srgbClr val="0F4761"/>
                </a:solidFill>
                <a:latin typeface="Aptos Display" panose="020B0004020202020204" pitchFamily="34" charset="0"/>
              </a:rPr>
              <a:t>,</a:t>
            </a:r>
            <a:r>
              <a:rPr lang="en-US" sz="2400" b="1" kern="100" dirty="0">
                <a:solidFill>
                  <a:srgbClr val="0F4761"/>
                </a:solidFill>
                <a:latin typeface="Aptos Display" panose="020B0004020202020204" pitchFamily="34" charset="0"/>
              </a:rPr>
              <a:t> </a:t>
            </a:r>
            <a:r>
              <a:rPr lang="en-US" sz="2400" kern="100" dirty="0">
                <a:solidFill>
                  <a:srgbClr val="0F4761"/>
                </a:solidFill>
                <a:latin typeface="Aptos Display" panose="020B0004020202020204" pitchFamily="34" charset="0"/>
              </a:rPr>
              <a:t>then seek to manage comorbid symptoms/conditions </a:t>
            </a:r>
          </a:p>
          <a:p>
            <a:pPr lvl="2"/>
            <a:r>
              <a:rPr lang="en-US" kern="100" dirty="0">
                <a:solidFill>
                  <a:srgbClr val="0F4761"/>
                </a:solidFill>
                <a:latin typeface="Aptos Display" panose="020B0004020202020204" pitchFamily="34" charset="0"/>
              </a:rPr>
              <a:t>Adequate u</a:t>
            </a:r>
            <a:r>
              <a:rPr lang="en-US" b="0" i="0" u="none" strike="noStrike" kern="100" baseline="0" dirty="0">
                <a:solidFill>
                  <a:srgbClr val="0F4761"/>
                </a:solidFill>
                <a:latin typeface="Aptos Display" panose="020B0004020202020204" pitchFamily="34" charset="0"/>
              </a:rPr>
              <a:t>t</a:t>
            </a:r>
            <a:r>
              <a:rPr lang="en-US" kern="100" dirty="0">
                <a:solidFill>
                  <a:srgbClr val="0F4761"/>
                </a:solidFill>
                <a:latin typeface="Aptos Display" panose="020B0004020202020204" pitchFamily="34" charset="0"/>
              </a:rPr>
              <a:t>ilization of available screening tools </a:t>
            </a:r>
          </a:p>
          <a:p>
            <a:pPr lvl="1"/>
            <a:r>
              <a:rPr lang="en-US" b="0" i="0" u="none" strike="noStrike" kern="100" baseline="0" dirty="0">
                <a:solidFill>
                  <a:srgbClr val="0F4761"/>
                </a:solidFill>
                <a:latin typeface="Aptos Display" panose="020B0004020202020204" pitchFamily="34" charset="0"/>
              </a:rPr>
              <a:t>Individualized, patient-centered treatment plans </a:t>
            </a:r>
          </a:p>
          <a:p>
            <a:pPr lvl="2"/>
            <a:r>
              <a:rPr lang="en-US" kern="100" dirty="0">
                <a:solidFill>
                  <a:srgbClr val="0F4761"/>
                </a:solidFill>
                <a:latin typeface="Aptos Display" panose="020B0004020202020204" pitchFamily="34" charset="0"/>
              </a:rPr>
              <a:t>Function and quality of life</a:t>
            </a:r>
            <a:endParaRPr lang="en-US" b="0" i="0" u="none" strike="noStrike" kern="100" baseline="0" dirty="0">
              <a:solidFill>
                <a:srgbClr val="0F4761"/>
              </a:solidFill>
              <a:latin typeface="Aptos Display" panose="020B0004020202020204" pitchFamily="34" charset="0"/>
            </a:endParaRPr>
          </a:p>
          <a:p>
            <a:pPr lvl="1"/>
            <a:r>
              <a:rPr lang="en-US" b="0" i="0" u="none" strike="noStrike" kern="100" baseline="0" dirty="0">
                <a:solidFill>
                  <a:srgbClr val="0F4761"/>
                </a:solidFill>
                <a:latin typeface="Aptos Display" panose="020B0004020202020204" pitchFamily="34" charset="0"/>
              </a:rPr>
              <a:t>Role of adjunctive medications in comprehensive SUD treatment</a:t>
            </a:r>
          </a:p>
          <a:p>
            <a:pPr marR="0" lvl="0" rtl="0"/>
            <a:r>
              <a:rPr lang="en-US" b="0" i="0" u="none" strike="noStrike" kern="100" baseline="0" dirty="0">
                <a:solidFill>
                  <a:srgbClr val="0F4761"/>
                </a:solidFill>
                <a:latin typeface="Aptos Display" panose="020B0004020202020204" pitchFamily="34" charset="0"/>
              </a:rPr>
              <a:t>Future Directions</a:t>
            </a:r>
          </a:p>
          <a:p>
            <a:pPr lvl="1"/>
            <a:r>
              <a:rPr lang="en-US" b="0" i="0" u="none" strike="noStrike" kern="100" baseline="0" dirty="0">
                <a:solidFill>
                  <a:srgbClr val="0F4761"/>
                </a:solidFill>
                <a:latin typeface="Aptos Display" panose="020B0004020202020204" pitchFamily="34" charset="0"/>
              </a:rPr>
              <a:t>Emerging research</a:t>
            </a:r>
          </a:p>
          <a:p>
            <a:pPr lvl="1"/>
            <a:r>
              <a:rPr lang="en-US" b="0" i="0" u="none" strike="noStrike" kern="100" baseline="0" dirty="0">
                <a:solidFill>
                  <a:srgbClr val="0F4761"/>
                </a:solidFill>
                <a:latin typeface="Aptos Display" panose="020B0004020202020204" pitchFamily="34" charset="0"/>
              </a:rPr>
              <a:t>Need for continued education and training</a:t>
            </a:r>
          </a:p>
        </p:txBody>
      </p:sp>
      <p:pic>
        <p:nvPicPr>
          <p:cNvPr id="4" name="Picture 4" descr="Key Clip Art Keys Clipart - Key Clipart | Clip art, Winter pictures, Hawaii  pictures">
            <a:extLst>
              <a:ext uri="{FF2B5EF4-FFF2-40B4-BE49-F238E27FC236}">
                <a16:creationId xmlns:a16="http://schemas.microsoft.com/office/drawing/2014/main" id="{225272F5-D235-24D5-B59A-3000B183E3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500" y="2290110"/>
            <a:ext cx="574906" cy="574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55408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7889F-D5B3-C390-CADE-641E59A29C42}"/>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References</a:t>
            </a:r>
            <a:endParaRPr lang="en-US" b="0" i="0" u="none" strike="noStrike" kern="100" baseline="0" dirty="0">
              <a:solidFill>
                <a:srgbClr val="0F4761"/>
              </a:solidFill>
              <a:latin typeface="Times New Roman" panose="02020603050405020304" pitchFamily="18" charset="0"/>
            </a:endParaRPr>
          </a:p>
        </p:txBody>
      </p:sp>
      <p:sp>
        <p:nvSpPr>
          <p:cNvPr id="5" name="Content Placeholder 4">
            <a:extLst>
              <a:ext uri="{FF2B5EF4-FFF2-40B4-BE49-F238E27FC236}">
                <a16:creationId xmlns:a16="http://schemas.microsoft.com/office/drawing/2014/main" id="{7AB7A6B9-025A-F18F-859A-236021A26C59}"/>
              </a:ext>
            </a:extLst>
          </p:cNvPr>
          <p:cNvSpPr>
            <a:spLocks noGrp="1"/>
          </p:cNvSpPr>
          <p:nvPr>
            <p:ph idx="1"/>
          </p:nvPr>
        </p:nvSpPr>
        <p:spPr>
          <a:xfrm>
            <a:off x="838200" y="1460500"/>
            <a:ext cx="10515600" cy="5032375"/>
          </a:xfrm>
        </p:spPr>
        <p:txBody>
          <a:bodyPr>
            <a:normAutofit fontScale="92500" lnSpcReduction="20000"/>
          </a:bodyPr>
          <a:lstStyle/>
          <a:p>
            <a:pPr rtl="0" fontAlgn="base">
              <a:spcBef>
                <a:spcPts val="0"/>
              </a:spcBef>
              <a:spcAft>
                <a:spcPts val="0"/>
              </a:spcAft>
              <a:buFont typeface="+mj-lt"/>
              <a:buAutoNum type="arabicPeriod"/>
            </a:pPr>
            <a:r>
              <a:rPr lang="en-US" sz="1200" b="0" i="0" u="none" strike="noStrike" dirty="0">
                <a:solidFill>
                  <a:srgbClr val="0F4761"/>
                </a:solidFill>
                <a:effectLst/>
                <a:latin typeface="+mj-lt"/>
              </a:rPr>
              <a:t>https://</a:t>
            </a:r>
            <a:r>
              <a:rPr lang="en-US" sz="1200" b="0" i="0" u="none" strike="noStrike" dirty="0" err="1">
                <a:solidFill>
                  <a:srgbClr val="0F4761"/>
                </a:solidFill>
                <a:effectLst/>
                <a:latin typeface="+mj-lt"/>
              </a:rPr>
              <a:t>www.indiancountryecho.org</a:t>
            </a:r>
            <a:r>
              <a:rPr lang="en-US" sz="1200" b="0" i="0" u="none" strike="noStrike" dirty="0">
                <a:solidFill>
                  <a:srgbClr val="0F4761"/>
                </a:solidFill>
                <a:effectLst/>
                <a:latin typeface="+mj-lt"/>
              </a:rPr>
              <a:t>/wp-content/uploads/2024/01/Didgwalic-Opioid-Data-Presentation-Jan-18-2024.pdf</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https://</a:t>
            </a:r>
            <a:r>
              <a:rPr lang="en-US" sz="1200" b="0" i="0" u="none" strike="noStrike" dirty="0" err="1">
                <a:solidFill>
                  <a:srgbClr val="0F4761"/>
                </a:solidFill>
                <a:effectLst/>
                <a:latin typeface="+mj-lt"/>
              </a:rPr>
              <a:t>nida.nih.gov</a:t>
            </a:r>
            <a:r>
              <a:rPr lang="en-US" sz="1200" b="0" i="0" u="none" strike="noStrike" dirty="0">
                <a:solidFill>
                  <a:srgbClr val="0F4761"/>
                </a:solidFill>
                <a:effectLst/>
                <a:latin typeface="+mj-lt"/>
              </a:rPr>
              <a:t>/publications/drugs-brains-behavior-science-addiction/treatment-recovery</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NIDA. Introduction. National Institute on Drug Abuse website. https://</a:t>
            </a:r>
            <a:r>
              <a:rPr lang="en-US" sz="1200" b="0" i="0" u="none" strike="noStrike" dirty="0" err="1">
                <a:solidFill>
                  <a:srgbClr val="0F4761"/>
                </a:solidFill>
                <a:effectLst/>
                <a:latin typeface="+mj-lt"/>
              </a:rPr>
              <a:t>nida.nih.gov</a:t>
            </a:r>
            <a:r>
              <a:rPr lang="en-US" sz="1200" b="0" i="0" u="none" strike="noStrike" dirty="0">
                <a:solidFill>
                  <a:srgbClr val="0F4761"/>
                </a:solidFill>
                <a:effectLst/>
                <a:latin typeface="+mj-lt"/>
              </a:rPr>
              <a:t>/publications/research-reports/common-comorbidities-substance-use-disorders/introduction. August 3, 2021 Accessed May 30, 2024.</a:t>
            </a:r>
          </a:p>
          <a:p>
            <a:pPr rtl="0" fontAlgn="base">
              <a:spcBef>
                <a:spcPts val="0"/>
              </a:spcBef>
              <a:spcAft>
                <a:spcPts val="0"/>
              </a:spcAft>
              <a:buFont typeface="+mj-lt"/>
              <a:buAutoNum type="arabicPeriod"/>
            </a:pPr>
            <a:r>
              <a:rPr lang="en-US" sz="1200" b="0" i="0" u="none" strike="noStrike" dirty="0" err="1">
                <a:solidFill>
                  <a:srgbClr val="0F4761"/>
                </a:solidFill>
                <a:effectLst/>
                <a:latin typeface="+mj-lt"/>
              </a:rPr>
              <a:t>Sofuoglu</a:t>
            </a:r>
            <a:r>
              <a:rPr lang="en-US" sz="1200" b="0" i="0" u="none" strike="noStrike" dirty="0">
                <a:solidFill>
                  <a:srgbClr val="0F4761"/>
                </a:solidFill>
                <a:effectLst/>
                <a:latin typeface="+mj-lt"/>
              </a:rPr>
              <a:t> M, </a:t>
            </a:r>
            <a:r>
              <a:rPr lang="en-US" sz="1200" b="0" i="0" u="none" strike="noStrike" dirty="0" err="1">
                <a:solidFill>
                  <a:srgbClr val="0F4761"/>
                </a:solidFill>
                <a:effectLst/>
                <a:latin typeface="+mj-lt"/>
              </a:rPr>
              <a:t>Rosenheck</a:t>
            </a:r>
            <a:r>
              <a:rPr lang="en-US" sz="1200" b="0" i="0" u="none" strike="noStrike" dirty="0">
                <a:solidFill>
                  <a:srgbClr val="0F4761"/>
                </a:solidFill>
                <a:effectLst/>
                <a:latin typeface="+mj-lt"/>
              </a:rPr>
              <a:t> R, Petrakis I. Pharmacological treatment of comorbid PTSD and substance use disorder: recent progress. Addict </a:t>
            </a:r>
            <a:r>
              <a:rPr lang="en-US" sz="1200" b="0" i="0" u="none" strike="noStrike" dirty="0" err="1">
                <a:solidFill>
                  <a:srgbClr val="0F4761"/>
                </a:solidFill>
                <a:effectLst/>
                <a:latin typeface="+mj-lt"/>
              </a:rPr>
              <a:t>Behav</a:t>
            </a:r>
            <a:r>
              <a:rPr lang="en-US" sz="1200" b="0" i="0" u="none" strike="noStrike" dirty="0">
                <a:solidFill>
                  <a:srgbClr val="0F4761"/>
                </a:solidFill>
                <a:effectLst/>
                <a:latin typeface="+mj-lt"/>
              </a:rPr>
              <a:t>. 2014;39(2):428-433. doi:10.1016/j.addbeh.2013.08.014</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Brady KT, </a:t>
            </a:r>
            <a:r>
              <a:rPr lang="en-US" sz="1200" b="0" i="0" u="none" strike="noStrike" dirty="0" err="1">
                <a:solidFill>
                  <a:srgbClr val="0F4761"/>
                </a:solidFill>
                <a:effectLst/>
                <a:latin typeface="+mj-lt"/>
              </a:rPr>
              <a:t>Sonne</a:t>
            </a:r>
            <a:r>
              <a:rPr lang="en-US" sz="1200" b="0" i="0" u="none" strike="noStrike" dirty="0">
                <a:solidFill>
                  <a:srgbClr val="0F4761"/>
                </a:solidFill>
                <a:effectLst/>
                <a:latin typeface="+mj-lt"/>
              </a:rPr>
              <a:t> S, Anton RF, Randall CL, Back SE, Simpson K. Sertraline in the treatment of co-occurring alcohol dependence and posttraumatic stress disorder. Alcohol Clin Exp Res. 2005;29(3):395-401. doi:10.1097/01.alc.0000156129.98265.57</a:t>
            </a:r>
          </a:p>
          <a:p>
            <a:pPr rtl="0" fontAlgn="base">
              <a:spcBef>
                <a:spcPts val="0"/>
              </a:spcBef>
              <a:spcAft>
                <a:spcPts val="0"/>
              </a:spcAft>
              <a:buFont typeface="+mj-lt"/>
              <a:buAutoNum type="arabicPeriod"/>
            </a:pPr>
            <a:r>
              <a:rPr lang="en-US" sz="1200" b="0" i="0" u="none" strike="noStrike" dirty="0" err="1">
                <a:solidFill>
                  <a:srgbClr val="0F4761"/>
                </a:solidFill>
                <a:effectLst/>
                <a:latin typeface="+mj-lt"/>
              </a:rPr>
              <a:t>Bashiri</a:t>
            </a:r>
            <a:r>
              <a:rPr lang="en-US" sz="1200" b="0" i="0" u="none" strike="noStrike" dirty="0">
                <a:solidFill>
                  <a:srgbClr val="0F4761"/>
                </a:solidFill>
                <a:effectLst/>
                <a:latin typeface="+mj-lt"/>
              </a:rPr>
              <a:t> M, </a:t>
            </a:r>
            <a:r>
              <a:rPr lang="en-US" sz="1200" b="0" i="0" u="none" strike="noStrike" dirty="0" err="1">
                <a:solidFill>
                  <a:srgbClr val="0F4761"/>
                </a:solidFill>
                <a:effectLst/>
                <a:latin typeface="+mj-lt"/>
              </a:rPr>
              <a:t>Mancino</a:t>
            </a:r>
            <a:r>
              <a:rPr lang="en-US" sz="1200" b="0" i="0" u="none" strike="noStrike" dirty="0">
                <a:solidFill>
                  <a:srgbClr val="0F4761"/>
                </a:solidFill>
                <a:effectLst/>
                <a:latin typeface="+mj-lt"/>
              </a:rPr>
              <a:t> MJ, </a:t>
            </a:r>
            <a:r>
              <a:rPr lang="en-US" sz="1200" b="0" i="0" u="none" strike="noStrike" dirty="0" err="1">
                <a:solidFill>
                  <a:srgbClr val="0F4761"/>
                </a:solidFill>
                <a:effectLst/>
                <a:latin typeface="+mj-lt"/>
              </a:rPr>
              <a:t>Stanick</a:t>
            </a:r>
            <a:r>
              <a:rPr lang="en-US" sz="1200" b="0" i="0" u="none" strike="noStrike" dirty="0">
                <a:solidFill>
                  <a:srgbClr val="0F4761"/>
                </a:solidFill>
                <a:effectLst/>
                <a:latin typeface="+mj-lt"/>
              </a:rPr>
              <a:t> VA, </a:t>
            </a:r>
            <a:r>
              <a:rPr lang="en-US" sz="1200" b="0" i="0" u="none" strike="noStrike" dirty="0" err="1">
                <a:solidFill>
                  <a:srgbClr val="0F4761"/>
                </a:solidFill>
                <a:effectLst/>
                <a:latin typeface="+mj-lt"/>
              </a:rPr>
              <a:t>Thostenson</a:t>
            </a:r>
            <a:r>
              <a:rPr lang="en-US" sz="1200" b="0" i="0" u="none" strike="noStrike" dirty="0">
                <a:solidFill>
                  <a:srgbClr val="0F4761"/>
                </a:solidFill>
                <a:effectLst/>
                <a:latin typeface="+mj-lt"/>
              </a:rPr>
              <a:t> J, </a:t>
            </a:r>
            <a:r>
              <a:rPr lang="en-US" sz="1200" b="0" i="0" u="none" strike="noStrike" dirty="0" err="1">
                <a:solidFill>
                  <a:srgbClr val="0F4761"/>
                </a:solidFill>
                <a:effectLst/>
                <a:latin typeface="+mj-lt"/>
              </a:rPr>
              <a:t>Kosten</a:t>
            </a:r>
            <a:r>
              <a:rPr lang="en-US" sz="1200" b="0" i="0" u="none" strike="noStrike" dirty="0">
                <a:solidFill>
                  <a:srgbClr val="0F4761"/>
                </a:solidFill>
                <a:effectLst/>
                <a:latin typeface="+mj-lt"/>
              </a:rPr>
              <a:t> TR, </a:t>
            </a:r>
            <a:r>
              <a:rPr lang="en-US" sz="1200" b="0" i="0" u="none" strike="noStrike" dirty="0" err="1">
                <a:solidFill>
                  <a:srgbClr val="0F4761"/>
                </a:solidFill>
                <a:effectLst/>
                <a:latin typeface="+mj-lt"/>
              </a:rPr>
              <a:t>Oliveto</a:t>
            </a:r>
            <a:r>
              <a:rPr lang="en-US" sz="1200" b="0" i="0" u="none" strike="noStrike" dirty="0">
                <a:solidFill>
                  <a:srgbClr val="0F4761"/>
                </a:solidFill>
                <a:effectLst/>
                <a:latin typeface="+mj-lt"/>
              </a:rPr>
              <a:t> AH. Moderators of response to sertraline versus placebo among recently abstinent, cocaine dependent patients: A retrospective analysis of two clinical trials. Am J Addict. 2017;26(8):807-814. doi:10.1111/ajad.12635</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 </a:t>
            </a:r>
            <a:r>
              <a:rPr lang="en-US" sz="1200" b="0" i="0" u="none" strike="noStrike" dirty="0" err="1">
                <a:solidFill>
                  <a:srgbClr val="0F4761"/>
                </a:solidFill>
                <a:effectLst/>
                <a:latin typeface="+mj-lt"/>
              </a:rPr>
              <a:t>Oliveto</a:t>
            </a:r>
            <a:r>
              <a:rPr lang="en-US" sz="1200" b="0" i="0" u="none" strike="noStrike" dirty="0">
                <a:solidFill>
                  <a:srgbClr val="0F4761"/>
                </a:solidFill>
                <a:effectLst/>
                <a:latin typeface="+mj-lt"/>
              </a:rPr>
              <a:t> A, Poling J, </a:t>
            </a:r>
            <a:r>
              <a:rPr lang="en-US" sz="1200" b="0" i="0" u="none" strike="noStrike" dirty="0" err="1">
                <a:solidFill>
                  <a:srgbClr val="0F4761"/>
                </a:solidFill>
                <a:effectLst/>
                <a:latin typeface="+mj-lt"/>
              </a:rPr>
              <a:t>Mancino</a:t>
            </a:r>
            <a:r>
              <a:rPr lang="en-US" sz="1200" b="0" i="0" u="none" strike="noStrike" dirty="0">
                <a:solidFill>
                  <a:srgbClr val="0F4761"/>
                </a:solidFill>
                <a:effectLst/>
                <a:latin typeface="+mj-lt"/>
              </a:rPr>
              <a:t> MJ, et al. Sertraline delays relapse in recently abstinent cocaine-dependent patients with depressive symptoms. Addiction. 2012;107(1):131-141. doi:10.1111/j.1360-0443.2011.03552.x</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Funk KA, Bostwick JR. A comparison of the risk of QT prolongation among SSRIs. Ann </a:t>
            </a:r>
            <a:r>
              <a:rPr lang="en-US" sz="1200" b="0" i="0" u="none" strike="noStrike" dirty="0" err="1">
                <a:solidFill>
                  <a:srgbClr val="0F4761"/>
                </a:solidFill>
                <a:effectLst/>
                <a:latin typeface="+mj-lt"/>
              </a:rPr>
              <a:t>Pharmacother</a:t>
            </a:r>
            <a:r>
              <a:rPr lang="en-US" sz="1200" b="0" i="0" u="none" strike="noStrike" dirty="0">
                <a:solidFill>
                  <a:srgbClr val="0F4761"/>
                </a:solidFill>
                <a:effectLst/>
                <a:latin typeface="+mj-lt"/>
              </a:rPr>
              <a:t>. 2013;47(10):1330-1341. doi:10.1177/1060028013501994</a:t>
            </a:r>
          </a:p>
          <a:p>
            <a:pPr rtl="0" fontAlgn="base">
              <a:spcBef>
                <a:spcPts val="0"/>
              </a:spcBef>
              <a:spcAft>
                <a:spcPts val="0"/>
              </a:spcAft>
              <a:buFont typeface="+mj-lt"/>
              <a:buAutoNum type="arabicPeriod"/>
            </a:pPr>
            <a:r>
              <a:rPr lang="en-US" sz="1200" b="0" i="0" u="none" strike="noStrike" dirty="0" err="1">
                <a:solidFill>
                  <a:srgbClr val="0F4761"/>
                </a:solidFill>
                <a:effectLst/>
                <a:latin typeface="+mj-lt"/>
              </a:rPr>
              <a:t>Muhonen</a:t>
            </a:r>
            <a:r>
              <a:rPr lang="en-US" sz="1200" b="0" i="0" u="none" strike="noStrike" dirty="0">
                <a:solidFill>
                  <a:srgbClr val="0F4761"/>
                </a:solidFill>
                <a:effectLst/>
                <a:latin typeface="+mj-lt"/>
              </a:rPr>
              <a:t> LH, Lahti J, Sinclair D, </a:t>
            </a:r>
            <a:r>
              <a:rPr lang="en-US" sz="1200" b="0" i="0" u="none" strike="noStrike" dirty="0" err="1">
                <a:solidFill>
                  <a:srgbClr val="0F4761"/>
                </a:solidFill>
                <a:effectLst/>
                <a:latin typeface="+mj-lt"/>
              </a:rPr>
              <a:t>Lönnqvist</a:t>
            </a:r>
            <a:r>
              <a:rPr lang="en-US" sz="1200" b="0" i="0" u="none" strike="noStrike" dirty="0">
                <a:solidFill>
                  <a:srgbClr val="0F4761"/>
                </a:solidFill>
                <a:effectLst/>
                <a:latin typeface="+mj-lt"/>
              </a:rPr>
              <a:t> J, </a:t>
            </a:r>
            <a:r>
              <a:rPr lang="en-US" sz="1200" b="0" i="0" u="none" strike="noStrike" dirty="0" err="1">
                <a:solidFill>
                  <a:srgbClr val="0F4761"/>
                </a:solidFill>
                <a:effectLst/>
                <a:latin typeface="+mj-lt"/>
              </a:rPr>
              <a:t>Alho</a:t>
            </a:r>
            <a:r>
              <a:rPr lang="en-US" sz="1200" b="0" i="0" u="none" strike="noStrike" dirty="0">
                <a:solidFill>
                  <a:srgbClr val="0F4761"/>
                </a:solidFill>
                <a:effectLst/>
                <a:latin typeface="+mj-lt"/>
              </a:rPr>
              <a:t> H. Treatment of alcohol dependence in patients with co-morbid major depressive disorder--predictors for the outcomes with memantine and escitalopram medication. </a:t>
            </a:r>
            <a:r>
              <a:rPr lang="en-US" sz="1200" b="0" i="0" u="none" strike="noStrike" dirty="0" err="1">
                <a:solidFill>
                  <a:srgbClr val="0F4761"/>
                </a:solidFill>
                <a:effectLst/>
                <a:latin typeface="+mj-lt"/>
              </a:rPr>
              <a:t>Subst</a:t>
            </a:r>
            <a:r>
              <a:rPr lang="en-US" sz="1200" b="0" i="0" u="none" strike="noStrike" dirty="0">
                <a:solidFill>
                  <a:srgbClr val="0F4761"/>
                </a:solidFill>
                <a:effectLst/>
                <a:latin typeface="+mj-lt"/>
              </a:rPr>
              <a:t> Abuse Treat Prev Policy. 2008;3:20. Published 2008 Oct 3. doi:10.1186/1747-597X-3-20</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Alderman CP, McCarthy LC, Condon JT, Marwood AC, Fuller JR. Topiramate in combat-related posttraumatic stress disorder. Ann </a:t>
            </a:r>
            <a:r>
              <a:rPr lang="en-US" sz="1200" b="0" i="0" u="none" strike="noStrike" dirty="0" err="1">
                <a:solidFill>
                  <a:srgbClr val="0F4761"/>
                </a:solidFill>
                <a:effectLst/>
                <a:latin typeface="+mj-lt"/>
              </a:rPr>
              <a:t>Pharmacother</a:t>
            </a:r>
            <a:r>
              <a:rPr lang="en-US" sz="1200" b="0" i="0" u="none" strike="noStrike" dirty="0">
                <a:solidFill>
                  <a:srgbClr val="0F4761"/>
                </a:solidFill>
                <a:effectLst/>
                <a:latin typeface="+mj-lt"/>
              </a:rPr>
              <a:t>. 2009;43(4):635-641. doi:10.1345/aph.1L578</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Back SE, McCauley JL, Korte KJ, et al. A Double-Blind, Randomized, Controlled Pilot Trial of N-Acetylcysteine in Veterans With Posttraumatic Stress Disorder and Substance Use Disorders. J Clin Psychiatry. 2016;77(11):e1439-e1446. doi:10.4088/JCP.15m10239</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Paiva HS, Filho IJZ, </a:t>
            </a:r>
            <a:r>
              <a:rPr lang="en-US" sz="1200" b="0" i="0" u="none" strike="noStrike" dirty="0" err="1">
                <a:solidFill>
                  <a:srgbClr val="0F4761"/>
                </a:solidFill>
                <a:effectLst/>
                <a:latin typeface="+mj-lt"/>
              </a:rPr>
              <a:t>Cais</a:t>
            </a:r>
            <a:r>
              <a:rPr lang="en-US" sz="1200" b="0" i="0" u="none" strike="noStrike" dirty="0">
                <a:solidFill>
                  <a:srgbClr val="0F4761"/>
                </a:solidFill>
                <a:effectLst/>
                <a:latin typeface="+mj-lt"/>
              </a:rPr>
              <a:t> CFDS. Using Prazosin to Treat Posttraumatic Stress Disorder and Associations: A Systematic Review. Psychiatry </a:t>
            </a:r>
            <a:r>
              <a:rPr lang="en-US" sz="1200" b="0" i="0" u="none" strike="noStrike" dirty="0" err="1">
                <a:solidFill>
                  <a:srgbClr val="0F4761"/>
                </a:solidFill>
                <a:effectLst/>
                <a:latin typeface="+mj-lt"/>
              </a:rPr>
              <a:t>Investig</a:t>
            </a:r>
            <a:r>
              <a:rPr lang="en-US" sz="1200" b="0" i="0" u="none" strike="noStrike" dirty="0">
                <a:solidFill>
                  <a:srgbClr val="0F4761"/>
                </a:solidFill>
                <a:effectLst/>
                <a:latin typeface="+mj-lt"/>
              </a:rPr>
              <a:t>. 2021;18(5):365-372. doi:10.30773/pi.2020.0411</a:t>
            </a:r>
          </a:p>
          <a:p>
            <a:pPr rtl="0" fontAlgn="base">
              <a:spcBef>
                <a:spcPts val="0"/>
              </a:spcBef>
              <a:spcAft>
                <a:spcPts val="0"/>
              </a:spcAft>
              <a:buFont typeface="+mj-lt"/>
              <a:buAutoNum type="arabicPeriod"/>
            </a:pPr>
            <a:r>
              <a:rPr lang="en-US" sz="1200" b="0" i="0" u="none" strike="noStrike" dirty="0" err="1">
                <a:solidFill>
                  <a:srgbClr val="0F4761"/>
                </a:solidFill>
                <a:effectLst/>
                <a:latin typeface="+mj-lt"/>
              </a:rPr>
              <a:t>Milivojevic</a:t>
            </a:r>
            <a:r>
              <a:rPr lang="en-US" sz="1200" b="0" i="0" u="none" strike="noStrike" dirty="0">
                <a:solidFill>
                  <a:srgbClr val="0F4761"/>
                </a:solidFill>
                <a:effectLst/>
                <a:latin typeface="+mj-lt"/>
              </a:rPr>
              <a:t> V, </a:t>
            </a:r>
            <a:r>
              <a:rPr lang="en-US" sz="1200" b="0" i="0" u="none" strike="noStrike" dirty="0" err="1">
                <a:solidFill>
                  <a:srgbClr val="0F4761"/>
                </a:solidFill>
                <a:effectLst/>
                <a:latin typeface="+mj-lt"/>
              </a:rPr>
              <a:t>Angarita</a:t>
            </a:r>
            <a:r>
              <a:rPr lang="en-US" sz="1200" b="0" i="0" u="none" strike="noStrike" dirty="0">
                <a:solidFill>
                  <a:srgbClr val="0F4761"/>
                </a:solidFill>
                <a:effectLst/>
                <a:latin typeface="+mj-lt"/>
              </a:rPr>
              <a:t> GA, Hermes G, Sinha R, Fox HC. Effects of Prazosin on Provoked Alcohol Craving and Autonomic and Neuroendocrine Response to Stress in Alcohol Use Disorder. Alcohol Clin Exp Res. 2020;44(7):1488-1496. doi:10.1111/acer.14378</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Simpson TL, Saxon AJ, </a:t>
            </a:r>
            <a:r>
              <a:rPr lang="en-US" sz="1200" b="0" i="0" u="none" strike="noStrike" dirty="0" err="1">
                <a:solidFill>
                  <a:srgbClr val="0F4761"/>
                </a:solidFill>
                <a:effectLst/>
                <a:latin typeface="+mj-lt"/>
              </a:rPr>
              <a:t>Stappenbeck</a:t>
            </a:r>
            <a:r>
              <a:rPr lang="en-US" sz="1200" b="0" i="0" u="none" strike="noStrike" dirty="0">
                <a:solidFill>
                  <a:srgbClr val="0F4761"/>
                </a:solidFill>
                <a:effectLst/>
                <a:latin typeface="+mj-lt"/>
              </a:rPr>
              <a:t> C, et al. Double-Blind Randomized Clinical Trial of Prazosin for Alcohol Use Disorder. Am J Psychiatry. 2018;175(12):1216-1224. doi:10.1176/appi.ajp.2018.17080913</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Cruz MP. Guanfacine Extended-Release Tablets (</a:t>
            </a:r>
            <a:r>
              <a:rPr lang="en-US" sz="1200" b="0" i="0" u="none" strike="noStrike" dirty="0" err="1">
                <a:solidFill>
                  <a:srgbClr val="0F4761"/>
                </a:solidFill>
                <a:effectLst/>
                <a:latin typeface="+mj-lt"/>
              </a:rPr>
              <a:t>Intuniv</a:t>
            </a:r>
            <a:r>
              <a:rPr lang="en-US" sz="1200" b="0" i="0" u="none" strike="noStrike" dirty="0">
                <a:solidFill>
                  <a:srgbClr val="0F4761"/>
                </a:solidFill>
                <a:effectLst/>
                <a:latin typeface="+mj-lt"/>
              </a:rPr>
              <a:t>), a Nonstimulant Selective Alpha(2A)-Adrenergic Receptor Agonist For Attention-Deficit/Hyperactivity Disorder. P T. 2010;35(8):448-451.</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Levin FR, </a:t>
            </a:r>
            <a:r>
              <a:rPr lang="en-US" sz="1200" b="0" i="0" u="none" strike="noStrike" dirty="0" err="1">
                <a:solidFill>
                  <a:srgbClr val="0F4761"/>
                </a:solidFill>
                <a:effectLst/>
                <a:latin typeface="+mj-lt"/>
              </a:rPr>
              <a:t>Mariani</a:t>
            </a:r>
            <a:r>
              <a:rPr lang="en-US" sz="1200" b="0" i="0" u="none" strike="noStrike" dirty="0">
                <a:solidFill>
                  <a:srgbClr val="0F4761"/>
                </a:solidFill>
                <a:effectLst/>
                <a:latin typeface="+mj-lt"/>
              </a:rPr>
              <a:t> JJ, </a:t>
            </a:r>
            <a:r>
              <a:rPr lang="en-US" sz="1200" b="0" i="0" u="none" strike="noStrike" dirty="0" err="1">
                <a:solidFill>
                  <a:srgbClr val="0F4761"/>
                </a:solidFill>
                <a:effectLst/>
                <a:latin typeface="+mj-lt"/>
              </a:rPr>
              <a:t>Secora</a:t>
            </a:r>
            <a:r>
              <a:rPr lang="en-US" sz="1200" b="0" i="0" u="none" strike="noStrike" dirty="0">
                <a:solidFill>
                  <a:srgbClr val="0F4761"/>
                </a:solidFill>
                <a:effectLst/>
                <a:latin typeface="+mj-lt"/>
              </a:rPr>
              <a:t> A, et al. Atomoxetine Treatment for Cocaine Abuse and Adult Attention-Deficit Hyperactivity Disorder (ADHD): A Preliminary Open Trial. J Dual </a:t>
            </a:r>
            <a:r>
              <a:rPr lang="en-US" sz="1200" b="0" i="0" u="none" strike="noStrike" dirty="0" err="1">
                <a:solidFill>
                  <a:srgbClr val="0F4761"/>
                </a:solidFill>
                <a:effectLst/>
                <a:latin typeface="+mj-lt"/>
              </a:rPr>
              <a:t>Diagn</a:t>
            </a:r>
            <a:r>
              <a:rPr lang="en-US" sz="1200" b="0" i="0" u="none" strike="noStrike" dirty="0">
                <a:solidFill>
                  <a:srgbClr val="0F4761"/>
                </a:solidFill>
                <a:effectLst/>
                <a:latin typeface="+mj-lt"/>
              </a:rPr>
              <a:t>. 2009;5(1):41-56. doi:10.1080/15504260802628767</a:t>
            </a:r>
          </a:p>
          <a:p>
            <a:pPr rtl="0" fontAlgn="base">
              <a:spcBef>
                <a:spcPts val="0"/>
              </a:spcBef>
              <a:spcAft>
                <a:spcPts val="0"/>
              </a:spcAft>
              <a:buFont typeface="+mj-lt"/>
              <a:buAutoNum type="arabicPeriod"/>
            </a:pPr>
            <a:r>
              <a:rPr lang="en-US" sz="1200" b="0" i="0" u="none" strike="noStrike" dirty="0" err="1">
                <a:solidFill>
                  <a:srgbClr val="0F4761"/>
                </a:solidFill>
                <a:effectLst/>
                <a:latin typeface="+mj-lt"/>
              </a:rPr>
              <a:t>Wilens</a:t>
            </a:r>
            <a:r>
              <a:rPr lang="en-US" sz="1200" b="0" i="0" u="none" strike="noStrike" dirty="0">
                <a:solidFill>
                  <a:srgbClr val="0F4761"/>
                </a:solidFill>
                <a:effectLst/>
                <a:latin typeface="+mj-lt"/>
              </a:rPr>
              <a:t> TE, Adler LA, Weiss MD, et al. Atomoxetine treatment of adults with ADHD and comorbid alcohol use disorders. Drug Alcohol Depend. 2008;96(1-2):145-154. doi:10.1016/j.drugalcdep.2008.02.009</a:t>
            </a:r>
          </a:p>
          <a:p>
            <a:pPr rtl="0" fontAlgn="base">
              <a:spcBef>
                <a:spcPts val="0"/>
              </a:spcBef>
              <a:spcAft>
                <a:spcPts val="0"/>
              </a:spcAft>
              <a:buFont typeface="+mj-lt"/>
              <a:buAutoNum type="arabicPeriod"/>
            </a:pPr>
            <a:r>
              <a:rPr lang="en-US" sz="1200" b="0" i="0" u="none" strike="noStrike" dirty="0" err="1">
                <a:solidFill>
                  <a:srgbClr val="0F4761"/>
                </a:solidFill>
                <a:effectLst/>
                <a:latin typeface="+mj-lt"/>
              </a:rPr>
              <a:t>Elkashef</a:t>
            </a:r>
            <a:r>
              <a:rPr lang="en-US" sz="1200" b="0" i="0" u="none" strike="noStrike" dirty="0">
                <a:solidFill>
                  <a:srgbClr val="0F4761"/>
                </a:solidFill>
                <a:effectLst/>
                <a:latin typeface="+mj-lt"/>
              </a:rPr>
              <a:t> AM, Rawson RA, Anderson AL, et al. Bupropion for the treatment of methamphetamine dependence. Neuropsychopharmacology. 2008;33(5):1162-1170. doi:10.1038/sj.npp.1301481</a:t>
            </a:r>
          </a:p>
          <a:p>
            <a:pPr rtl="0" fontAlgn="base">
              <a:spcBef>
                <a:spcPts val="0"/>
              </a:spcBef>
              <a:spcAft>
                <a:spcPts val="0"/>
              </a:spcAft>
              <a:buFont typeface="+mj-lt"/>
              <a:buAutoNum type="arabicPeriod"/>
            </a:pPr>
            <a:r>
              <a:rPr lang="en-US" sz="1200" b="0" i="0" u="none" strike="noStrike" dirty="0" err="1">
                <a:solidFill>
                  <a:srgbClr val="0F4761"/>
                </a:solidFill>
                <a:effectLst/>
                <a:latin typeface="+mj-lt"/>
              </a:rPr>
              <a:t>Shoptaw</a:t>
            </a:r>
            <a:r>
              <a:rPr lang="en-US" sz="1200" b="0" i="0" u="none" strike="noStrike" dirty="0">
                <a:solidFill>
                  <a:srgbClr val="0F4761"/>
                </a:solidFill>
                <a:effectLst/>
                <a:latin typeface="+mj-lt"/>
              </a:rPr>
              <a:t> S, </a:t>
            </a:r>
            <a:r>
              <a:rPr lang="en-US" sz="1200" b="0" i="0" u="none" strike="noStrike" dirty="0" err="1">
                <a:solidFill>
                  <a:srgbClr val="0F4761"/>
                </a:solidFill>
                <a:effectLst/>
                <a:latin typeface="+mj-lt"/>
              </a:rPr>
              <a:t>Heinzerling</a:t>
            </a:r>
            <a:r>
              <a:rPr lang="en-US" sz="1200" b="0" i="0" u="none" strike="noStrike" dirty="0">
                <a:solidFill>
                  <a:srgbClr val="0F4761"/>
                </a:solidFill>
                <a:effectLst/>
                <a:latin typeface="+mj-lt"/>
              </a:rPr>
              <a:t> KG, </a:t>
            </a:r>
            <a:r>
              <a:rPr lang="en-US" sz="1200" b="0" i="0" u="none" strike="noStrike" dirty="0" err="1">
                <a:solidFill>
                  <a:srgbClr val="0F4761"/>
                </a:solidFill>
                <a:effectLst/>
                <a:latin typeface="+mj-lt"/>
              </a:rPr>
              <a:t>Rotheram</a:t>
            </a:r>
            <a:r>
              <a:rPr lang="en-US" sz="1200" b="0" i="0" u="none" strike="noStrike" dirty="0">
                <a:solidFill>
                  <a:srgbClr val="0F4761"/>
                </a:solidFill>
                <a:effectLst/>
                <a:latin typeface="+mj-lt"/>
              </a:rPr>
              <a:t>-Fuller E, et al. Randomized, placebo-controlled trial of bupropion for the treatment of methamphetamine dependence. Drug Alcohol Depend. 2008;96(3):222-232. doi:10.1016/j.drugalcdep.2008.03.010</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Diagnostic and Statistical Manual for Mental Disorders, 5th edition (DSM-5)</a:t>
            </a:r>
          </a:p>
          <a:p>
            <a:pPr rtl="0" fontAlgn="base">
              <a:spcBef>
                <a:spcPts val="0"/>
              </a:spcBef>
              <a:spcAft>
                <a:spcPts val="0"/>
              </a:spcAft>
              <a:buFont typeface="+mj-lt"/>
              <a:buAutoNum type="arabicPeriod"/>
            </a:pPr>
            <a:r>
              <a:rPr lang="en-US" sz="1200" b="0" i="0" u="none" strike="noStrike" dirty="0" err="1">
                <a:solidFill>
                  <a:srgbClr val="0F4761"/>
                </a:solidFill>
                <a:effectLst/>
                <a:latin typeface="+mj-lt"/>
              </a:rPr>
              <a:t>Bahji</a:t>
            </a:r>
            <a:r>
              <a:rPr lang="en-US" sz="1200" b="0" i="0" u="none" strike="noStrike" dirty="0">
                <a:solidFill>
                  <a:srgbClr val="0F4761"/>
                </a:solidFill>
                <a:effectLst/>
                <a:latin typeface="+mj-lt"/>
              </a:rPr>
              <a:t> A, Crockford D, El-</a:t>
            </a:r>
            <a:r>
              <a:rPr lang="en-US" sz="1200" b="0" i="0" u="none" strike="noStrike" dirty="0" err="1">
                <a:solidFill>
                  <a:srgbClr val="0F4761"/>
                </a:solidFill>
                <a:effectLst/>
                <a:latin typeface="+mj-lt"/>
              </a:rPr>
              <a:t>Guebaly</a:t>
            </a:r>
            <a:r>
              <a:rPr lang="en-US" sz="1200" b="0" i="0" u="none" strike="noStrike" dirty="0">
                <a:solidFill>
                  <a:srgbClr val="0F4761"/>
                </a:solidFill>
                <a:effectLst/>
                <a:latin typeface="+mj-lt"/>
              </a:rPr>
              <a:t> N. Management of Post-Acute Alcohol Withdrawal: A Mixed-Studies Scoping Review. J Stud Alcohol Drugs. 2022;83(4):470-479. doi:10.15288/jsad.2022.83.470</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Srivastava AB, </a:t>
            </a:r>
            <a:r>
              <a:rPr lang="en-US" sz="1200" b="0" i="0" u="none" strike="noStrike" dirty="0" err="1">
                <a:solidFill>
                  <a:srgbClr val="0F4761"/>
                </a:solidFill>
                <a:effectLst/>
                <a:latin typeface="+mj-lt"/>
              </a:rPr>
              <a:t>Mariani</a:t>
            </a:r>
            <a:r>
              <a:rPr lang="en-US" sz="1200" b="0" i="0" u="none" strike="noStrike" dirty="0">
                <a:solidFill>
                  <a:srgbClr val="0F4761"/>
                </a:solidFill>
                <a:effectLst/>
                <a:latin typeface="+mj-lt"/>
              </a:rPr>
              <a:t> JJ, Levin FR. New directions in the treatment of opioid withdrawal. Lancet. 2020 Jun 20;395(10241):1938-1948. </a:t>
            </a:r>
            <a:r>
              <a:rPr lang="en-US" sz="1200" b="0" i="0" u="none" strike="noStrike" dirty="0" err="1">
                <a:solidFill>
                  <a:srgbClr val="0F4761"/>
                </a:solidFill>
                <a:effectLst/>
                <a:latin typeface="+mj-lt"/>
              </a:rPr>
              <a:t>doi</a:t>
            </a:r>
            <a:r>
              <a:rPr lang="en-US" sz="1200" b="0" i="0" u="none" strike="noStrike" dirty="0">
                <a:solidFill>
                  <a:srgbClr val="0F4761"/>
                </a:solidFill>
                <a:effectLst/>
                <a:latin typeface="+mj-lt"/>
              </a:rPr>
              <a:t>: 10.1016/S0140-6736(20)30852-7. PMID: 32563380; PMCID: PMC7385662.</a:t>
            </a:r>
          </a:p>
          <a:p>
            <a:pPr rtl="0" fontAlgn="base">
              <a:spcBef>
                <a:spcPts val="0"/>
              </a:spcBef>
              <a:spcAft>
                <a:spcPts val="0"/>
              </a:spcAft>
              <a:buFont typeface="+mj-lt"/>
              <a:buAutoNum type="arabicPeriod"/>
            </a:pPr>
            <a:r>
              <a:rPr lang="en-US" sz="1200" b="0" i="0" u="none" strike="noStrike" dirty="0">
                <a:solidFill>
                  <a:srgbClr val="0F4761"/>
                </a:solidFill>
                <a:effectLst/>
                <a:latin typeface="+mj-lt"/>
              </a:rPr>
              <a:t>Mason BJ, </a:t>
            </a:r>
            <a:r>
              <a:rPr lang="en-US" sz="1200" b="0" i="0" u="none" strike="noStrike" dirty="0" err="1">
                <a:solidFill>
                  <a:srgbClr val="0F4761"/>
                </a:solidFill>
                <a:effectLst/>
                <a:latin typeface="+mj-lt"/>
              </a:rPr>
              <a:t>Quello</a:t>
            </a:r>
            <a:r>
              <a:rPr lang="en-US" sz="1200" b="0" i="0" u="none" strike="noStrike" dirty="0">
                <a:solidFill>
                  <a:srgbClr val="0F4761"/>
                </a:solidFill>
                <a:effectLst/>
                <a:latin typeface="+mj-lt"/>
              </a:rPr>
              <a:t> S, </a:t>
            </a:r>
            <a:r>
              <a:rPr lang="en-US" sz="1200" b="0" i="0" u="none" strike="noStrike" dirty="0" err="1">
                <a:solidFill>
                  <a:srgbClr val="0F4761"/>
                </a:solidFill>
                <a:effectLst/>
                <a:latin typeface="+mj-lt"/>
              </a:rPr>
              <a:t>Shadan</a:t>
            </a:r>
            <a:r>
              <a:rPr lang="en-US" sz="1200" b="0" i="0" u="none" strike="noStrike" dirty="0">
                <a:solidFill>
                  <a:srgbClr val="0F4761"/>
                </a:solidFill>
                <a:effectLst/>
                <a:latin typeface="+mj-lt"/>
              </a:rPr>
              <a:t> F. Gabapentin for the treatment of alcohol use disorder. Expert </a:t>
            </a:r>
            <a:r>
              <a:rPr lang="en-US" sz="1200" b="0" i="0" u="none" strike="noStrike" dirty="0" err="1">
                <a:solidFill>
                  <a:srgbClr val="0F4761"/>
                </a:solidFill>
                <a:effectLst/>
                <a:latin typeface="+mj-lt"/>
              </a:rPr>
              <a:t>Opin</a:t>
            </a:r>
            <a:r>
              <a:rPr lang="en-US" sz="1200" b="0" i="0" u="none" strike="noStrike" dirty="0">
                <a:solidFill>
                  <a:srgbClr val="0F4761"/>
                </a:solidFill>
                <a:effectLst/>
                <a:latin typeface="+mj-lt"/>
              </a:rPr>
              <a:t> </a:t>
            </a:r>
            <a:r>
              <a:rPr lang="en-US" sz="1200" b="0" i="0" u="none" strike="noStrike" dirty="0" err="1">
                <a:solidFill>
                  <a:srgbClr val="0F4761"/>
                </a:solidFill>
                <a:effectLst/>
                <a:latin typeface="+mj-lt"/>
              </a:rPr>
              <a:t>Investig</a:t>
            </a:r>
            <a:r>
              <a:rPr lang="en-US" sz="1200" b="0" i="0" u="none" strike="noStrike" dirty="0">
                <a:solidFill>
                  <a:srgbClr val="0F4761"/>
                </a:solidFill>
                <a:effectLst/>
                <a:latin typeface="+mj-lt"/>
              </a:rPr>
              <a:t> Drugs. 2018 Jan;27(1):113-124. </a:t>
            </a:r>
            <a:r>
              <a:rPr lang="en-US" sz="1200" b="0" i="0" u="none" strike="noStrike" dirty="0" err="1">
                <a:solidFill>
                  <a:srgbClr val="0F4761"/>
                </a:solidFill>
                <a:effectLst/>
                <a:latin typeface="+mj-lt"/>
              </a:rPr>
              <a:t>doi</a:t>
            </a:r>
            <a:r>
              <a:rPr lang="en-US" sz="1200" b="0" i="0" u="none" strike="noStrike" dirty="0">
                <a:solidFill>
                  <a:srgbClr val="0F4761"/>
                </a:solidFill>
                <a:effectLst/>
                <a:latin typeface="+mj-lt"/>
              </a:rPr>
              <a:t>: 10.1080/13543784.2018.1417383. </a:t>
            </a:r>
            <a:r>
              <a:rPr lang="en-US" sz="1200" b="0" i="0" u="none" strike="noStrike" dirty="0" err="1">
                <a:solidFill>
                  <a:srgbClr val="0F4761"/>
                </a:solidFill>
                <a:effectLst/>
                <a:latin typeface="+mj-lt"/>
              </a:rPr>
              <a:t>Epub</a:t>
            </a:r>
            <a:r>
              <a:rPr lang="en-US" sz="1200" b="0" i="0" u="none" strike="noStrike" dirty="0">
                <a:solidFill>
                  <a:srgbClr val="0F4761"/>
                </a:solidFill>
                <a:effectLst/>
                <a:latin typeface="+mj-lt"/>
              </a:rPr>
              <a:t> 2017 Dec 23. PMID: 29241365; PMCID: PMC5957503.</a:t>
            </a:r>
          </a:p>
        </p:txBody>
      </p:sp>
    </p:spTree>
    <p:extLst>
      <p:ext uri="{BB962C8B-B14F-4D97-AF65-F5344CB8AC3E}">
        <p14:creationId xmlns:p14="http://schemas.microsoft.com/office/powerpoint/2010/main" val="4074391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76378-C9A3-60B9-1CFA-46B427D2DD4C}"/>
              </a:ext>
            </a:extLst>
          </p:cNvPr>
          <p:cNvSpPr>
            <a:spLocks noGrp="1"/>
          </p:cNvSpPr>
          <p:nvPr>
            <p:ph type="ctrTitle"/>
          </p:nvPr>
        </p:nvSpPr>
        <p:spPr>
          <a:xfrm>
            <a:off x="1524000" y="1853062"/>
            <a:ext cx="9144000" cy="2387600"/>
          </a:xfrm>
        </p:spPr>
        <p:txBody>
          <a:bodyPr/>
          <a:lstStyle/>
          <a:p>
            <a:pPr marR="0" rtl="0"/>
            <a:r>
              <a:rPr lang="en-US" b="0" i="0" u="none" strike="noStrike" kern="100" baseline="0" dirty="0">
                <a:solidFill>
                  <a:srgbClr val="0F4761"/>
                </a:solidFill>
                <a:latin typeface="Aptos Display" panose="020B0004020202020204" pitchFamily="34" charset="0"/>
              </a:rPr>
              <a:t>Thank you!</a:t>
            </a:r>
            <a:br>
              <a:rPr lang="en-US" b="0" i="0" u="none" strike="noStrike" kern="100" baseline="0" dirty="0">
                <a:solidFill>
                  <a:srgbClr val="0F4761"/>
                </a:solidFill>
                <a:latin typeface="Aptos Display" panose="020B0004020202020204" pitchFamily="34" charset="0"/>
              </a:rPr>
            </a:br>
            <a:r>
              <a:rPr lang="en-US" b="0" i="0" u="none" strike="noStrike" kern="100" baseline="0" dirty="0">
                <a:solidFill>
                  <a:srgbClr val="0F4761"/>
                </a:solidFill>
                <a:latin typeface="Aptos Display" panose="020B0004020202020204" pitchFamily="34" charset="0"/>
              </a:rPr>
              <a:t>Question?</a:t>
            </a:r>
          </a:p>
        </p:txBody>
      </p:sp>
    </p:spTree>
    <p:extLst>
      <p:ext uri="{BB962C8B-B14F-4D97-AF65-F5344CB8AC3E}">
        <p14:creationId xmlns:p14="http://schemas.microsoft.com/office/powerpoint/2010/main" val="1630452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B01F0-6A9C-EF64-B713-7BFA9E9B1906}"/>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Disclaimers</a:t>
            </a:r>
          </a:p>
        </p:txBody>
      </p:sp>
      <p:sp>
        <p:nvSpPr>
          <p:cNvPr id="3" name="Text Placeholder 2">
            <a:extLst>
              <a:ext uri="{FF2B5EF4-FFF2-40B4-BE49-F238E27FC236}">
                <a16:creationId xmlns:a16="http://schemas.microsoft.com/office/drawing/2014/main" id="{C07DB3A8-939D-3C09-9F2E-85D824F82787}"/>
              </a:ext>
            </a:extLst>
          </p:cNvPr>
          <p:cNvSpPr>
            <a:spLocks noGrp="1"/>
          </p:cNvSpPr>
          <p:nvPr>
            <p:ph type="body" idx="1"/>
          </p:nvPr>
        </p:nvSpPr>
        <p:spPr/>
        <p:txBody>
          <a:bodyPr/>
          <a:lstStyle/>
          <a:p>
            <a:pPr marR="0" lvl="0" rtl="0"/>
            <a:r>
              <a:rPr lang="en-US" b="0" i="0" u="none" strike="noStrike" kern="100" baseline="0" dirty="0">
                <a:solidFill>
                  <a:srgbClr val="0F4761"/>
                </a:solidFill>
                <a:latin typeface="Aptos Display" panose="020B0004020202020204" pitchFamily="34" charset="0"/>
              </a:rPr>
              <a:t>No one involved in the preparation of this presentation has any potential conflicts of interest to disclose.</a:t>
            </a:r>
          </a:p>
          <a:p>
            <a:r>
              <a:rPr lang="en-US" b="0" i="0" u="none" strike="noStrike" kern="100" baseline="0" dirty="0">
                <a:solidFill>
                  <a:srgbClr val="0F4761"/>
                </a:solidFill>
                <a:latin typeface="Aptos Display" panose="020B0004020202020204" pitchFamily="34" charset="0"/>
              </a:rPr>
              <a:t>This presentation may reference specific medication brand names and their generic equivalents. The mention of brand names is for illustrative purposes only and does not imply endorsement or recommendation of any particular product by the presenter or affiliated organizations</a:t>
            </a:r>
          </a:p>
          <a:p>
            <a:r>
              <a:rPr lang="en-US" kern="100" dirty="0">
                <a:solidFill>
                  <a:srgbClr val="0F4761"/>
                </a:solidFill>
                <a:latin typeface="Aptos Display" panose="020B0004020202020204" pitchFamily="34" charset="0"/>
              </a:rPr>
              <a:t>Some medications mentioned throughout this presentation may reflect off-label indications.</a:t>
            </a:r>
          </a:p>
        </p:txBody>
      </p:sp>
    </p:spTree>
    <p:extLst>
      <p:ext uri="{BB962C8B-B14F-4D97-AF65-F5344CB8AC3E}">
        <p14:creationId xmlns:p14="http://schemas.microsoft.com/office/powerpoint/2010/main" val="871706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B01F0-6A9C-EF64-B713-7BFA9E9B1906}"/>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Objectives</a:t>
            </a:r>
          </a:p>
        </p:txBody>
      </p:sp>
      <p:sp>
        <p:nvSpPr>
          <p:cNvPr id="3" name="Text Placeholder 2">
            <a:extLst>
              <a:ext uri="{FF2B5EF4-FFF2-40B4-BE49-F238E27FC236}">
                <a16:creationId xmlns:a16="http://schemas.microsoft.com/office/drawing/2014/main" id="{C07DB3A8-939D-3C09-9F2E-85D824F82787}"/>
              </a:ext>
            </a:extLst>
          </p:cNvPr>
          <p:cNvSpPr>
            <a:spLocks noGrp="1"/>
          </p:cNvSpPr>
          <p:nvPr>
            <p:ph type="body" idx="1"/>
          </p:nvPr>
        </p:nvSpPr>
        <p:spPr/>
        <p:txBody>
          <a:bodyPr/>
          <a:lstStyle/>
          <a:p>
            <a:pPr marR="0" lvl="0" rtl="0"/>
            <a:r>
              <a:rPr lang="en-US" b="0" i="0" u="none" strike="noStrike" kern="100" baseline="0" dirty="0">
                <a:solidFill>
                  <a:srgbClr val="0F4761"/>
                </a:solidFill>
                <a:latin typeface="Aptos Display" panose="020B0004020202020204" pitchFamily="34" charset="0"/>
              </a:rPr>
              <a:t>Explore adjunctive medications for SUDs and supporting literature</a:t>
            </a:r>
          </a:p>
          <a:p>
            <a:pPr marR="0" lvl="0" rtl="0"/>
            <a:r>
              <a:rPr lang="en-US" b="0" i="0" u="none" strike="noStrike" kern="100" baseline="0" dirty="0">
                <a:solidFill>
                  <a:srgbClr val="0F4761"/>
                </a:solidFill>
                <a:latin typeface="Aptos Display" panose="020B0004020202020204" pitchFamily="34" charset="0"/>
              </a:rPr>
              <a:t>Review current dosing recommendations</a:t>
            </a:r>
          </a:p>
          <a:p>
            <a:pPr marR="0" lvl="0" rtl="0"/>
            <a:r>
              <a:rPr lang="en-US" b="0" i="0" u="none" strike="noStrike" kern="100" baseline="0" dirty="0">
                <a:solidFill>
                  <a:srgbClr val="0F4761"/>
                </a:solidFill>
                <a:latin typeface="Aptos Display" panose="020B0004020202020204" pitchFamily="34" charset="0"/>
              </a:rPr>
              <a:t>Discuss unique monitoring and considerations</a:t>
            </a:r>
          </a:p>
        </p:txBody>
      </p:sp>
    </p:spTree>
    <p:extLst>
      <p:ext uri="{BB962C8B-B14F-4D97-AF65-F5344CB8AC3E}">
        <p14:creationId xmlns:p14="http://schemas.microsoft.com/office/powerpoint/2010/main" val="1044707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3A6DE-A088-31D1-3AEF-48EE0BD20901}"/>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Understanding SUDs</a:t>
            </a:r>
          </a:p>
        </p:txBody>
      </p:sp>
      <p:sp>
        <p:nvSpPr>
          <p:cNvPr id="3" name="Text Placeholder 2">
            <a:extLst>
              <a:ext uri="{FF2B5EF4-FFF2-40B4-BE49-F238E27FC236}">
                <a16:creationId xmlns:a16="http://schemas.microsoft.com/office/drawing/2014/main" id="{A396A622-C595-FC78-3DBE-C7436CF48DCE}"/>
              </a:ext>
            </a:extLst>
          </p:cNvPr>
          <p:cNvSpPr>
            <a:spLocks noGrp="1"/>
          </p:cNvSpPr>
          <p:nvPr>
            <p:ph type="body" idx="1"/>
          </p:nvPr>
        </p:nvSpPr>
        <p:spPr>
          <a:xfrm>
            <a:off x="838200" y="1488167"/>
            <a:ext cx="10515600" cy="5004707"/>
          </a:xfrm>
        </p:spPr>
        <p:txBody>
          <a:bodyPr>
            <a:normAutofit/>
          </a:bodyPr>
          <a:lstStyle/>
          <a:p>
            <a:r>
              <a:rPr lang="en-US" sz="3200" b="0" i="0" u="none" strike="noStrike" kern="100" baseline="0" dirty="0">
                <a:solidFill>
                  <a:srgbClr val="0F4761"/>
                </a:solidFill>
                <a:latin typeface="Aptos" panose="020B0004020202020204" pitchFamily="34" charset="0"/>
              </a:rPr>
              <a:t>Prevalence </a:t>
            </a:r>
          </a:p>
          <a:p>
            <a:pPr lvl="1"/>
            <a:r>
              <a:rPr lang="en-US" sz="2800" kern="100" dirty="0">
                <a:solidFill>
                  <a:srgbClr val="0F4761"/>
                </a:solidFill>
                <a:latin typeface="Aptos" panose="020B0004020202020204" pitchFamily="34" charset="0"/>
              </a:rPr>
              <a:t>2021 and 2022, American Indian &amp; Alaska Native people had a higher rate of drug overdose deaths compared to the National Average</a:t>
            </a:r>
            <a:r>
              <a:rPr lang="en-US" sz="2800" kern="100" baseline="30000" dirty="0">
                <a:solidFill>
                  <a:srgbClr val="0F4761"/>
                </a:solidFill>
                <a:latin typeface="Aptos" panose="020B0004020202020204" pitchFamily="34" charset="0"/>
              </a:rPr>
              <a:t>[1]</a:t>
            </a:r>
            <a:endParaRPr lang="en-US" sz="2800" kern="100" dirty="0">
              <a:solidFill>
                <a:srgbClr val="0F4761"/>
              </a:solidFill>
              <a:latin typeface="Aptos" panose="020B0004020202020204" pitchFamily="34" charset="0"/>
            </a:endParaRPr>
          </a:p>
          <a:p>
            <a:pPr lvl="2"/>
            <a:r>
              <a:rPr lang="en-US" sz="2400" b="0" i="0" u="none" strike="noStrike" kern="100" baseline="0" dirty="0">
                <a:solidFill>
                  <a:srgbClr val="0F4761"/>
                </a:solidFill>
                <a:latin typeface="Aptos" panose="020B0004020202020204" pitchFamily="34" charset="0"/>
              </a:rPr>
              <a:t>13,899 AI/AN deaths due to drug overdose since 1999</a:t>
            </a:r>
            <a:r>
              <a:rPr lang="en-US" sz="2400" b="0" i="0" u="none" strike="noStrike" kern="100" baseline="30000" dirty="0">
                <a:solidFill>
                  <a:srgbClr val="0F4761"/>
                </a:solidFill>
                <a:latin typeface="Aptos" panose="020B0004020202020204" pitchFamily="34" charset="0"/>
              </a:rPr>
              <a:t>[1]</a:t>
            </a:r>
            <a:endParaRPr lang="en-US" sz="2400" b="0" i="0" u="none" strike="noStrike" kern="100" baseline="0" dirty="0">
              <a:solidFill>
                <a:srgbClr val="0F4761"/>
              </a:solidFill>
              <a:latin typeface="Aptos" panose="020B0004020202020204" pitchFamily="34" charset="0"/>
            </a:endParaRPr>
          </a:p>
          <a:p>
            <a:pPr lvl="3"/>
            <a:r>
              <a:rPr lang="en-US" sz="2000" b="0" i="0" u="none" strike="noStrike" kern="100" baseline="0" dirty="0">
                <a:solidFill>
                  <a:srgbClr val="0F4761"/>
                </a:solidFill>
                <a:latin typeface="Aptos" panose="020B0004020202020204" pitchFamily="34" charset="0"/>
              </a:rPr>
              <a:t>44% of deaths occurred in the last 5 years (6121)</a:t>
            </a:r>
            <a:r>
              <a:rPr lang="en-US" sz="2000" b="0" i="0" u="none" strike="noStrike" kern="100" baseline="30000" dirty="0">
                <a:solidFill>
                  <a:srgbClr val="0F4761"/>
                </a:solidFill>
                <a:latin typeface="Aptos" panose="020B0004020202020204" pitchFamily="34" charset="0"/>
              </a:rPr>
              <a:t>[1]</a:t>
            </a:r>
            <a:endParaRPr lang="en-US" sz="2000" b="0" i="0" u="none" strike="noStrike" kern="100" baseline="0" dirty="0">
              <a:solidFill>
                <a:srgbClr val="0F4761"/>
              </a:solidFill>
              <a:latin typeface="Aptos" panose="020B0004020202020204" pitchFamily="34" charset="0"/>
            </a:endParaRPr>
          </a:p>
          <a:p>
            <a:r>
              <a:rPr lang="en-US" sz="3200" b="0" i="0" u="none" strike="noStrike" kern="100" baseline="0" dirty="0">
                <a:solidFill>
                  <a:srgbClr val="0F4761"/>
                </a:solidFill>
                <a:latin typeface="Aptos Display" panose="020B0004020202020204" pitchFamily="34" charset="0"/>
              </a:rPr>
              <a:t>Long-term health problems</a:t>
            </a:r>
          </a:p>
          <a:p>
            <a:pPr lvl="1"/>
            <a:r>
              <a:rPr lang="en-US" sz="2800" kern="100" dirty="0">
                <a:solidFill>
                  <a:srgbClr val="0F4761"/>
                </a:solidFill>
                <a:latin typeface="Aptos Display" panose="020B0004020202020204" pitchFamily="34" charset="0"/>
              </a:rPr>
              <a:t>Cardiac complications</a:t>
            </a:r>
          </a:p>
          <a:p>
            <a:pPr lvl="1"/>
            <a:r>
              <a:rPr lang="en-US" sz="2800" b="0" i="0" u="none" strike="noStrike" kern="100" baseline="0" dirty="0">
                <a:solidFill>
                  <a:srgbClr val="0F4761"/>
                </a:solidFill>
                <a:latin typeface="Aptos Display" panose="020B0004020202020204" pitchFamily="34" charset="0"/>
              </a:rPr>
              <a:t>Psychiatric</a:t>
            </a:r>
          </a:p>
          <a:p>
            <a:pPr lvl="1"/>
            <a:r>
              <a:rPr lang="en-US" sz="2800" b="0" i="0" u="none" strike="noStrike" kern="100" baseline="0" dirty="0">
                <a:solidFill>
                  <a:srgbClr val="0F4761"/>
                </a:solidFill>
                <a:latin typeface="Aptos Display" panose="020B0004020202020204" pitchFamily="34" charset="0"/>
              </a:rPr>
              <a:t>Nutritional</a:t>
            </a:r>
          </a:p>
        </p:txBody>
      </p:sp>
    </p:spTree>
    <p:extLst>
      <p:ext uri="{BB962C8B-B14F-4D97-AF65-F5344CB8AC3E}">
        <p14:creationId xmlns:p14="http://schemas.microsoft.com/office/powerpoint/2010/main" val="1265411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3A6DE-A088-31D1-3AEF-48EE0BD20901}"/>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Understanding SUDs</a:t>
            </a:r>
          </a:p>
        </p:txBody>
      </p:sp>
      <p:sp>
        <p:nvSpPr>
          <p:cNvPr id="3" name="Text Placeholder 2">
            <a:extLst>
              <a:ext uri="{FF2B5EF4-FFF2-40B4-BE49-F238E27FC236}">
                <a16:creationId xmlns:a16="http://schemas.microsoft.com/office/drawing/2014/main" id="{A396A622-C595-FC78-3DBE-C7436CF48DCE}"/>
              </a:ext>
            </a:extLst>
          </p:cNvPr>
          <p:cNvSpPr>
            <a:spLocks noGrp="1"/>
          </p:cNvSpPr>
          <p:nvPr>
            <p:ph sz="half" idx="1"/>
          </p:nvPr>
        </p:nvSpPr>
        <p:spPr>
          <a:xfrm>
            <a:off x="838200" y="1462556"/>
            <a:ext cx="6533542" cy="4721038"/>
          </a:xfrm>
          <a:ln>
            <a:noFill/>
          </a:ln>
        </p:spPr>
        <p:txBody>
          <a:bodyPr>
            <a:normAutofit/>
          </a:bodyPr>
          <a:lstStyle/>
          <a:p>
            <a:r>
              <a:rPr lang="en-US" sz="3200" b="0" i="0" u="none" strike="noStrike" kern="100" baseline="0" dirty="0">
                <a:solidFill>
                  <a:srgbClr val="0F4761"/>
                </a:solidFill>
                <a:latin typeface="Aptos Display" panose="020B0004020202020204" pitchFamily="34" charset="0"/>
              </a:rPr>
              <a:t>Challenges in management</a:t>
            </a:r>
          </a:p>
          <a:p>
            <a:pPr marR="0" lvl="1" rtl="0"/>
            <a:r>
              <a:rPr lang="en-US" sz="2800" b="0" i="0" u="none" strike="noStrike" kern="100" baseline="0" dirty="0">
                <a:solidFill>
                  <a:srgbClr val="0F4761"/>
                </a:solidFill>
                <a:latin typeface="Aptos" panose="020B0004020202020204" pitchFamily="34" charset="0"/>
              </a:rPr>
              <a:t>Co-occurrence of comorbid conditions</a:t>
            </a:r>
            <a:endParaRPr lang="en-US" sz="2800" kern="100" dirty="0">
              <a:solidFill>
                <a:srgbClr val="0F4761"/>
              </a:solidFill>
              <a:latin typeface="Aptos" panose="020B0004020202020204" pitchFamily="34" charset="0"/>
            </a:endParaRPr>
          </a:p>
          <a:p>
            <a:pPr lvl="2"/>
            <a:r>
              <a:rPr lang="en-US" sz="2400" kern="100" dirty="0">
                <a:solidFill>
                  <a:srgbClr val="0F4761"/>
                </a:solidFill>
                <a:latin typeface="Aptos" panose="020B0004020202020204" pitchFamily="34" charset="0"/>
              </a:rPr>
              <a:t>Treat </a:t>
            </a:r>
            <a:r>
              <a:rPr lang="en-US" sz="2400" b="0" i="0" u="none" strike="noStrike" kern="100" baseline="0" dirty="0">
                <a:solidFill>
                  <a:srgbClr val="0F4761"/>
                </a:solidFill>
                <a:latin typeface="Aptos" panose="020B0004020202020204" pitchFamily="34" charset="0"/>
              </a:rPr>
              <a:t>both conditions to </a:t>
            </a:r>
            <a:r>
              <a:rPr lang="en-US" sz="2400" b="1" i="0" u="none" strike="noStrike" kern="100" baseline="0" dirty="0">
                <a:solidFill>
                  <a:srgbClr val="0F4761"/>
                </a:solidFill>
                <a:latin typeface="Aptos" panose="020B0004020202020204" pitchFamily="34" charset="0"/>
              </a:rPr>
              <a:t>prevent recurrence </a:t>
            </a:r>
            <a:r>
              <a:rPr lang="en-US" sz="2400" b="0" i="0" u="none" strike="noStrike" kern="100" baseline="0" dirty="0">
                <a:solidFill>
                  <a:srgbClr val="0F4761"/>
                </a:solidFill>
                <a:latin typeface="Aptos" panose="020B0004020202020204" pitchFamily="34" charset="0"/>
              </a:rPr>
              <a:t>and </a:t>
            </a:r>
            <a:r>
              <a:rPr lang="en-US" sz="2400" b="1" i="0" u="none" strike="noStrike" kern="100" baseline="0" dirty="0">
                <a:solidFill>
                  <a:srgbClr val="0F4761"/>
                </a:solidFill>
                <a:latin typeface="Aptos" panose="020B0004020202020204" pitchFamily="34" charset="0"/>
              </a:rPr>
              <a:t>ensure effective and safe treatment</a:t>
            </a:r>
            <a:endParaRPr lang="en-US" sz="2400" kern="100" dirty="0">
              <a:solidFill>
                <a:srgbClr val="0F4761"/>
              </a:solidFill>
              <a:latin typeface="Aptos" panose="020B0004020202020204" pitchFamily="34" charset="0"/>
            </a:endParaRPr>
          </a:p>
          <a:p>
            <a:pPr lvl="2"/>
            <a:r>
              <a:rPr lang="en-US" sz="2400" kern="100" dirty="0">
                <a:solidFill>
                  <a:srgbClr val="0F4761"/>
                </a:solidFill>
                <a:latin typeface="Aptos Display" panose="020B0004020202020204" pitchFamily="34" charset="0"/>
              </a:rPr>
              <a:t>Essential to adequately treat </a:t>
            </a:r>
            <a:r>
              <a:rPr lang="en-US" sz="2400" b="1" kern="100" dirty="0">
                <a:solidFill>
                  <a:srgbClr val="0F4761"/>
                </a:solidFill>
                <a:latin typeface="Aptos Display" panose="020B0004020202020204" pitchFamily="34" charset="0"/>
              </a:rPr>
              <a:t>addiction first</a:t>
            </a:r>
            <a:r>
              <a:rPr lang="en-US" sz="2400" kern="100" dirty="0">
                <a:solidFill>
                  <a:srgbClr val="0F4761"/>
                </a:solidFill>
                <a:latin typeface="Aptos Display" panose="020B0004020202020204" pitchFamily="34" charset="0"/>
              </a:rPr>
              <a:t>,</a:t>
            </a:r>
            <a:r>
              <a:rPr lang="en-US" sz="2400" b="1" kern="100" dirty="0">
                <a:solidFill>
                  <a:srgbClr val="0F4761"/>
                </a:solidFill>
                <a:latin typeface="Aptos Display" panose="020B0004020202020204" pitchFamily="34" charset="0"/>
              </a:rPr>
              <a:t> </a:t>
            </a:r>
            <a:r>
              <a:rPr lang="en-US" sz="2400" kern="100" dirty="0">
                <a:solidFill>
                  <a:srgbClr val="0F4761"/>
                </a:solidFill>
                <a:latin typeface="Aptos Display" panose="020B0004020202020204" pitchFamily="34" charset="0"/>
              </a:rPr>
              <a:t>then seek to manage comorbid symptoms/conditions </a:t>
            </a:r>
            <a:endParaRPr lang="en-US" sz="2400" b="0" i="0" u="none" strike="noStrike" kern="100" baseline="0" dirty="0">
              <a:solidFill>
                <a:srgbClr val="0F4761"/>
              </a:solidFill>
              <a:latin typeface="Aptos" panose="020B0004020202020204" pitchFamily="34" charset="0"/>
            </a:endParaRPr>
          </a:p>
          <a:p>
            <a:pPr lvl="1"/>
            <a:r>
              <a:rPr lang="en-US" sz="2800" b="0" i="0" u="none" strike="noStrike" kern="100" baseline="0" dirty="0">
                <a:solidFill>
                  <a:srgbClr val="0F4761"/>
                </a:solidFill>
                <a:latin typeface="Aptos" panose="020B0004020202020204" pitchFamily="34" charset="0"/>
              </a:rPr>
              <a:t>Complexity of withdrawal symptoms</a:t>
            </a:r>
          </a:p>
          <a:p>
            <a:pPr lvl="2"/>
            <a:r>
              <a:rPr lang="en-US" sz="2400" b="1" i="0" u="none" strike="noStrike" kern="100" baseline="0" dirty="0">
                <a:solidFill>
                  <a:srgbClr val="0F4761"/>
                </a:solidFill>
                <a:latin typeface="Aptos" panose="020B0004020202020204" pitchFamily="34" charset="0"/>
              </a:rPr>
              <a:t>40-60% </a:t>
            </a:r>
            <a:r>
              <a:rPr lang="en-US" sz="2400" b="0" i="0" u="none" strike="noStrike" kern="100" baseline="0" dirty="0">
                <a:solidFill>
                  <a:srgbClr val="0F4761"/>
                </a:solidFill>
                <a:latin typeface="Aptos" panose="020B0004020202020204" pitchFamily="34" charset="0"/>
              </a:rPr>
              <a:t>of individuals with addictions experience </a:t>
            </a:r>
            <a:r>
              <a:rPr lang="en-US" sz="2400" b="1" i="0" u="none" strike="noStrike" kern="100" baseline="0" dirty="0">
                <a:solidFill>
                  <a:srgbClr val="0F4761"/>
                </a:solidFill>
                <a:latin typeface="Aptos" panose="020B0004020202020204" pitchFamily="34" charset="0"/>
              </a:rPr>
              <a:t>recurrence</a:t>
            </a:r>
            <a:r>
              <a:rPr lang="en-US" sz="2400" i="0" u="none" strike="noStrike" kern="100" baseline="30000" dirty="0">
                <a:solidFill>
                  <a:srgbClr val="0F4761"/>
                </a:solidFill>
                <a:latin typeface="Aptos" panose="020B0004020202020204" pitchFamily="34" charset="0"/>
              </a:rPr>
              <a:t>[</a:t>
            </a:r>
            <a:r>
              <a:rPr lang="en-US" sz="2400" kern="100" baseline="30000" dirty="0">
                <a:solidFill>
                  <a:srgbClr val="0F4761"/>
                </a:solidFill>
                <a:latin typeface="Aptos" panose="020B0004020202020204" pitchFamily="34" charset="0"/>
              </a:rPr>
              <a:t>2</a:t>
            </a:r>
            <a:r>
              <a:rPr lang="en-US" sz="2400" i="0" u="none" strike="noStrike" kern="100" baseline="30000" dirty="0">
                <a:solidFill>
                  <a:srgbClr val="0F4761"/>
                </a:solidFill>
                <a:latin typeface="Aptos" panose="020B0004020202020204" pitchFamily="34" charset="0"/>
              </a:rPr>
              <a:t>]</a:t>
            </a:r>
            <a:endParaRPr lang="en-US" sz="2400" i="0" u="none" strike="noStrike" kern="100" baseline="0" dirty="0">
              <a:solidFill>
                <a:srgbClr val="0F4761"/>
              </a:solidFill>
              <a:latin typeface="Aptos" panose="020B0004020202020204" pitchFamily="34" charset="0"/>
            </a:endParaRPr>
          </a:p>
        </p:txBody>
      </p:sp>
      <p:sp>
        <p:nvSpPr>
          <p:cNvPr id="12" name="TextBox 11">
            <a:extLst>
              <a:ext uri="{FF2B5EF4-FFF2-40B4-BE49-F238E27FC236}">
                <a16:creationId xmlns:a16="http://schemas.microsoft.com/office/drawing/2014/main" id="{9BEE15EF-71B8-25B4-FA32-20D6108EF792}"/>
              </a:ext>
            </a:extLst>
          </p:cNvPr>
          <p:cNvSpPr txBox="1"/>
          <p:nvPr/>
        </p:nvSpPr>
        <p:spPr>
          <a:xfrm>
            <a:off x="7583179" y="6035094"/>
            <a:ext cx="4127291" cy="430887"/>
          </a:xfrm>
          <a:prstGeom prst="rect">
            <a:avLst/>
          </a:prstGeom>
          <a:noFill/>
        </p:spPr>
        <p:txBody>
          <a:bodyPr wrap="square" rtlCol="0">
            <a:spAutoFit/>
          </a:bodyPr>
          <a:lstStyle/>
          <a:p>
            <a:r>
              <a:rPr lang="en-US" sz="1100" dirty="0"/>
              <a:t>Retrieved from https://</a:t>
            </a:r>
            <a:r>
              <a:rPr lang="en-US" sz="1100" dirty="0" err="1"/>
              <a:t>nida.nih.gov</a:t>
            </a:r>
            <a:r>
              <a:rPr lang="en-US" sz="1100" dirty="0"/>
              <a:t>/publications/drugs-brains-behavior-science-addiction/treatment-recovery</a:t>
            </a:r>
          </a:p>
        </p:txBody>
      </p:sp>
      <p:pic>
        <p:nvPicPr>
          <p:cNvPr id="2050" name="Picture 2" descr="This graph shows that relapse rates for substance use disorders is 40-60%, relapse rates for hypertension are 50-70%, and relapse rates for asthma are 50-70%.">
            <a:extLst>
              <a:ext uri="{FF2B5EF4-FFF2-40B4-BE49-F238E27FC236}">
                <a16:creationId xmlns:a16="http://schemas.microsoft.com/office/drawing/2014/main" id="{15C536AF-CA18-3F3F-EEC4-70AC6734F6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1742" y="1444673"/>
            <a:ext cx="4338729" cy="448232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Key Clip Art Keys Clipart - Key Clipart | Clip art, Winter pictures, Hawaii  pictures">
            <a:extLst>
              <a:ext uri="{FF2B5EF4-FFF2-40B4-BE49-F238E27FC236}">
                <a16:creationId xmlns:a16="http://schemas.microsoft.com/office/drawing/2014/main" id="{FB9A6DA3-428A-E484-0531-8684242A06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8253" y="3823075"/>
            <a:ext cx="574906" cy="574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475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3A6DE-A088-31D1-3AEF-48EE0BD20901}"/>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Co-occurrence of Comorbid Conditions</a:t>
            </a:r>
          </a:p>
        </p:txBody>
      </p:sp>
      <p:sp>
        <p:nvSpPr>
          <p:cNvPr id="3" name="Text Placeholder 2">
            <a:extLst>
              <a:ext uri="{FF2B5EF4-FFF2-40B4-BE49-F238E27FC236}">
                <a16:creationId xmlns:a16="http://schemas.microsoft.com/office/drawing/2014/main" id="{A396A622-C595-FC78-3DBE-C7436CF48DCE}"/>
              </a:ext>
            </a:extLst>
          </p:cNvPr>
          <p:cNvSpPr>
            <a:spLocks noGrp="1"/>
          </p:cNvSpPr>
          <p:nvPr>
            <p:ph type="body" idx="1"/>
          </p:nvPr>
        </p:nvSpPr>
        <p:spPr>
          <a:xfrm>
            <a:off x="838200" y="1592714"/>
            <a:ext cx="5358205" cy="4351338"/>
          </a:xfrm>
        </p:spPr>
        <p:txBody>
          <a:bodyPr>
            <a:normAutofit/>
          </a:bodyPr>
          <a:lstStyle/>
          <a:p>
            <a:pPr marR="0" lvl="0" rtl="0"/>
            <a:r>
              <a:rPr lang="en-US" kern="100" dirty="0">
                <a:solidFill>
                  <a:srgbClr val="0F4761"/>
                </a:solidFill>
                <a:latin typeface="Aptos" panose="020B0004020202020204" pitchFamily="34" charset="0"/>
              </a:rPr>
              <a:t>S</a:t>
            </a:r>
            <a:r>
              <a:rPr lang="en-US" b="0" i="0" u="none" strike="noStrike" kern="100" baseline="0" dirty="0">
                <a:solidFill>
                  <a:srgbClr val="0F4761"/>
                </a:solidFill>
                <a:latin typeface="Aptos" panose="020B0004020202020204" pitchFamily="34" charset="0"/>
              </a:rPr>
              <a:t>erious mental illnesses (SMI)</a:t>
            </a:r>
          </a:p>
          <a:p>
            <a:pPr lvl="1"/>
            <a:r>
              <a:rPr lang="en-US" kern="100" dirty="0">
                <a:solidFill>
                  <a:srgbClr val="0F4761"/>
                </a:solidFill>
                <a:latin typeface="Aptos" panose="020B0004020202020204" pitchFamily="34" charset="0"/>
              </a:rPr>
              <a:t>Depression</a:t>
            </a:r>
          </a:p>
          <a:p>
            <a:pPr lvl="1"/>
            <a:r>
              <a:rPr lang="en-US" kern="100" dirty="0">
                <a:solidFill>
                  <a:srgbClr val="0F4761"/>
                </a:solidFill>
                <a:latin typeface="Aptos" panose="020B0004020202020204" pitchFamily="34" charset="0"/>
              </a:rPr>
              <a:t>Post-traumatic stress disorder (PTSD)</a:t>
            </a:r>
          </a:p>
          <a:p>
            <a:pPr lvl="1"/>
            <a:r>
              <a:rPr lang="en-US" b="0" i="0" u="none" strike="noStrike" kern="100" baseline="0" dirty="0">
                <a:solidFill>
                  <a:srgbClr val="0F4761"/>
                </a:solidFill>
                <a:latin typeface="Aptos" panose="020B0004020202020204" pitchFamily="34" charset="0"/>
              </a:rPr>
              <a:t>Bipolar Disorder</a:t>
            </a:r>
          </a:p>
          <a:p>
            <a:pPr lvl="1"/>
            <a:r>
              <a:rPr lang="en-US" kern="100" dirty="0">
                <a:solidFill>
                  <a:srgbClr val="0F4761"/>
                </a:solidFill>
                <a:latin typeface="Aptos" panose="020B0004020202020204" pitchFamily="34" charset="0"/>
              </a:rPr>
              <a:t>Schizophrenia</a:t>
            </a:r>
            <a:endParaRPr lang="en-US" b="0" i="0" u="none" strike="noStrike" kern="100" baseline="0" dirty="0">
              <a:solidFill>
                <a:srgbClr val="0F4761"/>
              </a:solidFill>
              <a:latin typeface="Aptos" panose="020B0004020202020204" pitchFamily="34" charset="0"/>
            </a:endParaRPr>
          </a:p>
          <a:p>
            <a:pPr marR="0" lvl="0" rtl="0"/>
            <a:r>
              <a:rPr lang="en-US" b="0" i="0" u="none" strike="noStrike" kern="100" baseline="0" dirty="0">
                <a:solidFill>
                  <a:srgbClr val="0F4761"/>
                </a:solidFill>
                <a:latin typeface="Aptos" panose="020B0004020202020204" pitchFamily="34" charset="0"/>
              </a:rPr>
              <a:t>SUDs &amp; SMI</a:t>
            </a:r>
          </a:p>
          <a:p>
            <a:pPr lvl="1"/>
            <a:r>
              <a:rPr lang="en-US" kern="100" dirty="0">
                <a:solidFill>
                  <a:srgbClr val="0F4761"/>
                </a:solidFill>
                <a:latin typeface="Aptos" panose="020B0004020202020204" pitchFamily="34" charset="0"/>
              </a:rPr>
              <a:t>“Around 1 in 4 individuals with SMI also have an SUD”</a:t>
            </a:r>
            <a:r>
              <a:rPr lang="en-US" kern="100" baseline="30000" dirty="0">
                <a:solidFill>
                  <a:srgbClr val="0F4761"/>
                </a:solidFill>
                <a:latin typeface="Aptos" panose="020B0004020202020204" pitchFamily="34" charset="0"/>
              </a:rPr>
              <a:t>[3]</a:t>
            </a:r>
            <a:endParaRPr lang="en-US" kern="100" dirty="0">
              <a:solidFill>
                <a:srgbClr val="0F4761"/>
              </a:solidFill>
              <a:latin typeface="Aptos" panose="020B0004020202020204" pitchFamily="34" charset="0"/>
            </a:endParaRPr>
          </a:p>
          <a:p>
            <a:pPr lvl="1"/>
            <a:r>
              <a:rPr lang="en-US" kern="100" dirty="0">
                <a:solidFill>
                  <a:srgbClr val="0F4761"/>
                </a:solidFill>
                <a:latin typeface="Aptos" panose="020B0004020202020204" pitchFamily="34" charset="0"/>
              </a:rPr>
              <a:t>About 15% of patients with SUD have SMI</a:t>
            </a:r>
            <a:r>
              <a:rPr lang="en-US" kern="100" baseline="30000" dirty="0">
                <a:solidFill>
                  <a:srgbClr val="0F4761"/>
                </a:solidFill>
                <a:latin typeface="Aptos" panose="020B0004020202020204" pitchFamily="34" charset="0"/>
              </a:rPr>
              <a:t>[3]</a:t>
            </a:r>
            <a:endParaRPr lang="en-US" kern="100" dirty="0">
              <a:solidFill>
                <a:srgbClr val="0F4761"/>
              </a:solidFill>
              <a:latin typeface="Aptos" panose="020B0004020202020204" pitchFamily="34" charset="0"/>
            </a:endParaRPr>
          </a:p>
          <a:p>
            <a:pPr lvl="1"/>
            <a:endParaRPr lang="en-US" kern="100" dirty="0">
              <a:solidFill>
                <a:srgbClr val="0F4761"/>
              </a:solidFill>
              <a:latin typeface="Aptos" panose="020B0004020202020204" pitchFamily="34" charset="0"/>
            </a:endParaRPr>
          </a:p>
        </p:txBody>
      </p:sp>
      <p:pic>
        <p:nvPicPr>
          <p:cNvPr id="5" name="Picture 4" descr="A graph of different types of sales&#10;&#10;Description automatically generated with medium confidence">
            <a:extLst>
              <a:ext uri="{FF2B5EF4-FFF2-40B4-BE49-F238E27FC236}">
                <a16:creationId xmlns:a16="http://schemas.microsoft.com/office/drawing/2014/main" id="{C8B7B832-FAC1-7554-B4A9-824283CA2A51}"/>
              </a:ext>
            </a:extLst>
          </p:cNvPr>
          <p:cNvPicPr>
            <a:picLocks noChangeAspect="1"/>
          </p:cNvPicPr>
          <p:nvPr/>
        </p:nvPicPr>
        <p:blipFill>
          <a:blip r:embed="rId3"/>
          <a:stretch>
            <a:fillRect/>
          </a:stretch>
        </p:blipFill>
        <p:spPr>
          <a:xfrm>
            <a:off x="6303145" y="2073051"/>
            <a:ext cx="5770521" cy="3391833"/>
          </a:xfrm>
          <a:prstGeom prst="rect">
            <a:avLst/>
          </a:prstGeom>
        </p:spPr>
      </p:pic>
      <p:sp>
        <p:nvSpPr>
          <p:cNvPr id="6" name="TextBox 5">
            <a:extLst>
              <a:ext uri="{FF2B5EF4-FFF2-40B4-BE49-F238E27FC236}">
                <a16:creationId xmlns:a16="http://schemas.microsoft.com/office/drawing/2014/main" id="{1AAA9578-0F79-D371-7A8E-7315E83C6B1E}"/>
              </a:ext>
            </a:extLst>
          </p:cNvPr>
          <p:cNvSpPr txBox="1"/>
          <p:nvPr/>
        </p:nvSpPr>
        <p:spPr>
          <a:xfrm>
            <a:off x="6303144" y="5464884"/>
            <a:ext cx="5605571" cy="430887"/>
          </a:xfrm>
          <a:prstGeom prst="rect">
            <a:avLst/>
          </a:prstGeom>
          <a:noFill/>
        </p:spPr>
        <p:txBody>
          <a:bodyPr wrap="square" rtlCol="0">
            <a:spAutoFit/>
          </a:bodyPr>
          <a:lstStyle/>
          <a:p>
            <a:r>
              <a:rPr lang="en-US" sz="1100" dirty="0"/>
              <a:t>Retrieved from https://</a:t>
            </a:r>
            <a:r>
              <a:rPr lang="en-US" sz="1100" dirty="0" err="1"/>
              <a:t>nida.nih.gov</a:t>
            </a:r>
            <a:r>
              <a:rPr lang="en-US" sz="1100" dirty="0"/>
              <a:t>/publications/research-reports/common-comorbidities-substance-use-disorders/introduction </a:t>
            </a:r>
          </a:p>
        </p:txBody>
      </p:sp>
    </p:spTree>
    <p:extLst>
      <p:ext uri="{BB962C8B-B14F-4D97-AF65-F5344CB8AC3E}">
        <p14:creationId xmlns:p14="http://schemas.microsoft.com/office/powerpoint/2010/main" val="2679749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983A8-DF94-BE1D-A1C7-DEEAFD4B59E7}"/>
              </a:ext>
            </a:extLst>
          </p:cNvPr>
          <p:cNvSpPr>
            <a:spLocks noGrp="1"/>
          </p:cNvSpPr>
          <p:nvPr>
            <p:ph type="title"/>
          </p:nvPr>
        </p:nvSpPr>
        <p:spPr>
          <a:xfrm>
            <a:off x="547437" y="0"/>
            <a:ext cx="10515600" cy="1325563"/>
          </a:xfrm>
        </p:spPr>
        <p:txBody>
          <a:bodyPr>
            <a:normAutofit/>
          </a:bodyPr>
          <a:lstStyle/>
          <a:p>
            <a:pPr marR="0" rtl="0"/>
            <a:r>
              <a:rPr lang="en-US" b="0" i="0" u="none" strike="noStrike" kern="100" baseline="0" dirty="0">
                <a:solidFill>
                  <a:srgbClr val="0F4761"/>
                </a:solidFill>
                <a:latin typeface="Aptos Display" panose="020B0004020202020204" pitchFamily="34" charset="0"/>
              </a:rPr>
              <a:t>PTSD &amp; SUDs</a:t>
            </a:r>
          </a:p>
        </p:txBody>
      </p:sp>
      <p:sp>
        <p:nvSpPr>
          <p:cNvPr id="3" name="Text Placeholder 2">
            <a:extLst>
              <a:ext uri="{FF2B5EF4-FFF2-40B4-BE49-F238E27FC236}">
                <a16:creationId xmlns:a16="http://schemas.microsoft.com/office/drawing/2014/main" id="{31421ECC-E4E6-F1D4-2845-B2118BAB356B}"/>
              </a:ext>
            </a:extLst>
          </p:cNvPr>
          <p:cNvSpPr>
            <a:spLocks noGrp="1"/>
          </p:cNvSpPr>
          <p:nvPr>
            <p:ph type="body" idx="1"/>
          </p:nvPr>
        </p:nvSpPr>
        <p:spPr>
          <a:xfrm>
            <a:off x="547437" y="1131380"/>
            <a:ext cx="11097126" cy="5099603"/>
          </a:xfrm>
        </p:spPr>
        <p:txBody>
          <a:bodyPr>
            <a:normAutofit/>
          </a:bodyPr>
          <a:lstStyle/>
          <a:p>
            <a:r>
              <a:rPr lang="en-US" b="0" i="0" u="none" strike="noStrike" kern="100" baseline="0" dirty="0">
                <a:solidFill>
                  <a:srgbClr val="0F4761"/>
                </a:solidFill>
                <a:latin typeface="Aptos" panose="020B0004020202020204" pitchFamily="34" charset="0"/>
              </a:rPr>
              <a:t>Neurotransmitters</a:t>
            </a:r>
          </a:p>
          <a:p>
            <a:pPr lvl="1"/>
            <a:r>
              <a:rPr lang="en-US" kern="100" dirty="0">
                <a:solidFill>
                  <a:srgbClr val="0F4761"/>
                </a:solidFill>
                <a:latin typeface="Aptos" panose="020B0004020202020204" pitchFamily="34" charset="0"/>
              </a:rPr>
              <a:t>Norepinephrine – helps modulates </a:t>
            </a:r>
            <a:r>
              <a:rPr lang="en-US" b="0" i="0" u="none" strike="noStrike" kern="100" baseline="0" dirty="0">
                <a:solidFill>
                  <a:srgbClr val="0F4761"/>
                </a:solidFill>
                <a:latin typeface="Aptos" panose="020B0004020202020204" pitchFamily="34" charset="0"/>
              </a:rPr>
              <a:t>body’s stress response</a:t>
            </a:r>
            <a:endParaRPr lang="en-US" kern="100" dirty="0">
              <a:solidFill>
                <a:srgbClr val="0F4761"/>
              </a:solidFill>
              <a:latin typeface="Aptos" panose="020B0004020202020204" pitchFamily="34" charset="0"/>
            </a:endParaRPr>
          </a:p>
          <a:p>
            <a:pPr lvl="2"/>
            <a:r>
              <a:rPr lang="en-US" kern="100" dirty="0">
                <a:solidFill>
                  <a:srgbClr val="0F4761"/>
                </a:solidFill>
                <a:latin typeface="Aptos" panose="020B0004020202020204" pitchFamily="34" charset="0"/>
              </a:rPr>
              <a:t>Patients with PTSD have </a:t>
            </a:r>
            <a:r>
              <a:rPr lang="en-US" b="1" u="sng" kern="100" dirty="0">
                <a:solidFill>
                  <a:srgbClr val="0F4761"/>
                </a:solidFill>
                <a:latin typeface="Aptos" panose="020B0004020202020204" pitchFamily="34" charset="0"/>
              </a:rPr>
              <a:t>elevated</a:t>
            </a:r>
            <a:r>
              <a:rPr lang="en-US" kern="100" dirty="0">
                <a:solidFill>
                  <a:srgbClr val="0F4761"/>
                </a:solidFill>
                <a:latin typeface="Aptos" panose="020B0004020202020204" pitchFamily="34" charset="0"/>
              </a:rPr>
              <a:t> norepinephrine levels in the cerebrospinal fluid</a:t>
            </a:r>
            <a:r>
              <a:rPr lang="en-US" kern="100" baseline="30000" dirty="0">
                <a:solidFill>
                  <a:srgbClr val="0F4761"/>
                </a:solidFill>
                <a:latin typeface="Aptos" panose="020B0004020202020204" pitchFamily="34" charset="0"/>
              </a:rPr>
              <a:t>[4]</a:t>
            </a:r>
            <a:endParaRPr lang="en-US" kern="100" dirty="0">
              <a:solidFill>
                <a:srgbClr val="0F4761"/>
              </a:solidFill>
              <a:latin typeface="Aptos" panose="020B0004020202020204" pitchFamily="34" charset="0"/>
            </a:endParaRPr>
          </a:p>
          <a:p>
            <a:pPr lvl="1"/>
            <a:r>
              <a:rPr lang="en-US" b="0" i="0" u="none" strike="noStrike" kern="100" baseline="0" dirty="0">
                <a:solidFill>
                  <a:srgbClr val="0F4761"/>
                </a:solidFill>
                <a:latin typeface="Aptos" panose="020B0004020202020204" pitchFamily="34" charset="0"/>
              </a:rPr>
              <a:t>Glutamate – excitatory; important for mood regulation</a:t>
            </a:r>
          </a:p>
          <a:p>
            <a:pPr lvl="2"/>
            <a:r>
              <a:rPr lang="en-US" kern="100" dirty="0">
                <a:solidFill>
                  <a:srgbClr val="0F4761"/>
                </a:solidFill>
                <a:latin typeface="Aptos" panose="020B0004020202020204" pitchFamily="34" charset="0"/>
              </a:rPr>
              <a:t>P</a:t>
            </a:r>
            <a:r>
              <a:rPr lang="en-US" b="0" i="0" u="none" strike="noStrike" kern="100" baseline="0" dirty="0">
                <a:solidFill>
                  <a:srgbClr val="0F4761"/>
                </a:solidFill>
                <a:latin typeface="Aptos" panose="020B0004020202020204" pitchFamily="34" charset="0"/>
              </a:rPr>
              <a:t>otential treatment </a:t>
            </a:r>
            <a:r>
              <a:rPr lang="en-US" b="1" i="0" u="sng" strike="noStrike" kern="100" baseline="0" dirty="0">
                <a:solidFill>
                  <a:srgbClr val="0F4761"/>
                </a:solidFill>
                <a:latin typeface="Aptos" panose="020B0004020202020204" pitchFamily="34" charset="0"/>
              </a:rPr>
              <a:t>targets</a:t>
            </a:r>
            <a:r>
              <a:rPr lang="en-US" b="0" i="0" u="none" strike="noStrike" kern="100" baseline="0" dirty="0">
                <a:solidFill>
                  <a:srgbClr val="0F4761"/>
                </a:solidFill>
                <a:latin typeface="Aptos" panose="020B0004020202020204" pitchFamily="34" charset="0"/>
              </a:rPr>
              <a:t> for comorbid PTSD and SUD</a:t>
            </a:r>
          </a:p>
          <a:p>
            <a:pPr lvl="1"/>
            <a:r>
              <a:rPr lang="en-US" kern="100" dirty="0">
                <a:solidFill>
                  <a:srgbClr val="0F4761"/>
                </a:solidFill>
                <a:latin typeface="Aptos" panose="020B0004020202020204" pitchFamily="34" charset="0"/>
              </a:rPr>
              <a:t>GABA – inhibitory; important for anxiety, stress, and fear regulation</a:t>
            </a:r>
          </a:p>
          <a:p>
            <a:pPr lvl="2"/>
            <a:r>
              <a:rPr lang="en-US" kern="100" dirty="0">
                <a:solidFill>
                  <a:srgbClr val="0F4761"/>
                </a:solidFill>
                <a:latin typeface="Aptos" panose="020B0004020202020204" pitchFamily="34" charset="0"/>
              </a:rPr>
              <a:t>P</a:t>
            </a:r>
            <a:r>
              <a:rPr lang="en-US" b="0" i="0" u="none" strike="noStrike" kern="100" baseline="0" dirty="0">
                <a:solidFill>
                  <a:srgbClr val="0F4761"/>
                </a:solidFill>
                <a:latin typeface="Aptos" panose="020B0004020202020204" pitchFamily="34" charset="0"/>
              </a:rPr>
              <a:t>otential treatment </a:t>
            </a:r>
            <a:r>
              <a:rPr lang="en-US" b="1" i="0" u="sng" strike="noStrike" kern="100" baseline="0" dirty="0">
                <a:solidFill>
                  <a:srgbClr val="0F4761"/>
                </a:solidFill>
                <a:latin typeface="Aptos" panose="020B0004020202020204" pitchFamily="34" charset="0"/>
              </a:rPr>
              <a:t>targets</a:t>
            </a:r>
            <a:r>
              <a:rPr lang="en-US" b="0" i="0" u="none" strike="noStrike" kern="100" baseline="0" dirty="0">
                <a:solidFill>
                  <a:srgbClr val="0F4761"/>
                </a:solidFill>
                <a:latin typeface="Aptos" panose="020B0004020202020204" pitchFamily="34" charset="0"/>
              </a:rPr>
              <a:t> for comorbid PTSD and SUD</a:t>
            </a:r>
          </a:p>
        </p:txBody>
      </p:sp>
    </p:spTree>
    <p:extLst>
      <p:ext uri="{BB962C8B-B14F-4D97-AF65-F5344CB8AC3E}">
        <p14:creationId xmlns:p14="http://schemas.microsoft.com/office/powerpoint/2010/main" val="1416689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983A8-DF94-BE1D-A1C7-DEEAFD4B59E7}"/>
              </a:ext>
            </a:extLst>
          </p:cNvPr>
          <p:cNvSpPr>
            <a:spLocks noGrp="1"/>
          </p:cNvSpPr>
          <p:nvPr>
            <p:ph type="title"/>
          </p:nvPr>
        </p:nvSpPr>
        <p:spPr/>
        <p:txBody>
          <a:bodyPr/>
          <a:lstStyle/>
          <a:p>
            <a:pPr marR="0" rtl="0"/>
            <a:r>
              <a:rPr lang="en-US" b="0" i="0" u="none" strike="noStrike" kern="100" baseline="0" dirty="0">
                <a:solidFill>
                  <a:srgbClr val="0F4761"/>
                </a:solidFill>
                <a:latin typeface="Aptos Display" panose="020B0004020202020204" pitchFamily="34" charset="0"/>
              </a:rPr>
              <a:t>Adjunctive Medications for PTSD</a:t>
            </a:r>
          </a:p>
        </p:txBody>
      </p:sp>
      <p:sp>
        <p:nvSpPr>
          <p:cNvPr id="3" name="Text Placeholder 2">
            <a:extLst>
              <a:ext uri="{FF2B5EF4-FFF2-40B4-BE49-F238E27FC236}">
                <a16:creationId xmlns:a16="http://schemas.microsoft.com/office/drawing/2014/main" id="{31421ECC-E4E6-F1D4-2845-B2118BAB356B}"/>
              </a:ext>
            </a:extLst>
          </p:cNvPr>
          <p:cNvSpPr>
            <a:spLocks noGrp="1"/>
          </p:cNvSpPr>
          <p:nvPr>
            <p:ph idx="1"/>
          </p:nvPr>
        </p:nvSpPr>
        <p:spPr>
          <a:xfrm>
            <a:off x="838200" y="1566316"/>
            <a:ext cx="10515600" cy="5103425"/>
          </a:xfrm>
        </p:spPr>
        <p:txBody>
          <a:bodyPr>
            <a:normAutofit lnSpcReduction="10000"/>
          </a:bodyPr>
          <a:lstStyle/>
          <a:p>
            <a:pPr marR="0" lvl="0" rtl="0"/>
            <a:r>
              <a:rPr lang="en-US" kern="100" dirty="0">
                <a:solidFill>
                  <a:srgbClr val="0F4761"/>
                </a:solidFill>
                <a:latin typeface="Aptos Display" panose="020B0004020202020204" pitchFamily="34" charset="0"/>
              </a:rPr>
              <a:t>Selective serotonin reuptake inhibitors (SSRIs)</a:t>
            </a:r>
          </a:p>
          <a:p>
            <a:pPr lvl="1"/>
            <a:r>
              <a:rPr lang="en-US" b="1" kern="100" dirty="0">
                <a:solidFill>
                  <a:srgbClr val="0F4761"/>
                </a:solidFill>
                <a:latin typeface="Aptos Display" panose="020B0004020202020204" pitchFamily="34" charset="0"/>
              </a:rPr>
              <a:t>Sertraline </a:t>
            </a:r>
            <a:r>
              <a:rPr lang="en-US" kern="100" dirty="0">
                <a:solidFill>
                  <a:srgbClr val="0F4761"/>
                </a:solidFill>
                <a:latin typeface="Aptos Display" panose="020B0004020202020204" pitchFamily="34" charset="0"/>
              </a:rPr>
              <a:t>– 50-200 mg/day, target dose </a:t>
            </a:r>
            <a:r>
              <a:rPr lang="en-US" b="1" kern="100" dirty="0">
                <a:solidFill>
                  <a:srgbClr val="0F4761"/>
                </a:solidFill>
                <a:latin typeface="Aptos Display" panose="020B0004020202020204" pitchFamily="34" charset="0"/>
              </a:rPr>
              <a:t>150-200mg</a:t>
            </a:r>
            <a:r>
              <a:rPr lang="en-US" kern="100" baseline="30000" dirty="0">
                <a:solidFill>
                  <a:srgbClr val="0F4761"/>
                </a:solidFill>
                <a:latin typeface="Aptos Display" panose="020B0004020202020204" pitchFamily="34" charset="0"/>
              </a:rPr>
              <a:t>[5-7]</a:t>
            </a:r>
            <a:endParaRPr lang="en-US"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FDA approved for PTSD</a:t>
            </a:r>
          </a:p>
          <a:p>
            <a:pPr lvl="2"/>
            <a:r>
              <a:rPr lang="en-US" kern="100" dirty="0">
                <a:solidFill>
                  <a:srgbClr val="0F4761"/>
                </a:solidFill>
                <a:latin typeface="Aptos Display" panose="020B0004020202020204" pitchFamily="34" charset="0"/>
              </a:rPr>
              <a:t>May be effective in reducing alcohol consumption </a:t>
            </a:r>
          </a:p>
          <a:p>
            <a:pPr lvl="2"/>
            <a:r>
              <a:rPr lang="en-US" kern="100" dirty="0">
                <a:solidFill>
                  <a:srgbClr val="0F4761"/>
                </a:solidFill>
                <a:latin typeface="Aptos Display" panose="020B0004020202020204" pitchFamily="34" charset="0"/>
              </a:rPr>
              <a:t>May prolong time to relapse to cocaine</a:t>
            </a:r>
          </a:p>
          <a:p>
            <a:pPr lvl="2"/>
            <a:r>
              <a:rPr lang="en-US" kern="100" dirty="0">
                <a:solidFill>
                  <a:srgbClr val="0F4761"/>
                </a:solidFill>
                <a:latin typeface="Aptos Display" panose="020B0004020202020204" pitchFamily="34" charset="0"/>
              </a:rPr>
              <a:t>Beer’s Criteria </a:t>
            </a:r>
          </a:p>
          <a:p>
            <a:pPr lvl="1"/>
            <a:r>
              <a:rPr lang="en-US" b="1" kern="100" dirty="0">
                <a:solidFill>
                  <a:srgbClr val="0F4761"/>
                </a:solidFill>
                <a:latin typeface="Aptos Display" panose="020B0004020202020204" pitchFamily="34" charset="0"/>
              </a:rPr>
              <a:t>Paroxetine</a:t>
            </a:r>
            <a:r>
              <a:rPr lang="en-US" kern="100" dirty="0">
                <a:solidFill>
                  <a:srgbClr val="0F4761"/>
                </a:solidFill>
                <a:latin typeface="Aptos Display" panose="020B0004020202020204" pitchFamily="34" charset="0"/>
              </a:rPr>
              <a:t> – </a:t>
            </a:r>
            <a:r>
              <a:rPr lang="en-US" b="1" kern="100" dirty="0">
                <a:solidFill>
                  <a:srgbClr val="0F4761"/>
                </a:solidFill>
                <a:latin typeface="Aptos Display" panose="020B0004020202020204" pitchFamily="34" charset="0"/>
              </a:rPr>
              <a:t>20-50 mg/day</a:t>
            </a:r>
          </a:p>
          <a:p>
            <a:pPr lvl="2"/>
            <a:r>
              <a:rPr lang="en-US" sz="2000" kern="100" dirty="0">
                <a:solidFill>
                  <a:srgbClr val="0F4761"/>
                </a:solidFill>
                <a:latin typeface="Aptos Display" panose="020B0004020202020204" pitchFamily="34" charset="0"/>
              </a:rPr>
              <a:t>FDA approved for PTSD</a:t>
            </a:r>
          </a:p>
          <a:p>
            <a:pPr lvl="2"/>
            <a:r>
              <a:rPr lang="en-US" sz="2000" kern="100" dirty="0">
                <a:solidFill>
                  <a:srgbClr val="0F4761"/>
                </a:solidFill>
                <a:latin typeface="Aptos Display" panose="020B0004020202020204" pitchFamily="34" charset="0"/>
              </a:rPr>
              <a:t>Useful for panic symptoms </a:t>
            </a:r>
          </a:p>
          <a:p>
            <a:pPr lvl="2"/>
            <a:r>
              <a:rPr lang="en-US" b="1" kern="100" dirty="0">
                <a:solidFill>
                  <a:srgbClr val="0F4761"/>
                </a:solidFill>
                <a:latin typeface="Aptos Display" panose="020B0004020202020204" pitchFamily="34" charset="0"/>
              </a:rPr>
              <a:t>L</a:t>
            </a:r>
            <a:r>
              <a:rPr lang="en-US" sz="2000" b="1" kern="100" dirty="0">
                <a:solidFill>
                  <a:srgbClr val="0F4761"/>
                </a:solidFill>
                <a:latin typeface="Aptos Display" panose="020B0004020202020204" pitchFamily="34" charset="0"/>
              </a:rPr>
              <a:t>owest risk for QT prolongation </a:t>
            </a:r>
            <a:r>
              <a:rPr lang="en-US" sz="2000" kern="100" baseline="30000" dirty="0">
                <a:solidFill>
                  <a:srgbClr val="0F4761"/>
                </a:solidFill>
                <a:latin typeface="Aptos Display" panose="020B0004020202020204" pitchFamily="34" charset="0"/>
              </a:rPr>
              <a:t>[</a:t>
            </a:r>
            <a:r>
              <a:rPr lang="en-US" kern="100" baseline="30000" dirty="0">
                <a:solidFill>
                  <a:srgbClr val="0F4761"/>
                </a:solidFill>
                <a:latin typeface="Aptos Display" panose="020B0004020202020204" pitchFamily="34" charset="0"/>
              </a:rPr>
              <a:t>8</a:t>
            </a:r>
            <a:r>
              <a:rPr lang="en-US" sz="2000" kern="100" baseline="30000" dirty="0">
                <a:solidFill>
                  <a:srgbClr val="0F4761"/>
                </a:solidFill>
                <a:latin typeface="Aptos Display" panose="020B0004020202020204" pitchFamily="34" charset="0"/>
              </a:rPr>
              <a:t>]</a:t>
            </a:r>
            <a:endParaRPr lang="en-US" sz="2000"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Beer’s Criteria </a:t>
            </a:r>
          </a:p>
          <a:p>
            <a:pPr lvl="1"/>
            <a:r>
              <a:rPr lang="en-US" b="1" kern="100" dirty="0">
                <a:solidFill>
                  <a:srgbClr val="0F4761"/>
                </a:solidFill>
                <a:latin typeface="Aptos Display" panose="020B0004020202020204" pitchFamily="34" charset="0"/>
              </a:rPr>
              <a:t>Escitalopram</a:t>
            </a:r>
            <a:r>
              <a:rPr lang="en-US" kern="100" dirty="0">
                <a:solidFill>
                  <a:srgbClr val="0F4761"/>
                </a:solidFill>
                <a:latin typeface="Aptos Display" panose="020B0004020202020204" pitchFamily="34" charset="0"/>
              </a:rPr>
              <a:t> – </a:t>
            </a:r>
            <a:r>
              <a:rPr lang="en-US" b="1" kern="100" dirty="0">
                <a:solidFill>
                  <a:srgbClr val="0F4761"/>
                </a:solidFill>
                <a:latin typeface="Aptos Display" panose="020B0004020202020204" pitchFamily="34" charset="0"/>
              </a:rPr>
              <a:t>10-20 mg/day</a:t>
            </a:r>
            <a:endParaRPr lang="en-US" kern="100" dirty="0">
              <a:solidFill>
                <a:srgbClr val="0F4761"/>
              </a:solidFill>
              <a:latin typeface="Aptos Display" panose="020B0004020202020204" pitchFamily="34" charset="0"/>
            </a:endParaRPr>
          </a:p>
          <a:p>
            <a:pPr lvl="2"/>
            <a:r>
              <a:rPr lang="en-US" kern="100" dirty="0">
                <a:solidFill>
                  <a:srgbClr val="0F4761"/>
                </a:solidFill>
                <a:latin typeface="Aptos Display" panose="020B0004020202020204" pitchFamily="34" charset="0"/>
              </a:rPr>
              <a:t>Useful for the treatment of alcohol dependence co-morbid with depression</a:t>
            </a:r>
            <a:r>
              <a:rPr lang="en-US" kern="100" baseline="30000" dirty="0">
                <a:solidFill>
                  <a:srgbClr val="0F4761"/>
                </a:solidFill>
                <a:latin typeface="Aptos Display" panose="020B0004020202020204" pitchFamily="34" charset="0"/>
              </a:rPr>
              <a:t>[9]</a:t>
            </a:r>
            <a:endParaRPr lang="en-US" kern="100" dirty="0">
              <a:solidFill>
                <a:srgbClr val="0F4761"/>
              </a:solidFill>
              <a:latin typeface="Aptos Display" panose="020B0004020202020204" pitchFamily="34" charset="0"/>
            </a:endParaRPr>
          </a:p>
          <a:p>
            <a:pPr lvl="3"/>
            <a:r>
              <a:rPr lang="en-US" kern="100" dirty="0">
                <a:solidFill>
                  <a:srgbClr val="0F4761"/>
                </a:solidFill>
                <a:latin typeface="Aptos Display" panose="020B0004020202020204" pitchFamily="34" charset="0"/>
              </a:rPr>
              <a:t> </a:t>
            </a:r>
            <a:r>
              <a:rPr lang="en-US" kern="100" dirty="0" err="1">
                <a:solidFill>
                  <a:srgbClr val="0F4761"/>
                </a:solidFill>
                <a:latin typeface="Aptos Display" panose="020B0004020202020204" pitchFamily="34" charset="0"/>
              </a:rPr>
              <a:t>Muhonen</a:t>
            </a:r>
            <a:r>
              <a:rPr lang="en-US" kern="100" dirty="0">
                <a:solidFill>
                  <a:srgbClr val="0F4761"/>
                </a:solidFill>
                <a:latin typeface="Aptos Display" panose="020B0004020202020204" pitchFamily="34" charset="0"/>
              </a:rPr>
              <a:t> et al reported reduced alcohol craving and consumption</a:t>
            </a:r>
          </a:p>
          <a:p>
            <a:pPr lvl="2"/>
            <a:r>
              <a:rPr lang="en-US" kern="100" dirty="0">
                <a:solidFill>
                  <a:srgbClr val="0F4761"/>
                </a:solidFill>
                <a:latin typeface="Aptos Display" panose="020B0004020202020204" pitchFamily="34" charset="0"/>
              </a:rPr>
              <a:t>Beer’s Criteria</a:t>
            </a:r>
          </a:p>
        </p:txBody>
      </p:sp>
    </p:spTree>
    <p:extLst>
      <p:ext uri="{BB962C8B-B14F-4D97-AF65-F5344CB8AC3E}">
        <p14:creationId xmlns:p14="http://schemas.microsoft.com/office/powerpoint/2010/main" val="665765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10743</TotalTime>
  <Words>2809</Words>
  <Application>Microsoft Macintosh PowerPoint</Application>
  <PresentationFormat>Widescreen</PresentationFormat>
  <Paragraphs>282</Paragraphs>
  <Slides>27</Slides>
  <Notes>27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Aptos</vt:lpstr>
      <vt:lpstr>Aptos Display</vt:lpstr>
      <vt:lpstr>Arial</vt:lpstr>
      <vt:lpstr>Calibri</vt:lpstr>
      <vt:lpstr>Cambria</vt:lpstr>
      <vt:lpstr>Segoe UI</vt:lpstr>
      <vt:lpstr>Times New Roman</vt:lpstr>
      <vt:lpstr>Wingdings</vt:lpstr>
      <vt:lpstr>Office Theme</vt:lpstr>
      <vt:lpstr>Adjunctive Medications for Substance Use Disorders (SUDs)</vt:lpstr>
      <vt:lpstr>Acknowledgements</vt:lpstr>
      <vt:lpstr>Disclaimers</vt:lpstr>
      <vt:lpstr>Objectives</vt:lpstr>
      <vt:lpstr>Understanding SUDs</vt:lpstr>
      <vt:lpstr>Understanding SUDs</vt:lpstr>
      <vt:lpstr>Co-occurrence of Comorbid Conditions</vt:lpstr>
      <vt:lpstr>PTSD &amp; SUDs</vt:lpstr>
      <vt:lpstr>Adjunctive Medications for PTSD</vt:lpstr>
      <vt:lpstr>Adjunctive Medications for PTSD</vt:lpstr>
      <vt:lpstr>Adjunctive Medications for PTSD</vt:lpstr>
      <vt:lpstr>ADHD &amp; SUDs</vt:lpstr>
      <vt:lpstr>Adjunctive Medications for ADHD</vt:lpstr>
      <vt:lpstr>Active/Post-Acute Withdrawal Symptoms</vt:lpstr>
      <vt:lpstr>Adjunctive Medications for Withdrawal Symptoms</vt:lpstr>
      <vt:lpstr>Adjunctive Medications for Withdrawal Symptoms</vt:lpstr>
      <vt:lpstr>Adjunctive Medications for Withdrawal Symptoms</vt:lpstr>
      <vt:lpstr>Monitoring and Considerations</vt:lpstr>
      <vt:lpstr>Discussion</vt:lpstr>
      <vt:lpstr>Case Study: M.K.</vt:lpstr>
      <vt:lpstr>Case Study: M.K.</vt:lpstr>
      <vt:lpstr>Case Study: M.K.</vt:lpstr>
      <vt:lpstr>Case Study: M.K.</vt:lpstr>
      <vt:lpstr>Case Study: M.K Recommendations</vt:lpstr>
      <vt:lpstr>Conclusion</vt:lpstr>
      <vt:lpstr>References</vt:lpstr>
      <vt:lpstr>Thank you! Question?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Adjunctive Medications for Substance Use Disorders (SUDs)</dc:title>
  <dc:creator>Mary Vue</dc:creator>
  <cp:lastModifiedBy>Mary Vue</cp:lastModifiedBy>
  <cp:revision>82</cp:revision>
  <dcterms:created xsi:type="dcterms:W3CDTF">2024-05-29T19:28:03Z</dcterms:created>
  <dcterms:modified xsi:type="dcterms:W3CDTF">2024-06-06T16:13:14Z</dcterms:modified>
</cp:coreProperties>
</file>