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7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4" r:id="rId12"/>
    <p:sldId id="265" r:id="rId13"/>
    <p:sldId id="263" r:id="rId14"/>
    <p:sldId id="284" r:id="rId15"/>
    <p:sldId id="277" r:id="rId16"/>
    <p:sldId id="285" r:id="rId17"/>
    <p:sldId id="266" r:id="rId18"/>
    <p:sldId id="286" r:id="rId19"/>
    <p:sldId id="287" r:id="rId20"/>
    <p:sldId id="288" r:id="rId21"/>
    <p:sldId id="289" r:id="rId22"/>
    <p:sldId id="274" r:id="rId23"/>
    <p:sldId id="275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3" autoAdjust="0"/>
    <p:restoredTop sz="77365" autoAdjust="0"/>
  </p:normalViewPr>
  <p:slideViewPr>
    <p:cSldViewPr snapToGrid="0" snapToObjects="1">
      <p:cViewPr varScale="1">
        <p:scale>
          <a:sx n="63" d="100"/>
          <a:sy n="63" d="100"/>
        </p:scale>
        <p:origin x="2526" y="96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3982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869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1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992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217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9855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51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0561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0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375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70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372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4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20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. </a:t>
            </a:r>
            <a:endParaRPr dirty="0"/>
          </a:p>
          <a:p>
            <a:r>
              <a:rPr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704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899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07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33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6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  <a:p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338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Managing the Emergency Difficult Airway at GIMC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CAPT David Good, CRNA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Laryngoscopes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762000" y="2374900"/>
            <a:ext cx="11480800" cy="2146300"/>
          </a:xfrm>
          <a:prstGeom prst="rect">
            <a:avLst/>
          </a:prstGeom>
        </p:spPr>
        <p:txBody>
          <a:bodyPr/>
          <a:lstStyle/>
          <a:p>
            <a:r>
              <a:t>Miller</a:t>
            </a:r>
          </a:p>
          <a:p>
            <a:r>
              <a:t>Macintosh </a:t>
            </a:r>
          </a:p>
        </p:txBody>
      </p:sp>
      <p:pic>
        <p:nvPicPr>
          <p:cNvPr id="14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98047" y="4645212"/>
            <a:ext cx="6101505" cy="4569258"/>
          </a:xfrm>
          <a:prstGeom prst="rect">
            <a:avLst/>
          </a:prstGeom>
          <a:ln w="12700">
            <a:miter lim="400000"/>
          </a:ln>
          <a:effectLst>
            <a:outerShdw blurRad="457200" dist="340667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50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160" y="4654523"/>
            <a:ext cx="5011667" cy="4569258"/>
          </a:xfrm>
          <a:prstGeom prst="rect">
            <a:avLst/>
          </a:prstGeom>
          <a:ln w="12700">
            <a:miter lim="400000"/>
          </a:ln>
          <a:effectLst>
            <a:outerShdw blurRad="457200" dist="340667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Alternative Equipment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sz="half" idx="1"/>
          </p:nvPr>
        </p:nvSpPr>
        <p:spPr>
          <a:xfrm>
            <a:off x="7146442" y="1844091"/>
            <a:ext cx="5384801" cy="6807201"/>
          </a:xfrm>
          <a:prstGeom prst="rect">
            <a:avLst/>
          </a:prstGeom>
        </p:spPr>
        <p:txBody>
          <a:bodyPr/>
          <a:lstStyle/>
          <a:p>
            <a:r>
              <a:t>Glidescope</a:t>
            </a:r>
          </a:p>
          <a:p>
            <a:r>
              <a:t>Bougie</a:t>
            </a:r>
          </a:p>
          <a:p>
            <a:r>
              <a:t>LMA</a:t>
            </a:r>
          </a:p>
          <a:p>
            <a:r>
              <a:t>Fiberoptic Bronchoscope</a:t>
            </a:r>
          </a:p>
        </p:txBody>
      </p:sp>
      <p:pic>
        <p:nvPicPr>
          <p:cNvPr id="157" name="Glide Scop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928" y="2877157"/>
            <a:ext cx="4756973" cy="4741117"/>
          </a:xfrm>
          <a:prstGeom prst="rect">
            <a:avLst/>
          </a:prstGeom>
          <a:ln w="12700">
            <a:miter lim="400000"/>
          </a:ln>
          <a:effectLst>
            <a:outerShdw blurRad="444500" dist="30346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Induction</a:t>
            </a:r>
            <a:r>
              <a:rPr lang="en-US" dirty="0" smtClean="0"/>
              <a:t> Agents and Muscle Relaxants</a:t>
            </a:r>
            <a:endParaRPr dirty="0"/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436337" y="2419350"/>
            <a:ext cx="11480801" cy="66656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06399" indent="-406399">
              <a:spcBef>
                <a:spcPts val="2000"/>
              </a:spcBef>
              <a:defRPr sz="3000"/>
            </a:pPr>
            <a:r>
              <a:rPr lang="en-US" dirty="0" smtClean="0"/>
              <a:t>Sedative Hypnotics:</a:t>
            </a:r>
          </a:p>
          <a:p>
            <a:pPr marL="812799" lvl="1" indent="-406399">
              <a:spcBef>
                <a:spcPts val="2000"/>
              </a:spcBef>
              <a:defRPr sz="3000"/>
            </a:pPr>
            <a:r>
              <a:rPr dirty="0" err="1" smtClean="0"/>
              <a:t>Propofol</a:t>
            </a:r>
            <a:endParaRPr lang="en-US" dirty="0" smtClean="0"/>
          </a:p>
          <a:p>
            <a:pPr marL="812799" lvl="1" indent="-406399">
              <a:spcBef>
                <a:spcPts val="2000"/>
              </a:spcBef>
              <a:defRPr sz="3000"/>
            </a:pPr>
            <a:r>
              <a:rPr lang="en-US" dirty="0" smtClean="0"/>
              <a:t>Ketamine</a:t>
            </a:r>
          </a:p>
          <a:p>
            <a:pPr marL="812799" lvl="1" indent="-406399">
              <a:spcBef>
                <a:spcPts val="2000"/>
              </a:spcBef>
              <a:defRPr sz="3000"/>
            </a:pPr>
            <a:r>
              <a:rPr lang="en-US" dirty="0" err="1" smtClean="0"/>
              <a:t>Etomidate</a:t>
            </a:r>
            <a:endParaRPr lang="en-US" dirty="0" smtClean="0"/>
          </a:p>
          <a:p>
            <a:pPr marL="406399" indent="-406399">
              <a:spcBef>
                <a:spcPts val="2000"/>
              </a:spcBef>
              <a:defRPr sz="3000"/>
            </a:pPr>
            <a:r>
              <a:rPr lang="en-US" dirty="0" smtClean="0"/>
              <a:t>Muscle Relaxants:</a:t>
            </a:r>
          </a:p>
          <a:p>
            <a:pPr marL="812799" lvl="1" indent="-406399">
              <a:spcBef>
                <a:spcPts val="2000"/>
              </a:spcBef>
              <a:defRPr sz="3000"/>
            </a:pPr>
            <a:r>
              <a:rPr lang="en-US" dirty="0" smtClean="0"/>
              <a:t>Succinylcholine</a:t>
            </a:r>
          </a:p>
          <a:p>
            <a:pPr marL="812799" lvl="1" indent="-406399">
              <a:spcBef>
                <a:spcPts val="2000"/>
              </a:spcBef>
              <a:defRPr sz="3000"/>
            </a:pPr>
            <a:r>
              <a:rPr lang="en-US" dirty="0" err="1" smtClean="0"/>
              <a:t>Rocuronium</a:t>
            </a:r>
            <a:endParaRPr lang="en-US" dirty="0" smtClean="0"/>
          </a:p>
          <a:p>
            <a:pPr marL="812799" lvl="1" indent="-406399">
              <a:spcBef>
                <a:spcPts val="2000"/>
              </a:spcBef>
              <a:defRPr sz="3000"/>
            </a:pPr>
            <a:r>
              <a:rPr lang="en-US" dirty="0" err="1" smtClean="0"/>
              <a:t>Cisatricurium</a:t>
            </a:r>
            <a:endParaRPr lang="en-US" dirty="0" smtClean="0"/>
          </a:p>
          <a:p>
            <a:pPr marL="406399" indent="-406399">
              <a:spcBef>
                <a:spcPts val="2000"/>
              </a:spcBef>
              <a:defRPr sz="3000"/>
            </a:pPr>
            <a:r>
              <a:rPr lang="en-US" dirty="0" smtClean="0"/>
              <a:t>Reversals:</a:t>
            </a:r>
          </a:p>
          <a:p>
            <a:pPr marL="812799" lvl="1" indent="-406399">
              <a:spcBef>
                <a:spcPts val="2000"/>
              </a:spcBef>
              <a:defRPr sz="3000"/>
            </a:pPr>
            <a:r>
              <a:rPr lang="en-US" dirty="0" err="1" smtClean="0"/>
              <a:t>Sugamadex</a:t>
            </a:r>
            <a:endParaRPr lang="en-US" dirty="0" smtClean="0"/>
          </a:p>
          <a:p>
            <a:pPr marL="406399" indent="-406399">
              <a:spcBef>
                <a:spcPts val="2000"/>
              </a:spcBef>
              <a:defRPr sz="3000"/>
            </a:pPr>
            <a:endParaRPr dirty="0"/>
          </a:p>
        </p:txBody>
      </p:sp>
      <p:pic>
        <p:nvPicPr>
          <p:cNvPr id="161" name="Propofo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8478" y="3022239"/>
            <a:ext cx="3764371" cy="5270119"/>
          </a:xfrm>
          <a:prstGeom prst="rect">
            <a:avLst/>
          </a:prstGeom>
          <a:ln w="12700">
            <a:miter lim="400000"/>
          </a:ln>
          <a:effectLst>
            <a:outerShdw blurRad="292100" dist="318711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lade Vie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647" y="1167836"/>
            <a:ext cx="6462274" cy="7062899"/>
          </a:xfrm>
          <a:prstGeom prst="rect">
            <a:avLst/>
          </a:prstGeom>
          <a:ln w="12700">
            <a:miter lim="400000"/>
          </a:ln>
          <a:effectLst>
            <a:outerShdw blurRad="457200" dist="340667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53" name="Glottic vie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7517" y="1167836"/>
            <a:ext cx="4689692" cy="7062789"/>
          </a:xfrm>
          <a:prstGeom prst="rect">
            <a:avLst/>
          </a:prstGeom>
          <a:ln w="12700">
            <a:miter lim="400000"/>
          </a:ln>
          <a:effectLst>
            <a:outerShdw blurRad="457200" dist="340667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2022 ASA DIFFICULT AIRWAY ALGORITHM | Anesthesia Expe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6" y="533399"/>
            <a:ext cx="7008813" cy="85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376159" y="5455920"/>
            <a:ext cx="2270761" cy="990600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2652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2569" y="889398"/>
            <a:ext cx="812409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/>
              <a:t>Mask Ventilation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  <a:uFillTx/>
              <a:sym typeface="Helvetica Neue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70" y="3097456"/>
            <a:ext cx="5365489" cy="42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2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2022 ASA DIFFICULT AIRWAY ALGORITHM | Anesthesia Expe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6" y="533399"/>
            <a:ext cx="7008813" cy="85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688482" y="6004560"/>
            <a:ext cx="3735677" cy="1188720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14768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Supraglottic</a:t>
            </a:r>
            <a:r>
              <a:rPr lang="en-US" dirty="0" smtClean="0"/>
              <a:t> Airway</a:t>
            </a:r>
            <a:endParaRPr dirty="0"/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436337" y="2651760"/>
            <a:ext cx="5888263" cy="600456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84886">
              <a:spcBef>
                <a:spcPts val="1600"/>
              </a:spcBef>
              <a:defRPr sz="2490">
                <a:effectLst>
                  <a:outerShdw blurRad="42164" dist="21082" dir="5400000" rotWithShape="0">
                    <a:srgbClr val="000000"/>
                  </a:outerShdw>
                </a:effectLst>
              </a:defRPr>
            </a:pPr>
            <a:r>
              <a:rPr lang="en-US" sz="3200" dirty="0" err="1" smtClean="0"/>
              <a:t>iGel</a:t>
            </a:r>
            <a:r>
              <a:rPr lang="en-US" sz="3200" dirty="0" smtClean="0"/>
              <a:t>- size 3, 4, or 5</a:t>
            </a:r>
          </a:p>
          <a:p>
            <a:pPr marL="0" indent="0" defTabSz="484886">
              <a:spcBef>
                <a:spcPts val="1600"/>
              </a:spcBef>
              <a:buNone/>
              <a:defRPr sz="2490">
                <a:effectLst>
                  <a:outerShdw blurRad="42164" dist="21082" dir="5400000" rotWithShape="0">
                    <a:srgbClr val="000000"/>
                  </a:outerShdw>
                </a:effectLst>
              </a:defRPr>
            </a:pPr>
            <a:endParaRPr lang="en-US" sz="3200" dirty="0"/>
          </a:p>
          <a:p>
            <a:pPr marL="0" indent="0" defTabSz="484886">
              <a:spcBef>
                <a:spcPts val="1600"/>
              </a:spcBef>
              <a:buNone/>
              <a:defRPr sz="2490">
                <a:effectLst>
                  <a:outerShdw blurRad="42164" dist="21082" dir="5400000" rotWithShape="0">
                    <a:srgbClr val="000000"/>
                  </a:outerShdw>
                </a:effectLst>
              </a:defRPr>
            </a:pPr>
            <a:endParaRPr lang="en-US" sz="3200" dirty="0" smtClean="0"/>
          </a:p>
          <a:p>
            <a:pPr marL="0" indent="0" defTabSz="484886">
              <a:spcBef>
                <a:spcPts val="1600"/>
              </a:spcBef>
              <a:buNone/>
              <a:defRPr sz="2490">
                <a:effectLst>
                  <a:outerShdw blurRad="42164" dist="21082" dir="5400000" rotWithShape="0">
                    <a:srgbClr val="000000"/>
                  </a:outerShdw>
                </a:effectLst>
              </a:defRPr>
            </a:pPr>
            <a:endParaRPr lang="en-US" sz="3200" dirty="0" smtClean="0"/>
          </a:p>
          <a:p>
            <a:pPr marL="337311" indent="-337311" defTabSz="484886">
              <a:spcBef>
                <a:spcPts val="1600"/>
              </a:spcBef>
              <a:defRPr sz="2490">
                <a:effectLst>
                  <a:outerShdw blurRad="42164" dist="21082" dir="5400000" rotWithShape="0">
                    <a:srgbClr val="000000"/>
                  </a:outerShdw>
                </a:effectLst>
              </a:defRPr>
            </a:pPr>
            <a:r>
              <a:rPr lang="en-US" sz="3200" dirty="0" smtClean="0"/>
              <a:t>Supreme- size 3, 4, or 5</a:t>
            </a:r>
            <a:endParaRPr sz="3200" dirty="0"/>
          </a:p>
        </p:txBody>
      </p:sp>
      <p:pic>
        <p:nvPicPr>
          <p:cNvPr id="2050" name="Picture 2" descr="I-Gel Airway – Fitzmedical Supplies L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49500"/>
            <a:ext cx="5984875" cy="31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MA Supreme Airways - 10 Pack - LiveActionSafe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83" y="5498465"/>
            <a:ext cx="2892107" cy="34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2022 ASA DIFFICULT AIRWAY ALGORITHM | Anesthesia Expe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6" y="533399"/>
            <a:ext cx="7008813" cy="85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328562" y="7040880"/>
            <a:ext cx="3019397" cy="1905000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30230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Cricothyrotomy</a:t>
            </a:r>
            <a:endParaRPr dirty="0"/>
          </a:p>
        </p:txBody>
      </p:sp>
      <p:pic>
        <p:nvPicPr>
          <p:cNvPr id="6146" name="Picture 2" descr="Chapter 18 – Cricothyroidotomy | Anesthesia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72" y="2717499"/>
            <a:ext cx="7120255" cy="47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73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2022 ASA DIFFICULT AIRWAY ALGORITHM | Anesthesia Expe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6" y="533399"/>
            <a:ext cx="7008813" cy="85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350922" y="1066800"/>
            <a:ext cx="4909157" cy="2362200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19414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2022 ASA DIFFICULT AIRWAY ALGORITHM | Anesthesia Expe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6" y="1874520"/>
            <a:ext cx="5144195" cy="63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33ca31c2-6fca-4e4b-914e-7f5df8191e38@namprd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2" b="24619"/>
          <a:stretch/>
        </p:blipFill>
        <p:spPr bwMode="auto">
          <a:xfrm>
            <a:off x="7047318" y="1874520"/>
            <a:ext cx="4865741" cy="630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63"/>
          <p:cNvSpPr>
            <a:spLocks noGrp="1"/>
          </p:cNvSpPr>
          <p:nvPr>
            <p:ph type="title"/>
          </p:nvPr>
        </p:nvSpPr>
        <p:spPr>
          <a:xfrm>
            <a:off x="762000" y="229649"/>
            <a:ext cx="11480800" cy="11303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ED Algorithm</a:t>
            </a:r>
            <a:endParaRPr dirty="0"/>
          </a:p>
        </p:txBody>
      </p:sp>
      <p:sp>
        <p:nvSpPr>
          <p:cNvPr id="2" name="Oval 1"/>
          <p:cNvSpPr/>
          <p:nvPr/>
        </p:nvSpPr>
        <p:spPr>
          <a:xfrm>
            <a:off x="7047318" y="2844165"/>
            <a:ext cx="3239682" cy="748030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03123" y="2179320"/>
            <a:ext cx="1691640" cy="748030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Shape 163"/>
          <p:cNvSpPr txBox="1">
            <a:spLocks/>
          </p:cNvSpPr>
          <p:nvPr/>
        </p:nvSpPr>
        <p:spPr>
          <a:xfrm>
            <a:off x="624840" y="8130665"/>
            <a:ext cx="11480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4000" dirty="0" smtClean="0">
                <a:solidFill>
                  <a:srgbClr val="FF0000"/>
                </a:solidFill>
              </a:rPr>
              <a:t>Anesthesia Consult: Predicted Difficult Airway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95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2022 ASA DIFFICULT AIRWAY ALGORITHM | Anesthesia Expe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6" y="1737360"/>
            <a:ext cx="5144195" cy="63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63"/>
          <p:cNvSpPr>
            <a:spLocks noGrp="1"/>
          </p:cNvSpPr>
          <p:nvPr>
            <p:ph type="title"/>
          </p:nvPr>
        </p:nvSpPr>
        <p:spPr>
          <a:xfrm>
            <a:off x="762000" y="88900"/>
            <a:ext cx="11480800" cy="11303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ED Algorithm</a:t>
            </a:r>
            <a:endParaRPr dirty="0"/>
          </a:p>
        </p:txBody>
      </p:sp>
      <p:pic>
        <p:nvPicPr>
          <p:cNvPr id="9218" name="Picture 2" descr="1fd40a53-1b05-48f9-85ad-7d6dabb5e462@namprd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b="23484"/>
          <a:stretch/>
        </p:blipFill>
        <p:spPr bwMode="auto">
          <a:xfrm>
            <a:off x="7050779" y="1737360"/>
            <a:ext cx="4421881" cy="630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274722" y="3790878"/>
            <a:ext cx="1800197" cy="1404668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43950" y="2240280"/>
            <a:ext cx="4235538" cy="748030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Shape 163"/>
          <p:cNvSpPr txBox="1">
            <a:spLocks/>
          </p:cNvSpPr>
          <p:nvPr/>
        </p:nvSpPr>
        <p:spPr>
          <a:xfrm>
            <a:off x="624840" y="7981854"/>
            <a:ext cx="11480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4000" dirty="0" smtClean="0">
                <a:solidFill>
                  <a:srgbClr val="FF0000"/>
                </a:solidFill>
              </a:rPr>
              <a:t>Anesthesia Help Called: Failed Intubation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76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762000" y="-121920"/>
            <a:ext cx="11480800" cy="16205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Scenario #1</a:t>
            </a:r>
            <a:endParaRPr dirty="0"/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11109960" cy="716788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700" b="1" dirty="0" smtClean="0">
                <a:solidFill>
                  <a:srgbClr val="FF0000"/>
                </a:solidFill>
              </a:rPr>
              <a:t>45 YEAR OLD MALE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700" b="1" dirty="0" smtClean="0">
                <a:solidFill>
                  <a:srgbClr val="FF0000"/>
                </a:solidFill>
              </a:rPr>
              <a:t>ARRIVES TO THE ED WITH TACHYPNEA AND SHORTNESS OF BREATH</a:t>
            </a:r>
          </a:p>
          <a:p>
            <a:pPr marL="0" indent="0">
              <a:buNone/>
            </a:pPr>
            <a:r>
              <a:rPr lang="en-US" sz="5000" u="sng" dirty="0" smtClean="0"/>
              <a:t>PMH: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Obesity, diabetes, HTN.</a:t>
            </a:r>
          </a:p>
          <a:p>
            <a:pPr marL="0" indent="0">
              <a:buNone/>
            </a:pPr>
            <a:r>
              <a:rPr lang="en-US" sz="5000" u="sng" dirty="0" smtClean="0"/>
              <a:t>HPI:</a:t>
            </a:r>
          </a:p>
          <a:p>
            <a:pPr marL="0" indent="0">
              <a:buNone/>
            </a:pPr>
            <a:r>
              <a:rPr lang="en-US" sz="5000" dirty="0" smtClean="0"/>
              <a:t>	</a:t>
            </a:r>
            <a:r>
              <a:rPr lang="en-US" sz="5000" dirty="0"/>
              <a:t>R</a:t>
            </a:r>
            <a:r>
              <a:rPr lang="en-US" sz="5000" dirty="0" smtClean="0"/>
              <a:t>espiratory infection with progressively worsening symptoms over the last week. 	Symptoms became much worse last night and this morning.</a:t>
            </a:r>
          </a:p>
          <a:p>
            <a:pPr marL="0" indent="0">
              <a:buNone/>
            </a:pPr>
            <a:r>
              <a:rPr lang="en-US" sz="5000" u="sng" dirty="0" smtClean="0"/>
              <a:t>Physical Assessment:</a:t>
            </a:r>
          </a:p>
          <a:p>
            <a:r>
              <a:rPr lang="en-US" sz="5000" dirty="0" smtClean="0"/>
              <a:t>Vital signs: HR-98, RR-34, BP- 172/95, Sat- 82% on RA (90% with 10L/min non-rebreather), Temp- 102</a:t>
            </a:r>
          </a:p>
          <a:p>
            <a:r>
              <a:rPr lang="en-US" sz="5000" dirty="0" smtClean="0"/>
              <a:t>Airway assessment: </a:t>
            </a:r>
            <a:r>
              <a:rPr lang="en-US" sz="5000" dirty="0" err="1" smtClean="0"/>
              <a:t>Interincisor</a:t>
            </a:r>
            <a:r>
              <a:rPr lang="en-US" sz="5000" dirty="0" smtClean="0"/>
              <a:t> and </a:t>
            </a:r>
            <a:r>
              <a:rPr lang="en-US" sz="5000" dirty="0" err="1" smtClean="0"/>
              <a:t>thyromental</a:t>
            </a:r>
            <a:r>
              <a:rPr lang="en-US" sz="5000" dirty="0" smtClean="0"/>
              <a:t> distance of 2 finger breaths, large tongue, short neck with limited range of motion, bearded, and </a:t>
            </a:r>
            <a:r>
              <a:rPr lang="en-US" sz="5000" dirty="0" err="1" smtClean="0"/>
              <a:t>Mallampati</a:t>
            </a:r>
            <a:r>
              <a:rPr lang="en-US" sz="5000" dirty="0" smtClean="0"/>
              <a:t> III.</a:t>
            </a:r>
          </a:p>
          <a:p>
            <a:r>
              <a:rPr lang="en-US" sz="5000" dirty="0" smtClean="0"/>
              <a:t>Chest X-Ray: Pneumonia with severe and diffuse infiltrates</a:t>
            </a:r>
          </a:p>
          <a:p>
            <a:pPr marL="0" indent="0">
              <a:buNone/>
            </a:pPr>
            <a:endParaRPr lang="en-US" dirty="0" smtClean="0"/>
          </a:p>
          <a:p>
            <a:endParaRPr u="sn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522831" y="0"/>
            <a:ext cx="11480800" cy="11480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Scenario #2</a:t>
            </a:r>
            <a:endParaRPr dirty="0"/>
          </a:p>
        </p:txBody>
      </p:sp>
      <p:sp>
        <p:nvSpPr>
          <p:cNvPr id="4" name="Shape 194"/>
          <p:cNvSpPr>
            <a:spLocks noGrp="1"/>
          </p:cNvSpPr>
          <p:nvPr>
            <p:ph type="body" idx="1"/>
          </p:nvPr>
        </p:nvSpPr>
        <p:spPr>
          <a:xfrm>
            <a:off x="762000" y="2433320"/>
            <a:ext cx="11002463" cy="68072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25 YEAR OLD MALE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ARRIVES TO THE ED WITH SEVERE MAXIOFACIAL TRAUMA</a:t>
            </a:r>
          </a:p>
          <a:p>
            <a:pPr marL="0" indent="0">
              <a:buNone/>
            </a:pPr>
            <a:r>
              <a:rPr lang="en-US" sz="3800" u="sng" dirty="0" smtClean="0"/>
              <a:t>PMH: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Asthma</a:t>
            </a:r>
          </a:p>
          <a:p>
            <a:pPr marL="0" indent="0">
              <a:buNone/>
            </a:pPr>
            <a:r>
              <a:rPr lang="en-US" sz="3800" u="sng" dirty="0" smtClean="0"/>
              <a:t>HPI:</a:t>
            </a:r>
          </a:p>
          <a:p>
            <a:pPr marL="0" indent="0">
              <a:buNone/>
            </a:pPr>
            <a:r>
              <a:rPr lang="en-US" sz="3800" dirty="0" smtClean="0"/>
              <a:t>	Patient was involved in a physical altercation. Was struck multiple times in the face with 	a blunt object. Patent became unconscious after transfer to ED bed. Airway is full of 	blood and patient is actively aspirating. ED provider determines this is a forced to act 	scenario and immediately moves to an RSI with intubation. Due to copious amounts of 	blood, even with continuous suctioning, the first attempt was unsuccessful. </a:t>
            </a:r>
          </a:p>
          <a:p>
            <a:pPr marL="0" indent="0">
              <a:buNone/>
            </a:pPr>
            <a:r>
              <a:rPr lang="en-US" sz="3800" u="sng" dirty="0" smtClean="0"/>
              <a:t>Physical Assessment:</a:t>
            </a:r>
          </a:p>
          <a:p>
            <a:r>
              <a:rPr lang="en-US" sz="3800" dirty="0" smtClean="0"/>
              <a:t>Vital signs: HR-120, RR-28, BP- 145/95, Sat- 72%, Temp- 98</a:t>
            </a:r>
          </a:p>
          <a:p>
            <a:r>
              <a:rPr lang="en-US" sz="3800" dirty="0" smtClean="0"/>
              <a:t>Airway assessment: Unable to assess. Copious amounts of blood noted.</a:t>
            </a:r>
          </a:p>
          <a:p>
            <a:pPr marL="0" indent="0">
              <a:buNone/>
            </a:pPr>
            <a:endParaRPr lang="en-US" sz="3800" dirty="0" smtClean="0"/>
          </a:p>
          <a:p>
            <a:endParaRPr u="sn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4165600" y="837719"/>
            <a:ext cx="5516880" cy="97439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LEMON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Assess Difficult Intubation</a:t>
            </a:r>
            <a:endParaRPr sz="3100" dirty="0">
              <a:solidFill>
                <a:srgbClr val="FF0000"/>
              </a:solidFill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1127760" y="2330759"/>
            <a:ext cx="11109960" cy="6558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ook- 				external features 											(deformities, overbite, etc.)</a:t>
            </a:r>
          </a:p>
          <a:p>
            <a:pPr marL="1195294" lvl="2" indent="-382494" algn="l">
              <a:buSzPct val="75000"/>
              <a:buChar char="•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valuate- 		3-3-2 (</a:t>
            </a:r>
            <a:r>
              <a:rPr lang="en-US" dirty="0" err="1" smtClean="0"/>
              <a:t>interincisor</a:t>
            </a:r>
            <a:r>
              <a:rPr lang="en-US" dirty="0" smtClean="0"/>
              <a:t> distance, 								</a:t>
            </a:r>
            <a:r>
              <a:rPr lang="en-US" dirty="0" err="1" smtClean="0"/>
              <a:t>thyromental</a:t>
            </a:r>
            <a:r>
              <a:rPr lang="en-US" dirty="0" smtClean="0"/>
              <a:t> distance, distance from 					hyoid to mandible)</a:t>
            </a:r>
          </a:p>
          <a:p>
            <a:pPr marL="1195294" lvl="2" indent="-382494" algn="l">
              <a:buSzPct val="75000"/>
              <a:buChar char="•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err="1" smtClean="0"/>
              <a:t>allampati</a:t>
            </a:r>
            <a:r>
              <a:rPr lang="en-US" dirty="0" smtClean="0"/>
              <a:t>- 		I, II, III, or IV</a:t>
            </a:r>
          </a:p>
          <a:p>
            <a:pPr marL="1195294" lvl="2" indent="-382494" algn="l">
              <a:buSzPct val="75000"/>
              <a:buChar char="•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bstruction- 	obesity, trauma, foreign body, etc.</a:t>
            </a:r>
          </a:p>
          <a:p>
            <a:pPr marL="812800" lvl="2" indent="0" algn="l">
              <a:buSzPct val="75000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eck Mobility-	range of motion</a:t>
            </a:r>
          </a:p>
          <a:p>
            <a:pPr marL="812800" lvl="2" indent="0" algn="l">
              <a:buSzPct val="75000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3924300" y="1081559"/>
            <a:ext cx="5516880" cy="97439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ROMAN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Assess Difficult </a:t>
            </a:r>
            <a:r>
              <a:rPr lang="en-US" sz="3100" dirty="0" smtClean="0">
                <a:solidFill>
                  <a:schemeClr val="tx1"/>
                </a:solidFill>
              </a:rPr>
              <a:t>Mask Ventilation</a:t>
            </a:r>
            <a:endParaRPr sz="3100" dirty="0">
              <a:solidFill>
                <a:srgbClr val="FF0000"/>
              </a:solidFill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1127760" y="2650799"/>
            <a:ext cx="11109960" cy="6558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estriction/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en-US" dirty="0" smtClean="0"/>
              <a:t>adiation</a:t>
            </a:r>
          </a:p>
          <a:p>
            <a:pPr marL="812800" lvl="2" indent="0" algn="l">
              <a:buSzPct val="75000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bstruction/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dirty="0" smtClean="0"/>
              <a:t>besity/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dirty="0" smtClean="0"/>
              <a:t>SA</a:t>
            </a:r>
          </a:p>
          <a:p>
            <a:pPr marL="812800" lvl="2" indent="0" algn="l">
              <a:buSzPct val="75000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ask seal/</a:t>
            </a: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dirty="0" smtClean="0"/>
              <a:t>ale/</a:t>
            </a:r>
            <a:r>
              <a:rPr lang="en-US" dirty="0" err="1" smtClean="0">
                <a:solidFill>
                  <a:schemeClr val="tx1"/>
                </a:solidFill>
              </a:rPr>
              <a:t>M</a:t>
            </a:r>
            <a:r>
              <a:rPr lang="en-US" dirty="0" err="1" smtClean="0"/>
              <a:t>allampati</a:t>
            </a:r>
            <a:endParaRPr lang="en-US" dirty="0" smtClean="0"/>
          </a:p>
          <a:p>
            <a:pPr marL="812800" lvl="2" indent="0" algn="l">
              <a:buSzPct val="75000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ged</a:t>
            </a:r>
          </a:p>
          <a:p>
            <a:pPr marL="812800" lvl="2" indent="0" algn="l">
              <a:buSzPct val="75000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 teeth</a:t>
            </a:r>
          </a:p>
          <a:p>
            <a:pPr marL="1195294" lvl="2" indent="-382494" algn="l">
              <a:buSzPct val="75000"/>
              <a:buChar char="•"/>
              <a:defRPr sz="3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9157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4165600" y="837719"/>
            <a:ext cx="5516880" cy="97439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SMART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Assess Difficult Surgical Airway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1127760" y="2650799"/>
            <a:ext cx="11109960" cy="6558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urgery</a:t>
            </a:r>
          </a:p>
          <a:p>
            <a:pPr marL="812800" lvl="2" indent="0" algn="l">
              <a:buSzPct val="75000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ass</a:t>
            </a:r>
          </a:p>
          <a:p>
            <a:pPr marL="812800" lvl="2" indent="0" algn="l">
              <a:buSzPct val="75000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ccess/Anatomy</a:t>
            </a:r>
          </a:p>
          <a:p>
            <a:pPr marL="812800" lvl="2" indent="0" algn="l">
              <a:buSzPct val="75000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adiation</a:t>
            </a:r>
          </a:p>
          <a:p>
            <a:pPr marL="812800" lvl="2" indent="0" algn="l">
              <a:buSzPct val="75000"/>
              <a:defRPr sz="3200"/>
            </a:pPr>
            <a:endParaRPr lang="en-US" dirty="0" smtClean="0"/>
          </a:p>
          <a:p>
            <a:pPr marL="1195294" lvl="2" indent="-382494" algn="l">
              <a:buSzPct val="75000"/>
              <a:buChar char="•"/>
              <a:defRPr sz="3200"/>
            </a:pP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umor</a:t>
            </a:r>
          </a:p>
          <a:p>
            <a:pPr marL="1195294" lvl="2" indent="-382494" algn="l">
              <a:buSzPct val="75000"/>
              <a:buChar char="•"/>
              <a:defRPr sz="32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750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2022 ASA DIFFICULT AIRWAY ALGORITHM | Anesthesia Expe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6" y="533399"/>
            <a:ext cx="7008813" cy="85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023762" y="3169920"/>
            <a:ext cx="2562198" cy="1386840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915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5095" y="1836946"/>
            <a:ext cx="3170833" cy="7179602"/>
          </a:xfrm>
          <a:prstGeom prst="rect">
            <a:avLst/>
          </a:prstGeom>
          <a:ln w="12700">
            <a:miter lim="400000"/>
          </a:ln>
          <a:effectLst>
            <a:outerShdw blurRad="457200" dist="340667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34" name="page331image397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9963" y="6030440"/>
            <a:ext cx="5518408" cy="2903379"/>
          </a:xfrm>
          <a:prstGeom prst="rect">
            <a:avLst/>
          </a:prstGeom>
          <a:ln w="12700">
            <a:miter lim="400000"/>
          </a:ln>
          <a:effectLst>
            <a:outerShdw blurRad="457200" dist="340667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135" name="page331image3956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9963" y="1882949"/>
            <a:ext cx="5518408" cy="3304501"/>
          </a:xfrm>
          <a:prstGeom prst="rect">
            <a:avLst/>
          </a:prstGeom>
          <a:ln w="12700">
            <a:miter lim="400000"/>
          </a:ln>
          <a:effectLst>
            <a:outerShdw blurRad="457200" dist="340667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36" name="Shape 136"/>
          <p:cNvSpPr/>
          <p:nvPr/>
        </p:nvSpPr>
        <p:spPr>
          <a:xfrm>
            <a:off x="5155870" y="1541080"/>
            <a:ext cx="205687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>
                <a:effectLst/>
              </a:defRPr>
            </a:pPr>
            <a:r>
              <a:t>  </a:t>
            </a:r>
          </a:p>
        </p:txBody>
      </p:sp>
      <p:sp>
        <p:nvSpPr>
          <p:cNvPr id="137" name="Shape 137"/>
          <p:cNvSpPr/>
          <p:nvPr/>
        </p:nvSpPr>
        <p:spPr>
          <a:xfrm>
            <a:off x="2860802" y="225422"/>
            <a:ext cx="6647011" cy="957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/>
            </a:lvl1pPr>
          </a:lstStyle>
          <a:p>
            <a:r>
              <a:t>Airway Positioning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533975" y="313033"/>
            <a:ext cx="10607040" cy="1080814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Airway</a:t>
            </a:r>
            <a:r>
              <a:rPr lang="en-US" dirty="0" smtClean="0"/>
              <a:t> </a:t>
            </a:r>
            <a:r>
              <a:rPr dirty="0" smtClean="0"/>
              <a:t>Preparation</a:t>
            </a:r>
            <a:endParaRPr dirty="0"/>
          </a:p>
        </p:txBody>
      </p:sp>
      <p:sp>
        <p:nvSpPr>
          <p:cNvPr id="140" name="Shape 140"/>
          <p:cNvSpPr>
            <a:spLocks noGrp="1"/>
          </p:cNvSpPr>
          <p:nvPr>
            <p:ph type="body" sz="half" idx="1"/>
          </p:nvPr>
        </p:nvSpPr>
        <p:spPr>
          <a:xfrm>
            <a:off x="755650" y="2782538"/>
            <a:ext cx="5397501" cy="6001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6870" indent="-286870" algn="l">
              <a:lnSpc>
                <a:spcPct val="200000"/>
              </a:lnSpc>
              <a:buSzPct val="75000"/>
              <a:buFontTx/>
              <a:buChar char="•"/>
              <a:defRPr sz="2900"/>
            </a:pP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uction</a:t>
            </a:r>
          </a:p>
          <a:p>
            <a:pPr marL="286870" indent="-286870" algn="l">
              <a:lnSpc>
                <a:spcPct val="200000"/>
              </a:lnSpc>
              <a:buSzPct val="75000"/>
              <a:buFontTx/>
              <a:buChar char="•"/>
              <a:defRPr sz="2900"/>
            </a:pP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xygen</a:t>
            </a:r>
            <a:endParaRPr lang="en-US" dirty="0"/>
          </a:p>
          <a:p>
            <a:pPr marL="286870" indent="-286870" algn="l">
              <a:lnSpc>
                <a:spcPct val="200000"/>
              </a:lnSpc>
              <a:buSzPct val="75000"/>
              <a:buFontTx/>
              <a:buChar char="•"/>
              <a:defRPr sz="2900"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irway equipment</a:t>
            </a:r>
          </a:p>
          <a:p>
            <a:pPr marL="286870" indent="-286870" algn="l">
              <a:lnSpc>
                <a:spcPct val="200000"/>
              </a:lnSpc>
              <a:buSzPct val="75000"/>
              <a:buFontTx/>
              <a:buChar char="•"/>
              <a:defRPr sz="2900"/>
            </a:pP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harmacologic agents</a:t>
            </a:r>
          </a:p>
          <a:p>
            <a:pPr marL="286870" indent="-286870" algn="l">
              <a:lnSpc>
                <a:spcPct val="200000"/>
              </a:lnSpc>
              <a:buSzPct val="75000"/>
              <a:buChar char="•"/>
              <a:defRPr sz="2900"/>
            </a:pPr>
            <a:r>
              <a:rPr b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onitors</a:t>
            </a:r>
          </a:p>
          <a:p>
            <a:pPr marL="286870" indent="-286870" algn="l">
              <a:lnSpc>
                <a:spcPct val="200000"/>
              </a:lnSpc>
              <a:buSzPct val="75000"/>
              <a:buChar char="•"/>
              <a:defRPr sz="2900"/>
            </a:pPr>
            <a:r>
              <a:rPr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quipment</a:t>
            </a:r>
            <a:endParaRPr dirty="0"/>
          </a:p>
        </p:txBody>
      </p:sp>
      <p:pic>
        <p:nvPicPr>
          <p:cNvPr id="141" name="op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6400" y="2328068"/>
            <a:ext cx="5384615" cy="5097436"/>
          </a:xfrm>
          <a:prstGeom prst="rect">
            <a:avLst/>
          </a:prstGeom>
          <a:ln w="12700">
            <a:miter lim="400000"/>
          </a:ln>
          <a:effectLst>
            <a:outerShdw blurRad="342900" dist="395029" dir="5400000" rotWithShape="0">
              <a:srgbClr val="000000">
                <a:alpha val="70000"/>
              </a:srgbClr>
            </a:outerShdw>
          </a:effectLst>
        </p:spPr>
      </p:pic>
      <p:sp>
        <p:nvSpPr>
          <p:cNvPr id="5" name="Shape 139"/>
          <p:cNvSpPr txBox="1">
            <a:spLocks/>
          </p:cNvSpPr>
          <p:nvPr/>
        </p:nvSpPr>
        <p:spPr>
          <a:xfrm>
            <a:off x="0" y="1701724"/>
            <a:ext cx="5568950" cy="108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4000" dirty="0" smtClean="0">
                <a:solidFill>
                  <a:srgbClr val="FF0000"/>
                </a:solidFill>
              </a:rPr>
              <a:t>SOAPME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Endotracheal Tubes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1469744" y="2374900"/>
            <a:ext cx="5384801" cy="6807200"/>
          </a:xfrm>
          <a:prstGeom prst="rect">
            <a:avLst/>
          </a:prstGeom>
        </p:spPr>
        <p:txBody>
          <a:bodyPr/>
          <a:lstStyle/>
          <a:p>
            <a:r>
              <a:rPr dirty="0"/>
              <a:t>Adult Sizing</a:t>
            </a:r>
          </a:p>
          <a:p>
            <a:pPr lvl="1"/>
            <a:r>
              <a:rPr dirty="0"/>
              <a:t>Female 6.5 - 7.0</a:t>
            </a:r>
          </a:p>
          <a:p>
            <a:pPr lvl="1"/>
            <a:r>
              <a:rPr dirty="0"/>
              <a:t>Male 7.5 - 8.0</a:t>
            </a:r>
          </a:p>
          <a:p>
            <a:r>
              <a:rPr dirty="0"/>
              <a:t>Pediatric Sizing</a:t>
            </a:r>
          </a:p>
          <a:p>
            <a:pPr lvl="1"/>
            <a:r>
              <a:rPr dirty="0"/>
              <a:t>(Age / 4) + </a:t>
            </a:r>
            <a:r>
              <a:rPr lang="en-US" dirty="0" smtClean="0"/>
              <a:t>3.5</a:t>
            </a:r>
            <a:endParaRPr dirty="0"/>
          </a:p>
        </p:txBody>
      </p:sp>
      <p:pic>
        <p:nvPicPr>
          <p:cNvPr id="145" name="Endotracheal tub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1092" y="2580084"/>
            <a:ext cx="4970641" cy="6396876"/>
          </a:xfrm>
          <a:prstGeom prst="rect">
            <a:avLst/>
          </a:prstGeom>
          <a:ln w="12700">
            <a:miter lim="400000"/>
          </a:ln>
          <a:effectLst>
            <a:outerShdw blurRad="457200" dist="340667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484</Words>
  <Application>Microsoft Office PowerPoint</Application>
  <PresentationFormat>Custom</PresentationFormat>
  <Paragraphs>104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Helvetica Neue</vt:lpstr>
      <vt:lpstr>Helvetica Neue Medium</vt:lpstr>
      <vt:lpstr>Times</vt:lpstr>
      <vt:lpstr>New_Template2</vt:lpstr>
      <vt:lpstr>Managing the Emergency Difficult Airway at GIMC</vt:lpstr>
      <vt:lpstr>PowerPoint Presentation</vt:lpstr>
      <vt:lpstr>LEMON Assess Difficult Intubation</vt:lpstr>
      <vt:lpstr>ROMAN Assess Difficult Mask Ventilation</vt:lpstr>
      <vt:lpstr>SMART Assess Difficult Surgical Airway</vt:lpstr>
      <vt:lpstr>PowerPoint Presentation</vt:lpstr>
      <vt:lpstr>PowerPoint Presentation</vt:lpstr>
      <vt:lpstr>Airway Preparation</vt:lpstr>
      <vt:lpstr>Endotracheal Tubes</vt:lpstr>
      <vt:lpstr>Laryngoscopes</vt:lpstr>
      <vt:lpstr>Alternative Equipment</vt:lpstr>
      <vt:lpstr>Induction Agents and Muscle Relaxants</vt:lpstr>
      <vt:lpstr>PowerPoint Presentation</vt:lpstr>
      <vt:lpstr>PowerPoint Presentation</vt:lpstr>
      <vt:lpstr>PowerPoint Presentation</vt:lpstr>
      <vt:lpstr>PowerPoint Presentation</vt:lpstr>
      <vt:lpstr>Supraglottic Airway</vt:lpstr>
      <vt:lpstr>PowerPoint Presentation</vt:lpstr>
      <vt:lpstr>Cricothyrotomy</vt:lpstr>
      <vt:lpstr>ED Algorithm</vt:lpstr>
      <vt:lpstr>ED Algorithm</vt:lpstr>
      <vt:lpstr>Case Scenario #1</vt:lpstr>
      <vt:lpstr>Case Scenario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Airway Management</dc:title>
  <dc:creator>Good, David B II (IHS/NAV)</dc:creator>
  <cp:lastModifiedBy>Good, David B II (IHS/NAV)</cp:lastModifiedBy>
  <cp:revision>35</cp:revision>
  <dcterms:modified xsi:type="dcterms:W3CDTF">2024-03-11T19:18:06Z</dcterms:modified>
</cp:coreProperties>
</file>