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6" r:id="rId2"/>
    <p:sldId id="401" r:id="rId3"/>
    <p:sldId id="260" r:id="rId4"/>
    <p:sldId id="261" r:id="rId5"/>
    <p:sldId id="262" r:id="rId6"/>
    <p:sldId id="263" r:id="rId7"/>
    <p:sldId id="264" r:id="rId8"/>
    <p:sldId id="265" r:id="rId9"/>
    <p:sldId id="319" r:id="rId10"/>
    <p:sldId id="267" r:id="rId11"/>
    <p:sldId id="380" r:id="rId12"/>
    <p:sldId id="395" r:id="rId13"/>
    <p:sldId id="381" r:id="rId14"/>
    <p:sldId id="323" r:id="rId15"/>
    <p:sldId id="318" r:id="rId16"/>
    <p:sldId id="396" r:id="rId17"/>
    <p:sldId id="326" r:id="rId18"/>
    <p:sldId id="328" r:id="rId19"/>
    <p:sldId id="285" r:id="rId20"/>
    <p:sldId id="402" r:id="rId21"/>
    <p:sldId id="367" r:id="rId22"/>
    <p:sldId id="369" r:id="rId23"/>
    <p:sldId id="376" r:id="rId24"/>
    <p:sldId id="388" r:id="rId25"/>
    <p:sldId id="391" r:id="rId26"/>
    <p:sldId id="389" r:id="rId27"/>
    <p:sldId id="390" r:id="rId28"/>
    <p:sldId id="295" r:id="rId29"/>
    <p:sldId id="394" r:id="rId30"/>
    <p:sldId id="292" r:id="rId31"/>
    <p:sldId id="296" r:id="rId32"/>
    <p:sldId id="340" r:id="rId33"/>
    <p:sldId id="297" r:id="rId34"/>
    <p:sldId id="400" r:id="rId35"/>
    <p:sldId id="298" r:id="rId36"/>
    <p:sldId id="403" r:id="rId37"/>
    <p:sldId id="299" r:id="rId38"/>
    <p:sldId id="404" r:id="rId39"/>
    <p:sldId id="302" r:id="rId40"/>
    <p:sldId id="303" r:id="rId41"/>
    <p:sldId id="342" r:id="rId42"/>
    <p:sldId id="308" r:id="rId43"/>
    <p:sldId id="343" r:id="rId44"/>
    <p:sldId id="356" r:id="rId45"/>
    <p:sldId id="405" r:id="rId46"/>
    <p:sldId id="357" r:id="rId47"/>
    <p:sldId id="358" r:id="rId48"/>
    <p:sldId id="313" r:id="rId49"/>
    <p:sldId id="31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C1ABB-F873-4F23-B269-9D9E8978BA87}" v="30" dt="2024-03-01T23:32:14.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6" d="100"/>
          <a:sy n="96" d="100"/>
        </p:scale>
        <p:origin x="1066"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5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ilson" userId="32f4266ca9ef7607" providerId="LiveId" clId="{F7DC1ABB-F873-4F23-B269-9D9E8978BA87}"/>
    <pc:docChg chg="custSel addSld delSld modSld">
      <pc:chgData name="Michael Wilson" userId="32f4266ca9ef7607" providerId="LiveId" clId="{F7DC1ABB-F873-4F23-B269-9D9E8978BA87}" dt="2024-03-01T23:38:45.754" v="957" actId="20577"/>
      <pc:docMkLst>
        <pc:docMk/>
      </pc:docMkLst>
      <pc:sldChg chg="del">
        <pc:chgData name="Michael Wilson" userId="32f4266ca9ef7607" providerId="LiveId" clId="{F7DC1ABB-F873-4F23-B269-9D9E8978BA87}" dt="2024-03-01T22:51:29.966" v="1" actId="47"/>
        <pc:sldMkLst>
          <pc:docMk/>
          <pc:sldMk cId="0" sldId="257"/>
        </pc:sldMkLst>
      </pc:sldChg>
      <pc:sldChg chg="modSp mod">
        <pc:chgData name="Michael Wilson" userId="32f4266ca9ef7607" providerId="LiveId" clId="{F7DC1ABB-F873-4F23-B269-9D9E8978BA87}" dt="2024-03-01T22:54:45.879" v="123" actId="14100"/>
        <pc:sldMkLst>
          <pc:docMk/>
          <pc:sldMk cId="3008210839" sldId="260"/>
        </pc:sldMkLst>
        <pc:spChg chg="mod">
          <ac:chgData name="Michael Wilson" userId="32f4266ca9ef7607" providerId="LiveId" clId="{F7DC1ABB-F873-4F23-B269-9D9E8978BA87}" dt="2024-03-01T22:54:45.879" v="123" actId="14100"/>
          <ac:spMkLst>
            <pc:docMk/>
            <pc:sldMk cId="3008210839" sldId="260"/>
            <ac:spMk id="5" creationId="{00000000-0000-0000-0000-000000000000}"/>
          </ac:spMkLst>
        </pc:spChg>
      </pc:sldChg>
      <pc:sldChg chg="modSp mod">
        <pc:chgData name="Michael Wilson" userId="32f4266ca9ef7607" providerId="LiveId" clId="{F7DC1ABB-F873-4F23-B269-9D9E8978BA87}" dt="2024-03-01T22:58:03.007" v="300" actId="20577"/>
        <pc:sldMkLst>
          <pc:docMk/>
          <pc:sldMk cId="1583086256" sldId="265"/>
        </pc:sldMkLst>
        <pc:spChg chg="mod">
          <ac:chgData name="Michael Wilson" userId="32f4266ca9ef7607" providerId="LiveId" clId="{F7DC1ABB-F873-4F23-B269-9D9E8978BA87}" dt="2024-03-01T22:58:03.007" v="300" actId="20577"/>
          <ac:spMkLst>
            <pc:docMk/>
            <pc:sldMk cId="1583086256" sldId="265"/>
            <ac:spMk id="2" creationId="{00000000-0000-0000-0000-000000000000}"/>
          </ac:spMkLst>
        </pc:spChg>
      </pc:sldChg>
      <pc:sldChg chg="addSp modSp mod modAnim">
        <pc:chgData name="Michael Wilson" userId="32f4266ca9ef7607" providerId="LiveId" clId="{F7DC1ABB-F873-4F23-B269-9D9E8978BA87}" dt="2024-03-01T23:32:40.817" v="851" actId="14100"/>
        <pc:sldMkLst>
          <pc:docMk/>
          <pc:sldMk cId="706512833" sldId="295"/>
        </pc:sldMkLst>
        <pc:spChg chg="add mod">
          <ac:chgData name="Michael Wilson" userId="32f4266ca9ef7607" providerId="LiveId" clId="{F7DC1ABB-F873-4F23-B269-9D9E8978BA87}" dt="2024-03-01T23:32:40.817" v="851" actId="14100"/>
          <ac:spMkLst>
            <pc:docMk/>
            <pc:sldMk cId="706512833" sldId="295"/>
            <ac:spMk id="3" creationId="{1F05E089-4B38-703F-90BE-FF65D46429D8}"/>
          </ac:spMkLst>
        </pc:spChg>
      </pc:sldChg>
      <pc:sldChg chg="addSp delSp modSp mod">
        <pc:chgData name="Michael Wilson" userId="32f4266ca9ef7607" providerId="LiveId" clId="{F7DC1ABB-F873-4F23-B269-9D9E8978BA87}" dt="2024-03-01T23:19:13.500" v="528" actId="1038"/>
        <pc:sldMkLst>
          <pc:docMk/>
          <pc:sldMk cId="3628872776" sldId="299"/>
        </pc:sldMkLst>
        <pc:picChg chg="add mod">
          <ac:chgData name="Michael Wilson" userId="32f4266ca9ef7607" providerId="LiveId" clId="{F7DC1ABB-F873-4F23-B269-9D9E8978BA87}" dt="2024-03-01T23:19:13.500" v="528" actId="1038"/>
          <ac:picMkLst>
            <pc:docMk/>
            <pc:sldMk cId="3628872776" sldId="299"/>
            <ac:picMk id="3" creationId="{E38B3D57-DEAA-9EEC-AD75-CCF361B4DB73}"/>
          </ac:picMkLst>
        </pc:picChg>
        <pc:picChg chg="del">
          <ac:chgData name="Michael Wilson" userId="32f4266ca9ef7607" providerId="LiveId" clId="{F7DC1ABB-F873-4F23-B269-9D9E8978BA87}" dt="2024-03-01T23:18:34.958" v="507" actId="478"/>
          <ac:picMkLst>
            <pc:docMk/>
            <pc:sldMk cId="3628872776" sldId="299"/>
            <ac:picMk id="4" creationId="{00000000-0000-0000-0000-000000000000}"/>
          </ac:picMkLst>
        </pc:picChg>
      </pc:sldChg>
      <pc:sldChg chg="del">
        <pc:chgData name="Michael Wilson" userId="32f4266ca9ef7607" providerId="LiveId" clId="{F7DC1ABB-F873-4F23-B269-9D9E8978BA87}" dt="2024-03-01T23:19:26.736" v="529" actId="47"/>
        <pc:sldMkLst>
          <pc:docMk/>
          <pc:sldMk cId="551587667" sldId="300"/>
        </pc:sldMkLst>
      </pc:sldChg>
      <pc:sldChg chg="addSp delSp modSp mod">
        <pc:chgData name="Michael Wilson" userId="32f4266ca9ef7607" providerId="LiveId" clId="{F7DC1ABB-F873-4F23-B269-9D9E8978BA87}" dt="2024-03-01T23:35:17.136" v="932" actId="1037"/>
        <pc:sldMkLst>
          <pc:docMk/>
          <pc:sldMk cId="3165236535" sldId="313"/>
        </pc:sldMkLst>
        <pc:spChg chg="add mod">
          <ac:chgData name="Michael Wilson" userId="32f4266ca9ef7607" providerId="LiveId" clId="{F7DC1ABB-F873-4F23-B269-9D9E8978BA87}" dt="2024-03-01T23:35:17.136" v="932" actId="1037"/>
          <ac:spMkLst>
            <pc:docMk/>
            <pc:sldMk cId="3165236535" sldId="313"/>
            <ac:spMk id="5" creationId="{82F73304-DE58-8BE5-0A15-A2D531A43327}"/>
          </ac:spMkLst>
        </pc:spChg>
        <pc:spChg chg="mod">
          <ac:chgData name="Michael Wilson" userId="32f4266ca9ef7607" providerId="LiveId" clId="{F7DC1ABB-F873-4F23-B269-9D9E8978BA87}" dt="2024-03-01T23:26:24.273" v="700" actId="1037"/>
          <ac:spMkLst>
            <pc:docMk/>
            <pc:sldMk cId="3165236535" sldId="313"/>
            <ac:spMk id="10" creationId="{00000000-0000-0000-0000-000000000000}"/>
          </ac:spMkLst>
        </pc:spChg>
        <pc:picChg chg="add mod">
          <ac:chgData name="Michael Wilson" userId="32f4266ca9ef7607" providerId="LiveId" clId="{F7DC1ABB-F873-4F23-B269-9D9E8978BA87}" dt="2024-03-01T23:26:27.273" v="701" actId="1076"/>
          <ac:picMkLst>
            <pc:docMk/>
            <pc:sldMk cId="3165236535" sldId="313"/>
            <ac:picMk id="4" creationId="{8136C136-8517-2571-0425-D98CBE93AB7C}"/>
          </ac:picMkLst>
        </pc:picChg>
        <pc:picChg chg="del">
          <ac:chgData name="Michael Wilson" userId="32f4266ca9ef7607" providerId="LiveId" clId="{F7DC1ABB-F873-4F23-B269-9D9E8978BA87}" dt="2024-03-01T23:25:59.266" v="681" actId="478"/>
          <ac:picMkLst>
            <pc:docMk/>
            <pc:sldMk cId="3165236535" sldId="313"/>
            <ac:picMk id="5" creationId="{00000000-0000-0000-0000-000000000000}"/>
          </ac:picMkLst>
        </pc:picChg>
      </pc:sldChg>
      <pc:sldChg chg="modSp mod">
        <pc:chgData name="Michael Wilson" userId="32f4266ca9ef7607" providerId="LiveId" clId="{F7DC1ABB-F873-4F23-B269-9D9E8978BA87}" dt="2024-03-01T23:27:04.854" v="729" actId="408"/>
        <pc:sldMkLst>
          <pc:docMk/>
          <pc:sldMk cId="2972708257" sldId="314"/>
        </pc:sldMkLst>
        <pc:spChg chg="mod">
          <ac:chgData name="Michael Wilson" userId="32f4266ca9ef7607" providerId="LiveId" clId="{F7DC1ABB-F873-4F23-B269-9D9E8978BA87}" dt="2024-03-01T23:27:04.854" v="729" actId="408"/>
          <ac:spMkLst>
            <pc:docMk/>
            <pc:sldMk cId="2972708257" sldId="314"/>
            <ac:spMk id="3" creationId="{00000000-0000-0000-0000-000000000000}"/>
          </ac:spMkLst>
        </pc:spChg>
      </pc:sldChg>
      <pc:sldChg chg="addSp modSp add mod">
        <pc:chgData name="Michael Wilson" userId="32f4266ca9ef7607" providerId="LiveId" clId="{F7DC1ABB-F873-4F23-B269-9D9E8978BA87}" dt="2024-03-01T23:38:45.754" v="957" actId="20577"/>
        <pc:sldMkLst>
          <pc:docMk/>
          <pc:sldMk cId="1151787994" sldId="316"/>
        </pc:sldMkLst>
        <pc:spChg chg="mod">
          <ac:chgData name="Michael Wilson" userId="32f4266ca9ef7607" providerId="LiveId" clId="{F7DC1ABB-F873-4F23-B269-9D9E8978BA87}" dt="2024-03-01T23:38:45.754" v="957" actId="20577"/>
          <ac:spMkLst>
            <pc:docMk/>
            <pc:sldMk cId="1151787994" sldId="316"/>
            <ac:spMk id="4098" creationId="{FCFF85DC-CBAA-7DD7-A87C-761408141B74}"/>
          </ac:spMkLst>
        </pc:spChg>
        <pc:spChg chg="mod">
          <ac:chgData name="Michael Wilson" userId="32f4266ca9ef7607" providerId="LiveId" clId="{F7DC1ABB-F873-4F23-B269-9D9E8978BA87}" dt="2024-03-01T22:52:18.178" v="103" actId="27636"/>
          <ac:spMkLst>
            <pc:docMk/>
            <pc:sldMk cId="1151787994" sldId="316"/>
            <ac:spMk id="4099" creationId="{A6321F3B-8A67-DAA5-82EC-21CDEB31AD8E}"/>
          </ac:spMkLst>
        </pc:spChg>
        <pc:picChg chg="add mod">
          <ac:chgData name="Michael Wilson" userId="32f4266ca9ef7607" providerId="LiveId" clId="{F7DC1ABB-F873-4F23-B269-9D9E8978BA87}" dt="2024-03-01T22:54:30.557" v="122" actId="14100"/>
          <ac:picMkLst>
            <pc:docMk/>
            <pc:sldMk cId="1151787994" sldId="316"/>
            <ac:picMk id="3" creationId="{E08C5A01-AFC8-6136-E997-58AAA7E1C630}"/>
          </ac:picMkLst>
        </pc:picChg>
        <pc:picChg chg="add mod">
          <ac:chgData name="Michael Wilson" userId="32f4266ca9ef7607" providerId="LiveId" clId="{F7DC1ABB-F873-4F23-B269-9D9E8978BA87}" dt="2024-03-01T22:53:58.279" v="114" actId="14100"/>
          <ac:picMkLst>
            <pc:docMk/>
            <pc:sldMk cId="1151787994" sldId="316"/>
            <ac:picMk id="5" creationId="{E71C993C-0BD5-2E34-F82E-36E7B9B1E5C7}"/>
          </ac:picMkLst>
        </pc:picChg>
        <pc:picChg chg="mod">
          <ac:chgData name="Michael Wilson" userId="32f4266ca9ef7607" providerId="LiveId" clId="{F7DC1ABB-F873-4F23-B269-9D9E8978BA87}" dt="2024-03-01T22:54:26.153" v="121" actId="14100"/>
          <ac:picMkLst>
            <pc:docMk/>
            <pc:sldMk cId="1151787994" sldId="316"/>
            <ac:picMk id="6" creationId="{06E27670-99ED-419F-AAB9-DC9865889968}"/>
          </ac:picMkLst>
        </pc:picChg>
      </pc:sldChg>
      <pc:sldChg chg="add">
        <pc:chgData name="Michael Wilson" userId="32f4266ca9ef7607" providerId="LiveId" clId="{F7DC1ABB-F873-4F23-B269-9D9E8978BA87}" dt="2024-03-01T23:01:52.770" v="345"/>
        <pc:sldMkLst>
          <pc:docMk/>
          <pc:sldMk cId="2988259524" sldId="367"/>
        </pc:sldMkLst>
      </pc:sldChg>
      <pc:sldChg chg="add">
        <pc:chgData name="Michael Wilson" userId="32f4266ca9ef7607" providerId="LiveId" clId="{F7DC1ABB-F873-4F23-B269-9D9E8978BA87}" dt="2024-03-01T23:01:54.255" v="346"/>
        <pc:sldMkLst>
          <pc:docMk/>
          <pc:sldMk cId="719232123" sldId="369"/>
        </pc:sldMkLst>
      </pc:sldChg>
      <pc:sldChg chg="modSp add mod">
        <pc:chgData name="Michael Wilson" userId="32f4266ca9ef7607" providerId="LiveId" clId="{F7DC1ABB-F873-4F23-B269-9D9E8978BA87}" dt="2024-03-01T23:31:23.659" v="847" actId="27636"/>
        <pc:sldMkLst>
          <pc:docMk/>
          <pc:sldMk cId="2788218044" sldId="376"/>
        </pc:sldMkLst>
        <pc:spChg chg="mod">
          <ac:chgData name="Michael Wilson" userId="32f4266ca9ef7607" providerId="LiveId" clId="{F7DC1ABB-F873-4F23-B269-9D9E8978BA87}" dt="2024-03-01T23:31:23.659" v="847" actId="27636"/>
          <ac:spMkLst>
            <pc:docMk/>
            <pc:sldMk cId="2788218044" sldId="376"/>
            <ac:spMk id="10" creationId="{19965584-D0A5-3C6D-462D-1B1E34E91464}"/>
          </ac:spMkLst>
        </pc:spChg>
        <pc:picChg chg="mod">
          <ac:chgData name="Michael Wilson" userId="32f4266ca9ef7607" providerId="LiveId" clId="{F7DC1ABB-F873-4F23-B269-9D9E8978BA87}" dt="2024-03-01T23:31:12.116" v="806" actId="1036"/>
          <ac:picMkLst>
            <pc:docMk/>
            <pc:sldMk cId="2788218044" sldId="376"/>
            <ac:picMk id="8" creationId="{00073B90-5782-AABA-4E48-409A221B7C03}"/>
          </ac:picMkLst>
        </pc:picChg>
        <pc:picChg chg="mod">
          <ac:chgData name="Michael Wilson" userId="32f4266ca9ef7607" providerId="LiveId" clId="{F7DC1ABB-F873-4F23-B269-9D9E8978BA87}" dt="2024-03-01T23:31:16.530" v="825" actId="1036"/>
          <ac:picMkLst>
            <pc:docMk/>
            <pc:sldMk cId="2788218044" sldId="376"/>
            <ac:picMk id="9" creationId="{F150AA40-B216-8AF5-8714-AF1514ABAF12}"/>
          </ac:picMkLst>
        </pc:picChg>
      </pc:sldChg>
      <pc:sldChg chg="modSp mod">
        <pc:chgData name="Michael Wilson" userId="32f4266ca9ef7607" providerId="LiveId" clId="{F7DC1ABB-F873-4F23-B269-9D9E8978BA87}" dt="2024-03-01T23:14:43.533" v="495" actId="20577"/>
        <pc:sldMkLst>
          <pc:docMk/>
          <pc:sldMk cId="2058526311" sldId="388"/>
        </pc:sldMkLst>
        <pc:spChg chg="mod">
          <ac:chgData name="Michael Wilson" userId="32f4266ca9ef7607" providerId="LiveId" clId="{F7DC1ABB-F873-4F23-B269-9D9E8978BA87}" dt="2024-03-01T23:14:43.533" v="495" actId="20577"/>
          <ac:spMkLst>
            <pc:docMk/>
            <pc:sldMk cId="2058526311" sldId="388"/>
            <ac:spMk id="3074" creationId="{8034CB0E-4C33-4368-B70A-FD18C1158990}"/>
          </ac:spMkLst>
        </pc:spChg>
      </pc:sldChg>
      <pc:sldChg chg="del">
        <pc:chgData name="Michael Wilson" userId="32f4266ca9ef7607" providerId="LiveId" clId="{F7DC1ABB-F873-4F23-B269-9D9E8978BA87}" dt="2024-03-01T23:15:19.320" v="496" actId="47"/>
        <pc:sldMkLst>
          <pc:docMk/>
          <pc:sldMk cId="500588136" sldId="399"/>
        </pc:sldMkLst>
      </pc:sldChg>
      <pc:sldChg chg="modSp new mod">
        <pc:chgData name="Michael Wilson" userId="32f4266ca9ef7607" providerId="LiveId" clId="{F7DC1ABB-F873-4F23-B269-9D9E8978BA87}" dt="2024-03-01T23:12:34.471" v="387" actId="2711"/>
        <pc:sldMkLst>
          <pc:docMk/>
          <pc:sldMk cId="2420918232" sldId="401"/>
        </pc:sldMkLst>
        <pc:spChg chg="mod">
          <ac:chgData name="Michael Wilson" userId="32f4266ca9ef7607" providerId="LiveId" clId="{F7DC1ABB-F873-4F23-B269-9D9E8978BA87}" dt="2024-03-01T22:56:04.070" v="134" actId="20577"/>
          <ac:spMkLst>
            <pc:docMk/>
            <pc:sldMk cId="2420918232" sldId="401"/>
            <ac:spMk id="2" creationId="{F22EF72F-1FFA-6DB0-620C-83B547F93632}"/>
          </ac:spMkLst>
        </pc:spChg>
        <pc:spChg chg="mod">
          <ac:chgData name="Michael Wilson" userId="32f4266ca9ef7607" providerId="LiveId" clId="{F7DC1ABB-F873-4F23-B269-9D9E8978BA87}" dt="2024-03-01T23:12:34.471" v="387" actId="2711"/>
          <ac:spMkLst>
            <pc:docMk/>
            <pc:sldMk cId="2420918232" sldId="401"/>
            <ac:spMk id="3" creationId="{A77A791F-6867-B97A-21DA-8AB7DA09D0DA}"/>
          </ac:spMkLst>
        </pc:spChg>
      </pc:sldChg>
      <pc:sldChg chg="addSp delSp modSp new mod modClrScheme chgLayout">
        <pc:chgData name="Michael Wilson" userId="32f4266ca9ef7607" providerId="LiveId" clId="{F7DC1ABB-F873-4F23-B269-9D9E8978BA87}" dt="2024-03-01T23:13:46.322" v="388" actId="2711"/>
        <pc:sldMkLst>
          <pc:docMk/>
          <pc:sldMk cId="3289062481" sldId="402"/>
        </pc:sldMkLst>
        <pc:spChg chg="del mod ord">
          <ac:chgData name="Michael Wilson" userId="32f4266ca9ef7607" providerId="LiveId" clId="{F7DC1ABB-F873-4F23-B269-9D9E8978BA87}" dt="2024-03-01T23:00:26.467" v="325" actId="700"/>
          <ac:spMkLst>
            <pc:docMk/>
            <pc:sldMk cId="3289062481" sldId="402"/>
            <ac:spMk id="2" creationId="{2B180848-6589-6FEB-0E07-C1849063E0EC}"/>
          </ac:spMkLst>
        </pc:spChg>
        <pc:spChg chg="del">
          <ac:chgData name="Michael Wilson" userId="32f4266ca9ef7607" providerId="LiveId" clId="{F7DC1ABB-F873-4F23-B269-9D9E8978BA87}" dt="2024-03-01T23:00:26.467" v="325" actId="700"/>
          <ac:spMkLst>
            <pc:docMk/>
            <pc:sldMk cId="3289062481" sldId="402"/>
            <ac:spMk id="3" creationId="{2618C8C4-9FAC-FB26-E9E3-F694D89A8471}"/>
          </ac:spMkLst>
        </pc:spChg>
        <pc:spChg chg="del">
          <ac:chgData name="Michael Wilson" userId="32f4266ca9ef7607" providerId="LiveId" clId="{F7DC1ABB-F873-4F23-B269-9D9E8978BA87}" dt="2024-03-01T23:00:26.467" v="325" actId="700"/>
          <ac:spMkLst>
            <pc:docMk/>
            <pc:sldMk cId="3289062481" sldId="402"/>
            <ac:spMk id="4" creationId="{28082D2A-23E3-28DF-C2DA-06CC7B463286}"/>
          </ac:spMkLst>
        </pc:spChg>
        <pc:spChg chg="add mod ord">
          <ac:chgData name="Michael Wilson" userId="32f4266ca9ef7607" providerId="LiveId" clId="{F7DC1ABB-F873-4F23-B269-9D9E8978BA87}" dt="2024-03-01T23:13:46.322" v="388" actId="2711"/>
          <ac:spMkLst>
            <pc:docMk/>
            <pc:sldMk cId="3289062481" sldId="402"/>
            <ac:spMk id="5" creationId="{83A0548C-5296-B0E6-05B1-D58A9F538167}"/>
          </ac:spMkLst>
        </pc:spChg>
        <pc:spChg chg="add mod">
          <ac:chgData name="Michael Wilson" userId="32f4266ca9ef7607" providerId="LiveId" clId="{F7DC1ABB-F873-4F23-B269-9D9E8978BA87}" dt="2024-03-01T23:12:16.086" v="386" actId="408"/>
          <ac:spMkLst>
            <pc:docMk/>
            <pc:sldMk cId="3289062481" sldId="402"/>
            <ac:spMk id="8" creationId="{D7F351C9-E45F-0353-91F4-049C5E9F2D40}"/>
          </ac:spMkLst>
        </pc:spChg>
        <pc:picChg chg="add mod">
          <ac:chgData name="Michael Wilson" userId="32f4266ca9ef7607" providerId="LiveId" clId="{F7DC1ABB-F873-4F23-B269-9D9E8978BA87}" dt="2024-03-01T23:10:52.096" v="359" actId="408"/>
          <ac:picMkLst>
            <pc:docMk/>
            <pc:sldMk cId="3289062481" sldId="402"/>
            <ac:picMk id="7" creationId="{720A4A6D-DF8E-30BA-37CE-962E61CDD86D}"/>
          </ac:picMkLst>
        </pc:picChg>
      </pc:sldChg>
      <pc:sldChg chg="modSp new mod">
        <pc:chgData name="Michael Wilson" userId="32f4266ca9ef7607" providerId="LiveId" clId="{F7DC1ABB-F873-4F23-B269-9D9E8978BA87}" dt="2024-03-01T23:17:49.306" v="506" actId="313"/>
        <pc:sldMkLst>
          <pc:docMk/>
          <pc:sldMk cId="2091669637" sldId="403"/>
        </pc:sldMkLst>
        <pc:spChg chg="mod">
          <ac:chgData name="Michael Wilson" userId="32f4266ca9ef7607" providerId="LiveId" clId="{F7DC1ABB-F873-4F23-B269-9D9E8978BA87}" dt="2024-03-01T23:17:44.891" v="501" actId="20577"/>
          <ac:spMkLst>
            <pc:docMk/>
            <pc:sldMk cId="2091669637" sldId="403"/>
            <ac:spMk id="2" creationId="{AB20BF24-CDB0-639B-8D21-BD2FE9DF4295}"/>
          </ac:spMkLst>
        </pc:spChg>
        <pc:spChg chg="mod">
          <ac:chgData name="Michael Wilson" userId="32f4266ca9ef7607" providerId="LiveId" clId="{F7DC1ABB-F873-4F23-B269-9D9E8978BA87}" dt="2024-03-01T23:17:49.306" v="506" actId="313"/>
          <ac:spMkLst>
            <pc:docMk/>
            <pc:sldMk cId="2091669637" sldId="403"/>
            <ac:spMk id="3" creationId="{706CC4A5-974C-97E1-1925-B6C5348E1FDC}"/>
          </ac:spMkLst>
        </pc:spChg>
      </pc:sldChg>
      <pc:sldChg chg="addSp modSp add mod">
        <pc:chgData name="Michael Wilson" userId="32f4266ca9ef7607" providerId="LiveId" clId="{F7DC1ABB-F873-4F23-B269-9D9E8978BA87}" dt="2024-03-01T23:33:58.155" v="852" actId="207"/>
        <pc:sldMkLst>
          <pc:docMk/>
          <pc:sldMk cId="1166548152" sldId="404"/>
        </pc:sldMkLst>
        <pc:spChg chg="add mod">
          <ac:chgData name="Michael Wilson" userId="32f4266ca9ef7607" providerId="LiveId" clId="{F7DC1ABB-F873-4F23-B269-9D9E8978BA87}" dt="2024-03-01T23:33:58.155" v="852" actId="207"/>
          <ac:spMkLst>
            <pc:docMk/>
            <pc:sldMk cId="1166548152" sldId="404"/>
            <ac:spMk id="10" creationId="{4A94FB10-D516-4CD2-67A7-5F0E2371C252}"/>
          </ac:spMkLst>
        </pc:spChg>
        <pc:picChg chg="mod">
          <ac:chgData name="Michael Wilson" userId="32f4266ca9ef7607" providerId="LiveId" clId="{F7DC1ABB-F873-4F23-B269-9D9E8978BA87}" dt="2024-03-01T23:20:32.752" v="531"/>
          <ac:picMkLst>
            <pc:docMk/>
            <pc:sldMk cId="1166548152" sldId="404"/>
            <ac:picMk id="3" creationId="{AA493417-1B54-D690-590F-6202A63F2A96}"/>
          </ac:picMkLst>
        </pc:picChg>
        <pc:picChg chg="add mod">
          <ac:chgData name="Michael Wilson" userId="32f4266ca9ef7607" providerId="LiveId" clId="{F7DC1ABB-F873-4F23-B269-9D9E8978BA87}" dt="2024-03-01T23:21:02.621" v="533" actId="1076"/>
          <ac:picMkLst>
            <pc:docMk/>
            <pc:sldMk cId="1166548152" sldId="404"/>
            <ac:picMk id="4" creationId="{195EE709-7798-F34D-4D7C-56467108FC7E}"/>
          </ac:picMkLst>
        </pc:picChg>
        <pc:picChg chg="add mod">
          <ac:chgData name="Michael Wilson" userId="32f4266ca9ef7607" providerId="LiveId" clId="{F7DC1ABB-F873-4F23-B269-9D9E8978BA87}" dt="2024-03-01T23:21:36.723" v="564" actId="1035"/>
          <ac:picMkLst>
            <pc:docMk/>
            <pc:sldMk cId="1166548152" sldId="404"/>
            <ac:picMk id="7" creationId="{F1A1EC86-AFD7-6113-E4F1-90E9CFF02ACF}"/>
          </ac:picMkLst>
        </pc:picChg>
        <pc:picChg chg="add mod">
          <ac:chgData name="Michael Wilson" userId="32f4266ca9ef7607" providerId="LiveId" clId="{F7DC1ABB-F873-4F23-B269-9D9E8978BA87}" dt="2024-03-01T23:22:11.624" v="581" actId="1038"/>
          <ac:picMkLst>
            <pc:docMk/>
            <pc:sldMk cId="1166548152" sldId="404"/>
            <ac:picMk id="9" creationId="{B2D04AE7-8011-9D7F-C0F5-1B5450905B7B}"/>
          </ac:picMkLst>
        </pc:picChg>
      </pc:sldChg>
      <pc:sldChg chg="addSp delSp modSp new mod modClrScheme chgLayout">
        <pc:chgData name="Michael Wilson" userId="32f4266ca9ef7607" providerId="LiveId" clId="{F7DC1ABB-F873-4F23-B269-9D9E8978BA87}" dt="2024-03-01T23:34:28.112" v="875" actId="20577"/>
        <pc:sldMkLst>
          <pc:docMk/>
          <pc:sldMk cId="1131314279" sldId="405"/>
        </pc:sldMkLst>
        <pc:spChg chg="del">
          <ac:chgData name="Michael Wilson" userId="32f4266ca9ef7607" providerId="LiveId" clId="{F7DC1ABB-F873-4F23-B269-9D9E8978BA87}" dt="2024-03-01T23:24:21.866" v="613" actId="700"/>
          <ac:spMkLst>
            <pc:docMk/>
            <pc:sldMk cId="1131314279" sldId="405"/>
            <ac:spMk id="2" creationId="{C801576D-6A34-139F-27E1-38CEA9E44AA7}"/>
          </ac:spMkLst>
        </pc:spChg>
        <pc:spChg chg="del">
          <ac:chgData name="Michael Wilson" userId="32f4266ca9ef7607" providerId="LiveId" clId="{F7DC1ABB-F873-4F23-B269-9D9E8978BA87}" dt="2024-03-01T23:24:21.866" v="613" actId="700"/>
          <ac:spMkLst>
            <pc:docMk/>
            <pc:sldMk cId="1131314279" sldId="405"/>
            <ac:spMk id="3" creationId="{7A562026-5A8C-6482-0E6C-C5188ADD005D}"/>
          </ac:spMkLst>
        </pc:spChg>
        <pc:spChg chg="add mod">
          <ac:chgData name="Michael Wilson" userId="32f4266ca9ef7607" providerId="LiveId" clId="{F7DC1ABB-F873-4F23-B269-9D9E8978BA87}" dt="2024-03-01T23:34:28.112" v="875" actId="20577"/>
          <ac:spMkLst>
            <pc:docMk/>
            <pc:sldMk cId="1131314279" sldId="405"/>
            <ac:spMk id="6" creationId="{AABC0E0C-FC00-4189-CA99-175D04B86AC6}"/>
          </ac:spMkLst>
        </pc:spChg>
        <pc:picChg chg="add mod">
          <ac:chgData name="Michael Wilson" userId="32f4266ca9ef7607" providerId="LiveId" clId="{F7DC1ABB-F873-4F23-B269-9D9E8978BA87}" dt="2024-03-01T23:24:39.158" v="617" actId="14100"/>
          <ac:picMkLst>
            <pc:docMk/>
            <pc:sldMk cId="1131314279" sldId="405"/>
            <ac:picMk id="5" creationId="{5547DFF2-3B75-7F80-E745-F617AEB300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BB32BD-2CA7-4C2E-A2AF-1D86625FFA06}" type="datetimeFigureOut">
              <a:rPr lang="en-US" smtClean="0"/>
              <a:pPr/>
              <a:t>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6C4EB-DE73-41E0-AD04-9F317D671C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D6CF2-60D4-977A-DA41-B39481248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B3CFD-8A00-144C-72FA-BF9696A38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CF09C-C717-5890-C27F-17C89CA540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D92D1D-EB0C-973B-CDFC-A3F547CB864B}"/>
              </a:ext>
            </a:extLst>
          </p:cNvPr>
          <p:cNvSpPr>
            <a:spLocks noGrp="1"/>
          </p:cNvSpPr>
          <p:nvPr>
            <p:ph type="sldNum" sz="quarter" idx="5"/>
          </p:nvPr>
        </p:nvSpPr>
        <p:spPr/>
        <p:txBody>
          <a:bodyPr/>
          <a:lstStyle/>
          <a:p>
            <a:fld id="{37D6C4EB-DE73-41E0-AD04-9F317D671CC6}" type="slidenum">
              <a:rPr lang="en-US" smtClean="0"/>
              <a:pPr/>
              <a:t>1</a:t>
            </a:fld>
            <a:endParaRPr lang="en-US"/>
          </a:p>
        </p:txBody>
      </p:sp>
    </p:spTree>
    <p:extLst>
      <p:ext uri="{BB962C8B-B14F-4D97-AF65-F5344CB8AC3E}">
        <p14:creationId xmlns:p14="http://schemas.microsoft.com/office/powerpoint/2010/main" val="249210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A34F0-0FA7-44FE-AB63-FCE86B0AFEA6}" type="slidenum">
              <a:rPr lang="en-US" smtClean="0"/>
              <a:pPr/>
              <a:t>49</a:t>
            </a:fld>
            <a:endParaRPr lang="en-US"/>
          </a:p>
        </p:txBody>
      </p:sp>
    </p:spTree>
    <p:extLst>
      <p:ext uri="{BB962C8B-B14F-4D97-AF65-F5344CB8AC3E}">
        <p14:creationId xmlns:p14="http://schemas.microsoft.com/office/powerpoint/2010/main" val="21474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findings which although rarely missed by the time seen by psychiatry, do require prompt return &amp; referral to the ED.</a:t>
            </a:r>
          </a:p>
        </p:txBody>
      </p:sp>
      <p:sp>
        <p:nvSpPr>
          <p:cNvPr id="4" name="Slide Number Placeholder 3"/>
          <p:cNvSpPr>
            <a:spLocks noGrp="1"/>
          </p:cNvSpPr>
          <p:nvPr>
            <p:ph type="sldNum" sz="quarter" idx="10"/>
          </p:nvPr>
        </p:nvSpPr>
        <p:spPr/>
        <p:txBody>
          <a:bodyPr/>
          <a:lstStyle/>
          <a:p>
            <a:fld id="{6F39957E-B14A-4FE9-891B-7C5C07FFEA3C}" type="slidenum">
              <a:rPr lang="en-US" smtClean="0"/>
              <a:t>11</a:t>
            </a:fld>
            <a:endParaRPr lang="en-US"/>
          </a:p>
        </p:txBody>
      </p:sp>
    </p:spTree>
    <p:extLst>
      <p:ext uri="{BB962C8B-B14F-4D97-AF65-F5344CB8AC3E}">
        <p14:creationId xmlns:p14="http://schemas.microsoft.com/office/powerpoint/2010/main" val="1440257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findings which although rarely missed by the time seen by psychiatry, do require prompt return &amp; referral to the ED.</a:t>
            </a:r>
          </a:p>
        </p:txBody>
      </p:sp>
      <p:sp>
        <p:nvSpPr>
          <p:cNvPr id="4" name="Slide Number Placeholder 3"/>
          <p:cNvSpPr>
            <a:spLocks noGrp="1"/>
          </p:cNvSpPr>
          <p:nvPr>
            <p:ph type="sldNum" sz="quarter" idx="10"/>
          </p:nvPr>
        </p:nvSpPr>
        <p:spPr/>
        <p:txBody>
          <a:bodyPr/>
          <a:lstStyle/>
          <a:p>
            <a:fld id="{6F39957E-B14A-4FE9-891B-7C5C07FFEA3C}" type="slidenum">
              <a:rPr lang="en-US" smtClean="0"/>
              <a:t>12</a:t>
            </a:fld>
            <a:endParaRPr lang="en-US"/>
          </a:p>
        </p:txBody>
      </p:sp>
    </p:spTree>
    <p:extLst>
      <p:ext uri="{BB962C8B-B14F-4D97-AF65-F5344CB8AC3E}">
        <p14:creationId xmlns:p14="http://schemas.microsoft.com/office/powerpoint/2010/main" val="264186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Gradual onset</a:t>
            </a:r>
          </a:p>
          <a:p>
            <a:r>
              <a:rPr lang="en-US" dirty="0"/>
              <a:t>Continuous course</a:t>
            </a:r>
          </a:p>
          <a:p>
            <a:r>
              <a:rPr lang="en-US" dirty="0"/>
              <a:t>Awake and alert</a:t>
            </a:r>
          </a:p>
          <a:p>
            <a:r>
              <a:rPr lang="en-US" dirty="0"/>
              <a:t>Auditory hallucinations</a:t>
            </a:r>
          </a:p>
          <a:p>
            <a:r>
              <a:rPr lang="en-US" dirty="0"/>
              <a:t>Normal physical exam findings</a:t>
            </a:r>
          </a:p>
        </p:txBody>
      </p:sp>
      <p:sp>
        <p:nvSpPr>
          <p:cNvPr id="4" name="Slide Number Placeholder 3"/>
          <p:cNvSpPr>
            <a:spLocks noGrp="1"/>
          </p:cNvSpPr>
          <p:nvPr>
            <p:ph type="sldNum" sz="quarter" idx="10"/>
          </p:nvPr>
        </p:nvSpPr>
        <p:spPr/>
        <p:txBody>
          <a:bodyPr/>
          <a:lstStyle/>
          <a:p>
            <a:fld id="{24CA34F0-0FA7-44FE-AB63-FCE86B0AFEA6}" type="slidenum">
              <a:rPr lang="en-US" smtClean="0"/>
              <a:pPr/>
              <a:t>13</a:t>
            </a:fld>
            <a:endParaRPr lang="en-US"/>
          </a:p>
        </p:txBody>
      </p:sp>
    </p:spTree>
    <p:extLst>
      <p:ext uri="{BB962C8B-B14F-4D97-AF65-F5344CB8AC3E}">
        <p14:creationId xmlns:p14="http://schemas.microsoft.com/office/powerpoint/2010/main" val="322527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455BC806-6892-4401-8431-6A4484EC89AD}" type="slidenum">
              <a:rPr lang="en-US" smtClean="0"/>
              <a:pPr/>
              <a:t>14</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2650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26E6A959-725E-4B28-9F06-CF51CF23573C}" type="slidenum">
              <a:rPr lang="en-US" smtClean="0"/>
              <a:pPr/>
              <a:t>15</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3405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D428436-8DF2-4B3A-9330-B420DC2817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F4C4FF-2E6C-43F5-AA03-447C22BA49BF}" type="slidenum">
              <a:rPr lang="en-US" altLang="en-US"/>
              <a:pPr eaLnBrk="1" hangingPunct="1"/>
              <a:t>24</a:t>
            </a:fld>
            <a:endParaRPr lang="en-US" altLang="en-US"/>
          </a:p>
        </p:txBody>
      </p:sp>
      <p:sp>
        <p:nvSpPr>
          <p:cNvPr id="50179" name="Rectangle 2">
            <a:extLst>
              <a:ext uri="{FF2B5EF4-FFF2-40B4-BE49-F238E27FC236}">
                <a16:creationId xmlns:a16="http://schemas.microsoft.com/office/drawing/2014/main" id="{AB3D66F2-F381-4AE7-B628-FFD6BD29F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4A6F891D-8CF8-4390-8C48-F39214B5F3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00648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a:t>
            </a:r>
            <a:r>
              <a:rPr lang="en-US" baseline="0" dirty="0"/>
              <a:t> may be useful to convert to a full-page handout for the audience.</a:t>
            </a:r>
            <a:endParaRPr lang="en-US" dirty="0"/>
          </a:p>
        </p:txBody>
      </p:sp>
      <p:sp>
        <p:nvSpPr>
          <p:cNvPr id="4" name="Slide Number Placeholder 3"/>
          <p:cNvSpPr>
            <a:spLocks noGrp="1"/>
          </p:cNvSpPr>
          <p:nvPr>
            <p:ph type="sldNum" sz="quarter" idx="10"/>
          </p:nvPr>
        </p:nvSpPr>
        <p:spPr/>
        <p:txBody>
          <a:bodyPr/>
          <a:lstStyle/>
          <a:p>
            <a:fld id="{24CA34F0-0FA7-44FE-AB63-FCE86B0AFEA6}" type="slidenum">
              <a:rPr lang="en-US" smtClean="0"/>
              <a:pPr/>
              <a:t>28</a:t>
            </a:fld>
            <a:endParaRPr lang="en-US"/>
          </a:p>
        </p:txBody>
      </p:sp>
    </p:spTree>
    <p:extLst>
      <p:ext uri="{BB962C8B-B14F-4D97-AF65-F5344CB8AC3E}">
        <p14:creationId xmlns:p14="http://schemas.microsoft.com/office/powerpoint/2010/main" val="233662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Major media focus on</a:t>
            </a:r>
            <a:r>
              <a:rPr lang="en-US" baseline="0" dirty="0"/>
              <a:t> untoward outcomes and deaths of restrained patients in the late 1990s led to a new regulatory and survey focus on restraint and seclusion use. Organizations like the Joint Commission, CMS and NAMI advocate for minimal use of restraints and strict criteria for their use. Yet many facilities still use restraints and involuntary medications far too often.</a:t>
            </a:r>
            <a:endParaRPr lang="en-US" dirty="0"/>
          </a:p>
        </p:txBody>
      </p:sp>
      <p:sp>
        <p:nvSpPr>
          <p:cNvPr id="4" name="Slide Number Placeholder 3"/>
          <p:cNvSpPr>
            <a:spLocks noGrp="1"/>
          </p:cNvSpPr>
          <p:nvPr>
            <p:ph type="sldNum" sz="quarter" idx="10"/>
          </p:nvPr>
        </p:nvSpPr>
        <p:spPr/>
        <p:txBody>
          <a:bodyPr/>
          <a:lstStyle/>
          <a:p>
            <a:fld id="{24CA34F0-0FA7-44FE-AB63-FCE86B0AFEA6}" type="slidenum">
              <a:rPr lang="en-US" smtClean="0"/>
              <a:pPr/>
              <a:t>35</a:t>
            </a:fld>
            <a:endParaRPr lang="en-US"/>
          </a:p>
        </p:txBody>
      </p:sp>
    </p:spTree>
    <p:extLst>
      <p:ext uri="{BB962C8B-B14F-4D97-AF65-F5344CB8AC3E}">
        <p14:creationId xmlns:p14="http://schemas.microsoft.com/office/powerpoint/2010/main" val="83342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93F0E7-16B9-4054-8A62-0240149D4B5C}"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3F0E7-16B9-4054-8A62-0240149D4B5C}"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3F0E7-16B9-4054-8A62-0240149D4B5C}"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D9B3510-C730-4F07-919F-FB4188840C05}" type="slidenum">
              <a:rPr lang="en-US"/>
              <a:pPr>
                <a:defRPr/>
              </a:pPr>
              <a:t>‹#›</a:t>
            </a:fld>
            <a:endParaRPr lang="en-US"/>
          </a:p>
        </p:txBody>
      </p:sp>
    </p:spTree>
    <p:extLst>
      <p:ext uri="{BB962C8B-B14F-4D97-AF65-F5344CB8AC3E}">
        <p14:creationId xmlns:p14="http://schemas.microsoft.com/office/powerpoint/2010/main" val="352343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93F0E7-16B9-4054-8A62-0240149D4B5C}"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3F0E7-16B9-4054-8A62-0240149D4B5C}"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93F0E7-16B9-4054-8A62-0240149D4B5C}"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93F0E7-16B9-4054-8A62-0240149D4B5C}"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93F0E7-16B9-4054-8A62-0240149D4B5C}"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3F0E7-16B9-4054-8A62-0240149D4B5C}"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3F0E7-16B9-4054-8A62-0240149D4B5C}"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93F0E7-16B9-4054-8A62-0240149D4B5C}"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94944-BA17-4B51-85BA-DFC259298D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990600"/>
            <a:ext cx="9144000" cy="58674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3F0E7-16B9-4054-8A62-0240149D4B5C}" type="datetimeFigureOut">
              <a:rPr lang="en-US" smtClean="0"/>
              <a:pPr/>
              <a:t>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94944-BA17-4B51-85BA-DFC259298D59}" type="slidenum">
              <a:rPr lang="en-US" smtClean="0"/>
              <a:pPr/>
              <a:t>‹#›</a:t>
            </a:fld>
            <a:endParaRPr lang="en-US"/>
          </a:p>
        </p:txBody>
      </p:sp>
      <p:pic>
        <p:nvPicPr>
          <p:cNvPr id="10" name="Picture 9" descr="uams-red-1024.jpg"/>
          <p:cNvPicPr>
            <a:picLocks noChangeAspect="1"/>
          </p:cNvPicPr>
          <p:nvPr userDrawn="1"/>
        </p:nvPicPr>
        <p:blipFill>
          <a:blip r:embed="rId14" cstate="print"/>
          <a:srcRect b="81111"/>
          <a:stretch>
            <a:fillRect/>
          </a:stretch>
        </p:blipFill>
        <p:spPr>
          <a:xfrm>
            <a:off x="0" y="0"/>
            <a:ext cx="9144000" cy="990600"/>
          </a:xfrm>
          <a:prstGeom prst="rect">
            <a:avLst/>
          </a:prstGeom>
        </p:spPr>
      </p:pic>
      <p:pic>
        <p:nvPicPr>
          <p:cNvPr id="13" name="Picture 4" descr="UAMSlogo white.wmf"/>
          <p:cNvPicPr>
            <a:picLocks noChangeAspect="1"/>
          </p:cNvPicPr>
          <p:nvPr userDrawn="1"/>
        </p:nvPicPr>
        <p:blipFill>
          <a:blip r:embed="rId15" cstate="print"/>
          <a:srcRect/>
          <a:stretch>
            <a:fillRect/>
          </a:stretch>
        </p:blipFill>
        <p:spPr bwMode="auto">
          <a:xfrm>
            <a:off x="3952476" y="152400"/>
            <a:ext cx="1239048"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6AEC-9AAB-9513-3BC3-83961EBCF3DB}"/>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FCFF85DC-CBAA-7DD7-A87C-761408141B74}"/>
              </a:ext>
            </a:extLst>
          </p:cNvPr>
          <p:cNvSpPr>
            <a:spLocks noGrp="1" noChangeArrowheads="1"/>
          </p:cNvSpPr>
          <p:nvPr>
            <p:ph type="ctrTitle"/>
          </p:nvPr>
        </p:nvSpPr>
        <p:spPr>
          <a:xfrm>
            <a:off x="0" y="990600"/>
            <a:ext cx="9144000" cy="2308225"/>
          </a:xfrm>
        </p:spPr>
        <p:txBody>
          <a:bodyPr>
            <a:normAutofit/>
          </a:bodyPr>
          <a:lstStyle/>
          <a:p>
            <a:pPr algn="ctr" eaLnBrk="1" hangingPunct="1"/>
            <a:r>
              <a:rPr lang="en-US" sz="4400" dirty="0">
                <a:latin typeface="Arial" panose="020B0604020202020204" pitchFamily="34" charset="0"/>
                <a:cs typeface="Arial" panose="020B0604020202020204" pitchFamily="34" charset="0"/>
              </a:rPr>
              <a:t>Management </a:t>
            </a:r>
            <a:r>
              <a:rPr lang="en-US" sz="4400">
                <a:latin typeface="Arial" panose="020B0604020202020204" pitchFamily="34" charset="0"/>
                <a:cs typeface="Arial" panose="020B0604020202020204" pitchFamily="34" charset="0"/>
              </a:rPr>
              <a:t>of agitation</a:t>
            </a:r>
            <a:br>
              <a:rPr lang="en-US" sz="4400">
                <a:latin typeface="Arial" panose="020B0604020202020204" pitchFamily="34" charset="0"/>
                <a:cs typeface="Arial" panose="020B0604020202020204" pitchFamily="34" charset="0"/>
              </a:rPr>
            </a:br>
            <a:r>
              <a:rPr lang="en-US" sz="4400">
                <a:latin typeface="Arial" panose="020B0604020202020204" pitchFamily="34" charset="0"/>
                <a:cs typeface="Arial" panose="020B0604020202020204" pitchFamily="34" charset="0"/>
              </a:rPr>
              <a:t>in </a:t>
            </a:r>
            <a:r>
              <a:rPr lang="en-US" sz="4400" dirty="0">
                <a:latin typeface="Arial" panose="020B0604020202020204" pitchFamily="34" charset="0"/>
                <a:cs typeface="Arial" panose="020B0604020202020204" pitchFamily="34" charset="0"/>
              </a:rPr>
              <a:t>the ED 2024</a:t>
            </a:r>
            <a:endParaRPr lang="en-US" altLang="en-US" dirty="0">
              <a:latin typeface="Arial" panose="020B0604020202020204" pitchFamily="34" charset="0"/>
              <a:cs typeface="Arial" panose="020B0604020202020204" pitchFamily="34" charset="0"/>
            </a:endParaRPr>
          </a:p>
        </p:txBody>
      </p:sp>
      <p:sp>
        <p:nvSpPr>
          <p:cNvPr id="4099" name="Rectangle 3">
            <a:extLst>
              <a:ext uri="{FF2B5EF4-FFF2-40B4-BE49-F238E27FC236}">
                <a16:creationId xmlns:a16="http://schemas.microsoft.com/office/drawing/2014/main" id="{A6321F3B-8A67-DAA5-82EC-21CDEB31AD8E}"/>
              </a:ext>
            </a:extLst>
          </p:cNvPr>
          <p:cNvSpPr>
            <a:spLocks noGrp="1" noChangeArrowheads="1"/>
          </p:cNvSpPr>
          <p:nvPr>
            <p:ph type="subTitle" idx="1"/>
          </p:nvPr>
        </p:nvSpPr>
        <p:spPr>
          <a:xfrm>
            <a:off x="0" y="3581400"/>
            <a:ext cx="9144000" cy="1600200"/>
          </a:xfrm>
        </p:spPr>
        <p:txBody>
          <a:bodyPr>
            <a:normAutofit fontScale="85000" lnSpcReduction="10000"/>
          </a:bodyPr>
          <a:lstStyle/>
          <a:p>
            <a:r>
              <a:rPr lang="en-US" sz="2400" dirty="0">
                <a:solidFill>
                  <a:schemeClr val="bg1"/>
                </a:solidFill>
                <a:latin typeface="Arial" panose="020B0604020202020204" pitchFamily="34" charset="0"/>
                <a:cs typeface="Arial" panose="020B0604020202020204" pitchFamily="34" charset="0"/>
              </a:rPr>
              <a:t>Michael Wilson, MD PhD FAAEM FACEP</a:t>
            </a:r>
          </a:p>
          <a:p>
            <a:r>
              <a:rPr lang="en-US" sz="2400" dirty="0">
                <a:solidFill>
                  <a:schemeClr val="bg1"/>
                </a:solidFill>
                <a:latin typeface="Arial" panose="020B0604020202020204" pitchFamily="34" charset="0"/>
                <a:cs typeface="Arial" panose="020B0604020202020204" pitchFamily="34" charset="0"/>
              </a:rPr>
              <a:t>Emergency Medicine/Addiction Medicine</a:t>
            </a:r>
          </a:p>
          <a:p>
            <a:r>
              <a:rPr lang="en-US" sz="2400" dirty="0">
                <a:solidFill>
                  <a:schemeClr val="bg1"/>
                </a:solidFill>
                <a:latin typeface="Arial" panose="020B0604020202020204" pitchFamily="34" charset="0"/>
                <a:cs typeface="Arial" panose="020B0604020202020204" pitchFamily="34" charset="0"/>
              </a:rPr>
              <a:t>Associate Professor, Departments of Emergency Medicine and Psychiatry</a:t>
            </a:r>
          </a:p>
          <a:p>
            <a:r>
              <a:rPr lang="en-US" sz="2400" dirty="0">
                <a:solidFill>
                  <a:schemeClr val="bg1"/>
                </a:solidFill>
                <a:latin typeface="Arial" panose="020B0604020202020204" pitchFamily="34" charset="0"/>
                <a:cs typeface="Arial" panose="020B0604020202020204" pitchFamily="34" charset="0"/>
              </a:rPr>
              <a:t>University of Arkansas for Medical Sciences</a:t>
            </a:r>
          </a:p>
        </p:txBody>
      </p:sp>
      <p:pic>
        <p:nvPicPr>
          <p:cNvPr id="6" name="Picture 5">
            <a:extLst>
              <a:ext uri="{FF2B5EF4-FFF2-40B4-BE49-F238E27FC236}">
                <a16:creationId xmlns:a16="http://schemas.microsoft.com/office/drawing/2014/main" id="{06E27670-99ED-419F-AAB9-DC9865889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791200"/>
            <a:ext cx="3047999" cy="1066801"/>
          </a:xfrm>
          <a:prstGeom prst="rect">
            <a:avLst/>
          </a:prstGeom>
        </p:spPr>
      </p:pic>
      <p:pic>
        <p:nvPicPr>
          <p:cNvPr id="3" name="Рисунок 2">
            <a:extLst>
              <a:ext uri="{FF2B5EF4-FFF2-40B4-BE49-F238E27FC236}">
                <a16:creationId xmlns:a16="http://schemas.microsoft.com/office/drawing/2014/main" id="{E08C5A01-AFC8-6136-E997-58AAA7E1C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791199"/>
            <a:ext cx="3667071" cy="1066801"/>
          </a:xfrm>
          <a:prstGeom prst="rect">
            <a:avLst/>
          </a:prstGeom>
        </p:spPr>
      </p:pic>
      <p:pic>
        <p:nvPicPr>
          <p:cNvPr id="5" name="Рисунок 4" descr="Изображение выглядит как символ, Шрифт, логотип, Цвет электрик&#10;&#10;Автоматически созданное описание">
            <a:extLst>
              <a:ext uri="{FF2B5EF4-FFF2-40B4-BE49-F238E27FC236}">
                <a16:creationId xmlns:a16="http://schemas.microsoft.com/office/drawing/2014/main" id="{E71C993C-0BD5-2E34-F82E-36E7B9B1E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119" y="5791199"/>
            <a:ext cx="2517880" cy="1066801"/>
          </a:xfrm>
          <a:prstGeom prst="rect">
            <a:avLst/>
          </a:prstGeom>
        </p:spPr>
      </p:pic>
    </p:spTree>
    <p:extLst>
      <p:ext uri="{BB962C8B-B14F-4D97-AF65-F5344CB8AC3E}">
        <p14:creationId xmlns:p14="http://schemas.microsoft.com/office/powerpoint/2010/main" val="115178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9144000" cy="1143000"/>
          </a:xfrm>
        </p:spPr>
        <p:txBody>
          <a:bodyPr>
            <a:noAutofit/>
          </a:bodyPr>
          <a:lstStyle/>
          <a:p>
            <a:pPr algn="ctr"/>
            <a:r>
              <a:rPr lang="en-US" sz="3600" dirty="0">
                <a:latin typeface="Arial" panose="020B0604020202020204" pitchFamily="34" charset="0"/>
                <a:cs typeface="Arial" panose="020B0604020202020204" pitchFamily="34" charset="0"/>
              </a:rPr>
              <a:t>Question 1: What </a:t>
            </a:r>
            <a:r>
              <a:rPr lang="en-US" sz="3600" dirty="0" err="1">
                <a:latin typeface="Arial" panose="020B0604020202020204" pitchFamily="34" charset="0"/>
                <a:cs typeface="Arial" panose="020B0604020202020204" pitchFamily="34" charset="0"/>
              </a:rPr>
              <a:t>woud</a:t>
            </a:r>
            <a:r>
              <a:rPr lang="en-US" sz="3600" dirty="0">
                <a:latin typeface="Arial" panose="020B0604020202020204" pitchFamily="34" charset="0"/>
                <a:cs typeface="Arial" panose="020B0604020202020204" pitchFamily="34" charset="0"/>
              </a:rPr>
              <a:t> you have done differently in diagnosing the cause of agitation?</a:t>
            </a:r>
          </a:p>
        </p:txBody>
      </p:sp>
      <p:pic>
        <p:nvPicPr>
          <p:cNvPr id="4" name="Picture 5" descr="bezerk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20950"/>
            <a:ext cx="58674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81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080" y="6381690"/>
            <a:ext cx="7489841" cy="400110"/>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Nordstrom K, Zun LS, Wilson MP, et al. Medical evaluation and triage of the agitated patient: Consensus Statement of the American Association for Emergency Psychiatry Project BETA Medical Evaluation Workgroup. West JEM. 2012; 13(1):3-10.</a:t>
            </a:r>
          </a:p>
        </p:txBody>
      </p:sp>
      <p:pic>
        <p:nvPicPr>
          <p:cNvPr id="7" name="Picture 6">
            <a:extLst>
              <a:ext uri="{FF2B5EF4-FFF2-40B4-BE49-F238E27FC236}">
                <a16:creationId xmlns:a16="http://schemas.microsoft.com/office/drawing/2014/main" id="{163AFF14-0499-4793-9ED9-271A6251B5F0}"/>
              </a:ext>
            </a:extLst>
          </p:cNvPr>
          <p:cNvPicPr>
            <a:picLocks noChangeAspect="1"/>
          </p:cNvPicPr>
          <p:nvPr/>
        </p:nvPicPr>
        <p:blipFill>
          <a:blip r:embed="rId3"/>
          <a:stretch>
            <a:fillRect/>
          </a:stretch>
        </p:blipFill>
        <p:spPr>
          <a:xfrm>
            <a:off x="-22241" y="1524000"/>
            <a:ext cx="9188481" cy="3962400"/>
          </a:xfrm>
          <a:prstGeom prst="rect">
            <a:avLst/>
          </a:prstGeom>
        </p:spPr>
      </p:pic>
    </p:spTree>
    <p:extLst>
      <p:ext uri="{BB962C8B-B14F-4D97-AF65-F5344CB8AC3E}">
        <p14:creationId xmlns:p14="http://schemas.microsoft.com/office/powerpoint/2010/main" val="381143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3AFF14-0499-4793-9ED9-271A6251B5F0}"/>
              </a:ext>
            </a:extLst>
          </p:cNvPr>
          <p:cNvPicPr>
            <a:picLocks noChangeAspect="1"/>
          </p:cNvPicPr>
          <p:nvPr/>
        </p:nvPicPr>
        <p:blipFill>
          <a:blip r:embed="rId3"/>
          <a:stretch>
            <a:fillRect/>
          </a:stretch>
        </p:blipFill>
        <p:spPr>
          <a:xfrm>
            <a:off x="-22241" y="1524000"/>
            <a:ext cx="9188481" cy="3962400"/>
          </a:xfrm>
          <a:prstGeom prst="rect">
            <a:avLst/>
          </a:prstGeom>
        </p:spPr>
      </p:pic>
      <p:sp>
        <p:nvSpPr>
          <p:cNvPr id="6" name="Rectangle 5">
            <a:extLst>
              <a:ext uri="{FF2B5EF4-FFF2-40B4-BE49-F238E27FC236}">
                <a16:creationId xmlns:a16="http://schemas.microsoft.com/office/drawing/2014/main" id="{185CD2B1-5A89-4455-9FD9-477FADAEFBF8}"/>
              </a:ext>
            </a:extLst>
          </p:cNvPr>
          <p:cNvSpPr/>
          <p:nvPr/>
        </p:nvSpPr>
        <p:spPr>
          <a:xfrm>
            <a:off x="-22241" y="1524000"/>
            <a:ext cx="9188481" cy="3962400"/>
          </a:xfrm>
          <a:prstGeom prst="rect">
            <a:avLst/>
          </a:prstGeom>
          <a:gradFill>
            <a:gsLst>
              <a:gs pos="3000">
                <a:schemeClr val="bg1">
                  <a:tint val="66000"/>
                  <a:satMod val="160000"/>
                  <a:alpha val="15000"/>
                  <a:lumMod val="39000"/>
                </a:schemeClr>
              </a:gs>
              <a:gs pos="100000">
                <a:schemeClr val="bg1">
                  <a:lumMod val="65000"/>
                  <a:tint val="23500"/>
                  <a:satMod val="1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585E055-6C2C-4C22-A301-315C313107CF}"/>
              </a:ext>
            </a:extLst>
          </p:cNvPr>
          <p:cNvPicPr>
            <a:picLocks noChangeAspect="1"/>
          </p:cNvPicPr>
          <p:nvPr/>
        </p:nvPicPr>
        <p:blipFill>
          <a:blip r:embed="rId4"/>
          <a:stretch>
            <a:fillRect/>
          </a:stretch>
        </p:blipFill>
        <p:spPr>
          <a:xfrm>
            <a:off x="23465" y="1831212"/>
            <a:ext cx="3100735" cy="3274188"/>
          </a:xfrm>
          <a:prstGeom prst="rect">
            <a:avLst/>
          </a:prstGeom>
        </p:spPr>
      </p:pic>
      <p:sp>
        <p:nvSpPr>
          <p:cNvPr id="8" name="TextBox 7">
            <a:extLst>
              <a:ext uri="{FF2B5EF4-FFF2-40B4-BE49-F238E27FC236}">
                <a16:creationId xmlns:a16="http://schemas.microsoft.com/office/drawing/2014/main" id="{54108EA3-A7BF-4236-A913-91DDDBDA735A}"/>
              </a:ext>
            </a:extLst>
          </p:cNvPr>
          <p:cNvSpPr txBox="1"/>
          <p:nvPr/>
        </p:nvSpPr>
        <p:spPr>
          <a:xfrm>
            <a:off x="827080" y="6457890"/>
            <a:ext cx="7489841" cy="400110"/>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Nordstrom K, Zun LS, Wilson MP, et al. Medical evaluation and triage of the agitated patient: Consensus Statement of the American Association for Emergency Psychiatry Project BETA Medical Evaluation Workgroup. West JEM. 2012; 13(1):3-10.</a:t>
            </a:r>
          </a:p>
        </p:txBody>
      </p:sp>
    </p:spTree>
    <p:extLst>
      <p:ext uri="{BB962C8B-B14F-4D97-AF65-F5344CB8AC3E}">
        <p14:creationId xmlns:p14="http://schemas.microsoft.com/office/powerpoint/2010/main" val="178020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01" y="6611779"/>
            <a:ext cx="6629399"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Williams ER, Shepherd SM. Medical clearance of psychiatric patients. </a:t>
            </a:r>
            <a:r>
              <a:rPr lang="en-US" sz="1000" dirty="0" err="1">
                <a:solidFill>
                  <a:schemeClr val="bg1"/>
                </a:solidFill>
                <a:latin typeface="Arial" panose="020B0604020202020204" pitchFamily="34" charset="0"/>
                <a:cs typeface="Arial" panose="020B0604020202020204" pitchFamily="34" charset="0"/>
              </a:rPr>
              <a:t>Emerg</a:t>
            </a:r>
            <a:r>
              <a:rPr lang="en-US" sz="1000" dirty="0">
                <a:solidFill>
                  <a:schemeClr val="bg1"/>
                </a:solidFill>
                <a:latin typeface="Arial" panose="020B0604020202020204" pitchFamily="34" charset="0"/>
                <a:cs typeface="Arial" panose="020B0604020202020204" pitchFamily="34" charset="0"/>
              </a:rPr>
              <a:t> Med </a:t>
            </a:r>
            <a:r>
              <a:rPr lang="en-US" sz="1000" dirty="0" err="1">
                <a:solidFill>
                  <a:schemeClr val="bg1"/>
                </a:solidFill>
                <a:latin typeface="Arial" panose="020B0604020202020204" pitchFamily="34" charset="0"/>
                <a:cs typeface="Arial" panose="020B0604020202020204" pitchFamily="34" charset="0"/>
              </a:rPr>
              <a:t>Clin</a:t>
            </a:r>
            <a:r>
              <a:rPr lang="en-US" sz="1000" dirty="0">
                <a:solidFill>
                  <a:schemeClr val="bg1"/>
                </a:solidFill>
                <a:latin typeface="Arial" panose="020B0604020202020204" pitchFamily="34" charset="0"/>
                <a:cs typeface="Arial" panose="020B0604020202020204" pitchFamily="34" charset="0"/>
              </a:rPr>
              <a:t> N Am. 2000; 18(2):185-198</a:t>
            </a:r>
          </a:p>
        </p:txBody>
      </p:sp>
      <p:sp>
        <p:nvSpPr>
          <p:cNvPr id="2" name="Title 1"/>
          <p:cNvSpPr>
            <a:spLocks noGrp="1"/>
          </p:cNvSpPr>
          <p:nvPr>
            <p:ph type="title"/>
          </p:nvPr>
        </p:nvSpPr>
        <p:spPr>
          <a:xfrm>
            <a:off x="457200" y="990600"/>
            <a:ext cx="8229600" cy="1143000"/>
          </a:xfrm>
        </p:spPr>
        <p:txBody>
          <a:bodyPr>
            <a:normAutofit fontScale="90000"/>
          </a:bodyPr>
          <a:lstStyle/>
          <a:p>
            <a:r>
              <a:rPr lang="en-US" dirty="0">
                <a:latin typeface="Arial" panose="020B0604020202020204" pitchFamily="34" charset="0"/>
                <a:cs typeface="Arial" panose="020B0604020202020204" pitchFamily="34" charset="0"/>
              </a:rPr>
              <a:t>Clues to distinguish medical from psychiatric cause</a:t>
            </a:r>
          </a:p>
        </p:txBody>
      </p:sp>
      <p:sp>
        <p:nvSpPr>
          <p:cNvPr id="4" name="Text Placeholder 3"/>
          <p:cNvSpPr>
            <a:spLocks noGrp="1"/>
          </p:cNvSpPr>
          <p:nvPr>
            <p:ph type="body" idx="1"/>
          </p:nvPr>
        </p:nvSpPr>
        <p:spPr>
          <a:xfrm>
            <a:off x="457200" y="2133600"/>
            <a:ext cx="4040188" cy="639762"/>
          </a:xfrm>
        </p:spPr>
        <p:txBody>
          <a:bodyPr/>
          <a:lstStyle/>
          <a:p>
            <a:r>
              <a:rPr lang="en-US" dirty="0">
                <a:latin typeface="Arial" panose="020B0604020202020204" pitchFamily="34" charset="0"/>
                <a:cs typeface="Arial" panose="020B0604020202020204" pitchFamily="34" charset="0"/>
              </a:rPr>
              <a:t>Medical</a:t>
            </a:r>
          </a:p>
        </p:txBody>
      </p:sp>
      <p:sp>
        <p:nvSpPr>
          <p:cNvPr id="6" name="Content Placeholder 5"/>
          <p:cNvSpPr>
            <a:spLocks noGrp="1"/>
          </p:cNvSpPr>
          <p:nvPr>
            <p:ph sz="half" idx="2"/>
          </p:nvPr>
        </p:nvSpPr>
        <p:spPr>
          <a:xfrm>
            <a:off x="457200" y="2860675"/>
            <a:ext cx="4040188" cy="3235325"/>
          </a:xfrm>
        </p:spPr>
        <p:txBody>
          <a:bodyPr/>
          <a:lstStyle/>
          <a:p>
            <a:r>
              <a:rPr lang="en-US" dirty="0">
                <a:latin typeface="Arial" panose="020B0604020202020204" pitchFamily="34" charset="0"/>
                <a:cs typeface="Arial" panose="020B0604020202020204" pitchFamily="34" charset="0"/>
              </a:rPr>
              <a:t>&lt;12 or &gt;40 years of age</a:t>
            </a:r>
          </a:p>
          <a:p>
            <a:r>
              <a:rPr lang="es-ES" dirty="0" err="1">
                <a:latin typeface="Arial" panose="020B0604020202020204" pitchFamily="34" charset="0"/>
                <a:cs typeface="Arial" panose="020B0604020202020204" pitchFamily="34" charset="0"/>
              </a:rPr>
              <a:t>Sudden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onset</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Fluctuating</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course</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Disorientation</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Visual </a:t>
            </a:r>
            <a:r>
              <a:rPr lang="es-ES" dirty="0" err="1">
                <a:latin typeface="Arial" panose="020B0604020202020204" pitchFamily="34" charset="0"/>
                <a:cs typeface="Arial" panose="020B0604020202020204" pitchFamily="34" charset="0"/>
              </a:rPr>
              <a:t>hallucinations</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Abnormal</a:t>
            </a:r>
            <a:r>
              <a:rPr lang="es-ES" dirty="0">
                <a:latin typeface="Arial" panose="020B0604020202020204" pitchFamily="34" charset="0"/>
                <a:cs typeface="Arial" panose="020B0604020202020204" pitchFamily="34" charset="0"/>
              </a:rPr>
              <a:t> vital </a:t>
            </a:r>
            <a:r>
              <a:rPr lang="es-ES" dirty="0" err="1">
                <a:latin typeface="Arial" panose="020B0604020202020204" pitchFamily="34" charset="0"/>
                <a:cs typeface="Arial" panose="020B0604020202020204" pitchFamily="34" charset="0"/>
              </a:rPr>
              <a:t>signs</a:t>
            </a:r>
            <a:endParaRPr lang="en-US"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
          </p:nvPr>
        </p:nvSpPr>
        <p:spPr>
          <a:xfrm>
            <a:off x="4645025" y="2133600"/>
            <a:ext cx="4041775" cy="639762"/>
          </a:xfrm>
        </p:spPr>
        <p:txBody>
          <a:bodyPr/>
          <a:lstStyle/>
          <a:p>
            <a:r>
              <a:rPr lang="en-US" dirty="0">
                <a:latin typeface="Arial" panose="020B0604020202020204" pitchFamily="34" charset="0"/>
                <a:cs typeface="Arial" panose="020B0604020202020204" pitchFamily="34" charset="0"/>
              </a:rPr>
              <a:t>Psychiatric</a:t>
            </a:r>
          </a:p>
        </p:txBody>
      </p:sp>
      <p:sp>
        <p:nvSpPr>
          <p:cNvPr id="8" name="Content Placeholder 7"/>
          <p:cNvSpPr>
            <a:spLocks noGrp="1"/>
          </p:cNvSpPr>
          <p:nvPr>
            <p:ph sz="quarter" idx="4"/>
          </p:nvPr>
        </p:nvSpPr>
        <p:spPr>
          <a:xfrm>
            <a:off x="4645025" y="2860675"/>
            <a:ext cx="4041775" cy="3006725"/>
          </a:xfrm>
        </p:spPr>
        <p:txBody>
          <a:bodyPr/>
          <a:lstStyle/>
          <a:p>
            <a:r>
              <a:rPr lang="es-ES" dirty="0">
                <a:latin typeface="Arial" panose="020B0604020202020204" pitchFamily="34" charset="0"/>
                <a:cs typeface="Arial" panose="020B0604020202020204" pitchFamily="34" charset="0"/>
              </a:rPr>
              <a:t>Gradual </a:t>
            </a:r>
            <a:r>
              <a:rPr lang="es-ES" dirty="0" err="1">
                <a:latin typeface="Arial" panose="020B0604020202020204" pitchFamily="34" charset="0"/>
                <a:cs typeface="Arial" panose="020B0604020202020204" pitchFamily="34" charset="0"/>
              </a:rPr>
              <a:t>onset</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Continuous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course</a:t>
            </a:r>
            <a:r>
              <a:rPr lang="es-ES" dirty="0">
                <a:latin typeface="Arial" panose="020B0604020202020204" pitchFamily="34" charset="0"/>
                <a:cs typeface="Arial" panose="020B0604020202020204" pitchFamily="34" charset="0"/>
              </a:rPr>
              <a:t> </a:t>
            </a:r>
          </a:p>
          <a:p>
            <a:r>
              <a:rPr lang="es-ES" dirty="0" err="1">
                <a:latin typeface="Arial" panose="020B0604020202020204" pitchFamily="34" charset="0"/>
                <a:cs typeface="Arial" panose="020B0604020202020204" pitchFamily="34" charset="0"/>
              </a:rPr>
              <a:t>Awake</a:t>
            </a:r>
            <a:r>
              <a:rPr lang="es-ES" dirty="0">
                <a:latin typeface="Arial" panose="020B0604020202020204" pitchFamily="34" charset="0"/>
                <a:cs typeface="Arial" panose="020B0604020202020204" pitchFamily="34" charset="0"/>
              </a:rPr>
              <a:t> and </a:t>
            </a:r>
            <a:r>
              <a:rPr lang="es-ES" dirty="0" err="1">
                <a:latin typeface="Arial" panose="020B0604020202020204" pitchFamily="34" charset="0"/>
                <a:cs typeface="Arial" panose="020B0604020202020204" pitchFamily="34" charset="0"/>
              </a:rPr>
              <a:t>alert</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Auditory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hallucinations</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Normal </a:t>
            </a:r>
            <a:r>
              <a:rPr lang="es-ES" dirty="0" err="1">
                <a:latin typeface="Arial" panose="020B0604020202020204" pitchFamily="34" charset="0"/>
                <a:cs typeface="Arial" panose="020B0604020202020204" pitchFamily="34" charset="0"/>
              </a:rPr>
              <a:t>physical</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exam</a:t>
            </a: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2E0F79D-DBB4-4387-B647-DFD4128FEEF1}"/>
              </a:ext>
            </a:extLst>
          </p:cNvPr>
          <p:cNvSpPr/>
          <p:nvPr/>
        </p:nvSpPr>
        <p:spPr>
          <a:xfrm>
            <a:off x="4497388" y="2362200"/>
            <a:ext cx="3656012" cy="2743200"/>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24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0" y="990600"/>
            <a:ext cx="9144000" cy="914400"/>
          </a:xfrm>
        </p:spPr>
        <p:txBody>
          <a:bodyPr>
            <a:normAutofit fontScale="90000"/>
          </a:bodyPr>
          <a:lstStyle/>
          <a:p>
            <a:pPr eaLnBrk="1" hangingPunct="1"/>
            <a:r>
              <a:rPr lang="en-US" sz="4000" dirty="0">
                <a:latin typeface="Arial" panose="020B0604020202020204" pitchFamily="34" charset="0"/>
                <a:cs typeface="Arial" panose="020B0604020202020204" pitchFamily="34" charset="0"/>
              </a:rPr>
              <a:t>Question 1: What would you have done differently in diagnosing the agitation?</a:t>
            </a:r>
            <a:endParaRPr lang="en-US" sz="1200" dirty="0">
              <a:latin typeface="Arial" panose="020B0604020202020204" pitchFamily="34" charset="0"/>
              <a:cs typeface="Arial" panose="020B0604020202020204" pitchFamily="34" charset="0"/>
            </a:endParaRPr>
          </a:p>
        </p:txBody>
      </p:sp>
      <p:sp>
        <p:nvSpPr>
          <p:cNvPr id="59394" name="Rectangle 3"/>
          <p:cNvSpPr>
            <a:spLocks noGrp="1" noChangeArrowheads="1"/>
          </p:cNvSpPr>
          <p:nvPr>
            <p:ph idx="1"/>
          </p:nvPr>
        </p:nvSpPr>
        <p:spPr>
          <a:xfrm>
            <a:off x="466164" y="2429435"/>
            <a:ext cx="8101573" cy="3818965"/>
          </a:xfrm>
        </p:spPr>
        <p:txBody>
          <a:bodyPr>
            <a:normAutofit/>
          </a:bodyPr>
          <a:lstStyle/>
          <a:p>
            <a:pPr eaLnBrk="1" hangingPunct="1">
              <a:lnSpc>
                <a:spcPct val="90000"/>
              </a:lnSpc>
            </a:pPr>
            <a:r>
              <a:rPr lang="en-US" dirty="0">
                <a:latin typeface="Arial" panose="020B0604020202020204" pitchFamily="34" charset="0"/>
                <a:cs typeface="Arial" panose="020B0604020202020204" pitchFamily="34" charset="0"/>
              </a:rPr>
              <a:t>Poor documentation of medical examination in psych patients</a:t>
            </a:r>
          </a:p>
          <a:p>
            <a:pPr lvl="1" eaLnBrk="1" hangingPunct="1">
              <a:lnSpc>
                <a:spcPct val="90000"/>
              </a:lnSpc>
            </a:pPr>
            <a:endParaRPr lang="en-US" sz="2000" dirty="0">
              <a:latin typeface="Arial" panose="020B0604020202020204" pitchFamily="34" charset="0"/>
              <a:cs typeface="Arial" panose="020B0604020202020204" pitchFamily="34" charset="0"/>
            </a:endParaRPr>
          </a:p>
          <a:p>
            <a:pPr lvl="1" eaLnBrk="1" hangingPunct="1">
              <a:lnSpc>
                <a:spcPct val="90000"/>
              </a:lnSpc>
            </a:pPr>
            <a:r>
              <a:rPr lang="en-US" sz="2000" dirty="0">
                <a:latin typeface="Arial" panose="020B0604020202020204" pitchFamily="34" charset="0"/>
                <a:cs typeface="Arial" panose="020B0604020202020204" pitchFamily="34" charset="0"/>
              </a:rPr>
              <a:t>298 psych admissions from ED reviewed in 1991</a:t>
            </a:r>
          </a:p>
          <a:p>
            <a:pPr lvl="1" eaLnBrk="1" hangingPunct="1">
              <a:lnSpc>
                <a:spcPct val="90000"/>
              </a:lnSpc>
            </a:pPr>
            <a:r>
              <a:rPr lang="en-US" sz="2000" dirty="0">
                <a:latin typeface="Arial" panose="020B0604020202020204" pitchFamily="34" charset="0"/>
                <a:cs typeface="Arial" panose="020B0604020202020204" pitchFamily="34" charset="0"/>
              </a:rPr>
              <a:t>45% did not have cranial nerve exam</a:t>
            </a:r>
          </a:p>
          <a:p>
            <a:pPr lvl="1" eaLnBrk="1" hangingPunct="1">
              <a:lnSpc>
                <a:spcPct val="90000"/>
              </a:lnSpc>
            </a:pPr>
            <a:r>
              <a:rPr lang="en-US" sz="2000" dirty="0">
                <a:latin typeface="Arial" panose="020B0604020202020204" pitchFamily="34" charset="0"/>
                <a:cs typeface="Arial" panose="020B0604020202020204" pitchFamily="34" charset="0"/>
              </a:rPr>
              <a:t>38% did not document motor function</a:t>
            </a:r>
          </a:p>
          <a:p>
            <a:pPr lvl="1">
              <a:lnSpc>
                <a:spcPct val="90000"/>
              </a:lnSpc>
            </a:pPr>
            <a:r>
              <a:rPr lang="en-US" sz="2000" dirty="0">
                <a:latin typeface="Arial" panose="020B0604020202020204" pitchFamily="34" charset="0"/>
                <a:cs typeface="Arial" panose="020B0604020202020204" pitchFamily="34" charset="0"/>
              </a:rPr>
              <a:t>20% did not have mental status exam</a:t>
            </a:r>
          </a:p>
          <a:p>
            <a:pPr lvl="1" eaLnBrk="1" hangingPunct="1">
              <a:lnSpc>
                <a:spcPct val="90000"/>
              </a:lnSpc>
            </a:pPr>
            <a:r>
              <a:rPr lang="en-US" sz="2000" dirty="0">
                <a:latin typeface="Arial" panose="020B0604020202020204" pitchFamily="34" charset="0"/>
                <a:cs typeface="Arial" panose="020B0604020202020204" pitchFamily="34" charset="0"/>
              </a:rPr>
              <a:t>4% required medical treatment within 24h of psychiatric admission</a:t>
            </a:r>
          </a:p>
          <a:p>
            <a:pPr lvl="1" eaLnBrk="1" hangingPunct="1">
              <a:lnSpc>
                <a:spcPct val="90000"/>
              </a:lnSpc>
            </a:pPr>
            <a:r>
              <a:rPr lang="en-US" sz="2000" dirty="0">
                <a:latin typeface="Arial" panose="020B0604020202020204" pitchFamily="34" charset="0"/>
                <a:cs typeface="Arial" panose="020B0604020202020204" pitchFamily="34" charset="0"/>
              </a:rPr>
              <a:t>Term “medically clear” documented in 80%</a:t>
            </a:r>
            <a:r>
              <a:rPr lang="en-US" sz="2400" dirty="0">
                <a:latin typeface="Arial" panose="020B0604020202020204" pitchFamily="34" charset="0"/>
                <a:cs typeface="Arial" panose="020B0604020202020204" pitchFamily="34" charset="0"/>
              </a:rPr>
              <a:t> </a:t>
            </a:r>
          </a:p>
          <a:p>
            <a:pPr eaLnBrk="1" hangingPunct="1">
              <a:lnSpc>
                <a:spcPct val="90000"/>
              </a:lnSpc>
            </a:pPr>
            <a:endParaRPr lang="en-US" sz="2800" dirty="0">
              <a:latin typeface="Arial" panose="020B0604020202020204" pitchFamily="34" charset="0"/>
              <a:cs typeface="Arial" panose="020B0604020202020204" pitchFamily="34" charset="0"/>
            </a:endParaRPr>
          </a:p>
        </p:txBody>
      </p:sp>
      <p:sp>
        <p:nvSpPr>
          <p:cNvPr id="2" name="TextBox 1"/>
          <p:cNvSpPr txBox="1"/>
          <p:nvPr/>
        </p:nvSpPr>
        <p:spPr>
          <a:xfrm>
            <a:off x="800101" y="6535579"/>
            <a:ext cx="7543799"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Tintinalli, JE, Peacock, FW, Wright, MA: Emergency medical evaluation of psychiatric patients. Ann </a:t>
            </a:r>
            <a:r>
              <a:rPr lang="en-US" sz="1000" dirty="0" err="1">
                <a:solidFill>
                  <a:schemeClr val="bg1"/>
                </a:solidFill>
                <a:latin typeface="Arial" panose="020B0604020202020204" pitchFamily="34" charset="0"/>
                <a:cs typeface="Arial" panose="020B0604020202020204" pitchFamily="34" charset="0"/>
              </a:rPr>
              <a:t>Emerg</a:t>
            </a:r>
            <a:r>
              <a:rPr lang="en-US" sz="1000" dirty="0">
                <a:solidFill>
                  <a:schemeClr val="bg1"/>
                </a:solidFill>
                <a:latin typeface="Arial" panose="020B0604020202020204" pitchFamily="34" charset="0"/>
                <a:cs typeface="Arial" panose="020B0604020202020204" pitchFamily="34" charset="0"/>
              </a:rPr>
              <a:t> Med. 1994; 23:859-862.</a:t>
            </a:r>
          </a:p>
        </p:txBody>
      </p:sp>
    </p:spTree>
    <p:extLst>
      <p:ext uri="{BB962C8B-B14F-4D97-AF65-F5344CB8AC3E}">
        <p14:creationId xmlns:p14="http://schemas.microsoft.com/office/powerpoint/2010/main" val="2743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39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39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wallacecameron.com/prodImgs/products_lg/460600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450" y="5486400"/>
            <a:ext cx="13715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2529" name="Rectangle 2"/>
          <p:cNvSpPr>
            <a:spLocks noGrp="1" noChangeArrowheads="1"/>
          </p:cNvSpPr>
          <p:nvPr>
            <p:ph type="title"/>
          </p:nvPr>
        </p:nvSpPr>
        <p:spPr>
          <a:xfrm>
            <a:off x="457200" y="990600"/>
            <a:ext cx="8229600" cy="1143000"/>
          </a:xfrm>
        </p:spPr>
        <p:txBody>
          <a:bodyPr>
            <a:normAutofit fontScale="90000"/>
          </a:bodyPr>
          <a:lstStyle/>
          <a:p>
            <a:pPr eaLnBrk="1" hangingPunct="1"/>
            <a:r>
              <a:rPr lang="en-US" dirty="0">
                <a:latin typeface="Arial" panose="020B0604020202020204" pitchFamily="34" charset="0"/>
                <a:cs typeface="Arial" panose="020B0604020202020204" pitchFamily="34" charset="0"/>
              </a:rPr>
              <a:t>So, what is a medical screen anyway?</a:t>
            </a:r>
          </a:p>
        </p:txBody>
      </p:sp>
      <p:sp>
        <p:nvSpPr>
          <p:cNvPr id="22530" name="Rectangle 3"/>
          <p:cNvSpPr>
            <a:spLocks noGrp="1" noChangeArrowheads="1"/>
          </p:cNvSpPr>
          <p:nvPr>
            <p:ph idx="1"/>
          </p:nvPr>
        </p:nvSpPr>
        <p:spPr>
          <a:xfrm>
            <a:off x="457200" y="1981200"/>
            <a:ext cx="8229600" cy="4525963"/>
          </a:xfrm>
        </p:spPr>
        <p:txBody>
          <a:bodyPr/>
          <a:lstStyle/>
          <a:p>
            <a:pPr eaLnBrk="1" hangingPunct="1"/>
            <a:r>
              <a:rPr lang="en-US" dirty="0">
                <a:latin typeface="Arial" panose="020B0604020202020204" pitchFamily="34" charset="0"/>
                <a:cs typeface="Arial" panose="020B0604020202020204" pitchFamily="34" charset="0"/>
              </a:rPr>
              <a:t>Primary Purpose</a:t>
            </a:r>
          </a:p>
          <a:p>
            <a:pPr lvl="1" eaLnBrk="1" hangingPunct="1"/>
            <a:r>
              <a:rPr lang="en-US" dirty="0">
                <a:latin typeface="Arial" panose="020B0604020202020204" pitchFamily="34" charset="0"/>
                <a:cs typeface="Arial" panose="020B0604020202020204" pitchFamily="34" charset="0"/>
              </a:rPr>
              <a:t>To determine whether a medical illness is causing or exacerbating the psychiatric condition</a:t>
            </a:r>
          </a:p>
          <a:p>
            <a:pPr marL="0" indent="0" eaLnBrk="1" hangingPunct="1">
              <a:buNone/>
            </a:pPr>
            <a:endParaRPr lang="en-US" dirty="0">
              <a:latin typeface="Arial" panose="020B0604020202020204" pitchFamily="34" charset="0"/>
              <a:cs typeface="Arial" panose="020B0604020202020204" pitchFamily="34" charset="0"/>
            </a:endParaRPr>
          </a:p>
          <a:p>
            <a:pPr eaLnBrk="1" hangingPunct="1"/>
            <a:r>
              <a:rPr lang="en-US" dirty="0">
                <a:latin typeface="Arial" panose="020B0604020202020204" pitchFamily="34" charset="0"/>
                <a:cs typeface="Arial" panose="020B0604020202020204" pitchFamily="34" charset="0"/>
              </a:rPr>
              <a:t>Secondary Purpose</a:t>
            </a:r>
          </a:p>
          <a:p>
            <a:pPr lvl="1" eaLnBrk="1" hangingPunct="1"/>
            <a:r>
              <a:rPr lang="en-US" dirty="0">
                <a:latin typeface="Arial" panose="020B0604020202020204" pitchFamily="34" charset="0"/>
                <a:cs typeface="Arial" panose="020B0604020202020204" pitchFamily="34" charset="0"/>
              </a:rPr>
              <a:t>To identify medical or surgical conditions incidental to the psychiatric problem that may need treatment</a:t>
            </a:r>
          </a:p>
        </p:txBody>
      </p:sp>
      <p:sp>
        <p:nvSpPr>
          <p:cNvPr id="2" name="5-Point Star 1"/>
          <p:cNvSpPr/>
          <p:nvPr/>
        </p:nvSpPr>
        <p:spPr>
          <a:xfrm>
            <a:off x="0" y="2743200"/>
            <a:ext cx="9144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83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CC05D3-2C5C-4126-A74B-A7E0CD727F44}"/>
              </a:ext>
            </a:extLst>
          </p:cNvPr>
          <p:cNvPicPr>
            <a:picLocks noChangeAspect="1"/>
          </p:cNvPicPr>
          <p:nvPr/>
        </p:nvPicPr>
        <p:blipFill>
          <a:blip r:embed="rId2"/>
          <a:stretch>
            <a:fillRect/>
          </a:stretch>
        </p:blipFill>
        <p:spPr>
          <a:xfrm>
            <a:off x="152400" y="3297140"/>
            <a:ext cx="5401960" cy="3560860"/>
          </a:xfrm>
          <a:prstGeom prst="rect">
            <a:avLst/>
          </a:prstGeom>
        </p:spPr>
      </p:pic>
      <p:pic>
        <p:nvPicPr>
          <p:cNvPr id="5" name="Picture 4">
            <a:extLst>
              <a:ext uri="{FF2B5EF4-FFF2-40B4-BE49-F238E27FC236}">
                <a16:creationId xmlns:a16="http://schemas.microsoft.com/office/drawing/2014/main" id="{7DD3356C-CAF4-4C72-AD77-FE1CB33763A9}"/>
              </a:ext>
            </a:extLst>
          </p:cNvPr>
          <p:cNvPicPr>
            <a:picLocks noChangeAspect="1"/>
          </p:cNvPicPr>
          <p:nvPr/>
        </p:nvPicPr>
        <p:blipFill>
          <a:blip r:embed="rId3"/>
          <a:stretch>
            <a:fillRect/>
          </a:stretch>
        </p:blipFill>
        <p:spPr>
          <a:xfrm>
            <a:off x="98886" y="-76200"/>
            <a:ext cx="8946227" cy="3331100"/>
          </a:xfrm>
          <a:prstGeom prst="rect">
            <a:avLst/>
          </a:prstGeom>
        </p:spPr>
      </p:pic>
      <p:sp>
        <p:nvSpPr>
          <p:cNvPr id="6" name="TextBox 5">
            <a:extLst>
              <a:ext uri="{FF2B5EF4-FFF2-40B4-BE49-F238E27FC236}">
                <a16:creationId xmlns:a16="http://schemas.microsoft.com/office/drawing/2014/main" id="{F3E8EA24-A273-47C3-A23D-2DA2E6418E40}"/>
              </a:ext>
            </a:extLst>
          </p:cNvPr>
          <p:cNvSpPr txBox="1"/>
          <p:nvPr/>
        </p:nvSpPr>
        <p:spPr>
          <a:xfrm>
            <a:off x="5715000" y="5996226"/>
            <a:ext cx="3429000" cy="861774"/>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Nazarian DJ, Broder JS, Thiessen ME, Wilson MP,</a:t>
            </a:r>
          </a:p>
          <a:p>
            <a:pPr algn="ctr"/>
            <a:r>
              <a:rPr lang="en-US" sz="1000" dirty="0">
                <a:solidFill>
                  <a:schemeClr val="bg1"/>
                </a:solidFill>
                <a:latin typeface="Arial" panose="020B0604020202020204" pitchFamily="34" charset="0"/>
                <a:cs typeface="Arial" panose="020B0604020202020204" pitchFamily="34" charset="0"/>
              </a:rPr>
              <a:t>Zun LS, et al. Clinical Policy: Critical Issues in the</a:t>
            </a:r>
          </a:p>
          <a:p>
            <a:pPr algn="ctr"/>
            <a:r>
              <a:rPr lang="en-US" sz="1000" dirty="0">
                <a:solidFill>
                  <a:schemeClr val="bg1"/>
                </a:solidFill>
                <a:latin typeface="Arial" panose="020B0604020202020204" pitchFamily="34" charset="0"/>
                <a:cs typeface="Arial" panose="020B0604020202020204" pitchFamily="34" charset="0"/>
              </a:rPr>
              <a:t>Diagnosis and Management of the Adult Psychiatric</a:t>
            </a:r>
          </a:p>
          <a:p>
            <a:pPr algn="ctr"/>
            <a:r>
              <a:rPr lang="en-US" sz="1000" dirty="0">
                <a:solidFill>
                  <a:schemeClr val="bg1"/>
                </a:solidFill>
                <a:latin typeface="Arial" panose="020B0604020202020204" pitchFamily="34" charset="0"/>
                <a:cs typeface="Arial" panose="020B0604020202020204" pitchFamily="34" charset="0"/>
              </a:rPr>
              <a:t>Patient in the Emergency Department. Ann </a:t>
            </a:r>
            <a:r>
              <a:rPr lang="en-US" sz="1000" dirty="0" err="1">
                <a:solidFill>
                  <a:schemeClr val="bg1"/>
                </a:solidFill>
                <a:latin typeface="Arial" panose="020B0604020202020204" pitchFamily="34" charset="0"/>
                <a:cs typeface="Arial" panose="020B0604020202020204" pitchFamily="34" charset="0"/>
              </a:rPr>
              <a:t>Emerg</a:t>
            </a:r>
            <a:endParaRPr lang="en-US" sz="10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Med. 2017;69(4):480-98.</a:t>
            </a:r>
          </a:p>
        </p:txBody>
      </p:sp>
    </p:spTree>
    <p:extLst>
      <p:ext uri="{BB962C8B-B14F-4D97-AF65-F5344CB8AC3E}">
        <p14:creationId xmlns:p14="http://schemas.microsoft.com/office/powerpoint/2010/main" val="180479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95300" y="685800"/>
            <a:ext cx="8153400" cy="1676401"/>
          </a:xfrm>
        </p:spPr>
        <p:txBody>
          <a:bodyPr/>
          <a:lstStyle/>
          <a:p>
            <a:pPr eaLnBrk="1" hangingPunct="1"/>
            <a:r>
              <a:rPr lang="en-US" sz="4200" dirty="0">
                <a:latin typeface="Arial" panose="020B0604020202020204" pitchFamily="34" charset="0"/>
                <a:cs typeface="Arial" panose="020B0604020202020204" pitchFamily="34" charset="0"/>
              </a:rPr>
              <a:t>How well are physical</a:t>
            </a:r>
            <a:br>
              <a:rPr lang="en-US" sz="4200" dirty="0">
                <a:latin typeface="Arial" panose="020B0604020202020204" pitchFamily="34" charset="0"/>
                <a:cs typeface="Arial" panose="020B0604020202020204" pitchFamily="34" charset="0"/>
              </a:rPr>
            </a:br>
            <a:r>
              <a:rPr lang="en-US" sz="4200" dirty="0">
                <a:latin typeface="Arial" panose="020B0604020202020204" pitchFamily="34" charset="0"/>
                <a:cs typeface="Arial" panose="020B0604020202020204" pitchFamily="34" charset="0"/>
              </a:rPr>
              <a:t>exams actually performed?</a:t>
            </a:r>
          </a:p>
        </p:txBody>
      </p:sp>
      <p:sp>
        <p:nvSpPr>
          <p:cNvPr id="36866" name="Rectangle 3"/>
          <p:cNvSpPr>
            <a:spLocks noGrp="1" noChangeArrowheads="1"/>
          </p:cNvSpPr>
          <p:nvPr>
            <p:ph idx="1"/>
          </p:nvPr>
        </p:nvSpPr>
        <p:spPr>
          <a:xfrm>
            <a:off x="1828800" y="1981200"/>
            <a:ext cx="5638800" cy="4297363"/>
          </a:xfrm>
        </p:spPr>
        <p:txBody>
          <a:bodyPr>
            <a:normAutofit/>
          </a:bodyPr>
          <a:lstStyle/>
          <a:p>
            <a:pPr marL="0" indent="0" eaLnBrk="1" hangingPunct="1">
              <a:buNone/>
            </a:pPr>
            <a:endParaRPr lang="en-US" sz="2800" dirty="0">
              <a:latin typeface="Arial" panose="020B0604020202020204" pitchFamily="34" charset="0"/>
              <a:cs typeface="Arial" panose="020B0604020202020204" pitchFamily="34" charset="0"/>
            </a:endParaRPr>
          </a:p>
          <a:p>
            <a:pPr eaLnBrk="1" hangingPunct="1"/>
            <a:r>
              <a:rPr lang="en-US" sz="2800" dirty="0">
                <a:latin typeface="Arial" panose="020B0604020202020204" pitchFamily="34" charset="0"/>
                <a:cs typeface="Arial" panose="020B0604020202020204" pitchFamily="34" charset="0"/>
              </a:rPr>
              <a:t>Complete vitals	52%</a:t>
            </a:r>
          </a:p>
          <a:p>
            <a:pPr eaLnBrk="1" hangingPunct="1"/>
            <a:r>
              <a:rPr lang="en-US" sz="2800" dirty="0">
                <a:latin typeface="Arial" panose="020B0604020202020204" pitchFamily="34" charset="0"/>
                <a:cs typeface="Arial" panose="020B0604020202020204" pitchFamily="34" charset="0"/>
              </a:rPr>
              <a:t>Pulse ox			28%</a:t>
            </a:r>
          </a:p>
          <a:p>
            <a:pPr eaLnBrk="1" hangingPunct="1"/>
            <a:r>
              <a:rPr lang="en-US" sz="2800" dirty="0">
                <a:latin typeface="Arial" panose="020B0604020202020204" pitchFamily="34" charset="0"/>
                <a:cs typeface="Arial" panose="020B0604020202020204" pitchFamily="34" charset="0"/>
              </a:rPr>
              <a:t>Glucose			5%</a:t>
            </a:r>
          </a:p>
          <a:p>
            <a:pPr eaLnBrk="1" hangingPunct="1"/>
            <a:r>
              <a:rPr lang="en-US" sz="2800" dirty="0">
                <a:latin typeface="Arial" panose="020B0604020202020204" pitchFamily="34" charset="0"/>
                <a:cs typeface="Arial" panose="020B0604020202020204" pitchFamily="34" charset="0"/>
              </a:rPr>
              <a:t>Neurologic system	36%</a:t>
            </a:r>
          </a:p>
          <a:p>
            <a:pPr eaLnBrk="1" hangingPunct="1"/>
            <a:r>
              <a:rPr lang="en-US" sz="2800" dirty="0">
                <a:latin typeface="Arial" panose="020B0604020202020204" pitchFamily="34" charset="0"/>
                <a:cs typeface="Arial" panose="020B0604020202020204" pitchFamily="34" charset="0"/>
              </a:rPr>
              <a:t>Respiratory system 	54%</a:t>
            </a:r>
          </a:p>
          <a:p>
            <a:pPr eaLnBrk="1" hangingPunct="1"/>
            <a:r>
              <a:rPr lang="en-US" sz="2800" dirty="0">
                <a:latin typeface="Arial" panose="020B0604020202020204" pitchFamily="34" charset="0"/>
                <a:cs typeface="Arial" panose="020B0604020202020204" pitchFamily="34" charset="0"/>
              </a:rPr>
              <a:t>Cardiovascular		52%</a:t>
            </a:r>
          </a:p>
          <a:p>
            <a:pPr eaLnBrk="1" hangingPunct="1"/>
            <a:r>
              <a:rPr lang="en-US" sz="2800" dirty="0">
                <a:latin typeface="Arial" panose="020B0604020202020204" pitchFamily="34" charset="0"/>
                <a:cs typeface="Arial" panose="020B0604020202020204" pitchFamily="34" charset="0"/>
              </a:rPr>
              <a:t>Behavior exam		76%</a:t>
            </a:r>
          </a:p>
        </p:txBody>
      </p:sp>
      <p:sp>
        <p:nvSpPr>
          <p:cNvPr id="2" name="TextBox 1"/>
          <p:cNvSpPr txBox="1"/>
          <p:nvPr/>
        </p:nvSpPr>
        <p:spPr>
          <a:xfrm>
            <a:off x="2007035" y="6457890"/>
            <a:ext cx="5129930" cy="400110"/>
          </a:xfrm>
          <a:prstGeom prst="rect">
            <a:avLst/>
          </a:prstGeom>
          <a:noFill/>
        </p:spPr>
        <p:txBody>
          <a:bodyPr wrap="none" rtlCol="0">
            <a:spAutoFit/>
          </a:bodyPr>
          <a:lstStyle/>
          <a:p>
            <a:pPr algn="ctr"/>
            <a:r>
              <a:rPr lang="en-US" sz="1000" dirty="0" err="1">
                <a:solidFill>
                  <a:schemeClr val="bg1"/>
                </a:solidFill>
                <a:latin typeface="Arial" panose="020B0604020202020204" pitchFamily="34" charset="0"/>
                <a:cs typeface="Arial" panose="020B0604020202020204" pitchFamily="34" charset="0"/>
              </a:rPr>
              <a:t>Szpakowicz</a:t>
            </a:r>
            <a:r>
              <a:rPr lang="en-US" sz="1000" dirty="0">
                <a:solidFill>
                  <a:schemeClr val="bg1"/>
                </a:solidFill>
                <a:latin typeface="Arial" panose="020B0604020202020204" pitchFamily="34" charset="0"/>
                <a:cs typeface="Arial" panose="020B0604020202020204" pitchFamily="34" charset="0"/>
              </a:rPr>
              <a:t>, Herd A. “Medically cleared”: How well are patients with psychiatric</a:t>
            </a:r>
          </a:p>
          <a:p>
            <a:pPr algn="ctr"/>
            <a:r>
              <a:rPr lang="en-US" sz="1000" dirty="0">
                <a:solidFill>
                  <a:schemeClr val="bg1"/>
                </a:solidFill>
                <a:latin typeface="Arial" panose="020B0604020202020204" pitchFamily="34" charset="0"/>
                <a:cs typeface="Arial" panose="020B0604020202020204" pitchFamily="34" charset="0"/>
              </a:rPr>
              <a:t>presentations examined by emergency physicians? J </a:t>
            </a:r>
            <a:r>
              <a:rPr lang="en-US" sz="1000" dirty="0" err="1">
                <a:solidFill>
                  <a:schemeClr val="bg1"/>
                </a:solidFill>
                <a:latin typeface="Arial" panose="020B0604020202020204" pitchFamily="34" charset="0"/>
                <a:cs typeface="Arial" panose="020B0604020202020204" pitchFamily="34" charset="0"/>
              </a:rPr>
              <a:t>Emerg</a:t>
            </a:r>
            <a:r>
              <a:rPr lang="en-US" sz="1000" dirty="0">
                <a:solidFill>
                  <a:schemeClr val="bg1"/>
                </a:solidFill>
                <a:latin typeface="Arial" panose="020B0604020202020204" pitchFamily="34" charset="0"/>
                <a:cs typeface="Arial" panose="020B0604020202020204" pitchFamily="34" charset="0"/>
              </a:rPr>
              <a:t> Med. 2008; 35(4):369-372.</a:t>
            </a:r>
          </a:p>
        </p:txBody>
      </p:sp>
    </p:spTree>
    <p:extLst>
      <p:ext uri="{BB962C8B-B14F-4D97-AF65-F5344CB8AC3E}">
        <p14:creationId xmlns:p14="http://schemas.microsoft.com/office/powerpoint/2010/main" val="187149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0E8F4F-99DC-4362-86CD-000EDAA700E9}"/>
              </a:ext>
            </a:extLst>
          </p:cNvPr>
          <p:cNvPicPr>
            <a:picLocks noChangeAspect="1"/>
          </p:cNvPicPr>
          <p:nvPr/>
        </p:nvPicPr>
        <p:blipFill>
          <a:blip r:embed="rId2"/>
          <a:stretch>
            <a:fillRect/>
          </a:stretch>
        </p:blipFill>
        <p:spPr>
          <a:xfrm>
            <a:off x="-38100" y="0"/>
            <a:ext cx="6324600" cy="3200400"/>
          </a:xfrm>
          <a:prstGeom prst="rect">
            <a:avLst/>
          </a:prstGeom>
        </p:spPr>
      </p:pic>
      <p:pic>
        <p:nvPicPr>
          <p:cNvPr id="6" name="Picture 5">
            <a:extLst>
              <a:ext uri="{FF2B5EF4-FFF2-40B4-BE49-F238E27FC236}">
                <a16:creationId xmlns:a16="http://schemas.microsoft.com/office/drawing/2014/main" id="{82AAD86D-9AEC-41C4-BE36-0313D963CF00}"/>
              </a:ext>
            </a:extLst>
          </p:cNvPr>
          <p:cNvPicPr>
            <a:picLocks noChangeAspect="1"/>
          </p:cNvPicPr>
          <p:nvPr/>
        </p:nvPicPr>
        <p:blipFill>
          <a:blip r:embed="rId3"/>
          <a:stretch>
            <a:fillRect/>
          </a:stretch>
        </p:blipFill>
        <p:spPr>
          <a:xfrm>
            <a:off x="442349" y="3048000"/>
            <a:ext cx="5363702" cy="3809999"/>
          </a:xfrm>
          <a:prstGeom prst="rect">
            <a:avLst/>
          </a:prstGeom>
        </p:spPr>
      </p:pic>
      <p:sp>
        <p:nvSpPr>
          <p:cNvPr id="10" name="Arrow: Right 9">
            <a:extLst>
              <a:ext uri="{FF2B5EF4-FFF2-40B4-BE49-F238E27FC236}">
                <a16:creationId xmlns:a16="http://schemas.microsoft.com/office/drawing/2014/main" id="{ADEC6853-5DD5-4512-A4D7-E930D009F8DC}"/>
              </a:ext>
            </a:extLst>
          </p:cNvPr>
          <p:cNvSpPr/>
          <p:nvPr/>
        </p:nvSpPr>
        <p:spPr>
          <a:xfrm>
            <a:off x="-38100" y="2895600"/>
            <a:ext cx="6477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EEEC399-4740-4A99-AEB4-C6218583758F}"/>
              </a:ext>
            </a:extLst>
          </p:cNvPr>
          <p:cNvSpPr txBox="1"/>
          <p:nvPr/>
        </p:nvSpPr>
        <p:spPr>
          <a:xfrm>
            <a:off x="5806051" y="5612249"/>
            <a:ext cx="3337950" cy="1169551"/>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Wilson MP, Nordstrom K, Anderson EL, Ng AT,</a:t>
            </a:r>
          </a:p>
          <a:p>
            <a:pPr algn="ctr"/>
            <a:r>
              <a:rPr lang="en-US" sz="1000" dirty="0">
                <a:solidFill>
                  <a:schemeClr val="bg1"/>
                </a:solidFill>
                <a:latin typeface="Arial" panose="020B0604020202020204" pitchFamily="34" charset="0"/>
                <a:cs typeface="Arial" panose="020B0604020202020204" pitchFamily="34" charset="0"/>
              </a:rPr>
              <a:t>Zun LS, Peltzer-Jones JM, et al. American</a:t>
            </a:r>
          </a:p>
          <a:p>
            <a:pPr algn="ctr"/>
            <a:r>
              <a:rPr lang="en-US" sz="1000" dirty="0">
                <a:solidFill>
                  <a:schemeClr val="bg1"/>
                </a:solidFill>
                <a:latin typeface="Arial" panose="020B0604020202020204" pitchFamily="34" charset="0"/>
                <a:cs typeface="Arial" panose="020B0604020202020204" pitchFamily="34" charset="0"/>
              </a:rPr>
              <a:t>Association for Emergency Psychiatry Task Force</a:t>
            </a:r>
          </a:p>
          <a:p>
            <a:pPr algn="ctr"/>
            <a:r>
              <a:rPr lang="en-US" sz="1000" dirty="0">
                <a:solidFill>
                  <a:schemeClr val="bg1"/>
                </a:solidFill>
                <a:latin typeface="Arial" panose="020B0604020202020204" pitchFamily="34" charset="0"/>
                <a:cs typeface="Arial" panose="020B0604020202020204" pitchFamily="34" charset="0"/>
              </a:rPr>
              <a:t>on Medical Clearance of Adult Psychiatric Patients.</a:t>
            </a:r>
          </a:p>
          <a:p>
            <a:pPr algn="ctr"/>
            <a:r>
              <a:rPr lang="en-US" sz="1000" dirty="0">
                <a:solidFill>
                  <a:schemeClr val="bg1"/>
                </a:solidFill>
                <a:latin typeface="Arial" panose="020B0604020202020204" pitchFamily="34" charset="0"/>
                <a:cs typeface="Arial" panose="020B0604020202020204" pitchFamily="34" charset="0"/>
              </a:rPr>
              <a:t>Part II: Controversies over Medical Assessment,</a:t>
            </a:r>
          </a:p>
          <a:p>
            <a:pPr algn="ctr"/>
            <a:r>
              <a:rPr lang="en-US" sz="1000" dirty="0">
                <a:solidFill>
                  <a:schemeClr val="bg1"/>
                </a:solidFill>
                <a:latin typeface="Arial" panose="020B0604020202020204" pitchFamily="34" charset="0"/>
                <a:cs typeface="Arial" panose="020B0604020202020204" pitchFamily="34" charset="0"/>
              </a:rPr>
              <a:t>and Consensus Recommendations. West J </a:t>
            </a:r>
            <a:r>
              <a:rPr lang="en-US" sz="1000" dirty="0" err="1">
                <a:solidFill>
                  <a:schemeClr val="bg1"/>
                </a:solidFill>
                <a:latin typeface="Arial" panose="020B0604020202020204" pitchFamily="34" charset="0"/>
                <a:cs typeface="Arial" panose="020B0604020202020204" pitchFamily="34" charset="0"/>
              </a:rPr>
              <a:t>Emerg</a:t>
            </a:r>
            <a:endParaRPr lang="en-US" sz="1000" dirty="0">
              <a:solidFill>
                <a:schemeClr val="bg1"/>
              </a:solidFill>
              <a:latin typeface="Arial" panose="020B0604020202020204" pitchFamily="34" charset="0"/>
              <a:cs typeface="Arial" panose="020B0604020202020204" pitchFamily="34" charset="0"/>
            </a:endParaRPr>
          </a:p>
          <a:p>
            <a:pPr algn="ctr"/>
            <a:r>
              <a:rPr lang="en-US" sz="1000" dirty="0">
                <a:solidFill>
                  <a:schemeClr val="bg1"/>
                </a:solidFill>
                <a:latin typeface="Arial" panose="020B0604020202020204" pitchFamily="34" charset="0"/>
                <a:cs typeface="Arial" panose="020B0604020202020204" pitchFamily="34" charset="0"/>
              </a:rPr>
              <a:t>Med. 2017;18(4):640-6.</a:t>
            </a:r>
          </a:p>
        </p:txBody>
      </p:sp>
    </p:spTree>
    <p:extLst>
      <p:ext uri="{BB962C8B-B14F-4D97-AF65-F5344CB8AC3E}">
        <p14:creationId xmlns:p14="http://schemas.microsoft.com/office/powerpoint/2010/main" val="47630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990600"/>
            <a:ext cx="9144000" cy="1462088"/>
          </a:xfrm>
        </p:spPr>
        <p:txBody>
          <a:bodyPr>
            <a:noAutofit/>
          </a:bodyPr>
          <a:lstStyle/>
          <a:p>
            <a:r>
              <a:rPr lang="en-US" sz="3600" dirty="0">
                <a:latin typeface="Arial" panose="020B0604020202020204" pitchFamily="34" charset="0"/>
                <a:ea typeface="ＭＳ Ｐゴシック" pitchFamily="34" charset="-128"/>
                <a:cs typeface="Arial" panose="020B0604020202020204" pitchFamily="34" charset="0"/>
              </a:rPr>
              <a:t>Question 2: What if anything would you have done differently in treating this agitation?</a:t>
            </a:r>
          </a:p>
        </p:txBody>
      </p:sp>
      <p:pic>
        <p:nvPicPr>
          <p:cNvPr id="6" name="Picture 5" descr="aerial spray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0248" y="3048000"/>
            <a:ext cx="446350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0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EF72F-1FFA-6DB0-620C-83B547F93632}"/>
              </a:ext>
            </a:extLst>
          </p:cNvPr>
          <p:cNvSpPr>
            <a:spLocks noGrp="1"/>
          </p:cNvSpPr>
          <p:nvPr>
            <p:ph type="title"/>
          </p:nvPr>
        </p:nvSpPr>
        <p:spPr/>
        <p:txBody>
          <a:bodyPr/>
          <a:lstStyle/>
          <a:p>
            <a:r>
              <a:rPr lang="en-US" dirty="0"/>
              <a:t>Objectives</a:t>
            </a:r>
          </a:p>
        </p:txBody>
      </p:sp>
      <p:sp>
        <p:nvSpPr>
          <p:cNvPr id="3" name="Объект 2">
            <a:extLst>
              <a:ext uri="{FF2B5EF4-FFF2-40B4-BE49-F238E27FC236}">
                <a16:creationId xmlns:a16="http://schemas.microsoft.com/office/drawing/2014/main" id="{A77A791F-6867-B97A-21DA-8AB7DA09D0DA}"/>
              </a:ext>
            </a:extLst>
          </p:cNvPr>
          <p:cNvSpPr>
            <a:spLocks noGrp="1"/>
          </p:cNvSpPr>
          <p:nvPr>
            <p:ph idx="1"/>
          </p:nvPr>
        </p:nvSpPr>
        <p:spPr>
          <a:xfrm>
            <a:off x="457200" y="2438400"/>
            <a:ext cx="8229600" cy="3459163"/>
          </a:xfrm>
        </p:spPr>
        <p:txBody>
          <a:bodyPr/>
          <a:lstStyle/>
          <a:p>
            <a:r>
              <a:rPr lang="en-US" dirty="0">
                <a:latin typeface="Arial" panose="020B0604020202020204" pitchFamily="34" charset="0"/>
                <a:cs typeface="Arial" panose="020B0604020202020204" pitchFamily="34" charset="0"/>
              </a:rPr>
              <a:t>Define agitation</a:t>
            </a:r>
          </a:p>
          <a:p>
            <a:pPr lvl="1"/>
            <a:r>
              <a:rPr lang="en-US" dirty="0">
                <a:latin typeface="Arial" panose="020B0604020202020204" pitchFamily="34" charset="0"/>
                <a:cs typeface="Arial" panose="020B0604020202020204" pitchFamily="34" charset="0"/>
              </a:rPr>
              <a:t>(we’ll use a real ED case but applies to clinics as well)</a:t>
            </a:r>
          </a:p>
          <a:p>
            <a:r>
              <a:rPr lang="en-US" dirty="0">
                <a:latin typeface="Arial" panose="020B0604020202020204" pitchFamily="34" charset="0"/>
                <a:cs typeface="Arial" panose="020B0604020202020204" pitchFamily="34" charset="0"/>
              </a:rPr>
              <a:t>Etiology of agitation</a:t>
            </a:r>
          </a:p>
          <a:p>
            <a:r>
              <a:rPr lang="en-US" dirty="0">
                <a:latin typeface="Arial" panose="020B0604020202020204" pitchFamily="34" charset="0"/>
                <a:cs typeface="Arial" panose="020B0604020202020204" pitchFamily="34" charset="0"/>
              </a:rPr>
              <a:t>Treatment principles</a:t>
            </a:r>
          </a:p>
          <a:p>
            <a:pPr lvl="1"/>
            <a:r>
              <a:rPr lang="en-US" dirty="0">
                <a:latin typeface="Arial" panose="020B0604020202020204" pitchFamily="34" charset="0"/>
                <a:cs typeface="Arial" panose="020B0604020202020204" pitchFamily="34" charset="0"/>
              </a:rPr>
              <a:t>Basic pharmacology</a:t>
            </a:r>
          </a:p>
        </p:txBody>
      </p:sp>
    </p:spTree>
    <p:extLst>
      <p:ext uri="{BB962C8B-B14F-4D97-AF65-F5344CB8AC3E}">
        <p14:creationId xmlns:p14="http://schemas.microsoft.com/office/powerpoint/2010/main" val="242091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3A0548C-5296-B0E6-05B1-D58A9F538167}"/>
              </a:ext>
            </a:extLst>
          </p:cNvPr>
          <p:cNvSpPr>
            <a:spLocks noGrp="1"/>
          </p:cNvSpPr>
          <p:nvPr>
            <p:ph type="title"/>
          </p:nvPr>
        </p:nvSpPr>
        <p:spPr>
          <a:xfrm>
            <a:off x="457200" y="762000"/>
            <a:ext cx="8229600" cy="1143000"/>
          </a:xfrm>
        </p:spPr>
        <p:txBody>
          <a:bodyPr/>
          <a:lstStyle/>
          <a:p>
            <a:r>
              <a:rPr lang="en-US" dirty="0">
                <a:latin typeface="Arial" panose="020B0604020202020204" pitchFamily="34" charset="0"/>
                <a:cs typeface="Arial" panose="020B0604020202020204" pitchFamily="34" charset="0"/>
              </a:rPr>
              <a:t>Verbal de-escalation</a:t>
            </a:r>
          </a:p>
        </p:txBody>
      </p:sp>
      <p:pic>
        <p:nvPicPr>
          <p:cNvPr id="7" name="Рисунок 6">
            <a:extLst>
              <a:ext uri="{FF2B5EF4-FFF2-40B4-BE49-F238E27FC236}">
                <a16:creationId xmlns:a16="http://schemas.microsoft.com/office/drawing/2014/main" id="{720A4A6D-DF8E-30BA-37CE-962E61CDD86D}"/>
              </a:ext>
            </a:extLst>
          </p:cNvPr>
          <p:cNvPicPr>
            <a:picLocks noChangeAspect="1"/>
          </p:cNvPicPr>
          <p:nvPr/>
        </p:nvPicPr>
        <p:blipFill>
          <a:blip r:embed="rId2"/>
          <a:stretch>
            <a:fillRect/>
          </a:stretch>
        </p:blipFill>
        <p:spPr>
          <a:xfrm>
            <a:off x="2019300" y="1798663"/>
            <a:ext cx="5105400" cy="3260675"/>
          </a:xfrm>
          <a:prstGeom prst="rect">
            <a:avLst/>
          </a:prstGeom>
        </p:spPr>
      </p:pic>
      <p:sp>
        <p:nvSpPr>
          <p:cNvPr id="8" name="TextBox 7">
            <a:extLst>
              <a:ext uri="{FF2B5EF4-FFF2-40B4-BE49-F238E27FC236}">
                <a16:creationId xmlns:a16="http://schemas.microsoft.com/office/drawing/2014/main" id="{D7F351C9-E45F-0353-91F4-049C5E9F2D40}"/>
              </a:ext>
            </a:extLst>
          </p:cNvPr>
          <p:cNvSpPr txBox="1"/>
          <p:nvPr/>
        </p:nvSpPr>
        <p:spPr>
          <a:xfrm>
            <a:off x="377583" y="6381690"/>
            <a:ext cx="8388835" cy="400110"/>
          </a:xfrm>
          <a:prstGeom prst="rect">
            <a:avLst/>
          </a:prstGeom>
          <a:noFill/>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Richmond JS, Berlin JS, Fishkind AB, Holloman GH, Jr., Zeller SL, Wilson MP, et al. Verbal De-escalation of the Agitated Patient: Consensus</a:t>
            </a:r>
          </a:p>
          <a:p>
            <a:pPr algn="ctr"/>
            <a:r>
              <a:rPr lang="en-US" sz="1000" dirty="0">
                <a:solidFill>
                  <a:schemeClr val="bg1"/>
                </a:solidFill>
                <a:latin typeface="Arial" panose="020B0604020202020204" pitchFamily="34" charset="0"/>
                <a:cs typeface="Arial" panose="020B0604020202020204" pitchFamily="34" charset="0"/>
              </a:rPr>
              <a:t>Statement of the American Association for Emergency Psychiatry Project BETA De-escalation Workgroup. West J </a:t>
            </a:r>
            <a:r>
              <a:rPr lang="en-US" sz="1000" dirty="0" err="1">
                <a:solidFill>
                  <a:schemeClr val="bg1"/>
                </a:solidFill>
                <a:latin typeface="Arial" panose="020B0604020202020204" pitchFamily="34" charset="0"/>
                <a:cs typeface="Arial" panose="020B0604020202020204" pitchFamily="34" charset="0"/>
              </a:rPr>
              <a:t>Emerg</a:t>
            </a:r>
            <a:r>
              <a:rPr lang="en-US" sz="1000" dirty="0">
                <a:solidFill>
                  <a:schemeClr val="bg1"/>
                </a:solidFill>
                <a:latin typeface="Arial" panose="020B0604020202020204" pitchFamily="34" charset="0"/>
                <a:cs typeface="Arial" panose="020B0604020202020204" pitchFamily="34" charset="0"/>
              </a:rPr>
              <a:t> Med. 2012;13(1):17-25.</a:t>
            </a:r>
          </a:p>
        </p:txBody>
      </p:sp>
    </p:spTree>
    <p:extLst>
      <p:ext uri="{BB962C8B-B14F-4D97-AF65-F5344CB8AC3E}">
        <p14:creationId xmlns:p14="http://schemas.microsoft.com/office/powerpoint/2010/main" val="328906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41991-4A60-5D8B-55C8-5D05FB4DAE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B6C0D6-D6D7-65B4-7A16-6F284F214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776" y="1197173"/>
            <a:ext cx="6088449" cy="5279827"/>
          </a:xfrm>
          <a:prstGeom prst="rect">
            <a:avLst/>
          </a:prstGeom>
        </p:spPr>
      </p:pic>
      <p:sp>
        <p:nvSpPr>
          <p:cNvPr id="5" name="TextBox 4">
            <a:extLst>
              <a:ext uri="{FF2B5EF4-FFF2-40B4-BE49-F238E27FC236}">
                <a16:creationId xmlns:a16="http://schemas.microsoft.com/office/drawing/2014/main" id="{41F63591-E52B-911B-14B9-35E6EF65C5CA}"/>
              </a:ext>
            </a:extLst>
          </p:cNvPr>
          <p:cNvSpPr txBox="1"/>
          <p:nvPr/>
        </p:nvSpPr>
        <p:spPr>
          <a:xfrm>
            <a:off x="3352800" y="1654373"/>
            <a:ext cx="994376" cy="3939540"/>
          </a:xfrm>
          <a:prstGeom prst="rect">
            <a:avLst/>
          </a:prstGeom>
          <a:noFill/>
        </p:spPr>
        <p:txBody>
          <a:bodyPr wrap="square" rtlCol="0">
            <a:spAutoFit/>
          </a:bodyPr>
          <a:lstStyle/>
          <a:p>
            <a:r>
              <a:rPr lang="en-US" sz="25000" dirty="0">
                <a:solidFill>
                  <a:srgbClr val="FF0000"/>
                </a:solidFill>
              </a:rPr>
              <a:t>X</a:t>
            </a:r>
          </a:p>
        </p:txBody>
      </p:sp>
    </p:spTree>
    <p:extLst>
      <p:ext uri="{BB962C8B-B14F-4D97-AF65-F5344CB8AC3E}">
        <p14:creationId xmlns:p14="http://schemas.microsoft.com/office/powerpoint/2010/main" val="29882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662CE-B9BC-D095-68CB-C1339BAE22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455A48-4C52-5F31-A5FD-FB4CCEA8B4AA}"/>
              </a:ext>
            </a:extLst>
          </p:cNvPr>
          <p:cNvPicPr>
            <a:picLocks noChangeAspect="1"/>
          </p:cNvPicPr>
          <p:nvPr/>
        </p:nvPicPr>
        <p:blipFill>
          <a:blip r:embed="rId2"/>
          <a:stretch>
            <a:fillRect/>
          </a:stretch>
        </p:blipFill>
        <p:spPr>
          <a:xfrm>
            <a:off x="0" y="0"/>
            <a:ext cx="9131058" cy="5885349"/>
          </a:xfrm>
          <a:prstGeom prst="rect">
            <a:avLst/>
          </a:prstGeom>
        </p:spPr>
      </p:pic>
      <p:sp>
        <p:nvSpPr>
          <p:cNvPr id="4" name="TextBox 3">
            <a:extLst>
              <a:ext uri="{FF2B5EF4-FFF2-40B4-BE49-F238E27FC236}">
                <a16:creationId xmlns:a16="http://schemas.microsoft.com/office/drawing/2014/main" id="{10B86BB4-C8CE-215C-E6F7-B556569BF3CA}"/>
              </a:ext>
            </a:extLst>
          </p:cNvPr>
          <p:cNvSpPr txBox="1"/>
          <p:nvPr/>
        </p:nvSpPr>
        <p:spPr>
          <a:xfrm>
            <a:off x="3634083" y="6527884"/>
            <a:ext cx="1875835" cy="253916"/>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Courtesy of Scott Zeller, MD</a:t>
            </a:r>
          </a:p>
        </p:txBody>
      </p:sp>
    </p:spTree>
    <p:extLst>
      <p:ext uri="{BB962C8B-B14F-4D97-AF65-F5344CB8AC3E}">
        <p14:creationId xmlns:p14="http://schemas.microsoft.com/office/powerpoint/2010/main" val="719232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FB41-F7E9-8ADE-2C85-5185DD51CE0D}"/>
            </a:ext>
          </a:extLst>
        </p:cNvPr>
        <p:cNvGrpSpPr/>
        <p:nvPr/>
      </p:nvGrpSpPr>
      <p:grpSpPr>
        <a:xfrm>
          <a:off x="0" y="0"/>
          <a:ext cx="0" cy="0"/>
          <a:chOff x="0" y="0"/>
          <a:chExt cx="0" cy="0"/>
        </a:xfrm>
      </p:grpSpPr>
      <p:pic>
        <p:nvPicPr>
          <p:cNvPr id="8" name="Picture 4" descr="http://fitzaang.files.wordpress.com/2011/01/old-lady.jpg">
            <a:extLst>
              <a:ext uri="{FF2B5EF4-FFF2-40B4-BE49-F238E27FC236}">
                <a16:creationId xmlns:a16="http://schemas.microsoft.com/office/drawing/2014/main" id="{00073B90-5782-AABA-4E48-409A221B7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98363"/>
            <a:ext cx="2198700"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erson wearing a hat&#10;&#10;Description generated with high confidence">
            <a:extLst>
              <a:ext uri="{FF2B5EF4-FFF2-40B4-BE49-F238E27FC236}">
                <a16:creationId xmlns:a16="http://schemas.microsoft.com/office/drawing/2014/main" id="{F150AA40-B216-8AF5-8714-AF1514ABA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173" y="2098363"/>
            <a:ext cx="2998227" cy="3997637"/>
          </a:xfrm>
          <a:prstGeom prst="rect">
            <a:avLst/>
          </a:prstGeom>
        </p:spPr>
      </p:pic>
      <p:sp>
        <p:nvSpPr>
          <p:cNvPr id="10" name="Title 1">
            <a:extLst>
              <a:ext uri="{FF2B5EF4-FFF2-40B4-BE49-F238E27FC236}">
                <a16:creationId xmlns:a16="http://schemas.microsoft.com/office/drawing/2014/main" id="{19965584-D0A5-3C6D-462D-1B1E34E91464}"/>
              </a:ext>
            </a:extLst>
          </p:cNvPr>
          <p:cNvSpPr txBox="1">
            <a:spLocks/>
          </p:cNvSpPr>
          <p:nvPr/>
        </p:nvSpPr>
        <p:spPr>
          <a:xfrm>
            <a:off x="395653" y="838200"/>
            <a:ext cx="8354891" cy="930447"/>
          </a:xfrm>
          <a:prstGeom prst="rect">
            <a:avLst/>
          </a:prstGeom>
        </p:spPr>
        <p:txBody>
          <a:bodyPr vert="horz" lIns="91440" tIns="45720" rIns="91440" bIns="45720" rtlCol="0" anchor="b">
            <a:normAutofit fontScale="60000" lnSpcReduction="20000"/>
          </a:bodyPr>
          <a:lstStyle>
            <a:lvl1pPr algn="ctr" defTabSz="914400" rtl="0" eaLnBrk="1" latinLnBrk="0" hangingPunct="1">
              <a:spcBef>
                <a:spcPct val="0"/>
              </a:spcBef>
              <a:buNone/>
              <a:defRPr sz="4400" kern="1200" baseline="0">
                <a:solidFill>
                  <a:schemeClr val="bg1"/>
                </a:solidFill>
                <a:latin typeface="+mj-lt"/>
                <a:ea typeface="+mj-ea"/>
                <a:cs typeface="+mj-cs"/>
              </a:defRPr>
            </a:lvl1pPr>
          </a:lstStyle>
          <a:p>
            <a:pPr>
              <a:lnSpc>
                <a:spcPct val="90000"/>
              </a:lnSpc>
            </a:pPr>
            <a:r>
              <a:rPr lang="en-US" sz="4700" dirty="0">
                <a:solidFill>
                  <a:srgbClr val="FFFFFF"/>
                </a:solidFill>
                <a:latin typeface="Arial" panose="020B0604020202020204" pitchFamily="34" charset="0"/>
                <a:cs typeface="Arial" panose="020B0604020202020204" pitchFamily="34" charset="0"/>
              </a:rPr>
              <a:t>Especially useful in patients to</a:t>
            </a:r>
          </a:p>
          <a:p>
            <a:pPr>
              <a:lnSpc>
                <a:spcPct val="90000"/>
              </a:lnSpc>
            </a:pPr>
            <a:r>
              <a:rPr lang="en-US" sz="4700" dirty="0">
                <a:solidFill>
                  <a:srgbClr val="FFFFFF"/>
                </a:solidFill>
                <a:latin typeface="Arial" panose="020B0604020202020204" pitchFamily="34" charset="0"/>
                <a:cs typeface="Arial" panose="020B0604020202020204" pitchFamily="34" charset="0"/>
              </a:rPr>
              <a:t>whom you can’t (or shouldn’t) give medication</a:t>
            </a:r>
          </a:p>
        </p:txBody>
      </p:sp>
    </p:spTree>
    <p:extLst>
      <p:ext uri="{BB962C8B-B14F-4D97-AF65-F5344CB8AC3E}">
        <p14:creationId xmlns:p14="http://schemas.microsoft.com/office/powerpoint/2010/main" val="27882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34CB0E-4C33-4368-B70A-FD18C1158990}"/>
              </a:ext>
            </a:extLst>
          </p:cNvPr>
          <p:cNvSpPr>
            <a:spLocks noGrp="1" noChangeArrowheads="1"/>
          </p:cNvSpPr>
          <p:nvPr>
            <p:ph type="title"/>
          </p:nvPr>
        </p:nvSpPr>
        <p:spPr>
          <a:xfrm>
            <a:off x="457200" y="914400"/>
            <a:ext cx="8229600" cy="1143000"/>
          </a:xfrm>
        </p:spPr>
        <p:txBody>
          <a:bodyPr>
            <a:normAutofit fontScale="90000"/>
          </a:bodyPr>
          <a:lstStyle/>
          <a:p>
            <a:r>
              <a:rPr lang="en-US" altLang="en-US" dirty="0">
                <a:latin typeface="Arial" panose="020B0604020202020204" pitchFamily="34" charset="0"/>
                <a:cs typeface="Arial" panose="020B0604020202020204" pitchFamily="34" charset="0"/>
              </a:rPr>
              <a:t>Pharmacology: Haloperidol benefits</a:t>
            </a:r>
          </a:p>
        </p:txBody>
      </p:sp>
      <p:sp>
        <p:nvSpPr>
          <p:cNvPr id="3075" name="Rectangle 3">
            <a:extLst>
              <a:ext uri="{FF2B5EF4-FFF2-40B4-BE49-F238E27FC236}">
                <a16:creationId xmlns:a16="http://schemas.microsoft.com/office/drawing/2014/main" id="{2507738D-CAFB-49AE-B1DB-5A86E2EE00F5}"/>
              </a:ext>
            </a:extLst>
          </p:cNvPr>
          <p:cNvSpPr>
            <a:spLocks noGrp="1" noChangeArrowheads="1"/>
          </p:cNvSpPr>
          <p:nvPr>
            <p:ph type="body" idx="1"/>
          </p:nvPr>
        </p:nvSpPr>
        <p:spPr>
          <a:xfrm>
            <a:off x="457200" y="2438400"/>
            <a:ext cx="8229600" cy="3733800"/>
          </a:xfrm>
        </p:spPr>
        <p:txBody>
          <a:bodyPr>
            <a:normAutofit lnSpcReduction="10000"/>
          </a:bodyPr>
          <a:lstStyle/>
          <a:p>
            <a:pPr>
              <a:lnSpc>
                <a:spcPct val="80000"/>
              </a:lnSpc>
            </a:pPr>
            <a:r>
              <a:rPr lang="en-US" altLang="en-US" dirty="0">
                <a:latin typeface="Arial" panose="020B0604020202020204" pitchFamily="34" charset="0"/>
                <a:cs typeface="Arial" panose="020B0604020202020204" pitchFamily="34" charset="0"/>
              </a:rPr>
              <a:t>Less effects on vitals</a:t>
            </a:r>
          </a:p>
          <a:p>
            <a:pPr lvl="1">
              <a:lnSpc>
                <a:spcPct val="80000"/>
              </a:lnSpc>
            </a:pPr>
            <a:r>
              <a:rPr lang="en-US" altLang="en-US" dirty="0">
                <a:latin typeface="Arial" panose="020B0604020202020204" pitchFamily="34" charset="0"/>
                <a:cs typeface="Arial" panose="020B0604020202020204" pitchFamily="34" charset="0"/>
              </a:rPr>
              <a:t>such as hypotension</a:t>
            </a:r>
          </a:p>
          <a:p>
            <a:pPr lvl="1">
              <a:lnSpc>
                <a:spcPct val="80000"/>
              </a:lnSpc>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a:lnSpc>
                <a:spcPct val="80000"/>
              </a:lnSpc>
            </a:pPr>
            <a:r>
              <a:rPr lang="en-US" altLang="en-US" sz="2800" dirty="0">
                <a:latin typeface="Arial" panose="020B0604020202020204" pitchFamily="34" charset="0"/>
                <a:cs typeface="Arial" panose="020B0604020202020204" pitchFamily="34" charset="0"/>
              </a:rPr>
              <a:t>Relatively low risk of </a:t>
            </a:r>
            <a:r>
              <a:rPr lang="en-US" altLang="en-US" sz="2800" dirty="0" err="1">
                <a:latin typeface="Arial" panose="020B0604020202020204" pitchFamily="34" charset="0"/>
                <a:cs typeface="Arial" panose="020B0604020202020204" pitchFamily="34" charset="0"/>
              </a:rPr>
              <a:t>oversedation</a:t>
            </a:r>
            <a:endParaRPr lang="en-US" altLang="en-US" sz="2800" dirty="0">
              <a:latin typeface="Arial" panose="020B0604020202020204" pitchFamily="34" charset="0"/>
              <a:cs typeface="Arial" panose="020B0604020202020204" pitchFamily="34" charset="0"/>
            </a:endParaRPr>
          </a:p>
          <a:p>
            <a:pPr>
              <a:lnSpc>
                <a:spcPct val="80000"/>
              </a:lnSpc>
            </a:pPr>
            <a:endParaRPr lang="en-US" altLang="en-US" sz="2800" dirty="0">
              <a:latin typeface="Arial" panose="020B0604020202020204" pitchFamily="34" charset="0"/>
              <a:cs typeface="Arial" panose="020B0604020202020204" pitchFamily="34" charset="0"/>
            </a:endParaRPr>
          </a:p>
          <a:p>
            <a:pPr>
              <a:lnSpc>
                <a:spcPct val="80000"/>
              </a:lnSpc>
            </a:pPr>
            <a:r>
              <a:rPr lang="en-US" altLang="en-US" sz="2800" dirty="0">
                <a:latin typeface="Arial" panose="020B0604020202020204" pitchFamily="34" charset="0"/>
                <a:cs typeface="Arial" panose="020B0604020202020204" pitchFamily="34" charset="0"/>
              </a:rPr>
              <a:t>No anticholinergic activity</a:t>
            </a:r>
          </a:p>
          <a:p>
            <a:pPr>
              <a:lnSpc>
                <a:spcPct val="80000"/>
              </a:lnSpc>
            </a:pPr>
            <a:endParaRPr lang="en-US" altLang="en-US" sz="2800" dirty="0">
              <a:latin typeface="Arial" panose="020B0604020202020204" pitchFamily="34" charset="0"/>
              <a:cs typeface="Arial" panose="020B0604020202020204" pitchFamily="34" charset="0"/>
            </a:endParaRPr>
          </a:p>
          <a:p>
            <a:pPr>
              <a:lnSpc>
                <a:spcPct val="80000"/>
              </a:lnSpc>
            </a:pPr>
            <a:r>
              <a:rPr lang="en-US" altLang="en-US" sz="2800" dirty="0">
                <a:latin typeface="Arial" panose="020B0604020202020204" pitchFamily="34" charset="0"/>
                <a:cs typeface="Arial" panose="020B0604020202020204" pitchFamily="34" charset="0"/>
              </a:rPr>
              <a:t>Not associated with respiratory suppression, even at high doses</a:t>
            </a:r>
          </a:p>
          <a:p>
            <a:pPr>
              <a:lnSpc>
                <a:spcPct val="80000"/>
              </a:lnSpc>
            </a:pPr>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7F4AAA8-F699-4372-B031-6B4D0FA00E68}"/>
              </a:ext>
            </a:extLst>
          </p:cNvPr>
          <p:cNvSpPr txBox="1"/>
          <p:nvPr/>
        </p:nvSpPr>
        <p:spPr>
          <a:xfrm>
            <a:off x="2015852" y="6553200"/>
            <a:ext cx="5112297" cy="246221"/>
          </a:xfrm>
          <a:prstGeom prst="rect">
            <a:avLst/>
          </a:prstGeom>
          <a:noFill/>
        </p:spPr>
        <p:txBody>
          <a:bodyPr wrap="none" rtlCol="0">
            <a:spAutoFit/>
          </a:bodyPr>
          <a:lstStyle/>
          <a:p>
            <a:r>
              <a:rPr lang="en-US" sz="1000" dirty="0">
                <a:solidFill>
                  <a:schemeClr val="bg1"/>
                </a:solidFill>
                <a:latin typeface="Arial" panose="020B0604020202020204" pitchFamily="34" charset="0"/>
                <a:cs typeface="Arial" panose="020B0604020202020204" pitchFamily="34" charset="0"/>
              </a:rPr>
              <a:t>Battaglia J. Pharmacologic management of acute agitation. Drugs. 2005;65(9):1207-22.</a:t>
            </a:r>
          </a:p>
        </p:txBody>
      </p:sp>
    </p:spTree>
    <p:extLst>
      <p:ext uri="{BB962C8B-B14F-4D97-AF65-F5344CB8AC3E}">
        <p14:creationId xmlns:p14="http://schemas.microsoft.com/office/powerpoint/2010/main" val="205852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92D8F50-A825-4345-BD93-839387DC5114}"/>
              </a:ext>
            </a:extLst>
          </p:cNvPr>
          <p:cNvSpPr>
            <a:spLocks noGrp="1"/>
          </p:cNvSpPr>
          <p:nvPr>
            <p:ph type="title"/>
          </p:nvPr>
        </p:nvSpPr>
        <p:spPr>
          <a:xfrm>
            <a:off x="457200" y="914400"/>
            <a:ext cx="8229600" cy="1143000"/>
          </a:xfrm>
        </p:spPr>
        <p:txBody>
          <a:bodyPr/>
          <a:lstStyle/>
          <a:p>
            <a:r>
              <a:rPr lang="en-US" altLang="en-US" dirty="0">
                <a:latin typeface="Arial" panose="020B0604020202020204" pitchFamily="34" charset="0"/>
                <a:cs typeface="Arial" panose="020B0604020202020204" pitchFamily="34" charset="0"/>
              </a:rPr>
              <a:t>Relative affinity for D2 receptors</a:t>
            </a:r>
          </a:p>
        </p:txBody>
      </p:sp>
      <p:sp>
        <p:nvSpPr>
          <p:cNvPr id="23555" name="TextBox 4">
            <a:extLst>
              <a:ext uri="{FF2B5EF4-FFF2-40B4-BE49-F238E27FC236}">
                <a16:creationId xmlns:a16="http://schemas.microsoft.com/office/drawing/2014/main" id="{3568D1BE-BC18-498A-9BBA-07307914EA2B}"/>
              </a:ext>
            </a:extLst>
          </p:cNvPr>
          <p:cNvSpPr txBox="1">
            <a:spLocks noChangeArrowheads="1"/>
          </p:cNvSpPr>
          <p:nvPr/>
        </p:nvSpPr>
        <p:spPr bwMode="auto">
          <a:xfrm>
            <a:off x="1045233" y="6553200"/>
            <a:ext cx="70535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err="1">
                <a:solidFill>
                  <a:schemeClr val="bg1"/>
                </a:solidFill>
                <a:cs typeface="Arial" panose="020B0604020202020204" pitchFamily="34" charset="0"/>
              </a:rPr>
              <a:t>Richelson</a:t>
            </a:r>
            <a:r>
              <a:rPr lang="en-US" altLang="en-US" sz="1000" dirty="0">
                <a:solidFill>
                  <a:schemeClr val="bg1"/>
                </a:solidFill>
                <a:cs typeface="Arial" panose="020B0604020202020204" pitchFamily="34" charset="0"/>
              </a:rPr>
              <a:t> E. Receptor pharmacology of neuroleptics: relation to clinical effects. J </a:t>
            </a:r>
            <a:r>
              <a:rPr lang="en-US" altLang="en-US" sz="1000" dirty="0" err="1">
                <a:solidFill>
                  <a:schemeClr val="bg1"/>
                </a:solidFill>
                <a:cs typeface="Arial" panose="020B0604020202020204" pitchFamily="34" charset="0"/>
              </a:rPr>
              <a:t>Clin</a:t>
            </a:r>
            <a:r>
              <a:rPr lang="en-US" altLang="en-US" sz="1000" dirty="0">
                <a:solidFill>
                  <a:schemeClr val="bg1"/>
                </a:solidFill>
                <a:cs typeface="Arial" panose="020B0604020202020204" pitchFamily="34" charset="0"/>
              </a:rPr>
              <a:t> Psychiatry. 1999;60(suppl 10):5-14.</a:t>
            </a:r>
          </a:p>
        </p:txBody>
      </p:sp>
      <p:pic>
        <p:nvPicPr>
          <p:cNvPr id="23556" name="Picture 3">
            <a:extLst>
              <a:ext uri="{FF2B5EF4-FFF2-40B4-BE49-F238E27FC236}">
                <a16:creationId xmlns:a16="http://schemas.microsoft.com/office/drawing/2014/main" id="{C156C707-15BA-4D63-916F-E0DE4F1EF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2065338"/>
            <a:ext cx="474345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74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F32D6B7-D9E3-41F8-8785-772B48B24665}"/>
              </a:ext>
            </a:extLst>
          </p:cNvPr>
          <p:cNvSpPr>
            <a:spLocks noGrp="1" noChangeArrowheads="1"/>
          </p:cNvSpPr>
          <p:nvPr>
            <p:ph type="title"/>
          </p:nvPr>
        </p:nvSpPr>
        <p:spPr>
          <a:xfrm>
            <a:off x="457200" y="914400"/>
            <a:ext cx="8229600" cy="1036638"/>
          </a:xfrm>
        </p:spPr>
        <p:txBody>
          <a:bodyPr>
            <a:normAutofit/>
          </a:bodyPr>
          <a:lstStyle/>
          <a:p>
            <a:pPr eaLnBrk="1" hangingPunct="1"/>
            <a:r>
              <a:rPr lang="en-US" altLang="en-US" sz="3600" dirty="0">
                <a:latin typeface="Arial" panose="020B0604020202020204" pitchFamily="34" charset="0"/>
                <a:cs typeface="Arial" panose="020B0604020202020204" pitchFamily="34" charset="0"/>
              </a:rPr>
              <a:t>FGA risks</a:t>
            </a:r>
          </a:p>
        </p:txBody>
      </p:sp>
      <p:sp>
        <p:nvSpPr>
          <p:cNvPr id="21507" name="Rectangle 3">
            <a:extLst>
              <a:ext uri="{FF2B5EF4-FFF2-40B4-BE49-F238E27FC236}">
                <a16:creationId xmlns:a16="http://schemas.microsoft.com/office/drawing/2014/main" id="{F3B4CCE4-1B2D-41A8-AFF0-1988DFA799AA}"/>
              </a:ext>
            </a:extLst>
          </p:cNvPr>
          <p:cNvSpPr>
            <a:spLocks noGrp="1" noChangeArrowheads="1"/>
          </p:cNvSpPr>
          <p:nvPr>
            <p:ph type="body" sz="half" idx="1"/>
          </p:nvPr>
        </p:nvSpPr>
        <p:spPr>
          <a:xfrm>
            <a:off x="457200" y="1951037"/>
            <a:ext cx="4038600" cy="4525963"/>
          </a:xfrm>
        </p:spPr>
        <p:txBody>
          <a:bodyPr>
            <a:normAutofit/>
          </a:bodyPr>
          <a:lstStyle/>
          <a:p>
            <a:r>
              <a:rPr lang="en-US" altLang="en-US" sz="2200" dirty="0">
                <a:latin typeface="Arial" panose="020B0604020202020204" pitchFamily="34" charset="0"/>
                <a:cs typeface="Arial" panose="020B0604020202020204" pitchFamily="34" charset="0"/>
              </a:rPr>
              <a:t>may induce movement disorders (</a:t>
            </a:r>
            <a:r>
              <a:rPr lang="en-US" altLang="en-US" sz="2200" dirty="0" err="1">
                <a:latin typeface="Arial" panose="020B0604020202020204" pitchFamily="34" charset="0"/>
                <a:cs typeface="Arial" panose="020B0604020202020204" pitchFamily="34" charset="0"/>
              </a:rPr>
              <a:t>ie</a:t>
            </a:r>
            <a:r>
              <a:rPr lang="en-US" altLang="en-US" sz="2200" dirty="0">
                <a:latin typeface="Arial" panose="020B0604020202020204" pitchFamily="34" charset="0"/>
                <a:cs typeface="Arial" panose="020B0604020202020204" pitchFamily="34" charset="0"/>
              </a:rPr>
              <a:t>, extrapyramidal symptoms)</a:t>
            </a:r>
          </a:p>
          <a:p>
            <a:r>
              <a:rPr lang="en-US" altLang="en-US" sz="2200" dirty="0">
                <a:latin typeface="Arial" panose="020B0604020202020204" pitchFamily="34" charset="0"/>
                <a:cs typeface="Arial" panose="020B0604020202020204" pitchFamily="34" charset="0"/>
              </a:rPr>
              <a:t>dysphoria</a:t>
            </a:r>
          </a:p>
          <a:p>
            <a:r>
              <a:rPr lang="en-US" altLang="en-US" sz="2200" dirty="0">
                <a:latin typeface="Arial" panose="020B0604020202020204" pitchFamily="34" charset="0"/>
                <a:cs typeface="Arial" panose="020B0604020202020204" pitchFamily="34" charset="0"/>
              </a:rPr>
              <a:t>prolong QT intervals, risk of sudden death</a:t>
            </a:r>
          </a:p>
          <a:p>
            <a:r>
              <a:rPr lang="en-US" altLang="en-US" sz="2200" dirty="0">
                <a:latin typeface="Arial" panose="020B0604020202020204" pitchFamily="34" charset="0"/>
                <a:cs typeface="Arial" panose="020B0604020202020204" pitchFamily="34" charset="0"/>
              </a:rPr>
              <a:t>Neuroleptic malignant syndrome</a:t>
            </a:r>
          </a:p>
        </p:txBody>
      </p:sp>
      <p:pic>
        <p:nvPicPr>
          <p:cNvPr id="21508" name="Picture 4" descr="dopamine">
            <a:extLst>
              <a:ext uri="{FF2B5EF4-FFF2-40B4-BE49-F238E27FC236}">
                <a16:creationId xmlns:a16="http://schemas.microsoft.com/office/drawing/2014/main" id="{03AAD5A5-D935-4A31-96EE-643F4E540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92313"/>
            <a:ext cx="41910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2FB84A28-CC43-4EC2-AA0A-7B47123A8F81}"/>
              </a:ext>
            </a:extLst>
          </p:cNvPr>
          <p:cNvSpPr txBox="1">
            <a:spLocks noChangeArrowheads="1"/>
          </p:cNvSpPr>
          <p:nvPr/>
        </p:nvSpPr>
        <p:spPr bwMode="auto">
          <a:xfrm>
            <a:off x="5784070" y="6553200"/>
            <a:ext cx="26741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cs typeface="Arial" panose="020B0604020202020204" pitchFamily="34" charset="0"/>
              </a:rPr>
              <a:t>Diagram courtesy of http://thebrain.mcgill.ca</a:t>
            </a:r>
          </a:p>
        </p:txBody>
      </p:sp>
    </p:spTree>
    <p:extLst>
      <p:ext uri="{BB962C8B-B14F-4D97-AF65-F5344CB8AC3E}">
        <p14:creationId xmlns:p14="http://schemas.microsoft.com/office/powerpoint/2010/main" val="41515330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837C4B9-CA90-4579-8587-9EB9E5F700CD}"/>
              </a:ext>
            </a:extLst>
          </p:cNvPr>
          <p:cNvSpPr>
            <a:spLocks noGrp="1" noChangeArrowheads="1"/>
          </p:cNvSpPr>
          <p:nvPr>
            <p:ph type="title"/>
          </p:nvPr>
        </p:nvSpPr>
        <p:spPr>
          <a:xfrm>
            <a:off x="457200" y="1096962"/>
            <a:ext cx="8229600" cy="884238"/>
          </a:xfrm>
        </p:spPr>
        <p:txBody>
          <a:bodyPr>
            <a:normAutofit/>
          </a:bodyPr>
          <a:lstStyle/>
          <a:p>
            <a:pPr eaLnBrk="1" hangingPunct="1"/>
            <a:r>
              <a:rPr lang="en-US" altLang="en-US" sz="3600" dirty="0">
                <a:latin typeface="Arial" panose="020B0604020202020204" pitchFamily="34" charset="0"/>
                <a:cs typeface="Arial" panose="020B0604020202020204" pitchFamily="34" charset="0"/>
              </a:rPr>
              <a:t>Second-generation antipsychotics</a:t>
            </a:r>
          </a:p>
        </p:txBody>
      </p:sp>
      <p:pic>
        <p:nvPicPr>
          <p:cNvPr id="22532" name="Picture 4">
            <a:extLst>
              <a:ext uri="{FF2B5EF4-FFF2-40B4-BE49-F238E27FC236}">
                <a16:creationId xmlns:a16="http://schemas.microsoft.com/office/drawing/2014/main" id="{2713B1F3-3497-40B2-AEE5-B204FC2B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2056"/>
            <a:ext cx="9144000" cy="31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3" name="TextBox 6">
            <a:extLst>
              <a:ext uri="{FF2B5EF4-FFF2-40B4-BE49-F238E27FC236}">
                <a16:creationId xmlns:a16="http://schemas.microsoft.com/office/drawing/2014/main" id="{7E6D12BB-7997-4DF5-B8FD-267BD5A4DCD9}"/>
              </a:ext>
            </a:extLst>
          </p:cNvPr>
          <p:cNvSpPr txBox="1">
            <a:spLocks noChangeArrowheads="1"/>
          </p:cNvSpPr>
          <p:nvPr/>
        </p:nvSpPr>
        <p:spPr bwMode="auto">
          <a:xfrm>
            <a:off x="1142215" y="6457890"/>
            <a:ext cx="68595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dirty="0">
                <a:solidFill>
                  <a:schemeClr val="bg1"/>
                </a:solidFill>
                <a:cs typeface="Arial" panose="020B0604020202020204" pitchFamily="34" charset="0"/>
              </a:rPr>
              <a:t>Reilly TH, Kirk MA. Atypical antipsychotics and newer antidepressants. </a:t>
            </a:r>
            <a:r>
              <a:rPr lang="en-US" altLang="en-US" sz="1000" dirty="0" err="1">
                <a:solidFill>
                  <a:schemeClr val="bg1"/>
                </a:solidFill>
                <a:cs typeface="Arial" panose="020B0604020202020204" pitchFamily="34" charset="0"/>
              </a:rPr>
              <a:t>Emerg</a:t>
            </a:r>
            <a:r>
              <a:rPr lang="en-US" altLang="en-US" sz="1000" dirty="0">
                <a:solidFill>
                  <a:schemeClr val="bg1"/>
                </a:solidFill>
                <a:cs typeface="Arial" panose="020B0604020202020204" pitchFamily="34" charset="0"/>
              </a:rPr>
              <a:t> Med </a:t>
            </a:r>
            <a:r>
              <a:rPr lang="en-US" altLang="en-US" sz="1000" dirty="0" err="1">
                <a:solidFill>
                  <a:schemeClr val="bg1"/>
                </a:solidFill>
                <a:cs typeface="Arial" panose="020B0604020202020204" pitchFamily="34" charset="0"/>
              </a:rPr>
              <a:t>Clin</a:t>
            </a:r>
            <a:r>
              <a:rPr lang="en-US" altLang="en-US" sz="1000" dirty="0">
                <a:solidFill>
                  <a:schemeClr val="bg1"/>
                </a:solidFill>
                <a:cs typeface="Arial" panose="020B0604020202020204" pitchFamily="34" charset="0"/>
              </a:rPr>
              <a:t> North Am. 2007;25(2):477-97.</a:t>
            </a:r>
          </a:p>
          <a:p>
            <a:pPr eaLnBrk="1" hangingPunct="1"/>
            <a:r>
              <a:rPr lang="en-US" altLang="en-US" sz="1000" dirty="0">
                <a:solidFill>
                  <a:schemeClr val="bg1"/>
                </a:solidFill>
                <a:cs typeface="Arial" panose="020B0604020202020204" pitchFamily="34" charset="0"/>
              </a:rPr>
              <a:t>Baldwin CM, Scott LJ. Quetiapine extended release: in schizophrenia. CNS Drugs. 2009;23(3):261-9.</a:t>
            </a:r>
          </a:p>
        </p:txBody>
      </p:sp>
    </p:spTree>
    <p:extLst>
      <p:ext uri="{BB962C8B-B14F-4D97-AF65-F5344CB8AC3E}">
        <p14:creationId xmlns:p14="http://schemas.microsoft.com/office/powerpoint/2010/main" val="9386025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6357"/>
            <a:ext cx="8534400" cy="6845286"/>
          </a:xfrm>
          <a:prstGeom prst="rect">
            <a:avLst/>
          </a:prstGeom>
          <a:noFill/>
          <a:ln w="9525">
            <a:noFill/>
            <a:miter lim="800000"/>
            <a:headEnd/>
            <a:tailEnd/>
          </a:ln>
        </p:spPr>
      </p:pic>
      <p:sp>
        <p:nvSpPr>
          <p:cNvPr id="2" name="TextBox 1"/>
          <p:cNvSpPr txBox="1"/>
          <p:nvPr/>
        </p:nvSpPr>
        <p:spPr>
          <a:xfrm>
            <a:off x="4495800" y="6096000"/>
            <a:ext cx="3958135" cy="707886"/>
          </a:xfrm>
          <a:prstGeom prst="rect">
            <a:avLst/>
          </a:prstGeom>
          <a:noFill/>
        </p:spPr>
        <p:txBody>
          <a:bodyPr wrap="none" rtlCol="0">
            <a:spAutoFit/>
          </a:bodyPr>
          <a:lstStyle/>
          <a:p>
            <a:pPr algn="ctr"/>
            <a:r>
              <a:rPr lang="en-US" sz="1000" dirty="0">
                <a:latin typeface="Arial" panose="020B0604020202020204" pitchFamily="34" charset="0"/>
                <a:cs typeface="Arial" panose="020B0604020202020204" pitchFamily="34" charset="0"/>
              </a:rPr>
              <a:t>Wilson MP, Pepper D, Currier GW, Holloman GH, Feifel D.</a:t>
            </a:r>
          </a:p>
          <a:p>
            <a:pPr algn="ctr"/>
            <a:r>
              <a:rPr lang="en-US" sz="1000" dirty="0">
                <a:latin typeface="Arial" panose="020B0604020202020204" pitchFamily="34" charset="0"/>
                <a:cs typeface="Arial" panose="020B0604020202020204" pitchFamily="34" charset="0"/>
              </a:rPr>
              <a:t>The psychopharmacology of agitation: Consensus statement of the</a:t>
            </a:r>
          </a:p>
          <a:p>
            <a:pPr algn="ctr"/>
            <a:r>
              <a:rPr lang="en-US" sz="1000" dirty="0">
                <a:latin typeface="Arial" panose="020B0604020202020204" pitchFamily="34" charset="0"/>
                <a:cs typeface="Arial" panose="020B0604020202020204" pitchFamily="34" charset="0"/>
              </a:rPr>
              <a:t>American Association for Emergency Psychiatry Project BETA</a:t>
            </a:r>
          </a:p>
          <a:p>
            <a:pPr algn="ctr"/>
            <a:r>
              <a:rPr lang="en-US" sz="1000" dirty="0">
                <a:latin typeface="Arial" panose="020B0604020202020204" pitchFamily="34" charset="0"/>
                <a:cs typeface="Arial" panose="020B0604020202020204" pitchFamily="34" charset="0"/>
              </a:rPr>
              <a:t>Psychopharmacology Workgroup. West JEM. 2012; XIII(1):26-34.</a:t>
            </a:r>
          </a:p>
        </p:txBody>
      </p:sp>
      <p:sp>
        <p:nvSpPr>
          <p:cNvPr id="3" name="Прямоугольник 2">
            <a:extLst>
              <a:ext uri="{FF2B5EF4-FFF2-40B4-BE49-F238E27FC236}">
                <a16:creationId xmlns:a16="http://schemas.microsoft.com/office/drawing/2014/main" id="{1F05E089-4B38-703F-90BE-FF65D46429D8}"/>
              </a:ext>
            </a:extLst>
          </p:cNvPr>
          <p:cNvSpPr/>
          <p:nvPr/>
        </p:nvSpPr>
        <p:spPr>
          <a:xfrm>
            <a:off x="381000" y="3124200"/>
            <a:ext cx="6629400" cy="70788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51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F98A4D-5D25-4FB7-BA38-A2A81152A0BF}"/>
              </a:ext>
            </a:extLst>
          </p:cNvPr>
          <p:cNvPicPr>
            <a:picLocks noChangeAspect="1"/>
          </p:cNvPicPr>
          <p:nvPr/>
        </p:nvPicPr>
        <p:blipFill>
          <a:blip r:embed="rId2"/>
          <a:stretch>
            <a:fillRect/>
          </a:stretch>
        </p:blipFill>
        <p:spPr>
          <a:xfrm>
            <a:off x="15942" y="3352800"/>
            <a:ext cx="9128058" cy="1295400"/>
          </a:xfrm>
          <a:prstGeom prst="rect">
            <a:avLst/>
          </a:prstGeom>
        </p:spPr>
      </p:pic>
      <p:sp>
        <p:nvSpPr>
          <p:cNvPr id="6" name="Title 5">
            <a:extLst>
              <a:ext uri="{FF2B5EF4-FFF2-40B4-BE49-F238E27FC236}">
                <a16:creationId xmlns:a16="http://schemas.microsoft.com/office/drawing/2014/main" id="{EAD5B4E8-AD16-4C9C-9A2E-F74CB281B15E}"/>
              </a:ext>
            </a:extLst>
          </p:cNvPr>
          <p:cNvSpPr>
            <a:spLocks noGrp="1"/>
          </p:cNvSpPr>
          <p:nvPr>
            <p:ph type="title"/>
          </p:nvPr>
        </p:nvSpPr>
        <p:spPr>
          <a:xfrm>
            <a:off x="457200" y="990600"/>
            <a:ext cx="8229600" cy="1143000"/>
          </a:xfrm>
        </p:spPr>
        <p:txBody>
          <a:bodyPr>
            <a:normAutofit/>
          </a:bodyPr>
          <a:lstStyle/>
          <a:p>
            <a:r>
              <a:rPr lang="en-US" sz="3600" dirty="0">
                <a:latin typeface="Arial" panose="020B0604020202020204" pitchFamily="34" charset="0"/>
                <a:cs typeface="Arial" panose="020B0604020202020204" pitchFamily="34" charset="0"/>
              </a:rPr>
              <a:t>Should you use haloperidol?</a:t>
            </a:r>
          </a:p>
        </p:txBody>
      </p:sp>
      <p:sp>
        <p:nvSpPr>
          <p:cNvPr id="7" name="TextBox 6">
            <a:extLst>
              <a:ext uri="{FF2B5EF4-FFF2-40B4-BE49-F238E27FC236}">
                <a16:creationId xmlns:a16="http://schemas.microsoft.com/office/drawing/2014/main" id="{F4E0E5C2-7459-48DF-9E4D-D69E67E74EF2}"/>
              </a:ext>
            </a:extLst>
          </p:cNvPr>
          <p:cNvSpPr txBox="1"/>
          <p:nvPr/>
        </p:nvSpPr>
        <p:spPr>
          <a:xfrm>
            <a:off x="1744944" y="6400800"/>
            <a:ext cx="5654112" cy="400110"/>
          </a:xfrm>
          <a:prstGeom prst="rect">
            <a:avLst/>
          </a:prstGeom>
          <a:noFill/>
        </p:spPr>
        <p:txBody>
          <a:bodyPr wrap="none" rtlCol="0">
            <a:spAutoFit/>
          </a:bodyPr>
          <a:lstStyle/>
          <a:p>
            <a:pPr algn="ctr"/>
            <a:r>
              <a:rPr lang="en-US" sz="1000" dirty="0" err="1">
                <a:solidFill>
                  <a:schemeClr val="bg1"/>
                </a:solidFill>
                <a:latin typeface="Arial" panose="020B0604020202020204" pitchFamily="34" charset="0"/>
                <a:cs typeface="Arial" panose="020B0604020202020204" pitchFamily="34" charset="0"/>
              </a:rPr>
              <a:t>Ostinelli</a:t>
            </a:r>
            <a:r>
              <a:rPr lang="en-US" sz="1000" dirty="0">
                <a:solidFill>
                  <a:schemeClr val="bg1"/>
                </a:solidFill>
                <a:latin typeface="Arial" panose="020B0604020202020204" pitchFamily="34" charset="0"/>
                <a:cs typeface="Arial" panose="020B0604020202020204" pitchFamily="34" charset="0"/>
              </a:rPr>
              <a:t> EG, Brooke-</a:t>
            </a:r>
            <a:r>
              <a:rPr lang="en-US" sz="1000" dirty="0" err="1">
                <a:solidFill>
                  <a:schemeClr val="bg1"/>
                </a:solidFill>
                <a:latin typeface="Arial" panose="020B0604020202020204" pitchFamily="34" charset="0"/>
                <a:cs typeface="Arial" panose="020B0604020202020204" pitchFamily="34" charset="0"/>
              </a:rPr>
              <a:t>Powney</a:t>
            </a:r>
            <a:r>
              <a:rPr lang="en-US" sz="1000" dirty="0">
                <a:solidFill>
                  <a:schemeClr val="bg1"/>
                </a:solidFill>
                <a:latin typeface="Arial" panose="020B0604020202020204" pitchFamily="34" charset="0"/>
                <a:cs typeface="Arial" panose="020B0604020202020204" pitchFamily="34" charset="0"/>
              </a:rPr>
              <a:t> MJ, Li X, Adams CE. Haloperidol for psychosis-induced aggression</a:t>
            </a:r>
          </a:p>
          <a:p>
            <a:pPr algn="ctr"/>
            <a:r>
              <a:rPr lang="en-US" sz="1000" dirty="0">
                <a:solidFill>
                  <a:schemeClr val="bg1"/>
                </a:solidFill>
                <a:latin typeface="Arial" panose="020B0604020202020204" pitchFamily="34" charset="0"/>
                <a:cs typeface="Arial" panose="020B0604020202020204" pitchFamily="34" charset="0"/>
              </a:rPr>
              <a:t>or agitation (rapid </a:t>
            </a:r>
            <a:r>
              <a:rPr lang="en-US" sz="1000" dirty="0" err="1">
                <a:solidFill>
                  <a:schemeClr val="bg1"/>
                </a:solidFill>
                <a:latin typeface="Arial" panose="020B0604020202020204" pitchFamily="34" charset="0"/>
                <a:cs typeface="Arial" panose="020B0604020202020204" pitchFamily="34" charset="0"/>
              </a:rPr>
              <a:t>tranquillisation</a:t>
            </a:r>
            <a:r>
              <a:rPr lang="en-US" sz="1000" dirty="0">
                <a:solidFill>
                  <a:schemeClr val="bg1"/>
                </a:solidFill>
                <a:latin typeface="Arial" panose="020B0604020202020204" pitchFamily="34" charset="0"/>
                <a:cs typeface="Arial" panose="020B0604020202020204" pitchFamily="34" charset="0"/>
              </a:rPr>
              <a:t>). Cochrane Database </a:t>
            </a:r>
            <a:r>
              <a:rPr lang="en-US" sz="1000" dirty="0" err="1">
                <a:solidFill>
                  <a:schemeClr val="bg1"/>
                </a:solidFill>
                <a:latin typeface="Arial" panose="020B0604020202020204" pitchFamily="34" charset="0"/>
                <a:cs typeface="Arial" panose="020B0604020202020204" pitchFamily="34" charset="0"/>
              </a:rPr>
              <a:t>Syst</a:t>
            </a:r>
            <a:r>
              <a:rPr lang="en-US" sz="1000" dirty="0">
                <a:solidFill>
                  <a:schemeClr val="bg1"/>
                </a:solidFill>
                <a:latin typeface="Arial" panose="020B0604020202020204" pitchFamily="34" charset="0"/>
                <a:cs typeface="Arial" panose="020B0604020202020204" pitchFamily="34" charset="0"/>
              </a:rPr>
              <a:t> Rev. 2017;7:CD009377.</a:t>
            </a:r>
          </a:p>
        </p:txBody>
      </p:sp>
      <p:sp>
        <p:nvSpPr>
          <p:cNvPr id="2" name="Arrow: Down 1">
            <a:extLst>
              <a:ext uri="{FF2B5EF4-FFF2-40B4-BE49-F238E27FC236}">
                <a16:creationId xmlns:a16="http://schemas.microsoft.com/office/drawing/2014/main" id="{36AF4922-C320-4721-81A9-6542B84A6FEC}"/>
              </a:ext>
            </a:extLst>
          </p:cNvPr>
          <p:cNvSpPr/>
          <p:nvPr/>
        </p:nvSpPr>
        <p:spPr>
          <a:xfrm>
            <a:off x="7162800" y="2514600"/>
            <a:ext cx="990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53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lstStyle/>
          <a:p>
            <a:r>
              <a:rPr lang="en-US" sz="3800" dirty="0">
                <a:latin typeface="Arial" panose="020B0604020202020204" pitchFamily="34" charset="0"/>
                <a:cs typeface="Arial" panose="020B0604020202020204" pitchFamily="34" charset="0"/>
              </a:rPr>
              <a:t>Somewhere in the western USA…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333625"/>
            <a:ext cx="5715000" cy="3762375"/>
          </a:xfrm>
          <a:prstGeom prst="rect">
            <a:avLst/>
          </a:prstGeom>
        </p:spPr>
      </p:pic>
      <p:sp>
        <p:nvSpPr>
          <p:cNvPr id="5" name="TextBox 4"/>
          <p:cNvSpPr txBox="1"/>
          <p:nvPr/>
        </p:nvSpPr>
        <p:spPr>
          <a:xfrm>
            <a:off x="3325505" y="6412468"/>
            <a:ext cx="2694295"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(not our actual patient)</a:t>
            </a:r>
          </a:p>
        </p:txBody>
      </p:sp>
      <p:sp>
        <p:nvSpPr>
          <p:cNvPr id="6" name="TextBox 2">
            <a:extLst>
              <a:ext uri="{FF2B5EF4-FFF2-40B4-BE49-F238E27FC236}">
                <a16:creationId xmlns:a16="http://schemas.microsoft.com/office/drawing/2014/main" id="{2DA44931-BE80-4A09-B45A-8B885005F34C}"/>
              </a:ext>
            </a:extLst>
          </p:cNvPr>
          <p:cNvSpPr txBox="1">
            <a:spLocks noChangeArrowheads="1"/>
          </p:cNvSpPr>
          <p:nvPr/>
        </p:nvSpPr>
        <p:spPr bwMode="auto">
          <a:xfrm>
            <a:off x="-41252" y="6027003"/>
            <a:ext cx="19462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200" dirty="0">
                <a:solidFill>
                  <a:schemeClr val="bg1"/>
                </a:solidFill>
                <a:latin typeface="Arial" panose="020B0604020202020204" pitchFamily="34" charset="0"/>
                <a:cs typeface="Arial" panose="020B0604020202020204" pitchFamily="34" charset="0"/>
              </a:rPr>
              <a:t>There are no</a:t>
            </a:r>
          </a:p>
          <a:p>
            <a:pPr algn="ctr" eaLnBrk="1" hangingPunct="1"/>
            <a:r>
              <a:rPr lang="en-US" sz="1200" dirty="0">
                <a:solidFill>
                  <a:schemeClr val="bg1"/>
                </a:solidFill>
                <a:latin typeface="Arial" panose="020B0604020202020204" pitchFamily="34" charset="0"/>
                <a:cs typeface="Arial" panose="020B0604020202020204" pitchFamily="34" charset="0"/>
              </a:rPr>
              <a:t>financial relationships</a:t>
            </a:r>
          </a:p>
          <a:p>
            <a:pPr algn="ctr" eaLnBrk="1" hangingPunct="1"/>
            <a:r>
              <a:rPr lang="en-US" sz="1200" dirty="0">
                <a:solidFill>
                  <a:schemeClr val="bg1"/>
                </a:solidFill>
                <a:latin typeface="Arial" panose="020B0604020202020204" pitchFamily="34" charset="0"/>
                <a:cs typeface="Arial" panose="020B0604020202020204" pitchFamily="34" charset="0"/>
              </a:rPr>
              <a:t>with any drug</a:t>
            </a:r>
          </a:p>
          <a:p>
            <a:pPr algn="ctr" eaLnBrk="1" hangingPunct="1"/>
            <a:r>
              <a:rPr lang="en-US" sz="1200" dirty="0">
                <a:solidFill>
                  <a:schemeClr val="bg1"/>
                </a:solidFill>
                <a:latin typeface="Arial" panose="020B0604020202020204" pitchFamily="34" charset="0"/>
                <a:cs typeface="Arial" panose="020B0604020202020204" pitchFamily="34" charset="0"/>
              </a:rPr>
              <a:t>mentioned in this talk.</a:t>
            </a:r>
          </a:p>
        </p:txBody>
      </p:sp>
    </p:spTree>
    <p:extLst>
      <p:ext uri="{BB962C8B-B14F-4D97-AF65-F5344CB8AC3E}">
        <p14:creationId xmlns:p14="http://schemas.microsoft.com/office/powerpoint/2010/main" val="300821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65901" cy="3602663"/>
          </a:xfrm>
          <a:prstGeom prst="rect">
            <a:avLst/>
          </a:prstGeom>
        </p:spPr>
      </p:pic>
      <p:pic>
        <p:nvPicPr>
          <p:cNvPr id="2" name="Picture 1"/>
          <p:cNvPicPr>
            <a:picLocks noChangeAspect="1"/>
          </p:cNvPicPr>
          <p:nvPr/>
        </p:nvPicPr>
        <p:blipFill>
          <a:blip r:embed="rId3"/>
          <a:stretch>
            <a:fillRect/>
          </a:stretch>
        </p:blipFill>
        <p:spPr>
          <a:xfrm>
            <a:off x="1295400" y="3501117"/>
            <a:ext cx="6720901" cy="3372367"/>
          </a:xfrm>
          <a:prstGeom prst="rect">
            <a:avLst/>
          </a:prstGeom>
        </p:spPr>
      </p:pic>
    </p:spTree>
    <p:extLst>
      <p:ext uri="{BB962C8B-B14F-4D97-AF65-F5344CB8AC3E}">
        <p14:creationId xmlns:p14="http://schemas.microsoft.com/office/powerpoint/2010/main" val="26537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6357"/>
            <a:ext cx="8534400" cy="6845286"/>
          </a:xfrm>
          <a:prstGeom prst="rect">
            <a:avLst/>
          </a:prstGeom>
          <a:noFill/>
          <a:ln w="9525">
            <a:noFill/>
            <a:miter lim="800000"/>
            <a:headEnd/>
            <a:tailEnd/>
          </a:ln>
        </p:spPr>
      </p:pic>
      <p:sp>
        <p:nvSpPr>
          <p:cNvPr id="3" name="Rectangle 2"/>
          <p:cNvSpPr/>
          <p:nvPr/>
        </p:nvSpPr>
        <p:spPr>
          <a:xfrm>
            <a:off x="304800" y="0"/>
            <a:ext cx="8534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5257800" y="914400"/>
            <a:ext cx="3581400" cy="5905082"/>
          </a:xfrm>
          <a:prstGeom prst="rect">
            <a:avLst/>
          </a:prstGeom>
        </p:spPr>
      </p:pic>
    </p:spTree>
    <p:extLst>
      <p:ext uri="{BB962C8B-B14F-4D97-AF65-F5344CB8AC3E}">
        <p14:creationId xmlns:p14="http://schemas.microsoft.com/office/powerpoint/2010/main" val="233449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Question 2: Appropriate medication</a:t>
            </a:r>
          </a:p>
        </p:txBody>
      </p:sp>
      <p:sp>
        <p:nvSpPr>
          <p:cNvPr id="3" name="Content Placeholder 2"/>
          <p:cNvSpPr>
            <a:spLocks noGrp="1"/>
          </p:cNvSpPr>
          <p:nvPr>
            <p:ph idx="1"/>
          </p:nvPr>
        </p:nvSpPr>
        <p:spPr>
          <a:xfrm>
            <a:off x="457200" y="2713037"/>
            <a:ext cx="8229600" cy="3459163"/>
          </a:xfrm>
        </p:spPr>
        <p:txBody>
          <a:bodyPr>
            <a:normAutofit/>
          </a:bodyPr>
          <a:lstStyle/>
          <a:p>
            <a:r>
              <a:rPr lang="en-US" sz="2400" dirty="0">
                <a:latin typeface="Arial" panose="020B0604020202020204" pitchFamily="34" charset="0"/>
                <a:cs typeface="Arial" panose="020B0604020202020204" pitchFamily="34" charset="0"/>
              </a:rPr>
              <a:t>Calming not sleeping</a:t>
            </a:r>
          </a:p>
          <a:p>
            <a:r>
              <a:rPr lang="en-US" sz="2400" dirty="0">
                <a:latin typeface="Arial" panose="020B0604020202020204" pitchFamily="34" charset="0"/>
                <a:cs typeface="Arial" panose="020B0604020202020204" pitchFamily="34" charset="0"/>
              </a:rPr>
              <a:t>Use oral over IM/IV where possible</a:t>
            </a:r>
          </a:p>
          <a:p>
            <a:r>
              <a:rPr lang="en-US" sz="2400" dirty="0">
                <a:latin typeface="Arial" panose="020B0604020202020204" pitchFamily="34" charset="0"/>
                <a:cs typeface="Arial" panose="020B0604020202020204" pitchFamily="34" charset="0"/>
              </a:rPr>
              <a:t>Try not to mix &amp; match medications</a:t>
            </a:r>
          </a:p>
          <a:p>
            <a:pPr lvl="1"/>
            <a:r>
              <a:rPr lang="en-US" sz="2400" dirty="0">
                <a:latin typeface="Arial" panose="020B0604020202020204" pitchFamily="34" charset="0"/>
                <a:cs typeface="Arial" panose="020B0604020202020204" pitchFamily="34" charset="0"/>
              </a:rPr>
              <a:t>Makes it harder to calculate total dose</a:t>
            </a:r>
          </a:p>
        </p:txBody>
      </p:sp>
    </p:spTree>
    <p:extLst>
      <p:ext uri="{BB962C8B-B14F-4D97-AF65-F5344CB8AC3E}">
        <p14:creationId xmlns:p14="http://schemas.microsoft.com/office/powerpoint/2010/main" val="3855467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duct t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374" y="2590800"/>
            <a:ext cx="369925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2"/>
          <p:cNvSpPr>
            <a:spLocks noGrp="1"/>
          </p:cNvSpPr>
          <p:nvPr>
            <p:ph type="title"/>
          </p:nvPr>
        </p:nvSpPr>
        <p:spPr>
          <a:xfrm>
            <a:off x="0" y="1447800"/>
            <a:ext cx="9144000" cy="1143000"/>
          </a:xfrm>
        </p:spPr>
        <p:txBody>
          <a:bodyPr>
            <a:noAutofit/>
          </a:bodyPr>
          <a:lstStyle/>
          <a:p>
            <a:r>
              <a:rPr lang="en-US" sz="3600" dirty="0">
                <a:latin typeface="Arial" panose="020B0604020202020204" pitchFamily="34" charset="0"/>
                <a:ea typeface="ＭＳ Ｐゴシック" pitchFamily="34" charset="-128"/>
                <a:cs typeface="Arial" panose="020B0604020202020204" pitchFamily="34" charset="0"/>
              </a:rPr>
              <a:t>Question 3: </a:t>
            </a:r>
            <a:r>
              <a:rPr lang="en-US" sz="3600" dirty="0">
                <a:latin typeface="Arial" panose="020B0604020202020204" pitchFamily="34" charset="0"/>
                <a:cs typeface="Arial" panose="020B0604020202020204" pitchFamily="34" charset="0"/>
              </a:rPr>
              <a:t>What if anything would you have done differently in restraining this patient?</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49595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EB7F5E-5F53-4FF4-91E4-37E08B0EB68B}"/>
              </a:ext>
            </a:extLst>
          </p:cNvPr>
          <p:cNvPicPr>
            <a:picLocks noChangeAspect="1"/>
          </p:cNvPicPr>
          <p:nvPr/>
        </p:nvPicPr>
        <p:blipFill>
          <a:blip r:embed="rId2"/>
          <a:stretch>
            <a:fillRect/>
          </a:stretch>
        </p:blipFill>
        <p:spPr>
          <a:xfrm>
            <a:off x="1" y="0"/>
            <a:ext cx="9144000" cy="2113260"/>
          </a:xfrm>
          <a:prstGeom prst="rect">
            <a:avLst/>
          </a:prstGeom>
        </p:spPr>
      </p:pic>
      <p:pic>
        <p:nvPicPr>
          <p:cNvPr id="4" name="Picture 3">
            <a:extLst>
              <a:ext uri="{FF2B5EF4-FFF2-40B4-BE49-F238E27FC236}">
                <a16:creationId xmlns:a16="http://schemas.microsoft.com/office/drawing/2014/main" id="{DA2D2446-0732-4A41-9D6E-1DA042C5CCCC}"/>
              </a:ext>
            </a:extLst>
          </p:cNvPr>
          <p:cNvPicPr>
            <a:picLocks noChangeAspect="1"/>
          </p:cNvPicPr>
          <p:nvPr/>
        </p:nvPicPr>
        <p:blipFill>
          <a:blip r:embed="rId3"/>
          <a:stretch>
            <a:fillRect/>
          </a:stretch>
        </p:blipFill>
        <p:spPr>
          <a:xfrm>
            <a:off x="6781800" y="1638129"/>
            <a:ext cx="2362199" cy="5242624"/>
          </a:xfrm>
          <a:prstGeom prst="rect">
            <a:avLst/>
          </a:prstGeom>
        </p:spPr>
      </p:pic>
      <p:sp>
        <p:nvSpPr>
          <p:cNvPr id="5" name="TextBox 4">
            <a:extLst>
              <a:ext uri="{FF2B5EF4-FFF2-40B4-BE49-F238E27FC236}">
                <a16:creationId xmlns:a16="http://schemas.microsoft.com/office/drawing/2014/main" id="{1B4782FD-85E6-4893-BDAB-CC55F6B4C064}"/>
              </a:ext>
            </a:extLst>
          </p:cNvPr>
          <p:cNvSpPr txBox="1"/>
          <p:nvPr/>
        </p:nvSpPr>
        <p:spPr>
          <a:xfrm>
            <a:off x="76200" y="3733800"/>
            <a:ext cx="6643165" cy="1323439"/>
          </a:xfrm>
          <a:prstGeom prst="rect">
            <a:avLst/>
          </a:prstGeom>
          <a:noFill/>
        </p:spPr>
        <p:txBody>
          <a:bodyPr wrap="none" rtlCol="0">
            <a:spAutoFit/>
          </a:bodyPr>
          <a:lstStyle/>
          <a:p>
            <a:r>
              <a:rPr lang="en-US" sz="2000" i="1" dirty="0">
                <a:solidFill>
                  <a:schemeClr val="bg1"/>
                </a:solidFill>
                <a:latin typeface="Arial" panose="020B0604020202020204" pitchFamily="34" charset="0"/>
                <a:cs typeface="Arial" panose="020B0604020202020204" pitchFamily="34" charset="0"/>
              </a:rPr>
              <a:t>“In this qualitative study, participants described a desire</a:t>
            </a:r>
          </a:p>
          <a:p>
            <a:r>
              <a:rPr lang="en-US" sz="2000" i="1" dirty="0">
                <a:solidFill>
                  <a:schemeClr val="bg1"/>
                </a:solidFill>
                <a:latin typeface="Arial" panose="020B0604020202020204" pitchFamily="34" charset="0"/>
                <a:cs typeface="Arial" panose="020B0604020202020204" pitchFamily="34" charset="0"/>
              </a:rPr>
              <a:t>for compassion and therapeutic engagement, even after</a:t>
            </a:r>
          </a:p>
          <a:p>
            <a:r>
              <a:rPr lang="en-US" sz="2000" i="1" dirty="0">
                <a:solidFill>
                  <a:schemeClr val="bg1"/>
                </a:solidFill>
                <a:latin typeface="Arial" panose="020B0604020202020204" pitchFamily="34" charset="0"/>
                <a:cs typeface="Arial" panose="020B0604020202020204" pitchFamily="34" charset="0"/>
              </a:rPr>
              <a:t>they experienced coercion and physical restraint during</a:t>
            </a:r>
          </a:p>
          <a:p>
            <a:r>
              <a:rPr lang="en-US" sz="2000" i="1" dirty="0">
                <a:solidFill>
                  <a:schemeClr val="bg1"/>
                </a:solidFill>
                <a:latin typeface="Arial" panose="020B0604020202020204" pitchFamily="34" charset="0"/>
                <a:cs typeface="Arial" panose="020B0604020202020204" pitchFamily="34" charset="0"/>
              </a:rPr>
              <a:t>their visits that created lasting negative consequences.” </a:t>
            </a:r>
          </a:p>
        </p:txBody>
      </p:sp>
      <p:sp>
        <p:nvSpPr>
          <p:cNvPr id="2" name="TextBox 1">
            <a:extLst>
              <a:ext uri="{FF2B5EF4-FFF2-40B4-BE49-F238E27FC236}">
                <a16:creationId xmlns:a16="http://schemas.microsoft.com/office/drawing/2014/main" id="{E5E29038-7419-48AC-898B-A8DFF17B1E47}"/>
              </a:ext>
            </a:extLst>
          </p:cNvPr>
          <p:cNvSpPr txBox="1"/>
          <p:nvPr/>
        </p:nvSpPr>
        <p:spPr>
          <a:xfrm>
            <a:off x="862619" y="6457890"/>
            <a:ext cx="5157181" cy="400110"/>
          </a:xfrm>
          <a:prstGeom prst="rect">
            <a:avLst/>
          </a:prstGeom>
          <a:noFill/>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Wong AH, Ray JM, Rosenberg A, et al. Experiences of Individuals Who Were Physically</a:t>
            </a:r>
          </a:p>
          <a:p>
            <a:pPr algn="ctr"/>
            <a:r>
              <a:rPr lang="en-US" sz="1000" dirty="0">
                <a:solidFill>
                  <a:schemeClr val="bg1"/>
                </a:solidFill>
                <a:latin typeface="Arial" panose="020B0604020202020204" pitchFamily="34" charset="0"/>
                <a:cs typeface="Arial" panose="020B0604020202020204" pitchFamily="34" charset="0"/>
              </a:rPr>
              <a:t>Restrained in the Emergency Department. </a:t>
            </a:r>
            <a:r>
              <a:rPr lang="en-US" sz="1000" i="1" dirty="0">
                <a:solidFill>
                  <a:schemeClr val="bg1"/>
                </a:solidFill>
                <a:latin typeface="Arial" panose="020B0604020202020204" pitchFamily="34" charset="0"/>
                <a:cs typeface="Arial" panose="020B0604020202020204" pitchFamily="34" charset="0"/>
              </a:rPr>
              <a:t>JAMA </a:t>
            </a:r>
            <a:r>
              <a:rPr lang="en-US" sz="1000" i="1" dirty="0" err="1">
                <a:solidFill>
                  <a:schemeClr val="bg1"/>
                </a:solidFill>
                <a:latin typeface="Arial" panose="020B0604020202020204" pitchFamily="34" charset="0"/>
                <a:cs typeface="Arial" panose="020B0604020202020204" pitchFamily="34" charset="0"/>
              </a:rPr>
              <a:t>Netw</a:t>
            </a:r>
            <a:r>
              <a:rPr lang="en-US" sz="1000" i="1" dirty="0">
                <a:solidFill>
                  <a:schemeClr val="bg1"/>
                </a:solidFill>
                <a:latin typeface="Arial" panose="020B0604020202020204" pitchFamily="34" charset="0"/>
                <a:cs typeface="Arial" panose="020B0604020202020204" pitchFamily="34" charset="0"/>
              </a:rPr>
              <a:t> Open. </a:t>
            </a:r>
            <a:r>
              <a:rPr lang="en-US" sz="1000" dirty="0">
                <a:solidFill>
                  <a:schemeClr val="bg1"/>
                </a:solidFill>
                <a:latin typeface="Arial" panose="020B0604020202020204" pitchFamily="34" charset="0"/>
                <a:cs typeface="Arial" panose="020B0604020202020204" pitchFamily="34" charset="0"/>
              </a:rPr>
              <a:t>2020;3(1):e1919381.</a:t>
            </a:r>
          </a:p>
        </p:txBody>
      </p:sp>
    </p:spTree>
    <p:extLst>
      <p:ext uri="{BB962C8B-B14F-4D97-AF65-F5344CB8AC3E}">
        <p14:creationId xmlns:p14="http://schemas.microsoft.com/office/powerpoint/2010/main" val="2740383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9935"/>
            <a:ext cx="9144000" cy="1143000"/>
          </a:xfrm>
        </p:spPr>
        <p:txBody>
          <a:bodyPr/>
          <a:lstStyle/>
          <a:p>
            <a:r>
              <a:rPr lang="en-US" dirty="0">
                <a:latin typeface="Arial" panose="020B0604020202020204" pitchFamily="34" charset="0"/>
                <a:cs typeface="Arial" panose="020B0604020202020204" pitchFamily="34" charset="0"/>
              </a:rPr>
              <a:t>Restraints</a:t>
            </a:r>
          </a:p>
        </p:txBody>
      </p:sp>
      <p:sp>
        <p:nvSpPr>
          <p:cNvPr id="3" name="Content Placeholder 2"/>
          <p:cNvSpPr>
            <a:spLocks noGrp="1"/>
          </p:cNvSpPr>
          <p:nvPr>
            <p:ph idx="1"/>
          </p:nvPr>
        </p:nvSpPr>
        <p:spPr>
          <a:xfrm>
            <a:off x="466696" y="2209800"/>
            <a:ext cx="8248708" cy="3733800"/>
          </a:xfrm>
        </p:spPr>
        <p:txBody>
          <a:bodyPr>
            <a:normAutofit fontScale="85000" lnSpcReduction="10000"/>
          </a:bodyPr>
          <a:lstStyle/>
          <a:p>
            <a:r>
              <a:rPr lang="en-US" dirty="0">
                <a:latin typeface="Arial" panose="020B0604020202020204" pitchFamily="34" charset="0"/>
                <a:cs typeface="Arial" panose="020B0604020202020204" pitchFamily="34" charset="0"/>
              </a:rPr>
              <a:t>Most mental health advocacy groups have called for little or no restraint use</a:t>
            </a:r>
          </a:p>
          <a:p>
            <a:pPr marL="0" indent="0">
              <a:buNone/>
            </a:pPr>
            <a:endParaRPr lang="en-US"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rPr>
              <a:t>American Psychiatric Association</a:t>
            </a:r>
          </a:p>
          <a:p>
            <a:pPr lvl="2"/>
            <a:r>
              <a:rPr lang="en-US" dirty="0">
                <a:latin typeface="Arial" panose="020B0604020202020204" pitchFamily="34" charset="0"/>
                <a:cs typeface="Arial" panose="020B0604020202020204" pitchFamily="34" charset="0"/>
              </a:rPr>
              <a:t>American Psychiatric Nurses Association</a:t>
            </a:r>
          </a:p>
          <a:p>
            <a:pPr lvl="2"/>
            <a:r>
              <a:rPr lang="en-US" dirty="0">
                <a:latin typeface="Arial" panose="020B0604020202020204" pitchFamily="34" charset="0"/>
                <a:cs typeface="Arial" panose="020B0604020202020204" pitchFamily="34" charset="0"/>
              </a:rPr>
              <a:t>American Academy of National Alliance for the Mentally Ill</a:t>
            </a:r>
          </a:p>
          <a:p>
            <a:pPr lvl="2"/>
            <a:r>
              <a:rPr lang="en-US" dirty="0">
                <a:latin typeface="Arial" panose="020B0604020202020204" pitchFamily="34" charset="0"/>
                <a:cs typeface="Arial" panose="020B0604020202020204" pitchFamily="34" charset="0"/>
              </a:rPr>
              <a:t>Mental Health America</a:t>
            </a:r>
          </a:p>
          <a:p>
            <a:pPr lvl="2"/>
            <a:r>
              <a:rPr lang="en-US" dirty="0">
                <a:latin typeface="Arial" panose="020B0604020202020204" pitchFamily="34" charset="0"/>
                <a:cs typeface="Arial" panose="020B0604020202020204" pitchFamily="34" charset="0"/>
              </a:rPr>
              <a:t>the American Association of Community Psychiatrists</a:t>
            </a:r>
          </a:p>
          <a:p>
            <a:pPr lvl="2"/>
            <a:r>
              <a:rPr lang="en-US" dirty="0">
                <a:latin typeface="Arial" panose="020B0604020202020204" pitchFamily="34" charset="0"/>
                <a:cs typeface="Arial" panose="020B0604020202020204" pitchFamily="34" charset="0"/>
              </a:rPr>
              <a:t>the National Association of State Mental Health Program Directors</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046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20BF24-CDB0-639B-8D21-BD2FE9DF4295}"/>
              </a:ext>
            </a:extLst>
          </p:cNvPr>
          <p:cNvSpPr>
            <a:spLocks noGrp="1"/>
          </p:cNvSpPr>
          <p:nvPr>
            <p:ph type="title"/>
          </p:nvPr>
        </p:nvSpPr>
        <p:spPr/>
        <p:txBody>
          <a:bodyPr/>
          <a:lstStyle/>
          <a:p>
            <a:r>
              <a:rPr lang="en-US" dirty="0"/>
              <a:t>ACEP</a:t>
            </a:r>
          </a:p>
        </p:txBody>
      </p:sp>
      <p:sp>
        <p:nvSpPr>
          <p:cNvPr id="3" name="Объект 2">
            <a:extLst>
              <a:ext uri="{FF2B5EF4-FFF2-40B4-BE49-F238E27FC236}">
                <a16:creationId xmlns:a16="http://schemas.microsoft.com/office/drawing/2014/main" id="{706CC4A5-974C-97E1-1925-B6C5348E1FDC}"/>
              </a:ext>
            </a:extLst>
          </p:cNvPr>
          <p:cNvSpPr>
            <a:spLocks noGrp="1"/>
          </p:cNvSpPr>
          <p:nvPr>
            <p:ph idx="1"/>
          </p:nvPr>
        </p:nvSpPr>
        <p:spPr/>
        <p:txBody>
          <a:bodyPr/>
          <a:lstStyle/>
          <a:p>
            <a:r>
              <a:rPr lang="en-US" dirty="0"/>
              <a:t>“The American College of Emergency Physicians (ACEP) supports the careful and appropriate use of patient restraints or seclusion.”</a:t>
            </a:r>
          </a:p>
        </p:txBody>
      </p:sp>
    </p:spTree>
    <p:extLst>
      <p:ext uri="{BB962C8B-B14F-4D97-AF65-F5344CB8AC3E}">
        <p14:creationId xmlns:p14="http://schemas.microsoft.com/office/powerpoint/2010/main" val="209166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22718"/>
            <a:ext cx="1676400"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ACEP</a:t>
            </a:r>
          </a:p>
          <a:p>
            <a:pPr algn="ctr"/>
            <a:r>
              <a:rPr lang="en-US" sz="2800" dirty="0">
                <a:solidFill>
                  <a:schemeClr val="bg1"/>
                </a:solidFill>
                <a:latin typeface="Arial" panose="020B0604020202020204" pitchFamily="34" charset="0"/>
                <a:cs typeface="Arial" panose="020B0604020202020204" pitchFamily="34" charset="0"/>
              </a:rPr>
              <a:t>policy</a:t>
            </a:r>
          </a:p>
          <a:p>
            <a:pPr algn="ctr"/>
            <a:r>
              <a:rPr lang="en-US" sz="2800" dirty="0">
                <a:solidFill>
                  <a:schemeClr val="bg1"/>
                </a:solidFill>
                <a:latin typeface="Arial" panose="020B0604020202020204" pitchFamily="34" charset="0"/>
                <a:cs typeface="Arial" panose="020B0604020202020204" pitchFamily="34" charset="0"/>
              </a:rPr>
              <a:t>on </a:t>
            </a:r>
          </a:p>
          <a:p>
            <a:pPr algn="ctr"/>
            <a:r>
              <a:rPr lang="en-US" sz="2800" dirty="0">
                <a:solidFill>
                  <a:schemeClr val="bg1"/>
                </a:solidFill>
                <a:latin typeface="Arial" panose="020B0604020202020204" pitchFamily="34" charset="0"/>
                <a:cs typeface="Arial" panose="020B0604020202020204" pitchFamily="34" charset="0"/>
              </a:rPr>
              <a:t>restraints</a:t>
            </a:r>
          </a:p>
        </p:txBody>
      </p:sp>
      <p:pic>
        <p:nvPicPr>
          <p:cNvPr id="3" name="Рисунок 2">
            <a:extLst>
              <a:ext uri="{FF2B5EF4-FFF2-40B4-BE49-F238E27FC236}">
                <a16:creationId xmlns:a16="http://schemas.microsoft.com/office/drawing/2014/main" id="{E38B3D57-DEAA-9EEC-AD75-CCF361B4DB73}"/>
              </a:ext>
            </a:extLst>
          </p:cNvPr>
          <p:cNvPicPr>
            <a:picLocks noChangeAspect="1"/>
          </p:cNvPicPr>
          <p:nvPr/>
        </p:nvPicPr>
        <p:blipFill>
          <a:blip r:embed="rId2"/>
          <a:stretch>
            <a:fillRect/>
          </a:stretch>
        </p:blipFill>
        <p:spPr>
          <a:xfrm>
            <a:off x="2115084" y="0"/>
            <a:ext cx="7028916" cy="6858000"/>
          </a:xfrm>
          <a:prstGeom prst="rect">
            <a:avLst/>
          </a:prstGeom>
        </p:spPr>
      </p:pic>
    </p:spTree>
    <p:extLst>
      <p:ext uri="{BB962C8B-B14F-4D97-AF65-F5344CB8AC3E}">
        <p14:creationId xmlns:p14="http://schemas.microsoft.com/office/powerpoint/2010/main" val="3628872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6694-C36E-92D3-179E-1D0FC47B36A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024EA9-3353-D0D9-0F39-58467E5B91BD}"/>
              </a:ext>
            </a:extLst>
          </p:cNvPr>
          <p:cNvSpPr txBox="1"/>
          <p:nvPr/>
        </p:nvSpPr>
        <p:spPr>
          <a:xfrm>
            <a:off x="152400" y="2222718"/>
            <a:ext cx="1676400" cy="1815882"/>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ACEP</a:t>
            </a:r>
          </a:p>
          <a:p>
            <a:pPr algn="ctr"/>
            <a:r>
              <a:rPr lang="en-US" sz="2800" dirty="0">
                <a:solidFill>
                  <a:schemeClr val="bg1"/>
                </a:solidFill>
                <a:latin typeface="Arial" panose="020B0604020202020204" pitchFamily="34" charset="0"/>
                <a:cs typeface="Arial" panose="020B0604020202020204" pitchFamily="34" charset="0"/>
              </a:rPr>
              <a:t>policy</a:t>
            </a:r>
          </a:p>
          <a:p>
            <a:pPr algn="ctr"/>
            <a:r>
              <a:rPr lang="en-US" sz="2800" dirty="0">
                <a:solidFill>
                  <a:schemeClr val="bg1"/>
                </a:solidFill>
                <a:latin typeface="Arial" panose="020B0604020202020204" pitchFamily="34" charset="0"/>
                <a:cs typeface="Arial" panose="020B0604020202020204" pitchFamily="34" charset="0"/>
              </a:rPr>
              <a:t>on </a:t>
            </a:r>
          </a:p>
          <a:p>
            <a:pPr algn="ctr"/>
            <a:r>
              <a:rPr lang="en-US" sz="2800" dirty="0">
                <a:solidFill>
                  <a:schemeClr val="bg1"/>
                </a:solidFill>
                <a:latin typeface="Arial" panose="020B0604020202020204" pitchFamily="34" charset="0"/>
                <a:cs typeface="Arial" panose="020B0604020202020204" pitchFamily="34" charset="0"/>
              </a:rPr>
              <a:t>restraints</a:t>
            </a:r>
          </a:p>
        </p:txBody>
      </p:sp>
      <p:pic>
        <p:nvPicPr>
          <p:cNvPr id="3" name="Рисунок 2">
            <a:extLst>
              <a:ext uri="{FF2B5EF4-FFF2-40B4-BE49-F238E27FC236}">
                <a16:creationId xmlns:a16="http://schemas.microsoft.com/office/drawing/2014/main" id="{AA493417-1B54-D690-590F-6202A63F2A9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2115084" y="0"/>
            <a:ext cx="7028916" cy="6858000"/>
          </a:xfrm>
          <a:prstGeom prst="rect">
            <a:avLst/>
          </a:prstGeom>
        </p:spPr>
      </p:pic>
      <p:pic>
        <p:nvPicPr>
          <p:cNvPr id="4" name="Рисунок 3">
            <a:extLst>
              <a:ext uri="{FF2B5EF4-FFF2-40B4-BE49-F238E27FC236}">
                <a16:creationId xmlns:a16="http://schemas.microsoft.com/office/drawing/2014/main" id="{195EE709-7798-F34D-4D7C-56467108FC7E}"/>
              </a:ext>
            </a:extLst>
          </p:cNvPr>
          <p:cNvPicPr>
            <a:picLocks noChangeAspect="1"/>
          </p:cNvPicPr>
          <p:nvPr/>
        </p:nvPicPr>
        <p:blipFill>
          <a:blip r:embed="rId4"/>
          <a:stretch>
            <a:fillRect/>
          </a:stretch>
        </p:blipFill>
        <p:spPr>
          <a:xfrm>
            <a:off x="1752600" y="304800"/>
            <a:ext cx="7277731" cy="701101"/>
          </a:xfrm>
          <a:prstGeom prst="rect">
            <a:avLst/>
          </a:prstGeom>
        </p:spPr>
      </p:pic>
      <p:pic>
        <p:nvPicPr>
          <p:cNvPr id="7" name="Рисунок 6">
            <a:extLst>
              <a:ext uri="{FF2B5EF4-FFF2-40B4-BE49-F238E27FC236}">
                <a16:creationId xmlns:a16="http://schemas.microsoft.com/office/drawing/2014/main" id="{F1A1EC86-AFD7-6113-E4F1-90E9CFF02ACF}"/>
              </a:ext>
            </a:extLst>
          </p:cNvPr>
          <p:cNvPicPr>
            <a:picLocks noChangeAspect="1"/>
          </p:cNvPicPr>
          <p:nvPr/>
        </p:nvPicPr>
        <p:blipFill>
          <a:blip r:embed="rId5"/>
          <a:stretch>
            <a:fillRect/>
          </a:stretch>
        </p:blipFill>
        <p:spPr>
          <a:xfrm>
            <a:off x="1691007" y="1600200"/>
            <a:ext cx="7300593" cy="678239"/>
          </a:xfrm>
          <a:prstGeom prst="rect">
            <a:avLst/>
          </a:prstGeom>
        </p:spPr>
      </p:pic>
      <p:pic>
        <p:nvPicPr>
          <p:cNvPr id="9" name="Рисунок 8">
            <a:extLst>
              <a:ext uri="{FF2B5EF4-FFF2-40B4-BE49-F238E27FC236}">
                <a16:creationId xmlns:a16="http://schemas.microsoft.com/office/drawing/2014/main" id="{B2D04AE7-8011-9D7F-C0F5-1B5450905B7B}"/>
              </a:ext>
            </a:extLst>
          </p:cNvPr>
          <p:cNvPicPr>
            <a:picLocks noChangeAspect="1"/>
          </p:cNvPicPr>
          <p:nvPr/>
        </p:nvPicPr>
        <p:blipFill>
          <a:blip r:embed="rId6"/>
          <a:stretch>
            <a:fillRect/>
          </a:stretch>
        </p:blipFill>
        <p:spPr>
          <a:xfrm>
            <a:off x="1721497" y="3383197"/>
            <a:ext cx="7193903" cy="960203"/>
          </a:xfrm>
          <a:prstGeom prst="rect">
            <a:avLst/>
          </a:prstGeom>
        </p:spPr>
      </p:pic>
      <p:sp>
        <p:nvSpPr>
          <p:cNvPr id="10" name="TextBox 9">
            <a:extLst>
              <a:ext uri="{FF2B5EF4-FFF2-40B4-BE49-F238E27FC236}">
                <a16:creationId xmlns:a16="http://schemas.microsoft.com/office/drawing/2014/main" id="{4A94FB10-D516-4CD2-67A7-5F0E2371C252}"/>
              </a:ext>
            </a:extLst>
          </p:cNvPr>
          <p:cNvSpPr txBox="1"/>
          <p:nvPr/>
        </p:nvSpPr>
        <p:spPr>
          <a:xfrm>
            <a:off x="4114800" y="1905000"/>
            <a:ext cx="1749197" cy="369332"/>
          </a:xfrm>
          <a:prstGeom prst="rect">
            <a:avLst/>
          </a:prstGeom>
          <a:noFill/>
        </p:spPr>
        <p:txBody>
          <a:bodyPr wrap="none" rtlCol="0">
            <a:spAutoFit/>
          </a:bodyPr>
          <a:lstStyle/>
          <a:p>
            <a:r>
              <a:rPr lang="en-US" i="1" dirty="0">
                <a:solidFill>
                  <a:schemeClr val="accent1"/>
                </a:solidFill>
                <a:latin typeface="Arial" panose="020B0604020202020204" pitchFamily="34" charset="0"/>
                <a:cs typeface="Arial" panose="020B0604020202020204" pitchFamily="34" charset="0"/>
              </a:rPr>
              <a:t>(i.e., not prone)</a:t>
            </a:r>
          </a:p>
        </p:txBody>
      </p:sp>
    </p:spTree>
    <p:extLst>
      <p:ext uri="{BB962C8B-B14F-4D97-AF65-F5344CB8AC3E}">
        <p14:creationId xmlns:p14="http://schemas.microsoft.com/office/powerpoint/2010/main" val="1166548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0565"/>
            <a:ext cx="9144000" cy="431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78983" y="6427113"/>
            <a:ext cx="5186035" cy="400110"/>
          </a:xfrm>
          <a:prstGeom prst="rect">
            <a:avLst/>
          </a:prstGeom>
          <a:noFill/>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Weiss AP, et al. Patient and practice-related determinants of emergency department</a:t>
            </a:r>
          </a:p>
          <a:p>
            <a:pPr algn="ctr"/>
            <a:r>
              <a:rPr lang="en-US" sz="1000" dirty="0">
                <a:solidFill>
                  <a:schemeClr val="bg1"/>
                </a:solidFill>
                <a:latin typeface="Arial" panose="020B0604020202020204" pitchFamily="34" charset="0"/>
                <a:cs typeface="Arial" panose="020B0604020202020204" pitchFamily="34" charset="0"/>
              </a:rPr>
              <a:t>length of stay for patients with psychiatric illness. Ann </a:t>
            </a:r>
            <a:r>
              <a:rPr lang="en-US" sz="1000" dirty="0" err="1">
                <a:solidFill>
                  <a:schemeClr val="bg1"/>
                </a:solidFill>
                <a:latin typeface="Arial" panose="020B0604020202020204" pitchFamily="34" charset="0"/>
                <a:cs typeface="Arial" panose="020B0604020202020204" pitchFamily="34" charset="0"/>
              </a:rPr>
              <a:t>Emerg</a:t>
            </a:r>
            <a:r>
              <a:rPr lang="en-US" sz="1000" dirty="0">
                <a:solidFill>
                  <a:schemeClr val="bg1"/>
                </a:solidFill>
                <a:latin typeface="Arial" panose="020B0604020202020204" pitchFamily="34" charset="0"/>
                <a:cs typeface="Arial" panose="020B0604020202020204" pitchFamily="34" charset="0"/>
              </a:rPr>
              <a:t> Med. 2012;  60(2):162-171.</a:t>
            </a:r>
          </a:p>
        </p:txBody>
      </p:sp>
      <p:sp>
        <p:nvSpPr>
          <p:cNvPr id="4" name="Title 3"/>
          <p:cNvSpPr>
            <a:spLocks noGrp="1"/>
          </p:cNvSpPr>
          <p:nvPr>
            <p:ph type="title"/>
          </p:nvPr>
        </p:nvSpPr>
        <p:spPr>
          <a:xfrm>
            <a:off x="457200" y="762000"/>
            <a:ext cx="8229600" cy="1143000"/>
          </a:xfrm>
        </p:spPr>
        <p:txBody>
          <a:bodyPr>
            <a:normAutofit/>
          </a:bodyPr>
          <a:lstStyle/>
          <a:p>
            <a:r>
              <a:rPr lang="en-US" dirty="0">
                <a:latin typeface="Arial" panose="020B0604020202020204" pitchFamily="34" charset="0"/>
                <a:cs typeface="Arial" panose="020B0604020202020204" pitchFamily="34" charset="0"/>
              </a:rPr>
              <a:t>Restrained patients stay longer</a:t>
            </a:r>
          </a:p>
        </p:txBody>
      </p:sp>
    </p:spTree>
    <p:extLst>
      <p:ext uri="{BB962C8B-B14F-4D97-AF65-F5344CB8AC3E}">
        <p14:creationId xmlns:p14="http://schemas.microsoft.com/office/powerpoint/2010/main" val="329882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915400" cy="1143000"/>
          </a:xfrm>
        </p:spPr>
        <p:txBody>
          <a:bodyPr/>
          <a:lstStyle/>
          <a:p>
            <a:r>
              <a:rPr lang="en-US" sz="3600" dirty="0">
                <a:latin typeface="Arial" panose="020B0604020202020204" pitchFamily="34" charset="0"/>
                <a:cs typeface="Arial" panose="020B0604020202020204" pitchFamily="34" charset="0"/>
              </a:rPr>
              <a:t>As documented in the medical records….</a:t>
            </a:r>
          </a:p>
        </p:txBody>
      </p:sp>
      <p:sp>
        <p:nvSpPr>
          <p:cNvPr id="4" name="Content Placeholder 3"/>
          <p:cNvSpPr>
            <a:spLocks noGrp="1"/>
          </p:cNvSpPr>
          <p:nvPr>
            <p:ph idx="1"/>
          </p:nvPr>
        </p:nvSpPr>
        <p:spPr/>
        <p:txBody>
          <a:bodyPr>
            <a:normAutofit fontScale="92500" lnSpcReduction="20000"/>
          </a:bodyPr>
          <a:lstStyle/>
          <a:p>
            <a:r>
              <a:rPr lang="en-US" sz="2600" dirty="0">
                <a:latin typeface="Arial" panose="020B0604020202020204" pitchFamily="34" charset="0"/>
                <a:cs typeface="Arial" panose="020B0604020202020204" pitchFamily="34" charset="0"/>
              </a:rPr>
              <a:t>21:55 Brought to trauma center after high-speed chase with extrication</a:t>
            </a:r>
          </a:p>
          <a:p>
            <a:pPr lvl="1"/>
            <a:r>
              <a:rPr lang="en-US" sz="2200" dirty="0">
                <a:latin typeface="Arial" panose="020B0604020202020204" pitchFamily="34" charset="0"/>
                <a:cs typeface="Arial" panose="020B0604020202020204" pitchFamily="34" charset="0"/>
              </a:rPr>
              <a:t>Initial GCS 13 (mostly for odd answers)</a:t>
            </a:r>
          </a:p>
          <a:p>
            <a:pPr marL="0" indent="0">
              <a:buNone/>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23:01 Cleared from backboard</a:t>
            </a:r>
          </a:p>
          <a:p>
            <a:pPr lvl="1"/>
            <a:r>
              <a:rPr lang="en-US" sz="2200" dirty="0">
                <a:latin typeface="Arial" panose="020B0604020202020204" pitchFamily="34" charset="0"/>
                <a:cs typeface="Arial" panose="020B0604020202020204" pitchFamily="34" charset="0"/>
              </a:rPr>
              <a:t>Left in c-collar</a:t>
            </a:r>
          </a:p>
          <a:p>
            <a:pPr lvl="1"/>
            <a:r>
              <a:rPr lang="en-US" sz="2200" dirty="0">
                <a:latin typeface="Arial" panose="020B0604020202020204" pitchFamily="34" charset="0"/>
                <a:cs typeface="Arial" panose="020B0604020202020204" pitchFamily="34" charset="0"/>
              </a:rPr>
              <a:t>Attending notes no trauma, but acutely psychotic</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23:19</a:t>
            </a:r>
          </a:p>
          <a:p>
            <a:pPr lvl="1"/>
            <a:r>
              <a:rPr lang="en-US" sz="2200" dirty="0">
                <a:latin typeface="Arial" panose="020B0604020202020204" pitchFamily="34" charset="0"/>
                <a:cs typeface="Arial" panose="020B0604020202020204" pitchFamily="34" charset="0"/>
              </a:rPr>
              <a:t>urine drug screen is negative </a:t>
            </a:r>
          </a:p>
        </p:txBody>
      </p:sp>
    </p:spTree>
    <p:extLst>
      <p:ext uri="{BB962C8B-B14F-4D97-AF65-F5344CB8AC3E}">
        <p14:creationId xmlns:p14="http://schemas.microsoft.com/office/powerpoint/2010/main" val="44311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673804"/>
            <a:ext cx="2133600" cy="1015663"/>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Currier GW, et al. Physical</a:t>
            </a:r>
          </a:p>
          <a:p>
            <a:pPr algn="ctr"/>
            <a:r>
              <a:rPr lang="en-US" sz="1000" dirty="0">
                <a:solidFill>
                  <a:schemeClr val="bg1"/>
                </a:solidFill>
                <a:latin typeface="Arial" panose="020B0604020202020204" pitchFamily="34" charset="0"/>
                <a:cs typeface="Arial" panose="020B0604020202020204" pitchFamily="34" charset="0"/>
              </a:rPr>
              <a:t>restraints and attendance at</a:t>
            </a:r>
          </a:p>
          <a:p>
            <a:pPr algn="ctr"/>
            <a:r>
              <a:rPr lang="en-US" sz="1000" dirty="0">
                <a:solidFill>
                  <a:schemeClr val="bg1"/>
                </a:solidFill>
                <a:latin typeface="Arial" panose="020B0604020202020204" pitchFamily="34" charset="0"/>
                <a:cs typeface="Arial" panose="020B0604020202020204" pitchFamily="34" charset="0"/>
              </a:rPr>
              <a:t>subsequent outpatient</a:t>
            </a:r>
          </a:p>
          <a:p>
            <a:pPr algn="ctr"/>
            <a:r>
              <a:rPr lang="en-US" sz="1000" dirty="0">
                <a:solidFill>
                  <a:schemeClr val="bg1"/>
                </a:solidFill>
                <a:latin typeface="Arial" panose="020B0604020202020204" pitchFamily="34" charset="0"/>
                <a:cs typeface="Arial" panose="020B0604020202020204" pitchFamily="34" charset="0"/>
              </a:rPr>
              <a:t>Psychiatric treatment.</a:t>
            </a:r>
          </a:p>
          <a:p>
            <a:pPr algn="ctr"/>
            <a:r>
              <a:rPr lang="en-US" sz="1000" dirty="0">
                <a:solidFill>
                  <a:schemeClr val="bg1"/>
                </a:solidFill>
                <a:latin typeface="Arial" panose="020B0604020202020204" pitchFamily="34" charset="0"/>
                <a:cs typeface="Arial" panose="020B0604020202020204" pitchFamily="34" charset="0"/>
              </a:rPr>
              <a:t>J </a:t>
            </a:r>
            <a:r>
              <a:rPr lang="en-US" sz="1000" dirty="0" err="1">
                <a:solidFill>
                  <a:schemeClr val="bg1"/>
                </a:solidFill>
                <a:latin typeface="Arial" panose="020B0604020202020204" pitchFamily="34" charset="0"/>
                <a:cs typeface="Arial" panose="020B0604020202020204" pitchFamily="34" charset="0"/>
              </a:rPr>
              <a:t>Psychiatr</a:t>
            </a:r>
            <a:r>
              <a:rPr lang="en-US" sz="1000" dirty="0">
                <a:solidFill>
                  <a:schemeClr val="bg1"/>
                </a:solidFill>
                <a:latin typeface="Arial" panose="020B0604020202020204" pitchFamily="34" charset="0"/>
                <a:cs typeface="Arial" panose="020B0604020202020204" pitchFamily="34" charset="0"/>
              </a:rPr>
              <a:t> </a:t>
            </a:r>
            <a:r>
              <a:rPr lang="en-US" sz="1000" dirty="0" err="1">
                <a:solidFill>
                  <a:schemeClr val="bg1"/>
                </a:solidFill>
                <a:latin typeface="Arial" panose="020B0604020202020204" pitchFamily="34" charset="0"/>
                <a:cs typeface="Arial" panose="020B0604020202020204" pitchFamily="34" charset="0"/>
              </a:rPr>
              <a:t>Pract</a:t>
            </a:r>
            <a:r>
              <a:rPr lang="en-US" sz="1000" dirty="0">
                <a:solidFill>
                  <a:schemeClr val="bg1"/>
                </a:solidFill>
                <a:latin typeface="Arial" panose="020B0604020202020204" pitchFamily="34" charset="0"/>
                <a:cs typeface="Arial" panose="020B0604020202020204" pitchFamily="34" charset="0"/>
              </a:rPr>
              <a:t>.</a:t>
            </a:r>
          </a:p>
          <a:p>
            <a:pPr algn="ctr"/>
            <a:r>
              <a:rPr lang="en-US" sz="1000" dirty="0">
                <a:solidFill>
                  <a:schemeClr val="bg1"/>
                </a:solidFill>
                <a:latin typeface="Arial" panose="020B0604020202020204" pitchFamily="34" charset="0"/>
                <a:cs typeface="Arial" panose="020B0604020202020204" pitchFamily="34" charset="0"/>
              </a:rPr>
              <a:t>2011; 17(6):387-393.</a:t>
            </a:r>
          </a:p>
        </p:txBody>
      </p:sp>
      <p:pic>
        <p:nvPicPr>
          <p:cNvPr id="4" name="Picture 3"/>
          <p:cNvPicPr>
            <a:picLocks noChangeAspect="1"/>
          </p:cNvPicPr>
          <p:nvPr/>
        </p:nvPicPr>
        <p:blipFill>
          <a:blip r:embed="rId2"/>
          <a:stretch>
            <a:fillRect/>
          </a:stretch>
        </p:blipFill>
        <p:spPr>
          <a:xfrm>
            <a:off x="2137207" y="0"/>
            <a:ext cx="6961900" cy="6858000"/>
          </a:xfrm>
          <a:prstGeom prst="rect">
            <a:avLst/>
          </a:prstGeom>
        </p:spPr>
      </p:pic>
      <p:sp>
        <p:nvSpPr>
          <p:cNvPr id="2" name="Oval 1"/>
          <p:cNvSpPr/>
          <p:nvPr/>
        </p:nvSpPr>
        <p:spPr>
          <a:xfrm>
            <a:off x="2819400" y="3124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39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Question 4: Would you monitor this patient?</a:t>
            </a:r>
          </a:p>
        </p:txBody>
      </p:sp>
    </p:spTree>
    <p:extLst>
      <p:ext uri="{BB962C8B-B14F-4D97-AF65-F5344CB8AC3E}">
        <p14:creationId xmlns:p14="http://schemas.microsoft.com/office/powerpoint/2010/main" val="2912605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295400"/>
            <a:ext cx="9144000" cy="1143000"/>
          </a:xfrm>
        </p:spPr>
        <p:txBody>
          <a:bodyPr>
            <a:noAutofit/>
          </a:bodyPr>
          <a:lstStyle/>
          <a:p>
            <a:pPr eaLnBrk="1" hangingPunct="1"/>
            <a:r>
              <a:rPr lang="en-US" sz="3600" dirty="0">
                <a:latin typeface="Arial" panose="020B0604020202020204" pitchFamily="34" charset="0"/>
                <a:ea typeface="ＭＳ Ｐゴシック" pitchFamily="34" charset="-128"/>
                <a:cs typeface="Arial" panose="020B0604020202020204" pitchFamily="34" charset="0"/>
              </a:rPr>
              <a:t>Summary:</a:t>
            </a:r>
            <a:br>
              <a:rPr lang="en-US" sz="3600" dirty="0">
                <a:latin typeface="Arial" panose="020B0604020202020204" pitchFamily="34" charset="0"/>
                <a:ea typeface="ＭＳ Ｐゴシック" pitchFamily="34" charset="-128"/>
                <a:cs typeface="Arial" panose="020B0604020202020204" pitchFamily="34" charset="0"/>
              </a:rPr>
            </a:br>
            <a:r>
              <a:rPr lang="en-US" sz="3600" dirty="0">
                <a:latin typeface="Arial" panose="020B0604020202020204" pitchFamily="34" charset="0"/>
                <a:ea typeface="ＭＳ Ｐゴシック" pitchFamily="34" charset="-128"/>
                <a:cs typeface="Arial" panose="020B0604020202020204" pitchFamily="34" charset="0"/>
              </a:rPr>
              <a:t>How do I manage a patient with agitation?</a:t>
            </a:r>
          </a:p>
        </p:txBody>
      </p:sp>
      <p:pic>
        <p:nvPicPr>
          <p:cNvPr id="52227" name="Picture 5" descr="aerial spray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26696"/>
            <a:ext cx="4724400" cy="314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53644" y="2971800"/>
            <a:ext cx="894556" cy="3170099"/>
          </a:xfrm>
          <a:prstGeom prst="rect">
            <a:avLst/>
          </a:prstGeom>
          <a:noFill/>
        </p:spPr>
        <p:txBody>
          <a:bodyPr wrap="square">
            <a:spAutoFit/>
          </a:bodyPr>
          <a:lstStyle/>
          <a:p>
            <a:pPr>
              <a:defRPr/>
            </a:pPr>
            <a:r>
              <a:rPr lang="en-US" sz="20000" dirty="0">
                <a:solidFill>
                  <a:srgbClr val="FF0000"/>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512235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r>
              <a:rPr lang="en-US" sz="3600" dirty="0">
                <a:latin typeface="Arial" panose="020B0604020202020204" pitchFamily="34" charset="0"/>
                <a:cs typeface="Arial" panose="020B0604020202020204" pitchFamily="34" charset="0"/>
              </a:rPr>
              <a:t>Pitfall 1: Diagnose the cause</a:t>
            </a:r>
          </a:p>
        </p:txBody>
      </p:sp>
      <p:sp>
        <p:nvSpPr>
          <p:cNvPr id="3" name="Content Placeholder 2"/>
          <p:cNvSpPr>
            <a:spLocks noGrp="1"/>
          </p:cNvSpPr>
          <p:nvPr>
            <p:ph idx="1"/>
          </p:nvPr>
        </p:nvSpPr>
        <p:spPr>
          <a:xfrm>
            <a:off x="457200" y="2514600"/>
            <a:ext cx="8229600" cy="3886200"/>
          </a:xfrm>
        </p:spPr>
        <p:txBody>
          <a:bodyPr>
            <a:noAutofit/>
          </a:bodyPr>
          <a:lstStyle/>
          <a:p>
            <a:r>
              <a:rPr lang="en-US" sz="2400" dirty="0">
                <a:latin typeface="Arial" panose="020B0604020202020204" pitchFamily="34" charset="0"/>
                <a:cs typeface="Arial" panose="020B0604020202020204" pitchFamily="34" charset="0"/>
              </a:rPr>
              <a:t>Make the ED do a good exam &amp; history</a:t>
            </a:r>
          </a:p>
          <a:p>
            <a:pPr lvl="1"/>
            <a:r>
              <a:rPr lang="en-US" sz="2200" dirty="0">
                <a:latin typeface="Arial" panose="020B0604020202020204" pitchFamily="34" charset="0"/>
                <a:cs typeface="Arial" panose="020B0604020202020204" pitchFamily="34" charset="0"/>
              </a:rPr>
              <a:t>Have them document what they did</a:t>
            </a:r>
          </a:p>
          <a:p>
            <a:r>
              <a:rPr lang="en-US" sz="2400" dirty="0">
                <a:latin typeface="Arial" panose="020B0604020202020204" pitchFamily="34" charset="0"/>
                <a:cs typeface="Arial" panose="020B0604020202020204" pitchFamily="34" charset="0"/>
              </a:rPr>
              <a:t>Don’t believe the term “medically clear”</a:t>
            </a:r>
          </a:p>
          <a:p>
            <a:r>
              <a:rPr lang="en-US" sz="2400" dirty="0">
                <a:latin typeface="Arial" panose="020B0604020202020204" pitchFamily="34" charset="0"/>
                <a:cs typeface="Arial" panose="020B0604020202020204" pitchFamily="34" charset="0"/>
              </a:rPr>
              <a:t>Be suspicious of medical causes</a:t>
            </a:r>
          </a:p>
          <a:p>
            <a:pPr lvl="1"/>
            <a:r>
              <a:rPr lang="en-US" sz="2200" dirty="0">
                <a:latin typeface="Arial" panose="020B0604020202020204" pitchFamily="34" charset="0"/>
                <a:cs typeface="Arial" panose="020B0604020202020204" pitchFamily="34" charset="0"/>
              </a:rPr>
              <a:t>in new-onset psychosis</a:t>
            </a:r>
          </a:p>
          <a:p>
            <a:pPr lvl="1"/>
            <a:r>
              <a:rPr lang="en-US" sz="2200" dirty="0">
                <a:latin typeface="Arial" panose="020B0604020202020204" pitchFamily="34" charset="0"/>
                <a:cs typeface="Arial" panose="020B0604020202020204" pitchFamily="34" charset="0"/>
              </a:rPr>
              <a:t>in children or adults &gt;40-45</a:t>
            </a:r>
          </a:p>
          <a:p>
            <a:pPr lvl="1"/>
            <a:r>
              <a:rPr lang="en-US" sz="2200" dirty="0">
                <a:latin typeface="Arial" panose="020B0604020202020204" pitchFamily="34" charset="0"/>
                <a:cs typeface="Arial" panose="020B0604020202020204" pitchFamily="34" charset="0"/>
              </a:rPr>
              <a:t>In immunosuppressed patients</a:t>
            </a:r>
          </a:p>
          <a:p>
            <a:pPr lvl="1"/>
            <a:r>
              <a:rPr lang="en-US" sz="2200" dirty="0">
                <a:latin typeface="Arial" panose="020B0604020202020204" pitchFamily="34" charset="0"/>
                <a:cs typeface="Arial" panose="020B0604020202020204" pitchFamily="34" charset="0"/>
              </a:rPr>
              <a:t>who have something different than their typical psychiatric presentation</a:t>
            </a:r>
          </a:p>
        </p:txBody>
      </p:sp>
    </p:spTree>
    <p:extLst>
      <p:ext uri="{BB962C8B-B14F-4D97-AF65-F5344CB8AC3E}">
        <p14:creationId xmlns:p14="http://schemas.microsoft.com/office/powerpoint/2010/main" val="16463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Pitfall 2: Careful medication</a:t>
            </a:r>
          </a:p>
        </p:txBody>
      </p:sp>
      <p:sp>
        <p:nvSpPr>
          <p:cNvPr id="3" name="Content Placeholder 2"/>
          <p:cNvSpPr>
            <a:spLocks noGrp="1"/>
          </p:cNvSpPr>
          <p:nvPr>
            <p:ph idx="1"/>
          </p:nvPr>
        </p:nvSpPr>
        <p:spPr>
          <a:xfrm>
            <a:off x="457200" y="2514600"/>
            <a:ext cx="8229600" cy="3657600"/>
          </a:xfrm>
        </p:spPr>
        <p:txBody>
          <a:bodyPr>
            <a:normAutofit/>
          </a:bodyPr>
          <a:lstStyle/>
          <a:p>
            <a:r>
              <a:rPr lang="en-US" sz="2400" dirty="0">
                <a:latin typeface="Arial" panose="020B0604020202020204" pitchFamily="34" charset="0"/>
                <a:cs typeface="Arial" panose="020B0604020202020204" pitchFamily="34" charset="0"/>
              </a:rPr>
              <a:t>Use oral (SGAs) over IM where possible</a:t>
            </a:r>
          </a:p>
          <a:p>
            <a:pPr lvl="1"/>
            <a:r>
              <a:rPr lang="en-US" sz="2200" dirty="0">
                <a:latin typeface="Arial" panose="020B0604020202020204" pitchFamily="34" charset="0"/>
                <a:cs typeface="Arial" panose="020B0604020202020204" pitchFamily="34" charset="0"/>
              </a:rPr>
              <a:t>Caution with injectable SGAs in alcohol use</a:t>
            </a:r>
          </a:p>
          <a:p>
            <a:pPr marL="4572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Don’t write “chemical restraints”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Don’t mix &amp; match medications</a:t>
            </a:r>
          </a:p>
          <a:p>
            <a:pPr lvl="1"/>
            <a:r>
              <a:rPr lang="en-US" sz="2200" dirty="0">
                <a:latin typeface="Arial" panose="020B0604020202020204" pitchFamily="34" charset="0"/>
                <a:cs typeface="Arial" panose="020B0604020202020204" pitchFamily="34" charset="0"/>
              </a:rPr>
              <a:t>This makes it harder to calculate total dose</a:t>
            </a:r>
          </a:p>
        </p:txBody>
      </p:sp>
    </p:spTree>
    <p:extLst>
      <p:ext uri="{BB962C8B-B14F-4D97-AF65-F5344CB8AC3E}">
        <p14:creationId xmlns:p14="http://schemas.microsoft.com/office/powerpoint/2010/main" val="2487029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снимок экрана, Шрифт, логотип&#10;&#10;Автоматически созданное описание">
            <a:extLst>
              <a:ext uri="{FF2B5EF4-FFF2-40B4-BE49-F238E27FC236}">
                <a16:creationId xmlns:a16="http://schemas.microsoft.com/office/drawing/2014/main" id="{5547DFF2-3B75-7F80-E745-F617AEB30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467350"/>
          </a:xfrm>
          <a:prstGeom prst="rect">
            <a:avLst/>
          </a:prstGeom>
        </p:spPr>
      </p:pic>
      <p:sp>
        <p:nvSpPr>
          <p:cNvPr id="6" name="TextBox 5">
            <a:extLst>
              <a:ext uri="{FF2B5EF4-FFF2-40B4-BE49-F238E27FC236}">
                <a16:creationId xmlns:a16="http://schemas.microsoft.com/office/drawing/2014/main" id="{AABC0E0C-FC00-4189-CA99-175D04B86AC6}"/>
              </a:ext>
            </a:extLst>
          </p:cNvPr>
          <p:cNvSpPr txBox="1"/>
          <p:nvPr/>
        </p:nvSpPr>
        <p:spPr>
          <a:xfrm>
            <a:off x="1504496" y="6477000"/>
            <a:ext cx="6135013" cy="369332"/>
          </a:xfrm>
          <a:prstGeom prst="rect">
            <a:avLst/>
          </a:prstGeom>
          <a:noFill/>
        </p:spPr>
        <p:txBody>
          <a:bodyPr wrap="none" rtlCol="0">
            <a:spAutoFit/>
          </a:bodyPr>
          <a:lstStyle/>
          <a:p>
            <a:pPr algn="ctr"/>
            <a:r>
              <a:rPr lang="en-US" i="1" dirty="0">
                <a:solidFill>
                  <a:schemeClr val="bg1"/>
                </a:solidFill>
                <a:latin typeface="Arial" panose="020B0604020202020204" pitchFamily="34" charset="0"/>
                <a:cs typeface="Arial" panose="020B0604020202020204" pitchFamily="34" charset="0"/>
              </a:rPr>
              <a:t>Join this campaign: coalitiononpsychiatricemergencies.org</a:t>
            </a:r>
          </a:p>
        </p:txBody>
      </p:sp>
    </p:spTree>
    <p:extLst>
      <p:ext uri="{BB962C8B-B14F-4D97-AF65-F5344CB8AC3E}">
        <p14:creationId xmlns:p14="http://schemas.microsoft.com/office/powerpoint/2010/main" val="1131314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Pitfall 3: Restraints</a:t>
            </a:r>
          </a:p>
        </p:txBody>
      </p:sp>
      <p:sp>
        <p:nvSpPr>
          <p:cNvPr id="3" name="Content Placeholder 2"/>
          <p:cNvSpPr>
            <a:spLocks noGrp="1"/>
          </p:cNvSpPr>
          <p:nvPr>
            <p:ph idx="1"/>
          </p:nvPr>
        </p:nvSpPr>
        <p:spPr>
          <a:xfrm>
            <a:off x="457200" y="2438400"/>
            <a:ext cx="8229600" cy="3886200"/>
          </a:xfrm>
        </p:spPr>
        <p:txBody>
          <a:bodyPr>
            <a:normAutofit/>
          </a:bodyPr>
          <a:lstStyle/>
          <a:p>
            <a:r>
              <a:rPr lang="en-US" sz="2600" dirty="0">
                <a:latin typeface="Arial" panose="020B0604020202020204" pitchFamily="34" charset="0"/>
                <a:cs typeface="Arial" panose="020B0604020202020204" pitchFamily="34" charset="0"/>
              </a:rPr>
              <a:t>Reduce or eliminate restraints</a:t>
            </a:r>
          </a:p>
          <a:p>
            <a:pPr lvl="1"/>
            <a:r>
              <a:rPr lang="en-US" sz="2400" dirty="0">
                <a:latin typeface="Arial" panose="020B0604020202020204" pitchFamily="34" charset="0"/>
                <a:cs typeface="Arial" panose="020B0604020202020204" pitchFamily="34" charset="0"/>
              </a:rPr>
              <a:t>Most mental health organizations say stop</a:t>
            </a:r>
          </a:p>
          <a:p>
            <a:pPr lvl="1"/>
            <a:r>
              <a:rPr lang="en-US" sz="2400" dirty="0">
                <a:latin typeface="Arial" panose="020B0604020202020204" pitchFamily="34" charset="0"/>
                <a:cs typeface="Arial" panose="020B0604020202020204" pitchFamily="34" charset="0"/>
              </a:rPr>
              <a:t>Restrained patients stay longer/use more resources</a:t>
            </a:r>
          </a:p>
          <a:p>
            <a:pPr lvl="1"/>
            <a:r>
              <a:rPr lang="en-US" sz="2400" dirty="0">
                <a:latin typeface="Arial" panose="020B0604020202020204" pitchFamily="34" charset="0"/>
                <a:cs typeface="Arial" panose="020B0604020202020204" pitchFamily="34" charset="0"/>
              </a:rPr>
              <a:t>Less likely to follow up outpatient</a:t>
            </a:r>
          </a:p>
          <a:p>
            <a:pPr lvl="1"/>
            <a:r>
              <a:rPr lang="en-US" sz="2400" dirty="0">
                <a:latin typeface="Arial" panose="020B0604020202020204" pitchFamily="34" charset="0"/>
                <a:cs typeface="Arial" panose="020B0604020202020204" pitchFamily="34" charset="0"/>
              </a:rPr>
              <a:t>Likely suffer psychological trauma</a:t>
            </a:r>
          </a:p>
          <a:p>
            <a:pPr lvl="1"/>
            <a:r>
              <a:rPr lang="en-US" sz="2400" dirty="0">
                <a:latin typeface="Arial" panose="020B0604020202020204" pitchFamily="34" charset="0"/>
                <a:cs typeface="Arial" panose="020B0604020202020204" pitchFamily="34" charset="0"/>
              </a:rPr>
              <a:t>If forced to restrain, do it properly</a:t>
            </a:r>
          </a:p>
          <a:p>
            <a:pPr lvl="2"/>
            <a:r>
              <a:rPr lang="en-US" sz="2000" dirty="0">
                <a:latin typeface="Arial" panose="020B0604020202020204" pitchFamily="34" charset="0"/>
                <a:cs typeface="Arial" panose="020B0604020202020204" pitchFamily="34" charset="0"/>
              </a:rPr>
              <a:t>Don’t restrict head movement</a:t>
            </a:r>
          </a:p>
          <a:p>
            <a:pPr lvl="2"/>
            <a:r>
              <a:rPr lang="en-US" sz="2000" dirty="0">
                <a:latin typeface="Arial" panose="020B0604020202020204" pitchFamily="34" charset="0"/>
                <a:cs typeface="Arial" panose="020B0604020202020204" pitchFamily="34" charset="0"/>
              </a:rPr>
              <a:t>Don’t stand on the patient</a:t>
            </a:r>
          </a:p>
          <a:p>
            <a:pPr lvl="2"/>
            <a:r>
              <a:rPr lang="en-US" sz="2000" dirty="0">
                <a:latin typeface="Arial" panose="020B0604020202020204" pitchFamily="34" charset="0"/>
                <a:cs typeface="Arial" panose="020B0604020202020204" pitchFamily="34" charset="0"/>
              </a:rPr>
              <a:t>Don’t block their mouth</a:t>
            </a:r>
          </a:p>
        </p:txBody>
      </p:sp>
    </p:spTree>
    <p:extLst>
      <p:ext uri="{BB962C8B-B14F-4D97-AF65-F5344CB8AC3E}">
        <p14:creationId xmlns:p14="http://schemas.microsoft.com/office/powerpoint/2010/main" val="285666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Pitfall 4: Monitoring</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(my view) medicated &amp; restrained patients should be monitored as soon as possible</a:t>
            </a:r>
          </a:p>
        </p:txBody>
      </p:sp>
    </p:spTree>
    <p:extLst>
      <p:ext uri="{BB962C8B-B14F-4D97-AF65-F5344CB8AC3E}">
        <p14:creationId xmlns:p14="http://schemas.microsoft.com/office/powerpoint/2010/main" val="24544986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85" y="5714999"/>
            <a:ext cx="3375115" cy="10668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990600"/>
            <a:ext cx="3886200" cy="5858652"/>
          </a:xfrm>
          <a:prstGeom prst="rect">
            <a:avLst/>
          </a:prstGeom>
        </p:spPr>
      </p:pic>
      <p:sp>
        <p:nvSpPr>
          <p:cNvPr id="10" name="TextBox 9"/>
          <p:cNvSpPr txBox="1"/>
          <p:nvPr/>
        </p:nvSpPr>
        <p:spPr>
          <a:xfrm>
            <a:off x="76200" y="838200"/>
            <a:ext cx="3785011" cy="677108"/>
          </a:xfrm>
          <a:prstGeom prst="rect">
            <a:avLst/>
          </a:prstGeom>
          <a:noFill/>
        </p:spPr>
        <p:txBody>
          <a:bodyPr wrap="none" rtlCol="0">
            <a:spAutoFit/>
          </a:bodyPr>
          <a:lstStyle/>
          <a:p>
            <a:r>
              <a:rPr lang="en-US" sz="3800" dirty="0">
                <a:solidFill>
                  <a:schemeClr val="bg1"/>
                </a:solidFill>
                <a:latin typeface="Arial" panose="020B0604020202020204" pitchFamily="34" charset="0"/>
                <a:cs typeface="Arial" panose="020B0604020202020204" pitchFamily="34" charset="0"/>
              </a:rPr>
              <a:t>Need more info?</a:t>
            </a:r>
          </a:p>
        </p:txBody>
      </p:sp>
      <p:pic>
        <p:nvPicPr>
          <p:cNvPr id="4" name="Рисунок 3" descr="Изображение выглядит как снимок экрана, Цвет электрик, шаблон, синий&#10;&#10;Автоматически созданное описание">
            <a:extLst>
              <a:ext uri="{FF2B5EF4-FFF2-40B4-BE49-F238E27FC236}">
                <a16:creationId xmlns:a16="http://schemas.microsoft.com/office/drawing/2014/main" id="{8136C136-8517-2571-0425-D98CBE93A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76400"/>
            <a:ext cx="3168813" cy="3168813"/>
          </a:xfrm>
          <a:prstGeom prst="rect">
            <a:avLst/>
          </a:prstGeom>
        </p:spPr>
      </p:pic>
      <p:sp>
        <p:nvSpPr>
          <p:cNvPr id="5" name="TextBox 4">
            <a:extLst>
              <a:ext uri="{FF2B5EF4-FFF2-40B4-BE49-F238E27FC236}">
                <a16:creationId xmlns:a16="http://schemas.microsoft.com/office/drawing/2014/main" id="{82F73304-DE58-8BE5-0A15-A2D531A43327}"/>
              </a:ext>
            </a:extLst>
          </p:cNvPr>
          <p:cNvSpPr txBox="1"/>
          <p:nvPr/>
        </p:nvSpPr>
        <p:spPr>
          <a:xfrm>
            <a:off x="533400" y="4812268"/>
            <a:ext cx="4114800" cy="369332"/>
          </a:xfrm>
          <a:prstGeom prst="rect">
            <a:avLst/>
          </a:prstGeom>
          <a:noFill/>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coalitiononpsychiatricemergencies.org</a:t>
            </a:r>
            <a:endParaRPr lang="en-US" dirty="0"/>
          </a:p>
        </p:txBody>
      </p:sp>
    </p:spTree>
    <p:extLst>
      <p:ext uri="{BB962C8B-B14F-4D97-AF65-F5344CB8AC3E}">
        <p14:creationId xmlns:p14="http://schemas.microsoft.com/office/powerpoint/2010/main" val="3165236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PPP_IBUSC_CLP_Unanswered_Questions_S.png"/>
          <p:cNvPicPr>
            <a:picLocks/>
          </p:cNvPicPr>
          <p:nvPr/>
        </p:nvPicPr>
        <p:blipFill>
          <a:blip r:embed="rId3" cstate="print"/>
          <a:srcRect/>
          <a:stretch>
            <a:fillRect/>
          </a:stretch>
        </p:blipFill>
        <p:spPr bwMode="auto">
          <a:xfrm>
            <a:off x="1104900" y="1524000"/>
            <a:ext cx="6934200" cy="5334000"/>
          </a:xfrm>
          <a:prstGeom prst="rect">
            <a:avLst/>
          </a:prstGeom>
          <a:noFill/>
          <a:ln w="9525">
            <a:noFill/>
            <a:miter lim="800000"/>
            <a:headEnd/>
            <a:tailEnd/>
          </a:ln>
        </p:spPr>
      </p:pic>
      <p:sp>
        <p:nvSpPr>
          <p:cNvPr id="14339" name="Title 4"/>
          <p:cNvSpPr>
            <a:spLocks noGrp="1"/>
          </p:cNvSpPr>
          <p:nvPr>
            <p:ph type="title"/>
          </p:nvPr>
        </p:nvSpPr>
        <p:spPr>
          <a:xfrm>
            <a:off x="528638" y="685800"/>
            <a:ext cx="8229600" cy="1143000"/>
          </a:xfrm>
        </p:spPr>
        <p:txBody>
          <a:bodyPr/>
          <a:lstStyle/>
          <a:p>
            <a:r>
              <a:rPr lang="en-US" dirty="0">
                <a:latin typeface="Arial" panose="020B0604020202020204" pitchFamily="34" charset="0"/>
                <a:ea typeface="ＭＳ Ｐゴシック" pitchFamily="34" charset="-128"/>
                <a:cs typeface="Arial" panose="020B0604020202020204" pitchFamily="34" charset="0"/>
              </a:rPr>
              <a:t>Questions?</a:t>
            </a:r>
          </a:p>
        </p:txBody>
      </p:sp>
      <p:sp>
        <p:nvSpPr>
          <p:cNvPr id="3" name="TextBox 2"/>
          <p:cNvSpPr txBox="1"/>
          <p:nvPr/>
        </p:nvSpPr>
        <p:spPr>
          <a:xfrm>
            <a:off x="3259782" y="6477000"/>
            <a:ext cx="2624436"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mpwilso1@outlook.com</a:t>
            </a:r>
          </a:p>
        </p:txBody>
      </p:sp>
    </p:spTree>
    <p:extLst>
      <p:ext uri="{BB962C8B-B14F-4D97-AF65-F5344CB8AC3E}">
        <p14:creationId xmlns:p14="http://schemas.microsoft.com/office/powerpoint/2010/main" val="297270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fontScale="92500" lnSpcReduction="20000"/>
          </a:bodyPr>
          <a:lstStyle/>
          <a:p>
            <a:r>
              <a:rPr lang="en-US" sz="2600" dirty="0">
                <a:latin typeface="Arial" panose="020B0604020202020204" pitchFamily="34" charset="0"/>
                <a:cs typeface="Arial" panose="020B0604020202020204" pitchFamily="34" charset="0"/>
              </a:rPr>
              <a:t>00:05 cooperative on way to CT scan, but convinced he is married to Christina Applegate</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00:07 Jumps off CT scan table, lands on bottom, kicks tech</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00:10 IV Versed 5mg</a:t>
            </a:r>
          </a:p>
          <a:p>
            <a:pPr lvl="1"/>
            <a:r>
              <a:rPr lang="en-US" sz="2200" dirty="0">
                <a:latin typeface="Arial" panose="020B0604020202020204" pitchFamily="34" charset="0"/>
                <a:cs typeface="Arial" panose="020B0604020202020204" pitchFamily="34" charset="0"/>
              </a:rPr>
              <a:t>Physician ordered but did not see the patient</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00:10 IV diphenhydramine 50mg</a:t>
            </a:r>
          </a:p>
          <a:p>
            <a:pPr lvl="1"/>
            <a:r>
              <a:rPr lang="en-US" sz="2200" dirty="0">
                <a:latin typeface="Arial" panose="020B0604020202020204" pitchFamily="34" charset="0"/>
                <a:cs typeface="Arial" panose="020B0604020202020204" pitchFamily="34" charset="0"/>
              </a:rPr>
              <a:t>Physician ordered but did not see the patient</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00:15 Security arrives, handcuffed</a:t>
            </a: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14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22437"/>
            <a:ext cx="8229600" cy="4449763"/>
          </a:xfrm>
        </p:spPr>
        <p:txBody>
          <a:bodyPr/>
          <a:lstStyle/>
          <a:p>
            <a:r>
              <a:rPr lang="en-US" sz="2600" dirty="0">
                <a:latin typeface="Arial" panose="020B0604020202020204" pitchFamily="34" charset="0"/>
                <a:cs typeface="Arial" panose="020B0604020202020204" pitchFamily="34" charset="0"/>
              </a:rPr>
              <a:t>00:25 Still restrained in prone position, lifted to CT gurney for CT scans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00:25 IV diazepam 5mg</a:t>
            </a:r>
          </a:p>
          <a:p>
            <a:pPr lvl="1"/>
            <a:r>
              <a:rPr lang="en-US" sz="2200" dirty="0">
                <a:latin typeface="Arial" panose="020B0604020202020204" pitchFamily="34" charset="0"/>
                <a:cs typeface="Arial" panose="020B0604020202020204" pitchFamily="34" charset="0"/>
              </a:rPr>
              <a:t>Physician ordered but did not see patient</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00:41 Restraints removed urgently, CPR started</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00:44 Noted to be in PEA</a:t>
            </a: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73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632311"/>
          </a:xfrm>
          <a:prstGeom prst="rect">
            <a:avLst/>
          </a:prstGeom>
          <a:no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What if anything went wrong in this case?</a:t>
            </a:r>
          </a:p>
          <a:p>
            <a:pPr algn="ctr"/>
            <a:endParaRPr lang="en-US" sz="3000" dirty="0">
              <a:solidFill>
                <a:schemeClr val="bg1"/>
              </a:solidFill>
              <a:latin typeface="Arial" panose="020B0604020202020204" pitchFamily="34" charset="0"/>
              <a:cs typeface="Arial" panose="020B0604020202020204" pitchFamily="34" charset="0"/>
            </a:endParaRPr>
          </a:p>
          <a:p>
            <a:pPr algn="ctr"/>
            <a:r>
              <a:rPr lang="en-US" sz="3000" dirty="0">
                <a:solidFill>
                  <a:schemeClr val="bg1"/>
                </a:solidFill>
                <a:latin typeface="Arial" panose="020B0604020202020204" pitchFamily="34" charset="0"/>
                <a:cs typeface="Arial" panose="020B0604020202020204" pitchFamily="34" charset="0"/>
              </a:rPr>
              <a:t>What if anything would you have done differently in diagnosing the cause of agitation?</a:t>
            </a:r>
          </a:p>
          <a:p>
            <a:pPr algn="ctr"/>
            <a:endParaRPr lang="en-US" sz="3000" dirty="0">
              <a:solidFill>
                <a:schemeClr val="bg1"/>
              </a:solidFill>
              <a:latin typeface="Arial" panose="020B0604020202020204" pitchFamily="34" charset="0"/>
              <a:cs typeface="Arial" panose="020B0604020202020204" pitchFamily="34" charset="0"/>
            </a:endParaRPr>
          </a:p>
          <a:p>
            <a:pPr algn="ctr"/>
            <a:r>
              <a:rPr lang="en-US" sz="3000" dirty="0">
                <a:solidFill>
                  <a:schemeClr val="bg1"/>
                </a:solidFill>
                <a:latin typeface="Arial" panose="020B0604020202020204" pitchFamily="34" charset="0"/>
                <a:cs typeface="Arial" panose="020B0604020202020204" pitchFamily="34" charset="0"/>
              </a:rPr>
              <a:t>What if anything would you have done differently in treating this patient’s agitation?</a:t>
            </a:r>
          </a:p>
          <a:p>
            <a:pPr algn="ctr"/>
            <a:endParaRPr lang="en-US" sz="3000" dirty="0">
              <a:solidFill>
                <a:schemeClr val="bg1"/>
              </a:solidFill>
              <a:latin typeface="Arial" panose="020B0604020202020204" pitchFamily="34" charset="0"/>
              <a:cs typeface="Arial" panose="020B0604020202020204" pitchFamily="34" charset="0"/>
            </a:endParaRPr>
          </a:p>
          <a:p>
            <a:pPr algn="ctr"/>
            <a:r>
              <a:rPr lang="en-US" sz="3000" dirty="0">
                <a:solidFill>
                  <a:schemeClr val="bg1"/>
                </a:solidFill>
                <a:latin typeface="Arial" panose="020B0604020202020204" pitchFamily="34" charset="0"/>
                <a:cs typeface="Arial" panose="020B0604020202020204" pitchFamily="34" charset="0"/>
              </a:rPr>
              <a:t>What if anything would you have done differently in restraining this patient?</a:t>
            </a:r>
          </a:p>
          <a:p>
            <a:pPr algn="ctr"/>
            <a:endParaRPr lang="en-US" sz="3000" dirty="0">
              <a:solidFill>
                <a:schemeClr val="bg1"/>
              </a:solidFill>
              <a:latin typeface="Arial" panose="020B0604020202020204" pitchFamily="34" charset="0"/>
              <a:cs typeface="Arial" panose="020B0604020202020204" pitchFamily="34" charset="0"/>
            </a:endParaRPr>
          </a:p>
          <a:p>
            <a:pPr algn="ctr"/>
            <a:r>
              <a:rPr lang="en-US" sz="3000" dirty="0">
                <a:solidFill>
                  <a:schemeClr val="bg1"/>
                </a:solidFill>
                <a:latin typeface="Arial" panose="020B0604020202020204" pitchFamily="34" charset="0"/>
                <a:cs typeface="Arial" panose="020B0604020202020204" pitchFamily="34" charset="0"/>
              </a:rPr>
              <a:t>Would you have monitored this patient?</a:t>
            </a:r>
          </a:p>
        </p:txBody>
      </p:sp>
    </p:spTree>
    <p:extLst>
      <p:ext uri="{BB962C8B-B14F-4D97-AF65-F5344CB8AC3E}">
        <p14:creationId xmlns:p14="http://schemas.microsoft.com/office/powerpoint/2010/main" val="295632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32a1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524000"/>
            <a:ext cx="3543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a:xfrm>
            <a:off x="457200" y="762000"/>
            <a:ext cx="8229600" cy="1143000"/>
          </a:xfrm>
        </p:spPr>
        <p:txBody>
          <a:bodyPr>
            <a:normAutofit fontScale="90000"/>
          </a:bodyPr>
          <a:lstStyle/>
          <a:p>
            <a:r>
              <a:rPr lang="en-US" dirty="0">
                <a:latin typeface="Arial" panose="020B0604020202020204" pitchFamily="34" charset="0"/>
                <a:ea typeface="ＭＳ Ｐゴシック" pitchFamily="34" charset="-128"/>
                <a:cs typeface="Arial" panose="020B0604020202020204" pitchFamily="34" charset="0"/>
              </a:rPr>
              <a:t>Agitation in the ED is commonplace</a:t>
            </a:r>
          </a:p>
        </p:txBody>
      </p:sp>
      <p:sp>
        <p:nvSpPr>
          <p:cNvPr id="11268" name="Rectangle 3"/>
          <p:cNvSpPr>
            <a:spLocks noGrp="1" noChangeArrowheads="1"/>
          </p:cNvSpPr>
          <p:nvPr>
            <p:ph idx="1"/>
          </p:nvPr>
        </p:nvSpPr>
        <p:spPr/>
        <p:txBody>
          <a:bodyPr/>
          <a:lstStyle/>
          <a:p>
            <a:pPr>
              <a:buFontTx/>
              <a:buNone/>
            </a:pPr>
            <a:r>
              <a:rPr lang="en-US" dirty="0">
                <a:latin typeface="Arial" panose="020B0604020202020204" pitchFamily="34" charset="0"/>
                <a:ea typeface="ＭＳ Ｐゴシック" pitchFamily="34" charset="-128"/>
                <a:cs typeface="Arial" panose="020B0604020202020204" pitchFamily="34" charset="0"/>
              </a:rPr>
              <a:t> </a:t>
            </a:r>
          </a:p>
        </p:txBody>
      </p:sp>
      <p:pic>
        <p:nvPicPr>
          <p:cNvPr id="11269" name="Picture 7" descr="kneeback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0108"/>
            <a:ext cx="2895600" cy="233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johnf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70616"/>
            <a:ext cx="3581400" cy="26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72200" y="4916269"/>
            <a:ext cx="2723823" cy="646331"/>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Older data:</a:t>
            </a:r>
          </a:p>
          <a:p>
            <a:pPr algn="ctr"/>
            <a:r>
              <a:rPr lang="en-US" dirty="0">
                <a:solidFill>
                  <a:schemeClr val="bg1"/>
                </a:solidFill>
                <a:latin typeface="Arial" panose="020B0604020202020204" pitchFamily="34" charset="0"/>
                <a:cs typeface="Arial" panose="020B0604020202020204" pitchFamily="34" charset="0"/>
              </a:rPr>
              <a:t>1.7 million episodes/year</a:t>
            </a:r>
          </a:p>
        </p:txBody>
      </p:sp>
      <p:sp>
        <p:nvSpPr>
          <p:cNvPr id="3" name="Rectangle 2">
            <a:extLst>
              <a:ext uri="{FF2B5EF4-FFF2-40B4-BE49-F238E27FC236}">
                <a16:creationId xmlns:a16="http://schemas.microsoft.com/office/drawing/2014/main" id="{D92D7BFD-3177-4C3B-B15B-EE06F239CDF8}"/>
              </a:ext>
            </a:extLst>
          </p:cNvPr>
          <p:cNvSpPr/>
          <p:nvPr/>
        </p:nvSpPr>
        <p:spPr>
          <a:xfrm>
            <a:off x="6400800" y="6073914"/>
            <a:ext cx="2590800" cy="707886"/>
          </a:xfrm>
          <a:prstGeom prst="rect">
            <a:avLst/>
          </a:prstGeom>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Sachs GS. A review of agitation in mental illness: burden of illness and underlying pathology. J </a:t>
            </a:r>
            <a:r>
              <a:rPr lang="en-US" sz="1000" dirty="0" err="1">
                <a:solidFill>
                  <a:schemeClr val="bg1"/>
                </a:solidFill>
                <a:latin typeface="Arial" panose="020B0604020202020204" pitchFamily="34" charset="0"/>
                <a:cs typeface="Arial" panose="020B0604020202020204" pitchFamily="34" charset="0"/>
              </a:rPr>
              <a:t>Clin</a:t>
            </a:r>
            <a:r>
              <a:rPr lang="en-US" sz="1000" dirty="0">
                <a:solidFill>
                  <a:schemeClr val="bg1"/>
                </a:solidFill>
                <a:latin typeface="Arial" panose="020B0604020202020204" pitchFamily="34" charset="0"/>
                <a:cs typeface="Arial" panose="020B0604020202020204" pitchFamily="34" charset="0"/>
              </a:rPr>
              <a:t> Psychiatry. 2006;67 </a:t>
            </a:r>
            <a:r>
              <a:rPr lang="en-US" sz="1000" dirty="0" err="1">
                <a:solidFill>
                  <a:schemeClr val="bg1"/>
                </a:solidFill>
                <a:latin typeface="Arial" panose="020B0604020202020204" pitchFamily="34" charset="0"/>
                <a:cs typeface="Arial" panose="020B0604020202020204" pitchFamily="34" charset="0"/>
              </a:rPr>
              <a:t>Suppl</a:t>
            </a:r>
            <a:r>
              <a:rPr lang="en-US" sz="1000" dirty="0">
                <a:solidFill>
                  <a:schemeClr val="bg1"/>
                </a:solidFill>
                <a:latin typeface="Arial" panose="020B0604020202020204" pitchFamily="34" charset="0"/>
                <a:cs typeface="Arial" panose="020B0604020202020204" pitchFamily="34" charset="0"/>
              </a:rPr>
              <a:t> 10(</a:t>
            </a:r>
            <a:r>
              <a:rPr lang="en-US" sz="1000" dirty="0" err="1">
                <a:solidFill>
                  <a:schemeClr val="bg1"/>
                </a:solidFill>
                <a:latin typeface="Arial" panose="020B0604020202020204" pitchFamily="34" charset="0"/>
                <a:cs typeface="Arial" panose="020B0604020202020204" pitchFamily="34" charset="0"/>
              </a:rPr>
              <a:t>Suppl</a:t>
            </a:r>
            <a:r>
              <a:rPr lang="en-US" sz="1000" dirty="0">
                <a:solidFill>
                  <a:schemeClr val="bg1"/>
                </a:solidFill>
                <a:latin typeface="Arial" panose="020B0604020202020204" pitchFamily="34" charset="0"/>
                <a:cs typeface="Arial" panose="020B0604020202020204" pitchFamily="34" charset="0"/>
              </a:rPr>
              <a:t> 10):5-12.</a:t>
            </a:r>
          </a:p>
        </p:txBody>
      </p:sp>
    </p:spTree>
    <p:extLst>
      <p:ext uri="{BB962C8B-B14F-4D97-AF65-F5344CB8AC3E}">
        <p14:creationId xmlns:p14="http://schemas.microsoft.com/office/powerpoint/2010/main" val="158308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5"/>
          <p:cNvSpPr>
            <a:spLocks noGrp="1"/>
          </p:cNvSpPr>
          <p:nvPr>
            <p:ph type="title"/>
          </p:nvPr>
        </p:nvSpPr>
        <p:spPr>
          <a:xfrm>
            <a:off x="14288" y="1905000"/>
            <a:ext cx="4265385" cy="1571625"/>
          </a:xfrm>
        </p:spPr>
        <p:txBody>
          <a:bodyPr>
            <a:normAutofit fontScale="90000"/>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Most frequent users</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dirty="0">
                <a:latin typeface="Arial" panose="020B0604020202020204" pitchFamily="34" charset="0"/>
                <a:ea typeface="ＭＳ Ｐゴシック" panose="020B0600070205080204" pitchFamily="34" charset="-128"/>
                <a:cs typeface="Arial" panose="020B0604020202020204" pitchFamily="34" charset="0"/>
              </a:rPr>
              <a:t>are not mental health patients</a:t>
            </a:r>
          </a:p>
        </p:txBody>
      </p:sp>
      <p:sp>
        <p:nvSpPr>
          <p:cNvPr id="16388" name="TextBox 6"/>
          <p:cNvSpPr txBox="1">
            <a:spLocks noChangeArrowheads="1"/>
          </p:cNvSpPr>
          <p:nvPr/>
        </p:nvSpPr>
        <p:spPr bwMode="auto">
          <a:xfrm>
            <a:off x="-14285" y="6227802"/>
            <a:ext cx="40528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000" dirty="0">
                <a:solidFill>
                  <a:schemeClr val="bg1"/>
                </a:solidFill>
                <a:cs typeface="Arial" panose="020B0604020202020204" pitchFamily="34" charset="0"/>
              </a:rPr>
              <a:t>Brennan JJ, Chan TC, Hsia RY, Wilson MP, Castillo EM. Emergency department utilization among frequent users with psychiatric visits. </a:t>
            </a:r>
            <a:r>
              <a:rPr lang="en-US" altLang="en-US" sz="1000" dirty="0" err="1">
                <a:solidFill>
                  <a:schemeClr val="bg1"/>
                </a:solidFill>
                <a:cs typeface="Arial" panose="020B0604020202020204" pitchFamily="34" charset="0"/>
              </a:rPr>
              <a:t>Acad</a:t>
            </a:r>
            <a:r>
              <a:rPr lang="en-US" altLang="en-US" sz="1000" dirty="0">
                <a:solidFill>
                  <a:schemeClr val="bg1"/>
                </a:solidFill>
                <a:cs typeface="Arial" panose="020B0604020202020204" pitchFamily="34" charset="0"/>
              </a:rPr>
              <a:t> </a:t>
            </a:r>
            <a:r>
              <a:rPr lang="en-US" altLang="en-US" sz="1000" dirty="0" err="1">
                <a:solidFill>
                  <a:schemeClr val="bg1"/>
                </a:solidFill>
                <a:cs typeface="Arial" panose="020B0604020202020204" pitchFamily="34" charset="0"/>
              </a:rPr>
              <a:t>Emerg</a:t>
            </a:r>
            <a:r>
              <a:rPr lang="en-US" altLang="en-US" sz="1000" dirty="0">
                <a:solidFill>
                  <a:schemeClr val="bg1"/>
                </a:solidFill>
                <a:cs typeface="Arial" panose="020B0604020202020204" pitchFamily="34" charset="0"/>
              </a:rPr>
              <a:t> Med. 2014; 21:1015-1022.</a:t>
            </a:r>
          </a:p>
        </p:txBody>
      </p:sp>
      <p:pic>
        <p:nvPicPr>
          <p:cNvPr id="2" name="Picture 1"/>
          <p:cNvPicPr>
            <a:picLocks noChangeAspect="1"/>
          </p:cNvPicPr>
          <p:nvPr/>
        </p:nvPicPr>
        <p:blipFill>
          <a:blip r:embed="rId2"/>
          <a:stretch>
            <a:fillRect/>
          </a:stretch>
        </p:blipFill>
        <p:spPr>
          <a:xfrm>
            <a:off x="4279673" y="1176337"/>
            <a:ext cx="4875015" cy="5224463"/>
          </a:xfrm>
          <a:prstGeom prst="rect">
            <a:avLst/>
          </a:prstGeom>
        </p:spPr>
      </p:pic>
    </p:spTree>
    <p:extLst>
      <p:ext uri="{BB962C8B-B14F-4D97-AF65-F5344CB8AC3E}">
        <p14:creationId xmlns:p14="http://schemas.microsoft.com/office/powerpoint/2010/main" val="2011206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1810</Words>
  <Application>Microsoft Office PowerPoint</Application>
  <PresentationFormat>Экран (4:3)</PresentationFormat>
  <Paragraphs>252</Paragraphs>
  <Slides>49</Slides>
  <Notes>10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49</vt:i4>
      </vt:variant>
    </vt:vector>
  </HeadingPairs>
  <TitlesOfParts>
    <vt:vector size="52" baseType="lpstr">
      <vt:lpstr>Arial</vt:lpstr>
      <vt:lpstr>Calibri</vt:lpstr>
      <vt:lpstr>Office Theme</vt:lpstr>
      <vt:lpstr>Management of agitation in the ED 2024</vt:lpstr>
      <vt:lpstr>Objectives</vt:lpstr>
      <vt:lpstr>Somewhere in the western USA…</vt:lpstr>
      <vt:lpstr>As documented in the medical records….</vt:lpstr>
      <vt:lpstr>Презентация PowerPoint</vt:lpstr>
      <vt:lpstr>Презентация PowerPoint</vt:lpstr>
      <vt:lpstr>Презентация PowerPoint</vt:lpstr>
      <vt:lpstr>Agitation in the ED is commonplace</vt:lpstr>
      <vt:lpstr>Most frequent users are not mental health patients</vt:lpstr>
      <vt:lpstr>Question 1: What woud you have done differently in diagnosing the cause of agitation?</vt:lpstr>
      <vt:lpstr>Презентация PowerPoint</vt:lpstr>
      <vt:lpstr>Презентация PowerPoint</vt:lpstr>
      <vt:lpstr>Clues to distinguish medical from psychiatric cause</vt:lpstr>
      <vt:lpstr>Question 1: What would you have done differently in diagnosing the agitation?</vt:lpstr>
      <vt:lpstr>So, what is a medical screen anyway?</vt:lpstr>
      <vt:lpstr>Презентация PowerPoint</vt:lpstr>
      <vt:lpstr>How well are physical exams actually performed?</vt:lpstr>
      <vt:lpstr>Презентация PowerPoint</vt:lpstr>
      <vt:lpstr>Question 2: What if anything would you have done differently in treating this agitation?</vt:lpstr>
      <vt:lpstr>Verbal de-escalation</vt:lpstr>
      <vt:lpstr>Презентация PowerPoint</vt:lpstr>
      <vt:lpstr>Презентация PowerPoint</vt:lpstr>
      <vt:lpstr>Презентация PowerPoint</vt:lpstr>
      <vt:lpstr>Pharmacology: Haloperidol benefits</vt:lpstr>
      <vt:lpstr>Relative affinity for D2 receptors</vt:lpstr>
      <vt:lpstr>FGA risks</vt:lpstr>
      <vt:lpstr>Second-generation antipsychotics</vt:lpstr>
      <vt:lpstr>Презентация PowerPoint</vt:lpstr>
      <vt:lpstr>Should you use haloperidol?</vt:lpstr>
      <vt:lpstr>Презентация PowerPoint</vt:lpstr>
      <vt:lpstr>Презентация PowerPoint</vt:lpstr>
      <vt:lpstr>Question 2: Appropriate medication</vt:lpstr>
      <vt:lpstr>Question 3: What if anything would you have done differently in restraining this patient? </vt:lpstr>
      <vt:lpstr>Презентация PowerPoint</vt:lpstr>
      <vt:lpstr>Restraints</vt:lpstr>
      <vt:lpstr>ACEP</vt:lpstr>
      <vt:lpstr>Презентация PowerPoint</vt:lpstr>
      <vt:lpstr>Презентация PowerPoint</vt:lpstr>
      <vt:lpstr>Restrained patients stay longer</vt:lpstr>
      <vt:lpstr>Презентация PowerPoint</vt:lpstr>
      <vt:lpstr>Question 4: Would you monitor this patient?</vt:lpstr>
      <vt:lpstr>Summary: How do I manage a patient with agitation?</vt:lpstr>
      <vt:lpstr>Pitfall 1: Diagnose the cause</vt:lpstr>
      <vt:lpstr>Pitfall 2: Careful medication</vt:lpstr>
      <vt:lpstr>Презентация PowerPoint</vt:lpstr>
      <vt:lpstr>Pitfall 3: Restraints</vt:lpstr>
      <vt:lpstr>Pitfall 4: Monitoring</vt:lpstr>
      <vt:lpstr>Презентация PowerPoint</vt:lpstr>
      <vt:lpstr>Questions?</vt:lpstr>
    </vt:vector>
  </TitlesOfParts>
  <Company>UAMS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dc:title>
  <dc:creator>sam </dc:creator>
  <cp:lastModifiedBy>Michael Wilson</cp:lastModifiedBy>
  <cp:revision>32</cp:revision>
  <dcterms:created xsi:type="dcterms:W3CDTF">2012-06-27T20:39:58Z</dcterms:created>
  <dcterms:modified xsi:type="dcterms:W3CDTF">2024-03-01T23:38:53Z</dcterms:modified>
</cp:coreProperties>
</file>